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301"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2" name="Holder 2"/>
          <p:cNvSpPr>
            <a:spLocks noGrp="1"/>
          </p:cNvSpPr>
          <p:nvPr>
            <p:ph type="ctrTitle"/>
          </p:nvPr>
        </p:nvSpPr>
        <p:spPr>
          <a:xfrm>
            <a:off x="2457583" y="1002283"/>
            <a:ext cx="5274945" cy="560705"/>
          </a:xfrm>
          <a:prstGeom prst="rect">
            <a:avLst/>
          </a:prstGeom>
        </p:spPr>
        <p:txBody>
          <a:bodyPr wrap="square" lIns="0" tIns="0" rIns="0" bIns="0">
            <a:spAutoFit/>
          </a:bodyPr>
          <a:lstStyle>
            <a:lvl1pPr>
              <a:defRPr sz="3150" b="1" i="0">
                <a:solidFill>
                  <a:srgbClr val="0B4E55"/>
                </a:solidFill>
                <a:latin typeface="Microsoft JhengHei"/>
                <a:cs typeface="Microsoft JhengHei"/>
              </a:defRPr>
            </a:lvl1pPr>
          </a:lstStyle>
          <a:p>
            <a:endParaRPr/>
          </a:p>
        </p:txBody>
      </p:sp>
      <p:sp>
        <p:nvSpPr>
          <p:cNvPr id="3" name="Holder 3"/>
          <p:cNvSpPr>
            <a:spLocks noGrp="1"/>
          </p:cNvSpPr>
          <p:nvPr>
            <p:ph type="subTitle" idx="4"/>
          </p:nvPr>
        </p:nvSpPr>
        <p:spPr>
          <a:xfrm>
            <a:off x="2069725" y="4039070"/>
            <a:ext cx="6335395" cy="16808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2450" b="0" i="0">
                <a:solidFill>
                  <a:srgbClr val="158B95"/>
                </a:solidFill>
                <a:latin typeface="Arial Black"/>
                <a:cs typeface="Arial Black"/>
              </a:defRPr>
            </a:lvl1pPr>
          </a:lstStyle>
          <a:p>
            <a:pPr marL="12700">
              <a:lnSpc>
                <a:spcPct val="100000"/>
              </a:lnSpc>
              <a:spcBef>
                <a:spcPts val="350"/>
              </a:spcBef>
            </a:pPr>
            <a:r>
              <a:rPr dirty="0"/>
              <a:t>TAIWAN</a:t>
            </a:r>
            <a:r>
              <a:rPr spc="-195" dirty="0"/>
              <a:t> </a:t>
            </a:r>
            <a:r>
              <a:rPr spc="-25" dirty="0"/>
              <a:t>CDC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6" name="Holder 6"/>
          <p:cNvSpPr>
            <a:spLocks noGrp="1"/>
          </p:cNvSpPr>
          <p:nvPr>
            <p:ph type="sldNum" sz="quarter" idx="7"/>
          </p:nvPr>
        </p:nvSpPr>
        <p:spPr/>
        <p:txBody>
          <a:bodyPr lIns="0" tIns="0" rIns="0" bIns="0"/>
          <a:lstStyle>
            <a:lvl1pPr>
              <a:defRPr sz="1050" b="0" i="0">
                <a:solidFill>
                  <a:srgbClr val="252525"/>
                </a:solidFill>
                <a:latin typeface="Microsoft JhengHei"/>
                <a:cs typeface="Microsoft JhengHei"/>
              </a:defRPr>
            </a:lvl1pPr>
          </a:lstStyle>
          <a:p>
            <a:pPr marL="25019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88277" y="795527"/>
            <a:ext cx="1109980" cy="1045464"/>
          </a:xfrm>
          <a:prstGeom prst="rect">
            <a:avLst/>
          </a:prstGeom>
        </p:spPr>
      </p:pic>
      <p:sp>
        <p:nvSpPr>
          <p:cNvPr id="2" name="Holder 2"/>
          <p:cNvSpPr>
            <a:spLocks noGrp="1"/>
          </p:cNvSpPr>
          <p:nvPr>
            <p:ph type="title"/>
          </p:nvPr>
        </p:nvSpPr>
        <p:spPr/>
        <p:txBody>
          <a:bodyPr lIns="0" tIns="0" rIns="0" bIns="0"/>
          <a:lstStyle>
            <a:lvl1pPr>
              <a:defRPr sz="3150" b="1" i="0">
                <a:solidFill>
                  <a:srgbClr val="0B4E55"/>
                </a:solidFill>
                <a:latin typeface="Microsoft JhengHei"/>
                <a:cs typeface="Microsoft JhengHe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2450" b="0" i="0">
                <a:solidFill>
                  <a:srgbClr val="158B95"/>
                </a:solidFill>
                <a:latin typeface="Arial Black"/>
                <a:cs typeface="Arial Black"/>
              </a:defRPr>
            </a:lvl1pPr>
          </a:lstStyle>
          <a:p>
            <a:pPr marL="12700">
              <a:lnSpc>
                <a:spcPct val="100000"/>
              </a:lnSpc>
              <a:spcBef>
                <a:spcPts val="350"/>
              </a:spcBef>
            </a:pPr>
            <a:r>
              <a:rPr dirty="0"/>
              <a:t>TAIWAN</a:t>
            </a:r>
            <a:r>
              <a:rPr spc="-195" dirty="0"/>
              <a:t> </a:t>
            </a:r>
            <a:r>
              <a:rPr spc="-25" dirty="0"/>
              <a:t>CDC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6" name="Holder 6"/>
          <p:cNvSpPr>
            <a:spLocks noGrp="1"/>
          </p:cNvSpPr>
          <p:nvPr>
            <p:ph type="sldNum" sz="quarter" idx="7"/>
          </p:nvPr>
        </p:nvSpPr>
        <p:spPr/>
        <p:txBody>
          <a:bodyPr lIns="0" tIns="0" rIns="0" bIns="0"/>
          <a:lstStyle>
            <a:lvl1pPr>
              <a:defRPr sz="1050" b="0" i="0">
                <a:solidFill>
                  <a:srgbClr val="252525"/>
                </a:solidFill>
                <a:latin typeface="Microsoft JhengHei"/>
                <a:cs typeface="Microsoft JhengHei"/>
              </a:defRPr>
            </a:lvl1pPr>
          </a:lstStyle>
          <a:p>
            <a:pPr marL="25019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88277" y="795527"/>
            <a:ext cx="1109980" cy="1045464"/>
          </a:xfrm>
          <a:prstGeom prst="rect">
            <a:avLst/>
          </a:prstGeom>
        </p:spPr>
      </p:pic>
      <p:sp>
        <p:nvSpPr>
          <p:cNvPr id="2" name="Holder 2"/>
          <p:cNvSpPr>
            <a:spLocks noGrp="1"/>
          </p:cNvSpPr>
          <p:nvPr>
            <p:ph type="title"/>
          </p:nvPr>
        </p:nvSpPr>
        <p:spPr/>
        <p:txBody>
          <a:bodyPr lIns="0" tIns="0" rIns="0" bIns="0"/>
          <a:lstStyle>
            <a:lvl1pPr>
              <a:defRPr sz="3150" b="1" i="0">
                <a:solidFill>
                  <a:srgbClr val="0B4E55"/>
                </a:solidFill>
                <a:latin typeface="Microsoft JhengHei"/>
                <a:cs typeface="Microsoft JhengHei"/>
              </a:defRPr>
            </a:lvl1pPr>
          </a:lstStyle>
          <a:p>
            <a:endParaRPr/>
          </a:p>
        </p:txBody>
      </p:sp>
      <p:sp>
        <p:nvSpPr>
          <p:cNvPr id="3" name="Holder 3"/>
          <p:cNvSpPr>
            <a:spLocks noGrp="1"/>
          </p:cNvSpPr>
          <p:nvPr>
            <p:ph sz="half" idx="2"/>
          </p:nvPr>
        </p:nvSpPr>
        <p:spPr>
          <a:xfrm>
            <a:off x="2032387" y="2135377"/>
            <a:ext cx="2703195" cy="4112895"/>
          </a:xfrm>
          <a:prstGeom prst="rect">
            <a:avLst/>
          </a:prstGeom>
        </p:spPr>
        <p:txBody>
          <a:bodyPr wrap="square" lIns="0" tIns="0" rIns="0" bIns="0">
            <a:spAutoFit/>
          </a:bodyPr>
          <a:lstStyle>
            <a:lvl1pPr>
              <a:defRPr sz="1750" b="1" i="0">
                <a:solidFill>
                  <a:schemeClr val="tx1"/>
                </a:solidFill>
                <a:latin typeface="Microsoft JhengHei"/>
                <a:cs typeface="Microsoft JhengHei"/>
              </a:defRPr>
            </a:lvl1pPr>
          </a:lstStyle>
          <a:p>
            <a:endParaRPr/>
          </a:p>
        </p:txBody>
      </p:sp>
      <p:sp>
        <p:nvSpPr>
          <p:cNvPr id="4" name="Holder 4"/>
          <p:cNvSpPr>
            <a:spLocks noGrp="1"/>
          </p:cNvSpPr>
          <p:nvPr>
            <p:ph sz="half" idx="3"/>
          </p:nvPr>
        </p:nvSpPr>
        <p:spPr>
          <a:xfrm>
            <a:off x="5853817" y="1790885"/>
            <a:ext cx="4763770" cy="4577715"/>
          </a:xfrm>
          <a:prstGeom prst="rect">
            <a:avLst/>
          </a:prstGeom>
        </p:spPr>
        <p:txBody>
          <a:bodyPr wrap="square" lIns="0" tIns="0" rIns="0" bIns="0">
            <a:spAutoFit/>
          </a:bodyPr>
          <a:lstStyle>
            <a:lvl1pPr>
              <a:defRPr sz="1550" b="1" i="0">
                <a:solidFill>
                  <a:schemeClr val="bg1"/>
                </a:solidFill>
                <a:latin typeface="Microsoft JhengHei"/>
                <a:cs typeface="Microsoft JhengHei"/>
              </a:defRPr>
            </a:lvl1pPr>
          </a:lstStyle>
          <a:p>
            <a:endParaRPr/>
          </a:p>
        </p:txBody>
      </p:sp>
      <p:sp>
        <p:nvSpPr>
          <p:cNvPr id="5" name="Holder 5"/>
          <p:cNvSpPr>
            <a:spLocks noGrp="1"/>
          </p:cNvSpPr>
          <p:nvPr>
            <p:ph type="ftr" sz="quarter" idx="5"/>
          </p:nvPr>
        </p:nvSpPr>
        <p:spPr/>
        <p:txBody>
          <a:bodyPr lIns="0" tIns="0" rIns="0" bIns="0"/>
          <a:lstStyle>
            <a:lvl1pPr>
              <a:defRPr sz="2450" b="0" i="0">
                <a:solidFill>
                  <a:srgbClr val="158B95"/>
                </a:solidFill>
                <a:latin typeface="Arial Black"/>
                <a:cs typeface="Arial Black"/>
              </a:defRPr>
            </a:lvl1pPr>
          </a:lstStyle>
          <a:p>
            <a:pPr marL="12700">
              <a:lnSpc>
                <a:spcPct val="100000"/>
              </a:lnSpc>
              <a:spcBef>
                <a:spcPts val="350"/>
              </a:spcBef>
            </a:pPr>
            <a:r>
              <a:rPr dirty="0"/>
              <a:t>TAIWAN</a:t>
            </a:r>
            <a:r>
              <a:rPr spc="-195" dirty="0"/>
              <a:t> </a:t>
            </a:r>
            <a:r>
              <a:rPr spc="-25" dirty="0"/>
              <a:t>CDC</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7" name="Holder 7"/>
          <p:cNvSpPr>
            <a:spLocks noGrp="1"/>
          </p:cNvSpPr>
          <p:nvPr>
            <p:ph type="sldNum" sz="quarter" idx="7"/>
          </p:nvPr>
        </p:nvSpPr>
        <p:spPr/>
        <p:txBody>
          <a:bodyPr lIns="0" tIns="0" rIns="0" bIns="0"/>
          <a:lstStyle>
            <a:lvl1pPr>
              <a:defRPr sz="1050" b="0" i="0">
                <a:solidFill>
                  <a:srgbClr val="252525"/>
                </a:solidFill>
                <a:latin typeface="Microsoft JhengHei"/>
                <a:cs typeface="Microsoft JhengHei"/>
              </a:defRPr>
            </a:lvl1pPr>
          </a:lstStyle>
          <a:p>
            <a:pPr marL="25019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150" b="1" i="0">
                <a:solidFill>
                  <a:srgbClr val="0B4E55"/>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defRPr sz="2450" b="0" i="0">
                <a:solidFill>
                  <a:srgbClr val="158B95"/>
                </a:solidFill>
                <a:latin typeface="Arial Black"/>
                <a:cs typeface="Arial Black"/>
              </a:defRPr>
            </a:lvl1pPr>
          </a:lstStyle>
          <a:p>
            <a:pPr marL="12700">
              <a:lnSpc>
                <a:spcPct val="100000"/>
              </a:lnSpc>
              <a:spcBef>
                <a:spcPts val="350"/>
              </a:spcBef>
            </a:pPr>
            <a:r>
              <a:rPr dirty="0"/>
              <a:t>TAIWAN</a:t>
            </a:r>
            <a:r>
              <a:rPr spc="-195" dirty="0"/>
              <a:t> </a:t>
            </a:r>
            <a:r>
              <a:rPr spc="-25" dirty="0"/>
              <a:t>CDC</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5" name="Holder 5"/>
          <p:cNvSpPr>
            <a:spLocks noGrp="1"/>
          </p:cNvSpPr>
          <p:nvPr>
            <p:ph type="sldNum" sz="quarter" idx="7"/>
          </p:nvPr>
        </p:nvSpPr>
        <p:spPr/>
        <p:txBody>
          <a:bodyPr lIns="0" tIns="0" rIns="0" bIns="0"/>
          <a:lstStyle>
            <a:lvl1pPr>
              <a:defRPr sz="1050" b="0" i="0">
                <a:solidFill>
                  <a:srgbClr val="252525"/>
                </a:solidFill>
                <a:latin typeface="Microsoft JhengHei"/>
                <a:cs typeface="Microsoft JhengHei"/>
              </a:defRPr>
            </a:lvl1pPr>
          </a:lstStyle>
          <a:p>
            <a:pPr marL="25019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2450" b="0" i="0">
                <a:solidFill>
                  <a:srgbClr val="158B95"/>
                </a:solidFill>
                <a:latin typeface="Arial Black"/>
                <a:cs typeface="Arial Black"/>
              </a:defRPr>
            </a:lvl1pPr>
          </a:lstStyle>
          <a:p>
            <a:pPr marL="12700">
              <a:lnSpc>
                <a:spcPct val="100000"/>
              </a:lnSpc>
              <a:spcBef>
                <a:spcPts val="350"/>
              </a:spcBef>
            </a:pPr>
            <a:r>
              <a:rPr dirty="0"/>
              <a:t>TAIWAN</a:t>
            </a:r>
            <a:r>
              <a:rPr spc="-195" dirty="0"/>
              <a:t> </a:t>
            </a:r>
            <a:r>
              <a:rPr spc="-25" dirty="0"/>
              <a:t>CDC</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4" name="Holder 4"/>
          <p:cNvSpPr>
            <a:spLocks noGrp="1"/>
          </p:cNvSpPr>
          <p:nvPr>
            <p:ph type="sldNum" sz="quarter" idx="7"/>
          </p:nvPr>
        </p:nvSpPr>
        <p:spPr/>
        <p:txBody>
          <a:bodyPr lIns="0" tIns="0" rIns="0" bIns="0"/>
          <a:lstStyle>
            <a:lvl1pPr>
              <a:defRPr sz="1050" b="0" i="0">
                <a:solidFill>
                  <a:srgbClr val="252525"/>
                </a:solidFill>
                <a:latin typeface="Microsoft JhengHei"/>
                <a:cs typeface="Microsoft JhengHei"/>
              </a:defRPr>
            </a:lvl1pPr>
          </a:lstStyle>
          <a:p>
            <a:pPr marL="250190">
              <a:lnSpc>
                <a:spcPct val="100000"/>
              </a:lnSpc>
              <a:spcBef>
                <a:spcPts val="18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sp>
        <p:nvSpPr>
          <p:cNvPr id="2" name="Holder 2"/>
          <p:cNvSpPr>
            <a:spLocks noGrp="1"/>
          </p:cNvSpPr>
          <p:nvPr>
            <p:ph type="title"/>
          </p:nvPr>
        </p:nvSpPr>
        <p:spPr>
          <a:xfrm>
            <a:off x="358768" y="1005331"/>
            <a:ext cx="9975862" cy="685800"/>
          </a:xfrm>
          <a:prstGeom prst="rect">
            <a:avLst/>
          </a:prstGeom>
        </p:spPr>
        <p:txBody>
          <a:bodyPr wrap="square" lIns="0" tIns="0" rIns="0" bIns="0">
            <a:spAutoFit/>
          </a:bodyPr>
          <a:lstStyle>
            <a:lvl1pPr>
              <a:defRPr sz="3150" b="1" i="0">
                <a:solidFill>
                  <a:srgbClr val="0B4E55"/>
                </a:solidFill>
                <a:latin typeface="Microsoft JhengHei"/>
                <a:cs typeface="Microsoft JhengHei"/>
              </a:defRPr>
            </a:lvl1pPr>
          </a:lstStyle>
          <a:p>
            <a:endParaRPr/>
          </a:p>
        </p:txBody>
      </p:sp>
      <p:sp>
        <p:nvSpPr>
          <p:cNvPr id="3" name="Holder 3"/>
          <p:cNvSpPr>
            <a:spLocks noGrp="1"/>
          </p:cNvSpPr>
          <p:nvPr>
            <p:ph type="body" idx="1"/>
          </p:nvPr>
        </p:nvSpPr>
        <p:spPr>
          <a:xfrm>
            <a:off x="284638" y="1828565"/>
            <a:ext cx="10073640" cy="46716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3087" y="6414663"/>
            <a:ext cx="2238375" cy="466216"/>
          </a:xfrm>
          <a:prstGeom prst="rect">
            <a:avLst/>
          </a:prstGeom>
        </p:spPr>
        <p:txBody>
          <a:bodyPr wrap="square" lIns="0" tIns="0" rIns="0" bIns="0">
            <a:spAutoFit/>
          </a:bodyPr>
          <a:lstStyle>
            <a:lvl1pPr>
              <a:defRPr sz="2450" b="0" i="0">
                <a:solidFill>
                  <a:srgbClr val="158B95"/>
                </a:solidFill>
                <a:latin typeface="Arial Black"/>
                <a:cs typeface="Arial Black"/>
              </a:defRPr>
            </a:lvl1pPr>
          </a:lstStyle>
          <a:p>
            <a:pPr marL="12700">
              <a:lnSpc>
                <a:spcPct val="100000"/>
              </a:lnSpc>
              <a:spcBef>
                <a:spcPts val="350"/>
              </a:spcBef>
            </a:pPr>
            <a:r>
              <a:rPr dirty="0"/>
              <a:t>TAIWAN</a:t>
            </a:r>
            <a:r>
              <a:rPr spc="-195" dirty="0"/>
              <a:t> </a:t>
            </a:r>
            <a:r>
              <a:rPr spc="-25" dirty="0"/>
              <a:t>CDC</a:t>
            </a: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12/1/2023</a:t>
            </a:fld>
            <a:endParaRPr lang="en-US"/>
          </a:p>
        </p:txBody>
      </p:sp>
      <p:sp>
        <p:nvSpPr>
          <p:cNvPr id="6" name="Holder 6"/>
          <p:cNvSpPr>
            <a:spLocks noGrp="1"/>
          </p:cNvSpPr>
          <p:nvPr>
            <p:ph type="sldNum" sz="quarter" idx="7"/>
          </p:nvPr>
        </p:nvSpPr>
        <p:spPr>
          <a:xfrm>
            <a:off x="10206107" y="6339906"/>
            <a:ext cx="415290" cy="213869"/>
          </a:xfrm>
          <a:prstGeom prst="rect">
            <a:avLst/>
          </a:prstGeom>
        </p:spPr>
        <p:txBody>
          <a:bodyPr wrap="square" lIns="0" tIns="0" rIns="0" bIns="0">
            <a:spAutoFit/>
          </a:bodyPr>
          <a:lstStyle>
            <a:lvl1pPr>
              <a:defRPr sz="1050" b="0" i="0">
                <a:solidFill>
                  <a:srgbClr val="252525"/>
                </a:solidFill>
                <a:latin typeface="Microsoft JhengHei"/>
                <a:cs typeface="Microsoft JhengHei"/>
              </a:defRPr>
            </a:lvl1pPr>
          </a:lstStyle>
          <a:p>
            <a:pPr marL="250190">
              <a:lnSpc>
                <a:spcPct val="100000"/>
              </a:lnSpc>
              <a:spcBef>
                <a:spcPts val="18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07.jpg"/><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413.jpg"/><Relationship Id="rId3" Type="http://schemas.openxmlformats.org/officeDocument/2006/relationships/image" Target="../media/image408.jpg"/><Relationship Id="rId7" Type="http://schemas.openxmlformats.org/officeDocument/2006/relationships/image" Target="../media/image412.jpg"/><Relationship Id="rId2" Type="http://schemas.openxmlformats.org/officeDocument/2006/relationships/image" Target="../media/image407.jpg"/><Relationship Id="rId1" Type="http://schemas.openxmlformats.org/officeDocument/2006/relationships/slideLayout" Target="../slideLayouts/slideLayout2.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409.jpg"/><Relationship Id="rId9" Type="http://schemas.openxmlformats.org/officeDocument/2006/relationships/image" Target="../media/image414.png"/></Relationships>
</file>

<file path=ppt/slides/_rels/slide102.xml.rels><?xml version="1.0" encoding="UTF-8" standalone="yes"?>
<Relationships xmlns="http://schemas.openxmlformats.org/package/2006/relationships"><Relationship Id="rId8" Type="http://schemas.openxmlformats.org/officeDocument/2006/relationships/image" Target="../media/image420.jpg"/><Relationship Id="rId3" Type="http://schemas.openxmlformats.org/officeDocument/2006/relationships/image" Target="../media/image416.png"/><Relationship Id="rId7" Type="http://schemas.openxmlformats.org/officeDocument/2006/relationships/image" Target="../media/image419.jpg"/><Relationship Id="rId2" Type="http://schemas.openxmlformats.org/officeDocument/2006/relationships/image" Target="../media/image415.jpg"/><Relationship Id="rId1" Type="http://schemas.openxmlformats.org/officeDocument/2006/relationships/slideLayout" Target="../slideLayouts/slideLayout2.xml"/><Relationship Id="rId6" Type="http://schemas.openxmlformats.org/officeDocument/2006/relationships/image" Target="../media/image418.jpg"/><Relationship Id="rId5" Type="http://schemas.openxmlformats.org/officeDocument/2006/relationships/image" Target="../media/image407.jpg"/><Relationship Id="rId10" Type="http://schemas.openxmlformats.org/officeDocument/2006/relationships/image" Target="../media/image422.jpg"/><Relationship Id="rId4" Type="http://schemas.openxmlformats.org/officeDocument/2006/relationships/image" Target="../media/image417.jpg"/><Relationship Id="rId9" Type="http://schemas.openxmlformats.org/officeDocument/2006/relationships/image" Target="../media/image421.jpg"/></Relationships>
</file>

<file path=ppt/slides/_rels/slide103.xml.rels><?xml version="1.0" encoding="UTF-8" standalone="yes"?>
<Relationships xmlns="http://schemas.openxmlformats.org/package/2006/relationships"><Relationship Id="rId8" Type="http://schemas.openxmlformats.org/officeDocument/2006/relationships/image" Target="../media/image429.png"/><Relationship Id="rId13" Type="http://schemas.openxmlformats.org/officeDocument/2006/relationships/image" Target="../media/image434.jpg"/><Relationship Id="rId3" Type="http://schemas.openxmlformats.org/officeDocument/2006/relationships/image" Target="../media/image424.jpg"/><Relationship Id="rId7" Type="http://schemas.openxmlformats.org/officeDocument/2006/relationships/image" Target="../media/image428.jpg"/><Relationship Id="rId12" Type="http://schemas.openxmlformats.org/officeDocument/2006/relationships/image" Target="../media/image433.jpg"/><Relationship Id="rId2" Type="http://schemas.openxmlformats.org/officeDocument/2006/relationships/image" Target="../media/image423.jpg"/><Relationship Id="rId1" Type="http://schemas.openxmlformats.org/officeDocument/2006/relationships/slideLayout" Target="../slideLayouts/slideLayout2.xml"/><Relationship Id="rId6" Type="http://schemas.openxmlformats.org/officeDocument/2006/relationships/image" Target="../media/image427.jpg"/><Relationship Id="rId11" Type="http://schemas.openxmlformats.org/officeDocument/2006/relationships/image" Target="../media/image432.png"/><Relationship Id="rId5" Type="http://schemas.openxmlformats.org/officeDocument/2006/relationships/image" Target="../media/image426.jpg"/><Relationship Id="rId15" Type="http://schemas.openxmlformats.org/officeDocument/2006/relationships/image" Target="../media/image436.png"/><Relationship Id="rId10" Type="http://schemas.openxmlformats.org/officeDocument/2006/relationships/image" Target="../media/image431.jpg"/><Relationship Id="rId4" Type="http://schemas.openxmlformats.org/officeDocument/2006/relationships/image" Target="../media/image425.jpg"/><Relationship Id="rId9" Type="http://schemas.openxmlformats.org/officeDocument/2006/relationships/image" Target="../media/image430.jpg"/><Relationship Id="rId14" Type="http://schemas.openxmlformats.org/officeDocument/2006/relationships/image" Target="../media/image435.jpg"/></Relationships>
</file>

<file path=ppt/slides/_rels/slide104.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3.xml"/><Relationship Id="rId6" Type="http://schemas.openxmlformats.org/officeDocument/2006/relationships/image" Target="../media/image441.png"/><Relationship Id="rId5" Type="http://schemas.openxmlformats.org/officeDocument/2006/relationships/image" Target="../media/image440.png"/><Relationship Id="rId4" Type="http://schemas.openxmlformats.org/officeDocument/2006/relationships/image" Target="../media/image439.jpg"/></Relationships>
</file>

<file path=ppt/slides/_rels/slide105.xml.rels><?xml version="1.0" encoding="UTF-8" standalone="yes"?>
<Relationships xmlns="http://schemas.openxmlformats.org/package/2006/relationships"><Relationship Id="rId3" Type="http://schemas.openxmlformats.org/officeDocument/2006/relationships/image" Target="../media/image443.jpg"/><Relationship Id="rId2" Type="http://schemas.openxmlformats.org/officeDocument/2006/relationships/image" Target="../media/image442.png"/><Relationship Id="rId1" Type="http://schemas.openxmlformats.org/officeDocument/2006/relationships/slideLayout" Target="../slideLayouts/slideLayout2.xml"/><Relationship Id="rId4" Type="http://schemas.openxmlformats.org/officeDocument/2006/relationships/image" Target="../media/image444.jpg"/></Relationships>
</file>

<file path=ppt/slides/_rels/slide106.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5.png"/><Relationship Id="rId1" Type="http://schemas.openxmlformats.org/officeDocument/2006/relationships/slideLayout" Target="../slideLayouts/slideLayout2.xml"/><Relationship Id="rId4" Type="http://schemas.openxmlformats.org/officeDocument/2006/relationships/hyperlink" Target="http://www.hiv.uw.edu/go/screening-diagnosis/diagnostic-testing/core-concept/all#tests-used-diagnosis-hiv"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452.jpg"/><Relationship Id="rId13" Type="http://schemas.openxmlformats.org/officeDocument/2006/relationships/image" Target="../media/image436.png"/><Relationship Id="rId3" Type="http://schemas.openxmlformats.org/officeDocument/2006/relationships/image" Target="../media/image447.jpg"/><Relationship Id="rId7" Type="http://schemas.openxmlformats.org/officeDocument/2006/relationships/image" Target="../media/image451.png"/><Relationship Id="rId12" Type="http://schemas.openxmlformats.org/officeDocument/2006/relationships/image" Target="../media/image456.jpg"/><Relationship Id="rId2" Type="http://schemas.openxmlformats.org/officeDocument/2006/relationships/image" Target="../media/image446.jpg"/><Relationship Id="rId1" Type="http://schemas.openxmlformats.org/officeDocument/2006/relationships/slideLayout" Target="../slideLayouts/slideLayout2.xml"/><Relationship Id="rId6" Type="http://schemas.openxmlformats.org/officeDocument/2006/relationships/image" Target="../media/image450.png"/><Relationship Id="rId11" Type="http://schemas.openxmlformats.org/officeDocument/2006/relationships/image" Target="../media/image455.png"/><Relationship Id="rId5" Type="http://schemas.openxmlformats.org/officeDocument/2006/relationships/image" Target="../media/image449.png"/><Relationship Id="rId10" Type="http://schemas.openxmlformats.org/officeDocument/2006/relationships/image" Target="../media/image454.png"/><Relationship Id="rId4" Type="http://schemas.openxmlformats.org/officeDocument/2006/relationships/image" Target="../media/image448.jpg"/><Relationship Id="rId9" Type="http://schemas.openxmlformats.org/officeDocument/2006/relationships/image" Target="../media/image453.jpg"/></Relationships>
</file>

<file path=ppt/slides/_rels/slide108.xml.rels><?xml version="1.0" encoding="UTF-8" standalone="yes"?>
<Relationships xmlns="http://schemas.openxmlformats.org/package/2006/relationships"><Relationship Id="rId3" Type="http://schemas.openxmlformats.org/officeDocument/2006/relationships/image" Target="../media/image458.png"/><Relationship Id="rId7" Type="http://schemas.openxmlformats.org/officeDocument/2006/relationships/image" Target="../media/image436.png"/><Relationship Id="rId2" Type="http://schemas.openxmlformats.org/officeDocument/2006/relationships/image" Target="../media/image457.png"/><Relationship Id="rId1" Type="http://schemas.openxmlformats.org/officeDocument/2006/relationships/slideLayout" Target="../slideLayouts/slideLayout2.xml"/><Relationship Id="rId6" Type="http://schemas.openxmlformats.org/officeDocument/2006/relationships/image" Target="../media/image461.jpg"/><Relationship Id="rId5" Type="http://schemas.openxmlformats.org/officeDocument/2006/relationships/image" Target="../media/image460.jpg"/><Relationship Id="rId4" Type="http://schemas.openxmlformats.org/officeDocument/2006/relationships/image" Target="../media/image459.jpg"/></Relationships>
</file>

<file path=ppt/slides/_rels/slide109.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110.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image" Target="../media/image436.png"/><Relationship Id="rId5" Type="http://schemas.openxmlformats.org/officeDocument/2006/relationships/image" Target="../media/image466.jpg"/><Relationship Id="rId4" Type="http://schemas.openxmlformats.org/officeDocument/2006/relationships/image" Target="../media/image465.jpg"/></Relationships>
</file>

<file path=ppt/slides/_rels/slide111.xml.rels><?xml version="1.0" encoding="UTF-8" standalone="yes"?>
<Relationships xmlns="http://schemas.openxmlformats.org/package/2006/relationships"><Relationship Id="rId3" Type="http://schemas.openxmlformats.org/officeDocument/2006/relationships/image" Target="../media/image468.jpg"/><Relationship Id="rId2" Type="http://schemas.openxmlformats.org/officeDocument/2006/relationships/image" Target="../media/image467.jpg"/><Relationship Id="rId1" Type="http://schemas.openxmlformats.org/officeDocument/2006/relationships/slideLayout" Target="../slideLayouts/slideLayout2.xml"/><Relationship Id="rId6" Type="http://schemas.openxmlformats.org/officeDocument/2006/relationships/image" Target="../media/image471.jpg"/><Relationship Id="rId5" Type="http://schemas.openxmlformats.org/officeDocument/2006/relationships/image" Target="../media/image470.jpg"/><Relationship Id="rId4" Type="http://schemas.openxmlformats.org/officeDocument/2006/relationships/image" Target="../media/image469.jpg"/></Relationships>
</file>

<file path=ppt/slides/_rels/slide112.xml.rels><?xml version="1.0" encoding="UTF-8" standalone="yes"?>
<Relationships xmlns="http://schemas.openxmlformats.org/package/2006/relationships"><Relationship Id="rId3" Type="http://schemas.openxmlformats.org/officeDocument/2006/relationships/image" Target="../media/image473.jpg"/><Relationship Id="rId2" Type="http://schemas.openxmlformats.org/officeDocument/2006/relationships/image" Target="../media/image472.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6.png"/><Relationship Id="rId1" Type="http://schemas.openxmlformats.org/officeDocument/2006/relationships/slideLayout" Target="../slideLayouts/slideLayout2.xml"/><Relationship Id="rId4" Type="http://schemas.openxmlformats.org/officeDocument/2006/relationships/image" Target="../media/image477.png"/></Relationships>
</file>

<file path=ppt/slides/_rels/slide115.xml.rels><?xml version="1.0" encoding="UTF-8" standalone="yes"?>
<Relationships xmlns="http://schemas.openxmlformats.org/package/2006/relationships"><Relationship Id="rId3" Type="http://schemas.openxmlformats.org/officeDocument/2006/relationships/image" Target="../media/image479.png"/><Relationship Id="rId7" Type="http://schemas.openxmlformats.org/officeDocument/2006/relationships/image" Target="../media/image483.jpg"/><Relationship Id="rId2" Type="http://schemas.openxmlformats.org/officeDocument/2006/relationships/image" Target="../media/image478.png"/><Relationship Id="rId1" Type="http://schemas.openxmlformats.org/officeDocument/2006/relationships/slideLayout" Target="../slideLayouts/slideLayout3.xml"/><Relationship Id="rId6" Type="http://schemas.openxmlformats.org/officeDocument/2006/relationships/image" Target="../media/image482.jpg"/><Relationship Id="rId5" Type="http://schemas.openxmlformats.org/officeDocument/2006/relationships/image" Target="../media/image481.png"/><Relationship Id="rId4" Type="http://schemas.openxmlformats.org/officeDocument/2006/relationships/image" Target="../media/image480.png"/></Relationships>
</file>

<file path=ppt/slides/_rels/slide116.xml.rels><?xml version="1.0" encoding="UTF-8" standalone="yes"?>
<Relationships xmlns="http://schemas.openxmlformats.org/package/2006/relationships"><Relationship Id="rId3" Type="http://schemas.openxmlformats.org/officeDocument/2006/relationships/image" Target="../media/image482.jpg"/><Relationship Id="rId2" Type="http://schemas.openxmlformats.org/officeDocument/2006/relationships/image" Target="../media/image484.png"/><Relationship Id="rId1" Type="http://schemas.openxmlformats.org/officeDocument/2006/relationships/slideLayout" Target="../slideLayouts/slideLayout2.xml"/><Relationship Id="rId4" Type="http://schemas.openxmlformats.org/officeDocument/2006/relationships/image" Target="../media/image485.jpg"/></Relationships>
</file>

<file path=ppt/slides/_rels/slide117.xml.rels><?xml version="1.0" encoding="UTF-8" standalone="yes"?>
<Relationships xmlns="http://schemas.openxmlformats.org/package/2006/relationships"><Relationship Id="rId8" Type="http://schemas.openxmlformats.org/officeDocument/2006/relationships/image" Target="../media/image492.jpg"/><Relationship Id="rId13" Type="http://schemas.openxmlformats.org/officeDocument/2006/relationships/image" Target="../media/image497.jpg"/><Relationship Id="rId3" Type="http://schemas.openxmlformats.org/officeDocument/2006/relationships/image" Target="../media/image487.jpg"/><Relationship Id="rId7" Type="http://schemas.openxmlformats.org/officeDocument/2006/relationships/image" Target="../media/image491.jpg"/><Relationship Id="rId12" Type="http://schemas.openxmlformats.org/officeDocument/2006/relationships/image" Target="../media/image496.jpg"/><Relationship Id="rId2" Type="http://schemas.openxmlformats.org/officeDocument/2006/relationships/image" Target="../media/image486.jpg"/><Relationship Id="rId1" Type="http://schemas.openxmlformats.org/officeDocument/2006/relationships/slideLayout" Target="../slideLayouts/slideLayout2.xml"/><Relationship Id="rId6" Type="http://schemas.openxmlformats.org/officeDocument/2006/relationships/image" Target="../media/image490.jpg"/><Relationship Id="rId11" Type="http://schemas.openxmlformats.org/officeDocument/2006/relationships/image" Target="../media/image495.jpg"/><Relationship Id="rId5" Type="http://schemas.openxmlformats.org/officeDocument/2006/relationships/image" Target="../media/image489.jpg"/><Relationship Id="rId10" Type="http://schemas.openxmlformats.org/officeDocument/2006/relationships/image" Target="../media/image494.png"/><Relationship Id="rId4" Type="http://schemas.openxmlformats.org/officeDocument/2006/relationships/image" Target="../media/image488.jpg"/><Relationship Id="rId9" Type="http://schemas.openxmlformats.org/officeDocument/2006/relationships/image" Target="../media/image493.jpg"/></Relationships>
</file>

<file path=ppt/slides/_rels/slide118.xml.rels><?xml version="1.0" encoding="UTF-8" standalone="yes"?>
<Relationships xmlns="http://schemas.openxmlformats.org/package/2006/relationships"><Relationship Id="rId3" Type="http://schemas.openxmlformats.org/officeDocument/2006/relationships/image" Target="../media/image499.jpg"/><Relationship Id="rId2" Type="http://schemas.openxmlformats.org/officeDocument/2006/relationships/image" Target="../media/image498.jpg"/><Relationship Id="rId1" Type="http://schemas.openxmlformats.org/officeDocument/2006/relationships/slideLayout" Target="../slideLayouts/slideLayout2.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jpg"/></Relationships>
</file>

<file path=ppt/slides/_rels/slide119.xml.rels><?xml version="1.0" encoding="UTF-8" standalone="yes"?>
<Relationships xmlns="http://schemas.openxmlformats.org/package/2006/relationships"><Relationship Id="rId3" Type="http://schemas.openxmlformats.org/officeDocument/2006/relationships/image" Target="../media/image504.jpg"/><Relationship Id="rId2" Type="http://schemas.openxmlformats.org/officeDocument/2006/relationships/image" Target="../media/image503.jpg"/><Relationship Id="rId1" Type="http://schemas.openxmlformats.org/officeDocument/2006/relationships/slideLayout" Target="../slideLayouts/slideLayout2.xml"/><Relationship Id="rId5" Type="http://schemas.openxmlformats.org/officeDocument/2006/relationships/image" Target="../media/image506.png"/><Relationship Id="rId4" Type="http://schemas.openxmlformats.org/officeDocument/2006/relationships/image" Target="../media/image505.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513.jpg"/><Relationship Id="rId3" Type="http://schemas.openxmlformats.org/officeDocument/2006/relationships/image" Target="../media/image508.jpg"/><Relationship Id="rId7" Type="http://schemas.openxmlformats.org/officeDocument/2006/relationships/image" Target="../media/image512.png"/><Relationship Id="rId2" Type="http://schemas.openxmlformats.org/officeDocument/2006/relationships/image" Target="../media/image507.png"/><Relationship Id="rId1" Type="http://schemas.openxmlformats.org/officeDocument/2006/relationships/slideLayout" Target="../slideLayouts/slideLayout2.xml"/><Relationship Id="rId6" Type="http://schemas.openxmlformats.org/officeDocument/2006/relationships/image" Target="../media/image511.png"/><Relationship Id="rId5" Type="http://schemas.openxmlformats.org/officeDocument/2006/relationships/image" Target="../media/image510.jpg"/><Relationship Id="rId4" Type="http://schemas.openxmlformats.org/officeDocument/2006/relationships/image" Target="../media/image509.png"/><Relationship Id="rId9" Type="http://schemas.openxmlformats.org/officeDocument/2006/relationships/image" Target="../media/image514.png"/></Relationships>
</file>

<file path=ppt/slides/_rels/slide121.xml.rels><?xml version="1.0" encoding="UTF-8" standalone="yes"?>
<Relationships xmlns="http://schemas.openxmlformats.org/package/2006/relationships"><Relationship Id="rId8" Type="http://schemas.openxmlformats.org/officeDocument/2006/relationships/image" Target="../media/image521.png"/><Relationship Id="rId13" Type="http://schemas.openxmlformats.org/officeDocument/2006/relationships/image" Target="../media/image526.png"/><Relationship Id="rId3" Type="http://schemas.openxmlformats.org/officeDocument/2006/relationships/image" Target="../media/image516.png"/><Relationship Id="rId7" Type="http://schemas.openxmlformats.org/officeDocument/2006/relationships/image" Target="../media/image520.png"/><Relationship Id="rId12" Type="http://schemas.openxmlformats.org/officeDocument/2006/relationships/image" Target="../media/image525.pn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image" Target="../media/image519.png"/><Relationship Id="rId11" Type="http://schemas.openxmlformats.org/officeDocument/2006/relationships/image" Target="../media/image524.png"/><Relationship Id="rId5" Type="http://schemas.openxmlformats.org/officeDocument/2006/relationships/image" Target="../media/image518.png"/><Relationship Id="rId10" Type="http://schemas.openxmlformats.org/officeDocument/2006/relationships/image" Target="../media/image523.png"/><Relationship Id="rId4" Type="http://schemas.openxmlformats.org/officeDocument/2006/relationships/image" Target="../media/image517.png"/><Relationship Id="rId9" Type="http://schemas.openxmlformats.org/officeDocument/2006/relationships/image" Target="../media/image522.png"/><Relationship Id="rId14" Type="http://schemas.openxmlformats.org/officeDocument/2006/relationships/image" Target="../media/image505.png"/></Relationships>
</file>

<file path=ppt/slides/_rels/slide122.xml.rels><?xml version="1.0" encoding="UTF-8" standalone="yes"?>
<Relationships xmlns="http://schemas.openxmlformats.org/package/2006/relationships"><Relationship Id="rId8" Type="http://schemas.openxmlformats.org/officeDocument/2006/relationships/image" Target="../media/image532.jpg"/><Relationship Id="rId3" Type="http://schemas.openxmlformats.org/officeDocument/2006/relationships/image" Target="../media/image527.jpg"/><Relationship Id="rId7" Type="http://schemas.openxmlformats.org/officeDocument/2006/relationships/image" Target="../media/image531.jpg"/><Relationship Id="rId2" Type="http://schemas.openxmlformats.org/officeDocument/2006/relationships/image" Target="../media/image505.png"/><Relationship Id="rId1" Type="http://schemas.openxmlformats.org/officeDocument/2006/relationships/slideLayout" Target="../slideLayouts/slideLayout2.xml"/><Relationship Id="rId6" Type="http://schemas.openxmlformats.org/officeDocument/2006/relationships/image" Target="../media/image530.jpg"/><Relationship Id="rId11" Type="http://schemas.openxmlformats.org/officeDocument/2006/relationships/image" Target="../media/image535.jpg"/><Relationship Id="rId5" Type="http://schemas.openxmlformats.org/officeDocument/2006/relationships/image" Target="../media/image529.jpg"/><Relationship Id="rId10" Type="http://schemas.openxmlformats.org/officeDocument/2006/relationships/image" Target="../media/image534.jpg"/><Relationship Id="rId4" Type="http://schemas.openxmlformats.org/officeDocument/2006/relationships/image" Target="../media/image528.jpg"/><Relationship Id="rId9" Type="http://schemas.openxmlformats.org/officeDocument/2006/relationships/image" Target="../media/image533.jpg"/></Relationships>
</file>

<file path=ppt/slides/_rels/slide123.xml.rels><?xml version="1.0" encoding="UTF-8" standalone="yes"?>
<Relationships xmlns="http://schemas.openxmlformats.org/package/2006/relationships"><Relationship Id="rId3" Type="http://schemas.openxmlformats.org/officeDocument/2006/relationships/image" Target="../media/image537.jpg"/><Relationship Id="rId2" Type="http://schemas.openxmlformats.org/officeDocument/2006/relationships/image" Target="../media/image536.png"/><Relationship Id="rId1" Type="http://schemas.openxmlformats.org/officeDocument/2006/relationships/slideLayout" Target="../slideLayouts/slideLayout2.xml"/><Relationship Id="rId4" Type="http://schemas.openxmlformats.org/officeDocument/2006/relationships/image" Target="../media/image501.png"/></Relationships>
</file>

<file path=ppt/slides/_rels/slide12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538.png"/><Relationship Id="rId1" Type="http://schemas.openxmlformats.org/officeDocument/2006/relationships/slideLayout" Target="../slideLayouts/slideLayout2.xml"/><Relationship Id="rId5" Type="http://schemas.openxmlformats.org/officeDocument/2006/relationships/image" Target="../media/image540.png"/><Relationship Id="rId4" Type="http://schemas.openxmlformats.org/officeDocument/2006/relationships/image" Target="../media/image539.png"/></Relationships>
</file>

<file path=ppt/slides/_rels/slide125.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43.jpg"/><Relationship Id="rId2" Type="http://schemas.openxmlformats.org/officeDocument/2006/relationships/image" Target="../media/image542.jpg"/><Relationship Id="rId1" Type="http://schemas.openxmlformats.org/officeDocument/2006/relationships/slideLayout" Target="../slideLayouts/slideLayout2.xml"/><Relationship Id="rId5" Type="http://schemas.openxmlformats.org/officeDocument/2006/relationships/image" Target="../media/image545.jpg"/><Relationship Id="rId4" Type="http://schemas.openxmlformats.org/officeDocument/2006/relationships/image" Target="../media/image544.jpg"/></Relationships>
</file>

<file path=ppt/slides/_rels/slide127.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553.jpg"/><Relationship Id="rId3" Type="http://schemas.openxmlformats.org/officeDocument/2006/relationships/image" Target="../media/image547.jpg"/><Relationship Id="rId7" Type="http://schemas.openxmlformats.org/officeDocument/2006/relationships/image" Target="../media/image250.png"/><Relationship Id="rId12" Type="http://schemas.openxmlformats.org/officeDocument/2006/relationships/image" Target="../media/image552.png"/><Relationship Id="rId2" Type="http://schemas.openxmlformats.org/officeDocument/2006/relationships/image" Target="../media/image546.jpg"/><Relationship Id="rId1" Type="http://schemas.openxmlformats.org/officeDocument/2006/relationships/slideLayout" Target="../slideLayouts/slideLayout3.xml"/><Relationship Id="rId6" Type="http://schemas.openxmlformats.org/officeDocument/2006/relationships/image" Target="../media/image249.png"/><Relationship Id="rId11" Type="http://schemas.openxmlformats.org/officeDocument/2006/relationships/image" Target="../media/image551.jpg"/><Relationship Id="rId5" Type="http://schemas.openxmlformats.org/officeDocument/2006/relationships/image" Target="../media/image246.jpg"/><Relationship Id="rId15" Type="http://schemas.openxmlformats.org/officeDocument/2006/relationships/image" Target="../media/image540.png"/><Relationship Id="rId10" Type="http://schemas.openxmlformats.org/officeDocument/2006/relationships/image" Target="../media/image550.png"/><Relationship Id="rId4" Type="http://schemas.openxmlformats.org/officeDocument/2006/relationships/image" Target="../media/image548.jpg"/><Relationship Id="rId9" Type="http://schemas.openxmlformats.org/officeDocument/2006/relationships/image" Target="../media/image549.png"/><Relationship Id="rId14" Type="http://schemas.openxmlformats.org/officeDocument/2006/relationships/image" Target="../media/image554.jpg"/></Relationships>
</file>

<file path=ppt/slides/_rels/slide128.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image" Target="../media/image555.png"/><Relationship Id="rId1" Type="http://schemas.openxmlformats.org/officeDocument/2006/relationships/slideLayout" Target="../slideLayouts/slideLayout2.xml"/><Relationship Id="rId4" Type="http://schemas.openxmlformats.org/officeDocument/2006/relationships/image" Target="../media/image557.png"/></Relationships>
</file>

<file path=ppt/slides/_rels/slide129.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image" Target="../media/image558.png"/><Relationship Id="rId1" Type="http://schemas.openxmlformats.org/officeDocument/2006/relationships/slideLayout" Target="../slideLayouts/slideLayout2.xml"/><Relationship Id="rId6" Type="http://schemas.openxmlformats.org/officeDocument/2006/relationships/image" Target="../media/image562.png"/><Relationship Id="rId5" Type="http://schemas.openxmlformats.org/officeDocument/2006/relationships/image" Target="../media/image561.jpg"/><Relationship Id="rId4" Type="http://schemas.openxmlformats.org/officeDocument/2006/relationships/image" Target="../media/image560.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30.xml.rels><?xml version="1.0" encoding="UTF-8" standalone="yes"?>
<Relationships xmlns="http://schemas.openxmlformats.org/package/2006/relationships"><Relationship Id="rId3" Type="http://schemas.openxmlformats.org/officeDocument/2006/relationships/image" Target="../media/image564.jpg"/><Relationship Id="rId2" Type="http://schemas.openxmlformats.org/officeDocument/2006/relationships/image" Target="../media/image56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image" Target="../media/image56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68.png"/><Relationship Id="rId2" Type="http://schemas.openxmlformats.org/officeDocument/2006/relationships/image" Target="../media/image567.png"/><Relationship Id="rId1" Type="http://schemas.openxmlformats.org/officeDocument/2006/relationships/slideLayout" Target="../slideLayouts/slideLayout2.xml"/><Relationship Id="rId6" Type="http://schemas.openxmlformats.org/officeDocument/2006/relationships/hyperlink" Target="http://www.cdc.gov.tw/Category/Page/t-5dv2y4iBsgbdOBi5CJ1g" TargetMode="External"/><Relationship Id="rId5" Type="http://schemas.openxmlformats.org/officeDocument/2006/relationships/image" Target="../media/image471.jpg"/><Relationship Id="rId4" Type="http://schemas.openxmlformats.org/officeDocument/2006/relationships/image" Target="../media/image569.png"/></Relationships>
</file>

<file path=ppt/slides/_rels/slide133.xml.rels><?xml version="1.0" encoding="UTF-8" standalone="yes"?>
<Relationships xmlns="http://schemas.openxmlformats.org/package/2006/relationships"><Relationship Id="rId8" Type="http://schemas.openxmlformats.org/officeDocument/2006/relationships/image" Target="../media/image576.jpg"/><Relationship Id="rId3" Type="http://schemas.openxmlformats.org/officeDocument/2006/relationships/image" Target="../media/image571.jpg"/><Relationship Id="rId7" Type="http://schemas.openxmlformats.org/officeDocument/2006/relationships/image" Target="../media/image575.png"/><Relationship Id="rId2" Type="http://schemas.openxmlformats.org/officeDocument/2006/relationships/image" Target="../media/image570.jpg"/><Relationship Id="rId1" Type="http://schemas.openxmlformats.org/officeDocument/2006/relationships/slideLayout" Target="../slideLayouts/slideLayout2.xml"/><Relationship Id="rId6" Type="http://schemas.openxmlformats.org/officeDocument/2006/relationships/image" Target="../media/image574.jpg"/><Relationship Id="rId5" Type="http://schemas.openxmlformats.org/officeDocument/2006/relationships/image" Target="../media/image573.jpg"/><Relationship Id="rId4" Type="http://schemas.openxmlformats.org/officeDocument/2006/relationships/image" Target="../media/image572.jpg"/></Relationships>
</file>

<file path=ppt/slides/_rels/slide134.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image" Target="../media/image575.png"/><Relationship Id="rId1" Type="http://schemas.openxmlformats.org/officeDocument/2006/relationships/slideLayout" Target="../slideLayouts/slideLayout2.xml"/><Relationship Id="rId4" Type="http://schemas.openxmlformats.org/officeDocument/2006/relationships/image" Target="../media/image578.png"/></Relationships>
</file>

<file path=ppt/slides/_rels/slide135.xml.rels><?xml version="1.0" encoding="UTF-8" standalone="yes"?>
<Relationships xmlns="http://schemas.openxmlformats.org/package/2006/relationships"><Relationship Id="rId2" Type="http://schemas.openxmlformats.org/officeDocument/2006/relationships/image" Target="../media/image5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80.jpg"/><Relationship Id="rId7" Type="http://schemas.openxmlformats.org/officeDocument/2006/relationships/image" Target="../media/image557.png"/><Relationship Id="rId2" Type="http://schemas.openxmlformats.org/officeDocument/2006/relationships/image" Target="../media/image579.png"/><Relationship Id="rId1" Type="http://schemas.openxmlformats.org/officeDocument/2006/relationships/slideLayout" Target="../slideLayouts/slideLayout2.xml"/><Relationship Id="rId6" Type="http://schemas.openxmlformats.org/officeDocument/2006/relationships/image" Target="../media/image583.png"/><Relationship Id="rId5" Type="http://schemas.openxmlformats.org/officeDocument/2006/relationships/image" Target="../media/image582.jpg"/><Relationship Id="rId4" Type="http://schemas.openxmlformats.org/officeDocument/2006/relationships/image" Target="../media/image581.png"/></Relationships>
</file>

<file path=ppt/slides/_rels/slide137.xml.rels><?xml version="1.0" encoding="UTF-8" standalone="yes"?>
<Relationships xmlns="http://schemas.openxmlformats.org/package/2006/relationships"><Relationship Id="rId8" Type="http://schemas.openxmlformats.org/officeDocument/2006/relationships/image" Target="../media/image589.jpg"/><Relationship Id="rId3" Type="http://schemas.openxmlformats.org/officeDocument/2006/relationships/image" Target="../media/image584.jpg"/><Relationship Id="rId7" Type="http://schemas.openxmlformats.org/officeDocument/2006/relationships/image" Target="../media/image588.jpg"/><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image" Target="../media/image587.jpg"/><Relationship Id="rId5" Type="http://schemas.openxmlformats.org/officeDocument/2006/relationships/image" Target="../media/image586.jpg"/><Relationship Id="rId10" Type="http://schemas.openxmlformats.org/officeDocument/2006/relationships/image" Target="../media/image591.png"/><Relationship Id="rId4" Type="http://schemas.openxmlformats.org/officeDocument/2006/relationships/image" Target="../media/image585.jpg"/><Relationship Id="rId9" Type="http://schemas.openxmlformats.org/officeDocument/2006/relationships/image" Target="../media/image590.jpg"/></Relationships>
</file>

<file path=ppt/slides/_rels/slide138.xml.rels><?xml version="1.0" encoding="UTF-8" standalone="yes"?>
<Relationships xmlns="http://schemas.openxmlformats.org/package/2006/relationships"><Relationship Id="rId8" Type="http://schemas.openxmlformats.org/officeDocument/2006/relationships/image" Target="../media/image598.jpg"/><Relationship Id="rId3" Type="http://schemas.openxmlformats.org/officeDocument/2006/relationships/image" Target="../media/image593.jpg"/><Relationship Id="rId7" Type="http://schemas.openxmlformats.org/officeDocument/2006/relationships/image" Target="../media/image597.jpg"/><Relationship Id="rId2" Type="http://schemas.openxmlformats.org/officeDocument/2006/relationships/image" Target="../media/image592.jpg"/><Relationship Id="rId1" Type="http://schemas.openxmlformats.org/officeDocument/2006/relationships/slideLayout" Target="../slideLayouts/slideLayout2.xml"/><Relationship Id="rId6" Type="http://schemas.openxmlformats.org/officeDocument/2006/relationships/image" Target="../media/image596.jpg"/><Relationship Id="rId5" Type="http://schemas.openxmlformats.org/officeDocument/2006/relationships/image" Target="../media/image595.jpg"/><Relationship Id="rId4" Type="http://schemas.openxmlformats.org/officeDocument/2006/relationships/image" Target="../media/image594.jpg"/><Relationship Id="rId9" Type="http://schemas.openxmlformats.org/officeDocument/2006/relationships/image" Target="../media/image557.png"/></Relationships>
</file>

<file path=ppt/slides/_rels/slide139.xml.rels><?xml version="1.0" encoding="UTF-8" standalone="yes"?>
<Relationships xmlns="http://schemas.openxmlformats.org/package/2006/relationships"><Relationship Id="rId8" Type="http://schemas.openxmlformats.org/officeDocument/2006/relationships/image" Target="../media/image605.png"/><Relationship Id="rId3" Type="http://schemas.openxmlformats.org/officeDocument/2006/relationships/image" Target="../media/image600.png"/><Relationship Id="rId7" Type="http://schemas.openxmlformats.org/officeDocument/2006/relationships/image" Target="../media/image604.png"/><Relationship Id="rId2"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image" Target="../media/image603.png"/><Relationship Id="rId5" Type="http://schemas.openxmlformats.org/officeDocument/2006/relationships/image" Target="../media/image602.png"/><Relationship Id="rId10" Type="http://schemas.openxmlformats.org/officeDocument/2006/relationships/image" Target="../media/image607.jpg"/><Relationship Id="rId4" Type="http://schemas.openxmlformats.org/officeDocument/2006/relationships/image" Target="../media/image601.png"/><Relationship Id="rId9" Type="http://schemas.openxmlformats.org/officeDocument/2006/relationships/image" Target="../media/image606.jp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140.xml.rels><?xml version="1.0" encoding="UTF-8" standalone="yes"?>
<Relationships xmlns="http://schemas.openxmlformats.org/package/2006/relationships"><Relationship Id="rId3" Type="http://schemas.openxmlformats.org/officeDocument/2006/relationships/image" Target="../media/image609.png"/><Relationship Id="rId7" Type="http://schemas.openxmlformats.org/officeDocument/2006/relationships/image" Target="../media/image613.jpg"/><Relationship Id="rId2" Type="http://schemas.openxmlformats.org/officeDocument/2006/relationships/image" Target="../media/image608.jpg"/><Relationship Id="rId1" Type="http://schemas.openxmlformats.org/officeDocument/2006/relationships/slideLayout" Target="../slideLayouts/slideLayout2.xml"/><Relationship Id="rId6" Type="http://schemas.openxmlformats.org/officeDocument/2006/relationships/image" Target="../media/image612.png"/><Relationship Id="rId5" Type="http://schemas.openxmlformats.org/officeDocument/2006/relationships/image" Target="../media/image611.jpg"/><Relationship Id="rId4" Type="http://schemas.openxmlformats.org/officeDocument/2006/relationships/image" Target="../media/image610.png"/></Relationships>
</file>

<file path=ppt/slides/_rels/slide141.xml.rels><?xml version="1.0" encoding="UTF-8" standalone="yes"?>
<Relationships xmlns="http://schemas.openxmlformats.org/package/2006/relationships"><Relationship Id="rId3" Type="http://schemas.openxmlformats.org/officeDocument/2006/relationships/image" Target="../media/image615.jpg"/><Relationship Id="rId2" Type="http://schemas.openxmlformats.org/officeDocument/2006/relationships/image" Target="../media/image614.png"/><Relationship Id="rId1" Type="http://schemas.openxmlformats.org/officeDocument/2006/relationships/slideLayout" Target="../slideLayouts/slideLayout2.xml"/><Relationship Id="rId5" Type="http://schemas.openxmlformats.org/officeDocument/2006/relationships/image" Target="../media/image617.jpg"/><Relationship Id="rId4" Type="http://schemas.openxmlformats.org/officeDocument/2006/relationships/image" Target="../media/image616.jpg"/></Relationships>
</file>

<file path=ppt/slides/_rels/slide142.xml.rels><?xml version="1.0" encoding="UTF-8" standalone="yes"?>
<Relationships xmlns="http://schemas.openxmlformats.org/package/2006/relationships"><Relationship Id="rId3" Type="http://schemas.openxmlformats.org/officeDocument/2006/relationships/image" Target="../media/image619.jpg"/><Relationship Id="rId2" Type="http://schemas.openxmlformats.org/officeDocument/2006/relationships/image" Target="../media/image618.jpg"/><Relationship Id="rId1" Type="http://schemas.openxmlformats.org/officeDocument/2006/relationships/slideLayout" Target="../slideLayouts/slideLayout2.xml"/><Relationship Id="rId5" Type="http://schemas.openxmlformats.org/officeDocument/2006/relationships/image" Target="../media/image621.jpg"/><Relationship Id="rId4" Type="http://schemas.openxmlformats.org/officeDocument/2006/relationships/image" Target="../media/image620.jpg"/></Relationships>
</file>

<file path=ppt/slides/_rels/slide143.xml.rels><?xml version="1.0" encoding="UTF-8" standalone="yes"?>
<Relationships xmlns="http://schemas.openxmlformats.org/package/2006/relationships"><Relationship Id="rId8" Type="http://schemas.openxmlformats.org/officeDocument/2006/relationships/image" Target="../media/image627.png"/><Relationship Id="rId3" Type="http://schemas.openxmlformats.org/officeDocument/2006/relationships/image" Target="../media/image622.jpg"/><Relationship Id="rId7" Type="http://schemas.openxmlformats.org/officeDocument/2006/relationships/image" Target="../media/image626.png"/><Relationship Id="rId2" Type="http://schemas.openxmlformats.org/officeDocument/2006/relationships/image" Target="../media/image621.jpg"/><Relationship Id="rId1" Type="http://schemas.openxmlformats.org/officeDocument/2006/relationships/slideLayout" Target="../slideLayouts/slideLayout2.xml"/><Relationship Id="rId6" Type="http://schemas.openxmlformats.org/officeDocument/2006/relationships/image" Target="../media/image625.png"/><Relationship Id="rId5" Type="http://schemas.openxmlformats.org/officeDocument/2006/relationships/image" Target="../media/image624.png"/><Relationship Id="rId10" Type="http://schemas.openxmlformats.org/officeDocument/2006/relationships/image" Target="../media/image629.jpg"/><Relationship Id="rId4" Type="http://schemas.openxmlformats.org/officeDocument/2006/relationships/image" Target="../media/image623.png"/><Relationship Id="rId9" Type="http://schemas.openxmlformats.org/officeDocument/2006/relationships/image" Target="../media/image628.jpg"/></Relationships>
</file>

<file path=ppt/slides/_rels/slide144.xml.rels><?xml version="1.0" encoding="UTF-8" standalone="yes"?>
<Relationships xmlns="http://schemas.openxmlformats.org/package/2006/relationships"><Relationship Id="rId3" Type="http://schemas.openxmlformats.org/officeDocument/2006/relationships/image" Target="../media/image631.jp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21.jpg"/></Relationships>
</file>

<file path=ppt/slides/_rels/slide145.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image" Target="../media/image632.png"/><Relationship Id="rId1" Type="http://schemas.openxmlformats.org/officeDocument/2006/relationships/slideLayout" Target="../slideLayouts/slideLayout2.xml"/><Relationship Id="rId5" Type="http://schemas.openxmlformats.org/officeDocument/2006/relationships/image" Target="../media/image634.jpg"/><Relationship Id="rId4" Type="http://schemas.openxmlformats.org/officeDocument/2006/relationships/image" Target="../media/image633.jpg"/></Relationships>
</file>

<file path=ppt/slides/_rels/slide146.xml.rels><?xml version="1.0" encoding="UTF-8" standalone="yes"?>
<Relationships xmlns="http://schemas.openxmlformats.org/package/2006/relationships"><Relationship Id="rId3" Type="http://schemas.openxmlformats.org/officeDocument/2006/relationships/image" Target="../media/image636.jpg"/><Relationship Id="rId2" Type="http://schemas.openxmlformats.org/officeDocument/2006/relationships/image" Target="../media/image635.jpg"/><Relationship Id="rId1" Type="http://schemas.openxmlformats.org/officeDocument/2006/relationships/slideLayout" Target="../slideLayouts/slideLayout2.xml"/><Relationship Id="rId6" Type="http://schemas.openxmlformats.org/officeDocument/2006/relationships/image" Target="../media/image638.png"/><Relationship Id="rId5" Type="http://schemas.openxmlformats.org/officeDocument/2006/relationships/image" Target="../media/image557.png"/><Relationship Id="rId4" Type="http://schemas.openxmlformats.org/officeDocument/2006/relationships/image" Target="../media/image637.jpg"/></Relationships>
</file>

<file path=ppt/slides/_rels/slide147.xml.rels><?xml version="1.0" encoding="UTF-8" standalone="yes"?>
<Relationships xmlns="http://schemas.openxmlformats.org/package/2006/relationships"><Relationship Id="rId3" Type="http://schemas.openxmlformats.org/officeDocument/2006/relationships/image" Target="../media/image640.jpg"/><Relationship Id="rId2" Type="http://schemas.openxmlformats.org/officeDocument/2006/relationships/image" Target="../media/image639.jpg"/><Relationship Id="rId1" Type="http://schemas.openxmlformats.org/officeDocument/2006/relationships/slideLayout" Target="../slideLayouts/slideLayout2.xml"/><Relationship Id="rId6" Type="http://schemas.openxmlformats.org/officeDocument/2006/relationships/image" Target="../media/image643.jpg"/><Relationship Id="rId5" Type="http://schemas.openxmlformats.org/officeDocument/2006/relationships/image" Target="../media/image642.png"/><Relationship Id="rId4" Type="http://schemas.openxmlformats.org/officeDocument/2006/relationships/image" Target="../media/image641.png"/></Relationships>
</file>

<file path=ppt/slides/_rels/slide148.xml.rels><?xml version="1.0" encoding="UTF-8" standalone="yes"?>
<Relationships xmlns="http://schemas.openxmlformats.org/package/2006/relationships"><Relationship Id="rId13" Type="http://schemas.openxmlformats.org/officeDocument/2006/relationships/image" Target="../media/image655.jpg"/><Relationship Id="rId18" Type="http://schemas.openxmlformats.org/officeDocument/2006/relationships/image" Target="../media/image660.png"/><Relationship Id="rId26" Type="http://schemas.openxmlformats.org/officeDocument/2006/relationships/image" Target="../media/image668.png"/><Relationship Id="rId39" Type="http://schemas.openxmlformats.org/officeDocument/2006/relationships/image" Target="../media/image681.png"/><Relationship Id="rId21" Type="http://schemas.openxmlformats.org/officeDocument/2006/relationships/image" Target="../media/image663.png"/><Relationship Id="rId34" Type="http://schemas.openxmlformats.org/officeDocument/2006/relationships/image" Target="../media/image676.jpg"/><Relationship Id="rId7" Type="http://schemas.openxmlformats.org/officeDocument/2006/relationships/image" Target="../media/image649.jpg"/><Relationship Id="rId12" Type="http://schemas.openxmlformats.org/officeDocument/2006/relationships/image" Target="../media/image654.png"/><Relationship Id="rId17" Type="http://schemas.openxmlformats.org/officeDocument/2006/relationships/image" Target="../media/image659.png"/><Relationship Id="rId25" Type="http://schemas.openxmlformats.org/officeDocument/2006/relationships/image" Target="../media/image667.png"/><Relationship Id="rId33" Type="http://schemas.openxmlformats.org/officeDocument/2006/relationships/image" Target="../media/image675.jpg"/><Relationship Id="rId38" Type="http://schemas.openxmlformats.org/officeDocument/2006/relationships/image" Target="../media/image680.png"/><Relationship Id="rId2" Type="http://schemas.openxmlformats.org/officeDocument/2006/relationships/image" Target="../media/image644.jpg"/><Relationship Id="rId16" Type="http://schemas.openxmlformats.org/officeDocument/2006/relationships/image" Target="../media/image658.png"/><Relationship Id="rId20" Type="http://schemas.openxmlformats.org/officeDocument/2006/relationships/image" Target="../media/image662.png"/><Relationship Id="rId29" Type="http://schemas.openxmlformats.org/officeDocument/2006/relationships/image" Target="../media/image671.jpg"/><Relationship Id="rId1" Type="http://schemas.openxmlformats.org/officeDocument/2006/relationships/slideLayout" Target="../slideLayouts/slideLayout2.xml"/><Relationship Id="rId6" Type="http://schemas.openxmlformats.org/officeDocument/2006/relationships/image" Target="../media/image648.jpg"/><Relationship Id="rId11" Type="http://schemas.openxmlformats.org/officeDocument/2006/relationships/image" Target="../media/image653.png"/><Relationship Id="rId24" Type="http://schemas.openxmlformats.org/officeDocument/2006/relationships/image" Target="../media/image666.png"/><Relationship Id="rId32" Type="http://schemas.openxmlformats.org/officeDocument/2006/relationships/image" Target="../media/image674.jpg"/><Relationship Id="rId37" Type="http://schemas.openxmlformats.org/officeDocument/2006/relationships/image" Target="../media/image679.jpg"/><Relationship Id="rId40" Type="http://schemas.openxmlformats.org/officeDocument/2006/relationships/image" Target="../media/image682.png"/><Relationship Id="rId5" Type="http://schemas.openxmlformats.org/officeDocument/2006/relationships/image" Target="../media/image647.png"/><Relationship Id="rId15" Type="http://schemas.openxmlformats.org/officeDocument/2006/relationships/image" Target="../media/image657.png"/><Relationship Id="rId23" Type="http://schemas.openxmlformats.org/officeDocument/2006/relationships/image" Target="../media/image665.png"/><Relationship Id="rId28" Type="http://schemas.openxmlformats.org/officeDocument/2006/relationships/image" Target="../media/image670.jpg"/><Relationship Id="rId36" Type="http://schemas.openxmlformats.org/officeDocument/2006/relationships/image" Target="../media/image678.jpg"/><Relationship Id="rId10" Type="http://schemas.openxmlformats.org/officeDocument/2006/relationships/image" Target="../media/image652.png"/><Relationship Id="rId19" Type="http://schemas.openxmlformats.org/officeDocument/2006/relationships/image" Target="../media/image661.png"/><Relationship Id="rId31" Type="http://schemas.openxmlformats.org/officeDocument/2006/relationships/image" Target="../media/image673.jpg"/><Relationship Id="rId4" Type="http://schemas.openxmlformats.org/officeDocument/2006/relationships/image" Target="../media/image646.jpg"/><Relationship Id="rId9" Type="http://schemas.openxmlformats.org/officeDocument/2006/relationships/image" Target="../media/image651.png"/><Relationship Id="rId14" Type="http://schemas.openxmlformats.org/officeDocument/2006/relationships/image" Target="../media/image656.png"/><Relationship Id="rId22" Type="http://schemas.openxmlformats.org/officeDocument/2006/relationships/image" Target="../media/image664.png"/><Relationship Id="rId27" Type="http://schemas.openxmlformats.org/officeDocument/2006/relationships/image" Target="../media/image669.jpg"/><Relationship Id="rId30" Type="http://schemas.openxmlformats.org/officeDocument/2006/relationships/image" Target="../media/image672.jpg"/><Relationship Id="rId35" Type="http://schemas.openxmlformats.org/officeDocument/2006/relationships/image" Target="../media/image677.jpg"/><Relationship Id="rId8" Type="http://schemas.openxmlformats.org/officeDocument/2006/relationships/image" Target="../media/image650.jpg"/><Relationship Id="rId3" Type="http://schemas.openxmlformats.org/officeDocument/2006/relationships/image" Target="../media/image645.png"/></Relationships>
</file>

<file path=ppt/slides/_rels/slide149.xml.rels><?xml version="1.0" encoding="UTF-8" standalone="yes"?>
<Relationships xmlns="http://schemas.openxmlformats.org/package/2006/relationships"><Relationship Id="rId2" Type="http://schemas.openxmlformats.org/officeDocument/2006/relationships/image" Target="../media/image6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150.xml.rels><?xml version="1.0" encoding="UTF-8" standalone="yes"?>
<Relationships xmlns="http://schemas.openxmlformats.org/package/2006/relationships"><Relationship Id="rId3" Type="http://schemas.openxmlformats.org/officeDocument/2006/relationships/image" Target="../media/image684.jpg"/><Relationship Id="rId2" Type="http://schemas.openxmlformats.org/officeDocument/2006/relationships/image" Target="../media/image683.jpg"/><Relationship Id="rId1" Type="http://schemas.openxmlformats.org/officeDocument/2006/relationships/slideLayout" Target="../slideLayouts/slideLayout3.xml"/><Relationship Id="rId5" Type="http://schemas.openxmlformats.org/officeDocument/2006/relationships/hyperlink" Target="http://www.sciencedirect.com/science/article/pii/S0929664622001802" TargetMode="External"/><Relationship Id="rId4" Type="http://schemas.openxmlformats.org/officeDocument/2006/relationships/image" Target="../media/image557.png"/></Relationships>
</file>

<file path=ppt/slides/_rels/slide151.xml.rels><?xml version="1.0" encoding="UTF-8" standalone="yes"?>
<Relationships xmlns="http://schemas.openxmlformats.org/package/2006/relationships"><Relationship Id="rId3" Type="http://schemas.openxmlformats.org/officeDocument/2006/relationships/image" Target="../media/image686.jpg"/><Relationship Id="rId7" Type="http://schemas.openxmlformats.org/officeDocument/2006/relationships/image" Target="../media/image232.png"/><Relationship Id="rId2" Type="http://schemas.openxmlformats.org/officeDocument/2006/relationships/image" Target="../media/image685.jp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688.jpg"/><Relationship Id="rId4" Type="http://schemas.openxmlformats.org/officeDocument/2006/relationships/image" Target="../media/image687.jpg"/></Relationships>
</file>

<file path=ppt/slides/_rels/slide152.xml.rels><?xml version="1.0" encoding="UTF-8" standalone="yes"?>
<Relationships xmlns="http://schemas.openxmlformats.org/package/2006/relationships"><Relationship Id="rId2" Type="http://schemas.openxmlformats.org/officeDocument/2006/relationships/image" Target="../media/image68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91.png"/><Relationship Id="rId2" Type="http://schemas.openxmlformats.org/officeDocument/2006/relationships/image" Target="../media/image690.jpg"/><Relationship Id="rId1" Type="http://schemas.openxmlformats.org/officeDocument/2006/relationships/slideLayout" Target="../slideLayouts/slideLayout3.xml"/><Relationship Id="rId5" Type="http://schemas.openxmlformats.org/officeDocument/2006/relationships/image" Target="../media/image693.png"/><Relationship Id="rId4" Type="http://schemas.openxmlformats.org/officeDocument/2006/relationships/image" Target="../media/image692.jpg"/></Relationships>
</file>

<file path=ppt/slides/_rels/slide154.xml.rels><?xml version="1.0" encoding="UTF-8" standalone="yes"?>
<Relationships xmlns="http://schemas.openxmlformats.org/package/2006/relationships"><Relationship Id="rId3" Type="http://schemas.openxmlformats.org/officeDocument/2006/relationships/image" Target="../media/image695.jpg"/><Relationship Id="rId7" Type="http://schemas.openxmlformats.org/officeDocument/2006/relationships/hyperlink" Target="http://www.cdc.gov.tw/Category/MPage/z5nqnWyOH8eA6z5n_pGoJw" TargetMode="External"/><Relationship Id="rId2" Type="http://schemas.openxmlformats.org/officeDocument/2006/relationships/image" Target="../media/image694.jpg"/><Relationship Id="rId1" Type="http://schemas.openxmlformats.org/officeDocument/2006/relationships/slideLayout" Target="../slideLayouts/slideLayout2.xml"/><Relationship Id="rId6" Type="http://schemas.openxmlformats.org/officeDocument/2006/relationships/image" Target="../media/image696.png"/><Relationship Id="rId5" Type="http://schemas.openxmlformats.org/officeDocument/2006/relationships/image" Target="../media/image232.png"/><Relationship Id="rId4" Type="http://schemas.openxmlformats.org/officeDocument/2006/relationships/image" Target="../media/image16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98.png"/><Relationship Id="rId2" Type="http://schemas.openxmlformats.org/officeDocument/2006/relationships/image" Target="../media/image697.png"/><Relationship Id="rId1" Type="http://schemas.openxmlformats.org/officeDocument/2006/relationships/slideLayout" Target="../slideLayouts/slideLayout2.xml"/><Relationship Id="rId4" Type="http://schemas.openxmlformats.org/officeDocument/2006/relationships/image" Target="../media/image699.png"/></Relationships>
</file>

<file path=ppt/slides/_rels/slide157.xml.rels><?xml version="1.0" encoding="UTF-8" standalone="yes"?>
<Relationships xmlns="http://schemas.openxmlformats.org/package/2006/relationships"><Relationship Id="rId3" Type="http://schemas.openxmlformats.org/officeDocument/2006/relationships/image" Target="../media/image701.jpg"/><Relationship Id="rId2" Type="http://schemas.openxmlformats.org/officeDocument/2006/relationships/image" Target="../media/image700.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702.jp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8" Type="http://schemas.openxmlformats.org/officeDocument/2006/relationships/image" Target="../media/image709.png"/><Relationship Id="rId13" Type="http://schemas.openxmlformats.org/officeDocument/2006/relationships/image" Target="../media/image714.png"/><Relationship Id="rId18" Type="http://schemas.openxmlformats.org/officeDocument/2006/relationships/image" Target="../media/image260.jpg"/><Relationship Id="rId3" Type="http://schemas.openxmlformats.org/officeDocument/2006/relationships/image" Target="../media/image704.png"/><Relationship Id="rId7" Type="http://schemas.openxmlformats.org/officeDocument/2006/relationships/image" Target="../media/image708.png"/><Relationship Id="rId12" Type="http://schemas.openxmlformats.org/officeDocument/2006/relationships/image" Target="../media/image713.png"/><Relationship Id="rId17" Type="http://schemas.openxmlformats.org/officeDocument/2006/relationships/image" Target="../media/image718.jpg"/><Relationship Id="rId2" Type="http://schemas.openxmlformats.org/officeDocument/2006/relationships/image" Target="../media/image703.jpg"/><Relationship Id="rId16" Type="http://schemas.openxmlformats.org/officeDocument/2006/relationships/image" Target="../media/image717.jpg"/><Relationship Id="rId1" Type="http://schemas.openxmlformats.org/officeDocument/2006/relationships/slideLayout" Target="../slideLayouts/slideLayout2.xml"/><Relationship Id="rId6" Type="http://schemas.openxmlformats.org/officeDocument/2006/relationships/image" Target="../media/image707.png"/><Relationship Id="rId11" Type="http://schemas.openxmlformats.org/officeDocument/2006/relationships/image" Target="../media/image712.png"/><Relationship Id="rId5" Type="http://schemas.openxmlformats.org/officeDocument/2006/relationships/image" Target="../media/image706.png"/><Relationship Id="rId15" Type="http://schemas.openxmlformats.org/officeDocument/2006/relationships/image" Target="../media/image716.png"/><Relationship Id="rId10" Type="http://schemas.openxmlformats.org/officeDocument/2006/relationships/image" Target="../media/image711.png"/><Relationship Id="rId4" Type="http://schemas.openxmlformats.org/officeDocument/2006/relationships/image" Target="../media/image705.png"/><Relationship Id="rId9" Type="http://schemas.openxmlformats.org/officeDocument/2006/relationships/image" Target="../media/image710.png"/><Relationship Id="rId14" Type="http://schemas.openxmlformats.org/officeDocument/2006/relationships/image" Target="../media/image715.png"/></Relationships>
</file>

<file path=ppt/slides/_rels/slide16.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jpg"/><Relationship Id="rId9" Type="http://schemas.openxmlformats.org/officeDocument/2006/relationships/image" Target="../media/image91.jpg"/></Relationships>
</file>

<file path=ppt/slides/_rels/slide160.xml.rels><?xml version="1.0" encoding="UTF-8" standalone="yes"?>
<Relationships xmlns="http://schemas.openxmlformats.org/package/2006/relationships"><Relationship Id="rId2" Type="http://schemas.openxmlformats.org/officeDocument/2006/relationships/image" Target="../media/image260.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20.png"/><Relationship Id="rId7" Type="http://schemas.openxmlformats.org/officeDocument/2006/relationships/image" Target="../media/image723.jpg"/><Relationship Id="rId2" Type="http://schemas.openxmlformats.org/officeDocument/2006/relationships/image" Target="../media/image719.png"/><Relationship Id="rId1" Type="http://schemas.openxmlformats.org/officeDocument/2006/relationships/slideLayout" Target="../slideLayouts/slideLayout2.xml"/><Relationship Id="rId6" Type="http://schemas.openxmlformats.org/officeDocument/2006/relationships/image" Target="../media/image722.jpg"/><Relationship Id="rId5" Type="http://schemas.openxmlformats.org/officeDocument/2006/relationships/image" Target="../media/image260.jpg"/><Relationship Id="rId4" Type="http://schemas.openxmlformats.org/officeDocument/2006/relationships/image" Target="../media/image721.jpg"/></Relationships>
</file>

<file path=ppt/slides/_rels/slide162.xml.rels><?xml version="1.0" encoding="UTF-8" standalone="yes"?>
<Relationships xmlns="http://schemas.openxmlformats.org/package/2006/relationships"><Relationship Id="rId3" Type="http://schemas.openxmlformats.org/officeDocument/2006/relationships/image" Target="../media/image725.jpg"/><Relationship Id="rId2" Type="http://schemas.openxmlformats.org/officeDocument/2006/relationships/image" Target="../media/image724.png"/><Relationship Id="rId1" Type="http://schemas.openxmlformats.org/officeDocument/2006/relationships/slideLayout" Target="../slideLayouts/slideLayout3.xml"/><Relationship Id="rId5" Type="http://schemas.openxmlformats.org/officeDocument/2006/relationships/image" Target="../media/image726.jpg"/><Relationship Id="rId4" Type="http://schemas.openxmlformats.org/officeDocument/2006/relationships/image" Target="../media/image260.jpg"/></Relationships>
</file>

<file path=ppt/slides/_rels/slide163.xml.rels><?xml version="1.0" encoding="UTF-8" standalone="yes"?>
<Relationships xmlns="http://schemas.openxmlformats.org/package/2006/relationships"><Relationship Id="rId8" Type="http://schemas.openxmlformats.org/officeDocument/2006/relationships/image" Target="../media/image733.jpg"/><Relationship Id="rId13" Type="http://schemas.openxmlformats.org/officeDocument/2006/relationships/image" Target="../media/image738.jpg"/><Relationship Id="rId3" Type="http://schemas.openxmlformats.org/officeDocument/2006/relationships/image" Target="../media/image728.jpg"/><Relationship Id="rId7" Type="http://schemas.openxmlformats.org/officeDocument/2006/relationships/image" Target="../media/image732.jpg"/><Relationship Id="rId12" Type="http://schemas.openxmlformats.org/officeDocument/2006/relationships/image" Target="../media/image737.png"/><Relationship Id="rId2" Type="http://schemas.openxmlformats.org/officeDocument/2006/relationships/image" Target="../media/image727.jpg"/><Relationship Id="rId1" Type="http://schemas.openxmlformats.org/officeDocument/2006/relationships/slideLayout" Target="../slideLayouts/slideLayout2.xml"/><Relationship Id="rId6" Type="http://schemas.openxmlformats.org/officeDocument/2006/relationships/image" Target="../media/image731.jpg"/><Relationship Id="rId11" Type="http://schemas.openxmlformats.org/officeDocument/2006/relationships/image" Target="../media/image736.jpg"/><Relationship Id="rId5" Type="http://schemas.openxmlformats.org/officeDocument/2006/relationships/image" Target="../media/image730.jpg"/><Relationship Id="rId15" Type="http://schemas.openxmlformats.org/officeDocument/2006/relationships/image" Target="../media/image260.jpg"/><Relationship Id="rId10" Type="http://schemas.openxmlformats.org/officeDocument/2006/relationships/image" Target="../media/image735.jpg"/><Relationship Id="rId4" Type="http://schemas.openxmlformats.org/officeDocument/2006/relationships/image" Target="../media/image729.jpg"/><Relationship Id="rId9" Type="http://schemas.openxmlformats.org/officeDocument/2006/relationships/image" Target="../media/image734.jpg"/><Relationship Id="rId14" Type="http://schemas.openxmlformats.org/officeDocument/2006/relationships/image" Target="../media/image739.png"/></Relationships>
</file>

<file path=ppt/slides/_rels/slide164.xml.rels><?xml version="1.0" encoding="UTF-8" standalone="yes"?>
<Relationships xmlns="http://schemas.openxmlformats.org/package/2006/relationships"><Relationship Id="rId8" Type="http://schemas.openxmlformats.org/officeDocument/2006/relationships/image" Target="../media/image745.png"/><Relationship Id="rId3" Type="http://schemas.openxmlformats.org/officeDocument/2006/relationships/image" Target="../media/image740.jpg"/><Relationship Id="rId7" Type="http://schemas.openxmlformats.org/officeDocument/2006/relationships/image" Target="../media/image744.png"/><Relationship Id="rId2" Type="http://schemas.openxmlformats.org/officeDocument/2006/relationships/hyperlink" Target="http://www.cdc.gov.tw/" TargetMode="External"/><Relationship Id="rId1" Type="http://schemas.openxmlformats.org/officeDocument/2006/relationships/slideLayout" Target="../slideLayouts/slideLayout3.xml"/><Relationship Id="rId6" Type="http://schemas.openxmlformats.org/officeDocument/2006/relationships/image" Target="../media/image743.jpg"/><Relationship Id="rId11" Type="http://schemas.openxmlformats.org/officeDocument/2006/relationships/image" Target="../media/image260.jpg"/><Relationship Id="rId5" Type="http://schemas.openxmlformats.org/officeDocument/2006/relationships/image" Target="../media/image742.jpg"/><Relationship Id="rId10" Type="http://schemas.openxmlformats.org/officeDocument/2006/relationships/image" Target="../media/image747.png"/><Relationship Id="rId4" Type="http://schemas.openxmlformats.org/officeDocument/2006/relationships/image" Target="../media/image741.jpg"/><Relationship Id="rId9" Type="http://schemas.openxmlformats.org/officeDocument/2006/relationships/image" Target="../media/image7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3" Type="http://schemas.openxmlformats.org/officeDocument/2006/relationships/image" Target="../media/image4.jpg"/><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g"/><Relationship Id="rId22" Type="http://schemas.openxmlformats.org/officeDocument/2006/relationships/image" Target="../media/image23.jpg"/></Relationships>
</file>

<file path=ppt/slides/_rels/slide20.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2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jpg"/><Relationship Id="rId5" Type="http://schemas.openxmlformats.org/officeDocument/2006/relationships/image" Target="../media/image115.png"/><Relationship Id="rId10" Type="http://schemas.openxmlformats.org/officeDocument/2006/relationships/image" Target="../media/image120.jpg"/><Relationship Id="rId4" Type="http://schemas.openxmlformats.org/officeDocument/2006/relationships/image" Target="../media/image114.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4.jpg"/><Relationship Id="rId7" Type="http://schemas.openxmlformats.org/officeDocument/2006/relationships/image" Target="../media/image128.jp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jpg"/></Relationships>
</file>

<file path=ppt/slides/_rels/slide29.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2.xml"/><Relationship Id="rId4" Type="http://schemas.openxmlformats.org/officeDocument/2006/relationships/image" Target="../media/image138.jpg"/></Relationships>
</file>

<file path=ppt/slides/_rels/slide3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g"/><Relationship Id="rId7" Type="http://schemas.openxmlformats.org/officeDocument/2006/relationships/image" Target="../media/image147.jpg"/><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6.png"/><Relationship Id="rId11" Type="http://schemas.openxmlformats.org/officeDocument/2006/relationships/image" Target="../media/image151.jpg"/><Relationship Id="rId5" Type="http://schemas.openxmlformats.org/officeDocument/2006/relationships/image" Target="../media/image145.png"/><Relationship Id="rId10" Type="http://schemas.openxmlformats.org/officeDocument/2006/relationships/image" Target="../media/image150.jpg"/><Relationship Id="rId4" Type="http://schemas.openxmlformats.org/officeDocument/2006/relationships/image" Target="../media/image144.png"/><Relationship Id="rId9" Type="http://schemas.openxmlformats.org/officeDocument/2006/relationships/image" Target="../media/image14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39.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jpg"/><Relationship Id="rId4" Type="http://schemas.openxmlformats.org/officeDocument/2006/relationships/image" Target="../media/image166.jpg"/></Relationships>
</file>

<file path=ppt/slides/_rels/slide4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jpg"/></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hyperlink" Target="http://www.cdc.gov.tw/Category/DiseaseDefine/ZW54U0FpVVhpVGR3UkViWm8rQkNwUT09" TargetMode="Externa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hyperlink" Target="http://www.cdc.gov.tw/Category/DiseaseDefine/ZW54U0FpVVhpVGR3UkViWm8rQkNwUT09" TargetMode="External"/><Relationship Id="rId5" Type="http://schemas.openxmlformats.org/officeDocument/2006/relationships/image" Target="../media/image170.png"/><Relationship Id="rId4" Type="http://schemas.openxmlformats.org/officeDocument/2006/relationships/image" Target="../media/image169.png"/></Relationships>
</file>

<file path=ppt/slides/_rels/slide49.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69.pn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hyperlink" Target="http://www.cdc.gov.tw/Category/DiseaseDefine/ZW54U0FpVVhpVGR3UkViWm8rQkNwUT09" TargetMode="External"/><Relationship Id="rId5" Type="http://schemas.openxmlformats.org/officeDocument/2006/relationships/image" Target="../media/image181.jpg"/><Relationship Id="rId4" Type="http://schemas.openxmlformats.org/officeDocument/2006/relationships/image" Target="../media/image180.png"/></Relationships>
</file>

<file path=ppt/slides/_rels/slide51.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hyperlink" Target="http://www.cdc.gov.tw/Category/DiseaseDefine/ZW54U0FpVVhpVGR3UkViWm8rQkNwUT09" TargetMode="External"/><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jpg"/></Relationships>
</file>

<file path=ppt/slides/_rels/slide5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dc.gov/hiv/risk/estimates/riskbehaviors.html"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jpg"/></Relationships>
</file>

<file path=ppt/slides/_rels/slide62.xml.rels><?xml version="1.0" encoding="UTF-8" standalone="yes"?>
<Relationships xmlns="http://schemas.openxmlformats.org/package/2006/relationships"><Relationship Id="rId8" Type="http://schemas.openxmlformats.org/officeDocument/2006/relationships/image" Target="../media/image204.jpg"/><Relationship Id="rId3" Type="http://schemas.openxmlformats.org/officeDocument/2006/relationships/image" Target="../media/image199.jpg"/><Relationship Id="rId7" Type="http://schemas.openxmlformats.org/officeDocument/2006/relationships/image" Target="../media/image203.jpg"/><Relationship Id="rId2" Type="http://schemas.openxmlformats.org/officeDocument/2006/relationships/image" Target="../media/image198.jpg"/><Relationship Id="rId1" Type="http://schemas.openxmlformats.org/officeDocument/2006/relationships/slideLayout" Target="../slideLayouts/slideLayout2.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63.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jpg"/></Relationships>
</file>

<file path=ppt/slides/_rels/slide65.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68.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70.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169.pn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jpg"/><Relationship Id="rId15" Type="http://schemas.openxmlformats.org/officeDocument/2006/relationships/image" Target="../media/image233.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32.png"/></Relationships>
</file>

<file path=ppt/slides/_rels/slide7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hyperlink" Target="http://www.cdc.gov.tw/Category/List/3UATgJ9_kkHimGdkBKskPA" TargetMode="External"/><Relationship Id="rId4" Type="http://schemas.openxmlformats.org/officeDocument/2006/relationships/image" Target="../media/image234.jpg"/></Relationships>
</file>

<file path=ppt/slides/_rels/slide7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jpg"/><Relationship Id="rId7" Type="http://schemas.openxmlformats.org/officeDocument/2006/relationships/image" Target="../media/image2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8.jpg"/><Relationship Id="rId5" Type="http://schemas.openxmlformats.org/officeDocument/2006/relationships/image" Target="../media/image237.png"/><Relationship Id="rId4" Type="http://schemas.openxmlformats.org/officeDocument/2006/relationships/image" Target="../media/image236.png"/></Relationships>
</file>

<file path=ppt/slides/_rels/slide7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74.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jpg"/><Relationship Id="rId2" Type="http://schemas.openxmlformats.org/officeDocument/2006/relationships/image" Target="../media/image246.jpg"/><Relationship Id="rId16" Type="http://schemas.openxmlformats.org/officeDocument/2006/relationships/image" Target="../media/image260.jpg"/><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5" Type="http://schemas.openxmlformats.org/officeDocument/2006/relationships/image" Target="../media/image259.jp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 Id="rId14" Type="http://schemas.openxmlformats.org/officeDocument/2006/relationships/image" Target="../media/image258.jpg"/></Relationships>
</file>

<file path=ppt/slides/_rels/slide75.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1.jpg"/><Relationship Id="rId3" Type="http://schemas.openxmlformats.org/officeDocument/2006/relationships/image" Target="../media/image260.jpg"/><Relationship Id="rId7" Type="http://schemas.openxmlformats.org/officeDocument/2006/relationships/image" Target="../media/image265.jpg"/><Relationship Id="rId12" Type="http://schemas.openxmlformats.org/officeDocument/2006/relationships/image" Target="../media/image270.jpg"/><Relationship Id="rId2" Type="http://schemas.openxmlformats.org/officeDocument/2006/relationships/image" Target="../media/image261.jpg"/><Relationship Id="rId16" Type="http://schemas.openxmlformats.org/officeDocument/2006/relationships/image" Target="../media/image274.jpg"/><Relationship Id="rId1" Type="http://schemas.openxmlformats.org/officeDocument/2006/relationships/slideLayout" Target="../slideLayouts/slideLayout3.xml"/><Relationship Id="rId6" Type="http://schemas.openxmlformats.org/officeDocument/2006/relationships/image" Target="../media/image264.jpg"/><Relationship Id="rId11" Type="http://schemas.openxmlformats.org/officeDocument/2006/relationships/image" Target="../media/image269.png"/><Relationship Id="rId5" Type="http://schemas.openxmlformats.org/officeDocument/2006/relationships/image" Target="../media/image263.jpg"/><Relationship Id="rId15" Type="http://schemas.openxmlformats.org/officeDocument/2006/relationships/image" Target="../media/image273.jpg"/><Relationship Id="rId10" Type="http://schemas.openxmlformats.org/officeDocument/2006/relationships/image" Target="../media/image268.jpg"/><Relationship Id="rId4" Type="http://schemas.openxmlformats.org/officeDocument/2006/relationships/image" Target="../media/image262.jpg"/><Relationship Id="rId9" Type="http://schemas.openxmlformats.org/officeDocument/2006/relationships/image" Target="../media/image267.png"/><Relationship Id="rId14" Type="http://schemas.openxmlformats.org/officeDocument/2006/relationships/image" Target="../media/image272.jpg"/></Relationships>
</file>

<file path=ppt/slides/_rels/slide76.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jpg"/><Relationship Id="rId3" Type="http://schemas.openxmlformats.org/officeDocument/2006/relationships/image" Target="../media/image276.jpg"/><Relationship Id="rId7" Type="http://schemas.openxmlformats.org/officeDocument/2006/relationships/image" Target="../media/image280.jpg"/><Relationship Id="rId12" Type="http://schemas.openxmlformats.org/officeDocument/2006/relationships/image" Target="../media/image285.jpg"/><Relationship Id="rId2" Type="http://schemas.openxmlformats.org/officeDocument/2006/relationships/image" Target="../media/image275.jpg"/><Relationship Id="rId1" Type="http://schemas.openxmlformats.org/officeDocument/2006/relationships/slideLayout" Target="../slideLayouts/slideLayout2.xml"/><Relationship Id="rId6" Type="http://schemas.openxmlformats.org/officeDocument/2006/relationships/image" Target="../media/image279.jpg"/><Relationship Id="rId11" Type="http://schemas.openxmlformats.org/officeDocument/2006/relationships/image" Target="../media/image284.jpg"/><Relationship Id="rId5" Type="http://schemas.openxmlformats.org/officeDocument/2006/relationships/image" Target="../media/image278.jpg"/><Relationship Id="rId10" Type="http://schemas.openxmlformats.org/officeDocument/2006/relationships/image" Target="../media/image283.jpg"/><Relationship Id="rId4" Type="http://schemas.openxmlformats.org/officeDocument/2006/relationships/image" Target="../media/image277.jpg"/><Relationship Id="rId9" Type="http://schemas.openxmlformats.org/officeDocument/2006/relationships/image" Target="../media/image282.png"/><Relationship Id="rId14" Type="http://schemas.openxmlformats.org/officeDocument/2006/relationships/image" Target="../media/image260.jpg"/></Relationships>
</file>

<file path=ppt/slides/_rels/slide77.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image" Target="../media/image287.jpg"/><Relationship Id="rId1" Type="http://schemas.openxmlformats.org/officeDocument/2006/relationships/slideLayout" Target="../slideLayouts/slideLayout2.xml"/><Relationship Id="rId5" Type="http://schemas.openxmlformats.org/officeDocument/2006/relationships/image" Target="../media/image290.jpg"/><Relationship Id="rId4" Type="http://schemas.openxmlformats.org/officeDocument/2006/relationships/image" Target="../media/image289.jpg"/></Relationships>
</file>

<file path=ppt/slides/_rels/slide78.xml.rels><?xml version="1.0" encoding="UTF-8" standalone="yes"?>
<Relationships xmlns="http://schemas.openxmlformats.org/package/2006/relationships"><Relationship Id="rId8" Type="http://schemas.openxmlformats.org/officeDocument/2006/relationships/image" Target="../media/image297.jpg"/><Relationship Id="rId3" Type="http://schemas.openxmlformats.org/officeDocument/2006/relationships/image" Target="../media/image292.png"/><Relationship Id="rId7" Type="http://schemas.openxmlformats.org/officeDocument/2006/relationships/image" Target="../media/image296.png"/><Relationship Id="rId2" Type="http://schemas.openxmlformats.org/officeDocument/2006/relationships/image" Target="../media/image291.jpg"/><Relationship Id="rId1" Type="http://schemas.openxmlformats.org/officeDocument/2006/relationships/slideLayout" Target="../slideLayouts/slideLayout2.xml"/><Relationship Id="rId6" Type="http://schemas.openxmlformats.org/officeDocument/2006/relationships/image" Target="../media/image295.jpg"/><Relationship Id="rId11" Type="http://schemas.openxmlformats.org/officeDocument/2006/relationships/image" Target="../media/image288.jpg"/><Relationship Id="rId5" Type="http://schemas.openxmlformats.org/officeDocument/2006/relationships/image" Target="../media/image294.png"/><Relationship Id="rId10" Type="http://schemas.openxmlformats.org/officeDocument/2006/relationships/image" Target="../media/image299.jpg"/><Relationship Id="rId4" Type="http://schemas.openxmlformats.org/officeDocument/2006/relationships/image" Target="../media/image293.jpg"/><Relationship Id="rId9" Type="http://schemas.openxmlformats.org/officeDocument/2006/relationships/image" Target="../media/image298.png"/></Relationships>
</file>

<file path=ppt/slides/_rels/slide7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3.xml"/><Relationship Id="rId6" Type="http://schemas.openxmlformats.org/officeDocument/2006/relationships/image" Target="../media/image303.jpg"/><Relationship Id="rId5" Type="http://schemas.openxmlformats.org/officeDocument/2006/relationships/image" Target="../media/image288.jpg"/><Relationship Id="rId4" Type="http://schemas.openxmlformats.org/officeDocument/2006/relationships/image" Target="../media/image30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jpg"/><Relationship Id="rId10" Type="http://schemas.openxmlformats.org/officeDocument/2006/relationships/image" Target="../media/image49.png"/><Relationship Id="rId19" Type="http://schemas.openxmlformats.org/officeDocument/2006/relationships/image" Target="../media/image58.jpg"/><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53.png"/></Relationships>
</file>

<file path=ppt/slides/_rels/slide8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 Id="rId5" Type="http://schemas.openxmlformats.org/officeDocument/2006/relationships/hyperlink" Target="http://www.cdc.gov.tw/InfectionReport/Info/SVtdjRgESOT_EwbAhjIJ4g?infoId=7vIpQYgB9HBo9qqqXBJGFA" TargetMode="External"/><Relationship Id="rId4" Type="http://schemas.openxmlformats.org/officeDocument/2006/relationships/image" Target="../media/image306.png"/></Relationships>
</file>

<file path=ppt/slides/_rels/slide81.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307.jpg"/><Relationship Id="rId1" Type="http://schemas.openxmlformats.org/officeDocument/2006/relationships/slideLayout" Target="../slideLayouts/slideLayout2.xml"/><Relationship Id="rId6" Type="http://schemas.openxmlformats.org/officeDocument/2006/relationships/image" Target="../media/image311.jpg"/><Relationship Id="rId5" Type="http://schemas.openxmlformats.org/officeDocument/2006/relationships/image" Target="../media/image310.jpg"/><Relationship Id="rId4" Type="http://schemas.openxmlformats.org/officeDocument/2006/relationships/image" Target="../media/image309.jpg"/></Relationships>
</file>

<file path=ppt/slides/_rels/slide82.xml.rels><?xml version="1.0" encoding="UTF-8" standalone="yes"?>
<Relationships xmlns="http://schemas.openxmlformats.org/package/2006/relationships"><Relationship Id="rId8" Type="http://schemas.openxmlformats.org/officeDocument/2006/relationships/image" Target="../media/image318.jpg"/><Relationship Id="rId13" Type="http://schemas.openxmlformats.org/officeDocument/2006/relationships/image" Target="../media/image323.png"/><Relationship Id="rId3" Type="http://schemas.openxmlformats.org/officeDocument/2006/relationships/image" Target="../media/image313.png"/><Relationship Id="rId7" Type="http://schemas.openxmlformats.org/officeDocument/2006/relationships/image" Target="../media/image317.png"/><Relationship Id="rId12" Type="http://schemas.openxmlformats.org/officeDocument/2006/relationships/image" Target="../media/image322.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316.png"/><Relationship Id="rId11" Type="http://schemas.openxmlformats.org/officeDocument/2006/relationships/image" Target="../media/image321.png"/><Relationship Id="rId5" Type="http://schemas.openxmlformats.org/officeDocument/2006/relationships/image" Target="../media/image315.png"/><Relationship Id="rId15" Type="http://schemas.openxmlformats.org/officeDocument/2006/relationships/image" Target="../media/image325.png"/><Relationship Id="rId10" Type="http://schemas.openxmlformats.org/officeDocument/2006/relationships/image" Target="../media/image320.jpg"/><Relationship Id="rId4" Type="http://schemas.openxmlformats.org/officeDocument/2006/relationships/image" Target="../media/image314.jpg"/><Relationship Id="rId9" Type="http://schemas.openxmlformats.org/officeDocument/2006/relationships/image" Target="../media/image319.png"/><Relationship Id="rId14" Type="http://schemas.openxmlformats.org/officeDocument/2006/relationships/image" Target="../media/image324.png"/></Relationships>
</file>

<file path=ppt/slides/_rels/slide83.xml.rels><?xml version="1.0" encoding="UTF-8" standalone="yes"?>
<Relationships xmlns="http://schemas.openxmlformats.org/package/2006/relationships"><Relationship Id="rId8" Type="http://schemas.openxmlformats.org/officeDocument/2006/relationships/image" Target="../media/image332.png"/><Relationship Id="rId3" Type="http://schemas.openxmlformats.org/officeDocument/2006/relationships/image" Target="../media/image327.jpg"/><Relationship Id="rId7" Type="http://schemas.openxmlformats.org/officeDocument/2006/relationships/image" Target="../media/image331.png"/><Relationship Id="rId2" Type="http://schemas.openxmlformats.org/officeDocument/2006/relationships/image" Target="../media/image326.jp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9.png"/><Relationship Id="rId10" Type="http://schemas.openxmlformats.org/officeDocument/2006/relationships/hyperlink" Target="http://www.prepwatch.org/" TargetMode="External"/><Relationship Id="rId4" Type="http://schemas.openxmlformats.org/officeDocument/2006/relationships/image" Target="../media/image328.jpg"/><Relationship Id="rId9" Type="http://schemas.openxmlformats.org/officeDocument/2006/relationships/image" Target="../media/image333.png"/></Relationships>
</file>

<file path=ppt/slides/_rels/slide84.xml.rels><?xml version="1.0" encoding="UTF-8" standalone="yes"?>
<Relationships xmlns="http://schemas.openxmlformats.org/package/2006/relationships"><Relationship Id="rId8" Type="http://schemas.openxmlformats.org/officeDocument/2006/relationships/image" Target="../media/image339.png"/><Relationship Id="rId13" Type="http://schemas.openxmlformats.org/officeDocument/2006/relationships/image" Target="../media/image343.png"/><Relationship Id="rId3" Type="http://schemas.openxmlformats.org/officeDocument/2006/relationships/image" Target="../media/image334.jpg"/><Relationship Id="rId7" Type="http://schemas.openxmlformats.org/officeDocument/2006/relationships/image" Target="../media/image338.jpg"/><Relationship Id="rId12" Type="http://schemas.openxmlformats.org/officeDocument/2006/relationships/image" Target="../media/image3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7.jpg"/><Relationship Id="rId11" Type="http://schemas.openxmlformats.org/officeDocument/2006/relationships/image" Target="../media/image341.png"/><Relationship Id="rId5" Type="http://schemas.openxmlformats.org/officeDocument/2006/relationships/image" Target="../media/image336.jpg"/><Relationship Id="rId15" Type="http://schemas.openxmlformats.org/officeDocument/2006/relationships/image" Target="../media/image345.jpg"/><Relationship Id="rId10" Type="http://schemas.openxmlformats.org/officeDocument/2006/relationships/image" Target="../media/image340.png"/><Relationship Id="rId4" Type="http://schemas.openxmlformats.org/officeDocument/2006/relationships/image" Target="../media/image335.jpg"/><Relationship Id="rId9" Type="http://schemas.openxmlformats.org/officeDocument/2006/relationships/image" Target="../media/image327.jpg"/><Relationship Id="rId14" Type="http://schemas.openxmlformats.org/officeDocument/2006/relationships/image" Target="../media/image344.png"/></Relationships>
</file>

<file path=ppt/slides/_rels/slide85.xml.rels><?xml version="1.0" encoding="UTF-8" standalone="yes"?>
<Relationships xmlns="http://schemas.openxmlformats.org/package/2006/relationships"><Relationship Id="rId3" Type="http://schemas.openxmlformats.org/officeDocument/2006/relationships/image" Target="../media/image347.jpg"/><Relationship Id="rId2" Type="http://schemas.openxmlformats.org/officeDocument/2006/relationships/image" Target="../media/image346.png"/><Relationship Id="rId1" Type="http://schemas.openxmlformats.org/officeDocument/2006/relationships/slideLayout" Target="../slideLayouts/slideLayout2.xml"/><Relationship Id="rId5" Type="http://schemas.openxmlformats.org/officeDocument/2006/relationships/image" Target="../media/image327.jpg"/><Relationship Id="rId4" Type="http://schemas.openxmlformats.org/officeDocument/2006/relationships/image" Target="../media/image348.png"/></Relationships>
</file>

<file path=ppt/slides/_rels/slide86.xml.rels><?xml version="1.0" encoding="UTF-8" standalone="yes"?>
<Relationships xmlns="http://schemas.openxmlformats.org/package/2006/relationships"><Relationship Id="rId3" Type="http://schemas.openxmlformats.org/officeDocument/2006/relationships/image" Target="../media/image327.jpg"/><Relationship Id="rId2" Type="http://schemas.openxmlformats.org/officeDocument/2006/relationships/image" Target="../media/image349.jpg"/><Relationship Id="rId1" Type="http://schemas.openxmlformats.org/officeDocument/2006/relationships/slideLayout" Target="../slideLayouts/slideLayout2.xml"/><Relationship Id="rId4" Type="http://schemas.openxmlformats.org/officeDocument/2006/relationships/image" Target="../media/image350.jpg"/></Relationships>
</file>

<file path=ppt/slides/_rels/slide87.xml.rels><?xml version="1.0" encoding="UTF-8" standalone="yes"?>
<Relationships xmlns="http://schemas.openxmlformats.org/package/2006/relationships"><Relationship Id="rId3" Type="http://schemas.openxmlformats.org/officeDocument/2006/relationships/image" Target="../media/image351.jpg"/><Relationship Id="rId2" Type="http://schemas.openxmlformats.org/officeDocument/2006/relationships/image" Target="../media/image32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357.jpg"/><Relationship Id="rId3" Type="http://schemas.openxmlformats.org/officeDocument/2006/relationships/image" Target="../media/image353.jpg"/><Relationship Id="rId7" Type="http://schemas.openxmlformats.org/officeDocument/2006/relationships/image" Target="../media/image356.jp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55.jpg"/><Relationship Id="rId5" Type="http://schemas.openxmlformats.org/officeDocument/2006/relationships/image" Target="../media/image354.jpg"/><Relationship Id="rId10" Type="http://schemas.openxmlformats.org/officeDocument/2006/relationships/image" Target="../media/image359.jpg"/><Relationship Id="rId4" Type="http://schemas.openxmlformats.org/officeDocument/2006/relationships/image" Target="../media/image327.jpg"/><Relationship Id="rId9" Type="http://schemas.openxmlformats.org/officeDocument/2006/relationships/image" Target="../media/image358.jpg"/></Relationships>
</file>

<file path=ppt/slides/_rels/slide8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jpg"/><Relationship Id="rId1" Type="http://schemas.openxmlformats.org/officeDocument/2006/relationships/slideLayout" Target="../slideLayouts/slideLayout2.xml"/><Relationship Id="rId5" Type="http://schemas.openxmlformats.org/officeDocument/2006/relationships/image" Target="../media/image363.png"/><Relationship Id="rId4" Type="http://schemas.openxmlformats.org/officeDocument/2006/relationships/image" Target="../media/image362.jp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hyperlink" Target="http://www.cdc.gov.tw/Category/List/_7bKSlhAttfRF7NiaVWULQ" TargetMode="External"/><Relationship Id="rId4" Type="http://schemas.openxmlformats.org/officeDocument/2006/relationships/image" Target="../media/image61.png"/></Relationships>
</file>

<file path=ppt/slides/_rels/slide90.xml.rels><?xml version="1.0" encoding="UTF-8" standalone="yes"?>
<Relationships xmlns="http://schemas.openxmlformats.org/package/2006/relationships"><Relationship Id="rId3" Type="http://schemas.openxmlformats.org/officeDocument/2006/relationships/image" Target="../media/image327.jpg"/><Relationship Id="rId7" Type="http://schemas.openxmlformats.org/officeDocument/2006/relationships/image" Target="../media/image367.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66.png"/><Relationship Id="rId5" Type="http://schemas.openxmlformats.org/officeDocument/2006/relationships/image" Target="../media/image365.jpg"/><Relationship Id="rId4" Type="http://schemas.openxmlformats.org/officeDocument/2006/relationships/image" Target="../media/image364.jpg"/></Relationships>
</file>

<file path=ppt/slides/_rels/slide91.xml.rels><?xml version="1.0" encoding="UTF-8" standalone="yes"?>
<Relationships xmlns="http://schemas.openxmlformats.org/package/2006/relationships"><Relationship Id="rId8" Type="http://schemas.openxmlformats.org/officeDocument/2006/relationships/image" Target="../media/image371.png"/><Relationship Id="rId13" Type="http://schemas.openxmlformats.org/officeDocument/2006/relationships/image" Target="../media/image376.png"/><Relationship Id="rId3" Type="http://schemas.openxmlformats.org/officeDocument/2006/relationships/image" Target="../media/image368.jpg"/><Relationship Id="rId7" Type="http://schemas.openxmlformats.org/officeDocument/2006/relationships/image" Target="../media/image370.png"/><Relationship Id="rId12" Type="http://schemas.openxmlformats.org/officeDocument/2006/relationships/image" Target="../media/image375.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69.jpg"/><Relationship Id="rId11" Type="http://schemas.openxmlformats.org/officeDocument/2006/relationships/image" Target="../media/image374.jpg"/><Relationship Id="rId5" Type="http://schemas.openxmlformats.org/officeDocument/2006/relationships/image" Target="../media/image367.jpg"/><Relationship Id="rId10" Type="http://schemas.openxmlformats.org/officeDocument/2006/relationships/image" Target="../media/image373.jpg"/><Relationship Id="rId4" Type="http://schemas.openxmlformats.org/officeDocument/2006/relationships/image" Target="../media/image362.jpg"/><Relationship Id="rId9" Type="http://schemas.openxmlformats.org/officeDocument/2006/relationships/image" Target="../media/image372.jpg"/><Relationship Id="rId14" Type="http://schemas.openxmlformats.org/officeDocument/2006/relationships/image" Target="../media/image377.png"/></Relationships>
</file>

<file path=ppt/slides/_rels/slide92.xml.rels><?xml version="1.0" encoding="UTF-8" standalone="yes"?>
<Relationships xmlns="http://schemas.openxmlformats.org/package/2006/relationships"><Relationship Id="rId8" Type="http://schemas.openxmlformats.org/officeDocument/2006/relationships/image" Target="../media/image383.jpg"/><Relationship Id="rId3" Type="http://schemas.openxmlformats.org/officeDocument/2006/relationships/image" Target="../media/image378.jpg"/><Relationship Id="rId7" Type="http://schemas.openxmlformats.org/officeDocument/2006/relationships/image" Target="../media/image382.jpg"/><Relationship Id="rId12" Type="http://schemas.openxmlformats.org/officeDocument/2006/relationships/image" Target="../media/image387.jp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381.png"/><Relationship Id="rId11" Type="http://schemas.openxmlformats.org/officeDocument/2006/relationships/image" Target="../media/image386.jpg"/><Relationship Id="rId5" Type="http://schemas.openxmlformats.org/officeDocument/2006/relationships/image" Target="../media/image380.jpg"/><Relationship Id="rId10" Type="http://schemas.openxmlformats.org/officeDocument/2006/relationships/image" Target="../media/image385.png"/><Relationship Id="rId4" Type="http://schemas.openxmlformats.org/officeDocument/2006/relationships/image" Target="../media/image379.jpg"/><Relationship Id="rId9" Type="http://schemas.openxmlformats.org/officeDocument/2006/relationships/image" Target="../media/image384.jpg"/></Relationships>
</file>

<file path=ppt/slides/_rels/slide93.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8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389.png"/><Relationship Id="rId5" Type="http://schemas.openxmlformats.org/officeDocument/2006/relationships/image" Target="../media/image393.jpg"/><Relationship Id="rId4" Type="http://schemas.openxmlformats.org/officeDocument/2006/relationships/image" Target="../media/image392.png"/></Relationships>
</file>

<file path=ppt/slides/_rels/slide95.xml.rels><?xml version="1.0" encoding="UTF-8" standalone="yes"?>
<Relationships xmlns="http://schemas.openxmlformats.org/package/2006/relationships"><Relationship Id="rId3" Type="http://schemas.openxmlformats.org/officeDocument/2006/relationships/image" Target="../media/image395.jpg"/><Relationship Id="rId2" Type="http://schemas.openxmlformats.org/officeDocument/2006/relationships/image" Target="../media/image394.png"/><Relationship Id="rId1" Type="http://schemas.openxmlformats.org/officeDocument/2006/relationships/slideLayout" Target="../slideLayouts/slideLayout2.xml"/><Relationship Id="rId4" Type="http://schemas.openxmlformats.org/officeDocument/2006/relationships/image" Target="../media/image389.png"/></Relationships>
</file>

<file path=ppt/slides/_rels/slide96.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99.png"/><Relationship Id="rId7" Type="http://schemas.openxmlformats.org/officeDocument/2006/relationships/image" Target="../media/image310.jpg"/><Relationship Id="rId2" Type="http://schemas.openxmlformats.org/officeDocument/2006/relationships/image" Target="../media/image398.jpg"/><Relationship Id="rId1" Type="http://schemas.openxmlformats.org/officeDocument/2006/relationships/slideLayout" Target="../slideLayouts/slideLayout2.xml"/><Relationship Id="rId6" Type="http://schemas.openxmlformats.org/officeDocument/2006/relationships/image" Target="../media/image402.jpg"/><Relationship Id="rId5" Type="http://schemas.openxmlformats.org/officeDocument/2006/relationships/image" Target="../media/image401.jpg"/><Relationship Id="rId4" Type="http://schemas.openxmlformats.org/officeDocument/2006/relationships/image" Target="../media/image40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4.jpg"/><Relationship Id="rId2" Type="http://schemas.openxmlformats.org/officeDocument/2006/relationships/image" Target="../media/image403.jpg"/><Relationship Id="rId1" Type="http://schemas.openxmlformats.org/officeDocument/2006/relationships/slideLayout" Target="../slideLayouts/slideLayout2.xml"/><Relationship Id="rId5" Type="http://schemas.openxmlformats.org/officeDocument/2006/relationships/image" Target="../media/image310.jpg"/><Relationship Id="rId4" Type="http://schemas.openxmlformats.org/officeDocument/2006/relationships/image" Target="../media/image40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03" y="1469897"/>
            <a:ext cx="10692130" cy="2668905"/>
            <a:chOff x="1403" y="1469897"/>
            <a:chExt cx="10692130" cy="2668905"/>
          </a:xfrm>
        </p:grpSpPr>
        <p:sp>
          <p:nvSpPr>
            <p:cNvPr id="3" name="object 3"/>
            <p:cNvSpPr/>
            <p:nvPr/>
          </p:nvSpPr>
          <p:spPr>
            <a:xfrm>
              <a:off x="1403" y="1473707"/>
              <a:ext cx="10692130" cy="2661285"/>
            </a:xfrm>
            <a:custGeom>
              <a:avLst/>
              <a:gdLst/>
              <a:ahLst/>
              <a:cxnLst/>
              <a:rect l="l" t="t" r="r" b="b"/>
              <a:pathLst>
                <a:path w="10692130" h="2661285">
                  <a:moveTo>
                    <a:pt x="10691749" y="2660904"/>
                  </a:moveTo>
                  <a:lnTo>
                    <a:pt x="10691749" y="0"/>
                  </a:lnTo>
                  <a:lnTo>
                    <a:pt x="0" y="0"/>
                  </a:lnTo>
                  <a:lnTo>
                    <a:pt x="0" y="2660904"/>
                  </a:lnTo>
                  <a:lnTo>
                    <a:pt x="10691749" y="2660904"/>
                  </a:lnTo>
                  <a:close/>
                </a:path>
              </a:pathLst>
            </a:custGeom>
            <a:solidFill>
              <a:srgbClr val="158B95"/>
            </a:solidFill>
          </p:spPr>
          <p:txBody>
            <a:bodyPr wrap="square" lIns="0" tIns="0" rIns="0" bIns="0" rtlCol="0"/>
            <a:lstStyle/>
            <a:p>
              <a:endParaRPr/>
            </a:p>
          </p:txBody>
        </p:sp>
        <p:sp>
          <p:nvSpPr>
            <p:cNvPr id="4" name="object 4"/>
            <p:cNvSpPr/>
            <p:nvPr/>
          </p:nvSpPr>
          <p:spPr>
            <a:xfrm>
              <a:off x="1403" y="1469897"/>
              <a:ext cx="10692130" cy="2668905"/>
            </a:xfrm>
            <a:custGeom>
              <a:avLst/>
              <a:gdLst/>
              <a:ahLst/>
              <a:cxnLst/>
              <a:rect l="l" t="t" r="r" b="b"/>
              <a:pathLst>
                <a:path w="10692130" h="2668904">
                  <a:moveTo>
                    <a:pt x="10691621" y="7619"/>
                  </a:moveTo>
                  <a:lnTo>
                    <a:pt x="10691621" y="0"/>
                  </a:lnTo>
                  <a:lnTo>
                    <a:pt x="0" y="0"/>
                  </a:lnTo>
                  <a:lnTo>
                    <a:pt x="0" y="2668524"/>
                  </a:lnTo>
                  <a:lnTo>
                    <a:pt x="0" y="8382"/>
                  </a:lnTo>
                  <a:lnTo>
                    <a:pt x="4572" y="3810"/>
                  </a:lnTo>
                  <a:lnTo>
                    <a:pt x="4572" y="8382"/>
                  </a:lnTo>
                  <a:lnTo>
                    <a:pt x="10687812" y="8382"/>
                  </a:lnTo>
                  <a:lnTo>
                    <a:pt x="10687812" y="3810"/>
                  </a:lnTo>
                  <a:lnTo>
                    <a:pt x="10691621" y="7619"/>
                  </a:lnTo>
                  <a:close/>
                </a:path>
                <a:path w="10692130" h="2668904">
                  <a:moveTo>
                    <a:pt x="4572" y="8382"/>
                  </a:moveTo>
                  <a:lnTo>
                    <a:pt x="4572" y="3810"/>
                  </a:lnTo>
                  <a:lnTo>
                    <a:pt x="0" y="8382"/>
                  </a:lnTo>
                  <a:lnTo>
                    <a:pt x="4572" y="8382"/>
                  </a:lnTo>
                  <a:close/>
                </a:path>
                <a:path w="10692130" h="2668904">
                  <a:moveTo>
                    <a:pt x="4572" y="2660142"/>
                  </a:moveTo>
                  <a:lnTo>
                    <a:pt x="4572" y="8382"/>
                  </a:lnTo>
                  <a:lnTo>
                    <a:pt x="0" y="8382"/>
                  </a:lnTo>
                  <a:lnTo>
                    <a:pt x="0" y="2660142"/>
                  </a:lnTo>
                  <a:lnTo>
                    <a:pt x="4572" y="2660142"/>
                  </a:lnTo>
                  <a:close/>
                </a:path>
                <a:path w="10692130" h="2668904">
                  <a:moveTo>
                    <a:pt x="10691621" y="2660904"/>
                  </a:moveTo>
                  <a:lnTo>
                    <a:pt x="10691621" y="2660142"/>
                  </a:lnTo>
                  <a:lnTo>
                    <a:pt x="0" y="2660142"/>
                  </a:lnTo>
                  <a:lnTo>
                    <a:pt x="4572" y="2664714"/>
                  </a:lnTo>
                  <a:lnTo>
                    <a:pt x="4572" y="2668524"/>
                  </a:lnTo>
                  <a:lnTo>
                    <a:pt x="10687812" y="2668524"/>
                  </a:lnTo>
                  <a:lnTo>
                    <a:pt x="10687812" y="2664714"/>
                  </a:lnTo>
                  <a:lnTo>
                    <a:pt x="10691621" y="2660904"/>
                  </a:lnTo>
                  <a:close/>
                </a:path>
                <a:path w="10692130" h="2668904">
                  <a:moveTo>
                    <a:pt x="4572" y="2668524"/>
                  </a:moveTo>
                  <a:lnTo>
                    <a:pt x="4572" y="2664714"/>
                  </a:lnTo>
                  <a:lnTo>
                    <a:pt x="0" y="2660142"/>
                  </a:lnTo>
                  <a:lnTo>
                    <a:pt x="0" y="2668524"/>
                  </a:lnTo>
                  <a:lnTo>
                    <a:pt x="4572" y="2668524"/>
                  </a:lnTo>
                  <a:close/>
                </a:path>
                <a:path w="10692130" h="2668904">
                  <a:moveTo>
                    <a:pt x="10691621" y="8382"/>
                  </a:moveTo>
                  <a:lnTo>
                    <a:pt x="10691621" y="7619"/>
                  </a:lnTo>
                  <a:lnTo>
                    <a:pt x="10687812" y="3810"/>
                  </a:lnTo>
                  <a:lnTo>
                    <a:pt x="10687812" y="8382"/>
                  </a:lnTo>
                  <a:lnTo>
                    <a:pt x="10691621" y="8382"/>
                  </a:lnTo>
                  <a:close/>
                </a:path>
                <a:path w="10692130" h="2668904">
                  <a:moveTo>
                    <a:pt x="10691621" y="2660142"/>
                  </a:moveTo>
                  <a:lnTo>
                    <a:pt x="10691621" y="8382"/>
                  </a:lnTo>
                  <a:lnTo>
                    <a:pt x="10687812" y="8382"/>
                  </a:lnTo>
                  <a:lnTo>
                    <a:pt x="10687812" y="2660142"/>
                  </a:lnTo>
                  <a:lnTo>
                    <a:pt x="10691621" y="2660142"/>
                  </a:lnTo>
                  <a:close/>
                </a:path>
                <a:path w="10692130" h="2668904">
                  <a:moveTo>
                    <a:pt x="10691621" y="2668524"/>
                  </a:moveTo>
                  <a:lnTo>
                    <a:pt x="10691621" y="2660904"/>
                  </a:lnTo>
                  <a:lnTo>
                    <a:pt x="10687812" y="2664714"/>
                  </a:lnTo>
                  <a:lnTo>
                    <a:pt x="10687812" y="2668524"/>
                  </a:lnTo>
                  <a:lnTo>
                    <a:pt x="10691621" y="2668524"/>
                  </a:lnTo>
                  <a:close/>
                </a:path>
              </a:pathLst>
            </a:custGeom>
            <a:solidFill>
              <a:srgbClr val="006699"/>
            </a:solidFill>
          </p:spPr>
          <p:txBody>
            <a:bodyPr wrap="square" lIns="0" tIns="0" rIns="0" bIns="0" rtlCol="0"/>
            <a:lstStyle/>
            <a:p>
              <a:endParaRPr/>
            </a:p>
          </p:txBody>
        </p:sp>
      </p:grpSp>
      <p:sp>
        <p:nvSpPr>
          <p:cNvPr id="5" name="object 5"/>
          <p:cNvSpPr txBox="1">
            <a:spLocks noGrp="1"/>
          </p:cNvSpPr>
          <p:nvPr>
            <p:ph type="title"/>
          </p:nvPr>
        </p:nvSpPr>
        <p:spPr>
          <a:xfrm>
            <a:off x="570109" y="2338228"/>
            <a:ext cx="9001125" cy="1745614"/>
          </a:xfrm>
          <a:prstGeom prst="rect">
            <a:avLst/>
          </a:prstGeom>
        </p:spPr>
        <p:txBody>
          <a:bodyPr vert="horz" wrap="square" lIns="0" tIns="131445" rIns="0" bIns="0" rtlCol="0">
            <a:spAutoFit/>
          </a:bodyPr>
          <a:lstStyle/>
          <a:p>
            <a:pPr marL="12700">
              <a:lnSpc>
                <a:spcPct val="100000"/>
              </a:lnSpc>
              <a:spcBef>
                <a:spcPts val="1035"/>
              </a:spcBef>
            </a:pPr>
            <a:r>
              <a:rPr sz="7000" spc="-15" dirty="0">
                <a:solidFill>
                  <a:srgbClr val="FFFFFF"/>
                </a:solidFill>
              </a:rPr>
              <a:t>愛滋防治</a:t>
            </a:r>
            <a:endParaRPr sz="7000"/>
          </a:p>
          <a:p>
            <a:pPr marL="109220">
              <a:lnSpc>
                <a:spcPct val="100000"/>
              </a:lnSpc>
              <a:spcBef>
                <a:spcPts val="425"/>
              </a:spcBef>
            </a:pPr>
            <a:r>
              <a:rPr spc="-20" dirty="0">
                <a:solidFill>
                  <a:srgbClr val="FFD965"/>
                </a:solidFill>
                <a:latin typeface="Calibri"/>
                <a:cs typeface="Calibri"/>
              </a:rPr>
              <a:t>HIV/AIDS</a:t>
            </a:r>
            <a:r>
              <a:rPr spc="-90" dirty="0">
                <a:solidFill>
                  <a:srgbClr val="FFD965"/>
                </a:solidFill>
                <a:latin typeface="Calibri"/>
                <a:cs typeface="Calibri"/>
              </a:rPr>
              <a:t> </a:t>
            </a:r>
            <a:r>
              <a:rPr dirty="0">
                <a:solidFill>
                  <a:srgbClr val="FFD965"/>
                </a:solidFill>
                <a:latin typeface="Calibri"/>
                <a:cs typeface="Calibri"/>
              </a:rPr>
              <a:t>Prevention</a:t>
            </a:r>
            <a:r>
              <a:rPr spc="-80" dirty="0">
                <a:solidFill>
                  <a:srgbClr val="FFD965"/>
                </a:solidFill>
                <a:latin typeface="Calibri"/>
                <a:cs typeface="Calibri"/>
              </a:rPr>
              <a:t> </a:t>
            </a:r>
            <a:r>
              <a:rPr dirty="0">
                <a:solidFill>
                  <a:srgbClr val="FFD965"/>
                </a:solidFill>
                <a:latin typeface="Calibri"/>
                <a:cs typeface="Calibri"/>
              </a:rPr>
              <a:t>and</a:t>
            </a:r>
            <a:r>
              <a:rPr spc="-75" dirty="0">
                <a:solidFill>
                  <a:srgbClr val="FFD965"/>
                </a:solidFill>
                <a:latin typeface="Calibri"/>
                <a:cs typeface="Calibri"/>
              </a:rPr>
              <a:t> </a:t>
            </a:r>
            <a:r>
              <a:rPr dirty="0">
                <a:solidFill>
                  <a:srgbClr val="FFD965"/>
                </a:solidFill>
                <a:latin typeface="Calibri"/>
                <a:cs typeface="Calibri"/>
              </a:rPr>
              <a:t>Control</a:t>
            </a:r>
            <a:r>
              <a:rPr spc="-80" dirty="0">
                <a:solidFill>
                  <a:srgbClr val="FFD965"/>
                </a:solidFill>
                <a:latin typeface="Calibri"/>
                <a:cs typeface="Calibri"/>
              </a:rPr>
              <a:t> </a:t>
            </a:r>
            <a:r>
              <a:rPr dirty="0">
                <a:solidFill>
                  <a:srgbClr val="FFD965"/>
                </a:solidFill>
                <a:latin typeface="Calibri"/>
                <a:cs typeface="Calibri"/>
              </a:rPr>
              <a:t>Strategies</a:t>
            </a:r>
            <a:r>
              <a:rPr spc="-80" dirty="0">
                <a:solidFill>
                  <a:srgbClr val="FFD965"/>
                </a:solidFill>
                <a:latin typeface="Calibri"/>
                <a:cs typeface="Calibri"/>
              </a:rPr>
              <a:t> </a:t>
            </a:r>
            <a:r>
              <a:rPr dirty="0">
                <a:solidFill>
                  <a:srgbClr val="FFD965"/>
                </a:solidFill>
                <a:latin typeface="Calibri"/>
                <a:cs typeface="Calibri"/>
              </a:rPr>
              <a:t>in</a:t>
            </a:r>
            <a:r>
              <a:rPr spc="-75" dirty="0">
                <a:solidFill>
                  <a:srgbClr val="FFD965"/>
                </a:solidFill>
                <a:latin typeface="Calibri"/>
                <a:cs typeface="Calibri"/>
              </a:rPr>
              <a:t> </a:t>
            </a:r>
            <a:r>
              <a:rPr spc="-10" dirty="0">
                <a:solidFill>
                  <a:srgbClr val="FFD965"/>
                </a:solidFill>
                <a:latin typeface="Calibri"/>
                <a:cs typeface="Calibri"/>
              </a:rPr>
              <a:t>Taiwan</a:t>
            </a:r>
          </a:p>
        </p:txBody>
      </p:sp>
      <p:sp>
        <p:nvSpPr>
          <p:cNvPr id="6" name="object 6"/>
          <p:cNvSpPr txBox="1"/>
          <p:nvPr/>
        </p:nvSpPr>
        <p:spPr>
          <a:xfrm>
            <a:off x="836809" y="4582158"/>
            <a:ext cx="4034154" cy="1155700"/>
          </a:xfrm>
          <a:prstGeom prst="rect">
            <a:avLst/>
          </a:prstGeom>
        </p:spPr>
        <p:txBody>
          <a:bodyPr vert="horz" wrap="square" lIns="0" tIns="13335" rIns="0" bIns="0" rtlCol="0">
            <a:spAutoFit/>
          </a:bodyPr>
          <a:lstStyle/>
          <a:p>
            <a:pPr marL="12700">
              <a:lnSpc>
                <a:spcPct val="100000"/>
              </a:lnSpc>
              <a:spcBef>
                <a:spcPts val="105"/>
              </a:spcBef>
            </a:pPr>
            <a:r>
              <a:rPr sz="3150" b="1" spc="-5" dirty="0">
                <a:solidFill>
                  <a:srgbClr val="585858"/>
                </a:solidFill>
                <a:latin typeface="Microsoft JhengHei"/>
                <a:cs typeface="Microsoft JhengHei"/>
              </a:rPr>
              <a:t>衛生福利部疾病管制署</a:t>
            </a:r>
            <a:endParaRPr sz="3150">
              <a:latin typeface="Microsoft JhengHei"/>
              <a:cs typeface="Microsoft JhengHei"/>
            </a:endParaRPr>
          </a:p>
          <a:p>
            <a:pPr marL="12700">
              <a:lnSpc>
                <a:spcPct val="100000"/>
              </a:lnSpc>
              <a:spcBef>
                <a:spcPts val="2590"/>
              </a:spcBef>
            </a:pPr>
            <a:r>
              <a:rPr sz="2100" b="1" spc="-10" dirty="0">
                <a:solidFill>
                  <a:srgbClr val="7E7E7E"/>
                </a:solidFill>
                <a:latin typeface="Microsoft JhengHei"/>
                <a:cs typeface="Microsoft JhengHei"/>
              </a:rPr>
              <a:t>2023年11</a:t>
            </a:r>
            <a:r>
              <a:rPr sz="2100" b="1" spc="-25" dirty="0">
                <a:solidFill>
                  <a:srgbClr val="7E7E7E"/>
                </a:solidFill>
                <a:latin typeface="Microsoft JhengHei"/>
                <a:cs typeface="Microsoft JhengHei"/>
              </a:rPr>
              <a:t>月更新</a:t>
            </a:r>
            <a:endParaRPr sz="2100">
              <a:latin typeface="Microsoft JhengHei"/>
              <a:cs typeface="Microsoft JhengHei"/>
            </a:endParaRPr>
          </a:p>
        </p:txBody>
      </p:sp>
      <p:pic>
        <p:nvPicPr>
          <p:cNvPr id="7" name="object 7"/>
          <p:cNvPicPr/>
          <p:nvPr/>
        </p:nvPicPr>
        <p:blipFill>
          <a:blip r:embed="rId2" cstate="print"/>
          <a:stretch>
            <a:fillRect/>
          </a:stretch>
        </p:blipFill>
        <p:spPr>
          <a:xfrm>
            <a:off x="8260420" y="4526827"/>
            <a:ext cx="1476301" cy="1488279"/>
          </a:xfrm>
          <a:prstGeom prst="rect">
            <a:avLst/>
          </a:prstGeom>
        </p:spPr>
      </p:pic>
      <p:sp>
        <p:nvSpPr>
          <p:cNvPr id="8" name="object 8"/>
          <p:cNvSpPr txBox="1"/>
          <p:nvPr/>
        </p:nvSpPr>
        <p:spPr>
          <a:xfrm>
            <a:off x="10443343" y="6349998"/>
            <a:ext cx="102870" cy="18542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252525"/>
                </a:solidFill>
                <a:latin typeface="Microsoft JhengHei"/>
                <a:cs typeface="Microsoft JhengHei"/>
              </a:rPr>
              <a:t>1</a:t>
            </a:r>
            <a:endParaRPr sz="1050">
              <a:latin typeface="Microsoft JhengHei"/>
              <a:cs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1403" y="771905"/>
            <a:ext cx="10692130" cy="5306060"/>
            <a:chOff x="1403" y="771905"/>
            <a:chExt cx="10692130" cy="5306060"/>
          </a:xfrm>
        </p:grpSpPr>
        <p:sp>
          <p:nvSpPr>
            <p:cNvPr id="4" name="object 4"/>
            <p:cNvSpPr/>
            <p:nvPr/>
          </p:nvSpPr>
          <p:spPr>
            <a:xfrm>
              <a:off x="1403" y="771905"/>
              <a:ext cx="10692130" cy="5306060"/>
            </a:xfrm>
            <a:custGeom>
              <a:avLst/>
              <a:gdLst/>
              <a:ahLst/>
              <a:cxnLst/>
              <a:rect l="l" t="t" r="r" b="b"/>
              <a:pathLst>
                <a:path w="10692130" h="5306060">
                  <a:moveTo>
                    <a:pt x="10691749" y="5305805"/>
                  </a:moveTo>
                  <a:lnTo>
                    <a:pt x="10691749" y="0"/>
                  </a:lnTo>
                  <a:lnTo>
                    <a:pt x="0" y="0"/>
                  </a:lnTo>
                  <a:lnTo>
                    <a:pt x="0" y="5305806"/>
                  </a:lnTo>
                  <a:lnTo>
                    <a:pt x="10691749" y="5305805"/>
                  </a:lnTo>
                  <a:close/>
                </a:path>
              </a:pathLst>
            </a:custGeom>
            <a:solidFill>
              <a:srgbClr val="158B95"/>
            </a:solidFill>
          </p:spPr>
          <p:txBody>
            <a:bodyPr wrap="square" lIns="0" tIns="0" rIns="0" bIns="0" rtlCol="0"/>
            <a:lstStyle/>
            <a:p>
              <a:endParaRPr/>
            </a:p>
          </p:txBody>
        </p:sp>
        <p:sp>
          <p:nvSpPr>
            <p:cNvPr id="5" name="object 5"/>
            <p:cNvSpPr/>
            <p:nvPr/>
          </p:nvSpPr>
          <p:spPr>
            <a:xfrm>
              <a:off x="3865512" y="1658123"/>
              <a:ext cx="3023870" cy="2639695"/>
            </a:xfrm>
            <a:custGeom>
              <a:avLst/>
              <a:gdLst/>
              <a:ahLst/>
              <a:cxnLst/>
              <a:rect l="l" t="t" r="r" b="b"/>
              <a:pathLst>
                <a:path w="3023870" h="2639695">
                  <a:moveTo>
                    <a:pt x="2444496" y="1906524"/>
                  </a:moveTo>
                  <a:lnTo>
                    <a:pt x="2430780" y="1856994"/>
                  </a:lnTo>
                  <a:lnTo>
                    <a:pt x="2013966" y="1461516"/>
                  </a:lnTo>
                  <a:lnTo>
                    <a:pt x="1981200" y="1437132"/>
                  </a:lnTo>
                  <a:lnTo>
                    <a:pt x="1942338" y="1431036"/>
                  </a:lnTo>
                  <a:lnTo>
                    <a:pt x="1877568" y="1431036"/>
                  </a:lnTo>
                  <a:lnTo>
                    <a:pt x="1929384" y="1363218"/>
                  </a:lnTo>
                  <a:lnTo>
                    <a:pt x="1968246" y="1294638"/>
                  </a:lnTo>
                  <a:lnTo>
                    <a:pt x="2007870" y="1220724"/>
                  </a:lnTo>
                  <a:lnTo>
                    <a:pt x="2033778" y="1140714"/>
                  </a:lnTo>
                  <a:lnTo>
                    <a:pt x="2059686" y="967740"/>
                  </a:lnTo>
                  <a:lnTo>
                    <a:pt x="2046732" y="794766"/>
                  </a:lnTo>
                  <a:lnTo>
                    <a:pt x="2033778" y="739140"/>
                  </a:lnTo>
                  <a:lnTo>
                    <a:pt x="2013966" y="689610"/>
                  </a:lnTo>
                  <a:lnTo>
                    <a:pt x="1988058" y="633984"/>
                  </a:lnTo>
                  <a:lnTo>
                    <a:pt x="1936242" y="535686"/>
                  </a:lnTo>
                  <a:lnTo>
                    <a:pt x="1896618" y="486156"/>
                  </a:lnTo>
                  <a:lnTo>
                    <a:pt x="1857756" y="436626"/>
                  </a:lnTo>
                  <a:lnTo>
                    <a:pt x="1818894" y="393192"/>
                  </a:lnTo>
                  <a:lnTo>
                    <a:pt x="1773174" y="355854"/>
                  </a:lnTo>
                  <a:lnTo>
                    <a:pt x="1734312" y="319582"/>
                  </a:lnTo>
                  <a:lnTo>
                    <a:pt x="1734312" y="942594"/>
                  </a:lnTo>
                  <a:lnTo>
                    <a:pt x="1720596" y="1041654"/>
                  </a:lnTo>
                  <a:lnTo>
                    <a:pt x="1707642" y="1085088"/>
                  </a:lnTo>
                  <a:lnTo>
                    <a:pt x="1694688" y="1134618"/>
                  </a:lnTo>
                  <a:lnTo>
                    <a:pt x="1668780" y="1178052"/>
                  </a:lnTo>
                  <a:lnTo>
                    <a:pt x="1642872" y="1214628"/>
                  </a:lnTo>
                  <a:lnTo>
                    <a:pt x="1616202" y="1251204"/>
                  </a:lnTo>
                  <a:lnTo>
                    <a:pt x="1584198" y="1288542"/>
                  </a:lnTo>
                  <a:lnTo>
                    <a:pt x="1505712" y="1350264"/>
                  </a:lnTo>
                  <a:lnTo>
                    <a:pt x="1459992" y="1375410"/>
                  </a:lnTo>
                  <a:lnTo>
                    <a:pt x="1414272" y="1393698"/>
                  </a:lnTo>
                  <a:lnTo>
                    <a:pt x="1369314" y="1411986"/>
                  </a:lnTo>
                  <a:lnTo>
                    <a:pt x="1316736" y="1424178"/>
                  </a:lnTo>
                  <a:lnTo>
                    <a:pt x="1264920" y="1431036"/>
                  </a:lnTo>
                  <a:lnTo>
                    <a:pt x="1160526" y="1431036"/>
                  </a:lnTo>
                  <a:lnTo>
                    <a:pt x="1107948" y="1424178"/>
                  </a:lnTo>
                  <a:lnTo>
                    <a:pt x="1062990" y="1411986"/>
                  </a:lnTo>
                  <a:lnTo>
                    <a:pt x="1010412" y="1393698"/>
                  </a:lnTo>
                  <a:lnTo>
                    <a:pt x="964692" y="1375410"/>
                  </a:lnTo>
                  <a:lnTo>
                    <a:pt x="925830" y="1350264"/>
                  </a:lnTo>
                  <a:lnTo>
                    <a:pt x="847344" y="1288542"/>
                  </a:lnTo>
                  <a:lnTo>
                    <a:pt x="815340" y="1251204"/>
                  </a:lnTo>
                  <a:lnTo>
                    <a:pt x="782574" y="1214628"/>
                  </a:lnTo>
                  <a:lnTo>
                    <a:pt x="756666" y="1178052"/>
                  </a:lnTo>
                  <a:lnTo>
                    <a:pt x="736854" y="1134618"/>
                  </a:lnTo>
                  <a:lnTo>
                    <a:pt x="717042" y="1085088"/>
                  </a:lnTo>
                  <a:lnTo>
                    <a:pt x="704088" y="1041654"/>
                  </a:lnTo>
                  <a:lnTo>
                    <a:pt x="697992" y="992124"/>
                  </a:lnTo>
                  <a:lnTo>
                    <a:pt x="697992" y="893064"/>
                  </a:lnTo>
                  <a:lnTo>
                    <a:pt x="704088" y="844296"/>
                  </a:lnTo>
                  <a:lnTo>
                    <a:pt x="717042" y="794766"/>
                  </a:lnTo>
                  <a:lnTo>
                    <a:pt x="756666" y="707898"/>
                  </a:lnTo>
                  <a:lnTo>
                    <a:pt x="782574" y="664464"/>
                  </a:lnTo>
                  <a:lnTo>
                    <a:pt x="815340" y="627888"/>
                  </a:lnTo>
                  <a:lnTo>
                    <a:pt x="847344" y="591312"/>
                  </a:lnTo>
                  <a:lnTo>
                    <a:pt x="886968" y="560070"/>
                  </a:lnTo>
                  <a:lnTo>
                    <a:pt x="925830" y="535686"/>
                  </a:lnTo>
                  <a:lnTo>
                    <a:pt x="964692" y="510540"/>
                  </a:lnTo>
                  <a:lnTo>
                    <a:pt x="1010412" y="486156"/>
                  </a:lnTo>
                  <a:lnTo>
                    <a:pt x="1062990" y="473964"/>
                  </a:lnTo>
                  <a:lnTo>
                    <a:pt x="1107948" y="461010"/>
                  </a:lnTo>
                  <a:lnTo>
                    <a:pt x="1160526" y="454914"/>
                  </a:lnTo>
                  <a:lnTo>
                    <a:pt x="1212342" y="448818"/>
                  </a:lnTo>
                  <a:lnTo>
                    <a:pt x="1264920" y="454914"/>
                  </a:lnTo>
                  <a:lnTo>
                    <a:pt x="1316736" y="461010"/>
                  </a:lnTo>
                  <a:lnTo>
                    <a:pt x="1369314" y="473964"/>
                  </a:lnTo>
                  <a:lnTo>
                    <a:pt x="1414272" y="486156"/>
                  </a:lnTo>
                  <a:lnTo>
                    <a:pt x="1459992" y="510540"/>
                  </a:lnTo>
                  <a:lnTo>
                    <a:pt x="1508836" y="537273"/>
                  </a:lnTo>
                  <a:lnTo>
                    <a:pt x="1548765" y="562940"/>
                  </a:lnTo>
                  <a:lnTo>
                    <a:pt x="1582254" y="590181"/>
                  </a:lnTo>
                  <a:lnTo>
                    <a:pt x="1611769" y="621639"/>
                  </a:lnTo>
                  <a:lnTo>
                    <a:pt x="1639785" y="659993"/>
                  </a:lnTo>
                  <a:lnTo>
                    <a:pt x="1694688" y="751332"/>
                  </a:lnTo>
                  <a:lnTo>
                    <a:pt x="1707642" y="794766"/>
                  </a:lnTo>
                  <a:lnTo>
                    <a:pt x="1720596" y="844296"/>
                  </a:lnTo>
                  <a:lnTo>
                    <a:pt x="1734312" y="942594"/>
                  </a:lnTo>
                  <a:lnTo>
                    <a:pt x="1734312" y="319582"/>
                  </a:lnTo>
                  <a:lnTo>
                    <a:pt x="1727454" y="313182"/>
                  </a:lnTo>
                  <a:lnTo>
                    <a:pt x="1674876" y="275844"/>
                  </a:lnTo>
                  <a:lnTo>
                    <a:pt x="1629918" y="245364"/>
                  </a:lnTo>
                  <a:lnTo>
                    <a:pt x="1571244" y="220218"/>
                  </a:lnTo>
                  <a:lnTo>
                    <a:pt x="1518666" y="195834"/>
                  </a:lnTo>
                  <a:lnTo>
                    <a:pt x="1466850" y="177546"/>
                  </a:lnTo>
                  <a:lnTo>
                    <a:pt x="1408176" y="158496"/>
                  </a:lnTo>
                  <a:lnTo>
                    <a:pt x="1296924" y="146304"/>
                  </a:lnTo>
                  <a:lnTo>
                    <a:pt x="1186434" y="140208"/>
                  </a:lnTo>
                  <a:lnTo>
                    <a:pt x="1075944" y="152400"/>
                  </a:lnTo>
                  <a:lnTo>
                    <a:pt x="971550" y="170688"/>
                  </a:lnTo>
                  <a:lnTo>
                    <a:pt x="873252" y="208026"/>
                  </a:lnTo>
                  <a:lnTo>
                    <a:pt x="782574" y="251460"/>
                  </a:lnTo>
                  <a:lnTo>
                    <a:pt x="697992" y="307086"/>
                  </a:lnTo>
                  <a:lnTo>
                    <a:pt x="619506" y="374904"/>
                  </a:lnTo>
                  <a:lnTo>
                    <a:pt x="547878" y="448818"/>
                  </a:lnTo>
                  <a:lnTo>
                    <a:pt x="489204" y="528828"/>
                  </a:lnTo>
                  <a:lnTo>
                    <a:pt x="443484" y="615696"/>
                  </a:lnTo>
                  <a:lnTo>
                    <a:pt x="404622" y="707898"/>
                  </a:lnTo>
                  <a:lnTo>
                    <a:pt x="384810" y="806958"/>
                  </a:lnTo>
                  <a:lnTo>
                    <a:pt x="371856" y="912114"/>
                  </a:lnTo>
                  <a:lnTo>
                    <a:pt x="371856" y="1017270"/>
                  </a:lnTo>
                  <a:lnTo>
                    <a:pt x="391668" y="1127760"/>
                  </a:lnTo>
                  <a:lnTo>
                    <a:pt x="410718" y="1178052"/>
                  </a:lnTo>
                  <a:lnTo>
                    <a:pt x="430530" y="1232916"/>
                  </a:lnTo>
                  <a:lnTo>
                    <a:pt x="450342" y="1282446"/>
                  </a:lnTo>
                  <a:lnTo>
                    <a:pt x="482346" y="1331976"/>
                  </a:lnTo>
                  <a:lnTo>
                    <a:pt x="515112" y="1381506"/>
                  </a:lnTo>
                  <a:lnTo>
                    <a:pt x="593598" y="1467612"/>
                  </a:lnTo>
                  <a:lnTo>
                    <a:pt x="638556" y="1511046"/>
                  </a:lnTo>
                  <a:lnTo>
                    <a:pt x="685038" y="1554480"/>
                  </a:lnTo>
                  <a:lnTo>
                    <a:pt x="697992" y="1562100"/>
                  </a:lnTo>
                  <a:lnTo>
                    <a:pt x="736854" y="1584960"/>
                  </a:lnTo>
                  <a:lnTo>
                    <a:pt x="782574" y="1622298"/>
                  </a:lnTo>
                  <a:lnTo>
                    <a:pt x="841248" y="1652778"/>
                  </a:lnTo>
                  <a:lnTo>
                    <a:pt x="893064" y="1677924"/>
                  </a:lnTo>
                  <a:lnTo>
                    <a:pt x="944880" y="1696212"/>
                  </a:lnTo>
                  <a:lnTo>
                    <a:pt x="1004316" y="1714500"/>
                  </a:lnTo>
                  <a:lnTo>
                    <a:pt x="1056132" y="1727454"/>
                  </a:lnTo>
                  <a:lnTo>
                    <a:pt x="1153668" y="1739646"/>
                  </a:lnTo>
                  <a:lnTo>
                    <a:pt x="1245108" y="1739646"/>
                  </a:lnTo>
                  <a:lnTo>
                    <a:pt x="1336548" y="1733550"/>
                  </a:lnTo>
                  <a:lnTo>
                    <a:pt x="1421130" y="1714500"/>
                  </a:lnTo>
                  <a:lnTo>
                    <a:pt x="1505712" y="1690116"/>
                  </a:lnTo>
                  <a:lnTo>
                    <a:pt x="1590294" y="1658874"/>
                  </a:lnTo>
                  <a:lnTo>
                    <a:pt x="1661922" y="1616202"/>
                  </a:lnTo>
                  <a:lnTo>
                    <a:pt x="1734312" y="1572768"/>
                  </a:lnTo>
                  <a:lnTo>
                    <a:pt x="1734312" y="1634490"/>
                  </a:lnTo>
                  <a:lnTo>
                    <a:pt x="1740408" y="1665732"/>
                  </a:lnTo>
                  <a:lnTo>
                    <a:pt x="1760220" y="1696212"/>
                  </a:lnTo>
                  <a:lnTo>
                    <a:pt x="1877568" y="1807578"/>
                  </a:lnTo>
                  <a:lnTo>
                    <a:pt x="2164080" y="2079498"/>
                  </a:lnTo>
                  <a:lnTo>
                    <a:pt x="2183892" y="2091690"/>
                  </a:lnTo>
                  <a:lnTo>
                    <a:pt x="2196846" y="2103882"/>
                  </a:lnTo>
                  <a:lnTo>
                    <a:pt x="2235708" y="2109978"/>
                  </a:lnTo>
                  <a:lnTo>
                    <a:pt x="2268474" y="2103882"/>
                  </a:lnTo>
                  <a:lnTo>
                    <a:pt x="2287524" y="2091690"/>
                  </a:lnTo>
                  <a:lnTo>
                    <a:pt x="2300478" y="2079498"/>
                  </a:lnTo>
                  <a:lnTo>
                    <a:pt x="2417826" y="1974342"/>
                  </a:lnTo>
                  <a:lnTo>
                    <a:pt x="2430780" y="1955292"/>
                  </a:lnTo>
                  <a:lnTo>
                    <a:pt x="2437638" y="1943100"/>
                  </a:lnTo>
                  <a:lnTo>
                    <a:pt x="2444496" y="1906524"/>
                  </a:lnTo>
                  <a:close/>
                </a:path>
                <a:path w="3023870" h="2639695">
                  <a:moveTo>
                    <a:pt x="3023616" y="0"/>
                  </a:moveTo>
                  <a:lnTo>
                    <a:pt x="2973324" y="0"/>
                  </a:lnTo>
                  <a:lnTo>
                    <a:pt x="2973324" y="50292"/>
                  </a:lnTo>
                  <a:lnTo>
                    <a:pt x="2973324" y="2143506"/>
                  </a:lnTo>
                  <a:lnTo>
                    <a:pt x="1252728" y="2143506"/>
                  </a:lnTo>
                  <a:lnTo>
                    <a:pt x="882599" y="2562161"/>
                  </a:lnTo>
                  <a:lnTo>
                    <a:pt x="532638" y="2143506"/>
                  </a:lnTo>
                  <a:lnTo>
                    <a:pt x="50292" y="2143506"/>
                  </a:lnTo>
                  <a:lnTo>
                    <a:pt x="50292" y="50292"/>
                  </a:lnTo>
                  <a:lnTo>
                    <a:pt x="2973324" y="50292"/>
                  </a:lnTo>
                  <a:lnTo>
                    <a:pt x="2973324" y="0"/>
                  </a:lnTo>
                  <a:lnTo>
                    <a:pt x="0" y="0"/>
                  </a:lnTo>
                  <a:lnTo>
                    <a:pt x="0" y="2193798"/>
                  </a:lnTo>
                  <a:lnTo>
                    <a:pt x="25146" y="2193798"/>
                  </a:lnTo>
                  <a:lnTo>
                    <a:pt x="50292" y="2193798"/>
                  </a:lnTo>
                  <a:lnTo>
                    <a:pt x="501396" y="2193798"/>
                  </a:lnTo>
                  <a:lnTo>
                    <a:pt x="509028" y="2193798"/>
                  </a:lnTo>
                  <a:lnTo>
                    <a:pt x="520446" y="2207437"/>
                  </a:lnTo>
                  <a:lnTo>
                    <a:pt x="863346" y="2617686"/>
                  </a:lnTo>
                  <a:lnTo>
                    <a:pt x="881634" y="2639568"/>
                  </a:lnTo>
                  <a:lnTo>
                    <a:pt x="901446" y="2617114"/>
                  </a:lnTo>
                  <a:lnTo>
                    <a:pt x="1264158" y="2206129"/>
                  </a:lnTo>
                  <a:lnTo>
                    <a:pt x="1275041" y="2193798"/>
                  </a:lnTo>
                  <a:lnTo>
                    <a:pt x="1282446" y="2193798"/>
                  </a:lnTo>
                  <a:lnTo>
                    <a:pt x="2973324" y="2193798"/>
                  </a:lnTo>
                  <a:lnTo>
                    <a:pt x="2998470" y="2193798"/>
                  </a:lnTo>
                  <a:lnTo>
                    <a:pt x="3023616" y="2193798"/>
                  </a:lnTo>
                  <a:lnTo>
                    <a:pt x="3023616"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4870837" y="2171191"/>
            <a:ext cx="433705" cy="827405"/>
          </a:xfrm>
          <a:prstGeom prst="rect">
            <a:avLst/>
          </a:prstGeom>
        </p:spPr>
        <p:txBody>
          <a:bodyPr vert="horz" wrap="square" lIns="0" tIns="13970" rIns="0" bIns="0" rtlCol="0">
            <a:spAutoFit/>
          </a:bodyPr>
          <a:lstStyle/>
          <a:p>
            <a:pPr marL="12700">
              <a:lnSpc>
                <a:spcPct val="100000"/>
              </a:lnSpc>
              <a:spcBef>
                <a:spcPts val="110"/>
              </a:spcBef>
            </a:pPr>
            <a:r>
              <a:rPr sz="5250" b="0" spc="5" dirty="0">
                <a:solidFill>
                  <a:srgbClr val="FFFFFF"/>
                </a:solidFill>
                <a:latin typeface="Arial Black"/>
                <a:cs typeface="Arial Black"/>
              </a:rPr>
              <a:t>?</a:t>
            </a:r>
            <a:endParaRPr sz="5250">
              <a:latin typeface="Arial Black"/>
              <a:cs typeface="Arial Black"/>
            </a:endParaRPr>
          </a:p>
        </p:txBody>
      </p:sp>
      <p:sp>
        <p:nvSpPr>
          <p:cNvPr id="8" name="object 8"/>
          <p:cNvSpPr txBox="1"/>
          <p:nvPr/>
        </p:nvSpPr>
        <p:spPr>
          <a:xfrm>
            <a:off x="10366381" y="6339906"/>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10</a:t>
            </a:r>
            <a:endParaRPr sz="1050">
              <a:latin typeface="Microsoft JhengHei"/>
              <a:cs typeface="Microsoft JhengHei"/>
            </a:endParaRPr>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7" name="object 7"/>
          <p:cNvSpPr txBox="1"/>
          <p:nvPr/>
        </p:nvSpPr>
        <p:spPr>
          <a:xfrm>
            <a:off x="569347" y="4140645"/>
            <a:ext cx="9624060" cy="1782445"/>
          </a:xfrm>
          <a:prstGeom prst="rect">
            <a:avLst/>
          </a:prstGeom>
        </p:spPr>
        <p:txBody>
          <a:bodyPr vert="horz" wrap="square" lIns="0" tIns="245110" rIns="0" bIns="0" rtlCol="0">
            <a:spAutoFit/>
          </a:bodyPr>
          <a:lstStyle/>
          <a:p>
            <a:pPr marL="12700">
              <a:lnSpc>
                <a:spcPct val="100000"/>
              </a:lnSpc>
              <a:spcBef>
                <a:spcPts val="1930"/>
              </a:spcBef>
            </a:pPr>
            <a:r>
              <a:rPr sz="4700" b="1" dirty="0">
                <a:solidFill>
                  <a:srgbClr val="FFD965"/>
                </a:solidFill>
                <a:latin typeface="Microsoft JhengHei"/>
                <a:cs typeface="Microsoft JhengHei"/>
              </a:rPr>
              <a:t>要如何確認是否感染愛滋病毒</a:t>
            </a:r>
            <a:r>
              <a:rPr sz="4700" b="1" spc="-10" dirty="0">
                <a:solidFill>
                  <a:srgbClr val="FFD965"/>
                </a:solidFill>
                <a:latin typeface="Microsoft JhengHei"/>
                <a:cs typeface="Microsoft JhengHei"/>
              </a:rPr>
              <a:t>(HIV)?</a:t>
            </a:r>
            <a:endParaRPr sz="4700">
              <a:latin typeface="Microsoft JhengHei"/>
              <a:cs typeface="Microsoft JhengHei"/>
            </a:endParaRPr>
          </a:p>
          <a:p>
            <a:pPr marR="249554" algn="ctr">
              <a:lnSpc>
                <a:spcPct val="100000"/>
              </a:lnSpc>
              <a:spcBef>
                <a:spcPts val="810"/>
              </a:spcBef>
            </a:pPr>
            <a:r>
              <a:rPr sz="2100" b="1" spc="-10" dirty="0">
                <a:solidFill>
                  <a:srgbClr val="FFFFFF"/>
                </a:solidFill>
                <a:latin typeface="Microsoft JhengHei"/>
                <a:cs typeface="Microsoft JhengHei"/>
              </a:rPr>
              <a:t>愛滋病毒(HIV)</a:t>
            </a:r>
            <a:r>
              <a:rPr sz="2100" b="1" spc="-15" dirty="0">
                <a:solidFill>
                  <a:srgbClr val="FFFFFF"/>
                </a:solidFill>
                <a:latin typeface="Microsoft JhengHei"/>
                <a:cs typeface="Microsoft JhengHei"/>
              </a:rPr>
              <a:t>感染通常無明顯症狀</a:t>
            </a:r>
            <a:endParaRPr sz="2100">
              <a:latin typeface="Microsoft JhengHei"/>
              <a:cs typeface="Microsoft JhengHei"/>
            </a:endParaRPr>
          </a:p>
          <a:p>
            <a:pPr marR="248920" algn="ctr">
              <a:lnSpc>
                <a:spcPct val="100000"/>
              </a:lnSpc>
              <a:spcBef>
                <a:spcPts val="509"/>
              </a:spcBef>
            </a:pPr>
            <a:r>
              <a:rPr sz="2100" b="1" spc="-10" dirty="0">
                <a:solidFill>
                  <a:srgbClr val="FFFFFF"/>
                </a:solidFill>
                <a:latin typeface="Microsoft JhengHei"/>
                <a:cs typeface="Microsoft JhengHei"/>
              </a:rPr>
              <a:t>唯有透過HIV</a:t>
            </a:r>
            <a:r>
              <a:rPr sz="2100" b="1" spc="-15" dirty="0">
                <a:solidFill>
                  <a:srgbClr val="FFFFFF"/>
                </a:solidFill>
                <a:latin typeface="Microsoft JhengHei"/>
                <a:cs typeface="Microsoft JhengHei"/>
              </a:rPr>
              <a:t>檢驗及早診斷，及時銜接治療或預防服務</a:t>
            </a:r>
            <a:endParaRPr sz="2100">
              <a:latin typeface="Microsoft JhengHei"/>
              <a:cs typeface="Microsoft JhengHe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272420" y="1080770"/>
            <a:ext cx="3442335" cy="506730"/>
          </a:xfrm>
          <a:prstGeom prst="rect">
            <a:avLst/>
          </a:prstGeom>
        </p:spPr>
        <p:txBody>
          <a:bodyPr vert="horz" wrap="square" lIns="0" tIns="13335" rIns="0" bIns="0" rtlCol="0">
            <a:spAutoFit/>
          </a:bodyPr>
          <a:lstStyle/>
          <a:p>
            <a:pPr marL="38100">
              <a:lnSpc>
                <a:spcPct val="100000"/>
              </a:lnSpc>
              <a:spcBef>
                <a:spcPts val="105"/>
              </a:spcBef>
            </a:pPr>
            <a:r>
              <a:rPr dirty="0"/>
              <a:t>強化藥愛防治網絡</a:t>
            </a:r>
            <a:r>
              <a:rPr sz="3150" spc="-75" baseline="-21164" dirty="0"/>
              <a:t>1</a:t>
            </a:r>
            <a:endParaRPr sz="3150" baseline="-21164"/>
          </a:p>
        </p:txBody>
      </p:sp>
      <p:grpSp>
        <p:nvGrpSpPr>
          <p:cNvPr id="4" name="object 4"/>
          <p:cNvGrpSpPr/>
          <p:nvPr/>
        </p:nvGrpSpPr>
        <p:grpSpPr>
          <a:xfrm>
            <a:off x="279539" y="929639"/>
            <a:ext cx="10321290" cy="2806700"/>
            <a:chOff x="279539" y="929639"/>
            <a:chExt cx="10321290" cy="2806700"/>
          </a:xfrm>
        </p:grpSpPr>
        <p:pic>
          <p:nvPicPr>
            <p:cNvPr id="5" name="object 5"/>
            <p:cNvPicPr/>
            <p:nvPr/>
          </p:nvPicPr>
          <p:blipFill>
            <a:blip r:embed="rId2" cstate="print"/>
            <a:stretch>
              <a:fillRect/>
            </a:stretch>
          </p:blipFill>
          <p:spPr>
            <a:xfrm>
              <a:off x="7598537" y="1885187"/>
              <a:ext cx="3002292" cy="1850898"/>
            </a:xfrm>
            <a:prstGeom prst="rect">
              <a:avLst/>
            </a:prstGeom>
          </p:spPr>
        </p:pic>
        <p:pic>
          <p:nvPicPr>
            <p:cNvPr id="6" name="object 6"/>
            <p:cNvPicPr/>
            <p:nvPr/>
          </p:nvPicPr>
          <p:blipFill>
            <a:blip r:embed="rId3" cstate="print"/>
            <a:stretch>
              <a:fillRect/>
            </a:stretch>
          </p:blipFill>
          <p:spPr>
            <a:xfrm>
              <a:off x="279539" y="929639"/>
              <a:ext cx="752855" cy="756666"/>
            </a:xfrm>
            <a:prstGeom prst="rect">
              <a:avLst/>
            </a:prstGeom>
          </p:spPr>
        </p:pic>
      </p:grpSp>
      <p:sp>
        <p:nvSpPr>
          <p:cNvPr id="7" name="object 7"/>
          <p:cNvSpPr txBox="1"/>
          <p:nvPr/>
        </p:nvSpPr>
        <p:spPr>
          <a:xfrm>
            <a:off x="5305177" y="1177543"/>
            <a:ext cx="3702685" cy="453390"/>
          </a:xfrm>
          <a:prstGeom prst="rect">
            <a:avLst/>
          </a:prstGeom>
        </p:spPr>
        <p:txBody>
          <a:bodyPr vert="horz" wrap="square" lIns="0" tIns="13335" rIns="0" bIns="0" rtlCol="0">
            <a:spAutoFit/>
          </a:bodyPr>
          <a:lstStyle/>
          <a:p>
            <a:pPr marL="12700">
              <a:lnSpc>
                <a:spcPct val="100000"/>
              </a:lnSpc>
              <a:spcBef>
                <a:spcPts val="105"/>
              </a:spcBef>
            </a:pPr>
            <a:r>
              <a:rPr sz="2800" b="1" spc="75" dirty="0">
                <a:solidFill>
                  <a:srgbClr val="008F9A"/>
                </a:solidFill>
                <a:latin typeface="Microsoft JhengHei"/>
                <a:cs typeface="Microsoft JhengHei"/>
              </a:rPr>
              <a:t>提供個案適切轉銜服務</a:t>
            </a:r>
            <a:endParaRPr sz="2800">
              <a:latin typeface="Microsoft JhengHei"/>
              <a:cs typeface="Microsoft JhengHei"/>
            </a:endParaRPr>
          </a:p>
        </p:txBody>
      </p:sp>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100</a:t>
            </a:fld>
            <a:endParaRPr spc="-25" dirty="0"/>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8" name="object 8"/>
          <p:cNvSpPr txBox="1"/>
          <p:nvPr/>
        </p:nvSpPr>
        <p:spPr>
          <a:xfrm>
            <a:off x="346843" y="1693765"/>
            <a:ext cx="9891395" cy="3317240"/>
          </a:xfrm>
          <a:prstGeom prst="rect">
            <a:avLst/>
          </a:prstGeom>
        </p:spPr>
        <p:txBody>
          <a:bodyPr vert="horz" wrap="square" lIns="0" tIns="99060" rIns="0" bIns="0" rtlCol="0">
            <a:spAutoFit/>
          </a:bodyPr>
          <a:lstStyle/>
          <a:p>
            <a:pPr marL="239395" indent="-221615">
              <a:lnSpc>
                <a:spcPct val="100000"/>
              </a:lnSpc>
              <a:spcBef>
                <a:spcPts val="780"/>
              </a:spcBef>
              <a:buFont typeface="Arial MT"/>
              <a:buChar char="•"/>
              <a:tabLst>
                <a:tab pos="239395" algn="l"/>
                <a:tab pos="240029" algn="l"/>
              </a:tabLst>
            </a:pPr>
            <a:r>
              <a:rPr sz="1900" b="1" dirty="0">
                <a:solidFill>
                  <a:srgbClr val="006565"/>
                </a:solidFill>
                <a:latin typeface="Microsoft JhengHei"/>
                <a:cs typeface="Microsoft JhengHei"/>
              </a:rPr>
              <a:t>疾管署與台灣成癮學會合作，建立雙邊聯繫管</a:t>
            </a:r>
            <a:r>
              <a:rPr sz="1900" b="1" spc="-50" dirty="0">
                <a:solidFill>
                  <a:srgbClr val="006565"/>
                </a:solidFill>
                <a:latin typeface="Microsoft JhengHei"/>
                <a:cs typeface="Microsoft JhengHei"/>
              </a:rPr>
              <a:t>道</a:t>
            </a:r>
            <a:endParaRPr sz="1900">
              <a:latin typeface="Microsoft JhengHei"/>
              <a:cs typeface="Microsoft JhengHei"/>
            </a:endParaRPr>
          </a:p>
          <a:p>
            <a:pPr marL="334010" marR="2883535" lvl="1" indent="-252729">
              <a:lnSpc>
                <a:spcPct val="113100"/>
              </a:lnSpc>
              <a:spcBef>
                <a:spcPts val="320"/>
              </a:spcBef>
              <a:buFont typeface="Wingdings"/>
              <a:buChar char=""/>
              <a:tabLst>
                <a:tab pos="334645" algn="l"/>
              </a:tabLst>
            </a:pPr>
            <a:r>
              <a:rPr sz="1450" spc="35" dirty="0">
                <a:latin typeface="Microsoft JhengHei"/>
                <a:cs typeface="Microsoft JhengHei"/>
              </a:rPr>
              <a:t>請學會提供</a:t>
            </a:r>
            <a:r>
              <a:rPr sz="1450" b="1" spc="35" dirty="0">
                <a:solidFill>
                  <a:srgbClr val="0070C0"/>
                </a:solidFill>
                <a:latin typeface="Microsoft JhengHei"/>
                <a:cs typeface="Microsoft JhengHei"/>
              </a:rPr>
              <a:t>「藥愛及愛滋感染者戒癮治療友善醫師」</a:t>
            </a:r>
            <a:r>
              <a:rPr sz="1450" spc="35" dirty="0">
                <a:latin typeface="Microsoft JhengHei"/>
                <a:cs typeface="Microsoft JhengHei"/>
              </a:rPr>
              <a:t>名單，並轉知縣市衛生局、</a:t>
            </a:r>
            <a:r>
              <a:rPr sz="1450" spc="25" dirty="0">
                <a:latin typeface="Microsoft JhengHei"/>
                <a:cs typeface="Microsoft JhengHei"/>
              </a:rPr>
              <a:t>愛滋指定醫事機構及</a:t>
            </a:r>
            <a:r>
              <a:rPr sz="1450" spc="15" dirty="0">
                <a:latin typeface="Microsoft JhengHei"/>
                <a:cs typeface="Microsoft JhengHei"/>
              </a:rPr>
              <a:t>PrEP</a:t>
            </a:r>
            <a:r>
              <a:rPr sz="1450" spc="25" dirty="0">
                <a:latin typeface="Microsoft JhengHei"/>
                <a:cs typeface="Microsoft JhengHei"/>
              </a:rPr>
              <a:t>合作醫療院所等運用。</a:t>
            </a:r>
            <a:endParaRPr sz="1450">
              <a:latin typeface="Microsoft JhengHei"/>
              <a:cs typeface="Microsoft JhengHei"/>
            </a:endParaRPr>
          </a:p>
          <a:p>
            <a:pPr marL="334010" marR="2885440" lvl="1" indent="-252729">
              <a:lnSpc>
                <a:spcPct val="112799"/>
              </a:lnSpc>
              <a:spcBef>
                <a:spcPts val="270"/>
              </a:spcBef>
              <a:buFont typeface="Wingdings"/>
              <a:buChar char=""/>
              <a:tabLst>
                <a:tab pos="334645" algn="l"/>
              </a:tabLst>
            </a:pPr>
            <a:r>
              <a:rPr sz="1450" spc="25" dirty="0">
                <a:latin typeface="Microsoft JhengHei"/>
                <a:cs typeface="Microsoft JhengHei"/>
              </a:rPr>
              <a:t>於台灣成癮學會年會暨學術活動</a:t>
            </a:r>
            <a:r>
              <a:rPr sz="1450" spc="30" dirty="0">
                <a:latin typeface="Microsoft JhengHei"/>
                <a:cs typeface="Microsoft JhengHei"/>
              </a:rPr>
              <a:t>，</a:t>
            </a:r>
            <a:r>
              <a:rPr sz="1450" b="1" spc="25" dirty="0">
                <a:solidFill>
                  <a:srgbClr val="0070C0"/>
                </a:solidFill>
                <a:latin typeface="Microsoft JhengHei"/>
                <a:cs typeface="Microsoft JhengHei"/>
              </a:rPr>
              <a:t>推廣愛滋防治、篩檢與</a:t>
            </a:r>
            <a:r>
              <a:rPr sz="1450" b="1" spc="15" dirty="0">
                <a:solidFill>
                  <a:srgbClr val="0070C0"/>
                </a:solidFill>
                <a:latin typeface="Microsoft JhengHei"/>
                <a:cs typeface="Microsoft JhengHei"/>
              </a:rPr>
              <a:t>PrEP</a:t>
            </a:r>
            <a:r>
              <a:rPr sz="1450" b="1" spc="25" dirty="0">
                <a:solidFill>
                  <a:srgbClr val="0070C0"/>
                </a:solidFill>
                <a:latin typeface="Microsoft JhengHei"/>
                <a:cs typeface="Microsoft JhengHei"/>
              </a:rPr>
              <a:t>資訊</a:t>
            </a:r>
            <a:r>
              <a:rPr sz="1450" spc="25" dirty="0">
                <a:latin typeface="Microsoft JhengHei"/>
                <a:cs typeface="Microsoft JhengHei"/>
              </a:rPr>
              <a:t>，強化</a:t>
            </a:r>
            <a:r>
              <a:rPr sz="1450" spc="15" dirty="0">
                <a:latin typeface="Microsoft JhengHei"/>
                <a:cs typeface="Microsoft JhengHei"/>
              </a:rPr>
              <a:t>藥</a:t>
            </a:r>
            <a:r>
              <a:rPr sz="1450" spc="25" dirty="0">
                <a:latin typeface="Microsoft JhengHei"/>
                <a:cs typeface="Microsoft JhengHei"/>
              </a:rPr>
              <a:t>癮與愛滋雙向轉銜與合作。</a:t>
            </a:r>
            <a:endParaRPr sz="1450">
              <a:latin typeface="Microsoft JhengHei"/>
              <a:cs typeface="Microsoft JhengHei"/>
            </a:endParaRPr>
          </a:p>
          <a:p>
            <a:pPr marL="334010" marR="2880360" lvl="1" indent="-252729">
              <a:lnSpc>
                <a:spcPct val="113100"/>
              </a:lnSpc>
              <a:spcBef>
                <a:spcPts val="265"/>
              </a:spcBef>
              <a:buFont typeface="Wingdings"/>
              <a:buChar char=""/>
              <a:tabLst>
                <a:tab pos="334645" algn="l"/>
              </a:tabLst>
            </a:pPr>
            <a:r>
              <a:rPr sz="1450" spc="60" dirty="0">
                <a:latin typeface="Microsoft JhengHei"/>
                <a:cs typeface="Microsoft JhengHei"/>
              </a:rPr>
              <a:t>協助提供合併使用成癮藥物⺠眾</a:t>
            </a:r>
            <a:r>
              <a:rPr sz="1450" b="1" spc="60" dirty="0">
                <a:solidFill>
                  <a:srgbClr val="0070C0"/>
                </a:solidFill>
                <a:latin typeface="Microsoft JhengHei"/>
                <a:cs typeface="Microsoft JhengHei"/>
              </a:rPr>
              <a:t>轉介至藥癮戒治與身心</a:t>
            </a:r>
            <a:r>
              <a:rPr sz="1450" b="1" dirty="0">
                <a:solidFill>
                  <a:srgbClr val="0070C0"/>
                </a:solidFill>
                <a:latin typeface="Microsoft JhengHei"/>
                <a:cs typeface="Microsoft JhengHei"/>
              </a:rPr>
              <a:t>/</a:t>
            </a:r>
            <a:r>
              <a:rPr sz="1450" b="1" spc="60" dirty="0">
                <a:solidFill>
                  <a:srgbClr val="0070C0"/>
                </a:solidFill>
                <a:latin typeface="Microsoft JhengHei"/>
                <a:cs typeface="Microsoft JhengHei"/>
              </a:rPr>
              <a:t>精神科諮</a:t>
            </a:r>
            <a:r>
              <a:rPr sz="1450" b="1" spc="55" dirty="0">
                <a:solidFill>
                  <a:srgbClr val="0070C0"/>
                </a:solidFill>
                <a:latin typeface="Microsoft JhengHei"/>
                <a:cs typeface="Microsoft JhengHei"/>
              </a:rPr>
              <a:t>詢</a:t>
            </a:r>
            <a:r>
              <a:rPr sz="1450" spc="60" dirty="0">
                <a:latin typeface="Microsoft JhengHei"/>
                <a:cs typeface="Microsoft JhengHei"/>
              </a:rPr>
              <a:t>服務，提</a:t>
            </a:r>
            <a:r>
              <a:rPr sz="1450" spc="10" dirty="0">
                <a:latin typeface="Microsoft JhengHei"/>
                <a:cs typeface="Microsoft JhengHei"/>
              </a:rPr>
              <a:t>升</a:t>
            </a:r>
            <a:r>
              <a:rPr sz="1450" dirty="0">
                <a:latin typeface="Microsoft JhengHei"/>
                <a:cs typeface="Microsoft JhengHei"/>
              </a:rPr>
              <a:t>個案回診就醫及持續戒癮意願，建立雙向轉介聯絡管</a:t>
            </a:r>
            <a:r>
              <a:rPr sz="1450" spc="-50" dirty="0">
                <a:latin typeface="Microsoft JhengHei"/>
                <a:cs typeface="Microsoft JhengHei"/>
              </a:rPr>
              <a:t>道</a:t>
            </a:r>
            <a:endParaRPr sz="1450">
              <a:latin typeface="Microsoft JhengHei"/>
              <a:cs typeface="Microsoft JhengHei"/>
            </a:endParaRPr>
          </a:p>
          <a:p>
            <a:pPr marL="327660" indent="-315595">
              <a:lnSpc>
                <a:spcPct val="100000"/>
              </a:lnSpc>
              <a:spcBef>
                <a:spcPts val="484"/>
              </a:spcBef>
              <a:buFont typeface="Arial MT"/>
              <a:buChar char="•"/>
              <a:tabLst>
                <a:tab pos="327660" algn="l"/>
                <a:tab pos="328295" algn="l"/>
              </a:tabLst>
            </a:pPr>
            <a:r>
              <a:rPr sz="1900" b="1" dirty="0">
                <a:solidFill>
                  <a:srgbClr val="006565"/>
                </a:solidFill>
                <a:latin typeface="Microsoft JhengHei"/>
                <a:cs typeface="Microsoft JhengHei"/>
              </a:rPr>
              <a:t>強化跨單位合作交</a:t>
            </a:r>
            <a:r>
              <a:rPr sz="1900" b="1" spc="-50" dirty="0">
                <a:solidFill>
                  <a:srgbClr val="006565"/>
                </a:solidFill>
                <a:latin typeface="Microsoft JhengHei"/>
                <a:cs typeface="Microsoft JhengHei"/>
              </a:rPr>
              <a:t>流</a:t>
            </a:r>
            <a:endParaRPr sz="1900">
              <a:latin typeface="Microsoft JhengHei"/>
              <a:cs typeface="Microsoft JhengHei"/>
            </a:endParaRPr>
          </a:p>
          <a:p>
            <a:pPr marL="327660" marR="5080" lvl="1" indent="-221615">
              <a:lnSpc>
                <a:spcPct val="113100"/>
              </a:lnSpc>
              <a:spcBef>
                <a:spcPts val="315"/>
              </a:spcBef>
              <a:buFont typeface="Wingdings"/>
              <a:buChar char=""/>
              <a:tabLst>
                <a:tab pos="328295" algn="l"/>
              </a:tabLst>
            </a:pPr>
            <a:r>
              <a:rPr sz="1450" spc="45" dirty="0">
                <a:latin typeface="Microsoft JhengHei"/>
                <a:cs typeface="Microsoft JhengHei"/>
              </a:rPr>
              <a:t>疾管署與心理健康司交流補助計畫</a:t>
            </a:r>
            <a:r>
              <a:rPr sz="1450" spc="35" dirty="0">
                <a:latin typeface="Microsoft JhengHei"/>
                <a:cs typeface="Microsoft JhengHei"/>
              </a:rPr>
              <a:t>(如</a:t>
            </a:r>
            <a:r>
              <a:rPr sz="1450" spc="25" dirty="0">
                <a:latin typeface="Microsoft JhengHei"/>
                <a:cs typeface="Microsoft JhengHei"/>
              </a:rPr>
              <a:t>B1</a:t>
            </a:r>
            <a:r>
              <a:rPr sz="1450" spc="45" dirty="0">
                <a:latin typeface="Microsoft JhengHei"/>
                <a:cs typeface="Microsoft JhengHei"/>
              </a:rPr>
              <a:t>計畫</a:t>
            </a:r>
            <a:r>
              <a:rPr sz="1450" spc="35" dirty="0">
                <a:latin typeface="Microsoft JhengHei"/>
                <a:cs typeface="Microsoft JhengHei"/>
              </a:rPr>
              <a:t>)，</a:t>
            </a:r>
            <a:r>
              <a:rPr sz="1450" spc="45" dirty="0">
                <a:latin typeface="Microsoft JhengHei"/>
                <a:cs typeface="Microsoft JhengHei"/>
              </a:rPr>
              <a:t>與分享聯絡資訊，包括：毒危中心、藥癮戒治醫院、衛生</a:t>
            </a:r>
            <a:r>
              <a:rPr sz="1450" spc="30" dirty="0">
                <a:latin typeface="Microsoft JhengHei"/>
                <a:cs typeface="Microsoft JhengHei"/>
              </a:rPr>
              <a:t>局、愛滋</a:t>
            </a:r>
            <a:r>
              <a:rPr sz="1450" spc="25" dirty="0">
                <a:latin typeface="Microsoft JhengHei"/>
                <a:cs typeface="Microsoft JhengHei"/>
              </a:rPr>
              <a:t>指定醫事機構等窗口資訊，並介接感染者接受藥癮戒治紀錄資料</a:t>
            </a:r>
            <a:r>
              <a:rPr sz="1450" spc="30" dirty="0">
                <a:latin typeface="Microsoft JhengHei"/>
                <a:cs typeface="Microsoft JhengHei"/>
              </a:rPr>
              <a:t>，</a:t>
            </a:r>
            <a:r>
              <a:rPr sz="1450" spc="25" dirty="0">
                <a:latin typeface="Microsoft JhengHei"/>
                <a:cs typeface="Microsoft JhengHei"/>
              </a:rPr>
              <a:t>以提供個案適切轉銜與共照等相關服務</a:t>
            </a:r>
            <a:endParaRPr sz="1450">
              <a:latin typeface="Microsoft JhengHei"/>
              <a:cs typeface="Microsoft JhengHei"/>
            </a:endParaRPr>
          </a:p>
          <a:p>
            <a:pPr marL="327660" indent="-315595">
              <a:lnSpc>
                <a:spcPct val="100000"/>
              </a:lnSpc>
              <a:spcBef>
                <a:spcPts val="1005"/>
              </a:spcBef>
              <a:buFont typeface="Arial MT"/>
              <a:buChar char="•"/>
              <a:tabLst>
                <a:tab pos="327660" algn="l"/>
                <a:tab pos="328295" algn="l"/>
              </a:tabLst>
            </a:pPr>
            <a:r>
              <a:rPr sz="1900" b="1" dirty="0">
                <a:solidFill>
                  <a:srgbClr val="006565"/>
                </a:solidFill>
                <a:latin typeface="Microsoft JhengHei"/>
                <a:cs typeface="Microsoft JhengHei"/>
              </a:rPr>
              <a:t>⿎勵藥癮戒治醫院，提供藥癮者HIV檢</a:t>
            </a:r>
            <a:r>
              <a:rPr sz="1900" b="1" spc="-50" dirty="0">
                <a:solidFill>
                  <a:srgbClr val="006565"/>
                </a:solidFill>
                <a:latin typeface="Microsoft JhengHei"/>
                <a:cs typeface="Microsoft JhengHei"/>
              </a:rPr>
              <a:t>驗</a:t>
            </a:r>
            <a:endParaRPr sz="1900">
              <a:latin typeface="Microsoft JhengHei"/>
              <a:cs typeface="Microsoft JhengHei"/>
            </a:endParaRPr>
          </a:p>
        </p:txBody>
      </p:sp>
      <p:graphicFrame>
        <p:nvGraphicFramePr>
          <p:cNvPr id="9" name="object 9"/>
          <p:cNvGraphicFramePr>
            <a:graphicFrameLocks noGrp="1"/>
          </p:cNvGraphicFramePr>
          <p:nvPr/>
        </p:nvGraphicFramePr>
        <p:xfrm>
          <a:off x="241204" y="5030489"/>
          <a:ext cx="9988550" cy="1455420"/>
        </p:xfrm>
        <a:graphic>
          <a:graphicData uri="http://schemas.openxmlformats.org/drawingml/2006/table">
            <a:tbl>
              <a:tblPr firstRow="1" bandRow="1">
                <a:tableStyleId>{2D5ABB26-0587-4C30-8999-92F81FD0307C}</a:tableStyleId>
              </a:tblPr>
              <a:tblGrid>
                <a:gridCol w="2747010">
                  <a:extLst>
                    <a:ext uri="{9D8B030D-6E8A-4147-A177-3AD203B41FA5}">
                      <a16:colId xmlns:a16="http://schemas.microsoft.com/office/drawing/2014/main" val="20000"/>
                    </a:ext>
                  </a:extLst>
                </a:gridCol>
                <a:gridCol w="7230109">
                  <a:extLst>
                    <a:ext uri="{9D8B030D-6E8A-4147-A177-3AD203B41FA5}">
                      <a16:colId xmlns:a16="http://schemas.microsoft.com/office/drawing/2014/main" val="20001"/>
                    </a:ext>
                  </a:extLst>
                </a:gridCol>
              </a:tblGrid>
              <a:tr h="219710">
                <a:tc>
                  <a:txBody>
                    <a:bodyPr/>
                    <a:lstStyle/>
                    <a:p>
                      <a:pPr algn="ctr">
                        <a:lnSpc>
                          <a:spcPct val="100000"/>
                        </a:lnSpc>
                      </a:pPr>
                      <a:r>
                        <a:rPr sz="1300" b="1" dirty="0">
                          <a:solidFill>
                            <a:srgbClr val="FFFFFF"/>
                          </a:solidFill>
                          <a:latin typeface="Microsoft JhengHei"/>
                          <a:cs typeface="Microsoft JhengHei"/>
                        </a:rPr>
                        <a:t>項</a:t>
                      </a:r>
                      <a:r>
                        <a:rPr sz="1300" b="1" spc="-50" dirty="0">
                          <a:solidFill>
                            <a:srgbClr val="FFFFFF"/>
                          </a:solidFill>
                          <a:latin typeface="Microsoft JhengHei"/>
                          <a:cs typeface="Microsoft JhengHei"/>
                        </a:rPr>
                        <a:t>目</a:t>
                      </a:r>
                      <a:endParaRPr sz="1300">
                        <a:latin typeface="Microsoft JhengHei"/>
                        <a:cs typeface="Microsoft JhengHei"/>
                      </a:endParaRPr>
                    </a:p>
                  </a:txBody>
                  <a:tcPr marL="0" marR="0" marT="0" marB="0">
                    <a:lnL w="12700">
                      <a:solidFill>
                        <a:srgbClr val="006666"/>
                      </a:solidFill>
                      <a:prstDash val="solid"/>
                    </a:lnL>
                    <a:lnR w="12700">
                      <a:solidFill>
                        <a:srgbClr val="006666"/>
                      </a:solidFill>
                      <a:prstDash val="solid"/>
                    </a:lnR>
                    <a:lnT w="12700">
                      <a:solidFill>
                        <a:srgbClr val="006666"/>
                      </a:solidFill>
                      <a:prstDash val="solid"/>
                    </a:lnT>
                    <a:lnB w="12700">
                      <a:solidFill>
                        <a:srgbClr val="006666"/>
                      </a:solidFill>
                      <a:prstDash val="solid"/>
                    </a:lnB>
                    <a:solidFill>
                      <a:srgbClr val="2C778C"/>
                    </a:solidFill>
                  </a:tcPr>
                </a:tc>
                <a:tc>
                  <a:txBody>
                    <a:bodyPr/>
                    <a:lstStyle/>
                    <a:p>
                      <a:pPr algn="ctr">
                        <a:lnSpc>
                          <a:spcPct val="100000"/>
                        </a:lnSpc>
                      </a:pPr>
                      <a:r>
                        <a:rPr sz="1300" b="1" dirty="0">
                          <a:solidFill>
                            <a:srgbClr val="FFFFFF"/>
                          </a:solidFill>
                          <a:latin typeface="Microsoft JhengHei"/>
                          <a:cs typeface="Microsoft JhengHei"/>
                        </a:rPr>
                        <a:t>說</a:t>
                      </a:r>
                      <a:r>
                        <a:rPr sz="1300" b="1" spc="-50" dirty="0">
                          <a:solidFill>
                            <a:srgbClr val="FFFFFF"/>
                          </a:solidFill>
                          <a:latin typeface="Microsoft JhengHei"/>
                          <a:cs typeface="Microsoft JhengHei"/>
                        </a:rPr>
                        <a:t>明</a:t>
                      </a:r>
                      <a:endParaRPr sz="1300">
                        <a:latin typeface="Microsoft JhengHei"/>
                        <a:cs typeface="Microsoft JhengHei"/>
                      </a:endParaRPr>
                    </a:p>
                  </a:txBody>
                  <a:tcPr marL="0" marR="0" marT="0" marB="0">
                    <a:lnL w="12700">
                      <a:solidFill>
                        <a:srgbClr val="006666"/>
                      </a:solidFill>
                      <a:prstDash val="solid"/>
                    </a:lnL>
                    <a:lnR w="12700">
                      <a:solidFill>
                        <a:srgbClr val="006666"/>
                      </a:solidFill>
                      <a:prstDash val="solid"/>
                    </a:lnR>
                    <a:lnT w="12700">
                      <a:solidFill>
                        <a:srgbClr val="006666"/>
                      </a:solidFill>
                      <a:prstDash val="solid"/>
                    </a:lnT>
                    <a:lnB w="12700">
                      <a:solidFill>
                        <a:srgbClr val="006666"/>
                      </a:solidFill>
                      <a:prstDash val="solid"/>
                    </a:lnB>
                    <a:solidFill>
                      <a:srgbClr val="2C778C"/>
                    </a:solidFill>
                  </a:tcPr>
                </a:tc>
                <a:extLst>
                  <a:ext uri="{0D108BD9-81ED-4DB2-BD59-A6C34878D82A}">
                    <a16:rowId xmlns:a16="http://schemas.microsoft.com/office/drawing/2014/main" val="10000"/>
                  </a:ext>
                </a:extLst>
              </a:tr>
              <a:tr h="640080">
                <a:tc>
                  <a:txBody>
                    <a:bodyPr/>
                    <a:lstStyle/>
                    <a:p>
                      <a:pPr algn="ctr">
                        <a:lnSpc>
                          <a:spcPct val="100000"/>
                        </a:lnSpc>
                        <a:spcBef>
                          <a:spcPts val="170"/>
                        </a:spcBef>
                      </a:pPr>
                      <a:r>
                        <a:rPr sz="1400" b="1" dirty="0">
                          <a:latin typeface="Microsoft JhengHei"/>
                          <a:cs typeface="Microsoft JhengHei"/>
                        </a:rPr>
                        <a:t>心健司</a:t>
                      </a:r>
                      <a:r>
                        <a:rPr sz="1400" b="1" dirty="0">
                          <a:solidFill>
                            <a:srgbClr val="006565"/>
                          </a:solidFill>
                          <a:latin typeface="Microsoft JhengHei"/>
                          <a:cs typeface="Microsoft JhengHei"/>
                        </a:rPr>
                        <a:t>藥癮治療費用補助方案</a:t>
                      </a:r>
                      <a:r>
                        <a:rPr sz="1400" b="1" spc="-50" dirty="0">
                          <a:latin typeface="Microsoft JhengHei"/>
                          <a:cs typeface="Microsoft JhengHei"/>
                        </a:rPr>
                        <a:t>之</a:t>
                      </a:r>
                      <a:endParaRPr sz="1400">
                        <a:latin typeface="Microsoft JhengHei"/>
                        <a:cs typeface="Microsoft JhengHei"/>
                      </a:endParaRPr>
                    </a:p>
                    <a:p>
                      <a:pPr algn="ctr">
                        <a:lnSpc>
                          <a:spcPct val="100000"/>
                        </a:lnSpc>
                      </a:pPr>
                      <a:r>
                        <a:rPr sz="1400" b="1" spc="-5" dirty="0">
                          <a:latin typeface="Microsoft JhengHei"/>
                          <a:cs typeface="Microsoft JhengHei"/>
                        </a:rPr>
                        <a:t>「藥癮醫療補助項目」</a:t>
                      </a:r>
                      <a:endParaRPr sz="1400">
                        <a:latin typeface="Microsoft JhengHei"/>
                        <a:cs typeface="Microsoft JhengHei"/>
                      </a:endParaRPr>
                    </a:p>
                    <a:p>
                      <a:pPr algn="ctr">
                        <a:lnSpc>
                          <a:spcPct val="100000"/>
                        </a:lnSpc>
                        <a:spcBef>
                          <a:spcPts val="15"/>
                        </a:spcBef>
                      </a:pPr>
                      <a:r>
                        <a:rPr sz="1050" dirty="0">
                          <a:latin typeface="Microsoft JhengHei"/>
                          <a:cs typeface="Microsoft JhengHei"/>
                        </a:rPr>
                        <a:t>(自2021年4</a:t>
                      </a:r>
                      <a:r>
                        <a:rPr sz="1050" spc="-10" dirty="0">
                          <a:latin typeface="Microsoft JhengHei"/>
                          <a:cs typeface="Microsoft JhengHei"/>
                        </a:rPr>
                        <a:t>月起增列HIV</a:t>
                      </a:r>
                      <a:r>
                        <a:rPr sz="1050" spc="-20" dirty="0">
                          <a:latin typeface="Microsoft JhengHei"/>
                          <a:cs typeface="Microsoft JhengHei"/>
                        </a:rPr>
                        <a:t>檢驗)</a:t>
                      </a:r>
                      <a:endParaRPr sz="1050">
                        <a:latin typeface="Microsoft JhengHei"/>
                        <a:cs typeface="Microsoft JhengHei"/>
                      </a:endParaRPr>
                    </a:p>
                  </a:txBody>
                  <a:tcPr marL="0" marR="0" marT="21590" marB="0">
                    <a:lnL w="12700">
                      <a:solidFill>
                        <a:srgbClr val="006666"/>
                      </a:solidFill>
                      <a:prstDash val="solid"/>
                    </a:lnL>
                    <a:lnR w="12700">
                      <a:solidFill>
                        <a:srgbClr val="006666"/>
                      </a:solidFill>
                      <a:prstDash val="solid"/>
                    </a:lnR>
                    <a:lnT w="12700">
                      <a:solidFill>
                        <a:srgbClr val="006666"/>
                      </a:solidFill>
                      <a:prstDash val="solid"/>
                    </a:lnT>
                    <a:lnB w="12700">
                      <a:solidFill>
                        <a:srgbClr val="006666"/>
                      </a:solidFill>
                      <a:prstDash val="solid"/>
                    </a:lnB>
                  </a:tcPr>
                </a:tc>
                <a:tc>
                  <a:txBody>
                    <a:bodyPr/>
                    <a:lstStyle/>
                    <a:p>
                      <a:pPr marL="203200" marR="34925" indent="-158115">
                        <a:lnSpc>
                          <a:spcPct val="103600"/>
                        </a:lnSpc>
                        <a:spcBef>
                          <a:spcPts val="430"/>
                        </a:spcBef>
                        <a:buAutoNum type="arabicPeriod"/>
                        <a:tabLst>
                          <a:tab pos="203835" algn="l"/>
                        </a:tabLst>
                      </a:pPr>
                      <a:r>
                        <a:rPr sz="1100" b="1" spc="60" dirty="0">
                          <a:latin typeface="Microsoft JhengHei"/>
                          <a:cs typeface="Microsoft JhengHei"/>
                        </a:rPr>
                        <a:t>依個案情況認有必要之各項臨床⾎液或生化檢查，如：常規⾎液檢查、電解質、心臟功能、肝膽腎功能檢</a:t>
                      </a:r>
                      <a:r>
                        <a:rPr sz="1100" b="1" spc="10" dirty="0">
                          <a:latin typeface="Microsoft JhengHei"/>
                          <a:cs typeface="Microsoft JhengHei"/>
                        </a:rPr>
                        <a:t>查 </a:t>
                      </a:r>
                      <a:r>
                        <a:rPr sz="1100" b="1" dirty="0">
                          <a:latin typeface="Microsoft JhengHei"/>
                          <a:cs typeface="Microsoft JhengHei"/>
                        </a:rPr>
                        <a:t>(如：BUN、Creatinine、GOT、GPT、</a:t>
                      </a:r>
                      <a:r>
                        <a:rPr sz="1100" b="1" spc="-35" dirty="0">
                          <a:latin typeface="Microsoft JhengHei"/>
                          <a:cs typeface="Microsoft JhengHei"/>
                        </a:rPr>
                        <a:t>r-</a:t>
                      </a:r>
                      <a:r>
                        <a:rPr sz="1100" b="1" dirty="0">
                          <a:latin typeface="Microsoft JhengHei"/>
                          <a:cs typeface="Microsoft JhengHei"/>
                        </a:rPr>
                        <a:t>GT、B型肝炎、C型肝炎檢查、</a:t>
                      </a:r>
                      <a:r>
                        <a:rPr sz="1100" b="1" dirty="0">
                          <a:solidFill>
                            <a:srgbClr val="C00000"/>
                          </a:solidFill>
                          <a:latin typeface="Microsoft JhengHei"/>
                          <a:cs typeface="Microsoft JhengHei"/>
                        </a:rPr>
                        <a:t>HIV</a:t>
                      </a:r>
                      <a:r>
                        <a:rPr sz="1100" b="1" dirty="0">
                          <a:latin typeface="Microsoft JhengHei"/>
                          <a:cs typeface="Microsoft JhengHei"/>
                        </a:rPr>
                        <a:t>、心電圖)等</a:t>
                      </a:r>
                      <a:r>
                        <a:rPr sz="1100" b="1" spc="-50" dirty="0">
                          <a:latin typeface="Microsoft JhengHei"/>
                          <a:cs typeface="Microsoft JhengHei"/>
                        </a:rPr>
                        <a:t>。</a:t>
                      </a:r>
                      <a:endParaRPr sz="1100">
                        <a:latin typeface="Microsoft JhengHei"/>
                        <a:cs typeface="Microsoft JhengHei"/>
                      </a:endParaRPr>
                    </a:p>
                    <a:p>
                      <a:pPr marL="203200" indent="-158750">
                        <a:lnSpc>
                          <a:spcPct val="100000"/>
                        </a:lnSpc>
                        <a:spcBef>
                          <a:spcPts val="45"/>
                        </a:spcBef>
                        <a:buAutoNum type="arabicPeriod"/>
                        <a:tabLst>
                          <a:tab pos="203835" algn="l"/>
                        </a:tabLst>
                      </a:pPr>
                      <a:r>
                        <a:rPr sz="1100" b="1" dirty="0">
                          <a:latin typeface="Microsoft JhengHei"/>
                          <a:cs typeface="Microsoft JhengHei"/>
                        </a:rPr>
                        <a:t>每次補助依實際檢查項目核實補助，每次補助上限為450元</a:t>
                      </a:r>
                      <a:r>
                        <a:rPr sz="1100" b="1" spc="-50" dirty="0">
                          <a:latin typeface="Microsoft JhengHei"/>
                          <a:cs typeface="Microsoft JhengHei"/>
                        </a:rPr>
                        <a:t>。</a:t>
                      </a:r>
                      <a:endParaRPr sz="1100">
                        <a:latin typeface="Microsoft JhengHei"/>
                        <a:cs typeface="Microsoft JhengHei"/>
                      </a:endParaRPr>
                    </a:p>
                  </a:txBody>
                  <a:tcPr marL="0" marR="0" marT="54610" marB="0">
                    <a:lnL w="12700">
                      <a:solidFill>
                        <a:srgbClr val="006666"/>
                      </a:solidFill>
                      <a:prstDash val="solid"/>
                    </a:lnL>
                    <a:lnR w="12700">
                      <a:solidFill>
                        <a:srgbClr val="006666"/>
                      </a:solidFill>
                      <a:prstDash val="solid"/>
                    </a:lnR>
                    <a:lnT w="12700">
                      <a:solidFill>
                        <a:srgbClr val="006666"/>
                      </a:solidFill>
                      <a:prstDash val="solid"/>
                    </a:lnT>
                    <a:lnB w="12700">
                      <a:solidFill>
                        <a:srgbClr val="006666"/>
                      </a:solidFill>
                      <a:prstDash val="solid"/>
                    </a:lnB>
                  </a:tcPr>
                </a:tc>
                <a:extLst>
                  <a:ext uri="{0D108BD9-81ED-4DB2-BD59-A6C34878D82A}">
                    <a16:rowId xmlns:a16="http://schemas.microsoft.com/office/drawing/2014/main" val="10001"/>
                  </a:ext>
                </a:extLst>
              </a:tr>
              <a:tr h="595630">
                <a:tc>
                  <a:txBody>
                    <a:bodyPr/>
                    <a:lstStyle/>
                    <a:p>
                      <a:pPr marL="124460" marR="118110">
                        <a:lnSpc>
                          <a:spcPct val="100000"/>
                        </a:lnSpc>
                        <a:spcBef>
                          <a:spcPts val="625"/>
                        </a:spcBef>
                      </a:pPr>
                      <a:r>
                        <a:rPr sz="1400" b="1" dirty="0">
                          <a:latin typeface="Microsoft JhengHei"/>
                          <a:cs typeface="Microsoft JhengHei"/>
                        </a:rPr>
                        <a:t>疾管署</a:t>
                      </a:r>
                      <a:r>
                        <a:rPr sz="1400" b="1" spc="-5" dirty="0">
                          <a:solidFill>
                            <a:srgbClr val="006565"/>
                          </a:solidFill>
                          <a:latin typeface="Microsoft JhengHei"/>
                          <a:cs typeface="Microsoft JhengHei"/>
                        </a:rPr>
                        <a:t>性病、急性病毒性肝炎或藥癮病患全面篩檢愛滋病毒計畫</a:t>
                      </a:r>
                      <a:endParaRPr sz="1400">
                        <a:latin typeface="Microsoft JhengHei"/>
                        <a:cs typeface="Microsoft JhengHei"/>
                      </a:endParaRPr>
                    </a:p>
                  </a:txBody>
                  <a:tcPr marL="0" marR="0" marT="79375" marB="0">
                    <a:lnL w="12700">
                      <a:solidFill>
                        <a:srgbClr val="006666"/>
                      </a:solidFill>
                      <a:prstDash val="solid"/>
                    </a:lnL>
                    <a:lnR w="12700">
                      <a:solidFill>
                        <a:srgbClr val="006666"/>
                      </a:solidFill>
                      <a:prstDash val="solid"/>
                    </a:lnR>
                    <a:lnT w="12700">
                      <a:solidFill>
                        <a:srgbClr val="006666"/>
                      </a:solidFill>
                      <a:prstDash val="solid"/>
                    </a:lnT>
                    <a:lnB w="12700">
                      <a:solidFill>
                        <a:srgbClr val="006666"/>
                      </a:solidFill>
                      <a:prstDash val="solid"/>
                    </a:lnB>
                  </a:tcPr>
                </a:tc>
                <a:tc>
                  <a:txBody>
                    <a:bodyPr/>
                    <a:lstStyle/>
                    <a:p>
                      <a:pPr marL="45085" marR="38100" algn="just">
                        <a:lnSpc>
                          <a:spcPct val="103600"/>
                        </a:lnSpc>
                        <a:spcBef>
                          <a:spcPts val="250"/>
                        </a:spcBef>
                      </a:pPr>
                      <a:r>
                        <a:rPr sz="1100" b="1" spc="40" dirty="0">
                          <a:latin typeface="Microsoft JhengHei"/>
                          <a:cs typeface="Microsoft JhengHei"/>
                        </a:rPr>
                        <a:t>健保特約醫事服務機構針對診斷為性傳染病、急性病毒性肝炎或</a:t>
                      </a:r>
                      <a:r>
                        <a:rPr sz="1100" b="1" spc="40" dirty="0">
                          <a:solidFill>
                            <a:srgbClr val="C00000"/>
                          </a:solidFill>
                          <a:latin typeface="Microsoft JhengHei"/>
                          <a:cs typeface="Microsoft JhengHei"/>
                        </a:rPr>
                        <a:t>非法物質濫用之藥癮病患提供</a:t>
                      </a:r>
                      <a:r>
                        <a:rPr sz="1100" b="1" spc="20" dirty="0">
                          <a:solidFill>
                            <a:srgbClr val="C00000"/>
                          </a:solidFill>
                          <a:latin typeface="Microsoft JhengHei"/>
                          <a:cs typeface="Microsoft JhengHei"/>
                        </a:rPr>
                        <a:t>HIV</a:t>
                      </a:r>
                      <a:r>
                        <a:rPr sz="1100" b="1" spc="40" dirty="0">
                          <a:solidFill>
                            <a:srgbClr val="C00000"/>
                          </a:solidFill>
                          <a:latin typeface="Microsoft JhengHei"/>
                          <a:cs typeface="Microsoft JhengHei"/>
                        </a:rPr>
                        <a:t>檢</a:t>
                      </a:r>
                      <a:r>
                        <a:rPr sz="1100" b="1" spc="45" dirty="0">
                          <a:solidFill>
                            <a:srgbClr val="C00000"/>
                          </a:solidFill>
                          <a:latin typeface="Microsoft JhengHei"/>
                          <a:cs typeface="Microsoft JhengHei"/>
                        </a:rPr>
                        <a:t>驗</a:t>
                      </a:r>
                      <a:r>
                        <a:rPr sz="1100" b="1" spc="40" dirty="0">
                          <a:solidFill>
                            <a:srgbClr val="C00000"/>
                          </a:solidFill>
                          <a:latin typeface="Microsoft JhengHei"/>
                          <a:cs typeface="Microsoft JhengHei"/>
                        </a:rPr>
                        <a:t>服務</a:t>
                      </a:r>
                      <a:r>
                        <a:rPr sz="1100" b="1" spc="45" dirty="0">
                          <a:latin typeface="Microsoft JhengHei"/>
                          <a:cs typeface="Microsoft JhengHei"/>
                        </a:rPr>
                        <a:t>，費</a:t>
                      </a:r>
                      <a:r>
                        <a:rPr sz="1100" b="1" spc="40" dirty="0">
                          <a:latin typeface="Microsoft JhengHei"/>
                          <a:cs typeface="Microsoft JhengHei"/>
                        </a:rPr>
                        <a:t>用可透過</a:t>
                      </a:r>
                      <a:r>
                        <a:rPr sz="1100" b="1" spc="35" dirty="0">
                          <a:latin typeface="Microsoft JhengHei"/>
                          <a:cs typeface="Microsoft JhengHei"/>
                        </a:rPr>
                        <a:t>健</a:t>
                      </a:r>
                      <a:r>
                        <a:rPr sz="1100" b="1" spc="40" dirty="0">
                          <a:latin typeface="Microsoft JhengHei"/>
                          <a:cs typeface="Microsoft JhengHei"/>
                        </a:rPr>
                        <a:t>保或</a:t>
                      </a:r>
                      <a:r>
                        <a:rPr sz="1100" b="1" spc="15" dirty="0">
                          <a:latin typeface="Microsoft JhengHei"/>
                          <a:cs typeface="Microsoft JhengHei"/>
                        </a:rPr>
                        <a:t>B1</a:t>
                      </a:r>
                      <a:r>
                        <a:rPr sz="1100" b="1" spc="30" dirty="0">
                          <a:latin typeface="Microsoft JhengHei"/>
                          <a:cs typeface="Microsoft JhengHei"/>
                        </a:rPr>
                        <a:t>計畫擇⼀申報</a:t>
                      </a:r>
                      <a:r>
                        <a:rPr sz="1100" b="1" spc="20" dirty="0">
                          <a:latin typeface="Microsoft JhengHei"/>
                          <a:cs typeface="Microsoft JhengHei"/>
                        </a:rPr>
                        <a:t>。(</a:t>
                      </a:r>
                      <a:r>
                        <a:rPr sz="1100" b="1" spc="15" dirty="0">
                          <a:solidFill>
                            <a:srgbClr val="0070C0"/>
                          </a:solidFill>
                          <a:latin typeface="Microsoft JhengHei"/>
                          <a:cs typeface="Microsoft JhengHei"/>
                        </a:rPr>
                        <a:t>B1</a:t>
                      </a:r>
                      <a:r>
                        <a:rPr sz="1100" b="1" spc="40" dirty="0">
                          <a:solidFill>
                            <a:srgbClr val="0070C0"/>
                          </a:solidFill>
                          <a:latin typeface="Microsoft JhengHei"/>
                          <a:cs typeface="Microsoft JhengHei"/>
                        </a:rPr>
                        <a:t>計畫</a:t>
                      </a:r>
                      <a:r>
                        <a:rPr sz="1100" b="1" spc="45" dirty="0">
                          <a:solidFill>
                            <a:srgbClr val="0070C0"/>
                          </a:solidFill>
                          <a:latin typeface="Microsoft JhengHei"/>
                          <a:cs typeface="Microsoft JhengHei"/>
                        </a:rPr>
                        <a:t>委</a:t>
                      </a:r>
                      <a:r>
                        <a:rPr sz="1100" b="1" spc="40" dirty="0">
                          <a:solidFill>
                            <a:srgbClr val="0070C0"/>
                          </a:solidFill>
                          <a:latin typeface="Microsoft JhengHei"/>
                          <a:cs typeface="Microsoft JhengHei"/>
                        </a:rPr>
                        <a:t>由健保署</a:t>
                      </a:r>
                      <a:r>
                        <a:rPr sz="1100" b="1" spc="35" dirty="0">
                          <a:solidFill>
                            <a:srgbClr val="0070C0"/>
                          </a:solidFill>
                          <a:latin typeface="Microsoft JhengHei"/>
                          <a:cs typeface="Microsoft JhengHei"/>
                        </a:rPr>
                        <a:t>代</a:t>
                      </a:r>
                      <a:r>
                        <a:rPr sz="1100" b="1" spc="40" dirty="0">
                          <a:solidFill>
                            <a:srgbClr val="0070C0"/>
                          </a:solidFill>
                          <a:latin typeface="Microsoft JhengHei"/>
                          <a:cs typeface="Microsoft JhengHei"/>
                        </a:rPr>
                        <a:t>收代付</a:t>
                      </a:r>
                      <a:r>
                        <a:rPr sz="1100" b="1" spc="35" dirty="0">
                          <a:solidFill>
                            <a:srgbClr val="0070C0"/>
                          </a:solidFill>
                          <a:latin typeface="Microsoft JhengHei"/>
                          <a:cs typeface="Microsoft JhengHei"/>
                        </a:rPr>
                        <a:t>，費</a:t>
                      </a:r>
                      <a:r>
                        <a:rPr sz="1100" b="1" spc="40" dirty="0">
                          <a:solidFill>
                            <a:srgbClr val="0070C0"/>
                          </a:solidFill>
                          <a:latin typeface="Microsoft JhengHei"/>
                          <a:cs typeface="Microsoft JhengHei"/>
                        </a:rPr>
                        <a:t>用由疾管</a:t>
                      </a:r>
                      <a:r>
                        <a:rPr sz="1100" b="1" spc="35" dirty="0">
                          <a:solidFill>
                            <a:srgbClr val="0070C0"/>
                          </a:solidFill>
                          <a:latin typeface="Microsoft JhengHei"/>
                          <a:cs typeface="Microsoft JhengHei"/>
                        </a:rPr>
                        <a:t>署</a:t>
                      </a:r>
                      <a:r>
                        <a:rPr sz="1100" b="1" spc="40" dirty="0">
                          <a:solidFill>
                            <a:srgbClr val="0070C0"/>
                          </a:solidFill>
                          <a:latin typeface="Microsoft JhengHei"/>
                          <a:cs typeface="Microsoft JhengHei"/>
                        </a:rPr>
                        <a:t>核實支付</a:t>
                      </a:r>
                      <a:r>
                        <a:rPr sz="1100" b="1" spc="35" dirty="0">
                          <a:solidFill>
                            <a:srgbClr val="181818"/>
                          </a:solidFill>
                          <a:latin typeface="Microsoft JhengHei"/>
                          <a:cs typeface="Microsoft JhengHei"/>
                        </a:rPr>
                        <a:t>，</a:t>
                      </a:r>
                      <a:r>
                        <a:rPr sz="1100" b="1" spc="40" dirty="0">
                          <a:solidFill>
                            <a:srgbClr val="181818"/>
                          </a:solidFill>
                          <a:latin typeface="Microsoft JhengHei"/>
                          <a:cs typeface="Microsoft JhengHei"/>
                        </a:rPr>
                        <a:t>未列入醫</a:t>
                      </a:r>
                      <a:r>
                        <a:rPr sz="1100" b="1" spc="35" dirty="0">
                          <a:solidFill>
                            <a:srgbClr val="181818"/>
                          </a:solidFill>
                          <a:latin typeface="Microsoft JhengHei"/>
                          <a:cs typeface="Microsoft JhengHei"/>
                        </a:rPr>
                        <a:t>療</a:t>
                      </a:r>
                      <a:r>
                        <a:rPr sz="1100" b="1" spc="40" dirty="0">
                          <a:solidFill>
                            <a:srgbClr val="181818"/>
                          </a:solidFill>
                          <a:latin typeface="Microsoft JhengHei"/>
                          <a:cs typeface="Microsoft JhengHei"/>
                        </a:rPr>
                        <a:t>院所</a:t>
                      </a:r>
                      <a:r>
                        <a:rPr sz="1100" b="1" spc="45" dirty="0">
                          <a:solidFill>
                            <a:srgbClr val="181818"/>
                          </a:solidFill>
                          <a:latin typeface="Microsoft JhengHei"/>
                          <a:cs typeface="Microsoft JhengHei"/>
                        </a:rPr>
                        <a:t>健</a:t>
                      </a:r>
                      <a:r>
                        <a:rPr sz="1100" b="1" spc="30" dirty="0">
                          <a:solidFill>
                            <a:srgbClr val="181818"/>
                          </a:solidFill>
                          <a:latin typeface="Microsoft JhengHei"/>
                          <a:cs typeface="Microsoft JhengHei"/>
                        </a:rPr>
                        <a:t>保總額之內，請參見衛生福利部法定傳染病醫療服務費用支付作業規範</a:t>
                      </a:r>
                      <a:r>
                        <a:rPr sz="1100" b="1" spc="10" dirty="0">
                          <a:solidFill>
                            <a:srgbClr val="181818"/>
                          </a:solidFill>
                          <a:latin typeface="Microsoft JhengHei"/>
                          <a:cs typeface="Microsoft JhengHei"/>
                        </a:rPr>
                        <a:t>)</a:t>
                      </a:r>
                      <a:endParaRPr sz="1100">
                        <a:latin typeface="Microsoft JhengHei"/>
                        <a:cs typeface="Microsoft JhengHei"/>
                      </a:endParaRPr>
                    </a:p>
                  </a:txBody>
                  <a:tcPr marL="0" marR="0" marT="31750" marB="0">
                    <a:lnL w="12700">
                      <a:solidFill>
                        <a:srgbClr val="006666"/>
                      </a:solidFill>
                      <a:prstDash val="solid"/>
                    </a:lnL>
                    <a:lnR w="12700">
                      <a:solidFill>
                        <a:srgbClr val="006666"/>
                      </a:solidFill>
                      <a:prstDash val="solid"/>
                    </a:lnR>
                    <a:lnT w="12700">
                      <a:solidFill>
                        <a:srgbClr val="006666"/>
                      </a:solidFill>
                      <a:prstDash val="solid"/>
                    </a:lnT>
                    <a:lnB w="12700">
                      <a:solidFill>
                        <a:srgbClr val="006666"/>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9539" y="929639"/>
            <a:ext cx="752855" cy="756666"/>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4" name="object 4"/>
          <p:cNvGrpSpPr/>
          <p:nvPr/>
        </p:nvGrpSpPr>
        <p:grpSpPr>
          <a:xfrm>
            <a:off x="225437" y="4138422"/>
            <a:ext cx="10308590" cy="2378710"/>
            <a:chOff x="225437" y="4138422"/>
            <a:chExt cx="10308590" cy="2378710"/>
          </a:xfrm>
        </p:grpSpPr>
        <p:pic>
          <p:nvPicPr>
            <p:cNvPr id="5" name="object 5"/>
            <p:cNvPicPr/>
            <p:nvPr/>
          </p:nvPicPr>
          <p:blipFill>
            <a:blip r:embed="rId3" cstate="print"/>
            <a:stretch>
              <a:fillRect/>
            </a:stretch>
          </p:blipFill>
          <p:spPr>
            <a:xfrm>
              <a:off x="225437" y="4138422"/>
              <a:ext cx="3358896" cy="2378201"/>
            </a:xfrm>
            <a:prstGeom prst="rect">
              <a:avLst/>
            </a:prstGeom>
          </p:spPr>
        </p:pic>
        <p:pic>
          <p:nvPicPr>
            <p:cNvPr id="6" name="object 6"/>
            <p:cNvPicPr/>
            <p:nvPr/>
          </p:nvPicPr>
          <p:blipFill>
            <a:blip r:embed="rId4" cstate="print"/>
            <a:stretch>
              <a:fillRect/>
            </a:stretch>
          </p:blipFill>
          <p:spPr>
            <a:xfrm>
              <a:off x="8855075" y="4146804"/>
              <a:ext cx="1678685" cy="2071877"/>
            </a:xfrm>
            <a:prstGeom prst="rect">
              <a:avLst/>
            </a:prstGeom>
          </p:spPr>
        </p:pic>
      </p:grpSp>
      <p:sp>
        <p:nvSpPr>
          <p:cNvPr id="7" name="object 7"/>
          <p:cNvSpPr txBox="1"/>
          <p:nvPr/>
        </p:nvSpPr>
        <p:spPr>
          <a:xfrm>
            <a:off x="273691" y="1740561"/>
            <a:ext cx="7450455" cy="2341245"/>
          </a:xfrm>
          <a:prstGeom prst="rect">
            <a:avLst/>
          </a:prstGeom>
        </p:spPr>
        <p:txBody>
          <a:bodyPr vert="horz" wrap="square" lIns="0" tIns="66040" rIns="0" bIns="0" rtlCol="0">
            <a:spAutoFit/>
          </a:bodyPr>
          <a:lstStyle/>
          <a:p>
            <a:pPr marL="233045" indent="-220345">
              <a:lnSpc>
                <a:spcPct val="100000"/>
              </a:lnSpc>
              <a:spcBef>
                <a:spcPts val="520"/>
              </a:spcBef>
              <a:buClr>
                <a:srgbClr val="000000"/>
              </a:buClr>
              <a:buFont typeface="Arial MT"/>
              <a:buChar char="•"/>
              <a:tabLst>
                <a:tab pos="233045" algn="l"/>
                <a:tab pos="233679" algn="l"/>
              </a:tabLst>
            </a:pPr>
            <a:r>
              <a:rPr sz="2100" b="1" spc="-15" dirty="0">
                <a:solidFill>
                  <a:srgbClr val="006565"/>
                </a:solidFill>
                <a:latin typeface="Microsoft JhengHei"/>
                <a:cs typeface="Microsoft JhengHei"/>
              </a:rPr>
              <a:t>「愛滋與藥愛防治」課程納入藥癮戒治相關⼈員教育訓練</a:t>
            </a:r>
            <a:endParaRPr sz="2100">
              <a:latin typeface="Microsoft JhengHei"/>
              <a:cs typeface="Microsoft JhengHei"/>
            </a:endParaRPr>
          </a:p>
          <a:p>
            <a:pPr marL="238125" marR="110489" algn="just">
              <a:lnSpc>
                <a:spcPct val="112000"/>
              </a:lnSpc>
              <a:spcBef>
                <a:spcPts val="114"/>
              </a:spcBef>
            </a:pPr>
            <a:r>
              <a:rPr sz="1550" spc="30" dirty="0">
                <a:solidFill>
                  <a:srgbClr val="27313B"/>
                </a:solidFill>
                <a:latin typeface="Microsoft JhengHei"/>
                <a:cs typeface="Microsoft JhengHei"/>
              </a:rPr>
              <a:t>為強化基層藥癮戒治診所或醫院之醫事人員，愛滋防治相關知能，</a:t>
            </a:r>
            <a:r>
              <a:rPr sz="1550" b="1" spc="30" dirty="0">
                <a:solidFill>
                  <a:srgbClr val="C00000"/>
                </a:solidFill>
                <a:latin typeface="Microsoft JhengHei"/>
                <a:cs typeface="Microsoft JhengHei"/>
              </a:rPr>
              <a:t>由疾管署製作</a:t>
            </a:r>
            <a:r>
              <a:rPr sz="1550" b="1" spc="15" dirty="0">
                <a:solidFill>
                  <a:srgbClr val="C00000"/>
                </a:solidFill>
                <a:latin typeface="Microsoft JhengHei"/>
                <a:cs typeface="Microsoft JhengHei"/>
              </a:rPr>
              <a:t>統⼀教</a:t>
            </a:r>
            <a:r>
              <a:rPr sz="1550" b="1" spc="20" dirty="0">
                <a:solidFill>
                  <a:srgbClr val="C00000"/>
                </a:solidFill>
                <a:latin typeface="Microsoft JhengHei"/>
                <a:cs typeface="Microsoft JhengHei"/>
              </a:rPr>
              <a:t>材</a:t>
            </a:r>
            <a:r>
              <a:rPr sz="1550" spc="50" dirty="0">
                <a:solidFill>
                  <a:srgbClr val="27313B"/>
                </a:solidFill>
                <a:latin typeface="Microsoft JhengHei"/>
                <a:cs typeface="Microsoft JhengHei"/>
              </a:rPr>
              <a:t>，將</a:t>
            </a:r>
            <a:r>
              <a:rPr sz="1550" spc="15" dirty="0">
                <a:solidFill>
                  <a:srgbClr val="27313B"/>
                </a:solidFill>
                <a:latin typeface="Microsoft JhengHei"/>
                <a:cs typeface="Microsoft JhengHei"/>
              </a:rPr>
              <a:t>HIV</a:t>
            </a:r>
            <a:r>
              <a:rPr sz="1550" spc="50" dirty="0">
                <a:solidFill>
                  <a:srgbClr val="27313B"/>
                </a:solidFill>
                <a:latin typeface="Microsoft JhengHei"/>
                <a:cs typeface="Microsoft JhengHei"/>
              </a:rPr>
              <a:t>篩檢、轉介及藥愛防治</a:t>
            </a:r>
            <a:r>
              <a:rPr sz="1550" spc="35" dirty="0">
                <a:solidFill>
                  <a:srgbClr val="27313B"/>
                </a:solidFill>
                <a:latin typeface="Microsoft JhengHei"/>
                <a:cs typeface="Microsoft JhengHei"/>
              </a:rPr>
              <a:t>(</a:t>
            </a:r>
            <a:r>
              <a:rPr sz="1550" spc="50" dirty="0">
                <a:solidFill>
                  <a:srgbClr val="27313B"/>
                </a:solidFill>
                <a:latin typeface="Microsoft JhengHei"/>
                <a:cs typeface="Microsoft JhengHei"/>
              </a:rPr>
              <a:t>包含</a:t>
            </a:r>
            <a:r>
              <a:rPr sz="1550" spc="20" dirty="0">
                <a:solidFill>
                  <a:srgbClr val="27313B"/>
                </a:solidFill>
                <a:latin typeface="Microsoft JhengHei"/>
                <a:cs typeface="Microsoft JhengHei"/>
              </a:rPr>
              <a:t>B1</a:t>
            </a:r>
            <a:r>
              <a:rPr sz="1550" spc="50" dirty="0">
                <a:solidFill>
                  <a:srgbClr val="27313B"/>
                </a:solidFill>
                <a:latin typeface="Microsoft JhengHei"/>
                <a:cs typeface="Microsoft JhengHei"/>
              </a:rPr>
              <a:t>計畫說明及宣導</a:t>
            </a:r>
            <a:r>
              <a:rPr sz="1550" spc="35" dirty="0">
                <a:solidFill>
                  <a:srgbClr val="27313B"/>
                </a:solidFill>
                <a:latin typeface="Microsoft JhengHei"/>
                <a:cs typeface="Microsoft JhengHei"/>
              </a:rPr>
              <a:t>)</a:t>
            </a:r>
            <a:r>
              <a:rPr sz="1550" spc="50" dirty="0">
                <a:solidFill>
                  <a:srgbClr val="27313B"/>
                </a:solidFill>
                <a:latin typeface="Microsoft JhengHei"/>
                <a:cs typeface="Microsoft JhengHei"/>
              </a:rPr>
              <a:t>等相關課</a:t>
            </a:r>
            <a:r>
              <a:rPr sz="1550" spc="30" dirty="0">
                <a:solidFill>
                  <a:srgbClr val="27313B"/>
                </a:solidFill>
                <a:latin typeface="Microsoft JhengHei"/>
                <a:cs typeface="Microsoft JhengHei"/>
              </a:rPr>
              <a:t>程，</a:t>
            </a:r>
            <a:r>
              <a:rPr sz="1550" b="1" spc="30" dirty="0">
                <a:solidFill>
                  <a:srgbClr val="C00000"/>
                </a:solidFill>
                <a:latin typeface="Microsoft JhengHei"/>
                <a:cs typeface="Microsoft JhengHei"/>
              </a:rPr>
              <a:t>由心健司納入藥癮治療及處遇⼈員繼續教育訓練</a:t>
            </a:r>
            <a:r>
              <a:rPr sz="1550" spc="30" dirty="0">
                <a:solidFill>
                  <a:srgbClr val="27313B"/>
                </a:solidFill>
                <a:latin typeface="Microsoft JhengHei"/>
                <a:cs typeface="Microsoft JhengHei"/>
              </a:rPr>
              <a:t>，並函知各縣市毒危中心及藥癮</a:t>
            </a:r>
            <a:r>
              <a:rPr sz="1550" spc="15" dirty="0">
                <a:solidFill>
                  <a:srgbClr val="27313B"/>
                </a:solidFill>
                <a:latin typeface="Microsoft JhengHei"/>
                <a:cs typeface="Microsoft JhengHei"/>
              </a:rPr>
              <a:t>戒治機構。</a:t>
            </a:r>
            <a:endParaRPr sz="1550">
              <a:latin typeface="Microsoft JhengHei"/>
              <a:cs typeface="Microsoft JhengHei"/>
            </a:endParaRPr>
          </a:p>
          <a:p>
            <a:pPr marL="233045" indent="-220345">
              <a:lnSpc>
                <a:spcPct val="100000"/>
              </a:lnSpc>
              <a:spcBef>
                <a:spcPts val="185"/>
              </a:spcBef>
              <a:buClr>
                <a:srgbClr val="000000"/>
              </a:buClr>
              <a:buFont typeface="Arial MT"/>
              <a:buChar char="•"/>
              <a:tabLst>
                <a:tab pos="233045" algn="l"/>
                <a:tab pos="233679" algn="l"/>
              </a:tabLst>
            </a:pPr>
            <a:r>
              <a:rPr sz="2100" b="1" spc="-15" dirty="0">
                <a:solidFill>
                  <a:srgbClr val="006565"/>
                </a:solidFill>
                <a:latin typeface="Microsoft JhengHei"/>
                <a:cs typeface="Microsoft JhengHei"/>
              </a:rPr>
              <a:t>製作藥愛防治衛教宣導素材</a:t>
            </a:r>
            <a:endParaRPr sz="2100">
              <a:latin typeface="Microsoft JhengHei"/>
              <a:cs typeface="Microsoft JhengHei"/>
            </a:endParaRPr>
          </a:p>
          <a:p>
            <a:pPr marL="222885" marR="5080" algn="just">
              <a:lnSpc>
                <a:spcPts val="2090"/>
              </a:lnSpc>
              <a:spcBef>
                <a:spcPts val="55"/>
              </a:spcBef>
            </a:pPr>
            <a:r>
              <a:rPr sz="1550" dirty="0">
                <a:latin typeface="Microsoft JhengHei"/>
                <a:cs typeface="Microsoft JhengHei"/>
              </a:rPr>
              <a:t>提供電⼦檔予相關學會、⺠間團體與多元性別友善服務中心等單位，請其協助廣</a:t>
            </a:r>
            <a:r>
              <a:rPr sz="1550" spc="-50" dirty="0">
                <a:latin typeface="Microsoft JhengHei"/>
                <a:cs typeface="Microsoft JhengHei"/>
              </a:rPr>
              <a:t>為</a:t>
            </a:r>
            <a:r>
              <a:rPr sz="1550" dirty="0">
                <a:latin typeface="Microsoft JhengHei"/>
                <a:cs typeface="Microsoft JhengHei"/>
              </a:rPr>
              <a:t>宣導，並可至疾管署全球資訊網下載運用</a:t>
            </a:r>
            <a:r>
              <a:rPr sz="1550" spc="-10" dirty="0">
                <a:latin typeface="Microsoft JhengHei"/>
                <a:cs typeface="Microsoft JhengHei"/>
              </a:rPr>
              <a:t>(</a:t>
            </a:r>
            <a:r>
              <a:rPr sz="1550" dirty="0">
                <a:latin typeface="Microsoft JhengHei"/>
                <a:cs typeface="Microsoft JhengHei"/>
              </a:rPr>
              <a:t>網</a:t>
            </a:r>
            <a:r>
              <a:rPr sz="1550" spc="110" dirty="0">
                <a:latin typeface="Microsoft JhengHei"/>
                <a:cs typeface="Microsoft JhengHei"/>
              </a:rPr>
              <a:t>址 </a:t>
            </a:r>
            <a:r>
              <a:rPr sz="1550" b="1" u="sng" spc="-10" dirty="0">
                <a:solidFill>
                  <a:srgbClr val="0070C0"/>
                </a:solidFill>
                <a:uFill>
                  <a:solidFill>
                    <a:srgbClr val="0070C0"/>
                  </a:solidFill>
                </a:uFill>
                <a:latin typeface="Microsoft JhengHei"/>
                <a:cs typeface="Microsoft JhengHei"/>
              </a:rPr>
              <a:t>https://reurl.cc/gZkN7L</a:t>
            </a:r>
            <a:r>
              <a:rPr sz="1550" spc="-10" dirty="0">
                <a:latin typeface="Microsoft JhengHei"/>
                <a:cs typeface="Microsoft JhengHei"/>
              </a:rPr>
              <a:t>)</a:t>
            </a:r>
            <a:endParaRPr sz="1550">
              <a:latin typeface="Microsoft JhengHei"/>
              <a:cs typeface="Microsoft JhengHei"/>
            </a:endParaRPr>
          </a:p>
        </p:txBody>
      </p:sp>
      <p:sp>
        <p:nvSpPr>
          <p:cNvPr id="8" name="object 8"/>
          <p:cNvSpPr/>
          <p:nvPr/>
        </p:nvSpPr>
        <p:spPr>
          <a:xfrm>
            <a:off x="7789798" y="1746504"/>
            <a:ext cx="2798445" cy="513080"/>
          </a:xfrm>
          <a:custGeom>
            <a:avLst/>
            <a:gdLst/>
            <a:ahLst/>
            <a:cxnLst/>
            <a:rect l="l" t="t" r="r" b="b"/>
            <a:pathLst>
              <a:path w="2798445" h="513080">
                <a:moveTo>
                  <a:pt x="2798064" y="512825"/>
                </a:moveTo>
                <a:lnTo>
                  <a:pt x="2798064" y="0"/>
                </a:lnTo>
                <a:lnTo>
                  <a:pt x="0" y="0"/>
                </a:lnTo>
                <a:lnTo>
                  <a:pt x="0" y="512825"/>
                </a:lnTo>
                <a:lnTo>
                  <a:pt x="2798064" y="512825"/>
                </a:lnTo>
                <a:close/>
              </a:path>
            </a:pathLst>
          </a:custGeom>
          <a:solidFill>
            <a:srgbClr val="FFE699"/>
          </a:solidFill>
        </p:spPr>
        <p:txBody>
          <a:bodyPr wrap="square" lIns="0" tIns="0" rIns="0" bIns="0" rtlCol="0"/>
          <a:lstStyle/>
          <a:p>
            <a:endParaRPr/>
          </a:p>
        </p:txBody>
      </p:sp>
      <p:sp>
        <p:nvSpPr>
          <p:cNvPr id="9" name="object 9"/>
          <p:cNvSpPr txBox="1"/>
          <p:nvPr/>
        </p:nvSpPr>
        <p:spPr>
          <a:xfrm>
            <a:off x="7789798" y="1746504"/>
            <a:ext cx="2798445" cy="304165"/>
          </a:xfrm>
          <a:prstGeom prst="rect">
            <a:avLst/>
          </a:prstGeom>
          <a:solidFill>
            <a:srgbClr val="FFE699"/>
          </a:solidFill>
        </p:spPr>
        <p:txBody>
          <a:bodyPr vert="horz" wrap="square" lIns="0" tIns="34290" rIns="0" bIns="0" rtlCol="0">
            <a:spAutoFit/>
          </a:bodyPr>
          <a:lstStyle/>
          <a:p>
            <a:pPr marL="222250">
              <a:lnSpc>
                <a:spcPct val="100000"/>
              </a:lnSpc>
              <a:spcBef>
                <a:spcPts val="270"/>
              </a:spcBef>
            </a:pPr>
            <a:r>
              <a:rPr sz="1750" b="1" dirty="0">
                <a:solidFill>
                  <a:srgbClr val="0070C0"/>
                </a:solidFill>
                <a:latin typeface="Microsoft JhengHei"/>
                <a:cs typeface="Microsoft JhengHei"/>
              </a:rPr>
              <a:t>e</a:t>
            </a:r>
            <a:r>
              <a:rPr sz="1750" b="1" spc="-5" dirty="0">
                <a:solidFill>
                  <a:srgbClr val="0070C0"/>
                </a:solidFill>
                <a:latin typeface="Microsoft JhengHei"/>
                <a:cs typeface="Microsoft JhengHei"/>
              </a:rPr>
              <a:t>等公務園教育訓練課程</a:t>
            </a:r>
            <a:endParaRPr sz="1750">
              <a:latin typeface="Microsoft JhengHei"/>
              <a:cs typeface="Microsoft JhengHei"/>
            </a:endParaRPr>
          </a:p>
        </p:txBody>
      </p:sp>
      <p:sp>
        <p:nvSpPr>
          <p:cNvPr id="10" name="object 10"/>
          <p:cNvSpPr txBox="1"/>
          <p:nvPr/>
        </p:nvSpPr>
        <p:spPr>
          <a:xfrm>
            <a:off x="7789798" y="2050175"/>
            <a:ext cx="2798445" cy="209550"/>
          </a:xfrm>
          <a:prstGeom prst="rect">
            <a:avLst/>
          </a:prstGeom>
          <a:solidFill>
            <a:srgbClr val="FFE699"/>
          </a:solidFill>
        </p:spPr>
        <p:txBody>
          <a:bodyPr vert="horz" wrap="square" lIns="0" tIns="0" rIns="0" bIns="0" rtlCol="0">
            <a:spAutoFit/>
          </a:bodyPr>
          <a:lstStyle/>
          <a:p>
            <a:pPr marL="93345">
              <a:lnSpc>
                <a:spcPct val="100000"/>
              </a:lnSpc>
            </a:pPr>
            <a:r>
              <a:rPr sz="1050" b="1" spc="-10" dirty="0">
                <a:latin typeface="Microsoft JhengHei"/>
                <a:cs typeface="Microsoft JhengHei"/>
              </a:rPr>
              <a:t>https://elearn.hrd.gov.tw/info/10029749</a:t>
            </a:r>
            <a:endParaRPr sz="1050">
              <a:latin typeface="Microsoft JhengHei"/>
              <a:cs typeface="Microsoft JhengHei"/>
            </a:endParaRPr>
          </a:p>
        </p:txBody>
      </p:sp>
      <p:grpSp>
        <p:nvGrpSpPr>
          <p:cNvPr id="11" name="object 11"/>
          <p:cNvGrpSpPr/>
          <p:nvPr/>
        </p:nvGrpSpPr>
        <p:grpSpPr>
          <a:xfrm>
            <a:off x="3608717" y="2327910"/>
            <a:ext cx="6925309" cy="4192904"/>
            <a:chOff x="3608717" y="2327910"/>
            <a:chExt cx="6925309" cy="4192904"/>
          </a:xfrm>
        </p:grpSpPr>
        <p:pic>
          <p:nvPicPr>
            <p:cNvPr id="12" name="object 12"/>
            <p:cNvPicPr/>
            <p:nvPr/>
          </p:nvPicPr>
          <p:blipFill>
            <a:blip r:embed="rId5" cstate="print"/>
            <a:stretch>
              <a:fillRect/>
            </a:stretch>
          </p:blipFill>
          <p:spPr>
            <a:xfrm>
              <a:off x="6993521" y="4739639"/>
              <a:ext cx="1753590" cy="1749551"/>
            </a:xfrm>
            <a:prstGeom prst="rect">
              <a:avLst/>
            </a:prstGeom>
          </p:spPr>
        </p:pic>
        <p:pic>
          <p:nvPicPr>
            <p:cNvPr id="13" name="object 13"/>
            <p:cNvPicPr/>
            <p:nvPr/>
          </p:nvPicPr>
          <p:blipFill>
            <a:blip r:embed="rId6" cstate="print"/>
            <a:stretch>
              <a:fillRect/>
            </a:stretch>
          </p:blipFill>
          <p:spPr>
            <a:xfrm>
              <a:off x="6976757" y="4722876"/>
              <a:ext cx="1812035" cy="1783080"/>
            </a:xfrm>
            <a:prstGeom prst="rect">
              <a:avLst/>
            </a:prstGeom>
          </p:spPr>
        </p:pic>
        <p:sp>
          <p:nvSpPr>
            <p:cNvPr id="14" name="object 14"/>
            <p:cNvSpPr/>
            <p:nvPr/>
          </p:nvSpPr>
          <p:spPr>
            <a:xfrm>
              <a:off x="6976757" y="4722876"/>
              <a:ext cx="1812289" cy="1783080"/>
            </a:xfrm>
            <a:custGeom>
              <a:avLst/>
              <a:gdLst/>
              <a:ahLst/>
              <a:cxnLst/>
              <a:rect l="l" t="t" r="r" b="b"/>
              <a:pathLst>
                <a:path w="1812290" h="1783079">
                  <a:moveTo>
                    <a:pt x="1812035" y="1783080"/>
                  </a:moveTo>
                  <a:lnTo>
                    <a:pt x="1812035" y="0"/>
                  </a:lnTo>
                  <a:lnTo>
                    <a:pt x="0" y="0"/>
                  </a:lnTo>
                  <a:lnTo>
                    <a:pt x="0" y="1783080"/>
                  </a:lnTo>
                  <a:lnTo>
                    <a:pt x="8369" y="1783080"/>
                  </a:lnTo>
                  <a:lnTo>
                    <a:pt x="8369" y="16763"/>
                  </a:lnTo>
                  <a:lnTo>
                    <a:pt x="16764" y="8382"/>
                  </a:lnTo>
                  <a:lnTo>
                    <a:pt x="16764" y="16763"/>
                  </a:lnTo>
                  <a:lnTo>
                    <a:pt x="1795272" y="16763"/>
                  </a:lnTo>
                  <a:lnTo>
                    <a:pt x="1795272" y="8382"/>
                  </a:lnTo>
                  <a:lnTo>
                    <a:pt x="1803641" y="16763"/>
                  </a:lnTo>
                  <a:lnTo>
                    <a:pt x="1803641" y="1783080"/>
                  </a:lnTo>
                  <a:lnTo>
                    <a:pt x="1812035" y="1783080"/>
                  </a:lnTo>
                  <a:close/>
                </a:path>
                <a:path w="1812290" h="1783079">
                  <a:moveTo>
                    <a:pt x="16764" y="16763"/>
                  </a:moveTo>
                  <a:lnTo>
                    <a:pt x="16764" y="8382"/>
                  </a:lnTo>
                  <a:lnTo>
                    <a:pt x="8369" y="16763"/>
                  </a:lnTo>
                  <a:lnTo>
                    <a:pt x="16764" y="16763"/>
                  </a:lnTo>
                  <a:close/>
                </a:path>
                <a:path w="1812290" h="1783079">
                  <a:moveTo>
                    <a:pt x="16764" y="1766315"/>
                  </a:moveTo>
                  <a:lnTo>
                    <a:pt x="16764" y="16763"/>
                  </a:lnTo>
                  <a:lnTo>
                    <a:pt x="8369" y="16763"/>
                  </a:lnTo>
                  <a:lnTo>
                    <a:pt x="8369" y="1766315"/>
                  </a:lnTo>
                  <a:lnTo>
                    <a:pt x="16764" y="1766315"/>
                  </a:lnTo>
                  <a:close/>
                </a:path>
                <a:path w="1812290" h="1783079">
                  <a:moveTo>
                    <a:pt x="1803641" y="1766315"/>
                  </a:moveTo>
                  <a:lnTo>
                    <a:pt x="8369" y="1766315"/>
                  </a:lnTo>
                  <a:lnTo>
                    <a:pt x="16764" y="1774698"/>
                  </a:lnTo>
                  <a:lnTo>
                    <a:pt x="16764" y="1783080"/>
                  </a:lnTo>
                  <a:lnTo>
                    <a:pt x="1795272" y="1783080"/>
                  </a:lnTo>
                  <a:lnTo>
                    <a:pt x="1795272" y="1774698"/>
                  </a:lnTo>
                  <a:lnTo>
                    <a:pt x="1803641" y="1766315"/>
                  </a:lnTo>
                  <a:close/>
                </a:path>
                <a:path w="1812290" h="1783079">
                  <a:moveTo>
                    <a:pt x="16764" y="1783080"/>
                  </a:moveTo>
                  <a:lnTo>
                    <a:pt x="16764" y="1774698"/>
                  </a:lnTo>
                  <a:lnTo>
                    <a:pt x="8369" y="1766315"/>
                  </a:lnTo>
                  <a:lnTo>
                    <a:pt x="8369" y="1783080"/>
                  </a:lnTo>
                  <a:lnTo>
                    <a:pt x="16764" y="1783080"/>
                  </a:lnTo>
                  <a:close/>
                </a:path>
                <a:path w="1812290" h="1783079">
                  <a:moveTo>
                    <a:pt x="1803641" y="16763"/>
                  </a:moveTo>
                  <a:lnTo>
                    <a:pt x="1795272" y="8382"/>
                  </a:lnTo>
                  <a:lnTo>
                    <a:pt x="1795272" y="16763"/>
                  </a:lnTo>
                  <a:lnTo>
                    <a:pt x="1803641" y="16763"/>
                  </a:lnTo>
                  <a:close/>
                </a:path>
                <a:path w="1812290" h="1783079">
                  <a:moveTo>
                    <a:pt x="1803641" y="1766315"/>
                  </a:moveTo>
                  <a:lnTo>
                    <a:pt x="1803641" y="16763"/>
                  </a:lnTo>
                  <a:lnTo>
                    <a:pt x="1795272" y="16763"/>
                  </a:lnTo>
                  <a:lnTo>
                    <a:pt x="1795272" y="1766315"/>
                  </a:lnTo>
                  <a:lnTo>
                    <a:pt x="1803641" y="1766315"/>
                  </a:lnTo>
                  <a:close/>
                </a:path>
                <a:path w="1812290" h="1783079">
                  <a:moveTo>
                    <a:pt x="1803641" y="1783080"/>
                  </a:moveTo>
                  <a:lnTo>
                    <a:pt x="1803641" y="1766315"/>
                  </a:lnTo>
                  <a:lnTo>
                    <a:pt x="1795272" y="1774698"/>
                  </a:lnTo>
                  <a:lnTo>
                    <a:pt x="1795272" y="1783080"/>
                  </a:lnTo>
                  <a:lnTo>
                    <a:pt x="1803641" y="1783080"/>
                  </a:lnTo>
                  <a:close/>
                </a:path>
              </a:pathLst>
            </a:custGeom>
            <a:solidFill>
              <a:srgbClr val="000000"/>
            </a:solidFill>
          </p:spPr>
          <p:txBody>
            <a:bodyPr wrap="square" lIns="0" tIns="0" rIns="0" bIns="0" rtlCol="0"/>
            <a:lstStyle/>
            <a:p>
              <a:endParaRPr/>
            </a:p>
          </p:txBody>
        </p:sp>
        <p:pic>
          <p:nvPicPr>
            <p:cNvPr id="15" name="object 15"/>
            <p:cNvPicPr/>
            <p:nvPr/>
          </p:nvPicPr>
          <p:blipFill>
            <a:blip r:embed="rId7" cstate="print"/>
            <a:stretch>
              <a:fillRect/>
            </a:stretch>
          </p:blipFill>
          <p:spPr>
            <a:xfrm>
              <a:off x="3608717" y="4142232"/>
              <a:ext cx="3358896" cy="2378201"/>
            </a:xfrm>
            <a:prstGeom prst="rect">
              <a:avLst/>
            </a:prstGeom>
          </p:spPr>
        </p:pic>
        <p:pic>
          <p:nvPicPr>
            <p:cNvPr id="16" name="object 16"/>
            <p:cNvPicPr/>
            <p:nvPr/>
          </p:nvPicPr>
          <p:blipFill>
            <a:blip r:embed="rId8" cstate="print"/>
            <a:stretch>
              <a:fillRect/>
            </a:stretch>
          </p:blipFill>
          <p:spPr>
            <a:xfrm>
              <a:off x="8134997" y="2327910"/>
              <a:ext cx="2398776" cy="1803494"/>
            </a:xfrm>
            <a:prstGeom prst="rect">
              <a:avLst/>
            </a:prstGeom>
          </p:spPr>
        </p:pic>
        <p:pic>
          <p:nvPicPr>
            <p:cNvPr id="17" name="object 17"/>
            <p:cNvPicPr/>
            <p:nvPr/>
          </p:nvPicPr>
          <p:blipFill>
            <a:blip r:embed="rId9" cstate="print"/>
            <a:stretch>
              <a:fillRect/>
            </a:stretch>
          </p:blipFill>
          <p:spPr>
            <a:xfrm>
              <a:off x="7124923" y="3846926"/>
              <a:ext cx="761299" cy="761299"/>
            </a:xfrm>
            <a:prstGeom prst="rect">
              <a:avLst/>
            </a:prstGeom>
          </p:spPr>
        </p:pic>
      </p:grpSp>
      <p:sp>
        <p:nvSpPr>
          <p:cNvPr id="18" name="object 18"/>
          <p:cNvSpPr txBox="1">
            <a:spLocks noGrp="1"/>
          </p:cNvSpPr>
          <p:nvPr>
            <p:ph type="title"/>
          </p:nvPr>
        </p:nvSpPr>
        <p:spPr>
          <a:xfrm>
            <a:off x="1272420" y="1081532"/>
            <a:ext cx="9255760" cy="506730"/>
          </a:xfrm>
          <a:prstGeom prst="rect">
            <a:avLst/>
          </a:prstGeom>
        </p:spPr>
        <p:txBody>
          <a:bodyPr vert="horz" wrap="square" lIns="0" tIns="13335" rIns="0" bIns="0" rtlCol="0">
            <a:spAutoFit/>
          </a:bodyPr>
          <a:lstStyle/>
          <a:p>
            <a:pPr marL="38100">
              <a:lnSpc>
                <a:spcPct val="100000"/>
              </a:lnSpc>
              <a:spcBef>
                <a:spcPts val="105"/>
              </a:spcBef>
              <a:tabLst>
                <a:tab pos="3603625" algn="l"/>
              </a:tabLst>
            </a:pPr>
            <a:r>
              <a:rPr dirty="0"/>
              <a:t>強化藥愛防治網絡</a:t>
            </a:r>
            <a:r>
              <a:rPr sz="3150" spc="-75" baseline="-21164" dirty="0"/>
              <a:t>2</a:t>
            </a:r>
            <a:r>
              <a:rPr sz="3150" baseline="-21164" dirty="0"/>
              <a:t>	</a:t>
            </a:r>
            <a:r>
              <a:rPr sz="2350" spc="85" dirty="0">
                <a:solidFill>
                  <a:srgbClr val="008F9A"/>
                </a:solidFill>
              </a:rPr>
              <a:t>愛滋與藥愛防治教育訓練與衛教宣導素</a:t>
            </a:r>
            <a:r>
              <a:rPr sz="2350" spc="35" dirty="0">
                <a:solidFill>
                  <a:srgbClr val="008F9A"/>
                </a:solidFill>
              </a:rPr>
              <a:t>材</a:t>
            </a:r>
            <a:endParaRPr sz="2350"/>
          </a:p>
        </p:txBody>
      </p:sp>
      <p:sp>
        <p:nvSpPr>
          <p:cNvPr id="19" name="object 19"/>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101</a:t>
            </a:fld>
            <a:endParaRPr spc="-25" dirty="0"/>
          </a:p>
        </p:txBody>
      </p:sp>
      <p:sp>
        <p:nvSpPr>
          <p:cNvPr id="20" name="object 2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5124583" y="1186688"/>
            <a:ext cx="5020945" cy="399415"/>
          </a:xfrm>
          <a:prstGeom prst="rect">
            <a:avLst/>
          </a:prstGeom>
        </p:spPr>
        <p:txBody>
          <a:bodyPr vert="horz" wrap="square" lIns="0" tIns="13335" rIns="0" bIns="0" rtlCol="0">
            <a:spAutoFit/>
          </a:bodyPr>
          <a:lstStyle/>
          <a:p>
            <a:pPr marL="12700">
              <a:lnSpc>
                <a:spcPct val="100000"/>
              </a:lnSpc>
              <a:spcBef>
                <a:spcPts val="105"/>
              </a:spcBef>
            </a:pPr>
            <a:r>
              <a:rPr sz="2450" b="1" spc="80" dirty="0">
                <a:solidFill>
                  <a:srgbClr val="008F9A"/>
                </a:solidFill>
                <a:latin typeface="Microsoft JhengHei"/>
                <a:cs typeface="Microsoft JhengHei"/>
              </a:rPr>
              <a:t>成立藥愛防制支持性團體/戒癮團體</a:t>
            </a:r>
            <a:endParaRPr sz="2450">
              <a:latin typeface="Microsoft JhengHei"/>
              <a:cs typeface="Microsoft JhengHei"/>
            </a:endParaRPr>
          </a:p>
        </p:txBody>
      </p:sp>
      <p:grpSp>
        <p:nvGrpSpPr>
          <p:cNvPr id="4" name="object 4"/>
          <p:cNvGrpSpPr/>
          <p:nvPr/>
        </p:nvGrpSpPr>
        <p:grpSpPr>
          <a:xfrm>
            <a:off x="5589917" y="4807458"/>
            <a:ext cx="4815840" cy="1559560"/>
            <a:chOff x="5589917" y="4807458"/>
            <a:chExt cx="4815840" cy="1559560"/>
          </a:xfrm>
        </p:grpSpPr>
        <p:pic>
          <p:nvPicPr>
            <p:cNvPr id="5" name="object 5"/>
            <p:cNvPicPr/>
            <p:nvPr/>
          </p:nvPicPr>
          <p:blipFill>
            <a:blip r:embed="rId2" cstate="print"/>
            <a:stretch>
              <a:fillRect/>
            </a:stretch>
          </p:blipFill>
          <p:spPr>
            <a:xfrm>
              <a:off x="5595251" y="4848606"/>
              <a:ext cx="1497330" cy="1397508"/>
            </a:xfrm>
            <a:prstGeom prst="rect">
              <a:avLst/>
            </a:prstGeom>
          </p:spPr>
        </p:pic>
        <p:pic>
          <p:nvPicPr>
            <p:cNvPr id="6" name="object 6"/>
            <p:cNvPicPr/>
            <p:nvPr/>
          </p:nvPicPr>
          <p:blipFill>
            <a:blip r:embed="rId3" cstate="print"/>
            <a:stretch>
              <a:fillRect/>
            </a:stretch>
          </p:blipFill>
          <p:spPr>
            <a:xfrm>
              <a:off x="5589917" y="4842510"/>
              <a:ext cx="1507997" cy="1411224"/>
            </a:xfrm>
            <a:prstGeom prst="rect">
              <a:avLst/>
            </a:prstGeom>
          </p:spPr>
        </p:pic>
        <p:sp>
          <p:nvSpPr>
            <p:cNvPr id="7" name="object 7"/>
            <p:cNvSpPr/>
            <p:nvPr/>
          </p:nvSpPr>
          <p:spPr>
            <a:xfrm>
              <a:off x="5589917" y="4842510"/>
              <a:ext cx="1508125" cy="1411605"/>
            </a:xfrm>
            <a:custGeom>
              <a:avLst/>
              <a:gdLst/>
              <a:ahLst/>
              <a:cxnLst/>
              <a:rect l="l" t="t" r="r" b="b"/>
              <a:pathLst>
                <a:path w="1508125" h="1411604">
                  <a:moveTo>
                    <a:pt x="1507997" y="1411224"/>
                  </a:moveTo>
                  <a:lnTo>
                    <a:pt x="1507997" y="0"/>
                  </a:lnTo>
                  <a:lnTo>
                    <a:pt x="0" y="0"/>
                  </a:lnTo>
                  <a:lnTo>
                    <a:pt x="0" y="1411224"/>
                  </a:lnTo>
                  <a:lnTo>
                    <a:pt x="5334" y="1411224"/>
                  </a:lnTo>
                  <a:lnTo>
                    <a:pt x="5334" y="11430"/>
                  </a:lnTo>
                  <a:lnTo>
                    <a:pt x="10667" y="5334"/>
                  </a:lnTo>
                  <a:lnTo>
                    <a:pt x="10667" y="11430"/>
                  </a:lnTo>
                  <a:lnTo>
                    <a:pt x="1496555" y="11429"/>
                  </a:lnTo>
                  <a:lnTo>
                    <a:pt x="1496555" y="5334"/>
                  </a:lnTo>
                  <a:lnTo>
                    <a:pt x="1502664" y="11429"/>
                  </a:lnTo>
                  <a:lnTo>
                    <a:pt x="1502664" y="1411224"/>
                  </a:lnTo>
                  <a:lnTo>
                    <a:pt x="1507997" y="1411224"/>
                  </a:lnTo>
                  <a:close/>
                </a:path>
                <a:path w="1508125" h="1411604">
                  <a:moveTo>
                    <a:pt x="10667" y="11430"/>
                  </a:moveTo>
                  <a:lnTo>
                    <a:pt x="10667" y="5334"/>
                  </a:lnTo>
                  <a:lnTo>
                    <a:pt x="5334" y="11430"/>
                  </a:lnTo>
                  <a:lnTo>
                    <a:pt x="10667" y="11430"/>
                  </a:lnTo>
                  <a:close/>
                </a:path>
                <a:path w="1508125" h="1411604">
                  <a:moveTo>
                    <a:pt x="10668" y="1400556"/>
                  </a:moveTo>
                  <a:lnTo>
                    <a:pt x="10667" y="11430"/>
                  </a:lnTo>
                  <a:lnTo>
                    <a:pt x="5334" y="11430"/>
                  </a:lnTo>
                  <a:lnTo>
                    <a:pt x="5334" y="1400556"/>
                  </a:lnTo>
                  <a:lnTo>
                    <a:pt x="10668" y="1400556"/>
                  </a:lnTo>
                  <a:close/>
                </a:path>
                <a:path w="1508125" h="1411604">
                  <a:moveTo>
                    <a:pt x="1502664" y="1400555"/>
                  </a:moveTo>
                  <a:lnTo>
                    <a:pt x="5334" y="1400556"/>
                  </a:lnTo>
                  <a:lnTo>
                    <a:pt x="10668" y="1405890"/>
                  </a:lnTo>
                  <a:lnTo>
                    <a:pt x="10668" y="1411224"/>
                  </a:lnTo>
                  <a:lnTo>
                    <a:pt x="1496555" y="1411224"/>
                  </a:lnTo>
                  <a:lnTo>
                    <a:pt x="1496555" y="1405889"/>
                  </a:lnTo>
                  <a:lnTo>
                    <a:pt x="1502664" y="1400555"/>
                  </a:lnTo>
                  <a:close/>
                </a:path>
                <a:path w="1508125" h="1411604">
                  <a:moveTo>
                    <a:pt x="10668" y="1411224"/>
                  </a:moveTo>
                  <a:lnTo>
                    <a:pt x="10668" y="1405890"/>
                  </a:lnTo>
                  <a:lnTo>
                    <a:pt x="5334" y="1400556"/>
                  </a:lnTo>
                  <a:lnTo>
                    <a:pt x="5334" y="1411224"/>
                  </a:lnTo>
                  <a:lnTo>
                    <a:pt x="10668" y="1411224"/>
                  </a:lnTo>
                  <a:close/>
                </a:path>
                <a:path w="1508125" h="1411604">
                  <a:moveTo>
                    <a:pt x="1502664" y="11429"/>
                  </a:moveTo>
                  <a:lnTo>
                    <a:pt x="1496555" y="5334"/>
                  </a:lnTo>
                  <a:lnTo>
                    <a:pt x="1496555" y="11429"/>
                  </a:lnTo>
                  <a:lnTo>
                    <a:pt x="1502664" y="11429"/>
                  </a:lnTo>
                  <a:close/>
                </a:path>
                <a:path w="1508125" h="1411604">
                  <a:moveTo>
                    <a:pt x="1502664" y="1400555"/>
                  </a:moveTo>
                  <a:lnTo>
                    <a:pt x="1502664" y="11429"/>
                  </a:lnTo>
                  <a:lnTo>
                    <a:pt x="1496555" y="11429"/>
                  </a:lnTo>
                  <a:lnTo>
                    <a:pt x="1496555" y="1400555"/>
                  </a:lnTo>
                  <a:lnTo>
                    <a:pt x="1502664" y="1400555"/>
                  </a:lnTo>
                  <a:close/>
                </a:path>
                <a:path w="1508125" h="1411604">
                  <a:moveTo>
                    <a:pt x="1502664" y="1411224"/>
                  </a:moveTo>
                  <a:lnTo>
                    <a:pt x="1502664" y="1400555"/>
                  </a:lnTo>
                  <a:lnTo>
                    <a:pt x="1496555" y="1405889"/>
                  </a:lnTo>
                  <a:lnTo>
                    <a:pt x="1496555" y="1411224"/>
                  </a:lnTo>
                  <a:lnTo>
                    <a:pt x="1502664" y="1411224"/>
                  </a:lnTo>
                  <a:close/>
                </a:path>
              </a:pathLst>
            </a:custGeom>
            <a:solidFill>
              <a:srgbClr val="000000"/>
            </a:solidFill>
          </p:spPr>
          <p:txBody>
            <a:bodyPr wrap="square" lIns="0" tIns="0" rIns="0" bIns="0" rtlCol="0"/>
            <a:lstStyle/>
            <a:p>
              <a:endParaRPr/>
            </a:p>
          </p:txBody>
        </p:sp>
        <p:pic>
          <p:nvPicPr>
            <p:cNvPr id="8" name="object 8"/>
            <p:cNvPicPr/>
            <p:nvPr/>
          </p:nvPicPr>
          <p:blipFill>
            <a:blip r:embed="rId4" cstate="print"/>
            <a:stretch>
              <a:fillRect/>
            </a:stretch>
          </p:blipFill>
          <p:spPr>
            <a:xfrm>
              <a:off x="7112393" y="4807458"/>
              <a:ext cx="3292735" cy="1559052"/>
            </a:xfrm>
            <a:prstGeom prst="rect">
              <a:avLst/>
            </a:prstGeom>
          </p:spPr>
        </p:pic>
      </p:grpSp>
      <p:pic>
        <p:nvPicPr>
          <p:cNvPr id="9" name="object 9"/>
          <p:cNvPicPr/>
          <p:nvPr/>
        </p:nvPicPr>
        <p:blipFill>
          <a:blip r:embed="rId5" cstate="print"/>
          <a:stretch>
            <a:fillRect/>
          </a:stretch>
        </p:blipFill>
        <p:spPr>
          <a:xfrm>
            <a:off x="279539" y="929639"/>
            <a:ext cx="752855" cy="756666"/>
          </a:xfrm>
          <a:prstGeom prst="rect">
            <a:avLst/>
          </a:prstGeom>
        </p:spPr>
      </p:pic>
      <p:sp>
        <p:nvSpPr>
          <p:cNvPr id="10" name="object 10"/>
          <p:cNvSpPr txBox="1"/>
          <p:nvPr/>
        </p:nvSpPr>
        <p:spPr>
          <a:xfrm>
            <a:off x="5438527" y="1779673"/>
            <a:ext cx="5182870" cy="2990215"/>
          </a:xfrm>
          <a:prstGeom prst="rect">
            <a:avLst/>
          </a:prstGeom>
        </p:spPr>
        <p:txBody>
          <a:bodyPr vert="horz" wrap="square" lIns="0" tIns="12700" rIns="0" bIns="0" rtlCol="0">
            <a:spAutoFit/>
          </a:bodyPr>
          <a:lstStyle/>
          <a:p>
            <a:pPr marL="233045" marR="197485" indent="-220979">
              <a:lnSpc>
                <a:spcPct val="110200"/>
              </a:lnSpc>
              <a:spcBef>
                <a:spcPts val="100"/>
              </a:spcBef>
              <a:buClr>
                <a:srgbClr val="000000"/>
              </a:buClr>
              <a:buFont typeface="Arial MT"/>
              <a:buChar char="•"/>
              <a:tabLst>
                <a:tab pos="233045" algn="l"/>
                <a:tab pos="233679" algn="l"/>
              </a:tabLst>
            </a:pPr>
            <a:r>
              <a:rPr sz="2100" b="1" spc="85" dirty="0">
                <a:solidFill>
                  <a:srgbClr val="006565"/>
                </a:solidFill>
                <a:latin typeface="Microsoft JhengHei"/>
                <a:cs typeface="Microsoft JhengHei"/>
              </a:rPr>
              <a:t>與多元性別健康社區服務中心合作成立</a:t>
            </a:r>
            <a:r>
              <a:rPr sz="2100" b="1" spc="-15" dirty="0">
                <a:solidFill>
                  <a:srgbClr val="006565"/>
                </a:solidFill>
                <a:latin typeface="Microsoft JhengHei"/>
                <a:cs typeface="Microsoft JhengHei"/>
              </a:rPr>
              <a:t>成癮性藥物防制支持性團體或戒癮團體</a:t>
            </a:r>
            <a:endParaRPr sz="2100">
              <a:latin typeface="Microsoft JhengHei"/>
              <a:cs typeface="Microsoft JhengHei"/>
            </a:endParaRPr>
          </a:p>
          <a:p>
            <a:pPr marL="327660" marR="5080" lvl="1" indent="-189230">
              <a:lnSpc>
                <a:spcPct val="111900"/>
              </a:lnSpc>
              <a:spcBef>
                <a:spcPts val="590"/>
              </a:spcBef>
              <a:buFont typeface="Wingdings"/>
              <a:buChar char=""/>
              <a:tabLst>
                <a:tab pos="328295" algn="l"/>
              </a:tabLst>
            </a:pPr>
            <a:r>
              <a:rPr sz="1550" spc="45" dirty="0">
                <a:latin typeface="Microsoft JhengHei"/>
                <a:cs typeface="Microsoft JhengHei"/>
              </a:rPr>
              <a:t>透過與轄內衛生局</a:t>
            </a:r>
            <a:r>
              <a:rPr sz="1550" spc="35" dirty="0">
                <a:latin typeface="Microsoft JhengHei"/>
                <a:cs typeface="Microsoft JhengHei"/>
              </a:rPr>
              <a:t>(</a:t>
            </a:r>
            <a:r>
              <a:rPr sz="1550" spc="45" dirty="0">
                <a:latin typeface="Microsoft JhengHei"/>
                <a:cs typeface="Microsoft JhengHei"/>
              </a:rPr>
              <a:t>所</a:t>
            </a:r>
            <a:r>
              <a:rPr sz="1550" spc="35" dirty="0">
                <a:latin typeface="Microsoft JhengHei"/>
                <a:cs typeface="Microsoft JhengHei"/>
              </a:rPr>
              <a:t>)</a:t>
            </a:r>
            <a:r>
              <a:rPr sz="1550" spc="45" dirty="0">
                <a:latin typeface="Microsoft JhengHei"/>
                <a:cs typeface="Microsoft JhengHei"/>
              </a:rPr>
              <a:t>、藥癮治療院所、⾝心科診所、</a:t>
            </a:r>
            <a:r>
              <a:rPr sz="1550" spc="20" dirty="0">
                <a:latin typeface="Microsoft JhengHei"/>
                <a:cs typeface="Microsoft JhengHei"/>
              </a:rPr>
              <a:t>心理諮商診所、縣市毒防中心或矯正機關等單位合作，形成藥癮服務網絡，成立多元性別族群成癮性藥物防</a:t>
            </a:r>
            <a:r>
              <a:rPr sz="1550" spc="5" dirty="0">
                <a:latin typeface="Microsoft JhengHei"/>
                <a:cs typeface="Microsoft JhengHei"/>
              </a:rPr>
              <a:t> </a:t>
            </a:r>
            <a:r>
              <a:rPr sz="1550" spc="15" dirty="0">
                <a:latin typeface="Microsoft JhengHei"/>
                <a:cs typeface="Microsoft JhengHei"/>
              </a:rPr>
              <a:t>制支持性或治療團體</a:t>
            </a:r>
            <a:endParaRPr sz="1550">
              <a:latin typeface="Microsoft JhengHei"/>
              <a:cs typeface="Microsoft JhengHei"/>
            </a:endParaRPr>
          </a:p>
          <a:p>
            <a:pPr marL="327660" marR="207645" lvl="1" indent="-189230" algn="just">
              <a:lnSpc>
                <a:spcPct val="112000"/>
              </a:lnSpc>
              <a:spcBef>
                <a:spcPts val="530"/>
              </a:spcBef>
              <a:buFont typeface="Wingdings"/>
              <a:buChar char=""/>
              <a:tabLst>
                <a:tab pos="328295" algn="l"/>
              </a:tabLst>
            </a:pPr>
            <a:r>
              <a:rPr sz="1550" dirty="0">
                <a:latin typeface="Microsoft JhengHei"/>
                <a:cs typeface="Microsoft JhengHei"/>
              </a:rPr>
              <a:t>由⾝心科或精神科醫師、社會工作師、輔導老師等</a:t>
            </a:r>
            <a:r>
              <a:rPr sz="1550" spc="-50" dirty="0">
                <a:latin typeface="Microsoft JhengHei"/>
                <a:cs typeface="Microsoft JhengHei"/>
              </a:rPr>
              <a:t>專</a:t>
            </a:r>
            <a:r>
              <a:rPr sz="1550" dirty="0">
                <a:latin typeface="Microsoft JhengHei"/>
                <a:cs typeface="Microsoft JhengHei"/>
              </a:rPr>
              <a:t>業人員帶領，透過不同模式的團體，使因藥物議題</a:t>
            </a:r>
            <a:r>
              <a:rPr sz="1550" spc="-50" dirty="0">
                <a:latin typeface="Microsoft JhengHei"/>
                <a:cs typeface="Microsoft JhengHei"/>
              </a:rPr>
              <a:t>困</a:t>
            </a:r>
            <a:r>
              <a:rPr sz="1550" dirty="0">
                <a:latin typeface="Microsoft JhengHei"/>
                <a:cs typeface="Microsoft JhengHei"/>
              </a:rPr>
              <a:t>擾⺠眾能獲得適切服務，聚會過程形成同儕力量，</a:t>
            </a:r>
            <a:r>
              <a:rPr sz="1550" spc="-50" dirty="0">
                <a:latin typeface="Microsoft JhengHei"/>
                <a:cs typeface="Microsoft JhengHei"/>
              </a:rPr>
              <a:t>以</a:t>
            </a:r>
            <a:r>
              <a:rPr sz="1550" dirty="0">
                <a:latin typeface="Microsoft JhengHei"/>
                <a:cs typeface="Microsoft JhengHei"/>
              </a:rPr>
              <a:t>儘早戒除藥</a:t>
            </a:r>
            <a:r>
              <a:rPr sz="1550" spc="-50" dirty="0">
                <a:latin typeface="Microsoft JhengHei"/>
                <a:cs typeface="Microsoft JhengHei"/>
              </a:rPr>
              <a:t>癮</a:t>
            </a:r>
            <a:endParaRPr sz="1550">
              <a:latin typeface="Microsoft JhengHei"/>
              <a:cs typeface="Microsoft JhengHei"/>
            </a:endParaRPr>
          </a:p>
        </p:txBody>
      </p:sp>
      <p:sp>
        <p:nvSpPr>
          <p:cNvPr id="11" name="object 11"/>
          <p:cNvSpPr txBox="1"/>
          <p:nvPr/>
        </p:nvSpPr>
        <p:spPr>
          <a:xfrm>
            <a:off x="267595" y="1846579"/>
            <a:ext cx="4907915" cy="1139190"/>
          </a:xfrm>
          <a:prstGeom prst="rect">
            <a:avLst/>
          </a:prstGeom>
        </p:spPr>
        <p:txBody>
          <a:bodyPr vert="horz" wrap="square" lIns="0" tIns="13335" rIns="0" bIns="0" rtlCol="0">
            <a:spAutoFit/>
          </a:bodyPr>
          <a:lstStyle/>
          <a:p>
            <a:pPr marL="233045" marR="5080" indent="-220979">
              <a:lnSpc>
                <a:spcPct val="100000"/>
              </a:lnSpc>
              <a:spcBef>
                <a:spcPts val="105"/>
              </a:spcBef>
              <a:buClr>
                <a:srgbClr val="000000"/>
              </a:buClr>
              <a:buFont typeface="Arial MT"/>
              <a:buChar char="•"/>
              <a:tabLst>
                <a:tab pos="233045" algn="l"/>
                <a:tab pos="233679" algn="l"/>
              </a:tabLst>
            </a:pPr>
            <a:r>
              <a:rPr sz="2100" b="1" spc="45" dirty="0">
                <a:solidFill>
                  <a:srgbClr val="006565"/>
                </a:solidFill>
                <a:latin typeface="Microsoft JhengHei"/>
                <a:cs typeface="Microsoft JhengHei"/>
              </a:rPr>
              <a:t>與⺠間團體合作，辦理各式藥愛與愛滋</a:t>
            </a:r>
            <a:r>
              <a:rPr sz="2100" b="1" spc="-15" dirty="0">
                <a:solidFill>
                  <a:srgbClr val="006565"/>
                </a:solidFill>
                <a:latin typeface="Microsoft JhengHei"/>
                <a:cs typeface="Microsoft JhengHei"/>
              </a:rPr>
              <a:t>防治相關工作坊、研討會課程</a:t>
            </a:r>
            <a:endParaRPr sz="2100">
              <a:latin typeface="Microsoft JhengHei"/>
              <a:cs typeface="Microsoft JhengHei"/>
            </a:endParaRPr>
          </a:p>
          <a:p>
            <a:pPr marL="418465">
              <a:lnSpc>
                <a:spcPct val="100000"/>
              </a:lnSpc>
              <a:spcBef>
                <a:spcPts val="1860"/>
              </a:spcBef>
              <a:tabLst>
                <a:tab pos="2941955" algn="l"/>
              </a:tabLst>
            </a:pPr>
            <a:r>
              <a:rPr sz="1550" b="1" dirty="0">
                <a:solidFill>
                  <a:srgbClr val="2F5597"/>
                </a:solidFill>
                <a:latin typeface="Microsoft JhengHei"/>
                <a:cs typeface="Microsoft JhengHei"/>
              </a:rPr>
              <a:t>愛之希望協</a:t>
            </a:r>
            <a:r>
              <a:rPr sz="1550" b="1" spc="-50" dirty="0">
                <a:solidFill>
                  <a:srgbClr val="2F5597"/>
                </a:solidFill>
                <a:latin typeface="Microsoft JhengHei"/>
                <a:cs typeface="Microsoft JhengHei"/>
              </a:rPr>
              <a:t>會</a:t>
            </a:r>
            <a:r>
              <a:rPr sz="1550" b="1" dirty="0">
                <a:solidFill>
                  <a:srgbClr val="2F5597"/>
                </a:solidFill>
                <a:latin typeface="Microsoft JhengHei"/>
                <a:cs typeface="Microsoft JhengHei"/>
              </a:rPr>
              <a:t>	紅絲帶基金</a:t>
            </a:r>
            <a:r>
              <a:rPr sz="1550" b="1" spc="-50" dirty="0">
                <a:solidFill>
                  <a:srgbClr val="2F5597"/>
                </a:solidFill>
                <a:latin typeface="Microsoft JhengHei"/>
                <a:cs typeface="Microsoft JhengHei"/>
              </a:rPr>
              <a:t>會</a:t>
            </a:r>
            <a:endParaRPr sz="1550">
              <a:latin typeface="Microsoft JhengHei"/>
              <a:cs typeface="Microsoft JhengHei"/>
            </a:endParaRPr>
          </a:p>
        </p:txBody>
      </p:sp>
      <p:grpSp>
        <p:nvGrpSpPr>
          <p:cNvPr id="12" name="object 12"/>
          <p:cNvGrpSpPr/>
          <p:nvPr/>
        </p:nvGrpSpPr>
        <p:grpSpPr>
          <a:xfrm>
            <a:off x="194957" y="3033522"/>
            <a:ext cx="2235835" cy="901065"/>
            <a:chOff x="194957" y="3033522"/>
            <a:chExt cx="2235835" cy="901065"/>
          </a:xfrm>
        </p:grpSpPr>
        <p:pic>
          <p:nvPicPr>
            <p:cNvPr id="13" name="object 13"/>
            <p:cNvPicPr/>
            <p:nvPr/>
          </p:nvPicPr>
          <p:blipFill>
            <a:blip r:embed="rId6" cstate="print"/>
            <a:stretch>
              <a:fillRect/>
            </a:stretch>
          </p:blipFill>
          <p:spPr>
            <a:xfrm>
              <a:off x="196481" y="3036569"/>
              <a:ext cx="2228088" cy="894588"/>
            </a:xfrm>
            <a:prstGeom prst="rect">
              <a:avLst/>
            </a:prstGeom>
          </p:spPr>
        </p:pic>
        <p:sp>
          <p:nvSpPr>
            <p:cNvPr id="14" name="object 14"/>
            <p:cNvSpPr/>
            <p:nvPr/>
          </p:nvSpPr>
          <p:spPr>
            <a:xfrm>
              <a:off x="194957" y="3033522"/>
              <a:ext cx="2235835" cy="901065"/>
            </a:xfrm>
            <a:custGeom>
              <a:avLst/>
              <a:gdLst/>
              <a:ahLst/>
              <a:cxnLst/>
              <a:rect l="l" t="t" r="r" b="b"/>
              <a:pathLst>
                <a:path w="2235835" h="901064">
                  <a:moveTo>
                    <a:pt x="2235708" y="898397"/>
                  </a:moveTo>
                  <a:lnTo>
                    <a:pt x="2235708" y="1524"/>
                  </a:lnTo>
                  <a:lnTo>
                    <a:pt x="2233422" y="0"/>
                  </a:lnTo>
                  <a:lnTo>
                    <a:pt x="1523" y="0"/>
                  </a:lnTo>
                  <a:lnTo>
                    <a:pt x="0" y="1524"/>
                  </a:lnTo>
                  <a:lnTo>
                    <a:pt x="0" y="898398"/>
                  </a:lnTo>
                  <a:lnTo>
                    <a:pt x="1524" y="900684"/>
                  </a:lnTo>
                  <a:lnTo>
                    <a:pt x="3810" y="900684"/>
                  </a:lnTo>
                  <a:lnTo>
                    <a:pt x="3810" y="8382"/>
                  </a:lnTo>
                  <a:lnTo>
                    <a:pt x="8381" y="3810"/>
                  </a:lnTo>
                  <a:lnTo>
                    <a:pt x="8381" y="8382"/>
                  </a:lnTo>
                  <a:lnTo>
                    <a:pt x="2227326" y="8382"/>
                  </a:lnTo>
                  <a:lnTo>
                    <a:pt x="2227326" y="3810"/>
                  </a:lnTo>
                  <a:lnTo>
                    <a:pt x="2231136" y="8382"/>
                  </a:lnTo>
                  <a:lnTo>
                    <a:pt x="2231136" y="900684"/>
                  </a:lnTo>
                  <a:lnTo>
                    <a:pt x="2233422" y="900684"/>
                  </a:lnTo>
                  <a:lnTo>
                    <a:pt x="2235708" y="898397"/>
                  </a:lnTo>
                  <a:close/>
                </a:path>
                <a:path w="2235835" h="901064">
                  <a:moveTo>
                    <a:pt x="8381" y="8382"/>
                  </a:moveTo>
                  <a:lnTo>
                    <a:pt x="8381" y="3810"/>
                  </a:lnTo>
                  <a:lnTo>
                    <a:pt x="3810" y="8382"/>
                  </a:lnTo>
                  <a:lnTo>
                    <a:pt x="8381" y="8382"/>
                  </a:lnTo>
                  <a:close/>
                </a:path>
                <a:path w="2235835" h="901064">
                  <a:moveTo>
                    <a:pt x="8382" y="892302"/>
                  </a:moveTo>
                  <a:lnTo>
                    <a:pt x="8381" y="8382"/>
                  </a:lnTo>
                  <a:lnTo>
                    <a:pt x="3810" y="8382"/>
                  </a:lnTo>
                  <a:lnTo>
                    <a:pt x="3810" y="892302"/>
                  </a:lnTo>
                  <a:lnTo>
                    <a:pt x="8382" y="892302"/>
                  </a:lnTo>
                  <a:close/>
                </a:path>
                <a:path w="2235835" h="901064">
                  <a:moveTo>
                    <a:pt x="2231136" y="892301"/>
                  </a:moveTo>
                  <a:lnTo>
                    <a:pt x="3810" y="892302"/>
                  </a:lnTo>
                  <a:lnTo>
                    <a:pt x="8382" y="896112"/>
                  </a:lnTo>
                  <a:lnTo>
                    <a:pt x="8381" y="900684"/>
                  </a:lnTo>
                  <a:lnTo>
                    <a:pt x="2227326" y="900684"/>
                  </a:lnTo>
                  <a:lnTo>
                    <a:pt x="2227326" y="896112"/>
                  </a:lnTo>
                  <a:lnTo>
                    <a:pt x="2231136" y="892301"/>
                  </a:lnTo>
                  <a:close/>
                </a:path>
                <a:path w="2235835" h="901064">
                  <a:moveTo>
                    <a:pt x="8381" y="900684"/>
                  </a:moveTo>
                  <a:lnTo>
                    <a:pt x="8382" y="896112"/>
                  </a:lnTo>
                  <a:lnTo>
                    <a:pt x="3810" y="892302"/>
                  </a:lnTo>
                  <a:lnTo>
                    <a:pt x="3810" y="900684"/>
                  </a:lnTo>
                  <a:lnTo>
                    <a:pt x="8381" y="900684"/>
                  </a:lnTo>
                  <a:close/>
                </a:path>
                <a:path w="2235835" h="901064">
                  <a:moveTo>
                    <a:pt x="2231136" y="8382"/>
                  </a:moveTo>
                  <a:lnTo>
                    <a:pt x="2227326" y="3810"/>
                  </a:lnTo>
                  <a:lnTo>
                    <a:pt x="2227326" y="8382"/>
                  </a:lnTo>
                  <a:lnTo>
                    <a:pt x="2231136" y="8382"/>
                  </a:lnTo>
                  <a:close/>
                </a:path>
                <a:path w="2235835" h="901064">
                  <a:moveTo>
                    <a:pt x="2231136" y="892301"/>
                  </a:moveTo>
                  <a:lnTo>
                    <a:pt x="2231136" y="8382"/>
                  </a:lnTo>
                  <a:lnTo>
                    <a:pt x="2227326" y="8382"/>
                  </a:lnTo>
                  <a:lnTo>
                    <a:pt x="2227326" y="892301"/>
                  </a:lnTo>
                  <a:lnTo>
                    <a:pt x="2231136" y="892301"/>
                  </a:lnTo>
                  <a:close/>
                </a:path>
                <a:path w="2235835" h="901064">
                  <a:moveTo>
                    <a:pt x="2231136" y="900684"/>
                  </a:moveTo>
                  <a:lnTo>
                    <a:pt x="2231136" y="892301"/>
                  </a:lnTo>
                  <a:lnTo>
                    <a:pt x="2227326" y="896112"/>
                  </a:lnTo>
                  <a:lnTo>
                    <a:pt x="2227326" y="900684"/>
                  </a:lnTo>
                  <a:lnTo>
                    <a:pt x="2231136" y="900684"/>
                  </a:lnTo>
                  <a:close/>
                </a:path>
              </a:pathLst>
            </a:custGeom>
            <a:solidFill>
              <a:srgbClr val="000000"/>
            </a:solidFill>
          </p:spPr>
          <p:txBody>
            <a:bodyPr wrap="square" lIns="0" tIns="0" rIns="0" bIns="0" rtlCol="0"/>
            <a:lstStyle/>
            <a:p>
              <a:endParaRPr/>
            </a:p>
          </p:txBody>
        </p:sp>
      </p:grpSp>
      <p:grpSp>
        <p:nvGrpSpPr>
          <p:cNvPr id="15" name="object 15"/>
          <p:cNvGrpSpPr/>
          <p:nvPr/>
        </p:nvGrpSpPr>
        <p:grpSpPr>
          <a:xfrm>
            <a:off x="2501531" y="3033522"/>
            <a:ext cx="2620010" cy="901065"/>
            <a:chOff x="2501531" y="3033522"/>
            <a:chExt cx="2620010" cy="901065"/>
          </a:xfrm>
        </p:grpSpPr>
        <p:pic>
          <p:nvPicPr>
            <p:cNvPr id="16" name="object 16"/>
            <p:cNvPicPr/>
            <p:nvPr/>
          </p:nvPicPr>
          <p:blipFill>
            <a:blip r:embed="rId7" cstate="print"/>
            <a:stretch>
              <a:fillRect/>
            </a:stretch>
          </p:blipFill>
          <p:spPr>
            <a:xfrm>
              <a:off x="2511370" y="3040730"/>
              <a:ext cx="2602710" cy="886266"/>
            </a:xfrm>
            <a:prstGeom prst="rect">
              <a:avLst/>
            </a:prstGeom>
          </p:spPr>
        </p:pic>
        <p:sp>
          <p:nvSpPr>
            <p:cNvPr id="17" name="object 17"/>
            <p:cNvSpPr/>
            <p:nvPr/>
          </p:nvSpPr>
          <p:spPr>
            <a:xfrm>
              <a:off x="2501531" y="3033522"/>
              <a:ext cx="2620010" cy="901065"/>
            </a:xfrm>
            <a:custGeom>
              <a:avLst/>
              <a:gdLst/>
              <a:ahLst/>
              <a:cxnLst/>
              <a:rect l="l" t="t" r="r" b="b"/>
              <a:pathLst>
                <a:path w="2620010" h="901064">
                  <a:moveTo>
                    <a:pt x="2619756" y="898397"/>
                  </a:moveTo>
                  <a:lnTo>
                    <a:pt x="2619756" y="1523"/>
                  </a:lnTo>
                  <a:lnTo>
                    <a:pt x="2617470" y="0"/>
                  </a:lnTo>
                  <a:lnTo>
                    <a:pt x="2285" y="0"/>
                  </a:lnTo>
                  <a:lnTo>
                    <a:pt x="0" y="1524"/>
                  </a:lnTo>
                  <a:lnTo>
                    <a:pt x="0" y="898398"/>
                  </a:lnTo>
                  <a:lnTo>
                    <a:pt x="2286" y="900684"/>
                  </a:lnTo>
                  <a:lnTo>
                    <a:pt x="4571" y="900684"/>
                  </a:lnTo>
                  <a:lnTo>
                    <a:pt x="4572" y="8382"/>
                  </a:lnTo>
                  <a:lnTo>
                    <a:pt x="8381" y="3810"/>
                  </a:lnTo>
                  <a:lnTo>
                    <a:pt x="8381" y="8382"/>
                  </a:lnTo>
                  <a:lnTo>
                    <a:pt x="2611374" y="8381"/>
                  </a:lnTo>
                  <a:lnTo>
                    <a:pt x="2611374" y="3809"/>
                  </a:lnTo>
                  <a:lnTo>
                    <a:pt x="2615184" y="8381"/>
                  </a:lnTo>
                  <a:lnTo>
                    <a:pt x="2615184" y="900684"/>
                  </a:lnTo>
                  <a:lnTo>
                    <a:pt x="2617470" y="900684"/>
                  </a:lnTo>
                  <a:lnTo>
                    <a:pt x="2619756" y="898397"/>
                  </a:lnTo>
                  <a:close/>
                </a:path>
                <a:path w="2620010" h="901064">
                  <a:moveTo>
                    <a:pt x="8381" y="8382"/>
                  </a:moveTo>
                  <a:lnTo>
                    <a:pt x="8381" y="3810"/>
                  </a:lnTo>
                  <a:lnTo>
                    <a:pt x="4572" y="8382"/>
                  </a:lnTo>
                  <a:lnTo>
                    <a:pt x="8381" y="8382"/>
                  </a:lnTo>
                  <a:close/>
                </a:path>
                <a:path w="2620010" h="901064">
                  <a:moveTo>
                    <a:pt x="8382" y="892302"/>
                  </a:moveTo>
                  <a:lnTo>
                    <a:pt x="8381" y="8382"/>
                  </a:lnTo>
                  <a:lnTo>
                    <a:pt x="4572" y="8382"/>
                  </a:lnTo>
                  <a:lnTo>
                    <a:pt x="4572" y="892302"/>
                  </a:lnTo>
                  <a:lnTo>
                    <a:pt x="8382" y="892302"/>
                  </a:lnTo>
                  <a:close/>
                </a:path>
                <a:path w="2620010" h="901064">
                  <a:moveTo>
                    <a:pt x="2615184" y="892301"/>
                  </a:moveTo>
                  <a:lnTo>
                    <a:pt x="4572" y="892302"/>
                  </a:lnTo>
                  <a:lnTo>
                    <a:pt x="8382" y="896112"/>
                  </a:lnTo>
                  <a:lnTo>
                    <a:pt x="8382" y="900684"/>
                  </a:lnTo>
                  <a:lnTo>
                    <a:pt x="2611374" y="900684"/>
                  </a:lnTo>
                  <a:lnTo>
                    <a:pt x="2611374" y="896112"/>
                  </a:lnTo>
                  <a:lnTo>
                    <a:pt x="2615184" y="892301"/>
                  </a:lnTo>
                  <a:close/>
                </a:path>
                <a:path w="2620010" h="901064">
                  <a:moveTo>
                    <a:pt x="8382" y="900684"/>
                  </a:moveTo>
                  <a:lnTo>
                    <a:pt x="8382" y="896112"/>
                  </a:lnTo>
                  <a:lnTo>
                    <a:pt x="4572" y="892302"/>
                  </a:lnTo>
                  <a:lnTo>
                    <a:pt x="4571" y="900684"/>
                  </a:lnTo>
                  <a:lnTo>
                    <a:pt x="8382" y="900684"/>
                  </a:lnTo>
                  <a:close/>
                </a:path>
                <a:path w="2620010" h="901064">
                  <a:moveTo>
                    <a:pt x="2615184" y="8381"/>
                  </a:moveTo>
                  <a:lnTo>
                    <a:pt x="2611374" y="3809"/>
                  </a:lnTo>
                  <a:lnTo>
                    <a:pt x="2611374" y="8381"/>
                  </a:lnTo>
                  <a:lnTo>
                    <a:pt x="2615184" y="8381"/>
                  </a:lnTo>
                  <a:close/>
                </a:path>
                <a:path w="2620010" h="901064">
                  <a:moveTo>
                    <a:pt x="2615184" y="892301"/>
                  </a:moveTo>
                  <a:lnTo>
                    <a:pt x="2615184" y="8381"/>
                  </a:lnTo>
                  <a:lnTo>
                    <a:pt x="2611374" y="8381"/>
                  </a:lnTo>
                  <a:lnTo>
                    <a:pt x="2611374" y="892301"/>
                  </a:lnTo>
                  <a:lnTo>
                    <a:pt x="2615184" y="892301"/>
                  </a:lnTo>
                  <a:close/>
                </a:path>
                <a:path w="2620010" h="901064">
                  <a:moveTo>
                    <a:pt x="2615184" y="900684"/>
                  </a:moveTo>
                  <a:lnTo>
                    <a:pt x="2615184" y="892301"/>
                  </a:lnTo>
                  <a:lnTo>
                    <a:pt x="2611374" y="896112"/>
                  </a:lnTo>
                  <a:lnTo>
                    <a:pt x="2611374" y="900684"/>
                  </a:lnTo>
                  <a:lnTo>
                    <a:pt x="2615184" y="900684"/>
                  </a:lnTo>
                  <a:close/>
                </a:path>
              </a:pathLst>
            </a:custGeom>
            <a:solidFill>
              <a:srgbClr val="000000"/>
            </a:solidFill>
          </p:spPr>
          <p:txBody>
            <a:bodyPr wrap="square" lIns="0" tIns="0" rIns="0" bIns="0" rtlCol="0"/>
            <a:lstStyle/>
            <a:p>
              <a:endParaRPr/>
            </a:p>
          </p:txBody>
        </p:sp>
      </p:grpSp>
      <p:grpSp>
        <p:nvGrpSpPr>
          <p:cNvPr id="18" name="object 18"/>
          <p:cNvGrpSpPr/>
          <p:nvPr/>
        </p:nvGrpSpPr>
        <p:grpSpPr>
          <a:xfrm>
            <a:off x="191909" y="4517135"/>
            <a:ext cx="1651000" cy="1721485"/>
            <a:chOff x="191909" y="4517135"/>
            <a:chExt cx="1651000" cy="1721485"/>
          </a:xfrm>
        </p:grpSpPr>
        <p:pic>
          <p:nvPicPr>
            <p:cNvPr id="19" name="object 19"/>
            <p:cNvPicPr/>
            <p:nvPr/>
          </p:nvPicPr>
          <p:blipFill>
            <a:blip r:embed="rId8" cstate="print"/>
            <a:stretch>
              <a:fillRect/>
            </a:stretch>
          </p:blipFill>
          <p:spPr>
            <a:xfrm>
              <a:off x="200291" y="4525517"/>
              <a:ext cx="1635379" cy="1705355"/>
            </a:xfrm>
            <a:prstGeom prst="rect">
              <a:avLst/>
            </a:prstGeom>
          </p:spPr>
        </p:pic>
        <p:sp>
          <p:nvSpPr>
            <p:cNvPr id="20" name="object 20"/>
            <p:cNvSpPr/>
            <p:nvPr/>
          </p:nvSpPr>
          <p:spPr>
            <a:xfrm>
              <a:off x="191909" y="4517135"/>
              <a:ext cx="1651000" cy="1721485"/>
            </a:xfrm>
            <a:custGeom>
              <a:avLst/>
              <a:gdLst/>
              <a:ahLst/>
              <a:cxnLst/>
              <a:rect l="l" t="t" r="r" b="b"/>
              <a:pathLst>
                <a:path w="1651000" h="1721485">
                  <a:moveTo>
                    <a:pt x="1650492" y="1719834"/>
                  </a:moveTo>
                  <a:lnTo>
                    <a:pt x="1650492" y="2286"/>
                  </a:lnTo>
                  <a:lnTo>
                    <a:pt x="1648968" y="0"/>
                  </a:lnTo>
                  <a:lnTo>
                    <a:pt x="2285" y="0"/>
                  </a:lnTo>
                  <a:lnTo>
                    <a:pt x="0" y="2286"/>
                  </a:lnTo>
                  <a:lnTo>
                    <a:pt x="0" y="1719834"/>
                  </a:lnTo>
                  <a:lnTo>
                    <a:pt x="2286" y="1721358"/>
                  </a:lnTo>
                  <a:lnTo>
                    <a:pt x="4572" y="1721358"/>
                  </a:lnTo>
                  <a:lnTo>
                    <a:pt x="4572" y="8382"/>
                  </a:lnTo>
                  <a:lnTo>
                    <a:pt x="8381" y="4572"/>
                  </a:lnTo>
                  <a:lnTo>
                    <a:pt x="8381" y="8382"/>
                  </a:lnTo>
                  <a:lnTo>
                    <a:pt x="1642110" y="8382"/>
                  </a:lnTo>
                  <a:lnTo>
                    <a:pt x="1642110" y="4572"/>
                  </a:lnTo>
                  <a:lnTo>
                    <a:pt x="1646682" y="8382"/>
                  </a:lnTo>
                  <a:lnTo>
                    <a:pt x="1646682" y="1721358"/>
                  </a:lnTo>
                  <a:lnTo>
                    <a:pt x="1648968" y="1721358"/>
                  </a:lnTo>
                  <a:lnTo>
                    <a:pt x="1650492" y="1719834"/>
                  </a:lnTo>
                  <a:close/>
                </a:path>
                <a:path w="1651000" h="1721485">
                  <a:moveTo>
                    <a:pt x="8381" y="8382"/>
                  </a:moveTo>
                  <a:lnTo>
                    <a:pt x="8381" y="4572"/>
                  </a:lnTo>
                  <a:lnTo>
                    <a:pt x="4572" y="8382"/>
                  </a:lnTo>
                  <a:lnTo>
                    <a:pt x="8381" y="8382"/>
                  </a:lnTo>
                  <a:close/>
                </a:path>
                <a:path w="1651000" h="1721485">
                  <a:moveTo>
                    <a:pt x="8381" y="1713738"/>
                  </a:moveTo>
                  <a:lnTo>
                    <a:pt x="8381" y="8382"/>
                  </a:lnTo>
                  <a:lnTo>
                    <a:pt x="4572" y="8382"/>
                  </a:lnTo>
                  <a:lnTo>
                    <a:pt x="4572" y="1713738"/>
                  </a:lnTo>
                  <a:lnTo>
                    <a:pt x="8381" y="1713738"/>
                  </a:lnTo>
                  <a:close/>
                </a:path>
                <a:path w="1651000" h="1721485">
                  <a:moveTo>
                    <a:pt x="1646682" y="1713738"/>
                  </a:moveTo>
                  <a:lnTo>
                    <a:pt x="4572" y="1713738"/>
                  </a:lnTo>
                  <a:lnTo>
                    <a:pt x="8381" y="1717547"/>
                  </a:lnTo>
                  <a:lnTo>
                    <a:pt x="8381" y="1721358"/>
                  </a:lnTo>
                  <a:lnTo>
                    <a:pt x="1642110" y="1721358"/>
                  </a:lnTo>
                  <a:lnTo>
                    <a:pt x="1642110" y="1717548"/>
                  </a:lnTo>
                  <a:lnTo>
                    <a:pt x="1646682" y="1713738"/>
                  </a:lnTo>
                  <a:close/>
                </a:path>
                <a:path w="1651000" h="1721485">
                  <a:moveTo>
                    <a:pt x="8381" y="1721358"/>
                  </a:moveTo>
                  <a:lnTo>
                    <a:pt x="8381" y="1717547"/>
                  </a:lnTo>
                  <a:lnTo>
                    <a:pt x="4572" y="1713738"/>
                  </a:lnTo>
                  <a:lnTo>
                    <a:pt x="4572" y="1721358"/>
                  </a:lnTo>
                  <a:lnTo>
                    <a:pt x="8381" y="1721358"/>
                  </a:lnTo>
                  <a:close/>
                </a:path>
                <a:path w="1651000" h="1721485">
                  <a:moveTo>
                    <a:pt x="1646682" y="8382"/>
                  </a:moveTo>
                  <a:lnTo>
                    <a:pt x="1642110" y="4572"/>
                  </a:lnTo>
                  <a:lnTo>
                    <a:pt x="1642110" y="8382"/>
                  </a:lnTo>
                  <a:lnTo>
                    <a:pt x="1646682" y="8382"/>
                  </a:lnTo>
                  <a:close/>
                </a:path>
                <a:path w="1651000" h="1721485">
                  <a:moveTo>
                    <a:pt x="1646682" y="1713738"/>
                  </a:moveTo>
                  <a:lnTo>
                    <a:pt x="1646682" y="8382"/>
                  </a:lnTo>
                  <a:lnTo>
                    <a:pt x="1642110" y="8382"/>
                  </a:lnTo>
                  <a:lnTo>
                    <a:pt x="1642110" y="1713738"/>
                  </a:lnTo>
                  <a:lnTo>
                    <a:pt x="1646682" y="1713738"/>
                  </a:lnTo>
                  <a:close/>
                </a:path>
                <a:path w="1651000" h="1721485">
                  <a:moveTo>
                    <a:pt x="1646682" y="1721358"/>
                  </a:moveTo>
                  <a:lnTo>
                    <a:pt x="1646682" y="1713738"/>
                  </a:lnTo>
                  <a:lnTo>
                    <a:pt x="1642110" y="1717548"/>
                  </a:lnTo>
                  <a:lnTo>
                    <a:pt x="1642110" y="1721358"/>
                  </a:lnTo>
                  <a:lnTo>
                    <a:pt x="1646682" y="1721358"/>
                  </a:lnTo>
                  <a:close/>
                </a:path>
              </a:pathLst>
            </a:custGeom>
            <a:solidFill>
              <a:srgbClr val="000000"/>
            </a:solidFill>
          </p:spPr>
          <p:txBody>
            <a:bodyPr wrap="square" lIns="0" tIns="0" rIns="0" bIns="0" rtlCol="0"/>
            <a:lstStyle/>
            <a:p>
              <a:endParaRPr/>
            </a:p>
          </p:txBody>
        </p:sp>
      </p:grpSp>
      <p:sp>
        <p:nvSpPr>
          <p:cNvPr id="21" name="object 21"/>
          <p:cNvSpPr txBox="1"/>
          <p:nvPr/>
        </p:nvSpPr>
        <p:spPr>
          <a:xfrm>
            <a:off x="186823" y="4203445"/>
            <a:ext cx="162877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2F5597"/>
                </a:solidFill>
                <a:latin typeface="Microsoft JhengHei"/>
                <a:cs typeface="Microsoft JhengHei"/>
              </a:rPr>
              <a:t>台灣同志諮詢熱</a:t>
            </a:r>
            <a:r>
              <a:rPr sz="1550" b="1" spc="-50" dirty="0">
                <a:solidFill>
                  <a:srgbClr val="2F5597"/>
                </a:solidFill>
                <a:latin typeface="Microsoft JhengHei"/>
                <a:cs typeface="Microsoft JhengHei"/>
              </a:rPr>
              <a:t>線</a:t>
            </a:r>
            <a:endParaRPr sz="1550">
              <a:latin typeface="Microsoft JhengHei"/>
              <a:cs typeface="Microsoft JhengHei"/>
            </a:endParaRPr>
          </a:p>
        </p:txBody>
      </p:sp>
      <p:pic>
        <p:nvPicPr>
          <p:cNvPr id="22" name="object 22"/>
          <p:cNvPicPr/>
          <p:nvPr/>
        </p:nvPicPr>
        <p:blipFill>
          <a:blip r:embed="rId9" cstate="print"/>
          <a:stretch>
            <a:fillRect/>
          </a:stretch>
        </p:blipFill>
        <p:spPr>
          <a:xfrm>
            <a:off x="2025281" y="4533900"/>
            <a:ext cx="1600199" cy="1736598"/>
          </a:xfrm>
          <a:prstGeom prst="rect">
            <a:avLst/>
          </a:prstGeom>
        </p:spPr>
      </p:pic>
      <p:sp>
        <p:nvSpPr>
          <p:cNvPr id="23" name="object 23"/>
          <p:cNvSpPr txBox="1"/>
          <p:nvPr/>
        </p:nvSpPr>
        <p:spPr>
          <a:xfrm>
            <a:off x="2186311" y="4203445"/>
            <a:ext cx="122809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2F5597"/>
                </a:solidFill>
                <a:latin typeface="Microsoft JhengHei"/>
                <a:cs typeface="Microsoft JhengHei"/>
              </a:rPr>
              <a:t>台灣懷愛協</a:t>
            </a:r>
            <a:r>
              <a:rPr sz="1550" b="1" spc="-50" dirty="0">
                <a:solidFill>
                  <a:srgbClr val="2F5597"/>
                </a:solidFill>
                <a:latin typeface="Microsoft JhengHei"/>
                <a:cs typeface="Microsoft JhengHei"/>
              </a:rPr>
              <a:t>會</a:t>
            </a:r>
            <a:endParaRPr sz="1550">
              <a:latin typeface="Microsoft JhengHei"/>
              <a:cs typeface="Microsoft JhengHei"/>
            </a:endParaRPr>
          </a:p>
        </p:txBody>
      </p:sp>
      <p:pic>
        <p:nvPicPr>
          <p:cNvPr id="24" name="object 24"/>
          <p:cNvPicPr/>
          <p:nvPr/>
        </p:nvPicPr>
        <p:blipFill>
          <a:blip r:embed="rId10" cstate="print"/>
          <a:stretch>
            <a:fillRect/>
          </a:stretch>
        </p:blipFill>
        <p:spPr>
          <a:xfrm>
            <a:off x="3803789" y="4520945"/>
            <a:ext cx="1530858" cy="1745742"/>
          </a:xfrm>
          <a:prstGeom prst="rect">
            <a:avLst/>
          </a:prstGeom>
        </p:spPr>
      </p:pic>
      <p:sp>
        <p:nvSpPr>
          <p:cNvPr id="25" name="object 25"/>
          <p:cNvSpPr txBox="1"/>
          <p:nvPr/>
        </p:nvSpPr>
        <p:spPr>
          <a:xfrm>
            <a:off x="3756031" y="4203445"/>
            <a:ext cx="162877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2F5597"/>
                </a:solidFill>
                <a:latin typeface="Microsoft JhengHei"/>
                <a:cs typeface="Microsoft JhengHei"/>
              </a:rPr>
              <a:t>北市昆明防治中</a:t>
            </a:r>
            <a:r>
              <a:rPr sz="1550" b="1" spc="-50" dirty="0">
                <a:solidFill>
                  <a:srgbClr val="2F5597"/>
                </a:solidFill>
                <a:latin typeface="Microsoft JhengHei"/>
                <a:cs typeface="Microsoft JhengHei"/>
              </a:rPr>
              <a:t>心</a:t>
            </a:r>
            <a:endParaRPr sz="1550">
              <a:latin typeface="Microsoft JhengHei"/>
              <a:cs typeface="Microsoft JhengHei"/>
            </a:endParaRPr>
          </a:p>
        </p:txBody>
      </p:sp>
      <p:sp>
        <p:nvSpPr>
          <p:cNvPr id="27" name="object 27"/>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102</a:t>
            </a:fld>
            <a:endParaRPr spc="-25" dirty="0"/>
          </a:p>
        </p:txBody>
      </p:sp>
      <p:sp>
        <p:nvSpPr>
          <p:cNvPr id="28" name="object 2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6" name="object 26"/>
          <p:cNvSpPr txBox="1">
            <a:spLocks noGrp="1"/>
          </p:cNvSpPr>
          <p:nvPr>
            <p:ph type="title"/>
          </p:nvPr>
        </p:nvSpPr>
        <p:spPr>
          <a:xfrm>
            <a:off x="1272420" y="1080770"/>
            <a:ext cx="3442335" cy="506730"/>
          </a:xfrm>
          <a:prstGeom prst="rect">
            <a:avLst/>
          </a:prstGeom>
        </p:spPr>
        <p:txBody>
          <a:bodyPr vert="horz" wrap="square" lIns="0" tIns="13335" rIns="0" bIns="0" rtlCol="0">
            <a:spAutoFit/>
          </a:bodyPr>
          <a:lstStyle/>
          <a:p>
            <a:pPr marL="38100">
              <a:lnSpc>
                <a:spcPct val="100000"/>
              </a:lnSpc>
              <a:spcBef>
                <a:spcPts val="105"/>
              </a:spcBef>
            </a:pPr>
            <a:r>
              <a:rPr dirty="0"/>
              <a:t>強化藥愛防治網絡</a:t>
            </a:r>
            <a:r>
              <a:rPr sz="3150" spc="-75" baseline="-21164" dirty="0"/>
              <a:t>3</a:t>
            </a:r>
            <a:endParaRPr sz="3150" baseline="-21164"/>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479405" cy="5626735"/>
            <a:chOff x="88277" y="795527"/>
            <a:chExt cx="10479405" cy="5626735"/>
          </a:xfrm>
        </p:grpSpPr>
        <p:sp>
          <p:nvSpPr>
            <p:cNvPr id="3" name="object 3"/>
            <p:cNvSpPr/>
            <p:nvPr/>
          </p:nvSpPr>
          <p:spPr>
            <a:xfrm>
              <a:off x="855611" y="1754886"/>
              <a:ext cx="2255520" cy="4642485"/>
            </a:xfrm>
            <a:custGeom>
              <a:avLst/>
              <a:gdLst/>
              <a:ahLst/>
              <a:cxnLst/>
              <a:rect l="l" t="t" r="r" b="b"/>
              <a:pathLst>
                <a:path w="2255520" h="4642485">
                  <a:moveTo>
                    <a:pt x="2255520" y="4642104"/>
                  </a:moveTo>
                  <a:lnTo>
                    <a:pt x="2255520" y="0"/>
                  </a:lnTo>
                  <a:lnTo>
                    <a:pt x="0" y="0"/>
                  </a:lnTo>
                  <a:lnTo>
                    <a:pt x="0" y="4642104"/>
                  </a:lnTo>
                  <a:lnTo>
                    <a:pt x="2255520" y="4642104"/>
                  </a:lnTo>
                  <a:close/>
                </a:path>
              </a:pathLst>
            </a:custGeom>
            <a:solidFill>
              <a:srgbClr val="FFF2CC"/>
            </a:solidFill>
          </p:spPr>
          <p:txBody>
            <a:bodyPr wrap="square" lIns="0" tIns="0" rIns="0" bIns="0" rtlCol="0"/>
            <a:lstStyle/>
            <a:p>
              <a:endParaRPr/>
            </a:p>
          </p:txBody>
        </p:sp>
        <p:sp>
          <p:nvSpPr>
            <p:cNvPr id="4" name="object 4"/>
            <p:cNvSpPr/>
            <p:nvPr/>
          </p:nvSpPr>
          <p:spPr>
            <a:xfrm>
              <a:off x="830465" y="1729739"/>
              <a:ext cx="2306320" cy="4692650"/>
            </a:xfrm>
            <a:custGeom>
              <a:avLst/>
              <a:gdLst/>
              <a:ahLst/>
              <a:cxnLst/>
              <a:rect l="l" t="t" r="r" b="b"/>
              <a:pathLst>
                <a:path w="2306320" h="4692650">
                  <a:moveTo>
                    <a:pt x="2305812" y="4692396"/>
                  </a:moveTo>
                  <a:lnTo>
                    <a:pt x="2305812" y="0"/>
                  </a:lnTo>
                  <a:lnTo>
                    <a:pt x="0" y="0"/>
                  </a:lnTo>
                  <a:lnTo>
                    <a:pt x="0" y="4692396"/>
                  </a:lnTo>
                  <a:lnTo>
                    <a:pt x="25145" y="4692396"/>
                  </a:lnTo>
                  <a:lnTo>
                    <a:pt x="25145" y="50292"/>
                  </a:lnTo>
                  <a:lnTo>
                    <a:pt x="50291" y="25146"/>
                  </a:lnTo>
                  <a:lnTo>
                    <a:pt x="50291" y="50292"/>
                  </a:lnTo>
                  <a:lnTo>
                    <a:pt x="2255519" y="50292"/>
                  </a:lnTo>
                  <a:lnTo>
                    <a:pt x="2255519" y="25146"/>
                  </a:lnTo>
                  <a:lnTo>
                    <a:pt x="2280666" y="50292"/>
                  </a:lnTo>
                  <a:lnTo>
                    <a:pt x="2280666" y="4692396"/>
                  </a:lnTo>
                  <a:lnTo>
                    <a:pt x="2305812" y="4692396"/>
                  </a:lnTo>
                  <a:close/>
                </a:path>
                <a:path w="2306320" h="4692650">
                  <a:moveTo>
                    <a:pt x="50291" y="50292"/>
                  </a:moveTo>
                  <a:lnTo>
                    <a:pt x="50291" y="25146"/>
                  </a:lnTo>
                  <a:lnTo>
                    <a:pt x="25145" y="50292"/>
                  </a:lnTo>
                  <a:lnTo>
                    <a:pt x="50291" y="50292"/>
                  </a:lnTo>
                  <a:close/>
                </a:path>
                <a:path w="2306320" h="4692650">
                  <a:moveTo>
                    <a:pt x="50292" y="4642866"/>
                  </a:moveTo>
                  <a:lnTo>
                    <a:pt x="50291" y="50292"/>
                  </a:lnTo>
                  <a:lnTo>
                    <a:pt x="25145" y="50292"/>
                  </a:lnTo>
                  <a:lnTo>
                    <a:pt x="25146" y="4642866"/>
                  </a:lnTo>
                  <a:lnTo>
                    <a:pt x="50292" y="4642866"/>
                  </a:lnTo>
                  <a:close/>
                </a:path>
                <a:path w="2306320" h="4692650">
                  <a:moveTo>
                    <a:pt x="2280666" y="4642866"/>
                  </a:moveTo>
                  <a:lnTo>
                    <a:pt x="25146" y="4642866"/>
                  </a:lnTo>
                  <a:lnTo>
                    <a:pt x="50292" y="4667250"/>
                  </a:lnTo>
                  <a:lnTo>
                    <a:pt x="50291" y="4692396"/>
                  </a:lnTo>
                  <a:lnTo>
                    <a:pt x="2255520" y="4692396"/>
                  </a:lnTo>
                  <a:lnTo>
                    <a:pt x="2255520" y="4667250"/>
                  </a:lnTo>
                  <a:lnTo>
                    <a:pt x="2280666" y="4642866"/>
                  </a:lnTo>
                  <a:close/>
                </a:path>
                <a:path w="2306320" h="4692650">
                  <a:moveTo>
                    <a:pt x="50291" y="4692396"/>
                  </a:moveTo>
                  <a:lnTo>
                    <a:pt x="50292" y="4667250"/>
                  </a:lnTo>
                  <a:lnTo>
                    <a:pt x="25146" y="4642866"/>
                  </a:lnTo>
                  <a:lnTo>
                    <a:pt x="25145" y="4692396"/>
                  </a:lnTo>
                  <a:lnTo>
                    <a:pt x="50291" y="4692396"/>
                  </a:lnTo>
                  <a:close/>
                </a:path>
                <a:path w="2306320" h="4692650">
                  <a:moveTo>
                    <a:pt x="2280666" y="50292"/>
                  </a:moveTo>
                  <a:lnTo>
                    <a:pt x="2255519" y="25146"/>
                  </a:lnTo>
                  <a:lnTo>
                    <a:pt x="2255519" y="50292"/>
                  </a:lnTo>
                  <a:lnTo>
                    <a:pt x="2280666" y="50292"/>
                  </a:lnTo>
                  <a:close/>
                </a:path>
                <a:path w="2306320" h="4692650">
                  <a:moveTo>
                    <a:pt x="2280666" y="4642866"/>
                  </a:moveTo>
                  <a:lnTo>
                    <a:pt x="2280666" y="50292"/>
                  </a:lnTo>
                  <a:lnTo>
                    <a:pt x="2255519" y="50292"/>
                  </a:lnTo>
                  <a:lnTo>
                    <a:pt x="2255520" y="4642866"/>
                  </a:lnTo>
                  <a:lnTo>
                    <a:pt x="2280666" y="4642866"/>
                  </a:lnTo>
                  <a:close/>
                </a:path>
                <a:path w="2306320" h="4692650">
                  <a:moveTo>
                    <a:pt x="2280666" y="4692396"/>
                  </a:moveTo>
                  <a:lnTo>
                    <a:pt x="2280666" y="4642866"/>
                  </a:lnTo>
                  <a:lnTo>
                    <a:pt x="2255520" y="4667250"/>
                  </a:lnTo>
                  <a:lnTo>
                    <a:pt x="2255520" y="4692396"/>
                  </a:lnTo>
                  <a:lnTo>
                    <a:pt x="2280666" y="4692396"/>
                  </a:lnTo>
                  <a:close/>
                </a:path>
              </a:pathLst>
            </a:custGeom>
            <a:solidFill>
              <a:srgbClr val="ACD7CA"/>
            </a:solidFill>
          </p:spPr>
          <p:txBody>
            <a:bodyPr wrap="square" lIns="0" tIns="0" rIns="0" bIns="0" rtlCol="0"/>
            <a:lstStyle/>
            <a:p>
              <a:endParaRPr/>
            </a:p>
          </p:txBody>
        </p:sp>
        <p:sp>
          <p:nvSpPr>
            <p:cNvPr id="5" name="object 5"/>
            <p:cNvSpPr/>
            <p:nvPr/>
          </p:nvSpPr>
          <p:spPr>
            <a:xfrm>
              <a:off x="3115703" y="3778770"/>
              <a:ext cx="3321685" cy="279400"/>
            </a:xfrm>
            <a:custGeom>
              <a:avLst/>
              <a:gdLst/>
              <a:ahLst/>
              <a:cxnLst/>
              <a:rect l="l" t="t" r="r" b="b"/>
              <a:pathLst>
                <a:path w="3321685" h="279400">
                  <a:moveTo>
                    <a:pt x="111252" y="0"/>
                  </a:moveTo>
                  <a:lnTo>
                    <a:pt x="0" y="0"/>
                  </a:lnTo>
                  <a:lnTo>
                    <a:pt x="0" y="252984"/>
                  </a:lnTo>
                  <a:lnTo>
                    <a:pt x="111252" y="252984"/>
                  </a:lnTo>
                  <a:lnTo>
                    <a:pt x="111252" y="0"/>
                  </a:lnTo>
                  <a:close/>
                </a:path>
                <a:path w="3321685" h="279400">
                  <a:moveTo>
                    <a:pt x="1592580" y="11430"/>
                  </a:moveTo>
                  <a:lnTo>
                    <a:pt x="1481328" y="11430"/>
                  </a:lnTo>
                  <a:lnTo>
                    <a:pt x="1481328" y="263652"/>
                  </a:lnTo>
                  <a:lnTo>
                    <a:pt x="1592580" y="263652"/>
                  </a:lnTo>
                  <a:lnTo>
                    <a:pt x="1592580" y="11430"/>
                  </a:lnTo>
                  <a:close/>
                </a:path>
                <a:path w="3321685" h="279400">
                  <a:moveTo>
                    <a:pt x="3321558" y="26670"/>
                  </a:moveTo>
                  <a:lnTo>
                    <a:pt x="3210306" y="26670"/>
                  </a:lnTo>
                  <a:lnTo>
                    <a:pt x="3210306" y="278892"/>
                  </a:lnTo>
                  <a:lnTo>
                    <a:pt x="3321558" y="278892"/>
                  </a:lnTo>
                  <a:lnTo>
                    <a:pt x="3321558" y="26670"/>
                  </a:lnTo>
                  <a:close/>
                </a:path>
              </a:pathLst>
            </a:custGeom>
            <a:solidFill>
              <a:srgbClr val="D9D9D9"/>
            </a:solidFill>
          </p:spPr>
          <p:txBody>
            <a:bodyPr wrap="square" lIns="0" tIns="0" rIns="0" bIns="0" rtlCol="0"/>
            <a:lstStyle/>
            <a:p>
              <a:endParaRPr/>
            </a:p>
          </p:txBody>
        </p:sp>
        <p:pic>
          <p:nvPicPr>
            <p:cNvPr id="6" name="object 6"/>
            <p:cNvPicPr/>
            <p:nvPr/>
          </p:nvPicPr>
          <p:blipFill>
            <a:blip r:embed="rId2" cstate="print"/>
            <a:stretch>
              <a:fillRect/>
            </a:stretch>
          </p:blipFill>
          <p:spPr>
            <a:xfrm>
              <a:off x="4885067" y="4865369"/>
              <a:ext cx="1131284" cy="1068801"/>
            </a:xfrm>
            <a:prstGeom prst="rect">
              <a:avLst/>
            </a:prstGeom>
          </p:spPr>
        </p:pic>
        <p:pic>
          <p:nvPicPr>
            <p:cNvPr id="7" name="object 7"/>
            <p:cNvPicPr/>
            <p:nvPr/>
          </p:nvPicPr>
          <p:blipFill>
            <a:blip r:embed="rId3" cstate="print"/>
            <a:stretch>
              <a:fillRect/>
            </a:stretch>
          </p:blipFill>
          <p:spPr>
            <a:xfrm>
              <a:off x="6559943" y="4911089"/>
              <a:ext cx="632633" cy="1002791"/>
            </a:xfrm>
            <a:prstGeom prst="rect">
              <a:avLst/>
            </a:prstGeom>
          </p:spPr>
        </p:pic>
        <p:pic>
          <p:nvPicPr>
            <p:cNvPr id="8" name="object 8"/>
            <p:cNvPicPr/>
            <p:nvPr/>
          </p:nvPicPr>
          <p:blipFill>
            <a:blip r:embed="rId4" cstate="print"/>
            <a:stretch>
              <a:fillRect/>
            </a:stretch>
          </p:blipFill>
          <p:spPr>
            <a:xfrm>
              <a:off x="6767969" y="2379726"/>
              <a:ext cx="1043939" cy="670262"/>
            </a:xfrm>
            <a:prstGeom prst="rect">
              <a:avLst/>
            </a:prstGeom>
          </p:spPr>
        </p:pic>
        <p:pic>
          <p:nvPicPr>
            <p:cNvPr id="9" name="object 9"/>
            <p:cNvPicPr/>
            <p:nvPr/>
          </p:nvPicPr>
          <p:blipFill>
            <a:blip r:embed="rId5" cstate="print"/>
            <a:stretch>
              <a:fillRect/>
            </a:stretch>
          </p:blipFill>
          <p:spPr>
            <a:xfrm>
              <a:off x="4872113" y="2313432"/>
              <a:ext cx="537313" cy="653033"/>
            </a:xfrm>
            <a:prstGeom prst="rect">
              <a:avLst/>
            </a:prstGeom>
          </p:spPr>
        </p:pic>
        <p:pic>
          <p:nvPicPr>
            <p:cNvPr id="10" name="object 10"/>
            <p:cNvPicPr/>
            <p:nvPr/>
          </p:nvPicPr>
          <p:blipFill>
            <a:blip r:embed="rId6" cstate="print"/>
            <a:stretch>
              <a:fillRect/>
            </a:stretch>
          </p:blipFill>
          <p:spPr>
            <a:xfrm>
              <a:off x="8737727" y="2667000"/>
              <a:ext cx="973074" cy="935984"/>
            </a:xfrm>
            <a:prstGeom prst="rect">
              <a:avLst/>
            </a:prstGeom>
          </p:spPr>
        </p:pic>
        <p:pic>
          <p:nvPicPr>
            <p:cNvPr id="11" name="object 11"/>
            <p:cNvPicPr/>
            <p:nvPr/>
          </p:nvPicPr>
          <p:blipFill>
            <a:blip r:embed="rId7" cstate="print"/>
            <a:stretch>
              <a:fillRect/>
            </a:stretch>
          </p:blipFill>
          <p:spPr>
            <a:xfrm>
              <a:off x="3346589" y="4865369"/>
              <a:ext cx="1185672" cy="1189482"/>
            </a:xfrm>
            <a:prstGeom prst="rect">
              <a:avLst/>
            </a:prstGeom>
          </p:spPr>
        </p:pic>
      </p:grpSp>
      <p:sp>
        <p:nvSpPr>
          <p:cNvPr id="12" name="object 1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13" name="object 13"/>
          <p:cNvSpPr txBox="1"/>
          <p:nvPr/>
        </p:nvSpPr>
        <p:spPr>
          <a:xfrm>
            <a:off x="3515239" y="4489958"/>
            <a:ext cx="868044"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853C0C"/>
                </a:solidFill>
                <a:latin typeface="Microsoft JhengHei"/>
                <a:cs typeface="Microsoft JhengHei"/>
              </a:rPr>
              <a:t>HIV</a:t>
            </a:r>
            <a:r>
              <a:rPr sz="1750" b="1" spc="-25" dirty="0">
                <a:solidFill>
                  <a:srgbClr val="853C0C"/>
                </a:solidFill>
                <a:latin typeface="Microsoft JhengHei"/>
                <a:cs typeface="Microsoft JhengHei"/>
              </a:rPr>
              <a:t>陽性</a:t>
            </a:r>
            <a:endParaRPr sz="1750">
              <a:latin typeface="Microsoft JhengHei"/>
              <a:cs typeface="Microsoft JhengHei"/>
            </a:endParaRPr>
          </a:p>
        </p:txBody>
      </p:sp>
      <p:sp>
        <p:nvSpPr>
          <p:cNvPr id="14" name="object 14"/>
          <p:cNvSpPr txBox="1"/>
          <p:nvPr/>
        </p:nvSpPr>
        <p:spPr>
          <a:xfrm>
            <a:off x="5035431" y="4470155"/>
            <a:ext cx="915669" cy="292735"/>
          </a:xfrm>
          <a:prstGeom prst="rect">
            <a:avLst/>
          </a:prstGeom>
        </p:spPr>
        <p:txBody>
          <a:bodyPr vert="horz" wrap="square" lIns="0" tIns="12700" rIns="0" bIns="0" rtlCol="0">
            <a:spAutoFit/>
          </a:bodyPr>
          <a:lstStyle/>
          <a:p>
            <a:pPr marL="12700">
              <a:lnSpc>
                <a:spcPct val="100000"/>
              </a:lnSpc>
              <a:spcBef>
                <a:spcPts val="100"/>
              </a:spcBef>
            </a:pPr>
            <a:r>
              <a:rPr sz="1750" b="1" spc="-15" dirty="0">
                <a:solidFill>
                  <a:srgbClr val="853C0C"/>
                </a:solidFill>
                <a:latin typeface="Microsoft JhengHei"/>
                <a:cs typeface="Microsoft JhengHei"/>
              </a:rPr>
              <a:t>醫療照護</a:t>
            </a:r>
            <a:endParaRPr sz="1750">
              <a:latin typeface="Microsoft JhengHei"/>
              <a:cs typeface="Microsoft JhengHei"/>
            </a:endParaRPr>
          </a:p>
        </p:txBody>
      </p:sp>
      <p:sp>
        <p:nvSpPr>
          <p:cNvPr id="15" name="object 15"/>
          <p:cNvSpPr txBox="1"/>
          <p:nvPr/>
        </p:nvSpPr>
        <p:spPr>
          <a:xfrm>
            <a:off x="6555619" y="4497577"/>
            <a:ext cx="1428750" cy="506730"/>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853C0C"/>
                </a:solidFill>
                <a:latin typeface="Microsoft JhengHei"/>
                <a:cs typeface="Microsoft JhengHei"/>
              </a:rPr>
              <a:t>抗病毒藥物治</a:t>
            </a:r>
            <a:r>
              <a:rPr sz="1550" b="1" spc="-50" dirty="0">
                <a:solidFill>
                  <a:srgbClr val="853C0C"/>
                </a:solidFill>
                <a:latin typeface="Microsoft JhengHei"/>
                <a:cs typeface="Microsoft JhengHei"/>
              </a:rPr>
              <a:t>療</a:t>
            </a:r>
            <a:endParaRPr sz="1550">
              <a:latin typeface="Microsoft JhengHei"/>
              <a:cs typeface="Microsoft JhengHei"/>
            </a:endParaRPr>
          </a:p>
          <a:p>
            <a:pPr marL="691515">
              <a:lnSpc>
                <a:spcPct val="100000"/>
              </a:lnSpc>
              <a:spcBef>
                <a:spcPts val="35"/>
              </a:spcBef>
            </a:pPr>
            <a:r>
              <a:rPr sz="1550" b="1" spc="-25" dirty="0">
                <a:solidFill>
                  <a:srgbClr val="853C0C"/>
                </a:solidFill>
                <a:latin typeface="Microsoft JhengHei"/>
                <a:cs typeface="Microsoft JhengHei"/>
              </a:rPr>
              <a:t>ART</a:t>
            </a:r>
            <a:endParaRPr sz="1550">
              <a:latin typeface="Microsoft JhengHei"/>
              <a:cs typeface="Microsoft JhengHei"/>
            </a:endParaRPr>
          </a:p>
        </p:txBody>
      </p:sp>
      <p:sp>
        <p:nvSpPr>
          <p:cNvPr id="16" name="object 16"/>
          <p:cNvSpPr txBox="1"/>
          <p:nvPr/>
        </p:nvSpPr>
        <p:spPr>
          <a:xfrm>
            <a:off x="3171329" y="6046470"/>
            <a:ext cx="4799965" cy="349885"/>
          </a:xfrm>
          <a:prstGeom prst="rect">
            <a:avLst/>
          </a:prstGeom>
          <a:solidFill>
            <a:srgbClr val="F2A068"/>
          </a:solidFill>
        </p:spPr>
        <p:txBody>
          <a:bodyPr vert="horz" wrap="square" lIns="0" tIns="52069" rIns="0" bIns="0" rtlCol="0">
            <a:spAutoFit/>
          </a:bodyPr>
          <a:lstStyle/>
          <a:p>
            <a:pPr algn="ctr">
              <a:lnSpc>
                <a:spcPct val="100000"/>
              </a:lnSpc>
              <a:spcBef>
                <a:spcPts val="409"/>
              </a:spcBef>
            </a:pPr>
            <a:r>
              <a:rPr sz="1550" b="1" dirty="0">
                <a:solidFill>
                  <a:srgbClr val="FFFFFF"/>
                </a:solidFill>
                <a:latin typeface="Microsoft JhengHei"/>
                <a:cs typeface="Microsoft JhengHei"/>
              </a:rPr>
              <a:t>參與、持續、諮詢、監測、支</a:t>
            </a:r>
            <a:r>
              <a:rPr sz="1550" b="1" spc="-50" dirty="0">
                <a:solidFill>
                  <a:srgbClr val="FFFFFF"/>
                </a:solidFill>
                <a:latin typeface="Microsoft JhengHei"/>
                <a:cs typeface="Microsoft JhengHei"/>
              </a:rPr>
              <a:t>持</a:t>
            </a:r>
            <a:endParaRPr sz="1550">
              <a:latin typeface="Microsoft JhengHei"/>
              <a:cs typeface="Microsoft JhengHei"/>
            </a:endParaRPr>
          </a:p>
        </p:txBody>
      </p:sp>
      <p:sp>
        <p:nvSpPr>
          <p:cNvPr id="17" name="object 17"/>
          <p:cNvSpPr txBox="1"/>
          <p:nvPr/>
        </p:nvSpPr>
        <p:spPr>
          <a:xfrm>
            <a:off x="8006981" y="6046470"/>
            <a:ext cx="2409190" cy="345440"/>
          </a:xfrm>
          <a:prstGeom prst="rect">
            <a:avLst/>
          </a:prstGeom>
          <a:solidFill>
            <a:srgbClr val="F2A068"/>
          </a:solidFill>
        </p:spPr>
        <p:txBody>
          <a:bodyPr vert="horz" wrap="square" lIns="0" tIns="50165" rIns="0" bIns="0" rtlCol="0">
            <a:spAutoFit/>
          </a:bodyPr>
          <a:lstStyle/>
          <a:p>
            <a:pPr marL="501650">
              <a:lnSpc>
                <a:spcPct val="100000"/>
              </a:lnSpc>
              <a:spcBef>
                <a:spcPts val="395"/>
              </a:spcBef>
            </a:pPr>
            <a:r>
              <a:rPr sz="1550" b="1" dirty="0">
                <a:solidFill>
                  <a:srgbClr val="FFFFFF"/>
                </a:solidFill>
                <a:latin typeface="Microsoft JhengHei"/>
                <a:cs typeface="Microsoft JhengHei"/>
              </a:rPr>
              <a:t>穩定控制病毒</a:t>
            </a:r>
            <a:r>
              <a:rPr sz="1550" b="1" spc="-50" dirty="0">
                <a:solidFill>
                  <a:srgbClr val="FFFFFF"/>
                </a:solidFill>
                <a:latin typeface="Microsoft JhengHei"/>
                <a:cs typeface="Microsoft JhengHei"/>
              </a:rPr>
              <a:t>量</a:t>
            </a:r>
            <a:endParaRPr sz="1550">
              <a:latin typeface="Microsoft JhengHei"/>
              <a:cs typeface="Microsoft JhengHei"/>
            </a:endParaRPr>
          </a:p>
        </p:txBody>
      </p:sp>
      <p:sp>
        <p:nvSpPr>
          <p:cNvPr id="18" name="object 18"/>
          <p:cNvSpPr/>
          <p:nvPr/>
        </p:nvSpPr>
        <p:spPr>
          <a:xfrm>
            <a:off x="4682375" y="5715000"/>
            <a:ext cx="1819910" cy="297180"/>
          </a:xfrm>
          <a:custGeom>
            <a:avLst/>
            <a:gdLst/>
            <a:ahLst/>
            <a:cxnLst/>
            <a:rect l="l" t="t" r="r" b="b"/>
            <a:pathLst>
              <a:path w="1819910" h="297179">
                <a:moveTo>
                  <a:pt x="1819656" y="297179"/>
                </a:moveTo>
                <a:lnTo>
                  <a:pt x="1819656" y="0"/>
                </a:lnTo>
                <a:lnTo>
                  <a:pt x="0" y="0"/>
                </a:lnTo>
                <a:lnTo>
                  <a:pt x="0" y="297180"/>
                </a:lnTo>
                <a:lnTo>
                  <a:pt x="1819656" y="297179"/>
                </a:lnTo>
                <a:close/>
              </a:path>
            </a:pathLst>
          </a:custGeom>
          <a:solidFill>
            <a:srgbClr val="FFFFFF"/>
          </a:solidFill>
        </p:spPr>
        <p:txBody>
          <a:bodyPr wrap="square" lIns="0" tIns="0" rIns="0" bIns="0" rtlCol="0"/>
          <a:lstStyle/>
          <a:p>
            <a:endParaRPr/>
          </a:p>
        </p:txBody>
      </p:sp>
      <p:sp>
        <p:nvSpPr>
          <p:cNvPr id="19" name="object 19"/>
          <p:cNvSpPr txBox="1"/>
          <p:nvPr/>
        </p:nvSpPr>
        <p:spPr>
          <a:xfrm>
            <a:off x="4777111" y="5737352"/>
            <a:ext cx="163068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853C0C"/>
                </a:solidFill>
                <a:latin typeface="Microsoft JhengHei"/>
                <a:cs typeface="Microsoft JhengHei"/>
              </a:rPr>
              <a:t>個案管理、伴侶服務</a:t>
            </a:r>
            <a:endParaRPr sz="1400">
              <a:latin typeface="Microsoft JhengHei"/>
              <a:cs typeface="Microsoft JhengHei"/>
            </a:endParaRPr>
          </a:p>
        </p:txBody>
      </p:sp>
      <p:sp>
        <p:nvSpPr>
          <p:cNvPr id="20" name="object 20"/>
          <p:cNvSpPr txBox="1"/>
          <p:nvPr/>
        </p:nvSpPr>
        <p:spPr>
          <a:xfrm>
            <a:off x="3171329" y="1736598"/>
            <a:ext cx="4799965" cy="391795"/>
          </a:xfrm>
          <a:prstGeom prst="rect">
            <a:avLst/>
          </a:prstGeom>
          <a:solidFill>
            <a:srgbClr val="4A9B82"/>
          </a:solidFill>
        </p:spPr>
        <p:txBody>
          <a:bodyPr vert="horz" wrap="square" lIns="0" tIns="73025" rIns="0" bIns="0" rtlCol="0">
            <a:spAutoFit/>
          </a:bodyPr>
          <a:lstStyle/>
          <a:p>
            <a:pPr algn="ctr">
              <a:lnSpc>
                <a:spcPct val="100000"/>
              </a:lnSpc>
              <a:spcBef>
                <a:spcPts val="575"/>
              </a:spcBef>
            </a:pPr>
            <a:r>
              <a:rPr sz="1550" b="1" dirty="0">
                <a:solidFill>
                  <a:srgbClr val="FFFFFF"/>
                </a:solidFill>
                <a:latin typeface="Microsoft JhengHei"/>
                <a:cs typeface="Microsoft JhengHei"/>
              </a:rPr>
              <a:t>轉介至預防服務並持續提供資</a:t>
            </a:r>
            <a:r>
              <a:rPr sz="1550" b="1" spc="-50" dirty="0">
                <a:solidFill>
                  <a:srgbClr val="FFFFFF"/>
                </a:solidFill>
                <a:latin typeface="Microsoft JhengHei"/>
                <a:cs typeface="Microsoft JhengHei"/>
              </a:rPr>
              <a:t>源</a:t>
            </a:r>
            <a:endParaRPr sz="1550">
              <a:latin typeface="Microsoft JhengHei"/>
              <a:cs typeface="Microsoft JhengHei"/>
            </a:endParaRPr>
          </a:p>
        </p:txBody>
      </p:sp>
      <p:sp>
        <p:nvSpPr>
          <p:cNvPr id="21" name="object 21"/>
          <p:cNvSpPr txBox="1"/>
          <p:nvPr/>
        </p:nvSpPr>
        <p:spPr>
          <a:xfrm>
            <a:off x="8018398" y="1742694"/>
            <a:ext cx="2397760" cy="387350"/>
          </a:xfrm>
          <a:prstGeom prst="rect">
            <a:avLst/>
          </a:prstGeom>
          <a:solidFill>
            <a:srgbClr val="4A9B82"/>
          </a:solidFill>
        </p:spPr>
        <p:txBody>
          <a:bodyPr vert="horz" wrap="square" lIns="0" tIns="71120" rIns="0" bIns="0" rtlCol="0">
            <a:spAutoFit/>
          </a:bodyPr>
          <a:lstStyle/>
          <a:p>
            <a:pPr marL="596265">
              <a:lnSpc>
                <a:spcPct val="100000"/>
              </a:lnSpc>
              <a:spcBef>
                <a:spcPts val="560"/>
              </a:spcBef>
            </a:pPr>
            <a:r>
              <a:rPr sz="1550" b="1" dirty="0">
                <a:solidFill>
                  <a:srgbClr val="FFFFFF"/>
                </a:solidFill>
                <a:latin typeface="Microsoft JhengHei"/>
                <a:cs typeface="Microsoft JhengHei"/>
              </a:rPr>
              <a:t>定期愛滋篩</a:t>
            </a:r>
            <a:r>
              <a:rPr sz="1550" b="1" spc="-50" dirty="0">
                <a:solidFill>
                  <a:srgbClr val="FFFFFF"/>
                </a:solidFill>
                <a:latin typeface="Microsoft JhengHei"/>
                <a:cs typeface="Microsoft JhengHei"/>
              </a:rPr>
              <a:t>檢</a:t>
            </a:r>
            <a:endParaRPr sz="1550">
              <a:latin typeface="Microsoft JhengHei"/>
              <a:cs typeface="Microsoft JhengHei"/>
            </a:endParaRPr>
          </a:p>
        </p:txBody>
      </p:sp>
      <p:sp>
        <p:nvSpPr>
          <p:cNvPr id="22" name="object 22"/>
          <p:cNvSpPr txBox="1"/>
          <p:nvPr/>
        </p:nvSpPr>
        <p:spPr>
          <a:xfrm>
            <a:off x="6854323" y="3068827"/>
            <a:ext cx="916940" cy="452755"/>
          </a:xfrm>
          <a:prstGeom prst="rect">
            <a:avLst/>
          </a:prstGeom>
        </p:spPr>
        <p:txBody>
          <a:bodyPr vert="horz" wrap="square" lIns="0" tIns="12700" rIns="0" bIns="0" rtlCol="0">
            <a:spAutoFit/>
          </a:bodyPr>
          <a:lstStyle/>
          <a:p>
            <a:pPr marL="12700" marR="5080" indent="88900">
              <a:lnSpc>
                <a:spcPct val="100000"/>
              </a:lnSpc>
              <a:spcBef>
                <a:spcPts val="100"/>
              </a:spcBef>
            </a:pPr>
            <a:r>
              <a:rPr sz="1400" b="1" spc="-15" dirty="0">
                <a:solidFill>
                  <a:srgbClr val="0B4E55"/>
                </a:solidFill>
                <a:latin typeface="Microsoft JhengHei"/>
                <a:cs typeface="Microsoft JhengHei"/>
              </a:rPr>
              <a:t>持續諮詢</a:t>
            </a:r>
            <a:r>
              <a:rPr sz="1400" b="1" spc="-10" dirty="0">
                <a:solidFill>
                  <a:srgbClr val="0B4E55"/>
                </a:solidFill>
                <a:latin typeface="Microsoft JhengHei"/>
                <a:cs typeface="Microsoft JhengHei"/>
              </a:rPr>
              <a:t>支持及推廣</a:t>
            </a:r>
            <a:endParaRPr sz="1400">
              <a:latin typeface="Microsoft JhengHei"/>
              <a:cs typeface="Microsoft JhengHei"/>
            </a:endParaRPr>
          </a:p>
        </p:txBody>
      </p:sp>
      <p:sp>
        <p:nvSpPr>
          <p:cNvPr id="23" name="object 23"/>
          <p:cNvSpPr txBox="1"/>
          <p:nvPr/>
        </p:nvSpPr>
        <p:spPr>
          <a:xfrm>
            <a:off x="8516242" y="2217674"/>
            <a:ext cx="1273810" cy="452755"/>
          </a:xfrm>
          <a:prstGeom prst="rect">
            <a:avLst/>
          </a:prstGeom>
        </p:spPr>
        <p:txBody>
          <a:bodyPr vert="horz" wrap="square" lIns="0" tIns="12700" rIns="0" bIns="0" rtlCol="0">
            <a:spAutoFit/>
          </a:bodyPr>
          <a:lstStyle/>
          <a:p>
            <a:pPr algn="ctr">
              <a:lnSpc>
                <a:spcPct val="100000"/>
              </a:lnSpc>
              <a:spcBef>
                <a:spcPts val="100"/>
              </a:spcBef>
            </a:pPr>
            <a:r>
              <a:rPr sz="1400" b="1" spc="-15" dirty="0">
                <a:solidFill>
                  <a:srgbClr val="0B4E55"/>
                </a:solidFill>
                <a:latin typeface="Microsoft JhengHei"/>
                <a:cs typeface="Microsoft JhengHei"/>
              </a:rPr>
              <a:t>穩定支持</a:t>
            </a:r>
            <a:endParaRPr sz="1400">
              <a:latin typeface="Microsoft JhengHei"/>
              <a:cs typeface="Microsoft JhengHei"/>
            </a:endParaRPr>
          </a:p>
          <a:p>
            <a:pPr algn="ctr">
              <a:lnSpc>
                <a:spcPct val="100000"/>
              </a:lnSpc>
              <a:spcBef>
                <a:spcPts val="5"/>
              </a:spcBef>
            </a:pPr>
            <a:r>
              <a:rPr sz="1400" b="1" spc="-10" dirty="0">
                <a:solidFill>
                  <a:srgbClr val="0B4E55"/>
                </a:solidFill>
                <a:latin typeface="Microsoft JhengHei"/>
                <a:cs typeface="Microsoft JhengHei"/>
              </a:rPr>
              <a:t>維持未感染狀態</a:t>
            </a:r>
            <a:endParaRPr sz="1400">
              <a:latin typeface="Microsoft JhengHei"/>
              <a:cs typeface="Microsoft JhengHei"/>
            </a:endParaRPr>
          </a:p>
        </p:txBody>
      </p:sp>
      <p:sp>
        <p:nvSpPr>
          <p:cNvPr id="24" name="object 24"/>
          <p:cNvSpPr txBox="1"/>
          <p:nvPr/>
        </p:nvSpPr>
        <p:spPr>
          <a:xfrm>
            <a:off x="4928757" y="2537713"/>
            <a:ext cx="1452245" cy="1094740"/>
          </a:xfrm>
          <a:prstGeom prst="rect">
            <a:avLst/>
          </a:prstGeom>
        </p:spPr>
        <p:txBody>
          <a:bodyPr vert="horz" wrap="square" lIns="0" tIns="12700" rIns="0" bIns="0" rtlCol="0">
            <a:spAutoFit/>
          </a:bodyPr>
          <a:lstStyle/>
          <a:p>
            <a:pPr marL="535305">
              <a:lnSpc>
                <a:spcPct val="100000"/>
              </a:lnSpc>
              <a:spcBef>
                <a:spcPts val="100"/>
              </a:spcBef>
            </a:pPr>
            <a:r>
              <a:rPr sz="1750" b="1" spc="-15" dirty="0">
                <a:solidFill>
                  <a:srgbClr val="0B4E55"/>
                </a:solidFill>
                <a:latin typeface="Microsoft JhengHei"/>
                <a:cs typeface="Microsoft JhengHei"/>
              </a:rPr>
              <a:t>預防感染</a:t>
            </a:r>
            <a:endParaRPr sz="1750">
              <a:latin typeface="Microsoft JhengHei"/>
              <a:cs typeface="Microsoft JhengHei"/>
            </a:endParaRPr>
          </a:p>
          <a:p>
            <a:pPr marL="12700" marR="5080" indent="160655">
              <a:lnSpc>
                <a:spcPct val="100000"/>
              </a:lnSpc>
              <a:spcBef>
                <a:spcPts val="1270"/>
              </a:spcBef>
            </a:pPr>
            <a:r>
              <a:rPr sz="1400" b="1" spc="-5" dirty="0">
                <a:solidFill>
                  <a:srgbClr val="0B4E55"/>
                </a:solidFill>
                <a:latin typeface="Microsoft JhengHei"/>
                <a:cs typeface="Microsoft JhengHei"/>
              </a:rPr>
              <a:t>PrEP、保險套</a:t>
            </a:r>
            <a:r>
              <a:rPr sz="1400" b="1" dirty="0">
                <a:solidFill>
                  <a:srgbClr val="0B4E55"/>
                </a:solidFill>
                <a:latin typeface="Microsoft JhengHei"/>
                <a:cs typeface="Microsoft JhengHei"/>
              </a:rPr>
              <a:t>減害、藥癮戒治 預防⺟⼦垂直感染</a:t>
            </a:r>
            <a:endParaRPr sz="1400">
              <a:latin typeface="Microsoft JhengHei"/>
              <a:cs typeface="Microsoft JhengHei"/>
            </a:endParaRPr>
          </a:p>
        </p:txBody>
      </p:sp>
      <p:sp>
        <p:nvSpPr>
          <p:cNvPr id="25" name="object 25"/>
          <p:cNvSpPr txBox="1"/>
          <p:nvPr/>
        </p:nvSpPr>
        <p:spPr>
          <a:xfrm>
            <a:off x="4477656" y="4137160"/>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就醫</a:t>
            </a:r>
            <a:endParaRPr sz="1400">
              <a:latin typeface="Microsoft JhengHei"/>
              <a:cs typeface="Microsoft JhengHei"/>
            </a:endParaRPr>
          </a:p>
        </p:txBody>
      </p:sp>
      <p:sp>
        <p:nvSpPr>
          <p:cNvPr id="26" name="object 26"/>
          <p:cNvSpPr txBox="1"/>
          <p:nvPr/>
        </p:nvSpPr>
        <p:spPr>
          <a:xfrm>
            <a:off x="6189109" y="4160786"/>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服藥</a:t>
            </a:r>
            <a:endParaRPr sz="1400">
              <a:latin typeface="Microsoft JhengHei"/>
              <a:cs typeface="Microsoft JhengHei"/>
            </a:endParaRPr>
          </a:p>
        </p:txBody>
      </p:sp>
      <p:sp>
        <p:nvSpPr>
          <p:cNvPr id="27" name="object 27"/>
          <p:cNvSpPr txBox="1"/>
          <p:nvPr/>
        </p:nvSpPr>
        <p:spPr>
          <a:xfrm>
            <a:off x="7857127" y="4160786"/>
            <a:ext cx="127381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7E7E7E"/>
                </a:solidFill>
                <a:latin typeface="Microsoft JhengHei"/>
                <a:cs typeface="Microsoft JhengHei"/>
              </a:rPr>
              <a:t>持續監測病毒量</a:t>
            </a:r>
            <a:endParaRPr sz="1400">
              <a:latin typeface="Microsoft JhengHei"/>
              <a:cs typeface="Microsoft JhengHei"/>
            </a:endParaRPr>
          </a:p>
        </p:txBody>
      </p:sp>
      <p:sp>
        <p:nvSpPr>
          <p:cNvPr id="28" name="object 28"/>
          <p:cNvSpPr txBox="1"/>
          <p:nvPr/>
        </p:nvSpPr>
        <p:spPr>
          <a:xfrm>
            <a:off x="314596" y="4105892"/>
            <a:ext cx="1431290" cy="267335"/>
          </a:xfrm>
          <a:prstGeom prst="rect">
            <a:avLst/>
          </a:prstGeom>
        </p:spPr>
        <p:txBody>
          <a:bodyPr vert="horz" wrap="square" lIns="0" tIns="13970" rIns="0" bIns="0" rtlCol="0">
            <a:spAutoFit/>
          </a:bodyPr>
          <a:lstStyle/>
          <a:p>
            <a:pPr>
              <a:lnSpc>
                <a:spcPct val="100000"/>
              </a:lnSpc>
              <a:spcBef>
                <a:spcPts val="110"/>
              </a:spcBef>
              <a:tabLst>
                <a:tab pos="654685" algn="l"/>
              </a:tabLst>
            </a:pPr>
            <a:r>
              <a:rPr sz="2100" b="1" baseline="-9920" dirty="0">
                <a:solidFill>
                  <a:srgbClr val="7E7E7E"/>
                </a:solidFill>
                <a:latin typeface="Microsoft JhengHei"/>
                <a:cs typeface="Microsoft JhengHei"/>
              </a:rPr>
              <a:t>感</a:t>
            </a:r>
            <a:r>
              <a:rPr sz="2100" b="1" spc="-75" baseline="-9920" dirty="0">
                <a:solidFill>
                  <a:srgbClr val="7E7E7E"/>
                </a:solidFill>
                <a:latin typeface="Microsoft JhengHei"/>
                <a:cs typeface="Microsoft JhengHei"/>
              </a:rPr>
              <a:t>染</a:t>
            </a:r>
            <a:r>
              <a:rPr sz="2100" b="1" baseline="-9920" dirty="0">
                <a:solidFill>
                  <a:srgbClr val="7E7E7E"/>
                </a:solidFill>
                <a:latin typeface="Microsoft JhengHei"/>
                <a:cs typeface="Microsoft JhengHei"/>
              </a:rPr>
              <a:t>	</a:t>
            </a:r>
            <a:r>
              <a:rPr sz="1400" b="1" spc="-10" dirty="0">
                <a:solidFill>
                  <a:srgbClr val="006565"/>
                </a:solidFill>
                <a:latin typeface="Microsoft JhengHei"/>
                <a:cs typeface="Microsoft JhengHei"/>
              </a:rPr>
              <a:t>初步檢驗</a:t>
            </a:r>
            <a:r>
              <a:rPr sz="1400" b="1" spc="-50" dirty="0">
                <a:solidFill>
                  <a:srgbClr val="006565"/>
                </a:solidFill>
                <a:latin typeface="Microsoft JhengHei"/>
                <a:cs typeface="Microsoft JhengHei"/>
              </a:rPr>
              <a:t>(</a:t>
            </a:r>
            <a:endParaRPr sz="1400">
              <a:latin typeface="Microsoft JhengHei"/>
              <a:cs typeface="Microsoft JhengHei"/>
            </a:endParaRPr>
          </a:p>
        </p:txBody>
      </p:sp>
      <p:grpSp>
        <p:nvGrpSpPr>
          <p:cNvPr id="29" name="object 29"/>
          <p:cNvGrpSpPr/>
          <p:nvPr/>
        </p:nvGrpSpPr>
        <p:grpSpPr>
          <a:xfrm>
            <a:off x="208673" y="2567177"/>
            <a:ext cx="10206990" cy="3342640"/>
            <a:chOff x="208673" y="2567177"/>
            <a:chExt cx="10206990" cy="3342640"/>
          </a:xfrm>
        </p:grpSpPr>
        <p:sp>
          <p:nvSpPr>
            <p:cNvPr id="30" name="object 30"/>
            <p:cNvSpPr/>
            <p:nvPr/>
          </p:nvSpPr>
          <p:spPr>
            <a:xfrm>
              <a:off x="8536571" y="3627882"/>
              <a:ext cx="1879600" cy="501650"/>
            </a:xfrm>
            <a:custGeom>
              <a:avLst/>
              <a:gdLst/>
              <a:ahLst/>
              <a:cxnLst/>
              <a:rect l="l" t="t" r="r" b="b"/>
              <a:pathLst>
                <a:path w="1879600" h="501650">
                  <a:moveTo>
                    <a:pt x="167639" y="337565"/>
                  </a:moveTo>
                  <a:lnTo>
                    <a:pt x="166877" y="169925"/>
                  </a:lnTo>
                  <a:lnTo>
                    <a:pt x="0" y="170687"/>
                  </a:lnTo>
                  <a:lnTo>
                    <a:pt x="761" y="337565"/>
                  </a:lnTo>
                  <a:lnTo>
                    <a:pt x="167639" y="337565"/>
                  </a:lnTo>
                  <a:close/>
                </a:path>
                <a:path w="1879600" h="501650">
                  <a:moveTo>
                    <a:pt x="501395" y="336803"/>
                  </a:moveTo>
                  <a:lnTo>
                    <a:pt x="501395" y="169163"/>
                  </a:lnTo>
                  <a:lnTo>
                    <a:pt x="333755" y="169925"/>
                  </a:lnTo>
                  <a:lnTo>
                    <a:pt x="334517" y="336803"/>
                  </a:lnTo>
                  <a:lnTo>
                    <a:pt x="501395" y="336803"/>
                  </a:lnTo>
                  <a:close/>
                </a:path>
                <a:path w="1879600" h="501650">
                  <a:moveTo>
                    <a:pt x="835913" y="336041"/>
                  </a:moveTo>
                  <a:lnTo>
                    <a:pt x="835151" y="168401"/>
                  </a:lnTo>
                  <a:lnTo>
                    <a:pt x="668273" y="169163"/>
                  </a:lnTo>
                  <a:lnTo>
                    <a:pt x="668273" y="336041"/>
                  </a:lnTo>
                  <a:lnTo>
                    <a:pt x="835913" y="336041"/>
                  </a:lnTo>
                  <a:close/>
                </a:path>
                <a:path w="1879600" h="501650">
                  <a:moveTo>
                    <a:pt x="1169669" y="334517"/>
                  </a:moveTo>
                  <a:lnTo>
                    <a:pt x="1169669" y="167639"/>
                  </a:lnTo>
                  <a:lnTo>
                    <a:pt x="1002029" y="168401"/>
                  </a:lnTo>
                  <a:lnTo>
                    <a:pt x="1002791" y="335279"/>
                  </a:lnTo>
                  <a:lnTo>
                    <a:pt x="1169669" y="334517"/>
                  </a:lnTo>
                  <a:close/>
                </a:path>
                <a:path w="1879600" h="501650">
                  <a:moveTo>
                    <a:pt x="1377950" y="334517"/>
                  </a:moveTo>
                  <a:lnTo>
                    <a:pt x="1377442" y="167389"/>
                  </a:lnTo>
                  <a:lnTo>
                    <a:pt x="1336547" y="167639"/>
                  </a:lnTo>
                  <a:lnTo>
                    <a:pt x="1336547" y="334517"/>
                  </a:lnTo>
                  <a:lnTo>
                    <a:pt x="1377950" y="334517"/>
                  </a:lnTo>
                  <a:close/>
                </a:path>
                <a:path w="1879600" h="501650">
                  <a:moveTo>
                    <a:pt x="1879091" y="249935"/>
                  </a:moveTo>
                  <a:lnTo>
                    <a:pt x="1376933" y="0"/>
                  </a:lnTo>
                  <a:lnTo>
                    <a:pt x="1377442" y="167389"/>
                  </a:lnTo>
                  <a:lnTo>
                    <a:pt x="1460753" y="166877"/>
                  </a:lnTo>
                  <a:lnTo>
                    <a:pt x="1461515" y="459677"/>
                  </a:lnTo>
                  <a:lnTo>
                    <a:pt x="1879091" y="249935"/>
                  </a:lnTo>
                  <a:close/>
                </a:path>
                <a:path w="1879600" h="501650">
                  <a:moveTo>
                    <a:pt x="1461515" y="334517"/>
                  </a:moveTo>
                  <a:lnTo>
                    <a:pt x="1460753" y="166877"/>
                  </a:lnTo>
                  <a:lnTo>
                    <a:pt x="1377442" y="167389"/>
                  </a:lnTo>
                  <a:lnTo>
                    <a:pt x="1377950" y="334517"/>
                  </a:lnTo>
                  <a:lnTo>
                    <a:pt x="1461515" y="334517"/>
                  </a:lnTo>
                  <a:close/>
                </a:path>
                <a:path w="1879600" h="501650">
                  <a:moveTo>
                    <a:pt x="1461515" y="459677"/>
                  </a:moveTo>
                  <a:lnTo>
                    <a:pt x="1461515" y="334517"/>
                  </a:lnTo>
                  <a:lnTo>
                    <a:pt x="1377950" y="334517"/>
                  </a:lnTo>
                  <a:lnTo>
                    <a:pt x="1378457" y="501395"/>
                  </a:lnTo>
                  <a:lnTo>
                    <a:pt x="1461515" y="459677"/>
                  </a:lnTo>
                  <a:close/>
                </a:path>
              </a:pathLst>
            </a:custGeom>
            <a:solidFill>
              <a:srgbClr val="D9D9D9"/>
            </a:solidFill>
          </p:spPr>
          <p:txBody>
            <a:bodyPr wrap="square" lIns="0" tIns="0" rIns="0" bIns="0" rtlCol="0"/>
            <a:lstStyle/>
            <a:p>
              <a:endParaRPr/>
            </a:p>
          </p:txBody>
        </p:sp>
        <p:pic>
          <p:nvPicPr>
            <p:cNvPr id="31" name="object 31"/>
            <p:cNvPicPr/>
            <p:nvPr/>
          </p:nvPicPr>
          <p:blipFill>
            <a:blip r:embed="rId8" cstate="print"/>
            <a:stretch>
              <a:fillRect/>
            </a:stretch>
          </p:blipFill>
          <p:spPr>
            <a:xfrm>
              <a:off x="208673" y="3336036"/>
              <a:ext cx="1638300" cy="1018794"/>
            </a:xfrm>
            <a:prstGeom prst="rect">
              <a:avLst/>
            </a:prstGeom>
          </p:spPr>
        </p:pic>
        <p:pic>
          <p:nvPicPr>
            <p:cNvPr id="32" name="object 32"/>
            <p:cNvPicPr/>
            <p:nvPr/>
          </p:nvPicPr>
          <p:blipFill>
            <a:blip r:embed="rId9" cstate="print"/>
            <a:stretch>
              <a:fillRect/>
            </a:stretch>
          </p:blipFill>
          <p:spPr>
            <a:xfrm>
              <a:off x="1954415" y="2567177"/>
              <a:ext cx="615695" cy="940308"/>
            </a:xfrm>
            <a:prstGeom prst="rect">
              <a:avLst/>
            </a:prstGeom>
          </p:spPr>
        </p:pic>
        <p:pic>
          <p:nvPicPr>
            <p:cNvPr id="33" name="object 33"/>
            <p:cNvPicPr/>
            <p:nvPr/>
          </p:nvPicPr>
          <p:blipFill>
            <a:blip r:embed="rId10" cstate="print"/>
            <a:stretch>
              <a:fillRect/>
            </a:stretch>
          </p:blipFill>
          <p:spPr>
            <a:xfrm>
              <a:off x="3263775" y="2961880"/>
              <a:ext cx="1268372" cy="408142"/>
            </a:xfrm>
            <a:prstGeom prst="rect">
              <a:avLst/>
            </a:prstGeom>
          </p:spPr>
        </p:pic>
        <p:pic>
          <p:nvPicPr>
            <p:cNvPr id="34" name="object 34"/>
            <p:cNvPicPr/>
            <p:nvPr/>
          </p:nvPicPr>
          <p:blipFill>
            <a:blip r:embed="rId11" cstate="print"/>
            <a:stretch>
              <a:fillRect/>
            </a:stretch>
          </p:blipFill>
          <p:spPr>
            <a:xfrm>
              <a:off x="1967369" y="3589782"/>
              <a:ext cx="6576059" cy="549401"/>
            </a:xfrm>
            <a:prstGeom prst="rect">
              <a:avLst/>
            </a:prstGeom>
          </p:spPr>
        </p:pic>
        <p:sp>
          <p:nvSpPr>
            <p:cNvPr id="35" name="object 35"/>
            <p:cNvSpPr/>
            <p:nvPr/>
          </p:nvSpPr>
          <p:spPr>
            <a:xfrm>
              <a:off x="1884311" y="3627882"/>
              <a:ext cx="111760" cy="426084"/>
            </a:xfrm>
            <a:custGeom>
              <a:avLst/>
              <a:gdLst/>
              <a:ahLst/>
              <a:cxnLst/>
              <a:rect l="l" t="t" r="r" b="b"/>
              <a:pathLst>
                <a:path w="111760" h="426085">
                  <a:moveTo>
                    <a:pt x="111251" y="425958"/>
                  </a:moveTo>
                  <a:lnTo>
                    <a:pt x="111251" y="0"/>
                  </a:lnTo>
                  <a:lnTo>
                    <a:pt x="0" y="0"/>
                  </a:lnTo>
                  <a:lnTo>
                    <a:pt x="0" y="425958"/>
                  </a:lnTo>
                  <a:lnTo>
                    <a:pt x="111251" y="425958"/>
                  </a:lnTo>
                  <a:close/>
                </a:path>
              </a:pathLst>
            </a:custGeom>
            <a:solidFill>
              <a:srgbClr val="D9D9D9"/>
            </a:solidFill>
          </p:spPr>
          <p:txBody>
            <a:bodyPr wrap="square" lIns="0" tIns="0" rIns="0" bIns="0" rtlCol="0"/>
            <a:lstStyle/>
            <a:p>
              <a:endParaRPr/>
            </a:p>
          </p:txBody>
        </p:sp>
        <p:pic>
          <p:nvPicPr>
            <p:cNvPr id="36" name="object 36"/>
            <p:cNvPicPr/>
            <p:nvPr/>
          </p:nvPicPr>
          <p:blipFill>
            <a:blip r:embed="rId12" cstate="print"/>
            <a:stretch>
              <a:fillRect/>
            </a:stretch>
          </p:blipFill>
          <p:spPr>
            <a:xfrm>
              <a:off x="8588374" y="4978145"/>
              <a:ext cx="1105661" cy="931163"/>
            </a:xfrm>
            <a:prstGeom prst="rect">
              <a:avLst/>
            </a:prstGeom>
          </p:spPr>
        </p:pic>
      </p:grpSp>
      <p:sp>
        <p:nvSpPr>
          <p:cNvPr id="37" name="object 37"/>
          <p:cNvSpPr txBox="1"/>
          <p:nvPr/>
        </p:nvSpPr>
        <p:spPr>
          <a:xfrm>
            <a:off x="1118749" y="2008123"/>
            <a:ext cx="172593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0B4E55"/>
                </a:solidFill>
                <a:latin typeface="Microsoft JhengHei"/>
                <a:cs typeface="Microsoft JhengHei"/>
              </a:rPr>
              <a:t>愛滋病毒(HIV)檢</a:t>
            </a:r>
            <a:r>
              <a:rPr sz="1550" b="1" spc="-50" dirty="0">
                <a:solidFill>
                  <a:srgbClr val="0B4E55"/>
                </a:solidFill>
                <a:latin typeface="Microsoft JhengHei"/>
                <a:cs typeface="Microsoft JhengHei"/>
              </a:rPr>
              <a:t>驗</a:t>
            </a:r>
            <a:endParaRPr sz="1550">
              <a:latin typeface="Microsoft JhengHei"/>
              <a:cs typeface="Microsoft JhengHei"/>
            </a:endParaRPr>
          </a:p>
        </p:txBody>
      </p:sp>
      <p:sp>
        <p:nvSpPr>
          <p:cNvPr id="38" name="object 38"/>
          <p:cNvSpPr txBox="1"/>
          <p:nvPr/>
        </p:nvSpPr>
        <p:spPr>
          <a:xfrm>
            <a:off x="3482473" y="2518663"/>
            <a:ext cx="868044"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0B4E55"/>
                </a:solidFill>
                <a:latin typeface="Microsoft JhengHei"/>
                <a:cs typeface="Microsoft JhengHei"/>
              </a:rPr>
              <a:t>HIV</a:t>
            </a:r>
            <a:r>
              <a:rPr sz="1750" b="1" spc="-25" dirty="0">
                <a:solidFill>
                  <a:srgbClr val="0B4E55"/>
                </a:solidFill>
                <a:latin typeface="Microsoft JhengHei"/>
                <a:cs typeface="Microsoft JhengHei"/>
              </a:rPr>
              <a:t>陰性</a:t>
            </a:r>
            <a:endParaRPr sz="1750">
              <a:latin typeface="Microsoft JhengHei"/>
              <a:cs typeface="Microsoft JhengHei"/>
            </a:endParaRPr>
          </a:p>
        </p:txBody>
      </p:sp>
      <p:sp>
        <p:nvSpPr>
          <p:cNvPr id="39" name="object 39"/>
          <p:cNvSpPr txBox="1"/>
          <p:nvPr/>
        </p:nvSpPr>
        <p:spPr>
          <a:xfrm>
            <a:off x="8648833" y="4518914"/>
            <a:ext cx="122809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853C0C"/>
                </a:solidFill>
                <a:latin typeface="Microsoft JhengHei"/>
                <a:cs typeface="Microsoft JhengHei"/>
              </a:rPr>
              <a:t>病毒量測不</a:t>
            </a:r>
            <a:r>
              <a:rPr sz="1550" b="1" spc="-50" dirty="0">
                <a:solidFill>
                  <a:srgbClr val="853C0C"/>
                </a:solidFill>
                <a:latin typeface="Microsoft JhengHei"/>
                <a:cs typeface="Microsoft JhengHei"/>
              </a:rPr>
              <a:t>到</a:t>
            </a:r>
            <a:endParaRPr sz="1550">
              <a:latin typeface="Microsoft JhengHei"/>
              <a:cs typeface="Microsoft JhengHei"/>
            </a:endParaRPr>
          </a:p>
        </p:txBody>
      </p:sp>
      <p:sp>
        <p:nvSpPr>
          <p:cNvPr id="40" name="object 40"/>
          <p:cNvSpPr txBox="1"/>
          <p:nvPr/>
        </p:nvSpPr>
        <p:spPr>
          <a:xfrm>
            <a:off x="903103" y="4018920"/>
            <a:ext cx="2607945" cy="1871980"/>
          </a:xfrm>
          <a:prstGeom prst="rect">
            <a:avLst/>
          </a:prstGeom>
        </p:spPr>
        <p:txBody>
          <a:bodyPr vert="horz" wrap="square" lIns="0" tIns="100965" rIns="0" bIns="0" rtlCol="0">
            <a:spAutoFit/>
          </a:bodyPr>
          <a:lstStyle/>
          <a:p>
            <a:pPr marL="842010" algn="just">
              <a:lnSpc>
                <a:spcPct val="100000"/>
              </a:lnSpc>
              <a:spcBef>
                <a:spcPts val="795"/>
              </a:spcBef>
            </a:pPr>
            <a:r>
              <a:rPr sz="1400" b="1" spc="25" dirty="0">
                <a:solidFill>
                  <a:srgbClr val="006565"/>
                </a:solidFill>
                <a:latin typeface="Microsoft JhengHei"/>
                <a:cs typeface="Microsoft JhengHei"/>
              </a:rPr>
              <a:t>篩檢)+確認檢驗  </a:t>
            </a:r>
            <a:r>
              <a:rPr sz="2100" b="1" spc="-37" baseline="1984" dirty="0">
                <a:solidFill>
                  <a:srgbClr val="7E7E7E"/>
                </a:solidFill>
                <a:latin typeface="Microsoft JhengHei"/>
                <a:cs typeface="Microsoft JhengHei"/>
              </a:rPr>
              <a:t>診斷</a:t>
            </a:r>
            <a:endParaRPr sz="2100" baseline="1984">
              <a:latin typeface="Microsoft JhengHei"/>
              <a:cs typeface="Microsoft JhengHei"/>
            </a:endParaRPr>
          </a:p>
          <a:p>
            <a:pPr marL="201295" marR="541655" indent="-189230" algn="just">
              <a:lnSpc>
                <a:spcPct val="110200"/>
              </a:lnSpc>
              <a:spcBef>
                <a:spcPts val="525"/>
              </a:spcBef>
              <a:buFont typeface="Arial MT"/>
              <a:buChar char="•"/>
              <a:tabLst>
                <a:tab pos="201930" algn="l"/>
              </a:tabLst>
            </a:pPr>
            <a:r>
              <a:rPr sz="1400" b="1" spc="85" dirty="0">
                <a:solidFill>
                  <a:srgbClr val="C55A11"/>
                </a:solidFill>
                <a:latin typeface="Microsoft JhengHei"/>
                <a:cs typeface="Microsoft JhengHei"/>
              </a:rPr>
              <a:t>初步檢驗(篩檢)陽性並</a:t>
            </a:r>
            <a:r>
              <a:rPr sz="1400" b="1" spc="45" dirty="0">
                <a:solidFill>
                  <a:srgbClr val="C55A11"/>
                </a:solidFill>
                <a:latin typeface="Microsoft JhengHei"/>
                <a:cs typeface="Microsoft JhengHei"/>
              </a:rPr>
              <a:t>非最終診斷結果，需進行確認檢驗，釐清感染</a:t>
            </a:r>
            <a:r>
              <a:rPr sz="1400" b="1" spc="-20" dirty="0">
                <a:solidFill>
                  <a:srgbClr val="C55A11"/>
                </a:solidFill>
                <a:latin typeface="Microsoft JhengHei"/>
                <a:cs typeface="Microsoft JhengHei"/>
              </a:rPr>
              <a:t>狀態。</a:t>
            </a:r>
            <a:endParaRPr sz="1400">
              <a:latin typeface="Microsoft JhengHei"/>
              <a:cs typeface="Microsoft JhengHei"/>
            </a:endParaRPr>
          </a:p>
          <a:p>
            <a:pPr marL="201295" indent="-189230" algn="just">
              <a:lnSpc>
                <a:spcPct val="100000"/>
              </a:lnSpc>
              <a:spcBef>
                <a:spcPts val="434"/>
              </a:spcBef>
              <a:buFont typeface="Arial MT"/>
              <a:buChar char="•"/>
              <a:tabLst>
                <a:tab pos="201930" algn="l"/>
              </a:tabLst>
            </a:pPr>
            <a:r>
              <a:rPr sz="1400" b="1" spc="-10" dirty="0">
                <a:solidFill>
                  <a:srgbClr val="C00000"/>
                </a:solidFill>
                <a:latin typeface="Microsoft JhengHei"/>
                <a:cs typeface="Microsoft JhengHei"/>
              </a:rPr>
              <a:t>加速確診時效。</a:t>
            </a:r>
            <a:endParaRPr sz="1400">
              <a:latin typeface="Microsoft JhengHei"/>
              <a:cs typeface="Microsoft JhengHei"/>
            </a:endParaRPr>
          </a:p>
          <a:p>
            <a:pPr marL="201295" indent="-189230" algn="just">
              <a:lnSpc>
                <a:spcPct val="100000"/>
              </a:lnSpc>
              <a:spcBef>
                <a:spcPts val="434"/>
              </a:spcBef>
              <a:buFont typeface="Arial MT"/>
              <a:buChar char="•"/>
              <a:tabLst>
                <a:tab pos="201930" algn="l"/>
              </a:tabLst>
            </a:pPr>
            <a:r>
              <a:rPr sz="1400" b="1" spc="45" dirty="0">
                <a:solidFill>
                  <a:srgbClr val="C00000"/>
                </a:solidFill>
                <a:latin typeface="Microsoft JhengHei"/>
                <a:cs typeface="Microsoft JhengHei"/>
              </a:rPr>
              <a:t>依據檢驗結果提供個⼈</a:t>
            </a:r>
            <a:endParaRPr sz="1400">
              <a:latin typeface="Microsoft JhengHei"/>
              <a:cs typeface="Microsoft JhengHei"/>
            </a:endParaRPr>
          </a:p>
        </p:txBody>
      </p:sp>
      <p:sp>
        <p:nvSpPr>
          <p:cNvPr id="41" name="object 41"/>
          <p:cNvSpPr txBox="1"/>
          <p:nvPr/>
        </p:nvSpPr>
        <p:spPr>
          <a:xfrm>
            <a:off x="1092074" y="5865967"/>
            <a:ext cx="2055495" cy="495300"/>
          </a:xfrm>
          <a:prstGeom prst="rect">
            <a:avLst/>
          </a:prstGeom>
        </p:spPr>
        <p:txBody>
          <a:bodyPr vert="horz" wrap="square" lIns="0" tIns="12700" rIns="0" bIns="0" rtlCol="0">
            <a:spAutoFit/>
          </a:bodyPr>
          <a:lstStyle/>
          <a:p>
            <a:pPr marL="12700" marR="5080">
              <a:lnSpc>
                <a:spcPct val="110000"/>
              </a:lnSpc>
              <a:spcBef>
                <a:spcPts val="100"/>
              </a:spcBef>
            </a:pPr>
            <a:r>
              <a:rPr sz="1400" b="1" spc="45" dirty="0">
                <a:solidFill>
                  <a:srgbClr val="C00000"/>
                </a:solidFill>
                <a:latin typeface="Microsoft JhengHei"/>
                <a:cs typeface="Microsoft JhengHei"/>
              </a:rPr>
              <a:t>化諮詢服務，並協助轉</a:t>
            </a:r>
            <a:r>
              <a:rPr sz="1400" b="1" dirty="0">
                <a:solidFill>
                  <a:srgbClr val="C00000"/>
                </a:solidFill>
                <a:latin typeface="Microsoft JhengHei"/>
                <a:cs typeface="Microsoft JhengHei"/>
              </a:rPr>
              <a:t> </a:t>
            </a:r>
            <a:r>
              <a:rPr sz="1400" b="1" spc="-5" dirty="0">
                <a:solidFill>
                  <a:srgbClr val="C00000"/>
                </a:solidFill>
                <a:latin typeface="Microsoft JhengHei"/>
                <a:cs typeface="Microsoft JhengHei"/>
              </a:rPr>
              <a:t>介預防及醫療照護服務。</a:t>
            </a:r>
            <a:endParaRPr sz="1400">
              <a:latin typeface="Microsoft JhengHei"/>
              <a:cs typeface="Microsoft JhengHei"/>
            </a:endParaRPr>
          </a:p>
        </p:txBody>
      </p:sp>
      <p:grpSp>
        <p:nvGrpSpPr>
          <p:cNvPr id="42" name="object 42"/>
          <p:cNvGrpSpPr/>
          <p:nvPr/>
        </p:nvGrpSpPr>
        <p:grpSpPr>
          <a:xfrm>
            <a:off x="965339" y="2450591"/>
            <a:ext cx="6767195" cy="3442335"/>
            <a:chOff x="965339" y="2450591"/>
            <a:chExt cx="6767195" cy="3442335"/>
          </a:xfrm>
        </p:grpSpPr>
        <p:pic>
          <p:nvPicPr>
            <p:cNvPr id="43" name="object 43"/>
            <p:cNvPicPr/>
            <p:nvPr/>
          </p:nvPicPr>
          <p:blipFill>
            <a:blip r:embed="rId13" cstate="print"/>
            <a:stretch>
              <a:fillRect/>
            </a:stretch>
          </p:blipFill>
          <p:spPr>
            <a:xfrm>
              <a:off x="7262385" y="5430773"/>
              <a:ext cx="469892" cy="461772"/>
            </a:xfrm>
            <a:prstGeom prst="rect">
              <a:avLst/>
            </a:prstGeom>
          </p:spPr>
        </p:pic>
        <p:pic>
          <p:nvPicPr>
            <p:cNvPr id="44" name="object 44"/>
            <p:cNvPicPr/>
            <p:nvPr/>
          </p:nvPicPr>
          <p:blipFill>
            <a:blip r:embed="rId14" cstate="print"/>
            <a:stretch>
              <a:fillRect/>
            </a:stretch>
          </p:blipFill>
          <p:spPr>
            <a:xfrm>
              <a:off x="965339" y="2450591"/>
              <a:ext cx="1139189" cy="1011174"/>
            </a:xfrm>
            <a:prstGeom prst="rect">
              <a:avLst/>
            </a:prstGeom>
          </p:spPr>
        </p:pic>
      </p:grpSp>
      <p:sp>
        <p:nvSpPr>
          <p:cNvPr id="45" name="object 45"/>
          <p:cNvSpPr txBox="1">
            <a:spLocks noGrp="1"/>
          </p:cNvSpPr>
          <p:nvPr>
            <p:ph type="title"/>
          </p:nvPr>
        </p:nvSpPr>
        <p:spPr>
          <a:xfrm>
            <a:off x="780173" y="1082294"/>
            <a:ext cx="9787255" cy="506730"/>
          </a:xfrm>
          <a:prstGeom prst="rect">
            <a:avLst/>
          </a:prstGeom>
        </p:spPr>
        <p:txBody>
          <a:bodyPr vert="horz" wrap="square" lIns="0" tIns="13335" rIns="0" bIns="0" rtlCol="0">
            <a:spAutoFit/>
          </a:bodyPr>
          <a:lstStyle/>
          <a:p>
            <a:pPr marL="528320">
              <a:lnSpc>
                <a:spcPct val="100000"/>
              </a:lnSpc>
              <a:spcBef>
                <a:spcPts val="105"/>
              </a:spcBef>
            </a:pPr>
            <a:r>
              <a:rPr dirty="0"/>
              <a:t>透過愛滋病毒(HIV)</a:t>
            </a:r>
            <a:r>
              <a:rPr spc="-5" dirty="0"/>
              <a:t>檢驗連結預防及醫療照護服務</a:t>
            </a:r>
          </a:p>
        </p:txBody>
      </p:sp>
      <p:pic>
        <p:nvPicPr>
          <p:cNvPr id="46" name="object 46"/>
          <p:cNvPicPr/>
          <p:nvPr/>
        </p:nvPicPr>
        <p:blipFill>
          <a:blip r:embed="rId15" cstate="print"/>
          <a:stretch>
            <a:fillRect/>
          </a:stretch>
        </p:blipFill>
        <p:spPr>
          <a:xfrm>
            <a:off x="337451" y="950213"/>
            <a:ext cx="674369" cy="674369"/>
          </a:xfrm>
          <a:prstGeom prst="rect">
            <a:avLst/>
          </a:prstGeom>
        </p:spPr>
      </p:pic>
      <p:sp>
        <p:nvSpPr>
          <p:cNvPr id="47" name="object 47"/>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103</a:t>
            </a:fld>
            <a:endParaRPr spc="-25" dirty="0"/>
          </a:p>
        </p:txBody>
      </p:sp>
      <p:sp>
        <p:nvSpPr>
          <p:cNvPr id="48" name="object 4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1403" y="3094482"/>
            <a:ext cx="5046726" cy="3275269"/>
          </a:xfrm>
          <a:prstGeom prst="rect">
            <a:avLst/>
          </a:prstGeom>
        </p:spPr>
      </p:pic>
      <p:sp>
        <p:nvSpPr>
          <p:cNvPr id="4" name="object 4"/>
          <p:cNvSpPr txBox="1"/>
          <p:nvPr/>
        </p:nvSpPr>
        <p:spPr>
          <a:xfrm>
            <a:off x="5268601" y="1968211"/>
            <a:ext cx="3960495" cy="3816350"/>
          </a:xfrm>
          <a:prstGeom prst="rect">
            <a:avLst/>
          </a:prstGeom>
        </p:spPr>
        <p:txBody>
          <a:bodyPr vert="horz" wrap="square" lIns="0" tIns="227329" rIns="0" bIns="0" rtlCol="0">
            <a:spAutoFit/>
          </a:bodyPr>
          <a:lstStyle/>
          <a:p>
            <a:pPr marL="485140" indent="-473075">
              <a:lnSpc>
                <a:spcPct val="100000"/>
              </a:lnSpc>
              <a:spcBef>
                <a:spcPts val="1789"/>
              </a:spcBef>
              <a:buAutoNum type="arabicPeriod"/>
              <a:tabLst>
                <a:tab pos="485140" algn="l"/>
                <a:tab pos="486409" algn="l"/>
              </a:tabLst>
            </a:pPr>
            <a:r>
              <a:rPr sz="2800" b="1" spc="-15" dirty="0">
                <a:solidFill>
                  <a:srgbClr val="4A9B83"/>
                </a:solidFill>
                <a:latin typeface="Microsoft JhengHei"/>
                <a:cs typeface="Microsoft JhengHei"/>
              </a:rPr>
              <a:t>自我篩檢</a:t>
            </a:r>
            <a:endParaRPr sz="2800">
              <a:latin typeface="Microsoft JhengHei"/>
              <a:cs typeface="Microsoft JhengHei"/>
            </a:endParaRPr>
          </a:p>
          <a:p>
            <a:pPr marL="485140" indent="-473075">
              <a:lnSpc>
                <a:spcPct val="100000"/>
              </a:lnSpc>
              <a:spcBef>
                <a:spcPts val="1689"/>
              </a:spcBef>
              <a:buAutoNum type="arabicPeriod"/>
              <a:tabLst>
                <a:tab pos="485140" algn="l"/>
                <a:tab pos="485775" algn="l"/>
              </a:tabLst>
            </a:pPr>
            <a:r>
              <a:rPr sz="2800" b="1" spc="-10" dirty="0">
                <a:solidFill>
                  <a:srgbClr val="3F3F3F"/>
                </a:solidFill>
                <a:latin typeface="Microsoft JhengHei"/>
                <a:cs typeface="Microsoft JhengHei"/>
              </a:rPr>
              <a:t>初步檢驗(篩檢)</a:t>
            </a:r>
            <a:endParaRPr sz="2800">
              <a:latin typeface="Microsoft JhengHei"/>
              <a:cs typeface="Microsoft JhengHei"/>
            </a:endParaRPr>
          </a:p>
          <a:p>
            <a:pPr marL="170180">
              <a:lnSpc>
                <a:spcPct val="100000"/>
              </a:lnSpc>
              <a:spcBef>
                <a:spcPts val="1405"/>
              </a:spcBef>
              <a:tabLst>
                <a:tab pos="643255" algn="l"/>
              </a:tabLst>
            </a:pPr>
            <a:r>
              <a:rPr sz="1900" spc="-50" dirty="0">
                <a:solidFill>
                  <a:srgbClr val="4A9B83"/>
                </a:solidFill>
                <a:latin typeface="Wingdings"/>
                <a:cs typeface="Wingdings"/>
              </a:rPr>
              <a:t></a:t>
            </a:r>
            <a:r>
              <a:rPr sz="1900" dirty="0">
                <a:solidFill>
                  <a:srgbClr val="4A9B83"/>
                </a:solidFill>
                <a:latin typeface="Times New Roman"/>
                <a:cs typeface="Times New Roman"/>
              </a:rPr>
              <a:t>	</a:t>
            </a:r>
            <a:r>
              <a:rPr sz="1900" b="1" dirty="0">
                <a:solidFill>
                  <a:srgbClr val="4A9B83"/>
                </a:solidFill>
                <a:latin typeface="Microsoft JhengHei"/>
                <a:cs typeface="Microsoft JhengHei"/>
              </a:rPr>
              <a:t>HIV</a:t>
            </a:r>
            <a:r>
              <a:rPr sz="1900" b="1" spc="80" dirty="0">
                <a:solidFill>
                  <a:srgbClr val="4A9B83"/>
                </a:solidFill>
                <a:latin typeface="Microsoft JhengHei"/>
                <a:cs typeface="Microsoft JhengHei"/>
              </a:rPr>
              <a:t> 抗</a:t>
            </a:r>
            <a:r>
              <a:rPr sz="1900" b="1" dirty="0">
                <a:solidFill>
                  <a:srgbClr val="4A9B83"/>
                </a:solidFill>
                <a:latin typeface="Microsoft JhengHei"/>
                <a:cs typeface="Microsoft JhengHei"/>
              </a:rPr>
              <a:t>原/抗體複合型初步檢</a:t>
            </a:r>
            <a:r>
              <a:rPr sz="1900" b="1" spc="-50" dirty="0">
                <a:solidFill>
                  <a:srgbClr val="4A9B83"/>
                </a:solidFill>
                <a:latin typeface="Microsoft JhengHei"/>
                <a:cs typeface="Microsoft JhengHei"/>
              </a:rPr>
              <a:t>驗</a:t>
            </a:r>
            <a:endParaRPr sz="1900">
              <a:latin typeface="Microsoft JhengHei"/>
              <a:cs typeface="Microsoft JhengHei"/>
            </a:endParaRPr>
          </a:p>
          <a:p>
            <a:pPr marL="170180">
              <a:lnSpc>
                <a:spcPct val="100000"/>
              </a:lnSpc>
              <a:spcBef>
                <a:spcPts val="1195"/>
              </a:spcBef>
              <a:tabLst>
                <a:tab pos="643255" algn="l"/>
              </a:tabLst>
            </a:pPr>
            <a:r>
              <a:rPr sz="1900" spc="-50" dirty="0">
                <a:solidFill>
                  <a:srgbClr val="3F3F3F"/>
                </a:solidFill>
                <a:latin typeface="Wingdings"/>
                <a:cs typeface="Wingdings"/>
              </a:rPr>
              <a:t></a:t>
            </a:r>
            <a:r>
              <a:rPr sz="1900" dirty="0">
                <a:solidFill>
                  <a:srgbClr val="3F3F3F"/>
                </a:solidFill>
                <a:latin typeface="Times New Roman"/>
                <a:cs typeface="Times New Roman"/>
              </a:rPr>
              <a:t>	</a:t>
            </a:r>
            <a:r>
              <a:rPr sz="1900" dirty="0">
                <a:solidFill>
                  <a:srgbClr val="3F3F3F"/>
                </a:solidFill>
                <a:latin typeface="Microsoft JhengHei"/>
                <a:cs typeface="Microsoft JhengHei"/>
              </a:rPr>
              <a:t>抗體篩</a:t>
            </a:r>
            <a:r>
              <a:rPr sz="1900" spc="-50" dirty="0">
                <a:solidFill>
                  <a:srgbClr val="3F3F3F"/>
                </a:solidFill>
                <a:latin typeface="Microsoft JhengHei"/>
                <a:cs typeface="Microsoft JhengHei"/>
              </a:rPr>
              <a:t>檢</a:t>
            </a:r>
            <a:endParaRPr sz="1900">
              <a:latin typeface="Microsoft JhengHei"/>
              <a:cs typeface="Microsoft JhengHei"/>
            </a:endParaRPr>
          </a:p>
          <a:p>
            <a:pPr marL="485140" indent="-473075">
              <a:lnSpc>
                <a:spcPct val="100000"/>
              </a:lnSpc>
              <a:spcBef>
                <a:spcPts val="1475"/>
              </a:spcBef>
              <a:buAutoNum type="arabicPeriod" startAt="3"/>
              <a:tabLst>
                <a:tab pos="485140" algn="l"/>
                <a:tab pos="486409" algn="l"/>
              </a:tabLst>
            </a:pPr>
            <a:r>
              <a:rPr sz="2800" b="1" spc="-15" dirty="0">
                <a:solidFill>
                  <a:srgbClr val="3F3F3F"/>
                </a:solidFill>
                <a:latin typeface="Microsoft JhengHei"/>
                <a:cs typeface="Microsoft JhengHei"/>
              </a:rPr>
              <a:t>確認檢驗</a:t>
            </a:r>
            <a:endParaRPr sz="2800">
              <a:latin typeface="Microsoft JhengHei"/>
              <a:cs typeface="Microsoft JhengHei"/>
            </a:endParaRPr>
          </a:p>
          <a:p>
            <a:pPr marL="170180">
              <a:lnSpc>
                <a:spcPct val="100000"/>
              </a:lnSpc>
              <a:spcBef>
                <a:spcPts val="1440"/>
              </a:spcBef>
              <a:tabLst>
                <a:tab pos="643255" algn="l"/>
              </a:tabLst>
            </a:pPr>
            <a:r>
              <a:rPr sz="2100" spc="-50" dirty="0">
                <a:solidFill>
                  <a:srgbClr val="4A9B83"/>
                </a:solidFill>
                <a:latin typeface="Wingdings"/>
                <a:cs typeface="Wingdings"/>
              </a:rPr>
              <a:t></a:t>
            </a:r>
            <a:r>
              <a:rPr sz="2100" dirty="0">
                <a:solidFill>
                  <a:srgbClr val="4A9B83"/>
                </a:solidFill>
                <a:latin typeface="Times New Roman"/>
                <a:cs typeface="Times New Roman"/>
              </a:rPr>
              <a:t>	</a:t>
            </a:r>
            <a:r>
              <a:rPr sz="2100" b="1" dirty="0">
                <a:solidFill>
                  <a:srgbClr val="4A9B83"/>
                </a:solidFill>
                <a:latin typeface="Microsoft JhengHei"/>
                <a:cs typeface="Microsoft JhengHei"/>
              </a:rPr>
              <a:t>抗體確認檢驗</a:t>
            </a:r>
            <a:r>
              <a:rPr sz="2100" b="1" spc="-10" dirty="0">
                <a:solidFill>
                  <a:srgbClr val="4A9B83"/>
                </a:solidFill>
                <a:latin typeface="Microsoft JhengHei"/>
                <a:cs typeface="Microsoft JhengHei"/>
              </a:rPr>
              <a:t>(ICT)</a:t>
            </a:r>
            <a:endParaRPr sz="2100">
              <a:latin typeface="Microsoft JhengHei"/>
              <a:cs typeface="Microsoft JhengHei"/>
            </a:endParaRPr>
          </a:p>
          <a:p>
            <a:pPr marL="170180">
              <a:lnSpc>
                <a:spcPct val="100000"/>
              </a:lnSpc>
              <a:spcBef>
                <a:spcPts val="1270"/>
              </a:spcBef>
              <a:tabLst>
                <a:tab pos="643255" algn="l"/>
              </a:tabLst>
            </a:pPr>
            <a:r>
              <a:rPr sz="2100" spc="-50" dirty="0">
                <a:solidFill>
                  <a:srgbClr val="4A9B83"/>
                </a:solidFill>
                <a:latin typeface="Wingdings"/>
                <a:cs typeface="Wingdings"/>
              </a:rPr>
              <a:t></a:t>
            </a:r>
            <a:r>
              <a:rPr sz="2100" dirty="0">
                <a:solidFill>
                  <a:srgbClr val="4A9B83"/>
                </a:solidFill>
                <a:latin typeface="Times New Roman"/>
                <a:cs typeface="Times New Roman"/>
              </a:rPr>
              <a:t>	</a:t>
            </a:r>
            <a:r>
              <a:rPr sz="2100" b="1" spc="-10" dirty="0">
                <a:solidFill>
                  <a:srgbClr val="4A9B83"/>
                </a:solidFill>
                <a:latin typeface="Microsoft JhengHei"/>
                <a:cs typeface="Microsoft JhengHei"/>
              </a:rPr>
              <a:t>分⼦生物學核酸檢測(NAT)</a:t>
            </a:r>
            <a:endParaRPr sz="2100">
              <a:latin typeface="Microsoft JhengHei"/>
              <a:cs typeface="Microsoft JhengHei"/>
            </a:endParaRPr>
          </a:p>
        </p:txBody>
      </p:sp>
      <p:grpSp>
        <p:nvGrpSpPr>
          <p:cNvPr id="5" name="object 5"/>
          <p:cNvGrpSpPr/>
          <p:nvPr/>
        </p:nvGrpSpPr>
        <p:grpSpPr>
          <a:xfrm>
            <a:off x="1403" y="771905"/>
            <a:ext cx="9819640" cy="3693160"/>
            <a:chOff x="1403" y="771905"/>
            <a:chExt cx="9819640" cy="3693160"/>
          </a:xfrm>
        </p:grpSpPr>
        <p:pic>
          <p:nvPicPr>
            <p:cNvPr id="6" name="object 6"/>
            <p:cNvPicPr/>
            <p:nvPr/>
          </p:nvPicPr>
          <p:blipFill>
            <a:blip r:embed="rId3" cstate="print"/>
            <a:stretch>
              <a:fillRect/>
            </a:stretch>
          </p:blipFill>
          <p:spPr>
            <a:xfrm>
              <a:off x="1403" y="771905"/>
              <a:ext cx="5053584" cy="3692652"/>
            </a:xfrm>
            <a:prstGeom prst="rect">
              <a:avLst/>
            </a:prstGeom>
          </p:spPr>
        </p:pic>
        <p:sp>
          <p:nvSpPr>
            <p:cNvPr id="7" name="object 7"/>
            <p:cNvSpPr/>
            <p:nvPr/>
          </p:nvSpPr>
          <p:spPr>
            <a:xfrm>
              <a:off x="5623445" y="1304544"/>
              <a:ext cx="4197350" cy="567055"/>
            </a:xfrm>
            <a:custGeom>
              <a:avLst/>
              <a:gdLst/>
              <a:ahLst/>
              <a:cxnLst/>
              <a:rect l="l" t="t" r="r" b="b"/>
              <a:pathLst>
                <a:path w="4197350" h="567055">
                  <a:moveTo>
                    <a:pt x="4197095" y="566927"/>
                  </a:moveTo>
                  <a:lnTo>
                    <a:pt x="4197095" y="0"/>
                  </a:lnTo>
                  <a:lnTo>
                    <a:pt x="0" y="0"/>
                  </a:lnTo>
                  <a:lnTo>
                    <a:pt x="0" y="566928"/>
                  </a:lnTo>
                  <a:lnTo>
                    <a:pt x="4197095" y="566927"/>
                  </a:lnTo>
                  <a:close/>
                </a:path>
              </a:pathLst>
            </a:custGeom>
            <a:solidFill>
              <a:srgbClr val="CEF0DD"/>
            </a:solidFill>
          </p:spPr>
          <p:txBody>
            <a:bodyPr wrap="square" lIns="0" tIns="0" rIns="0" bIns="0" rtlCol="0"/>
            <a:lstStyle/>
            <a:p>
              <a:endParaRPr/>
            </a:p>
          </p:txBody>
        </p:sp>
      </p:grpSp>
      <p:sp>
        <p:nvSpPr>
          <p:cNvPr id="8" name="object 8"/>
          <p:cNvSpPr txBox="1">
            <a:spLocks noGrp="1"/>
          </p:cNvSpPr>
          <p:nvPr>
            <p:ph type="title"/>
          </p:nvPr>
        </p:nvSpPr>
        <p:spPr>
          <a:xfrm>
            <a:off x="6349117" y="1320038"/>
            <a:ext cx="2744470" cy="506730"/>
          </a:xfrm>
          <a:prstGeom prst="rect">
            <a:avLst/>
          </a:prstGeom>
        </p:spPr>
        <p:txBody>
          <a:bodyPr vert="horz" wrap="square" lIns="0" tIns="13335" rIns="0" bIns="0" rtlCol="0">
            <a:spAutoFit/>
          </a:bodyPr>
          <a:lstStyle/>
          <a:p>
            <a:pPr marL="12700">
              <a:lnSpc>
                <a:spcPct val="100000"/>
              </a:lnSpc>
              <a:spcBef>
                <a:spcPts val="105"/>
              </a:spcBef>
            </a:pPr>
            <a:r>
              <a:rPr dirty="0"/>
              <a:t>HIV</a:t>
            </a:r>
            <a:r>
              <a:rPr spc="-10" dirty="0"/>
              <a:t>檢驗的進展</a:t>
            </a:r>
          </a:p>
        </p:txBody>
      </p:sp>
      <p:grpSp>
        <p:nvGrpSpPr>
          <p:cNvPr id="9" name="object 9"/>
          <p:cNvGrpSpPr/>
          <p:nvPr/>
        </p:nvGrpSpPr>
        <p:grpSpPr>
          <a:xfrm>
            <a:off x="-876" y="976122"/>
            <a:ext cx="5051425" cy="1226820"/>
            <a:chOff x="-876" y="976122"/>
            <a:chExt cx="5051425" cy="1226820"/>
          </a:xfrm>
        </p:grpSpPr>
        <p:sp>
          <p:nvSpPr>
            <p:cNvPr id="10" name="object 10"/>
            <p:cNvSpPr/>
            <p:nvPr/>
          </p:nvSpPr>
          <p:spPr>
            <a:xfrm>
              <a:off x="1409" y="979170"/>
              <a:ext cx="5046980" cy="1221105"/>
            </a:xfrm>
            <a:custGeom>
              <a:avLst/>
              <a:gdLst/>
              <a:ahLst/>
              <a:cxnLst/>
              <a:rect l="l" t="t" r="r" b="b"/>
              <a:pathLst>
                <a:path w="5046980" h="1221105">
                  <a:moveTo>
                    <a:pt x="5046726" y="1017269"/>
                  </a:moveTo>
                  <a:lnTo>
                    <a:pt x="5046726" y="0"/>
                  </a:lnTo>
                  <a:lnTo>
                    <a:pt x="203454" y="0"/>
                  </a:lnTo>
                  <a:lnTo>
                    <a:pt x="156914" y="5391"/>
                  </a:lnTo>
                  <a:lnTo>
                    <a:pt x="114133" y="20740"/>
                  </a:lnTo>
                  <a:lnTo>
                    <a:pt x="76351" y="44806"/>
                  </a:lnTo>
                  <a:lnTo>
                    <a:pt x="44806" y="76351"/>
                  </a:lnTo>
                  <a:lnTo>
                    <a:pt x="20740" y="114133"/>
                  </a:lnTo>
                  <a:lnTo>
                    <a:pt x="5391" y="156914"/>
                  </a:lnTo>
                  <a:lnTo>
                    <a:pt x="0" y="203454"/>
                  </a:lnTo>
                  <a:lnTo>
                    <a:pt x="0" y="1220724"/>
                  </a:lnTo>
                  <a:lnTo>
                    <a:pt x="4843271" y="1220723"/>
                  </a:lnTo>
                  <a:lnTo>
                    <a:pt x="4889811" y="1215372"/>
                  </a:lnTo>
                  <a:lnTo>
                    <a:pt x="4932592" y="1200116"/>
                  </a:lnTo>
                  <a:lnTo>
                    <a:pt x="4970374" y="1176156"/>
                  </a:lnTo>
                  <a:lnTo>
                    <a:pt x="5001919" y="1144692"/>
                  </a:lnTo>
                  <a:lnTo>
                    <a:pt x="5025985" y="1106923"/>
                  </a:lnTo>
                  <a:lnTo>
                    <a:pt x="5041334" y="1064049"/>
                  </a:lnTo>
                  <a:lnTo>
                    <a:pt x="5046726" y="1017269"/>
                  </a:lnTo>
                  <a:close/>
                </a:path>
              </a:pathLst>
            </a:custGeom>
            <a:solidFill>
              <a:srgbClr val="EDEDED"/>
            </a:solidFill>
          </p:spPr>
          <p:txBody>
            <a:bodyPr wrap="square" lIns="0" tIns="0" rIns="0" bIns="0" rtlCol="0"/>
            <a:lstStyle/>
            <a:p>
              <a:endParaRPr/>
            </a:p>
          </p:txBody>
        </p:sp>
        <p:sp>
          <p:nvSpPr>
            <p:cNvPr id="11" name="object 11"/>
            <p:cNvSpPr/>
            <p:nvPr/>
          </p:nvSpPr>
          <p:spPr>
            <a:xfrm>
              <a:off x="-876" y="976122"/>
              <a:ext cx="5051425" cy="1226820"/>
            </a:xfrm>
            <a:custGeom>
              <a:avLst/>
              <a:gdLst/>
              <a:ahLst/>
              <a:cxnLst/>
              <a:rect l="l" t="t" r="r" b="b"/>
              <a:pathLst>
                <a:path w="5051425" h="1226820">
                  <a:moveTo>
                    <a:pt x="5051298" y="1020317"/>
                  </a:moveTo>
                  <a:lnTo>
                    <a:pt x="5051298" y="0"/>
                  </a:lnTo>
                  <a:lnTo>
                    <a:pt x="205740" y="0"/>
                  </a:lnTo>
                  <a:lnTo>
                    <a:pt x="195834" y="762"/>
                  </a:lnTo>
                  <a:lnTo>
                    <a:pt x="185165" y="1524"/>
                  </a:lnTo>
                  <a:lnTo>
                    <a:pt x="142307" y="10273"/>
                  </a:lnTo>
                  <a:lnTo>
                    <a:pt x="102994" y="27950"/>
                  </a:lnTo>
                  <a:lnTo>
                    <a:pt x="68380" y="53304"/>
                  </a:lnTo>
                  <a:lnTo>
                    <a:pt x="39619" y="85086"/>
                  </a:lnTo>
                  <a:lnTo>
                    <a:pt x="17866" y="122046"/>
                  </a:lnTo>
                  <a:lnTo>
                    <a:pt x="4275" y="162934"/>
                  </a:lnTo>
                  <a:lnTo>
                    <a:pt x="0" y="206502"/>
                  </a:lnTo>
                  <a:lnTo>
                    <a:pt x="0" y="1226820"/>
                  </a:lnTo>
                  <a:lnTo>
                    <a:pt x="2286" y="1226820"/>
                  </a:lnTo>
                  <a:lnTo>
                    <a:pt x="2286" y="1221486"/>
                  </a:lnTo>
                  <a:lnTo>
                    <a:pt x="5334" y="1221486"/>
                  </a:lnTo>
                  <a:lnTo>
                    <a:pt x="5334" y="196596"/>
                  </a:lnTo>
                  <a:lnTo>
                    <a:pt x="6096" y="185928"/>
                  </a:lnTo>
                  <a:lnTo>
                    <a:pt x="7619" y="176022"/>
                  </a:lnTo>
                  <a:lnTo>
                    <a:pt x="9143" y="169418"/>
                  </a:lnTo>
                  <a:lnTo>
                    <a:pt x="9143" y="166116"/>
                  </a:lnTo>
                  <a:lnTo>
                    <a:pt x="11429" y="156210"/>
                  </a:lnTo>
                  <a:lnTo>
                    <a:pt x="14477" y="147066"/>
                  </a:lnTo>
                  <a:lnTo>
                    <a:pt x="17525" y="137160"/>
                  </a:lnTo>
                  <a:lnTo>
                    <a:pt x="17525" y="137922"/>
                  </a:lnTo>
                  <a:lnTo>
                    <a:pt x="25145" y="119634"/>
                  </a:lnTo>
                  <a:lnTo>
                    <a:pt x="29718" y="110489"/>
                  </a:lnTo>
                  <a:lnTo>
                    <a:pt x="29718" y="111252"/>
                  </a:lnTo>
                  <a:lnTo>
                    <a:pt x="34289" y="102107"/>
                  </a:lnTo>
                  <a:lnTo>
                    <a:pt x="34289" y="102870"/>
                  </a:lnTo>
                  <a:lnTo>
                    <a:pt x="39623" y="94488"/>
                  </a:lnTo>
                  <a:lnTo>
                    <a:pt x="44957" y="87153"/>
                  </a:lnTo>
                  <a:lnTo>
                    <a:pt x="44957" y="86868"/>
                  </a:lnTo>
                  <a:lnTo>
                    <a:pt x="51053" y="78486"/>
                  </a:lnTo>
                  <a:lnTo>
                    <a:pt x="51053" y="79248"/>
                  </a:lnTo>
                  <a:lnTo>
                    <a:pt x="57150" y="72474"/>
                  </a:lnTo>
                  <a:lnTo>
                    <a:pt x="57150" y="71628"/>
                  </a:lnTo>
                  <a:lnTo>
                    <a:pt x="64007" y="64770"/>
                  </a:lnTo>
                  <a:lnTo>
                    <a:pt x="102107" y="35052"/>
                  </a:lnTo>
                  <a:lnTo>
                    <a:pt x="110489" y="29718"/>
                  </a:lnTo>
                  <a:lnTo>
                    <a:pt x="110489" y="30480"/>
                  </a:lnTo>
                  <a:lnTo>
                    <a:pt x="118872" y="25908"/>
                  </a:lnTo>
                  <a:lnTo>
                    <a:pt x="128015" y="21336"/>
                  </a:lnTo>
                  <a:lnTo>
                    <a:pt x="146304" y="15240"/>
                  </a:lnTo>
                  <a:lnTo>
                    <a:pt x="156210" y="12192"/>
                  </a:lnTo>
                  <a:lnTo>
                    <a:pt x="165354" y="10081"/>
                  </a:lnTo>
                  <a:lnTo>
                    <a:pt x="165354" y="9906"/>
                  </a:lnTo>
                  <a:lnTo>
                    <a:pt x="175260" y="8382"/>
                  </a:lnTo>
                  <a:lnTo>
                    <a:pt x="185165" y="6966"/>
                  </a:lnTo>
                  <a:lnTo>
                    <a:pt x="195834" y="6096"/>
                  </a:lnTo>
                  <a:lnTo>
                    <a:pt x="5045964" y="6095"/>
                  </a:lnTo>
                  <a:lnTo>
                    <a:pt x="5045964" y="3047"/>
                  </a:lnTo>
                  <a:lnTo>
                    <a:pt x="5049012" y="6095"/>
                  </a:lnTo>
                  <a:lnTo>
                    <a:pt x="5049012" y="1041103"/>
                  </a:lnTo>
                  <a:lnTo>
                    <a:pt x="5051298" y="1020317"/>
                  </a:lnTo>
                  <a:close/>
                </a:path>
                <a:path w="5051425" h="1226820">
                  <a:moveTo>
                    <a:pt x="5049012" y="1041103"/>
                  </a:moveTo>
                  <a:lnTo>
                    <a:pt x="5049012" y="6095"/>
                  </a:lnTo>
                  <a:lnTo>
                    <a:pt x="5045964" y="6095"/>
                  </a:lnTo>
                  <a:lnTo>
                    <a:pt x="5045856" y="1032635"/>
                  </a:lnTo>
                  <a:lnTo>
                    <a:pt x="5044578" y="1045611"/>
                  </a:lnTo>
                  <a:lnTo>
                    <a:pt x="5042468" y="1058513"/>
                  </a:lnTo>
                  <a:lnTo>
                    <a:pt x="5039868" y="1070609"/>
                  </a:lnTo>
                  <a:lnTo>
                    <a:pt x="5036820" y="1080515"/>
                  </a:lnTo>
                  <a:lnTo>
                    <a:pt x="5036820" y="1079753"/>
                  </a:lnTo>
                  <a:lnTo>
                    <a:pt x="5033772" y="1089659"/>
                  </a:lnTo>
                  <a:lnTo>
                    <a:pt x="5006230" y="1140471"/>
                  </a:lnTo>
                  <a:lnTo>
                    <a:pt x="4965192" y="1181099"/>
                  </a:lnTo>
                  <a:lnTo>
                    <a:pt x="4957572" y="1187195"/>
                  </a:lnTo>
                  <a:lnTo>
                    <a:pt x="4957572" y="1186433"/>
                  </a:lnTo>
                  <a:lnTo>
                    <a:pt x="4949190" y="1191767"/>
                  </a:lnTo>
                  <a:lnTo>
                    <a:pt x="4902350" y="1212993"/>
                  </a:lnTo>
                  <a:lnTo>
                    <a:pt x="4876038" y="1219199"/>
                  </a:lnTo>
                  <a:lnTo>
                    <a:pt x="4876038" y="1218437"/>
                  </a:lnTo>
                  <a:lnTo>
                    <a:pt x="4866132" y="1219961"/>
                  </a:lnTo>
                  <a:lnTo>
                    <a:pt x="4855464" y="1220723"/>
                  </a:lnTo>
                  <a:lnTo>
                    <a:pt x="4845558" y="1221485"/>
                  </a:lnTo>
                  <a:lnTo>
                    <a:pt x="2286" y="1221486"/>
                  </a:lnTo>
                  <a:lnTo>
                    <a:pt x="5334" y="1223772"/>
                  </a:lnTo>
                  <a:lnTo>
                    <a:pt x="5333" y="1226820"/>
                  </a:lnTo>
                  <a:lnTo>
                    <a:pt x="4845558" y="1226819"/>
                  </a:lnTo>
                  <a:lnTo>
                    <a:pt x="4892904" y="1221164"/>
                  </a:lnTo>
                  <a:lnTo>
                    <a:pt x="4936345" y="1205525"/>
                  </a:lnTo>
                  <a:lnTo>
                    <a:pt x="4974635" y="1181122"/>
                  </a:lnTo>
                  <a:lnTo>
                    <a:pt x="5006523" y="1149179"/>
                  </a:lnTo>
                  <a:lnTo>
                    <a:pt x="5030761" y="1110916"/>
                  </a:lnTo>
                  <a:lnTo>
                    <a:pt x="5046102" y="1067555"/>
                  </a:lnTo>
                  <a:lnTo>
                    <a:pt x="5049012" y="1041103"/>
                  </a:lnTo>
                  <a:close/>
                </a:path>
                <a:path w="5051425" h="1226820">
                  <a:moveTo>
                    <a:pt x="5333" y="1226820"/>
                  </a:moveTo>
                  <a:lnTo>
                    <a:pt x="5334" y="1223772"/>
                  </a:lnTo>
                  <a:lnTo>
                    <a:pt x="2286" y="1221486"/>
                  </a:lnTo>
                  <a:lnTo>
                    <a:pt x="2286" y="1226820"/>
                  </a:lnTo>
                  <a:lnTo>
                    <a:pt x="5333" y="1226820"/>
                  </a:lnTo>
                  <a:close/>
                </a:path>
                <a:path w="5051425" h="1226820">
                  <a:moveTo>
                    <a:pt x="9905" y="166116"/>
                  </a:moveTo>
                  <a:lnTo>
                    <a:pt x="9143" y="166116"/>
                  </a:lnTo>
                  <a:lnTo>
                    <a:pt x="9143" y="169418"/>
                  </a:lnTo>
                  <a:lnTo>
                    <a:pt x="9905" y="166116"/>
                  </a:lnTo>
                  <a:close/>
                </a:path>
                <a:path w="5051425" h="1226820">
                  <a:moveTo>
                    <a:pt x="45719" y="86106"/>
                  </a:moveTo>
                  <a:lnTo>
                    <a:pt x="44957" y="86868"/>
                  </a:lnTo>
                  <a:lnTo>
                    <a:pt x="44957" y="87153"/>
                  </a:lnTo>
                  <a:lnTo>
                    <a:pt x="45719" y="86106"/>
                  </a:lnTo>
                  <a:close/>
                </a:path>
                <a:path w="5051425" h="1226820">
                  <a:moveTo>
                    <a:pt x="57911" y="71628"/>
                  </a:moveTo>
                  <a:lnTo>
                    <a:pt x="57150" y="71628"/>
                  </a:lnTo>
                  <a:lnTo>
                    <a:pt x="57150" y="72474"/>
                  </a:lnTo>
                  <a:lnTo>
                    <a:pt x="57911" y="71628"/>
                  </a:lnTo>
                  <a:close/>
                </a:path>
                <a:path w="5051425" h="1226820">
                  <a:moveTo>
                    <a:pt x="166115" y="9906"/>
                  </a:moveTo>
                  <a:lnTo>
                    <a:pt x="165354" y="9906"/>
                  </a:lnTo>
                  <a:lnTo>
                    <a:pt x="165354" y="10081"/>
                  </a:lnTo>
                  <a:lnTo>
                    <a:pt x="166115" y="9906"/>
                  </a:lnTo>
                  <a:close/>
                </a:path>
                <a:path w="5051425" h="1226820">
                  <a:moveTo>
                    <a:pt x="185927" y="6858"/>
                  </a:moveTo>
                  <a:lnTo>
                    <a:pt x="185165" y="6858"/>
                  </a:lnTo>
                  <a:lnTo>
                    <a:pt x="185927" y="6858"/>
                  </a:lnTo>
                  <a:close/>
                </a:path>
                <a:path w="5051425" h="1226820">
                  <a:moveTo>
                    <a:pt x="5049012" y="6095"/>
                  </a:moveTo>
                  <a:lnTo>
                    <a:pt x="5045964" y="3047"/>
                  </a:lnTo>
                  <a:lnTo>
                    <a:pt x="5045964" y="6095"/>
                  </a:lnTo>
                  <a:lnTo>
                    <a:pt x="5049012" y="6095"/>
                  </a:lnTo>
                  <a:close/>
                </a:path>
              </a:pathLst>
            </a:custGeom>
            <a:solidFill>
              <a:srgbClr val="224626"/>
            </a:solidFill>
          </p:spPr>
          <p:txBody>
            <a:bodyPr wrap="square" lIns="0" tIns="0" rIns="0" bIns="0" rtlCol="0"/>
            <a:lstStyle/>
            <a:p>
              <a:endParaRPr/>
            </a:p>
          </p:txBody>
        </p:sp>
      </p:grpSp>
      <p:sp>
        <p:nvSpPr>
          <p:cNvPr id="12" name="object 12"/>
          <p:cNvSpPr txBox="1"/>
          <p:nvPr/>
        </p:nvSpPr>
        <p:spPr>
          <a:xfrm>
            <a:off x="116720" y="1036574"/>
            <a:ext cx="4585335" cy="1094105"/>
          </a:xfrm>
          <a:prstGeom prst="rect">
            <a:avLst/>
          </a:prstGeom>
        </p:spPr>
        <p:txBody>
          <a:bodyPr vert="horz" wrap="square" lIns="0" tIns="12700" rIns="0" bIns="0" rtlCol="0">
            <a:spAutoFit/>
          </a:bodyPr>
          <a:lstStyle/>
          <a:p>
            <a:pPr marL="12700" marR="5080">
              <a:lnSpc>
                <a:spcPct val="100000"/>
              </a:lnSpc>
              <a:spcBef>
                <a:spcPts val="100"/>
              </a:spcBef>
            </a:pPr>
            <a:r>
              <a:rPr sz="1750" b="1" dirty="0">
                <a:solidFill>
                  <a:srgbClr val="084837"/>
                </a:solidFill>
                <a:latin typeface="Arial"/>
                <a:cs typeface="Arial"/>
              </a:rPr>
              <a:t>HIV</a:t>
            </a:r>
            <a:r>
              <a:rPr sz="1750" b="1" spc="-30" dirty="0">
                <a:solidFill>
                  <a:srgbClr val="084837"/>
                </a:solidFill>
                <a:latin typeface="Arial"/>
                <a:cs typeface="Arial"/>
              </a:rPr>
              <a:t> </a:t>
            </a:r>
            <a:r>
              <a:rPr sz="1750" b="1" spc="-10" dirty="0">
                <a:solidFill>
                  <a:srgbClr val="084837"/>
                </a:solidFill>
                <a:latin typeface="Arial"/>
                <a:cs typeface="Arial"/>
              </a:rPr>
              <a:t>self-</a:t>
            </a:r>
            <a:r>
              <a:rPr sz="1750" b="1" dirty="0">
                <a:solidFill>
                  <a:srgbClr val="084837"/>
                </a:solidFill>
                <a:latin typeface="Arial"/>
                <a:cs typeface="Arial"/>
              </a:rPr>
              <a:t>testing</a:t>
            </a:r>
            <a:r>
              <a:rPr sz="1750" b="1" spc="-20" dirty="0">
                <a:solidFill>
                  <a:srgbClr val="084837"/>
                </a:solidFill>
                <a:latin typeface="Arial"/>
                <a:cs typeface="Arial"/>
              </a:rPr>
              <a:t> </a:t>
            </a:r>
            <a:r>
              <a:rPr sz="1750" b="1" dirty="0">
                <a:solidFill>
                  <a:srgbClr val="084837"/>
                </a:solidFill>
                <a:latin typeface="Arial"/>
                <a:cs typeface="Arial"/>
              </a:rPr>
              <a:t>should</a:t>
            </a:r>
            <a:r>
              <a:rPr sz="1750" b="1" spc="5" dirty="0">
                <a:solidFill>
                  <a:srgbClr val="084837"/>
                </a:solidFill>
                <a:latin typeface="Arial"/>
                <a:cs typeface="Arial"/>
              </a:rPr>
              <a:t> </a:t>
            </a:r>
            <a:r>
              <a:rPr sz="1750" b="1" dirty="0">
                <a:solidFill>
                  <a:srgbClr val="084837"/>
                </a:solidFill>
                <a:latin typeface="Arial"/>
                <a:cs typeface="Arial"/>
              </a:rPr>
              <a:t>be</a:t>
            </a:r>
            <a:r>
              <a:rPr sz="1750" b="1" spc="-15" dirty="0">
                <a:solidFill>
                  <a:srgbClr val="084837"/>
                </a:solidFill>
                <a:latin typeface="Arial"/>
                <a:cs typeface="Arial"/>
              </a:rPr>
              <a:t> </a:t>
            </a:r>
            <a:r>
              <a:rPr sz="1750" b="1" dirty="0">
                <a:solidFill>
                  <a:srgbClr val="084837"/>
                </a:solidFill>
                <a:latin typeface="Arial"/>
                <a:cs typeface="Arial"/>
              </a:rPr>
              <a:t>offered</a:t>
            </a:r>
            <a:r>
              <a:rPr sz="1750" b="1" spc="-20" dirty="0">
                <a:solidFill>
                  <a:srgbClr val="084837"/>
                </a:solidFill>
                <a:latin typeface="Arial"/>
                <a:cs typeface="Arial"/>
              </a:rPr>
              <a:t> </a:t>
            </a:r>
            <a:r>
              <a:rPr sz="1750" b="1" dirty="0">
                <a:solidFill>
                  <a:srgbClr val="084837"/>
                </a:solidFill>
                <a:latin typeface="Arial"/>
                <a:cs typeface="Arial"/>
              </a:rPr>
              <a:t>as</a:t>
            </a:r>
            <a:r>
              <a:rPr sz="1750" b="1" spc="-15" dirty="0">
                <a:solidFill>
                  <a:srgbClr val="084837"/>
                </a:solidFill>
                <a:latin typeface="Arial"/>
                <a:cs typeface="Arial"/>
              </a:rPr>
              <a:t> </a:t>
            </a:r>
            <a:r>
              <a:rPr sz="1750" b="1" spc="-25" dirty="0">
                <a:solidFill>
                  <a:srgbClr val="084837"/>
                </a:solidFill>
                <a:latin typeface="Arial"/>
                <a:cs typeface="Arial"/>
              </a:rPr>
              <a:t>an </a:t>
            </a:r>
            <a:r>
              <a:rPr sz="1750" b="1" dirty="0">
                <a:solidFill>
                  <a:srgbClr val="084837"/>
                </a:solidFill>
                <a:latin typeface="Arial"/>
                <a:cs typeface="Arial"/>
              </a:rPr>
              <a:t>additional</a:t>
            </a:r>
            <a:r>
              <a:rPr sz="1750" b="1" spc="-20" dirty="0">
                <a:solidFill>
                  <a:srgbClr val="084837"/>
                </a:solidFill>
                <a:latin typeface="Arial"/>
                <a:cs typeface="Arial"/>
              </a:rPr>
              <a:t> </a:t>
            </a:r>
            <a:r>
              <a:rPr sz="1750" b="1" dirty="0">
                <a:solidFill>
                  <a:srgbClr val="084837"/>
                </a:solidFill>
                <a:latin typeface="Arial"/>
                <a:cs typeface="Arial"/>
              </a:rPr>
              <a:t>approach</a:t>
            </a:r>
            <a:r>
              <a:rPr sz="1750" b="1" spc="-5" dirty="0">
                <a:solidFill>
                  <a:srgbClr val="084837"/>
                </a:solidFill>
                <a:latin typeface="Arial"/>
                <a:cs typeface="Arial"/>
              </a:rPr>
              <a:t> </a:t>
            </a:r>
            <a:r>
              <a:rPr sz="1750" b="1" dirty="0">
                <a:solidFill>
                  <a:srgbClr val="084837"/>
                </a:solidFill>
                <a:latin typeface="Arial"/>
                <a:cs typeface="Arial"/>
              </a:rPr>
              <a:t>to</a:t>
            </a:r>
            <a:r>
              <a:rPr sz="1750" b="1" spc="-30" dirty="0">
                <a:solidFill>
                  <a:srgbClr val="084837"/>
                </a:solidFill>
                <a:latin typeface="Arial"/>
                <a:cs typeface="Arial"/>
              </a:rPr>
              <a:t> </a:t>
            </a:r>
            <a:r>
              <a:rPr sz="1750" b="1" dirty="0">
                <a:solidFill>
                  <a:srgbClr val="084837"/>
                </a:solidFill>
                <a:latin typeface="Arial"/>
                <a:cs typeface="Arial"/>
              </a:rPr>
              <a:t>HIV</a:t>
            </a:r>
            <a:r>
              <a:rPr sz="1750" b="1" spc="-30" dirty="0">
                <a:solidFill>
                  <a:srgbClr val="084837"/>
                </a:solidFill>
                <a:latin typeface="Arial"/>
                <a:cs typeface="Arial"/>
              </a:rPr>
              <a:t> </a:t>
            </a:r>
            <a:r>
              <a:rPr sz="1750" b="1" dirty="0">
                <a:solidFill>
                  <a:srgbClr val="084837"/>
                </a:solidFill>
                <a:latin typeface="Arial"/>
                <a:cs typeface="Arial"/>
              </a:rPr>
              <a:t>testing</a:t>
            </a:r>
            <a:r>
              <a:rPr sz="1750" b="1" spc="-25" dirty="0">
                <a:solidFill>
                  <a:srgbClr val="084837"/>
                </a:solidFill>
                <a:latin typeface="Arial"/>
                <a:cs typeface="Arial"/>
              </a:rPr>
              <a:t> </a:t>
            </a:r>
            <a:r>
              <a:rPr sz="1750" b="1" spc="-10" dirty="0">
                <a:solidFill>
                  <a:srgbClr val="084837"/>
                </a:solidFill>
                <a:latin typeface="Arial"/>
                <a:cs typeface="Arial"/>
              </a:rPr>
              <a:t>services </a:t>
            </a:r>
            <a:r>
              <a:rPr sz="1750" i="1" dirty="0">
                <a:latin typeface="Arial"/>
                <a:cs typeface="Arial"/>
              </a:rPr>
              <a:t>(strong</a:t>
            </a:r>
            <a:r>
              <a:rPr sz="1750" i="1" spc="-55" dirty="0">
                <a:latin typeface="Arial"/>
                <a:cs typeface="Arial"/>
              </a:rPr>
              <a:t> </a:t>
            </a:r>
            <a:r>
              <a:rPr sz="1750" i="1" dirty="0">
                <a:latin typeface="Arial"/>
                <a:cs typeface="Arial"/>
              </a:rPr>
              <a:t>recommendation,</a:t>
            </a:r>
            <a:r>
              <a:rPr sz="1750" i="1" spc="-35" dirty="0">
                <a:latin typeface="Arial"/>
                <a:cs typeface="Arial"/>
              </a:rPr>
              <a:t> </a:t>
            </a:r>
            <a:r>
              <a:rPr sz="1750" i="1" dirty="0">
                <a:latin typeface="Arial"/>
                <a:cs typeface="Arial"/>
              </a:rPr>
              <a:t>moderate</a:t>
            </a:r>
            <a:r>
              <a:rPr sz="1750" i="1" spc="-40" dirty="0">
                <a:latin typeface="Arial"/>
                <a:cs typeface="Arial"/>
              </a:rPr>
              <a:t> </a:t>
            </a:r>
            <a:r>
              <a:rPr sz="1750" i="1" spc="-10" dirty="0">
                <a:latin typeface="Arial"/>
                <a:cs typeface="Arial"/>
              </a:rPr>
              <a:t>quality evidence)</a:t>
            </a:r>
            <a:endParaRPr sz="1750">
              <a:latin typeface="Arial"/>
              <a:cs typeface="Arial"/>
            </a:endParaRPr>
          </a:p>
        </p:txBody>
      </p:sp>
      <p:pic>
        <p:nvPicPr>
          <p:cNvPr id="13" name="object 13"/>
          <p:cNvPicPr/>
          <p:nvPr/>
        </p:nvPicPr>
        <p:blipFill>
          <a:blip r:embed="rId4" cstate="print"/>
          <a:stretch>
            <a:fillRect/>
          </a:stretch>
        </p:blipFill>
        <p:spPr>
          <a:xfrm>
            <a:off x="1360055" y="2201417"/>
            <a:ext cx="3700271" cy="4169664"/>
          </a:xfrm>
          <a:prstGeom prst="rect">
            <a:avLst/>
          </a:prstGeom>
        </p:spPr>
      </p:pic>
      <p:sp>
        <p:nvSpPr>
          <p:cNvPr id="14" name="object 14"/>
          <p:cNvSpPr txBox="1"/>
          <p:nvPr/>
        </p:nvSpPr>
        <p:spPr>
          <a:xfrm>
            <a:off x="761" y="3764279"/>
            <a:ext cx="3027680" cy="2604135"/>
          </a:xfrm>
          <a:prstGeom prst="rect">
            <a:avLst/>
          </a:prstGeom>
          <a:solidFill>
            <a:srgbClr val="4A9B82"/>
          </a:solidFill>
        </p:spPr>
        <p:txBody>
          <a:bodyPr vert="horz" wrap="square" lIns="0" tIns="30480" rIns="0" bIns="0" rtlCol="0">
            <a:spAutoFit/>
          </a:bodyPr>
          <a:lstStyle/>
          <a:p>
            <a:pPr marL="66675" marR="70485" algn="just">
              <a:lnSpc>
                <a:spcPct val="100499"/>
              </a:lnSpc>
              <a:spcBef>
                <a:spcPts val="240"/>
              </a:spcBef>
            </a:pPr>
            <a:r>
              <a:rPr sz="1300" i="1" dirty="0">
                <a:solidFill>
                  <a:srgbClr val="F2A068"/>
                </a:solidFill>
                <a:latin typeface="Calibri"/>
                <a:cs typeface="Calibri"/>
              </a:rPr>
              <a:t>WHO</a:t>
            </a:r>
            <a:r>
              <a:rPr sz="1300" i="1" spc="340" dirty="0">
                <a:solidFill>
                  <a:srgbClr val="F2A068"/>
                </a:solidFill>
                <a:latin typeface="Calibri"/>
                <a:cs typeface="Calibri"/>
              </a:rPr>
              <a:t>  </a:t>
            </a:r>
            <a:r>
              <a:rPr sz="1300" i="1" dirty="0">
                <a:solidFill>
                  <a:srgbClr val="F2A068"/>
                </a:solidFill>
                <a:latin typeface="Calibri"/>
                <a:cs typeface="Calibri"/>
              </a:rPr>
              <a:t>recommends</a:t>
            </a:r>
            <a:r>
              <a:rPr sz="1300" i="1" spc="350" dirty="0">
                <a:solidFill>
                  <a:srgbClr val="F2A068"/>
                </a:solidFill>
                <a:latin typeface="Calibri"/>
                <a:cs typeface="Calibri"/>
              </a:rPr>
              <a:t>  </a:t>
            </a:r>
            <a:r>
              <a:rPr sz="1300" i="1" dirty="0">
                <a:solidFill>
                  <a:srgbClr val="F2A068"/>
                </a:solidFill>
                <a:latin typeface="Calibri"/>
                <a:cs typeface="Calibri"/>
              </a:rPr>
              <a:t>replacing</a:t>
            </a:r>
            <a:r>
              <a:rPr sz="1300" i="1" spc="345" dirty="0">
                <a:solidFill>
                  <a:srgbClr val="F2A068"/>
                </a:solidFill>
                <a:latin typeface="Calibri"/>
                <a:cs typeface="Calibri"/>
              </a:rPr>
              <a:t>  </a:t>
            </a:r>
            <a:r>
              <a:rPr sz="1300" i="1" spc="-10" dirty="0">
                <a:solidFill>
                  <a:srgbClr val="F2A068"/>
                </a:solidFill>
                <a:latin typeface="Calibri"/>
                <a:cs typeface="Calibri"/>
              </a:rPr>
              <a:t>western </a:t>
            </a:r>
            <a:r>
              <a:rPr sz="1300" i="1" dirty="0">
                <a:solidFill>
                  <a:srgbClr val="F2A068"/>
                </a:solidFill>
                <a:latin typeface="Calibri"/>
                <a:cs typeface="Calibri"/>
              </a:rPr>
              <a:t>blotting</a:t>
            </a:r>
            <a:r>
              <a:rPr sz="1300" i="1" spc="254" dirty="0">
                <a:solidFill>
                  <a:srgbClr val="F2A068"/>
                </a:solidFill>
                <a:latin typeface="Calibri"/>
                <a:cs typeface="Calibri"/>
              </a:rPr>
              <a:t>  </a:t>
            </a:r>
            <a:r>
              <a:rPr sz="1300" i="1" dirty="0">
                <a:solidFill>
                  <a:srgbClr val="F2A068"/>
                </a:solidFill>
                <a:latin typeface="Calibri"/>
                <a:cs typeface="Calibri"/>
              </a:rPr>
              <a:t>and</a:t>
            </a:r>
            <a:r>
              <a:rPr sz="1300" i="1" spc="250" dirty="0">
                <a:solidFill>
                  <a:srgbClr val="F2A068"/>
                </a:solidFill>
                <a:latin typeface="Calibri"/>
                <a:cs typeface="Calibri"/>
              </a:rPr>
              <a:t>  </a:t>
            </a:r>
            <a:r>
              <a:rPr sz="1300" i="1" dirty="0">
                <a:solidFill>
                  <a:srgbClr val="F2A068"/>
                </a:solidFill>
                <a:latin typeface="Calibri"/>
                <a:cs typeface="Calibri"/>
              </a:rPr>
              <a:t>line</a:t>
            </a:r>
            <a:r>
              <a:rPr sz="1300" i="1" spc="254" dirty="0">
                <a:solidFill>
                  <a:srgbClr val="F2A068"/>
                </a:solidFill>
                <a:latin typeface="Calibri"/>
                <a:cs typeface="Calibri"/>
              </a:rPr>
              <a:t>  </a:t>
            </a:r>
            <a:r>
              <a:rPr sz="1300" i="1" dirty="0">
                <a:solidFill>
                  <a:srgbClr val="F2A068"/>
                </a:solidFill>
                <a:latin typeface="Calibri"/>
                <a:cs typeface="Calibri"/>
              </a:rPr>
              <a:t>immunoassays</a:t>
            </a:r>
            <a:r>
              <a:rPr sz="1300" i="1" spc="250" dirty="0">
                <a:solidFill>
                  <a:srgbClr val="F2A068"/>
                </a:solidFill>
                <a:latin typeface="Calibri"/>
                <a:cs typeface="Calibri"/>
              </a:rPr>
              <a:t>  </a:t>
            </a:r>
            <a:r>
              <a:rPr sz="1300" i="1" spc="-20" dirty="0">
                <a:solidFill>
                  <a:srgbClr val="F2A068"/>
                </a:solidFill>
                <a:latin typeface="Calibri"/>
                <a:cs typeface="Calibri"/>
              </a:rPr>
              <a:t>with </a:t>
            </a:r>
            <a:r>
              <a:rPr sz="1300" i="1" dirty="0">
                <a:solidFill>
                  <a:srgbClr val="F2A068"/>
                </a:solidFill>
                <a:latin typeface="Calibri"/>
                <a:cs typeface="Calibri"/>
              </a:rPr>
              <a:t>simpler</a:t>
            </a:r>
            <a:r>
              <a:rPr sz="1300" i="1" spc="150" dirty="0">
                <a:solidFill>
                  <a:srgbClr val="F2A068"/>
                </a:solidFill>
                <a:latin typeface="Calibri"/>
                <a:cs typeface="Calibri"/>
              </a:rPr>
              <a:t> </a:t>
            </a:r>
            <a:r>
              <a:rPr sz="1300" i="1" dirty="0">
                <a:solidFill>
                  <a:srgbClr val="F2A068"/>
                </a:solidFill>
                <a:latin typeface="Calibri"/>
                <a:cs typeface="Calibri"/>
              </a:rPr>
              <a:t>test</a:t>
            </a:r>
            <a:r>
              <a:rPr sz="1300" i="1" spc="155" dirty="0">
                <a:solidFill>
                  <a:srgbClr val="F2A068"/>
                </a:solidFill>
                <a:latin typeface="Calibri"/>
                <a:cs typeface="Calibri"/>
              </a:rPr>
              <a:t> </a:t>
            </a:r>
            <a:r>
              <a:rPr sz="1300" i="1" dirty="0">
                <a:solidFill>
                  <a:srgbClr val="F2A068"/>
                </a:solidFill>
                <a:latin typeface="Calibri"/>
                <a:cs typeface="Calibri"/>
              </a:rPr>
              <a:t>in</a:t>
            </a:r>
            <a:r>
              <a:rPr sz="1300" i="1" spc="155" dirty="0">
                <a:solidFill>
                  <a:srgbClr val="F2A068"/>
                </a:solidFill>
                <a:latin typeface="Calibri"/>
                <a:cs typeface="Calibri"/>
              </a:rPr>
              <a:t> </a:t>
            </a:r>
            <a:r>
              <a:rPr sz="1300" i="1" dirty="0">
                <a:solidFill>
                  <a:srgbClr val="F2A068"/>
                </a:solidFill>
                <a:latin typeface="Calibri"/>
                <a:cs typeface="Calibri"/>
              </a:rPr>
              <a:t>HIV</a:t>
            </a:r>
            <a:r>
              <a:rPr sz="1300" i="1" spc="155" dirty="0">
                <a:solidFill>
                  <a:srgbClr val="F2A068"/>
                </a:solidFill>
                <a:latin typeface="Calibri"/>
                <a:cs typeface="Calibri"/>
              </a:rPr>
              <a:t> </a:t>
            </a:r>
            <a:r>
              <a:rPr sz="1300" i="1" dirty="0">
                <a:solidFill>
                  <a:srgbClr val="F2A068"/>
                </a:solidFill>
                <a:latin typeface="Calibri"/>
                <a:cs typeface="Calibri"/>
              </a:rPr>
              <a:t>testing</a:t>
            </a:r>
            <a:r>
              <a:rPr sz="1300" i="1" spc="155" dirty="0">
                <a:solidFill>
                  <a:srgbClr val="F2A068"/>
                </a:solidFill>
                <a:latin typeface="Calibri"/>
                <a:cs typeface="Calibri"/>
              </a:rPr>
              <a:t> </a:t>
            </a:r>
            <a:r>
              <a:rPr sz="1300" i="1" spc="-10" dirty="0">
                <a:solidFill>
                  <a:srgbClr val="F2A068"/>
                </a:solidFill>
                <a:latin typeface="Calibri"/>
                <a:cs typeface="Calibri"/>
              </a:rPr>
              <a:t>service</a:t>
            </a:r>
            <a:r>
              <a:rPr sz="1350" spc="-10" dirty="0">
                <a:solidFill>
                  <a:srgbClr val="F2A068"/>
                </a:solidFill>
                <a:latin typeface="Microsoft JhengHei"/>
                <a:cs typeface="Microsoft JhengHei"/>
              </a:rPr>
              <a:t>，</a:t>
            </a:r>
            <a:r>
              <a:rPr sz="1300" i="1" spc="-10" dirty="0">
                <a:solidFill>
                  <a:srgbClr val="F2A068"/>
                </a:solidFill>
                <a:latin typeface="Calibri"/>
                <a:cs typeface="Calibri"/>
              </a:rPr>
              <a:t>These </a:t>
            </a:r>
            <a:r>
              <a:rPr sz="1300" i="1" dirty="0">
                <a:solidFill>
                  <a:srgbClr val="F2A068"/>
                </a:solidFill>
                <a:latin typeface="Calibri"/>
                <a:cs typeface="Calibri"/>
              </a:rPr>
              <a:t>simpler</a:t>
            </a:r>
            <a:r>
              <a:rPr sz="1300" i="1" spc="225" dirty="0">
                <a:solidFill>
                  <a:srgbClr val="F2A068"/>
                </a:solidFill>
                <a:latin typeface="Calibri"/>
                <a:cs typeface="Calibri"/>
              </a:rPr>
              <a:t>  </a:t>
            </a:r>
            <a:r>
              <a:rPr sz="1300" i="1" dirty="0">
                <a:solidFill>
                  <a:srgbClr val="F2A068"/>
                </a:solidFill>
                <a:latin typeface="Calibri"/>
                <a:cs typeface="Calibri"/>
              </a:rPr>
              <a:t>tests</a:t>
            </a:r>
            <a:r>
              <a:rPr sz="1300" i="1" spc="229" dirty="0">
                <a:solidFill>
                  <a:srgbClr val="F2A068"/>
                </a:solidFill>
                <a:latin typeface="Calibri"/>
                <a:cs typeface="Calibri"/>
              </a:rPr>
              <a:t>  </a:t>
            </a:r>
            <a:r>
              <a:rPr sz="1300" i="1" dirty="0">
                <a:solidFill>
                  <a:srgbClr val="F2A068"/>
                </a:solidFill>
                <a:latin typeface="Calibri"/>
                <a:cs typeface="Calibri"/>
              </a:rPr>
              <a:t>include</a:t>
            </a:r>
            <a:r>
              <a:rPr sz="1300" i="1" spc="229" dirty="0">
                <a:solidFill>
                  <a:srgbClr val="F2A068"/>
                </a:solidFill>
                <a:latin typeface="Calibri"/>
                <a:cs typeface="Calibri"/>
              </a:rPr>
              <a:t>  </a:t>
            </a:r>
            <a:r>
              <a:rPr sz="1300" i="1" dirty="0">
                <a:solidFill>
                  <a:srgbClr val="F2A068"/>
                </a:solidFill>
                <a:latin typeface="Calibri"/>
                <a:cs typeface="Calibri"/>
              </a:rPr>
              <a:t>rapid</a:t>
            </a:r>
            <a:r>
              <a:rPr sz="1300" i="1" spc="235" dirty="0">
                <a:solidFill>
                  <a:srgbClr val="F2A068"/>
                </a:solidFill>
                <a:latin typeface="Calibri"/>
                <a:cs typeface="Calibri"/>
              </a:rPr>
              <a:t>  </a:t>
            </a:r>
            <a:r>
              <a:rPr sz="1300" i="1" spc="-10" dirty="0">
                <a:solidFill>
                  <a:srgbClr val="F2A068"/>
                </a:solidFill>
                <a:latin typeface="Calibri"/>
                <a:cs typeface="Calibri"/>
              </a:rPr>
              <a:t>diagnostic </a:t>
            </a:r>
            <a:r>
              <a:rPr sz="1300" i="1" dirty="0">
                <a:solidFill>
                  <a:srgbClr val="F2A068"/>
                </a:solidFill>
                <a:latin typeface="Calibri"/>
                <a:cs typeface="Calibri"/>
              </a:rPr>
              <a:t>test(RDTs)</a:t>
            </a:r>
            <a:r>
              <a:rPr sz="1300" i="1" spc="220" dirty="0">
                <a:solidFill>
                  <a:srgbClr val="F2A068"/>
                </a:solidFill>
                <a:latin typeface="Calibri"/>
                <a:cs typeface="Calibri"/>
              </a:rPr>
              <a:t> </a:t>
            </a:r>
            <a:r>
              <a:rPr sz="1300" i="1" dirty="0">
                <a:solidFill>
                  <a:srgbClr val="F2A068"/>
                </a:solidFill>
                <a:latin typeface="Calibri"/>
                <a:cs typeface="Calibri"/>
              </a:rPr>
              <a:t>that</a:t>
            </a:r>
            <a:r>
              <a:rPr sz="1300" i="1" spc="229" dirty="0">
                <a:solidFill>
                  <a:srgbClr val="F2A068"/>
                </a:solidFill>
                <a:latin typeface="Calibri"/>
                <a:cs typeface="Calibri"/>
              </a:rPr>
              <a:t> </a:t>
            </a:r>
            <a:r>
              <a:rPr sz="1300" i="1" dirty="0">
                <a:solidFill>
                  <a:srgbClr val="F2A068"/>
                </a:solidFill>
                <a:latin typeface="Calibri"/>
                <a:cs typeface="Calibri"/>
              </a:rPr>
              <a:t>can</a:t>
            </a:r>
            <a:r>
              <a:rPr sz="1300" i="1" spc="235" dirty="0">
                <a:solidFill>
                  <a:srgbClr val="F2A068"/>
                </a:solidFill>
                <a:latin typeface="Calibri"/>
                <a:cs typeface="Calibri"/>
              </a:rPr>
              <a:t> </a:t>
            </a:r>
            <a:r>
              <a:rPr sz="1300" i="1" dirty="0">
                <a:solidFill>
                  <a:srgbClr val="F2A068"/>
                </a:solidFill>
                <a:latin typeface="Calibri"/>
                <a:cs typeface="Calibri"/>
              </a:rPr>
              <a:t>used</a:t>
            </a:r>
            <a:r>
              <a:rPr sz="1300" i="1" spc="235" dirty="0">
                <a:solidFill>
                  <a:srgbClr val="F2A068"/>
                </a:solidFill>
                <a:latin typeface="Calibri"/>
                <a:cs typeface="Calibri"/>
              </a:rPr>
              <a:t> </a:t>
            </a:r>
            <a:r>
              <a:rPr sz="1300" i="1" dirty="0">
                <a:solidFill>
                  <a:srgbClr val="F2A068"/>
                </a:solidFill>
                <a:latin typeface="Calibri"/>
                <a:cs typeface="Calibri"/>
              </a:rPr>
              <a:t>at</a:t>
            </a:r>
            <a:r>
              <a:rPr sz="1300" i="1" spc="229" dirty="0">
                <a:solidFill>
                  <a:srgbClr val="F2A068"/>
                </a:solidFill>
                <a:latin typeface="Calibri"/>
                <a:cs typeface="Calibri"/>
              </a:rPr>
              <a:t> </a:t>
            </a:r>
            <a:r>
              <a:rPr sz="1300" i="1" dirty="0">
                <a:solidFill>
                  <a:srgbClr val="F2A068"/>
                </a:solidFill>
                <a:latin typeface="Calibri"/>
                <a:cs typeface="Calibri"/>
              </a:rPr>
              <a:t>the</a:t>
            </a:r>
            <a:r>
              <a:rPr sz="1300" i="1" spc="229" dirty="0">
                <a:solidFill>
                  <a:srgbClr val="F2A068"/>
                </a:solidFill>
                <a:latin typeface="Calibri"/>
                <a:cs typeface="Calibri"/>
              </a:rPr>
              <a:t> </a:t>
            </a:r>
            <a:r>
              <a:rPr sz="1300" i="1" dirty="0">
                <a:solidFill>
                  <a:srgbClr val="F2A068"/>
                </a:solidFill>
                <a:latin typeface="Calibri"/>
                <a:cs typeface="Calibri"/>
              </a:rPr>
              <a:t>point-</a:t>
            </a:r>
            <a:r>
              <a:rPr sz="1300" i="1" spc="-25" dirty="0">
                <a:solidFill>
                  <a:srgbClr val="F2A068"/>
                </a:solidFill>
                <a:latin typeface="Calibri"/>
                <a:cs typeface="Calibri"/>
              </a:rPr>
              <a:t>of- </a:t>
            </a:r>
            <a:r>
              <a:rPr sz="1300" i="1" dirty="0">
                <a:solidFill>
                  <a:srgbClr val="F2A068"/>
                </a:solidFill>
                <a:latin typeface="Calibri"/>
                <a:cs typeface="Calibri"/>
              </a:rPr>
              <a:t>care,</a:t>
            </a:r>
            <a:r>
              <a:rPr sz="1300" i="1" spc="40" dirty="0">
                <a:solidFill>
                  <a:srgbClr val="F2A068"/>
                </a:solidFill>
                <a:latin typeface="Calibri"/>
                <a:cs typeface="Calibri"/>
              </a:rPr>
              <a:t> </a:t>
            </a:r>
            <a:r>
              <a:rPr sz="1300" i="1" dirty="0">
                <a:solidFill>
                  <a:srgbClr val="F2A068"/>
                </a:solidFill>
                <a:latin typeface="Calibri"/>
                <a:cs typeface="Calibri"/>
              </a:rPr>
              <a:t>and</a:t>
            </a:r>
            <a:r>
              <a:rPr sz="1300" i="1" spc="45" dirty="0">
                <a:solidFill>
                  <a:srgbClr val="F2A068"/>
                </a:solidFill>
                <a:latin typeface="Calibri"/>
                <a:cs typeface="Calibri"/>
              </a:rPr>
              <a:t> </a:t>
            </a:r>
            <a:r>
              <a:rPr sz="1300" i="1" dirty="0">
                <a:solidFill>
                  <a:srgbClr val="F2A068"/>
                </a:solidFill>
                <a:latin typeface="Calibri"/>
                <a:cs typeface="Calibri"/>
              </a:rPr>
              <a:t>immunoassays</a:t>
            </a:r>
            <a:r>
              <a:rPr sz="1300" i="1" spc="65" dirty="0">
                <a:solidFill>
                  <a:srgbClr val="F2A068"/>
                </a:solidFill>
                <a:latin typeface="Calibri"/>
                <a:cs typeface="Calibri"/>
              </a:rPr>
              <a:t> </a:t>
            </a:r>
            <a:r>
              <a:rPr sz="1300" i="1" spc="-10" dirty="0">
                <a:solidFill>
                  <a:srgbClr val="F2A068"/>
                </a:solidFill>
                <a:latin typeface="Calibri"/>
                <a:cs typeface="Calibri"/>
              </a:rPr>
              <a:t>(EIAs).</a:t>
            </a:r>
            <a:endParaRPr sz="1300">
              <a:latin typeface="Calibri"/>
              <a:cs typeface="Calibri"/>
            </a:endParaRPr>
          </a:p>
          <a:p>
            <a:pPr marL="66675" marR="73025" algn="just">
              <a:lnSpc>
                <a:spcPts val="1580"/>
              </a:lnSpc>
              <a:spcBef>
                <a:spcPts val="40"/>
              </a:spcBef>
            </a:pPr>
            <a:r>
              <a:rPr sz="1300" i="1" dirty="0">
                <a:solidFill>
                  <a:srgbClr val="FFFFFF"/>
                </a:solidFill>
                <a:latin typeface="Calibri"/>
                <a:cs typeface="Calibri"/>
              </a:rPr>
              <a:t>These</a:t>
            </a:r>
            <a:r>
              <a:rPr sz="1300" i="1" spc="160" dirty="0">
                <a:solidFill>
                  <a:srgbClr val="FFFFFF"/>
                </a:solidFill>
                <a:latin typeface="Calibri"/>
                <a:cs typeface="Calibri"/>
              </a:rPr>
              <a:t> </a:t>
            </a:r>
            <a:r>
              <a:rPr sz="1300" i="1" dirty="0">
                <a:solidFill>
                  <a:srgbClr val="FFFFFF"/>
                </a:solidFill>
                <a:latin typeface="Calibri"/>
                <a:cs typeface="Calibri"/>
              </a:rPr>
              <a:t>tests</a:t>
            </a:r>
            <a:r>
              <a:rPr sz="1300" i="1" spc="170" dirty="0">
                <a:solidFill>
                  <a:srgbClr val="FFFFFF"/>
                </a:solidFill>
                <a:latin typeface="Calibri"/>
                <a:cs typeface="Calibri"/>
              </a:rPr>
              <a:t> </a:t>
            </a:r>
            <a:r>
              <a:rPr sz="1300" i="1" dirty="0">
                <a:solidFill>
                  <a:srgbClr val="FFFFFF"/>
                </a:solidFill>
                <a:latin typeface="Calibri"/>
                <a:cs typeface="Calibri"/>
              </a:rPr>
              <a:t>get</a:t>
            </a:r>
            <a:r>
              <a:rPr sz="1300" i="1" spc="160" dirty="0">
                <a:solidFill>
                  <a:srgbClr val="FFFFFF"/>
                </a:solidFill>
                <a:latin typeface="Calibri"/>
                <a:cs typeface="Calibri"/>
              </a:rPr>
              <a:t> </a:t>
            </a:r>
            <a:r>
              <a:rPr sz="1300" i="1" dirty="0">
                <a:solidFill>
                  <a:srgbClr val="FFFFFF"/>
                </a:solidFill>
                <a:latin typeface="Calibri"/>
                <a:cs typeface="Calibri"/>
              </a:rPr>
              <a:t>result</a:t>
            </a:r>
            <a:r>
              <a:rPr sz="1300" i="1" spc="165" dirty="0">
                <a:solidFill>
                  <a:srgbClr val="FFFFFF"/>
                </a:solidFill>
                <a:latin typeface="Calibri"/>
                <a:cs typeface="Calibri"/>
              </a:rPr>
              <a:t> </a:t>
            </a:r>
            <a:r>
              <a:rPr sz="1300" i="1" dirty="0">
                <a:solidFill>
                  <a:srgbClr val="FFFFFF"/>
                </a:solidFill>
                <a:latin typeface="Calibri"/>
                <a:cs typeface="Calibri"/>
              </a:rPr>
              <a:t>to</a:t>
            </a:r>
            <a:r>
              <a:rPr sz="1300" i="1" spc="165" dirty="0">
                <a:solidFill>
                  <a:srgbClr val="FFFFFF"/>
                </a:solidFill>
                <a:latin typeface="Calibri"/>
                <a:cs typeface="Calibri"/>
              </a:rPr>
              <a:t> </a:t>
            </a:r>
            <a:r>
              <a:rPr sz="1300" i="1" dirty="0">
                <a:solidFill>
                  <a:srgbClr val="FFFFFF"/>
                </a:solidFill>
                <a:latin typeface="Calibri"/>
                <a:cs typeface="Calibri"/>
              </a:rPr>
              <a:t>the</a:t>
            </a:r>
            <a:r>
              <a:rPr sz="1300" i="1" spc="165" dirty="0">
                <a:solidFill>
                  <a:srgbClr val="FFFFFF"/>
                </a:solidFill>
                <a:latin typeface="Calibri"/>
                <a:cs typeface="Calibri"/>
              </a:rPr>
              <a:t> </a:t>
            </a:r>
            <a:r>
              <a:rPr sz="1300" i="1" dirty="0">
                <a:solidFill>
                  <a:srgbClr val="FFFFFF"/>
                </a:solidFill>
                <a:latin typeface="Calibri"/>
                <a:cs typeface="Calibri"/>
              </a:rPr>
              <a:t>client</a:t>
            </a:r>
            <a:r>
              <a:rPr sz="1300" i="1" spc="165" dirty="0">
                <a:solidFill>
                  <a:srgbClr val="FFFFFF"/>
                </a:solidFill>
                <a:latin typeface="Calibri"/>
                <a:cs typeface="Calibri"/>
              </a:rPr>
              <a:t> </a:t>
            </a:r>
            <a:r>
              <a:rPr sz="1300" i="1" spc="-10" dirty="0">
                <a:solidFill>
                  <a:srgbClr val="FFFFFF"/>
                </a:solidFill>
                <a:latin typeface="Calibri"/>
                <a:cs typeface="Calibri"/>
              </a:rPr>
              <a:t>faster, </a:t>
            </a:r>
            <a:r>
              <a:rPr sz="1300" i="1" dirty="0">
                <a:solidFill>
                  <a:srgbClr val="FFFFFF"/>
                </a:solidFill>
                <a:latin typeface="Calibri"/>
                <a:cs typeface="Calibri"/>
              </a:rPr>
              <a:t>produce</a:t>
            </a:r>
            <a:r>
              <a:rPr sz="1300" i="1" spc="145" dirty="0">
                <a:solidFill>
                  <a:srgbClr val="FFFFFF"/>
                </a:solidFill>
                <a:latin typeface="Calibri"/>
                <a:cs typeface="Calibri"/>
              </a:rPr>
              <a:t> </a:t>
            </a:r>
            <a:r>
              <a:rPr sz="1300" i="1" dirty="0">
                <a:solidFill>
                  <a:srgbClr val="FFFFFF"/>
                </a:solidFill>
                <a:latin typeface="Calibri"/>
                <a:cs typeface="Calibri"/>
              </a:rPr>
              <a:t>accurate</a:t>
            </a:r>
            <a:r>
              <a:rPr sz="1300" i="1" spc="150" dirty="0">
                <a:solidFill>
                  <a:srgbClr val="FFFFFF"/>
                </a:solidFill>
                <a:latin typeface="Calibri"/>
                <a:cs typeface="Calibri"/>
              </a:rPr>
              <a:t> </a:t>
            </a:r>
            <a:r>
              <a:rPr sz="1300" i="1" dirty="0">
                <a:solidFill>
                  <a:srgbClr val="FFFFFF"/>
                </a:solidFill>
                <a:latin typeface="Calibri"/>
                <a:cs typeface="Calibri"/>
              </a:rPr>
              <a:t>results</a:t>
            </a:r>
            <a:r>
              <a:rPr sz="1300" i="1" spc="145" dirty="0">
                <a:solidFill>
                  <a:srgbClr val="FFFFFF"/>
                </a:solidFill>
                <a:latin typeface="Calibri"/>
                <a:cs typeface="Calibri"/>
              </a:rPr>
              <a:t> </a:t>
            </a:r>
            <a:r>
              <a:rPr sz="1300" i="1" dirty="0">
                <a:solidFill>
                  <a:srgbClr val="FFFFFF"/>
                </a:solidFill>
                <a:latin typeface="Calibri"/>
                <a:cs typeface="Calibri"/>
              </a:rPr>
              <a:t>more</a:t>
            </a:r>
            <a:r>
              <a:rPr sz="1300" i="1" spc="150" dirty="0">
                <a:solidFill>
                  <a:srgbClr val="FFFFFF"/>
                </a:solidFill>
                <a:latin typeface="Calibri"/>
                <a:cs typeface="Calibri"/>
              </a:rPr>
              <a:t> </a:t>
            </a:r>
            <a:r>
              <a:rPr sz="1300" i="1" dirty="0">
                <a:solidFill>
                  <a:srgbClr val="FFFFFF"/>
                </a:solidFill>
                <a:latin typeface="Calibri"/>
                <a:cs typeface="Calibri"/>
              </a:rPr>
              <a:t>often,</a:t>
            </a:r>
            <a:r>
              <a:rPr sz="1300" i="1" spc="150" dirty="0">
                <a:solidFill>
                  <a:srgbClr val="FFFFFF"/>
                </a:solidFill>
                <a:latin typeface="Calibri"/>
                <a:cs typeface="Calibri"/>
              </a:rPr>
              <a:t> </a:t>
            </a:r>
            <a:r>
              <a:rPr sz="1300" i="1" spc="-20" dirty="0">
                <a:solidFill>
                  <a:srgbClr val="FFFFFF"/>
                </a:solidFill>
                <a:latin typeface="Calibri"/>
                <a:cs typeface="Calibri"/>
              </a:rPr>
              <a:t>cost </a:t>
            </a:r>
            <a:r>
              <a:rPr sz="1300" i="1" dirty="0">
                <a:solidFill>
                  <a:srgbClr val="FFFFFF"/>
                </a:solidFill>
                <a:latin typeface="Calibri"/>
                <a:cs typeface="Calibri"/>
              </a:rPr>
              <a:t>less,</a:t>
            </a:r>
            <a:r>
              <a:rPr sz="1300" i="1" spc="210" dirty="0">
                <a:solidFill>
                  <a:srgbClr val="FFFFFF"/>
                </a:solidFill>
                <a:latin typeface="Calibri"/>
                <a:cs typeface="Calibri"/>
              </a:rPr>
              <a:t> </a:t>
            </a:r>
            <a:r>
              <a:rPr sz="1300" i="1" dirty="0">
                <a:solidFill>
                  <a:srgbClr val="FFFFFF"/>
                </a:solidFill>
                <a:latin typeface="Calibri"/>
                <a:cs typeface="Calibri"/>
              </a:rPr>
              <a:t>can</a:t>
            </a:r>
            <a:r>
              <a:rPr sz="1300" i="1" spc="215" dirty="0">
                <a:solidFill>
                  <a:srgbClr val="FFFFFF"/>
                </a:solidFill>
                <a:latin typeface="Calibri"/>
                <a:cs typeface="Calibri"/>
              </a:rPr>
              <a:t> </a:t>
            </a:r>
            <a:r>
              <a:rPr sz="1300" i="1" dirty="0">
                <a:solidFill>
                  <a:srgbClr val="FFFFFF"/>
                </a:solidFill>
                <a:latin typeface="Calibri"/>
                <a:cs typeface="Calibri"/>
              </a:rPr>
              <a:t>be</a:t>
            </a:r>
            <a:r>
              <a:rPr sz="1300" i="1" spc="204" dirty="0">
                <a:solidFill>
                  <a:srgbClr val="FFFFFF"/>
                </a:solidFill>
                <a:latin typeface="Calibri"/>
                <a:cs typeface="Calibri"/>
              </a:rPr>
              <a:t> </a:t>
            </a:r>
            <a:r>
              <a:rPr sz="1300" i="1" dirty="0">
                <a:solidFill>
                  <a:srgbClr val="FFFFFF"/>
                </a:solidFill>
                <a:latin typeface="Calibri"/>
                <a:cs typeface="Calibri"/>
              </a:rPr>
              <a:t>performed</a:t>
            </a:r>
            <a:r>
              <a:rPr sz="1300" i="1" spc="215" dirty="0">
                <a:solidFill>
                  <a:srgbClr val="FFFFFF"/>
                </a:solidFill>
                <a:latin typeface="Calibri"/>
                <a:cs typeface="Calibri"/>
              </a:rPr>
              <a:t> </a:t>
            </a:r>
            <a:r>
              <a:rPr sz="1300" i="1" dirty="0">
                <a:solidFill>
                  <a:srgbClr val="FFFFFF"/>
                </a:solidFill>
                <a:latin typeface="Calibri"/>
                <a:cs typeface="Calibri"/>
              </a:rPr>
              <a:t>by</a:t>
            </a:r>
            <a:r>
              <a:rPr sz="1300" i="1" spc="204" dirty="0">
                <a:solidFill>
                  <a:srgbClr val="FFFFFF"/>
                </a:solidFill>
                <a:latin typeface="Calibri"/>
                <a:cs typeface="Calibri"/>
              </a:rPr>
              <a:t> </a:t>
            </a:r>
            <a:r>
              <a:rPr sz="1300" i="1" dirty="0">
                <a:solidFill>
                  <a:srgbClr val="FFFFFF"/>
                </a:solidFill>
                <a:latin typeface="Calibri"/>
                <a:cs typeface="Calibri"/>
              </a:rPr>
              <a:t>various</a:t>
            </a:r>
            <a:r>
              <a:rPr sz="1300" i="1" spc="215" dirty="0">
                <a:solidFill>
                  <a:srgbClr val="FFFFFF"/>
                </a:solidFill>
                <a:latin typeface="Calibri"/>
                <a:cs typeface="Calibri"/>
              </a:rPr>
              <a:t> </a:t>
            </a:r>
            <a:r>
              <a:rPr sz="1300" i="1" spc="-10" dirty="0">
                <a:solidFill>
                  <a:srgbClr val="FFFFFF"/>
                </a:solidFill>
                <a:latin typeface="Calibri"/>
                <a:cs typeface="Calibri"/>
              </a:rPr>
              <a:t>cadres </a:t>
            </a:r>
            <a:r>
              <a:rPr sz="1300" i="1" dirty="0">
                <a:solidFill>
                  <a:srgbClr val="FFFFFF"/>
                </a:solidFill>
                <a:latin typeface="Calibri"/>
                <a:cs typeface="Calibri"/>
              </a:rPr>
              <a:t>of</a:t>
            </a:r>
            <a:r>
              <a:rPr sz="1300" i="1" spc="45" dirty="0">
                <a:solidFill>
                  <a:srgbClr val="FFFFFF"/>
                </a:solidFill>
                <a:latin typeface="Calibri"/>
                <a:cs typeface="Calibri"/>
              </a:rPr>
              <a:t> </a:t>
            </a:r>
            <a:r>
              <a:rPr sz="1300" i="1" dirty="0">
                <a:solidFill>
                  <a:srgbClr val="FFFFFF"/>
                </a:solidFill>
                <a:latin typeface="Calibri"/>
                <a:cs typeface="Calibri"/>
              </a:rPr>
              <a:t>health</a:t>
            </a:r>
            <a:r>
              <a:rPr sz="1300" i="1" spc="50" dirty="0">
                <a:solidFill>
                  <a:srgbClr val="FFFFFF"/>
                </a:solidFill>
                <a:latin typeface="Calibri"/>
                <a:cs typeface="Calibri"/>
              </a:rPr>
              <a:t> </a:t>
            </a:r>
            <a:r>
              <a:rPr sz="1300" i="1" dirty="0">
                <a:solidFill>
                  <a:srgbClr val="FFFFFF"/>
                </a:solidFill>
                <a:latin typeface="Calibri"/>
                <a:cs typeface="Calibri"/>
              </a:rPr>
              <a:t>providers,</a:t>
            </a:r>
            <a:r>
              <a:rPr sz="1300" i="1" spc="55" dirty="0">
                <a:solidFill>
                  <a:srgbClr val="FFFFFF"/>
                </a:solidFill>
                <a:latin typeface="Calibri"/>
                <a:cs typeface="Calibri"/>
              </a:rPr>
              <a:t> </a:t>
            </a:r>
            <a:r>
              <a:rPr sz="1300" i="1" dirty="0">
                <a:solidFill>
                  <a:srgbClr val="FFFFFF"/>
                </a:solidFill>
                <a:latin typeface="Calibri"/>
                <a:cs typeface="Calibri"/>
              </a:rPr>
              <a:t>and</a:t>
            </a:r>
            <a:r>
              <a:rPr sz="1300" i="1" spc="50" dirty="0">
                <a:solidFill>
                  <a:srgbClr val="FFFFFF"/>
                </a:solidFill>
                <a:latin typeface="Calibri"/>
                <a:cs typeface="Calibri"/>
              </a:rPr>
              <a:t> </a:t>
            </a:r>
            <a:r>
              <a:rPr sz="1300" i="1" dirty="0">
                <a:solidFill>
                  <a:srgbClr val="FFFFFF"/>
                </a:solidFill>
                <a:latin typeface="Calibri"/>
                <a:cs typeface="Calibri"/>
              </a:rPr>
              <a:t>can</a:t>
            </a:r>
            <a:r>
              <a:rPr sz="1300" i="1" spc="55" dirty="0">
                <a:solidFill>
                  <a:srgbClr val="FFFFFF"/>
                </a:solidFill>
                <a:latin typeface="Calibri"/>
                <a:cs typeface="Calibri"/>
              </a:rPr>
              <a:t> </a:t>
            </a:r>
            <a:r>
              <a:rPr sz="1300" i="1" dirty="0">
                <a:solidFill>
                  <a:srgbClr val="FFFFFF"/>
                </a:solidFill>
                <a:latin typeface="Calibri"/>
                <a:cs typeface="Calibri"/>
              </a:rPr>
              <a:t>thus</a:t>
            </a:r>
            <a:r>
              <a:rPr sz="1300" i="1" spc="45" dirty="0">
                <a:solidFill>
                  <a:srgbClr val="FFFFFF"/>
                </a:solidFill>
                <a:latin typeface="Calibri"/>
                <a:cs typeface="Calibri"/>
              </a:rPr>
              <a:t> </a:t>
            </a:r>
            <a:r>
              <a:rPr sz="1300" i="1" spc="-10" dirty="0">
                <a:solidFill>
                  <a:srgbClr val="FFFFFF"/>
                </a:solidFill>
                <a:latin typeface="Calibri"/>
                <a:cs typeface="Calibri"/>
              </a:rPr>
              <a:t>facilitate </a:t>
            </a:r>
            <a:r>
              <a:rPr sz="1300" i="1" dirty="0">
                <a:solidFill>
                  <a:srgbClr val="FFFFFF"/>
                </a:solidFill>
                <a:latin typeface="Calibri"/>
                <a:cs typeface="Calibri"/>
              </a:rPr>
              <a:t>greater</a:t>
            </a:r>
            <a:r>
              <a:rPr sz="1300" i="1" spc="200" dirty="0">
                <a:solidFill>
                  <a:srgbClr val="FFFFFF"/>
                </a:solidFill>
                <a:latin typeface="Calibri"/>
                <a:cs typeface="Calibri"/>
              </a:rPr>
              <a:t> </a:t>
            </a:r>
            <a:r>
              <a:rPr sz="1300" i="1" dirty="0">
                <a:solidFill>
                  <a:srgbClr val="FFFFFF"/>
                </a:solidFill>
                <a:latin typeface="Calibri"/>
                <a:cs typeface="Calibri"/>
              </a:rPr>
              <a:t>access</a:t>
            </a:r>
            <a:r>
              <a:rPr sz="1300" i="1" spc="210" dirty="0">
                <a:solidFill>
                  <a:srgbClr val="FFFFFF"/>
                </a:solidFill>
                <a:latin typeface="Calibri"/>
                <a:cs typeface="Calibri"/>
              </a:rPr>
              <a:t> </a:t>
            </a:r>
            <a:r>
              <a:rPr sz="1300" i="1" dirty="0">
                <a:solidFill>
                  <a:srgbClr val="FFFFFF"/>
                </a:solidFill>
                <a:latin typeface="Calibri"/>
                <a:cs typeface="Calibri"/>
              </a:rPr>
              <a:t>and</a:t>
            </a:r>
            <a:r>
              <a:rPr sz="1300" i="1" spc="215" dirty="0">
                <a:solidFill>
                  <a:srgbClr val="FFFFFF"/>
                </a:solidFill>
                <a:latin typeface="Calibri"/>
                <a:cs typeface="Calibri"/>
              </a:rPr>
              <a:t> </a:t>
            </a:r>
            <a:r>
              <a:rPr sz="1300" i="1" dirty="0">
                <a:solidFill>
                  <a:srgbClr val="FFFFFF"/>
                </a:solidFill>
                <a:latin typeface="Calibri"/>
                <a:cs typeface="Calibri"/>
              </a:rPr>
              <a:t>uptake</a:t>
            </a:r>
            <a:r>
              <a:rPr sz="1300" i="1" spc="215" dirty="0">
                <a:solidFill>
                  <a:srgbClr val="FFFFFF"/>
                </a:solidFill>
                <a:latin typeface="Calibri"/>
                <a:cs typeface="Calibri"/>
              </a:rPr>
              <a:t> </a:t>
            </a:r>
            <a:r>
              <a:rPr sz="1300" i="1" dirty="0">
                <a:solidFill>
                  <a:srgbClr val="FFFFFF"/>
                </a:solidFill>
                <a:latin typeface="Calibri"/>
                <a:cs typeface="Calibri"/>
              </a:rPr>
              <a:t>of</a:t>
            </a:r>
            <a:r>
              <a:rPr sz="1300" i="1" spc="220" dirty="0">
                <a:solidFill>
                  <a:srgbClr val="FFFFFF"/>
                </a:solidFill>
                <a:latin typeface="Calibri"/>
                <a:cs typeface="Calibri"/>
              </a:rPr>
              <a:t> </a:t>
            </a:r>
            <a:r>
              <a:rPr sz="1300" i="1" dirty="0">
                <a:solidFill>
                  <a:srgbClr val="FFFFFF"/>
                </a:solidFill>
                <a:latin typeface="Calibri"/>
                <a:cs typeface="Calibri"/>
              </a:rPr>
              <a:t>HIV</a:t>
            </a:r>
            <a:r>
              <a:rPr sz="1300" i="1" spc="204" dirty="0">
                <a:solidFill>
                  <a:srgbClr val="FFFFFF"/>
                </a:solidFill>
                <a:latin typeface="Calibri"/>
                <a:cs typeface="Calibri"/>
              </a:rPr>
              <a:t> </a:t>
            </a:r>
            <a:r>
              <a:rPr sz="1300" i="1" spc="-10" dirty="0">
                <a:solidFill>
                  <a:srgbClr val="FFFFFF"/>
                </a:solidFill>
                <a:latin typeface="Calibri"/>
                <a:cs typeface="Calibri"/>
              </a:rPr>
              <a:t>testing</a:t>
            </a:r>
            <a:endParaRPr sz="1300">
              <a:latin typeface="Calibri"/>
              <a:cs typeface="Calibri"/>
            </a:endParaRPr>
          </a:p>
          <a:p>
            <a:pPr marL="66675" algn="just">
              <a:lnSpc>
                <a:spcPts val="1525"/>
              </a:lnSpc>
            </a:pPr>
            <a:r>
              <a:rPr sz="1300" i="1" dirty="0">
                <a:solidFill>
                  <a:srgbClr val="FFFFFF"/>
                </a:solidFill>
                <a:latin typeface="Calibri"/>
                <a:cs typeface="Calibri"/>
              </a:rPr>
              <a:t>services</a:t>
            </a:r>
            <a:r>
              <a:rPr sz="1300" i="1" spc="15" dirty="0">
                <a:solidFill>
                  <a:srgbClr val="FFFFFF"/>
                </a:solidFill>
                <a:latin typeface="Calibri"/>
                <a:cs typeface="Calibri"/>
              </a:rPr>
              <a:t> </a:t>
            </a:r>
            <a:r>
              <a:rPr sz="1300" i="1" dirty="0">
                <a:solidFill>
                  <a:srgbClr val="FFFFFF"/>
                </a:solidFill>
                <a:latin typeface="Calibri"/>
                <a:cs typeface="Calibri"/>
              </a:rPr>
              <a:t>among</a:t>
            </a:r>
            <a:r>
              <a:rPr sz="1300" i="1" spc="50" dirty="0">
                <a:solidFill>
                  <a:srgbClr val="FFFFFF"/>
                </a:solidFill>
                <a:latin typeface="Calibri"/>
                <a:cs typeface="Calibri"/>
              </a:rPr>
              <a:t> </a:t>
            </a:r>
            <a:r>
              <a:rPr sz="1300" i="1" dirty="0">
                <a:solidFill>
                  <a:srgbClr val="FFFFFF"/>
                </a:solidFill>
                <a:latin typeface="Calibri"/>
                <a:cs typeface="Calibri"/>
              </a:rPr>
              <a:t>those</a:t>
            </a:r>
            <a:r>
              <a:rPr sz="1300" i="1" spc="35" dirty="0">
                <a:solidFill>
                  <a:srgbClr val="FFFFFF"/>
                </a:solidFill>
                <a:latin typeface="Calibri"/>
                <a:cs typeface="Calibri"/>
              </a:rPr>
              <a:t> </a:t>
            </a:r>
            <a:r>
              <a:rPr sz="1300" i="1" dirty="0">
                <a:solidFill>
                  <a:srgbClr val="FFFFFF"/>
                </a:solidFill>
                <a:latin typeface="Calibri"/>
                <a:cs typeface="Calibri"/>
              </a:rPr>
              <a:t>who</a:t>
            </a:r>
            <a:r>
              <a:rPr sz="1300" i="1" spc="35" dirty="0">
                <a:solidFill>
                  <a:srgbClr val="FFFFFF"/>
                </a:solidFill>
                <a:latin typeface="Calibri"/>
                <a:cs typeface="Calibri"/>
              </a:rPr>
              <a:t> </a:t>
            </a:r>
            <a:r>
              <a:rPr sz="1300" i="1" dirty="0">
                <a:solidFill>
                  <a:srgbClr val="FFFFFF"/>
                </a:solidFill>
                <a:latin typeface="Calibri"/>
                <a:cs typeface="Calibri"/>
              </a:rPr>
              <a:t>need</a:t>
            </a:r>
            <a:r>
              <a:rPr sz="1300" i="1" spc="20" dirty="0">
                <a:solidFill>
                  <a:srgbClr val="FFFFFF"/>
                </a:solidFill>
                <a:latin typeface="Calibri"/>
                <a:cs typeface="Calibri"/>
              </a:rPr>
              <a:t> </a:t>
            </a:r>
            <a:r>
              <a:rPr sz="1300" i="1" dirty="0">
                <a:solidFill>
                  <a:srgbClr val="FFFFFF"/>
                </a:solidFill>
                <a:latin typeface="Calibri"/>
                <a:cs typeface="Calibri"/>
              </a:rPr>
              <a:t>it</a:t>
            </a:r>
            <a:r>
              <a:rPr sz="1300" i="1" spc="25" dirty="0">
                <a:solidFill>
                  <a:srgbClr val="FFFFFF"/>
                </a:solidFill>
                <a:latin typeface="Calibri"/>
                <a:cs typeface="Calibri"/>
              </a:rPr>
              <a:t> </a:t>
            </a:r>
            <a:r>
              <a:rPr sz="1300" i="1" spc="-10" dirty="0">
                <a:solidFill>
                  <a:srgbClr val="FFFFFF"/>
                </a:solidFill>
                <a:latin typeface="Calibri"/>
                <a:cs typeface="Calibri"/>
              </a:rPr>
              <a:t>most.</a:t>
            </a:r>
            <a:endParaRPr sz="1300">
              <a:latin typeface="Calibri"/>
              <a:cs typeface="Calibri"/>
            </a:endParaRPr>
          </a:p>
        </p:txBody>
      </p:sp>
      <p:grpSp>
        <p:nvGrpSpPr>
          <p:cNvPr id="15" name="object 15"/>
          <p:cNvGrpSpPr/>
          <p:nvPr/>
        </p:nvGrpSpPr>
        <p:grpSpPr>
          <a:xfrm>
            <a:off x="5090807" y="1114805"/>
            <a:ext cx="1014730" cy="951230"/>
            <a:chOff x="5090807" y="1114805"/>
            <a:chExt cx="1014730" cy="951230"/>
          </a:xfrm>
        </p:grpSpPr>
        <p:pic>
          <p:nvPicPr>
            <p:cNvPr id="16" name="object 16"/>
            <p:cNvPicPr/>
            <p:nvPr/>
          </p:nvPicPr>
          <p:blipFill>
            <a:blip r:embed="rId5" cstate="print"/>
            <a:stretch>
              <a:fillRect/>
            </a:stretch>
          </p:blipFill>
          <p:spPr>
            <a:xfrm>
              <a:off x="5090807" y="1114805"/>
              <a:ext cx="1014730" cy="950976"/>
            </a:xfrm>
            <a:prstGeom prst="rect">
              <a:avLst/>
            </a:prstGeom>
          </p:spPr>
        </p:pic>
        <p:pic>
          <p:nvPicPr>
            <p:cNvPr id="17" name="object 17"/>
            <p:cNvPicPr/>
            <p:nvPr/>
          </p:nvPicPr>
          <p:blipFill>
            <a:blip r:embed="rId6" cstate="print"/>
            <a:stretch>
              <a:fillRect/>
            </a:stretch>
          </p:blipFill>
          <p:spPr>
            <a:xfrm>
              <a:off x="5258447" y="1241297"/>
              <a:ext cx="674369" cy="673608"/>
            </a:xfrm>
            <a:prstGeom prst="rect">
              <a:avLst/>
            </a:prstGeom>
          </p:spPr>
        </p:pic>
      </p:grpSp>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104</a:t>
            </a:fld>
            <a:endParaRPr spc="-25" dirty="0"/>
          </a:p>
        </p:txBody>
      </p:sp>
      <p:sp>
        <p:nvSpPr>
          <p:cNvPr id="19" name="object 1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011" y="970787"/>
            <a:ext cx="823722" cy="703326"/>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7553579" y="2085594"/>
            <a:ext cx="297180" cy="241300"/>
          </a:xfrm>
          <a:custGeom>
            <a:avLst/>
            <a:gdLst/>
            <a:ahLst/>
            <a:cxnLst/>
            <a:rect l="l" t="t" r="r" b="b"/>
            <a:pathLst>
              <a:path w="297179" h="241300">
                <a:moveTo>
                  <a:pt x="297180" y="6096"/>
                </a:moveTo>
                <a:lnTo>
                  <a:pt x="291846" y="0"/>
                </a:lnTo>
                <a:lnTo>
                  <a:pt x="0" y="233934"/>
                </a:lnTo>
                <a:lnTo>
                  <a:pt x="5334" y="240792"/>
                </a:lnTo>
                <a:lnTo>
                  <a:pt x="297180" y="6096"/>
                </a:lnTo>
                <a:close/>
              </a:path>
            </a:pathLst>
          </a:custGeom>
          <a:solidFill>
            <a:srgbClr val="CFD8DC"/>
          </a:solidFill>
        </p:spPr>
        <p:txBody>
          <a:bodyPr wrap="square" lIns="0" tIns="0" rIns="0" bIns="0" rtlCol="0"/>
          <a:lstStyle/>
          <a:p>
            <a:endParaRPr/>
          </a:p>
        </p:txBody>
      </p:sp>
      <p:pic>
        <p:nvPicPr>
          <p:cNvPr id="5" name="object 5"/>
          <p:cNvPicPr/>
          <p:nvPr/>
        </p:nvPicPr>
        <p:blipFill>
          <a:blip r:embed="rId3" cstate="print"/>
          <a:stretch>
            <a:fillRect/>
          </a:stretch>
        </p:blipFill>
        <p:spPr>
          <a:xfrm>
            <a:off x="433140" y="1905979"/>
            <a:ext cx="6385307" cy="4489554"/>
          </a:xfrm>
          <a:prstGeom prst="rect">
            <a:avLst/>
          </a:prstGeom>
        </p:spPr>
      </p:pic>
      <p:sp>
        <p:nvSpPr>
          <p:cNvPr id="6" name="object 6"/>
          <p:cNvSpPr txBox="1"/>
          <p:nvPr/>
        </p:nvSpPr>
        <p:spPr>
          <a:xfrm>
            <a:off x="6851027" y="2134361"/>
            <a:ext cx="3401060" cy="3887470"/>
          </a:xfrm>
          <a:prstGeom prst="rect">
            <a:avLst/>
          </a:prstGeom>
          <a:solidFill>
            <a:srgbClr val="D9EDE7"/>
          </a:solidFill>
        </p:spPr>
        <p:txBody>
          <a:bodyPr vert="horz" wrap="square" lIns="0" tIns="34290" rIns="0" bIns="0" rtlCol="0">
            <a:spAutoFit/>
          </a:bodyPr>
          <a:lstStyle/>
          <a:p>
            <a:pPr marL="79375" marR="261620">
              <a:lnSpc>
                <a:spcPct val="100000"/>
              </a:lnSpc>
              <a:spcBef>
                <a:spcPts val="270"/>
              </a:spcBef>
            </a:pPr>
            <a:r>
              <a:rPr sz="1750" b="1" dirty="0">
                <a:latin typeface="Microsoft JhengHei"/>
                <a:cs typeface="Microsoft JhengHei"/>
              </a:rPr>
              <a:t>4</a:t>
            </a:r>
            <a:r>
              <a:rPr sz="1725" b="1" baseline="26570" dirty="0">
                <a:latin typeface="Microsoft JhengHei"/>
                <a:cs typeface="Microsoft JhengHei"/>
              </a:rPr>
              <a:t>th</a:t>
            </a:r>
            <a:r>
              <a:rPr sz="1750" b="1" dirty="0">
                <a:latin typeface="Microsoft JhengHei"/>
                <a:cs typeface="Microsoft JhengHei"/>
              </a:rPr>
              <a:t>代檢驗工具可區分</a:t>
            </a:r>
            <a:r>
              <a:rPr sz="1750" b="1" spc="-10" dirty="0">
                <a:solidFill>
                  <a:srgbClr val="C00000"/>
                </a:solidFill>
                <a:latin typeface="Microsoft JhengHei"/>
                <a:cs typeface="Microsoft JhengHei"/>
              </a:rPr>
              <a:t>抗原/抗體</a:t>
            </a:r>
            <a:r>
              <a:rPr sz="1750" b="1" spc="-20" dirty="0">
                <a:latin typeface="Microsoft JhengHei"/>
                <a:cs typeface="Microsoft JhengHei"/>
              </a:rPr>
              <a:t>陽性：</a:t>
            </a:r>
            <a:endParaRPr sz="1750">
              <a:latin typeface="Microsoft JhengHei"/>
              <a:cs typeface="Microsoft JhengHei"/>
            </a:endParaRPr>
          </a:p>
          <a:p>
            <a:pPr marL="380365" indent="-301625">
              <a:lnSpc>
                <a:spcPct val="100000"/>
              </a:lnSpc>
              <a:spcBef>
                <a:spcPts val="1055"/>
              </a:spcBef>
              <a:buClr>
                <a:srgbClr val="FFC000"/>
              </a:buClr>
              <a:buFont typeface="Wingdings"/>
              <a:buChar char=""/>
              <a:tabLst>
                <a:tab pos="380365" algn="l"/>
                <a:tab pos="381000" algn="l"/>
              </a:tabLst>
            </a:pPr>
            <a:r>
              <a:rPr sz="1750" b="1" spc="-10" dirty="0">
                <a:latin typeface="Microsoft JhengHei"/>
                <a:cs typeface="Microsoft JhengHei"/>
              </a:rPr>
              <a:t>了解受檢者感染階段</a:t>
            </a:r>
            <a:endParaRPr sz="1750">
              <a:latin typeface="Microsoft JhengHei"/>
              <a:cs typeface="Microsoft JhengHei"/>
            </a:endParaRPr>
          </a:p>
          <a:p>
            <a:pPr marL="458470" marR="55880" lvl="1" indent="-189865" algn="just">
              <a:lnSpc>
                <a:spcPct val="101800"/>
              </a:lnSpc>
              <a:spcBef>
                <a:spcPts val="1055"/>
              </a:spcBef>
              <a:buClr>
                <a:srgbClr val="FFC000"/>
              </a:buClr>
              <a:buFont typeface="Wingdings"/>
              <a:buChar char=""/>
              <a:tabLst>
                <a:tab pos="459105" algn="l"/>
              </a:tabLst>
            </a:pPr>
            <a:r>
              <a:rPr sz="1550" b="1" dirty="0">
                <a:latin typeface="Microsoft JhengHei"/>
                <a:cs typeface="Microsoft JhengHei"/>
              </a:rPr>
              <a:t>初步檢</a:t>
            </a:r>
            <a:r>
              <a:rPr sz="1550" b="1" spc="50" dirty="0">
                <a:latin typeface="Microsoft JhengHei"/>
                <a:cs typeface="Microsoft JhengHei"/>
              </a:rPr>
              <a:t>驗</a:t>
            </a:r>
            <a:r>
              <a:rPr sz="1550" b="1" spc="25" dirty="0">
                <a:solidFill>
                  <a:srgbClr val="158B95"/>
                </a:solidFill>
                <a:latin typeface="Microsoft JhengHei"/>
                <a:cs typeface="Microsoft JhengHei"/>
              </a:rPr>
              <a:t>陰性</a:t>
            </a:r>
            <a:r>
              <a:rPr sz="1550" b="1" spc="50" dirty="0">
                <a:latin typeface="Microsoft JhengHei"/>
                <a:cs typeface="Microsoft JhengHei"/>
              </a:rPr>
              <a:t>：</a:t>
            </a:r>
            <a:r>
              <a:rPr sz="1550" dirty="0">
                <a:solidFill>
                  <a:srgbClr val="181818"/>
                </a:solidFill>
                <a:latin typeface="Microsoft JhengHei"/>
                <a:cs typeface="Microsoft JhengHei"/>
              </a:rPr>
              <a:t>可能是處於空</a:t>
            </a:r>
            <a:r>
              <a:rPr sz="1550" spc="-50" dirty="0">
                <a:solidFill>
                  <a:srgbClr val="181818"/>
                </a:solidFill>
                <a:latin typeface="Microsoft JhengHei"/>
                <a:cs typeface="Microsoft JhengHei"/>
              </a:rPr>
              <a:t>窗</a:t>
            </a:r>
            <a:r>
              <a:rPr sz="1550" dirty="0">
                <a:solidFill>
                  <a:srgbClr val="181818"/>
                </a:solidFill>
                <a:latin typeface="Microsoft JhengHei"/>
                <a:cs typeface="Microsoft JhengHei"/>
              </a:rPr>
              <a:t>期或未感染，需評估受檢者近</a:t>
            </a:r>
            <a:r>
              <a:rPr sz="1550" spc="-50" dirty="0">
                <a:solidFill>
                  <a:srgbClr val="181818"/>
                </a:solidFill>
                <a:latin typeface="Microsoft JhengHei"/>
                <a:cs typeface="Microsoft JhengHei"/>
              </a:rPr>
              <a:t>期</a:t>
            </a:r>
            <a:r>
              <a:rPr sz="1550" spc="130" dirty="0">
                <a:solidFill>
                  <a:srgbClr val="181818"/>
                </a:solidFill>
                <a:latin typeface="Microsoft JhengHei"/>
                <a:cs typeface="Microsoft JhengHei"/>
              </a:rPr>
              <a:t>是否有感染風險行為</a:t>
            </a:r>
            <a:r>
              <a:rPr sz="1550" spc="110" dirty="0">
                <a:solidFill>
                  <a:srgbClr val="181818"/>
                </a:solidFill>
                <a:latin typeface="Microsoft JhengHei"/>
                <a:cs typeface="Microsoft JhengHei"/>
              </a:rPr>
              <a:t>(</a:t>
            </a:r>
            <a:r>
              <a:rPr sz="1550" spc="130" dirty="0">
                <a:solidFill>
                  <a:srgbClr val="181818"/>
                </a:solidFill>
                <a:latin typeface="Microsoft JhengHei"/>
                <a:cs typeface="Microsoft JhengHei"/>
              </a:rPr>
              <a:t>如臨床</a:t>
            </a:r>
            <a:r>
              <a:rPr sz="1550" spc="80" dirty="0">
                <a:solidFill>
                  <a:srgbClr val="181818"/>
                </a:solidFill>
                <a:latin typeface="Microsoft JhengHei"/>
                <a:cs typeface="Microsoft JhengHei"/>
              </a:rPr>
              <a:t>高</a:t>
            </a:r>
            <a:r>
              <a:rPr sz="1550" dirty="0">
                <a:solidFill>
                  <a:srgbClr val="181818"/>
                </a:solidFill>
                <a:latin typeface="Microsoft JhengHei"/>
                <a:cs typeface="Microsoft JhengHei"/>
              </a:rPr>
              <a:t>度懷疑為急性感染期或空窗期</a:t>
            </a:r>
            <a:r>
              <a:rPr sz="1550" spc="-50" dirty="0">
                <a:solidFill>
                  <a:srgbClr val="181818"/>
                </a:solidFill>
                <a:latin typeface="Microsoft JhengHei"/>
                <a:cs typeface="Microsoft JhengHei"/>
              </a:rPr>
              <a:t>，</a:t>
            </a:r>
            <a:r>
              <a:rPr sz="1550" dirty="0">
                <a:solidFill>
                  <a:srgbClr val="181818"/>
                </a:solidFill>
                <a:latin typeface="Microsoft JhengHei"/>
                <a:cs typeface="Microsoft JhengHei"/>
              </a:rPr>
              <a:t>建議立即採血或以同次採檢之</a:t>
            </a:r>
            <a:r>
              <a:rPr sz="1550" spc="-50" dirty="0">
                <a:solidFill>
                  <a:srgbClr val="181818"/>
                </a:solidFill>
                <a:latin typeface="Microsoft JhengHei"/>
                <a:cs typeface="Microsoft JhengHei"/>
              </a:rPr>
              <a:t>檢</a:t>
            </a:r>
            <a:r>
              <a:rPr sz="1550" spc="140" dirty="0">
                <a:solidFill>
                  <a:srgbClr val="181818"/>
                </a:solidFill>
                <a:latin typeface="Microsoft JhengHei"/>
                <a:cs typeface="Microsoft JhengHei"/>
              </a:rPr>
              <a:t>體進行</a:t>
            </a:r>
            <a:r>
              <a:rPr sz="1550" dirty="0">
                <a:solidFill>
                  <a:srgbClr val="181818"/>
                </a:solidFill>
                <a:latin typeface="Microsoft JhengHei"/>
                <a:cs typeface="Microsoft JhengHei"/>
              </a:rPr>
              <a:t>NAT</a:t>
            </a:r>
            <a:r>
              <a:rPr sz="1550" spc="140" dirty="0">
                <a:solidFill>
                  <a:srgbClr val="181818"/>
                </a:solidFill>
                <a:latin typeface="Microsoft JhengHei"/>
                <a:cs typeface="Microsoft JhengHei"/>
              </a:rPr>
              <a:t>檢驗</a:t>
            </a:r>
            <a:r>
              <a:rPr sz="1550" spc="135" dirty="0">
                <a:solidFill>
                  <a:srgbClr val="181818"/>
                </a:solidFill>
                <a:latin typeface="Microsoft JhengHei"/>
                <a:cs typeface="Microsoft JhengHei"/>
              </a:rPr>
              <a:t>)，</a:t>
            </a:r>
            <a:r>
              <a:rPr sz="1550" spc="140" dirty="0">
                <a:solidFill>
                  <a:srgbClr val="181818"/>
                </a:solidFill>
                <a:latin typeface="Microsoft JhengHei"/>
                <a:cs typeface="Microsoft JhengHei"/>
              </a:rPr>
              <a:t>並建議受</a:t>
            </a:r>
            <a:r>
              <a:rPr sz="1550" spc="90" dirty="0">
                <a:solidFill>
                  <a:srgbClr val="181818"/>
                </a:solidFill>
                <a:latin typeface="Microsoft JhengHei"/>
                <a:cs typeface="Microsoft JhengHei"/>
              </a:rPr>
              <a:t>檢</a:t>
            </a:r>
            <a:r>
              <a:rPr sz="1550" dirty="0">
                <a:solidFill>
                  <a:srgbClr val="181818"/>
                </a:solidFill>
                <a:latin typeface="Microsoft JhengHei"/>
                <a:cs typeface="Microsoft JhengHei"/>
              </a:rPr>
              <a:t>者定期篩檢</a:t>
            </a:r>
            <a:r>
              <a:rPr sz="1550" spc="-50" dirty="0">
                <a:solidFill>
                  <a:srgbClr val="181818"/>
                </a:solidFill>
                <a:latin typeface="Microsoft JhengHei"/>
                <a:cs typeface="Microsoft JhengHei"/>
              </a:rPr>
              <a:t>。</a:t>
            </a:r>
            <a:endParaRPr sz="1550">
              <a:latin typeface="Microsoft JhengHei"/>
              <a:cs typeface="Microsoft JhengHei"/>
            </a:endParaRPr>
          </a:p>
          <a:p>
            <a:pPr marL="458470" marR="67310" lvl="1" indent="-189865">
              <a:lnSpc>
                <a:spcPct val="101899"/>
              </a:lnSpc>
              <a:spcBef>
                <a:spcPts val="1045"/>
              </a:spcBef>
              <a:buClr>
                <a:srgbClr val="FFC000"/>
              </a:buClr>
              <a:buFont typeface="Wingdings"/>
              <a:buChar char=""/>
              <a:tabLst>
                <a:tab pos="459105" algn="l"/>
              </a:tabLst>
            </a:pPr>
            <a:r>
              <a:rPr sz="1550" b="1" dirty="0">
                <a:latin typeface="Microsoft JhengHei"/>
                <a:cs typeface="Microsoft JhengHei"/>
              </a:rPr>
              <a:t>初步檢</a:t>
            </a:r>
            <a:r>
              <a:rPr sz="1550" b="1" spc="50" dirty="0">
                <a:latin typeface="Microsoft JhengHei"/>
                <a:cs typeface="Microsoft JhengHei"/>
              </a:rPr>
              <a:t>驗</a:t>
            </a:r>
            <a:r>
              <a:rPr sz="1550" b="1" spc="25" dirty="0">
                <a:solidFill>
                  <a:srgbClr val="C00000"/>
                </a:solidFill>
                <a:latin typeface="Microsoft JhengHei"/>
                <a:cs typeface="Microsoft JhengHei"/>
              </a:rPr>
              <a:t>陽性</a:t>
            </a:r>
            <a:r>
              <a:rPr sz="1550" b="1" spc="50" dirty="0">
                <a:latin typeface="Microsoft JhengHei"/>
                <a:cs typeface="Microsoft JhengHei"/>
              </a:rPr>
              <a:t>：</a:t>
            </a:r>
            <a:r>
              <a:rPr sz="1550" dirty="0">
                <a:latin typeface="Microsoft JhengHei"/>
                <a:cs typeface="Microsoft JhengHei"/>
              </a:rPr>
              <a:t>需執行確認檢</a:t>
            </a:r>
            <a:r>
              <a:rPr sz="1550" spc="-50" dirty="0">
                <a:latin typeface="Microsoft JhengHei"/>
                <a:cs typeface="Microsoft JhengHei"/>
              </a:rPr>
              <a:t>驗</a:t>
            </a:r>
            <a:r>
              <a:rPr sz="1550" dirty="0">
                <a:latin typeface="Microsoft JhengHei"/>
                <a:cs typeface="Microsoft JhengHei"/>
              </a:rPr>
              <a:t>釐清感染狀態</a:t>
            </a:r>
            <a:r>
              <a:rPr sz="1550" spc="-50" dirty="0">
                <a:latin typeface="Microsoft JhengHei"/>
                <a:cs typeface="Microsoft JhengHei"/>
              </a:rPr>
              <a:t>。</a:t>
            </a:r>
            <a:endParaRPr sz="1550">
              <a:latin typeface="Microsoft JhengHei"/>
              <a:cs typeface="Microsoft JhengHei"/>
            </a:endParaRPr>
          </a:p>
          <a:p>
            <a:pPr marL="380365" indent="-301625">
              <a:lnSpc>
                <a:spcPct val="100000"/>
              </a:lnSpc>
              <a:spcBef>
                <a:spcPts val="1055"/>
              </a:spcBef>
              <a:buClr>
                <a:srgbClr val="FFC000"/>
              </a:buClr>
              <a:buFont typeface="Wingdings"/>
              <a:buChar char=""/>
              <a:tabLst>
                <a:tab pos="380365" algn="l"/>
                <a:tab pos="381000" algn="l"/>
              </a:tabLst>
            </a:pPr>
            <a:r>
              <a:rPr sz="1750" b="1" spc="-5" dirty="0">
                <a:latin typeface="Microsoft JhengHei"/>
                <a:cs typeface="Microsoft JhengHei"/>
              </a:rPr>
              <a:t>決定後續確認檢驗方式</a:t>
            </a:r>
            <a:endParaRPr sz="1750">
              <a:latin typeface="Microsoft JhengHei"/>
              <a:cs typeface="Microsoft JhengHei"/>
            </a:endParaRPr>
          </a:p>
        </p:txBody>
      </p:sp>
      <p:grpSp>
        <p:nvGrpSpPr>
          <p:cNvPr id="7" name="object 7"/>
          <p:cNvGrpSpPr/>
          <p:nvPr/>
        </p:nvGrpSpPr>
        <p:grpSpPr>
          <a:xfrm>
            <a:off x="1712099" y="5045202"/>
            <a:ext cx="6179185" cy="1375410"/>
            <a:chOff x="1712099" y="5045202"/>
            <a:chExt cx="6179185" cy="1375410"/>
          </a:xfrm>
        </p:grpSpPr>
        <p:sp>
          <p:nvSpPr>
            <p:cNvPr id="8" name="object 8"/>
            <p:cNvSpPr/>
            <p:nvPr/>
          </p:nvSpPr>
          <p:spPr>
            <a:xfrm>
              <a:off x="3479177" y="6010656"/>
              <a:ext cx="4399280" cy="397510"/>
            </a:xfrm>
            <a:custGeom>
              <a:avLst/>
              <a:gdLst/>
              <a:ahLst/>
              <a:cxnLst/>
              <a:rect l="l" t="t" r="r" b="b"/>
              <a:pathLst>
                <a:path w="4399280" h="397510">
                  <a:moveTo>
                    <a:pt x="4399025" y="397001"/>
                  </a:moveTo>
                  <a:lnTo>
                    <a:pt x="4399025" y="0"/>
                  </a:lnTo>
                  <a:lnTo>
                    <a:pt x="0" y="0"/>
                  </a:lnTo>
                  <a:lnTo>
                    <a:pt x="0" y="397002"/>
                  </a:lnTo>
                  <a:lnTo>
                    <a:pt x="4399025" y="397001"/>
                  </a:lnTo>
                  <a:close/>
                </a:path>
              </a:pathLst>
            </a:custGeom>
            <a:solidFill>
              <a:srgbClr val="FFE699"/>
            </a:solidFill>
          </p:spPr>
          <p:txBody>
            <a:bodyPr wrap="square" lIns="0" tIns="0" rIns="0" bIns="0" rtlCol="0"/>
            <a:lstStyle/>
            <a:p>
              <a:endParaRPr/>
            </a:p>
          </p:txBody>
        </p:sp>
        <p:sp>
          <p:nvSpPr>
            <p:cNvPr id="9" name="object 9"/>
            <p:cNvSpPr/>
            <p:nvPr/>
          </p:nvSpPr>
          <p:spPr>
            <a:xfrm>
              <a:off x="1712099" y="5045214"/>
              <a:ext cx="6179185" cy="1375410"/>
            </a:xfrm>
            <a:custGeom>
              <a:avLst/>
              <a:gdLst/>
              <a:ahLst/>
              <a:cxnLst/>
              <a:rect l="l" t="t" r="r" b="b"/>
              <a:pathLst>
                <a:path w="6179184" h="1375410">
                  <a:moveTo>
                    <a:pt x="6179058" y="953262"/>
                  </a:moveTo>
                  <a:lnTo>
                    <a:pt x="6153899" y="953262"/>
                  </a:lnTo>
                  <a:lnTo>
                    <a:pt x="6153899" y="978408"/>
                  </a:lnTo>
                  <a:lnTo>
                    <a:pt x="6153899" y="1350264"/>
                  </a:lnTo>
                  <a:lnTo>
                    <a:pt x="1779270" y="1350264"/>
                  </a:lnTo>
                  <a:lnTo>
                    <a:pt x="1779270" y="978408"/>
                  </a:lnTo>
                  <a:lnTo>
                    <a:pt x="6153899" y="978408"/>
                  </a:lnTo>
                  <a:lnTo>
                    <a:pt x="6153899" y="953262"/>
                  </a:lnTo>
                  <a:lnTo>
                    <a:pt x="1754124" y="953262"/>
                  </a:lnTo>
                  <a:lnTo>
                    <a:pt x="1754124" y="1135011"/>
                  </a:lnTo>
                  <a:lnTo>
                    <a:pt x="641616" y="859904"/>
                  </a:lnTo>
                  <a:lnTo>
                    <a:pt x="20574" y="0"/>
                  </a:lnTo>
                  <a:lnTo>
                    <a:pt x="0" y="14478"/>
                  </a:lnTo>
                  <a:lnTo>
                    <a:pt x="627126" y="882396"/>
                  </a:lnTo>
                  <a:lnTo>
                    <a:pt x="637032" y="884834"/>
                  </a:lnTo>
                  <a:lnTo>
                    <a:pt x="644652" y="886726"/>
                  </a:lnTo>
                  <a:lnTo>
                    <a:pt x="1749552" y="1159764"/>
                  </a:lnTo>
                  <a:lnTo>
                    <a:pt x="1754124" y="1141476"/>
                  </a:lnTo>
                  <a:lnTo>
                    <a:pt x="1754124" y="1375410"/>
                  </a:lnTo>
                  <a:lnTo>
                    <a:pt x="6179058" y="1375410"/>
                  </a:lnTo>
                  <a:lnTo>
                    <a:pt x="6179058" y="953262"/>
                  </a:lnTo>
                  <a:close/>
                </a:path>
              </a:pathLst>
            </a:custGeom>
            <a:solidFill>
              <a:srgbClr val="ED7D31"/>
            </a:solidFill>
          </p:spPr>
          <p:txBody>
            <a:bodyPr wrap="square" lIns="0" tIns="0" rIns="0" bIns="0" rtlCol="0"/>
            <a:lstStyle/>
            <a:p>
              <a:endParaRPr/>
            </a:p>
          </p:txBody>
        </p:sp>
      </p:grpSp>
      <p:sp>
        <p:nvSpPr>
          <p:cNvPr id="10" name="object 10"/>
          <p:cNvSpPr txBox="1"/>
          <p:nvPr/>
        </p:nvSpPr>
        <p:spPr>
          <a:xfrm>
            <a:off x="3548513" y="6057390"/>
            <a:ext cx="4258945" cy="292735"/>
          </a:xfrm>
          <a:prstGeom prst="rect">
            <a:avLst/>
          </a:prstGeom>
        </p:spPr>
        <p:txBody>
          <a:bodyPr vert="horz" wrap="square" lIns="0" tIns="12700" rIns="0" bIns="0" rtlCol="0">
            <a:spAutoFit/>
          </a:bodyPr>
          <a:lstStyle/>
          <a:p>
            <a:pPr marL="38100">
              <a:lnSpc>
                <a:spcPct val="100000"/>
              </a:lnSpc>
              <a:spcBef>
                <a:spcPts val="100"/>
              </a:spcBef>
            </a:pPr>
            <a:r>
              <a:rPr sz="1750" dirty="0">
                <a:latin typeface="Microsoft JhengHei"/>
                <a:cs typeface="Microsoft JhengHei"/>
              </a:rPr>
              <a:t>4</a:t>
            </a:r>
            <a:r>
              <a:rPr sz="1725" baseline="26570" dirty="0">
                <a:latin typeface="Microsoft JhengHei"/>
                <a:cs typeface="Microsoft JhengHei"/>
              </a:rPr>
              <a:t>th</a:t>
            </a:r>
            <a:r>
              <a:rPr sz="1750" dirty="0">
                <a:latin typeface="Microsoft JhengHei"/>
                <a:cs typeface="Microsoft JhengHei"/>
              </a:rPr>
              <a:t>代比3</a:t>
            </a:r>
            <a:r>
              <a:rPr sz="1725" baseline="26570" dirty="0">
                <a:latin typeface="Microsoft JhengHei"/>
                <a:cs typeface="Microsoft JhengHei"/>
              </a:rPr>
              <a:t>rd</a:t>
            </a:r>
            <a:r>
              <a:rPr sz="1750" dirty="0">
                <a:latin typeface="Microsoft JhengHei"/>
                <a:cs typeface="Microsoft JhengHei"/>
              </a:rPr>
              <a:t>代平均可縮短</a:t>
            </a:r>
            <a:r>
              <a:rPr sz="1750" b="1" dirty="0">
                <a:solidFill>
                  <a:srgbClr val="FF0000"/>
                </a:solidFill>
                <a:latin typeface="Microsoft JhengHei"/>
                <a:cs typeface="Microsoft JhengHei"/>
              </a:rPr>
              <a:t>7</a:t>
            </a:r>
            <a:r>
              <a:rPr sz="1750" b="1" spc="-10" dirty="0">
                <a:solidFill>
                  <a:srgbClr val="FF0000"/>
                </a:solidFill>
                <a:latin typeface="Microsoft JhengHei"/>
                <a:cs typeface="Microsoft JhengHei"/>
              </a:rPr>
              <a:t>天</a:t>
            </a:r>
            <a:r>
              <a:rPr sz="1750" dirty="0">
                <a:latin typeface="Microsoft JhengHei"/>
                <a:cs typeface="Microsoft JhengHei"/>
              </a:rPr>
              <a:t>HIV</a:t>
            </a:r>
            <a:r>
              <a:rPr sz="1750" spc="-10" dirty="0">
                <a:latin typeface="Microsoft JhengHei"/>
                <a:cs typeface="Microsoft JhengHei"/>
              </a:rPr>
              <a:t>檢驗空窗期</a:t>
            </a:r>
            <a:endParaRPr sz="1750">
              <a:latin typeface="Microsoft JhengHei"/>
              <a:cs typeface="Microsoft JhengHei"/>
            </a:endParaRPr>
          </a:p>
        </p:txBody>
      </p:sp>
      <p:pic>
        <p:nvPicPr>
          <p:cNvPr id="11" name="object 11"/>
          <p:cNvPicPr/>
          <p:nvPr/>
        </p:nvPicPr>
        <p:blipFill>
          <a:blip r:embed="rId4" cstate="print"/>
          <a:stretch>
            <a:fillRect/>
          </a:stretch>
        </p:blipFill>
        <p:spPr>
          <a:xfrm>
            <a:off x="562241" y="2966466"/>
            <a:ext cx="416051" cy="395477"/>
          </a:xfrm>
          <a:prstGeom prst="rect">
            <a:avLst/>
          </a:prstGeom>
        </p:spPr>
      </p:pic>
      <p:sp>
        <p:nvSpPr>
          <p:cNvPr id="12" name="object 12"/>
          <p:cNvSpPr txBox="1">
            <a:spLocks noGrp="1"/>
          </p:cNvSpPr>
          <p:nvPr>
            <p:ph type="title"/>
          </p:nvPr>
        </p:nvSpPr>
        <p:spPr>
          <a:xfrm>
            <a:off x="1320679" y="1093723"/>
            <a:ext cx="7955280" cy="506730"/>
          </a:xfrm>
          <a:prstGeom prst="rect">
            <a:avLst/>
          </a:prstGeom>
        </p:spPr>
        <p:txBody>
          <a:bodyPr vert="horz" wrap="square" lIns="0" tIns="13335" rIns="0" bIns="0" rtlCol="0">
            <a:spAutoFit/>
          </a:bodyPr>
          <a:lstStyle/>
          <a:p>
            <a:pPr marL="12700">
              <a:lnSpc>
                <a:spcPct val="100000"/>
              </a:lnSpc>
              <a:spcBef>
                <a:spcPts val="105"/>
              </a:spcBef>
            </a:pPr>
            <a:r>
              <a:rPr dirty="0"/>
              <a:t>HIV</a:t>
            </a:r>
            <a:r>
              <a:rPr spc="-5" dirty="0"/>
              <a:t>感染之</a:t>
            </a:r>
            <a:r>
              <a:rPr dirty="0">
                <a:solidFill>
                  <a:srgbClr val="C00000"/>
                </a:solidFill>
              </a:rPr>
              <a:t>檢驗標的物</a:t>
            </a:r>
            <a:r>
              <a:rPr spc="-5" dirty="0"/>
              <a:t>在體內出現時間及變化</a:t>
            </a:r>
          </a:p>
        </p:txBody>
      </p:sp>
      <p:sp>
        <p:nvSpPr>
          <p:cNvPr id="13" name="object 13"/>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105</a:t>
            </a:fld>
            <a:endParaRPr spc="-25" dirty="0"/>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18907" y="1864613"/>
            <a:ext cx="6995921" cy="3172205"/>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1306202" y="1080008"/>
            <a:ext cx="8756650" cy="506730"/>
          </a:xfrm>
          <a:prstGeom prst="rect">
            <a:avLst/>
          </a:prstGeom>
        </p:spPr>
        <p:txBody>
          <a:bodyPr vert="horz" wrap="square" lIns="0" tIns="13335" rIns="0" bIns="0" rtlCol="0">
            <a:spAutoFit/>
          </a:bodyPr>
          <a:lstStyle/>
          <a:p>
            <a:pPr marL="12700">
              <a:lnSpc>
                <a:spcPct val="100000"/>
              </a:lnSpc>
              <a:spcBef>
                <a:spcPts val="105"/>
              </a:spcBef>
            </a:pPr>
            <a:r>
              <a:rPr dirty="0"/>
              <a:t>縮短檢驗空窗期、及早發現HIV</a:t>
            </a:r>
            <a:r>
              <a:rPr spc="-10" dirty="0"/>
              <a:t>急性初期感染個案</a:t>
            </a:r>
          </a:p>
        </p:txBody>
      </p:sp>
      <p:sp>
        <p:nvSpPr>
          <p:cNvPr id="5" name="object 5"/>
          <p:cNvSpPr txBox="1"/>
          <p:nvPr/>
        </p:nvSpPr>
        <p:spPr>
          <a:xfrm>
            <a:off x="1498739" y="5090921"/>
            <a:ext cx="8369934" cy="1183005"/>
          </a:xfrm>
          <a:prstGeom prst="rect">
            <a:avLst/>
          </a:prstGeom>
          <a:solidFill>
            <a:srgbClr val="E2F0D9"/>
          </a:solidFill>
        </p:spPr>
        <p:txBody>
          <a:bodyPr vert="horz" wrap="square" lIns="0" tIns="6985" rIns="0" bIns="0" rtlCol="0">
            <a:spAutoFit/>
          </a:bodyPr>
          <a:lstStyle/>
          <a:p>
            <a:pPr marL="80645" marR="63500">
              <a:lnSpc>
                <a:spcPct val="122300"/>
              </a:lnSpc>
              <a:spcBef>
                <a:spcPts val="55"/>
              </a:spcBef>
            </a:pPr>
            <a:r>
              <a:rPr sz="1550" b="1" dirty="0">
                <a:latin typeface="Microsoft JhengHei"/>
                <a:cs typeface="Microsoft JhengHei"/>
              </a:rPr>
              <a:t>HIV初步檢驗請優先使用</a:t>
            </a:r>
            <a:r>
              <a:rPr sz="1550" b="1" dirty="0">
                <a:solidFill>
                  <a:srgbClr val="548335"/>
                </a:solidFill>
                <a:latin typeface="Microsoft JhengHei"/>
                <a:cs typeface="Microsoft JhengHei"/>
              </a:rPr>
              <a:t>HIV抗原/抗體複合型初步檢驗</a:t>
            </a:r>
            <a:r>
              <a:rPr sz="1550" b="1" dirty="0">
                <a:latin typeface="Microsoft JhengHei"/>
                <a:cs typeface="Microsoft JhengHei"/>
              </a:rPr>
              <a:t>為主，以利及早發現個案、及早確診</a:t>
            </a:r>
            <a:r>
              <a:rPr sz="1550" b="1" spc="-50" dirty="0">
                <a:latin typeface="Microsoft JhengHei"/>
                <a:cs typeface="Microsoft JhengHei"/>
              </a:rPr>
              <a:t>，</a:t>
            </a:r>
            <a:r>
              <a:rPr sz="1550" b="1" dirty="0">
                <a:latin typeface="Microsoft JhengHei"/>
                <a:cs typeface="Microsoft JhengHei"/>
              </a:rPr>
              <a:t>並轉銜就醫治療與公衛及時介入防</a:t>
            </a:r>
            <a:r>
              <a:rPr sz="1550" b="1" spc="-50" dirty="0">
                <a:latin typeface="Microsoft JhengHei"/>
                <a:cs typeface="Microsoft JhengHei"/>
              </a:rPr>
              <a:t>治</a:t>
            </a:r>
            <a:endParaRPr sz="1550">
              <a:latin typeface="Microsoft JhengHei"/>
              <a:cs typeface="Microsoft JhengHei"/>
            </a:endParaRPr>
          </a:p>
          <a:p>
            <a:pPr marL="381635" indent="-301625">
              <a:lnSpc>
                <a:spcPct val="100000"/>
              </a:lnSpc>
              <a:spcBef>
                <a:spcPts val="375"/>
              </a:spcBef>
              <a:buFont typeface="Arial MT"/>
              <a:buChar char="•"/>
              <a:tabLst>
                <a:tab pos="381635" algn="l"/>
                <a:tab pos="382270" algn="l"/>
              </a:tabLst>
            </a:pPr>
            <a:r>
              <a:rPr sz="1400" b="1" spc="-10" dirty="0">
                <a:solidFill>
                  <a:srgbClr val="548335"/>
                </a:solidFill>
                <a:latin typeface="Microsoft JhengHei"/>
                <a:cs typeface="Microsoft JhengHei"/>
              </a:rPr>
              <a:t>HIV抗原/抗體複合型快速初步檢驗</a:t>
            </a:r>
            <a:r>
              <a:rPr sz="1400" b="1" dirty="0">
                <a:solidFill>
                  <a:srgbClr val="548335"/>
                </a:solidFill>
                <a:latin typeface="Microsoft JhengHei"/>
                <a:cs typeface="Microsoft JhengHei"/>
              </a:rPr>
              <a:t>(HIV</a:t>
            </a:r>
            <a:r>
              <a:rPr sz="1400" b="1" spc="-35" dirty="0">
                <a:solidFill>
                  <a:srgbClr val="548335"/>
                </a:solidFill>
                <a:latin typeface="Microsoft JhengHei"/>
                <a:cs typeface="Microsoft JhengHei"/>
              </a:rPr>
              <a:t> </a:t>
            </a:r>
            <a:r>
              <a:rPr sz="1400" b="1" dirty="0">
                <a:solidFill>
                  <a:srgbClr val="548335"/>
                </a:solidFill>
                <a:latin typeface="Microsoft JhengHei"/>
                <a:cs typeface="Microsoft JhengHei"/>
              </a:rPr>
              <a:t>Antigen/Antibody</a:t>
            </a:r>
            <a:r>
              <a:rPr sz="1400" b="1" spc="5" dirty="0">
                <a:solidFill>
                  <a:srgbClr val="548335"/>
                </a:solidFill>
                <a:latin typeface="Microsoft JhengHei"/>
                <a:cs typeface="Microsoft JhengHei"/>
              </a:rPr>
              <a:t> </a:t>
            </a:r>
            <a:r>
              <a:rPr sz="1400" b="1" dirty="0">
                <a:solidFill>
                  <a:srgbClr val="548335"/>
                </a:solidFill>
                <a:latin typeface="Microsoft JhengHei"/>
                <a:cs typeface="Microsoft JhengHei"/>
              </a:rPr>
              <a:t>Rapid </a:t>
            </a:r>
            <a:r>
              <a:rPr sz="1400" b="1" spc="-10" dirty="0">
                <a:solidFill>
                  <a:srgbClr val="548335"/>
                </a:solidFill>
                <a:latin typeface="Microsoft JhengHei"/>
                <a:cs typeface="Microsoft JhengHei"/>
              </a:rPr>
              <a:t>Test)</a:t>
            </a:r>
            <a:endParaRPr sz="1400">
              <a:latin typeface="Microsoft JhengHei"/>
              <a:cs typeface="Microsoft JhengHei"/>
            </a:endParaRPr>
          </a:p>
          <a:p>
            <a:pPr marL="381635" indent="-301625">
              <a:lnSpc>
                <a:spcPct val="100000"/>
              </a:lnSpc>
              <a:spcBef>
                <a:spcPts val="340"/>
              </a:spcBef>
              <a:buFont typeface="Arial MT"/>
              <a:buChar char="•"/>
              <a:tabLst>
                <a:tab pos="381635" algn="l"/>
                <a:tab pos="382270" algn="l"/>
              </a:tabLst>
            </a:pPr>
            <a:r>
              <a:rPr sz="1400" b="1" spc="-10" dirty="0">
                <a:solidFill>
                  <a:srgbClr val="548335"/>
                </a:solidFill>
                <a:latin typeface="Microsoft JhengHei"/>
                <a:cs typeface="Microsoft JhengHei"/>
              </a:rPr>
              <a:t>實驗室上機之HIV抗原/抗體複合型初步檢驗</a:t>
            </a:r>
            <a:r>
              <a:rPr sz="1400" b="1" dirty="0">
                <a:solidFill>
                  <a:srgbClr val="548335"/>
                </a:solidFill>
                <a:latin typeface="Microsoft JhengHei"/>
                <a:cs typeface="Microsoft JhengHei"/>
              </a:rPr>
              <a:t>(HIV</a:t>
            </a:r>
            <a:r>
              <a:rPr sz="1400" b="1" spc="-25" dirty="0">
                <a:solidFill>
                  <a:srgbClr val="548335"/>
                </a:solidFill>
                <a:latin typeface="Microsoft JhengHei"/>
                <a:cs typeface="Microsoft JhengHei"/>
              </a:rPr>
              <a:t> </a:t>
            </a:r>
            <a:r>
              <a:rPr sz="1400" b="1" dirty="0">
                <a:solidFill>
                  <a:srgbClr val="548335"/>
                </a:solidFill>
                <a:latin typeface="Microsoft JhengHei"/>
                <a:cs typeface="Microsoft JhengHei"/>
              </a:rPr>
              <a:t>Antigen/Antibody</a:t>
            </a:r>
            <a:r>
              <a:rPr sz="1400" b="1" spc="10" dirty="0">
                <a:solidFill>
                  <a:srgbClr val="548335"/>
                </a:solidFill>
                <a:latin typeface="Microsoft JhengHei"/>
                <a:cs typeface="Microsoft JhengHei"/>
              </a:rPr>
              <a:t> </a:t>
            </a:r>
            <a:r>
              <a:rPr sz="1400" b="1" dirty="0">
                <a:solidFill>
                  <a:srgbClr val="548335"/>
                </a:solidFill>
                <a:latin typeface="Microsoft JhengHei"/>
                <a:cs typeface="Microsoft JhengHei"/>
              </a:rPr>
              <a:t>Laboratory</a:t>
            </a:r>
            <a:r>
              <a:rPr sz="1400" b="1" spc="35" dirty="0">
                <a:solidFill>
                  <a:srgbClr val="548335"/>
                </a:solidFill>
                <a:latin typeface="Microsoft JhengHei"/>
                <a:cs typeface="Microsoft JhengHei"/>
              </a:rPr>
              <a:t> </a:t>
            </a:r>
            <a:r>
              <a:rPr sz="1400" b="1" spc="-20" dirty="0">
                <a:solidFill>
                  <a:srgbClr val="548335"/>
                </a:solidFill>
                <a:latin typeface="Microsoft JhengHei"/>
                <a:cs typeface="Microsoft JhengHei"/>
              </a:rPr>
              <a:t>Test)</a:t>
            </a:r>
            <a:endParaRPr sz="1400">
              <a:latin typeface="Microsoft JhengHei"/>
              <a:cs typeface="Microsoft JhengHei"/>
            </a:endParaRPr>
          </a:p>
        </p:txBody>
      </p:sp>
      <p:sp>
        <p:nvSpPr>
          <p:cNvPr id="6" name="object 6"/>
          <p:cNvSpPr txBox="1"/>
          <p:nvPr/>
        </p:nvSpPr>
        <p:spPr>
          <a:xfrm>
            <a:off x="3187579" y="1725422"/>
            <a:ext cx="292862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C00000"/>
                </a:solidFill>
                <a:latin typeface="Microsoft JhengHei"/>
                <a:cs typeface="Microsoft JhengHei"/>
              </a:rPr>
              <a:t>(屬HIV病毒量高且具高度傳染力</a:t>
            </a:r>
            <a:r>
              <a:rPr sz="1550" b="1" spc="-50" dirty="0">
                <a:solidFill>
                  <a:srgbClr val="C00000"/>
                </a:solidFill>
                <a:latin typeface="Microsoft JhengHei"/>
                <a:cs typeface="Microsoft JhengHei"/>
              </a:rPr>
              <a:t>)</a:t>
            </a:r>
            <a:endParaRPr sz="1550">
              <a:latin typeface="Microsoft JhengHei"/>
              <a:cs typeface="Microsoft JhengHei"/>
            </a:endParaRPr>
          </a:p>
        </p:txBody>
      </p:sp>
      <p:sp>
        <p:nvSpPr>
          <p:cNvPr id="7" name="object 7"/>
          <p:cNvSpPr/>
          <p:nvPr/>
        </p:nvSpPr>
        <p:spPr>
          <a:xfrm>
            <a:off x="338213" y="5160276"/>
            <a:ext cx="1102360" cy="1085215"/>
          </a:xfrm>
          <a:custGeom>
            <a:avLst/>
            <a:gdLst/>
            <a:ahLst/>
            <a:cxnLst/>
            <a:rect l="l" t="t" r="r" b="b"/>
            <a:pathLst>
              <a:path w="1102360" h="1085214">
                <a:moveTo>
                  <a:pt x="565950" y="321843"/>
                </a:moveTo>
                <a:lnTo>
                  <a:pt x="564642" y="311658"/>
                </a:lnTo>
                <a:lnTo>
                  <a:pt x="552450" y="271665"/>
                </a:lnTo>
                <a:lnTo>
                  <a:pt x="547204" y="238696"/>
                </a:lnTo>
                <a:lnTo>
                  <a:pt x="546100" y="216281"/>
                </a:lnTo>
                <a:lnTo>
                  <a:pt x="546354" y="208026"/>
                </a:lnTo>
                <a:lnTo>
                  <a:pt x="543534" y="160985"/>
                </a:lnTo>
                <a:lnTo>
                  <a:pt x="530059" y="117462"/>
                </a:lnTo>
                <a:lnTo>
                  <a:pt x="515874" y="93433"/>
                </a:lnTo>
                <a:lnTo>
                  <a:pt x="515874" y="205740"/>
                </a:lnTo>
                <a:lnTo>
                  <a:pt x="510794" y="245973"/>
                </a:lnTo>
                <a:lnTo>
                  <a:pt x="496443" y="282511"/>
                </a:lnTo>
                <a:lnTo>
                  <a:pt x="474078" y="314172"/>
                </a:lnTo>
                <a:lnTo>
                  <a:pt x="445008" y="339852"/>
                </a:lnTo>
                <a:lnTo>
                  <a:pt x="400900" y="361569"/>
                </a:lnTo>
                <a:lnTo>
                  <a:pt x="350520" y="369570"/>
                </a:lnTo>
                <a:lnTo>
                  <a:pt x="324815" y="367487"/>
                </a:lnTo>
                <a:lnTo>
                  <a:pt x="277431" y="352209"/>
                </a:lnTo>
                <a:lnTo>
                  <a:pt x="232257" y="319824"/>
                </a:lnTo>
                <a:lnTo>
                  <a:pt x="198158" y="268046"/>
                </a:lnTo>
                <a:lnTo>
                  <a:pt x="188976" y="237744"/>
                </a:lnTo>
                <a:lnTo>
                  <a:pt x="273037" y="214210"/>
                </a:lnTo>
                <a:lnTo>
                  <a:pt x="329463" y="168402"/>
                </a:lnTo>
                <a:lnTo>
                  <a:pt x="361175" y="123723"/>
                </a:lnTo>
                <a:lnTo>
                  <a:pt x="371094" y="103632"/>
                </a:lnTo>
                <a:lnTo>
                  <a:pt x="412102" y="142201"/>
                </a:lnTo>
                <a:lnTo>
                  <a:pt x="454621" y="164782"/>
                </a:lnTo>
                <a:lnTo>
                  <a:pt x="490994" y="175641"/>
                </a:lnTo>
                <a:lnTo>
                  <a:pt x="513588" y="179070"/>
                </a:lnTo>
                <a:lnTo>
                  <a:pt x="514578" y="185801"/>
                </a:lnTo>
                <a:lnTo>
                  <a:pt x="515302" y="192405"/>
                </a:lnTo>
                <a:lnTo>
                  <a:pt x="515721" y="198996"/>
                </a:lnTo>
                <a:lnTo>
                  <a:pt x="515874" y="205740"/>
                </a:lnTo>
                <a:lnTo>
                  <a:pt x="515874" y="93433"/>
                </a:lnTo>
                <a:lnTo>
                  <a:pt x="476351" y="46355"/>
                </a:lnTo>
                <a:lnTo>
                  <a:pt x="438696" y="21513"/>
                </a:lnTo>
                <a:lnTo>
                  <a:pt x="395554" y="5600"/>
                </a:lnTo>
                <a:lnTo>
                  <a:pt x="348234" y="0"/>
                </a:lnTo>
                <a:lnTo>
                  <a:pt x="300901" y="5600"/>
                </a:lnTo>
                <a:lnTo>
                  <a:pt x="257759" y="21513"/>
                </a:lnTo>
                <a:lnTo>
                  <a:pt x="220103" y="46355"/>
                </a:lnTo>
                <a:lnTo>
                  <a:pt x="189217" y="78803"/>
                </a:lnTo>
                <a:lnTo>
                  <a:pt x="166395" y="117462"/>
                </a:lnTo>
                <a:lnTo>
                  <a:pt x="152920" y="160985"/>
                </a:lnTo>
                <a:lnTo>
                  <a:pt x="150114" y="208026"/>
                </a:lnTo>
                <a:lnTo>
                  <a:pt x="151091" y="235800"/>
                </a:lnTo>
                <a:lnTo>
                  <a:pt x="149440" y="255930"/>
                </a:lnTo>
                <a:lnTo>
                  <a:pt x="143357" y="278206"/>
                </a:lnTo>
                <a:lnTo>
                  <a:pt x="131064" y="312420"/>
                </a:lnTo>
                <a:lnTo>
                  <a:pt x="129743" y="322160"/>
                </a:lnTo>
                <a:lnTo>
                  <a:pt x="133159" y="330987"/>
                </a:lnTo>
                <a:lnTo>
                  <a:pt x="140271" y="337375"/>
                </a:lnTo>
                <a:lnTo>
                  <a:pt x="150114" y="339852"/>
                </a:lnTo>
                <a:lnTo>
                  <a:pt x="151091" y="339852"/>
                </a:lnTo>
                <a:lnTo>
                  <a:pt x="188976" y="339852"/>
                </a:lnTo>
                <a:lnTo>
                  <a:pt x="224028" y="339852"/>
                </a:lnTo>
                <a:lnTo>
                  <a:pt x="250748" y="360883"/>
                </a:lnTo>
                <a:lnTo>
                  <a:pt x="281266" y="376707"/>
                </a:lnTo>
                <a:lnTo>
                  <a:pt x="314782" y="386676"/>
                </a:lnTo>
                <a:lnTo>
                  <a:pt x="350520" y="390144"/>
                </a:lnTo>
                <a:lnTo>
                  <a:pt x="386575" y="386676"/>
                </a:lnTo>
                <a:lnTo>
                  <a:pt x="420141" y="376707"/>
                </a:lnTo>
                <a:lnTo>
                  <a:pt x="450710" y="360883"/>
                </a:lnTo>
                <a:lnTo>
                  <a:pt x="477774" y="339852"/>
                </a:lnTo>
                <a:lnTo>
                  <a:pt x="515874" y="339852"/>
                </a:lnTo>
                <a:lnTo>
                  <a:pt x="545592" y="339852"/>
                </a:lnTo>
                <a:lnTo>
                  <a:pt x="546100" y="339712"/>
                </a:lnTo>
                <a:lnTo>
                  <a:pt x="555421" y="337375"/>
                </a:lnTo>
                <a:lnTo>
                  <a:pt x="562546" y="330898"/>
                </a:lnTo>
                <a:lnTo>
                  <a:pt x="565950" y="321843"/>
                </a:lnTo>
                <a:close/>
              </a:path>
              <a:path w="1102360" h="1085214">
                <a:moveTo>
                  <a:pt x="949452" y="195834"/>
                </a:moveTo>
                <a:lnTo>
                  <a:pt x="947839" y="187794"/>
                </a:lnTo>
                <a:lnTo>
                  <a:pt x="943444" y="181254"/>
                </a:lnTo>
                <a:lnTo>
                  <a:pt x="936904" y="176860"/>
                </a:lnTo>
                <a:lnTo>
                  <a:pt x="928878" y="175260"/>
                </a:lnTo>
                <a:lnTo>
                  <a:pt x="867156" y="175260"/>
                </a:lnTo>
                <a:lnTo>
                  <a:pt x="867156" y="113538"/>
                </a:lnTo>
                <a:lnTo>
                  <a:pt x="865428" y="105498"/>
                </a:lnTo>
                <a:lnTo>
                  <a:pt x="860767" y="98958"/>
                </a:lnTo>
                <a:lnTo>
                  <a:pt x="853973" y="94564"/>
                </a:lnTo>
                <a:lnTo>
                  <a:pt x="845820" y="92964"/>
                </a:lnTo>
                <a:lnTo>
                  <a:pt x="784098" y="92964"/>
                </a:lnTo>
                <a:lnTo>
                  <a:pt x="776058" y="94564"/>
                </a:lnTo>
                <a:lnTo>
                  <a:pt x="769518" y="98958"/>
                </a:lnTo>
                <a:lnTo>
                  <a:pt x="765124" y="105498"/>
                </a:lnTo>
                <a:lnTo>
                  <a:pt x="763524" y="113538"/>
                </a:lnTo>
                <a:lnTo>
                  <a:pt x="763524" y="175260"/>
                </a:lnTo>
                <a:lnTo>
                  <a:pt x="701802" y="175260"/>
                </a:lnTo>
                <a:lnTo>
                  <a:pt x="693762" y="176860"/>
                </a:lnTo>
                <a:lnTo>
                  <a:pt x="687222" y="181254"/>
                </a:lnTo>
                <a:lnTo>
                  <a:pt x="682828" y="187794"/>
                </a:lnTo>
                <a:lnTo>
                  <a:pt x="681228" y="195834"/>
                </a:lnTo>
                <a:lnTo>
                  <a:pt x="681228" y="256794"/>
                </a:lnTo>
                <a:lnTo>
                  <a:pt x="682828" y="264820"/>
                </a:lnTo>
                <a:lnTo>
                  <a:pt x="687222" y="271360"/>
                </a:lnTo>
                <a:lnTo>
                  <a:pt x="693762" y="275755"/>
                </a:lnTo>
                <a:lnTo>
                  <a:pt x="701802" y="277368"/>
                </a:lnTo>
                <a:lnTo>
                  <a:pt x="763524" y="277368"/>
                </a:lnTo>
                <a:lnTo>
                  <a:pt x="763524" y="338328"/>
                </a:lnTo>
                <a:lnTo>
                  <a:pt x="765124" y="346354"/>
                </a:lnTo>
                <a:lnTo>
                  <a:pt x="769518" y="352894"/>
                </a:lnTo>
                <a:lnTo>
                  <a:pt x="776058" y="357289"/>
                </a:lnTo>
                <a:lnTo>
                  <a:pt x="784098" y="358902"/>
                </a:lnTo>
                <a:lnTo>
                  <a:pt x="845820" y="358902"/>
                </a:lnTo>
                <a:lnTo>
                  <a:pt x="853973" y="357289"/>
                </a:lnTo>
                <a:lnTo>
                  <a:pt x="860767" y="352894"/>
                </a:lnTo>
                <a:lnTo>
                  <a:pt x="865428" y="346354"/>
                </a:lnTo>
                <a:lnTo>
                  <a:pt x="867156" y="338328"/>
                </a:lnTo>
                <a:lnTo>
                  <a:pt x="867156" y="277368"/>
                </a:lnTo>
                <a:lnTo>
                  <a:pt x="928878" y="277368"/>
                </a:lnTo>
                <a:lnTo>
                  <a:pt x="936904" y="275755"/>
                </a:lnTo>
                <a:lnTo>
                  <a:pt x="943444" y="271360"/>
                </a:lnTo>
                <a:lnTo>
                  <a:pt x="947839" y="264820"/>
                </a:lnTo>
                <a:lnTo>
                  <a:pt x="949452" y="256794"/>
                </a:lnTo>
                <a:lnTo>
                  <a:pt x="949452" y="195834"/>
                </a:lnTo>
                <a:close/>
              </a:path>
              <a:path w="1102360" h="1085214">
                <a:moveTo>
                  <a:pt x="1102360" y="387375"/>
                </a:moveTo>
                <a:lnTo>
                  <a:pt x="1097280" y="374027"/>
                </a:lnTo>
                <a:lnTo>
                  <a:pt x="1085850" y="363474"/>
                </a:lnTo>
                <a:lnTo>
                  <a:pt x="1083310" y="361950"/>
                </a:lnTo>
                <a:lnTo>
                  <a:pt x="1083310" y="395478"/>
                </a:lnTo>
                <a:lnTo>
                  <a:pt x="1082040" y="400050"/>
                </a:lnTo>
                <a:lnTo>
                  <a:pt x="1079500" y="403098"/>
                </a:lnTo>
                <a:lnTo>
                  <a:pt x="991870" y="525780"/>
                </a:lnTo>
                <a:lnTo>
                  <a:pt x="979170" y="516255"/>
                </a:lnTo>
                <a:lnTo>
                  <a:pt x="979170" y="542544"/>
                </a:lnTo>
                <a:lnTo>
                  <a:pt x="842010" y="741426"/>
                </a:lnTo>
                <a:lnTo>
                  <a:pt x="828040" y="757783"/>
                </a:lnTo>
                <a:lnTo>
                  <a:pt x="810260" y="770001"/>
                </a:lnTo>
                <a:lnTo>
                  <a:pt x="789940" y="777633"/>
                </a:lnTo>
                <a:lnTo>
                  <a:pt x="768350" y="780288"/>
                </a:lnTo>
                <a:lnTo>
                  <a:pt x="754380" y="779030"/>
                </a:lnTo>
                <a:lnTo>
                  <a:pt x="740410" y="775423"/>
                </a:lnTo>
                <a:lnTo>
                  <a:pt x="726440" y="769670"/>
                </a:lnTo>
                <a:lnTo>
                  <a:pt x="715010" y="762000"/>
                </a:lnTo>
                <a:lnTo>
                  <a:pt x="614680" y="686562"/>
                </a:lnTo>
                <a:lnTo>
                  <a:pt x="614680" y="648169"/>
                </a:lnTo>
                <a:lnTo>
                  <a:pt x="612140" y="620077"/>
                </a:lnTo>
                <a:lnTo>
                  <a:pt x="609600" y="602551"/>
                </a:lnTo>
                <a:lnTo>
                  <a:pt x="607060" y="595884"/>
                </a:lnTo>
                <a:lnTo>
                  <a:pt x="605790" y="590550"/>
                </a:lnTo>
                <a:lnTo>
                  <a:pt x="600710" y="587502"/>
                </a:lnTo>
                <a:lnTo>
                  <a:pt x="595630" y="589026"/>
                </a:lnTo>
                <a:lnTo>
                  <a:pt x="589280" y="590550"/>
                </a:lnTo>
                <a:lnTo>
                  <a:pt x="586740" y="595884"/>
                </a:lnTo>
                <a:lnTo>
                  <a:pt x="590550" y="611403"/>
                </a:lnTo>
                <a:lnTo>
                  <a:pt x="593090" y="639127"/>
                </a:lnTo>
                <a:lnTo>
                  <a:pt x="593090" y="684276"/>
                </a:lnTo>
                <a:lnTo>
                  <a:pt x="586740" y="745998"/>
                </a:lnTo>
                <a:lnTo>
                  <a:pt x="572770" y="795413"/>
                </a:lnTo>
                <a:lnTo>
                  <a:pt x="566420" y="837336"/>
                </a:lnTo>
                <a:lnTo>
                  <a:pt x="562610" y="880833"/>
                </a:lnTo>
                <a:lnTo>
                  <a:pt x="563880" y="925830"/>
                </a:lnTo>
                <a:lnTo>
                  <a:pt x="568960" y="1053084"/>
                </a:lnTo>
                <a:lnTo>
                  <a:pt x="570230" y="1056132"/>
                </a:lnTo>
                <a:lnTo>
                  <a:pt x="568960" y="1059180"/>
                </a:lnTo>
                <a:lnTo>
                  <a:pt x="565150" y="1062990"/>
                </a:lnTo>
                <a:lnTo>
                  <a:pt x="561340" y="1064514"/>
                </a:lnTo>
                <a:lnTo>
                  <a:pt x="360680" y="1064514"/>
                </a:lnTo>
                <a:lnTo>
                  <a:pt x="360680" y="557022"/>
                </a:lnTo>
                <a:lnTo>
                  <a:pt x="364490" y="555498"/>
                </a:lnTo>
                <a:lnTo>
                  <a:pt x="367030" y="553212"/>
                </a:lnTo>
                <a:lnTo>
                  <a:pt x="369570" y="549402"/>
                </a:lnTo>
                <a:lnTo>
                  <a:pt x="447040" y="425196"/>
                </a:lnTo>
                <a:lnTo>
                  <a:pt x="466090" y="440118"/>
                </a:lnTo>
                <a:lnTo>
                  <a:pt x="477520" y="455206"/>
                </a:lnTo>
                <a:lnTo>
                  <a:pt x="487680" y="468630"/>
                </a:lnTo>
                <a:lnTo>
                  <a:pt x="499110" y="511987"/>
                </a:lnTo>
                <a:lnTo>
                  <a:pt x="491490" y="571500"/>
                </a:lnTo>
                <a:lnTo>
                  <a:pt x="491490" y="573024"/>
                </a:lnTo>
                <a:lnTo>
                  <a:pt x="490220" y="573786"/>
                </a:lnTo>
                <a:lnTo>
                  <a:pt x="491490" y="575310"/>
                </a:lnTo>
                <a:lnTo>
                  <a:pt x="487680" y="575310"/>
                </a:lnTo>
                <a:lnTo>
                  <a:pt x="483870" y="574548"/>
                </a:lnTo>
                <a:lnTo>
                  <a:pt x="478790" y="574548"/>
                </a:lnTo>
                <a:lnTo>
                  <a:pt x="444500" y="581367"/>
                </a:lnTo>
                <a:lnTo>
                  <a:pt x="416560" y="599973"/>
                </a:lnTo>
                <a:lnTo>
                  <a:pt x="397510" y="627583"/>
                </a:lnTo>
                <a:lnTo>
                  <a:pt x="391160" y="661416"/>
                </a:lnTo>
                <a:lnTo>
                  <a:pt x="391160" y="708660"/>
                </a:lnTo>
                <a:lnTo>
                  <a:pt x="392430" y="709422"/>
                </a:lnTo>
                <a:lnTo>
                  <a:pt x="392430" y="710946"/>
                </a:lnTo>
                <a:lnTo>
                  <a:pt x="394970" y="721220"/>
                </a:lnTo>
                <a:lnTo>
                  <a:pt x="401320" y="729703"/>
                </a:lnTo>
                <a:lnTo>
                  <a:pt x="411480" y="735482"/>
                </a:lnTo>
                <a:lnTo>
                  <a:pt x="422910" y="737616"/>
                </a:lnTo>
                <a:lnTo>
                  <a:pt x="434340" y="735203"/>
                </a:lnTo>
                <a:lnTo>
                  <a:pt x="444500" y="728662"/>
                </a:lnTo>
                <a:lnTo>
                  <a:pt x="450850" y="718959"/>
                </a:lnTo>
                <a:lnTo>
                  <a:pt x="453390" y="707136"/>
                </a:lnTo>
                <a:lnTo>
                  <a:pt x="450850" y="694855"/>
                </a:lnTo>
                <a:lnTo>
                  <a:pt x="444500" y="684936"/>
                </a:lnTo>
                <a:lnTo>
                  <a:pt x="434340" y="678307"/>
                </a:lnTo>
                <a:lnTo>
                  <a:pt x="422910" y="675894"/>
                </a:lnTo>
                <a:lnTo>
                  <a:pt x="419100" y="675894"/>
                </a:lnTo>
                <a:lnTo>
                  <a:pt x="415290" y="676656"/>
                </a:lnTo>
                <a:lnTo>
                  <a:pt x="411480" y="678180"/>
                </a:lnTo>
                <a:lnTo>
                  <a:pt x="411480" y="661416"/>
                </a:lnTo>
                <a:lnTo>
                  <a:pt x="416560" y="635622"/>
                </a:lnTo>
                <a:lnTo>
                  <a:pt x="431800" y="614553"/>
                </a:lnTo>
                <a:lnTo>
                  <a:pt x="453390" y="600329"/>
                </a:lnTo>
                <a:lnTo>
                  <a:pt x="478790" y="595122"/>
                </a:lnTo>
                <a:lnTo>
                  <a:pt x="499110" y="599084"/>
                </a:lnTo>
                <a:lnTo>
                  <a:pt x="505460" y="600329"/>
                </a:lnTo>
                <a:lnTo>
                  <a:pt x="509270" y="602843"/>
                </a:lnTo>
                <a:lnTo>
                  <a:pt x="527050" y="614553"/>
                </a:lnTo>
                <a:lnTo>
                  <a:pt x="541020" y="635622"/>
                </a:lnTo>
                <a:lnTo>
                  <a:pt x="546100" y="661416"/>
                </a:lnTo>
                <a:lnTo>
                  <a:pt x="546100" y="678180"/>
                </a:lnTo>
                <a:lnTo>
                  <a:pt x="542290" y="676656"/>
                </a:lnTo>
                <a:lnTo>
                  <a:pt x="539750" y="675894"/>
                </a:lnTo>
                <a:lnTo>
                  <a:pt x="535940" y="675894"/>
                </a:lnTo>
                <a:lnTo>
                  <a:pt x="523240" y="678307"/>
                </a:lnTo>
                <a:lnTo>
                  <a:pt x="514350" y="684936"/>
                </a:lnTo>
                <a:lnTo>
                  <a:pt x="506730" y="694855"/>
                </a:lnTo>
                <a:lnTo>
                  <a:pt x="504190" y="707136"/>
                </a:lnTo>
                <a:lnTo>
                  <a:pt x="506730" y="718959"/>
                </a:lnTo>
                <a:lnTo>
                  <a:pt x="514350" y="728662"/>
                </a:lnTo>
                <a:lnTo>
                  <a:pt x="523240" y="735203"/>
                </a:lnTo>
                <a:lnTo>
                  <a:pt x="535940" y="737616"/>
                </a:lnTo>
                <a:lnTo>
                  <a:pt x="546100" y="735584"/>
                </a:lnTo>
                <a:lnTo>
                  <a:pt x="547370" y="735330"/>
                </a:lnTo>
                <a:lnTo>
                  <a:pt x="557530" y="729043"/>
                </a:lnTo>
                <a:lnTo>
                  <a:pt x="563880" y="719607"/>
                </a:lnTo>
                <a:lnTo>
                  <a:pt x="567690" y="707898"/>
                </a:lnTo>
                <a:lnTo>
                  <a:pt x="567690" y="661416"/>
                </a:lnTo>
                <a:lnTo>
                  <a:pt x="562610" y="634631"/>
                </a:lnTo>
                <a:lnTo>
                  <a:pt x="551180" y="611212"/>
                </a:lnTo>
                <a:lnTo>
                  <a:pt x="532130" y="592505"/>
                </a:lnTo>
                <a:lnTo>
                  <a:pt x="509270" y="579882"/>
                </a:lnTo>
                <a:lnTo>
                  <a:pt x="510540" y="578358"/>
                </a:lnTo>
                <a:lnTo>
                  <a:pt x="510540" y="577596"/>
                </a:lnTo>
                <a:lnTo>
                  <a:pt x="520700" y="523201"/>
                </a:lnTo>
                <a:lnTo>
                  <a:pt x="514350" y="479679"/>
                </a:lnTo>
                <a:lnTo>
                  <a:pt x="497840" y="446430"/>
                </a:lnTo>
                <a:lnTo>
                  <a:pt x="477520" y="422910"/>
                </a:lnTo>
                <a:lnTo>
                  <a:pt x="513080" y="427736"/>
                </a:lnTo>
                <a:lnTo>
                  <a:pt x="547370" y="438721"/>
                </a:lnTo>
                <a:lnTo>
                  <a:pt x="580390" y="455688"/>
                </a:lnTo>
                <a:lnTo>
                  <a:pt x="609600" y="478536"/>
                </a:lnTo>
                <a:lnTo>
                  <a:pt x="748030" y="607314"/>
                </a:lnTo>
                <a:lnTo>
                  <a:pt x="754380" y="612648"/>
                </a:lnTo>
                <a:lnTo>
                  <a:pt x="762000" y="615696"/>
                </a:lnTo>
                <a:lnTo>
                  <a:pt x="769620" y="615696"/>
                </a:lnTo>
                <a:lnTo>
                  <a:pt x="778510" y="614934"/>
                </a:lnTo>
                <a:lnTo>
                  <a:pt x="786130" y="611886"/>
                </a:lnTo>
                <a:lnTo>
                  <a:pt x="792480" y="605790"/>
                </a:lnTo>
                <a:lnTo>
                  <a:pt x="902970" y="484632"/>
                </a:lnTo>
                <a:lnTo>
                  <a:pt x="915670" y="494284"/>
                </a:lnTo>
                <a:lnTo>
                  <a:pt x="979170" y="542544"/>
                </a:lnTo>
                <a:lnTo>
                  <a:pt x="979170" y="516255"/>
                </a:lnTo>
                <a:lnTo>
                  <a:pt x="915670" y="468630"/>
                </a:lnTo>
                <a:lnTo>
                  <a:pt x="930910" y="450342"/>
                </a:lnTo>
                <a:lnTo>
                  <a:pt x="943610" y="437654"/>
                </a:lnTo>
                <a:lnTo>
                  <a:pt x="958850" y="428332"/>
                </a:lnTo>
                <a:lnTo>
                  <a:pt x="976630" y="422579"/>
                </a:lnTo>
                <a:lnTo>
                  <a:pt x="1008380" y="419087"/>
                </a:lnTo>
                <a:lnTo>
                  <a:pt x="1021080" y="414616"/>
                </a:lnTo>
                <a:lnTo>
                  <a:pt x="1032510" y="407441"/>
                </a:lnTo>
                <a:lnTo>
                  <a:pt x="1042670" y="397764"/>
                </a:lnTo>
                <a:lnTo>
                  <a:pt x="1052830" y="384048"/>
                </a:lnTo>
                <a:lnTo>
                  <a:pt x="1056640" y="380238"/>
                </a:lnTo>
                <a:lnTo>
                  <a:pt x="1061720" y="377952"/>
                </a:lnTo>
                <a:lnTo>
                  <a:pt x="1069340" y="377952"/>
                </a:lnTo>
                <a:lnTo>
                  <a:pt x="1083310" y="395478"/>
                </a:lnTo>
                <a:lnTo>
                  <a:pt x="1083310" y="361950"/>
                </a:lnTo>
                <a:lnTo>
                  <a:pt x="1079500" y="359664"/>
                </a:lnTo>
                <a:lnTo>
                  <a:pt x="1073150" y="357378"/>
                </a:lnTo>
                <a:lnTo>
                  <a:pt x="1066800" y="357378"/>
                </a:lnTo>
                <a:lnTo>
                  <a:pt x="1026160" y="384810"/>
                </a:lnTo>
                <a:lnTo>
                  <a:pt x="1019810" y="391363"/>
                </a:lnTo>
                <a:lnTo>
                  <a:pt x="1012190" y="396138"/>
                </a:lnTo>
                <a:lnTo>
                  <a:pt x="1003300" y="399059"/>
                </a:lnTo>
                <a:lnTo>
                  <a:pt x="971550" y="402551"/>
                </a:lnTo>
                <a:lnTo>
                  <a:pt x="949960" y="409854"/>
                </a:lnTo>
                <a:lnTo>
                  <a:pt x="930910" y="421576"/>
                </a:lnTo>
                <a:lnTo>
                  <a:pt x="914400" y="437388"/>
                </a:lnTo>
                <a:lnTo>
                  <a:pt x="885190" y="471678"/>
                </a:lnTo>
                <a:lnTo>
                  <a:pt x="775970" y="592074"/>
                </a:lnTo>
                <a:lnTo>
                  <a:pt x="774700" y="593598"/>
                </a:lnTo>
                <a:lnTo>
                  <a:pt x="772160" y="595122"/>
                </a:lnTo>
                <a:lnTo>
                  <a:pt x="765810" y="595122"/>
                </a:lnTo>
                <a:lnTo>
                  <a:pt x="763270" y="594360"/>
                </a:lnTo>
                <a:lnTo>
                  <a:pt x="762000" y="592074"/>
                </a:lnTo>
                <a:lnTo>
                  <a:pt x="622300" y="463296"/>
                </a:lnTo>
                <a:lnTo>
                  <a:pt x="589280" y="437045"/>
                </a:lnTo>
                <a:lnTo>
                  <a:pt x="551180" y="417957"/>
                </a:lnTo>
                <a:lnTo>
                  <a:pt x="510540" y="406285"/>
                </a:lnTo>
                <a:lnTo>
                  <a:pt x="467360" y="402336"/>
                </a:lnTo>
                <a:lnTo>
                  <a:pt x="443230" y="402336"/>
                </a:lnTo>
                <a:lnTo>
                  <a:pt x="440690" y="403860"/>
                </a:lnTo>
                <a:lnTo>
                  <a:pt x="427990" y="410718"/>
                </a:lnTo>
                <a:lnTo>
                  <a:pt x="389890" y="426148"/>
                </a:lnTo>
                <a:lnTo>
                  <a:pt x="350520" y="431380"/>
                </a:lnTo>
                <a:lnTo>
                  <a:pt x="340360" y="430123"/>
                </a:lnTo>
                <a:lnTo>
                  <a:pt x="340360" y="557022"/>
                </a:lnTo>
                <a:lnTo>
                  <a:pt x="340360" y="1064514"/>
                </a:lnTo>
                <a:lnTo>
                  <a:pt x="133350" y="1064514"/>
                </a:lnTo>
                <a:lnTo>
                  <a:pt x="140970" y="909066"/>
                </a:lnTo>
                <a:lnTo>
                  <a:pt x="142240" y="872083"/>
                </a:lnTo>
                <a:lnTo>
                  <a:pt x="138430" y="834390"/>
                </a:lnTo>
                <a:lnTo>
                  <a:pt x="133350" y="796112"/>
                </a:lnTo>
                <a:lnTo>
                  <a:pt x="123190" y="757428"/>
                </a:lnTo>
                <a:lnTo>
                  <a:pt x="116840" y="724408"/>
                </a:lnTo>
                <a:lnTo>
                  <a:pt x="111760" y="687031"/>
                </a:lnTo>
                <a:lnTo>
                  <a:pt x="110490" y="645223"/>
                </a:lnTo>
                <a:lnTo>
                  <a:pt x="110490" y="593598"/>
                </a:lnTo>
                <a:lnTo>
                  <a:pt x="106680" y="589026"/>
                </a:lnTo>
                <a:lnTo>
                  <a:pt x="100330" y="588264"/>
                </a:lnTo>
                <a:lnTo>
                  <a:pt x="95250" y="588264"/>
                </a:lnTo>
                <a:lnTo>
                  <a:pt x="90170" y="592836"/>
                </a:lnTo>
                <a:lnTo>
                  <a:pt x="88900" y="598170"/>
                </a:lnTo>
                <a:lnTo>
                  <a:pt x="88900" y="645845"/>
                </a:lnTo>
                <a:lnTo>
                  <a:pt x="91440" y="689317"/>
                </a:lnTo>
                <a:lnTo>
                  <a:pt x="96520" y="728357"/>
                </a:lnTo>
                <a:lnTo>
                  <a:pt x="104140" y="762762"/>
                </a:lnTo>
                <a:lnTo>
                  <a:pt x="113030" y="799744"/>
                </a:lnTo>
                <a:lnTo>
                  <a:pt x="118110" y="836383"/>
                </a:lnTo>
                <a:lnTo>
                  <a:pt x="120650" y="872591"/>
                </a:lnTo>
                <a:lnTo>
                  <a:pt x="120650" y="908304"/>
                </a:lnTo>
                <a:lnTo>
                  <a:pt x="113030" y="1064514"/>
                </a:lnTo>
                <a:lnTo>
                  <a:pt x="59690" y="1064514"/>
                </a:lnTo>
                <a:lnTo>
                  <a:pt x="55880" y="1059942"/>
                </a:lnTo>
                <a:lnTo>
                  <a:pt x="54610" y="1054608"/>
                </a:lnTo>
                <a:lnTo>
                  <a:pt x="20320" y="659130"/>
                </a:lnTo>
                <a:lnTo>
                  <a:pt x="21590" y="604481"/>
                </a:lnTo>
                <a:lnTo>
                  <a:pt x="36830" y="552919"/>
                </a:lnTo>
                <a:lnTo>
                  <a:pt x="64770" y="506641"/>
                </a:lnTo>
                <a:lnTo>
                  <a:pt x="104140" y="467868"/>
                </a:lnTo>
                <a:lnTo>
                  <a:pt x="154940" y="439000"/>
                </a:lnTo>
                <a:lnTo>
                  <a:pt x="210820" y="424434"/>
                </a:lnTo>
                <a:lnTo>
                  <a:pt x="203200" y="431761"/>
                </a:lnTo>
                <a:lnTo>
                  <a:pt x="195580" y="440245"/>
                </a:lnTo>
                <a:lnTo>
                  <a:pt x="187960" y="450151"/>
                </a:lnTo>
                <a:lnTo>
                  <a:pt x="181610" y="461772"/>
                </a:lnTo>
                <a:lnTo>
                  <a:pt x="172720" y="488340"/>
                </a:lnTo>
                <a:lnTo>
                  <a:pt x="170180" y="517779"/>
                </a:lnTo>
                <a:lnTo>
                  <a:pt x="173990" y="550062"/>
                </a:lnTo>
                <a:lnTo>
                  <a:pt x="185420" y="585216"/>
                </a:lnTo>
                <a:lnTo>
                  <a:pt x="185420" y="585978"/>
                </a:lnTo>
                <a:lnTo>
                  <a:pt x="186690" y="585978"/>
                </a:lnTo>
                <a:lnTo>
                  <a:pt x="176530" y="594918"/>
                </a:lnTo>
                <a:lnTo>
                  <a:pt x="170180" y="605497"/>
                </a:lnTo>
                <a:lnTo>
                  <a:pt x="165100" y="617372"/>
                </a:lnTo>
                <a:lnTo>
                  <a:pt x="163830" y="630174"/>
                </a:lnTo>
                <a:lnTo>
                  <a:pt x="168910" y="652157"/>
                </a:lnTo>
                <a:lnTo>
                  <a:pt x="180340" y="670077"/>
                </a:lnTo>
                <a:lnTo>
                  <a:pt x="184150" y="672490"/>
                </a:lnTo>
                <a:lnTo>
                  <a:pt x="199390" y="682142"/>
                </a:lnTo>
                <a:lnTo>
                  <a:pt x="220980" y="686562"/>
                </a:lnTo>
                <a:lnTo>
                  <a:pt x="242570" y="682142"/>
                </a:lnTo>
                <a:lnTo>
                  <a:pt x="256540" y="673290"/>
                </a:lnTo>
                <a:lnTo>
                  <a:pt x="261620" y="670077"/>
                </a:lnTo>
                <a:lnTo>
                  <a:pt x="273050" y="652157"/>
                </a:lnTo>
                <a:lnTo>
                  <a:pt x="278130" y="630174"/>
                </a:lnTo>
                <a:lnTo>
                  <a:pt x="273050" y="608177"/>
                </a:lnTo>
                <a:lnTo>
                  <a:pt x="261620" y="590257"/>
                </a:lnTo>
                <a:lnTo>
                  <a:pt x="256540" y="587044"/>
                </a:lnTo>
                <a:lnTo>
                  <a:pt x="256540" y="630174"/>
                </a:lnTo>
                <a:lnTo>
                  <a:pt x="254000" y="644118"/>
                </a:lnTo>
                <a:lnTo>
                  <a:pt x="246380" y="655510"/>
                </a:lnTo>
                <a:lnTo>
                  <a:pt x="234950" y="663168"/>
                </a:lnTo>
                <a:lnTo>
                  <a:pt x="220980" y="665988"/>
                </a:lnTo>
                <a:lnTo>
                  <a:pt x="207010" y="663168"/>
                </a:lnTo>
                <a:lnTo>
                  <a:pt x="195580" y="655510"/>
                </a:lnTo>
                <a:lnTo>
                  <a:pt x="187960" y="644118"/>
                </a:lnTo>
                <a:lnTo>
                  <a:pt x="184150" y="630174"/>
                </a:lnTo>
                <a:lnTo>
                  <a:pt x="186690" y="620864"/>
                </a:lnTo>
                <a:lnTo>
                  <a:pt x="220980" y="594360"/>
                </a:lnTo>
                <a:lnTo>
                  <a:pt x="234950" y="597166"/>
                </a:lnTo>
                <a:lnTo>
                  <a:pt x="246380" y="604837"/>
                </a:lnTo>
                <a:lnTo>
                  <a:pt x="254000" y="616216"/>
                </a:lnTo>
                <a:lnTo>
                  <a:pt x="256540" y="630174"/>
                </a:lnTo>
                <a:lnTo>
                  <a:pt x="256540" y="587044"/>
                </a:lnTo>
                <a:lnTo>
                  <a:pt x="242570" y="578192"/>
                </a:lnTo>
                <a:lnTo>
                  <a:pt x="220980" y="573786"/>
                </a:lnTo>
                <a:lnTo>
                  <a:pt x="214630" y="573786"/>
                </a:lnTo>
                <a:lnTo>
                  <a:pt x="209550" y="574548"/>
                </a:lnTo>
                <a:lnTo>
                  <a:pt x="204470" y="576072"/>
                </a:lnTo>
                <a:lnTo>
                  <a:pt x="194310" y="545922"/>
                </a:lnTo>
                <a:lnTo>
                  <a:pt x="190500" y="518350"/>
                </a:lnTo>
                <a:lnTo>
                  <a:pt x="191770" y="493344"/>
                </a:lnTo>
                <a:lnTo>
                  <a:pt x="199390" y="470916"/>
                </a:lnTo>
                <a:lnTo>
                  <a:pt x="210820" y="455053"/>
                </a:lnTo>
                <a:lnTo>
                  <a:pt x="213360" y="451523"/>
                </a:lnTo>
                <a:lnTo>
                  <a:pt x="228600" y="437578"/>
                </a:lnTo>
                <a:lnTo>
                  <a:pt x="242570" y="428472"/>
                </a:lnTo>
                <a:lnTo>
                  <a:pt x="252730" y="423672"/>
                </a:lnTo>
                <a:lnTo>
                  <a:pt x="332740" y="549402"/>
                </a:lnTo>
                <a:lnTo>
                  <a:pt x="334010" y="553212"/>
                </a:lnTo>
                <a:lnTo>
                  <a:pt x="336550" y="555498"/>
                </a:lnTo>
                <a:lnTo>
                  <a:pt x="340360" y="557022"/>
                </a:lnTo>
                <a:lnTo>
                  <a:pt x="340360" y="430123"/>
                </a:lnTo>
                <a:lnTo>
                  <a:pt x="311150" y="426466"/>
                </a:lnTo>
                <a:lnTo>
                  <a:pt x="274320" y="411480"/>
                </a:lnTo>
                <a:lnTo>
                  <a:pt x="260350" y="403860"/>
                </a:lnTo>
                <a:lnTo>
                  <a:pt x="260350" y="403098"/>
                </a:lnTo>
                <a:lnTo>
                  <a:pt x="259080" y="403098"/>
                </a:lnTo>
                <a:lnTo>
                  <a:pt x="257810" y="402336"/>
                </a:lnTo>
                <a:lnTo>
                  <a:pt x="237490" y="402336"/>
                </a:lnTo>
                <a:lnTo>
                  <a:pt x="198120" y="405574"/>
                </a:lnTo>
                <a:lnTo>
                  <a:pt x="160020" y="415099"/>
                </a:lnTo>
                <a:lnTo>
                  <a:pt x="124460" y="430618"/>
                </a:lnTo>
                <a:lnTo>
                  <a:pt x="91440" y="451866"/>
                </a:lnTo>
                <a:lnTo>
                  <a:pt x="55880" y="485140"/>
                </a:lnTo>
                <a:lnTo>
                  <a:pt x="27940" y="523862"/>
                </a:lnTo>
                <a:lnTo>
                  <a:pt x="10160" y="566915"/>
                </a:lnTo>
                <a:lnTo>
                  <a:pt x="0" y="613130"/>
                </a:lnTo>
                <a:lnTo>
                  <a:pt x="0" y="661416"/>
                </a:lnTo>
                <a:lnTo>
                  <a:pt x="20320" y="895311"/>
                </a:lnTo>
                <a:lnTo>
                  <a:pt x="34290" y="1056132"/>
                </a:lnTo>
                <a:lnTo>
                  <a:pt x="38100" y="1067727"/>
                </a:lnTo>
                <a:lnTo>
                  <a:pt x="44450" y="1076896"/>
                </a:lnTo>
                <a:lnTo>
                  <a:pt x="54610" y="1082916"/>
                </a:lnTo>
                <a:lnTo>
                  <a:pt x="66040" y="1085088"/>
                </a:lnTo>
                <a:lnTo>
                  <a:pt x="120650" y="1085088"/>
                </a:lnTo>
                <a:lnTo>
                  <a:pt x="133350" y="1085088"/>
                </a:lnTo>
                <a:lnTo>
                  <a:pt x="340360" y="1085088"/>
                </a:lnTo>
                <a:lnTo>
                  <a:pt x="360680" y="1085088"/>
                </a:lnTo>
                <a:lnTo>
                  <a:pt x="567690" y="1085088"/>
                </a:lnTo>
                <a:lnTo>
                  <a:pt x="570230" y="1083818"/>
                </a:lnTo>
                <a:lnTo>
                  <a:pt x="575310" y="1081278"/>
                </a:lnTo>
                <a:lnTo>
                  <a:pt x="582930" y="1073962"/>
                </a:lnTo>
                <a:lnTo>
                  <a:pt x="588010" y="1069086"/>
                </a:lnTo>
                <a:lnTo>
                  <a:pt x="590550" y="1060704"/>
                </a:lnTo>
                <a:lnTo>
                  <a:pt x="590550" y="1051560"/>
                </a:lnTo>
                <a:lnTo>
                  <a:pt x="584200" y="925068"/>
                </a:lnTo>
                <a:lnTo>
                  <a:pt x="582930" y="881786"/>
                </a:lnTo>
                <a:lnTo>
                  <a:pt x="586740" y="840003"/>
                </a:lnTo>
                <a:lnTo>
                  <a:pt x="593090" y="799795"/>
                </a:lnTo>
                <a:lnTo>
                  <a:pt x="603250" y="761238"/>
                </a:lnTo>
                <a:lnTo>
                  <a:pt x="605790" y="755142"/>
                </a:lnTo>
                <a:lnTo>
                  <a:pt x="605790" y="751332"/>
                </a:lnTo>
                <a:lnTo>
                  <a:pt x="610870" y="731799"/>
                </a:lnTo>
                <a:lnTo>
                  <a:pt x="613410" y="711708"/>
                </a:lnTo>
                <a:lnTo>
                  <a:pt x="702310" y="778764"/>
                </a:lnTo>
                <a:lnTo>
                  <a:pt x="717550" y="787996"/>
                </a:lnTo>
                <a:lnTo>
                  <a:pt x="732790" y="794956"/>
                </a:lnTo>
                <a:lnTo>
                  <a:pt x="750570" y="799338"/>
                </a:lnTo>
                <a:lnTo>
                  <a:pt x="768350" y="800862"/>
                </a:lnTo>
                <a:lnTo>
                  <a:pt x="795020" y="797534"/>
                </a:lnTo>
                <a:lnTo>
                  <a:pt x="819150" y="787996"/>
                </a:lnTo>
                <a:lnTo>
                  <a:pt x="840740" y="772883"/>
                </a:lnTo>
                <a:lnTo>
                  <a:pt x="858520" y="752856"/>
                </a:lnTo>
                <a:lnTo>
                  <a:pt x="979170" y="578980"/>
                </a:lnTo>
                <a:lnTo>
                  <a:pt x="1000760" y="547878"/>
                </a:lnTo>
                <a:lnTo>
                  <a:pt x="1083310" y="434479"/>
                </a:lnTo>
                <a:lnTo>
                  <a:pt x="1097280" y="415290"/>
                </a:lnTo>
                <a:lnTo>
                  <a:pt x="1102360" y="401726"/>
                </a:lnTo>
                <a:lnTo>
                  <a:pt x="1102360" y="387375"/>
                </a:lnTo>
                <a:close/>
              </a:path>
            </a:pathLst>
          </a:custGeom>
          <a:solidFill>
            <a:srgbClr val="2C778C"/>
          </a:solidFill>
        </p:spPr>
        <p:txBody>
          <a:bodyPr wrap="square" lIns="0" tIns="0" rIns="0" bIns="0" rtlCol="0"/>
          <a:lstStyle/>
          <a:p>
            <a:endParaRPr/>
          </a:p>
        </p:txBody>
      </p:sp>
      <p:pic>
        <p:nvPicPr>
          <p:cNvPr id="8" name="object 8"/>
          <p:cNvPicPr/>
          <p:nvPr/>
        </p:nvPicPr>
        <p:blipFill>
          <a:blip r:embed="rId3" cstate="print"/>
          <a:stretch>
            <a:fillRect/>
          </a:stretch>
        </p:blipFill>
        <p:spPr>
          <a:xfrm>
            <a:off x="246011" y="970788"/>
            <a:ext cx="823722" cy="703326"/>
          </a:xfrm>
          <a:prstGeom prst="rect">
            <a:avLst/>
          </a:prstGeom>
        </p:spPr>
      </p:pic>
      <p:sp>
        <p:nvSpPr>
          <p:cNvPr id="9" name="object 9"/>
          <p:cNvSpPr txBox="1"/>
          <p:nvPr/>
        </p:nvSpPr>
        <p:spPr>
          <a:xfrm>
            <a:off x="809377" y="6316078"/>
            <a:ext cx="8892540" cy="233679"/>
          </a:xfrm>
          <a:prstGeom prst="rect">
            <a:avLst/>
          </a:prstGeom>
        </p:spPr>
        <p:txBody>
          <a:bodyPr vert="horz" wrap="square" lIns="0" tIns="27940" rIns="0" bIns="0" rtlCol="0">
            <a:spAutoFit/>
          </a:bodyPr>
          <a:lstStyle/>
          <a:p>
            <a:pPr marL="12700">
              <a:lnSpc>
                <a:spcPct val="100000"/>
              </a:lnSpc>
              <a:spcBef>
                <a:spcPts val="220"/>
              </a:spcBef>
            </a:pPr>
            <a:r>
              <a:rPr sz="1200" dirty="0">
                <a:latin typeface="Microsoft JhengHei"/>
                <a:cs typeface="Microsoft JhengHei"/>
                <a:hlinkClick r:id="rId4"/>
              </a:rPr>
              <a:t>資料來源：https://www</a:t>
            </a:r>
            <a:r>
              <a:rPr sz="1200" dirty="0">
                <a:latin typeface="Microsoft JhengHei"/>
                <a:cs typeface="Microsoft JhengHei"/>
              </a:rPr>
              <a:t>.hiv.uw.</a:t>
            </a:r>
            <a:r>
              <a:rPr sz="1200" dirty="0">
                <a:latin typeface="Microsoft JhengHei"/>
                <a:cs typeface="Microsoft JhengHei"/>
                <a:hlinkClick r:id="rId4"/>
              </a:rPr>
              <a:t>edu/go/screening-</a:t>
            </a:r>
            <a:r>
              <a:rPr sz="1200" dirty="0">
                <a:latin typeface="Microsoft JhengHei"/>
                <a:cs typeface="Microsoft JhengHei"/>
              </a:rPr>
              <a:t>diag</a:t>
            </a:r>
            <a:r>
              <a:rPr sz="1200" dirty="0">
                <a:latin typeface="Microsoft JhengHei"/>
                <a:cs typeface="Microsoft JhengHei"/>
                <a:hlinkClick r:id="rId4"/>
              </a:rPr>
              <a:t>nosis/diagnostic-testing/core-concept/all#t</a:t>
            </a:r>
            <a:r>
              <a:rPr sz="1200" dirty="0">
                <a:latin typeface="Microsoft JhengHei"/>
                <a:cs typeface="Microsoft JhengHei"/>
              </a:rPr>
              <a:t>e</a:t>
            </a:r>
            <a:r>
              <a:rPr sz="1200" dirty="0">
                <a:latin typeface="Microsoft JhengHei"/>
                <a:cs typeface="Microsoft JhengHei"/>
                <a:hlinkClick r:id="rId4"/>
              </a:rPr>
              <a:t>sts-used-diagnosis-</a:t>
            </a:r>
            <a:r>
              <a:rPr sz="1200" spc="-25" dirty="0">
                <a:latin typeface="Microsoft JhengHei"/>
                <a:cs typeface="Microsoft JhengHei"/>
                <a:hlinkClick r:id="rId4"/>
              </a:rPr>
              <a:t>hiv</a:t>
            </a:r>
            <a:endParaRPr sz="1200">
              <a:latin typeface="Microsoft JhengHei"/>
              <a:cs typeface="Microsoft JhengHei"/>
            </a:endParaRPr>
          </a:p>
        </p:txBody>
      </p:sp>
      <p:sp>
        <p:nvSpPr>
          <p:cNvPr id="10" name="object 10"/>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106</a:t>
            </a:r>
            <a:endParaRPr sz="1050">
              <a:latin typeface="Microsoft JhengHei"/>
              <a:cs typeface="Microsoft JhengHei"/>
            </a:endParaRPr>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7211453" y="2791272"/>
            <a:ext cx="2973070" cy="1240790"/>
            <a:chOff x="7211453" y="2791272"/>
            <a:chExt cx="2973070" cy="1240790"/>
          </a:xfrm>
        </p:grpSpPr>
        <p:pic>
          <p:nvPicPr>
            <p:cNvPr id="4" name="object 4"/>
            <p:cNvPicPr/>
            <p:nvPr/>
          </p:nvPicPr>
          <p:blipFill>
            <a:blip r:embed="rId2" cstate="print"/>
            <a:stretch>
              <a:fillRect/>
            </a:stretch>
          </p:blipFill>
          <p:spPr>
            <a:xfrm>
              <a:off x="7211453" y="3160853"/>
              <a:ext cx="1066038" cy="651432"/>
            </a:xfrm>
            <a:prstGeom prst="rect">
              <a:avLst/>
            </a:prstGeom>
          </p:spPr>
        </p:pic>
        <p:sp>
          <p:nvSpPr>
            <p:cNvPr id="5" name="object 5"/>
            <p:cNvSpPr/>
            <p:nvPr/>
          </p:nvSpPr>
          <p:spPr>
            <a:xfrm>
              <a:off x="8320912" y="3418331"/>
              <a:ext cx="695325" cy="613410"/>
            </a:xfrm>
            <a:custGeom>
              <a:avLst/>
              <a:gdLst/>
              <a:ahLst/>
              <a:cxnLst/>
              <a:rect l="l" t="t" r="r" b="b"/>
              <a:pathLst>
                <a:path w="695325" h="613410">
                  <a:moveTo>
                    <a:pt x="694944" y="307086"/>
                  </a:moveTo>
                  <a:lnTo>
                    <a:pt x="691179" y="261633"/>
                  </a:lnTo>
                  <a:lnTo>
                    <a:pt x="680242" y="218276"/>
                  </a:lnTo>
                  <a:lnTo>
                    <a:pt x="662668" y="177484"/>
                  </a:lnTo>
                  <a:lnTo>
                    <a:pt x="638994" y="139729"/>
                  </a:lnTo>
                  <a:lnTo>
                    <a:pt x="609755" y="105482"/>
                  </a:lnTo>
                  <a:lnTo>
                    <a:pt x="575488" y="75212"/>
                  </a:lnTo>
                  <a:lnTo>
                    <a:pt x="536727" y="49390"/>
                  </a:lnTo>
                  <a:lnTo>
                    <a:pt x="494009" y="28488"/>
                  </a:lnTo>
                  <a:lnTo>
                    <a:pt x="447870" y="12975"/>
                  </a:lnTo>
                  <a:lnTo>
                    <a:pt x="398846" y="3322"/>
                  </a:lnTo>
                  <a:lnTo>
                    <a:pt x="347472" y="0"/>
                  </a:lnTo>
                  <a:lnTo>
                    <a:pt x="296097" y="3322"/>
                  </a:lnTo>
                  <a:lnTo>
                    <a:pt x="247073" y="12975"/>
                  </a:lnTo>
                  <a:lnTo>
                    <a:pt x="200934" y="28488"/>
                  </a:lnTo>
                  <a:lnTo>
                    <a:pt x="158216" y="49390"/>
                  </a:lnTo>
                  <a:lnTo>
                    <a:pt x="119455" y="75212"/>
                  </a:lnTo>
                  <a:lnTo>
                    <a:pt x="85188" y="105482"/>
                  </a:lnTo>
                  <a:lnTo>
                    <a:pt x="55949" y="139729"/>
                  </a:lnTo>
                  <a:lnTo>
                    <a:pt x="32275" y="177484"/>
                  </a:lnTo>
                  <a:lnTo>
                    <a:pt x="14701" y="218276"/>
                  </a:lnTo>
                  <a:lnTo>
                    <a:pt x="3764" y="261633"/>
                  </a:lnTo>
                  <a:lnTo>
                    <a:pt x="0" y="307086"/>
                  </a:lnTo>
                  <a:lnTo>
                    <a:pt x="3764" y="352349"/>
                  </a:lnTo>
                  <a:lnTo>
                    <a:pt x="14701" y="395551"/>
                  </a:lnTo>
                  <a:lnTo>
                    <a:pt x="32275" y="436218"/>
                  </a:lnTo>
                  <a:lnTo>
                    <a:pt x="55949" y="473876"/>
                  </a:lnTo>
                  <a:lnTo>
                    <a:pt x="85188" y="508051"/>
                  </a:lnTo>
                  <a:lnTo>
                    <a:pt x="119455" y="538269"/>
                  </a:lnTo>
                  <a:lnTo>
                    <a:pt x="158216" y="564055"/>
                  </a:lnTo>
                  <a:lnTo>
                    <a:pt x="200934" y="584937"/>
                  </a:lnTo>
                  <a:lnTo>
                    <a:pt x="247073" y="600439"/>
                  </a:lnTo>
                  <a:lnTo>
                    <a:pt x="296097" y="610088"/>
                  </a:lnTo>
                  <a:lnTo>
                    <a:pt x="347472" y="613410"/>
                  </a:lnTo>
                  <a:lnTo>
                    <a:pt x="398846" y="610088"/>
                  </a:lnTo>
                  <a:lnTo>
                    <a:pt x="447870" y="600439"/>
                  </a:lnTo>
                  <a:lnTo>
                    <a:pt x="494009" y="584937"/>
                  </a:lnTo>
                  <a:lnTo>
                    <a:pt x="536727" y="564055"/>
                  </a:lnTo>
                  <a:lnTo>
                    <a:pt x="575488" y="538269"/>
                  </a:lnTo>
                  <a:lnTo>
                    <a:pt x="609755" y="508051"/>
                  </a:lnTo>
                  <a:lnTo>
                    <a:pt x="638994" y="473876"/>
                  </a:lnTo>
                  <a:lnTo>
                    <a:pt x="662668" y="436218"/>
                  </a:lnTo>
                  <a:lnTo>
                    <a:pt x="680242" y="395551"/>
                  </a:lnTo>
                  <a:lnTo>
                    <a:pt x="691179" y="352349"/>
                  </a:lnTo>
                  <a:lnTo>
                    <a:pt x="694944" y="307086"/>
                  </a:lnTo>
                  <a:close/>
                </a:path>
              </a:pathLst>
            </a:custGeom>
            <a:solidFill>
              <a:srgbClr val="FFE699"/>
            </a:solidFill>
          </p:spPr>
          <p:txBody>
            <a:bodyPr wrap="square" lIns="0" tIns="0" rIns="0" bIns="0" rtlCol="0"/>
            <a:lstStyle/>
            <a:p>
              <a:endParaRPr/>
            </a:p>
          </p:txBody>
        </p:sp>
        <p:pic>
          <p:nvPicPr>
            <p:cNvPr id="6" name="object 6"/>
            <p:cNvPicPr/>
            <p:nvPr/>
          </p:nvPicPr>
          <p:blipFill>
            <a:blip r:embed="rId3" cstate="print"/>
            <a:stretch>
              <a:fillRect/>
            </a:stretch>
          </p:blipFill>
          <p:spPr>
            <a:xfrm>
              <a:off x="8492362" y="3564635"/>
              <a:ext cx="371093" cy="370331"/>
            </a:xfrm>
            <a:prstGeom prst="rect">
              <a:avLst/>
            </a:prstGeom>
          </p:spPr>
        </p:pic>
        <p:sp>
          <p:nvSpPr>
            <p:cNvPr id="7" name="object 7"/>
            <p:cNvSpPr/>
            <p:nvPr/>
          </p:nvSpPr>
          <p:spPr>
            <a:xfrm>
              <a:off x="8170049" y="2791272"/>
              <a:ext cx="2014220" cy="481965"/>
            </a:xfrm>
            <a:custGeom>
              <a:avLst/>
              <a:gdLst/>
              <a:ahLst/>
              <a:cxnLst/>
              <a:rect l="l" t="t" r="r" b="b"/>
              <a:pathLst>
                <a:path w="2014220" h="481964">
                  <a:moveTo>
                    <a:pt x="2013966" y="479231"/>
                  </a:moveTo>
                  <a:lnTo>
                    <a:pt x="1986641" y="435906"/>
                  </a:lnTo>
                  <a:lnTo>
                    <a:pt x="1950444" y="394035"/>
                  </a:lnTo>
                  <a:lnTo>
                    <a:pt x="1905781" y="353715"/>
                  </a:lnTo>
                  <a:lnTo>
                    <a:pt x="1853059" y="315046"/>
                  </a:lnTo>
                  <a:lnTo>
                    <a:pt x="1792681" y="278126"/>
                  </a:lnTo>
                  <a:lnTo>
                    <a:pt x="1725055" y="243053"/>
                  </a:lnTo>
                  <a:lnTo>
                    <a:pt x="1688650" y="226240"/>
                  </a:lnTo>
                  <a:lnTo>
                    <a:pt x="1650586" y="209926"/>
                  </a:lnTo>
                  <a:lnTo>
                    <a:pt x="1610912" y="194123"/>
                  </a:lnTo>
                  <a:lnTo>
                    <a:pt x="1569679" y="178843"/>
                  </a:lnTo>
                  <a:lnTo>
                    <a:pt x="1526939" y="164099"/>
                  </a:lnTo>
                  <a:lnTo>
                    <a:pt x="1482741" y="149902"/>
                  </a:lnTo>
                  <a:lnTo>
                    <a:pt x="1437137" y="136266"/>
                  </a:lnTo>
                  <a:lnTo>
                    <a:pt x="1390178" y="123203"/>
                  </a:lnTo>
                  <a:lnTo>
                    <a:pt x="1341913" y="110724"/>
                  </a:lnTo>
                  <a:lnTo>
                    <a:pt x="1292394" y="98843"/>
                  </a:lnTo>
                  <a:lnTo>
                    <a:pt x="1241671" y="87571"/>
                  </a:lnTo>
                  <a:lnTo>
                    <a:pt x="1189796" y="76921"/>
                  </a:lnTo>
                  <a:lnTo>
                    <a:pt x="1136818" y="66905"/>
                  </a:lnTo>
                  <a:lnTo>
                    <a:pt x="1082789" y="57535"/>
                  </a:lnTo>
                  <a:lnTo>
                    <a:pt x="1027760" y="48825"/>
                  </a:lnTo>
                  <a:lnTo>
                    <a:pt x="971780" y="40785"/>
                  </a:lnTo>
                  <a:lnTo>
                    <a:pt x="914901" y="33428"/>
                  </a:lnTo>
                  <a:lnTo>
                    <a:pt x="857174" y="26767"/>
                  </a:lnTo>
                  <a:lnTo>
                    <a:pt x="798648" y="20814"/>
                  </a:lnTo>
                  <a:lnTo>
                    <a:pt x="739376" y="15582"/>
                  </a:lnTo>
                  <a:lnTo>
                    <a:pt x="679407" y="11081"/>
                  </a:lnTo>
                  <a:lnTo>
                    <a:pt x="618793" y="7326"/>
                  </a:lnTo>
                  <a:lnTo>
                    <a:pt x="557584" y="4328"/>
                  </a:lnTo>
                  <a:lnTo>
                    <a:pt x="495830" y="2099"/>
                  </a:lnTo>
                  <a:lnTo>
                    <a:pt x="433583" y="652"/>
                  </a:lnTo>
                  <a:lnTo>
                    <a:pt x="370893" y="0"/>
                  </a:lnTo>
                  <a:lnTo>
                    <a:pt x="307811" y="153"/>
                  </a:lnTo>
                  <a:lnTo>
                    <a:pt x="244388" y="1125"/>
                  </a:lnTo>
                  <a:lnTo>
                    <a:pt x="180674" y="2929"/>
                  </a:lnTo>
                  <a:lnTo>
                    <a:pt x="116720" y="5575"/>
                  </a:lnTo>
                  <a:lnTo>
                    <a:pt x="0" y="12125"/>
                  </a:lnTo>
                  <a:lnTo>
                    <a:pt x="21336" y="46415"/>
                  </a:lnTo>
                  <a:lnTo>
                    <a:pt x="85296" y="42646"/>
                  </a:lnTo>
                  <a:lnTo>
                    <a:pt x="149124" y="39713"/>
                  </a:lnTo>
                  <a:lnTo>
                    <a:pt x="212766" y="37603"/>
                  </a:lnTo>
                  <a:lnTo>
                    <a:pt x="276167" y="36306"/>
                  </a:lnTo>
                  <a:lnTo>
                    <a:pt x="339273" y="35809"/>
                  </a:lnTo>
                  <a:lnTo>
                    <a:pt x="402031" y="36100"/>
                  </a:lnTo>
                  <a:lnTo>
                    <a:pt x="464386" y="37169"/>
                  </a:lnTo>
                  <a:lnTo>
                    <a:pt x="526283" y="39002"/>
                  </a:lnTo>
                  <a:lnTo>
                    <a:pt x="587668" y="41589"/>
                  </a:lnTo>
                  <a:lnTo>
                    <a:pt x="648487" y="44917"/>
                  </a:lnTo>
                  <a:lnTo>
                    <a:pt x="708686" y="48975"/>
                  </a:lnTo>
                  <a:lnTo>
                    <a:pt x="768211" y="53751"/>
                  </a:lnTo>
                  <a:lnTo>
                    <a:pt x="827007" y="59233"/>
                  </a:lnTo>
                  <a:lnTo>
                    <a:pt x="885020" y="65409"/>
                  </a:lnTo>
                  <a:lnTo>
                    <a:pt x="942196" y="72267"/>
                  </a:lnTo>
                  <a:lnTo>
                    <a:pt x="998481" y="79797"/>
                  </a:lnTo>
                  <a:lnTo>
                    <a:pt x="1053820" y="87985"/>
                  </a:lnTo>
                  <a:lnTo>
                    <a:pt x="1108159" y="96820"/>
                  </a:lnTo>
                  <a:lnTo>
                    <a:pt x="1161443" y="106291"/>
                  </a:lnTo>
                  <a:lnTo>
                    <a:pt x="1213620" y="116386"/>
                  </a:lnTo>
                  <a:lnTo>
                    <a:pt x="1264634" y="127092"/>
                  </a:lnTo>
                  <a:lnTo>
                    <a:pt x="1314431" y="138398"/>
                  </a:lnTo>
                  <a:lnTo>
                    <a:pt x="1362957" y="150293"/>
                  </a:lnTo>
                  <a:lnTo>
                    <a:pt x="1410157" y="162763"/>
                  </a:lnTo>
                  <a:lnTo>
                    <a:pt x="1455978" y="175799"/>
                  </a:lnTo>
                  <a:lnTo>
                    <a:pt x="1500365" y="189387"/>
                  </a:lnTo>
                  <a:lnTo>
                    <a:pt x="1543264" y="203517"/>
                  </a:lnTo>
                  <a:lnTo>
                    <a:pt x="1584621" y="218176"/>
                  </a:lnTo>
                  <a:lnTo>
                    <a:pt x="1624381" y="233352"/>
                  </a:lnTo>
                  <a:lnTo>
                    <a:pt x="1662490" y="249034"/>
                  </a:lnTo>
                  <a:lnTo>
                    <a:pt x="1698894" y="265210"/>
                  </a:lnTo>
                  <a:lnTo>
                    <a:pt x="1733539" y="281868"/>
                  </a:lnTo>
                  <a:lnTo>
                    <a:pt x="1797334" y="316583"/>
                  </a:lnTo>
                  <a:lnTo>
                    <a:pt x="1853441" y="353086"/>
                  </a:lnTo>
                  <a:lnTo>
                    <a:pt x="1901426" y="391281"/>
                  </a:lnTo>
                  <a:lnTo>
                    <a:pt x="1940855" y="431075"/>
                  </a:lnTo>
                  <a:lnTo>
                    <a:pt x="1971294" y="472373"/>
                  </a:lnTo>
                  <a:lnTo>
                    <a:pt x="1975866" y="481517"/>
                  </a:lnTo>
                  <a:lnTo>
                    <a:pt x="2013966" y="479231"/>
                  </a:lnTo>
                  <a:close/>
                </a:path>
              </a:pathLst>
            </a:custGeom>
            <a:solidFill>
              <a:srgbClr val="7F7F7F"/>
            </a:solidFill>
          </p:spPr>
          <p:txBody>
            <a:bodyPr wrap="square" lIns="0" tIns="0" rIns="0" bIns="0" rtlCol="0"/>
            <a:lstStyle/>
            <a:p>
              <a:endParaRPr/>
            </a:p>
          </p:txBody>
        </p:sp>
      </p:grpSp>
      <p:pic>
        <p:nvPicPr>
          <p:cNvPr id="8" name="object 8"/>
          <p:cNvPicPr/>
          <p:nvPr/>
        </p:nvPicPr>
        <p:blipFill>
          <a:blip r:embed="rId4" cstate="print"/>
          <a:stretch>
            <a:fillRect/>
          </a:stretch>
        </p:blipFill>
        <p:spPr>
          <a:xfrm>
            <a:off x="7293736" y="3953255"/>
            <a:ext cx="898397" cy="541019"/>
          </a:xfrm>
          <a:prstGeom prst="rect">
            <a:avLst/>
          </a:prstGeom>
        </p:spPr>
      </p:pic>
      <p:sp>
        <p:nvSpPr>
          <p:cNvPr id="9" name="object 9"/>
          <p:cNvSpPr txBox="1"/>
          <p:nvPr/>
        </p:nvSpPr>
        <p:spPr>
          <a:xfrm>
            <a:off x="1309001" y="3117342"/>
            <a:ext cx="2863215" cy="620395"/>
          </a:xfrm>
          <a:prstGeom prst="rect">
            <a:avLst/>
          </a:prstGeom>
          <a:solidFill>
            <a:srgbClr val="D9EDE7"/>
          </a:solidFill>
        </p:spPr>
        <p:txBody>
          <a:bodyPr vert="horz" wrap="square" lIns="0" tIns="34290" rIns="0" bIns="0" rtlCol="0">
            <a:spAutoFit/>
          </a:bodyPr>
          <a:lstStyle/>
          <a:p>
            <a:pPr marL="80645" marR="104139">
              <a:lnSpc>
                <a:spcPct val="100000"/>
              </a:lnSpc>
              <a:spcBef>
                <a:spcPts val="270"/>
              </a:spcBef>
            </a:pPr>
            <a:r>
              <a:rPr sz="1750" b="1" spc="-25" dirty="0">
                <a:latin typeface="Microsoft JhengHei"/>
                <a:cs typeface="Microsoft JhengHei"/>
              </a:rPr>
              <a:t>⺠眾只需⼀趟交通路程就</a:t>
            </a:r>
            <a:r>
              <a:rPr sz="1750" b="1" spc="-50" dirty="0">
                <a:latin typeface="Microsoft JhengHei"/>
                <a:cs typeface="Microsoft JhengHei"/>
              </a:rPr>
              <a:t>能</a:t>
            </a:r>
            <a:r>
              <a:rPr sz="1750" b="1" spc="-10" dirty="0">
                <a:latin typeface="Microsoft JhengHei"/>
                <a:cs typeface="Microsoft JhengHei"/>
              </a:rPr>
              <a:t>知道檢驗結果</a:t>
            </a:r>
            <a:endParaRPr sz="1750">
              <a:latin typeface="Microsoft JhengHei"/>
              <a:cs typeface="Microsoft JhengHei"/>
            </a:endParaRPr>
          </a:p>
        </p:txBody>
      </p:sp>
      <p:sp>
        <p:nvSpPr>
          <p:cNvPr id="10" name="object 10"/>
          <p:cNvSpPr txBox="1"/>
          <p:nvPr/>
        </p:nvSpPr>
        <p:spPr>
          <a:xfrm>
            <a:off x="1321193" y="3984497"/>
            <a:ext cx="2840990" cy="890905"/>
          </a:xfrm>
          <a:prstGeom prst="rect">
            <a:avLst/>
          </a:prstGeom>
          <a:solidFill>
            <a:srgbClr val="D9EDE7"/>
          </a:solidFill>
        </p:spPr>
        <p:txBody>
          <a:bodyPr vert="horz" wrap="square" lIns="0" tIns="34290" rIns="0" bIns="0" rtlCol="0">
            <a:spAutoFit/>
          </a:bodyPr>
          <a:lstStyle/>
          <a:p>
            <a:pPr marL="80645" marR="81915" algn="just">
              <a:lnSpc>
                <a:spcPct val="100000"/>
              </a:lnSpc>
              <a:spcBef>
                <a:spcPts val="270"/>
              </a:spcBef>
            </a:pPr>
            <a:r>
              <a:rPr sz="1750" b="1" spc="-5" dirty="0">
                <a:latin typeface="Microsoft JhengHei"/>
                <a:cs typeface="Microsoft JhengHei"/>
              </a:rPr>
              <a:t>醫事⼈員依⺠眾檢驗結果提供諮詢服務，並協助轉介連結醫療照護與預防服務</a:t>
            </a:r>
            <a:endParaRPr sz="1750">
              <a:latin typeface="Microsoft JhengHei"/>
              <a:cs typeface="Microsoft JhengHei"/>
            </a:endParaRPr>
          </a:p>
        </p:txBody>
      </p:sp>
      <p:pic>
        <p:nvPicPr>
          <p:cNvPr id="11" name="object 11"/>
          <p:cNvPicPr/>
          <p:nvPr/>
        </p:nvPicPr>
        <p:blipFill>
          <a:blip r:embed="rId5" cstate="print"/>
          <a:stretch>
            <a:fillRect/>
          </a:stretch>
        </p:blipFill>
        <p:spPr>
          <a:xfrm>
            <a:off x="245976" y="4121637"/>
            <a:ext cx="981525" cy="636660"/>
          </a:xfrm>
          <a:prstGeom prst="rect">
            <a:avLst/>
          </a:prstGeom>
        </p:spPr>
      </p:pic>
      <p:sp>
        <p:nvSpPr>
          <p:cNvPr id="12" name="object 12"/>
          <p:cNvSpPr/>
          <p:nvPr/>
        </p:nvSpPr>
        <p:spPr>
          <a:xfrm>
            <a:off x="2183777" y="4890515"/>
            <a:ext cx="475615" cy="464820"/>
          </a:xfrm>
          <a:custGeom>
            <a:avLst/>
            <a:gdLst/>
            <a:ahLst/>
            <a:cxnLst/>
            <a:rect l="l" t="t" r="r" b="b"/>
            <a:pathLst>
              <a:path w="475614" h="464820">
                <a:moveTo>
                  <a:pt x="475488" y="232410"/>
                </a:moveTo>
                <a:lnTo>
                  <a:pt x="356616" y="232410"/>
                </a:lnTo>
                <a:lnTo>
                  <a:pt x="356616" y="0"/>
                </a:lnTo>
                <a:lnTo>
                  <a:pt x="118872" y="0"/>
                </a:lnTo>
                <a:lnTo>
                  <a:pt x="118872" y="232410"/>
                </a:lnTo>
                <a:lnTo>
                  <a:pt x="0" y="232410"/>
                </a:lnTo>
                <a:lnTo>
                  <a:pt x="237744" y="464820"/>
                </a:lnTo>
                <a:lnTo>
                  <a:pt x="475488" y="232410"/>
                </a:lnTo>
                <a:close/>
              </a:path>
            </a:pathLst>
          </a:custGeom>
          <a:solidFill>
            <a:srgbClr val="7F7F7F"/>
          </a:solidFill>
        </p:spPr>
        <p:txBody>
          <a:bodyPr wrap="square" lIns="0" tIns="0" rIns="0" bIns="0" rtlCol="0"/>
          <a:lstStyle/>
          <a:p>
            <a:endParaRPr/>
          </a:p>
        </p:txBody>
      </p:sp>
      <p:pic>
        <p:nvPicPr>
          <p:cNvPr id="13" name="object 13"/>
          <p:cNvPicPr/>
          <p:nvPr/>
        </p:nvPicPr>
        <p:blipFill>
          <a:blip r:embed="rId6" cstate="print"/>
          <a:stretch>
            <a:fillRect/>
          </a:stretch>
        </p:blipFill>
        <p:spPr>
          <a:xfrm>
            <a:off x="367104" y="3244659"/>
            <a:ext cx="860776" cy="503269"/>
          </a:xfrm>
          <a:prstGeom prst="rect">
            <a:avLst/>
          </a:prstGeom>
        </p:spPr>
      </p:pic>
      <p:sp>
        <p:nvSpPr>
          <p:cNvPr id="14" name="object 14"/>
          <p:cNvSpPr/>
          <p:nvPr/>
        </p:nvSpPr>
        <p:spPr>
          <a:xfrm>
            <a:off x="5820041" y="3440429"/>
            <a:ext cx="392430" cy="584200"/>
          </a:xfrm>
          <a:custGeom>
            <a:avLst/>
            <a:gdLst/>
            <a:ahLst/>
            <a:cxnLst/>
            <a:rect l="l" t="t" r="r" b="b"/>
            <a:pathLst>
              <a:path w="392429" h="584200">
                <a:moveTo>
                  <a:pt x="392430" y="291846"/>
                </a:moveTo>
                <a:lnTo>
                  <a:pt x="144018" y="0"/>
                </a:lnTo>
                <a:lnTo>
                  <a:pt x="144018" y="180594"/>
                </a:lnTo>
                <a:lnTo>
                  <a:pt x="0" y="180594"/>
                </a:lnTo>
                <a:lnTo>
                  <a:pt x="0" y="402336"/>
                </a:lnTo>
                <a:lnTo>
                  <a:pt x="144018" y="402336"/>
                </a:lnTo>
                <a:lnTo>
                  <a:pt x="144018" y="583692"/>
                </a:lnTo>
                <a:lnTo>
                  <a:pt x="392430" y="291846"/>
                </a:lnTo>
                <a:close/>
              </a:path>
            </a:pathLst>
          </a:custGeom>
          <a:solidFill>
            <a:srgbClr val="BFBFBF"/>
          </a:solidFill>
        </p:spPr>
        <p:txBody>
          <a:bodyPr wrap="square" lIns="0" tIns="0" rIns="0" bIns="0" rtlCol="0"/>
          <a:lstStyle/>
          <a:p>
            <a:endParaRPr/>
          </a:p>
        </p:txBody>
      </p:sp>
      <p:grpSp>
        <p:nvGrpSpPr>
          <p:cNvPr id="15" name="object 15"/>
          <p:cNvGrpSpPr/>
          <p:nvPr/>
        </p:nvGrpSpPr>
        <p:grpSpPr>
          <a:xfrm>
            <a:off x="9563748" y="3421379"/>
            <a:ext cx="695325" cy="613410"/>
            <a:chOff x="9563748" y="3421379"/>
            <a:chExt cx="695325" cy="613410"/>
          </a:xfrm>
        </p:grpSpPr>
        <p:sp>
          <p:nvSpPr>
            <p:cNvPr id="16" name="object 16"/>
            <p:cNvSpPr/>
            <p:nvPr/>
          </p:nvSpPr>
          <p:spPr>
            <a:xfrm>
              <a:off x="9563748" y="3421379"/>
              <a:ext cx="695325" cy="613410"/>
            </a:xfrm>
            <a:custGeom>
              <a:avLst/>
              <a:gdLst/>
              <a:ahLst/>
              <a:cxnLst/>
              <a:rect l="l" t="t" r="r" b="b"/>
              <a:pathLst>
                <a:path w="695325" h="613410">
                  <a:moveTo>
                    <a:pt x="694944" y="306324"/>
                  </a:moveTo>
                  <a:lnTo>
                    <a:pt x="691162" y="261060"/>
                  </a:lnTo>
                  <a:lnTo>
                    <a:pt x="680180" y="217858"/>
                  </a:lnTo>
                  <a:lnTo>
                    <a:pt x="662544" y="177191"/>
                  </a:lnTo>
                  <a:lnTo>
                    <a:pt x="638802" y="139533"/>
                  </a:lnTo>
                  <a:lnTo>
                    <a:pt x="609498" y="105358"/>
                  </a:lnTo>
                  <a:lnTo>
                    <a:pt x="575178" y="75140"/>
                  </a:lnTo>
                  <a:lnTo>
                    <a:pt x="536390" y="49354"/>
                  </a:lnTo>
                  <a:lnTo>
                    <a:pt x="493679" y="28472"/>
                  </a:lnTo>
                  <a:lnTo>
                    <a:pt x="447592" y="12970"/>
                  </a:lnTo>
                  <a:lnTo>
                    <a:pt x="398674" y="3321"/>
                  </a:lnTo>
                  <a:lnTo>
                    <a:pt x="347472" y="0"/>
                  </a:lnTo>
                  <a:lnTo>
                    <a:pt x="296097" y="3321"/>
                  </a:lnTo>
                  <a:lnTo>
                    <a:pt x="247073" y="12970"/>
                  </a:lnTo>
                  <a:lnTo>
                    <a:pt x="200934" y="28472"/>
                  </a:lnTo>
                  <a:lnTo>
                    <a:pt x="158216" y="49354"/>
                  </a:lnTo>
                  <a:lnTo>
                    <a:pt x="119455" y="75140"/>
                  </a:lnTo>
                  <a:lnTo>
                    <a:pt x="85188" y="105358"/>
                  </a:lnTo>
                  <a:lnTo>
                    <a:pt x="55949" y="139533"/>
                  </a:lnTo>
                  <a:lnTo>
                    <a:pt x="32275" y="177191"/>
                  </a:lnTo>
                  <a:lnTo>
                    <a:pt x="14701" y="217858"/>
                  </a:lnTo>
                  <a:lnTo>
                    <a:pt x="3764" y="261060"/>
                  </a:lnTo>
                  <a:lnTo>
                    <a:pt x="0" y="306324"/>
                  </a:lnTo>
                  <a:lnTo>
                    <a:pt x="3764" y="351776"/>
                  </a:lnTo>
                  <a:lnTo>
                    <a:pt x="14701" y="395133"/>
                  </a:lnTo>
                  <a:lnTo>
                    <a:pt x="32275" y="435925"/>
                  </a:lnTo>
                  <a:lnTo>
                    <a:pt x="55949" y="473680"/>
                  </a:lnTo>
                  <a:lnTo>
                    <a:pt x="85188" y="507927"/>
                  </a:lnTo>
                  <a:lnTo>
                    <a:pt x="119455" y="538197"/>
                  </a:lnTo>
                  <a:lnTo>
                    <a:pt x="158216" y="564019"/>
                  </a:lnTo>
                  <a:lnTo>
                    <a:pt x="200934" y="584921"/>
                  </a:lnTo>
                  <a:lnTo>
                    <a:pt x="247073" y="600434"/>
                  </a:lnTo>
                  <a:lnTo>
                    <a:pt x="296097" y="610087"/>
                  </a:lnTo>
                  <a:lnTo>
                    <a:pt x="347472" y="613410"/>
                  </a:lnTo>
                  <a:lnTo>
                    <a:pt x="398674" y="610087"/>
                  </a:lnTo>
                  <a:lnTo>
                    <a:pt x="447592" y="600434"/>
                  </a:lnTo>
                  <a:lnTo>
                    <a:pt x="493679" y="584921"/>
                  </a:lnTo>
                  <a:lnTo>
                    <a:pt x="536390" y="564019"/>
                  </a:lnTo>
                  <a:lnTo>
                    <a:pt x="575178" y="538197"/>
                  </a:lnTo>
                  <a:lnTo>
                    <a:pt x="609498" y="507927"/>
                  </a:lnTo>
                  <a:lnTo>
                    <a:pt x="638802" y="473680"/>
                  </a:lnTo>
                  <a:lnTo>
                    <a:pt x="662544" y="435925"/>
                  </a:lnTo>
                  <a:lnTo>
                    <a:pt x="680180" y="395133"/>
                  </a:lnTo>
                  <a:lnTo>
                    <a:pt x="691162" y="351776"/>
                  </a:lnTo>
                  <a:lnTo>
                    <a:pt x="694944" y="306324"/>
                  </a:lnTo>
                  <a:close/>
                </a:path>
              </a:pathLst>
            </a:custGeom>
            <a:solidFill>
              <a:srgbClr val="CCECFF"/>
            </a:solidFill>
          </p:spPr>
          <p:txBody>
            <a:bodyPr wrap="square" lIns="0" tIns="0" rIns="0" bIns="0" rtlCol="0"/>
            <a:lstStyle/>
            <a:p>
              <a:endParaRPr/>
            </a:p>
          </p:txBody>
        </p:sp>
        <p:pic>
          <p:nvPicPr>
            <p:cNvPr id="17" name="object 17"/>
            <p:cNvPicPr/>
            <p:nvPr/>
          </p:nvPicPr>
          <p:blipFill>
            <a:blip r:embed="rId7" cstate="print"/>
            <a:stretch>
              <a:fillRect/>
            </a:stretch>
          </p:blipFill>
          <p:spPr>
            <a:xfrm>
              <a:off x="9694799" y="3506723"/>
              <a:ext cx="409968" cy="400050"/>
            </a:xfrm>
            <a:prstGeom prst="rect">
              <a:avLst/>
            </a:prstGeom>
          </p:spPr>
        </p:pic>
      </p:grpSp>
      <p:sp>
        <p:nvSpPr>
          <p:cNvPr id="18" name="object 18"/>
          <p:cNvSpPr txBox="1"/>
          <p:nvPr/>
        </p:nvSpPr>
        <p:spPr>
          <a:xfrm>
            <a:off x="9714871" y="4144010"/>
            <a:ext cx="470534" cy="292735"/>
          </a:xfrm>
          <a:prstGeom prst="rect">
            <a:avLst/>
          </a:prstGeom>
        </p:spPr>
        <p:txBody>
          <a:bodyPr vert="horz" wrap="square" lIns="0" tIns="12700" rIns="0" bIns="0" rtlCol="0">
            <a:spAutoFit/>
          </a:bodyPr>
          <a:lstStyle/>
          <a:p>
            <a:pPr marL="12700">
              <a:lnSpc>
                <a:spcPct val="100000"/>
              </a:lnSpc>
              <a:spcBef>
                <a:spcPts val="100"/>
              </a:spcBef>
            </a:pPr>
            <a:r>
              <a:rPr sz="1750" b="1" spc="-25" dirty="0">
                <a:latin typeface="Microsoft JhengHei"/>
                <a:cs typeface="Microsoft JhengHei"/>
              </a:rPr>
              <a:t>服藥</a:t>
            </a:r>
            <a:endParaRPr sz="1750">
              <a:latin typeface="Microsoft JhengHei"/>
              <a:cs typeface="Microsoft JhengHei"/>
            </a:endParaRPr>
          </a:p>
        </p:txBody>
      </p:sp>
      <p:grpSp>
        <p:nvGrpSpPr>
          <p:cNvPr id="19" name="object 19"/>
          <p:cNvGrpSpPr/>
          <p:nvPr/>
        </p:nvGrpSpPr>
        <p:grpSpPr>
          <a:xfrm>
            <a:off x="4844681" y="3426714"/>
            <a:ext cx="695325" cy="613410"/>
            <a:chOff x="4844681" y="3426714"/>
            <a:chExt cx="695325" cy="613410"/>
          </a:xfrm>
        </p:grpSpPr>
        <p:sp>
          <p:nvSpPr>
            <p:cNvPr id="20" name="object 20"/>
            <p:cNvSpPr/>
            <p:nvPr/>
          </p:nvSpPr>
          <p:spPr>
            <a:xfrm>
              <a:off x="4844681" y="3426714"/>
              <a:ext cx="695325" cy="613410"/>
            </a:xfrm>
            <a:custGeom>
              <a:avLst/>
              <a:gdLst/>
              <a:ahLst/>
              <a:cxnLst/>
              <a:rect l="l" t="t" r="r" b="b"/>
              <a:pathLst>
                <a:path w="695325" h="613410">
                  <a:moveTo>
                    <a:pt x="694944" y="306324"/>
                  </a:moveTo>
                  <a:lnTo>
                    <a:pt x="691179" y="261060"/>
                  </a:lnTo>
                  <a:lnTo>
                    <a:pt x="680242" y="217858"/>
                  </a:lnTo>
                  <a:lnTo>
                    <a:pt x="662668" y="177191"/>
                  </a:lnTo>
                  <a:lnTo>
                    <a:pt x="638994" y="139533"/>
                  </a:lnTo>
                  <a:lnTo>
                    <a:pt x="609755" y="105358"/>
                  </a:lnTo>
                  <a:lnTo>
                    <a:pt x="575488" y="75140"/>
                  </a:lnTo>
                  <a:lnTo>
                    <a:pt x="536727" y="49354"/>
                  </a:lnTo>
                  <a:lnTo>
                    <a:pt x="494009" y="28472"/>
                  </a:lnTo>
                  <a:lnTo>
                    <a:pt x="447870" y="12970"/>
                  </a:lnTo>
                  <a:lnTo>
                    <a:pt x="398846" y="3321"/>
                  </a:lnTo>
                  <a:lnTo>
                    <a:pt x="347472" y="0"/>
                  </a:lnTo>
                  <a:lnTo>
                    <a:pt x="296097" y="3321"/>
                  </a:lnTo>
                  <a:lnTo>
                    <a:pt x="247073" y="12970"/>
                  </a:lnTo>
                  <a:lnTo>
                    <a:pt x="200934" y="28472"/>
                  </a:lnTo>
                  <a:lnTo>
                    <a:pt x="158216" y="49354"/>
                  </a:lnTo>
                  <a:lnTo>
                    <a:pt x="119455" y="75140"/>
                  </a:lnTo>
                  <a:lnTo>
                    <a:pt x="85188" y="105358"/>
                  </a:lnTo>
                  <a:lnTo>
                    <a:pt x="55949" y="139533"/>
                  </a:lnTo>
                  <a:lnTo>
                    <a:pt x="32275" y="177191"/>
                  </a:lnTo>
                  <a:lnTo>
                    <a:pt x="14701" y="217858"/>
                  </a:lnTo>
                  <a:lnTo>
                    <a:pt x="3764" y="261060"/>
                  </a:lnTo>
                  <a:lnTo>
                    <a:pt x="0" y="306324"/>
                  </a:lnTo>
                  <a:lnTo>
                    <a:pt x="3764" y="351776"/>
                  </a:lnTo>
                  <a:lnTo>
                    <a:pt x="14701" y="395133"/>
                  </a:lnTo>
                  <a:lnTo>
                    <a:pt x="32275" y="435925"/>
                  </a:lnTo>
                  <a:lnTo>
                    <a:pt x="55949" y="473680"/>
                  </a:lnTo>
                  <a:lnTo>
                    <a:pt x="85188" y="507927"/>
                  </a:lnTo>
                  <a:lnTo>
                    <a:pt x="119455" y="538197"/>
                  </a:lnTo>
                  <a:lnTo>
                    <a:pt x="158216" y="564019"/>
                  </a:lnTo>
                  <a:lnTo>
                    <a:pt x="200934" y="584921"/>
                  </a:lnTo>
                  <a:lnTo>
                    <a:pt x="247073" y="600434"/>
                  </a:lnTo>
                  <a:lnTo>
                    <a:pt x="296097" y="610087"/>
                  </a:lnTo>
                  <a:lnTo>
                    <a:pt x="347472" y="613410"/>
                  </a:lnTo>
                  <a:lnTo>
                    <a:pt x="398846" y="610087"/>
                  </a:lnTo>
                  <a:lnTo>
                    <a:pt x="447870" y="600434"/>
                  </a:lnTo>
                  <a:lnTo>
                    <a:pt x="494009" y="584921"/>
                  </a:lnTo>
                  <a:lnTo>
                    <a:pt x="536727" y="564019"/>
                  </a:lnTo>
                  <a:lnTo>
                    <a:pt x="575488" y="538197"/>
                  </a:lnTo>
                  <a:lnTo>
                    <a:pt x="609755" y="507927"/>
                  </a:lnTo>
                  <a:lnTo>
                    <a:pt x="638994" y="473680"/>
                  </a:lnTo>
                  <a:lnTo>
                    <a:pt x="662668" y="435925"/>
                  </a:lnTo>
                  <a:lnTo>
                    <a:pt x="680242" y="395133"/>
                  </a:lnTo>
                  <a:lnTo>
                    <a:pt x="691179" y="351776"/>
                  </a:lnTo>
                  <a:lnTo>
                    <a:pt x="694944" y="306324"/>
                  </a:lnTo>
                  <a:close/>
                </a:path>
              </a:pathLst>
            </a:custGeom>
            <a:solidFill>
              <a:srgbClr val="FFCC99"/>
            </a:solidFill>
          </p:spPr>
          <p:txBody>
            <a:bodyPr wrap="square" lIns="0" tIns="0" rIns="0" bIns="0" rtlCol="0"/>
            <a:lstStyle/>
            <a:p>
              <a:endParaRPr/>
            </a:p>
          </p:txBody>
        </p:sp>
        <p:pic>
          <p:nvPicPr>
            <p:cNvPr id="21" name="object 21"/>
            <p:cNvPicPr/>
            <p:nvPr/>
          </p:nvPicPr>
          <p:blipFill>
            <a:blip r:embed="rId8" cstate="print"/>
            <a:stretch>
              <a:fillRect/>
            </a:stretch>
          </p:blipFill>
          <p:spPr>
            <a:xfrm>
              <a:off x="5046611" y="3485388"/>
              <a:ext cx="312420" cy="374904"/>
            </a:xfrm>
            <a:prstGeom prst="rect">
              <a:avLst/>
            </a:prstGeom>
          </p:spPr>
        </p:pic>
      </p:grpSp>
      <p:sp>
        <p:nvSpPr>
          <p:cNvPr id="22" name="object 22"/>
          <p:cNvSpPr/>
          <p:nvPr/>
        </p:nvSpPr>
        <p:spPr>
          <a:xfrm>
            <a:off x="9076829" y="3430523"/>
            <a:ext cx="327025" cy="584200"/>
          </a:xfrm>
          <a:custGeom>
            <a:avLst/>
            <a:gdLst/>
            <a:ahLst/>
            <a:cxnLst/>
            <a:rect l="l" t="t" r="r" b="b"/>
            <a:pathLst>
              <a:path w="327025" h="584200">
                <a:moveTo>
                  <a:pt x="326898" y="291845"/>
                </a:moveTo>
                <a:lnTo>
                  <a:pt x="119634" y="0"/>
                </a:lnTo>
                <a:lnTo>
                  <a:pt x="119634" y="181355"/>
                </a:lnTo>
                <a:lnTo>
                  <a:pt x="0" y="181355"/>
                </a:lnTo>
                <a:lnTo>
                  <a:pt x="0" y="403097"/>
                </a:lnTo>
                <a:lnTo>
                  <a:pt x="119634" y="403097"/>
                </a:lnTo>
                <a:lnTo>
                  <a:pt x="119634" y="583691"/>
                </a:lnTo>
                <a:lnTo>
                  <a:pt x="326898" y="291845"/>
                </a:lnTo>
                <a:close/>
              </a:path>
            </a:pathLst>
          </a:custGeom>
          <a:solidFill>
            <a:srgbClr val="A6A6A6"/>
          </a:solidFill>
        </p:spPr>
        <p:txBody>
          <a:bodyPr wrap="square" lIns="0" tIns="0" rIns="0" bIns="0" rtlCol="0"/>
          <a:lstStyle/>
          <a:p>
            <a:endParaRPr/>
          </a:p>
        </p:txBody>
      </p:sp>
      <p:sp>
        <p:nvSpPr>
          <p:cNvPr id="23" name="object 23"/>
          <p:cNvSpPr txBox="1"/>
          <p:nvPr/>
        </p:nvSpPr>
        <p:spPr>
          <a:xfrm>
            <a:off x="4682623" y="4117340"/>
            <a:ext cx="4309745" cy="292735"/>
          </a:xfrm>
          <a:prstGeom prst="rect">
            <a:avLst/>
          </a:prstGeom>
        </p:spPr>
        <p:txBody>
          <a:bodyPr vert="horz" wrap="square" lIns="0" tIns="12700" rIns="0" bIns="0" rtlCol="0">
            <a:spAutoFit/>
          </a:bodyPr>
          <a:lstStyle/>
          <a:p>
            <a:pPr marL="12700">
              <a:lnSpc>
                <a:spcPct val="100000"/>
              </a:lnSpc>
              <a:spcBef>
                <a:spcPts val="100"/>
              </a:spcBef>
              <a:tabLst>
                <a:tab pos="1619885" algn="l"/>
                <a:tab pos="3851275" algn="l"/>
              </a:tabLst>
            </a:pPr>
            <a:r>
              <a:rPr sz="2625" b="1" baseline="1587" dirty="0">
                <a:latin typeface="Microsoft JhengHei"/>
                <a:cs typeface="Microsoft JhengHei"/>
              </a:rPr>
              <a:t>初步檢</a:t>
            </a:r>
            <a:r>
              <a:rPr sz="2625" b="1" spc="-75" baseline="1587" dirty="0">
                <a:latin typeface="Microsoft JhengHei"/>
                <a:cs typeface="Microsoft JhengHei"/>
              </a:rPr>
              <a:t>驗</a:t>
            </a:r>
            <a:r>
              <a:rPr sz="2625" b="1" baseline="1587" dirty="0">
                <a:latin typeface="Microsoft JhengHei"/>
                <a:cs typeface="Microsoft JhengHei"/>
              </a:rPr>
              <a:t>	確認檢</a:t>
            </a:r>
            <a:r>
              <a:rPr sz="2625" b="1" spc="-75" baseline="1587" dirty="0">
                <a:latin typeface="Microsoft JhengHei"/>
                <a:cs typeface="Microsoft JhengHei"/>
              </a:rPr>
              <a:t>驗</a:t>
            </a:r>
            <a:r>
              <a:rPr sz="2625" b="1" baseline="1587" dirty="0">
                <a:latin typeface="Microsoft JhengHei"/>
                <a:cs typeface="Microsoft JhengHei"/>
              </a:rPr>
              <a:t>	</a:t>
            </a:r>
            <a:r>
              <a:rPr sz="1750" b="1" dirty="0">
                <a:latin typeface="Microsoft JhengHei"/>
                <a:cs typeface="Microsoft JhengHei"/>
              </a:rPr>
              <a:t>診</a:t>
            </a:r>
            <a:r>
              <a:rPr sz="1750" b="1" spc="-50" dirty="0">
                <a:latin typeface="Microsoft JhengHei"/>
                <a:cs typeface="Microsoft JhengHei"/>
              </a:rPr>
              <a:t>斷</a:t>
            </a:r>
            <a:endParaRPr sz="1750">
              <a:latin typeface="Microsoft JhengHei"/>
              <a:cs typeface="Microsoft JhengHei"/>
            </a:endParaRPr>
          </a:p>
        </p:txBody>
      </p:sp>
      <p:grpSp>
        <p:nvGrpSpPr>
          <p:cNvPr id="24" name="object 24"/>
          <p:cNvGrpSpPr/>
          <p:nvPr/>
        </p:nvGrpSpPr>
        <p:grpSpPr>
          <a:xfrm>
            <a:off x="6370205" y="3409950"/>
            <a:ext cx="707390" cy="614680"/>
            <a:chOff x="6370205" y="3409950"/>
            <a:chExt cx="707390" cy="614680"/>
          </a:xfrm>
        </p:grpSpPr>
        <p:sp>
          <p:nvSpPr>
            <p:cNvPr id="25" name="object 25"/>
            <p:cNvSpPr/>
            <p:nvPr/>
          </p:nvSpPr>
          <p:spPr>
            <a:xfrm>
              <a:off x="6370205" y="3409950"/>
              <a:ext cx="707390" cy="614680"/>
            </a:xfrm>
            <a:custGeom>
              <a:avLst/>
              <a:gdLst/>
              <a:ahLst/>
              <a:cxnLst/>
              <a:rect l="l" t="t" r="r" b="b"/>
              <a:pathLst>
                <a:path w="707390" h="614679">
                  <a:moveTo>
                    <a:pt x="707136" y="307086"/>
                  </a:moveTo>
                  <a:lnTo>
                    <a:pt x="703315" y="261805"/>
                  </a:lnTo>
                  <a:lnTo>
                    <a:pt x="692212" y="218554"/>
                  </a:lnTo>
                  <a:lnTo>
                    <a:pt x="674365" y="177814"/>
                  </a:lnTo>
                  <a:lnTo>
                    <a:pt x="650316" y="140066"/>
                  </a:lnTo>
                  <a:lnTo>
                    <a:pt x="620602" y="105791"/>
                  </a:lnTo>
                  <a:lnTo>
                    <a:pt x="585763" y="75470"/>
                  </a:lnTo>
                  <a:lnTo>
                    <a:pt x="546338" y="49583"/>
                  </a:lnTo>
                  <a:lnTo>
                    <a:pt x="502867" y="28611"/>
                  </a:lnTo>
                  <a:lnTo>
                    <a:pt x="455888" y="13037"/>
                  </a:lnTo>
                  <a:lnTo>
                    <a:pt x="405942" y="3339"/>
                  </a:lnTo>
                  <a:lnTo>
                    <a:pt x="353568" y="0"/>
                  </a:lnTo>
                  <a:lnTo>
                    <a:pt x="301364" y="3339"/>
                  </a:lnTo>
                  <a:lnTo>
                    <a:pt x="251525" y="13037"/>
                  </a:lnTo>
                  <a:lnTo>
                    <a:pt x="204598" y="28611"/>
                  </a:lnTo>
                  <a:lnTo>
                    <a:pt x="161134" y="49583"/>
                  </a:lnTo>
                  <a:lnTo>
                    <a:pt x="121681" y="75470"/>
                  </a:lnTo>
                  <a:lnTo>
                    <a:pt x="86791" y="105791"/>
                  </a:lnTo>
                  <a:lnTo>
                    <a:pt x="57012" y="140066"/>
                  </a:lnTo>
                  <a:lnTo>
                    <a:pt x="32893" y="177814"/>
                  </a:lnTo>
                  <a:lnTo>
                    <a:pt x="14985" y="218554"/>
                  </a:lnTo>
                  <a:lnTo>
                    <a:pt x="3838" y="261805"/>
                  </a:lnTo>
                  <a:lnTo>
                    <a:pt x="0" y="307086"/>
                  </a:lnTo>
                  <a:lnTo>
                    <a:pt x="3838" y="352366"/>
                  </a:lnTo>
                  <a:lnTo>
                    <a:pt x="14985" y="395617"/>
                  </a:lnTo>
                  <a:lnTo>
                    <a:pt x="32893" y="436357"/>
                  </a:lnTo>
                  <a:lnTo>
                    <a:pt x="57012" y="474105"/>
                  </a:lnTo>
                  <a:lnTo>
                    <a:pt x="86791" y="508380"/>
                  </a:lnTo>
                  <a:lnTo>
                    <a:pt x="121681" y="538701"/>
                  </a:lnTo>
                  <a:lnTo>
                    <a:pt x="161134" y="564588"/>
                  </a:lnTo>
                  <a:lnTo>
                    <a:pt x="204598" y="585560"/>
                  </a:lnTo>
                  <a:lnTo>
                    <a:pt x="251525" y="601134"/>
                  </a:lnTo>
                  <a:lnTo>
                    <a:pt x="301364" y="610832"/>
                  </a:lnTo>
                  <a:lnTo>
                    <a:pt x="353568" y="614172"/>
                  </a:lnTo>
                  <a:lnTo>
                    <a:pt x="405942" y="610832"/>
                  </a:lnTo>
                  <a:lnTo>
                    <a:pt x="455888" y="601134"/>
                  </a:lnTo>
                  <a:lnTo>
                    <a:pt x="502867" y="585560"/>
                  </a:lnTo>
                  <a:lnTo>
                    <a:pt x="546338" y="564588"/>
                  </a:lnTo>
                  <a:lnTo>
                    <a:pt x="585763" y="538701"/>
                  </a:lnTo>
                  <a:lnTo>
                    <a:pt x="620602" y="508380"/>
                  </a:lnTo>
                  <a:lnTo>
                    <a:pt x="650316" y="474105"/>
                  </a:lnTo>
                  <a:lnTo>
                    <a:pt x="674365" y="436357"/>
                  </a:lnTo>
                  <a:lnTo>
                    <a:pt x="692212" y="395617"/>
                  </a:lnTo>
                  <a:lnTo>
                    <a:pt x="703315" y="352366"/>
                  </a:lnTo>
                  <a:lnTo>
                    <a:pt x="707136" y="307086"/>
                  </a:lnTo>
                  <a:close/>
                </a:path>
              </a:pathLst>
            </a:custGeom>
            <a:solidFill>
              <a:srgbClr val="C5E0B4"/>
            </a:solidFill>
          </p:spPr>
          <p:txBody>
            <a:bodyPr wrap="square" lIns="0" tIns="0" rIns="0" bIns="0" rtlCol="0"/>
            <a:lstStyle/>
            <a:p>
              <a:endParaRPr/>
            </a:p>
          </p:txBody>
        </p:sp>
        <p:pic>
          <p:nvPicPr>
            <p:cNvPr id="26" name="object 26"/>
            <p:cNvPicPr/>
            <p:nvPr/>
          </p:nvPicPr>
          <p:blipFill>
            <a:blip r:embed="rId9" cstate="print"/>
            <a:stretch>
              <a:fillRect/>
            </a:stretch>
          </p:blipFill>
          <p:spPr>
            <a:xfrm>
              <a:off x="6563753" y="3514343"/>
              <a:ext cx="333756" cy="374904"/>
            </a:xfrm>
            <a:prstGeom prst="rect">
              <a:avLst/>
            </a:prstGeom>
          </p:spPr>
        </p:pic>
      </p:grpSp>
      <p:pic>
        <p:nvPicPr>
          <p:cNvPr id="27" name="object 27"/>
          <p:cNvPicPr/>
          <p:nvPr/>
        </p:nvPicPr>
        <p:blipFill>
          <a:blip r:embed="rId10" cstate="print"/>
          <a:stretch>
            <a:fillRect/>
          </a:stretch>
        </p:blipFill>
        <p:spPr>
          <a:xfrm>
            <a:off x="7320766" y="2363311"/>
            <a:ext cx="640148" cy="698816"/>
          </a:xfrm>
          <a:prstGeom prst="rect">
            <a:avLst/>
          </a:prstGeom>
        </p:spPr>
      </p:pic>
      <p:sp>
        <p:nvSpPr>
          <p:cNvPr id="28" name="object 28"/>
          <p:cNvSpPr/>
          <p:nvPr/>
        </p:nvSpPr>
        <p:spPr>
          <a:xfrm>
            <a:off x="5336933" y="2760266"/>
            <a:ext cx="1728470" cy="476250"/>
          </a:xfrm>
          <a:custGeom>
            <a:avLst/>
            <a:gdLst/>
            <a:ahLst/>
            <a:cxnLst/>
            <a:rect l="l" t="t" r="r" b="b"/>
            <a:pathLst>
              <a:path w="1728470" h="476250">
                <a:moveTo>
                  <a:pt x="1728216" y="459"/>
                </a:moveTo>
                <a:lnTo>
                  <a:pt x="1661611" y="0"/>
                </a:lnTo>
                <a:lnTo>
                  <a:pt x="1595503" y="414"/>
                </a:lnTo>
                <a:lnTo>
                  <a:pt x="1529946" y="1689"/>
                </a:lnTo>
                <a:lnTo>
                  <a:pt x="1464993" y="3809"/>
                </a:lnTo>
                <a:lnTo>
                  <a:pt x="1400699" y="6760"/>
                </a:lnTo>
                <a:lnTo>
                  <a:pt x="1337117" y="10526"/>
                </a:lnTo>
                <a:lnTo>
                  <a:pt x="1274300" y="15093"/>
                </a:lnTo>
                <a:lnTo>
                  <a:pt x="1212303" y="20445"/>
                </a:lnTo>
                <a:lnTo>
                  <a:pt x="1151179" y="26569"/>
                </a:lnTo>
                <a:lnTo>
                  <a:pt x="1090982" y="33449"/>
                </a:lnTo>
                <a:lnTo>
                  <a:pt x="1031765" y="41070"/>
                </a:lnTo>
                <a:lnTo>
                  <a:pt x="973584" y="49418"/>
                </a:lnTo>
                <a:lnTo>
                  <a:pt x="916490" y="58478"/>
                </a:lnTo>
                <a:lnTo>
                  <a:pt x="860538" y="68234"/>
                </a:lnTo>
                <a:lnTo>
                  <a:pt x="805782" y="78673"/>
                </a:lnTo>
                <a:lnTo>
                  <a:pt x="752275" y="89779"/>
                </a:lnTo>
                <a:lnTo>
                  <a:pt x="700072" y="101537"/>
                </a:lnTo>
                <a:lnTo>
                  <a:pt x="649225" y="113933"/>
                </a:lnTo>
                <a:lnTo>
                  <a:pt x="599789" y="126951"/>
                </a:lnTo>
                <a:lnTo>
                  <a:pt x="551817" y="140578"/>
                </a:lnTo>
                <a:lnTo>
                  <a:pt x="505363" y="154797"/>
                </a:lnTo>
                <a:lnTo>
                  <a:pt x="460482" y="169595"/>
                </a:lnTo>
                <a:lnTo>
                  <a:pt x="417226" y="184956"/>
                </a:lnTo>
                <a:lnTo>
                  <a:pt x="375649" y="200866"/>
                </a:lnTo>
                <a:lnTo>
                  <a:pt x="335805" y="217310"/>
                </a:lnTo>
                <a:lnTo>
                  <a:pt x="297748" y="234272"/>
                </a:lnTo>
                <a:lnTo>
                  <a:pt x="261532" y="251739"/>
                </a:lnTo>
                <a:lnTo>
                  <a:pt x="227210" y="269695"/>
                </a:lnTo>
                <a:lnTo>
                  <a:pt x="164464" y="307015"/>
                </a:lnTo>
                <a:lnTo>
                  <a:pt x="109939" y="346114"/>
                </a:lnTo>
                <a:lnTo>
                  <a:pt x="64067" y="386874"/>
                </a:lnTo>
                <a:lnTo>
                  <a:pt x="27278" y="429175"/>
                </a:lnTo>
                <a:lnTo>
                  <a:pt x="0" y="472899"/>
                </a:lnTo>
                <a:lnTo>
                  <a:pt x="45720" y="475947"/>
                </a:lnTo>
                <a:lnTo>
                  <a:pt x="59034" y="454658"/>
                </a:lnTo>
                <a:lnTo>
                  <a:pt x="74934" y="433726"/>
                </a:lnTo>
                <a:lnTo>
                  <a:pt x="114248" y="392997"/>
                </a:lnTo>
                <a:lnTo>
                  <a:pt x="163180" y="353883"/>
                </a:lnTo>
                <a:lnTo>
                  <a:pt x="221247" y="316507"/>
                </a:lnTo>
                <a:lnTo>
                  <a:pt x="287965" y="280991"/>
                </a:lnTo>
                <a:lnTo>
                  <a:pt x="324418" y="263970"/>
                </a:lnTo>
                <a:lnTo>
                  <a:pt x="362853" y="247460"/>
                </a:lnTo>
                <a:lnTo>
                  <a:pt x="403209" y="231477"/>
                </a:lnTo>
                <a:lnTo>
                  <a:pt x="445426" y="216037"/>
                </a:lnTo>
                <a:lnTo>
                  <a:pt x="489443" y="201153"/>
                </a:lnTo>
                <a:lnTo>
                  <a:pt x="535202" y="186843"/>
                </a:lnTo>
                <a:lnTo>
                  <a:pt x="582640" y="173121"/>
                </a:lnTo>
                <a:lnTo>
                  <a:pt x="631697" y="160003"/>
                </a:lnTo>
                <a:lnTo>
                  <a:pt x="682315" y="147504"/>
                </a:lnTo>
                <a:lnTo>
                  <a:pt x="734431" y="135640"/>
                </a:lnTo>
                <a:lnTo>
                  <a:pt x="787985" y="124425"/>
                </a:lnTo>
                <a:lnTo>
                  <a:pt x="842918" y="113876"/>
                </a:lnTo>
                <a:lnTo>
                  <a:pt x="899168" y="104007"/>
                </a:lnTo>
                <a:lnTo>
                  <a:pt x="956676" y="94835"/>
                </a:lnTo>
                <a:lnTo>
                  <a:pt x="1015381" y="86373"/>
                </a:lnTo>
                <a:lnTo>
                  <a:pt x="1075223" y="78639"/>
                </a:lnTo>
                <a:lnTo>
                  <a:pt x="1136141" y="71647"/>
                </a:lnTo>
                <a:lnTo>
                  <a:pt x="1198076" y="65412"/>
                </a:lnTo>
                <a:lnTo>
                  <a:pt x="1260966" y="59951"/>
                </a:lnTo>
                <a:lnTo>
                  <a:pt x="1324751" y="55278"/>
                </a:lnTo>
                <a:lnTo>
                  <a:pt x="1389371" y="51408"/>
                </a:lnTo>
                <a:lnTo>
                  <a:pt x="1454765" y="48358"/>
                </a:lnTo>
                <a:lnTo>
                  <a:pt x="1520874" y="46142"/>
                </a:lnTo>
                <a:lnTo>
                  <a:pt x="1587636" y="44776"/>
                </a:lnTo>
                <a:lnTo>
                  <a:pt x="1654992" y="44275"/>
                </a:lnTo>
                <a:lnTo>
                  <a:pt x="1722882" y="44655"/>
                </a:lnTo>
                <a:lnTo>
                  <a:pt x="1728216" y="459"/>
                </a:lnTo>
                <a:close/>
              </a:path>
            </a:pathLst>
          </a:custGeom>
          <a:solidFill>
            <a:srgbClr val="7F7F7F"/>
          </a:solidFill>
        </p:spPr>
        <p:txBody>
          <a:bodyPr wrap="square" lIns="0" tIns="0" rIns="0" bIns="0" rtlCol="0"/>
          <a:lstStyle/>
          <a:p>
            <a:endParaRPr/>
          </a:p>
        </p:txBody>
      </p:sp>
      <p:sp>
        <p:nvSpPr>
          <p:cNvPr id="29" name="object 29"/>
          <p:cNvSpPr txBox="1"/>
          <p:nvPr/>
        </p:nvSpPr>
        <p:spPr>
          <a:xfrm>
            <a:off x="4271143" y="4522563"/>
            <a:ext cx="2184400" cy="1136650"/>
          </a:xfrm>
          <a:prstGeom prst="rect">
            <a:avLst/>
          </a:prstGeom>
        </p:spPr>
        <p:txBody>
          <a:bodyPr vert="horz" wrap="square" lIns="0" tIns="12700" rIns="0" bIns="0" rtlCol="0">
            <a:spAutoFit/>
          </a:bodyPr>
          <a:lstStyle/>
          <a:p>
            <a:pPr marL="170180" marR="5080" indent="-158115">
              <a:lnSpc>
                <a:spcPct val="130000"/>
              </a:lnSpc>
              <a:spcBef>
                <a:spcPts val="100"/>
              </a:spcBef>
              <a:buFont typeface="Arial MT"/>
              <a:buChar char="•"/>
              <a:tabLst>
                <a:tab pos="170815" algn="l"/>
              </a:tabLst>
            </a:pPr>
            <a:r>
              <a:rPr sz="1400" b="1" spc="-10" dirty="0">
                <a:solidFill>
                  <a:srgbClr val="ED7C31"/>
                </a:solidFill>
                <a:latin typeface="Microsoft JhengHei"/>
                <a:cs typeface="Microsoft JhengHei"/>
              </a:rPr>
              <a:t>HIV</a:t>
            </a:r>
            <a:r>
              <a:rPr sz="1400" b="1" spc="-15" dirty="0">
                <a:solidFill>
                  <a:srgbClr val="ED7C31"/>
                </a:solidFill>
                <a:latin typeface="Microsoft JhengHei"/>
                <a:cs typeface="Microsoft JhengHei"/>
              </a:rPr>
              <a:t>抗原/抗體複合型快速</a:t>
            </a:r>
            <a:r>
              <a:rPr sz="1400" b="1" spc="-10" dirty="0">
                <a:solidFill>
                  <a:srgbClr val="ED7C31"/>
                </a:solidFill>
                <a:latin typeface="Microsoft JhengHei"/>
                <a:cs typeface="Microsoft JhengHei"/>
              </a:rPr>
              <a:t>初步檢驗(20-30</a:t>
            </a:r>
            <a:r>
              <a:rPr sz="1400" b="1" spc="-30" dirty="0">
                <a:solidFill>
                  <a:srgbClr val="ED7C31"/>
                </a:solidFill>
                <a:latin typeface="Microsoft JhengHei"/>
                <a:cs typeface="Microsoft JhengHei"/>
              </a:rPr>
              <a:t>分鐘)</a:t>
            </a:r>
            <a:endParaRPr sz="1400">
              <a:latin typeface="Microsoft JhengHei"/>
              <a:cs typeface="Microsoft JhengHei"/>
            </a:endParaRPr>
          </a:p>
          <a:p>
            <a:pPr marL="170180" marR="5080" indent="-158115">
              <a:lnSpc>
                <a:spcPct val="130400"/>
              </a:lnSpc>
              <a:buFont typeface="Arial MT"/>
              <a:buChar char="•"/>
              <a:tabLst>
                <a:tab pos="170815" algn="l"/>
              </a:tabLst>
            </a:pPr>
            <a:r>
              <a:rPr sz="1400" b="1" spc="-10" dirty="0">
                <a:solidFill>
                  <a:srgbClr val="ED7C31"/>
                </a:solidFill>
                <a:latin typeface="Microsoft JhengHei"/>
                <a:cs typeface="Microsoft JhengHei"/>
              </a:rPr>
              <a:t>實驗室上機之HIV</a:t>
            </a:r>
            <a:r>
              <a:rPr sz="1400" b="1" spc="-20" dirty="0">
                <a:solidFill>
                  <a:srgbClr val="ED7C31"/>
                </a:solidFill>
                <a:latin typeface="Microsoft JhengHei"/>
                <a:cs typeface="Microsoft JhengHei"/>
              </a:rPr>
              <a:t>抗原/抗</a:t>
            </a:r>
            <a:r>
              <a:rPr sz="1400" b="1" spc="-10" dirty="0">
                <a:solidFill>
                  <a:srgbClr val="ED7C31"/>
                </a:solidFill>
                <a:latin typeface="Microsoft JhengHei"/>
                <a:cs typeface="Microsoft JhengHei"/>
              </a:rPr>
              <a:t>體複合型初步檢驗</a:t>
            </a:r>
            <a:endParaRPr sz="1400">
              <a:latin typeface="Microsoft JhengHei"/>
              <a:cs typeface="Microsoft JhengHei"/>
            </a:endParaRPr>
          </a:p>
        </p:txBody>
      </p:sp>
      <p:sp>
        <p:nvSpPr>
          <p:cNvPr id="30" name="object 30"/>
          <p:cNvSpPr txBox="1"/>
          <p:nvPr/>
        </p:nvSpPr>
        <p:spPr>
          <a:xfrm>
            <a:off x="6844417" y="4497212"/>
            <a:ext cx="2680335" cy="902335"/>
          </a:xfrm>
          <a:prstGeom prst="rect">
            <a:avLst/>
          </a:prstGeom>
        </p:spPr>
        <p:txBody>
          <a:bodyPr vert="horz" wrap="square" lIns="0" tIns="22225" rIns="0" bIns="0" rtlCol="0">
            <a:spAutoFit/>
          </a:bodyPr>
          <a:lstStyle/>
          <a:p>
            <a:pPr marL="12700" marR="5080">
              <a:lnSpc>
                <a:spcPct val="129700"/>
              </a:lnSpc>
              <a:spcBef>
                <a:spcPts val="175"/>
              </a:spcBef>
            </a:pPr>
            <a:r>
              <a:rPr sz="1550" b="1" dirty="0">
                <a:solidFill>
                  <a:srgbClr val="ED7C31"/>
                </a:solidFill>
                <a:latin typeface="Microsoft JhengHei"/>
                <a:cs typeface="Microsoft JhengHei"/>
              </a:rPr>
              <a:t>HIV快速確認檢</a:t>
            </a:r>
            <a:r>
              <a:rPr sz="1550" b="1" spc="-50" dirty="0">
                <a:solidFill>
                  <a:srgbClr val="ED7C31"/>
                </a:solidFill>
                <a:latin typeface="Microsoft JhengHei"/>
                <a:cs typeface="Microsoft JhengHei"/>
              </a:rPr>
              <a:t>驗</a:t>
            </a:r>
            <a:r>
              <a:rPr sz="1550" b="1" spc="500" dirty="0">
                <a:solidFill>
                  <a:srgbClr val="ED7C31"/>
                </a:solidFill>
                <a:latin typeface="Microsoft JhengHei"/>
                <a:cs typeface="Microsoft JhengHei"/>
              </a:rPr>
              <a:t>          </a:t>
            </a:r>
            <a:r>
              <a:rPr sz="1400" b="1" spc="-10" dirty="0">
                <a:solidFill>
                  <a:srgbClr val="ED7C31"/>
                </a:solidFill>
                <a:latin typeface="Microsoft JhengHei"/>
                <a:cs typeface="Microsoft JhengHei"/>
              </a:rPr>
              <a:t>(抗體免疫層析檢驗法：30</a:t>
            </a:r>
            <a:r>
              <a:rPr sz="1400" b="1" spc="-20" dirty="0">
                <a:solidFill>
                  <a:srgbClr val="ED7C31"/>
                </a:solidFill>
                <a:latin typeface="Microsoft JhengHei"/>
                <a:cs typeface="Microsoft JhengHei"/>
              </a:rPr>
              <a:t>分鐘內)</a:t>
            </a:r>
            <a:r>
              <a:rPr sz="1400" b="1" spc="-50" dirty="0">
                <a:solidFill>
                  <a:srgbClr val="ED7C31"/>
                </a:solidFill>
                <a:latin typeface="Microsoft JhengHei"/>
                <a:cs typeface="Microsoft JhengHei"/>
              </a:rPr>
              <a:t> </a:t>
            </a:r>
            <a:r>
              <a:rPr sz="1400" b="1" spc="-10" dirty="0">
                <a:solidFill>
                  <a:srgbClr val="ED7C31"/>
                </a:solidFill>
                <a:latin typeface="Microsoft JhengHei"/>
                <a:cs typeface="Microsoft JhengHei"/>
              </a:rPr>
              <a:t>(快速病毒量檢驗法：90</a:t>
            </a:r>
            <a:r>
              <a:rPr sz="1400" b="1" spc="-20" dirty="0">
                <a:solidFill>
                  <a:srgbClr val="ED7C31"/>
                </a:solidFill>
                <a:latin typeface="Microsoft JhengHei"/>
                <a:cs typeface="Microsoft JhengHei"/>
              </a:rPr>
              <a:t>分鐘內)</a:t>
            </a:r>
            <a:endParaRPr sz="1400">
              <a:latin typeface="Microsoft JhengHei"/>
              <a:cs typeface="Microsoft JhengHei"/>
            </a:endParaRPr>
          </a:p>
        </p:txBody>
      </p:sp>
      <p:sp>
        <p:nvSpPr>
          <p:cNvPr id="31" name="object 31"/>
          <p:cNvSpPr txBox="1"/>
          <p:nvPr/>
        </p:nvSpPr>
        <p:spPr>
          <a:xfrm>
            <a:off x="1302143" y="2551176"/>
            <a:ext cx="2844165" cy="351790"/>
          </a:xfrm>
          <a:prstGeom prst="rect">
            <a:avLst/>
          </a:prstGeom>
          <a:solidFill>
            <a:srgbClr val="D9EDE7"/>
          </a:solidFill>
        </p:spPr>
        <p:txBody>
          <a:bodyPr vert="horz" wrap="square" lIns="0" tIns="27940" rIns="0" bIns="0" rtlCol="0">
            <a:spAutoFit/>
          </a:bodyPr>
          <a:lstStyle/>
          <a:p>
            <a:pPr marL="80645">
              <a:lnSpc>
                <a:spcPct val="100000"/>
              </a:lnSpc>
              <a:spcBef>
                <a:spcPts val="220"/>
              </a:spcBef>
            </a:pPr>
            <a:r>
              <a:rPr sz="1750" b="1" spc="-10" dirty="0">
                <a:latin typeface="Microsoft JhengHei"/>
                <a:cs typeface="Microsoft JhengHei"/>
              </a:rPr>
              <a:t>操作簡單且快速</a:t>
            </a:r>
            <a:endParaRPr sz="1750">
              <a:latin typeface="Microsoft JhengHei"/>
              <a:cs typeface="Microsoft JhengHei"/>
            </a:endParaRPr>
          </a:p>
        </p:txBody>
      </p:sp>
      <p:pic>
        <p:nvPicPr>
          <p:cNvPr id="32" name="object 32"/>
          <p:cNvPicPr/>
          <p:nvPr/>
        </p:nvPicPr>
        <p:blipFill>
          <a:blip r:embed="rId11" cstate="print"/>
          <a:stretch>
            <a:fillRect/>
          </a:stretch>
        </p:blipFill>
        <p:spPr>
          <a:xfrm>
            <a:off x="512367" y="2488354"/>
            <a:ext cx="457539" cy="577856"/>
          </a:xfrm>
          <a:prstGeom prst="rect">
            <a:avLst/>
          </a:prstGeom>
        </p:spPr>
      </p:pic>
      <p:sp>
        <p:nvSpPr>
          <p:cNvPr id="33" name="object 33"/>
          <p:cNvSpPr txBox="1"/>
          <p:nvPr/>
        </p:nvSpPr>
        <p:spPr>
          <a:xfrm>
            <a:off x="4408817" y="1894332"/>
            <a:ext cx="5994400" cy="441959"/>
          </a:xfrm>
          <a:prstGeom prst="rect">
            <a:avLst/>
          </a:prstGeom>
          <a:solidFill>
            <a:srgbClr val="158B95"/>
          </a:solidFill>
        </p:spPr>
        <p:txBody>
          <a:bodyPr vert="horz" wrap="square" lIns="0" tIns="30480" rIns="0" bIns="0" rtlCol="0">
            <a:spAutoFit/>
          </a:bodyPr>
          <a:lstStyle/>
          <a:p>
            <a:pPr marL="189230">
              <a:lnSpc>
                <a:spcPct val="100000"/>
              </a:lnSpc>
              <a:spcBef>
                <a:spcPts val="240"/>
              </a:spcBef>
            </a:pPr>
            <a:r>
              <a:rPr sz="2100" b="1" spc="-15" dirty="0">
                <a:solidFill>
                  <a:srgbClr val="FFFFFF"/>
                </a:solidFill>
                <a:latin typeface="Microsoft JhengHei"/>
                <a:cs typeface="Microsoft JhengHei"/>
              </a:rPr>
              <a:t>導入快速診斷工具，縮短空窗期、加速確診時效</a:t>
            </a:r>
            <a:endParaRPr sz="2100">
              <a:latin typeface="Microsoft JhengHei"/>
              <a:cs typeface="Microsoft JhengHei"/>
            </a:endParaRPr>
          </a:p>
        </p:txBody>
      </p:sp>
      <p:sp>
        <p:nvSpPr>
          <p:cNvPr id="34" name="object 34"/>
          <p:cNvSpPr txBox="1"/>
          <p:nvPr/>
        </p:nvSpPr>
        <p:spPr>
          <a:xfrm>
            <a:off x="184289" y="1901189"/>
            <a:ext cx="4072890" cy="441959"/>
          </a:xfrm>
          <a:prstGeom prst="rect">
            <a:avLst/>
          </a:prstGeom>
          <a:solidFill>
            <a:srgbClr val="158B95"/>
          </a:solidFill>
        </p:spPr>
        <p:txBody>
          <a:bodyPr vert="horz" wrap="square" lIns="0" tIns="17145" rIns="0" bIns="0" rtlCol="0">
            <a:spAutoFit/>
          </a:bodyPr>
          <a:lstStyle/>
          <a:p>
            <a:pPr marL="156845">
              <a:lnSpc>
                <a:spcPct val="100000"/>
              </a:lnSpc>
              <a:spcBef>
                <a:spcPts val="135"/>
              </a:spcBef>
            </a:pPr>
            <a:r>
              <a:rPr sz="2250" b="1" dirty="0">
                <a:solidFill>
                  <a:srgbClr val="FFFFFF"/>
                </a:solidFill>
                <a:latin typeface="Microsoft JhengHei"/>
                <a:cs typeface="Microsoft JhengHei"/>
              </a:rPr>
              <a:t>響應定點照護</a:t>
            </a:r>
            <a:r>
              <a:rPr sz="2250" b="1" spc="-35" dirty="0">
                <a:solidFill>
                  <a:srgbClr val="FFFFFF"/>
                </a:solidFill>
                <a:latin typeface="Microsoft JhengHei"/>
                <a:cs typeface="Microsoft JhengHei"/>
              </a:rPr>
              <a:t>(Point-</a:t>
            </a:r>
            <a:r>
              <a:rPr sz="2250" b="1" spc="-55" dirty="0">
                <a:solidFill>
                  <a:srgbClr val="FFFFFF"/>
                </a:solidFill>
                <a:latin typeface="Microsoft JhengHei"/>
                <a:cs typeface="Microsoft JhengHei"/>
              </a:rPr>
              <a:t>of-</a:t>
            </a:r>
            <a:r>
              <a:rPr sz="2250" b="1" spc="-10" dirty="0">
                <a:solidFill>
                  <a:srgbClr val="FFFFFF"/>
                </a:solidFill>
                <a:latin typeface="Microsoft JhengHei"/>
                <a:cs typeface="Microsoft JhengHei"/>
              </a:rPr>
              <a:t>care)</a:t>
            </a:r>
            <a:endParaRPr sz="2250">
              <a:latin typeface="Microsoft JhengHei"/>
              <a:cs typeface="Microsoft JhengHei"/>
            </a:endParaRPr>
          </a:p>
        </p:txBody>
      </p:sp>
      <p:sp>
        <p:nvSpPr>
          <p:cNvPr id="35" name="object 35"/>
          <p:cNvSpPr txBox="1">
            <a:spLocks noGrp="1"/>
          </p:cNvSpPr>
          <p:nvPr>
            <p:ph type="title"/>
          </p:nvPr>
        </p:nvSpPr>
        <p:spPr>
          <a:xfrm>
            <a:off x="1471555" y="1082294"/>
            <a:ext cx="6839584" cy="506730"/>
          </a:xfrm>
          <a:prstGeom prst="rect">
            <a:avLst/>
          </a:prstGeom>
        </p:spPr>
        <p:txBody>
          <a:bodyPr vert="horz" wrap="square" lIns="0" tIns="13335" rIns="0" bIns="0" rtlCol="0">
            <a:spAutoFit/>
          </a:bodyPr>
          <a:lstStyle/>
          <a:p>
            <a:pPr marL="12700">
              <a:lnSpc>
                <a:spcPct val="100000"/>
              </a:lnSpc>
              <a:spcBef>
                <a:spcPts val="105"/>
              </a:spcBef>
            </a:pPr>
            <a:r>
              <a:rPr spc="-5" dirty="0"/>
              <a:t>導入新式診斷檢驗工具，加速確診時效</a:t>
            </a:r>
          </a:p>
        </p:txBody>
      </p:sp>
      <p:pic>
        <p:nvPicPr>
          <p:cNvPr id="36" name="object 36"/>
          <p:cNvPicPr/>
          <p:nvPr/>
        </p:nvPicPr>
        <p:blipFill>
          <a:blip r:embed="rId12" cstate="print"/>
          <a:stretch>
            <a:fillRect/>
          </a:stretch>
        </p:blipFill>
        <p:spPr>
          <a:xfrm>
            <a:off x="4322722" y="3068573"/>
            <a:ext cx="457260" cy="1007363"/>
          </a:xfrm>
          <a:prstGeom prst="rect">
            <a:avLst/>
          </a:prstGeom>
        </p:spPr>
      </p:pic>
      <p:sp>
        <p:nvSpPr>
          <p:cNvPr id="37" name="object 37"/>
          <p:cNvSpPr txBox="1"/>
          <p:nvPr/>
        </p:nvSpPr>
        <p:spPr>
          <a:xfrm>
            <a:off x="689743" y="5356650"/>
            <a:ext cx="3457575" cy="996315"/>
          </a:xfrm>
          <a:prstGeom prst="rect">
            <a:avLst/>
          </a:prstGeom>
        </p:spPr>
        <p:txBody>
          <a:bodyPr vert="horz" wrap="square" lIns="0" tIns="12065" rIns="0" bIns="0" rtlCol="0">
            <a:spAutoFit/>
          </a:bodyPr>
          <a:lstStyle/>
          <a:p>
            <a:pPr marL="12700" marR="5080" algn="just">
              <a:lnSpc>
                <a:spcPct val="111700"/>
              </a:lnSpc>
              <a:spcBef>
                <a:spcPts val="95"/>
              </a:spcBef>
            </a:pPr>
            <a:r>
              <a:rPr sz="1900" b="1" dirty="0">
                <a:solidFill>
                  <a:srgbClr val="006565"/>
                </a:solidFill>
                <a:latin typeface="Microsoft JhengHei"/>
                <a:cs typeface="Microsoft JhengHei"/>
              </a:rPr>
              <a:t>縮短初步檢驗(篩檢)至確診時</a:t>
            </a:r>
            <a:r>
              <a:rPr sz="1900" b="1" spc="-50" dirty="0">
                <a:solidFill>
                  <a:srgbClr val="006565"/>
                </a:solidFill>
                <a:latin typeface="Microsoft JhengHei"/>
                <a:cs typeface="Microsoft JhengHei"/>
              </a:rPr>
              <a:t>效</a:t>
            </a:r>
            <a:r>
              <a:rPr sz="1900" b="1" dirty="0">
                <a:solidFill>
                  <a:srgbClr val="006565"/>
                </a:solidFill>
                <a:latin typeface="Microsoft JhengHei"/>
                <a:cs typeface="Microsoft JhengHei"/>
              </a:rPr>
              <a:t>及時銜接治療、及早控制病毒</a:t>
            </a:r>
            <a:r>
              <a:rPr sz="1900" b="1" spc="-50" dirty="0">
                <a:solidFill>
                  <a:srgbClr val="006565"/>
                </a:solidFill>
                <a:latin typeface="Microsoft JhengHei"/>
                <a:cs typeface="Microsoft JhengHei"/>
              </a:rPr>
              <a:t>量</a:t>
            </a:r>
            <a:r>
              <a:rPr sz="1900" b="1" dirty="0">
                <a:solidFill>
                  <a:srgbClr val="006565"/>
                </a:solidFill>
                <a:latin typeface="Microsoft JhengHei"/>
                <a:cs typeface="Microsoft JhengHei"/>
              </a:rPr>
              <a:t>降低失聯比</a:t>
            </a:r>
            <a:r>
              <a:rPr sz="1900" b="1" spc="-50" dirty="0">
                <a:solidFill>
                  <a:srgbClr val="006565"/>
                </a:solidFill>
                <a:latin typeface="Microsoft JhengHei"/>
                <a:cs typeface="Microsoft JhengHei"/>
              </a:rPr>
              <a:t>率</a:t>
            </a:r>
            <a:endParaRPr sz="1900">
              <a:latin typeface="Microsoft JhengHei"/>
              <a:cs typeface="Microsoft JhengHei"/>
            </a:endParaRPr>
          </a:p>
        </p:txBody>
      </p:sp>
      <p:pic>
        <p:nvPicPr>
          <p:cNvPr id="38" name="object 38"/>
          <p:cNvPicPr/>
          <p:nvPr/>
        </p:nvPicPr>
        <p:blipFill>
          <a:blip r:embed="rId13" cstate="print"/>
          <a:stretch>
            <a:fillRect/>
          </a:stretch>
        </p:blipFill>
        <p:spPr>
          <a:xfrm>
            <a:off x="337451" y="950213"/>
            <a:ext cx="674369" cy="674369"/>
          </a:xfrm>
          <a:prstGeom prst="rect">
            <a:avLst/>
          </a:prstGeom>
        </p:spPr>
      </p:pic>
      <p:sp>
        <p:nvSpPr>
          <p:cNvPr id="39" name="object 39"/>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107</a:t>
            </a:fld>
            <a:endParaRPr spc="-25" dirty="0"/>
          </a:p>
        </p:txBody>
      </p:sp>
      <p:sp>
        <p:nvSpPr>
          <p:cNvPr id="40" name="object 4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399165" y="1082294"/>
            <a:ext cx="6351905" cy="506730"/>
          </a:xfrm>
          <a:prstGeom prst="rect">
            <a:avLst/>
          </a:prstGeom>
        </p:spPr>
        <p:txBody>
          <a:bodyPr vert="horz" wrap="square" lIns="0" tIns="13335" rIns="0" bIns="0" rtlCol="0">
            <a:spAutoFit/>
          </a:bodyPr>
          <a:lstStyle/>
          <a:p>
            <a:pPr marL="12700">
              <a:lnSpc>
                <a:spcPct val="100000"/>
              </a:lnSpc>
              <a:spcBef>
                <a:spcPts val="105"/>
              </a:spcBef>
            </a:pPr>
            <a:r>
              <a:rPr dirty="0"/>
              <a:t>我國推動加速HIV</a:t>
            </a:r>
            <a:r>
              <a:rPr spc="-10" dirty="0"/>
              <a:t>確診時效政策歷程</a:t>
            </a:r>
          </a:p>
        </p:txBody>
      </p:sp>
      <p:grpSp>
        <p:nvGrpSpPr>
          <p:cNvPr id="4" name="object 4"/>
          <p:cNvGrpSpPr/>
          <p:nvPr/>
        </p:nvGrpSpPr>
        <p:grpSpPr>
          <a:xfrm>
            <a:off x="338975" y="2499360"/>
            <a:ext cx="9884410" cy="3119120"/>
            <a:chOff x="338975" y="2499360"/>
            <a:chExt cx="9884410" cy="3119120"/>
          </a:xfrm>
        </p:grpSpPr>
        <p:sp>
          <p:nvSpPr>
            <p:cNvPr id="5" name="object 5"/>
            <p:cNvSpPr/>
            <p:nvPr/>
          </p:nvSpPr>
          <p:spPr>
            <a:xfrm>
              <a:off x="582053" y="3762006"/>
              <a:ext cx="9641205" cy="334645"/>
            </a:xfrm>
            <a:custGeom>
              <a:avLst/>
              <a:gdLst/>
              <a:ahLst/>
              <a:cxnLst/>
              <a:rect l="l" t="t" r="r" b="b"/>
              <a:pathLst>
                <a:path w="9641205" h="334645">
                  <a:moveTo>
                    <a:pt x="9640824" y="166878"/>
                  </a:moveTo>
                  <a:lnTo>
                    <a:pt x="9306306" y="0"/>
                  </a:lnTo>
                  <a:lnTo>
                    <a:pt x="9306598" y="133375"/>
                  </a:lnTo>
                  <a:lnTo>
                    <a:pt x="33528" y="143256"/>
                  </a:lnTo>
                  <a:lnTo>
                    <a:pt x="20574" y="145923"/>
                  </a:lnTo>
                  <a:lnTo>
                    <a:pt x="9906" y="153162"/>
                  </a:lnTo>
                  <a:lnTo>
                    <a:pt x="2667" y="163830"/>
                  </a:lnTo>
                  <a:lnTo>
                    <a:pt x="0" y="176784"/>
                  </a:lnTo>
                  <a:lnTo>
                    <a:pt x="2667" y="189738"/>
                  </a:lnTo>
                  <a:lnTo>
                    <a:pt x="9906" y="200406"/>
                  </a:lnTo>
                  <a:lnTo>
                    <a:pt x="20574" y="207645"/>
                  </a:lnTo>
                  <a:lnTo>
                    <a:pt x="33528" y="210312"/>
                  </a:lnTo>
                  <a:lnTo>
                    <a:pt x="9306750" y="200431"/>
                  </a:lnTo>
                  <a:lnTo>
                    <a:pt x="9307068" y="334518"/>
                  </a:lnTo>
                  <a:lnTo>
                    <a:pt x="9373362" y="301218"/>
                  </a:lnTo>
                  <a:lnTo>
                    <a:pt x="9640824" y="166878"/>
                  </a:lnTo>
                  <a:close/>
                </a:path>
              </a:pathLst>
            </a:custGeom>
            <a:solidFill>
              <a:srgbClr val="7F7F7F"/>
            </a:solidFill>
          </p:spPr>
          <p:txBody>
            <a:bodyPr wrap="square" lIns="0" tIns="0" rIns="0" bIns="0" rtlCol="0"/>
            <a:lstStyle/>
            <a:p>
              <a:endParaRPr/>
            </a:p>
          </p:txBody>
        </p:sp>
        <p:pic>
          <p:nvPicPr>
            <p:cNvPr id="6" name="object 6"/>
            <p:cNvPicPr/>
            <p:nvPr/>
          </p:nvPicPr>
          <p:blipFill>
            <a:blip r:embed="rId2" cstate="print"/>
            <a:stretch>
              <a:fillRect/>
            </a:stretch>
          </p:blipFill>
          <p:spPr>
            <a:xfrm>
              <a:off x="338975" y="2499360"/>
              <a:ext cx="2477770" cy="3118866"/>
            </a:xfrm>
            <a:prstGeom prst="rect">
              <a:avLst/>
            </a:prstGeom>
          </p:spPr>
        </p:pic>
      </p:grpSp>
      <p:sp>
        <p:nvSpPr>
          <p:cNvPr id="7" name="object 7"/>
          <p:cNvSpPr txBox="1"/>
          <p:nvPr/>
        </p:nvSpPr>
        <p:spPr>
          <a:xfrm>
            <a:off x="444379" y="2439478"/>
            <a:ext cx="1674495" cy="1096010"/>
          </a:xfrm>
          <a:prstGeom prst="rect">
            <a:avLst/>
          </a:prstGeom>
        </p:spPr>
        <p:txBody>
          <a:bodyPr vert="horz" wrap="square" lIns="0" tIns="125095" rIns="0" bIns="0" rtlCol="0">
            <a:spAutoFit/>
          </a:bodyPr>
          <a:lstStyle/>
          <a:p>
            <a:pPr algn="ctr">
              <a:lnSpc>
                <a:spcPct val="100000"/>
              </a:lnSpc>
              <a:spcBef>
                <a:spcPts val="985"/>
              </a:spcBef>
            </a:pPr>
            <a:r>
              <a:rPr sz="1550" b="1" spc="-10" dirty="0">
                <a:solidFill>
                  <a:srgbClr val="0070C0"/>
                </a:solidFill>
                <a:latin typeface="Microsoft JhengHei"/>
                <a:cs typeface="Microsoft JhengHei"/>
              </a:rPr>
              <a:t>2017/7/31</a:t>
            </a:r>
            <a:endParaRPr sz="1550">
              <a:latin typeface="Microsoft JhengHei"/>
              <a:cs typeface="Microsoft JhengHei"/>
            </a:endParaRPr>
          </a:p>
          <a:p>
            <a:pPr marL="12065" marR="5080" algn="ctr">
              <a:lnSpc>
                <a:spcPct val="122900"/>
              </a:lnSpc>
              <a:spcBef>
                <a:spcPts val="375"/>
              </a:spcBef>
            </a:pPr>
            <a:r>
              <a:rPr sz="1200" b="1" dirty="0">
                <a:solidFill>
                  <a:srgbClr val="3F3F3F"/>
                </a:solidFill>
                <a:latin typeface="Microsoft JhengHei"/>
                <a:cs typeface="Microsoft JhengHei"/>
              </a:rPr>
              <a:t>國內第⼀款ICT檢驗工</a:t>
            </a:r>
            <a:r>
              <a:rPr sz="1200" b="1" spc="-50" dirty="0">
                <a:solidFill>
                  <a:srgbClr val="3F3F3F"/>
                </a:solidFill>
                <a:latin typeface="Microsoft JhengHei"/>
                <a:cs typeface="Microsoft JhengHei"/>
              </a:rPr>
              <a:t>具</a:t>
            </a:r>
            <a:r>
              <a:rPr sz="1200" b="1" dirty="0">
                <a:solidFill>
                  <a:srgbClr val="3F3F3F"/>
                </a:solidFill>
                <a:latin typeface="Microsoft JhengHei"/>
                <a:cs typeface="Microsoft JhengHei"/>
              </a:rPr>
              <a:t>取得衛福部醫療器</a:t>
            </a:r>
            <a:r>
              <a:rPr sz="1200" b="1" spc="-50" dirty="0">
                <a:solidFill>
                  <a:srgbClr val="3F3F3F"/>
                </a:solidFill>
                <a:latin typeface="Microsoft JhengHei"/>
                <a:cs typeface="Microsoft JhengHei"/>
              </a:rPr>
              <a:t>材</a:t>
            </a:r>
            <a:endParaRPr sz="1200">
              <a:latin typeface="Microsoft JhengHei"/>
              <a:cs typeface="Microsoft JhengHei"/>
            </a:endParaRPr>
          </a:p>
          <a:p>
            <a:pPr algn="ctr">
              <a:lnSpc>
                <a:spcPct val="100000"/>
              </a:lnSpc>
              <a:spcBef>
                <a:spcPts val="320"/>
              </a:spcBef>
            </a:pPr>
            <a:r>
              <a:rPr sz="1200" b="1" dirty="0">
                <a:solidFill>
                  <a:srgbClr val="3F3F3F"/>
                </a:solidFill>
                <a:latin typeface="Microsoft JhengHei"/>
                <a:cs typeface="Microsoft JhengHei"/>
              </a:rPr>
              <a:t>許可</a:t>
            </a:r>
            <a:r>
              <a:rPr sz="1200" b="1" spc="-50" dirty="0">
                <a:solidFill>
                  <a:srgbClr val="3F3F3F"/>
                </a:solidFill>
                <a:latin typeface="Microsoft JhengHei"/>
                <a:cs typeface="Microsoft JhengHei"/>
              </a:rPr>
              <a:t>證</a:t>
            </a:r>
            <a:endParaRPr sz="1200">
              <a:latin typeface="Microsoft JhengHei"/>
              <a:cs typeface="Microsoft JhengHei"/>
            </a:endParaRPr>
          </a:p>
        </p:txBody>
      </p:sp>
      <p:sp>
        <p:nvSpPr>
          <p:cNvPr id="8" name="object 8"/>
          <p:cNvSpPr txBox="1"/>
          <p:nvPr/>
        </p:nvSpPr>
        <p:spPr>
          <a:xfrm>
            <a:off x="820046" y="4806953"/>
            <a:ext cx="1905635" cy="699135"/>
          </a:xfrm>
          <a:prstGeom prst="rect">
            <a:avLst/>
          </a:prstGeom>
        </p:spPr>
        <p:txBody>
          <a:bodyPr vert="horz" wrap="square" lIns="0" tIns="12065" rIns="0" bIns="0" rtlCol="0">
            <a:spAutoFit/>
          </a:bodyPr>
          <a:lstStyle/>
          <a:p>
            <a:pPr marL="12700" marR="5080" algn="just">
              <a:lnSpc>
                <a:spcPct val="122700"/>
              </a:lnSpc>
              <a:spcBef>
                <a:spcPts val="95"/>
              </a:spcBef>
            </a:pPr>
            <a:r>
              <a:rPr sz="1200" b="1" spc="80" dirty="0">
                <a:solidFill>
                  <a:srgbClr val="3F3F3F"/>
                </a:solidFill>
                <a:latin typeface="Microsoft JhengHei"/>
                <a:cs typeface="Microsoft JhengHei"/>
              </a:rPr>
              <a:t>疾管署建立愛滋指定醫院</a:t>
            </a:r>
            <a:r>
              <a:rPr sz="1200" b="1" spc="20" dirty="0">
                <a:solidFill>
                  <a:srgbClr val="3F3F3F"/>
                </a:solidFill>
                <a:latin typeface="Microsoft JhengHei"/>
                <a:cs typeface="Microsoft JhengHei"/>
              </a:rPr>
              <a:t>-</a:t>
            </a:r>
            <a:r>
              <a:rPr sz="1200" b="1" dirty="0">
                <a:solidFill>
                  <a:srgbClr val="3F3F3F"/>
                </a:solidFill>
                <a:latin typeface="Microsoft JhengHei"/>
                <a:cs typeface="Microsoft JhengHei"/>
              </a:rPr>
              <a:t>疑似愛滋感染者HIV檢驗</a:t>
            </a:r>
            <a:r>
              <a:rPr sz="1200" b="1" spc="-50" dirty="0">
                <a:solidFill>
                  <a:srgbClr val="3F3F3F"/>
                </a:solidFill>
                <a:latin typeface="Microsoft JhengHei"/>
                <a:cs typeface="Microsoft JhengHei"/>
              </a:rPr>
              <a:t>資</a:t>
            </a:r>
            <a:r>
              <a:rPr sz="1200" b="1" dirty="0">
                <a:solidFill>
                  <a:srgbClr val="3F3F3F"/>
                </a:solidFill>
                <a:latin typeface="Microsoft JhengHei"/>
                <a:cs typeface="Microsoft JhengHei"/>
              </a:rPr>
              <a:t>料上傳機</a:t>
            </a:r>
            <a:r>
              <a:rPr sz="1200" b="1" spc="-50" dirty="0">
                <a:solidFill>
                  <a:srgbClr val="3F3F3F"/>
                </a:solidFill>
                <a:latin typeface="Microsoft JhengHei"/>
                <a:cs typeface="Microsoft JhengHei"/>
              </a:rPr>
              <a:t>制</a:t>
            </a:r>
            <a:endParaRPr sz="1200">
              <a:latin typeface="Microsoft JhengHei"/>
              <a:cs typeface="Microsoft JhengHei"/>
            </a:endParaRPr>
          </a:p>
        </p:txBody>
      </p:sp>
      <p:pic>
        <p:nvPicPr>
          <p:cNvPr id="9" name="object 9"/>
          <p:cNvPicPr/>
          <p:nvPr/>
        </p:nvPicPr>
        <p:blipFill>
          <a:blip r:embed="rId3" cstate="print"/>
          <a:stretch>
            <a:fillRect/>
          </a:stretch>
        </p:blipFill>
        <p:spPr>
          <a:xfrm>
            <a:off x="2460383" y="2499360"/>
            <a:ext cx="8171167" cy="3528059"/>
          </a:xfrm>
          <a:prstGeom prst="rect">
            <a:avLst/>
          </a:prstGeom>
        </p:spPr>
      </p:pic>
      <p:sp>
        <p:nvSpPr>
          <p:cNvPr id="10" name="object 10"/>
          <p:cNvSpPr txBox="1"/>
          <p:nvPr/>
        </p:nvSpPr>
        <p:spPr>
          <a:xfrm>
            <a:off x="2567295" y="2441764"/>
            <a:ext cx="2200275" cy="1096010"/>
          </a:xfrm>
          <a:prstGeom prst="rect">
            <a:avLst/>
          </a:prstGeom>
        </p:spPr>
        <p:txBody>
          <a:bodyPr vert="horz" wrap="square" lIns="0" tIns="125095" rIns="0" bIns="0" rtlCol="0">
            <a:spAutoFit/>
          </a:bodyPr>
          <a:lstStyle/>
          <a:p>
            <a:pPr marL="454659">
              <a:lnSpc>
                <a:spcPct val="100000"/>
              </a:lnSpc>
              <a:spcBef>
                <a:spcPts val="985"/>
              </a:spcBef>
            </a:pPr>
            <a:r>
              <a:rPr sz="1550" b="1" spc="-10" dirty="0">
                <a:solidFill>
                  <a:srgbClr val="0070C0"/>
                </a:solidFill>
                <a:latin typeface="Microsoft JhengHei"/>
                <a:cs typeface="Microsoft JhengHei"/>
              </a:rPr>
              <a:t>2018/10/30</a:t>
            </a:r>
            <a:endParaRPr sz="1550">
              <a:latin typeface="Microsoft JhengHei"/>
              <a:cs typeface="Microsoft JhengHei"/>
            </a:endParaRPr>
          </a:p>
          <a:p>
            <a:pPr marL="12700" marR="5080">
              <a:lnSpc>
                <a:spcPct val="122700"/>
              </a:lnSpc>
              <a:spcBef>
                <a:spcPts val="375"/>
              </a:spcBef>
            </a:pPr>
            <a:r>
              <a:rPr sz="1200" b="1" spc="35" dirty="0">
                <a:solidFill>
                  <a:srgbClr val="3F3F3F"/>
                </a:solidFill>
                <a:latin typeface="Microsoft JhengHei"/>
                <a:cs typeface="Microsoft JhengHei"/>
              </a:rPr>
              <a:t>疾管署</a:t>
            </a:r>
            <a:r>
              <a:rPr sz="1200" b="1" spc="30" dirty="0">
                <a:solidFill>
                  <a:srgbClr val="0070C0"/>
                </a:solidFill>
                <a:latin typeface="Microsoft JhengHei"/>
                <a:cs typeface="Microsoft JhengHei"/>
              </a:rPr>
              <a:t>修訂</a:t>
            </a:r>
            <a:r>
              <a:rPr sz="1200" b="1" spc="15" dirty="0">
                <a:solidFill>
                  <a:srgbClr val="0070C0"/>
                </a:solidFill>
                <a:latin typeface="Microsoft JhengHei"/>
                <a:cs typeface="Microsoft JhengHei"/>
              </a:rPr>
              <a:t>HIV</a:t>
            </a:r>
            <a:r>
              <a:rPr sz="1200" b="1" spc="30" dirty="0">
                <a:solidFill>
                  <a:srgbClr val="0070C0"/>
                </a:solidFill>
                <a:latin typeface="Microsoft JhengHei"/>
                <a:cs typeface="Microsoft JhengHei"/>
              </a:rPr>
              <a:t>感染通報定義</a:t>
            </a:r>
            <a:r>
              <a:rPr sz="1200" b="1" spc="20" dirty="0">
                <a:solidFill>
                  <a:srgbClr val="3F3F3F"/>
                </a:solidFill>
                <a:latin typeface="Microsoft JhengHei"/>
                <a:cs typeface="Microsoft JhengHei"/>
              </a:rPr>
              <a:t>，</a:t>
            </a:r>
            <a:r>
              <a:rPr sz="1200" b="1" spc="90" dirty="0">
                <a:solidFill>
                  <a:srgbClr val="3F3F3F"/>
                </a:solidFill>
                <a:latin typeface="Microsoft JhengHei"/>
                <a:cs typeface="Microsoft JhengHei"/>
              </a:rPr>
              <a:t>納入</a:t>
            </a:r>
            <a:r>
              <a:rPr sz="1200" b="1" spc="30" dirty="0">
                <a:solidFill>
                  <a:srgbClr val="0070C0"/>
                </a:solidFill>
                <a:latin typeface="Microsoft JhengHei"/>
                <a:cs typeface="Microsoft JhengHei"/>
              </a:rPr>
              <a:t>ICT</a:t>
            </a:r>
            <a:r>
              <a:rPr sz="1200" b="1" spc="85" dirty="0">
                <a:solidFill>
                  <a:srgbClr val="0070C0"/>
                </a:solidFill>
                <a:latin typeface="Microsoft JhengHei"/>
                <a:cs typeface="Microsoft JhengHei"/>
              </a:rPr>
              <a:t>檢驗</a:t>
            </a:r>
            <a:r>
              <a:rPr sz="1200" b="1" spc="90" dirty="0">
                <a:solidFill>
                  <a:srgbClr val="3F3F3F"/>
                </a:solidFill>
                <a:latin typeface="Microsoft JhengHei"/>
                <a:cs typeface="Microsoft JhengHei"/>
              </a:rPr>
              <a:t>為</a:t>
            </a:r>
            <a:r>
              <a:rPr sz="1200" b="1" spc="35" dirty="0">
                <a:solidFill>
                  <a:srgbClr val="0070C0"/>
                </a:solidFill>
                <a:latin typeface="Microsoft JhengHei"/>
                <a:cs typeface="Microsoft JhengHei"/>
              </a:rPr>
              <a:t>HIV</a:t>
            </a:r>
            <a:r>
              <a:rPr sz="1200" b="1" spc="90" dirty="0">
                <a:solidFill>
                  <a:srgbClr val="0070C0"/>
                </a:solidFill>
                <a:latin typeface="Microsoft JhengHei"/>
                <a:cs typeface="Microsoft JhengHei"/>
              </a:rPr>
              <a:t>確認檢驗</a:t>
            </a:r>
            <a:r>
              <a:rPr sz="1200" b="1" dirty="0">
                <a:solidFill>
                  <a:srgbClr val="3F3F3F"/>
                </a:solidFill>
                <a:latin typeface="Microsoft JhengHei"/>
                <a:cs typeface="Microsoft JhengHei"/>
              </a:rPr>
              <a:t>方法之⼀</a:t>
            </a:r>
            <a:endParaRPr sz="1200">
              <a:latin typeface="Microsoft JhengHei"/>
              <a:cs typeface="Microsoft JhengHei"/>
            </a:endParaRPr>
          </a:p>
        </p:txBody>
      </p:sp>
      <p:sp>
        <p:nvSpPr>
          <p:cNvPr id="11" name="object 11"/>
          <p:cNvSpPr txBox="1"/>
          <p:nvPr/>
        </p:nvSpPr>
        <p:spPr>
          <a:xfrm>
            <a:off x="5089531" y="2445574"/>
            <a:ext cx="2400935" cy="1096010"/>
          </a:xfrm>
          <a:prstGeom prst="rect">
            <a:avLst/>
          </a:prstGeom>
        </p:spPr>
        <p:txBody>
          <a:bodyPr vert="horz" wrap="square" lIns="0" tIns="125095" rIns="0" bIns="0" rtlCol="0">
            <a:spAutoFit/>
          </a:bodyPr>
          <a:lstStyle/>
          <a:p>
            <a:pPr marL="650240">
              <a:lnSpc>
                <a:spcPct val="100000"/>
              </a:lnSpc>
              <a:spcBef>
                <a:spcPts val="985"/>
              </a:spcBef>
            </a:pPr>
            <a:r>
              <a:rPr sz="1550" b="1" dirty="0">
                <a:solidFill>
                  <a:srgbClr val="0070C0"/>
                </a:solidFill>
                <a:latin typeface="Microsoft JhengHei"/>
                <a:cs typeface="Microsoft JhengHei"/>
              </a:rPr>
              <a:t>2021/1/1</a:t>
            </a:r>
            <a:r>
              <a:rPr sz="1550" b="1" spc="-50" dirty="0">
                <a:solidFill>
                  <a:srgbClr val="0070C0"/>
                </a:solidFill>
                <a:latin typeface="Microsoft JhengHei"/>
                <a:cs typeface="Microsoft JhengHei"/>
              </a:rPr>
              <a:t>起</a:t>
            </a:r>
            <a:endParaRPr sz="1550">
              <a:latin typeface="Microsoft JhengHei"/>
              <a:cs typeface="Microsoft JhengHei"/>
            </a:endParaRPr>
          </a:p>
          <a:p>
            <a:pPr marL="12700" marR="5080" algn="just">
              <a:lnSpc>
                <a:spcPct val="122700"/>
              </a:lnSpc>
              <a:spcBef>
                <a:spcPts val="375"/>
              </a:spcBef>
            </a:pPr>
            <a:r>
              <a:rPr sz="1200" b="1" spc="100" dirty="0">
                <a:solidFill>
                  <a:srgbClr val="3F3F3F"/>
                </a:solidFill>
                <a:latin typeface="Microsoft JhengHei"/>
                <a:cs typeface="Microsoft JhengHei"/>
              </a:rPr>
              <a:t>於</a:t>
            </a:r>
            <a:r>
              <a:rPr sz="1200" b="1" dirty="0">
                <a:solidFill>
                  <a:srgbClr val="3F3F3F"/>
                </a:solidFill>
                <a:latin typeface="Microsoft JhengHei"/>
                <a:cs typeface="Microsoft JhengHei"/>
              </a:rPr>
              <a:t>2021</a:t>
            </a:r>
            <a:r>
              <a:rPr sz="1200" b="1" spc="110" dirty="0">
                <a:solidFill>
                  <a:srgbClr val="3F3F3F"/>
                </a:solidFill>
                <a:latin typeface="Microsoft JhengHei"/>
                <a:cs typeface="Microsoft JhengHei"/>
              </a:rPr>
              <a:t>年</a:t>
            </a:r>
            <a:r>
              <a:rPr sz="1200" b="1" spc="100" dirty="0">
                <a:solidFill>
                  <a:srgbClr val="3F3F3F"/>
                </a:solidFill>
                <a:latin typeface="Microsoft JhengHei"/>
                <a:cs typeface="Microsoft JhengHei"/>
              </a:rPr>
              <a:t>愛滋</a:t>
            </a:r>
            <a:r>
              <a:rPr sz="1200" b="1" spc="95" dirty="0">
                <a:solidFill>
                  <a:srgbClr val="3F3F3F"/>
                </a:solidFill>
                <a:latin typeface="Microsoft JhengHei"/>
                <a:cs typeface="Microsoft JhengHei"/>
              </a:rPr>
              <a:t>指定</a:t>
            </a:r>
            <a:r>
              <a:rPr sz="1200" b="1" spc="100" dirty="0">
                <a:solidFill>
                  <a:srgbClr val="3F3F3F"/>
                </a:solidFill>
                <a:latin typeface="Microsoft JhengHei"/>
                <a:cs typeface="Microsoft JhengHei"/>
              </a:rPr>
              <a:t>醫事</a:t>
            </a:r>
            <a:r>
              <a:rPr sz="1200" b="1" spc="95" dirty="0">
                <a:solidFill>
                  <a:srgbClr val="3F3F3F"/>
                </a:solidFill>
                <a:latin typeface="Microsoft JhengHei"/>
                <a:cs typeface="Microsoft JhengHei"/>
              </a:rPr>
              <a:t>機構</a:t>
            </a:r>
            <a:r>
              <a:rPr sz="1200" b="1" spc="25" dirty="0">
                <a:solidFill>
                  <a:srgbClr val="3F3F3F"/>
                </a:solidFill>
                <a:latin typeface="Microsoft JhengHei"/>
                <a:cs typeface="Microsoft JhengHei"/>
              </a:rPr>
              <a:t>品質</a:t>
            </a:r>
            <a:r>
              <a:rPr sz="1200" b="1" dirty="0">
                <a:solidFill>
                  <a:srgbClr val="3F3F3F"/>
                </a:solidFill>
                <a:latin typeface="Microsoft JhengHei"/>
                <a:cs typeface="Microsoft JhengHei"/>
              </a:rPr>
              <a:t>提升計畫，新增納入</a:t>
            </a:r>
            <a:r>
              <a:rPr sz="1200" b="1" dirty="0">
                <a:solidFill>
                  <a:srgbClr val="0070C0"/>
                </a:solidFill>
                <a:latin typeface="Microsoft JhengHei"/>
                <a:cs typeface="Microsoft JhengHei"/>
              </a:rPr>
              <a:t>加速確診時</a:t>
            </a:r>
            <a:r>
              <a:rPr sz="1200" b="1" spc="-50" dirty="0">
                <a:solidFill>
                  <a:srgbClr val="0070C0"/>
                </a:solidFill>
                <a:latin typeface="Microsoft JhengHei"/>
                <a:cs typeface="Microsoft JhengHei"/>
              </a:rPr>
              <a:t>效</a:t>
            </a:r>
            <a:r>
              <a:rPr sz="1200" b="1" dirty="0">
                <a:solidFill>
                  <a:srgbClr val="0070C0"/>
                </a:solidFill>
                <a:latin typeface="Microsoft JhengHei"/>
                <a:cs typeface="Microsoft JhengHei"/>
              </a:rPr>
              <a:t>指標</a:t>
            </a:r>
            <a:r>
              <a:rPr sz="1200" b="1" dirty="0">
                <a:solidFill>
                  <a:srgbClr val="3F3F3F"/>
                </a:solidFill>
                <a:latin typeface="Microsoft JhengHei"/>
                <a:cs typeface="Microsoft JhengHei"/>
              </a:rPr>
              <a:t>，並導入快速檢驗工</a:t>
            </a:r>
            <a:r>
              <a:rPr sz="1200" b="1" spc="-50" dirty="0">
                <a:solidFill>
                  <a:srgbClr val="3F3F3F"/>
                </a:solidFill>
                <a:latin typeface="Microsoft JhengHei"/>
                <a:cs typeface="Microsoft JhengHei"/>
              </a:rPr>
              <a:t>具</a:t>
            </a:r>
            <a:endParaRPr sz="1200">
              <a:latin typeface="Microsoft JhengHei"/>
              <a:cs typeface="Microsoft JhengHei"/>
            </a:endParaRPr>
          </a:p>
        </p:txBody>
      </p:sp>
      <p:sp>
        <p:nvSpPr>
          <p:cNvPr id="12" name="object 12"/>
          <p:cNvSpPr txBox="1"/>
          <p:nvPr/>
        </p:nvSpPr>
        <p:spPr>
          <a:xfrm>
            <a:off x="6090799" y="4395919"/>
            <a:ext cx="2009139" cy="1483995"/>
          </a:xfrm>
          <a:prstGeom prst="rect">
            <a:avLst/>
          </a:prstGeom>
        </p:spPr>
        <p:txBody>
          <a:bodyPr vert="horz" wrap="square" lIns="0" tIns="130810" rIns="0" bIns="0" rtlCol="0">
            <a:spAutoFit/>
          </a:bodyPr>
          <a:lstStyle/>
          <a:p>
            <a:pPr marL="68580">
              <a:lnSpc>
                <a:spcPct val="100000"/>
              </a:lnSpc>
              <a:spcBef>
                <a:spcPts val="1030"/>
              </a:spcBef>
            </a:pPr>
            <a:r>
              <a:rPr sz="1550" b="1" dirty="0">
                <a:solidFill>
                  <a:srgbClr val="C00000"/>
                </a:solidFill>
                <a:latin typeface="Microsoft JhengHei"/>
                <a:cs typeface="Microsoft JhengHei"/>
              </a:rPr>
              <a:t>2021/8/13</a:t>
            </a:r>
            <a:r>
              <a:rPr sz="1550" b="1" spc="70" dirty="0">
                <a:solidFill>
                  <a:srgbClr val="C00000"/>
                </a:solidFill>
                <a:latin typeface="Microsoft JhengHei"/>
                <a:cs typeface="Microsoft JhengHei"/>
              </a:rPr>
              <a:t> 修</a:t>
            </a:r>
            <a:r>
              <a:rPr sz="1550" b="1" dirty="0">
                <a:solidFill>
                  <a:srgbClr val="C00000"/>
                </a:solidFill>
                <a:latin typeface="Microsoft JhengHei"/>
                <a:cs typeface="Microsoft JhengHei"/>
              </a:rPr>
              <a:t>訂公</a:t>
            </a:r>
            <a:r>
              <a:rPr sz="1550" b="1" spc="-50" dirty="0">
                <a:solidFill>
                  <a:srgbClr val="C00000"/>
                </a:solidFill>
                <a:latin typeface="Microsoft JhengHei"/>
                <a:cs typeface="Microsoft JhengHei"/>
              </a:rPr>
              <a:t>告</a:t>
            </a:r>
            <a:endParaRPr sz="1550">
              <a:latin typeface="Microsoft JhengHei"/>
              <a:cs typeface="Microsoft JhengHei"/>
            </a:endParaRPr>
          </a:p>
          <a:p>
            <a:pPr marL="128270">
              <a:lnSpc>
                <a:spcPct val="100000"/>
              </a:lnSpc>
              <a:spcBef>
                <a:spcPts val="935"/>
              </a:spcBef>
            </a:pPr>
            <a:r>
              <a:rPr sz="1550" b="1" dirty="0">
                <a:solidFill>
                  <a:srgbClr val="C00000"/>
                </a:solidFill>
                <a:latin typeface="Microsoft JhengHei"/>
                <a:cs typeface="Microsoft JhengHei"/>
              </a:rPr>
              <a:t>2022/1/1</a:t>
            </a:r>
            <a:r>
              <a:rPr sz="1550" b="1" spc="65" dirty="0">
                <a:solidFill>
                  <a:srgbClr val="C00000"/>
                </a:solidFill>
                <a:latin typeface="Microsoft JhengHei"/>
                <a:cs typeface="Microsoft JhengHei"/>
              </a:rPr>
              <a:t> 正</a:t>
            </a:r>
            <a:r>
              <a:rPr sz="1550" b="1" dirty="0">
                <a:solidFill>
                  <a:srgbClr val="C00000"/>
                </a:solidFill>
                <a:latin typeface="Microsoft JhengHei"/>
                <a:cs typeface="Microsoft JhengHei"/>
              </a:rPr>
              <a:t>式實</a:t>
            </a:r>
            <a:r>
              <a:rPr sz="1550" b="1" spc="-50" dirty="0">
                <a:solidFill>
                  <a:srgbClr val="C00000"/>
                </a:solidFill>
                <a:latin typeface="Microsoft JhengHei"/>
                <a:cs typeface="Microsoft JhengHei"/>
              </a:rPr>
              <a:t>施</a:t>
            </a:r>
            <a:endParaRPr sz="1550">
              <a:latin typeface="Microsoft JhengHei"/>
              <a:cs typeface="Microsoft JhengHei"/>
            </a:endParaRPr>
          </a:p>
          <a:p>
            <a:pPr marL="12700">
              <a:lnSpc>
                <a:spcPct val="100000"/>
              </a:lnSpc>
              <a:spcBef>
                <a:spcPts val="915"/>
              </a:spcBef>
            </a:pPr>
            <a:r>
              <a:rPr sz="1200" b="1" dirty="0">
                <a:solidFill>
                  <a:srgbClr val="0070C0"/>
                </a:solidFill>
                <a:latin typeface="Microsoft JhengHei"/>
                <a:cs typeface="Microsoft JhengHei"/>
              </a:rPr>
              <a:t>修訂新版愛滋防治工作手冊</a:t>
            </a:r>
            <a:r>
              <a:rPr sz="1200" b="1" spc="-50" dirty="0">
                <a:solidFill>
                  <a:srgbClr val="0070C0"/>
                </a:solidFill>
                <a:latin typeface="Microsoft JhengHei"/>
                <a:cs typeface="Microsoft JhengHei"/>
              </a:rPr>
              <a:t>-</a:t>
            </a:r>
            <a:endParaRPr sz="1200">
              <a:latin typeface="Microsoft JhengHei"/>
              <a:cs typeface="Microsoft JhengHei"/>
            </a:endParaRPr>
          </a:p>
          <a:p>
            <a:pPr marL="12700" marR="8255">
              <a:lnSpc>
                <a:spcPts val="1770"/>
              </a:lnSpc>
              <a:spcBef>
                <a:spcPts val="100"/>
              </a:spcBef>
            </a:pPr>
            <a:r>
              <a:rPr sz="1200" b="1" spc="110" dirty="0">
                <a:solidFill>
                  <a:srgbClr val="0070C0"/>
                </a:solidFill>
                <a:latin typeface="Microsoft JhengHei"/>
                <a:cs typeface="Microsoft JhengHei"/>
              </a:rPr>
              <a:t>「第貳章</a:t>
            </a:r>
            <a:r>
              <a:rPr sz="1200" b="1" spc="100" dirty="0">
                <a:solidFill>
                  <a:srgbClr val="0070C0"/>
                </a:solidFill>
                <a:latin typeface="Microsoft JhengHei"/>
                <a:cs typeface="Microsoft JhengHei"/>
              </a:rPr>
              <a:t>-</a:t>
            </a:r>
            <a:r>
              <a:rPr sz="1200" b="1" spc="110" dirty="0">
                <a:solidFill>
                  <a:srgbClr val="0070C0"/>
                </a:solidFill>
                <a:latin typeface="Microsoft JhengHei"/>
                <a:cs typeface="Microsoft JhengHei"/>
              </a:rPr>
              <a:t>愛滋病毒</a:t>
            </a:r>
            <a:r>
              <a:rPr sz="1200" b="1" dirty="0">
                <a:solidFill>
                  <a:srgbClr val="0070C0"/>
                </a:solidFill>
                <a:latin typeface="Microsoft JhengHei"/>
                <a:cs typeface="Microsoft JhengHei"/>
              </a:rPr>
              <a:t>(HIV)</a:t>
            </a:r>
            <a:r>
              <a:rPr sz="1200" b="1" spc="-50" dirty="0">
                <a:solidFill>
                  <a:srgbClr val="0070C0"/>
                </a:solidFill>
                <a:latin typeface="Microsoft JhengHei"/>
                <a:cs typeface="Microsoft JhengHei"/>
              </a:rPr>
              <a:t>檢</a:t>
            </a:r>
            <a:r>
              <a:rPr sz="1200" b="1" dirty="0">
                <a:solidFill>
                  <a:srgbClr val="0070C0"/>
                </a:solidFill>
                <a:latin typeface="Microsoft JhengHei"/>
                <a:cs typeface="Microsoft JhengHei"/>
              </a:rPr>
              <a:t>驗及諮詢服務</a:t>
            </a:r>
            <a:r>
              <a:rPr sz="1200" b="1" spc="-50" dirty="0">
                <a:solidFill>
                  <a:srgbClr val="0070C0"/>
                </a:solidFill>
                <a:latin typeface="Microsoft JhengHei"/>
                <a:cs typeface="Microsoft JhengHei"/>
              </a:rPr>
              <a:t>」</a:t>
            </a:r>
            <a:endParaRPr sz="1200">
              <a:latin typeface="Microsoft JhengHei"/>
              <a:cs typeface="Microsoft JhengHei"/>
            </a:endParaRPr>
          </a:p>
        </p:txBody>
      </p:sp>
      <p:sp>
        <p:nvSpPr>
          <p:cNvPr id="13" name="object 13"/>
          <p:cNvSpPr txBox="1"/>
          <p:nvPr/>
        </p:nvSpPr>
        <p:spPr>
          <a:xfrm>
            <a:off x="7793869" y="2510020"/>
            <a:ext cx="2550160" cy="1063625"/>
          </a:xfrm>
          <a:prstGeom prst="rect">
            <a:avLst/>
          </a:prstGeom>
        </p:spPr>
        <p:txBody>
          <a:bodyPr vert="horz" wrap="square" lIns="0" tIns="79375" rIns="0" bIns="0" rtlCol="0">
            <a:spAutoFit/>
          </a:bodyPr>
          <a:lstStyle/>
          <a:p>
            <a:pPr marL="577850">
              <a:lnSpc>
                <a:spcPct val="100000"/>
              </a:lnSpc>
              <a:spcBef>
                <a:spcPts val="625"/>
              </a:spcBef>
            </a:pPr>
            <a:r>
              <a:rPr sz="1550" b="1" dirty="0">
                <a:solidFill>
                  <a:srgbClr val="C00000"/>
                </a:solidFill>
                <a:latin typeface="Microsoft JhengHei"/>
                <a:cs typeface="Microsoft JhengHei"/>
              </a:rPr>
              <a:t>2021/11/1</a:t>
            </a:r>
            <a:r>
              <a:rPr sz="1550" b="1" spc="-50" dirty="0">
                <a:solidFill>
                  <a:srgbClr val="C00000"/>
                </a:solidFill>
                <a:latin typeface="Microsoft JhengHei"/>
                <a:cs typeface="Microsoft JhengHei"/>
              </a:rPr>
              <a:t>起</a:t>
            </a:r>
            <a:endParaRPr sz="1550">
              <a:latin typeface="Microsoft JhengHei"/>
              <a:cs typeface="Microsoft JhengHei"/>
            </a:endParaRPr>
          </a:p>
          <a:p>
            <a:pPr marL="12700" marR="5080">
              <a:lnSpc>
                <a:spcPct val="121300"/>
              </a:lnSpc>
              <a:spcBef>
                <a:spcPts val="105"/>
              </a:spcBef>
            </a:pPr>
            <a:r>
              <a:rPr sz="1300" b="1" dirty="0">
                <a:solidFill>
                  <a:srgbClr val="0070C0"/>
                </a:solidFill>
                <a:latin typeface="Microsoft JhengHei"/>
                <a:cs typeface="Microsoft JhengHei"/>
              </a:rPr>
              <a:t>HIV</a:t>
            </a:r>
            <a:r>
              <a:rPr sz="1300" b="1" spc="90" dirty="0">
                <a:solidFill>
                  <a:srgbClr val="0070C0"/>
                </a:solidFill>
                <a:latin typeface="Microsoft JhengHei"/>
                <a:cs typeface="Microsoft JhengHei"/>
              </a:rPr>
              <a:t>抗原</a:t>
            </a:r>
            <a:r>
              <a:rPr sz="1300" b="1" spc="95" dirty="0">
                <a:solidFill>
                  <a:srgbClr val="0070C0"/>
                </a:solidFill>
                <a:latin typeface="Microsoft JhengHei"/>
                <a:cs typeface="Microsoft JhengHei"/>
              </a:rPr>
              <a:t>/</a:t>
            </a:r>
            <a:r>
              <a:rPr sz="1300" b="1" spc="90" dirty="0">
                <a:solidFill>
                  <a:srgbClr val="0070C0"/>
                </a:solidFill>
                <a:latin typeface="Microsoft JhengHei"/>
                <a:cs typeface="Microsoft JhengHei"/>
              </a:rPr>
              <a:t>抗體複合型初步檢驗</a:t>
            </a:r>
            <a:r>
              <a:rPr sz="1300" b="1" spc="40" dirty="0">
                <a:solidFill>
                  <a:srgbClr val="0070C0"/>
                </a:solidFill>
                <a:latin typeface="Microsoft JhengHei"/>
                <a:cs typeface="Microsoft JhengHei"/>
              </a:rPr>
              <a:t>、 </a:t>
            </a:r>
            <a:r>
              <a:rPr sz="1300" b="1" dirty="0">
                <a:solidFill>
                  <a:srgbClr val="0070C0"/>
                </a:solidFill>
                <a:latin typeface="Microsoft JhengHei"/>
                <a:cs typeface="Microsoft JhengHei"/>
              </a:rPr>
              <a:t>ICT</a:t>
            </a:r>
            <a:r>
              <a:rPr sz="1300" b="1" spc="60" dirty="0">
                <a:solidFill>
                  <a:srgbClr val="0070C0"/>
                </a:solidFill>
                <a:latin typeface="Microsoft JhengHei"/>
                <a:cs typeface="Microsoft JhengHei"/>
              </a:rPr>
              <a:t>及</a:t>
            </a:r>
            <a:r>
              <a:rPr sz="1300" b="1" spc="-20" dirty="0">
                <a:solidFill>
                  <a:srgbClr val="0070C0"/>
                </a:solidFill>
                <a:latin typeface="Microsoft JhengHei"/>
                <a:cs typeface="Microsoft JhengHei"/>
              </a:rPr>
              <a:t>NAT</a:t>
            </a:r>
            <a:r>
              <a:rPr sz="1300" b="1" spc="60" dirty="0">
                <a:solidFill>
                  <a:srgbClr val="0070C0"/>
                </a:solidFill>
                <a:latin typeface="Microsoft JhengHei"/>
                <a:cs typeface="Microsoft JhengHei"/>
              </a:rPr>
              <a:t>等檢驗方法，納入</a:t>
            </a:r>
            <a:r>
              <a:rPr sz="1300" b="1" spc="10" dirty="0">
                <a:solidFill>
                  <a:srgbClr val="0070C0"/>
                </a:solidFill>
                <a:latin typeface="Microsoft JhengHei"/>
                <a:cs typeface="Microsoft JhengHei"/>
              </a:rPr>
              <a:t>健</a:t>
            </a:r>
            <a:r>
              <a:rPr sz="1300" b="1" spc="50" dirty="0">
                <a:solidFill>
                  <a:srgbClr val="0070C0"/>
                </a:solidFill>
                <a:latin typeface="Microsoft JhengHei"/>
                <a:cs typeface="Microsoft JhengHei"/>
              </a:rPr>
              <a:t> </a:t>
            </a:r>
            <a:r>
              <a:rPr sz="1300" b="1" dirty="0">
                <a:solidFill>
                  <a:srgbClr val="0070C0"/>
                </a:solidFill>
                <a:latin typeface="Microsoft JhengHei"/>
                <a:cs typeface="Microsoft JhengHei"/>
              </a:rPr>
              <a:t>保給付項</a:t>
            </a:r>
            <a:r>
              <a:rPr sz="1300" b="1" spc="-50" dirty="0">
                <a:solidFill>
                  <a:srgbClr val="0070C0"/>
                </a:solidFill>
                <a:latin typeface="Microsoft JhengHei"/>
                <a:cs typeface="Microsoft JhengHei"/>
              </a:rPr>
              <a:t>目</a:t>
            </a:r>
            <a:endParaRPr sz="1300">
              <a:latin typeface="Microsoft JhengHei"/>
              <a:cs typeface="Microsoft JhengHei"/>
            </a:endParaRPr>
          </a:p>
        </p:txBody>
      </p:sp>
      <p:sp>
        <p:nvSpPr>
          <p:cNvPr id="14" name="object 14"/>
          <p:cNvSpPr txBox="1"/>
          <p:nvPr/>
        </p:nvSpPr>
        <p:spPr>
          <a:xfrm>
            <a:off x="8373751" y="4777235"/>
            <a:ext cx="2123440" cy="1087755"/>
          </a:xfrm>
          <a:prstGeom prst="rect">
            <a:avLst/>
          </a:prstGeom>
        </p:spPr>
        <p:txBody>
          <a:bodyPr vert="horz" wrap="square" lIns="0" tIns="12065" rIns="0" bIns="0" rtlCol="0">
            <a:spAutoFit/>
          </a:bodyPr>
          <a:lstStyle/>
          <a:p>
            <a:pPr marL="12700" marR="5080" algn="just">
              <a:lnSpc>
                <a:spcPct val="122700"/>
              </a:lnSpc>
              <a:spcBef>
                <a:spcPts val="95"/>
              </a:spcBef>
            </a:pPr>
            <a:r>
              <a:rPr sz="1200" b="1" spc="60" dirty="0">
                <a:solidFill>
                  <a:srgbClr val="3F3F3F"/>
                </a:solidFill>
                <a:latin typeface="Microsoft JhengHei"/>
                <a:cs typeface="Microsoft JhengHei"/>
              </a:rPr>
              <a:t>於愛滋指定醫事機構品質提</a:t>
            </a:r>
            <a:r>
              <a:rPr sz="1200" b="1" spc="10" dirty="0">
                <a:solidFill>
                  <a:srgbClr val="3F3F3F"/>
                </a:solidFill>
                <a:latin typeface="Microsoft JhengHei"/>
                <a:cs typeface="Microsoft JhengHei"/>
              </a:rPr>
              <a:t>升</a:t>
            </a:r>
            <a:r>
              <a:rPr sz="1200" b="1" spc="60" dirty="0">
                <a:solidFill>
                  <a:srgbClr val="3F3F3F"/>
                </a:solidFill>
                <a:latin typeface="Microsoft JhengHei"/>
                <a:cs typeface="Microsoft JhengHei"/>
              </a:rPr>
              <a:t>計畫，</a:t>
            </a:r>
            <a:r>
              <a:rPr sz="1200" b="1" spc="60" dirty="0">
                <a:solidFill>
                  <a:srgbClr val="0070C0"/>
                </a:solidFill>
                <a:latin typeface="Microsoft JhengHei"/>
                <a:cs typeface="Microsoft JhengHei"/>
              </a:rPr>
              <a:t>⿎勵愛滋指定醫院加</a:t>
            </a:r>
            <a:r>
              <a:rPr sz="1200" b="1" spc="10" dirty="0">
                <a:solidFill>
                  <a:srgbClr val="0070C0"/>
                </a:solidFill>
                <a:latin typeface="Microsoft JhengHei"/>
                <a:cs typeface="Microsoft JhengHei"/>
              </a:rPr>
              <a:t>入</a:t>
            </a:r>
            <a:r>
              <a:rPr sz="1200" b="1" dirty="0">
                <a:solidFill>
                  <a:srgbClr val="0070C0"/>
                </a:solidFill>
                <a:latin typeface="Microsoft JhengHei"/>
                <a:cs typeface="Microsoft JhengHei"/>
              </a:rPr>
              <a:t>本署傳染病認可檢驗機</a:t>
            </a:r>
            <a:r>
              <a:rPr sz="1200" b="1" spc="-50" dirty="0">
                <a:solidFill>
                  <a:srgbClr val="0070C0"/>
                </a:solidFill>
                <a:latin typeface="Microsoft JhengHei"/>
                <a:cs typeface="Microsoft JhengHei"/>
              </a:rPr>
              <a:t>構</a:t>
            </a:r>
            <a:endParaRPr sz="1200">
              <a:latin typeface="Microsoft JhengHei"/>
              <a:cs typeface="Microsoft JhengHei"/>
            </a:endParaRPr>
          </a:p>
          <a:p>
            <a:pPr marL="12700" marR="7620">
              <a:lnSpc>
                <a:spcPct val="120500"/>
              </a:lnSpc>
              <a:spcBef>
                <a:spcPts val="30"/>
              </a:spcBef>
            </a:pPr>
            <a:r>
              <a:rPr sz="1050" b="1" dirty="0">
                <a:solidFill>
                  <a:srgbClr val="C00000"/>
                </a:solidFill>
                <a:latin typeface="Microsoft JhengHei"/>
                <a:cs typeface="Microsoft JhengHei"/>
              </a:rPr>
              <a:t>(HIV檢驗項目包括：HIV</a:t>
            </a:r>
            <a:r>
              <a:rPr sz="1050" b="1" spc="-10" dirty="0">
                <a:solidFill>
                  <a:srgbClr val="C00000"/>
                </a:solidFill>
                <a:latin typeface="Microsoft JhengHei"/>
                <a:cs typeface="Microsoft JhengHei"/>
              </a:rPr>
              <a:t>抗原/抗體複合型初步檢驗、ICT、</a:t>
            </a:r>
            <a:r>
              <a:rPr sz="1050" b="1" spc="-20" dirty="0">
                <a:solidFill>
                  <a:srgbClr val="C00000"/>
                </a:solidFill>
                <a:latin typeface="Microsoft JhengHei"/>
                <a:cs typeface="Microsoft JhengHei"/>
              </a:rPr>
              <a:t>NAT)</a:t>
            </a:r>
            <a:endParaRPr sz="1050">
              <a:latin typeface="Microsoft JhengHei"/>
              <a:cs typeface="Microsoft JhengHei"/>
            </a:endParaRPr>
          </a:p>
        </p:txBody>
      </p:sp>
      <p:sp>
        <p:nvSpPr>
          <p:cNvPr id="15" name="object 15"/>
          <p:cNvSpPr txBox="1"/>
          <p:nvPr/>
        </p:nvSpPr>
        <p:spPr>
          <a:xfrm>
            <a:off x="1154564" y="4044188"/>
            <a:ext cx="1134110" cy="74104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585858"/>
                </a:solidFill>
                <a:latin typeface="Microsoft JhengHei"/>
                <a:cs typeface="Microsoft JhengHei"/>
              </a:rPr>
              <a:t>2017</a:t>
            </a:r>
            <a:endParaRPr sz="1750">
              <a:latin typeface="Microsoft JhengHei"/>
              <a:cs typeface="Microsoft JhengHei"/>
            </a:endParaRPr>
          </a:p>
          <a:p>
            <a:pPr marL="106045">
              <a:lnSpc>
                <a:spcPct val="100000"/>
              </a:lnSpc>
              <a:spcBef>
                <a:spcPts val="1664"/>
              </a:spcBef>
            </a:pPr>
            <a:r>
              <a:rPr sz="1550" b="1" spc="-10" dirty="0">
                <a:solidFill>
                  <a:srgbClr val="0070C0"/>
                </a:solidFill>
                <a:latin typeface="Microsoft JhengHei"/>
                <a:cs typeface="Microsoft JhengHei"/>
              </a:rPr>
              <a:t>2018/1/12</a:t>
            </a:r>
            <a:endParaRPr sz="1550">
              <a:latin typeface="Microsoft JhengHei"/>
              <a:cs typeface="Microsoft JhengHei"/>
            </a:endParaRPr>
          </a:p>
        </p:txBody>
      </p:sp>
      <p:sp>
        <p:nvSpPr>
          <p:cNvPr id="16" name="object 16"/>
          <p:cNvSpPr txBox="1"/>
          <p:nvPr/>
        </p:nvSpPr>
        <p:spPr>
          <a:xfrm>
            <a:off x="2690754" y="4045701"/>
            <a:ext cx="556260" cy="29273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585858"/>
                </a:solidFill>
                <a:latin typeface="Microsoft JhengHei"/>
                <a:cs typeface="Microsoft JhengHei"/>
              </a:rPr>
              <a:t>2018</a:t>
            </a:r>
            <a:endParaRPr sz="1750">
              <a:latin typeface="Microsoft JhengHei"/>
              <a:cs typeface="Microsoft JhengHei"/>
            </a:endParaRPr>
          </a:p>
        </p:txBody>
      </p:sp>
      <p:sp>
        <p:nvSpPr>
          <p:cNvPr id="17" name="object 17"/>
          <p:cNvSpPr txBox="1"/>
          <p:nvPr/>
        </p:nvSpPr>
        <p:spPr>
          <a:xfrm>
            <a:off x="3234823" y="4041139"/>
            <a:ext cx="1941830" cy="1688464"/>
          </a:xfrm>
          <a:prstGeom prst="rect">
            <a:avLst/>
          </a:prstGeom>
        </p:spPr>
        <p:txBody>
          <a:bodyPr vert="horz" wrap="square" lIns="0" tIns="12700" rIns="0" bIns="0" rtlCol="0">
            <a:spAutoFit/>
          </a:bodyPr>
          <a:lstStyle/>
          <a:p>
            <a:pPr marL="1032510">
              <a:lnSpc>
                <a:spcPct val="100000"/>
              </a:lnSpc>
              <a:spcBef>
                <a:spcPts val="100"/>
              </a:spcBef>
            </a:pPr>
            <a:r>
              <a:rPr sz="1750" b="1" spc="-20" dirty="0">
                <a:solidFill>
                  <a:srgbClr val="585858"/>
                </a:solidFill>
                <a:latin typeface="Microsoft JhengHei"/>
                <a:cs typeface="Microsoft JhengHei"/>
              </a:rPr>
              <a:t>2019</a:t>
            </a:r>
            <a:endParaRPr sz="1750">
              <a:latin typeface="Microsoft JhengHei"/>
              <a:cs typeface="Microsoft JhengHei"/>
            </a:endParaRPr>
          </a:p>
          <a:p>
            <a:pPr marL="520700">
              <a:lnSpc>
                <a:spcPct val="100000"/>
              </a:lnSpc>
              <a:spcBef>
                <a:spcPts val="1675"/>
              </a:spcBef>
            </a:pPr>
            <a:r>
              <a:rPr sz="1550" b="1" spc="-10" dirty="0">
                <a:solidFill>
                  <a:srgbClr val="0070C0"/>
                </a:solidFill>
                <a:latin typeface="Microsoft JhengHei"/>
                <a:cs typeface="Microsoft JhengHei"/>
              </a:rPr>
              <a:t>2019/1/1</a:t>
            </a:r>
            <a:endParaRPr sz="1550">
              <a:latin typeface="Microsoft JhengHei"/>
              <a:cs typeface="Microsoft JhengHei"/>
            </a:endParaRPr>
          </a:p>
          <a:p>
            <a:pPr marL="12700" marR="5080" algn="just">
              <a:lnSpc>
                <a:spcPct val="122800"/>
              </a:lnSpc>
              <a:spcBef>
                <a:spcPts val="375"/>
              </a:spcBef>
            </a:pPr>
            <a:r>
              <a:rPr sz="1200" b="1" spc="50" dirty="0">
                <a:solidFill>
                  <a:srgbClr val="3F3F3F"/>
                </a:solidFill>
                <a:latin typeface="Microsoft JhengHei"/>
                <a:cs typeface="Microsoft JhengHei"/>
              </a:rPr>
              <a:t>推動</a:t>
            </a:r>
            <a:r>
              <a:rPr sz="1200" b="1" dirty="0">
                <a:solidFill>
                  <a:srgbClr val="3F3F3F"/>
                </a:solidFill>
                <a:latin typeface="Microsoft JhengHei"/>
                <a:cs typeface="Microsoft JhengHei"/>
              </a:rPr>
              <a:t>「</a:t>
            </a:r>
            <a:r>
              <a:rPr sz="1200" b="1" dirty="0">
                <a:solidFill>
                  <a:srgbClr val="0070C0"/>
                </a:solidFill>
                <a:latin typeface="Microsoft JhengHei"/>
                <a:cs typeface="Microsoft JhengHei"/>
              </a:rPr>
              <a:t>⼀站式愛滋匿名快</a:t>
            </a:r>
            <a:r>
              <a:rPr sz="1200" b="1" spc="-50" dirty="0">
                <a:solidFill>
                  <a:srgbClr val="0070C0"/>
                </a:solidFill>
                <a:latin typeface="Microsoft JhengHei"/>
                <a:cs typeface="Microsoft JhengHei"/>
              </a:rPr>
              <a:t>速</a:t>
            </a:r>
            <a:r>
              <a:rPr sz="1200" b="1" dirty="0">
                <a:solidFill>
                  <a:srgbClr val="0070C0"/>
                </a:solidFill>
                <a:latin typeface="Microsoft JhengHei"/>
                <a:cs typeface="Microsoft JhengHei"/>
              </a:rPr>
              <a:t>篩檢計畫</a:t>
            </a:r>
            <a:r>
              <a:rPr sz="1200" b="1" dirty="0">
                <a:solidFill>
                  <a:srgbClr val="3F3F3F"/>
                </a:solidFill>
                <a:latin typeface="Microsoft JhengHei"/>
                <a:cs typeface="Microsoft JhengHei"/>
              </a:rPr>
              <a:t>」，於</a:t>
            </a:r>
            <a:r>
              <a:rPr sz="1200" b="1" dirty="0">
                <a:solidFill>
                  <a:srgbClr val="0070C0"/>
                </a:solidFill>
                <a:latin typeface="Microsoft JhengHei"/>
                <a:cs typeface="Microsoft JhengHei"/>
              </a:rPr>
              <a:t>13家醫療</a:t>
            </a:r>
            <a:r>
              <a:rPr sz="1200" b="1" spc="-50" dirty="0">
                <a:solidFill>
                  <a:srgbClr val="0070C0"/>
                </a:solidFill>
                <a:latin typeface="Microsoft JhengHei"/>
                <a:cs typeface="Microsoft JhengHei"/>
              </a:rPr>
              <a:t>院</a:t>
            </a:r>
            <a:r>
              <a:rPr sz="1200" b="1" dirty="0">
                <a:solidFill>
                  <a:srgbClr val="0070C0"/>
                </a:solidFill>
                <a:latin typeface="Microsoft JhengHei"/>
                <a:cs typeface="Microsoft JhengHei"/>
              </a:rPr>
              <a:t>所導入新式快速檢驗工具</a:t>
            </a:r>
            <a:r>
              <a:rPr sz="1200" b="1" spc="-50" dirty="0">
                <a:solidFill>
                  <a:srgbClr val="3F3F3F"/>
                </a:solidFill>
                <a:latin typeface="Microsoft JhengHei"/>
                <a:cs typeface="Microsoft JhengHei"/>
              </a:rPr>
              <a:t>，</a:t>
            </a:r>
            <a:r>
              <a:rPr sz="1200" b="1" dirty="0">
                <a:solidFill>
                  <a:srgbClr val="3F3F3F"/>
                </a:solidFill>
                <a:latin typeface="Microsoft JhengHei"/>
                <a:cs typeface="Microsoft JhengHei"/>
              </a:rPr>
              <a:t>以加速確診時</a:t>
            </a:r>
            <a:r>
              <a:rPr sz="1200" b="1" spc="-50" dirty="0">
                <a:solidFill>
                  <a:srgbClr val="3F3F3F"/>
                </a:solidFill>
                <a:latin typeface="Microsoft JhengHei"/>
                <a:cs typeface="Microsoft JhengHei"/>
              </a:rPr>
              <a:t>效</a:t>
            </a:r>
            <a:endParaRPr sz="1200">
              <a:latin typeface="Microsoft JhengHei"/>
              <a:cs typeface="Microsoft JhengHei"/>
            </a:endParaRPr>
          </a:p>
        </p:txBody>
      </p:sp>
      <p:sp>
        <p:nvSpPr>
          <p:cNvPr id="18" name="object 18"/>
          <p:cNvSpPr txBox="1"/>
          <p:nvPr/>
        </p:nvSpPr>
        <p:spPr>
          <a:xfrm>
            <a:off x="5803785" y="4041139"/>
            <a:ext cx="556260" cy="29273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585858"/>
                </a:solidFill>
                <a:latin typeface="Microsoft JhengHei"/>
                <a:cs typeface="Microsoft JhengHei"/>
              </a:rPr>
              <a:t>2020</a:t>
            </a:r>
            <a:endParaRPr sz="1750">
              <a:latin typeface="Microsoft JhengHei"/>
              <a:cs typeface="Microsoft JhengHei"/>
            </a:endParaRPr>
          </a:p>
        </p:txBody>
      </p:sp>
      <p:sp>
        <p:nvSpPr>
          <p:cNvPr id="19" name="object 19"/>
          <p:cNvSpPr txBox="1"/>
          <p:nvPr/>
        </p:nvSpPr>
        <p:spPr>
          <a:xfrm>
            <a:off x="7177413" y="4060942"/>
            <a:ext cx="556260" cy="29273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585858"/>
                </a:solidFill>
                <a:latin typeface="Microsoft JhengHei"/>
                <a:cs typeface="Microsoft JhengHei"/>
              </a:rPr>
              <a:t>2021</a:t>
            </a:r>
            <a:endParaRPr sz="1750">
              <a:latin typeface="Microsoft JhengHei"/>
              <a:cs typeface="Microsoft JhengHei"/>
            </a:endParaRPr>
          </a:p>
        </p:txBody>
      </p:sp>
      <p:sp>
        <p:nvSpPr>
          <p:cNvPr id="20" name="object 20"/>
          <p:cNvSpPr txBox="1"/>
          <p:nvPr/>
        </p:nvSpPr>
        <p:spPr>
          <a:xfrm>
            <a:off x="8872099" y="4047236"/>
            <a:ext cx="1121410" cy="708025"/>
          </a:xfrm>
          <a:prstGeom prst="rect">
            <a:avLst/>
          </a:prstGeom>
        </p:spPr>
        <p:txBody>
          <a:bodyPr vert="horz" wrap="square" lIns="0" tIns="12700" rIns="0" bIns="0" rtlCol="0">
            <a:spAutoFit/>
          </a:bodyPr>
          <a:lstStyle/>
          <a:p>
            <a:pPr marL="35560">
              <a:lnSpc>
                <a:spcPct val="100000"/>
              </a:lnSpc>
              <a:spcBef>
                <a:spcPts val="100"/>
              </a:spcBef>
            </a:pPr>
            <a:r>
              <a:rPr sz="1750" b="1" spc="-20" dirty="0">
                <a:solidFill>
                  <a:srgbClr val="585858"/>
                </a:solidFill>
                <a:latin typeface="Microsoft JhengHei"/>
                <a:cs typeface="Microsoft JhengHei"/>
              </a:rPr>
              <a:t>2022</a:t>
            </a:r>
            <a:endParaRPr sz="1750">
              <a:latin typeface="Microsoft JhengHei"/>
              <a:cs typeface="Microsoft JhengHei"/>
            </a:endParaRPr>
          </a:p>
          <a:p>
            <a:pPr marL="12700">
              <a:lnSpc>
                <a:spcPct val="100000"/>
              </a:lnSpc>
              <a:spcBef>
                <a:spcPts val="1405"/>
              </a:spcBef>
            </a:pPr>
            <a:r>
              <a:rPr sz="1550" b="1" dirty="0">
                <a:solidFill>
                  <a:srgbClr val="C00000"/>
                </a:solidFill>
                <a:latin typeface="Microsoft JhengHei"/>
                <a:cs typeface="Microsoft JhengHei"/>
              </a:rPr>
              <a:t>2022/1/1</a:t>
            </a:r>
            <a:r>
              <a:rPr sz="1550" b="1" spc="-50" dirty="0">
                <a:solidFill>
                  <a:srgbClr val="C00000"/>
                </a:solidFill>
                <a:latin typeface="Microsoft JhengHei"/>
                <a:cs typeface="Microsoft JhengHei"/>
              </a:rPr>
              <a:t>起</a:t>
            </a:r>
            <a:endParaRPr sz="1550">
              <a:latin typeface="Microsoft JhengHei"/>
              <a:cs typeface="Microsoft JhengHei"/>
            </a:endParaRPr>
          </a:p>
        </p:txBody>
      </p:sp>
      <p:sp>
        <p:nvSpPr>
          <p:cNvPr id="21" name="object 21"/>
          <p:cNvSpPr txBox="1"/>
          <p:nvPr/>
        </p:nvSpPr>
        <p:spPr>
          <a:xfrm>
            <a:off x="10193407" y="4032758"/>
            <a:ext cx="226060" cy="266065"/>
          </a:xfrm>
          <a:prstGeom prst="rect">
            <a:avLst/>
          </a:prstGeom>
        </p:spPr>
        <p:txBody>
          <a:bodyPr vert="horz" wrap="square" lIns="0" tIns="15875" rIns="0" bIns="0" rtlCol="0">
            <a:spAutoFit/>
          </a:bodyPr>
          <a:lstStyle/>
          <a:p>
            <a:pPr marL="12700">
              <a:lnSpc>
                <a:spcPct val="100000"/>
              </a:lnSpc>
              <a:spcBef>
                <a:spcPts val="125"/>
              </a:spcBef>
            </a:pPr>
            <a:r>
              <a:rPr sz="1550" b="1" spc="25" dirty="0">
                <a:solidFill>
                  <a:srgbClr val="585858"/>
                </a:solidFill>
                <a:latin typeface="Microsoft JhengHei"/>
                <a:cs typeface="Microsoft JhengHei"/>
              </a:rPr>
              <a:t>年</a:t>
            </a:r>
            <a:endParaRPr sz="1550">
              <a:latin typeface="Microsoft JhengHei"/>
              <a:cs typeface="Microsoft JhengHei"/>
            </a:endParaRPr>
          </a:p>
        </p:txBody>
      </p:sp>
      <p:grpSp>
        <p:nvGrpSpPr>
          <p:cNvPr id="22" name="object 22"/>
          <p:cNvGrpSpPr/>
          <p:nvPr/>
        </p:nvGrpSpPr>
        <p:grpSpPr>
          <a:xfrm>
            <a:off x="337451" y="950213"/>
            <a:ext cx="6764020" cy="1551940"/>
            <a:chOff x="337451" y="950213"/>
            <a:chExt cx="6764020" cy="1551940"/>
          </a:xfrm>
        </p:grpSpPr>
        <p:pic>
          <p:nvPicPr>
            <p:cNvPr id="23" name="object 23"/>
            <p:cNvPicPr/>
            <p:nvPr/>
          </p:nvPicPr>
          <p:blipFill>
            <a:blip r:embed="rId4" cstate="print"/>
            <a:stretch>
              <a:fillRect/>
            </a:stretch>
          </p:blipFill>
          <p:spPr>
            <a:xfrm>
              <a:off x="6326771" y="1706879"/>
              <a:ext cx="774191" cy="773430"/>
            </a:xfrm>
            <a:prstGeom prst="rect">
              <a:avLst/>
            </a:prstGeom>
          </p:spPr>
        </p:pic>
        <p:pic>
          <p:nvPicPr>
            <p:cNvPr id="24" name="object 24"/>
            <p:cNvPicPr/>
            <p:nvPr/>
          </p:nvPicPr>
          <p:blipFill>
            <a:blip r:embed="rId5" cstate="print"/>
            <a:stretch>
              <a:fillRect/>
            </a:stretch>
          </p:blipFill>
          <p:spPr>
            <a:xfrm>
              <a:off x="5317121" y="1748027"/>
              <a:ext cx="877824" cy="753618"/>
            </a:xfrm>
            <a:prstGeom prst="rect">
              <a:avLst/>
            </a:prstGeom>
          </p:spPr>
        </p:pic>
        <p:pic>
          <p:nvPicPr>
            <p:cNvPr id="25" name="object 25"/>
            <p:cNvPicPr/>
            <p:nvPr/>
          </p:nvPicPr>
          <p:blipFill>
            <a:blip r:embed="rId6" cstate="print"/>
            <a:stretch>
              <a:fillRect/>
            </a:stretch>
          </p:blipFill>
          <p:spPr>
            <a:xfrm>
              <a:off x="652919" y="1798319"/>
              <a:ext cx="1399794" cy="686562"/>
            </a:xfrm>
            <a:prstGeom prst="rect">
              <a:avLst/>
            </a:prstGeom>
          </p:spPr>
        </p:pic>
        <p:pic>
          <p:nvPicPr>
            <p:cNvPr id="26" name="object 26"/>
            <p:cNvPicPr/>
            <p:nvPr/>
          </p:nvPicPr>
          <p:blipFill>
            <a:blip r:embed="rId7" cstate="print"/>
            <a:stretch>
              <a:fillRect/>
            </a:stretch>
          </p:blipFill>
          <p:spPr>
            <a:xfrm>
              <a:off x="337451" y="950213"/>
              <a:ext cx="674369" cy="674369"/>
            </a:xfrm>
            <a:prstGeom prst="rect">
              <a:avLst/>
            </a:prstGeom>
          </p:spPr>
        </p:pic>
      </p:grpSp>
      <p:sp>
        <p:nvSpPr>
          <p:cNvPr id="27" name="object 27"/>
          <p:cNvSpPr txBox="1"/>
          <p:nvPr/>
        </p:nvSpPr>
        <p:spPr>
          <a:xfrm>
            <a:off x="262261" y="5678677"/>
            <a:ext cx="459740" cy="199390"/>
          </a:xfrm>
          <a:prstGeom prst="rect">
            <a:avLst/>
          </a:prstGeom>
        </p:spPr>
        <p:txBody>
          <a:bodyPr vert="horz" wrap="square" lIns="0" tIns="17780" rIns="0" bIns="0" rtlCol="0">
            <a:spAutoFit/>
          </a:bodyPr>
          <a:lstStyle/>
          <a:p>
            <a:pPr marL="12700">
              <a:lnSpc>
                <a:spcPct val="100000"/>
              </a:lnSpc>
              <a:spcBef>
                <a:spcPts val="140"/>
              </a:spcBef>
            </a:pPr>
            <a:r>
              <a:rPr sz="1100" b="1" dirty="0">
                <a:solidFill>
                  <a:srgbClr val="252525"/>
                </a:solidFill>
                <a:latin typeface="Microsoft JhengHei"/>
                <a:cs typeface="Microsoft JhengHei"/>
              </a:rPr>
              <a:t>備註</a:t>
            </a:r>
            <a:r>
              <a:rPr sz="1100" b="1" spc="-50" dirty="0">
                <a:solidFill>
                  <a:srgbClr val="252525"/>
                </a:solidFill>
                <a:latin typeface="Microsoft JhengHei"/>
                <a:cs typeface="Microsoft JhengHei"/>
              </a:rPr>
              <a:t>：</a:t>
            </a:r>
            <a:endParaRPr sz="1100">
              <a:latin typeface="Microsoft JhengHei"/>
              <a:cs typeface="Microsoft JhengHei"/>
            </a:endParaRPr>
          </a:p>
        </p:txBody>
      </p:sp>
      <p:sp>
        <p:nvSpPr>
          <p:cNvPr id="29" name="object 29"/>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108</a:t>
            </a:fld>
            <a:endParaRPr spc="-25" dirty="0"/>
          </a:p>
        </p:txBody>
      </p:sp>
      <p:sp>
        <p:nvSpPr>
          <p:cNvPr id="30" name="object 3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8" name="object 28"/>
          <p:cNvSpPr txBox="1"/>
          <p:nvPr/>
        </p:nvSpPr>
        <p:spPr>
          <a:xfrm>
            <a:off x="483239" y="5853181"/>
            <a:ext cx="3602990" cy="441959"/>
          </a:xfrm>
          <a:prstGeom prst="rect">
            <a:avLst/>
          </a:prstGeom>
        </p:spPr>
        <p:txBody>
          <a:bodyPr vert="horz" wrap="square" lIns="0" tIns="52069" rIns="0" bIns="0" rtlCol="0">
            <a:spAutoFit/>
          </a:bodyPr>
          <a:lstStyle/>
          <a:p>
            <a:pPr marL="170180" indent="-158115">
              <a:lnSpc>
                <a:spcPct val="100000"/>
              </a:lnSpc>
              <a:spcBef>
                <a:spcPts val="409"/>
              </a:spcBef>
              <a:buFont typeface="Arial MT"/>
              <a:buChar char="•"/>
              <a:tabLst>
                <a:tab pos="170815" algn="l"/>
              </a:tabLst>
            </a:pPr>
            <a:r>
              <a:rPr sz="1100" b="1" dirty="0">
                <a:solidFill>
                  <a:srgbClr val="252525"/>
                </a:solidFill>
                <a:latin typeface="Microsoft JhengHei"/>
                <a:cs typeface="Microsoft JhengHei"/>
              </a:rPr>
              <a:t>ICT：抗體免疫層析檢驗法，為HIV確認檢驗方</a:t>
            </a:r>
            <a:r>
              <a:rPr sz="1100" b="1" spc="-50" dirty="0">
                <a:solidFill>
                  <a:srgbClr val="252525"/>
                </a:solidFill>
                <a:latin typeface="Microsoft JhengHei"/>
                <a:cs typeface="Microsoft JhengHei"/>
              </a:rPr>
              <a:t>法</a:t>
            </a:r>
            <a:endParaRPr sz="1100">
              <a:latin typeface="Microsoft JhengHei"/>
              <a:cs typeface="Microsoft JhengHei"/>
            </a:endParaRPr>
          </a:p>
          <a:p>
            <a:pPr marL="170180" indent="-158115">
              <a:lnSpc>
                <a:spcPct val="100000"/>
              </a:lnSpc>
              <a:spcBef>
                <a:spcPts val="315"/>
              </a:spcBef>
              <a:buFont typeface="Arial MT"/>
              <a:buChar char="•"/>
              <a:tabLst>
                <a:tab pos="170815" algn="l"/>
              </a:tabLst>
            </a:pPr>
            <a:r>
              <a:rPr sz="1100" b="1" dirty="0">
                <a:solidFill>
                  <a:srgbClr val="252525"/>
                </a:solidFill>
                <a:latin typeface="Microsoft JhengHei"/>
                <a:cs typeface="Microsoft JhengHei"/>
              </a:rPr>
              <a:t>NAT：HIV分⼦生物學核酸檢測，為HIV確認檢驗方</a:t>
            </a:r>
            <a:r>
              <a:rPr sz="1100" b="1" spc="-50" dirty="0">
                <a:solidFill>
                  <a:srgbClr val="252525"/>
                </a:solidFill>
                <a:latin typeface="Microsoft JhengHei"/>
                <a:cs typeface="Microsoft JhengHei"/>
              </a:rPr>
              <a:t>法</a:t>
            </a:r>
            <a:endParaRPr sz="1100">
              <a:latin typeface="Microsoft JhengHei"/>
              <a:cs typeface="Microsoft JhengHe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287152" y="1078483"/>
            <a:ext cx="7084059" cy="466725"/>
          </a:xfrm>
          <a:prstGeom prst="rect">
            <a:avLst/>
          </a:prstGeom>
        </p:spPr>
        <p:txBody>
          <a:bodyPr vert="horz" wrap="square" lIns="0" tIns="11430" rIns="0" bIns="0" rtlCol="0">
            <a:spAutoFit/>
          </a:bodyPr>
          <a:lstStyle/>
          <a:p>
            <a:pPr marL="12700">
              <a:lnSpc>
                <a:spcPct val="100000"/>
              </a:lnSpc>
              <a:spcBef>
                <a:spcPts val="90"/>
              </a:spcBef>
            </a:pPr>
            <a:r>
              <a:rPr sz="2900" spc="-35" dirty="0"/>
              <a:t>修訂愛滋防治工作手冊</a:t>
            </a:r>
            <a:r>
              <a:rPr sz="2900" spc="-20" dirty="0"/>
              <a:t>-</a:t>
            </a:r>
            <a:r>
              <a:rPr sz="2900" spc="-25" dirty="0"/>
              <a:t>HIV</a:t>
            </a:r>
            <a:r>
              <a:rPr sz="2900" spc="-35" dirty="0"/>
              <a:t>檢驗及諮詢服</a:t>
            </a:r>
            <a:r>
              <a:rPr sz="2900" spc="-50" dirty="0"/>
              <a:t>務</a:t>
            </a:r>
            <a:endParaRPr sz="2900"/>
          </a:p>
        </p:txBody>
      </p:sp>
      <p:grpSp>
        <p:nvGrpSpPr>
          <p:cNvPr id="4" name="object 4"/>
          <p:cNvGrpSpPr/>
          <p:nvPr/>
        </p:nvGrpSpPr>
        <p:grpSpPr>
          <a:xfrm>
            <a:off x="6299327" y="2198370"/>
            <a:ext cx="4198620" cy="3655695"/>
            <a:chOff x="6299327" y="2198370"/>
            <a:chExt cx="4198620" cy="3655695"/>
          </a:xfrm>
        </p:grpSpPr>
        <p:sp>
          <p:nvSpPr>
            <p:cNvPr id="5" name="object 5"/>
            <p:cNvSpPr/>
            <p:nvPr/>
          </p:nvSpPr>
          <p:spPr>
            <a:xfrm>
              <a:off x="6299327" y="2198370"/>
              <a:ext cx="4198620" cy="3655695"/>
            </a:xfrm>
            <a:custGeom>
              <a:avLst/>
              <a:gdLst/>
              <a:ahLst/>
              <a:cxnLst/>
              <a:rect l="l" t="t" r="r" b="b"/>
              <a:pathLst>
                <a:path w="4198620" h="3655695">
                  <a:moveTo>
                    <a:pt x="0" y="3655314"/>
                  </a:moveTo>
                  <a:lnTo>
                    <a:pt x="4198620" y="3655314"/>
                  </a:lnTo>
                  <a:lnTo>
                    <a:pt x="4198620" y="0"/>
                  </a:lnTo>
                  <a:lnTo>
                    <a:pt x="0" y="0"/>
                  </a:lnTo>
                  <a:lnTo>
                    <a:pt x="0" y="3655314"/>
                  </a:lnTo>
                  <a:close/>
                </a:path>
              </a:pathLst>
            </a:custGeom>
            <a:solidFill>
              <a:srgbClr val="FFF2CC"/>
            </a:solidFill>
          </p:spPr>
          <p:txBody>
            <a:bodyPr wrap="square" lIns="0" tIns="0" rIns="0" bIns="0" rtlCol="0"/>
            <a:lstStyle/>
            <a:p>
              <a:endParaRPr/>
            </a:p>
          </p:txBody>
        </p:sp>
        <p:sp>
          <p:nvSpPr>
            <p:cNvPr id="6" name="object 6"/>
            <p:cNvSpPr/>
            <p:nvPr/>
          </p:nvSpPr>
          <p:spPr>
            <a:xfrm>
              <a:off x="6694055" y="5144262"/>
              <a:ext cx="824230" cy="10795"/>
            </a:xfrm>
            <a:custGeom>
              <a:avLst/>
              <a:gdLst/>
              <a:ahLst/>
              <a:cxnLst/>
              <a:rect l="l" t="t" r="r" b="b"/>
              <a:pathLst>
                <a:path w="824229" h="10795">
                  <a:moveTo>
                    <a:pt x="823722" y="10667"/>
                  </a:moveTo>
                  <a:lnTo>
                    <a:pt x="823722" y="0"/>
                  </a:lnTo>
                  <a:lnTo>
                    <a:pt x="0" y="0"/>
                  </a:lnTo>
                  <a:lnTo>
                    <a:pt x="0" y="10667"/>
                  </a:lnTo>
                  <a:lnTo>
                    <a:pt x="823722" y="10667"/>
                  </a:lnTo>
                  <a:close/>
                </a:path>
              </a:pathLst>
            </a:custGeom>
            <a:solidFill>
              <a:srgbClr val="262626"/>
            </a:solidFill>
          </p:spPr>
          <p:txBody>
            <a:bodyPr wrap="square" lIns="0" tIns="0" rIns="0" bIns="0" rtlCol="0"/>
            <a:lstStyle/>
            <a:p>
              <a:endParaRPr/>
            </a:p>
          </p:txBody>
        </p:sp>
      </p:grpSp>
      <p:sp>
        <p:nvSpPr>
          <p:cNvPr id="7" name="object 7"/>
          <p:cNvSpPr txBox="1"/>
          <p:nvPr/>
        </p:nvSpPr>
        <p:spPr>
          <a:xfrm>
            <a:off x="6299327" y="2198370"/>
            <a:ext cx="4228465" cy="3655695"/>
          </a:xfrm>
          <a:prstGeom prst="rect">
            <a:avLst/>
          </a:prstGeom>
        </p:spPr>
        <p:txBody>
          <a:bodyPr vert="horz" wrap="square" lIns="0" tIns="23495" rIns="0" bIns="0" rtlCol="0">
            <a:spAutoFit/>
          </a:bodyPr>
          <a:lstStyle/>
          <a:p>
            <a:pPr marL="80645">
              <a:lnSpc>
                <a:spcPct val="100000"/>
              </a:lnSpc>
              <a:spcBef>
                <a:spcPts val="185"/>
              </a:spcBef>
            </a:pPr>
            <a:r>
              <a:rPr sz="1900" b="1" dirty="0">
                <a:latin typeface="Microsoft JhengHei"/>
                <a:cs typeface="Microsoft JhengHei"/>
              </a:rPr>
              <a:t>修訂重點</a:t>
            </a:r>
            <a:r>
              <a:rPr sz="1900" b="1" spc="-50" dirty="0">
                <a:latin typeface="Microsoft JhengHei"/>
                <a:cs typeface="Microsoft JhengHei"/>
              </a:rPr>
              <a:t>：</a:t>
            </a:r>
            <a:endParaRPr sz="1900">
              <a:latin typeface="Microsoft JhengHei"/>
              <a:cs typeface="Microsoft JhengHei"/>
            </a:endParaRPr>
          </a:p>
          <a:p>
            <a:pPr marL="238125" indent="-158115">
              <a:lnSpc>
                <a:spcPct val="100000"/>
              </a:lnSpc>
              <a:spcBef>
                <a:spcPts val="1195"/>
              </a:spcBef>
              <a:buFont typeface="Arial MT"/>
              <a:buChar char="•"/>
              <a:tabLst>
                <a:tab pos="238760" algn="l"/>
              </a:tabLst>
            </a:pPr>
            <a:r>
              <a:rPr sz="1450" b="1" dirty="0">
                <a:solidFill>
                  <a:srgbClr val="C00000"/>
                </a:solidFill>
                <a:latin typeface="Microsoft JhengHei"/>
                <a:cs typeface="Microsoft JhengHei"/>
              </a:rPr>
              <a:t>使用空窗期短、準確度高且快速之檢驗工</a:t>
            </a:r>
            <a:r>
              <a:rPr sz="1450" b="1" spc="-50" dirty="0">
                <a:solidFill>
                  <a:srgbClr val="C00000"/>
                </a:solidFill>
                <a:latin typeface="Microsoft JhengHei"/>
                <a:cs typeface="Microsoft JhengHei"/>
              </a:rPr>
              <a:t>具</a:t>
            </a:r>
            <a:endParaRPr sz="1450">
              <a:latin typeface="Microsoft JhengHei"/>
              <a:cs typeface="Microsoft JhengHei"/>
            </a:endParaRPr>
          </a:p>
          <a:p>
            <a:pPr marL="394970" lvl="1" indent="-157480">
              <a:lnSpc>
                <a:spcPct val="100000"/>
              </a:lnSpc>
              <a:spcBef>
                <a:spcPts val="1055"/>
              </a:spcBef>
              <a:buFont typeface="Wingdings"/>
              <a:buChar char=""/>
              <a:tabLst>
                <a:tab pos="395605" algn="l"/>
              </a:tabLst>
            </a:pPr>
            <a:r>
              <a:rPr sz="1300" dirty="0">
                <a:solidFill>
                  <a:srgbClr val="252525"/>
                </a:solidFill>
                <a:latin typeface="Microsoft JhengHei"/>
                <a:cs typeface="Microsoft JhengHei"/>
              </a:rPr>
              <a:t>初步檢驗請優先選用</a:t>
            </a:r>
            <a:r>
              <a:rPr sz="1300" b="1" u="sng" dirty="0">
                <a:solidFill>
                  <a:srgbClr val="252525"/>
                </a:solidFill>
                <a:uFill>
                  <a:solidFill>
                    <a:srgbClr val="262626"/>
                  </a:solidFill>
                </a:uFill>
                <a:latin typeface="Microsoft JhengHei"/>
                <a:cs typeface="Microsoft JhengHei"/>
              </a:rPr>
              <a:t>HIV抗原/抗體複合型初步檢</a:t>
            </a:r>
            <a:r>
              <a:rPr sz="1300" b="1" u="sng" spc="-50" dirty="0">
                <a:solidFill>
                  <a:srgbClr val="252525"/>
                </a:solidFill>
                <a:uFill>
                  <a:solidFill>
                    <a:srgbClr val="262626"/>
                  </a:solidFill>
                </a:uFill>
                <a:latin typeface="Microsoft JhengHei"/>
                <a:cs typeface="Microsoft JhengHei"/>
              </a:rPr>
              <a:t>驗</a:t>
            </a:r>
            <a:endParaRPr sz="1300">
              <a:latin typeface="Microsoft JhengHei"/>
              <a:cs typeface="Microsoft JhengHei"/>
            </a:endParaRPr>
          </a:p>
          <a:p>
            <a:pPr marL="394970" lvl="1" indent="-157480">
              <a:lnSpc>
                <a:spcPct val="100000"/>
              </a:lnSpc>
              <a:spcBef>
                <a:spcPts val="1015"/>
              </a:spcBef>
              <a:buFont typeface="Wingdings"/>
              <a:buChar char=""/>
              <a:tabLst>
                <a:tab pos="395605" algn="l"/>
              </a:tabLst>
            </a:pPr>
            <a:r>
              <a:rPr sz="1300" dirty="0">
                <a:solidFill>
                  <a:srgbClr val="252525"/>
                </a:solidFill>
                <a:latin typeface="Microsoft JhengHei"/>
                <a:cs typeface="Microsoft JhengHei"/>
              </a:rPr>
              <a:t>抗體確認檢驗請選用</a:t>
            </a:r>
            <a:r>
              <a:rPr sz="1300" b="1" u="sng" dirty="0">
                <a:solidFill>
                  <a:srgbClr val="252525"/>
                </a:solidFill>
                <a:uFill>
                  <a:solidFill>
                    <a:srgbClr val="262626"/>
                  </a:solidFill>
                </a:uFill>
                <a:latin typeface="Microsoft JhengHei"/>
                <a:cs typeface="Microsoft JhengHei"/>
              </a:rPr>
              <a:t>抗體免疫層析檢驗法</a:t>
            </a:r>
            <a:r>
              <a:rPr sz="1300" b="1" u="sng" spc="-10" dirty="0">
                <a:solidFill>
                  <a:srgbClr val="252525"/>
                </a:solidFill>
                <a:uFill>
                  <a:solidFill>
                    <a:srgbClr val="262626"/>
                  </a:solidFill>
                </a:uFill>
                <a:latin typeface="Microsoft JhengHei"/>
                <a:cs typeface="Microsoft JhengHei"/>
              </a:rPr>
              <a:t>(ICT)</a:t>
            </a:r>
            <a:endParaRPr sz="1300">
              <a:latin typeface="Microsoft JhengHei"/>
              <a:cs typeface="Microsoft JhengHei"/>
            </a:endParaRPr>
          </a:p>
          <a:p>
            <a:pPr marL="238125" indent="-158115">
              <a:lnSpc>
                <a:spcPct val="100000"/>
              </a:lnSpc>
              <a:spcBef>
                <a:spcPts val="1075"/>
              </a:spcBef>
              <a:buFont typeface="Arial MT"/>
              <a:buChar char="•"/>
              <a:tabLst>
                <a:tab pos="238760" algn="l"/>
              </a:tabLst>
            </a:pPr>
            <a:r>
              <a:rPr sz="1450" b="1" dirty="0">
                <a:solidFill>
                  <a:srgbClr val="C00000"/>
                </a:solidFill>
                <a:latin typeface="Microsoft JhengHei"/>
                <a:cs typeface="Microsoft JhengHei"/>
              </a:rPr>
              <a:t>加速初步檢驗陽性個案確診時</a:t>
            </a:r>
            <a:r>
              <a:rPr sz="1450" b="1" spc="-50" dirty="0">
                <a:solidFill>
                  <a:srgbClr val="C00000"/>
                </a:solidFill>
                <a:latin typeface="Microsoft JhengHei"/>
                <a:cs typeface="Microsoft JhengHei"/>
              </a:rPr>
              <a:t>效</a:t>
            </a:r>
            <a:endParaRPr sz="1450">
              <a:latin typeface="Microsoft JhengHei"/>
              <a:cs typeface="Microsoft JhengHei"/>
            </a:endParaRPr>
          </a:p>
          <a:p>
            <a:pPr marL="394970" marR="95885" lvl="1" indent="-157480">
              <a:lnSpc>
                <a:spcPct val="130400"/>
              </a:lnSpc>
              <a:spcBef>
                <a:spcPts val="545"/>
              </a:spcBef>
              <a:buFont typeface="Wingdings"/>
              <a:buChar char=""/>
              <a:tabLst>
                <a:tab pos="395605" algn="l"/>
              </a:tabLst>
            </a:pPr>
            <a:r>
              <a:rPr sz="1400" b="1" u="sng" dirty="0">
                <a:solidFill>
                  <a:srgbClr val="252525"/>
                </a:solidFill>
                <a:uFill>
                  <a:solidFill>
                    <a:srgbClr val="262626"/>
                  </a:solidFill>
                </a:uFill>
                <a:latin typeface="Microsoft JhengHei"/>
                <a:cs typeface="Microsoft JhengHei"/>
              </a:rPr>
              <a:t>HIV</a:t>
            </a:r>
            <a:r>
              <a:rPr sz="1400" b="1" u="sng" spc="-5" dirty="0">
                <a:solidFill>
                  <a:srgbClr val="252525"/>
                </a:solidFill>
                <a:uFill>
                  <a:solidFill>
                    <a:srgbClr val="262626"/>
                  </a:solidFill>
                </a:uFill>
                <a:latin typeface="Microsoft JhengHei"/>
                <a:cs typeface="Microsoft JhengHei"/>
              </a:rPr>
              <a:t>抗原/抗體複合型快速初步檢驗陽性後可逕</a:t>
            </a:r>
            <a:r>
              <a:rPr sz="1400" b="1" u="sng" spc="500" dirty="0">
                <a:solidFill>
                  <a:srgbClr val="252525"/>
                </a:solidFill>
                <a:uFill>
                  <a:solidFill>
                    <a:srgbClr val="262626"/>
                  </a:solidFill>
                </a:uFill>
                <a:latin typeface="Microsoft JhengHei"/>
                <a:cs typeface="Microsoft JhengHei"/>
              </a:rPr>
              <a:t>                      </a:t>
            </a:r>
            <a:r>
              <a:rPr sz="1400" b="1" u="sng" spc="-10" dirty="0">
                <a:solidFill>
                  <a:srgbClr val="252525"/>
                </a:solidFill>
                <a:uFill>
                  <a:solidFill>
                    <a:srgbClr val="262626"/>
                  </a:solidFill>
                </a:uFill>
                <a:latin typeface="Microsoft JhengHei"/>
                <a:cs typeface="Microsoft JhengHei"/>
              </a:rPr>
              <a:t>執行確認檢驗</a:t>
            </a:r>
            <a:endParaRPr sz="1400">
              <a:latin typeface="Microsoft JhengHei"/>
              <a:cs typeface="Microsoft JhengHei"/>
            </a:endParaRPr>
          </a:p>
          <a:p>
            <a:pPr marL="394970" marR="102235" lvl="1" indent="-157480">
              <a:lnSpc>
                <a:spcPct val="130400"/>
              </a:lnSpc>
              <a:spcBef>
                <a:spcPts val="525"/>
              </a:spcBef>
              <a:buFont typeface="Wingdings"/>
              <a:buChar char=""/>
              <a:tabLst>
                <a:tab pos="395605" algn="l"/>
              </a:tabLst>
            </a:pPr>
            <a:r>
              <a:rPr sz="1400" b="1" u="sng" dirty="0">
                <a:solidFill>
                  <a:srgbClr val="252525"/>
                </a:solidFill>
                <a:uFill>
                  <a:solidFill>
                    <a:srgbClr val="262626"/>
                  </a:solidFill>
                </a:uFill>
                <a:latin typeface="Microsoft JhengHei"/>
                <a:cs typeface="Microsoft JhengHei"/>
              </a:rPr>
              <a:t>如實驗室上機之HIV</a:t>
            </a:r>
            <a:r>
              <a:rPr sz="1400" b="1" u="sng" spc="-5" dirty="0">
                <a:solidFill>
                  <a:srgbClr val="252525"/>
                </a:solidFill>
                <a:uFill>
                  <a:solidFill>
                    <a:srgbClr val="262626"/>
                  </a:solidFill>
                </a:uFill>
                <a:latin typeface="Microsoft JhengHei"/>
                <a:cs typeface="Microsoft JhengHei"/>
              </a:rPr>
              <a:t>初步檢驗陽性，可同步進行</a:t>
            </a:r>
            <a:r>
              <a:rPr sz="1400" b="1" spc="-50" dirty="0">
                <a:solidFill>
                  <a:srgbClr val="252525"/>
                </a:solidFill>
                <a:latin typeface="Microsoft JhengHei"/>
                <a:cs typeface="Microsoft JhengHei"/>
              </a:rPr>
              <a:t> </a:t>
            </a:r>
            <a:r>
              <a:rPr sz="1400" b="1" spc="-10" dirty="0">
                <a:solidFill>
                  <a:srgbClr val="252525"/>
                </a:solidFill>
                <a:latin typeface="Microsoft JhengHei"/>
                <a:cs typeface="Microsoft JhengHei"/>
              </a:rPr>
              <a:t>ICT及</a:t>
            </a:r>
            <a:r>
              <a:rPr sz="1400" b="1" spc="-40" dirty="0">
                <a:solidFill>
                  <a:srgbClr val="252525"/>
                </a:solidFill>
                <a:latin typeface="Microsoft JhengHei"/>
                <a:cs typeface="Microsoft JhengHei"/>
              </a:rPr>
              <a:t>NAT</a:t>
            </a:r>
            <a:r>
              <a:rPr sz="1400" b="1" spc="-50" dirty="0">
                <a:solidFill>
                  <a:srgbClr val="252525"/>
                </a:solidFill>
                <a:latin typeface="Microsoft JhengHei"/>
                <a:cs typeface="Microsoft JhengHei"/>
              </a:rPr>
              <a:t>。</a:t>
            </a:r>
            <a:endParaRPr sz="1400">
              <a:latin typeface="Microsoft JhengHei"/>
              <a:cs typeface="Microsoft JhengHei"/>
            </a:endParaRPr>
          </a:p>
          <a:p>
            <a:pPr marL="238125" marR="93345" indent="-158115">
              <a:lnSpc>
                <a:spcPct val="130400"/>
              </a:lnSpc>
              <a:spcBef>
                <a:spcPts val="520"/>
              </a:spcBef>
              <a:buFont typeface="Arial MT"/>
              <a:buChar char="•"/>
              <a:tabLst>
                <a:tab pos="238760" algn="l"/>
              </a:tabLst>
            </a:pPr>
            <a:r>
              <a:rPr sz="1400" b="1" spc="60" dirty="0">
                <a:solidFill>
                  <a:srgbClr val="C00000"/>
                </a:solidFill>
                <a:latin typeface="Microsoft JhengHei"/>
                <a:cs typeface="Microsoft JhengHei"/>
              </a:rPr>
              <a:t>強化檢驗後諮詢(</a:t>
            </a:r>
            <a:r>
              <a:rPr sz="1400" b="1" spc="-35" dirty="0">
                <a:solidFill>
                  <a:srgbClr val="C00000"/>
                </a:solidFill>
                <a:latin typeface="Microsoft JhengHei"/>
                <a:cs typeface="Microsoft JhengHei"/>
              </a:rPr>
              <a:t>Post-</a:t>
            </a:r>
            <a:r>
              <a:rPr sz="1400" b="1" dirty="0">
                <a:solidFill>
                  <a:srgbClr val="C00000"/>
                </a:solidFill>
                <a:latin typeface="Microsoft JhengHei"/>
                <a:cs typeface="Microsoft JhengHei"/>
              </a:rPr>
              <a:t>test</a:t>
            </a:r>
            <a:r>
              <a:rPr sz="1400" b="1" spc="455" dirty="0">
                <a:solidFill>
                  <a:srgbClr val="C00000"/>
                </a:solidFill>
                <a:latin typeface="Microsoft JhengHei"/>
                <a:cs typeface="Microsoft JhengHei"/>
              </a:rPr>
              <a:t> </a:t>
            </a:r>
            <a:r>
              <a:rPr sz="1400" b="1" dirty="0">
                <a:solidFill>
                  <a:srgbClr val="C00000"/>
                </a:solidFill>
                <a:latin typeface="Microsoft JhengHei"/>
                <a:cs typeface="Microsoft JhengHei"/>
              </a:rPr>
              <a:t>Counselling</a:t>
            </a:r>
            <a:r>
              <a:rPr sz="1400" b="1" spc="40" dirty="0">
                <a:solidFill>
                  <a:srgbClr val="C00000"/>
                </a:solidFill>
                <a:latin typeface="Microsoft JhengHei"/>
                <a:cs typeface="Microsoft JhengHei"/>
              </a:rPr>
              <a:t>)、及早</a:t>
            </a:r>
            <a:r>
              <a:rPr sz="1400" b="1" spc="-10" dirty="0">
                <a:solidFill>
                  <a:srgbClr val="C00000"/>
                </a:solidFill>
                <a:latin typeface="Microsoft JhengHei"/>
                <a:cs typeface="Microsoft JhengHei"/>
              </a:rPr>
              <a:t>連結至醫療照護及預防服務</a:t>
            </a:r>
            <a:r>
              <a:rPr sz="1400" b="1" dirty="0">
                <a:solidFill>
                  <a:srgbClr val="C00000"/>
                </a:solidFill>
                <a:latin typeface="Microsoft JhengHei"/>
                <a:cs typeface="Microsoft JhengHei"/>
              </a:rPr>
              <a:t>(Linkage</a:t>
            </a:r>
            <a:r>
              <a:rPr sz="1400" b="1" spc="-5" dirty="0">
                <a:solidFill>
                  <a:srgbClr val="C00000"/>
                </a:solidFill>
                <a:latin typeface="Microsoft JhengHei"/>
                <a:cs typeface="Microsoft JhengHei"/>
              </a:rPr>
              <a:t> </a:t>
            </a:r>
            <a:r>
              <a:rPr sz="1400" b="1" dirty="0">
                <a:solidFill>
                  <a:srgbClr val="C00000"/>
                </a:solidFill>
                <a:latin typeface="Microsoft JhengHei"/>
                <a:cs typeface="Microsoft JhengHei"/>
              </a:rPr>
              <a:t>to </a:t>
            </a:r>
            <a:r>
              <a:rPr sz="1400" b="1" spc="-10" dirty="0">
                <a:solidFill>
                  <a:srgbClr val="C00000"/>
                </a:solidFill>
                <a:latin typeface="Microsoft JhengHei"/>
                <a:cs typeface="Microsoft JhengHei"/>
              </a:rPr>
              <a:t>care)</a:t>
            </a:r>
            <a:endParaRPr sz="1400">
              <a:latin typeface="Microsoft JhengHei"/>
              <a:cs typeface="Microsoft JhengHei"/>
            </a:endParaRPr>
          </a:p>
        </p:txBody>
      </p:sp>
      <p:sp>
        <p:nvSpPr>
          <p:cNvPr id="8" name="object 8"/>
          <p:cNvSpPr txBox="1"/>
          <p:nvPr/>
        </p:nvSpPr>
        <p:spPr>
          <a:xfrm>
            <a:off x="6299327" y="1740407"/>
            <a:ext cx="4228465" cy="458470"/>
          </a:xfrm>
          <a:prstGeom prst="rect">
            <a:avLst/>
          </a:prstGeom>
          <a:solidFill>
            <a:srgbClr val="FFD966"/>
          </a:solidFill>
        </p:spPr>
        <p:txBody>
          <a:bodyPr vert="horz" wrap="square" lIns="0" tIns="64135" rIns="0" bIns="0" rtlCol="0">
            <a:spAutoFit/>
          </a:bodyPr>
          <a:lstStyle/>
          <a:p>
            <a:pPr marL="83820">
              <a:lnSpc>
                <a:spcPct val="100000"/>
              </a:lnSpc>
              <a:spcBef>
                <a:spcPts val="505"/>
              </a:spcBef>
            </a:pPr>
            <a:r>
              <a:rPr sz="1900" b="1" spc="100" dirty="0">
                <a:solidFill>
                  <a:srgbClr val="008F9A"/>
                </a:solidFill>
                <a:latin typeface="Microsoft JhengHei"/>
                <a:cs typeface="Microsoft JhengHei"/>
              </a:rPr>
              <a:t>提升</a:t>
            </a:r>
            <a:r>
              <a:rPr sz="1900" b="1" spc="95" dirty="0">
                <a:solidFill>
                  <a:srgbClr val="008F9A"/>
                </a:solidFill>
                <a:latin typeface="Microsoft JhengHei"/>
                <a:cs typeface="Microsoft JhengHei"/>
              </a:rPr>
              <a:t>HIV</a:t>
            </a:r>
            <a:r>
              <a:rPr sz="1900" b="1" spc="100" dirty="0">
                <a:solidFill>
                  <a:srgbClr val="008F9A"/>
                </a:solidFill>
                <a:latin typeface="Microsoft JhengHei"/>
                <a:cs typeface="Microsoft JhengHei"/>
              </a:rPr>
              <a:t>檢驗準確度及加速確診時</a:t>
            </a:r>
            <a:r>
              <a:rPr sz="1900" b="1" spc="50" dirty="0">
                <a:solidFill>
                  <a:srgbClr val="008F9A"/>
                </a:solidFill>
                <a:latin typeface="Microsoft JhengHei"/>
                <a:cs typeface="Microsoft JhengHei"/>
              </a:rPr>
              <a:t>效</a:t>
            </a:r>
            <a:endParaRPr sz="1900">
              <a:latin typeface="Microsoft JhengHei"/>
              <a:cs typeface="Microsoft JhengHei"/>
            </a:endParaRPr>
          </a:p>
        </p:txBody>
      </p:sp>
      <p:sp>
        <p:nvSpPr>
          <p:cNvPr id="9" name="object 9"/>
          <p:cNvSpPr/>
          <p:nvPr/>
        </p:nvSpPr>
        <p:spPr>
          <a:xfrm>
            <a:off x="4814201" y="1974342"/>
            <a:ext cx="1346200" cy="807720"/>
          </a:xfrm>
          <a:custGeom>
            <a:avLst/>
            <a:gdLst/>
            <a:ahLst/>
            <a:cxnLst/>
            <a:rect l="l" t="t" r="r" b="b"/>
            <a:pathLst>
              <a:path w="1346200" h="807719">
                <a:moveTo>
                  <a:pt x="25146" y="665226"/>
                </a:moveTo>
                <a:lnTo>
                  <a:pt x="25146" y="564642"/>
                </a:lnTo>
                <a:lnTo>
                  <a:pt x="0" y="564642"/>
                </a:lnTo>
                <a:lnTo>
                  <a:pt x="0" y="665226"/>
                </a:lnTo>
                <a:lnTo>
                  <a:pt x="25146" y="665226"/>
                </a:lnTo>
                <a:close/>
              </a:path>
              <a:path w="1346200" h="807719">
                <a:moveTo>
                  <a:pt x="25146" y="489203"/>
                </a:moveTo>
                <a:lnTo>
                  <a:pt x="25146" y="389381"/>
                </a:lnTo>
                <a:lnTo>
                  <a:pt x="0" y="389381"/>
                </a:lnTo>
                <a:lnTo>
                  <a:pt x="0" y="489203"/>
                </a:lnTo>
                <a:lnTo>
                  <a:pt x="25146" y="489203"/>
                </a:lnTo>
                <a:close/>
              </a:path>
              <a:path w="1346200" h="807719">
                <a:moveTo>
                  <a:pt x="25146" y="313944"/>
                </a:moveTo>
                <a:lnTo>
                  <a:pt x="25146" y="214121"/>
                </a:lnTo>
                <a:lnTo>
                  <a:pt x="0" y="214121"/>
                </a:lnTo>
                <a:lnTo>
                  <a:pt x="0" y="313944"/>
                </a:lnTo>
                <a:lnTo>
                  <a:pt x="25146" y="313944"/>
                </a:lnTo>
                <a:close/>
              </a:path>
              <a:path w="1346200" h="807719">
                <a:moveTo>
                  <a:pt x="60959" y="58674"/>
                </a:moveTo>
                <a:lnTo>
                  <a:pt x="43433" y="40385"/>
                </a:lnTo>
                <a:lnTo>
                  <a:pt x="41909" y="41909"/>
                </a:lnTo>
                <a:lnTo>
                  <a:pt x="24990" y="62044"/>
                </a:lnTo>
                <a:lnTo>
                  <a:pt x="12263" y="84886"/>
                </a:lnTo>
                <a:lnTo>
                  <a:pt x="3882" y="109672"/>
                </a:lnTo>
                <a:lnTo>
                  <a:pt x="0" y="135635"/>
                </a:lnTo>
                <a:lnTo>
                  <a:pt x="0" y="138683"/>
                </a:lnTo>
                <a:lnTo>
                  <a:pt x="25145" y="139445"/>
                </a:lnTo>
                <a:lnTo>
                  <a:pt x="25145" y="136397"/>
                </a:lnTo>
                <a:lnTo>
                  <a:pt x="28606" y="114197"/>
                </a:lnTo>
                <a:lnTo>
                  <a:pt x="35247" y="94511"/>
                </a:lnTo>
                <a:lnTo>
                  <a:pt x="45600" y="76338"/>
                </a:lnTo>
                <a:lnTo>
                  <a:pt x="60197" y="58674"/>
                </a:lnTo>
                <a:lnTo>
                  <a:pt x="60959" y="58674"/>
                </a:lnTo>
                <a:close/>
              </a:path>
              <a:path w="1346200" h="807719">
                <a:moveTo>
                  <a:pt x="217931" y="25145"/>
                </a:moveTo>
                <a:lnTo>
                  <a:pt x="217931" y="0"/>
                </a:lnTo>
                <a:lnTo>
                  <a:pt x="135635" y="0"/>
                </a:lnTo>
                <a:lnTo>
                  <a:pt x="128015" y="762"/>
                </a:lnTo>
                <a:lnTo>
                  <a:pt x="121157" y="1524"/>
                </a:lnTo>
                <a:lnTo>
                  <a:pt x="115823" y="2285"/>
                </a:lnTo>
                <a:lnTo>
                  <a:pt x="119633" y="27431"/>
                </a:lnTo>
                <a:lnTo>
                  <a:pt x="125729" y="25907"/>
                </a:lnTo>
                <a:lnTo>
                  <a:pt x="131063" y="25145"/>
                </a:lnTo>
                <a:lnTo>
                  <a:pt x="217931" y="25145"/>
                </a:lnTo>
                <a:close/>
              </a:path>
              <a:path w="1346200" h="807719">
                <a:moveTo>
                  <a:pt x="393191" y="25145"/>
                </a:moveTo>
                <a:lnTo>
                  <a:pt x="393191" y="0"/>
                </a:lnTo>
                <a:lnTo>
                  <a:pt x="293369" y="0"/>
                </a:lnTo>
                <a:lnTo>
                  <a:pt x="293369" y="25145"/>
                </a:lnTo>
                <a:lnTo>
                  <a:pt x="393191" y="25145"/>
                </a:lnTo>
                <a:close/>
              </a:path>
              <a:path w="1346200" h="807719">
                <a:moveTo>
                  <a:pt x="568451" y="25145"/>
                </a:moveTo>
                <a:lnTo>
                  <a:pt x="568451" y="0"/>
                </a:lnTo>
                <a:lnTo>
                  <a:pt x="468629" y="0"/>
                </a:lnTo>
                <a:lnTo>
                  <a:pt x="468629" y="25145"/>
                </a:lnTo>
                <a:lnTo>
                  <a:pt x="568451" y="25145"/>
                </a:lnTo>
                <a:close/>
              </a:path>
              <a:path w="1346200" h="807719">
                <a:moveTo>
                  <a:pt x="744474" y="25145"/>
                </a:moveTo>
                <a:lnTo>
                  <a:pt x="744474" y="0"/>
                </a:lnTo>
                <a:lnTo>
                  <a:pt x="643889" y="0"/>
                </a:lnTo>
                <a:lnTo>
                  <a:pt x="643889" y="25145"/>
                </a:lnTo>
                <a:lnTo>
                  <a:pt x="744474" y="25145"/>
                </a:lnTo>
                <a:close/>
              </a:path>
              <a:path w="1346200" h="807719">
                <a:moveTo>
                  <a:pt x="919734" y="25145"/>
                </a:moveTo>
                <a:lnTo>
                  <a:pt x="919734" y="0"/>
                </a:lnTo>
                <a:lnTo>
                  <a:pt x="819150" y="0"/>
                </a:lnTo>
                <a:lnTo>
                  <a:pt x="819150" y="25145"/>
                </a:lnTo>
                <a:lnTo>
                  <a:pt x="919734" y="25145"/>
                </a:lnTo>
                <a:close/>
              </a:path>
              <a:path w="1346200" h="807719">
                <a:moveTo>
                  <a:pt x="1094993" y="25145"/>
                </a:moveTo>
                <a:lnTo>
                  <a:pt x="1094993" y="0"/>
                </a:lnTo>
                <a:lnTo>
                  <a:pt x="994409" y="0"/>
                </a:lnTo>
                <a:lnTo>
                  <a:pt x="994409" y="25145"/>
                </a:lnTo>
                <a:lnTo>
                  <a:pt x="1094993" y="25145"/>
                </a:lnTo>
                <a:close/>
              </a:path>
              <a:path w="1346200" h="807719">
                <a:moveTo>
                  <a:pt x="1274064" y="19050"/>
                </a:moveTo>
                <a:lnTo>
                  <a:pt x="1237421" y="4376"/>
                </a:lnTo>
                <a:lnTo>
                  <a:pt x="1202435" y="0"/>
                </a:lnTo>
                <a:lnTo>
                  <a:pt x="1170431" y="0"/>
                </a:lnTo>
                <a:lnTo>
                  <a:pt x="1170431" y="25145"/>
                </a:lnTo>
                <a:lnTo>
                  <a:pt x="1202435" y="25145"/>
                </a:lnTo>
                <a:lnTo>
                  <a:pt x="1215947" y="25695"/>
                </a:lnTo>
                <a:lnTo>
                  <a:pt x="1231572" y="28713"/>
                </a:lnTo>
                <a:lnTo>
                  <a:pt x="1246727" y="33566"/>
                </a:lnTo>
                <a:lnTo>
                  <a:pt x="1258823" y="39624"/>
                </a:lnTo>
                <a:lnTo>
                  <a:pt x="1261109" y="40385"/>
                </a:lnTo>
                <a:lnTo>
                  <a:pt x="1274064" y="19050"/>
                </a:lnTo>
                <a:close/>
              </a:path>
              <a:path w="1346200" h="807719">
                <a:moveTo>
                  <a:pt x="1345691" y="181356"/>
                </a:moveTo>
                <a:lnTo>
                  <a:pt x="1345691" y="142494"/>
                </a:lnTo>
                <a:lnTo>
                  <a:pt x="1344585" y="128198"/>
                </a:lnTo>
                <a:lnTo>
                  <a:pt x="1342563" y="114004"/>
                </a:lnTo>
                <a:lnTo>
                  <a:pt x="1339057" y="100149"/>
                </a:lnTo>
                <a:lnTo>
                  <a:pt x="1329689" y="77724"/>
                </a:lnTo>
                <a:lnTo>
                  <a:pt x="1306829" y="89153"/>
                </a:lnTo>
                <a:lnTo>
                  <a:pt x="1311402" y="97535"/>
                </a:lnTo>
                <a:lnTo>
                  <a:pt x="1315763" y="110273"/>
                </a:lnTo>
                <a:lnTo>
                  <a:pt x="1318221" y="119986"/>
                </a:lnTo>
                <a:lnTo>
                  <a:pt x="1319556" y="129904"/>
                </a:lnTo>
                <a:lnTo>
                  <a:pt x="1320545" y="143256"/>
                </a:lnTo>
                <a:lnTo>
                  <a:pt x="1320545" y="181356"/>
                </a:lnTo>
                <a:lnTo>
                  <a:pt x="1345691" y="181356"/>
                </a:lnTo>
                <a:close/>
              </a:path>
              <a:path w="1346200" h="807719">
                <a:moveTo>
                  <a:pt x="1345691" y="356616"/>
                </a:moveTo>
                <a:lnTo>
                  <a:pt x="1345691" y="256794"/>
                </a:lnTo>
                <a:lnTo>
                  <a:pt x="1320545" y="256794"/>
                </a:lnTo>
                <a:lnTo>
                  <a:pt x="1320545" y="356616"/>
                </a:lnTo>
                <a:lnTo>
                  <a:pt x="1345691" y="356616"/>
                </a:lnTo>
                <a:close/>
              </a:path>
              <a:path w="1346200" h="807719">
                <a:moveTo>
                  <a:pt x="1345691" y="531876"/>
                </a:moveTo>
                <a:lnTo>
                  <a:pt x="1345691" y="432053"/>
                </a:lnTo>
                <a:lnTo>
                  <a:pt x="1320545" y="432053"/>
                </a:lnTo>
                <a:lnTo>
                  <a:pt x="1320545" y="531876"/>
                </a:lnTo>
                <a:lnTo>
                  <a:pt x="1345691" y="531876"/>
                </a:lnTo>
                <a:close/>
              </a:path>
              <a:path w="1346200" h="807719">
                <a:moveTo>
                  <a:pt x="1345691" y="665226"/>
                </a:moveTo>
                <a:lnTo>
                  <a:pt x="1345691" y="607313"/>
                </a:lnTo>
                <a:lnTo>
                  <a:pt x="1320545" y="607313"/>
                </a:lnTo>
                <a:lnTo>
                  <a:pt x="1320545" y="665226"/>
                </a:lnTo>
                <a:lnTo>
                  <a:pt x="1319880" y="674099"/>
                </a:lnTo>
                <a:lnTo>
                  <a:pt x="1318850" y="682904"/>
                </a:lnTo>
                <a:lnTo>
                  <a:pt x="1317334" y="691632"/>
                </a:lnTo>
                <a:lnTo>
                  <a:pt x="1315211" y="700277"/>
                </a:lnTo>
                <a:lnTo>
                  <a:pt x="1313688" y="702563"/>
                </a:lnTo>
                <a:lnTo>
                  <a:pt x="1338071" y="710945"/>
                </a:lnTo>
                <a:lnTo>
                  <a:pt x="1338833" y="707135"/>
                </a:lnTo>
                <a:lnTo>
                  <a:pt x="1341871" y="696913"/>
                </a:lnTo>
                <a:lnTo>
                  <a:pt x="1343715" y="686433"/>
                </a:lnTo>
                <a:lnTo>
                  <a:pt x="1344832" y="675826"/>
                </a:lnTo>
                <a:lnTo>
                  <a:pt x="1345691" y="665226"/>
                </a:lnTo>
                <a:close/>
              </a:path>
              <a:path w="1346200" h="807719">
                <a:moveTo>
                  <a:pt x="1290827" y="777239"/>
                </a:moveTo>
                <a:lnTo>
                  <a:pt x="1275588" y="757427"/>
                </a:lnTo>
                <a:lnTo>
                  <a:pt x="1267967" y="762762"/>
                </a:lnTo>
                <a:lnTo>
                  <a:pt x="1252771" y="771645"/>
                </a:lnTo>
                <a:lnTo>
                  <a:pt x="1236397" y="778082"/>
                </a:lnTo>
                <a:lnTo>
                  <a:pt x="1219235" y="781812"/>
                </a:lnTo>
                <a:lnTo>
                  <a:pt x="1202435" y="782540"/>
                </a:lnTo>
                <a:lnTo>
                  <a:pt x="1189481" y="782574"/>
                </a:lnTo>
                <a:lnTo>
                  <a:pt x="1189481" y="807719"/>
                </a:lnTo>
                <a:lnTo>
                  <a:pt x="1202435" y="807719"/>
                </a:lnTo>
                <a:lnTo>
                  <a:pt x="1223851" y="806192"/>
                </a:lnTo>
                <a:lnTo>
                  <a:pt x="1244255" y="801690"/>
                </a:lnTo>
                <a:lnTo>
                  <a:pt x="1263752" y="794107"/>
                </a:lnTo>
                <a:lnTo>
                  <a:pt x="1282445" y="783335"/>
                </a:lnTo>
                <a:lnTo>
                  <a:pt x="1290827" y="777239"/>
                </a:lnTo>
                <a:close/>
              </a:path>
              <a:path w="1346200" h="807719">
                <a:moveTo>
                  <a:pt x="1114043" y="807719"/>
                </a:moveTo>
                <a:lnTo>
                  <a:pt x="1114043" y="782574"/>
                </a:lnTo>
                <a:lnTo>
                  <a:pt x="1013459" y="782574"/>
                </a:lnTo>
                <a:lnTo>
                  <a:pt x="1013459" y="807719"/>
                </a:lnTo>
                <a:lnTo>
                  <a:pt x="1114043" y="807719"/>
                </a:lnTo>
                <a:close/>
              </a:path>
              <a:path w="1346200" h="807719">
                <a:moveTo>
                  <a:pt x="938783" y="807719"/>
                </a:moveTo>
                <a:lnTo>
                  <a:pt x="938783" y="782574"/>
                </a:lnTo>
                <a:lnTo>
                  <a:pt x="838199" y="782574"/>
                </a:lnTo>
                <a:lnTo>
                  <a:pt x="838199" y="807719"/>
                </a:lnTo>
                <a:lnTo>
                  <a:pt x="938783" y="807719"/>
                </a:lnTo>
                <a:close/>
              </a:path>
              <a:path w="1346200" h="807719">
                <a:moveTo>
                  <a:pt x="763523" y="807719"/>
                </a:moveTo>
                <a:lnTo>
                  <a:pt x="763523" y="782574"/>
                </a:lnTo>
                <a:lnTo>
                  <a:pt x="662939" y="782574"/>
                </a:lnTo>
                <a:lnTo>
                  <a:pt x="662939" y="807719"/>
                </a:lnTo>
                <a:lnTo>
                  <a:pt x="763523" y="807719"/>
                </a:lnTo>
                <a:close/>
              </a:path>
              <a:path w="1346200" h="807719">
                <a:moveTo>
                  <a:pt x="587501" y="807719"/>
                </a:moveTo>
                <a:lnTo>
                  <a:pt x="587501" y="782574"/>
                </a:lnTo>
                <a:lnTo>
                  <a:pt x="487679" y="782574"/>
                </a:lnTo>
                <a:lnTo>
                  <a:pt x="487679" y="807719"/>
                </a:lnTo>
                <a:lnTo>
                  <a:pt x="587501" y="807719"/>
                </a:lnTo>
                <a:close/>
              </a:path>
              <a:path w="1346200" h="807719">
                <a:moveTo>
                  <a:pt x="412241" y="807719"/>
                </a:moveTo>
                <a:lnTo>
                  <a:pt x="412241" y="782574"/>
                </a:lnTo>
                <a:lnTo>
                  <a:pt x="312419" y="782574"/>
                </a:lnTo>
                <a:lnTo>
                  <a:pt x="312419" y="807719"/>
                </a:lnTo>
                <a:lnTo>
                  <a:pt x="412241" y="807719"/>
                </a:lnTo>
                <a:close/>
              </a:path>
              <a:path w="1346200" h="807719">
                <a:moveTo>
                  <a:pt x="236981" y="807719"/>
                </a:moveTo>
                <a:lnTo>
                  <a:pt x="236981" y="782574"/>
                </a:lnTo>
                <a:lnTo>
                  <a:pt x="137159" y="782574"/>
                </a:lnTo>
                <a:lnTo>
                  <a:pt x="136397" y="807719"/>
                </a:lnTo>
                <a:lnTo>
                  <a:pt x="236981" y="807719"/>
                </a:lnTo>
                <a:close/>
              </a:path>
              <a:path w="1346200" h="807719">
                <a:moveTo>
                  <a:pt x="74675" y="760476"/>
                </a:moveTo>
                <a:lnTo>
                  <a:pt x="41724" y="725724"/>
                </a:lnTo>
                <a:lnTo>
                  <a:pt x="27431" y="688847"/>
                </a:lnTo>
                <a:lnTo>
                  <a:pt x="26669" y="685800"/>
                </a:lnTo>
                <a:lnTo>
                  <a:pt x="2285" y="690371"/>
                </a:lnTo>
                <a:lnTo>
                  <a:pt x="20854" y="739197"/>
                </a:lnTo>
                <a:lnTo>
                  <a:pt x="52577" y="775715"/>
                </a:lnTo>
                <a:lnTo>
                  <a:pt x="59435" y="781050"/>
                </a:lnTo>
                <a:lnTo>
                  <a:pt x="74675" y="760476"/>
                </a:lnTo>
                <a:close/>
              </a:path>
            </a:pathLst>
          </a:custGeom>
          <a:solidFill>
            <a:srgbClr val="158B95"/>
          </a:solidFill>
        </p:spPr>
        <p:txBody>
          <a:bodyPr wrap="square" lIns="0" tIns="0" rIns="0" bIns="0" rtlCol="0"/>
          <a:lstStyle/>
          <a:p>
            <a:endParaRPr/>
          </a:p>
        </p:txBody>
      </p:sp>
      <p:sp>
        <p:nvSpPr>
          <p:cNvPr id="10" name="object 10"/>
          <p:cNvSpPr txBox="1"/>
          <p:nvPr/>
        </p:nvSpPr>
        <p:spPr>
          <a:xfrm>
            <a:off x="4962023" y="2090128"/>
            <a:ext cx="1051560" cy="560070"/>
          </a:xfrm>
          <a:prstGeom prst="rect">
            <a:avLst/>
          </a:prstGeom>
        </p:spPr>
        <p:txBody>
          <a:bodyPr vert="horz" wrap="square" lIns="0" tIns="1905" rIns="0" bIns="0" rtlCol="0">
            <a:spAutoFit/>
          </a:bodyPr>
          <a:lstStyle/>
          <a:p>
            <a:pPr marL="191135" marR="5080" indent="-179070">
              <a:lnSpc>
                <a:spcPts val="1160"/>
              </a:lnSpc>
              <a:spcBef>
                <a:spcPts val="15"/>
              </a:spcBef>
            </a:pPr>
            <a:r>
              <a:rPr sz="850" b="1" dirty="0">
                <a:latin typeface="Microsoft JhengHei"/>
                <a:cs typeface="Microsoft JhengHei"/>
              </a:rPr>
              <a:t>HIV抗原/抗體複合</a:t>
            </a:r>
            <a:r>
              <a:rPr sz="850" b="1" spc="-50" dirty="0">
                <a:latin typeface="Microsoft JhengHei"/>
                <a:cs typeface="Microsoft JhengHei"/>
              </a:rPr>
              <a:t>型</a:t>
            </a:r>
            <a:r>
              <a:rPr sz="850" b="1" dirty="0">
                <a:latin typeface="Microsoft JhengHei"/>
                <a:cs typeface="Microsoft JhengHei"/>
              </a:rPr>
              <a:t>快速初步檢</a:t>
            </a:r>
            <a:r>
              <a:rPr sz="850" b="1" spc="-50" dirty="0">
                <a:latin typeface="Microsoft JhengHei"/>
                <a:cs typeface="Microsoft JhengHei"/>
              </a:rPr>
              <a:t>驗</a:t>
            </a:r>
            <a:endParaRPr sz="850">
              <a:latin typeface="Microsoft JhengHei"/>
              <a:cs typeface="Microsoft JhengHei"/>
            </a:endParaRPr>
          </a:p>
          <a:p>
            <a:pPr marL="222885" indent="-223520">
              <a:lnSpc>
                <a:spcPts val="1040"/>
              </a:lnSpc>
            </a:pPr>
            <a:r>
              <a:rPr sz="800" b="1" spc="-10" dirty="0">
                <a:solidFill>
                  <a:srgbClr val="006565"/>
                </a:solidFill>
                <a:latin typeface="Microsoft JhengHei"/>
                <a:cs typeface="Microsoft JhengHei"/>
              </a:rPr>
              <a:t>*適用於匿名</a:t>
            </a:r>
            <a:r>
              <a:rPr sz="800" b="1" spc="-25" dirty="0">
                <a:solidFill>
                  <a:srgbClr val="006565"/>
                </a:solidFill>
                <a:latin typeface="Microsoft JhengHei"/>
                <a:cs typeface="Microsoft JhengHei"/>
              </a:rPr>
              <a:t>檢驗、</a:t>
            </a:r>
            <a:r>
              <a:rPr sz="800" b="1" spc="-20" dirty="0">
                <a:solidFill>
                  <a:srgbClr val="006565"/>
                </a:solidFill>
                <a:latin typeface="Microsoft JhengHei"/>
                <a:cs typeface="Microsoft JhengHei"/>
              </a:rPr>
              <a:t>外</a:t>
            </a:r>
            <a:r>
              <a:rPr sz="800" b="1" spc="-50" dirty="0">
                <a:solidFill>
                  <a:srgbClr val="006565"/>
                </a:solidFill>
                <a:latin typeface="Microsoft JhengHei"/>
                <a:cs typeface="Microsoft JhengHei"/>
              </a:rPr>
              <a:t>展</a:t>
            </a:r>
            <a:r>
              <a:rPr sz="800" b="1" spc="-10" dirty="0">
                <a:solidFill>
                  <a:srgbClr val="006565"/>
                </a:solidFill>
                <a:latin typeface="Microsoft JhengHei"/>
                <a:cs typeface="Microsoft JhengHei"/>
              </a:rPr>
              <a:t>或緊急狀況</a:t>
            </a:r>
            <a:r>
              <a:rPr sz="800" b="1" spc="-60" dirty="0">
                <a:solidFill>
                  <a:srgbClr val="006565"/>
                </a:solidFill>
                <a:latin typeface="Microsoft JhengHei"/>
                <a:cs typeface="Microsoft JhengHei"/>
              </a:rPr>
              <a:t>等</a:t>
            </a:r>
            <a:endParaRPr sz="800">
              <a:latin typeface="Microsoft JhengHei"/>
              <a:cs typeface="Microsoft JhengHei"/>
            </a:endParaRPr>
          </a:p>
        </p:txBody>
      </p:sp>
      <p:sp>
        <p:nvSpPr>
          <p:cNvPr id="11" name="object 11"/>
          <p:cNvSpPr/>
          <p:nvPr/>
        </p:nvSpPr>
        <p:spPr>
          <a:xfrm>
            <a:off x="3571379" y="2376677"/>
            <a:ext cx="1263650" cy="75565"/>
          </a:xfrm>
          <a:custGeom>
            <a:avLst/>
            <a:gdLst/>
            <a:ahLst/>
            <a:cxnLst/>
            <a:rect l="l" t="t" r="r" b="b"/>
            <a:pathLst>
              <a:path w="1263650" h="75564">
                <a:moveTo>
                  <a:pt x="1263395" y="50291"/>
                </a:moveTo>
                <a:lnTo>
                  <a:pt x="1263395" y="25145"/>
                </a:lnTo>
                <a:lnTo>
                  <a:pt x="1187957" y="25145"/>
                </a:lnTo>
                <a:lnTo>
                  <a:pt x="1187957" y="50291"/>
                </a:lnTo>
                <a:lnTo>
                  <a:pt x="1263395" y="50291"/>
                </a:lnTo>
                <a:close/>
              </a:path>
              <a:path w="1263650" h="75564">
                <a:moveTo>
                  <a:pt x="1162812" y="50291"/>
                </a:moveTo>
                <a:lnTo>
                  <a:pt x="1162812" y="25145"/>
                </a:lnTo>
                <a:lnTo>
                  <a:pt x="1087374" y="25145"/>
                </a:lnTo>
                <a:lnTo>
                  <a:pt x="1087374" y="50291"/>
                </a:lnTo>
                <a:lnTo>
                  <a:pt x="1162812" y="50291"/>
                </a:lnTo>
                <a:close/>
              </a:path>
              <a:path w="1263650" h="75564">
                <a:moveTo>
                  <a:pt x="1062989" y="50291"/>
                </a:moveTo>
                <a:lnTo>
                  <a:pt x="1062989" y="25145"/>
                </a:lnTo>
                <a:lnTo>
                  <a:pt x="987551" y="25145"/>
                </a:lnTo>
                <a:lnTo>
                  <a:pt x="987551" y="50291"/>
                </a:lnTo>
                <a:lnTo>
                  <a:pt x="1062989" y="50291"/>
                </a:lnTo>
                <a:close/>
              </a:path>
              <a:path w="1263650" h="75564">
                <a:moveTo>
                  <a:pt x="962405" y="50291"/>
                </a:moveTo>
                <a:lnTo>
                  <a:pt x="962405" y="25145"/>
                </a:lnTo>
                <a:lnTo>
                  <a:pt x="886967" y="25145"/>
                </a:lnTo>
                <a:lnTo>
                  <a:pt x="886967" y="50291"/>
                </a:lnTo>
                <a:lnTo>
                  <a:pt x="962405" y="50291"/>
                </a:lnTo>
                <a:close/>
              </a:path>
              <a:path w="1263650" h="75564">
                <a:moveTo>
                  <a:pt x="861822" y="50291"/>
                </a:moveTo>
                <a:lnTo>
                  <a:pt x="861822" y="25145"/>
                </a:lnTo>
                <a:lnTo>
                  <a:pt x="787146" y="25145"/>
                </a:lnTo>
                <a:lnTo>
                  <a:pt x="787146" y="50291"/>
                </a:lnTo>
                <a:lnTo>
                  <a:pt x="861822" y="50291"/>
                </a:lnTo>
                <a:close/>
              </a:path>
              <a:path w="1263650" h="75564">
                <a:moveTo>
                  <a:pt x="762000" y="50291"/>
                </a:moveTo>
                <a:lnTo>
                  <a:pt x="762000" y="25145"/>
                </a:lnTo>
                <a:lnTo>
                  <a:pt x="686562" y="25145"/>
                </a:lnTo>
                <a:lnTo>
                  <a:pt x="686562" y="50291"/>
                </a:lnTo>
                <a:lnTo>
                  <a:pt x="762000" y="50291"/>
                </a:lnTo>
                <a:close/>
              </a:path>
              <a:path w="1263650" h="75564">
                <a:moveTo>
                  <a:pt x="661415" y="50291"/>
                </a:moveTo>
                <a:lnTo>
                  <a:pt x="661415" y="25145"/>
                </a:lnTo>
                <a:lnTo>
                  <a:pt x="586739" y="25145"/>
                </a:lnTo>
                <a:lnTo>
                  <a:pt x="586739" y="50291"/>
                </a:lnTo>
                <a:lnTo>
                  <a:pt x="661415" y="50291"/>
                </a:lnTo>
                <a:close/>
              </a:path>
              <a:path w="1263650" h="75564">
                <a:moveTo>
                  <a:pt x="561593" y="50291"/>
                </a:moveTo>
                <a:lnTo>
                  <a:pt x="561593" y="25145"/>
                </a:lnTo>
                <a:lnTo>
                  <a:pt x="486155" y="25145"/>
                </a:lnTo>
                <a:lnTo>
                  <a:pt x="486155" y="50291"/>
                </a:lnTo>
                <a:lnTo>
                  <a:pt x="561593" y="50291"/>
                </a:lnTo>
                <a:close/>
              </a:path>
              <a:path w="1263650" h="75564">
                <a:moveTo>
                  <a:pt x="461010" y="50291"/>
                </a:moveTo>
                <a:lnTo>
                  <a:pt x="461010" y="25145"/>
                </a:lnTo>
                <a:lnTo>
                  <a:pt x="386334" y="25145"/>
                </a:lnTo>
                <a:lnTo>
                  <a:pt x="386334" y="50291"/>
                </a:lnTo>
                <a:lnTo>
                  <a:pt x="461010" y="50291"/>
                </a:lnTo>
                <a:close/>
              </a:path>
              <a:path w="1263650" h="75564">
                <a:moveTo>
                  <a:pt x="361188" y="50291"/>
                </a:moveTo>
                <a:lnTo>
                  <a:pt x="361188" y="25145"/>
                </a:lnTo>
                <a:lnTo>
                  <a:pt x="285750" y="25145"/>
                </a:lnTo>
                <a:lnTo>
                  <a:pt x="285750" y="50291"/>
                </a:lnTo>
                <a:lnTo>
                  <a:pt x="361188" y="50291"/>
                </a:lnTo>
                <a:close/>
              </a:path>
              <a:path w="1263650" h="75564">
                <a:moveTo>
                  <a:pt x="260603" y="50291"/>
                </a:moveTo>
                <a:lnTo>
                  <a:pt x="260603" y="25145"/>
                </a:lnTo>
                <a:lnTo>
                  <a:pt x="185927" y="25145"/>
                </a:lnTo>
                <a:lnTo>
                  <a:pt x="185927" y="50291"/>
                </a:lnTo>
                <a:lnTo>
                  <a:pt x="260603" y="50291"/>
                </a:lnTo>
                <a:close/>
              </a:path>
              <a:path w="1263650" h="75564">
                <a:moveTo>
                  <a:pt x="160781" y="50291"/>
                </a:moveTo>
                <a:lnTo>
                  <a:pt x="160781" y="25145"/>
                </a:lnTo>
                <a:lnTo>
                  <a:pt x="85343" y="25145"/>
                </a:lnTo>
                <a:lnTo>
                  <a:pt x="85343" y="50291"/>
                </a:lnTo>
                <a:lnTo>
                  <a:pt x="160781" y="50291"/>
                </a:lnTo>
                <a:close/>
              </a:path>
              <a:path w="1263650" h="75564">
                <a:moveTo>
                  <a:pt x="75437" y="75437"/>
                </a:moveTo>
                <a:lnTo>
                  <a:pt x="75437" y="0"/>
                </a:lnTo>
                <a:lnTo>
                  <a:pt x="0" y="38099"/>
                </a:lnTo>
                <a:lnTo>
                  <a:pt x="75437" y="75437"/>
                </a:lnTo>
                <a:close/>
              </a:path>
            </a:pathLst>
          </a:custGeom>
          <a:solidFill>
            <a:srgbClr val="158B95"/>
          </a:solidFill>
        </p:spPr>
        <p:txBody>
          <a:bodyPr wrap="square" lIns="0" tIns="0" rIns="0" bIns="0" rtlCol="0"/>
          <a:lstStyle/>
          <a:p>
            <a:endParaRPr/>
          </a:p>
        </p:txBody>
      </p:sp>
      <p:sp>
        <p:nvSpPr>
          <p:cNvPr id="12" name="object 12"/>
          <p:cNvSpPr txBox="1"/>
          <p:nvPr/>
        </p:nvSpPr>
        <p:spPr>
          <a:xfrm>
            <a:off x="6102991" y="6004814"/>
            <a:ext cx="4476115" cy="213360"/>
          </a:xfrm>
          <a:prstGeom prst="rect">
            <a:avLst/>
          </a:prstGeom>
        </p:spPr>
        <p:txBody>
          <a:bodyPr vert="horz" wrap="square" lIns="0" tIns="16510" rIns="0" bIns="0" rtlCol="0">
            <a:spAutoFit/>
          </a:bodyPr>
          <a:lstStyle/>
          <a:p>
            <a:pPr marL="12700">
              <a:lnSpc>
                <a:spcPct val="100000"/>
              </a:lnSpc>
              <a:spcBef>
                <a:spcPts val="130"/>
              </a:spcBef>
            </a:pPr>
            <a:r>
              <a:rPr sz="1200" b="1" dirty="0">
                <a:solidFill>
                  <a:srgbClr val="252525"/>
                </a:solidFill>
                <a:latin typeface="Microsoft JhengHei"/>
                <a:cs typeface="Microsoft JhengHei"/>
              </a:rPr>
              <a:t>線上教育訓練影片</a:t>
            </a:r>
            <a:r>
              <a:rPr sz="1200" b="1" spc="-10" dirty="0">
                <a:solidFill>
                  <a:srgbClr val="252525"/>
                </a:solidFill>
                <a:latin typeface="Microsoft JhengHei"/>
                <a:cs typeface="Microsoft JhengHei"/>
              </a:rPr>
              <a:t>：</a:t>
            </a:r>
            <a:r>
              <a:rPr sz="1200" b="1" spc="-10" dirty="0">
                <a:solidFill>
                  <a:srgbClr val="0563C1"/>
                </a:solidFill>
                <a:latin typeface="Microsoft JhengHei"/>
                <a:cs typeface="Microsoft JhengHei"/>
              </a:rPr>
              <a:t>https://elearn.hrd.gov.tw/info/10029746</a:t>
            </a:r>
            <a:endParaRPr sz="1200">
              <a:latin typeface="Microsoft JhengHei"/>
              <a:cs typeface="Microsoft JhengHei"/>
            </a:endParaRPr>
          </a:p>
        </p:txBody>
      </p:sp>
      <p:sp>
        <p:nvSpPr>
          <p:cNvPr id="13" name="object 13"/>
          <p:cNvSpPr/>
          <p:nvPr/>
        </p:nvSpPr>
        <p:spPr>
          <a:xfrm>
            <a:off x="7520813" y="6199631"/>
            <a:ext cx="3046730" cy="9525"/>
          </a:xfrm>
          <a:custGeom>
            <a:avLst/>
            <a:gdLst/>
            <a:ahLst/>
            <a:cxnLst/>
            <a:rect l="l" t="t" r="r" b="b"/>
            <a:pathLst>
              <a:path w="3046729" h="9525">
                <a:moveTo>
                  <a:pt x="0" y="9144"/>
                </a:moveTo>
                <a:lnTo>
                  <a:pt x="0" y="0"/>
                </a:lnTo>
                <a:lnTo>
                  <a:pt x="3046476" y="0"/>
                </a:lnTo>
                <a:lnTo>
                  <a:pt x="3046476" y="9144"/>
                </a:lnTo>
                <a:lnTo>
                  <a:pt x="0" y="9144"/>
                </a:lnTo>
                <a:close/>
              </a:path>
            </a:pathLst>
          </a:custGeom>
          <a:solidFill>
            <a:srgbClr val="0563C1"/>
          </a:solidFill>
        </p:spPr>
        <p:txBody>
          <a:bodyPr wrap="square" lIns="0" tIns="0" rIns="0" bIns="0" rtlCol="0"/>
          <a:lstStyle/>
          <a:p>
            <a:endParaRPr/>
          </a:p>
        </p:txBody>
      </p:sp>
      <p:sp>
        <p:nvSpPr>
          <p:cNvPr id="14" name="object 14"/>
          <p:cNvSpPr txBox="1"/>
          <p:nvPr/>
        </p:nvSpPr>
        <p:spPr>
          <a:xfrm>
            <a:off x="8576443" y="1364995"/>
            <a:ext cx="1856739" cy="320040"/>
          </a:xfrm>
          <a:prstGeom prst="rect">
            <a:avLst/>
          </a:prstGeom>
        </p:spPr>
        <p:txBody>
          <a:bodyPr vert="horz" wrap="square" lIns="0" tIns="16510" rIns="0" bIns="0" rtlCol="0">
            <a:spAutoFit/>
          </a:bodyPr>
          <a:lstStyle/>
          <a:p>
            <a:pPr marL="12700">
              <a:lnSpc>
                <a:spcPct val="100000"/>
              </a:lnSpc>
              <a:spcBef>
                <a:spcPts val="130"/>
              </a:spcBef>
            </a:pPr>
            <a:r>
              <a:rPr sz="1900" b="1" dirty="0">
                <a:solidFill>
                  <a:srgbClr val="2C778D"/>
                </a:solidFill>
                <a:latin typeface="Microsoft JhengHei"/>
                <a:cs typeface="Microsoft JhengHei"/>
              </a:rPr>
              <a:t>2022/1/1起實</a:t>
            </a:r>
            <a:r>
              <a:rPr sz="1900" b="1" spc="-50" dirty="0">
                <a:solidFill>
                  <a:srgbClr val="2C778D"/>
                </a:solidFill>
                <a:latin typeface="Microsoft JhengHei"/>
                <a:cs typeface="Microsoft JhengHei"/>
              </a:rPr>
              <a:t>施</a:t>
            </a:r>
            <a:endParaRPr sz="1900">
              <a:latin typeface="Microsoft JhengHei"/>
              <a:cs typeface="Microsoft JhengHei"/>
            </a:endParaRPr>
          </a:p>
        </p:txBody>
      </p:sp>
      <p:grpSp>
        <p:nvGrpSpPr>
          <p:cNvPr id="15" name="object 15"/>
          <p:cNvGrpSpPr/>
          <p:nvPr/>
        </p:nvGrpSpPr>
        <p:grpSpPr>
          <a:xfrm>
            <a:off x="337451" y="950213"/>
            <a:ext cx="5744845" cy="5566410"/>
            <a:chOff x="337451" y="950213"/>
            <a:chExt cx="5744845" cy="5566410"/>
          </a:xfrm>
        </p:grpSpPr>
        <p:pic>
          <p:nvPicPr>
            <p:cNvPr id="16" name="object 16"/>
            <p:cNvPicPr/>
            <p:nvPr/>
          </p:nvPicPr>
          <p:blipFill>
            <a:blip r:embed="rId2" cstate="print"/>
            <a:stretch>
              <a:fillRect/>
            </a:stretch>
          </p:blipFill>
          <p:spPr>
            <a:xfrm>
              <a:off x="337451" y="950213"/>
              <a:ext cx="674369" cy="674369"/>
            </a:xfrm>
            <a:prstGeom prst="rect">
              <a:avLst/>
            </a:prstGeom>
          </p:spPr>
        </p:pic>
        <p:pic>
          <p:nvPicPr>
            <p:cNvPr id="17" name="object 17"/>
            <p:cNvPicPr/>
            <p:nvPr/>
          </p:nvPicPr>
          <p:blipFill>
            <a:blip r:embed="rId3" cstate="print"/>
            <a:stretch>
              <a:fillRect/>
            </a:stretch>
          </p:blipFill>
          <p:spPr>
            <a:xfrm>
              <a:off x="508139" y="1756409"/>
              <a:ext cx="5574029" cy="4760214"/>
            </a:xfrm>
            <a:prstGeom prst="rect">
              <a:avLst/>
            </a:prstGeom>
          </p:spPr>
        </p:pic>
      </p:grpSp>
      <p:sp>
        <p:nvSpPr>
          <p:cNvPr id="18" name="object 18"/>
          <p:cNvSpPr txBox="1"/>
          <p:nvPr/>
        </p:nvSpPr>
        <p:spPr>
          <a:xfrm>
            <a:off x="6102991" y="6236068"/>
            <a:ext cx="1118870" cy="233679"/>
          </a:xfrm>
          <a:prstGeom prst="rect">
            <a:avLst/>
          </a:prstGeom>
        </p:spPr>
        <p:txBody>
          <a:bodyPr vert="horz" wrap="square" lIns="0" tIns="27940" rIns="0" bIns="0" rtlCol="0">
            <a:spAutoFit/>
          </a:bodyPr>
          <a:lstStyle/>
          <a:p>
            <a:pPr marL="12700">
              <a:lnSpc>
                <a:spcPct val="100000"/>
              </a:lnSpc>
              <a:spcBef>
                <a:spcPts val="220"/>
              </a:spcBef>
            </a:pPr>
            <a:r>
              <a:rPr sz="1200" b="1" dirty="0">
                <a:solidFill>
                  <a:srgbClr val="252525"/>
                </a:solidFill>
                <a:latin typeface="Microsoft JhengHei"/>
                <a:cs typeface="Microsoft JhengHei"/>
              </a:rPr>
              <a:t>手冊內容請參</a:t>
            </a:r>
            <a:r>
              <a:rPr sz="1200" b="1" spc="-50" dirty="0">
                <a:solidFill>
                  <a:srgbClr val="252525"/>
                </a:solidFill>
                <a:latin typeface="Microsoft JhengHei"/>
                <a:cs typeface="Microsoft JhengHei"/>
              </a:rPr>
              <a:t>見</a:t>
            </a:r>
            <a:endParaRPr sz="1200">
              <a:latin typeface="Microsoft JhengHei"/>
              <a:cs typeface="Microsoft JhengHei"/>
            </a:endParaRPr>
          </a:p>
        </p:txBody>
      </p:sp>
      <p:sp>
        <p:nvSpPr>
          <p:cNvPr id="19" name="object 19"/>
          <p:cNvSpPr txBox="1"/>
          <p:nvPr/>
        </p:nvSpPr>
        <p:spPr>
          <a:xfrm>
            <a:off x="7349625" y="6236068"/>
            <a:ext cx="1831975" cy="233679"/>
          </a:xfrm>
          <a:prstGeom prst="rect">
            <a:avLst/>
          </a:prstGeom>
        </p:spPr>
        <p:txBody>
          <a:bodyPr vert="horz" wrap="square" lIns="0" tIns="27940" rIns="0" bIns="0" rtlCol="0">
            <a:spAutoFit/>
          </a:bodyPr>
          <a:lstStyle/>
          <a:p>
            <a:pPr marL="12700">
              <a:lnSpc>
                <a:spcPct val="100000"/>
              </a:lnSpc>
              <a:spcBef>
                <a:spcPts val="220"/>
              </a:spcBef>
            </a:pPr>
            <a:r>
              <a:rPr sz="1200" b="1" spc="-10" dirty="0">
                <a:solidFill>
                  <a:srgbClr val="252525"/>
                </a:solidFill>
                <a:latin typeface="Microsoft JhengHei"/>
                <a:cs typeface="Microsoft JhengHei"/>
              </a:rPr>
              <a:t>：</a:t>
            </a:r>
            <a:r>
              <a:rPr sz="1200" b="1" u="sng" spc="-10" dirty="0">
                <a:solidFill>
                  <a:srgbClr val="0563C1"/>
                </a:solidFill>
                <a:uFill>
                  <a:solidFill>
                    <a:srgbClr val="0563C1"/>
                  </a:solidFill>
                </a:uFill>
                <a:latin typeface="Microsoft JhengHei"/>
                <a:cs typeface="Microsoft JhengHei"/>
              </a:rPr>
              <a:t>https://reurl.cc/8pl9j4</a:t>
            </a:r>
            <a:endParaRPr sz="1200">
              <a:latin typeface="Microsoft JhengHei"/>
              <a:cs typeface="Microsoft JhengHei"/>
            </a:endParaRPr>
          </a:p>
        </p:txBody>
      </p:sp>
      <p:sp>
        <p:nvSpPr>
          <p:cNvPr id="20" name="object 20"/>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109</a:t>
            </a:r>
            <a:endParaRPr sz="1050">
              <a:latin typeface="Microsoft JhengHei"/>
              <a:cs typeface="Microsoft JhengHei"/>
            </a:endParaRPr>
          </a:p>
        </p:txBody>
      </p:sp>
      <p:sp>
        <p:nvSpPr>
          <p:cNvPr id="21" name="object 2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904627" y="1051814"/>
            <a:ext cx="867473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仍有</a:t>
            </a:r>
            <a:r>
              <a:rPr spc="-10" dirty="0">
                <a:solidFill>
                  <a:srgbClr val="FFFFFF"/>
                </a:solidFill>
              </a:rPr>
              <a:t>10</a:t>
            </a:r>
            <a:r>
              <a:rPr spc="-5" dirty="0">
                <a:solidFill>
                  <a:srgbClr val="FFFFFF"/>
                </a:solidFill>
              </a:rPr>
              <a:t>%愛滋病毒</a:t>
            </a:r>
            <a:r>
              <a:rPr dirty="0">
                <a:solidFill>
                  <a:srgbClr val="FFFFFF"/>
                </a:solidFill>
              </a:rPr>
              <a:t>(HIV)</a:t>
            </a:r>
            <a:r>
              <a:rPr spc="-5" dirty="0">
                <a:solidFill>
                  <a:srgbClr val="FFFFFF"/>
                </a:solidFill>
              </a:rPr>
              <a:t>感染者未知自己感染狀態</a:t>
            </a:r>
          </a:p>
        </p:txBody>
      </p:sp>
      <p:pic>
        <p:nvPicPr>
          <p:cNvPr id="5" name="object 5"/>
          <p:cNvPicPr/>
          <p:nvPr/>
        </p:nvPicPr>
        <p:blipFill>
          <a:blip r:embed="rId2" cstate="print"/>
          <a:stretch>
            <a:fillRect/>
          </a:stretch>
        </p:blipFill>
        <p:spPr>
          <a:xfrm>
            <a:off x="765695" y="1785366"/>
            <a:ext cx="3803903" cy="2677667"/>
          </a:xfrm>
          <a:prstGeom prst="rect">
            <a:avLst/>
          </a:prstGeom>
        </p:spPr>
      </p:pic>
      <p:sp>
        <p:nvSpPr>
          <p:cNvPr id="6" name="object 6"/>
          <p:cNvSpPr txBox="1"/>
          <p:nvPr/>
        </p:nvSpPr>
        <p:spPr>
          <a:xfrm>
            <a:off x="236353" y="4316506"/>
            <a:ext cx="4102735" cy="2015489"/>
          </a:xfrm>
          <a:prstGeom prst="rect">
            <a:avLst/>
          </a:prstGeom>
        </p:spPr>
        <p:txBody>
          <a:bodyPr vert="horz" wrap="square" lIns="0" tIns="24130" rIns="0" bIns="0" rtlCol="0">
            <a:spAutoFit/>
          </a:bodyPr>
          <a:lstStyle/>
          <a:p>
            <a:pPr marL="1099185" marR="236854" indent="-265430">
              <a:lnSpc>
                <a:spcPct val="119000"/>
              </a:lnSpc>
              <a:spcBef>
                <a:spcPts val="190"/>
              </a:spcBef>
            </a:pPr>
            <a:r>
              <a:rPr sz="2450" b="1" dirty="0">
                <a:solidFill>
                  <a:srgbClr val="276C76"/>
                </a:solidFill>
                <a:latin typeface="Microsoft JhengHei"/>
                <a:cs typeface="Microsoft JhengHei"/>
              </a:rPr>
              <a:t>仍有</a:t>
            </a:r>
            <a:r>
              <a:rPr sz="2800" spc="-10" dirty="0">
                <a:solidFill>
                  <a:srgbClr val="D0305C"/>
                </a:solidFill>
                <a:latin typeface="Arial Black"/>
                <a:cs typeface="Arial Black"/>
              </a:rPr>
              <a:t>10</a:t>
            </a:r>
            <a:r>
              <a:rPr sz="2800" spc="-170" dirty="0">
                <a:solidFill>
                  <a:srgbClr val="D0305C"/>
                </a:solidFill>
                <a:latin typeface="Arial Black"/>
                <a:cs typeface="Arial Black"/>
              </a:rPr>
              <a:t>% </a:t>
            </a:r>
            <a:r>
              <a:rPr sz="2450" b="1" spc="-10" dirty="0">
                <a:solidFill>
                  <a:srgbClr val="276C76"/>
                </a:solidFill>
                <a:latin typeface="Microsoft JhengHei"/>
                <a:cs typeface="Microsoft JhengHei"/>
              </a:rPr>
              <a:t>HIV</a:t>
            </a:r>
            <a:r>
              <a:rPr sz="2450" b="1" spc="-25" dirty="0">
                <a:solidFill>
                  <a:srgbClr val="276C76"/>
                </a:solidFill>
                <a:latin typeface="Microsoft JhengHei"/>
                <a:cs typeface="Microsoft JhengHei"/>
              </a:rPr>
              <a:t>感染者</a:t>
            </a:r>
            <a:r>
              <a:rPr sz="2450" b="1" spc="-10" dirty="0">
                <a:solidFill>
                  <a:srgbClr val="276C76"/>
                </a:solidFill>
                <a:latin typeface="Microsoft JhengHei"/>
                <a:cs typeface="Microsoft JhengHei"/>
              </a:rPr>
              <a:t>未知自己感染狀態</a:t>
            </a:r>
            <a:endParaRPr sz="2450">
              <a:latin typeface="Microsoft JhengHei"/>
              <a:cs typeface="Microsoft JhengHei"/>
            </a:endParaRPr>
          </a:p>
          <a:p>
            <a:pPr marL="1186815" marR="589280" indent="198120">
              <a:lnSpc>
                <a:spcPct val="129299"/>
              </a:lnSpc>
              <a:spcBef>
                <a:spcPts val="70"/>
              </a:spcBef>
            </a:pPr>
            <a:r>
              <a:rPr sz="1400" b="1" spc="-10" dirty="0">
                <a:solidFill>
                  <a:srgbClr val="0070C0"/>
                </a:solidFill>
                <a:latin typeface="Microsoft JhengHei"/>
                <a:cs typeface="Microsoft JhengHei"/>
              </a:rPr>
              <a:t>HIV</a:t>
            </a:r>
            <a:r>
              <a:rPr sz="1400" b="1" spc="-15" dirty="0">
                <a:solidFill>
                  <a:srgbClr val="0070C0"/>
                </a:solidFill>
                <a:latin typeface="Microsoft JhengHei"/>
                <a:cs typeface="Microsoft JhengHei"/>
              </a:rPr>
              <a:t>感染通常無明顯症狀</a:t>
            </a:r>
            <a:r>
              <a:rPr sz="1400" b="1" spc="500" dirty="0">
                <a:solidFill>
                  <a:srgbClr val="0070C0"/>
                </a:solidFill>
                <a:latin typeface="Microsoft JhengHei"/>
                <a:cs typeface="Microsoft JhengHei"/>
              </a:rPr>
              <a:t> </a:t>
            </a:r>
            <a:r>
              <a:rPr sz="1400" b="1" spc="-5" dirty="0">
                <a:solidFill>
                  <a:srgbClr val="252525"/>
                </a:solidFill>
                <a:latin typeface="Microsoft JhengHei"/>
                <a:cs typeface="Microsoft JhengHei"/>
              </a:rPr>
              <a:t>潛在感染者可能尚未接受治療</a:t>
            </a:r>
            <a:endParaRPr sz="1400">
              <a:latin typeface="Microsoft JhengHei"/>
              <a:cs typeface="Microsoft JhengHei"/>
            </a:endParaRPr>
          </a:p>
          <a:p>
            <a:pPr marL="12700">
              <a:lnSpc>
                <a:spcPct val="100000"/>
              </a:lnSpc>
              <a:spcBef>
                <a:spcPts val="1060"/>
              </a:spcBef>
            </a:pPr>
            <a:r>
              <a:rPr sz="1050" b="1" spc="-10" dirty="0">
                <a:solidFill>
                  <a:srgbClr val="A6A6A6"/>
                </a:solidFill>
                <a:latin typeface="Microsoft JhengHei"/>
                <a:cs typeface="Microsoft JhengHei"/>
              </a:rPr>
              <a:t>資料更新至2023年4</a:t>
            </a:r>
            <a:r>
              <a:rPr sz="1050" b="1" spc="-50" dirty="0">
                <a:solidFill>
                  <a:srgbClr val="A6A6A6"/>
                </a:solidFill>
                <a:latin typeface="Microsoft JhengHei"/>
                <a:cs typeface="Microsoft JhengHei"/>
              </a:rPr>
              <a:t>月</a:t>
            </a:r>
            <a:endParaRPr sz="1050">
              <a:latin typeface="Microsoft JhengHei"/>
              <a:cs typeface="Microsoft JhengHei"/>
            </a:endParaRPr>
          </a:p>
          <a:p>
            <a:pPr marL="12700">
              <a:lnSpc>
                <a:spcPct val="100000"/>
              </a:lnSpc>
              <a:spcBef>
                <a:spcPts val="10"/>
              </a:spcBef>
            </a:pPr>
            <a:r>
              <a:rPr sz="1050" b="1" spc="-10" dirty="0">
                <a:solidFill>
                  <a:srgbClr val="A6A6A6"/>
                </a:solidFill>
                <a:latin typeface="Microsoft JhengHei"/>
                <a:cs typeface="Microsoft JhengHei"/>
              </a:rPr>
              <a:t>未診斷率係依據美國CDC建議使用</a:t>
            </a:r>
            <a:r>
              <a:rPr sz="1050" b="1" dirty="0">
                <a:solidFill>
                  <a:srgbClr val="A6A6A6"/>
                </a:solidFill>
                <a:latin typeface="Microsoft JhengHei"/>
                <a:cs typeface="Microsoft JhengHei"/>
              </a:rPr>
              <a:t>CD4</a:t>
            </a:r>
            <a:r>
              <a:rPr sz="1050" b="1" spc="65" dirty="0">
                <a:solidFill>
                  <a:srgbClr val="A6A6A6"/>
                </a:solidFill>
                <a:latin typeface="Microsoft JhengHei"/>
                <a:cs typeface="Microsoft JhengHei"/>
              </a:rPr>
              <a:t> </a:t>
            </a:r>
            <a:r>
              <a:rPr sz="1050" b="1" dirty="0">
                <a:solidFill>
                  <a:srgbClr val="A6A6A6"/>
                </a:solidFill>
                <a:latin typeface="Microsoft JhengHei"/>
                <a:cs typeface="Microsoft JhengHei"/>
              </a:rPr>
              <a:t>Depletion</a:t>
            </a:r>
            <a:r>
              <a:rPr sz="1050" b="1" spc="55" dirty="0">
                <a:solidFill>
                  <a:srgbClr val="A6A6A6"/>
                </a:solidFill>
                <a:latin typeface="Microsoft JhengHei"/>
                <a:cs typeface="Microsoft JhengHei"/>
              </a:rPr>
              <a:t> </a:t>
            </a:r>
            <a:r>
              <a:rPr sz="1050" b="1" spc="-10" dirty="0">
                <a:solidFill>
                  <a:srgbClr val="A6A6A6"/>
                </a:solidFill>
                <a:latin typeface="Microsoft JhengHei"/>
                <a:cs typeface="Microsoft JhengHei"/>
              </a:rPr>
              <a:t>Model</a:t>
            </a:r>
            <a:r>
              <a:rPr sz="1050" b="1" spc="-20" dirty="0">
                <a:solidFill>
                  <a:srgbClr val="A6A6A6"/>
                </a:solidFill>
                <a:latin typeface="Microsoft JhengHei"/>
                <a:cs typeface="Microsoft JhengHei"/>
              </a:rPr>
              <a:t>進行推估，</a:t>
            </a:r>
            <a:endParaRPr sz="1050">
              <a:latin typeface="Microsoft JhengHei"/>
              <a:cs typeface="Microsoft JhengHei"/>
            </a:endParaRPr>
          </a:p>
        </p:txBody>
      </p:sp>
      <p:sp>
        <p:nvSpPr>
          <p:cNvPr id="7" name="object 7"/>
          <p:cNvSpPr txBox="1"/>
          <p:nvPr/>
        </p:nvSpPr>
        <p:spPr>
          <a:xfrm>
            <a:off x="4805305" y="4340681"/>
            <a:ext cx="5641975" cy="1797050"/>
          </a:xfrm>
          <a:prstGeom prst="rect">
            <a:avLst/>
          </a:prstGeom>
        </p:spPr>
        <p:txBody>
          <a:bodyPr vert="horz" wrap="square" lIns="0" tIns="137160" rIns="0" bIns="0" rtlCol="0">
            <a:spAutoFit/>
          </a:bodyPr>
          <a:lstStyle/>
          <a:p>
            <a:pPr marL="12700">
              <a:lnSpc>
                <a:spcPct val="100000"/>
              </a:lnSpc>
              <a:spcBef>
                <a:spcPts val="1080"/>
              </a:spcBef>
            </a:pPr>
            <a:r>
              <a:rPr sz="2450" b="1" spc="-10" dirty="0">
                <a:solidFill>
                  <a:srgbClr val="276C76"/>
                </a:solidFill>
                <a:latin typeface="Microsoft JhengHei"/>
                <a:cs typeface="Microsoft JhengHei"/>
              </a:rPr>
              <a:t>透過定期HIV</a:t>
            </a:r>
            <a:r>
              <a:rPr sz="2450" b="1" spc="-15" dirty="0">
                <a:solidFill>
                  <a:srgbClr val="276C76"/>
                </a:solidFill>
                <a:latin typeface="Microsoft JhengHei"/>
                <a:cs typeface="Microsoft JhengHei"/>
              </a:rPr>
              <a:t>檢驗瞭解自身健康狀態</a:t>
            </a:r>
            <a:endParaRPr sz="2450">
              <a:latin typeface="Microsoft JhengHei"/>
              <a:cs typeface="Microsoft JhengHei"/>
            </a:endParaRPr>
          </a:p>
          <a:p>
            <a:pPr marL="201295" marR="5080" indent="-189230">
              <a:lnSpc>
                <a:spcPct val="100000"/>
              </a:lnSpc>
              <a:spcBef>
                <a:spcPts val="565"/>
              </a:spcBef>
              <a:buSzPct val="57142"/>
              <a:buFont typeface="Wingdings"/>
              <a:buChar char=""/>
              <a:tabLst>
                <a:tab pos="201930" algn="l"/>
              </a:tabLst>
            </a:pPr>
            <a:r>
              <a:rPr sz="1400" b="1" spc="-15" dirty="0">
                <a:solidFill>
                  <a:srgbClr val="252525"/>
                </a:solidFill>
                <a:latin typeface="Microsoft JhengHei"/>
                <a:cs typeface="Microsoft JhengHei"/>
              </a:rPr>
              <a:t>初步檢驗(篩檢)+確認檢驗，依據檢驗結果，由專⼈提供個⼈化諮詢、</a:t>
            </a:r>
            <a:r>
              <a:rPr sz="1400" b="1" spc="-10" dirty="0">
                <a:solidFill>
                  <a:srgbClr val="252525"/>
                </a:solidFill>
                <a:latin typeface="Microsoft JhengHei"/>
                <a:cs typeface="Microsoft JhengHei"/>
              </a:rPr>
              <a:t>衛教及關懷服務。</a:t>
            </a:r>
            <a:endParaRPr sz="1400">
              <a:latin typeface="Microsoft JhengHei"/>
              <a:cs typeface="Microsoft JhengHei"/>
            </a:endParaRPr>
          </a:p>
          <a:p>
            <a:pPr marL="201295" indent="-189230">
              <a:lnSpc>
                <a:spcPct val="100000"/>
              </a:lnSpc>
              <a:spcBef>
                <a:spcPts val="525"/>
              </a:spcBef>
              <a:buSzPct val="57142"/>
              <a:buFont typeface="Wingdings"/>
              <a:buChar char=""/>
              <a:tabLst>
                <a:tab pos="201930" algn="l"/>
              </a:tabLst>
            </a:pPr>
            <a:r>
              <a:rPr sz="1400" b="1" spc="-10" dirty="0">
                <a:solidFill>
                  <a:srgbClr val="252525"/>
                </a:solidFill>
                <a:latin typeface="Microsoft JhengHei"/>
                <a:cs typeface="Microsoft JhengHei"/>
              </a:rPr>
              <a:t>檢驗陰性者：獲得衛教諮詢、轉介預防服務等，避免感染HIV</a:t>
            </a:r>
            <a:r>
              <a:rPr sz="1400" b="1" spc="-50" dirty="0">
                <a:solidFill>
                  <a:srgbClr val="252525"/>
                </a:solidFill>
                <a:latin typeface="Microsoft JhengHei"/>
                <a:cs typeface="Microsoft JhengHei"/>
              </a:rPr>
              <a:t>。</a:t>
            </a:r>
            <a:endParaRPr sz="1400">
              <a:latin typeface="Microsoft JhengHei"/>
              <a:cs typeface="Microsoft JhengHei"/>
            </a:endParaRPr>
          </a:p>
          <a:p>
            <a:pPr marL="201295" marR="124460" indent="-189230">
              <a:lnSpc>
                <a:spcPct val="100000"/>
              </a:lnSpc>
              <a:spcBef>
                <a:spcPts val="530"/>
              </a:spcBef>
              <a:buSzPct val="57142"/>
              <a:buFont typeface="Wingdings"/>
              <a:buChar char=""/>
              <a:tabLst>
                <a:tab pos="201930" algn="l"/>
              </a:tabLst>
            </a:pPr>
            <a:r>
              <a:rPr sz="1400" b="1" spc="-10" dirty="0">
                <a:solidFill>
                  <a:srgbClr val="252525"/>
                </a:solidFill>
                <a:latin typeface="Microsoft JhengHei"/>
                <a:cs typeface="Microsoft JhengHei"/>
              </a:rPr>
              <a:t>確診感染者：及早診斷及早治療，維持自身免疫功能，並降低HIV</a:t>
            </a:r>
            <a:r>
              <a:rPr sz="1400" b="1" spc="-50" dirty="0">
                <a:solidFill>
                  <a:srgbClr val="252525"/>
                </a:solidFill>
                <a:latin typeface="Microsoft JhengHei"/>
                <a:cs typeface="Microsoft JhengHei"/>
              </a:rPr>
              <a:t>傳</a:t>
            </a:r>
            <a:r>
              <a:rPr sz="1400" b="1" spc="-15" dirty="0">
                <a:solidFill>
                  <a:srgbClr val="252525"/>
                </a:solidFill>
                <a:latin typeface="Microsoft JhengHei"/>
                <a:cs typeface="Microsoft JhengHei"/>
              </a:rPr>
              <a:t>播風險。</a:t>
            </a:r>
            <a:endParaRPr sz="1400">
              <a:latin typeface="Microsoft JhengHei"/>
              <a:cs typeface="Microsoft JhengHei"/>
            </a:endParaRPr>
          </a:p>
        </p:txBody>
      </p:sp>
      <p:grpSp>
        <p:nvGrpSpPr>
          <p:cNvPr id="8" name="object 8"/>
          <p:cNvGrpSpPr/>
          <p:nvPr/>
        </p:nvGrpSpPr>
        <p:grpSpPr>
          <a:xfrm>
            <a:off x="6111125" y="1806451"/>
            <a:ext cx="2942590" cy="2519680"/>
            <a:chOff x="6111125" y="1806451"/>
            <a:chExt cx="2942590" cy="2519680"/>
          </a:xfrm>
        </p:grpSpPr>
        <p:sp>
          <p:nvSpPr>
            <p:cNvPr id="9" name="object 9"/>
            <p:cNvSpPr/>
            <p:nvPr/>
          </p:nvSpPr>
          <p:spPr>
            <a:xfrm>
              <a:off x="6535547" y="1840991"/>
              <a:ext cx="2487930" cy="1186180"/>
            </a:xfrm>
            <a:custGeom>
              <a:avLst/>
              <a:gdLst/>
              <a:ahLst/>
              <a:cxnLst/>
              <a:rect l="l" t="t" r="r" b="b"/>
              <a:pathLst>
                <a:path w="2487929" h="1186180">
                  <a:moveTo>
                    <a:pt x="2487930" y="621030"/>
                  </a:moveTo>
                  <a:lnTo>
                    <a:pt x="2487930" y="124206"/>
                  </a:lnTo>
                  <a:lnTo>
                    <a:pt x="2478166" y="75866"/>
                  </a:lnTo>
                  <a:lnTo>
                    <a:pt x="2451544" y="36385"/>
                  </a:lnTo>
                  <a:lnTo>
                    <a:pt x="2412063" y="9763"/>
                  </a:lnTo>
                  <a:lnTo>
                    <a:pt x="2363724" y="0"/>
                  </a:lnTo>
                  <a:lnTo>
                    <a:pt x="123444" y="0"/>
                  </a:lnTo>
                  <a:lnTo>
                    <a:pt x="75223" y="9763"/>
                  </a:lnTo>
                  <a:lnTo>
                    <a:pt x="36004" y="36385"/>
                  </a:lnTo>
                  <a:lnTo>
                    <a:pt x="9644" y="75866"/>
                  </a:lnTo>
                  <a:lnTo>
                    <a:pt x="0" y="124206"/>
                  </a:lnTo>
                  <a:lnTo>
                    <a:pt x="0" y="621030"/>
                  </a:lnTo>
                  <a:lnTo>
                    <a:pt x="9644" y="669369"/>
                  </a:lnTo>
                  <a:lnTo>
                    <a:pt x="36004" y="708850"/>
                  </a:lnTo>
                  <a:lnTo>
                    <a:pt x="75223" y="735472"/>
                  </a:lnTo>
                  <a:lnTo>
                    <a:pt x="123444" y="745236"/>
                  </a:lnTo>
                  <a:lnTo>
                    <a:pt x="1450848" y="745236"/>
                  </a:lnTo>
                  <a:lnTo>
                    <a:pt x="1289304" y="1185672"/>
                  </a:lnTo>
                  <a:lnTo>
                    <a:pt x="2073402" y="745236"/>
                  </a:lnTo>
                  <a:lnTo>
                    <a:pt x="2363724" y="745236"/>
                  </a:lnTo>
                  <a:lnTo>
                    <a:pt x="2412063" y="735472"/>
                  </a:lnTo>
                  <a:lnTo>
                    <a:pt x="2451544" y="708850"/>
                  </a:lnTo>
                  <a:lnTo>
                    <a:pt x="2478166" y="669369"/>
                  </a:lnTo>
                  <a:lnTo>
                    <a:pt x="2487930" y="621030"/>
                  </a:lnTo>
                  <a:close/>
                </a:path>
              </a:pathLst>
            </a:custGeom>
            <a:solidFill>
              <a:srgbClr val="FFF2CC"/>
            </a:solidFill>
          </p:spPr>
          <p:txBody>
            <a:bodyPr wrap="square" lIns="0" tIns="0" rIns="0" bIns="0" rtlCol="0"/>
            <a:lstStyle/>
            <a:p>
              <a:endParaRPr/>
            </a:p>
          </p:txBody>
        </p:sp>
        <p:sp>
          <p:nvSpPr>
            <p:cNvPr id="10" name="object 10"/>
            <p:cNvSpPr/>
            <p:nvPr/>
          </p:nvSpPr>
          <p:spPr>
            <a:xfrm>
              <a:off x="6500495" y="1806451"/>
              <a:ext cx="2552700" cy="1297305"/>
            </a:xfrm>
            <a:custGeom>
              <a:avLst/>
              <a:gdLst/>
              <a:ahLst/>
              <a:cxnLst/>
              <a:rect l="l" t="t" r="r" b="b"/>
              <a:pathLst>
                <a:path w="2552700" h="1297305">
                  <a:moveTo>
                    <a:pt x="127000" y="73402"/>
                  </a:moveTo>
                  <a:lnTo>
                    <a:pt x="127000" y="3298"/>
                  </a:lnTo>
                  <a:lnTo>
                    <a:pt x="114300" y="4822"/>
                  </a:lnTo>
                  <a:lnTo>
                    <a:pt x="63499" y="23144"/>
                  </a:lnTo>
                  <a:lnTo>
                    <a:pt x="38099" y="52275"/>
                  </a:lnTo>
                  <a:lnTo>
                    <a:pt x="12699" y="90064"/>
                  </a:lnTo>
                  <a:lnTo>
                    <a:pt x="0" y="134362"/>
                  </a:lnTo>
                  <a:lnTo>
                    <a:pt x="0" y="705334"/>
                  </a:lnTo>
                  <a:lnTo>
                    <a:pt x="25400" y="749013"/>
                  </a:lnTo>
                  <a:lnTo>
                    <a:pt x="63500" y="783661"/>
                  </a:lnTo>
                  <a:lnTo>
                    <a:pt x="63500" y="125980"/>
                  </a:lnTo>
                  <a:lnTo>
                    <a:pt x="76200" y="114550"/>
                  </a:lnTo>
                  <a:lnTo>
                    <a:pt x="76200" y="110740"/>
                  </a:lnTo>
                  <a:lnTo>
                    <a:pt x="88900" y="100834"/>
                  </a:lnTo>
                  <a:lnTo>
                    <a:pt x="88900" y="90928"/>
                  </a:lnTo>
                  <a:lnTo>
                    <a:pt x="101600" y="84070"/>
                  </a:lnTo>
                  <a:lnTo>
                    <a:pt x="101600" y="85594"/>
                  </a:lnTo>
                  <a:lnTo>
                    <a:pt x="114300" y="79498"/>
                  </a:lnTo>
                  <a:lnTo>
                    <a:pt x="114300" y="77212"/>
                  </a:lnTo>
                  <a:lnTo>
                    <a:pt x="127000" y="73402"/>
                  </a:lnTo>
                  <a:close/>
                </a:path>
                <a:path w="2552700" h="1297305">
                  <a:moveTo>
                    <a:pt x="76200" y="122932"/>
                  </a:moveTo>
                  <a:lnTo>
                    <a:pt x="63500" y="125980"/>
                  </a:lnTo>
                  <a:lnTo>
                    <a:pt x="63500" y="134362"/>
                  </a:lnTo>
                  <a:lnTo>
                    <a:pt x="76200" y="122932"/>
                  </a:lnTo>
                  <a:close/>
                </a:path>
                <a:path w="2552700" h="1297305">
                  <a:moveTo>
                    <a:pt x="76200" y="691384"/>
                  </a:moveTo>
                  <a:lnTo>
                    <a:pt x="63500" y="679954"/>
                  </a:lnTo>
                  <a:lnTo>
                    <a:pt x="63500" y="688336"/>
                  </a:lnTo>
                  <a:lnTo>
                    <a:pt x="76200" y="691384"/>
                  </a:lnTo>
                  <a:close/>
                </a:path>
                <a:path w="2552700" h="1297305">
                  <a:moveTo>
                    <a:pt x="1524000" y="744724"/>
                  </a:moveTo>
                  <a:lnTo>
                    <a:pt x="152400" y="744724"/>
                  </a:lnTo>
                  <a:lnTo>
                    <a:pt x="139700" y="743962"/>
                  </a:lnTo>
                  <a:lnTo>
                    <a:pt x="139700" y="743200"/>
                  </a:lnTo>
                  <a:lnTo>
                    <a:pt x="127000" y="741676"/>
                  </a:lnTo>
                  <a:lnTo>
                    <a:pt x="127000" y="740914"/>
                  </a:lnTo>
                  <a:lnTo>
                    <a:pt x="114300" y="737104"/>
                  </a:lnTo>
                  <a:lnTo>
                    <a:pt x="114300" y="734818"/>
                  </a:lnTo>
                  <a:lnTo>
                    <a:pt x="101600" y="728722"/>
                  </a:lnTo>
                  <a:lnTo>
                    <a:pt x="101600" y="730246"/>
                  </a:lnTo>
                  <a:lnTo>
                    <a:pt x="88900" y="723388"/>
                  </a:lnTo>
                  <a:lnTo>
                    <a:pt x="88900" y="719578"/>
                  </a:lnTo>
                  <a:lnTo>
                    <a:pt x="76200" y="711196"/>
                  </a:lnTo>
                  <a:lnTo>
                    <a:pt x="76200" y="699766"/>
                  </a:lnTo>
                  <a:lnTo>
                    <a:pt x="63500" y="688336"/>
                  </a:lnTo>
                  <a:lnTo>
                    <a:pt x="63500" y="783661"/>
                  </a:lnTo>
                  <a:lnTo>
                    <a:pt x="101600" y="806327"/>
                  </a:lnTo>
                  <a:lnTo>
                    <a:pt x="152400" y="814066"/>
                  </a:lnTo>
                  <a:lnTo>
                    <a:pt x="1431079" y="814066"/>
                  </a:lnTo>
                  <a:lnTo>
                    <a:pt x="1447800" y="767584"/>
                  </a:lnTo>
                  <a:lnTo>
                    <a:pt x="1485900" y="814066"/>
                  </a:lnTo>
                  <a:lnTo>
                    <a:pt x="1485900" y="849226"/>
                  </a:lnTo>
                  <a:lnTo>
                    <a:pt x="1524000" y="744724"/>
                  </a:lnTo>
                  <a:close/>
                </a:path>
                <a:path w="2552700" h="1297305">
                  <a:moveTo>
                    <a:pt x="88900" y="713482"/>
                  </a:moveTo>
                  <a:lnTo>
                    <a:pt x="76200" y="703576"/>
                  </a:lnTo>
                  <a:lnTo>
                    <a:pt x="76200" y="711196"/>
                  </a:lnTo>
                  <a:lnTo>
                    <a:pt x="88900" y="713482"/>
                  </a:lnTo>
                  <a:close/>
                </a:path>
                <a:path w="2552700" h="1297305">
                  <a:moveTo>
                    <a:pt x="101600" y="88642"/>
                  </a:moveTo>
                  <a:lnTo>
                    <a:pt x="88900" y="90928"/>
                  </a:lnTo>
                  <a:lnTo>
                    <a:pt x="88900" y="97024"/>
                  </a:lnTo>
                  <a:lnTo>
                    <a:pt x="101600" y="88642"/>
                  </a:lnTo>
                  <a:close/>
                </a:path>
                <a:path w="2552700" h="1297305">
                  <a:moveTo>
                    <a:pt x="101600" y="725674"/>
                  </a:moveTo>
                  <a:lnTo>
                    <a:pt x="88900" y="717292"/>
                  </a:lnTo>
                  <a:lnTo>
                    <a:pt x="88900" y="723388"/>
                  </a:lnTo>
                  <a:lnTo>
                    <a:pt x="101600" y="725674"/>
                  </a:lnTo>
                  <a:close/>
                </a:path>
                <a:path w="2552700" h="1297305">
                  <a:moveTo>
                    <a:pt x="2552700" y="695194"/>
                  </a:moveTo>
                  <a:lnTo>
                    <a:pt x="2552700" y="122884"/>
                  </a:lnTo>
                  <a:lnTo>
                    <a:pt x="2540000" y="108482"/>
                  </a:lnTo>
                  <a:lnTo>
                    <a:pt x="2540000" y="94447"/>
                  </a:lnTo>
                  <a:lnTo>
                    <a:pt x="2527300" y="83308"/>
                  </a:lnTo>
                  <a:lnTo>
                    <a:pt x="2527300" y="70354"/>
                  </a:lnTo>
                  <a:lnTo>
                    <a:pt x="2514600" y="58162"/>
                  </a:lnTo>
                  <a:lnTo>
                    <a:pt x="2476500" y="26920"/>
                  </a:lnTo>
                  <a:lnTo>
                    <a:pt x="2438400" y="7065"/>
                  </a:lnTo>
                  <a:lnTo>
                    <a:pt x="2400300" y="250"/>
                  </a:lnTo>
                  <a:lnTo>
                    <a:pt x="2336800" y="295"/>
                  </a:lnTo>
                  <a:lnTo>
                    <a:pt x="1930400" y="382"/>
                  </a:lnTo>
                  <a:lnTo>
                    <a:pt x="1447800" y="118"/>
                  </a:lnTo>
                  <a:lnTo>
                    <a:pt x="698500" y="0"/>
                  </a:lnTo>
                  <a:lnTo>
                    <a:pt x="546100" y="142"/>
                  </a:lnTo>
                  <a:lnTo>
                    <a:pt x="393700" y="377"/>
                  </a:lnTo>
                  <a:lnTo>
                    <a:pt x="241300" y="718"/>
                  </a:lnTo>
                  <a:lnTo>
                    <a:pt x="139700" y="1012"/>
                  </a:lnTo>
                  <a:lnTo>
                    <a:pt x="127000" y="1774"/>
                  </a:lnTo>
                  <a:lnTo>
                    <a:pt x="127000" y="72640"/>
                  </a:lnTo>
                  <a:lnTo>
                    <a:pt x="139700" y="71116"/>
                  </a:lnTo>
                  <a:lnTo>
                    <a:pt x="139700" y="70354"/>
                  </a:lnTo>
                  <a:lnTo>
                    <a:pt x="152400" y="69592"/>
                  </a:lnTo>
                  <a:lnTo>
                    <a:pt x="2400300" y="69592"/>
                  </a:lnTo>
                  <a:lnTo>
                    <a:pt x="2413000" y="70354"/>
                  </a:lnTo>
                  <a:lnTo>
                    <a:pt x="2413000" y="71878"/>
                  </a:lnTo>
                  <a:lnTo>
                    <a:pt x="2425700" y="74164"/>
                  </a:lnTo>
                  <a:lnTo>
                    <a:pt x="2425700" y="75688"/>
                  </a:lnTo>
                  <a:lnTo>
                    <a:pt x="2438400" y="81022"/>
                  </a:lnTo>
                  <a:lnTo>
                    <a:pt x="2438400" y="84070"/>
                  </a:lnTo>
                  <a:lnTo>
                    <a:pt x="2451100" y="90928"/>
                  </a:lnTo>
                  <a:lnTo>
                    <a:pt x="2451100" y="94738"/>
                  </a:lnTo>
                  <a:lnTo>
                    <a:pt x="2463800" y="103120"/>
                  </a:lnTo>
                  <a:lnTo>
                    <a:pt x="2463800" y="107692"/>
                  </a:lnTo>
                  <a:lnTo>
                    <a:pt x="2476500" y="117598"/>
                  </a:lnTo>
                  <a:lnTo>
                    <a:pt x="2476500" y="788621"/>
                  </a:lnTo>
                  <a:lnTo>
                    <a:pt x="2501900" y="775837"/>
                  </a:lnTo>
                  <a:lnTo>
                    <a:pt x="2527300" y="739475"/>
                  </a:lnTo>
                  <a:lnTo>
                    <a:pt x="2552700" y="695194"/>
                  </a:lnTo>
                  <a:close/>
                </a:path>
                <a:path w="2552700" h="1297305">
                  <a:moveTo>
                    <a:pt x="2476500" y="788621"/>
                  </a:moveTo>
                  <a:lnTo>
                    <a:pt x="2476500" y="696718"/>
                  </a:lnTo>
                  <a:lnTo>
                    <a:pt x="2463800" y="706624"/>
                  </a:lnTo>
                  <a:lnTo>
                    <a:pt x="2463800" y="711196"/>
                  </a:lnTo>
                  <a:lnTo>
                    <a:pt x="2451100" y="719578"/>
                  </a:lnTo>
                  <a:lnTo>
                    <a:pt x="2451100" y="723388"/>
                  </a:lnTo>
                  <a:lnTo>
                    <a:pt x="2438400" y="730246"/>
                  </a:lnTo>
                  <a:lnTo>
                    <a:pt x="2438400" y="733294"/>
                  </a:lnTo>
                  <a:lnTo>
                    <a:pt x="2425700" y="738628"/>
                  </a:lnTo>
                  <a:lnTo>
                    <a:pt x="2425700" y="740152"/>
                  </a:lnTo>
                  <a:lnTo>
                    <a:pt x="2413000" y="741676"/>
                  </a:lnTo>
                  <a:lnTo>
                    <a:pt x="2413000" y="743200"/>
                  </a:lnTo>
                  <a:lnTo>
                    <a:pt x="2400300" y="743962"/>
                  </a:lnTo>
                  <a:lnTo>
                    <a:pt x="2400300" y="744724"/>
                  </a:lnTo>
                  <a:lnTo>
                    <a:pt x="2095500" y="744724"/>
                  </a:lnTo>
                  <a:lnTo>
                    <a:pt x="1378323" y="1144293"/>
                  </a:lnTo>
                  <a:lnTo>
                    <a:pt x="1346200" y="1232404"/>
                  </a:lnTo>
                  <a:lnTo>
                    <a:pt x="1295611" y="1190668"/>
                  </a:lnTo>
                  <a:lnTo>
                    <a:pt x="1257300" y="1297174"/>
                  </a:lnTo>
                  <a:lnTo>
                    <a:pt x="2108200" y="816665"/>
                  </a:lnTo>
                  <a:lnTo>
                    <a:pt x="2108200" y="814066"/>
                  </a:lnTo>
                  <a:lnTo>
                    <a:pt x="2120900" y="809494"/>
                  </a:lnTo>
                  <a:lnTo>
                    <a:pt x="2120900" y="814066"/>
                  </a:lnTo>
                  <a:lnTo>
                    <a:pt x="2400300" y="814066"/>
                  </a:lnTo>
                  <a:lnTo>
                    <a:pt x="2413000" y="813304"/>
                  </a:lnTo>
                  <a:lnTo>
                    <a:pt x="2451100" y="801405"/>
                  </a:lnTo>
                  <a:lnTo>
                    <a:pt x="2476500" y="788621"/>
                  </a:lnTo>
                  <a:close/>
                </a:path>
                <a:path w="2552700" h="1297305">
                  <a:moveTo>
                    <a:pt x="1295742" y="1190303"/>
                  </a:moveTo>
                  <a:lnTo>
                    <a:pt x="1295400" y="1190494"/>
                  </a:lnTo>
                  <a:lnTo>
                    <a:pt x="1295611" y="1190668"/>
                  </a:lnTo>
                  <a:lnTo>
                    <a:pt x="1295742" y="1190303"/>
                  </a:lnTo>
                  <a:close/>
                </a:path>
                <a:path w="2552700" h="1297305">
                  <a:moveTo>
                    <a:pt x="1378323" y="1144293"/>
                  </a:moveTo>
                  <a:lnTo>
                    <a:pt x="1295742" y="1190303"/>
                  </a:lnTo>
                  <a:lnTo>
                    <a:pt x="1295611" y="1190668"/>
                  </a:lnTo>
                  <a:lnTo>
                    <a:pt x="1346200" y="1232404"/>
                  </a:lnTo>
                  <a:lnTo>
                    <a:pt x="1378323" y="1144293"/>
                  </a:lnTo>
                  <a:close/>
                </a:path>
                <a:path w="2552700" h="1297305">
                  <a:moveTo>
                    <a:pt x="1485900" y="849226"/>
                  </a:moveTo>
                  <a:lnTo>
                    <a:pt x="1485900" y="814066"/>
                  </a:lnTo>
                  <a:lnTo>
                    <a:pt x="1431079" y="814066"/>
                  </a:lnTo>
                  <a:lnTo>
                    <a:pt x="1295742" y="1190303"/>
                  </a:lnTo>
                  <a:lnTo>
                    <a:pt x="1378323" y="1144293"/>
                  </a:lnTo>
                  <a:lnTo>
                    <a:pt x="1485900" y="849226"/>
                  </a:lnTo>
                  <a:close/>
                </a:path>
                <a:path w="2552700" h="1297305">
                  <a:moveTo>
                    <a:pt x="1485900" y="814066"/>
                  </a:moveTo>
                  <a:lnTo>
                    <a:pt x="1447800" y="767584"/>
                  </a:lnTo>
                  <a:lnTo>
                    <a:pt x="1431079" y="814066"/>
                  </a:lnTo>
                  <a:lnTo>
                    <a:pt x="1485900" y="814066"/>
                  </a:lnTo>
                  <a:close/>
                </a:path>
                <a:path w="2552700" h="1297305">
                  <a:moveTo>
                    <a:pt x="2120900" y="809494"/>
                  </a:moveTo>
                  <a:lnTo>
                    <a:pt x="2108200" y="814066"/>
                  </a:lnTo>
                  <a:lnTo>
                    <a:pt x="2112803" y="814066"/>
                  </a:lnTo>
                  <a:lnTo>
                    <a:pt x="2120900" y="809494"/>
                  </a:lnTo>
                  <a:close/>
                </a:path>
                <a:path w="2552700" h="1297305">
                  <a:moveTo>
                    <a:pt x="2112803" y="814066"/>
                  </a:moveTo>
                  <a:lnTo>
                    <a:pt x="2108200" y="814066"/>
                  </a:lnTo>
                  <a:lnTo>
                    <a:pt x="2108200" y="816665"/>
                  </a:lnTo>
                  <a:lnTo>
                    <a:pt x="2112803" y="814066"/>
                  </a:lnTo>
                  <a:close/>
                </a:path>
                <a:path w="2552700" h="1297305">
                  <a:moveTo>
                    <a:pt x="2120900" y="814066"/>
                  </a:moveTo>
                  <a:lnTo>
                    <a:pt x="2120900" y="809494"/>
                  </a:lnTo>
                  <a:lnTo>
                    <a:pt x="2112803" y="814066"/>
                  </a:lnTo>
                  <a:lnTo>
                    <a:pt x="2120900" y="814066"/>
                  </a:lnTo>
                  <a:close/>
                </a:path>
                <a:path w="2552700" h="1297305">
                  <a:moveTo>
                    <a:pt x="2413000" y="71878"/>
                  </a:moveTo>
                  <a:lnTo>
                    <a:pt x="2413000" y="70354"/>
                  </a:lnTo>
                  <a:lnTo>
                    <a:pt x="2400300" y="70354"/>
                  </a:lnTo>
                  <a:lnTo>
                    <a:pt x="2413000" y="71878"/>
                  </a:lnTo>
                  <a:close/>
                </a:path>
                <a:path w="2552700" h="1297305">
                  <a:moveTo>
                    <a:pt x="2413000" y="743200"/>
                  </a:moveTo>
                  <a:lnTo>
                    <a:pt x="2413000" y="742438"/>
                  </a:lnTo>
                  <a:lnTo>
                    <a:pt x="2400300" y="743962"/>
                  </a:lnTo>
                  <a:lnTo>
                    <a:pt x="2413000" y="743200"/>
                  </a:lnTo>
                  <a:close/>
                </a:path>
                <a:path w="2552700" h="1297305">
                  <a:moveTo>
                    <a:pt x="2425700" y="77212"/>
                  </a:moveTo>
                  <a:lnTo>
                    <a:pt x="2425700" y="74164"/>
                  </a:lnTo>
                  <a:lnTo>
                    <a:pt x="2413000" y="72640"/>
                  </a:lnTo>
                  <a:lnTo>
                    <a:pt x="2425700" y="77212"/>
                  </a:lnTo>
                  <a:close/>
                </a:path>
                <a:path w="2552700" h="1297305">
                  <a:moveTo>
                    <a:pt x="2425700" y="740152"/>
                  </a:moveTo>
                  <a:lnTo>
                    <a:pt x="2425700" y="737104"/>
                  </a:lnTo>
                  <a:lnTo>
                    <a:pt x="2413000" y="740914"/>
                  </a:lnTo>
                  <a:lnTo>
                    <a:pt x="2425700" y="740152"/>
                  </a:lnTo>
                  <a:close/>
                </a:path>
              </a:pathLst>
            </a:custGeom>
            <a:solidFill>
              <a:srgbClr val="158B95"/>
            </a:solidFill>
          </p:spPr>
          <p:txBody>
            <a:bodyPr wrap="square" lIns="0" tIns="0" rIns="0" bIns="0" rtlCol="0"/>
            <a:lstStyle/>
            <a:p>
              <a:endParaRPr/>
            </a:p>
          </p:txBody>
        </p:sp>
        <p:sp>
          <p:nvSpPr>
            <p:cNvPr id="11" name="object 11"/>
            <p:cNvSpPr/>
            <p:nvPr/>
          </p:nvSpPr>
          <p:spPr>
            <a:xfrm>
              <a:off x="6341999" y="1840991"/>
              <a:ext cx="2686050" cy="1215390"/>
            </a:xfrm>
            <a:custGeom>
              <a:avLst/>
              <a:gdLst/>
              <a:ahLst/>
              <a:cxnLst/>
              <a:rect l="l" t="t" r="r" b="b"/>
              <a:pathLst>
                <a:path w="2686050" h="1215389">
                  <a:moveTo>
                    <a:pt x="2686050" y="767333"/>
                  </a:moveTo>
                  <a:lnTo>
                    <a:pt x="2686050" y="153161"/>
                  </a:lnTo>
                  <a:lnTo>
                    <a:pt x="2678161" y="104753"/>
                  </a:lnTo>
                  <a:lnTo>
                    <a:pt x="2656228" y="62709"/>
                  </a:lnTo>
                  <a:lnTo>
                    <a:pt x="2622846" y="29553"/>
                  </a:lnTo>
                  <a:lnTo>
                    <a:pt x="2580613" y="7808"/>
                  </a:lnTo>
                  <a:lnTo>
                    <a:pt x="2532126" y="0"/>
                  </a:lnTo>
                  <a:lnTo>
                    <a:pt x="153162" y="0"/>
                  </a:lnTo>
                  <a:lnTo>
                    <a:pt x="104753" y="7808"/>
                  </a:lnTo>
                  <a:lnTo>
                    <a:pt x="62709" y="29553"/>
                  </a:lnTo>
                  <a:lnTo>
                    <a:pt x="29553" y="62709"/>
                  </a:lnTo>
                  <a:lnTo>
                    <a:pt x="7808" y="104753"/>
                  </a:lnTo>
                  <a:lnTo>
                    <a:pt x="0" y="153162"/>
                  </a:lnTo>
                  <a:lnTo>
                    <a:pt x="0" y="767334"/>
                  </a:lnTo>
                  <a:lnTo>
                    <a:pt x="7808" y="815742"/>
                  </a:lnTo>
                  <a:lnTo>
                    <a:pt x="29553" y="857786"/>
                  </a:lnTo>
                  <a:lnTo>
                    <a:pt x="62709" y="890942"/>
                  </a:lnTo>
                  <a:lnTo>
                    <a:pt x="104753" y="912687"/>
                  </a:lnTo>
                  <a:lnTo>
                    <a:pt x="153162" y="920496"/>
                  </a:lnTo>
                  <a:lnTo>
                    <a:pt x="447294" y="920496"/>
                  </a:lnTo>
                  <a:lnTo>
                    <a:pt x="534162" y="1215390"/>
                  </a:lnTo>
                  <a:lnTo>
                    <a:pt x="1118616" y="920495"/>
                  </a:lnTo>
                  <a:lnTo>
                    <a:pt x="2532126" y="920495"/>
                  </a:lnTo>
                  <a:lnTo>
                    <a:pt x="2580613" y="912687"/>
                  </a:lnTo>
                  <a:lnTo>
                    <a:pt x="2622846" y="890942"/>
                  </a:lnTo>
                  <a:lnTo>
                    <a:pt x="2656228" y="857786"/>
                  </a:lnTo>
                  <a:lnTo>
                    <a:pt x="2678161" y="815742"/>
                  </a:lnTo>
                  <a:lnTo>
                    <a:pt x="2686050" y="767333"/>
                  </a:lnTo>
                  <a:close/>
                </a:path>
              </a:pathLst>
            </a:custGeom>
            <a:solidFill>
              <a:srgbClr val="FFF2CC"/>
            </a:solidFill>
          </p:spPr>
          <p:txBody>
            <a:bodyPr wrap="square" lIns="0" tIns="0" rIns="0" bIns="0" rtlCol="0"/>
            <a:lstStyle/>
            <a:p>
              <a:endParaRPr/>
            </a:p>
          </p:txBody>
        </p:sp>
        <p:sp>
          <p:nvSpPr>
            <p:cNvPr id="12" name="object 12"/>
            <p:cNvSpPr/>
            <p:nvPr/>
          </p:nvSpPr>
          <p:spPr>
            <a:xfrm>
              <a:off x="6316865" y="1815845"/>
              <a:ext cx="2730500" cy="1276350"/>
            </a:xfrm>
            <a:custGeom>
              <a:avLst/>
              <a:gdLst/>
              <a:ahLst/>
              <a:cxnLst/>
              <a:rect l="l" t="t" r="r" b="b"/>
              <a:pathLst>
                <a:path w="2730500" h="1276350">
                  <a:moveTo>
                    <a:pt x="114300" y="65532"/>
                  </a:moveTo>
                  <a:lnTo>
                    <a:pt x="114300" y="10668"/>
                  </a:lnTo>
                  <a:lnTo>
                    <a:pt x="63499" y="32974"/>
                  </a:lnTo>
                  <a:lnTo>
                    <a:pt x="38099" y="65527"/>
                  </a:lnTo>
                  <a:lnTo>
                    <a:pt x="12699" y="105892"/>
                  </a:lnTo>
                  <a:lnTo>
                    <a:pt x="0" y="151638"/>
                  </a:lnTo>
                  <a:lnTo>
                    <a:pt x="0" y="839783"/>
                  </a:lnTo>
                  <a:lnTo>
                    <a:pt x="12700" y="882308"/>
                  </a:lnTo>
                  <a:lnTo>
                    <a:pt x="38100" y="906344"/>
                  </a:lnTo>
                  <a:lnTo>
                    <a:pt x="38100" y="172212"/>
                  </a:lnTo>
                  <a:lnTo>
                    <a:pt x="50800" y="164592"/>
                  </a:lnTo>
                  <a:lnTo>
                    <a:pt x="50799" y="123444"/>
                  </a:lnTo>
                  <a:lnTo>
                    <a:pt x="63500" y="116586"/>
                  </a:lnTo>
                  <a:lnTo>
                    <a:pt x="63500" y="102108"/>
                  </a:lnTo>
                  <a:lnTo>
                    <a:pt x="76200" y="96774"/>
                  </a:lnTo>
                  <a:lnTo>
                    <a:pt x="76200" y="88392"/>
                  </a:lnTo>
                  <a:lnTo>
                    <a:pt x="88899" y="78486"/>
                  </a:lnTo>
                  <a:lnTo>
                    <a:pt x="88899" y="76200"/>
                  </a:lnTo>
                  <a:lnTo>
                    <a:pt x="101599" y="71628"/>
                  </a:lnTo>
                  <a:lnTo>
                    <a:pt x="101599" y="69342"/>
                  </a:lnTo>
                  <a:lnTo>
                    <a:pt x="114300" y="65532"/>
                  </a:lnTo>
                  <a:close/>
                </a:path>
                <a:path w="2730500" h="1276350">
                  <a:moveTo>
                    <a:pt x="50800" y="806196"/>
                  </a:moveTo>
                  <a:lnTo>
                    <a:pt x="38100" y="797814"/>
                  </a:lnTo>
                  <a:lnTo>
                    <a:pt x="38100" y="804672"/>
                  </a:lnTo>
                  <a:lnTo>
                    <a:pt x="50800" y="806196"/>
                  </a:lnTo>
                  <a:close/>
                </a:path>
                <a:path w="2730500" h="1276350">
                  <a:moveTo>
                    <a:pt x="165100" y="919734"/>
                  </a:moveTo>
                  <a:lnTo>
                    <a:pt x="139700" y="918210"/>
                  </a:lnTo>
                  <a:lnTo>
                    <a:pt x="139700" y="916686"/>
                  </a:lnTo>
                  <a:lnTo>
                    <a:pt x="127000" y="914400"/>
                  </a:lnTo>
                  <a:lnTo>
                    <a:pt x="127000" y="910590"/>
                  </a:lnTo>
                  <a:lnTo>
                    <a:pt x="114300" y="907542"/>
                  </a:lnTo>
                  <a:lnTo>
                    <a:pt x="114300" y="905256"/>
                  </a:lnTo>
                  <a:lnTo>
                    <a:pt x="101600" y="901446"/>
                  </a:lnTo>
                  <a:lnTo>
                    <a:pt x="101600" y="899160"/>
                  </a:lnTo>
                  <a:lnTo>
                    <a:pt x="88900" y="894588"/>
                  </a:lnTo>
                  <a:lnTo>
                    <a:pt x="88900" y="892302"/>
                  </a:lnTo>
                  <a:lnTo>
                    <a:pt x="76200" y="882396"/>
                  </a:lnTo>
                  <a:lnTo>
                    <a:pt x="76200" y="874014"/>
                  </a:lnTo>
                  <a:lnTo>
                    <a:pt x="63500" y="868680"/>
                  </a:lnTo>
                  <a:lnTo>
                    <a:pt x="63500" y="853440"/>
                  </a:lnTo>
                  <a:lnTo>
                    <a:pt x="50800" y="847344"/>
                  </a:lnTo>
                  <a:lnTo>
                    <a:pt x="50800" y="812292"/>
                  </a:lnTo>
                  <a:lnTo>
                    <a:pt x="38100" y="804672"/>
                  </a:lnTo>
                  <a:lnTo>
                    <a:pt x="38100" y="906344"/>
                  </a:lnTo>
                  <a:lnTo>
                    <a:pt x="50800" y="918362"/>
                  </a:lnTo>
                  <a:lnTo>
                    <a:pt x="76200" y="946254"/>
                  </a:lnTo>
                  <a:lnTo>
                    <a:pt x="127000" y="964293"/>
                  </a:lnTo>
                  <a:lnTo>
                    <a:pt x="139700" y="965917"/>
                  </a:lnTo>
                  <a:lnTo>
                    <a:pt x="139700" y="918210"/>
                  </a:lnTo>
                  <a:lnTo>
                    <a:pt x="152400" y="918210"/>
                  </a:lnTo>
                  <a:lnTo>
                    <a:pt x="152400" y="919734"/>
                  </a:lnTo>
                  <a:lnTo>
                    <a:pt x="165100" y="919734"/>
                  </a:lnTo>
                  <a:close/>
                </a:path>
                <a:path w="2730500" h="1276350">
                  <a:moveTo>
                    <a:pt x="76200" y="101346"/>
                  </a:moveTo>
                  <a:lnTo>
                    <a:pt x="63500" y="102108"/>
                  </a:lnTo>
                  <a:lnTo>
                    <a:pt x="63500" y="107442"/>
                  </a:lnTo>
                  <a:lnTo>
                    <a:pt x="76200" y="101346"/>
                  </a:lnTo>
                  <a:close/>
                </a:path>
                <a:path w="2730500" h="1276350">
                  <a:moveTo>
                    <a:pt x="76200" y="869442"/>
                  </a:moveTo>
                  <a:lnTo>
                    <a:pt x="63500" y="863346"/>
                  </a:lnTo>
                  <a:lnTo>
                    <a:pt x="63500" y="868680"/>
                  </a:lnTo>
                  <a:lnTo>
                    <a:pt x="76200" y="869442"/>
                  </a:lnTo>
                  <a:close/>
                </a:path>
                <a:path w="2730500" h="1276350">
                  <a:moveTo>
                    <a:pt x="101599" y="75438"/>
                  </a:moveTo>
                  <a:lnTo>
                    <a:pt x="88899" y="76200"/>
                  </a:lnTo>
                  <a:lnTo>
                    <a:pt x="88899" y="80010"/>
                  </a:lnTo>
                  <a:lnTo>
                    <a:pt x="101599" y="75438"/>
                  </a:lnTo>
                  <a:close/>
                </a:path>
                <a:path w="2730500" h="1276350">
                  <a:moveTo>
                    <a:pt x="101600" y="895350"/>
                  </a:moveTo>
                  <a:lnTo>
                    <a:pt x="88900" y="890778"/>
                  </a:lnTo>
                  <a:lnTo>
                    <a:pt x="88900" y="894588"/>
                  </a:lnTo>
                  <a:lnTo>
                    <a:pt x="101600" y="895350"/>
                  </a:lnTo>
                  <a:close/>
                </a:path>
                <a:path w="2730500" h="1276350">
                  <a:moveTo>
                    <a:pt x="152400" y="52578"/>
                  </a:moveTo>
                  <a:lnTo>
                    <a:pt x="139700" y="52578"/>
                  </a:lnTo>
                  <a:lnTo>
                    <a:pt x="139700" y="3810"/>
                  </a:lnTo>
                  <a:lnTo>
                    <a:pt x="127000" y="5334"/>
                  </a:lnTo>
                  <a:lnTo>
                    <a:pt x="114300" y="7620"/>
                  </a:lnTo>
                  <a:lnTo>
                    <a:pt x="114300" y="63246"/>
                  </a:lnTo>
                  <a:lnTo>
                    <a:pt x="127000" y="60198"/>
                  </a:lnTo>
                  <a:lnTo>
                    <a:pt x="127000" y="55626"/>
                  </a:lnTo>
                  <a:lnTo>
                    <a:pt x="152400" y="52578"/>
                  </a:lnTo>
                  <a:close/>
                </a:path>
                <a:path w="2730500" h="1276350">
                  <a:moveTo>
                    <a:pt x="139700" y="55626"/>
                  </a:moveTo>
                  <a:lnTo>
                    <a:pt x="127000" y="55626"/>
                  </a:lnTo>
                  <a:lnTo>
                    <a:pt x="127000" y="57912"/>
                  </a:lnTo>
                  <a:lnTo>
                    <a:pt x="139700" y="55626"/>
                  </a:lnTo>
                  <a:close/>
                </a:path>
                <a:path w="2730500" h="1276350">
                  <a:moveTo>
                    <a:pt x="139700" y="915162"/>
                  </a:moveTo>
                  <a:lnTo>
                    <a:pt x="127000" y="912876"/>
                  </a:lnTo>
                  <a:lnTo>
                    <a:pt x="127000" y="914400"/>
                  </a:lnTo>
                  <a:lnTo>
                    <a:pt x="139700" y="915162"/>
                  </a:lnTo>
                  <a:close/>
                </a:path>
                <a:path w="2730500" h="1276350">
                  <a:moveTo>
                    <a:pt x="2565400" y="51054"/>
                  </a:moveTo>
                  <a:lnTo>
                    <a:pt x="2565400" y="0"/>
                  </a:lnTo>
                  <a:lnTo>
                    <a:pt x="165100" y="0"/>
                  </a:lnTo>
                  <a:lnTo>
                    <a:pt x="152400" y="762"/>
                  </a:lnTo>
                  <a:lnTo>
                    <a:pt x="139700" y="2286"/>
                  </a:lnTo>
                  <a:lnTo>
                    <a:pt x="139700" y="52578"/>
                  </a:lnTo>
                  <a:lnTo>
                    <a:pt x="152400" y="51816"/>
                  </a:lnTo>
                  <a:lnTo>
                    <a:pt x="152400" y="51054"/>
                  </a:lnTo>
                  <a:lnTo>
                    <a:pt x="165100" y="50292"/>
                  </a:lnTo>
                  <a:lnTo>
                    <a:pt x="2552700" y="50292"/>
                  </a:lnTo>
                  <a:lnTo>
                    <a:pt x="2565400" y="51054"/>
                  </a:lnTo>
                  <a:close/>
                </a:path>
                <a:path w="2730500" h="1276350">
                  <a:moveTo>
                    <a:pt x="165100" y="50292"/>
                  </a:moveTo>
                  <a:lnTo>
                    <a:pt x="152400" y="51054"/>
                  </a:lnTo>
                  <a:lnTo>
                    <a:pt x="152400" y="51816"/>
                  </a:lnTo>
                  <a:lnTo>
                    <a:pt x="165100" y="50292"/>
                  </a:lnTo>
                  <a:close/>
                </a:path>
                <a:path w="2730500" h="1276350">
                  <a:moveTo>
                    <a:pt x="564500" y="1208316"/>
                  </a:moveTo>
                  <a:lnTo>
                    <a:pt x="482600" y="920496"/>
                  </a:lnTo>
                  <a:lnTo>
                    <a:pt x="165100" y="920496"/>
                  </a:lnTo>
                  <a:lnTo>
                    <a:pt x="152400" y="919734"/>
                  </a:lnTo>
                  <a:lnTo>
                    <a:pt x="152400" y="967540"/>
                  </a:lnTo>
                  <a:lnTo>
                    <a:pt x="177800" y="970788"/>
                  </a:lnTo>
                  <a:lnTo>
                    <a:pt x="444500" y="970788"/>
                  </a:lnTo>
                  <a:lnTo>
                    <a:pt x="444500" y="952500"/>
                  </a:lnTo>
                  <a:lnTo>
                    <a:pt x="469900" y="970788"/>
                  </a:lnTo>
                  <a:lnTo>
                    <a:pt x="469900" y="1045028"/>
                  </a:lnTo>
                  <a:lnTo>
                    <a:pt x="533400" y="1276350"/>
                  </a:lnTo>
                  <a:lnTo>
                    <a:pt x="546100" y="1269920"/>
                  </a:lnTo>
                  <a:lnTo>
                    <a:pt x="546100" y="1217676"/>
                  </a:lnTo>
                  <a:lnTo>
                    <a:pt x="564500" y="1208316"/>
                  </a:lnTo>
                  <a:close/>
                </a:path>
                <a:path w="2730500" h="1276350">
                  <a:moveTo>
                    <a:pt x="469900" y="970788"/>
                  </a:moveTo>
                  <a:lnTo>
                    <a:pt x="444500" y="952500"/>
                  </a:lnTo>
                  <a:lnTo>
                    <a:pt x="449520" y="970788"/>
                  </a:lnTo>
                  <a:lnTo>
                    <a:pt x="469900" y="970788"/>
                  </a:lnTo>
                  <a:close/>
                </a:path>
                <a:path w="2730500" h="1276350">
                  <a:moveTo>
                    <a:pt x="449520" y="970788"/>
                  </a:moveTo>
                  <a:lnTo>
                    <a:pt x="444500" y="952500"/>
                  </a:lnTo>
                  <a:lnTo>
                    <a:pt x="444500" y="970788"/>
                  </a:lnTo>
                  <a:lnTo>
                    <a:pt x="449520" y="970788"/>
                  </a:lnTo>
                  <a:close/>
                </a:path>
                <a:path w="2730500" h="1276350">
                  <a:moveTo>
                    <a:pt x="469900" y="1045028"/>
                  </a:moveTo>
                  <a:lnTo>
                    <a:pt x="469900" y="970788"/>
                  </a:lnTo>
                  <a:lnTo>
                    <a:pt x="449520" y="970788"/>
                  </a:lnTo>
                  <a:lnTo>
                    <a:pt x="469900" y="1045028"/>
                  </a:lnTo>
                  <a:close/>
                </a:path>
                <a:path w="2730500" h="1276350">
                  <a:moveTo>
                    <a:pt x="571500" y="1232916"/>
                  </a:moveTo>
                  <a:lnTo>
                    <a:pt x="564500" y="1208316"/>
                  </a:lnTo>
                  <a:lnTo>
                    <a:pt x="546100" y="1217676"/>
                  </a:lnTo>
                  <a:lnTo>
                    <a:pt x="571500" y="1232916"/>
                  </a:lnTo>
                  <a:close/>
                </a:path>
                <a:path w="2730500" h="1276350">
                  <a:moveTo>
                    <a:pt x="571500" y="1257061"/>
                  </a:moveTo>
                  <a:lnTo>
                    <a:pt x="571500" y="1232916"/>
                  </a:lnTo>
                  <a:lnTo>
                    <a:pt x="546100" y="1217676"/>
                  </a:lnTo>
                  <a:lnTo>
                    <a:pt x="546100" y="1269920"/>
                  </a:lnTo>
                  <a:lnTo>
                    <a:pt x="571500" y="1257061"/>
                  </a:lnTo>
                  <a:close/>
                </a:path>
                <a:path w="2730500" h="1276350">
                  <a:moveTo>
                    <a:pt x="2679700" y="915508"/>
                  </a:moveTo>
                  <a:lnTo>
                    <a:pt x="2679700" y="829818"/>
                  </a:lnTo>
                  <a:lnTo>
                    <a:pt x="2667000" y="836676"/>
                  </a:lnTo>
                  <a:lnTo>
                    <a:pt x="2667000" y="858012"/>
                  </a:lnTo>
                  <a:lnTo>
                    <a:pt x="2654300" y="864108"/>
                  </a:lnTo>
                  <a:lnTo>
                    <a:pt x="2654300" y="873252"/>
                  </a:lnTo>
                  <a:lnTo>
                    <a:pt x="2641600" y="883920"/>
                  </a:lnTo>
                  <a:lnTo>
                    <a:pt x="2641600" y="882396"/>
                  </a:lnTo>
                  <a:lnTo>
                    <a:pt x="2628900" y="892302"/>
                  </a:lnTo>
                  <a:lnTo>
                    <a:pt x="2628900" y="898398"/>
                  </a:lnTo>
                  <a:lnTo>
                    <a:pt x="2616200" y="902208"/>
                  </a:lnTo>
                  <a:lnTo>
                    <a:pt x="2616200" y="904494"/>
                  </a:lnTo>
                  <a:lnTo>
                    <a:pt x="2603500" y="908304"/>
                  </a:lnTo>
                  <a:lnTo>
                    <a:pt x="2603500" y="909828"/>
                  </a:lnTo>
                  <a:lnTo>
                    <a:pt x="2590800" y="912876"/>
                  </a:lnTo>
                  <a:lnTo>
                    <a:pt x="2590800" y="914400"/>
                  </a:lnTo>
                  <a:lnTo>
                    <a:pt x="2578100" y="916686"/>
                  </a:lnTo>
                  <a:lnTo>
                    <a:pt x="2578100" y="917448"/>
                  </a:lnTo>
                  <a:lnTo>
                    <a:pt x="2565400" y="918972"/>
                  </a:lnTo>
                  <a:lnTo>
                    <a:pt x="2565400" y="919734"/>
                  </a:lnTo>
                  <a:lnTo>
                    <a:pt x="2552700" y="920496"/>
                  </a:lnTo>
                  <a:lnTo>
                    <a:pt x="1130300" y="920496"/>
                  </a:lnTo>
                  <a:lnTo>
                    <a:pt x="564500" y="1208316"/>
                  </a:lnTo>
                  <a:lnTo>
                    <a:pt x="571500" y="1232916"/>
                  </a:lnTo>
                  <a:lnTo>
                    <a:pt x="571500" y="1257061"/>
                  </a:lnTo>
                  <a:lnTo>
                    <a:pt x="1143000" y="967740"/>
                  </a:lnTo>
                  <a:lnTo>
                    <a:pt x="1143000" y="970788"/>
                  </a:lnTo>
                  <a:lnTo>
                    <a:pt x="2552700" y="970788"/>
                  </a:lnTo>
                  <a:lnTo>
                    <a:pt x="2565400" y="970026"/>
                  </a:lnTo>
                  <a:lnTo>
                    <a:pt x="2616200" y="957701"/>
                  </a:lnTo>
                  <a:lnTo>
                    <a:pt x="2667000" y="933140"/>
                  </a:lnTo>
                  <a:lnTo>
                    <a:pt x="2679700" y="915508"/>
                  </a:lnTo>
                  <a:close/>
                </a:path>
                <a:path w="2730500" h="1276350">
                  <a:moveTo>
                    <a:pt x="2654300" y="97536"/>
                  </a:moveTo>
                  <a:lnTo>
                    <a:pt x="2654300" y="30480"/>
                  </a:lnTo>
                  <a:lnTo>
                    <a:pt x="2628900" y="20209"/>
                  </a:lnTo>
                  <a:lnTo>
                    <a:pt x="2616200" y="12096"/>
                  </a:lnTo>
                  <a:lnTo>
                    <a:pt x="2603500" y="6126"/>
                  </a:lnTo>
                  <a:lnTo>
                    <a:pt x="2578100" y="2286"/>
                  </a:lnTo>
                  <a:lnTo>
                    <a:pt x="2565400" y="762"/>
                  </a:lnTo>
                  <a:lnTo>
                    <a:pt x="2565400" y="51816"/>
                  </a:lnTo>
                  <a:lnTo>
                    <a:pt x="2578100" y="52578"/>
                  </a:lnTo>
                  <a:lnTo>
                    <a:pt x="2578100" y="54102"/>
                  </a:lnTo>
                  <a:lnTo>
                    <a:pt x="2590800" y="55626"/>
                  </a:lnTo>
                  <a:lnTo>
                    <a:pt x="2590800" y="57912"/>
                  </a:lnTo>
                  <a:lnTo>
                    <a:pt x="2603500" y="60198"/>
                  </a:lnTo>
                  <a:lnTo>
                    <a:pt x="2603500" y="62484"/>
                  </a:lnTo>
                  <a:lnTo>
                    <a:pt x="2616200" y="65532"/>
                  </a:lnTo>
                  <a:lnTo>
                    <a:pt x="2616200" y="68580"/>
                  </a:lnTo>
                  <a:lnTo>
                    <a:pt x="2628900" y="72390"/>
                  </a:lnTo>
                  <a:lnTo>
                    <a:pt x="2628900" y="78486"/>
                  </a:lnTo>
                  <a:lnTo>
                    <a:pt x="2641600" y="88392"/>
                  </a:lnTo>
                  <a:lnTo>
                    <a:pt x="2641600" y="86868"/>
                  </a:lnTo>
                  <a:lnTo>
                    <a:pt x="2654300" y="97536"/>
                  </a:lnTo>
                  <a:close/>
                </a:path>
                <a:path w="2730500" h="1276350">
                  <a:moveTo>
                    <a:pt x="2717800" y="853440"/>
                  </a:moveTo>
                  <a:lnTo>
                    <a:pt x="2717800" y="109175"/>
                  </a:lnTo>
                  <a:lnTo>
                    <a:pt x="2705100" y="93087"/>
                  </a:lnTo>
                  <a:lnTo>
                    <a:pt x="2705100" y="78486"/>
                  </a:lnTo>
                  <a:lnTo>
                    <a:pt x="2692400" y="71628"/>
                  </a:lnTo>
                  <a:lnTo>
                    <a:pt x="2692400" y="64770"/>
                  </a:lnTo>
                  <a:lnTo>
                    <a:pt x="2679700" y="52578"/>
                  </a:lnTo>
                  <a:lnTo>
                    <a:pt x="2667000" y="41148"/>
                  </a:lnTo>
                  <a:lnTo>
                    <a:pt x="2654300" y="35814"/>
                  </a:lnTo>
                  <a:lnTo>
                    <a:pt x="2654300" y="105918"/>
                  </a:lnTo>
                  <a:lnTo>
                    <a:pt x="2667000" y="112776"/>
                  </a:lnTo>
                  <a:lnTo>
                    <a:pt x="2667000" y="134112"/>
                  </a:lnTo>
                  <a:lnTo>
                    <a:pt x="2679700" y="140970"/>
                  </a:lnTo>
                  <a:lnTo>
                    <a:pt x="2679700" y="915508"/>
                  </a:lnTo>
                  <a:lnTo>
                    <a:pt x="2692400" y="897875"/>
                  </a:lnTo>
                  <a:lnTo>
                    <a:pt x="2717800" y="853440"/>
                  </a:lnTo>
                  <a:close/>
                </a:path>
                <a:path w="2730500" h="1276350">
                  <a:moveTo>
                    <a:pt x="2730500" y="828294"/>
                  </a:moveTo>
                  <a:lnTo>
                    <a:pt x="2730500" y="142494"/>
                  </a:lnTo>
                  <a:lnTo>
                    <a:pt x="2717800" y="125920"/>
                  </a:lnTo>
                  <a:lnTo>
                    <a:pt x="2717800" y="845058"/>
                  </a:lnTo>
                  <a:lnTo>
                    <a:pt x="2730500" y="828294"/>
                  </a:lnTo>
                  <a:close/>
                </a:path>
              </a:pathLst>
            </a:custGeom>
            <a:solidFill>
              <a:srgbClr val="158B95"/>
            </a:solidFill>
          </p:spPr>
          <p:txBody>
            <a:bodyPr wrap="square" lIns="0" tIns="0" rIns="0" bIns="0" rtlCol="0"/>
            <a:lstStyle/>
            <a:p>
              <a:endParaRPr/>
            </a:p>
          </p:txBody>
        </p:sp>
        <p:pic>
          <p:nvPicPr>
            <p:cNvPr id="13" name="object 13"/>
            <p:cNvPicPr/>
            <p:nvPr/>
          </p:nvPicPr>
          <p:blipFill>
            <a:blip r:embed="rId3" cstate="print"/>
            <a:stretch>
              <a:fillRect/>
            </a:stretch>
          </p:blipFill>
          <p:spPr>
            <a:xfrm>
              <a:off x="6111125" y="3015995"/>
              <a:ext cx="1837944" cy="1309877"/>
            </a:xfrm>
            <a:prstGeom prst="rect">
              <a:avLst/>
            </a:prstGeom>
          </p:spPr>
        </p:pic>
        <p:pic>
          <p:nvPicPr>
            <p:cNvPr id="14" name="object 14"/>
            <p:cNvPicPr/>
            <p:nvPr/>
          </p:nvPicPr>
          <p:blipFill>
            <a:blip r:embed="rId4" cstate="print"/>
            <a:stretch>
              <a:fillRect/>
            </a:stretch>
          </p:blipFill>
          <p:spPr>
            <a:xfrm>
              <a:off x="6306197" y="1927097"/>
              <a:ext cx="1231391" cy="765048"/>
            </a:xfrm>
            <a:prstGeom prst="rect">
              <a:avLst/>
            </a:prstGeom>
          </p:spPr>
        </p:pic>
        <p:pic>
          <p:nvPicPr>
            <p:cNvPr id="15" name="object 15"/>
            <p:cNvPicPr/>
            <p:nvPr/>
          </p:nvPicPr>
          <p:blipFill>
            <a:blip r:embed="rId5" cstate="print"/>
            <a:stretch>
              <a:fillRect/>
            </a:stretch>
          </p:blipFill>
          <p:spPr>
            <a:xfrm>
              <a:off x="7682369" y="2001773"/>
              <a:ext cx="619505" cy="598931"/>
            </a:xfrm>
            <a:prstGeom prst="rect">
              <a:avLst/>
            </a:prstGeom>
          </p:spPr>
        </p:pic>
        <p:pic>
          <p:nvPicPr>
            <p:cNvPr id="16" name="object 16"/>
            <p:cNvPicPr/>
            <p:nvPr/>
          </p:nvPicPr>
          <p:blipFill>
            <a:blip r:embed="rId6" cstate="print"/>
            <a:stretch>
              <a:fillRect/>
            </a:stretch>
          </p:blipFill>
          <p:spPr>
            <a:xfrm>
              <a:off x="8309495" y="2026919"/>
              <a:ext cx="723900" cy="603504"/>
            </a:xfrm>
            <a:prstGeom prst="rect">
              <a:avLst/>
            </a:prstGeom>
          </p:spPr>
        </p:pic>
      </p:grpSp>
      <p:sp>
        <p:nvSpPr>
          <p:cNvPr id="17" name="object 17"/>
          <p:cNvSpPr txBox="1"/>
          <p:nvPr/>
        </p:nvSpPr>
        <p:spPr>
          <a:xfrm>
            <a:off x="236353" y="6296471"/>
            <a:ext cx="4511040" cy="203200"/>
          </a:xfrm>
          <a:prstGeom prst="rect">
            <a:avLst/>
          </a:prstGeom>
        </p:spPr>
        <p:txBody>
          <a:bodyPr vert="horz" wrap="square" lIns="0" tIns="22860" rIns="0" bIns="0" rtlCol="0">
            <a:spAutoFit/>
          </a:bodyPr>
          <a:lstStyle/>
          <a:p>
            <a:pPr marL="12700">
              <a:lnSpc>
                <a:spcPct val="100000"/>
              </a:lnSpc>
              <a:spcBef>
                <a:spcPts val="180"/>
              </a:spcBef>
            </a:pPr>
            <a:r>
              <a:rPr sz="1050" b="1" dirty="0">
                <a:solidFill>
                  <a:srgbClr val="A6A6A6"/>
                </a:solidFill>
                <a:latin typeface="Microsoft JhengHei"/>
                <a:cs typeface="Microsoft JhengHei"/>
              </a:rPr>
              <a:t>利用HIV新確診通報個案未服藥前之初次CD4值，以推估個案於何時感染</a:t>
            </a:r>
            <a:r>
              <a:rPr sz="1050" b="1" spc="-25" dirty="0">
                <a:solidFill>
                  <a:srgbClr val="A6A6A6"/>
                </a:solidFill>
                <a:latin typeface="Microsoft JhengHei"/>
                <a:cs typeface="Microsoft JhengHei"/>
              </a:rPr>
              <a:t>HIV</a:t>
            </a:r>
            <a:endParaRPr sz="1050">
              <a:latin typeface="Microsoft JhengHei"/>
              <a:cs typeface="Microsoft JhengHei"/>
            </a:endParaRPr>
          </a:p>
        </p:txBody>
      </p:sp>
      <p:sp>
        <p:nvSpPr>
          <p:cNvPr id="18" name="object 18"/>
          <p:cNvSpPr txBox="1"/>
          <p:nvPr/>
        </p:nvSpPr>
        <p:spPr>
          <a:xfrm>
            <a:off x="10367139" y="6340663"/>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11</a:t>
            </a:r>
            <a:endParaRPr sz="1050">
              <a:latin typeface="Microsoft JhengHei"/>
              <a:cs typeface="Microsoft JhengHei"/>
            </a:endParaRPr>
          </a:p>
        </p:txBody>
      </p:sp>
      <p:sp>
        <p:nvSpPr>
          <p:cNvPr id="19" name="object 1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9249380" y="5957634"/>
            <a:ext cx="168910" cy="222250"/>
          </a:xfrm>
          <a:prstGeom prst="rect">
            <a:avLst/>
          </a:prstGeom>
        </p:spPr>
        <p:txBody>
          <a:bodyPr vert="horz" wrap="square" lIns="0" tIns="13970" rIns="0" bIns="0" rtlCol="0">
            <a:spAutoFit/>
          </a:bodyPr>
          <a:lstStyle/>
          <a:p>
            <a:pPr>
              <a:lnSpc>
                <a:spcPct val="100000"/>
              </a:lnSpc>
              <a:spcBef>
                <a:spcPts val="110"/>
              </a:spcBef>
            </a:pPr>
            <a:r>
              <a:rPr sz="1300" b="1" spc="25" dirty="0">
                <a:latin typeface="Microsoft JhengHei"/>
                <a:cs typeface="Microsoft JhengHei"/>
              </a:rPr>
              <a:t>、</a:t>
            </a:r>
            <a:endParaRPr sz="1300">
              <a:latin typeface="Microsoft JhengHei"/>
              <a:cs typeface="Microsoft JhengHei"/>
            </a:endParaRPr>
          </a:p>
        </p:txBody>
      </p:sp>
      <p:sp>
        <p:nvSpPr>
          <p:cNvPr id="4" name="object 4"/>
          <p:cNvSpPr txBox="1"/>
          <p:nvPr/>
        </p:nvSpPr>
        <p:spPr>
          <a:xfrm>
            <a:off x="4828679" y="5711190"/>
            <a:ext cx="4502150" cy="732790"/>
          </a:xfrm>
          <a:prstGeom prst="rect">
            <a:avLst/>
          </a:prstGeom>
          <a:solidFill>
            <a:srgbClr val="E2F0D9"/>
          </a:solidFill>
        </p:spPr>
        <p:txBody>
          <a:bodyPr vert="horz" wrap="square" lIns="0" tIns="17780" rIns="0" bIns="0" rtlCol="0">
            <a:spAutoFit/>
          </a:bodyPr>
          <a:lstStyle/>
          <a:p>
            <a:pPr marL="330200" marR="70485" indent="-250825" algn="just">
              <a:lnSpc>
                <a:spcPct val="111300"/>
              </a:lnSpc>
              <a:spcBef>
                <a:spcPts val="140"/>
              </a:spcBef>
              <a:buFont typeface="Wingdings"/>
              <a:buChar char=""/>
              <a:tabLst>
                <a:tab pos="330835" algn="l"/>
              </a:tabLst>
            </a:pPr>
            <a:r>
              <a:rPr sz="1300" b="1" spc="50" dirty="0">
                <a:latin typeface="Microsoft JhengHei"/>
                <a:cs typeface="Microsoft JhengHei"/>
              </a:rPr>
              <a:t>⿎勵醫療院所及委託代檢單位，儘速將</a:t>
            </a:r>
            <a:r>
              <a:rPr sz="1300" b="1" dirty="0">
                <a:latin typeface="Microsoft JhengHei"/>
                <a:cs typeface="Microsoft JhengHei"/>
              </a:rPr>
              <a:t>EIA/LIA</a:t>
            </a:r>
            <a:r>
              <a:rPr sz="1300" b="1" spc="50" dirty="0">
                <a:latin typeface="Microsoft JhengHei"/>
                <a:cs typeface="Microsoft JhengHei"/>
              </a:rPr>
              <a:t>、</a:t>
            </a:r>
            <a:r>
              <a:rPr sz="1300" b="1" spc="-35" dirty="0">
                <a:latin typeface="Microsoft JhengHei"/>
                <a:cs typeface="Microsoft JhengHei"/>
              </a:rPr>
              <a:t>PA</a:t>
            </a:r>
            <a:r>
              <a:rPr sz="1300" b="1" dirty="0">
                <a:latin typeface="Microsoft JhengHei"/>
                <a:cs typeface="Microsoft JhengHei"/>
              </a:rPr>
              <a:t>轉換為</a:t>
            </a:r>
            <a:r>
              <a:rPr sz="1300" b="1" dirty="0">
                <a:solidFill>
                  <a:srgbClr val="C00000"/>
                </a:solidFill>
                <a:latin typeface="Microsoft JhengHei"/>
                <a:cs typeface="Microsoft JhengHei"/>
              </a:rPr>
              <a:t>HIV抗原/抗體複合型初步檢驗</a:t>
            </a:r>
            <a:r>
              <a:rPr sz="1300" b="1" dirty="0">
                <a:latin typeface="Microsoft JhengHei"/>
                <a:cs typeface="Microsoft JhengHei"/>
              </a:rPr>
              <a:t>，以縮短檢驗空窗</a:t>
            </a:r>
            <a:r>
              <a:rPr sz="1300" b="1" spc="-50" dirty="0">
                <a:latin typeface="Microsoft JhengHei"/>
                <a:cs typeface="Microsoft JhengHei"/>
              </a:rPr>
              <a:t>期</a:t>
            </a:r>
            <a:r>
              <a:rPr sz="1300" b="1" dirty="0">
                <a:latin typeface="Microsoft JhengHei"/>
                <a:cs typeface="Microsoft JhengHei"/>
              </a:rPr>
              <a:t>提升檢驗準確度，後續將檢討刪除EIA/LIA、</a:t>
            </a:r>
            <a:r>
              <a:rPr sz="1300" b="1" spc="-55" dirty="0">
                <a:latin typeface="Microsoft JhengHei"/>
                <a:cs typeface="Microsoft JhengHei"/>
              </a:rPr>
              <a:t>PA</a:t>
            </a:r>
            <a:r>
              <a:rPr sz="1300" b="1" spc="-50" dirty="0">
                <a:latin typeface="Microsoft JhengHei"/>
                <a:cs typeface="Microsoft JhengHei"/>
              </a:rPr>
              <a:t>。</a:t>
            </a:r>
            <a:endParaRPr sz="1300">
              <a:latin typeface="Microsoft JhengHei"/>
              <a:cs typeface="Microsoft JhengHei"/>
            </a:endParaRPr>
          </a:p>
        </p:txBody>
      </p:sp>
      <p:sp>
        <p:nvSpPr>
          <p:cNvPr id="5" name="object 5"/>
          <p:cNvSpPr txBox="1">
            <a:spLocks noGrp="1"/>
          </p:cNvSpPr>
          <p:nvPr>
            <p:ph type="title"/>
          </p:nvPr>
        </p:nvSpPr>
        <p:spPr>
          <a:xfrm>
            <a:off x="1330585" y="1083055"/>
            <a:ext cx="5549900" cy="506730"/>
          </a:xfrm>
          <a:prstGeom prst="rect">
            <a:avLst/>
          </a:prstGeom>
        </p:spPr>
        <p:txBody>
          <a:bodyPr vert="horz" wrap="square" lIns="0" tIns="13335" rIns="0" bIns="0" rtlCol="0">
            <a:spAutoFit/>
          </a:bodyPr>
          <a:lstStyle/>
          <a:p>
            <a:pPr marL="12700">
              <a:lnSpc>
                <a:spcPct val="100000"/>
              </a:lnSpc>
              <a:spcBef>
                <a:spcPts val="105"/>
              </a:spcBef>
            </a:pPr>
            <a:r>
              <a:rPr dirty="0"/>
              <a:t>新式HIV</a:t>
            </a:r>
            <a:r>
              <a:rPr spc="-5" dirty="0"/>
              <a:t>檢驗項目納入健保支付</a:t>
            </a:r>
          </a:p>
        </p:txBody>
      </p:sp>
      <p:sp>
        <p:nvSpPr>
          <p:cNvPr id="6" name="object 6"/>
          <p:cNvSpPr txBox="1"/>
          <p:nvPr/>
        </p:nvSpPr>
        <p:spPr>
          <a:xfrm>
            <a:off x="5097151" y="1744176"/>
            <a:ext cx="5334635" cy="571500"/>
          </a:xfrm>
          <a:prstGeom prst="rect">
            <a:avLst/>
          </a:prstGeom>
        </p:spPr>
        <p:txBody>
          <a:bodyPr vert="horz" wrap="square" lIns="0" tIns="11430" rIns="0" bIns="0" rtlCol="0">
            <a:spAutoFit/>
          </a:bodyPr>
          <a:lstStyle/>
          <a:p>
            <a:pPr marL="265430" marR="5080" indent="-253365">
              <a:lnSpc>
                <a:spcPct val="123400"/>
              </a:lnSpc>
              <a:spcBef>
                <a:spcPts val="90"/>
              </a:spcBef>
              <a:buFont typeface="Wingdings"/>
              <a:buChar char=""/>
              <a:tabLst>
                <a:tab pos="266065" algn="l"/>
              </a:tabLst>
            </a:pPr>
            <a:r>
              <a:rPr sz="1450" b="1" spc="55" dirty="0">
                <a:solidFill>
                  <a:srgbClr val="009A9A"/>
                </a:solidFill>
                <a:latin typeface="Microsoft JhengHei"/>
                <a:cs typeface="Microsoft JhengHei"/>
              </a:rPr>
              <a:t>自</a:t>
            </a:r>
            <a:r>
              <a:rPr sz="1450" b="1" dirty="0">
                <a:solidFill>
                  <a:srgbClr val="009A9A"/>
                </a:solidFill>
                <a:latin typeface="Microsoft JhengHei"/>
                <a:cs typeface="Microsoft JhengHei"/>
              </a:rPr>
              <a:t>2022/12/1</a:t>
            </a:r>
            <a:r>
              <a:rPr sz="1450" b="1" spc="55" dirty="0">
                <a:solidFill>
                  <a:srgbClr val="009A9A"/>
                </a:solidFill>
                <a:latin typeface="Microsoft JhengHei"/>
                <a:cs typeface="Microsoft JhengHei"/>
              </a:rPr>
              <a:t>起，健保署開放</a:t>
            </a:r>
            <a:r>
              <a:rPr sz="1450" b="1" dirty="0">
                <a:solidFill>
                  <a:srgbClr val="009A9A"/>
                </a:solidFill>
                <a:latin typeface="Microsoft JhengHei"/>
                <a:cs typeface="Microsoft JhengHei"/>
              </a:rPr>
              <a:t>HIV</a:t>
            </a:r>
            <a:r>
              <a:rPr sz="1450" b="1" spc="30" dirty="0">
                <a:solidFill>
                  <a:srgbClr val="009A9A"/>
                </a:solidFill>
                <a:latin typeface="Microsoft JhengHei"/>
                <a:cs typeface="Microsoft JhengHei"/>
              </a:rPr>
              <a:t>抗原/抗體複合型初步檢驗</a:t>
            </a:r>
            <a:r>
              <a:rPr sz="1450" b="1" dirty="0">
                <a:solidFill>
                  <a:srgbClr val="009A9A"/>
                </a:solidFill>
                <a:latin typeface="Microsoft JhengHei"/>
                <a:cs typeface="Microsoft JhengHei"/>
              </a:rPr>
              <a:t>至基層診所適用(14082C)，醫院及診所均可申</a:t>
            </a:r>
            <a:r>
              <a:rPr sz="1450" b="1" spc="-50" dirty="0">
                <a:solidFill>
                  <a:srgbClr val="009A9A"/>
                </a:solidFill>
                <a:latin typeface="Microsoft JhengHei"/>
                <a:cs typeface="Microsoft JhengHei"/>
              </a:rPr>
              <a:t>報</a:t>
            </a:r>
            <a:endParaRPr sz="1450">
              <a:latin typeface="Microsoft JhengHei"/>
              <a:cs typeface="Microsoft JhengHei"/>
            </a:endParaRPr>
          </a:p>
        </p:txBody>
      </p:sp>
      <p:sp>
        <p:nvSpPr>
          <p:cNvPr id="7" name="object 7"/>
          <p:cNvSpPr txBox="1"/>
          <p:nvPr/>
        </p:nvSpPr>
        <p:spPr>
          <a:xfrm>
            <a:off x="6268345" y="4217923"/>
            <a:ext cx="2777490" cy="637540"/>
          </a:xfrm>
          <a:prstGeom prst="rect">
            <a:avLst/>
          </a:prstGeom>
        </p:spPr>
        <p:txBody>
          <a:bodyPr vert="horz" wrap="square" lIns="0" tIns="15875" rIns="0" bIns="0" rtlCol="0">
            <a:spAutoFit/>
          </a:bodyPr>
          <a:lstStyle/>
          <a:p>
            <a:pPr marL="635" algn="ctr">
              <a:lnSpc>
                <a:spcPts val="1855"/>
              </a:lnSpc>
              <a:spcBef>
                <a:spcPts val="125"/>
              </a:spcBef>
            </a:pPr>
            <a:r>
              <a:rPr sz="1550" b="1" dirty="0">
                <a:latin typeface="Microsoft JhengHei"/>
                <a:cs typeface="Microsoft JhengHei"/>
              </a:rPr>
              <a:t>如為</a:t>
            </a:r>
            <a:r>
              <a:rPr sz="1550" b="1" dirty="0">
                <a:solidFill>
                  <a:srgbClr val="C00000"/>
                </a:solidFill>
                <a:latin typeface="Microsoft JhengHei"/>
                <a:cs typeface="Microsoft JhengHei"/>
              </a:rPr>
              <a:t>HIV初步檢驗陽</a:t>
            </a:r>
            <a:r>
              <a:rPr sz="1550" b="1" spc="-50" dirty="0">
                <a:solidFill>
                  <a:srgbClr val="C00000"/>
                </a:solidFill>
                <a:latin typeface="Microsoft JhengHei"/>
                <a:cs typeface="Microsoft JhengHei"/>
              </a:rPr>
              <a:t>性</a:t>
            </a:r>
            <a:endParaRPr sz="1550">
              <a:latin typeface="Microsoft JhengHei"/>
              <a:cs typeface="Microsoft JhengHei"/>
            </a:endParaRPr>
          </a:p>
          <a:p>
            <a:pPr algn="ctr">
              <a:lnSpc>
                <a:spcPts val="2935"/>
              </a:lnSpc>
            </a:pPr>
            <a:r>
              <a:rPr sz="2450" b="1" dirty="0">
                <a:solidFill>
                  <a:srgbClr val="ED7C31"/>
                </a:solidFill>
                <a:latin typeface="Microsoft JhengHei"/>
                <a:cs typeface="Microsoft JhengHei"/>
              </a:rPr>
              <a:t>同步</a:t>
            </a:r>
            <a:r>
              <a:rPr sz="1550" b="1" dirty="0">
                <a:solidFill>
                  <a:srgbClr val="C00000"/>
                </a:solidFill>
                <a:latin typeface="Microsoft JhengHei"/>
                <a:cs typeface="Microsoft JhengHei"/>
              </a:rPr>
              <a:t>進行ICT及</a:t>
            </a:r>
            <a:r>
              <a:rPr sz="1550" b="1" spc="-40" dirty="0">
                <a:solidFill>
                  <a:srgbClr val="C00000"/>
                </a:solidFill>
                <a:latin typeface="Microsoft JhengHei"/>
                <a:cs typeface="Microsoft JhengHei"/>
              </a:rPr>
              <a:t>NAT</a:t>
            </a:r>
            <a:r>
              <a:rPr sz="1550" b="1" dirty="0">
                <a:solidFill>
                  <a:srgbClr val="C00000"/>
                </a:solidFill>
                <a:latin typeface="Microsoft JhengHei"/>
                <a:cs typeface="Microsoft JhengHei"/>
              </a:rPr>
              <a:t>確認檢</a:t>
            </a:r>
            <a:r>
              <a:rPr sz="1550" b="1" spc="-50" dirty="0">
                <a:solidFill>
                  <a:srgbClr val="C00000"/>
                </a:solidFill>
                <a:latin typeface="Microsoft JhengHei"/>
                <a:cs typeface="Microsoft JhengHei"/>
              </a:rPr>
              <a:t>驗</a:t>
            </a:r>
            <a:endParaRPr sz="1550">
              <a:latin typeface="Microsoft JhengHei"/>
              <a:cs typeface="Microsoft JhengHei"/>
            </a:endParaRPr>
          </a:p>
        </p:txBody>
      </p:sp>
      <p:pic>
        <p:nvPicPr>
          <p:cNvPr id="8" name="object 8"/>
          <p:cNvPicPr/>
          <p:nvPr/>
        </p:nvPicPr>
        <p:blipFill>
          <a:blip r:embed="rId2" cstate="print"/>
          <a:stretch>
            <a:fillRect/>
          </a:stretch>
        </p:blipFill>
        <p:spPr>
          <a:xfrm>
            <a:off x="239153" y="2161794"/>
            <a:ext cx="4578096" cy="378806"/>
          </a:xfrm>
          <a:prstGeom prst="rect">
            <a:avLst/>
          </a:prstGeom>
        </p:spPr>
      </p:pic>
      <p:graphicFrame>
        <p:nvGraphicFramePr>
          <p:cNvPr id="9" name="object 9"/>
          <p:cNvGraphicFramePr>
            <a:graphicFrameLocks noGrp="1"/>
          </p:cNvGraphicFramePr>
          <p:nvPr/>
        </p:nvGraphicFramePr>
        <p:xfrm>
          <a:off x="230803" y="2153443"/>
          <a:ext cx="4594860" cy="3619499"/>
        </p:xfrm>
        <a:graphic>
          <a:graphicData uri="http://schemas.openxmlformats.org/drawingml/2006/table">
            <a:tbl>
              <a:tblPr firstRow="1" bandRow="1">
                <a:tableStyleId>{2D5ABB26-0587-4C30-8999-92F81FD0307C}</a:tableStyleId>
              </a:tblPr>
              <a:tblGrid>
                <a:gridCol w="3599179">
                  <a:extLst>
                    <a:ext uri="{9D8B030D-6E8A-4147-A177-3AD203B41FA5}">
                      <a16:colId xmlns:a16="http://schemas.microsoft.com/office/drawing/2014/main" val="20000"/>
                    </a:ext>
                  </a:extLst>
                </a:gridCol>
                <a:gridCol w="979170">
                  <a:extLst>
                    <a:ext uri="{9D8B030D-6E8A-4147-A177-3AD203B41FA5}">
                      <a16:colId xmlns:a16="http://schemas.microsoft.com/office/drawing/2014/main" val="20001"/>
                    </a:ext>
                  </a:extLst>
                </a:gridCol>
              </a:tblGrid>
              <a:tr h="400685">
                <a:tc gridSpan="2">
                  <a:txBody>
                    <a:bodyPr/>
                    <a:lstStyle/>
                    <a:p>
                      <a:pPr marL="635" algn="ctr">
                        <a:lnSpc>
                          <a:spcPct val="100000"/>
                        </a:lnSpc>
                        <a:spcBef>
                          <a:spcPts val="615"/>
                        </a:spcBef>
                      </a:pPr>
                      <a:r>
                        <a:rPr sz="1550" b="1" dirty="0">
                          <a:latin typeface="Microsoft JhengHei"/>
                          <a:cs typeface="Microsoft JhengHei"/>
                        </a:rPr>
                        <a:t>2021/10/15公告，2021/11/1起實</a:t>
                      </a:r>
                      <a:r>
                        <a:rPr sz="1550" b="1" spc="-50" dirty="0">
                          <a:latin typeface="Microsoft JhengHei"/>
                          <a:cs typeface="Microsoft JhengHei"/>
                        </a:rPr>
                        <a:t>施</a:t>
                      </a:r>
                      <a:endParaRPr sz="1550">
                        <a:latin typeface="Microsoft JhengHei"/>
                        <a:cs typeface="Microsoft JhengHei"/>
                      </a:endParaRPr>
                    </a:p>
                  </a:txBody>
                  <a:tcPr marL="0" marR="0" marT="7810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78460">
                <a:tc>
                  <a:txBody>
                    <a:bodyPr/>
                    <a:lstStyle/>
                    <a:p>
                      <a:pPr algn="ctr">
                        <a:lnSpc>
                          <a:spcPct val="100000"/>
                        </a:lnSpc>
                        <a:spcBef>
                          <a:spcPts val="615"/>
                        </a:spcBef>
                      </a:pPr>
                      <a:r>
                        <a:rPr sz="1400" b="1" spc="-10" dirty="0">
                          <a:latin typeface="Microsoft JhengHei"/>
                          <a:cs typeface="Microsoft JhengHei"/>
                        </a:rPr>
                        <a:t>健保HIV</a:t>
                      </a:r>
                      <a:r>
                        <a:rPr sz="1400" b="1" spc="-20" dirty="0">
                          <a:latin typeface="Microsoft JhengHei"/>
                          <a:cs typeface="Microsoft JhengHei"/>
                        </a:rPr>
                        <a:t>診療項目</a:t>
                      </a:r>
                      <a:endParaRPr sz="1400">
                        <a:latin typeface="Microsoft JhengHei"/>
                        <a:cs typeface="Microsoft JhengHei"/>
                      </a:endParaRPr>
                    </a:p>
                  </a:txBody>
                  <a:tcPr marL="0" marR="0" marT="7810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EDEDED"/>
                    </a:solidFill>
                  </a:tcPr>
                </a:tc>
                <a:tc>
                  <a:txBody>
                    <a:bodyPr/>
                    <a:lstStyle/>
                    <a:p>
                      <a:pPr algn="ctr">
                        <a:lnSpc>
                          <a:spcPct val="100000"/>
                        </a:lnSpc>
                        <a:spcBef>
                          <a:spcPts val="615"/>
                        </a:spcBef>
                      </a:pPr>
                      <a:r>
                        <a:rPr sz="1400" b="1" spc="-20" dirty="0">
                          <a:latin typeface="Microsoft JhengHei"/>
                          <a:cs typeface="Microsoft JhengHei"/>
                        </a:rPr>
                        <a:t>支付點數</a:t>
                      </a:r>
                      <a:endParaRPr sz="1400">
                        <a:latin typeface="Microsoft JhengHei"/>
                        <a:cs typeface="Microsoft JhengHei"/>
                      </a:endParaRPr>
                    </a:p>
                  </a:txBody>
                  <a:tcPr marL="0" marR="0" marT="7810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EDEDED"/>
                    </a:solidFill>
                  </a:tcPr>
                </a:tc>
                <a:extLst>
                  <a:ext uri="{0D108BD9-81ED-4DB2-BD59-A6C34878D82A}">
                    <a16:rowId xmlns:a16="http://schemas.microsoft.com/office/drawing/2014/main" val="10001"/>
                  </a:ext>
                </a:extLst>
              </a:tr>
              <a:tr h="915669">
                <a:tc>
                  <a:txBody>
                    <a:bodyPr/>
                    <a:lstStyle/>
                    <a:p>
                      <a:pPr marL="139065">
                        <a:lnSpc>
                          <a:spcPct val="100000"/>
                        </a:lnSpc>
                        <a:spcBef>
                          <a:spcPts val="1025"/>
                        </a:spcBef>
                      </a:pPr>
                      <a:r>
                        <a:rPr sz="1450" b="1" dirty="0">
                          <a:solidFill>
                            <a:srgbClr val="C00000"/>
                          </a:solidFill>
                          <a:latin typeface="Microsoft JhengHei"/>
                          <a:cs typeface="Microsoft JhengHei"/>
                        </a:rPr>
                        <a:t>HIV抗原/抗體複合型初步檢驗</a:t>
                      </a:r>
                      <a:r>
                        <a:rPr sz="1450" b="1" spc="-10" dirty="0">
                          <a:solidFill>
                            <a:srgbClr val="C00000"/>
                          </a:solidFill>
                          <a:latin typeface="Microsoft JhengHei"/>
                          <a:cs typeface="Microsoft JhengHei"/>
                        </a:rPr>
                        <a:t>(14082B)</a:t>
                      </a:r>
                      <a:endParaRPr sz="1450">
                        <a:latin typeface="Microsoft JhengHei"/>
                        <a:cs typeface="Microsoft JhengHei"/>
                      </a:endParaRPr>
                    </a:p>
                    <a:p>
                      <a:pPr marL="333375" indent="-251460">
                        <a:lnSpc>
                          <a:spcPct val="100000"/>
                        </a:lnSpc>
                        <a:spcBef>
                          <a:spcPts val="15"/>
                        </a:spcBef>
                        <a:buFont typeface="Arial MT"/>
                        <a:buChar char="•"/>
                        <a:tabLst>
                          <a:tab pos="333375" algn="l"/>
                          <a:tab pos="334010" algn="l"/>
                        </a:tabLst>
                      </a:pPr>
                      <a:r>
                        <a:rPr sz="1400" spc="-5" dirty="0">
                          <a:solidFill>
                            <a:srgbClr val="101C32"/>
                          </a:solidFill>
                          <a:latin typeface="Microsoft JhengHei"/>
                          <a:cs typeface="Microsoft JhengHei"/>
                        </a:rPr>
                        <a:t>移除限器官移植可申報使用限制</a:t>
                      </a:r>
                      <a:endParaRPr sz="1400">
                        <a:latin typeface="Microsoft JhengHei"/>
                        <a:cs typeface="Microsoft JhengHei"/>
                      </a:endParaRPr>
                    </a:p>
                    <a:p>
                      <a:pPr marL="333375" indent="-251460">
                        <a:lnSpc>
                          <a:spcPct val="100000"/>
                        </a:lnSpc>
                        <a:spcBef>
                          <a:spcPts val="5"/>
                        </a:spcBef>
                        <a:buFont typeface="Arial MT"/>
                        <a:buChar char="•"/>
                        <a:tabLst>
                          <a:tab pos="333375" algn="l"/>
                          <a:tab pos="334010" algn="l"/>
                        </a:tabLst>
                      </a:pPr>
                      <a:r>
                        <a:rPr sz="1400" b="1" dirty="0">
                          <a:solidFill>
                            <a:srgbClr val="3F3F3F"/>
                          </a:solidFill>
                          <a:latin typeface="Microsoft JhengHei"/>
                          <a:cs typeface="Microsoft JhengHei"/>
                        </a:rPr>
                        <a:t>僅適用地區級以上醫院</a:t>
                      </a:r>
                      <a:r>
                        <a:rPr sz="1400" spc="-20" dirty="0">
                          <a:solidFill>
                            <a:srgbClr val="101C32"/>
                          </a:solidFill>
                          <a:latin typeface="Microsoft JhengHei"/>
                          <a:cs typeface="Microsoft JhengHei"/>
                        </a:rPr>
                        <a:t>可申報</a:t>
                      </a:r>
                      <a:endParaRPr sz="1400">
                        <a:latin typeface="Microsoft JhengHei"/>
                        <a:cs typeface="Microsoft JhengHei"/>
                      </a:endParaRPr>
                    </a:p>
                  </a:txBody>
                  <a:tcPr marL="0" marR="0" marT="13017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FFF2CC"/>
                    </a:solidFill>
                  </a:tcPr>
                </a:tc>
                <a:tc>
                  <a:txBody>
                    <a:bodyPr/>
                    <a:lstStyle/>
                    <a:p>
                      <a:pPr>
                        <a:lnSpc>
                          <a:spcPct val="100000"/>
                        </a:lnSpc>
                        <a:spcBef>
                          <a:spcPts val="25"/>
                        </a:spcBef>
                      </a:pPr>
                      <a:endParaRPr sz="2350">
                        <a:latin typeface="Times New Roman"/>
                        <a:cs typeface="Times New Roman"/>
                      </a:endParaRPr>
                    </a:p>
                    <a:p>
                      <a:pPr algn="ctr">
                        <a:lnSpc>
                          <a:spcPct val="100000"/>
                        </a:lnSpc>
                      </a:pPr>
                      <a:r>
                        <a:rPr sz="1400" b="1" spc="-10" dirty="0">
                          <a:latin typeface="Microsoft JhengHei"/>
                          <a:cs typeface="Microsoft JhengHei"/>
                        </a:rPr>
                        <a:t>320</a:t>
                      </a:r>
                      <a:r>
                        <a:rPr sz="1400" b="1" spc="-50" dirty="0">
                          <a:latin typeface="Microsoft JhengHei"/>
                          <a:cs typeface="Microsoft JhengHei"/>
                        </a:rPr>
                        <a:t>點</a:t>
                      </a:r>
                      <a:endParaRPr sz="1400">
                        <a:latin typeface="Microsoft JhengHei"/>
                        <a:cs typeface="Microsoft JhengHei"/>
                      </a:endParaRPr>
                    </a:p>
                  </a:txBody>
                  <a:tcPr marL="0" marR="0" marT="317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FFF2CC"/>
                    </a:solidFill>
                  </a:tcPr>
                </a:tc>
                <a:extLst>
                  <a:ext uri="{0D108BD9-81ED-4DB2-BD59-A6C34878D82A}">
                    <a16:rowId xmlns:a16="http://schemas.microsoft.com/office/drawing/2014/main" val="10002"/>
                  </a:ext>
                </a:extLst>
              </a:tr>
              <a:tr h="852169">
                <a:tc>
                  <a:txBody>
                    <a:bodyPr/>
                    <a:lstStyle/>
                    <a:p>
                      <a:pPr marL="45085" marR="35560" indent="-73025" algn="ctr">
                        <a:lnSpc>
                          <a:spcPct val="100600"/>
                        </a:lnSpc>
                        <a:spcBef>
                          <a:spcPts val="765"/>
                        </a:spcBef>
                      </a:pPr>
                      <a:r>
                        <a:rPr sz="1450" b="1" dirty="0">
                          <a:solidFill>
                            <a:srgbClr val="252525"/>
                          </a:solidFill>
                          <a:latin typeface="Microsoft JhengHei"/>
                          <a:cs typeface="Microsoft JhengHei"/>
                        </a:rPr>
                        <a:t>HIV抗原/抗體複合型初步檢驗</a:t>
                      </a:r>
                      <a:r>
                        <a:rPr sz="1450" b="1" spc="-10" dirty="0">
                          <a:solidFill>
                            <a:srgbClr val="252525"/>
                          </a:solidFill>
                          <a:latin typeface="Microsoft JhengHei"/>
                          <a:cs typeface="Microsoft JhengHei"/>
                        </a:rPr>
                        <a:t>(E3046C) </a:t>
                      </a:r>
                      <a:r>
                        <a:rPr sz="1400" spc="-10" dirty="0">
                          <a:solidFill>
                            <a:srgbClr val="101C32"/>
                          </a:solidFill>
                          <a:latin typeface="Microsoft JhengHei"/>
                          <a:cs typeface="Microsoft JhengHei"/>
                        </a:rPr>
                        <a:t>2022/4/1起於疾管署委託健保代辦B1、B9</a:t>
                      </a:r>
                      <a:r>
                        <a:rPr sz="1400" spc="-50" dirty="0">
                          <a:solidFill>
                            <a:srgbClr val="101C32"/>
                          </a:solidFill>
                          <a:latin typeface="Microsoft JhengHei"/>
                          <a:cs typeface="Microsoft JhengHei"/>
                        </a:rPr>
                        <a:t>、 </a:t>
                      </a:r>
                      <a:r>
                        <a:rPr sz="1400" spc="-10" dirty="0">
                          <a:solidFill>
                            <a:srgbClr val="101C32"/>
                          </a:solidFill>
                          <a:latin typeface="Microsoft JhengHei"/>
                          <a:cs typeface="Microsoft JhengHei"/>
                        </a:rPr>
                        <a:t>BA</a:t>
                      </a:r>
                      <a:r>
                        <a:rPr sz="1400" spc="-15" dirty="0">
                          <a:solidFill>
                            <a:srgbClr val="101C32"/>
                          </a:solidFill>
                          <a:latin typeface="Microsoft JhengHei"/>
                          <a:cs typeface="Microsoft JhengHei"/>
                        </a:rPr>
                        <a:t>計畫項目增列，基層院所可申報</a:t>
                      </a:r>
                      <a:endParaRPr sz="1400">
                        <a:latin typeface="Microsoft JhengHei"/>
                        <a:cs typeface="Microsoft JhengHei"/>
                      </a:endParaRPr>
                    </a:p>
                  </a:txBody>
                  <a:tcPr marL="0" marR="0" marT="9715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tc>
                  <a:txBody>
                    <a:bodyPr/>
                    <a:lstStyle/>
                    <a:p>
                      <a:pPr>
                        <a:lnSpc>
                          <a:spcPct val="100000"/>
                        </a:lnSpc>
                      </a:pPr>
                      <a:endParaRPr sz="2150">
                        <a:latin typeface="Times New Roman"/>
                        <a:cs typeface="Times New Roman"/>
                      </a:endParaRPr>
                    </a:p>
                    <a:p>
                      <a:pPr algn="ctr">
                        <a:lnSpc>
                          <a:spcPct val="100000"/>
                        </a:lnSpc>
                      </a:pPr>
                      <a:r>
                        <a:rPr sz="1400" b="1" spc="-10" dirty="0">
                          <a:latin typeface="Microsoft JhengHei"/>
                          <a:cs typeface="Microsoft JhengHei"/>
                        </a:rPr>
                        <a:t>280</a:t>
                      </a:r>
                      <a:r>
                        <a:rPr sz="1400" b="1" spc="-50" dirty="0">
                          <a:latin typeface="Microsoft JhengHei"/>
                          <a:cs typeface="Microsoft JhengHei"/>
                        </a:rPr>
                        <a:t>點</a:t>
                      </a:r>
                      <a:endParaRPr sz="1400">
                        <a:latin typeface="Microsoft JhengHei"/>
                        <a:cs typeface="Microsoft JhengHei"/>
                      </a:endParaRPr>
                    </a:p>
                  </a:txBody>
                  <a:tcPr marL="0" marR="0" marT="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extLst>
                  <a:ext uri="{0D108BD9-81ED-4DB2-BD59-A6C34878D82A}">
                    <a16:rowId xmlns:a16="http://schemas.microsoft.com/office/drawing/2014/main" val="10003"/>
                  </a:ext>
                </a:extLst>
              </a:tr>
              <a:tr h="441959">
                <a:tc>
                  <a:txBody>
                    <a:bodyPr/>
                    <a:lstStyle/>
                    <a:p>
                      <a:pPr algn="ctr">
                        <a:lnSpc>
                          <a:spcPct val="100000"/>
                        </a:lnSpc>
                        <a:spcBef>
                          <a:spcPts val="840"/>
                        </a:spcBef>
                      </a:pPr>
                      <a:r>
                        <a:rPr sz="1450" b="1" dirty="0">
                          <a:latin typeface="Microsoft JhengHei"/>
                          <a:cs typeface="Microsoft JhengHei"/>
                        </a:rPr>
                        <a:t>新增</a:t>
                      </a:r>
                      <a:r>
                        <a:rPr sz="1450" b="1" spc="65" dirty="0">
                          <a:latin typeface="Microsoft JhengHei"/>
                          <a:cs typeface="Microsoft JhengHei"/>
                        </a:rPr>
                        <a:t> </a:t>
                      </a:r>
                      <a:r>
                        <a:rPr sz="1450" b="1" dirty="0">
                          <a:solidFill>
                            <a:srgbClr val="C00000"/>
                          </a:solidFill>
                          <a:latin typeface="Microsoft JhengHei"/>
                          <a:cs typeface="Microsoft JhengHei"/>
                        </a:rPr>
                        <a:t>ICT</a:t>
                      </a:r>
                      <a:r>
                        <a:rPr sz="1450" b="1" spc="25" dirty="0">
                          <a:solidFill>
                            <a:srgbClr val="C00000"/>
                          </a:solidFill>
                          <a:latin typeface="Microsoft JhengHei"/>
                          <a:cs typeface="Microsoft JhengHei"/>
                        </a:rPr>
                        <a:t> (</a:t>
                      </a:r>
                      <a:r>
                        <a:rPr sz="1450" b="1" spc="-10" dirty="0">
                          <a:solidFill>
                            <a:srgbClr val="C00000"/>
                          </a:solidFill>
                          <a:latin typeface="Microsoft JhengHei"/>
                          <a:cs typeface="Microsoft JhengHei"/>
                        </a:rPr>
                        <a:t>14083C)</a:t>
                      </a:r>
                      <a:endParaRPr sz="1450">
                        <a:latin typeface="Microsoft JhengHei"/>
                        <a:cs typeface="Microsoft JhengHei"/>
                      </a:endParaRPr>
                    </a:p>
                  </a:txBody>
                  <a:tcPr marL="0" marR="0" marT="10668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tc>
                  <a:txBody>
                    <a:bodyPr/>
                    <a:lstStyle/>
                    <a:p>
                      <a:pPr marL="635" algn="ctr">
                        <a:lnSpc>
                          <a:spcPct val="100000"/>
                        </a:lnSpc>
                        <a:spcBef>
                          <a:spcPts val="860"/>
                        </a:spcBef>
                      </a:pPr>
                      <a:r>
                        <a:rPr sz="1400" b="1" spc="-10" dirty="0">
                          <a:latin typeface="Microsoft JhengHei"/>
                          <a:cs typeface="Microsoft JhengHei"/>
                        </a:rPr>
                        <a:t>2,011</a:t>
                      </a:r>
                      <a:r>
                        <a:rPr sz="1400" b="1" spc="-50" dirty="0">
                          <a:latin typeface="Microsoft JhengHei"/>
                          <a:cs typeface="Microsoft JhengHei"/>
                        </a:rPr>
                        <a:t>點</a:t>
                      </a:r>
                      <a:endParaRPr sz="1400">
                        <a:latin typeface="Microsoft JhengHei"/>
                        <a:cs typeface="Microsoft JhengHei"/>
                      </a:endParaRPr>
                    </a:p>
                  </a:txBody>
                  <a:tcPr marL="0" marR="0" marT="10922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extLst>
                  <a:ext uri="{0D108BD9-81ED-4DB2-BD59-A6C34878D82A}">
                    <a16:rowId xmlns:a16="http://schemas.microsoft.com/office/drawing/2014/main" val="10004"/>
                  </a:ext>
                </a:extLst>
              </a:tr>
              <a:tr h="630555">
                <a:tc>
                  <a:txBody>
                    <a:bodyPr/>
                    <a:lstStyle/>
                    <a:p>
                      <a:pPr algn="ctr">
                        <a:lnSpc>
                          <a:spcPct val="100000"/>
                        </a:lnSpc>
                        <a:spcBef>
                          <a:spcPts val="745"/>
                        </a:spcBef>
                      </a:pPr>
                      <a:r>
                        <a:rPr sz="1450" b="1" dirty="0">
                          <a:latin typeface="Microsoft JhengHei"/>
                          <a:cs typeface="Microsoft JhengHei"/>
                        </a:rPr>
                        <a:t>增列</a:t>
                      </a:r>
                      <a:r>
                        <a:rPr sz="1450" b="1" spc="70" dirty="0">
                          <a:latin typeface="Microsoft JhengHei"/>
                          <a:cs typeface="Microsoft JhengHei"/>
                        </a:rPr>
                        <a:t> </a:t>
                      </a:r>
                      <a:r>
                        <a:rPr sz="1450" b="1" spc="-10" dirty="0">
                          <a:solidFill>
                            <a:srgbClr val="C00000"/>
                          </a:solidFill>
                          <a:latin typeface="Microsoft JhengHei"/>
                          <a:cs typeface="Microsoft JhengHei"/>
                        </a:rPr>
                        <a:t>NAT(14074C)</a:t>
                      </a:r>
                      <a:endParaRPr sz="1450">
                        <a:latin typeface="Microsoft JhengHei"/>
                        <a:cs typeface="Microsoft JhengHei"/>
                      </a:endParaRPr>
                    </a:p>
                    <a:p>
                      <a:pPr algn="ctr">
                        <a:lnSpc>
                          <a:spcPct val="100000"/>
                        </a:lnSpc>
                        <a:spcBef>
                          <a:spcPts val="15"/>
                        </a:spcBef>
                      </a:pPr>
                      <a:r>
                        <a:rPr sz="1400" b="1" dirty="0">
                          <a:solidFill>
                            <a:srgbClr val="101C32"/>
                          </a:solidFill>
                          <a:latin typeface="Microsoft JhengHei"/>
                          <a:cs typeface="Microsoft JhengHei"/>
                        </a:rPr>
                        <a:t>於</a:t>
                      </a:r>
                      <a:r>
                        <a:rPr sz="1400" b="1" dirty="0">
                          <a:solidFill>
                            <a:srgbClr val="0070C0"/>
                          </a:solidFill>
                          <a:latin typeface="Microsoft JhengHei"/>
                          <a:cs typeface="Microsoft JhengHei"/>
                        </a:rPr>
                        <a:t>感染診斷</a:t>
                      </a:r>
                      <a:r>
                        <a:rPr sz="1400" b="1" dirty="0">
                          <a:solidFill>
                            <a:srgbClr val="101C32"/>
                          </a:solidFill>
                          <a:latin typeface="Microsoft JhengHei"/>
                          <a:cs typeface="Microsoft JhengHei"/>
                        </a:rPr>
                        <a:t>或</a:t>
                      </a:r>
                      <a:r>
                        <a:rPr sz="1400" b="1" spc="-10" dirty="0">
                          <a:solidFill>
                            <a:srgbClr val="0070C0"/>
                          </a:solidFill>
                          <a:latin typeface="Microsoft JhengHei"/>
                          <a:cs typeface="Microsoft JhengHei"/>
                        </a:rPr>
                        <a:t>治療監測(VL)</a:t>
                      </a:r>
                      <a:r>
                        <a:rPr sz="1400" b="1" spc="-35" dirty="0">
                          <a:solidFill>
                            <a:srgbClr val="101C32"/>
                          </a:solidFill>
                          <a:latin typeface="Microsoft JhengHei"/>
                          <a:cs typeface="Microsoft JhengHei"/>
                        </a:rPr>
                        <a:t>任⼀情境使</a:t>
                      </a:r>
                      <a:r>
                        <a:rPr sz="1400" b="1" spc="-50" dirty="0">
                          <a:solidFill>
                            <a:srgbClr val="101C32"/>
                          </a:solidFill>
                          <a:latin typeface="Microsoft JhengHei"/>
                          <a:cs typeface="Microsoft JhengHei"/>
                        </a:rPr>
                        <a:t>用</a:t>
                      </a:r>
                      <a:endParaRPr sz="1400">
                        <a:latin typeface="Microsoft JhengHei"/>
                        <a:cs typeface="Microsoft JhengHei"/>
                      </a:endParaRPr>
                    </a:p>
                  </a:txBody>
                  <a:tcPr marL="0" marR="0" marT="9461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tc>
                  <a:txBody>
                    <a:bodyPr/>
                    <a:lstStyle/>
                    <a:p>
                      <a:pPr marL="635" algn="ctr">
                        <a:lnSpc>
                          <a:spcPct val="100000"/>
                        </a:lnSpc>
                        <a:spcBef>
                          <a:spcPts val="1605"/>
                        </a:spcBef>
                      </a:pPr>
                      <a:r>
                        <a:rPr sz="1400" b="1" spc="-10" dirty="0">
                          <a:latin typeface="Microsoft JhengHei"/>
                          <a:cs typeface="Microsoft JhengHei"/>
                        </a:rPr>
                        <a:t>4,000</a:t>
                      </a:r>
                      <a:r>
                        <a:rPr sz="1400" b="1" spc="-50" dirty="0">
                          <a:latin typeface="Microsoft JhengHei"/>
                          <a:cs typeface="Microsoft JhengHei"/>
                        </a:rPr>
                        <a:t>點</a:t>
                      </a:r>
                      <a:endParaRPr sz="1400">
                        <a:latin typeface="Microsoft JhengHei"/>
                        <a:cs typeface="Microsoft JhengHei"/>
                      </a:endParaRPr>
                    </a:p>
                  </a:txBody>
                  <a:tcPr marL="0" marR="0" marT="20383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extLst>
                  <a:ext uri="{0D108BD9-81ED-4DB2-BD59-A6C34878D82A}">
                    <a16:rowId xmlns:a16="http://schemas.microsoft.com/office/drawing/2014/main" val="10005"/>
                  </a:ext>
                </a:extLst>
              </a:tr>
            </a:tbl>
          </a:graphicData>
        </a:graphic>
      </p:graphicFrame>
      <p:grpSp>
        <p:nvGrpSpPr>
          <p:cNvPr id="10" name="object 10"/>
          <p:cNvGrpSpPr/>
          <p:nvPr/>
        </p:nvGrpSpPr>
        <p:grpSpPr>
          <a:xfrm>
            <a:off x="5580011" y="2405633"/>
            <a:ext cx="4072254" cy="2688590"/>
            <a:chOff x="5580011" y="2405633"/>
            <a:chExt cx="4072254" cy="2688590"/>
          </a:xfrm>
        </p:grpSpPr>
        <p:sp>
          <p:nvSpPr>
            <p:cNvPr id="11" name="object 11"/>
            <p:cNvSpPr/>
            <p:nvPr/>
          </p:nvSpPr>
          <p:spPr>
            <a:xfrm>
              <a:off x="6158357" y="3768102"/>
              <a:ext cx="3001010" cy="1325880"/>
            </a:xfrm>
            <a:custGeom>
              <a:avLst/>
              <a:gdLst/>
              <a:ahLst/>
              <a:cxnLst/>
              <a:rect l="l" t="t" r="r" b="b"/>
              <a:pathLst>
                <a:path w="3001009" h="1325879">
                  <a:moveTo>
                    <a:pt x="3000756" y="420624"/>
                  </a:moveTo>
                  <a:lnTo>
                    <a:pt x="1517142" y="420624"/>
                  </a:lnTo>
                  <a:lnTo>
                    <a:pt x="1517142" y="38100"/>
                  </a:lnTo>
                  <a:lnTo>
                    <a:pt x="1517142" y="0"/>
                  </a:lnTo>
                  <a:lnTo>
                    <a:pt x="1483614" y="0"/>
                  </a:lnTo>
                  <a:lnTo>
                    <a:pt x="1483614" y="38100"/>
                  </a:lnTo>
                  <a:lnTo>
                    <a:pt x="1483614" y="422910"/>
                  </a:lnTo>
                  <a:lnTo>
                    <a:pt x="0" y="422910"/>
                  </a:lnTo>
                  <a:lnTo>
                    <a:pt x="0" y="1325880"/>
                  </a:lnTo>
                  <a:lnTo>
                    <a:pt x="16764" y="1325880"/>
                  </a:lnTo>
                  <a:lnTo>
                    <a:pt x="33528" y="1325880"/>
                  </a:lnTo>
                  <a:lnTo>
                    <a:pt x="33528" y="455676"/>
                  </a:lnTo>
                  <a:lnTo>
                    <a:pt x="1483614" y="455676"/>
                  </a:lnTo>
                  <a:lnTo>
                    <a:pt x="1500378" y="455676"/>
                  </a:lnTo>
                  <a:lnTo>
                    <a:pt x="1517142" y="455676"/>
                  </a:lnTo>
                  <a:lnTo>
                    <a:pt x="1517142" y="454152"/>
                  </a:lnTo>
                  <a:lnTo>
                    <a:pt x="2967990" y="454152"/>
                  </a:lnTo>
                  <a:lnTo>
                    <a:pt x="2967990" y="1237488"/>
                  </a:lnTo>
                  <a:lnTo>
                    <a:pt x="2983992" y="1237488"/>
                  </a:lnTo>
                  <a:lnTo>
                    <a:pt x="3000756" y="1237488"/>
                  </a:lnTo>
                  <a:lnTo>
                    <a:pt x="3000756" y="420624"/>
                  </a:lnTo>
                  <a:close/>
                </a:path>
              </a:pathLst>
            </a:custGeom>
            <a:solidFill>
              <a:srgbClr val="ED7D31"/>
            </a:solidFill>
          </p:spPr>
          <p:txBody>
            <a:bodyPr wrap="square" lIns="0" tIns="0" rIns="0" bIns="0" rtlCol="0"/>
            <a:lstStyle/>
            <a:p>
              <a:endParaRPr/>
            </a:p>
          </p:txBody>
        </p:sp>
        <p:pic>
          <p:nvPicPr>
            <p:cNvPr id="12" name="object 12"/>
            <p:cNvPicPr/>
            <p:nvPr/>
          </p:nvPicPr>
          <p:blipFill>
            <a:blip r:embed="rId3" cstate="print"/>
            <a:stretch>
              <a:fillRect/>
            </a:stretch>
          </p:blipFill>
          <p:spPr>
            <a:xfrm>
              <a:off x="5580011" y="2405633"/>
              <a:ext cx="4072128" cy="378806"/>
            </a:xfrm>
            <a:prstGeom prst="rect">
              <a:avLst/>
            </a:prstGeom>
          </p:spPr>
        </p:pic>
      </p:grpSp>
      <p:sp>
        <p:nvSpPr>
          <p:cNvPr id="13" name="object 13"/>
          <p:cNvSpPr txBox="1"/>
          <p:nvPr/>
        </p:nvSpPr>
        <p:spPr>
          <a:xfrm>
            <a:off x="411614" y="1797811"/>
            <a:ext cx="4154170" cy="252729"/>
          </a:xfrm>
          <a:prstGeom prst="rect">
            <a:avLst/>
          </a:prstGeom>
        </p:spPr>
        <p:txBody>
          <a:bodyPr vert="horz" wrap="square" lIns="0" tIns="17145" rIns="0" bIns="0" rtlCol="0">
            <a:spAutoFit/>
          </a:bodyPr>
          <a:lstStyle/>
          <a:p>
            <a:pPr marL="199390" indent="-187325">
              <a:lnSpc>
                <a:spcPct val="100000"/>
              </a:lnSpc>
              <a:spcBef>
                <a:spcPts val="135"/>
              </a:spcBef>
              <a:buSzPct val="93103"/>
              <a:buFont typeface="Wingdings"/>
              <a:buChar char=""/>
              <a:tabLst>
                <a:tab pos="200025" algn="l"/>
              </a:tabLst>
            </a:pPr>
            <a:r>
              <a:rPr sz="1450" b="1" dirty="0">
                <a:solidFill>
                  <a:srgbClr val="252525"/>
                </a:solidFill>
                <a:latin typeface="Microsoft JhengHei"/>
                <a:cs typeface="Microsoft JhengHei"/>
              </a:rPr>
              <a:t>2021/11/1起，健保署公告修訂HIV診療項目</a:t>
            </a:r>
            <a:r>
              <a:rPr sz="1450" b="1" spc="-50" dirty="0">
                <a:solidFill>
                  <a:srgbClr val="252525"/>
                </a:solidFill>
                <a:latin typeface="Microsoft JhengHei"/>
                <a:cs typeface="Microsoft JhengHei"/>
              </a:rPr>
              <a:t>：</a:t>
            </a:r>
            <a:endParaRPr sz="1450">
              <a:latin typeface="Microsoft JhengHei"/>
              <a:cs typeface="Microsoft JhengHei"/>
            </a:endParaRPr>
          </a:p>
        </p:txBody>
      </p:sp>
      <p:graphicFrame>
        <p:nvGraphicFramePr>
          <p:cNvPr id="14" name="object 14"/>
          <p:cNvGraphicFramePr>
            <a:graphicFrameLocks noGrp="1"/>
          </p:cNvGraphicFramePr>
          <p:nvPr/>
        </p:nvGraphicFramePr>
        <p:xfrm>
          <a:off x="5571661" y="2397283"/>
          <a:ext cx="4089400" cy="1682750"/>
        </p:xfrm>
        <a:graphic>
          <a:graphicData uri="http://schemas.openxmlformats.org/drawingml/2006/table">
            <a:tbl>
              <a:tblPr firstRow="1" bandRow="1">
                <a:tableStyleId>{2D5ABB26-0587-4C30-8999-92F81FD0307C}</a:tableStyleId>
              </a:tblPr>
              <a:tblGrid>
                <a:gridCol w="3093720">
                  <a:extLst>
                    <a:ext uri="{9D8B030D-6E8A-4147-A177-3AD203B41FA5}">
                      <a16:colId xmlns:a16="http://schemas.microsoft.com/office/drawing/2014/main" val="20000"/>
                    </a:ext>
                  </a:extLst>
                </a:gridCol>
                <a:gridCol w="978534">
                  <a:extLst>
                    <a:ext uri="{9D8B030D-6E8A-4147-A177-3AD203B41FA5}">
                      <a16:colId xmlns:a16="http://schemas.microsoft.com/office/drawing/2014/main" val="20001"/>
                    </a:ext>
                  </a:extLst>
                </a:gridCol>
              </a:tblGrid>
              <a:tr h="400685">
                <a:tc gridSpan="2">
                  <a:txBody>
                    <a:bodyPr/>
                    <a:lstStyle/>
                    <a:p>
                      <a:pPr marL="1228090">
                        <a:lnSpc>
                          <a:spcPct val="100000"/>
                        </a:lnSpc>
                        <a:spcBef>
                          <a:spcPts val="610"/>
                        </a:spcBef>
                      </a:pPr>
                      <a:r>
                        <a:rPr sz="1550" b="1" dirty="0">
                          <a:latin typeface="Microsoft JhengHei"/>
                          <a:cs typeface="Microsoft JhengHei"/>
                        </a:rPr>
                        <a:t>2022/12/1起實</a:t>
                      </a:r>
                      <a:r>
                        <a:rPr sz="1550" b="1" spc="-50" dirty="0">
                          <a:latin typeface="Microsoft JhengHei"/>
                          <a:cs typeface="Microsoft JhengHei"/>
                        </a:rPr>
                        <a:t>施</a:t>
                      </a:r>
                      <a:endParaRPr sz="1550">
                        <a:latin typeface="Microsoft JhengHei"/>
                        <a:cs typeface="Microsoft JhengHei"/>
                      </a:endParaRPr>
                    </a:p>
                  </a:txBody>
                  <a:tcPr marL="0" marR="0" marT="7747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00685">
                <a:tc>
                  <a:txBody>
                    <a:bodyPr/>
                    <a:lstStyle/>
                    <a:p>
                      <a:pPr marL="766445">
                        <a:lnSpc>
                          <a:spcPct val="100000"/>
                        </a:lnSpc>
                        <a:spcBef>
                          <a:spcPts val="610"/>
                        </a:spcBef>
                      </a:pPr>
                      <a:r>
                        <a:rPr sz="1550" b="1" dirty="0">
                          <a:latin typeface="Microsoft JhengHei"/>
                          <a:cs typeface="Microsoft JhengHei"/>
                        </a:rPr>
                        <a:t>健保HIV診療項</a:t>
                      </a:r>
                      <a:r>
                        <a:rPr sz="1550" b="1" spc="-50" dirty="0">
                          <a:latin typeface="Microsoft JhengHei"/>
                          <a:cs typeface="Microsoft JhengHei"/>
                        </a:rPr>
                        <a:t>目</a:t>
                      </a:r>
                      <a:endParaRPr sz="1550">
                        <a:latin typeface="Microsoft JhengHei"/>
                        <a:cs typeface="Microsoft JhengHei"/>
                      </a:endParaRPr>
                    </a:p>
                  </a:txBody>
                  <a:tcPr marL="0" marR="0" marT="7747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EDEDED"/>
                    </a:solidFill>
                  </a:tcPr>
                </a:tc>
                <a:tc>
                  <a:txBody>
                    <a:bodyPr/>
                    <a:lstStyle/>
                    <a:p>
                      <a:pPr algn="ctr">
                        <a:lnSpc>
                          <a:spcPct val="100000"/>
                        </a:lnSpc>
                        <a:spcBef>
                          <a:spcPts val="610"/>
                        </a:spcBef>
                      </a:pPr>
                      <a:r>
                        <a:rPr sz="1550" b="1" dirty="0">
                          <a:latin typeface="Microsoft JhengHei"/>
                          <a:cs typeface="Microsoft JhengHei"/>
                        </a:rPr>
                        <a:t>支付點</a:t>
                      </a:r>
                      <a:r>
                        <a:rPr sz="1550" b="1" spc="-50" dirty="0">
                          <a:latin typeface="Microsoft JhengHei"/>
                          <a:cs typeface="Microsoft JhengHei"/>
                        </a:rPr>
                        <a:t>數</a:t>
                      </a:r>
                      <a:endParaRPr sz="1550">
                        <a:latin typeface="Microsoft JhengHei"/>
                        <a:cs typeface="Microsoft JhengHei"/>
                      </a:endParaRPr>
                    </a:p>
                  </a:txBody>
                  <a:tcPr marL="0" marR="0" marT="7747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EDEDED"/>
                    </a:solidFill>
                  </a:tcPr>
                </a:tc>
                <a:extLst>
                  <a:ext uri="{0D108BD9-81ED-4DB2-BD59-A6C34878D82A}">
                    <a16:rowId xmlns:a16="http://schemas.microsoft.com/office/drawing/2014/main" val="10001"/>
                  </a:ext>
                </a:extLst>
              </a:tr>
              <a:tr h="881380">
                <a:tc>
                  <a:txBody>
                    <a:bodyPr/>
                    <a:lstStyle/>
                    <a:p>
                      <a:pPr marL="221615" marR="213995" algn="ctr">
                        <a:lnSpc>
                          <a:spcPct val="101899"/>
                        </a:lnSpc>
                        <a:spcBef>
                          <a:spcPts val="575"/>
                        </a:spcBef>
                      </a:pPr>
                      <a:r>
                        <a:rPr sz="1550" b="1" dirty="0">
                          <a:solidFill>
                            <a:srgbClr val="C00000"/>
                          </a:solidFill>
                          <a:latin typeface="Microsoft JhengHei"/>
                          <a:cs typeface="Microsoft JhengHei"/>
                        </a:rPr>
                        <a:t>HIV抗原/抗體複合型初步檢</a:t>
                      </a:r>
                      <a:r>
                        <a:rPr sz="1550" b="1" spc="-50" dirty="0">
                          <a:solidFill>
                            <a:srgbClr val="C00000"/>
                          </a:solidFill>
                          <a:latin typeface="Microsoft JhengHei"/>
                          <a:cs typeface="Microsoft JhengHei"/>
                        </a:rPr>
                        <a:t>驗 </a:t>
                      </a:r>
                      <a:r>
                        <a:rPr sz="1550" b="1" spc="-10" dirty="0">
                          <a:solidFill>
                            <a:srgbClr val="C00000"/>
                          </a:solidFill>
                          <a:latin typeface="Microsoft JhengHei"/>
                          <a:cs typeface="Microsoft JhengHei"/>
                        </a:rPr>
                        <a:t>(14082C)</a:t>
                      </a:r>
                      <a:endParaRPr sz="1550">
                        <a:latin typeface="Microsoft JhengHei"/>
                        <a:cs typeface="Microsoft JhengHei"/>
                      </a:endParaRPr>
                    </a:p>
                    <a:p>
                      <a:pPr algn="ctr">
                        <a:lnSpc>
                          <a:spcPct val="100000"/>
                        </a:lnSpc>
                        <a:spcBef>
                          <a:spcPts val="30"/>
                        </a:spcBef>
                      </a:pPr>
                      <a:r>
                        <a:rPr sz="1550" b="1" u="sng" dirty="0">
                          <a:solidFill>
                            <a:srgbClr val="0070C0"/>
                          </a:solidFill>
                          <a:uFill>
                            <a:solidFill>
                              <a:srgbClr val="0070C0"/>
                            </a:solidFill>
                          </a:uFill>
                          <a:latin typeface="Microsoft JhengHei"/>
                          <a:cs typeface="Microsoft JhengHei"/>
                        </a:rPr>
                        <a:t>醫院及診所均可申</a:t>
                      </a:r>
                      <a:r>
                        <a:rPr sz="1550" b="1" u="sng" spc="-50" dirty="0">
                          <a:solidFill>
                            <a:srgbClr val="0070C0"/>
                          </a:solidFill>
                          <a:uFill>
                            <a:solidFill>
                              <a:srgbClr val="0070C0"/>
                            </a:solidFill>
                          </a:uFill>
                          <a:latin typeface="Microsoft JhengHei"/>
                          <a:cs typeface="Microsoft JhengHei"/>
                        </a:rPr>
                        <a:t>報</a:t>
                      </a:r>
                      <a:endParaRPr sz="1550">
                        <a:latin typeface="Microsoft JhengHei"/>
                        <a:cs typeface="Microsoft JhengHei"/>
                      </a:endParaRPr>
                    </a:p>
                  </a:txBody>
                  <a:tcPr marL="0" marR="0" marT="73025"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FFE699"/>
                    </a:solidFill>
                  </a:tcPr>
                </a:tc>
                <a:tc>
                  <a:txBody>
                    <a:bodyPr/>
                    <a:lstStyle/>
                    <a:p>
                      <a:pPr>
                        <a:lnSpc>
                          <a:spcPct val="100000"/>
                        </a:lnSpc>
                        <a:spcBef>
                          <a:spcPts val="30"/>
                        </a:spcBef>
                      </a:pPr>
                      <a:endParaRPr sz="2150">
                        <a:latin typeface="Times New Roman"/>
                        <a:cs typeface="Times New Roman"/>
                      </a:endParaRPr>
                    </a:p>
                    <a:p>
                      <a:pPr algn="ctr">
                        <a:lnSpc>
                          <a:spcPct val="100000"/>
                        </a:lnSpc>
                      </a:pPr>
                      <a:r>
                        <a:rPr sz="1550" b="1" dirty="0">
                          <a:solidFill>
                            <a:srgbClr val="C00000"/>
                          </a:solidFill>
                          <a:latin typeface="Microsoft JhengHei"/>
                          <a:cs typeface="Microsoft JhengHei"/>
                        </a:rPr>
                        <a:t>320</a:t>
                      </a:r>
                      <a:r>
                        <a:rPr sz="1550" b="1" spc="-50" dirty="0">
                          <a:solidFill>
                            <a:srgbClr val="C00000"/>
                          </a:solidFill>
                          <a:latin typeface="Microsoft JhengHei"/>
                          <a:cs typeface="Microsoft JhengHei"/>
                        </a:rPr>
                        <a:t>點</a:t>
                      </a:r>
                      <a:endParaRPr sz="1550">
                        <a:latin typeface="Microsoft JhengHei"/>
                        <a:cs typeface="Microsoft JhengHei"/>
                      </a:endParaRPr>
                    </a:p>
                  </a:txBody>
                  <a:tcPr marL="0" marR="0" marT="3810" marB="0">
                    <a:lnL w="19050">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FFE699"/>
                    </a:solidFill>
                  </a:tcPr>
                </a:tc>
                <a:extLst>
                  <a:ext uri="{0D108BD9-81ED-4DB2-BD59-A6C34878D82A}">
                    <a16:rowId xmlns:a16="http://schemas.microsoft.com/office/drawing/2014/main" val="10002"/>
                  </a:ext>
                </a:extLst>
              </a:tr>
            </a:tbl>
          </a:graphicData>
        </a:graphic>
      </p:graphicFrame>
      <p:grpSp>
        <p:nvGrpSpPr>
          <p:cNvPr id="15" name="object 15"/>
          <p:cNvGrpSpPr/>
          <p:nvPr/>
        </p:nvGrpSpPr>
        <p:grpSpPr>
          <a:xfrm>
            <a:off x="5205869" y="4911852"/>
            <a:ext cx="1896110" cy="698500"/>
            <a:chOff x="5205869" y="4911852"/>
            <a:chExt cx="1896110" cy="698500"/>
          </a:xfrm>
        </p:grpSpPr>
        <p:sp>
          <p:nvSpPr>
            <p:cNvPr id="16" name="object 16"/>
            <p:cNvSpPr/>
            <p:nvPr/>
          </p:nvSpPr>
          <p:spPr>
            <a:xfrm>
              <a:off x="5222633" y="4928616"/>
              <a:ext cx="1863089" cy="664845"/>
            </a:xfrm>
            <a:custGeom>
              <a:avLst/>
              <a:gdLst/>
              <a:ahLst/>
              <a:cxnLst/>
              <a:rect l="l" t="t" r="r" b="b"/>
              <a:pathLst>
                <a:path w="1863090" h="664845">
                  <a:moveTo>
                    <a:pt x="1863090" y="664463"/>
                  </a:moveTo>
                  <a:lnTo>
                    <a:pt x="1863090" y="0"/>
                  </a:lnTo>
                  <a:lnTo>
                    <a:pt x="0" y="0"/>
                  </a:lnTo>
                  <a:lnTo>
                    <a:pt x="0" y="664464"/>
                  </a:lnTo>
                  <a:lnTo>
                    <a:pt x="1863090" y="664463"/>
                  </a:lnTo>
                  <a:close/>
                </a:path>
              </a:pathLst>
            </a:custGeom>
            <a:solidFill>
              <a:srgbClr val="FFE699"/>
            </a:solidFill>
          </p:spPr>
          <p:txBody>
            <a:bodyPr wrap="square" lIns="0" tIns="0" rIns="0" bIns="0" rtlCol="0"/>
            <a:lstStyle/>
            <a:p>
              <a:endParaRPr/>
            </a:p>
          </p:txBody>
        </p:sp>
        <p:sp>
          <p:nvSpPr>
            <p:cNvPr id="17" name="object 17"/>
            <p:cNvSpPr/>
            <p:nvPr/>
          </p:nvSpPr>
          <p:spPr>
            <a:xfrm>
              <a:off x="5205869" y="4911852"/>
              <a:ext cx="1896110" cy="698500"/>
            </a:xfrm>
            <a:custGeom>
              <a:avLst/>
              <a:gdLst/>
              <a:ahLst/>
              <a:cxnLst/>
              <a:rect l="l" t="t" r="r" b="b"/>
              <a:pathLst>
                <a:path w="1896109" h="698500">
                  <a:moveTo>
                    <a:pt x="1895856" y="690371"/>
                  </a:moveTo>
                  <a:lnTo>
                    <a:pt x="1895856" y="7619"/>
                  </a:lnTo>
                  <a:lnTo>
                    <a:pt x="1888998" y="0"/>
                  </a:lnTo>
                  <a:lnTo>
                    <a:pt x="7619" y="0"/>
                  </a:lnTo>
                  <a:lnTo>
                    <a:pt x="0" y="7619"/>
                  </a:lnTo>
                  <a:lnTo>
                    <a:pt x="0" y="690371"/>
                  </a:lnTo>
                  <a:lnTo>
                    <a:pt x="7620" y="697991"/>
                  </a:lnTo>
                  <a:lnTo>
                    <a:pt x="16763" y="697991"/>
                  </a:lnTo>
                  <a:lnTo>
                    <a:pt x="16764" y="33527"/>
                  </a:lnTo>
                  <a:lnTo>
                    <a:pt x="33527" y="16764"/>
                  </a:lnTo>
                  <a:lnTo>
                    <a:pt x="33527" y="33527"/>
                  </a:lnTo>
                  <a:lnTo>
                    <a:pt x="1863089" y="33527"/>
                  </a:lnTo>
                  <a:lnTo>
                    <a:pt x="1863089" y="16763"/>
                  </a:lnTo>
                  <a:lnTo>
                    <a:pt x="1879854" y="33527"/>
                  </a:lnTo>
                  <a:lnTo>
                    <a:pt x="1879854" y="697991"/>
                  </a:lnTo>
                  <a:lnTo>
                    <a:pt x="1888998" y="697991"/>
                  </a:lnTo>
                  <a:lnTo>
                    <a:pt x="1895856" y="690371"/>
                  </a:lnTo>
                  <a:close/>
                </a:path>
                <a:path w="1896109" h="698500">
                  <a:moveTo>
                    <a:pt x="33527" y="33527"/>
                  </a:moveTo>
                  <a:lnTo>
                    <a:pt x="33527" y="16764"/>
                  </a:lnTo>
                  <a:lnTo>
                    <a:pt x="16764" y="33527"/>
                  </a:lnTo>
                  <a:lnTo>
                    <a:pt x="33527" y="33527"/>
                  </a:lnTo>
                  <a:close/>
                </a:path>
                <a:path w="1896109" h="698500">
                  <a:moveTo>
                    <a:pt x="33527" y="664463"/>
                  </a:moveTo>
                  <a:lnTo>
                    <a:pt x="33527" y="33527"/>
                  </a:lnTo>
                  <a:lnTo>
                    <a:pt x="16764" y="33527"/>
                  </a:lnTo>
                  <a:lnTo>
                    <a:pt x="16764" y="664463"/>
                  </a:lnTo>
                  <a:lnTo>
                    <a:pt x="33527" y="664463"/>
                  </a:lnTo>
                  <a:close/>
                </a:path>
                <a:path w="1896109" h="698500">
                  <a:moveTo>
                    <a:pt x="1879854" y="664463"/>
                  </a:moveTo>
                  <a:lnTo>
                    <a:pt x="16764" y="664463"/>
                  </a:lnTo>
                  <a:lnTo>
                    <a:pt x="33527" y="681227"/>
                  </a:lnTo>
                  <a:lnTo>
                    <a:pt x="33527" y="697991"/>
                  </a:lnTo>
                  <a:lnTo>
                    <a:pt x="1863089" y="697991"/>
                  </a:lnTo>
                  <a:lnTo>
                    <a:pt x="1863089" y="681227"/>
                  </a:lnTo>
                  <a:lnTo>
                    <a:pt x="1879854" y="664463"/>
                  </a:lnTo>
                  <a:close/>
                </a:path>
                <a:path w="1896109" h="698500">
                  <a:moveTo>
                    <a:pt x="33527" y="697991"/>
                  </a:moveTo>
                  <a:lnTo>
                    <a:pt x="33527" y="681227"/>
                  </a:lnTo>
                  <a:lnTo>
                    <a:pt x="16764" y="664463"/>
                  </a:lnTo>
                  <a:lnTo>
                    <a:pt x="16763" y="697991"/>
                  </a:lnTo>
                  <a:lnTo>
                    <a:pt x="33527" y="697991"/>
                  </a:lnTo>
                  <a:close/>
                </a:path>
                <a:path w="1896109" h="698500">
                  <a:moveTo>
                    <a:pt x="1879854" y="33527"/>
                  </a:moveTo>
                  <a:lnTo>
                    <a:pt x="1863089" y="16763"/>
                  </a:lnTo>
                  <a:lnTo>
                    <a:pt x="1863089" y="33527"/>
                  </a:lnTo>
                  <a:lnTo>
                    <a:pt x="1879854" y="33527"/>
                  </a:lnTo>
                  <a:close/>
                </a:path>
                <a:path w="1896109" h="698500">
                  <a:moveTo>
                    <a:pt x="1879854" y="664463"/>
                  </a:moveTo>
                  <a:lnTo>
                    <a:pt x="1879854" y="33527"/>
                  </a:lnTo>
                  <a:lnTo>
                    <a:pt x="1863089" y="33527"/>
                  </a:lnTo>
                  <a:lnTo>
                    <a:pt x="1863089" y="664463"/>
                  </a:lnTo>
                  <a:lnTo>
                    <a:pt x="1879854" y="664463"/>
                  </a:lnTo>
                  <a:close/>
                </a:path>
                <a:path w="1896109" h="698500">
                  <a:moveTo>
                    <a:pt x="1879854" y="697991"/>
                  </a:moveTo>
                  <a:lnTo>
                    <a:pt x="1879854" y="664463"/>
                  </a:lnTo>
                  <a:lnTo>
                    <a:pt x="1863089" y="681227"/>
                  </a:lnTo>
                  <a:lnTo>
                    <a:pt x="1863089" y="697991"/>
                  </a:lnTo>
                  <a:lnTo>
                    <a:pt x="1879854" y="697991"/>
                  </a:lnTo>
                  <a:close/>
                </a:path>
              </a:pathLst>
            </a:custGeom>
            <a:solidFill>
              <a:srgbClr val="ED7D31"/>
            </a:solidFill>
          </p:spPr>
          <p:txBody>
            <a:bodyPr wrap="square" lIns="0" tIns="0" rIns="0" bIns="0" rtlCol="0"/>
            <a:lstStyle/>
            <a:p>
              <a:endParaRPr/>
            </a:p>
          </p:txBody>
        </p:sp>
      </p:grpSp>
      <p:sp>
        <p:nvSpPr>
          <p:cNvPr id="18" name="object 18"/>
          <p:cNvSpPr txBox="1"/>
          <p:nvPr/>
        </p:nvSpPr>
        <p:spPr>
          <a:xfrm>
            <a:off x="5427859" y="4913163"/>
            <a:ext cx="1454150" cy="617220"/>
          </a:xfrm>
          <a:prstGeom prst="rect">
            <a:avLst/>
          </a:prstGeom>
        </p:spPr>
        <p:txBody>
          <a:bodyPr vert="horz" wrap="square" lIns="0" tIns="74295" rIns="0" bIns="0" rtlCol="0">
            <a:spAutoFit/>
          </a:bodyPr>
          <a:lstStyle/>
          <a:p>
            <a:pPr marL="12700">
              <a:lnSpc>
                <a:spcPct val="100000"/>
              </a:lnSpc>
              <a:spcBef>
                <a:spcPts val="585"/>
              </a:spcBef>
            </a:pPr>
            <a:r>
              <a:rPr sz="1750" b="1" dirty="0">
                <a:solidFill>
                  <a:srgbClr val="C00000"/>
                </a:solidFill>
                <a:latin typeface="Microsoft JhengHei"/>
                <a:cs typeface="Microsoft JhengHei"/>
              </a:rPr>
              <a:t>ICT</a:t>
            </a:r>
            <a:r>
              <a:rPr sz="1750" b="1" spc="430" dirty="0">
                <a:solidFill>
                  <a:srgbClr val="C00000"/>
                </a:solidFill>
                <a:latin typeface="Microsoft JhengHei"/>
                <a:cs typeface="Microsoft JhengHei"/>
              </a:rPr>
              <a:t> </a:t>
            </a:r>
            <a:r>
              <a:rPr sz="1750" b="1" spc="-10" dirty="0">
                <a:solidFill>
                  <a:srgbClr val="C00000"/>
                </a:solidFill>
                <a:latin typeface="Microsoft JhengHei"/>
                <a:cs typeface="Microsoft JhengHei"/>
              </a:rPr>
              <a:t>(14083C)</a:t>
            </a:r>
            <a:endParaRPr sz="1750">
              <a:latin typeface="Microsoft JhengHei"/>
              <a:cs typeface="Microsoft JhengHei"/>
            </a:endParaRPr>
          </a:p>
          <a:p>
            <a:pPr marL="24130">
              <a:lnSpc>
                <a:spcPct val="100000"/>
              </a:lnSpc>
              <a:spcBef>
                <a:spcPts val="390"/>
              </a:spcBef>
            </a:pPr>
            <a:r>
              <a:rPr sz="1400" b="1" spc="-5" dirty="0">
                <a:latin typeface="Microsoft JhengHei"/>
                <a:cs typeface="Microsoft JhengHei"/>
              </a:rPr>
              <a:t>支付點數 </a:t>
            </a:r>
            <a:r>
              <a:rPr sz="1400" b="1" spc="-10" dirty="0">
                <a:latin typeface="Microsoft JhengHei"/>
                <a:cs typeface="Microsoft JhengHei"/>
              </a:rPr>
              <a:t>2,011</a:t>
            </a:r>
            <a:r>
              <a:rPr sz="1400" b="1" spc="-50" dirty="0">
                <a:latin typeface="Microsoft JhengHei"/>
                <a:cs typeface="Microsoft JhengHei"/>
              </a:rPr>
              <a:t>點</a:t>
            </a:r>
            <a:endParaRPr sz="1400">
              <a:latin typeface="Microsoft JhengHei"/>
              <a:cs typeface="Microsoft JhengHei"/>
            </a:endParaRPr>
          </a:p>
        </p:txBody>
      </p:sp>
      <p:grpSp>
        <p:nvGrpSpPr>
          <p:cNvPr id="19" name="object 19"/>
          <p:cNvGrpSpPr/>
          <p:nvPr/>
        </p:nvGrpSpPr>
        <p:grpSpPr>
          <a:xfrm>
            <a:off x="8169275" y="4911852"/>
            <a:ext cx="1896745" cy="698500"/>
            <a:chOff x="8169275" y="4911852"/>
            <a:chExt cx="1896745" cy="698500"/>
          </a:xfrm>
        </p:grpSpPr>
        <p:sp>
          <p:nvSpPr>
            <p:cNvPr id="20" name="object 20"/>
            <p:cNvSpPr/>
            <p:nvPr/>
          </p:nvSpPr>
          <p:spPr>
            <a:xfrm>
              <a:off x="8186039" y="4928616"/>
              <a:ext cx="1863089" cy="664845"/>
            </a:xfrm>
            <a:custGeom>
              <a:avLst/>
              <a:gdLst/>
              <a:ahLst/>
              <a:cxnLst/>
              <a:rect l="l" t="t" r="r" b="b"/>
              <a:pathLst>
                <a:path w="1863090" h="664845">
                  <a:moveTo>
                    <a:pt x="1863089" y="664463"/>
                  </a:moveTo>
                  <a:lnTo>
                    <a:pt x="1863089" y="0"/>
                  </a:lnTo>
                  <a:lnTo>
                    <a:pt x="0" y="0"/>
                  </a:lnTo>
                  <a:lnTo>
                    <a:pt x="0" y="664463"/>
                  </a:lnTo>
                  <a:lnTo>
                    <a:pt x="1863089" y="664463"/>
                  </a:lnTo>
                  <a:close/>
                </a:path>
              </a:pathLst>
            </a:custGeom>
            <a:solidFill>
              <a:srgbClr val="FFE699"/>
            </a:solidFill>
          </p:spPr>
          <p:txBody>
            <a:bodyPr wrap="square" lIns="0" tIns="0" rIns="0" bIns="0" rtlCol="0"/>
            <a:lstStyle/>
            <a:p>
              <a:endParaRPr/>
            </a:p>
          </p:txBody>
        </p:sp>
        <p:sp>
          <p:nvSpPr>
            <p:cNvPr id="21" name="object 21"/>
            <p:cNvSpPr/>
            <p:nvPr/>
          </p:nvSpPr>
          <p:spPr>
            <a:xfrm>
              <a:off x="8169275" y="4911852"/>
              <a:ext cx="1896745" cy="698500"/>
            </a:xfrm>
            <a:custGeom>
              <a:avLst/>
              <a:gdLst/>
              <a:ahLst/>
              <a:cxnLst/>
              <a:rect l="l" t="t" r="r" b="b"/>
              <a:pathLst>
                <a:path w="1896745" h="698500">
                  <a:moveTo>
                    <a:pt x="1896618" y="690372"/>
                  </a:moveTo>
                  <a:lnTo>
                    <a:pt x="1896618" y="7620"/>
                  </a:lnTo>
                  <a:lnTo>
                    <a:pt x="1888998" y="0"/>
                  </a:lnTo>
                  <a:lnTo>
                    <a:pt x="7619" y="0"/>
                  </a:lnTo>
                  <a:lnTo>
                    <a:pt x="0" y="7620"/>
                  </a:lnTo>
                  <a:lnTo>
                    <a:pt x="0" y="690372"/>
                  </a:lnTo>
                  <a:lnTo>
                    <a:pt x="7620" y="697992"/>
                  </a:lnTo>
                  <a:lnTo>
                    <a:pt x="16763" y="697992"/>
                  </a:lnTo>
                  <a:lnTo>
                    <a:pt x="16764" y="33528"/>
                  </a:lnTo>
                  <a:lnTo>
                    <a:pt x="33527" y="16764"/>
                  </a:lnTo>
                  <a:lnTo>
                    <a:pt x="33527" y="33528"/>
                  </a:lnTo>
                  <a:lnTo>
                    <a:pt x="1863089" y="33528"/>
                  </a:lnTo>
                  <a:lnTo>
                    <a:pt x="1863089" y="16764"/>
                  </a:lnTo>
                  <a:lnTo>
                    <a:pt x="1879854" y="33528"/>
                  </a:lnTo>
                  <a:lnTo>
                    <a:pt x="1879854" y="697992"/>
                  </a:lnTo>
                  <a:lnTo>
                    <a:pt x="1888998" y="697992"/>
                  </a:lnTo>
                  <a:lnTo>
                    <a:pt x="1896618" y="690372"/>
                  </a:lnTo>
                  <a:close/>
                </a:path>
                <a:path w="1896745" h="698500">
                  <a:moveTo>
                    <a:pt x="33527" y="33528"/>
                  </a:moveTo>
                  <a:lnTo>
                    <a:pt x="33527" y="16764"/>
                  </a:lnTo>
                  <a:lnTo>
                    <a:pt x="16764" y="33528"/>
                  </a:lnTo>
                  <a:lnTo>
                    <a:pt x="33527" y="33528"/>
                  </a:lnTo>
                  <a:close/>
                </a:path>
                <a:path w="1896745" h="698500">
                  <a:moveTo>
                    <a:pt x="33527" y="664464"/>
                  </a:moveTo>
                  <a:lnTo>
                    <a:pt x="33527" y="33528"/>
                  </a:lnTo>
                  <a:lnTo>
                    <a:pt x="16764" y="33528"/>
                  </a:lnTo>
                  <a:lnTo>
                    <a:pt x="16764" y="664464"/>
                  </a:lnTo>
                  <a:lnTo>
                    <a:pt x="33527" y="664464"/>
                  </a:lnTo>
                  <a:close/>
                </a:path>
                <a:path w="1896745" h="698500">
                  <a:moveTo>
                    <a:pt x="1879854" y="664464"/>
                  </a:moveTo>
                  <a:lnTo>
                    <a:pt x="16764" y="664464"/>
                  </a:lnTo>
                  <a:lnTo>
                    <a:pt x="33527" y="681228"/>
                  </a:lnTo>
                  <a:lnTo>
                    <a:pt x="33527" y="697992"/>
                  </a:lnTo>
                  <a:lnTo>
                    <a:pt x="1863089" y="697992"/>
                  </a:lnTo>
                  <a:lnTo>
                    <a:pt x="1863089" y="681228"/>
                  </a:lnTo>
                  <a:lnTo>
                    <a:pt x="1879854" y="664464"/>
                  </a:lnTo>
                  <a:close/>
                </a:path>
                <a:path w="1896745" h="698500">
                  <a:moveTo>
                    <a:pt x="33527" y="697992"/>
                  </a:moveTo>
                  <a:lnTo>
                    <a:pt x="33527" y="681228"/>
                  </a:lnTo>
                  <a:lnTo>
                    <a:pt x="16764" y="664464"/>
                  </a:lnTo>
                  <a:lnTo>
                    <a:pt x="16763" y="697992"/>
                  </a:lnTo>
                  <a:lnTo>
                    <a:pt x="33527" y="697992"/>
                  </a:lnTo>
                  <a:close/>
                </a:path>
                <a:path w="1896745" h="698500">
                  <a:moveTo>
                    <a:pt x="1879854" y="33528"/>
                  </a:moveTo>
                  <a:lnTo>
                    <a:pt x="1863089" y="16764"/>
                  </a:lnTo>
                  <a:lnTo>
                    <a:pt x="1863089" y="33528"/>
                  </a:lnTo>
                  <a:lnTo>
                    <a:pt x="1879854" y="33528"/>
                  </a:lnTo>
                  <a:close/>
                </a:path>
                <a:path w="1896745" h="698500">
                  <a:moveTo>
                    <a:pt x="1879854" y="664464"/>
                  </a:moveTo>
                  <a:lnTo>
                    <a:pt x="1879854" y="33528"/>
                  </a:lnTo>
                  <a:lnTo>
                    <a:pt x="1863089" y="33528"/>
                  </a:lnTo>
                  <a:lnTo>
                    <a:pt x="1863089" y="664464"/>
                  </a:lnTo>
                  <a:lnTo>
                    <a:pt x="1879854" y="664464"/>
                  </a:lnTo>
                  <a:close/>
                </a:path>
                <a:path w="1896745" h="698500">
                  <a:moveTo>
                    <a:pt x="1879854" y="697992"/>
                  </a:moveTo>
                  <a:lnTo>
                    <a:pt x="1879854" y="664464"/>
                  </a:lnTo>
                  <a:lnTo>
                    <a:pt x="1863089" y="681228"/>
                  </a:lnTo>
                  <a:lnTo>
                    <a:pt x="1863089" y="697992"/>
                  </a:lnTo>
                  <a:lnTo>
                    <a:pt x="1879854" y="697992"/>
                  </a:lnTo>
                  <a:close/>
                </a:path>
              </a:pathLst>
            </a:custGeom>
            <a:solidFill>
              <a:srgbClr val="ED7D31"/>
            </a:solidFill>
          </p:spPr>
          <p:txBody>
            <a:bodyPr wrap="square" lIns="0" tIns="0" rIns="0" bIns="0" rtlCol="0"/>
            <a:lstStyle/>
            <a:p>
              <a:endParaRPr/>
            </a:p>
          </p:txBody>
        </p:sp>
      </p:grpSp>
      <p:sp>
        <p:nvSpPr>
          <p:cNvPr id="22" name="object 22"/>
          <p:cNvSpPr txBox="1"/>
          <p:nvPr/>
        </p:nvSpPr>
        <p:spPr>
          <a:xfrm>
            <a:off x="8364607" y="4913163"/>
            <a:ext cx="1507490" cy="617220"/>
          </a:xfrm>
          <a:prstGeom prst="rect">
            <a:avLst/>
          </a:prstGeom>
        </p:spPr>
        <p:txBody>
          <a:bodyPr vert="horz" wrap="square" lIns="0" tIns="74295" rIns="0" bIns="0" rtlCol="0">
            <a:spAutoFit/>
          </a:bodyPr>
          <a:lstStyle/>
          <a:p>
            <a:pPr marL="12700">
              <a:lnSpc>
                <a:spcPct val="100000"/>
              </a:lnSpc>
              <a:spcBef>
                <a:spcPts val="585"/>
              </a:spcBef>
            </a:pPr>
            <a:r>
              <a:rPr sz="1750" b="1" spc="-20" dirty="0">
                <a:solidFill>
                  <a:srgbClr val="C00000"/>
                </a:solidFill>
                <a:latin typeface="Microsoft JhengHei"/>
                <a:cs typeface="Microsoft JhengHei"/>
              </a:rPr>
              <a:t>NAT</a:t>
            </a:r>
            <a:r>
              <a:rPr sz="1750" b="1" spc="-85" dirty="0">
                <a:solidFill>
                  <a:srgbClr val="C00000"/>
                </a:solidFill>
                <a:latin typeface="Microsoft JhengHei"/>
                <a:cs typeface="Microsoft JhengHei"/>
              </a:rPr>
              <a:t> </a:t>
            </a:r>
            <a:r>
              <a:rPr sz="1750" b="1" spc="-10" dirty="0">
                <a:solidFill>
                  <a:srgbClr val="C00000"/>
                </a:solidFill>
                <a:latin typeface="Microsoft JhengHei"/>
                <a:cs typeface="Microsoft JhengHei"/>
              </a:rPr>
              <a:t>(14074C)</a:t>
            </a:r>
            <a:endParaRPr sz="1750">
              <a:latin typeface="Microsoft JhengHei"/>
              <a:cs typeface="Microsoft JhengHei"/>
            </a:endParaRPr>
          </a:p>
          <a:p>
            <a:pPr marL="50800">
              <a:lnSpc>
                <a:spcPct val="100000"/>
              </a:lnSpc>
              <a:spcBef>
                <a:spcPts val="390"/>
              </a:spcBef>
            </a:pPr>
            <a:r>
              <a:rPr sz="1400" b="1" spc="-5" dirty="0">
                <a:latin typeface="Microsoft JhengHei"/>
                <a:cs typeface="Microsoft JhengHei"/>
              </a:rPr>
              <a:t>支付點數 </a:t>
            </a:r>
            <a:r>
              <a:rPr sz="1400" b="1" spc="-10" dirty="0">
                <a:latin typeface="Microsoft JhengHei"/>
                <a:cs typeface="Microsoft JhengHei"/>
              </a:rPr>
              <a:t>4,000</a:t>
            </a:r>
            <a:r>
              <a:rPr sz="1400" b="1" spc="-50" dirty="0">
                <a:latin typeface="Microsoft JhengHei"/>
                <a:cs typeface="Microsoft JhengHei"/>
              </a:rPr>
              <a:t>點</a:t>
            </a:r>
            <a:endParaRPr sz="1400">
              <a:latin typeface="Microsoft JhengHei"/>
              <a:cs typeface="Microsoft JhengHei"/>
            </a:endParaRPr>
          </a:p>
        </p:txBody>
      </p:sp>
      <p:grpSp>
        <p:nvGrpSpPr>
          <p:cNvPr id="23" name="object 23"/>
          <p:cNvGrpSpPr/>
          <p:nvPr/>
        </p:nvGrpSpPr>
        <p:grpSpPr>
          <a:xfrm>
            <a:off x="9315336" y="2807970"/>
            <a:ext cx="1360170" cy="3792220"/>
            <a:chOff x="9315336" y="2807970"/>
            <a:chExt cx="1360170" cy="3792220"/>
          </a:xfrm>
        </p:grpSpPr>
        <p:pic>
          <p:nvPicPr>
            <p:cNvPr id="24" name="object 24"/>
            <p:cNvPicPr/>
            <p:nvPr/>
          </p:nvPicPr>
          <p:blipFill>
            <a:blip r:embed="rId4" cstate="print"/>
            <a:stretch>
              <a:fillRect/>
            </a:stretch>
          </p:blipFill>
          <p:spPr>
            <a:xfrm>
              <a:off x="9315336" y="5625846"/>
              <a:ext cx="973074" cy="973836"/>
            </a:xfrm>
            <a:prstGeom prst="rect">
              <a:avLst/>
            </a:prstGeom>
          </p:spPr>
        </p:pic>
        <p:pic>
          <p:nvPicPr>
            <p:cNvPr id="25" name="object 25"/>
            <p:cNvPicPr/>
            <p:nvPr/>
          </p:nvPicPr>
          <p:blipFill>
            <a:blip r:embed="rId5" cstate="print"/>
            <a:stretch>
              <a:fillRect/>
            </a:stretch>
          </p:blipFill>
          <p:spPr>
            <a:xfrm>
              <a:off x="9639948" y="2807970"/>
              <a:ext cx="1035558" cy="1035558"/>
            </a:xfrm>
            <a:prstGeom prst="rect">
              <a:avLst/>
            </a:prstGeom>
          </p:spPr>
        </p:pic>
      </p:grpSp>
      <p:grpSp>
        <p:nvGrpSpPr>
          <p:cNvPr id="26" name="object 26"/>
          <p:cNvGrpSpPr/>
          <p:nvPr/>
        </p:nvGrpSpPr>
        <p:grpSpPr>
          <a:xfrm>
            <a:off x="4737239" y="3188207"/>
            <a:ext cx="861060" cy="490855"/>
            <a:chOff x="4737239" y="3188207"/>
            <a:chExt cx="861060" cy="490855"/>
          </a:xfrm>
        </p:grpSpPr>
        <p:sp>
          <p:nvSpPr>
            <p:cNvPr id="27" name="object 27"/>
            <p:cNvSpPr/>
            <p:nvPr/>
          </p:nvSpPr>
          <p:spPr>
            <a:xfrm>
              <a:off x="4754003" y="3228593"/>
              <a:ext cx="821055" cy="410209"/>
            </a:xfrm>
            <a:custGeom>
              <a:avLst/>
              <a:gdLst/>
              <a:ahLst/>
              <a:cxnLst/>
              <a:rect l="l" t="t" r="r" b="b"/>
              <a:pathLst>
                <a:path w="821054" h="410210">
                  <a:moveTo>
                    <a:pt x="820674" y="204978"/>
                  </a:moveTo>
                  <a:lnTo>
                    <a:pt x="615696" y="0"/>
                  </a:lnTo>
                  <a:lnTo>
                    <a:pt x="615696" y="102108"/>
                  </a:lnTo>
                  <a:lnTo>
                    <a:pt x="0" y="102108"/>
                  </a:lnTo>
                  <a:lnTo>
                    <a:pt x="0" y="307848"/>
                  </a:lnTo>
                  <a:lnTo>
                    <a:pt x="615696" y="307848"/>
                  </a:lnTo>
                  <a:lnTo>
                    <a:pt x="615696" y="409956"/>
                  </a:lnTo>
                  <a:lnTo>
                    <a:pt x="820674" y="204978"/>
                  </a:lnTo>
                  <a:close/>
                </a:path>
              </a:pathLst>
            </a:custGeom>
            <a:solidFill>
              <a:srgbClr val="FFC000"/>
            </a:solidFill>
          </p:spPr>
          <p:txBody>
            <a:bodyPr wrap="square" lIns="0" tIns="0" rIns="0" bIns="0" rtlCol="0"/>
            <a:lstStyle/>
            <a:p>
              <a:endParaRPr/>
            </a:p>
          </p:txBody>
        </p:sp>
        <p:sp>
          <p:nvSpPr>
            <p:cNvPr id="28" name="object 28"/>
            <p:cNvSpPr/>
            <p:nvPr/>
          </p:nvSpPr>
          <p:spPr>
            <a:xfrm>
              <a:off x="4737239" y="3188207"/>
              <a:ext cx="861060" cy="490855"/>
            </a:xfrm>
            <a:custGeom>
              <a:avLst/>
              <a:gdLst/>
              <a:ahLst/>
              <a:cxnLst/>
              <a:rect l="l" t="t" r="r" b="b"/>
              <a:pathLst>
                <a:path w="861060" h="490854">
                  <a:moveTo>
                    <a:pt x="632460" y="125729"/>
                  </a:moveTo>
                  <a:lnTo>
                    <a:pt x="0" y="125729"/>
                  </a:lnTo>
                  <a:lnTo>
                    <a:pt x="0" y="364997"/>
                  </a:lnTo>
                  <a:lnTo>
                    <a:pt x="16764" y="364997"/>
                  </a:lnTo>
                  <a:lnTo>
                    <a:pt x="16764" y="159257"/>
                  </a:lnTo>
                  <a:lnTo>
                    <a:pt x="33528" y="142493"/>
                  </a:lnTo>
                  <a:lnTo>
                    <a:pt x="33528" y="159257"/>
                  </a:lnTo>
                  <a:lnTo>
                    <a:pt x="615696" y="159257"/>
                  </a:lnTo>
                  <a:lnTo>
                    <a:pt x="615696" y="142493"/>
                  </a:lnTo>
                  <a:lnTo>
                    <a:pt x="632460" y="125729"/>
                  </a:lnTo>
                  <a:close/>
                </a:path>
                <a:path w="861060" h="490854">
                  <a:moveTo>
                    <a:pt x="33528" y="159257"/>
                  </a:moveTo>
                  <a:lnTo>
                    <a:pt x="33528" y="142493"/>
                  </a:lnTo>
                  <a:lnTo>
                    <a:pt x="16764" y="159257"/>
                  </a:lnTo>
                  <a:lnTo>
                    <a:pt x="33528" y="159257"/>
                  </a:lnTo>
                  <a:close/>
                </a:path>
                <a:path w="861060" h="490854">
                  <a:moveTo>
                    <a:pt x="33528" y="331469"/>
                  </a:moveTo>
                  <a:lnTo>
                    <a:pt x="33528" y="159257"/>
                  </a:lnTo>
                  <a:lnTo>
                    <a:pt x="16764" y="159257"/>
                  </a:lnTo>
                  <a:lnTo>
                    <a:pt x="16764" y="331469"/>
                  </a:lnTo>
                  <a:lnTo>
                    <a:pt x="33528" y="331469"/>
                  </a:lnTo>
                  <a:close/>
                </a:path>
                <a:path w="861060" h="490854">
                  <a:moveTo>
                    <a:pt x="649224" y="410717"/>
                  </a:moveTo>
                  <a:lnTo>
                    <a:pt x="649224" y="331469"/>
                  </a:lnTo>
                  <a:lnTo>
                    <a:pt x="16764" y="331469"/>
                  </a:lnTo>
                  <a:lnTo>
                    <a:pt x="33528" y="348233"/>
                  </a:lnTo>
                  <a:lnTo>
                    <a:pt x="33527" y="364997"/>
                  </a:lnTo>
                  <a:lnTo>
                    <a:pt x="615696" y="364997"/>
                  </a:lnTo>
                  <a:lnTo>
                    <a:pt x="615696" y="348233"/>
                  </a:lnTo>
                  <a:lnTo>
                    <a:pt x="632460" y="364997"/>
                  </a:lnTo>
                  <a:lnTo>
                    <a:pt x="632460" y="427481"/>
                  </a:lnTo>
                  <a:lnTo>
                    <a:pt x="649224" y="410717"/>
                  </a:lnTo>
                  <a:close/>
                </a:path>
                <a:path w="861060" h="490854">
                  <a:moveTo>
                    <a:pt x="33527" y="364997"/>
                  </a:moveTo>
                  <a:lnTo>
                    <a:pt x="33528" y="348233"/>
                  </a:lnTo>
                  <a:lnTo>
                    <a:pt x="16764" y="331469"/>
                  </a:lnTo>
                  <a:lnTo>
                    <a:pt x="16764" y="364997"/>
                  </a:lnTo>
                  <a:lnTo>
                    <a:pt x="33527" y="364997"/>
                  </a:lnTo>
                  <a:close/>
                </a:path>
                <a:path w="861060" h="490854">
                  <a:moveTo>
                    <a:pt x="861060" y="245363"/>
                  </a:moveTo>
                  <a:lnTo>
                    <a:pt x="615696" y="0"/>
                  </a:lnTo>
                  <a:lnTo>
                    <a:pt x="615696" y="125729"/>
                  </a:lnTo>
                  <a:lnTo>
                    <a:pt x="621030" y="125729"/>
                  </a:lnTo>
                  <a:lnTo>
                    <a:pt x="621030" y="51815"/>
                  </a:lnTo>
                  <a:lnTo>
                    <a:pt x="649224" y="40385"/>
                  </a:lnTo>
                  <a:lnTo>
                    <a:pt x="649224" y="80114"/>
                  </a:lnTo>
                  <a:lnTo>
                    <a:pt x="814218" y="245723"/>
                  </a:lnTo>
                  <a:lnTo>
                    <a:pt x="826008" y="233933"/>
                  </a:lnTo>
                  <a:lnTo>
                    <a:pt x="826008" y="280415"/>
                  </a:lnTo>
                  <a:lnTo>
                    <a:pt x="861060" y="245363"/>
                  </a:lnTo>
                  <a:close/>
                </a:path>
                <a:path w="861060" h="490854">
                  <a:moveTo>
                    <a:pt x="632460" y="159257"/>
                  </a:moveTo>
                  <a:lnTo>
                    <a:pt x="632460" y="125729"/>
                  </a:lnTo>
                  <a:lnTo>
                    <a:pt x="615696" y="142493"/>
                  </a:lnTo>
                  <a:lnTo>
                    <a:pt x="615696" y="159257"/>
                  </a:lnTo>
                  <a:lnTo>
                    <a:pt x="632460" y="159257"/>
                  </a:lnTo>
                  <a:close/>
                </a:path>
                <a:path w="861060" h="490854">
                  <a:moveTo>
                    <a:pt x="632460" y="364997"/>
                  </a:moveTo>
                  <a:lnTo>
                    <a:pt x="615696" y="348233"/>
                  </a:lnTo>
                  <a:lnTo>
                    <a:pt x="615696" y="364997"/>
                  </a:lnTo>
                  <a:lnTo>
                    <a:pt x="632460" y="364997"/>
                  </a:lnTo>
                  <a:close/>
                </a:path>
                <a:path w="861060" h="490854">
                  <a:moveTo>
                    <a:pt x="632460" y="427481"/>
                  </a:moveTo>
                  <a:lnTo>
                    <a:pt x="632460" y="364997"/>
                  </a:lnTo>
                  <a:lnTo>
                    <a:pt x="615696" y="364997"/>
                  </a:lnTo>
                  <a:lnTo>
                    <a:pt x="615696" y="490727"/>
                  </a:lnTo>
                  <a:lnTo>
                    <a:pt x="621030" y="485393"/>
                  </a:lnTo>
                  <a:lnTo>
                    <a:pt x="621030" y="438911"/>
                  </a:lnTo>
                  <a:lnTo>
                    <a:pt x="632460" y="427481"/>
                  </a:lnTo>
                  <a:close/>
                </a:path>
                <a:path w="861060" h="490854">
                  <a:moveTo>
                    <a:pt x="649224" y="80114"/>
                  </a:moveTo>
                  <a:lnTo>
                    <a:pt x="649224" y="40385"/>
                  </a:lnTo>
                  <a:lnTo>
                    <a:pt x="621030" y="51815"/>
                  </a:lnTo>
                  <a:lnTo>
                    <a:pt x="649224" y="80114"/>
                  </a:lnTo>
                  <a:close/>
                </a:path>
                <a:path w="861060" h="490854">
                  <a:moveTo>
                    <a:pt x="649224" y="159257"/>
                  </a:moveTo>
                  <a:lnTo>
                    <a:pt x="649224" y="80114"/>
                  </a:lnTo>
                  <a:lnTo>
                    <a:pt x="621030" y="51815"/>
                  </a:lnTo>
                  <a:lnTo>
                    <a:pt x="621030" y="125729"/>
                  </a:lnTo>
                  <a:lnTo>
                    <a:pt x="632460" y="125729"/>
                  </a:lnTo>
                  <a:lnTo>
                    <a:pt x="632460" y="159257"/>
                  </a:lnTo>
                  <a:lnTo>
                    <a:pt x="649224" y="159257"/>
                  </a:lnTo>
                  <a:close/>
                </a:path>
                <a:path w="861060" h="490854">
                  <a:moveTo>
                    <a:pt x="826008" y="280415"/>
                  </a:moveTo>
                  <a:lnTo>
                    <a:pt x="826008" y="257555"/>
                  </a:lnTo>
                  <a:lnTo>
                    <a:pt x="814218" y="245723"/>
                  </a:lnTo>
                  <a:lnTo>
                    <a:pt x="621030" y="438911"/>
                  </a:lnTo>
                  <a:lnTo>
                    <a:pt x="649224" y="450341"/>
                  </a:lnTo>
                  <a:lnTo>
                    <a:pt x="649224" y="457199"/>
                  </a:lnTo>
                  <a:lnTo>
                    <a:pt x="826008" y="280415"/>
                  </a:lnTo>
                  <a:close/>
                </a:path>
                <a:path w="861060" h="490854">
                  <a:moveTo>
                    <a:pt x="649224" y="457199"/>
                  </a:moveTo>
                  <a:lnTo>
                    <a:pt x="649224" y="450341"/>
                  </a:lnTo>
                  <a:lnTo>
                    <a:pt x="621030" y="438911"/>
                  </a:lnTo>
                  <a:lnTo>
                    <a:pt x="621030" y="485393"/>
                  </a:lnTo>
                  <a:lnTo>
                    <a:pt x="649224" y="457199"/>
                  </a:lnTo>
                  <a:close/>
                </a:path>
                <a:path w="861060" h="490854">
                  <a:moveTo>
                    <a:pt x="826008" y="257555"/>
                  </a:moveTo>
                  <a:lnTo>
                    <a:pt x="826008" y="233933"/>
                  </a:lnTo>
                  <a:lnTo>
                    <a:pt x="814218" y="245723"/>
                  </a:lnTo>
                  <a:lnTo>
                    <a:pt x="826008" y="257555"/>
                  </a:lnTo>
                  <a:close/>
                </a:path>
              </a:pathLst>
            </a:custGeom>
            <a:solidFill>
              <a:srgbClr val="ED7D31"/>
            </a:solidFill>
          </p:spPr>
          <p:txBody>
            <a:bodyPr wrap="square" lIns="0" tIns="0" rIns="0" bIns="0" rtlCol="0"/>
            <a:lstStyle/>
            <a:p>
              <a:endParaRPr/>
            </a:p>
          </p:txBody>
        </p:sp>
      </p:grpSp>
      <p:pic>
        <p:nvPicPr>
          <p:cNvPr id="29" name="object 29"/>
          <p:cNvPicPr/>
          <p:nvPr/>
        </p:nvPicPr>
        <p:blipFill>
          <a:blip r:embed="rId6" cstate="print"/>
          <a:stretch>
            <a:fillRect/>
          </a:stretch>
        </p:blipFill>
        <p:spPr>
          <a:xfrm>
            <a:off x="337451" y="950213"/>
            <a:ext cx="674369" cy="674369"/>
          </a:xfrm>
          <a:prstGeom prst="rect">
            <a:avLst/>
          </a:prstGeom>
        </p:spPr>
      </p:pic>
      <p:sp>
        <p:nvSpPr>
          <p:cNvPr id="30" name="object 30"/>
          <p:cNvSpPr txBox="1"/>
          <p:nvPr/>
        </p:nvSpPr>
        <p:spPr>
          <a:xfrm>
            <a:off x="349129" y="5902705"/>
            <a:ext cx="3439795" cy="486409"/>
          </a:xfrm>
          <a:prstGeom prst="rect">
            <a:avLst/>
          </a:prstGeom>
        </p:spPr>
        <p:txBody>
          <a:bodyPr vert="horz" wrap="square" lIns="0" tIns="13335" rIns="0" bIns="0" rtlCol="0">
            <a:spAutoFit/>
          </a:bodyPr>
          <a:lstStyle/>
          <a:p>
            <a:pPr marL="12700">
              <a:lnSpc>
                <a:spcPct val="100000"/>
              </a:lnSpc>
              <a:spcBef>
                <a:spcPts val="105"/>
              </a:spcBef>
            </a:pPr>
            <a:r>
              <a:rPr sz="1000" b="1" spc="-20" dirty="0">
                <a:solidFill>
                  <a:srgbClr val="252525"/>
                </a:solidFill>
                <a:latin typeface="Microsoft JhengHei"/>
                <a:cs typeface="Microsoft JhengHei"/>
              </a:rPr>
              <a:t>備註：</a:t>
            </a:r>
            <a:endParaRPr sz="1000">
              <a:latin typeface="Microsoft JhengHei"/>
              <a:cs typeface="Microsoft JhengHei"/>
            </a:endParaRPr>
          </a:p>
          <a:p>
            <a:pPr marL="391160" indent="-158115">
              <a:lnSpc>
                <a:spcPct val="100000"/>
              </a:lnSpc>
              <a:spcBef>
                <a:spcPts val="15"/>
              </a:spcBef>
              <a:buFont typeface="Arial MT"/>
              <a:buChar char="•"/>
              <a:tabLst>
                <a:tab pos="391795" algn="l"/>
              </a:tabLst>
            </a:pPr>
            <a:r>
              <a:rPr sz="1000" b="1" dirty="0">
                <a:solidFill>
                  <a:srgbClr val="252525"/>
                </a:solidFill>
                <a:latin typeface="Microsoft JhengHei"/>
                <a:cs typeface="Microsoft JhengHei"/>
              </a:rPr>
              <a:t>ICT：抗體免疫層析檢驗法，為HIV</a:t>
            </a:r>
            <a:r>
              <a:rPr sz="1000" b="1" spc="-10" dirty="0">
                <a:solidFill>
                  <a:srgbClr val="252525"/>
                </a:solidFill>
                <a:latin typeface="Microsoft JhengHei"/>
                <a:cs typeface="Microsoft JhengHei"/>
              </a:rPr>
              <a:t>確認檢驗方法</a:t>
            </a:r>
            <a:endParaRPr sz="1000">
              <a:latin typeface="Microsoft JhengHei"/>
              <a:cs typeface="Microsoft JhengHei"/>
            </a:endParaRPr>
          </a:p>
          <a:p>
            <a:pPr marL="391160" indent="-158115">
              <a:lnSpc>
                <a:spcPct val="100000"/>
              </a:lnSpc>
              <a:spcBef>
                <a:spcPts val="5"/>
              </a:spcBef>
              <a:buFont typeface="Arial MT"/>
              <a:buChar char="•"/>
              <a:tabLst>
                <a:tab pos="391795" algn="l"/>
              </a:tabLst>
            </a:pPr>
            <a:r>
              <a:rPr sz="1000" b="1" dirty="0">
                <a:solidFill>
                  <a:srgbClr val="252525"/>
                </a:solidFill>
                <a:latin typeface="Microsoft JhengHei"/>
                <a:cs typeface="Microsoft JhengHei"/>
              </a:rPr>
              <a:t>NAT：HIV分⼦生物學核酸檢測，為HIV</a:t>
            </a:r>
            <a:r>
              <a:rPr sz="1000" b="1" spc="-10" dirty="0">
                <a:solidFill>
                  <a:srgbClr val="252525"/>
                </a:solidFill>
                <a:latin typeface="Microsoft JhengHei"/>
                <a:cs typeface="Microsoft JhengHei"/>
              </a:rPr>
              <a:t>確認檢驗方法</a:t>
            </a:r>
            <a:endParaRPr sz="1000">
              <a:latin typeface="Microsoft JhengHei"/>
              <a:cs typeface="Microsoft JhengHei"/>
            </a:endParaRPr>
          </a:p>
        </p:txBody>
      </p:sp>
      <p:sp>
        <p:nvSpPr>
          <p:cNvPr id="31" name="object 3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110</a:t>
            </a:fld>
            <a:endParaRPr spc="-25" dirty="0"/>
          </a:p>
        </p:txBody>
      </p:sp>
      <p:sp>
        <p:nvSpPr>
          <p:cNvPr id="32" name="object 3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329008" y="5663823"/>
            <a:ext cx="765520" cy="744718"/>
          </a:xfrm>
          <a:prstGeom prst="rect">
            <a:avLst/>
          </a:prstGeom>
        </p:spPr>
      </p:pic>
      <p:sp>
        <p:nvSpPr>
          <p:cNvPr id="4" name="object 4"/>
          <p:cNvSpPr txBox="1"/>
          <p:nvPr/>
        </p:nvSpPr>
        <p:spPr>
          <a:xfrm>
            <a:off x="1062361" y="1733803"/>
            <a:ext cx="9616440" cy="4620895"/>
          </a:xfrm>
          <a:prstGeom prst="rect">
            <a:avLst/>
          </a:prstGeom>
        </p:spPr>
        <p:txBody>
          <a:bodyPr vert="horz" wrap="square" lIns="0" tIns="13335" rIns="0" bIns="0" rtlCol="0">
            <a:spAutoFit/>
          </a:bodyPr>
          <a:lstStyle/>
          <a:p>
            <a:pPr marL="12700">
              <a:lnSpc>
                <a:spcPct val="100000"/>
              </a:lnSpc>
              <a:spcBef>
                <a:spcPts val="105"/>
              </a:spcBef>
            </a:pPr>
            <a:r>
              <a:rPr sz="2100" b="1" spc="-5" dirty="0">
                <a:solidFill>
                  <a:srgbClr val="3F3F3F"/>
                </a:solidFill>
                <a:latin typeface="Microsoft JhengHei"/>
                <a:cs typeface="Microsoft JhengHei"/>
              </a:rPr>
              <a:t>持續推動「愛滋病指定醫事機構服務品質提升計畫」品質指標</a:t>
            </a:r>
            <a:endParaRPr sz="2100">
              <a:latin typeface="Microsoft JhengHei"/>
              <a:cs typeface="Microsoft JhengHei"/>
            </a:endParaRPr>
          </a:p>
          <a:p>
            <a:pPr marL="12700">
              <a:lnSpc>
                <a:spcPct val="100000"/>
              </a:lnSpc>
              <a:spcBef>
                <a:spcPts val="5"/>
              </a:spcBef>
            </a:pPr>
            <a:r>
              <a:rPr sz="2100" b="1" spc="-15" dirty="0">
                <a:solidFill>
                  <a:srgbClr val="3F3F3F"/>
                </a:solidFill>
                <a:latin typeface="Microsoft JhengHei"/>
                <a:cs typeface="Microsoft JhengHei"/>
              </a:rPr>
              <a:t>-「縮短個案初步檢驗至確認檢驗及服藥間距」，修訂重點：</a:t>
            </a:r>
            <a:endParaRPr sz="2100">
              <a:latin typeface="Microsoft JhengHei"/>
              <a:cs typeface="Microsoft JhengHei"/>
            </a:endParaRPr>
          </a:p>
          <a:p>
            <a:pPr marL="142875">
              <a:lnSpc>
                <a:spcPct val="100000"/>
              </a:lnSpc>
              <a:spcBef>
                <a:spcPts val="930"/>
              </a:spcBef>
            </a:pPr>
            <a:r>
              <a:rPr sz="2450" b="1" dirty="0">
                <a:solidFill>
                  <a:srgbClr val="4A9B83"/>
                </a:solidFill>
                <a:latin typeface="Microsoft JhengHei"/>
                <a:cs typeface="Microsoft JhengHei"/>
              </a:rPr>
              <a:t>縮短</a:t>
            </a:r>
            <a:r>
              <a:rPr sz="2450" b="1" spc="-10" dirty="0">
                <a:solidFill>
                  <a:srgbClr val="EB6E18"/>
                </a:solidFill>
                <a:latin typeface="Microsoft JhengHei"/>
                <a:cs typeface="Microsoft JhengHei"/>
              </a:rPr>
              <a:t>新通報HIV個案</a:t>
            </a:r>
            <a:r>
              <a:rPr sz="2450" b="1" dirty="0">
                <a:solidFill>
                  <a:srgbClr val="4A9B83"/>
                </a:solidFill>
                <a:latin typeface="Microsoft JhengHei"/>
                <a:cs typeface="Microsoft JhengHei"/>
              </a:rPr>
              <a:t>「初步檢驗至服藥」指標為</a:t>
            </a:r>
            <a:r>
              <a:rPr sz="2450" b="1" dirty="0">
                <a:solidFill>
                  <a:srgbClr val="EB6E18"/>
                </a:solidFill>
                <a:latin typeface="Microsoft JhengHei"/>
                <a:cs typeface="Microsoft JhengHei"/>
              </a:rPr>
              <a:t>2</a:t>
            </a:r>
            <a:r>
              <a:rPr sz="2450" b="1" spc="-10" dirty="0">
                <a:solidFill>
                  <a:srgbClr val="EB6E18"/>
                </a:solidFill>
                <a:latin typeface="Microsoft JhengHei"/>
                <a:cs typeface="Microsoft JhengHei"/>
              </a:rPr>
              <a:t>日</a:t>
            </a:r>
            <a:r>
              <a:rPr sz="2450" b="1" spc="-50" dirty="0">
                <a:solidFill>
                  <a:srgbClr val="4A9B83"/>
                </a:solidFill>
                <a:latin typeface="Microsoft JhengHei"/>
                <a:cs typeface="Microsoft JhengHei"/>
              </a:rPr>
              <a:t>內</a:t>
            </a:r>
            <a:endParaRPr sz="2450">
              <a:latin typeface="Microsoft JhengHei"/>
              <a:cs typeface="Microsoft JhengHei"/>
            </a:endParaRPr>
          </a:p>
          <a:p>
            <a:pPr marL="142875" marR="5080">
              <a:lnSpc>
                <a:spcPts val="1889"/>
              </a:lnSpc>
              <a:spcBef>
                <a:spcPts val="60"/>
              </a:spcBef>
            </a:pPr>
            <a:r>
              <a:rPr sz="1550" dirty="0">
                <a:solidFill>
                  <a:srgbClr val="3F3F3F"/>
                </a:solidFill>
                <a:latin typeface="Microsoft JhengHei"/>
                <a:cs typeface="Microsoft JhengHei"/>
              </a:rPr>
              <a:t>調整HIV新確診通報個案之「初步檢驗至服藥」時效</a:t>
            </a:r>
            <a:r>
              <a:rPr sz="1550" b="1" dirty="0">
                <a:solidFill>
                  <a:srgbClr val="3F3F3F"/>
                </a:solidFill>
                <a:latin typeface="Microsoft JhengHei"/>
                <a:cs typeface="Microsoft JhengHei"/>
              </a:rPr>
              <a:t>支付點數</a:t>
            </a:r>
            <a:r>
              <a:rPr sz="1550" dirty="0">
                <a:solidFill>
                  <a:srgbClr val="3F3F3F"/>
                </a:solidFill>
                <a:latin typeface="Microsoft JhengHei"/>
                <a:cs typeface="Microsoft JhengHei"/>
              </a:rPr>
              <a:t>，級距為0-2日、3-7日、8-15日、15日以上</a:t>
            </a:r>
            <a:r>
              <a:rPr sz="1550" spc="-50" dirty="0">
                <a:solidFill>
                  <a:srgbClr val="3F3F3F"/>
                </a:solidFill>
                <a:latin typeface="Microsoft JhengHei"/>
                <a:cs typeface="Microsoft JhengHei"/>
              </a:rPr>
              <a:t>，</a:t>
            </a:r>
            <a:r>
              <a:rPr sz="1550" dirty="0">
                <a:solidFill>
                  <a:srgbClr val="3F3F3F"/>
                </a:solidFill>
                <a:latin typeface="Microsoft JhengHei"/>
                <a:cs typeface="Microsoft JhengHei"/>
              </a:rPr>
              <a:t>鼓勵愛滋指定醫院維持執行良好時效</a:t>
            </a:r>
            <a:r>
              <a:rPr sz="1550" spc="-50" dirty="0">
                <a:solidFill>
                  <a:srgbClr val="3F3F3F"/>
                </a:solidFill>
                <a:latin typeface="Microsoft JhengHei"/>
                <a:cs typeface="Microsoft JhengHei"/>
              </a:rPr>
              <a:t>。</a:t>
            </a:r>
            <a:endParaRPr sz="1550">
              <a:latin typeface="Microsoft JhengHei"/>
              <a:cs typeface="Microsoft JhengHei"/>
            </a:endParaRPr>
          </a:p>
          <a:p>
            <a:pPr>
              <a:lnSpc>
                <a:spcPct val="100000"/>
              </a:lnSpc>
              <a:spcBef>
                <a:spcPts val="20"/>
              </a:spcBef>
            </a:pPr>
            <a:endParaRPr sz="1250">
              <a:latin typeface="Microsoft JhengHei"/>
              <a:cs typeface="Microsoft JhengHei"/>
            </a:endParaRPr>
          </a:p>
          <a:p>
            <a:pPr marL="125095">
              <a:lnSpc>
                <a:spcPct val="100000"/>
              </a:lnSpc>
            </a:pPr>
            <a:r>
              <a:rPr sz="2450" b="1" dirty="0">
                <a:solidFill>
                  <a:srgbClr val="4A9B83"/>
                </a:solidFill>
                <a:latin typeface="Microsoft JhengHei"/>
                <a:cs typeface="Microsoft JhengHei"/>
              </a:rPr>
              <a:t>新增</a:t>
            </a:r>
            <a:r>
              <a:rPr sz="2450" b="1" dirty="0">
                <a:solidFill>
                  <a:srgbClr val="EB6E18"/>
                </a:solidFill>
                <a:latin typeface="Microsoft JhengHei"/>
                <a:cs typeface="Microsoft JhengHei"/>
              </a:rPr>
              <a:t>初步檢驗陽性個案</a:t>
            </a:r>
            <a:r>
              <a:rPr sz="2450" b="1" dirty="0">
                <a:solidFill>
                  <a:srgbClr val="4A9B83"/>
                </a:solidFill>
                <a:latin typeface="Microsoft JhengHei"/>
                <a:cs typeface="Microsoft JhengHei"/>
              </a:rPr>
              <a:t>「7</a:t>
            </a:r>
            <a:r>
              <a:rPr sz="2450" b="1" spc="-5" dirty="0">
                <a:solidFill>
                  <a:srgbClr val="4A9B83"/>
                </a:solidFill>
                <a:latin typeface="Microsoft JhengHei"/>
                <a:cs typeface="Microsoft JhengHei"/>
              </a:rPr>
              <a:t>日內確認檢驗完成率」指標</a:t>
            </a:r>
            <a:endParaRPr sz="2450">
              <a:latin typeface="Microsoft JhengHei"/>
              <a:cs typeface="Microsoft JhengHei"/>
            </a:endParaRPr>
          </a:p>
          <a:p>
            <a:pPr marL="125095">
              <a:lnSpc>
                <a:spcPct val="100000"/>
              </a:lnSpc>
              <a:spcBef>
                <a:spcPts val="55"/>
              </a:spcBef>
            </a:pPr>
            <a:r>
              <a:rPr sz="1550" dirty="0">
                <a:solidFill>
                  <a:srgbClr val="3F3F3F"/>
                </a:solidFill>
                <a:latin typeface="Microsoft JhengHei"/>
                <a:cs typeface="Microsoft JhengHei"/>
              </a:rPr>
              <a:t>初步檢驗陽性個案包含</a:t>
            </a:r>
            <a:r>
              <a:rPr sz="1550" b="1" dirty="0">
                <a:solidFill>
                  <a:srgbClr val="3F3F3F"/>
                </a:solidFill>
                <a:latin typeface="Microsoft JhengHei"/>
                <a:cs typeface="Microsoft JhengHei"/>
              </a:rPr>
              <a:t>新通報HIV個案</a:t>
            </a:r>
            <a:r>
              <a:rPr sz="1550" dirty="0">
                <a:solidFill>
                  <a:srgbClr val="3F3F3F"/>
                </a:solidFill>
                <a:latin typeface="Microsoft JhengHei"/>
                <a:cs typeface="Microsoft JhengHei"/>
              </a:rPr>
              <a:t>及</a:t>
            </a:r>
            <a:r>
              <a:rPr sz="1550" b="1" dirty="0">
                <a:solidFill>
                  <a:srgbClr val="3F3F3F"/>
                </a:solidFill>
                <a:latin typeface="Microsoft JhengHei"/>
                <a:cs typeface="Microsoft JhengHei"/>
              </a:rPr>
              <a:t>疑似感染HIV個案，</a:t>
            </a:r>
            <a:r>
              <a:rPr sz="1550" dirty="0">
                <a:solidFill>
                  <a:srgbClr val="3F3F3F"/>
                </a:solidFill>
                <a:latin typeface="Microsoft JhengHei"/>
                <a:cs typeface="Microsoft JhengHei"/>
              </a:rPr>
              <a:t>提升初步檢驗陽性個案7日內確認檢驗時</a:t>
            </a:r>
            <a:r>
              <a:rPr sz="1550" spc="-50" dirty="0">
                <a:solidFill>
                  <a:srgbClr val="3F3F3F"/>
                </a:solidFill>
                <a:latin typeface="Microsoft JhengHei"/>
                <a:cs typeface="Microsoft JhengHei"/>
              </a:rPr>
              <a:t>效</a:t>
            </a:r>
            <a:endParaRPr sz="1550">
              <a:latin typeface="Microsoft JhengHei"/>
              <a:cs typeface="Microsoft JhengHei"/>
            </a:endParaRPr>
          </a:p>
          <a:p>
            <a:pPr marL="125095">
              <a:lnSpc>
                <a:spcPct val="100000"/>
              </a:lnSpc>
              <a:spcBef>
                <a:spcPts val="1710"/>
              </a:spcBef>
            </a:pPr>
            <a:r>
              <a:rPr sz="2450" b="1" dirty="0">
                <a:solidFill>
                  <a:srgbClr val="4A9B83"/>
                </a:solidFill>
                <a:latin typeface="Microsoft JhengHei"/>
                <a:cs typeface="Microsoft JhengHei"/>
              </a:rPr>
              <a:t>建置</a:t>
            </a:r>
            <a:r>
              <a:rPr sz="2450" b="1" spc="-10" dirty="0">
                <a:solidFill>
                  <a:srgbClr val="EB6E18"/>
                </a:solidFill>
                <a:latin typeface="Microsoft JhengHei"/>
                <a:cs typeface="Microsoft JhengHei"/>
              </a:rPr>
              <a:t>HIV轉介諮詢服務窗口</a:t>
            </a:r>
            <a:r>
              <a:rPr sz="2450" b="1" spc="-5" dirty="0">
                <a:solidFill>
                  <a:srgbClr val="4A9B83"/>
                </a:solidFill>
                <a:latin typeface="Microsoft JhengHei"/>
                <a:cs typeface="Microsoft JhengHei"/>
              </a:rPr>
              <a:t>，完善轉銜流程與機制</a:t>
            </a:r>
            <a:endParaRPr sz="2450">
              <a:latin typeface="Microsoft JhengHei"/>
              <a:cs typeface="Microsoft JhengHei"/>
            </a:endParaRPr>
          </a:p>
          <a:p>
            <a:pPr marL="125095" marR="412115" algn="just">
              <a:lnSpc>
                <a:spcPct val="101800"/>
              </a:lnSpc>
              <a:spcBef>
                <a:spcPts val="20"/>
              </a:spcBef>
            </a:pPr>
            <a:r>
              <a:rPr sz="1550" spc="30" dirty="0">
                <a:solidFill>
                  <a:srgbClr val="3F3F3F"/>
                </a:solidFill>
                <a:latin typeface="Microsoft JhengHei"/>
                <a:cs typeface="Microsoft JhengHei"/>
              </a:rPr>
              <a:t>請醫</a:t>
            </a:r>
            <a:r>
              <a:rPr sz="1550" spc="25" dirty="0">
                <a:solidFill>
                  <a:srgbClr val="3F3F3F"/>
                </a:solidFill>
                <a:latin typeface="Microsoft JhengHei"/>
                <a:cs typeface="Microsoft JhengHei"/>
              </a:rPr>
              <a:t>院</a:t>
            </a:r>
            <a:r>
              <a:rPr sz="1550" b="1" spc="30" dirty="0">
                <a:solidFill>
                  <a:srgbClr val="3F3F3F"/>
                </a:solidFill>
                <a:latin typeface="Microsoft JhengHei"/>
                <a:cs typeface="Microsoft JhengHei"/>
              </a:rPr>
              <a:t>指派至少</a:t>
            </a:r>
            <a:r>
              <a:rPr sz="1550" b="1" spc="20" dirty="0">
                <a:solidFill>
                  <a:srgbClr val="3F3F3F"/>
                </a:solidFill>
                <a:latin typeface="Microsoft JhengHei"/>
                <a:cs typeface="Microsoft JhengHei"/>
              </a:rPr>
              <a:t>1</a:t>
            </a:r>
            <a:r>
              <a:rPr sz="1550" b="1" spc="30" dirty="0">
                <a:solidFill>
                  <a:srgbClr val="3F3F3F"/>
                </a:solidFill>
                <a:latin typeface="Microsoft JhengHei"/>
                <a:cs typeface="Microsoft JhengHei"/>
              </a:rPr>
              <a:t>名專⼈擔任</a:t>
            </a:r>
            <a:r>
              <a:rPr sz="1550" b="1" spc="10" dirty="0">
                <a:solidFill>
                  <a:srgbClr val="3F3F3F"/>
                </a:solidFill>
                <a:latin typeface="Microsoft JhengHei"/>
                <a:cs typeface="Microsoft JhengHei"/>
              </a:rPr>
              <a:t>HIV</a:t>
            </a:r>
            <a:r>
              <a:rPr sz="1550" b="1" spc="30" dirty="0">
                <a:solidFill>
                  <a:srgbClr val="3F3F3F"/>
                </a:solidFill>
                <a:latin typeface="Microsoft JhengHei"/>
                <a:cs typeface="Microsoft JhengHei"/>
              </a:rPr>
              <a:t>初</a:t>
            </a:r>
            <a:r>
              <a:rPr sz="1550" b="1" spc="25" dirty="0">
                <a:solidFill>
                  <a:srgbClr val="3F3F3F"/>
                </a:solidFill>
                <a:latin typeface="Microsoft JhengHei"/>
                <a:cs typeface="Microsoft JhengHei"/>
              </a:rPr>
              <a:t>步</a:t>
            </a:r>
            <a:r>
              <a:rPr sz="1550" b="1" spc="30" dirty="0">
                <a:solidFill>
                  <a:srgbClr val="3F3F3F"/>
                </a:solidFill>
                <a:latin typeface="Microsoft JhengHei"/>
                <a:cs typeface="Microsoft JhengHei"/>
              </a:rPr>
              <a:t>檢驗陽性⺠眾轉介諮詢服務窗口</a:t>
            </a:r>
            <a:r>
              <a:rPr sz="1550" spc="30" dirty="0">
                <a:solidFill>
                  <a:srgbClr val="3F3F3F"/>
                </a:solidFill>
                <a:latin typeface="Microsoft JhengHei"/>
                <a:cs typeface="Microsoft JhengHei"/>
              </a:rPr>
              <a:t>，以提供各縣市衛生局</a:t>
            </a:r>
            <a:r>
              <a:rPr sz="1550" spc="20" dirty="0">
                <a:solidFill>
                  <a:srgbClr val="3F3F3F"/>
                </a:solidFill>
                <a:latin typeface="Microsoft JhengHei"/>
                <a:cs typeface="Microsoft JhengHei"/>
              </a:rPr>
              <a:t>/</a:t>
            </a:r>
            <a:r>
              <a:rPr sz="1550" spc="30" dirty="0">
                <a:solidFill>
                  <a:srgbClr val="3F3F3F"/>
                </a:solidFill>
                <a:latin typeface="Microsoft JhengHei"/>
                <a:cs typeface="Microsoft JhengHei"/>
              </a:rPr>
              <a:t>所、匿名篩檢服務醫療院所、愛滋相關⺠間團體、多元性別友</a:t>
            </a:r>
            <a:r>
              <a:rPr sz="1550" spc="40" dirty="0">
                <a:solidFill>
                  <a:srgbClr val="3F3F3F"/>
                </a:solidFill>
                <a:latin typeface="Microsoft JhengHei"/>
                <a:cs typeface="Microsoft JhengHei"/>
              </a:rPr>
              <a:t>善</a:t>
            </a:r>
            <a:r>
              <a:rPr sz="1550" spc="30" dirty="0">
                <a:solidFill>
                  <a:srgbClr val="3F3F3F"/>
                </a:solidFill>
                <a:latin typeface="Microsoft JhengHei"/>
                <a:cs typeface="Microsoft JhengHei"/>
              </a:rPr>
              <a:t>服務中心等相關單位，辦理</a:t>
            </a:r>
            <a:r>
              <a:rPr sz="1550" spc="15" dirty="0">
                <a:solidFill>
                  <a:srgbClr val="3F3F3F"/>
                </a:solidFill>
                <a:latin typeface="Microsoft JhengHei"/>
                <a:cs typeface="Microsoft JhengHei"/>
              </a:rPr>
              <a:t>HIV</a:t>
            </a:r>
            <a:r>
              <a:rPr sz="1550" spc="30" dirty="0">
                <a:solidFill>
                  <a:srgbClr val="3F3F3F"/>
                </a:solidFill>
                <a:latin typeface="Microsoft JhengHei"/>
                <a:cs typeface="Microsoft JhengHei"/>
              </a:rPr>
              <a:t>初步檢驗陽性⺠</a:t>
            </a:r>
            <a:r>
              <a:rPr sz="1550" spc="15" dirty="0">
                <a:solidFill>
                  <a:srgbClr val="3F3F3F"/>
                </a:solidFill>
                <a:latin typeface="Microsoft JhengHei"/>
                <a:cs typeface="Microsoft JhengHei"/>
              </a:rPr>
              <a:t>眾轉介就醫進行確認檢驗服務</a:t>
            </a:r>
            <a:endParaRPr sz="1550">
              <a:latin typeface="Microsoft JhengHei"/>
              <a:cs typeface="Microsoft JhengHei"/>
            </a:endParaRPr>
          </a:p>
          <a:p>
            <a:pPr marL="142875">
              <a:lnSpc>
                <a:spcPct val="100000"/>
              </a:lnSpc>
              <a:spcBef>
                <a:spcPts val="1040"/>
              </a:spcBef>
            </a:pPr>
            <a:r>
              <a:rPr sz="2450" b="1" dirty="0">
                <a:solidFill>
                  <a:srgbClr val="4A9B83"/>
                </a:solidFill>
                <a:latin typeface="Microsoft JhengHei"/>
                <a:cs typeface="Microsoft JhengHei"/>
              </a:rPr>
              <a:t>持續</a:t>
            </a:r>
            <a:r>
              <a:rPr sz="2450" b="1" dirty="0">
                <a:solidFill>
                  <a:srgbClr val="EB6E18"/>
                </a:solidFill>
                <a:latin typeface="Microsoft JhengHei"/>
                <a:cs typeface="Microsoft JhengHei"/>
              </a:rPr>
              <a:t>補助</a:t>
            </a:r>
            <a:r>
              <a:rPr sz="2450" b="1" dirty="0">
                <a:solidFill>
                  <a:srgbClr val="4A9B83"/>
                </a:solidFill>
                <a:latin typeface="Microsoft JhengHei"/>
                <a:cs typeface="Microsoft JhengHei"/>
              </a:rPr>
              <a:t>院外轉介初步檢驗陽性個案</a:t>
            </a:r>
            <a:r>
              <a:rPr sz="2450" b="1" spc="-10" dirty="0">
                <a:solidFill>
                  <a:srgbClr val="EB6E18"/>
                </a:solidFill>
                <a:latin typeface="Microsoft JhengHei"/>
                <a:cs typeface="Microsoft JhengHei"/>
              </a:rPr>
              <a:t>掛號費及部分負擔</a:t>
            </a:r>
            <a:endParaRPr sz="2450">
              <a:latin typeface="Microsoft JhengHei"/>
              <a:cs typeface="Microsoft JhengHei"/>
            </a:endParaRPr>
          </a:p>
          <a:p>
            <a:pPr marL="142875">
              <a:lnSpc>
                <a:spcPct val="100000"/>
              </a:lnSpc>
              <a:spcBef>
                <a:spcPts val="55"/>
              </a:spcBef>
            </a:pPr>
            <a:r>
              <a:rPr sz="1550" dirty="0">
                <a:solidFill>
                  <a:srgbClr val="3F3F3F"/>
                </a:solidFill>
                <a:latin typeface="Microsoft JhengHei"/>
                <a:cs typeface="Microsoft JhengHei"/>
              </a:rPr>
              <a:t>針對愛滋指定醫事機構院外轉介HIV初步檢驗陽性個案(持有轉介單者)當次就醫之</a:t>
            </a:r>
            <a:r>
              <a:rPr sz="1550" b="1" dirty="0">
                <a:solidFill>
                  <a:srgbClr val="4A9B83"/>
                </a:solidFill>
                <a:latin typeface="Microsoft JhengHei"/>
                <a:cs typeface="Microsoft JhengHei"/>
              </a:rPr>
              <a:t>掛號費及部分負</a:t>
            </a:r>
            <a:r>
              <a:rPr sz="1550" b="1" spc="-50" dirty="0">
                <a:solidFill>
                  <a:srgbClr val="4A9B83"/>
                </a:solidFill>
                <a:latin typeface="Microsoft JhengHei"/>
                <a:cs typeface="Microsoft JhengHei"/>
              </a:rPr>
              <a:t>擔</a:t>
            </a:r>
            <a:endParaRPr sz="1550">
              <a:latin typeface="Microsoft JhengHei"/>
              <a:cs typeface="Microsoft JhengHei"/>
            </a:endParaRPr>
          </a:p>
        </p:txBody>
      </p:sp>
      <p:pic>
        <p:nvPicPr>
          <p:cNvPr id="5" name="object 5"/>
          <p:cNvPicPr/>
          <p:nvPr/>
        </p:nvPicPr>
        <p:blipFill>
          <a:blip r:embed="rId3" cstate="print"/>
          <a:stretch>
            <a:fillRect/>
          </a:stretch>
        </p:blipFill>
        <p:spPr>
          <a:xfrm>
            <a:off x="408090" y="2525617"/>
            <a:ext cx="532740" cy="698816"/>
          </a:xfrm>
          <a:prstGeom prst="rect">
            <a:avLst/>
          </a:prstGeom>
        </p:spPr>
      </p:pic>
      <p:pic>
        <p:nvPicPr>
          <p:cNvPr id="6" name="object 6"/>
          <p:cNvPicPr/>
          <p:nvPr/>
        </p:nvPicPr>
        <p:blipFill>
          <a:blip r:embed="rId4" cstate="print"/>
          <a:stretch>
            <a:fillRect/>
          </a:stretch>
        </p:blipFill>
        <p:spPr>
          <a:xfrm>
            <a:off x="337451" y="3664458"/>
            <a:ext cx="662177" cy="661416"/>
          </a:xfrm>
          <a:prstGeom prst="rect">
            <a:avLst/>
          </a:prstGeom>
        </p:spPr>
      </p:pic>
      <p:pic>
        <p:nvPicPr>
          <p:cNvPr id="7" name="object 7"/>
          <p:cNvPicPr/>
          <p:nvPr/>
        </p:nvPicPr>
        <p:blipFill>
          <a:blip r:embed="rId5" cstate="print"/>
          <a:stretch>
            <a:fillRect/>
          </a:stretch>
        </p:blipFill>
        <p:spPr>
          <a:xfrm>
            <a:off x="337346" y="4640875"/>
            <a:ext cx="695508" cy="695115"/>
          </a:xfrm>
          <a:prstGeom prst="rect">
            <a:avLst/>
          </a:prstGeom>
        </p:spPr>
      </p:pic>
      <p:pic>
        <p:nvPicPr>
          <p:cNvPr id="8" name="object 8"/>
          <p:cNvPicPr/>
          <p:nvPr/>
        </p:nvPicPr>
        <p:blipFill>
          <a:blip r:embed="rId6" cstate="print"/>
          <a:stretch>
            <a:fillRect/>
          </a:stretch>
        </p:blipFill>
        <p:spPr>
          <a:xfrm>
            <a:off x="325259" y="966977"/>
            <a:ext cx="640841" cy="640841"/>
          </a:xfrm>
          <a:prstGeom prst="rect">
            <a:avLst/>
          </a:prstGeom>
        </p:spPr>
      </p:pic>
      <p:sp>
        <p:nvSpPr>
          <p:cNvPr id="9" name="object 9"/>
          <p:cNvSpPr txBox="1">
            <a:spLocks noGrp="1"/>
          </p:cNvSpPr>
          <p:nvPr>
            <p:ph type="title"/>
          </p:nvPr>
        </p:nvSpPr>
        <p:spPr>
          <a:xfrm>
            <a:off x="1244479" y="1126490"/>
            <a:ext cx="9271000" cy="440055"/>
          </a:xfrm>
          <a:prstGeom prst="rect">
            <a:avLst/>
          </a:prstGeom>
        </p:spPr>
        <p:txBody>
          <a:bodyPr vert="horz" wrap="square" lIns="0" tIns="14604" rIns="0" bIns="0" rtlCol="0">
            <a:spAutoFit/>
          </a:bodyPr>
          <a:lstStyle/>
          <a:p>
            <a:pPr marL="12700">
              <a:lnSpc>
                <a:spcPct val="100000"/>
              </a:lnSpc>
              <a:spcBef>
                <a:spcPts val="114"/>
              </a:spcBef>
            </a:pPr>
            <a:r>
              <a:rPr sz="2700" dirty="0"/>
              <a:t>加速HIV</a:t>
            </a:r>
            <a:r>
              <a:rPr sz="2700" spc="-5" dirty="0"/>
              <a:t>初步檢驗陽性個案確診時效、提升醫事機構檢驗品質</a:t>
            </a:r>
            <a:endParaRPr sz="2700"/>
          </a:p>
        </p:txBody>
      </p:sp>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111</a:t>
            </a:fld>
            <a:endParaRPr spc="-25" dirty="0"/>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1731" y="909065"/>
            <a:ext cx="715518" cy="715518"/>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4" name="object 4"/>
          <p:cNvGrpSpPr/>
          <p:nvPr/>
        </p:nvGrpSpPr>
        <p:grpSpPr>
          <a:xfrm>
            <a:off x="5643257" y="2931414"/>
            <a:ext cx="4385310" cy="2557780"/>
            <a:chOff x="5643257" y="2931414"/>
            <a:chExt cx="4385310" cy="2557780"/>
          </a:xfrm>
        </p:grpSpPr>
        <p:sp>
          <p:nvSpPr>
            <p:cNvPr id="5" name="object 5"/>
            <p:cNvSpPr/>
            <p:nvPr/>
          </p:nvSpPr>
          <p:spPr>
            <a:xfrm>
              <a:off x="7041527" y="4563618"/>
              <a:ext cx="500380" cy="918210"/>
            </a:xfrm>
            <a:custGeom>
              <a:avLst/>
              <a:gdLst/>
              <a:ahLst/>
              <a:cxnLst/>
              <a:rect l="l" t="t" r="r" b="b"/>
              <a:pathLst>
                <a:path w="500379" h="918210">
                  <a:moveTo>
                    <a:pt x="499872" y="918210"/>
                  </a:moveTo>
                  <a:lnTo>
                    <a:pt x="499872" y="0"/>
                  </a:lnTo>
                  <a:lnTo>
                    <a:pt x="0" y="0"/>
                  </a:lnTo>
                  <a:lnTo>
                    <a:pt x="0" y="918210"/>
                  </a:lnTo>
                  <a:lnTo>
                    <a:pt x="499872" y="918210"/>
                  </a:lnTo>
                  <a:close/>
                </a:path>
              </a:pathLst>
            </a:custGeom>
            <a:solidFill>
              <a:srgbClr val="5B9BD5"/>
            </a:solidFill>
          </p:spPr>
          <p:txBody>
            <a:bodyPr wrap="square" lIns="0" tIns="0" rIns="0" bIns="0" rtlCol="0"/>
            <a:lstStyle/>
            <a:p>
              <a:endParaRPr/>
            </a:p>
          </p:txBody>
        </p:sp>
        <p:sp>
          <p:nvSpPr>
            <p:cNvPr id="6" name="object 6"/>
            <p:cNvSpPr/>
            <p:nvPr/>
          </p:nvSpPr>
          <p:spPr>
            <a:xfrm>
              <a:off x="5643258" y="2931426"/>
              <a:ext cx="4385310" cy="2557780"/>
            </a:xfrm>
            <a:custGeom>
              <a:avLst/>
              <a:gdLst/>
              <a:ahLst/>
              <a:cxnLst/>
              <a:rect l="l" t="t" r="r" b="b"/>
              <a:pathLst>
                <a:path w="4385309" h="2557779">
                  <a:moveTo>
                    <a:pt x="4385310" y="2543556"/>
                  </a:moveTo>
                  <a:lnTo>
                    <a:pt x="13716" y="2543556"/>
                  </a:lnTo>
                  <a:lnTo>
                    <a:pt x="13716" y="0"/>
                  </a:lnTo>
                  <a:lnTo>
                    <a:pt x="0" y="0"/>
                  </a:lnTo>
                  <a:lnTo>
                    <a:pt x="0" y="2550414"/>
                  </a:lnTo>
                  <a:lnTo>
                    <a:pt x="6858" y="2550414"/>
                  </a:lnTo>
                  <a:lnTo>
                    <a:pt x="6858" y="2557272"/>
                  </a:lnTo>
                  <a:lnTo>
                    <a:pt x="4385310" y="2557272"/>
                  </a:lnTo>
                  <a:lnTo>
                    <a:pt x="4385310" y="2543556"/>
                  </a:lnTo>
                  <a:close/>
                </a:path>
              </a:pathLst>
            </a:custGeom>
            <a:solidFill>
              <a:srgbClr val="7F7F7F"/>
            </a:solidFill>
          </p:spPr>
          <p:txBody>
            <a:bodyPr wrap="square" lIns="0" tIns="0" rIns="0" bIns="0" rtlCol="0"/>
            <a:lstStyle/>
            <a:p>
              <a:endParaRPr/>
            </a:p>
          </p:txBody>
        </p:sp>
      </p:grpSp>
      <p:sp>
        <p:nvSpPr>
          <p:cNvPr id="7" name="object 7"/>
          <p:cNvSpPr txBox="1"/>
          <p:nvPr/>
        </p:nvSpPr>
        <p:spPr>
          <a:xfrm>
            <a:off x="5947295" y="3288029"/>
            <a:ext cx="500380" cy="2193925"/>
          </a:xfrm>
          <a:prstGeom prst="rect">
            <a:avLst/>
          </a:prstGeom>
          <a:solidFill>
            <a:srgbClr val="5B9BD5"/>
          </a:solidFill>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marL="31750">
              <a:lnSpc>
                <a:spcPct val="100000"/>
              </a:lnSpc>
              <a:spcBef>
                <a:spcPts val="1605"/>
              </a:spcBef>
            </a:pPr>
            <a:r>
              <a:rPr sz="1400" b="1" spc="-10" dirty="0">
                <a:solidFill>
                  <a:srgbClr val="FFFFFF"/>
                </a:solidFill>
                <a:latin typeface="Microsoft JhengHei"/>
                <a:cs typeface="Microsoft JhengHei"/>
              </a:rPr>
              <a:t>8.6</a:t>
            </a:r>
            <a:r>
              <a:rPr sz="1400" b="1" spc="-50" dirty="0">
                <a:solidFill>
                  <a:srgbClr val="FFFFFF"/>
                </a:solidFill>
                <a:latin typeface="Microsoft JhengHei"/>
                <a:cs typeface="Microsoft JhengHei"/>
              </a:rPr>
              <a:t>日</a:t>
            </a:r>
            <a:endParaRPr sz="1400">
              <a:latin typeface="Microsoft JhengHei"/>
              <a:cs typeface="Microsoft JhengHei"/>
            </a:endParaRPr>
          </a:p>
        </p:txBody>
      </p:sp>
      <p:sp>
        <p:nvSpPr>
          <p:cNvPr id="8" name="object 8"/>
          <p:cNvSpPr txBox="1"/>
          <p:nvPr/>
        </p:nvSpPr>
        <p:spPr>
          <a:xfrm>
            <a:off x="7041527" y="4904476"/>
            <a:ext cx="500380" cy="239395"/>
          </a:xfrm>
          <a:prstGeom prst="rect">
            <a:avLst/>
          </a:prstGeom>
        </p:spPr>
        <p:txBody>
          <a:bodyPr vert="horz" wrap="square" lIns="0" tIns="12700" rIns="0" bIns="0" rtlCol="0">
            <a:spAutoFit/>
          </a:bodyPr>
          <a:lstStyle/>
          <a:p>
            <a:pPr marL="31750">
              <a:lnSpc>
                <a:spcPct val="100000"/>
              </a:lnSpc>
              <a:spcBef>
                <a:spcPts val="100"/>
              </a:spcBef>
            </a:pPr>
            <a:r>
              <a:rPr sz="1400" b="1" spc="-10" dirty="0">
                <a:solidFill>
                  <a:srgbClr val="FFFFFF"/>
                </a:solidFill>
                <a:latin typeface="Microsoft JhengHei"/>
                <a:cs typeface="Microsoft JhengHei"/>
              </a:rPr>
              <a:t>3.6</a:t>
            </a:r>
            <a:r>
              <a:rPr sz="1400" b="1" spc="-50" dirty="0">
                <a:solidFill>
                  <a:srgbClr val="FFFFFF"/>
                </a:solidFill>
                <a:latin typeface="Microsoft JhengHei"/>
                <a:cs typeface="Microsoft JhengHei"/>
              </a:rPr>
              <a:t>日</a:t>
            </a:r>
            <a:endParaRPr sz="1400">
              <a:latin typeface="Microsoft JhengHei"/>
              <a:cs typeface="Microsoft JhengHei"/>
            </a:endParaRPr>
          </a:p>
        </p:txBody>
      </p:sp>
      <p:sp>
        <p:nvSpPr>
          <p:cNvPr id="9" name="object 9"/>
          <p:cNvSpPr txBox="1"/>
          <p:nvPr/>
        </p:nvSpPr>
        <p:spPr>
          <a:xfrm>
            <a:off x="8136521" y="4895088"/>
            <a:ext cx="500380" cy="586740"/>
          </a:xfrm>
          <a:prstGeom prst="rect">
            <a:avLst/>
          </a:prstGeom>
          <a:solidFill>
            <a:srgbClr val="5B9BD5"/>
          </a:solidFill>
        </p:spPr>
        <p:txBody>
          <a:bodyPr vert="horz" wrap="square" lIns="0" tIns="188595" rIns="0" bIns="0" rtlCol="0">
            <a:spAutoFit/>
          </a:bodyPr>
          <a:lstStyle/>
          <a:p>
            <a:pPr marL="31750">
              <a:lnSpc>
                <a:spcPct val="100000"/>
              </a:lnSpc>
              <a:spcBef>
                <a:spcPts val="1485"/>
              </a:spcBef>
            </a:pPr>
            <a:r>
              <a:rPr sz="1400" b="1" spc="-10" dirty="0">
                <a:solidFill>
                  <a:srgbClr val="FFFFFF"/>
                </a:solidFill>
                <a:latin typeface="Microsoft JhengHei"/>
                <a:cs typeface="Microsoft JhengHei"/>
              </a:rPr>
              <a:t>2.3</a:t>
            </a:r>
            <a:r>
              <a:rPr sz="1400" b="1" spc="-50" dirty="0">
                <a:solidFill>
                  <a:srgbClr val="FFFFFF"/>
                </a:solidFill>
                <a:latin typeface="Microsoft JhengHei"/>
                <a:cs typeface="Microsoft JhengHei"/>
              </a:rPr>
              <a:t>日</a:t>
            </a:r>
            <a:endParaRPr sz="1400">
              <a:latin typeface="Microsoft JhengHei"/>
              <a:cs typeface="Microsoft JhengHei"/>
            </a:endParaRPr>
          </a:p>
        </p:txBody>
      </p:sp>
      <p:sp>
        <p:nvSpPr>
          <p:cNvPr id="10" name="object 10"/>
          <p:cNvSpPr txBox="1"/>
          <p:nvPr/>
        </p:nvSpPr>
        <p:spPr>
          <a:xfrm>
            <a:off x="9231515" y="4946141"/>
            <a:ext cx="500380" cy="535940"/>
          </a:xfrm>
          <a:prstGeom prst="rect">
            <a:avLst/>
          </a:prstGeom>
          <a:solidFill>
            <a:srgbClr val="5B9BD5"/>
          </a:solidFill>
        </p:spPr>
        <p:txBody>
          <a:bodyPr vert="horz" wrap="square" lIns="0" tIns="162560" rIns="0" bIns="0" rtlCol="0">
            <a:spAutoFit/>
          </a:bodyPr>
          <a:lstStyle/>
          <a:p>
            <a:pPr marL="31115">
              <a:lnSpc>
                <a:spcPct val="100000"/>
              </a:lnSpc>
              <a:spcBef>
                <a:spcPts val="1280"/>
              </a:spcBef>
            </a:pPr>
            <a:r>
              <a:rPr sz="1400" b="1" spc="-10" dirty="0">
                <a:solidFill>
                  <a:srgbClr val="FFFFFF"/>
                </a:solidFill>
                <a:latin typeface="Microsoft JhengHei"/>
                <a:cs typeface="Microsoft JhengHei"/>
              </a:rPr>
              <a:t>2.1</a:t>
            </a:r>
            <a:r>
              <a:rPr sz="1400" b="1" spc="-50" dirty="0">
                <a:solidFill>
                  <a:srgbClr val="FFFFFF"/>
                </a:solidFill>
                <a:latin typeface="Microsoft JhengHei"/>
                <a:cs typeface="Microsoft JhengHei"/>
              </a:rPr>
              <a:t>日</a:t>
            </a:r>
            <a:endParaRPr sz="1400">
              <a:latin typeface="Microsoft JhengHei"/>
              <a:cs typeface="Microsoft JhengHei"/>
            </a:endParaRPr>
          </a:p>
        </p:txBody>
      </p:sp>
      <p:sp>
        <p:nvSpPr>
          <p:cNvPr id="11" name="object 11"/>
          <p:cNvSpPr txBox="1"/>
          <p:nvPr/>
        </p:nvSpPr>
        <p:spPr>
          <a:xfrm>
            <a:off x="5318131" y="5310632"/>
            <a:ext cx="138430" cy="292735"/>
          </a:xfrm>
          <a:prstGeom prst="rect">
            <a:avLst/>
          </a:prstGeom>
        </p:spPr>
        <p:txBody>
          <a:bodyPr vert="horz" wrap="square" lIns="0" tIns="12700" rIns="0" bIns="0" rtlCol="0">
            <a:spAutoFit/>
          </a:bodyPr>
          <a:lstStyle/>
          <a:p>
            <a:pPr marL="12700">
              <a:lnSpc>
                <a:spcPct val="100000"/>
              </a:lnSpc>
              <a:spcBef>
                <a:spcPts val="100"/>
              </a:spcBef>
            </a:pPr>
            <a:r>
              <a:rPr sz="1750" dirty="0">
                <a:latin typeface="Calibri"/>
                <a:cs typeface="Calibri"/>
              </a:rPr>
              <a:t>0</a:t>
            </a:r>
            <a:endParaRPr sz="1750">
              <a:latin typeface="Calibri"/>
              <a:cs typeface="Calibri"/>
            </a:endParaRPr>
          </a:p>
        </p:txBody>
      </p:sp>
      <p:sp>
        <p:nvSpPr>
          <p:cNvPr id="12" name="object 12"/>
          <p:cNvSpPr txBox="1"/>
          <p:nvPr/>
        </p:nvSpPr>
        <p:spPr>
          <a:xfrm>
            <a:off x="5318131" y="4800096"/>
            <a:ext cx="138430" cy="292735"/>
          </a:xfrm>
          <a:prstGeom prst="rect">
            <a:avLst/>
          </a:prstGeom>
        </p:spPr>
        <p:txBody>
          <a:bodyPr vert="horz" wrap="square" lIns="0" tIns="12700" rIns="0" bIns="0" rtlCol="0">
            <a:spAutoFit/>
          </a:bodyPr>
          <a:lstStyle/>
          <a:p>
            <a:pPr marL="12700">
              <a:lnSpc>
                <a:spcPct val="100000"/>
              </a:lnSpc>
              <a:spcBef>
                <a:spcPts val="100"/>
              </a:spcBef>
            </a:pPr>
            <a:r>
              <a:rPr sz="1750" dirty="0">
                <a:latin typeface="Calibri"/>
                <a:cs typeface="Calibri"/>
              </a:rPr>
              <a:t>2</a:t>
            </a:r>
            <a:endParaRPr sz="1750">
              <a:latin typeface="Calibri"/>
              <a:cs typeface="Calibri"/>
            </a:endParaRPr>
          </a:p>
        </p:txBody>
      </p:sp>
      <p:sp>
        <p:nvSpPr>
          <p:cNvPr id="13" name="object 13"/>
          <p:cNvSpPr txBox="1"/>
          <p:nvPr/>
        </p:nvSpPr>
        <p:spPr>
          <a:xfrm>
            <a:off x="5318131" y="4290317"/>
            <a:ext cx="138430" cy="292735"/>
          </a:xfrm>
          <a:prstGeom prst="rect">
            <a:avLst/>
          </a:prstGeom>
        </p:spPr>
        <p:txBody>
          <a:bodyPr vert="horz" wrap="square" lIns="0" tIns="12700" rIns="0" bIns="0" rtlCol="0">
            <a:spAutoFit/>
          </a:bodyPr>
          <a:lstStyle/>
          <a:p>
            <a:pPr marL="12700">
              <a:lnSpc>
                <a:spcPct val="100000"/>
              </a:lnSpc>
              <a:spcBef>
                <a:spcPts val="100"/>
              </a:spcBef>
            </a:pPr>
            <a:r>
              <a:rPr sz="1750" dirty="0">
                <a:latin typeface="Calibri"/>
                <a:cs typeface="Calibri"/>
              </a:rPr>
              <a:t>4</a:t>
            </a:r>
            <a:endParaRPr sz="1750">
              <a:latin typeface="Calibri"/>
              <a:cs typeface="Calibri"/>
            </a:endParaRPr>
          </a:p>
        </p:txBody>
      </p:sp>
      <p:sp>
        <p:nvSpPr>
          <p:cNvPr id="14" name="object 14"/>
          <p:cNvSpPr txBox="1"/>
          <p:nvPr/>
        </p:nvSpPr>
        <p:spPr>
          <a:xfrm>
            <a:off x="5318131" y="3779782"/>
            <a:ext cx="138430" cy="292735"/>
          </a:xfrm>
          <a:prstGeom prst="rect">
            <a:avLst/>
          </a:prstGeom>
        </p:spPr>
        <p:txBody>
          <a:bodyPr vert="horz" wrap="square" lIns="0" tIns="12700" rIns="0" bIns="0" rtlCol="0">
            <a:spAutoFit/>
          </a:bodyPr>
          <a:lstStyle/>
          <a:p>
            <a:pPr marL="12700">
              <a:lnSpc>
                <a:spcPct val="100000"/>
              </a:lnSpc>
              <a:spcBef>
                <a:spcPts val="100"/>
              </a:spcBef>
            </a:pPr>
            <a:r>
              <a:rPr sz="1750" dirty="0">
                <a:latin typeface="Calibri"/>
                <a:cs typeface="Calibri"/>
              </a:rPr>
              <a:t>6</a:t>
            </a:r>
            <a:endParaRPr sz="1750">
              <a:latin typeface="Calibri"/>
              <a:cs typeface="Calibri"/>
            </a:endParaRPr>
          </a:p>
        </p:txBody>
      </p:sp>
      <p:sp>
        <p:nvSpPr>
          <p:cNvPr id="15" name="object 15"/>
          <p:cNvSpPr txBox="1"/>
          <p:nvPr/>
        </p:nvSpPr>
        <p:spPr>
          <a:xfrm>
            <a:off x="5318131" y="3270003"/>
            <a:ext cx="138430" cy="292735"/>
          </a:xfrm>
          <a:prstGeom prst="rect">
            <a:avLst/>
          </a:prstGeom>
        </p:spPr>
        <p:txBody>
          <a:bodyPr vert="horz" wrap="square" lIns="0" tIns="12700" rIns="0" bIns="0" rtlCol="0">
            <a:spAutoFit/>
          </a:bodyPr>
          <a:lstStyle/>
          <a:p>
            <a:pPr marL="12700">
              <a:lnSpc>
                <a:spcPct val="100000"/>
              </a:lnSpc>
              <a:spcBef>
                <a:spcPts val="100"/>
              </a:spcBef>
            </a:pPr>
            <a:r>
              <a:rPr sz="1750" dirty="0">
                <a:latin typeface="Calibri"/>
                <a:cs typeface="Calibri"/>
              </a:rPr>
              <a:t>8</a:t>
            </a:r>
            <a:endParaRPr sz="1750">
              <a:latin typeface="Calibri"/>
              <a:cs typeface="Calibri"/>
            </a:endParaRPr>
          </a:p>
        </p:txBody>
      </p:sp>
      <p:sp>
        <p:nvSpPr>
          <p:cNvPr id="16" name="object 16"/>
          <p:cNvSpPr txBox="1"/>
          <p:nvPr/>
        </p:nvSpPr>
        <p:spPr>
          <a:xfrm>
            <a:off x="5205366" y="2759467"/>
            <a:ext cx="251460" cy="292735"/>
          </a:xfrm>
          <a:prstGeom prst="rect">
            <a:avLst/>
          </a:prstGeom>
        </p:spPr>
        <p:txBody>
          <a:bodyPr vert="horz" wrap="square" lIns="0" tIns="12700" rIns="0" bIns="0" rtlCol="0">
            <a:spAutoFit/>
          </a:bodyPr>
          <a:lstStyle/>
          <a:p>
            <a:pPr marL="12700">
              <a:lnSpc>
                <a:spcPct val="100000"/>
              </a:lnSpc>
              <a:spcBef>
                <a:spcPts val="100"/>
              </a:spcBef>
            </a:pPr>
            <a:r>
              <a:rPr sz="1750" spc="-25" dirty="0">
                <a:latin typeface="Calibri"/>
                <a:cs typeface="Calibri"/>
              </a:rPr>
              <a:t>10</a:t>
            </a:r>
            <a:endParaRPr sz="1750">
              <a:latin typeface="Calibri"/>
              <a:cs typeface="Calibri"/>
            </a:endParaRPr>
          </a:p>
        </p:txBody>
      </p:sp>
      <p:sp>
        <p:nvSpPr>
          <p:cNvPr id="17" name="object 17"/>
          <p:cNvSpPr txBox="1"/>
          <p:nvPr/>
        </p:nvSpPr>
        <p:spPr>
          <a:xfrm>
            <a:off x="5958987" y="5532379"/>
            <a:ext cx="477520" cy="292735"/>
          </a:xfrm>
          <a:prstGeom prst="rect">
            <a:avLst/>
          </a:prstGeom>
        </p:spPr>
        <p:txBody>
          <a:bodyPr vert="horz" wrap="square" lIns="0" tIns="12700" rIns="0" bIns="0" rtlCol="0">
            <a:spAutoFit/>
          </a:bodyPr>
          <a:lstStyle/>
          <a:p>
            <a:pPr marL="12700">
              <a:lnSpc>
                <a:spcPct val="100000"/>
              </a:lnSpc>
              <a:spcBef>
                <a:spcPts val="100"/>
              </a:spcBef>
            </a:pPr>
            <a:r>
              <a:rPr sz="1750" spc="-20" dirty="0">
                <a:latin typeface="Calibri"/>
                <a:cs typeface="Calibri"/>
              </a:rPr>
              <a:t>2020</a:t>
            </a:r>
            <a:endParaRPr sz="1750">
              <a:latin typeface="Calibri"/>
              <a:cs typeface="Calibri"/>
            </a:endParaRPr>
          </a:p>
        </p:txBody>
      </p:sp>
      <p:sp>
        <p:nvSpPr>
          <p:cNvPr id="18" name="object 18"/>
          <p:cNvSpPr txBox="1"/>
          <p:nvPr/>
        </p:nvSpPr>
        <p:spPr>
          <a:xfrm>
            <a:off x="7054308" y="5532379"/>
            <a:ext cx="477520" cy="292735"/>
          </a:xfrm>
          <a:prstGeom prst="rect">
            <a:avLst/>
          </a:prstGeom>
        </p:spPr>
        <p:txBody>
          <a:bodyPr vert="horz" wrap="square" lIns="0" tIns="12700" rIns="0" bIns="0" rtlCol="0">
            <a:spAutoFit/>
          </a:bodyPr>
          <a:lstStyle/>
          <a:p>
            <a:pPr marL="12700">
              <a:lnSpc>
                <a:spcPct val="100000"/>
              </a:lnSpc>
              <a:spcBef>
                <a:spcPts val="100"/>
              </a:spcBef>
            </a:pPr>
            <a:r>
              <a:rPr sz="1750" spc="-20" dirty="0">
                <a:latin typeface="Calibri"/>
                <a:cs typeface="Calibri"/>
              </a:rPr>
              <a:t>2021</a:t>
            </a:r>
            <a:endParaRPr sz="1750">
              <a:latin typeface="Calibri"/>
              <a:cs typeface="Calibri"/>
            </a:endParaRPr>
          </a:p>
        </p:txBody>
      </p:sp>
      <p:sp>
        <p:nvSpPr>
          <p:cNvPr id="19" name="object 19"/>
          <p:cNvSpPr txBox="1"/>
          <p:nvPr/>
        </p:nvSpPr>
        <p:spPr>
          <a:xfrm>
            <a:off x="8148871" y="5532379"/>
            <a:ext cx="477520" cy="292735"/>
          </a:xfrm>
          <a:prstGeom prst="rect">
            <a:avLst/>
          </a:prstGeom>
        </p:spPr>
        <p:txBody>
          <a:bodyPr vert="horz" wrap="square" lIns="0" tIns="12700" rIns="0" bIns="0" rtlCol="0">
            <a:spAutoFit/>
          </a:bodyPr>
          <a:lstStyle/>
          <a:p>
            <a:pPr marL="12700">
              <a:lnSpc>
                <a:spcPct val="100000"/>
              </a:lnSpc>
              <a:spcBef>
                <a:spcPts val="100"/>
              </a:spcBef>
            </a:pPr>
            <a:r>
              <a:rPr sz="1750" spc="-20" dirty="0">
                <a:latin typeface="Calibri"/>
                <a:cs typeface="Calibri"/>
              </a:rPr>
              <a:t>2022</a:t>
            </a:r>
            <a:endParaRPr sz="1750">
              <a:latin typeface="Calibri"/>
              <a:cs typeface="Calibri"/>
            </a:endParaRPr>
          </a:p>
        </p:txBody>
      </p:sp>
      <p:sp>
        <p:nvSpPr>
          <p:cNvPr id="20" name="object 20"/>
          <p:cNvSpPr txBox="1"/>
          <p:nvPr/>
        </p:nvSpPr>
        <p:spPr>
          <a:xfrm>
            <a:off x="9068947" y="5532379"/>
            <a:ext cx="827405" cy="292735"/>
          </a:xfrm>
          <a:prstGeom prst="rect">
            <a:avLst/>
          </a:prstGeom>
        </p:spPr>
        <p:txBody>
          <a:bodyPr vert="horz" wrap="square" lIns="0" tIns="12700" rIns="0" bIns="0" rtlCol="0">
            <a:spAutoFit/>
          </a:bodyPr>
          <a:lstStyle/>
          <a:p>
            <a:pPr marL="12700">
              <a:lnSpc>
                <a:spcPct val="100000"/>
              </a:lnSpc>
              <a:spcBef>
                <a:spcPts val="100"/>
              </a:spcBef>
            </a:pPr>
            <a:r>
              <a:rPr sz="1750" dirty="0">
                <a:latin typeface="Calibri"/>
                <a:cs typeface="Calibri"/>
              </a:rPr>
              <a:t>2023.1-</a:t>
            </a:r>
            <a:r>
              <a:rPr sz="1750" spc="-50" dirty="0">
                <a:latin typeface="Calibri"/>
                <a:cs typeface="Calibri"/>
              </a:rPr>
              <a:t>6</a:t>
            </a:r>
            <a:endParaRPr sz="1750">
              <a:latin typeface="Calibri"/>
              <a:cs typeface="Calibri"/>
            </a:endParaRPr>
          </a:p>
        </p:txBody>
      </p:sp>
      <p:sp>
        <p:nvSpPr>
          <p:cNvPr id="21" name="object 21"/>
          <p:cNvSpPr txBox="1"/>
          <p:nvPr/>
        </p:nvSpPr>
        <p:spPr>
          <a:xfrm>
            <a:off x="5900299" y="2450534"/>
            <a:ext cx="4033520" cy="605155"/>
          </a:xfrm>
          <a:prstGeom prst="rect">
            <a:avLst/>
          </a:prstGeom>
        </p:spPr>
        <p:txBody>
          <a:bodyPr vert="horz" wrap="square" lIns="0" tIns="12065" rIns="0" bIns="0" rtlCol="0">
            <a:spAutoFit/>
          </a:bodyPr>
          <a:lstStyle/>
          <a:p>
            <a:pPr marL="513080" marR="5080" indent="-501015">
              <a:lnSpc>
                <a:spcPct val="122600"/>
              </a:lnSpc>
              <a:spcBef>
                <a:spcPts val="95"/>
              </a:spcBef>
            </a:pPr>
            <a:r>
              <a:rPr sz="1550" b="1" dirty="0">
                <a:latin typeface="Microsoft JhengHei"/>
                <a:cs typeface="Microsoft JhengHei"/>
              </a:rPr>
              <a:t>2020-2023上半年愛滋指定醫院通報HIV個</a:t>
            </a:r>
            <a:r>
              <a:rPr sz="1550" b="1" spc="-50" dirty="0">
                <a:latin typeface="Microsoft JhengHei"/>
                <a:cs typeface="Microsoft JhengHei"/>
              </a:rPr>
              <a:t>案</a:t>
            </a:r>
            <a:r>
              <a:rPr sz="1550" b="1" dirty="0">
                <a:latin typeface="Microsoft JhengHei"/>
                <a:cs typeface="Microsoft JhengHei"/>
              </a:rPr>
              <a:t>初步檢驗陽性至確診通報平均日</a:t>
            </a:r>
            <a:r>
              <a:rPr sz="1550" b="1" spc="-50" dirty="0">
                <a:latin typeface="Microsoft JhengHei"/>
                <a:cs typeface="Microsoft JhengHei"/>
              </a:rPr>
              <a:t>距</a:t>
            </a:r>
            <a:endParaRPr sz="1550">
              <a:latin typeface="Microsoft JhengHei"/>
              <a:cs typeface="Microsoft JhengHei"/>
            </a:endParaRPr>
          </a:p>
        </p:txBody>
      </p:sp>
      <p:sp>
        <p:nvSpPr>
          <p:cNvPr id="22" name="object 22"/>
          <p:cNvSpPr txBox="1">
            <a:spLocks noGrp="1"/>
          </p:cNvSpPr>
          <p:nvPr>
            <p:ph type="title"/>
          </p:nvPr>
        </p:nvSpPr>
        <p:spPr>
          <a:xfrm>
            <a:off x="1232287" y="1134872"/>
            <a:ext cx="9244330" cy="506730"/>
          </a:xfrm>
          <a:prstGeom prst="rect">
            <a:avLst/>
          </a:prstGeom>
        </p:spPr>
        <p:txBody>
          <a:bodyPr vert="horz" wrap="square" lIns="0" tIns="13335" rIns="0" bIns="0" rtlCol="0">
            <a:spAutoFit/>
          </a:bodyPr>
          <a:lstStyle/>
          <a:p>
            <a:pPr marL="12700">
              <a:lnSpc>
                <a:spcPct val="100000"/>
              </a:lnSpc>
              <a:spcBef>
                <a:spcPts val="105"/>
              </a:spcBef>
            </a:pPr>
            <a:r>
              <a:rPr spc="-5" dirty="0"/>
              <a:t>加速初篩陽性個案確診時效、提升醫事機構檢驗品質</a:t>
            </a:r>
          </a:p>
        </p:txBody>
      </p:sp>
      <p:grpSp>
        <p:nvGrpSpPr>
          <p:cNvPr id="23" name="object 23"/>
          <p:cNvGrpSpPr/>
          <p:nvPr/>
        </p:nvGrpSpPr>
        <p:grpSpPr>
          <a:xfrm>
            <a:off x="7023989" y="2766822"/>
            <a:ext cx="3439795" cy="1873885"/>
            <a:chOff x="7023989" y="2766822"/>
            <a:chExt cx="3439795" cy="1873885"/>
          </a:xfrm>
        </p:grpSpPr>
        <p:sp>
          <p:nvSpPr>
            <p:cNvPr id="24" name="object 24"/>
            <p:cNvSpPr/>
            <p:nvPr/>
          </p:nvSpPr>
          <p:spPr>
            <a:xfrm>
              <a:off x="7023989" y="3440429"/>
              <a:ext cx="1967230" cy="1200150"/>
            </a:xfrm>
            <a:custGeom>
              <a:avLst/>
              <a:gdLst/>
              <a:ahLst/>
              <a:cxnLst/>
              <a:rect l="l" t="t" r="r" b="b"/>
              <a:pathLst>
                <a:path w="1967229" h="1200150">
                  <a:moveTo>
                    <a:pt x="1966721" y="1155191"/>
                  </a:moveTo>
                  <a:lnTo>
                    <a:pt x="1921001" y="989837"/>
                  </a:lnTo>
                  <a:lnTo>
                    <a:pt x="1891283" y="1042415"/>
                  </a:lnTo>
                  <a:lnTo>
                    <a:pt x="59435" y="0"/>
                  </a:lnTo>
                  <a:lnTo>
                    <a:pt x="0" y="105155"/>
                  </a:lnTo>
                  <a:lnTo>
                    <a:pt x="1831847" y="1147571"/>
                  </a:lnTo>
                  <a:lnTo>
                    <a:pt x="1801367" y="1200149"/>
                  </a:lnTo>
                  <a:lnTo>
                    <a:pt x="1966721" y="1155191"/>
                  </a:lnTo>
                  <a:close/>
                </a:path>
              </a:pathLst>
            </a:custGeom>
            <a:solidFill>
              <a:srgbClr val="FF5050"/>
            </a:solidFill>
          </p:spPr>
          <p:txBody>
            <a:bodyPr wrap="square" lIns="0" tIns="0" rIns="0" bIns="0" rtlCol="0"/>
            <a:lstStyle/>
            <a:p>
              <a:endParaRPr/>
            </a:p>
          </p:txBody>
        </p:sp>
        <p:pic>
          <p:nvPicPr>
            <p:cNvPr id="25" name="object 25"/>
            <p:cNvPicPr/>
            <p:nvPr/>
          </p:nvPicPr>
          <p:blipFill>
            <a:blip r:embed="rId3" cstate="print"/>
            <a:stretch>
              <a:fillRect/>
            </a:stretch>
          </p:blipFill>
          <p:spPr>
            <a:xfrm>
              <a:off x="9581261" y="2766822"/>
              <a:ext cx="882396" cy="881633"/>
            </a:xfrm>
            <a:prstGeom prst="rect">
              <a:avLst/>
            </a:prstGeom>
          </p:spPr>
        </p:pic>
      </p:grpSp>
      <p:grpSp>
        <p:nvGrpSpPr>
          <p:cNvPr id="26" name="object 26"/>
          <p:cNvGrpSpPr/>
          <p:nvPr/>
        </p:nvGrpSpPr>
        <p:grpSpPr>
          <a:xfrm>
            <a:off x="508139" y="2471927"/>
            <a:ext cx="4419600" cy="1061720"/>
            <a:chOff x="508139" y="2471927"/>
            <a:chExt cx="4419600" cy="1061720"/>
          </a:xfrm>
        </p:grpSpPr>
        <p:sp>
          <p:nvSpPr>
            <p:cNvPr id="27" name="object 27"/>
            <p:cNvSpPr/>
            <p:nvPr/>
          </p:nvSpPr>
          <p:spPr>
            <a:xfrm>
              <a:off x="516521" y="2480309"/>
              <a:ext cx="4403090" cy="1045210"/>
            </a:xfrm>
            <a:custGeom>
              <a:avLst/>
              <a:gdLst/>
              <a:ahLst/>
              <a:cxnLst/>
              <a:rect l="l" t="t" r="r" b="b"/>
              <a:pathLst>
                <a:path w="4403090" h="1045210">
                  <a:moveTo>
                    <a:pt x="4402836" y="870965"/>
                  </a:moveTo>
                  <a:lnTo>
                    <a:pt x="4402836" y="173735"/>
                  </a:lnTo>
                  <a:lnTo>
                    <a:pt x="4396630" y="127529"/>
                  </a:lnTo>
                  <a:lnTo>
                    <a:pt x="4379101" y="86021"/>
                  </a:lnTo>
                  <a:lnTo>
                    <a:pt x="4351877" y="50863"/>
                  </a:lnTo>
                  <a:lnTo>
                    <a:pt x="4316588" y="23706"/>
                  </a:lnTo>
                  <a:lnTo>
                    <a:pt x="4274865" y="6201"/>
                  </a:lnTo>
                  <a:lnTo>
                    <a:pt x="4228338" y="0"/>
                  </a:lnTo>
                  <a:lnTo>
                    <a:pt x="174498" y="0"/>
                  </a:lnTo>
                  <a:lnTo>
                    <a:pt x="128234" y="6201"/>
                  </a:lnTo>
                  <a:lnTo>
                    <a:pt x="86585" y="23706"/>
                  </a:lnTo>
                  <a:lnTo>
                    <a:pt x="51244" y="50863"/>
                  </a:lnTo>
                  <a:lnTo>
                    <a:pt x="23904" y="86021"/>
                  </a:lnTo>
                  <a:lnTo>
                    <a:pt x="6258" y="127529"/>
                  </a:lnTo>
                  <a:lnTo>
                    <a:pt x="0" y="173736"/>
                  </a:lnTo>
                  <a:lnTo>
                    <a:pt x="0" y="870966"/>
                  </a:lnTo>
                  <a:lnTo>
                    <a:pt x="6258" y="917172"/>
                  </a:lnTo>
                  <a:lnTo>
                    <a:pt x="23904" y="958680"/>
                  </a:lnTo>
                  <a:lnTo>
                    <a:pt x="51244" y="993838"/>
                  </a:lnTo>
                  <a:lnTo>
                    <a:pt x="86585" y="1020995"/>
                  </a:lnTo>
                  <a:lnTo>
                    <a:pt x="128234" y="1038500"/>
                  </a:lnTo>
                  <a:lnTo>
                    <a:pt x="174498" y="1044702"/>
                  </a:lnTo>
                  <a:lnTo>
                    <a:pt x="4228338" y="1044701"/>
                  </a:lnTo>
                  <a:lnTo>
                    <a:pt x="4274865" y="1038500"/>
                  </a:lnTo>
                  <a:lnTo>
                    <a:pt x="4316588" y="1020995"/>
                  </a:lnTo>
                  <a:lnTo>
                    <a:pt x="4351877" y="993838"/>
                  </a:lnTo>
                  <a:lnTo>
                    <a:pt x="4379101" y="958680"/>
                  </a:lnTo>
                  <a:lnTo>
                    <a:pt x="4396630" y="917172"/>
                  </a:lnTo>
                  <a:lnTo>
                    <a:pt x="4402836" y="870965"/>
                  </a:lnTo>
                  <a:close/>
                </a:path>
              </a:pathLst>
            </a:custGeom>
            <a:solidFill>
              <a:srgbClr val="E2F0D9"/>
            </a:solidFill>
          </p:spPr>
          <p:txBody>
            <a:bodyPr wrap="square" lIns="0" tIns="0" rIns="0" bIns="0" rtlCol="0"/>
            <a:lstStyle/>
            <a:p>
              <a:endParaRPr/>
            </a:p>
          </p:txBody>
        </p:sp>
        <p:sp>
          <p:nvSpPr>
            <p:cNvPr id="28" name="object 28"/>
            <p:cNvSpPr/>
            <p:nvPr/>
          </p:nvSpPr>
          <p:spPr>
            <a:xfrm>
              <a:off x="508139" y="2471927"/>
              <a:ext cx="4419600" cy="1061720"/>
            </a:xfrm>
            <a:custGeom>
              <a:avLst/>
              <a:gdLst/>
              <a:ahLst/>
              <a:cxnLst/>
              <a:rect l="l" t="t" r="r" b="b"/>
              <a:pathLst>
                <a:path w="4419600" h="1061720">
                  <a:moveTo>
                    <a:pt x="4419600" y="888492"/>
                  </a:moveTo>
                  <a:lnTo>
                    <a:pt x="4419600" y="172974"/>
                  </a:lnTo>
                  <a:lnTo>
                    <a:pt x="4418838" y="163830"/>
                  </a:lnTo>
                  <a:lnTo>
                    <a:pt x="4408702" y="120740"/>
                  </a:lnTo>
                  <a:lnTo>
                    <a:pt x="4389664" y="82468"/>
                  </a:lnTo>
                  <a:lnTo>
                    <a:pt x="4362831" y="50134"/>
                  </a:lnTo>
                  <a:lnTo>
                    <a:pt x="4329308" y="24863"/>
                  </a:lnTo>
                  <a:lnTo>
                    <a:pt x="4290204" y="7777"/>
                  </a:lnTo>
                  <a:lnTo>
                    <a:pt x="4246626" y="0"/>
                  </a:lnTo>
                  <a:lnTo>
                    <a:pt x="182880" y="0"/>
                  </a:lnTo>
                  <a:lnTo>
                    <a:pt x="139614" y="5094"/>
                  </a:lnTo>
                  <a:lnTo>
                    <a:pt x="99480" y="20224"/>
                  </a:lnTo>
                  <a:lnTo>
                    <a:pt x="64079" y="44067"/>
                  </a:lnTo>
                  <a:lnTo>
                    <a:pt x="35012" y="75305"/>
                  </a:lnTo>
                  <a:lnTo>
                    <a:pt x="13880" y="112618"/>
                  </a:lnTo>
                  <a:lnTo>
                    <a:pt x="2285" y="154686"/>
                  </a:lnTo>
                  <a:lnTo>
                    <a:pt x="0" y="182118"/>
                  </a:lnTo>
                  <a:lnTo>
                    <a:pt x="0" y="879348"/>
                  </a:lnTo>
                  <a:lnTo>
                    <a:pt x="2286" y="906780"/>
                  </a:lnTo>
                  <a:lnTo>
                    <a:pt x="3810" y="915924"/>
                  </a:lnTo>
                  <a:lnTo>
                    <a:pt x="12222" y="944373"/>
                  </a:lnTo>
                  <a:lnTo>
                    <a:pt x="16764" y="954073"/>
                  </a:lnTo>
                  <a:lnTo>
                    <a:pt x="16764" y="182880"/>
                  </a:lnTo>
                  <a:lnTo>
                    <a:pt x="17526" y="173736"/>
                  </a:lnTo>
                  <a:lnTo>
                    <a:pt x="17526" y="165354"/>
                  </a:lnTo>
                  <a:lnTo>
                    <a:pt x="19049" y="156972"/>
                  </a:lnTo>
                  <a:lnTo>
                    <a:pt x="19049" y="157734"/>
                  </a:lnTo>
                  <a:lnTo>
                    <a:pt x="20574" y="148590"/>
                  </a:lnTo>
                  <a:lnTo>
                    <a:pt x="20574" y="149352"/>
                  </a:lnTo>
                  <a:lnTo>
                    <a:pt x="22097" y="140970"/>
                  </a:lnTo>
                  <a:lnTo>
                    <a:pt x="24383" y="132588"/>
                  </a:lnTo>
                  <a:lnTo>
                    <a:pt x="24383" y="133350"/>
                  </a:lnTo>
                  <a:lnTo>
                    <a:pt x="26669" y="127063"/>
                  </a:lnTo>
                  <a:lnTo>
                    <a:pt x="26669" y="125730"/>
                  </a:lnTo>
                  <a:lnTo>
                    <a:pt x="29717" y="119024"/>
                  </a:lnTo>
                  <a:lnTo>
                    <a:pt x="29717" y="118110"/>
                  </a:lnTo>
                  <a:lnTo>
                    <a:pt x="37337" y="102870"/>
                  </a:lnTo>
                  <a:lnTo>
                    <a:pt x="37337" y="103632"/>
                  </a:lnTo>
                  <a:lnTo>
                    <a:pt x="41148" y="96012"/>
                  </a:lnTo>
                  <a:lnTo>
                    <a:pt x="41148" y="96774"/>
                  </a:lnTo>
                  <a:lnTo>
                    <a:pt x="44957" y="91059"/>
                  </a:lnTo>
                  <a:lnTo>
                    <a:pt x="44957" y="89916"/>
                  </a:lnTo>
                  <a:lnTo>
                    <a:pt x="49529" y="84037"/>
                  </a:lnTo>
                  <a:lnTo>
                    <a:pt x="49529" y="83058"/>
                  </a:lnTo>
                  <a:lnTo>
                    <a:pt x="65531" y="64770"/>
                  </a:lnTo>
                  <a:lnTo>
                    <a:pt x="65531" y="65532"/>
                  </a:lnTo>
                  <a:lnTo>
                    <a:pt x="71627" y="59436"/>
                  </a:lnTo>
                  <a:lnTo>
                    <a:pt x="77723" y="54102"/>
                  </a:lnTo>
                  <a:lnTo>
                    <a:pt x="77723" y="54271"/>
                  </a:lnTo>
                  <a:lnTo>
                    <a:pt x="83819" y="49530"/>
                  </a:lnTo>
                  <a:lnTo>
                    <a:pt x="89915" y="45466"/>
                  </a:lnTo>
                  <a:lnTo>
                    <a:pt x="89915" y="44958"/>
                  </a:lnTo>
                  <a:lnTo>
                    <a:pt x="96773" y="40386"/>
                  </a:lnTo>
                  <a:lnTo>
                    <a:pt x="103632" y="36576"/>
                  </a:lnTo>
                  <a:lnTo>
                    <a:pt x="110489" y="33147"/>
                  </a:lnTo>
                  <a:lnTo>
                    <a:pt x="110489" y="32766"/>
                  </a:lnTo>
                  <a:lnTo>
                    <a:pt x="118110" y="29995"/>
                  </a:lnTo>
                  <a:lnTo>
                    <a:pt x="118110" y="29718"/>
                  </a:lnTo>
                  <a:lnTo>
                    <a:pt x="125730" y="26670"/>
                  </a:lnTo>
                  <a:lnTo>
                    <a:pt x="134112" y="23622"/>
                  </a:lnTo>
                  <a:lnTo>
                    <a:pt x="134112" y="24176"/>
                  </a:lnTo>
                  <a:lnTo>
                    <a:pt x="140970" y="22305"/>
                  </a:lnTo>
                  <a:lnTo>
                    <a:pt x="140970" y="22098"/>
                  </a:lnTo>
                  <a:lnTo>
                    <a:pt x="149352" y="19812"/>
                  </a:lnTo>
                  <a:lnTo>
                    <a:pt x="157734" y="18288"/>
                  </a:lnTo>
                  <a:lnTo>
                    <a:pt x="165354" y="17595"/>
                  </a:lnTo>
                  <a:lnTo>
                    <a:pt x="174498" y="16764"/>
                  </a:lnTo>
                  <a:lnTo>
                    <a:pt x="4245864" y="16827"/>
                  </a:lnTo>
                  <a:lnTo>
                    <a:pt x="4254246" y="17526"/>
                  </a:lnTo>
                  <a:lnTo>
                    <a:pt x="4262628" y="18288"/>
                  </a:lnTo>
                  <a:lnTo>
                    <a:pt x="4271010" y="19812"/>
                  </a:lnTo>
                  <a:lnTo>
                    <a:pt x="4271010" y="20019"/>
                  </a:lnTo>
                  <a:lnTo>
                    <a:pt x="4278630" y="22098"/>
                  </a:lnTo>
                  <a:lnTo>
                    <a:pt x="4286250" y="24384"/>
                  </a:lnTo>
                  <a:lnTo>
                    <a:pt x="4286250" y="23622"/>
                  </a:lnTo>
                  <a:lnTo>
                    <a:pt x="4293870" y="26670"/>
                  </a:lnTo>
                  <a:lnTo>
                    <a:pt x="4303470" y="30429"/>
                  </a:lnTo>
                  <a:lnTo>
                    <a:pt x="4312405" y="34570"/>
                  </a:lnTo>
                  <a:lnTo>
                    <a:pt x="4321026" y="39334"/>
                  </a:lnTo>
                  <a:lnTo>
                    <a:pt x="4329684" y="44958"/>
                  </a:lnTo>
                  <a:lnTo>
                    <a:pt x="4336542" y="49530"/>
                  </a:lnTo>
                  <a:lnTo>
                    <a:pt x="4336542" y="50122"/>
                  </a:lnTo>
                  <a:lnTo>
                    <a:pt x="4342638" y="54864"/>
                  </a:lnTo>
                  <a:lnTo>
                    <a:pt x="4342638" y="54102"/>
                  </a:lnTo>
                  <a:lnTo>
                    <a:pt x="4348734" y="59436"/>
                  </a:lnTo>
                  <a:lnTo>
                    <a:pt x="4360164" y="70866"/>
                  </a:lnTo>
                  <a:lnTo>
                    <a:pt x="4360164" y="71628"/>
                  </a:lnTo>
                  <a:lnTo>
                    <a:pt x="4365498" y="76962"/>
                  </a:lnTo>
                  <a:lnTo>
                    <a:pt x="4365498" y="77832"/>
                  </a:lnTo>
                  <a:lnTo>
                    <a:pt x="4370070" y="83058"/>
                  </a:lnTo>
                  <a:lnTo>
                    <a:pt x="4379214" y="96774"/>
                  </a:lnTo>
                  <a:lnTo>
                    <a:pt x="4379214" y="97282"/>
                  </a:lnTo>
                  <a:lnTo>
                    <a:pt x="4383024" y="103632"/>
                  </a:lnTo>
                  <a:lnTo>
                    <a:pt x="4383024" y="102870"/>
                  </a:lnTo>
                  <a:lnTo>
                    <a:pt x="4386834" y="110490"/>
                  </a:lnTo>
                  <a:lnTo>
                    <a:pt x="4386834" y="112014"/>
                  </a:lnTo>
                  <a:lnTo>
                    <a:pt x="4389882" y="118110"/>
                  </a:lnTo>
                  <a:lnTo>
                    <a:pt x="4389882" y="117348"/>
                  </a:lnTo>
                  <a:lnTo>
                    <a:pt x="4392930" y="125730"/>
                  </a:lnTo>
                  <a:lnTo>
                    <a:pt x="4392930" y="124968"/>
                  </a:lnTo>
                  <a:lnTo>
                    <a:pt x="4395216" y="133350"/>
                  </a:lnTo>
                  <a:lnTo>
                    <a:pt x="4395216" y="132588"/>
                  </a:lnTo>
                  <a:lnTo>
                    <a:pt x="4399788" y="149352"/>
                  </a:lnTo>
                  <a:lnTo>
                    <a:pt x="4399788" y="148590"/>
                  </a:lnTo>
                  <a:lnTo>
                    <a:pt x="4401312" y="157734"/>
                  </a:lnTo>
                  <a:lnTo>
                    <a:pt x="4401312" y="156972"/>
                  </a:lnTo>
                  <a:lnTo>
                    <a:pt x="4402836" y="174498"/>
                  </a:lnTo>
                  <a:lnTo>
                    <a:pt x="4402836" y="952278"/>
                  </a:lnTo>
                  <a:lnTo>
                    <a:pt x="4412046" y="931280"/>
                  </a:lnTo>
                  <a:lnTo>
                    <a:pt x="4419600" y="888492"/>
                  </a:lnTo>
                  <a:close/>
                </a:path>
                <a:path w="4419600" h="1061720">
                  <a:moveTo>
                    <a:pt x="18288" y="896112"/>
                  </a:moveTo>
                  <a:lnTo>
                    <a:pt x="16764" y="879348"/>
                  </a:lnTo>
                  <a:lnTo>
                    <a:pt x="16764" y="954073"/>
                  </a:lnTo>
                  <a:lnTo>
                    <a:pt x="17526" y="955700"/>
                  </a:lnTo>
                  <a:lnTo>
                    <a:pt x="17526" y="896112"/>
                  </a:lnTo>
                  <a:lnTo>
                    <a:pt x="18288" y="896112"/>
                  </a:lnTo>
                  <a:close/>
                </a:path>
                <a:path w="4419600" h="1061720">
                  <a:moveTo>
                    <a:pt x="18288" y="165354"/>
                  </a:moveTo>
                  <a:lnTo>
                    <a:pt x="17526" y="165354"/>
                  </a:lnTo>
                  <a:lnTo>
                    <a:pt x="17526" y="174498"/>
                  </a:lnTo>
                  <a:lnTo>
                    <a:pt x="18288" y="165354"/>
                  </a:lnTo>
                  <a:close/>
                </a:path>
                <a:path w="4419600" h="1061720">
                  <a:moveTo>
                    <a:pt x="27432" y="936498"/>
                  </a:moveTo>
                  <a:lnTo>
                    <a:pt x="24384" y="928116"/>
                  </a:lnTo>
                  <a:lnTo>
                    <a:pt x="24384" y="928878"/>
                  </a:lnTo>
                  <a:lnTo>
                    <a:pt x="22098" y="920496"/>
                  </a:lnTo>
                  <a:lnTo>
                    <a:pt x="20574" y="912114"/>
                  </a:lnTo>
                  <a:lnTo>
                    <a:pt x="20574" y="912876"/>
                  </a:lnTo>
                  <a:lnTo>
                    <a:pt x="17526" y="896112"/>
                  </a:lnTo>
                  <a:lnTo>
                    <a:pt x="17526" y="955700"/>
                  </a:lnTo>
                  <a:lnTo>
                    <a:pt x="24055" y="969645"/>
                  </a:lnTo>
                  <a:lnTo>
                    <a:pt x="26670" y="973446"/>
                  </a:lnTo>
                  <a:lnTo>
                    <a:pt x="26670" y="935736"/>
                  </a:lnTo>
                  <a:lnTo>
                    <a:pt x="27432" y="936498"/>
                  </a:lnTo>
                  <a:close/>
                </a:path>
                <a:path w="4419600" h="1061720">
                  <a:moveTo>
                    <a:pt x="27431" y="124968"/>
                  </a:moveTo>
                  <a:lnTo>
                    <a:pt x="26669" y="125730"/>
                  </a:lnTo>
                  <a:lnTo>
                    <a:pt x="26669" y="127063"/>
                  </a:lnTo>
                  <a:lnTo>
                    <a:pt x="27431" y="124968"/>
                  </a:lnTo>
                  <a:close/>
                </a:path>
                <a:path w="4419600" h="1061720">
                  <a:moveTo>
                    <a:pt x="30480" y="944118"/>
                  </a:moveTo>
                  <a:lnTo>
                    <a:pt x="26670" y="935736"/>
                  </a:lnTo>
                  <a:lnTo>
                    <a:pt x="26670" y="973446"/>
                  </a:lnTo>
                  <a:lnTo>
                    <a:pt x="29718" y="977878"/>
                  </a:lnTo>
                  <a:lnTo>
                    <a:pt x="29718" y="943356"/>
                  </a:lnTo>
                  <a:lnTo>
                    <a:pt x="30480" y="944118"/>
                  </a:lnTo>
                  <a:close/>
                </a:path>
                <a:path w="4419600" h="1061720">
                  <a:moveTo>
                    <a:pt x="30479" y="117348"/>
                  </a:moveTo>
                  <a:lnTo>
                    <a:pt x="29717" y="118110"/>
                  </a:lnTo>
                  <a:lnTo>
                    <a:pt x="29717" y="119024"/>
                  </a:lnTo>
                  <a:lnTo>
                    <a:pt x="30479" y="117348"/>
                  </a:lnTo>
                  <a:close/>
                </a:path>
                <a:path w="4419600" h="1061720">
                  <a:moveTo>
                    <a:pt x="45720" y="972312"/>
                  </a:moveTo>
                  <a:lnTo>
                    <a:pt x="41148" y="964692"/>
                  </a:lnTo>
                  <a:lnTo>
                    <a:pt x="41148" y="965454"/>
                  </a:lnTo>
                  <a:lnTo>
                    <a:pt x="37338" y="957834"/>
                  </a:lnTo>
                  <a:lnTo>
                    <a:pt x="37338" y="958596"/>
                  </a:lnTo>
                  <a:lnTo>
                    <a:pt x="29718" y="943356"/>
                  </a:lnTo>
                  <a:lnTo>
                    <a:pt x="29718" y="977878"/>
                  </a:lnTo>
                  <a:lnTo>
                    <a:pt x="39862" y="992630"/>
                  </a:lnTo>
                  <a:lnTo>
                    <a:pt x="44958" y="998040"/>
                  </a:lnTo>
                  <a:lnTo>
                    <a:pt x="44958" y="971550"/>
                  </a:lnTo>
                  <a:lnTo>
                    <a:pt x="45720" y="972312"/>
                  </a:lnTo>
                  <a:close/>
                </a:path>
                <a:path w="4419600" h="1061720">
                  <a:moveTo>
                    <a:pt x="45719" y="89916"/>
                  </a:moveTo>
                  <a:lnTo>
                    <a:pt x="44957" y="89916"/>
                  </a:lnTo>
                  <a:lnTo>
                    <a:pt x="44957" y="91059"/>
                  </a:lnTo>
                  <a:lnTo>
                    <a:pt x="45719" y="89916"/>
                  </a:lnTo>
                  <a:close/>
                </a:path>
                <a:path w="4419600" h="1061720">
                  <a:moveTo>
                    <a:pt x="50292" y="978408"/>
                  </a:moveTo>
                  <a:lnTo>
                    <a:pt x="44958" y="971550"/>
                  </a:lnTo>
                  <a:lnTo>
                    <a:pt x="44958" y="998040"/>
                  </a:lnTo>
                  <a:lnTo>
                    <a:pt x="49530" y="1002894"/>
                  </a:lnTo>
                  <a:lnTo>
                    <a:pt x="49530" y="978408"/>
                  </a:lnTo>
                  <a:lnTo>
                    <a:pt x="50292" y="978408"/>
                  </a:lnTo>
                  <a:close/>
                </a:path>
                <a:path w="4419600" h="1061720">
                  <a:moveTo>
                    <a:pt x="50291" y="83058"/>
                  </a:moveTo>
                  <a:lnTo>
                    <a:pt x="49529" y="83058"/>
                  </a:lnTo>
                  <a:lnTo>
                    <a:pt x="49529" y="84037"/>
                  </a:lnTo>
                  <a:lnTo>
                    <a:pt x="50291" y="83058"/>
                  </a:lnTo>
                  <a:close/>
                </a:path>
                <a:path w="4419600" h="1061720">
                  <a:moveTo>
                    <a:pt x="77724" y="1007364"/>
                  </a:moveTo>
                  <a:lnTo>
                    <a:pt x="65532" y="996696"/>
                  </a:lnTo>
                  <a:lnTo>
                    <a:pt x="49530" y="978408"/>
                  </a:lnTo>
                  <a:lnTo>
                    <a:pt x="49530" y="1002894"/>
                  </a:lnTo>
                  <a:lnTo>
                    <a:pt x="60198" y="1014222"/>
                  </a:lnTo>
                  <a:lnTo>
                    <a:pt x="67056" y="1020318"/>
                  </a:lnTo>
                  <a:lnTo>
                    <a:pt x="73914" y="1025652"/>
                  </a:lnTo>
                  <a:lnTo>
                    <a:pt x="76962" y="1027587"/>
                  </a:lnTo>
                  <a:lnTo>
                    <a:pt x="76962" y="1007364"/>
                  </a:lnTo>
                  <a:lnTo>
                    <a:pt x="77724" y="1007364"/>
                  </a:lnTo>
                  <a:close/>
                </a:path>
                <a:path w="4419600" h="1061720">
                  <a:moveTo>
                    <a:pt x="77723" y="54271"/>
                  </a:moveTo>
                  <a:lnTo>
                    <a:pt x="77723" y="54102"/>
                  </a:lnTo>
                  <a:lnTo>
                    <a:pt x="76961" y="54864"/>
                  </a:lnTo>
                  <a:lnTo>
                    <a:pt x="77723" y="54271"/>
                  </a:lnTo>
                  <a:close/>
                </a:path>
                <a:path w="4419600" h="1061720">
                  <a:moveTo>
                    <a:pt x="90678" y="1016508"/>
                  </a:moveTo>
                  <a:lnTo>
                    <a:pt x="76962" y="1007364"/>
                  </a:lnTo>
                  <a:lnTo>
                    <a:pt x="76962" y="1027587"/>
                  </a:lnTo>
                  <a:lnTo>
                    <a:pt x="89916" y="1035812"/>
                  </a:lnTo>
                  <a:lnTo>
                    <a:pt x="89916" y="1016508"/>
                  </a:lnTo>
                  <a:lnTo>
                    <a:pt x="90678" y="1016508"/>
                  </a:lnTo>
                  <a:close/>
                </a:path>
                <a:path w="4419600" h="1061720">
                  <a:moveTo>
                    <a:pt x="90677" y="44958"/>
                  </a:moveTo>
                  <a:lnTo>
                    <a:pt x="89915" y="44958"/>
                  </a:lnTo>
                  <a:lnTo>
                    <a:pt x="89915" y="45466"/>
                  </a:lnTo>
                  <a:lnTo>
                    <a:pt x="90677" y="44958"/>
                  </a:lnTo>
                  <a:close/>
                </a:path>
                <a:path w="4419600" h="1061720">
                  <a:moveTo>
                    <a:pt x="111252" y="1028700"/>
                  </a:moveTo>
                  <a:lnTo>
                    <a:pt x="103632" y="1024890"/>
                  </a:lnTo>
                  <a:lnTo>
                    <a:pt x="96774" y="1021080"/>
                  </a:lnTo>
                  <a:lnTo>
                    <a:pt x="89916" y="1016508"/>
                  </a:lnTo>
                  <a:lnTo>
                    <a:pt x="89916" y="1035812"/>
                  </a:lnTo>
                  <a:lnTo>
                    <a:pt x="98633" y="1041347"/>
                  </a:lnTo>
                  <a:lnTo>
                    <a:pt x="110490" y="1046401"/>
                  </a:lnTo>
                  <a:lnTo>
                    <a:pt x="110490" y="1028700"/>
                  </a:lnTo>
                  <a:lnTo>
                    <a:pt x="111252" y="1028700"/>
                  </a:lnTo>
                  <a:close/>
                </a:path>
                <a:path w="4419600" h="1061720">
                  <a:moveTo>
                    <a:pt x="111252" y="32766"/>
                  </a:moveTo>
                  <a:lnTo>
                    <a:pt x="110489" y="32766"/>
                  </a:lnTo>
                  <a:lnTo>
                    <a:pt x="110489" y="33147"/>
                  </a:lnTo>
                  <a:lnTo>
                    <a:pt x="111252" y="32766"/>
                  </a:lnTo>
                  <a:close/>
                </a:path>
                <a:path w="4419600" h="1061720">
                  <a:moveTo>
                    <a:pt x="118872" y="1049974"/>
                  </a:moveTo>
                  <a:lnTo>
                    <a:pt x="118872" y="1032510"/>
                  </a:lnTo>
                  <a:lnTo>
                    <a:pt x="110490" y="1028700"/>
                  </a:lnTo>
                  <a:lnTo>
                    <a:pt x="110490" y="1046401"/>
                  </a:lnTo>
                  <a:lnTo>
                    <a:pt x="118872" y="1049974"/>
                  </a:lnTo>
                  <a:close/>
                </a:path>
                <a:path w="4419600" h="1061720">
                  <a:moveTo>
                    <a:pt x="118872" y="29718"/>
                  </a:moveTo>
                  <a:lnTo>
                    <a:pt x="118110" y="29718"/>
                  </a:lnTo>
                  <a:lnTo>
                    <a:pt x="118110" y="29995"/>
                  </a:lnTo>
                  <a:lnTo>
                    <a:pt x="118872" y="29718"/>
                  </a:lnTo>
                  <a:close/>
                </a:path>
                <a:path w="4419600" h="1061720">
                  <a:moveTo>
                    <a:pt x="134112" y="1037844"/>
                  </a:moveTo>
                  <a:lnTo>
                    <a:pt x="125730" y="1034796"/>
                  </a:lnTo>
                  <a:lnTo>
                    <a:pt x="118110" y="1031748"/>
                  </a:lnTo>
                  <a:lnTo>
                    <a:pt x="118872" y="1032510"/>
                  </a:lnTo>
                  <a:lnTo>
                    <a:pt x="118872" y="1049974"/>
                  </a:lnTo>
                  <a:lnTo>
                    <a:pt x="125396" y="1052755"/>
                  </a:lnTo>
                  <a:lnTo>
                    <a:pt x="133350" y="1054671"/>
                  </a:lnTo>
                  <a:lnTo>
                    <a:pt x="133350" y="1037844"/>
                  </a:lnTo>
                  <a:lnTo>
                    <a:pt x="134112" y="1037844"/>
                  </a:lnTo>
                  <a:close/>
                </a:path>
                <a:path w="4419600" h="1061720">
                  <a:moveTo>
                    <a:pt x="134112" y="24176"/>
                  </a:moveTo>
                  <a:lnTo>
                    <a:pt x="134112" y="23622"/>
                  </a:lnTo>
                  <a:lnTo>
                    <a:pt x="133350" y="24384"/>
                  </a:lnTo>
                  <a:lnTo>
                    <a:pt x="134112" y="24176"/>
                  </a:lnTo>
                  <a:close/>
                </a:path>
                <a:path w="4419600" h="1061720">
                  <a:moveTo>
                    <a:pt x="141732" y="1040130"/>
                  </a:moveTo>
                  <a:lnTo>
                    <a:pt x="133350" y="1037844"/>
                  </a:lnTo>
                  <a:lnTo>
                    <a:pt x="133350" y="1054671"/>
                  </a:lnTo>
                  <a:lnTo>
                    <a:pt x="140970" y="1056507"/>
                  </a:lnTo>
                  <a:lnTo>
                    <a:pt x="140970" y="1040130"/>
                  </a:lnTo>
                  <a:lnTo>
                    <a:pt x="141732" y="1040130"/>
                  </a:lnTo>
                  <a:close/>
                </a:path>
                <a:path w="4419600" h="1061720">
                  <a:moveTo>
                    <a:pt x="141732" y="22098"/>
                  </a:moveTo>
                  <a:lnTo>
                    <a:pt x="140970" y="22098"/>
                  </a:lnTo>
                  <a:lnTo>
                    <a:pt x="140970" y="22305"/>
                  </a:lnTo>
                  <a:lnTo>
                    <a:pt x="141732" y="22098"/>
                  </a:lnTo>
                  <a:close/>
                </a:path>
                <a:path w="4419600" h="1061720">
                  <a:moveTo>
                    <a:pt x="4245864" y="1061466"/>
                  </a:moveTo>
                  <a:lnTo>
                    <a:pt x="4245864" y="1044702"/>
                  </a:lnTo>
                  <a:lnTo>
                    <a:pt x="174498" y="1044702"/>
                  </a:lnTo>
                  <a:lnTo>
                    <a:pt x="165354" y="1043940"/>
                  </a:lnTo>
                  <a:lnTo>
                    <a:pt x="157734" y="1043178"/>
                  </a:lnTo>
                  <a:lnTo>
                    <a:pt x="140970" y="1040130"/>
                  </a:lnTo>
                  <a:lnTo>
                    <a:pt x="140970" y="1056507"/>
                  </a:lnTo>
                  <a:lnTo>
                    <a:pt x="153659" y="1059565"/>
                  </a:lnTo>
                  <a:lnTo>
                    <a:pt x="182880" y="1061466"/>
                  </a:lnTo>
                  <a:lnTo>
                    <a:pt x="4245864" y="1061466"/>
                  </a:lnTo>
                  <a:close/>
                </a:path>
                <a:path w="4419600" h="1061720">
                  <a:moveTo>
                    <a:pt x="166116" y="17526"/>
                  </a:moveTo>
                  <a:lnTo>
                    <a:pt x="165354" y="17526"/>
                  </a:lnTo>
                  <a:lnTo>
                    <a:pt x="166116" y="17526"/>
                  </a:lnTo>
                  <a:close/>
                </a:path>
                <a:path w="4419600" h="1061720">
                  <a:moveTo>
                    <a:pt x="166116" y="1043940"/>
                  </a:moveTo>
                  <a:lnTo>
                    <a:pt x="165354" y="1043870"/>
                  </a:lnTo>
                  <a:lnTo>
                    <a:pt x="166116" y="1043940"/>
                  </a:lnTo>
                  <a:close/>
                </a:path>
                <a:path w="4419600" h="1061720">
                  <a:moveTo>
                    <a:pt x="4245864" y="16827"/>
                  </a:moveTo>
                  <a:lnTo>
                    <a:pt x="4245101" y="16764"/>
                  </a:lnTo>
                  <a:lnTo>
                    <a:pt x="4245864" y="16827"/>
                  </a:lnTo>
                  <a:close/>
                </a:path>
                <a:path w="4419600" h="1061720">
                  <a:moveTo>
                    <a:pt x="4254246" y="1060831"/>
                  </a:moveTo>
                  <a:lnTo>
                    <a:pt x="4254246" y="1043940"/>
                  </a:lnTo>
                  <a:lnTo>
                    <a:pt x="4245101" y="1044702"/>
                  </a:lnTo>
                  <a:lnTo>
                    <a:pt x="4245864" y="1044702"/>
                  </a:lnTo>
                  <a:lnTo>
                    <a:pt x="4245864" y="1061466"/>
                  </a:lnTo>
                  <a:lnTo>
                    <a:pt x="4246626" y="1061466"/>
                  </a:lnTo>
                  <a:lnTo>
                    <a:pt x="4254246" y="1060831"/>
                  </a:lnTo>
                  <a:close/>
                </a:path>
                <a:path w="4419600" h="1061720">
                  <a:moveTo>
                    <a:pt x="4254246" y="17589"/>
                  </a:moveTo>
                  <a:lnTo>
                    <a:pt x="4253484" y="17526"/>
                  </a:lnTo>
                  <a:lnTo>
                    <a:pt x="4254246" y="17589"/>
                  </a:lnTo>
                  <a:close/>
                </a:path>
                <a:path w="4419600" h="1061720">
                  <a:moveTo>
                    <a:pt x="4262628" y="1059234"/>
                  </a:moveTo>
                  <a:lnTo>
                    <a:pt x="4262628" y="1043178"/>
                  </a:lnTo>
                  <a:lnTo>
                    <a:pt x="4253484" y="1043940"/>
                  </a:lnTo>
                  <a:lnTo>
                    <a:pt x="4254246" y="1043940"/>
                  </a:lnTo>
                  <a:lnTo>
                    <a:pt x="4254246" y="1060831"/>
                  </a:lnTo>
                  <a:lnTo>
                    <a:pt x="4255770" y="1060704"/>
                  </a:lnTo>
                  <a:lnTo>
                    <a:pt x="4262628" y="1059234"/>
                  </a:lnTo>
                  <a:close/>
                </a:path>
                <a:path w="4419600" h="1061720">
                  <a:moveTo>
                    <a:pt x="4262628" y="18415"/>
                  </a:moveTo>
                  <a:lnTo>
                    <a:pt x="4261866" y="18288"/>
                  </a:lnTo>
                  <a:lnTo>
                    <a:pt x="4262628" y="18415"/>
                  </a:lnTo>
                  <a:close/>
                </a:path>
                <a:path w="4419600" h="1061720">
                  <a:moveTo>
                    <a:pt x="4278630" y="1055806"/>
                  </a:moveTo>
                  <a:lnTo>
                    <a:pt x="4278630" y="1040130"/>
                  </a:lnTo>
                  <a:lnTo>
                    <a:pt x="4261866" y="1043178"/>
                  </a:lnTo>
                  <a:lnTo>
                    <a:pt x="4262628" y="1043178"/>
                  </a:lnTo>
                  <a:lnTo>
                    <a:pt x="4262628" y="1059234"/>
                  </a:lnTo>
                  <a:lnTo>
                    <a:pt x="4278630" y="1055806"/>
                  </a:lnTo>
                  <a:close/>
                </a:path>
                <a:path w="4419600" h="1061720">
                  <a:moveTo>
                    <a:pt x="4271010" y="20019"/>
                  </a:moveTo>
                  <a:lnTo>
                    <a:pt x="4271010" y="19812"/>
                  </a:lnTo>
                  <a:lnTo>
                    <a:pt x="4270248" y="19812"/>
                  </a:lnTo>
                  <a:lnTo>
                    <a:pt x="4271010" y="20019"/>
                  </a:lnTo>
                  <a:close/>
                </a:path>
                <a:path w="4419600" h="1061720">
                  <a:moveTo>
                    <a:pt x="4294632" y="1052379"/>
                  </a:moveTo>
                  <a:lnTo>
                    <a:pt x="4294632" y="1034796"/>
                  </a:lnTo>
                  <a:lnTo>
                    <a:pt x="4286250" y="1037844"/>
                  </a:lnTo>
                  <a:lnTo>
                    <a:pt x="4277868" y="1040130"/>
                  </a:lnTo>
                  <a:lnTo>
                    <a:pt x="4278630" y="1040130"/>
                  </a:lnTo>
                  <a:lnTo>
                    <a:pt x="4278630" y="1055806"/>
                  </a:lnTo>
                  <a:lnTo>
                    <a:pt x="4294632" y="1052379"/>
                  </a:lnTo>
                  <a:close/>
                </a:path>
                <a:path w="4419600" h="1061720">
                  <a:moveTo>
                    <a:pt x="4336542" y="1032450"/>
                  </a:moveTo>
                  <a:lnTo>
                    <a:pt x="4336542" y="1011936"/>
                  </a:lnTo>
                  <a:lnTo>
                    <a:pt x="4322826" y="1021080"/>
                  </a:lnTo>
                  <a:lnTo>
                    <a:pt x="4309110" y="1028700"/>
                  </a:lnTo>
                  <a:lnTo>
                    <a:pt x="4301490" y="1032510"/>
                  </a:lnTo>
                  <a:lnTo>
                    <a:pt x="4301490" y="1031748"/>
                  </a:lnTo>
                  <a:lnTo>
                    <a:pt x="4293870" y="1034796"/>
                  </a:lnTo>
                  <a:lnTo>
                    <a:pt x="4294632" y="1034796"/>
                  </a:lnTo>
                  <a:lnTo>
                    <a:pt x="4294632" y="1052379"/>
                  </a:lnTo>
                  <a:lnTo>
                    <a:pt x="4298307" y="1051591"/>
                  </a:lnTo>
                  <a:lnTo>
                    <a:pt x="4336542" y="1032450"/>
                  </a:lnTo>
                  <a:close/>
                </a:path>
                <a:path w="4419600" h="1061720">
                  <a:moveTo>
                    <a:pt x="4336542" y="50122"/>
                  </a:moveTo>
                  <a:lnTo>
                    <a:pt x="4336542" y="49530"/>
                  </a:lnTo>
                  <a:lnTo>
                    <a:pt x="4335780" y="49530"/>
                  </a:lnTo>
                  <a:lnTo>
                    <a:pt x="4336542" y="50122"/>
                  </a:lnTo>
                  <a:close/>
                </a:path>
                <a:path w="4419600" h="1061720">
                  <a:moveTo>
                    <a:pt x="4360164" y="1012510"/>
                  </a:moveTo>
                  <a:lnTo>
                    <a:pt x="4360164" y="990600"/>
                  </a:lnTo>
                  <a:lnTo>
                    <a:pt x="4348734" y="1002030"/>
                  </a:lnTo>
                  <a:lnTo>
                    <a:pt x="4342638" y="1007364"/>
                  </a:lnTo>
                  <a:lnTo>
                    <a:pt x="4335780" y="1011936"/>
                  </a:lnTo>
                  <a:lnTo>
                    <a:pt x="4336542" y="1011936"/>
                  </a:lnTo>
                  <a:lnTo>
                    <a:pt x="4336542" y="1032450"/>
                  </a:lnTo>
                  <a:lnTo>
                    <a:pt x="4360164" y="1012510"/>
                  </a:lnTo>
                  <a:close/>
                </a:path>
                <a:path w="4419600" h="1061720">
                  <a:moveTo>
                    <a:pt x="4360164" y="71628"/>
                  </a:moveTo>
                  <a:lnTo>
                    <a:pt x="4360164" y="70866"/>
                  </a:lnTo>
                  <a:lnTo>
                    <a:pt x="4359402" y="70866"/>
                  </a:lnTo>
                  <a:lnTo>
                    <a:pt x="4360164" y="71628"/>
                  </a:lnTo>
                  <a:close/>
                </a:path>
                <a:path w="4419600" h="1061720">
                  <a:moveTo>
                    <a:pt x="4365498" y="1008006"/>
                  </a:moveTo>
                  <a:lnTo>
                    <a:pt x="4365498" y="984504"/>
                  </a:lnTo>
                  <a:lnTo>
                    <a:pt x="4359402" y="990600"/>
                  </a:lnTo>
                  <a:lnTo>
                    <a:pt x="4360164" y="990600"/>
                  </a:lnTo>
                  <a:lnTo>
                    <a:pt x="4360164" y="1012510"/>
                  </a:lnTo>
                  <a:lnTo>
                    <a:pt x="4365498" y="1008006"/>
                  </a:lnTo>
                  <a:close/>
                </a:path>
                <a:path w="4419600" h="1061720">
                  <a:moveTo>
                    <a:pt x="4365498" y="77832"/>
                  </a:moveTo>
                  <a:lnTo>
                    <a:pt x="4365498" y="76962"/>
                  </a:lnTo>
                  <a:lnTo>
                    <a:pt x="4364736" y="76962"/>
                  </a:lnTo>
                  <a:lnTo>
                    <a:pt x="4365498" y="77832"/>
                  </a:lnTo>
                  <a:close/>
                </a:path>
                <a:path w="4419600" h="1061720">
                  <a:moveTo>
                    <a:pt x="4379214" y="991467"/>
                  </a:moveTo>
                  <a:lnTo>
                    <a:pt x="4379214" y="964692"/>
                  </a:lnTo>
                  <a:lnTo>
                    <a:pt x="4374642" y="972312"/>
                  </a:lnTo>
                  <a:lnTo>
                    <a:pt x="4374642" y="971550"/>
                  </a:lnTo>
                  <a:lnTo>
                    <a:pt x="4370070" y="978408"/>
                  </a:lnTo>
                  <a:lnTo>
                    <a:pt x="4364736" y="984504"/>
                  </a:lnTo>
                  <a:lnTo>
                    <a:pt x="4365498" y="984504"/>
                  </a:lnTo>
                  <a:lnTo>
                    <a:pt x="4365498" y="1008006"/>
                  </a:lnTo>
                  <a:lnTo>
                    <a:pt x="4369169" y="1004906"/>
                  </a:lnTo>
                  <a:lnTo>
                    <a:pt x="4379214" y="991467"/>
                  </a:lnTo>
                  <a:close/>
                </a:path>
                <a:path w="4419600" h="1061720">
                  <a:moveTo>
                    <a:pt x="4379214" y="97282"/>
                  </a:moveTo>
                  <a:lnTo>
                    <a:pt x="4379214" y="96774"/>
                  </a:lnTo>
                  <a:lnTo>
                    <a:pt x="4378452" y="96012"/>
                  </a:lnTo>
                  <a:lnTo>
                    <a:pt x="4379214" y="97282"/>
                  </a:lnTo>
                  <a:close/>
                </a:path>
                <a:path w="4419600" h="1061720">
                  <a:moveTo>
                    <a:pt x="4386834" y="981272"/>
                  </a:moveTo>
                  <a:lnTo>
                    <a:pt x="4386834" y="950976"/>
                  </a:lnTo>
                  <a:lnTo>
                    <a:pt x="4383024" y="958596"/>
                  </a:lnTo>
                  <a:lnTo>
                    <a:pt x="4383024" y="957834"/>
                  </a:lnTo>
                  <a:lnTo>
                    <a:pt x="4378452" y="965454"/>
                  </a:lnTo>
                  <a:lnTo>
                    <a:pt x="4379214" y="964692"/>
                  </a:lnTo>
                  <a:lnTo>
                    <a:pt x="4379214" y="991467"/>
                  </a:lnTo>
                  <a:lnTo>
                    <a:pt x="4386834" y="981272"/>
                  </a:lnTo>
                  <a:close/>
                </a:path>
                <a:path w="4419600" h="1061720">
                  <a:moveTo>
                    <a:pt x="4386834" y="112014"/>
                  </a:moveTo>
                  <a:lnTo>
                    <a:pt x="4386834" y="110490"/>
                  </a:lnTo>
                  <a:lnTo>
                    <a:pt x="4386072" y="110490"/>
                  </a:lnTo>
                  <a:lnTo>
                    <a:pt x="4386834" y="112014"/>
                  </a:lnTo>
                  <a:close/>
                </a:path>
                <a:path w="4419600" h="1061720">
                  <a:moveTo>
                    <a:pt x="4402836" y="952278"/>
                  </a:moveTo>
                  <a:lnTo>
                    <a:pt x="4402836" y="887730"/>
                  </a:lnTo>
                  <a:lnTo>
                    <a:pt x="4401312" y="904494"/>
                  </a:lnTo>
                  <a:lnTo>
                    <a:pt x="4399788" y="912876"/>
                  </a:lnTo>
                  <a:lnTo>
                    <a:pt x="4399788" y="912114"/>
                  </a:lnTo>
                  <a:lnTo>
                    <a:pt x="4395216" y="928878"/>
                  </a:lnTo>
                  <a:lnTo>
                    <a:pt x="4395216" y="928116"/>
                  </a:lnTo>
                  <a:lnTo>
                    <a:pt x="4392930" y="936498"/>
                  </a:lnTo>
                  <a:lnTo>
                    <a:pt x="4392930" y="935736"/>
                  </a:lnTo>
                  <a:lnTo>
                    <a:pt x="4389882" y="944118"/>
                  </a:lnTo>
                  <a:lnTo>
                    <a:pt x="4389882" y="943356"/>
                  </a:lnTo>
                  <a:lnTo>
                    <a:pt x="4386072" y="950976"/>
                  </a:lnTo>
                  <a:lnTo>
                    <a:pt x="4386834" y="950976"/>
                  </a:lnTo>
                  <a:lnTo>
                    <a:pt x="4386834" y="981272"/>
                  </a:lnTo>
                  <a:lnTo>
                    <a:pt x="4394784" y="970635"/>
                  </a:lnTo>
                  <a:lnTo>
                    <a:pt x="4402836" y="952278"/>
                  </a:lnTo>
                  <a:close/>
                </a:path>
              </a:pathLst>
            </a:custGeom>
            <a:solidFill>
              <a:srgbClr val="70AD47"/>
            </a:solidFill>
          </p:spPr>
          <p:txBody>
            <a:bodyPr wrap="square" lIns="0" tIns="0" rIns="0" bIns="0" rtlCol="0"/>
            <a:lstStyle/>
            <a:p>
              <a:endParaRPr/>
            </a:p>
          </p:txBody>
        </p:sp>
      </p:grpSp>
      <p:sp>
        <p:nvSpPr>
          <p:cNvPr id="29" name="object 29"/>
          <p:cNvSpPr txBox="1"/>
          <p:nvPr/>
        </p:nvSpPr>
        <p:spPr>
          <a:xfrm>
            <a:off x="635641" y="2550667"/>
            <a:ext cx="4167504" cy="882650"/>
          </a:xfrm>
          <a:prstGeom prst="rect">
            <a:avLst/>
          </a:prstGeom>
        </p:spPr>
        <p:txBody>
          <a:bodyPr vert="horz" wrap="square" lIns="0" tIns="12065" rIns="0" bIns="0" rtlCol="0">
            <a:spAutoFit/>
          </a:bodyPr>
          <a:lstStyle/>
          <a:p>
            <a:pPr marL="170180" marR="5080" indent="-158115" algn="just">
              <a:lnSpc>
                <a:spcPct val="100400"/>
              </a:lnSpc>
              <a:spcBef>
                <a:spcPts val="95"/>
              </a:spcBef>
              <a:buFont typeface="Arial MT"/>
              <a:buChar char="•"/>
              <a:tabLst>
                <a:tab pos="170815" algn="l"/>
              </a:tabLst>
            </a:pPr>
            <a:r>
              <a:rPr sz="1750" b="1" dirty="0">
                <a:latin typeface="Microsoft JhengHei"/>
                <a:cs typeface="Microsoft JhengHei"/>
              </a:rPr>
              <a:t>全國</a:t>
            </a:r>
            <a:r>
              <a:rPr sz="2100" b="1" dirty="0">
                <a:solidFill>
                  <a:srgbClr val="CC0000"/>
                </a:solidFill>
                <a:latin typeface="Microsoft JhengHei"/>
                <a:cs typeface="Microsoft JhengHei"/>
              </a:rPr>
              <a:t>90家</a:t>
            </a:r>
            <a:r>
              <a:rPr sz="1750" b="1" spc="-5" dirty="0">
                <a:latin typeface="Microsoft JhengHei"/>
                <a:cs typeface="Microsoft JhengHei"/>
              </a:rPr>
              <a:t>愛滋指定醫事機構皆全數完成</a:t>
            </a:r>
            <a:r>
              <a:rPr sz="1750" b="1" dirty="0">
                <a:latin typeface="Microsoft JhengHei"/>
                <a:cs typeface="Microsoft JhengHei"/>
              </a:rPr>
              <a:t>導入</a:t>
            </a:r>
            <a:r>
              <a:rPr sz="1750" b="1" dirty="0">
                <a:solidFill>
                  <a:srgbClr val="CC0000"/>
                </a:solidFill>
                <a:latin typeface="Microsoft JhengHei"/>
                <a:cs typeface="Microsoft JhengHei"/>
              </a:rPr>
              <a:t>HIV抗原/抗體複合型初步檢驗、</a:t>
            </a:r>
            <a:r>
              <a:rPr sz="1750" b="1" spc="-25" dirty="0">
                <a:solidFill>
                  <a:srgbClr val="CC0000"/>
                </a:solidFill>
                <a:latin typeface="Microsoft JhengHei"/>
                <a:cs typeface="Microsoft JhengHei"/>
              </a:rPr>
              <a:t>ICT</a:t>
            </a:r>
            <a:r>
              <a:rPr sz="1750" b="1" dirty="0">
                <a:solidFill>
                  <a:srgbClr val="CC0000"/>
                </a:solidFill>
                <a:latin typeface="Microsoft JhengHei"/>
                <a:cs typeface="Microsoft JhengHei"/>
              </a:rPr>
              <a:t>與</a:t>
            </a:r>
            <a:r>
              <a:rPr sz="1750" b="1" spc="-25" dirty="0">
                <a:solidFill>
                  <a:srgbClr val="CC0000"/>
                </a:solidFill>
                <a:latin typeface="Microsoft JhengHei"/>
                <a:cs typeface="Microsoft JhengHei"/>
              </a:rPr>
              <a:t>NAT</a:t>
            </a:r>
            <a:endParaRPr sz="1750">
              <a:latin typeface="Microsoft JhengHei"/>
              <a:cs typeface="Microsoft JhengHei"/>
            </a:endParaRPr>
          </a:p>
        </p:txBody>
      </p:sp>
      <p:sp>
        <p:nvSpPr>
          <p:cNvPr id="30" name="object 30"/>
          <p:cNvSpPr txBox="1"/>
          <p:nvPr/>
        </p:nvSpPr>
        <p:spPr>
          <a:xfrm>
            <a:off x="563252" y="2027173"/>
            <a:ext cx="2700020" cy="346710"/>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ED7C31"/>
                </a:solidFill>
                <a:latin typeface="Microsoft JhengHei"/>
                <a:cs typeface="Microsoft JhengHei"/>
              </a:rPr>
              <a:t>快速檢驗工具</a:t>
            </a:r>
            <a:r>
              <a:rPr sz="2100" b="1" spc="-15" dirty="0">
                <a:latin typeface="Microsoft JhengHei"/>
                <a:cs typeface="Microsoft JhengHei"/>
              </a:rPr>
              <a:t>導入情形</a:t>
            </a:r>
            <a:endParaRPr sz="2100">
              <a:latin typeface="Microsoft JhengHei"/>
              <a:cs typeface="Microsoft JhengHei"/>
            </a:endParaRPr>
          </a:p>
        </p:txBody>
      </p:sp>
      <p:grpSp>
        <p:nvGrpSpPr>
          <p:cNvPr id="31" name="object 31"/>
          <p:cNvGrpSpPr/>
          <p:nvPr/>
        </p:nvGrpSpPr>
        <p:grpSpPr>
          <a:xfrm>
            <a:off x="501281" y="4175759"/>
            <a:ext cx="4419600" cy="2092960"/>
            <a:chOff x="501281" y="4175759"/>
            <a:chExt cx="4419600" cy="2092960"/>
          </a:xfrm>
        </p:grpSpPr>
        <p:sp>
          <p:nvSpPr>
            <p:cNvPr id="32" name="object 32"/>
            <p:cNvSpPr/>
            <p:nvPr/>
          </p:nvSpPr>
          <p:spPr>
            <a:xfrm>
              <a:off x="509663" y="4184141"/>
              <a:ext cx="4410075" cy="2075814"/>
            </a:xfrm>
            <a:custGeom>
              <a:avLst/>
              <a:gdLst/>
              <a:ahLst/>
              <a:cxnLst/>
              <a:rect l="l" t="t" r="r" b="b"/>
              <a:pathLst>
                <a:path w="4410075" h="2075814">
                  <a:moveTo>
                    <a:pt x="4409694" y="1729739"/>
                  </a:moveTo>
                  <a:lnTo>
                    <a:pt x="4409694" y="345947"/>
                  </a:lnTo>
                  <a:lnTo>
                    <a:pt x="4406539" y="298962"/>
                  </a:lnTo>
                  <a:lnTo>
                    <a:pt x="4397350" y="253911"/>
                  </a:lnTo>
                  <a:lnTo>
                    <a:pt x="4382535" y="211204"/>
                  </a:lnTo>
                  <a:lnTo>
                    <a:pt x="4362506" y="171252"/>
                  </a:lnTo>
                  <a:lnTo>
                    <a:pt x="4337672" y="134464"/>
                  </a:lnTo>
                  <a:lnTo>
                    <a:pt x="4308443" y="101250"/>
                  </a:lnTo>
                  <a:lnTo>
                    <a:pt x="4275229" y="72021"/>
                  </a:lnTo>
                  <a:lnTo>
                    <a:pt x="4238441" y="47187"/>
                  </a:lnTo>
                  <a:lnTo>
                    <a:pt x="4198489" y="27158"/>
                  </a:lnTo>
                  <a:lnTo>
                    <a:pt x="4155782" y="12343"/>
                  </a:lnTo>
                  <a:lnTo>
                    <a:pt x="4110731" y="3154"/>
                  </a:lnTo>
                  <a:lnTo>
                    <a:pt x="4063746" y="0"/>
                  </a:lnTo>
                  <a:lnTo>
                    <a:pt x="345948" y="0"/>
                  </a:lnTo>
                  <a:lnTo>
                    <a:pt x="298962" y="3154"/>
                  </a:lnTo>
                  <a:lnTo>
                    <a:pt x="253911" y="12343"/>
                  </a:lnTo>
                  <a:lnTo>
                    <a:pt x="211204" y="27158"/>
                  </a:lnTo>
                  <a:lnTo>
                    <a:pt x="171252" y="47187"/>
                  </a:lnTo>
                  <a:lnTo>
                    <a:pt x="134464" y="72021"/>
                  </a:lnTo>
                  <a:lnTo>
                    <a:pt x="101250" y="101250"/>
                  </a:lnTo>
                  <a:lnTo>
                    <a:pt x="72021" y="134464"/>
                  </a:lnTo>
                  <a:lnTo>
                    <a:pt x="47187" y="171252"/>
                  </a:lnTo>
                  <a:lnTo>
                    <a:pt x="27158" y="211204"/>
                  </a:lnTo>
                  <a:lnTo>
                    <a:pt x="12343" y="253911"/>
                  </a:lnTo>
                  <a:lnTo>
                    <a:pt x="3154" y="298962"/>
                  </a:lnTo>
                  <a:lnTo>
                    <a:pt x="0" y="345948"/>
                  </a:lnTo>
                  <a:lnTo>
                    <a:pt x="0" y="1729739"/>
                  </a:lnTo>
                  <a:lnTo>
                    <a:pt x="3154" y="1776565"/>
                  </a:lnTo>
                  <a:lnTo>
                    <a:pt x="12343" y="1821511"/>
                  </a:lnTo>
                  <a:lnTo>
                    <a:pt x="27158" y="1864161"/>
                  </a:lnTo>
                  <a:lnTo>
                    <a:pt x="47187" y="1904096"/>
                  </a:lnTo>
                  <a:lnTo>
                    <a:pt x="72021" y="1940899"/>
                  </a:lnTo>
                  <a:lnTo>
                    <a:pt x="101250" y="1974151"/>
                  </a:lnTo>
                  <a:lnTo>
                    <a:pt x="134464" y="2003434"/>
                  </a:lnTo>
                  <a:lnTo>
                    <a:pt x="171252" y="2028331"/>
                  </a:lnTo>
                  <a:lnTo>
                    <a:pt x="211204" y="2048422"/>
                  </a:lnTo>
                  <a:lnTo>
                    <a:pt x="253911" y="2063291"/>
                  </a:lnTo>
                  <a:lnTo>
                    <a:pt x="298962" y="2072519"/>
                  </a:lnTo>
                  <a:lnTo>
                    <a:pt x="345948" y="2075688"/>
                  </a:lnTo>
                  <a:lnTo>
                    <a:pt x="4063746" y="2075687"/>
                  </a:lnTo>
                  <a:lnTo>
                    <a:pt x="4110731" y="2072519"/>
                  </a:lnTo>
                  <a:lnTo>
                    <a:pt x="4155782" y="2063291"/>
                  </a:lnTo>
                  <a:lnTo>
                    <a:pt x="4198489" y="2048422"/>
                  </a:lnTo>
                  <a:lnTo>
                    <a:pt x="4238441" y="2028331"/>
                  </a:lnTo>
                  <a:lnTo>
                    <a:pt x="4275229" y="2003434"/>
                  </a:lnTo>
                  <a:lnTo>
                    <a:pt x="4308443" y="1974151"/>
                  </a:lnTo>
                  <a:lnTo>
                    <a:pt x="4337672" y="1940899"/>
                  </a:lnTo>
                  <a:lnTo>
                    <a:pt x="4362506" y="1904096"/>
                  </a:lnTo>
                  <a:lnTo>
                    <a:pt x="4382535" y="1864161"/>
                  </a:lnTo>
                  <a:lnTo>
                    <a:pt x="4397350" y="1821511"/>
                  </a:lnTo>
                  <a:lnTo>
                    <a:pt x="4406539" y="1776565"/>
                  </a:lnTo>
                  <a:lnTo>
                    <a:pt x="4409694" y="1729739"/>
                  </a:lnTo>
                  <a:close/>
                </a:path>
              </a:pathLst>
            </a:custGeom>
            <a:solidFill>
              <a:srgbClr val="E2F0D9"/>
            </a:solidFill>
          </p:spPr>
          <p:txBody>
            <a:bodyPr wrap="square" lIns="0" tIns="0" rIns="0" bIns="0" rtlCol="0"/>
            <a:lstStyle/>
            <a:p>
              <a:endParaRPr/>
            </a:p>
          </p:txBody>
        </p:sp>
        <p:sp>
          <p:nvSpPr>
            <p:cNvPr id="33" name="object 33"/>
            <p:cNvSpPr/>
            <p:nvPr/>
          </p:nvSpPr>
          <p:spPr>
            <a:xfrm>
              <a:off x="501281" y="4175759"/>
              <a:ext cx="4419600" cy="2092960"/>
            </a:xfrm>
            <a:custGeom>
              <a:avLst/>
              <a:gdLst/>
              <a:ahLst/>
              <a:cxnLst/>
              <a:rect l="l" t="t" r="r" b="b"/>
              <a:pathLst>
                <a:path w="4419600" h="2092960">
                  <a:moveTo>
                    <a:pt x="4419600" y="1802871"/>
                  </a:moveTo>
                  <a:lnTo>
                    <a:pt x="4419600" y="318516"/>
                  </a:lnTo>
                  <a:lnTo>
                    <a:pt x="4406900" y="272089"/>
                  </a:lnTo>
                  <a:lnTo>
                    <a:pt x="4394200" y="227978"/>
                  </a:lnTo>
                  <a:lnTo>
                    <a:pt x="4381500" y="186580"/>
                  </a:lnTo>
                  <a:lnTo>
                    <a:pt x="4356100" y="148293"/>
                  </a:lnTo>
                  <a:lnTo>
                    <a:pt x="4330700" y="113514"/>
                  </a:lnTo>
                  <a:lnTo>
                    <a:pt x="4292600" y="82640"/>
                  </a:lnTo>
                  <a:lnTo>
                    <a:pt x="4254500" y="56069"/>
                  </a:lnTo>
                  <a:lnTo>
                    <a:pt x="4216400" y="34198"/>
                  </a:lnTo>
                  <a:lnTo>
                    <a:pt x="4178300" y="17425"/>
                  </a:lnTo>
                  <a:lnTo>
                    <a:pt x="4127500" y="6147"/>
                  </a:lnTo>
                  <a:lnTo>
                    <a:pt x="4089400" y="762"/>
                  </a:lnTo>
                  <a:lnTo>
                    <a:pt x="4064000" y="0"/>
                  </a:lnTo>
                  <a:lnTo>
                    <a:pt x="342900" y="0"/>
                  </a:lnTo>
                  <a:lnTo>
                    <a:pt x="304800" y="3199"/>
                  </a:lnTo>
                  <a:lnTo>
                    <a:pt x="254000" y="12295"/>
                  </a:lnTo>
                  <a:lnTo>
                    <a:pt x="215900" y="26927"/>
                  </a:lnTo>
                  <a:lnTo>
                    <a:pt x="177799" y="46738"/>
                  </a:lnTo>
                  <a:lnTo>
                    <a:pt x="139699" y="71367"/>
                  </a:lnTo>
                  <a:lnTo>
                    <a:pt x="101599" y="100456"/>
                  </a:lnTo>
                  <a:lnTo>
                    <a:pt x="76199" y="133646"/>
                  </a:lnTo>
                  <a:lnTo>
                    <a:pt x="50799" y="170577"/>
                  </a:lnTo>
                  <a:lnTo>
                    <a:pt x="25399" y="210890"/>
                  </a:lnTo>
                  <a:lnTo>
                    <a:pt x="12699" y="254227"/>
                  </a:lnTo>
                  <a:lnTo>
                    <a:pt x="0" y="300228"/>
                  </a:lnTo>
                  <a:lnTo>
                    <a:pt x="0" y="1808988"/>
                  </a:lnTo>
                  <a:lnTo>
                    <a:pt x="12700" y="1862772"/>
                  </a:lnTo>
                  <a:lnTo>
                    <a:pt x="12699" y="286512"/>
                  </a:lnTo>
                  <a:lnTo>
                    <a:pt x="25399" y="269748"/>
                  </a:lnTo>
                  <a:lnTo>
                    <a:pt x="25399" y="238506"/>
                  </a:lnTo>
                  <a:lnTo>
                    <a:pt x="38099" y="222504"/>
                  </a:lnTo>
                  <a:lnTo>
                    <a:pt x="38099" y="208026"/>
                  </a:lnTo>
                  <a:lnTo>
                    <a:pt x="63499" y="179070"/>
                  </a:lnTo>
                  <a:lnTo>
                    <a:pt x="63499" y="166116"/>
                  </a:lnTo>
                  <a:lnTo>
                    <a:pt x="76199" y="152400"/>
                  </a:lnTo>
                  <a:lnTo>
                    <a:pt x="88899" y="139446"/>
                  </a:lnTo>
                  <a:lnTo>
                    <a:pt x="101599" y="127254"/>
                  </a:lnTo>
                  <a:lnTo>
                    <a:pt x="126999" y="104394"/>
                  </a:lnTo>
                  <a:lnTo>
                    <a:pt x="126999" y="93726"/>
                  </a:lnTo>
                  <a:lnTo>
                    <a:pt x="152399" y="83820"/>
                  </a:lnTo>
                  <a:lnTo>
                    <a:pt x="177799" y="65532"/>
                  </a:lnTo>
                  <a:lnTo>
                    <a:pt x="190499" y="57150"/>
                  </a:lnTo>
                  <a:lnTo>
                    <a:pt x="190499" y="57912"/>
                  </a:lnTo>
                  <a:lnTo>
                    <a:pt x="203199" y="50292"/>
                  </a:lnTo>
                  <a:lnTo>
                    <a:pt x="215900" y="43434"/>
                  </a:lnTo>
                  <a:lnTo>
                    <a:pt x="228600" y="37338"/>
                  </a:lnTo>
                  <a:lnTo>
                    <a:pt x="241300" y="34671"/>
                  </a:lnTo>
                  <a:lnTo>
                    <a:pt x="241300" y="32004"/>
                  </a:lnTo>
                  <a:lnTo>
                    <a:pt x="266700" y="27432"/>
                  </a:lnTo>
                  <a:lnTo>
                    <a:pt x="279400" y="23622"/>
                  </a:lnTo>
                  <a:lnTo>
                    <a:pt x="292100" y="20574"/>
                  </a:lnTo>
                  <a:lnTo>
                    <a:pt x="317500" y="18288"/>
                  </a:lnTo>
                  <a:lnTo>
                    <a:pt x="342900" y="16764"/>
                  </a:lnTo>
                  <a:lnTo>
                    <a:pt x="4064000" y="16764"/>
                  </a:lnTo>
                  <a:lnTo>
                    <a:pt x="4102100" y="18288"/>
                  </a:lnTo>
                  <a:lnTo>
                    <a:pt x="4114800" y="20574"/>
                  </a:lnTo>
                  <a:lnTo>
                    <a:pt x="4140200" y="23622"/>
                  </a:lnTo>
                  <a:lnTo>
                    <a:pt x="4140200" y="25527"/>
                  </a:lnTo>
                  <a:lnTo>
                    <a:pt x="4152900" y="27432"/>
                  </a:lnTo>
                  <a:lnTo>
                    <a:pt x="4165600" y="32004"/>
                  </a:lnTo>
                  <a:lnTo>
                    <a:pt x="4178300" y="37338"/>
                  </a:lnTo>
                  <a:lnTo>
                    <a:pt x="4203700" y="43434"/>
                  </a:lnTo>
                  <a:lnTo>
                    <a:pt x="4203700" y="46863"/>
                  </a:lnTo>
                  <a:lnTo>
                    <a:pt x="4216400" y="50292"/>
                  </a:lnTo>
                  <a:lnTo>
                    <a:pt x="4229100" y="57912"/>
                  </a:lnTo>
                  <a:lnTo>
                    <a:pt x="4229100" y="57150"/>
                  </a:lnTo>
                  <a:lnTo>
                    <a:pt x="4267200" y="83820"/>
                  </a:lnTo>
                  <a:lnTo>
                    <a:pt x="4318000" y="127254"/>
                  </a:lnTo>
                  <a:lnTo>
                    <a:pt x="4330700" y="139446"/>
                  </a:lnTo>
                  <a:lnTo>
                    <a:pt x="4330700" y="152400"/>
                  </a:lnTo>
                  <a:lnTo>
                    <a:pt x="4343400" y="166116"/>
                  </a:lnTo>
                  <a:lnTo>
                    <a:pt x="4343400" y="165354"/>
                  </a:lnTo>
                  <a:lnTo>
                    <a:pt x="4356100" y="179832"/>
                  </a:lnTo>
                  <a:lnTo>
                    <a:pt x="4356100" y="179070"/>
                  </a:lnTo>
                  <a:lnTo>
                    <a:pt x="4368800" y="193548"/>
                  </a:lnTo>
                  <a:lnTo>
                    <a:pt x="4368800" y="208026"/>
                  </a:lnTo>
                  <a:lnTo>
                    <a:pt x="4381500" y="223266"/>
                  </a:lnTo>
                  <a:lnTo>
                    <a:pt x="4381500" y="237744"/>
                  </a:lnTo>
                  <a:lnTo>
                    <a:pt x="4394200" y="254508"/>
                  </a:lnTo>
                  <a:lnTo>
                    <a:pt x="4394200" y="302514"/>
                  </a:lnTo>
                  <a:lnTo>
                    <a:pt x="4406900" y="320040"/>
                  </a:lnTo>
                  <a:lnTo>
                    <a:pt x="4406900" y="1847417"/>
                  </a:lnTo>
                  <a:lnTo>
                    <a:pt x="4419600" y="1802871"/>
                  </a:lnTo>
                  <a:close/>
                </a:path>
                <a:path w="4419600" h="2092960">
                  <a:moveTo>
                    <a:pt x="254000" y="2060448"/>
                  </a:moveTo>
                  <a:lnTo>
                    <a:pt x="215900" y="2049018"/>
                  </a:lnTo>
                  <a:lnTo>
                    <a:pt x="177800" y="2026920"/>
                  </a:lnTo>
                  <a:lnTo>
                    <a:pt x="152400" y="2008632"/>
                  </a:lnTo>
                  <a:lnTo>
                    <a:pt x="127000" y="1997964"/>
                  </a:lnTo>
                  <a:lnTo>
                    <a:pt x="127000" y="1988058"/>
                  </a:lnTo>
                  <a:lnTo>
                    <a:pt x="114300" y="1976628"/>
                  </a:lnTo>
                  <a:lnTo>
                    <a:pt x="101600" y="1964436"/>
                  </a:lnTo>
                  <a:lnTo>
                    <a:pt x="101600" y="1965198"/>
                  </a:lnTo>
                  <a:lnTo>
                    <a:pt x="88900" y="1952244"/>
                  </a:lnTo>
                  <a:lnTo>
                    <a:pt x="88900" y="1953006"/>
                  </a:lnTo>
                  <a:lnTo>
                    <a:pt x="76200" y="1940052"/>
                  </a:lnTo>
                  <a:lnTo>
                    <a:pt x="63500" y="1926336"/>
                  </a:lnTo>
                  <a:lnTo>
                    <a:pt x="63500" y="1913382"/>
                  </a:lnTo>
                  <a:lnTo>
                    <a:pt x="38100" y="1884426"/>
                  </a:lnTo>
                  <a:lnTo>
                    <a:pt x="38100" y="1869186"/>
                  </a:lnTo>
                  <a:lnTo>
                    <a:pt x="25400" y="1853946"/>
                  </a:lnTo>
                  <a:lnTo>
                    <a:pt x="25400" y="1822704"/>
                  </a:lnTo>
                  <a:lnTo>
                    <a:pt x="12700" y="1805940"/>
                  </a:lnTo>
                  <a:lnTo>
                    <a:pt x="12700" y="1862772"/>
                  </a:lnTo>
                  <a:lnTo>
                    <a:pt x="38100" y="1913362"/>
                  </a:lnTo>
                  <a:lnTo>
                    <a:pt x="76200" y="1959581"/>
                  </a:lnTo>
                  <a:lnTo>
                    <a:pt x="114300" y="2000250"/>
                  </a:lnTo>
                  <a:lnTo>
                    <a:pt x="177800" y="2046906"/>
                  </a:lnTo>
                  <a:lnTo>
                    <a:pt x="215900" y="2066457"/>
                  </a:lnTo>
                  <a:lnTo>
                    <a:pt x="241300" y="2075775"/>
                  </a:lnTo>
                  <a:lnTo>
                    <a:pt x="241300" y="2060448"/>
                  </a:lnTo>
                  <a:lnTo>
                    <a:pt x="254000" y="2060448"/>
                  </a:lnTo>
                  <a:close/>
                </a:path>
                <a:path w="4419600" h="2092960">
                  <a:moveTo>
                    <a:pt x="139699" y="93726"/>
                  </a:moveTo>
                  <a:lnTo>
                    <a:pt x="126999" y="93726"/>
                  </a:lnTo>
                  <a:lnTo>
                    <a:pt x="126999" y="104394"/>
                  </a:lnTo>
                  <a:lnTo>
                    <a:pt x="139699" y="93726"/>
                  </a:lnTo>
                  <a:close/>
                </a:path>
                <a:path w="4419600" h="2092960">
                  <a:moveTo>
                    <a:pt x="139700" y="1998726"/>
                  </a:moveTo>
                  <a:lnTo>
                    <a:pt x="127000" y="1987296"/>
                  </a:lnTo>
                  <a:lnTo>
                    <a:pt x="127000" y="1997964"/>
                  </a:lnTo>
                  <a:lnTo>
                    <a:pt x="139700" y="1998726"/>
                  </a:lnTo>
                  <a:close/>
                </a:path>
                <a:path w="4419600" h="2092960">
                  <a:moveTo>
                    <a:pt x="254000" y="32004"/>
                  </a:moveTo>
                  <a:lnTo>
                    <a:pt x="241300" y="32004"/>
                  </a:lnTo>
                  <a:lnTo>
                    <a:pt x="241300" y="34671"/>
                  </a:lnTo>
                  <a:lnTo>
                    <a:pt x="254000" y="32004"/>
                  </a:lnTo>
                  <a:close/>
                </a:path>
                <a:path w="4419600" h="2092960">
                  <a:moveTo>
                    <a:pt x="4140200" y="2084402"/>
                  </a:moveTo>
                  <a:lnTo>
                    <a:pt x="4140200" y="2068830"/>
                  </a:lnTo>
                  <a:lnTo>
                    <a:pt x="4114800" y="2071878"/>
                  </a:lnTo>
                  <a:lnTo>
                    <a:pt x="4102100" y="2074164"/>
                  </a:lnTo>
                  <a:lnTo>
                    <a:pt x="4102100" y="2073402"/>
                  </a:lnTo>
                  <a:lnTo>
                    <a:pt x="4089400" y="2074926"/>
                  </a:lnTo>
                  <a:lnTo>
                    <a:pt x="4064000" y="2075688"/>
                  </a:lnTo>
                  <a:lnTo>
                    <a:pt x="342900" y="2075688"/>
                  </a:lnTo>
                  <a:lnTo>
                    <a:pt x="330200" y="2074926"/>
                  </a:lnTo>
                  <a:lnTo>
                    <a:pt x="317500" y="2073402"/>
                  </a:lnTo>
                  <a:lnTo>
                    <a:pt x="317500" y="2074164"/>
                  </a:lnTo>
                  <a:lnTo>
                    <a:pt x="292100" y="2071878"/>
                  </a:lnTo>
                  <a:lnTo>
                    <a:pt x="279400" y="2068830"/>
                  </a:lnTo>
                  <a:lnTo>
                    <a:pt x="266700" y="2065020"/>
                  </a:lnTo>
                  <a:lnTo>
                    <a:pt x="241300" y="2060448"/>
                  </a:lnTo>
                  <a:lnTo>
                    <a:pt x="241300" y="2075775"/>
                  </a:lnTo>
                  <a:lnTo>
                    <a:pt x="254000" y="2080434"/>
                  </a:lnTo>
                  <a:lnTo>
                    <a:pt x="304800" y="2089034"/>
                  </a:lnTo>
                  <a:lnTo>
                    <a:pt x="342900" y="2092452"/>
                  </a:lnTo>
                  <a:lnTo>
                    <a:pt x="4064000" y="2092452"/>
                  </a:lnTo>
                  <a:lnTo>
                    <a:pt x="4089400" y="2091690"/>
                  </a:lnTo>
                  <a:lnTo>
                    <a:pt x="4102100" y="2090166"/>
                  </a:lnTo>
                  <a:lnTo>
                    <a:pt x="4140200" y="2084402"/>
                  </a:lnTo>
                  <a:close/>
                </a:path>
                <a:path w="4419600" h="2092960">
                  <a:moveTo>
                    <a:pt x="4140200" y="25527"/>
                  </a:moveTo>
                  <a:lnTo>
                    <a:pt x="4140200" y="23622"/>
                  </a:lnTo>
                  <a:lnTo>
                    <a:pt x="4127500" y="23622"/>
                  </a:lnTo>
                  <a:lnTo>
                    <a:pt x="4140200" y="25527"/>
                  </a:lnTo>
                  <a:close/>
                </a:path>
                <a:path w="4419600" h="2092960">
                  <a:moveTo>
                    <a:pt x="4203700" y="2062648"/>
                  </a:moveTo>
                  <a:lnTo>
                    <a:pt x="4203700" y="2049018"/>
                  </a:lnTo>
                  <a:lnTo>
                    <a:pt x="4178300" y="2055114"/>
                  </a:lnTo>
                  <a:lnTo>
                    <a:pt x="4165600" y="2060448"/>
                  </a:lnTo>
                  <a:lnTo>
                    <a:pt x="4152900" y="2065020"/>
                  </a:lnTo>
                  <a:lnTo>
                    <a:pt x="4127500" y="2068830"/>
                  </a:lnTo>
                  <a:lnTo>
                    <a:pt x="4140200" y="2068830"/>
                  </a:lnTo>
                  <a:lnTo>
                    <a:pt x="4140200" y="2084402"/>
                  </a:lnTo>
                  <a:lnTo>
                    <a:pt x="4152900" y="2082481"/>
                  </a:lnTo>
                  <a:lnTo>
                    <a:pt x="4191000" y="2068957"/>
                  </a:lnTo>
                  <a:lnTo>
                    <a:pt x="4203700" y="2062648"/>
                  </a:lnTo>
                  <a:close/>
                </a:path>
                <a:path w="4419600" h="2092960">
                  <a:moveTo>
                    <a:pt x="4203700" y="46863"/>
                  </a:moveTo>
                  <a:lnTo>
                    <a:pt x="4203700" y="43434"/>
                  </a:lnTo>
                  <a:lnTo>
                    <a:pt x="4191000" y="43434"/>
                  </a:lnTo>
                  <a:lnTo>
                    <a:pt x="4203700" y="46863"/>
                  </a:lnTo>
                  <a:close/>
                </a:path>
                <a:path w="4419600" h="2092960">
                  <a:moveTo>
                    <a:pt x="4368800" y="1929013"/>
                  </a:moveTo>
                  <a:lnTo>
                    <a:pt x="4368800" y="1898904"/>
                  </a:lnTo>
                  <a:lnTo>
                    <a:pt x="4356100" y="1913382"/>
                  </a:lnTo>
                  <a:lnTo>
                    <a:pt x="4356100" y="1912620"/>
                  </a:lnTo>
                  <a:lnTo>
                    <a:pt x="4343400" y="1927098"/>
                  </a:lnTo>
                  <a:lnTo>
                    <a:pt x="4343400" y="1926336"/>
                  </a:lnTo>
                  <a:lnTo>
                    <a:pt x="4330700" y="1940052"/>
                  </a:lnTo>
                  <a:lnTo>
                    <a:pt x="4330700" y="1952244"/>
                  </a:lnTo>
                  <a:lnTo>
                    <a:pt x="4318000" y="1965198"/>
                  </a:lnTo>
                  <a:lnTo>
                    <a:pt x="4318000" y="1964436"/>
                  </a:lnTo>
                  <a:lnTo>
                    <a:pt x="4305300" y="1976628"/>
                  </a:lnTo>
                  <a:lnTo>
                    <a:pt x="4292600" y="1988058"/>
                  </a:lnTo>
                  <a:lnTo>
                    <a:pt x="4292600" y="1987296"/>
                  </a:lnTo>
                  <a:lnTo>
                    <a:pt x="4279900" y="1998726"/>
                  </a:lnTo>
                  <a:lnTo>
                    <a:pt x="4279900" y="1997964"/>
                  </a:lnTo>
                  <a:lnTo>
                    <a:pt x="4267200" y="2008632"/>
                  </a:lnTo>
                  <a:lnTo>
                    <a:pt x="4241800" y="2026920"/>
                  </a:lnTo>
                  <a:lnTo>
                    <a:pt x="4216400" y="2042160"/>
                  </a:lnTo>
                  <a:lnTo>
                    <a:pt x="4191000" y="2049018"/>
                  </a:lnTo>
                  <a:lnTo>
                    <a:pt x="4203700" y="2049018"/>
                  </a:lnTo>
                  <a:lnTo>
                    <a:pt x="4203700" y="2062648"/>
                  </a:lnTo>
                  <a:lnTo>
                    <a:pt x="4229100" y="2050031"/>
                  </a:lnTo>
                  <a:lnTo>
                    <a:pt x="4267200" y="2026138"/>
                  </a:lnTo>
                  <a:lnTo>
                    <a:pt x="4305300" y="1997713"/>
                  </a:lnTo>
                  <a:lnTo>
                    <a:pt x="4343400" y="1965193"/>
                  </a:lnTo>
                  <a:lnTo>
                    <a:pt x="4368800" y="1929013"/>
                  </a:lnTo>
                  <a:close/>
                </a:path>
                <a:path w="4419600" h="2092960">
                  <a:moveTo>
                    <a:pt x="4368800" y="208026"/>
                  </a:moveTo>
                  <a:lnTo>
                    <a:pt x="4368800" y="193548"/>
                  </a:lnTo>
                  <a:lnTo>
                    <a:pt x="4356100" y="193548"/>
                  </a:lnTo>
                  <a:lnTo>
                    <a:pt x="4368800" y="208026"/>
                  </a:lnTo>
                  <a:close/>
                </a:path>
                <a:path w="4419600" h="2092960">
                  <a:moveTo>
                    <a:pt x="4406900" y="1847417"/>
                  </a:moveTo>
                  <a:lnTo>
                    <a:pt x="4406900" y="1772412"/>
                  </a:lnTo>
                  <a:lnTo>
                    <a:pt x="4394200" y="1789176"/>
                  </a:lnTo>
                  <a:lnTo>
                    <a:pt x="4394200" y="1837944"/>
                  </a:lnTo>
                  <a:lnTo>
                    <a:pt x="4381500" y="1853946"/>
                  </a:lnTo>
                  <a:lnTo>
                    <a:pt x="4381500" y="1869186"/>
                  </a:lnTo>
                  <a:lnTo>
                    <a:pt x="4368800" y="1884426"/>
                  </a:lnTo>
                  <a:lnTo>
                    <a:pt x="4356100" y="1898904"/>
                  </a:lnTo>
                  <a:lnTo>
                    <a:pt x="4368800" y="1898904"/>
                  </a:lnTo>
                  <a:lnTo>
                    <a:pt x="4368800" y="1929013"/>
                  </a:lnTo>
                  <a:lnTo>
                    <a:pt x="4381500" y="1889609"/>
                  </a:lnTo>
                  <a:lnTo>
                    <a:pt x="4406900" y="1847417"/>
                  </a:lnTo>
                  <a:close/>
                </a:path>
              </a:pathLst>
            </a:custGeom>
            <a:solidFill>
              <a:srgbClr val="70AD47"/>
            </a:solidFill>
          </p:spPr>
          <p:txBody>
            <a:bodyPr wrap="square" lIns="0" tIns="0" rIns="0" bIns="0" rtlCol="0"/>
            <a:lstStyle/>
            <a:p>
              <a:endParaRPr/>
            </a:p>
          </p:txBody>
        </p:sp>
      </p:grpSp>
      <p:sp>
        <p:nvSpPr>
          <p:cNvPr id="34" name="object 34"/>
          <p:cNvSpPr txBox="1"/>
          <p:nvPr/>
        </p:nvSpPr>
        <p:spPr>
          <a:xfrm>
            <a:off x="563252" y="3749281"/>
            <a:ext cx="4204970" cy="2360930"/>
          </a:xfrm>
          <a:prstGeom prst="rect">
            <a:avLst/>
          </a:prstGeom>
        </p:spPr>
        <p:txBody>
          <a:bodyPr vert="horz" wrap="square" lIns="0" tIns="13335" rIns="0" bIns="0" rtlCol="0">
            <a:spAutoFit/>
          </a:bodyPr>
          <a:lstStyle/>
          <a:p>
            <a:pPr marL="12700">
              <a:lnSpc>
                <a:spcPct val="100000"/>
              </a:lnSpc>
              <a:spcBef>
                <a:spcPts val="105"/>
              </a:spcBef>
            </a:pPr>
            <a:r>
              <a:rPr sz="2100" b="1" dirty="0">
                <a:latin typeface="Microsoft JhengHei"/>
                <a:cs typeface="Microsoft JhengHei"/>
              </a:rPr>
              <a:t>申請成為疾管署</a:t>
            </a:r>
            <a:r>
              <a:rPr sz="2100" b="1" dirty="0">
                <a:solidFill>
                  <a:srgbClr val="ED7C31"/>
                </a:solidFill>
                <a:latin typeface="Microsoft JhengHei"/>
                <a:cs typeface="Microsoft JhengHei"/>
              </a:rPr>
              <a:t>認可</a:t>
            </a:r>
            <a:r>
              <a:rPr sz="2100" b="1" spc="-20" dirty="0">
                <a:latin typeface="Microsoft JhengHei"/>
                <a:cs typeface="Microsoft JhengHei"/>
              </a:rPr>
              <a:t>檢驗機構情形</a:t>
            </a:r>
            <a:endParaRPr sz="2100">
              <a:latin typeface="Microsoft JhengHei"/>
              <a:cs typeface="Microsoft JhengHei"/>
            </a:endParaRPr>
          </a:p>
          <a:p>
            <a:pPr marL="285750" marR="5080" indent="-158115" algn="just">
              <a:lnSpc>
                <a:spcPct val="100400"/>
              </a:lnSpc>
              <a:spcBef>
                <a:spcPts val="1845"/>
              </a:spcBef>
              <a:buFont typeface="Arial MT"/>
              <a:buChar char="•"/>
              <a:tabLst>
                <a:tab pos="286385" algn="l"/>
              </a:tabLst>
            </a:pPr>
            <a:r>
              <a:rPr sz="1750" b="1" spc="140" dirty="0">
                <a:latin typeface="Microsoft JhengHei"/>
                <a:cs typeface="Microsoft JhengHei"/>
              </a:rPr>
              <a:t>全國</a:t>
            </a:r>
            <a:r>
              <a:rPr sz="2100" b="1" spc="70" dirty="0">
                <a:solidFill>
                  <a:srgbClr val="CC0000"/>
                </a:solidFill>
                <a:latin typeface="Microsoft JhengHei"/>
                <a:cs typeface="Microsoft JhengHei"/>
              </a:rPr>
              <a:t>88</a:t>
            </a:r>
            <a:r>
              <a:rPr sz="2100" b="1" spc="140" dirty="0">
                <a:solidFill>
                  <a:srgbClr val="CC0000"/>
                </a:solidFill>
                <a:latin typeface="Microsoft JhengHei"/>
                <a:cs typeface="Microsoft JhengHei"/>
              </a:rPr>
              <a:t>家</a:t>
            </a:r>
            <a:r>
              <a:rPr sz="1750" b="1" spc="140" dirty="0">
                <a:latin typeface="Microsoft JhengHei"/>
                <a:cs typeface="Microsoft JhengHei"/>
              </a:rPr>
              <a:t>愛滋指定醫事機構執行</a:t>
            </a:r>
            <a:r>
              <a:rPr sz="1750" b="1" spc="140" dirty="0">
                <a:solidFill>
                  <a:srgbClr val="CC0000"/>
                </a:solidFill>
                <a:latin typeface="Microsoft JhengHei"/>
                <a:cs typeface="Microsoft JhengHei"/>
              </a:rPr>
              <a:t>3</a:t>
            </a:r>
            <a:r>
              <a:rPr sz="1750" b="1" spc="90" dirty="0">
                <a:solidFill>
                  <a:srgbClr val="CC0000"/>
                </a:solidFill>
                <a:latin typeface="Microsoft JhengHei"/>
                <a:cs typeface="Microsoft JhengHei"/>
              </a:rPr>
              <a:t>項 </a:t>
            </a:r>
            <a:r>
              <a:rPr sz="1750" b="1" dirty="0">
                <a:solidFill>
                  <a:srgbClr val="CC0000"/>
                </a:solidFill>
                <a:latin typeface="Microsoft JhengHei"/>
                <a:cs typeface="Microsoft JhengHei"/>
              </a:rPr>
              <a:t>HIV</a:t>
            </a:r>
            <a:r>
              <a:rPr sz="1750" b="1" spc="75" dirty="0">
                <a:solidFill>
                  <a:srgbClr val="CC0000"/>
                </a:solidFill>
                <a:latin typeface="Microsoft JhengHei"/>
                <a:cs typeface="Microsoft JhengHei"/>
              </a:rPr>
              <a:t>檢驗</a:t>
            </a:r>
            <a:r>
              <a:rPr sz="1750" b="1" spc="70" dirty="0">
                <a:latin typeface="Microsoft JhengHei"/>
                <a:cs typeface="Microsoft JhengHei"/>
              </a:rPr>
              <a:t>皆已通過申請為疾管署傳染病</a:t>
            </a:r>
            <a:r>
              <a:rPr sz="1750" b="1" dirty="0">
                <a:latin typeface="Microsoft JhengHei"/>
                <a:cs typeface="Microsoft JhengHei"/>
              </a:rPr>
              <a:t>認可檢驗機構，</a:t>
            </a:r>
            <a:r>
              <a:rPr sz="1750" b="1" dirty="0">
                <a:solidFill>
                  <a:srgbClr val="CC0000"/>
                </a:solidFill>
                <a:latin typeface="Microsoft JhengHei"/>
                <a:cs typeface="Microsoft JhengHei"/>
              </a:rPr>
              <a:t>達成率</a:t>
            </a:r>
            <a:r>
              <a:rPr sz="1750" b="1" spc="-25" dirty="0">
                <a:solidFill>
                  <a:srgbClr val="CC0000"/>
                </a:solidFill>
                <a:latin typeface="Microsoft JhengHei"/>
                <a:cs typeface="Microsoft JhengHei"/>
              </a:rPr>
              <a:t>98%</a:t>
            </a:r>
            <a:endParaRPr sz="1750">
              <a:latin typeface="Microsoft JhengHei"/>
              <a:cs typeface="Microsoft JhengHei"/>
            </a:endParaRPr>
          </a:p>
          <a:p>
            <a:pPr marL="285750" marR="13970" indent="-158115" algn="just">
              <a:lnSpc>
                <a:spcPct val="100000"/>
              </a:lnSpc>
              <a:spcBef>
                <a:spcPts val="540"/>
              </a:spcBef>
              <a:buFont typeface="Arial MT"/>
              <a:buChar char="•"/>
              <a:tabLst>
                <a:tab pos="286385" algn="l"/>
              </a:tabLst>
            </a:pPr>
            <a:r>
              <a:rPr sz="1400" dirty="0">
                <a:latin typeface="Microsoft JhengHei"/>
                <a:cs typeface="Microsoft JhengHei"/>
              </a:rPr>
              <a:t>註：3項HIV檢驗包括HIV</a:t>
            </a:r>
            <a:r>
              <a:rPr sz="1400" spc="-5" dirty="0">
                <a:latin typeface="Microsoft JhengHei"/>
                <a:cs typeface="Microsoft JhengHei"/>
              </a:rPr>
              <a:t>抗原/抗體複合型初步檢</a:t>
            </a:r>
            <a:r>
              <a:rPr sz="1400" spc="65" dirty="0">
                <a:latin typeface="Microsoft JhengHei"/>
                <a:cs typeface="Microsoft JhengHei"/>
              </a:rPr>
              <a:t>驗、</a:t>
            </a:r>
            <a:r>
              <a:rPr sz="1400" dirty="0">
                <a:latin typeface="Microsoft JhengHei"/>
                <a:cs typeface="Microsoft JhengHei"/>
              </a:rPr>
              <a:t>ICT</a:t>
            </a:r>
            <a:r>
              <a:rPr sz="1400" spc="65" dirty="0">
                <a:latin typeface="Microsoft JhengHei"/>
                <a:cs typeface="Microsoft JhengHei"/>
              </a:rPr>
              <a:t>與</a:t>
            </a:r>
            <a:r>
              <a:rPr sz="1400" dirty="0">
                <a:latin typeface="Microsoft JhengHei"/>
                <a:cs typeface="Microsoft JhengHei"/>
              </a:rPr>
              <a:t>NAT</a:t>
            </a:r>
            <a:r>
              <a:rPr sz="1400" spc="40" dirty="0">
                <a:latin typeface="Microsoft JhengHei"/>
                <a:cs typeface="Microsoft JhengHei"/>
              </a:rPr>
              <a:t>，尚餘</a:t>
            </a:r>
            <a:r>
              <a:rPr sz="1400" spc="65" dirty="0">
                <a:latin typeface="Microsoft JhengHei"/>
                <a:cs typeface="Microsoft JhengHei"/>
              </a:rPr>
              <a:t>2家醫院已於</a:t>
            </a:r>
            <a:r>
              <a:rPr sz="1400" dirty="0">
                <a:latin typeface="Microsoft JhengHei"/>
                <a:cs typeface="Microsoft JhengHei"/>
              </a:rPr>
              <a:t>2023</a:t>
            </a:r>
            <a:r>
              <a:rPr sz="1400" spc="65" dirty="0">
                <a:latin typeface="Microsoft JhengHei"/>
                <a:cs typeface="Microsoft JhengHei"/>
              </a:rPr>
              <a:t>年8</a:t>
            </a:r>
            <a:r>
              <a:rPr sz="1400" spc="40" dirty="0">
                <a:latin typeface="Microsoft JhengHei"/>
                <a:cs typeface="Microsoft JhengHei"/>
              </a:rPr>
              <a:t>月通</a:t>
            </a:r>
            <a:r>
              <a:rPr sz="1400" dirty="0">
                <a:latin typeface="Microsoft JhengHei"/>
                <a:cs typeface="Microsoft JhengHei"/>
              </a:rPr>
              <a:t>過醫檢學會之HIV</a:t>
            </a:r>
            <a:r>
              <a:rPr sz="1400" spc="-5" dirty="0">
                <a:latin typeface="Microsoft JhengHei"/>
                <a:cs typeface="Microsoft JhengHei"/>
              </a:rPr>
              <a:t>抗原/抗體複合型初步檢驗能力</a:t>
            </a:r>
            <a:r>
              <a:rPr sz="1400" spc="-15" dirty="0">
                <a:latin typeface="Microsoft JhengHei"/>
                <a:cs typeface="Microsoft JhengHei"/>
              </a:rPr>
              <a:t>試驗，刻正申請疾管署傳染病認可檢驗機構。</a:t>
            </a:r>
            <a:endParaRPr sz="1400">
              <a:latin typeface="Microsoft JhengHei"/>
              <a:cs typeface="Microsoft JhengHei"/>
            </a:endParaRPr>
          </a:p>
        </p:txBody>
      </p:sp>
      <p:sp>
        <p:nvSpPr>
          <p:cNvPr id="35" name="object 35"/>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112</a:t>
            </a:fld>
            <a:endParaRPr spc="-25" dirty="0"/>
          </a:p>
        </p:txBody>
      </p:sp>
      <p:sp>
        <p:nvSpPr>
          <p:cNvPr id="36" name="object 3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77" y="795527"/>
            <a:ext cx="10479405" cy="3986529"/>
            <a:chOff x="88277" y="795527"/>
            <a:chExt cx="10479405" cy="3986529"/>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1472946" cy="2058924"/>
            </a:xfrm>
            <a:prstGeom prst="rect">
              <a:avLst/>
            </a:prstGeom>
          </p:spPr>
        </p:pic>
        <p:sp>
          <p:nvSpPr>
            <p:cNvPr id="5" name="object 5"/>
            <p:cNvSpPr/>
            <p:nvPr/>
          </p:nvSpPr>
          <p:spPr>
            <a:xfrm>
              <a:off x="2494673" y="2919234"/>
              <a:ext cx="6152515" cy="1862455"/>
            </a:xfrm>
            <a:custGeom>
              <a:avLst/>
              <a:gdLst/>
              <a:ahLst/>
              <a:cxnLst/>
              <a:rect l="l" t="t" r="r" b="b"/>
              <a:pathLst>
                <a:path w="6152515" h="1862454">
                  <a:moveTo>
                    <a:pt x="2778252" y="1572768"/>
                  </a:moveTo>
                  <a:lnTo>
                    <a:pt x="2773692" y="1550212"/>
                  </a:lnTo>
                  <a:lnTo>
                    <a:pt x="2761297" y="1531810"/>
                  </a:lnTo>
                  <a:lnTo>
                    <a:pt x="2742882" y="1519402"/>
                  </a:lnTo>
                  <a:lnTo>
                    <a:pt x="2720340" y="1514856"/>
                  </a:lnTo>
                  <a:lnTo>
                    <a:pt x="57912" y="1514856"/>
                  </a:lnTo>
                  <a:lnTo>
                    <a:pt x="35356" y="1519402"/>
                  </a:lnTo>
                  <a:lnTo>
                    <a:pt x="16954" y="1531810"/>
                  </a:lnTo>
                  <a:lnTo>
                    <a:pt x="4546" y="1550212"/>
                  </a:lnTo>
                  <a:lnTo>
                    <a:pt x="0" y="1572768"/>
                  </a:lnTo>
                  <a:lnTo>
                    <a:pt x="0" y="1804416"/>
                  </a:lnTo>
                  <a:lnTo>
                    <a:pt x="4546" y="1826958"/>
                  </a:lnTo>
                  <a:lnTo>
                    <a:pt x="16954" y="1845373"/>
                  </a:lnTo>
                  <a:lnTo>
                    <a:pt x="35356" y="1857768"/>
                  </a:lnTo>
                  <a:lnTo>
                    <a:pt x="57912" y="1862328"/>
                  </a:lnTo>
                  <a:lnTo>
                    <a:pt x="2720340" y="1862328"/>
                  </a:lnTo>
                  <a:lnTo>
                    <a:pt x="2742882" y="1857768"/>
                  </a:lnTo>
                  <a:lnTo>
                    <a:pt x="2761297" y="1845373"/>
                  </a:lnTo>
                  <a:lnTo>
                    <a:pt x="2773692" y="1826958"/>
                  </a:lnTo>
                  <a:lnTo>
                    <a:pt x="2778252" y="1804416"/>
                  </a:lnTo>
                  <a:lnTo>
                    <a:pt x="2778252" y="1572768"/>
                  </a:lnTo>
                  <a:close/>
                </a:path>
                <a:path w="6152515" h="1862454">
                  <a:moveTo>
                    <a:pt x="2779014" y="57912"/>
                  </a:moveTo>
                  <a:lnTo>
                    <a:pt x="2774454" y="35356"/>
                  </a:lnTo>
                  <a:lnTo>
                    <a:pt x="2762059" y="16954"/>
                  </a:lnTo>
                  <a:lnTo>
                    <a:pt x="2743644" y="4546"/>
                  </a:lnTo>
                  <a:lnTo>
                    <a:pt x="2721102" y="0"/>
                  </a:lnTo>
                  <a:lnTo>
                    <a:pt x="58674" y="0"/>
                  </a:lnTo>
                  <a:lnTo>
                    <a:pt x="36563" y="4546"/>
                  </a:lnTo>
                  <a:lnTo>
                    <a:pt x="18376" y="16954"/>
                  </a:lnTo>
                  <a:lnTo>
                    <a:pt x="6057" y="35356"/>
                  </a:lnTo>
                  <a:lnTo>
                    <a:pt x="1524" y="57912"/>
                  </a:lnTo>
                  <a:lnTo>
                    <a:pt x="1524" y="289560"/>
                  </a:lnTo>
                  <a:lnTo>
                    <a:pt x="6057" y="311785"/>
                  </a:lnTo>
                  <a:lnTo>
                    <a:pt x="18376" y="330225"/>
                  </a:lnTo>
                  <a:lnTo>
                    <a:pt x="36563" y="342811"/>
                  </a:lnTo>
                  <a:lnTo>
                    <a:pt x="58674" y="347472"/>
                  </a:lnTo>
                  <a:lnTo>
                    <a:pt x="2721102" y="347472"/>
                  </a:lnTo>
                  <a:lnTo>
                    <a:pt x="2743644" y="342811"/>
                  </a:lnTo>
                  <a:lnTo>
                    <a:pt x="2762059" y="330225"/>
                  </a:lnTo>
                  <a:lnTo>
                    <a:pt x="2774454" y="311785"/>
                  </a:lnTo>
                  <a:lnTo>
                    <a:pt x="2779014" y="289560"/>
                  </a:lnTo>
                  <a:lnTo>
                    <a:pt x="2779014" y="57912"/>
                  </a:lnTo>
                  <a:close/>
                </a:path>
                <a:path w="6152515" h="1862454">
                  <a:moveTo>
                    <a:pt x="6152388" y="1256538"/>
                  </a:moveTo>
                  <a:lnTo>
                    <a:pt x="6142888" y="1209751"/>
                  </a:lnTo>
                  <a:lnTo>
                    <a:pt x="6117044" y="1171473"/>
                  </a:lnTo>
                  <a:lnTo>
                    <a:pt x="6078766" y="1145628"/>
                  </a:lnTo>
                  <a:lnTo>
                    <a:pt x="6031992" y="1136142"/>
                  </a:lnTo>
                  <a:lnTo>
                    <a:pt x="4189476" y="1136142"/>
                  </a:lnTo>
                  <a:lnTo>
                    <a:pt x="4142244" y="1145628"/>
                  </a:lnTo>
                  <a:lnTo>
                    <a:pt x="4103738" y="1171473"/>
                  </a:lnTo>
                  <a:lnTo>
                    <a:pt x="4077817" y="1209751"/>
                  </a:lnTo>
                  <a:lnTo>
                    <a:pt x="4068305" y="1256538"/>
                  </a:lnTo>
                  <a:lnTo>
                    <a:pt x="4068305" y="1738884"/>
                  </a:lnTo>
                  <a:lnTo>
                    <a:pt x="4077817" y="1785658"/>
                  </a:lnTo>
                  <a:lnTo>
                    <a:pt x="4103738" y="1823935"/>
                  </a:lnTo>
                  <a:lnTo>
                    <a:pt x="4142244" y="1849780"/>
                  </a:lnTo>
                  <a:lnTo>
                    <a:pt x="4189476" y="1859280"/>
                  </a:lnTo>
                  <a:lnTo>
                    <a:pt x="6031992" y="1859280"/>
                  </a:lnTo>
                  <a:lnTo>
                    <a:pt x="6078766" y="1849780"/>
                  </a:lnTo>
                  <a:lnTo>
                    <a:pt x="6117044" y="1823935"/>
                  </a:lnTo>
                  <a:lnTo>
                    <a:pt x="6142888" y="1785658"/>
                  </a:lnTo>
                  <a:lnTo>
                    <a:pt x="6152388" y="1738884"/>
                  </a:lnTo>
                  <a:lnTo>
                    <a:pt x="6152388" y="1256538"/>
                  </a:lnTo>
                  <a:close/>
                </a:path>
                <a:path w="6152515" h="1862454">
                  <a:moveTo>
                    <a:pt x="6152388" y="436626"/>
                  </a:moveTo>
                  <a:lnTo>
                    <a:pt x="6147828" y="414070"/>
                  </a:lnTo>
                  <a:lnTo>
                    <a:pt x="6135433" y="395668"/>
                  </a:lnTo>
                  <a:lnTo>
                    <a:pt x="6117018" y="383260"/>
                  </a:lnTo>
                  <a:lnTo>
                    <a:pt x="6094476" y="378714"/>
                  </a:lnTo>
                  <a:lnTo>
                    <a:pt x="4126217" y="378714"/>
                  </a:lnTo>
                  <a:lnTo>
                    <a:pt x="4103674" y="383260"/>
                  </a:lnTo>
                  <a:lnTo>
                    <a:pt x="4085259" y="395668"/>
                  </a:lnTo>
                  <a:lnTo>
                    <a:pt x="4072864" y="414070"/>
                  </a:lnTo>
                  <a:lnTo>
                    <a:pt x="4068305" y="436626"/>
                  </a:lnTo>
                  <a:lnTo>
                    <a:pt x="4068305" y="668274"/>
                  </a:lnTo>
                  <a:lnTo>
                    <a:pt x="4072864" y="690816"/>
                  </a:lnTo>
                  <a:lnTo>
                    <a:pt x="4085259" y="709231"/>
                  </a:lnTo>
                  <a:lnTo>
                    <a:pt x="4103674" y="721626"/>
                  </a:lnTo>
                  <a:lnTo>
                    <a:pt x="4126217" y="726186"/>
                  </a:lnTo>
                  <a:lnTo>
                    <a:pt x="6094476" y="726186"/>
                  </a:lnTo>
                  <a:lnTo>
                    <a:pt x="6117018" y="721626"/>
                  </a:lnTo>
                  <a:lnTo>
                    <a:pt x="6135433" y="709231"/>
                  </a:lnTo>
                  <a:lnTo>
                    <a:pt x="6147828" y="690816"/>
                  </a:lnTo>
                  <a:lnTo>
                    <a:pt x="6152388" y="668274"/>
                  </a:lnTo>
                  <a:lnTo>
                    <a:pt x="6152388" y="436626"/>
                  </a:lnTo>
                  <a:close/>
                </a:path>
                <a:path w="6152515" h="1862454">
                  <a:moveTo>
                    <a:pt x="6152388" y="57912"/>
                  </a:moveTo>
                  <a:lnTo>
                    <a:pt x="6147828" y="35356"/>
                  </a:lnTo>
                  <a:lnTo>
                    <a:pt x="6135433" y="16954"/>
                  </a:lnTo>
                  <a:lnTo>
                    <a:pt x="6117018" y="4546"/>
                  </a:lnTo>
                  <a:lnTo>
                    <a:pt x="6094476" y="0"/>
                  </a:lnTo>
                  <a:lnTo>
                    <a:pt x="4126992" y="0"/>
                  </a:lnTo>
                  <a:lnTo>
                    <a:pt x="4104436" y="4546"/>
                  </a:lnTo>
                  <a:lnTo>
                    <a:pt x="4086034" y="16954"/>
                  </a:lnTo>
                  <a:lnTo>
                    <a:pt x="4073626" y="35356"/>
                  </a:lnTo>
                  <a:lnTo>
                    <a:pt x="4069080" y="57912"/>
                  </a:lnTo>
                  <a:lnTo>
                    <a:pt x="4069080" y="289560"/>
                  </a:lnTo>
                  <a:lnTo>
                    <a:pt x="4073626" y="311785"/>
                  </a:lnTo>
                  <a:lnTo>
                    <a:pt x="4086034" y="330225"/>
                  </a:lnTo>
                  <a:lnTo>
                    <a:pt x="4104436" y="342811"/>
                  </a:lnTo>
                  <a:lnTo>
                    <a:pt x="4126992" y="347472"/>
                  </a:lnTo>
                  <a:lnTo>
                    <a:pt x="6094476" y="347472"/>
                  </a:lnTo>
                  <a:lnTo>
                    <a:pt x="6117018" y="342811"/>
                  </a:lnTo>
                  <a:lnTo>
                    <a:pt x="6135433" y="330225"/>
                  </a:lnTo>
                  <a:lnTo>
                    <a:pt x="6147828" y="311785"/>
                  </a:lnTo>
                  <a:lnTo>
                    <a:pt x="6152388" y="289560"/>
                  </a:lnTo>
                  <a:lnTo>
                    <a:pt x="6152388" y="57912"/>
                  </a:lnTo>
                  <a:close/>
                </a:path>
              </a:pathLst>
            </a:custGeom>
            <a:solidFill>
              <a:srgbClr val="7A8C8E"/>
            </a:solidFill>
          </p:spPr>
          <p:txBody>
            <a:bodyPr wrap="square" lIns="0" tIns="0" rIns="0" bIns="0" rtlCol="0"/>
            <a:lstStyle/>
            <a:p>
              <a:endParaRPr/>
            </a:p>
          </p:txBody>
        </p:sp>
      </p:grpSp>
      <p:sp>
        <p:nvSpPr>
          <p:cNvPr id="6" name="object 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7" name="object 7"/>
          <p:cNvSpPr txBox="1"/>
          <p:nvPr/>
        </p:nvSpPr>
        <p:spPr>
          <a:xfrm>
            <a:off x="1220096" y="1815338"/>
            <a:ext cx="226060" cy="988060"/>
          </a:xfrm>
          <a:prstGeom prst="rect">
            <a:avLst/>
          </a:prstGeom>
        </p:spPr>
        <p:txBody>
          <a:bodyPr vert="horz" wrap="square" lIns="0" tIns="12065" rIns="0" bIns="0" rtlCol="0">
            <a:spAutoFit/>
          </a:bodyPr>
          <a:lstStyle/>
          <a:p>
            <a:pPr marL="12700" marR="5080" algn="just">
              <a:lnSpc>
                <a:spcPct val="101800"/>
              </a:lnSpc>
              <a:spcBef>
                <a:spcPts val="95"/>
              </a:spcBef>
            </a:pPr>
            <a:r>
              <a:rPr sz="1550" b="1" spc="-50" dirty="0">
                <a:solidFill>
                  <a:srgbClr val="FFFFFF"/>
                </a:solidFill>
                <a:latin typeface="Microsoft JhengHei"/>
                <a:cs typeface="Microsoft JhengHei"/>
              </a:rPr>
              <a:t>目標族群</a:t>
            </a:r>
            <a:endParaRPr sz="1550">
              <a:latin typeface="Microsoft JhengHei"/>
              <a:cs typeface="Microsoft JhengHei"/>
            </a:endParaRPr>
          </a:p>
        </p:txBody>
      </p:sp>
      <p:sp>
        <p:nvSpPr>
          <p:cNvPr id="8" name="object 8"/>
          <p:cNvSpPr/>
          <p:nvPr/>
        </p:nvSpPr>
        <p:spPr>
          <a:xfrm>
            <a:off x="1104785" y="2930651"/>
            <a:ext cx="456565" cy="3567429"/>
          </a:xfrm>
          <a:custGeom>
            <a:avLst/>
            <a:gdLst/>
            <a:ahLst/>
            <a:cxnLst/>
            <a:rect l="l" t="t" r="r" b="b"/>
            <a:pathLst>
              <a:path w="456565" h="3567429">
                <a:moveTo>
                  <a:pt x="456438" y="3490722"/>
                </a:moveTo>
                <a:lnTo>
                  <a:pt x="456438" y="76199"/>
                </a:lnTo>
                <a:lnTo>
                  <a:pt x="434054" y="22097"/>
                </a:lnTo>
                <a:lnTo>
                  <a:pt x="380238" y="0"/>
                </a:lnTo>
                <a:lnTo>
                  <a:pt x="75438" y="0"/>
                </a:lnTo>
                <a:lnTo>
                  <a:pt x="45970" y="5905"/>
                </a:lnTo>
                <a:lnTo>
                  <a:pt x="22002" y="22097"/>
                </a:lnTo>
                <a:lnTo>
                  <a:pt x="5893" y="46291"/>
                </a:lnTo>
                <a:lnTo>
                  <a:pt x="0" y="76200"/>
                </a:lnTo>
                <a:lnTo>
                  <a:pt x="0" y="3490722"/>
                </a:lnTo>
                <a:lnTo>
                  <a:pt x="5893" y="3520309"/>
                </a:lnTo>
                <a:lnTo>
                  <a:pt x="22002" y="3544538"/>
                </a:lnTo>
                <a:lnTo>
                  <a:pt x="45970" y="3560909"/>
                </a:lnTo>
                <a:lnTo>
                  <a:pt x="75438" y="3566922"/>
                </a:lnTo>
                <a:lnTo>
                  <a:pt x="380238" y="3566922"/>
                </a:lnTo>
                <a:lnTo>
                  <a:pt x="409825" y="3560909"/>
                </a:lnTo>
                <a:lnTo>
                  <a:pt x="434054" y="3544538"/>
                </a:lnTo>
                <a:lnTo>
                  <a:pt x="450425" y="3520309"/>
                </a:lnTo>
                <a:lnTo>
                  <a:pt x="456438" y="3490722"/>
                </a:lnTo>
                <a:close/>
              </a:path>
            </a:pathLst>
          </a:custGeom>
          <a:solidFill>
            <a:srgbClr val="2C778C"/>
          </a:solidFill>
        </p:spPr>
        <p:txBody>
          <a:bodyPr wrap="square" lIns="0" tIns="0" rIns="0" bIns="0" rtlCol="0"/>
          <a:lstStyle/>
          <a:p>
            <a:endParaRPr/>
          </a:p>
        </p:txBody>
      </p:sp>
      <p:sp>
        <p:nvSpPr>
          <p:cNvPr id="9" name="object 9"/>
          <p:cNvSpPr txBox="1"/>
          <p:nvPr/>
        </p:nvSpPr>
        <p:spPr>
          <a:xfrm>
            <a:off x="1220096" y="4214114"/>
            <a:ext cx="226060" cy="988060"/>
          </a:xfrm>
          <a:prstGeom prst="rect">
            <a:avLst/>
          </a:prstGeom>
        </p:spPr>
        <p:txBody>
          <a:bodyPr vert="horz" wrap="square" lIns="0" tIns="12065" rIns="0" bIns="0" rtlCol="0">
            <a:spAutoFit/>
          </a:bodyPr>
          <a:lstStyle/>
          <a:p>
            <a:pPr marL="12700" marR="5080" algn="just">
              <a:lnSpc>
                <a:spcPct val="101800"/>
              </a:lnSpc>
              <a:spcBef>
                <a:spcPts val="95"/>
              </a:spcBef>
            </a:pPr>
            <a:r>
              <a:rPr sz="1550" b="1" spc="-50" dirty="0">
                <a:solidFill>
                  <a:srgbClr val="FFFFFF"/>
                </a:solidFill>
                <a:latin typeface="Microsoft JhengHei"/>
                <a:cs typeface="Microsoft JhengHei"/>
              </a:rPr>
              <a:t>發展策略</a:t>
            </a:r>
            <a:endParaRPr sz="1550">
              <a:latin typeface="Microsoft JhengHei"/>
              <a:cs typeface="Microsoft JhengHei"/>
            </a:endParaRPr>
          </a:p>
        </p:txBody>
      </p:sp>
      <p:grpSp>
        <p:nvGrpSpPr>
          <p:cNvPr id="10" name="object 10"/>
          <p:cNvGrpSpPr/>
          <p:nvPr/>
        </p:nvGrpSpPr>
        <p:grpSpPr>
          <a:xfrm>
            <a:off x="2496197" y="3297935"/>
            <a:ext cx="6566534" cy="3220720"/>
            <a:chOff x="2496197" y="3297935"/>
            <a:chExt cx="6566534" cy="3220720"/>
          </a:xfrm>
        </p:grpSpPr>
        <p:sp>
          <p:nvSpPr>
            <p:cNvPr id="11" name="object 11"/>
            <p:cNvSpPr/>
            <p:nvPr/>
          </p:nvSpPr>
          <p:spPr>
            <a:xfrm>
              <a:off x="2496197" y="3297948"/>
              <a:ext cx="2777490" cy="1104900"/>
            </a:xfrm>
            <a:custGeom>
              <a:avLst/>
              <a:gdLst/>
              <a:ahLst/>
              <a:cxnLst/>
              <a:rect l="l" t="t" r="r" b="b"/>
              <a:pathLst>
                <a:path w="2777490" h="1104900">
                  <a:moveTo>
                    <a:pt x="2777490" y="815340"/>
                  </a:moveTo>
                  <a:lnTo>
                    <a:pt x="2772930" y="792784"/>
                  </a:lnTo>
                  <a:lnTo>
                    <a:pt x="2760535" y="774382"/>
                  </a:lnTo>
                  <a:lnTo>
                    <a:pt x="2742120" y="761974"/>
                  </a:lnTo>
                  <a:lnTo>
                    <a:pt x="2719578" y="757428"/>
                  </a:lnTo>
                  <a:lnTo>
                    <a:pt x="57150" y="757428"/>
                  </a:lnTo>
                  <a:lnTo>
                    <a:pt x="35039" y="761974"/>
                  </a:lnTo>
                  <a:lnTo>
                    <a:pt x="16852" y="774382"/>
                  </a:lnTo>
                  <a:lnTo>
                    <a:pt x="4533" y="792784"/>
                  </a:lnTo>
                  <a:lnTo>
                    <a:pt x="0" y="815340"/>
                  </a:lnTo>
                  <a:lnTo>
                    <a:pt x="0" y="1046988"/>
                  </a:lnTo>
                  <a:lnTo>
                    <a:pt x="4533" y="1069530"/>
                  </a:lnTo>
                  <a:lnTo>
                    <a:pt x="16852" y="1087945"/>
                  </a:lnTo>
                  <a:lnTo>
                    <a:pt x="35039" y="1100340"/>
                  </a:lnTo>
                  <a:lnTo>
                    <a:pt x="57150" y="1104900"/>
                  </a:lnTo>
                  <a:lnTo>
                    <a:pt x="2719578" y="1104900"/>
                  </a:lnTo>
                  <a:lnTo>
                    <a:pt x="2742120" y="1100340"/>
                  </a:lnTo>
                  <a:lnTo>
                    <a:pt x="2760535" y="1087945"/>
                  </a:lnTo>
                  <a:lnTo>
                    <a:pt x="2772930" y="1069530"/>
                  </a:lnTo>
                  <a:lnTo>
                    <a:pt x="2777490" y="1046988"/>
                  </a:lnTo>
                  <a:lnTo>
                    <a:pt x="2777490" y="815340"/>
                  </a:lnTo>
                  <a:close/>
                </a:path>
                <a:path w="2777490" h="1104900">
                  <a:moveTo>
                    <a:pt x="2777490" y="436626"/>
                  </a:moveTo>
                  <a:lnTo>
                    <a:pt x="2772930" y="414070"/>
                  </a:lnTo>
                  <a:lnTo>
                    <a:pt x="2760535" y="395668"/>
                  </a:lnTo>
                  <a:lnTo>
                    <a:pt x="2742120" y="383260"/>
                  </a:lnTo>
                  <a:lnTo>
                    <a:pt x="2719578" y="378714"/>
                  </a:lnTo>
                  <a:lnTo>
                    <a:pt x="57150" y="378714"/>
                  </a:lnTo>
                  <a:lnTo>
                    <a:pt x="35039" y="383260"/>
                  </a:lnTo>
                  <a:lnTo>
                    <a:pt x="16852" y="395668"/>
                  </a:lnTo>
                  <a:lnTo>
                    <a:pt x="4533" y="414070"/>
                  </a:lnTo>
                  <a:lnTo>
                    <a:pt x="0" y="436626"/>
                  </a:lnTo>
                  <a:lnTo>
                    <a:pt x="0" y="668274"/>
                  </a:lnTo>
                  <a:lnTo>
                    <a:pt x="4533" y="690816"/>
                  </a:lnTo>
                  <a:lnTo>
                    <a:pt x="16852" y="709231"/>
                  </a:lnTo>
                  <a:lnTo>
                    <a:pt x="35039" y="721626"/>
                  </a:lnTo>
                  <a:lnTo>
                    <a:pt x="57150" y="726186"/>
                  </a:lnTo>
                  <a:lnTo>
                    <a:pt x="2719578" y="726186"/>
                  </a:lnTo>
                  <a:lnTo>
                    <a:pt x="2742120" y="721626"/>
                  </a:lnTo>
                  <a:lnTo>
                    <a:pt x="2760535" y="709231"/>
                  </a:lnTo>
                  <a:lnTo>
                    <a:pt x="2772930" y="690816"/>
                  </a:lnTo>
                  <a:lnTo>
                    <a:pt x="2777490" y="668274"/>
                  </a:lnTo>
                  <a:lnTo>
                    <a:pt x="2777490" y="436626"/>
                  </a:lnTo>
                  <a:close/>
                </a:path>
                <a:path w="2777490" h="1104900">
                  <a:moveTo>
                    <a:pt x="2777490" y="57912"/>
                  </a:moveTo>
                  <a:lnTo>
                    <a:pt x="2772930" y="35356"/>
                  </a:lnTo>
                  <a:lnTo>
                    <a:pt x="2760535" y="16954"/>
                  </a:lnTo>
                  <a:lnTo>
                    <a:pt x="2742120" y="4546"/>
                  </a:lnTo>
                  <a:lnTo>
                    <a:pt x="2719578" y="0"/>
                  </a:lnTo>
                  <a:lnTo>
                    <a:pt x="57150" y="0"/>
                  </a:lnTo>
                  <a:lnTo>
                    <a:pt x="35039" y="4546"/>
                  </a:lnTo>
                  <a:lnTo>
                    <a:pt x="16852" y="16954"/>
                  </a:lnTo>
                  <a:lnTo>
                    <a:pt x="4533" y="35356"/>
                  </a:lnTo>
                  <a:lnTo>
                    <a:pt x="0" y="57912"/>
                  </a:lnTo>
                  <a:lnTo>
                    <a:pt x="0" y="289560"/>
                  </a:lnTo>
                  <a:lnTo>
                    <a:pt x="4533" y="312102"/>
                  </a:lnTo>
                  <a:lnTo>
                    <a:pt x="16852" y="330517"/>
                  </a:lnTo>
                  <a:lnTo>
                    <a:pt x="35039" y="342912"/>
                  </a:lnTo>
                  <a:lnTo>
                    <a:pt x="57150" y="347472"/>
                  </a:lnTo>
                  <a:lnTo>
                    <a:pt x="2719578" y="347472"/>
                  </a:lnTo>
                  <a:lnTo>
                    <a:pt x="2742120" y="342912"/>
                  </a:lnTo>
                  <a:lnTo>
                    <a:pt x="2760535" y="330517"/>
                  </a:lnTo>
                  <a:lnTo>
                    <a:pt x="2772930" y="312102"/>
                  </a:lnTo>
                  <a:lnTo>
                    <a:pt x="2777490" y="289560"/>
                  </a:lnTo>
                  <a:lnTo>
                    <a:pt x="2777490" y="57912"/>
                  </a:lnTo>
                  <a:close/>
                </a:path>
              </a:pathLst>
            </a:custGeom>
            <a:solidFill>
              <a:srgbClr val="7A8C8E"/>
            </a:solidFill>
          </p:spPr>
          <p:txBody>
            <a:bodyPr wrap="square" lIns="0" tIns="0" rIns="0" bIns="0" rtlCol="0"/>
            <a:lstStyle/>
            <a:p>
              <a:endParaRPr/>
            </a:p>
          </p:txBody>
        </p:sp>
        <p:sp>
          <p:nvSpPr>
            <p:cNvPr id="12" name="object 12"/>
            <p:cNvSpPr/>
            <p:nvPr/>
          </p:nvSpPr>
          <p:spPr>
            <a:xfrm>
              <a:off x="2496197" y="4813553"/>
              <a:ext cx="2777490" cy="315595"/>
            </a:xfrm>
            <a:custGeom>
              <a:avLst/>
              <a:gdLst/>
              <a:ahLst/>
              <a:cxnLst/>
              <a:rect l="l" t="t" r="r" b="b"/>
              <a:pathLst>
                <a:path w="2777490" h="315595">
                  <a:moveTo>
                    <a:pt x="2777490" y="262890"/>
                  </a:moveTo>
                  <a:lnTo>
                    <a:pt x="2777490" y="52578"/>
                  </a:lnTo>
                  <a:lnTo>
                    <a:pt x="2773453" y="32146"/>
                  </a:lnTo>
                  <a:lnTo>
                    <a:pt x="2762345" y="15430"/>
                  </a:lnTo>
                  <a:lnTo>
                    <a:pt x="2745664" y="4143"/>
                  </a:lnTo>
                  <a:lnTo>
                    <a:pt x="2724912" y="0"/>
                  </a:lnTo>
                  <a:lnTo>
                    <a:pt x="52577" y="0"/>
                  </a:lnTo>
                  <a:lnTo>
                    <a:pt x="31825" y="4143"/>
                  </a:lnTo>
                  <a:lnTo>
                    <a:pt x="15144" y="15430"/>
                  </a:lnTo>
                  <a:lnTo>
                    <a:pt x="4036" y="32146"/>
                  </a:lnTo>
                  <a:lnTo>
                    <a:pt x="0" y="52578"/>
                  </a:lnTo>
                  <a:lnTo>
                    <a:pt x="0" y="262890"/>
                  </a:lnTo>
                  <a:lnTo>
                    <a:pt x="4036" y="283321"/>
                  </a:lnTo>
                  <a:lnTo>
                    <a:pt x="15144" y="300037"/>
                  </a:lnTo>
                  <a:lnTo>
                    <a:pt x="31825" y="311324"/>
                  </a:lnTo>
                  <a:lnTo>
                    <a:pt x="52578" y="315468"/>
                  </a:lnTo>
                  <a:lnTo>
                    <a:pt x="2724912" y="315468"/>
                  </a:lnTo>
                  <a:lnTo>
                    <a:pt x="2745664" y="311324"/>
                  </a:lnTo>
                  <a:lnTo>
                    <a:pt x="2762345" y="300037"/>
                  </a:lnTo>
                  <a:lnTo>
                    <a:pt x="2773453" y="283321"/>
                  </a:lnTo>
                  <a:lnTo>
                    <a:pt x="2777490" y="262890"/>
                  </a:lnTo>
                  <a:close/>
                </a:path>
              </a:pathLst>
            </a:custGeom>
            <a:solidFill>
              <a:srgbClr val="FFC000"/>
            </a:solidFill>
          </p:spPr>
          <p:txBody>
            <a:bodyPr wrap="square" lIns="0" tIns="0" rIns="0" bIns="0" rtlCol="0"/>
            <a:lstStyle/>
            <a:p>
              <a:endParaRPr/>
            </a:p>
          </p:txBody>
        </p:sp>
        <p:sp>
          <p:nvSpPr>
            <p:cNvPr id="13" name="object 13"/>
            <p:cNvSpPr/>
            <p:nvPr/>
          </p:nvSpPr>
          <p:spPr>
            <a:xfrm>
              <a:off x="6562991" y="3676649"/>
              <a:ext cx="2084070" cy="347980"/>
            </a:xfrm>
            <a:custGeom>
              <a:avLst/>
              <a:gdLst/>
              <a:ahLst/>
              <a:cxnLst/>
              <a:rect l="l" t="t" r="r" b="b"/>
              <a:pathLst>
                <a:path w="2084070" h="347979">
                  <a:moveTo>
                    <a:pt x="2084070" y="289559"/>
                  </a:moveTo>
                  <a:lnTo>
                    <a:pt x="2084070" y="57911"/>
                  </a:lnTo>
                  <a:lnTo>
                    <a:pt x="2079521" y="35361"/>
                  </a:lnTo>
                  <a:lnTo>
                    <a:pt x="2067115" y="16954"/>
                  </a:lnTo>
                  <a:lnTo>
                    <a:pt x="2048708" y="4548"/>
                  </a:lnTo>
                  <a:lnTo>
                    <a:pt x="2026158" y="0"/>
                  </a:lnTo>
                  <a:lnTo>
                    <a:pt x="57912" y="0"/>
                  </a:lnTo>
                  <a:lnTo>
                    <a:pt x="35361" y="4548"/>
                  </a:lnTo>
                  <a:lnTo>
                    <a:pt x="16954" y="16954"/>
                  </a:lnTo>
                  <a:lnTo>
                    <a:pt x="4548" y="35361"/>
                  </a:lnTo>
                  <a:lnTo>
                    <a:pt x="0" y="57912"/>
                  </a:lnTo>
                  <a:lnTo>
                    <a:pt x="0" y="289560"/>
                  </a:lnTo>
                  <a:lnTo>
                    <a:pt x="4548" y="312110"/>
                  </a:lnTo>
                  <a:lnTo>
                    <a:pt x="16954" y="330517"/>
                  </a:lnTo>
                  <a:lnTo>
                    <a:pt x="35361" y="342923"/>
                  </a:lnTo>
                  <a:lnTo>
                    <a:pt x="57912" y="347472"/>
                  </a:lnTo>
                  <a:lnTo>
                    <a:pt x="2026158" y="347471"/>
                  </a:lnTo>
                  <a:lnTo>
                    <a:pt x="2048708" y="342923"/>
                  </a:lnTo>
                  <a:lnTo>
                    <a:pt x="2067115" y="330517"/>
                  </a:lnTo>
                  <a:lnTo>
                    <a:pt x="2079521" y="312110"/>
                  </a:lnTo>
                  <a:lnTo>
                    <a:pt x="2084070" y="289559"/>
                  </a:lnTo>
                  <a:close/>
                </a:path>
              </a:pathLst>
            </a:custGeom>
            <a:solidFill>
              <a:srgbClr val="7A8C8E"/>
            </a:solidFill>
          </p:spPr>
          <p:txBody>
            <a:bodyPr wrap="square" lIns="0" tIns="0" rIns="0" bIns="0" rtlCol="0"/>
            <a:lstStyle/>
            <a:p>
              <a:endParaRPr/>
            </a:p>
          </p:txBody>
        </p:sp>
        <p:sp>
          <p:nvSpPr>
            <p:cNvPr id="14" name="object 14"/>
            <p:cNvSpPr/>
            <p:nvPr/>
          </p:nvSpPr>
          <p:spPr>
            <a:xfrm>
              <a:off x="2496197" y="5507748"/>
              <a:ext cx="6566534" cy="1010919"/>
            </a:xfrm>
            <a:custGeom>
              <a:avLst/>
              <a:gdLst/>
              <a:ahLst/>
              <a:cxnLst/>
              <a:rect l="l" t="t" r="r" b="b"/>
              <a:pathLst>
                <a:path w="6566534" h="1010920">
                  <a:moveTo>
                    <a:pt x="2777490" y="52578"/>
                  </a:moveTo>
                  <a:lnTo>
                    <a:pt x="2773451" y="32143"/>
                  </a:lnTo>
                  <a:lnTo>
                    <a:pt x="2762339" y="15430"/>
                  </a:lnTo>
                  <a:lnTo>
                    <a:pt x="2745663" y="4140"/>
                  </a:lnTo>
                  <a:lnTo>
                    <a:pt x="2724912" y="0"/>
                  </a:lnTo>
                  <a:lnTo>
                    <a:pt x="52578" y="0"/>
                  </a:lnTo>
                  <a:lnTo>
                    <a:pt x="31813" y="4140"/>
                  </a:lnTo>
                  <a:lnTo>
                    <a:pt x="15138" y="15430"/>
                  </a:lnTo>
                  <a:lnTo>
                    <a:pt x="4025" y="32143"/>
                  </a:lnTo>
                  <a:lnTo>
                    <a:pt x="0" y="52578"/>
                  </a:lnTo>
                  <a:lnTo>
                    <a:pt x="0" y="262890"/>
                  </a:lnTo>
                  <a:lnTo>
                    <a:pt x="4025" y="283311"/>
                  </a:lnTo>
                  <a:lnTo>
                    <a:pt x="15138" y="300037"/>
                  </a:lnTo>
                  <a:lnTo>
                    <a:pt x="31813" y="311315"/>
                  </a:lnTo>
                  <a:lnTo>
                    <a:pt x="52578" y="315468"/>
                  </a:lnTo>
                  <a:lnTo>
                    <a:pt x="2724912" y="315468"/>
                  </a:lnTo>
                  <a:lnTo>
                    <a:pt x="2745663" y="311315"/>
                  </a:lnTo>
                  <a:lnTo>
                    <a:pt x="2762339" y="300037"/>
                  </a:lnTo>
                  <a:lnTo>
                    <a:pt x="2773451" y="283311"/>
                  </a:lnTo>
                  <a:lnTo>
                    <a:pt x="2777490" y="262890"/>
                  </a:lnTo>
                  <a:lnTo>
                    <a:pt x="2777490" y="52578"/>
                  </a:lnTo>
                  <a:close/>
                </a:path>
                <a:path w="6566534" h="1010920">
                  <a:moveTo>
                    <a:pt x="6566154" y="747522"/>
                  </a:moveTo>
                  <a:lnTo>
                    <a:pt x="6562001" y="726757"/>
                  </a:lnTo>
                  <a:lnTo>
                    <a:pt x="6550723" y="710082"/>
                  </a:lnTo>
                  <a:lnTo>
                    <a:pt x="6533997" y="698969"/>
                  </a:lnTo>
                  <a:lnTo>
                    <a:pt x="6513576" y="694944"/>
                  </a:lnTo>
                  <a:lnTo>
                    <a:pt x="52578" y="694944"/>
                  </a:lnTo>
                  <a:lnTo>
                    <a:pt x="31813" y="698969"/>
                  </a:lnTo>
                  <a:lnTo>
                    <a:pt x="15138" y="710082"/>
                  </a:lnTo>
                  <a:lnTo>
                    <a:pt x="4025" y="726757"/>
                  </a:lnTo>
                  <a:lnTo>
                    <a:pt x="0" y="747522"/>
                  </a:lnTo>
                  <a:lnTo>
                    <a:pt x="0" y="957834"/>
                  </a:lnTo>
                  <a:lnTo>
                    <a:pt x="4025" y="978255"/>
                  </a:lnTo>
                  <a:lnTo>
                    <a:pt x="15138" y="994981"/>
                  </a:lnTo>
                  <a:lnTo>
                    <a:pt x="31813" y="1006259"/>
                  </a:lnTo>
                  <a:lnTo>
                    <a:pt x="52578" y="1010412"/>
                  </a:lnTo>
                  <a:lnTo>
                    <a:pt x="6513576" y="1010412"/>
                  </a:lnTo>
                  <a:lnTo>
                    <a:pt x="6533997" y="1006259"/>
                  </a:lnTo>
                  <a:lnTo>
                    <a:pt x="6550723" y="994981"/>
                  </a:lnTo>
                  <a:lnTo>
                    <a:pt x="6562001" y="978255"/>
                  </a:lnTo>
                  <a:lnTo>
                    <a:pt x="6566154" y="957834"/>
                  </a:lnTo>
                  <a:lnTo>
                    <a:pt x="6566154" y="747522"/>
                  </a:lnTo>
                  <a:close/>
                </a:path>
                <a:path w="6566534" h="1010920">
                  <a:moveTo>
                    <a:pt x="6566154" y="400050"/>
                  </a:moveTo>
                  <a:lnTo>
                    <a:pt x="6562001" y="379615"/>
                  </a:lnTo>
                  <a:lnTo>
                    <a:pt x="6550723" y="362902"/>
                  </a:lnTo>
                  <a:lnTo>
                    <a:pt x="6533997" y="351612"/>
                  </a:lnTo>
                  <a:lnTo>
                    <a:pt x="6513576" y="347472"/>
                  </a:lnTo>
                  <a:lnTo>
                    <a:pt x="52578" y="347472"/>
                  </a:lnTo>
                  <a:lnTo>
                    <a:pt x="31813" y="351612"/>
                  </a:lnTo>
                  <a:lnTo>
                    <a:pt x="15138" y="362902"/>
                  </a:lnTo>
                  <a:lnTo>
                    <a:pt x="4025" y="379615"/>
                  </a:lnTo>
                  <a:lnTo>
                    <a:pt x="0" y="400050"/>
                  </a:lnTo>
                  <a:lnTo>
                    <a:pt x="0" y="610362"/>
                  </a:lnTo>
                  <a:lnTo>
                    <a:pt x="4025" y="630783"/>
                  </a:lnTo>
                  <a:lnTo>
                    <a:pt x="15138" y="647509"/>
                  </a:lnTo>
                  <a:lnTo>
                    <a:pt x="31813" y="658787"/>
                  </a:lnTo>
                  <a:lnTo>
                    <a:pt x="52578" y="662940"/>
                  </a:lnTo>
                  <a:lnTo>
                    <a:pt x="6513576" y="662940"/>
                  </a:lnTo>
                  <a:lnTo>
                    <a:pt x="6533997" y="658787"/>
                  </a:lnTo>
                  <a:lnTo>
                    <a:pt x="6550723" y="647509"/>
                  </a:lnTo>
                  <a:lnTo>
                    <a:pt x="6562001" y="630783"/>
                  </a:lnTo>
                  <a:lnTo>
                    <a:pt x="6566154" y="610362"/>
                  </a:lnTo>
                  <a:lnTo>
                    <a:pt x="6566154" y="400050"/>
                  </a:lnTo>
                  <a:close/>
                </a:path>
              </a:pathLst>
            </a:custGeom>
            <a:solidFill>
              <a:srgbClr val="FFC000"/>
            </a:solidFill>
          </p:spPr>
          <p:txBody>
            <a:bodyPr wrap="square" lIns="0" tIns="0" rIns="0" bIns="0" rtlCol="0"/>
            <a:lstStyle/>
            <a:p>
              <a:endParaRPr/>
            </a:p>
          </p:txBody>
        </p:sp>
      </p:grpSp>
      <p:sp>
        <p:nvSpPr>
          <p:cNvPr id="15" name="object 15"/>
          <p:cNvSpPr txBox="1"/>
          <p:nvPr/>
        </p:nvSpPr>
        <p:spPr>
          <a:xfrm>
            <a:off x="4986661" y="5860796"/>
            <a:ext cx="1583055" cy="292735"/>
          </a:xfrm>
          <a:prstGeom prst="rect">
            <a:avLst/>
          </a:prstGeom>
        </p:spPr>
        <p:txBody>
          <a:bodyPr vert="horz" wrap="square" lIns="0" tIns="12700" rIns="0" bIns="0" rtlCol="0">
            <a:spAutoFit/>
          </a:bodyPr>
          <a:lstStyle/>
          <a:p>
            <a:pPr marL="12700">
              <a:lnSpc>
                <a:spcPct val="100000"/>
              </a:lnSpc>
              <a:spcBef>
                <a:spcPts val="100"/>
              </a:spcBef>
            </a:pPr>
            <a:r>
              <a:rPr sz="1750" b="1" spc="-10" dirty="0">
                <a:solidFill>
                  <a:srgbClr val="853C0C"/>
                </a:solidFill>
                <a:latin typeface="Microsoft JhengHei"/>
                <a:cs typeface="Microsoft JhengHei"/>
              </a:rPr>
              <a:t>性病整合式篩檢</a:t>
            </a:r>
            <a:endParaRPr sz="1750">
              <a:latin typeface="Microsoft JhengHei"/>
              <a:cs typeface="Microsoft JhengHei"/>
            </a:endParaRPr>
          </a:p>
        </p:txBody>
      </p:sp>
      <p:sp>
        <p:nvSpPr>
          <p:cNvPr id="16" name="object 16"/>
          <p:cNvSpPr txBox="1">
            <a:spLocks noGrp="1"/>
          </p:cNvSpPr>
          <p:nvPr>
            <p:ph type="title"/>
          </p:nvPr>
        </p:nvSpPr>
        <p:spPr>
          <a:xfrm>
            <a:off x="1471555" y="1082294"/>
            <a:ext cx="5636895" cy="506730"/>
          </a:xfrm>
          <a:prstGeom prst="rect">
            <a:avLst/>
          </a:prstGeom>
        </p:spPr>
        <p:txBody>
          <a:bodyPr vert="horz" wrap="square" lIns="0" tIns="13335" rIns="0" bIns="0" rtlCol="0">
            <a:spAutoFit/>
          </a:bodyPr>
          <a:lstStyle/>
          <a:p>
            <a:pPr marL="12700">
              <a:lnSpc>
                <a:spcPct val="100000"/>
              </a:lnSpc>
              <a:spcBef>
                <a:spcPts val="105"/>
              </a:spcBef>
            </a:pPr>
            <a:r>
              <a:rPr spc="-5" dirty="0"/>
              <a:t>目標族群主動篩檢發現及早介入</a:t>
            </a:r>
          </a:p>
        </p:txBody>
      </p:sp>
      <p:grpSp>
        <p:nvGrpSpPr>
          <p:cNvPr id="17" name="object 17"/>
          <p:cNvGrpSpPr/>
          <p:nvPr/>
        </p:nvGrpSpPr>
        <p:grpSpPr>
          <a:xfrm>
            <a:off x="279539" y="954023"/>
            <a:ext cx="9782175" cy="1941830"/>
            <a:chOff x="279539" y="954023"/>
            <a:chExt cx="9782175" cy="1941830"/>
          </a:xfrm>
        </p:grpSpPr>
        <p:pic>
          <p:nvPicPr>
            <p:cNvPr id="18" name="object 18"/>
            <p:cNvPicPr/>
            <p:nvPr/>
          </p:nvPicPr>
          <p:blipFill>
            <a:blip r:embed="rId3" cstate="print"/>
            <a:stretch>
              <a:fillRect/>
            </a:stretch>
          </p:blipFill>
          <p:spPr>
            <a:xfrm>
              <a:off x="279539" y="954023"/>
              <a:ext cx="703326" cy="703326"/>
            </a:xfrm>
            <a:prstGeom prst="rect">
              <a:avLst/>
            </a:prstGeom>
          </p:spPr>
        </p:pic>
        <p:sp>
          <p:nvSpPr>
            <p:cNvPr id="19" name="object 19"/>
            <p:cNvSpPr/>
            <p:nvPr/>
          </p:nvSpPr>
          <p:spPr>
            <a:xfrm>
              <a:off x="1609991" y="1756422"/>
              <a:ext cx="8451850" cy="1139190"/>
            </a:xfrm>
            <a:custGeom>
              <a:avLst/>
              <a:gdLst/>
              <a:ahLst/>
              <a:cxnLst/>
              <a:rect l="l" t="t" r="r" b="b"/>
              <a:pathLst>
                <a:path w="8451850" h="1139189">
                  <a:moveTo>
                    <a:pt x="4546092" y="192024"/>
                  </a:moveTo>
                  <a:lnTo>
                    <a:pt x="4539285" y="141452"/>
                  </a:lnTo>
                  <a:lnTo>
                    <a:pt x="4520095" y="96088"/>
                  </a:lnTo>
                  <a:lnTo>
                    <a:pt x="4490364" y="57721"/>
                  </a:lnTo>
                  <a:lnTo>
                    <a:pt x="4451934" y="28105"/>
                  </a:lnTo>
                  <a:lnTo>
                    <a:pt x="4406646" y="9029"/>
                  </a:lnTo>
                  <a:lnTo>
                    <a:pt x="4356354" y="2286"/>
                  </a:lnTo>
                  <a:lnTo>
                    <a:pt x="188976" y="2286"/>
                  </a:lnTo>
                  <a:lnTo>
                    <a:pt x="138722" y="9029"/>
                  </a:lnTo>
                  <a:lnTo>
                    <a:pt x="93573" y="28105"/>
                  </a:lnTo>
                  <a:lnTo>
                    <a:pt x="55333" y="57721"/>
                  </a:lnTo>
                  <a:lnTo>
                    <a:pt x="25793" y="96088"/>
                  </a:lnTo>
                  <a:lnTo>
                    <a:pt x="6743" y="141452"/>
                  </a:lnTo>
                  <a:lnTo>
                    <a:pt x="0" y="192024"/>
                  </a:lnTo>
                  <a:lnTo>
                    <a:pt x="0" y="949452"/>
                  </a:lnTo>
                  <a:lnTo>
                    <a:pt x="6743" y="999744"/>
                  </a:lnTo>
                  <a:lnTo>
                    <a:pt x="25793" y="1045032"/>
                  </a:lnTo>
                  <a:lnTo>
                    <a:pt x="55333" y="1083462"/>
                  </a:lnTo>
                  <a:lnTo>
                    <a:pt x="93573" y="1113193"/>
                  </a:lnTo>
                  <a:lnTo>
                    <a:pt x="138722" y="1132382"/>
                  </a:lnTo>
                  <a:lnTo>
                    <a:pt x="188976" y="1139190"/>
                  </a:lnTo>
                  <a:lnTo>
                    <a:pt x="4356354" y="1139190"/>
                  </a:lnTo>
                  <a:lnTo>
                    <a:pt x="4406646" y="1132382"/>
                  </a:lnTo>
                  <a:lnTo>
                    <a:pt x="4451934" y="1113193"/>
                  </a:lnTo>
                  <a:lnTo>
                    <a:pt x="4490364" y="1083462"/>
                  </a:lnTo>
                  <a:lnTo>
                    <a:pt x="4520095" y="1045032"/>
                  </a:lnTo>
                  <a:lnTo>
                    <a:pt x="4539285" y="999744"/>
                  </a:lnTo>
                  <a:lnTo>
                    <a:pt x="4546092" y="949452"/>
                  </a:lnTo>
                  <a:lnTo>
                    <a:pt x="4546092" y="192024"/>
                  </a:lnTo>
                  <a:close/>
                </a:path>
                <a:path w="8451850" h="1139189">
                  <a:moveTo>
                    <a:pt x="8451342" y="188976"/>
                  </a:moveTo>
                  <a:lnTo>
                    <a:pt x="8444586" y="138722"/>
                  </a:lnTo>
                  <a:lnTo>
                    <a:pt x="8425536" y="93573"/>
                  </a:lnTo>
                  <a:lnTo>
                    <a:pt x="8395995" y="55333"/>
                  </a:lnTo>
                  <a:lnTo>
                    <a:pt x="8357756" y="25793"/>
                  </a:lnTo>
                  <a:lnTo>
                    <a:pt x="8312607" y="6743"/>
                  </a:lnTo>
                  <a:lnTo>
                    <a:pt x="8262366" y="0"/>
                  </a:lnTo>
                  <a:lnTo>
                    <a:pt x="4757928" y="0"/>
                  </a:lnTo>
                  <a:lnTo>
                    <a:pt x="4707623" y="6743"/>
                  </a:lnTo>
                  <a:lnTo>
                    <a:pt x="4662335" y="25793"/>
                  </a:lnTo>
                  <a:lnTo>
                    <a:pt x="4623905" y="55333"/>
                  </a:lnTo>
                  <a:lnTo>
                    <a:pt x="4594174" y="93573"/>
                  </a:lnTo>
                  <a:lnTo>
                    <a:pt x="4574984" y="138722"/>
                  </a:lnTo>
                  <a:lnTo>
                    <a:pt x="4568190" y="188976"/>
                  </a:lnTo>
                  <a:lnTo>
                    <a:pt x="4568190" y="947166"/>
                  </a:lnTo>
                  <a:lnTo>
                    <a:pt x="4574984" y="997407"/>
                  </a:lnTo>
                  <a:lnTo>
                    <a:pt x="4594174" y="1042555"/>
                  </a:lnTo>
                  <a:lnTo>
                    <a:pt x="4623905" y="1080795"/>
                  </a:lnTo>
                  <a:lnTo>
                    <a:pt x="4662335" y="1110335"/>
                  </a:lnTo>
                  <a:lnTo>
                    <a:pt x="4707623" y="1129385"/>
                  </a:lnTo>
                  <a:lnTo>
                    <a:pt x="4757928" y="1136142"/>
                  </a:lnTo>
                  <a:lnTo>
                    <a:pt x="8262366" y="1136142"/>
                  </a:lnTo>
                  <a:lnTo>
                    <a:pt x="8312607" y="1129385"/>
                  </a:lnTo>
                  <a:lnTo>
                    <a:pt x="8357756" y="1110335"/>
                  </a:lnTo>
                  <a:lnTo>
                    <a:pt x="8395995" y="1080795"/>
                  </a:lnTo>
                  <a:lnTo>
                    <a:pt x="8425536" y="1042555"/>
                  </a:lnTo>
                  <a:lnTo>
                    <a:pt x="8444586" y="997407"/>
                  </a:lnTo>
                  <a:lnTo>
                    <a:pt x="8451342" y="947166"/>
                  </a:lnTo>
                  <a:lnTo>
                    <a:pt x="8451342" y="188976"/>
                  </a:lnTo>
                  <a:close/>
                </a:path>
              </a:pathLst>
            </a:custGeom>
            <a:solidFill>
              <a:srgbClr val="528676"/>
            </a:solidFill>
          </p:spPr>
          <p:txBody>
            <a:bodyPr wrap="square" lIns="0" tIns="0" rIns="0" bIns="0" rtlCol="0"/>
            <a:lstStyle/>
            <a:p>
              <a:endParaRPr/>
            </a:p>
          </p:txBody>
        </p:sp>
      </p:grpSp>
      <p:sp>
        <p:nvSpPr>
          <p:cNvPr id="20" name="object 20"/>
          <p:cNvSpPr txBox="1"/>
          <p:nvPr/>
        </p:nvSpPr>
        <p:spPr>
          <a:xfrm>
            <a:off x="6301873" y="1800325"/>
            <a:ext cx="3613150" cy="2889885"/>
          </a:xfrm>
          <a:prstGeom prst="rect">
            <a:avLst/>
          </a:prstGeom>
        </p:spPr>
        <p:txBody>
          <a:bodyPr vert="horz" wrap="square" lIns="0" tIns="97790" rIns="0" bIns="0" rtlCol="0">
            <a:spAutoFit/>
          </a:bodyPr>
          <a:lstStyle/>
          <a:p>
            <a:pPr marL="12700">
              <a:lnSpc>
                <a:spcPct val="100000"/>
              </a:lnSpc>
              <a:spcBef>
                <a:spcPts val="770"/>
              </a:spcBef>
            </a:pPr>
            <a:r>
              <a:rPr sz="2100" b="1" spc="-50" dirty="0">
                <a:solidFill>
                  <a:srgbClr val="FFFFFF"/>
                </a:solidFill>
                <a:latin typeface="Microsoft JhengHei"/>
                <a:cs typeface="Microsoft JhengHei"/>
              </a:rPr>
              <a:t>⼀般族群</a:t>
            </a:r>
            <a:endParaRPr sz="2100">
              <a:latin typeface="Microsoft JhengHei"/>
              <a:cs typeface="Microsoft JhengHei"/>
            </a:endParaRPr>
          </a:p>
          <a:p>
            <a:pPr marL="106680" indent="-94615">
              <a:lnSpc>
                <a:spcPct val="100000"/>
              </a:lnSpc>
              <a:spcBef>
                <a:spcPts val="445"/>
              </a:spcBef>
              <a:buFont typeface="Arial MT"/>
              <a:buChar char="•"/>
              <a:tabLst>
                <a:tab pos="107314" algn="l"/>
              </a:tabLst>
            </a:pPr>
            <a:r>
              <a:rPr sz="1400" b="1" spc="-10" dirty="0">
                <a:solidFill>
                  <a:srgbClr val="9CF5FC"/>
                </a:solidFill>
                <a:latin typeface="Microsoft JhengHei"/>
                <a:cs typeface="Microsoft JhengHei"/>
              </a:rPr>
              <a:t>有性行為者，建議至少進行1</a:t>
            </a:r>
            <a:r>
              <a:rPr sz="1400" b="1" spc="-20" dirty="0">
                <a:solidFill>
                  <a:srgbClr val="9CF5FC"/>
                </a:solidFill>
                <a:latin typeface="Microsoft JhengHei"/>
                <a:cs typeface="Microsoft JhengHei"/>
              </a:rPr>
              <a:t>次篩檢。</a:t>
            </a:r>
            <a:endParaRPr sz="1400">
              <a:latin typeface="Microsoft JhengHei"/>
              <a:cs typeface="Microsoft JhengHei"/>
            </a:endParaRPr>
          </a:p>
          <a:p>
            <a:pPr marL="106680" indent="-94615">
              <a:lnSpc>
                <a:spcPct val="100000"/>
              </a:lnSpc>
              <a:spcBef>
                <a:spcPts val="345"/>
              </a:spcBef>
              <a:buFont typeface="Arial MT"/>
              <a:buChar char="•"/>
              <a:tabLst>
                <a:tab pos="107314" algn="l"/>
              </a:tabLst>
            </a:pPr>
            <a:r>
              <a:rPr sz="1400" b="1" spc="-10" dirty="0">
                <a:solidFill>
                  <a:srgbClr val="9CF5FC"/>
                </a:solidFill>
                <a:latin typeface="Microsoft JhengHei"/>
                <a:cs typeface="Microsoft JhengHei"/>
              </a:rPr>
              <a:t>有無套性行為者，建議每年至少進行1</a:t>
            </a:r>
            <a:r>
              <a:rPr sz="1400" b="1" spc="-25" dirty="0">
                <a:solidFill>
                  <a:srgbClr val="9CF5FC"/>
                </a:solidFill>
                <a:latin typeface="Microsoft JhengHei"/>
                <a:cs typeface="Microsoft JhengHei"/>
              </a:rPr>
              <a:t>次篩檢</a:t>
            </a:r>
            <a:endParaRPr sz="1400">
              <a:latin typeface="Microsoft JhengHei"/>
              <a:cs typeface="Microsoft JhengHei"/>
            </a:endParaRPr>
          </a:p>
          <a:p>
            <a:pPr marL="858519" marR="1856105" algn="just">
              <a:lnSpc>
                <a:spcPct val="142000"/>
              </a:lnSpc>
              <a:spcBef>
                <a:spcPts val="760"/>
              </a:spcBef>
            </a:pPr>
            <a:r>
              <a:rPr sz="1750" b="1" spc="-15" dirty="0">
                <a:solidFill>
                  <a:srgbClr val="FFFFFF"/>
                </a:solidFill>
                <a:latin typeface="Microsoft JhengHei"/>
                <a:cs typeface="Microsoft JhengHei"/>
              </a:rPr>
              <a:t>孕婦篩檢兵役體檢捐⾎檢驗</a:t>
            </a:r>
            <a:endParaRPr sz="1750">
              <a:latin typeface="Microsoft JhengHei"/>
              <a:cs typeface="Microsoft JhengHei"/>
            </a:endParaRPr>
          </a:p>
          <a:p>
            <a:pPr marL="445134" marR="1445260" indent="189230">
              <a:lnSpc>
                <a:spcPct val="100000"/>
              </a:lnSpc>
              <a:spcBef>
                <a:spcPts val="1305"/>
              </a:spcBef>
            </a:pPr>
            <a:r>
              <a:rPr sz="1750" b="1" spc="-10" dirty="0">
                <a:solidFill>
                  <a:srgbClr val="FFFFFF"/>
                </a:solidFill>
                <a:latin typeface="Microsoft JhengHei"/>
                <a:cs typeface="Microsoft JhengHei"/>
              </a:rPr>
              <a:t>例行健康檢查</a:t>
            </a:r>
            <a:r>
              <a:rPr sz="1750" b="1" spc="500" dirty="0">
                <a:solidFill>
                  <a:srgbClr val="FFFFFF"/>
                </a:solidFill>
                <a:latin typeface="Microsoft JhengHei"/>
                <a:cs typeface="Microsoft JhengHei"/>
              </a:rPr>
              <a:t>  </a:t>
            </a:r>
            <a:r>
              <a:rPr sz="1750" b="1" spc="-10" dirty="0">
                <a:solidFill>
                  <a:srgbClr val="FFC000"/>
                </a:solidFill>
                <a:latin typeface="Microsoft JhengHei"/>
                <a:cs typeface="Microsoft JhengHei"/>
              </a:rPr>
              <a:t>(整合式篩檢服務)</a:t>
            </a:r>
            <a:endParaRPr sz="1750">
              <a:latin typeface="Microsoft JhengHei"/>
              <a:cs typeface="Microsoft JhengHei"/>
            </a:endParaRPr>
          </a:p>
        </p:txBody>
      </p:sp>
      <p:sp>
        <p:nvSpPr>
          <p:cNvPr id="21" name="object 21"/>
          <p:cNvSpPr txBox="1"/>
          <p:nvPr/>
        </p:nvSpPr>
        <p:spPr>
          <a:xfrm>
            <a:off x="7428109" y="1251457"/>
            <a:ext cx="2733675" cy="373380"/>
          </a:xfrm>
          <a:prstGeom prst="rect">
            <a:avLst/>
          </a:prstGeom>
        </p:spPr>
        <p:txBody>
          <a:bodyPr vert="horz" wrap="square" lIns="0" tIns="16510" rIns="0" bIns="0" rtlCol="0">
            <a:spAutoFit/>
          </a:bodyPr>
          <a:lstStyle/>
          <a:p>
            <a:pPr marL="12700">
              <a:lnSpc>
                <a:spcPct val="100000"/>
              </a:lnSpc>
              <a:spcBef>
                <a:spcPts val="130"/>
              </a:spcBef>
            </a:pPr>
            <a:r>
              <a:rPr sz="2250" b="1" spc="105" dirty="0">
                <a:solidFill>
                  <a:srgbClr val="008F9A"/>
                </a:solidFill>
                <a:latin typeface="Microsoft JhengHei"/>
                <a:cs typeface="Microsoft JhengHei"/>
              </a:rPr>
              <a:t>拓展多元化篩檢服</a:t>
            </a:r>
            <a:r>
              <a:rPr sz="2250" b="1" spc="55" dirty="0">
                <a:solidFill>
                  <a:srgbClr val="008F9A"/>
                </a:solidFill>
                <a:latin typeface="Microsoft JhengHei"/>
                <a:cs typeface="Microsoft JhengHei"/>
              </a:rPr>
              <a:t>務</a:t>
            </a:r>
            <a:endParaRPr sz="2250">
              <a:latin typeface="Microsoft JhengHei"/>
              <a:cs typeface="Microsoft JhengHei"/>
            </a:endParaRPr>
          </a:p>
        </p:txBody>
      </p:sp>
      <p:sp>
        <p:nvSpPr>
          <p:cNvPr id="22" name="object 22"/>
          <p:cNvSpPr/>
          <p:nvPr/>
        </p:nvSpPr>
        <p:spPr>
          <a:xfrm>
            <a:off x="2496197" y="5160264"/>
            <a:ext cx="2777490" cy="316230"/>
          </a:xfrm>
          <a:custGeom>
            <a:avLst/>
            <a:gdLst/>
            <a:ahLst/>
            <a:cxnLst/>
            <a:rect l="l" t="t" r="r" b="b"/>
            <a:pathLst>
              <a:path w="2777490" h="316229">
                <a:moveTo>
                  <a:pt x="2777490" y="263652"/>
                </a:moveTo>
                <a:lnTo>
                  <a:pt x="2777490" y="52578"/>
                </a:lnTo>
                <a:lnTo>
                  <a:pt x="2773453" y="32146"/>
                </a:lnTo>
                <a:lnTo>
                  <a:pt x="2762345" y="15430"/>
                </a:lnTo>
                <a:lnTo>
                  <a:pt x="2745664" y="4143"/>
                </a:lnTo>
                <a:lnTo>
                  <a:pt x="2724912" y="0"/>
                </a:lnTo>
                <a:lnTo>
                  <a:pt x="52577" y="0"/>
                </a:lnTo>
                <a:lnTo>
                  <a:pt x="31825" y="4143"/>
                </a:lnTo>
                <a:lnTo>
                  <a:pt x="15144" y="15430"/>
                </a:lnTo>
                <a:lnTo>
                  <a:pt x="4036" y="32146"/>
                </a:lnTo>
                <a:lnTo>
                  <a:pt x="0" y="52578"/>
                </a:lnTo>
                <a:lnTo>
                  <a:pt x="0" y="263652"/>
                </a:lnTo>
                <a:lnTo>
                  <a:pt x="4036" y="284083"/>
                </a:lnTo>
                <a:lnTo>
                  <a:pt x="15144" y="300799"/>
                </a:lnTo>
                <a:lnTo>
                  <a:pt x="31825" y="312086"/>
                </a:lnTo>
                <a:lnTo>
                  <a:pt x="52578" y="316230"/>
                </a:lnTo>
                <a:lnTo>
                  <a:pt x="2724912" y="316230"/>
                </a:lnTo>
                <a:lnTo>
                  <a:pt x="2745664" y="312086"/>
                </a:lnTo>
                <a:lnTo>
                  <a:pt x="2762345" y="300799"/>
                </a:lnTo>
                <a:lnTo>
                  <a:pt x="2773453" y="284083"/>
                </a:lnTo>
                <a:lnTo>
                  <a:pt x="2777490" y="263652"/>
                </a:lnTo>
                <a:close/>
              </a:path>
            </a:pathLst>
          </a:custGeom>
          <a:solidFill>
            <a:srgbClr val="FFC000"/>
          </a:solidFill>
        </p:spPr>
        <p:txBody>
          <a:bodyPr wrap="square" lIns="0" tIns="0" rIns="0" bIns="0" rtlCol="0"/>
          <a:lstStyle/>
          <a:p>
            <a:endParaRPr/>
          </a:p>
        </p:txBody>
      </p:sp>
      <p:sp>
        <p:nvSpPr>
          <p:cNvPr id="23" name="object 23"/>
          <p:cNvSpPr txBox="1"/>
          <p:nvPr/>
        </p:nvSpPr>
        <p:spPr>
          <a:xfrm>
            <a:off x="1732921" y="1791716"/>
            <a:ext cx="4244340" cy="401447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FFD965"/>
                </a:solidFill>
                <a:latin typeface="Microsoft JhengHei"/>
                <a:cs typeface="Microsoft JhengHei"/>
              </a:rPr>
              <a:t>具有感染風險行為者</a:t>
            </a:r>
            <a:endParaRPr sz="2100">
              <a:latin typeface="Microsoft JhengHei"/>
              <a:cs typeface="Microsoft JhengHei"/>
            </a:endParaRPr>
          </a:p>
          <a:p>
            <a:pPr marL="12700">
              <a:lnSpc>
                <a:spcPts val="1125"/>
              </a:lnSpc>
              <a:spcBef>
                <a:spcPts val="50"/>
              </a:spcBef>
            </a:pPr>
            <a:r>
              <a:rPr sz="950" b="1" dirty="0">
                <a:solidFill>
                  <a:srgbClr val="FFFFFF"/>
                </a:solidFill>
                <a:latin typeface="Microsoft JhengHei"/>
                <a:cs typeface="Microsoft JhengHei"/>
              </a:rPr>
              <a:t>(如與⼈共用針具、多重性</a:t>
            </a:r>
            <a:r>
              <a:rPr sz="950" b="1" spc="-10" dirty="0">
                <a:solidFill>
                  <a:srgbClr val="FFFFFF"/>
                </a:solidFill>
                <a:latin typeface="Microsoft JhengHei"/>
                <a:cs typeface="Microsoft JhengHei"/>
              </a:rPr>
              <a:t>伴</a:t>
            </a:r>
            <a:r>
              <a:rPr sz="950" b="1" dirty="0">
                <a:solidFill>
                  <a:srgbClr val="FFFFFF"/>
                </a:solidFill>
                <a:latin typeface="Microsoft JhengHei"/>
                <a:cs typeface="Microsoft JhengHei"/>
              </a:rPr>
              <a:t>侶、</a:t>
            </a:r>
            <a:r>
              <a:rPr sz="950" b="1" spc="-10" dirty="0">
                <a:solidFill>
                  <a:srgbClr val="FFFFFF"/>
                </a:solidFill>
                <a:latin typeface="Microsoft JhengHei"/>
                <a:cs typeface="Microsoft JhengHei"/>
              </a:rPr>
              <a:t>合</a:t>
            </a:r>
            <a:r>
              <a:rPr sz="950" b="1" dirty="0">
                <a:solidFill>
                  <a:srgbClr val="FFFFFF"/>
                </a:solidFill>
                <a:latin typeface="Microsoft JhengHei"/>
                <a:cs typeface="Microsoft JhengHei"/>
              </a:rPr>
              <a:t>併使用</a:t>
            </a:r>
            <a:r>
              <a:rPr sz="950" b="1" spc="-10" dirty="0">
                <a:solidFill>
                  <a:srgbClr val="FFFFFF"/>
                </a:solidFill>
                <a:latin typeface="Microsoft JhengHei"/>
                <a:cs typeface="Microsoft JhengHei"/>
              </a:rPr>
              <a:t>成</a:t>
            </a:r>
            <a:r>
              <a:rPr sz="950" b="1" dirty="0">
                <a:solidFill>
                  <a:srgbClr val="FFFFFF"/>
                </a:solidFill>
                <a:latin typeface="Microsoft JhengHei"/>
                <a:cs typeface="Microsoft JhengHei"/>
              </a:rPr>
              <a:t>癮性藥</a:t>
            </a:r>
            <a:r>
              <a:rPr sz="950" b="1" spc="-10" dirty="0">
                <a:solidFill>
                  <a:srgbClr val="FFFFFF"/>
                </a:solidFill>
                <a:latin typeface="Microsoft JhengHei"/>
                <a:cs typeface="Microsoft JhengHei"/>
              </a:rPr>
              <a:t>物</a:t>
            </a:r>
            <a:r>
              <a:rPr sz="950" b="1" dirty="0">
                <a:solidFill>
                  <a:srgbClr val="FFFFFF"/>
                </a:solidFill>
                <a:latin typeface="Microsoft JhengHei"/>
                <a:cs typeface="Microsoft JhengHei"/>
              </a:rPr>
              <a:t>、感</a:t>
            </a:r>
            <a:r>
              <a:rPr sz="950" b="1" spc="-10" dirty="0">
                <a:solidFill>
                  <a:srgbClr val="FFFFFF"/>
                </a:solidFill>
                <a:latin typeface="Microsoft JhengHei"/>
                <a:cs typeface="Microsoft JhengHei"/>
              </a:rPr>
              <a:t>染</a:t>
            </a:r>
            <a:r>
              <a:rPr sz="950" b="1" dirty="0">
                <a:solidFill>
                  <a:srgbClr val="FFFFFF"/>
                </a:solidFill>
                <a:latin typeface="Microsoft JhengHei"/>
                <a:cs typeface="Microsoft JhengHei"/>
              </a:rPr>
              <a:t>性病等</a:t>
            </a:r>
            <a:r>
              <a:rPr sz="950" b="1" spc="-50" dirty="0">
                <a:solidFill>
                  <a:srgbClr val="FFFFFF"/>
                </a:solidFill>
                <a:latin typeface="Microsoft JhengHei"/>
                <a:cs typeface="Microsoft JhengHei"/>
              </a:rPr>
              <a:t>)</a:t>
            </a:r>
            <a:endParaRPr sz="950">
              <a:latin typeface="Microsoft JhengHei"/>
              <a:cs typeface="Microsoft JhengHei"/>
            </a:endParaRPr>
          </a:p>
          <a:p>
            <a:pPr marL="12700">
              <a:lnSpc>
                <a:spcPts val="2505"/>
              </a:lnSpc>
            </a:pPr>
            <a:r>
              <a:rPr sz="2100" b="1" dirty="0">
                <a:solidFill>
                  <a:srgbClr val="FFD965"/>
                </a:solidFill>
                <a:latin typeface="Microsoft JhengHei"/>
                <a:cs typeface="Microsoft JhengHei"/>
              </a:rPr>
              <a:t>重點⼈群</a:t>
            </a:r>
            <a:r>
              <a:rPr sz="950" b="1" dirty="0">
                <a:solidFill>
                  <a:srgbClr val="FFFFFF"/>
                </a:solidFill>
                <a:latin typeface="Microsoft JhengHei"/>
                <a:cs typeface="Microsoft JhengHei"/>
              </a:rPr>
              <a:t>(性交易雙方、</a:t>
            </a:r>
            <a:r>
              <a:rPr sz="950" b="1" spc="-10" dirty="0">
                <a:solidFill>
                  <a:srgbClr val="FFFFFF"/>
                </a:solidFill>
                <a:latin typeface="Microsoft JhengHei"/>
                <a:cs typeface="Microsoft JhengHei"/>
              </a:rPr>
              <a:t>男</a:t>
            </a:r>
            <a:r>
              <a:rPr sz="950" b="1" dirty="0">
                <a:solidFill>
                  <a:srgbClr val="FFFFFF"/>
                </a:solidFill>
                <a:latin typeface="Microsoft JhengHei"/>
                <a:cs typeface="Microsoft JhengHei"/>
              </a:rPr>
              <a:t>男間不</a:t>
            </a:r>
            <a:r>
              <a:rPr sz="950" b="1" spc="-10" dirty="0">
                <a:solidFill>
                  <a:srgbClr val="FFFFFF"/>
                </a:solidFill>
                <a:latin typeface="Microsoft JhengHei"/>
                <a:cs typeface="Microsoft JhengHei"/>
              </a:rPr>
              <a:t>安</a:t>
            </a:r>
            <a:r>
              <a:rPr sz="950" b="1" dirty="0">
                <a:solidFill>
                  <a:srgbClr val="FFFFFF"/>
                </a:solidFill>
                <a:latin typeface="Microsoft JhengHei"/>
                <a:cs typeface="Microsoft JhengHei"/>
              </a:rPr>
              <a:t>全性</a:t>
            </a:r>
            <a:r>
              <a:rPr sz="950" b="1" spc="-10" dirty="0">
                <a:solidFill>
                  <a:srgbClr val="FFFFFF"/>
                </a:solidFill>
                <a:latin typeface="Microsoft JhengHei"/>
                <a:cs typeface="Microsoft JhengHei"/>
              </a:rPr>
              <a:t>行</a:t>
            </a:r>
            <a:r>
              <a:rPr sz="950" b="1" dirty="0">
                <a:solidFill>
                  <a:srgbClr val="FFFFFF"/>
                </a:solidFill>
                <a:latin typeface="Microsoft JhengHei"/>
                <a:cs typeface="Microsoft JhengHei"/>
              </a:rPr>
              <a:t>為者、</a:t>
            </a:r>
            <a:r>
              <a:rPr sz="950" b="1" spc="-10" dirty="0">
                <a:solidFill>
                  <a:srgbClr val="FFFFFF"/>
                </a:solidFill>
                <a:latin typeface="Microsoft JhengHei"/>
                <a:cs typeface="Microsoft JhengHei"/>
              </a:rPr>
              <a:t>跨</a:t>
            </a:r>
            <a:r>
              <a:rPr sz="950" b="1" dirty="0">
                <a:solidFill>
                  <a:srgbClr val="FFFFFF"/>
                </a:solidFill>
                <a:latin typeface="Microsoft JhengHei"/>
                <a:cs typeface="Microsoft JhengHei"/>
              </a:rPr>
              <a:t>性別</a:t>
            </a:r>
            <a:r>
              <a:rPr sz="950" b="1" spc="-10" dirty="0">
                <a:solidFill>
                  <a:srgbClr val="FFFFFF"/>
                </a:solidFill>
                <a:latin typeface="Microsoft JhengHei"/>
                <a:cs typeface="Microsoft JhengHei"/>
              </a:rPr>
              <a:t>者</a:t>
            </a:r>
            <a:r>
              <a:rPr sz="950" b="1" dirty="0">
                <a:solidFill>
                  <a:srgbClr val="FFFFFF"/>
                </a:solidFill>
                <a:latin typeface="Microsoft JhengHei"/>
                <a:cs typeface="Microsoft JhengHei"/>
              </a:rPr>
              <a:t>、藥癮</a:t>
            </a:r>
            <a:r>
              <a:rPr sz="950" b="1" spc="-30" dirty="0">
                <a:solidFill>
                  <a:srgbClr val="FFFFFF"/>
                </a:solidFill>
                <a:latin typeface="Microsoft JhengHei"/>
                <a:cs typeface="Microsoft JhengHei"/>
              </a:rPr>
              <a:t>者)</a:t>
            </a:r>
            <a:endParaRPr sz="950">
              <a:latin typeface="Microsoft JhengHei"/>
              <a:cs typeface="Microsoft JhengHei"/>
            </a:endParaRPr>
          </a:p>
          <a:p>
            <a:pPr marR="2161540" algn="ctr">
              <a:lnSpc>
                <a:spcPct val="100000"/>
              </a:lnSpc>
              <a:spcBef>
                <a:spcPts val="45"/>
              </a:spcBef>
            </a:pPr>
            <a:r>
              <a:rPr sz="1550" b="1" dirty="0">
                <a:solidFill>
                  <a:srgbClr val="9CF5FC"/>
                </a:solidFill>
                <a:latin typeface="Microsoft JhengHei"/>
                <a:cs typeface="Microsoft JhengHei"/>
              </a:rPr>
              <a:t>建議每3-6個月篩檢1</a:t>
            </a:r>
            <a:r>
              <a:rPr sz="1550" b="1" spc="-50" dirty="0">
                <a:solidFill>
                  <a:srgbClr val="9CF5FC"/>
                </a:solidFill>
                <a:latin typeface="Microsoft JhengHei"/>
                <a:cs typeface="Microsoft JhengHei"/>
              </a:rPr>
              <a:t>次</a:t>
            </a:r>
            <a:endParaRPr sz="1550">
              <a:latin typeface="Microsoft JhengHei"/>
              <a:cs typeface="Microsoft JhengHei"/>
            </a:endParaRPr>
          </a:p>
          <a:p>
            <a:pPr marL="59055" algn="ctr">
              <a:lnSpc>
                <a:spcPct val="100000"/>
              </a:lnSpc>
              <a:spcBef>
                <a:spcPts val="935"/>
              </a:spcBef>
            </a:pPr>
            <a:r>
              <a:rPr sz="1750" b="1" spc="-10" dirty="0">
                <a:solidFill>
                  <a:srgbClr val="FFFFFF"/>
                </a:solidFill>
                <a:latin typeface="Microsoft JhengHei"/>
                <a:cs typeface="Microsoft JhengHei"/>
              </a:rPr>
              <a:t>匿名篩檢計畫</a:t>
            </a:r>
            <a:endParaRPr sz="1750">
              <a:latin typeface="Microsoft JhengHei"/>
              <a:cs typeface="Microsoft JhengHei"/>
            </a:endParaRPr>
          </a:p>
          <a:p>
            <a:pPr marL="927735" marR="860425" algn="ctr">
              <a:lnSpc>
                <a:spcPct val="142000"/>
              </a:lnSpc>
            </a:pPr>
            <a:r>
              <a:rPr sz="1750" b="1" spc="-5" dirty="0">
                <a:solidFill>
                  <a:srgbClr val="FFFFFF"/>
                </a:solidFill>
                <a:latin typeface="Microsoft JhengHei"/>
                <a:cs typeface="Microsoft JhengHei"/>
              </a:rPr>
              <a:t>性傳染病及肝炎疾病篩檢藥癮者及替代治療者篩檢</a:t>
            </a:r>
            <a:r>
              <a:rPr sz="1750" b="1" spc="-10" dirty="0">
                <a:solidFill>
                  <a:srgbClr val="FFFFFF"/>
                </a:solidFill>
                <a:latin typeface="Microsoft JhengHei"/>
                <a:cs typeface="Microsoft JhengHei"/>
              </a:rPr>
              <a:t>監獄收容⼈體檢</a:t>
            </a:r>
            <a:endParaRPr sz="1750">
              <a:latin typeface="Microsoft JhengHei"/>
              <a:cs typeface="Microsoft JhengHei"/>
            </a:endParaRPr>
          </a:p>
          <a:p>
            <a:pPr marL="57150" algn="ctr">
              <a:lnSpc>
                <a:spcPct val="100000"/>
              </a:lnSpc>
              <a:spcBef>
                <a:spcPts val="885"/>
              </a:spcBef>
            </a:pPr>
            <a:r>
              <a:rPr sz="1750" b="1" spc="-10" dirty="0">
                <a:solidFill>
                  <a:srgbClr val="FFFFFF"/>
                </a:solidFill>
                <a:latin typeface="Microsoft JhengHei"/>
                <a:cs typeface="Microsoft JhengHei"/>
              </a:rPr>
              <a:t>自我篩檢計畫</a:t>
            </a:r>
            <a:endParaRPr sz="1750">
              <a:latin typeface="Microsoft JhengHei"/>
              <a:cs typeface="Microsoft JhengHei"/>
            </a:endParaRPr>
          </a:p>
          <a:p>
            <a:pPr marL="927735" marR="860425" algn="ctr">
              <a:lnSpc>
                <a:spcPct val="130000"/>
              </a:lnSpc>
              <a:spcBef>
                <a:spcPts val="130"/>
              </a:spcBef>
            </a:pPr>
            <a:r>
              <a:rPr sz="1750" b="1" spc="-5" dirty="0">
                <a:solidFill>
                  <a:srgbClr val="853C0C"/>
                </a:solidFill>
                <a:latin typeface="Microsoft JhengHei"/>
                <a:cs typeface="Microsoft JhengHei"/>
              </a:rPr>
              <a:t>同儕及社群網絡友善篩檢</a:t>
            </a:r>
            <a:r>
              <a:rPr sz="1750" b="1" spc="-10" dirty="0">
                <a:solidFill>
                  <a:srgbClr val="853C0C"/>
                </a:solidFill>
                <a:latin typeface="Microsoft JhengHei"/>
                <a:cs typeface="Microsoft JhengHei"/>
              </a:rPr>
              <a:t>視訊篩檢服務</a:t>
            </a:r>
            <a:endParaRPr sz="1750">
              <a:latin typeface="Microsoft JhengHei"/>
              <a:cs typeface="Microsoft JhengHei"/>
            </a:endParaRPr>
          </a:p>
          <a:p>
            <a:pPr marL="59055" algn="ctr">
              <a:lnSpc>
                <a:spcPct val="100000"/>
              </a:lnSpc>
              <a:spcBef>
                <a:spcPts val="635"/>
              </a:spcBef>
            </a:pPr>
            <a:r>
              <a:rPr sz="1750" b="1" spc="-10" dirty="0">
                <a:solidFill>
                  <a:srgbClr val="853C0C"/>
                </a:solidFill>
                <a:latin typeface="Microsoft JhengHei"/>
                <a:cs typeface="Microsoft JhengHei"/>
              </a:rPr>
              <a:t>伴侶篩檢服務</a:t>
            </a:r>
            <a:endParaRPr sz="1750">
              <a:latin typeface="Microsoft JhengHei"/>
              <a:cs typeface="Microsoft JhengHei"/>
            </a:endParaRPr>
          </a:p>
        </p:txBody>
      </p:sp>
      <p:sp>
        <p:nvSpPr>
          <p:cNvPr id="24" name="object 24"/>
          <p:cNvSpPr txBox="1"/>
          <p:nvPr/>
        </p:nvSpPr>
        <p:spPr>
          <a:xfrm>
            <a:off x="4875409" y="6191428"/>
            <a:ext cx="1805939" cy="321945"/>
          </a:xfrm>
          <a:prstGeom prst="rect">
            <a:avLst/>
          </a:prstGeom>
        </p:spPr>
        <p:txBody>
          <a:bodyPr vert="horz" wrap="square" lIns="0" tIns="29844" rIns="0" bIns="0" rtlCol="0">
            <a:spAutoFit/>
          </a:bodyPr>
          <a:lstStyle/>
          <a:p>
            <a:pPr marL="12700">
              <a:lnSpc>
                <a:spcPct val="100000"/>
              </a:lnSpc>
              <a:spcBef>
                <a:spcPts val="234"/>
              </a:spcBef>
            </a:pPr>
            <a:r>
              <a:rPr sz="1750" b="1" spc="-10" dirty="0">
                <a:solidFill>
                  <a:srgbClr val="853C0C"/>
                </a:solidFill>
                <a:latin typeface="Microsoft JhengHei"/>
                <a:cs typeface="Microsoft JhengHei"/>
              </a:rPr>
              <a:t>重點科別篩檢計畫</a:t>
            </a:r>
            <a:endParaRPr sz="1750">
              <a:latin typeface="Microsoft JhengHei"/>
              <a:cs typeface="Microsoft JhengHei"/>
            </a:endParaRPr>
          </a:p>
        </p:txBody>
      </p:sp>
      <p:sp>
        <p:nvSpPr>
          <p:cNvPr id="25" name="object 25"/>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113</a:t>
            </a:r>
            <a:endParaRPr sz="1050">
              <a:latin typeface="Microsoft JhengHei"/>
              <a:cs typeface="Microsoft JhengHei"/>
            </a:endParaRPr>
          </a:p>
        </p:txBody>
      </p:sp>
      <p:sp>
        <p:nvSpPr>
          <p:cNvPr id="26" name="object 2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479405" cy="4956175"/>
            <a:chOff x="88277" y="795527"/>
            <a:chExt cx="10479405" cy="4956175"/>
          </a:xfrm>
        </p:grpSpPr>
        <p:pic>
          <p:nvPicPr>
            <p:cNvPr id="3" name="object 3"/>
            <p:cNvPicPr/>
            <p:nvPr/>
          </p:nvPicPr>
          <p:blipFill>
            <a:blip r:embed="rId2" cstate="print"/>
            <a:stretch>
              <a:fillRect/>
            </a:stretch>
          </p:blipFill>
          <p:spPr>
            <a:xfrm>
              <a:off x="1356245" y="1732025"/>
              <a:ext cx="8354568" cy="4019549"/>
            </a:xfrm>
            <a:prstGeom prst="rect">
              <a:avLst/>
            </a:prstGeom>
          </p:spPr>
        </p:pic>
        <p:pic>
          <p:nvPicPr>
            <p:cNvPr id="4" name="object 4"/>
            <p:cNvPicPr/>
            <p:nvPr/>
          </p:nvPicPr>
          <p:blipFill>
            <a:blip r:embed="rId3" cstate="print"/>
            <a:stretch>
              <a:fillRect/>
            </a:stretch>
          </p:blipFill>
          <p:spPr>
            <a:xfrm>
              <a:off x="279539" y="954023"/>
              <a:ext cx="703326" cy="703326"/>
            </a:xfrm>
            <a:prstGeom prst="rect">
              <a:avLst/>
            </a:prstGeom>
          </p:spPr>
        </p:pic>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txBox="1"/>
          <p:nvPr/>
        </p:nvSpPr>
        <p:spPr>
          <a:xfrm>
            <a:off x="1390535" y="5577078"/>
            <a:ext cx="8592820" cy="699770"/>
          </a:xfrm>
          <a:prstGeom prst="rect">
            <a:avLst/>
          </a:prstGeom>
          <a:solidFill>
            <a:srgbClr val="E2F0D9"/>
          </a:solidFill>
        </p:spPr>
        <p:txBody>
          <a:bodyPr vert="horz" wrap="square" lIns="0" tIns="5080" rIns="0" bIns="0" rtlCol="0">
            <a:spAutoFit/>
          </a:bodyPr>
          <a:lstStyle/>
          <a:p>
            <a:pPr marL="80645" marR="317500">
              <a:lnSpc>
                <a:spcPct val="120000"/>
              </a:lnSpc>
              <a:spcBef>
                <a:spcPts val="40"/>
              </a:spcBef>
            </a:pPr>
            <a:r>
              <a:rPr sz="1750" b="1" dirty="0">
                <a:solidFill>
                  <a:srgbClr val="ED7C31"/>
                </a:solidFill>
                <a:latin typeface="Microsoft JhengHei"/>
                <a:cs typeface="Microsoft JhengHei"/>
              </a:rPr>
              <a:t>感染者伴侶篩檢服務</a:t>
            </a:r>
            <a:r>
              <a:rPr sz="1750" b="1" dirty="0">
                <a:solidFill>
                  <a:srgbClr val="2C778D"/>
                </a:solidFill>
                <a:latin typeface="Microsoft JhengHei"/>
                <a:cs typeface="Microsoft JhengHei"/>
              </a:rPr>
              <a:t>之HIV</a:t>
            </a:r>
            <a:r>
              <a:rPr sz="1750" b="1" spc="-5" dirty="0">
                <a:solidFill>
                  <a:srgbClr val="2C778D"/>
                </a:solidFill>
                <a:latin typeface="Microsoft JhengHei"/>
                <a:cs typeface="Microsoft JhengHei"/>
              </a:rPr>
              <a:t>新案陽性率高，可及早發現潛在感染者與及時銜接治療。</a:t>
            </a:r>
            <a:r>
              <a:rPr sz="1750" b="1" dirty="0">
                <a:solidFill>
                  <a:srgbClr val="2C778D"/>
                </a:solidFill>
                <a:latin typeface="Microsoft JhengHei"/>
                <a:cs typeface="Microsoft JhengHei"/>
              </a:rPr>
              <a:t>並為檢驗陰性伴侶提供合適的預防服務(如轉銜PrEP服務)，以降低HIV傳播風險</a:t>
            </a:r>
            <a:r>
              <a:rPr sz="1550" b="1" spc="-50" dirty="0">
                <a:solidFill>
                  <a:srgbClr val="2C778D"/>
                </a:solidFill>
                <a:latin typeface="Microsoft JhengHei"/>
                <a:cs typeface="Microsoft JhengHei"/>
              </a:rPr>
              <a:t>。</a:t>
            </a:r>
            <a:endParaRPr sz="1550">
              <a:latin typeface="Microsoft JhengHei"/>
              <a:cs typeface="Microsoft JhengHei"/>
            </a:endParaRPr>
          </a:p>
        </p:txBody>
      </p:sp>
      <p:grpSp>
        <p:nvGrpSpPr>
          <p:cNvPr id="7" name="object 7"/>
          <p:cNvGrpSpPr/>
          <p:nvPr/>
        </p:nvGrpSpPr>
        <p:grpSpPr>
          <a:xfrm>
            <a:off x="399935" y="5414771"/>
            <a:ext cx="938530" cy="985519"/>
            <a:chOff x="399935" y="5414771"/>
            <a:chExt cx="938530" cy="985519"/>
          </a:xfrm>
        </p:grpSpPr>
        <p:sp>
          <p:nvSpPr>
            <p:cNvPr id="8" name="object 8"/>
            <p:cNvSpPr/>
            <p:nvPr/>
          </p:nvSpPr>
          <p:spPr>
            <a:xfrm>
              <a:off x="399935" y="5414784"/>
              <a:ext cx="938530" cy="985519"/>
            </a:xfrm>
            <a:custGeom>
              <a:avLst/>
              <a:gdLst/>
              <a:ahLst/>
              <a:cxnLst/>
              <a:rect l="l" t="t" r="r" b="b"/>
              <a:pathLst>
                <a:path w="938530" h="985520">
                  <a:moveTo>
                    <a:pt x="481622" y="291884"/>
                  </a:moveTo>
                  <a:lnTo>
                    <a:pt x="480822" y="282702"/>
                  </a:lnTo>
                  <a:lnTo>
                    <a:pt x="470281" y="246392"/>
                  </a:lnTo>
                  <a:lnTo>
                    <a:pt x="465670" y="216306"/>
                  </a:lnTo>
                  <a:lnTo>
                    <a:pt x="464629" y="195795"/>
                  </a:lnTo>
                  <a:lnTo>
                    <a:pt x="464820" y="188214"/>
                  </a:lnTo>
                  <a:lnTo>
                    <a:pt x="461225" y="138811"/>
                  </a:lnTo>
                  <a:lnTo>
                    <a:pt x="445541" y="94030"/>
                  </a:lnTo>
                  <a:lnTo>
                    <a:pt x="438912" y="84315"/>
                  </a:lnTo>
                  <a:lnTo>
                    <a:pt x="438912" y="178308"/>
                  </a:lnTo>
                  <a:lnTo>
                    <a:pt x="438912" y="186690"/>
                  </a:lnTo>
                  <a:lnTo>
                    <a:pt x="422529" y="256222"/>
                  </a:lnTo>
                  <a:lnTo>
                    <a:pt x="378714" y="308610"/>
                  </a:lnTo>
                  <a:lnTo>
                    <a:pt x="341274" y="328231"/>
                  </a:lnTo>
                  <a:lnTo>
                    <a:pt x="298704" y="335280"/>
                  </a:lnTo>
                  <a:lnTo>
                    <a:pt x="276758" y="333463"/>
                  </a:lnTo>
                  <a:lnTo>
                    <a:pt x="236016" y="319849"/>
                  </a:lnTo>
                  <a:lnTo>
                    <a:pt x="197739" y="290118"/>
                  </a:lnTo>
                  <a:lnTo>
                    <a:pt x="168529" y="243128"/>
                  </a:lnTo>
                  <a:lnTo>
                    <a:pt x="160782" y="215646"/>
                  </a:lnTo>
                  <a:lnTo>
                    <a:pt x="232638" y="194132"/>
                  </a:lnTo>
                  <a:lnTo>
                    <a:pt x="280797" y="152781"/>
                  </a:lnTo>
                  <a:lnTo>
                    <a:pt x="307797" y="112560"/>
                  </a:lnTo>
                  <a:lnTo>
                    <a:pt x="316230" y="94488"/>
                  </a:lnTo>
                  <a:lnTo>
                    <a:pt x="351015" y="129400"/>
                  </a:lnTo>
                  <a:lnTo>
                    <a:pt x="387096" y="149821"/>
                  </a:lnTo>
                  <a:lnTo>
                    <a:pt x="418020" y="159524"/>
                  </a:lnTo>
                  <a:lnTo>
                    <a:pt x="437388" y="162306"/>
                  </a:lnTo>
                  <a:lnTo>
                    <a:pt x="438912" y="178308"/>
                  </a:lnTo>
                  <a:lnTo>
                    <a:pt x="438912" y="84315"/>
                  </a:lnTo>
                  <a:lnTo>
                    <a:pt x="419481" y="55816"/>
                  </a:lnTo>
                  <a:lnTo>
                    <a:pt x="384771" y="26098"/>
                  </a:lnTo>
                  <a:lnTo>
                    <a:pt x="343179" y="6845"/>
                  </a:lnTo>
                  <a:lnTo>
                    <a:pt x="296418" y="0"/>
                  </a:lnTo>
                  <a:lnTo>
                    <a:pt x="249910" y="6845"/>
                  </a:lnTo>
                  <a:lnTo>
                    <a:pt x="208381" y="26098"/>
                  </a:lnTo>
                  <a:lnTo>
                    <a:pt x="173634" y="55816"/>
                  </a:lnTo>
                  <a:lnTo>
                    <a:pt x="147459" y="94030"/>
                  </a:lnTo>
                  <a:lnTo>
                    <a:pt x="131648" y="138811"/>
                  </a:lnTo>
                  <a:lnTo>
                    <a:pt x="128016" y="188214"/>
                  </a:lnTo>
                  <a:lnTo>
                    <a:pt x="128600" y="213702"/>
                  </a:lnTo>
                  <a:lnTo>
                    <a:pt x="127063" y="232117"/>
                  </a:lnTo>
                  <a:lnTo>
                    <a:pt x="121793" y="252399"/>
                  </a:lnTo>
                  <a:lnTo>
                    <a:pt x="111252" y="283464"/>
                  </a:lnTo>
                  <a:lnTo>
                    <a:pt x="110540" y="292531"/>
                  </a:lnTo>
                  <a:lnTo>
                    <a:pt x="113626" y="300609"/>
                  </a:lnTo>
                  <a:lnTo>
                    <a:pt x="119710" y="306387"/>
                  </a:lnTo>
                  <a:lnTo>
                    <a:pt x="128016" y="308610"/>
                  </a:lnTo>
                  <a:lnTo>
                    <a:pt x="128600" y="308610"/>
                  </a:lnTo>
                  <a:lnTo>
                    <a:pt x="160782" y="308610"/>
                  </a:lnTo>
                  <a:lnTo>
                    <a:pt x="190500" y="308610"/>
                  </a:lnTo>
                  <a:lnTo>
                    <a:pt x="213398" y="327520"/>
                  </a:lnTo>
                  <a:lnTo>
                    <a:pt x="239458" y="341655"/>
                  </a:lnTo>
                  <a:lnTo>
                    <a:pt x="268071" y="350507"/>
                  </a:lnTo>
                  <a:lnTo>
                    <a:pt x="298704" y="353568"/>
                  </a:lnTo>
                  <a:lnTo>
                    <a:pt x="329209" y="350507"/>
                  </a:lnTo>
                  <a:lnTo>
                    <a:pt x="357657" y="341655"/>
                  </a:lnTo>
                  <a:lnTo>
                    <a:pt x="383667" y="327520"/>
                  </a:lnTo>
                  <a:lnTo>
                    <a:pt x="406908" y="308610"/>
                  </a:lnTo>
                  <a:lnTo>
                    <a:pt x="438912" y="308610"/>
                  </a:lnTo>
                  <a:lnTo>
                    <a:pt x="464058" y="308610"/>
                  </a:lnTo>
                  <a:lnTo>
                    <a:pt x="464629" y="308444"/>
                  </a:lnTo>
                  <a:lnTo>
                    <a:pt x="472668" y="306273"/>
                  </a:lnTo>
                  <a:lnTo>
                    <a:pt x="478726" y="300228"/>
                  </a:lnTo>
                  <a:lnTo>
                    <a:pt x="481622" y="291884"/>
                  </a:lnTo>
                  <a:close/>
                </a:path>
                <a:path w="938530" h="985520">
                  <a:moveTo>
                    <a:pt x="938530" y="351282"/>
                  </a:moveTo>
                  <a:lnTo>
                    <a:pt x="933450" y="339255"/>
                  </a:lnTo>
                  <a:lnTo>
                    <a:pt x="925830" y="329946"/>
                  </a:lnTo>
                  <a:lnTo>
                    <a:pt x="922020" y="327660"/>
                  </a:lnTo>
                  <a:lnTo>
                    <a:pt x="922020" y="355092"/>
                  </a:lnTo>
                  <a:lnTo>
                    <a:pt x="922020" y="362712"/>
                  </a:lnTo>
                  <a:lnTo>
                    <a:pt x="919480" y="365760"/>
                  </a:lnTo>
                  <a:lnTo>
                    <a:pt x="843280" y="477012"/>
                  </a:lnTo>
                  <a:lnTo>
                    <a:pt x="834390" y="469900"/>
                  </a:lnTo>
                  <a:lnTo>
                    <a:pt x="834390" y="492252"/>
                  </a:lnTo>
                  <a:lnTo>
                    <a:pt x="717550" y="673608"/>
                  </a:lnTo>
                  <a:lnTo>
                    <a:pt x="704850" y="688403"/>
                  </a:lnTo>
                  <a:lnTo>
                    <a:pt x="689610" y="699414"/>
                  </a:lnTo>
                  <a:lnTo>
                    <a:pt x="671830" y="706285"/>
                  </a:lnTo>
                  <a:lnTo>
                    <a:pt x="654050" y="708660"/>
                  </a:lnTo>
                  <a:lnTo>
                    <a:pt x="641350" y="707529"/>
                  </a:lnTo>
                  <a:lnTo>
                    <a:pt x="629920" y="704278"/>
                  </a:lnTo>
                  <a:lnTo>
                    <a:pt x="618490" y="699008"/>
                  </a:lnTo>
                  <a:lnTo>
                    <a:pt x="608330" y="691896"/>
                  </a:lnTo>
                  <a:lnTo>
                    <a:pt x="523240" y="623316"/>
                  </a:lnTo>
                  <a:lnTo>
                    <a:pt x="523240" y="588479"/>
                  </a:lnTo>
                  <a:lnTo>
                    <a:pt x="520700" y="563016"/>
                  </a:lnTo>
                  <a:lnTo>
                    <a:pt x="518160" y="547116"/>
                  </a:lnTo>
                  <a:lnTo>
                    <a:pt x="518160" y="541020"/>
                  </a:lnTo>
                  <a:lnTo>
                    <a:pt x="515620" y="535686"/>
                  </a:lnTo>
                  <a:lnTo>
                    <a:pt x="510540" y="533400"/>
                  </a:lnTo>
                  <a:lnTo>
                    <a:pt x="501650" y="536448"/>
                  </a:lnTo>
                  <a:lnTo>
                    <a:pt x="499110" y="541020"/>
                  </a:lnTo>
                  <a:lnTo>
                    <a:pt x="500380" y="546354"/>
                  </a:lnTo>
                  <a:lnTo>
                    <a:pt x="508000" y="574548"/>
                  </a:lnTo>
                  <a:lnTo>
                    <a:pt x="509270" y="597598"/>
                  </a:lnTo>
                  <a:lnTo>
                    <a:pt x="506730" y="627786"/>
                  </a:lnTo>
                  <a:lnTo>
                    <a:pt x="499110" y="677418"/>
                  </a:lnTo>
                  <a:lnTo>
                    <a:pt x="499110" y="680466"/>
                  </a:lnTo>
                  <a:lnTo>
                    <a:pt x="497840" y="682752"/>
                  </a:lnTo>
                  <a:lnTo>
                    <a:pt x="487680" y="722185"/>
                  </a:lnTo>
                  <a:lnTo>
                    <a:pt x="481330" y="760374"/>
                  </a:lnTo>
                  <a:lnTo>
                    <a:pt x="478790" y="800125"/>
                  </a:lnTo>
                  <a:lnTo>
                    <a:pt x="480060" y="841248"/>
                  </a:lnTo>
                  <a:lnTo>
                    <a:pt x="485140" y="956310"/>
                  </a:lnTo>
                  <a:lnTo>
                    <a:pt x="485140" y="958596"/>
                  </a:lnTo>
                  <a:lnTo>
                    <a:pt x="483870" y="961644"/>
                  </a:lnTo>
                  <a:lnTo>
                    <a:pt x="482600" y="963930"/>
                  </a:lnTo>
                  <a:lnTo>
                    <a:pt x="477520" y="966978"/>
                  </a:lnTo>
                  <a:lnTo>
                    <a:pt x="307340" y="966978"/>
                  </a:lnTo>
                  <a:lnTo>
                    <a:pt x="307340" y="505968"/>
                  </a:lnTo>
                  <a:lnTo>
                    <a:pt x="309880" y="504444"/>
                  </a:lnTo>
                  <a:lnTo>
                    <a:pt x="312420" y="502158"/>
                  </a:lnTo>
                  <a:lnTo>
                    <a:pt x="313690" y="499110"/>
                  </a:lnTo>
                  <a:lnTo>
                    <a:pt x="381000" y="385572"/>
                  </a:lnTo>
                  <a:lnTo>
                    <a:pt x="396240" y="399326"/>
                  </a:lnTo>
                  <a:lnTo>
                    <a:pt x="406400" y="413219"/>
                  </a:lnTo>
                  <a:lnTo>
                    <a:pt x="415290" y="425386"/>
                  </a:lnTo>
                  <a:lnTo>
                    <a:pt x="425450" y="464858"/>
                  </a:lnTo>
                  <a:lnTo>
                    <a:pt x="417830" y="518922"/>
                  </a:lnTo>
                  <a:lnTo>
                    <a:pt x="417830" y="522732"/>
                  </a:lnTo>
                  <a:lnTo>
                    <a:pt x="415290" y="521970"/>
                  </a:lnTo>
                  <a:lnTo>
                    <a:pt x="407670" y="521970"/>
                  </a:lnTo>
                  <a:lnTo>
                    <a:pt x="378460" y="528129"/>
                  </a:lnTo>
                  <a:lnTo>
                    <a:pt x="355600" y="545020"/>
                  </a:lnTo>
                  <a:lnTo>
                    <a:pt x="339090" y="570179"/>
                  </a:lnTo>
                  <a:lnTo>
                    <a:pt x="332740" y="601218"/>
                  </a:lnTo>
                  <a:lnTo>
                    <a:pt x="332740" y="645414"/>
                  </a:lnTo>
                  <a:lnTo>
                    <a:pt x="336550" y="655002"/>
                  </a:lnTo>
                  <a:lnTo>
                    <a:pt x="341630" y="662749"/>
                  </a:lnTo>
                  <a:lnTo>
                    <a:pt x="350520" y="667905"/>
                  </a:lnTo>
                  <a:lnTo>
                    <a:pt x="359410" y="669798"/>
                  </a:lnTo>
                  <a:lnTo>
                    <a:pt x="369570" y="667524"/>
                  </a:lnTo>
                  <a:lnTo>
                    <a:pt x="383540" y="630885"/>
                  </a:lnTo>
                  <a:lnTo>
                    <a:pt x="350520" y="615696"/>
                  </a:lnTo>
                  <a:lnTo>
                    <a:pt x="350520" y="601218"/>
                  </a:lnTo>
                  <a:lnTo>
                    <a:pt x="355600" y="577545"/>
                  </a:lnTo>
                  <a:lnTo>
                    <a:pt x="367030" y="558165"/>
                  </a:lnTo>
                  <a:lnTo>
                    <a:pt x="384810" y="545058"/>
                  </a:lnTo>
                  <a:lnTo>
                    <a:pt x="407670" y="540258"/>
                  </a:lnTo>
                  <a:lnTo>
                    <a:pt x="425450" y="543991"/>
                  </a:lnTo>
                  <a:lnTo>
                    <a:pt x="430530" y="545058"/>
                  </a:lnTo>
                  <a:lnTo>
                    <a:pt x="434340" y="547865"/>
                  </a:lnTo>
                  <a:lnTo>
                    <a:pt x="448310" y="558165"/>
                  </a:lnTo>
                  <a:lnTo>
                    <a:pt x="461010" y="577545"/>
                  </a:lnTo>
                  <a:lnTo>
                    <a:pt x="464820" y="601218"/>
                  </a:lnTo>
                  <a:lnTo>
                    <a:pt x="464820" y="615696"/>
                  </a:lnTo>
                  <a:lnTo>
                    <a:pt x="458470" y="614172"/>
                  </a:lnTo>
                  <a:lnTo>
                    <a:pt x="455930" y="614172"/>
                  </a:lnTo>
                  <a:lnTo>
                    <a:pt x="445770" y="616305"/>
                  </a:lnTo>
                  <a:lnTo>
                    <a:pt x="436880" y="622173"/>
                  </a:lnTo>
                  <a:lnTo>
                    <a:pt x="431800" y="630885"/>
                  </a:lnTo>
                  <a:lnTo>
                    <a:pt x="430530" y="641604"/>
                  </a:lnTo>
                  <a:lnTo>
                    <a:pt x="431800" y="652437"/>
                  </a:lnTo>
                  <a:lnTo>
                    <a:pt x="436880" y="661416"/>
                  </a:lnTo>
                  <a:lnTo>
                    <a:pt x="445770" y="667524"/>
                  </a:lnTo>
                  <a:lnTo>
                    <a:pt x="455930" y="669798"/>
                  </a:lnTo>
                  <a:lnTo>
                    <a:pt x="464820" y="667931"/>
                  </a:lnTo>
                  <a:lnTo>
                    <a:pt x="466090" y="667664"/>
                  </a:lnTo>
                  <a:lnTo>
                    <a:pt x="473710" y="661885"/>
                  </a:lnTo>
                  <a:lnTo>
                    <a:pt x="480060" y="653402"/>
                  </a:lnTo>
                  <a:lnTo>
                    <a:pt x="482600" y="643128"/>
                  </a:lnTo>
                  <a:lnTo>
                    <a:pt x="482600" y="601218"/>
                  </a:lnTo>
                  <a:lnTo>
                    <a:pt x="478790" y="576681"/>
                  </a:lnTo>
                  <a:lnTo>
                    <a:pt x="468630" y="555307"/>
                  </a:lnTo>
                  <a:lnTo>
                    <a:pt x="453390" y="538200"/>
                  </a:lnTo>
                  <a:lnTo>
                    <a:pt x="434340" y="526542"/>
                  </a:lnTo>
                  <a:lnTo>
                    <a:pt x="434340" y="524256"/>
                  </a:lnTo>
                  <a:lnTo>
                    <a:pt x="443230" y="475018"/>
                  </a:lnTo>
                  <a:lnTo>
                    <a:pt x="438150" y="435571"/>
                  </a:lnTo>
                  <a:lnTo>
                    <a:pt x="422910" y="405409"/>
                  </a:lnTo>
                  <a:lnTo>
                    <a:pt x="406400" y="384048"/>
                  </a:lnTo>
                  <a:lnTo>
                    <a:pt x="436880" y="388581"/>
                  </a:lnTo>
                  <a:lnTo>
                    <a:pt x="466090" y="398614"/>
                  </a:lnTo>
                  <a:lnTo>
                    <a:pt x="494030" y="413943"/>
                  </a:lnTo>
                  <a:lnTo>
                    <a:pt x="518160" y="434340"/>
                  </a:lnTo>
                  <a:lnTo>
                    <a:pt x="636270" y="551688"/>
                  </a:lnTo>
                  <a:lnTo>
                    <a:pt x="641350" y="556260"/>
                  </a:lnTo>
                  <a:lnTo>
                    <a:pt x="647700" y="559308"/>
                  </a:lnTo>
                  <a:lnTo>
                    <a:pt x="655320" y="558546"/>
                  </a:lnTo>
                  <a:lnTo>
                    <a:pt x="662940" y="558546"/>
                  </a:lnTo>
                  <a:lnTo>
                    <a:pt x="669290" y="555498"/>
                  </a:lnTo>
                  <a:lnTo>
                    <a:pt x="674370" y="549402"/>
                  </a:lnTo>
                  <a:lnTo>
                    <a:pt x="768350" y="439674"/>
                  </a:lnTo>
                  <a:lnTo>
                    <a:pt x="778510" y="447751"/>
                  </a:lnTo>
                  <a:lnTo>
                    <a:pt x="834390" y="492252"/>
                  </a:lnTo>
                  <a:lnTo>
                    <a:pt x="834390" y="469900"/>
                  </a:lnTo>
                  <a:lnTo>
                    <a:pt x="778510" y="425196"/>
                  </a:lnTo>
                  <a:lnTo>
                    <a:pt x="802640" y="397510"/>
                  </a:lnTo>
                  <a:lnTo>
                    <a:pt x="816610" y="388899"/>
                  </a:lnTo>
                  <a:lnTo>
                    <a:pt x="830580" y="383578"/>
                  </a:lnTo>
                  <a:lnTo>
                    <a:pt x="847090" y="381762"/>
                  </a:lnTo>
                  <a:lnTo>
                    <a:pt x="858520" y="380352"/>
                  </a:lnTo>
                  <a:lnTo>
                    <a:pt x="869950" y="376237"/>
                  </a:lnTo>
                  <a:lnTo>
                    <a:pt x="880110" y="369544"/>
                  </a:lnTo>
                  <a:lnTo>
                    <a:pt x="887730" y="360426"/>
                  </a:lnTo>
                  <a:lnTo>
                    <a:pt x="899160" y="345186"/>
                  </a:lnTo>
                  <a:lnTo>
                    <a:pt x="904240" y="342900"/>
                  </a:lnTo>
                  <a:lnTo>
                    <a:pt x="910590" y="342900"/>
                  </a:lnTo>
                  <a:lnTo>
                    <a:pt x="913130" y="343662"/>
                  </a:lnTo>
                  <a:lnTo>
                    <a:pt x="915670" y="345186"/>
                  </a:lnTo>
                  <a:lnTo>
                    <a:pt x="918210" y="347472"/>
                  </a:lnTo>
                  <a:lnTo>
                    <a:pt x="920750" y="350520"/>
                  </a:lnTo>
                  <a:lnTo>
                    <a:pt x="922020" y="355092"/>
                  </a:lnTo>
                  <a:lnTo>
                    <a:pt x="922020" y="327660"/>
                  </a:lnTo>
                  <a:lnTo>
                    <a:pt x="919480" y="326136"/>
                  </a:lnTo>
                  <a:lnTo>
                    <a:pt x="914400" y="324612"/>
                  </a:lnTo>
                  <a:lnTo>
                    <a:pt x="908050" y="324612"/>
                  </a:lnTo>
                  <a:lnTo>
                    <a:pt x="868680" y="355104"/>
                  </a:lnTo>
                  <a:lnTo>
                    <a:pt x="862330" y="359664"/>
                  </a:lnTo>
                  <a:lnTo>
                    <a:pt x="854710" y="362496"/>
                  </a:lnTo>
                  <a:lnTo>
                    <a:pt x="847090" y="363474"/>
                  </a:lnTo>
                  <a:lnTo>
                    <a:pt x="826770" y="365709"/>
                  </a:lnTo>
                  <a:lnTo>
                    <a:pt x="808990" y="372237"/>
                  </a:lnTo>
                  <a:lnTo>
                    <a:pt x="792480" y="382752"/>
                  </a:lnTo>
                  <a:lnTo>
                    <a:pt x="778510" y="397002"/>
                  </a:lnTo>
                  <a:lnTo>
                    <a:pt x="754380" y="428244"/>
                  </a:lnTo>
                  <a:lnTo>
                    <a:pt x="660400" y="537210"/>
                  </a:lnTo>
                  <a:lnTo>
                    <a:pt x="659130" y="539496"/>
                  </a:lnTo>
                  <a:lnTo>
                    <a:pt x="656590" y="540258"/>
                  </a:lnTo>
                  <a:lnTo>
                    <a:pt x="651510" y="540258"/>
                  </a:lnTo>
                  <a:lnTo>
                    <a:pt x="647700" y="537972"/>
                  </a:lnTo>
                  <a:lnTo>
                    <a:pt x="530860" y="420624"/>
                  </a:lnTo>
                  <a:lnTo>
                    <a:pt x="501650" y="396811"/>
                  </a:lnTo>
                  <a:lnTo>
                    <a:pt x="468630" y="379374"/>
                  </a:lnTo>
                  <a:lnTo>
                    <a:pt x="434340" y="368642"/>
                  </a:lnTo>
                  <a:lnTo>
                    <a:pt x="397510" y="364998"/>
                  </a:lnTo>
                  <a:lnTo>
                    <a:pt x="377190" y="364998"/>
                  </a:lnTo>
                  <a:lnTo>
                    <a:pt x="377190" y="365760"/>
                  </a:lnTo>
                  <a:lnTo>
                    <a:pt x="374650" y="365760"/>
                  </a:lnTo>
                  <a:lnTo>
                    <a:pt x="374650" y="366522"/>
                  </a:lnTo>
                  <a:lnTo>
                    <a:pt x="363220" y="372618"/>
                  </a:lnTo>
                  <a:lnTo>
                    <a:pt x="331470" y="386765"/>
                  </a:lnTo>
                  <a:lnTo>
                    <a:pt x="298450" y="391566"/>
                  </a:lnTo>
                  <a:lnTo>
                    <a:pt x="289560" y="390410"/>
                  </a:lnTo>
                  <a:lnTo>
                    <a:pt x="289560" y="505968"/>
                  </a:lnTo>
                  <a:lnTo>
                    <a:pt x="289560" y="966978"/>
                  </a:lnTo>
                  <a:lnTo>
                    <a:pt x="114300" y="966978"/>
                  </a:lnTo>
                  <a:lnTo>
                    <a:pt x="120650" y="791692"/>
                  </a:lnTo>
                  <a:lnTo>
                    <a:pt x="118110" y="757428"/>
                  </a:lnTo>
                  <a:lnTo>
                    <a:pt x="113030" y="722579"/>
                  </a:lnTo>
                  <a:lnTo>
                    <a:pt x="99060" y="657644"/>
                  </a:lnTo>
                  <a:lnTo>
                    <a:pt x="95250" y="623697"/>
                  </a:lnTo>
                  <a:lnTo>
                    <a:pt x="93980" y="585736"/>
                  </a:lnTo>
                  <a:lnTo>
                    <a:pt x="93980" y="538734"/>
                  </a:lnTo>
                  <a:lnTo>
                    <a:pt x="90170" y="534162"/>
                  </a:lnTo>
                  <a:lnTo>
                    <a:pt x="80010" y="534162"/>
                  </a:lnTo>
                  <a:lnTo>
                    <a:pt x="76200" y="537972"/>
                  </a:lnTo>
                  <a:lnTo>
                    <a:pt x="76200" y="586562"/>
                  </a:lnTo>
                  <a:lnTo>
                    <a:pt x="77470" y="625983"/>
                  </a:lnTo>
                  <a:lnTo>
                    <a:pt x="82550" y="661390"/>
                  </a:lnTo>
                  <a:lnTo>
                    <a:pt x="88900" y="692658"/>
                  </a:lnTo>
                  <a:lnTo>
                    <a:pt x="95250" y="726211"/>
                  </a:lnTo>
                  <a:lnTo>
                    <a:pt x="100330" y="759421"/>
                  </a:lnTo>
                  <a:lnTo>
                    <a:pt x="102870" y="792200"/>
                  </a:lnTo>
                  <a:lnTo>
                    <a:pt x="102870" y="824484"/>
                  </a:lnTo>
                  <a:lnTo>
                    <a:pt x="96520" y="966978"/>
                  </a:lnTo>
                  <a:lnTo>
                    <a:pt x="50800" y="966978"/>
                  </a:lnTo>
                  <a:lnTo>
                    <a:pt x="46990" y="963168"/>
                  </a:lnTo>
                  <a:lnTo>
                    <a:pt x="46990" y="957834"/>
                  </a:lnTo>
                  <a:lnTo>
                    <a:pt x="16510" y="598932"/>
                  </a:lnTo>
                  <a:lnTo>
                    <a:pt x="17780" y="548957"/>
                  </a:lnTo>
                  <a:lnTo>
                    <a:pt x="31750" y="502056"/>
                  </a:lnTo>
                  <a:lnTo>
                    <a:pt x="54610" y="460159"/>
                  </a:lnTo>
                  <a:lnTo>
                    <a:pt x="87630" y="425196"/>
                  </a:lnTo>
                  <a:lnTo>
                    <a:pt x="130810" y="398526"/>
                  </a:lnTo>
                  <a:lnTo>
                    <a:pt x="180340" y="385572"/>
                  </a:lnTo>
                  <a:lnTo>
                    <a:pt x="172720" y="391985"/>
                  </a:lnTo>
                  <a:lnTo>
                    <a:pt x="166370" y="399757"/>
                  </a:lnTo>
                  <a:lnTo>
                    <a:pt x="160020" y="408813"/>
                  </a:lnTo>
                  <a:lnTo>
                    <a:pt x="153670" y="419100"/>
                  </a:lnTo>
                  <a:lnTo>
                    <a:pt x="146050" y="443242"/>
                  </a:lnTo>
                  <a:lnTo>
                    <a:pt x="144780" y="469963"/>
                  </a:lnTo>
                  <a:lnTo>
                    <a:pt x="148590" y="499249"/>
                  </a:lnTo>
                  <a:lnTo>
                    <a:pt x="157480" y="531114"/>
                  </a:lnTo>
                  <a:lnTo>
                    <a:pt x="157480" y="531876"/>
                  </a:lnTo>
                  <a:lnTo>
                    <a:pt x="151130" y="540105"/>
                  </a:lnTo>
                  <a:lnTo>
                    <a:pt x="144780" y="549783"/>
                  </a:lnTo>
                  <a:lnTo>
                    <a:pt x="140970" y="560590"/>
                  </a:lnTo>
                  <a:lnTo>
                    <a:pt x="139700" y="572262"/>
                  </a:lnTo>
                  <a:lnTo>
                    <a:pt x="143510" y="592124"/>
                  </a:lnTo>
                  <a:lnTo>
                    <a:pt x="153670" y="608355"/>
                  </a:lnTo>
                  <a:lnTo>
                    <a:pt x="168910" y="619302"/>
                  </a:lnTo>
                  <a:lnTo>
                    <a:pt x="187960" y="623316"/>
                  </a:lnTo>
                  <a:lnTo>
                    <a:pt x="207010" y="619302"/>
                  </a:lnTo>
                  <a:lnTo>
                    <a:pt x="218440" y="611085"/>
                  </a:lnTo>
                  <a:lnTo>
                    <a:pt x="222250" y="608355"/>
                  </a:lnTo>
                  <a:lnTo>
                    <a:pt x="232410" y="592124"/>
                  </a:lnTo>
                  <a:lnTo>
                    <a:pt x="236220" y="572262"/>
                  </a:lnTo>
                  <a:lnTo>
                    <a:pt x="232410" y="552386"/>
                  </a:lnTo>
                  <a:lnTo>
                    <a:pt x="222250" y="536155"/>
                  </a:lnTo>
                  <a:lnTo>
                    <a:pt x="218440" y="533425"/>
                  </a:lnTo>
                  <a:lnTo>
                    <a:pt x="218440" y="572262"/>
                  </a:lnTo>
                  <a:lnTo>
                    <a:pt x="215900" y="584644"/>
                  </a:lnTo>
                  <a:lnTo>
                    <a:pt x="209550" y="594829"/>
                  </a:lnTo>
                  <a:lnTo>
                    <a:pt x="200660" y="601726"/>
                  </a:lnTo>
                  <a:lnTo>
                    <a:pt x="187960" y="604266"/>
                  </a:lnTo>
                  <a:lnTo>
                    <a:pt x="176530" y="601726"/>
                  </a:lnTo>
                  <a:lnTo>
                    <a:pt x="166370" y="594829"/>
                  </a:lnTo>
                  <a:lnTo>
                    <a:pt x="160020" y="584644"/>
                  </a:lnTo>
                  <a:lnTo>
                    <a:pt x="157480" y="572262"/>
                  </a:lnTo>
                  <a:lnTo>
                    <a:pt x="160020" y="559422"/>
                  </a:lnTo>
                  <a:lnTo>
                    <a:pt x="162560" y="555256"/>
                  </a:lnTo>
                  <a:lnTo>
                    <a:pt x="166370" y="549021"/>
                  </a:lnTo>
                  <a:lnTo>
                    <a:pt x="176530" y="542036"/>
                  </a:lnTo>
                  <a:lnTo>
                    <a:pt x="187960" y="539496"/>
                  </a:lnTo>
                  <a:lnTo>
                    <a:pt x="200660" y="542036"/>
                  </a:lnTo>
                  <a:lnTo>
                    <a:pt x="209550" y="549021"/>
                  </a:lnTo>
                  <a:lnTo>
                    <a:pt x="215900" y="559422"/>
                  </a:lnTo>
                  <a:lnTo>
                    <a:pt x="218440" y="572262"/>
                  </a:lnTo>
                  <a:lnTo>
                    <a:pt x="218440" y="533425"/>
                  </a:lnTo>
                  <a:lnTo>
                    <a:pt x="207010" y="525208"/>
                  </a:lnTo>
                  <a:lnTo>
                    <a:pt x="187960" y="521208"/>
                  </a:lnTo>
                  <a:lnTo>
                    <a:pt x="182880" y="521208"/>
                  </a:lnTo>
                  <a:lnTo>
                    <a:pt x="179070" y="521970"/>
                  </a:lnTo>
                  <a:lnTo>
                    <a:pt x="173990" y="523494"/>
                  </a:lnTo>
                  <a:lnTo>
                    <a:pt x="165100" y="495947"/>
                  </a:lnTo>
                  <a:lnTo>
                    <a:pt x="162560" y="470623"/>
                  </a:lnTo>
                  <a:lnTo>
                    <a:pt x="163830" y="447725"/>
                  </a:lnTo>
                  <a:lnTo>
                    <a:pt x="170180" y="427482"/>
                  </a:lnTo>
                  <a:lnTo>
                    <a:pt x="180340" y="411645"/>
                  </a:lnTo>
                  <a:lnTo>
                    <a:pt x="181610" y="409663"/>
                  </a:lnTo>
                  <a:lnTo>
                    <a:pt x="194310" y="397002"/>
                  </a:lnTo>
                  <a:lnTo>
                    <a:pt x="207010" y="388899"/>
                  </a:lnTo>
                  <a:lnTo>
                    <a:pt x="215900" y="384810"/>
                  </a:lnTo>
                  <a:lnTo>
                    <a:pt x="283210" y="499110"/>
                  </a:lnTo>
                  <a:lnTo>
                    <a:pt x="284480" y="502158"/>
                  </a:lnTo>
                  <a:lnTo>
                    <a:pt x="287020" y="504444"/>
                  </a:lnTo>
                  <a:lnTo>
                    <a:pt x="289560" y="505968"/>
                  </a:lnTo>
                  <a:lnTo>
                    <a:pt x="289560" y="390410"/>
                  </a:lnTo>
                  <a:lnTo>
                    <a:pt x="264160" y="387083"/>
                  </a:lnTo>
                  <a:lnTo>
                    <a:pt x="232410" y="373380"/>
                  </a:lnTo>
                  <a:lnTo>
                    <a:pt x="220980" y="366522"/>
                  </a:lnTo>
                  <a:lnTo>
                    <a:pt x="220980" y="365760"/>
                  </a:lnTo>
                  <a:lnTo>
                    <a:pt x="219710" y="365760"/>
                  </a:lnTo>
                  <a:lnTo>
                    <a:pt x="218440" y="364998"/>
                  </a:lnTo>
                  <a:lnTo>
                    <a:pt x="203200" y="364998"/>
                  </a:lnTo>
                  <a:lnTo>
                    <a:pt x="137160" y="376707"/>
                  </a:lnTo>
                  <a:lnTo>
                    <a:pt x="77470" y="410718"/>
                  </a:lnTo>
                  <a:lnTo>
                    <a:pt x="40640" y="448932"/>
                  </a:lnTo>
                  <a:lnTo>
                    <a:pt x="15240" y="494728"/>
                  </a:lnTo>
                  <a:lnTo>
                    <a:pt x="1270" y="545947"/>
                  </a:lnTo>
                  <a:lnTo>
                    <a:pt x="0" y="600456"/>
                  </a:lnTo>
                  <a:lnTo>
                    <a:pt x="16510" y="803313"/>
                  </a:lnTo>
                  <a:lnTo>
                    <a:pt x="29210" y="959358"/>
                  </a:lnTo>
                  <a:lnTo>
                    <a:pt x="31750" y="969505"/>
                  </a:lnTo>
                  <a:lnTo>
                    <a:pt x="38100" y="977734"/>
                  </a:lnTo>
                  <a:lnTo>
                    <a:pt x="45720" y="983246"/>
                  </a:lnTo>
                  <a:lnTo>
                    <a:pt x="57150" y="985266"/>
                  </a:lnTo>
                  <a:lnTo>
                    <a:pt x="102870" y="985266"/>
                  </a:lnTo>
                  <a:lnTo>
                    <a:pt x="114300" y="985266"/>
                  </a:lnTo>
                  <a:lnTo>
                    <a:pt x="289560" y="985266"/>
                  </a:lnTo>
                  <a:lnTo>
                    <a:pt x="307340" y="985266"/>
                  </a:lnTo>
                  <a:lnTo>
                    <a:pt x="482600" y="985266"/>
                  </a:lnTo>
                  <a:lnTo>
                    <a:pt x="485140" y="984250"/>
                  </a:lnTo>
                  <a:lnTo>
                    <a:pt x="490220" y="982218"/>
                  </a:lnTo>
                  <a:lnTo>
                    <a:pt x="495300" y="976122"/>
                  </a:lnTo>
                  <a:lnTo>
                    <a:pt x="496570" y="974788"/>
                  </a:lnTo>
                  <a:lnTo>
                    <a:pt x="500380" y="970788"/>
                  </a:lnTo>
                  <a:lnTo>
                    <a:pt x="502920" y="963168"/>
                  </a:lnTo>
                  <a:lnTo>
                    <a:pt x="502920" y="954786"/>
                  </a:lnTo>
                  <a:lnTo>
                    <a:pt x="496570" y="840486"/>
                  </a:lnTo>
                  <a:lnTo>
                    <a:pt x="496570" y="801065"/>
                  </a:lnTo>
                  <a:lnTo>
                    <a:pt x="499110" y="762952"/>
                  </a:lnTo>
                  <a:lnTo>
                    <a:pt x="505460" y="726249"/>
                  </a:lnTo>
                  <a:lnTo>
                    <a:pt x="509270" y="710793"/>
                  </a:lnTo>
                  <a:lnTo>
                    <a:pt x="515620" y="685038"/>
                  </a:lnTo>
                  <a:lnTo>
                    <a:pt x="515620" y="681990"/>
                  </a:lnTo>
                  <a:lnTo>
                    <a:pt x="518160" y="673277"/>
                  </a:lnTo>
                  <a:lnTo>
                    <a:pt x="521970" y="646176"/>
                  </a:lnTo>
                  <a:lnTo>
                    <a:pt x="598170" y="707136"/>
                  </a:lnTo>
                  <a:lnTo>
                    <a:pt x="610870" y="715695"/>
                  </a:lnTo>
                  <a:lnTo>
                    <a:pt x="624840" y="721893"/>
                  </a:lnTo>
                  <a:lnTo>
                    <a:pt x="638810" y="725665"/>
                  </a:lnTo>
                  <a:lnTo>
                    <a:pt x="654050" y="726948"/>
                  </a:lnTo>
                  <a:lnTo>
                    <a:pt x="676910" y="724027"/>
                  </a:lnTo>
                  <a:lnTo>
                    <a:pt x="698500" y="715606"/>
                  </a:lnTo>
                  <a:lnTo>
                    <a:pt x="716280" y="702183"/>
                  </a:lnTo>
                  <a:lnTo>
                    <a:pt x="731520" y="684276"/>
                  </a:lnTo>
                  <a:lnTo>
                    <a:pt x="834390" y="525094"/>
                  </a:lnTo>
                  <a:lnTo>
                    <a:pt x="852170" y="497586"/>
                  </a:lnTo>
                  <a:lnTo>
                    <a:pt x="922020" y="394119"/>
                  </a:lnTo>
                  <a:lnTo>
                    <a:pt x="933450" y="377190"/>
                  </a:lnTo>
                  <a:lnTo>
                    <a:pt x="938530" y="364439"/>
                  </a:lnTo>
                  <a:lnTo>
                    <a:pt x="938530" y="351282"/>
                  </a:lnTo>
                  <a:close/>
                </a:path>
              </a:pathLst>
            </a:custGeom>
            <a:solidFill>
              <a:srgbClr val="2C778C"/>
            </a:solidFill>
          </p:spPr>
          <p:txBody>
            <a:bodyPr wrap="square" lIns="0" tIns="0" rIns="0" bIns="0" rtlCol="0"/>
            <a:lstStyle/>
            <a:p>
              <a:endParaRPr/>
            </a:p>
          </p:txBody>
        </p:sp>
        <p:pic>
          <p:nvPicPr>
            <p:cNvPr id="9" name="object 9"/>
            <p:cNvPicPr/>
            <p:nvPr/>
          </p:nvPicPr>
          <p:blipFill>
            <a:blip r:embed="rId4" cstate="print"/>
            <a:stretch>
              <a:fillRect/>
            </a:stretch>
          </p:blipFill>
          <p:spPr>
            <a:xfrm>
              <a:off x="979817" y="5499353"/>
              <a:ext cx="228600" cy="241553"/>
            </a:xfrm>
            <a:prstGeom prst="rect">
              <a:avLst/>
            </a:prstGeom>
          </p:spPr>
        </p:pic>
      </p:grpSp>
      <p:sp>
        <p:nvSpPr>
          <p:cNvPr id="10" name="object 10"/>
          <p:cNvSpPr txBox="1">
            <a:spLocks noGrp="1"/>
          </p:cNvSpPr>
          <p:nvPr>
            <p:ph type="title"/>
          </p:nvPr>
        </p:nvSpPr>
        <p:spPr>
          <a:xfrm>
            <a:off x="1471555" y="1082294"/>
            <a:ext cx="6105525" cy="506730"/>
          </a:xfrm>
          <a:prstGeom prst="rect">
            <a:avLst/>
          </a:prstGeom>
        </p:spPr>
        <p:txBody>
          <a:bodyPr vert="horz" wrap="square" lIns="0" tIns="13335" rIns="0" bIns="0" rtlCol="0">
            <a:spAutoFit/>
          </a:bodyPr>
          <a:lstStyle/>
          <a:p>
            <a:pPr marL="12700">
              <a:lnSpc>
                <a:spcPct val="100000"/>
              </a:lnSpc>
              <a:spcBef>
                <a:spcPts val="105"/>
              </a:spcBef>
            </a:pPr>
            <a:r>
              <a:rPr dirty="0"/>
              <a:t>2022年重點⼈群HIV</a:t>
            </a:r>
            <a:r>
              <a:rPr spc="-10" dirty="0"/>
              <a:t>篩檢執行分析</a:t>
            </a:r>
          </a:p>
        </p:txBody>
      </p:sp>
      <p:sp>
        <p:nvSpPr>
          <p:cNvPr id="11" name="object 11"/>
          <p:cNvSpPr txBox="1"/>
          <p:nvPr/>
        </p:nvSpPr>
        <p:spPr>
          <a:xfrm>
            <a:off x="1393831" y="6270359"/>
            <a:ext cx="1594485" cy="233679"/>
          </a:xfrm>
          <a:prstGeom prst="rect">
            <a:avLst/>
          </a:prstGeom>
        </p:spPr>
        <p:txBody>
          <a:bodyPr vert="horz" wrap="square" lIns="0" tIns="27940" rIns="0" bIns="0" rtlCol="0">
            <a:spAutoFit/>
          </a:bodyPr>
          <a:lstStyle/>
          <a:p>
            <a:pPr marL="12700">
              <a:lnSpc>
                <a:spcPct val="100000"/>
              </a:lnSpc>
              <a:spcBef>
                <a:spcPts val="220"/>
              </a:spcBef>
            </a:pPr>
            <a:r>
              <a:rPr sz="1200" b="1" dirty="0">
                <a:solidFill>
                  <a:srgbClr val="585858"/>
                </a:solidFill>
                <a:latin typeface="Microsoft JhengHei"/>
                <a:cs typeface="Microsoft JhengHei"/>
              </a:rPr>
              <a:t>資料更新至</a:t>
            </a:r>
            <a:r>
              <a:rPr sz="1200" b="1" spc="-10" dirty="0">
                <a:solidFill>
                  <a:srgbClr val="585858"/>
                </a:solidFill>
                <a:latin typeface="Microsoft JhengHei"/>
                <a:cs typeface="Microsoft JhengHei"/>
              </a:rPr>
              <a:t>2023/1/13</a:t>
            </a:r>
            <a:endParaRPr sz="1200">
              <a:latin typeface="Microsoft JhengHei"/>
              <a:cs typeface="Microsoft JhengHei"/>
            </a:endParaRPr>
          </a:p>
        </p:txBody>
      </p:sp>
      <p:sp>
        <p:nvSpPr>
          <p:cNvPr id="12" name="object 12"/>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114</a:t>
            </a:r>
            <a:endParaRPr sz="1050">
              <a:latin typeface="Microsoft JhengHei"/>
              <a:cs typeface="Microsoft JhengHei"/>
            </a:endParaRPr>
          </a:p>
        </p:txBody>
      </p:sp>
      <p:sp>
        <p:nvSpPr>
          <p:cNvPr id="13" name="object 1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4394" rIns="0" bIns="0" rtlCol="0">
            <a:spAutoFit/>
          </a:bodyPr>
          <a:lstStyle/>
          <a:p>
            <a:pPr marL="903605">
              <a:lnSpc>
                <a:spcPct val="100000"/>
              </a:lnSpc>
              <a:spcBef>
                <a:spcPts val="90"/>
              </a:spcBef>
            </a:pPr>
            <a:r>
              <a:rPr sz="2900" spc="-35" dirty="0"/>
              <a:t>建構友善衛教諮詢、快速確認檢驗及轉介就醫服務網絡</a:t>
            </a:r>
            <a:r>
              <a:rPr sz="2850" spc="-75" baseline="-20467" dirty="0"/>
              <a:t>1</a:t>
            </a:r>
            <a:endParaRPr sz="2850" baseline="-20467"/>
          </a:p>
        </p:txBody>
      </p:sp>
      <p:grpSp>
        <p:nvGrpSpPr>
          <p:cNvPr id="4" name="object 4"/>
          <p:cNvGrpSpPr/>
          <p:nvPr/>
        </p:nvGrpSpPr>
        <p:grpSpPr>
          <a:xfrm>
            <a:off x="321034" y="1859279"/>
            <a:ext cx="10250170" cy="2429510"/>
            <a:chOff x="321034" y="1859279"/>
            <a:chExt cx="10250170" cy="2429510"/>
          </a:xfrm>
        </p:grpSpPr>
        <p:pic>
          <p:nvPicPr>
            <p:cNvPr id="5" name="object 5"/>
            <p:cNvPicPr/>
            <p:nvPr/>
          </p:nvPicPr>
          <p:blipFill>
            <a:blip r:embed="rId2" cstate="print"/>
            <a:stretch>
              <a:fillRect/>
            </a:stretch>
          </p:blipFill>
          <p:spPr>
            <a:xfrm>
              <a:off x="5736568" y="2105340"/>
              <a:ext cx="4834543" cy="2183195"/>
            </a:xfrm>
            <a:prstGeom prst="rect">
              <a:avLst/>
            </a:prstGeom>
          </p:spPr>
        </p:pic>
        <p:sp>
          <p:nvSpPr>
            <p:cNvPr id="6" name="object 6"/>
            <p:cNvSpPr/>
            <p:nvPr/>
          </p:nvSpPr>
          <p:spPr>
            <a:xfrm>
              <a:off x="5820041" y="1859279"/>
              <a:ext cx="1941195" cy="316230"/>
            </a:xfrm>
            <a:custGeom>
              <a:avLst/>
              <a:gdLst/>
              <a:ahLst/>
              <a:cxnLst/>
              <a:rect l="l" t="t" r="r" b="b"/>
              <a:pathLst>
                <a:path w="1941195" h="316230">
                  <a:moveTo>
                    <a:pt x="1940814" y="211836"/>
                  </a:moveTo>
                  <a:lnTo>
                    <a:pt x="1940814" y="103632"/>
                  </a:lnTo>
                  <a:lnTo>
                    <a:pt x="1932765" y="63329"/>
                  </a:lnTo>
                  <a:lnTo>
                    <a:pt x="1910714" y="30384"/>
                  </a:lnTo>
                  <a:lnTo>
                    <a:pt x="1877806" y="8155"/>
                  </a:lnTo>
                  <a:lnTo>
                    <a:pt x="1837182" y="0"/>
                  </a:lnTo>
                  <a:lnTo>
                    <a:pt x="103632" y="0"/>
                  </a:lnTo>
                  <a:lnTo>
                    <a:pt x="63329" y="8155"/>
                  </a:lnTo>
                  <a:lnTo>
                    <a:pt x="30384" y="30384"/>
                  </a:lnTo>
                  <a:lnTo>
                    <a:pt x="8155" y="63329"/>
                  </a:lnTo>
                  <a:lnTo>
                    <a:pt x="0" y="103632"/>
                  </a:lnTo>
                  <a:lnTo>
                    <a:pt x="0" y="211836"/>
                  </a:lnTo>
                  <a:lnTo>
                    <a:pt x="8155" y="252579"/>
                  </a:lnTo>
                  <a:lnTo>
                    <a:pt x="30384" y="285750"/>
                  </a:lnTo>
                  <a:lnTo>
                    <a:pt x="63329" y="308062"/>
                  </a:lnTo>
                  <a:lnTo>
                    <a:pt x="103632" y="316230"/>
                  </a:lnTo>
                  <a:lnTo>
                    <a:pt x="1837182" y="316230"/>
                  </a:lnTo>
                  <a:lnTo>
                    <a:pt x="1877806" y="308062"/>
                  </a:lnTo>
                  <a:lnTo>
                    <a:pt x="1910714" y="285750"/>
                  </a:lnTo>
                  <a:lnTo>
                    <a:pt x="1932765" y="252579"/>
                  </a:lnTo>
                  <a:lnTo>
                    <a:pt x="1940814" y="211836"/>
                  </a:lnTo>
                  <a:close/>
                </a:path>
              </a:pathLst>
            </a:custGeom>
            <a:solidFill>
              <a:srgbClr val="0070C0"/>
            </a:solidFill>
          </p:spPr>
          <p:txBody>
            <a:bodyPr wrap="square" lIns="0" tIns="0" rIns="0" bIns="0" rtlCol="0"/>
            <a:lstStyle/>
            <a:p>
              <a:endParaRPr/>
            </a:p>
          </p:txBody>
        </p:sp>
        <p:pic>
          <p:nvPicPr>
            <p:cNvPr id="7" name="object 7"/>
            <p:cNvPicPr/>
            <p:nvPr/>
          </p:nvPicPr>
          <p:blipFill>
            <a:blip r:embed="rId3" cstate="print"/>
            <a:stretch>
              <a:fillRect/>
            </a:stretch>
          </p:blipFill>
          <p:spPr>
            <a:xfrm>
              <a:off x="321034" y="2047841"/>
              <a:ext cx="5150426" cy="2053657"/>
            </a:xfrm>
            <a:prstGeom prst="rect">
              <a:avLst/>
            </a:prstGeom>
          </p:spPr>
        </p:pic>
        <p:sp>
          <p:nvSpPr>
            <p:cNvPr id="8" name="object 8"/>
            <p:cNvSpPr/>
            <p:nvPr/>
          </p:nvSpPr>
          <p:spPr>
            <a:xfrm>
              <a:off x="348881" y="1864613"/>
              <a:ext cx="1230630" cy="314960"/>
            </a:xfrm>
            <a:custGeom>
              <a:avLst/>
              <a:gdLst/>
              <a:ahLst/>
              <a:cxnLst/>
              <a:rect l="l" t="t" r="r" b="b"/>
              <a:pathLst>
                <a:path w="1230630" h="314960">
                  <a:moveTo>
                    <a:pt x="1230630" y="227075"/>
                  </a:moveTo>
                  <a:lnTo>
                    <a:pt x="1230630" y="87629"/>
                  </a:lnTo>
                  <a:lnTo>
                    <a:pt x="1223795" y="53685"/>
                  </a:lnTo>
                  <a:lnTo>
                    <a:pt x="1205103" y="25812"/>
                  </a:lnTo>
                  <a:lnTo>
                    <a:pt x="1177266" y="6941"/>
                  </a:lnTo>
                  <a:lnTo>
                    <a:pt x="1143000" y="0"/>
                  </a:lnTo>
                  <a:lnTo>
                    <a:pt x="86868" y="0"/>
                  </a:lnTo>
                  <a:lnTo>
                    <a:pt x="53042" y="6941"/>
                  </a:lnTo>
                  <a:lnTo>
                    <a:pt x="25431" y="25812"/>
                  </a:lnTo>
                  <a:lnTo>
                    <a:pt x="6822" y="53685"/>
                  </a:lnTo>
                  <a:lnTo>
                    <a:pt x="0" y="87629"/>
                  </a:lnTo>
                  <a:lnTo>
                    <a:pt x="0" y="227075"/>
                  </a:lnTo>
                  <a:lnTo>
                    <a:pt x="6822" y="261020"/>
                  </a:lnTo>
                  <a:lnTo>
                    <a:pt x="25431" y="288893"/>
                  </a:lnTo>
                  <a:lnTo>
                    <a:pt x="53042" y="307764"/>
                  </a:lnTo>
                  <a:lnTo>
                    <a:pt x="86868" y="314705"/>
                  </a:lnTo>
                  <a:lnTo>
                    <a:pt x="1143000" y="314705"/>
                  </a:lnTo>
                  <a:lnTo>
                    <a:pt x="1177266" y="307764"/>
                  </a:lnTo>
                  <a:lnTo>
                    <a:pt x="1205103" y="288893"/>
                  </a:lnTo>
                  <a:lnTo>
                    <a:pt x="1223795" y="261020"/>
                  </a:lnTo>
                  <a:lnTo>
                    <a:pt x="1230630" y="227075"/>
                  </a:lnTo>
                  <a:close/>
                </a:path>
              </a:pathLst>
            </a:custGeom>
            <a:solidFill>
              <a:srgbClr val="70AD47"/>
            </a:solidFill>
          </p:spPr>
          <p:txBody>
            <a:bodyPr wrap="square" lIns="0" tIns="0" rIns="0" bIns="0" rtlCol="0"/>
            <a:lstStyle/>
            <a:p>
              <a:endParaRPr/>
            </a:p>
          </p:txBody>
        </p:sp>
      </p:grpSp>
      <p:sp>
        <p:nvSpPr>
          <p:cNvPr id="9" name="object 9"/>
          <p:cNvSpPr txBox="1"/>
          <p:nvPr/>
        </p:nvSpPr>
        <p:spPr>
          <a:xfrm>
            <a:off x="423043" y="1791174"/>
            <a:ext cx="5123180" cy="2137410"/>
          </a:xfrm>
          <a:prstGeom prst="rect">
            <a:avLst/>
          </a:prstGeom>
        </p:spPr>
        <p:txBody>
          <a:bodyPr vert="horz" wrap="square" lIns="0" tIns="107950" rIns="0" bIns="0" rtlCol="0">
            <a:spAutoFit/>
          </a:bodyPr>
          <a:lstStyle/>
          <a:p>
            <a:pPr marL="240029">
              <a:lnSpc>
                <a:spcPct val="100000"/>
              </a:lnSpc>
              <a:spcBef>
                <a:spcPts val="850"/>
              </a:spcBef>
            </a:pPr>
            <a:r>
              <a:rPr sz="1550" b="1" dirty="0">
                <a:solidFill>
                  <a:srgbClr val="FFFFFF"/>
                </a:solidFill>
                <a:latin typeface="Microsoft JhengHei"/>
                <a:cs typeface="Microsoft JhengHei"/>
              </a:rPr>
              <a:t>公衛</a:t>
            </a:r>
            <a:r>
              <a:rPr sz="1550" b="1" spc="-50" dirty="0">
                <a:solidFill>
                  <a:srgbClr val="FFFFFF"/>
                </a:solidFill>
                <a:latin typeface="Microsoft JhengHei"/>
                <a:cs typeface="Microsoft JhengHei"/>
              </a:rPr>
              <a:t>端</a:t>
            </a:r>
            <a:endParaRPr sz="1550">
              <a:latin typeface="Microsoft JhengHei"/>
              <a:cs typeface="Microsoft JhengHei"/>
            </a:endParaRPr>
          </a:p>
          <a:p>
            <a:pPr marL="170180" indent="-158115">
              <a:lnSpc>
                <a:spcPct val="100000"/>
              </a:lnSpc>
              <a:spcBef>
                <a:spcPts val="655"/>
              </a:spcBef>
              <a:buFont typeface="Arial MT"/>
              <a:buChar char="•"/>
              <a:tabLst>
                <a:tab pos="170815" algn="l"/>
              </a:tabLst>
            </a:pPr>
            <a:r>
              <a:rPr sz="1400" b="1" spc="-10" dirty="0">
                <a:solidFill>
                  <a:srgbClr val="0070C0"/>
                </a:solidFill>
                <a:latin typeface="Microsoft JhengHei"/>
                <a:cs typeface="Microsoft JhengHei"/>
              </a:rPr>
              <a:t>提供HIV</a:t>
            </a:r>
            <a:r>
              <a:rPr sz="1400" b="1" spc="-15" dirty="0">
                <a:solidFill>
                  <a:srgbClr val="0070C0"/>
                </a:solidFill>
                <a:latin typeface="Microsoft JhengHei"/>
                <a:cs typeface="Microsoft JhengHei"/>
              </a:rPr>
              <a:t>篩檢服務(如：外展篩檢、自我篩檢等)。</a:t>
            </a:r>
            <a:endParaRPr sz="1400">
              <a:latin typeface="Microsoft JhengHei"/>
              <a:cs typeface="Microsoft JhengHei"/>
            </a:endParaRPr>
          </a:p>
          <a:p>
            <a:pPr marL="170180" marR="175260" indent="-158115">
              <a:lnSpc>
                <a:spcPct val="120000"/>
              </a:lnSpc>
              <a:spcBef>
                <a:spcPts val="535"/>
              </a:spcBef>
              <a:buFont typeface="Arial MT"/>
              <a:buChar char="•"/>
              <a:tabLst>
                <a:tab pos="170815" algn="l"/>
              </a:tabLst>
            </a:pPr>
            <a:r>
              <a:rPr sz="1400" b="1" spc="50" dirty="0">
                <a:latin typeface="Microsoft JhengHei"/>
                <a:cs typeface="Microsoft JhengHei"/>
              </a:rPr>
              <a:t>透過</a:t>
            </a:r>
            <a:r>
              <a:rPr sz="1400" b="1" spc="50" dirty="0">
                <a:solidFill>
                  <a:srgbClr val="0070C0"/>
                </a:solidFill>
                <a:latin typeface="Microsoft JhengHei"/>
                <a:cs typeface="Microsoft JhengHei"/>
              </a:rPr>
              <a:t>「加速公衛端確診流程」，由公衛協助轄區</a:t>
            </a:r>
            <a:r>
              <a:rPr sz="1400" b="1" dirty="0">
                <a:solidFill>
                  <a:srgbClr val="0070C0"/>
                </a:solidFill>
                <a:latin typeface="Microsoft JhengHei"/>
                <a:cs typeface="Microsoft JhengHei"/>
              </a:rPr>
              <a:t>HIV</a:t>
            </a:r>
            <a:r>
              <a:rPr sz="1400" b="1" spc="30" dirty="0">
                <a:solidFill>
                  <a:srgbClr val="0070C0"/>
                </a:solidFill>
                <a:latin typeface="Microsoft JhengHei"/>
                <a:cs typeface="Microsoft JhengHei"/>
              </a:rPr>
              <a:t>初步檢</a:t>
            </a:r>
            <a:r>
              <a:rPr sz="1400" b="1" spc="-5" dirty="0">
                <a:solidFill>
                  <a:srgbClr val="0070C0"/>
                </a:solidFill>
                <a:latin typeface="Microsoft JhengHei"/>
                <a:cs typeface="Microsoft JhengHei"/>
              </a:rPr>
              <a:t>驗陽性⺠眾執行確認檢驗服務。</a:t>
            </a:r>
            <a:endParaRPr sz="1400">
              <a:latin typeface="Microsoft JhengHei"/>
              <a:cs typeface="Microsoft JhengHei"/>
            </a:endParaRPr>
          </a:p>
          <a:p>
            <a:pPr marL="170180" indent="-158115">
              <a:lnSpc>
                <a:spcPct val="100000"/>
              </a:lnSpc>
              <a:spcBef>
                <a:spcPts val="869"/>
              </a:spcBef>
              <a:buFont typeface="Arial MT"/>
              <a:buChar char="•"/>
              <a:tabLst>
                <a:tab pos="170815" algn="l"/>
              </a:tabLst>
            </a:pPr>
            <a:r>
              <a:rPr sz="1400" b="1" spc="-5" dirty="0">
                <a:solidFill>
                  <a:srgbClr val="0070C0"/>
                </a:solidFill>
                <a:latin typeface="Microsoft JhengHei"/>
                <a:cs typeface="Microsoft JhengHei"/>
              </a:rPr>
              <a:t>提供友善衛教諮詢、個案關懷與轉介(或陪伴)就醫確診等服務。</a:t>
            </a:r>
            <a:endParaRPr sz="1400">
              <a:latin typeface="Microsoft JhengHei"/>
              <a:cs typeface="Microsoft JhengHei"/>
            </a:endParaRPr>
          </a:p>
          <a:p>
            <a:pPr marL="170180" marR="176530" indent="-158115">
              <a:lnSpc>
                <a:spcPct val="120400"/>
              </a:lnSpc>
              <a:spcBef>
                <a:spcPts val="520"/>
              </a:spcBef>
              <a:buFont typeface="Arial MT"/>
              <a:buChar char="•"/>
              <a:tabLst>
                <a:tab pos="170815" algn="l"/>
              </a:tabLst>
            </a:pPr>
            <a:r>
              <a:rPr sz="1400" b="1" spc="-5" dirty="0">
                <a:latin typeface="Microsoft JhengHei"/>
                <a:cs typeface="Microsoft JhengHei"/>
              </a:rPr>
              <a:t>請衛生局檢驗單位或委外代檢單位申請為疾管署傳染病認可</a:t>
            </a:r>
            <a:r>
              <a:rPr sz="1400" b="1" spc="-15" dirty="0">
                <a:latin typeface="Microsoft JhengHei"/>
                <a:cs typeface="Microsoft JhengHei"/>
              </a:rPr>
              <a:t>檢驗機構，以協助公衛檢體之檢驗，並提升檢驗品質。</a:t>
            </a:r>
            <a:endParaRPr sz="1400">
              <a:latin typeface="Microsoft JhengHei"/>
              <a:cs typeface="Microsoft JhengHei"/>
            </a:endParaRPr>
          </a:p>
        </p:txBody>
      </p:sp>
      <p:grpSp>
        <p:nvGrpSpPr>
          <p:cNvPr id="10" name="object 10"/>
          <p:cNvGrpSpPr/>
          <p:nvPr/>
        </p:nvGrpSpPr>
        <p:grpSpPr>
          <a:xfrm>
            <a:off x="5769682" y="4600194"/>
            <a:ext cx="4768850" cy="1841500"/>
            <a:chOff x="5769682" y="4600194"/>
            <a:chExt cx="4768850" cy="1841500"/>
          </a:xfrm>
        </p:grpSpPr>
        <p:pic>
          <p:nvPicPr>
            <p:cNvPr id="11" name="object 11"/>
            <p:cNvPicPr/>
            <p:nvPr/>
          </p:nvPicPr>
          <p:blipFill>
            <a:blip r:embed="rId4" cstate="print"/>
            <a:stretch>
              <a:fillRect/>
            </a:stretch>
          </p:blipFill>
          <p:spPr>
            <a:xfrm>
              <a:off x="5769682" y="4915593"/>
              <a:ext cx="4768663" cy="1525592"/>
            </a:xfrm>
            <a:prstGeom prst="rect">
              <a:avLst/>
            </a:prstGeom>
          </p:spPr>
        </p:pic>
        <p:sp>
          <p:nvSpPr>
            <p:cNvPr id="12" name="object 12"/>
            <p:cNvSpPr/>
            <p:nvPr/>
          </p:nvSpPr>
          <p:spPr>
            <a:xfrm>
              <a:off x="5814707" y="4600194"/>
              <a:ext cx="4323080" cy="315595"/>
            </a:xfrm>
            <a:custGeom>
              <a:avLst/>
              <a:gdLst/>
              <a:ahLst/>
              <a:cxnLst/>
              <a:rect l="l" t="t" r="r" b="b"/>
              <a:pathLst>
                <a:path w="4323080" h="315595">
                  <a:moveTo>
                    <a:pt x="4322826" y="211836"/>
                  </a:moveTo>
                  <a:lnTo>
                    <a:pt x="4322826" y="103632"/>
                  </a:lnTo>
                  <a:lnTo>
                    <a:pt x="4314670" y="63329"/>
                  </a:lnTo>
                  <a:lnTo>
                    <a:pt x="4292441" y="30384"/>
                  </a:lnTo>
                  <a:lnTo>
                    <a:pt x="4259496" y="8155"/>
                  </a:lnTo>
                  <a:lnTo>
                    <a:pt x="4219194" y="0"/>
                  </a:lnTo>
                  <a:lnTo>
                    <a:pt x="103632" y="0"/>
                  </a:lnTo>
                  <a:lnTo>
                    <a:pt x="63329" y="8155"/>
                  </a:lnTo>
                  <a:lnTo>
                    <a:pt x="30384" y="30384"/>
                  </a:lnTo>
                  <a:lnTo>
                    <a:pt x="8155" y="63329"/>
                  </a:lnTo>
                  <a:lnTo>
                    <a:pt x="0" y="103632"/>
                  </a:lnTo>
                  <a:lnTo>
                    <a:pt x="0" y="211836"/>
                  </a:lnTo>
                  <a:lnTo>
                    <a:pt x="8155" y="252138"/>
                  </a:lnTo>
                  <a:lnTo>
                    <a:pt x="30384" y="285083"/>
                  </a:lnTo>
                  <a:lnTo>
                    <a:pt x="63329" y="307312"/>
                  </a:lnTo>
                  <a:lnTo>
                    <a:pt x="103632" y="315468"/>
                  </a:lnTo>
                  <a:lnTo>
                    <a:pt x="4219194" y="315468"/>
                  </a:lnTo>
                  <a:lnTo>
                    <a:pt x="4259496" y="307312"/>
                  </a:lnTo>
                  <a:lnTo>
                    <a:pt x="4292441" y="285083"/>
                  </a:lnTo>
                  <a:lnTo>
                    <a:pt x="4314670" y="252138"/>
                  </a:lnTo>
                  <a:lnTo>
                    <a:pt x="4322826" y="211836"/>
                  </a:lnTo>
                  <a:close/>
                </a:path>
              </a:pathLst>
            </a:custGeom>
            <a:solidFill>
              <a:srgbClr val="595959"/>
            </a:solidFill>
          </p:spPr>
          <p:txBody>
            <a:bodyPr wrap="square" lIns="0" tIns="0" rIns="0" bIns="0" rtlCol="0"/>
            <a:lstStyle/>
            <a:p>
              <a:endParaRPr/>
            </a:p>
          </p:txBody>
        </p:sp>
      </p:grpSp>
      <p:sp>
        <p:nvSpPr>
          <p:cNvPr id="13" name="object 13"/>
          <p:cNvSpPr txBox="1">
            <a:spLocks noGrp="1"/>
          </p:cNvSpPr>
          <p:nvPr>
            <p:ph sz="half" idx="3"/>
          </p:nvPr>
        </p:nvSpPr>
        <p:spPr>
          <a:prstGeom prst="rect">
            <a:avLst/>
          </a:prstGeom>
        </p:spPr>
        <p:txBody>
          <a:bodyPr vert="horz" wrap="square" lIns="0" tIns="103505" rIns="0" bIns="0" rtlCol="0">
            <a:spAutoFit/>
          </a:bodyPr>
          <a:lstStyle/>
          <a:p>
            <a:pPr marL="135255">
              <a:lnSpc>
                <a:spcPct val="100000"/>
              </a:lnSpc>
              <a:spcBef>
                <a:spcPts val="815"/>
              </a:spcBef>
            </a:pPr>
            <a:r>
              <a:rPr dirty="0"/>
              <a:t>愛滋指定醫療院</a:t>
            </a:r>
            <a:r>
              <a:rPr spc="-50" dirty="0"/>
              <a:t>所</a:t>
            </a:r>
          </a:p>
          <a:p>
            <a:pPr marL="139065" indent="-127000" algn="just">
              <a:lnSpc>
                <a:spcPct val="100000"/>
              </a:lnSpc>
              <a:spcBef>
                <a:spcPts val="625"/>
              </a:spcBef>
              <a:buFont typeface="Arial MT"/>
              <a:buChar char="•"/>
              <a:tabLst>
                <a:tab pos="139700" algn="l"/>
              </a:tabLst>
            </a:pPr>
            <a:r>
              <a:rPr sz="1400" spc="-10" dirty="0">
                <a:solidFill>
                  <a:srgbClr val="0070C0"/>
                </a:solidFill>
              </a:rPr>
              <a:t>由個管師或專⼈協助提供HIV</a:t>
            </a:r>
            <a:r>
              <a:rPr sz="1400" spc="-15" dirty="0">
                <a:solidFill>
                  <a:srgbClr val="0070C0"/>
                </a:solidFill>
              </a:rPr>
              <a:t>篩檢+快速確認檢驗服務。</a:t>
            </a:r>
            <a:endParaRPr sz="1400"/>
          </a:p>
          <a:p>
            <a:pPr marL="139065" marR="162560" indent="-127000" algn="just">
              <a:lnSpc>
                <a:spcPct val="120200"/>
              </a:lnSpc>
              <a:spcBef>
                <a:spcPts val="530"/>
              </a:spcBef>
              <a:buFont typeface="Arial MT"/>
              <a:buChar char="•"/>
              <a:tabLst>
                <a:tab pos="139700" algn="l"/>
              </a:tabLst>
            </a:pPr>
            <a:r>
              <a:rPr sz="1400" dirty="0">
                <a:solidFill>
                  <a:srgbClr val="0070C0"/>
                </a:solidFill>
              </a:rPr>
              <a:t>補助自我篩檢陽性或院外轉介HIV</a:t>
            </a:r>
            <a:r>
              <a:rPr sz="1400" spc="-5" dirty="0">
                <a:solidFill>
                  <a:srgbClr val="0070C0"/>
                </a:solidFill>
              </a:rPr>
              <a:t>初步檢驗陽性個案確診</a:t>
            </a:r>
            <a:r>
              <a:rPr sz="1400" spc="45" dirty="0">
                <a:solidFill>
                  <a:srgbClr val="0070C0"/>
                </a:solidFill>
              </a:rPr>
              <a:t>當次就醫掛號費及部分負擔，降低⺠眾就醫確診經濟負</a:t>
            </a:r>
            <a:r>
              <a:rPr sz="1400" spc="-25" dirty="0">
                <a:solidFill>
                  <a:srgbClr val="0070C0"/>
                </a:solidFill>
              </a:rPr>
              <a:t>擔。</a:t>
            </a:r>
            <a:endParaRPr sz="1400"/>
          </a:p>
          <a:p>
            <a:pPr marL="139065" indent="-127000" algn="just">
              <a:lnSpc>
                <a:spcPct val="100000"/>
              </a:lnSpc>
              <a:spcBef>
                <a:spcPts val="865"/>
              </a:spcBef>
              <a:buFont typeface="Arial MT"/>
              <a:buChar char="•"/>
              <a:tabLst>
                <a:tab pos="139700" algn="l"/>
              </a:tabLst>
            </a:pPr>
            <a:r>
              <a:rPr sz="1400" spc="-15" dirty="0">
                <a:solidFill>
                  <a:srgbClr val="0070C0"/>
                </a:solidFill>
              </a:rPr>
              <a:t>提供友善衛教諮詢、感染者醫療照護與個案關懷服務。</a:t>
            </a:r>
            <a:endParaRPr sz="1400"/>
          </a:p>
          <a:p>
            <a:pPr marL="139065" marR="162560" indent="-127000" algn="just">
              <a:lnSpc>
                <a:spcPct val="120000"/>
              </a:lnSpc>
              <a:spcBef>
                <a:spcPts val="535"/>
              </a:spcBef>
              <a:buFont typeface="Arial MT"/>
              <a:buChar char="•"/>
              <a:tabLst>
                <a:tab pos="139700" algn="l"/>
              </a:tabLst>
            </a:pPr>
            <a:r>
              <a:rPr sz="1400" spc="45" dirty="0">
                <a:solidFill>
                  <a:srgbClr val="000000"/>
                </a:solidFill>
              </a:rPr>
              <a:t>⿎勵醫院或委外代檢單位申請為疾管署傳染病認可檢驗</a:t>
            </a:r>
            <a:r>
              <a:rPr sz="1400" spc="-10" dirty="0">
                <a:solidFill>
                  <a:srgbClr val="000000"/>
                </a:solidFill>
              </a:rPr>
              <a:t>機構，以協助外部單位進行HIV</a:t>
            </a:r>
            <a:r>
              <a:rPr sz="1400" spc="-15" dirty="0">
                <a:solidFill>
                  <a:srgbClr val="000000"/>
                </a:solidFill>
              </a:rPr>
              <a:t>檢驗，並提升檢驗品質。</a:t>
            </a:r>
            <a:endParaRPr sz="1400"/>
          </a:p>
          <a:p>
            <a:pPr>
              <a:lnSpc>
                <a:spcPct val="100000"/>
              </a:lnSpc>
              <a:spcBef>
                <a:spcPts val="35"/>
              </a:spcBef>
              <a:buFont typeface="Arial MT"/>
              <a:buChar char="•"/>
            </a:pPr>
            <a:endParaRPr sz="2000"/>
          </a:p>
          <a:p>
            <a:pPr marL="228600">
              <a:lnSpc>
                <a:spcPct val="100000"/>
              </a:lnSpc>
            </a:pPr>
            <a:r>
              <a:rPr dirty="0"/>
              <a:t>非愛滋指定醫事機構</a:t>
            </a:r>
            <a:r>
              <a:rPr spc="195" dirty="0"/>
              <a:t> </a:t>
            </a:r>
            <a:r>
              <a:rPr sz="1400" spc="-15" dirty="0"/>
              <a:t>(醫院、診所及檢驗所等)</a:t>
            </a:r>
            <a:endParaRPr sz="1400"/>
          </a:p>
          <a:p>
            <a:pPr marL="186055" marR="5080" indent="-158115">
              <a:lnSpc>
                <a:spcPct val="120400"/>
              </a:lnSpc>
              <a:spcBef>
                <a:spcPts val="535"/>
              </a:spcBef>
              <a:buClr>
                <a:srgbClr val="000000"/>
              </a:buClr>
              <a:buFont typeface="Arial MT"/>
              <a:buChar char="•"/>
              <a:tabLst>
                <a:tab pos="186690" algn="l"/>
              </a:tabLst>
            </a:pPr>
            <a:r>
              <a:rPr sz="1400" spc="50" dirty="0">
                <a:solidFill>
                  <a:srgbClr val="0070C0"/>
                </a:solidFill>
              </a:rPr>
              <a:t>提供</a:t>
            </a:r>
            <a:r>
              <a:rPr sz="1400" dirty="0">
                <a:solidFill>
                  <a:srgbClr val="0070C0"/>
                </a:solidFill>
              </a:rPr>
              <a:t>HIV</a:t>
            </a:r>
            <a:r>
              <a:rPr sz="1400" spc="35" dirty="0">
                <a:solidFill>
                  <a:srgbClr val="0070C0"/>
                </a:solidFill>
              </a:rPr>
              <a:t>篩檢服務</a:t>
            </a:r>
            <a:r>
              <a:rPr sz="1400" spc="50" dirty="0">
                <a:solidFill>
                  <a:srgbClr val="585858"/>
                </a:solidFill>
              </a:rPr>
              <a:t>(包含：健保門急住診檢驗、</a:t>
            </a:r>
            <a:r>
              <a:rPr sz="1400" dirty="0">
                <a:solidFill>
                  <a:srgbClr val="585858"/>
                </a:solidFill>
              </a:rPr>
              <a:t>B1</a:t>
            </a:r>
            <a:r>
              <a:rPr sz="1400" spc="50" dirty="0">
                <a:solidFill>
                  <a:srgbClr val="585858"/>
                </a:solidFill>
              </a:rPr>
              <a:t>、</a:t>
            </a:r>
            <a:r>
              <a:rPr sz="1400" dirty="0">
                <a:solidFill>
                  <a:srgbClr val="585858"/>
                </a:solidFill>
              </a:rPr>
              <a:t>BA、 B9</a:t>
            </a:r>
            <a:r>
              <a:rPr sz="1400" spc="-5" dirty="0">
                <a:solidFill>
                  <a:srgbClr val="585858"/>
                </a:solidFill>
              </a:rPr>
              <a:t>、匿篩計畫、役男體檢或自費健檢等)</a:t>
            </a:r>
            <a:r>
              <a:rPr sz="1400" spc="-50" dirty="0">
                <a:solidFill>
                  <a:srgbClr val="000000"/>
                </a:solidFill>
              </a:rPr>
              <a:t>。</a:t>
            </a:r>
            <a:endParaRPr sz="1400"/>
          </a:p>
          <a:p>
            <a:pPr marL="186055" indent="-158115">
              <a:lnSpc>
                <a:spcPct val="100000"/>
              </a:lnSpc>
              <a:spcBef>
                <a:spcPts val="865"/>
              </a:spcBef>
              <a:buFont typeface="Arial MT"/>
              <a:buChar char="•"/>
              <a:tabLst>
                <a:tab pos="186690" algn="l"/>
              </a:tabLst>
            </a:pPr>
            <a:r>
              <a:rPr sz="1400" spc="-15" dirty="0">
                <a:solidFill>
                  <a:srgbClr val="000000"/>
                </a:solidFill>
              </a:rPr>
              <a:t>部分醫院或委外代檢單位可提供確認檢驗服務。</a:t>
            </a:r>
            <a:endParaRPr sz="1400"/>
          </a:p>
          <a:p>
            <a:pPr marL="186055" marR="330200" indent="-158115">
              <a:lnSpc>
                <a:spcPct val="120000"/>
              </a:lnSpc>
              <a:spcBef>
                <a:spcPts val="530"/>
              </a:spcBef>
              <a:buFont typeface="Arial MT"/>
              <a:buChar char="•"/>
              <a:tabLst>
                <a:tab pos="186690" algn="l"/>
              </a:tabLst>
            </a:pPr>
            <a:r>
              <a:rPr sz="1400" spc="-10" dirty="0">
                <a:solidFill>
                  <a:srgbClr val="0070C0"/>
                </a:solidFill>
              </a:rPr>
              <a:t>協助HIV</a:t>
            </a:r>
            <a:r>
              <a:rPr sz="1400" spc="-15" dirty="0">
                <a:solidFill>
                  <a:srgbClr val="0070C0"/>
                </a:solidFill>
              </a:rPr>
              <a:t>初步檢驗陽性⺠眾轉介至愛滋指定醫療院所就</a:t>
            </a:r>
            <a:r>
              <a:rPr sz="1400" spc="-10" dirty="0">
                <a:solidFill>
                  <a:srgbClr val="0070C0"/>
                </a:solidFill>
              </a:rPr>
              <a:t>醫確診、或聯絡當地衛生局協助進行確認檢驗服務</a:t>
            </a:r>
            <a:r>
              <a:rPr sz="1400" spc="-50" dirty="0">
                <a:solidFill>
                  <a:srgbClr val="000000"/>
                </a:solidFill>
              </a:rPr>
              <a:t>。</a:t>
            </a:r>
            <a:endParaRPr sz="1400"/>
          </a:p>
        </p:txBody>
      </p:sp>
      <p:grpSp>
        <p:nvGrpSpPr>
          <p:cNvPr id="14" name="object 14"/>
          <p:cNvGrpSpPr/>
          <p:nvPr/>
        </p:nvGrpSpPr>
        <p:grpSpPr>
          <a:xfrm>
            <a:off x="263122" y="4639055"/>
            <a:ext cx="5241925" cy="1765300"/>
            <a:chOff x="263122" y="4639055"/>
            <a:chExt cx="5241925" cy="1765300"/>
          </a:xfrm>
        </p:grpSpPr>
        <p:pic>
          <p:nvPicPr>
            <p:cNvPr id="15" name="object 15"/>
            <p:cNvPicPr/>
            <p:nvPr/>
          </p:nvPicPr>
          <p:blipFill>
            <a:blip r:embed="rId5" cstate="print"/>
            <a:stretch>
              <a:fillRect/>
            </a:stretch>
          </p:blipFill>
          <p:spPr>
            <a:xfrm>
              <a:off x="263122" y="4848954"/>
              <a:ext cx="5241866" cy="1555306"/>
            </a:xfrm>
            <a:prstGeom prst="rect">
              <a:avLst/>
            </a:prstGeom>
          </p:spPr>
        </p:pic>
        <p:sp>
          <p:nvSpPr>
            <p:cNvPr id="16" name="object 16"/>
            <p:cNvSpPr/>
            <p:nvPr/>
          </p:nvSpPr>
          <p:spPr>
            <a:xfrm>
              <a:off x="303923" y="4639055"/>
              <a:ext cx="4052570" cy="316230"/>
            </a:xfrm>
            <a:custGeom>
              <a:avLst/>
              <a:gdLst/>
              <a:ahLst/>
              <a:cxnLst/>
              <a:rect l="l" t="t" r="r" b="b"/>
              <a:pathLst>
                <a:path w="4052570" h="316229">
                  <a:moveTo>
                    <a:pt x="4052316" y="212598"/>
                  </a:moveTo>
                  <a:lnTo>
                    <a:pt x="4052316" y="104394"/>
                  </a:lnTo>
                  <a:lnTo>
                    <a:pt x="4044160" y="63650"/>
                  </a:lnTo>
                  <a:lnTo>
                    <a:pt x="4021931" y="30480"/>
                  </a:lnTo>
                  <a:lnTo>
                    <a:pt x="3988986" y="8167"/>
                  </a:lnTo>
                  <a:lnTo>
                    <a:pt x="3948684" y="0"/>
                  </a:lnTo>
                  <a:lnTo>
                    <a:pt x="103632" y="0"/>
                  </a:lnTo>
                  <a:lnTo>
                    <a:pt x="63329" y="8167"/>
                  </a:lnTo>
                  <a:lnTo>
                    <a:pt x="30384" y="30480"/>
                  </a:lnTo>
                  <a:lnTo>
                    <a:pt x="8155" y="63650"/>
                  </a:lnTo>
                  <a:lnTo>
                    <a:pt x="0" y="104394"/>
                  </a:lnTo>
                  <a:lnTo>
                    <a:pt x="0" y="212598"/>
                  </a:lnTo>
                  <a:lnTo>
                    <a:pt x="8155" y="252900"/>
                  </a:lnTo>
                  <a:lnTo>
                    <a:pt x="30384" y="285845"/>
                  </a:lnTo>
                  <a:lnTo>
                    <a:pt x="63329" y="308074"/>
                  </a:lnTo>
                  <a:lnTo>
                    <a:pt x="103632" y="316230"/>
                  </a:lnTo>
                  <a:lnTo>
                    <a:pt x="3948684" y="316230"/>
                  </a:lnTo>
                  <a:lnTo>
                    <a:pt x="3988986" y="308074"/>
                  </a:lnTo>
                  <a:lnTo>
                    <a:pt x="4021931" y="285845"/>
                  </a:lnTo>
                  <a:lnTo>
                    <a:pt x="4044160" y="252900"/>
                  </a:lnTo>
                  <a:lnTo>
                    <a:pt x="4052316" y="212598"/>
                  </a:lnTo>
                  <a:close/>
                </a:path>
              </a:pathLst>
            </a:custGeom>
            <a:solidFill>
              <a:srgbClr val="ED7D31"/>
            </a:solidFill>
          </p:spPr>
          <p:txBody>
            <a:bodyPr wrap="square" lIns="0" tIns="0" rIns="0" bIns="0" rtlCol="0"/>
            <a:lstStyle/>
            <a:p>
              <a:endParaRPr/>
            </a:p>
          </p:txBody>
        </p:sp>
      </p:grpSp>
      <p:sp>
        <p:nvSpPr>
          <p:cNvPr id="17" name="object 17"/>
          <p:cNvSpPr txBox="1"/>
          <p:nvPr/>
        </p:nvSpPr>
        <p:spPr>
          <a:xfrm>
            <a:off x="355987" y="4658359"/>
            <a:ext cx="5235575" cy="1532890"/>
          </a:xfrm>
          <a:prstGeom prst="rect">
            <a:avLst/>
          </a:prstGeom>
        </p:spPr>
        <p:txBody>
          <a:bodyPr vert="horz" wrap="square" lIns="0" tIns="15875" rIns="0" bIns="0" rtlCol="0">
            <a:spAutoFit/>
          </a:bodyPr>
          <a:lstStyle/>
          <a:p>
            <a:pPr marL="59055">
              <a:lnSpc>
                <a:spcPct val="100000"/>
              </a:lnSpc>
              <a:spcBef>
                <a:spcPts val="125"/>
              </a:spcBef>
            </a:pPr>
            <a:r>
              <a:rPr sz="1550" b="1" dirty="0">
                <a:solidFill>
                  <a:srgbClr val="FFFFFF"/>
                </a:solidFill>
                <a:latin typeface="Microsoft JhengHei"/>
                <a:cs typeface="Microsoft JhengHei"/>
              </a:rPr>
              <a:t>⺠間團體</a:t>
            </a:r>
            <a:r>
              <a:rPr sz="1550" b="1" spc="150" dirty="0">
                <a:solidFill>
                  <a:srgbClr val="FFFFFF"/>
                </a:solidFill>
                <a:latin typeface="Microsoft JhengHei"/>
                <a:cs typeface="Microsoft JhengHei"/>
              </a:rPr>
              <a:t> </a:t>
            </a:r>
            <a:r>
              <a:rPr sz="1400" b="1" spc="-15" dirty="0">
                <a:solidFill>
                  <a:srgbClr val="FFFFFF"/>
                </a:solidFill>
                <a:latin typeface="Microsoft JhengHei"/>
                <a:cs typeface="Microsoft JhengHei"/>
              </a:rPr>
              <a:t>(含疾管署委辦多元性別友善服務中心)</a:t>
            </a:r>
            <a:endParaRPr sz="1400">
              <a:latin typeface="Microsoft JhengHei"/>
              <a:cs typeface="Microsoft JhengHei"/>
            </a:endParaRPr>
          </a:p>
          <a:p>
            <a:pPr marL="170180" indent="-158115">
              <a:lnSpc>
                <a:spcPct val="100000"/>
              </a:lnSpc>
              <a:spcBef>
                <a:spcPts val="1185"/>
              </a:spcBef>
              <a:buFont typeface="Arial MT"/>
              <a:buChar char="•"/>
              <a:tabLst>
                <a:tab pos="170815" algn="l"/>
              </a:tabLst>
            </a:pPr>
            <a:r>
              <a:rPr sz="1400" b="1" spc="-10" dirty="0">
                <a:solidFill>
                  <a:srgbClr val="0070C0"/>
                </a:solidFill>
                <a:latin typeface="Microsoft JhengHei"/>
                <a:cs typeface="Microsoft JhengHei"/>
              </a:rPr>
              <a:t>提供HIV</a:t>
            </a:r>
            <a:r>
              <a:rPr sz="1400" b="1" spc="-15" dirty="0">
                <a:solidFill>
                  <a:srgbClr val="0070C0"/>
                </a:solidFill>
                <a:latin typeface="Microsoft JhengHei"/>
                <a:cs typeface="Microsoft JhengHei"/>
              </a:rPr>
              <a:t>篩檢服務(如：自我篩檢、外展篩檢、視訊篩檢等)</a:t>
            </a:r>
            <a:endParaRPr sz="1400">
              <a:latin typeface="Microsoft JhengHei"/>
              <a:cs typeface="Microsoft JhengHei"/>
            </a:endParaRPr>
          </a:p>
          <a:p>
            <a:pPr marL="170180" indent="-158115">
              <a:lnSpc>
                <a:spcPct val="100000"/>
              </a:lnSpc>
              <a:spcBef>
                <a:spcPts val="870"/>
              </a:spcBef>
              <a:buFont typeface="Arial MT"/>
              <a:buChar char="•"/>
              <a:tabLst>
                <a:tab pos="170815" algn="l"/>
              </a:tabLst>
            </a:pPr>
            <a:r>
              <a:rPr sz="1400" b="1" spc="-5" dirty="0">
                <a:solidFill>
                  <a:srgbClr val="0070C0"/>
                </a:solidFill>
                <a:latin typeface="Microsoft JhengHei"/>
                <a:cs typeface="Microsoft JhengHei"/>
              </a:rPr>
              <a:t>提供友善衛教諮詢、個案關懷與轉介(或陪伴)就醫確診等服務。</a:t>
            </a:r>
            <a:endParaRPr sz="1400">
              <a:latin typeface="Microsoft JhengHei"/>
              <a:cs typeface="Microsoft JhengHei"/>
            </a:endParaRPr>
          </a:p>
          <a:p>
            <a:pPr marL="170180" marR="5080" indent="-158115">
              <a:lnSpc>
                <a:spcPct val="120400"/>
              </a:lnSpc>
              <a:spcBef>
                <a:spcPts val="520"/>
              </a:spcBef>
              <a:buFont typeface="Arial MT"/>
              <a:buChar char="•"/>
              <a:tabLst>
                <a:tab pos="170815" algn="l"/>
              </a:tabLst>
            </a:pPr>
            <a:r>
              <a:rPr sz="1400" b="1" dirty="0">
                <a:latin typeface="Microsoft JhengHei"/>
                <a:cs typeface="Microsoft JhengHei"/>
              </a:rPr>
              <a:t>協助HIV</a:t>
            </a:r>
            <a:r>
              <a:rPr sz="1400" b="1" spc="-5" dirty="0">
                <a:latin typeface="Microsoft JhengHei"/>
                <a:cs typeface="Microsoft JhengHei"/>
              </a:rPr>
              <a:t>初步檢驗陽性⺠眾轉介至愛滋指定醫療院所就醫確診、</a:t>
            </a:r>
            <a:r>
              <a:rPr sz="1400" b="1" spc="-15" dirty="0">
                <a:latin typeface="Microsoft JhengHei"/>
                <a:cs typeface="Microsoft JhengHei"/>
              </a:rPr>
              <a:t>或聯絡當地衛生局協助進行確認檢驗服務。</a:t>
            </a:r>
            <a:endParaRPr sz="1400">
              <a:latin typeface="Microsoft JhengHei"/>
              <a:cs typeface="Microsoft JhengHei"/>
            </a:endParaRPr>
          </a:p>
        </p:txBody>
      </p:sp>
      <p:grpSp>
        <p:nvGrpSpPr>
          <p:cNvPr id="18" name="object 18"/>
          <p:cNvGrpSpPr/>
          <p:nvPr/>
        </p:nvGrpSpPr>
        <p:grpSpPr>
          <a:xfrm>
            <a:off x="159143" y="1029462"/>
            <a:ext cx="5853430" cy="4053204"/>
            <a:chOff x="159143" y="1029462"/>
            <a:chExt cx="5853430" cy="4053204"/>
          </a:xfrm>
        </p:grpSpPr>
        <p:pic>
          <p:nvPicPr>
            <p:cNvPr id="19" name="object 19"/>
            <p:cNvPicPr/>
            <p:nvPr/>
          </p:nvPicPr>
          <p:blipFill>
            <a:blip r:embed="rId6" cstate="print"/>
            <a:stretch>
              <a:fillRect/>
            </a:stretch>
          </p:blipFill>
          <p:spPr>
            <a:xfrm>
              <a:off x="159143" y="1029462"/>
              <a:ext cx="981455" cy="644651"/>
            </a:xfrm>
            <a:prstGeom prst="rect">
              <a:avLst/>
            </a:prstGeom>
          </p:spPr>
        </p:pic>
        <p:pic>
          <p:nvPicPr>
            <p:cNvPr id="20" name="object 20"/>
            <p:cNvPicPr/>
            <p:nvPr/>
          </p:nvPicPr>
          <p:blipFill>
            <a:blip r:embed="rId7" cstate="print"/>
            <a:stretch>
              <a:fillRect/>
            </a:stretch>
          </p:blipFill>
          <p:spPr>
            <a:xfrm>
              <a:off x="4477397" y="3855719"/>
              <a:ext cx="1534667" cy="1226819"/>
            </a:xfrm>
            <a:prstGeom prst="rect">
              <a:avLst/>
            </a:prstGeom>
          </p:spPr>
        </p:pic>
      </p:grpSp>
      <p:sp>
        <p:nvSpPr>
          <p:cNvPr id="21" name="object 2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115</a:t>
            </a:fld>
            <a:endParaRPr spc="-25" dirty="0"/>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pic>
          <p:nvPicPr>
            <p:cNvPr id="3" name="object 3"/>
            <p:cNvPicPr/>
            <p:nvPr/>
          </p:nvPicPr>
          <p:blipFill>
            <a:blip r:embed="rId2" cstate="print"/>
            <a:stretch>
              <a:fillRect/>
            </a:stretch>
          </p:blipFill>
          <p:spPr>
            <a:xfrm>
              <a:off x="7312689" y="1788993"/>
              <a:ext cx="3092934" cy="4579446"/>
            </a:xfrm>
            <a:prstGeom prst="rect">
              <a:avLst/>
            </a:prstGeom>
          </p:spPr>
        </p:pic>
        <p:sp>
          <p:nvSpPr>
            <p:cNvPr id="4" name="object 4"/>
            <p:cNvSpPr/>
            <p:nvPr/>
          </p:nvSpPr>
          <p:spPr>
            <a:xfrm>
              <a:off x="300113" y="2159508"/>
              <a:ext cx="6882765" cy="1499870"/>
            </a:xfrm>
            <a:custGeom>
              <a:avLst/>
              <a:gdLst/>
              <a:ahLst/>
              <a:cxnLst/>
              <a:rect l="l" t="t" r="r" b="b"/>
              <a:pathLst>
                <a:path w="6882765" h="1499870">
                  <a:moveTo>
                    <a:pt x="6882383" y="1499615"/>
                  </a:moveTo>
                  <a:lnTo>
                    <a:pt x="6882383" y="0"/>
                  </a:lnTo>
                  <a:lnTo>
                    <a:pt x="0" y="0"/>
                  </a:lnTo>
                  <a:lnTo>
                    <a:pt x="0" y="1499616"/>
                  </a:lnTo>
                  <a:lnTo>
                    <a:pt x="6882383" y="1499615"/>
                  </a:lnTo>
                  <a:close/>
                </a:path>
              </a:pathLst>
            </a:custGeom>
            <a:solidFill>
              <a:srgbClr val="E2F0D9"/>
            </a:solidFill>
          </p:spPr>
          <p:txBody>
            <a:bodyPr wrap="square" lIns="0" tIns="0" rIns="0" bIns="0" rtlCol="0"/>
            <a:lstStyle/>
            <a:p>
              <a:endParaRPr/>
            </a:p>
          </p:txBody>
        </p:sp>
        <p:sp>
          <p:nvSpPr>
            <p:cNvPr id="5" name="object 5"/>
            <p:cNvSpPr/>
            <p:nvPr/>
          </p:nvSpPr>
          <p:spPr>
            <a:xfrm>
              <a:off x="303923" y="4053077"/>
              <a:ext cx="6882130" cy="1775460"/>
            </a:xfrm>
            <a:custGeom>
              <a:avLst/>
              <a:gdLst/>
              <a:ahLst/>
              <a:cxnLst/>
              <a:rect l="l" t="t" r="r" b="b"/>
              <a:pathLst>
                <a:path w="6882130" h="1775460">
                  <a:moveTo>
                    <a:pt x="6881622" y="1775460"/>
                  </a:moveTo>
                  <a:lnTo>
                    <a:pt x="6881622" y="0"/>
                  </a:lnTo>
                  <a:lnTo>
                    <a:pt x="0" y="0"/>
                  </a:lnTo>
                  <a:lnTo>
                    <a:pt x="0" y="1775460"/>
                  </a:lnTo>
                  <a:lnTo>
                    <a:pt x="6881622" y="1775460"/>
                  </a:lnTo>
                  <a:close/>
                </a:path>
              </a:pathLst>
            </a:custGeom>
            <a:solidFill>
              <a:srgbClr val="FFF2CC"/>
            </a:solidFill>
          </p:spPr>
          <p:txBody>
            <a:bodyPr wrap="square" lIns="0" tIns="0" rIns="0" bIns="0" rtlCol="0"/>
            <a:lstStyle/>
            <a:p>
              <a:endParaRPr/>
            </a:p>
          </p:txBody>
        </p:sp>
        <p:sp>
          <p:nvSpPr>
            <p:cNvPr id="6" name="object 6"/>
            <p:cNvSpPr/>
            <p:nvPr/>
          </p:nvSpPr>
          <p:spPr>
            <a:xfrm>
              <a:off x="290969" y="3699510"/>
              <a:ext cx="2565400" cy="379095"/>
            </a:xfrm>
            <a:custGeom>
              <a:avLst/>
              <a:gdLst/>
              <a:ahLst/>
              <a:cxnLst/>
              <a:rect l="l" t="t" r="r" b="b"/>
              <a:pathLst>
                <a:path w="2565400" h="379095">
                  <a:moveTo>
                    <a:pt x="2564892" y="315468"/>
                  </a:moveTo>
                  <a:lnTo>
                    <a:pt x="2564892" y="63246"/>
                  </a:lnTo>
                  <a:lnTo>
                    <a:pt x="2559939" y="38576"/>
                  </a:lnTo>
                  <a:lnTo>
                    <a:pt x="2546413" y="18478"/>
                  </a:lnTo>
                  <a:lnTo>
                    <a:pt x="2526315" y="4953"/>
                  </a:lnTo>
                  <a:lnTo>
                    <a:pt x="2501646" y="0"/>
                  </a:lnTo>
                  <a:lnTo>
                    <a:pt x="63246" y="0"/>
                  </a:lnTo>
                  <a:lnTo>
                    <a:pt x="38576" y="4953"/>
                  </a:lnTo>
                  <a:lnTo>
                    <a:pt x="18478" y="18478"/>
                  </a:lnTo>
                  <a:lnTo>
                    <a:pt x="4952" y="38576"/>
                  </a:lnTo>
                  <a:lnTo>
                    <a:pt x="0" y="63246"/>
                  </a:lnTo>
                  <a:lnTo>
                    <a:pt x="0" y="315468"/>
                  </a:lnTo>
                  <a:lnTo>
                    <a:pt x="4953" y="340137"/>
                  </a:lnTo>
                  <a:lnTo>
                    <a:pt x="18478" y="360235"/>
                  </a:lnTo>
                  <a:lnTo>
                    <a:pt x="38576" y="373761"/>
                  </a:lnTo>
                  <a:lnTo>
                    <a:pt x="63246" y="378714"/>
                  </a:lnTo>
                  <a:lnTo>
                    <a:pt x="2501646" y="378714"/>
                  </a:lnTo>
                  <a:lnTo>
                    <a:pt x="2526315" y="373761"/>
                  </a:lnTo>
                  <a:lnTo>
                    <a:pt x="2546413" y="360235"/>
                  </a:lnTo>
                  <a:lnTo>
                    <a:pt x="2559939" y="340137"/>
                  </a:lnTo>
                  <a:lnTo>
                    <a:pt x="2564892" y="315468"/>
                  </a:lnTo>
                  <a:close/>
                </a:path>
              </a:pathLst>
            </a:custGeom>
            <a:solidFill>
              <a:srgbClr val="ED7D31"/>
            </a:solidFill>
          </p:spPr>
          <p:txBody>
            <a:bodyPr wrap="square" lIns="0" tIns="0" rIns="0" bIns="0" rtlCol="0"/>
            <a:lstStyle/>
            <a:p>
              <a:endParaRPr/>
            </a:p>
          </p:txBody>
        </p:sp>
        <p:pic>
          <p:nvPicPr>
            <p:cNvPr id="7" name="object 7"/>
            <p:cNvPicPr/>
            <p:nvPr/>
          </p:nvPicPr>
          <p:blipFill>
            <a:blip r:embed="rId3" cstate="print"/>
            <a:stretch>
              <a:fillRect/>
            </a:stretch>
          </p:blipFill>
          <p:spPr>
            <a:xfrm>
              <a:off x="159143" y="1029462"/>
              <a:ext cx="981455" cy="644651"/>
            </a:xfrm>
            <a:prstGeom prst="rect">
              <a:avLst/>
            </a:prstGeom>
          </p:spPr>
        </p:pic>
        <p:sp>
          <p:nvSpPr>
            <p:cNvPr id="8" name="object 8"/>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sp>
        <p:nvSpPr>
          <p:cNvPr id="9" name="object 9"/>
          <p:cNvSpPr txBox="1">
            <a:spLocks noGrp="1"/>
          </p:cNvSpPr>
          <p:nvPr>
            <p:ph type="title"/>
          </p:nvPr>
        </p:nvSpPr>
        <p:spPr>
          <a:prstGeom prst="rect">
            <a:avLst/>
          </a:prstGeom>
        </p:spPr>
        <p:txBody>
          <a:bodyPr vert="horz" wrap="square" lIns="0" tIns="104394" rIns="0" bIns="0" rtlCol="0">
            <a:spAutoFit/>
          </a:bodyPr>
          <a:lstStyle/>
          <a:p>
            <a:pPr marL="903605">
              <a:lnSpc>
                <a:spcPct val="100000"/>
              </a:lnSpc>
              <a:spcBef>
                <a:spcPts val="90"/>
              </a:spcBef>
            </a:pPr>
            <a:r>
              <a:rPr sz="2900" spc="-35" dirty="0"/>
              <a:t>建構友善衛教諮詢、快速確認檢驗及轉介就醫服務網絡</a:t>
            </a:r>
            <a:r>
              <a:rPr sz="2850" spc="-75" baseline="-20467" dirty="0"/>
              <a:t>2</a:t>
            </a:r>
            <a:endParaRPr sz="2850" baseline="-20467"/>
          </a:p>
        </p:txBody>
      </p:sp>
      <p:grpSp>
        <p:nvGrpSpPr>
          <p:cNvPr id="10" name="object 10"/>
          <p:cNvGrpSpPr/>
          <p:nvPr/>
        </p:nvGrpSpPr>
        <p:grpSpPr>
          <a:xfrm>
            <a:off x="295541" y="1818132"/>
            <a:ext cx="6917690" cy="4773295"/>
            <a:chOff x="295541" y="1818132"/>
            <a:chExt cx="6917690" cy="4773295"/>
          </a:xfrm>
        </p:grpSpPr>
        <p:pic>
          <p:nvPicPr>
            <p:cNvPr id="11" name="object 11"/>
            <p:cNvPicPr/>
            <p:nvPr/>
          </p:nvPicPr>
          <p:blipFill>
            <a:blip r:embed="rId4" cstate="print"/>
            <a:stretch>
              <a:fillRect/>
            </a:stretch>
          </p:blipFill>
          <p:spPr>
            <a:xfrm>
              <a:off x="6081407" y="5742432"/>
              <a:ext cx="1131569" cy="848867"/>
            </a:xfrm>
            <a:prstGeom prst="rect">
              <a:avLst/>
            </a:prstGeom>
          </p:spPr>
        </p:pic>
        <p:sp>
          <p:nvSpPr>
            <p:cNvPr id="12" name="object 12"/>
            <p:cNvSpPr/>
            <p:nvPr/>
          </p:nvSpPr>
          <p:spPr>
            <a:xfrm>
              <a:off x="295541" y="1818132"/>
              <a:ext cx="4846320" cy="379095"/>
            </a:xfrm>
            <a:custGeom>
              <a:avLst/>
              <a:gdLst/>
              <a:ahLst/>
              <a:cxnLst/>
              <a:rect l="l" t="t" r="r" b="b"/>
              <a:pathLst>
                <a:path w="4846320" h="379094">
                  <a:moveTo>
                    <a:pt x="4846320" y="316229"/>
                  </a:moveTo>
                  <a:lnTo>
                    <a:pt x="4846320" y="63245"/>
                  </a:lnTo>
                  <a:lnTo>
                    <a:pt x="4841367" y="38576"/>
                  </a:lnTo>
                  <a:lnTo>
                    <a:pt x="4827841" y="18478"/>
                  </a:lnTo>
                  <a:lnTo>
                    <a:pt x="4807743" y="4952"/>
                  </a:lnTo>
                  <a:lnTo>
                    <a:pt x="4783074" y="0"/>
                  </a:lnTo>
                  <a:lnTo>
                    <a:pt x="63246" y="0"/>
                  </a:lnTo>
                  <a:lnTo>
                    <a:pt x="38576" y="4953"/>
                  </a:lnTo>
                  <a:lnTo>
                    <a:pt x="18478" y="18478"/>
                  </a:lnTo>
                  <a:lnTo>
                    <a:pt x="4952" y="38576"/>
                  </a:lnTo>
                  <a:lnTo>
                    <a:pt x="0" y="63246"/>
                  </a:lnTo>
                  <a:lnTo>
                    <a:pt x="0" y="316230"/>
                  </a:lnTo>
                  <a:lnTo>
                    <a:pt x="4953" y="340459"/>
                  </a:lnTo>
                  <a:lnTo>
                    <a:pt x="18478" y="360330"/>
                  </a:lnTo>
                  <a:lnTo>
                    <a:pt x="38576" y="373772"/>
                  </a:lnTo>
                  <a:lnTo>
                    <a:pt x="63246" y="378714"/>
                  </a:lnTo>
                  <a:lnTo>
                    <a:pt x="4783074" y="378713"/>
                  </a:lnTo>
                  <a:lnTo>
                    <a:pt x="4807743" y="373772"/>
                  </a:lnTo>
                  <a:lnTo>
                    <a:pt x="4827841" y="360330"/>
                  </a:lnTo>
                  <a:lnTo>
                    <a:pt x="4841367" y="340459"/>
                  </a:lnTo>
                  <a:lnTo>
                    <a:pt x="4846320" y="316229"/>
                  </a:lnTo>
                  <a:close/>
                </a:path>
              </a:pathLst>
            </a:custGeom>
            <a:solidFill>
              <a:srgbClr val="009999"/>
            </a:solidFill>
          </p:spPr>
          <p:txBody>
            <a:bodyPr wrap="square" lIns="0" tIns="0" rIns="0" bIns="0" rtlCol="0"/>
            <a:lstStyle/>
            <a:p>
              <a:endParaRPr/>
            </a:p>
          </p:txBody>
        </p:sp>
      </p:grpSp>
      <p:sp>
        <p:nvSpPr>
          <p:cNvPr id="13" name="object 13"/>
          <p:cNvSpPr txBox="1"/>
          <p:nvPr/>
        </p:nvSpPr>
        <p:spPr>
          <a:xfrm>
            <a:off x="368160" y="1749333"/>
            <a:ext cx="6941820" cy="3995420"/>
          </a:xfrm>
          <a:prstGeom prst="rect">
            <a:avLst/>
          </a:prstGeom>
        </p:spPr>
        <p:txBody>
          <a:bodyPr vert="horz" wrap="square" lIns="0" tIns="90805" rIns="0" bIns="0" rtlCol="0">
            <a:spAutoFit/>
          </a:bodyPr>
          <a:lstStyle/>
          <a:p>
            <a:pPr marL="78740">
              <a:lnSpc>
                <a:spcPct val="100000"/>
              </a:lnSpc>
              <a:spcBef>
                <a:spcPts val="715"/>
              </a:spcBef>
            </a:pPr>
            <a:r>
              <a:rPr sz="2100" b="1" dirty="0">
                <a:solidFill>
                  <a:srgbClr val="FFFFFF"/>
                </a:solidFill>
                <a:latin typeface="Microsoft JhengHei"/>
                <a:cs typeface="Microsoft JhengHei"/>
              </a:rPr>
              <a:t>HIV</a:t>
            </a:r>
            <a:r>
              <a:rPr sz="2100" b="1" spc="100" dirty="0">
                <a:solidFill>
                  <a:srgbClr val="FFFFFF"/>
                </a:solidFill>
                <a:latin typeface="Microsoft JhengHei"/>
                <a:cs typeface="Microsoft JhengHei"/>
              </a:rPr>
              <a:t>檢驗轉介單</a:t>
            </a:r>
            <a:r>
              <a:rPr sz="1550" b="1" dirty="0">
                <a:solidFill>
                  <a:srgbClr val="FFFFFF"/>
                </a:solidFill>
                <a:latin typeface="Microsoft JhengHei"/>
                <a:cs typeface="Microsoft JhengHei"/>
              </a:rPr>
              <a:t>(2023年10月更新公版轉介單</a:t>
            </a:r>
            <a:r>
              <a:rPr sz="1550" b="1" spc="-50" dirty="0">
                <a:solidFill>
                  <a:srgbClr val="FFFFFF"/>
                </a:solidFill>
                <a:latin typeface="Microsoft JhengHei"/>
                <a:cs typeface="Microsoft JhengHei"/>
              </a:rPr>
              <a:t>)</a:t>
            </a:r>
            <a:endParaRPr sz="1550">
              <a:latin typeface="Microsoft JhengHei"/>
              <a:cs typeface="Microsoft JhengHei"/>
            </a:endParaRPr>
          </a:p>
          <a:p>
            <a:pPr marL="201295" marR="197485" indent="-189230" algn="just">
              <a:lnSpc>
                <a:spcPct val="123400"/>
              </a:lnSpc>
              <a:spcBef>
                <a:spcPts val="60"/>
              </a:spcBef>
              <a:buFont typeface="Wingdings"/>
              <a:buChar char=""/>
              <a:tabLst>
                <a:tab pos="201930" algn="l"/>
              </a:tabLst>
            </a:pPr>
            <a:r>
              <a:rPr sz="1450" b="1" spc="60" dirty="0">
                <a:latin typeface="Microsoft JhengHei"/>
                <a:cs typeface="Microsoft JhengHei"/>
              </a:rPr>
              <a:t>各單位執行篩檢服務如遇有</a:t>
            </a:r>
            <a:r>
              <a:rPr sz="1450" b="1" dirty="0">
                <a:solidFill>
                  <a:srgbClr val="0070C0"/>
                </a:solidFill>
                <a:latin typeface="Microsoft JhengHei"/>
                <a:cs typeface="Microsoft JhengHei"/>
              </a:rPr>
              <a:t>HIV</a:t>
            </a:r>
            <a:r>
              <a:rPr sz="1450" b="1" spc="60" dirty="0">
                <a:solidFill>
                  <a:srgbClr val="0070C0"/>
                </a:solidFill>
                <a:latin typeface="Microsoft JhengHei"/>
                <a:cs typeface="Microsoft JhengHei"/>
              </a:rPr>
              <a:t>初步檢驗陽性</a:t>
            </a:r>
            <a:r>
              <a:rPr sz="1450" b="1" spc="60" dirty="0">
                <a:latin typeface="Microsoft JhengHei"/>
                <a:cs typeface="Microsoft JhengHei"/>
              </a:rPr>
              <a:t>⺠眾，請儘速依院內流程協助</a:t>
            </a:r>
            <a:r>
              <a:rPr sz="1450" b="1" spc="10" dirty="0">
                <a:latin typeface="Microsoft JhengHei"/>
                <a:cs typeface="Microsoft JhengHei"/>
              </a:rPr>
              <a:t>完</a:t>
            </a:r>
            <a:r>
              <a:rPr sz="1450" b="1" spc="60" dirty="0">
                <a:latin typeface="Microsoft JhengHei"/>
                <a:cs typeface="Microsoft JhengHei"/>
              </a:rPr>
              <a:t>成確認檢驗</a:t>
            </a:r>
            <a:r>
              <a:rPr sz="1450" spc="60" dirty="0">
                <a:latin typeface="Microsoft JhengHei"/>
                <a:cs typeface="Microsoft JhengHei"/>
              </a:rPr>
              <a:t>，</a:t>
            </a:r>
            <a:r>
              <a:rPr sz="1450" b="1" spc="60" dirty="0">
                <a:latin typeface="Microsoft JhengHei"/>
                <a:cs typeface="Microsoft JhengHei"/>
              </a:rPr>
              <a:t>或可透過開立「</a:t>
            </a:r>
            <a:r>
              <a:rPr sz="1450" b="1" dirty="0">
                <a:latin typeface="Microsoft JhengHei"/>
                <a:cs typeface="Microsoft JhengHei"/>
              </a:rPr>
              <a:t>HIV</a:t>
            </a:r>
            <a:r>
              <a:rPr sz="1450" b="1" spc="60" dirty="0">
                <a:latin typeface="Microsoft JhengHei"/>
                <a:cs typeface="Microsoft JhengHei"/>
              </a:rPr>
              <a:t>檢驗轉介單」並陪伴⺠眾儘速至愛滋指定</a:t>
            </a:r>
            <a:r>
              <a:rPr sz="1450" b="1" spc="10" dirty="0">
                <a:latin typeface="Microsoft JhengHei"/>
                <a:cs typeface="Microsoft JhengHei"/>
              </a:rPr>
              <a:t>醫</a:t>
            </a:r>
            <a:r>
              <a:rPr sz="1450" b="1" dirty="0">
                <a:latin typeface="Microsoft JhengHei"/>
                <a:cs typeface="Microsoft JhengHei"/>
              </a:rPr>
              <a:t>療院所就醫進行確認檢驗、或轉介各縣市衛生局窗口協助執行確認檢驗</a:t>
            </a:r>
            <a:r>
              <a:rPr sz="1450" b="1" spc="-50" dirty="0">
                <a:latin typeface="Microsoft JhengHei"/>
                <a:cs typeface="Microsoft JhengHei"/>
              </a:rPr>
              <a:t>。</a:t>
            </a:r>
            <a:endParaRPr sz="1450">
              <a:latin typeface="Microsoft JhengHei"/>
              <a:cs typeface="Microsoft JhengHei"/>
            </a:endParaRPr>
          </a:p>
          <a:p>
            <a:pPr marL="201295" marR="198120" indent="-189230" algn="just">
              <a:lnSpc>
                <a:spcPct val="123500"/>
              </a:lnSpc>
              <a:spcBef>
                <a:spcPts val="260"/>
              </a:spcBef>
              <a:buFont typeface="Wingdings"/>
              <a:buChar char=""/>
              <a:tabLst>
                <a:tab pos="201930" algn="l"/>
              </a:tabLst>
            </a:pPr>
            <a:r>
              <a:rPr sz="1450" b="1" dirty="0">
                <a:latin typeface="Microsoft JhengHei"/>
                <a:cs typeface="Microsoft JhengHei"/>
              </a:rPr>
              <a:t>HIV</a:t>
            </a:r>
            <a:r>
              <a:rPr sz="1450" b="1" spc="60" dirty="0">
                <a:latin typeface="Microsoft JhengHei"/>
                <a:cs typeface="Microsoft JhengHei"/>
              </a:rPr>
              <a:t>初步檢驗陽性⺠眾可憑其所持轉介單由疾管</a:t>
            </a:r>
            <a:r>
              <a:rPr sz="1450" b="1" spc="55" dirty="0">
                <a:latin typeface="Microsoft JhengHei"/>
                <a:cs typeface="Microsoft JhengHei"/>
              </a:rPr>
              <a:t>署</a:t>
            </a:r>
            <a:r>
              <a:rPr sz="1450" b="1" spc="60" dirty="0">
                <a:solidFill>
                  <a:srgbClr val="E75F70"/>
                </a:solidFill>
                <a:latin typeface="Microsoft JhengHei"/>
                <a:cs typeface="Microsoft JhengHei"/>
              </a:rPr>
              <a:t>補助</a:t>
            </a:r>
            <a:r>
              <a:rPr sz="1450" b="1" spc="60" dirty="0">
                <a:latin typeface="Microsoft JhengHei"/>
                <a:cs typeface="Microsoft JhengHei"/>
              </a:rPr>
              <a:t>當次就醫之</a:t>
            </a:r>
            <a:r>
              <a:rPr sz="1450" b="1" spc="55" dirty="0">
                <a:solidFill>
                  <a:srgbClr val="E75F70"/>
                </a:solidFill>
                <a:latin typeface="Microsoft JhengHei"/>
                <a:cs typeface="Microsoft JhengHei"/>
              </a:rPr>
              <a:t>部分負擔</a:t>
            </a:r>
            <a:r>
              <a:rPr sz="1450" b="1" spc="5" dirty="0">
                <a:solidFill>
                  <a:srgbClr val="E75F70"/>
                </a:solidFill>
                <a:latin typeface="Microsoft JhengHei"/>
                <a:cs typeface="Microsoft JhengHei"/>
              </a:rPr>
              <a:t>及</a:t>
            </a:r>
            <a:r>
              <a:rPr sz="1450" b="1" dirty="0">
                <a:solidFill>
                  <a:srgbClr val="E75F70"/>
                </a:solidFill>
                <a:latin typeface="Microsoft JhengHei"/>
                <a:cs typeface="Microsoft JhengHei"/>
              </a:rPr>
              <a:t>掛號費</a:t>
            </a:r>
            <a:r>
              <a:rPr sz="1450" b="1" dirty="0">
                <a:latin typeface="Microsoft JhengHei"/>
                <a:cs typeface="Microsoft JhengHei"/>
              </a:rPr>
              <a:t>(由愛滋指定醫事機構品質計畫支應)，以減少⺠眾就醫之經濟障礙</a:t>
            </a:r>
            <a:r>
              <a:rPr sz="1450" b="1" spc="-50" dirty="0">
                <a:latin typeface="Microsoft JhengHei"/>
                <a:cs typeface="Microsoft JhengHei"/>
              </a:rPr>
              <a:t>。</a:t>
            </a:r>
            <a:endParaRPr sz="1450">
              <a:latin typeface="Microsoft JhengHei"/>
              <a:cs typeface="Microsoft JhengHei"/>
            </a:endParaRPr>
          </a:p>
          <a:p>
            <a:pPr marL="135255">
              <a:lnSpc>
                <a:spcPct val="100000"/>
              </a:lnSpc>
              <a:spcBef>
                <a:spcPts val="1235"/>
              </a:spcBef>
            </a:pPr>
            <a:r>
              <a:rPr sz="2100" b="1" spc="-10" dirty="0">
                <a:solidFill>
                  <a:srgbClr val="FFFFFF"/>
                </a:solidFill>
                <a:latin typeface="Microsoft JhengHei"/>
                <a:cs typeface="Microsoft JhengHei"/>
              </a:rPr>
              <a:t>轉介聯繫窗口資訊</a:t>
            </a:r>
            <a:endParaRPr sz="2100">
              <a:latin typeface="Microsoft JhengHei"/>
              <a:cs typeface="Microsoft JhengHei"/>
            </a:endParaRPr>
          </a:p>
          <a:p>
            <a:pPr marL="205104" marR="196850" indent="-189230">
              <a:lnSpc>
                <a:spcPct val="123500"/>
              </a:lnSpc>
              <a:spcBef>
                <a:spcPts val="155"/>
              </a:spcBef>
              <a:buFont typeface="Wingdings"/>
              <a:buChar char=""/>
              <a:tabLst>
                <a:tab pos="205740" algn="l"/>
              </a:tabLst>
            </a:pPr>
            <a:r>
              <a:rPr sz="1450" spc="40" dirty="0">
                <a:latin typeface="Microsoft JhengHei"/>
                <a:cs typeface="Microsoft JhengHei"/>
              </a:rPr>
              <a:t>於愛滋指定醫事機構醫療品質提升計畫，請指定醫院</a:t>
            </a:r>
            <a:r>
              <a:rPr sz="1450" spc="25" dirty="0">
                <a:latin typeface="Microsoft JhengHei"/>
                <a:cs typeface="Microsoft JhengHei"/>
              </a:rPr>
              <a:t>/</a:t>
            </a:r>
            <a:r>
              <a:rPr sz="1450" spc="40" dirty="0">
                <a:latin typeface="Microsoft JhengHei"/>
                <a:cs typeface="Microsoft JhengHei"/>
              </a:rPr>
              <a:t>診所提供「</a:t>
            </a:r>
            <a:r>
              <a:rPr sz="1450" spc="20" dirty="0">
                <a:latin typeface="Microsoft JhengHei"/>
                <a:cs typeface="Microsoft JhengHei"/>
              </a:rPr>
              <a:t>HIV</a:t>
            </a:r>
            <a:r>
              <a:rPr sz="1450" spc="40" dirty="0">
                <a:latin typeface="Microsoft JhengHei"/>
                <a:cs typeface="Microsoft JhengHei"/>
              </a:rPr>
              <a:t>初步檢驗</a:t>
            </a:r>
            <a:r>
              <a:rPr sz="1450" spc="25" dirty="0">
                <a:latin typeface="Microsoft JhengHei"/>
                <a:cs typeface="Microsoft JhengHei"/>
              </a:rPr>
              <a:t>陽性個案轉介聯繫窗口」資訊。</a:t>
            </a:r>
            <a:endParaRPr sz="1450">
              <a:latin typeface="Microsoft JhengHei"/>
              <a:cs typeface="Microsoft JhengHei"/>
            </a:endParaRPr>
          </a:p>
          <a:p>
            <a:pPr marL="205104" marR="5080" indent="-189230">
              <a:lnSpc>
                <a:spcPct val="123300"/>
              </a:lnSpc>
              <a:spcBef>
                <a:spcPts val="260"/>
              </a:spcBef>
              <a:buFont typeface="Wingdings"/>
              <a:buChar char=""/>
              <a:tabLst>
                <a:tab pos="205740" algn="l"/>
              </a:tabLst>
            </a:pPr>
            <a:r>
              <a:rPr sz="1450" b="1" spc="60" dirty="0">
                <a:latin typeface="Microsoft JhengHei"/>
                <a:cs typeface="Microsoft JhengHei"/>
              </a:rPr>
              <a:t>為提供各篩檢執行單位轉介</a:t>
            </a:r>
            <a:r>
              <a:rPr sz="1450" b="1" dirty="0">
                <a:latin typeface="Microsoft JhengHei"/>
                <a:cs typeface="Microsoft JhengHei"/>
              </a:rPr>
              <a:t>HIV</a:t>
            </a:r>
            <a:r>
              <a:rPr sz="1450" b="1" spc="60" dirty="0">
                <a:latin typeface="Microsoft JhengHei"/>
                <a:cs typeface="Microsoft JhengHei"/>
              </a:rPr>
              <a:t>初步</a:t>
            </a:r>
            <a:r>
              <a:rPr sz="1450" b="1" spc="50" dirty="0">
                <a:latin typeface="Microsoft JhengHei"/>
                <a:cs typeface="Microsoft JhengHei"/>
              </a:rPr>
              <a:t>檢</a:t>
            </a:r>
            <a:r>
              <a:rPr sz="1450" b="1" spc="55" dirty="0">
                <a:latin typeface="Microsoft JhengHei"/>
                <a:cs typeface="Microsoft JhengHei"/>
              </a:rPr>
              <a:t>驗陽性個案就醫確診之跨單位聯繫使用</a:t>
            </a:r>
            <a:r>
              <a:rPr sz="1450" b="1" spc="5" dirty="0">
                <a:latin typeface="Microsoft JhengHei"/>
                <a:cs typeface="Microsoft JhengHei"/>
              </a:rPr>
              <a:t>，</a:t>
            </a:r>
            <a:r>
              <a:rPr sz="1450" b="1" spc="55" dirty="0">
                <a:latin typeface="Microsoft JhengHei"/>
                <a:cs typeface="Microsoft JhengHei"/>
              </a:rPr>
              <a:t>衛生局及指定醫療院所「</a:t>
            </a:r>
            <a:r>
              <a:rPr sz="1450" b="1" dirty="0">
                <a:latin typeface="Microsoft JhengHei"/>
                <a:cs typeface="Microsoft JhengHei"/>
              </a:rPr>
              <a:t>HIV</a:t>
            </a:r>
            <a:r>
              <a:rPr sz="1450" b="1" spc="55" dirty="0">
                <a:latin typeface="Microsoft JhengHei"/>
                <a:cs typeface="Microsoft JhengHei"/>
              </a:rPr>
              <a:t>初步</a:t>
            </a:r>
            <a:r>
              <a:rPr sz="1450" b="1" spc="60" dirty="0">
                <a:latin typeface="Microsoft JhengHei"/>
                <a:cs typeface="Microsoft JhengHei"/>
              </a:rPr>
              <a:t>檢驗陽性個案轉介聯繫窗口」資訊置於疾</a:t>
            </a:r>
            <a:r>
              <a:rPr sz="1450" b="1" spc="10" dirty="0">
                <a:latin typeface="Microsoft JhengHei"/>
                <a:cs typeface="Microsoft JhengHei"/>
              </a:rPr>
              <a:t>管</a:t>
            </a:r>
            <a:r>
              <a:rPr sz="1450" b="1" spc="500" dirty="0">
                <a:latin typeface="Microsoft JhengHei"/>
                <a:cs typeface="Microsoft JhengHei"/>
              </a:rPr>
              <a:t> </a:t>
            </a:r>
            <a:r>
              <a:rPr sz="1450" b="1" spc="55" dirty="0">
                <a:latin typeface="Microsoft JhengHei"/>
                <a:cs typeface="Microsoft JhengHei"/>
              </a:rPr>
              <a:t>署</a:t>
            </a:r>
            <a:r>
              <a:rPr sz="1450" b="1" dirty="0">
                <a:latin typeface="Microsoft JhengHei"/>
                <a:cs typeface="Microsoft JhengHei"/>
              </a:rPr>
              <a:t>HIV</a:t>
            </a:r>
            <a:r>
              <a:rPr sz="1450" b="1" spc="55" dirty="0">
                <a:latin typeface="Microsoft JhengHei"/>
                <a:cs typeface="Microsoft JhengHei"/>
              </a:rPr>
              <a:t>篩檢系統</a:t>
            </a:r>
            <a:r>
              <a:rPr sz="1450" b="1" dirty="0">
                <a:latin typeface="Microsoft JhengHei"/>
                <a:cs typeface="Microsoft JhengHei"/>
              </a:rPr>
              <a:t>(</a:t>
            </a:r>
            <a:r>
              <a:rPr sz="1450" b="1" spc="55" dirty="0">
                <a:latin typeface="Microsoft JhengHei"/>
                <a:cs typeface="Microsoft JhengHei"/>
              </a:rPr>
              <a:t>擴篩及匿篩系統</a:t>
            </a:r>
            <a:r>
              <a:rPr sz="1450" b="1" dirty="0">
                <a:latin typeface="Microsoft JhengHei"/>
                <a:cs typeface="Microsoft JhengHei"/>
              </a:rPr>
              <a:t>)</a:t>
            </a:r>
            <a:r>
              <a:rPr sz="1450" b="1" spc="55" dirty="0">
                <a:latin typeface="Microsoft JhengHei"/>
                <a:cs typeface="Microsoft JhengHei"/>
              </a:rPr>
              <a:t>公告區</a:t>
            </a:r>
            <a:r>
              <a:rPr sz="1450" spc="55" dirty="0">
                <a:latin typeface="Microsoft JhengHei"/>
                <a:cs typeface="Microsoft JhengHei"/>
              </a:rPr>
              <a:t>、或透過各執行計畫</a:t>
            </a:r>
            <a:r>
              <a:rPr sz="1450" dirty="0">
                <a:latin typeface="Microsoft JhengHei"/>
                <a:cs typeface="Microsoft JhengHei"/>
              </a:rPr>
              <a:t>(</a:t>
            </a:r>
            <a:r>
              <a:rPr sz="1450" spc="55" dirty="0">
                <a:latin typeface="Microsoft JhengHei"/>
                <a:cs typeface="Microsoft JhengHei"/>
              </a:rPr>
              <a:t>如匿篩拓點、</a:t>
            </a:r>
            <a:r>
              <a:rPr sz="1450" spc="5" dirty="0">
                <a:latin typeface="Microsoft JhengHei"/>
                <a:cs typeface="Microsoft JhengHei"/>
              </a:rPr>
              <a:t>多</a:t>
            </a:r>
            <a:r>
              <a:rPr sz="1450" spc="500" dirty="0">
                <a:latin typeface="Microsoft JhengHei"/>
                <a:cs typeface="Microsoft JhengHei"/>
              </a:rPr>
              <a:t> </a:t>
            </a:r>
            <a:r>
              <a:rPr sz="1450" dirty="0">
                <a:latin typeface="Microsoft JhengHei"/>
                <a:cs typeface="Microsoft JhengHei"/>
              </a:rPr>
              <a:t>元性別友善服務中心、⺠團匿篩等)業務同仁轉知各篩檢執行單位聯繫使用</a:t>
            </a:r>
            <a:r>
              <a:rPr sz="1450" spc="-50" dirty="0">
                <a:latin typeface="Microsoft JhengHei"/>
                <a:cs typeface="Microsoft JhengHei"/>
              </a:rPr>
              <a:t>。</a:t>
            </a:r>
            <a:endParaRPr sz="1450">
              <a:latin typeface="Microsoft JhengHei"/>
              <a:cs typeface="Microsoft JhengHei"/>
            </a:endParaRPr>
          </a:p>
        </p:txBody>
      </p:sp>
      <p:sp>
        <p:nvSpPr>
          <p:cNvPr id="14" name="object 14"/>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116</a:t>
            </a:fld>
            <a:endParaRPr spc="-25" dirty="0"/>
          </a:p>
        </p:txBody>
      </p:sp>
      <p:sp>
        <p:nvSpPr>
          <p:cNvPr id="15" name="object 1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3047" y="2247138"/>
            <a:ext cx="10540365" cy="4539615"/>
            <a:chOff x="153047" y="2247138"/>
            <a:chExt cx="10540365" cy="453961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153047" y="2247150"/>
              <a:ext cx="10387330" cy="302895"/>
            </a:xfrm>
            <a:custGeom>
              <a:avLst/>
              <a:gdLst/>
              <a:ahLst/>
              <a:cxnLst/>
              <a:rect l="l" t="t" r="r" b="b"/>
              <a:pathLst>
                <a:path w="10387329" h="302894">
                  <a:moveTo>
                    <a:pt x="10386822" y="101346"/>
                  </a:moveTo>
                  <a:lnTo>
                    <a:pt x="1429156" y="101346"/>
                  </a:lnTo>
                  <a:lnTo>
                    <a:pt x="1409331" y="62039"/>
                  </a:lnTo>
                  <a:lnTo>
                    <a:pt x="1377315" y="29235"/>
                  </a:lnTo>
                  <a:lnTo>
                    <a:pt x="1336738" y="7721"/>
                  </a:lnTo>
                  <a:lnTo>
                    <a:pt x="1290066" y="0"/>
                  </a:lnTo>
                  <a:lnTo>
                    <a:pt x="1242999" y="7721"/>
                  </a:lnTo>
                  <a:lnTo>
                    <a:pt x="1202207" y="29235"/>
                  </a:lnTo>
                  <a:lnTo>
                    <a:pt x="1170076" y="62039"/>
                  </a:lnTo>
                  <a:lnTo>
                    <a:pt x="1150188" y="101346"/>
                  </a:lnTo>
                  <a:lnTo>
                    <a:pt x="0" y="101346"/>
                  </a:lnTo>
                  <a:lnTo>
                    <a:pt x="0" y="156972"/>
                  </a:lnTo>
                  <a:lnTo>
                    <a:pt x="1142314" y="156972"/>
                  </a:lnTo>
                  <a:lnTo>
                    <a:pt x="1149019" y="199212"/>
                  </a:lnTo>
                  <a:lnTo>
                    <a:pt x="1170076" y="240626"/>
                  </a:lnTo>
                  <a:lnTo>
                    <a:pt x="1202207" y="273316"/>
                  </a:lnTo>
                  <a:lnTo>
                    <a:pt x="1242999" y="294792"/>
                  </a:lnTo>
                  <a:lnTo>
                    <a:pt x="1290066" y="302514"/>
                  </a:lnTo>
                  <a:lnTo>
                    <a:pt x="1336738" y="294792"/>
                  </a:lnTo>
                  <a:lnTo>
                    <a:pt x="1377315" y="273316"/>
                  </a:lnTo>
                  <a:lnTo>
                    <a:pt x="1409331" y="240626"/>
                  </a:lnTo>
                  <a:lnTo>
                    <a:pt x="1430337" y="199212"/>
                  </a:lnTo>
                  <a:lnTo>
                    <a:pt x="1437043" y="156972"/>
                  </a:lnTo>
                  <a:lnTo>
                    <a:pt x="10386822" y="156972"/>
                  </a:lnTo>
                  <a:lnTo>
                    <a:pt x="10386822" y="101346"/>
                  </a:lnTo>
                  <a:close/>
                </a:path>
              </a:pathLst>
            </a:custGeom>
            <a:solidFill>
              <a:srgbClr val="60A8AC"/>
            </a:solidFill>
          </p:spPr>
          <p:txBody>
            <a:bodyPr wrap="square" lIns="0" tIns="0" rIns="0" bIns="0" rtlCol="0"/>
            <a:lstStyle/>
            <a:p>
              <a:endParaRPr/>
            </a:p>
          </p:txBody>
        </p:sp>
      </p:grpSp>
      <p:sp>
        <p:nvSpPr>
          <p:cNvPr id="5" name="object 5"/>
          <p:cNvSpPr txBox="1"/>
          <p:nvPr/>
        </p:nvSpPr>
        <p:spPr>
          <a:xfrm>
            <a:off x="1152277" y="1726183"/>
            <a:ext cx="611505" cy="530860"/>
          </a:xfrm>
          <a:prstGeom prst="rect">
            <a:avLst/>
          </a:prstGeom>
        </p:spPr>
        <p:txBody>
          <a:bodyPr vert="horz" wrap="square" lIns="0" tIns="16510" rIns="0" bIns="0" rtlCol="0">
            <a:spAutoFit/>
          </a:bodyPr>
          <a:lstStyle/>
          <a:p>
            <a:pPr marL="12700">
              <a:lnSpc>
                <a:spcPts val="2270"/>
              </a:lnSpc>
              <a:spcBef>
                <a:spcPts val="130"/>
              </a:spcBef>
            </a:pPr>
            <a:r>
              <a:rPr sz="1900" b="1" spc="-20" dirty="0">
                <a:solidFill>
                  <a:srgbClr val="60A8AC"/>
                </a:solidFill>
                <a:latin typeface="Microsoft JhengHei"/>
                <a:cs typeface="Microsoft JhengHei"/>
              </a:rPr>
              <a:t>2016</a:t>
            </a:r>
            <a:endParaRPr sz="1900">
              <a:latin typeface="Microsoft JhengHei"/>
              <a:cs typeface="Microsoft JhengHei"/>
            </a:endParaRPr>
          </a:p>
          <a:p>
            <a:pPr marL="127000">
              <a:lnSpc>
                <a:spcPts val="1670"/>
              </a:lnSpc>
            </a:pPr>
            <a:r>
              <a:rPr sz="1400" b="1" spc="-25" dirty="0">
                <a:latin typeface="Microsoft JhengHei"/>
                <a:cs typeface="Microsoft JhengHei"/>
              </a:rPr>
              <a:t>試辦</a:t>
            </a:r>
            <a:endParaRPr sz="1400">
              <a:latin typeface="Microsoft JhengHei"/>
              <a:cs typeface="Microsoft JhengHei"/>
            </a:endParaRPr>
          </a:p>
        </p:txBody>
      </p:sp>
      <p:grpSp>
        <p:nvGrpSpPr>
          <p:cNvPr id="6" name="object 6"/>
          <p:cNvGrpSpPr/>
          <p:nvPr/>
        </p:nvGrpSpPr>
        <p:grpSpPr>
          <a:xfrm>
            <a:off x="1431683" y="2181605"/>
            <a:ext cx="2406015" cy="637540"/>
            <a:chOff x="1431683" y="2181605"/>
            <a:chExt cx="2406015" cy="637540"/>
          </a:xfrm>
        </p:grpSpPr>
        <p:sp>
          <p:nvSpPr>
            <p:cNvPr id="7" name="object 7"/>
            <p:cNvSpPr/>
            <p:nvPr/>
          </p:nvSpPr>
          <p:spPr>
            <a:xfrm>
              <a:off x="1431683" y="2529077"/>
              <a:ext cx="22225" cy="289560"/>
            </a:xfrm>
            <a:custGeom>
              <a:avLst/>
              <a:gdLst/>
              <a:ahLst/>
              <a:cxnLst/>
              <a:rect l="l" t="t" r="r" b="b"/>
              <a:pathLst>
                <a:path w="22225" h="289560">
                  <a:moveTo>
                    <a:pt x="22097" y="16763"/>
                  </a:moveTo>
                  <a:lnTo>
                    <a:pt x="22097" y="4571"/>
                  </a:lnTo>
                  <a:lnTo>
                    <a:pt x="17525" y="0"/>
                  </a:lnTo>
                  <a:lnTo>
                    <a:pt x="5333" y="0"/>
                  </a:lnTo>
                  <a:lnTo>
                    <a:pt x="0" y="4571"/>
                  </a:lnTo>
                  <a:lnTo>
                    <a:pt x="0" y="16763"/>
                  </a:lnTo>
                  <a:lnTo>
                    <a:pt x="5333" y="22097"/>
                  </a:lnTo>
                  <a:lnTo>
                    <a:pt x="17525" y="22097"/>
                  </a:lnTo>
                  <a:lnTo>
                    <a:pt x="22097" y="16763"/>
                  </a:lnTo>
                  <a:close/>
                </a:path>
                <a:path w="22225" h="289560">
                  <a:moveTo>
                    <a:pt x="22097" y="105917"/>
                  </a:moveTo>
                  <a:lnTo>
                    <a:pt x="22097" y="93725"/>
                  </a:lnTo>
                  <a:lnTo>
                    <a:pt x="17525" y="89153"/>
                  </a:lnTo>
                  <a:lnTo>
                    <a:pt x="5333" y="89153"/>
                  </a:lnTo>
                  <a:lnTo>
                    <a:pt x="0" y="93725"/>
                  </a:lnTo>
                  <a:lnTo>
                    <a:pt x="0" y="105917"/>
                  </a:lnTo>
                  <a:lnTo>
                    <a:pt x="5333" y="111251"/>
                  </a:lnTo>
                  <a:lnTo>
                    <a:pt x="17525" y="111251"/>
                  </a:lnTo>
                  <a:lnTo>
                    <a:pt x="22097" y="105917"/>
                  </a:lnTo>
                  <a:close/>
                </a:path>
                <a:path w="22225" h="289560">
                  <a:moveTo>
                    <a:pt x="22097" y="195071"/>
                  </a:moveTo>
                  <a:lnTo>
                    <a:pt x="22097" y="182879"/>
                  </a:lnTo>
                  <a:lnTo>
                    <a:pt x="17525" y="177545"/>
                  </a:lnTo>
                  <a:lnTo>
                    <a:pt x="5333" y="177545"/>
                  </a:lnTo>
                  <a:lnTo>
                    <a:pt x="0" y="182879"/>
                  </a:lnTo>
                  <a:lnTo>
                    <a:pt x="0" y="195071"/>
                  </a:lnTo>
                  <a:lnTo>
                    <a:pt x="5333" y="200405"/>
                  </a:lnTo>
                  <a:lnTo>
                    <a:pt x="17525" y="200405"/>
                  </a:lnTo>
                  <a:lnTo>
                    <a:pt x="22097" y="195071"/>
                  </a:lnTo>
                  <a:close/>
                </a:path>
                <a:path w="22225" h="289560">
                  <a:moveTo>
                    <a:pt x="22097" y="284225"/>
                  </a:moveTo>
                  <a:lnTo>
                    <a:pt x="22097" y="272033"/>
                  </a:lnTo>
                  <a:lnTo>
                    <a:pt x="17525" y="266699"/>
                  </a:lnTo>
                  <a:lnTo>
                    <a:pt x="5333" y="266699"/>
                  </a:lnTo>
                  <a:lnTo>
                    <a:pt x="0" y="272033"/>
                  </a:lnTo>
                  <a:lnTo>
                    <a:pt x="0" y="284225"/>
                  </a:lnTo>
                  <a:lnTo>
                    <a:pt x="5333" y="289559"/>
                  </a:lnTo>
                  <a:lnTo>
                    <a:pt x="17525" y="289559"/>
                  </a:lnTo>
                  <a:lnTo>
                    <a:pt x="22097" y="284225"/>
                  </a:lnTo>
                  <a:close/>
                </a:path>
              </a:pathLst>
            </a:custGeom>
            <a:solidFill>
              <a:srgbClr val="000000"/>
            </a:solidFill>
          </p:spPr>
          <p:txBody>
            <a:bodyPr wrap="square" lIns="0" tIns="0" rIns="0" bIns="0" rtlCol="0"/>
            <a:lstStyle/>
            <a:p>
              <a:endParaRPr/>
            </a:p>
          </p:txBody>
        </p:sp>
        <p:sp>
          <p:nvSpPr>
            <p:cNvPr id="8" name="object 8"/>
            <p:cNvSpPr/>
            <p:nvPr/>
          </p:nvSpPr>
          <p:spPr>
            <a:xfrm>
              <a:off x="3540899" y="2181605"/>
              <a:ext cx="296545" cy="296545"/>
            </a:xfrm>
            <a:custGeom>
              <a:avLst/>
              <a:gdLst/>
              <a:ahLst/>
              <a:cxnLst/>
              <a:rect l="l" t="t" r="r" b="b"/>
              <a:pathLst>
                <a:path w="296545" h="296544">
                  <a:moveTo>
                    <a:pt x="296418" y="148589"/>
                  </a:moveTo>
                  <a:lnTo>
                    <a:pt x="288865" y="101534"/>
                  </a:lnTo>
                  <a:lnTo>
                    <a:pt x="267815" y="60734"/>
                  </a:lnTo>
                  <a:lnTo>
                    <a:pt x="235683" y="28602"/>
                  </a:lnTo>
                  <a:lnTo>
                    <a:pt x="194883" y="7552"/>
                  </a:lnTo>
                  <a:lnTo>
                    <a:pt x="147828" y="0"/>
                  </a:lnTo>
                  <a:lnTo>
                    <a:pt x="101144" y="7552"/>
                  </a:lnTo>
                  <a:lnTo>
                    <a:pt x="60569" y="28602"/>
                  </a:lnTo>
                  <a:lnTo>
                    <a:pt x="28553" y="60734"/>
                  </a:lnTo>
                  <a:lnTo>
                    <a:pt x="7546" y="101534"/>
                  </a:lnTo>
                  <a:lnTo>
                    <a:pt x="0" y="148589"/>
                  </a:lnTo>
                  <a:lnTo>
                    <a:pt x="7546" y="195273"/>
                  </a:lnTo>
                  <a:lnTo>
                    <a:pt x="28553" y="235848"/>
                  </a:lnTo>
                  <a:lnTo>
                    <a:pt x="60569" y="267864"/>
                  </a:lnTo>
                  <a:lnTo>
                    <a:pt x="101144" y="288871"/>
                  </a:lnTo>
                  <a:lnTo>
                    <a:pt x="147828" y="296417"/>
                  </a:lnTo>
                  <a:lnTo>
                    <a:pt x="194883" y="288871"/>
                  </a:lnTo>
                  <a:lnTo>
                    <a:pt x="235683" y="267864"/>
                  </a:lnTo>
                  <a:lnTo>
                    <a:pt x="267815" y="235848"/>
                  </a:lnTo>
                  <a:lnTo>
                    <a:pt x="288865" y="195273"/>
                  </a:lnTo>
                  <a:lnTo>
                    <a:pt x="296418" y="148589"/>
                  </a:lnTo>
                  <a:close/>
                </a:path>
              </a:pathLst>
            </a:custGeom>
            <a:solidFill>
              <a:srgbClr val="60A8AC"/>
            </a:solidFill>
          </p:spPr>
          <p:txBody>
            <a:bodyPr wrap="square" lIns="0" tIns="0" rIns="0" bIns="0" rtlCol="0"/>
            <a:lstStyle/>
            <a:p>
              <a:endParaRPr/>
            </a:p>
          </p:txBody>
        </p:sp>
      </p:grpSp>
      <p:sp>
        <p:nvSpPr>
          <p:cNvPr id="9" name="object 9"/>
          <p:cNvSpPr txBox="1"/>
          <p:nvPr/>
        </p:nvSpPr>
        <p:spPr>
          <a:xfrm>
            <a:off x="3389509" y="1859533"/>
            <a:ext cx="611505" cy="320040"/>
          </a:xfrm>
          <a:prstGeom prst="rect">
            <a:avLst/>
          </a:prstGeom>
        </p:spPr>
        <p:txBody>
          <a:bodyPr vert="horz" wrap="square" lIns="0" tIns="16510" rIns="0" bIns="0" rtlCol="0">
            <a:spAutoFit/>
          </a:bodyPr>
          <a:lstStyle/>
          <a:p>
            <a:pPr marL="12700">
              <a:lnSpc>
                <a:spcPct val="100000"/>
              </a:lnSpc>
              <a:spcBef>
                <a:spcPts val="130"/>
              </a:spcBef>
            </a:pPr>
            <a:r>
              <a:rPr sz="1900" b="1" spc="-20" dirty="0">
                <a:solidFill>
                  <a:srgbClr val="60A8AC"/>
                </a:solidFill>
                <a:latin typeface="Microsoft JhengHei"/>
                <a:cs typeface="Microsoft JhengHei"/>
              </a:rPr>
              <a:t>2017</a:t>
            </a:r>
            <a:endParaRPr sz="1900">
              <a:latin typeface="Microsoft JhengHei"/>
              <a:cs typeface="Microsoft JhengHei"/>
            </a:endParaRPr>
          </a:p>
        </p:txBody>
      </p:sp>
      <p:grpSp>
        <p:nvGrpSpPr>
          <p:cNvPr id="10" name="object 10"/>
          <p:cNvGrpSpPr/>
          <p:nvPr/>
        </p:nvGrpSpPr>
        <p:grpSpPr>
          <a:xfrm>
            <a:off x="3678059" y="2154935"/>
            <a:ext cx="2432685" cy="610870"/>
            <a:chOff x="3678059" y="2154935"/>
            <a:chExt cx="2432685" cy="610870"/>
          </a:xfrm>
        </p:grpSpPr>
        <p:sp>
          <p:nvSpPr>
            <p:cNvPr id="11" name="object 11"/>
            <p:cNvSpPr/>
            <p:nvPr/>
          </p:nvSpPr>
          <p:spPr>
            <a:xfrm>
              <a:off x="3678059" y="2475737"/>
              <a:ext cx="22225" cy="289560"/>
            </a:xfrm>
            <a:custGeom>
              <a:avLst/>
              <a:gdLst/>
              <a:ahLst/>
              <a:cxnLst/>
              <a:rect l="l" t="t" r="r" b="b"/>
              <a:pathLst>
                <a:path w="22225" h="289560">
                  <a:moveTo>
                    <a:pt x="22098" y="17525"/>
                  </a:moveTo>
                  <a:lnTo>
                    <a:pt x="22098" y="5333"/>
                  </a:lnTo>
                  <a:lnTo>
                    <a:pt x="16764" y="0"/>
                  </a:lnTo>
                  <a:lnTo>
                    <a:pt x="4572" y="0"/>
                  </a:lnTo>
                  <a:lnTo>
                    <a:pt x="0" y="5333"/>
                  </a:lnTo>
                  <a:lnTo>
                    <a:pt x="0" y="17525"/>
                  </a:lnTo>
                  <a:lnTo>
                    <a:pt x="4572" y="22097"/>
                  </a:lnTo>
                  <a:lnTo>
                    <a:pt x="16764" y="22097"/>
                  </a:lnTo>
                  <a:lnTo>
                    <a:pt x="22098" y="17525"/>
                  </a:lnTo>
                  <a:close/>
                </a:path>
                <a:path w="22225" h="289560">
                  <a:moveTo>
                    <a:pt x="22098" y="106679"/>
                  </a:moveTo>
                  <a:lnTo>
                    <a:pt x="22098" y="94487"/>
                  </a:lnTo>
                  <a:lnTo>
                    <a:pt x="16764" y="89153"/>
                  </a:lnTo>
                  <a:lnTo>
                    <a:pt x="4572" y="89153"/>
                  </a:lnTo>
                  <a:lnTo>
                    <a:pt x="0" y="94487"/>
                  </a:lnTo>
                  <a:lnTo>
                    <a:pt x="0" y="106679"/>
                  </a:lnTo>
                  <a:lnTo>
                    <a:pt x="4572" y="111251"/>
                  </a:lnTo>
                  <a:lnTo>
                    <a:pt x="16764" y="111251"/>
                  </a:lnTo>
                  <a:lnTo>
                    <a:pt x="22098" y="106679"/>
                  </a:lnTo>
                  <a:close/>
                </a:path>
                <a:path w="22225" h="289560">
                  <a:moveTo>
                    <a:pt x="22098" y="195833"/>
                  </a:moveTo>
                  <a:lnTo>
                    <a:pt x="22098" y="183641"/>
                  </a:lnTo>
                  <a:lnTo>
                    <a:pt x="16764" y="178307"/>
                  </a:lnTo>
                  <a:lnTo>
                    <a:pt x="4572" y="178307"/>
                  </a:lnTo>
                  <a:lnTo>
                    <a:pt x="0" y="183641"/>
                  </a:lnTo>
                  <a:lnTo>
                    <a:pt x="0" y="195833"/>
                  </a:lnTo>
                  <a:lnTo>
                    <a:pt x="4572" y="200405"/>
                  </a:lnTo>
                  <a:lnTo>
                    <a:pt x="16764" y="200405"/>
                  </a:lnTo>
                  <a:lnTo>
                    <a:pt x="22098" y="195833"/>
                  </a:lnTo>
                  <a:close/>
                </a:path>
                <a:path w="22225" h="289560">
                  <a:moveTo>
                    <a:pt x="22098" y="284987"/>
                  </a:moveTo>
                  <a:lnTo>
                    <a:pt x="22098" y="272033"/>
                  </a:lnTo>
                  <a:lnTo>
                    <a:pt x="16764" y="267461"/>
                  </a:lnTo>
                  <a:lnTo>
                    <a:pt x="4572" y="267461"/>
                  </a:lnTo>
                  <a:lnTo>
                    <a:pt x="0" y="272033"/>
                  </a:lnTo>
                  <a:lnTo>
                    <a:pt x="0" y="284987"/>
                  </a:lnTo>
                  <a:lnTo>
                    <a:pt x="4572" y="289559"/>
                  </a:lnTo>
                  <a:lnTo>
                    <a:pt x="16764" y="289559"/>
                  </a:lnTo>
                  <a:lnTo>
                    <a:pt x="22098" y="284987"/>
                  </a:lnTo>
                  <a:close/>
                </a:path>
              </a:pathLst>
            </a:custGeom>
            <a:solidFill>
              <a:srgbClr val="000000"/>
            </a:solidFill>
          </p:spPr>
          <p:txBody>
            <a:bodyPr wrap="square" lIns="0" tIns="0" rIns="0" bIns="0" rtlCol="0"/>
            <a:lstStyle/>
            <a:p>
              <a:endParaRPr/>
            </a:p>
          </p:txBody>
        </p:sp>
        <p:sp>
          <p:nvSpPr>
            <p:cNvPr id="12" name="object 12"/>
            <p:cNvSpPr/>
            <p:nvPr/>
          </p:nvSpPr>
          <p:spPr>
            <a:xfrm>
              <a:off x="5813945" y="2154935"/>
              <a:ext cx="296545" cy="296545"/>
            </a:xfrm>
            <a:custGeom>
              <a:avLst/>
              <a:gdLst/>
              <a:ahLst/>
              <a:cxnLst/>
              <a:rect l="l" t="t" r="r" b="b"/>
              <a:pathLst>
                <a:path w="296545" h="296544">
                  <a:moveTo>
                    <a:pt x="296418" y="147827"/>
                  </a:moveTo>
                  <a:lnTo>
                    <a:pt x="288865" y="101144"/>
                  </a:lnTo>
                  <a:lnTo>
                    <a:pt x="267815" y="60569"/>
                  </a:lnTo>
                  <a:lnTo>
                    <a:pt x="235683" y="28553"/>
                  </a:lnTo>
                  <a:lnTo>
                    <a:pt x="194883" y="7546"/>
                  </a:lnTo>
                  <a:lnTo>
                    <a:pt x="147828" y="0"/>
                  </a:lnTo>
                  <a:lnTo>
                    <a:pt x="101144" y="7546"/>
                  </a:lnTo>
                  <a:lnTo>
                    <a:pt x="60569" y="28553"/>
                  </a:lnTo>
                  <a:lnTo>
                    <a:pt x="28553" y="60569"/>
                  </a:lnTo>
                  <a:lnTo>
                    <a:pt x="7546" y="101144"/>
                  </a:lnTo>
                  <a:lnTo>
                    <a:pt x="0" y="147827"/>
                  </a:lnTo>
                  <a:lnTo>
                    <a:pt x="7546" y="194883"/>
                  </a:lnTo>
                  <a:lnTo>
                    <a:pt x="28553" y="235683"/>
                  </a:lnTo>
                  <a:lnTo>
                    <a:pt x="60569" y="267815"/>
                  </a:lnTo>
                  <a:lnTo>
                    <a:pt x="101144" y="288865"/>
                  </a:lnTo>
                  <a:lnTo>
                    <a:pt x="147828" y="296417"/>
                  </a:lnTo>
                  <a:lnTo>
                    <a:pt x="194883" y="288865"/>
                  </a:lnTo>
                  <a:lnTo>
                    <a:pt x="235683" y="267815"/>
                  </a:lnTo>
                  <a:lnTo>
                    <a:pt x="267815" y="235683"/>
                  </a:lnTo>
                  <a:lnTo>
                    <a:pt x="288865" y="194883"/>
                  </a:lnTo>
                  <a:lnTo>
                    <a:pt x="296418" y="147827"/>
                  </a:lnTo>
                  <a:close/>
                </a:path>
              </a:pathLst>
            </a:custGeom>
            <a:solidFill>
              <a:srgbClr val="60A8AC"/>
            </a:solidFill>
          </p:spPr>
          <p:txBody>
            <a:bodyPr wrap="square" lIns="0" tIns="0" rIns="0" bIns="0" rtlCol="0"/>
            <a:lstStyle/>
            <a:p>
              <a:endParaRPr/>
            </a:p>
          </p:txBody>
        </p:sp>
      </p:grpSp>
      <p:sp>
        <p:nvSpPr>
          <p:cNvPr id="13" name="object 13"/>
          <p:cNvSpPr txBox="1"/>
          <p:nvPr/>
        </p:nvSpPr>
        <p:spPr>
          <a:xfrm>
            <a:off x="5307463" y="1828291"/>
            <a:ext cx="1303655" cy="320040"/>
          </a:xfrm>
          <a:prstGeom prst="rect">
            <a:avLst/>
          </a:prstGeom>
        </p:spPr>
        <p:txBody>
          <a:bodyPr vert="horz" wrap="square" lIns="0" tIns="16510" rIns="0" bIns="0" rtlCol="0">
            <a:spAutoFit/>
          </a:bodyPr>
          <a:lstStyle/>
          <a:p>
            <a:pPr marL="12700">
              <a:lnSpc>
                <a:spcPct val="100000"/>
              </a:lnSpc>
              <a:spcBef>
                <a:spcPts val="130"/>
              </a:spcBef>
            </a:pPr>
            <a:r>
              <a:rPr sz="1900" b="1" dirty="0">
                <a:solidFill>
                  <a:srgbClr val="60A8AC"/>
                </a:solidFill>
                <a:latin typeface="Microsoft JhengHei"/>
                <a:cs typeface="Microsoft JhengHei"/>
              </a:rPr>
              <a:t>2018-</a:t>
            </a:r>
            <a:r>
              <a:rPr sz="1900" b="1" spc="-20" dirty="0">
                <a:solidFill>
                  <a:srgbClr val="60A8AC"/>
                </a:solidFill>
                <a:latin typeface="Microsoft JhengHei"/>
                <a:cs typeface="Microsoft JhengHei"/>
              </a:rPr>
              <a:t>2019</a:t>
            </a:r>
            <a:endParaRPr sz="1900">
              <a:latin typeface="Microsoft JhengHei"/>
              <a:cs typeface="Microsoft JhengHei"/>
            </a:endParaRPr>
          </a:p>
        </p:txBody>
      </p:sp>
      <p:pic>
        <p:nvPicPr>
          <p:cNvPr id="14" name="object 14"/>
          <p:cNvPicPr/>
          <p:nvPr/>
        </p:nvPicPr>
        <p:blipFill>
          <a:blip r:embed="rId2" cstate="print"/>
          <a:stretch>
            <a:fillRect/>
          </a:stretch>
        </p:blipFill>
        <p:spPr>
          <a:xfrm>
            <a:off x="508139" y="4536947"/>
            <a:ext cx="956310" cy="1347977"/>
          </a:xfrm>
          <a:prstGeom prst="rect">
            <a:avLst/>
          </a:prstGeom>
        </p:spPr>
      </p:pic>
      <p:grpSp>
        <p:nvGrpSpPr>
          <p:cNvPr id="15" name="object 15"/>
          <p:cNvGrpSpPr/>
          <p:nvPr/>
        </p:nvGrpSpPr>
        <p:grpSpPr>
          <a:xfrm>
            <a:off x="550049" y="2449067"/>
            <a:ext cx="5423535" cy="1052830"/>
            <a:chOff x="550049" y="2449067"/>
            <a:chExt cx="5423535" cy="1052830"/>
          </a:xfrm>
        </p:grpSpPr>
        <p:sp>
          <p:nvSpPr>
            <p:cNvPr id="16" name="object 16"/>
            <p:cNvSpPr/>
            <p:nvPr/>
          </p:nvSpPr>
          <p:spPr>
            <a:xfrm>
              <a:off x="5951105" y="2449067"/>
              <a:ext cx="22225" cy="289560"/>
            </a:xfrm>
            <a:custGeom>
              <a:avLst/>
              <a:gdLst/>
              <a:ahLst/>
              <a:cxnLst/>
              <a:rect l="l" t="t" r="r" b="b"/>
              <a:pathLst>
                <a:path w="22225" h="289560">
                  <a:moveTo>
                    <a:pt x="22098" y="16763"/>
                  </a:moveTo>
                  <a:lnTo>
                    <a:pt x="22098" y="4571"/>
                  </a:lnTo>
                  <a:lnTo>
                    <a:pt x="17526" y="0"/>
                  </a:lnTo>
                  <a:lnTo>
                    <a:pt x="4572" y="0"/>
                  </a:lnTo>
                  <a:lnTo>
                    <a:pt x="0" y="4571"/>
                  </a:lnTo>
                  <a:lnTo>
                    <a:pt x="0" y="16763"/>
                  </a:lnTo>
                  <a:lnTo>
                    <a:pt x="4572" y="22097"/>
                  </a:lnTo>
                  <a:lnTo>
                    <a:pt x="17526" y="22097"/>
                  </a:lnTo>
                  <a:lnTo>
                    <a:pt x="22098" y="16763"/>
                  </a:lnTo>
                  <a:close/>
                </a:path>
                <a:path w="22225" h="289560">
                  <a:moveTo>
                    <a:pt x="22098" y="105917"/>
                  </a:moveTo>
                  <a:lnTo>
                    <a:pt x="22098" y="93725"/>
                  </a:lnTo>
                  <a:lnTo>
                    <a:pt x="17526" y="89153"/>
                  </a:lnTo>
                  <a:lnTo>
                    <a:pt x="4572" y="89153"/>
                  </a:lnTo>
                  <a:lnTo>
                    <a:pt x="0" y="93725"/>
                  </a:lnTo>
                  <a:lnTo>
                    <a:pt x="0" y="105917"/>
                  </a:lnTo>
                  <a:lnTo>
                    <a:pt x="4572" y="111251"/>
                  </a:lnTo>
                  <a:lnTo>
                    <a:pt x="17526" y="111251"/>
                  </a:lnTo>
                  <a:lnTo>
                    <a:pt x="22098" y="105917"/>
                  </a:lnTo>
                  <a:close/>
                </a:path>
                <a:path w="22225" h="289560">
                  <a:moveTo>
                    <a:pt x="22098" y="195071"/>
                  </a:moveTo>
                  <a:lnTo>
                    <a:pt x="22098" y="182879"/>
                  </a:lnTo>
                  <a:lnTo>
                    <a:pt x="17526" y="178307"/>
                  </a:lnTo>
                  <a:lnTo>
                    <a:pt x="4572" y="178307"/>
                  </a:lnTo>
                  <a:lnTo>
                    <a:pt x="0" y="182879"/>
                  </a:lnTo>
                  <a:lnTo>
                    <a:pt x="0" y="195071"/>
                  </a:lnTo>
                  <a:lnTo>
                    <a:pt x="4572" y="200405"/>
                  </a:lnTo>
                  <a:lnTo>
                    <a:pt x="17526" y="200405"/>
                  </a:lnTo>
                  <a:lnTo>
                    <a:pt x="22098" y="195071"/>
                  </a:lnTo>
                  <a:close/>
                </a:path>
                <a:path w="22225" h="289560">
                  <a:moveTo>
                    <a:pt x="22098" y="284225"/>
                  </a:moveTo>
                  <a:lnTo>
                    <a:pt x="22098" y="272033"/>
                  </a:lnTo>
                  <a:lnTo>
                    <a:pt x="17526" y="266699"/>
                  </a:lnTo>
                  <a:lnTo>
                    <a:pt x="4572" y="266699"/>
                  </a:lnTo>
                  <a:lnTo>
                    <a:pt x="0" y="272033"/>
                  </a:lnTo>
                  <a:lnTo>
                    <a:pt x="0" y="284225"/>
                  </a:lnTo>
                  <a:lnTo>
                    <a:pt x="4572" y="289559"/>
                  </a:lnTo>
                  <a:lnTo>
                    <a:pt x="17526" y="289559"/>
                  </a:lnTo>
                  <a:lnTo>
                    <a:pt x="22098" y="284225"/>
                  </a:lnTo>
                  <a:close/>
                </a:path>
              </a:pathLst>
            </a:custGeom>
            <a:solidFill>
              <a:srgbClr val="000000"/>
            </a:solidFill>
          </p:spPr>
          <p:txBody>
            <a:bodyPr wrap="square" lIns="0" tIns="0" rIns="0" bIns="0" rtlCol="0"/>
            <a:lstStyle/>
            <a:p>
              <a:endParaRPr/>
            </a:p>
          </p:txBody>
        </p:sp>
        <p:sp>
          <p:nvSpPr>
            <p:cNvPr id="17" name="object 17"/>
            <p:cNvSpPr/>
            <p:nvPr/>
          </p:nvSpPr>
          <p:spPr>
            <a:xfrm>
              <a:off x="550049" y="2610611"/>
              <a:ext cx="1831339" cy="890905"/>
            </a:xfrm>
            <a:custGeom>
              <a:avLst/>
              <a:gdLst/>
              <a:ahLst/>
              <a:cxnLst/>
              <a:rect l="l" t="t" r="r" b="b"/>
              <a:pathLst>
                <a:path w="1831339" h="890904">
                  <a:moveTo>
                    <a:pt x="1831086" y="890777"/>
                  </a:moveTo>
                  <a:lnTo>
                    <a:pt x="1831086" y="0"/>
                  </a:lnTo>
                  <a:lnTo>
                    <a:pt x="0" y="0"/>
                  </a:lnTo>
                  <a:lnTo>
                    <a:pt x="0" y="890777"/>
                  </a:lnTo>
                  <a:lnTo>
                    <a:pt x="1831086" y="890777"/>
                  </a:lnTo>
                  <a:close/>
                </a:path>
              </a:pathLst>
            </a:custGeom>
            <a:solidFill>
              <a:srgbClr val="E1EFD8"/>
            </a:solidFill>
          </p:spPr>
          <p:txBody>
            <a:bodyPr wrap="square" lIns="0" tIns="0" rIns="0" bIns="0" rtlCol="0"/>
            <a:lstStyle/>
            <a:p>
              <a:endParaRPr/>
            </a:p>
          </p:txBody>
        </p:sp>
      </p:grpSp>
      <p:sp>
        <p:nvSpPr>
          <p:cNvPr id="18" name="object 18"/>
          <p:cNvSpPr txBox="1">
            <a:spLocks noGrp="1"/>
          </p:cNvSpPr>
          <p:nvPr>
            <p:ph type="title"/>
          </p:nvPr>
        </p:nvSpPr>
        <p:spPr>
          <a:xfrm>
            <a:off x="1345826" y="1058671"/>
            <a:ext cx="6263640" cy="560705"/>
          </a:xfrm>
          <a:prstGeom prst="rect">
            <a:avLst/>
          </a:prstGeom>
        </p:spPr>
        <p:txBody>
          <a:bodyPr vert="horz" wrap="square" lIns="0" tIns="13970" rIns="0" bIns="0" rtlCol="0">
            <a:spAutoFit/>
          </a:bodyPr>
          <a:lstStyle/>
          <a:p>
            <a:pPr marL="12700">
              <a:lnSpc>
                <a:spcPct val="100000"/>
              </a:lnSpc>
              <a:spcBef>
                <a:spcPts val="110"/>
              </a:spcBef>
            </a:pPr>
            <a:r>
              <a:rPr sz="3500" spc="-15" dirty="0"/>
              <a:t>推動「愛滋自我篩檢計畫」歷程</a:t>
            </a:r>
            <a:endParaRPr sz="3500"/>
          </a:p>
        </p:txBody>
      </p:sp>
      <p:pic>
        <p:nvPicPr>
          <p:cNvPr id="19" name="object 19"/>
          <p:cNvPicPr/>
          <p:nvPr/>
        </p:nvPicPr>
        <p:blipFill>
          <a:blip r:embed="rId3" cstate="print"/>
          <a:stretch>
            <a:fillRect/>
          </a:stretch>
        </p:blipFill>
        <p:spPr>
          <a:xfrm>
            <a:off x="191909" y="929639"/>
            <a:ext cx="923544" cy="802386"/>
          </a:xfrm>
          <a:prstGeom prst="rect">
            <a:avLst/>
          </a:prstGeom>
        </p:spPr>
      </p:pic>
      <p:sp>
        <p:nvSpPr>
          <p:cNvPr id="20" name="object 20"/>
          <p:cNvSpPr txBox="1"/>
          <p:nvPr/>
        </p:nvSpPr>
        <p:spPr>
          <a:xfrm>
            <a:off x="703459" y="2624581"/>
            <a:ext cx="1525270" cy="826769"/>
          </a:xfrm>
          <a:prstGeom prst="rect">
            <a:avLst/>
          </a:prstGeom>
        </p:spPr>
        <p:txBody>
          <a:bodyPr vert="horz" wrap="square" lIns="0" tIns="12700" rIns="0" bIns="0" rtlCol="0">
            <a:spAutoFit/>
          </a:bodyPr>
          <a:lstStyle/>
          <a:p>
            <a:pPr algn="ctr">
              <a:lnSpc>
                <a:spcPct val="100000"/>
              </a:lnSpc>
              <a:spcBef>
                <a:spcPts val="100"/>
              </a:spcBef>
            </a:pPr>
            <a:r>
              <a:rPr sz="1750" dirty="0">
                <a:solidFill>
                  <a:srgbClr val="0070C0"/>
                </a:solidFill>
                <a:latin typeface="Arial Black"/>
                <a:cs typeface="Arial Black"/>
              </a:rPr>
              <a:t>9</a:t>
            </a:r>
            <a:r>
              <a:rPr sz="1550" b="1" dirty="0">
                <a:latin typeface="Microsoft JhengHei"/>
                <a:cs typeface="Microsoft JhengHei"/>
              </a:rPr>
              <a:t>縣市設</a:t>
            </a:r>
            <a:r>
              <a:rPr sz="1550" b="1" spc="-50" dirty="0">
                <a:latin typeface="Microsoft JhengHei"/>
                <a:cs typeface="Microsoft JhengHei"/>
              </a:rPr>
              <a:t>置</a:t>
            </a:r>
            <a:endParaRPr sz="1550">
              <a:latin typeface="Microsoft JhengHei"/>
              <a:cs typeface="Microsoft JhengHei"/>
            </a:endParaRPr>
          </a:p>
          <a:p>
            <a:pPr algn="ctr">
              <a:lnSpc>
                <a:spcPct val="100000"/>
              </a:lnSpc>
            </a:pPr>
            <a:r>
              <a:rPr sz="1750" dirty="0">
                <a:solidFill>
                  <a:srgbClr val="0070C0"/>
                </a:solidFill>
                <a:latin typeface="Arial Black"/>
                <a:cs typeface="Arial Black"/>
              </a:rPr>
              <a:t>81</a:t>
            </a:r>
            <a:r>
              <a:rPr sz="1550" b="1" dirty="0">
                <a:latin typeface="Microsoft JhengHei"/>
                <a:cs typeface="Microsoft JhengHei"/>
              </a:rPr>
              <a:t>個⼈工發放</a:t>
            </a:r>
            <a:r>
              <a:rPr sz="1550" b="1" spc="-50" dirty="0">
                <a:latin typeface="Microsoft JhengHei"/>
                <a:cs typeface="Microsoft JhengHei"/>
              </a:rPr>
              <a:t>點</a:t>
            </a:r>
            <a:endParaRPr sz="1550">
              <a:latin typeface="Microsoft JhengHei"/>
              <a:cs typeface="Microsoft JhengHei"/>
            </a:endParaRPr>
          </a:p>
          <a:p>
            <a:pPr algn="ctr">
              <a:lnSpc>
                <a:spcPct val="100000"/>
              </a:lnSpc>
              <a:spcBef>
                <a:spcPts val="5"/>
              </a:spcBef>
            </a:pPr>
            <a:r>
              <a:rPr sz="1750" dirty="0">
                <a:solidFill>
                  <a:srgbClr val="0070C0"/>
                </a:solidFill>
                <a:latin typeface="Arial Black"/>
                <a:cs typeface="Arial Black"/>
              </a:rPr>
              <a:t>23</a:t>
            </a:r>
            <a:r>
              <a:rPr sz="1550" b="1" dirty="0">
                <a:solidFill>
                  <a:srgbClr val="0070C0"/>
                </a:solidFill>
                <a:latin typeface="Microsoft JhengHei"/>
                <a:cs typeface="Microsoft JhengHei"/>
              </a:rPr>
              <a:t>台</a:t>
            </a:r>
            <a:r>
              <a:rPr sz="1550" b="1" dirty="0">
                <a:latin typeface="Microsoft JhengHei"/>
                <a:cs typeface="Microsoft JhengHei"/>
              </a:rPr>
              <a:t>自動服務</a:t>
            </a:r>
            <a:r>
              <a:rPr sz="1550" b="1" spc="-50" dirty="0">
                <a:latin typeface="Microsoft JhengHei"/>
                <a:cs typeface="Microsoft JhengHei"/>
              </a:rPr>
              <a:t>機</a:t>
            </a:r>
            <a:endParaRPr sz="1550">
              <a:latin typeface="Microsoft JhengHei"/>
              <a:cs typeface="Microsoft JhengHei"/>
            </a:endParaRPr>
          </a:p>
        </p:txBody>
      </p:sp>
      <p:sp>
        <p:nvSpPr>
          <p:cNvPr id="21" name="object 21"/>
          <p:cNvSpPr/>
          <p:nvPr/>
        </p:nvSpPr>
        <p:spPr>
          <a:xfrm>
            <a:off x="2468003" y="3475482"/>
            <a:ext cx="7682865" cy="728980"/>
          </a:xfrm>
          <a:custGeom>
            <a:avLst/>
            <a:gdLst/>
            <a:ahLst/>
            <a:cxnLst/>
            <a:rect l="l" t="t" r="r" b="b"/>
            <a:pathLst>
              <a:path w="7682865" h="728979">
                <a:moveTo>
                  <a:pt x="7682483" y="728472"/>
                </a:moveTo>
                <a:lnTo>
                  <a:pt x="7682483" y="0"/>
                </a:lnTo>
                <a:lnTo>
                  <a:pt x="0" y="0"/>
                </a:lnTo>
                <a:lnTo>
                  <a:pt x="0" y="728472"/>
                </a:lnTo>
                <a:lnTo>
                  <a:pt x="7682483" y="728472"/>
                </a:lnTo>
                <a:close/>
              </a:path>
            </a:pathLst>
          </a:custGeom>
          <a:solidFill>
            <a:srgbClr val="FFF2CC"/>
          </a:solidFill>
        </p:spPr>
        <p:txBody>
          <a:bodyPr wrap="square" lIns="0" tIns="0" rIns="0" bIns="0" rtlCol="0"/>
          <a:lstStyle/>
          <a:p>
            <a:endParaRPr/>
          </a:p>
        </p:txBody>
      </p:sp>
      <p:sp>
        <p:nvSpPr>
          <p:cNvPr id="22" name="object 22"/>
          <p:cNvSpPr txBox="1"/>
          <p:nvPr/>
        </p:nvSpPr>
        <p:spPr>
          <a:xfrm>
            <a:off x="2468003" y="3491484"/>
            <a:ext cx="7682865" cy="712470"/>
          </a:xfrm>
          <a:prstGeom prst="rect">
            <a:avLst/>
          </a:prstGeom>
        </p:spPr>
        <p:txBody>
          <a:bodyPr vert="horz" wrap="square" lIns="0" tIns="6350" rIns="0" bIns="0" rtlCol="0">
            <a:spAutoFit/>
          </a:bodyPr>
          <a:lstStyle/>
          <a:p>
            <a:pPr marL="394970">
              <a:lnSpc>
                <a:spcPct val="100000"/>
              </a:lnSpc>
              <a:spcBef>
                <a:spcPts val="50"/>
              </a:spcBef>
            </a:pPr>
            <a:r>
              <a:rPr sz="1750" b="1" dirty="0">
                <a:latin typeface="Microsoft JhengHei"/>
                <a:cs typeface="Microsoft JhengHei"/>
              </a:rPr>
              <a:t>自</a:t>
            </a:r>
            <a:r>
              <a:rPr sz="1750" dirty="0">
                <a:latin typeface="Arial Black"/>
                <a:cs typeface="Arial Black"/>
              </a:rPr>
              <a:t>2017</a:t>
            </a:r>
            <a:r>
              <a:rPr sz="1750" b="1" dirty="0">
                <a:latin typeface="Microsoft JhengHei"/>
                <a:cs typeface="Microsoft JhengHei"/>
              </a:rPr>
              <a:t>年起提供</a:t>
            </a:r>
            <a:r>
              <a:rPr sz="2450" b="1" spc="-5" dirty="0">
                <a:solidFill>
                  <a:srgbClr val="D0305C"/>
                </a:solidFill>
                <a:latin typeface="Microsoft JhengHei"/>
                <a:cs typeface="Microsoft JhengHei"/>
              </a:rPr>
              <a:t>網路訂購超商取貨服務</a:t>
            </a:r>
            <a:endParaRPr sz="2450">
              <a:latin typeface="Microsoft JhengHei"/>
              <a:cs typeface="Microsoft JhengHei"/>
            </a:endParaRPr>
          </a:p>
          <a:p>
            <a:pPr marL="394970">
              <a:lnSpc>
                <a:spcPct val="100000"/>
              </a:lnSpc>
              <a:spcBef>
                <a:spcPts val="80"/>
              </a:spcBef>
            </a:pPr>
            <a:r>
              <a:rPr sz="1550" b="1" dirty="0">
                <a:solidFill>
                  <a:srgbClr val="4471C4"/>
                </a:solidFill>
                <a:latin typeface="Microsoft JhengHei"/>
                <a:cs typeface="Microsoft JhengHei"/>
              </a:rPr>
              <a:t>現全國超過10,500家超商門市提供預訂取貨服務(7-11、全家</a:t>
            </a:r>
            <a:r>
              <a:rPr sz="1550" b="1" spc="-50" dirty="0">
                <a:solidFill>
                  <a:srgbClr val="4471C4"/>
                </a:solidFill>
                <a:latin typeface="Microsoft JhengHei"/>
                <a:cs typeface="Microsoft JhengHei"/>
              </a:rPr>
              <a:t>)</a:t>
            </a:r>
            <a:endParaRPr sz="1550">
              <a:latin typeface="Microsoft JhengHei"/>
              <a:cs typeface="Microsoft JhengHei"/>
            </a:endParaRPr>
          </a:p>
        </p:txBody>
      </p:sp>
      <p:sp>
        <p:nvSpPr>
          <p:cNvPr id="23" name="object 23"/>
          <p:cNvSpPr txBox="1"/>
          <p:nvPr/>
        </p:nvSpPr>
        <p:spPr>
          <a:xfrm>
            <a:off x="2754515" y="2587370"/>
            <a:ext cx="1831339" cy="904240"/>
          </a:xfrm>
          <a:prstGeom prst="rect">
            <a:avLst/>
          </a:prstGeom>
          <a:solidFill>
            <a:srgbClr val="E1EFD8"/>
          </a:solidFill>
        </p:spPr>
        <p:txBody>
          <a:bodyPr vert="horz" wrap="square" lIns="0" tIns="24765" rIns="0" bIns="0" rtlCol="0">
            <a:spAutoFit/>
          </a:bodyPr>
          <a:lstStyle/>
          <a:p>
            <a:pPr algn="ctr">
              <a:lnSpc>
                <a:spcPct val="100000"/>
              </a:lnSpc>
              <a:spcBef>
                <a:spcPts val="195"/>
              </a:spcBef>
            </a:pPr>
            <a:r>
              <a:rPr sz="1750" dirty="0">
                <a:solidFill>
                  <a:srgbClr val="0070C0"/>
                </a:solidFill>
                <a:latin typeface="Arial Black"/>
                <a:cs typeface="Arial Black"/>
              </a:rPr>
              <a:t>19</a:t>
            </a:r>
            <a:r>
              <a:rPr sz="1550" b="1" dirty="0">
                <a:latin typeface="Microsoft JhengHei"/>
                <a:cs typeface="Microsoft JhengHei"/>
              </a:rPr>
              <a:t>縣市設</a:t>
            </a:r>
            <a:r>
              <a:rPr sz="1550" b="1" spc="-50" dirty="0">
                <a:latin typeface="Microsoft JhengHei"/>
                <a:cs typeface="Microsoft JhengHei"/>
              </a:rPr>
              <a:t>置</a:t>
            </a:r>
            <a:endParaRPr sz="1550">
              <a:latin typeface="Microsoft JhengHei"/>
              <a:cs typeface="Microsoft JhengHei"/>
            </a:endParaRPr>
          </a:p>
          <a:p>
            <a:pPr algn="ctr">
              <a:lnSpc>
                <a:spcPct val="100000"/>
              </a:lnSpc>
            </a:pPr>
            <a:r>
              <a:rPr sz="1750" dirty="0">
                <a:solidFill>
                  <a:srgbClr val="0070C0"/>
                </a:solidFill>
                <a:latin typeface="Arial Black"/>
                <a:cs typeface="Arial Black"/>
              </a:rPr>
              <a:t>278</a:t>
            </a:r>
            <a:r>
              <a:rPr sz="1550" b="1" dirty="0">
                <a:latin typeface="Microsoft JhengHei"/>
                <a:cs typeface="Microsoft JhengHei"/>
              </a:rPr>
              <a:t>個⼈工發放</a:t>
            </a:r>
            <a:r>
              <a:rPr sz="1550" b="1" spc="-50" dirty="0">
                <a:latin typeface="Microsoft JhengHei"/>
                <a:cs typeface="Microsoft JhengHei"/>
              </a:rPr>
              <a:t>點</a:t>
            </a:r>
            <a:endParaRPr sz="1550">
              <a:latin typeface="Microsoft JhengHei"/>
              <a:cs typeface="Microsoft JhengHei"/>
            </a:endParaRPr>
          </a:p>
          <a:p>
            <a:pPr algn="ctr">
              <a:lnSpc>
                <a:spcPct val="100000"/>
              </a:lnSpc>
              <a:spcBef>
                <a:spcPts val="5"/>
              </a:spcBef>
            </a:pPr>
            <a:r>
              <a:rPr sz="1750" dirty="0">
                <a:solidFill>
                  <a:srgbClr val="0070C0"/>
                </a:solidFill>
                <a:latin typeface="Arial Black"/>
                <a:cs typeface="Arial Black"/>
              </a:rPr>
              <a:t>24</a:t>
            </a:r>
            <a:r>
              <a:rPr sz="1550" b="1" dirty="0">
                <a:latin typeface="Microsoft JhengHei"/>
                <a:cs typeface="Microsoft JhengHei"/>
              </a:rPr>
              <a:t>台自動服務</a:t>
            </a:r>
            <a:r>
              <a:rPr sz="1550" b="1" spc="-50" dirty="0">
                <a:latin typeface="Microsoft JhengHei"/>
                <a:cs typeface="Microsoft JhengHei"/>
              </a:rPr>
              <a:t>機</a:t>
            </a:r>
            <a:endParaRPr sz="1550">
              <a:latin typeface="Microsoft JhengHei"/>
              <a:cs typeface="Microsoft JhengHei"/>
            </a:endParaRPr>
          </a:p>
        </p:txBody>
      </p:sp>
      <p:grpSp>
        <p:nvGrpSpPr>
          <p:cNvPr id="24" name="object 24"/>
          <p:cNvGrpSpPr/>
          <p:nvPr/>
        </p:nvGrpSpPr>
        <p:grpSpPr>
          <a:xfrm>
            <a:off x="450227" y="2562605"/>
            <a:ext cx="9514840" cy="3347085"/>
            <a:chOff x="450227" y="2562605"/>
            <a:chExt cx="9514840" cy="3347085"/>
          </a:xfrm>
        </p:grpSpPr>
        <p:pic>
          <p:nvPicPr>
            <p:cNvPr id="25" name="object 25"/>
            <p:cNvPicPr/>
            <p:nvPr/>
          </p:nvPicPr>
          <p:blipFill>
            <a:blip r:embed="rId4" cstate="print"/>
            <a:stretch>
              <a:fillRect/>
            </a:stretch>
          </p:blipFill>
          <p:spPr>
            <a:xfrm>
              <a:off x="8637917" y="3568446"/>
              <a:ext cx="661416" cy="557783"/>
            </a:xfrm>
            <a:prstGeom prst="rect">
              <a:avLst/>
            </a:prstGeom>
          </p:spPr>
        </p:pic>
        <p:pic>
          <p:nvPicPr>
            <p:cNvPr id="26" name="object 26"/>
            <p:cNvPicPr/>
            <p:nvPr/>
          </p:nvPicPr>
          <p:blipFill>
            <a:blip r:embed="rId5" cstate="print"/>
            <a:stretch>
              <a:fillRect/>
            </a:stretch>
          </p:blipFill>
          <p:spPr>
            <a:xfrm>
              <a:off x="9323717" y="3564636"/>
              <a:ext cx="640841" cy="561594"/>
            </a:xfrm>
            <a:prstGeom prst="rect">
              <a:avLst/>
            </a:prstGeom>
          </p:spPr>
        </p:pic>
        <p:pic>
          <p:nvPicPr>
            <p:cNvPr id="27" name="object 27"/>
            <p:cNvPicPr/>
            <p:nvPr/>
          </p:nvPicPr>
          <p:blipFill>
            <a:blip r:embed="rId6" cstate="print"/>
            <a:stretch>
              <a:fillRect/>
            </a:stretch>
          </p:blipFill>
          <p:spPr>
            <a:xfrm>
              <a:off x="6493649" y="4216907"/>
              <a:ext cx="1579625" cy="1588769"/>
            </a:xfrm>
            <a:prstGeom prst="rect">
              <a:avLst/>
            </a:prstGeom>
          </p:spPr>
        </p:pic>
        <p:pic>
          <p:nvPicPr>
            <p:cNvPr id="28" name="object 28"/>
            <p:cNvPicPr/>
            <p:nvPr/>
          </p:nvPicPr>
          <p:blipFill>
            <a:blip r:embed="rId7" cstate="print"/>
            <a:stretch>
              <a:fillRect/>
            </a:stretch>
          </p:blipFill>
          <p:spPr>
            <a:xfrm>
              <a:off x="1530743" y="4533138"/>
              <a:ext cx="856488" cy="1376172"/>
            </a:xfrm>
            <a:prstGeom prst="rect">
              <a:avLst/>
            </a:prstGeom>
          </p:spPr>
        </p:pic>
        <p:pic>
          <p:nvPicPr>
            <p:cNvPr id="29" name="object 29"/>
            <p:cNvPicPr/>
            <p:nvPr/>
          </p:nvPicPr>
          <p:blipFill>
            <a:blip r:embed="rId8" cstate="print"/>
            <a:stretch>
              <a:fillRect/>
            </a:stretch>
          </p:blipFill>
          <p:spPr>
            <a:xfrm>
              <a:off x="2528201" y="4196333"/>
              <a:ext cx="1592580" cy="1563624"/>
            </a:xfrm>
            <a:prstGeom prst="rect">
              <a:avLst/>
            </a:prstGeom>
          </p:spPr>
        </p:pic>
        <p:pic>
          <p:nvPicPr>
            <p:cNvPr id="30" name="object 30"/>
            <p:cNvPicPr/>
            <p:nvPr/>
          </p:nvPicPr>
          <p:blipFill>
            <a:blip r:embed="rId9" cstate="print"/>
            <a:stretch>
              <a:fillRect/>
            </a:stretch>
          </p:blipFill>
          <p:spPr>
            <a:xfrm>
              <a:off x="450227" y="3464813"/>
              <a:ext cx="1970532" cy="989838"/>
            </a:xfrm>
            <a:prstGeom prst="rect">
              <a:avLst/>
            </a:prstGeom>
          </p:spPr>
        </p:pic>
        <p:sp>
          <p:nvSpPr>
            <p:cNvPr id="31" name="object 31"/>
            <p:cNvSpPr/>
            <p:nvPr/>
          </p:nvSpPr>
          <p:spPr>
            <a:xfrm>
              <a:off x="5021465" y="2562605"/>
              <a:ext cx="1862455" cy="890905"/>
            </a:xfrm>
            <a:custGeom>
              <a:avLst/>
              <a:gdLst/>
              <a:ahLst/>
              <a:cxnLst/>
              <a:rect l="l" t="t" r="r" b="b"/>
              <a:pathLst>
                <a:path w="1862454" h="890904">
                  <a:moveTo>
                    <a:pt x="1862327" y="890777"/>
                  </a:moveTo>
                  <a:lnTo>
                    <a:pt x="1862327" y="0"/>
                  </a:lnTo>
                  <a:lnTo>
                    <a:pt x="0" y="0"/>
                  </a:lnTo>
                  <a:lnTo>
                    <a:pt x="0" y="890778"/>
                  </a:lnTo>
                  <a:lnTo>
                    <a:pt x="1862327" y="890777"/>
                  </a:lnTo>
                  <a:close/>
                </a:path>
              </a:pathLst>
            </a:custGeom>
            <a:solidFill>
              <a:srgbClr val="E1EFD8"/>
            </a:solidFill>
          </p:spPr>
          <p:txBody>
            <a:bodyPr wrap="square" lIns="0" tIns="0" rIns="0" bIns="0" rtlCol="0"/>
            <a:lstStyle/>
            <a:p>
              <a:endParaRPr/>
            </a:p>
          </p:txBody>
        </p:sp>
      </p:grpSp>
      <p:sp>
        <p:nvSpPr>
          <p:cNvPr id="32" name="object 32"/>
          <p:cNvSpPr txBox="1"/>
          <p:nvPr/>
        </p:nvSpPr>
        <p:spPr>
          <a:xfrm>
            <a:off x="5021465" y="2587370"/>
            <a:ext cx="1862455" cy="271145"/>
          </a:xfrm>
          <a:prstGeom prst="rect">
            <a:avLst/>
          </a:prstGeom>
          <a:solidFill>
            <a:srgbClr val="E1EFD8"/>
          </a:solidFill>
        </p:spPr>
        <p:txBody>
          <a:bodyPr vert="horz" wrap="square" lIns="0" tIns="3175" rIns="0" bIns="0" rtlCol="0">
            <a:spAutoFit/>
          </a:bodyPr>
          <a:lstStyle/>
          <a:p>
            <a:pPr marL="158750">
              <a:lnSpc>
                <a:spcPct val="100000"/>
              </a:lnSpc>
              <a:spcBef>
                <a:spcPts val="25"/>
              </a:spcBef>
            </a:pPr>
            <a:r>
              <a:rPr sz="1750" b="1" dirty="0">
                <a:solidFill>
                  <a:srgbClr val="0070C0"/>
                </a:solidFill>
                <a:latin typeface="Microsoft JhengHei"/>
                <a:cs typeface="Microsoft JhengHei"/>
              </a:rPr>
              <a:t>全國</a:t>
            </a:r>
            <a:r>
              <a:rPr sz="1750" dirty="0">
                <a:solidFill>
                  <a:srgbClr val="0070C0"/>
                </a:solidFill>
                <a:latin typeface="Arial Black"/>
                <a:cs typeface="Arial Black"/>
              </a:rPr>
              <a:t>22</a:t>
            </a:r>
            <a:r>
              <a:rPr sz="1550" b="1" dirty="0">
                <a:latin typeface="Microsoft JhengHei"/>
                <a:cs typeface="Microsoft JhengHei"/>
              </a:rPr>
              <a:t>縣市設</a:t>
            </a:r>
            <a:r>
              <a:rPr sz="1550" b="1" spc="-50" dirty="0">
                <a:latin typeface="Microsoft JhengHei"/>
                <a:cs typeface="Microsoft JhengHei"/>
              </a:rPr>
              <a:t>置</a:t>
            </a:r>
            <a:endParaRPr sz="1550">
              <a:latin typeface="Microsoft JhengHei"/>
              <a:cs typeface="Microsoft JhengHei"/>
            </a:endParaRPr>
          </a:p>
        </p:txBody>
      </p:sp>
      <p:sp>
        <p:nvSpPr>
          <p:cNvPr id="33" name="object 33"/>
          <p:cNvSpPr txBox="1"/>
          <p:nvPr/>
        </p:nvSpPr>
        <p:spPr>
          <a:xfrm>
            <a:off x="5021465" y="2857889"/>
            <a:ext cx="1862455" cy="266700"/>
          </a:xfrm>
          <a:prstGeom prst="rect">
            <a:avLst/>
          </a:prstGeom>
          <a:solidFill>
            <a:srgbClr val="E1EFD8"/>
          </a:solidFill>
        </p:spPr>
        <p:txBody>
          <a:bodyPr vert="horz" wrap="square" lIns="0" tIns="0" rIns="0" bIns="0" rtlCol="0">
            <a:spAutoFit/>
          </a:bodyPr>
          <a:lstStyle/>
          <a:p>
            <a:pPr marL="106045">
              <a:lnSpc>
                <a:spcPts val="2085"/>
              </a:lnSpc>
            </a:pPr>
            <a:r>
              <a:rPr sz="1750" dirty="0">
                <a:solidFill>
                  <a:srgbClr val="0070C0"/>
                </a:solidFill>
                <a:latin typeface="Arial Black"/>
                <a:cs typeface="Arial Black"/>
              </a:rPr>
              <a:t>429</a:t>
            </a:r>
            <a:r>
              <a:rPr sz="1550" b="1" dirty="0">
                <a:latin typeface="Microsoft JhengHei"/>
                <a:cs typeface="Microsoft JhengHei"/>
              </a:rPr>
              <a:t>個⼈工發放</a:t>
            </a:r>
            <a:r>
              <a:rPr sz="1550" b="1" spc="-50" dirty="0">
                <a:latin typeface="Microsoft JhengHei"/>
                <a:cs typeface="Microsoft JhengHei"/>
              </a:rPr>
              <a:t>點</a:t>
            </a:r>
            <a:endParaRPr sz="1550">
              <a:latin typeface="Microsoft JhengHei"/>
              <a:cs typeface="Microsoft JhengHei"/>
            </a:endParaRPr>
          </a:p>
        </p:txBody>
      </p:sp>
      <p:sp>
        <p:nvSpPr>
          <p:cNvPr id="34" name="object 34"/>
          <p:cNvSpPr txBox="1"/>
          <p:nvPr/>
        </p:nvSpPr>
        <p:spPr>
          <a:xfrm>
            <a:off x="5021465" y="3124208"/>
            <a:ext cx="1862455" cy="367665"/>
          </a:xfrm>
          <a:prstGeom prst="rect">
            <a:avLst/>
          </a:prstGeom>
          <a:solidFill>
            <a:srgbClr val="E1EFD8"/>
          </a:solidFill>
        </p:spPr>
        <p:txBody>
          <a:bodyPr vert="horz" wrap="square" lIns="0" tIns="0" rIns="0" bIns="0" rtlCol="0">
            <a:spAutoFit/>
          </a:bodyPr>
          <a:lstStyle/>
          <a:p>
            <a:pPr marL="180975">
              <a:lnSpc>
                <a:spcPts val="2095"/>
              </a:lnSpc>
            </a:pPr>
            <a:r>
              <a:rPr sz="1750" dirty="0">
                <a:solidFill>
                  <a:srgbClr val="0070C0"/>
                </a:solidFill>
                <a:latin typeface="Arial Black"/>
                <a:cs typeface="Arial Black"/>
              </a:rPr>
              <a:t>29</a:t>
            </a:r>
            <a:r>
              <a:rPr sz="1550" b="1" dirty="0">
                <a:latin typeface="Microsoft JhengHei"/>
                <a:cs typeface="Microsoft JhengHei"/>
              </a:rPr>
              <a:t>台自動服務</a:t>
            </a:r>
            <a:r>
              <a:rPr sz="1550" b="1" spc="-50" dirty="0">
                <a:latin typeface="Microsoft JhengHei"/>
                <a:cs typeface="Microsoft JhengHei"/>
              </a:rPr>
              <a:t>機</a:t>
            </a:r>
            <a:endParaRPr sz="1550">
              <a:latin typeface="Microsoft JhengHei"/>
              <a:cs typeface="Microsoft JhengHei"/>
            </a:endParaRPr>
          </a:p>
        </p:txBody>
      </p:sp>
      <p:sp>
        <p:nvSpPr>
          <p:cNvPr id="35" name="object 35"/>
          <p:cNvSpPr/>
          <p:nvPr/>
        </p:nvSpPr>
        <p:spPr>
          <a:xfrm>
            <a:off x="8291969" y="2172461"/>
            <a:ext cx="296545" cy="296545"/>
          </a:xfrm>
          <a:custGeom>
            <a:avLst/>
            <a:gdLst/>
            <a:ahLst/>
            <a:cxnLst/>
            <a:rect l="l" t="t" r="r" b="b"/>
            <a:pathLst>
              <a:path w="296545" h="296544">
                <a:moveTo>
                  <a:pt x="296418" y="148589"/>
                </a:moveTo>
                <a:lnTo>
                  <a:pt x="288865" y="101534"/>
                </a:lnTo>
                <a:lnTo>
                  <a:pt x="267815" y="60734"/>
                </a:lnTo>
                <a:lnTo>
                  <a:pt x="235683" y="28602"/>
                </a:lnTo>
                <a:lnTo>
                  <a:pt x="194883" y="7552"/>
                </a:lnTo>
                <a:lnTo>
                  <a:pt x="147828" y="0"/>
                </a:lnTo>
                <a:lnTo>
                  <a:pt x="101144" y="7552"/>
                </a:lnTo>
                <a:lnTo>
                  <a:pt x="60569" y="28602"/>
                </a:lnTo>
                <a:lnTo>
                  <a:pt x="28553" y="60734"/>
                </a:lnTo>
                <a:lnTo>
                  <a:pt x="7546" y="101534"/>
                </a:lnTo>
                <a:lnTo>
                  <a:pt x="0" y="148589"/>
                </a:lnTo>
                <a:lnTo>
                  <a:pt x="7546" y="195273"/>
                </a:lnTo>
                <a:lnTo>
                  <a:pt x="28553" y="235848"/>
                </a:lnTo>
                <a:lnTo>
                  <a:pt x="60569" y="267864"/>
                </a:lnTo>
                <a:lnTo>
                  <a:pt x="101144" y="288871"/>
                </a:lnTo>
                <a:lnTo>
                  <a:pt x="147828" y="296417"/>
                </a:lnTo>
                <a:lnTo>
                  <a:pt x="194883" y="288871"/>
                </a:lnTo>
                <a:lnTo>
                  <a:pt x="235683" y="267864"/>
                </a:lnTo>
                <a:lnTo>
                  <a:pt x="267815" y="235848"/>
                </a:lnTo>
                <a:lnTo>
                  <a:pt x="288865" y="195273"/>
                </a:lnTo>
                <a:lnTo>
                  <a:pt x="296418" y="148589"/>
                </a:lnTo>
                <a:close/>
              </a:path>
            </a:pathLst>
          </a:custGeom>
          <a:solidFill>
            <a:srgbClr val="60A8AC"/>
          </a:solidFill>
        </p:spPr>
        <p:txBody>
          <a:bodyPr wrap="square" lIns="0" tIns="0" rIns="0" bIns="0" rtlCol="0"/>
          <a:lstStyle/>
          <a:p>
            <a:endParaRPr/>
          </a:p>
        </p:txBody>
      </p:sp>
      <p:sp>
        <p:nvSpPr>
          <p:cNvPr id="36" name="object 36"/>
          <p:cNvSpPr txBox="1"/>
          <p:nvPr/>
        </p:nvSpPr>
        <p:spPr>
          <a:xfrm>
            <a:off x="7632325" y="1836673"/>
            <a:ext cx="1589405" cy="320040"/>
          </a:xfrm>
          <a:prstGeom prst="rect">
            <a:avLst/>
          </a:prstGeom>
        </p:spPr>
        <p:txBody>
          <a:bodyPr vert="horz" wrap="square" lIns="0" tIns="16510" rIns="0" bIns="0" rtlCol="0">
            <a:spAutoFit/>
          </a:bodyPr>
          <a:lstStyle/>
          <a:p>
            <a:pPr marL="12700">
              <a:lnSpc>
                <a:spcPct val="100000"/>
              </a:lnSpc>
              <a:spcBef>
                <a:spcPts val="130"/>
              </a:spcBef>
            </a:pPr>
            <a:r>
              <a:rPr sz="1900" b="1" spc="-10" dirty="0">
                <a:solidFill>
                  <a:srgbClr val="60A8AC"/>
                </a:solidFill>
                <a:latin typeface="Microsoft JhengHei"/>
                <a:cs typeface="Microsoft JhengHei"/>
              </a:rPr>
              <a:t>2020.5~2023</a:t>
            </a:r>
            <a:endParaRPr sz="1900">
              <a:latin typeface="Microsoft JhengHei"/>
              <a:cs typeface="Microsoft JhengHei"/>
            </a:endParaRPr>
          </a:p>
        </p:txBody>
      </p:sp>
      <p:grpSp>
        <p:nvGrpSpPr>
          <p:cNvPr id="37" name="object 37"/>
          <p:cNvGrpSpPr/>
          <p:nvPr/>
        </p:nvGrpSpPr>
        <p:grpSpPr>
          <a:xfrm>
            <a:off x="2499245" y="2466594"/>
            <a:ext cx="5952490" cy="4080510"/>
            <a:chOff x="2499245" y="2466594"/>
            <a:chExt cx="5952490" cy="4080510"/>
          </a:xfrm>
        </p:grpSpPr>
        <p:sp>
          <p:nvSpPr>
            <p:cNvPr id="38" name="object 38"/>
            <p:cNvSpPr/>
            <p:nvPr/>
          </p:nvSpPr>
          <p:spPr>
            <a:xfrm>
              <a:off x="8429129" y="2466594"/>
              <a:ext cx="22225" cy="289560"/>
            </a:xfrm>
            <a:custGeom>
              <a:avLst/>
              <a:gdLst/>
              <a:ahLst/>
              <a:cxnLst/>
              <a:rect l="l" t="t" r="r" b="b"/>
              <a:pathLst>
                <a:path w="22225" h="289560">
                  <a:moveTo>
                    <a:pt x="22098" y="17525"/>
                  </a:moveTo>
                  <a:lnTo>
                    <a:pt x="22098" y="5333"/>
                  </a:lnTo>
                  <a:lnTo>
                    <a:pt x="16764" y="0"/>
                  </a:lnTo>
                  <a:lnTo>
                    <a:pt x="4572" y="0"/>
                  </a:lnTo>
                  <a:lnTo>
                    <a:pt x="0" y="5333"/>
                  </a:lnTo>
                  <a:lnTo>
                    <a:pt x="0" y="17525"/>
                  </a:lnTo>
                  <a:lnTo>
                    <a:pt x="4572" y="22097"/>
                  </a:lnTo>
                  <a:lnTo>
                    <a:pt x="16764" y="22097"/>
                  </a:lnTo>
                  <a:lnTo>
                    <a:pt x="22098" y="17525"/>
                  </a:lnTo>
                  <a:close/>
                </a:path>
                <a:path w="22225" h="289560">
                  <a:moveTo>
                    <a:pt x="22098" y="106679"/>
                  </a:moveTo>
                  <a:lnTo>
                    <a:pt x="22098" y="94487"/>
                  </a:lnTo>
                  <a:lnTo>
                    <a:pt x="16764" y="89153"/>
                  </a:lnTo>
                  <a:lnTo>
                    <a:pt x="4572" y="89153"/>
                  </a:lnTo>
                  <a:lnTo>
                    <a:pt x="0" y="94487"/>
                  </a:lnTo>
                  <a:lnTo>
                    <a:pt x="0" y="106679"/>
                  </a:lnTo>
                  <a:lnTo>
                    <a:pt x="4572" y="111251"/>
                  </a:lnTo>
                  <a:lnTo>
                    <a:pt x="16764" y="111251"/>
                  </a:lnTo>
                  <a:lnTo>
                    <a:pt x="22098" y="106679"/>
                  </a:lnTo>
                  <a:close/>
                </a:path>
                <a:path w="22225" h="289560">
                  <a:moveTo>
                    <a:pt x="22098" y="195833"/>
                  </a:moveTo>
                  <a:lnTo>
                    <a:pt x="22098" y="183641"/>
                  </a:lnTo>
                  <a:lnTo>
                    <a:pt x="16764" y="178307"/>
                  </a:lnTo>
                  <a:lnTo>
                    <a:pt x="4572" y="178307"/>
                  </a:lnTo>
                  <a:lnTo>
                    <a:pt x="0" y="183641"/>
                  </a:lnTo>
                  <a:lnTo>
                    <a:pt x="0" y="195833"/>
                  </a:lnTo>
                  <a:lnTo>
                    <a:pt x="4572" y="200405"/>
                  </a:lnTo>
                  <a:lnTo>
                    <a:pt x="16764" y="200405"/>
                  </a:lnTo>
                  <a:lnTo>
                    <a:pt x="22098" y="195833"/>
                  </a:lnTo>
                  <a:close/>
                </a:path>
                <a:path w="22225" h="289560">
                  <a:moveTo>
                    <a:pt x="22098" y="284987"/>
                  </a:moveTo>
                  <a:lnTo>
                    <a:pt x="22098" y="272033"/>
                  </a:lnTo>
                  <a:lnTo>
                    <a:pt x="16764" y="267461"/>
                  </a:lnTo>
                  <a:lnTo>
                    <a:pt x="4572" y="267461"/>
                  </a:lnTo>
                  <a:lnTo>
                    <a:pt x="0" y="272033"/>
                  </a:lnTo>
                  <a:lnTo>
                    <a:pt x="0" y="284987"/>
                  </a:lnTo>
                  <a:lnTo>
                    <a:pt x="4572" y="289559"/>
                  </a:lnTo>
                  <a:lnTo>
                    <a:pt x="16764" y="289559"/>
                  </a:lnTo>
                  <a:lnTo>
                    <a:pt x="22098" y="284987"/>
                  </a:lnTo>
                  <a:close/>
                </a:path>
              </a:pathLst>
            </a:custGeom>
            <a:solidFill>
              <a:srgbClr val="000000"/>
            </a:solidFill>
          </p:spPr>
          <p:txBody>
            <a:bodyPr wrap="square" lIns="0" tIns="0" rIns="0" bIns="0" rtlCol="0"/>
            <a:lstStyle/>
            <a:p>
              <a:endParaRPr/>
            </a:p>
          </p:txBody>
        </p:sp>
        <p:sp>
          <p:nvSpPr>
            <p:cNvPr id="39" name="object 39"/>
            <p:cNvSpPr/>
            <p:nvPr/>
          </p:nvSpPr>
          <p:spPr>
            <a:xfrm>
              <a:off x="2499245" y="5776722"/>
              <a:ext cx="5187315" cy="770890"/>
            </a:xfrm>
            <a:custGeom>
              <a:avLst/>
              <a:gdLst/>
              <a:ahLst/>
              <a:cxnLst/>
              <a:rect l="l" t="t" r="r" b="b"/>
              <a:pathLst>
                <a:path w="5187315" h="770890">
                  <a:moveTo>
                    <a:pt x="5186934" y="641603"/>
                  </a:moveTo>
                  <a:lnTo>
                    <a:pt x="5186934" y="128015"/>
                  </a:lnTo>
                  <a:lnTo>
                    <a:pt x="5176897" y="78116"/>
                  </a:lnTo>
                  <a:lnTo>
                    <a:pt x="5149500" y="37433"/>
                  </a:lnTo>
                  <a:lnTo>
                    <a:pt x="5108817" y="10036"/>
                  </a:lnTo>
                  <a:lnTo>
                    <a:pt x="5058918" y="0"/>
                  </a:lnTo>
                  <a:lnTo>
                    <a:pt x="128778" y="0"/>
                  </a:lnTo>
                  <a:lnTo>
                    <a:pt x="78759" y="10036"/>
                  </a:lnTo>
                  <a:lnTo>
                    <a:pt x="37814" y="37433"/>
                  </a:lnTo>
                  <a:lnTo>
                    <a:pt x="10156" y="78116"/>
                  </a:lnTo>
                  <a:lnTo>
                    <a:pt x="0" y="128015"/>
                  </a:lnTo>
                  <a:lnTo>
                    <a:pt x="0" y="641603"/>
                  </a:lnTo>
                  <a:lnTo>
                    <a:pt x="10156" y="691943"/>
                  </a:lnTo>
                  <a:lnTo>
                    <a:pt x="37814" y="732853"/>
                  </a:lnTo>
                  <a:lnTo>
                    <a:pt x="78759" y="760333"/>
                  </a:lnTo>
                  <a:lnTo>
                    <a:pt x="128778" y="770381"/>
                  </a:lnTo>
                  <a:lnTo>
                    <a:pt x="5058918" y="770381"/>
                  </a:lnTo>
                  <a:lnTo>
                    <a:pt x="5108817" y="760333"/>
                  </a:lnTo>
                  <a:lnTo>
                    <a:pt x="5149500" y="732853"/>
                  </a:lnTo>
                  <a:lnTo>
                    <a:pt x="5176897" y="691943"/>
                  </a:lnTo>
                  <a:lnTo>
                    <a:pt x="5186934" y="641603"/>
                  </a:lnTo>
                  <a:close/>
                </a:path>
              </a:pathLst>
            </a:custGeom>
            <a:solidFill>
              <a:srgbClr val="E1EFD8"/>
            </a:solidFill>
          </p:spPr>
          <p:txBody>
            <a:bodyPr wrap="square" lIns="0" tIns="0" rIns="0" bIns="0" rtlCol="0"/>
            <a:lstStyle/>
            <a:p>
              <a:endParaRPr/>
            </a:p>
          </p:txBody>
        </p:sp>
      </p:grpSp>
      <p:sp>
        <p:nvSpPr>
          <p:cNvPr id="40" name="object 40"/>
          <p:cNvSpPr txBox="1"/>
          <p:nvPr/>
        </p:nvSpPr>
        <p:spPr>
          <a:xfrm>
            <a:off x="3583057" y="5815910"/>
            <a:ext cx="3573145" cy="628015"/>
          </a:xfrm>
          <a:prstGeom prst="rect">
            <a:avLst/>
          </a:prstGeom>
        </p:spPr>
        <p:txBody>
          <a:bodyPr vert="horz" wrap="square" lIns="0" tIns="60960" rIns="0" bIns="0" rtlCol="0">
            <a:spAutoFit/>
          </a:bodyPr>
          <a:lstStyle/>
          <a:p>
            <a:pPr marL="12700">
              <a:lnSpc>
                <a:spcPct val="100000"/>
              </a:lnSpc>
              <a:spcBef>
                <a:spcPts val="480"/>
              </a:spcBef>
            </a:pPr>
            <a:r>
              <a:rPr sz="1550" b="1" dirty="0">
                <a:latin typeface="Microsoft JhengHei"/>
                <a:cs typeface="Microsoft JhengHei"/>
              </a:rPr>
              <a:t>疾管署自我篩檢網站(看影片、通路查詢</a:t>
            </a:r>
            <a:r>
              <a:rPr sz="1550" b="1" spc="-50" dirty="0">
                <a:latin typeface="Microsoft JhengHei"/>
                <a:cs typeface="Microsoft JhengHei"/>
              </a:rPr>
              <a:t>)</a:t>
            </a:r>
            <a:endParaRPr sz="1550">
              <a:latin typeface="Microsoft JhengHei"/>
              <a:cs typeface="Microsoft JhengHei"/>
            </a:endParaRPr>
          </a:p>
          <a:p>
            <a:pPr marL="12700">
              <a:lnSpc>
                <a:spcPct val="100000"/>
              </a:lnSpc>
              <a:spcBef>
                <a:spcPts val="400"/>
              </a:spcBef>
            </a:pPr>
            <a:r>
              <a:rPr sz="1750" b="1" spc="-10" dirty="0">
                <a:solidFill>
                  <a:srgbClr val="0070C0"/>
                </a:solidFill>
                <a:latin typeface="Microsoft JhengHei"/>
                <a:cs typeface="Microsoft JhengHei"/>
              </a:rPr>
              <a:t>https://hiva.cdc.gov.tw/Selftest/</a:t>
            </a:r>
            <a:endParaRPr sz="1750">
              <a:latin typeface="Microsoft JhengHei"/>
              <a:cs typeface="Microsoft JhengHei"/>
            </a:endParaRPr>
          </a:p>
        </p:txBody>
      </p:sp>
      <p:grpSp>
        <p:nvGrpSpPr>
          <p:cNvPr id="41" name="object 41"/>
          <p:cNvGrpSpPr/>
          <p:nvPr/>
        </p:nvGrpSpPr>
        <p:grpSpPr>
          <a:xfrm>
            <a:off x="2711081" y="4208526"/>
            <a:ext cx="6738620" cy="2312035"/>
            <a:chOff x="2711081" y="4208526"/>
            <a:chExt cx="6738620" cy="2312035"/>
          </a:xfrm>
        </p:grpSpPr>
        <p:pic>
          <p:nvPicPr>
            <p:cNvPr id="42" name="object 42"/>
            <p:cNvPicPr/>
            <p:nvPr/>
          </p:nvPicPr>
          <p:blipFill>
            <a:blip r:embed="rId10" cstate="print"/>
            <a:stretch>
              <a:fillRect/>
            </a:stretch>
          </p:blipFill>
          <p:spPr>
            <a:xfrm>
              <a:off x="2711081" y="5825490"/>
              <a:ext cx="703326" cy="694944"/>
            </a:xfrm>
            <a:prstGeom prst="rect">
              <a:avLst/>
            </a:prstGeom>
          </p:spPr>
        </p:pic>
        <p:pic>
          <p:nvPicPr>
            <p:cNvPr id="43" name="object 43"/>
            <p:cNvPicPr/>
            <p:nvPr/>
          </p:nvPicPr>
          <p:blipFill>
            <a:blip r:embed="rId11" cstate="print"/>
            <a:stretch>
              <a:fillRect/>
            </a:stretch>
          </p:blipFill>
          <p:spPr>
            <a:xfrm>
              <a:off x="4111637" y="4229862"/>
              <a:ext cx="2394966" cy="1542288"/>
            </a:xfrm>
            <a:prstGeom prst="rect">
              <a:avLst/>
            </a:prstGeom>
          </p:spPr>
        </p:pic>
        <p:pic>
          <p:nvPicPr>
            <p:cNvPr id="44" name="object 44"/>
            <p:cNvPicPr/>
            <p:nvPr/>
          </p:nvPicPr>
          <p:blipFill>
            <a:blip r:embed="rId12" cstate="print"/>
            <a:stretch>
              <a:fillRect/>
            </a:stretch>
          </p:blipFill>
          <p:spPr>
            <a:xfrm>
              <a:off x="8106041" y="4208526"/>
              <a:ext cx="1343405" cy="1588769"/>
            </a:xfrm>
            <a:prstGeom prst="rect">
              <a:avLst/>
            </a:prstGeom>
          </p:spPr>
        </p:pic>
        <p:pic>
          <p:nvPicPr>
            <p:cNvPr id="45" name="object 45"/>
            <p:cNvPicPr/>
            <p:nvPr/>
          </p:nvPicPr>
          <p:blipFill>
            <a:blip r:embed="rId13" cstate="print"/>
            <a:stretch>
              <a:fillRect/>
            </a:stretch>
          </p:blipFill>
          <p:spPr>
            <a:xfrm>
              <a:off x="7437005" y="5933694"/>
              <a:ext cx="1264158" cy="574548"/>
            </a:xfrm>
            <a:prstGeom prst="rect">
              <a:avLst/>
            </a:prstGeom>
          </p:spPr>
        </p:pic>
      </p:grpSp>
      <p:sp>
        <p:nvSpPr>
          <p:cNvPr id="46" name="object 46"/>
          <p:cNvSpPr txBox="1"/>
          <p:nvPr/>
        </p:nvSpPr>
        <p:spPr>
          <a:xfrm>
            <a:off x="7333374" y="2587370"/>
            <a:ext cx="2304415" cy="904240"/>
          </a:xfrm>
          <a:prstGeom prst="rect">
            <a:avLst/>
          </a:prstGeom>
          <a:solidFill>
            <a:srgbClr val="DAE3F3"/>
          </a:solidFill>
        </p:spPr>
        <p:txBody>
          <a:bodyPr vert="horz" wrap="square" lIns="0" tIns="41275" rIns="0" bIns="0" rtlCol="0">
            <a:spAutoFit/>
          </a:bodyPr>
          <a:lstStyle/>
          <a:p>
            <a:pPr algn="ctr">
              <a:lnSpc>
                <a:spcPct val="100000"/>
              </a:lnSpc>
              <a:spcBef>
                <a:spcPts val="325"/>
              </a:spcBef>
            </a:pPr>
            <a:r>
              <a:rPr sz="1750" b="1" dirty="0">
                <a:solidFill>
                  <a:srgbClr val="0070C0"/>
                </a:solidFill>
                <a:latin typeface="Microsoft JhengHei"/>
                <a:cs typeface="Microsoft JhengHei"/>
              </a:rPr>
              <a:t>全國</a:t>
            </a:r>
            <a:r>
              <a:rPr sz="1750" dirty="0">
                <a:solidFill>
                  <a:srgbClr val="0070C0"/>
                </a:solidFill>
                <a:latin typeface="Arial Black"/>
                <a:cs typeface="Arial Black"/>
              </a:rPr>
              <a:t>22</a:t>
            </a:r>
            <a:r>
              <a:rPr sz="1550" b="1" dirty="0">
                <a:latin typeface="Microsoft JhengHei"/>
                <a:cs typeface="Microsoft JhengHei"/>
              </a:rPr>
              <a:t>縣市設</a:t>
            </a:r>
            <a:r>
              <a:rPr sz="1550" b="1" spc="-50" dirty="0">
                <a:latin typeface="Microsoft JhengHei"/>
                <a:cs typeface="Microsoft JhengHei"/>
              </a:rPr>
              <a:t>置</a:t>
            </a:r>
            <a:endParaRPr sz="1550">
              <a:latin typeface="Microsoft JhengHei"/>
              <a:cs typeface="Microsoft JhengHei"/>
            </a:endParaRPr>
          </a:p>
          <a:p>
            <a:pPr algn="ctr">
              <a:lnSpc>
                <a:spcPts val="2095"/>
              </a:lnSpc>
            </a:pPr>
            <a:r>
              <a:rPr sz="1750" b="1" dirty="0">
                <a:solidFill>
                  <a:srgbClr val="0070C0"/>
                </a:solidFill>
                <a:latin typeface="Microsoft JhengHei"/>
                <a:cs typeface="Microsoft JhengHei"/>
              </a:rPr>
              <a:t>超過</a:t>
            </a:r>
            <a:r>
              <a:rPr sz="1750" dirty="0">
                <a:solidFill>
                  <a:srgbClr val="0070C0"/>
                </a:solidFill>
                <a:latin typeface="Arial Black"/>
                <a:cs typeface="Arial Black"/>
              </a:rPr>
              <a:t>400</a:t>
            </a:r>
            <a:r>
              <a:rPr sz="1550" b="1" dirty="0">
                <a:latin typeface="Microsoft JhengHei"/>
                <a:cs typeface="Microsoft JhengHei"/>
              </a:rPr>
              <a:t>個⼈工發放</a:t>
            </a:r>
            <a:r>
              <a:rPr sz="1550" b="1" spc="-50" dirty="0">
                <a:latin typeface="Microsoft JhengHei"/>
                <a:cs typeface="Microsoft JhengHei"/>
              </a:rPr>
              <a:t>點</a:t>
            </a:r>
            <a:endParaRPr sz="1550">
              <a:latin typeface="Microsoft JhengHei"/>
              <a:cs typeface="Microsoft JhengHei"/>
            </a:endParaRPr>
          </a:p>
          <a:p>
            <a:pPr algn="ctr">
              <a:lnSpc>
                <a:spcPts val="2095"/>
              </a:lnSpc>
            </a:pPr>
            <a:r>
              <a:rPr sz="1750" dirty="0">
                <a:solidFill>
                  <a:srgbClr val="0070C0"/>
                </a:solidFill>
                <a:latin typeface="Arial Black"/>
                <a:cs typeface="Arial Black"/>
              </a:rPr>
              <a:t>68</a:t>
            </a:r>
            <a:r>
              <a:rPr sz="1550" b="1" dirty="0">
                <a:latin typeface="Microsoft JhengHei"/>
                <a:cs typeface="Microsoft JhengHei"/>
              </a:rPr>
              <a:t>台自動服務</a:t>
            </a:r>
            <a:r>
              <a:rPr sz="1550" b="1" spc="-50" dirty="0">
                <a:latin typeface="Microsoft JhengHei"/>
                <a:cs typeface="Microsoft JhengHei"/>
              </a:rPr>
              <a:t>機</a:t>
            </a:r>
            <a:endParaRPr sz="1550">
              <a:latin typeface="Microsoft JhengHei"/>
              <a:cs typeface="Microsoft JhengHei"/>
            </a:endParaRPr>
          </a:p>
        </p:txBody>
      </p:sp>
      <p:sp>
        <p:nvSpPr>
          <p:cNvPr id="47" name="object 47"/>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117</a:t>
            </a:fld>
            <a:endParaRPr spc="-25" dirty="0"/>
          </a:p>
        </p:txBody>
      </p:sp>
      <p:sp>
        <p:nvSpPr>
          <p:cNvPr id="48" name="object 4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8357" y="4325874"/>
            <a:ext cx="9391015" cy="1545590"/>
          </a:xfrm>
          <a:custGeom>
            <a:avLst/>
            <a:gdLst/>
            <a:ahLst/>
            <a:cxnLst/>
            <a:rect l="l" t="t" r="r" b="b"/>
            <a:pathLst>
              <a:path w="9391015" h="1545589">
                <a:moveTo>
                  <a:pt x="9390888" y="1287780"/>
                </a:moveTo>
                <a:lnTo>
                  <a:pt x="9390888" y="257555"/>
                </a:lnTo>
                <a:lnTo>
                  <a:pt x="9386746" y="211394"/>
                </a:lnTo>
                <a:lnTo>
                  <a:pt x="9374803" y="167892"/>
                </a:lnTo>
                <a:lnTo>
                  <a:pt x="9355779" y="127790"/>
                </a:lnTo>
                <a:lnTo>
                  <a:pt x="9330396" y="91826"/>
                </a:lnTo>
                <a:lnTo>
                  <a:pt x="9299374" y="60742"/>
                </a:lnTo>
                <a:lnTo>
                  <a:pt x="9263436" y="35277"/>
                </a:lnTo>
                <a:lnTo>
                  <a:pt x="9223302" y="16172"/>
                </a:lnTo>
                <a:lnTo>
                  <a:pt x="9179693" y="4166"/>
                </a:lnTo>
                <a:lnTo>
                  <a:pt x="9133332" y="0"/>
                </a:lnTo>
                <a:lnTo>
                  <a:pt x="257556" y="0"/>
                </a:lnTo>
                <a:lnTo>
                  <a:pt x="211194" y="4166"/>
                </a:lnTo>
                <a:lnTo>
                  <a:pt x="167585" y="16172"/>
                </a:lnTo>
                <a:lnTo>
                  <a:pt x="127451" y="35277"/>
                </a:lnTo>
                <a:lnTo>
                  <a:pt x="91513" y="60742"/>
                </a:lnTo>
                <a:lnTo>
                  <a:pt x="60491" y="91826"/>
                </a:lnTo>
                <a:lnTo>
                  <a:pt x="35108" y="127790"/>
                </a:lnTo>
                <a:lnTo>
                  <a:pt x="16084" y="167892"/>
                </a:lnTo>
                <a:lnTo>
                  <a:pt x="4141" y="211394"/>
                </a:lnTo>
                <a:lnTo>
                  <a:pt x="0" y="257556"/>
                </a:lnTo>
                <a:lnTo>
                  <a:pt x="0" y="1287780"/>
                </a:lnTo>
                <a:lnTo>
                  <a:pt x="4141" y="1334141"/>
                </a:lnTo>
                <a:lnTo>
                  <a:pt x="16084" y="1377750"/>
                </a:lnTo>
                <a:lnTo>
                  <a:pt x="35108" y="1417884"/>
                </a:lnTo>
                <a:lnTo>
                  <a:pt x="60491" y="1453822"/>
                </a:lnTo>
                <a:lnTo>
                  <a:pt x="91513" y="1484844"/>
                </a:lnTo>
                <a:lnTo>
                  <a:pt x="127451" y="1510227"/>
                </a:lnTo>
                <a:lnTo>
                  <a:pt x="167585" y="1529251"/>
                </a:lnTo>
                <a:lnTo>
                  <a:pt x="211194" y="1541194"/>
                </a:lnTo>
                <a:lnTo>
                  <a:pt x="257556" y="1545336"/>
                </a:lnTo>
                <a:lnTo>
                  <a:pt x="9133332" y="1545336"/>
                </a:lnTo>
                <a:lnTo>
                  <a:pt x="9179693" y="1541194"/>
                </a:lnTo>
                <a:lnTo>
                  <a:pt x="9223302" y="1529251"/>
                </a:lnTo>
                <a:lnTo>
                  <a:pt x="9263436" y="1510227"/>
                </a:lnTo>
                <a:lnTo>
                  <a:pt x="9299374" y="1484844"/>
                </a:lnTo>
                <a:lnTo>
                  <a:pt x="9330396" y="1453822"/>
                </a:lnTo>
                <a:lnTo>
                  <a:pt x="9355779" y="1417884"/>
                </a:lnTo>
                <a:lnTo>
                  <a:pt x="9374803" y="1377750"/>
                </a:lnTo>
                <a:lnTo>
                  <a:pt x="9386746" y="1334141"/>
                </a:lnTo>
                <a:lnTo>
                  <a:pt x="9390888" y="1287780"/>
                </a:lnTo>
                <a:close/>
              </a:path>
            </a:pathLst>
          </a:custGeom>
          <a:solidFill>
            <a:srgbClr val="ACD7CA"/>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1304677" y="1707896"/>
            <a:ext cx="2165350" cy="346710"/>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C55A11"/>
                </a:solidFill>
                <a:latin typeface="Microsoft JhengHei"/>
                <a:cs typeface="Microsoft JhengHei"/>
              </a:rPr>
              <a:t>網路訂購</a:t>
            </a:r>
            <a:r>
              <a:rPr sz="2100" b="1" spc="-15" dirty="0">
                <a:solidFill>
                  <a:srgbClr val="3F3F3F"/>
                </a:solidFill>
                <a:latin typeface="Microsoft JhengHei"/>
                <a:cs typeface="Microsoft JhengHei"/>
              </a:rPr>
              <a:t>超商取貨</a:t>
            </a:r>
            <a:endParaRPr sz="2100">
              <a:latin typeface="Microsoft JhengHei"/>
              <a:cs typeface="Microsoft JhengHei"/>
            </a:endParaRPr>
          </a:p>
        </p:txBody>
      </p:sp>
      <p:sp>
        <p:nvSpPr>
          <p:cNvPr id="5" name="object 5"/>
          <p:cNvSpPr/>
          <p:nvPr/>
        </p:nvSpPr>
        <p:spPr>
          <a:xfrm>
            <a:off x="712355" y="2029205"/>
            <a:ext cx="457200" cy="1599565"/>
          </a:xfrm>
          <a:custGeom>
            <a:avLst/>
            <a:gdLst/>
            <a:ahLst/>
            <a:cxnLst/>
            <a:rect l="l" t="t" r="r" b="b"/>
            <a:pathLst>
              <a:path w="457200" h="1599564">
                <a:moveTo>
                  <a:pt x="457200" y="1523238"/>
                </a:moveTo>
                <a:lnTo>
                  <a:pt x="457200" y="76199"/>
                </a:lnTo>
                <a:lnTo>
                  <a:pt x="434816" y="22097"/>
                </a:lnTo>
                <a:lnTo>
                  <a:pt x="381000" y="0"/>
                </a:lnTo>
                <a:lnTo>
                  <a:pt x="76200" y="0"/>
                </a:lnTo>
                <a:lnTo>
                  <a:pt x="46612" y="5905"/>
                </a:lnTo>
                <a:lnTo>
                  <a:pt x="22383" y="22097"/>
                </a:lnTo>
                <a:lnTo>
                  <a:pt x="6012" y="46291"/>
                </a:lnTo>
                <a:lnTo>
                  <a:pt x="0" y="76200"/>
                </a:lnTo>
                <a:lnTo>
                  <a:pt x="0" y="1523238"/>
                </a:lnTo>
                <a:lnTo>
                  <a:pt x="6012" y="1552825"/>
                </a:lnTo>
                <a:lnTo>
                  <a:pt x="22383" y="1577054"/>
                </a:lnTo>
                <a:lnTo>
                  <a:pt x="46612" y="1593425"/>
                </a:lnTo>
                <a:lnTo>
                  <a:pt x="76200" y="1599438"/>
                </a:lnTo>
                <a:lnTo>
                  <a:pt x="381000" y="1599438"/>
                </a:lnTo>
                <a:lnTo>
                  <a:pt x="410587" y="1593425"/>
                </a:lnTo>
                <a:lnTo>
                  <a:pt x="434816" y="1577054"/>
                </a:lnTo>
                <a:lnTo>
                  <a:pt x="451187" y="1552825"/>
                </a:lnTo>
                <a:lnTo>
                  <a:pt x="457200" y="1523238"/>
                </a:lnTo>
                <a:close/>
              </a:path>
            </a:pathLst>
          </a:custGeom>
          <a:solidFill>
            <a:srgbClr val="F2A068"/>
          </a:solidFill>
        </p:spPr>
        <p:txBody>
          <a:bodyPr wrap="square" lIns="0" tIns="0" rIns="0" bIns="0" rtlCol="0"/>
          <a:lstStyle/>
          <a:p>
            <a:endParaRPr/>
          </a:p>
        </p:txBody>
      </p:sp>
      <p:sp>
        <p:nvSpPr>
          <p:cNvPr id="6" name="object 6"/>
          <p:cNvSpPr txBox="1"/>
          <p:nvPr/>
        </p:nvSpPr>
        <p:spPr>
          <a:xfrm>
            <a:off x="828427" y="2088896"/>
            <a:ext cx="226060" cy="1465580"/>
          </a:xfrm>
          <a:prstGeom prst="rect">
            <a:avLst/>
          </a:prstGeom>
        </p:spPr>
        <p:txBody>
          <a:bodyPr vert="horz" wrap="square" lIns="0" tIns="12700" rIns="0" bIns="0" rtlCol="0">
            <a:spAutoFit/>
          </a:bodyPr>
          <a:lstStyle/>
          <a:p>
            <a:pPr marL="12700" marR="5080" algn="just">
              <a:lnSpc>
                <a:spcPct val="101499"/>
              </a:lnSpc>
              <a:spcBef>
                <a:spcPts val="100"/>
              </a:spcBef>
            </a:pPr>
            <a:r>
              <a:rPr sz="1550" b="1" spc="-50" dirty="0">
                <a:solidFill>
                  <a:srgbClr val="FFFFFF"/>
                </a:solidFill>
                <a:latin typeface="Microsoft JhengHei"/>
                <a:cs typeface="Microsoft JhengHei"/>
              </a:rPr>
              <a:t>提供試劑管道</a:t>
            </a:r>
            <a:endParaRPr sz="1550">
              <a:latin typeface="Microsoft JhengHei"/>
              <a:cs typeface="Microsoft JhengHei"/>
            </a:endParaRPr>
          </a:p>
        </p:txBody>
      </p:sp>
      <p:grpSp>
        <p:nvGrpSpPr>
          <p:cNvPr id="7" name="object 7"/>
          <p:cNvGrpSpPr/>
          <p:nvPr/>
        </p:nvGrpSpPr>
        <p:grpSpPr>
          <a:xfrm>
            <a:off x="1501787" y="1947672"/>
            <a:ext cx="3828415" cy="1713230"/>
            <a:chOff x="1501787" y="1947672"/>
            <a:chExt cx="3828415" cy="1713230"/>
          </a:xfrm>
        </p:grpSpPr>
        <p:pic>
          <p:nvPicPr>
            <p:cNvPr id="8" name="object 8"/>
            <p:cNvPicPr/>
            <p:nvPr/>
          </p:nvPicPr>
          <p:blipFill>
            <a:blip r:embed="rId2" cstate="print"/>
            <a:stretch>
              <a:fillRect/>
            </a:stretch>
          </p:blipFill>
          <p:spPr>
            <a:xfrm>
              <a:off x="3554615" y="1968245"/>
              <a:ext cx="1775460" cy="1684020"/>
            </a:xfrm>
            <a:prstGeom prst="rect">
              <a:avLst/>
            </a:prstGeom>
          </p:spPr>
        </p:pic>
        <p:pic>
          <p:nvPicPr>
            <p:cNvPr id="9" name="object 9"/>
            <p:cNvPicPr/>
            <p:nvPr/>
          </p:nvPicPr>
          <p:blipFill>
            <a:blip r:embed="rId3" cstate="print"/>
            <a:stretch>
              <a:fillRect/>
            </a:stretch>
          </p:blipFill>
          <p:spPr>
            <a:xfrm>
              <a:off x="1501787" y="1947672"/>
              <a:ext cx="1904238" cy="1712976"/>
            </a:xfrm>
            <a:prstGeom prst="rect">
              <a:avLst/>
            </a:prstGeom>
          </p:spPr>
        </p:pic>
      </p:grpSp>
      <p:sp>
        <p:nvSpPr>
          <p:cNvPr id="10" name="object 10"/>
          <p:cNvSpPr txBox="1"/>
          <p:nvPr/>
        </p:nvSpPr>
        <p:spPr>
          <a:xfrm>
            <a:off x="3895477" y="1721611"/>
            <a:ext cx="3086735" cy="346710"/>
          </a:xfrm>
          <a:prstGeom prst="rect">
            <a:avLst/>
          </a:prstGeom>
        </p:spPr>
        <p:txBody>
          <a:bodyPr vert="horz" wrap="square" lIns="0" tIns="13335" rIns="0" bIns="0" rtlCol="0">
            <a:spAutoFit/>
          </a:bodyPr>
          <a:lstStyle/>
          <a:p>
            <a:pPr marL="12700">
              <a:lnSpc>
                <a:spcPct val="100000"/>
              </a:lnSpc>
              <a:spcBef>
                <a:spcPts val="105"/>
              </a:spcBef>
              <a:tabLst>
                <a:tab pos="1736089" algn="l"/>
              </a:tabLst>
            </a:pPr>
            <a:r>
              <a:rPr sz="2100" b="1" dirty="0">
                <a:solidFill>
                  <a:srgbClr val="C55A11"/>
                </a:solidFill>
                <a:latin typeface="Microsoft JhengHei"/>
                <a:cs typeface="Microsoft JhengHei"/>
              </a:rPr>
              <a:t>⼈工發</a:t>
            </a:r>
            <a:r>
              <a:rPr sz="2100" b="1" spc="-50" dirty="0">
                <a:solidFill>
                  <a:srgbClr val="C55A11"/>
                </a:solidFill>
                <a:latin typeface="Microsoft JhengHei"/>
                <a:cs typeface="Microsoft JhengHei"/>
              </a:rPr>
              <a:t>放</a:t>
            </a:r>
            <a:r>
              <a:rPr sz="2100" b="1" dirty="0">
                <a:solidFill>
                  <a:srgbClr val="C55A11"/>
                </a:solidFill>
                <a:latin typeface="Microsoft JhengHei"/>
                <a:cs typeface="Microsoft JhengHei"/>
              </a:rPr>
              <a:t>	</a:t>
            </a:r>
            <a:r>
              <a:rPr sz="3150" b="1" baseline="1322" dirty="0">
                <a:solidFill>
                  <a:srgbClr val="C55A11"/>
                </a:solidFill>
                <a:latin typeface="Microsoft JhengHei"/>
                <a:cs typeface="Microsoft JhengHei"/>
              </a:rPr>
              <a:t>自動服務</a:t>
            </a:r>
            <a:r>
              <a:rPr sz="3150" b="1" spc="-75" baseline="1322" dirty="0">
                <a:solidFill>
                  <a:srgbClr val="C55A11"/>
                </a:solidFill>
                <a:latin typeface="Microsoft JhengHei"/>
                <a:cs typeface="Microsoft JhengHei"/>
              </a:rPr>
              <a:t>機</a:t>
            </a:r>
            <a:endParaRPr sz="3150" baseline="1322">
              <a:latin typeface="Microsoft JhengHei"/>
              <a:cs typeface="Microsoft JhengHei"/>
            </a:endParaRPr>
          </a:p>
        </p:txBody>
      </p:sp>
      <p:grpSp>
        <p:nvGrpSpPr>
          <p:cNvPr id="11" name="object 11"/>
          <p:cNvGrpSpPr/>
          <p:nvPr/>
        </p:nvGrpSpPr>
        <p:grpSpPr>
          <a:xfrm>
            <a:off x="3090557" y="1968245"/>
            <a:ext cx="7124700" cy="3117850"/>
            <a:chOff x="3090557" y="1968245"/>
            <a:chExt cx="7124700" cy="3117850"/>
          </a:xfrm>
        </p:grpSpPr>
        <p:sp>
          <p:nvSpPr>
            <p:cNvPr id="12" name="object 12"/>
            <p:cNvSpPr/>
            <p:nvPr/>
          </p:nvSpPr>
          <p:spPr>
            <a:xfrm>
              <a:off x="3095891" y="3930395"/>
              <a:ext cx="6288405" cy="1149985"/>
            </a:xfrm>
            <a:custGeom>
              <a:avLst/>
              <a:gdLst/>
              <a:ahLst/>
              <a:cxnLst/>
              <a:rect l="l" t="t" r="r" b="b"/>
              <a:pathLst>
                <a:path w="6288405" h="1149985">
                  <a:moveTo>
                    <a:pt x="6288024" y="1086611"/>
                  </a:moveTo>
                  <a:lnTo>
                    <a:pt x="6288024" y="63245"/>
                  </a:lnTo>
                  <a:lnTo>
                    <a:pt x="6282951" y="38576"/>
                  </a:lnTo>
                  <a:lnTo>
                    <a:pt x="6269164" y="18478"/>
                  </a:lnTo>
                  <a:lnTo>
                    <a:pt x="6248804" y="4952"/>
                  </a:lnTo>
                  <a:lnTo>
                    <a:pt x="6224016" y="0"/>
                  </a:lnTo>
                  <a:lnTo>
                    <a:pt x="63246" y="0"/>
                  </a:lnTo>
                  <a:lnTo>
                    <a:pt x="38576" y="4953"/>
                  </a:lnTo>
                  <a:lnTo>
                    <a:pt x="18478" y="18478"/>
                  </a:lnTo>
                  <a:lnTo>
                    <a:pt x="4952" y="38576"/>
                  </a:lnTo>
                  <a:lnTo>
                    <a:pt x="0" y="63246"/>
                  </a:lnTo>
                  <a:lnTo>
                    <a:pt x="0" y="1086612"/>
                  </a:lnTo>
                  <a:lnTo>
                    <a:pt x="4953" y="1111281"/>
                  </a:lnTo>
                  <a:lnTo>
                    <a:pt x="18478" y="1131379"/>
                  </a:lnTo>
                  <a:lnTo>
                    <a:pt x="38576" y="1144905"/>
                  </a:lnTo>
                  <a:lnTo>
                    <a:pt x="63246" y="1149858"/>
                  </a:lnTo>
                  <a:lnTo>
                    <a:pt x="6224016" y="1149858"/>
                  </a:lnTo>
                  <a:lnTo>
                    <a:pt x="6248804" y="1144905"/>
                  </a:lnTo>
                  <a:lnTo>
                    <a:pt x="6269164" y="1131379"/>
                  </a:lnTo>
                  <a:lnTo>
                    <a:pt x="6282951" y="1111281"/>
                  </a:lnTo>
                  <a:lnTo>
                    <a:pt x="6288024" y="1086611"/>
                  </a:lnTo>
                  <a:close/>
                </a:path>
              </a:pathLst>
            </a:custGeom>
            <a:solidFill>
              <a:srgbClr val="FFFFFF"/>
            </a:solidFill>
          </p:spPr>
          <p:txBody>
            <a:bodyPr wrap="square" lIns="0" tIns="0" rIns="0" bIns="0" rtlCol="0"/>
            <a:lstStyle/>
            <a:p>
              <a:endParaRPr/>
            </a:p>
          </p:txBody>
        </p:sp>
        <p:sp>
          <p:nvSpPr>
            <p:cNvPr id="13" name="object 13"/>
            <p:cNvSpPr/>
            <p:nvPr/>
          </p:nvSpPr>
          <p:spPr>
            <a:xfrm>
              <a:off x="3090557" y="3924300"/>
              <a:ext cx="6299200" cy="1161415"/>
            </a:xfrm>
            <a:custGeom>
              <a:avLst/>
              <a:gdLst/>
              <a:ahLst/>
              <a:cxnLst/>
              <a:rect l="l" t="t" r="r" b="b"/>
              <a:pathLst>
                <a:path w="6299200" h="1161414">
                  <a:moveTo>
                    <a:pt x="6298692" y="1092708"/>
                  </a:moveTo>
                  <a:lnTo>
                    <a:pt x="6298692" y="69342"/>
                  </a:lnTo>
                  <a:lnTo>
                    <a:pt x="6297168" y="55626"/>
                  </a:lnTo>
                  <a:lnTo>
                    <a:pt x="6276098" y="18368"/>
                  </a:lnTo>
                  <a:lnTo>
                    <a:pt x="6236970" y="762"/>
                  </a:lnTo>
                  <a:lnTo>
                    <a:pt x="6230112" y="0"/>
                  </a:lnTo>
                  <a:lnTo>
                    <a:pt x="68580" y="0"/>
                  </a:lnTo>
                  <a:lnTo>
                    <a:pt x="27822" y="13744"/>
                  </a:lnTo>
                  <a:lnTo>
                    <a:pt x="3047" y="48768"/>
                  </a:lnTo>
                  <a:lnTo>
                    <a:pt x="0" y="62484"/>
                  </a:lnTo>
                  <a:lnTo>
                    <a:pt x="0" y="1099566"/>
                  </a:lnTo>
                  <a:lnTo>
                    <a:pt x="10668" y="1129633"/>
                  </a:lnTo>
                  <a:lnTo>
                    <a:pt x="10668" y="69342"/>
                  </a:lnTo>
                  <a:lnTo>
                    <a:pt x="11430" y="63246"/>
                  </a:lnTo>
                  <a:lnTo>
                    <a:pt x="11430" y="64008"/>
                  </a:lnTo>
                  <a:lnTo>
                    <a:pt x="12191" y="57150"/>
                  </a:lnTo>
                  <a:lnTo>
                    <a:pt x="12192" y="57912"/>
                  </a:lnTo>
                  <a:lnTo>
                    <a:pt x="13716" y="51816"/>
                  </a:lnTo>
                  <a:lnTo>
                    <a:pt x="13716" y="52578"/>
                  </a:lnTo>
                  <a:lnTo>
                    <a:pt x="15240" y="46482"/>
                  </a:lnTo>
                  <a:lnTo>
                    <a:pt x="15240" y="47244"/>
                  </a:lnTo>
                  <a:lnTo>
                    <a:pt x="17525" y="42672"/>
                  </a:lnTo>
                  <a:lnTo>
                    <a:pt x="17525" y="41910"/>
                  </a:lnTo>
                  <a:lnTo>
                    <a:pt x="20574" y="36576"/>
                  </a:lnTo>
                  <a:lnTo>
                    <a:pt x="20574" y="37338"/>
                  </a:lnTo>
                  <a:lnTo>
                    <a:pt x="23621" y="33070"/>
                  </a:lnTo>
                  <a:lnTo>
                    <a:pt x="23621" y="32766"/>
                  </a:lnTo>
                  <a:lnTo>
                    <a:pt x="32004" y="24384"/>
                  </a:lnTo>
                  <a:lnTo>
                    <a:pt x="32004" y="25146"/>
                  </a:lnTo>
                  <a:lnTo>
                    <a:pt x="35813" y="21971"/>
                  </a:lnTo>
                  <a:lnTo>
                    <a:pt x="35813" y="21336"/>
                  </a:lnTo>
                  <a:lnTo>
                    <a:pt x="41148" y="18288"/>
                  </a:lnTo>
                  <a:lnTo>
                    <a:pt x="45719" y="16328"/>
                  </a:lnTo>
                  <a:lnTo>
                    <a:pt x="45719" y="16002"/>
                  </a:lnTo>
                  <a:lnTo>
                    <a:pt x="51816" y="13716"/>
                  </a:lnTo>
                  <a:lnTo>
                    <a:pt x="51816" y="14287"/>
                  </a:lnTo>
                  <a:lnTo>
                    <a:pt x="56388" y="13144"/>
                  </a:lnTo>
                  <a:lnTo>
                    <a:pt x="56388" y="12954"/>
                  </a:lnTo>
                  <a:lnTo>
                    <a:pt x="63246" y="11430"/>
                  </a:lnTo>
                  <a:lnTo>
                    <a:pt x="63246" y="12096"/>
                  </a:lnTo>
                  <a:lnTo>
                    <a:pt x="68580" y="11430"/>
                  </a:lnTo>
                  <a:lnTo>
                    <a:pt x="6230112" y="11514"/>
                  </a:lnTo>
                  <a:lnTo>
                    <a:pt x="6235446" y="12107"/>
                  </a:lnTo>
                  <a:lnTo>
                    <a:pt x="6235446" y="11430"/>
                  </a:lnTo>
                  <a:lnTo>
                    <a:pt x="6241542" y="12954"/>
                  </a:lnTo>
                  <a:lnTo>
                    <a:pt x="6241542" y="13144"/>
                  </a:lnTo>
                  <a:lnTo>
                    <a:pt x="6246876" y="14478"/>
                  </a:lnTo>
                  <a:lnTo>
                    <a:pt x="6246876" y="13716"/>
                  </a:lnTo>
                  <a:lnTo>
                    <a:pt x="6257544" y="18288"/>
                  </a:lnTo>
                  <a:lnTo>
                    <a:pt x="6257544" y="18723"/>
                  </a:lnTo>
                  <a:lnTo>
                    <a:pt x="6262116" y="21336"/>
                  </a:lnTo>
                  <a:lnTo>
                    <a:pt x="6265926" y="24511"/>
                  </a:lnTo>
                  <a:lnTo>
                    <a:pt x="6270498" y="28956"/>
                  </a:lnTo>
                  <a:lnTo>
                    <a:pt x="6270498" y="28194"/>
                  </a:lnTo>
                  <a:lnTo>
                    <a:pt x="6274308" y="32766"/>
                  </a:lnTo>
                  <a:lnTo>
                    <a:pt x="6274308" y="32004"/>
                  </a:lnTo>
                  <a:lnTo>
                    <a:pt x="6277356" y="37338"/>
                  </a:lnTo>
                  <a:lnTo>
                    <a:pt x="6277356" y="36576"/>
                  </a:lnTo>
                  <a:lnTo>
                    <a:pt x="6280404" y="41910"/>
                  </a:lnTo>
                  <a:lnTo>
                    <a:pt x="6280404" y="41148"/>
                  </a:lnTo>
                  <a:lnTo>
                    <a:pt x="6282690" y="47244"/>
                  </a:lnTo>
                  <a:lnTo>
                    <a:pt x="6282690" y="46482"/>
                  </a:lnTo>
                  <a:lnTo>
                    <a:pt x="6284976" y="52578"/>
                  </a:lnTo>
                  <a:lnTo>
                    <a:pt x="6284976" y="51816"/>
                  </a:lnTo>
                  <a:lnTo>
                    <a:pt x="6286500" y="57912"/>
                  </a:lnTo>
                  <a:lnTo>
                    <a:pt x="6286500" y="57150"/>
                  </a:lnTo>
                  <a:lnTo>
                    <a:pt x="6287262" y="64008"/>
                  </a:lnTo>
                  <a:lnTo>
                    <a:pt x="6287262" y="1129023"/>
                  </a:lnTo>
                  <a:lnTo>
                    <a:pt x="6292725" y="1120724"/>
                  </a:lnTo>
                  <a:lnTo>
                    <a:pt x="6297930" y="1099566"/>
                  </a:lnTo>
                  <a:lnTo>
                    <a:pt x="6298692" y="1092708"/>
                  </a:lnTo>
                  <a:close/>
                </a:path>
                <a:path w="6299200" h="1161414">
                  <a:moveTo>
                    <a:pt x="18288" y="1120140"/>
                  </a:moveTo>
                  <a:lnTo>
                    <a:pt x="15240" y="1114806"/>
                  </a:lnTo>
                  <a:lnTo>
                    <a:pt x="15240" y="1115568"/>
                  </a:lnTo>
                  <a:lnTo>
                    <a:pt x="13716" y="1109472"/>
                  </a:lnTo>
                  <a:lnTo>
                    <a:pt x="13716" y="1110234"/>
                  </a:lnTo>
                  <a:lnTo>
                    <a:pt x="12192" y="1104138"/>
                  </a:lnTo>
                  <a:lnTo>
                    <a:pt x="12192" y="1104900"/>
                  </a:lnTo>
                  <a:lnTo>
                    <a:pt x="11430" y="1098042"/>
                  </a:lnTo>
                  <a:lnTo>
                    <a:pt x="11430" y="1098804"/>
                  </a:lnTo>
                  <a:lnTo>
                    <a:pt x="10668" y="1092708"/>
                  </a:lnTo>
                  <a:lnTo>
                    <a:pt x="10668" y="1129633"/>
                  </a:lnTo>
                  <a:lnTo>
                    <a:pt x="13458" y="1134046"/>
                  </a:lnTo>
                  <a:lnTo>
                    <a:pt x="17526" y="1138906"/>
                  </a:lnTo>
                  <a:lnTo>
                    <a:pt x="17526" y="1120140"/>
                  </a:lnTo>
                  <a:lnTo>
                    <a:pt x="18288" y="1120140"/>
                  </a:lnTo>
                  <a:close/>
                </a:path>
                <a:path w="6299200" h="1161414">
                  <a:moveTo>
                    <a:pt x="18287" y="41148"/>
                  </a:moveTo>
                  <a:lnTo>
                    <a:pt x="17525" y="41910"/>
                  </a:lnTo>
                  <a:lnTo>
                    <a:pt x="17525" y="42672"/>
                  </a:lnTo>
                  <a:lnTo>
                    <a:pt x="18287" y="41148"/>
                  </a:lnTo>
                  <a:close/>
                </a:path>
                <a:path w="6299200" h="1161414">
                  <a:moveTo>
                    <a:pt x="24384" y="1129284"/>
                  </a:moveTo>
                  <a:lnTo>
                    <a:pt x="20574" y="1124712"/>
                  </a:lnTo>
                  <a:lnTo>
                    <a:pt x="20574" y="1125474"/>
                  </a:lnTo>
                  <a:lnTo>
                    <a:pt x="17526" y="1120140"/>
                  </a:lnTo>
                  <a:lnTo>
                    <a:pt x="17526" y="1138906"/>
                  </a:lnTo>
                  <a:lnTo>
                    <a:pt x="18828" y="1140462"/>
                  </a:lnTo>
                  <a:lnTo>
                    <a:pt x="23622" y="1144700"/>
                  </a:lnTo>
                  <a:lnTo>
                    <a:pt x="23622" y="1129284"/>
                  </a:lnTo>
                  <a:lnTo>
                    <a:pt x="24384" y="1129284"/>
                  </a:lnTo>
                  <a:close/>
                </a:path>
                <a:path w="6299200" h="1161414">
                  <a:moveTo>
                    <a:pt x="24383" y="32004"/>
                  </a:moveTo>
                  <a:lnTo>
                    <a:pt x="23621" y="32766"/>
                  </a:lnTo>
                  <a:lnTo>
                    <a:pt x="23621" y="33070"/>
                  </a:lnTo>
                  <a:lnTo>
                    <a:pt x="24383" y="32004"/>
                  </a:lnTo>
                  <a:close/>
                </a:path>
                <a:path w="6299200" h="1161414">
                  <a:moveTo>
                    <a:pt x="36576" y="1140714"/>
                  </a:moveTo>
                  <a:lnTo>
                    <a:pt x="32004" y="1136904"/>
                  </a:lnTo>
                  <a:lnTo>
                    <a:pt x="32004" y="1137666"/>
                  </a:lnTo>
                  <a:lnTo>
                    <a:pt x="23622" y="1129284"/>
                  </a:lnTo>
                  <a:lnTo>
                    <a:pt x="23622" y="1144700"/>
                  </a:lnTo>
                  <a:lnTo>
                    <a:pt x="25146" y="1146048"/>
                  </a:lnTo>
                  <a:lnTo>
                    <a:pt x="29718" y="1149858"/>
                  </a:lnTo>
                  <a:lnTo>
                    <a:pt x="35814" y="1152906"/>
                  </a:lnTo>
                  <a:lnTo>
                    <a:pt x="35814" y="1140714"/>
                  </a:lnTo>
                  <a:lnTo>
                    <a:pt x="36576" y="1140714"/>
                  </a:lnTo>
                  <a:close/>
                </a:path>
                <a:path w="6299200" h="1161414">
                  <a:moveTo>
                    <a:pt x="36575" y="21336"/>
                  </a:moveTo>
                  <a:lnTo>
                    <a:pt x="35813" y="21336"/>
                  </a:lnTo>
                  <a:lnTo>
                    <a:pt x="35813" y="21971"/>
                  </a:lnTo>
                  <a:lnTo>
                    <a:pt x="36575" y="21336"/>
                  </a:lnTo>
                  <a:close/>
                </a:path>
                <a:path w="6299200" h="1161414">
                  <a:moveTo>
                    <a:pt x="46482" y="1146048"/>
                  </a:moveTo>
                  <a:lnTo>
                    <a:pt x="41148" y="1143000"/>
                  </a:lnTo>
                  <a:lnTo>
                    <a:pt x="41148" y="1143762"/>
                  </a:lnTo>
                  <a:lnTo>
                    <a:pt x="35814" y="1140714"/>
                  </a:lnTo>
                  <a:lnTo>
                    <a:pt x="35814" y="1152906"/>
                  </a:lnTo>
                  <a:lnTo>
                    <a:pt x="43750" y="1156692"/>
                  </a:lnTo>
                  <a:lnTo>
                    <a:pt x="45720" y="1157411"/>
                  </a:lnTo>
                  <a:lnTo>
                    <a:pt x="45720" y="1146048"/>
                  </a:lnTo>
                  <a:lnTo>
                    <a:pt x="46482" y="1146048"/>
                  </a:lnTo>
                  <a:close/>
                </a:path>
                <a:path w="6299200" h="1161414">
                  <a:moveTo>
                    <a:pt x="46481" y="16002"/>
                  </a:moveTo>
                  <a:lnTo>
                    <a:pt x="45719" y="16002"/>
                  </a:lnTo>
                  <a:lnTo>
                    <a:pt x="45719" y="16328"/>
                  </a:lnTo>
                  <a:lnTo>
                    <a:pt x="46481" y="16002"/>
                  </a:lnTo>
                  <a:close/>
                </a:path>
                <a:path w="6299200" h="1161414">
                  <a:moveTo>
                    <a:pt x="51816" y="1147572"/>
                  </a:moveTo>
                  <a:lnTo>
                    <a:pt x="45720" y="1146048"/>
                  </a:lnTo>
                  <a:lnTo>
                    <a:pt x="45720" y="1157411"/>
                  </a:lnTo>
                  <a:lnTo>
                    <a:pt x="51054" y="1159359"/>
                  </a:lnTo>
                  <a:lnTo>
                    <a:pt x="51054" y="1147572"/>
                  </a:lnTo>
                  <a:lnTo>
                    <a:pt x="51816" y="1147572"/>
                  </a:lnTo>
                  <a:close/>
                </a:path>
                <a:path w="6299200" h="1161414">
                  <a:moveTo>
                    <a:pt x="51816" y="14287"/>
                  </a:moveTo>
                  <a:lnTo>
                    <a:pt x="51816" y="13716"/>
                  </a:lnTo>
                  <a:lnTo>
                    <a:pt x="51053" y="14478"/>
                  </a:lnTo>
                  <a:lnTo>
                    <a:pt x="51816" y="14287"/>
                  </a:lnTo>
                  <a:close/>
                </a:path>
                <a:path w="6299200" h="1161414">
                  <a:moveTo>
                    <a:pt x="57150" y="1149096"/>
                  </a:moveTo>
                  <a:lnTo>
                    <a:pt x="51054" y="1147572"/>
                  </a:lnTo>
                  <a:lnTo>
                    <a:pt x="51054" y="1159359"/>
                  </a:lnTo>
                  <a:lnTo>
                    <a:pt x="51601" y="1159559"/>
                  </a:lnTo>
                  <a:lnTo>
                    <a:pt x="56388" y="1160519"/>
                  </a:lnTo>
                  <a:lnTo>
                    <a:pt x="56388" y="1149096"/>
                  </a:lnTo>
                  <a:lnTo>
                    <a:pt x="57150" y="1149096"/>
                  </a:lnTo>
                  <a:close/>
                </a:path>
                <a:path w="6299200" h="1161414">
                  <a:moveTo>
                    <a:pt x="57150" y="12954"/>
                  </a:moveTo>
                  <a:lnTo>
                    <a:pt x="56388" y="12954"/>
                  </a:lnTo>
                  <a:lnTo>
                    <a:pt x="56388" y="13144"/>
                  </a:lnTo>
                  <a:lnTo>
                    <a:pt x="57150" y="12954"/>
                  </a:lnTo>
                  <a:close/>
                </a:path>
                <a:path w="6299200" h="1161414">
                  <a:moveTo>
                    <a:pt x="6236208" y="1161288"/>
                  </a:moveTo>
                  <a:lnTo>
                    <a:pt x="6236208" y="1149858"/>
                  </a:lnTo>
                  <a:lnTo>
                    <a:pt x="6230112" y="1150535"/>
                  </a:lnTo>
                  <a:lnTo>
                    <a:pt x="68580" y="1150620"/>
                  </a:lnTo>
                  <a:lnTo>
                    <a:pt x="62484" y="1149858"/>
                  </a:lnTo>
                  <a:lnTo>
                    <a:pt x="56388" y="1149096"/>
                  </a:lnTo>
                  <a:lnTo>
                    <a:pt x="56388" y="1160519"/>
                  </a:lnTo>
                  <a:lnTo>
                    <a:pt x="59750" y="1161194"/>
                  </a:lnTo>
                  <a:lnTo>
                    <a:pt x="6236208" y="1161288"/>
                  </a:lnTo>
                  <a:close/>
                </a:path>
                <a:path w="6299200" h="1161414">
                  <a:moveTo>
                    <a:pt x="63246" y="12096"/>
                  </a:moveTo>
                  <a:lnTo>
                    <a:pt x="63246" y="11430"/>
                  </a:lnTo>
                  <a:lnTo>
                    <a:pt x="62484" y="12192"/>
                  </a:lnTo>
                  <a:lnTo>
                    <a:pt x="63246" y="12096"/>
                  </a:lnTo>
                  <a:close/>
                </a:path>
                <a:path w="6299200" h="1161414">
                  <a:moveTo>
                    <a:pt x="63246" y="1149858"/>
                  </a:moveTo>
                  <a:lnTo>
                    <a:pt x="62484" y="1149773"/>
                  </a:lnTo>
                  <a:lnTo>
                    <a:pt x="63246" y="1149858"/>
                  </a:lnTo>
                  <a:close/>
                </a:path>
                <a:path w="6299200" h="1161414">
                  <a:moveTo>
                    <a:pt x="6236208" y="12192"/>
                  </a:moveTo>
                  <a:lnTo>
                    <a:pt x="6235446" y="11430"/>
                  </a:lnTo>
                  <a:lnTo>
                    <a:pt x="6235446" y="12107"/>
                  </a:lnTo>
                  <a:lnTo>
                    <a:pt x="6236208" y="12192"/>
                  </a:lnTo>
                  <a:close/>
                </a:path>
                <a:path w="6299200" h="1161414">
                  <a:moveTo>
                    <a:pt x="6241542" y="1160780"/>
                  </a:moveTo>
                  <a:lnTo>
                    <a:pt x="6241542" y="1149096"/>
                  </a:lnTo>
                  <a:lnTo>
                    <a:pt x="6235446" y="1149858"/>
                  </a:lnTo>
                  <a:lnTo>
                    <a:pt x="6236208" y="1149858"/>
                  </a:lnTo>
                  <a:lnTo>
                    <a:pt x="6236208" y="1161288"/>
                  </a:lnTo>
                  <a:lnTo>
                    <a:pt x="6236970" y="1161288"/>
                  </a:lnTo>
                  <a:lnTo>
                    <a:pt x="6241542" y="1160780"/>
                  </a:lnTo>
                  <a:close/>
                </a:path>
                <a:path w="6299200" h="1161414">
                  <a:moveTo>
                    <a:pt x="6241542" y="13144"/>
                  </a:moveTo>
                  <a:lnTo>
                    <a:pt x="6241542" y="12954"/>
                  </a:lnTo>
                  <a:lnTo>
                    <a:pt x="6240780" y="12954"/>
                  </a:lnTo>
                  <a:lnTo>
                    <a:pt x="6241542" y="13144"/>
                  </a:lnTo>
                  <a:close/>
                </a:path>
                <a:path w="6299200" h="1161414">
                  <a:moveTo>
                    <a:pt x="6257544" y="1143000"/>
                  </a:moveTo>
                  <a:lnTo>
                    <a:pt x="6252210" y="1146048"/>
                  </a:lnTo>
                  <a:lnTo>
                    <a:pt x="6246876" y="1147572"/>
                  </a:lnTo>
                  <a:lnTo>
                    <a:pt x="6240780" y="1149096"/>
                  </a:lnTo>
                  <a:lnTo>
                    <a:pt x="6241542" y="1149096"/>
                  </a:lnTo>
                  <a:lnTo>
                    <a:pt x="6241542" y="1160780"/>
                  </a:lnTo>
                  <a:lnTo>
                    <a:pt x="6243828" y="1160526"/>
                  </a:lnTo>
                  <a:lnTo>
                    <a:pt x="6256782" y="1155204"/>
                  </a:lnTo>
                  <a:lnTo>
                    <a:pt x="6256782" y="1143762"/>
                  </a:lnTo>
                  <a:lnTo>
                    <a:pt x="6257544" y="1143000"/>
                  </a:lnTo>
                  <a:close/>
                </a:path>
                <a:path w="6299200" h="1161414">
                  <a:moveTo>
                    <a:pt x="6257544" y="18723"/>
                  </a:moveTo>
                  <a:lnTo>
                    <a:pt x="6257544" y="18288"/>
                  </a:lnTo>
                  <a:lnTo>
                    <a:pt x="6256782" y="18288"/>
                  </a:lnTo>
                  <a:lnTo>
                    <a:pt x="6257544" y="18723"/>
                  </a:lnTo>
                  <a:close/>
                </a:path>
                <a:path w="6299200" h="1161414">
                  <a:moveTo>
                    <a:pt x="6266688" y="1136904"/>
                  </a:moveTo>
                  <a:lnTo>
                    <a:pt x="6262116" y="1140714"/>
                  </a:lnTo>
                  <a:lnTo>
                    <a:pt x="6256782" y="1143762"/>
                  </a:lnTo>
                  <a:lnTo>
                    <a:pt x="6256782" y="1155204"/>
                  </a:lnTo>
                  <a:lnTo>
                    <a:pt x="6264170" y="1152169"/>
                  </a:lnTo>
                  <a:lnTo>
                    <a:pt x="6265926" y="1150749"/>
                  </a:lnTo>
                  <a:lnTo>
                    <a:pt x="6265926" y="1137666"/>
                  </a:lnTo>
                  <a:lnTo>
                    <a:pt x="6266688" y="1136904"/>
                  </a:lnTo>
                  <a:close/>
                </a:path>
                <a:path w="6299200" h="1161414">
                  <a:moveTo>
                    <a:pt x="6266688" y="25146"/>
                  </a:moveTo>
                  <a:lnTo>
                    <a:pt x="6265926" y="24384"/>
                  </a:lnTo>
                  <a:lnTo>
                    <a:pt x="6266688" y="25146"/>
                  </a:lnTo>
                  <a:close/>
                </a:path>
                <a:path w="6299200" h="1161414">
                  <a:moveTo>
                    <a:pt x="6287262" y="1129023"/>
                  </a:moveTo>
                  <a:lnTo>
                    <a:pt x="6287262" y="1098042"/>
                  </a:lnTo>
                  <a:lnTo>
                    <a:pt x="6286500" y="1104900"/>
                  </a:lnTo>
                  <a:lnTo>
                    <a:pt x="6286500" y="1104138"/>
                  </a:lnTo>
                  <a:lnTo>
                    <a:pt x="6284976" y="1110234"/>
                  </a:lnTo>
                  <a:lnTo>
                    <a:pt x="6284976" y="1109472"/>
                  </a:lnTo>
                  <a:lnTo>
                    <a:pt x="6282690" y="1115568"/>
                  </a:lnTo>
                  <a:lnTo>
                    <a:pt x="6282690" y="1114806"/>
                  </a:lnTo>
                  <a:lnTo>
                    <a:pt x="6280404" y="1120140"/>
                  </a:lnTo>
                  <a:lnTo>
                    <a:pt x="6277356" y="1125474"/>
                  </a:lnTo>
                  <a:lnTo>
                    <a:pt x="6277356" y="1124712"/>
                  </a:lnTo>
                  <a:lnTo>
                    <a:pt x="6274308" y="1129284"/>
                  </a:lnTo>
                  <a:lnTo>
                    <a:pt x="6270498" y="1133856"/>
                  </a:lnTo>
                  <a:lnTo>
                    <a:pt x="6270498" y="1133094"/>
                  </a:lnTo>
                  <a:lnTo>
                    <a:pt x="6265926" y="1137666"/>
                  </a:lnTo>
                  <a:lnTo>
                    <a:pt x="6265926" y="1150749"/>
                  </a:lnTo>
                  <a:lnTo>
                    <a:pt x="6280970" y="1138580"/>
                  </a:lnTo>
                  <a:lnTo>
                    <a:pt x="6287262" y="1129023"/>
                  </a:lnTo>
                  <a:close/>
                </a:path>
              </a:pathLst>
            </a:custGeom>
            <a:solidFill>
              <a:srgbClr val="9DC3E6"/>
            </a:solidFill>
          </p:spPr>
          <p:txBody>
            <a:bodyPr wrap="square" lIns="0" tIns="0" rIns="0" bIns="0" rtlCol="0"/>
            <a:lstStyle/>
            <a:p>
              <a:endParaRPr/>
            </a:p>
          </p:txBody>
        </p:sp>
        <p:pic>
          <p:nvPicPr>
            <p:cNvPr id="14" name="object 14"/>
            <p:cNvPicPr/>
            <p:nvPr/>
          </p:nvPicPr>
          <p:blipFill>
            <a:blip r:embed="rId4" cstate="print"/>
            <a:stretch>
              <a:fillRect/>
            </a:stretch>
          </p:blipFill>
          <p:spPr>
            <a:xfrm>
              <a:off x="5412371" y="1968245"/>
              <a:ext cx="1775460" cy="1684020"/>
            </a:xfrm>
            <a:prstGeom prst="rect">
              <a:avLst/>
            </a:prstGeom>
          </p:spPr>
        </p:pic>
        <p:sp>
          <p:nvSpPr>
            <p:cNvPr id="15" name="object 15"/>
            <p:cNvSpPr/>
            <p:nvPr/>
          </p:nvSpPr>
          <p:spPr>
            <a:xfrm>
              <a:off x="4635893" y="2808744"/>
              <a:ext cx="5579745" cy="1167765"/>
            </a:xfrm>
            <a:custGeom>
              <a:avLst/>
              <a:gdLst/>
              <a:ahLst/>
              <a:cxnLst/>
              <a:rect l="l" t="t" r="r" b="b"/>
              <a:pathLst>
                <a:path w="5579745" h="1167764">
                  <a:moveTo>
                    <a:pt x="3207258" y="925830"/>
                  </a:moveTo>
                  <a:lnTo>
                    <a:pt x="3199904" y="889762"/>
                  </a:lnTo>
                  <a:lnTo>
                    <a:pt x="3179915" y="860196"/>
                  </a:lnTo>
                  <a:lnTo>
                    <a:pt x="3150349" y="840206"/>
                  </a:lnTo>
                  <a:lnTo>
                    <a:pt x="3114294" y="832866"/>
                  </a:lnTo>
                  <a:lnTo>
                    <a:pt x="92964" y="832866"/>
                  </a:lnTo>
                  <a:lnTo>
                    <a:pt x="56896" y="840206"/>
                  </a:lnTo>
                  <a:lnTo>
                    <a:pt x="27330" y="860196"/>
                  </a:lnTo>
                  <a:lnTo>
                    <a:pt x="7340" y="889762"/>
                  </a:lnTo>
                  <a:lnTo>
                    <a:pt x="0" y="925830"/>
                  </a:lnTo>
                  <a:lnTo>
                    <a:pt x="0" y="1074420"/>
                  </a:lnTo>
                  <a:lnTo>
                    <a:pt x="7340" y="1110805"/>
                  </a:lnTo>
                  <a:lnTo>
                    <a:pt x="27330" y="1140333"/>
                  </a:lnTo>
                  <a:lnTo>
                    <a:pt x="56896" y="1160145"/>
                  </a:lnTo>
                  <a:lnTo>
                    <a:pt x="92964" y="1167384"/>
                  </a:lnTo>
                  <a:lnTo>
                    <a:pt x="3114294" y="1167384"/>
                  </a:lnTo>
                  <a:lnTo>
                    <a:pt x="3150349" y="1160145"/>
                  </a:lnTo>
                  <a:lnTo>
                    <a:pt x="3179915" y="1140333"/>
                  </a:lnTo>
                  <a:lnTo>
                    <a:pt x="3199904" y="1110805"/>
                  </a:lnTo>
                  <a:lnTo>
                    <a:pt x="3207258" y="1074420"/>
                  </a:lnTo>
                  <a:lnTo>
                    <a:pt x="3207258" y="925830"/>
                  </a:lnTo>
                  <a:close/>
                </a:path>
                <a:path w="5579745" h="1167764">
                  <a:moveTo>
                    <a:pt x="5579364" y="127254"/>
                  </a:moveTo>
                  <a:lnTo>
                    <a:pt x="5569331" y="77787"/>
                  </a:lnTo>
                  <a:lnTo>
                    <a:pt x="5542026" y="37338"/>
                  </a:lnTo>
                  <a:lnTo>
                    <a:pt x="5501564" y="10020"/>
                  </a:lnTo>
                  <a:lnTo>
                    <a:pt x="5452110" y="0"/>
                  </a:lnTo>
                  <a:lnTo>
                    <a:pt x="2642616" y="0"/>
                  </a:lnTo>
                  <a:lnTo>
                    <a:pt x="2593149" y="10020"/>
                  </a:lnTo>
                  <a:lnTo>
                    <a:pt x="2552700" y="37338"/>
                  </a:lnTo>
                  <a:lnTo>
                    <a:pt x="2525382" y="77787"/>
                  </a:lnTo>
                  <a:lnTo>
                    <a:pt x="2515362" y="127254"/>
                  </a:lnTo>
                  <a:lnTo>
                    <a:pt x="2515362" y="636270"/>
                  </a:lnTo>
                  <a:lnTo>
                    <a:pt x="2525382" y="685609"/>
                  </a:lnTo>
                  <a:lnTo>
                    <a:pt x="2552700" y="725805"/>
                  </a:lnTo>
                  <a:lnTo>
                    <a:pt x="2593149" y="752856"/>
                  </a:lnTo>
                  <a:lnTo>
                    <a:pt x="2642616" y="762762"/>
                  </a:lnTo>
                  <a:lnTo>
                    <a:pt x="5452110" y="762762"/>
                  </a:lnTo>
                  <a:lnTo>
                    <a:pt x="5501564" y="752856"/>
                  </a:lnTo>
                  <a:lnTo>
                    <a:pt x="5542026" y="725805"/>
                  </a:lnTo>
                  <a:lnTo>
                    <a:pt x="5569331" y="685609"/>
                  </a:lnTo>
                  <a:lnTo>
                    <a:pt x="5579364" y="636270"/>
                  </a:lnTo>
                  <a:lnTo>
                    <a:pt x="5579364" y="127254"/>
                  </a:lnTo>
                  <a:close/>
                </a:path>
              </a:pathLst>
            </a:custGeom>
            <a:solidFill>
              <a:srgbClr val="5B9BD5"/>
            </a:solidFill>
          </p:spPr>
          <p:txBody>
            <a:bodyPr wrap="square" lIns="0" tIns="0" rIns="0" bIns="0" rtlCol="0"/>
            <a:lstStyle/>
            <a:p>
              <a:endParaRPr/>
            </a:p>
          </p:txBody>
        </p:sp>
      </p:grpSp>
      <p:sp>
        <p:nvSpPr>
          <p:cNvPr id="16" name="object 16"/>
          <p:cNvSpPr txBox="1"/>
          <p:nvPr/>
        </p:nvSpPr>
        <p:spPr>
          <a:xfrm>
            <a:off x="3241681" y="3558366"/>
            <a:ext cx="5966460" cy="1421765"/>
          </a:xfrm>
          <a:prstGeom prst="rect">
            <a:avLst/>
          </a:prstGeom>
        </p:spPr>
        <p:txBody>
          <a:bodyPr vert="horz" wrap="square" lIns="0" tIns="127635" rIns="0" bIns="0" rtlCol="0">
            <a:spAutoFit/>
          </a:bodyPr>
          <a:lstStyle/>
          <a:p>
            <a:pPr marL="1794510">
              <a:lnSpc>
                <a:spcPct val="100000"/>
              </a:lnSpc>
              <a:spcBef>
                <a:spcPts val="1005"/>
              </a:spcBef>
            </a:pPr>
            <a:r>
              <a:rPr sz="1550" b="1" dirty="0">
                <a:solidFill>
                  <a:srgbClr val="FFFFFF"/>
                </a:solidFill>
                <a:latin typeface="Microsoft JhengHei"/>
                <a:cs typeface="Microsoft JhengHei"/>
              </a:rPr>
              <a:t>持續推廣愛滋自我篩檢服</a:t>
            </a:r>
            <a:r>
              <a:rPr sz="1550" b="1" spc="-50" dirty="0">
                <a:solidFill>
                  <a:srgbClr val="FFFFFF"/>
                </a:solidFill>
                <a:latin typeface="Microsoft JhengHei"/>
                <a:cs typeface="Microsoft JhengHei"/>
              </a:rPr>
              <a:t>務</a:t>
            </a:r>
            <a:endParaRPr sz="1550">
              <a:latin typeface="Microsoft JhengHei"/>
              <a:cs typeface="Microsoft JhengHei"/>
            </a:endParaRPr>
          </a:p>
          <a:p>
            <a:pPr marL="250190" indent="-238125">
              <a:lnSpc>
                <a:spcPct val="100000"/>
              </a:lnSpc>
              <a:spcBef>
                <a:spcPts val="795"/>
              </a:spcBef>
              <a:buClr>
                <a:srgbClr val="F2A068"/>
              </a:buClr>
              <a:buFont typeface="Wingdings"/>
              <a:buChar char=""/>
              <a:tabLst>
                <a:tab pos="250825" algn="l"/>
              </a:tabLst>
            </a:pPr>
            <a:r>
              <a:rPr sz="1400" b="1" dirty="0">
                <a:solidFill>
                  <a:srgbClr val="4A9B83"/>
                </a:solidFill>
                <a:latin typeface="Microsoft JhengHei"/>
                <a:cs typeface="Microsoft JhengHei"/>
              </a:rPr>
              <a:t>持續透過網站會員推廣</a:t>
            </a:r>
            <a:r>
              <a:rPr sz="1400" spc="-15" dirty="0">
                <a:latin typeface="Microsoft JhengHei"/>
                <a:cs typeface="Microsoft JhengHei"/>
              </a:rPr>
              <a:t>，定期或搭配特殊節日或活動，寄送會員衛教訊息</a:t>
            </a:r>
            <a:endParaRPr sz="1400">
              <a:latin typeface="Microsoft JhengHei"/>
              <a:cs typeface="Microsoft JhengHei"/>
            </a:endParaRPr>
          </a:p>
          <a:p>
            <a:pPr marL="250190" marR="34290" indent="-238125">
              <a:lnSpc>
                <a:spcPct val="114300"/>
              </a:lnSpc>
              <a:buClr>
                <a:srgbClr val="F2A068"/>
              </a:buClr>
              <a:buFont typeface="Wingdings"/>
              <a:buChar char=""/>
              <a:tabLst>
                <a:tab pos="250825" algn="l"/>
              </a:tabLst>
            </a:pPr>
            <a:r>
              <a:rPr sz="1400" dirty="0">
                <a:latin typeface="Microsoft JhengHei"/>
                <a:cs typeface="Microsoft JhengHei"/>
              </a:rPr>
              <a:t>針對</a:t>
            </a:r>
            <a:r>
              <a:rPr sz="1400" b="1" dirty="0">
                <a:solidFill>
                  <a:srgbClr val="4A9B83"/>
                </a:solidFill>
                <a:latin typeface="Microsoft JhengHei"/>
                <a:cs typeface="Microsoft JhengHei"/>
              </a:rPr>
              <a:t>各類重點⼈群</a:t>
            </a:r>
            <a:r>
              <a:rPr sz="1400" spc="-10" dirty="0">
                <a:latin typeface="Microsoft JhengHei"/>
                <a:cs typeface="Microsoft JhengHei"/>
              </a:rPr>
              <a:t>(年輕族群、MSM</a:t>
            </a:r>
            <a:r>
              <a:rPr sz="1400" spc="-15" dirty="0">
                <a:latin typeface="Microsoft JhengHei"/>
                <a:cs typeface="Microsoft JhengHei"/>
              </a:rPr>
              <a:t>、跨性別者、性病患者及其伴侶、使用毒品者及性交易服務者或顧客等)提供免費試劑兌換券或試劑</a:t>
            </a:r>
            <a:endParaRPr sz="1400">
              <a:latin typeface="Microsoft JhengHei"/>
              <a:cs typeface="Microsoft JhengHei"/>
            </a:endParaRPr>
          </a:p>
          <a:p>
            <a:pPr marL="250190" indent="-238125">
              <a:lnSpc>
                <a:spcPct val="100000"/>
              </a:lnSpc>
              <a:spcBef>
                <a:spcPts val="229"/>
              </a:spcBef>
              <a:buClr>
                <a:srgbClr val="F2A068"/>
              </a:buClr>
              <a:buFont typeface="Wingdings"/>
              <a:buChar char=""/>
              <a:tabLst>
                <a:tab pos="250825" algn="l"/>
              </a:tabLst>
            </a:pPr>
            <a:r>
              <a:rPr sz="1400" dirty="0">
                <a:latin typeface="Microsoft JhengHei"/>
                <a:cs typeface="Microsoft JhengHei"/>
              </a:rPr>
              <a:t>賡續辦理校園</a:t>
            </a:r>
            <a:r>
              <a:rPr sz="1400" b="1" dirty="0">
                <a:solidFill>
                  <a:srgbClr val="4A9B83"/>
                </a:solidFill>
                <a:latin typeface="Microsoft JhengHei"/>
                <a:cs typeface="Microsoft JhengHei"/>
              </a:rPr>
              <a:t>自我篩檢推廣活動</a:t>
            </a:r>
            <a:r>
              <a:rPr sz="1400" spc="-15" dirty="0">
                <a:latin typeface="Microsoft JhengHei"/>
                <a:cs typeface="Microsoft JhengHei"/>
              </a:rPr>
              <a:t>，鼓勵年輕族群了解自⾝健康狀態</a:t>
            </a:r>
            <a:endParaRPr sz="1400">
              <a:latin typeface="Microsoft JhengHei"/>
              <a:cs typeface="Microsoft JhengHei"/>
            </a:endParaRPr>
          </a:p>
        </p:txBody>
      </p:sp>
      <p:grpSp>
        <p:nvGrpSpPr>
          <p:cNvPr id="17" name="object 17"/>
          <p:cNvGrpSpPr/>
          <p:nvPr/>
        </p:nvGrpSpPr>
        <p:grpSpPr>
          <a:xfrm>
            <a:off x="283349" y="5135117"/>
            <a:ext cx="3442970" cy="1329690"/>
            <a:chOff x="283349" y="5135117"/>
            <a:chExt cx="3442970" cy="1329690"/>
          </a:xfrm>
        </p:grpSpPr>
        <p:sp>
          <p:nvSpPr>
            <p:cNvPr id="18" name="object 18"/>
            <p:cNvSpPr/>
            <p:nvPr/>
          </p:nvSpPr>
          <p:spPr>
            <a:xfrm>
              <a:off x="288683" y="5291327"/>
              <a:ext cx="3432175" cy="1168400"/>
            </a:xfrm>
            <a:custGeom>
              <a:avLst/>
              <a:gdLst/>
              <a:ahLst/>
              <a:cxnLst/>
              <a:rect l="l" t="t" r="r" b="b"/>
              <a:pathLst>
                <a:path w="3432175" h="1168400">
                  <a:moveTo>
                    <a:pt x="3432048" y="1103376"/>
                  </a:moveTo>
                  <a:lnTo>
                    <a:pt x="3432048" y="64008"/>
                  </a:lnTo>
                  <a:lnTo>
                    <a:pt x="3426964" y="39219"/>
                  </a:lnTo>
                  <a:lnTo>
                    <a:pt x="3413093" y="18859"/>
                  </a:lnTo>
                  <a:lnTo>
                    <a:pt x="3392507" y="5072"/>
                  </a:lnTo>
                  <a:lnTo>
                    <a:pt x="3367278" y="0"/>
                  </a:lnTo>
                  <a:lnTo>
                    <a:pt x="64769" y="0"/>
                  </a:lnTo>
                  <a:lnTo>
                    <a:pt x="39540" y="5072"/>
                  </a:lnTo>
                  <a:lnTo>
                    <a:pt x="18954" y="18859"/>
                  </a:lnTo>
                  <a:lnTo>
                    <a:pt x="5083" y="39219"/>
                  </a:lnTo>
                  <a:lnTo>
                    <a:pt x="0" y="64008"/>
                  </a:lnTo>
                  <a:lnTo>
                    <a:pt x="0" y="1103376"/>
                  </a:lnTo>
                  <a:lnTo>
                    <a:pt x="5083" y="1128605"/>
                  </a:lnTo>
                  <a:lnTo>
                    <a:pt x="18954" y="1149191"/>
                  </a:lnTo>
                  <a:lnTo>
                    <a:pt x="39540" y="1163062"/>
                  </a:lnTo>
                  <a:lnTo>
                    <a:pt x="64770" y="1168146"/>
                  </a:lnTo>
                  <a:lnTo>
                    <a:pt x="3367278" y="1168146"/>
                  </a:lnTo>
                  <a:lnTo>
                    <a:pt x="3392507" y="1163062"/>
                  </a:lnTo>
                  <a:lnTo>
                    <a:pt x="3413093" y="1149191"/>
                  </a:lnTo>
                  <a:lnTo>
                    <a:pt x="3426964" y="1128605"/>
                  </a:lnTo>
                  <a:lnTo>
                    <a:pt x="3432048" y="1103376"/>
                  </a:lnTo>
                  <a:close/>
                </a:path>
              </a:pathLst>
            </a:custGeom>
            <a:solidFill>
              <a:srgbClr val="FFFFFF"/>
            </a:solidFill>
          </p:spPr>
          <p:txBody>
            <a:bodyPr wrap="square" lIns="0" tIns="0" rIns="0" bIns="0" rtlCol="0"/>
            <a:lstStyle/>
            <a:p>
              <a:endParaRPr/>
            </a:p>
          </p:txBody>
        </p:sp>
        <p:sp>
          <p:nvSpPr>
            <p:cNvPr id="19" name="object 19"/>
            <p:cNvSpPr/>
            <p:nvPr/>
          </p:nvSpPr>
          <p:spPr>
            <a:xfrm>
              <a:off x="283349" y="5285231"/>
              <a:ext cx="3442970" cy="1179830"/>
            </a:xfrm>
            <a:custGeom>
              <a:avLst/>
              <a:gdLst/>
              <a:ahLst/>
              <a:cxnLst/>
              <a:rect l="l" t="t" r="r" b="b"/>
              <a:pathLst>
                <a:path w="3442970" h="1179829">
                  <a:moveTo>
                    <a:pt x="3442716" y="1117092"/>
                  </a:moveTo>
                  <a:lnTo>
                    <a:pt x="3442716" y="63246"/>
                  </a:lnTo>
                  <a:lnTo>
                    <a:pt x="3441191" y="56388"/>
                  </a:lnTo>
                  <a:lnTo>
                    <a:pt x="3419975" y="18588"/>
                  </a:lnTo>
                  <a:lnTo>
                    <a:pt x="3380232" y="762"/>
                  </a:lnTo>
                  <a:lnTo>
                    <a:pt x="3373374" y="0"/>
                  </a:lnTo>
                  <a:lnTo>
                    <a:pt x="70104" y="0"/>
                  </a:lnTo>
                  <a:lnTo>
                    <a:pt x="28503" y="13992"/>
                  </a:lnTo>
                  <a:lnTo>
                    <a:pt x="3047" y="49530"/>
                  </a:lnTo>
                  <a:lnTo>
                    <a:pt x="0" y="70104"/>
                  </a:lnTo>
                  <a:lnTo>
                    <a:pt x="0" y="1110234"/>
                  </a:lnTo>
                  <a:lnTo>
                    <a:pt x="11430" y="1147877"/>
                  </a:lnTo>
                  <a:lnTo>
                    <a:pt x="11430" y="64770"/>
                  </a:lnTo>
                  <a:lnTo>
                    <a:pt x="12191" y="57912"/>
                  </a:lnTo>
                  <a:lnTo>
                    <a:pt x="12192" y="58674"/>
                  </a:lnTo>
                  <a:lnTo>
                    <a:pt x="13716" y="52578"/>
                  </a:lnTo>
                  <a:lnTo>
                    <a:pt x="13716" y="53340"/>
                  </a:lnTo>
                  <a:lnTo>
                    <a:pt x="16002" y="47244"/>
                  </a:lnTo>
                  <a:lnTo>
                    <a:pt x="18287" y="41910"/>
                  </a:lnTo>
                  <a:lnTo>
                    <a:pt x="18287" y="42672"/>
                  </a:lnTo>
                  <a:lnTo>
                    <a:pt x="21336" y="37338"/>
                  </a:lnTo>
                  <a:lnTo>
                    <a:pt x="24383" y="33680"/>
                  </a:lnTo>
                  <a:lnTo>
                    <a:pt x="24383" y="32766"/>
                  </a:lnTo>
                  <a:lnTo>
                    <a:pt x="32766" y="24384"/>
                  </a:lnTo>
                  <a:lnTo>
                    <a:pt x="32766" y="25146"/>
                  </a:lnTo>
                  <a:lnTo>
                    <a:pt x="36575" y="21971"/>
                  </a:lnTo>
                  <a:lnTo>
                    <a:pt x="36575" y="21336"/>
                  </a:lnTo>
                  <a:lnTo>
                    <a:pt x="41909" y="18288"/>
                  </a:lnTo>
                  <a:lnTo>
                    <a:pt x="41909" y="19050"/>
                  </a:lnTo>
                  <a:lnTo>
                    <a:pt x="46481" y="16437"/>
                  </a:lnTo>
                  <a:lnTo>
                    <a:pt x="46481" y="16002"/>
                  </a:lnTo>
                  <a:lnTo>
                    <a:pt x="52577" y="13716"/>
                  </a:lnTo>
                  <a:lnTo>
                    <a:pt x="52577" y="14478"/>
                  </a:lnTo>
                  <a:lnTo>
                    <a:pt x="57912" y="13144"/>
                  </a:lnTo>
                  <a:lnTo>
                    <a:pt x="57912" y="12954"/>
                  </a:lnTo>
                  <a:lnTo>
                    <a:pt x="64008" y="11430"/>
                  </a:lnTo>
                  <a:lnTo>
                    <a:pt x="3379470" y="11430"/>
                  </a:lnTo>
                  <a:lnTo>
                    <a:pt x="3379470" y="11620"/>
                  </a:lnTo>
                  <a:lnTo>
                    <a:pt x="3390138" y="14287"/>
                  </a:lnTo>
                  <a:lnTo>
                    <a:pt x="3390138" y="13716"/>
                  </a:lnTo>
                  <a:lnTo>
                    <a:pt x="3396234" y="16002"/>
                  </a:lnTo>
                  <a:lnTo>
                    <a:pt x="3396234" y="16437"/>
                  </a:lnTo>
                  <a:lnTo>
                    <a:pt x="3400805" y="19050"/>
                  </a:lnTo>
                  <a:lnTo>
                    <a:pt x="3400805" y="18288"/>
                  </a:lnTo>
                  <a:lnTo>
                    <a:pt x="3406140" y="21336"/>
                  </a:lnTo>
                  <a:lnTo>
                    <a:pt x="3406140" y="21880"/>
                  </a:lnTo>
                  <a:lnTo>
                    <a:pt x="3409950" y="24601"/>
                  </a:lnTo>
                  <a:lnTo>
                    <a:pt x="3409950" y="24384"/>
                  </a:lnTo>
                  <a:lnTo>
                    <a:pt x="3414522" y="28956"/>
                  </a:lnTo>
                  <a:lnTo>
                    <a:pt x="3414522" y="28194"/>
                  </a:lnTo>
                  <a:lnTo>
                    <a:pt x="3422141" y="37338"/>
                  </a:lnTo>
                  <a:lnTo>
                    <a:pt x="3422141" y="38671"/>
                  </a:lnTo>
                  <a:lnTo>
                    <a:pt x="3424428" y="42672"/>
                  </a:lnTo>
                  <a:lnTo>
                    <a:pt x="3424428" y="41910"/>
                  </a:lnTo>
                  <a:lnTo>
                    <a:pt x="3427476" y="47244"/>
                  </a:lnTo>
                  <a:lnTo>
                    <a:pt x="3427476" y="49276"/>
                  </a:lnTo>
                  <a:lnTo>
                    <a:pt x="3429000" y="53340"/>
                  </a:lnTo>
                  <a:lnTo>
                    <a:pt x="3429000" y="52578"/>
                  </a:lnTo>
                  <a:lnTo>
                    <a:pt x="3430524" y="58674"/>
                  </a:lnTo>
                  <a:lnTo>
                    <a:pt x="3430524" y="57912"/>
                  </a:lnTo>
                  <a:lnTo>
                    <a:pt x="3431286" y="64770"/>
                  </a:lnTo>
                  <a:lnTo>
                    <a:pt x="3431286" y="1146504"/>
                  </a:lnTo>
                  <a:lnTo>
                    <a:pt x="3436608" y="1138414"/>
                  </a:lnTo>
                  <a:lnTo>
                    <a:pt x="3442716" y="1117092"/>
                  </a:lnTo>
                  <a:close/>
                </a:path>
                <a:path w="3442970" h="1179829">
                  <a:moveTo>
                    <a:pt x="25145" y="1147572"/>
                  </a:moveTo>
                  <a:lnTo>
                    <a:pt x="21336" y="1142238"/>
                  </a:lnTo>
                  <a:lnTo>
                    <a:pt x="21336" y="1143000"/>
                  </a:lnTo>
                  <a:lnTo>
                    <a:pt x="18288" y="1137666"/>
                  </a:lnTo>
                  <a:lnTo>
                    <a:pt x="16002" y="1132332"/>
                  </a:lnTo>
                  <a:lnTo>
                    <a:pt x="16002" y="1133094"/>
                  </a:lnTo>
                  <a:lnTo>
                    <a:pt x="13716" y="1126998"/>
                  </a:lnTo>
                  <a:lnTo>
                    <a:pt x="13716" y="1127760"/>
                  </a:lnTo>
                  <a:lnTo>
                    <a:pt x="12192" y="1120902"/>
                  </a:lnTo>
                  <a:lnTo>
                    <a:pt x="12192" y="1121664"/>
                  </a:lnTo>
                  <a:lnTo>
                    <a:pt x="11430" y="1115568"/>
                  </a:lnTo>
                  <a:lnTo>
                    <a:pt x="11430" y="1147877"/>
                  </a:lnTo>
                  <a:lnTo>
                    <a:pt x="13763" y="1151410"/>
                  </a:lnTo>
                  <a:lnTo>
                    <a:pt x="18792" y="1157320"/>
                  </a:lnTo>
                  <a:lnTo>
                    <a:pt x="24384" y="1162823"/>
                  </a:lnTo>
                  <a:lnTo>
                    <a:pt x="24384" y="1146810"/>
                  </a:lnTo>
                  <a:lnTo>
                    <a:pt x="25145" y="1147572"/>
                  </a:lnTo>
                  <a:close/>
                </a:path>
                <a:path w="3442970" h="1179829">
                  <a:moveTo>
                    <a:pt x="25145" y="32766"/>
                  </a:moveTo>
                  <a:lnTo>
                    <a:pt x="24383" y="32766"/>
                  </a:lnTo>
                  <a:lnTo>
                    <a:pt x="24383" y="33680"/>
                  </a:lnTo>
                  <a:lnTo>
                    <a:pt x="25145" y="32766"/>
                  </a:lnTo>
                  <a:close/>
                </a:path>
                <a:path w="3442970" h="1179829">
                  <a:moveTo>
                    <a:pt x="28956" y="1151382"/>
                  </a:moveTo>
                  <a:lnTo>
                    <a:pt x="24384" y="1146810"/>
                  </a:lnTo>
                  <a:lnTo>
                    <a:pt x="24384" y="1162823"/>
                  </a:lnTo>
                  <a:lnTo>
                    <a:pt x="25145" y="1163574"/>
                  </a:lnTo>
                  <a:lnTo>
                    <a:pt x="28194" y="1165479"/>
                  </a:lnTo>
                  <a:lnTo>
                    <a:pt x="28194" y="1151382"/>
                  </a:lnTo>
                  <a:lnTo>
                    <a:pt x="28956" y="1151382"/>
                  </a:lnTo>
                  <a:close/>
                </a:path>
                <a:path w="3442970" h="1179829">
                  <a:moveTo>
                    <a:pt x="37338" y="1158240"/>
                  </a:moveTo>
                  <a:lnTo>
                    <a:pt x="32766" y="1155192"/>
                  </a:lnTo>
                  <a:lnTo>
                    <a:pt x="28194" y="1151382"/>
                  </a:lnTo>
                  <a:lnTo>
                    <a:pt x="28194" y="1165479"/>
                  </a:lnTo>
                  <a:lnTo>
                    <a:pt x="31242" y="1167384"/>
                  </a:lnTo>
                  <a:lnTo>
                    <a:pt x="36576" y="1171194"/>
                  </a:lnTo>
                  <a:lnTo>
                    <a:pt x="36576" y="1158240"/>
                  </a:lnTo>
                  <a:lnTo>
                    <a:pt x="37338" y="1158240"/>
                  </a:lnTo>
                  <a:close/>
                </a:path>
                <a:path w="3442970" h="1179829">
                  <a:moveTo>
                    <a:pt x="37337" y="21336"/>
                  </a:moveTo>
                  <a:lnTo>
                    <a:pt x="36575" y="21336"/>
                  </a:lnTo>
                  <a:lnTo>
                    <a:pt x="36575" y="21971"/>
                  </a:lnTo>
                  <a:lnTo>
                    <a:pt x="37337" y="21336"/>
                  </a:lnTo>
                  <a:close/>
                </a:path>
                <a:path w="3442970" h="1179829">
                  <a:moveTo>
                    <a:pt x="47244" y="1175766"/>
                  </a:moveTo>
                  <a:lnTo>
                    <a:pt x="47244" y="1164336"/>
                  </a:lnTo>
                  <a:lnTo>
                    <a:pt x="36576" y="1158240"/>
                  </a:lnTo>
                  <a:lnTo>
                    <a:pt x="36576" y="1171194"/>
                  </a:lnTo>
                  <a:lnTo>
                    <a:pt x="42672" y="1174242"/>
                  </a:lnTo>
                  <a:lnTo>
                    <a:pt x="47244" y="1175766"/>
                  </a:lnTo>
                  <a:close/>
                </a:path>
                <a:path w="3442970" h="1179829">
                  <a:moveTo>
                    <a:pt x="47243" y="16002"/>
                  </a:moveTo>
                  <a:lnTo>
                    <a:pt x="46481" y="16002"/>
                  </a:lnTo>
                  <a:lnTo>
                    <a:pt x="46481" y="16437"/>
                  </a:lnTo>
                  <a:lnTo>
                    <a:pt x="47243" y="16002"/>
                  </a:lnTo>
                  <a:close/>
                </a:path>
                <a:path w="3442970" h="1179829">
                  <a:moveTo>
                    <a:pt x="58674" y="1167384"/>
                  </a:moveTo>
                  <a:lnTo>
                    <a:pt x="52578" y="1165860"/>
                  </a:lnTo>
                  <a:lnTo>
                    <a:pt x="46482" y="1163574"/>
                  </a:lnTo>
                  <a:lnTo>
                    <a:pt x="47244" y="1164336"/>
                  </a:lnTo>
                  <a:lnTo>
                    <a:pt x="47244" y="1175766"/>
                  </a:lnTo>
                  <a:lnTo>
                    <a:pt x="49530" y="1176528"/>
                  </a:lnTo>
                  <a:lnTo>
                    <a:pt x="55626" y="1178052"/>
                  </a:lnTo>
                  <a:lnTo>
                    <a:pt x="57912" y="1178560"/>
                  </a:lnTo>
                  <a:lnTo>
                    <a:pt x="57912" y="1167384"/>
                  </a:lnTo>
                  <a:lnTo>
                    <a:pt x="58674" y="1167384"/>
                  </a:lnTo>
                  <a:close/>
                </a:path>
                <a:path w="3442970" h="1179829">
                  <a:moveTo>
                    <a:pt x="58674" y="12954"/>
                  </a:moveTo>
                  <a:lnTo>
                    <a:pt x="57912" y="12954"/>
                  </a:lnTo>
                  <a:lnTo>
                    <a:pt x="57912" y="13144"/>
                  </a:lnTo>
                  <a:lnTo>
                    <a:pt x="58674" y="12954"/>
                  </a:lnTo>
                  <a:close/>
                </a:path>
                <a:path w="3442970" h="1179829">
                  <a:moveTo>
                    <a:pt x="3379470" y="1179576"/>
                  </a:moveTo>
                  <a:lnTo>
                    <a:pt x="3379470" y="1168146"/>
                  </a:lnTo>
                  <a:lnTo>
                    <a:pt x="64008" y="1168146"/>
                  </a:lnTo>
                  <a:lnTo>
                    <a:pt x="57912" y="1167384"/>
                  </a:lnTo>
                  <a:lnTo>
                    <a:pt x="57912" y="1178560"/>
                  </a:lnTo>
                  <a:lnTo>
                    <a:pt x="62484" y="1179576"/>
                  </a:lnTo>
                  <a:lnTo>
                    <a:pt x="3379470" y="1179576"/>
                  </a:lnTo>
                  <a:close/>
                </a:path>
                <a:path w="3442970" h="1179829">
                  <a:moveTo>
                    <a:pt x="3379470" y="11620"/>
                  </a:moveTo>
                  <a:lnTo>
                    <a:pt x="3379470" y="11430"/>
                  </a:lnTo>
                  <a:lnTo>
                    <a:pt x="3378708" y="11430"/>
                  </a:lnTo>
                  <a:lnTo>
                    <a:pt x="3379470" y="11620"/>
                  </a:lnTo>
                  <a:close/>
                </a:path>
                <a:path w="3442970" h="1179829">
                  <a:moveTo>
                    <a:pt x="3390900" y="1176633"/>
                  </a:moveTo>
                  <a:lnTo>
                    <a:pt x="3390900" y="1165860"/>
                  </a:lnTo>
                  <a:lnTo>
                    <a:pt x="3384804" y="1167384"/>
                  </a:lnTo>
                  <a:lnTo>
                    <a:pt x="3378708" y="1168146"/>
                  </a:lnTo>
                  <a:lnTo>
                    <a:pt x="3379470" y="1168146"/>
                  </a:lnTo>
                  <a:lnTo>
                    <a:pt x="3379470" y="1179576"/>
                  </a:lnTo>
                  <a:lnTo>
                    <a:pt x="3380232" y="1179576"/>
                  </a:lnTo>
                  <a:lnTo>
                    <a:pt x="3387090" y="1178052"/>
                  </a:lnTo>
                  <a:lnTo>
                    <a:pt x="3390900" y="1176633"/>
                  </a:lnTo>
                  <a:close/>
                </a:path>
                <a:path w="3442970" h="1179829">
                  <a:moveTo>
                    <a:pt x="3390900" y="14478"/>
                  </a:moveTo>
                  <a:lnTo>
                    <a:pt x="3390138" y="13716"/>
                  </a:lnTo>
                  <a:lnTo>
                    <a:pt x="3390138" y="14287"/>
                  </a:lnTo>
                  <a:lnTo>
                    <a:pt x="3390900" y="14478"/>
                  </a:lnTo>
                  <a:close/>
                </a:path>
                <a:path w="3442970" h="1179829">
                  <a:moveTo>
                    <a:pt x="3396234" y="1163574"/>
                  </a:moveTo>
                  <a:lnTo>
                    <a:pt x="3390138" y="1165860"/>
                  </a:lnTo>
                  <a:lnTo>
                    <a:pt x="3390900" y="1165860"/>
                  </a:lnTo>
                  <a:lnTo>
                    <a:pt x="3390900" y="1176633"/>
                  </a:lnTo>
                  <a:lnTo>
                    <a:pt x="3395472" y="1174930"/>
                  </a:lnTo>
                  <a:lnTo>
                    <a:pt x="3395472" y="1164336"/>
                  </a:lnTo>
                  <a:lnTo>
                    <a:pt x="3396234" y="1163574"/>
                  </a:lnTo>
                  <a:close/>
                </a:path>
                <a:path w="3442970" h="1179829">
                  <a:moveTo>
                    <a:pt x="3396234" y="16437"/>
                  </a:moveTo>
                  <a:lnTo>
                    <a:pt x="3396234" y="16002"/>
                  </a:lnTo>
                  <a:lnTo>
                    <a:pt x="3395472" y="16002"/>
                  </a:lnTo>
                  <a:lnTo>
                    <a:pt x="3396234" y="16437"/>
                  </a:lnTo>
                  <a:close/>
                </a:path>
                <a:path w="3442970" h="1179829">
                  <a:moveTo>
                    <a:pt x="3406140" y="1170958"/>
                  </a:moveTo>
                  <a:lnTo>
                    <a:pt x="3406140" y="1158240"/>
                  </a:lnTo>
                  <a:lnTo>
                    <a:pt x="3395472" y="1164336"/>
                  </a:lnTo>
                  <a:lnTo>
                    <a:pt x="3395472" y="1174930"/>
                  </a:lnTo>
                  <a:lnTo>
                    <a:pt x="3406140" y="1170958"/>
                  </a:lnTo>
                  <a:close/>
                </a:path>
                <a:path w="3442970" h="1179829">
                  <a:moveTo>
                    <a:pt x="3406140" y="21880"/>
                  </a:moveTo>
                  <a:lnTo>
                    <a:pt x="3406140" y="21336"/>
                  </a:lnTo>
                  <a:lnTo>
                    <a:pt x="3405378" y="21336"/>
                  </a:lnTo>
                  <a:lnTo>
                    <a:pt x="3406140" y="21880"/>
                  </a:lnTo>
                  <a:close/>
                </a:path>
                <a:path w="3442970" h="1179829">
                  <a:moveTo>
                    <a:pt x="3410712" y="1167951"/>
                  </a:moveTo>
                  <a:lnTo>
                    <a:pt x="3410712" y="1155192"/>
                  </a:lnTo>
                  <a:lnTo>
                    <a:pt x="3405378" y="1158240"/>
                  </a:lnTo>
                  <a:lnTo>
                    <a:pt x="3406140" y="1158240"/>
                  </a:lnTo>
                  <a:lnTo>
                    <a:pt x="3406140" y="1170958"/>
                  </a:lnTo>
                  <a:lnTo>
                    <a:pt x="3407749" y="1170359"/>
                  </a:lnTo>
                  <a:lnTo>
                    <a:pt x="3410712" y="1167951"/>
                  </a:lnTo>
                  <a:close/>
                </a:path>
                <a:path w="3442970" h="1179829">
                  <a:moveTo>
                    <a:pt x="3410712" y="25146"/>
                  </a:moveTo>
                  <a:lnTo>
                    <a:pt x="3409950" y="24384"/>
                  </a:lnTo>
                  <a:lnTo>
                    <a:pt x="3409950" y="24601"/>
                  </a:lnTo>
                  <a:lnTo>
                    <a:pt x="3410712" y="25146"/>
                  </a:lnTo>
                  <a:close/>
                </a:path>
                <a:path w="3442970" h="1179829">
                  <a:moveTo>
                    <a:pt x="3422141" y="1158660"/>
                  </a:moveTo>
                  <a:lnTo>
                    <a:pt x="3422141" y="1142238"/>
                  </a:lnTo>
                  <a:lnTo>
                    <a:pt x="3418332" y="1147572"/>
                  </a:lnTo>
                  <a:lnTo>
                    <a:pt x="3418332" y="1146810"/>
                  </a:lnTo>
                  <a:lnTo>
                    <a:pt x="3414522" y="1151382"/>
                  </a:lnTo>
                  <a:lnTo>
                    <a:pt x="3409950" y="1155192"/>
                  </a:lnTo>
                  <a:lnTo>
                    <a:pt x="3410712" y="1155192"/>
                  </a:lnTo>
                  <a:lnTo>
                    <a:pt x="3410712" y="1167951"/>
                  </a:lnTo>
                  <a:lnTo>
                    <a:pt x="3422141" y="1158660"/>
                  </a:lnTo>
                  <a:close/>
                </a:path>
                <a:path w="3442970" h="1179829">
                  <a:moveTo>
                    <a:pt x="3422141" y="38671"/>
                  </a:moveTo>
                  <a:lnTo>
                    <a:pt x="3422141" y="37338"/>
                  </a:lnTo>
                  <a:lnTo>
                    <a:pt x="3421379" y="37338"/>
                  </a:lnTo>
                  <a:lnTo>
                    <a:pt x="3422141" y="38671"/>
                  </a:lnTo>
                  <a:close/>
                </a:path>
                <a:path w="3442970" h="1179829">
                  <a:moveTo>
                    <a:pt x="3427476" y="1152294"/>
                  </a:moveTo>
                  <a:lnTo>
                    <a:pt x="3427476" y="1132332"/>
                  </a:lnTo>
                  <a:lnTo>
                    <a:pt x="3421379" y="1143000"/>
                  </a:lnTo>
                  <a:lnTo>
                    <a:pt x="3422141" y="1142238"/>
                  </a:lnTo>
                  <a:lnTo>
                    <a:pt x="3422141" y="1158660"/>
                  </a:lnTo>
                  <a:lnTo>
                    <a:pt x="3424604" y="1156658"/>
                  </a:lnTo>
                  <a:lnTo>
                    <a:pt x="3427476" y="1152294"/>
                  </a:lnTo>
                  <a:close/>
                </a:path>
                <a:path w="3442970" h="1179829">
                  <a:moveTo>
                    <a:pt x="3427476" y="49276"/>
                  </a:moveTo>
                  <a:lnTo>
                    <a:pt x="3427476" y="47244"/>
                  </a:lnTo>
                  <a:lnTo>
                    <a:pt x="3426714" y="47244"/>
                  </a:lnTo>
                  <a:lnTo>
                    <a:pt x="3427476" y="49276"/>
                  </a:lnTo>
                  <a:close/>
                </a:path>
                <a:path w="3442970" h="1179829">
                  <a:moveTo>
                    <a:pt x="3431286" y="1146504"/>
                  </a:moveTo>
                  <a:lnTo>
                    <a:pt x="3431286" y="1115568"/>
                  </a:lnTo>
                  <a:lnTo>
                    <a:pt x="3430524" y="1121664"/>
                  </a:lnTo>
                  <a:lnTo>
                    <a:pt x="3430524" y="1120902"/>
                  </a:lnTo>
                  <a:lnTo>
                    <a:pt x="3429000" y="1127760"/>
                  </a:lnTo>
                  <a:lnTo>
                    <a:pt x="3429000" y="1126998"/>
                  </a:lnTo>
                  <a:lnTo>
                    <a:pt x="3426714" y="1133094"/>
                  </a:lnTo>
                  <a:lnTo>
                    <a:pt x="3427476" y="1132332"/>
                  </a:lnTo>
                  <a:lnTo>
                    <a:pt x="3427476" y="1152294"/>
                  </a:lnTo>
                  <a:lnTo>
                    <a:pt x="3431286" y="1146504"/>
                  </a:lnTo>
                  <a:close/>
                </a:path>
              </a:pathLst>
            </a:custGeom>
            <a:solidFill>
              <a:srgbClr val="FFC000"/>
            </a:solidFill>
          </p:spPr>
          <p:txBody>
            <a:bodyPr wrap="square" lIns="0" tIns="0" rIns="0" bIns="0" rtlCol="0"/>
            <a:lstStyle/>
            <a:p>
              <a:endParaRPr/>
            </a:p>
          </p:txBody>
        </p:sp>
        <p:sp>
          <p:nvSpPr>
            <p:cNvPr id="20" name="object 20"/>
            <p:cNvSpPr/>
            <p:nvPr/>
          </p:nvSpPr>
          <p:spPr>
            <a:xfrm>
              <a:off x="402221" y="5135117"/>
              <a:ext cx="3207385" cy="340360"/>
            </a:xfrm>
            <a:custGeom>
              <a:avLst/>
              <a:gdLst/>
              <a:ahLst/>
              <a:cxnLst/>
              <a:rect l="l" t="t" r="r" b="b"/>
              <a:pathLst>
                <a:path w="3207385" h="340360">
                  <a:moveTo>
                    <a:pt x="3207258" y="245364"/>
                  </a:moveTo>
                  <a:lnTo>
                    <a:pt x="3207258" y="94488"/>
                  </a:lnTo>
                  <a:lnTo>
                    <a:pt x="3199780" y="57542"/>
                  </a:lnTo>
                  <a:lnTo>
                    <a:pt x="3179444" y="27527"/>
                  </a:lnTo>
                  <a:lnTo>
                    <a:pt x="3149393" y="7369"/>
                  </a:lnTo>
                  <a:lnTo>
                    <a:pt x="3112770" y="0"/>
                  </a:lnTo>
                  <a:lnTo>
                    <a:pt x="94488" y="0"/>
                  </a:lnTo>
                  <a:lnTo>
                    <a:pt x="57864" y="7369"/>
                  </a:lnTo>
                  <a:lnTo>
                    <a:pt x="27813" y="27527"/>
                  </a:lnTo>
                  <a:lnTo>
                    <a:pt x="7477" y="57542"/>
                  </a:lnTo>
                  <a:lnTo>
                    <a:pt x="0" y="94488"/>
                  </a:lnTo>
                  <a:lnTo>
                    <a:pt x="0" y="245364"/>
                  </a:lnTo>
                  <a:lnTo>
                    <a:pt x="7477" y="281987"/>
                  </a:lnTo>
                  <a:lnTo>
                    <a:pt x="27813" y="312039"/>
                  </a:lnTo>
                  <a:lnTo>
                    <a:pt x="57864" y="332374"/>
                  </a:lnTo>
                  <a:lnTo>
                    <a:pt x="94488" y="339852"/>
                  </a:lnTo>
                  <a:lnTo>
                    <a:pt x="3112770" y="339852"/>
                  </a:lnTo>
                  <a:lnTo>
                    <a:pt x="3149393" y="332374"/>
                  </a:lnTo>
                  <a:lnTo>
                    <a:pt x="3179444" y="312039"/>
                  </a:lnTo>
                  <a:lnTo>
                    <a:pt x="3199780" y="281987"/>
                  </a:lnTo>
                  <a:lnTo>
                    <a:pt x="3207258" y="245364"/>
                  </a:lnTo>
                  <a:close/>
                </a:path>
              </a:pathLst>
            </a:custGeom>
            <a:solidFill>
              <a:srgbClr val="2F5597"/>
            </a:solidFill>
          </p:spPr>
          <p:txBody>
            <a:bodyPr wrap="square" lIns="0" tIns="0" rIns="0" bIns="0" rtlCol="0"/>
            <a:lstStyle/>
            <a:p>
              <a:endParaRPr/>
            </a:p>
          </p:txBody>
        </p:sp>
      </p:grpSp>
      <p:sp>
        <p:nvSpPr>
          <p:cNvPr id="21" name="object 21"/>
          <p:cNvSpPr txBox="1"/>
          <p:nvPr/>
        </p:nvSpPr>
        <p:spPr>
          <a:xfrm>
            <a:off x="355226" y="5058454"/>
            <a:ext cx="3189605" cy="1170940"/>
          </a:xfrm>
          <a:prstGeom prst="rect">
            <a:avLst/>
          </a:prstGeom>
        </p:spPr>
        <p:txBody>
          <a:bodyPr vert="horz" wrap="square" lIns="0" tIns="123189" rIns="0" bIns="0" rtlCol="0">
            <a:spAutoFit/>
          </a:bodyPr>
          <a:lstStyle/>
          <a:p>
            <a:pPr marL="447675">
              <a:lnSpc>
                <a:spcPct val="100000"/>
              </a:lnSpc>
              <a:spcBef>
                <a:spcPts val="969"/>
              </a:spcBef>
            </a:pPr>
            <a:r>
              <a:rPr sz="1550" b="1" dirty="0">
                <a:solidFill>
                  <a:srgbClr val="FFFFFF"/>
                </a:solidFill>
                <a:latin typeface="Microsoft JhengHei"/>
                <a:cs typeface="Microsoft JhengHei"/>
              </a:rPr>
              <a:t>⿎勵⺠眾養成定期篩檢習</a:t>
            </a:r>
            <a:r>
              <a:rPr sz="1550" b="1" spc="-50" dirty="0">
                <a:solidFill>
                  <a:srgbClr val="FFFFFF"/>
                </a:solidFill>
                <a:latin typeface="Microsoft JhengHei"/>
                <a:cs typeface="Microsoft JhengHei"/>
              </a:rPr>
              <a:t>慣</a:t>
            </a:r>
            <a:endParaRPr sz="1550">
              <a:latin typeface="Microsoft JhengHei"/>
              <a:cs typeface="Microsoft JhengHei"/>
            </a:endParaRPr>
          </a:p>
          <a:p>
            <a:pPr marL="323215" marR="5080" indent="-311150">
              <a:lnSpc>
                <a:spcPct val="114300"/>
              </a:lnSpc>
              <a:spcBef>
                <a:spcPts val="525"/>
              </a:spcBef>
              <a:buClr>
                <a:srgbClr val="F2A068"/>
              </a:buClr>
              <a:buFont typeface="Wingdings"/>
              <a:buChar char=""/>
              <a:tabLst>
                <a:tab pos="323215" algn="l"/>
                <a:tab pos="323850" algn="l"/>
              </a:tabLst>
            </a:pPr>
            <a:r>
              <a:rPr sz="1400" dirty="0">
                <a:latin typeface="Microsoft JhengHei"/>
                <a:cs typeface="Microsoft JhengHei"/>
              </a:rPr>
              <a:t>登錄檢驗結果發送</a:t>
            </a:r>
            <a:r>
              <a:rPr sz="1400" b="1" dirty="0">
                <a:solidFill>
                  <a:srgbClr val="4A9B83"/>
                </a:solidFill>
                <a:latin typeface="Microsoft JhengHei"/>
                <a:cs typeface="Microsoft JhengHei"/>
              </a:rPr>
              <a:t>免費試劑兌換券</a:t>
            </a:r>
            <a:r>
              <a:rPr sz="1400" spc="-50" dirty="0">
                <a:latin typeface="Microsoft JhengHei"/>
                <a:cs typeface="Microsoft JhengHei"/>
              </a:rPr>
              <a:t>，</a:t>
            </a:r>
            <a:r>
              <a:rPr sz="1400" spc="-5" dirty="0">
                <a:latin typeface="Microsoft JhengHei"/>
                <a:cs typeface="Microsoft JhengHei"/>
              </a:rPr>
              <a:t>可兌換試劑再次篩檢或轉贈親友使用</a:t>
            </a:r>
            <a:endParaRPr sz="1400">
              <a:latin typeface="Microsoft JhengHei"/>
              <a:cs typeface="Microsoft JhengHei"/>
            </a:endParaRPr>
          </a:p>
          <a:p>
            <a:pPr marL="323215" indent="-311150">
              <a:lnSpc>
                <a:spcPct val="100000"/>
              </a:lnSpc>
              <a:spcBef>
                <a:spcPts val="240"/>
              </a:spcBef>
              <a:buClr>
                <a:srgbClr val="F2A068"/>
              </a:buClr>
              <a:buFont typeface="Wingdings"/>
              <a:buChar char=""/>
              <a:tabLst>
                <a:tab pos="323215" algn="l"/>
                <a:tab pos="323850" algn="l"/>
              </a:tabLst>
            </a:pPr>
            <a:r>
              <a:rPr sz="1400" dirty="0">
                <a:latin typeface="Microsoft JhengHei"/>
                <a:cs typeface="Microsoft JhengHei"/>
              </a:rPr>
              <a:t>透過網站會員發送</a:t>
            </a:r>
            <a:r>
              <a:rPr sz="1400" b="1" spc="-10" dirty="0">
                <a:solidFill>
                  <a:srgbClr val="4A9B83"/>
                </a:solidFill>
                <a:latin typeface="Microsoft JhengHei"/>
                <a:cs typeface="Microsoft JhengHei"/>
              </a:rPr>
              <a:t>篩檢提醒通知</a:t>
            </a:r>
            <a:endParaRPr sz="1400">
              <a:latin typeface="Microsoft JhengHei"/>
              <a:cs typeface="Microsoft JhengHei"/>
            </a:endParaRPr>
          </a:p>
        </p:txBody>
      </p:sp>
      <p:grpSp>
        <p:nvGrpSpPr>
          <p:cNvPr id="22" name="object 22"/>
          <p:cNvGrpSpPr/>
          <p:nvPr/>
        </p:nvGrpSpPr>
        <p:grpSpPr>
          <a:xfrm>
            <a:off x="3901325" y="5135117"/>
            <a:ext cx="3324225" cy="1327150"/>
            <a:chOff x="3901325" y="5135117"/>
            <a:chExt cx="3324225" cy="1327150"/>
          </a:xfrm>
        </p:grpSpPr>
        <p:sp>
          <p:nvSpPr>
            <p:cNvPr id="23" name="object 23"/>
            <p:cNvSpPr/>
            <p:nvPr/>
          </p:nvSpPr>
          <p:spPr>
            <a:xfrm>
              <a:off x="3906659" y="5287517"/>
              <a:ext cx="3313429" cy="1168400"/>
            </a:xfrm>
            <a:custGeom>
              <a:avLst/>
              <a:gdLst/>
              <a:ahLst/>
              <a:cxnLst/>
              <a:rect l="l" t="t" r="r" b="b"/>
              <a:pathLst>
                <a:path w="3313429" h="1168400">
                  <a:moveTo>
                    <a:pt x="3313176" y="1104138"/>
                  </a:moveTo>
                  <a:lnTo>
                    <a:pt x="3313176" y="64770"/>
                  </a:lnTo>
                  <a:lnTo>
                    <a:pt x="3308092" y="39540"/>
                  </a:lnTo>
                  <a:lnTo>
                    <a:pt x="3294221" y="18954"/>
                  </a:lnTo>
                  <a:lnTo>
                    <a:pt x="3273635" y="5083"/>
                  </a:lnTo>
                  <a:lnTo>
                    <a:pt x="3248406" y="0"/>
                  </a:lnTo>
                  <a:lnTo>
                    <a:pt x="64008" y="0"/>
                  </a:lnTo>
                  <a:lnTo>
                    <a:pt x="39219" y="5083"/>
                  </a:lnTo>
                  <a:lnTo>
                    <a:pt x="18859" y="18954"/>
                  </a:lnTo>
                  <a:lnTo>
                    <a:pt x="5072" y="39540"/>
                  </a:lnTo>
                  <a:lnTo>
                    <a:pt x="0" y="64770"/>
                  </a:lnTo>
                  <a:lnTo>
                    <a:pt x="0" y="1104138"/>
                  </a:lnTo>
                  <a:lnTo>
                    <a:pt x="5072" y="1128926"/>
                  </a:lnTo>
                  <a:lnTo>
                    <a:pt x="18859" y="1149286"/>
                  </a:lnTo>
                  <a:lnTo>
                    <a:pt x="39219" y="1163073"/>
                  </a:lnTo>
                  <a:lnTo>
                    <a:pt x="64008" y="1168146"/>
                  </a:lnTo>
                  <a:lnTo>
                    <a:pt x="3248406" y="1168146"/>
                  </a:lnTo>
                  <a:lnTo>
                    <a:pt x="3273635" y="1163073"/>
                  </a:lnTo>
                  <a:lnTo>
                    <a:pt x="3294221" y="1149286"/>
                  </a:lnTo>
                  <a:lnTo>
                    <a:pt x="3308092" y="1128926"/>
                  </a:lnTo>
                  <a:lnTo>
                    <a:pt x="3313176" y="1104138"/>
                  </a:lnTo>
                  <a:close/>
                </a:path>
              </a:pathLst>
            </a:custGeom>
            <a:solidFill>
              <a:srgbClr val="FFFFFF"/>
            </a:solidFill>
          </p:spPr>
          <p:txBody>
            <a:bodyPr wrap="square" lIns="0" tIns="0" rIns="0" bIns="0" rtlCol="0"/>
            <a:lstStyle/>
            <a:p>
              <a:endParaRPr/>
            </a:p>
          </p:txBody>
        </p:sp>
        <p:sp>
          <p:nvSpPr>
            <p:cNvPr id="24" name="object 24"/>
            <p:cNvSpPr/>
            <p:nvPr/>
          </p:nvSpPr>
          <p:spPr>
            <a:xfrm>
              <a:off x="3901325" y="5282183"/>
              <a:ext cx="3324225" cy="1179830"/>
            </a:xfrm>
            <a:custGeom>
              <a:avLst/>
              <a:gdLst/>
              <a:ahLst/>
              <a:cxnLst/>
              <a:rect l="l" t="t" r="r" b="b"/>
              <a:pathLst>
                <a:path w="3324225" h="1179829">
                  <a:moveTo>
                    <a:pt x="3323844" y="1116330"/>
                  </a:moveTo>
                  <a:lnTo>
                    <a:pt x="3323844" y="62484"/>
                  </a:lnTo>
                  <a:lnTo>
                    <a:pt x="3322320" y="55626"/>
                  </a:lnTo>
                  <a:lnTo>
                    <a:pt x="3314734" y="34870"/>
                  </a:lnTo>
                  <a:lnTo>
                    <a:pt x="3300955" y="18045"/>
                  </a:lnTo>
                  <a:lnTo>
                    <a:pt x="3282618" y="6103"/>
                  </a:lnTo>
                  <a:lnTo>
                    <a:pt x="3261360" y="0"/>
                  </a:lnTo>
                  <a:lnTo>
                    <a:pt x="69342" y="0"/>
                  </a:lnTo>
                  <a:lnTo>
                    <a:pt x="28322" y="13635"/>
                  </a:lnTo>
                  <a:lnTo>
                    <a:pt x="3047" y="48768"/>
                  </a:lnTo>
                  <a:lnTo>
                    <a:pt x="0" y="62484"/>
                  </a:lnTo>
                  <a:lnTo>
                    <a:pt x="0" y="1116330"/>
                  </a:lnTo>
                  <a:lnTo>
                    <a:pt x="762" y="1123188"/>
                  </a:lnTo>
                  <a:lnTo>
                    <a:pt x="5334" y="1136904"/>
                  </a:lnTo>
                  <a:lnTo>
                    <a:pt x="9226" y="1144644"/>
                  </a:lnTo>
                  <a:lnTo>
                    <a:pt x="10668" y="1146718"/>
                  </a:lnTo>
                  <a:lnTo>
                    <a:pt x="10668" y="70104"/>
                  </a:lnTo>
                  <a:lnTo>
                    <a:pt x="11430" y="63246"/>
                  </a:lnTo>
                  <a:lnTo>
                    <a:pt x="11430" y="64008"/>
                  </a:lnTo>
                  <a:lnTo>
                    <a:pt x="12191" y="57912"/>
                  </a:lnTo>
                  <a:lnTo>
                    <a:pt x="12192" y="58674"/>
                  </a:lnTo>
                  <a:lnTo>
                    <a:pt x="13716" y="51816"/>
                  </a:lnTo>
                  <a:lnTo>
                    <a:pt x="13716" y="52578"/>
                  </a:lnTo>
                  <a:lnTo>
                    <a:pt x="15239" y="46482"/>
                  </a:lnTo>
                  <a:lnTo>
                    <a:pt x="15240" y="47244"/>
                  </a:lnTo>
                  <a:lnTo>
                    <a:pt x="17525" y="43243"/>
                  </a:lnTo>
                  <a:lnTo>
                    <a:pt x="17525" y="41910"/>
                  </a:lnTo>
                  <a:lnTo>
                    <a:pt x="20574" y="37642"/>
                  </a:lnTo>
                  <a:lnTo>
                    <a:pt x="20574" y="37338"/>
                  </a:lnTo>
                  <a:lnTo>
                    <a:pt x="24383" y="32004"/>
                  </a:lnTo>
                  <a:lnTo>
                    <a:pt x="24383" y="32766"/>
                  </a:lnTo>
                  <a:lnTo>
                    <a:pt x="28194" y="28194"/>
                  </a:lnTo>
                  <a:lnTo>
                    <a:pt x="32003" y="25019"/>
                  </a:lnTo>
                  <a:lnTo>
                    <a:pt x="32003" y="24384"/>
                  </a:lnTo>
                  <a:lnTo>
                    <a:pt x="36575" y="21771"/>
                  </a:lnTo>
                  <a:lnTo>
                    <a:pt x="36575" y="21336"/>
                  </a:lnTo>
                  <a:lnTo>
                    <a:pt x="41148" y="18723"/>
                  </a:lnTo>
                  <a:lnTo>
                    <a:pt x="41148" y="18288"/>
                  </a:lnTo>
                  <a:lnTo>
                    <a:pt x="47243" y="15240"/>
                  </a:lnTo>
                  <a:lnTo>
                    <a:pt x="47243" y="15716"/>
                  </a:lnTo>
                  <a:lnTo>
                    <a:pt x="51816" y="14001"/>
                  </a:lnTo>
                  <a:lnTo>
                    <a:pt x="51816" y="13716"/>
                  </a:lnTo>
                  <a:lnTo>
                    <a:pt x="57150" y="12382"/>
                  </a:lnTo>
                  <a:lnTo>
                    <a:pt x="57150" y="12192"/>
                  </a:lnTo>
                  <a:lnTo>
                    <a:pt x="63246" y="11514"/>
                  </a:lnTo>
                  <a:lnTo>
                    <a:pt x="3260598" y="11525"/>
                  </a:lnTo>
                  <a:lnTo>
                    <a:pt x="3265932" y="12192"/>
                  </a:lnTo>
                  <a:lnTo>
                    <a:pt x="3272028" y="13716"/>
                  </a:lnTo>
                  <a:lnTo>
                    <a:pt x="3272028" y="14001"/>
                  </a:lnTo>
                  <a:lnTo>
                    <a:pt x="3276600" y="15716"/>
                  </a:lnTo>
                  <a:lnTo>
                    <a:pt x="3276600" y="15240"/>
                  </a:lnTo>
                  <a:lnTo>
                    <a:pt x="3282696" y="18288"/>
                  </a:lnTo>
                  <a:lnTo>
                    <a:pt x="3282696" y="18723"/>
                  </a:lnTo>
                  <a:lnTo>
                    <a:pt x="3287267" y="21336"/>
                  </a:lnTo>
                  <a:lnTo>
                    <a:pt x="3287267" y="21771"/>
                  </a:lnTo>
                  <a:lnTo>
                    <a:pt x="3291840" y="24384"/>
                  </a:lnTo>
                  <a:lnTo>
                    <a:pt x="3291840" y="25019"/>
                  </a:lnTo>
                  <a:lnTo>
                    <a:pt x="3295650" y="28194"/>
                  </a:lnTo>
                  <a:lnTo>
                    <a:pt x="3299460" y="32766"/>
                  </a:lnTo>
                  <a:lnTo>
                    <a:pt x="3299460" y="32004"/>
                  </a:lnTo>
                  <a:lnTo>
                    <a:pt x="3303270" y="37338"/>
                  </a:lnTo>
                  <a:lnTo>
                    <a:pt x="3303270" y="37909"/>
                  </a:lnTo>
                  <a:lnTo>
                    <a:pt x="3308604" y="47244"/>
                  </a:lnTo>
                  <a:lnTo>
                    <a:pt x="3308604" y="48514"/>
                  </a:lnTo>
                  <a:lnTo>
                    <a:pt x="3310128" y="52578"/>
                  </a:lnTo>
                  <a:lnTo>
                    <a:pt x="3310128" y="51816"/>
                  </a:lnTo>
                  <a:lnTo>
                    <a:pt x="3311652" y="58674"/>
                  </a:lnTo>
                  <a:lnTo>
                    <a:pt x="3311652" y="57912"/>
                  </a:lnTo>
                  <a:lnTo>
                    <a:pt x="3312414" y="64008"/>
                  </a:lnTo>
                  <a:lnTo>
                    <a:pt x="3312414" y="63246"/>
                  </a:lnTo>
                  <a:lnTo>
                    <a:pt x="3313176" y="70104"/>
                  </a:lnTo>
                  <a:lnTo>
                    <a:pt x="3313176" y="1145291"/>
                  </a:lnTo>
                  <a:lnTo>
                    <a:pt x="3317756" y="1138230"/>
                  </a:lnTo>
                  <a:lnTo>
                    <a:pt x="3323844" y="1116330"/>
                  </a:lnTo>
                  <a:close/>
                </a:path>
                <a:path w="3324225" h="1179829">
                  <a:moveTo>
                    <a:pt x="18288" y="1137666"/>
                  </a:moveTo>
                  <a:lnTo>
                    <a:pt x="15240" y="1132332"/>
                  </a:lnTo>
                  <a:lnTo>
                    <a:pt x="13716" y="1126236"/>
                  </a:lnTo>
                  <a:lnTo>
                    <a:pt x="13716" y="1126998"/>
                  </a:lnTo>
                  <a:lnTo>
                    <a:pt x="12192" y="1120902"/>
                  </a:lnTo>
                  <a:lnTo>
                    <a:pt x="12192" y="1121664"/>
                  </a:lnTo>
                  <a:lnTo>
                    <a:pt x="11430" y="1114806"/>
                  </a:lnTo>
                  <a:lnTo>
                    <a:pt x="11430" y="1115568"/>
                  </a:lnTo>
                  <a:lnTo>
                    <a:pt x="10668" y="1108710"/>
                  </a:lnTo>
                  <a:lnTo>
                    <a:pt x="10668" y="1146718"/>
                  </a:lnTo>
                  <a:lnTo>
                    <a:pt x="13820" y="1151253"/>
                  </a:lnTo>
                  <a:lnTo>
                    <a:pt x="17526" y="1155515"/>
                  </a:lnTo>
                  <a:lnTo>
                    <a:pt x="17526" y="1136904"/>
                  </a:lnTo>
                  <a:lnTo>
                    <a:pt x="18288" y="1137666"/>
                  </a:lnTo>
                  <a:close/>
                </a:path>
                <a:path w="3324225" h="1179829">
                  <a:moveTo>
                    <a:pt x="18287" y="41910"/>
                  </a:moveTo>
                  <a:lnTo>
                    <a:pt x="17525" y="41910"/>
                  </a:lnTo>
                  <a:lnTo>
                    <a:pt x="17525" y="43243"/>
                  </a:lnTo>
                  <a:lnTo>
                    <a:pt x="18287" y="41910"/>
                  </a:lnTo>
                  <a:close/>
                </a:path>
                <a:path w="3324225" h="1179829">
                  <a:moveTo>
                    <a:pt x="21336" y="1142238"/>
                  </a:moveTo>
                  <a:lnTo>
                    <a:pt x="17526" y="1136904"/>
                  </a:lnTo>
                  <a:lnTo>
                    <a:pt x="17526" y="1155515"/>
                  </a:lnTo>
                  <a:lnTo>
                    <a:pt x="19125" y="1157354"/>
                  </a:lnTo>
                  <a:lnTo>
                    <a:pt x="20574" y="1158851"/>
                  </a:lnTo>
                  <a:lnTo>
                    <a:pt x="20574" y="1142238"/>
                  </a:lnTo>
                  <a:lnTo>
                    <a:pt x="21336" y="1142238"/>
                  </a:lnTo>
                  <a:close/>
                </a:path>
                <a:path w="3324225" h="1179829">
                  <a:moveTo>
                    <a:pt x="21336" y="36576"/>
                  </a:moveTo>
                  <a:lnTo>
                    <a:pt x="20574" y="37338"/>
                  </a:lnTo>
                  <a:lnTo>
                    <a:pt x="20574" y="37642"/>
                  </a:lnTo>
                  <a:lnTo>
                    <a:pt x="21336" y="36576"/>
                  </a:lnTo>
                  <a:close/>
                </a:path>
                <a:path w="3324225" h="1179829">
                  <a:moveTo>
                    <a:pt x="32766" y="1168812"/>
                  </a:moveTo>
                  <a:lnTo>
                    <a:pt x="32766" y="1155192"/>
                  </a:lnTo>
                  <a:lnTo>
                    <a:pt x="28194" y="1150620"/>
                  </a:lnTo>
                  <a:lnTo>
                    <a:pt x="28194" y="1151382"/>
                  </a:lnTo>
                  <a:lnTo>
                    <a:pt x="20574" y="1142238"/>
                  </a:lnTo>
                  <a:lnTo>
                    <a:pt x="20574" y="1158851"/>
                  </a:lnTo>
                  <a:lnTo>
                    <a:pt x="25146" y="1163574"/>
                  </a:lnTo>
                  <a:lnTo>
                    <a:pt x="30480" y="1167384"/>
                  </a:lnTo>
                  <a:lnTo>
                    <a:pt x="32766" y="1168812"/>
                  </a:lnTo>
                  <a:close/>
                </a:path>
                <a:path w="3324225" h="1179829">
                  <a:moveTo>
                    <a:pt x="32766" y="24384"/>
                  </a:moveTo>
                  <a:lnTo>
                    <a:pt x="32003" y="24384"/>
                  </a:lnTo>
                  <a:lnTo>
                    <a:pt x="32003" y="25019"/>
                  </a:lnTo>
                  <a:lnTo>
                    <a:pt x="32766" y="24384"/>
                  </a:lnTo>
                  <a:close/>
                </a:path>
                <a:path w="3324225" h="1179829">
                  <a:moveTo>
                    <a:pt x="37338" y="1158240"/>
                  </a:moveTo>
                  <a:lnTo>
                    <a:pt x="32003" y="1154430"/>
                  </a:lnTo>
                  <a:lnTo>
                    <a:pt x="32766" y="1155192"/>
                  </a:lnTo>
                  <a:lnTo>
                    <a:pt x="32766" y="1168812"/>
                  </a:lnTo>
                  <a:lnTo>
                    <a:pt x="36576" y="1171194"/>
                  </a:lnTo>
                  <a:lnTo>
                    <a:pt x="36576" y="1158240"/>
                  </a:lnTo>
                  <a:lnTo>
                    <a:pt x="37338" y="1158240"/>
                  </a:lnTo>
                  <a:close/>
                </a:path>
                <a:path w="3324225" h="1179829">
                  <a:moveTo>
                    <a:pt x="37337" y="21336"/>
                  </a:moveTo>
                  <a:lnTo>
                    <a:pt x="36575" y="21336"/>
                  </a:lnTo>
                  <a:lnTo>
                    <a:pt x="36575" y="21771"/>
                  </a:lnTo>
                  <a:lnTo>
                    <a:pt x="37337" y="21336"/>
                  </a:lnTo>
                  <a:close/>
                </a:path>
                <a:path w="3324225" h="1179829">
                  <a:moveTo>
                    <a:pt x="41910" y="1161288"/>
                  </a:moveTo>
                  <a:lnTo>
                    <a:pt x="36576" y="1158240"/>
                  </a:lnTo>
                  <a:lnTo>
                    <a:pt x="36576" y="1171194"/>
                  </a:lnTo>
                  <a:lnTo>
                    <a:pt x="41148" y="1172938"/>
                  </a:lnTo>
                  <a:lnTo>
                    <a:pt x="41148" y="1161288"/>
                  </a:lnTo>
                  <a:lnTo>
                    <a:pt x="41910" y="1161288"/>
                  </a:lnTo>
                  <a:close/>
                </a:path>
                <a:path w="3324225" h="1179829">
                  <a:moveTo>
                    <a:pt x="41909" y="18288"/>
                  </a:moveTo>
                  <a:lnTo>
                    <a:pt x="41148" y="18288"/>
                  </a:lnTo>
                  <a:lnTo>
                    <a:pt x="41148" y="18723"/>
                  </a:lnTo>
                  <a:lnTo>
                    <a:pt x="41909" y="18288"/>
                  </a:lnTo>
                  <a:close/>
                </a:path>
                <a:path w="3324225" h="1179829">
                  <a:moveTo>
                    <a:pt x="47244" y="1163574"/>
                  </a:moveTo>
                  <a:lnTo>
                    <a:pt x="41148" y="1161288"/>
                  </a:lnTo>
                  <a:lnTo>
                    <a:pt x="41148" y="1172938"/>
                  </a:lnTo>
                  <a:lnTo>
                    <a:pt x="45626" y="1174646"/>
                  </a:lnTo>
                  <a:lnTo>
                    <a:pt x="46482" y="1174948"/>
                  </a:lnTo>
                  <a:lnTo>
                    <a:pt x="46482" y="1163574"/>
                  </a:lnTo>
                  <a:lnTo>
                    <a:pt x="47244" y="1163574"/>
                  </a:lnTo>
                  <a:close/>
                </a:path>
                <a:path w="3324225" h="1179829">
                  <a:moveTo>
                    <a:pt x="47243" y="15716"/>
                  </a:moveTo>
                  <a:lnTo>
                    <a:pt x="47243" y="15240"/>
                  </a:lnTo>
                  <a:lnTo>
                    <a:pt x="46481" y="16002"/>
                  </a:lnTo>
                  <a:lnTo>
                    <a:pt x="47243" y="15716"/>
                  </a:lnTo>
                  <a:close/>
                </a:path>
                <a:path w="3324225" h="1179829">
                  <a:moveTo>
                    <a:pt x="52578" y="1177068"/>
                  </a:moveTo>
                  <a:lnTo>
                    <a:pt x="52578" y="1165860"/>
                  </a:lnTo>
                  <a:lnTo>
                    <a:pt x="46482" y="1163574"/>
                  </a:lnTo>
                  <a:lnTo>
                    <a:pt x="46482" y="1174948"/>
                  </a:lnTo>
                  <a:lnTo>
                    <a:pt x="52373" y="1177023"/>
                  </a:lnTo>
                  <a:lnTo>
                    <a:pt x="52578" y="1177068"/>
                  </a:lnTo>
                  <a:close/>
                </a:path>
                <a:path w="3324225" h="1179829">
                  <a:moveTo>
                    <a:pt x="52577" y="13716"/>
                  </a:moveTo>
                  <a:lnTo>
                    <a:pt x="51816" y="13716"/>
                  </a:lnTo>
                  <a:lnTo>
                    <a:pt x="51816" y="14001"/>
                  </a:lnTo>
                  <a:lnTo>
                    <a:pt x="52577" y="13716"/>
                  </a:lnTo>
                  <a:close/>
                </a:path>
                <a:path w="3324225" h="1179829">
                  <a:moveTo>
                    <a:pt x="57912" y="1178248"/>
                  </a:moveTo>
                  <a:lnTo>
                    <a:pt x="57912" y="1167384"/>
                  </a:lnTo>
                  <a:lnTo>
                    <a:pt x="51816" y="1165098"/>
                  </a:lnTo>
                  <a:lnTo>
                    <a:pt x="52578" y="1165860"/>
                  </a:lnTo>
                  <a:lnTo>
                    <a:pt x="52578" y="1177068"/>
                  </a:lnTo>
                  <a:lnTo>
                    <a:pt x="57912" y="1178248"/>
                  </a:lnTo>
                  <a:close/>
                </a:path>
                <a:path w="3324225" h="1179829">
                  <a:moveTo>
                    <a:pt x="57912" y="12192"/>
                  </a:moveTo>
                  <a:lnTo>
                    <a:pt x="57150" y="12192"/>
                  </a:lnTo>
                  <a:lnTo>
                    <a:pt x="57150" y="12382"/>
                  </a:lnTo>
                  <a:lnTo>
                    <a:pt x="57912" y="12192"/>
                  </a:lnTo>
                  <a:close/>
                </a:path>
                <a:path w="3324225" h="1179829">
                  <a:moveTo>
                    <a:pt x="64008" y="1168146"/>
                  </a:moveTo>
                  <a:lnTo>
                    <a:pt x="57150" y="1166622"/>
                  </a:lnTo>
                  <a:lnTo>
                    <a:pt x="57912" y="1167384"/>
                  </a:lnTo>
                  <a:lnTo>
                    <a:pt x="57912" y="1178248"/>
                  </a:lnTo>
                  <a:lnTo>
                    <a:pt x="59412" y="1178580"/>
                  </a:lnTo>
                  <a:lnTo>
                    <a:pt x="63246" y="1178964"/>
                  </a:lnTo>
                  <a:lnTo>
                    <a:pt x="63246" y="1168146"/>
                  </a:lnTo>
                  <a:lnTo>
                    <a:pt x="64008" y="1168146"/>
                  </a:lnTo>
                  <a:close/>
                </a:path>
                <a:path w="3324225" h="1179829">
                  <a:moveTo>
                    <a:pt x="64008" y="11430"/>
                  </a:moveTo>
                  <a:lnTo>
                    <a:pt x="63246" y="11430"/>
                  </a:lnTo>
                  <a:lnTo>
                    <a:pt x="64008" y="11430"/>
                  </a:lnTo>
                  <a:close/>
                </a:path>
                <a:path w="3324225" h="1179829">
                  <a:moveTo>
                    <a:pt x="3260598" y="1178898"/>
                  </a:moveTo>
                  <a:lnTo>
                    <a:pt x="3260598" y="1168146"/>
                  </a:lnTo>
                  <a:lnTo>
                    <a:pt x="63246" y="1168146"/>
                  </a:lnTo>
                  <a:lnTo>
                    <a:pt x="63246" y="1178964"/>
                  </a:lnTo>
                  <a:lnTo>
                    <a:pt x="69342" y="1179576"/>
                  </a:lnTo>
                  <a:lnTo>
                    <a:pt x="3254502" y="1179576"/>
                  </a:lnTo>
                  <a:lnTo>
                    <a:pt x="3260598" y="1178898"/>
                  </a:lnTo>
                  <a:close/>
                </a:path>
                <a:path w="3324225" h="1179829">
                  <a:moveTo>
                    <a:pt x="3260598" y="11525"/>
                  </a:moveTo>
                  <a:lnTo>
                    <a:pt x="3259836" y="11430"/>
                  </a:lnTo>
                  <a:lnTo>
                    <a:pt x="3260598" y="11525"/>
                  </a:lnTo>
                  <a:close/>
                </a:path>
                <a:path w="3324225" h="1179829">
                  <a:moveTo>
                    <a:pt x="3272028" y="1165098"/>
                  </a:moveTo>
                  <a:lnTo>
                    <a:pt x="3265932" y="1167384"/>
                  </a:lnTo>
                  <a:lnTo>
                    <a:pt x="3265932" y="1166622"/>
                  </a:lnTo>
                  <a:lnTo>
                    <a:pt x="3259836" y="1168146"/>
                  </a:lnTo>
                  <a:lnTo>
                    <a:pt x="3260598" y="1168146"/>
                  </a:lnTo>
                  <a:lnTo>
                    <a:pt x="3260598" y="1178898"/>
                  </a:lnTo>
                  <a:lnTo>
                    <a:pt x="3268217" y="1178052"/>
                  </a:lnTo>
                  <a:lnTo>
                    <a:pt x="3271266" y="1176852"/>
                  </a:lnTo>
                  <a:lnTo>
                    <a:pt x="3271266" y="1165860"/>
                  </a:lnTo>
                  <a:lnTo>
                    <a:pt x="3272028" y="1165098"/>
                  </a:lnTo>
                  <a:close/>
                </a:path>
                <a:path w="3324225" h="1179829">
                  <a:moveTo>
                    <a:pt x="3272028" y="14001"/>
                  </a:moveTo>
                  <a:lnTo>
                    <a:pt x="3272028" y="13716"/>
                  </a:lnTo>
                  <a:lnTo>
                    <a:pt x="3271266" y="13716"/>
                  </a:lnTo>
                  <a:lnTo>
                    <a:pt x="3272028" y="14001"/>
                  </a:lnTo>
                  <a:close/>
                </a:path>
                <a:path w="3324225" h="1179829">
                  <a:moveTo>
                    <a:pt x="3277362" y="1174454"/>
                  </a:moveTo>
                  <a:lnTo>
                    <a:pt x="3277362" y="1163574"/>
                  </a:lnTo>
                  <a:lnTo>
                    <a:pt x="3271266" y="1165860"/>
                  </a:lnTo>
                  <a:lnTo>
                    <a:pt x="3271266" y="1176852"/>
                  </a:lnTo>
                  <a:lnTo>
                    <a:pt x="3277362" y="1174454"/>
                  </a:lnTo>
                  <a:close/>
                </a:path>
                <a:path w="3324225" h="1179829">
                  <a:moveTo>
                    <a:pt x="3277362" y="16002"/>
                  </a:moveTo>
                  <a:lnTo>
                    <a:pt x="3276600" y="15240"/>
                  </a:lnTo>
                  <a:lnTo>
                    <a:pt x="3276600" y="15716"/>
                  </a:lnTo>
                  <a:lnTo>
                    <a:pt x="3277362" y="16002"/>
                  </a:lnTo>
                  <a:close/>
                </a:path>
                <a:path w="3324225" h="1179829">
                  <a:moveTo>
                    <a:pt x="3282696" y="1172355"/>
                  </a:moveTo>
                  <a:lnTo>
                    <a:pt x="3282696" y="1161288"/>
                  </a:lnTo>
                  <a:lnTo>
                    <a:pt x="3276600" y="1163574"/>
                  </a:lnTo>
                  <a:lnTo>
                    <a:pt x="3277362" y="1163574"/>
                  </a:lnTo>
                  <a:lnTo>
                    <a:pt x="3277362" y="1174454"/>
                  </a:lnTo>
                  <a:lnTo>
                    <a:pt x="3282696" y="1172355"/>
                  </a:lnTo>
                  <a:close/>
                </a:path>
                <a:path w="3324225" h="1179829">
                  <a:moveTo>
                    <a:pt x="3282696" y="18723"/>
                  </a:moveTo>
                  <a:lnTo>
                    <a:pt x="3282696" y="18288"/>
                  </a:lnTo>
                  <a:lnTo>
                    <a:pt x="3281934" y="18288"/>
                  </a:lnTo>
                  <a:lnTo>
                    <a:pt x="3282696" y="18723"/>
                  </a:lnTo>
                  <a:close/>
                </a:path>
                <a:path w="3324225" h="1179829">
                  <a:moveTo>
                    <a:pt x="3287267" y="1170556"/>
                  </a:moveTo>
                  <a:lnTo>
                    <a:pt x="3287267" y="1158240"/>
                  </a:lnTo>
                  <a:lnTo>
                    <a:pt x="3281934" y="1161288"/>
                  </a:lnTo>
                  <a:lnTo>
                    <a:pt x="3282696" y="1161288"/>
                  </a:lnTo>
                  <a:lnTo>
                    <a:pt x="3282696" y="1172355"/>
                  </a:lnTo>
                  <a:lnTo>
                    <a:pt x="3287267" y="1170556"/>
                  </a:lnTo>
                  <a:close/>
                </a:path>
                <a:path w="3324225" h="1179829">
                  <a:moveTo>
                    <a:pt x="3287267" y="21771"/>
                  </a:moveTo>
                  <a:lnTo>
                    <a:pt x="3287267" y="21336"/>
                  </a:lnTo>
                  <a:lnTo>
                    <a:pt x="3286505" y="21336"/>
                  </a:lnTo>
                  <a:lnTo>
                    <a:pt x="3287267" y="21771"/>
                  </a:lnTo>
                  <a:close/>
                </a:path>
                <a:path w="3324225" h="1179829">
                  <a:moveTo>
                    <a:pt x="3291840" y="1154430"/>
                  </a:moveTo>
                  <a:lnTo>
                    <a:pt x="3286505" y="1158240"/>
                  </a:lnTo>
                  <a:lnTo>
                    <a:pt x="3287267" y="1158240"/>
                  </a:lnTo>
                  <a:lnTo>
                    <a:pt x="3287267" y="1170556"/>
                  </a:lnTo>
                  <a:lnTo>
                    <a:pt x="3289364" y="1169731"/>
                  </a:lnTo>
                  <a:lnTo>
                    <a:pt x="3291078" y="1168348"/>
                  </a:lnTo>
                  <a:lnTo>
                    <a:pt x="3291078" y="1155192"/>
                  </a:lnTo>
                  <a:lnTo>
                    <a:pt x="3291840" y="1154430"/>
                  </a:lnTo>
                  <a:close/>
                </a:path>
                <a:path w="3324225" h="1179829">
                  <a:moveTo>
                    <a:pt x="3291840" y="25019"/>
                  </a:moveTo>
                  <a:lnTo>
                    <a:pt x="3291840" y="24384"/>
                  </a:lnTo>
                  <a:lnTo>
                    <a:pt x="3291078" y="24384"/>
                  </a:lnTo>
                  <a:lnTo>
                    <a:pt x="3291840" y="25019"/>
                  </a:lnTo>
                  <a:close/>
                </a:path>
                <a:path w="3324225" h="1179829">
                  <a:moveTo>
                    <a:pt x="3303270" y="1158505"/>
                  </a:moveTo>
                  <a:lnTo>
                    <a:pt x="3303270" y="1142238"/>
                  </a:lnTo>
                  <a:lnTo>
                    <a:pt x="3295650" y="1151382"/>
                  </a:lnTo>
                  <a:lnTo>
                    <a:pt x="3295650" y="1150620"/>
                  </a:lnTo>
                  <a:lnTo>
                    <a:pt x="3291078" y="1155192"/>
                  </a:lnTo>
                  <a:lnTo>
                    <a:pt x="3291078" y="1168348"/>
                  </a:lnTo>
                  <a:lnTo>
                    <a:pt x="3303270" y="1158505"/>
                  </a:lnTo>
                  <a:close/>
                </a:path>
                <a:path w="3324225" h="1179829">
                  <a:moveTo>
                    <a:pt x="3303270" y="37909"/>
                  </a:moveTo>
                  <a:lnTo>
                    <a:pt x="3303270" y="37338"/>
                  </a:lnTo>
                  <a:lnTo>
                    <a:pt x="3302508" y="36576"/>
                  </a:lnTo>
                  <a:lnTo>
                    <a:pt x="3303270" y="37909"/>
                  </a:lnTo>
                  <a:close/>
                </a:path>
                <a:path w="3324225" h="1179829">
                  <a:moveTo>
                    <a:pt x="3308604" y="1152338"/>
                  </a:moveTo>
                  <a:lnTo>
                    <a:pt x="3308604" y="1132332"/>
                  </a:lnTo>
                  <a:lnTo>
                    <a:pt x="3305555" y="1137666"/>
                  </a:lnTo>
                  <a:lnTo>
                    <a:pt x="3305555" y="1136904"/>
                  </a:lnTo>
                  <a:lnTo>
                    <a:pt x="3302508" y="1142238"/>
                  </a:lnTo>
                  <a:lnTo>
                    <a:pt x="3303270" y="1142238"/>
                  </a:lnTo>
                  <a:lnTo>
                    <a:pt x="3303270" y="1158505"/>
                  </a:lnTo>
                  <a:lnTo>
                    <a:pt x="3306070" y="1156244"/>
                  </a:lnTo>
                  <a:lnTo>
                    <a:pt x="3308604" y="1152338"/>
                  </a:lnTo>
                  <a:close/>
                </a:path>
                <a:path w="3324225" h="1179829">
                  <a:moveTo>
                    <a:pt x="3308604" y="48514"/>
                  </a:moveTo>
                  <a:lnTo>
                    <a:pt x="3308604" y="47244"/>
                  </a:lnTo>
                  <a:lnTo>
                    <a:pt x="3307841" y="46482"/>
                  </a:lnTo>
                  <a:lnTo>
                    <a:pt x="3308604" y="48514"/>
                  </a:lnTo>
                  <a:close/>
                </a:path>
                <a:path w="3324225" h="1179829">
                  <a:moveTo>
                    <a:pt x="3313176" y="1145291"/>
                  </a:moveTo>
                  <a:lnTo>
                    <a:pt x="3313176" y="1108710"/>
                  </a:lnTo>
                  <a:lnTo>
                    <a:pt x="3312414" y="1115568"/>
                  </a:lnTo>
                  <a:lnTo>
                    <a:pt x="3312414" y="1114806"/>
                  </a:lnTo>
                  <a:lnTo>
                    <a:pt x="3311652" y="1121664"/>
                  </a:lnTo>
                  <a:lnTo>
                    <a:pt x="3311652" y="1120902"/>
                  </a:lnTo>
                  <a:lnTo>
                    <a:pt x="3310128" y="1126998"/>
                  </a:lnTo>
                  <a:lnTo>
                    <a:pt x="3310128" y="1126236"/>
                  </a:lnTo>
                  <a:lnTo>
                    <a:pt x="3307841" y="1132332"/>
                  </a:lnTo>
                  <a:lnTo>
                    <a:pt x="3308604" y="1132332"/>
                  </a:lnTo>
                  <a:lnTo>
                    <a:pt x="3308604" y="1152338"/>
                  </a:lnTo>
                  <a:lnTo>
                    <a:pt x="3313176" y="1145291"/>
                  </a:lnTo>
                  <a:close/>
                </a:path>
              </a:pathLst>
            </a:custGeom>
            <a:solidFill>
              <a:srgbClr val="FFC000"/>
            </a:solidFill>
          </p:spPr>
          <p:txBody>
            <a:bodyPr wrap="square" lIns="0" tIns="0" rIns="0" bIns="0" rtlCol="0"/>
            <a:lstStyle/>
            <a:p>
              <a:endParaRPr/>
            </a:p>
          </p:txBody>
        </p:sp>
        <p:sp>
          <p:nvSpPr>
            <p:cNvPr id="25" name="object 25"/>
            <p:cNvSpPr/>
            <p:nvPr/>
          </p:nvSpPr>
          <p:spPr>
            <a:xfrm>
              <a:off x="3957713" y="5135117"/>
              <a:ext cx="3207385" cy="340360"/>
            </a:xfrm>
            <a:custGeom>
              <a:avLst/>
              <a:gdLst/>
              <a:ahLst/>
              <a:cxnLst/>
              <a:rect l="l" t="t" r="r" b="b"/>
              <a:pathLst>
                <a:path w="3207384" h="340360">
                  <a:moveTo>
                    <a:pt x="3207258" y="245364"/>
                  </a:moveTo>
                  <a:lnTo>
                    <a:pt x="3207258" y="94488"/>
                  </a:lnTo>
                  <a:lnTo>
                    <a:pt x="3199768" y="57542"/>
                  </a:lnTo>
                  <a:lnTo>
                    <a:pt x="3179349" y="27527"/>
                  </a:lnTo>
                  <a:lnTo>
                    <a:pt x="3149072" y="7369"/>
                  </a:lnTo>
                  <a:lnTo>
                    <a:pt x="3112008" y="0"/>
                  </a:lnTo>
                  <a:lnTo>
                    <a:pt x="94488" y="0"/>
                  </a:lnTo>
                  <a:lnTo>
                    <a:pt x="57542" y="7369"/>
                  </a:lnTo>
                  <a:lnTo>
                    <a:pt x="27527" y="27527"/>
                  </a:lnTo>
                  <a:lnTo>
                    <a:pt x="7369" y="57542"/>
                  </a:lnTo>
                  <a:lnTo>
                    <a:pt x="0" y="94488"/>
                  </a:lnTo>
                  <a:lnTo>
                    <a:pt x="0" y="245364"/>
                  </a:lnTo>
                  <a:lnTo>
                    <a:pt x="7369" y="281987"/>
                  </a:lnTo>
                  <a:lnTo>
                    <a:pt x="27527" y="312039"/>
                  </a:lnTo>
                  <a:lnTo>
                    <a:pt x="57542" y="332374"/>
                  </a:lnTo>
                  <a:lnTo>
                    <a:pt x="94488" y="339852"/>
                  </a:lnTo>
                  <a:lnTo>
                    <a:pt x="3112008" y="339852"/>
                  </a:lnTo>
                  <a:lnTo>
                    <a:pt x="3149072" y="332374"/>
                  </a:lnTo>
                  <a:lnTo>
                    <a:pt x="3179349" y="312039"/>
                  </a:lnTo>
                  <a:lnTo>
                    <a:pt x="3199768" y="281987"/>
                  </a:lnTo>
                  <a:lnTo>
                    <a:pt x="3207258" y="245364"/>
                  </a:lnTo>
                  <a:close/>
                </a:path>
              </a:pathLst>
            </a:custGeom>
            <a:solidFill>
              <a:srgbClr val="70AD47"/>
            </a:solidFill>
          </p:spPr>
          <p:txBody>
            <a:bodyPr wrap="square" lIns="0" tIns="0" rIns="0" bIns="0" rtlCol="0"/>
            <a:lstStyle/>
            <a:p>
              <a:endParaRPr/>
            </a:p>
          </p:txBody>
        </p:sp>
      </p:grpSp>
      <p:sp>
        <p:nvSpPr>
          <p:cNvPr id="26" name="object 26"/>
          <p:cNvSpPr txBox="1"/>
          <p:nvPr/>
        </p:nvSpPr>
        <p:spPr>
          <a:xfrm>
            <a:off x="3973201" y="5062736"/>
            <a:ext cx="3125470" cy="1162685"/>
          </a:xfrm>
          <a:prstGeom prst="rect">
            <a:avLst/>
          </a:prstGeom>
        </p:spPr>
        <p:txBody>
          <a:bodyPr vert="horz" wrap="square" lIns="0" tIns="119380" rIns="0" bIns="0" rtlCol="0">
            <a:spAutoFit/>
          </a:bodyPr>
          <a:lstStyle/>
          <a:p>
            <a:pPr marL="484505">
              <a:lnSpc>
                <a:spcPct val="100000"/>
              </a:lnSpc>
              <a:spcBef>
                <a:spcPts val="940"/>
              </a:spcBef>
            </a:pPr>
            <a:r>
              <a:rPr sz="1550" b="1" dirty="0">
                <a:solidFill>
                  <a:srgbClr val="FFFFFF"/>
                </a:solidFill>
                <a:latin typeface="Microsoft JhengHei"/>
                <a:cs typeface="Microsoft JhengHei"/>
              </a:rPr>
              <a:t>提供篩檢諮詢及轉介服</a:t>
            </a:r>
            <a:r>
              <a:rPr sz="1550" b="1" spc="-50" dirty="0">
                <a:solidFill>
                  <a:srgbClr val="FFFFFF"/>
                </a:solidFill>
                <a:latin typeface="Microsoft JhengHei"/>
                <a:cs typeface="Microsoft JhengHei"/>
              </a:rPr>
              <a:t>務</a:t>
            </a:r>
            <a:endParaRPr sz="1550">
              <a:latin typeface="Microsoft JhengHei"/>
              <a:cs typeface="Microsoft JhengHei"/>
            </a:endParaRPr>
          </a:p>
          <a:p>
            <a:pPr marL="323215" marR="5080" indent="-311150">
              <a:lnSpc>
                <a:spcPct val="114300"/>
              </a:lnSpc>
              <a:spcBef>
                <a:spcPts val="490"/>
              </a:spcBef>
              <a:buClr>
                <a:srgbClr val="F2A068"/>
              </a:buClr>
              <a:buFont typeface="Wingdings"/>
              <a:buChar char=""/>
              <a:tabLst>
                <a:tab pos="323215" algn="l"/>
                <a:tab pos="323850" algn="l"/>
              </a:tabLst>
            </a:pPr>
            <a:r>
              <a:rPr sz="1400" spc="-5" dirty="0">
                <a:solidFill>
                  <a:srgbClr val="3F3F3F"/>
                </a:solidFill>
                <a:latin typeface="Microsoft JhengHei"/>
                <a:cs typeface="Microsoft JhengHei"/>
              </a:rPr>
              <a:t>透過匿篩院所、衛生局(所)、⺠間團</a:t>
            </a:r>
            <a:r>
              <a:rPr sz="1400" dirty="0">
                <a:solidFill>
                  <a:srgbClr val="3F3F3F"/>
                </a:solidFill>
                <a:latin typeface="Microsoft JhengHei"/>
                <a:cs typeface="Microsoft JhengHei"/>
              </a:rPr>
              <a:t>體提供</a:t>
            </a:r>
            <a:r>
              <a:rPr sz="1400" b="1" dirty="0">
                <a:solidFill>
                  <a:srgbClr val="4A9B83"/>
                </a:solidFill>
                <a:latin typeface="Microsoft JhengHei"/>
                <a:cs typeface="Microsoft JhengHei"/>
              </a:rPr>
              <a:t>電話或線上諮詢</a:t>
            </a:r>
            <a:r>
              <a:rPr sz="1400" spc="-10" dirty="0">
                <a:solidFill>
                  <a:srgbClr val="3F3F3F"/>
                </a:solidFill>
                <a:latin typeface="Microsoft JhengHei"/>
                <a:cs typeface="Microsoft JhengHei"/>
              </a:rPr>
              <a:t>服務(可匿名)</a:t>
            </a:r>
            <a:endParaRPr sz="1400">
              <a:latin typeface="Microsoft JhengHei"/>
              <a:cs typeface="Microsoft JhengHei"/>
            </a:endParaRPr>
          </a:p>
          <a:p>
            <a:pPr marL="323215" indent="-311150">
              <a:lnSpc>
                <a:spcPct val="100000"/>
              </a:lnSpc>
              <a:spcBef>
                <a:spcPts val="240"/>
              </a:spcBef>
              <a:buClr>
                <a:srgbClr val="F2A068"/>
              </a:buClr>
              <a:buFont typeface="Wingdings"/>
              <a:buChar char=""/>
              <a:tabLst>
                <a:tab pos="323215" algn="l"/>
                <a:tab pos="323850" algn="l"/>
              </a:tabLst>
            </a:pPr>
            <a:r>
              <a:rPr sz="1400" dirty="0">
                <a:latin typeface="Microsoft JhengHei"/>
                <a:cs typeface="Microsoft JhengHei"/>
              </a:rPr>
              <a:t>篩檢陰性轉介</a:t>
            </a:r>
            <a:r>
              <a:rPr sz="1400" b="1" spc="-10" dirty="0">
                <a:solidFill>
                  <a:srgbClr val="4A9B83"/>
                </a:solidFill>
                <a:latin typeface="Microsoft JhengHei"/>
                <a:cs typeface="Microsoft JhengHei"/>
              </a:rPr>
              <a:t>PrEP</a:t>
            </a:r>
            <a:r>
              <a:rPr sz="1400" spc="-25" dirty="0">
                <a:latin typeface="Microsoft JhengHei"/>
                <a:cs typeface="Microsoft JhengHei"/>
              </a:rPr>
              <a:t>服務</a:t>
            </a:r>
            <a:endParaRPr sz="1400">
              <a:latin typeface="Microsoft JhengHei"/>
              <a:cs typeface="Microsoft JhengHei"/>
            </a:endParaRPr>
          </a:p>
        </p:txBody>
      </p:sp>
      <p:grpSp>
        <p:nvGrpSpPr>
          <p:cNvPr id="27" name="object 27"/>
          <p:cNvGrpSpPr/>
          <p:nvPr/>
        </p:nvGrpSpPr>
        <p:grpSpPr>
          <a:xfrm>
            <a:off x="7353172" y="5119115"/>
            <a:ext cx="3099435" cy="1351280"/>
            <a:chOff x="7353172" y="5119115"/>
            <a:chExt cx="3099435" cy="1351280"/>
          </a:xfrm>
        </p:grpSpPr>
        <p:sp>
          <p:nvSpPr>
            <p:cNvPr id="28" name="object 28"/>
            <p:cNvSpPr/>
            <p:nvPr/>
          </p:nvSpPr>
          <p:spPr>
            <a:xfrm>
              <a:off x="7359281" y="5295899"/>
              <a:ext cx="3087370" cy="1168400"/>
            </a:xfrm>
            <a:custGeom>
              <a:avLst/>
              <a:gdLst/>
              <a:ahLst/>
              <a:cxnLst/>
              <a:rect l="l" t="t" r="r" b="b"/>
              <a:pathLst>
                <a:path w="3087370" h="1168400">
                  <a:moveTo>
                    <a:pt x="3086862" y="1104138"/>
                  </a:moveTo>
                  <a:lnTo>
                    <a:pt x="3086862" y="64770"/>
                  </a:lnTo>
                  <a:lnTo>
                    <a:pt x="3081897" y="39540"/>
                  </a:lnTo>
                  <a:lnTo>
                    <a:pt x="3068288" y="18954"/>
                  </a:lnTo>
                  <a:lnTo>
                    <a:pt x="3047964" y="5083"/>
                  </a:lnTo>
                  <a:lnTo>
                    <a:pt x="3022854" y="0"/>
                  </a:lnTo>
                  <a:lnTo>
                    <a:pt x="64008" y="0"/>
                  </a:lnTo>
                  <a:lnTo>
                    <a:pt x="38897" y="5083"/>
                  </a:lnTo>
                  <a:lnTo>
                    <a:pt x="18573" y="18954"/>
                  </a:lnTo>
                  <a:lnTo>
                    <a:pt x="4964" y="39540"/>
                  </a:lnTo>
                  <a:lnTo>
                    <a:pt x="0" y="64770"/>
                  </a:lnTo>
                  <a:lnTo>
                    <a:pt x="0" y="1104138"/>
                  </a:lnTo>
                  <a:lnTo>
                    <a:pt x="4964" y="1129248"/>
                  </a:lnTo>
                  <a:lnTo>
                    <a:pt x="18573" y="1149572"/>
                  </a:lnTo>
                  <a:lnTo>
                    <a:pt x="38897" y="1163181"/>
                  </a:lnTo>
                  <a:lnTo>
                    <a:pt x="64008" y="1168146"/>
                  </a:lnTo>
                  <a:lnTo>
                    <a:pt x="3022854" y="1168146"/>
                  </a:lnTo>
                  <a:lnTo>
                    <a:pt x="3047964" y="1163181"/>
                  </a:lnTo>
                  <a:lnTo>
                    <a:pt x="3068288" y="1149572"/>
                  </a:lnTo>
                  <a:lnTo>
                    <a:pt x="3081897" y="1129248"/>
                  </a:lnTo>
                  <a:lnTo>
                    <a:pt x="3086862" y="1104138"/>
                  </a:lnTo>
                  <a:close/>
                </a:path>
              </a:pathLst>
            </a:custGeom>
            <a:solidFill>
              <a:srgbClr val="FFFFFF"/>
            </a:solidFill>
          </p:spPr>
          <p:txBody>
            <a:bodyPr wrap="square" lIns="0" tIns="0" rIns="0" bIns="0" rtlCol="0"/>
            <a:lstStyle/>
            <a:p>
              <a:endParaRPr/>
            </a:p>
          </p:txBody>
        </p:sp>
        <p:sp>
          <p:nvSpPr>
            <p:cNvPr id="29" name="object 29"/>
            <p:cNvSpPr/>
            <p:nvPr/>
          </p:nvSpPr>
          <p:spPr>
            <a:xfrm>
              <a:off x="7353172" y="5290565"/>
              <a:ext cx="3099435" cy="1179830"/>
            </a:xfrm>
            <a:custGeom>
              <a:avLst/>
              <a:gdLst/>
              <a:ahLst/>
              <a:cxnLst/>
              <a:rect l="l" t="t" r="r" b="b"/>
              <a:pathLst>
                <a:path w="3099434" h="1179829">
                  <a:moveTo>
                    <a:pt x="3099054" y="1109472"/>
                  </a:moveTo>
                  <a:lnTo>
                    <a:pt x="3099054" y="70104"/>
                  </a:lnTo>
                  <a:lnTo>
                    <a:pt x="3098292" y="63246"/>
                  </a:lnTo>
                  <a:lnTo>
                    <a:pt x="3097530" y="55626"/>
                  </a:lnTo>
                  <a:lnTo>
                    <a:pt x="3075474" y="17859"/>
                  </a:lnTo>
                  <a:lnTo>
                    <a:pt x="3035808" y="762"/>
                  </a:lnTo>
                  <a:lnTo>
                    <a:pt x="3028950" y="0"/>
                  </a:lnTo>
                  <a:lnTo>
                    <a:pt x="70104" y="0"/>
                  </a:lnTo>
                  <a:lnTo>
                    <a:pt x="28389" y="13925"/>
                  </a:lnTo>
                  <a:lnTo>
                    <a:pt x="3047" y="49530"/>
                  </a:lnTo>
                  <a:lnTo>
                    <a:pt x="761" y="63246"/>
                  </a:lnTo>
                  <a:lnTo>
                    <a:pt x="0" y="70104"/>
                  </a:lnTo>
                  <a:lnTo>
                    <a:pt x="0" y="1109472"/>
                  </a:lnTo>
                  <a:lnTo>
                    <a:pt x="762" y="1116330"/>
                  </a:lnTo>
                  <a:lnTo>
                    <a:pt x="1524" y="1123950"/>
                  </a:lnTo>
                  <a:lnTo>
                    <a:pt x="3048" y="1130046"/>
                  </a:lnTo>
                  <a:lnTo>
                    <a:pt x="5334" y="1136904"/>
                  </a:lnTo>
                  <a:lnTo>
                    <a:pt x="8861" y="1143550"/>
                  </a:lnTo>
                  <a:lnTo>
                    <a:pt x="11430" y="1147289"/>
                  </a:lnTo>
                  <a:lnTo>
                    <a:pt x="11430" y="64008"/>
                  </a:lnTo>
                  <a:lnTo>
                    <a:pt x="12191" y="57912"/>
                  </a:lnTo>
                  <a:lnTo>
                    <a:pt x="12192" y="58674"/>
                  </a:lnTo>
                  <a:lnTo>
                    <a:pt x="13716" y="52578"/>
                  </a:lnTo>
                  <a:lnTo>
                    <a:pt x="18287" y="41910"/>
                  </a:lnTo>
                  <a:lnTo>
                    <a:pt x="21336" y="37338"/>
                  </a:lnTo>
                  <a:lnTo>
                    <a:pt x="24383" y="33680"/>
                  </a:lnTo>
                  <a:lnTo>
                    <a:pt x="24383" y="32766"/>
                  </a:lnTo>
                  <a:lnTo>
                    <a:pt x="32766" y="24384"/>
                  </a:lnTo>
                  <a:lnTo>
                    <a:pt x="32766" y="25146"/>
                  </a:lnTo>
                  <a:lnTo>
                    <a:pt x="37337" y="21336"/>
                  </a:lnTo>
                  <a:lnTo>
                    <a:pt x="41909" y="18723"/>
                  </a:lnTo>
                  <a:lnTo>
                    <a:pt x="41909" y="18288"/>
                  </a:lnTo>
                  <a:lnTo>
                    <a:pt x="52577" y="13716"/>
                  </a:lnTo>
                  <a:lnTo>
                    <a:pt x="57912" y="12382"/>
                  </a:lnTo>
                  <a:lnTo>
                    <a:pt x="57912" y="12192"/>
                  </a:lnTo>
                  <a:lnTo>
                    <a:pt x="64008" y="11430"/>
                  </a:lnTo>
                  <a:lnTo>
                    <a:pt x="3035046" y="11514"/>
                  </a:lnTo>
                  <a:lnTo>
                    <a:pt x="3041142" y="12192"/>
                  </a:lnTo>
                  <a:lnTo>
                    <a:pt x="3041142" y="12382"/>
                  </a:lnTo>
                  <a:lnTo>
                    <a:pt x="3046476" y="13716"/>
                  </a:lnTo>
                  <a:lnTo>
                    <a:pt x="3057144" y="18288"/>
                  </a:lnTo>
                  <a:lnTo>
                    <a:pt x="3057144" y="18723"/>
                  </a:lnTo>
                  <a:lnTo>
                    <a:pt x="3061716" y="21336"/>
                  </a:lnTo>
                  <a:lnTo>
                    <a:pt x="3066288" y="25146"/>
                  </a:lnTo>
                  <a:lnTo>
                    <a:pt x="3066288" y="24384"/>
                  </a:lnTo>
                  <a:lnTo>
                    <a:pt x="3074670" y="32766"/>
                  </a:lnTo>
                  <a:lnTo>
                    <a:pt x="3074670" y="33680"/>
                  </a:lnTo>
                  <a:lnTo>
                    <a:pt x="3077718" y="37338"/>
                  </a:lnTo>
                  <a:lnTo>
                    <a:pt x="3080766" y="41910"/>
                  </a:lnTo>
                  <a:lnTo>
                    <a:pt x="3085338" y="52578"/>
                  </a:lnTo>
                  <a:lnTo>
                    <a:pt x="3085338" y="54610"/>
                  </a:lnTo>
                  <a:lnTo>
                    <a:pt x="3086862" y="58674"/>
                  </a:lnTo>
                  <a:lnTo>
                    <a:pt x="3086862" y="60960"/>
                  </a:lnTo>
                  <a:lnTo>
                    <a:pt x="3087624" y="64008"/>
                  </a:lnTo>
                  <a:lnTo>
                    <a:pt x="3087624" y="1145725"/>
                  </a:lnTo>
                  <a:lnTo>
                    <a:pt x="3092775" y="1137761"/>
                  </a:lnTo>
                  <a:lnTo>
                    <a:pt x="3098292" y="1116330"/>
                  </a:lnTo>
                  <a:lnTo>
                    <a:pt x="3099054" y="1109472"/>
                  </a:lnTo>
                  <a:close/>
                </a:path>
                <a:path w="3099434" h="1179829">
                  <a:moveTo>
                    <a:pt x="25146" y="1146810"/>
                  </a:moveTo>
                  <a:lnTo>
                    <a:pt x="21336" y="1142238"/>
                  </a:lnTo>
                  <a:lnTo>
                    <a:pt x="18288" y="1136904"/>
                  </a:lnTo>
                  <a:lnTo>
                    <a:pt x="18288" y="1137666"/>
                  </a:lnTo>
                  <a:lnTo>
                    <a:pt x="13716" y="1126998"/>
                  </a:lnTo>
                  <a:lnTo>
                    <a:pt x="12192" y="1120902"/>
                  </a:lnTo>
                  <a:lnTo>
                    <a:pt x="12192" y="1121664"/>
                  </a:lnTo>
                  <a:lnTo>
                    <a:pt x="11430" y="1115568"/>
                  </a:lnTo>
                  <a:lnTo>
                    <a:pt x="11430" y="1147289"/>
                  </a:lnTo>
                  <a:lnTo>
                    <a:pt x="14254" y="1151401"/>
                  </a:lnTo>
                  <a:lnTo>
                    <a:pt x="20330" y="1158671"/>
                  </a:lnTo>
                  <a:lnTo>
                    <a:pt x="24384" y="1162234"/>
                  </a:lnTo>
                  <a:lnTo>
                    <a:pt x="24384" y="1146810"/>
                  </a:lnTo>
                  <a:lnTo>
                    <a:pt x="25146" y="1146810"/>
                  </a:lnTo>
                  <a:close/>
                </a:path>
                <a:path w="3099434" h="1179829">
                  <a:moveTo>
                    <a:pt x="25145" y="32766"/>
                  </a:moveTo>
                  <a:lnTo>
                    <a:pt x="24383" y="32766"/>
                  </a:lnTo>
                  <a:lnTo>
                    <a:pt x="24383" y="33680"/>
                  </a:lnTo>
                  <a:lnTo>
                    <a:pt x="25145" y="32766"/>
                  </a:lnTo>
                  <a:close/>
                </a:path>
                <a:path w="3099434" h="1179829">
                  <a:moveTo>
                    <a:pt x="42672" y="1161288"/>
                  </a:moveTo>
                  <a:lnTo>
                    <a:pt x="37338" y="1158240"/>
                  </a:lnTo>
                  <a:lnTo>
                    <a:pt x="32766" y="1154430"/>
                  </a:lnTo>
                  <a:lnTo>
                    <a:pt x="32766" y="1155192"/>
                  </a:lnTo>
                  <a:lnTo>
                    <a:pt x="24384" y="1146810"/>
                  </a:lnTo>
                  <a:lnTo>
                    <a:pt x="24384" y="1162234"/>
                  </a:lnTo>
                  <a:lnTo>
                    <a:pt x="25908" y="1163574"/>
                  </a:lnTo>
                  <a:lnTo>
                    <a:pt x="36576" y="1171194"/>
                  </a:lnTo>
                  <a:lnTo>
                    <a:pt x="41910" y="1173704"/>
                  </a:lnTo>
                  <a:lnTo>
                    <a:pt x="41910" y="1161288"/>
                  </a:lnTo>
                  <a:lnTo>
                    <a:pt x="42672" y="1161288"/>
                  </a:lnTo>
                  <a:close/>
                </a:path>
                <a:path w="3099434" h="1179829">
                  <a:moveTo>
                    <a:pt x="42671" y="18288"/>
                  </a:moveTo>
                  <a:lnTo>
                    <a:pt x="41909" y="18288"/>
                  </a:lnTo>
                  <a:lnTo>
                    <a:pt x="41909" y="18723"/>
                  </a:lnTo>
                  <a:lnTo>
                    <a:pt x="42671" y="18288"/>
                  </a:lnTo>
                  <a:close/>
                </a:path>
                <a:path w="3099434" h="1179829">
                  <a:moveTo>
                    <a:pt x="58674" y="1167384"/>
                  </a:moveTo>
                  <a:lnTo>
                    <a:pt x="52578" y="1165860"/>
                  </a:lnTo>
                  <a:lnTo>
                    <a:pt x="41910" y="1161288"/>
                  </a:lnTo>
                  <a:lnTo>
                    <a:pt x="41910" y="1173704"/>
                  </a:lnTo>
                  <a:lnTo>
                    <a:pt x="44991" y="1175155"/>
                  </a:lnTo>
                  <a:lnTo>
                    <a:pt x="52906" y="1177418"/>
                  </a:lnTo>
                  <a:lnTo>
                    <a:pt x="57912" y="1178185"/>
                  </a:lnTo>
                  <a:lnTo>
                    <a:pt x="57912" y="1167384"/>
                  </a:lnTo>
                  <a:lnTo>
                    <a:pt x="58674" y="1167384"/>
                  </a:lnTo>
                  <a:close/>
                </a:path>
                <a:path w="3099434" h="1179829">
                  <a:moveTo>
                    <a:pt x="58674" y="12192"/>
                  </a:moveTo>
                  <a:lnTo>
                    <a:pt x="57912" y="12192"/>
                  </a:lnTo>
                  <a:lnTo>
                    <a:pt x="57912" y="12382"/>
                  </a:lnTo>
                  <a:lnTo>
                    <a:pt x="58674" y="12192"/>
                  </a:lnTo>
                  <a:close/>
                </a:path>
                <a:path w="3099434" h="1179829">
                  <a:moveTo>
                    <a:pt x="3035046" y="1178898"/>
                  </a:moveTo>
                  <a:lnTo>
                    <a:pt x="3035046" y="1168146"/>
                  </a:lnTo>
                  <a:lnTo>
                    <a:pt x="64008" y="1168146"/>
                  </a:lnTo>
                  <a:lnTo>
                    <a:pt x="57912" y="1167384"/>
                  </a:lnTo>
                  <a:lnTo>
                    <a:pt x="57912" y="1178185"/>
                  </a:lnTo>
                  <a:lnTo>
                    <a:pt x="61037" y="1178664"/>
                  </a:lnTo>
                  <a:lnTo>
                    <a:pt x="70104" y="1179576"/>
                  </a:lnTo>
                  <a:lnTo>
                    <a:pt x="3028950" y="1179576"/>
                  </a:lnTo>
                  <a:lnTo>
                    <a:pt x="3035046" y="1178898"/>
                  </a:lnTo>
                  <a:close/>
                </a:path>
                <a:path w="3099434" h="1179829">
                  <a:moveTo>
                    <a:pt x="3035046" y="11514"/>
                  </a:moveTo>
                  <a:lnTo>
                    <a:pt x="3034283" y="11430"/>
                  </a:lnTo>
                  <a:lnTo>
                    <a:pt x="3035046" y="11514"/>
                  </a:lnTo>
                  <a:close/>
                </a:path>
                <a:path w="3099434" h="1179829">
                  <a:moveTo>
                    <a:pt x="3041142" y="1178221"/>
                  </a:moveTo>
                  <a:lnTo>
                    <a:pt x="3041142" y="1167384"/>
                  </a:lnTo>
                  <a:lnTo>
                    <a:pt x="3034283" y="1168146"/>
                  </a:lnTo>
                  <a:lnTo>
                    <a:pt x="3035046" y="1168146"/>
                  </a:lnTo>
                  <a:lnTo>
                    <a:pt x="3035046" y="1178898"/>
                  </a:lnTo>
                  <a:lnTo>
                    <a:pt x="3041142" y="1178221"/>
                  </a:lnTo>
                  <a:close/>
                </a:path>
                <a:path w="3099434" h="1179829">
                  <a:moveTo>
                    <a:pt x="3041142" y="12382"/>
                  </a:moveTo>
                  <a:lnTo>
                    <a:pt x="3041142" y="12192"/>
                  </a:lnTo>
                  <a:lnTo>
                    <a:pt x="3040380" y="12192"/>
                  </a:lnTo>
                  <a:lnTo>
                    <a:pt x="3041142" y="12382"/>
                  </a:lnTo>
                  <a:close/>
                </a:path>
                <a:path w="3099434" h="1179829">
                  <a:moveTo>
                    <a:pt x="3057144" y="1172792"/>
                  </a:moveTo>
                  <a:lnTo>
                    <a:pt x="3057144" y="1161288"/>
                  </a:lnTo>
                  <a:lnTo>
                    <a:pt x="3046476" y="1165860"/>
                  </a:lnTo>
                  <a:lnTo>
                    <a:pt x="3040380" y="1167384"/>
                  </a:lnTo>
                  <a:lnTo>
                    <a:pt x="3041142" y="1167384"/>
                  </a:lnTo>
                  <a:lnTo>
                    <a:pt x="3041142" y="1178221"/>
                  </a:lnTo>
                  <a:lnTo>
                    <a:pt x="3042666" y="1178052"/>
                  </a:lnTo>
                  <a:lnTo>
                    <a:pt x="3057144" y="1172792"/>
                  </a:lnTo>
                  <a:close/>
                </a:path>
                <a:path w="3099434" h="1179829">
                  <a:moveTo>
                    <a:pt x="3057144" y="18723"/>
                  </a:moveTo>
                  <a:lnTo>
                    <a:pt x="3057144" y="18288"/>
                  </a:lnTo>
                  <a:lnTo>
                    <a:pt x="3056382" y="18288"/>
                  </a:lnTo>
                  <a:lnTo>
                    <a:pt x="3057144" y="18723"/>
                  </a:lnTo>
                  <a:close/>
                </a:path>
                <a:path w="3099434" h="1179829">
                  <a:moveTo>
                    <a:pt x="3074670" y="1161358"/>
                  </a:moveTo>
                  <a:lnTo>
                    <a:pt x="3074670" y="1146810"/>
                  </a:lnTo>
                  <a:lnTo>
                    <a:pt x="3066288" y="1155192"/>
                  </a:lnTo>
                  <a:lnTo>
                    <a:pt x="3066288" y="1154430"/>
                  </a:lnTo>
                  <a:lnTo>
                    <a:pt x="3061716" y="1158240"/>
                  </a:lnTo>
                  <a:lnTo>
                    <a:pt x="3056382" y="1161288"/>
                  </a:lnTo>
                  <a:lnTo>
                    <a:pt x="3057144" y="1161288"/>
                  </a:lnTo>
                  <a:lnTo>
                    <a:pt x="3057144" y="1172792"/>
                  </a:lnTo>
                  <a:lnTo>
                    <a:pt x="3063512" y="1170479"/>
                  </a:lnTo>
                  <a:lnTo>
                    <a:pt x="3074670" y="1161358"/>
                  </a:lnTo>
                  <a:close/>
                </a:path>
                <a:path w="3099434" h="1179829">
                  <a:moveTo>
                    <a:pt x="3074670" y="33680"/>
                  </a:moveTo>
                  <a:lnTo>
                    <a:pt x="3074670" y="32766"/>
                  </a:lnTo>
                  <a:lnTo>
                    <a:pt x="3073908" y="32766"/>
                  </a:lnTo>
                  <a:lnTo>
                    <a:pt x="3074670" y="33680"/>
                  </a:lnTo>
                  <a:close/>
                </a:path>
                <a:path w="3099434" h="1179829">
                  <a:moveTo>
                    <a:pt x="3085338" y="1149259"/>
                  </a:moveTo>
                  <a:lnTo>
                    <a:pt x="3085338" y="1126998"/>
                  </a:lnTo>
                  <a:lnTo>
                    <a:pt x="3080766" y="1137666"/>
                  </a:lnTo>
                  <a:lnTo>
                    <a:pt x="3077718" y="1142238"/>
                  </a:lnTo>
                  <a:lnTo>
                    <a:pt x="3073908" y="1146810"/>
                  </a:lnTo>
                  <a:lnTo>
                    <a:pt x="3074670" y="1146810"/>
                  </a:lnTo>
                  <a:lnTo>
                    <a:pt x="3074670" y="1161358"/>
                  </a:lnTo>
                  <a:lnTo>
                    <a:pt x="3080699" y="1156430"/>
                  </a:lnTo>
                  <a:lnTo>
                    <a:pt x="3085338" y="1149259"/>
                  </a:lnTo>
                  <a:close/>
                </a:path>
                <a:path w="3099434" h="1179829">
                  <a:moveTo>
                    <a:pt x="3085338" y="54610"/>
                  </a:moveTo>
                  <a:lnTo>
                    <a:pt x="3085338" y="52578"/>
                  </a:lnTo>
                  <a:lnTo>
                    <a:pt x="3084576" y="52578"/>
                  </a:lnTo>
                  <a:lnTo>
                    <a:pt x="3085338" y="54610"/>
                  </a:lnTo>
                  <a:close/>
                </a:path>
                <a:path w="3099434" h="1179829">
                  <a:moveTo>
                    <a:pt x="3086862" y="1146903"/>
                  </a:moveTo>
                  <a:lnTo>
                    <a:pt x="3086862" y="1120902"/>
                  </a:lnTo>
                  <a:lnTo>
                    <a:pt x="3084576" y="1126998"/>
                  </a:lnTo>
                  <a:lnTo>
                    <a:pt x="3085338" y="1126998"/>
                  </a:lnTo>
                  <a:lnTo>
                    <a:pt x="3085338" y="1149259"/>
                  </a:lnTo>
                  <a:lnTo>
                    <a:pt x="3086862" y="1146903"/>
                  </a:lnTo>
                  <a:close/>
                </a:path>
                <a:path w="3099434" h="1179829">
                  <a:moveTo>
                    <a:pt x="3086862" y="60960"/>
                  </a:moveTo>
                  <a:lnTo>
                    <a:pt x="3086862" y="58674"/>
                  </a:lnTo>
                  <a:lnTo>
                    <a:pt x="3086100" y="57912"/>
                  </a:lnTo>
                  <a:lnTo>
                    <a:pt x="3086862" y="60960"/>
                  </a:lnTo>
                  <a:close/>
                </a:path>
                <a:path w="3099434" h="1179829">
                  <a:moveTo>
                    <a:pt x="3087624" y="1145725"/>
                  </a:moveTo>
                  <a:lnTo>
                    <a:pt x="3087624" y="1115568"/>
                  </a:lnTo>
                  <a:lnTo>
                    <a:pt x="3086100" y="1121664"/>
                  </a:lnTo>
                  <a:lnTo>
                    <a:pt x="3086862" y="1120902"/>
                  </a:lnTo>
                  <a:lnTo>
                    <a:pt x="3086862" y="1146903"/>
                  </a:lnTo>
                  <a:lnTo>
                    <a:pt x="3087624" y="1145725"/>
                  </a:lnTo>
                  <a:close/>
                </a:path>
              </a:pathLst>
            </a:custGeom>
            <a:solidFill>
              <a:srgbClr val="FFC000"/>
            </a:solidFill>
          </p:spPr>
          <p:txBody>
            <a:bodyPr wrap="square" lIns="0" tIns="0" rIns="0" bIns="0" rtlCol="0"/>
            <a:lstStyle/>
            <a:p>
              <a:endParaRPr/>
            </a:p>
          </p:txBody>
        </p:sp>
        <p:sp>
          <p:nvSpPr>
            <p:cNvPr id="30" name="object 30"/>
            <p:cNvSpPr/>
            <p:nvPr/>
          </p:nvSpPr>
          <p:spPr>
            <a:xfrm>
              <a:off x="7397381" y="5119115"/>
              <a:ext cx="2994025" cy="340360"/>
            </a:xfrm>
            <a:custGeom>
              <a:avLst/>
              <a:gdLst/>
              <a:ahLst/>
              <a:cxnLst/>
              <a:rect l="l" t="t" r="r" b="b"/>
              <a:pathLst>
                <a:path w="2994025" h="340360">
                  <a:moveTo>
                    <a:pt x="2993898" y="245363"/>
                  </a:moveTo>
                  <a:lnTo>
                    <a:pt x="2993898" y="94487"/>
                  </a:lnTo>
                  <a:lnTo>
                    <a:pt x="2986408" y="57542"/>
                  </a:lnTo>
                  <a:lnTo>
                    <a:pt x="2965989" y="27527"/>
                  </a:lnTo>
                  <a:lnTo>
                    <a:pt x="2935712" y="7369"/>
                  </a:lnTo>
                  <a:lnTo>
                    <a:pt x="2898648" y="0"/>
                  </a:lnTo>
                  <a:lnTo>
                    <a:pt x="95249" y="0"/>
                  </a:lnTo>
                  <a:lnTo>
                    <a:pt x="58185" y="7369"/>
                  </a:lnTo>
                  <a:lnTo>
                    <a:pt x="27908" y="27527"/>
                  </a:lnTo>
                  <a:lnTo>
                    <a:pt x="7489" y="57542"/>
                  </a:lnTo>
                  <a:lnTo>
                    <a:pt x="0" y="94487"/>
                  </a:lnTo>
                  <a:lnTo>
                    <a:pt x="0" y="245364"/>
                  </a:lnTo>
                  <a:lnTo>
                    <a:pt x="7489" y="281987"/>
                  </a:lnTo>
                  <a:lnTo>
                    <a:pt x="27908" y="312038"/>
                  </a:lnTo>
                  <a:lnTo>
                    <a:pt x="58185" y="332374"/>
                  </a:lnTo>
                  <a:lnTo>
                    <a:pt x="95250" y="339852"/>
                  </a:lnTo>
                  <a:lnTo>
                    <a:pt x="2898648" y="339851"/>
                  </a:lnTo>
                  <a:lnTo>
                    <a:pt x="2935712" y="332374"/>
                  </a:lnTo>
                  <a:lnTo>
                    <a:pt x="2965989" y="312038"/>
                  </a:lnTo>
                  <a:lnTo>
                    <a:pt x="2986408" y="281987"/>
                  </a:lnTo>
                  <a:lnTo>
                    <a:pt x="2993898" y="245363"/>
                  </a:lnTo>
                  <a:close/>
                </a:path>
              </a:pathLst>
            </a:custGeom>
            <a:solidFill>
              <a:srgbClr val="C55A11"/>
            </a:solidFill>
          </p:spPr>
          <p:txBody>
            <a:bodyPr wrap="square" lIns="0" tIns="0" rIns="0" bIns="0" rtlCol="0"/>
            <a:lstStyle/>
            <a:p>
              <a:endParaRPr/>
            </a:p>
          </p:txBody>
        </p:sp>
      </p:grpSp>
      <p:sp>
        <p:nvSpPr>
          <p:cNvPr id="31" name="object 31"/>
          <p:cNvSpPr txBox="1"/>
          <p:nvPr/>
        </p:nvSpPr>
        <p:spPr>
          <a:xfrm>
            <a:off x="7425823" y="5019329"/>
            <a:ext cx="3141345" cy="1214755"/>
          </a:xfrm>
          <a:prstGeom prst="rect">
            <a:avLst/>
          </a:prstGeom>
        </p:spPr>
        <p:txBody>
          <a:bodyPr vert="horz" wrap="square" lIns="0" tIns="146685" rIns="0" bIns="0" rtlCol="0">
            <a:spAutoFit/>
          </a:bodyPr>
          <a:lstStyle/>
          <a:p>
            <a:pPr marL="265430">
              <a:lnSpc>
                <a:spcPct val="100000"/>
              </a:lnSpc>
              <a:spcBef>
                <a:spcPts val="1155"/>
              </a:spcBef>
            </a:pPr>
            <a:r>
              <a:rPr sz="1550" b="1" dirty="0">
                <a:solidFill>
                  <a:srgbClr val="FFFFFF"/>
                </a:solidFill>
                <a:latin typeface="Microsoft JhengHei"/>
                <a:cs typeface="Microsoft JhengHei"/>
              </a:rPr>
              <a:t>篩檢陽性轉介就醫確認檢</a:t>
            </a:r>
            <a:r>
              <a:rPr sz="1550" b="1" spc="-50" dirty="0">
                <a:solidFill>
                  <a:srgbClr val="FFFFFF"/>
                </a:solidFill>
                <a:latin typeface="Microsoft JhengHei"/>
                <a:cs typeface="Microsoft JhengHei"/>
              </a:rPr>
              <a:t>驗</a:t>
            </a:r>
            <a:endParaRPr sz="1550">
              <a:latin typeface="Microsoft JhengHei"/>
              <a:cs typeface="Microsoft JhengHei"/>
            </a:endParaRPr>
          </a:p>
          <a:p>
            <a:pPr marL="323215" marR="5080" indent="-311150">
              <a:lnSpc>
                <a:spcPct val="114300"/>
              </a:lnSpc>
              <a:spcBef>
                <a:spcPts val="685"/>
              </a:spcBef>
              <a:buClr>
                <a:srgbClr val="F2A068"/>
              </a:buClr>
              <a:buFont typeface="Wingdings"/>
              <a:buChar char=""/>
              <a:tabLst>
                <a:tab pos="323215" algn="l"/>
                <a:tab pos="323850" algn="l"/>
              </a:tabLst>
            </a:pPr>
            <a:r>
              <a:rPr sz="1400" spc="60" dirty="0">
                <a:latin typeface="Microsoft JhengHei"/>
                <a:cs typeface="Microsoft JhengHei"/>
              </a:rPr>
              <a:t>補助至指定醫院當次就醫掛號費、</a:t>
            </a:r>
            <a:r>
              <a:rPr sz="1400" spc="175" dirty="0">
                <a:latin typeface="Microsoft JhengHei"/>
                <a:cs typeface="Microsoft JhengHei"/>
              </a:rPr>
              <a:t>部分負擔，並退還試劑費用，</a:t>
            </a:r>
            <a:r>
              <a:rPr sz="1400" spc="500" dirty="0">
                <a:latin typeface="Microsoft JhengHei"/>
                <a:cs typeface="Microsoft JhengHei"/>
              </a:rPr>
              <a:t> </a:t>
            </a:r>
            <a:r>
              <a:rPr sz="1400" spc="-5" dirty="0">
                <a:latin typeface="Microsoft JhengHei"/>
                <a:cs typeface="Microsoft JhengHei"/>
              </a:rPr>
              <a:t>鼓勵篩檢陽性⺠眾儘速就醫</a:t>
            </a:r>
            <a:endParaRPr sz="1400">
              <a:latin typeface="Microsoft JhengHei"/>
              <a:cs typeface="Microsoft JhengHei"/>
            </a:endParaRPr>
          </a:p>
        </p:txBody>
      </p:sp>
      <p:sp>
        <p:nvSpPr>
          <p:cNvPr id="32" name="object 32"/>
          <p:cNvSpPr txBox="1">
            <a:spLocks noGrp="1"/>
          </p:cNvSpPr>
          <p:nvPr>
            <p:ph type="title"/>
          </p:nvPr>
        </p:nvSpPr>
        <p:spPr>
          <a:xfrm>
            <a:off x="1471555" y="1082294"/>
            <a:ext cx="8041640" cy="506730"/>
          </a:xfrm>
          <a:prstGeom prst="rect">
            <a:avLst/>
          </a:prstGeom>
        </p:spPr>
        <p:txBody>
          <a:bodyPr vert="horz" wrap="square" lIns="0" tIns="13335" rIns="0" bIns="0" rtlCol="0">
            <a:spAutoFit/>
          </a:bodyPr>
          <a:lstStyle/>
          <a:p>
            <a:pPr marL="12700">
              <a:lnSpc>
                <a:spcPct val="100000"/>
              </a:lnSpc>
              <a:spcBef>
                <a:spcPts val="105"/>
              </a:spcBef>
            </a:pPr>
            <a:r>
              <a:rPr spc="-5" dirty="0"/>
              <a:t>持續推動愛滋自我篩檢計畫，提升篩檢便利性</a:t>
            </a:r>
          </a:p>
        </p:txBody>
      </p:sp>
      <p:grpSp>
        <p:nvGrpSpPr>
          <p:cNvPr id="33" name="object 33"/>
          <p:cNvGrpSpPr/>
          <p:nvPr/>
        </p:nvGrpSpPr>
        <p:grpSpPr>
          <a:xfrm>
            <a:off x="246011" y="958596"/>
            <a:ext cx="2797810" cy="4189729"/>
            <a:chOff x="246011" y="958596"/>
            <a:chExt cx="2797810" cy="4189729"/>
          </a:xfrm>
        </p:grpSpPr>
        <p:pic>
          <p:nvPicPr>
            <p:cNvPr id="34" name="object 34"/>
            <p:cNvPicPr/>
            <p:nvPr/>
          </p:nvPicPr>
          <p:blipFill>
            <a:blip r:embed="rId5" cstate="print"/>
            <a:stretch>
              <a:fillRect/>
            </a:stretch>
          </p:blipFill>
          <p:spPr>
            <a:xfrm>
              <a:off x="246011" y="958596"/>
              <a:ext cx="811530" cy="707136"/>
            </a:xfrm>
            <a:prstGeom prst="rect">
              <a:avLst/>
            </a:prstGeom>
          </p:spPr>
        </p:pic>
        <p:sp>
          <p:nvSpPr>
            <p:cNvPr id="35" name="object 35"/>
            <p:cNvSpPr/>
            <p:nvPr/>
          </p:nvSpPr>
          <p:spPr>
            <a:xfrm>
              <a:off x="822083" y="3595878"/>
              <a:ext cx="2208530" cy="1544320"/>
            </a:xfrm>
            <a:custGeom>
              <a:avLst/>
              <a:gdLst/>
              <a:ahLst/>
              <a:cxnLst/>
              <a:rect l="l" t="t" r="r" b="b"/>
              <a:pathLst>
                <a:path w="2208530" h="1544320">
                  <a:moveTo>
                    <a:pt x="2208276" y="1158240"/>
                  </a:moveTo>
                  <a:lnTo>
                    <a:pt x="1840230" y="771906"/>
                  </a:lnTo>
                  <a:lnTo>
                    <a:pt x="2208276" y="386334"/>
                  </a:lnTo>
                  <a:lnTo>
                    <a:pt x="1472184" y="386334"/>
                  </a:lnTo>
                  <a:lnTo>
                    <a:pt x="1104138" y="0"/>
                  </a:lnTo>
                  <a:lnTo>
                    <a:pt x="736092" y="386334"/>
                  </a:lnTo>
                  <a:lnTo>
                    <a:pt x="0" y="386334"/>
                  </a:lnTo>
                  <a:lnTo>
                    <a:pt x="368046" y="771906"/>
                  </a:lnTo>
                  <a:lnTo>
                    <a:pt x="0" y="1158240"/>
                  </a:lnTo>
                  <a:lnTo>
                    <a:pt x="736092" y="1158240"/>
                  </a:lnTo>
                  <a:lnTo>
                    <a:pt x="1104138" y="1543812"/>
                  </a:lnTo>
                  <a:lnTo>
                    <a:pt x="1472184" y="1158240"/>
                  </a:lnTo>
                  <a:lnTo>
                    <a:pt x="2208276" y="1158240"/>
                  </a:lnTo>
                  <a:close/>
                </a:path>
              </a:pathLst>
            </a:custGeom>
            <a:solidFill>
              <a:srgbClr val="5B9BD5"/>
            </a:solidFill>
          </p:spPr>
          <p:txBody>
            <a:bodyPr wrap="square" lIns="0" tIns="0" rIns="0" bIns="0" rtlCol="0"/>
            <a:lstStyle/>
            <a:p>
              <a:endParaRPr/>
            </a:p>
          </p:txBody>
        </p:sp>
        <p:sp>
          <p:nvSpPr>
            <p:cNvPr id="36" name="object 36"/>
            <p:cNvSpPr/>
            <p:nvPr/>
          </p:nvSpPr>
          <p:spPr>
            <a:xfrm>
              <a:off x="809129" y="3587496"/>
              <a:ext cx="2234565" cy="1560830"/>
            </a:xfrm>
            <a:custGeom>
              <a:avLst/>
              <a:gdLst/>
              <a:ahLst/>
              <a:cxnLst/>
              <a:rect l="l" t="t" r="r" b="b"/>
              <a:pathLst>
                <a:path w="2234565" h="1560829">
                  <a:moveTo>
                    <a:pt x="746653" y="388620"/>
                  </a:moveTo>
                  <a:lnTo>
                    <a:pt x="0" y="388620"/>
                  </a:lnTo>
                  <a:lnTo>
                    <a:pt x="12954" y="402229"/>
                  </a:lnTo>
                  <a:lnTo>
                    <a:pt x="12954" y="400050"/>
                  </a:lnTo>
                  <a:lnTo>
                    <a:pt x="16764" y="390906"/>
                  </a:lnTo>
                  <a:lnTo>
                    <a:pt x="25496" y="400050"/>
                  </a:lnTo>
                  <a:lnTo>
                    <a:pt x="744474" y="400050"/>
                  </a:lnTo>
                  <a:lnTo>
                    <a:pt x="744474" y="390906"/>
                  </a:lnTo>
                  <a:lnTo>
                    <a:pt x="746653" y="388620"/>
                  </a:lnTo>
                  <a:close/>
                </a:path>
                <a:path w="2234565" h="1560829">
                  <a:moveTo>
                    <a:pt x="376428" y="793079"/>
                  </a:moveTo>
                  <a:lnTo>
                    <a:pt x="376428" y="784098"/>
                  </a:lnTo>
                  <a:lnTo>
                    <a:pt x="372801" y="780288"/>
                  </a:lnTo>
                  <a:lnTo>
                    <a:pt x="0" y="1171956"/>
                  </a:lnTo>
                  <a:lnTo>
                    <a:pt x="12954" y="1171956"/>
                  </a:lnTo>
                  <a:lnTo>
                    <a:pt x="12954" y="1160526"/>
                  </a:lnTo>
                  <a:lnTo>
                    <a:pt x="26192" y="1160539"/>
                  </a:lnTo>
                  <a:lnTo>
                    <a:pt x="376428" y="793079"/>
                  </a:lnTo>
                  <a:close/>
                </a:path>
                <a:path w="2234565" h="1560829">
                  <a:moveTo>
                    <a:pt x="25496" y="400050"/>
                  </a:moveTo>
                  <a:lnTo>
                    <a:pt x="16764" y="390906"/>
                  </a:lnTo>
                  <a:lnTo>
                    <a:pt x="12954" y="400050"/>
                  </a:lnTo>
                  <a:lnTo>
                    <a:pt x="25496" y="400050"/>
                  </a:lnTo>
                  <a:close/>
                </a:path>
                <a:path w="2234565" h="1560829">
                  <a:moveTo>
                    <a:pt x="388620" y="780288"/>
                  </a:moveTo>
                  <a:lnTo>
                    <a:pt x="25496" y="400050"/>
                  </a:lnTo>
                  <a:lnTo>
                    <a:pt x="12954" y="400050"/>
                  </a:lnTo>
                  <a:lnTo>
                    <a:pt x="12954" y="402229"/>
                  </a:lnTo>
                  <a:lnTo>
                    <a:pt x="372801" y="780288"/>
                  </a:lnTo>
                  <a:lnTo>
                    <a:pt x="376428" y="776478"/>
                  </a:lnTo>
                  <a:lnTo>
                    <a:pt x="376428" y="793079"/>
                  </a:lnTo>
                  <a:lnTo>
                    <a:pt x="388620" y="780288"/>
                  </a:lnTo>
                  <a:close/>
                </a:path>
                <a:path w="2234565" h="1560829">
                  <a:moveTo>
                    <a:pt x="26192" y="1160539"/>
                  </a:moveTo>
                  <a:lnTo>
                    <a:pt x="12954" y="1160526"/>
                  </a:lnTo>
                  <a:lnTo>
                    <a:pt x="16764" y="1170432"/>
                  </a:lnTo>
                  <a:lnTo>
                    <a:pt x="26192" y="1160539"/>
                  </a:lnTo>
                  <a:close/>
                </a:path>
                <a:path w="2234565" h="1560829">
                  <a:moveTo>
                    <a:pt x="1116715" y="1543998"/>
                  </a:moveTo>
                  <a:lnTo>
                    <a:pt x="751332" y="1161288"/>
                  </a:lnTo>
                  <a:lnTo>
                    <a:pt x="26192" y="1160539"/>
                  </a:lnTo>
                  <a:lnTo>
                    <a:pt x="16764" y="1170432"/>
                  </a:lnTo>
                  <a:lnTo>
                    <a:pt x="12954" y="1160526"/>
                  </a:lnTo>
                  <a:lnTo>
                    <a:pt x="12954" y="1171956"/>
                  </a:lnTo>
                  <a:lnTo>
                    <a:pt x="744474" y="1171956"/>
                  </a:lnTo>
                  <a:lnTo>
                    <a:pt x="744474" y="1170432"/>
                  </a:lnTo>
                  <a:lnTo>
                    <a:pt x="749046" y="1171956"/>
                  </a:lnTo>
                  <a:lnTo>
                    <a:pt x="749046" y="1175219"/>
                  </a:lnTo>
                  <a:lnTo>
                    <a:pt x="1112520" y="1555788"/>
                  </a:lnTo>
                  <a:lnTo>
                    <a:pt x="1112520" y="1548384"/>
                  </a:lnTo>
                  <a:lnTo>
                    <a:pt x="1116715" y="1543998"/>
                  </a:lnTo>
                  <a:close/>
                </a:path>
                <a:path w="2234565" h="1560829">
                  <a:moveTo>
                    <a:pt x="376428" y="784098"/>
                  </a:moveTo>
                  <a:lnTo>
                    <a:pt x="376428" y="776478"/>
                  </a:lnTo>
                  <a:lnTo>
                    <a:pt x="372801" y="780288"/>
                  </a:lnTo>
                  <a:lnTo>
                    <a:pt x="376428" y="784098"/>
                  </a:lnTo>
                  <a:close/>
                </a:path>
                <a:path w="2234565" h="1560829">
                  <a:moveTo>
                    <a:pt x="749046" y="388620"/>
                  </a:moveTo>
                  <a:lnTo>
                    <a:pt x="746653" y="388620"/>
                  </a:lnTo>
                  <a:lnTo>
                    <a:pt x="744474" y="390906"/>
                  </a:lnTo>
                  <a:lnTo>
                    <a:pt x="749046" y="388620"/>
                  </a:lnTo>
                  <a:close/>
                </a:path>
                <a:path w="2234565" h="1560829">
                  <a:moveTo>
                    <a:pt x="749046" y="400050"/>
                  </a:moveTo>
                  <a:lnTo>
                    <a:pt x="749046" y="388620"/>
                  </a:lnTo>
                  <a:lnTo>
                    <a:pt x="744474" y="390906"/>
                  </a:lnTo>
                  <a:lnTo>
                    <a:pt x="744474" y="400050"/>
                  </a:lnTo>
                  <a:lnTo>
                    <a:pt x="749046" y="400050"/>
                  </a:lnTo>
                  <a:close/>
                </a:path>
                <a:path w="2234565" h="1560829">
                  <a:moveTo>
                    <a:pt x="749046" y="1171956"/>
                  </a:moveTo>
                  <a:lnTo>
                    <a:pt x="744474" y="1170432"/>
                  </a:lnTo>
                  <a:lnTo>
                    <a:pt x="745929" y="1171956"/>
                  </a:lnTo>
                  <a:lnTo>
                    <a:pt x="749046" y="1171956"/>
                  </a:lnTo>
                  <a:close/>
                </a:path>
                <a:path w="2234565" h="1560829">
                  <a:moveTo>
                    <a:pt x="745929" y="1171956"/>
                  </a:moveTo>
                  <a:lnTo>
                    <a:pt x="744474" y="1170432"/>
                  </a:lnTo>
                  <a:lnTo>
                    <a:pt x="744474" y="1171956"/>
                  </a:lnTo>
                  <a:lnTo>
                    <a:pt x="745929" y="1171956"/>
                  </a:lnTo>
                  <a:close/>
                </a:path>
                <a:path w="2234565" h="1560829">
                  <a:moveTo>
                    <a:pt x="749046" y="1175219"/>
                  </a:moveTo>
                  <a:lnTo>
                    <a:pt x="749046" y="1171956"/>
                  </a:lnTo>
                  <a:lnTo>
                    <a:pt x="745929" y="1171956"/>
                  </a:lnTo>
                  <a:lnTo>
                    <a:pt x="749046" y="1175219"/>
                  </a:lnTo>
                  <a:close/>
                </a:path>
                <a:path w="2234565" h="1560829">
                  <a:moveTo>
                    <a:pt x="1486773" y="388620"/>
                  </a:moveTo>
                  <a:lnTo>
                    <a:pt x="1117092" y="0"/>
                  </a:lnTo>
                  <a:lnTo>
                    <a:pt x="746653" y="388620"/>
                  </a:lnTo>
                  <a:lnTo>
                    <a:pt x="749046" y="388620"/>
                  </a:lnTo>
                  <a:lnTo>
                    <a:pt x="749046" y="400050"/>
                  </a:lnTo>
                  <a:lnTo>
                    <a:pt x="751332" y="400050"/>
                  </a:lnTo>
                  <a:lnTo>
                    <a:pt x="1112520" y="20988"/>
                  </a:lnTo>
                  <a:lnTo>
                    <a:pt x="1112520" y="12192"/>
                  </a:lnTo>
                  <a:lnTo>
                    <a:pt x="1120902" y="12192"/>
                  </a:lnTo>
                  <a:lnTo>
                    <a:pt x="1120902" y="20970"/>
                  </a:lnTo>
                  <a:lnTo>
                    <a:pt x="1482852" y="400050"/>
                  </a:lnTo>
                  <a:lnTo>
                    <a:pt x="1485138" y="400050"/>
                  </a:lnTo>
                  <a:lnTo>
                    <a:pt x="1485138" y="388620"/>
                  </a:lnTo>
                  <a:lnTo>
                    <a:pt x="1486773" y="388620"/>
                  </a:lnTo>
                  <a:close/>
                </a:path>
                <a:path w="2234565" h="1560829">
                  <a:moveTo>
                    <a:pt x="1120902" y="12192"/>
                  </a:moveTo>
                  <a:lnTo>
                    <a:pt x="1112520" y="12192"/>
                  </a:lnTo>
                  <a:lnTo>
                    <a:pt x="1116715" y="16585"/>
                  </a:lnTo>
                  <a:lnTo>
                    <a:pt x="1120902" y="12192"/>
                  </a:lnTo>
                  <a:close/>
                </a:path>
                <a:path w="2234565" h="1560829">
                  <a:moveTo>
                    <a:pt x="1116715" y="16585"/>
                  </a:moveTo>
                  <a:lnTo>
                    <a:pt x="1112520" y="12192"/>
                  </a:lnTo>
                  <a:lnTo>
                    <a:pt x="1112520" y="20988"/>
                  </a:lnTo>
                  <a:lnTo>
                    <a:pt x="1116715" y="16585"/>
                  </a:lnTo>
                  <a:close/>
                </a:path>
                <a:path w="2234565" h="1560829">
                  <a:moveTo>
                    <a:pt x="1120902" y="1548384"/>
                  </a:moveTo>
                  <a:lnTo>
                    <a:pt x="1116715" y="1543998"/>
                  </a:lnTo>
                  <a:lnTo>
                    <a:pt x="1112520" y="1548384"/>
                  </a:lnTo>
                  <a:lnTo>
                    <a:pt x="1120902" y="1548384"/>
                  </a:lnTo>
                  <a:close/>
                </a:path>
                <a:path w="2234565" h="1560829">
                  <a:moveTo>
                    <a:pt x="1120902" y="1556578"/>
                  </a:moveTo>
                  <a:lnTo>
                    <a:pt x="1120902" y="1548384"/>
                  </a:lnTo>
                  <a:lnTo>
                    <a:pt x="1112520" y="1548384"/>
                  </a:lnTo>
                  <a:lnTo>
                    <a:pt x="1112520" y="1555788"/>
                  </a:lnTo>
                  <a:lnTo>
                    <a:pt x="1117092" y="1560576"/>
                  </a:lnTo>
                  <a:lnTo>
                    <a:pt x="1120902" y="1556578"/>
                  </a:lnTo>
                  <a:close/>
                </a:path>
                <a:path w="2234565" h="1560829">
                  <a:moveTo>
                    <a:pt x="1120902" y="20970"/>
                  </a:moveTo>
                  <a:lnTo>
                    <a:pt x="1120902" y="12192"/>
                  </a:lnTo>
                  <a:lnTo>
                    <a:pt x="1116715" y="16585"/>
                  </a:lnTo>
                  <a:lnTo>
                    <a:pt x="1120902" y="20970"/>
                  </a:lnTo>
                  <a:close/>
                </a:path>
                <a:path w="2234565" h="1560829">
                  <a:moveTo>
                    <a:pt x="2221230" y="1171956"/>
                  </a:moveTo>
                  <a:lnTo>
                    <a:pt x="2221230" y="1160526"/>
                  </a:lnTo>
                  <a:lnTo>
                    <a:pt x="2216658" y="1170432"/>
                  </a:lnTo>
                  <a:lnTo>
                    <a:pt x="2207249" y="1160540"/>
                  </a:lnTo>
                  <a:lnTo>
                    <a:pt x="1482852" y="1161288"/>
                  </a:lnTo>
                  <a:lnTo>
                    <a:pt x="1116715" y="1543998"/>
                  </a:lnTo>
                  <a:lnTo>
                    <a:pt x="1120902" y="1548384"/>
                  </a:lnTo>
                  <a:lnTo>
                    <a:pt x="1120902" y="1556578"/>
                  </a:lnTo>
                  <a:lnTo>
                    <a:pt x="1485138" y="1174429"/>
                  </a:lnTo>
                  <a:lnTo>
                    <a:pt x="1485138" y="1171956"/>
                  </a:lnTo>
                  <a:lnTo>
                    <a:pt x="1488948" y="1170432"/>
                  </a:lnTo>
                  <a:lnTo>
                    <a:pt x="1488948" y="1171956"/>
                  </a:lnTo>
                  <a:lnTo>
                    <a:pt x="2221230" y="1171956"/>
                  </a:lnTo>
                  <a:close/>
                </a:path>
                <a:path w="2234565" h="1560829">
                  <a:moveTo>
                    <a:pt x="1488948" y="390906"/>
                  </a:moveTo>
                  <a:lnTo>
                    <a:pt x="1486773" y="388620"/>
                  </a:lnTo>
                  <a:lnTo>
                    <a:pt x="1485138" y="388620"/>
                  </a:lnTo>
                  <a:lnTo>
                    <a:pt x="1488948" y="390906"/>
                  </a:lnTo>
                  <a:close/>
                </a:path>
                <a:path w="2234565" h="1560829">
                  <a:moveTo>
                    <a:pt x="1488948" y="400050"/>
                  </a:moveTo>
                  <a:lnTo>
                    <a:pt x="1488948" y="390906"/>
                  </a:lnTo>
                  <a:lnTo>
                    <a:pt x="1485138" y="388620"/>
                  </a:lnTo>
                  <a:lnTo>
                    <a:pt x="1485138" y="400050"/>
                  </a:lnTo>
                  <a:lnTo>
                    <a:pt x="1488948" y="400050"/>
                  </a:lnTo>
                  <a:close/>
                </a:path>
                <a:path w="2234565" h="1560829">
                  <a:moveTo>
                    <a:pt x="1488948" y="1170432"/>
                  </a:moveTo>
                  <a:lnTo>
                    <a:pt x="1485138" y="1171956"/>
                  </a:lnTo>
                  <a:lnTo>
                    <a:pt x="1487495" y="1171956"/>
                  </a:lnTo>
                  <a:lnTo>
                    <a:pt x="1488948" y="1170432"/>
                  </a:lnTo>
                  <a:close/>
                </a:path>
                <a:path w="2234565" h="1560829">
                  <a:moveTo>
                    <a:pt x="1487495" y="1171956"/>
                  </a:moveTo>
                  <a:lnTo>
                    <a:pt x="1485138" y="1171956"/>
                  </a:lnTo>
                  <a:lnTo>
                    <a:pt x="1485138" y="1174429"/>
                  </a:lnTo>
                  <a:lnTo>
                    <a:pt x="1487495" y="1171956"/>
                  </a:lnTo>
                  <a:close/>
                </a:path>
                <a:path w="2234565" h="1560829">
                  <a:moveTo>
                    <a:pt x="2234184" y="388620"/>
                  </a:moveTo>
                  <a:lnTo>
                    <a:pt x="1486773" y="388620"/>
                  </a:lnTo>
                  <a:lnTo>
                    <a:pt x="1488948" y="390906"/>
                  </a:lnTo>
                  <a:lnTo>
                    <a:pt x="1488948" y="400050"/>
                  </a:lnTo>
                  <a:lnTo>
                    <a:pt x="2207943" y="400050"/>
                  </a:lnTo>
                  <a:lnTo>
                    <a:pt x="2216658" y="390906"/>
                  </a:lnTo>
                  <a:lnTo>
                    <a:pt x="2221230" y="400050"/>
                  </a:lnTo>
                  <a:lnTo>
                    <a:pt x="2221230" y="402202"/>
                  </a:lnTo>
                  <a:lnTo>
                    <a:pt x="2234184" y="388620"/>
                  </a:lnTo>
                  <a:close/>
                </a:path>
                <a:path w="2234565" h="1560829">
                  <a:moveTo>
                    <a:pt x="1488948" y="1171956"/>
                  </a:moveTo>
                  <a:lnTo>
                    <a:pt x="1488948" y="1170432"/>
                  </a:lnTo>
                  <a:lnTo>
                    <a:pt x="1487495" y="1171956"/>
                  </a:lnTo>
                  <a:lnTo>
                    <a:pt x="1488948" y="1171956"/>
                  </a:lnTo>
                  <a:close/>
                </a:path>
                <a:path w="2234565" h="1560829">
                  <a:moveTo>
                    <a:pt x="2221230" y="402202"/>
                  </a:moveTo>
                  <a:lnTo>
                    <a:pt x="2221230" y="400050"/>
                  </a:lnTo>
                  <a:lnTo>
                    <a:pt x="2207943" y="400050"/>
                  </a:lnTo>
                  <a:lnTo>
                    <a:pt x="1845564" y="780288"/>
                  </a:lnTo>
                  <a:lnTo>
                    <a:pt x="1856994" y="792304"/>
                  </a:lnTo>
                  <a:lnTo>
                    <a:pt x="1856994" y="776478"/>
                  </a:lnTo>
                  <a:lnTo>
                    <a:pt x="1860627" y="780287"/>
                  </a:lnTo>
                  <a:lnTo>
                    <a:pt x="2221230" y="402202"/>
                  </a:lnTo>
                  <a:close/>
                </a:path>
                <a:path w="2234565" h="1560829">
                  <a:moveTo>
                    <a:pt x="1860627" y="780288"/>
                  </a:moveTo>
                  <a:lnTo>
                    <a:pt x="1856994" y="776478"/>
                  </a:lnTo>
                  <a:lnTo>
                    <a:pt x="1856994" y="784098"/>
                  </a:lnTo>
                  <a:lnTo>
                    <a:pt x="1860627" y="780288"/>
                  </a:lnTo>
                  <a:close/>
                </a:path>
                <a:path w="2234565" h="1560829">
                  <a:moveTo>
                    <a:pt x="2234184" y="1171956"/>
                  </a:moveTo>
                  <a:lnTo>
                    <a:pt x="1860627" y="780288"/>
                  </a:lnTo>
                  <a:lnTo>
                    <a:pt x="1856994" y="784098"/>
                  </a:lnTo>
                  <a:lnTo>
                    <a:pt x="1856994" y="792304"/>
                  </a:lnTo>
                  <a:lnTo>
                    <a:pt x="2207249" y="1160540"/>
                  </a:lnTo>
                  <a:lnTo>
                    <a:pt x="2221230" y="1160526"/>
                  </a:lnTo>
                  <a:lnTo>
                    <a:pt x="2221230" y="1171956"/>
                  </a:lnTo>
                  <a:lnTo>
                    <a:pt x="2234184" y="1171956"/>
                  </a:lnTo>
                  <a:close/>
                </a:path>
                <a:path w="2234565" h="1560829">
                  <a:moveTo>
                    <a:pt x="2221230" y="1160526"/>
                  </a:moveTo>
                  <a:lnTo>
                    <a:pt x="2207249" y="1160540"/>
                  </a:lnTo>
                  <a:lnTo>
                    <a:pt x="2216658" y="1170432"/>
                  </a:lnTo>
                  <a:lnTo>
                    <a:pt x="2221230" y="1160526"/>
                  </a:lnTo>
                  <a:close/>
                </a:path>
                <a:path w="2234565" h="1560829">
                  <a:moveTo>
                    <a:pt x="2221230" y="400050"/>
                  </a:moveTo>
                  <a:lnTo>
                    <a:pt x="2216658" y="390906"/>
                  </a:lnTo>
                  <a:lnTo>
                    <a:pt x="2207943" y="400050"/>
                  </a:lnTo>
                  <a:lnTo>
                    <a:pt x="2221230" y="400050"/>
                  </a:lnTo>
                  <a:close/>
                </a:path>
              </a:pathLst>
            </a:custGeom>
            <a:solidFill>
              <a:srgbClr val="41719C"/>
            </a:solidFill>
          </p:spPr>
          <p:txBody>
            <a:bodyPr wrap="square" lIns="0" tIns="0" rIns="0" bIns="0" rtlCol="0"/>
            <a:lstStyle/>
            <a:p>
              <a:endParaRPr/>
            </a:p>
          </p:txBody>
        </p:sp>
      </p:grpSp>
      <p:sp>
        <p:nvSpPr>
          <p:cNvPr id="37" name="object 37"/>
          <p:cNvSpPr txBox="1"/>
          <p:nvPr/>
        </p:nvSpPr>
        <p:spPr>
          <a:xfrm>
            <a:off x="1312303" y="3988561"/>
            <a:ext cx="1228090" cy="746760"/>
          </a:xfrm>
          <a:prstGeom prst="rect">
            <a:avLst/>
          </a:prstGeom>
        </p:spPr>
        <p:txBody>
          <a:bodyPr vert="horz" wrap="square" lIns="0" tIns="15875" rIns="0" bIns="0" rtlCol="0">
            <a:spAutoFit/>
          </a:bodyPr>
          <a:lstStyle/>
          <a:p>
            <a:pPr marL="22860">
              <a:lnSpc>
                <a:spcPct val="100000"/>
              </a:lnSpc>
              <a:spcBef>
                <a:spcPts val="125"/>
              </a:spcBef>
            </a:pPr>
            <a:r>
              <a:rPr sz="1550" dirty="0">
                <a:solidFill>
                  <a:srgbClr val="FFFFFF"/>
                </a:solidFill>
                <a:latin typeface="Microsoft JhengHei"/>
                <a:cs typeface="Microsoft JhengHei"/>
              </a:rPr>
              <a:t>2023年2月</a:t>
            </a:r>
            <a:r>
              <a:rPr sz="1550" spc="-50" dirty="0">
                <a:solidFill>
                  <a:srgbClr val="FFFFFF"/>
                </a:solidFill>
                <a:latin typeface="Microsoft JhengHei"/>
                <a:cs typeface="Microsoft JhengHei"/>
              </a:rPr>
              <a:t>起</a:t>
            </a:r>
            <a:endParaRPr sz="1550">
              <a:latin typeface="Microsoft JhengHei"/>
              <a:cs typeface="Microsoft JhengHei"/>
            </a:endParaRPr>
          </a:p>
          <a:p>
            <a:pPr marL="12700" marR="5080" indent="99695">
              <a:lnSpc>
                <a:spcPct val="101600"/>
              </a:lnSpc>
              <a:spcBef>
                <a:spcPts val="10"/>
              </a:spcBef>
            </a:pPr>
            <a:r>
              <a:rPr sz="1550" b="1" dirty="0">
                <a:solidFill>
                  <a:srgbClr val="FF9AFF"/>
                </a:solidFill>
                <a:latin typeface="Microsoft JhengHei"/>
                <a:cs typeface="Microsoft JhengHei"/>
              </a:rPr>
              <a:t>⾎液</a:t>
            </a:r>
            <a:r>
              <a:rPr sz="1550" b="1" dirty="0">
                <a:solidFill>
                  <a:srgbClr val="FFFFFF"/>
                </a:solidFill>
                <a:latin typeface="Microsoft JhengHei"/>
                <a:cs typeface="Microsoft JhengHei"/>
              </a:rPr>
              <a:t>及</a:t>
            </a:r>
            <a:r>
              <a:rPr sz="1550" b="1" dirty="0">
                <a:solidFill>
                  <a:srgbClr val="FFFF00"/>
                </a:solidFill>
                <a:latin typeface="Microsoft JhengHei"/>
                <a:cs typeface="Microsoft JhengHei"/>
              </a:rPr>
              <a:t>唾</a:t>
            </a:r>
            <a:r>
              <a:rPr sz="1550" b="1" spc="-50" dirty="0">
                <a:solidFill>
                  <a:srgbClr val="FFFF00"/>
                </a:solidFill>
                <a:latin typeface="Microsoft JhengHei"/>
                <a:cs typeface="Microsoft JhengHei"/>
              </a:rPr>
              <a:t>液</a:t>
            </a:r>
            <a:r>
              <a:rPr sz="1550" b="1" dirty="0">
                <a:solidFill>
                  <a:srgbClr val="FFFFFF"/>
                </a:solidFill>
                <a:latin typeface="Microsoft JhengHei"/>
                <a:cs typeface="Microsoft JhengHei"/>
              </a:rPr>
              <a:t>自我篩檢試</a:t>
            </a:r>
            <a:r>
              <a:rPr sz="1550" b="1" spc="-50" dirty="0">
                <a:solidFill>
                  <a:srgbClr val="FFFFFF"/>
                </a:solidFill>
                <a:latin typeface="Microsoft JhengHei"/>
                <a:cs typeface="Microsoft JhengHei"/>
              </a:rPr>
              <a:t>劑</a:t>
            </a:r>
            <a:endParaRPr sz="1550">
              <a:latin typeface="Microsoft JhengHei"/>
              <a:cs typeface="Microsoft JhengHei"/>
            </a:endParaRPr>
          </a:p>
        </p:txBody>
      </p:sp>
      <p:sp>
        <p:nvSpPr>
          <p:cNvPr id="38" name="object 38"/>
          <p:cNvSpPr/>
          <p:nvPr/>
        </p:nvSpPr>
        <p:spPr>
          <a:xfrm>
            <a:off x="7150493" y="1951482"/>
            <a:ext cx="2960370" cy="806450"/>
          </a:xfrm>
          <a:custGeom>
            <a:avLst/>
            <a:gdLst/>
            <a:ahLst/>
            <a:cxnLst/>
            <a:rect l="l" t="t" r="r" b="b"/>
            <a:pathLst>
              <a:path w="2960370" h="806450">
                <a:moveTo>
                  <a:pt x="2960370" y="672083"/>
                </a:moveTo>
                <a:lnTo>
                  <a:pt x="2960370" y="134111"/>
                </a:lnTo>
                <a:lnTo>
                  <a:pt x="2953511" y="91781"/>
                </a:lnTo>
                <a:lnTo>
                  <a:pt x="2934401" y="54973"/>
                </a:lnTo>
                <a:lnTo>
                  <a:pt x="2905231" y="25920"/>
                </a:lnTo>
                <a:lnTo>
                  <a:pt x="2868198" y="6851"/>
                </a:lnTo>
                <a:lnTo>
                  <a:pt x="2825496" y="0"/>
                </a:lnTo>
                <a:lnTo>
                  <a:pt x="134874" y="0"/>
                </a:lnTo>
                <a:lnTo>
                  <a:pt x="92171" y="6851"/>
                </a:lnTo>
                <a:lnTo>
                  <a:pt x="55138" y="25920"/>
                </a:lnTo>
                <a:lnTo>
                  <a:pt x="25968" y="54973"/>
                </a:lnTo>
                <a:lnTo>
                  <a:pt x="6857" y="91781"/>
                </a:lnTo>
                <a:lnTo>
                  <a:pt x="0" y="134112"/>
                </a:lnTo>
                <a:lnTo>
                  <a:pt x="0" y="672084"/>
                </a:lnTo>
                <a:lnTo>
                  <a:pt x="6858" y="714414"/>
                </a:lnTo>
                <a:lnTo>
                  <a:pt x="25968" y="751222"/>
                </a:lnTo>
                <a:lnTo>
                  <a:pt x="55138" y="780275"/>
                </a:lnTo>
                <a:lnTo>
                  <a:pt x="92171" y="799344"/>
                </a:lnTo>
                <a:lnTo>
                  <a:pt x="134874" y="806196"/>
                </a:lnTo>
                <a:lnTo>
                  <a:pt x="2825496" y="806195"/>
                </a:lnTo>
                <a:lnTo>
                  <a:pt x="2868198" y="799344"/>
                </a:lnTo>
                <a:lnTo>
                  <a:pt x="2905231" y="780275"/>
                </a:lnTo>
                <a:lnTo>
                  <a:pt x="2934401" y="751222"/>
                </a:lnTo>
                <a:lnTo>
                  <a:pt x="2953512" y="714414"/>
                </a:lnTo>
                <a:lnTo>
                  <a:pt x="2960370" y="672083"/>
                </a:lnTo>
                <a:close/>
              </a:path>
            </a:pathLst>
          </a:custGeom>
          <a:solidFill>
            <a:srgbClr val="FFF2CC"/>
          </a:solidFill>
        </p:spPr>
        <p:txBody>
          <a:bodyPr wrap="square" lIns="0" tIns="0" rIns="0" bIns="0" rtlCol="0"/>
          <a:lstStyle/>
          <a:p>
            <a:endParaRPr/>
          </a:p>
        </p:txBody>
      </p:sp>
      <p:sp>
        <p:nvSpPr>
          <p:cNvPr id="39" name="object 39"/>
          <p:cNvSpPr txBox="1"/>
          <p:nvPr/>
        </p:nvSpPr>
        <p:spPr>
          <a:xfrm>
            <a:off x="7256659" y="2014982"/>
            <a:ext cx="2698115" cy="1503680"/>
          </a:xfrm>
          <a:prstGeom prst="rect">
            <a:avLst/>
          </a:prstGeom>
        </p:spPr>
        <p:txBody>
          <a:bodyPr vert="horz" wrap="square" lIns="0" tIns="12700" rIns="0" bIns="0" rtlCol="0">
            <a:spAutoFit/>
          </a:bodyPr>
          <a:lstStyle/>
          <a:p>
            <a:pPr marL="13970" marR="260350">
              <a:lnSpc>
                <a:spcPct val="101400"/>
              </a:lnSpc>
              <a:spcBef>
                <a:spcPts val="100"/>
              </a:spcBef>
            </a:pPr>
            <a:r>
              <a:rPr sz="1550" b="1" dirty="0">
                <a:solidFill>
                  <a:srgbClr val="0070C0"/>
                </a:solidFill>
                <a:latin typeface="Microsoft JhengHei"/>
                <a:cs typeface="Microsoft JhengHei"/>
              </a:rPr>
              <a:t>疾管署自我篩檢網站</a:t>
            </a:r>
            <a:r>
              <a:rPr sz="1550" b="1" spc="500" dirty="0">
                <a:solidFill>
                  <a:srgbClr val="0070C0"/>
                </a:solidFill>
                <a:latin typeface="Microsoft JhengHei"/>
                <a:cs typeface="Microsoft JhengHei"/>
              </a:rPr>
              <a:t>     </a:t>
            </a:r>
            <a:r>
              <a:rPr sz="1400" b="1" spc="-50" dirty="0">
                <a:latin typeface="Microsoft JhengHei"/>
                <a:cs typeface="Microsoft JhengHei"/>
              </a:rPr>
              <a:t>(</a:t>
            </a:r>
            <a:r>
              <a:rPr sz="1400" b="1" dirty="0">
                <a:latin typeface="Microsoft JhengHei"/>
                <a:cs typeface="Microsoft JhengHei"/>
              </a:rPr>
              <a:t>看影片&amp;</a:t>
            </a:r>
            <a:r>
              <a:rPr sz="1400" b="1" spc="-10" dirty="0">
                <a:latin typeface="Microsoft JhengHei"/>
                <a:cs typeface="Microsoft JhengHei"/>
              </a:rPr>
              <a:t>通路查詢)</a:t>
            </a:r>
            <a:r>
              <a:rPr sz="1400" b="1" spc="-50" dirty="0">
                <a:latin typeface="Microsoft JhengHei"/>
                <a:cs typeface="Microsoft JhengHei"/>
              </a:rPr>
              <a:t> </a:t>
            </a:r>
            <a:r>
              <a:rPr sz="1200" b="1" spc="-10" dirty="0">
                <a:solidFill>
                  <a:srgbClr val="0070C0"/>
                </a:solidFill>
                <a:latin typeface="Microsoft JhengHei"/>
                <a:cs typeface="Microsoft JhengHei"/>
              </a:rPr>
              <a:t>https://hiva.cdc.gov.tw/Selftest/</a:t>
            </a:r>
            <a:endParaRPr sz="1200">
              <a:latin typeface="Microsoft JhengHei"/>
              <a:cs typeface="Microsoft JhengHei"/>
            </a:endParaRPr>
          </a:p>
          <a:p>
            <a:pPr>
              <a:lnSpc>
                <a:spcPct val="100000"/>
              </a:lnSpc>
              <a:spcBef>
                <a:spcPts val="60"/>
              </a:spcBef>
            </a:pPr>
            <a:endParaRPr sz="800">
              <a:latin typeface="Microsoft JhengHei"/>
              <a:cs typeface="Microsoft JhengHei"/>
            </a:endParaRPr>
          </a:p>
          <a:p>
            <a:pPr marL="12700">
              <a:lnSpc>
                <a:spcPct val="100000"/>
              </a:lnSpc>
              <a:spcBef>
                <a:spcPts val="5"/>
              </a:spcBef>
            </a:pPr>
            <a:r>
              <a:rPr sz="1400" spc="235" dirty="0">
                <a:solidFill>
                  <a:srgbClr val="ED7C31"/>
                </a:solidFill>
                <a:latin typeface="Microsoft JhengHei"/>
                <a:cs typeface="Microsoft JhengHei"/>
              </a:rPr>
              <a:t>★ </a:t>
            </a:r>
            <a:r>
              <a:rPr sz="1400" b="1" spc="80" dirty="0">
                <a:solidFill>
                  <a:srgbClr val="FFFFFF"/>
                </a:solidFill>
                <a:latin typeface="Microsoft JhengHei"/>
                <a:cs typeface="Microsoft JhengHei"/>
              </a:rPr>
              <a:t>持續廣設電⼦式自動服務機</a:t>
            </a:r>
            <a:endParaRPr sz="1400">
              <a:latin typeface="Microsoft JhengHei"/>
              <a:cs typeface="Microsoft JhengHei"/>
            </a:endParaRPr>
          </a:p>
          <a:p>
            <a:pPr marL="262890" marR="5080" indent="-250825">
              <a:lnSpc>
                <a:spcPct val="100000"/>
              </a:lnSpc>
            </a:pPr>
            <a:r>
              <a:rPr sz="1400" spc="220" dirty="0">
                <a:solidFill>
                  <a:srgbClr val="ED7C31"/>
                </a:solidFill>
                <a:latin typeface="Microsoft JhengHei"/>
                <a:cs typeface="Microsoft JhengHei"/>
              </a:rPr>
              <a:t>★ </a:t>
            </a:r>
            <a:r>
              <a:rPr sz="1400" b="1" spc="80" dirty="0">
                <a:solidFill>
                  <a:srgbClr val="FFFFFF"/>
                </a:solidFill>
                <a:latin typeface="Microsoft JhengHei"/>
                <a:cs typeface="Microsoft JhengHei"/>
              </a:rPr>
              <a:t>指定醫事機構(含藥局)設置，觸及感染者伴侶或社群網絡</a:t>
            </a:r>
            <a:endParaRPr sz="1400">
              <a:latin typeface="Microsoft JhengHei"/>
              <a:cs typeface="Microsoft JhengHei"/>
            </a:endParaRPr>
          </a:p>
        </p:txBody>
      </p:sp>
      <p:pic>
        <p:nvPicPr>
          <p:cNvPr id="40" name="object 40"/>
          <p:cNvPicPr/>
          <p:nvPr/>
        </p:nvPicPr>
        <p:blipFill>
          <a:blip r:embed="rId6" cstate="print"/>
          <a:stretch>
            <a:fillRect/>
          </a:stretch>
        </p:blipFill>
        <p:spPr>
          <a:xfrm>
            <a:off x="9191129" y="1748027"/>
            <a:ext cx="794004" cy="694944"/>
          </a:xfrm>
          <a:prstGeom prst="rect">
            <a:avLst/>
          </a:prstGeom>
        </p:spPr>
      </p:pic>
      <p:sp>
        <p:nvSpPr>
          <p:cNvPr id="41" name="object 4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118</a:t>
            </a:fld>
            <a:endParaRPr spc="-25" dirty="0"/>
          </a:p>
        </p:txBody>
      </p:sp>
      <p:sp>
        <p:nvSpPr>
          <p:cNvPr id="42" name="object 4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082294"/>
            <a:ext cx="6438900" cy="506730"/>
          </a:xfrm>
          <a:prstGeom prst="rect">
            <a:avLst/>
          </a:prstGeom>
        </p:spPr>
        <p:txBody>
          <a:bodyPr vert="horz" wrap="square" lIns="0" tIns="13335" rIns="0" bIns="0" rtlCol="0">
            <a:spAutoFit/>
          </a:bodyPr>
          <a:lstStyle/>
          <a:p>
            <a:pPr marL="12700">
              <a:lnSpc>
                <a:spcPct val="100000"/>
              </a:lnSpc>
              <a:spcBef>
                <a:spcPts val="105"/>
              </a:spcBef>
            </a:pPr>
            <a:r>
              <a:rPr spc="-5" dirty="0"/>
              <a:t>愛滋自我篩檢計畫，提升篩檢便利性</a:t>
            </a:r>
          </a:p>
        </p:txBody>
      </p:sp>
      <p:pic>
        <p:nvPicPr>
          <p:cNvPr id="4" name="object 4"/>
          <p:cNvPicPr/>
          <p:nvPr/>
        </p:nvPicPr>
        <p:blipFill>
          <a:blip r:embed="rId2" cstate="print"/>
          <a:stretch>
            <a:fillRect/>
          </a:stretch>
        </p:blipFill>
        <p:spPr>
          <a:xfrm>
            <a:off x="1120787" y="4745735"/>
            <a:ext cx="971550" cy="816102"/>
          </a:xfrm>
          <a:prstGeom prst="rect">
            <a:avLst/>
          </a:prstGeom>
        </p:spPr>
      </p:pic>
      <p:pic>
        <p:nvPicPr>
          <p:cNvPr id="5" name="object 5"/>
          <p:cNvPicPr/>
          <p:nvPr/>
        </p:nvPicPr>
        <p:blipFill>
          <a:blip r:embed="rId3" cstate="print"/>
          <a:stretch>
            <a:fillRect/>
          </a:stretch>
        </p:blipFill>
        <p:spPr>
          <a:xfrm>
            <a:off x="2143391" y="4741926"/>
            <a:ext cx="937260" cy="816863"/>
          </a:xfrm>
          <a:prstGeom prst="rect">
            <a:avLst/>
          </a:prstGeom>
        </p:spPr>
      </p:pic>
      <p:sp>
        <p:nvSpPr>
          <p:cNvPr id="6" name="object 6"/>
          <p:cNvSpPr txBox="1"/>
          <p:nvPr/>
        </p:nvSpPr>
        <p:spPr>
          <a:xfrm>
            <a:off x="511435" y="1978405"/>
            <a:ext cx="3543300" cy="2697480"/>
          </a:xfrm>
          <a:prstGeom prst="rect">
            <a:avLst/>
          </a:prstGeom>
        </p:spPr>
        <p:txBody>
          <a:bodyPr vert="horz" wrap="square" lIns="0" tIns="13335" rIns="0" bIns="0" rtlCol="0">
            <a:spAutoFit/>
          </a:bodyPr>
          <a:lstStyle/>
          <a:p>
            <a:pPr marL="413384" indent="-401320">
              <a:lnSpc>
                <a:spcPct val="100000"/>
              </a:lnSpc>
              <a:spcBef>
                <a:spcPts val="105"/>
              </a:spcBef>
              <a:buFont typeface="Arial MT"/>
              <a:buChar char="•"/>
              <a:tabLst>
                <a:tab pos="413384" algn="l"/>
                <a:tab pos="414020" algn="l"/>
              </a:tabLst>
            </a:pPr>
            <a:r>
              <a:rPr sz="2450" spc="-5" dirty="0">
                <a:latin typeface="Microsoft JhengHei"/>
                <a:cs typeface="Microsoft JhengHei"/>
              </a:rPr>
              <a:t>全國</a:t>
            </a:r>
            <a:r>
              <a:rPr sz="2800" spc="-10" dirty="0">
                <a:solidFill>
                  <a:srgbClr val="D0305C"/>
                </a:solidFill>
                <a:latin typeface="Arial Black"/>
                <a:cs typeface="Arial Black"/>
              </a:rPr>
              <a:t>22</a:t>
            </a:r>
            <a:r>
              <a:rPr sz="2450" spc="-10" dirty="0">
                <a:latin typeface="Microsoft JhengHei"/>
                <a:cs typeface="Microsoft JhengHei"/>
              </a:rPr>
              <a:t>縣市共設置</a:t>
            </a:r>
            <a:endParaRPr sz="2450">
              <a:latin typeface="Microsoft JhengHei"/>
              <a:cs typeface="Microsoft JhengHei"/>
            </a:endParaRPr>
          </a:p>
          <a:p>
            <a:pPr marL="480059">
              <a:lnSpc>
                <a:spcPct val="100000"/>
              </a:lnSpc>
              <a:spcBef>
                <a:spcPts val="10"/>
              </a:spcBef>
            </a:pPr>
            <a:r>
              <a:rPr sz="2800" spc="-10" dirty="0">
                <a:solidFill>
                  <a:srgbClr val="D0305C"/>
                </a:solidFill>
                <a:latin typeface="Arial Black"/>
                <a:cs typeface="Arial Black"/>
              </a:rPr>
              <a:t>427</a:t>
            </a:r>
            <a:r>
              <a:rPr sz="2450" spc="-15" dirty="0">
                <a:latin typeface="Microsoft JhengHei"/>
                <a:cs typeface="Microsoft JhengHei"/>
              </a:rPr>
              <a:t>個執行點</a:t>
            </a:r>
            <a:endParaRPr sz="2450">
              <a:latin typeface="Microsoft JhengHei"/>
              <a:cs typeface="Microsoft JhengHei"/>
            </a:endParaRPr>
          </a:p>
          <a:p>
            <a:pPr marL="562610">
              <a:lnSpc>
                <a:spcPct val="100000"/>
              </a:lnSpc>
              <a:spcBef>
                <a:spcPts val="40"/>
              </a:spcBef>
            </a:pPr>
            <a:r>
              <a:rPr sz="2450" dirty="0">
                <a:solidFill>
                  <a:srgbClr val="D0305C"/>
                </a:solidFill>
                <a:latin typeface="Arial Black"/>
                <a:cs typeface="Arial Black"/>
              </a:rPr>
              <a:t>68</a:t>
            </a:r>
            <a:r>
              <a:rPr sz="2450" spc="-10" dirty="0">
                <a:latin typeface="Microsoft JhengHei"/>
                <a:cs typeface="Microsoft JhengHei"/>
              </a:rPr>
              <a:t>台自動服務機</a:t>
            </a:r>
            <a:endParaRPr sz="2450">
              <a:latin typeface="Microsoft JhengHei"/>
              <a:cs typeface="Microsoft JhengHei"/>
            </a:endParaRPr>
          </a:p>
          <a:p>
            <a:pPr marL="413384" indent="-401320">
              <a:lnSpc>
                <a:spcPct val="100000"/>
              </a:lnSpc>
              <a:spcBef>
                <a:spcPts val="3020"/>
              </a:spcBef>
              <a:buClr>
                <a:srgbClr val="000000"/>
              </a:buClr>
              <a:buFont typeface="Arial MT"/>
              <a:buChar char="•"/>
              <a:tabLst>
                <a:tab pos="413384" algn="l"/>
                <a:tab pos="414020" algn="l"/>
              </a:tabLst>
            </a:pPr>
            <a:r>
              <a:rPr sz="2450" b="1" spc="-5" dirty="0">
                <a:solidFill>
                  <a:srgbClr val="D0305C"/>
                </a:solidFill>
                <a:latin typeface="Microsoft JhengHei"/>
                <a:cs typeface="Microsoft JhengHei"/>
              </a:rPr>
              <a:t>網路訂購便利超商取貨</a:t>
            </a:r>
            <a:endParaRPr sz="2450">
              <a:latin typeface="Microsoft JhengHei"/>
              <a:cs typeface="Microsoft JhengHei"/>
            </a:endParaRPr>
          </a:p>
          <a:p>
            <a:pPr marL="413384" marR="701040">
              <a:lnSpc>
                <a:spcPct val="96000"/>
              </a:lnSpc>
              <a:spcBef>
                <a:spcPts val="110"/>
              </a:spcBef>
            </a:pPr>
            <a:r>
              <a:rPr sz="1750" dirty="0">
                <a:latin typeface="Microsoft JhengHei"/>
                <a:cs typeface="Microsoft JhengHei"/>
              </a:rPr>
              <a:t>超商(7-</a:t>
            </a:r>
            <a:r>
              <a:rPr sz="1750" spc="-10" dirty="0">
                <a:latin typeface="Microsoft JhengHei"/>
                <a:cs typeface="Microsoft JhengHei"/>
              </a:rPr>
              <a:t>Eleven</a:t>
            </a:r>
            <a:r>
              <a:rPr sz="1750" spc="-15" dirty="0">
                <a:latin typeface="Microsoft JhengHei"/>
                <a:cs typeface="Microsoft JhengHei"/>
              </a:rPr>
              <a:t>、全家)</a:t>
            </a:r>
            <a:r>
              <a:rPr sz="1750" spc="500" dirty="0">
                <a:latin typeface="Microsoft JhengHei"/>
                <a:cs typeface="Microsoft JhengHei"/>
              </a:rPr>
              <a:t> </a:t>
            </a:r>
            <a:r>
              <a:rPr sz="1750" dirty="0">
                <a:latin typeface="Microsoft JhengHei"/>
                <a:cs typeface="Microsoft JhengHei"/>
              </a:rPr>
              <a:t>超過</a:t>
            </a:r>
            <a:r>
              <a:rPr sz="2800" spc="-10" dirty="0">
                <a:solidFill>
                  <a:srgbClr val="D0305C"/>
                </a:solidFill>
                <a:latin typeface="Arial Black"/>
                <a:cs typeface="Arial Black"/>
              </a:rPr>
              <a:t>10,500</a:t>
            </a:r>
            <a:r>
              <a:rPr sz="1750" spc="-20" dirty="0">
                <a:latin typeface="Microsoft JhengHei"/>
                <a:cs typeface="Microsoft JhengHei"/>
              </a:rPr>
              <a:t>家門市</a:t>
            </a:r>
            <a:endParaRPr sz="1750">
              <a:latin typeface="Microsoft JhengHei"/>
              <a:cs typeface="Microsoft JhengHei"/>
            </a:endParaRPr>
          </a:p>
        </p:txBody>
      </p:sp>
      <p:pic>
        <p:nvPicPr>
          <p:cNvPr id="7" name="object 7"/>
          <p:cNvPicPr/>
          <p:nvPr/>
        </p:nvPicPr>
        <p:blipFill>
          <a:blip r:embed="rId4" cstate="print"/>
          <a:stretch>
            <a:fillRect/>
          </a:stretch>
        </p:blipFill>
        <p:spPr>
          <a:xfrm>
            <a:off x="262775" y="954023"/>
            <a:ext cx="811530" cy="707898"/>
          </a:xfrm>
          <a:prstGeom prst="rect">
            <a:avLst/>
          </a:prstGeom>
        </p:spPr>
      </p:pic>
      <p:sp>
        <p:nvSpPr>
          <p:cNvPr id="8" name="object 8"/>
          <p:cNvSpPr txBox="1"/>
          <p:nvPr/>
        </p:nvSpPr>
        <p:spPr>
          <a:xfrm>
            <a:off x="4745869" y="1949762"/>
            <a:ext cx="5133340" cy="2047239"/>
          </a:xfrm>
          <a:prstGeom prst="rect">
            <a:avLst/>
          </a:prstGeom>
        </p:spPr>
        <p:txBody>
          <a:bodyPr vert="horz" wrap="square" lIns="0" tIns="57150" rIns="0" bIns="0" rtlCol="0">
            <a:spAutoFit/>
          </a:bodyPr>
          <a:lstStyle/>
          <a:p>
            <a:pPr marL="313055" indent="-300990">
              <a:lnSpc>
                <a:spcPct val="100000"/>
              </a:lnSpc>
              <a:spcBef>
                <a:spcPts val="450"/>
              </a:spcBef>
              <a:buFont typeface="Arial MT"/>
              <a:buChar char="•"/>
              <a:tabLst>
                <a:tab pos="313055" algn="l"/>
                <a:tab pos="314325" algn="l"/>
              </a:tabLst>
            </a:pPr>
            <a:r>
              <a:rPr sz="2100" spc="-10" dirty="0">
                <a:latin typeface="Microsoft JhengHei"/>
                <a:cs typeface="Microsoft JhengHei"/>
              </a:rPr>
              <a:t>2022年已提供超過</a:t>
            </a:r>
            <a:r>
              <a:rPr sz="2100" spc="-10" dirty="0">
                <a:solidFill>
                  <a:srgbClr val="D0305C"/>
                </a:solidFill>
                <a:latin typeface="Arial Black"/>
                <a:cs typeface="Arial Black"/>
              </a:rPr>
              <a:t>54,217</a:t>
            </a:r>
            <a:r>
              <a:rPr sz="2100" spc="-20" dirty="0">
                <a:latin typeface="Microsoft JhengHei"/>
                <a:cs typeface="Microsoft JhengHei"/>
              </a:rPr>
              <a:t>人次篩檢服務</a:t>
            </a:r>
            <a:endParaRPr sz="2100">
              <a:latin typeface="Microsoft JhengHei"/>
              <a:cs typeface="Microsoft JhengHei"/>
            </a:endParaRPr>
          </a:p>
          <a:p>
            <a:pPr marL="363220" marR="1113155" indent="-17145">
              <a:lnSpc>
                <a:spcPts val="3250"/>
              </a:lnSpc>
              <a:spcBef>
                <a:spcPts val="670"/>
              </a:spcBef>
            </a:pPr>
            <a:r>
              <a:rPr sz="2100" spc="-5" dirty="0">
                <a:latin typeface="Microsoft JhengHei"/>
                <a:cs typeface="Microsoft JhengHei"/>
              </a:rPr>
              <a:t>初篩陽性率</a:t>
            </a:r>
            <a:r>
              <a:rPr sz="2800" spc="-20" dirty="0">
                <a:solidFill>
                  <a:srgbClr val="D0305C"/>
                </a:solidFill>
                <a:latin typeface="Arial Black"/>
                <a:cs typeface="Arial Black"/>
              </a:rPr>
              <a:t>0.4%</a:t>
            </a:r>
            <a:r>
              <a:rPr sz="2800" spc="700" dirty="0">
                <a:solidFill>
                  <a:srgbClr val="D0305C"/>
                </a:solidFill>
                <a:latin typeface="Arial Black"/>
                <a:cs typeface="Arial Black"/>
              </a:rPr>
              <a:t>    </a:t>
            </a:r>
            <a:r>
              <a:rPr sz="2100" spc="-10" dirty="0">
                <a:latin typeface="Microsoft JhengHei"/>
                <a:cs typeface="Microsoft JhengHei"/>
              </a:rPr>
              <a:t>2022年至少發現</a:t>
            </a:r>
            <a:r>
              <a:rPr sz="2100" spc="-10" dirty="0">
                <a:solidFill>
                  <a:srgbClr val="D0305C"/>
                </a:solidFill>
                <a:latin typeface="Arial Black"/>
                <a:cs typeface="Arial Black"/>
              </a:rPr>
              <a:t>81</a:t>
            </a:r>
            <a:r>
              <a:rPr sz="2100" spc="-20" dirty="0">
                <a:latin typeface="Microsoft JhengHei"/>
                <a:cs typeface="Microsoft JhengHei"/>
              </a:rPr>
              <a:t>名愛滋個案</a:t>
            </a:r>
            <a:endParaRPr sz="2100">
              <a:latin typeface="Microsoft JhengHei"/>
              <a:cs typeface="Microsoft JhengHei"/>
            </a:endParaRPr>
          </a:p>
          <a:p>
            <a:pPr marL="413384">
              <a:lnSpc>
                <a:spcPct val="100000"/>
              </a:lnSpc>
              <a:spcBef>
                <a:spcPts val="305"/>
              </a:spcBef>
            </a:pPr>
            <a:r>
              <a:rPr sz="2100" spc="-10" dirty="0">
                <a:solidFill>
                  <a:srgbClr val="D0305C"/>
                </a:solidFill>
                <a:latin typeface="Arial Black"/>
                <a:cs typeface="Arial Black"/>
              </a:rPr>
              <a:t>22%</a:t>
            </a:r>
            <a:r>
              <a:rPr sz="2100" spc="-10" dirty="0">
                <a:latin typeface="Microsoft JhengHei"/>
                <a:cs typeface="Microsoft JhengHei"/>
              </a:rPr>
              <a:t>為第1</a:t>
            </a:r>
            <a:r>
              <a:rPr sz="2100" spc="-25" dirty="0">
                <a:latin typeface="Microsoft JhengHei"/>
                <a:cs typeface="Microsoft JhengHei"/>
              </a:rPr>
              <a:t>次篩檢</a:t>
            </a:r>
            <a:endParaRPr sz="2100">
              <a:latin typeface="Microsoft JhengHei"/>
              <a:cs typeface="Microsoft JhengHei"/>
            </a:endParaRPr>
          </a:p>
          <a:p>
            <a:pPr marL="329565">
              <a:lnSpc>
                <a:spcPct val="100000"/>
              </a:lnSpc>
              <a:spcBef>
                <a:spcPts val="530"/>
              </a:spcBef>
            </a:pPr>
            <a:r>
              <a:rPr sz="2100" dirty="0">
                <a:latin typeface="Microsoft JhengHei"/>
                <a:cs typeface="Microsoft JhengHei"/>
              </a:rPr>
              <a:t>另有</a:t>
            </a:r>
            <a:r>
              <a:rPr sz="2100" spc="-10" dirty="0">
                <a:solidFill>
                  <a:srgbClr val="D0305C"/>
                </a:solidFill>
                <a:latin typeface="Arial Black"/>
                <a:cs typeface="Arial Black"/>
              </a:rPr>
              <a:t>33,242</a:t>
            </a:r>
            <a:r>
              <a:rPr sz="2100" spc="-15" dirty="0">
                <a:latin typeface="Microsoft JhengHei"/>
                <a:cs typeface="Microsoft JhengHei"/>
              </a:rPr>
              <a:t>名⺠眾加入網站會員</a:t>
            </a:r>
            <a:endParaRPr sz="2100">
              <a:latin typeface="Microsoft JhengHei"/>
              <a:cs typeface="Microsoft JhengHei"/>
            </a:endParaRPr>
          </a:p>
        </p:txBody>
      </p:sp>
      <p:grpSp>
        <p:nvGrpSpPr>
          <p:cNvPr id="9" name="object 9"/>
          <p:cNvGrpSpPr/>
          <p:nvPr/>
        </p:nvGrpSpPr>
        <p:grpSpPr>
          <a:xfrm>
            <a:off x="7055962" y="4238244"/>
            <a:ext cx="2300605" cy="2301240"/>
            <a:chOff x="7055962" y="4238244"/>
            <a:chExt cx="2300605" cy="2301240"/>
          </a:xfrm>
        </p:grpSpPr>
        <p:sp>
          <p:nvSpPr>
            <p:cNvPr id="10" name="object 10"/>
            <p:cNvSpPr/>
            <p:nvPr/>
          </p:nvSpPr>
          <p:spPr>
            <a:xfrm>
              <a:off x="8206613" y="4246626"/>
              <a:ext cx="963930" cy="1142365"/>
            </a:xfrm>
            <a:custGeom>
              <a:avLst/>
              <a:gdLst/>
              <a:ahLst/>
              <a:cxnLst/>
              <a:rect l="l" t="t" r="r" b="b"/>
              <a:pathLst>
                <a:path w="963929" h="1142364">
                  <a:moveTo>
                    <a:pt x="963930" y="530351"/>
                  </a:moveTo>
                  <a:lnTo>
                    <a:pt x="936943" y="489788"/>
                  </a:lnTo>
                  <a:lnTo>
                    <a:pt x="908408" y="450605"/>
                  </a:lnTo>
                  <a:lnTo>
                    <a:pt x="878380" y="412832"/>
                  </a:lnTo>
                  <a:lnTo>
                    <a:pt x="846913" y="376502"/>
                  </a:lnTo>
                  <a:lnTo>
                    <a:pt x="814062" y="341643"/>
                  </a:lnTo>
                  <a:lnTo>
                    <a:pt x="779883" y="308288"/>
                  </a:lnTo>
                  <a:lnTo>
                    <a:pt x="744429" y="276467"/>
                  </a:lnTo>
                  <a:lnTo>
                    <a:pt x="707756" y="246210"/>
                  </a:lnTo>
                  <a:lnTo>
                    <a:pt x="669920" y="217549"/>
                  </a:lnTo>
                  <a:lnTo>
                    <a:pt x="630973" y="190514"/>
                  </a:lnTo>
                  <a:lnTo>
                    <a:pt x="590973" y="165136"/>
                  </a:lnTo>
                  <a:lnTo>
                    <a:pt x="549973" y="141446"/>
                  </a:lnTo>
                  <a:lnTo>
                    <a:pt x="508028" y="119474"/>
                  </a:lnTo>
                  <a:lnTo>
                    <a:pt x="465194" y="99251"/>
                  </a:lnTo>
                  <a:lnTo>
                    <a:pt x="421525" y="80809"/>
                  </a:lnTo>
                  <a:lnTo>
                    <a:pt x="377077" y="64177"/>
                  </a:lnTo>
                  <a:lnTo>
                    <a:pt x="331903" y="49386"/>
                  </a:lnTo>
                  <a:lnTo>
                    <a:pt x="286059" y="36468"/>
                  </a:lnTo>
                  <a:lnTo>
                    <a:pt x="239600" y="25453"/>
                  </a:lnTo>
                  <a:lnTo>
                    <a:pt x="192581" y="16372"/>
                  </a:lnTo>
                  <a:lnTo>
                    <a:pt x="145056" y="9255"/>
                  </a:lnTo>
                  <a:lnTo>
                    <a:pt x="97081" y="4134"/>
                  </a:lnTo>
                  <a:lnTo>
                    <a:pt x="48711" y="1038"/>
                  </a:lnTo>
                  <a:lnTo>
                    <a:pt x="0" y="0"/>
                  </a:lnTo>
                  <a:lnTo>
                    <a:pt x="0" y="1142238"/>
                  </a:lnTo>
                  <a:lnTo>
                    <a:pt x="963930" y="530351"/>
                  </a:lnTo>
                  <a:close/>
                </a:path>
              </a:pathLst>
            </a:custGeom>
            <a:solidFill>
              <a:srgbClr val="4F81BD"/>
            </a:solidFill>
          </p:spPr>
          <p:txBody>
            <a:bodyPr wrap="square" lIns="0" tIns="0" rIns="0" bIns="0" rtlCol="0"/>
            <a:lstStyle/>
            <a:p>
              <a:endParaRPr/>
            </a:p>
          </p:txBody>
        </p:sp>
        <p:sp>
          <p:nvSpPr>
            <p:cNvPr id="11" name="object 11"/>
            <p:cNvSpPr/>
            <p:nvPr/>
          </p:nvSpPr>
          <p:spPr>
            <a:xfrm>
              <a:off x="8198244" y="4238244"/>
              <a:ext cx="981075" cy="1159510"/>
            </a:xfrm>
            <a:custGeom>
              <a:avLst/>
              <a:gdLst/>
              <a:ahLst/>
              <a:cxnLst/>
              <a:rect l="l" t="t" r="r" b="b"/>
              <a:pathLst>
                <a:path w="981075" h="1159510">
                  <a:moveTo>
                    <a:pt x="980694" y="540258"/>
                  </a:moveTo>
                  <a:lnTo>
                    <a:pt x="980694" y="535686"/>
                  </a:lnTo>
                  <a:lnTo>
                    <a:pt x="979169" y="534162"/>
                  </a:lnTo>
                  <a:lnTo>
                    <a:pt x="958596" y="502920"/>
                  </a:lnTo>
                  <a:lnTo>
                    <a:pt x="929926" y="462363"/>
                  </a:lnTo>
                  <a:lnTo>
                    <a:pt x="899573" y="423252"/>
                  </a:lnTo>
                  <a:lnTo>
                    <a:pt x="867604" y="385624"/>
                  </a:lnTo>
                  <a:lnTo>
                    <a:pt x="834090" y="349515"/>
                  </a:lnTo>
                  <a:lnTo>
                    <a:pt x="799098" y="314961"/>
                  </a:lnTo>
                  <a:lnTo>
                    <a:pt x="762697" y="281999"/>
                  </a:lnTo>
                  <a:lnTo>
                    <a:pt x="724957" y="250665"/>
                  </a:lnTo>
                  <a:lnTo>
                    <a:pt x="685946" y="220995"/>
                  </a:lnTo>
                  <a:lnTo>
                    <a:pt x="645734" y="193026"/>
                  </a:lnTo>
                  <a:lnTo>
                    <a:pt x="604389" y="166794"/>
                  </a:lnTo>
                  <a:lnTo>
                    <a:pt x="561979" y="142336"/>
                  </a:lnTo>
                  <a:lnTo>
                    <a:pt x="518575" y="119688"/>
                  </a:lnTo>
                  <a:lnTo>
                    <a:pt x="474244" y="98886"/>
                  </a:lnTo>
                  <a:lnTo>
                    <a:pt x="429056" y="79967"/>
                  </a:lnTo>
                  <a:lnTo>
                    <a:pt x="383080" y="62967"/>
                  </a:lnTo>
                  <a:lnTo>
                    <a:pt x="336384" y="47923"/>
                  </a:lnTo>
                  <a:lnTo>
                    <a:pt x="289038" y="34871"/>
                  </a:lnTo>
                  <a:lnTo>
                    <a:pt x="241110" y="23847"/>
                  </a:lnTo>
                  <a:lnTo>
                    <a:pt x="192669" y="14887"/>
                  </a:lnTo>
                  <a:lnTo>
                    <a:pt x="143784" y="8029"/>
                  </a:lnTo>
                  <a:lnTo>
                    <a:pt x="94524" y="3308"/>
                  </a:lnTo>
                  <a:lnTo>
                    <a:pt x="44958" y="762"/>
                  </a:lnTo>
                  <a:lnTo>
                    <a:pt x="6095" y="0"/>
                  </a:lnTo>
                  <a:lnTo>
                    <a:pt x="3809" y="762"/>
                  </a:lnTo>
                  <a:lnTo>
                    <a:pt x="761" y="3810"/>
                  </a:lnTo>
                  <a:lnTo>
                    <a:pt x="0" y="6096"/>
                  </a:lnTo>
                  <a:lnTo>
                    <a:pt x="0" y="1153668"/>
                  </a:lnTo>
                  <a:lnTo>
                    <a:pt x="1524" y="1155954"/>
                  </a:lnTo>
                  <a:lnTo>
                    <a:pt x="3810" y="1157478"/>
                  </a:lnTo>
                  <a:lnTo>
                    <a:pt x="3810" y="1143000"/>
                  </a:lnTo>
                  <a:lnTo>
                    <a:pt x="7620" y="1140581"/>
                  </a:lnTo>
                  <a:lnTo>
                    <a:pt x="7620" y="16764"/>
                  </a:lnTo>
                  <a:lnTo>
                    <a:pt x="16763" y="8382"/>
                  </a:lnTo>
                  <a:lnTo>
                    <a:pt x="16763" y="16954"/>
                  </a:lnTo>
                  <a:lnTo>
                    <a:pt x="44196" y="17526"/>
                  </a:lnTo>
                  <a:lnTo>
                    <a:pt x="93202" y="20098"/>
                  </a:lnTo>
                  <a:lnTo>
                    <a:pt x="141873" y="24792"/>
                  </a:lnTo>
                  <a:lnTo>
                    <a:pt x="190143" y="31575"/>
                  </a:lnTo>
                  <a:lnTo>
                    <a:pt x="237948" y="40414"/>
                  </a:lnTo>
                  <a:lnTo>
                    <a:pt x="285223" y="51274"/>
                  </a:lnTo>
                  <a:lnTo>
                    <a:pt x="331902" y="64123"/>
                  </a:lnTo>
                  <a:lnTo>
                    <a:pt x="377922" y="78927"/>
                  </a:lnTo>
                  <a:lnTo>
                    <a:pt x="423217" y="95653"/>
                  </a:lnTo>
                  <a:lnTo>
                    <a:pt x="467722" y="114267"/>
                  </a:lnTo>
                  <a:lnTo>
                    <a:pt x="511372" y="134735"/>
                  </a:lnTo>
                  <a:lnTo>
                    <a:pt x="554102" y="157024"/>
                  </a:lnTo>
                  <a:lnTo>
                    <a:pt x="595848" y="181101"/>
                  </a:lnTo>
                  <a:lnTo>
                    <a:pt x="636544" y="206932"/>
                  </a:lnTo>
                  <a:lnTo>
                    <a:pt x="676127" y="234483"/>
                  </a:lnTo>
                  <a:lnTo>
                    <a:pt x="714530" y="263722"/>
                  </a:lnTo>
                  <a:lnTo>
                    <a:pt x="751688" y="294615"/>
                  </a:lnTo>
                  <a:lnTo>
                    <a:pt x="787538" y="327128"/>
                  </a:lnTo>
                  <a:lnTo>
                    <a:pt x="822014" y="361228"/>
                  </a:lnTo>
                  <a:lnTo>
                    <a:pt x="855051" y="396881"/>
                  </a:lnTo>
                  <a:lnTo>
                    <a:pt x="886584" y="434054"/>
                  </a:lnTo>
                  <a:lnTo>
                    <a:pt x="916548" y="472713"/>
                  </a:lnTo>
                  <a:lnTo>
                    <a:pt x="944880" y="512826"/>
                  </a:lnTo>
                  <a:lnTo>
                    <a:pt x="960378" y="535786"/>
                  </a:lnTo>
                  <a:lnTo>
                    <a:pt x="967740" y="531114"/>
                  </a:lnTo>
                  <a:lnTo>
                    <a:pt x="967740" y="551396"/>
                  </a:lnTo>
                  <a:lnTo>
                    <a:pt x="976884" y="545592"/>
                  </a:lnTo>
                  <a:lnTo>
                    <a:pt x="979932" y="542544"/>
                  </a:lnTo>
                  <a:lnTo>
                    <a:pt x="980694" y="540258"/>
                  </a:lnTo>
                  <a:close/>
                </a:path>
                <a:path w="981075" h="1159510">
                  <a:moveTo>
                    <a:pt x="967740" y="551396"/>
                  </a:moveTo>
                  <a:lnTo>
                    <a:pt x="967740" y="531114"/>
                  </a:lnTo>
                  <a:lnTo>
                    <a:pt x="965454" y="543306"/>
                  </a:lnTo>
                  <a:lnTo>
                    <a:pt x="960378" y="535786"/>
                  </a:lnTo>
                  <a:lnTo>
                    <a:pt x="3810" y="1143000"/>
                  </a:lnTo>
                  <a:lnTo>
                    <a:pt x="16764" y="1150620"/>
                  </a:lnTo>
                  <a:lnTo>
                    <a:pt x="16763" y="1155059"/>
                  </a:lnTo>
                  <a:lnTo>
                    <a:pt x="967740" y="551396"/>
                  </a:lnTo>
                  <a:close/>
                </a:path>
                <a:path w="981075" h="1159510">
                  <a:moveTo>
                    <a:pt x="16763" y="1155059"/>
                  </a:moveTo>
                  <a:lnTo>
                    <a:pt x="16764" y="1150620"/>
                  </a:lnTo>
                  <a:lnTo>
                    <a:pt x="3810" y="1143000"/>
                  </a:lnTo>
                  <a:lnTo>
                    <a:pt x="3810" y="1157478"/>
                  </a:lnTo>
                  <a:lnTo>
                    <a:pt x="6858" y="1159002"/>
                  </a:lnTo>
                  <a:lnTo>
                    <a:pt x="9906" y="1159002"/>
                  </a:lnTo>
                  <a:lnTo>
                    <a:pt x="12954" y="1157478"/>
                  </a:lnTo>
                  <a:lnTo>
                    <a:pt x="16763" y="1155059"/>
                  </a:lnTo>
                  <a:close/>
                </a:path>
                <a:path w="981075" h="1159510">
                  <a:moveTo>
                    <a:pt x="16763" y="16954"/>
                  </a:moveTo>
                  <a:lnTo>
                    <a:pt x="16763" y="8382"/>
                  </a:lnTo>
                  <a:lnTo>
                    <a:pt x="7620" y="16764"/>
                  </a:lnTo>
                  <a:lnTo>
                    <a:pt x="16763" y="16954"/>
                  </a:lnTo>
                  <a:close/>
                </a:path>
                <a:path w="981075" h="1159510">
                  <a:moveTo>
                    <a:pt x="16764" y="1134777"/>
                  </a:moveTo>
                  <a:lnTo>
                    <a:pt x="16763" y="16954"/>
                  </a:lnTo>
                  <a:lnTo>
                    <a:pt x="7620" y="16764"/>
                  </a:lnTo>
                  <a:lnTo>
                    <a:pt x="7620" y="1140581"/>
                  </a:lnTo>
                  <a:lnTo>
                    <a:pt x="16764" y="1134777"/>
                  </a:lnTo>
                  <a:close/>
                </a:path>
                <a:path w="981075" h="1159510">
                  <a:moveTo>
                    <a:pt x="967740" y="531114"/>
                  </a:moveTo>
                  <a:lnTo>
                    <a:pt x="960378" y="535786"/>
                  </a:lnTo>
                  <a:lnTo>
                    <a:pt x="965454" y="543306"/>
                  </a:lnTo>
                  <a:lnTo>
                    <a:pt x="967740" y="531114"/>
                  </a:lnTo>
                  <a:close/>
                </a:path>
              </a:pathLst>
            </a:custGeom>
            <a:solidFill>
              <a:srgbClr val="FFFFFF"/>
            </a:solidFill>
          </p:spPr>
          <p:txBody>
            <a:bodyPr wrap="square" lIns="0" tIns="0" rIns="0" bIns="0" rtlCol="0"/>
            <a:lstStyle/>
            <a:p>
              <a:endParaRPr/>
            </a:p>
          </p:txBody>
        </p:sp>
        <p:sp>
          <p:nvSpPr>
            <p:cNvPr id="12" name="object 12"/>
            <p:cNvSpPr/>
            <p:nvPr/>
          </p:nvSpPr>
          <p:spPr>
            <a:xfrm>
              <a:off x="8206626" y="4776977"/>
              <a:ext cx="1141730" cy="1393190"/>
            </a:xfrm>
            <a:custGeom>
              <a:avLst/>
              <a:gdLst/>
              <a:ahLst/>
              <a:cxnLst/>
              <a:rect l="l" t="t" r="r" b="b"/>
              <a:pathLst>
                <a:path w="1141729" h="1393189">
                  <a:moveTo>
                    <a:pt x="1141316" y="626579"/>
                  </a:moveTo>
                  <a:lnTo>
                    <a:pt x="1141002" y="580234"/>
                  </a:lnTo>
                  <a:lnTo>
                    <a:pt x="1138808" y="533892"/>
                  </a:lnTo>
                  <a:lnTo>
                    <a:pt x="1134731" y="487615"/>
                  </a:lnTo>
                  <a:lnTo>
                    <a:pt x="1128764" y="441462"/>
                  </a:lnTo>
                  <a:lnTo>
                    <a:pt x="1120902" y="395493"/>
                  </a:lnTo>
                  <a:lnTo>
                    <a:pt x="1111138" y="349769"/>
                  </a:lnTo>
                  <a:lnTo>
                    <a:pt x="1099469" y="304350"/>
                  </a:lnTo>
                  <a:lnTo>
                    <a:pt x="1085887" y="259296"/>
                  </a:lnTo>
                  <a:lnTo>
                    <a:pt x="1070387" y="214667"/>
                  </a:lnTo>
                  <a:lnTo>
                    <a:pt x="1052964" y="170522"/>
                  </a:lnTo>
                  <a:lnTo>
                    <a:pt x="1033613" y="126923"/>
                  </a:lnTo>
                  <a:lnTo>
                    <a:pt x="1012327" y="83930"/>
                  </a:lnTo>
                  <a:lnTo>
                    <a:pt x="989101" y="41602"/>
                  </a:lnTo>
                  <a:lnTo>
                    <a:pt x="963929" y="0"/>
                  </a:lnTo>
                  <a:lnTo>
                    <a:pt x="0" y="611886"/>
                  </a:lnTo>
                  <a:lnTo>
                    <a:pt x="832103" y="1392936"/>
                  </a:lnTo>
                  <a:lnTo>
                    <a:pt x="864649" y="1356800"/>
                  </a:lnTo>
                  <a:lnTo>
                    <a:pt x="895416" y="1319587"/>
                  </a:lnTo>
                  <a:lnTo>
                    <a:pt x="924400" y="1281355"/>
                  </a:lnTo>
                  <a:lnTo>
                    <a:pt x="951595" y="1242165"/>
                  </a:lnTo>
                  <a:lnTo>
                    <a:pt x="976994" y="1202077"/>
                  </a:lnTo>
                  <a:lnTo>
                    <a:pt x="1000593" y="1161152"/>
                  </a:lnTo>
                  <a:lnTo>
                    <a:pt x="1022386" y="1119448"/>
                  </a:lnTo>
                  <a:lnTo>
                    <a:pt x="1042368" y="1077027"/>
                  </a:lnTo>
                  <a:lnTo>
                    <a:pt x="1060532" y="1033948"/>
                  </a:lnTo>
                  <a:lnTo>
                    <a:pt x="1076874" y="990273"/>
                  </a:lnTo>
                  <a:lnTo>
                    <a:pt x="1091387" y="946060"/>
                  </a:lnTo>
                  <a:lnTo>
                    <a:pt x="1104066" y="901370"/>
                  </a:lnTo>
                  <a:lnTo>
                    <a:pt x="1114906" y="856263"/>
                  </a:lnTo>
                  <a:lnTo>
                    <a:pt x="1123900" y="810799"/>
                  </a:lnTo>
                  <a:lnTo>
                    <a:pt x="1131044" y="765039"/>
                  </a:lnTo>
                  <a:lnTo>
                    <a:pt x="1136332" y="719042"/>
                  </a:lnTo>
                  <a:lnTo>
                    <a:pt x="1139758" y="672869"/>
                  </a:lnTo>
                  <a:lnTo>
                    <a:pt x="1141316" y="626579"/>
                  </a:lnTo>
                  <a:close/>
                </a:path>
              </a:pathLst>
            </a:custGeom>
            <a:solidFill>
              <a:srgbClr val="9BBB59"/>
            </a:solidFill>
          </p:spPr>
          <p:txBody>
            <a:bodyPr wrap="square" lIns="0" tIns="0" rIns="0" bIns="0" rtlCol="0"/>
            <a:lstStyle/>
            <a:p>
              <a:endParaRPr/>
            </a:p>
          </p:txBody>
        </p:sp>
        <p:sp>
          <p:nvSpPr>
            <p:cNvPr id="13" name="object 13"/>
            <p:cNvSpPr/>
            <p:nvPr/>
          </p:nvSpPr>
          <p:spPr>
            <a:xfrm>
              <a:off x="8197469" y="4767834"/>
              <a:ext cx="1159510" cy="1410970"/>
            </a:xfrm>
            <a:custGeom>
              <a:avLst/>
              <a:gdLst/>
              <a:ahLst/>
              <a:cxnLst/>
              <a:rect l="l" t="t" r="r" b="b"/>
              <a:pathLst>
                <a:path w="1159509" h="1410970">
                  <a:moveTo>
                    <a:pt x="1158989" y="635695"/>
                  </a:moveTo>
                  <a:lnTo>
                    <a:pt x="1158669" y="588970"/>
                  </a:lnTo>
                  <a:lnTo>
                    <a:pt x="1156451" y="542252"/>
                  </a:lnTo>
                  <a:lnTo>
                    <a:pt x="1152330" y="495604"/>
                  </a:lnTo>
                  <a:lnTo>
                    <a:pt x="1146299" y="449087"/>
                  </a:lnTo>
                  <a:lnTo>
                    <a:pt x="1138353" y="402762"/>
                  </a:lnTo>
                  <a:lnTo>
                    <a:pt x="1128484" y="356692"/>
                  </a:lnTo>
                  <a:lnTo>
                    <a:pt x="1116688" y="310937"/>
                  </a:lnTo>
                  <a:lnTo>
                    <a:pt x="1102957" y="265559"/>
                  </a:lnTo>
                  <a:lnTo>
                    <a:pt x="1087287" y="220620"/>
                  </a:lnTo>
                  <a:lnTo>
                    <a:pt x="1069669" y="176181"/>
                  </a:lnTo>
                  <a:lnTo>
                    <a:pt x="1050100" y="132304"/>
                  </a:lnTo>
                  <a:lnTo>
                    <a:pt x="1028571" y="89050"/>
                  </a:lnTo>
                  <a:lnTo>
                    <a:pt x="1005077" y="46482"/>
                  </a:lnTo>
                  <a:lnTo>
                    <a:pt x="979932" y="4572"/>
                  </a:lnTo>
                  <a:lnTo>
                    <a:pt x="979169" y="2286"/>
                  </a:lnTo>
                  <a:lnTo>
                    <a:pt x="972311" y="0"/>
                  </a:lnTo>
                  <a:lnTo>
                    <a:pt x="970026" y="762"/>
                  </a:lnTo>
                  <a:lnTo>
                    <a:pt x="968501" y="1524"/>
                  </a:lnTo>
                  <a:lnTo>
                    <a:pt x="4571" y="613410"/>
                  </a:lnTo>
                  <a:lnTo>
                    <a:pt x="2285" y="614934"/>
                  </a:lnTo>
                  <a:lnTo>
                    <a:pt x="761" y="617220"/>
                  </a:lnTo>
                  <a:lnTo>
                    <a:pt x="761" y="620268"/>
                  </a:lnTo>
                  <a:lnTo>
                    <a:pt x="0" y="622554"/>
                  </a:lnTo>
                  <a:lnTo>
                    <a:pt x="3047" y="627126"/>
                  </a:lnTo>
                  <a:lnTo>
                    <a:pt x="13715" y="637139"/>
                  </a:lnTo>
                  <a:lnTo>
                    <a:pt x="13715" y="627888"/>
                  </a:lnTo>
                  <a:lnTo>
                    <a:pt x="14477" y="614934"/>
                  </a:lnTo>
                  <a:lnTo>
                    <a:pt x="22407" y="622370"/>
                  </a:lnTo>
                  <a:lnTo>
                    <a:pt x="965454" y="23741"/>
                  </a:lnTo>
                  <a:lnTo>
                    <a:pt x="965454" y="12954"/>
                  </a:lnTo>
                  <a:lnTo>
                    <a:pt x="977645" y="16002"/>
                  </a:lnTo>
                  <a:lnTo>
                    <a:pt x="977645" y="32676"/>
                  </a:lnTo>
                  <a:lnTo>
                    <a:pt x="991361" y="54864"/>
                  </a:lnTo>
                  <a:lnTo>
                    <a:pt x="1015142" y="98452"/>
                  </a:lnTo>
                  <a:lnTo>
                    <a:pt x="1036868" y="142728"/>
                  </a:lnTo>
                  <a:lnTo>
                    <a:pt x="1056545" y="187627"/>
                  </a:lnTo>
                  <a:lnTo>
                    <a:pt x="1074179" y="233085"/>
                  </a:lnTo>
                  <a:lnTo>
                    <a:pt x="1089775" y="279036"/>
                  </a:lnTo>
                  <a:lnTo>
                    <a:pt x="1103339" y="325415"/>
                  </a:lnTo>
                  <a:lnTo>
                    <a:pt x="1114876" y="372157"/>
                  </a:lnTo>
                  <a:lnTo>
                    <a:pt x="1124391" y="419197"/>
                  </a:lnTo>
                  <a:lnTo>
                    <a:pt x="1131892" y="466471"/>
                  </a:lnTo>
                  <a:lnTo>
                    <a:pt x="1137382" y="513914"/>
                  </a:lnTo>
                  <a:lnTo>
                    <a:pt x="1140867" y="561460"/>
                  </a:lnTo>
                  <a:lnTo>
                    <a:pt x="1142354" y="609044"/>
                  </a:lnTo>
                  <a:lnTo>
                    <a:pt x="1142354" y="815475"/>
                  </a:lnTo>
                  <a:lnTo>
                    <a:pt x="1148628" y="775304"/>
                  </a:lnTo>
                  <a:lnTo>
                    <a:pt x="1153963" y="728924"/>
                  </a:lnTo>
                  <a:lnTo>
                    <a:pt x="1157418" y="682367"/>
                  </a:lnTo>
                  <a:lnTo>
                    <a:pt x="1158989" y="635695"/>
                  </a:lnTo>
                  <a:close/>
                </a:path>
                <a:path w="1159509" h="1410970">
                  <a:moveTo>
                    <a:pt x="22407" y="622370"/>
                  </a:moveTo>
                  <a:lnTo>
                    <a:pt x="14477" y="614934"/>
                  </a:lnTo>
                  <a:lnTo>
                    <a:pt x="13715" y="627888"/>
                  </a:lnTo>
                  <a:lnTo>
                    <a:pt x="22407" y="622370"/>
                  </a:lnTo>
                  <a:close/>
                </a:path>
                <a:path w="1159509" h="1410970">
                  <a:moveTo>
                    <a:pt x="841081" y="1390110"/>
                  </a:moveTo>
                  <a:lnTo>
                    <a:pt x="22407" y="622370"/>
                  </a:lnTo>
                  <a:lnTo>
                    <a:pt x="13715" y="627888"/>
                  </a:lnTo>
                  <a:lnTo>
                    <a:pt x="13715" y="637139"/>
                  </a:lnTo>
                  <a:lnTo>
                    <a:pt x="835151" y="1408176"/>
                  </a:lnTo>
                  <a:lnTo>
                    <a:pt x="835151" y="1396746"/>
                  </a:lnTo>
                  <a:lnTo>
                    <a:pt x="841081" y="1390110"/>
                  </a:lnTo>
                  <a:close/>
                </a:path>
                <a:path w="1159509" h="1410970">
                  <a:moveTo>
                    <a:pt x="847344" y="1395984"/>
                  </a:moveTo>
                  <a:lnTo>
                    <a:pt x="841081" y="1390110"/>
                  </a:lnTo>
                  <a:lnTo>
                    <a:pt x="835151" y="1396746"/>
                  </a:lnTo>
                  <a:lnTo>
                    <a:pt x="847344" y="1395984"/>
                  </a:lnTo>
                  <a:close/>
                </a:path>
                <a:path w="1159509" h="1410970">
                  <a:moveTo>
                    <a:pt x="847344" y="1408176"/>
                  </a:moveTo>
                  <a:lnTo>
                    <a:pt x="847344" y="1395984"/>
                  </a:lnTo>
                  <a:lnTo>
                    <a:pt x="835151" y="1396746"/>
                  </a:lnTo>
                  <a:lnTo>
                    <a:pt x="835151" y="1408176"/>
                  </a:lnTo>
                  <a:lnTo>
                    <a:pt x="837438" y="1409700"/>
                  </a:lnTo>
                  <a:lnTo>
                    <a:pt x="838962" y="1410462"/>
                  </a:lnTo>
                  <a:lnTo>
                    <a:pt x="843534" y="1410462"/>
                  </a:lnTo>
                  <a:lnTo>
                    <a:pt x="845819" y="1409700"/>
                  </a:lnTo>
                  <a:lnTo>
                    <a:pt x="847344" y="1408176"/>
                  </a:lnTo>
                  <a:close/>
                </a:path>
                <a:path w="1159509" h="1410970">
                  <a:moveTo>
                    <a:pt x="1142354" y="815475"/>
                  </a:moveTo>
                  <a:lnTo>
                    <a:pt x="1142354" y="609044"/>
                  </a:lnTo>
                  <a:lnTo>
                    <a:pt x="1141847" y="656602"/>
                  </a:lnTo>
                  <a:lnTo>
                    <a:pt x="1139352" y="704069"/>
                  </a:lnTo>
                  <a:lnTo>
                    <a:pt x="1134875" y="751379"/>
                  </a:lnTo>
                  <a:lnTo>
                    <a:pt x="1128421" y="798468"/>
                  </a:lnTo>
                  <a:lnTo>
                    <a:pt x="1119995" y="845271"/>
                  </a:lnTo>
                  <a:lnTo>
                    <a:pt x="1109605" y="891722"/>
                  </a:lnTo>
                  <a:lnTo>
                    <a:pt x="1097254" y="937758"/>
                  </a:lnTo>
                  <a:lnTo>
                    <a:pt x="1082948" y="983312"/>
                  </a:lnTo>
                  <a:lnTo>
                    <a:pt x="1066693" y="1028320"/>
                  </a:lnTo>
                  <a:lnTo>
                    <a:pt x="1048495" y="1072717"/>
                  </a:lnTo>
                  <a:lnTo>
                    <a:pt x="1028359" y="1116438"/>
                  </a:lnTo>
                  <a:lnTo>
                    <a:pt x="1006290" y="1159418"/>
                  </a:lnTo>
                  <a:lnTo>
                    <a:pt x="982295" y="1201593"/>
                  </a:lnTo>
                  <a:lnTo>
                    <a:pt x="956378" y="1242896"/>
                  </a:lnTo>
                  <a:lnTo>
                    <a:pt x="928546" y="1283264"/>
                  </a:lnTo>
                  <a:lnTo>
                    <a:pt x="898803" y="1322630"/>
                  </a:lnTo>
                  <a:lnTo>
                    <a:pt x="867156" y="1360932"/>
                  </a:lnTo>
                  <a:lnTo>
                    <a:pt x="841081" y="1390110"/>
                  </a:lnTo>
                  <a:lnTo>
                    <a:pt x="847344" y="1395984"/>
                  </a:lnTo>
                  <a:lnTo>
                    <a:pt x="847344" y="1408176"/>
                  </a:lnTo>
                  <a:lnTo>
                    <a:pt x="880110" y="1371600"/>
                  </a:lnTo>
                  <a:lnTo>
                    <a:pt x="911102" y="1334156"/>
                  </a:lnTo>
                  <a:lnTo>
                    <a:pt x="940302" y="1295674"/>
                  </a:lnTo>
                  <a:lnTo>
                    <a:pt x="967703" y="1256216"/>
                  </a:lnTo>
                  <a:lnTo>
                    <a:pt x="993299" y="1215842"/>
                  </a:lnTo>
                  <a:lnTo>
                    <a:pt x="1017084" y="1174615"/>
                  </a:lnTo>
                  <a:lnTo>
                    <a:pt x="1039052" y="1132595"/>
                  </a:lnTo>
                  <a:lnTo>
                    <a:pt x="1059196" y="1089844"/>
                  </a:lnTo>
                  <a:lnTo>
                    <a:pt x="1077510" y="1046425"/>
                  </a:lnTo>
                  <a:lnTo>
                    <a:pt x="1093988" y="1002398"/>
                  </a:lnTo>
                  <a:lnTo>
                    <a:pt x="1108625" y="957825"/>
                  </a:lnTo>
                  <a:lnTo>
                    <a:pt x="1121413" y="912768"/>
                  </a:lnTo>
                  <a:lnTo>
                    <a:pt x="1132347" y="867287"/>
                  </a:lnTo>
                  <a:lnTo>
                    <a:pt x="1141421" y="821445"/>
                  </a:lnTo>
                  <a:lnTo>
                    <a:pt x="1142354" y="815475"/>
                  </a:lnTo>
                  <a:close/>
                </a:path>
                <a:path w="1159509" h="1410970">
                  <a:moveTo>
                    <a:pt x="977645" y="16002"/>
                  </a:moveTo>
                  <a:lnTo>
                    <a:pt x="965454" y="12954"/>
                  </a:lnTo>
                  <a:lnTo>
                    <a:pt x="970243" y="20701"/>
                  </a:lnTo>
                  <a:lnTo>
                    <a:pt x="977645" y="16002"/>
                  </a:lnTo>
                  <a:close/>
                </a:path>
                <a:path w="1159509" h="1410970">
                  <a:moveTo>
                    <a:pt x="970243" y="20701"/>
                  </a:moveTo>
                  <a:lnTo>
                    <a:pt x="965454" y="12954"/>
                  </a:lnTo>
                  <a:lnTo>
                    <a:pt x="965454" y="23741"/>
                  </a:lnTo>
                  <a:lnTo>
                    <a:pt x="970243" y="20701"/>
                  </a:lnTo>
                  <a:close/>
                </a:path>
                <a:path w="1159509" h="1410970">
                  <a:moveTo>
                    <a:pt x="977645" y="32676"/>
                  </a:moveTo>
                  <a:lnTo>
                    <a:pt x="977645" y="16002"/>
                  </a:lnTo>
                  <a:lnTo>
                    <a:pt x="970243" y="20701"/>
                  </a:lnTo>
                  <a:lnTo>
                    <a:pt x="977645" y="32676"/>
                  </a:lnTo>
                  <a:close/>
                </a:path>
              </a:pathLst>
            </a:custGeom>
            <a:solidFill>
              <a:srgbClr val="FFFFFF"/>
            </a:solidFill>
          </p:spPr>
          <p:txBody>
            <a:bodyPr wrap="square" lIns="0" tIns="0" rIns="0" bIns="0" rtlCol="0"/>
            <a:lstStyle/>
            <a:p>
              <a:endParaRPr/>
            </a:p>
          </p:txBody>
        </p:sp>
        <p:sp>
          <p:nvSpPr>
            <p:cNvPr id="14" name="object 14"/>
            <p:cNvSpPr/>
            <p:nvPr/>
          </p:nvSpPr>
          <p:spPr>
            <a:xfrm>
              <a:off x="7064754" y="4246626"/>
              <a:ext cx="1974214" cy="2284095"/>
            </a:xfrm>
            <a:custGeom>
              <a:avLst/>
              <a:gdLst/>
              <a:ahLst/>
              <a:cxnLst/>
              <a:rect l="l" t="t" r="r" b="b"/>
              <a:pathLst>
                <a:path w="1974215" h="2284095">
                  <a:moveTo>
                    <a:pt x="1973975" y="1923288"/>
                  </a:moveTo>
                  <a:lnTo>
                    <a:pt x="1141871" y="1142238"/>
                  </a:lnTo>
                  <a:lnTo>
                    <a:pt x="1141871" y="0"/>
                  </a:lnTo>
                  <a:lnTo>
                    <a:pt x="1092191" y="1078"/>
                  </a:lnTo>
                  <a:lnTo>
                    <a:pt x="1042813" y="4295"/>
                  </a:lnTo>
                  <a:lnTo>
                    <a:pt x="993798" y="9625"/>
                  </a:lnTo>
                  <a:lnTo>
                    <a:pt x="945208" y="17041"/>
                  </a:lnTo>
                  <a:lnTo>
                    <a:pt x="897103" y="26515"/>
                  </a:lnTo>
                  <a:lnTo>
                    <a:pt x="849546" y="38022"/>
                  </a:lnTo>
                  <a:lnTo>
                    <a:pt x="802597" y="51535"/>
                  </a:lnTo>
                  <a:lnTo>
                    <a:pt x="756319" y="67026"/>
                  </a:lnTo>
                  <a:lnTo>
                    <a:pt x="710771" y="84470"/>
                  </a:lnTo>
                  <a:lnTo>
                    <a:pt x="666016" y="103840"/>
                  </a:lnTo>
                  <a:lnTo>
                    <a:pt x="622115" y="125109"/>
                  </a:lnTo>
                  <a:lnTo>
                    <a:pt x="579129" y="148250"/>
                  </a:lnTo>
                  <a:lnTo>
                    <a:pt x="537120" y="173237"/>
                  </a:lnTo>
                  <a:lnTo>
                    <a:pt x="496149" y="200043"/>
                  </a:lnTo>
                  <a:lnTo>
                    <a:pt x="456276" y="228641"/>
                  </a:lnTo>
                  <a:lnTo>
                    <a:pt x="417564" y="259005"/>
                  </a:lnTo>
                  <a:lnTo>
                    <a:pt x="380074" y="291108"/>
                  </a:lnTo>
                  <a:lnTo>
                    <a:pt x="343868" y="324924"/>
                  </a:lnTo>
                  <a:lnTo>
                    <a:pt x="309005" y="360426"/>
                  </a:lnTo>
                  <a:lnTo>
                    <a:pt x="276724" y="396280"/>
                  </a:lnTo>
                  <a:lnTo>
                    <a:pt x="246233" y="433115"/>
                  </a:lnTo>
                  <a:lnTo>
                    <a:pt x="217530" y="470876"/>
                  </a:lnTo>
                  <a:lnTo>
                    <a:pt x="190613" y="509505"/>
                  </a:lnTo>
                  <a:lnTo>
                    <a:pt x="165481" y="548948"/>
                  </a:lnTo>
                  <a:lnTo>
                    <a:pt x="142131" y="589148"/>
                  </a:lnTo>
                  <a:lnTo>
                    <a:pt x="120562" y="630050"/>
                  </a:lnTo>
                  <a:lnTo>
                    <a:pt x="100772" y="671597"/>
                  </a:lnTo>
                  <a:lnTo>
                    <a:pt x="82760" y="713733"/>
                  </a:lnTo>
                  <a:lnTo>
                    <a:pt x="66523" y="756402"/>
                  </a:lnTo>
                  <a:lnTo>
                    <a:pt x="52060" y="799549"/>
                  </a:lnTo>
                  <a:lnTo>
                    <a:pt x="39369" y="843118"/>
                  </a:lnTo>
                  <a:lnTo>
                    <a:pt x="28448" y="887052"/>
                  </a:lnTo>
                  <a:lnTo>
                    <a:pt x="19296" y="931296"/>
                  </a:lnTo>
                  <a:lnTo>
                    <a:pt x="11910" y="975793"/>
                  </a:lnTo>
                  <a:lnTo>
                    <a:pt x="6290" y="1020489"/>
                  </a:lnTo>
                  <a:lnTo>
                    <a:pt x="2432" y="1065325"/>
                  </a:lnTo>
                  <a:lnTo>
                    <a:pt x="336" y="1110248"/>
                  </a:lnTo>
                  <a:lnTo>
                    <a:pt x="0" y="1155201"/>
                  </a:lnTo>
                  <a:lnTo>
                    <a:pt x="1421" y="1200127"/>
                  </a:lnTo>
                  <a:lnTo>
                    <a:pt x="4598" y="1244971"/>
                  </a:lnTo>
                  <a:lnTo>
                    <a:pt x="9530" y="1289677"/>
                  </a:lnTo>
                  <a:lnTo>
                    <a:pt x="16214" y="1334190"/>
                  </a:lnTo>
                  <a:lnTo>
                    <a:pt x="24649" y="1378452"/>
                  </a:lnTo>
                  <a:lnTo>
                    <a:pt x="34833" y="1422408"/>
                  </a:lnTo>
                  <a:lnTo>
                    <a:pt x="46764" y="1466003"/>
                  </a:lnTo>
                  <a:lnTo>
                    <a:pt x="60441" y="1509180"/>
                  </a:lnTo>
                  <a:lnTo>
                    <a:pt x="75861" y="1551882"/>
                  </a:lnTo>
                  <a:lnTo>
                    <a:pt x="93024" y="1594056"/>
                  </a:lnTo>
                  <a:lnTo>
                    <a:pt x="111926" y="1635643"/>
                  </a:lnTo>
                  <a:lnTo>
                    <a:pt x="132566" y="1676589"/>
                  </a:lnTo>
                  <a:lnTo>
                    <a:pt x="154944" y="1716837"/>
                  </a:lnTo>
                  <a:lnTo>
                    <a:pt x="179056" y="1756332"/>
                  </a:lnTo>
                  <a:lnTo>
                    <a:pt x="204901" y="1795017"/>
                  </a:lnTo>
                  <a:lnTo>
                    <a:pt x="232477" y="1832837"/>
                  </a:lnTo>
                  <a:lnTo>
                    <a:pt x="261783" y="1869735"/>
                  </a:lnTo>
                  <a:lnTo>
                    <a:pt x="292816" y="1905656"/>
                  </a:lnTo>
                  <a:lnTo>
                    <a:pt x="325576" y="1940543"/>
                  </a:lnTo>
                  <a:lnTo>
                    <a:pt x="360059" y="1974342"/>
                  </a:lnTo>
                  <a:lnTo>
                    <a:pt x="395914" y="2006624"/>
                  </a:lnTo>
                  <a:lnTo>
                    <a:pt x="432749" y="2037119"/>
                  </a:lnTo>
                  <a:lnTo>
                    <a:pt x="470509" y="2065829"/>
                  </a:lnTo>
                  <a:lnTo>
                    <a:pt x="509139" y="2092755"/>
                  </a:lnTo>
                  <a:lnTo>
                    <a:pt x="548582" y="2117899"/>
                  </a:lnTo>
                  <a:lnTo>
                    <a:pt x="588782" y="2141261"/>
                  </a:lnTo>
                  <a:lnTo>
                    <a:pt x="629684" y="2162845"/>
                  </a:lnTo>
                  <a:lnTo>
                    <a:pt x="671230" y="2182651"/>
                  </a:lnTo>
                  <a:lnTo>
                    <a:pt x="713366" y="2200680"/>
                  </a:lnTo>
                  <a:lnTo>
                    <a:pt x="756036" y="2216935"/>
                  </a:lnTo>
                  <a:lnTo>
                    <a:pt x="799183" y="2231417"/>
                  </a:lnTo>
                  <a:lnTo>
                    <a:pt x="842752" y="2244128"/>
                  </a:lnTo>
                  <a:lnTo>
                    <a:pt x="886686" y="2255068"/>
                  </a:lnTo>
                  <a:lnTo>
                    <a:pt x="930930" y="2264240"/>
                  </a:lnTo>
                  <a:lnTo>
                    <a:pt x="975427" y="2271645"/>
                  </a:lnTo>
                  <a:lnTo>
                    <a:pt x="1020122" y="2277284"/>
                  </a:lnTo>
                  <a:lnTo>
                    <a:pt x="1064959" y="2281160"/>
                  </a:lnTo>
                  <a:lnTo>
                    <a:pt x="1109882" y="2283273"/>
                  </a:lnTo>
                  <a:lnTo>
                    <a:pt x="1154834" y="2283626"/>
                  </a:lnTo>
                  <a:lnTo>
                    <a:pt x="1199761" y="2282219"/>
                  </a:lnTo>
                  <a:lnTo>
                    <a:pt x="1244605" y="2279054"/>
                  </a:lnTo>
                  <a:lnTo>
                    <a:pt x="1289311" y="2274134"/>
                  </a:lnTo>
                  <a:lnTo>
                    <a:pt x="1333823" y="2267459"/>
                  </a:lnTo>
                  <a:lnTo>
                    <a:pt x="1378086" y="2259031"/>
                  </a:lnTo>
                  <a:lnTo>
                    <a:pt x="1422042" y="2248851"/>
                  </a:lnTo>
                  <a:lnTo>
                    <a:pt x="1465637" y="2236921"/>
                  </a:lnTo>
                  <a:lnTo>
                    <a:pt x="1508813" y="2223243"/>
                  </a:lnTo>
                  <a:lnTo>
                    <a:pt x="1551516" y="2207818"/>
                  </a:lnTo>
                  <a:lnTo>
                    <a:pt x="1593689" y="2190647"/>
                  </a:lnTo>
                  <a:lnTo>
                    <a:pt x="1635277" y="2171733"/>
                  </a:lnTo>
                  <a:lnTo>
                    <a:pt x="1676223" y="2151077"/>
                  </a:lnTo>
                  <a:lnTo>
                    <a:pt x="1716471" y="2128679"/>
                  </a:lnTo>
                  <a:lnTo>
                    <a:pt x="1755966" y="2104543"/>
                  </a:lnTo>
                  <a:lnTo>
                    <a:pt x="1794651" y="2078669"/>
                  </a:lnTo>
                  <a:lnTo>
                    <a:pt x="1832470" y="2051059"/>
                  </a:lnTo>
                  <a:lnTo>
                    <a:pt x="1869369" y="2021714"/>
                  </a:lnTo>
                  <a:lnTo>
                    <a:pt x="1905290" y="1990636"/>
                  </a:lnTo>
                  <a:lnTo>
                    <a:pt x="1940177" y="1957827"/>
                  </a:lnTo>
                  <a:lnTo>
                    <a:pt x="1973975" y="1923288"/>
                  </a:lnTo>
                  <a:close/>
                </a:path>
              </a:pathLst>
            </a:custGeom>
            <a:solidFill>
              <a:srgbClr val="4BACC6"/>
            </a:solidFill>
          </p:spPr>
          <p:txBody>
            <a:bodyPr wrap="square" lIns="0" tIns="0" rIns="0" bIns="0" rtlCol="0"/>
            <a:lstStyle/>
            <a:p>
              <a:endParaRPr/>
            </a:p>
          </p:txBody>
        </p:sp>
        <p:sp>
          <p:nvSpPr>
            <p:cNvPr id="15" name="object 15"/>
            <p:cNvSpPr/>
            <p:nvPr/>
          </p:nvSpPr>
          <p:spPr>
            <a:xfrm>
              <a:off x="7055962" y="4238244"/>
              <a:ext cx="1991360" cy="2301240"/>
            </a:xfrm>
            <a:custGeom>
              <a:avLst/>
              <a:gdLst/>
              <a:ahLst/>
              <a:cxnLst/>
              <a:rect l="l" t="t" r="r" b="b"/>
              <a:pathLst>
                <a:path w="1991359" h="2301240">
                  <a:moveTo>
                    <a:pt x="1159045" y="1147382"/>
                  </a:moveTo>
                  <a:lnTo>
                    <a:pt x="1159045" y="6096"/>
                  </a:lnTo>
                  <a:lnTo>
                    <a:pt x="1157521" y="3810"/>
                  </a:lnTo>
                  <a:lnTo>
                    <a:pt x="1154473" y="762"/>
                  </a:lnTo>
                  <a:lnTo>
                    <a:pt x="1152187" y="0"/>
                  </a:lnTo>
                  <a:lnTo>
                    <a:pt x="1150663" y="0"/>
                  </a:lnTo>
                  <a:lnTo>
                    <a:pt x="1091227" y="1524"/>
                  </a:lnTo>
                  <a:lnTo>
                    <a:pt x="1043482" y="5221"/>
                  </a:lnTo>
                  <a:lnTo>
                    <a:pt x="996459" y="10722"/>
                  </a:lnTo>
                  <a:lnTo>
                    <a:pt x="950184" y="17986"/>
                  </a:lnTo>
                  <a:lnTo>
                    <a:pt x="904683" y="26974"/>
                  </a:lnTo>
                  <a:lnTo>
                    <a:pt x="859982" y="37645"/>
                  </a:lnTo>
                  <a:lnTo>
                    <a:pt x="816107" y="49960"/>
                  </a:lnTo>
                  <a:lnTo>
                    <a:pt x="773083" y="63877"/>
                  </a:lnTo>
                  <a:lnTo>
                    <a:pt x="730936" y="79358"/>
                  </a:lnTo>
                  <a:lnTo>
                    <a:pt x="689692" y="96362"/>
                  </a:lnTo>
                  <a:lnTo>
                    <a:pt x="649378" y="114849"/>
                  </a:lnTo>
                  <a:lnTo>
                    <a:pt x="610018" y="134778"/>
                  </a:lnTo>
                  <a:lnTo>
                    <a:pt x="571638" y="156110"/>
                  </a:lnTo>
                  <a:lnTo>
                    <a:pt x="534265" y="178805"/>
                  </a:lnTo>
                  <a:lnTo>
                    <a:pt x="497925" y="202823"/>
                  </a:lnTo>
                  <a:lnTo>
                    <a:pt x="462642" y="228122"/>
                  </a:lnTo>
                  <a:lnTo>
                    <a:pt x="428443" y="254665"/>
                  </a:lnTo>
                  <a:lnTo>
                    <a:pt x="395354" y="282409"/>
                  </a:lnTo>
                  <a:lnTo>
                    <a:pt x="363401" y="311316"/>
                  </a:lnTo>
                  <a:lnTo>
                    <a:pt x="332609" y="341345"/>
                  </a:lnTo>
                  <a:lnTo>
                    <a:pt x="303004" y="372456"/>
                  </a:lnTo>
                  <a:lnTo>
                    <a:pt x="274612" y="404609"/>
                  </a:lnTo>
                  <a:lnTo>
                    <a:pt x="247459" y="437763"/>
                  </a:lnTo>
                  <a:lnTo>
                    <a:pt x="221571" y="471880"/>
                  </a:lnTo>
                  <a:lnTo>
                    <a:pt x="196973" y="506918"/>
                  </a:lnTo>
                  <a:lnTo>
                    <a:pt x="173692" y="542837"/>
                  </a:lnTo>
                  <a:lnTo>
                    <a:pt x="151753" y="579598"/>
                  </a:lnTo>
                  <a:lnTo>
                    <a:pt x="131182" y="617161"/>
                  </a:lnTo>
                  <a:lnTo>
                    <a:pt x="112004" y="655485"/>
                  </a:lnTo>
                  <a:lnTo>
                    <a:pt x="94247" y="694530"/>
                  </a:lnTo>
                  <a:lnTo>
                    <a:pt x="77935" y="734256"/>
                  </a:lnTo>
                  <a:lnTo>
                    <a:pt x="63094" y="774623"/>
                  </a:lnTo>
                  <a:lnTo>
                    <a:pt x="49750" y="815591"/>
                  </a:lnTo>
                  <a:lnTo>
                    <a:pt x="37930" y="857120"/>
                  </a:lnTo>
                  <a:lnTo>
                    <a:pt x="27658" y="899170"/>
                  </a:lnTo>
                  <a:lnTo>
                    <a:pt x="18961" y="941700"/>
                  </a:lnTo>
                  <a:lnTo>
                    <a:pt x="11864" y="984671"/>
                  </a:lnTo>
                  <a:lnTo>
                    <a:pt x="6394" y="1028043"/>
                  </a:lnTo>
                  <a:lnTo>
                    <a:pt x="2576" y="1071775"/>
                  </a:lnTo>
                  <a:lnTo>
                    <a:pt x="436" y="1115827"/>
                  </a:lnTo>
                  <a:lnTo>
                    <a:pt x="0" y="1160160"/>
                  </a:lnTo>
                  <a:lnTo>
                    <a:pt x="1293" y="1204732"/>
                  </a:lnTo>
                  <a:lnTo>
                    <a:pt x="4342" y="1249505"/>
                  </a:lnTo>
                  <a:lnTo>
                    <a:pt x="9172" y="1294438"/>
                  </a:lnTo>
                  <a:lnTo>
                    <a:pt x="15809" y="1339490"/>
                  </a:lnTo>
                  <a:lnTo>
                    <a:pt x="16809" y="1344819"/>
                  </a:lnTo>
                  <a:lnTo>
                    <a:pt x="16809" y="1143518"/>
                  </a:lnTo>
                  <a:lnTo>
                    <a:pt x="17889" y="1099005"/>
                  </a:lnTo>
                  <a:lnTo>
                    <a:pt x="20705" y="1054817"/>
                  </a:lnTo>
                  <a:lnTo>
                    <a:pt x="25229" y="1010994"/>
                  </a:lnTo>
                  <a:lnTo>
                    <a:pt x="31433" y="967578"/>
                  </a:lnTo>
                  <a:lnTo>
                    <a:pt x="39289" y="924608"/>
                  </a:lnTo>
                  <a:lnTo>
                    <a:pt x="48770" y="882124"/>
                  </a:lnTo>
                  <a:lnTo>
                    <a:pt x="59848" y="840169"/>
                  </a:lnTo>
                  <a:lnTo>
                    <a:pt x="72495" y="798781"/>
                  </a:lnTo>
                  <a:lnTo>
                    <a:pt x="86684" y="758002"/>
                  </a:lnTo>
                  <a:lnTo>
                    <a:pt x="102387" y="717872"/>
                  </a:lnTo>
                  <a:lnTo>
                    <a:pt x="119576" y="678431"/>
                  </a:lnTo>
                  <a:lnTo>
                    <a:pt x="138224" y="639720"/>
                  </a:lnTo>
                  <a:lnTo>
                    <a:pt x="158303" y="601779"/>
                  </a:lnTo>
                  <a:lnTo>
                    <a:pt x="179785" y="564649"/>
                  </a:lnTo>
                  <a:lnTo>
                    <a:pt x="202643" y="528371"/>
                  </a:lnTo>
                  <a:lnTo>
                    <a:pt x="226849" y="492984"/>
                  </a:lnTo>
                  <a:lnTo>
                    <a:pt x="252376" y="458529"/>
                  </a:lnTo>
                  <a:lnTo>
                    <a:pt x="279194" y="425047"/>
                  </a:lnTo>
                  <a:lnTo>
                    <a:pt x="307278" y="392578"/>
                  </a:lnTo>
                  <a:lnTo>
                    <a:pt x="336599" y="361163"/>
                  </a:lnTo>
                  <a:lnTo>
                    <a:pt x="367130" y="330842"/>
                  </a:lnTo>
                  <a:lnTo>
                    <a:pt x="398843" y="301655"/>
                  </a:lnTo>
                  <a:lnTo>
                    <a:pt x="431710" y="273643"/>
                  </a:lnTo>
                  <a:lnTo>
                    <a:pt x="465704" y="246847"/>
                  </a:lnTo>
                  <a:lnTo>
                    <a:pt x="500797" y="221307"/>
                  </a:lnTo>
                  <a:lnTo>
                    <a:pt x="536961" y="197064"/>
                  </a:lnTo>
                  <a:lnTo>
                    <a:pt x="574168" y="174157"/>
                  </a:lnTo>
                  <a:lnTo>
                    <a:pt x="612392" y="152627"/>
                  </a:lnTo>
                  <a:lnTo>
                    <a:pt x="651603" y="132516"/>
                  </a:lnTo>
                  <a:lnTo>
                    <a:pt x="691776" y="113863"/>
                  </a:lnTo>
                  <a:lnTo>
                    <a:pt x="732881" y="96709"/>
                  </a:lnTo>
                  <a:lnTo>
                    <a:pt x="774892" y="81093"/>
                  </a:lnTo>
                  <a:lnTo>
                    <a:pt x="817780" y="67058"/>
                  </a:lnTo>
                  <a:lnTo>
                    <a:pt x="861518" y="54643"/>
                  </a:lnTo>
                  <a:lnTo>
                    <a:pt x="906079" y="43889"/>
                  </a:lnTo>
                  <a:lnTo>
                    <a:pt x="951433" y="34835"/>
                  </a:lnTo>
                  <a:lnTo>
                    <a:pt x="997555" y="27524"/>
                  </a:lnTo>
                  <a:lnTo>
                    <a:pt x="1044417" y="21994"/>
                  </a:lnTo>
                  <a:lnTo>
                    <a:pt x="1091989" y="18287"/>
                  </a:lnTo>
                  <a:lnTo>
                    <a:pt x="1142281" y="16981"/>
                  </a:lnTo>
                  <a:lnTo>
                    <a:pt x="1142281" y="8381"/>
                  </a:lnTo>
                  <a:lnTo>
                    <a:pt x="1150663" y="16763"/>
                  </a:lnTo>
                  <a:lnTo>
                    <a:pt x="1150663" y="1162437"/>
                  </a:lnTo>
                  <a:lnTo>
                    <a:pt x="1155997" y="1167444"/>
                  </a:lnTo>
                  <a:lnTo>
                    <a:pt x="1155997" y="1144524"/>
                  </a:lnTo>
                  <a:lnTo>
                    <a:pt x="1159045" y="1147382"/>
                  </a:lnTo>
                  <a:close/>
                </a:path>
                <a:path w="1991359" h="2301240">
                  <a:moveTo>
                    <a:pt x="1976671" y="1950183"/>
                  </a:moveTo>
                  <a:lnTo>
                    <a:pt x="1976671" y="1937766"/>
                  </a:lnTo>
                  <a:lnTo>
                    <a:pt x="1970831" y="1932284"/>
                  </a:lnTo>
                  <a:lnTo>
                    <a:pt x="1935523" y="1968246"/>
                  </a:lnTo>
                  <a:lnTo>
                    <a:pt x="1892851" y="2007108"/>
                  </a:lnTo>
                  <a:lnTo>
                    <a:pt x="1856241" y="2037293"/>
                  </a:lnTo>
                  <a:lnTo>
                    <a:pt x="1818878" y="2065679"/>
                  </a:lnTo>
                  <a:lnTo>
                    <a:pt x="1780812" y="2092276"/>
                  </a:lnTo>
                  <a:lnTo>
                    <a:pt x="1742089" y="2117096"/>
                  </a:lnTo>
                  <a:lnTo>
                    <a:pt x="1702758" y="2140149"/>
                  </a:lnTo>
                  <a:lnTo>
                    <a:pt x="1662865" y="2161444"/>
                  </a:lnTo>
                  <a:lnTo>
                    <a:pt x="1622460" y="2180994"/>
                  </a:lnTo>
                  <a:lnTo>
                    <a:pt x="1581590" y="2198808"/>
                  </a:lnTo>
                  <a:lnTo>
                    <a:pt x="1540302" y="2214897"/>
                  </a:lnTo>
                  <a:lnTo>
                    <a:pt x="1498645" y="2229271"/>
                  </a:lnTo>
                  <a:lnTo>
                    <a:pt x="1456665" y="2241942"/>
                  </a:lnTo>
                  <a:lnTo>
                    <a:pt x="1414412" y="2252919"/>
                  </a:lnTo>
                  <a:lnTo>
                    <a:pt x="1371932" y="2262213"/>
                  </a:lnTo>
                  <a:lnTo>
                    <a:pt x="1329273" y="2269835"/>
                  </a:lnTo>
                  <a:lnTo>
                    <a:pt x="1286483" y="2275795"/>
                  </a:lnTo>
                  <a:lnTo>
                    <a:pt x="1243610" y="2280104"/>
                  </a:lnTo>
                  <a:lnTo>
                    <a:pt x="1200702" y="2282772"/>
                  </a:lnTo>
                  <a:lnTo>
                    <a:pt x="1150663" y="2283714"/>
                  </a:lnTo>
                  <a:lnTo>
                    <a:pt x="1114971" y="2283229"/>
                  </a:lnTo>
                  <a:lnTo>
                    <a:pt x="1072243" y="2281039"/>
                  </a:lnTo>
                  <a:lnTo>
                    <a:pt x="1029671" y="2277251"/>
                  </a:lnTo>
                  <a:lnTo>
                    <a:pt x="987302" y="2271875"/>
                  </a:lnTo>
                  <a:lnTo>
                    <a:pt x="945184" y="2264921"/>
                  </a:lnTo>
                  <a:lnTo>
                    <a:pt x="903366" y="2256401"/>
                  </a:lnTo>
                  <a:lnTo>
                    <a:pt x="861894" y="2246324"/>
                  </a:lnTo>
                  <a:lnTo>
                    <a:pt x="820816" y="2234702"/>
                  </a:lnTo>
                  <a:lnTo>
                    <a:pt x="780181" y="2221545"/>
                  </a:lnTo>
                  <a:lnTo>
                    <a:pt x="740036" y="2206863"/>
                  </a:lnTo>
                  <a:lnTo>
                    <a:pt x="700428" y="2190668"/>
                  </a:lnTo>
                  <a:lnTo>
                    <a:pt x="661337" y="2172934"/>
                  </a:lnTo>
                  <a:lnTo>
                    <a:pt x="623018" y="2153777"/>
                  </a:lnTo>
                  <a:lnTo>
                    <a:pt x="585310" y="2133103"/>
                  </a:lnTo>
                  <a:lnTo>
                    <a:pt x="548331" y="2110957"/>
                  </a:lnTo>
                  <a:lnTo>
                    <a:pt x="512129" y="2087350"/>
                  </a:lnTo>
                  <a:lnTo>
                    <a:pt x="476751" y="2062293"/>
                  </a:lnTo>
                  <a:lnTo>
                    <a:pt x="442245" y="2035795"/>
                  </a:lnTo>
                  <a:lnTo>
                    <a:pt x="408659" y="2007868"/>
                  </a:lnTo>
                  <a:lnTo>
                    <a:pt x="376040" y="1978522"/>
                  </a:lnTo>
                  <a:lnTo>
                    <a:pt x="344437" y="1947768"/>
                  </a:lnTo>
                  <a:lnTo>
                    <a:pt x="313897" y="1915615"/>
                  </a:lnTo>
                  <a:lnTo>
                    <a:pt x="284468" y="1882076"/>
                  </a:lnTo>
                  <a:lnTo>
                    <a:pt x="256198" y="1847160"/>
                  </a:lnTo>
                  <a:lnTo>
                    <a:pt x="229134" y="1810878"/>
                  </a:lnTo>
                  <a:lnTo>
                    <a:pt x="203324" y="1773240"/>
                  </a:lnTo>
                  <a:lnTo>
                    <a:pt x="178816" y="1734257"/>
                  </a:lnTo>
                  <a:lnTo>
                    <a:pt x="155658" y="1693939"/>
                  </a:lnTo>
                  <a:lnTo>
                    <a:pt x="133897" y="1652298"/>
                  </a:lnTo>
                  <a:lnTo>
                    <a:pt x="113581" y="1609344"/>
                  </a:lnTo>
                  <a:lnTo>
                    <a:pt x="93007" y="1558290"/>
                  </a:lnTo>
                  <a:lnTo>
                    <a:pt x="73957" y="1506474"/>
                  </a:lnTo>
                  <a:lnTo>
                    <a:pt x="60159" y="1460816"/>
                  </a:lnTo>
                  <a:lnTo>
                    <a:pt x="48317" y="1415160"/>
                  </a:lnTo>
                  <a:lnTo>
                    <a:pt x="38404" y="1369546"/>
                  </a:lnTo>
                  <a:lnTo>
                    <a:pt x="30393" y="1324014"/>
                  </a:lnTo>
                  <a:lnTo>
                    <a:pt x="24256" y="1278605"/>
                  </a:lnTo>
                  <a:lnTo>
                    <a:pt x="19964" y="1233359"/>
                  </a:lnTo>
                  <a:lnTo>
                    <a:pt x="17491" y="1188316"/>
                  </a:lnTo>
                  <a:lnTo>
                    <a:pt x="16809" y="1143518"/>
                  </a:lnTo>
                  <a:lnTo>
                    <a:pt x="16809" y="1344819"/>
                  </a:lnTo>
                  <a:lnTo>
                    <a:pt x="24279" y="1384622"/>
                  </a:lnTo>
                  <a:lnTo>
                    <a:pt x="34608" y="1429794"/>
                  </a:lnTo>
                  <a:lnTo>
                    <a:pt x="46821" y="1474966"/>
                  </a:lnTo>
                  <a:lnTo>
                    <a:pt x="60945" y="1520097"/>
                  </a:lnTo>
                  <a:lnTo>
                    <a:pt x="77005" y="1565148"/>
                  </a:lnTo>
                  <a:lnTo>
                    <a:pt x="98341" y="1616964"/>
                  </a:lnTo>
                  <a:lnTo>
                    <a:pt x="122725" y="1667256"/>
                  </a:lnTo>
                  <a:lnTo>
                    <a:pt x="145190" y="1709423"/>
                  </a:lnTo>
                  <a:lnTo>
                    <a:pt x="169047" y="1750222"/>
                  </a:lnTo>
                  <a:lnTo>
                    <a:pt x="194249" y="1789644"/>
                  </a:lnTo>
                  <a:lnTo>
                    <a:pt x="220747" y="1827679"/>
                  </a:lnTo>
                  <a:lnTo>
                    <a:pt x="248494" y="1864319"/>
                  </a:lnTo>
                  <a:lnTo>
                    <a:pt x="277442" y="1899553"/>
                  </a:lnTo>
                  <a:lnTo>
                    <a:pt x="307541" y="1933373"/>
                  </a:lnTo>
                  <a:lnTo>
                    <a:pt x="338746" y="1965769"/>
                  </a:lnTo>
                  <a:lnTo>
                    <a:pt x="371006" y="1996733"/>
                  </a:lnTo>
                  <a:lnTo>
                    <a:pt x="404274" y="2026253"/>
                  </a:lnTo>
                  <a:lnTo>
                    <a:pt x="438502" y="2054322"/>
                  </a:lnTo>
                  <a:lnTo>
                    <a:pt x="473642" y="2080930"/>
                  </a:lnTo>
                  <a:lnTo>
                    <a:pt x="509646" y="2106067"/>
                  </a:lnTo>
                  <a:lnTo>
                    <a:pt x="546466" y="2129725"/>
                  </a:lnTo>
                  <a:lnTo>
                    <a:pt x="584053" y="2151893"/>
                  </a:lnTo>
                  <a:lnTo>
                    <a:pt x="622359" y="2172564"/>
                  </a:lnTo>
                  <a:lnTo>
                    <a:pt x="661406" y="2191757"/>
                  </a:lnTo>
                  <a:lnTo>
                    <a:pt x="700938" y="2209372"/>
                  </a:lnTo>
                  <a:lnTo>
                    <a:pt x="741114" y="2225491"/>
                  </a:lnTo>
                  <a:lnTo>
                    <a:pt x="781818" y="2240074"/>
                  </a:lnTo>
                  <a:lnTo>
                    <a:pt x="823000" y="2253113"/>
                  </a:lnTo>
                  <a:lnTo>
                    <a:pt x="864613" y="2264597"/>
                  </a:lnTo>
                  <a:lnTo>
                    <a:pt x="906609" y="2274518"/>
                  </a:lnTo>
                  <a:lnTo>
                    <a:pt x="948939" y="2282866"/>
                  </a:lnTo>
                  <a:lnTo>
                    <a:pt x="991557" y="2289631"/>
                  </a:lnTo>
                  <a:lnTo>
                    <a:pt x="1034412" y="2294805"/>
                  </a:lnTo>
                  <a:lnTo>
                    <a:pt x="1077458" y="2298378"/>
                  </a:lnTo>
                  <a:lnTo>
                    <a:pt x="1120646" y="2300341"/>
                  </a:lnTo>
                  <a:lnTo>
                    <a:pt x="1163929" y="2300684"/>
                  </a:lnTo>
                  <a:lnTo>
                    <a:pt x="1207257" y="2299399"/>
                  </a:lnTo>
                  <a:lnTo>
                    <a:pt x="1250583" y="2296475"/>
                  </a:lnTo>
                  <a:lnTo>
                    <a:pt x="1293860" y="2291904"/>
                  </a:lnTo>
                  <a:lnTo>
                    <a:pt x="1337038" y="2285676"/>
                  </a:lnTo>
                  <a:lnTo>
                    <a:pt x="1380070" y="2277782"/>
                  </a:lnTo>
                  <a:lnTo>
                    <a:pt x="1422907" y="2268212"/>
                  </a:lnTo>
                  <a:lnTo>
                    <a:pt x="1465502" y="2256958"/>
                  </a:lnTo>
                  <a:lnTo>
                    <a:pt x="1507806" y="2244010"/>
                  </a:lnTo>
                  <a:lnTo>
                    <a:pt x="1549771" y="2229358"/>
                  </a:lnTo>
                  <a:lnTo>
                    <a:pt x="1591350" y="2212993"/>
                  </a:lnTo>
                  <a:lnTo>
                    <a:pt x="1632493" y="2194906"/>
                  </a:lnTo>
                  <a:lnTo>
                    <a:pt x="1673154" y="2175088"/>
                  </a:lnTo>
                  <a:lnTo>
                    <a:pt x="1713284" y="2153530"/>
                  </a:lnTo>
                  <a:lnTo>
                    <a:pt x="1752834" y="2130221"/>
                  </a:lnTo>
                  <a:lnTo>
                    <a:pt x="1791757" y="2105153"/>
                  </a:lnTo>
                  <a:lnTo>
                    <a:pt x="1830005" y="2078316"/>
                  </a:lnTo>
                  <a:lnTo>
                    <a:pt x="1867529" y="2049701"/>
                  </a:lnTo>
                  <a:lnTo>
                    <a:pt x="1904281" y="2019300"/>
                  </a:lnTo>
                  <a:lnTo>
                    <a:pt x="1947715" y="1979676"/>
                  </a:lnTo>
                  <a:lnTo>
                    <a:pt x="1976671" y="1950183"/>
                  </a:lnTo>
                  <a:close/>
                </a:path>
                <a:path w="1991359" h="2301240">
                  <a:moveTo>
                    <a:pt x="1150663" y="16763"/>
                  </a:moveTo>
                  <a:lnTo>
                    <a:pt x="1142281" y="8381"/>
                  </a:lnTo>
                  <a:lnTo>
                    <a:pt x="1142281" y="16981"/>
                  </a:lnTo>
                  <a:lnTo>
                    <a:pt x="1150663" y="16763"/>
                  </a:lnTo>
                  <a:close/>
                </a:path>
                <a:path w="1991359" h="2301240">
                  <a:moveTo>
                    <a:pt x="1150663" y="1162437"/>
                  </a:moveTo>
                  <a:lnTo>
                    <a:pt x="1150663" y="16763"/>
                  </a:lnTo>
                  <a:lnTo>
                    <a:pt x="1142281" y="16981"/>
                  </a:lnTo>
                  <a:lnTo>
                    <a:pt x="1142281" y="1152906"/>
                  </a:lnTo>
                  <a:lnTo>
                    <a:pt x="1143043" y="1155192"/>
                  </a:lnTo>
                  <a:lnTo>
                    <a:pt x="1144567" y="1156716"/>
                  </a:lnTo>
                  <a:lnTo>
                    <a:pt x="1150663" y="1162437"/>
                  </a:lnTo>
                  <a:close/>
                </a:path>
                <a:path w="1991359" h="2301240">
                  <a:moveTo>
                    <a:pt x="1991149" y="1933956"/>
                  </a:moveTo>
                  <a:lnTo>
                    <a:pt x="1991149" y="1929384"/>
                  </a:lnTo>
                  <a:lnTo>
                    <a:pt x="1990387" y="1927098"/>
                  </a:lnTo>
                  <a:lnTo>
                    <a:pt x="1988863" y="1925574"/>
                  </a:lnTo>
                  <a:lnTo>
                    <a:pt x="1155997" y="1144524"/>
                  </a:lnTo>
                  <a:lnTo>
                    <a:pt x="1159045" y="1150620"/>
                  </a:lnTo>
                  <a:lnTo>
                    <a:pt x="1159045" y="1170305"/>
                  </a:lnTo>
                  <a:lnTo>
                    <a:pt x="1970831" y="1932284"/>
                  </a:lnTo>
                  <a:lnTo>
                    <a:pt x="1976671" y="1926336"/>
                  </a:lnTo>
                  <a:lnTo>
                    <a:pt x="1976671" y="1950183"/>
                  </a:lnTo>
                  <a:lnTo>
                    <a:pt x="1988863" y="1937766"/>
                  </a:lnTo>
                  <a:lnTo>
                    <a:pt x="1990387" y="1936242"/>
                  </a:lnTo>
                  <a:lnTo>
                    <a:pt x="1991149" y="1933956"/>
                  </a:lnTo>
                  <a:close/>
                </a:path>
                <a:path w="1991359" h="2301240">
                  <a:moveTo>
                    <a:pt x="1159045" y="1170305"/>
                  </a:moveTo>
                  <a:lnTo>
                    <a:pt x="1159045" y="1150620"/>
                  </a:lnTo>
                  <a:lnTo>
                    <a:pt x="1155997" y="1144524"/>
                  </a:lnTo>
                  <a:lnTo>
                    <a:pt x="1155997" y="1167444"/>
                  </a:lnTo>
                  <a:lnTo>
                    <a:pt x="1159045" y="1170305"/>
                  </a:lnTo>
                  <a:close/>
                </a:path>
                <a:path w="1991359" h="2301240">
                  <a:moveTo>
                    <a:pt x="1976671" y="1937766"/>
                  </a:moveTo>
                  <a:lnTo>
                    <a:pt x="1976671" y="1926336"/>
                  </a:lnTo>
                  <a:lnTo>
                    <a:pt x="1970831" y="1932284"/>
                  </a:lnTo>
                  <a:lnTo>
                    <a:pt x="1976671" y="1937766"/>
                  </a:lnTo>
                  <a:close/>
                </a:path>
              </a:pathLst>
            </a:custGeom>
            <a:solidFill>
              <a:srgbClr val="FFFFFF"/>
            </a:solidFill>
          </p:spPr>
          <p:txBody>
            <a:bodyPr wrap="square" lIns="0" tIns="0" rIns="0" bIns="0" rtlCol="0"/>
            <a:lstStyle/>
            <a:p>
              <a:endParaRPr/>
            </a:p>
          </p:txBody>
        </p:sp>
      </p:grpSp>
      <p:sp>
        <p:nvSpPr>
          <p:cNvPr id="16" name="object 16"/>
          <p:cNvSpPr txBox="1"/>
          <p:nvPr/>
        </p:nvSpPr>
        <p:spPr>
          <a:xfrm>
            <a:off x="8356225" y="4595114"/>
            <a:ext cx="446405" cy="266065"/>
          </a:xfrm>
          <a:prstGeom prst="rect">
            <a:avLst/>
          </a:prstGeom>
        </p:spPr>
        <p:txBody>
          <a:bodyPr vert="horz" wrap="square" lIns="0" tIns="15875" rIns="0" bIns="0" rtlCol="0">
            <a:spAutoFit/>
          </a:bodyPr>
          <a:lstStyle/>
          <a:p>
            <a:pPr marL="12700">
              <a:lnSpc>
                <a:spcPct val="100000"/>
              </a:lnSpc>
              <a:spcBef>
                <a:spcPts val="125"/>
              </a:spcBef>
            </a:pPr>
            <a:r>
              <a:rPr sz="1550" b="1" spc="-25" dirty="0">
                <a:solidFill>
                  <a:srgbClr val="FFFFFF"/>
                </a:solidFill>
                <a:latin typeface="Microsoft JhengHei"/>
                <a:cs typeface="Microsoft JhengHei"/>
              </a:rPr>
              <a:t>16%</a:t>
            </a:r>
            <a:endParaRPr sz="1550">
              <a:latin typeface="Microsoft JhengHei"/>
              <a:cs typeface="Microsoft JhengHei"/>
            </a:endParaRPr>
          </a:p>
        </p:txBody>
      </p:sp>
      <p:sp>
        <p:nvSpPr>
          <p:cNvPr id="17" name="object 17"/>
          <p:cNvSpPr txBox="1"/>
          <p:nvPr/>
        </p:nvSpPr>
        <p:spPr>
          <a:xfrm>
            <a:off x="8680081" y="5447039"/>
            <a:ext cx="446405" cy="266065"/>
          </a:xfrm>
          <a:prstGeom prst="rect">
            <a:avLst/>
          </a:prstGeom>
        </p:spPr>
        <p:txBody>
          <a:bodyPr vert="horz" wrap="square" lIns="0" tIns="15875" rIns="0" bIns="0" rtlCol="0">
            <a:spAutoFit/>
          </a:bodyPr>
          <a:lstStyle/>
          <a:p>
            <a:pPr marL="12700">
              <a:lnSpc>
                <a:spcPct val="100000"/>
              </a:lnSpc>
              <a:spcBef>
                <a:spcPts val="125"/>
              </a:spcBef>
            </a:pPr>
            <a:r>
              <a:rPr sz="1550" b="1" spc="-25" dirty="0">
                <a:solidFill>
                  <a:srgbClr val="FFFFFF"/>
                </a:solidFill>
                <a:latin typeface="Microsoft JhengHei"/>
                <a:cs typeface="Microsoft JhengHei"/>
              </a:rPr>
              <a:t>21%</a:t>
            </a:r>
            <a:endParaRPr sz="1550">
              <a:latin typeface="Microsoft JhengHei"/>
              <a:cs typeface="Microsoft JhengHei"/>
            </a:endParaRPr>
          </a:p>
        </p:txBody>
      </p:sp>
      <p:sp>
        <p:nvSpPr>
          <p:cNvPr id="18" name="object 18"/>
          <p:cNvSpPr txBox="1"/>
          <p:nvPr/>
        </p:nvSpPr>
        <p:spPr>
          <a:xfrm>
            <a:off x="7517265" y="5296915"/>
            <a:ext cx="446405" cy="266065"/>
          </a:xfrm>
          <a:prstGeom prst="rect">
            <a:avLst/>
          </a:prstGeom>
        </p:spPr>
        <p:txBody>
          <a:bodyPr vert="horz" wrap="square" lIns="0" tIns="15875" rIns="0" bIns="0" rtlCol="0">
            <a:spAutoFit/>
          </a:bodyPr>
          <a:lstStyle/>
          <a:p>
            <a:pPr marL="12700">
              <a:lnSpc>
                <a:spcPct val="100000"/>
              </a:lnSpc>
              <a:spcBef>
                <a:spcPts val="125"/>
              </a:spcBef>
            </a:pPr>
            <a:r>
              <a:rPr sz="1550" b="1" spc="-25" dirty="0">
                <a:solidFill>
                  <a:srgbClr val="FFFFFF"/>
                </a:solidFill>
                <a:latin typeface="Microsoft JhengHei"/>
                <a:cs typeface="Microsoft JhengHei"/>
              </a:rPr>
              <a:t>63%</a:t>
            </a:r>
            <a:endParaRPr sz="1550">
              <a:latin typeface="Microsoft JhengHei"/>
              <a:cs typeface="Microsoft JhengHei"/>
            </a:endParaRPr>
          </a:p>
        </p:txBody>
      </p:sp>
      <p:sp>
        <p:nvSpPr>
          <p:cNvPr id="19" name="object 19"/>
          <p:cNvSpPr txBox="1"/>
          <p:nvPr/>
        </p:nvSpPr>
        <p:spPr>
          <a:xfrm>
            <a:off x="5884297" y="5232146"/>
            <a:ext cx="650240"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Microsoft JhengHei"/>
                <a:cs typeface="Microsoft JhengHei"/>
              </a:rPr>
              <a:t>⼈工發</a:t>
            </a:r>
            <a:r>
              <a:rPr sz="1200" b="1" spc="-50" dirty="0">
                <a:latin typeface="Microsoft JhengHei"/>
                <a:cs typeface="Microsoft JhengHei"/>
              </a:rPr>
              <a:t>放</a:t>
            </a:r>
            <a:endParaRPr sz="1200">
              <a:latin typeface="Microsoft JhengHei"/>
              <a:cs typeface="Microsoft JhengHei"/>
            </a:endParaRPr>
          </a:p>
        </p:txBody>
      </p:sp>
      <p:sp>
        <p:nvSpPr>
          <p:cNvPr id="20" name="object 20"/>
          <p:cNvSpPr txBox="1"/>
          <p:nvPr/>
        </p:nvSpPr>
        <p:spPr>
          <a:xfrm>
            <a:off x="5869051" y="5626107"/>
            <a:ext cx="806450"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Microsoft JhengHei"/>
                <a:cs typeface="Microsoft JhengHei"/>
              </a:rPr>
              <a:t>自動服務</a:t>
            </a:r>
            <a:r>
              <a:rPr sz="1200" b="1" spc="-50" dirty="0">
                <a:latin typeface="Microsoft JhengHei"/>
                <a:cs typeface="Microsoft JhengHei"/>
              </a:rPr>
              <a:t>機</a:t>
            </a:r>
            <a:endParaRPr sz="1200">
              <a:latin typeface="Microsoft JhengHei"/>
              <a:cs typeface="Microsoft JhengHei"/>
            </a:endParaRPr>
          </a:p>
        </p:txBody>
      </p:sp>
      <p:sp>
        <p:nvSpPr>
          <p:cNvPr id="21" name="object 21"/>
          <p:cNvSpPr txBox="1"/>
          <p:nvPr/>
        </p:nvSpPr>
        <p:spPr>
          <a:xfrm>
            <a:off x="5915539" y="4824484"/>
            <a:ext cx="650240"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Microsoft JhengHei"/>
                <a:cs typeface="Microsoft JhengHei"/>
              </a:rPr>
              <a:t>超商取</a:t>
            </a:r>
            <a:r>
              <a:rPr sz="1200" b="1" spc="-50" dirty="0">
                <a:latin typeface="Microsoft JhengHei"/>
                <a:cs typeface="Microsoft JhengHei"/>
              </a:rPr>
              <a:t>貨</a:t>
            </a:r>
            <a:endParaRPr sz="1200">
              <a:latin typeface="Microsoft JhengHei"/>
              <a:cs typeface="Microsoft JhengHei"/>
            </a:endParaRPr>
          </a:p>
        </p:txBody>
      </p:sp>
      <p:sp>
        <p:nvSpPr>
          <p:cNvPr id="22" name="object 22"/>
          <p:cNvSpPr/>
          <p:nvPr/>
        </p:nvSpPr>
        <p:spPr>
          <a:xfrm>
            <a:off x="5607443" y="4796790"/>
            <a:ext cx="232410" cy="227965"/>
          </a:xfrm>
          <a:custGeom>
            <a:avLst/>
            <a:gdLst/>
            <a:ahLst/>
            <a:cxnLst/>
            <a:rect l="l" t="t" r="r" b="b"/>
            <a:pathLst>
              <a:path w="232410" h="227964">
                <a:moveTo>
                  <a:pt x="232410" y="227837"/>
                </a:moveTo>
                <a:lnTo>
                  <a:pt x="232410" y="0"/>
                </a:lnTo>
                <a:lnTo>
                  <a:pt x="0" y="0"/>
                </a:lnTo>
                <a:lnTo>
                  <a:pt x="0" y="227837"/>
                </a:lnTo>
                <a:lnTo>
                  <a:pt x="232410" y="227837"/>
                </a:lnTo>
                <a:close/>
              </a:path>
            </a:pathLst>
          </a:custGeom>
          <a:solidFill>
            <a:srgbClr val="4BACC6"/>
          </a:solidFill>
        </p:spPr>
        <p:txBody>
          <a:bodyPr wrap="square" lIns="0" tIns="0" rIns="0" bIns="0" rtlCol="0"/>
          <a:lstStyle/>
          <a:p>
            <a:endParaRPr/>
          </a:p>
        </p:txBody>
      </p:sp>
      <p:sp>
        <p:nvSpPr>
          <p:cNvPr id="23" name="object 23"/>
          <p:cNvSpPr/>
          <p:nvPr/>
        </p:nvSpPr>
        <p:spPr>
          <a:xfrm>
            <a:off x="5607443" y="5209794"/>
            <a:ext cx="232410" cy="227965"/>
          </a:xfrm>
          <a:custGeom>
            <a:avLst/>
            <a:gdLst/>
            <a:ahLst/>
            <a:cxnLst/>
            <a:rect l="l" t="t" r="r" b="b"/>
            <a:pathLst>
              <a:path w="232410" h="227964">
                <a:moveTo>
                  <a:pt x="232410" y="227837"/>
                </a:moveTo>
                <a:lnTo>
                  <a:pt x="232410" y="0"/>
                </a:lnTo>
                <a:lnTo>
                  <a:pt x="0" y="0"/>
                </a:lnTo>
                <a:lnTo>
                  <a:pt x="0" y="227837"/>
                </a:lnTo>
                <a:lnTo>
                  <a:pt x="232410" y="227837"/>
                </a:lnTo>
                <a:close/>
              </a:path>
            </a:pathLst>
          </a:custGeom>
          <a:solidFill>
            <a:srgbClr val="4F81BD"/>
          </a:solidFill>
        </p:spPr>
        <p:txBody>
          <a:bodyPr wrap="square" lIns="0" tIns="0" rIns="0" bIns="0" rtlCol="0"/>
          <a:lstStyle/>
          <a:p>
            <a:endParaRPr/>
          </a:p>
        </p:txBody>
      </p:sp>
      <p:sp>
        <p:nvSpPr>
          <p:cNvPr id="24" name="object 24"/>
          <p:cNvSpPr/>
          <p:nvPr/>
        </p:nvSpPr>
        <p:spPr>
          <a:xfrm>
            <a:off x="5607443" y="5615178"/>
            <a:ext cx="232410" cy="227965"/>
          </a:xfrm>
          <a:custGeom>
            <a:avLst/>
            <a:gdLst/>
            <a:ahLst/>
            <a:cxnLst/>
            <a:rect l="l" t="t" r="r" b="b"/>
            <a:pathLst>
              <a:path w="232410" h="227964">
                <a:moveTo>
                  <a:pt x="232410" y="227837"/>
                </a:moveTo>
                <a:lnTo>
                  <a:pt x="232410" y="0"/>
                </a:lnTo>
                <a:lnTo>
                  <a:pt x="0" y="0"/>
                </a:lnTo>
                <a:lnTo>
                  <a:pt x="0" y="227837"/>
                </a:lnTo>
                <a:lnTo>
                  <a:pt x="232410" y="227837"/>
                </a:lnTo>
                <a:close/>
              </a:path>
            </a:pathLst>
          </a:custGeom>
          <a:solidFill>
            <a:srgbClr val="9BBB59"/>
          </a:solidFill>
        </p:spPr>
        <p:txBody>
          <a:bodyPr wrap="square" lIns="0" tIns="0" rIns="0" bIns="0" rtlCol="0"/>
          <a:lstStyle/>
          <a:p>
            <a:endParaRPr/>
          </a:p>
        </p:txBody>
      </p:sp>
      <p:pic>
        <p:nvPicPr>
          <p:cNvPr id="25" name="object 25"/>
          <p:cNvPicPr/>
          <p:nvPr/>
        </p:nvPicPr>
        <p:blipFill>
          <a:blip r:embed="rId5" cstate="print"/>
          <a:stretch>
            <a:fillRect/>
          </a:stretch>
        </p:blipFill>
        <p:spPr>
          <a:xfrm>
            <a:off x="905141" y="5698235"/>
            <a:ext cx="2927604" cy="797814"/>
          </a:xfrm>
          <a:prstGeom prst="rect">
            <a:avLst/>
          </a:prstGeom>
        </p:spPr>
      </p:pic>
      <p:sp>
        <p:nvSpPr>
          <p:cNvPr id="26" name="object 26"/>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119</a:t>
            </a:fld>
            <a:endParaRPr spc="-25" dirty="0"/>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559" y="1506847"/>
            <a:ext cx="10687685" cy="5280025"/>
            <a:chOff x="5559" y="1506847"/>
            <a:chExt cx="10687685" cy="528002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5559" y="1506847"/>
              <a:ext cx="10687466" cy="213374"/>
            </a:xfrm>
            <a:prstGeom prst="rect">
              <a:avLst/>
            </a:prstGeom>
          </p:spPr>
        </p:pic>
        <p:pic>
          <p:nvPicPr>
            <p:cNvPr id="5" name="object 5"/>
            <p:cNvPicPr/>
            <p:nvPr/>
          </p:nvPicPr>
          <p:blipFill>
            <a:blip r:embed="rId3" cstate="print"/>
            <a:stretch>
              <a:fillRect/>
            </a:stretch>
          </p:blipFill>
          <p:spPr>
            <a:xfrm>
              <a:off x="6746633" y="1726692"/>
              <a:ext cx="3598710" cy="4851653"/>
            </a:xfrm>
            <a:prstGeom prst="rect">
              <a:avLst/>
            </a:prstGeom>
          </p:spPr>
        </p:pic>
        <p:sp>
          <p:nvSpPr>
            <p:cNvPr id="6" name="object 6"/>
            <p:cNvSpPr/>
            <p:nvPr/>
          </p:nvSpPr>
          <p:spPr>
            <a:xfrm>
              <a:off x="684161" y="1758696"/>
              <a:ext cx="5935980" cy="3567429"/>
            </a:xfrm>
            <a:custGeom>
              <a:avLst/>
              <a:gdLst/>
              <a:ahLst/>
              <a:cxnLst/>
              <a:rect l="l" t="t" r="r" b="b"/>
              <a:pathLst>
                <a:path w="5935980" h="3567429">
                  <a:moveTo>
                    <a:pt x="5935980" y="3566922"/>
                  </a:moveTo>
                  <a:lnTo>
                    <a:pt x="5935980" y="0"/>
                  </a:lnTo>
                  <a:lnTo>
                    <a:pt x="0" y="0"/>
                  </a:lnTo>
                  <a:lnTo>
                    <a:pt x="0" y="3566922"/>
                  </a:lnTo>
                  <a:lnTo>
                    <a:pt x="5935980" y="3566922"/>
                  </a:lnTo>
                  <a:close/>
                </a:path>
              </a:pathLst>
            </a:custGeom>
            <a:solidFill>
              <a:srgbClr val="FFF2CC"/>
            </a:solidFill>
          </p:spPr>
          <p:txBody>
            <a:bodyPr wrap="square" lIns="0" tIns="0" rIns="0" bIns="0" rtlCol="0"/>
            <a:lstStyle/>
            <a:p>
              <a:endParaRPr/>
            </a:p>
          </p:txBody>
        </p:sp>
      </p:grpSp>
      <p:sp>
        <p:nvSpPr>
          <p:cNvPr id="7" name="object 7"/>
          <p:cNvSpPr txBox="1">
            <a:spLocks noGrp="1"/>
          </p:cNvSpPr>
          <p:nvPr>
            <p:ph type="title"/>
          </p:nvPr>
        </p:nvSpPr>
        <p:spPr>
          <a:xfrm>
            <a:off x="2397385" y="902462"/>
            <a:ext cx="6032500" cy="560705"/>
          </a:xfrm>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276C76"/>
                </a:solidFill>
              </a:rPr>
              <a:t>愛滋病毒(HIV)</a:t>
            </a:r>
            <a:r>
              <a:rPr sz="3500" spc="-20" dirty="0">
                <a:solidFill>
                  <a:srgbClr val="276C76"/>
                </a:solidFill>
              </a:rPr>
              <a:t>檢驗對象與頻率</a:t>
            </a:r>
            <a:endParaRPr sz="3500"/>
          </a:p>
        </p:txBody>
      </p:sp>
      <p:sp>
        <p:nvSpPr>
          <p:cNvPr id="8" name="object 8"/>
          <p:cNvSpPr txBox="1"/>
          <p:nvPr/>
        </p:nvSpPr>
        <p:spPr>
          <a:xfrm>
            <a:off x="767457" y="1570198"/>
            <a:ext cx="5758815" cy="3644265"/>
          </a:xfrm>
          <a:prstGeom prst="rect">
            <a:avLst/>
          </a:prstGeom>
        </p:spPr>
        <p:txBody>
          <a:bodyPr vert="horz" wrap="square" lIns="0" tIns="257175" rIns="0" bIns="0" rtlCol="0">
            <a:spAutoFit/>
          </a:bodyPr>
          <a:lstStyle/>
          <a:p>
            <a:pPr marL="312420" indent="-300355">
              <a:lnSpc>
                <a:spcPct val="100000"/>
              </a:lnSpc>
              <a:spcBef>
                <a:spcPts val="2025"/>
              </a:spcBef>
              <a:buClr>
                <a:srgbClr val="ED7C31"/>
              </a:buClr>
              <a:buSzPct val="58928"/>
              <a:buFont typeface="Wingdings"/>
              <a:buChar char=""/>
              <a:tabLst>
                <a:tab pos="312420" algn="l"/>
                <a:tab pos="313055" algn="l"/>
              </a:tabLst>
            </a:pPr>
            <a:r>
              <a:rPr sz="2800" b="1" spc="-10" dirty="0">
                <a:latin typeface="Microsoft JhengHei"/>
                <a:cs typeface="Microsoft JhengHei"/>
              </a:rPr>
              <a:t>建議HIV</a:t>
            </a:r>
            <a:r>
              <a:rPr sz="2800" b="1" spc="-20" dirty="0">
                <a:latin typeface="Microsoft JhengHei"/>
                <a:cs typeface="Microsoft JhengHei"/>
              </a:rPr>
              <a:t>檢驗對象與頻率</a:t>
            </a:r>
            <a:endParaRPr sz="2800">
              <a:latin typeface="Microsoft JhengHei"/>
              <a:cs typeface="Microsoft JhengHei"/>
            </a:endParaRPr>
          </a:p>
          <a:p>
            <a:pPr marL="312420" indent="-300355">
              <a:lnSpc>
                <a:spcPct val="100000"/>
              </a:lnSpc>
              <a:spcBef>
                <a:spcPts val="1680"/>
              </a:spcBef>
              <a:buFont typeface="Wingdings"/>
              <a:buChar char=""/>
              <a:tabLst>
                <a:tab pos="313055" algn="l"/>
              </a:tabLst>
            </a:pPr>
            <a:r>
              <a:rPr sz="2100" dirty="0">
                <a:latin typeface="Microsoft JhengHei"/>
                <a:cs typeface="Microsoft JhengHei"/>
              </a:rPr>
              <a:t>有</a:t>
            </a:r>
            <a:r>
              <a:rPr sz="2450" b="1" dirty="0">
                <a:solidFill>
                  <a:srgbClr val="D0305C"/>
                </a:solidFill>
                <a:latin typeface="Microsoft JhengHei"/>
                <a:cs typeface="Microsoft JhengHei"/>
              </a:rPr>
              <a:t>性行為</a:t>
            </a:r>
            <a:r>
              <a:rPr sz="2100" dirty="0">
                <a:latin typeface="Microsoft JhengHei"/>
                <a:cs typeface="Microsoft JhengHei"/>
              </a:rPr>
              <a:t>者，建議至少進行</a:t>
            </a:r>
            <a:r>
              <a:rPr sz="2450" spc="-10" dirty="0">
                <a:solidFill>
                  <a:srgbClr val="D0305C"/>
                </a:solidFill>
                <a:latin typeface="Arial Black"/>
                <a:cs typeface="Arial Black"/>
              </a:rPr>
              <a:t>1</a:t>
            </a:r>
            <a:r>
              <a:rPr sz="2100" spc="-20" dirty="0">
                <a:latin typeface="Microsoft JhengHei"/>
                <a:cs typeface="Microsoft JhengHei"/>
              </a:rPr>
              <a:t>次愛滋篩檢</a:t>
            </a:r>
            <a:endParaRPr sz="2100">
              <a:latin typeface="Microsoft JhengHei"/>
              <a:cs typeface="Microsoft JhengHei"/>
            </a:endParaRPr>
          </a:p>
          <a:p>
            <a:pPr marL="312420" marR="61594" indent="-300355">
              <a:lnSpc>
                <a:spcPct val="131100"/>
              </a:lnSpc>
              <a:spcBef>
                <a:spcPts val="180"/>
              </a:spcBef>
              <a:buFont typeface="Wingdings"/>
              <a:buChar char=""/>
              <a:tabLst>
                <a:tab pos="313055" algn="l"/>
              </a:tabLst>
            </a:pPr>
            <a:r>
              <a:rPr sz="2100" dirty="0">
                <a:latin typeface="Microsoft JhengHei"/>
                <a:cs typeface="Microsoft JhengHei"/>
              </a:rPr>
              <a:t>有</a:t>
            </a:r>
            <a:r>
              <a:rPr sz="2450" b="1" dirty="0">
                <a:solidFill>
                  <a:srgbClr val="D0305C"/>
                </a:solidFill>
                <a:latin typeface="Microsoft JhengHei"/>
                <a:cs typeface="Microsoft JhengHei"/>
              </a:rPr>
              <a:t>不安全性行為</a:t>
            </a:r>
            <a:r>
              <a:rPr sz="2100" dirty="0">
                <a:latin typeface="Microsoft JhengHei"/>
                <a:cs typeface="Microsoft JhengHei"/>
              </a:rPr>
              <a:t>者，建議</a:t>
            </a:r>
            <a:r>
              <a:rPr sz="2450" b="1" dirty="0">
                <a:solidFill>
                  <a:srgbClr val="D0305C"/>
                </a:solidFill>
                <a:latin typeface="Microsoft JhengHei"/>
                <a:cs typeface="Microsoft JhengHei"/>
              </a:rPr>
              <a:t>每年</a:t>
            </a:r>
            <a:r>
              <a:rPr sz="2100" dirty="0">
                <a:latin typeface="Microsoft JhengHei"/>
                <a:cs typeface="Microsoft JhengHei"/>
              </a:rPr>
              <a:t>至少進行</a:t>
            </a:r>
            <a:r>
              <a:rPr sz="2450" dirty="0">
                <a:solidFill>
                  <a:srgbClr val="D0305C"/>
                </a:solidFill>
                <a:latin typeface="Arial Black"/>
                <a:cs typeface="Arial Black"/>
              </a:rPr>
              <a:t>1</a:t>
            </a:r>
            <a:r>
              <a:rPr sz="2100" spc="-50" dirty="0">
                <a:latin typeface="Microsoft JhengHei"/>
                <a:cs typeface="Microsoft JhengHei"/>
              </a:rPr>
              <a:t>次</a:t>
            </a:r>
            <a:r>
              <a:rPr sz="2100" spc="-15" dirty="0">
                <a:latin typeface="Microsoft JhengHei"/>
                <a:cs typeface="Microsoft JhengHei"/>
              </a:rPr>
              <a:t>愛滋篩檢</a:t>
            </a:r>
            <a:endParaRPr sz="2100">
              <a:latin typeface="Microsoft JhengHei"/>
              <a:cs typeface="Microsoft JhengHei"/>
            </a:endParaRPr>
          </a:p>
          <a:p>
            <a:pPr marL="312420" marR="5080" indent="-300355">
              <a:lnSpc>
                <a:spcPct val="128200"/>
              </a:lnSpc>
              <a:spcBef>
                <a:spcPts val="330"/>
              </a:spcBef>
              <a:buFont typeface="Wingdings"/>
              <a:buChar char=""/>
              <a:tabLst>
                <a:tab pos="313055" algn="l"/>
              </a:tabLst>
            </a:pPr>
            <a:r>
              <a:rPr sz="2100" dirty="0">
                <a:latin typeface="Microsoft JhengHei"/>
                <a:cs typeface="Microsoft JhengHei"/>
              </a:rPr>
              <a:t>若</a:t>
            </a:r>
            <a:r>
              <a:rPr sz="2450" b="1" dirty="0">
                <a:solidFill>
                  <a:srgbClr val="D0305C"/>
                </a:solidFill>
                <a:latin typeface="Microsoft JhengHei"/>
                <a:cs typeface="Microsoft JhengHei"/>
              </a:rPr>
              <a:t>有感染風險行為</a:t>
            </a:r>
            <a:r>
              <a:rPr sz="2100" spc="-5" dirty="0">
                <a:latin typeface="Microsoft JhengHei"/>
                <a:cs typeface="Microsoft JhengHei"/>
              </a:rPr>
              <a:t>(如與人共用針具、多重</a:t>
            </a:r>
            <a:r>
              <a:rPr sz="2100" spc="-15" dirty="0">
                <a:latin typeface="Microsoft JhengHei"/>
                <a:cs typeface="Microsoft JhengHei"/>
              </a:rPr>
              <a:t>性伴侶、合併使用成癮性藥物、感染性病等)，</a:t>
            </a:r>
            <a:r>
              <a:rPr sz="2100" dirty="0">
                <a:latin typeface="Microsoft JhengHei"/>
                <a:cs typeface="Microsoft JhengHei"/>
              </a:rPr>
              <a:t>建議每</a:t>
            </a:r>
            <a:r>
              <a:rPr sz="2450" dirty="0">
                <a:solidFill>
                  <a:srgbClr val="D0305C"/>
                </a:solidFill>
                <a:latin typeface="Arial Black"/>
                <a:cs typeface="Arial Black"/>
              </a:rPr>
              <a:t>3</a:t>
            </a:r>
            <a:r>
              <a:rPr sz="2450" b="1" dirty="0">
                <a:solidFill>
                  <a:srgbClr val="D0305C"/>
                </a:solidFill>
                <a:latin typeface="Microsoft JhengHei"/>
                <a:cs typeface="Microsoft JhengHei"/>
              </a:rPr>
              <a:t>至</a:t>
            </a:r>
            <a:r>
              <a:rPr sz="2450" dirty="0">
                <a:solidFill>
                  <a:srgbClr val="D0305C"/>
                </a:solidFill>
                <a:latin typeface="Arial Black"/>
                <a:cs typeface="Arial Black"/>
              </a:rPr>
              <a:t>6</a:t>
            </a:r>
            <a:r>
              <a:rPr sz="2450" b="1" spc="-5" dirty="0">
                <a:solidFill>
                  <a:srgbClr val="D0305C"/>
                </a:solidFill>
                <a:latin typeface="Microsoft JhengHei"/>
                <a:cs typeface="Microsoft JhengHei"/>
              </a:rPr>
              <a:t>個月</a:t>
            </a:r>
            <a:r>
              <a:rPr sz="2100" dirty="0">
                <a:latin typeface="Microsoft JhengHei"/>
                <a:cs typeface="Microsoft JhengHei"/>
              </a:rPr>
              <a:t>篩檢</a:t>
            </a:r>
            <a:r>
              <a:rPr sz="2450" spc="-10" dirty="0">
                <a:solidFill>
                  <a:srgbClr val="D0305C"/>
                </a:solidFill>
                <a:latin typeface="Arial Black"/>
                <a:cs typeface="Arial Black"/>
              </a:rPr>
              <a:t>1</a:t>
            </a:r>
            <a:r>
              <a:rPr sz="2100" spc="-50" dirty="0">
                <a:latin typeface="Microsoft JhengHei"/>
                <a:cs typeface="Microsoft JhengHei"/>
              </a:rPr>
              <a:t>次</a:t>
            </a:r>
            <a:endParaRPr sz="2100">
              <a:latin typeface="Microsoft JhengHei"/>
              <a:cs typeface="Microsoft JhengHei"/>
            </a:endParaRPr>
          </a:p>
        </p:txBody>
      </p:sp>
      <p:sp>
        <p:nvSpPr>
          <p:cNvPr id="9" name="object 9"/>
          <p:cNvSpPr/>
          <p:nvPr/>
        </p:nvSpPr>
        <p:spPr>
          <a:xfrm>
            <a:off x="317449" y="5205234"/>
            <a:ext cx="1422400" cy="1251585"/>
          </a:xfrm>
          <a:custGeom>
            <a:avLst/>
            <a:gdLst/>
            <a:ahLst/>
            <a:cxnLst/>
            <a:rect l="l" t="t" r="r" b="b"/>
            <a:pathLst>
              <a:path w="1422400" h="1251585">
                <a:moveTo>
                  <a:pt x="731824" y="371094"/>
                </a:moveTo>
                <a:lnTo>
                  <a:pt x="730186" y="359664"/>
                </a:lnTo>
                <a:lnTo>
                  <a:pt x="714273" y="313321"/>
                </a:lnTo>
                <a:lnTo>
                  <a:pt x="707517" y="275272"/>
                </a:lnTo>
                <a:lnTo>
                  <a:pt x="706183" y="249504"/>
                </a:lnTo>
                <a:lnTo>
                  <a:pt x="706564" y="240030"/>
                </a:lnTo>
                <a:lnTo>
                  <a:pt x="704850" y="197472"/>
                </a:lnTo>
                <a:lnTo>
                  <a:pt x="694664" y="157187"/>
                </a:lnTo>
                <a:lnTo>
                  <a:pt x="676757" y="119888"/>
                </a:lnTo>
                <a:lnTo>
                  <a:pt x="666940" y="106629"/>
                </a:lnTo>
                <a:lnTo>
                  <a:pt x="666940" y="236982"/>
                </a:lnTo>
                <a:lnTo>
                  <a:pt x="660463" y="283438"/>
                </a:lnTo>
                <a:lnTo>
                  <a:pt x="642073" y="325755"/>
                </a:lnTo>
                <a:lnTo>
                  <a:pt x="613244" y="362343"/>
                </a:lnTo>
                <a:lnTo>
                  <a:pt x="575500" y="391668"/>
                </a:lnTo>
                <a:lnTo>
                  <a:pt x="518820" y="416814"/>
                </a:lnTo>
                <a:lnTo>
                  <a:pt x="453580" y="425958"/>
                </a:lnTo>
                <a:lnTo>
                  <a:pt x="420484" y="423595"/>
                </a:lnTo>
                <a:lnTo>
                  <a:pt x="359168" y="406019"/>
                </a:lnTo>
                <a:lnTo>
                  <a:pt x="300939" y="368617"/>
                </a:lnTo>
                <a:lnTo>
                  <a:pt x="256641" y="309372"/>
                </a:lnTo>
                <a:lnTo>
                  <a:pt x="244792" y="274320"/>
                </a:lnTo>
                <a:lnTo>
                  <a:pt x="353580" y="246926"/>
                </a:lnTo>
                <a:lnTo>
                  <a:pt x="426529" y="194119"/>
                </a:lnTo>
                <a:lnTo>
                  <a:pt x="467461" y="142722"/>
                </a:lnTo>
                <a:lnTo>
                  <a:pt x="480250" y="119634"/>
                </a:lnTo>
                <a:lnTo>
                  <a:pt x="533044" y="164185"/>
                </a:lnTo>
                <a:lnTo>
                  <a:pt x="587781" y="190309"/>
                </a:lnTo>
                <a:lnTo>
                  <a:pt x="634657" y="202996"/>
                </a:lnTo>
                <a:lnTo>
                  <a:pt x="663892" y="207264"/>
                </a:lnTo>
                <a:lnTo>
                  <a:pt x="665327" y="214693"/>
                </a:lnTo>
                <a:lnTo>
                  <a:pt x="666267" y="222123"/>
                </a:lnTo>
                <a:lnTo>
                  <a:pt x="666775" y="229552"/>
                </a:lnTo>
                <a:lnTo>
                  <a:pt x="666940" y="236982"/>
                </a:lnTo>
                <a:lnTo>
                  <a:pt x="666940" y="106629"/>
                </a:lnTo>
                <a:lnTo>
                  <a:pt x="620890" y="57188"/>
                </a:lnTo>
                <a:lnTo>
                  <a:pt x="584466" y="33274"/>
                </a:lnTo>
                <a:lnTo>
                  <a:pt x="543420" y="15265"/>
                </a:lnTo>
                <a:lnTo>
                  <a:pt x="498513" y="3937"/>
                </a:lnTo>
                <a:lnTo>
                  <a:pt x="450532" y="0"/>
                </a:lnTo>
                <a:lnTo>
                  <a:pt x="402742" y="3937"/>
                </a:lnTo>
                <a:lnTo>
                  <a:pt x="357936" y="15265"/>
                </a:lnTo>
                <a:lnTo>
                  <a:pt x="316928" y="33274"/>
                </a:lnTo>
                <a:lnTo>
                  <a:pt x="280479" y="57188"/>
                </a:lnTo>
                <a:lnTo>
                  <a:pt x="249389" y="86309"/>
                </a:lnTo>
                <a:lnTo>
                  <a:pt x="224472" y="119888"/>
                </a:lnTo>
                <a:lnTo>
                  <a:pt x="206476" y="157187"/>
                </a:lnTo>
                <a:lnTo>
                  <a:pt x="196227" y="197472"/>
                </a:lnTo>
                <a:lnTo>
                  <a:pt x="194500" y="240030"/>
                </a:lnTo>
                <a:lnTo>
                  <a:pt x="195834" y="271907"/>
                </a:lnTo>
                <a:lnTo>
                  <a:pt x="193738" y="295084"/>
                </a:lnTo>
                <a:lnTo>
                  <a:pt x="185928" y="320814"/>
                </a:lnTo>
                <a:lnTo>
                  <a:pt x="170116" y="360426"/>
                </a:lnTo>
                <a:lnTo>
                  <a:pt x="168452" y="371729"/>
                </a:lnTo>
                <a:lnTo>
                  <a:pt x="172872" y="381762"/>
                </a:lnTo>
                <a:lnTo>
                  <a:pt x="182003" y="388924"/>
                </a:lnTo>
                <a:lnTo>
                  <a:pt x="194500" y="391668"/>
                </a:lnTo>
                <a:lnTo>
                  <a:pt x="195834" y="391668"/>
                </a:lnTo>
                <a:lnTo>
                  <a:pt x="244792" y="391668"/>
                </a:lnTo>
                <a:lnTo>
                  <a:pt x="289750" y="391668"/>
                </a:lnTo>
                <a:lnTo>
                  <a:pt x="324446" y="415823"/>
                </a:lnTo>
                <a:lnTo>
                  <a:pt x="363943" y="434047"/>
                </a:lnTo>
                <a:lnTo>
                  <a:pt x="407289" y="445566"/>
                </a:lnTo>
                <a:lnTo>
                  <a:pt x="453580" y="449580"/>
                </a:lnTo>
                <a:lnTo>
                  <a:pt x="500176" y="445566"/>
                </a:lnTo>
                <a:lnTo>
                  <a:pt x="543496" y="434047"/>
                </a:lnTo>
                <a:lnTo>
                  <a:pt x="582803" y="415823"/>
                </a:lnTo>
                <a:lnTo>
                  <a:pt x="617410" y="391668"/>
                </a:lnTo>
                <a:lnTo>
                  <a:pt x="666940" y="391668"/>
                </a:lnTo>
                <a:lnTo>
                  <a:pt x="705040" y="391668"/>
                </a:lnTo>
                <a:lnTo>
                  <a:pt x="706183" y="391414"/>
                </a:lnTo>
                <a:lnTo>
                  <a:pt x="717969" y="388810"/>
                </a:lnTo>
                <a:lnTo>
                  <a:pt x="727329" y="381381"/>
                </a:lnTo>
                <a:lnTo>
                  <a:pt x="731824" y="371094"/>
                </a:lnTo>
                <a:close/>
              </a:path>
              <a:path w="1422400" h="1251585">
                <a:moveTo>
                  <a:pt x="1227010" y="225552"/>
                </a:moveTo>
                <a:lnTo>
                  <a:pt x="1224978" y="216395"/>
                </a:lnTo>
                <a:lnTo>
                  <a:pt x="1219390" y="208876"/>
                </a:lnTo>
                <a:lnTo>
                  <a:pt x="1210932" y="203796"/>
                </a:lnTo>
                <a:lnTo>
                  <a:pt x="1200340" y="201930"/>
                </a:lnTo>
                <a:lnTo>
                  <a:pt x="1120330" y="201930"/>
                </a:lnTo>
                <a:lnTo>
                  <a:pt x="1120330" y="131064"/>
                </a:lnTo>
                <a:lnTo>
                  <a:pt x="1118298" y="121907"/>
                </a:lnTo>
                <a:lnTo>
                  <a:pt x="1112710" y="114388"/>
                </a:lnTo>
                <a:lnTo>
                  <a:pt x="1104252" y="109308"/>
                </a:lnTo>
                <a:lnTo>
                  <a:pt x="1093660" y="107442"/>
                </a:lnTo>
                <a:lnTo>
                  <a:pt x="1013650" y="107442"/>
                </a:lnTo>
                <a:lnTo>
                  <a:pt x="1003363" y="109308"/>
                </a:lnTo>
                <a:lnTo>
                  <a:pt x="994879" y="114388"/>
                </a:lnTo>
                <a:lnTo>
                  <a:pt x="989101" y="121907"/>
                </a:lnTo>
                <a:lnTo>
                  <a:pt x="986980" y="131064"/>
                </a:lnTo>
                <a:lnTo>
                  <a:pt x="986980" y="201930"/>
                </a:lnTo>
                <a:lnTo>
                  <a:pt x="906970" y="201930"/>
                </a:lnTo>
                <a:lnTo>
                  <a:pt x="896683" y="203796"/>
                </a:lnTo>
                <a:lnTo>
                  <a:pt x="888199" y="208876"/>
                </a:lnTo>
                <a:lnTo>
                  <a:pt x="882421" y="216395"/>
                </a:lnTo>
                <a:lnTo>
                  <a:pt x="880300" y="225552"/>
                </a:lnTo>
                <a:lnTo>
                  <a:pt x="880300" y="296418"/>
                </a:lnTo>
                <a:lnTo>
                  <a:pt x="882421" y="305562"/>
                </a:lnTo>
                <a:lnTo>
                  <a:pt x="888199" y="313080"/>
                </a:lnTo>
                <a:lnTo>
                  <a:pt x="896683" y="318160"/>
                </a:lnTo>
                <a:lnTo>
                  <a:pt x="906970" y="320040"/>
                </a:lnTo>
                <a:lnTo>
                  <a:pt x="986980" y="320040"/>
                </a:lnTo>
                <a:lnTo>
                  <a:pt x="986980" y="390906"/>
                </a:lnTo>
                <a:lnTo>
                  <a:pt x="989101" y="399935"/>
                </a:lnTo>
                <a:lnTo>
                  <a:pt x="994879" y="407187"/>
                </a:lnTo>
                <a:lnTo>
                  <a:pt x="1003363" y="412013"/>
                </a:lnTo>
                <a:lnTo>
                  <a:pt x="1013650" y="413766"/>
                </a:lnTo>
                <a:lnTo>
                  <a:pt x="1093660" y="413766"/>
                </a:lnTo>
                <a:lnTo>
                  <a:pt x="1104252" y="412013"/>
                </a:lnTo>
                <a:lnTo>
                  <a:pt x="1112710" y="407187"/>
                </a:lnTo>
                <a:lnTo>
                  <a:pt x="1118298" y="399935"/>
                </a:lnTo>
                <a:lnTo>
                  <a:pt x="1120330" y="390906"/>
                </a:lnTo>
                <a:lnTo>
                  <a:pt x="1120330" y="320040"/>
                </a:lnTo>
                <a:lnTo>
                  <a:pt x="1200340" y="320040"/>
                </a:lnTo>
                <a:lnTo>
                  <a:pt x="1210932" y="318160"/>
                </a:lnTo>
                <a:lnTo>
                  <a:pt x="1219390" y="313080"/>
                </a:lnTo>
                <a:lnTo>
                  <a:pt x="1224978" y="305562"/>
                </a:lnTo>
                <a:lnTo>
                  <a:pt x="1227010" y="296418"/>
                </a:lnTo>
                <a:lnTo>
                  <a:pt x="1227010" y="225552"/>
                </a:lnTo>
                <a:close/>
              </a:path>
              <a:path w="1422400" h="1251585">
                <a:moveTo>
                  <a:pt x="1422400" y="446532"/>
                </a:moveTo>
                <a:lnTo>
                  <a:pt x="1409700" y="431165"/>
                </a:lnTo>
                <a:lnTo>
                  <a:pt x="1397000" y="419100"/>
                </a:lnTo>
                <a:lnTo>
                  <a:pt x="1397000" y="445770"/>
                </a:lnTo>
                <a:lnTo>
                  <a:pt x="1397000" y="461010"/>
                </a:lnTo>
                <a:lnTo>
                  <a:pt x="1384300" y="464820"/>
                </a:lnTo>
                <a:lnTo>
                  <a:pt x="1270000" y="606552"/>
                </a:lnTo>
                <a:lnTo>
                  <a:pt x="1257300" y="597090"/>
                </a:lnTo>
                <a:lnTo>
                  <a:pt x="1257300" y="625602"/>
                </a:lnTo>
                <a:lnTo>
                  <a:pt x="1079500" y="854964"/>
                </a:lnTo>
                <a:lnTo>
                  <a:pt x="1066800" y="873874"/>
                </a:lnTo>
                <a:lnTo>
                  <a:pt x="1041400" y="888009"/>
                </a:lnTo>
                <a:lnTo>
                  <a:pt x="1016000" y="896861"/>
                </a:lnTo>
                <a:lnTo>
                  <a:pt x="990600" y="899922"/>
                </a:lnTo>
                <a:lnTo>
                  <a:pt x="965200" y="898512"/>
                </a:lnTo>
                <a:lnTo>
                  <a:pt x="952500" y="894397"/>
                </a:lnTo>
                <a:lnTo>
                  <a:pt x="939800" y="887704"/>
                </a:lnTo>
                <a:lnTo>
                  <a:pt x="914400" y="878586"/>
                </a:lnTo>
                <a:lnTo>
                  <a:pt x="787400" y="791718"/>
                </a:lnTo>
                <a:lnTo>
                  <a:pt x="787400" y="694842"/>
                </a:lnTo>
                <a:lnTo>
                  <a:pt x="774700" y="687324"/>
                </a:lnTo>
                <a:lnTo>
                  <a:pt x="774700" y="677418"/>
                </a:lnTo>
                <a:lnTo>
                  <a:pt x="762000" y="678942"/>
                </a:lnTo>
                <a:lnTo>
                  <a:pt x="762000" y="681228"/>
                </a:lnTo>
                <a:lnTo>
                  <a:pt x="749300" y="687324"/>
                </a:lnTo>
                <a:lnTo>
                  <a:pt x="749300" y="694182"/>
                </a:lnTo>
                <a:lnTo>
                  <a:pt x="762000" y="729780"/>
                </a:lnTo>
                <a:lnTo>
                  <a:pt x="774700" y="758952"/>
                </a:lnTo>
                <a:lnTo>
                  <a:pt x="762000" y="797255"/>
                </a:lnTo>
                <a:lnTo>
                  <a:pt x="749300" y="860298"/>
                </a:lnTo>
                <a:lnTo>
                  <a:pt x="749300" y="870966"/>
                </a:lnTo>
                <a:lnTo>
                  <a:pt x="736600" y="917232"/>
                </a:lnTo>
                <a:lnTo>
                  <a:pt x="723900" y="965644"/>
                </a:lnTo>
                <a:lnTo>
                  <a:pt x="723900" y="1068324"/>
                </a:lnTo>
                <a:lnTo>
                  <a:pt x="736600" y="1213866"/>
                </a:lnTo>
                <a:lnTo>
                  <a:pt x="736600" y="1217676"/>
                </a:lnTo>
                <a:lnTo>
                  <a:pt x="723900" y="1220724"/>
                </a:lnTo>
                <a:lnTo>
                  <a:pt x="723900" y="1227582"/>
                </a:lnTo>
                <a:lnTo>
                  <a:pt x="457200" y="1227582"/>
                </a:lnTo>
                <a:lnTo>
                  <a:pt x="457200" y="642366"/>
                </a:lnTo>
                <a:lnTo>
                  <a:pt x="469900" y="640842"/>
                </a:lnTo>
                <a:lnTo>
                  <a:pt x="469900" y="633984"/>
                </a:lnTo>
                <a:lnTo>
                  <a:pt x="571500" y="489966"/>
                </a:lnTo>
                <a:lnTo>
                  <a:pt x="596900" y="507492"/>
                </a:lnTo>
                <a:lnTo>
                  <a:pt x="609600" y="523963"/>
                </a:lnTo>
                <a:lnTo>
                  <a:pt x="622300" y="540448"/>
                </a:lnTo>
                <a:lnTo>
                  <a:pt x="635000" y="590257"/>
                </a:lnTo>
                <a:lnTo>
                  <a:pt x="635000" y="658368"/>
                </a:lnTo>
                <a:lnTo>
                  <a:pt x="622300" y="660654"/>
                </a:lnTo>
                <a:lnTo>
                  <a:pt x="622300" y="662178"/>
                </a:lnTo>
                <a:lnTo>
                  <a:pt x="635000" y="663702"/>
                </a:lnTo>
                <a:lnTo>
                  <a:pt x="622300" y="662940"/>
                </a:lnTo>
                <a:lnTo>
                  <a:pt x="609600" y="662940"/>
                </a:lnTo>
                <a:lnTo>
                  <a:pt x="571500" y="670814"/>
                </a:lnTo>
                <a:lnTo>
                  <a:pt x="533400" y="692277"/>
                </a:lnTo>
                <a:lnTo>
                  <a:pt x="508000" y="724014"/>
                </a:lnTo>
                <a:lnTo>
                  <a:pt x="495300" y="762762"/>
                </a:lnTo>
                <a:lnTo>
                  <a:pt x="495300" y="819912"/>
                </a:lnTo>
                <a:lnTo>
                  <a:pt x="508000" y="831735"/>
                </a:lnTo>
                <a:lnTo>
                  <a:pt x="508000" y="841438"/>
                </a:lnTo>
                <a:lnTo>
                  <a:pt x="520700" y="847979"/>
                </a:lnTo>
                <a:lnTo>
                  <a:pt x="533400" y="849185"/>
                </a:lnTo>
                <a:lnTo>
                  <a:pt x="546100" y="850392"/>
                </a:lnTo>
                <a:lnTo>
                  <a:pt x="558800" y="847585"/>
                </a:lnTo>
                <a:lnTo>
                  <a:pt x="571500" y="840003"/>
                </a:lnTo>
                <a:lnTo>
                  <a:pt x="571500" y="828852"/>
                </a:lnTo>
                <a:lnTo>
                  <a:pt x="584200" y="815340"/>
                </a:lnTo>
                <a:lnTo>
                  <a:pt x="571500" y="801382"/>
                </a:lnTo>
                <a:lnTo>
                  <a:pt x="571500" y="790003"/>
                </a:lnTo>
                <a:lnTo>
                  <a:pt x="558800" y="782332"/>
                </a:lnTo>
                <a:lnTo>
                  <a:pt x="546100" y="779526"/>
                </a:lnTo>
                <a:lnTo>
                  <a:pt x="533400" y="779526"/>
                </a:lnTo>
                <a:lnTo>
                  <a:pt x="533400" y="733171"/>
                </a:lnTo>
                <a:lnTo>
                  <a:pt x="558800" y="708939"/>
                </a:lnTo>
                <a:lnTo>
                  <a:pt x="584200" y="692569"/>
                </a:lnTo>
                <a:lnTo>
                  <a:pt x="609600" y="686562"/>
                </a:lnTo>
                <a:lnTo>
                  <a:pt x="635000" y="690562"/>
                </a:lnTo>
                <a:lnTo>
                  <a:pt x="647700" y="692569"/>
                </a:lnTo>
                <a:lnTo>
                  <a:pt x="673100" y="708939"/>
                </a:lnTo>
                <a:lnTo>
                  <a:pt x="698500" y="733171"/>
                </a:lnTo>
                <a:lnTo>
                  <a:pt x="698500" y="780288"/>
                </a:lnTo>
                <a:lnTo>
                  <a:pt x="685800" y="779526"/>
                </a:lnTo>
                <a:lnTo>
                  <a:pt x="673100" y="782332"/>
                </a:lnTo>
                <a:lnTo>
                  <a:pt x="660400" y="790003"/>
                </a:lnTo>
                <a:lnTo>
                  <a:pt x="647700" y="801382"/>
                </a:lnTo>
                <a:lnTo>
                  <a:pt x="647700" y="828852"/>
                </a:lnTo>
                <a:lnTo>
                  <a:pt x="660400" y="840003"/>
                </a:lnTo>
                <a:lnTo>
                  <a:pt x="673100" y="847585"/>
                </a:lnTo>
                <a:lnTo>
                  <a:pt x="685800" y="850392"/>
                </a:lnTo>
                <a:lnTo>
                  <a:pt x="698500" y="847725"/>
                </a:lnTo>
                <a:lnTo>
                  <a:pt x="711200" y="840486"/>
                </a:lnTo>
                <a:lnTo>
                  <a:pt x="723900" y="829818"/>
                </a:lnTo>
                <a:lnTo>
                  <a:pt x="723900" y="732142"/>
                </a:lnTo>
                <a:lnTo>
                  <a:pt x="711200" y="705319"/>
                </a:lnTo>
                <a:lnTo>
                  <a:pt x="685800" y="683780"/>
                </a:lnTo>
                <a:lnTo>
                  <a:pt x="647700" y="669036"/>
                </a:lnTo>
                <a:lnTo>
                  <a:pt x="660400" y="667512"/>
                </a:lnTo>
                <a:lnTo>
                  <a:pt x="660400" y="665988"/>
                </a:lnTo>
                <a:lnTo>
                  <a:pt x="673100" y="603300"/>
                </a:lnTo>
                <a:lnTo>
                  <a:pt x="660400" y="553110"/>
                </a:lnTo>
                <a:lnTo>
                  <a:pt x="635000" y="514781"/>
                </a:lnTo>
                <a:lnTo>
                  <a:pt x="609600" y="487680"/>
                </a:lnTo>
                <a:lnTo>
                  <a:pt x="660400" y="493496"/>
                </a:lnTo>
                <a:lnTo>
                  <a:pt x="698500" y="506247"/>
                </a:lnTo>
                <a:lnTo>
                  <a:pt x="749300" y="525716"/>
                </a:lnTo>
                <a:lnTo>
                  <a:pt x="787400" y="551688"/>
                </a:lnTo>
                <a:lnTo>
                  <a:pt x="965200" y="700278"/>
                </a:lnTo>
                <a:lnTo>
                  <a:pt x="965200" y="704710"/>
                </a:lnTo>
                <a:lnTo>
                  <a:pt x="977900" y="707796"/>
                </a:lnTo>
                <a:lnTo>
                  <a:pt x="977900" y="709599"/>
                </a:lnTo>
                <a:lnTo>
                  <a:pt x="990600" y="710184"/>
                </a:lnTo>
                <a:lnTo>
                  <a:pt x="1003300" y="709028"/>
                </a:lnTo>
                <a:lnTo>
                  <a:pt x="1003300" y="706653"/>
                </a:lnTo>
                <a:lnTo>
                  <a:pt x="1016000" y="702995"/>
                </a:lnTo>
                <a:lnTo>
                  <a:pt x="1016000" y="697992"/>
                </a:lnTo>
                <a:lnTo>
                  <a:pt x="1155700" y="558546"/>
                </a:lnTo>
                <a:lnTo>
                  <a:pt x="1181100" y="575310"/>
                </a:lnTo>
                <a:lnTo>
                  <a:pt x="1257300" y="625602"/>
                </a:lnTo>
                <a:lnTo>
                  <a:pt x="1257300" y="597090"/>
                </a:lnTo>
                <a:lnTo>
                  <a:pt x="1181100" y="540258"/>
                </a:lnTo>
                <a:lnTo>
                  <a:pt x="1193800" y="519684"/>
                </a:lnTo>
                <a:lnTo>
                  <a:pt x="1219200" y="505002"/>
                </a:lnTo>
                <a:lnTo>
                  <a:pt x="1231900" y="494245"/>
                </a:lnTo>
                <a:lnTo>
                  <a:pt x="1257300" y="487641"/>
                </a:lnTo>
                <a:lnTo>
                  <a:pt x="1295400" y="483565"/>
                </a:lnTo>
                <a:lnTo>
                  <a:pt x="1333500" y="469633"/>
                </a:lnTo>
                <a:lnTo>
                  <a:pt x="1358900" y="442722"/>
                </a:lnTo>
                <a:lnTo>
                  <a:pt x="1358900" y="438150"/>
                </a:lnTo>
                <a:lnTo>
                  <a:pt x="1371600" y="435864"/>
                </a:lnTo>
                <a:lnTo>
                  <a:pt x="1384300" y="436626"/>
                </a:lnTo>
                <a:lnTo>
                  <a:pt x="1384300" y="441198"/>
                </a:lnTo>
                <a:lnTo>
                  <a:pt x="1397000" y="445770"/>
                </a:lnTo>
                <a:lnTo>
                  <a:pt x="1397000" y="419100"/>
                </a:lnTo>
                <a:lnTo>
                  <a:pt x="1397000" y="416090"/>
                </a:lnTo>
                <a:lnTo>
                  <a:pt x="1384300" y="413956"/>
                </a:lnTo>
                <a:lnTo>
                  <a:pt x="1384300" y="412661"/>
                </a:lnTo>
                <a:lnTo>
                  <a:pt x="1371600" y="412242"/>
                </a:lnTo>
                <a:lnTo>
                  <a:pt x="1358900" y="413232"/>
                </a:lnTo>
                <a:lnTo>
                  <a:pt x="1346200" y="416242"/>
                </a:lnTo>
                <a:lnTo>
                  <a:pt x="1346200" y="421233"/>
                </a:lnTo>
                <a:lnTo>
                  <a:pt x="1333500" y="428244"/>
                </a:lnTo>
                <a:lnTo>
                  <a:pt x="1320800" y="443484"/>
                </a:lnTo>
                <a:lnTo>
                  <a:pt x="1308100" y="451154"/>
                </a:lnTo>
                <a:lnTo>
                  <a:pt x="1308100" y="456907"/>
                </a:lnTo>
                <a:lnTo>
                  <a:pt x="1295400" y="460514"/>
                </a:lnTo>
                <a:lnTo>
                  <a:pt x="1282700" y="461772"/>
                </a:lnTo>
                <a:lnTo>
                  <a:pt x="1244600" y="464578"/>
                </a:lnTo>
                <a:lnTo>
                  <a:pt x="1219200" y="472821"/>
                </a:lnTo>
                <a:lnTo>
                  <a:pt x="1193800" y="486194"/>
                </a:lnTo>
                <a:lnTo>
                  <a:pt x="1181100" y="504444"/>
                </a:lnTo>
                <a:lnTo>
                  <a:pt x="1143000" y="544068"/>
                </a:lnTo>
                <a:lnTo>
                  <a:pt x="1003300" y="682752"/>
                </a:lnTo>
                <a:lnTo>
                  <a:pt x="990600" y="685038"/>
                </a:lnTo>
                <a:lnTo>
                  <a:pt x="990600" y="686562"/>
                </a:lnTo>
                <a:lnTo>
                  <a:pt x="977900" y="685038"/>
                </a:lnTo>
                <a:lnTo>
                  <a:pt x="977900" y="682752"/>
                </a:lnTo>
                <a:lnTo>
                  <a:pt x="800100" y="534162"/>
                </a:lnTo>
                <a:lnTo>
                  <a:pt x="762000" y="503910"/>
                </a:lnTo>
                <a:lnTo>
                  <a:pt x="711200" y="481965"/>
                </a:lnTo>
                <a:lnTo>
                  <a:pt x="660400" y="468579"/>
                </a:lnTo>
                <a:lnTo>
                  <a:pt x="596900" y="464058"/>
                </a:lnTo>
                <a:lnTo>
                  <a:pt x="571500" y="464058"/>
                </a:lnTo>
                <a:lnTo>
                  <a:pt x="571500" y="464820"/>
                </a:lnTo>
                <a:lnTo>
                  <a:pt x="558800" y="464820"/>
                </a:lnTo>
                <a:lnTo>
                  <a:pt x="558800" y="465582"/>
                </a:lnTo>
                <a:lnTo>
                  <a:pt x="546100" y="473964"/>
                </a:lnTo>
                <a:lnTo>
                  <a:pt x="495300" y="491528"/>
                </a:lnTo>
                <a:lnTo>
                  <a:pt x="444500" y="497395"/>
                </a:lnTo>
                <a:lnTo>
                  <a:pt x="431800" y="495935"/>
                </a:lnTo>
                <a:lnTo>
                  <a:pt x="431800" y="637794"/>
                </a:lnTo>
                <a:lnTo>
                  <a:pt x="431800" y="1227582"/>
                </a:lnTo>
                <a:lnTo>
                  <a:pt x="165100" y="1227582"/>
                </a:lnTo>
                <a:lnTo>
                  <a:pt x="177800" y="1048512"/>
                </a:lnTo>
                <a:lnTo>
                  <a:pt x="177800" y="961732"/>
                </a:lnTo>
                <a:lnTo>
                  <a:pt x="152400" y="873252"/>
                </a:lnTo>
                <a:lnTo>
                  <a:pt x="152400" y="835571"/>
                </a:lnTo>
                <a:lnTo>
                  <a:pt x="139700" y="792480"/>
                </a:lnTo>
                <a:lnTo>
                  <a:pt x="139700" y="684276"/>
                </a:lnTo>
                <a:lnTo>
                  <a:pt x="127000" y="678942"/>
                </a:lnTo>
                <a:lnTo>
                  <a:pt x="114300" y="678942"/>
                </a:lnTo>
                <a:lnTo>
                  <a:pt x="114300" y="839952"/>
                </a:lnTo>
                <a:lnTo>
                  <a:pt x="127000" y="879348"/>
                </a:lnTo>
                <a:lnTo>
                  <a:pt x="152400" y="964311"/>
                </a:lnTo>
                <a:lnTo>
                  <a:pt x="152400" y="1046988"/>
                </a:lnTo>
                <a:lnTo>
                  <a:pt x="139700" y="1227582"/>
                </a:lnTo>
                <a:lnTo>
                  <a:pt x="76200" y="1227582"/>
                </a:lnTo>
                <a:lnTo>
                  <a:pt x="63500" y="1223010"/>
                </a:lnTo>
                <a:lnTo>
                  <a:pt x="63500" y="1216152"/>
                </a:lnTo>
                <a:lnTo>
                  <a:pt x="25400" y="760476"/>
                </a:lnTo>
                <a:lnTo>
                  <a:pt x="25400" y="709841"/>
                </a:lnTo>
                <a:lnTo>
                  <a:pt x="38100" y="661225"/>
                </a:lnTo>
                <a:lnTo>
                  <a:pt x="50800" y="615899"/>
                </a:lnTo>
                <a:lnTo>
                  <a:pt x="88900" y="575157"/>
                </a:lnTo>
                <a:lnTo>
                  <a:pt x="127000" y="540258"/>
                </a:lnTo>
                <a:lnTo>
                  <a:pt x="165100" y="521233"/>
                </a:lnTo>
                <a:lnTo>
                  <a:pt x="190500" y="506437"/>
                </a:lnTo>
                <a:lnTo>
                  <a:pt x="228600" y="495782"/>
                </a:lnTo>
                <a:lnTo>
                  <a:pt x="266700" y="489204"/>
                </a:lnTo>
                <a:lnTo>
                  <a:pt x="254000" y="497789"/>
                </a:lnTo>
                <a:lnTo>
                  <a:pt x="241300" y="507682"/>
                </a:lnTo>
                <a:lnTo>
                  <a:pt x="241300" y="518985"/>
                </a:lnTo>
                <a:lnTo>
                  <a:pt x="228600" y="531876"/>
                </a:lnTo>
                <a:lnTo>
                  <a:pt x="215900" y="562711"/>
                </a:lnTo>
                <a:lnTo>
                  <a:pt x="215900" y="634098"/>
                </a:lnTo>
                <a:lnTo>
                  <a:pt x="228600" y="674370"/>
                </a:lnTo>
                <a:lnTo>
                  <a:pt x="228600" y="675132"/>
                </a:lnTo>
                <a:lnTo>
                  <a:pt x="241300" y="675894"/>
                </a:lnTo>
                <a:lnTo>
                  <a:pt x="228600" y="686117"/>
                </a:lnTo>
                <a:lnTo>
                  <a:pt x="215900" y="698271"/>
                </a:lnTo>
                <a:lnTo>
                  <a:pt x="203200" y="712000"/>
                </a:lnTo>
                <a:lnTo>
                  <a:pt x="203200" y="726948"/>
                </a:lnTo>
                <a:lnTo>
                  <a:pt x="215900" y="752170"/>
                </a:lnTo>
                <a:lnTo>
                  <a:pt x="228600" y="772756"/>
                </a:lnTo>
                <a:lnTo>
                  <a:pt x="254000" y="786625"/>
                </a:lnTo>
                <a:lnTo>
                  <a:pt x="279400" y="791718"/>
                </a:lnTo>
                <a:lnTo>
                  <a:pt x="304800" y="786625"/>
                </a:lnTo>
                <a:lnTo>
                  <a:pt x="330200" y="772756"/>
                </a:lnTo>
                <a:lnTo>
                  <a:pt x="342900" y="752170"/>
                </a:lnTo>
                <a:lnTo>
                  <a:pt x="355600" y="726948"/>
                </a:lnTo>
                <a:lnTo>
                  <a:pt x="342900" y="701598"/>
                </a:lnTo>
                <a:lnTo>
                  <a:pt x="330200" y="680745"/>
                </a:lnTo>
                <a:lnTo>
                  <a:pt x="330200" y="710755"/>
                </a:lnTo>
                <a:lnTo>
                  <a:pt x="330200" y="742696"/>
                </a:lnTo>
                <a:lnTo>
                  <a:pt x="317500" y="755802"/>
                </a:lnTo>
                <a:lnTo>
                  <a:pt x="304800" y="764768"/>
                </a:lnTo>
                <a:lnTo>
                  <a:pt x="279400" y="768096"/>
                </a:lnTo>
                <a:lnTo>
                  <a:pt x="266700" y="764768"/>
                </a:lnTo>
                <a:lnTo>
                  <a:pt x="254000" y="755802"/>
                </a:lnTo>
                <a:lnTo>
                  <a:pt x="241300" y="742696"/>
                </a:lnTo>
                <a:lnTo>
                  <a:pt x="228600" y="726948"/>
                </a:lnTo>
                <a:lnTo>
                  <a:pt x="241300" y="710755"/>
                </a:lnTo>
                <a:lnTo>
                  <a:pt x="254000" y="697420"/>
                </a:lnTo>
                <a:lnTo>
                  <a:pt x="266700" y="688365"/>
                </a:lnTo>
                <a:lnTo>
                  <a:pt x="279400" y="685038"/>
                </a:lnTo>
                <a:lnTo>
                  <a:pt x="304800" y="688365"/>
                </a:lnTo>
                <a:lnTo>
                  <a:pt x="317500" y="697420"/>
                </a:lnTo>
                <a:lnTo>
                  <a:pt x="330200" y="710755"/>
                </a:lnTo>
                <a:lnTo>
                  <a:pt x="330200" y="680745"/>
                </a:lnTo>
                <a:lnTo>
                  <a:pt x="304800" y="666610"/>
                </a:lnTo>
                <a:lnTo>
                  <a:pt x="279400" y="661416"/>
                </a:lnTo>
                <a:lnTo>
                  <a:pt x="266700" y="661416"/>
                </a:lnTo>
                <a:lnTo>
                  <a:pt x="254000" y="664464"/>
                </a:lnTo>
                <a:lnTo>
                  <a:pt x="241300" y="629767"/>
                </a:lnTo>
                <a:lnTo>
                  <a:pt x="241300" y="568655"/>
                </a:lnTo>
                <a:lnTo>
                  <a:pt x="254000" y="542544"/>
                </a:lnTo>
                <a:lnTo>
                  <a:pt x="266700" y="520255"/>
                </a:lnTo>
                <a:lnTo>
                  <a:pt x="292100" y="504342"/>
                </a:lnTo>
                <a:lnTo>
                  <a:pt x="304800" y="493991"/>
                </a:lnTo>
                <a:lnTo>
                  <a:pt x="317500" y="488442"/>
                </a:lnTo>
                <a:lnTo>
                  <a:pt x="419100" y="633984"/>
                </a:lnTo>
                <a:lnTo>
                  <a:pt x="431800" y="637794"/>
                </a:lnTo>
                <a:lnTo>
                  <a:pt x="431800" y="495935"/>
                </a:lnTo>
                <a:lnTo>
                  <a:pt x="393700" y="491528"/>
                </a:lnTo>
                <a:lnTo>
                  <a:pt x="342900" y="473964"/>
                </a:lnTo>
                <a:lnTo>
                  <a:pt x="330200" y="465582"/>
                </a:lnTo>
                <a:lnTo>
                  <a:pt x="330200" y="464058"/>
                </a:lnTo>
                <a:lnTo>
                  <a:pt x="304800" y="464058"/>
                </a:lnTo>
                <a:lnTo>
                  <a:pt x="254000" y="467728"/>
                </a:lnTo>
                <a:lnTo>
                  <a:pt x="203200" y="478624"/>
                </a:lnTo>
                <a:lnTo>
                  <a:pt x="152400" y="496519"/>
                </a:lnTo>
                <a:lnTo>
                  <a:pt x="114300" y="521208"/>
                </a:lnTo>
                <a:lnTo>
                  <a:pt x="76200" y="552691"/>
                </a:lnTo>
                <a:lnTo>
                  <a:pt x="38100" y="588733"/>
                </a:lnTo>
                <a:lnTo>
                  <a:pt x="12700" y="628548"/>
                </a:lnTo>
                <a:lnTo>
                  <a:pt x="0" y="671347"/>
                </a:lnTo>
                <a:lnTo>
                  <a:pt x="0" y="762762"/>
                </a:lnTo>
                <a:lnTo>
                  <a:pt x="25400" y="1066038"/>
                </a:lnTo>
                <a:lnTo>
                  <a:pt x="38100" y="1217676"/>
                </a:lnTo>
                <a:lnTo>
                  <a:pt x="38100" y="1230947"/>
                </a:lnTo>
                <a:lnTo>
                  <a:pt x="50800" y="1241577"/>
                </a:lnTo>
                <a:lnTo>
                  <a:pt x="63500" y="1248638"/>
                </a:lnTo>
                <a:lnTo>
                  <a:pt x="76200" y="1251204"/>
                </a:lnTo>
                <a:lnTo>
                  <a:pt x="165100" y="1251204"/>
                </a:lnTo>
                <a:lnTo>
                  <a:pt x="431800" y="1251204"/>
                </a:lnTo>
                <a:lnTo>
                  <a:pt x="457200" y="1251204"/>
                </a:lnTo>
                <a:lnTo>
                  <a:pt x="711200" y="1251204"/>
                </a:lnTo>
                <a:lnTo>
                  <a:pt x="723900" y="1250480"/>
                </a:lnTo>
                <a:lnTo>
                  <a:pt x="736600" y="1248346"/>
                </a:lnTo>
                <a:lnTo>
                  <a:pt x="736600" y="1244765"/>
                </a:lnTo>
                <a:lnTo>
                  <a:pt x="749300" y="1239774"/>
                </a:lnTo>
                <a:lnTo>
                  <a:pt x="749300" y="1227582"/>
                </a:lnTo>
                <a:lnTo>
                  <a:pt x="762000" y="1220482"/>
                </a:lnTo>
                <a:lnTo>
                  <a:pt x="762000" y="1213104"/>
                </a:lnTo>
                <a:lnTo>
                  <a:pt x="749300" y="1066800"/>
                </a:lnTo>
                <a:lnTo>
                  <a:pt x="749300" y="968590"/>
                </a:lnTo>
                <a:lnTo>
                  <a:pt x="762000" y="922235"/>
                </a:lnTo>
                <a:lnTo>
                  <a:pt x="774700" y="877824"/>
                </a:lnTo>
                <a:lnTo>
                  <a:pt x="774700" y="866394"/>
                </a:lnTo>
                <a:lnTo>
                  <a:pt x="787400" y="854964"/>
                </a:lnTo>
                <a:lnTo>
                  <a:pt x="787400" y="820674"/>
                </a:lnTo>
                <a:lnTo>
                  <a:pt x="901700" y="897636"/>
                </a:lnTo>
                <a:lnTo>
                  <a:pt x="927100" y="908748"/>
                </a:lnTo>
                <a:lnTo>
                  <a:pt x="939800" y="916876"/>
                </a:lnTo>
                <a:lnTo>
                  <a:pt x="965200" y="921842"/>
                </a:lnTo>
                <a:lnTo>
                  <a:pt x="1028700" y="919784"/>
                </a:lnTo>
                <a:lnTo>
                  <a:pt x="1079500" y="891717"/>
                </a:lnTo>
                <a:lnTo>
                  <a:pt x="1257300" y="665543"/>
                </a:lnTo>
                <a:lnTo>
                  <a:pt x="1282700" y="631698"/>
                </a:lnTo>
                <a:lnTo>
                  <a:pt x="1422400" y="463029"/>
                </a:lnTo>
                <a:lnTo>
                  <a:pt x="1422400" y="446532"/>
                </a:lnTo>
                <a:close/>
              </a:path>
            </a:pathLst>
          </a:custGeom>
          <a:solidFill>
            <a:srgbClr val="2C778C"/>
          </a:solidFill>
        </p:spPr>
        <p:txBody>
          <a:bodyPr wrap="square" lIns="0" tIns="0" rIns="0" bIns="0" rtlCol="0"/>
          <a:lstStyle/>
          <a:p>
            <a:endParaRPr/>
          </a:p>
        </p:txBody>
      </p:sp>
      <p:sp>
        <p:nvSpPr>
          <p:cNvPr id="10" name="object 10"/>
          <p:cNvSpPr txBox="1"/>
          <p:nvPr/>
        </p:nvSpPr>
        <p:spPr>
          <a:xfrm>
            <a:off x="1812683" y="5415534"/>
            <a:ext cx="4436110" cy="836930"/>
          </a:xfrm>
          <a:prstGeom prst="rect">
            <a:avLst/>
          </a:prstGeom>
          <a:solidFill>
            <a:srgbClr val="2C778C"/>
          </a:solidFill>
        </p:spPr>
        <p:txBody>
          <a:bodyPr vert="horz" wrap="square" lIns="0" tIns="31750" rIns="0" bIns="0" rtlCol="0">
            <a:spAutoFit/>
          </a:bodyPr>
          <a:lstStyle/>
          <a:p>
            <a:pPr marL="80645" marR="47625">
              <a:lnSpc>
                <a:spcPct val="100000"/>
              </a:lnSpc>
              <a:spcBef>
                <a:spcPts val="250"/>
              </a:spcBef>
            </a:pPr>
            <a:r>
              <a:rPr sz="2450" b="1" spc="204" dirty="0">
                <a:solidFill>
                  <a:srgbClr val="FFC000"/>
                </a:solidFill>
                <a:latin typeface="Microsoft JhengHei"/>
                <a:cs typeface="Microsoft JhengHei"/>
              </a:rPr>
              <a:t>⿎勵⺠眾定期接受</a:t>
            </a:r>
            <a:r>
              <a:rPr sz="2450" b="1" spc="65" dirty="0">
                <a:solidFill>
                  <a:srgbClr val="FFC000"/>
                </a:solidFill>
                <a:latin typeface="Microsoft JhengHei"/>
                <a:cs typeface="Microsoft JhengHei"/>
              </a:rPr>
              <a:t>HIV</a:t>
            </a:r>
            <a:r>
              <a:rPr sz="2450" b="1" spc="185" dirty="0">
                <a:solidFill>
                  <a:srgbClr val="FFC000"/>
                </a:solidFill>
                <a:latin typeface="Microsoft JhengHei"/>
                <a:cs typeface="Microsoft JhengHei"/>
              </a:rPr>
              <a:t>檢驗，</a:t>
            </a:r>
            <a:r>
              <a:rPr sz="2450" b="1" spc="-10" dirty="0">
                <a:solidFill>
                  <a:srgbClr val="FFC000"/>
                </a:solidFill>
                <a:latin typeface="Microsoft JhengHei"/>
                <a:cs typeface="Microsoft JhengHei"/>
              </a:rPr>
              <a:t>早期發現、早期治療</a:t>
            </a:r>
            <a:endParaRPr sz="2450">
              <a:latin typeface="Microsoft JhengHei"/>
              <a:cs typeface="Microsoft JhengHei"/>
            </a:endParaRPr>
          </a:p>
        </p:txBody>
      </p:sp>
      <p:sp>
        <p:nvSpPr>
          <p:cNvPr id="11" name="object 11"/>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12</a:t>
            </a:r>
            <a:endParaRPr sz="1050">
              <a:latin typeface="Microsoft JhengHei"/>
              <a:cs typeface="Microsoft JhengHei"/>
            </a:endParaRPr>
          </a:p>
        </p:txBody>
      </p:sp>
      <p:sp>
        <p:nvSpPr>
          <p:cNvPr id="12" name="object 1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77" y="795527"/>
            <a:ext cx="10479405" cy="1938020"/>
            <a:chOff x="88277" y="795527"/>
            <a:chExt cx="10479405" cy="1938020"/>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1899666" cy="1937766"/>
            </a:xfrm>
            <a:prstGeom prst="rect">
              <a:avLst/>
            </a:prstGeom>
          </p:spPr>
        </p:pic>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p:nvPr/>
        </p:nvSpPr>
        <p:spPr>
          <a:xfrm>
            <a:off x="2109101" y="4034028"/>
            <a:ext cx="403860" cy="1192530"/>
          </a:xfrm>
          <a:custGeom>
            <a:avLst/>
            <a:gdLst/>
            <a:ahLst/>
            <a:cxnLst/>
            <a:rect l="l" t="t" r="r" b="b"/>
            <a:pathLst>
              <a:path w="403860" h="1192529">
                <a:moveTo>
                  <a:pt x="403860" y="1114806"/>
                </a:moveTo>
                <a:lnTo>
                  <a:pt x="403860" y="78486"/>
                </a:lnTo>
                <a:lnTo>
                  <a:pt x="393346" y="39891"/>
                </a:lnTo>
                <a:lnTo>
                  <a:pt x="357135" y="6942"/>
                </a:lnTo>
                <a:lnTo>
                  <a:pt x="325374" y="0"/>
                </a:lnTo>
                <a:lnTo>
                  <a:pt x="78486" y="0"/>
                </a:lnTo>
                <a:lnTo>
                  <a:pt x="31961" y="15706"/>
                </a:lnTo>
                <a:lnTo>
                  <a:pt x="3809" y="55626"/>
                </a:lnTo>
                <a:lnTo>
                  <a:pt x="0" y="78486"/>
                </a:lnTo>
                <a:lnTo>
                  <a:pt x="0" y="1114806"/>
                </a:lnTo>
                <a:lnTo>
                  <a:pt x="11096" y="1153644"/>
                </a:lnTo>
                <a:lnTo>
                  <a:pt x="33528" y="1178433"/>
                </a:lnTo>
                <a:lnTo>
                  <a:pt x="33528" y="74676"/>
                </a:lnTo>
                <a:lnTo>
                  <a:pt x="34290" y="71628"/>
                </a:lnTo>
                <a:lnTo>
                  <a:pt x="34290" y="70104"/>
                </a:lnTo>
                <a:lnTo>
                  <a:pt x="35052" y="67437"/>
                </a:lnTo>
                <a:lnTo>
                  <a:pt x="35052" y="66294"/>
                </a:lnTo>
                <a:lnTo>
                  <a:pt x="36576" y="62230"/>
                </a:lnTo>
                <a:lnTo>
                  <a:pt x="36576" y="61722"/>
                </a:lnTo>
                <a:lnTo>
                  <a:pt x="37338" y="60198"/>
                </a:lnTo>
                <a:lnTo>
                  <a:pt x="37338" y="60388"/>
                </a:lnTo>
                <a:lnTo>
                  <a:pt x="39624" y="56388"/>
                </a:lnTo>
                <a:lnTo>
                  <a:pt x="39624" y="56578"/>
                </a:lnTo>
                <a:lnTo>
                  <a:pt x="41910" y="52578"/>
                </a:lnTo>
                <a:lnTo>
                  <a:pt x="41910" y="52959"/>
                </a:lnTo>
                <a:lnTo>
                  <a:pt x="43434" y="50673"/>
                </a:lnTo>
                <a:lnTo>
                  <a:pt x="43434" y="50292"/>
                </a:lnTo>
                <a:lnTo>
                  <a:pt x="50292" y="43434"/>
                </a:lnTo>
                <a:lnTo>
                  <a:pt x="50292" y="43688"/>
                </a:lnTo>
                <a:lnTo>
                  <a:pt x="52577" y="42164"/>
                </a:lnTo>
                <a:lnTo>
                  <a:pt x="52577" y="41910"/>
                </a:lnTo>
                <a:lnTo>
                  <a:pt x="56388" y="39732"/>
                </a:lnTo>
                <a:lnTo>
                  <a:pt x="60198" y="37446"/>
                </a:lnTo>
                <a:lnTo>
                  <a:pt x="61722" y="36576"/>
                </a:lnTo>
                <a:lnTo>
                  <a:pt x="61722" y="36766"/>
                </a:lnTo>
                <a:lnTo>
                  <a:pt x="66294" y="35052"/>
                </a:lnTo>
                <a:lnTo>
                  <a:pt x="66294" y="35378"/>
                </a:lnTo>
                <a:lnTo>
                  <a:pt x="70104" y="34290"/>
                </a:lnTo>
                <a:lnTo>
                  <a:pt x="70104" y="34671"/>
                </a:lnTo>
                <a:lnTo>
                  <a:pt x="74676" y="33528"/>
                </a:lnTo>
                <a:lnTo>
                  <a:pt x="74676" y="34099"/>
                </a:lnTo>
                <a:lnTo>
                  <a:pt x="78486" y="33623"/>
                </a:lnTo>
                <a:lnTo>
                  <a:pt x="325374" y="33623"/>
                </a:lnTo>
                <a:lnTo>
                  <a:pt x="329184" y="34099"/>
                </a:lnTo>
                <a:lnTo>
                  <a:pt x="329184" y="33528"/>
                </a:lnTo>
                <a:lnTo>
                  <a:pt x="333756" y="34671"/>
                </a:lnTo>
                <a:lnTo>
                  <a:pt x="333756" y="34290"/>
                </a:lnTo>
                <a:lnTo>
                  <a:pt x="337566" y="35378"/>
                </a:lnTo>
                <a:lnTo>
                  <a:pt x="337566" y="35052"/>
                </a:lnTo>
                <a:lnTo>
                  <a:pt x="342138" y="36766"/>
                </a:lnTo>
                <a:lnTo>
                  <a:pt x="342138" y="36576"/>
                </a:lnTo>
                <a:lnTo>
                  <a:pt x="343662" y="37338"/>
                </a:lnTo>
                <a:lnTo>
                  <a:pt x="347472" y="39624"/>
                </a:lnTo>
                <a:lnTo>
                  <a:pt x="351282" y="41910"/>
                </a:lnTo>
                <a:lnTo>
                  <a:pt x="351282" y="42164"/>
                </a:lnTo>
                <a:lnTo>
                  <a:pt x="353568" y="43688"/>
                </a:lnTo>
                <a:lnTo>
                  <a:pt x="353568" y="43434"/>
                </a:lnTo>
                <a:lnTo>
                  <a:pt x="360426" y="50292"/>
                </a:lnTo>
                <a:lnTo>
                  <a:pt x="360426" y="50673"/>
                </a:lnTo>
                <a:lnTo>
                  <a:pt x="361950" y="52959"/>
                </a:lnTo>
                <a:lnTo>
                  <a:pt x="361950" y="52578"/>
                </a:lnTo>
                <a:lnTo>
                  <a:pt x="364236" y="56578"/>
                </a:lnTo>
                <a:lnTo>
                  <a:pt x="364236" y="56388"/>
                </a:lnTo>
                <a:lnTo>
                  <a:pt x="366522" y="60388"/>
                </a:lnTo>
                <a:lnTo>
                  <a:pt x="366522" y="60198"/>
                </a:lnTo>
                <a:lnTo>
                  <a:pt x="367284" y="61722"/>
                </a:lnTo>
                <a:lnTo>
                  <a:pt x="367284" y="62230"/>
                </a:lnTo>
                <a:lnTo>
                  <a:pt x="368808" y="66294"/>
                </a:lnTo>
                <a:lnTo>
                  <a:pt x="368808" y="67436"/>
                </a:lnTo>
                <a:lnTo>
                  <a:pt x="369570" y="70104"/>
                </a:lnTo>
                <a:lnTo>
                  <a:pt x="369570" y="71628"/>
                </a:lnTo>
                <a:lnTo>
                  <a:pt x="370332" y="74676"/>
                </a:lnTo>
                <a:lnTo>
                  <a:pt x="370332" y="1177463"/>
                </a:lnTo>
                <a:lnTo>
                  <a:pt x="383238" y="1167069"/>
                </a:lnTo>
                <a:lnTo>
                  <a:pt x="396917" y="1146293"/>
                </a:lnTo>
                <a:lnTo>
                  <a:pt x="403098" y="1122426"/>
                </a:lnTo>
                <a:lnTo>
                  <a:pt x="403860" y="1114806"/>
                </a:lnTo>
                <a:close/>
              </a:path>
              <a:path w="403860" h="1192529">
                <a:moveTo>
                  <a:pt x="34290" y="73152"/>
                </a:moveTo>
                <a:lnTo>
                  <a:pt x="33528" y="74676"/>
                </a:lnTo>
                <a:lnTo>
                  <a:pt x="33528" y="79248"/>
                </a:lnTo>
                <a:lnTo>
                  <a:pt x="34290" y="73152"/>
                </a:lnTo>
                <a:close/>
              </a:path>
              <a:path w="403860" h="1192529">
                <a:moveTo>
                  <a:pt x="34290" y="1120140"/>
                </a:moveTo>
                <a:lnTo>
                  <a:pt x="33528" y="1113282"/>
                </a:lnTo>
                <a:lnTo>
                  <a:pt x="33528" y="1118616"/>
                </a:lnTo>
                <a:lnTo>
                  <a:pt x="34290" y="1120140"/>
                </a:lnTo>
                <a:close/>
              </a:path>
              <a:path w="403860" h="1192529">
                <a:moveTo>
                  <a:pt x="35052" y="1124712"/>
                </a:moveTo>
                <a:lnTo>
                  <a:pt x="33528" y="1118616"/>
                </a:lnTo>
                <a:lnTo>
                  <a:pt x="33528" y="1178433"/>
                </a:lnTo>
                <a:lnTo>
                  <a:pt x="34290" y="1179004"/>
                </a:lnTo>
                <a:lnTo>
                  <a:pt x="34290" y="1122426"/>
                </a:lnTo>
                <a:lnTo>
                  <a:pt x="35052" y="1124712"/>
                </a:lnTo>
                <a:close/>
              </a:path>
              <a:path w="403860" h="1192529">
                <a:moveTo>
                  <a:pt x="35052" y="68580"/>
                </a:moveTo>
                <a:lnTo>
                  <a:pt x="34290" y="70104"/>
                </a:lnTo>
                <a:lnTo>
                  <a:pt x="34290" y="71628"/>
                </a:lnTo>
                <a:lnTo>
                  <a:pt x="35052" y="68580"/>
                </a:lnTo>
                <a:close/>
              </a:path>
              <a:path w="403860" h="1192529">
                <a:moveTo>
                  <a:pt x="35814" y="1128522"/>
                </a:moveTo>
                <a:lnTo>
                  <a:pt x="34290" y="1122426"/>
                </a:lnTo>
                <a:lnTo>
                  <a:pt x="34290" y="1179004"/>
                </a:lnTo>
                <a:lnTo>
                  <a:pt x="35052" y="1179576"/>
                </a:lnTo>
                <a:lnTo>
                  <a:pt x="35052" y="1126998"/>
                </a:lnTo>
                <a:lnTo>
                  <a:pt x="35814" y="1128522"/>
                </a:lnTo>
                <a:close/>
              </a:path>
              <a:path w="403860" h="1192529">
                <a:moveTo>
                  <a:pt x="35814" y="64770"/>
                </a:moveTo>
                <a:lnTo>
                  <a:pt x="35052" y="66294"/>
                </a:lnTo>
                <a:lnTo>
                  <a:pt x="35052" y="67437"/>
                </a:lnTo>
                <a:lnTo>
                  <a:pt x="35814" y="64770"/>
                </a:lnTo>
                <a:close/>
              </a:path>
              <a:path w="403860" h="1192529">
                <a:moveTo>
                  <a:pt x="37338" y="1132332"/>
                </a:moveTo>
                <a:lnTo>
                  <a:pt x="35052" y="1126998"/>
                </a:lnTo>
                <a:lnTo>
                  <a:pt x="35052" y="1179576"/>
                </a:lnTo>
                <a:lnTo>
                  <a:pt x="36576" y="1180528"/>
                </a:lnTo>
                <a:lnTo>
                  <a:pt x="36576" y="1131570"/>
                </a:lnTo>
                <a:lnTo>
                  <a:pt x="37338" y="1132332"/>
                </a:lnTo>
                <a:close/>
              </a:path>
              <a:path w="403860" h="1192529">
                <a:moveTo>
                  <a:pt x="37338" y="60198"/>
                </a:moveTo>
                <a:lnTo>
                  <a:pt x="36576" y="61722"/>
                </a:lnTo>
                <a:lnTo>
                  <a:pt x="37130" y="60752"/>
                </a:lnTo>
                <a:lnTo>
                  <a:pt x="37338" y="60198"/>
                </a:lnTo>
                <a:close/>
              </a:path>
              <a:path w="403860" h="1192529">
                <a:moveTo>
                  <a:pt x="37130" y="60752"/>
                </a:moveTo>
                <a:lnTo>
                  <a:pt x="36576" y="61722"/>
                </a:lnTo>
                <a:lnTo>
                  <a:pt x="36576" y="62230"/>
                </a:lnTo>
                <a:lnTo>
                  <a:pt x="37130" y="60752"/>
                </a:lnTo>
                <a:close/>
              </a:path>
              <a:path w="403860" h="1192529">
                <a:moveTo>
                  <a:pt x="39624" y="1182433"/>
                </a:moveTo>
                <a:lnTo>
                  <a:pt x="39624" y="1136904"/>
                </a:lnTo>
                <a:lnTo>
                  <a:pt x="36576" y="1131570"/>
                </a:lnTo>
                <a:lnTo>
                  <a:pt x="36576" y="1180528"/>
                </a:lnTo>
                <a:lnTo>
                  <a:pt x="39624" y="1182433"/>
                </a:lnTo>
                <a:close/>
              </a:path>
              <a:path w="403860" h="1192529">
                <a:moveTo>
                  <a:pt x="37338" y="60388"/>
                </a:moveTo>
                <a:lnTo>
                  <a:pt x="37338" y="60198"/>
                </a:lnTo>
                <a:lnTo>
                  <a:pt x="37130" y="60752"/>
                </a:lnTo>
                <a:lnTo>
                  <a:pt x="37338" y="60388"/>
                </a:lnTo>
                <a:close/>
              </a:path>
              <a:path w="403860" h="1192529">
                <a:moveTo>
                  <a:pt x="39624" y="56578"/>
                </a:moveTo>
                <a:lnTo>
                  <a:pt x="39624" y="56388"/>
                </a:lnTo>
                <a:lnTo>
                  <a:pt x="38862" y="57912"/>
                </a:lnTo>
                <a:lnTo>
                  <a:pt x="39624" y="56578"/>
                </a:lnTo>
                <a:close/>
              </a:path>
              <a:path w="403860" h="1192529">
                <a:moveTo>
                  <a:pt x="41910" y="1139952"/>
                </a:moveTo>
                <a:lnTo>
                  <a:pt x="38862" y="1135380"/>
                </a:lnTo>
                <a:lnTo>
                  <a:pt x="39624" y="1136904"/>
                </a:lnTo>
                <a:lnTo>
                  <a:pt x="39624" y="1182433"/>
                </a:lnTo>
                <a:lnTo>
                  <a:pt x="41148" y="1183386"/>
                </a:lnTo>
                <a:lnTo>
                  <a:pt x="41148" y="1139190"/>
                </a:lnTo>
                <a:lnTo>
                  <a:pt x="41910" y="1139952"/>
                </a:lnTo>
                <a:close/>
              </a:path>
              <a:path w="403860" h="1192529">
                <a:moveTo>
                  <a:pt x="41910" y="52959"/>
                </a:moveTo>
                <a:lnTo>
                  <a:pt x="41910" y="52578"/>
                </a:lnTo>
                <a:lnTo>
                  <a:pt x="41148" y="54102"/>
                </a:lnTo>
                <a:lnTo>
                  <a:pt x="41910" y="52959"/>
                </a:lnTo>
                <a:close/>
              </a:path>
              <a:path w="403860" h="1192529">
                <a:moveTo>
                  <a:pt x="44196" y="1184737"/>
                </a:moveTo>
                <a:lnTo>
                  <a:pt x="44196" y="1143762"/>
                </a:lnTo>
                <a:lnTo>
                  <a:pt x="41148" y="1139190"/>
                </a:lnTo>
                <a:lnTo>
                  <a:pt x="41148" y="1183386"/>
                </a:lnTo>
                <a:lnTo>
                  <a:pt x="44196" y="1184737"/>
                </a:lnTo>
                <a:close/>
              </a:path>
              <a:path w="403860" h="1192529">
                <a:moveTo>
                  <a:pt x="44196" y="49530"/>
                </a:moveTo>
                <a:lnTo>
                  <a:pt x="43434" y="50292"/>
                </a:lnTo>
                <a:lnTo>
                  <a:pt x="43434" y="50673"/>
                </a:lnTo>
                <a:lnTo>
                  <a:pt x="44196" y="49530"/>
                </a:lnTo>
                <a:close/>
              </a:path>
              <a:path w="403860" h="1192529">
                <a:moveTo>
                  <a:pt x="47244" y="1186088"/>
                </a:moveTo>
                <a:lnTo>
                  <a:pt x="47244" y="1146810"/>
                </a:lnTo>
                <a:lnTo>
                  <a:pt x="43434" y="1142238"/>
                </a:lnTo>
                <a:lnTo>
                  <a:pt x="44196" y="1143762"/>
                </a:lnTo>
                <a:lnTo>
                  <a:pt x="44196" y="1184737"/>
                </a:lnTo>
                <a:lnTo>
                  <a:pt x="47244" y="1186088"/>
                </a:lnTo>
                <a:close/>
              </a:path>
              <a:path w="403860" h="1192529">
                <a:moveTo>
                  <a:pt x="50292" y="1187406"/>
                </a:moveTo>
                <a:lnTo>
                  <a:pt x="50292" y="1149858"/>
                </a:lnTo>
                <a:lnTo>
                  <a:pt x="46482" y="1145286"/>
                </a:lnTo>
                <a:lnTo>
                  <a:pt x="47244" y="1146810"/>
                </a:lnTo>
                <a:lnTo>
                  <a:pt x="47244" y="1186088"/>
                </a:lnTo>
                <a:lnTo>
                  <a:pt x="50016" y="1187316"/>
                </a:lnTo>
                <a:lnTo>
                  <a:pt x="50292" y="1187406"/>
                </a:lnTo>
                <a:close/>
              </a:path>
              <a:path w="403860" h="1192529">
                <a:moveTo>
                  <a:pt x="50292" y="43688"/>
                </a:moveTo>
                <a:lnTo>
                  <a:pt x="50292" y="43434"/>
                </a:lnTo>
                <a:lnTo>
                  <a:pt x="49530" y="44196"/>
                </a:lnTo>
                <a:lnTo>
                  <a:pt x="50292" y="43688"/>
                </a:lnTo>
                <a:close/>
              </a:path>
              <a:path w="403860" h="1192529">
                <a:moveTo>
                  <a:pt x="54102" y="1152144"/>
                </a:moveTo>
                <a:lnTo>
                  <a:pt x="49530" y="1148334"/>
                </a:lnTo>
                <a:lnTo>
                  <a:pt x="50292" y="1149858"/>
                </a:lnTo>
                <a:lnTo>
                  <a:pt x="50292" y="1187406"/>
                </a:lnTo>
                <a:lnTo>
                  <a:pt x="52578" y="1188152"/>
                </a:lnTo>
                <a:lnTo>
                  <a:pt x="52578" y="1151382"/>
                </a:lnTo>
                <a:lnTo>
                  <a:pt x="54102" y="1152144"/>
                </a:lnTo>
                <a:close/>
              </a:path>
              <a:path w="403860" h="1192529">
                <a:moveTo>
                  <a:pt x="54102" y="41148"/>
                </a:moveTo>
                <a:lnTo>
                  <a:pt x="52577" y="41910"/>
                </a:lnTo>
                <a:lnTo>
                  <a:pt x="52577" y="42164"/>
                </a:lnTo>
                <a:lnTo>
                  <a:pt x="54102" y="41148"/>
                </a:lnTo>
                <a:close/>
              </a:path>
              <a:path w="403860" h="1192529">
                <a:moveTo>
                  <a:pt x="57912" y="1189891"/>
                </a:moveTo>
                <a:lnTo>
                  <a:pt x="57912" y="1154430"/>
                </a:lnTo>
                <a:lnTo>
                  <a:pt x="56388" y="1153668"/>
                </a:lnTo>
                <a:lnTo>
                  <a:pt x="52578" y="1151382"/>
                </a:lnTo>
                <a:lnTo>
                  <a:pt x="52578" y="1188152"/>
                </a:lnTo>
                <a:lnTo>
                  <a:pt x="57912" y="1189891"/>
                </a:lnTo>
                <a:close/>
              </a:path>
              <a:path w="403860" h="1192529">
                <a:moveTo>
                  <a:pt x="57912" y="38862"/>
                </a:moveTo>
                <a:lnTo>
                  <a:pt x="56388" y="39624"/>
                </a:lnTo>
                <a:lnTo>
                  <a:pt x="57912" y="38862"/>
                </a:lnTo>
                <a:close/>
              </a:path>
              <a:path w="403860" h="1192529">
                <a:moveTo>
                  <a:pt x="57149" y="1153994"/>
                </a:moveTo>
                <a:lnTo>
                  <a:pt x="56388" y="1153559"/>
                </a:lnTo>
                <a:lnTo>
                  <a:pt x="57149" y="1153994"/>
                </a:lnTo>
                <a:close/>
              </a:path>
              <a:path w="403860" h="1192529">
                <a:moveTo>
                  <a:pt x="57912" y="1154430"/>
                </a:moveTo>
                <a:lnTo>
                  <a:pt x="57149" y="1153994"/>
                </a:lnTo>
                <a:lnTo>
                  <a:pt x="56388" y="1153668"/>
                </a:lnTo>
                <a:lnTo>
                  <a:pt x="57912" y="1154430"/>
                </a:lnTo>
                <a:close/>
              </a:path>
              <a:path w="403860" h="1192529">
                <a:moveTo>
                  <a:pt x="61722" y="1190805"/>
                </a:moveTo>
                <a:lnTo>
                  <a:pt x="61722" y="1155954"/>
                </a:lnTo>
                <a:lnTo>
                  <a:pt x="57149" y="1153994"/>
                </a:lnTo>
                <a:lnTo>
                  <a:pt x="57912" y="1154430"/>
                </a:lnTo>
                <a:lnTo>
                  <a:pt x="57912" y="1189891"/>
                </a:lnTo>
                <a:lnTo>
                  <a:pt x="59269" y="1190334"/>
                </a:lnTo>
                <a:lnTo>
                  <a:pt x="61722" y="1190805"/>
                </a:lnTo>
                <a:close/>
              </a:path>
              <a:path w="403860" h="1192529">
                <a:moveTo>
                  <a:pt x="61722" y="36576"/>
                </a:moveTo>
                <a:lnTo>
                  <a:pt x="60198" y="37338"/>
                </a:lnTo>
                <a:lnTo>
                  <a:pt x="60752" y="37130"/>
                </a:lnTo>
                <a:lnTo>
                  <a:pt x="61722" y="36576"/>
                </a:lnTo>
                <a:close/>
              </a:path>
              <a:path w="403860" h="1192529">
                <a:moveTo>
                  <a:pt x="60752" y="37130"/>
                </a:moveTo>
                <a:lnTo>
                  <a:pt x="60198" y="37338"/>
                </a:lnTo>
                <a:lnTo>
                  <a:pt x="60752" y="37130"/>
                </a:lnTo>
                <a:close/>
              </a:path>
              <a:path w="403860" h="1192529">
                <a:moveTo>
                  <a:pt x="66294" y="1157478"/>
                </a:moveTo>
                <a:lnTo>
                  <a:pt x="60198" y="1155192"/>
                </a:lnTo>
                <a:lnTo>
                  <a:pt x="61722" y="1155954"/>
                </a:lnTo>
                <a:lnTo>
                  <a:pt x="61722" y="1190805"/>
                </a:lnTo>
                <a:lnTo>
                  <a:pt x="64770" y="1191390"/>
                </a:lnTo>
                <a:lnTo>
                  <a:pt x="64770" y="1157478"/>
                </a:lnTo>
                <a:lnTo>
                  <a:pt x="66294" y="1157478"/>
                </a:lnTo>
                <a:close/>
              </a:path>
              <a:path w="403860" h="1192529">
                <a:moveTo>
                  <a:pt x="61722" y="36766"/>
                </a:moveTo>
                <a:lnTo>
                  <a:pt x="61722" y="36576"/>
                </a:lnTo>
                <a:lnTo>
                  <a:pt x="60752" y="37130"/>
                </a:lnTo>
                <a:lnTo>
                  <a:pt x="61722" y="36766"/>
                </a:lnTo>
                <a:close/>
              </a:path>
              <a:path w="403860" h="1192529">
                <a:moveTo>
                  <a:pt x="66294" y="35378"/>
                </a:moveTo>
                <a:lnTo>
                  <a:pt x="66294" y="35052"/>
                </a:lnTo>
                <a:lnTo>
                  <a:pt x="64769" y="35814"/>
                </a:lnTo>
                <a:lnTo>
                  <a:pt x="66294" y="35378"/>
                </a:lnTo>
                <a:close/>
              </a:path>
              <a:path w="403860" h="1192529">
                <a:moveTo>
                  <a:pt x="70104" y="1192213"/>
                </a:moveTo>
                <a:lnTo>
                  <a:pt x="70104" y="1159002"/>
                </a:lnTo>
                <a:lnTo>
                  <a:pt x="64770" y="1157478"/>
                </a:lnTo>
                <a:lnTo>
                  <a:pt x="64770" y="1191390"/>
                </a:lnTo>
                <a:lnTo>
                  <a:pt x="68580" y="1192122"/>
                </a:lnTo>
                <a:lnTo>
                  <a:pt x="70104" y="1192213"/>
                </a:lnTo>
                <a:close/>
              </a:path>
              <a:path w="403860" h="1192529">
                <a:moveTo>
                  <a:pt x="70104" y="34671"/>
                </a:moveTo>
                <a:lnTo>
                  <a:pt x="70104" y="34290"/>
                </a:lnTo>
                <a:lnTo>
                  <a:pt x="68580" y="35052"/>
                </a:lnTo>
                <a:lnTo>
                  <a:pt x="70104" y="34671"/>
                </a:lnTo>
                <a:close/>
              </a:path>
              <a:path w="403860" h="1192529">
                <a:moveTo>
                  <a:pt x="74676" y="1159002"/>
                </a:moveTo>
                <a:lnTo>
                  <a:pt x="68580" y="1158240"/>
                </a:lnTo>
                <a:lnTo>
                  <a:pt x="70104" y="1159002"/>
                </a:lnTo>
                <a:lnTo>
                  <a:pt x="70104" y="1192213"/>
                </a:lnTo>
                <a:lnTo>
                  <a:pt x="73152" y="1192328"/>
                </a:lnTo>
                <a:lnTo>
                  <a:pt x="73152" y="1159002"/>
                </a:lnTo>
                <a:lnTo>
                  <a:pt x="74676" y="1159002"/>
                </a:lnTo>
                <a:close/>
              </a:path>
              <a:path w="403860" h="1192529">
                <a:moveTo>
                  <a:pt x="74676" y="34099"/>
                </a:moveTo>
                <a:lnTo>
                  <a:pt x="74676" y="33528"/>
                </a:lnTo>
                <a:lnTo>
                  <a:pt x="73152" y="34290"/>
                </a:lnTo>
                <a:lnTo>
                  <a:pt x="74676" y="34099"/>
                </a:lnTo>
                <a:close/>
              </a:path>
              <a:path w="403860" h="1192529">
                <a:moveTo>
                  <a:pt x="325374" y="1192530"/>
                </a:moveTo>
                <a:lnTo>
                  <a:pt x="325374" y="1159764"/>
                </a:lnTo>
                <a:lnTo>
                  <a:pt x="78486" y="1159764"/>
                </a:lnTo>
                <a:lnTo>
                  <a:pt x="73152" y="1159002"/>
                </a:lnTo>
                <a:lnTo>
                  <a:pt x="73152" y="1192328"/>
                </a:lnTo>
                <a:lnTo>
                  <a:pt x="78486" y="1192530"/>
                </a:lnTo>
                <a:lnTo>
                  <a:pt x="325374" y="1192530"/>
                </a:lnTo>
                <a:close/>
              </a:path>
              <a:path w="403860" h="1192529">
                <a:moveTo>
                  <a:pt x="79247" y="33528"/>
                </a:moveTo>
                <a:lnTo>
                  <a:pt x="78486" y="33528"/>
                </a:lnTo>
                <a:lnTo>
                  <a:pt x="79247" y="33528"/>
                </a:lnTo>
                <a:close/>
              </a:path>
              <a:path w="403860" h="1192529">
                <a:moveTo>
                  <a:pt x="79248" y="1159764"/>
                </a:moveTo>
                <a:lnTo>
                  <a:pt x="78486" y="1159668"/>
                </a:lnTo>
                <a:lnTo>
                  <a:pt x="79248" y="1159764"/>
                </a:lnTo>
                <a:close/>
              </a:path>
              <a:path w="403860" h="1192529">
                <a:moveTo>
                  <a:pt x="325374" y="33623"/>
                </a:moveTo>
                <a:lnTo>
                  <a:pt x="324612" y="33528"/>
                </a:lnTo>
                <a:lnTo>
                  <a:pt x="325374" y="33623"/>
                </a:lnTo>
                <a:close/>
              </a:path>
              <a:path w="403860" h="1192529">
                <a:moveTo>
                  <a:pt x="330708" y="1192530"/>
                </a:moveTo>
                <a:lnTo>
                  <a:pt x="330708" y="1159002"/>
                </a:lnTo>
                <a:lnTo>
                  <a:pt x="324612" y="1159764"/>
                </a:lnTo>
                <a:lnTo>
                  <a:pt x="325374" y="1159764"/>
                </a:lnTo>
                <a:lnTo>
                  <a:pt x="325374" y="1192530"/>
                </a:lnTo>
                <a:lnTo>
                  <a:pt x="330708" y="1192530"/>
                </a:lnTo>
                <a:close/>
              </a:path>
              <a:path w="403860" h="1192529">
                <a:moveTo>
                  <a:pt x="330708" y="34290"/>
                </a:moveTo>
                <a:lnTo>
                  <a:pt x="329184" y="33528"/>
                </a:lnTo>
                <a:lnTo>
                  <a:pt x="329184" y="34099"/>
                </a:lnTo>
                <a:lnTo>
                  <a:pt x="330708" y="34290"/>
                </a:lnTo>
                <a:close/>
              </a:path>
              <a:path w="403860" h="1192529">
                <a:moveTo>
                  <a:pt x="339090" y="1191310"/>
                </a:moveTo>
                <a:lnTo>
                  <a:pt x="339090" y="1157478"/>
                </a:lnTo>
                <a:lnTo>
                  <a:pt x="333756" y="1159002"/>
                </a:lnTo>
                <a:lnTo>
                  <a:pt x="333756" y="1158430"/>
                </a:lnTo>
                <a:lnTo>
                  <a:pt x="329184" y="1159002"/>
                </a:lnTo>
                <a:lnTo>
                  <a:pt x="330708" y="1159002"/>
                </a:lnTo>
                <a:lnTo>
                  <a:pt x="330708" y="1192530"/>
                </a:lnTo>
                <a:lnTo>
                  <a:pt x="332994" y="1192530"/>
                </a:lnTo>
                <a:lnTo>
                  <a:pt x="333756" y="1192377"/>
                </a:lnTo>
                <a:lnTo>
                  <a:pt x="333756" y="1159002"/>
                </a:lnTo>
                <a:lnTo>
                  <a:pt x="335280" y="1158240"/>
                </a:lnTo>
                <a:lnTo>
                  <a:pt x="335280" y="1192072"/>
                </a:lnTo>
                <a:lnTo>
                  <a:pt x="339090" y="1191310"/>
                </a:lnTo>
                <a:close/>
              </a:path>
              <a:path w="403860" h="1192529">
                <a:moveTo>
                  <a:pt x="335280" y="35052"/>
                </a:moveTo>
                <a:lnTo>
                  <a:pt x="333756" y="34290"/>
                </a:lnTo>
                <a:lnTo>
                  <a:pt x="333756" y="34671"/>
                </a:lnTo>
                <a:lnTo>
                  <a:pt x="335280" y="35052"/>
                </a:lnTo>
                <a:close/>
              </a:path>
              <a:path w="403860" h="1192529">
                <a:moveTo>
                  <a:pt x="339090" y="35814"/>
                </a:moveTo>
                <a:lnTo>
                  <a:pt x="337566" y="35052"/>
                </a:lnTo>
                <a:lnTo>
                  <a:pt x="337566" y="35378"/>
                </a:lnTo>
                <a:lnTo>
                  <a:pt x="339090" y="35814"/>
                </a:lnTo>
                <a:close/>
              </a:path>
              <a:path w="403860" h="1192529">
                <a:moveTo>
                  <a:pt x="343662" y="1155192"/>
                </a:moveTo>
                <a:lnTo>
                  <a:pt x="337566" y="1157478"/>
                </a:lnTo>
                <a:lnTo>
                  <a:pt x="339090" y="1157478"/>
                </a:lnTo>
                <a:lnTo>
                  <a:pt x="339090" y="1191310"/>
                </a:lnTo>
                <a:lnTo>
                  <a:pt x="340614" y="1191006"/>
                </a:lnTo>
                <a:lnTo>
                  <a:pt x="342138" y="1190459"/>
                </a:lnTo>
                <a:lnTo>
                  <a:pt x="342138" y="1155954"/>
                </a:lnTo>
                <a:lnTo>
                  <a:pt x="343662" y="1155192"/>
                </a:lnTo>
                <a:close/>
              </a:path>
              <a:path w="403860" h="1192529">
                <a:moveTo>
                  <a:pt x="343662" y="37338"/>
                </a:moveTo>
                <a:lnTo>
                  <a:pt x="342138" y="36576"/>
                </a:lnTo>
                <a:lnTo>
                  <a:pt x="343107" y="37130"/>
                </a:lnTo>
                <a:lnTo>
                  <a:pt x="343662" y="37338"/>
                </a:lnTo>
                <a:close/>
              </a:path>
              <a:path w="403860" h="1192529">
                <a:moveTo>
                  <a:pt x="343107" y="37130"/>
                </a:moveTo>
                <a:lnTo>
                  <a:pt x="342138" y="36576"/>
                </a:lnTo>
                <a:lnTo>
                  <a:pt x="342138" y="36766"/>
                </a:lnTo>
                <a:lnTo>
                  <a:pt x="343107" y="37130"/>
                </a:lnTo>
                <a:close/>
              </a:path>
              <a:path w="403860" h="1192529">
                <a:moveTo>
                  <a:pt x="347472" y="1188547"/>
                </a:moveTo>
                <a:lnTo>
                  <a:pt x="347472" y="1153668"/>
                </a:lnTo>
                <a:lnTo>
                  <a:pt x="345948" y="1154430"/>
                </a:lnTo>
                <a:lnTo>
                  <a:pt x="342138" y="1155954"/>
                </a:lnTo>
                <a:lnTo>
                  <a:pt x="342138" y="1190459"/>
                </a:lnTo>
                <a:lnTo>
                  <a:pt x="347472" y="1188547"/>
                </a:lnTo>
                <a:close/>
              </a:path>
              <a:path w="403860" h="1192529">
                <a:moveTo>
                  <a:pt x="343662" y="37446"/>
                </a:moveTo>
                <a:lnTo>
                  <a:pt x="343107" y="37130"/>
                </a:lnTo>
                <a:lnTo>
                  <a:pt x="343662" y="37446"/>
                </a:lnTo>
                <a:close/>
              </a:path>
              <a:path w="403860" h="1192529">
                <a:moveTo>
                  <a:pt x="347472" y="39732"/>
                </a:moveTo>
                <a:lnTo>
                  <a:pt x="345948" y="38862"/>
                </a:lnTo>
                <a:lnTo>
                  <a:pt x="347472" y="39732"/>
                </a:lnTo>
                <a:close/>
              </a:path>
              <a:path w="403860" h="1192529">
                <a:moveTo>
                  <a:pt x="346710" y="1153994"/>
                </a:moveTo>
                <a:lnTo>
                  <a:pt x="345948" y="1154321"/>
                </a:lnTo>
                <a:lnTo>
                  <a:pt x="346710" y="1153994"/>
                </a:lnTo>
                <a:close/>
              </a:path>
              <a:path w="403860" h="1192529">
                <a:moveTo>
                  <a:pt x="347472" y="1153668"/>
                </a:moveTo>
                <a:lnTo>
                  <a:pt x="346710" y="1153994"/>
                </a:lnTo>
                <a:lnTo>
                  <a:pt x="345948" y="1154430"/>
                </a:lnTo>
                <a:lnTo>
                  <a:pt x="347472" y="1153668"/>
                </a:lnTo>
                <a:close/>
              </a:path>
              <a:path w="403860" h="1192529">
                <a:moveTo>
                  <a:pt x="351282" y="1187181"/>
                </a:moveTo>
                <a:lnTo>
                  <a:pt x="351282" y="1151382"/>
                </a:lnTo>
                <a:lnTo>
                  <a:pt x="346710" y="1153994"/>
                </a:lnTo>
                <a:lnTo>
                  <a:pt x="347472" y="1153668"/>
                </a:lnTo>
                <a:lnTo>
                  <a:pt x="347472" y="1188547"/>
                </a:lnTo>
                <a:lnTo>
                  <a:pt x="351282" y="1187181"/>
                </a:lnTo>
                <a:close/>
              </a:path>
              <a:path w="403860" h="1192529">
                <a:moveTo>
                  <a:pt x="351282" y="42164"/>
                </a:moveTo>
                <a:lnTo>
                  <a:pt x="351282" y="41910"/>
                </a:lnTo>
                <a:lnTo>
                  <a:pt x="349758" y="41148"/>
                </a:lnTo>
                <a:lnTo>
                  <a:pt x="351282" y="42164"/>
                </a:lnTo>
                <a:close/>
              </a:path>
              <a:path w="403860" h="1192529">
                <a:moveTo>
                  <a:pt x="354330" y="1148334"/>
                </a:moveTo>
                <a:lnTo>
                  <a:pt x="349758" y="1152144"/>
                </a:lnTo>
                <a:lnTo>
                  <a:pt x="351282" y="1151382"/>
                </a:lnTo>
                <a:lnTo>
                  <a:pt x="351282" y="1187181"/>
                </a:lnTo>
                <a:lnTo>
                  <a:pt x="353568" y="1186361"/>
                </a:lnTo>
                <a:lnTo>
                  <a:pt x="353568" y="1149858"/>
                </a:lnTo>
                <a:lnTo>
                  <a:pt x="354330" y="1148334"/>
                </a:lnTo>
                <a:close/>
              </a:path>
              <a:path w="403860" h="1192529">
                <a:moveTo>
                  <a:pt x="354330" y="44196"/>
                </a:moveTo>
                <a:lnTo>
                  <a:pt x="353568" y="43434"/>
                </a:lnTo>
                <a:lnTo>
                  <a:pt x="353568" y="43688"/>
                </a:lnTo>
                <a:lnTo>
                  <a:pt x="354330" y="44196"/>
                </a:lnTo>
                <a:close/>
              </a:path>
              <a:path w="403860" h="1192529">
                <a:moveTo>
                  <a:pt x="357378" y="1145286"/>
                </a:moveTo>
                <a:lnTo>
                  <a:pt x="353568" y="1149858"/>
                </a:lnTo>
                <a:lnTo>
                  <a:pt x="353568" y="1186361"/>
                </a:lnTo>
                <a:lnTo>
                  <a:pt x="356616" y="1185269"/>
                </a:lnTo>
                <a:lnTo>
                  <a:pt x="356616" y="1146810"/>
                </a:lnTo>
                <a:lnTo>
                  <a:pt x="357378" y="1145286"/>
                </a:lnTo>
                <a:close/>
              </a:path>
              <a:path w="403860" h="1192529">
                <a:moveTo>
                  <a:pt x="360426" y="1142238"/>
                </a:moveTo>
                <a:lnTo>
                  <a:pt x="356616" y="1146810"/>
                </a:lnTo>
                <a:lnTo>
                  <a:pt x="356616" y="1185269"/>
                </a:lnTo>
                <a:lnTo>
                  <a:pt x="359664" y="1184176"/>
                </a:lnTo>
                <a:lnTo>
                  <a:pt x="359664" y="1143762"/>
                </a:lnTo>
                <a:lnTo>
                  <a:pt x="360426" y="1142238"/>
                </a:lnTo>
                <a:close/>
              </a:path>
              <a:path w="403860" h="1192529">
                <a:moveTo>
                  <a:pt x="360426" y="50673"/>
                </a:moveTo>
                <a:lnTo>
                  <a:pt x="360426" y="50292"/>
                </a:lnTo>
                <a:lnTo>
                  <a:pt x="359664" y="49530"/>
                </a:lnTo>
                <a:lnTo>
                  <a:pt x="360426" y="50673"/>
                </a:lnTo>
                <a:close/>
              </a:path>
              <a:path w="403860" h="1192529">
                <a:moveTo>
                  <a:pt x="362712" y="1183083"/>
                </a:moveTo>
                <a:lnTo>
                  <a:pt x="362712" y="1139190"/>
                </a:lnTo>
                <a:lnTo>
                  <a:pt x="359664" y="1143762"/>
                </a:lnTo>
                <a:lnTo>
                  <a:pt x="359664" y="1184176"/>
                </a:lnTo>
                <a:lnTo>
                  <a:pt x="362712" y="1183083"/>
                </a:lnTo>
                <a:close/>
              </a:path>
              <a:path w="403860" h="1192529">
                <a:moveTo>
                  <a:pt x="362712" y="54102"/>
                </a:moveTo>
                <a:lnTo>
                  <a:pt x="361950" y="52578"/>
                </a:lnTo>
                <a:lnTo>
                  <a:pt x="361950" y="52959"/>
                </a:lnTo>
                <a:lnTo>
                  <a:pt x="362712" y="54102"/>
                </a:lnTo>
                <a:close/>
              </a:path>
              <a:path w="403860" h="1192529">
                <a:moveTo>
                  <a:pt x="364998" y="1135380"/>
                </a:moveTo>
                <a:lnTo>
                  <a:pt x="361950" y="1139952"/>
                </a:lnTo>
                <a:lnTo>
                  <a:pt x="362712" y="1139190"/>
                </a:lnTo>
                <a:lnTo>
                  <a:pt x="362712" y="1183083"/>
                </a:lnTo>
                <a:lnTo>
                  <a:pt x="363868" y="1182669"/>
                </a:lnTo>
                <a:lnTo>
                  <a:pt x="364236" y="1182372"/>
                </a:lnTo>
                <a:lnTo>
                  <a:pt x="364236" y="1136904"/>
                </a:lnTo>
                <a:lnTo>
                  <a:pt x="364998" y="1135380"/>
                </a:lnTo>
                <a:close/>
              </a:path>
              <a:path w="403860" h="1192529">
                <a:moveTo>
                  <a:pt x="364998" y="57912"/>
                </a:moveTo>
                <a:lnTo>
                  <a:pt x="364236" y="56388"/>
                </a:lnTo>
                <a:lnTo>
                  <a:pt x="364236" y="56578"/>
                </a:lnTo>
                <a:lnTo>
                  <a:pt x="364998" y="57912"/>
                </a:lnTo>
                <a:close/>
              </a:path>
              <a:path w="403860" h="1192529">
                <a:moveTo>
                  <a:pt x="367284" y="1179918"/>
                </a:moveTo>
                <a:lnTo>
                  <a:pt x="367284" y="1131570"/>
                </a:lnTo>
                <a:lnTo>
                  <a:pt x="364236" y="1136904"/>
                </a:lnTo>
                <a:lnTo>
                  <a:pt x="364236" y="1182372"/>
                </a:lnTo>
                <a:lnTo>
                  <a:pt x="367284" y="1179918"/>
                </a:lnTo>
                <a:close/>
              </a:path>
              <a:path w="403860" h="1192529">
                <a:moveTo>
                  <a:pt x="367284" y="61722"/>
                </a:moveTo>
                <a:lnTo>
                  <a:pt x="366522" y="60198"/>
                </a:lnTo>
                <a:lnTo>
                  <a:pt x="366729" y="60752"/>
                </a:lnTo>
                <a:lnTo>
                  <a:pt x="367284" y="61722"/>
                </a:lnTo>
                <a:close/>
              </a:path>
              <a:path w="403860" h="1192529">
                <a:moveTo>
                  <a:pt x="366729" y="60752"/>
                </a:moveTo>
                <a:lnTo>
                  <a:pt x="366522" y="60198"/>
                </a:lnTo>
                <a:lnTo>
                  <a:pt x="366522" y="60388"/>
                </a:lnTo>
                <a:lnTo>
                  <a:pt x="366729" y="60752"/>
                </a:lnTo>
                <a:close/>
              </a:path>
              <a:path w="403860" h="1192529">
                <a:moveTo>
                  <a:pt x="368808" y="1178690"/>
                </a:moveTo>
                <a:lnTo>
                  <a:pt x="368808" y="1126998"/>
                </a:lnTo>
                <a:lnTo>
                  <a:pt x="366522" y="1132332"/>
                </a:lnTo>
                <a:lnTo>
                  <a:pt x="367284" y="1131570"/>
                </a:lnTo>
                <a:lnTo>
                  <a:pt x="367284" y="1179918"/>
                </a:lnTo>
                <a:lnTo>
                  <a:pt x="368808" y="1178690"/>
                </a:lnTo>
                <a:close/>
              </a:path>
              <a:path w="403860" h="1192529">
                <a:moveTo>
                  <a:pt x="367284" y="62230"/>
                </a:moveTo>
                <a:lnTo>
                  <a:pt x="367284" y="61722"/>
                </a:lnTo>
                <a:lnTo>
                  <a:pt x="366729" y="60752"/>
                </a:lnTo>
                <a:lnTo>
                  <a:pt x="367284" y="62230"/>
                </a:lnTo>
                <a:close/>
              </a:path>
              <a:path w="403860" h="1192529">
                <a:moveTo>
                  <a:pt x="368808" y="67436"/>
                </a:moveTo>
                <a:lnTo>
                  <a:pt x="368808" y="66294"/>
                </a:lnTo>
                <a:lnTo>
                  <a:pt x="368046" y="64770"/>
                </a:lnTo>
                <a:lnTo>
                  <a:pt x="368808" y="67436"/>
                </a:lnTo>
                <a:close/>
              </a:path>
              <a:path w="403860" h="1192529">
                <a:moveTo>
                  <a:pt x="369570" y="1178077"/>
                </a:moveTo>
                <a:lnTo>
                  <a:pt x="369570" y="1122426"/>
                </a:lnTo>
                <a:lnTo>
                  <a:pt x="368046" y="1128522"/>
                </a:lnTo>
                <a:lnTo>
                  <a:pt x="368808" y="1126998"/>
                </a:lnTo>
                <a:lnTo>
                  <a:pt x="368808" y="1178690"/>
                </a:lnTo>
                <a:lnTo>
                  <a:pt x="369570" y="1178077"/>
                </a:lnTo>
                <a:close/>
              </a:path>
              <a:path w="403860" h="1192529">
                <a:moveTo>
                  <a:pt x="369570" y="71628"/>
                </a:moveTo>
                <a:lnTo>
                  <a:pt x="369570" y="70104"/>
                </a:lnTo>
                <a:lnTo>
                  <a:pt x="368808" y="68580"/>
                </a:lnTo>
                <a:lnTo>
                  <a:pt x="369570" y="71628"/>
                </a:lnTo>
                <a:close/>
              </a:path>
              <a:path w="403860" h="1192529">
                <a:moveTo>
                  <a:pt x="370332" y="1177463"/>
                </a:moveTo>
                <a:lnTo>
                  <a:pt x="370332" y="1118616"/>
                </a:lnTo>
                <a:lnTo>
                  <a:pt x="368808" y="1124712"/>
                </a:lnTo>
                <a:lnTo>
                  <a:pt x="369570" y="1122426"/>
                </a:lnTo>
                <a:lnTo>
                  <a:pt x="369570" y="1178077"/>
                </a:lnTo>
                <a:lnTo>
                  <a:pt x="370332" y="1177463"/>
                </a:lnTo>
                <a:close/>
              </a:path>
              <a:path w="403860" h="1192529">
                <a:moveTo>
                  <a:pt x="370332" y="79248"/>
                </a:moveTo>
                <a:lnTo>
                  <a:pt x="370332" y="74676"/>
                </a:lnTo>
                <a:lnTo>
                  <a:pt x="369570" y="73152"/>
                </a:lnTo>
                <a:lnTo>
                  <a:pt x="370332" y="79248"/>
                </a:lnTo>
                <a:close/>
              </a:path>
              <a:path w="403860" h="1192529">
                <a:moveTo>
                  <a:pt x="370332" y="1118616"/>
                </a:moveTo>
                <a:lnTo>
                  <a:pt x="370332" y="1113282"/>
                </a:lnTo>
                <a:lnTo>
                  <a:pt x="369570" y="1120140"/>
                </a:lnTo>
                <a:lnTo>
                  <a:pt x="370332" y="1118616"/>
                </a:lnTo>
                <a:close/>
              </a:path>
            </a:pathLst>
          </a:custGeom>
          <a:solidFill>
            <a:srgbClr val="757070"/>
          </a:solidFill>
        </p:spPr>
        <p:txBody>
          <a:bodyPr wrap="square" lIns="0" tIns="0" rIns="0" bIns="0" rtlCol="0"/>
          <a:lstStyle/>
          <a:p>
            <a:endParaRPr/>
          </a:p>
        </p:txBody>
      </p:sp>
      <p:sp>
        <p:nvSpPr>
          <p:cNvPr id="7" name="object 7"/>
          <p:cNvSpPr/>
          <p:nvPr/>
        </p:nvSpPr>
        <p:spPr>
          <a:xfrm>
            <a:off x="2105291" y="2269998"/>
            <a:ext cx="403860" cy="1192530"/>
          </a:xfrm>
          <a:custGeom>
            <a:avLst/>
            <a:gdLst/>
            <a:ahLst/>
            <a:cxnLst/>
            <a:rect l="l" t="t" r="r" b="b"/>
            <a:pathLst>
              <a:path w="403860" h="1192529">
                <a:moveTo>
                  <a:pt x="403860" y="1114806"/>
                </a:moveTo>
                <a:lnTo>
                  <a:pt x="403860" y="78486"/>
                </a:lnTo>
                <a:lnTo>
                  <a:pt x="392822" y="39459"/>
                </a:lnTo>
                <a:lnTo>
                  <a:pt x="357094" y="6912"/>
                </a:lnTo>
                <a:lnTo>
                  <a:pt x="325374" y="0"/>
                </a:lnTo>
                <a:lnTo>
                  <a:pt x="77724" y="0"/>
                </a:lnTo>
                <a:lnTo>
                  <a:pt x="31694" y="15911"/>
                </a:lnTo>
                <a:lnTo>
                  <a:pt x="3809" y="55626"/>
                </a:lnTo>
                <a:lnTo>
                  <a:pt x="0" y="78486"/>
                </a:lnTo>
                <a:lnTo>
                  <a:pt x="0" y="1114806"/>
                </a:lnTo>
                <a:lnTo>
                  <a:pt x="11096" y="1153649"/>
                </a:lnTo>
                <a:lnTo>
                  <a:pt x="33528" y="1178433"/>
                </a:lnTo>
                <a:lnTo>
                  <a:pt x="33528" y="74676"/>
                </a:lnTo>
                <a:lnTo>
                  <a:pt x="34290" y="68580"/>
                </a:lnTo>
                <a:lnTo>
                  <a:pt x="34290" y="70104"/>
                </a:lnTo>
                <a:lnTo>
                  <a:pt x="35052" y="67437"/>
                </a:lnTo>
                <a:lnTo>
                  <a:pt x="35052" y="66294"/>
                </a:lnTo>
                <a:lnTo>
                  <a:pt x="36576" y="62230"/>
                </a:lnTo>
                <a:lnTo>
                  <a:pt x="36576" y="61722"/>
                </a:lnTo>
                <a:lnTo>
                  <a:pt x="37338" y="60198"/>
                </a:lnTo>
                <a:lnTo>
                  <a:pt x="37338" y="60388"/>
                </a:lnTo>
                <a:lnTo>
                  <a:pt x="39624" y="56388"/>
                </a:lnTo>
                <a:lnTo>
                  <a:pt x="39624" y="56578"/>
                </a:lnTo>
                <a:lnTo>
                  <a:pt x="40386" y="55245"/>
                </a:lnTo>
                <a:lnTo>
                  <a:pt x="40386" y="54102"/>
                </a:lnTo>
                <a:lnTo>
                  <a:pt x="43434" y="50444"/>
                </a:lnTo>
                <a:lnTo>
                  <a:pt x="43434" y="50292"/>
                </a:lnTo>
                <a:lnTo>
                  <a:pt x="50292" y="43434"/>
                </a:lnTo>
                <a:lnTo>
                  <a:pt x="50292" y="43688"/>
                </a:lnTo>
                <a:lnTo>
                  <a:pt x="52577" y="42164"/>
                </a:lnTo>
                <a:lnTo>
                  <a:pt x="52577" y="41910"/>
                </a:lnTo>
                <a:lnTo>
                  <a:pt x="56388" y="39732"/>
                </a:lnTo>
                <a:lnTo>
                  <a:pt x="60198" y="37446"/>
                </a:lnTo>
                <a:lnTo>
                  <a:pt x="61722" y="36576"/>
                </a:lnTo>
                <a:lnTo>
                  <a:pt x="61722" y="36766"/>
                </a:lnTo>
                <a:lnTo>
                  <a:pt x="64008" y="35909"/>
                </a:lnTo>
                <a:lnTo>
                  <a:pt x="66294" y="35052"/>
                </a:lnTo>
                <a:lnTo>
                  <a:pt x="66294" y="35242"/>
                </a:lnTo>
                <a:lnTo>
                  <a:pt x="70104" y="34290"/>
                </a:lnTo>
                <a:lnTo>
                  <a:pt x="70104" y="34671"/>
                </a:lnTo>
                <a:lnTo>
                  <a:pt x="74676" y="33528"/>
                </a:lnTo>
                <a:lnTo>
                  <a:pt x="74676" y="34099"/>
                </a:lnTo>
                <a:lnTo>
                  <a:pt x="78486" y="33623"/>
                </a:lnTo>
                <a:lnTo>
                  <a:pt x="325374" y="33623"/>
                </a:lnTo>
                <a:lnTo>
                  <a:pt x="329184" y="34099"/>
                </a:lnTo>
                <a:lnTo>
                  <a:pt x="329184" y="33528"/>
                </a:lnTo>
                <a:lnTo>
                  <a:pt x="333756" y="34671"/>
                </a:lnTo>
                <a:lnTo>
                  <a:pt x="333756" y="34290"/>
                </a:lnTo>
                <a:lnTo>
                  <a:pt x="337566" y="35378"/>
                </a:lnTo>
                <a:lnTo>
                  <a:pt x="337566" y="35052"/>
                </a:lnTo>
                <a:lnTo>
                  <a:pt x="342138" y="36766"/>
                </a:lnTo>
                <a:lnTo>
                  <a:pt x="342138" y="36576"/>
                </a:lnTo>
                <a:lnTo>
                  <a:pt x="343662" y="37338"/>
                </a:lnTo>
                <a:lnTo>
                  <a:pt x="347472" y="39624"/>
                </a:lnTo>
                <a:lnTo>
                  <a:pt x="351282" y="41910"/>
                </a:lnTo>
                <a:lnTo>
                  <a:pt x="351282" y="42164"/>
                </a:lnTo>
                <a:lnTo>
                  <a:pt x="353568" y="43688"/>
                </a:lnTo>
                <a:lnTo>
                  <a:pt x="353568" y="43434"/>
                </a:lnTo>
                <a:lnTo>
                  <a:pt x="360426" y="50292"/>
                </a:lnTo>
                <a:lnTo>
                  <a:pt x="360426" y="50673"/>
                </a:lnTo>
                <a:lnTo>
                  <a:pt x="361950" y="52959"/>
                </a:lnTo>
                <a:lnTo>
                  <a:pt x="361950" y="52578"/>
                </a:lnTo>
                <a:lnTo>
                  <a:pt x="364236" y="56578"/>
                </a:lnTo>
                <a:lnTo>
                  <a:pt x="364236" y="56388"/>
                </a:lnTo>
                <a:lnTo>
                  <a:pt x="364998" y="57912"/>
                </a:lnTo>
                <a:lnTo>
                  <a:pt x="364998" y="58165"/>
                </a:lnTo>
                <a:lnTo>
                  <a:pt x="366522" y="61722"/>
                </a:lnTo>
                <a:lnTo>
                  <a:pt x="366522" y="60198"/>
                </a:lnTo>
                <a:lnTo>
                  <a:pt x="368046" y="66294"/>
                </a:lnTo>
                <a:lnTo>
                  <a:pt x="368046" y="64770"/>
                </a:lnTo>
                <a:lnTo>
                  <a:pt x="369570" y="70104"/>
                </a:lnTo>
                <a:lnTo>
                  <a:pt x="369570" y="71628"/>
                </a:lnTo>
                <a:lnTo>
                  <a:pt x="370332" y="74676"/>
                </a:lnTo>
                <a:lnTo>
                  <a:pt x="370332" y="1177353"/>
                </a:lnTo>
                <a:lnTo>
                  <a:pt x="383090" y="1166945"/>
                </a:lnTo>
                <a:lnTo>
                  <a:pt x="396844" y="1146028"/>
                </a:lnTo>
                <a:lnTo>
                  <a:pt x="403098" y="1122426"/>
                </a:lnTo>
                <a:lnTo>
                  <a:pt x="403860" y="1114806"/>
                </a:lnTo>
                <a:close/>
              </a:path>
              <a:path w="403860" h="1192529">
                <a:moveTo>
                  <a:pt x="35814" y="1128522"/>
                </a:moveTo>
                <a:lnTo>
                  <a:pt x="34290" y="1122426"/>
                </a:lnTo>
                <a:lnTo>
                  <a:pt x="34290" y="1124712"/>
                </a:lnTo>
                <a:lnTo>
                  <a:pt x="33528" y="1118616"/>
                </a:lnTo>
                <a:lnTo>
                  <a:pt x="33528" y="1178433"/>
                </a:lnTo>
                <a:lnTo>
                  <a:pt x="35052" y="1179576"/>
                </a:lnTo>
                <a:lnTo>
                  <a:pt x="35052" y="1126998"/>
                </a:lnTo>
                <a:lnTo>
                  <a:pt x="35814" y="1128522"/>
                </a:lnTo>
                <a:close/>
              </a:path>
              <a:path w="403860" h="1192529">
                <a:moveTo>
                  <a:pt x="35814" y="64770"/>
                </a:moveTo>
                <a:lnTo>
                  <a:pt x="35052" y="66294"/>
                </a:lnTo>
                <a:lnTo>
                  <a:pt x="35052" y="67437"/>
                </a:lnTo>
                <a:lnTo>
                  <a:pt x="35814" y="64770"/>
                </a:lnTo>
                <a:close/>
              </a:path>
              <a:path w="403860" h="1192529">
                <a:moveTo>
                  <a:pt x="37338" y="1132332"/>
                </a:moveTo>
                <a:lnTo>
                  <a:pt x="35052" y="1126998"/>
                </a:lnTo>
                <a:lnTo>
                  <a:pt x="35052" y="1179576"/>
                </a:lnTo>
                <a:lnTo>
                  <a:pt x="36576" y="1180528"/>
                </a:lnTo>
                <a:lnTo>
                  <a:pt x="36576" y="1131570"/>
                </a:lnTo>
                <a:lnTo>
                  <a:pt x="37338" y="1132332"/>
                </a:lnTo>
                <a:close/>
              </a:path>
              <a:path w="403860" h="1192529">
                <a:moveTo>
                  <a:pt x="37338" y="60198"/>
                </a:moveTo>
                <a:lnTo>
                  <a:pt x="36576" y="61722"/>
                </a:lnTo>
                <a:lnTo>
                  <a:pt x="37130" y="60752"/>
                </a:lnTo>
                <a:lnTo>
                  <a:pt x="37338" y="60198"/>
                </a:lnTo>
                <a:close/>
              </a:path>
              <a:path w="403860" h="1192529">
                <a:moveTo>
                  <a:pt x="37130" y="60752"/>
                </a:moveTo>
                <a:lnTo>
                  <a:pt x="36576" y="61722"/>
                </a:lnTo>
                <a:lnTo>
                  <a:pt x="36576" y="62230"/>
                </a:lnTo>
                <a:lnTo>
                  <a:pt x="37130" y="60752"/>
                </a:lnTo>
                <a:close/>
              </a:path>
              <a:path w="403860" h="1192529">
                <a:moveTo>
                  <a:pt x="39624" y="1182433"/>
                </a:moveTo>
                <a:lnTo>
                  <a:pt x="39624" y="1136904"/>
                </a:lnTo>
                <a:lnTo>
                  <a:pt x="36576" y="1131570"/>
                </a:lnTo>
                <a:lnTo>
                  <a:pt x="36576" y="1180528"/>
                </a:lnTo>
                <a:lnTo>
                  <a:pt x="39624" y="1182433"/>
                </a:lnTo>
                <a:close/>
              </a:path>
              <a:path w="403860" h="1192529">
                <a:moveTo>
                  <a:pt x="37338" y="60388"/>
                </a:moveTo>
                <a:lnTo>
                  <a:pt x="37338" y="60198"/>
                </a:lnTo>
                <a:lnTo>
                  <a:pt x="37130" y="60752"/>
                </a:lnTo>
                <a:lnTo>
                  <a:pt x="37338" y="60388"/>
                </a:lnTo>
                <a:close/>
              </a:path>
              <a:path w="403860" h="1192529">
                <a:moveTo>
                  <a:pt x="39624" y="56578"/>
                </a:moveTo>
                <a:lnTo>
                  <a:pt x="39624" y="56388"/>
                </a:lnTo>
                <a:lnTo>
                  <a:pt x="38862" y="57912"/>
                </a:lnTo>
                <a:lnTo>
                  <a:pt x="39624" y="56578"/>
                </a:lnTo>
                <a:close/>
              </a:path>
              <a:path w="403860" h="1192529">
                <a:moveTo>
                  <a:pt x="41910" y="1139952"/>
                </a:moveTo>
                <a:lnTo>
                  <a:pt x="38862" y="1135380"/>
                </a:lnTo>
                <a:lnTo>
                  <a:pt x="39624" y="1136904"/>
                </a:lnTo>
                <a:lnTo>
                  <a:pt x="39624" y="1182433"/>
                </a:lnTo>
                <a:lnTo>
                  <a:pt x="40386" y="1182909"/>
                </a:lnTo>
                <a:lnTo>
                  <a:pt x="40386" y="1139190"/>
                </a:lnTo>
                <a:lnTo>
                  <a:pt x="41910" y="1139952"/>
                </a:lnTo>
                <a:close/>
              </a:path>
              <a:path w="403860" h="1192529">
                <a:moveTo>
                  <a:pt x="41910" y="52578"/>
                </a:moveTo>
                <a:lnTo>
                  <a:pt x="40386" y="54102"/>
                </a:lnTo>
                <a:lnTo>
                  <a:pt x="40386" y="55245"/>
                </a:lnTo>
                <a:lnTo>
                  <a:pt x="41910" y="52578"/>
                </a:lnTo>
                <a:close/>
              </a:path>
              <a:path w="403860" h="1192529">
                <a:moveTo>
                  <a:pt x="44196" y="1184783"/>
                </a:moveTo>
                <a:lnTo>
                  <a:pt x="44196" y="1143762"/>
                </a:lnTo>
                <a:lnTo>
                  <a:pt x="40386" y="1139190"/>
                </a:lnTo>
                <a:lnTo>
                  <a:pt x="40386" y="1182909"/>
                </a:lnTo>
                <a:lnTo>
                  <a:pt x="41148" y="1183386"/>
                </a:lnTo>
                <a:lnTo>
                  <a:pt x="44196" y="1184783"/>
                </a:lnTo>
                <a:close/>
              </a:path>
              <a:path w="403860" h="1192529">
                <a:moveTo>
                  <a:pt x="44196" y="49530"/>
                </a:moveTo>
                <a:lnTo>
                  <a:pt x="43434" y="50292"/>
                </a:lnTo>
                <a:lnTo>
                  <a:pt x="43434" y="50444"/>
                </a:lnTo>
                <a:lnTo>
                  <a:pt x="44196" y="49530"/>
                </a:lnTo>
                <a:close/>
              </a:path>
              <a:path w="403860" h="1192529">
                <a:moveTo>
                  <a:pt x="47244" y="1186181"/>
                </a:moveTo>
                <a:lnTo>
                  <a:pt x="47244" y="1146810"/>
                </a:lnTo>
                <a:lnTo>
                  <a:pt x="43434" y="1142238"/>
                </a:lnTo>
                <a:lnTo>
                  <a:pt x="44196" y="1143762"/>
                </a:lnTo>
                <a:lnTo>
                  <a:pt x="44196" y="1184783"/>
                </a:lnTo>
                <a:lnTo>
                  <a:pt x="47244" y="1186181"/>
                </a:lnTo>
                <a:close/>
              </a:path>
              <a:path w="403860" h="1192529">
                <a:moveTo>
                  <a:pt x="50292" y="1187519"/>
                </a:moveTo>
                <a:lnTo>
                  <a:pt x="50292" y="1149858"/>
                </a:lnTo>
                <a:lnTo>
                  <a:pt x="46482" y="1145286"/>
                </a:lnTo>
                <a:lnTo>
                  <a:pt x="47244" y="1146810"/>
                </a:lnTo>
                <a:lnTo>
                  <a:pt x="47244" y="1186181"/>
                </a:lnTo>
                <a:lnTo>
                  <a:pt x="49813" y="1187359"/>
                </a:lnTo>
                <a:lnTo>
                  <a:pt x="50292" y="1187519"/>
                </a:lnTo>
                <a:close/>
              </a:path>
              <a:path w="403860" h="1192529">
                <a:moveTo>
                  <a:pt x="50292" y="43688"/>
                </a:moveTo>
                <a:lnTo>
                  <a:pt x="50292" y="43434"/>
                </a:lnTo>
                <a:lnTo>
                  <a:pt x="49530" y="44196"/>
                </a:lnTo>
                <a:lnTo>
                  <a:pt x="50292" y="43688"/>
                </a:lnTo>
                <a:close/>
              </a:path>
              <a:path w="403860" h="1192529">
                <a:moveTo>
                  <a:pt x="54102" y="1152144"/>
                </a:moveTo>
                <a:lnTo>
                  <a:pt x="49530" y="1148334"/>
                </a:lnTo>
                <a:lnTo>
                  <a:pt x="50292" y="1149858"/>
                </a:lnTo>
                <a:lnTo>
                  <a:pt x="50292" y="1187519"/>
                </a:lnTo>
                <a:lnTo>
                  <a:pt x="52578" y="1188280"/>
                </a:lnTo>
                <a:lnTo>
                  <a:pt x="52578" y="1151382"/>
                </a:lnTo>
                <a:lnTo>
                  <a:pt x="54102" y="1152144"/>
                </a:lnTo>
                <a:close/>
              </a:path>
              <a:path w="403860" h="1192529">
                <a:moveTo>
                  <a:pt x="54102" y="41148"/>
                </a:moveTo>
                <a:lnTo>
                  <a:pt x="52577" y="41910"/>
                </a:lnTo>
                <a:lnTo>
                  <a:pt x="52577" y="42164"/>
                </a:lnTo>
                <a:lnTo>
                  <a:pt x="54102" y="41148"/>
                </a:lnTo>
                <a:close/>
              </a:path>
              <a:path w="403860" h="1192529">
                <a:moveTo>
                  <a:pt x="57912" y="1190058"/>
                </a:moveTo>
                <a:lnTo>
                  <a:pt x="57912" y="1154430"/>
                </a:lnTo>
                <a:lnTo>
                  <a:pt x="56388" y="1153668"/>
                </a:lnTo>
                <a:lnTo>
                  <a:pt x="52578" y="1151382"/>
                </a:lnTo>
                <a:lnTo>
                  <a:pt x="52578" y="1188280"/>
                </a:lnTo>
                <a:lnTo>
                  <a:pt x="57912" y="1190058"/>
                </a:lnTo>
                <a:close/>
              </a:path>
              <a:path w="403860" h="1192529">
                <a:moveTo>
                  <a:pt x="57912" y="38862"/>
                </a:moveTo>
                <a:lnTo>
                  <a:pt x="56388" y="39624"/>
                </a:lnTo>
                <a:lnTo>
                  <a:pt x="57912" y="38862"/>
                </a:lnTo>
                <a:close/>
              </a:path>
              <a:path w="403860" h="1192529">
                <a:moveTo>
                  <a:pt x="57149" y="1153994"/>
                </a:moveTo>
                <a:lnTo>
                  <a:pt x="56388" y="1153559"/>
                </a:lnTo>
                <a:lnTo>
                  <a:pt x="57149" y="1153994"/>
                </a:lnTo>
                <a:close/>
              </a:path>
              <a:path w="403860" h="1192529">
                <a:moveTo>
                  <a:pt x="57912" y="1154430"/>
                </a:moveTo>
                <a:lnTo>
                  <a:pt x="57149" y="1153994"/>
                </a:lnTo>
                <a:lnTo>
                  <a:pt x="56388" y="1153668"/>
                </a:lnTo>
                <a:lnTo>
                  <a:pt x="57912" y="1154430"/>
                </a:lnTo>
                <a:close/>
              </a:path>
              <a:path w="403860" h="1192529">
                <a:moveTo>
                  <a:pt x="61722" y="1190927"/>
                </a:moveTo>
                <a:lnTo>
                  <a:pt x="61722" y="1155954"/>
                </a:lnTo>
                <a:lnTo>
                  <a:pt x="57149" y="1153994"/>
                </a:lnTo>
                <a:lnTo>
                  <a:pt x="57912" y="1154430"/>
                </a:lnTo>
                <a:lnTo>
                  <a:pt x="57912" y="1190058"/>
                </a:lnTo>
                <a:lnTo>
                  <a:pt x="58854" y="1190372"/>
                </a:lnTo>
                <a:lnTo>
                  <a:pt x="61722" y="1190927"/>
                </a:lnTo>
                <a:close/>
              </a:path>
              <a:path w="403860" h="1192529">
                <a:moveTo>
                  <a:pt x="61722" y="36576"/>
                </a:moveTo>
                <a:lnTo>
                  <a:pt x="60198" y="37338"/>
                </a:lnTo>
                <a:lnTo>
                  <a:pt x="60752" y="37130"/>
                </a:lnTo>
                <a:lnTo>
                  <a:pt x="61722" y="36576"/>
                </a:lnTo>
                <a:close/>
              </a:path>
              <a:path w="403860" h="1192529">
                <a:moveTo>
                  <a:pt x="60752" y="37130"/>
                </a:moveTo>
                <a:lnTo>
                  <a:pt x="60198" y="37338"/>
                </a:lnTo>
                <a:lnTo>
                  <a:pt x="60752" y="37130"/>
                </a:lnTo>
                <a:close/>
              </a:path>
              <a:path w="403860" h="1192529">
                <a:moveTo>
                  <a:pt x="66294" y="1157478"/>
                </a:moveTo>
                <a:lnTo>
                  <a:pt x="60198" y="1155192"/>
                </a:lnTo>
                <a:lnTo>
                  <a:pt x="61722" y="1155954"/>
                </a:lnTo>
                <a:lnTo>
                  <a:pt x="61722" y="1190927"/>
                </a:lnTo>
                <a:lnTo>
                  <a:pt x="64008" y="1191369"/>
                </a:lnTo>
                <a:lnTo>
                  <a:pt x="64008" y="1157478"/>
                </a:lnTo>
                <a:lnTo>
                  <a:pt x="66294" y="1157478"/>
                </a:lnTo>
                <a:close/>
              </a:path>
              <a:path w="403860" h="1192529">
                <a:moveTo>
                  <a:pt x="61722" y="36766"/>
                </a:moveTo>
                <a:lnTo>
                  <a:pt x="61722" y="36576"/>
                </a:lnTo>
                <a:lnTo>
                  <a:pt x="60752" y="37130"/>
                </a:lnTo>
                <a:lnTo>
                  <a:pt x="61722" y="36766"/>
                </a:lnTo>
                <a:close/>
              </a:path>
              <a:path w="403860" h="1192529">
                <a:moveTo>
                  <a:pt x="66294" y="35052"/>
                </a:moveTo>
                <a:lnTo>
                  <a:pt x="64008" y="35814"/>
                </a:lnTo>
                <a:lnTo>
                  <a:pt x="64769" y="35623"/>
                </a:lnTo>
                <a:lnTo>
                  <a:pt x="66294" y="35052"/>
                </a:lnTo>
                <a:close/>
              </a:path>
              <a:path w="403860" h="1192529">
                <a:moveTo>
                  <a:pt x="64769" y="35623"/>
                </a:moveTo>
                <a:lnTo>
                  <a:pt x="64008" y="35814"/>
                </a:lnTo>
                <a:lnTo>
                  <a:pt x="64769" y="35623"/>
                </a:lnTo>
                <a:close/>
              </a:path>
              <a:path w="403860" h="1192529">
                <a:moveTo>
                  <a:pt x="70104" y="1192248"/>
                </a:moveTo>
                <a:lnTo>
                  <a:pt x="70104" y="1159002"/>
                </a:lnTo>
                <a:lnTo>
                  <a:pt x="64008" y="1157478"/>
                </a:lnTo>
                <a:lnTo>
                  <a:pt x="64008" y="1191369"/>
                </a:lnTo>
                <a:lnTo>
                  <a:pt x="68187" y="1192178"/>
                </a:lnTo>
                <a:lnTo>
                  <a:pt x="70104" y="1192248"/>
                </a:lnTo>
                <a:close/>
              </a:path>
              <a:path w="403860" h="1192529">
                <a:moveTo>
                  <a:pt x="66294" y="35242"/>
                </a:moveTo>
                <a:lnTo>
                  <a:pt x="66294" y="35052"/>
                </a:lnTo>
                <a:lnTo>
                  <a:pt x="64769" y="35623"/>
                </a:lnTo>
                <a:lnTo>
                  <a:pt x="66294" y="35242"/>
                </a:lnTo>
                <a:close/>
              </a:path>
              <a:path w="403860" h="1192529">
                <a:moveTo>
                  <a:pt x="70104" y="34671"/>
                </a:moveTo>
                <a:lnTo>
                  <a:pt x="70104" y="34290"/>
                </a:lnTo>
                <a:lnTo>
                  <a:pt x="68580" y="35052"/>
                </a:lnTo>
                <a:lnTo>
                  <a:pt x="70104" y="34671"/>
                </a:lnTo>
                <a:close/>
              </a:path>
              <a:path w="403860" h="1192529">
                <a:moveTo>
                  <a:pt x="74676" y="1159002"/>
                </a:moveTo>
                <a:lnTo>
                  <a:pt x="68580" y="1158240"/>
                </a:lnTo>
                <a:lnTo>
                  <a:pt x="70104" y="1159002"/>
                </a:lnTo>
                <a:lnTo>
                  <a:pt x="70104" y="1192248"/>
                </a:lnTo>
                <a:lnTo>
                  <a:pt x="73152" y="1192361"/>
                </a:lnTo>
                <a:lnTo>
                  <a:pt x="73152" y="1159002"/>
                </a:lnTo>
                <a:lnTo>
                  <a:pt x="74676" y="1159002"/>
                </a:lnTo>
                <a:close/>
              </a:path>
              <a:path w="403860" h="1192529">
                <a:moveTo>
                  <a:pt x="74676" y="34099"/>
                </a:moveTo>
                <a:lnTo>
                  <a:pt x="74676" y="33528"/>
                </a:lnTo>
                <a:lnTo>
                  <a:pt x="73152" y="34290"/>
                </a:lnTo>
                <a:lnTo>
                  <a:pt x="74676" y="34099"/>
                </a:lnTo>
                <a:close/>
              </a:path>
              <a:path w="403860" h="1192529">
                <a:moveTo>
                  <a:pt x="79248" y="1192530"/>
                </a:moveTo>
                <a:lnTo>
                  <a:pt x="79248" y="1159764"/>
                </a:lnTo>
                <a:lnTo>
                  <a:pt x="73152" y="1159002"/>
                </a:lnTo>
                <a:lnTo>
                  <a:pt x="73152" y="1192361"/>
                </a:lnTo>
                <a:lnTo>
                  <a:pt x="74676" y="1192417"/>
                </a:lnTo>
                <a:lnTo>
                  <a:pt x="79248" y="1192530"/>
                </a:lnTo>
                <a:close/>
              </a:path>
              <a:path w="403860" h="1192529">
                <a:moveTo>
                  <a:pt x="79247" y="33528"/>
                </a:moveTo>
                <a:lnTo>
                  <a:pt x="78486" y="33528"/>
                </a:lnTo>
                <a:lnTo>
                  <a:pt x="79247" y="33528"/>
                </a:lnTo>
                <a:close/>
              </a:path>
              <a:path w="403860" h="1192529">
                <a:moveTo>
                  <a:pt x="325374" y="1159002"/>
                </a:moveTo>
                <a:lnTo>
                  <a:pt x="78486" y="1159002"/>
                </a:lnTo>
                <a:lnTo>
                  <a:pt x="79248" y="1159764"/>
                </a:lnTo>
                <a:lnTo>
                  <a:pt x="79248" y="1192530"/>
                </a:lnTo>
                <a:lnTo>
                  <a:pt x="324612" y="1192530"/>
                </a:lnTo>
                <a:lnTo>
                  <a:pt x="324612" y="1159764"/>
                </a:lnTo>
                <a:lnTo>
                  <a:pt x="325374" y="1159002"/>
                </a:lnTo>
                <a:close/>
              </a:path>
              <a:path w="403860" h="1192529">
                <a:moveTo>
                  <a:pt x="325374" y="33623"/>
                </a:moveTo>
                <a:lnTo>
                  <a:pt x="324612" y="33528"/>
                </a:lnTo>
                <a:lnTo>
                  <a:pt x="325374" y="33623"/>
                </a:lnTo>
                <a:close/>
              </a:path>
              <a:path w="403860" h="1192529">
                <a:moveTo>
                  <a:pt x="330708" y="1192530"/>
                </a:moveTo>
                <a:lnTo>
                  <a:pt x="330708" y="1159002"/>
                </a:lnTo>
                <a:lnTo>
                  <a:pt x="324612" y="1159764"/>
                </a:lnTo>
                <a:lnTo>
                  <a:pt x="324612" y="1192530"/>
                </a:lnTo>
                <a:lnTo>
                  <a:pt x="330708" y="1192530"/>
                </a:lnTo>
                <a:close/>
              </a:path>
              <a:path w="403860" h="1192529">
                <a:moveTo>
                  <a:pt x="330708" y="34290"/>
                </a:moveTo>
                <a:lnTo>
                  <a:pt x="329184" y="33528"/>
                </a:lnTo>
                <a:lnTo>
                  <a:pt x="329184" y="34099"/>
                </a:lnTo>
                <a:lnTo>
                  <a:pt x="330708" y="34290"/>
                </a:lnTo>
                <a:close/>
              </a:path>
              <a:path w="403860" h="1192529">
                <a:moveTo>
                  <a:pt x="339090" y="1191310"/>
                </a:moveTo>
                <a:lnTo>
                  <a:pt x="339090" y="1157478"/>
                </a:lnTo>
                <a:lnTo>
                  <a:pt x="333756" y="1159002"/>
                </a:lnTo>
                <a:lnTo>
                  <a:pt x="333756" y="1158430"/>
                </a:lnTo>
                <a:lnTo>
                  <a:pt x="329184" y="1159002"/>
                </a:lnTo>
                <a:lnTo>
                  <a:pt x="330708" y="1159002"/>
                </a:lnTo>
                <a:lnTo>
                  <a:pt x="330708" y="1192530"/>
                </a:lnTo>
                <a:lnTo>
                  <a:pt x="332994" y="1192530"/>
                </a:lnTo>
                <a:lnTo>
                  <a:pt x="333756" y="1192377"/>
                </a:lnTo>
                <a:lnTo>
                  <a:pt x="333756" y="1159002"/>
                </a:lnTo>
                <a:lnTo>
                  <a:pt x="335280" y="1158240"/>
                </a:lnTo>
                <a:lnTo>
                  <a:pt x="335280" y="1192072"/>
                </a:lnTo>
                <a:lnTo>
                  <a:pt x="339090" y="1191310"/>
                </a:lnTo>
                <a:close/>
              </a:path>
              <a:path w="403860" h="1192529">
                <a:moveTo>
                  <a:pt x="335280" y="35052"/>
                </a:moveTo>
                <a:lnTo>
                  <a:pt x="333756" y="34290"/>
                </a:lnTo>
                <a:lnTo>
                  <a:pt x="333756" y="34671"/>
                </a:lnTo>
                <a:lnTo>
                  <a:pt x="335280" y="35052"/>
                </a:lnTo>
                <a:close/>
              </a:path>
              <a:path w="403860" h="1192529">
                <a:moveTo>
                  <a:pt x="339090" y="35814"/>
                </a:moveTo>
                <a:lnTo>
                  <a:pt x="337566" y="35052"/>
                </a:lnTo>
                <a:lnTo>
                  <a:pt x="337566" y="35378"/>
                </a:lnTo>
                <a:lnTo>
                  <a:pt x="339090" y="35814"/>
                </a:lnTo>
                <a:close/>
              </a:path>
              <a:path w="403860" h="1192529">
                <a:moveTo>
                  <a:pt x="343662" y="1155192"/>
                </a:moveTo>
                <a:lnTo>
                  <a:pt x="337566" y="1157478"/>
                </a:lnTo>
                <a:lnTo>
                  <a:pt x="339090" y="1157478"/>
                </a:lnTo>
                <a:lnTo>
                  <a:pt x="339090" y="1191310"/>
                </a:lnTo>
                <a:lnTo>
                  <a:pt x="340614" y="1191006"/>
                </a:lnTo>
                <a:lnTo>
                  <a:pt x="342138" y="1190461"/>
                </a:lnTo>
                <a:lnTo>
                  <a:pt x="342138" y="1155954"/>
                </a:lnTo>
                <a:lnTo>
                  <a:pt x="343662" y="1155192"/>
                </a:lnTo>
                <a:close/>
              </a:path>
              <a:path w="403860" h="1192529">
                <a:moveTo>
                  <a:pt x="343662" y="37338"/>
                </a:moveTo>
                <a:lnTo>
                  <a:pt x="342138" y="36576"/>
                </a:lnTo>
                <a:lnTo>
                  <a:pt x="343107" y="37130"/>
                </a:lnTo>
                <a:lnTo>
                  <a:pt x="343662" y="37338"/>
                </a:lnTo>
                <a:close/>
              </a:path>
              <a:path w="403860" h="1192529">
                <a:moveTo>
                  <a:pt x="343107" y="37130"/>
                </a:moveTo>
                <a:lnTo>
                  <a:pt x="342138" y="36576"/>
                </a:lnTo>
                <a:lnTo>
                  <a:pt x="342138" y="36766"/>
                </a:lnTo>
                <a:lnTo>
                  <a:pt x="343107" y="37130"/>
                </a:lnTo>
                <a:close/>
              </a:path>
              <a:path w="403860" h="1192529">
                <a:moveTo>
                  <a:pt x="347472" y="1188554"/>
                </a:moveTo>
                <a:lnTo>
                  <a:pt x="347472" y="1153668"/>
                </a:lnTo>
                <a:lnTo>
                  <a:pt x="345948" y="1154430"/>
                </a:lnTo>
                <a:lnTo>
                  <a:pt x="342138" y="1155954"/>
                </a:lnTo>
                <a:lnTo>
                  <a:pt x="342138" y="1190461"/>
                </a:lnTo>
                <a:lnTo>
                  <a:pt x="347472" y="1188554"/>
                </a:lnTo>
                <a:close/>
              </a:path>
              <a:path w="403860" h="1192529">
                <a:moveTo>
                  <a:pt x="343662" y="37446"/>
                </a:moveTo>
                <a:lnTo>
                  <a:pt x="343107" y="37130"/>
                </a:lnTo>
                <a:lnTo>
                  <a:pt x="343662" y="37446"/>
                </a:lnTo>
                <a:close/>
              </a:path>
              <a:path w="403860" h="1192529">
                <a:moveTo>
                  <a:pt x="347472" y="39732"/>
                </a:moveTo>
                <a:lnTo>
                  <a:pt x="345948" y="38862"/>
                </a:lnTo>
                <a:lnTo>
                  <a:pt x="347472" y="39732"/>
                </a:lnTo>
                <a:close/>
              </a:path>
              <a:path w="403860" h="1192529">
                <a:moveTo>
                  <a:pt x="346710" y="1153994"/>
                </a:moveTo>
                <a:lnTo>
                  <a:pt x="345948" y="1154321"/>
                </a:lnTo>
                <a:lnTo>
                  <a:pt x="346710" y="1153994"/>
                </a:lnTo>
                <a:close/>
              </a:path>
              <a:path w="403860" h="1192529">
                <a:moveTo>
                  <a:pt x="347472" y="1153668"/>
                </a:moveTo>
                <a:lnTo>
                  <a:pt x="346710" y="1153994"/>
                </a:lnTo>
                <a:lnTo>
                  <a:pt x="345948" y="1154430"/>
                </a:lnTo>
                <a:lnTo>
                  <a:pt x="347472" y="1153668"/>
                </a:lnTo>
                <a:close/>
              </a:path>
              <a:path w="403860" h="1192529">
                <a:moveTo>
                  <a:pt x="351282" y="1187193"/>
                </a:moveTo>
                <a:lnTo>
                  <a:pt x="351282" y="1151382"/>
                </a:lnTo>
                <a:lnTo>
                  <a:pt x="346710" y="1153994"/>
                </a:lnTo>
                <a:lnTo>
                  <a:pt x="347472" y="1153668"/>
                </a:lnTo>
                <a:lnTo>
                  <a:pt x="347472" y="1188554"/>
                </a:lnTo>
                <a:lnTo>
                  <a:pt x="351282" y="1187193"/>
                </a:lnTo>
                <a:close/>
              </a:path>
              <a:path w="403860" h="1192529">
                <a:moveTo>
                  <a:pt x="351282" y="42164"/>
                </a:moveTo>
                <a:lnTo>
                  <a:pt x="351282" y="41910"/>
                </a:lnTo>
                <a:lnTo>
                  <a:pt x="349758" y="41148"/>
                </a:lnTo>
                <a:lnTo>
                  <a:pt x="351282" y="42164"/>
                </a:lnTo>
                <a:close/>
              </a:path>
              <a:path w="403860" h="1192529">
                <a:moveTo>
                  <a:pt x="354330" y="1148334"/>
                </a:moveTo>
                <a:lnTo>
                  <a:pt x="349758" y="1152144"/>
                </a:lnTo>
                <a:lnTo>
                  <a:pt x="351282" y="1151382"/>
                </a:lnTo>
                <a:lnTo>
                  <a:pt x="351282" y="1187193"/>
                </a:lnTo>
                <a:lnTo>
                  <a:pt x="353568" y="1186376"/>
                </a:lnTo>
                <a:lnTo>
                  <a:pt x="353568" y="1149858"/>
                </a:lnTo>
                <a:lnTo>
                  <a:pt x="354330" y="1148334"/>
                </a:lnTo>
                <a:close/>
              </a:path>
              <a:path w="403860" h="1192529">
                <a:moveTo>
                  <a:pt x="354330" y="44196"/>
                </a:moveTo>
                <a:lnTo>
                  <a:pt x="353568" y="43434"/>
                </a:lnTo>
                <a:lnTo>
                  <a:pt x="353568" y="43688"/>
                </a:lnTo>
                <a:lnTo>
                  <a:pt x="354330" y="44196"/>
                </a:lnTo>
                <a:close/>
              </a:path>
              <a:path w="403860" h="1192529">
                <a:moveTo>
                  <a:pt x="357378" y="1145286"/>
                </a:moveTo>
                <a:lnTo>
                  <a:pt x="353568" y="1149858"/>
                </a:lnTo>
                <a:lnTo>
                  <a:pt x="353568" y="1186376"/>
                </a:lnTo>
                <a:lnTo>
                  <a:pt x="356616" y="1185286"/>
                </a:lnTo>
                <a:lnTo>
                  <a:pt x="356616" y="1146810"/>
                </a:lnTo>
                <a:lnTo>
                  <a:pt x="357378" y="1145286"/>
                </a:lnTo>
                <a:close/>
              </a:path>
              <a:path w="403860" h="1192529">
                <a:moveTo>
                  <a:pt x="360426" y="1142238"/>
                </a:moveTo>
                <a:lnTo>
                  <a:pt x="356616" y="1146810"/>
                </a:lnTo>
                <a:lnTo>
                  <a:pt x="356616" y="1185286"/>
                </a:lnTo>
                <a:lnTo>
                  <a:pt x="359664" y="1184197"/>
                </a:lnTo>
                <a:lnTo>
                  <a:pt x="359664" y="1143762"/>
                </a:lnTo>
                <a:lnTo>
                  <a:pt x="360426" y="1142238"/>
                </a:lnTo>
                <a:close/>
              </a:path>
              <a:path w="403860" h="1192529">
                <a:moveTo>
                  <a:pt x="360426" y="50673"/>
                </a:moveTo>
                <a:lnTo>
                  <a:pt x="360426" y="50292"/>
                </a:lnTo>
                <a:lnTo>
                  <a:pt x="359664" y="49530"/>
                </a:lnTo>
                <a:lnTo>
                  <a:pt x="360426" y="50673"/>
                </a:lnTo>
                <a:close/>
              </a:path>
              <a:path w="403860" h="1192529">
                <a:moveTo>
                  <a:pt x="362712" y="1183108"/>
                </a:moveTo>
                <a:lnTo>
                  <a:pt x="362712" y="1139190"/>
                </a:lnTo>
                <a:lnTo>
                  <a:pt x="359664" y="1143762"/>
                </a:lnTo>
                <a:lnTo>
                  <a:pt x="359664" y="1184197"/>
                </a:lnTo>
                <a:lnTo>
                  <a:pt x="362712" y="1183108"/>
                </a:lnTo>
                <a:close/>
              </a:path>
              <a:path w="403860" h="1192529">
                <a:moveTo>
                  <a:pt x="362712" y="54102"/>
                </a:moveTo>
                <a:lnTo>
                  <a:pt x="361950" y="52578"/>
                </a:lnTo>
                <a:lnTo>
                  <a:pt x="361950" y="52959"/>
                </a:lnTo>
                <a:lnTo>
                  <a:pt x="362712" y="54102"/>
                </a:lnTo>
                <a:close/>
              </a:path>
              <a:path w="403860" h="1192529">
                <a:moveTo>
                  <a:pt x="364693" y="1135837"/>
                </a:moveTo>
                <a:lnTo>
                  <a:pt x="361950" y="1139952"/>
                </a:lnTo>
                <a:lnTo>
                  <a:pt x="362712" y="1139190"/>
                </a:lnTo>
                <a:lnTo>
                  <a:pt x="362712" y="1183108"/>
                </a:lnTo>
                <a:lnTo>
                  <a:pt x="363719" y="1182747"/>
                </a:lnTo>
                <a:lnTo>
                  <a:pt x="364236" y="1182326"/>
                </a:lnTo>
                <a:lnTo>
                  <a:pt x="364236" y="1136904"/>
                </a:lnTo>
                <a:lnTo>
                  <a:pt x="364693" y="1135837"/>
                </a:lnTo>
                <a:close/>
              </a:path>
              <a:path w="403860" h="1192529">
                <a:moveTo>
                  <a:pt x="364998" y="57912"/>
                </a:moveTo>
                <a:lnTo>
                  <a:pt x="364236" y="56388"/>
                </a:lnTo>
                <a:lnTo>
                  <a:pt x="364562" y="57150"/>
                </a:lnTo>
                <a:lnTo>
                  <a:pt x="364998" y="57912"/>
                </a:lnTo>
                <a:close/>
              </a:path>
              <a:path w="403860" h="1192529">
                <a:moveTo>
                  <a:pt x="364562" y="57150"/>
                </a:moveTo>
                <a:lnTo>
                  <a:pt x="364236" y="56388"/>
                </a:lnTo>
                <a:lnTo>
                  <a:pt x="364236" y="56578"/>
                </a:lnTo>
                <a:lnTo>
                  <a:pt x="364562" y="57150"/>
                </a:lnTo>
                <a:close/>
              </a:path>
              <a:path w="403860" h="1192529">
                <a:moveTo>
                  <a:pt x="364998" y="1135380"/>
                </a:moveTo>
                <a:lnTo>
                  <a:pt x="364693" y="1135837"/>
                </a:lnTo>
                <a:lnTo>
                  <a:pt x="364236" y="1136904"/>
                </a:lnTo>
                <a:lnTo>
                  <a:pt x="364998" y="1135380"/>
                </a:lnTo>
                <a:close/>
              </a:path>
              <a:path w="403860" h="1192529">
                <a:moveTo>
                  <a:pt x="364998" y="1181705"/>
                </a:moveTo>
                <a:lnTo>
                  <a:pt x="364998" y="1135380"/>
                </a:lnTo>
                <a:lnTo>
                  <a:pt x="364236" y="1136904"/>
                </a:lnTo>
                <a:lnTo>
                  <a:pt x="364236" y="1182326"/>
                </a:lnTo>
                <a:lnTo>
                  <a:pt x="364998" y="1181705"/>
                </a:lnTo>
                <a:close/>
              </a:path>
              <a:path w="403860" h="1192529">
                <a:moveTo>
                  <a:pt x="364998" y="58165"/>
                </a:moveTo>
                <a:lnTo>
                  <a:pt x="364998" y="57912"/>
                </a:lnTo>
                <a:lnTo>
                  <a:pt x="364562" y="57150"/>
                </a:lnTo>
                <a:lnTo>
                  <a:pt x="364998" y="58165"/>
                </a:lnTo>
                <a:close/>
              </a:path>
              <a:path w="403860" h="1192529">
                <a:moveTo>
                  <a:pt x="369570" y="1177975"/>
                </a:moveTo>
                <a:lnTo>
                  <a:pt x="369570" y="1122426"/>
                </a:lnTo>
                <a:lnTo>
                  <a:pt x="368046" y="1128522"/>
                </a:lnTo>
                <a:lnTo>
                  <a:pt x="368046" y="1126998"/>
                </a:lnTo>
                <a:lnTo>
                  <a:pt x="366522" y="1132332"/>
                </a:lnTo>
                <a:lnTo>
                  <a:pt x="366522" y="1131570"/>
                </a:lnTo>
                <a:lnTo>
                  <a:pt x="364693" y="1135837"/>
                </a:lnTo>
                <a:lnTo>
                  <a:pt x="364998" y="1135380"/>
                </a:lnTo>
                <a:lnTo>
                  <a:pt x="364998" y="1181705"/>
                </a:lnTo>
                <a:lnTo>
                  <a:pt x="369570" y="1177975"/>
                </a:lnTo>
                <a:close/>
              </a:path>
              <a:path w="403860" h="1192529">
                <a:moveTo>
                  <a:pt x="369570" y="71628"/>
                </a:moveTo>
                <a:lnTo>
                  <a:pt x="369570" y="70104"/>
                </a:lnTo>
                <a:lnTo>
                  <a:pt x="368808" y="68580"/>
                </a:lnTo>
                <a:lnTo>
                  <a:pt x="369570" y="71628"/>
                </a:lnTo>
                <a:close/>
              </a:path>
              <a:path w="403860" h="1192529">
                <a:moveTo>
                  <a:pt x="370332" y="1177353"/>
                </a:moveTo>
                <a:lnTo>
                  <a:pt x="370332" y="1118616"/>
                </a:lnTo>
                <a:lnTo>
                  <a:pt x="368808" y="1124712"/>
                </a:lnTo>
                <a:lnTo>
                  <a:pt x="369570" y="1122426"/>
                </a:lnTo>
                <a:lnTo>
                  <a:pt x="369570" y="1177975"/>
                </a:lnTo>
                <a:lnTo>
                  <a:pt x="370332" y="1177353"/>
                </a:lnTo>
                <a:close/>
              </a:path>
              <a:path w="403860" h="1192529">
                <a:moveTo>
                  <a:pt x="370332" y="79248"/>
                </a:moveTo>
                <a:lnTo>
                  <a:pt x="370332" y="74676"/>
                </a:lnTo>
                <a:lnTo>
                  <a:pt x="369570" y="73152"/>
                </a:lnTo>
                <a:lnTo>
                  <a:pt x="370332" y="79248"/>
                </a:lnTo>
                <a:close/>
              </a:path>
              <a:path w="403860" h="1192529">
                <a:moveTo>
                  <a:pt x="370332" y="1118616"/>
                </a:moveTo>
                <a:lnTo>
                  <a:pt x="370332" y="1113282"/>
                </a:lnTo>
                <a:lnTo>
                  <a:pt x="369570" y="1120140"/>
                </a:lnTo>
                <a:lnTo>
                  <a:pt x="370332" y="1118616"/>
                </a:lnTo>
                <a:close/>
              </a:path>
            </a:pathLst>
          </a:custGeom>
          <a:solidFill>
            <a:srgbClr val="757070"/>
          </a:solidFill>
        </p:spPr>
        <p:txBody>
          <a:bodyPr wrap="square" lIns="0" tIns="0" rIns="0" bIns="0" rtlCol="0"/>
          <a:lstStyle/>
          <a:p>
            <a:endParaRPr/>
          </a:p>
        </p:txBody>
      </p:sp>
      <p:sp>
        <p:nvSpPr>
          <p:cNvPr id="8" name="object 8"/>
          <p:cNvSpPr txBox="1"/>
          <p:nvPr/>
        </p:nvSpPr>
        <p:spPr>
          <a:xfrm>
            <a:off x="2205361" y="2314448"/>
            <a:ext cx="203835" cy="1094740"/>
          </a:xfrm>
          <a:prstGeom prst="rect">
            <a:avLst/>
          </a:prstGeom>
        </p:spPr>
        <p:txBody>
          <a:bodyPr vert="horz" wrap="square" lIns="0" tIns="12700" rIns="0" bIns="0" rtlCol="0">
            <a:spAutoFit/>
          </a:bodyPr>
          <a:lstStyle/>
          <a:p>
            <a:pPr marL="12700" marR="5080" algn="just">
              <a:lnSpc>
                <a:spcPct val="100000"/>
              </a:lnSpc>
              <a:spcBef>
                <a:spcPts val="100"/>
              </a:spcBef>
            </a:pPr>
            <a:r>
              <a:rPr sz="1400" spc="-50" dirty="0">
                <a:solidFill>
                  <a:srgbClr val="585858"/>
                </a:solidFill>
                <a:latin typeface="Microsoft JhengHei"/>
                <a:cs typeface="Microsoft JhengHei"/>
              </a:rPr>
              <a:t>填問卷 7</a:t>
            </a:r>
            <a:endParaRPr sz="1400">
              <a:latin typeface="Microsoft JhengHei"/>
              <a:cs typeface="Microsoft JhengHei"/>
            </a:endParaRPr>
          </a:p>
          <a:p>
            <a:pPr marL="12700">
              <a:lnSpc>
                <a:spcPct val="100000"/>
              </a:lnSpc>
              <a:spcBef>
                <a:spcPts val="15"/>
              </a:spcBef>
            </a:pPr>
            <a:r>
              <a:rPr sz="1400" dirty="0">
                <a:solidFill>
                  <a:srgbClr val="585858"/>
                </a:solidFill>
                <a:latin typeface="Microsoft JhengHei"/>
                <a:cs typeface="Microsoft JhengHei"/>
              </a:rPr>
              <a:t>題</a:t>
            </a:r>
            <a:endParaRPr sz="1400">
              <a:latin typeface="Microsoft JhengHei"/>
              <a:cs typeface="Microsoft JhengHei"/>
            </a:endParaRPr>
          </a:p>
        </p:txBody>
      </p:sp>
      <p:sp>
        <p:nvSpPr>
          <p:cNvPr id="9" name="object 9"/>
          <p:cNvSpPr/>
          <p:nvPr/>
        </p:nvSpPr>
        <p:spPr>
          <a:xfrm>
            <a:off x="2660027" y="1755648"/>
            <a:ext cx="33655" cy="134620"/>
          </a:xfrm>
          <a:custGeom>
            <a:avLst/>
            <a:gdLst/>
            <a:ahLst/>
            <a:cxnLst/>
            <a:rect l="l" t="t" r="r" b="b"/>
            <a:pathLst>
              <a:path w="33655" h="134619">
                <a:moveTo>
                  <a:pt x="33527" y="134112"/>
                </a:moveTo>
                <a:lnTo>
                  <a:pt x="33527" y="0"/>
                </a:lnTo>
                <a:lnTo>
                  <a:pt x="0" y="0"/>
                </a:lnTo>
                <a:lnTo>
                  <a:pt x="0" y="134112"/>
                </a:lnTo>
                <a:lnTo>
                  <a:pt x="33527" y="134112"/>
                </a:lnTo>
                <a:close/>
              </a:path>
            </a:pathLst>
          </a:custGeom>
          <a:solidFill>
            <a:srgbClr val="757070"/>
          </a:solidFill>
        </p:spPr>
        <p:txBody>
          <a:bodyPr wrap="square" lIns="0" tIns="0" rIns="0" bIns="0" rtlCol="0"/>
          <a:lstStyle/>
          <a:p>
            <a:endParaRPr/>
          </a:p>
        </p:txBody>
      </p:sp>
      <p:sp>
        <p:nvSpPr>
          <p:cNvPr id="10" name="object 10"/>
          <p:cNvSpPr/>
          <p:nvPr/>
        </p:nvSpPr>
        <p:spPr>
          <a:xfrm>
            <a:off x="2660027" y="1989582"/>
            <a:ext cx="33655" cy="134620"/>
          </a:xfrm>
          <a:custGeom>
            <a:avLst/>
            <a:gdLst/>
            <a:ahLst/>
            <a:cxnLst/>
            <a:rect l="l" t="t" r="r" b="b"/>
            <a:pathLst>
              <a:path w="33655" h="134619">
                <a:moveTo>
                  <a:pt x="33527" y="134112"/>
                </a:moveTo>
                <a:lnTo>
                  <a:pt x="33527" y="0"/>
                </a:lnTo>
                <a:lnTo>
                  <a:pt x="0" y="0"/>
                </a:lnTo>
                <a:lnTo>
                  <a:pt x="0" y="134112"/>
                </a:lnTo>
                <a:lnTo>
                  <a:pt x="33527" y="134112"/>
                </a:lnTo>
                <a:close/>
              </a:path>
            </a:pathLst>
          </a:custGeom>
          <a:solidFill>
            <a:srgbClr val="757070"/>
          </a:solidFill>
        </p:spPr>
        <p:txBody>
          <a:bodyPr wrap="square" lIns="0" tIns="0" rIns="0" bIns="0" rtlCol="0"/>
          <a:lstStyle/>
          <a:p>
            <a:endParaRPr/>
          </a:p>
        </p:txBody>
      </p:sp>
      <p:sp>
        <p:nvSpPr>
          <p:cNvPr id="11" name="object 11"/>
          <p:cNvSpPr/>
          <p:nvPr/>
        </p:nvSpPr>
        <p:spPr>
          <a:xfrm>
            <a:off x="2660027" y="2223516"/>
            <a:ext cx="33655" cy="134620"/>
          </a:xfrm>
          <a:custGeom>
            <a:avLst/>
            <a:gdLst/>
            <a:ahLst/>
            <a:cxnLst/>
            <a:rect l="l" t="t" r="r" b="b"/>
            <a:pathLst>
              <a:path w="33655" h="134619">
                <a:moveTo>
                  <a:pt x="33527" y="134111"/>
                </a:moveTo>
                <a:lnTo>
                  <a:pt x="33527" y="0"/>
                </a:lnTo>
                <a:lnTo>
                  <a:pt x="0" y="0"/>
                </a:lnTo>
                <a:lnTo>
                  <a:pt x="0" y="134111"/>
                </a:lnTo>
                <a:lnTo>
                  <a:pt x="33527" y="134111"/>
                </a:lnTo>
                <a:close/>
              </a:path>
            </a:pathLst>
          </a:custGeom>
          <a:solidFill>
            <a:srgbClr val="757070"/>
          </a:solidFill>
        </p:spPr>
        <p:txBody>
          <a:bodyPr wrap="square" lIns="0" tIns="0" rIns="0" bIns="0" rtlCol="0"/>
          <a:lstStyle/>
          <a:p>
            <a:endParaRPr/>
          </a:p>
        </p:txBody>
      </p:sp>
      <p:sp>
        <p:nvSpPr>
          <p:cNvPr id="12" name="object 12"/>
          <p:cNvSpPr/>
          <p:nvPr/>
        </p:nvSpPr>
        <p:spPr>
          <a:xfrm>
            <a:off x="2660027" y="2457450"/>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13" name="object 13"/>
          <p:cNvSpPr/>
          <p:nvPr/>
        </p:nvSpPr>
        <p:spPr>
          <a:xfrm>
            <a:off x="2660027" y="2691383"/>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14" name="object 14"/>
          <p:cNvSpPr/>
          <p:nvPr/>
        </p:nvSpPr>
        <p:spPr>
          <a:xfrm>
            <a:off x="2660027" y="2925317"/>
            <a:ext cx="33655" cy="133350"/>
          </a:xfrm>
          <a:custGeom>
            <a:avLst/>
            <a:gdLst/>
            <a:ahLst/>
            <a:cxnLst/>
            <a:rect l="l" t="t" r="r" b="b"/>
            <a:pathLst>
              <a:path w="33655" h="133350">
                <a:moveTo>
                  <a:pt x="33528" y="133349"/>
                </a:moveTo>
                <a:lnTo>
                  <a:pt x="33527" y="0"/>
                </a:lnTo>
                <a:lnTo>
                  <a:pt x="0" y="0"/>
                </a:lnTo>
                <a:lnTo>
                  <a:pt x="0" y="133349"/>
                </a:lnTo>
                <a:lnTo>
                  <a:pt x="33528" y="133349"/>
                </a:lnTo>
                <a:close/>
              </a:path>
            </a:pathLst>
          </a:custGeom>
          <a:solidFill>
            <a:srgbClr val="757070"/>
          </a:solidFill>
        </p:spPr>
        <p:txBody>
          <a:bodyPr wrap="square" lIns="0" tIns="0" rIns="0" bIns="0" rtlCol="0"/>
          <a:lstStyle/>
          <a:p>
            <a:endParaRPr/>
          </a:p>
        </p:txBody>
      </p:sp>
      <p:sp>
        <p:nvSpPr>
          <p:cNvPr id="15" name="object 15"/>
          <p:cNvSpPr/>
          <p:nvPr/>
        </p:nvSpPr>
        <p:spPr>
          <a:xfrm>
            <a:off x="2660027" y="3159251"/>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16" name="object 16"/>
          <p:cNvSpPr/>
          <p:nvPr/>
        </p:nvSpPr>
        <p:spPr>
          <a:xfrm>
            <a:off x="2660027" y="3393185"/>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17" name="object 17"/>
          <p:cNvSpPr/>
          <p:nvPr/>
        </p:nvSpPr>
        <p:spPr>
          <a:xfrm>
            <a:off x="2660027" y="3627120"/>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18" name="object 18"/>
          <p:cNvSpPr/>
          <p:nvPr/>
        </p:nvSpPr>
        <p:spPr>
          <a:xfrm>
            <a:off x="2660027" y="3861053"/>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19" name="object 19"/>
          <p:cNvSpPr/>
          <p:nvPr/>
        </p:nvSpPr>
        <p:spPr>
          <a:xfrm>
            <a:off x="2660027" y="4094988"/>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20" name="object 20"/>
          <p:cNvSpPr/>
          <p:nvPr/>
        </p:nvSpPr>
        <p:spPr>
          <a:xfrm>
            <a:off x="2660027" y="4328921"/>
            <a:ext cx="33655" cy="133350"/>
          </a:xfrm>
          <a:custGeom>
            <a:avLst/>
            <a:gdLst/>
            <a:ahLst/>
            <a:cxnLst/>
            <a:rect l="l" t="t" r="r" b="b"/>
            <a:pathLst>
              <a:path w="33655" h="133350">
                <a:moveTo>
                  <a:pt x="33527" y="133350"/>
                </a:moveTo>
                <a:lnTo>
                  <a:pt x="33527" y="0"/>
                </a:lnTo>
                <a:lnTo>
                  <a:pt x="0" y="0"/>
                </a:lnTo>
                <a:lnTo>
                  <a:pt x="0" y="133350"/>
                </a:lnTo>
                <a:lnTo>
                  <a:pt x="33527" y="133350"/>
                </a:lnTo>
                <a:close/>
              </a:path>
            </a:pathLst>
          </a:custGeom>
          <a:solidFill>
            <a:srgbClr val="757070"/>
          </a:solidFill>
        </p:spPr>
        <p:txBody>
          <a:bodyPr wrap="square" lIns="0" tIns="0" rIns="0" bIns="0" rtlCol="0"/>
          <a:lstStyle/>
          <a:p>
            <a:endParaRPr/>
          </a:p>
        </p:txBody>
      </p:sp>
      <p:sp>
        <p:nvSpPr>
          <p:cNvPr id="21" name="object 21"/>
          <p:cNvSpPr/>
          <p:nvPr/>
        </p:nvSpPr>
        <p:spPr>
          <a:xfrm>
            <a:off x="2660027" y="4562094"/>
            <a:ext cx="33655" cy="134620"/>
          </a:xfrm>
          <a:custGeom>
            <a:avLst/>
            <a:gdLst/>
            <a:ahLst/>
            <a:cxnLst/>
            <a:rect l="l" t="t" r="r" b="b"/>
            <a:pathLst>
              <a:path w="33655" h="134620">
                <a:moveTo>
                  <a:pt x="33527" y="134112"/>
                </a:moveTo>
                <a:lnTo>
                  <a:pt x="33527" y="0"/>
                </a:lnTo>
                <a:lnTo>
                  <a:pt x="0" y="0"/>
                </a:lnTo>
                <a:lnTo>
                  <a:pt x="0" y="134112"/>
                </a:lnTo>
                <a:lnTo>
                  <a:pt x="33527" y="134112"/>
                </a:lnTo>
                <a:close/>
              </a:path>
            </a:pathLst>
          </a:custGeom>
          <a:solidFill>
            <a:srgbClr val="757070"/>
          </a:solidFill>
        </p:spPr>
        <p:txBody>
          <a:bodyPr wrap="square" lIns="0" tIns="0" rIns="0" bIns="0" rtlCol="0"/>
          <a:lstStyle/>
          <a:p>
            <a:endParaRPr/>
          </a:p>
        </p:txBody>
      </p:sp>
      <p:sp>
        <p:nvSpPr>
          <p:cNvPr id="22" name="object 22"/>
          <p:cNvSpPr/>
          <p:nvPr/>
        </p:nvSpPr>
        <p:spPr>
          <a:xfrm>
            <a:off x="2660027" y="4796028"/>
            <a:ext cx="33655" cy="134620"/>
          </a:xfrm>
          <a:custGeom>
            <a:avLst/>
            <a:gdLst/>
            <a:ahLst/>
            <a:cxnLst/>
            <a:rect l="l" t="t" r="r" b="b"/>
            <a:pathLst>
              <a:path w="33655" h="134620">
                <a:moveTo>
                  <a:pt x="33527" y="134112"/>
                </a:moveTo>
                <a:lnTo>
                  <a:pt x="33527" y="0"/>
                </a:lnTo>
                <a:lnTo>
                  <a:pt x="0" y="0"/>
                </a:lnTo>
                <a:lnTo>
                  <a:pt x="0" y="134112"/>
                </a:lnTo>
                <a:lnTo>
                  <a:pt x="33527" y="134112"/>
                </a:lnTo>
                <a:close/>
              </a:path>
            </a:pathLst>
          </a:custGeom>
          <a:solidFill>
            <a:srgbClr val="757070"/>
          </a:solidFill>
        </p:spPr>
        <p:txBody>
          <a:bodyPr wrap="square" lIns="0" tIns="0" rIns="0" bIns="0" rtlCol="0"/>
          <a:lstStyle/>
          <a:p>
            <a:endParaRPr/>
          </a:p>
        </p:txBody>
      </p:sp>
      <p:sp>
        <p:nvSpPr>
          <p:cNvPr id="23" name="object 23"/>
          <p:cNvSpPr/>
          <p:nvPr/>
        </p:nvSpPr>
        <p:spPr>
          <a:xfrm>
            <a:off x="2660027" y="5029961"/>
            <a:ext cx="33655" cy="134620"/>
          </a:xfrm>
          <a:custGeom>
            <a:avLst/>
            <a:gdLst/>
            <a:ahLst/>
            <a:cxnLst/>
            <a:rect l="l" t="t" r="r" b="b"/>
            <a:pathLst>
              <a:path w="33655" h="134620">
                <a:moveTo>
                  <a:pt x="33527" y="134112"/>
                </a:moveTo>
                <a:lnTo>
                  <a:pt x="33527" y="0"/>
                </a:lnTo>
                <a:lnTo>
                  <a:pt x="0" y="0"/>
                </a:lnTo>
                <a:lnTo>
                  <a:pt x="0" y="134112"/>
                </a:lnTo>
                <a:lnTo>
                  <a:pt x="33527" y="134112"/>
                </a:lnTo>
                <a:close/>
              </a:path>
            </a:pathLst>
          </a:custGeom>
          <a:solidFill>
            <a:srgbClr val="757070"/>
          </a:solidFill>
        </p:spPr>
        <p:txBody>
          <a:bodyPr wrap="square" lIns="0" tIns="0" rIns="0" bIns="0" rtlCol="0"/>
          <a:lstStyle/>
          <a:p>
            <a:endParaRPr/>
          </a:p>
        </p:txBody>
      </p:sp>
      <p:sp>
        <p:nvSpPr>
          <p:cNvPr id="24" name="object 24"/>
          <p:cNvSpPr/>
          <p:nvPr/>
        </p:nvSpPr>
        <p:spPr>
          <a:xfrm>
            <a:off x="2660027" y="5263908"/>
            <a:ext cx="33655" cy="344170"/>
          </a:xfrm>
          <a:custGeom>
            <a:avLst/>
            <a:gdLst/>
            <a:ahLst/>
            <a:cxnLst/>
            <a:rect l="l" t="t" r="r" b="b"/>
            <a:pathLst>
              <a:path w="33655" h="344170">
                <a:moveTo>
                  <a:pt x="33528" y="233934"/>
                </a:moveTo>
                <a:lnTo>
                  <a:pt x="0" y="233934"/>
                </a:lnTo>
                <a:lnTo>
                  <a:pt x="0" y="343662"/>
                </a:lnTo>
                <a:lnTo>
                  <a:pt x="33528" y="343662"/>
                </a:lnTo>
                <a:lnTo>
                  <a:pt x="33528" y="233934"/>
                </a:lnTo>
                <a:close/>
              </a:path>
              <a:path w="33655" h="344170">
                <a:moveTo>
                  <a:pt x="33528" y="0"/>
                </a:moveTo>
                <a:lnTo>
                  <a:pt x="0" y="0"/>
                </a:lnTo>
                <a:lnTo>
                  <a:pt x="0" y="134112"/>
                </a:lnTo>
                <a:lnTo>
                  <a:pt x="33528" y="134112"/>
                </a:lnTo>
                <a:lnTo>
                  <a:pt x="33528" y="0"/>
                </a:lnTo>
                <a:close/>
              </a:path>
            </a:pathLst>
          </a:custGeom>
          <a:solidFill>
            <a:srgbClr val="757070"/>
          </a:solidFill>
        </p:spPr>
        <p:txBody>
          <a:bodyPr wrap="square" lIns="0" tIns="0" rIns="0" bIns="0" rtlCol="0"/>
          <a:lstStyle/>
          <a:p>
            <a:endParaRPr/>
          </a:p>
        </p:txBody>
      </p:sp>
      <p:sp>
        <p:nvSpPr>
          <p:cNvPr id="25" name="object 25"/>
          <p:cNvSpPr txBox="1"/>
          <p:nvPr/>
        </p:nvSpPr>
        <p:spPr>
          <a:xfrm>
            <a:off x="4780921" y="5239468"/>
            <a:ext cx="5585460" cy="962660"/>
          </a:xfrm>
          <a:prstGeom prst="rect">
            <a:avLst/>
          </a:prstGeom>
        </p:spPr>
        <p:txBody>
          <a:bodyPr vert="horz" wrap="square" lIns="0" tIns="11430" rIns="0" bIns="0" rtlCol="0">
            <a:spAutoFit/>
          </a:bodyPr>
          <a:lstStyle/>
          <a:p>
            <a:pPr marL="233045" marR="5080" indent="-220979">
              <a:lnSpc>
                <a:spcPct val="132300"/>
              </a:lnSpc>
              <a:spcBef>
                <a:spcPts val="90"/>
              </a:spcBef>
              <a:buFont typeface="Arial MT"/>
              <a:buChar char="•"/>
              <a:tabLst>
                <a:tab pos="233045" algn="l"/>
                <a:tab pos="234315" algn="l"/>
              </a:tabLst>
            </a:pPr>
            <a:r>
              <a:rPr sz="1550" dirty="0">
                <a:latin typeface="Microsoft JhengHei"/>
                <a:cs typeface="Microsoft JhengHei"/>
              </a:rPr>
              <a:t>若⺠眾於人工發放點欲當場進行篩檢，可以衛生局</a:t>
            </a:r>
            <a:r>
              <a:rPr sz="1550" spc="-10" dirty="0">
                <a:latin typeface="Microsoft JhengHei"/>
                <a:cs typeface="Microsoft JhengHei"/>
              </a:rPr>
              <a:t>(</a:t>
            </a:r>
            <a:r>
              <a:rPr sz="1550" dirty="0">
                <a:latin typeface="Microsoft JhengHei"/>
                <a:cs typeface="Microsoft JhengHei"/>
              </a:rPr>
              <a:t>所</a:t>
            </a:r>
            <a:r>
              <a:rPr sz="1550" spc="-10" dirty="0">
                <a:latin typeface="Microsoft JhengHei"/>
                <a:cs typeface="Microsoft JhengHei"/>
              </a:rPr>
              <a:t>)</a:t>
            </a:r>
            <a:r>
              <a:rPr sz="1550" dirty="0">
                <a:latin typeface="Microsoft JhengHei"/>
                <a:cs typeface="Microsoft JhengHei"/>
              </a:rPr>
              <a:t>原有</a:t>
            </a:r>
            <a:r>
              <a:rPr sz="1550" spc="-50" dirty="0">
                <a:latin typeface="Microsoft JhengHei"/>
                <a:cs typeface="Microsoft JhengHei"/>
              </a:rPr>
              <a:t>的</a:t>
            </a:r>
            <a:r>
              <a:rPr sz="1550" dirty="0">
                <a:latin typeface="Microsoft JhengHei"/>
                <a:cs typeface="Microsoft JhengHei"/>
              </a:rPr>
              <a:t>免費匿名篩檢服務，以快篩試劑提供⺠眾篩檢及轉介服務</a:t>
            </a:r>
            <a:r>
              <a:rPr sz="1550" spc="-50" dirty="0">
                <a:latin typeface="Microsoft JhengHei"/>
                <a:cs typeface="Microsoft JhengHei"/>
              </a:rPr>
              <a:t>。</a:t>
            </a:r>
            <a:endParaRPr sz="1550">
              <a:latin typeface="Microsoft JhengHei"/>
              <a:cs typeface="Microsoft JhengHei"/>
            </a:endParaRPr>
          </a:p>
          <a:p>
            <a:pPr marL="233045" indent="-220979">
              <a:lnSpc>
                <a:spcPct val="100000"/>
              </a:lnSpc>
              <a:spcBef>
                <a:spcPts val="600"/>
              </a:spcBef>
              <a:buFont typeface="Arial MT"/>
              <a:buChar char="•"/>
              <a:tabLst>
                <a:tab pos="233045" algn="l"/>
                <a:tab pos="234315" algn="l"/>
              </a:tabLst>
            </a:pPr>
            <a:r>
              <a:rPr sz="1550" dirty="0">
                <a:latin typeface="Microsoft JhengHei"/>
                <a:cs typeface="Microsoft JhengHei"/>
              </a:rPr>
              <a:t>退費200元機制調整為以寄發兌換券⽅式替代</a:t>
            </a:r>
            <a:r>
              <a:rPr sz="1550" spc="-50" dirty="0">
                <a:latin typeface="Microsoft JhengHei"/>
                <a:cs typeface="Microsoft JhengHei"/>
              </a:rPr>
              <a:t>。</a:t>
            </a:r>
            <a:endParaRPr sz="1550">
              <a:latin typeface="Microsoft JhengHei"/>
              <a:cs typeface="Microsoft JhengHei"/>
            </a:endParaRPr>
          </a:p>
        </p:txBody>
      </p:sp>
      <p:sp>
        <p:nvSpPr>
          <p:cNvPr id="26" name="object 26"/>
          <p:cNvSpPr txBox="1"/>
          <p:nvPr/>
        </p:nvSpPr>
        <p:spPr>
          <a:xfrm>
            <a:off x="2726569" y="4832858"/>
            <a:ext cx="739140" cy="452755"/>
          </a:xfrm>
          <a:prstGeom prst="rect">
            <a:avLst/>
          </a:prstGeom>
        </p:spPr>
        <p:txBody>
          <a:bodyPr vert="horz" wrap="square" lIns="0" tIns="12700" rIns="0" bIns="0" rtlCol="0">
            <a:spAutoFit/>
          </a:bodyPr>
          <a:lstStyle/>
          <a:p>
            <a:pPr marL="12700" marR="5080">
              <a:lnSpc>
                <a:spcPct val="100000"/>
              </a:lnSpc>
              <a:spcBef>
                <a:spcPts val="100"/>
              </a:spcBef>
            </a:pPr>
            <a:r>
              <a:rPr sz="1400" b="1" spc="-20" dirty="0">
                <a:latin typeface="Microsoft JhengHei"/>
                <a:cs typeface="Microsoft JhengHei"/>
              </a:rPr>
              <a:t>未登錄</a:t>
            </a:r>
            <a:r>
              <a:rPr sz="1400" b="1" spc="-50" dirty="0">
                <a:latin typeface="Microsoft JhengHei"/>
                <a:cs typeface="Microsoft JhengHei"/>
              </a:rPr>
              <a:t> </a:t>
            </a:r>
            <a:r>
              <a:rPr sz="1400" b="1" spc="-15" dirty="0">
                <a:latin typeface="Microsoft JhengHei"/>
                <a:cs typeface="Microsoft JhengHei"/>
              </a:rPr>
              <a:t>篩檢結果</a:t>
            </a:r>
            <a:endParaRPr sz="1400">
              <a:latin typeface="Microsoft JhengHei"/>
              <a:cs typeface="Microsoft JhengHei"/>
            </a:endParaRPr>
          </a:p>
        </p:txBody>
      </p:sp>
      <p:grpSp>
        <p:nvGrpSpPr>
          <p:cNvPr id="27" name="object 27"/>
          <p:cNvGrpSpPr/>
          <p:nvPr/>
        </p:nvGrpSpPr>
        <p:grpSpPr>
          <a:xfrm>
            <a:off x="7503286" y="4054602"/>
            <a:ext cx="2948305" cy="1043940"/>
            <a:chOff x="7503286" y="4054602"/>
            <a:chExt cx="2948305" cy="1043940"/>
          </a:xfrm>
        </p:grpSpPr>
        <p:sp>
          <p:nvSpPr>
            <p:cNvPr id="28" name="object 28"/>
            <p:cNvSpPr/>
            <p:nvPr/>
          </p:nvSpPr>
          <p:spPr>
            <a:xfrm>
              <a:off x="7520050" y="4071366"/>
              <a:ext cx="2914650" cy="1010919"/>
            </a:xfrm>
            <a:custGeom>
              <a:avLst/>
              <a:gdLst/>
              <a:ahLst/>
              <a:cxnLst/>
              <a:rect l="l" t="t" r="r" b="b"/>
              <a:pathLst>
                <a:path w="2914650" h="1010920">
                  <a:moveTo>
                    <a:pt x="2914650" y="909828"/>
                  </a:moveTo>
                  <a:lnTo>
                    <a:pt x="2914650" y="100584"/>
                  </a:lnTo>
                  <a:lnTo>
                    <a:pt x="2906875" y="61400"/>
                  </a:lnTo>
                  <a:lnTo>
                    <a:pt x="2885598" y="29432"/>
                  </a:lnTo>
                  <a:lnTo>
                    <a:pt x="2853892" y="7893"/>
                  </a:lnTo>
                  <a:lnTo>
                    <a:pt x="2814828" y="0"/>
                  </a:lnTo>
                  <a:lnTo>
                    <a:pt x="100583" y="0"/>
                  </a:lnTo>
                  <a:lnTo>
                    <a:pt x="61400" y="7893"/>
                  </a:lnTo>
                  <a:lnTo>
                    <a:pt x="29432" y="29432"/>
                  </a:lnTo>
                  <a:lnTo>
                    <a:pt x="7893" y="61400"/>
                  </a:lnTo>
                  <a:lnTo>
                    <a:pt x="0" y="100584"/>
                  </a:lnTo>
                  <a:lnTo>
                    <a:pt x="0" y="909828"/>
                  </a:lnTo>
                  <a:lnTo>
                    <a:pt x="7893" y="949011"/>
                  </a:lnTo>
                  <a:lnTo>
                    <a:pt x="29432" y="980979"/>
                  </a:lnTo>
                  <a:lnTo>
                    <a:pt x="61400" y="1002518"/>
                  </a:lnTo>
                  <a:lnTo>
                    <a:pt x="100584" y="1010412"/>
                  </a:lnTo>
                  <a:lnTo>
                    <a:pt x="2814828" y="1010412"/>
                  </a:lnTo>
                  <a:lnTo>
                    <a:pt x="2853892" y="1002518"/>
                  </a:lnTo>
                  <a:lnTo>
                    <a:pt x="2885598" y="980979"/>
                  </a:lnTo>
                  <a:lnTo>
                    <a:pt x="2906875" y="949011"/>
                  </a:lnTo>
                  <a:lnTo>
                    <a:pt x="2914650" y="909828"/>
                  </a:lnTo>
                  <a:close/>
                </a:path>
              </a:pathLst>
            </a:custGeom>
            <a:solidFill>
              <a:srgbClr val="FBE5D6"/>
            </a:solidFill>
          </p:spPr>
          <p:txBody>
            <a:bodyPr wrap="square" lIns="0" tIns="0" rIns="0" bIns="0" rtlCol="0"/>
            <a:lstStyle/>
            <a:p>
              <a:endParaRPr/>
            </a:p>
          </p:txBody>
        </p:sp>
        <p:sp>
          <p:nvSpPr>
            <p:cNvPr id="29" name="object 29"/>
            <p:cNvSpPr/>
            <p:nvPr/>
          </p:nvSpPr>
          <p:spPr>
            <a:xfrm>
              <a:off x="7503286" y="4054602"/>
              <a:ext cx="2948305" cy="1043940"/>
            </a:xfrm>
            <a:custGeom>
              <a:avLst/>
              <a:gdLst/>
              <a:ahLst/>
              <a:cxnLst/>
              <a:rect l="l" t="t" r="r" b="b"/>
              <a:pathLst>
                <a:path w="2948304" h="1043939">
                  <a:moveTo>
                    <a:pt x="2948178" y="938783"/>
                  </a:moveTo>
                  <a:lnTo>
                    <a:pt x="2948178" y="105155"/>
                  </a:lnTo>
                  <a:lnTo>
                    <a:pt x="2945892" y="93725"/>
                  </a:lnTo>
                  <a:lnTo>
                    <a:pt x="2909797" y="30241"/>
                  </a:lnTo>
                  <a:lnTo>
                    <a:pt x="2843022" y="761"/>
                  </a:lnTo>
                  <a:lnTo>
                    <a:pt x="2831592" y="0"/>
                  </a:lnTo>
                  <a:lnTo>
                    <a:pt x="116586" y="0"/>
                  </a:lnTo>
                  <a:lnTo>
                    <a:pt x="47434" y="22988"/>
                  </a:lnTo>
                  <a:lnTo>
                    <a:pt x="5333" y="82296"/>
                  </a:lnTo>
                  <a:lnTo>
                    <a:pt x="0" y="116586"/>
                  </a:lnTo>
                  <a:lnTo>
                    <a:pt x="0" y="927354"/>
                  </a:lnTo>
                  <a:lnTo>
                    <a:pt x="9144" y="972312"/>
                  </a:lnTo>
                  <a:lnTo>
                    <a:pt x="32496" y="1007800"/>
                  </a:lnTo>
                  <a:lnTo>
                    <a:pt x="33528" y="1008759"/>
                  </a:lnTo>
                  <a:lnTo>
                    <a:pt x="33528" y="109728"/>
                  </a:lnTo>
                  <a:lnTo>
                    <a:pt x="35052" y="99060"/>
                  </a:lnTo>
                  <a:lnTo>
                    <a:pt x="35052" y="101346"/>
                  </a:lnTo>
                  <a:lnTo>
                    <a:pt x="36576" y="94742"/>
                  </a:lnTo>
                  <a:lnTo>
                    <a:pt x="36576" y="92964"/>
                  </a:lnTo>
                  <a:lnTo>
                    <a:pt x="39624" y="85648"/>
                  </a:lnTo>
                  <a:lnTo>
                    <a:pt x="39624" y="85344"/>
                  </a:lnTo>
                  <a:lnTo>
                    <a:pt x="42672" y="78028"/>
                  </a:lnTo>
                  <a:lnTo>
                    <a:pt x="42672" y="77724"/>
                  </a:lnTo>
                  <a:lnTo>
                    <a:pt x="43434" y="76200"/>
                  </a:lnTo>
                  <a:lnTo>
                    <a:pt x="43434" y="76526"/>
                  </a:lnTo>
                  <a:lnTo>
                    <a:pt x="48006" y="69342"/>
                  </a:lnTo>
                  <a:lnTo>
                    <a:pt x="48006" y="69777"/>
                  </a:lnTo>
                  <a:lnTo>
                    <a:pt x="52577" y="63246"/>
                  </a:lnTo>
                  <a:lnTo>
                    <a:pt x="52577" y="63923"/>
                  </a:lnTo>
                  <a:lnTo>
                    <a:pt x="57150" y="58843"/>
                  </a:lnTo>
                  <a:lnTo>
                    <a:pt x="57150" y="58674"/>
                  </a:lnTo>
                  <a:lnTo>
                    <a:pt x="58674" y="57150"/>
                  </a:lnTo>
                  <a:lnTo>
                    <a:pt x="58674" y="57302"/>
                  </a:lnTo>
                  <a:lnTo>
                    <a:pt x="64769" y="51816"/>
                  </a:lnTo>
                  <a:lnTo>
                    <a:pt x="64769" y="52120"/>
                  </a:lnTo>
                  <a:lnTo>
                    <a:pt x="69342" y="48463"/>
                  </a:lnTo>
                  <a:lnTo>
                    <a:pt x="69342" y="48006"/>
                  </a:lnTo>
                  <a:lnTo>
                    <a:pt x="76200" y="44265"/>
                  </a:lnTo>
                  <a:lnTo>
                    <a:pt x="85344" y="39624"/>
                  </a:lnTo>
                  <a:lnTo>
                    <a:pt x="85344" y="39878"/>
                  </a:lnTo>
                  <a:lnTo>
                    <a:pt x="91440" y="37846"/>
                  </a:lnTo>
                  <a:lnTo>
                    <a:pt x="91440" y="37338"/>
                  </a:lnTo>
                  <a:lnTo>
                    <a:pt x="99060" y="35433"/>
                  </a:lnTo>
                  <a:lnTo>
                    <a:pt x="99060" y="35052"/>
                  </a:lnTo>
                  <a:lnTo>
                    <a:pt x="108966" y="33528"/>
                  </a:lnTo>
                  <a:lnTo>
                    <a:pt x="108966" y="34181"/>
                  </a:lnTo>
                  <a:lnTo>
                    <a:pt x="116586" y="33636"/>
                  </a:lnTo>
                  <a:lnTo>
                    <a:pt x="117348" y="33528"/>
                  </a:lnTo>
                  <a:lnTo>
                    <a:pt x="2831592" y="33586"/>
                  </a:lnTo>
                  <a:lnTo>
                    <a:pt x="2839212" y="34172"/>
                  </a:lnTo>
                  <a:lnTo>
                    <a:pt x="2839212" y="33527"/>
                  </a:lnTo>
                  <a:lnTo>
                    <a:pt x="2849118" y="35051"/>
                  </a:lnTo>
                  <a:lnTo>
                    <a:pt x="2849118" y="35432"/>
                  </a:lnTo>
                  <a:lnTo>
                    <a:pt x="2856738" y="37337"/>
                  </a:lnTo>
                  <a:lnTo>
                    <a:pt x="2856738" y="37806"/>
                  </a:lnTo>
                  <a:lnTo>
                    <a:pt x="2863596" y="39917"/>
                  </a:lnTo>
                  <a:lnTo>
                    <a:pt x="2863596" y="39623"/>
                  </a:lnTo>
                  <a:lnTo>
                    <a:pt x="2865120" y="40385"/>
                  </a:lnTo>
                  <a:lnTo>
                    <a:pt x="2871978" y="44195"/>
                  </a:lnTo>
                  <a:lnTo>
                    <a:pt x="2878836" y="48005"/>
                  </a:lnTo>
                  <a:lnTo>
                    <a:pt x="2878836" y="48463"/>
                  </a:lnTo>
                  <a:lnTo>
                    <a:pt x="2884170" y="52730"/>
                  </a:lnTo>
                  <a:lnTo>
                    <a:pt x="2884170" y="51815"/>
                  </a:lnTo>
                  <a:lnTo>
                    <a:pt x="2890266" y="57912"/>
                  </a:lnTo>
                  <a:lnTo>
                    <a:pt x="2890266" y="57149"/>
                  </a:lnTo>
                  <a:lnTo>
                    <a:pt x="2895600" y="63817"/>
                  </a:lnTo>
                  <a:lnTo>
                    <a:pt x="2895600" y="63245"/>
                  </a:lnTo>
                  <a:lnTo>
                    <a:pt x="2900172" y="69777"/>
                  </a:lnTo>
                  <a:lnTo>
                    <a:pt x="2900172" y="69341"/>
                  </a:lnTo>
                  <a:lnTo>
                    <a:pt x="2904744" y="76526"/>
                  </a:lnTo>
                  <a:lnTo>
                    <a:pt x="2904744" y="76199"/>
                  </a:lnTo>
                  <a:lnTo>
                    <a:pt x="2905506" y="77723"/>
                  </a:lnTo>
                  <a:lnTo>
                    <a:pt x="2905506" y="78028"/>
                  </a:lnTo>
                  <a:lnTo>
                    <a:pt x="2908554" y="85343"/>
                  </a:lnTo>
                  <a:lnTo>
                    <a:pt x="2908554" y="83819"/>
                  </a:lnTo>
                  <a:lnTo>
                    <a:pt x="2911602" y="92963"/>
                  </a:lnTo>
                  <a:lnTo>
                    <a:pt x="2911602" y="93916"/>
                  </a:lnTo>
                  <a:lnTo>
                    <a:pt x="2913888" y="101345"/>
                  </a:lnTo>
                  <a:lnTo>
                    <a:pt x="2913888" y="104393"/>
                  </a:lnTo>
                  <a:lnTo>
                    <a:pt x="2914650" y="109727"/>
                  </a:lnTo>
                  <a:lnTo>
                    <a:pt x="2914650" y="107441"/>
                  </a:lnTo>
                  <a:lnTo>
                    <a:pt x="2915412" y="118109"/>
                  </a:lnTo>
                  <a:lnTo>
                    <a:pt x="2915412" y="1007527"/>
                  </a:lnTo>
                  <a:lnTo>
                    <a:pt x="2918226" y="1005225"/>
                  </a:lnTo>
                  <a:lnTo>
                    <a:pt x="2938183" y="974640"/>
                  </a:lnTo>
                  <a:lnTo>
                    <a:pt x="2948178" y="938783"/>
                  </a:lnTo>
                  <a:close/>
                </a:path>
                <a:path w="2948304" h="1043939">
                  <a:moveTo>
                    <a:pt x="37338" y="952500"/>
                  </a:moveTo>
                  <a:lnTo>
                    <a:pt x="35052" y="942594"/>
                  </a:lnTo>
                  <a:lnTo>
                    <a:pt x="35052" y="944118"/>
                  </a:lnTo>
                  <a:lnTo>
                    <a:pt x="33528" y="934212"/>
                  </a:lnTo>
                  <a:lnTo>
                    <a:pt x="33528" y="1008759"/>
                  </a:lnTo>
                  <a:lnTo>
                    <a:pt x="36576" y="1011596"/>
                  </a:lnTo>
                  <a:lnTo>
                    <a:pt x="36576" y="950976"/>
                  </a:lnTo>
                  <a:lnTo>
                    <a:pt x="37338" y="952500"/>
                  </a:lnTo>
                  <a:close/>
                </a:path>
                <a:path w="2948304" h="1043939">
                  <a:moveTo>
                    <a:pt x="37338" y="91440"/>
                  </a:moveTo>
                  <a:lnTo>
                    <a:pt x="36576" y="92964"/>
                  </a:lnTo>
                  <a:lnTo>
                    <a:pt x="36576" y="94742"/>
                  </a:lnTo>
                  <a:lnTo>
                    <a:pt x="37338" y="91440"/>
                  </a:lnTo>
                  <a:close/>
                </a:path>
                <a:path w="2948304" h="1043939">
                  <a:moveTo>
                    <a:pt x="40386" y="960120"/>
                  </a:moveTo>
                  <a:lnTo>
                    <a:pt x="36576" y="950976"/>
                  </a:lnTo>
                  <a:lnTo>
                    <a:pt x="36576" y="1011596"/>
                  </a:lnTo>
                  <a:lnTo>
                    <a:pt x="39624" y="1014433"/>
                  </a:lnTo>
                  <a:lnTo>
                    <a:pt x="39624" y="958596"/>
                  </a:lnTo>
                  <a:lnTo>
                    <a:pt x="40386" y="960120"/>
                  </a:lnTo>
                  <a:close/>
                </a:path>
                <a:path w="2948304" h="1043939">
                  <a:moveTo>
                    <a:pt x="40386" y="83820"/>
                  </a:moveTo>
                  <a:lnTo>
                    <a:pt x="39624" y="85344"/>
                  </a:lnTo>
                  <a:lnTo>
                    <a:pt x="39624" y="85648"/>
                  </a:lnTo>
                  <a:lnTo>
                    <a:pt x="40386" y="83820"/>
                  </a:lnTo>
                  <a:close/>
                </a:path>
                <a:path w="2948304" h="1043939">
                  <a:moveTo>
                    <a:pt x="42914" y="965835"/>
                  </a:moveTo>
                  <a:lnTo>
                    <a:pt x="39624" y="958596"/>
                  </a:lnTo>
                  <a:lnTo>
                    <a:pt x="39624" y="1014433"/>
                  </a:lnTo>
                  <a:lnTo>
                    <a:pt x="42672" y="1017270"/>
                  </a:lnTo>
                  <a:lnTo>
                    <a:pt x="42672" y="965454"/>
                  </a:lnTo>
                  <a:lnTo>
                    <a:pt x="42914" y="965835"/>
                  </a:lnTo>
                  <a:close/>
                </a:path>
                <a:path w="2948304" h="1043939">
                  <a:moveTo>
                    <a:pt x="43434" y="76200"/>
                  </a:moveTo>
                  <a:lnTo>
                    <a:pt x="42672" y="77724"/>
                  </a:lnTo>
                  <a:lnTo>
                    <a:pt x="43039" y="77145"/>
                  </a:lnTo>
                  <a:lnTo>
                    <a:pt x="43434" y="76200"/>
                  </a:lnTo>
                  <a:close/>
                </a:path>
                <a:path w="2948304" h="1043939">
                  <a:moveTo>
                    <a:pt x="43039" y="77145"/>
                  </a:moveTo>
                  <a:lnTo>
                    <a:pt x="42672" y="77724"/>
                  </a:lnTo>
                  <a:lnTo>
                    <a:pt x="42672" y="78028"/>
                  </a:lnTo>
                  <a:lnTo>
                    <a:pt x="43039" y="77145"/>
                  </a:lnTo>
                  <a:close/>
                </a:path>
                <a:path w="2948304" h="1043939">
                  <a:moveTo>
                    <a:pt x="43434" y="966978"/>
                  </a:moveTo>
                  <a:lnTo>
                    <a:pt x="42914" y="965835"/>
                  </a:lnTo>
                  <a:lnTo>
                    <a:pt x="42672" y="965454"/>
                  </a:lnTo>
                  <a:lnTo>
                    <a:pt x="43434" y="966978"/>
                  </a:lnTo>
                  <a:close/>
                </a:path>
                <a:path w="2948304" h="1043939">
                  <a:moveTo>
                    <a:pt x="43434" y="1017841"/>
                  </a:moveTo>
                  <a:lnTo>
                    <a:pt x="43434" y="966978"/>
                  </a:lnTo>
                  <a:lnTo>
                    <a:pt x="42672" y="965454"/>
                  </a:lnTo>
                  <a:lnTo>
                    <a:pt x="42672" y="1017270"/>
                  </a:lnTo>
                  <a:lnTo>
                    <a:pt x="43434" y="1017841"/>
                  </a:lnTo>
                  <a:close/>
                </a:path>
                <a:path w="2948304" h="1043939">
                  <a:moveTo>
                    <a:pt x="48006" y="973836"/>
                  </a:moveTo>
                  <a:lnTo>
                    <a:pt x="42914" y="965835"/>
                  </a:lnTo>
                  <a:lnTo>
                    <a:pt x="43434" y="966978"/>
                  </a:lnTo>
                  <a:lnTo>
                    <a:pt x="43434" y="1017841"/>
                  </a:lnTo>
                  <a:lnTo>
                    <a:pt x="47244" y="1020699"/>
                  </a:lnTo>
                  <a:lnTo>
                    <a:pt x="47244" y="973074"/>
                  </a:lnTo>
                  <a:lnTo>
                    <a:pt x="48006" y="973836"/>
                  </a:lnTo>
                  <a:close/>
                </a:path>
                <a:path w="2948304" h="1043939">
                  <a:moveTo>
                    <a:pt x="43434" y="76526"/>
                  </a:moveTo>
                  <a:lnTo>
                    <a:pt x="43434" y="76200"/>
                  </a:lnTo>
                  <a:lnTo>
                    <a:pt x="43039" y="77145"/>
                  </a:lnTo>
                  <a:lnTo>
                    <a:pt x="43434" y="76526"/>
                  </a:lnTo>
                  <a:close/>
                </a:path>
                <a:path w="2948304" h="1043939">
                  <a:moveTo>
                    <a:pt x="48006" y="69777"/>
                  </a:moveTo>
                  <a:lnTo>
                    <a:pt x="48006" y="69342"/>
                  </a:lnTo>
                  <a:lnTo>
                    <a:pt x="47244" y="70866"/>
                  </a:lnTo>
                  <a:lnTo>
                    <a:pt x="48006" y="69777"/>
                  </a:lnTo>
                  <a:close/>
                </a:path>
                <a:path w="2948304" h="1043939">
                  <a:moveTo>
                    <a:pt x="52578" y="1024572"/>
                  </a:moveTo>
                  <a:lnTo>
                    <a:pt x="52578" y="980694"/>
                  </a:lnTo>
                  <a:lnTo>
                    <a:pt x="47244" y="973074"/>
                  </a:lnTo>
                  <a:lnTo>
                    <a:pt x="47244" y="1020699"/>
                  </a:lnTo>
                  <a:lnTo>
                    <a:pt x="51816" y="1024128"/>
                  </a:lnTo>
                  <a:lnTo>
                    <a:pt x="52578" y="1024572"/>
                  </a:lnTo>
                  <a:close/>
                </a:path>
                <a:path w="2948304" h="1043939">
                  <a:moveTo>
                    <a:pt x="52577" y="63923"/>
                  </a:moveTo>
                  <a:lnTo>
                    <a:pt x="52577" y="63246"/>
                  </a:lnTo>
                  <a:lnTo>
                    <a:pt x="51816" y="64770"/>
                  </a:lnTo>
                  <a:lnTo>
                    <a:pt x="52577" y="63923"/>
                  </a:lnTo>
                  <a:close/>
                </a:path>
                <a:path w="2948304" h="1043939">
                  <a:moveTo>
                    <a:pt x="58674" y="986028"/>
                  </a:moveTo>
                  <a:lnTo>
                    <a:pt x="51816" y="979170"/>
                  </a:lnTo>
                  <a:lnTo>
                    <a:pt x="52578" y="980694"/>
                  </a:lnTo>
                  <a:lnTo>
                    <a:pt x="52578" y="1024572"/>
                  </a:lnTo>
                  <a:lnTo>
                    <a:pt x="57150" y="1027239"/>
                  </a:lnTo>
                  <a:lnTo>
                    <a:pt x="57150" y="985266"/>
                  </a:lnTo>
                  <a:lnTo>
                    <a:pt x="58674" y="986028"/>
                  </a:lnTo>
                  <a:close/>
                </a:path>
                <a:path w="2948304" h="1043939">
                  <a:moveTo>
                    <a:pt x="58674" y="57150"/>
                  </a:moveTo>
                  <a:lnTo>
                    <a:pt x="57150" y="58674"/>
                  </a:lnTo>
                  <a:lnTo>
                    <a:pt x="57952" y="57952"/>
                  </a:lnTo>
                  <a:lnTo>
                    <a:pt x="58674" y="57150"/>
                  </a:lnTo>
                  <a:close/>
                </a:path>
                <a:path w="2948304" h="1043939">
                  <a:moveTo>
                    <a:pt x="57952" y="57952"/>
                  </a:moveTo>
                  <a:lnTo>
                    <a:pt x="57150" y="58674"/>
                  </a:lnTo>
                  <a:lnTo>
                    <a:pt x="57150" y="58843"/>
                  </a:lnTo>
                  <a:lnTo>
                    <a:pt x="57952" y="57952"/>
                  </a:lnTo>
                  <a:close/>
                </a:path>
                <a:path w="2948304" h="1043939">
                  <a:moveTo>
                    <a:pt x="64008" y="1030933"/>
                  </a:moveTo>
                  <a:lnTo>
                    <a:pt x="64008" y="992124"/>
                  </a:lnTo>
                  <a:lnTo>
                    <a:pt x="57150" y="985266"/>
                  </a:lnTo>
                  <a:lnTo>
                    <a:pt x="57150" y="1027239"/>
                  </a:lnTo>
                  <a:lnTo>
                    <a:pt x="60960" y="1029462"/>
                  </a:lnTo>
                  <a:lnTo>
                    <a:pt x="64008" y="1030933"/>
                  </a:lnTo>
                  <a:close/>
                </a:path>
                <a:path w="2948304" h="1043939">
                  <a:moveTo>
                    <a:pt x="58674" y="57302"/>
                  </a:moveTo>
                  <a:lnTo>
                    <a:pt x="58674" y="57150"/>
                  </a:lnTo>
                  <a:lnTo>
                    <a:pt x="57952" y="57952"/>
                  </a:lnTo>
                  <a:lnTo>
                    <a:pt x="58674" y="57302"/>
                  </a:lnTo>
                  <a:close/>
                </a:path>
                <a:path w="2948304" h="1043939">
                  <a:moveTo>
                    <a:pt x="64769" y="52120"/>
                  </a:moveTo>
                  <a:lnTo>
                    <a:pt x="64769" y="51816"/>
                  </a:lnTo>
                  <a:lnTo>
                    <a:pt x="63246" y="53340"/>
                  </a:lnTo>
                  <a:lnTo>
                    <a:pt x="64769" y="52120"/>
                  </a:lnTo>
                  <a:close/>
                </a:path>
                <a:path w="2948304" h="1043939">
                  <a:moveTo>
                    <a:pt x="70866" y="996696"/>
                  </a:moveTo>
                  <a:lnTo>
                    <a:pt x="63246" y="990600"/>
                  </a:lnTo>
                  <a:lnTo>
                    <a:pt x="64008" y="992124"/>
                  </a:lnTo>
                  <a:lnTo>
                    <a:pt x="64008" y="1030933"/>
                  </a:lnTo>
                  <a:lnTo>
                    <a:pt x="69342" y="1033508"/>
                  </a:lnTo>
                  <a:lnTo>
                    <a:pt x="69342" y="995934"/>
                  </a:lnTo>
                  <a:lnTo>
                    <a:pt x="70866" y="996696"/>
                  </a:lnTo>
                  <a:close/>
                </a:path>
                <a:path w="2948304" h="1043939">
                  <a:moveTo>
                    <a:pt x="70866" y="47244"/>
                  </a:moveTo>
                  <a:lnTo>
                    <a:pt x="69342" y="48006"/>
                  </a:lnTo>
                  <a:lnTo>
                    <a:pt x="69342" y="48463"/>
                  </a:lnTo>
                  <a:lnTo>
                    <a:pt x="70866" y="47244"/>
                  </a:lnTo>
                  <a:close/>
                </a:path>
                <a:path w="2948304" h="1043939">
                  <a:moveTo>
                    <a:pt x="85344" y="1039416"/>
                  </a:moveTo>
                  <a:lnTo>
                    <a:pt x="85344" y="1004316"/>
                  </a:lnTo>
                  <a:lnTo>
                    <a:pt x="76200" y="999744"/>
                  </a:lnTo>
                  <a:lnTo>
                    <a:pt x="69342" y="995934"/>
                  </a:lnTo>
                  <a:lnTo>
                    <a:pt x="69342" y="1033508"/>
                  </a:lnTo>
                  <a:lnTo>
                    <a:pt x="74041" y="1035776"/>
                  </a:lnTo>
                  <a:lnTo>
                    <a:pt x="85344" y="1039416"/>
                  </a:lnTo>
                  <a:close/>
                </a:path>
                <a:path w="2948304" h="1043939">
                  <a:moveTo>
                    <a:pt x="77724" y="43434"/>
                  </a:moveTo>
                  <a:lnTo>
                    <a:pt x="76200" y="44196"/>
                  </a:lnTo>
                  <a:lnTo>
                    <a:pt x="77724" y="43434"/>
                  </a:lnTo>
                  <a:close/>
                </a:path>
                <a:path w="2948304" h="1043939">
                  <a:moveTo>
                    <a:pt x="77724" y="1000506"/>
                  </a:moveTo>
                  <a:lnTo>
                    <a:pt x="76200" y="999674"/>
                  </a:lnTo>
                  <a:lnTo>
                    <a:pt x="77724" y="1000506"/>
                  </a:lnTo>
                  <a:close/>
                </a:path>
                <a:path w="2948304" h="1043939">
                  <a:moveTo>
                    <a:pt x="85344" y="39878"/>
                  </a:moveTo>
                  <a:lnTo>
                    <a:pt x="85344" y="39624"/>
                  </a:lnTo>
                  <a:lnTo>
                    <a:pt x="83819" y="40386"/>
                  </a:lnTo>
                  <a:lnTo>
                    <a:pt x="85344" y="39878"/>
                  </a:lnTo>
                  <a:close/>
                </a:path>
                <a:path w="2948304" h="1043939">
                  <a:moveTo>
                    <a:pt x="92964" y="1006602"/>
                  </a:moveTo>
                  <a:lnTo>
                    <a:pt x="83819" y="1003554"/>
                  </a:lnTo>
                  <a:lnTo>
                    <a:pt x="85344" y="1004316"/>
                  </a:lnTo>
                  <a:lnTo>
                    <a:pt x="85344" y="1039416"/>
                  </a:lnTo>
                  <a:lnTo>
                    <a:pt x="87839" y="1040220"/>
                  </a:lnTo>
                  <a:lnTo>
                    <a:pt x="91440" y="1040897"/>
                  </a:lnTo>
                  <a:lnTo>
                    <a:pt x="91440" y="1006602"/>
                  </a:lnTo>
                  <a:lnTo>
                    <a:pt x="92964" y="1006602"/>
                  </a:lnTo>
                  <a:close/>
                </a:path>
                <a:path w="2948304" h="1043939">
                  <a:moveTo>
                    <a:pt x="92964" y="37338"/>
                  </a:moveTo>
                  <a:lnTo>
                    <a:pt x="91440" y="37338"/>
                  </a:lnTo>
                  <a:lnTo>
                    <a:pt x="91440" y="37846"/>
                  </a:lnTo>
                  <a:lnTo>
                    <a:pt x="92964" y="37338"/>
                  </a:lnTo>
                  <a:close/>
                </a:path>
                <a:path w="2948304" h="1043939">
                  <a:moveTo>
                    <a:pt x="100584" y="1042618"/>
                  </a:moveTo>
                  <a:lnTo>
                    <a:pt x="100584" y="1008888"/>
                  </a:lnTo>
                  <a:lnTo>
                    <a:pt x="91440" y="1006602"/>
                  </a:lnTo>
                  <a:lnTo>
                    <a:pt x="91440" y="1040897"/>
                  </a:lnTo>
                  <a:lnTo>
                    <a:pt x="100584" y="1042618"/>
                  </a:lnTo>
                  <a:close/>
                </a:path>
                <a:path w="2948304" h="1043939">
                  <a:moveTo>
                    <a:pt x="100584" y="35052"/>
                  </a:moveTo>
                  <a:lnTo>
                    <a:pt x="99060" y="35052"/>
                  </a:lnTo>
                  <a:lnTo>
                    <a:pt x="99060" y="35433"/>
                  </a:lnTo>
                  <a:lnTo>
                    <a:pt x="100584" y="35052"/>
                  </a:lnTo>
                  <a:close/>
                </a:path>
                <a:path w="2948304" h="1043939">
                  <a:moveTo>
                    <a:pt x="108966" y="1009650"/>
                  </a:moveTo>
                  <a:lnTo>
                    <a:pt x="99060" y="1008126"/>
                  </a:lnTo>
                  <a:lnTo>
                    <a:pt x="100584" y="1008888"/>
                  </a:lnTo>
                  <a:lnTo>
                    <a:pt x="100584" y="1042618"/>
                  </a:lnTo>
                  <a:lnTo>
                    <a:pt x="102104" y="1042904"/>
                  </a:lnTo>
                  <a:lnTo>
                    <a:pt x="107442" y="1043286"/>
                  </a:lnTo>
                  <a:lnTo>
                    <a:pt x="107442" y="1009650"/>
                  </a:lnTo>
                  <a:lnTo>
                    <a:pt x="108966" y="1009650"/>
                  </a:lnTo>
                  <a:close/>
                </a:path>
                <a:path w="2948304" h="1043939">
                  <a:moveTo>
                    <a:pt x="108966" y="34181"/>
                  </a:moveTo>
                  <a:lnTo>
                    <a:pt x="108966" y="33528"/>
                  </a:lnTo>
                  <a:lnTo>
                    <a:pt x="107442" y="34290"/>
                  </a:lnTo>
                  <a:lnTo>
                    <a:pt x="108966" y="34181"/>
                  </a:lnTo>
                  <a:close/>
                </a:path>
                <a:path w="2948304" h="1043939">
                  <a:moveTo>
                    <a:pt x="2831592" y="1043939"/>
                  </a:moveTo>
                  <a:lnTo>
                    <a:pt x="2831592" y="1010411"/>
                  </a:lnTo>
                  <a:lnTo>
                    <a:pt x="117348" y="1010412"/>
                  </a:lnTo>
                  <a:lnTo>
                    <a:pt x="116586" y="1010303"/>
                  </a:lnTo>
                  <a:lnTo>
                    <a:pt x="107442" y="1009650"/>
                  </a:lnTo>
                  <a:lnTo>
                    <a:pt x="107442" y="1043286"/>
                  </a:lnTo>
                  <a:lnTo>
                    <a:pt x="116586" y="1043940"/>
                  </a:lnTo>
                  <a:lnTo>
                    <a:pt x="2831592" y="1043939"/>
                  </a:lnTo>
                  <a:close/>
                </a:path>
                <a:path w="2948304" h="1043939">
                  <a:moveTo>
                    <a:pt x="118110" y="33528"/>
                  </a:moveTo>
                  <a:lnTo>
                    <a:pt x="117348" y="33528"/>
                  </a:lnTo>
                  <a:lnTo>
                    <a:pt x="118110" y="33528"/>
                  </a:lnTo>
                  <a:close/>
                </a:path>
                <a:path w="2948304" h="1043939">
                  <a:moveTo>
                    <a:pt x="118110" y="1010412"/>
                  </a:moveTo>
                  <a:lnTo>
                    <a:pt x="117348" y="1010357"/>
                  </a:lnTo>
                  <a:lnTo>
                    <a:pt x="118110" y="1010412"/>
                  </a:lnTo>
                  <a:close/>
                </a:path>
                <a:path w="2948304" h="1043939">
                  <a:moveTo>
                    <a:pt x="2831592" y="33586"/>
                  </a:moveTo>
                  <a:lnTo>
                    <a:pt x="2830830" y="33527"/>
                  </a:lnTo>
                  <a:lnTo>
                    <a:pt x="2831592" y="33586"/>
                  </a:lnTo>
                  <a:close/>
                </a:path>
                <a:path w="2948304" h="1043939">
                  <a:moveTo>
                    <a:pt x="2840736" y="1043330"/>
                  </a:moveTo>
                  <a:lnTo>
                    <a:pt x="2840736" y="1009649"/>
                  </a:lnTo>
                  <a:lnTo>
                    <a:pt x="2830830" y="1010411"/>
                  </a:lnTo>
                  <a:lnTo>
                    <a:pt x="2831592" y="1010411"/>
                  </a:lnTo>
                  <a:lnTo>
                    <a:pt x="2831592" y="1043939"/>
                  </a:lnTo>
                  <a:lnTo>
                    <a:pt x="2840736" y="1043330"/>
                  </a:lnTo>
                  <a:close/>
                </a:path>
                <a:path w="2948304" h="1043939">
                  <a:moveTo>
                    <a:pt x="2840736" y="34289"/>
                  </a:moveTo>
                  <a:lnTo>
                    <a:pt x="2839212" y="33527"/>
                  </a:lnTo>
                  <a:lnTo>
                    <a:pt x="2839212" y="34172"/>
                  </a:lnTo>
                  <a:lnTo>
                    <a:pt x="2840736" y="34289"/>
                  </a:lnTo>
                  <a:close/>
                </a:path>
                <a:path w="2948304" h="1043939">
                  <a:moveTo>
                    <a:pt x="2849118" y="1008126"/>
                  </a:moveTo>
                  <a:lnTo>
                    <a:pt x="2839212" y="1009649"/>
                  </a:lnTo>
                  <a:lnTo>
                    <a:pt x="2840736" y="1009649"/>
                  </a:lnTo>
                  <a:lnTo>
                    <a:pt x="2840736" y="1043330"/>
                  </a:lnTo>
                  <a:lnTo>
                    <a:pt x="2843022" y="1043177"/>
                  </a:lnTo>
                  <a:lnTo>
                    <a:pt x="2847594" y="1042606"/>
                  </a:lnTo>
                  <a:lnTo>
                    <a:pt x="2847594" y="1008888"/>
                  </a:lnTo>
                  <a:lnTo>
                    <a:pt x="2849118" y="1008126"/>
                  </a:lnTo>
                  <a:close/>
                </a:path>
                <a:path w="2948304" h="1043939">
                  <a:moveTo>
                    <a:pt x="2849118" y="35432"/>
                  </a:moveTo>
                  <a:lnTo>
                    <a:pt x="2849118" y="35051"/>
                  </a:lnTo>
                  <a:lnTo>
                    <a:pt x="2847594" y="35051"/>
                  </a:lnTo>
                  <a:lnTo>
                    <a:pt x="2849118" y="35432"/>
                  </a:lnTo>
                  <a:close/>
                </a:path>
                <a:path w="2948304" h="1043939">
                  <a:moveTo>
                    <a:pt x="2856738" y="1041069"/>
                  </a:moveTo>
                  <a:lnTo>
                    <a:pt x="2856738" y="1006601"/>
                  </a:lnTo>
                  <a:lnTo>
                    <a:pt x="2847594" y="1008888"/>
                  </a:lnTo>
                  <a:lnTo>
                    <a:pt x="2847594" y="1042606"/>
                  </a:lnTo>
                  <a:lnTo>
                    <a:pt x="2855214" y="1041654"/>
                  </a:lnTo>
                  <a:lnTo>
                    <a:pt x="2856738" y="1041069"/>
                  </a:lnTo>
                  <a:close/>
                </a:path>
                <a:path w="2948304" h="1043939">
                  <a:moveTo>
                    <a:pt x="2856738" y="37806"/>
                  </a:moveTo>
                  <a:lnTo>
                    <a:pt x="2856738" y="37337"/>
                  </a:lnTo>
                  <a:lnTo>
                    <a:pt x="2855214" y="37337"/>
                  </a:lnTo>
                  <a:lnTo>
                    <a:pt x="2856738" y="37806"/>
                  </a:lnTo>
                  <a:close/>
                </a:path>
                <a:path w="2948304" h="1043939">
                  <a:moveTo>
                    <a:pt x="2864828" y="1003643"/>
                  </a:moveTo>
                  <a:lnTo>
                    <a:pt x="2855214" y="1006601"/>
                  </a:lnTo>
                  <a:lnTo>
                    <a:pt x="2856738" y="1006601"/>
                  </a:lnTo>
                  <a:lnTo>
                    <a:pt x="2856738" y="1041069"/>
                  </a:lnTo>
                  <a:lnTo>
                    <a:pt x="2863596" y="1038438"/>
                  </a:lnTo>
                  <a:lnTo>
                    <a:pt x="2863596" y="1004316"/>
                  </a:lnTo>
                  <a:lnTo>
                    <a:pt x="2864828" y="1003643"/>
                  </a:lnTo>
                  <a:close/>
                </a:path>
                <a:path w="2948304" h="1043939">
                  <a:moveTo>
                    <a:pt x="2865120" y="40385"/>
                  </a:moveTo>
                  <a:lnTo>
                    <a:pt x="2863596" y="39623"/>
                  </a:lnTo>
                  <a:lnTo>
                    <a:pt x="2864828" y="40296"/>
                  </a:lnTo>
                  <a:lnTo>
                    <a:pt x="2865120" y="40385"/>
                  </a:lnTo>
                  <a:close/>
                </a:path>
                <a:path w="2948304" h="1043939">
                  <a:moveTo>
                    <a:pt x="2864828" y="40296"/>
                  </a:moveTo>
                  <a:lnTo>
                    <a:pt x="2863596" y="39623"/>
                  </a:lnTo>
                  <a:lnTo>
                    <a:pt x="2863596" y="39917"/>
                  </a:lnTo>
                  <a:lnTo>
                    <a:pt x="2864828" y="40296"/>
                  </a:lnTo>
                  <a:close/>
                </a:path>
                <a:path w="2948304" h="1043939">
                  <a:moveTo>
                    <a:pt x="2865120" y="1003554"/>
                  </a:moveTo>
                  <a:lnTo>
                    <a:pt x="2864828" y="1003643"/>
                  </a:lnTo>
                  <a:lnTo>
                    <a:pt x="2863596" y="1004316"/>
                  </a:lnTo>
                  <a:lnTo>
                    <a:pt x="2865120" y="1003554"/>
                  </a:lnTo>
                  <a:close/>
                </a:path>
                <a:path w="2948304" h="1043939">
                  <a:moveTo>
                    <a:pt x="2865120" y="1037853"/>
                  </a:moveTo>
                  <a:lnTo>
                    <a:pt x="2865120" y="1003554"/>
                  </a:lnTo>
                  <a:lnTo>
                    <a:pt x="2863596" y="1004316"/>
                  </a:lnTo>
                  <a:lnTo>
                    <a:pt x="2863596" y="1038438"/>
                  </a:lnTo>
                  <a:lnTo>
                    <a:pt x="2865120" y="1037853"/>
                  </a:lnTo>
                  <a:close/>
                </a:path>
                <a:path w="2948304" h="1043939">
                  <a:moveTo>
                    <a:pt x="2865120" y="40455"/>
                  </a:moveTo>
                  <a:lnTo>
                    <a:pt x="2864828" y="40296"/>
                  </a:lnTo>
                  <a:lnTo>
                    <a:pt x="2865120" y="40455"/>
                  </a:lnTo>
                  <a:close/>
                </a:path>
                <a:path w="2948304" h="1043939">
                  <a:moveTo>
                    <a:pt x="2871978" y="1035223"/>
                  </a:moveTo>
                  <a:lnTo>
                    <a:pt x="2871978" y="999744"/>
                  </a:lnTo>
                  <a:lnTo>
                    <a:pt x="2864828" y="1003643"/>
                  </a:lnTo>
                  <a:lnTo>
                    <a:pt x="2865120" y="1003554"/>
                  </a:lnTo>
                  <a:lnTo>
                    <a:pt x="2865120" y="1037853"/>
                  </a:lnTo>
                  <a:lnTo>
                    <a:pt x="2871978" y="1035223"/>
                  </a:lnTo>
                  <a:close/>
                </a:path>
                <a:path w="2948304" h="1043939">
                  <a:moveTo>
                    <a:pt x="2871978" y="44265"/>
                  </a:moveTo>
                  <a:lnTo>
                    <a:pt x="2870454" y="43433"/>
                  </a:lnTo>
                  <a:lnTo>
                    <a:pt x="2871978" y="44265"/>
                  </a:lnTo>
                  <a:close/>
                </a:path>
                <a:path w="2948304" h="1043939">
                  <a:moveTo>
                    <a:pt x="2878836" y="1032592"/>
                  </a:moveTo>
                  <a:lnTo>
                    <a:pt x="2878836" y="995933"/>
                  </a:lnTo>
                  <a:lnTo>
                    <a:pt x="2870454" y="1000505"/>
                  </a:lnTo>
                  <a:lnTo>
                    <a:pt x="2871978" y="999744"/>
                  </a:lnTo>
                  <a:lnTo>
                    <a:pt x="2871978" y="1035223"/>
                  </a:lnTo>
                  <a:lnTo>
                    <a:pt x="2878836" y="1032592"/>
                  </a:lnTo>
                  <a:close/>
                </a:path>
                <a:path w="2948304" h="1043939">
                  <a:moveTo>
                    <a:pt x="2878836" y="48463"/>
                  </a:moveTo>
                  <a:lnTo>
                    <a:pt x="2878836" y="48005"/>
                  </a:lnTo>
                  <a:lnTo>
                    <a:pt x="2877312" y="47243"/>
                  </a:lnTo>
                  <a:lnTo>
                    <a:pt x="2878836" y="48463"/>
                  </a:lnTo>
                  <a:close/>
                </a:path>
                <a:path w="2948304" h="1043939">
                  <a:moveTo>
                    <a:pt x="2884932" y="990599"/>
                  </a:moveTo>
                  <a:lnTo>
                    <a:pt x="2877312" y="996695"/>
                  </a:lnTo>
                  <a:lnTo>
                    <a:pt x="2878836" y="995933"/>
                  </a:lnTo>
                  <a:lnTo>
                    <a:pt x="2878836" y="1032592"/>
                  </a:lnTo>
                  <a:lnTo>
                    <a:pt x="2884170" y="1030545"/>
                  </a:lnTo>
                  <a:lnTo>
                    <a:pt x="2884170" y="992123"/>
                  </a:lnTo>
                  <a:lnTo>
                    <a:pt x="2884932" y="990599"/>
                  </a:lnTo>
                  <a:close/>
                </a:path>
                <a:path w="2948304" h="1043939">
                  <a:moveTo>
                    <a:pt x="2884932" y="53339"/>
                  </a:moveTo>
                  <a:lnTo>
                    <a:pt x="2884170" y="51815"/>
                  </a:lnTo>
                  <a:lnTo>
                    <a:pt x="2884170" y="52730"/>
                  </a:lnTo>
                  <a:lnTo>
                    <a:pt x="2884932" y="53339"/>
                  </a:lnTo>
                  <a:close/>
                </a:path>
                <a:path w="2948304" h="1043939">
                  <a:moveTo>
                    <a:pt x="2891028" y="985266"/>
                  </a:moveTo>
                  <a:lnTo>
                    <a:pt x="2884170" y="992123"/>
                  </a:lnTo>
                  <a:lnTo>
                    <a:pt x="2884170" y="1030545"/>
                  </a:lnTo>
                  <a:lnTo>
                    <a:pt x="2890004" y="1028307"/>
                  </a:lnTo>
                  <a:lnTo>
                    <a:pt x="2890266" y="1028093"/>
                  </a:lnTo>
                  <a:lnTo>
                    <a:pt x="2890266" y="986789"/>
                  </a:lnTo>
                  <a:lnTo>
                    <a:pt x="2891028" y="985266"/>
                  </a:lnTo>
                  <a:close/>
                </a:path>
                <a:path w="2948304" h="1043939">
                  <a:moveTo>
                    <a:pt x="2891028" y="58673"/>
                  </a:moveTo>
                  <a:lnTo>
                    <a:pt x="2890266" y="57149"/>
                  </a:lnTo>
                  <a:lnTo>
                    <a:pt x="2890266" y="57912"/>
                  </a:lnTo>
                  <a:lnTo>
                    <a:pt x="2891028" y="58673"/>
                  </a:lnTo>
                  <a:close/>
                </a:path>
                <a:path w="2948304" h="1043939">
                  <a:moveTo>
                    <a:pt x="2896362" y="979169"/>
                  </a:moveTo>
                  <a:lnTo>
                    <a:pt x="2890266" y="986789"/>
                  </a:lnTo>
                  <a:lnTo>
                    <a:pt x="2890266" y="1028093"/>
                  </a:lnTo>
                  <a:lnTo>
                    <a:pt x="2895600" y="1023731"/>
                  </a:lnTo>
                  <a:lnTo>
                    <a:pt x="2895600" y="980694"/>
                  </a:lnTo>
                  <a:lnTo>
                    <a:pt x="2896362" y="979169"/>
                  </a:lnTo>
                  <a:close/>
                </a:path>
                <a:path w="2948304" h="1043939">
                  <a:moveTo>
                    <a:pt x="2896362" y="64769"/>
                  </a:moveTo>
                  <a:lnTo>
                    <a:pt x="2895600" y="63245"/>
                  </a:lnTo>
                  <a:lnTo>
                    <a:pt x="2895600" y="63817"/>
                  </a:lnTo>
                  <a:lnTo>
                    <a:pt x="2896362" y="64769"/>
                  </a:lnTo>
                  <a:close/>
                </a:path>
                <a:path w="2948304" h="1043939">
                  <a:moveTo>
                    <a:pt x="2900934" y="1019368"/>
                  </a:moveTo>
                  <a:lnTo>
                    <a:pt x="2900934" y="973073"/>
                  </a:lnTo>
                  <a:lnTo>
                    <a:pt x="2895600" y="980694"/>
                  </a:lnTo>
                  <a:lnTo>
                    <a:pt x="2895600" y="1023731"/>
                  </a:lnTo>
                  <a:lnTo>
                    <a:pt x="2900934" y="1019368"/>
                  </a:lnTo>
                  <a:close/>
                </a:path>
                <a:path w="2948304" h="1043939">
                  <a:moveTo>
                    <a:pt x="2900934" y="70865"/>
                  </a:moveTo>
                  <a:lnTo>
                    <a:pt x="2900172" y="69341"/>
                  </a:lnTo>
                  <a:lnTo>
                    <a:pt x="2900172" y="69777"/>
                  </a:lnTo>
                  <a:lnTo>
                    <a:pt x="2900934" y="70865"/>
                  </a:lnTo>
                  <a:close/>
                </a:path>
                <a:path w="2948304" h="1043939">
                  <a:moveTo>
                    <a:pt x="2905263" y="965835"/>
                  </a:moveTo>
                  <a:lnTo>
                    <a:pt x="2900172" y="973835"/>
                  </a:lnTo>
                  <a:lnTo>
                    <a:pt x="2900934" y="973073"/>
                  </a:lnTo>
                  <a:lnTo>
                    <a:pt x="2900934" y="1019368"/>
                  </a:lnTo>
                  <a:lnTo>
                    <a:pt x="2904744" y="1016252"/>
                  </a:lnTo>
                  <a:lnTo>
                    <a:pt x="2904744" y="966977"/>
                  </a:lnTo>
                  <a:lnTo>
                    <a:pt x="2905263" y="965835"/>
                  </a:lnTo>
                  <a:close/>
                </a:path>
                <a:path w="2948304" h="1043939">
                  <a:moveTo>
                    <a:pt x="2905506" y="77723"/>
                  </a:moveTo>
                  <a:lnTo>
                    <a:pt x="2904744" y="76199"/>
                  </a:lnTo>
                  <a:lnTo>
                    <a:pt x="2905138" y="77145"/>
                  </a:lnTo>
                  <a:lnTo>
                    <a:pt x="2905506" y="77723"/>
                  </a:lnTo>
                  <a:close/>
                </a:path>
                <a:path w="2948304" h="1043939">
                  <a:moveTo>
                    <a:pt x="2905138" y="77145"/>
                  </a:moveTo>
                  <a:lnTo>
                    <a:pt x="2904744" y="76199"/>
                  </a:lnTo>
                  <a:lnTo>
                    <a:pt x="2904744" y="76526"/>
                  </a:lnTo>
                  <a:lnTo>
                    <a:pt x="2905138" y="77145"/>
                  </a:lnTo>
                  <a:close/>
                </a:path>
                <a:path w="2948304" h="1043939">
                  <a:moveTo>
                    <a:pt x="2905506" y="965454"/>
                  </a:moveTo>
                  <a:lnTo>
                    <a:pt x="2905263" y="965835"/>
                  </a:lnTo>
                  <a:lnTo>
                    <a:pt x="2904744" y="966977"/>
                  </a:lnTo>
                  <a:lnTo>
                    <a:pt x="2905506" y="965454"/>
                  </a:lnTo>
                  <a:close/>
                </a:path>
                <a:path w="2948304" h="1043939">
                  <a:moveTo>
                    <a:pt x="2905506" y="1015629"/>
                  </a:moveTo>
                  <a:lnTo>
                    <a:pt x="2905506" y="965454"/>
                  </a:lnTo>
                  <a:lnTo>
                    <a:pt x="2904744" y="966977"/>
                  </a:lnTo>
                  <a:lnTo>
                    <a:pt x="2904744" y="1016252"/>
                  </a:lnTo>
                  <a:lnTo>
                    <a:pt x="2905506" y="1015629"/>
                  </a:lnTo>
                  <a:close/>
                </a:path>
                <a:path w="2948304" h="1043939">
                  <a:moveTo>
                    <a:pt x="2905506" y="78028"/>
                  </a:moveTo>
                  <a:lnTo>
                    <a:pt x="2905506" y="77723"/>
                  </a:lnTo>
                  <a:lnTo>
                    <a:pt x="2905138" y="77145"/>
                  </a:lnTo>
                  <a:lnTo>
                    <a:pt x="2905506" y="78028"/>
                  </a:lnTo>
                  <a:close/>
                </a:path>
                <a:path w="2948304" h="1043939">
                  <a:moveTo>
                    <a:pt x="2911602" y="1010643"/>
                  </a:moveTo>
                  <a:lnTo>
                    <a:pt x="2911602" y="950976"/>
                  </a:lnTo>
                  <a:lnTo>
                    <a:pt x="2908554" y="960119"/>
                  </a:lnTo>
                  <a:lnTo>
                    <a:pt x="2908554" y="958595"/>
                  </a:lnTo>
                  <a:lnTo>
                    <a:pt x="2905263" y="965835"/>
                  </a:lnTo>
                  <a:lnTo>
                    <a:pt x="2905506" y="965454"/>
                  </a:lnTo>
                  <a:lnTo>
                    <a:pt x="2905506" y="1015629"/>
                  </a:lnTo>
                  <a:lnTo>
                    <a:pt x="2911602" y="1010643"/>
                  </a:lnTo>
                  <a:close/>
                </a:path>
                <a:path w="2948304" h="1043939">
                  <a:moveTo>
                    <a:pt x="2911602" y="93916"/>
                  </a:moveTo>
                  <a:lnTo>
                    <a:pt x="2911602" y="92963"/>
                  </a:lnTo>
                  <a:lnTo>
                    <a:pt x="2910840" y="91439"/>
                  </a:lnTo>
                  <a:lnTo>
                    <a:pt x="2911602" y="93916"/>
                  </a:lnTo>
                  <a:close/>
                </a:path>
                <a:path w="2948304" h="1043939">
                  <a:moveTo>
                    <a:pt x="2913888" y="1008774"/>
                  </a:moveTo>
                  <a:lnTo>
                    <a:pt x="2913888" y="942594"/>
                  </a:lnTo>
                  <a:lnTo>
                    <a:pt x="2910840" y="952499"/>
                  </a:lnTo>
                  <a:lnTo>
                    <a:pt x="2911602" y="950976"/>
                  </a:lnTo>
                  <a:lnTo>
                    <a:pt x="2911602" y="1010643"/>
                  </a:lnTo>
                  <a:lnTo>
                    <a:pt x="2913888" y="1008774"/>
                  </a:lnTo>
                  <a:close/>
                </a:path>
                <a:path w="2948304" h="1043939">
                  <a:moveTo>
                    <a:pt x="2913888" y="104393"/>
                  </a:moveTo>
                  <a:lnTo>
                    <a:pt x="2913888" y="101345"/>
                  </a:lnTo>
                  <a:lnTo>
                    <a:pt x="2913126" y="99059"/>
                  </a:lnTo>
                  <a:lnTo>
                    <a:pt x="2913888" y="104393"/>
                  </a:lnTo>
                  <a:close/>
                </a:path>
                <a:path w="2948304" h="1043939">
                  <a:moveTo>
                    <a:pt x="2915412" y="1007527"/>
                  </a:moveTo>
                  <a:lnTo>
                    <a:pt x="2915412" y="925829"/>
                  </a:lnTo>
                  <a:lnTo>
                    <a:pt x="2914650" y="935735"/>
                  </a:lnTo>
                  <a:lnTo>
                    <a:pt x="2914650" y="934211"/>
                  </a:lnTo>
                  <a:lnTo>
                    <a:pt x="2913126" y="944117"/>
                  </a:lnTo>
                  <a:lnTo>
                    <a:pt x="2913888" y="942594"/>
                  </a:lnTo>
                  <a:lnTo>
                    <a:pt x="2913888" y="1008774"/>
                  </a:lnTo>
                  <a:lnTo>
                    <a:pt x="2915412" y="1007527"/>
                  </a:lnTo>
                  <a:close/>
                </a:path>
              </a:pathLst>
            </a:custGeom>
            <a:solidFill>
              <a:srgbClr val="757070"/>
            </a:solidFill>
          </p:spPr>
          <p:txBody>
            <a:bodyPr wrap="square" lIns="0" tIns="0" rIns="0" bIns="0" rtlCol="0"/>
            <a:lstStyle/>
            <a:p>
              <a:endParaRPr/>
            </a:p>
          </p:txBody>
        </p:sp>
      </p:grpSp>
      <p:sp>
        <p:nvSpPr>
          <p:cNvPr id="30" name="object 30"/>
          <p:cNvSpPr txBox="1"/>
          <p:nvPr/>
        </p:nvSpPr>
        <p:spPr>
          <a:xfrm>
            <a:off x="7617085" y="4156964"/>
            <a:ext cx="2726055" cy="826769"/>
          </a:xfrm>
          <a:prstGeom prst="rect">
            <a:avLst/>
          </a:prstGeom>
        </p:spPr>
        <p:txBody>
          <a:bodyPr vert="horz" wrap="square" lIns="0" tIns="12700" rIns="0" bIns="0" rtlCol="0">
            <a:spAutoFit/>
          </a:bodyPr>
          <a:lstStyle/>
          <a:p>
            <a:pPr marL="201930" indent="-189865">
              <a:lnSpc>
                <a:spcPct val="100000"/>
              </a:lnSpc>
              <a:spcBef>
                <a:spcPts val="100"/>
              </a:spcBef>
              <a:buSzPct val="94285"/>
              <a:buAutoNum type="arabicPeriod"/>
              <a:tabLst>
                <a:tab pos="202565" algn="l"/>
              </a:tabLst>
            </a:pPr>
            <a:r>
              <a:rPr sz="1750" spc="-15" dirty="0">
                <a:latin typeface="Microsoft JhengHei"/>
                <a:cs typeface="Microsoft JhengHei"/>
              </a:rPr>
              <a:t>提供自我篩檢試劑編號</a:t>
            </a:r>
            <a:endParaRPr sz="1750">
              <a:latin typeface="Microsoft JhengHei"/>
              <a:cs typeface="Microsoft JhengHei"/>
            </a:endParaRPr>
          </a:p>
          <a:p>
            <a:pPr marL="201295" marR="5080" indent="-189230">
              <a:lnSpc>
                <a:spcPct val="100000"/>
              </a:lnSpc>
              <a:buSzPct val="94285"/>
              <a:buAutoNum type="arabicPeriod"/>
              <a:tabLst>
                <a:tab pos="201930" algn="l"/>
              </a:tabLst>
            </a:pPr>
            <a:r>
              <a:rPr sz="1750" dirty="0">
                <a:latin typeface="Microsoft JhengHei"/>
                <a:cs typeface="Microsoft JhengHei"/>
              </a:rPr>
              <a:t>補助當次就醫</a:t>
            </a:r>
            <a:r>
              <a:rPr sz="1750" b="1" spc="-10" dirty="0">
                <a:solidFill>
                  <a:srgbClr val="C00000"/>
                </a:solidFill>
                <a:latin typeface="Microsoft JhengHei"/>
                <a:cs typeface="Microsoft JhengHei"/>
              </a:rPr>
              <a:t>免部分負擔</a:t>
            </a:r>
            <a:r>
              <a:rPr sz="1750" dirty="0">
                <a:latin typeface="Microsoft JhengHei"/>
                <a:cs typeface="Microsoft JhengHei"/>
              </a:rPr>
              <a:t>及</a:t>
            </a:r>
            <a:r>
              <a:rPr sz="1750" b="1" spc="-20" dirty="0">
                <a:solidFill>
                  <a:srgbClr val="C00000"/>
                </a:solidFill>
                <a:latin typeface="Microsoft JhengHei"/>
                <a:cs typeface="Microsoft JhengHei"/>
              </a:rPr>
              <a:t>掛號費</a:t>
            </a:r>
            <a:endParaRPr sz="1750">
              <a:latin typeface="Microsoft JhengHei"/>
              <a:cs typeface="Microsoft JhengHei"/>
            </a:endParaRPr>
          </a:p>
        </p:txBody>
      </p:sp>
      <p:grpSp>
        <p:nvGrpSpPr>
          <p:cNvPr id="31" name="object 31"/>
          <p:cNvGrpSpPr/>
          <p:nvPr/>
        </p:nvGrpSpPr>
        <p:grpSpPr>
          <a:xfrm>
            <a:off x="5495429" y="4085082"/>
            <a:ext cx="1333500" cy="1043940"/>
            <a:chOff x="5495429" y="4085082"/>
            <a:chExt cx="1333500" cy="1043940"/>
          </a:xfrm>
        </p:grpSpPr>
        <p:sp>
          <p:nvSpPr>
            <p:cNvPr id="32" name="object 32"/>
            <p:cNvSpPr/>
            <p:nvPr/>
          </p:nvSpPr>
          <p:spPr>
            <a:xfrm>
              <a:off x="5512193" y="4101846"/>
              <a:ext cx="1306195" cy="1010919"/>
            </a:xfrm>
            <a:custGeom>
              <a:avLst/>
              <a:gdLst/>
              <a:ahLst/>
              <a:cxnLst/>
              <a:rect l="l" t="t" r="r" b="b"/>
              <a:pathLst>
                <a:path w="1306195" h="1010920">
                  <a:moveTo>
                    <a:pt x="1306068" y="842009"/>
                  </a:moveTo>
                  <a:lnTo>
                    <a:pt x="1306068" y="168401"/>
                  </a:lnTo>
                  <a:lnTo>
                    <a:pt x="1300049" y="123648"/>
                  </a:lnTo>
                  <a:lnTo>
                    <a:pt x="1283066" y="83424"/>
                  </a:lnTo>
                  <a:lnTo>
                    <a:pt x="1256728" y="49339"/>
                  </a:lnTo>
                  <a:lnTo>
                    <a:pt x="1222643" y="23001"/>
                  </a:lnTo>
                  <a:lnTo>
                    <a:pt x="1182419" y="6018"/>
                  </a:lnTo>
                  <a:lnTo>
                    <a:pt x="1137666" y="0"/>
                  </a:lnTo>
                  <a:lnTo>
                    <a:pt x="168402" y="0"/>
                  </a:lnTo>
                  <a:lnTo>
                    <a:pt x="123648" y="6018"/>
                  </a:lnTo>
                  <a:lnTo>
                    <a:pt x="83424" y="23001"/>
                  </a:lnTo>
                  <a:lnTo>
                    <a:pt x="49339" y="49339"/>
                  </a:lnTo>
                  <a:lnTo>
                    <a:pt x="23001" y="83424"/>
                  </a:lnTo>
                  <a:lnTo>
                    <a:pt x="6018" y="123648"/>
                  </a:lnTo>
                  <a:lnTo>
                    <a:pt x="0" y="168401"/>
                  </a:lnTo>
                  <a:lnTo>
                    <a:pt x="0" y="842009"/>
                  </a:lnTo>
                  <a:lnTo>
                    <a:pt x="6018" y="886763"/>
                  </a:lnTo>
                  <a:lnTo>
                    <a:pt x="23001" y="926987"/>
                  </a:lnTo>
                  <a:lnTo>
                    <a:pt x="49339" y="961072"/>
                  </a:lnTo>
                  <a:lnTo>
                    <a:pt x="83424" y="987410"/>
                  </a:lnTo>
                  <a:lnTo>
                    <a:pt x="123648" y="1004393"/>
                  </a:lnTo>
                  <a:lnTo>
                    <a:pt x="168402" y="1010411"/>
                  </a:lnTo>
                  <a:lnTo>
                    <a:pt x="1137666" y="1010411"/>
                  </a:lnTo>
                  <a:lnTo>
                    <a:pt x="1182419" y="1004393"/>
                  </a:lnTo>
                  <a:lnTo>
                    <a:pt x="1222643" y="987410"/>
                  </a:lnTo>
                  <a:lnTo>
                    <a:pt x="1256728" y="961072"/>
                  </a:lnTo>
                  <a:lnTo>
                    <a:pt x="1283066" y="926987"/>
                  </a:lnTo>
                  <a:lnTo>
                    <a:pt x="1300049" y="886763"/>
                  </a:lnTo>
                  <a:lnTo>
                    <a:pt x="1306068" y="842009"/>
                  </a:lnTo>
                  <a:close/>
                </a:path>
              </a:pathLst>
            </a:custGeom>
            <a:solidFill>
              <a:srgbClr val="FBE5D6"/>
            </a:solidFill>
          </p:spPr>
          <p:txBody>
            <a:bodyPr wrap="square" lIns="0" tIns="0" rIns="0" bIns="0" rtlCol="0"/>
            <a:lstStyle/>
            <a:p>
              <a:endParaRPr/>
            </a:p>
          </p:txBody>
        </p:sp>
        <p:sp>
          <p:nvSpPr>
            <p:cNvPr id="33" name="object 33"/>
            <p:cNvSpPr/>
            <p:nvPr/>
          </p:nvSpPr>
          <p:spPr>
            <a:xfrm>
              <a:off x="5495429" y="4085082"/>
              <a:ext cx="1333500" cy="1043940"/>
            </a:xfrm>
            <a:custGeom>
              <a:avLst/>
              <a:gdLst/>
              <a:ahLst/>
              <a:cxnLst/>
              <a:rect l="l" t="t" r="r" b="b"/>
              <a:pathLst>
                <a:path w="1333500" h="1043939">
                  <a:moveTo>
                    <a:pt x="1333500" y="868679"/>
                  </a:moveTo>
                  <a:lnTo>
                    <a:pt x="1333500" y="166115"/>
                  </a:lnTo>
                  <a:lnTo>
                    <a:pt x="1320800" y="123309"/>
                  </a:lnTo>
                  <a:lnTo>
                    <a:pt x="1308100" y="84438"/>
                  </a:lnTo>
                  <a:lnTo>
                    <a:pt x="1270000" y="51125"/>
                  </a:lnTo>
                  <a:lnTo>
                    <a:pt x="1244600" y="24993"/>
                  </a:lnTo>
                  <a:lnTo>
                    <a:pt x="1206500" y="7664"/>
                  </a:lnTo>
                  <a:lnTo>
                    <a:pt x="1155700" y="761"/>
                  </a:lnTo>
                  <a:lnTo>
                    <a:pt x="1143000" y="0"/>
                  </a:lnTo>
                  <a:lnTo>
                    <a:pt x="177799" y="0"/>
                  </a:lnTo>
                  <a:lnTo>
                    <a:pt x="139700" y="5579"/>
                  </a:lnTo>
                  <a:lnTo>
                    <a:pt x="88899" y="20935"/>
                  </a:lnTo>
                  <a:lnTo>
                    <a:pt x="63499" y="44910"/>
                  </a:lnTo>
                  <a:lnTo>
                    <a:pt x="25399" y="76346"/>
                  </a:lnTo>
                  <a:lnTo>
                    <a:pt x="12699" y="114086"/>
                  </a:lnTo>
                  <a:lnTo>
                    <a:pt x="0" y="156971"/>
                  </a:lnTo>
                  <a:lnTo>
                    <a:pt x="0" y="924307"/>
                  </a:lnTo>
                  <a:lnTo>
                    <a:pt x="12700" y="950642"/>
                  </a:lnTo>
                  <a:lnTo>
                    <a:pt x="25400" y="962655"/>
                  </a:lnTo>
                  <a:lnTo>
                    <a:pt x="25399" y="155447"/>
                  </a:lnTo>
                  <a:lnTo>
                    <a:pt x="38100" y="147065"/>
                  </a:lnTo>
                  <a:lnTo>
                    <a:pt x="38099" y="119633"/>
                  </a:lnTo>
                  <a:lnTo>
                    <a:pt x="50799" y="112775"/>
                  </a:lnTo>
                  <a:lnTo>
                    <a:pt x="50799" y="95249"/>
                  </a:lnTo>
                  <a:lnTo>
                    <a:pt x="63499" y="88391"/>
                  </a:lnTo>
                  <a:lnTo>
                    <a:pt x="63499" y="83819"/>
                  </a:lnTo>
                  <a:lnTo>
                    <a:pt x="76199" y="77723"/>
                  </a:lnTo>
                  <a:lnTo>
                    <a:pt x="76199" y="68579"/>
                  </a:lnTo>
                  <a:lnTo>
                    <a:pt x="88899" y="63245"/>
                  </a:lnTo>
                  <a:lnTo>
                    <a:pt x="88899" y="59435"/>
                  </a:lnTo>
                  <a:lnTo>
                    <a:pt x="101599" y="55625"/>
                  </a:lnTo>
                  <a:lnTo>
                    <a:pt x="101599" y="52577"/>
                  </a:lnTo>
                  <a:lnTo>
                    <a:pt x="114300" y="48767"/>
                  </a:lnTo>
                  <a:lnTo>
                    <a:pt x="114300" y="45719"/>
                  </a:lnTo>
                  <a:lnTo>
                    <a:pt x="127000" y="42671"/>
                  </a:lnTo>
                  <a:lnTo>
                    <a:pt x="127000" y="40385"/>
                  </a:lnTo>
                  <a:lnTo>
                    <a:pt x="139700" y="38099"/>
                  </a:lnTo>
                  <a:lnTo>
                    <a:pt x="139700" y="38861"/>
                  </a:lnTo>
                  <a:lnTo>
                    <a:pt x="152400" y="36575"/>
                  </a:lnTo>
                  <a:lnTo>
                    <a:pt x="152400" y="35813"/>
                  </a:lnTo>
                  <a:lnTo>
                    <a:pt x="165100" y="34289"/>
                  </a:lnTo>
                  <a:lnTo>
                    <a:pt x="165100" y="33527"/>
                  </a:lnTo>
                  <a:lnTo>
                    <a:pt x="1143000" y="33527"/>
                  </a:lnTo>
                  <a:lnTo>
                    <a:pt x="1155700" y="34289"/>
                  </a:lnTo>
                  <a:lnTo>
                    <a:pt x="1155700" y="33527"/>
                  </a:lnTo>
                  <a:lnTo>
                    <a:pt x="1168400" y="34289"/>
                  </a:lnTo>
                  <a:lnTo>
                    <a:pt x="1168400" y="35051"/>
                  </a:lnTo>
                  <a:lnTo>
                    <a:pt x="1181100" y="36575"/>
                  </a:lnTo>
                  <a:lnTo>
                    <a:pt x="1181100" y="38099"/>
                  </a:lnTo>
                  <a:lnTo>
                    <a:pt x="1206500" y="42671"/>
                  </a:lnTo>
                  <a:lnTo>
                    <a:pt x="1206500" y="45719"/>
                  </a:lnTo>
                  <a:lnTo>
                    <a:pt x="1219200" y="48767"/>
                  </a:lnTo>
                  <a:lnTo>
                    <a:pt x="1219200" y="51815"/>
                  </a:lnTo>
                  <a:lnTo>
                    <a:pt x="1231900" y="55625"/>
                  </a:lnTo>
                  <a:lnTo>
                    <a:pt x="1231900" y="59435"/>
                  </a:lnTo>
                  <a:lnTo>
                    <a:pt x="1244600" y="64007"/>
                  </a:lnTo>
                  <a:lnTo>
                    <a:pt x="1244600" y="73151"/>
                  </a:lnTo>
                  <a:lnTo>
                    <a:pt x="1257300" y="78485"/>
                  </a:lnTo>
                  <a:lnTo>
                    <a:pt x="1257300" y="83057"/>
                  </a:lnTo>
                  <a:lnTo>
                    <a:pt x="1270000" y="89153"/>
                  </a:lnTo>
                  <a:lnTo>
                    <a:pt x="1270000" y="100583"/>
                  </a:lnTo>
                  <a:lnTo>
                    <a:pt x="1282700" y="107441"/>
                  </a:lnTo>
                  <a:lnTo>
                    <a:pt x="1282700" y="125729"/>
                  </a:lnTo>
                  <a:lnTo>
                    <a:pt x="1295400" y="133349"/>
                  </a:lnTo>
                  <a:lnTo>
                    <a:pt x="1295400" y="969084"/>
                  </a:lnTo>
                  <a:lnTo>
                    <a:pt x="1308100" y="951859"/>
                  </a:lnTo>
                  <a:lnTo>
                    <a:pt x="1320800" y="912151"/>
                  </a:lnTo>
                  <a:lnTo>
                    <a:pt x="1333500" y="868679"/>
                  </a:lnTo>
                  <a:close/>
                </a:path>
                <a:path w="1333500" h="1043939">
                  <a:moveTo>
                    <a:pt x="63500" y="1002029"/>
                  </a:moveTo>
                  <a:lnTo>
                    <a:pt x="63500" y="955547"/>
                  </a:lnTo>
                  <a:lnTo>
                    <a:pt x="50800" y="949451"/>
                  </a:lnTo>
                  <a:lnTo>
                    <a:pt x="50800" y="931925"/>
                  </a:lnTo>
                  <a:lnTo>
                    <a:pt x="38100" y="924305"/>
                  </a:lnTo>
                  <a:lnTo>
                    <a:pt x="38100" y="896873"/>
                  </a:lnTo>
                  <a:lnTo>
                    <a:pt x="25400" y="889253"/>
                  </a:lnTo>
                  <a:lnTo>
                    <a:pt x="25400" y="962655"/>
                  </a:lnTo>
                  <a:lnTo>
                    <a:pt x="38100" y="974668"/>
                  </a:lnTo>
                  <a:lnTo>
                    <a:pt x="50800" y="995933"/>
                  </a:lnTo>
                  <a:lnTo>
                    <a:pt x="63500" y="1002029"/>
                  </a:lnTo>
                  <a:close/>
                </a:path>
                <a:path w="1333500" h="1043939">
                  <a:moveTo>
                    <a:pt x="63500" y="94487"/>
                  </a:moveTo>
                  <a:lnTo>
                    <a:pt x="50799" y="95249"/>
                  </a:lnTo>
                  <a:lnTo>
                    <a:pt x="50799" y="100583"/>
                  </a:lnTo>
                  <a:lnTo>
                    <a:pt x="63500" y="94487"/>
                  </a:lnTo>
                  <a:close/>
                </a:path>
                <a:path w="1333500" h="1043939">
                  <a:moveTo>
                    <a:pt x="63500" y="950213"/>
                  </a:moveTo>
                  <a:lnTo>
                    <a:pt x="50800" y="943355"/>
                  </a:lnTo>
                  <a:lnTo>
                    <a:pt x="50800" y="949451"/>
                  </a:lnTo>
                  <a:lnTo>
                    <a:pt x="63500" y="950213"/>
                  </a:lnTo>
                  <a:close/>
                </a:path>
                <a:path w="1333500" h="1043939">
                  <a:moveTo>
                    <a:pt x="1295400" y="969084"/>
                  </a:moveTo>
                  <a:lnTo>
                    <a:pt x="1295400" y="910589"/>
                  </a:lnTo>
                  <a:lnTo>
                    <a:pt x="1282700" y="918209"/>
                  </a:lnTo>
                  <a:lnTo>
                    <a:pt x="1282700" y="937259"/>
                  </a:lnTo>
                  <a:lnTo>
                    <a:pt x="1270000" y="944117"/>
                  </a:lnTo>
                  <a:lnTo>
                    <a:pt x="1270000" y="954785"/>
                  </a:lnTo>
                  <a:lnTo>
                    <a:pt x="1257300" y="960881"/>
                  </a:lnTo>
                  <a:lnTo>
                    <a:pt x="1257300" y="966215"/>
                  </a:lnTo>
                  <a:lnTo>
                    <a:pt x="1244600" y="971549"/>
                  </a:lnTo>
                  <a:lnTo>
                    <a:pt x="1244600" y="979931"/>
                  </a:lnTo>
                  <a:lnTo>
                    <a:pt x="1231900" y="984503"/>
                  </a:lnTo>
                  <a:lnTo>
                    <a:pt x="1231900" y="988313"/>
                  </a:lnTo>
                  <a:lnTo>
                    <a:pt x="1219200" y="992123"/>
                  </a:lnTo>
                  <a:lnTo>
                    <a:pt x="1219200" y="995171"/>
                  </a:lnTo>
                  <a:lnTo>
                    <a:pt x="1206500" y="998981"/>
                  </a:lnTo>
                  <a:lnTo>
                    <a:pt x="1206500" y="1001267"/>
                  </a:lnTo>
                  <a:lnTo>
                    <a:pt x="1181100" y="1005839"/>
                  </a:lnTo>
                  <a:lnTo>
                    <a:pt x="1181100" y="1007363"/>
                  </a:lnTo>
                  <a:lnTo>
                    <a:pt x="1168400" y="1008887"/>
                  </a:lnTo>
                  <a:lnTo>
                    <a:pt x="1168400" y="1009649"/>
                  </a:lnTo>
                  <a:lnTo>
                    <a:pt x="1155700" y="1010411"/>
                  </a:lnTo>
                  <a:lnTo>
                    <a:pt x="165100" y="1010411"/>
                  </a:lnTo>
                  <a:lnTo>
                    <a:pt x="165100" y="1009649"/>
                  </a:lnTo>
                  <a:lnTo>
                    <a:pt x="152400" y="1008887"/>
                  </a:lnTo>
                  <a:lnTo>
                    <a:pt x="152400" y="1007363"/>
                  </a:lnTo>
                  <a:lnTo>
                    <a:pt x="139700" y="1005839"/>
                  </a:lnTo>
                  <a:lnTo>
                    <a:pt x="127000" y="1003553"/>
                  </a:lnTo>
                  <a:lnTo>
                    <a:pt x="127000" y="1001267"/>
                  </a:lnTo>
                  <a:lnTo>
                    <a:pt x="114300" y="998219"/>
                  </a:lnTo>
                  <a:lnTo>
                    <a:pt x="114300" y="995933"/>
                  </a:lnTo>
                  <a:lnTo>
                    <a:pt x="101600" y="992123"/>
                  </a:lnTo>
                  <a:lnTo>
                    <a:pt x="101600" y="989075"/>
                  </a:lnTo>
                  <a:lnTo>
                    <a:pt x="88900" y="984503"/>
                  </a:lnTo>
                  <a:lnTo>
                    <a:pt x="88900" y="980693"/>
                  </a:lnTo>
                  <a:lnTo>
                    <a:pt x="76200" y="975359"/>
                  </a:lnTo>
                  <a:lnTo>
                    <a:pt x="76200" y="966215"/>
                  </a:lnTo>
                  <a:lnTo>
                    <a:pt x="63500" y="960881"/>
                  </a:lnTo>
                  <a:lnTo>
                    <a:pt x="63500" y="1007363"/>
                  </a:lnTo>
                  <a:lnTo>
                    <a:pt x="88900" y="1022683"/>
                  </a:lnTo>
                  <a:lnTo>
                    <a:pt x="114300" y="1034434"/>
                  </a:lnTo>
                  <a:lnTo>
                    <a:pt x="127000" y="1036887"/>
                  </a:lnTo>
                  <a:lnTo>
                    <a:pt x="127000" y="1003553"/>
                  </a:lnTo>
                  <a:lnTo>
                    <a:pt x="139700" y="1003553"/>
                  </a:lnTo>
                  <a:lnTo>
                    <a:pt x="139700" y="1039340"/>
                  </a:lnTo>
                  <a:lnTo>
                    <a:pt x="152400" y="1041793"/>
                  </a:lnTo>
                  <a:lnTo>
                    <a:pt x="177800" y="1043939"/>
                  </a:lnTo>
                  <a:lnTo>
                    <a:pt x="1155700" y="1043939"/>
                  </a:lnTo>
                  <a:lnTo>
                    <a:pt x="1168400" y="1043177"/>
                  </a:lnTo>
                  <a:lnTo>
                    <a:pt x="1206500" y="1033461"/>
                  </a:lnTo>
                  <a:lnTo>
                    <a:pt x="1244600" y="1014007"/>
                  </a:lnTo>
                  <a:lnTo>
                    <a:pt x="1282700" y="986308"/>
                  </a:lnTo>
                  <a:lnTo>
                    <a:pt x="1295400" y="969084"/>
                  </a:lnTo>
                  <a:close/>
                </a:path>
                <a:path w="1333500" h="1043939">
                  <a:moveTo>
                    <a:pt x="88899" y="67817"/>
                  </a:moveTo>
                  <a:lnTo>
                    <a:pt x="76199" y="68579"/>
                  </a:lnTo>
                  <a:lnTo>
                    <a:pt x="76199" y="73151"/>
                  </a:lnTo>
                  <a:lnTo>
                    <a:pt x="88899" y="67817"/>
                  </a:lnTo>
                  <a:close/>
                </a:path>
                <a:path w="1333500" h="1043939">
                  <a:moveTo>
                    <a:pt x="88900" y="976121"/>
                  </a:moveTo>
                  <a:lnTo>
                    <a:pt x="76200" y="970787"/>
                  </a:lnTo>
                  <a:lnTo>
                    <a:pt x="76200" y="975359"/>
                  </a:lnTo>
                  <a:lnTo>
                    <a:pt x="88900" y="976121"/>
                  </a:lnTo>
                  <a:close/>
                </a:path>
                <a:path w="1333500" h="1043939">
                  <a:moveTo>
                    <a:pt x="139700" y="40385"/>
                  </a:moveTo>
                  <a:lnTo>
                    <a:pt x="127000" y="40385"/>
                  </a:lnTo>
                  <a:lnTo>
                    <a:pt x="127000" y="42671"/>
                  </a:lnTo>
                  <a:lnTo>
                    <a:pt x="139700" y="40385"/>
                  </a:lnTo>
                  <a:close/>
                </a:path>
                <a:path w="1333500" h="1043939">
                  <a:moveTo>
                    <a:pt x="1206500" y="45719"/>
                  </a:moveTo>
                  <a:lnTo>
                    <a:pt x="1206500" y="42671"/>
                  </a:lnTo>
                  <a:lnTo>
                    <a:pt x="1193800" y="42671"/>
                  </a:lnTo>
                  <a:lnTo>
                    <a:pt x="1206500" y="45719"/>
                  </a:lnTo>
                  <a:close/>
                </a:path>
                <a:path w="1333500" h="1043939">
                  <a:moveTo>
                    <a:pt x="1206500" y="1001267"/>
                  </a:moveTo>
                  <a:lnTo>
                    <a:pt x="1206500" y="998219"/>
                  </a:lnTo>
                  <a:lnTo>
                    <a:pt x="1193800" y="1001267"/>
                  </a:lnTo>
                  <a:lnTo>
                    <a:pt x="1206500" y="1001267"/>
                  </a:lnTo>
                  <a:close/>
                </a:path>
                <a:path w="1333500" h="1043939">
                  <a:moveTo>
                    <a:pt x="1244600" y="68579"/>
                  </a:moveTo>
                  <a:lnTo>
                    <a:pt x="1244600" y="64007"/>
                  </a:lnTo>
                  <a:lnTo>
                    <a:pt x="1231900" y="63245"/>
                  </a:lnTo>
                  <a:lnTo>
                    <a:pt x="1244600" y="68579"/>
                  </a:lnTo>
                  <a:close/>
                </a:path>
                <a:path w="1333500" h="1043939">
                  <a:moveTo>
                    <a:pt x="1244600" y="979931"/>
                  </a:moveTo>
                  <a:lnTo>
                    <a:pt x="1244600" y="975359"/>
                  </a:lnTo>
                  <a:lnTo>
                    <a:pt x="1231900" y="980693"/>
                  </a:lnTo>
                  <a:lnTo>
                    <a:pt x="1244600" y="979931"/>
                  </a:lnTo>
                  <a:close/>
                </a:path>
              </a:pathLst>
            </a:custGeom>
            <a:solidFill>
              <a:srgbClr val="757070"/>
            </a:solidFill>
          </p:spPr>
          <p:txBody>
            <a:bodyPr wrap="square" lIns="0" tIns="0" rIns="0" bIns="0" rtlCol="0"/>
            <a:lstStyle/>
            <a:p>
              <a:endParaRPr/>
            </a:p>
          </p:txBody>
        </p:sp>
      </p:grpSp>
      <p:grpSp>
        <p:nvGrpSpPr>
          <p:cNvPr id="34" name="object 34"/>
          <p:cNvGrpSpPr/>
          <p:nvPr/>
        </p:nvGrpSpPr>
        <p:grpSpPr>
          <a:xfrm>
            <a:off x="3415169" y="2715767"/>
            <a:ext cx="1887220" cy="2423160"/>
            <a:chOff x="3415169" y="2715767"/>
            <a:chExt cx="1887220" cy="2423160"/>
          </a:xfrm>
        </p:grpSpPr>
        <p:sp>
          <p:nvSpPr>
            <p:cNvPr id="35" name="object 35"/>
            <p:cNvSpPr/>
            <p:nvPr/>
          </p:nvSpPr>
          <p:spPr>
            <a:xfrm>
              <a:off x="4750193" y="2715767"/>
              <a:ext cx="551815" cy="459740"/>
            </a:xfrm>
            <a:custGeom>
              <a:avLst/>
              <a:gdLst/>
              <a:ahLst/>
              <a:cxnLst/>
              <a:rect l="l" t="t" r="r" b="b"/>
              <a:pathLst>
                <a:path w="551814" h="459739">
                  <a:moveTo>
                    <a:pt x="551688" y="230124"/>
                  </a:moveTo>
                  <a:lnTo>
                    <a:pt x="277368" y="0"/>
                  </a:lnTo>
                  <a:lnTo>
                    <a:pt x="277368" y="90678"/>
                  </a:lnTo>
                  <a:lnTo>
                    <a:pt x="0" y="90678"/>
                  </a:lnTo>
                  <a:lnTo>
                    <a:pt x="0" y="369570"/>
                  </a:lnTo>
                  <a:lnTo>
                    <a:pt x="277368" y="369570"/>
                  </a:lnTo>
                  <a:lnTo>
                    <a:pt x="277368" y="459486"/>
                  </a:lnTo>
                  <a:lnTo>
                    <a:pt x="551688" y="230124"/>
                  </a:lnTo>
                  <a:close/>
                </a:path>
              </a:pathLst>
            </a:custGeom>
            <a:solidFill>
              <a:srgbClr val="2F5496"/>
            </a:solidFill>
          </p:spPr>
          <p:txBody>
            <a:bodyPr wrap="square" lIns="0" tIns="0" rIns="0" bIns="0" rtlCol="0"/>
            <a:lstStyle/>
            <a:p>
              <a:endParaRPr/>
            </a:p>
          </p:txBody>
        </p:sp>
        <p:sp>
          <p:nvSpPr>
            <p:cNvPr id="36" name="object 36"/>
            <p:cNvSpPr/>
            <p:nvPr/>
          </p:nvSpPr>
          <p:spPr>
            <a:xfrm>
              <a:off x="3431933" y="4111751"/>
              <a:ext cx="1392555" cy="1010919"/>
            </a:xfrm>
            <a:custGeom>
              <a:avLst/>
              <a:gdLst/>
              <a:ahLst/>
              <a:cxnLst/>
              <a:rect l="l" t="t" r="r" b="b"/>
              <a:pathLst>
                <a:path w="1392554" h="1010920">
                  <a:moveTo>
                    <a:pt x="1392174" y="842009"/>
                  </a:moveTo>
                  <a:lnTo>
                    <a:pt x="1392174" y="168401"/>
                  </a:lnTo>
                  <a:lnTo>
                    <a:pt x="1386155" y="123648"/>
                  </a:lnTo>
                  <a:lnTo>
                    <a:pt x="1369172" y="83424"/>
                  </a:lnTo>
                  <a:lnTo>
                    <a:pt x="1342834" y="49339"/>
                  </a:lnTo>
                  <a:lnTo>
                    <a:pt x="1308749" y="23001"/>
                  </a:lnTo>
                  <a:lnTo>
                    <a:pt x="1268525" y="6018"/>
                  </a:lnTo>
                  <a:lnTo>
                    <a:pt x="1223772" y="0"/>
                  </a:lnTo>
                  <a:lnTo>
                    <a:pt x="168402" y="0"/>
                  </a:lnTo>
                  <a:lnTo>
                    <a:pt x="123648" y="6018"/>
                  </a:lnTo>
                  <a:lnTo>
                    <a:pt x="83424" y="23001"/>
                  </a:lnTo>
                  <a:lnTo>
                    <a:pt x="49339" y="49339"/>
                  </a:lnTo>
                  <a:lnTo>
                    <a:pt x="23001" y="83424"/>
                  </a:lnTo>
                  <a:lnTo>
                    <a:pt x="6018" y="123648"/>
                  </a:lnTo>
                  <a:lnTo>
                    <a:pt x="0" y="168401"/>
                  </a:lnTo>
                  <a:lnTo>
                    <a:pt x="0" y="842009"/>
                  </a:lnTo>
                  <a:lnTo>
                    <a:pt x="6018" y="886763"/>
                  </a:lnTo>
                  <a:lnTo>
                    <a:pt x="23001" y="926987"/>
                  </a:lnTo>
                  <a:lnTo>
                    <a:pt x="49339" y="961072"/>
                  </a:lnTo>
                  <a:lnTo>
                    <a:pt x="83424" y="987410"/>
                  </a:lnTo>
                  <a:lnTo>
                    <a:pt x="123648" y="1004393"/>
                  </a:lnTo>
                  <a:lnTo>
                    <a:pt x="168402" y="1010411"/>
                  </a:lnTo>
                  <a:lnTo>
                    <a:pt x="1223772" y="1010411"/>
                  </a:lnTo>
                  <a:lnTo>
                    <a:pt x="1268525" y="1004393"/>
                  </a:lnTo>
                  <a:lnTo>
                    <a:pt x="1308749" y="987410"/>
                  </a:lnTo>
                  <a:lnTo>
                    <a:pt x="1342834" y="961072"/>
                  </a:lnTo>
                  <a:lnTo>
                    <a:pt x="1369172" y="926987"/>
                  </a:lnTo>
                  <a:lnTo>
                    <a:pt x="1386155" y="886763"/>
                  </a:lnTo>
                  <a:lnTo>
                    <a:pt x="1392174" y="842009"/>
                  </a:lnTo>
                  <a:close/>
                </a:path>
              </a:pathLst>
            </a:custGeom>
            <a:solidFill>
              <a:srgbClr val="FBE5D6"/>
            </a:solidFill>
          </p:spPr>
          <p:txBody>
            <a:bodyPr wrap="square" lIns="0" tIns="0" rIns="0" bIns="0" rtlCol="0"/>
            <a:lstStyle/>
            <a:p>
              <a:endParaRPr/>
            </a:p>
          </p:txBody>
        </p:sp>
        <p:sp>
          <p:nvSpPr>
            <p:cNvPr id="37" name="object 37"/>
            <p:cNvSpPr/>
            <p:nvPr/>
          </p:nvSpPr>
          <p:spPr>
            <a:xfrm>
              <a:off x="3415169" y="4094987"/>
              <a:ext cx="1422400" cy="1043940"/>
            </a:xfrm>
            <a:custGeom>
              <a:avLst/>
              <a:gdLst/>
              <a:ahLst/>
              <a:cxnLst/>
              <a:rect l="l" t="t" r="r" b="b"/>
              <a:pathLst>
                <a:path w="1422400" h="1043939">
                  <a:moveTo>
                    <a:pt x="1422400" y="868679"/>
                  </a:moveTo>
                  <a:lnTo>
                    <a:pt x="1422400" y="166115"/>
                  </a:lnTo>
                  <a:lnTo>
                    <a:pt x="1409700" y="123231"/>
                  </a:lnTo>
                  <a:lnTo>
                    <a:pt x="1384300" y="84384"/>
                  </a:lnTo>
                  <a:lnTo>
                    <a:pt x="1358900" y="51144"/>
                  </a:lnTo>
                  <a:lnTo>
                    <a:pt x="1320800" y="25081"/>
                  </a:lnTo>
                  <a:lnTo>
                    <a:pt x="1282700" y="7763"/>
                  </a:lnTo>
                  <a:lnTo>
                    <a:pt x="1244600" y="761"/>
                  </a:lnTo>
                  <a:lnTo>
                    <a:pt x="1231900" y="0"/>
                  </a:lnTo>
                  <a:lnTo>
                    <a:pt x="177799" y="0"/>
                  </a:lnTo>
                  <a:lnTo>
                    <a:pt x="139700" y="5563"/>
                  </a:lnTo>
                  <a:lnTo>
                    <a:pt x="88899" y="20816"/>
                  </a:lnTo>
                  <a:lnTo>
                    <a:pt x="63499" y="44672"/>
                  </a:lnTo>
                  <a:lnTo>
                    <a:pt x="25399" y="76041"/>
                  </a:lnTo>
                  <a:lnTo>
                    <a:pt x="12699" y="113837"/>
                  </a:lnTo>
                  <a:lnTo>
                    <a:pt x="0" y="156971"/>
                  </a:lnTo>
                  <a:lnTo>
                    <a:pt x="0" y="924710"/>
                  </a:lnTo>
                  <a:lnTo>
                    <a:pt x="12700" y="950509"/>
                  </a:lnTo>
                  <a:lnTo>
                    <a:pt x="25400" y="962286"/>
                  </a:lnTo>
                  <a:lnTo>
                    <a:pt x="25399" y="155447"/>
                  </a:lnTo>
                  <a:lnTo>
                    <a:pt x="38100" y="147065"/>
                  </a:lnTo>
                  <a:lnTo>
                    <a:pt x="38099" y="119633"/>
                  </a:lnTo>
                  <a:lnTo>
                    <a:pt x="50799" y="112775"/>
                  </a:lnTo>
                  <a:lnTo>
                    <a:pt x="50799" y="95249"/>
                  </a:lnTo>
                  <a:lnTo>
                    <a:pt x="63499" y="88391"/>
                  </a:lnTo>
                  <a:lnTo>
                    <a:pt x="63499" y="83819"/>
                  </a:lnTo>
                  <a:lnTo>
                    <a:pt x="76199" y="77723"/>
                  </a:lnTo>
                  <a:lnTo>
                    <a:pt x="76199" y="68579"/>
                  </a:lnTo>
                  <a:lnTo>
                    <a:pt x="88899" y="63245"/>
                  </a:lnTo>
                  <a:lnTo>
                    <a:pt x="88899" y="59435"/>
                  </a:lnTo>
                  <a:lnTo>
                    <a:pt x="101599" y="55625"/>
                  </a:lnTo>
                  <a:lnTo>
                    <a:pt x="101599" y="51815"/>
                  </a:lnTo>
                  <a:lnTo>
                    <a:pt x="114300" y="48767"/>
                  </a:lnTo>
                  <a:lnTo>
                    <a:pt x="114300" y="45719"/>
                  </a:lnTo>
                  <a:lnTo>
                    <a:pt x="127000" y="42671"/>
                  </a:lnTo>
                  <a:lnTo>
                    <a:pt x="127000" y="40385"/>
                  </a:lnTo>
                  <a:lnTo>
                    <a:pt x="139700" y="38099"/>
                  </a:lnTo>
                  <a:lnTo>
                    <a:pt x="139700" y="38861"/>
                  </a:lnTo>
                  <a:lnTo>
                    <a:pt x="152400" y="36575"/>
                  </a:lnTo>
                  <a:lnTo>
                    <a:pt x="152400" y="35813"/>
                  </a:lnTo>
                  <a:lnTo>
                    <a:pt x="165100" y="34289"/>
                  </a:lnTo>
                  <a:lnTo>
                    <a:pt x="165100" y="33527"/>
                  </a:lnTo>
                  <a:lnTo>
                    <a:pt x="1244600" y="33527"/>
                  </a:lnTo>
                  <a:lnTo>
                    <a:pt x="1244600" y="34289"/>
                  </a:lnTo>
                  <a:lnTo>
                    <a:pt x="1257300" y="35813"/>
                  </a:lnTo>
                  <a:lnTo>
                    <a:pt x="1257300" y="35051"/>
                  </a:lnTo>
                  <a:lnTo>
                    <a:pt x="1270000" y="36575"/>
                  </a:lnTo>
                  <a:lnTo>
                    <a:pt x="1270000" y="38099"/>
                  </a:lnTo>
                  <a:lnTo>
                    <a:pt x="1282700" y="40385"/>
                  </a:lnTo>
                  <a:lnTo>
                    <a:pt x="1282700" y="42671"/>
                  </a:lnTo>
                  <a:lnTo>
                    <a:pt x="1295400" y="45719"/>
                  </a:lnTo>
                  <a:lnTo>
                    <a:pt x="1295400" y="48767"/>
                  </a:lnTo>
                  <a:lnTo>
                    <a:pt x="1308100" y="51815"/>
                  </a:lnTo>
                  <a:lnTo>
                    <a:pt x="1308100" y="55625"/>
                  </a:lnTo>
                  <a:lnTo>
                    <a:pt x="1320800" y="59435"/>
                  </a:lnTo>
                  <a:lnTo>
                    <a:pt x="1320800" y="63245"/>
                  </a:lnTo>
                  <a:lnTo>
                    <a:pt x="1333500" y="68579"/>
                  </a:lnTo>
                  <a:lnTo>
                    <a:pt x="1333500" y="73151"/>
                  </a:lnTo>
                  <a:lnTo>
                    <a:pt x="1346200" y="78485"/>
                  </a:lnTo>
                  <a:lnTo>
                    <a:pt x="1346200" y="88391"/>
                  </a:lnTo>
                  <a:lnTo>
                    <a:pt x="1358900" y="95249"/>
                  </a:lnTo>
                  <a:lnTo>
                    <a:pt x="1358900" y="106679"/>
                  </a:lnTo>
                  <a:lnTo>
                    <a:pt x="1371600" y="113537"/>
                  </a:lnTo>
                  <a:lnTo>
                    <a:pt x="1371600" y="132587"/>
                  </a:lnTo>
                  <a:lnTo>
                    <a:pt x="1384300" y="140969"/>
                  </a:lnTo>
                  <a:lnTo>
                    <a:pt x="1384300" y="969293"/>
                  </a:lnTo>
                  <a:lnTo>
                    <a:pt x="1397000" y="952135"/>
                  </a:lnTo>
                  <a:lnTo>
                    <a:pt x="1409700" y="912418"/>
                  </a:lnTo>
                  <a:lnTo>
                    <a:pt x="1422400" y="868679"/>
                  </a:lnTo>
                  <a:close/>
                </a:path>
                <a:path w="1422400" h="1043939">
                  <a:moveTo>
                    <a:pt x="63500" y="1002029"/>
                  </a:moveTo>
                  <a:lnTo>
                    <a:pt x="63500" y="955547"/>
                  </a:lnTo>
                  <a:lnTo>
                    <a:pt x="50800" y="949451"/>
                  </a:lnTo>
                  <a:lnTo>
                    <a:pt x="50800" y="938021"/>
                  </a:lnTo>
                  <a:lnTo>
                    <a:pt x="38100" y="924305"/>
                  </a:lnTo>
                  <a:lnTo>
                    <a:pt x="38100" y="896873"/>
                  </a:lnTo>
                  <a:lnTo>
                    <a:pt x="25400" y="889253"/>
                  </a:lnTo>
                  <a:lnTo>
                    <a:pt x="25400" y="962286"/>
                  </a:lnTo>
                  <a:lnTo>
                    <a:pt x="38100" y="974064"/>
                  </a:lnTo>
                  <a:lnTo>
                    <a:pt x="50800" y="995933"/>
                  </a:lnTo>
                  <a:lnTo>
                    <a:pt x="63500" y="1002029"/>
                  </a:lnTo>
                  <a:close/>
                </a:path>
                <a:path w="1422400" h="1043939">
                  <a:moveTo>
                    <a:pt x="63500" y="94487"/>
                  </a:moveTo>
                  <a:lnTo>
                    <a:pt x="50799" y="95249"/>
                  </a:lnTo>
                  <a:lnTo>
                    <a:pt x="50799" y="100583"/>
                  </a:lnTo>
                  <a:lnTo>
                    <a:pt x="63500" y="94487"/>
                  </a:lnTo>
                  <a:close/>
                </a:path>
                <a:path w="1422400" h="1043939">
                  <a:moveTo>
                    <a:pt x="63500" y="950213"/>
                  </a:moveTo>
                  <a:lnTo>
                    <a:pt x="50800" y="943355"/>
                  </a:lnTo>
                  <a:lnTo>
                    <a:pt x="50800" y="949451"/>
                  </a:lnTo>
                  <a:lnTo>
                    <a:pt x="63500" y="950213"/>
                  </a:lnTo>
                  <a:close/>
                </a:path>
                <a:path w="1422400" h="1043939">
                  <a:moveTo>
                    <a:pt x="1384300" y="969293"/>
                  </a:moveTo>
                  <a:lnTo>
                    <a:pt x="1384300" y="903731"/>
                  </a:lnTo>
                  <a:lnTo>
                    <a:pt x="1371600" y="911351"/>
                  </a:lnTo>
                  <a:lnTo>
                    <a:pt x="1371600" y="931163"/>
                  </a:lnTo>
                  <a:lnTo>
                    <a:pt x="1358900" y="938021"/>
                  </a:lnTo>
                  <a:lnTo>
                    <a:pt x="1358900" y="949451"/>
                  </a:lnTo>
                  <a:lnTo>
                    <a:pt x="1346200" y="955547"/>
                  </a:lnTo>
                  <a:lnTo>
                    <a:pt x="1346200" y="965453"/>
                  </a:lnTo>
                  <a:lnTo>
                    <a:pt x="1333500" y="971549"/>
                  </a:lnTo>
                  <a:lnTo>
                    <a:pt x="1333500" y="975359"/>
                  </a:lnTo>
                  <a:lnTo>
                    <a:pt x="1320800" y="980693"/>
                  </a:lnTo>
                  <a:lnTo>
                    <a:pt x="1320800" y="984503"/>
                  </a:lnTo>
                  <a:lnTo>
                    <a:pt x="1308100" y="989075"/>
                  </a:lnTo>
                  <a:lnTo>
                    <a:pt x="1308100" y="992123"/>
                  </a:lnTo>
                  <a:lnTo>
                    <a:pt x="1295400" y="995933"/>
                  </a:lnTo>
                  <a:lnTo>
                    <a:pt x="1295400" y="998219"/>
                  </a:lnTo>
                  <a:lnTo>
                    <a:pt x="1282700" y="1001267"/>
                  </a:lnTo>
                  <a:lnTo>
                    <a:pt x="1282700" y="1003553"/>
                  </a:lnTo>
                  <a:lnTo>
                    <a:pt x="1270000" y="1005839"/>
                  </a:lnTo>
                  <a:lnTo>
                    <a:pt x="1270000" y="1007363"/>
                  </a:lnTo>
                  <a:lnTo>
                    <a:pt x="1257300" y="1008887"/>
                  </a:lnTo>
                  <a:lnTo>
                    <a:pt x="1244600" y="1009649"/>
                  </a:lnTo>
                  <a:lnTo>
                    <a:pt x="1244600" y="1010411"/>
                  </a:lnTo>
                  <a:lnTo>
                    <a:pt x="165100" y="1010411"/>
                  </a:lnTo>
                  <a:lnTo>
                    <a:pt x="165100" y="1009649"/>
                  </a:lnTo>
                  <a:lnTo>
                    <a:pt x="152400" y="1008887"/>
                  </a:lnTo>
                  <a:lnTo>
                    <a:pt x="152400" y="1007363"/>
                  </a:lnTo>
                  <a:lnTo>
                    <a:pt x="139700" y="1005839"/>
                  </a:lnTo>
                  <a:lnTo>
                    <a:pt x="127000" y="1003553"/>
                  </a:lnTo>
                  <a:lnTo>
                    <a:pt x="127000" y="1001267"/>
                  </a:lnTo>
                  <a:lnTo>
                    <a:pt x="114300" y="998219"/>
                  </a:lnTo>
                  <a:lnTo>
                    <a:pt x="114300" y="995933"/>
                  </a:lnTo>
                  <a:lnTo>
                    <a:pt x="101600" y="992123"/>
                  </a:lnTo>
                  <a:lnTo>
                    <a:pt x="101600" y="989075"/>
                  </a:lnTo>
                  <a:lnTo>
                    <a:pt x="88900" y="984503"/>
                  </a:lnTo>
                  <a:lnTo>
                    <a:pt x="88900" y="980693"/>
                  </a:lnTo>
                  <a:lnTo>
                    <a:pt x="76200" y="975359"/>
                  </a:lnTo>
                  <a:lnTo>
                    <a:pt x="76200" y="971549"/>
                  </a:lnTo>
                  <a:lnTo>
                    <a:pt x="63500" y="960881"/>
                  </a:lnTo>
                  <a:lnTo>
                    <a:pt x="63500" y="1007363"/>
                  </a:lnTo>
                  <a:lnTo>
                    <a:pt x="88900" y="1022905"/>
                  </a:lnTo>
                  <a:lnTo>
                    <a:pt x="114300" y="1034443"/>
                  </a:lnTo>
                  <a:lnTo>
                    <a:pt x="127000" y="1036824"/>
                  </a:lnTo>
                  <a:lnTo>
                    <a:pt x="127000" y="1003553"/>
                  </a:lnTo>
                  <a:lnTo>
                    <a:pt x="139700" y="1003553"/>
                  </a:lnTo>
                  <a:lnTo>
                    <a:pt x="139700" y="1039205"/>
                  </a:lnTo>
                  <a:lnTo>
                    <a:pt x="152400" y="1041586"/>
                  </a:lnTo>
                  <a:lnTo>
                    <a:pt x="177800" y="1043939"/>
                  </a:lnTo>
                  <a:lnTo>
                    <a:pt x="1244600" y="1043939"/>
                  </a:lnTo>
                  <a:lnTo>
                    <a:pt x="1257300" y="1043177"/>
                  </a:lnTo>
                  <a:lnTo>
                    <a:pt x="1295400" y="1033354"/>
                  </a:lnTo>
                  <a:lnTo>
                    <a:pt x="1333500" y="1013984"/>
                  </a:lnTo>
                  <a:lnTo>
                    <a:pt x="1371600" y="986451"/>
                  </a:lnTo>
                  <a:lnTo>
                    <a:pt x="1384300" y="969293"/>
                  </a:lnTo>
                  <a:close/>
                </a:path>
                <a:path w="1422400" h="1043939">
                  <a:moveTo>
                    <a:pt x="88899" y="67817"/>
                  </a:moveTo>
                  <a:lnTo>
                    <a:pt x="76199" y="68579"/>
                  </a:lnTo>
                  <a:lnTo>
                    <a:pt x="76199" y="73151"/>
                  </a:lnTo>
                  <a:lnTo>
                    <a:pt x="88899" y="67817"/>
                  </a:lnTo>
                  <a:close/>
                </a:path>
                <a:path w="1422400" h="1043939">
                  <a:moveTo>
                    <a:pt x="88900" y="976121"/>
                  </a:moveTo>
                  <a:lnTo>
                    <a:pt x="76200" y="970787"/>
                  </a:lnTo>
                  <a:lnTo>
                    <a:pt x="76200" y="975359"/>
                  </a:lnTo>
                  <a:lnTo>
                    <a:pt x="88900" y="976121"/>
                  </a:lnTo>
                  <a:close/>
                </a:path>
                <a:path w="1422400" h="1043939">
                  <a:moveTo>
                    <a:pt x="139700" y="40385"/>
                  </a:moveTo>
                  <a:lnTo>
                    <a:pt x="127000" y="40385"/>
                  </a:lnTo>
                  <a:lnTo>
                    <a:pt x="127000" y="42671"/>
                  </a:lnTo>
                  <a:lnTo>
                    <a:pt x="139700" y="40385"/>
                  </a:lnTo>
                  <a:close/>
                </a:path>
              </a:pathLst>
            </a:custGeom>
            <a:solidFill>
              <a:srgbClr val="757070"/>
            </a:solidFill>
          </p:spPr>
          <p:txBody>
            <a:bodyPr wrap="square" lIns="0" tIns="0" rIns="0" bIns="0" rtlCol="0"/>
            <a:lstStyle/>
            <a:p>
              <a:endParaRPr/>
            </a:p>
          </p:txBody>
        </p:sp>
      </p:grpSp>
      <p:sp>
        <p:nvSpPr>
          <p:cNvPr id="38" name="object 38"/>
          <p:cNvSpPr txBox="1"/>
          <p:nvPr/>
        </p:nvSpPr>
        <p:spPr>
          <a:xfrm>
            <a:off x="5707513" y="4321555"/>
            <a:ext cx="915669" cy="559435"/>
          </a:xfrm>
          <a:prstGeom prst="rect">
            <a:avLst/>
          </a:prstGeom>
        </p:spPr>
        <p:txBody>
          <a:bodyPr vert="horz" wrap="square" lIns="0" tIns="12700" rIns="0" bIns="0" rtlCol="0">
            <a:spAutoFit/>
          </a:bodyPr>
          <a:lstStyle/>
          <a:p>
            <a:pPr marL="12700" marR="5080">
              <a:lnSpc>
                <a:spcPct val="100000"/>
              </a:lnSpc>
              <a:spcBef>
                <a:spcPts val="100"/>
              </a:spcBef>
            </a:pPr>
            <a:r>
              <a:rPr sz="1750" b="1" spc="-15" dirty="0">
                <a:solidFill>
                  <a:srgbClr val="C00000"/>
                </a:solidFill>
                <a:latin typeface="Microsoft JhengHei"/>
                <a:cs typeface="Microsoft JhengHei"/>
              </a:rPr>
              <a:t>愛滋指定醫療院所</a:t>
            </a:r>
            <a:endParaRPr sz="1750">
              <a:latin typeface="Microsoft JhengHei"/>
              <a:cs typeface="Microsoft JhengHei"/>
            </a:endParaRPr>
          </a:p>
        </p:txBody>
      </p:sp>
      <p:sp>
        <p:nvSpPr>
          <p:cNvPr id="39" name="object 39"/>
          <p:cNvSpPr txBox="1"/>
          <p:nvPr/>
        </p:nvSpPr>
        <p:spPr>
          <a:xfrm>
            <a:off x="3558673" y="4163060"/>
            <a:ext cx="1137920" cy="883919"/>
          </a:xfrm>
          <a:prstGeom prst="rect">
            <a:avLst/>
          </a:prstGeom>
        </p:spPr>
        <p:txBody>
          <a:bodyPr vert="horz" wrap="square" lIns="0" tIns="12700" rIns="0" bIns="0" rtlCol="0">
            <a:spAutoFit/>
          </a:bodyPr>
          <a:lstStyle/>
          <a:p>
            <a:pPr marL="12700" marR="5080" algn="ctr">
              <a:lnSpc>
                <a:spcPct val="100000"/>
              </a:lnSpc>
              <a:spcBef>
                <a:spcPts val="100"/>
              </a:spcBef>
            </a:pPr>
            <a:r>
              <a:rPr sz="1750" b="1" spc="-15" dirty="0">
                <a:solidFill>
                  <a:srgbClr val="C00000"/>
                </a:solidFill>
                <a:latin typeface="Microsoft JhengHei"/>
                <a:cs typeface="Microsoft JhengHei"/>
              </a:rPr>
              <a:t>自我篩檢</a:t>
            </a:r>
            <a:r>
              <a:rPr sz="1750" b="1" spc="-50" dirty="0">
                <a:solidFill>
                  <a:srgbClr val="C00000"/>
                </a:solidFill>
                <a:latin typeface="Microsoft JhengHei"/>
                <a:cs typeface="Microsoft JhengHei"/>
              </a:rPr>
              <a:t> </a:t>
            </a:r>
            <a:r>
              <a:rPr sz="1750" b="1" spc="-10" dirty="0">
                <a:solidFill>
                  <a:srgbClr val="C00000"/>
                </a:solidFill>
                <a:latin typeface="Microsoft JhengHei"/>
                <a:cs typeface="Microsoft JhengHei"/>
              </a:rPr>
              <a:t>呈陽性反應</a:t>
            </a:r>
            <a:endParaRPr sz="1750">
              <a:latin typeface="Microsoft JhengHei"/>
              <a:cs typeface="Microsoft JhengHei"/>
            </a:endParaRPr>
          </a:p>
          <a:p>
            <a:pPr marL="635" algn="ctr">
              <a:lnSpc>
                <a:spcPct val="100000"/>
              </a:lnSpc>
              <a:spcBef>
                <a:spcPts val="150"/>
              </a:spcBef>
            </a:pPr>
            <a:r>
              <a:rPr sz="900" b="1" dirty="0">
                <a:latin typeface="Microsoft JhengHei"/>
                <a:cs typeface="Microsoft JhengHei"/>
              </a:rPr>
              <a:t>(請儘速至愛滋指定</a:t>
            </a:r>
            <a:r>
              <a:rPr sz="900" b="1" spc="-50" dirty="0">
                <a:latin typeface="Microsoft JhengHei"/>
                <a:cs typeface="Microsoft JhengHei"/>
              </a:rPr>
              <a:t>醫</a:t>
            </a:r>
            <a:endParaRPr sz="900">
              <a:latin typeface="Microsoft JhengHei"/>
              <a:cs typeface="Microsoft JhengHei"/>
            </a:endParaRPr>
          </a:p>
          <a:p>
            <a:pPr algn="ctr">
              <a:lnSpc>
                <a:spcPct val="100000"/>
              </a:lnSpc>
              <a:spcBef>
                <a:spcPts val="245"/>
              </a:spcBef>
            </a:pPr>
            <a:r>
              <a:rPr sz="900" b="1" dirty="0">
                <a:latin typeface="Microsoft JhengHei"/>
                <a:cs typeface="Microsoft JhengHei"/>
              </a:rPr>
              <a:t>療院所進行確認檢驗</a:t>
            </a:r>
            <a:r>
              <a:rPr sz="900" b="1" spc="-50" dirty="0">
                <a:latin typeface="Microsoft JhengHei"/>
                <a:cs typeface="Microsoft JhengHei"/>
              </a:rPr>
              <a:t>)</a:t>
            </a:r>
            <a:endParaRPr sz="900">
              <a:latin typeface="Microsoft JhengHei"/>
              <a:cs typeface="Microsoft JhengHei"/>
            </a:endParaRPr>
          </a:p>
        </p:txBody>
      </p:sp>
      <p:sp>
        <p:nvSpPr>
          <p:cNvPr id="40" name="object 40"/>
          <p:cNvSpPr/>
          <p:nvPr/>
        </p:nvSpPr>
        <p:spPr>
          <a:xfrm>
            <a:off x="6871601" y="4338828"/>
            <a:ext cx="575310" cy="459740"/>
          </a:xfrm>
          <a:custGeom>
            <a:avLst/>
            <a:gdLst/>
            <a:ahLst/>
            <a:cxnLst/>
            <a:rect l="l" t="t" r="r" b="b"/>
            <a:pathLst>
              <a:path w="575309" h="459739">
                <a:moveTo>
                  <a:pt x="575309" y="230124"/>
                </a:moveTo>
                <a:lnTo>
                  <a:pt x="301751" y="0"/>
                </a:lnTo>
                <a:lnTo>
                  <a:pt x="301751" y="90678"/>
                </a:lnTo>
                <a:lnTo>
                  <a:pt x="0" y="90678"/>
                </a:lnTo>
                <a:lnTo>
                  <a:pt x="0" y="369570"/>
                </a:lnTo>
                <a:lnTo>
                  <a:pt x="301751" y="369570"/>
                </a:lnTo>
                <a:lnTo>
                  <a:pt x="301751" y="459486"/>
                </a:lnTo>
                <a:lnTo>
                  <a:pt x="575309" y="230124"/>
                </a:lnTo>
                <a:close/>
              </a:path>
            </a:pathLst>
          </a:custGeom>
          <a:solidFill>
            <a:srgbClr val="2F5496"/>
          </a:solidFill>
        </p:spPr>
        <p:txBody>
          <a:bodyPr wrap="square" lIns="0" tIns="0" rIns="0" bIns="0" rtlCol="0"/>
          <a:lstStyle/>
          <a:p>
            <a:endParaRPr/>
          </a:p>
        </p:txBody>
      </p:sp>
      <p:sp>
        <p:nvSpPr>
          <p:cNvPr id="41" name="object 41"/>
          <p:cNvSpPr/>
          <p:nvPr/>
        </p:nvSpPr>
        <p:spPr>
          <a:xfrm>
            <a:off x="4898783" y="4375403"/>
            <a:ext cx="551180" cy="459740"/>
          </a:xfrm>
          <a:custGeom>
            <a:avLst/>
            <a:gdLst/>
            <a:ahLst/>
            <a:cxnLst/>
            <a:rect l="l" t="t" r="r" b="b"/>
            <a:pathLst>
              <a:path w="551179" h="459739">
                <a:moveTo>
                  <a:pt x="550926" y="229362"/>
                </a:moveTo>
                <a:lnTo>
                  <a:pt x="277368" y="0"/>
                </a:lnTo>
                <a:lnTo>
                  <a:pt x="277368" y="89916"/>
                </a:lnTo>
                <a:lnTo>
                  <a:pt x="0" y="89916"/>
                </a:lnTo>
                <a:lnTo>
                  <a:pt x="0" y="368808"/>
                </a:lnTo>
                <a:lnTo>
                  <a:pt x="277368" y="368808"/>
                </a:lnTo>
                <a:lnTo>
                  <a:pt x="277368" y="459486"/>
                </a:lnTo>
                <a:lnTo>
                  <a:pt x="550926" y="229362"/>
                </a:lnTo>
                <a:close/>
              </a:path>
            </a:pathLst>
          </a:custGeom>
          <a:solidFill>
            <a:srgbClr val="2F5496"/>
          </a:solidFill>
        </p:spPr>
        <p:txBody>
          <a:bodyPr wrap="square" lIns="0" tIns="0" rIns="0" bIns="0" rtlCol="0"/>
          <a:lstStyle/>
          <a:p>
            <a:endParaRPr/>
          </a:p>
        </p:txBody>
      </p:sp>
      <p:grpSp>
        <p:nvGrpSpPr>
          <p:cNvPr id="42" name="object 42"/>
          <p:cNvGrpSpPr/>
          <p:nvPr/>
        </p:nvGrpSpPr>
        <p:grpSpPr>
          <a:xfrm>
            <a:off x="3381641" y="2370582"/>
            <a:ext cx="4495165" cy="1085215"/>
            <a:chOff x="3381641" y="2370582"/>
            <a:chExt cx="4495165" cy="1085215"/>
          </a:xfrm>
        </p:grpSpPr>
        <p:sp>
          <p:nvSpPr>
            <p:cNvPr id="43" name="object 43"/>
            <p:cNvSpPr/>
            <p:nvPr/>
          </p:nvSpPr>
          <p:spPr>
            <a:xfrm>
              <a:off x="7325753" y="2676144"/>
              <a:ext cx="551180" cy="459740"/>
            </a:xfrm>
            <a:custGeom>
              <a:avLst/>
              <a:gdLst/>
              <a:ahLst/>
              <a:cxnLst/>
              <a:rect l="l" t="t" r="r" b="b"/>
              <a:pathLst>
                <a:path w="551179" h="459739">
                  <a:moveTo>
                    <a:pt x="550926" y="230124"/>
                  </a:moveTo>
                  <a:lnTo>
                    <a:pt x="277368" y="0"/>
                  </a:lnTo>
                  <a:lnTo>
                    <a:pt x="277368" y="90678"/>
                  </a:lnTo>
                  <a:lnTo>
                    <a:pt x="0" y="90678"/>
                  </a:lnTo>
                  <a:lnTo>
                    <a:pt x="0" y="368808"/>
                  </a:lnTo>
                  <a:lnTo>
                    <a:pt x="277368" y="368808"/>
                  </a:lnTo>
                  <a:lnTo>
                    <a:pt x="277368" y="459486"/>
                  </a:lnTo>
                  <a:lnTo>
                    <a:pt x="550926" y="230124"/>
                  </a:lnTo>
                  <a:close/>
                </a:path>
              </a:pathLst>
            </a:custGeom>
            <a:solidFill>
              <a:srgbClr val="2F5496"/>
            </a:solidFill>
          </p:spPr>
          <p:txBody>
            <a:bodyPr wrap="square" lIns="0" tIns="0" rIns="0" bIns="0" rtlCol="0"/>
            <a:lstStyle/>
            <a:p>
              <a:endParaRPr/>
            </a:p>
          </p:txBody>
        </p:sp>
        <p:sp>
          <p:nvSpPr>
            <p:cNvPr id="44" name="object 44"/>
            <p:cNvSpPr/>
            <p:nvPr/>
          </p:nvSpPr>
          <p:spPr>
            <a:xfrm>
              <a:off x="3398405" y="2387346"/>
              <a:ext cx="1247140" cy="1051560"/>
            </a:xfrm>
            <a:custGeom>
              <a:avLst/>
              <a:gdLst/>
              <a:ahLst/>
              <a:cxnLst/>
              <a:rect l="l" t="t" r="r" b="b"/>
              <a:pathLst>
                <a:path w="1247139" h="1051560">
                  <a:moveTo>
                    <a:pt x="1246632" y="876300"/>
                  </a:moveTo>
                  <a:lnTo>
                    <a:pt x="1246632" y="175260"/>
                  </a:lnTo>
                  <a:lnTo>
                    <a:pt x="1240370" y="128675"/>
                  </a:lnTo>
                  <a:lnTo>
                    <a:pt x="1222699" y="86811"/>
                  </a:lnTo>
                  <a:lnTo>
                    <a:pt x="1195292" y="51339"/>
                  </a:lnTo>
                  <a:lnTo>
                    <a:pt x="1159820" y="23932"/>
                  </a:lnTo>
                  <a:lnTo>
                    <a:pt x="1117956" y="6261"/>
                  </a:lnTo>
                  <a:lnTo>
                    <a:pt x="1071372" y="0"/>
                  </a:lnTo>
                  <a:lnTo>
                    <a:pt x="175260" y="0"/>
                  </a:lnTo>
                  <a:lnTo>
                    <a:pt x="128675" y="6261"/>
                  </a:lnTo>
                  <a:lnTo>
                    <a:pt x="86811" y="23932"/>
                  </a:lnTo>
                  <a:lnTo>
                    <a:pt x="51339" y="51339"/>
                  </a:lnTo>
                  <a:lnTo>
                    <a:pt x="23932" y="86811"/>
                  </a:lnTo>
                  <a:lnTo>
                    <a:pt x="6261" y="128675"/>
                  </a:lnTo>
                  <a:lnTo>
                    <a:pt x="0" y="175260"/>
                  </a:lnTo>
                  <a:lnTo>
                    <a:pt x="0" y="876300"/>
                  </a:lnTo>
                  <a:lnTo>
                    <a:pt x="6261" y="922884"/>
                  </a:lnTo>
                  <a:lnTo>
                    <a:pt x="23932" y="964748"/>
                  </a:lnTo>
                  <a:lnTo>
                    <a:pt x="51339" y="1000220"/>
                  </a:lnTo>
                  <a:lnTo>
                    <a:pt x="86811" y="1027627"/>
                  </a:lnTo>
                  <a:lnTo>
                    <a:pt x="128675" y="1045298"/>
                  </a:lnTo>
                  <a:lnTo>
                    <a:pt x="175260" y="1051560"/>
                  </a:lnTo>
                  <a:lnTo>
                    <a:pt x="1071372" y="1051560"/>
                  </a:lnTo>
                  <a:lnTo>
                    <a:pt x="1117956" y="1045298"/>
                  </a:lnTo>
                  <a:lnTo>
                    <a:pt x="1159820" y="1027627"/>
                  </a:lnTo>
                  <a:lnTo>
                    <a:pt x="1195292" y="1000220"/>
                  </a:lnTo>
                  <a:lnTo>
                    <a:pt x="1222699" y="964748"/>
                  </a:lnTo>
                  <a:lnTo>
                    <a:pt x="1240370" y="922884"/>
                  </a:lnTo>
                  <a:lnTo>
                    <a:pt x="1246632" y="876300"/>
                  </a:lnTo>
                  <a:close/>
                </a:path>
              </a:pathLst>
            </a:custGeom>
            <a:solidFill>
              <a:srgbClr val="FFF2CC"/>
            </a:solidFill>
          </p:spPr>
          <p:txBody>
            <a:bodyPr wrap="square" lIns="0" tIns="0" rIns="0" bIns="0" rtlCol="0"/>
            <a:lstStyle/>
            <a:p>
              <a:endParaRPr/>
            </a:p>
          </p:txBody>
        </p:sp>
        <p:sp>
          <p:nvSpPr>
            <p:cNvPr id="45" name="object 45"/>
            <p:cNvSpPr/>
            <p:nvPr/>
          </p:nvSpPr>
          <p:spPr>
            <a:xfrm>
              <a:off x="3381641" y="2370582"/>
              <a:ext cx="1270000" cy="1085215"/>
            </a:xfrm>
            <a:custGeom>
              <a:avLst/>
              <a:gdLst/>
              <a:ahLst/>
              <a:cxnLst/>
              <a:rect l="l" t="t" r="r" b="b"/>
              <a:pathLst>
                <a:path w="1270000" h="1085214">
                  <a:moveTo>
                    <a:pt x="1270000" y="948154"/>
                  </a:moveTo>
                  <a:lnTo>
                    <a:pt x="1270000" y="172211"/>
                  </a:lnTo>
                  <a:lnTo>
                    <a:pt x="1257300" y="127042"/>
                  </a:lnTo>
                  <a:lnTo>
                    <a:pt x="1244600" y="86817"/>
                  </a:lnTo>
                  <a:lnTo>
                    <a:pt x="1219200" y="52768"/>
                  </a:lnTo>
                  <a:lnTo>
                    <a:pt x="1181100" y="26128"/>
                  </a:lnTo>
                  <a:lnTo>
                    <a:pt x="1143000" y="8127"/>
                  </a:lnTo>
                  <a:lnTo>
                    <a:pt x="1092200" y="0"/>
                  </a:lnTo>
                  <a:lnTo>
                    <a:pt x="190499" y="0"/>
                  </a:lnTo>
                  <a:lnTo>
                    <a:pt x="139699" y="5519"/>
                  </a:lnTo>
                  <a:lnTo>
                    <a:pt x="101599" y="21479"/>
                  </a:lnTo>
                  <a:lnTo>
                    <a:pt x="63499" y="46548"/>
                  </a:lnTo>
                  <a:lnTo>
                    <a:pt x="25399" y="79391"/>
                  </a:lnTo>
                  <a:lnTo>
                    <a:pt x="12699" y="118676"/>
                  </a:lnTo>
                  <a:lnTo>
                    <a:pt x="0" y="163068"/>
                  </a:lnTo>
                  <a:lnTo>
                    <a:pt x="0" y="960300"/>
                  </a:lnTo>
                  <a:lnTo>
                    <a:pt x="25400" y="988037"/>
                  </a:lnTo>
                  <a:lnTo>
                    <a:pt x="25399" y="160782"/>
                  </a:lnTo>
                  <a:lnTo>
                    <a:pt x="38100" y="151638"/>
                  </a:lnTo>
                  <a:lnTo>
                    <a:pt x="38099" y="123444"/>
                  </a:lnTo>
                  <a:lnTo>
                    <a:pt x="50799" y="115824"/>
                  </a:lnTo>
                  <a:lnTo>
                    <a:pt x="50799" y="103632"/>
                  </a:lnTo>
                  <a:lnTo>
                    <a:pt x="63499" y="96774"/>
                  </a:lnTo>
                  <a:lnTo>
                    <a:pt x="63499" y="86106"/>
                  </a:lnTo>
                  <a:lnTo>
                    <a:pt x="76199" y="80010"/>
                  </a:lnTo>
                  <a:lnTo>
                    <a:pt x="76199" y="74676"/>
                  </a:lnTo>
                  <a:lnTo>
                    <a:pt x="88899" y="69342"/>
                  </a:lnTo>
                  <a:lnTo>
                    <a:pt x="88899" y="65532"/>
                  </a:lnTo>
                  <a:lnTo>
                    <a:pt x="101599" y="60198"/>
                  </a:lnTo>
                  <a:lnTo>
                    <a:pt x="101599" y="56388"/>
                  </a:lnTo>
                  <a:lnTo>
                    <a:pt x="114300" y="52578"/>
                  </a:lnTo>
                  <a:lnTo>
                    <a:pt x="114300" y="49530"/>
                  </a:lnTo>
                  <a:lnTo>
                    <a:pt x="127000" y="45720"/>
                  </a:lnTo>
                  <a:lnTo>
                    <a:pt x="127000" y="43434"/>
                  </a:lnTo>
                  <a:lnTo>
                    <a:pt x="139700" y="40386"/>
                  </a:lnTo>
                  <a:lnTo>
                    <a:pt x="152400" y="38100"/>
                  </a:lnTo>
                  <a:lnTo>
                    <a:pt x="152400" y="36576"/>
                  </a:lnTo>
                  <a:lnTo>
                    <a:pt x="165100" y="35052"/>
                  </a:lnTo>
                  <a:lnTo>
                    <a:pt x="165100" y="34290"/>
                  </a:lnTo>
                  <a:lnTo>
                    <a:pt x="177800" y="33528"/>
                  </a:lnTo>
                  <a:lnTo>
                    <a:pt x="1092200" y="33527"/>
                  </a:lnTo>
                  <a:lnTo>
                    <a:pt x="1104900" y="34289"/>
                  </a:lnTo>
                  <a:lnTo>
                    <a:pt x="1104900" y="35052"/>
                  </a:lnTo>
                  <a:lnTo>
                    <a:pt x="1117600" y="36575"/>
                  </a:lnTo>
                  <a:lnTo>
                    <a:pt x="1117600" y="38100"/>
                  </a:lnTo>
                  <a:lnTo>
                    <a:pt x="1130300" y="40386"/>
                  </a:lnTo>
                  <a:lnTo>
                    <a:pt x="1143000" y="43434"/>
                  </a:lnTo>
                  <a:lnTo>
                    <a:pt x="1143000" y="45719"/>
                  </a:lnTo>
                  <a:lnTo>
                    <a:pt x="1155700" y="49529"/>
                  </a:lnTo>
                  <a:lnTo>
                    <a:pt x="1155700" y="52577"/>
                  </a:lnTo>
                  <a:lnTo>
                    <a:pt x="1168400" y="56387"/>
                  </a:lnTo>
                  <a:lnTo>
                    <a:pt x="1168400" y="60197"/>
                  </a:lnTo>
                  <a:lnTo>
                    <a:pt x="1181100" y="65531"/>
                  </a:lnTo>
                  <a:lnTo>
                    <a:pt x="1181100" y="69341"/>
                  </a:lnTo>
                  <a:lnTo>
                    <a:pt x="1193800" y="74675"/>
                  </a:lnTo>
                  <a:lnTo>
                    <a:pt x="1193800" y="85343"/>
                  </a:lnTo>
                  <a:lnTo>
                    <a:pt x="1206500" y="91439"/>
                  </a:lnTo>
                  <a:lnTo>
                    <a:pt x="1206500" y="96773"/>
                  </a:lnTo>
                  <a:lnTo>
                    <a:pt x="1219200" y="103631"/>
                  </a:lnTo>
                  <a:lnTo>
                    <a:pt x="1219200" y="122681"/>
                  </a:lnTo>
                  <a:lnTo>
                    <a:pt x="1231900" y="131063"/>
                  </a:lnTo>
                  <a:lnTo>
                    <a:pt x="1231900" y="160019"/>
                  </a:lnTo>
                  <a:lnTo>
                    <a:pt x="1244600" y="168401"/>
                  </a:lnTo>
                  <a:lnTo>
                    <a:pt x="1244600" y="989411"/>
                  </a:lnTo>
                  <a:lnTo>
                    <a:pt x="1270000" y="948154"/>
                  </a:lnTo>
                  <a:close/>
                </a:path>
                <a:path w="1270000" h="1085214">
                  <a:moveTo>
                    <a:pt x="1104900" y="1083564"/>
                  </a:moveTo>
                  <a:lnTo>
                    <a:pt x="1104900" y="1050798"/>
                  </a:lnTo>
                  <a:lnTo>
                    <a:pt x="1092200" y="1051560"/>
                  </a:lnTo>
                  <a:lnTo>
                    <a:pt x="177800" y="1051560"/>
                  </a:lnTo>
                  <a:lnTo>
                    <a:pt x="165100" y="1050798"/>
                  </a:lnTo>
                  <a:lnTo>
                    <a:pt x="165100" y="1050036"/>
                  </a:lnTo>
                  <a:lnTo>
                    <a:pt x="152400" y="1047750"/>
                  </a:lnTo>
                  <a:lnTo>
                    <a:pt x="152400" y="1046226"/>
                  </a:lnTo>
                  <a:lnTo>
                    <a:pt x="139700" y="1043940"/>
                  </a:lnTo>
                  <a:lnTo>
                    <a:pt x="139700" y="1044702"/>
                  </a:lnTo>
                  <a:lnTo>
                    <a:pt x="127000" y="1041654"/>
                  </a:lnTo>
                  <a:lnTo>
                    <a:pt x="127000" y="1039368"/>
                  </a:lnTo>
                  <a:lnTo>
                    <a:pt x="114300" y="1035558"/>
                  </a:lnTo>
                  <a:lnTo>
                    <a:pt x="114300" y="1032510"/>
                  </a:lnTo>
                  <a:lnTo>
                    <a:pt x="101600" y="1027938"/>
                  </a:lnTo>
                  <a:lnTo>
                    <a:pt x="101600" y="1024890"/>
                  </a:lnTo>
                  <a:lnTo>
                    <a:pt x="88900" y="1019556"/>
                  </a:lnTo>
                  <a:lnTo>
                    <a:pt x="88900" y="1015746"/>
                  </a:lnTo>
                  <a:lnTo>
                    <a:pt x="76200" y="1009650"/>
                  </a:lnTo>
                  <a:lnTo>
                    <a:pt x="76200" y="1005078"/>
                  </a:lnTo>
                  <a:lnTo>
                    <a:pt x="63500" y="998982"/>
                  </a:lnTo>
                  <a:lnTo>
                    <a:pt x="63500" y="988314"/>
                  </a:lnTo>
                  <a:lnTo>
                    <a:pt x="50800" y="974598"/>
                  </a:lnTo>
                  <a:lnTo>
                    <a:pt x="50800" y="968502"/>
                  </a:lnTo>
                  <a:lnTo>
                    <a:pt x="38100" y="960882"/>
                  </a:lnTo>
                  <a:lnTo>
                    <a:pt x="38100" y="932688"/>
                  </a:lnTo>
                  <a:lnTo>
                    <a:pt x="25400" y="924306"/>
                  </a:lnTo>
                  <a:lnTo>
                    <a:pt x="25400" y="988037"/>
                  </a:lnTo>
                  <a:lnTo>
                    <a:pt x="38100" y="1013436"/>
                  </a:lnTo>
                  <a:lnTo>
                    <a:pt x="50800" y="1034796"/>
                  </a:lnTo>
                  <a:lnTo>
                    <a:pt x="76200" y="1046988"/>
                  </a:lnTo>
                  <a:lnTo>
                    <a:pt x="101600" y="1063374"/>
                  </a:lnTo>
                  <a:lnTo>
                    <a:pt x="127000" y="1075096"/>
                  </a:lnTo>
                  <a:lnTo>
                    <a:pt x="152400" y="1082288"/>
                  </a:lnTo>
                  <a:lnTo>
                    <a:pt x="190500" y="1085088"/>
                  </a:lnTo>
                  <a:lnTo>
                    <a:pt x="1079500" y="1085088"/>
                  </a:lnTo>
                  <a:lnTo>
                    <a:pt x="1104900" y="1083564"/>
                  </a:lnTo>
                  <a:close/>
                </a:path>
                <a:path w="1270000" h="1085214">
                  <a:moveTo>
                    <a:pt x="1104900" y="35052"/>
                  </a:moveTo>
                  <a:lnTo>
                    <a:pt x="1104900" y="34289"/>
                  </a:lnTo>
                  <a:lnTo>
                    <a:pt x="1092200" y="34289"/>
                  </a:lnTo>
                  <a:lnTo>
                    <a:pt x="1104900" y="35052"/>
                  </a:lnTo>
                  <a:close/>
                </a:path>
                <a:path w="1270000" h="1085214">
                  <a:moveTo>
                    <a:pt x="1244600" y="989411"/>
                  </a:moveTo>
                  <a:lnTo>
                    <a:pt x="1244600" y="916686"/>
                  </a:lnTo>
                  <a:lnTo>
                    <a:pt x="1231900" y="925068"/>
                  </a:lnTo>
                  <a:lnTo>
                    <a:pt x="1231900" y="954024"/>
                  </a:lnTo>
                  <a:lnTo>
                    <a:pt x="1219200" y="961644"/>
                  </a:lnTo>
                  <a:lnTo>
                    <a:pt x="1219200" y="981456"/>
                  </a:lnTo>
                  <a:lnTo>
                    <a:pt x="1206500" y="988313"/>
                  </a:lnTo>
                  <a:lnTo>
                    <a:pt x="1206500" y="993647"/>
                  </a:lnTo>
                  <a:lnTo>
                    <a:pt x="1193800" y="999744"/>
                  </a:lnTo>
                  <a:lnTo>
                    <a:pt x="1193800" y="1009650"/>
                  </a:lnTo>
                  <a:lnTo>
                    <a:pt x="1181100" y="1015746"/>
                  </a:lnTo>
                  <a:lnTo>
                    <a:pt x="1181100" y="1019556"/>
                  </a:lnTo>
                  <a:lnTo>
                    <a:pt x="1168400" y="1024890"/>
                  </a:lnTo>
                  <a:lnTo>
                    <a:pt x="1168400" y="1027938"/>
                  </a:lnTo>
                  <a:lnTo>
                    <a:pt x="1155700" y="1032510"/>
                  </a:lnTo>
                  <a:lnTo>
                    <a:pt x="1155700" y="1035558"/>
                  </a:lnTo>
                  <a:lnTo>
                    <a:pt x="1143000" y="1039368"/>
                  </a:lnTo>
                  <a:lnTo>
                    <a:pt x="1143000" y="1041654"/>
                  </a:lnTo>
                  <a:lnTo>
                    <a:pt x="1130300" y="1044702"/>
                  </a:lnTo>
                  <a:lnTo>
                    <a:pt x="1130300" y="1043940"/>
                  </a:lnTo>
                  <a:lnTo>
                    <a:pt x="1117600" y="1046226"/>
                  </a:lnTo>
                  <a:lnTo>
                    <a:pt x="1117600" y="1047750"/>
                  </a:lnTo>
                  <a:lnTo>
                    <a:pt x="1092200" y="1050798"/>
                  </a:lnTo>
                  <a:lnTo>
                    <a:pt x="1104900" y="1050798"/>
                  </a:lnTo>
                  <a:lnTo>
                    <a:pt x="1104900" y="1083564"/>
                  </a:lnTo>
                  <a:lnTo>
                    <a:pt x="1143000" y="1073817"/>
                  </a:lnTo>
                  <a:lnTo>
                    <a:pt x="1181100" y="1053823"/>
                  </a:lnTo>
                  <a:lnTo>
                    <a:pt x="1219200" y="1025161"/>
                  </a:lnTo>
                  <a:lnTo>
                    <a:pt x="1244600" y="989411"/>
                  </a:lnTo>
                  <a:close/>
                </a:path>
                <a:path w="1270000" h="1085214">
                  <a:moveTo>
                    <a:pt x="1143000" y="46481"/>
                  </a:moveTo>
                  <a:lnTo>
                    <a:pt x="1143000" y="43434"/>
                  </a:lnTo>
                  <a:lnTo>
                    <a:pt x="1130300" y="42671"/>
                  </a:lnTo>
                  <a:lnTo>
                    <a:pt x="1143000" y="46481"/>
                  </a:lnTo>
                  <a:close/>
                </a:path>
                <a:path w="1270000" h="1085214">
                  <a:moveTo>
                    <a:pt x="1143000" y="1041654"/>
                  </a:moveTo>
                  <a:lnTo>
                    <a:pt x="1143000" y="1038606"/>
                  </a:lnTo>
                  <a:lnTo>
                    <a:pt x="1130300" y="1041654"/>
                  </a:lnTo>
                  <a:lnTo>
                    <a:pt x="1143000" y="1041654"/>
                  </a:lnTo>
                  <a:close/>
                </a:path>
              </a:pathLst>
            </a:custGeom>
            <a:solidFill>
              <a:srgbClr val="757070"/>
            </a:solidFill>
          </p:spPr>
          <p:txBody>
            <a:bodyPr wrap="square" lIns="0" tIns="0" rIns="0" bIns="0" rtlCol="0"/>
            <a:lstStyle/>
            <a:p>
              <a:endParaRPr/>
            </a:p>
          </p:txBody>
        </p:sp>
      </p:grpSp>
      <p:sp>
        <p:nvSpPr>
          <p:cNvPr id="46" name="object 46"/>
          <p:cNvSpPr txBox="1"/>
          <p:nvPr/>
        </p:nvSpPr>
        <p:spPr>
          <a:xfrm>
            <a:off x="3564007" y="2493517"/>
            <a:ext cx="915669" cy="826769"/>
          </a:xfrm>
          <a:prstGeom prst="rect">
            <a:avLst/>
          </a:prstGeom>
        </p:spPr>
        <p:txBody>
          <a:bodyPr vert="horz" wrap="square" lIns="0" tIns="12700" rIns="0" bIns="0" rtlCol="0">
            <a:spAutoFit/>
          </a:bodyPr>
          <a:lstStyle/>
          <a:p>
            <a:pPr marL="234950" marR="5080" indent="-222885">
              <a:lnSpc>
                <a:spcPct val="100000"/>
              </a:lnSpc>
              <a:spcBef>
                <a:spcPts val="100"/>
              </a:spcBef>
            </a:pPr>
            <a:r>
              <a:rPr sz="1750" b="1" spc="-15" dirty="0">
                <a:solidFill>
                  <a:srgbClr val="585858"/>
                </a:solidFill>
                <a:latin typeface="Microsoft JhengHei"/>
                <a:cs typeface="Microsoft JhengHei"/>
              </a:rPr>
              <a:t>⺠眾上網</a:t>
            </a:r>
            <a:r>
              <a:rPr sz="1750" b="1" spc="-25" dirty="0">
                <a:solidFill>
                  <a:srgbClr val="C00000"/>
                </a:solidFill>
                <a:latin typeface="Microsoft JhengHei"/>
                <a:cs typeface="Microsoft JhengHei"/>
              </a:rPr>
              <a:t>登錄</a:t>
            </a:r>
            <a:endParaRPr sz="1750">
              <a:latin typeface="Microsoft JhengHei"/>
              <a:cs typeface="Microsoft JhengHei"/>
            </a:endParaRPr>
          </a:p>
          <a:p>
            <a:pPr marL="12700">
              <a:lnSpc>
                <a:spcPct val="100000"/>
              </a:lnSpc>
              <a:spcBef>
                <a:spcPts val="5"/>
              </a:spcBef>
            </a:pPr>
            <a:r>
              <a:rPr sz="1750" b="1" spc="-15" dirty="0">
                <a:solidFill>
                  <a:srgbClr val="585858"/>
                </a:solidFill>
                <a:latin typeface="Microsoft JhengHei"/>
                <a:cs typeface="Microsoft JhengHei"/>
              </a:rPr>
              <a:t>篩檢結果</a:t>
            </a:r>
            <a:endParaRPr sz="1750">
              <a:latin typeface="Microsoft JhengHei"/>
              <a:cs typeface="Microsoft JhengHei"/>
            </a:endParaRPr>
          </a:p>
        </p:txBody>
      </p:sp>
      <p:sp>
        <p:nvSpPr>
          <p:cNvPr id="47" name="object 47"/>
          <p:cNvSpPr/>
          <p:nvPr/>
        </p:nvSpPr>
        <p:spPr>
          <a:xfrm>
            <a:off x="5346077" y="2373629"/>
            <a:ext cx="1892300" cy="1084580"/>
          </a:xfrm>
          <a:custGeom>
            <a:avLst/>
            <a:gdLst/>
            <a:ahLst/>
            <a:cxnLst/>
            <a:rect l="l" t="t" r="r" b="b"/>
            <a:pathLst>
              <a:path w="1892300" h="1084579">
                <a:moveTo>
                  <a:pt x="1892300" y="947365"/>
                </a:moveTo>
                <a:lnTo>
                  <a:pt x="1892300" y="172211"/>
                </a:lnTo>
                <a:lnTo>
                  <a:pt x="1879600" y="127072"/>
                </a:lnTo>
                <a:lnTo>
                  <a:pt x="1866900" y="86836"/>
                </a:lnTo>
                <a:lnTo>
                  <a:pt x="1828800" y="52758"/>
                </a:lnTo>
                <a:lnTo>
                  <a:pt x="1803400" y="26091"/>
                </a:lnTo>
                <a:lnTo>
                  <a:pt x="1752600" y="8087"/>
                </a:lnTo>
                <a:lnTo>
                  <a:pt x="1714500" y="0"/>
                </a:lnTo>
                <a:lnTo>
                  <a:pt x="190499" y="0"/>
                </a:lnTo>
                <a:lnTo>
                  <a:pt x="139699" y="5605"/>
                </a:lnTo>
                <a:lnTo>
                  <a:pt x="101599" y="21350"/>
                </a:lnTo>
                <a:lnTo>
                  <a:pt x="63499" y="46062"/>
                </a:lnTo>
                <a:lnTo>
                  <a:pt x="25399" y="78573"/>
                </a:lnTo>
                <a:lnTo>
                  <a:pt x="12699" y="117711"/>
                </a:lnTo>
                <a:lnTo>
                  <a:pt x="0" y="162306"/>
                </a:lnTo>
                <a:lnTo>
                  <a:pt x="0" y="959925"/>
                </a:lnTo>
                <a:lnTo>
                  <a:pt x="25400" y="987628"/>
                </a:lnTo>
                <a:lnTo>
                  <a:pt x="25399" y="160020"/>
                </a:lnTo>
                <a:lnTo>
                  <a:pt x="38100" y="151638"/>
                </a:lnTo>
                <a:lnTo>
                  <a:pt x="38099" y="123444"/>
                </a:lnTo>
                <a:lnTo>
                  <a:pt x="50799" y="115824"/>
                </a:lnTo>
                <a:lnTo>
                  <a:pt x="50799" y="103632"/>
                </a:lnTo>
                <a:lnTo>
                  <a:pt x="63499" y="96774"/>
                </a:lnTo>
                <a:lnTo>
                  <a:pt x="63499" y="85344"/>
                </a:lnTo>
                <a:lnTo>
                  <a:pt x="76199" y="79248"/>
                </a:lnTo>
                <a:lnTo>
                  <a:pt x="76199" y="74676"/>
                </a:lnTo>
                <a:lnTo>
                  <a:pt x="88899" y="69342"/>
                </a:lnTo>
                <a:lnTo>
                  <a:pt x="88899" y="64770"/>
                </a:lnTo>
                <a:lnTo>
                  <a:pt x="101599" y="55626"/>
                </a:lnTo>
                <a:lnTo>
                  <a:pt x="101599" y="56388"/>
                </a:lnTo>
                <a:lnTo>
                  <a:pt x="114300" y="51816"/>
                </a:lnTo>
                <a:lnTo>
                  <a:pt x="114300" y="48768"/>
                </a:lnTo>
                <a:lnTo>
                  <a:pt x="127000" y="45720"/>
                </a:lnTo>
                <a:lnTo>
                  <a:pt x="127000" y="42672"/>
                </a:lnTo>
                <a:lnTo>
                  <a:pt x="152400" y="38100"/>
                </a:lnTo>
                <a:lnTo>
                  <a:pt x="152400" y="36576"/>
                </a:lnTo>
                <a:lnTo>
                  <a:pt x="165100" y="35052"/>
                </a:lnTo>
                <a:lnTo>
                  <a:pt x="165100" y="34290"/>
                </a:lnTo>
                <a:lnTo>
                  <a:pt x="177800" y="33528"/>
                </a:lnTo>
                <a:lnTo>
                  <a:pt x="1714500" y="33527"/>
                </a:lnTo>
                <a:lnTo>
                  <a:pt x="1714500" y="34289"/>
                </a:lnTo>
                <a:lnTo>
                  <a:pt x="1727200" y="35051"/>
                </a:lnTo>
                <a:lnTo>
                  <a:pt x="1739900" y="36575"/>
                </a:lnTo>
                <a:lnTo>
                  <a:pt x="1739900" y="38099"/>
                </a:lnTo>
                <a:lnTo>
                  <a:pt x="1752600" y="40385"/>
                </a:lnTo>
                <a:lnTo>
                  <a:pt x="1752600" y="42671"/>
                </a:lnTo>
                <a:lnTo>
                  <a:pt x="1778000" y="48767"/>
                </a:lnTo>
                <a:lnTo>
                  <a:pt x="1778000" y="51815"/>
                </a:lnTo>
                <a:lnTo>
                  <a:pt x="1790700" y="56387"/>
                </a:lnTo>
                <a:lnTo>
                  <a:pt x="1790700" y="60197"/>
                </a:lnTo>
                <a:lnTo>
                  <a:pt x="1803400" y="64769"/>
                </a:lnTo>
                <a:lnTo>
                  <a:pt x="1803400" y="73913"/>
                </a:lnTo>
                <a:lnTo>
                  <a:pt x="1816100" y="80009"/>
                </a:lnTo>
                <a:lnTo>
                  <a:pt x="1816100" y="84581"/>
                </a:lnTo>
                <a:lnTo>
                  <a:pt x="1828800" y="91439"/>
                </a:lnTo>
                <a:lnTo>
                  <a:pt x="1828800" y="102869"/>
                </a:lnTo>
                <a:lnTo>
                  <a:pt x="1841500" y="109727"/>
                </a:lnTo>
                <a:lnTo>
                  <a:pt x="1841500" y="122681"/>
                </a:lnTo>
                <a:lnTo>
                  <a:pt x="1854200" y="130301"/>
                </a:lnTo>
                <a:lnTo>
                  <a:pt x="1854200" y="167639"/>
                </a:lnTo>
                <a:lnTo>
                  <a:pt x="1866900" y="176021"/>
                </a:lnTo>
                <a:lnTo>
                  <a:pt x="1866900" y="988638"/>
                </a:lnTo>
                <a:lnTo>
                  <a:pt x="1892300" y="947365"/>
                </a:lnTo>
                <a:close/>
              </a:path>
              <a:path w="1892300" h="1084579">
                <a:moveTo>
                  <a:pt x="1866900" y="988638"/>
                </a:moveTo>
                <a:lnTo>
                  <a:pt x="1866900" y="908304"/>
                </a:lnTo>
                <a:lnTo>
                  <a:pt x="1854200" y="917447"/>
                </a:lnTo>
                <a:lnTo>
                  <a:pt x="1854200" y="954024"/>
                </a:lnTo>
                <a:lnTo>
                  <a:pt x="1841500" y="961644"/>
                </a:lnTo>
                <a:lnTo>
                  <a:pt x="1841500" y="974597"/>
                </a:lnTo>
                <a:lnTo>
                  <a:pt x="1828800" y="981456"/>
                </a:lnTo>
                <a:lnTo>
                  <a:pt x="1828800" y="992885"/>
                </a:lnTo>
                <a:lnTo>
                  <a:pt x="1816100" y="999744"/>
                </a:lnTo>
                <a:lnTo>
                  <a:pt x="1816100" y="1004315"/>
                </a:lnTo>
                <a:lnTo>
                  <a:pt x="1803400" y="1010411"/>
                </a:lnTo>
                <a:lnTo>
                  <a:pt x="1803400" y="1019555"/>
                </a:lnTo>
                <a:lnTo>
                  <a:pt x="1790700" y="1024127"/>
                </a:lnTo>
                <a:lnTo>
                  <a:pt x="1790700" y="1027937"/>
                </a:lnTo>
                <a:lnTo>
                  <a:pt x="1778000" y="1032509"/>
                </a:lnTo>
                <a:lnTo>
                  <a:pt x="1778000" y="1035557"/>
                </a:lnTo>
                <a:lnTo>
                  <a:pt x="1752600" y="1041653"/>
                </a:lnTo>
                <a:lnTo>
                  <a:pt x="1752600" y="1043939"/>
                </a:lnTo>
                <a:lnTo>
                  <a:pt x="1739900" y="1046225"/>
                </a:lnTo>
                <a:lnTo>
                  <a:pt x="1739900" y="1047749"/>
                </a:lnTo>
                <a:lnTo>
                  <a:pt x="1727200" y="1049273"/>
                </a:lnTo>
                <a:lnTo>
                  <a:pt x="1714500" y="1050036"/>
                </a:lnTo>
                <a:lnTo>
                  <a:pt x="1714500" y="1050798"/>
                </a:lnTo>
                <a:lnTo>
                  <a:pt x="177800" y="1050798"/>
                </a:lnTo>
                <a:lnTo>
                  <a:pt x="165100" y="1050036"/>
                </a:lnTo>
                <a:lnTo>
                  <a:pt x="165100" y="1049274"/>
                </a:lnTo>
                <a:lnTo>
                  <a:pt x="152400" y="1047750"/>
                </a:lnTo>
                <a:lnTo>
                  <a:pt x="152400" y="1046226"/>
                </a:lnTo>
                <a:lnTo>
                  <a:pt x="127000" y="1041654"/>
                </a:lnTo>
                <a:lnTo>
                  <a:pt x="127000" y="1038606"/>
                </a:lnTo>
                <a:lnTo>
                  <a:pt x="114300" y="1035558"/>
                </a:lnTo>
                <a:lnTo>
                  <a:pt x="114300" y="1032510"/>
                </a:lnTo>
                <a:lnTo>
                  <a:pt x="101600" y="1027938"/>
                </a:lnTo>
                <a:lnTo>
                  <a:pt x="101600" y="1028700"/>
                </a:lnTo>
                <a:lnTo>
                  <a:pt x="88900" y="1019556"/>
                </a:lnTo>
                <a:lnTo>
                  <a:pt x="88900" y="1014984"/>
                </a:lnTo>
                <a:lnTo>
                  <a:pt x="76200" y="1009650"/>
                </a:lnTo>
                <a:lnTo>
                  <a:pt x="76200" y="1005078"/>
                </a:lnTo>
                <a:lnTo>
                  <a:pt x="63500" y="998982"/>
                </a:lnTo>
                <a:lnTo>
                  <a:pt x="63500" y="987552"/>
                </a:lnTo>
                <a:lnTo>
                  <a:pt x="50800" y="980694"/>
                </a:lnTo>
                <a:lnTo>
                  <a:pt x="50800" y="968502"/>
                </a:lnTo>
                <a:lnTo>
                  <a:pt x="38100" y="960882"/>
                </a:lnTo>
                <a:lnTo>
                  <a:pt x="38100" y="932688"/>
                </a:lnTo>
                <a:lnTo>
                  <a:pt x="25400" y="924306"/>
                </a:lnTo>
                <a:lnTo>
                  <a:pt x="25400" y="987628"/>
                </a:lnTo>
                <a:lnTo>
                  <a:pt x="38100" y="1013006"/>
                </a:lnTo>
                <a:lnTo>
                  <a:pt x="50800" y="1034796"/>
                </a:lnTo>
                <a:lnTo>
                  <a:pt x="63500" y="1040892"/>
                </a:lnTo>
                <a:lnTo>
                  <a:pt x="76200" y="1046226"/>
                </a:lnTo>
                <a:lnTo>
                  <a:pt x="101600" y="1062526"/>
                </a:lnTo>
                <a:lnTo>
                  <a:pt x="127000" y="1074620"/>
                </a:lnTo>
                <a:lnTo>
                  <a:pt x="152400" y="1082041"/>
                </a:lnTo>
                <a:lnTo>
                  <a:pt x="190500" y="1084326"/>
                </a:lnTo>
                <a:lnTo>
                  <a:pt x="1714500" y="1084325"/>
                </a:lnTo>
                <a:lnTo>
                  <a:pt x="1727200" y="1083564"/>
                </a:lnTo>
                <a:lnTo>
                  <a:pt x="1765300" y="1073490"/>
                </a:lnTo>
                <a:lnTo>
                  <a:pt x="1803400" y="1053267"/>
                </a:lnTo>
                <a:lnTo>
                  <a:pt x="1841500" y="1024461"/>
                </a:lnTo>
                <a:lnTo>
                  <a:pt x="1866900" y="988638"/>
                </a:lnTo>
                <a:close/>
              </a:path>
              <a:path w="1892300" h="1084579">
                <a:moveTo>
                  <a:pt x="1778000" y="52577"/>
                </a:moveTo>
                <a:lnTo>
                  <a:pt x="1778000" y="48767"/>
                </a:lnTo>
                <a:lnTo>
                  <a:pt x="1765300" y="48767"/>
                </a:lnTo>
                <a:lnTo>
                  <a:pt x="1778000" y="52577"/>
                </a:lnTo>
                <a:close/>
              </a:path>
              <a:path w="1892300" h="1084579">
                <a:moveTo>
                  <a:pt x="1778000" y="1035557"/>
                </a:moveTo>
                <a:lnTo>
                  <a:pt x="1778000" y="1031747"/>
                </a:lnTo>
                <a:lnTo>
                  <a:pt x="1765300" y="1035557"/>
                </a:lnTo>
                <a:lnTo>
                  <a:pt x="1778000" y="1035557"/>
                </a:lnTo>
                <a:close/>
              </a:path>
            </a:pathLst>
          </a:custGeom>
          <a:solidFill>
            <a:srgbClr val="000000"/>
          </a:solidFill>
        </p:spPr>
        <p:txBody>
          <a:bodyPr wrap="square" lIns="0" tIns="0" rIns="0" bIns="0" rtlCol="0"/>
          <a:lstStyle/>
          <a:p>
            <a:endParaRPr/>
          </a:p>
        </p:txBody>
      </p:sp>
      <p:sp>
        <p:nvSpPr>
          <p:cNvPr id="48" name="object 48"/>
          <p:cNvSpPr txBox="1"/>
          <p:nvPr/>
        </p:nvSpPr>
        <p:spPr>
          <a:xfrm>
            <a:off x="5505583" y="2496566"/>
            <a:ext cx="1583055" cy="826769"/>
          </a:xfrm>
          <a:prstGeom prst="rect">
            <a:avLst/>
          </a:prstGeom>
        </p:spPr>
        <p:txBody>
          <a:bodyPr vert="horz" wrap="square" lIns="0" tIns="12700" rIns="0" bIns="0" rtlCol="0">
            <a:spAutoFit/>
          </a:bodyPr>
          <a:lstStyle/>
          <a:p>
            <a:pPr marL="12700" marR="5080" algn="ctr">
              <a:lnSpc>
                <a:spcPct val="100000"/>
              </a:lnSpc>
              <a:spcBef>
                <a:spcPts val="100"/>
              </a:spcBef>
            </a:pPr>
            <a:r>
              <a:rPr sz="1750" b="1" spc="-15" dirty="0">
                <a:latin typeface="Microsoft JhengHei"/>
                <a:cs typeface="Microsoft JhengHei"/>
              </a:rPr>
              <a:t>系統發送</a:t>
            </a:r>
            <a:r>
              <a:rPr sz="1750" b="1" spc="-50" dirty="0">
                <a:latin typeface="Microsoft JhengHei"/>
                <a:cs typeface="Microsoft JhengHei"/>
              </a:rPr>
              <a:t> </a:t>
            </a:r>
            <a:r>
              <a:rPr sz="1750" b="1" dirty="0">
                <a:solidFill>
                  <a:srgbClr val="C00000"/>
                </a:solidFill>
                <a:latin typeface="Microsoft JhengHei"/>
                <a:cs typeface="Microsoft JhengHei"/>
              </a:rPr>
              <a:t>Coupon</a:t>
            </a:r>
            <a:r>
              <a:rPr sz="1750" b="1" spc="-20" dirty="0">
                <a:solidFill>
                  <a:srgbClr val="C00000"/>
                </a:solidFill>
                <a:latin typeface="Microsoft JhengHei"/>
                <a:cs typeface="Microsoft JhengHei"/>
              </a:rPr>
              <a:t>兌換券</a:t>
            </a:r>
            <a:r>
              <a:rPr sz="1750" b="1" spc="-10" dirty="0">
                <a:latin typeface="Microsoft JhengHei"/>
                <a:cs typeface="Microsoft JhengHei"/>
              </a:rPr>
              <a:t>至⺠眾會員帳號</a:t>
            </a:r>
            <a:endParaRPr sz="1750">
              <a:latin typeface="Microsoft JhengHei"/>
              <a:cs typeface="Microsoft JhengHei"/>
            </a:endParaRPr>
          </a:p>
        </p:txBody>
      </p:sp>
      <p:grpSp>
        <p:nvGrpSpPr>
          <p:cNvPr id="49" name="object 49"/>
          <p:cNvGrpSpPr/>
          <p:nvPr/>
        </p:nvGrpSpPr>
        <p:grpSpPr>
          <a:xfrm>
            <a:off x="7910969" y="2367533"/>
            <a:ext cx="2250440" cy="1096010"/>
            <a:chOff x="7910969" y="2367533"/>
            <a:chExt cx="2250440" cy="1096010"/>
          </a:xfrm>
        </p:grpSpPr>
        <p:sp>
          <p:nvSpPr>
            <p:cNvPr id="50" name="object 50"/>
            <p:cNvSpPr/>
            <p:nvPr/>
          </p:nvSpPr>
          <p:spPr>
            <a:xfrm>
              <a:off x="7927721" y="2384297"/>
              <a:ext cx="2216785" cy="1062355"/>
            </a:xfrm>
            <a:custGeom>
              <a:avLst/>
              <a:gdLst/>
              <a:ahLst/>
              <a:cxnLst/>
              <a:rect l="l" t="t" r="r" b="b"/>
              <a:pathLst>
                <a:path w="2216784" h="1062354">
                  <a:moveTo>
                    <a:pt x="2216658" y="956310"/>
                  </a:moveTo>
                  <a:lnTo>
                    <a:pt x="2216658" y="105918"/>
                  </a:lnTo>
                  <a:lnTo>
                    <a:pt x="2208359" y="64615"/>
                  </a:lnTo>
                  <a:lnTo>
                    <a:pt x="2185701" y="30956"/>
                  </a:lnTo>
                  <a:lnTo>
                    <a:pt x="2152042" y="8298"/>
                  </a:lnTo>
                  <a:lnTo>
                    <a:pt x="2110740" y="0"/>
                  </a:lnTo>
                  <a:lnTo>
                    <a:pt x="105155" y="0"/>
                  </a:lnTo>
                  <a:lnTo>
                    <a:pt x="64293" y="8298"/>
                  </a:lnTo>
                  <a:lnTo>
                    <a:pt x="30860" y="30956"/>
                  </a:lnTo>
                  <a:lnTo>
                    <a:pt x="8286" y="64615"/>
                  </a:lnTo>
                  <a:lnTo>
                    <a:pt x="0" y="105918"/>
                  </a:lnTo>
                  <a:lnTo>
                    <a:pt x="0" y="956310"/>
                  </a:lnTo>
                  <a:lnTo>
                    <a:pt x="8286" y="997612"/>
                  </a:lnTo>
                  <a:lnTo>
                    <a:pt x="30861" y="1031271"/>
                  </a:lnTo>
                  <a:lnTo>
                    <a:pt x="64293" y="1053929"/>
                  </a:lnTo>
                  <a:lnTo>
                    <a:pt x="105156" y="1062228"/>
                  </a:lnTo>
                  <a:lnTo>
                    <a:pt x="2110740" y="1062228"/>
                  </a:lnTo>
                  <a:lnTo>
                    <a:pt x="2152042" y="1053929"/>
                  </a:lnTo>
                  <a:lnTo>
                    <a:pt x="2185701" y="1031271"/>
                  </a:lnTo>
                  <a:lnTo>
                    <a:pt x="2208359" y="997612"/>
                  </a:lnTo>
                  <a:lnTo>
                    <a:pt x="2216658" y="956310"/>
                  </a:lnTo>
                  <a:close/>
                </a:path>
              </a:pathLst>
            </a:custGeom>
            <a:solidFill>
              <a:srgbClr val="FFF2CC"/>
            </a:solidFill>
          </p:spPr>
          <p:txBody>
            <a:bodyPr wrap="square" lIns="0" tIns="0" rIns="0" bIns="0" rtlCol="0"/>
            <a:lstStyle/>
            <a:p>
              <a:endParaRPr/>
            </a:p>
          </p:txBody>
        </p:sp>
        <p:sp>
          <p:nvSpPr>
            <p:cNvPr id="51" name="object 51"/>
            <p:cNvSpPr/>
            <p:nvPr/>
          </p:nvSpPr>
          <p:spPr>
            <a:xfrm>
              <a:off x="7910969" y="2367533"/>
              <a:ext cx="2250440" cy="1096010"/>
            </a:xfrm>
            <a:custGeom>
              <a:avLst/>
              <a:gdLst/>
              <a:ahLst/>
              <a:cxnLst/>
              <a:rect l="l" t="t" r="r" b="b"/>
              <a:pathLst>
                <a:path w="2250440" h="1096010">
                  <a:moveTo>
                    <a:pt x="2250186" y="973836"/>
                  </a:moveTo>
                  <a:lnTo>
                    <a:pt x="2250186" y="121920"/>
                  </a:lnTo>
                  <a:lnTo>
                    <a:pt x="2249424" y="109728"/>
                  </a:lnTo>
                  <a:lnTo>
                    <a:pt x="2233682" y="61592"/>
                  </a:lnTo>
                  <a:lnTo>
                    <a:pt x="2209499" y="31818"/>
                  </a:lnTo>
                  <a:lnTo>
                    <a:pt x="2177657" y="10709"/>
                  </a:lnTo>
                  <a:lnTo>
                    <a:pt x="2140458" y="762"/>
                  </a:lnTo>
                  <a:lnTo>
                    <a:pt x="2128266" y="0"/>
                  </a:lnTo>
                  <a:lnTo>
                    <a:pt x="121920" y="0"/>
                  </a:lnTo>
                  <a:lnTo>
                    <a:pt x="83931" y="6204"/>
                  </a:lnTo>
                  <a:lnTo>
                    <a:pt x="49591" y="24150"/>
                  </a:lnTo>
                  <a:lnTo>
                    <a:pt x="22270" y="51547"/>
                  </a:lnTo>
                  <a:lnTo>
                    <a:pt x="5333" y="86106"/>
                  </a:lnTo>
                  <a:lnTo>
                    <a:pt x="0" y="109728"/>
                  </a:lnTo>
                  <a:lnTo>
                    <a:pt x="0" y="986028"/>
                  </a:lnTo>
                  <a:lnTo>
                    <a:pt x="16308" y="1034929"/>
                  </a:lnTo>
                  <a:lnTo>
                    <a:pt x="33528" y="1057814"/>
                  </a:lnTo>
                  <a:lnTo>
                    <a:pt x="33528" y="114300"/>
                  </a:lnTo>
                  <a:lnTo>
                    <a:pt x="35052" y="103632"/>
                  </a:lnTo>
                  <a:lnTo>
                    <a:pt x="35052" y="105156"/>
                  </a:lnTo>
                  <a:lnTo>
                    <a:pt x="36576" y="98552"/>
                  </a:lnTo>
                  <a:lnTo>
                    <a:pt x="36576" y="96774"/>
                  </a:lnTo>
                  <a:lnTo>
                    <a:pt x="39624" y="88849"/>
                  </a:lnTo>
                  <a:lnTo>
                    <a:pt x="39624" y="88392"/>
                  </a:lnTo>
                  <a:lnTo>
                    <a:pt x="44196" y="79248"/>
                  </a:lnTo>
                  <a:lnTo>
                    <a:pt x="44196" y="79574"/>
                  </a:lnTo>
                  <a:lnTo>
                    <a:pt x="48006" y="73587"/>
                  </a:lnTo>
                  <a:lnTo>
                    <a:pt x="48006" y="73152"/>
                  </a:lnTo>
                  <a:lnTo>
                    <a:pt x="53340" y="66484"/>
                  </a:lnTo>
                  <a:lnTo>
                    <a:pt x="53340" y="66294"/>
                  </a:lnTo>
                  <a:lnTo>
                    <a:pt x="59436" y="58674"/>
                  </a:lnTo>
                  <a:lnTo>
                    <a:pt x="59436" y="59512"/>
                  </a:lnTo>
                  <a:lnTo>
                    <a:pt x="64769" y="54711"/>
                  </a:lnTo>
                  <a:lnTo>
                    <a:pt x="64769" y="54102"/>
                  </a:lnTo>
                  <a:lnTo>
                    <a:pt x="73152" y="48006"/>
                  </a:lnTo>
                  <a:lnTo>
                    <a:pt x="73152" y="48641"/>
                  </a:lnTo>
                  <a:lnTo>
                    <a:pt x="79248" y="45085"/>
                  </a:lnTo>
                  <a:lnTo>
                    <a:pt x="88392" y="40386"/>
                  </a:lnTo>
                  <a:lnTo>
                    <a:pt x="96012" y="37338"/>
                  </a:lnTo>
                  <a:lnTo>
                    <a:pt x="96012" y="37865"/>
                  </a:lnTo>
                  <a:lnTo>
                    <a:pt x="105155" y="35052"/>
                  </a:lnTo>
                  <a:lnTo>
                    <a:pt x="105155" y="35462"/>
                  </a:lnTo>
                  <a:lnTo>
                    <a:pt x="113538" y="33528"/>
                  </a:lnTo>
                  <a:lnTo>
                    <a:pt x="113538" y="34181"/>
                  </a:lnTo>
                  <a:lnTo>
                    <a:pt x="121920" y="33582"/>
                  </a:lnTo>
                  <a:lnTo>
                    <a:pt x="2127504" y="33578"/>
                  </a:lnTo>
                  <a:lnTo>
                    <a:pt x="2135886" y="34137"/>
                  </a:lnTo>
                  <a:lnTo>
                    <a:pt x="2135886" y="33528"/>
                  </a:lnTo>
                  <a:lnTo>
                    <a:pt x="2145030" y="35487"/>
                  </a:lnTo>
                  <a:lnTo>
                    <a:pt x="2145030" y="35052"/>
                  </a:lnTo>
                  <a:lnTo>
                    <a:pt x="2153412" y="37631"/>
                  </a:lnTo>
                  <a:lnTo>
                    <a:pt x="2153412" y="37338"/>
                  </a:lnTo>
                  <a:lnTo>
                    <a:pt x="2161794" y="40561"/>
                  </a:lnTo>
                  <a:lnTo>
                    <a:pt x="2161794" y="40386"/>
                  </a:lnTo>
                  <a:lnTo>
                    <a:pt x="2170938" y="44958"/>
                  </a:lnTo>
                  <a:lnTo>
                    <a:pt x="2170938" y="45165"/>
                  </a:lnTo>
                  <a:lnTo>
                    <a:pt x="2177034" y="49045"/>
                  </a:lnTo>
                  <a:lnTo>
                    <a:pt x="2177034" y="48006"/>
                  </a:lnTo>
                  <a:lnTo>
                    <a:pt x="2183892" y="53492"/>
                  </a:lnTo>
                  <a:lnTo>
                    <a:pt x="2183892" y="53340"/>
                  </a:lnTo>
                  <a:lnTo>
                    <a:pt x="2189988" y="58826"/>
                  </a:lnTo>
                  <a:lnTo>
                    <a:pt x="2189988" y="58674"/>
                  </a:lnTo>
                  <a:lnTo>
                    <a:pt x="2191512" y="60198"/>
                  </a:lnTo>
                  <a:lnTo>
                    <a:pt x="2191512" y="60367"/>
                  </a:lnTo>
                  <a:lnTo>
                    <a:pt x="2196846" y="66294"/>
                  </a:lnTo>
                  <a:lnTo>
                    <a:pt x="2196846" y="66484"/>
                  </a:lnTo>
                  <a:lnTo>
                    <a:pt x="2202180" y="73152"/>
                  </a:lnTo>
                  <a:lnTo>
                    <a:pt x="2202180" y="73787"/>
                  </a:lnTo>
                  <a:lnTo>
                    <a:pt x="2205228" y="79375"/>
                  </a:lnTo>
                  <a:lnTo>
                    <a:pt x="2209800" y="88392"/>
                  </a:lnTo>
                  <a:lnTo>
                    <a:pt x="2209800" y="88849"/>
                  </a:lnTo>
                  <a:lnTo>
                    <a:pt x="2212848" y="96774"/>
                  </a:lnTo>
                  <a:lnTo>
                    <a:pt x="2212848" y="97726"/>
                  </a:lnTo>
                  <a:lnTo>
                    <a:pt x="2215134" y="105156"/>
                  </a:lnTo>
                  <a:lnTo>
                    <a:pt x="2215134" y="107187"/>
                  </a:lnTo>
                  <a:lnTo>
                    <a:pt x="2216658" y="114300"/>
                  </a:lnTo>
                  <a:lnTo>
                    <a:pt x="2216658" y="1056734"/>
                  </a:lnTo>
                  <a:lnTo>
                    <a:pt x="2218496" y="1055231"/>
                  </a:lnTo>
                  <a:lnTo>
                    <a:pt x="2239478" y="1023202"/>
                  </a:lnTo>
                  <a:lnTo>
                    <a:pt x="2249424" y="986028"/>
                  </a:lnTo>
                  <a:lnTo>
                    <a:pt x="2250186" y="973836"/>
                  </a:lnTo>
                  <a:close/>
                </a:path>
                <a:path w="2250440" h="1096010">
                  <a:moveTo>
                    <a:pt x="37338" y="1000506"/>
                  </a:moveTo>
                  <a:lnTo>
                    <a:pt x="35052" y="990600"/>
                  </a:lnTo>
                  <a:lnTo>
                    <a:pt x="35052" y="992124"/>
                  </a:lnTo>
                  <a:lnTo>
                    <a:pt x="33528" y="981456"/>
                  </a:lnTo>
                  <a:lnTo>
                    <a:pt x="33528" y="1057814"/>
                  </a:lnTo>
                  <a:lnTo>
                    <a:pt x="36576" y="1060599"/>
                  </a:lnTo>
                  <a:lnTo>
                    <a:pt x="36576" y="998982"/>
                  </a:lnTo>
                  <a:lnTo>
                    <a:pt x="37338" y="1000506"/>
                  </a:lnTo>
                  <a:close/>
                </a:path>
                <a:path w="2250440" h="1096010">
                  <a:moveTo>
                    <a:pt x="37338" y="95250"/>
                  </a:moveTo>
                  <a:lnTo>
                    <a:pt x="36576" y="96774"/>
                  </a:lnTo>
                  <a:lnTo>
                    <a:pt x="36576" y="98552"/>
                  </a:lnTo>
                  <a:lnTo>
                    <a:pt x="37338" y="95250"/>
                  </a:lnTo>
                  <a:close/>
                </a:path>
                <a:path w="2250440" h="1096010">
                  <a:moveTo>
                    <a:pt x="40385" y="1008888"/>
                  </a:moveTo>
                  <a:lnTo>
                    <a:pt x="36576" y="998982"/>
                  </a:lnTo>
                  <a:lnTo>
                    <a:pt x="36576" y="1060599"/>
                  </a:lnTo>
                  <a:lnTo>
                    <a:pt x="39624" y="1063384"/>
                  </a:lnTo>
                  <a:lnTo>
                    <a:pt x="39624" y="1007364"/>
                  </a:lnTo>
                  <a:lnTo>
                    <a:pt x="40385" y="1008888"/>
                  </a:lnTo>
                  <a:close/>
                </a:path>
                <a:path w="2250440" h="1096010">
                  <a:moveTo>
                    <a:pt x="40385" y="86868"/>
                  </a:moveTo>
                  <a:lnTo>
                    <a:pt x="39624" y="88392"/>
                  </a:lnTo>
                  <a:lnTo>
                    <a:pt x="39624" y="88849"/>
                  </a:lnTo>
                  <a:lnTo>
                    <a:pt x="40385" y="86868"/>
                  </a:lnTo>
                  <a:close/>
                </a:path>
                <a:path w="2250440" h="1096010">
                  <a:moveTo>
                    <a:pt x="44196" y="1067562"/>
                  </a:moveTo>
                  <a:lnTo>
                    <a:pt x="44196" y="1016508"/>
                  </a:lnTo>
                  <a:lnTo>
                    <a:pt x="39624" y="1007364"/>
                  </a:lnTo>
                  <a:lnTo>
                    <a:pt x="39624" y="1063384"/>
                  </a:lnTo>
                  <a:lnTo>
                    <a:pt x="44196" y="1067562"/>
                  </a:lnTo>
                  <a:close/>
                </a:path>
                <a:path w="2250440" h="1096010">
                  <a:moveTo>
                    <a:pt x="44196" y="79574"/>
                  </a:moveTo>
                  <a:lnTo>
                    <a:pt x="44196" y="79248"/>
                  </a:lnTo>
                  <a:lnTo>
                    <a:pt x="43433" y="80772"/>
                  </a:lnTo>
                  <a:lnTo>
                    <a:pt x="44196" y="79574"/>
                  </a:lnTo>
                  <a:close/>
                </a:path>
                <a:path w="2250440" h="1096010">
                  <a:moveTo>
                    <a:pt x="48768" y="1071372"/>
                  </a:moveTo>
                  <a:lnTo>
                    <a:pt x="48768" y="1024128"/>
                  </a:lnTo>
                  <a:lnTo>
                    <a:pt x="43433" y="1014983"/>
                  </a:lnTo>
                  <a:lnTo>
                    <a:pt x="44196" y="1016508"/>
                  </a:lnTo>
                  <a:lnTo>
                    <a:pt x="44196" y="1067562"/>
                  </a:lnTo>
                  <a:lnTo>
                    <a:pt x="48768" y="1071372"/>
                  </a:lnTo>
                  <a:close/>
                </a:path>
                <a:path w="2250440" h="1096010">
                  <a:moveTo>
                    <a:pt x="48767" y="72390"/>
                  </a:moveTo>
                  <a:lnTo>
                    <a:pt x="48006" y="73152"/>
                  </a:lnTo>
                  <a:lnTo>
                    <a:pt x="48006" y="73587"/>
                  </a:lnTo>
                  <a:lnTo>
                    <a:pt x="48767" y="72390"/>
                  </a:lnTo>
                  <a:close/>
                </a:path>
                <a:path w="2250440" h="1096010">
                  <a:moveTo>
                    <a:pt x="54102" y="1030986"/>
                  </a:moveTo>
                  <a:lnTo>
                    <a:pt x="48006" y="1022604"/>
                  </a:lnTo>
                  <a:lnTo>
                    <a:pt x="48768" y="1024128"/>
                  </a:lnTo>
                  <a:lnTo>
                    <a:pt x="48768" y="1071372"/>
                  </a:lnTo>
                  <a:lnTo>
                    <a:pt x="52578" y="1074547"/>
                  </a:lnTo>
                  <a:lnTo>
                    <a:pt x="52578" y="1029462"/>
                  </a:lnTo>
                  <a:lnTo>
                    <a:pt x="54102" y="1030986"/>
                  </a:lnTo>
                  <a:close/>
                </a:path>
                <a:path w="2250440" h="1096010">
                  <a:moveTo>
                    <a:pt x="59436" y="1078665"/>
                  </a:moveTo>
                  <a:lnTo>
                    <a:pt x="59436" y="1037082"/>
                  </a:lnTo>
                  <a:lnTo>
                    <a:pt x="52578" y="1029462"/>
                  </a:lnTo>
                  <a:lnTo>
                    <a:pt x="52578" y="1074547"/>
                  </a:lnTo>
                  <a:lnTo>
                    <a:pt x="53340" y="1075182"/>
                  </a:lnTo>
                  <a:lnTo>
                    <a:pt x="59436" y="1078665"/>
                  </a:lnTo>
                  <a:close/>
                </a:path>
                <a:path w="2250440" h="1096010">
                  <a:moveTo>
                    <a:pt x="54102" y="65532"/>
                  </a:moveTo>
                  <a:lnTo>
                    <a:pt x="53340" y="66294"/>
                  </a:lnTo>
                  <a:lnTo>
                    <a:pt x="53340" y="66484"/>
                  </a:lnTo>
                  <a:lnTo>
                    <a:pt x="54102" y="65532"/>
                  </a:lnTo>
                  <a:close/>
                </a:path>
                <a:path w="2250440" h="1096010">
                  <a:moveTo>
                    <a:pt x="59436" y="59512"/>
                  </a:moveTo>
                  <a:lnTo>
                    <a:pt x="59436" y="58674"/>
                  </a:lnTo>
                  <a:lnTo>
                    <a:pt x="58674" y="60198"/>
                  </a:lnTo>
                  <a:lnTo>
                    <a:pt x="59436" y="59512"/>
                  </a:lnTo>
                  <a:close/>
                </a:path>
                <a:path w="2250440" h="1096010">
                  <a:moveTo>
                    <a:pt x="66294" y="1042416"/>
                  </a:moveTo>
                  <a:lnTo>
                    <a:pt x="58674" y="1035558"/>
                  </a:lnTo>
                  <a:lnTo>
                    <a:pt x="59436" y="1037082"/>
                  </a:lnTo>
                  <a:lnTo>
                    <a:pt x="59436" y="1078665"/>
                  </a:lnTo>
                  <a:lnTo>
                    <a:pt x="64008" y="1081278"/>
                  </a:lnTo>
                  <a:lnTo>
                    <a:pt x="64770" y="1081605"/>
                  </a:lnTo>
                  <a:lnTo>
                    <a:pt x="64770" y="1041654"/>
                  </a:lnTo>
                  <a:lnTo>
                    <a:pt x="66294" y="1042416"/>
                  </a:lnTo>
                  <a:close/>
                </a:path>
                <a:path w="2250440" h="1096010">
                  <a:moveTo>
                    <a:pt x="66294" y="53340"/>
                  </a:moveTo>
                  <a:lnTo>
                    <a:pt x="64769" y="54102"/>
                  </a:lnTo>
                  <a:lnTo>
                    <a:pt x="64769" y="54711"/>
                  </a:lnTo>
                  <a:lnTo>
                    <a:pt x="66294" y="53340"/>
                  </a:lnTo>
                  <a:close/>
                </a:path>
                <a:path w="2250440" h="1096010">
                  <a:moveTo>
                    <a:pt x="73152" y="1047750"/>
                  </a:moveTo>
                  <a:lnTo>
                    <a:pt x="64770" y="1041654"/>
                  </a:lnTo>
                  <a:lnTo>
                    <a:pt x="64770" y="1081605"/>
                  </a:lnTo>
                  <a:lnTo>
                    <a:pt x="71628" y="1084555"/>
                  </a:lnTo>
                  <a:lnTo>
                    <a:pt x="71628" y="1046988"/>
                  </a:lnTo>
                  <a:lnTo>
                    <a:pt x="73152" y="1047750"/>
                  </a:lnTo>
                  <a:close/>
                </a:path>
                <a:path w="2250440" h="1096010">
                  <a:moveTo>
                    <a:pt x="73152" y="48641"/>
                  </a:moveTo>
                  <a:lnTo>
                    <a:pt x="73152" y="48006"/>
                  </a:lnTo>
                  <a:lnTo>
                    <a:pt x="71628" y="49530"/>
                  </a:lnTo>
                  <a:lnTo>
                    <a:pt x="73152" y="48641"/>
                  </a:lnTo>
                  <a:close/>
                </a:path>
                <a:path w="2250440" h="1096010">
                  <a:moveTo>
                    <a:pt x="80772" y="1088346"/>
                  </a:moveTo>
                  <a:lnTo>
                    <a:pt x="80772" y="1052322"/>
                  </a:lnTo>
                  <a:lnTo>
                    <a:pt x="79248" y="1051560"/>
                  </a:lnTo>
                  <a:lnTo>
                    <a:pt x="79241" y="1051429"/>
                  </a:lnTo>
                  <a:lnTo>
                    <a:pt x="71628" y="1046988"/>
                  </a:lnTo>
                  <a:lnTo>
                    <a:pt x="71628" y="1084555"/>
                  </a:lnTo>
                  <a:lnTo>
                    <a:pt x="79248" y="1087832"/>
                  </a:lnTo>
                  <a:lnTo>
                    <a:pt x="79248" y="1051560"/>
                  </a:lnTo>
                  <a:lnTo>
                    <a:pt x="80009" y="1051877"/>
                  </a:lnTo>
                  <a:lnTo>
                    <a:pt x="80009" y="1088089"/>
                  </a:lnTo>
                  <a:lnTo>
                    <a:pt x="80772" y="1088346"/>
                  </a:lnTo>
                  <a:close/>
                </a:path>
                <a:path w="2250440" h="1096010">
                  <a:moveTo>
                    <a:pt x="80771" y="44196"/>
                  </a:moveTo>
                  <a:lnTo>
                    <a:pt x="79248" y="44958"/>
                  </a:lnTo>
                  <a:lnTo>
                    <a:pt x="80771" y="44196"/>
                  </a:lnTo>
                  <a:close/>
                </a:path>
                <a:path w="2250440" h="1096010">
                  <a:moveTo>
                    <a:pt x="80772" y="1052322"/>
                  </a:moveTo>
                  <a:lnTo>
                    <a:pt x="80009" y="1051877"/>
                  </a:lnTo>
                  <a:lnTo>
                    <a:pt x="79248" y="1051560"/>
                  </a:lnTo>
                  <a:lnTo>
                    <a:pt x="80772" y="1052322"/>
                  </a:lnTo>
                  <a:close/>
                </a:path>
                <a:path w="2250440" h="1096010">
                  <a:moveTo>
                    <a:pt x="88392" y="1055370"/>
                  </a:moveTo>
                  <a:lnTo>
                    <a:pt x="80009" y="1051877"/>
                  </a:lnTo>
                  <a:lnTo>
                    <a:pt x="80772" y="1052322"/>
                  </a:lnTo>
                  <a:lnTo>
                    <a:pt x="80772" y="1088346"/>
                  </a:lnTo>
                  <a:lnTo>
                    <a:pt x="86868" y="1090404"/>
                  </a:lnTo>
                  <a:lnTo>
                    <a:pt x="86868" y="1055370"/>
                  </a:lnTo>
                  <a:lnTo>
                    <a:pt x="88392" y="1055370"/>
                  </a:lnTo>
                  <a:close/>
                </a:path>
                <a:path w="2250440" h="1096010">
                  <a:moveTo>
                    <a:pt x="88392" y="40513"/>
                  </a:moveTo>
                  <a:lnTo>
                    <a:pt x="86868" y="41148"/>
                  </a:lnTo>
                  <a:lnTo>
                    <a:pt x="88392" y="40513"/>
                  </a:lnTo>
                  <a:close/>
                </a:path>
                <a:path w="2250440" h="1096010">
                  <a:moveTo>
                    <a:pt x="96012" y="1058418"/>
                  </a:moveTo>
                  <a:lnTo>
                    <a:pt x="86868" y="1055370"/>
                  </a:lnTo>
                  <a:lnTo>
                    <a:pt x="86868" y="1090404"/>
                  </a:lnTo>
                  <a:lnTo>
                    <a:pt x="91968" y="1092126"/>
                  </a:lnTo>
                  <a:lnTo>
                    <a:pt x="95250" y="1092745"/>
                  </a:lnTo>
                  <a:lnTo>
                    <a:pt x="95250" y="1058418"/>
                  </a:lnTo>
                  <a:lnTo>
                    <a:pt x="96012" y="1058418"/>
                  </a:lnTo>
                  <a:close/>
                </a:path>
                <a:path w="2250440" h="1096010">
                  <a:moveTo>
                    <a:pt x="96012" y="37865"/>
                  </a:moveTo>
                  <a:lnTo>
                    <a:pt x="96012" y="37338"/>
                  </a:lnTo>
                  <a:lnTo>
                    <a:pt x="95250" y="38100"/>
                  </a:lnTo>
                  <a:lnTo>
                    <a:pt x="96012" y="37865"/>
                  </a:lnTo>
                  <a:close/>
                </a:path>
                <a:path w="2250440" h="1096010">
                  <a:moveTo>
                    <a:pt x="105156" y="1060704"/>
                  </a:moveTo>
                  <a:lnTo>
                    <a:pt x="95250" y="1058418"/>
                  </a:lnTo>
                  <a:lnTo>
                    <a:pt x="95250" y="1092745"/>
                  </a:lnTo>
                  <a:lnTo>
                    <a:pt x="103632" y="1094324"/>
                  </a:lnTo>
                  <a:lnTo>
                    <a:pt x="103632" y="1060704"/>
                  </a:lnTo>
                  <a:lnTo>
                    <a:pt x="105156" y="1060704"/>
                  </a:lnTo>
                  <a:close/>
                </a:path>
                <a:path w="2250440" h="1096010">
                  <a:moveTo>
                    <a:pt x="105155" y="35462"/>
                  </a:moveTo>
                  <a:lnTo>
                    <a:pt x="105155" y="35052"/>
                  </a:lnTo>
                  <a:lnTo>
                    <a:pt x="103632" y="35814"/>
                  </a:lnTo>
                  <a:lnTo>
                    <a:pt x="105155" y="35462"/>
                  </a:lnTo>
                  <a:close/>
                </a:path>
                <a:path w="2250440" h="1096010">
                  <a:moveTo>
                    <a:pt x="113538" y="1095186"/>
                  </a:moveTo>
                  <a:lnTo>
                    <a:pt x="113538" y="1062228"/>
                  </a:lnTo>
                  <a:lnTo>
                    <a:pt x="103632" y="1060704"/>
                  </a:lnTo>
                  <a:lnTo>
                    <a:pt x="103632" y="1094324"/>
                  </a:lnTo>
                  <a:lnTo>
                    <a:pt x="105193" y="1094618"/>
                  </a:lnTo>
                  <a:lnTo>
                    <a:pt x="113538" y="1095186"/>
                  </a:lnTo>
                  <a:close/>
                </a:path>
                <a:path w="2250440" h="1096010">
                  <a:moveTo>
                    <a:pt x="113538" y="34181"/>
                  </a:moveTo>
                  <a:lnTo>
                    <a:pt x="113538" y="33528"/>
                  </a:lnTo>
                  <a:lnTo>
                    <a:pt x="112014" y="34290"/>
                  </a:lnTo>
                  <a:lnTo>
                    <a:pt x="113538" y="34181"/>
                  </a:lnTo>
                  <a:close/>
                </a:path>
                <a:path w="2250440" h="1096010">
                  <a:moveTo>
                    <a:pt x="2127504" y="1095756"/>
                  </a:moveTo>
                  <a:lnTo>
                    <a:pt x="2127504" y="1062228"/>
                  </a:lnTo>
                  <a:lnTo>
                    <a:pt x="121920" y="1062228"/>
                  </a:lnTo>
                  <a:lnTo>
                    <a:pt x="112014" y="1061466"/>
                  </a:lnTo>
                  <a:lnTo>
                    <a:pt x="113538" y="1062228"/>
                  </a:lnTo>
                  <a:lnTo>
                    <a:pt x="113538" y="1095186"/>
                  </a:lnTo>
                  <a:lnTo>
                    <a:pt x="121920" y="1095756"/>
                  </a:lnTo>
                  <a:lnTo>
                    <a:pt x="2127504" y="1095756"/>
                  </a:lnTo>
                  <a:close/>
                </a:path>
                <a:path w="2250440" h="1096010">
                  <a:moveTo>
                    <a:pt x="122681" y="33528"/>
                  </a:moveTo>
                  <a:lnTo>
                    <a:pt x="121920" y="33528"/>
                  </a:lnTo>
                  <a:lnTo>
                    <a:pt x="122681" y="33528"/>
                  </a:lnTo>
                  <a:close/>
                </a:path>
                <a:path w="2250440" h="1096010">
                  <a:moveTo>
                    <a:pt x="122682" y="1062228"/>
                  </a:moveTo>
                  <a:lnTo>
                    <a:pt x="121920" y="1062173"/>
                  </a:lnTo>
                  <a:lnTo>
                    <a:pt x="122682" y="1062228"/>
                  </a:lnTo>
                  <a:close/>
                </a:path>
                <a:path w="2250440" h="1096010">
                  <a:moveTo>
                    <a:pt x="2127504" y="33578"/>
                  </a:moveTo>
                  <a:lnTo>
                    <a:pt x="2126742" y="33528"/>
                  </a:lnTo>
                  <a:lnTo>
                    <a:pt x="2127504" y="33578"/>
                  </a:lnTo>
                  <a:close/>
                </a:path>
                <a:path w="2250440" h="1096010">
                  <a:moveTo>
                    <a:pt x="2138172" y="1061466"/>
                  </a:moveTo>
                  <a:lnTo>
                    <a:pt x="2126742" y="1062228"/>
                  </a:lnTo>
                  <a:lnTo>
                    <a:pt x="2127504" y="1062228"/>
                  </a:lnTo>
                  <a:lnTo>
                    <a:pt x="2127504" y="1095756"/>
                  </a:lnTo>
                  <a:lnTo>
                    <a:pt x="2128266" y="1095756"/>
                  </a:lnTo>
                  <a:lnTo>
                    <a:pt x="2135886" y="1095279"/>
                  </a:lnTo>
                  <a:lnTo>
                    <a:pt x="2135886" y="1062228"/>
                  </a:lnTo>
                  <a:lnTo>
                    <a:pt x="2138172" y="1061466"/>
                  </a:lnTo>
                  <a:close/>
                </a:path>
                <a:path w="2250440" h="1096010">
                  <a:moveTo>
                    <a:pt x="2138172" y="34290"/>
                  </a:moveTo>
                  <a:lnTo>
                    <a:pt x="2135886" y="33528"/>
                  </a:lnTo>
                  <a:lnTo>
                    <a:pt x="2135886" y="34137"/>
                  </a:lnTo>
                  <a:lnTo>
                    <a:pt x="2138172" y="34290"/>
                  </a:lnTo>
                  <a:close/>
                </a:path>
                <a:path w="2250440" h="1096010">
                  <a:moveTo>
                    <a:pt x="2146554" y="1094232"/>
                  </a:moveTo>
                  <a:lnTo>
                    <a:pt x="2146554" y="1060704"/>
                  </a:lnTo>
                  <a:lnTo>
                    <a:pt x="2135886" y="1062228"/>
                  </a:lnTo>
                  <a:lnTo>
                    <a:pt x="2135886" y="1095279"/>
                  </a:lnTo>
                  <a:lnTo>
                    <a:pt x="2140458" y="1094994"/>
                  </a:lnTo>
                  <a:lnTo>
                    <a:pt x="2146554" y="1094232"/>
                  </a:lnTo>
                  <a:close/>
                </a:path>
                <a:path w="2250440" h="1096010">
                  <a:moveTo>
                    <a:pt x="2146554" y="35814"/>
                  </a:moveTo>
                  <a:lnTo>
                    <a:pt x="2145030" y="35052"/>
                  </a:lnTo>
                  <a:lnTo>
                    <a:pt x="2145030" y="35487"/>
                  </a:lnTo>
                  <a:lnTo>
                    <a:pt x="2146554" y="35814"/>
                  </a:lnTo>
                  <a:close/>
                </a:path>
                <a:path w="2250440" h="1096010">
                  <a:moveTo>
                    <a:pt x="2154936" y="1092587"/>
                  </a:moveTo>
                  <a:lnTo>
                    <a:pt x="2154936" y="1058418"/>
                  </a:lnTo>
                  <a:lnTo>
                    <a:pt x="2145030" y="1060704"/>
                  </a:lnTo>
                  <a:lnTo>
                    <a:pt x="2146554" y="1060704"/>
                  </a:lnTo>
                  <a:lnTo>
                    <a:pt x="2146554" y="1094232"/>
                  </a:lnTo>
                  <a:lnTo>
                    <a:pt x="2152650" y="1093470"/>
                  </a:lnTo>
                  <a:lnTo>
                    <a:pt x="2154936" y="1092587"/>
                  </a:lnTo>
                  <a:close/>
                </a:path>
                <a:path w="2250440" h="1096010">
                  <a:moveTo>
                    <a:pt x="2154936" y="38100"/>
                  </a:moveTo>
                  <a:lnTo>
                    <a:pt x="2153412" y="37338"/>
                  </a:lnTo>
                  <a:lnTo>
                    <a:pt x="2153412" y="37631"/>
                  </a:lnTo>
                  <a:lnTo>
                    <a:pt x="2154936" y="38100"/>
                  </a:lnTo>
                  <a:close/>
                </a:path>
                <a:path w="2250440" h="1096010">
                  <a:moveTo>
                    <a:pt x="2163317" y="1089351"/>
                  </a:moveTo>
                  <a:lnTo>
                    <a:pt x="2163317" y="1055370"/>
                  </a:lnTo>
                  <a:lnTo>
                    <a:pt x="2153412" y="1058418"/>
                  </a:lnTo>
                  <a:lnTo>
                    <a:pt x="2154936" y="1058418"/>
                  </a:lnTo>
                  <a:lnTo>
                    <a:pt x="2154936" y="1092587"/>
                  </a:lnTo>
                  <a:lnTo>
                    <a:pt x="2163317" y="1089351"/>
                  </a:lnTo>
                  <a:close/>
                </a:path>
                <a:path w="2250440" h="1096010">
                  <a:moveTo>
                    <a:pt x="2163317" y="41148"/>
                  </a:moveTo>
                  <a:lnTo>
                    <a:pt x="2161794" y="40386"/>
                  </a:lnTo>
                  <a:lnTo>
                    <a:pt x="2161794" y="40561"/>
                  </a:lnTo>
                  <a:lnTo>
                    <a:pt x="2163317" y="41148"/>
                  </a:lnTo>
                  <a:close/>
                </a:path>
                <a:path w="2250440" h="1096010">
                  <a:moveTo>
                    <a:pt x="2170938" y="1086409"/>
                  </a:moveTo>
                  <a:lnTo>
                    <a:pt x="2170938" y="1051560"/>
                  </a:lnTo>
                  <a:lnTo>
                    <a:pt x="2169413" y="1052322"/>
                  </a:lnTo>
                  <a:lnTo>
                    <a:pt x="2161794" y="1055370"/>
                  </a:lnTo>
                  <a:lnTo>
                    <a:pt x="2163317" y="1055370"/>
                  </a:lnTo>
                  <a:lnTo>
                    <a:pt x="2163317" y="1089351"/>
                  </a:lnTo>
                  <a:lnTo>
                    <a:pt x="2170938" y="1086409"/>
                  </a:lnTo>
                  <a:close/>
                </a:path>
                <a:path w="2250440" h="1096010">
                  <a:moveTo>
                    <a:pt x="2170938" y="45165"/>
                  </a:moveTo>
                  <a:lnTo>
                    <a:pt x="2170938" y="44958"/>
                  </a:lnTo>
                  <a:lnTo>
                    <a:pt x="2169413" y="44196"/>
                  </a:lnTo>
                  <a:lnTo>
                    <a:pt x="2170938" y="45165"/>
                  </a:lnTo>
                  <a:close/>
                </a:path>
                <a:path w="2250440" h="1096010">
                  <a:moveTo>
                    <a:pt x="2169992" y="1051954"/>
                  </a:moveTo>
                  <a:lnTo>
                    <a:pt x="2169413" y="1052195"/>
                  </a:lnTo>
                  <a:lnTo>
                    <a:pt x="2169992" y="1051954"/>
                  </a:lnTo>
                  <a:close/>
                </a:path>
                <a:path w="2250440" h="1096010">
                  <a:moveTo>
                    <a:pt x="2170938" y="1051560"/>
                  </a:moveTo>
                  <a:lnTo>
                    <a:pt x="2169992" y="1051954"/>
                  </a:lnTo>
                  <a:lnTo>
                    <a:pt x="2169413" y="1052322"/>
                  </a:lnTo>
                  <a:lnTo>
                    <a:pt x="2170938" y="1051560"/>
                  </a:lnTo>
                  <a:close/>
                </a:path>
                <a:path w="2250440" h="1096010">
                  <a:moveTo>
                    <a:pt x="2177796" y="1046988"/>
                  </a:moveTo>
                  <a:lnTo>
                    <a:pt x="2169992" y="1051954"/>
                  </a:lnTo>
                  <a:lnTo>
                    <a:pt x="2170938" y="1051560"/>
                  </a:lnTo>
                  <a:lnTo>
                    <a:pt x="2170938" y="1086409"/>
                  </a:lnTo>
                  <a:lnTo>
                    <a:pt x="2177034" y="1084056"/>
                  </a:lnTo>
                  <a:lnTo>
                    <a:pt x="2177034" y="1047750"/>
                  </a:lnTo>
                  <a:lnTo>
                    <a:pt x="2177796" y="1046988"/>
                  </a:lnTo>
                  <a:close/>
                </a:path>
                <a:path w="2250440" h="1096010">
                  <a:moveTo>
                    <a:pt x="2177796" y="49530"/>
                  </a:moveTo>
                  <a:lnTo>
                    <a:pt x="2177034" y="48006"/>
                  </a:lnTo>
                  <a:lnTo>
                    <a:pt x="2177034" y="49045"/>
                  </a:lnTo>
                  <a:lnTo>
                    <a:pt x="2177796" y="49530"/>
                  </a:lnTo>
                  <a:close/>
                </a:path>
                <a:path w="2250440" h="1096010">
                  <a:moveTo>
                    <a:pt x="2184654" y="1041654"/>
                  </a:moveTo>
                  <a:lnTo>
                    <a:pt x="2177034" y="1047750"/>
                  </a:lnTo>
                  <a:lnTo>
                    <a:pt x="2177034" y="1084056"/>
                  </a:lnTo>
                  <a:lnTo>
                    <a:pt x="2183892" y="1081408"/>
                  </a:lnTo>
                  <a:lnTo>
                    <a:pt x="2183892" y="1042416"/>
                  </a:lnTo>
                  <a:lnTo>
                    <a:pt x="2184654" y="1041654"/>
                  </a:lnTo>
                  <a:close/>
                </a:path>
                <a:path w="2250440" h="1096010">
                  <a:moveTo>
                    <a:pt x="2184654" y="54102"/>
                  </a:moveTo>
                  <a:lnTo>
                    <a:pt x="2183892" y="53340"/>
                  </a:lnTo>
                  <a:lnTo>
                    <a:pt x="2183892" y="53492"/>
                  </a:lnTo>
                  <a:lnTo>
                    <a:pt x="2184654" y="54102"/>
                  </a:lnTo>
                  <a:close/>
                </a:path>
                <a:path w="2250440" h="1096010">
                  <a:moveTo>
                    <a:pt x="2190709" y="1036279"/>
                  </a:moveTo>
                  <a:lnTo>
                    <a:pt x="2183892" y="1042416"/>
                  </a:lnTo>
                  <a:lnTo>
                    <a:pt x="2183892" y="1081408"/>
                  </a:lnTo>
                  <a:lnTo>
                    <a:pt x="2188784" y="1079520"/>
                  </a:lnTo>
                  <a:lnTo>
                    <a:pt x="2189988" y="1078536"/>
                  </a:lnTo>
                  <a:lnTo>
                    <a:pt x="2189988" y="1037082"/>
                  </a:lnTo>
                  <a:lnTo>
                    <a:pt x="2190709" y="1036279"/>
                  </a:lnTo>
                  <a:close/>
                </a:path>
                <a:path w="2250440" h="1096010">
                  <a:moveTo>
                    <a:pt x="2191512" y="60198"/>
                  </a:moveTo>
                  <a:lnTo>
                    <a:pt x="2189988" y="58674"/>
                  </a:lnTo>
                  <a:lnTo>
                    <a:pt x="2190709" y="59476"/>
                  </a:lnTo>
                  <a:lnTo>
                    <a:pt x="2191512" y="60198"/>
                  </a:lnTo>
                  <a:close/>
                </a:path>
                <a:path w="2250440" h="1096010">
                  <a:moveTo>
                    <a:pt x="2190709" y="59476"/>
                  </a:moveTo>
                  <a:lnTo>
                    <a:pt x="2189988" y="58674"/>
                  </a:lnTo>
                  <a:lnTo>
                    <a:pt x="2189988" y="58826"/>
                  </a:lnTo>
                  <a:lnTo>
                    <a:pt x="2190709" y="59476"/>
                  </a:lnTo>
                  <a:close/>
                </a:path>
                <a:path w="2250440" h="1096010">
                  <a:moveTo>
                    <a:pt x="2191512" y="1035558"/>
                  </a:moveTo>
                  <a:lnTo>
                    <a:pt x="2190709" y="1036279"/>
                  </a:lnTo>
                  <a:lnTo>
                    <a:pt x="2189988" y="1037082"/>
                  </a:lnTo>
                  <a:lnTo>
                    <a:pt x="2191512" y="1035558"/>
                  </a:lnTo>
                  <a:close/>
                </a:path>
                <a:path w="2250440" h="1096010">
                  <a:moveTo>
                    <a:pt x="2191512" y="1077290"/>
                  </a:moveTo>
                  <a:lnTo>
                    <a:pt x="2191512" y="1035558"/>
                  </a:lnTo>
                  <a:lnTo>
                    <a:pt x="2189988" y="1037082"/>
                  </a:lnTo>
                  <a:lnTo>
                    <a:pt x="2189988" y="1078536"/>
                  </a:lnTo>
                  <a:lnTo>
                    <a:pt x="2191512" y="1077290"/>
                  </a:lnTo>
                  <a:close/>
                </a:path>
                <a:path w="2250440" h="1096010">
                  <a:moveTo>
                    <a:pt x="2191512" y="60367"/>
                  </a:moveTo>
                  <a:lnTo>
                    <a:pt x="2191512" y="60198"/>
                  </a:lnTo>
                  <a:lnTo>
                    <a:pt x="2190709" y="59476"/>
                  </a:lnTo>
                  <a:lnTo>
                    <a:pt x="2191512" y="60367"/>
                  </a:lnTo>
                  <a:close/>
                </a:path>
                <a:path w="2250440" h="1096010">
                  <a:moveTo>
                    <a:pt x="2196846" y="1072929"/>
                  </a:moveTo>
                  <a:lnTo>
                    <a:pt x="2196846" y="1029462"/>
                  </a:lnTo>
                  <a:lnTo>
                    <a:pt x="2190709" y="1036279"/>
                  </a:lnTo>
                  <a:lnTo>
                    <a:pt x="2191512" y="1035558"/>
                  </a:lnTo>
                  <a:lnTo>
                    <a:pt x="2191512" y="1077290"/>
                  </a:lnTo>
                  <a:lnTo>
                    <a:pt x="2196846" y="1072929"/>
                  </a:lnTo>
                  <a:close/>
                </a:path>
                <a:path w="2250440" h="1096010">
                  <a:moveTo>
                    <a:pt x="2196846" y="66484"/>
                  </a:moveTo>
                  <a:lnTo>
                    <a:pt x="2196846" y="66294"/>
                  </a:lnTo>
                  <a:lnTo>
                    <a:pt x="2196084" y="65532"/>
                  </a:lnTo>
                  <a:lnTo>
                    <a:pt x="2196846" y="66484"/>
                  </a:lnTo>
                  <a:close/>
                </a:path>
                <a:path w="2250440" h="1096010">
                  <a:moveTo>
                    <a:pt x="2202180" y="1022604"/>
                  </a:moveTo>
                  <a:lnTo>
                    <a:pt x="2196084" y="1030224"/>
                  </a:lnTo>
                  <a:lnTo>
                    <a:pt x="2196846" y="1029462"/>
                  </a:lnTo>
                  <a:lnTo>
                    <a:pt x="2196846" y="1072929"/>
                  </a:lnTo>
                  <a:lnTo>
                    <a:pt x="2201418" y="1069192"/>
                  </a:lnTo>
                  <a:lnTo>
                    <a:pt x="2201418" y="1024128"/>
                  </a:lnTo>
                  <a:lnTo>
                    <a:pt x="2202180" y="1022604"/>
                  </a:lnTo>
                  <a:close/>
                </a:path>
                <a:path w="2250440" h="1096010">
                  <a:moveTo>
                    <a:pt x="2202180" y="73787"/>
                  </a:moveTo>
                  <a:lnTo>
                    <a:pt x="2202180" y="73152"/>
                  </a:lnTo>
                  <a:lnTo>
                    <a:pt x="2201418" y="72390"/>
                  </a:lnTo>
                  <a:lnTo>
                    <a:pt x="2202180" y="73787"/>
                  </a:lnTo>
                  <a:close/>
                </a:path>
                <a:path w="2250440" h="1096010">
                  <a:moveTo>
                    <a:pt x="2209800" y="1062340"/>
                  </a:moveTo>
                  <a:lnTo>
                    <a:pt x="2209800" y="1007364"/>
                  </a:lnTo>
                  <a:lnTo>
                    <a:pt x="2201418" y="1024128"/>
                  </a:lnTo>
                  <a:lnTo>
                    <a:pt x="2201418" y="1069192"/>
                  </a:lnTo>
                  <a:lnTo>
                    <a:pt x="2209800" y="1062340"/>
                  </a:lnTo>
                  <a:close/>
                </a:path>
                <a:path w="2250440" h="1096010">
                  <a:moveTo>
                    <a:pt x="2205990" y="80772"/>
                  </a:moveTo>
                  <a:lnTo>
                    <a:pt x="2205228" y="79248"/>
                  </a:lnTo>
                  <a:lnTo>
                    <a:pt x="2205990" y="80772"/>
                  </a:lnTo>
                  <a:close/>
                </a:path>
                <a:path w="2250440" h="1096010">
                  <a:moveTo>
                    <a:pt x="2209800" y="88849"/>
                  </a:moveTo>
                  <a:lnTo>
                    <a:pt x="2209800" y="88392"/>
                  </a:lnTo>
                  <a:lnTo>
                    <a:pt x="2209038" y="86868"/>
                  </a:lnTo>
                  <a:lnTo>
                    <a:pt x="2209800" y="88849"/>
                  </a:lnTo>
                  <a:close/>
                </a:path>
                <a:path w="2250440" h="1096010">
                  <a:moveTo>
                    <a:pt x="2212848" y="1059849"/>
                  </a:moveTo>
                  <a:lnTo>
                    <a:pt x="2212848" y="998982"/>
                  </a:lnTo>
                  <a:lnTo>
                    <a:pt x="2209038" y="1008888"/>
                  </a:lnTo>
                  <a:lnTo>
                    <a:pt x="2209800" y="1007364"/>
                  </a:lnTo>
                  <a:lnTo>
                    <a:pt x="2209800" y="1062340"/>
                  </a:lnTo>
                  <a:lnTo>
                    <a:pt x="2212848" y="1059849"/>
                  </a:lnTo>
                  <a:close/>
                </a:path>
                <a:path w="2250440" h="1096010">
                  <a:moveTo>
                    <a:pt x="2212848" y="97726"/>
                  </a:moveTo>
                  <a:lnTo>
                    <a:pt x="2212848" y="96774"/>
                  </a:lnTo>
                  <a:lnTo>
                    <a:pt x="2212086" y="95250"/>
                  </a:lnTo>
                  <a:lnTo>
                    <a:pt x="2212848" y="97726"/>
                  </a:lnTo>
                  <a:close/>
                </a:path>
                <a:path w="2250440" h="1096010">
                  <a:moveTo>
                    <a:pt x="2215134" y="1057980"/>
                  </a:moveTo>
                  <a:lnTo>
                    <a:pt x="2215134" y="990600"/>
                  </a:lnTo>
                  <a:lnTo>
                    <a:pt x="2212086" y="1000506"/>
                  </a:lnTo>
                  <a:lnTo>
                    <a:pt x="2212848" y="998982"/>
                  </a:lnTo>
                  <a:lnTo>
                    <a:pt x="2212848" y="1059849"/>
                  </a:lnTo>
                  <a:lnTo>
                    <a:pt x="2215134" y="1057980"/>
                  </a:lnTo>
                  <a:close/>
                </a:path>
                <a:path w="2250440" h="1096010">
                  <a:moveTo>
                    <a:pt x="2215134" y="107187"/>
                  </a:moveTo>
                  <a:lnTo>
                    <a:pt x="2215134" y="105156"/>
                  </a:lnTo>
                  <a:lnTo>
                    <a:pt x="2214372" y="103632"/>
                  </a:lnTo>
                  <a:lnTo>
                    <a:pt x="2215134" y="107187"/>
                  </a:lnTo>
                  <a:close/>
                </a:path>
                <a:path w="2250440" h="1096010">
                  <a:moveTo>
                    <a:pt x="2216658" y="1056734"/>
                  </a:moveTo>
                  <a:lnTo>
                    <a:pt x="2216658" y="981456"/>
                  </a:lnTo>
                  <a:lnTo>
                    <a:pt x="2214372" y="992124"/>
                  </a:lnTo>
                  <a:lnTo>
                    <a:pt x="2215134" y="990600"/>
                  </a:lnTo>
                  <a:lnTo>
                    <a:pt x="2215134" y="1057980"/>
                  </a:lnTo>
                  <a:lnTo>
                    <a:pt x="2216658" y="1056734"/>
                  </a:lnTo>
                  <a:close/>
                </a:path>
                <a:path w="2250440" h="1096010">
                  <a:moveTo>
                    <a:pt x="2216658" y="123444"/>
                  </a:moveTo>
                  <a:lnTo>
                    <a:pt x="2216658" y="114300"/>
                  </a:lnTo>
                  <a:lnTo>
                    <a:pt x="2215896" y="112776"/>
                  </a:lnTo>
                  <a:lnTo>
                    <a:pt x="2216658" y="123444"/>
                  </a:lnTo>
                  <a:close/>
                </a:path>
                <a:path w="2250440" h="1096010">
                  <a:moveTo>
                    <a:pt x="2216658" y="981456"/>
                  </a:moveTo>
                  <a:lnTo>
                    <a:pt x="2216658" y="972312"/>
                  </a:lnTo>
                  <a:lnTo>
                    <a:pt x="2215896" y="983742"/>
                  </a:lnTo>
                  <a:lnTo>
                    <a:pt x="2216658" y="981456"/>
                  </a:lnTo>
                  <a:close/>
                </a:path>
              </a:pathLst>
            </a:custGeom>
            <a:solidFill>
              <a:srgbClr val="757070"/>
            </a:solidFill>
          </p:spPr>
          <p:txBody>
            <a:bodyPr wrap="square" lIns="0" tIns="0" rIns="0" bIns="0" rtlCol="0"/>
            <a:lstStyle/>
            <a:p>
              <a:endParaRPr/>
            </a:p>
          </p:txBody>
        </p:sp>
      </p:grpSp>
      <p:sp>
        <p:nvSpPr>
          <p:cNvPr id="52" name="object 52"/>
          <p:cNvSpPr txBox="1"/>
          <p:nvPr/>
        </p:nvSpPr>
        <p:spPr>
          <a:xfrm>
            <a:off x="8026279" y="2495804"/>
            <a:ext cx="2049780" cy="826769"/>
          </a:xfrm>
          <a:prstGeom prst="rect">
            <a:avLst/>
          </a:prstGeom>
        </p:spPr>
        <p:txBody>
          <a:bodyPr vert="horz" wrap="square" lIns="0" tIns="12700" rIns="0" bIns="0" rtlCol="0">
            <a:spAutoFit/>
          </a:bodyPr>
          <a:lstStyle/>
          <a:p>
            <a:pPr marL="12700" marR="5080" algn="just">
              <a:lnSpc>
                <a:spcPct val="100000"/>
              </a:lnSpc>
              <a:spcBef>
                <a:spcPts val="100"/>
              </a:spcBef>
            </a:pPr>
            <a:r>
              <a:rPr sz="1750" b="1" spc="240" dirty="0">
                <a:solidFill>
                  <a:srgbClr val="C00000"/>
                </a:solidFill>
                <a:latin typeface="Microsoft JhengHei"/>
                <a:cs typeface="Microsoft JhengHei"/>
              </a:rPr>
              <a:t>兌換券</a:t>
            </a:r>
            <a:r>
              <a:rPr sz="1750" b="1" spc="240" dirty="0">
                <a:latin typeface="Microsoft JhengHei"/>
                <a:cs typeface="Microsoft JhengHei"/>
              </a:rPr>
              <a:t>可兌換</a:t>
            </a:r>
            <a:r>
              <a:rPr sz="1750" b="1" spc="215" dirty="0">
                <a:solidFill>
                  <a:srgbClr val="C00000"/>
                </a:solidFill>
                <a:latin typeface="Microsoft JhengHei"/>
                <a:cs typeface="Microsoft JhengHei"/>
              </a:rPr>
              <a:t>免費</a:t>
            </a:r>
            <a:r>
              <a:rPr sz="1750" b="1" spc="75" dirty="0">
                <a:latin typeface="Microsoft JhengHei"/>
                <a:cs typeface="Microsoft JhengHei"/>
              </a:rPr>
              <a:t>試劑</a:t>
            </a:r>
            <a:r>
              <a:rPr sz="1750" b="1" spc="75" dirty="0">
                <a:solidFill>
                  <a:srgbClr val="C00000"/>
                </a:solidFill>
                <a:latin typeface="Microsoft JhengHei"/>
                <a:cs typeface="Microsoft JhengHei"/>
              </a:rPr>
              <a:t>1支</a:t>
            </a:r>
            <a:r>
              <a:rPr sz="1750" b="1" spc="65" dirty="0">
                <a:latin typeface="Microsoft JhengHei"/>
                <a:cs typeface="Microsoft JhengHei"/>
              </a:rPr>
              <a:t>再次篩檢，</a:t>
            </a:r>
            <a:r>
              <a:rPr sz="1750" b="1" spc="-10" dirty="0">
                <a:latin typeface="Microsoft JhengHei"/>
                <a:cs typeface="Microsoft JhengHei"/>
              </a:rPr>
              <a:t>或轉贈親友使用</a:t>
            </a:r>
            <a:endParaRPr sz="1750">
              <a:latin typeface="Microsoft JhengHei"/>
              <a:cs typeface="Microsoft JhengHei"/>
            </a:endParaRPr>
          </a:p>
        </p:txBody>
      </p:sp>
      <p:sp>
        <p:nvSpPr>
          <p:cNvPr id="53" name="object 53"/>
          <p:cNvSpPr/>
          <p:nvPr/>
        </p:nvSpPr>
        <p:spPr>
          <a:xfrm>
            <a:off x="2788043" y="4320540"/>
            <a:ext cx="551180" cy="459740"/>
          </a:xfrm>
          <a:custGeom>
            <a:avLst/>
            <a:gdLst/>
            <a:ahLst/>
            <a:cxnLst/>
            <a:rect l="l" t="t" r="r" b="b"/>
            <a:pathLst>
              <a:path w="551179" h="459739">
                <a:moveTo>
                  <a:pt x="550926" y="230124"/>
                </a:moveTo>
                <a:lnTo>
                  <a:pt x="276605" y="0"/>
                </a:lnTo>
                <a:lnTo>
                  <a:pt x="276605" y="90678"/>
                </a:lnTo>
                <a:lnTo>
                  <a:pt x="0" y="90678"/>
                </a:lnTo>
                <a:lnTo>
                  <a:pt x="0" y="369570"/>
                </a:lnTo>
                <a:lnTo>
                  <a:pt x="276606" y="369570"/>
                </a:lnTo>
                <a:lnTo>
                  <a:pt x="276606" y="459486"/>
                </a:lnTo>
                <a:lnTo>
                  <a:pt x="550926" y="230124"/>
                </a:lnTo>
                <a:close/>
              </a:path>
            </a:pathLst>
          </a:custGeom>
          <a:solidFill>
            <a:srgbClr val="2F5496"/>
          </a:solidFill>
        </p:spPr>
        <p:txBody>
          <a:bodyPr wrap="square" lIns="0" tIns="0" rIns="0" bIns="0" rtlCol="0"/>
          <a:lstStyle/>
          <a:p>
            <a:endParaRPr/>
          </a:p>
        </p:txBody>
      </p:sp>
      <p:grpSp>
        <p:nvGrpSpPr>
          <p:cNvPr id="54" name="object 54"/>
          <p:cNvGrpSpPr/>
          <p:nvPr/>
        </p:nvGrpSpPr>
        <p:grpSpPr>
          <a:xfrm>
            <a:off x="2797949" y="2726435"/>
            <a:ext cx="1594485" cy="1344295"/>
            <a:chOff x="2797949" y="2726435"/>
            <a:chExt cx="1594485" cy="1344295"/>
          </a:xfrm>
        </p:grpSpPr>
        <p:sp>
          <p:nvSpPr>
            <p:cNvPr id="55" name="object 55"/>
            <p:cNvSpPr/>
            <p:nvPr/>
          </p:nvSpPr>
          <p:spPr>
            <a:xfrm>
              <a:off x="2797949" y="2726435"/>
              <a:ext cx="551180" cy="459740"/>
            </a:xfrm>
            <a:custGeom>
              <a:avLst/>
              <a:gdLst/>
              <a:ahLst/>
              <a:cxnLst/>
              <a:rect l="l" t="t" r="r" b="b"/>
              <a:pathLst>
                <a:path w="551179" h="459739">
                  <a:moveTo>
                    <a:pt x="550926" y="229362"/>
                  </a:moveTo>
                  <a:lnTo>
                    <a:pt x="277368" y="0"/>
                  </a:lnTo>
                  <a:lnTo>
                    <a:pt x="277368" y="89916"/>
                  </a:lnTo>
                  <a:lnTo>
                    <a:pt x="0" y="89916"/>
                  </a:lnTo>
                  <a:lnTo>
                    <a:pt x="0" y="368808"/>
                  </a:lnTo>
                  <a:lnTo>
                    <a:pt x="277368" y="368808"/>
                  </a:lnTo>
                  <a:lnTo>
                    <a:pt x="277368" y="459486"/>
                  </a:lnTo>
                  <a:lnTo>
                    <a:pt x="550926" y="229362"/>
                  </a:lnTo>
                  <a:close/>
                </a:path>
              </a:pathLst>
            </a:custGeom>
            <a:solidFill>
              <a:srgbClr val="2F5496"/>
            </a:solidFill>
          </p:spPr>
          <p:txBody>
            <a:bodyPr wrap="square" lIns="0" tIns="0" rIns="0" bIns="0" rtlCol="0"/>
            <a:lstStyle/>
            <a:p>
              <a:endParaRPr/>
            </a:p>
          </p:txBody>
        </p:sp>
        <p:sp>
          <p:nvSpPr>
            <p:cNvPr id="56" name="object 56"/>
            <p:cNvSpPr/>
            <p:nvPr/>
          </p:nvSpPr>
          <p:spPr>
            <a:xfrm>
              <a:off x="3707777" y="3512057"/>
              <a:ext cx="654685" cy="540385"/>
            </a:xfrm>
            <a:custGeom>
              <a:avLst/>
              <a:gdLst/>
              <a:ahLst/>
              <a:cxnLst/>
              <a:rect l="l" t="t" r="r" b="b"/>
              <a:pathLst>
                <a:path w="654685" h="540385">
                  <a:moveTo>
                    <a:pt x="654558" y="209549"/>
                  </a:moveTo>
                  <a:lnTo>
                    <a:pt x="525780" y="209549"/>
                  </a:lnTo>
                  <a:lnTo>
                    <a:pt x="525780" y="0"/>
                  </a:lnTo>
                  <a:lnTo>
                    <a:pt x="128777" y="0"/>
                  </a:lnTo>
                  <a:lnTo>
                    <a:pt x="128778" y="209550"/>
                  </a:lnTo>
                  <a:lnTo>
                    <a:pt x="0" y="209550"/>
                  </a:lnTo>
                  <a:lnTo>
                    <a:pt x="326898" y="540258"/>
                  </a:lnTo>
                  <a:lnTo>
                    <a:pt x="654558" y="209549"/>
                  </a:lnTo>
                  <a:close/>
                </a:path>
              </a:pathLst>
            </a:custGeom>
            <a:solidFill>
              <a:srgbClr val="FFC000"/>
            </a:solidFill>
          </p:spPr>
          <p:txBody>
            <a:bodyPr wrap="square" lIns="0" tIns="0" rIns="0" bIns="0" rtlCol="0"/>
            <a:lstStyle/>
            <a:p>
              <a:endParaRPr/>
            </a:p>
          </p:txBody>
        </p:sp>
        <p:sp>
          <p:nvSpPr>
            <p:cNvPr id="57" name="object 57"/>
            <p:cNvSpPr/>
            <p:nvPr/>
          </p:nvSpPr>
          <p:spPr>
            <a:xfrm>
              <a:off x="3677297" y="3499865"/>
              <a:ext cx="715010" cy="570865"/>
            </a:xfrm>
            <a:custGeom>
              <a:avLst/>
              <a:gdLst/>
              <a:ahLst/>
              <a:cxnLst/>
              <a:rect l="l" t="t" r="r" b="b"/>
              <a:pathLst>
                <a:path w="715010" h="570864">
                  <a:moveTo>
                    <a:pt x="159258" y="209550"/>
                  </a:moveTo>
                  <a:lnTo>
                    <a:pt x="0" y="209550"/>
                  </a:lnTo>
                  <a:lnTo>
                    <a:pt x="30479" y="240354"/>
                  </a:lnTo>
                  <a:lnTo>
                    <a:pt x="30480" y="234696"/>
                  </a:lnTo>
                  <a:lnTo>
                    <a:pt x="39624" y="213360"/>
                  </a:lnTo>
                  <a:lnTo>
                    <a:pt x="60714" y="234696"/>
                  </a:lnTo>
                  <a:lnTo>
                    <a:pt x="146304" y="234696"/>
                  </a:lnTo>
                  <a:lnTo>
                    <a:pt x="146304" y="221742"/>
                  </a:lnTo>
                  <a:lnTo>
                    <a:pt x="159258" y="209550"/>
                  </a:lnTo>
                  <a:close/>
                </a:path>
                <a:path w="715010" h="570864">
                  <a:moveTo>
                    <a:pt x="60714" y="234696"/>
                  </a:moveTo>
                  <a:lnTo>
                    <a:pt x="39624" y="213360"/>
                  </a:lnTo>
                  <a:lnTo>
                    <a:pt x="30480" y="234696"/>
                  </a:lnTo>
                  <a:lnTo>
                    <a:pt x="60714" y="234696"/>
                  </a:lnTo>
                  <a:close/>
                </a:path>
                <a:path w="715010" h="570864">
                  <a:moveTo>
                    <a:pt x="357758" y="535202"/>
                  </a:moveTo>
                  <a:lnTo>
                    <a:pt x="60714" y="234696"/>
                  </a:lnTo>
                  <a:lnTo>
                    <a:pt x="30480" y="234696"/>
                  </a:lnTo>
                  <a:lnTo>
                    <a:pt x="30479" y="240354"/>
                  </a:lnTo>
                  <a:lnTo>
                    <a:pt x="348996" y="562266"/>
                  </a:lnTo>
                  <a:lnTo>
                    <a:pt x="348996" y="544068"/>
                  </a:lnTo>
                  <a:lnTo>
                    <a:pt x="357758" y="535202"/>
                  </a:lnTo>
                  <a:close/>
                </a:path>
                <a:path w="715010" h="570864">
                  <a:moveTo>
                    <a:pt x="568452" y="209549"/>
                  </a:moveTo>
                  <a:lnTo>
                    <a:pt x="568451" y="0"/>
                  </a:lnTo>
                  <a:lnTo>
                    <a:pt x="146303" y="0"/>
                  </a:lnTo>
                  <a:lnTo>
                    <a:pt x="146304" y="209550"/>
                  </a:lnTo>
                  <a:lnTo>
                    <a:pt x="159258" y="209550"/>
                  </a:lnTo>
                  <a:lnTo>
                    <a:pt x="159257" y="24384"/>
                  </a:lnTo>
                  <a:lnTo>
                    <a:pt x="171449" y="12192"/>
                  </a:lnTo>
                  <a:lnTo>
                    <a:pt x="171449" y="24384"/>
                  </a:lnTo>
                  <a:lnTo>
                    <a:pt x="543306" y="24383"/>
                  </a:lnTo>
                  <a:lnTo>
                    <a:pt x="543306" y="12191"/>
                  </a:lnTo>
                  <a:lnTo>
                    <a:pt x="556260" y="24383"/>
                  </a:lnTo>
                  <a:lnTo>
                    <a:pt x="556260" y="209549"/>
                  </a:lnTo>
                  <a:lnTo>
                    <a:pt x="568452" y="209549"/>
                  </a:lnTo>
                  <a:close/>
                </a:path>
                <a:path w="715010" h="570864">
                  <a:moveTo>
                    <a:pt x="171450" y="234696"/>
                  </a:moveTo>
                  <a:lnTo>
                    <a:pt x="171449" y="24384"/>
                  </a:lnTo>
                  <a:lnTo>
                    <a:pt x="159257" y="24384"/>
                  </a:lnTo>
                  <a:lnTo>
                    <a:pt x="159258" y="209550"/>
                  </a:lnTo>
                  <a:lnTo>
                    <a:pt x="146304" y="221742"/>
                  </a:lnTo>
                  <a:lnTo>
                    <a:pt x="146304" y="234696"/>
                  </a:lnTo>
                  <a:lnTo>
                    <a:pt x="171450" y="234696"/>
                  </a:lnTo>
                  <a:close/>
                </a:path>
                <a:path w="715010" h="570864">
                  <a:moveTo>
                    <a:pt x="171449" y="24384"/>
                  </a:moveTo>
                  <a:lnTo>
                    <a:pt x="171449" y="12192"/>
                  </a:lnTo>
                  <a:lnTo>
                    <a:pt x="159257" y="24384"/>
                  </a:lnTo>
                  <a:lnTo>
                    <a:pt x="171449" y="24384"/>
                  </a:lnTo>
                  <a:close/>
                </a:path>
                <a:path w="715010" h="570864">
                  <a:moveTo>
                    <a:pt x="366522" y="544068"/>
                  </a:moveTo>
                  <a:lnTo>
                    <a:pt x="357758" y="535202"/>
                  </a:lnTo>
                  <a:lnTo>
                    <a:pt x="348996" y="544068"/>
                  </a:lnTo>
                  <a:lnTo>
                    <a:pt x="366522" y="544068"/>
                  </a:lnTo>
                  <a:close/>
                </a:path>
                <a:path w="715010" h="570864">
                  <a:moveTo>
                    <a:pt x="366521" y="561496"/>
                  </a:moveTo>
                  <a:lnTo>
                    <a:pt x="366522" y="544068"/>
                  </a:lnTo>
                  <a:lnTo>
                    <a:pt x="348996" y="544068"/>
                  </a:lnTo>
                  <a:lnTo>
                    <a:pt x="348996" y="562266"/>
                  </a:lnTo>
                  <a:lnTo>
                    <a:pt x="357378" y="570738"/>
                  </a:lnTo>
                  <a:lnTo>
                    <a:pt x="366521" y="561496"/>
                  </a:lnTo>
                  <a:close/>
                </a:path>
                <a:path w="715010" h="570864">
                  <a:moveTo>
                    <a:pt x="685038" y="239584"/>
                  </a:moveTo>
                  <a:lnTo>
                    <a:pt x="685038" y="234695"/>
                  </a:lnTo>
                  <a:lnTo>
                    <a:pt x="654803" y="234696"/>
                  </a:lnTo>
                  <a:lnTo>
                    <a:pt x="357758" y="535202"/>
                  </a:lnTo>
                  <a:lnTo>
                    <a:pt x="366522" y="544068"/>
                  </a:lnTo>
                  <a:lnTo>
                    <a:pt x="366521" y="561496"/>
                  </a:lnTo>
                  <a:lnTo>
                    <a:pt x="685038" y="239584"/>
                  </a:lnTo>
                  <a:close/>
                </a:path>
                <a:path w="715010" h="570864">
                  <a:moveTo>
                    <a:pt x="556260" y="24383"/>
                  </a:moveTo>
                  <a:lnTo>
                    <a:pt x="543306" y="12191"/>
                  </a:lnTo>
                  <a:lnTo>
                    <a:pt x="543306" y="24383"/>
                  </a:lnTo>
                  <a:lnTo>
                    <a:pt x="556260" y="24383"/>
                  </a:lnTo>
                  <a:close/>
                </a:path>
                <a:path w="715010" h="570864">
                  <a:moveTo>
                    <a:pt x="568452" y="234695"/>
                  </a:moveTo>
                  <a:lnTo>
                    <a:pt x="568452" y="221741"/>
                  </a:lnTo>
                  <a:lnTo>
                    <a:pt x="556260" y="209549"/>
                  </a:lnTo>
                  <a:lnTo>
                    <a:pt x="556260" y="24383"/>
                  </a:lnTo>
                  <a:lnTo>
                    <a:pt x="543306" y="24383"/>
                  </a:lnTo>
                  <a:lnTo>
                    <a:pt x="543306" y="234695"/>
                  </a:lnTo>
                  <a:lnTo>
                    <a:pt x="568452" y="234695"/>
                  </a:lnTo>
                  <a:close/>
                </a:path>
                <a:path w="715010" h="570864">
                  <a:moveTo>
                    <a:pt x="714756" y="209549"/>
                  </a:moveTo>
                  <a:lnTo>
                    <a:pt x="556260" y="209549"/>
                  </a:lnTo>
                  <a:lnTo>
                    <a:pt x="568452" y="221741"/>
                  </a:lnTo>
                  <a:lnTo>
                    <a:pt x="568452" y="234695"/>
                  </a:lnTo>
                  <a:lnTo>
                    <a:pt x="654803" y="234695"/>
                  </a:lnTo>
                  <a:lnTo>
                    <a:pt x="675894" y="213359"/>
                  </a:lnTo>
                  <a:lnTo>
                    <a:pt x="685038" y="234695"/>
                  </a:lnTo>
                  <a:lnTo>
                    <a:pt x="685038" y="239584"/>
                  </a:lnTo>
                  <a:lnTo>
                    <a:pt x="714756" y="209549"/>
                  </a:lnTo>
                  <a:close/>
                </a:path>
                <a:path w="715010" h="570864">
                  <a:moveTo>
                    <a:pt x="685038" y="234695"/>
                  </a:moveTo>
                  <a:lnTo>
                    <a:pt x="675894" y="213359"/>
                  </a:lnTo>
                  <a:lnTo>
                    <a:pt x="654803" y="234696"/>
                  </a:lnTo>
                  <a:lnTo>
                    <a:pt x="685038" y="234695"/>
                  </a:lnTo>
                  <a:close/>
                </a:path>
              </a:pathLst>
            </a:custGeom>
            <a:solidFill>
              <a:srgbClr val="ED7D31"/>
            </a:solidFill>
          </p:spPr>
          <p:txBody>
            <a:bodyPr wrap="square" lIns="0" tIns="0" rIns="0" bIns="0" rtlCol="0"/>
            <a:lstStyle/>
            <a:p>
              <a:endParaRPr/>
            </a:p>
          </p:txBody>
        </p:sp>
      </p:grpSp>
      <p:sp>
        <p:nvSpPr>
          <p:cNvPr id="58" name="object 58"/>
          <p:cNvSpPr txBox="1"/>
          <p:nvPr/>
        </p:nvSpPr>
        <p:spPr>
          <a:xfrm>
            <a:off x="3841375" y="3628135"/>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latin typeface="Microsoft JhengHei"/>
                <a:cs typeface="Microsoft JhengHei"/>
              </a:rPr>
              <a:t>陽性</a:t>
            </a:r>
            <a:endParaRPr sz="1400">
              <a:latin typeface="Microsoft JhengHei"/>
              <a:cs typeface="Microsoft JhengHei"/>
            </a:endParaRPr>
          </a:p>
        </p:txBody>
      </p:sp>
      <p:sp>
        <p:nvSpPr>
          <p:cNvPr id="59" name="object 59"/>
          <p:cNvSpPr/>
          <p:nvPr/>
        </p:nvSpPr>
        <p:spPr>
          <a:xfrm>
            <a:off x="534047" y="2787395"/>
            <a:ext cx="1454150" cy="796290"/>
          </a:xfrm>
          <a:custGeom>
            <a:avLst/>
            <a:gdLst/>
            <a:ahLst/>
            <a:cxnLst/>
            <a:rect l="l" t="t" r="r" b="b"/>
            <a:pathLst>
              <a:path w="1454150" h="796289">
                <a:moveTo>
                  <a:pt x="1453896" y="659892"/>
                </a:moveTo>
                <a:lnTo>
                  <a:pt x="1453896" y="136398"/>
                </a:lnTo>
                <a:lnTo>
                  <a:pt x="1453134" y="128778"/>
                </a:lnTo>
                <a:lnTo>
                  <a:pt x="1439531" y="79858"/>
                </a:lnTo>
                <a:lnTo>
                  <a:pt x="1409242" y="39371"/>
                </a:lnTo>
                <a:lnTo>
                  <a:pt x="1366991" y="11393"/>
                </a:lnTo>
                <a:lnTo>
                  <a:pt x="1317498" y="0"/>
                </a:lnTo>
                <a:lnTo>
                  <a:pt x="144018" y="0"/>
                </a:lnTo>
                <a:lnTo>
                  <a:pt x="93153" y="9046"/>
                </a:lnTo>
                <a:lnTo>
                  <a:pt x="50244" y="34361"/>
                </a:lnTo>
                <a:lnTo>
                  <a:pt x="18598" y="72975"/>
                </a:lnTo>
                <a:lnTo>
                  <a:pt x="1523" y="121920"/>
                </a:lnTo>
                <a:lnTo>
                  <a:pt x="0" y="136398"/>
                </a:lnTo>
                <a:lnTo>
                  <a:pt x="0" y="659892"/>
                </a:lnTo>
                <a:lnTo>
                  <a:pt x="762" y="666750"/>
                </a:lnTo>
                <a:lnTo>
                  <a:pt x="1524" y="674370"/>
                </a:lnTo>
                <a:lnTo>
                  <a:pt x="3048" y="681228"/>
                </a:lnTo>
                <a:lnTo>
                  <a:pt x="10438" y="705491"/>
                </a:lnTo>
                <a:lnTo>
                  <a:pt x="20635" y="726690"/>
                </a:lnTo>
                <a:lnTo>
                  <a:pt x="33528" y="744498"/>
                </a:lnTo>
                <a:lnTo>
                  <a:pt x="33528" y="138684"/>
                </a:lnTo>
                <a:lnTo>
                  <a:pt x="34290" y="131826"/>
                </a:lnTo>
                <a:lnTo>
                  <a:pt x="34290" y="132588"/>
                </a:lnTo>
                <a:lnTo>
                  <a:pt x="35052" y="126492"/>
                </a:lnTo>
                <a:lnTo>
                  <a:pt x="35052" y="127254"/>
                </a:lnTo>
                <a:lnTo>
                  <a:pt x="35814" y="121158"/>
                </a:lnTo>
                <a:lnTo>
                  <a:pt x="35814" y="121920"/>
                </a:lnTo>
                <a:lnTo>
                  <a:pt x="36576" y="118872"/>
                </a:lnTo>
                <a:lnTo>
                  <a:pt x="36576" y="116586"/>
                </a:lnTo>
                <a:lnTo>
                  <a:pt x="38100" y="112522"/>
                </a:lnTo>
                <a:lnTo>
                  <a:pt x="38100" y="111252"/>
                </a:lnTo>
                <a:lnTo>
                  <a:pt x="41910" y="101727"/>
                </a:lnTo>
                <a:lnTo>
                  <a:pt x="41910" y="101346"/>
                </a:lnTo>
                <a:lnTo>
                  <a:pt x="46481" y="92202"/>
                </a:lnTo>
                <a:lnTo>
                  <a:pt x="46481" y="91440"/>
                </a:lnTo>
                <a:lnTo>
                  <a:pt x="51816" y="82772"/>
                </a:lnTo>
                <a:lnTo>
                  <a:pt x="51816" y="82296"/>
                </a:lnTo>
                <a:lnTo>
                  <a:pt x="57912" y="74980"/>
                </a:lnTo>
                <a:lnTo>
                  <a:pt x="57912" y="73914"/>
                </a:lnTo>
                <a:lnTo>
                  <a:pt x="66294" y="64770"/>
                </a:lnTo>
                <a:lnTo>
                  <a:pt x="66294" y="65595"/>
                </a:lnTo>
                <a:lnTo>
                  <a:pt x="73152" y="59309"/>
                </a:lnTo>
                <a:lnTo>
                  <a:pt x="73152" y="58674"/>
                </a:lnTo>
                <a:lnTo>
                  <a:pt x="81534" y="52871"/>
                </a:lnTo>
                <a:lnTo>
                  <a:pt x="81534" y="52578"/>
                </a:lnTo>
                <a:lnTo>
                  <a:pt x="90677" y="47352"/>
                </a:lnTo>
                <a:lnTo>
                  <a:pt x="100583" y="42291"/>
                </a:lnTo>
                <a:lnTo>
                  <a:pt x="100583" y="41910"/>
                </a:lnTo>
                <a:lnTo>
                  <a:pt x="110489" y="38608"/>
                </a:lnTo>
                <a:lnTo>
                  <a:pt x="110489" y="38100"/>
                </a:lnTo>
                <a:lnTo>
                  <a:pt x="115823" y="36766"/>
                </a:lnTo>
                <a:lnTo>
                  <a:pt x="115823" y="36576"/>
                </a:lnTo>
                <a:lnTo>
                  <a:pt x="121920" y="35052"/>
                </a:lnTo>
                <a:lnTo>
                  <a:pt x="121920" y="35623"/>
                </a:lnTo>
                <a:lnTo>
                  <a:pt x="126492" y="34480"/>
                </a:lnTo>
                <a:lnTo>
                  <a:pt x="126492" y="34290"/>
                </a:lnTo>
                <a:lnTo>
                  <a:pt x="132588" y="33612"/>
                </a:lnTo>
                <a:lnTo>
                  <a:pt x="1322070" y="33623"/>
                </a:lnTo>
                <a:lnTo>
                  <a:pt x="1327404" y="34290"/>
                </a:lnTo>
                <a:lnTo>
                  <a:pt x="1327404" y="34480"/>
                </a:lnTo>
                <a:lnTo>
                  <a:pt x="1331976" y="35623"/>
                </a:lnTo>
                <a:lnTo>
                  <a:pt x="1331976" y="35052"/>
                </a:lnTo>
                <a:lnTo>
                  <a:pt x="1338072" y="36576"/>
                </a:lnTo>
                <a:lnTo>
                  <a:pt x="1338072" y="36766"/>
                </a:lnTo>
                <a:lnTo>
                  <a:pt x="1343406" y="38100"/>
                </a:lnTo>
                <a:lnTo>
                  <a:pt x="1343406" y="38354"/>
                </a:lnTo>
                <a:lnTo>
                  <a:pt x="1354074" y="41910"/>
                </a:lnTo>
                <a:lnTo>
                  <a:pt x="1354074" y="42621"/>
                </a:lnTo>
                <a:lnTo>
                  <a:pt x="1362456" y="46532"/>
                </a:lnTo>
                <a:lnTo>
                  <a:pt x="1363980" y="47244"/>
                </a:lnTo>
                <a:lnTo>
                  <a:pt x="1373124" y="52578"/>
                </a:lnTo>
                <a:lnTo>
                  <a:pt x="1373124" y="52871"/>
                </a:lnTo>
                <a:lnTo>
                  <a:pt x="1381506" y="58674"/>
                </a:lnTo>
                <a:lnTo>
                  <a:pt x="1381506" y="59309"/>
                </a:lnTo>
                <a:lnTo>
                  <a:pt x="1387602" y="64897"/>
                </a:lnTo>
                <a:lnTo>
                  <a:pt x="1387602" y="64770"/>
                </a:lnTo>
                <a:lnTo>
                  <a:pt x="1389126" y="66294"/>
                </a:lnTo>
                <a:lnTo>
                  <a:pt x="1389126" y="66432"/>
                </a:lnTo>
                <a:lnTo>
                  <a:pt x="1395984" y="73914"/>
                </a:lnTo>
                <a:lnTo>
                  <a:pt x="1395984" y="74168"/>
                </a:lnTo>
                <a:lnTo>
                  <a:pt x="1402080" y="82296"/>
                </a:lnTo>
                <a:lnTo>
                  <a:pt x="1402080" y="82634"/>
                </a:lnTo>
                <a:lnTo>
                  <a:pt x="1408176" y="91440"/>
                </a:lnTo>
                <a:lnTo>
                  <a:pt x="1408176" y="92202"/>
                </a:lnTo>
                <a:lnTo>
                  <a:pt x="1412748" y="101346"/>
                </a:lnTo>
                <a:lnTo>
                  <a:pt x="1412748" y="102107"/>
                </a:lnTo>
                <a:lnTo>
                  <a:pt x="1415796" y="111252"/>
                </a:lnTo>
                <a:lnTo>
                  <a:pt x="1415796" y="110490"/>
                </a:lnTo>
                <a:lnTo>
                  <a:pt x="1417320" y="116586"/>
                </a:lnTo>
                <a:lnTo>
                  <a:pt x="1417320" y="115824"/>
                </a:lnTo>
                <a:lnTo>
                  <a:pt x="1418844" y="121920"/>
                </a:lnTo>
                <a:lnTo>
                  <a:pt x="1418844" y="121158"/>
                </a:lnTo>
                <a:lnTo>
                  <a:pt x="1419606" y="127254"/>
                </a:lnTo>
                <a:lnTo>
                  <a:pt x="1419606" y="126492"/>
                </a:lnTo>
                <a:lnTo>
                  <a:pt x="1420368" y="132588"/>
                </a:lnTo>
                <a:lnTo>
                  <a:pt x="1420368" y="137160"/>
                </a:lnTo>
                <a:lnTo>
                  <a:pt x="1421130" y="144018"/>
                </a:lnTo>
                <a:lnTo>
                  <a:pt x="1421130" y="741804"/>
                </a:lnTo>
                <a:lnTo>
                  <a:pt x="1442229" y="709974"/>
                </a:lnTo>
                <a:lnTo>
                  <a:pt x="1453896" y="659892"/>
                </a:lnTo>
                <a:close/>
              </a:path>
              <a:path w="1454150" h="796289">
                <a:moveTo>
                  <a:pt x="37338" y="680466"/>
                </a:moveTo>
                <a:lnTo>
                  <a:pt x="35814" y="674370"/>
                </a:lnTo>
                <a:lnTo>
                  <a:pt x="35814" y="675132"/>
                </a:lnTo>
                <a:lnTo>
                  <a:pt x="35052" y="669036"/>
                </a:lnTo>
                <a:lnTo>
                  <a:pt x="35052" y="669798"/>
                </a:lnTo>
                <a:lnTo>
                  <a:pt x="34290" y="662940"/>
                </a:lnTo>
                <a:lnTo>
                  <a:pt x="34290" y="663702"/>
                </a:lnTo>
                <a:lnTo>
                  <a:pt x="33528" y="657606"/>
                </a:lnTo>
                <a:lnTo>
                  <a:pt x="33528" y="744498"/>
                </a:lnTo>
                <a:lnTo>
                  <a:pt x="34421" y="745732"/>
                </a:lnTo>
                <a:lnTo>
                  <a:pt x="36576" y="747843"/>
                </a:lnTo>
                <a:lnTo>
                  <a:pt x="36576" y="679704"/>
                </a:lnTo>
                <a:lnTo>
                  <a:pt x="37338" y="680466"/>
                </a:lnTo>
                <a:close/>
              </a:path>
              <a:path w="1454150" h="796289">
                <a:moveTo>
                  <a:pt x="37338" y="115824"/>
                </a:moveTo>
                <a:lnTo>
                  <a:pt x="36576" y="116586"/>
                </a:lnTo>
                <a:lnTo>
                  <a:pt x="36576" y="118872"/>
                </a:lnTo>
                <a:lnTo>
                  <a:pt x="37338" y="115824"/>
                </a:lnTo>
                <a:close/>
              </a:path>
              <a:path w="1454150" h="796289">
                <a:moveTo>
                  <a:pt x="38862" y="685800"/>
                </a:moveTo>
                <a:lnTo>
                  <a:pt x="36576" y="679704"/>
                </a:lnTo>
                <a:lnTo>
                  <a:pt x="36576" y="747843"/>
                </a:lnTo>
                <a:lnTo>
                  <a:pt x="38100" y="749336"/>
                </a:lnTo>
                <a:lnTo>
                  <a:pt x="38100" y="684276"/>
                </a:lnTo>
                <a:lnTo>
                  <a:pt x="38862" y="685800"/>
                </a:lnTo>
                <a:close/>
              </a:path>
              <a:path w="1454150" h="796289">
                <a:moveTo>
                  <a:pt x="38862" y="110490"/>
                </a:moveTo>
                <a:lnTo>
                  <a:pt x="38100" y="111252"/>
                </a:lnTo>
                <a:lnTo>
                  <a:pt x="38100" y="112522"/>
                </a:lnTo>
                <a:lnTo>
                  <a:pt x="38862" y="110490"/>
                </a:lnTo>
                <a:close/>
              </a:path>
              <a:path w="1454150" h="796289">
                <a:moveTo>
                  <a:pt x="42672" y="695706"/>
                </a:moveTo>
                <a:lnTo>
                  <a:pt x="38100" y="684276"/>
                </a:lnTo>
                <a:lnTo>
                  <a:pt x="38100" y="749336"/>
                </a:lnTo>
                <a:lnTo>
                  <a:pt x="41910" y="753070"/>
                </a:lnTo>
                <a:lnTo>
                  <a:pt x="41910" y="694182"/>
                </a:lnTo>
                <a:lnTo>
                  <a:pt x="42672" y="695706"/>
                </a:lnTo>
                <a:close/>
              </a:path>
              <a:path w="1454150" h="796289">
                <a:moveTo>
                  <a:pt x="42672" y="99822"/>
                </a:moveTo>
                <a:lnTo>
                  <a:pt x="41910" y="101346"/>
                </a:lnTo>
                <a:lnTo>
                  <a:pt x="41910" y="101727"/>
                </a:lnTo>
                <a:lnTo>
                  <a:pt x="42672" y="99822"/>
                </a:lnTo>
                <a:close/>
              </a:path>
              <a:path w="1454150" h="796289">
                <a:moveTo>
                  <a:pt x="47244" y="758297"/>
                </a:moveTo>
                <a:lnTo>
                  <a:pt x="47244" y="705612"/>
                </a:lnTo>
                <a:lnTo>
                  <a:pt x="46482" y="704088"/>
                </a:lnTo>
                <a:lnTo>
                  <a:pt x="41910" y="694182"/>
                </a:lnTo>
                <a:lnTo>
                  <a:pt x="41910" y="753070"/>
                </a:lnTo>
                <a:lnTo>
                  <a:pt x="47244" y="758297"/>
                </a:lnTo>
                <a:close/>
              </a:path>
              <a:path w="1454150" h="796289">
                <a:moveTo>
                  <a:pt x="47243" y="90678"/>
                </a:moveTo>
                <a:lnTo>
                  <a:pt x="46481" y="91440"/>
                </a:lnTo>
                <a:lnTo>
                  <a:pt x="46481" y="92202"/>
                </a:lnTo>
                <a:lnTo>
                  <a:pt x="47243" y="90678"/>
                </a:lnTo>
                <a:close/>
              </a:path>
              <a:path w="1454150" h="796289">
                <a:moveTo>
                  <a:pt x="46759" y="704572"/>
                </a:moveTo>
                <a:lnTo>
                  <a:pt x="46482" y="703979"/>
                </a:lnTo>
                <a:lnTo>
                  <a:pt x="46759" y="704572"/>
                </a:lnTo>
                <a:close/>
              </a:path>
              <a:path w="1454150" h="796289">
                <a:moveTo>
                  <a:pt x="47244" y="705612"/>
                </a:moveTo>
                <a:lnTo>
                  <a:pt x="46759" y="704572"/>
                </a:lnTo>
                <a:lnTo>
                  <a:pt x="46482" y="704088"/>
                </a:lnTo>
                <a:lnTo>
                  <a:pt x="47244" y="705612"/>
                </a:lnTo>
                <a:close/>
              </a:path>
              <a:path w="1454150" h="796289">
                <a:moveTo>
                  <a:pt x="52578" y="763524"/>
                </a:moveTo>
                <a:lnTo>
                  <a:pt x="52578" y="714756"/>
                </a:lnTo>
                <a:lnTo>
                  <a:pt x="46759" y="704572"/>
                </a:lnTo>
                <a:lnTo>
                  <a:pt x="47244" y="705612"/>
                </a:lnTo>
                <a:lnTo>
                  <a:pt x="47244" y="758297"/>
                </a:lnTo>
                <a:lnTo>
                  <a:pt x="52578" y="763524"/>
                </a:lnTo>
                <a:close/>
              </a:path>
              <a:path w="1454150" h="796289">
                <a:moveTo>
                  <a:pt x="52577" y="81534"/>
                </a:moveTo>
                <a:lnTo>
                  <a:pt x="51816" y="82296"/>
                </a:lnTo>
                <a:lnTo>
                  <a:pt x="51816" y="82772"/>
                </a:lnTo>
                <a:lnTo>
                  <a:pt x="52577" y="81534"/>
                </a:lnTo>
                <a:close/>
              </a:path>
              <a:path w="1454150" h="796289">
                <a:moveTo>
                  <a:pt x="59436" y="723138"/>
                </a:moveTo>
                <a:lnTo>
                  <a:pt x="51816" y="713232"/>
                </a:lnTo>
                <a:lnTo>
                  <a:pt x="52578" y="714756"/>
                </a:lnTo>
                <a:lnTo>
                  <a:pt x="52578" y="763524"/>
                </a:lnTo>
                <a:lnTo>
                  <a:pt x="57912" y="767715"/>
                </a:lnTo>
                <a:lnTo>
                  <a:pt x="57912" y="721614"/>
                </a:lnTo>
                <a:lnTo>
                  <a:pt x="59436" y="723138"/>
                </a:lnTo>
                <a:close/>
              </a:path>
              <a:path w="1454150" h="796289">
                <a:moveTo>
                  <a:pt x="59436" y="73152"/>
                </a:moveTo>
                <a:lnTo>
                  <a:pt x="57912" y="73914"/>
                </a:lnTo>
                <a:lnTo>
                  <a:pt x="57912" y="74980"/>
                </a:lnTo>
                <a:lnTo>
                  <a:pt x="59436" y="73152"/>
                </a:lnTo>
                <a:close/>
              </a:path>
              <a:path w="1454150" h="796289">
                <a:moveTo>
                  <a:pt x="66294" y="773620"/>
                </a:moveTo>
                <a:lnTo>
                  <a:pt x="66294" y="730758"/>
                </a:lnTo>
                <a:lnTo>
                  <a:pt x="65532" y="729996"/>
                </a:lnTo>
                <a:lnTo>
                  <a:pt x="57912" y="721614"/>
                </a:lnTo>
                <a:lnTo>
                  <a:pt x="57912" y="767715"/>
                </a:lnTo>
                <a:lnTo>
                  <a:pt x="63246" y="771906"/>
                </a:lnTo>
                <a:lnTo>
                  <a:pt x="66294" y="773620"/>
                </a:lnTo>
                <a:close/>
              </a:path>
              <a:path w="1454150" h="796289">
                <a:moveTo>
                  <a:pt x="66294" y="65595"/>
                </a:moveTo>
                <a:lnTo>
                  <a:pt x="66294" y="64770"/>
                </a:lnTo>
                <a:lnTo>
                  <a:pt x="65532" y="66294"/>
                </a:lnTo>
                <a:lnTo>
                  <a:pt x="66294" y="65595"/>
                </a:lnTo>
                <a:close/>
              </a:path>
              <a:path w="1454150" h="796289">
                <a:moveTo>
                  <a:pt x="65800" y="730220"/>
                </a:moveTo>
                <a:lnTo>
                  <a:pt x="65532" y="729926"/>
                </a:lnTo>
                <a:lnTo>
                  <a:pt x="65800" y="730220"/>
                </a:lnTo>
                <a:close/>
              </a:path>
              <a:path w="1454150" h="796289">
                <a:moveTo>
                  <a:pt x="66294" y="730758"/>
                </a:moveTo>
                <a:lnTo>
                  <a:pt x="65800" y="730220"/>
                </a:lnTo>
                <a:lnTo>
                  <a:pt x="65532" y="729996"/>
                </a:lnTo>
                <a:lnTo>
                  <a:pt x="66294" y="730758"/>
                </a:lnTo>
                <a:close/>
              </a:path>
              <a:path w="1454150" h="796289">
                <a:moveTo>
                  <a:pt x="74676" y="737616"/>
                </a:moveTo>
                <a:lnTo>
                  <a:pt x="65800" y="730220"/>
                </a:lnTo>
                <a:lnTo>
                  <a:pt x="66294" y="730758"/>
                </a:lnTo>
                <a:lnTo>
                  <a:pt x="66294" y="773620"/>
                </a:lnTo>
                <a:lnTo>
                  <a:pt x="73152" y="777478"/>
                </a:lnTo>
                <a:lnTo>
                  <a:pt x="73152" y="736854"/>
                </a:lnTo>
                <a:lnTo>
                  <a:pt x="74676" y="737616"/>
                </a:lnTo>
                <a:close/>
              </a:path>
              <a:path w="1454150" h="796289">
                <a:moveTo>
                  <a:pt x="74676" y="57912"/>
                </a:moveTo>
                <a:lnTo>
                  <a:pt x="73152" y="58674"/>
                </a:lnTo>
                <a:lnTo>
                  <a:pt x="73152" y="59309"/>
                </a:lnTo>
                <a:lnTo>
                  <a:pt x="74676" y="57912"/>
                </a:lnTo>
                <a:close/>
              </a:path>
              <a:path w="1454150" h="796289">
                <a:moveTo>
                  <a:pt x="83058" y="744474"/>
                </a:moveTo>
                <a:lnTo>
                  <a:pt x="73152" y="736854"/>
                </a:lnTo>
                <a:lnTo>
                  <a:pt x="73152" y="777478"/>
                </a:lnTo>
                <a:lnTo>
                  <a:pt x="75438" y="778764"/>
                </a:lnTo>
                <a:lnTo>
                  <a:pt x="81534" y="781632"/>
                </a:lnTo>
                <a:lnTo>
                  <a:pt x="81534" y="743712"/>
                </a:lnTo>
                <a:lnTo>
                  <a:pt x="83058" y="744474"/>
                </a:lnTo>
                <a:close/>
              </a:path>
              <a:path w="1454150" h="796289">
                <a:moveTo>
                  <a:pt x="83058" y="51816"/>
                </a:moveTo>
                <a:lnTo>
                  <a:pt x="81534" y="52578"/>
                </a:lnTo>
                <a:lnTo>
                  <a:pt x="81534" y="52871"/>
                </a:lnTo>
                <a:lnTo>
                  <a:pt x="83058" y="51816"/>
                </a:lnTo>
                <a:close/>
              </a:path>
              <a:path w="1454150" h="796289">
                <a:moveTo>
                  <a:pt x="101346" y="789396"/>
                </a:moveTo>
                <a:lnTo>
                  <a:pt x="101346" y="754380"/>
                </a:lnTo>
                <a:lnTo>
                  <a:pt x="90678" y="749046"/>
                </a:lnTo>
                <a:lnTo>
                  <a:pt x="81534" y="743712"/>
                </a:lnTo>
                <a:lnTo>
                  <a:pt x="81534" y="781632"/>
                </a:lnTo>
                <a:lnTo>
                  <a:pt x="90773" y="785981"/>
                </a:lnTo>
                <a:lnTo>
                  <a:pt x="101346" y="789396"/>
                </a:lnTo>
                <a:close/>
              </a:path>
              <a:path w="1454150" h="796289">
                <a:moveTo>
                  <a:pt x="92202" y="46482"/>
                </a:moveTo>
                <a:lnTo>
                  <a:pt x="90677" y="47244"/>
                </a:lnTo>
                <a:lnTo>
                  <a:pt x="92202" y="46482"/>
                </a:lnTo>
                <a:close/>
              </a:path>
              <a:path w="1454150" h="796289">
                <a:moveTo>
                  <a:pt x="92202" y="749808"/>
                </a:moveTo>
                <a:lnTo>
                  <a:pt x="90678" y="748937"/>
                </a:lnTo>
                <a:lnTo>
                  <a:pt x="92202" y="749808"/>
                </a:lnTo>
                <a:close/>
              </a:path>
              <a:path w="1454150" h="796289">
                <a:moveTo>
                  <a:pt x="101346" y="41910"/>
                </a:moveTo>
                <a:lnTo>
                  <a:pt x="100583" y="41910"/>
                </a:lnTo>
                <a:lnTo>
                  <a:pt x="100583" y="42291"/>
                </a:lnTo>
                <a:lnTo>
                  <a:pt x="101346" y="41910"/>
                </a:lnTo>
                <a:close/>
              </a:path>
              <a:path w="1454150" h="796289">
                <a:moveTo>
                  <a:pt x="112014" y="792404"/>
                </a:moveTo>
                <a:lnTo>
                  <a:pt x="112014" y="758190"/>
                </a:lnTo>
                <a:lnTo>
                  <a:pt x="100584" y="753618"/>
                </a:lnTo>
                <a:lnTo>
                  <a:pt x="101346" y="754380"/>
                </a:lnTo>
                <a:lnTo>
                  <a:pt x="101346" y="789396"/>
                </a:lnTo>
                <a:lnTo>
                  <a:pt x="108504" y="791708"/>
                </a:lnTo>
                <a:lnTo>
                  <a:pt x="112014" y="792404"/>
                </a:lnTo>
                <a:close/>
              </a:path>
              <a:path w="1454150" h="796289">
                <a:moveTo>
                  <a:pt x="112014" y="38100"/>
                </a:moveTo>
                <a:lnTo>
                  <a:pt x="110489" y="38100"/>
                </a:lnTo>
                <a:lnTo>
                  <a:pt x="110489" y="38608"/>
                </a:lnTo>
                <a:lnTo>
                  <a:pt x="112014" y="38100"/>
                </a:lnTo>
                <a:close/>
              </a:path>
              <a:path w="1454150" h="796289">
                <a:moveTo>
                  <a:pt x="116586" y="758952"/>
                </a:moveTo>
                <a:lnTo>
                  <a:pt x="110490" y="757428"/>
                </a:lnTo>
                <a:lnTo>
                  <a:pt x="112014" y="758190"/>
                </a:lnTo>
                <a:lnTo>
                  <a:pt x="112014" y="792404"/>
                </a:lnTo>
                <a:lnTo>
                  <a:pt x="115824" y="793159"/>
                </a:lnTo>
                <a:lnTo>
                  <a:pt x="115824" y="758952"/>
                </a:lnTo>
                <a:lnTo>
                  <a:pt x="116586" y="758952"/>
                </a:lnTo>
                <a:close/>
              </a:path>
              <a:path w="1454150" h="796289">
                <a:moveTo>
                  <a:pt x="116586" y="36576"/>
                </a:moveTo>
                <a:lnTo>
                  <a:pt x="115823" y="36576"/>
                </a:lnTo>
                <a:lnTo>
                  <a:pt x="115823" y="36766"/>
                </a:lnTo>
                <a:lnTo>
                  <a:pt x="116586" y="36576"/>
                </a:lnTo>
                <a:close/>
              </a:path>
              <a:path w="1454150" h="796289">
                <a:moveTo>
                  <a:pt x="121920" y="760476"/>
                </a:moveTo>
                <a:lnTo>
                  <a:pt x="115824" y="758952"/>
                </a:lnTo>
                <a:lnTo>
                  <a:pt x="115824" y="793159"/>
                </a:lnTo>
                <a:lnTo>
                  <a:pt x="121158" y="794217"/>
                </a:lnTo>
                <a:lnTo>
                  <a:pt x="121158" y="760476"/>
                </a:lnTo>
                <a:lnTo>
                  <a:pt x="121920" y="760476"/>
                </a:lnTo>
                <a:close/>
              </a:path>
              <a:path w="1454150" h="796289">
                <a:moveTo>
                  <a:pt x="121920" y="35623"/>
                </a:moveTo>
                <a:lnTo>
                  <a:pt x="121920" y="35052"/>
                </a:lnTo>
                <a:lnTo>
                  <a:pt x="121157" y="35814"/>
                </a:lnTo>
                <a:lnTo>
                  <a:pt x="121920" y="35623"/>
                </a:lnTo>
                <a:close/>
              </a:path>
              <a:path w="1454150" h="796289">
                <a:moveTo>
                  <a:pt x="1316736" y="795612"/>
                </a:moveTo>
                <a:lnTo>
                  <a:pt x="1316736" y="762762"/>
                </a:lnTo>
                <a:lnTo>
                  <a:pt x="137922" y="762762"/>
                </a:lnTo>
                <a:lnTo>
                  <a:pt x="132588" y="762000"/>
                </a:lnTo>
                <a:lnTo>
                  <a:pt x="126492" y="761238"/>
                </a:lnTo>
                <a:lnTo>
                  <a:pt x="121158" y="760476"/>
                </a:lnTo>
                <a:lnTo>
                  <a:pt x="121158" y="794217"/>
                </a:lnTo>
                <a:lnTo>
                  <a:pt x="126492" y="795274"/>
                </a:lnTo>
                <a:lnTo>
                  <a:pt x="127254" y="795367"/>
                </a:lnTo>
                <a:lnTo>
                  <a:pt x="144018" y="796290"/>
                </a:lnTo>
                <a:lnTo>
                  <a:pt x="1310640" y="796290"/>
                </a:lnTo>
                <a:lnTo>
                  <a:pt x="1316736" y="795612"/>
                </a:lnTo>
                <a:close/>
              </a:path>
              <a:path w="1454150" h="796289">
                <a:moveTo>
                  <a:pt x="127254" y="34290"/>
                </a:moveTo>
                <a:lnTo>
                  <a:pt x="126492" y="34290"/>
                </a:lnTo>
                <a:lnTo>
                  <a:pt x="126492" y="34480"/>
                </a:lnTo>
                <a:lnTo>
                  <a:pt x="127254" y="34290"/>
                </a:lnTo>
                <a:close/>
              </a:path>
              <a:path w="1454150" h="796289">
                <a:moveTo>
                  <a:pt x="127254" y="761238"/>
                </a:moveTo>
                <a:lnTo>
                  <a:pt x="126492" y="761142"/>
                </a:lnTo>
                <a:lnTo>
                  <a:pt x="127254" y="761238"/>
                </a:lnTo>
                <a:close/>
              </a:path>
              <a:path w="1454150" h="796289">
                <a:moveTo>
                  <a:pt x="133350" y="33528"/>
                </a:moveTo>
                <a:lnTo>
                  <a:pt x="132588" y="33528"/>
                </a:lnTo>
                <a:lnTo>
                  <a:pt x="133350" y="33528"/>
                </a:lnTo>
                <a:close/>
              </a:path>
              <a:path w="1454150" h="796289">
                <a:moveTo>
                  <a:pt x="133350" y="762000"/>
                </a:moveTo>
                <a:lnTo>
                  <a:pt x="132588" y="761915"/>
                </a:lnTo>
                <a:lnTo>
                  <a:pt x="133350" y="762000"/>
                </a:lnTo>
                <a:close/>
              </a:path>
              <a:path w="1454150" h="796289">
                <a:moveTo>
                  <a:pt x="138684" y="762762"/>
                </a:moveTo>
                <a:lnTo>
                  <a:pt x="137922" y="762666"/>
                </a:lnTo>
                <a:lnTo>
                  <a:pt x="138684" y="762762"/>
                </a:lnTo>
                <a:close/>
              </a:path>
              <a:path w="1454150" h="796289">
                <a:moveTo>
                  <a:pt x="1322070" y="795528"/>
                </a:moveTo>
                <a:lnTo>
                  <a:pt x="1322070" y="762000"/>
                </a:lnTo>
                <a:lnTo>
                  <a:pt x="1315974" y="762762"/>
                </a:lnTo>
                <a:lnTo>
                  <a:pt x="1316736" y="762762"/>
                </a:lnTo>
                <a:lnTo>
                  <a:pt x="1316736" y="795612"/>
                </a:lnTo>
                <a:lnTo>
                  <a:pt x="1322070" y="795528"/>
                </a:lnTo>
                <a:close/>
              </a:path>
              <a:path w="1454150" h="796289">
                <a:moveTo>
                  <a:pt x="1322070" y="33623"/>
                </a:moveTo>
                <a:lnTo>
                  <a:pt x="1321308" y="33528"/>
                </a:lnTo>
                <a:lnTo>
                  <a:pt x="1322070" y="33623"/>
                </a:lnTo>
                <a:close/>
              </a:path>
              <a:path w="1454150" h="796289">
                <a:moveTo>
                  <a:pt x="1327404" y="794862"/>
                </a:moveTo>
                <a:lnTo>
                  <a:pt x="1327404" y="761238"/>
                </a:lnTo>
                <a:lnTo>
                  <a:pt x="1321308" y="762000"/>
                </a:lnTo>
                <a:lnTo>
                  <a:pt x="1322070" y="762000"/>
                </a:lnTo>
                <a:lnTo>
                  <a:pt x="1322070" y="795528"/>
                </a:lnTo>
                <a:lnTo>
                  <a:pt x="1325118" y="795528"/>
                </a:lnTo>
                <a:lnTo>
                  <a:pt x="1327404" y="794862"/>
                </a:lnTo>
                <a:close/>
              </a:path>
              <a:path w="1454150" h="796289">
                <a:moveTo>
                  <a:pt x="1327404" y="34480"/>
                </a:moveTo>
                <a:lnTo>
                  <a:pt x="1327404" y="34290"/>
                </a:lnTo>
                <a:lnTo>
                  <a:pt x="1326642" y="34290"/>
                </a:lnTo>
                <a:lnTo>
                  <a:pt x="1327404" y="34480"/>
                </a:lnTo>
                <a:close/>
              </a:path>
              <a:path w="1454150" h="796289">
                <a:moveTo>
                  <a:pt x="1332738" y="793310"/>
                </a:moveTo>
                <a:lnTo>
                  <a:pt x="1332738" y="760476"/>
                </a:lnTo>
                <a:lnTo>
                  <a:pt x="1326642" y="761238"/>
                </a:lnTo>
                <a:lnTo>
                  <a:pt x="1327404" y="761238"/>
                </a:lnTo>
                <a:lnTo>
                  <a:pt x="1327404" y="794862"/>
                </a:lnTo>
                <a:lnTo>
                  <a:pt x="1332738" y="793310"/>
                </a:lnTo>
                <a:close/>
              </a:path>
              <a:path w="1454150" h="796289">
                <a:moveTo>
                  <a:pt x="1332738" y="35814"/>
                </a:moveTo>
                <a:lnTo>
                  <a:pt x="1331976" y="35052"/>
                </a:lnTo>
                <a:lnTo>
                  <a:pt x="1331976" y="35623"/>
                </a:lnTo>
                <a:lnTo>
                  <a:pt x="1332738" y="35814"/>
                </a:lnTo>
                <a:close/>
              </a:path>
              <a:path w="1454150" h="796289">
                <a:moveTo>
                  <a:pt x="1338072" y="791758"/>
                </a:moveTo>
                <a:lnTo>
                  <a:pt x="1338072" y="758952"/>
                </a:lnTo>
                <a:lnTo>
                  <a:pt x="1331976" y="760476"/>
                </a:lnTo>
                <a:lnTo>
                  <a:pt x="1332738" y="760476"/>
                </a:lnTo>
                <a:lnTo>
                  <a:pt x="1332738" y="793310"/>
                </a:lnTo>
                <a:lnTo>
                  <a:pt x="1338072" y="791758"/>
                </a:lnTo>
                <a:close/>
              </a:path>
              <a:path w="1454150" h="796289">
                <a:moveTo>
                  <a:pt x="1338072" y="36766"/>
                </a:moveTo>
                <a:lnTo>
                  <a:pt x="1338072" y="36576"/>
                </a:lnTo>
                <a:lnTo>
                  <a:pt x="1337310" y="36576"/>
                </a:lnTo>
                <a:lnTo>
                  <a:pt x="1338072" y="36766"/>
                </a:lnTo>
                <a:close/>
              </a:path>
              <a:path w="1454150" h="796289">
                <a:moveTo>
                  <a:pt x="1343406" y="757428"/>
                </a:moveTo>
                <a:lnTo>
                  <a:pt x="1337310" y="758952"/>
                </a:lnTo>
                <a:lnTo>
                  <a:pt x="1338072" y="758952"/>
                </a:lnTo>
                <a:lnTo>
                  <a:pt x="1338072" y="791758"/>
                </a:lnTo>
                <a:lnTo>
                  <a:pt x="1342644" y="790427"/>
                </a:lnTo>
                <a:lnTo>
                  <a:pt x="1342644" y="758190"/>
                </a:lnTo>
                <a:lnTo>
                  <a:pt x="1343406" y="757428"/>
                </a:lnTo>
                <a:close/>
              </a:path>
              <a:path w="1454150" h="796289">
                <a:moveTo>
                  <a:pt x="1343406" y="38354"/>
                </a:moveTo>
                <a:lnTo>
                  <a:pt x="1343406" y="38100"/>
                </a:lnTo>
                <a:lnTo>
                  <a:pt x="1342644" y="38100"/>
                </a:lnTo>
                <a:lnTo>
                  <a:pt x="1343406" y="38354"/>
                </a:lnTo>
                <a:close/>
              </a:path>
              <a:path w="1454150" h="796289">
                <a:moveTo>
                  <a:pt x="1354074" y="753618"/>
                </a:moveTo>
                <a:lnTo>
                  <a:pt x="1342644" y="758190"/>
                </a:lnTo>
                <a:lnTo>
                  <a:pt x="1342644" y="790427"/>
                </a:lnTo>
                <a:lnTo>
                  <a:pt x="1352550" y="787545"/>
                </a:lnTo>
                <a:lnTo>
                  <a:pt x="1352550" y="754380"/>
                </a:lnTo>
                <a:lnTo>
                  <a:pt x="1354074" y="753618"/>
                </a:lnTo>
                <a:close/>
              </a:path>
              <a:path w="1454150" h="796289">
                <a:moveTo>
                  <a:pt x="1354074" y="42621"/>
                </a:moveTo>
                <a:lnTo>
                  <a:pt x="1354074" y="41910"/>
                </a:lnTo>
                <a:lnTo>
                  <a:pt x="1352550" y="41910"/>
                </a:lnTo>
                <a:lnTo>
                  <a:pt x="1354074" y="42621"/>
                </a:lnTo>
                <a:close/>
              </a:path>
              <a:path w="1454150" h="796289">
                <a:moveTo>
                  <a:pt x="1363980" y="784219"/>
                </a:moveTo>
                <a:lnTo>
                  <a:pt x="1363980" y="749046"/>
                </a:lnTo>
                <a:lnTo>
                  <a:pt x="1362456" y="749808"/>
                </a:lnTo>
                <a:lnTo>
                  <a:pt x="1352550" y="754380"/>
                </a:lnTo>
                <a:lnTo>
                  <a:pt x="1352550" y="787545"/>
                </a:lnTo>
                <a:lnTo>
                  <a:pt x="1363980" y="784219"/>
                </a:lnTo>
                <a:close/>
              </a:path>
              <a:path w="1454150" h="796289">
                <a:moveTo>
                  <a:pt x="1363980" y="47244"/>
                </a:moveTo>
                <a:lnTo>
                  <a:pt x="1362456" y="46482"/>
                </a:lnTo>
                <a:lnTo>
                  <a:pt x="1362940" y="46759"/>
                </a:lnTo>
                <a:lnTo>
                  <a:pt x="1363980" y="47244"/>
                </a:lnTo>
                <a:close/>
              </a:path>
              <a:path w="1454150" h="796289">
                <a:moveTo>
                  <a:pt x="1362940" y="46759"/>
                </a:moveTo>
                <a:lnTo>
                  <a:pt x="1362456" y="46482"/>
                </a:lnTo>
                <a:lnTo>
                  <a:pt x="1362940" y="46759"/>
                </a:lnTo>
                <a:close/>
              </a:path>
              <a:path w="1454150" h="796289">
                <a:moveTo>
                  <a:pt x="1362940" y="749530"/>
                </a:moveTo>
                <a:lnTo>
                  <a:pt x="1362456" y="749757"/>
                </a:lnTo>
                <a:lnTo>
                  <a:pt x="1362940" y="749530"/>
                </a:lnTo>
                <a:close/>
              </a:path>
              <a:path w="1454150" h="796289">
                <a:moveTo>
                  <a:pt x="1363980" y="749046"/>
                </a:moveTo>
                <a:lnTo>
                  <a:pt x="1362940" y="749530"/>
                </a:lnTo>
                <a:lnTo>
                  <a:pt x="1362456" y="749808"/>
                </a:lnTo>
                <a:lnTo>
                  <a:pt x="1363980" y="749046"/>
                </a:lnTo>
                <a:close/>
              </a:path>
              <a:path w="1454150" h="796289">
                <a:moveTo>
                  <a:pt x="1363980" y="47352"/>
                </a:moveTo>
                <a:lnTo>
                  <a:pt x="1362940" y="46759"/>
                </a:lnTo>
                <a:lnTo>
                  <a:pt x="1363980" y="47352"/>
                </a:lnTo>
                <a:close/>
              </a:path>
              <a:path w="1454150" h="796289">
                <a:moveTo>
                  <a:pt x="1373124" y="781558"/>
                </a:moveTo>
                <a:lnTo>
                  <a:pt x="1373124" y="743712"/>
                </a:lnTo>
                <a:lnTo>
                  <a:pt x="1362940" y="749530"/>
                </a:lnTo>
                <a:lnTo>
                  <a:pt x="1363980" y="749046"/>
                </a:lnTo>
                <a:lnTo>
                  <a:pt x="1363980" y="784219"/>
                </a:lnTo>
                <a:lnTo>
                  <a:pt x="1373124" y="781558"/>
                </a:lnTo>
                <a:close/>
              </a:path>
              <a:path w="1454150" h="796289">
                <a:moveTo>
                  <a:pt x="1373124" y="52871"/>
                </a:moveTo>
                <a:lnTo>
                  <a:pt x="1373124" y="52578"/>
                </a:lnTo>
                <a:lnTo>
                  <a:pt x="1371600" y="51816"/>
                </a:lnTo>
                <a:lnTo>
                  <a:pt x="1373124" y="52871"/>
                </a:lnTo>
                <a:close/>
              </a:path>
              <a:path w="1454150" h="796289">
                <a:moveTo>
                  <a:pt x="1381506" y="776017"/>
                </a:moveTo>
                <a:lnTo>
                  <a:pt x="1381506" y="736854"/>
                </a:lnTo>
                <a:lnTo>
                  <a:pt x="1371600" y="744474"/>
                </a:lnTo>
                <a:lnTo>
                  <a:pt x="1373124" y="743712"/>
                </a:lnTo>
                <a:lnTo>
                  <a:pt x="1373124" y="781558"/>
                </a:lnTo>
                <a:lnTo>
                  <a:pt x="1374575" y="781135"/>
                </a:lnTo>
                <a:lnTo>
                  <a:pt x="1381506" y="776017"/>
                </a:lnTo>
                <a:close/>
              </a:path>
              <a:path w="1454150" h="796289">
                <a:moveTo>
                  <a:pt x="1381506" y="59309"/>
                </a:moveTo>
                <a:lnTo>
                  <a:pt x="1381506" y="58674"/>
                </a:lnTo>
                <a:lnTo>
                  <a:pt x="1379982" y="57912"/>
                </a:lnTo>
                <a:lnTo>
                  <a:pt x="1381506" y="59309"/>
                </a:lnTo>
                <a:close/>
              </a:path>
              <a:path w="1454150" h="796289">
                <a:moveTo>
                  <a:pt x="1389126" y="770390"/>
                </a:moveTo>
                <a:lnTo>
                  <a:pt x="1389126" y="729996"/>
                </a:lnTo>
                <a:lnTo>
                  <a:pt x="1379982" y="737616"/>
                </a:lnTo>
                <a:lnTo>
                  <a:pt x="1381506" y="736854"/>
                </a:lnTo>
                <a:lnTo>
                  <a:pt x="1381506" y="776017"/>
                </a:lnTo>
                <a:lnTo>
                  <a:pt x="1389126" y="770390"/>
                </a:lnTo>
                <a:close/>
              </a:path>
              <a:path w="1454150" h="796289">
                <a:moveTo>
                  <a:pt x="1389126" y="66294"/>
                </a:moveTo>
                <a:lnTo>
                  <a:pt x="1387602" y="64770"/>
                </a:lnTo>
                <a:lnTo>
                  <a:pt x="1388330" y="65565"/>
                </a:lnTo>
                <a:lnTo>
                  <a:pt x="1389126" y="66294"/>
                </a:lnTo>
                <a:close/>
              </a:path>
              <a:path w="1454150" h="796289">
                <a:moveTo>
                  <a:pt x="1388330" y="65565"/>
                </a:moveTo>
                <a:lnTo>
                  <a:pt x="1387602" y="64770"/>
                </a:lnTo>
                <a:lnTo>
                  <a:pt x="1387602" y="64897"/>
                </a:lnTo>
                <a:lnTo>
                  <a:pt x="1388330" y="65565"/>
                </a:lnTo>
                <a:close/>
              </a:path>
              <a:path w="1454150" h="796289">
                <a:moveTo>
                  <a:pt x="1395984" y="721614"/>
                </a:moveTo>
                <a:lnTo>
                  <a:pt x="1387602" y="730758"/>
                </a:lnTo>
                <a:lnTo>
                  <a:pt x="1389126" y="729996"/>
                </a:lnTo>
                <a:lnTo>
                  <a:pt x="1389126" y="770390"/>
                </a:lnTo>
                <a:lnTo>
                  <a:pt x="1395222" y="765888"/>
                </a:lnTo>
                <a:lnTo>
                  <a:pt x="1395222" y="723138"/>
                </a:lnTo>
                <a:lnTo>
                  <a:pt x="1395984" y="721614"/>
                </a:lnTo>
                <a:close/>
              </a:path>
              <a:path w="1454150" h="796289">
                <a:moveTo>
                  <a:pt x="1389126" y="66432"/>
                </a:moveTo>
                <a:lnTo>
                  <a:pt x="1389126" y="66294"/>
                </a:lnTo>
                <a:lnTo>
                  <a:pt x="1388330" y="65565"/>
                </a:lnTo>
                <a:lnTo>
                  <a:pt x="1389126" y="66432"/>
                </a:lnTo>
                <a:close/>
              </a:path>
              <a:path w="1454150" h="796289">
                <a:moveTo>
                  <a:pt x="1395984" y="74168"/>
                </a:moveTo>
                <a:lnTo>
                  <a:pt x="1395984" y="73914"/>
                </a:lnTo>
                <a:lnTo>
                  <a:pt x="1395222" y="73152"/>
                </a:lnTo>
                <a:lnTo>
                  <a:pt x="1395984" y="74168"/>
                </a:lnTo>
                <a:close/>
              </a:path>
              <a:path w="1454150" h="796289">
                <a:moveTo>
                  <a:pt x="1402080" y="713232"/>
                </a:moveTo>
                <a:lnTo>
                  <a:pt x="1395222" y="723138"/>
                </a:lnTo>
                <a:lnTo>
                  <a:pt x="1395222" y="765888"/>
                </a:lnTo>
                <a:lnTo>
                  <a:pt x="1401318" y="761386"/>
                </a:lnTo>
                <a:lnTo>
                  <a:pt x="1401318" y="714756"/>
                </a:lnTo>
                <a:lnTo>
                  <a:pt x="1402080" y="713232"/>
                </a:lnTo>
                <a:close/>
              </a:path>
              <a:path w="1454150" h="796289">
                <a:moveTo>
                  <a:pt x="1402080" y="82634"/>
                </a:moveTo>
                <a:lnTo>
                  <a:pt x="1402080" y="82296"/>
                </a:lnTo>
                <a:lnTo>
                  <a:pt x="1401318" y="81534"/>
                </a:lnTo>
                <a:lnTo>
                  <a:pt x="1402080" y="82634"/>
                </a:lnTo>
                <a:close/>
              </a:path>
              <a:path w="1454150" h="796289">
                <a:moveTo>
                  <a:pt x="1407990" y="704376"/>
                </a:moveTo>
                <a:lnTo>
                  <a:pt x="1401318" y="714756"/>
                </a:lnTo>
                <a:lnTo>
                  <a:pt x="1401318" y="761386"/>
                </a:lnTo>
                <a:lnTo>
                  <a:pt x="1407414" y="756884"/>
                </a:lnTo>
                <a:lnTo>
                  <a:pt x="1407414" y="705612"/>
                </a:lnTo>
                <a:lnTo>
                  <a:pt x="1407990" y="704376"/>
                </a:lnTo>
                <a:close/>
              </a:path>
              <a:path w="1454150" h="796289">
                <a:moveTo>
                  <a:pt x="1408176" y="92202"/>
                </a:moveTo>
                <a:lnTo>
                  <a:pt x="1408176" y="91440"/>
                </a:lnTo>
                <a:lnTo>
                  <a:pt x="1407414" y="90678"/>
                </a:lnTo>
                <a:lnTo>
                  <a:pt x="1408176" y="92202"/>
                </a:lnTo>
                <a:close/>
              </a:path>
              <a:path w="1454150" h="796289">
                <a:moveTo>
                  <a:pt x="1408176" y="704088"/>
                </a:moveTo>
                <a:lnTo>
                  <a:pt x="1407990" y="704376"/>
                </a:lnTo>
                <a:lnTo>
                  <a:pt x="1407414" y="705612"/>
                </a:lnTo>
                <a:lnTo>
                  <a:pt x="1408176" y="704088"/>
                </a:lnTo>
                <a:close/>
              </a:path>
              <a:path w="1454150" h="796289">
                <a:moveTo>
                  <a:pt x="1408176" y="756321"/>
                </a:moveTo>
                <a:lnTo>
                  <a:pt x="1408176" y="704088"/>
                </a:lnTo>
                <a:lnTo>
                  <a:pt x="1407414" y="705612"/>
                </a:lnTo>
                <a:lnTo>
                  <a:pt x="1407414" y="756884"/>
                </a:lnTo>
                <a:lnTo>
                  <a:pt x="1408176" y="756321"/>
                </a:lnTo>
                <a:close/>
              </a:path>
              <a:path w="1454150" h="796289">
                <a:moveTo>
                  <a:pt x="1412748" y="752945"/>
                </a:moveTo>
                <a:lnTo>
                  <a:pt x="1412748" y="694182"/>
                </a:lnTo>
                <a:lnTo>
                  <a:pt x="1407990" y="704376"/>
                </a:lnTo>
                <a:lnTo>
                  <a:pt x="1408176" y="704088"/>
                </a:lnTo>
                <a:lnTo>
                  <a:pt x="1408176" y="756321"/>
                </a:lnTo>
                <a:lnTo>
                  <a:pt x="1412748" y="752945"/>
                </a:lnTo>
                <a:close/>
              </a:path>
              <a:path w="1454150" h="796289">
                <a:moveTo>
                  <a:pt x="1412748" y="102107"/>
                </a:moveTo>
                <a:lnTo>
                  <a:pt x="1412748" y="101346"/>
                </a:lnTo>
                <a:lnTo>
                  <a:pt x="1411986" y="99822"/>
                </a:lnTo>
                <a:lnTo>
                  <a:pt x="1412748" y="102107"/>
                </a:lnTo>
                <a:close/>
              </a:path>
              <a:path w="1454150" h="796289">
                <a:moveTo>
                  <a:pt x="1421130" y="741804"/>
                </a:moveTo>
                <a:lnTo>
                  <a:pt x="1421130" y="651510"/>
                </a:lnTo>
                <a:lnTo>
                  <a:pt x="1420368" y="658368"/>
                </a:lnTo>
                <a:lnTo>
                  <a:pt x="1420368" y="662940"/>
                </a:lnTo>
                <a:lnTo>
                  <a:pt x="1419606" y="669798"/>
                </a:lnTo>
                <a:lnTo>
                  <a:pt x="1419606" y="669036"/>
                </a:lnTo>
                <a:lnTo>
                  <a:pt x="1418844" y="675132"/>
                </a:lnTo>
                <a:lnTo>
                  <a:pt x="1418844" y="674370"/>
                </a:lnTo>
                <a:lnTo>
                  <a:pt x="1417320" y="680466"/>
                </a:lnTo>
                <a:lnTo>
                  <a:pt x="1417320" y="679704"/>
                </a:lnTo>
                <a:lnTo>
                  <a:pt x="1415796" y="685800"/>
                </a:lnTo>
                <a:lnTo>
                  <a:pt x="1415796" y="684276"/>
                </a:lnTo>
                <a:lnTo>
                  <a:pt x="1411986" y="695706"/>
                </a:lnTo>
                <a:lnTo>
                  <a:pt x="1412748" y="694182"/>
                </a:lnTo>
                <a:lnTo>
                  <a:pt x="1412748" y="752945"/>
                </a:lnTo>
                <a:lnTo>
                  <a:pt x="1414700" y="751503"/>
                </a:lnTo>
                <a:lnTo>
                  <a:pt x="1421130" y="741804"/>
                </a:lnTo>
                <a:close/>
              </a:path>
            </a:pathLst>
          </a:custGeom>
          <a:solidFill>
            <a:srgbClr val="757070"/>
          </a:solidFill>
        </p:spPr>
        <p:txBody>
          <a:bodyPr wrap="square" lIns="0" tIns="0" rIns="0" bIns="0" rtlCol="0"/>
          <a:lstStyle/>
          <a:p>
            <a:endParaRPr/>
          </a:p>
        </p:txBody>
      </p:sp>
      <p:sp>
        <p:nvSpPr>
          <p:cNvPr id="60" name="object 60"/>
          <p:cNvSpPr txBox="1"/>
          <p:nvPr/>
        </p:nvSpPr>
        <p:spPr>
          <a:xfrm>
            <a:off x="746893" y="2926334"/>
            <a:ext cx="1027430" cy="506730"/>
          </a:xfrm>
          <a:prstGeom prst="rect">
            <a:avLst/>
          </a:prstGeom>
        </p:spPr>
        <p:txBody>
          <a:bodyPr vert="horz" wrap="square" lIns="0" tIns="11430" rIns="0" bIns="0" rtlCol="0">
            <a:spAutoFit/>
          </a:bodyPr>
          <a:lstStyle/>
          <a:p>
            <a:pPr marL="234315" marR="5080" indent="-222250">
              <a:lnSpc>
                <a:spcPct val="101899"/>
              </a:lnSpc>
              <a:spcBef>
                <a:spcPts val="90"/>
              </a:spcBef>
            </a:pPr>
            <a:r>
              <a:rPr sz="1550" b="1" dirty="0">
                <a:solidFill>
                  <a:srgbClr val="585858"/>
                </a:solidFill>
                <a:latin typeface="Microsoft JhengHei"/>
                <a:cs typeface="Microsoft JhengHei"/>
              </a:rPr>
              <a:t>自動服務</a:t>
            </a:r>
            <a:r>
              <a:rPr sz="1550" b="1" spc="-50" dirty="0">
                <a:solidFill>
                  <a:srgbClr val="585858"/>
                </a:solidFill>
                <a:latin typeface="Microsoft JhengHei"/>
                <a:cs typeface="Microsoft JhengHei"/>
              </a:rPr>
              <a:t>機 </a:t>
            </a:r>
            <a:r>
              <a:rPr sz="1550" b="1" dirty="0">
                <a:solidFill>
                  <a:srgbClr val="2E75B5"/>
                </a:solidFill>
                <a:latin typeface="Microsoft JhengHei"/>
                <a:cs typeface="Microsoft JhengHei"/>
              </a:rPr>
              <a:t>200</a:t>
            </a:r>
            <a:r>
              <a:rPr sz="1550" b="1" spc="-50" dirty="0">
                <a:solidFill>
                  <a:srgbClr val="2E75B5"/>
                </a:solidFill>
                <a:latin typeface="Microsoft JhengHei"/>
                <a:cs typeface="Microsoft JhengHei"/>
              </a:rPr>
              <a:t>元</a:t>
            </a:r>
            <a:endParaRPr sz="1550">
              <a:latin typeface="Microsoft JhengHei"/>
              <a:cs typeface="Microsoft JhengHei"/>
            </a:endParaRPr>
          </a:p>
        </p:txBody>
      </p:sp>
      <p:sp>
        <p:nvSpPr>
          <p:cNvPr id="61" name="object 61"/>
          <p:cNvSpPr txBox="1"/>
          <p:nvPr/>
        </p:nvSpPr>
        <p:spPr>
          <a:xfrm>
            <a:off x="847477" y="2039365"/>
            <a:ext cx="827405" cy="506730"/>
          </a:xfrm>
          <a:prstGeom prst="rect">
            <a:avLst/>
          </a:prstGeom>
        </p:spPr>
        <p:txBody>
          <a:bodyPr vert="horz" wrap="square" lIns="0" tIns="11430" rIns="0" bIns="0" rtlCol="0">
            <a:spAutoFit/>
          </a:bodyPr>
          <a:lstStyle/>
          <a:p>
            <a:pPr marL="133350" marR="5080" indent="-121285">
              <a:lnSpc>
                <a:spcPct val="101899"/>
              </a:lnSpc>
              <a:spcBef>
                <a:spcPts val="90"/>
              </a:spcBef>
            </a:pPr>
            <a:r>
              <a:rPr sz="1550" b="1" dirty="0">
                <a:solidFill>
                  <a:srgbClr val="585858"/>
                </a:solidFill>
                <a:latin typeface="Microsoft JhengHei"/>
                <a:cs typeface="Microsoft JhengHei"/>
              </a:rPr>
              <a:t>⼈工發</a:t>
            </a:r>
            <a:r>
              <a:rPr sz="1550" b="1" spc="-50" dirty="0">
                <a:solidFill>
                  <a:srgbClr val="585858"/>
                </a:solidFill>
                <a:latin typeface="Microsoft JhengHei"/>
                <a:cs typeface="Microsoft JhengHei"/>
              </a:rPr>
              <a:t>放 </a:t>
            </a:r>
            <a:r>
              <a:rPr sz="1550" b="1" dirty="0">
                <a:solidFill>
                  <a:srgbClr val="2E75B5"/>
                </a:solidFill>
                <a:latin typeface="Microsoft JhengHei"/>
                <a:cs typeface="Microsoft JhengHei"/>
              </a:rPr>
              <a:t>200</a:t>
            </a:r>
            <a:r>
              <a:rPr sz="1550" b="1" spc="-50" dirty="0">
                <a:solidFill>
                  <a:srgbClr val="2E75B5"/>
                </a:solidFill>
                <a:latin typeface="Microsoft JhengHei"/>
                <a:cs typeface="Microsoft JhengHei"/>
              </a:rPr>
              <a:t>元</a:t>
            </a:r>
            <a:endParaRPr sz="1550">
              <a:latin typeface="Microsoft JhengHei"/>
              <a:cs typeface="Microsoft JhengHei"/>
            </a:endParaRPr>
          </a:p>
        </p:txBody>
      </p:sp>
      <p:sp>
        <p:nvSpPr>
          <p:cNvPr id="62" name="object 62"/>
          <p:cNvSpPr/>
          <p:nvPr/>
        </p:nvSpPr>
        <p:spPr>
          <a:xfrm>
            <a:off x="516521" y="3745991"/>
            <a:ext cx="1447800" cy="1545590"/>
          </a:xfrm>
          <a:custGeom>
            <a:avLst/>
            <a:gdLst/>
            <a:ahLst/>
            <a:cxnLst/>
            <a:rect l="l" t="t" r="r" b="b"/>
            <a:pathLst>
              <a:path w="1447800" h="1545589">
                <a:moveTo>
                  <a:pt x="1447800" y="1358646"/>
                </a:moveTo>
                <a:lnTo>
                  <a:pt x="1447800" y="176022"/>
                </a:lnTo>
                <a:lnTo>
                  <a:pt x="1435100" y="129591"/>
                </a:lnTo>
                <a:lnTo>
                  <a:pt x="1409700" y="88411"/>
                </a:lnTo>
                <a:lnTo>
                  <a:pt x="1384300" y="53673"/>
                </a:lnTo>
                <a:lnTo>
                  <a:pt x="1346200" y="26565"/>
                </a:lnTo>
                <a:lnTo>
                  <a:pt x="1308100" y="8277"/>
                </a:lnTo>
                <a:lnTo>
                  <a:pt x="1257300" y="0"/>
                </a:lnTo>
                <a:lnTo>
                  <a:pt x="190499" y="0"/>
                </a:lnTo>
                <a:lnTo>
                  <a:pt x="139699" y="5595"/>
                </a:lnTo>
                <a:lnTo>
                  <a:pt x="101599" y="21832"/>
                </a:lnTo>
                <a:lnTo>
                  <a:pt x="63499" y="47358"/>
                </a:lnTo>
                <a:lnTo>
                  <a:pt x="25399" y="80817"/>
                </a:lnTo>
                <a:lnTo>
                  <a:pt x="12699" y="120854"/>
                </a:lnTo>
                <a:lnTo>
                  <a:pt x="0" y="166116"/>
                </a:lnTo>
                <a:lnTo>
                  <a:pt x="0" y="1418161"/>
                </a:lnTo>
                <a:lnTo>
                  <a:pt x="25400" y="1445971"/>
                </a:lnTo>
                <a:lnTo>
                  <a:pt x="25399" y="163830"/>
                </a:lnTo>
                <a:lnTo>
                  <a:pt x="38100" y="155448"/>
                </a:lnTo>
                <a:lnTo>
                  <a:pt x="38099" y="126492"/>
                </a:lnTo>
                <a:lnTo>
                  <a:pt x="50799" y="118110"/>
                </a:lnTo>
                <a:lnTo>
                  <a:pt x="50799" y="105918"/>
                </a:lnTo>
                <a:lnTo>
                  <a:pt x="63499" y="98298"/>
                </a:lnTo>
                <a:lnTo>
                  <a:pt x="63499" y="86868"/>
                </a:lnTo>
                <a:lnTo>
                  <a:pt x="76199" y="80772"/>
                </a:lnTo>
                <a:lnTo>
                  <a:pt x="76199" y="76200"/>
                </a:lnTo>
                <a:lnTo>
                  <a:pt x="88899" y="70104"/>
                </a:lnTo>
                <a:lnTo>
                  <a:pt x="88899" y="66294"/>
                </a:lnTo>
                <a:lnTo>
                  <a:pt x="101599" y="60960"/>
                </a:lnTo>
                <a:lnTo>
                  <a:pt x="101599" y="57150"/>
                </a:lnTo>
                <a:lnTo>
                  <a:pt x="114300" y="52578"/>
                </a:lnTo>
                <a:lnTo>
                  <a:pt x="114300" y="49530"/>
                </a:lnTo>
                <a:lnTo>
                  <a:pt x="127000" y="45720"/>
                </a:lnTo>
                <a:lnTo>
                  <a:pt x="127000" y="43434"/>
                </a:lnTo>
                <a:lnTo>
                  <a:pt x="139700" y="40386"/>
                </a:lnTo>
                <a:lnTo>
                  <a:pt x="139700" y="41148"/>
                </a:lnTo>
                <a:lnTo>
                  <a:pt x="152400" y="38100"/>
                </a:lnTo>
                <a:lnTo>
                  <a:pt x="152400" y="36576"/>
                </a:lnTo>
                <a:lnTo>
                  <a:pt x="165100" y="35052"/>
                </a:lnTo>
                <a:lnTo>
                  <a:pt x="177800" y="34290"/>
                </a:lnTo>
                <a:lnTo>
                  <a:pt x="177800" y="33528"/>
                </a:lnTo>
                <a:lnTo>
                  <a:pt x="1257300" y="33528"/>
                </a:lnTo>
                <a:lnTo>
                  <a:pt x="1270000" y="34290"/>
                </a:lnTo>
                <a:lnTo>
                  <a:pt x="1270000" y="35052"/>
                </a:lnTo>
                <a:lnTo>
                  <a:pt x="1282700" y="36576"/>
                </a:lnTo>
                <a:lnTo>
                  <a:pt x="1295400" y="38862"/>
                </a:lnTo>
                <a:lnTo>
                  <a:pt x="1295400" y="40386"/>
                </a:lnTo>
                <a:lnTo>
                  <a:pt x="1320800" y="46482"/>
                </a:lnTo>
                <a:lnTo>
                  <a:pt x="1320800" y="49530"/>
                </a:lnTo>
                <a:lnTo>
                  <a:pt x="1333500" y="53340"/>
                </a:lnTo>
                <a:lnTo>
                  <a:pt x="1333500" y="56388"/>
                </a:lnTo>
                <a:lnTo>
                  <a:pt x="1346200" y="61722"/>
                </a:lnTo>
                <a:lnTo>
                  <a:pt x="1346200" y="65532"/>
                </a:lnTo>
                <a:lnTo>
                  <a:pt x="1358900" y="70866"/>
                </a:lnTo>
                <a:lnTo>
                  <a:pt x="1358900" y="75438"/>
                </a:lnTo>
                <a:lnTo>
                  <a:pt x="1371600" y="81534"/>
                </a:lnTo>
                <a:lnTo>
                  <a:pt x="1371600" y="92202"/>
                </a:lnTo>
                <a:lnTo>
                  <a:pt x="1384300" y="99060"/>
                </a:lnTo>
                <a:lnTo>
                  <a:pt x="1384300" y="105156"/>
                </a:lnTo>
                <a:lnTo>
                  <a:pt x="1397000" y="112014"/>
                </a:lnTo>
                <a:lnTo>
                  <a:pt x="1397000" y="132588"/>
                </a:lnTo>
                <a:lnTo>
                  <a:pt x="1409700" y="140970"/>
                </a:lnTo>
                <a:lnTo>
                  <a:pt x="1409700" y="1465765"/>
                </a:lnTo>
                <a:lnTo>
                  <a:pt x="1422400" y="1447588"/>
                </a:lnTo>
                <a:lnTo>
                  <a:pt x="1435100" y="1405379"/>
                </a:lnTo>
                <a:lnTo>
                  <a:pt x="1447800" y="1358646"/>
                </a:lnTo>
                <a:close/>
              </a:path>
              <a:path w="1447800" h="1545589">
                <a:moveTo>
                  <a:pt x="63500" y="1494282"/>
                </a:moveTo>
                <a:lnTo>
                  <a:pt x="63500" y="1447038"/>
                </a:lnTo>
                <a:lnTo>
                  <a:pt x="50800" y="1439418"/>
                </a:lnTo>
                <a:lnTo>
                  <a:pt x="50800" y="1427226"/>
                </a:lnTo>
                <a:lnTo>
                  <a:pt x="38100" y="1418844"/>
                </a:lnTo>
                <a:lnTo>
                  <a:pt x="38100" y="1389888"/>
                </a:lnTo>
                <a:lnTo>
                  <a:pt x="25400" y="1381506"/>
                </a:lnTo>
                <a:lnTo>
                  <a:pt x="25400" y="1445971"/>
                </a:lnTo>
                <a:lnTo>
                  <a:pt x="38100" y="1471456"/>
                </a:lnTo>
                <a:lnTo>
                  <a:pt x="63500" y="1494282"/>
                </a:lnTo>
                <a:close/>
              </a:path>
              <a:path w="1447800" h="1545589">
                <a:moveTo>
                  <a:pt x="76199" y="86106"/>
                </a:moveTo>
                <a:lnTo>
                  <a:pt x="63499" y="86868"/>
                </a:lnTo>
                <a:lnTo>
                  <a:pt x="63499" y="92964"/>
                </a:lnTo>
                <a:lnTo>
                  <a:pt x="76199" y="86106"/>
                </a:lnTo>
                <a:close/>
              </a:path>
              <a:path w="1447800" h="1545589">
                <a:moveTo>
                  <a:pt x="76200" y="1458468"/>
                </a:moveTo>
                <a:lnTo>
                  <a:pt x="63500" y="1452372"/>
                </a:lnTo>
                <a:lnTo>
                  <a:pt x="63500" y="1458468"/>
                </a:lnTo>
                <a:lnTo>
                  <a:pt x="76200" y="1458468"/>
                </a:lnTo>
                <a:close/>
              </a:path>
              <a:path w="1447800" h="1545589">
                <a:moveTo>
                  <a:pt x="1320800" y="1533765"/>
                </a:moveTo>
                <a:lnTo>
                  <a:pt x="1320800" y="1498854"/>
                </a:lnTo>
                <a:lnTo>
                  <a:pt x="1295400" y="1504950"/>
                </a:lnTo>
                <a:lnTo>
                  <a:pt x="1295400" y="1506474"/>
                </a:lnTo>
                <a:lnTo>
                  <a:pt x="1282700" y="1508760"/>
                </a:lnTo>
                <a:lnTo>
                  <a:pt x="1270000" y="1510284"/>
                </a:lnTo>
                <a:lnTo>
                  <a:pt x="1270000" y="1511046"/>
                </a:lnTo>
                <a:lnTo>
                  <a:pt x="1257300" y="1511808"/>
                </a:lnTo>
                <a:lnTo>
                  <a:pt x="177800" y="1511808"/>
                </a:lnTo>
                <a:lnTo>
                  <a:pt x="177800" y="1511046"/>
                </a:lnTo>
                <a:lnTo>
                  <a:pt x="165100" y="1510284"/>
                </a:lnTo>
                <a:lnTo>
                  <a:pt x="152400" y="1508760"/>
                </a:lnTo>
                <a:lnTo>
                  <a:pt x="152400" y="1506474"/>
                </a:lnTo>
                <a:lnTo>
                  <a:pt x="139700" y="1504188"/>
                </a:lnTo>
                <a:lnTo>
                  <a:pt x="139700" y="1504950"/>
                </a:lnTo>
                <a:lnTo>
                  <a:pt x="127000" y="1501902"/>
                </a:lnTo>
                <a:lnTo>
                  <a:pt x="127000" y="1499616"/>
                </a:lnTo>
                <a:lnTo>
                  <a:pt x="114300" y="1495806"/>
                </a:lnTo>
                <a:lnTo>
                  <a:pt x="114300" y="1492758"/>
                </a:lnTo>
                <a:lnTo>
                  <a:pt x="101600" y="1488186"/>
                </a:lnTo>
                <a:lnTo>
                  <a:pt x="101600" y="1484376"/>
                </a:lnTo>
                <a:lnTo>
                  <a:pt x="88900" y="1479042"/>
                </a:lnTo>
                <a:lnTo>
                  <a:pt x="88900" y="1474470"/>
                </a:lnTo>
                <a:lnTo>
                  <a:pt x="76200" y="1469136"/>
                </a:lnTo>
                <a:lnTo>
                  <a:pt x="76200" y="1464564"/>
                </a:lnTo>
                <a:lnTo>
                  <a:pt x="63500" y="1458468"/>
                </a:lnTo>
                <a:lnTo>
                  <a:pt x="63500" y="1500378"/>
                </a:lnTo>
                <a:lnTo>
                  <a:pt x="76200" y="1506474"/>
                </a:lnTo>
                <a:lnTo>
                  <a:pt x="101600" y="1522879"/>
                </a:lnTo>
                <a:lnTo>
                  <a:pt x="127000" y="1535220"/>
                </a:lnTo>
                <a:lnTo>
                  <a:pt x="152400" y="1542903"/>
                </a:lnTo>
                <a:lnTo>
                  <a:pt x="190500" y="1545336"/>
                </a:lnTo>
                <a:lnTo>
                  <a:pt x="1257300" y="1545336"/>
                </a:lnTo>
                <a:lnTo>
                  <a:pt x="1270000" y="1544574"/>
                </a:lnTo>
                <a:lnTo>
                  <a:pt x="1320800" y="1533765"/>
                </a:lnTo>
                <a:close/>
              </a:path>
              <a:path w="1447800" h="1545589">
                <a:moveTo>
                  <a:pt x="139700" y="43434"/>
                </a:moveTo>
                <a:lnTo>
                  <a:pt x="127000" y="43434"/>
                </a:lnTo>
                <a:lnTo>
                  <a:pt x="127000" y="46482"/>
                </a:lnTo>
                <a:lnTo>
                  <a:pt x="139700" y="43434"/>
                </a:lnTo>
                <a:close/>
              </a:path>
              <a:path w="1447800" h="1545589">
                <a:moveTo>
                  <a:pt x="139700" y="1501902"/>
                </a:moveTo>
                <a:lnTo>
                  <a:pt x="127000" y="1498854"/>
                </a:lnTo>
                <a:lnTo>
                  <a:pt x="127000" y="1501902"/>
                </a:lnTo>
                <a:lnTo>
                  <a:pt x="139700" y="1501902"/>
                </a:lnTo>
                <a:close/>
              </a:path>
              <a:path w="1447800" h="1545589">
                <a:moveTo>
                  <a:pt x="1320800" y="49530"/>
                </a:moveTo>
                <a:lnTo>
                  <a:pt x="1320800" y="46482"/>
                </a:lnTo>
                <a:lnTo>
                  <a:pt x="1308100" y="45720"/>
                </a:lnTo>
                <a:lnTo>
                  <a:pt x="1320800" y="49530"/>
                </a:lnTo>
                <a:close/>
              </a:path>
              <a:path w="1447800" h="1545589">
                <a:moveTo>
                  <a:pt x="1409700" y="1465765"/>
                </a:moveTo>
                <a:lnTo>
                  <a:pt x="1409700" y="1404366"/>
                </a:lnTo>
                <a:lnTo>
                  <a:pt x="1397000" y="1412748"/>
                </a:lnTo>
                <a:lnTo>
                  <a:pt x="1397000" y="1433322"/>
                </a:lnTo>
                <a:lnTo>
                  <a:pt x="1384300" y="1440180"/>
                </a:lnTo>
                <a:lnTo>
                  <a:pt x="1384300" y="1446276"/>
                </a:lnTo>
                <a:lnTo>
                  <a:pt x="1371600" y="1453134"/>
                </a:lnTo>
                <a:lnTo>
                  <a:pt x="1371600" y="1463802"/>
                </a:lnTo>
                <a:lnTo>
                  <a:pt x="1358900" y="1469898"/>
                </a:lnTo>
                <a:lnTo>
                  <a:pt x="1358900" y="1474470"/>
                </a:lnTo>
                <a:lnTo>
                  <a:pt x="1346200" y="1479804"/>
                </a:lnTo>
                <a:lnTo>
                  <a:pt x="1346200" y="1483614"/>
                </a:lnTo>
                <a:lnTo>
                  <a:pt x="1333500" y="1488186"/>
                </a:lnTo>
                <a:lnTo>
                  <a:pt x="1333500" y="1491996"/>
                </a:lnTo>
                <a:lnTo>
                  <a:pt x="1308100" y="1499616"/>
                </a:lnTo>
                <a:lnTo>
                  <a:pt x="1320800" y="1498854"/>
                </a:lnTo>
                <a:lnTo>
                  <a:pt x="1320800" y="1533765"/>
                </a:lnTo>
                <a:lnTo>
                  <a:pt x="1358900" y="1513111"/>
                </a:lnTo>
                <a:lnTo>
                  <a:pt x="1397000" y="1483942"/>
                </a:lnTo>
                <a:lnTo>
                  <a:pt x="1409700" y="1465765"/>
                </a:lnTo>
                <a:close/>
              </a:path>
              <a:path w="1447800" h="1545589">
                <a:moveTo>
                  <a:pt x="1397000" y="118872"/>
                </a:moveTo>
                <a:lnTo>
                  <a:pt x="1397000" y="112014"/>
                </a:lnTo>
                <a:lnTo>
                  <a:pt x="1384300" y="111252"/>
                </a:lnTo>
                <a:lnTo>
                  <a:pt x="1397000" y="118872"/>
                </a:lnTo>
                <a:close/>
              </a:path>
              <a:path w="1447800" h="1545589">
                <a:moveTo>
                  <a:pt x="1397000" y="1433322"/>
                </a:moveTo>
                <a:lnTo>
                  <a:pt x="1397000" y="1426464"/>
                </a:lnTo>
                <a:lnTo>
                  <a:pt x="1384300" y="1434084"/>
                </a:lnTo>
                <a:lnTo>
                  <a:pt x="1397000" y="1433322"/>
                </a:lnTo>
                <a:close/>
              </a:path>
            </a:pathLst>
          </a:custGeom>
          <a:solidFill>
            <a:srgbClr val="757070"/>
          </a:solidFill>
        </p:spPr>
        <p:txBody>
          <a:bodyPr wrap="square" lIns="0" tIns="0" rIns="0" bIns="0" rtlCol="0"/>
          <a:lstStyle/>
          <a:p>
            <a:endParaRPr/>
          </a:p>
        </p:txBody>
      </p:sp>
      <p:sp>
        <p:nvSpPr>
          <p:cNvPr id="63" name="object 63"/>
          <p:cNvSpPr txBox="1"/>
          <p:nvPr/>
        </p:nvSpPr>
        <p:spPr>
          <a:xfrm>
            <a:off x="630815" y="3818635"/>
            <a:ext cx="1807845" cy="1388745"/>
          </a:xfrm>
          <a:prstGeom prst="rect">
            <a:avLst/>
          </a:prstGeom>
        </p:spPr>
        <p:txBody>
          <a:bodyPr vert="horz" wrap="square" lIns="0" tIns="15875" rIns="0" bIns="0" rtlCol="0">
            <a:spAutoFit/>
          </a:bodyPr>
          <a:lstStyle/>
          <a:p>
            <a:pPr marL="211454">
              <a:lnSpc>
                <a:spcPct val="100000"/>
              </a:lnSpc>
              <a:spcBef>
                <a:spcPts val="125"/>
              </a:spcBef>
            </a:pPr>
            <a:r>
              <a:rPr sz="1550" b="1" dirty="0">
                <a:solidFill>
                  <a:srgbClr val="585858"/>
                </a:solidFill>
                <a:latin typeface="Microsoft JhengHei"/>
                <a:cs typeface="Microsoft JhengHei"/>
              </a:rPr>
              <a:t>網路訂</a:t>
            </a:r>
            <a:r>
              <a:rPr sz="1550" b="1" spc="-50" dirty="0">
                <a:solidFill>
                  <a:srgbClr val="585858"/>
                </a:solidFill>
                <a:latin typeface="Microsoft JhengHei"/>
                <a:cs typeface="Microsoft JhengHei"/>
              </a:rPr>
              <a:t>購</a:t>
            </a:r>
            <a:endParaRPr sz="1550">
              <a:latin typeface="Microsoft JhengHei"/>
              <a:cs typeface="Microsoft JhengHei"/>
            </a:endParaRPr>
          </a:p>
          <a:p>
            <a:pPr marL="211454">
              <a:lnSpc>
                <a:spcPct val="100000"/>
              </a:lnSpc>
              <a:spcBef>
                <a:spcPts val="35"/>
              </a:spcBef>
              <a:tabLst>
                <a:tab pos="1590675" algn="l"/>
              </a:tabLst>
            </a:pPr>
            <a:r>
              <a:rPr sz="1550" b="1" dirty="0">
                <a:solidFill>
                  <a:srgbClr val="585858"/>
                </a:solidFill>
                <a:latin typeface="Microsoft JhengHei"/>
                <a:cs typeface="Microsoft JhengHei"/>
              </a:rPr>
              <a:t>超商取</a:t>
            </a:r>
            <a:r>
              <a:rPr sz="1550" b="1" spc="-50" dirty="0">
                <a:solidFill>
                  <a:srgbClr val="585858"/>
                </a:solidFill>
                <a:latin typeface="Microsoft JhengHei"/>
                <a:cs typeface="Microsoft JhengHei"/>
              </a:rPr>
              <a:t>貨</a:t>
            </a:r>
            <a:r>
              <a:rPr sz="1550" b="1" dirty="0">
                <a:solidFill>
                  <a:srgbClr val="585858"/>
                </a:solidFill>
                <a:latin typeface="Microsoft JhengHei"/>
                <a:cs typeface="Microsoft JhengHei"/>
              </a:rPr>
              <a:t>	</a:t>
            </a:r>
            <a:r>
              <a:rPr sz="1400" spc="-50" dirty="0">
                <a:solidFill>
                  <a:srgbClr val="585858"/>
                </a:solidFill>
                <a:latin typeface="Microsoft JhengHei"/>
                <a:cs typeface="Microsoft JhengHei"/>
              </a:rPr>
              <a:t>填</a:t>
            </a:r>
            <a:endParaRPr sz="1400">
              <a:latin typeface="Microsoft JhengHei"/>
              <a:cs typeface="Microsoft JhengHei"/>
            </a:endParaRPr>
          </a:p>
          <a:p>
            <a:pPr marL="1590675" marR="30480" indent="-1506855" algn="r">
              <a:lnSpc>
                <a:spcPts val="1620"/>
              </a:lnSpc>
              <a:spcBef>
                <a:spcPts val="120"/>
              </a:spcBef>
              <a:tabLst>
                <a:tab pos="1590675" algn="l"/>
              </a:tabLst>
            </a:pPr>
            <a:r>
              <a:rPr sz="1400" b="1" spc="-10" dirty="0">
                <a:solidFill>
                  <a:srgbClr val="C55A11"/>
                </a:solidFill>
                <a:latin typeface="Microsoft JhengHei"/>
                <a:cs typeface="Microsoft JhengHei"/>
              </a:rPr>
              <a:t>(7-11、全家</a:t>
            </a:r>
            <a:r>
              <a:rPr sz="1400" b="1" spc="-50" dirty="0">
                <a:solidFill>
                  <a:srgbClr val="C55A11"/>
                </a:solidFill>
                <a:latin typeface="Microsoft JhengHei"/>
                <a:cs typeface="Microsoft JhengHei"/>
              </a:rPr>
              <a:t>)</a:t>
            </a:r>
            <a:r>
              <a:rPr sz="1400" b="1" dirty="0">
                <a:solidFill>
                  <a:srgbClr val="C55A11"/>
                </a:solidFill>
                <a:latin typeface="Microsoft JhengHei"/>
                <a:cs typeface="Microsoft JhengHei"/>
              </a:rPr>
              <a:t>	</a:t>
            </a:r>
            <a:r>
              <a:rPr sz="2100" spc="-75" baseline="1984" dirty="0">
                <a:solidFill>
                  <a:srgbClr val="585858"/>
                </a:solidFill>
                <a:latin typeface="Microsoft JhengHei"/>
                <a:cs typeface="Microsoft JhengHei"/>
              </a:rPr>
              <a:t>問</a:t>
            </a:r>
            <a:r>
              <a:rPr sz="1400" spc="-50" dirty="0">
                <a:solidFill>
                  <a:srgbClr val="585858"/>
                </a:solidFill>
                <a:latin typeface="Microsoft JhengHei"/>
                <a:cs typeface="Microsoft JhengHei"/>
              </a:rPr>
              <a:t>卷</a:t>
            </a:r>
            <a:endParaRPr sz="1400">
              <a:latin typeface="Microsoft JhengHei"/>
              <a:cs typeface="Microsoft JhengHei"/>
            </a:endParaRPr>
          </a:p>
          <a:p>
            <a:pPr marR="71120" algn="r">
              <a:lnSpc>
                <a:spcPts val="1689"/>
              </a:lnSpc>
              <a:tabLst>
                <a:tab pos="1586865" algn="l"/>
              </a:tabLst>
            </a:pPr>
            <a:r>
              <a:rPr sz="1550" b="1" dirty="0">
                <a:solidFill>
                  <a:srgbClr val="2E75B5"/>
                </a:solidFill>
                <a:latin typeface="Microsoft JhengHei"/>
                <a:cs typeface="Microsoft JhengHei"/>
              </a:rPr>
              <a:t>200元+45</a:t>
            </a:r>
            <a:r>
              <a:rPr sz="1550" b="1" spc="-50" dirty="0">
                <a:solidFill>
                  <a:srgbClr val="2E75B5"/>
                </a:solidFill>
                <a:latin typeface="Microsoft JhengHei"/>
                <a:cs typeface="Microsoft JhengHei"/>
              </a:rPr>
              <a:t>元</a:t>
            </a:r>
            <a:r>
              <a:rPr sz="1550" b="1" dirty="0">
                <a:solidFill>
                  <a:srgbClr val="2E75B5"/>
                </a:solidFill>
                <a:latin typeface="Microsoft JhengHei"/>
                <a:cs typeface="Microsoft JhengHei"/>
              </a:rPr>
              <a:t>	</a:t>
            </a:r>
            <a:r>
              <a:rPr sz="1400" spc="-50" dirty="0">
                <a:solidFill>
                  <a:srgbClr val="585858"/>
                </a:solidFill>
                <a:latin typeface="Microsoft JhengHei"/>
                <a:cs typeface="Microsoft JhengHei"/>
              </a:rPr>
              <a:t>7</a:t>
            </a:r>
            <a:endParaRPr sz="1400">
              <a:latin typeface="Microsoft JhengHei"/>
              <a:cs typeface="Microsoft JhengHei"/>
            </a:endParaRPr>
          </a:p>
          <a:p>
            <a:pPr marR="30480" algn="r">
              <a:lnSpc>
                <a:spcPct val="100000"/>
              </a:lnSpc>
              <a:spcBef>
                <a:spcPts val="35"/>
              </a:spcBef>
              <a:tabLst>
                <a:tab pos="1378585" algn="l"/>
              </a:tabLst>
            </a:pPr>
            <a:r>
              <a:rPr sz="1550" b="1" dirty="0">
                <a:solidFill>
                  <a:srgbClr val="2E75B5"/>
                </a:solidFill>
                <a:latin typeface="Microsoft JhengHei"/>
                <a:cs typeface="Microsoft JhengHei"/>
              </a:rPr>
              <a:t>物流費</a:t>
            </a:r>
            <a:r>
              <a:rPr sz="1550" b="1" spc="-50" dirty="0">
                <a:solidFill>
                  <a:srgbClr val="2E75B5"/>
                </a:solidFill>
                <a:latin typeface="Microsoft JhengHei"/>
                <a:cs typeface="Microsoft JhengHei"/>
              </a:rPr>
              <a:t>用</a:t>
            </a:r>
            <a:r>
              <a:rPr sz="1550" b="1" dirty="0">
                <a:solidFill>
                  <a:srgbClr val="2E75B5"/>
                </a:solidFill>
                <a:latin typeface="Microsoft JhengHei"/>
                <a:cs typeface="Microsoft JhengHei"/>
              </a:rPr>
              <a:t>	</a:t>
            </a:r>
            <a:r>
              <a:rPr sz="2100" spc="-75" baseline="9920" dirty="0">
                <a:solidFill>
                  <a:srgbClr val="585858"/>
                </a:solidFill>
                <a:latin typeface="Microsoft JhengHei"/>
                <a:cs typeface="Microsoft JhengHei"/>
              </a:rPr>
              <a:t>題</a:t>
            </a:r>
            <a:endParaRPr sz="2100" baseline="9920">
              <a:latin typeface="Microsoft JhengHei"/>
              <a:cs typeface="Microsoft JhengHei"/>
            </a:endParaRPr>
          </a:p>
        </p:txBody>
      </p:sp>
      <p:grpSp>
        <p:nvGrpSpPr>
          <p:cNvPr id="64" name="object 64"/>
          <p:cNvGrpSpPr/>
          <p:nvPr/>
        </p:nvGrpSpPr>
        <p:grpSpPr>
          <a:xfrm>
            <a:off x="82176" y="5338571"/>
            <a:ext cx="4631055" cy="1193800"/>
            <a:chOff x="82176" y="5338571"/>
            <a:chExt cx="4631055" cy="1193800"/>
          </a:xfrm>
        </p:grpSpPr>
        <p:pic>
          <p:nvPicPr>
            <p:cNvPr id="65" name="object 65"/>
            <p:cNvPicPr/>
            <p:nvPr/>
          </p:nvPicPr>
          <p:blipFill>
            <a:blip r:embed="rId3" cstate="print"/>
            <a:stretch>
              <a:fillRect/>
            </a:stretch>
          </p:blipFill>
          <p:spPr>
            <a:xfrm>
              <a:off x="2362085" y="5351525"/>
              <a:ext cx="2348483" cy="1177289"/>
            </a:xfrm>
            <a:prstGeom prst="rect">
              <a:avLst/>
            </a:prstGeom>
          </p:spPr>
        </p:pic>
        <p:pic>
          <p:nvPicPr>
            <p:cNvPr id="66" name="object 66"/>
            <p:cNvPicPr/>
            <p:nvPr/>
          </p:nvPicPr>
          <p:blipFill>
            <a:blip r:embed="rId4" cstate="print"/>
            <a:stretch>
              <a:fillRect/>
            </a:stretch>
          </p:blipFill>
          <p:spPr>
            <a:xfrm>
              <a:off x="2357513" y="5346953"/>
              <a:ext cx="2355341" cy="1184910"/>
            </a:xfrm>
            <a:prstGeom prst="rect">
              <a:avLst/>
            </a:prstGeom>
          </p:spPr>
        </p:pic>
        <p:sp>
          <p:nvSpPr>
            <p:cNvPr id="67" name="object 67"/>
            <p:cNvSpPr/>
            <p:nvPr/>
          </p:nvSpPr>
          <p:spPr>
            <a:xfrm>
              <a:off x="2357513" y="5346953"/>
              <a:ext cx="2355850" cy="1184910"/>
            </a:xfrm>
            <a:custGeom>
              <a:avLst/>
              <a:gdLst/>
              <a:ahLst/>
              <a:cxnLst/>
              <a:rect l="l" t="t" r="r" b="b"/>
              <a:pathLst>
                <a:path w="2355850" h="1184909">
                  <a:moveTo>
                    <a:pt x="2355342" y="1183386"/>
                  </a:moveTo>
                  <a:lnTo>
                    <a:pt x="2355342" y="2286"/>
                  </a:lnTo>
                  <a:lnTo>
                    <a:pt x="2353818" y="0"/>
                  </a:lnTo>
                  <a:lnTo>
                    <a:pt x="2285" y="0"/>
                  </a:lnTo>
                  <a:lnTo>
                    <a:pt x="0" y="2286"/>
                  </a:lnTo>
                  <a:lnTo>
                    <a:pt x="0" y="1183386"/>
                  </a:lnTo>
                  <a:lnTo>
                    <a:pt x="2286" y="1184910"/>
                  </a:lnTo>
                  <a:lnTo>
                    <a:pt x="4572" y="1184910"/>
                  </a:lnTo>
                  <a:lnTo>
                    <a:pt x="4572" y="8382"/>
                  </a:lnTo>
                  <a:lnTo>
                    <a:pt x="8381" y="4572"/>
                  </a:lnTo>
                  <a:lnTo>
                    <a:pt x="8381" y="8382"/>
                  </a:lnTo>
                  <a:lnTo>
                    <a:pt x="2346960" y="8382"/>
                  </a:lnTo>
                  <a:lnTo>
                    <a:pt x="2346960" y="4572"/>
                  </a:lnTo>
                  <a:lnTo>
                    <a:pt x="2351532" y="8382"/>
                  </a:lnTo>
                  <a:lnTo>
                    <a:pt x="2351532" y="1184910"/>
                  </a:lnTo>
                  <a:lnTo>
                    <a:pt x="2353818" y="1184910"/>
                  </a:lnTo>
                  <a:lnTo>
                    <a:pt x="2355342" y="1183386"/>
                  </a:lnTo>
                  <a:close/>
                </a:path>
                <a:path w="2355850" h="1184909">
                  <a:moveTo>
                    <a:pt x="8381" y="8382"/>
                  </a:moveTo>
                  <a:lnTo>
                    <a:pt x="8381" y="4572"/>
                  </a:lnTo>
                  <a:lnTo>
                    <a:pt x="4572" y="8382"/>
                  </a:lnTo>
                  <a:lnTo>
                    <a:pt x="8381" y="8382"/>
                  </a:lnTo>
                  <a:close/>
                </a:path>
                <a:path w="2355850" h="1184909">
                  <a:moveTo>
                    <a:pt x="8382" y="1176528"/>
                  </a:moveTo>
                  <a:lnTo>
                    <a:pt x="8381" y="8382"/>
                  </a:lnTo>
                  <a:lnTo>
                    <a:pt x="4572" y="8382"/>
                  </a:lnTo>
                  <a:lnTo>
                    <a:pt x="4572" y="1176528"/>
                  </a:lnTo>
                  <a:lnTo>
                    <a:pt x="8382" y="1176528"/>
                  </a:lnTo>
                  <a:close/>
                </a:path>
                <a:path w="2355850" h="1184909">
                  <a:moveTo>
                    <a:pt x="2351532" y="1176528"/>
                  </a:moveTo>
                  <a:lnTo>
                    <a:pt x="4572" y="1176528"/>
                  </a:lnTo>
                  <a:lnTo>
                    <a:pt x="8382" y="1181100"/>
                  </a:lnTo>
                  <a:lnTo>
                    <a:pt x="8382" y="1184910"/>
                  </a:lnTo>
                  <a:lnTo>
                    <a:pt x="2346960" y="1184910"/>
                  </a:lnTo>
                  <a:lnTo>
                    <a:pt x="2346960" y="1181100"/>
                  </a:lnTo>
                  <a:lnTo>
                    <a:pt x="2351532" y="1176528"/>
                  </a:lnTo>
                  <a:close/>
                </a:path>
                <a:path w="2355850" h="1184909">
                  <a:moveTo>
                    <a:pt x="8382" y="1184910"/>
                  </a:moveTo>
                  <a:lnTo>
                    <a:pt x="8382" y="1181100"/>
                  </a:lnTo>
                  <a:lnTo>
                    <a:pt x="4572" y="1176528"/>
                  </a:lnTo>
                  <a:lnTo>
                    <a:pt x="4572" y="1184910"/>
                  </a:lnTo>
                  <a:lnTo>
                    <a:pt x="8382" y="1184910"/>
                  </a:lnTo>
                  <a:close/>
                </a:path>
                <a:path w="2355850" h="1184909">
                  <a:moveTo>
                    <a:pt x="2351532" y="8382"/>
                  </a:moveTo>
                  <a:lnTo>
                    <a:pt x="2346960" y="4572"/>
                  </a:lnTo>
                  <a:lnTo>
                    <a:pt x="2346960" y="8382"/>
                  </a:lnTo>
                  <a:lnTo>
                    <a:pt x="2351532" y="8382"/>
                  </a:lnTo>
                  <a:close/>
                </a:path>
                <a:path w="2355850" h="1184909">
                  <a:moveTo>
                    <a:pt x="2351532" y="1176528"/>
                  </a:moveTo>
                  <a:lnTo>
                    <a:pt x="2351532" y="8382"/>
                  </a:lnTo>
                  <a:lnTo>
                    <a:pt x="2346960" y="8382"/>
                  </a:lnTo>
                  <a:lnTo>
                    <a:pt x="2346960" y="1176528"/>
                  </a:lnTo>
                  <a:lnTo>
                    <a:pt x="2351532" y="1176528"/>
                  </a:lnTo>
                  <a:close/>
                </a:path>
                <a:path w="2355850" h="1184909">
                  <a:moveTo>
                    <a:pt x="2351532" y="1184910"/>
                  </a:moveTo>
                  <a:lnTo>
                    <a:pt x="2351532" y="1176528"/>
                  </a:lnTo>
                  <a:lnTo>
                    <a:pt x="2346960" y="1181100"/>
                  </a:lnTo>
                  <a:lnTo>
                    <a:pt x="2346960" y="1184910"/>
                  </a:lnTo>
                  <a:lnTo>
                    <a:pt x="2351532" y="1184910"/>
                  </a:lnTo>
                  <a:close/>
                </a:path>
              </a:pathLst>
            </a:custGeom>
            <a:solidFill>
              <a:srgbClr val="BFBFBF"/>
            </a:solidFill>
          </p:spPr>
          <p:txBody>
            <a:bodyPr wrap="square" lIns="0" tIns="0" rIns="0" bIns="0" rtlCol="0"/>
            <a:lstStyle/>
            <a:p>
              <a:endParaRPr/>
            </a:p>
          </p:txBody>
        </p:sp>
        <p:pic>
          <p:nvPicPr>
            <p:cNvPr id="68" name="object 68"/>
            <p:cNvPicPr/>
            <p:nvPr/>
          </p:nvPicPr>
          <p:blipFill>
            <a:blip r:embed="rId5" cstate="print"/>
            <a:stretch>
              <a:fillRect/>
            </a:stretch>
          </p:blipFill>
          <p:spPr>
            <a:xfrm>
              <a:off x="90557" y="5346953"/>
              <a:ext cx="2306180" cy="1168146"/>
            </a:xfrm>
            <a:prstGeom prst="rect">
              <a:avLst/>
            </a:prstGeom>
          </p:spPr>
        </p:pic>
        <p:pic>
          <p:nvPicPr>
            <p:cNvPr id="69" name="object 69"/>
            <p:cNvPicPr/>
            <p:nvPr/>
          </p:nvPicPr>
          <p:blipFill>
            <a:blip r:embed="rId6" cstate="print"/>
            <a:stretch>
              <a:fillRect/>
            </a:stretch>
          </p:blipFill>
          <p:spPr>
            <a:xfrm>
              <a:off x="82176" y="5338571"/>
              <a:ext cx="2321052" cy="1184910"/>
            </a:xfrm>
            <a:prstGeom prst="rect">
              <a:avLst/>
            </a:prstGeom>
          </p:spPr>
        </p:pic>
        <p:sp>
          <p:nvSpPr>
            <p:cNvPr id="70" name="object 70"/>
            <p:cNvSpPr/>
            <p:nvPr/>
          </p:nvSpPr>
          <p:spPr>
            <a:xfrm>
              <a:off x="82176" y="5338571"/>
              <a:ext cx="2321560" cy="1184910"/>
            </a:xfrm>
            <a:custGeom>
              <a:avLst/>
              <a:gdLst/>
              <a:ahLst/>
              <a:cxnLst/>
              <a:rect l="l" t="t" r="r" b="b"/>
              <a:pathLst>
                <a:path w="2321560" h="1184909">
                  <a:moveTo>
                    <a:pt x="2321052" y="1182623"/>
                  </a:moveTo>
                  <a:lnTo>
                    <a:pt x="2321052" y="1524"/>
                  </a:lnTo>
                  <a:lnTo>
                    <a:pt x="2319528" y="0"/>
                  </a:lnTo>
                  <a:lnTo>
                    <a:pt x="1523" y="0"/>
                  </a:lnTo>
                  <a:lnTo>
                    <a:pt x="0" y="1524"/>
                  </a:lnTo>
                  <a:lnTo>
                    <a:pt x="0" y="1182624"/>
                  </a:lnTo>
                  <a:lnTo>
                    <a:pt x="1524" y="1184910"/>
                  </a:lnTo>
                  <a:lnTo>
                    <a:pt x="3810" y="1184910"/>
                  </a:lnTo>
                  <a:lnTo>
                    <a:pt x="3810" y="8382"/>
                  </a:lnTo>
                  <a:lnTo>
                    <a:pt x="8381" y="3810"/>
                  </a:lnTo>
                  <a:lnTo>
                    <a:pt x="8381" y="8382"/>
                  </a:lnTo>
                  <a:lnTo>
                    <a:pt x="2312669" y="8382"/>
                  </a:lnTo>
                  <a:lnTo>
                    <a:pt x="2312669" y="3809"/>
                  </a:lnTo>
                  <a:lnTo>
                    <a:pt x="2317242" y="8382"/>
                  </a:lnTo>
                  <a:lnTo>
                    <a:pt x="2317242" y="1184910"/>
                  </a:lnTo>
                  <a:lnTo>
                    <a:pt x="2319528" y="1184910"/>
                  </a:lnTo>
                  <a:lnTo>
                    <a:pt x="2321052" y="1182623"/>
                  </a:lnTo>
                  <a:close/>
                </a:path>
                <a:path w="2321560" h="1184909">
                  <a:moveTo>
                    <a:pt x="8381" y="8382"/>
                  </a:moveTo>
                  <a:lnTo>
                    <a:pt x="8381" y="3810"/>
                  </a:lnTo>
                  <a:lnTo>
                    <a:pt x="3810" y="8382"/>
                  </a:lnTo>
                  <a:lnTo>
                    <a:pt x="8381" y="8382"/>
                  </a:lnTo>
                  <a:close/>
                </a:path>
                <a:path w="2321560" h="1184909">
                  <a:moveTo>
                    <a:pt x="8382" y="1176528"/>
                  </a:moveTo>
                  <a:lnTo>
                    <a:pt x="8381" y="8382"/>
                  </a:lnTo>
                  <a:lnTo>
                    <a:pt x="3810" y="8382"/>
                  </a:lnTo>
                  <a:lnTo>
                    <a:pt x="3810" y="1176528"/>
                  </a:lnTo>
                  <a:lnTo>
                    <a:pt x="8382" y="1176528"/>
                  </a:lnTo>
                  <a:close/>
                </a:path>
                <a:path w="2321560" h="1184909">
                  <a:moveTo>
                    <a:pt x="2317242" y="1176528"/>
                  </a:moveTo>
                  <a:lnTo>
                    <a:pt x="3810" y="1176528"/>
                  </a:lnTo>
                  <a:lnTo>
                    <a:pt x="8382" y="1180338"/>
                  </a:lnTo>
                  <a:lnTo>
                    <a:pt x="8382" y="1184910"/>
                  </a:lnTo>
                  <a:lnTo>
                    <a:pt x="2312669" y="1184910"/>
                  </a:lnTo>
                  <a:lnTo>
                    <a:pt x="2312669" y="1180338"/>
                  </a:lnTo>
                  <a:lnTo>
                    <a:pt x="2317242" y="1176528"/>
                  </a:lnTo>
                  <a:close/>
                </a:path>
                <a:path w="2321560" h="1184909">
                  <a:moveTo>
                    <a:pt x="8382" y="1184910"/>
                  </a:moveTo>
                  <a:lnTo>
                    <a:pt x="8382" y="1180338"/>
                  </a:lnTo>
                  <a:lnTo>
                    <a:pt x="3810" y="1176528"/>
                  </a:lnTo>
                  <a:lnTo>
                    <a:pt x="3810" y="1184910"/>
                  </a:lnTo>
                  <a:lnTo>
                    <a:pt x="8382" y="1184910"/>
                  </a:lnTo>
                  <a:close/>
                </a:path>
                <a:path w="2321560" h="1184909">
                  <a:moveTo>
                    <a:pt x="2317242" y="8382"/>
                  </a:moveTo>
                  <a:lnTo>
                    <a:pt x="2312669" y="3809"/>
                  </a:lnTo>
                  <a:lnTo>
                    <a:pt x="2312669" y="8382"/>
                  </a:lnTo>
                  <a:lnTo>
                    <a:pt x="2317242" y="8382"/>
                  </a:lnTo>
                  <a:close/>
                </a:path>
                <a:path w="2321560" h="1184909">
                  <a:moveTo>
                    <a:pt x="2317242" y="1176528"/>
                  </a:moveTo>
                  <a:lnTo>
                    <a:pt x="2317242" y="8382"/>
                  </a:lnTo>
                  <a:lnTo>
                    <a:pt x="2312669" y="8382"/>
                  </a:lnTo>
                  <a:lnTo>
                    <a:pt x="2312669" y="1176528"/>
                  </a:lnTo>
                  <a:lnTo>
                    <a:pt x="2317242" y="1176528"/>
                  </a:lnTo>
                  <a:close/>
                </a:path>
                <a:path w="2321560" h="1184909">
                  <a:moveTo>
                    <a:pt x="2317242" y="1184910"/>
                  </a:moveTo>
                  <a:lnTo>
                    <a:pt x="2317242" y="1176528"/>
                  </a:lnTo>
                  <a:lnTo>
                    <a:pt x="2312669" y="1180338"/>
                  </a:lnTo>
                  <a:lnTo>
                    <a:pt x="2312669" y="1184910"/>
                  </a:lnTo>
                  <a:lnTo>
                    <a:pt x="2317242" y="1184910"/>
                  </a:lnTo>
                  <a:close/>
                </a:path>
              </a:pathLst>
            </a:custGeom>
            <a:solidFill>
              <a:srgbClr val="BFBFBF"/>
            </a:solidFill>
          </p:spPr>
          <p:txBody>
            <a:bodyPr wrap="square" lIns="0" tIns="0" rIns="0" bIns="0" rtlCol="0"/>
            <a:lstStyle/>
            <a:p>
              <a:endParaRPr/>
            </a:p>
          </p:txBody>
        </p:sp>
      </p:grpSp>
      <p:grpSp>
        <p:nvGrpSpPr>
          <p:cNvPr id="71" name="object 71"/>
          <p:cNvGrpSpPr/>
          <p:nvPr/>
        </p:nvGrpSpPr>
        <p:grpSpPr>
          <a:xfrm>
            <a:off x="267347" y="962405"/>
            <a:ext cx="10191750" cy="1372870"/>
            <a:chOff x="267347" y="962405"/>
            <a:chExt cx="10191750" cy="1372870"/>
          </a:xfrm>
        </p:grpSpPr>
        <p:pic>
          <p:nvPicPr>
            <p:cNvPr id="72" name="object 72"/>
            <p:cNvPicPr/>
            <p:nvPr/>
          </p:nvPicPr>
          <p:blipFill>
            <a:blip r:embed="rId7" cstate="print"/>
            <a:stretch>
              <a:fillRect/>
            </a:stretch>
          </p:blipFill>
          <p:spPr>
            <a:xfrm>
              <a:off x="7661795" y="1569719"/>
              <a:ext cx="2797301" cy="765048"/>
            </a:xfrm>
            <a:prstGeom prst="rect">
              <a:avLst/>
            </a:prstGeom>
          </p:spPr>
        </p:pic>
        <p:pic>
          <p:nvPicPr>
            <p:cNvPr id="73" name="object 73"/>
            <p:cNvPicPr/>
            <p:nvPr/>
          </p:nvPicPr>
          <p:blipFill>
            <a:blip r:embed="rId8" cstate="print"/>
            <a:stretch>
              <a:fillRect/>
            </a:stretch>
          </p:blipFill>
          <p:spPr>
            <a:xfrm>
              <a:off x="7661795" y="1570481"/>
              <a:ext cx="1390256" cy="757427"/>
            </a:xfrm>
            <a:prstGeom prst="rect">
              <a:avLst/>
            </a:prstGeom>
          </p:spPr>
        </p:pic>
        <p:pic>
          <p:nvPicPr>
            <p:cNvPr id="74" name="object 74"/>
            <p:cNvPicPr/>
            <p:nvPr/>
          </p:nvPicPr>
          <p:blipFill>
            <a:blip r:embed="rId9" cstate="print"/>
            <a:stretch>
              <a:fillRect/>
            </a:stretch>
          </p:blipFill>
          <p:spPr>
            <a:xfrm>
              <a:off x="267347" y="962405"/>
              <a:ext cx="810768" cy="703326"/>
            </a:xfrm>
            <a:prstGeom prst="rect">
              <a:avLst/>
            </a:prstGeom>
          </p:spPr>
        </p:pic>
      </p:grpSp>
      <p:sp>
        <p:nvSpPr>
          <p:cNvPr id="75" name="object 75"/>
          <p:cNvSpPr txBox="1">
            <a:spLocks noGrp="1"/>
          </p:cNvSpPr>
          <p:nvPr>
            <p:ph type="title"/>
          </p:nvPr>
        </p:nvSpPr>
        <p:spPr>
          <a:xfrm>
            <a:off x="1282579" y="1085341"/>
            <a:ext cx="6192520" cy="506730"/>
          </a:xfrm>
          <a:prstGeom prst="rect">
            <a:avLst/>
          </a:prstGeom>
        </p:spPr>
        <p:txBody>
          <a:bodyPr vert="horz" wrap="square" lIns="0" tIns="13335" rIns="0" bIns="0" rtlCol="0">
            <a:spAutoFit/>
          </a:bodyPr>
          <a:lstStyle/>
          <a:p>
            <a:pPr marL="12700">
              <a:lnSpc>
                <a:spcPct val="100000"/>
              </a:lnSpc>
              <a:spcBef>
                <a:spcPts val="105"/>
              </a:spcBef>
            </a:pPr>
            <a:r>
              <a:rPr dirty="0"/>
              <a:t>2023</a:t>
            </a:r>
            <a:r>
              <a:rPr spc="-5" dirty="0"/>
              <a:t>年愛滋自我篩檢計畫執行流程</a:t>
            </a:r>
          </a:p>
        </p:txBody>
      </p:sp>
      <p:sp>
        <p:nvSpPr>
          <p:cNvPr id="76" name="object 76"/>
          <p:cNvSpPr txBox="1"/>
          <p:nvPr/>
        </p:nvSpPr>
        <p:spPr>
          <a:xfrm>
            <a:off x="4780921" y="6234226"/>
            <a:ext cx="4802505" cy="292100"/>
          </a:xfrm>
          <a:prstGeom prst="rect">
            <a:avLst/>
          </a:prstGeom>
        </p:spPr>
        <p:txBody>
          <a:bodyPr vert="horz" wrap="square" lIns="0" tIns="31115" rIns="0" bIns="0" rtlCol="0">
            <a:spAutoFit/>
          </a:bodyPr>
          <a:lstStyle/>
          <a:p>
            <a:pPr marL="12700">
              <a:lnSpc>
                <a:spcPct val="100000"/>
              </a:lnSpc>
              <a:spcBef>
                <a:spcPts val="245"/>
              </a:spcBef>
              <a:tabLst>
                <a:tab pos="233045" algn="l"/>
              </a:tabLst>
            </a:pPr>
            <a:r>
              <a:rPr sz="1550" spc="-50" dirty="0">
                <a:latin typeface="Arial MT"/>
                <a:cs typeface="Arial MT"/>
              </a:rPr>
              <a:t>•</a:t>
            </a:r>
            <a:r>
              <a:rPr sz="1550" dirty="0">
                <a:latin typeface="Arial MT"/>
                <a:cs typeface="Arial MT"/>
              </a:rPr>
              <a:t>	</a:t>
            </a:r>
            <a:r>
              <a:rPr sz="1550" dirty="0">
                <a:solidFill>
                  <a:srgbClr val="C00000"/>
                </a:solidFill>
                <a:latin typeface="Microsoft JhengHei"/>
                <a:cs typeface="Microsoft JhengHei"/>
              </a:rPr>
              <a:t>醫院協助退還200元試劑費用予</a:t>
            </a:r>
            <a:r>
              <a:rPr sz="1550" u="sng" dirty="0">
                <a:solidFill>
                  <a:srgbClr val="C00000"/>
                </a:solidFill>
                <a:uFill>
                  <a:solidFill>
                    <a:srgbClr val="C00000"/>
                  </a:solidFill>
                </a:uFill>
                <a:latin typeface="Microsoft JhengHei"/>
                <a:cs typeface="Microsoft JhengHei"/>
              </a:rPr>
              <a:t>自我篩檢陽性</a:t>
            </a:r>
            <a:r>
              <a:rPr sz="1550" dirty="0">
                <a:solidFill>
                  <a:srgbClr val="C00000"/>
                </a:solidFill>
                <a:latin typeface="Microsoft JhengHei"/>
                <a:cs typeface="Microsoft JhengHei"/>
              </a:rPr>
              <a:t>⺠眾</a:t>
            </a:r>
            <a:r>
              <a:rPr sz="1550" spc="-50" dirty="0">
                <a:solidFill>
                  <a:srgbClr val="C00000"/>
                </a:solidFill>
                <a:latin typeface="Microsoft JhengHei"/>
                <a:cs typeface="Microsoft JhengHei"/>
              </a:rPr>
              <a:t>。</a:t>
            </a:r>
            <a:endParaRPr sz="1550">
              <a:latin typeface="Microsoft JhengHei"/>
              <a:cs typeface="Microsoft JhengHei"/>
            </a:endParaRPr>
          </a:p>
        </p:txBody>
      </p:sp>
      <p:sp>
        <p:nvSpPr>
          <p:cNvPr id="77" name="object 77"/>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120</a:t>
            </a:r>
            <a:endParaRPr sz="1050">
              <a:latin typeface="Microsoft JhengHei"/>
              <a:cs typeface="Microsoft JhengHei"/>
            </a:endParaRPr>
          </a:p>
        </p:txBody>
      </p:sp>
      <p:sp>
        <p:nvSpPr>
          <p:cNvPr id="78" name="object 7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082294"/>
            <a:ext cx="7013575" cy="506730"/>
          </a:xfrm>
          <a:prstGeom prst="rect">
            <a:avLst/>
          </a:prstGeom>
        </p:spPr>
        <p:txBody>
          <a:bodyPr vert="horz" wrap="square" lIns="0" tIns="13335" rIns="0" bIns="0" rtlCol="0">
            <a:spAutoFit/>
          </a:bodyPr>
          <a:lstStyle/>
          <a:p>
            <a:pPr marL="12700">
              <a:lnSpc>
                <a:spcPct val="100000"/>
              </a:lnSpc>
              <a:spcBef>
                <a:spcPts val="105"/>
              </a:spcBef>
            </a:pPr>
            <a:r>
              <a:rPr spc="-5" dirty="0"/>
              <a:t>推動愛滋自我篩檢-視訊篩檢及諮詢服務</a:t>
            </a:r>
          </a:p>
        </p:txBody>
      </p:sp>
      <p:sp>
        <p:nvSpPr>
          <p:cNvPr id="4" name="object 4"/>
          <p:cNvSpPr txBox="1"/>
          <p:nvPr/>
        </p:nvSpPr>
        <p:spPr>
          <a:xfrm>
            <a:off x="361299" y="1739137"/>
            <a:ext cx="10126345" cy="826769"/>
          </a:xfrm>
          <a:prstGeom prst="rect">
            <a:avLst/>
          </a:prstGeom>
        </p:spPr>
        <p:txBody>
          <a:bodyPr vert="horz" wrap="square" lIns="0" tIns="12700" rIns="0" bIns="0" rtlCol="0">
            <a:spAutoFit/>
          </a:bodyPr>
          <a:lstStyle/>
          <a:p>
            <a:pPr marL="313055" marR="5080" indent="-300990">
              <a:lnSpc>
                <a:spcPct val="100000"/>
              </a:lnSpc>
              <a:spcBef>
                <a:spcPts val="100"/>
              </a:spcBef>
              <a:buFont typeface="Arial MT"/>
              <a:buChar char="•"/>
              <a:tabLst>
                <a:tab pos="313055" algn="l"/>
                <a:tab pos="314325" algn="l"/>
              </a:tabLst>
            </a:pPr>
            <a:r>
              <a:rPr sz="1750" b="1" dirty="0">
                <a:latin typeface="Microsoft JhengHei"/>
                <a:cs typeface="Microsoft JhengHei"/>
              </a:rPr>
              <a:t>訂定「</a:t>
            </a:r>
            <a:r>
              <a:rPr sz="1750" b="1" dirty="0">
                <a:solidFill>
                  <a:srgbClr val="009A9A"/>
                </a:solidFill>
                <a:latin typeface="Microsoft JhengHei"/>
                <a:cs typeface="Microsoft JhengHei"/>
              </a:rPr>
              <a:t>愛滋自我篩檢視訊篩檢及諮詢服務作業流程</a:t>
            </a:r>
            <a:r>
              <a:rPr sz="1750" b="1" spc="-25" dirty="0">
                <a:latin typeface="Microsoft JhengHei"/>
                <a:cs typeface="Microsoft JhengHei"/>
              </a:rPr>
              <a:t>」提供⼀站式匿篩醫療院所與性別友善健康服務</a:t>
            </a:r>
            <a:r>
              <a:rPr sz="1750" b="1" spc="-50" dirty="0">
                <a:latin typeface="Microsoft JhengHei"/>
                <a:cs typeface="Microsoft JhengHei"/>
              </a:rPr>
              <a:t>中</a:t>
            </a:r>
            <a:r>
              <a:rPr sz="1750" b="1" spc="-5" dirty="0">
                <a:latin typeface="Microsoft JhengHei"/>
                <a:cs typeface="Microsoft JhengHei"/>
              </a:rPr>
              <a:t>心運用，於關鍵族群建立重要聯繫與訊息推廣管道</a:t>
            </a:r>
            <a:endParaRPr sz="1750">
              <a:latin typeface="Microsoft JhengHei"/>
              <a:cs typeface="Microsoft JhengHei"/>
            </a:endParaRPr>
          </a:p>
          <a:p>
            <a:pPr marL="313055" indent="-300990">
              <a:lnSpc>
                <a:spcPct val="100000"/>
              </a:lnSpc>
              <a:spcBef>
                <a:spcPts val="5"/>
              </a:spcBef>
              <a:buFont typeface="Arial MT"/>
              <a:buChar char="•"/>
              <a:tabLst>
                <a:tab pos="313055" algn="l"/>
                <a:tab pos="313690" algn="l"/>
              </a:tabLst>
            </a:pPr>
            <a:r>
              <a:rPr sz="1750" b="1" spc="-25" dirty="0">
                <a:latin typeface="Microsoft JhengHei"/>
                <a:cs typeface="Microsoft JhengHei"/>
              </a:rPr>
              <a:t>列入</a:t>
            </a:r>
            <a:r>
              <a:rPr sz="1750" b="1" spc="-20" dirty="0">
                <a:latin typeface="Microsoft JhengHei"/>
                <a:cs typeface="Microsoft JhengHei"/>
              </a:rPr>
              <a:t>2023</a:t>
            </a:r>
            <a:r>
              <a:rPr sz="1750" b="1" spc="-25" dirty="0">
                <a:latin typeface="Microsoft JhengHei"/>
                <a:cs typeface="Microsoft JhengHei"/>
              </a:rPr>
              <a:t>年「⼀站式愛滋匿名快速篩檢服務計畫」及「多元性別健康社區服務中心計畫」服務項</a:t>
            </a:r>
            <a:r>
              <a:rPr sz="1750" b="1" spc="-50" dirty="0">
                <a:latin typeface="Microsoft JhengHei"/>
                <a:cs typeface="Microsoft JhengHei"/>
              </a:rPr>
              <a:t>目</a:t>
            </a:r>
            <a:endParaRPr sz="1750">
              <a:latin typeface="Microsoft JhengHei"/>
              <a:cs typeface="Microsoft JhengHei"/>
            </a:endParaRPr>
          </a:p>
        </p:txBody>
      </p:sp>
      <p:grpSp>
        <p:nvGrpSpPr>
          <p:cNvPr id="5" name="object 5"/>
          <p:cNvGrpSpPr/>
          <p:nvPr/>
        </p:nvGrpSpPr>
        <p:grpSpPr>
          <a:xfrm>
            <a:off x="3687965" y="2634233"/>
            <a:ext cx="3286760" cy="3888740"/>
            <a:chOff x="3687965" y="2634233"/>
            <a:chExt cx="3286760" cy="3888740"/>
          </a:xfrm>
        </p:grpSpPr>
        <p:sp>
          <p:nvSpPr>
            <p:cNvPr id="6" name="object 6"/>
            <p:cNvSpPr/>
            <p:nvPr/>
          </p:nvSpPr>
          <p:spPr>
            <a:xfrm>
              <a:off x="5306453" y="2813303"/>
              <a:ext cx="50800" cy="3626485"/>
            </a:xfrm>
            <a:custGeom>
              <a:avLst/>
              <a:gdLst/>
              <a:ahLst/>
              <a:cxnLst/>
              <a:rect l="l" t="t" r="r" b="b"/>
              <a:pathLst>
                <a:path w="50800" h="3626485">
                  <a:moveTo>
                    <a:pt x="50292" y="3626358"/>
                  </a:moveTo>
                  <a:lnTo>
                    <a:pt x="50291" y="0"/>
                  </a:lnTo>
                  <a:lnTo>
                    <a:pt x="0" y="0"/>
                  </a:lnTo>
                  <a:lnTo>
                    <a:pt x="0" y="3626358"/>
                  </a:lnTo>
                  <a:lnTo>
                    <a:pt x="50292" y="3626358"/>
                  </a:lnTo>
                  <a:close/>
                </a:path>
              </a:pathLst>
            </a:custGeom>
            <a:solidFill>
              <a:srgbClr val="BEBAB3"/>
            </a:solidFill>
          </p:spPr>
          <p:txBody>
            <a:bodyPr wrap="square" lIns="0" tIns="0" rIns="0" bIns="0" rtlCol="0"/>
            <a:lstStyle/>
            <a:p>
              <a:endParaRPr/>
            </a:p>
          </p:txBody>
        </p:sp>
        <p:sp>
          <p:nvSpPr>
            <p:cNvPr id="7" name="object 7"/>
            <p:cNvSpPr/>
            <p:nvPr/>
          </p:nvSpPr>
          <p:spPr>
            <a:xfrm>
              <a:off x="5171579" y="2634246"/>
              <a:ext cx="1803400" cy="306070"/>
            </a:xfrm>
            <a:custGeom>
              <a:avLst/>
              <a:gdLst/>
              <a:ahLst/>
              <a:cxnLst/>
              <a:rect l="l" t="t" r="r" b="b"/>
              <a:pathLst>
                <a:path w="1803400" h="306069">
                  <a:moveTo>
                    <a:pt x="1802892" y="51054"/>
                  </a:moveTo>
                  <a:lnTo>
                    <a:pt x="1798878" y="31178"/>
                  </a:lnTo>
                  <a:lnTo>
                    <a:pt x="1787931" y="14947"/>
                  </a:lnTo>
                  <a:lnTo>
                    <a:pt x="1771700" y="4000"/>
                  </a:lnTo>
                  <a:lnTo>
                    <a:pt x="1751838" y="0"/>
                  </a:lnTo>
                  <a:lnTo>
                    <a:pt x="321564" y="0"/>
                  </a:lnTo>
                  <a:lnTo>
                    <a:pt x="301688" y="4000"/>
                  </a:lnTo>
                  <a:lnTo>
                    <a:pt x="285457" y="14947"/>
                  </a:lnTo>
                  <a:lnTo>
                    <a:pt x="274510" y="31178"/>
                  </a:lnTo>
                  <a:lnTo>
                    <a:pt x="270637" y="50380"/>
                  </a:lnTo>
                  <a:lnTo>
                    <a:pt x="237705" y="38925"/>
                  </a:lnTo>
                  <a:lnTo>
                    <a:pt x="180594" y="32766"/>
                  </a:lnTo>
                  <a:lnTo>
                    <a:pt x="123469" y="38925"/>
                  </a:lnTo>
                  <a:lnTo>
                    <a:pt x="73901" y="56146"/>
                  </a:lnTo>
                  <a:lnTo>
                    <a:pt x="34810" y="82461"/>
                  </a:lnTo>
                  <a:lnTo>
                    <a:pt x="9194" y="115963"/>
                  </a:lnTo>
                  <a:lnTo>
                    <a:pt x="0" y="154686"/>
                  </a:lnTo>
                  <a:lnTo>
                    <a:pt x="9194" y="193103"/>
                  </a:lnTo>
                  <a:lnTo>
                    <a:pt x="34810" y="226568"/>
                  </a:lnTo>
                  <a:lnTo>
                    <a:pt x="73901" y="252996"/>
                  </a:lnTo>
                  <a:lnTo>
                    <a:pt x="123469" y="270357"/>
                  </a:lnTo>
                  <a:lnTo>
                    <a:pt x="180594" y="276606"/>
                  </a:lnTo>
                  <a:lnTo>
                    <a:pt x="237705" y="270357"/>
                  </a:lnTo>
                  <a:lnTo>
                    <a:pt x="271322" y="258584"/>
                  </a:lnTo>
                  <a:lnTo>
                    <a:pt x="274510" y="274370"/>
                  </a:lnTo>
                  <a:lnTo>
                    <a:pt x="285457" y="290601"/>
                  </a:lnTo>
                  <a:lnTo>
                    <a:pt x="301688" y="301548"/>
                  </a:lnTo>
                  <a:lnTo>
                    <a:pt x="321564" y="305562"/>
                  </a:lnTo>
                  <a:lnTo>
                    <a:pt x="1751838" y="305562"/>
                  </a:lnTo>
                  <a:lnTo>
                    <a:pt x="1771700" y="301548"/>
                  </a:lnTo>
                  <a:lnTo>
                    <a:pt x="1787931" y="290601"/>
                  </a:lnTo>
                  <a:lnTo>
                    <a:pt x="1798878" y="274370"/>
                  </a:lnTo>
                  <a:lnTo>
                    <a:pt x="1802892" y="254508"/>
                  </a:lnTo>
                  <a:lnTo>
                    <a:pt x="1802892" y="51054"/>
                  </a:lnTo>
                  <a:close/>
                </a:path>
              </a:pathLst>
            </a:custGeom>
            <a:solidFill>
              <a:srgbClr val="F7B600"/>
            </a:solidFill>
          </p:spPr>
          <p:txBody>
            <a:bodyPr wrap="square" lIns="0" tIns="0" rIns="0" bIns="0" rtlCol="0"/>
            <a:lstStyle/>
            <a:p>
              <a:endParaRPr/>
            </a:p>
          </p:txBody>
        </p:sp>
        <p:sp>
          <p:nvSpPr>
            <p:cNvPr id="8" name="object 8"/>
            <p:cNvSpPr/>
            <p:nvPr/>
          </p:nvSpPr>
          <p:spPr>
            <a:xfrm>
              <a:off x="3729875" y="2914649"/>
              <a:ext cx="1531620" cy="306070"/>
            </a:xfrm>
            <a:custGeom>
              <a:avLst/>
              <a:gdLst/>
              <a:ahLst/>
              <a:cxnLst/>
              <a:rect l="l" t="t" r="r" b="b"/>
              <a:pathLst>
                <a:path w="1531620" h="306069">
                  <a:moveTo>
                    <a:pt x="1531619" y="254508"/>
                  </a:moveTo>
                  <a:lnTo>
                    <a:pt x="1531619" y="51054"/>
                  </a:lnTo>
                  <a:lnTo>
                    <a:pt x="1527726" y="31182"/>
                  </a:lnTo>
                  <a:lnTo>
                    <a:pt x="1517046" y="14954"/>
                  </a:lnTo>
                  <a:lnTo>
                    <a:pt x="1501080" y="4012"/>
                  </a:lnTo>
                  <a:lnTo>
                    <a:pt x="1481327" y="0"/>
                  </a:lnTo>
                  <a:lnTo>
                    <a:pt x="50291" y="0"/>
                  </a:lnTo>
                  <a:lnTo>
                    <a:pt x="30860" y="4012"/>
                  </a:lnTo>
                  <a:lnTo>
                    <a:pt x="14858" y="14954"/>
                  </a:lnTo>
                  <a:lnTo>
                    <a:pt x="4000" y="31182"/>
                  </a:lnTo>
                  <a:lnTo>
                    <a:pt x="0" y="51054"/>
                  </a:lnTo>
                  <a:lnTo>
                    <a:pt x="0" y="254508"/>
                  </a:lnTo>
                  <a:lnTo>
                    <a:pt x="4000" y="274379"/>
                  </a:lnTo>
                  <a:lnTo>
                    <a:pt x="14858" y="290607"/>
                  </a:lnTo>
                  <a:lnTo>
                    <a:pt x="30860" y="301549"/>
                  </a:lnTo>
                  <a:lnTo>
                    <a:pt x="50291" y="305562"/>
                  </a:lnTo>
                  <a:lnTo>
                    <a:pt x="1481327" y="305562"/>
                  </a:lnTo>
                  <a:lnTo>
                    <a:pt x="1501080" y="301549"/>
                  </a:lnTo>
                  <a:lnTo>
                    <a:pt x="1517046" y="290607"/>
                  </a:lnTo>
                  <a:lnTo>
                    <a:pt x="1527726" y="274379"/>
                  </a:lnTo>
                  <a:lnTo>
                    <a:pt x="1531619" y="254508"/>
                  </a:lnTo>
                  <a:close/>
                </a:path>
              </a:pathLst>
            </a:custGeom>
            <a:solidFill>
              <a:srgbClr val="1DA7C4"/>
            </a:solidFill>
          </p:spPr>
          <p:txBody>
            <a:bodyPr wrap="square" lIns="0" tIns="0" rIns="0" bIns="0" rtlCol="0"/>
            <a:lstStyle/>
            <a:p>
              <a:endParaRPr/>
            </a:p>
          </p:txBody>
        </p:sp>
        <p:sp>
          <p:nvSpPr>
            <p:cNvPr id="9" name="object 9"/>
            <p:cNvSpPr/>
            <p:nvPr/>
          </p:nvSpPr>
          <p:spPr>
            <a:xfrm>
              <a:off x="5169293" y="3231654"/>
              <a:ext cx="1803400" cy="306070"/>
            </a:xfrm>
            <a:custGeom>
              <a:avLst/>
              <a:gdLst/>
              <a:ahLst/>
              <a:cxnLst/>
              <a:rect l="l" t="t" r="r" b="b"/>
              <a:pathLst>
                <a:path w="1803400" h="306070">
                  <a:moveTo>
                    <a:pt x="1802892" y="51054"/>
                  </a:moveTo>
                  <a:lnTo>
                    <a:pt x="1798878" y="31178"/>
                  </a:lnTo>
                  <a:lnTo>
                    <a:pt x="1787931" y="14947"/>
                  </a:lnTo>
                  <a:lnTo>
                    <a:pt x="1771700" y="4000"/>
                  </a:lnTo>
                  <a:lnTo>
                    <a:pt x="1751838" y="0"/>
                  </a:lnTo>
                  <a:lnTo>
                    <a:pt x="321564" y="0"/>
                  </a:lnTo>
                  <a:lnTo>
                    <a:pt x="301688" y="4000"/>
                  </a:lnTo>
                  <a:lnTo>
                    <a:pt x="285457" y="14947"/>
                  </a:lnTo>
                  <a:lnTo>
                    <a:pt x="274510" y="31178"/>
                  </a:lnTo>
                  <a:lnTo>
                    <a:pt x="270586" y="50622"/>
                  </a:lnTo>
                  <a:lnTo>
                    <a:pt x="236943" y="38925"/>
                  </a:lnTo>
                  <a:lnTo>
                    <a:pt x="179832" y="32766"/>
                  </a:lnTo>
                  <a:lnTo>
                    <a:pt x="123088" y="38925"/>
                  </a:lnTo>
                  <a:lnTo>
                    <a:pt x="73736" y="56146"/>
                  </a:lnTo>
                  <a:lnTo>
                    <a:pt x="34759" y="82461"/>
                  </a:lnTo>
                  <a:lnTo>
                    <a:pt x="9182" y="115963"/>
                  </a:lnTo>
                  <a:lnTo>
                    <a:pt x="0" y="154686"/>
                  </a:lnTo>
                  <a:lnTo>
                    <a:pt x="9182" y="193103"/>
                  </a:lnTo>
                  <a:lnTo>
                    <a:pt x="34759" y="226568"/>
                  </a:lnTo>
                  <a:lnTo>
                    <a:pt x="73736" y="252996"/>
                  </a:lnTo>
                  <a:lnTo>
                    <a:pt x="123088" y="270357"/>
                  </a:lnTo>
                  <a:lnTo>
                    <a:pt x="179832" y="276606"/>
                  </a:lnTo>
                  <a:lnTo>
                    <a:pt x="236943" y="270357"/>
                  </a:lnTo>
                  <a:lnTo>
                    <a:pt x="271272" y="258343"/>
                  </a:lnTo>
                  <a:lnTo>
                    <a:pt x="274510" y="274370"/>
                  </a:lnTo>
                  <a:lnTo>
                    <a:pt x="285457" y="290601"/>
                  </a:lnTo>
                  <a:lnTo>
                    <a:pt x="301688" y="301548"/>
                  </a:lnTo>
                  <a:lnTo>
                    <a:pt x="321564" y="305562"/>
                  </a:lnTo>
                  <a:lnTo>
                    <a:pt x="1751838" y="305562"/>
                  </a:lnTo>
                  <a:lnTo>
                    <a:pt x="1771700" y="301548"/>
                  </a:lnTo>
                  <a:lnTo>
                    <a:pt x="1787931" y="290601"/>
                  </a:lnTo>
                  <a:lnTo>
                    <a:pt x="1798878" y="274370"/>
                  </a:lnTo>
                  <a:lnTo>
                    <a:pt x="1802892" y="254508"/>
                  </a:lnTo>
                  <a:lnTo>
                    <a:pt x="1802892" y="51054"/>
                  </a:lnTo>
                  <a:close/>
                </a:path>
              </a:pathLst>
            </a:custGeom>
            <a:solidFill>
              <a:srgbClr val="FC8804"/>
            </a:solidFill>
          </p:spPr>
          <p:txBody>
            <a:bodyPr wrap="square" lIns="0" tIns="0" rIns="0" bIns="0" rtlCol="0"/>
            <a:lstStyle/>
            <a:p>
              <a:endParaRPr/>
            </a:p>
          </p:txBody>
        </p:sp>
        <p:sp>
          <p:nvSpPr>
            <p:cNvPr id="10" name="object 10"/>
            <p:cNvSpPr/>
            <p:nvPr/>
          </p:nvSpPr>
          <p:spPr>
            <a:xfrm>
              <a:off x="3726827" y="3534168"/>
              <a:ext cx="1803400" cy="304800"/>
            </a:xfrm>
            <a:custGeom>
              <a:avLst/>
              <a:gdLst/>
              <a:ahLst/>
              <a:cxnLst/>
              <a:rect l="l" t="t" r="r" b="b"/>
              <a:pathLst>
                <a:path w="1803400" h="304800">
                  <a:moveTo>
                    <a:pt x="1802892" y="150114"/>
                  </a:moveTo>
                  <a:lnTo>
                    <a:pt x="1793684" y="111683"/>
                  </a:lnTo>
                  <a:lnTo>
                    <a:pt x="1768068" y="78219"/>
                  </a:lnTo>
                  <a:lnTo>
                    <a:pt x="1728978" y="51790"/>
                  </a:lnTo>
                  <a:lnTo>
                    <a:pt x="1679409" y="34429"/>
                  </a:lnTo>
                  <a:lnTo>
                    <a:pt x="1622298" y="28194"/>
                  </a:lnTo>
                  <a:lnTo>
                    <a:pt x="1565554" y="34429"/>
                  </a:lnTo>
                  <a:lnTo>
                    <a:pt x="1531569" y="46393"/>
                  </a:lnTo>
                  <a:lnTo>
                    <a:pt x="1528368" y="30861"/>
                  </a:lnTo>
                  <a:lnTo>
                    <a:pt x="1517421" y="14859"/>
                  </a:lnTo>
                  <a:lnTo>
                    <a:pt x="1501190" y="4000"/>
                  </a:lnTo>
                  <a:lnTo>
                    <a:pt x="1481328" y="0"/>
                  </a:lnTo>
                  <a:lnTo>
                    <a:pt x="51054" y="0"/>
                  </a:lnTo>
                  <a:lnTo>
                    <a:pt x="31178" y="4000"/>
                  </a:lnTo>
                  <a:lnTo>
                    <a:pt x="14947" y="14859"/>
                  </a:lnTo>
                  <a:lnTo>
                    <a:pt x="4000" y="30861"/>
                  </a:lnTo>
                  <a:lnTo>
                    <a:pt x="0" y="50292"/>
                  </a:lnTo>
                  <a:lnTo>
                    <a:pt x="0" y="254508"/>
                  </a:lnTo>
                  <a:lnTo>
                    <a:pt x="4000" y="273939"/>
                  </a:lnTo>
                  <a:lnTo>
                    <a:pt x="14947" y="289941"/>
                  </a:lnTo>
                  <a:lnTo>
                    <a:pt x="31178" y="300799"/>
                  </a:lnTo>
                  <a:lnTo>
                    <a:pt x="51054" y="304800"/>
                  </a:lnTo>
                  <a:lnTo>
                    <a:pt x="1481328" y="304800"/>
                  </a:lnTo>
                  <a:lnTo>
                    <a:pt x="1501190" y="300799"/>
                  </a:lnTo>
                  <a:lnTo>
                    <a:pt x="1517421" y="289941"/>
                  </a:lnTo>
                  <a:lnTo>
                    <a:pt x="1528368" y="273939"/>
                  </a:lnTo>
                  <a:lnTo>
                    <a:pt x="1532305" y="254825"/>
                  </a:lnTo>
                  <a:lnTo>
                    <a:pt x="1565554" y="266547"/>
                  </a:lnTo>
                  <a:lnTo>
                    <a:pt x="1622298" y="272796"/>
                  </a:lnTo>
                  <a:lnTo>
                    <a:pt x="1679409" y="266547"/>
                  </a:lnTo>
                  <a:lnTo>
                    <a:pt x="1728978" y="249135"/>
                  </a:lnTo>
                  <a:lnTo>
                    <a:pt x="1768068" y="222592"/>
                  </a:lnTo>
                  <a:lnTo>
                    <a:pt x="1793684" y="188912"/>
                  </a:lnTo>
                  <a:lnTo>
                    <a:pt x="1802892" y="150114"/>
                  </a:lnTo>
                  <a:close/>
                </a:path>
              </a:pathLst>
            </a:custGeom>
            <a:solidFill>
              <a:srgbClr val="2384C1"/>
            </a:solidFill>
          </p:spPr>
          <p:txBody>
            <a:bodyPr wrap="square" lIns="0" tIns="0" rIns="0" bIns="0" rtlCol="0"/>
            <a:lstStyle/>
            <a:p>
              <a:endParaRPr/>
            </a:p>
          </p:txBody>
        </p:sp>
        <p:sp>
          <p:nvSpPr>
            <p:cNvPr id="11" name="object 11"/>
            <p:cNvSpPr/>
            <p:nvPr/>
          </p:nvSpPr>
          <p:spPr>
            <a:xfrm>
              <a:off x="5439803" y="3845051"/>
              <a:ext cx="1532890" cy="306070"/>
            </a:xfrm>
            <a:custGeom>
              <a:avLst/>
              <a:gdLst/>
              <a:ahLst/>
              <a:cxnLst/>
              <a:rect l="l" t="t" r="r" b="b"/>
              <a:pathLst>
                <a:path w="1532890" h="306070">
                  <a:moveTo>
                    <a:pt x="1532382" y="254507"/>
                  </a:moveTo>
                  <a:lnTo>
                    <a:pt x="1532382" y="51053"/>
                  </a:lnTo>
                  <a:lnTo>
                    <a:pt x="1528369" y="31182"/>
                  </a:lnTo>
                  <a:lnTo>
                    <a:pt x="1517427" y="14954"/>
                  </a:lnTo>
                  <a:lnTo>
                    <a:pt x="1501199" y="4012"/>
                  </a:lnTo>
                  <a:lnTo>
                    <a:pt x="1481328" y="0"/>
                  </a:lnTo>
                  <a:lnTo>
                    <a:pt x="51053" y="0"/>
                  </a:lnTo>
                  <a:lnTo>
                    <a:pt x="31182" y="4012"/>
                  </a:lnTo>
                  <a:lnTo>
                    <a:pt x="14954" y="14954"/>
                  </a:lnTo>
                  <a:lnTo>
                    <a:pt x="4012" y="31182"/>
                  </a:lnTo>
                  <a:lnTo>
                    <a:pt x="0" y="51053"/>
                  </a:lnTo>
                  <a:lnTo>
                    <a:pt x="0" y="254507"/>
                  </a:lnTo>
                  <a:lnTo>
                    <a:pt x="4012" y="274379"/>
                  </a:lnTo>
                  <a:lnTo>
                    <a:pt x="14954" y="290607"/>
                  </a:lnTo>
                  <a:lnTo>
                    <a:pt x="31182" y="301549"/>
                  </a:lnTo>
                  <a:lnTo>
                    <a:pt x="51054" y="305561"/>
                  </a:lnTo>
                  <a:lnTo>
                    <a:pt x="1481328" y="305561"/>
                  </a:lnTo>
                  <a:lnTo>
                    <a:pt x="1501199" y="301549"/>
                  </a:lnTo>
                  <a:lnTo>
                    <a:pt x="1517427" y="290607"/>
                  </a:lnTo>
                  <a:lnTo>
                    <a:pt x="1528369" y="274379"/>
                  </a:lnTo>
                  <a:lnTo>
                    <a:pt x="1532382" y="254507"/>
                  </a:lnTo>
                  <a:close/>
                </a:path>
              </a:pathLst>
            </a:custGeom>
            <a:solidFill>
              <a:srgbClr val="EA5343"/>
            </a:solidFill>
          </p:spPr>
          <p:txBody>
            <a:bodyPr wrap="square" lIns="0" tIns="0" rIns="0" bIns="0" rtlCol="0"/>
            <a:lstStyle/>
            <a:p>
              <a:endParaRPr/>
            </a:p>
          </p:txBody>
        </p:sp>
        <p:sp>
          <p:nvSpPr>
            <p:cNvPr id="12" name="object 12"/>
            <p:cNvSpPr/>
            <p:nvPr/>
          </p:nvSpPr>
          <p:spPr>
            <a:xfrm>
              <a:off x="3687965" y="4381512"/>
              <a:ext cx="1803400" cy="306070"/>
            </a:xfrm>
            <a:custGeom>
              <a:avLst/>
              <a:gdLst/>
              <a:ahLst/>
              <a:cxnLst/>
              <a:rect l="l" t="t" r="r" b="b"/>
              <a:pathLst>
                <a:path w="1803400" h="306070">
                  <a:moveTo>
                    <a:pt x="1802892" y="150876"/>
                  </a:moveTo>
                  <a:lnTo>
                    <a:pt x="1793697" y="112064"/>
                  </a:lnTo>
                  <a:lnTo>
                    <a:pt x="1768119" y="78384"/>
                  </a:lnTo>
                  <a:lnTo>
                    <a:pt x="1729143" y="51841"/>
                  </a:lnTo>
                  <a:lnTo>
                    <a:pt x="1679790" y="34442"/>
                  </a:lnTo>
                  <a:lnTo>
                    <a:pt x="1623060" y="28194"/>
                  </a:lnTo>
                  <a:lnTo>
                    <a:pt x="1565935" y="34442"/>
                  </a:lnTo>
                  <a:lnTo>
                    <a:pt x="1531467" y="46545"/>
                  </a:lnTo>
                  <a:lnTo>
                    <a:pt x="1528368" y="31178"/>
                  </a:lnTo>
                  <a:lnTo>
                    <a:pt x="1517421" y="14947"/>
                  </a:lnTo>
                  <a:lnTo>
                    <a:pt x="1501190" y="4000"/>
                  </a:lnTo>
                  <a:lnTo>
                    <a:pt x="1481328" y="0"/>
                  </a:lnTo>
                  <a:lnTo>
                    <a:pt x="51054" y="0"/>
                  </a:lnTo>
                  <a:lnTo>
                    <a:pt x="31178" y="4000"/>
                  </a:lnTo>
                  <a:lnTo>
                    <a:pt x="14947" y="14947"/>
                  </a:lnTo>
                  <a:lnTo>
                    <a:pt x="4000" y="31178"/>
                  </a:lnTo>
                  <a:lnTo>
                    <a:pt x="0" y="51054"/>
                  </a:lnTo>
                  <a:lnTo>
                    <a:pt x="0" y="254508"/>
                  </a:lnTo>
                  <a:lnTo>
                    <a:pt x="4000" y="274370"/>
                  </a:lnTo>
                  <a:lnTo>
                    <a:pt x="14947" y="290601"/>
                  </a:lnTo>
                  <a:lnTo>
                    <a:pt x="31178" y="301548"/>
                  </a:lnTo>
                  <a:lnTo>
                    <a:pt x="51054" y="305562"/>
                  </a:lnTo>
                  <a:lnTo>
                    <a:pt x="1481328" y="305562"/>
                  </a:lnTo>
                  <a:lnTo>
                    <a:pt x="1501190" y="301548"/>
                  </a:lnTo>
                  <a:lnTo>
                    <a:pt x="1517421" y="290601"/>
                  </a:lnTo>
                  <a:lnTo>
                    <a:pt x="1528368" y="274370"/>
                  </a:lnTo>
                  <a:lnTo>
                    <a:pt x="1532318" y="254787"/>
                  </a:lnTo>
                  <a:lnTo>
                    <a:pt x="1565935" y="266547"/>
                  </a:lnTo>
                  <a:lnTo>
                    <a:pt x="1623060" y="272796"/>
                  </a:lnTo>
                  <a:lnTo>
                    <a:pt x="1679790" y="266547"/>
                  </a:lnTo>
                  <a:lnTo>
                    <a:pt x="1729143" y="249186"/>
                  </a:lnTo>
                  <a:lnTo>
                    <a:pt x="1768119" y="222758"/>
                  </a:lnTo>
                  <a:lnTo>
                    <a:pt x="1793697" y="189293"/>
                  </a:lnTo>
                  <a:lnTo>
                    <a:pt x="1802892" y="150876"/>
                  </a:lnTo>
                  <a:close/>
                </a:path>
              </a:pathLst>
            </a:custGeom>
            <a:solidFill>
              <a:srgbClr val="135AC4"/>
            </a:solidFill>
          </p:spPr>
          <p:txBody>
            <a:bodyPr wrap="square" lIns="0" tIns="0" rIns="0" bIns="0" rtlCol="0"/>
            <a:lstStyle/>
            <a:p>
              <a:endParaRPr/>
            </a:p>
          </p:txBody>
        </p:sp>
        <p:sp>
          <p:nvSpPr>
            <p:cNvPr id="13" name="object 13"/>
            <p:cNvSpPr/>
            <p:nvPr/>
          </p:nvSpPr>
          <p:spPr>
            <a:xfrm>
              <a:off x="5170055" y="4693170"/>
              <a:ext cx="1803400" cy="306070"/>
            </a:xfrm>
            <a:custGeom>
              <a:avLst/>
              <a:gdLst/>
              <a:ahLst/>
              <a:cxnLst/>
              <a:rect l="l" t="t" r="r" b="b"/>
              <a:pathLst>
                <a:path w="1803400" h="306070">
                  <a:moveTo>
                    <a:pt x="1802892" y="51054"/>
                  </a:moveTo>
                  <a:lnTo>
                    <a:pt x="1798878" y="31178"/>
                  </a:lnTo>
                  <a:lnTo>
                    <a:pt x="1787931" y="14947"/>
                  </a:lnTo>
                  <a:lnTo>
                    <a:pt x="1771700" y="4000"/>
                  </a:lnTo>
                  <a:lnTo>
                    <a:pt x="1751838" y="0"/>
                  </a:lnTo>
                  <a:lnTo>
                    <a:pt x="321564" y="0"/>
                  </a:lnTo>
                  <a:lnTo>
                    <a:pt x="301688" y="4000"/>
                  </a:lnTo>
                  <a:lnTo>
                    <a:pt x="285457" y="14947"/>
                  </a:lnTo>
                  <a:lnTo>
                    <a:pt x="274510" y="31178"/>
                  </a:lnTo>
                  <a:lnTo>
                    <a:pt x="270611" y="50546"/>
                  </a:lnTo>
                  <a:lnTo>
                    <a:pt x="237324" y="38925"/>
                  </a:lnTo>
                  <a:lnTo>
                    <a:pt x="180594" y="32766"/>
                  </a:lnTo>
                  <a:lnTo>
                    <a:pt x="123469" y="38925"/>
                  </a:lnTo>
                  <a:lnTo>
                    <a:pt x="73901" y="56146"/>
                  </a:lnTo>
                  <a:lnTo>
                    <a:pt x="34810" y="82461"/>
                  </a:lnTo>
                  <a:lnTo>
                    <a:pt x="9194" y="115963"/>
                  </a:lnTo>
                  <a:lnTo>
                    <a:pt x="0" y="154686"/>
                  </a:lnTo>
                  <a:lnTo>
                    <a:pt x="9194" y="193395"/>
                  </a:lnTo>
                  <a:lnTo>
                    <a:pt x="34810" y="226898"/>
                  </a:lnTo>
                  <a:lnTo>
                    <a:pt x="73901" y="253212"/>
                  </a:lnTo>
                  <a:lnTo>
                    <a:pt x="123469" y="270433"/>
                  </a:lnTo>
                  <a:lnTo>
                    <a:pt x="180594" y="276606"/>
                  </a:lnTo>
                  <a:lnTo>
                    <a:pt x="237324" y="270433"/>
                  </a:lnTo>
                  <a:lnTo>
                    <a:pt x="271322" y="258572"/>
                  </a:lnTo>
                  <a:lnTo>
                    <a:pt x="274510" y="274370"/>
                  </a:lnTo>
                  <a:lnTo>
                    <a:pt x="285457" y="290601"/>
                  </a:lnTo>
                  <a:lnTo>
                    <a:pt x="301688" y="301548"/>
                  </a:lnTo>
                  <a:lnTo>
                    <a:pt x="321564" y="305562"/>
                  </a:lnTo>
                  <a:lnTo>
                    <a:pt x="1751838" y="305562"/>
                  </a:lnTo>
                  <a:lnTo>
                    <a:pt x="1771700" y="301548"/>
                  </a:lnTo>
                  <a:lnTo>
                    <a:pt x="1787931" y="290601"/>
                  </a:lnTo>
                  <a:lnTo>
                    <a:pt x="1798878" y="274370"/>
                  </a:lnTo>
                  <a:lnTo>
                    <a:pt x="1802892" y="254508"/>
                  </a:lnTo>
                  <a:lnTo>
                    <a:pt x="1802892" y="51054"/>
                  </a:lnTo>
                  <a:close/>
                </a:path>
              </a:pathLst>
            </a:custGeom>
            <a:solidFill>
              <a:srgbClr val="BF4675"/>
            </a:solidFill>
          </p:spPr>
          <p:txBody>
            <a:bodyPr wrap="square" lIns="0" tIns="0" rIns="0" bIns="0" rtlCol="0"/>
            <a:lstStyle/>
            <a:p>
              <a:endParaRPr/>
            </a:p>
          </p:txBody>
        </p:sp>
        <p:sp>
          <p:nvSpPr>
            <p:cNvPr id="14" name="object 14"/>
            <p:cNvSpPr/>
            <p:nvPr/>
          </p:nvSpPr>
          <p:spPr>
            <a:xfrm>
              <a:off x="3726827" y="4991874"/>
              <a:ext cx="1803400" cy="306070"/>
            </a:xfrm>
            <a:custGeom>
              <a:avLst/>
              <a:gdLst/>
              <a:ahLst/>
              <a:cxnLst/>
              <a:rect l="l" t="t" r="r" b="b"/>
              <a:pathLst>
                <a:path w="1803400" h="306070">
                  <a:moveTo>
                    <a:pt x="1802892" y="150876"/>
                  </a:moveTo>
                  <a:lnTo>
                    <a:pt x="1793684" y="112445"/>
                  </a:lnTo>
                  <a:lnTo>
                    <a:pt x="1768068" y="78981"/>
                  </a:lnTo>
                  <a:lnTo>
                    <a:pt x="1728978" y="52552"/>
                  </a:lnTo>
                  <a:lnTo>
                    <a:pt x="1679409" y="35191"/>
                  </a:lnTo>
                  <a:lnTo>
                    <a:pt x="1622298" y="28956"/>
                  </a:lnTo>
                  <a:lnTo>
                    <a:pt x="1565554" y="35191"/>
                  </a:lnTo>
                  <a:lnTo>
                    <a:pt x="1531581" y="47142"/>
                  </a:lnTo>
                  <a:lnTo>
                    <a:pt x="1528368" y="31178"/>
                  </a:lnTo>
                  <a:lnTo>
                    <a:pt x="1517421" y="14947"/>
                  </a:lnTo>
                  <a:lnTo>
                    <a:pt x="1501190" y="4000"/>
                  </a:lnTo>
                  <a:lnTo>
                    <a:pt x="1481328" y="0"/>
                  </a:lnTo>
                  <a:lnTo>
                    <a:pt x="51054" y="0"/>
                  </a:lnTo>
                  <a:lnTo>
                    <a:pt x="31178" y="4000"/>
                  </a:lnTo>
                  <a:lnTo>
                    <a:pt x="14947" y="14947"/>
                  </a:lnTo>
                  <a:lnTo>
                    <a:pt x="4000" y="31178"/>
                  </a:lnTo>
                  <a:lnTo>
                    <a:pt x="0" y="51054"/>
                  </a:lnTo>
                  <a:lnTo>
                    <a:pt x="0" y="254508"/>
                  </a:lnTo>
                  <a:lnTo>
                    <a:pt x="4000" y="274370"/>
                  </a:lnTo>
                  <a:lnTo>
                    <a:pt x="14947" y="290601"/>
                  </a:lnTo>
                  <a:lnTo>
                    <a:pt x="31178" y="301548"/>
                  </a:lnTo>
                  <a:lnTo>
                    <a:pt x="51054" y="305562"/>
                  </a:lnTo>
                  <a:lnTo>
                    <a:pt x="1481328" y="305562"/>
                  </a:lnTo>
                  <a:lnTo>
                    <a:pt x="1501190" y="301548"/>
                  </a:lnTo>
                  <a:lnTo>
                    <a:pt x="1517421" y="290601"/>
                  </a:lnTo>
                  <a:lnTo>
                    <a:pt x="1528368" y="274370"/>
                  </a:lnTo>
                  <a:lnTo>
                    <a:pt x="1532267" y="255016"/>
                  </a:lnTo>
                  <a:lnTo>
                    <a:pt x="1565554" y="266623"/>
                  </a:lnTo>
                  <a:lnTo>
                    <a:pt x="1622298" y="272796"/>
                  </a:lnTo>
                  <a:lnTo>
                    <a:pt x="1679409" y="266623"/>
                  </a:lnTo>
                  <a:lnTo>
                    <a:pt x="1728978" y="249402"/>
                  </a:lnTo>
                  <a:lnTo>
                    <a:pt x="1768068" y="223088"/>
                  </a:lnTo>
                  <a:lnTo>
                    <a:pt x="1793684" y="189585"/>
                  </a:lnTo>
                  <a:lnTo>
                    <a:pt x="1802892" y="150876"/>
                  </a:lnTo>
                  <a:close/>
                </a:path>
              </a:pathLst>
            </a:custGeom>
            <a:solidFill>
              <a:srgbClr val="465EC0"/>
            </a:solidFill>
          </p:spPr>
          <p:txBody>
            <a:bodyPr wrap="square" lIns="0" tIns="0" rIns="0" bIns="0" rtlCol="0"/>
            <a:lstStyle/>
            <a:p>
              <a:endParaRPr/>
            </a:p>
          </p:txBody>
        </p:sp>
        <p:sp>
          <p:nvSpPr>
            <p:cNvPr id="15" name="object 15"/>
            <p:cNvSpPr/>
            <p:nvPr/>
          </p:nvSpPr>
          <p:spPr>
            <a:xfrm>
              <a:off x="5439803" y="5273039"/>
              <a:ext cx="1532890" cy="306070"/>
            </a:xfrm>
            <a:custGeom>
              <a:avLst/>
              <a:gdLst/>
              <a:ahLst/>
              <a:cxnLst/>
              <a:rect l="l" t="t" r="r" b="b"/>
              <a:pathLst>
                <a:path w="1532890" h="306070">
                  <a:moveTo>
                    <a:pt x="1532382" y="254507"/>
                  </a:moveTo>
                  <a:lnTo>
                    <a:pt x="1532382" y="51053"/>
                  </a:lnTo>
                  <a:lnTo>
                    <a:pt x="1528369" y="31182"/>
                  </a:lnTo>
                  <a:lnTo>
                    <a:pt x="1517427" y="14954"/>
                  </a:lnTo>
                  <a:lnTo>
                    <a:pt x="1501199" y="4012"/>
                  </a:lnTo>
                  <a:lnTo>
                    <a:pt x="1481328" y="0"/>
                  </a:lnTo>
                  <a:lnTo>
                    <a:pt x="51053" y="0"/>
                  </a:lnTo>
                  <a:lnTo>
                    <a:pt x="31182" y="4012"/>
                  </a:lnTo>
                  <a:lnTo>
                    <a:pt x="14954" y="14954"/>
                  </a:lnTo>
                  <a:lnTo>
                    <a:pt x="4012" y="31182"/>
                  </a:lnTo>
                  <a:lnTo>
                    <a:pt x="0" y="51053"/>
                  </a:lnTo>
                  <a:lnTo>
                    <a:pt x="0" y="254507"/>
                  </a:lnTo>
                  <a:lnTo>
                    <a:pt x="4012" y="274379"/>
                  </a:lnTo>
                  <a:lnTo>
                    <a:pt x="14954" y="290607"/>
                  </a:lnTo>
                  <a:lnTo>
                    <a:pt x="31182" y="301549"/>
                  </a:lnTo>
                  <a:lnTo>
                    <a:pt x="51054" y="305561"/>
                  </a:lnTo>
                  <a:lnTo>
                    <a:pt x="1481328" y="305561"/>
                  </a:lnTo>
                  <a:lnTo>
                    <a:pt x="1501199" y="301549"/>
                  </a:lnTo>
                  <a:lnTo>
                    <a:pt x="1517427" y="290607"/>
                  </a:lnTo>
                  <a:lnTo>
                    <a:pt x="1528369" y="274379"/>
                  </a:lnTo>
                  <a:lnTo>
                    <a:pt x="1532382" y="254507"/>
                  </a:lnTo>
                  <a:close/>
                </a:path>
              </a:pathLst>
            </a:custGeom>
            <a:solidFill>
              <a:srgbClr val="FC696D"/>
            </a:solidFill>
          </p:spPr>
          <p:txBody>
            <a:bodyPr wrap="square" lIns="0" tIns="0" rIns="0" bIns="0" rtlCol="0"/>
            <a:lstStyle/>
            <a:p>
              <a:endParaRPr/>
            </a:p>
          </p:txBody>
        </p:sp>
        <p:sp>
          <p:nvSpPr>
            <p:cNvPr id="16" name="object 16"/>
            <p:cNvSpPr/>
            <p:nvPr/>
          </p:nvSpPr>
          <p:spPr>
            <a:xfrm>
              <a:off x="3726827" y="5600712"/>
              <a:ext cx="1803400" cy="306070"/>
            </a:xfrm>
            <a:custGeom>
              <a:avLst/>
              <a:gdLst/>
              <a:ahLst/>
              <a:cxnLst/>
              <a:rect l="l" t="t" r="r" b="b"/>
              <a:pathLst>
                <a:path w="1803400" h="306070">
                  <a:moveTo>
                    <a:pt x="1802892" y="150876"/>
                  </a:moveTo>
                  <a:lnTo>
                    <a:pt x="1793684" y="112153"/>
                  </a:lnTo>
                  <a:lnTo>
                    <a:pt x="1768068" y="78651"/>
                  </a:lnTo>
                  <a:lnTo>
                    <a:pt x="1728978" y="52336"/>
                  </a:lnTo>
                  <a:lnTo>
                    <a:pt x="1679409" y="35115"/>
                  </a:lnTo>
                  <a:lnTo>
                    <a:pt x="1622298" y="28956"/>
                  </a:lnTo>
                  <a:lnTo>
                    <a:pt x="1565554" y="35115"/>
                  </a:lnTo>
                  <a:lnTo>
                    <a:pt x="1531556" y="46990"/>
                  </a:lnTo>
                  <a:lnTo>
                    <a:pt x="1528368" y="31178"/>
                  </a:lnTo>
                  <a:lnTo>
                    <a:pt x="1517421" y="14947"/>
                  </a:lnTo>
                  <a:lnTo>
                    <a:pt x="1501190" y="4000"/>
                  </a:lnTo>
                  <a:lnTo>
                    <a:pt x="1481328" y="0"/>
                  </a:lnTo>
                  <a:lnTo>
                    <a:pt x="51054" y="0"/>
                  </a:lnTo>
                  <a:lnTo>
                    <a:pt x="31178" y="4000"/>
                  </a:lnTo>
                  <a:lnTo>
                    <a:pt x="14947" y="14947"/>
                  </a:lnTo>
                  <a:lnTo>
                    <a:pt x="4000" y="31178"/>
                  </a:lnTo>
                  <a:lnTo>
                    <a:pt x="0" y="51054"/>
                  </a:lnTo>
                  <a:lnTo>
                    <a:pt x="0" y="254508"/>
                  </a:lnTo>
                  <a:lnTo>
                    <a:pt x="4000" y="274370"/>
                  </a:lnTo>
                  <a:lnTo>
                    <a:pt x="14947" y="290601"/>
                  </a:lnTo>
                  <a:lnTo>
                    <a:pt x="31178" y="301548"/>
                  </a:lnTo>
                  <a:lnTo>
                    <a:pt x="51054" y="305562"/>
                  </a:lnTo>
                  <a:lnTo>
                    <a:pt x="1481328" y="305562"/>
                  </a:lnTo>
                  <a:lnTo>
                    <a:pt x="1501190" y="301548"/>
                  </a:lnTo>
                  <a:lnTo>
                    <a:pt x="1517421" y="290601"/>
                  </a:lnTo>
                  <a:lnTo>
                    <a:pt x="1528368" y="274370"/>
                  </a:lnTo>
                  <a:lnTo>
                    <a:pt x="1532305" y="254863"/>
                  </a:lnTo>
                  <a:lnTo>
                    <a:pt x="1565554" y="266547"/>
                  </a:lnTo>
                  <a:lnTo>
                    <a:pt x="1622298" y="272796"/>
                  </a:lnTo>
                  <a:lnTo>
                    <a:pt x="1679409" y="266547"/>
                  </a:lnTo>
                  <a:lnTo>
                    <a:pt x="1728978" y="249186"/>
                  </a:lnTo>
                  <a:lnTo>
                    <a:pt x="1768068" y="222758"/>
                  </a:lnTo>
                  <a:lnTo>
                    <a:pt x="1793684" y="189293"/>
                  </a:lnTo>
                  <a:lnTo>
                    <a:pt x="1802892" y="150876"/>
                  </a:lnTo>
                  <a:close/>
                </a:path>
              </a:pathLst>
            </a:custGeom>
            <a:solidFill>
              <a:srgbClr val="89CB71"/>
            </a:solidFill>
          </p:spPr>
          <p:txBody>
            <a:bodyPr wrap="square" lIns="0" tIns="0" rIns="0" bIns="0" rtlCol="0"/>
            <a:lstStyle/>
            <a:p>
              <a:endParaRPr/>
            </a:p>
          </p:txBody>
        </p:sp>
        <p:sp>
          <p:nvSpPr>
            <p:cNvPr id="17" name="object 17"/>
            <p:cNvSpPr/>
            <p:nvPr/>
          </p:nvSpPr>
          <p:spPr>
            <a:xfrm>
              <a:off x="5169293" y="5907036"/>
              <a:ext cx="1803400" cy="306070"/>
            </a:xfrm>
            <a:custGeom>
              <a:avLst/>
              <a:gdLst/>
              <a:ahLst/>
              <a:cxnLst/>
              <a:rect l="l" t="t" r="r" b="b"/>
              <a:pathLst>
                <a:path w="1803400" h="306070">
                  <a:moveTo>
                    <a:pt x="1802892" y="51054"/>
                  </a:moveTo>
                  <a:lnTo>
                    <a:pt x="1798878" y="31178"/>
                  </a:lnTo>
                  <a:lnTo>
                    <a:pt x="1787931" y="14947"/>
                  </a:lnTo>
                  <a:lnTo>
                    <a:pt x="1771700" y="4000"/>
                  </a:lnTo>
                  <a:lnTo>
                    <a:pt x="1751838" y="0"/>
                  </a:lnTo>
                  <a:lnTo>
                    <a:pt x="321564" y="0"/>
                  </a:lnTo>
                  <a:lnTo>
                    <a:pt x="301688" y="4000"/>
                  </a:lnTo>
                  <a:lnTo>
                    <a:pt x="285457" y="14947"/>
                  </a:lnTo>
                  <a:lnTo>
                    <a:pt x="274510" y="31178"/>
                  </a:lnTo>
                  <a:lnTo>
                    <a:pt x="270560" y="50787"/>
                  </a:lnTo>
                  <a:lnTo>
                    <a:pt x="236943" y="39001"/>
                  </a:lnTo>
                  <a:lnTo>
                    <a:pt x="179832" y="32766"/>
                  </a:lnTo>
                  <a:lnTo>
                    <a:pt x="123088" y="39001"/>
                  </a:lnTo>
                  <a:lnTo>
                    <a:pt x="73736" y="56362"/>
                  </a:lnTo>
                  <a:lnTo>
                    <a:pt x="34759" y="82791"/>
                  </a:lnTo>
                  <a:lnTo>
                    <a:pt x="9182" y="116255"/>
                  </a:lnTo>
                  <a:lnTo>
                    <a:pt x="0" y="154686"/>
                  </a:lnTo>
                  <a:lnTo>
                    <a:pt x="9182" y="193484"/>
                  </a:lnTo>
                  <a:lnTo>
                    <a:pt x="34759" y="227164"/>
                  </a:lnTo>
                  <a:lnTo>
                    <a:pt x="73736" y="253707"/>
                  </a:lnTo>
                  <a:lnTo>
                    <a:pt x="123088" y="271119"/>
                  </a:lnTo>
                  <a:lnTo>
                    <a:pt x="179832" y="277368"/>
                  </a:lnTo>
                  <a:lnTo>
                    <a:pt x="236943" y="271119"/>
                  </a:lnTo>
                  <a:lnTo>
                    <a:pt x="271411" y="259016"/>
                  </a:lnTo>
                  <a:lnTo>
                    <a:pt x="274510" y="274370"/>
                  </a:lnTo>
                  <a:lnTo>
                    <a:pt x="285457" y="290601"/>
                  </a:lnTo>
                  <a:lnTo>
                    <a:pt x="301688" y="301548"/>
                  </a:lnTo>
                  <a:lnTo>
                    <a:pt x="321564" y="305562"/>
                  </a:lnTo>
                  <a:lnTo>
                    <a:pt x="1751838" y="305562"/>
                  </a:lnTo>
                  <a:lnTo>
                    <a:pt x="1771700" y="301548"/>
                  </a:lnTo>
                  <a:lnTo>
                    <a:pt x="1787931" y="290601"/>
                  </a:lnTo>
                  <a:lnTo>
                    <a:pt x="1798878" y="274370"/>
                  </a:lnTo>
                  <a:lnTo>
                    <a:pt x="1802892" y="254508"/>
                  </a:lnTo>
                  <a:lnTo>
                    <a:pt x="1802892" y="51054"/>
                  </a:lnTo>
                  <a:close/>
                </a:path>
              </a:pathLst>
            </a:custGeom>
            <a:solidFill>
              <a:srgbClr val="D35C78"/>
            </a:solidFill>
          </p:spPr>
          <p:txBody>
            <a:bodyPr wrap="square" lIns="0" tIns="0" rIns="0" bIns="0" rtlCol="0"/>
            <a:lstStyle/>
            <a:p>
              <a:endParaRPr/>
            </a:p>
          </p:txBody>
        </p:sp>
        <p:sp>
          <p:nvSpPr>
            <p:cNvPr id="18" name="object 18"/>
            <p:cNvSpPr/>
            <p:nvPr/>
          </p:nvSpPr>
          <p:spPr>
            <a:xfrm>
              <a:off x="3726827" y="6217932"/>
              <a:ext cx="1803400" cy="304800"/>
            </a:xfrm>
            <a:custGeom>
              <a:avLst/>
              <a:gdLst/>
              <a:ahLst/>
              <a:cxnLst/>
              <a:rect l="l" t="t" r="r" b="b"/>
              <a:pathLst>
                <a:path w="1803400" h="304800">
                  <a:moveTo>
                    <a:pt x="1802892" y="150114"/>
                  </a:moveTo>
                  <a:lnTo>
                    <a:pt x="1793697" y="111683"/>
                  </a:lnTo>
                  <a:lnTo>
                    <a:pt x="1768119" y="78219"/>
                  </a:lnTo>
                  <a:lnTo>
                    <a:pt x="1729143" y="51790"/>
                  </a:lnTo>
                  <a:lnTo>
                    <a:pt x="1679790" y="34429"/>
                  </a:lnTo>
                  <a:lnTo>
                    <a:pt x="1623060" y="28194"/>
                  </a:lnTo>
                  <a:lnTo>
                    <a:pt x="1565935" y="34429"/>
                  </a:lnTo>
                  <a:lnTo>
                    <a:pt x="1531454" y="46507"/>
                  </a:lnTo>
                  <a:lnTo>
                    <a:pt x="1528368" y="31178"/>
                  </a:lnTo>
                  <a:lnTo>
                    <a:pt x="1517421" y="14947"/>
                  </a:lnTo>
                  <a:lnTo>
                    <a:pt x="1501190" y="4000"/>
                  </a:lnTo>
                  <a:lnTo>
                    <a:pt x="1481328" y="0"/>
                  </a:lnTo>
                  <a:lnTo>
                    <a:pt x="51054" y="0"/>
                  </a:lnTo>
                  <a:lnTo>
                    <a:pt x="31178" y="4000"/>
                  </a:lnTo>
                  <a:lnTo>
                    <a:pt x="14947" y="14947"/>
                  </a:lnTo>
                  <a:lnTo>
                    <a:pt x="4000" y="31178"/>
                  </a:lnTo>
                  <a:lnTo>
                    <a:pt x="0" y="51054"/>
                  </a:lnTo>
                  <a:lnTo>
                    <a:pt x="0" y="254508"/>
                  </a:lnTo>
                  <a:lnTo>
                    <a:pt x="4000" y="274256"/>
                  </a:lnTo>
                  <a:lnTo>
                    <a:pt x="14947" y="290220"/>
                  </a:lnTo>
                  <a:lnTo>
                    <a:pt x="31178" y="300901"/>
                  </a:lnTo>
                  <a:lnTo>
                    <a:pt x="51054" y="304800"/>
                  </a:lnTo>
                  <a:lnTo>
                    <a:pt x="1481328" y="304800"/>
                  </a:lnTo>
                  <a:lnTo>
                    <a:pt x="1501190" y="300901"/>
                  </a:lnTo>
                  <a:lnTo>
                    <a:pt x="1517421" y="290220"/>
                  </a:lnTo>
                  <a:lnTo>
                    <a:pt x="1528368" y="274256"/>
                  </a:lnTo>
                  <a:lnTo>
                    <a:pt x="1532331" y="254749"/>
                  </a:lnTo>
                  <a:lnTo>
                    <a:pt x="1565935" y="266547"/>
                  </a:lnTo>
                  <a:lnTo>
                    <a:pt x="1623060" y="272796"/>
                  </a:lnTo>
                  <a:lnTo>
                    <a:pt x="1679790" y="266547"/>
                  </a:lnTo>
                  <a:lnTo>
                    <a:pt x="1729143" y="249135"/>
                  </a:lnTo>
                  <a:lnTo>
                    <a:pt x="1768119" y="222592"/>
                  </a:lnTo>
                  <a:lnTo>
                    <a:pt x="1793697" y="188912"/>
                  </a:lnTo>
                  <a:lnTo>
                    <a:pt x="1802892" y="150114"/>
                  </a:lnTo>
                  <a:close/>
                </a:path>
              </a:pathLst>
            </a:custGeom>
            <a:solidFill>
              <a:srgbClr val="218F74"/>
            </a:solidFill>
          </p:spPr>
          <p:txBody>
            <a:bodyPr wrap="square" lIns="0" tIns="0" rIns="0" bIns="0" rtlCol="0"/>
            <a:lstStyle/>
            <a:p>
              <a:endParaRPr/>
            </a:p>
          </p:txBody>
        </p:sp>
      </p:grpSp>
      <p:sp>
        <p:nvSpPr>
          <p:cNvPr id="19" name="object 19"/>
          <p:cNvSpPr txBox="1"/>
          <p:nvPr/>
        </p:nvSpPr>
        <p:spPr>
          <a:xfrm>
            <a:off x="3884047" y="2975102"/>
            <a:ext cx="1178560" cy="185420"/>
          </a:xfrm>
          <a:prstGeom prst="rect">
            <a:avLst/>
          </a:prstGeom>
        </p:spPr>
        <p:txBody>
          <a:bodyPr vert="horz" wrap="square" lIns="0" tIns="12700" rIns="0" bIns="0" rtlCol="0">
            <a:spAutoFit/>
          </a:bodyPr>
          <a:lstStyle/>
          <a:p>
            <a:pPr marL="12700">
              <a:lnSpc>
                <a:spcPct val="100000"/>
              </a:lnSpc>
              <a:spcBef>
                <a:spcPts val="100"/>
              </a:spcBef>
            </a:pPr>
            <a:r>
              <a:rPr sz="1050" b="1" spc="70" dirty="0">
                <a:solidFill>
                  <a:srgbClr val="FFFFFF"/>
                </a:solidFill>
                <a:latin typeface="Microsoft JhengHei"/>
                <a:cs typeface="Microsoft JhengHei"/>
              </a:rPr>
              <a:t>⺠眾看見推廣資訊</a:t>
            </a:r>
            <a:endParaRPr sz="1050">
              <a:latin typeface="Microsoft JhengHei"/>
              <a:cs typeface="Microsoft JhengHei"/>
            </a:endParaRPr>
          </a:p>
        </p:txBody>
      </p:sp>
      <p:sp>
        <p:nvSpPr>
          <p:cNvPr id="20" name="object 20"/>
          <p:cNvSpPr txBox="1"/>
          <p:nvPr/>
        </p:nvSpPr>
        <p:spPr>
          <a:xfrm>
            <a:off x="5574165" y="2691639"/>
            <a:ext cx="1312545" cy="185420"/>
          </a:xfrm>
          <a:prstGeom prst="rect">
            <a:avLst/>
          </a:prstGeom>
        </p:spPr>
        <p:txBody>
          <a:bodyPr vert="horz" wrap="square" lIns="0" tIns="12700" rIns="0" bIns="0" rtlCol="0">
            <a:spAutoFit/>
          </a:bodyPr>
          <a:lstStyle/>
          <a:p>
            <a:pPr marL="12700">
              <a:lnSpc>
                <a:spcPct val="100000"/>
              </a:lnSpc>
              <a:spcBef>
                <a:spcPts val="100"/>
              </a:spcBef>
            </a:pPr>
            <a:r>
              <a:rPr sz="1050" b="1" spc="65" dirty="0">
                <a:solidFill>
                  <a:srgbClr val="FFFFFF"/>
                </a:solidFill>
                <a:latin typeface="Microsoft JhengHei"/>
                <a:cs typeface="Microsoft JhengHei"/>
              </a:rPr>
              <a:t>於社群平台推廣資訊</a:t>
            </a:r>
            <a:endParaRPr sz="1050">
              <a:latin typeface="Microsoft JhengHei"/>
              <a:cs typeface="Microsoft JhengHei"/>
            </a:endParaRPr>
          </a:p>
        </p:txBody>
      </p:sp>
      <p:sp>
        <p:nvSpPr>
          <p:cNvPr id="21" name="object 21"/>
          <p:cNvSpPr txBox="1"/>
          <p:nvPr/>
        </p:nvSpPr>
        <p:spPr>
          <a:xfrm>
            <a:off x="5754761" y="3287527"/>
            <a:ext cx="825500" cy="185420"/>
          </a:xfrm>
          <a:prstGeom prst="rect">
            <a:avLst/>
          </a:prstGeom>
        </p:spPr>
        <p:txBody>
          <a:bodyPr vert="horz" wrap="square" lIns="0" tIns="12700" rIns="0" bIns="0" rtlCol="0">
            <a:spAutoFit/>
          </a:bodyPr>
          <a:lstStyle/>
          <a:p>
            <a:pPr marL="12700">
              <a:lnSpc>
                <a:spcPct val="100000"/>
              </a:lnSpc>
              <a:spcBef>
                <a:spcPts val="100"/>
              </a:spcBef>
            </a:pPr>
            <a:r>
              <a:rPr sz="1050" b="1" spc="-10" dirty="0">
                <a:solidFill>
                  <a:srgbClr val="FFFFFF"/>
                </a:solidFill>
                <a:latin typeface="Microsoft JhengHei"/>
                <a:cs typeface="Microsoft JhengHei"/>
              </a:rPr>
              <a:t>線上加入好友</a:t>
            </a:r>
            <a:endParaRPr sz="1050">
              <a:latin typeface="Microsoft JhengHei"/>
              <a:cs typeface="Microsoft JhengHei"/>
            </a:endParaRPr>
          </a:p>
        </p:txBody>
      </p:sp>
      <p:sp>
        <p:nvSpPr>
          <p:cNvPr id="22" name="object 22"/>
          <p:cNvSpPr txBox="1"/>
          <p:nvPr/>
        </p:nvSpPr>
        <p:spPr>
          <a:xfrm>
            <a:off x="5682365" y="3837689"/>
            <a:ext cx="958850" cy="318770"/>
          </a:xfrm>
          <a:prstGeom prst="rect">
            <a:avLst/>
          </a:prstGeom>
        </p:spPr>
        <p:txBody>
          <a:bodyPr vert="horz" wrap="square" lIns="0" tIns="39370" rIns="0" bIns="0" rtlCol="0">
            <a:spAutoFit/>
          </a:bodyPr>
          <a:lstStyle/>
          <a:p>
            <a:pPr marL="99060" marR="5080" indent="-86995">
              <a:lnSpc>
                <a:spcPts val="1050"/>
              </a:lnSpc>
              <a:spcBef>
                <a:spcPts val="310"/>
              </a:spcBef>
            </a:pPr>
            <a:r>
              <a:rPr sz="1050" b="1" spc="-10" dirty="0">
                <a:solidFill>
                  <a:srgbClr val="FFFFFF"/>
                </a:solidFill>
                <a:latin typeface="Microsoft JhengHei"/>
                <a:cs typeface="Microsoft JhengHei"/>
              </a:rPr>
              <a:t>線上篩檢前諮詢</a:t>
            </a:r>
            <a:r>
              <a:rPr sz="1050" b="1" spc="-50" dirty="0">
                <a:solidFill>
                  <a:srgbClr val="FFFFFF"/>
                </a:solidFill>
                <a:latin typeface="Microsoft JhengHei"/>
                <a:cs typeface="Microsoft JhengHei"/>
              </a:rPr>
              <a:t> </a:t>
            </a:r>
            <a:r>
              <a:rPr sz="1050" b="1" spc="-20" dirty="0">
                <a:solidFill>
                  <a:srgbClr val="FFFFFF"/>
                </a:solidFill>
                <a:latin typeface="Microsoft JhengHei"/>
                <a:cs typeface="Microsoft JhengHei"/>
              </a:rPr>
              <a:t>(含風險評估)</a:t>
            </a:r>
            <a:endParaRPr sz="1050">
              <a:latin typeface="Microsoft JhengHei"/>
              <a:cs typeface="Microsoft JhengHei"/>
            </a:endParaRPr>
          </a:p>
        </p:txBody>
      </p:sp>
      <p:sp>
        <p:nvSpPr>
          <p:cNvPr id="23" name="object 23"/>
          <p:cNvSpPr txBox="1"/>
          <p:nvPr/>
        </p:nvSpPr>
        <p:spPr>
          <a:xfrm>
            <a:off x="5619877" y="4752084"/>
            <a:ext cx="1092200" cy="185420"/>
          </a:xfrm>
          <a:prstGeom prst="rect">
            <a:avLst/>
          </a:prstGeom>
        </p:spPr>
        <p:txBody>
          <a:bodyPr vert="horz" wrap="square" lIns="0" tIns="12700" rIns="0" bIns="0" rtlCol="0">
            <a:spAutoFit/>
          </a:bodyPr>
          <a:lstStyle/>
          <a:p>
            <a:pPr marL="12700">
              <a:lnSpc>
                <a:spcPct val="100000"/>
              </a:lnSpc>
              <a:spcBef>
                <a:spcPts val="100"/>
              </a:spcBef>
            </a:pPr>
            <a:r>
              <a:rPr sz="1050" b="1" spc="-10" dirty="0">
                <a:solidFill>
                  <a:srgbClr val="FFFFFF"/>
                </a:solidFill>
                <a:latin typeface="Microsoft JhengHei"/>
                <a:cs typeface="Microsoft JhengHei"/>
              </a:rPr>
              <a:t>線上討論郵寄方式</a:t>
            </a:r>
            <a:endParaRPr sz="1050">
              <a:latin typeface="Microsoft JhengHei"/>
              <a:cs typeface="Microsoft JhengHei"/>
            </a:endParaRPr>
          </a:p>
        </p:txBody>
      </p:sp>
      <p:sp>
        <p:nvSpPr>
          <p:cNvPr id="24" name="object 24"/>
          <p:cNvSpPr txBox="1"/>
          <p:nvPr/>
        </p:nvSpPr>
        <p:spPr>
          <a:xfrm>
            <a:off x="5592447" y="5333489"/>
            <a:ext cx="1225550" cy="185420"/>
          </a:xfrm>
          <a:prstGeom prst="rect">
            <a:avLst/>
          </a:prstGeom>
        </p:spPr>
        <p:txBody>
          <a:bodyPr vert="horz" wrap="square" lIns="0" tIns="12700" rIns="0" bIns="0" rtlCol="0">
            <a:spAutoFit/>
          </a:bodyPr>
          <a:lstStyle/>
          <a:p>
            <a:pPr marL="12700">
              <a:lnSpc>
                <a:spcPct val="100000"/>
              </a:lnSpc>
              <a:spcBef>
                <a:spcPts val="100"/>
              </a:spcBef>
            </a:pPr>
            <a:r>
              <a:rPr sz="1050" b="1" spc="-10" dirty="0">
                <a:solidFill>
                  <a:srgbClr val="FFFFFF"/>
                </a:solidFill>
                <a:latin typeface="Microsoft JhengHei"/>
                <a:cs typeface="Microsoft JhengHei"/>
              </a:rPr>
              <a:t>寄送自我篩檢試劑包</a:t>
            </a:r>
            <a:endParaRPr sz="1050">
              <a:latin typeface="Microsoft JhengHei"/>
              <a:cs typeface="Microsoft JhengHei"/>
            </a:endParaRPr>
          </a:p>
        </p:txBody>
      </p:sp>
      <p:sp>
        <p:nvSpPr>
          <p:cNvPr id="25" name="object 25"/>
          <p:cNvSpPr txBox="1"/>
          <p:nvPr/>
        </p:nvSpPr>
        <p:spPr>
          <a:xfrm>
            <a:off x="5888097" y="5966716"/>
            <a:ext cx="558800" cy="185420"/>
          </a:xfrm>
          <a:prstGeom prst="rect">
            <a:avLst/>
          </a:prstGeom>
        </p:spPr>
        <p:txBody>
          <a:bodyPr vert="horz" wrap="square" lIns="0" tIns="12700" rIns="0" bIns="0" rtlCol="0">
            <a:spAutoFit/>
          </a:bodyPr>
          <a:lstStyle/>
          <a:p>
            <a:pPr marL="12700">
              <a:lnSpc>
                <a:spcPct val="100000"/>
              </a:lnSpc>
              <a:spcBef>
                <a:spcPts val="100"/>
              </a:spcBef>
            </a:pPr>
            <a:r>
              <a:rPr sz="1050" b="1" spc="-15" dirty="0">
                <a:solidFill>
                  <a:srgbClr val="FFFFFF"/>
                </a:solidFill>
                <a:latin typeface="Microsoft JhengHei"/>
                <a:cs typeface="Microsoft JhengHei"/>
              </a:rPr>
              <a:t>判讀結果</a:t>
            </a:r>
            <a:endParaRPr sz="1050">
              <a:latin typeface="Microsoft JhengHei"/>
              <a:cs typeface="Microsoft JhengHei"/>
            </a:endParaRPr>
          </a:p>
        </p:txBody>
      </p:sp>
      <p:sp>
        <p:nvSpPr>
          <p:cNvPr id="26" name="object 26"/>
          <p:cNvSpPr txBox="1"/>
          <p:nvPr/>
        </p:nvSpPr>
        <p:spPr>
          <a:xfrm>
            <a:off x="3992247" y="3588511"/>
            <a:ext cx="1092200" cy="185420"/>
          </a:xfrm>
          <a:prstGeom prst="rect">
            <a:avLst/>
          </a:prstGeom>
        </p:spPr>
        <p:txBody>
          <a:bodyPr vert="horz" wrap="square" lIns="0" tIns="12700" rIns="0" bIns="0" rtlCol="0">
            <a:spAutoFit/>
          </a:bodyPr>
          <a:lstStyle/>
          <a:p>
            <a:pPr marL="12700">
              <a:lnSpc>
                <a:spcPct val="100000"/>
              </a:lnSpc>
              <a:spcBef>
                <a:spcPts val="100"/>
              </a:spcBef>
            </a:pPr>
            <a:r>
              <a:rPr sz="1050" b="1" spc="-10" dirty="0">
                <a:solidFill>
                  <a:srgbClr val="FFFFFF"/>
                </a:solidFill>
                <a:latin typeface="Microsoft JhengHei"/>
                <a:cs typeface="Microsoft JhengHei"/>
              </a:rPr>
              <a:t>線上篩檢流程說明</a:t>
            </a:r>
            <a:endParaRPr sz="1050">
              <a:latin typeface="Microsoft JhengHei"/>
              <a:cs typeface="Microsoft JhengHei"/>
            </a:endParaRPr>
          </a:p>
        </p:txBody>
      </p:sp>
      <p:sp>
        <p:nvSpPr>
          <p:cNvPr id="27" name="object 27"/>
          <p:cNvSpPr txBox="1"/>
          <p:nvPr/>
        </p:nvSpPr>
        <p:spPr>
          <a:xfrm>
            <a:off x="3821559" y="4441952"/>
            <a:ext cx="1358900" cy="185420"/>
          </a:xfrm>
          <a:prstGeom prst="rect">
            <a:avLst/>
          </a:prstGeom>
        </p:spPr>
        <p:txBody>
          <a:bodyPr vert="horz" wrap="square" lIns="0" tIns="12700" rIns="0" bIns="0" rtlCol="0">
            <a:spAutoFit/>
          </a:bodyPr>
          <a:lstStyle/>
          <a:p>
            <a:pPr marL="12700">
              <a:lnSpc>
                <a:spcPct val="100000"/>
              </a:lnSpc>
              <a:spcBef>
                <a:spcPts val="100"/>
              </a:spcBef>
            </a:pPr>
            <a:r>
              <a:rPr sz="1050" b="1" spc="-5" dirty="0">
                <a:solidFill>
                  <a:srgbClr val="FFFFFF"/>
                </a:solidFill>
                <a:latin typeface="Microsoft JhengHei"/>
                <a:cs typeface="Microsoft JhengHei"/>
              </a:rPr>
              <a:t>自我篩檢線上問卷填寫</a:t>
            </a:r>
            <a:endParaRPr sz="1050">
              <a:latin typeface="Microsoft JhengHei"/>
              <a:cs typeface="Microsoft JhengHei"/>
            </a:endParaRPr>
          </a:p>
        </p:txBody>
      </p:sp>
      <p:sp>
        <p:nvSpPr>
          <p:cNvPr id="28" name="object 28"/>
          <p:cNvSpPr txBox="1"/>
          <p:nvPr/>
        </p:nvSpPr>
        <p:spPr>
          <a:xfrm>
            <a:off x="3799463" y="5055361"/>
            <a:ext cx="1358900" cy="185420"/>
          </a:xfrm>
          <a:prstGeom prst="rect">
            <a:avLst/>
          </a:prstGeom>
        </p:spPr>
        <p:txBody>
          <a:bodyPr vert="horz" wrap="square" lIns="0" tIns="12700" rIns="0" bIns="0" rtlCol="0">
            <a:spAutoFit/>
          </a:bodyPr>
          <a:lstStyle/>
          <a:p>
            <a:pPr marL="12700">
              <a:lnSpc>
                <a:spcPct val="100000"/>
              </a:lnSpc>
              <a:spcBef>
                <a:spcPts val="100"/>
              </a:spcBef>
            </a:pPr>
            <a:r>
              <a:rPr sz="1050" b="1" spc="-5" dirty="0">
                <a:solidFill>
                  <a:srgbClr val="FFFFFF"/>
                </a:solidFill>
                <a:latin typeface="Microsoft JhengHei"/>
                <a:cs typeface="Microsoft JhengHei"/>
              </a:rPr>
              <a:t>線上約定視訊篩檢時間</a:t>
            </a:r>
            <a:endParaRPr sz="1050">
              <a:latin typeface="Microsoft JhengHei"/>
              <a:cs typeface="Microsoft JhengHei"/>
            </a:endParaRPr>
          </a:p>
        </p:txBody>
      </p:sp>
      <p:grpSp>
        <p:nvGrpSpPr>
          <p:cNvPr id="29" name="object 29"/>
          <p:cNvGrpSpPr/>
          <p:nvPr/>
        </p:nvGrpSpPr>
        <p:grpSpPr>
          <a:xfrm>
            <a:off x="3550043" y="2943605"/>
            <a:ext cx="3435985" cy="3529965"/>
            <a:chOff x="3550043" y="2943605"/>
            <a:chExt cx="3435985" cy="3529965"/>
          </a:xfrm>
        </p:grpSpPr>
        <p:pic>
          <p:nvPicPr>
            <p:cNvPr id="30" name="object 30"/>
            <p:cNvPicPr/>
            <p:nvPr/>
          </p:nvPicPr>
          <p:blipFill>
            <a:blip r:embed="rId2" cstate="print"/>
            <a:stretch>
              <a:fillRect/>
            </a:stretch>
          </p:blipFill>
          <p:spPr>
            <a:xfrm>
              <a:off x="5171579" y="2943605"/>
              <a:ext cx="361188" cy="243840"/>
            </a:xfrm>
            <a:prstGeom prst="rect">
              <a:avLst/>
            </a:prstGeom>
          </p:spPr>
        </p:pic>
        <p:sp>
          <p:nvSpPr>
            <p:cNvPr id="31" name="object 31"/>
            <p:cNvSpPr/>
            <p:nvPr/>
          </p:nvSpPr>
          <p:spPr>
            <a:xfrm>
              <a:off x="6639192" y="6272796"/>
              <a:ext cx="346710" cy="200660"/>
            </a:xfrm>
            <a:custGeom>
              <a:avLst/>
              <a:gdLst/>
              <a:ahLst/>
              <a:cxnLst/>
              <a:rect l="l" t="t" r="r" b="b"/>
              <a:pathLst>
                <a:path w="346709" h="200660">
                  <a:moveTo>
                    <a:pt x="346697" y="166878"/>
                  </a:moveTo>
                  <a:lnTo>
                    <a:pt x="279654" y="133350"/>
                  </a:lnTo>
                  <a:lnTo>
                    <a:pt x="279654" y="164592"/>
                  </a:lnTo>
                  <a:lnTo>
                    <a:pt x="0" y="164592"/>
                  </a:lnTo>
                  <a:lnTo>
                    <a:pt x="0" y="169926"/>
                  </a:lnTo>
                  <a:lnTo>
                    <a:pt x="279654" y="169926"/>
                  </a:lnTo>
                  <a:lnTo>
                    <a:pt x="279654" y="200406"/>
                  </a:lnTo>
                  <a:lnTo>
                    <a:pt x="291071" y="194678"/>
                  </a:lnTo>
                  <a:lnTo>
                    <a:pt x="346697" y="166878"/>
                  </a:lnTo>
                  <a:close/>
                </a:path>
                <a:path w="346709" h="200660">
                  <a:moveTo>
                    <a:pt x="346697" y="33528"/>
                  </a:moveTo>
                  <a:lnTo>
                    <a:pt x="279654" y="0"/>
                  </a:lnTo>
                  <a:lnTo>
                    <a:pt x="279654" y="30480"/>
                  </a:lnTo>
                  <a:lnTo>
                    <a:pt x="0" y="30480"/>
                  </a:lnTo>
                  <a:lnTo>
                    <a:pt x="0" y="36576"/>
                  </a:lnTo>
                  <a:lnTo>
                    <a:pt x="279654" y="36576"/>
                  </a:lnTo>
                  <a:lnTo>
                    <a:pt x="279654" y="67056"/>
                  </a:lnTo>
                  <a:lnTo>
                    <a:pt x="291071" y="61328"/>
                  </a:lnTo>
                  <a:lnTo>
                    <a:pt x="346697" y="33528"/>
                  </a:lnTo>
                  <a:close/>
                </a:path>
              </a:pathLst>
            </a:custGeom>
            <a:solidFill>
              <a:srgbClr val="000000"/>
            </a:solidFill>
          </p:spPr>
          <p:txBody>
            <a:bodyPr wrap="square" lIns="0" tIns="0" rIns="0" bIns="0" rtlCol="0"/>
            <a:lstStyle/>
            <a:p>
              <a:endParaRPr/>
            </a:p>
          </p:txBody>
        </p:sp>
        <p:pic>
          <p:nvPicPr>
            <p:cNvPr id="32" name="object 32"/>
            <p:cNvPicPr/>
            <p:nvPr/>
          </p:nvPicPr>
          <p:blipFill>
            <a:blip r:embed="rId3" cstate="print"/>
            <a:stretch>
              <a:fillRect/>
            </a:stretch>
          </p:blipFill>
          <p:spPr>
            <a:xfrm>
              <a:off x="5169293" y="3877817"/>
              <a:ext cx="360425" cy="244602"/>
            </a:xfrm>
            <a:prstGeom prst="rect">
              <a:avLst/>
            </a:prstGeom>
          </p:spPr>
        </p:pic>
        <p:sp>
          <p:nvSpPr>
            <p:cNvPr id="33" name="object 33"/>
            <p:cNvSpPr/>
            <p:nvPr/>
          </p:nvSpPr>
          <p:spPr>
            <a:xfrm>
              <a:off x="6636143" y="6306311"/>
              <a:ext cx="6350" cy="133350"/>
            </a:xfrm>
            <a:custGeom>
              <a:avLst/>
              <a:gdLst/>
              <a:ahLst/>
              <a:cxnLst/>
              <a:rect l="l" t="t" r="r" b="b"/>
              <a:pathLst>
                <a:path w="6350" h="133350">
                  <a:moveTo>
                    <a:pt x="6095" y="133350"/>
                  </a:moveTo>
                  <a:lnTo>
                    <a:pt x="6095" y="0"/>
                  </a:lnTo>
                  <a:lnTo>
                    <a:pt x="0" y="0"/>
                  </a:lnTo>
                  <a:lnTo>
                    <a:pt x="0" y="133350"/>
                  </a:lnTo>
                  <a:lnTo>
                    <a:pt x="6095" y="133350"/>
                  </a:lnTo>
                  <a:close/>
                </a:path>
              </a:pathLst>
            </a:custGeom>
            <a:solidFill>
              <a:srgbClr val="5B9BD5"/>
            </a:solidFill>
          </p:spPr>
          <p:txBody>
            <a:bodyPr wrap="square" lIns="0" tIns="0" rIns="0" bIns="0" rtlCol="0"/>
            <a:lstStyle/>
            <a:p>
              <a:endParaRPr/>
            </a:p>
          </p:txBody>
        </p:sp>
        <p:sp>
          <p:nvSpPr>
            <p:cNvPr id="34" name="object 34"/>
            <p:cNvSpPr/>
            <p:nvPr/>
          </p:nvSpPr>
          <p:spPr>
            <a:xfrm>
              <a:off x="3550043" y="3432060"/>
              <a:ext cx="3089275" cy="2939415"/>
            </a:xfrm>
            <a:custGeom>
              <a:avLst/>
              <a:gdLst/>
              <a:ahLst/>
              <a:cxnLst/>
              <a:rect l="l" t="t" r="r" b="b"/>
              <a:pathLst>
                <a:path w="3089275" h="2939415">
                  <a:moveTo>
                    <a:pt x="176784" y="245364"/>
                  </a:moveTo>
                  <a:lnTo>
                    <a:pt x="6096" y="245364"/>
                  </a:lnTo>
                  <a:lnTo>
                    <a:pt x="6096" y="0"/>
                  </a:lnTo>
                  <a:lnTo>
                    <a:pt x="0" y="0"/>
                  </a:lnTo>
                  <a:lnTo>
                    <a:pt x="0" y="300990"/>
                  </a:lnTo>
                  <a:lnTo>
                    <a:pt x="6096" y="300990"/>
                  </a:lnTo>
                  <a:lnTo>
                    <a:pt x="6096" y="250698"/>
                  </a:lnTo>
                  <a:lnTo>
                    <a:pt x="176784" y="250698"/>
                  </a:lnTo>
                  <a:lnTo>
                    <a:pt x="176784" y="245364"/>
                  </a:lnTo>
                  <a:close/>
                </a:path>
                <a:path w="3089275" h="2939415">
                  <a:moveTo>
                    <a:pt x="3089148" y="2933700"/>
                  </a:moveTo>
                  <a:lnTo>
                    <a:pt x="1979676" y="2933700"/>
                  </a:lnTo>
                  <a:lnTo>
                    <a:pt x="1979676" y="2939034"/>
                  </a:lnTo>
                  <a:lnTo>
                    <a:pt x="3089148" y="2939034"/>
                  </a:lnTo>
                  <a:lnTo>
                    <a:pt x="3089148" y="2933700"/>
                  </a:lnTo>
                  <a:close/>
                </a:path>
              </a:pathLst>
            </a:custGeom>
            <a:solidFill>
              <a:srgbClr val="000000"/>
            </a:solidFill>
          </p:spPr>
          <p:txBody>
            <a:bodyPr wrap="square" lIns="0" tIns="0" rIns="0" bIns="0" rtlCol="0"/>
            <a:lstStyle/>
            <a:p>
              <a:endParaRPr/>
            </a:p>
          </p:txBody>
        </p:sp>
        <p:pic>
          <p:nvPicPr>
            <p:cNvPr id="35" name="object 35"/>
            <p:cNvPicPr/>
            <p:nvPr/>
          </p:nvPicPr>
          <p:blipFill>
            <a:blip r:embed="rId4" cstate="print"/>
            <a:stretch>
              <a:fillRect/>
            </a:stretch>
          </p:blipFill>
          <p:spPr>
            <a:xfrm>
              <a:off x="5169293" y="5305805"/>
              <a:ext cx="360425" cy="244601"/>
            </a:xfrm>
            <a:prstGeom prst="rect">
              <a:avLst/>
            </a:prstGeom>
          </p:spPr>
        </p:pic>
      </p:grpSp>
      <p:sp>
        <p:nvSpPr>
          <p:cNvPr id="36" name="object 36"/>
          <p:cNvSpPr txBox="1"/>
          <p:nvPr/>
        </p:nvSpPr>
        <p:spPr>
          <a:xfrm>
            <a:off x="3854323" y="5650489"/>
            <a:ext cx="1225550" cy="185420"/>
          </a:xfrm>
          <a:prstGeom prst="rect">
            <a:avLst/>
          </a:prstGeom>
        </p:spPr>
        <p:txBody>
          <a:bodyPr vert="horz" wrap="square" lIns="0" tIns="12700" rIns="0" bIns="0" rtlCol="0">
            <a:spAutoFit/>
          </a:bodyPr>
          <a:lstStyle/>
          <a:p>
            <a:pPr marL="12700">
              <a:lnSpc>
                <a:spcPct val="100000"/>
              </a:lnSpc>
              <a:spcBef>
                <a:spcPts val="100"/>
              </a:spcBef>
            </a:pPr>
            <a:r>
              <a:rPr sz="1050" b="1" spc="-10" dirty="0">
                <a:solidFill>
                  <a:srgbClr val="FFFFFF"/>
                </a:solidFill>
                <a:latin typeface="Microsoft JhengHei"/>
                <a:cs typeface="Microsoft JhengHei"/>
              </a:rPr>
              <a:t>陪伴視訊篩檢及衛教</a:t>
            </a:r>
            <a:endParaRPr sz="1050">
              <a:latin typeface="Microsoft JhengHei"/>
              <a:cs typeface="Microsoft JhengHei"/>
            </a:endParaRPr>
          </a:p>
        </p:txBody>
      </p:sp>
      <p:sp>
        <p:nvSpPr>
          <p:cNvPr id="37" name="object 37"/>
          <p:cNvSpPr txBox="1"/>
          <p:nvPr/>
        </p:nvSpPr>
        <p:spPr>
          <a:xfrm>
            <a:off x="1901323" y="3388867"/>
            <a:ext cx="1650364" cy="453390"/>
          </a:xfrm>
          <a:prstGeom prst="rect">
            <a:avLst/>
          </a:prstGeom>
        </p:spPr>
        <p:txBody>
          <a:bodyPr vert="horz" wrap="square" lIns="0" tIns="38735" rIns="0" bIns="0" rtlCol="0">
            <a:spAutoFit/>
          </a:bodyPr>
          <a:lstStyle/>
          <a:p>
            <a:pPr marL="12700" marR="5080" indent="1002665" algn="just">
              <a:lnSpc>
                <a:spcPct val="83600"/>
              </a:lnSpc>
              <a:spcBef>
                <a:spcPts val="305"/>
              </a:spcBef>
            </a:pPr>
            <a:r>
              <a:rPr sz="1050" b="1" spc="75" dirty="0">
                <a:latin typeface="Microsoft JhengHei"/>
                <a:cs typeface="Microsoft JhengHei"/>
              </a:rPr>
              <a:t>知情同意</a:t>
            </a:r>
            <a:r>
              <a:rPr sz="850" b="1" spc="-50" dirty="0">
                <a:latin typeface="Microsoft JhengHei"/>
                <a:cs typeface="Microsoft JhengHei"/>
              </a:rPr>
              <a:t>•</a:t>
            </a:r>
            <a:r>
              <a:rPr sz="1050" b="1" spc="75" dirty="0">
                <a:latin typeface="Microsoft JhengHei"/>
                <a:cs typeface="Microsoft JhengHei"/>
              </a:rPr>
              <a:t>說明篩檢流程、介紹試劑</a:t>
            </a:r>
            <a:r>
              <a:rPr sz="850" b="1" spc="-50" dirty="0">
                <a:latin typeface="Microsoft JhengHei"/>
                <a:cs typeface="Microsoft JhengHei"/>
              </a:rPr>
              <a:t>•</a:t>
            </a:r>
            <a:r>
              <a:rPr sz="1050" b="1" spc="75" dirty="0">
                <a:latin typeface="Microsoft JhengHei"/>
                <a:cs typeface="Microsoft JhengHei"/>
              </a:rPr>
              <a:t>說明全程匿名且可不露臉</a:t>
            </a:r>
            <a:r>
              <a:rPr sz="850" b="1" spc="-50" dirty="0">
                <a:latin typeface="Microsoft JhengHei"/>
                <a:cs typeface="Microsoft JhengHei"/>
              </a:rPr>
              <a:t>•</a:t>
            </a:r>
            <a:endParaRPr sz="850">
              <a:latin typeface="Microsoft JhengHei"/>
              <a:cs typeface="Microsoft JhengHei"/>
            </a:endParaRPr>
          </a:p>
        </p:txBody>
      </p:sp>
      <p:sp>
        <p:nvSpPr>
          <p:cNvPr id="38" name="object 38"/>
          <p:cNvSpPr/>
          <p:nvPr/>
        </p:nvSpPr>
        <p:spPr>
          <a:xfrm>
            <a:off x="6966839" y="2699778"/>
            <a:ext cx="178435" cy="1408430"/>
          </a:xfrm>
          <a:custGeom>
            <a:avLst/>
            <a:gdLst/>
            <a:ahLst/>
            <a:cxnLst/>
            <a:rect l="l" t="t" r="r" b="b"/>
            <a:pathLst>
              <a:path w="178434" h="1408429">
                <a:moveTo>
                  <a:pt x="176771" y="808482"/>
                </a:moveTo>
                <a:lnTo>
                  <a:pt x="170688" y="808482"/>
                </a:lnTo>
                <a:lnTo>
                  <a:pt x="170688" y="1292352"/>
                </a:lnTo>
                <a:lnTo>
                  <a:pt x="0" y="1292352"/>
                </a:lnTo>
                <a:lnTo>
                  <a:pt x="0" y="1297686"/>
                </a:lnTo>
                <a:lnTo>
                  <a:pt x="170688" y="1297686"/>
                </a:lnTo>
                <a:lnTo>
                  <a:pt x="170688" y="1408176"/>
                </a:lnTo>
                <a:lnTo>
                  <a:pt x="176771" y="1408176"/>
                </a:lnTo>
                <a:lnTo>
                  <a:pt x="176771" y="808482"/>
                </a:lnTo>
                <a:close/>
              </a:path>
              <a:path w="178434" h="1408429">
                <a:moveTo>
                  <a:pt x="178295" y="0"/>
                </a:moveTo>
                <a:lnTo>
                  <a:pt x="172974" y="0"/>
                </a:lnTo>
                <a:lnTo>
                  <a:pt x="172974" y="89916"/>
                </a:lnTo>
                <a:lnTo>
                  <a:pt x="1524" y="89916"/>
                </a:lnTo>
                <a:lnTo>
                  <a:pt x="1524" y="95250"/>
                </a:lnTo>
                <a:lnTo>
                  <a:pt x="172974" y="95250"/>
                </a:lnTo>
                <a:lnTo>
                  <a:pt x="172974" y="271272"/>
                </a:lnTo>
                <a:lnTo>
                  <a:pt x="178295" y="271272"/>
                </a:lnTo>
                <a:lnTo>
                  <a:pt x="178295" y="0"/>
                </a:lnTo>
                <a:close/>
              </a:path>
            </a:pathLst>
          </a:custGeom>
          <a:solidFill>
            <a:srgbClr val="000000"/>
          </a:solidFill>
        </p:spPr>
        <p:txBody>
          <a:bodyPr wrap="square" lIns="0" tIns="0" rIns="0" bIns="0" rtlCol="0"/>
          <a:lstStyle/>
          <a:p>
            <a:endParaRPr/>
          </a:p>
        </p:txBody>
      </p:sp>
      <p:sp>
        <p:nvSpPr>
          <p:cNvPr id="39" name="object 39"/>
          <p:cNvSpPr txBox="1"/>
          <p:nvPr/>
        </p:nvSpPr>
        <p:spPr>
          <a:xfrm>
            <a:off x="7146931" y="4701794"/>
            <a:ext cx="2440305" cy="586740"/>
          </a:xfrm>
          <a:prstGeom prst="rect">
            <a:avLst/>
          </a:prstGeom>
        </p:spPr>
        <p:txBody>
          <a:bodyPr vert="horz" wrap="square" lIns="0" tIns="12700" rIns="0" bIns="0" rtlCol="0">
            <a:spAutoFit/>
          </a:bodyPr>
          <a:lstStyle/>
          <a:p>
            <a:pPr marL="62230" indent="-49530">
              <a:lnSpc>
                <a:spcPts val="1155"/>
              </a:lnSpc>
              <a:spcBef>
                <a:spcPts val="100"/>
              </a:spcBef>
              <a:buSzPct val="71428"/>
              <a:buChar char="•"/>
              <a:tabLst>
                <a:tab pos="62230" algn="l"/>
              </a:tabLst>
            </a:pPr>
            <a:r>
              <a:rPr sz="1050" b="1" spc="75" dirty="0">
                <a:latin typeface="Microsoft JhengHei"/>
                <a:cs typeface="Microsoft JhengHei"/>
              </a:rPr>
              <a:t>郵局i</a:t>
            </a:r>
            <a:r>
              <a:rPr sz="1050" b="1" spc="50" dirty="0">
                <a:latin typeface="Microsoft JhengHei"/>
                <a:cs typeface="Microsoft JhengHei"/>
              </a:rPr>
              <a:t>郵箱</a:t>
            </a:r>
            <a:endParaRPr sz="1050">
              <a:latin typeface="Microsoft JhengHei"/>
              <a:cs typeface="Microsoft JhengHei"/>
            </a:endParaRPr>
          </a:p>
          <a:p>
            <a:pPr marL="62230" indent="-49530">
              <a:lnSpc>
                <a:spcPts val="1055"/>
              </a:lnSpc>
              <a:buSzPct val="71428"/>
              <a:buChar char="•"/>
              <a:tabLst>
                <a:tab pos="62230" algn="l"/>
              </a:tabLst>
            </a:pPr>
            <a:r>
              <a:rPr sz="1050" b="1" spc="65" dirty="0">
                <a:latin typeface="Microsoft JhengHei"/>
                <a:cs typeface="Microsoft JhengHei"/>
              </a:rPr>
              <a:t>便利商店店到店</a:t>
            </a:r>
            <a:endParaRPr sz="1050">
              <a:latin typeface="Microsoft JhengHei"/>
              <a:cs typeface="Microsoft JhengHei"/>
            </a:endParaRPr>
          </a:p>
          <a:p>
            <a:pPr marL="62230" indent="-49530">
              <a:lnSpc>
                <a:spcPts val="1055"/>
              </a:lnSpc>
              <a:buSzPct val="71428"/>
              <a:buChar char="•"/>
              <a:tabLst>
                <a:tab pos="62230" algn="l"/>
              </a:tabLst>
            </a:pPr>
            <a:r>
              <a:rPr sz="1050" b="1" spc="65" dirty="0">
                <a:latin typeface="Microsoft JhengHei"/>
                <a:cs typeface="Microsoft JhengHei"/>
              </a:rPr>
              <a:t>郵寄指定地點</a:t>
            </a:r>
            <a:endParaRPr sz="1050">
              <a:latin typeface="Microsoft JhengHei"/>
              <a:cs typeface="Microsoft JhengHei"/>
            </a:endParaRPr>
          </a:p>
          <a:p>
            <a:pPr marL="12700">
              <a:lnSpc>
                <a:spcPts val="1155"/>
              </a:lnSpc>
            </a:pPr>
            <a:r>
              <a:rPr sz="1050" b="1" spc="70" dirty="0">
                <a:latin typeface="Microsoft JhengHei"/>
                <a:cs typeface="Microsoft JhengHei"/>
              </a:rPr>
              <a:t>※收件⼈提供姓名或暱稱、地址、電話</a:t>
            </a:r>
            <a:endParaRPr sz="1050">
              <a:latin typeface="Microsoft JhengHei"/>
              <a:cs typeface="Microsoft JhengHei"/>
            </a:endParaRPr>
          </a:p>
        </p:txBody>
      </p:sp>
      <p:grpSp>
        <p:nvGrpSpPr>
          <p:cNvPr id="40" name="object 40"/>
          <p:cNvGrpSpPr/>
          <p:nvPr/>
        </p:nvGrpSpPr>
        <p:grpSpPr>
          <a:xfrm>
            <a:off x="3540137" y="2665476"/>
            <a:ext cx="3611245" cy="3820795"/>
            <a:chOff x="3540137" y="2665476"/>
            <a:chExt cx="3611245" cy="3820795"/>
          </a:xfrm>
        </p:grpSpPr>
        <p:sp>
          <p:nvSpPr>
            <p:cNvPr id="41" name="object 41"/>
            <p:cNvSpPr/>
            <p:nvPr/>
          </p:nvSpPr>
          <p:spPr>
            <a:xfrm>
              <a:off x="6963042" y="4749558"/>
              <a:ext cx="177165" cy="383540"/>
            </a:xfrm>
            <a:custGeom>
              <a:avLst/>
              <a:gdLst/>
              <a:ahLst/>
              <a:cxnLst/>
              <a:rect l="l" t="t" r="r" b="b"/>
              <a:pathLst>
                <a:path w="177165" h="383539">
                  <a:moveTo>
                    <a:pt x="176771" y="0"/>
                  </a:moveTo>
                  <a:lnTo>
                    <a:pt x="171450" y="0"/>
                  </a:lnTo>
                  <a:lnTo>
                    <a:pt x="171450" y="89916"/>
                  </a:lnTo>
                  <a:lnTo>
                    <a:pt x="0" y="89916"/>
                  </a:lnTo>
                  <a:lnTo>
                    <a:pt x="0" y="95250"/>
                  </a:lnTo>
                  <a:lnTo>
                    <a:pt x="171450" y="95250"/>
                  </a:lnTo>
                  <a:lnTo>
                    <a:pt x="171450" y="383286"/>
                  </a:lnTo>
                  <a:lnTo>
                    <a:pt x="176771" y="383286"/>
                  </a:lnTo>
                  <a:lnTo>
                    <a:pt x="176771" y="0"/>
                  </a:lnTo>
                  <a:close/>
                </a:path>
              </a:pathLst>
            </a:custGeom>
            <a:solidFill>
              <a:srgbClr val="000000"/>
            </a:solidFill>
          </p:spPr>
          <p:txBody>
            <a:bodyPr wrap="square" lIns="0" tIns="0" rIns="0" bIns="0" rtlCol="0"/>
            <a:lstStyle/>
            <a:p>
              <a:endParaRPr/>
            </a:p>
          </p:txBody>
        </p:sp>
        <p:pic>
          <p:nvPicPr>
            <p:cNvPr id="42" name="object 42"/>
            <p:cNvPicPr/>
            <p:nvPr/>
          </p:nvPicPr>
          <p:blipFill>
            <a:blip r:embed="rId5" cstate="print"/>
            <a:stretch>
              <a:fillRect/>
            </a:stretch>
          </p:blipFill>
          <p:spPr>
            <a:xfrm>
              <a:off x="5183771" y="2687574"/>
              <a:ext cx="296418" cy="204215"/>
            </a:xfrm>
            <a:prstGeom prst="rect">
              <a:avLst/>
            </a:prstGeom>
          </p:spPr>
        </p:pic>
        <p:pic>
          <p:nvPicPr>
            <p:cNvPr id="43" name="object 43"/>
            <p:cNvPicPr/>
            <p:nvPr/>
          </p:nvPicPr>
          <p:blipFill>
            <a:blip r:embed="rId6" cstate="print"/>
            <a:stretch>
              <a:fillRect/>
            </a:stretch>
          </p:blipFill>
          <p:spPr>
            <a:xfrm>
              <a:off x="5196725" y="3281934"/>
              <a:ext cx="291084" cy="204215"/>
            </a:xfrm>
            <a:prstGeom prst="rect">
              <a:avLst/>
            </a:prstGeom>
          </p:spPr>
        </p:pic>
        <p:pic>
          <p:nvPicPr>
            <p:cNvPr id="44" name="object 44"/>
            <p:cNvPicPr/>
            <p:nvPr/>
          </p:nvPicPr>
          <p:blipFill>
            <a:blip r:embed="rId7" cstate="print"/>
            <a:stretch>
              <a:fillRect/>
            </a:stretch>
          </p:blipFill>
          <p:spPr>
            <a:xfrm>
              <a:off x="5196725" y="3585210"/>
              <a:ext cx="295656" cy="204215"/>
            </a:xfrm>
            <a:prstGeom prst="rect">
              <a:avLst/>
            </a:prstGeom>
          </p:spPr>
        </p:pic>
        <p:pic>
          <p:nvPicPr>
            <p:cNvPr id="45" name="object 45"/>
            <p:cNvPicPr/>
            <p:nvPr/>
          </p:nvPicPr>
          <p:blipFill>
            <a:blip r:embed="rId8" cstate="print"/>
            <a:stretch>
              <a:fillRect/>
            </a:stretch>
          </p:blipFill>
          <p:spPr>
            <a:xfrm>
              <a:off x="5175389" y="4433316"/>
              <a:ext cx="296418" cy="204215"/>
            </a:xfrm>
            <a:prstGeom prst="rect">
              <a:avLst/>
            </a:prstGeom>
          </p:spPr>
        </p:pic>
        <p:pic>
          <p:nvPicPr>
            <p:cNvPr id="46" name="object 46"/>
            <p:cNvPicPr/>
            <p:nvPr/>
          </p:nvPicPr>
          <p:blipFill>
            <a:blip r:embed="rId9" cstate="print"/>
            <a:stretch>
              <a:fillRect/>
            </a:stretch>
          </p:blipFill>
          <p:spPr>
            <a:xfrm>
              <a:off x="5196725" y="5056632"/>
              <a:ext cx="291084" cy="204215"/>
            </a:xfrm>
            <a:prstGeom prst="rect">
              <a:avLst/>
            </a:prstGeom>
          </p:spPr>
        </p:pic>
        <p:pic>
          <p:nvPicPr>
            <p:cNvPr id="47" name="object 47"/>
            <p:cNvPicPr/>
            <p:nvPr/>
          </p:nvPicPr>
          <p:blipFill>
            <a:blip r:embed="rId10" cstate="print"/>
            <a:stretch>
              <a:fillRect/>
            </a:stretch>
          </p:blipFill>
          <p:spPr>
            <a:xfrm>
              <a:off x="5192153" y="4753355"/>
              <a:ext cx="262890" cy="183642"/>
            </a:xfrm>
            <a:prstGeom prst="rect">
              <a:avLst/>
            </a:prstGeom>
          </p:spPr>
        </p:pic>
        <p:pic>
          <p:nvPicPr>
            <p:cNvPr id="48" name="object 48"/>
            <p:cNvPicPr/>
            <p:nvPr/>
          </p:nvPicPr>
          <p:blipFill>
            <a:blip r:embed="rId11" cstate="print"/>
            <a:stretch>
              <a:fillRect/>
            </a:stretch>
          </p:blipFill>
          <p:spPr>
            <a:xfrm>
              <a:off x="5208917" y="5650992"/>
              <a:ext cx="291845" cy="200405"/>
            </a:xfrm>
            <a:prstGeom prst="rect">
              <a:avLst/>
            </a:prstGeom>
          </p:spPr>
        </p:pic>
        <p:pic>
          <p:nvPicPr>
            <p:cNvPr id="49" name="object 49"/>
            <p:cNvPicPr/>
            <p:nvPr/>
          </p:nvPicPr>
          <p:blipFill>
            <a:blip r:embed="rId12" cstate="print"/>
            <a:stretch>
              <a:fillRect/>
            </a:stretch>
          </p:blipFill>
          <p:spPr>
            <a:xfrm>
              <a:off x="5196725" y="5958840"/>
              <a:ext cx="291084" cy="200405"/>
            </a:xfrm>
            <a:prstGeom prst="rect">
              <a:avLst/>
            </a:prstGeom>
          </p:spPr>
        </p:pic>
        <p:pic>
          <p:nvPicPr>
            <p:cNvPr id="50" name="object 50"/>
            <p:cNvPicPr/>
            <p:nvPr/>
          </p:nvPicPr>
          <p:blipFill>
            <a:blip r:embed="rId13" cstate="print"/>
            <a:stretch>
              <a:fillRect/>
            </a:stretch>
          </p:blipFill>
          <p:spPr>
            <a:xfrm>
              <a:off x="5208917" y="6274308"/>
              <a:ext cx="295656" cy="200405"/>
            </a:xfrm>
            <a:prstGeom prst="rect">
              <a:avLst/>
            </a:prstGeom>
          </p:spPr>
        </p:pic>
        <p:sp>
          <p:nvSpPr>
            <p:cNvPr id="51" name="object 51"/>
            <p:cNvSpPr/>
            <p:nvPr/>
          </p:nvSpPr>
          <p:spPr>
            <a:xfrm>
              <a:off x="3754259" y="2665488"/>
              <a:ext cx="3167380" cy="3820795"/>
            </a:xfrm>
            <a:custGeom>
              <a:avLst/>
              <a:gdLst/>
              <a:ahLst/>
              <a:cxnLst/>
              <a:rect l="l" t="t" r="r" b="b"/>
              <a:pathLst>
                <a:path w="3167379" h="3820795">
                  <a:moveTo>
                    <a:pt x="1430274" y="1780794"/>
                  </a:moveTo>
                  <a:lnTo>
                    <a:pt x="1429512" y="1776222"/>
                  </a:lnTo>
                  <a:lnTo>
                    <a:pt x="1427226" y="1769973"/>
                  </a:lnTo>
                  <a:lnTo>
                    <a:pt x="1427226" y="1780794"/>
                  </a:lnTo>
                  <a:lnTo>
                    <a:pt x="1427226" y="1949958"/>
                  </a:lnTo>
                  <a:lnTo>
                    <a:pt x="1425702" y="1957578"/>
                  </a:lnTo>
                  <a:lnTo>
                    <a:pt x="1424178" y="1960626"/>
                  </a:lnTo>
                  <a:lnTo>
                    <a:pt x="1424940" y="1960626"/>
                  </a:lnTo>
                  <a:lnTo>
                    <a:pt x="1422654" y="1964436"/>
                  </a:lnTo>
                  <a:lnTo>
                    <a:pt x="1421130" y="1967484"/>
                  </a:lnTo>
                  <a:lnTo>
                    <a:pt x="1418844" y="1970532"/>
                  </a:lnTo>
                  <a:lnTo>
                    <a:pt x="1413510" y="1975866"/>
                  </a:lnTo>
                  <a:lnTo>
                    <a:pt x="1410462" y="1978152"/>
                  </a:lnTo>
                  <a:lnTo>
                    <a:pt x="1407414" y="1979676"/>
                  </a:lnTo>
                  <a:lnTo>
                    <a:pt x="1403604" y="1981962"/>
                  </a:lnTo>
                  <a:lnTo>
                    <a:pt x="1403604" y="1981200"/>
                  </a:lnTo>
                  <a:lnTo>
                    <a:pt x="1400556" y="1982724"/>
                  </a:lnTo>
                  <a:lnTo>
                    <a:pt x="1392936" y="1984248"/>
                  </a:lnTo>
                  <a:lnTo>
                    <a:pt x="37338" y="1984248"/>
                  </a:lnTo>
                  <a:lnTo>
                    <a:pt x="29718" y="1982724"/>
                  </a:lnTo>
                  <a:lnTo>
                    <a:pt x="25908" y="1981200"/>
                  </a:lnTo>
                  <a:lnTo>
                    <a:pt x="25908" y="1981962"/>
                  </a:lnTo>
                  <a:lnTo>
                    <a:pt x="22860" y="1979676"/>
                  </a:lnTo>
                  <a:lnTo>
                    <a:pt x="19812" y="1978152"/>
                  </a:lnTo>
                  <a:lnTo>
                    <a:pt x="16764" y="1975866"/>
                  </a:lnTo>
                  <a:lnTo>
                    <a:pt x="13716" y="1972818"/>
                  </a:lnTo>
                  <a:lnTo>
                    <a:pt x="13716" y="1973580"/>
                  </a:lnTo>
                  <a:lnTo>
                    <a:pt x="11430" y="1970532"/>
                  </a:lnTo>
                  <a:lnTo>
                    <a:pt x="6299" y="1964766"/>
                  </a:lnTo>
                  <a:lnTo>
                    <a:pt x="3225" y="1957590"/>
                  </a:lnTo>
                  <a:lnTo>
                    <a:pt x="2286" y="1949958"/>
                  </a:lnTo>
                  <a:lnTo>
                    <a:pt x="2286" y="1780794"/>
                  </a:lnTo>
                  <a:lnTo>
                    <a:pt x="25908" y="1748790"/>
                  </a:lnTo>
                  <a:lnTo>
                    <a:pt x="29718" y="1747266"/>
                  </a:lnTo>
                  <a:lnTo>
                    <a:pt x="29718" y="1748028"/>
                  </a:lnTo>
                  <a:lnTo>
                    <a:pt x="33528" y="1746504"/>
                  </a:lnTo>
                  <a:lnTo>
                    <a:pt x="37338" y="1745742"/>
                  </a:lnTo>
                  <a:lnTo>
                    <a:pt x="1392936" y="1745742"/>
                  </a:lnTo>
                  <a:lnTo>
                    <a:pt x="1396746" y="1746504"/>
                  </a:lnTo>
                  <a:lnTo>
                    <a:pt x="1400556" y="1748028"/>
                  </a:lnTo>
                  <a:lnTo>
                    <a:pt x="1400556" y="1747266"/>
                  </a:lnTo>
                  <a:lnTo>
                    <a:pt x="1403604" y="1748790"/>
                  </a:lnTo>
                  <a:lnTo>
                    <a:pt x="1407414" y="1750314"/>
                  </a:lnTo>
                  <a:lnTo>
                    <a:pt x="1416558" y="1757172"/>
                  </a:lnTo>
                  <a:lnTo>
                    <a:pt x="1415796" y="1757172"/>
                  </a:lnTo>
                  <a:lnTo>
                    <a:pt x="1416558" y="1757934"/>
                  </a:lnTo>
                  <a:lnTo>
                    <a:pt x="1418844" y="1760220"/>
                  </a:lnTo>
                  <a:lnTo>
                    <a:pt x="1421130" y="1763268"/>
                  </a:lnTo>
                  <a:lnTo>
                    <a:pt x="1422654" y="1766316"/>
                  </a:lnTo>
                  <a:lnTo>
                    <a:pt x="1424940" y="1769364"/>
                  </a:lnTo>
                  <a:lnTo>
                    <a:pt x="1424178" y="1769364"/>
                  </a:lnTo>
                  <a:lnTo>
                    <a:pt x="1424940" y="1771269"/>
                  </a:lnTo>
                  <a:lnTo>
                    <a:pt x="1425702" y="1773174"/>
                  </a:lnTo>
                  <a:lnTo>
                    <a:pt x="1427226" y="1780794"/>
                  </a:lnTo>
                  <a:lnTo>
                    <a:pt x="1427226" y="1769973"/>
                  </a:lnTo>
                  <a:lnTo>
                    <a:pt x="1425067" y="1764055"/>
                  </a:lnTo>
                  <a:lnTo>
                    <a:pt x="1416659" y="1753870"/>
                  </a:lnTo>
                  <a:lnTo>
                    <a:pt x="1405534" y="1746656"/>
                  </a:lnTo>
                  <a:lnTo>
                    <a:pt x="1392936" y="1743456"/>
                  </a:lnTo>
                  <a:lnTo>
                    <a:pt x="41148" y="1743456"/>
                  </a:lnTo>
                  <a:lnTo>
                    <a:pt x="1524" y="1772412"/>
                  </a:lnTo>
                  <a:lnTo>
                    <a:pt x="0" y="1780794"/>
                  </a:lnTo>
                  <a:lnTo>
                    <a:pt x="0" y="1949958"/>
                  </a:lnTo>
                  <a:lnTo>
                    <a:pt x="762" y="1953768"/>
                  </a:lnTo>
                  <a:lnTo>
                    <a:pt x="1524" y="1958340"/>
                  </a:lnTo>
                  <a:lnTo>
                    <a:pt x="2286" y="1960245"/>
                  </a:lnTo>
                  <a:lnTo>
                    <a:pt x="3048" y="1962150"/>
                  </a:lnTo>
                  <a:lnTo>
                    <a:pt x="4800" y="1968754"/>
                  </a:lnTo>
                  <a:lnTo>
                    <a:pt x="10795" y="1972767"/>
                  </a:lnTo>
                  <a:lnTo>
                    <a:pt x="14478" y="1978152"/>
                  </a:lnTo>
                  <a:lnTo>
                    <a:pt x="18288" y="1980438"/>
                  </a:lnTo>
                  <a:lnTo>
                    <a:pt x="21336" y="1982724"/>
                  </a:lnTo>
                  <a:lnTo>
                    <a:pt x="27546" y="1985530"/>
                  </a:lnTo>
                  <a:lnTo>
                    <a:pt x="34239" y="1987702"/>
                  </a:lnTo>
                  <a:lnTo>
                    <a:pt x="41148" y="1987296"/>
                  </a:lnTo>
                  <a:lnTo>
                    <a:pt x="1392936" y="1987296"/>
                  </a:lnTo>
                  <a:lnTo>
                    <a:pt x="1424940" y="1965807"/>
                  </a:lnTo>
                  <a:lnTo>
                    <a:pt x="1430274" y="1949958"/>
                  </a:lnTo>
                  <a:lnTo>
                    <a:pt x="1430274" y="1780794"/>
                  </a:lnTo>
                  <a:close/>
                </a:path>
                <a:path w="3167379" h="3820795">
                  <a:moveTo>
                    <a:pt x="1440942" y="935736"/>
                  </a:moveTo>
                  <a:lnTo>
                    <a:pt x="1440180" y="931164"/>
                  </a:lnTo>
                  <a:lnTo>
                    <a:pt x="1438656" y="927036"/>
                  </a:lnTo>
                  <a:lnTo>
                    <a:pt x="1438656" y="935736"/>
                  </a:lnTo>
                  <a:lnTo>
                    <a:pt x="1438656" y="1104900"/>
                  </a:lnTo>
                  <a:lnTo>
                    <a:pt x="1437132" y="1112520"/>
                  </a:lnTo>
                  <a:lnTo>
                    <a:pt x="1435608" y="1116330"/>
                  </a:lnTo>
                  <a:lnTo>
                    <a:pt x="1435608" y="1115568"/>
                  </a:lnTo>
                  <a:lnTo>
                    <a:pt x="1434084" y="1119378"/>
                  </a:lnTo>
                  <a:lnTo>
                    <a:pt x="1427226" y="1128522"/>
                  </a:lnTo>
                  <a:lnTo>
                    <a:pt x="1421130" y="1133094"/>
                  </a:lnTo>
                  <a:lnTo>
                    <a:pt x="1418082" y="1134618"/>
                  </a:lnTo>
                  <a:lnTo>
                    <a:pt x="1415034" y="1136904"/>
                  </a:lnTo>
                  <a:lnTo>
                    <a:pt x="1411224" y="1137666"/>
                  </a:lnTo>
                  <a:lnTo>
                    <a:pt x="1407414" y="1139190"/>
                  </a:lnTo>
                  <a:lnTo>
                    <a:pt x="1403604" y="1139190"/>
                  </a:lnTo>
                  <a:lnTo>
                    <a:pt x="1399794" y="1139952"/>
                  </a:lnTo>
                  <a:lnTo>
                    <a:pt x="52578" y="1139952"/>
                  </a:lnTo>
                  <a:lnTo>
                    <a:pt x="48768" y="1139317"/>
                  </a:lnTo>
                  <a:lnTo>
                    <a:pt x="44196" y="1139190"/>
                  </a:lnTo>
                  <a:lnTo>
                    <a:pt x="40386" y="1137666"/>
                  </a:lnTo>
                  <a:lnTo>
                    <a:pt x="41148" y="1137666"/>
                  </a:lnTo>
                  <a:lnTo>
                    <a:pt x="37338" y="1136904"/>
                  </a:lnTo>
                  <a:lnTo>
                    <a:pt x="33528" y="1134618"/>
                  </a:lnTo>
                  <a:lnTo>
                    <a:pt x="30480" y="1133094"/>
                  </a:lnTo>
                  <a:lnTo>
                    <a:pt x="24384" y="1128522"/>
                  </a:lnTo>
                  <a:lnTo>
                    <a:pt x="25146" y="1128522"/>
                  </a:lnTo>
                  <a:lnTo>
                    <a:pt x="22098" y="1125474"/>
                  </a:lnTo>
                  <a:lnTo>
                    <a:pt x="19812" y="1122426"/>
                  </a:lnTo>
                  <a:lnTo>
                    <a:pt x="18249" y="1119276"/>
                  </a:lnTo>
                  <a:lnTo>
                    <a:pt x="16764" y="1115568"/>
                  </a:lnTo>
                  <a:lnTo>
                    <a:pt x="16764" y="1116330"/>
                  </a:lnTo>
                  <a:lnTo>
                    <a:pt x="15240" y="1112520"/>
                  </a:lnTo>
                  <a:lnTo>
                    <a:pt x="13716" y="1104900"/>
                  </a:lnTo>
                  <a:lnTo>
                    <a:pt x="13716" y="935736"/>
                  </a:lnTo>
                  <a:lnTo>
                    <a:pt x="15240" y="928116"/>
                  </a:lnTo>
                  <a:lnTo>
                    <a:pt x="16764" y="924306"/>
                  </a:lnTo>
                  <a:lnTo>
                    <a:pt x="16764" y="925068"/>
                  </a:lnTo>
                  <a:lnTo>
                    <a:pt x="18288" y="921258"/>
                  </a:lnTo>
                  <a:lnTo>
                    <a:pt x="19812" y="918210"/>
                  </a:lnTo>
                  <a:lnTo>
                    <a:pt x="22123" y="915136"/>
                  </a:lnTo>
                  <a:lnTo>
                    <a:pt x="24384" y="912876"/>
                  </a:lnTo>
                  <a:lnTo>
                    <a:pt x="25146" y="912114"/>
                  </a:lnTo>
                  <a:lnTo>
                    <a:pt x="24384" y="912114"/>
                  </a:lnTo>
                  <a:lnTo>
                    <a:pt x="33528" y="905256"/>
                  </a:lnTo>
                  <a:lnTo>
                    <a:pt x="37338" y="903732"/>
                  </a:lnTo>
                  <a:lnTo>
                    <a:pt x="40386" y="903122"/>
                  </a:lnTo>
                  <a:lnTo>
                    <a:pt x="41148" y="902970"/>
                  </a:lnTo>
                  <a:lnTo>
                    <a:pt x="40386" y="902970"/>
                  </a:lnTo>
                  <a:lnTo>
                    <a:pt x="44196" y="901446"/>
                  </a:lnTo>
                  <a:lnTo>
                    <a:pt x="48006" y="901446"/>
                  </a:lnTo>
                  <a:lnTo>
                    <a:pt x="52578" y="900684"/>
                  </a:lnTo>
                  <a:lnTo>
                    <a:pt x="1399794" y="900684"/>
                  </a:lnTo>
                  <a:lnTo>
                    <a:pt x="1403604" y="901446"/>
                  </a:lnTo>
                  <a:lnTo>
                    <a:pt x="1407414" y="901446"/>
                  </a:lnTo>
                  <a:lnTo>
                    <a:pt x="1411224" y="902970"/>
                  </a:lnTo>
                  <a:lnTo>
                    <a:pt x="1415034" y="903732"/>
                  </a:lnTo>
                  <a:lnTo>
                    <a:pt x="1418082" y="905256"/>
                  </a:lnTo>
                  <a:lnTo>
                    <a:pt x="1427226" y="912114"/>
                  </a:lnTo>
                  <a:lnTo>
                    <a:pt x="1434084" y="921258"/>
                  </a:lnTo>
                  <a:lnTo>
                    <a:pt x="1435608" y="925068"/>
                  </a:lnTo>
                  <a:lnTo>
                    <a:pt x="1435608" y="924306"/>
                  </a:lnTo>
                  <a:lnTo>
                    <a:pt x="1437132" y="928116"/>
                  </a:lnTo>
                  <a:lnTo>
                    <a:pt x="1438656" y="935736"/>
                  </a:lnTo>
                  <a:lnTo>
                    <a:pt x="1438656" y="927036"/>
                  </a:lnTo>
                  <a:lnTo>
                    <a:pt x="1435633" y="918819"/>
                  </a:lnTo>
                  <a:lnTo>
                    <a:pt x="1427441" y="908710"/>
                  </a:lnTo>
                  <a:lnTo>
                    <a:pt x="1416469" y="901636"/>
                  </a:lnTo>
                  <a:lnTo>
                    <a:pt x="1403604" y="898398"/>
                  </a:lnTo>
                  <a:lnTo>
                    <a:pt x="52578" y="898398"/>
                  </a:lnTo>
                  <a:lnTo>
                    <a:pt x="18249" y="915593"/>
                  </a:lnTo>
                  <a:lnTo>
                    <a:pt x="10668" y="935736"/>
                  </a:lnTo>
                  <a:lnTo>
                    <a:pt x="10668" y="1104900"/>
                  </a:lnTo>
                  <a:lnTo>
                    <a:pt x="11430" y="1109472"/>
                  </a:lnTo>
                  <a:lnTo>
                    <a:pt x="12192" y="1113282"/>
                  </a:lnTo>
                  <a:lnTo>
                    <a:pt x="13716" y="1117092"/>
                  </a:lnTo>
                  <a:lnTo>
                    <a:pt x="14833" y="1122438"/>
                  </a:lnTo>
                  <a:lnTo>
                    <a:pt x="22123" y="1129398"/>
                  </a:lnTo>
                  <a:lnTo>
                    <a:pt x="24384" y="1131595"/>
                  </a:lnTo>
                  <a:lnTo>
                    <a:pt x="25908" y="1133094"/>
                  </a:lnTo>
                  <a:lnTo>
                    <a:pt x="28956" y="1135380"/>
                  </a:lnTo>
                  <a:lnTo>
                    <a:pt x="32766" y="1137666"/>
                  </a:lnTo>
                  <a:lnTo>
                    <a:pt x="37668" y="1140828"/>
                  </a:lnTo>
                  <a:lnTo>
                    <a:pt x="40386" y="1141349"/>
                  </a:lnTo>
                  <a:lnTo>
                    <a:pt x="46863" y="1142606"/>
                  </a:lnTo>
                  <a:lnTo>
                    <a:pt x="52578" y="1142238"/>
                  </a:lnTo>
                  <a:lnTo>
                    <a:pt x="1403604" y="1142238"/>
                  </a:lnTo>
                  <a:lnTo>
                    <a:pt x="1437716" y="1117625"/>
                  </a:lnTo>
                  <a:lnTo>
                    <a:pt x="1438656" y="1113917"/>
                  </a:lnTo>
                  <a:lnTo>
                    <a:pt x="1440942" y="1104900"/>
                  </a:lnTo>
                  <a:lnTo>
                    <a:pt x="1440942" y="935736"/>
                  </a:lnTo>
                  <a:close/>
                </a:path>
                <a:path w="3167379" h="3820795">
                  <a:moveTo>
                    <a:pt x="1443990" y="3613404"/>
                  </a:moveTo>
                  <a:lnTo>
                    <a:pt x="1443228" y="3609594"/>
                  </a:lnTo>
                  <a:lnTo>
                    <a:pt x="1441704" y="3605263"/>
                  </a:lnTo>
                  <a:lnTo>
                    <a:pt x="1441704" y="3617976"/>
                  </a:lnTo>
                  <a:lnTo>
                    <a:pt x="1441704" y="3778758"/>
                  </a:lnTo>
                  <a:lnTo>
                    <a:pt x="1440942" y="3783330"/>
                  </a:lnTo>
                  <a:lnTo>
                    <a:pt x="1440942" y="3782568"/>
                  </a:lnTo>
                  <a:lnTo>
                    <a:pt x="1440180" y="3787140"/>
                  </a:lnTo>
                  <a:lnTo>
                    <a:pt x="1440942" y="3786378"/>
                  </a:lnTo>
                  <a:lnTo>
                    <a:pt x="1439418" y="3790188"/>
                  </a:lnTo>
                  <a:lnTo>
                    <a:pt x="1438656" y="3793998"/>
                  </a:lnTo>
                  <a:lnTo>
                    <a:pt x="1436370" y="3797808"/>
                  </a:lnTo>
                  <a:lnTo>
                    <a:pt x="1436370" y="3797046"/>
                  </a:lnTo>
                  <a:lnTo>
                    <a:pt x="1434846" y="3800856"/>
                  </a:lnTo>
                  <a:lnTo>
                    <a:pt x="1432560" y="3803904"/>
                  </a:lnTo>
                  <a:lnTo>
                    <a:pt x="1427226" y="3809238"/>
                  </a:lnTo>
                  <a:lnTo>
                    <a:pt x="1424178" y="3811524"/>
                  </a:lnTo>
                  <a:lnTo>
                    <a:pt x="1424178" y="3810762"/>
                  </a:lnTo>
                  <a:lnTo>
                    <a:pt x="1421130" y="3813048"/>
                  </a:lnTo>
                  <a:lnTo>
                    <a:pt x="1417320" y="3814572"/>
                  </a:lnTo>
                  <a:lnTo>
                    <a:pt x="1414272" y="3816096"/>
                  </a:lnTo>
                  <a:lnTo>
                    <a:pt x="1406652" y="3817620"/>
                  </a:lnTo>
                  <a:lnTo>
                    <a:pt x="51054" y="3817620"/>
                  </a:lnTo>
                  <a:lnTo>
                    <a:pt x="43434" y="3816096"/>
                  </a:lnTo>
                  <a:lnTo>
                    <a:pt x="39624" y="3814572"/>
                  </a:lnTo>
                  <a:lnTo>
                    <a:pt x="40386" y="3814572"/>
                  </a:lnTo>
                  <a:lnTo>
                    <a:pt x="36576" y="3813048"/>
                  </a:lnTo>
                  <a:lnTo>
                    <a:pt x="33528" y="3810762"/>
                  </a:lnTo>
                  <a:lnTo>
                    <a:pt x="33528" y="3811524"/>
                  </a:lnTo>
                  <a:lnTo>
                    <a:pt x="30480" y="3809238"/>
                  </a:lnTo>
                  <a:lnTo>
                    <a:pt x="25146" y="3803904"/>
                  </a:lnTo>
                  <a:lnTo>
                    <a:pt x="22860" y="3800856"/>
                  </a:lnTo>
                  <a:lnTo>
                    <a:pt x="20574" y="3797046"/>
                  </a:lnTo>
                  <a:lnTo>
                    <a:pt x="20574" y="3797808"/>
                  </a:lnTo>
                  <a:lnTo>
                    <a:pt x="19050" y="3793998"/>
                  </a:lnTo>
                  <a:lnTo>
                    <a:pt x="18288" y="3790188"/>
                  </a:lnTo>
                  <a:lnTo>
                    <a:pt x="16764" y="3786378"/>
                  </a:lnTo>
                  <a:lnTo>
                    <a:pt x="16764" y="3787140"/>
                  </a:lnTo>
                  <a:lnTo>
                    <a:pt x="16002" y="3782568"/>
                  </a:lnTo>
                  <a:lnTo>
                    <a:pt x="16002" y="3614166"/>
                  </a:lnTo>
                  <a:lnTo>
                    <a:pt x="17348" y="3608679"/>
                  </a:lnTo>
                  <a:lnTo>
                    <a:pt x="19342" y="3600145"/>
                  </a:lnTo>
                  <a:lnTo>
                    <a:pt x="22860" y="3595878"/>
                  </a:lnTo>
                  <a:lnTo>
                    <a:pt x="25146" y="3592830"/>
                  </a:lnTo>
                  <a:lnTo>
                    <a:pt x="25146" y="3593592"/>
                  </a:lnTo>
                  <a:lnTo>
                    <a:pt x="27432" y="3590544"/>
                  </a:lnTo>
                  <a:lnTo>
                    <a:pt x="36576" y="3583686"/>
                  </a:lnTo>
                  <a:lnTo>
                    <a:pt x="39624" y="3582466"/>
                  </a:lnTo>
                  <a:lnTo>
                    <a:pt x="40386" y="3582162"/>
                  </a:lnTo>
                  <a:lnTo>
                    <a:pt x="39624" y="3582162"/>
                  </a:lnTo>
                  <a:lnTo>
                    <a:pt x="43434" y="3580638"/>
                  </a:lnTo>
                  <a:lnTo>
                    <a:pt x="51054" y="3579114"/>
                  </a:lnTo>
                  <a:lnTo>
                    <a:pt x="1406652" y="3579114"/>
                  </a:lnTo>
                  <a:lnTo>
                    <a:pt x="1432560" y="3593592"/>
                  </a:lnTo>
                  <a:lnTo>
                    <a:pt x="1432560" y="3592830"/>
                  </a:lnTo>
                  <a:lnTo>
                    <a:pt x="1434846" y="3596640"/>
                  </a:lnTo>
                  <a:lnTo>
                    <a:pt x="1434846" y="3595878"/>
                  </a:lnTo>
                  <a:lnTo>
                    <a:pt x="1436370" y="3599688"/>
                  </a:lnTo>
                  <a:lnTo>
                    <a:pt x="1438656" y="3602736"/>
                  </a:lnTo>
                  <a:lnTo>
                    <a:pt x="1439418" y="3606546"/>
                  </a:lnTo>
                  <a:lnTo>
                    <a:pt x="1440942" y="3610356"/>
                  </a:lnTo>
                  <a:lnTo>
                    <a:pt x="1440180" y="3610356"/>
                  </a:lnTo>
                  <a:lnTo>
                    <a:pt x="1440942" y="3614166"/>
                  </a:lnTo>
                  <a:lnTo>
                    <a:pt x="1441704" y="3617976"/>
                  </a:lnTo>
                  <a:lnTo>
                    <a:pt x="1441704" y="3605263"/>
                  </a:lnTo>
                  <a:lnTo>
                    <a:pt x="1438922" y="3597325"/>
                  </a:lnTo>
                  <a:lnTo>
                    <a:pt x="1430172" y="3586924"/>
                  </a:lnTo>
                  <a:lnTo>
                    <a:pt x="1418805" y="3579647"/>
                  </a:lnTo>
                  <a:lnTo>
                    <a:pt x="1406652" y="3576828"/>
                  </a:lnTo>
                  <a:lnTo>
                    <a:pt x="1402842" y="3576066"/>
                  </a:lnTo>
                  <a:lnTo>
                    <a:pt x="54864" y="3576066"/>
                  </a:lnTo>
                  <a:lnTo>
                    <a:pt x="21005" y="3593884"/>
                  </a:lnTo>
                  <a:lnTo>
                    <a:pt x="13716" y="3613404"/>
                  </a:lnTo>
                  <a:lnTo>
                    <a:pt x="13716" y="3783330"/>
                  </a:lnTo>
                  <a:lnTo>
                    <a:pt x="15240" y="3790950"/>
                  </a:lnTo>
                  <a:lnTo>
                    <a:pt x="16002" y="3793236"/>
                  </a:lnTo>
                  <a:lnTo>
                    <a:pt x="16764" y="3795522"/>
                  </a:lnTo>
                  <a:lnTo>
                    <a:pt x="19685" y="3801707"/>
                  </a:lnTo>
                  <a:lnTo>
                    <a:pt x="23088" y="3806977"/>
                  </a:lnTo>
                  <a:lnTo>
                    <a:pt x="28956" y="3810762"/>
                  </a:lnTo>
                  <a:lnTo>
                    <a:pt x="32004" y="3813810"/>
                  </a:lnTo>
                  <a:lnTo>
                    <a:pt x="35052" y="3815334"/>
                  </a:lnTo>
                  <a:lnTo>
                    <a:pt x="38862" y="3817620"/>
                  </a:lnTo>
                  <a:lnTo>
                    <a:pt x="39624" y="3817772"/>
                  </a:lnTo>
                  <a:lnTo>
                    <a:pt x="42672" y="3818382"/>
                  </a:lnTo>
                  <a:lnTo>
                    <a:pt x="46482" y="3819906"/>
                  </a:lnTo>
                  <a:lnTo>
                    <a:pt x="51054" y="3820668"/>
                  </a:lnTo>
                  <a:lnTo>
                    <a:pt x="1406652" y="3820668"/>
                  </a:lnTo>
                  <a:lnTo>
                    <a:pt x="1411224" y="3819906"/>
                  </a:lnTo>
                  <a:lnTo>
                    <a:pt x="1441704" y="3791915"/>
                  </a:lnTo>
                  <a:lnTo>
                    <a:pt x="1443990" y="3783330"/>
                  </a:lnTo>
                  <a:lnTo>
                    <a:pt x="1443990" y="3613404"/>
                  </a:lnTo>
                  <a:close/>
                </a:path>
                <a:path w="3167379" h="3820795">
                  <a:moveTo>
                    <a:pt x="1443990" y="2399538"/>
                  </a:moveTo>
                  <a:lnTo>
                    <a:pt x="1443228" y="2395728"/>
                  </a:lnTo>
                  <a:lnTo>
                    <a:pt x="1441704" y="2391422"/>
                  </a:lnTo>
                  <a:lnTo>
                    <a:pt x="1441704" y="2404110"/>
                  </a:lnTo>
                  <a:lnTo>
                    <a:pt x="1441704" y="2564892"/>
                  </a:lnTo>
                  <a:lnTo>
                    <a:pt x="1440180" y="2572512"/>
                  </a:lnTo>
                  <a:lnTo>
                    <a:pt x="1440942" y="2572512"/>
                  </a:lnTo>
                  <a:lnTo>
                    <a:pt x="1439418" y="2576322"/>
                  </a:lnTo>
                  <a:lnTo>
                    <a:pt x="1438656" y="2580132"/>
                  </a:lnTo>
                  <a:lnTo>
                    <a:pt x="1436370" y="2583180"/>
                  </a:lnTo>
                  <a:lnTo>
                    <a:pt x="1434846" y="2586990"/>
                  </a:lnTo>
                  <a:lnTo>
                    <a:pt x="1432560" y="2590038"/>
                  </a:lnTo>
                  <a:lnTo>
                    <a:pt x="1432560" y="2589276"/>
                  </a:lnTo>
                  <a:lnTo>
                    <a:pt x="1430274" y="2592324"/>
                  </a:lnTo>
                  <a:lnTo>
                    <a:pt x="1427226" y="2595372"/>
                  </a:lnTo>
                  <a:lnTo>
                    <a:pt x="1427226" y="2594610"/>
                  </a:lnTo>
                  <a:lnTo>
                    <a:pt x="1424178" y="2597658"/>
                  </a:lnTo>
                  <a:lnTo>
                    <a:pt x="1424178" y="2596896"/>
                  </a:lnTo>
                  <a:lnTo>
                    <a:pt x="1421130" y="2599182"/>
                  </a:lnTo>
                  <a:lnTo>
                    <a:pt x="1417320" y="2600706"/>
                  </a:lnTo>
                  <a:lnTo>
                    <a:pt x="1414272" y="2602230"/>
                  </a:lnTo>
                  <a:lnTo>
                    <a:pt x="1406652" y="2603754"/>
                  </a:lnTo>
                  <a:lnTo>
                    <a:pt x="51054" y="2603754"/>
                  </a:lnTo>
                  <a:lnTo>
                    <a:pt x="43434" y="2602230"/>
                  </a:lnTo>
                  <a:lnTo>
                    <a:pt x="39624" y="2600706"/>
                  </a:lnTo>
                  <a:lnTo>
                    <a:pt x="40386" y="2600706"/>
                  </a:lnTo>
                  <a:lnTo>
                    <a:pt x="36576" y="2599182"/>
                  </a:lnTo>
                  <a:lnTo>
                    <a:pt x="33528" y="2596896"/>
                  </a:lnTo>
                  <a:lnTo>
                    <a:pt x="33528" y="2597658"/>
                  </a:lnTo>
                  <a:lnTo>
                    <a:pt x="30480" y="2594610"/>
                  </a:lnTo>
                  <a:lnTo>
                    <a:pt x="30480" y="2595372"/>
                  </a:lnTo>
                  <a:lnTo>
                    <a:pt x="27432" y="2592324"/>
                  </a:lnTo>
                  <a:lnTo>
                    <a:pt x="25146" y="2589276"/>
                  </a:lnTo>
                  <a:lnTo>
                    <a:pt x="25146" y="2590038"/>
                  </a:lnTo>
                  <a:lnTo>
                    <a:pt x="22860" y="2586990"/>
                  </a:lnTo>
                  <a:lnTo>
                    <a:pt x="19342" y="2582722"/>
                  </a:lnTo>
                  <a:lnTo>
                    <a:pt x="17348" y="2574188"/>
                  </a:lnTo>
                  <a:lnTo>
                    <a:pt x="16002" y="2568702"/>
                  </a:lnTo>
                  <a:lnTo>
                    <a:pt x="16002" y="2400300"/>
                  </a:lnTo>
                  <a:lnTo>
                    <a:pt x="16764" y="2396490"/>
                  </a:lnTo>
                  <a:lnTo>
                    <a:pt x="18288" y="2392680"/>
                  </a:lnTo>
                  <a:lnTo>
                    <a:pt x="19050" y="2388870"/>
                  </a:lnTo>
                  <a:lnTo>
                    <a:pt x="20574" y="2385060"/>
                  </a:lnTo>
                  <a:lnTo>
                    <a:pt x="20574" y="2385822"/>
                  </a:lnTo>
                  <a:lnTo>
                    <a:pt x="22860" y="2382012"/>
                  </a:lnTo>
                  <a:lnTo>
                    <a:pt x="25146" y="2378964"/>
                  </a:lnTo>
                  <a:lnTo>
                    <a:pt x="25146" y="2379726"/>
                  </a:lnTo>
                  <a:lnTo>
                    <a:pt x="27432" y="2376678"/>
                  </a:lnTo>
                  <a:lnTo>
                    <a:pt x="30480" y="2373630"/>
                  </a:lnTo>
                  <a:lnTo>
                    <a:pt x="30480" y="2374392"/>
                  </a:lnTo>
                  <a:lnTo>
                    <a:pt x="36576" y="2369820"/>
                  </a:lnTo>
                  <a:lnTo>
                    <a:pt x="39624" y="2368600"/>
                  </a:lnTo>
                  <a:lnTo>
                    <a:pt x="40386" y="2368296"/>
                  </a:lnTo>
                  <a:lnTo>
                    <a:pt x="39624" y="2368296"/>
                  </a:lnTo>
                  <a:lnTo>
                    <a:pt x="43434" y="2366772"/>
                  </a:lnTo>
                  <a:lnTo>
                    <a:pt x="51054" y="2365248"/>
                  </a:lnTo>
                  <a:lnTo>
                    <a:pt x="1406652" y="2365248"/>
                  </a:lnTo>
                  <a:lnTo>
                    <a:pt x="1411884" y="2365857"/>
                  </a:lnTo>
                  <a:lnTo>
                    <a:pt x="1420342" y="2368499"/>
                  </a:lnTo>
                  <a:lnTo>
                    <a:pt x="1424178" y="2372106"/>
                  </a:lnTo>
                  <a:lnTo>
                    <a:pt x="1427226" y="2374392"/>
                  </a:lnTo>
                  <a:lnTo>
                    <a:pt x="1427226" y="2373630"/>
                  </a:lnTo>
                  <a:lnTo>
                    <a:pt x="1430274" y="2376678"/>
                  </a:lnTo>
                  <a:lnTo>
                    <a:pt x="1432560" y="2379726"/>
                  </a:lnTo>
                  <a:lnTo>
                    <a:pt x="1432560" y="2378964"/>
                  </a:lnTo>
                  <a:lnTo>
                    <a:pt x="1434846" y="2382012"/>
                  </a:lnTo>
                  <a:lnTo>
                    <a:pt x="1436370" y="2385822"/>
                  </a:lnTo>
                  <a:lnTo>
                    <a:pt x="1438656" y="2388870"/>
                  </a:lnTo>
                  <a:lnTo>
                    <a:pt x="1439418" y="2392680"/>
                  </a:lnTo>
                  <a:lnTo>
                    <a:pt x="1440942" y="2396490"/>
                  </a:lnTo>
                  <a:lnTo>
                    <a:pt x="1440180" y="2396490"/>
                  </a:lnTo>
                  <a:lnTo>
                    <a:pt x="1440942" y="2400300"/>
                  </a:lnTo>
                  <a:lnTo>
                    <a:pt x="1441704" y="2404110"/>
                  </a:lnTo>
                  <a:lnTo>
                    <a:pt x="1441704" y="2391422"/>
                  </a:lnTo>
                  <a:lnTo>
                    <a:pt x="1438821" y="2383256"/>
                  </a:lnTo>
                  <a:lnTo>
                    <a:pt x="1430388" y="2373223"/>
                  </a:lnTo>
                  <a:lnTo>
                    <a:pt x="1419237" y="2366060"/>
                  </a:lnTo>
                  <a:lnTo>
                    <a:pt x="1406652" y="2362200"/>
                  </a:lnTo>
                  <a:lnTo>
                    <a:pt x="54864" y="2362200"/>
                  </a:lnTo>
                  <a:lnTo>
                    <a:pt x="20878" y="2380208"/>
                  </a:lnTo>
                  <a:lnTo>
                    <a:pt x="13716" y="2399538"/>
                  </a:lnTo>
                  <a:lnTo>
                    <a:pt x="13716" y="2569464"/>
                  </a:lnTo>
                  <a:lnTo>
                    <a:pt x="15240" y="2577084"/>
                  </a:lnTo>
                  <a:lnTo>
                    <a:pt x="16002" y="2578989"/>
                  </a:lnTo>
                  <a:lnTo>
                    <a:pt x="16764" y="2580894"/>
                  </a:lnTo>
                  <a:lnTo>
                    <a:pt x="18605" y="2586888"/>
                  </a:lnTo>
                  <a:lnTo>
                    <a:pt x="23596" y="2593568"/>
                  </a:lnTo>
                  <a:lnTo>
                    <a:pt x="28956" y="2596896"/>
                  </a:lnTo>
                  <a:lnTo>
                    <a:pt x="35052" y="2601468"/>
                  </a:lnTo>
                  <a:lnTo>
                    <a:pt x="38862" y="2603754"/>
                  </a:lnTo>
                  <a:lnTo>
                    <a:pt x="39624" y="2603906"/>
                  </a:lnTo>
                  <a:lnTo>
                    <a:pt x="42672" y="2604516"/>
                  </a:lnTo>
                  <a:lnTo>
                    <a:pt x="46482" y="2606040"/>
                  </a:lnTo>
                  <a:lnTo>
                    <a:pt x="51054" y="2606802"/>
                  </a:lnTo>
                  <a:lnTo>
                    <a:pt x="1406652" y="2606802"/>
                  </a:lnTo>
                  <a:lnTo>
                    <a:pt x="1440599" y="2582164"/>
                  </a:lnTo>
                  <a:lnTo>
                    <a:pt x="1441704" y="2578023"/>
                  </a:lnTo>
                  <a:lnTo>
                    <a:pt x="1443990" y="2569464"/>
                  </a:lnTo>
                  <a:lnTo>
                    <a:pt x="1443990" y="2399538"/>
                  </a:lnTo>
                  <a:close/>
                </a:path>
                <a:path w="3167379" h="3820795">
                  <a:moveTo>
                    <a:pt x="1443990" y="313182"/>
                  </a:moveTo>
                  <a:lnTo>
                    <a:pt x="1443228" y="309372"/>
                  </a:lnTo>
                  <a:lnTo>
                    <a:pt x="1441704" y="305041"/>
                  </a:lnTo>
                  <a:lnTo>
                    <a:pt x="1441704" y="317754"/>
                  </a:lnTo>
                  <a:lnTo>
                    <a:pt x="1441704" y="478536"/>
                  </a:lnTo>
                  <a:lnTo>
                    <a:pt x="1440942" y="483108"/>
                  </a:lnTo>
                  <a:lnTo>
                    <a:pt x="1440942" y="482346"/>
                  </a:lnTo>
                  <a:lnTo>
                    <a:pt x="1440180" y="486918"/>
                  </a:lnTo>
                  <a:lnTo>
                    <a:pt x="1440942" y="486156"/>
                  </a:lnTo>
                  <a:lnTo>
                    <a:pt x="1439418" y="490728"/>
                  </a:lnTo>
                  <a:lnTo>
                    <a:pt x="1439418" y="489966"/>
                  </a:lnTo>
                  <a:lnTo>
                    <a:pt x="1438656" y="493776"/>
                  </a:lnTo>
                  <a:lnTo>
                    <a:pt x="1436370" y="497586"/>
                  </a:lnTo>
                  <a:lnTo>
                    <a:pt x="1436370" y="496824"/>
                  </a:lnTo>
                  <a:lnTo>
                    <a:pt x="1434846" y="500634"/>
                  </a:lnTo>
                  <a:lnTo>
                    <a:pt x="1429334" y="507098"/>
                  </a:lnTo>
                  <a:lnTo>
                    <a:pt x="1422577" y="512038"/>
                  </a:lnTo>
                  <a:lnTo>
                    <a:pt x="1414894" y="515480"/>
                  </a:lnTo>
                  <a:lnTo>
                    <a:pt x="1406652" y="517398"/>
                  </a:lnTo>
                  <a:lnTo>
                    <a:pt x="51054" y="517398"/>
                  </a:lnTo>
                  <a:lnTo>
                    <a:pt x="43434" y="515874"/>
                  </a:lnTo>
                  <a:lnTo>
                    <a:pt x="39624" y="514350"/>
                  </a:lnTo>
                  <a:lnTo>
                    <a:pt x="40386" y="514350"/>
                  </a:lnTo>
                  <a:lnTo>
                    <a:pt x="36576" y="512826"/>
                  </a:lnTo>
                  <a:lnTo>
                    <a:pt x="32054" y="511416"/>
                  </a:lnTo>
                  <a:lnTo>
                    <a:pt x="25539" y="504532"/>
                  </a:lnTo>
                  <a:lnTo>
                    <a:pt x="22860" y="500634"/>
                  </a:lnTo>
                  <a:lnTo>
                    <a:pt x="20574" y="496824"/>
                  </a:lnTo>
                  <a:lnTo>
                    <a:pt x="20574" y="497586"/>
                  </a:lnTo>
                  <a:lnTo>
                    <a:pt x="19050" y="493776"/>
                  </a:lnTo>
                  <a:lnTo>
                    <a:pt x="18288" y="489966"/>
                  </a:lnTo>
                  <a:lnTo>
                    <a:pt x="18288" y="490728"/>
                  </a:lnTo>
                  <a:lnTo>
                    <a:pt x="16764" y="486156"/>
                  </a:lnTo>
                  <a:lnTo>
                    <a:pt x="16764" y="486918"/>
                  </a:lnTo>
                  <a:lnTo>
                    <a:pt x="16002" y="482346"/>
                  </a:lnTo>
                  <a:lnTo>
                    <a:pt x="16002" y="313944"/>
                  </a:lnTo>
                  <a:lnTo>
                    <a:pt x="16764" y="310134"/>
                  </a:lnTo>
                  <a:lnTo>
                    <a:pt x="18288" y="306324"/>
                  </a:lnTo>
                  <a:lnTo>
                    <a:pt x="19050" y="302514"/>
                  </a:lnTo>
                  <a:lnTo>
                    <a:pt x="20574" y="299466"/>
                  </a:lnTo>
                  <a:lnTo>
                    <a:pt x="22860" y="295656"/>
                  </a:lnTo>
                  <a:lnTo>
                    <a:pt x="22860" y="296418"/>
                  </a:lnTo>
                  <a:lnTo>
                    <a:pt x="25146" y="292608"/>
                  </a:lnTo>
                  <a:lnTo>
                    <a:pt x="25146" y="293370"/>
                  </a:lnTo>
                  <a:lnTo>
                    <a:pt x="27432" y="290322"/>
                  </a:lnTo>
                  <a:lnTo>
                    <a:pt x="36576" y="283464"/>
                  </a:lnTo>
                  <a:lnTo>
                    <a:pt x="39624" y="282244"/>
                  </a:lnTo>
                  <a:lnTo>
                    <a:pt x="40386" y="281940"/>
                  </a:lnTo>
                  <a:lnTo>
                    <a:pt x="39624" y="281940"/>
                  </a:lnTo>
                  <a:lnTo>
                    <a:pt x="43434" y="280416"/>
                  </a:lnTo>
                  <a:lnTo>
                    <a:pt x="51054" y="278892"/>
                  </a:lnTo>
                  <a:lnTo>
                    <a:pt x="1406652" y="278892"/>
                  </a:lnTo>
                  <a:lnTo>
                    <a:pt x="1434846" y="296418"/>
                  </a:lnTo>
                  <a:lnTo>
                    <a:pt x="1434846" y="295656"/>
                  </a:lnTo>
                  <a:lnTo>
                    <a:pt x="1436370" y="299466"/>
                  </a:lnTo>
                  <a:lnTo>
                    <a:pt x="1438656" y="302514"/>
                  </a:lnTo>
                  <a:lnTo>
                    <a:pt x="1439418" y="306324"/>
                  </a:lnTo>
                  <a:lnTo>
                    <a:pt x="1440942" y="310134"/>
                  </a:lnTo>
                  <a:lnTo>
                    <a:pt x="1440180" y="310134"/>
                  </a:lnTo>
                  <a:lnTo>
                    <a:pt x="1440942" y="313944"/>
                  </a:lnTo>
                  <a:lnTo>
                    <a:pt x="1441704" y="317754"/>
                  </a:lnTo>
                  <a:lnTo>
                    <a:pt x="1441704" y="305041"/>
                  </a:lnTo>
                  <a:lnTo>
                    <a:pt x="1406652" y="276606"/>
                  </a:lnTo>
                  <a:lnTo>
                    <a:pt x="1402842" y="275844"/>
                  </a:lnTo>
                  <a:lnTo>
                    <a:pt x="54864" y="275844"/>
                  </a:lnTo>
                  <a:lnTo>
                    <a:pt x="21005" y="293662"/>
                  </a:lnTo>
                  <a:lnTo>
                    <a:pt x="13716" y="313182"/>
                  </a:lnTo>
                  <a:lnTo>
                    <a:pt x="13716" y="483108"/>
                  </a:lnTo>
                  <a:lnTo>
                    <a:pt x="14478" y="486918"/>
                  </a:lnTo>
                  <a:lnTo>
                    <a:pt x="15240" y="491490"/>
                  </a:lnTo>
                  <a:lnTo>
                    <a:pt x="16002" y="493395"/>
                  </a:lnTo>
                  <a:lnTo>
                    <a:pt x="16764" y="495300"/>
                  </a:lnTo>
                  <a:lnTo>
                    <a:pt x="19685" y="501484"/>
                  </a:lnTo>
                  <a:lnTo>
                    <a:pt x="23088" y="506755"/>
                  </a:lnTo>
                  <a:lnTo>
                    <a:pt x="28956" y="510540"/>
                  </a:lnTo>
                  <a:lnTo>
                    <a:pt x="32004" y="513588"/>
                  </a:lnTo>
                  <a:lnTo>
                    <a:pt x="35052" y="515112"/>
                  </a:lnTo>
                  <a:lnTo>
                    <a:pt x="38862" y="517398"/>
                  </a:lnTo>
                  <a:lnTo>
                    <a:pt x="39624" y="517550"/>
                  </a:lnTo>
                  <a:lnTo>
                    <a:pt x="42672" y="518160"/>
                  </a:lnTo>
                  <a:lnTo>
                    <a:pt x="46482" y="519684"/>
                  </a:lnTo>
                  <a:lnTo>
                    <a:pt x="51054" y="520446"/>
                  </a:lnTo>
                  <a:lnTo>
                    <a:pt x="1406652" y="520446"/>
                  </a:lnTo>
                  <a:lnTo>
                    <a:pt x="1411224" y="519684"/>
                  </a:lnTo>
                  <a:lnTo>
                    <a:pt x="1441704" y="491845"/>
                  </a:lnTo>
                  <a:lnTo>
                    <a:pt x="1443990" y="483108"/>
                  </a:lnTo>
                  <a:lnTo>
                    <a:pt x="1443990" y="313182"/>
                  </a:lnTo>
                  <a:close/>
                </a:path>
                <a:path w="3167379" h="3820795">
                  <a:moveTo>
                    <a:pt x="1444752" y="3003042"/>
                  </a:moveTo>
                  <a:lnTo>
                    <a:pt x="1443990" y="2998470"/>
                  </a:lnTo>
                  <a:lnTo>
                    <a:pt x="1442466" y="2994304"/>
                  </a:lnTo>
                  <a:lnTo>
                    <a:pt x="1442466" y="3006852"/>
                  </a:lnTo>
                  <a:lnTo>
                    <a:pt x="1442466" y="3167634"/>
                  </a:lnTo>
                  <a:lnTo>
                    <a:pt x="1441704" y="3172206"/>
                  </a:lnTo>
                  <a:lnTo>
                    <a:pt x="1441704" y="3176016"/>
                  </a:lnTo>
                  <a:lnTo>
                    <a:pt x="1440180" y="3179826"/>
                  </a:lnTo>
                  <a:lnTo>
                    <a:pt x="1439418" y="3182874"/>
                  </a:lnTo>
                  <a:lnTo>
                    <a:pt x="1437132" y="3186684"/>
                  </a:lnTo>
                  <a:lnTo>
                    <a:pt x="1435582" y="3189757"/>
                  </a:lnTo>
                  <a:lnTo>
                    <a:pt x="1431036" y="3195828"/>
                  </a:lnTo>
                  <a:lnTo>
                    <a:pt x="1431036" y="3195066"/>
                  </a:lnTo>
                  <a:lnTo>
                    <a:pt x="1427988" y="3198114"/>
                  </a:lnTo>
                  <a:lnTo>
                    <a:pt x="1424940" y="3200400"/>
                  </a:lnTo>
                  <a:lnTo>
                    <a:pt x="1421892" y="3201924"/>
                  </a:lnTo>
                  <a:lnTo>
                    <a:pt x="1418082" y="3204210"/>
                  </a:lnTo>
                  <a:lnTo>
                    <a:pt x="1418844" y="3203448"/>
                  </a:lnTo>
                  <a:lnTo>
                    <a:pt x="1415034" y="3204972"/>
                  </a:lnTo>
                  <a:lnTo>
                    <a:pt x="1407414" y="3206496"/>
                  </a:lnTo>
                  <a:lnTo>
                    <a:pt x="51816" y="3206496"/>
                  </a:lnTo>
                  <a:lnTo>
                    <a:pt x="44196" y="3204972"/>
                  </a:lnTo>
                  <a:lnTo>
                    <a:pt x="40386" y="3203448"/>
                  </a:lnTo>
                  <a:lnTo>
                    <a:pt x="41148" y="3204210"/>
                  </a:lnTo>
                  <a:lnTo>
                    <a:pt x="37338" y="3201924"/>
                  </a:lnTo>
                  <a:lnTo>
                    <a:pt x="34290" y="3200400"/>
                  </a:lnTo>
                  <a:lnTo>
                    <a:pt x="31242" y="3198114"/>
                  </a:lnTo>
                  <a:lnTo>
                    <a:pt x="28194" y="3195066"/>
                  </a:lnTo>
                  <a:lnTo>
                    <a:pt x="28194" y="3195828"/>
                  </a:lnTo>
                  <a:lnTo>
                    <a:pt x="21336" y="3186684"/>
                  </a:lnTo>
                  <a:lnTo>
                    <a:pt x="19812" y="3182874"/>
                  </a:lnTo>
                  <a:lnTo>
                    <a:pt x="19050" y="3179826"/>
                  </a:lnTo>
                  <a:lnTo>
                    <a:pt x="17526" y="3176016"/>
                  </a:lnTo>
                  <a:lnTo>
                    <a:pt x="17526" y="3172206"/>
                  </a:lnTo>
                  <a:lnTo>
                    <a:pt x="16764" y="3167634"/>
                  </a:lnTo>
                  <a:lnTo>
                    <a:pt x="16764" y="3006852"/>
                  </a:lnTo>
                  <a:lnTo>
                    <a:pt x="17526" y="3003042"/>
                  </a:lnTo>
                  <a:lnTo>
                    <a:pt x="19151" y="2993745"/>
                  </a:lnTo>
                  <a:lnTo>
                    <a:pt x="23482" y="2985439"/>
                  </a:lnTo>
                  <a:lnTo>
                    <a:pt x="29781" y="2978302"/>
                  </a:lnTo>
                  <a:lnTo>
                    <a:pt x="37338" y="2972562"/>
                  </a:lnTo>
                  <a:lnTo>
                    <a:pt x="40386" y="2971342"/>
                  </a:lnTo>
                  <a:lnTo>
                    <a:pt x="41148" y="2971038"/>
                  </a:lnTo>
                  <a:lnTo>
                    <a:pt x="40386" y="2971038"/>
                  </a:lnTo>
                  <a:lnTo>
                    <a:pt x="44196" y="2969514"/>
                  </a:lnTo>
                  <a:lnTo>
                    <a:pt x="51816" y="2967990"/>
                  </a:lnTo>
                  <a:lnTo>
                    <a:pt x="1407414" y="2967990"/>
                  </a:lnTo>
                  <a:lnTo>
                    <a:pt x="1415034" y="2969514"/>
                  </a:lnTo>
                  <a:lnTo>
                    <a:pt x="1418844" y="2971038"/>
                  </a:lnTo>
                  <a:lnTo>
                    <a:pt x="1418082" y="2971038"/>
                  </a:lnTo>
                  <a:lnTo>
                    <a:pt x="1418844" y="2971342"/>
                  </a:lnTo>
                  <a:lnTo>
                    <a:pt x="1441704" y="2999232"/>
                  </a:lnTo>
                  <a:lnTo>
                    <a:pt x="1441704" y="3003042"/>
                  </a:lnTo>
                  <a:lnTo>
                    <a:pt x="1442466" y="3006852"/>
                  </a:lnTo>
                  <a:lnTo>
                    <a:pt x="1442466" y="2994304"/>
                  </a:lnTo>
                  <a:lnTo>
                    <a:pt x="1439545" y="2986303"/>
                  </a:lnTo>
                  <a:lnTo>
                    <a:pt x="1431137" y="2976105"/>
                  </a:lnTo>
                  <a:lnTo>
                    <a:pt x="1419999" y="2968879"/>
                  </a:lnTo>
                  <a:lnTo>
                    <a:pt x="1407414" y="2965704"/>
                  </a:lnTo>
                  <a:lnTo>
                    <a:pt x="55626" y="2965704"/>
                  </a:lnTo>
                  <a:lnTo>
                    <a:pt x="16002" y="2994660"/>
                  </a:lnTo>
                  <a:lnTo>
                    <a:pt x="14478" y="3003042"/>
                  </a:lnTo>
                  <a:lnTo>
                    <a:pt x="14478" y="3172206"/>
                  </a:lnTo>
                  <a:lnTo>
                    <a:pt x="15240" y="3176016"/>
                  </a:lnTo>
                  <a:lnTo>
                    <a:pt x="16002" y="3180588"/>
                  </a:lnTo>
                  <a:lnTo>
                    <a:pt x="16764" y="3182493"/>
                  </a:lnTo>
                  <a:lnTo>
                    <a:pt x="17526" y="3184398"/>
                  </a:lnTo>
                  <a:lnTo>
                    <a:pt x="21247" y="3192361"/>
                  </a:lnTo>
                  <a:lnTo>
                    <a:pt x="23609" y="3194443"/>
                  </a:lnTo>
                  <a:lnTo>
                    <a:pt x="29781" y="3200450"/>
                  </a:lnTo>
                  <a:lnTo>
                    <a:pt x="35814" y="3204972"/>
                  </a:lnTo>
                  <a:lnTo>
                    <a:pt x="41148" y="3207372"/>
                  </a:lnTo>
                  <a:lnTo>
                    <a:pt x="42024" y="3207778"/>
                  </a:lnTo>
                  <a:lnTo>
                    <a:pt x="48717" y="3209950"/>
                  </a:lnTo>
                  <a:lnTo>
                    <a:pt x="55626" y="3209544"/>
                  </a:lnTo>
                  <a:lnTo>
                    <a:pt x="1407414" y="3209544"/>
                  </a:lnTo>
                  <a:lnTo>
                    <a:pt x="1411986" y="3208782"/>
                  </a:lnTo>
                  <a:lnTo>
                    <a:pt x="1442466" y="3180969"/>
                  </a:lnTo>
                  <a:lnTo>
                    <a:pt x="1444752" y="3172206"/>
                  </a:lnTo>
                  <a:lnTo>
                    <a:pt x="1444752" y="3003042"/>
                  </a:lnTo>
                  <a:close/>
                </a:path>
                <a:path w="3167379" h="3820795">
                  <a:moveTo>
                    <a:pt x="3150870" y="1237488"/>
                  </a:moveTo>
                  <a:lnTo>
                    <a:pt x="3150108" y="1232916"/>
                  </a:lnTo>
                  <a:lnTo>
                    <a:pt x="3147822" y="1226820"/>
                  </a:lnTo>
                  <a:lnTo>
                    <a:pt x="3147822" y="1237488"/>
                  </a:lnTo>
                  <a:lnTo>
                    <a:pt x="3147822" y="1406652"/>
                  </a:lnTo>
                  <a:lnTo>
                    <a:pt x="3146298" y="1414272"/>
                  </a:lnTo>
                  <a:lnTo>
                    <a:pt x="3144774" y="1418082"/>
                  </a:lnTo>
                  <a:lnTo>
                    <a:pt x="3145536" y="1417320"/>
                  </a:lnTo>
                  <a:lnTo>
                    <a:pt x="3143250" y="1421130"/>
                  </a:lnTo>
                  <a:lnTo>
                    <a:pt x="3141726" y="1424178"/>
                  </a:lnTo>
                  <a:lnTo>
                    <a:pt x="3139440" y="1427226"/>
                  </a:lnTo>
                  <a:lnTo>
                    <a:pt x="3136392" y="1430274"/>
                  </a:lnTo>
                  <a:lnTo>
                    <a:pt x="3137154" y="1430274"/>
                  </a:lnTo>
                  <a:lnTo>
                    <a:pt x="3128010" y="1437132"/>
                  </a:lnTo>
                  <a:lnTo>
                    <a:pt x="3128010" y="1436370"/>
                  </a:lnTo>
                  <a:lnTo>
                    <a:pt x="3124200" y="1438656"/>
                  </a:lnTo>
                  <a:lnTo>
                    <a:pt x="3121152" y="1439418"/>
                  </a:lnTo>
                  <a:lnTo>
                    <a:pt x="3117342" y="1440942"/>
                  </a:lnTo>
                  <a:lnTo>
                    <a:pt x="3113532" y="1440942"/>
                  </a:lnTo>
                  <a:lnTo>
                    <a:pt x="3108960" y="1441704"/>
                  </a:lnTo>
                  <a:lnTo>
                    <a:pt x="1761744" y="1441704"/>
                  </a:lnTo>
                  <a:lnTo>
                    <a:pt x="1757934" y="1440942"/>
                  </a:lnTo>
                  <a:lnTo>
                    <a:pt x="1754124" y="1440942"/>
                  </a:lnTo>
                  <a:lnTo>
                    <a:pt x="1750314" y="1439418"/>
                  </a:lnTo>
                  <a:lnTo>
                    <a:pt x="1746504" y="1438656"/>
                  </a:lnTo>
                  <a:lnTo>
                    <a:pt x="1743456" y="1436370"/>
                  </a:lnTo>
                  <a:lnTo>
                    <a:pt x="1743456" y="1437132"/>
                  </a:lnTo>
                  <a:lnTo>
                    <a:pt x="1740408" y="1434846"/>
                  </a:lnTo>
                  <a:lnTo>
                    <a:pt x="1732076" y="1429219"/>
                  </a:lnTo>
                  <a:lnTo>
                    <a:pt x="1733461" y="1428673"/>
                  </a:lnTo>
                  <a:lnTo>
                    <a:pt x="1727454" y="1421130"/>
                  </a:lnTo>
                  <a:lnTo>
                    <a:pt x="1725930" y="1417320"/>
                  </a:lnTo>
                  <a:lnTo>
                    <a:pt x="1725930" y="1418082"/>
                  </a:lnTo>
                  <a:lnTo>
                    <a:pt x="1724406" y="1414272"/>
                  </a:lnTo>
                  <a:lnTo>
                    <a:pt x="1722882" y="1406652"/>
                  </a:lnTo>
                  <a:lnTo>
                    <a:pt x="1722882" y="1237488"/>
                  </a:lnTo>
                  <a:lnTo>
                    <a:pt x="1724406" y="1229868"/>
                  </a:lnTo>
                  <a:lnTo>
                    <a:pt x="1725930" y="1226058"/>
                  </a:lnTo>
                  <a:lnTo>
                    <a:pt x="1725930" y="1226820"/>
                  </a:lnTo>
                  <a:lnTo>
                    <a:pt x="1727454" y="1223010"/>
                  </a:lnTo>
                  <a:lnTo>
                    <a:pt x="1732076" y="1217193"/>
                  </a:lnTo>
                  <a:lnTo>
                    <a:pt x="1733461" y="1215466"/>
                  </a:lnTo>
                  <a:lnTo>
                    <a:pt x="1732076" y="1214920"/>
                  </a:lnTo>
                  <a:lnTo>
                    <a:pt x="1740408" y="1209294"/>
                  </a:lnTo>
                  <a:lnTo>
                    <a:pt x="1743456" y="1207008"/>
                  </a:lnTo>
                  <a:lnTo>
                    <a:pt x="1743456" y="1207770"/>
                  </a:lnTo>
                  <a:lnTo>
                    <a:pt x="1746504" y="1205484"/>
                  </a:lnTo>
                  <a:lnTo>
                    <a:pt x="1750314" y="1204722"/>
                  </a:lnTo>
                  <a:lnTo>
                    <a:pt x="1754124" y="1203198"/>
                  </a:lnTo>
                  <a:lnTo>
                    <a:pt x="1757934" y="1203198"/>
                  </a:lnTo>
                  <a:lnTo>
                    <a:pt x="1761744" y="1202436"/>
                  </a:lnTo>
                  <a:lnTo>
                    <a:pt x="3108960" y="1202436"/>
                  </a:lnTo>
                  <a:lnTo>
                    <a:pt x="3113532" y="1203198"/>
                  </a:lnTo>
                  <a:lnTo>
                    <a:pt x="3117342" y="1203198"/>
                  </a:lnTo>
                  <a:lnTo>
                    <a:pt x="3121152" y="1204722"/>
                  </a:lnTo>
                  <a:lnTo>
                    <a:pt x="3124200" y="1205484"/>
                  </a:lnTo>
                  <a:lnTo>
                    <a:pt x="3128010" y="1207770"/>
                  </a:lnTo>
                  <a:lnTo>
                    <a:pt x="3128010" y="1207008"/>
                  </a:lnTo>
                  <a:lnTo>
                    <a:pt x="3137154" y="1213866"/>
                  </a:lnTo>
                  <a:lnTo>
                    <a:pt x="3136392" y="1213866"/>
                  </a:lnTo>
                  <a:lnTo>
                    <a:pt x="3137154" y="1214628"/>
                  </a:lnTo>
                  <a:lnTo>
                    <a:pt x="3139440" y="1216914"/>
                  </a:lnTo>
                  <a:lnTo>
                    <a:pt x="3141726" y="1219962"/>
                  </a:lnTo>
                  <a:lnTo>
                    <a:pt x="3143250" y="1223010"/>
                  </a:lnTo>
                  <a:lnTo>
                    <a:pt x="3145536" y="1226820"/>
                  </a:lnTo>
                  <a:lnTo>
                    <a:pt x="3144774" y="1226058"/>
                  </a:lnTo>
                  <a:lnTo>
                    <a:pt x="3145536" y="1227963"/>
                  </a:lnTo>
                  <a:lnTo>
                    <a:pt x="3146298" y="1229868"/>
                  </a:lnTo>
                  <a:lnTo>
                    <a:pt x="3147822" y="1237488"/>
                  </a:lnTo>
                  <a:lnTo>
                    <a:pt x="3147822" y="1226820"/>
                  </a:lnTo>
                  <a:lnTo>
                    <a:pt x="3145536" y="1220711"/>
                  </a:lnTo>
                  <a:lnTo>
                    <a:pt x="3137192" y="1210551"/>
                  </a:lnTo>
                  <a:lnTo>
                    <a:pt x="3126168" y="1203388"/>
                  </a:lnTo>
                  <a:lnTo>
                    <a:pt x="3113532" y="1200150"/>
                  </a:lnTo>
                  <a:lnTo>
                    <a:pt x="1761744" y="1200150"/>
                  </a:lnTo>
                  <a:lnTo>
                    <a:pt x="1722120" y="1229106"/>
                  </a:lnTo>
                  <a:lnTo>
                    <a:pt x="1720596" y="1237488"/>
                  </a:lnTo>
                  <a:lnTo>
                    <a:pt x="1720596" y="1406652"/>
                  </a:lnTo>
                  <a:lnTo>
                    <a:pt x="1721358" y="1411224"/>
                  </a:lnTo>
                  <a:lnTo>
                    <a:pt x="1722120" y="1415034"/>
                  </a:lnTo>
                  <a:lnTo>
                    <a:pt x="1722882" y="1416939"/>
                  </a:lnTo>
                  <a:lnTo>
                    <a:pt x="1723644" y="1418844"/>
                  </a:lnTo>
                  <a:lnTo>
                    <a:pt x="1725396" y="1425448"/>
                  </a:lnTo>
                  <a:lnTo>
                    <a:pt x="1731391" y="1429461"/>
                  </a:lnTo>
                  <a:lnTo>
                    <a:pt x="1732076" y="1430451"/>
                  </a:lnTo>
                  <a:lnTo>
                    <a:pt x="1735074" y="1434846"/>
                  </a:lnTo>
                  <a:lnTo>
                    <a:pt x="1738884" y="1437132"/>
                  </a:lnTo>
                  <a:lnTo>
                    <a:pt x="1741932" y="1439418"/>
                  </a:lnTo>
                  <a:lnTo>
                    <a:pt x="1748142" y="1442224"/>
                  </a:lnTo>
                  <a:lnTo>
                    <a:pt x="1754835" y="1444396"/>
                  </a:lnTo>
                  <a:lnTo>
                    <a:pt x="1761744" y="1443990"/>
                  </a:lnTo>
                  <a:lnTo>
                    <a:pt x="3113532" y="1443990"/>
                  </a:lnTo>
                  <a:lnTo>
                    <a:pt x="3117342" y="1443228"/>
                  </a:lnTo>
                  <a:lnTo>
                    <a:pt x="3129800" y="1438948"/>
                  </a:lnTo>
                  <a:lnTo>
                    <a:pt x="3137154" y="1433055"/>
                  </a:lnTo>
                  <a:lnTo>
                    <a:pt x="3140202" y="1430616"/>
                  </a:lnTo>
                  <a:lnTo>
                    <a:pt x="3145536" y="1422527"/>
                  </a:lnTo>
                  <a:lnTo>
                    <a:pt x="3147555" y="1419440"/>
                  </a:lnTo>
                  <a:lnTo>
                    <a:pt x="3147822" y="1418450"/>
                  </a:lnTo>
                  <a:lnTo>
                    <a:pt x="3150870" y="1406652"/>
                  </a:lnTo>
                  <a:lnTo>
                    <a:pt x="3150870" y="1237488"/>
                  </a:lnTo>
                  <a:close/>
                </a:path>
                <a:path w="3167379" h="3820795">
                  <a:moveTo>
                    <a:pt x="3150870" y="633984"/>
                  </a:moveTo>
                  <a:lnTo>
                    <a:pt x="3150108" y="630174"/>
                  </a:lnTo>
                  <a:lnTo>
                    <a:pt x="3147822" y="623608"/>
                  </a:lnTo>
                  <a:lnTo>
                    <a:pt x="3147822" y="634746"/>
                  </a:lnTo>
                  <a:lnTo>
                    <a:pt x="3147822" y="803148"/>
                  </a:lnTo>
                  <a:lnTo>
                    <a:pt x="3146298" y="810768"/>
                  </a:lnTo>
                  <a:lnTo>
                    <a:pt x="3144774" y="814578"/>
                  </a:lnTo>
                  <a:lnTo>
                    <a:pt x="3145536" y="814578"/>
                  </a:lnTo>
                  <a:lnTo>
                    <a:pt x="3143250" y="817626"/>
                  </a:lnTo>
                  <a:lnTo>
                    <a:pt x="3141726" y="820674"/>
                  </a:lnTo>
                  <a:lnTo>
                    <a:pt x="3139440" y="823722"/>
                  </a:lnTo>
                  <a:lnTo>
                    <a:pt x="3136392" y="826770"/>
                  </a:lnTo>
                  <a:lnTo>
                    <a:pt x="3137154" y="826770"/>
                  </a:lnTo>
                  <a:lnTo>
                    <a:pt x="3128010" y="833628"/>
                  </a:lnTo>
                  <a:lnTo>
                    <a:pt x="3124200" y="835152"/>
                  </a:lnTo>
                  <a:lnTo>
                    <a:pt x="3121152" y="836676"/>
                  </a:lnTo>
                  <a:lnTo>
                    <a:pt x="3113532" y="838200"/>
                  </a:lnTo>
                  <a:lnTo>
                    <a:pt x="1757934" y="838200"/>
                  </a:lnTo>
                  <a:lnTo>
                    <a:pt x="1750314" y="836676"/>
                  </a:lnTo>
                  <a:lnTo>
                    <a:pt x="1723644" y="806958"/>
                  </a:lnTo>
                  <a:lnTo>
                    <a:pt x="1722882" y="803148"/>
                  </a:lnTo>
                  <a:lnTo>
                    <a:pt x="1722882" y="634746"/>
                  </a:lnTo>
                  <a:lnTo>
                    <a:pt x="1723644" y="630174"/>
                  </a:lnTo>
                  <a:lnTo>
                    <a:pt x="1723644" y="630936"/>
                  </a:lnTo>
                  <a:lnTo>
                    <a:pt x="1724406" y="626364"/>
                  </a:lnTo>
                  <a:lnTo>
                    <a:pt x="1724406" y="627126"/>
                  </a:lnTo>
                  <a:lnTo>
                    <a:pt x="1727454" y="619506"/>
                  </a:lnTo>
                  <a:lnTo>
                    <a:pt x="1732330" y="613130"/>
                  </a:lnTo>
                  <a:lnTo>
                    <a:pt x="1737207" y="608253"/>
                  </a:lnTo>
                  <a:lnTo>
                    <a:pt x="1742922" y="604431"/>
                  </a:lnTo>
                  <a:lnTo>
                    <a:pt x="1750314" y="601218"/>
                  </a:lnTo>
                  <a:lnTo>
                    <a:pt x="1757934" y="599694"/>
                  </a:lnTo>
                  <a:lnTo>
                    <a:pt x="3113532" y="599694"/>
                  </a:lnTo>
                  <a:lnTo>
                    <a:pt x="3121152" y="601218"/>
                  </a:lnTo>
                  <a:lnTo>
                    <a:pt x="3124200" y="602742"/>
                  </a:lnTo>
                  <a:lnTo>
                    <a:pt x="3128010" y="604266"/>
                  </a:lnTo>
                  <a:lnTo>
                    <a:pt x="3131058" y="605790"/>
                  </a:lnTo>
                  <a:lnTo>
                    <a:pt x="3134106" y="608076"/>
                  </a:lnTo>
                  <a:lnTo>
                    <a:pt x="3137154" y="611124"/>
                  </a:lnTo>
                  <a:lnTo>
                    <a:pt x="3136392" y="611124"/>
                  </a:lnTo>
                  <a:lnTo>
                    <a:pt x="3137154" y="611695"/>
                  </a:lnTo>
                  <a:lnTo>
                    <a:pt x="3139440" y="613410"/>
                  </a:lnTo>
                  <a:lnTo>
                    <a:pt x="3141726" y="616458"/>
                  </a:lnTo>
                  <a:lnTo>
                    <a:pt x="3143250" y="619506"/>
                  </a:lnTo>
                  <a:lnTo>
                    <a:pt x="3145536" y="623316"/>
                  </a:lnTo>
                  <a:lnTo>
                    <a:pt x="3144774" y="623316"/>
                  </a:lnTo>
                  <a:lnTo>
                    <a:pt x="3145536" y="625221"/>
                  </a:lnTo>
                  <a:lnTo>
                    <a:pt x="3146298" y="627126"/>
                  </a:lnTo>
                  <a:lnTo>
                    <a:pt x="3146298" y="626364"/>
                  </a:lnTo>
                  <a:lnTo>
                    <a:pt x="3147060" y="630936"/>
                  </a:lnTo>
                  <a:lnTo>
                    <a:pt x="3147060" y="630174"/>
                  </a:lnTo>
                  <a:lnTo>
                    <a:pt x="3147822" y="634746"/>
                  </a:lnTo>
                  <a:lnTo>
                    <a:pt x="3147822" y="623608"/>
                  </a:lnTo>
                  <a:lnTo>
                    <a:pt x="3145790" y="617753"/>
                  </a:lnTo>
                  <a:lnTo>
                    <a:pt x="3137408" y="607402"/>
                  </a:lnTo>
                  <a:lnTo>
                    <a:pt x="3126219" y="600049"/>
                  </a:lnTo>
                  <a:lnTo>
                    <a:pt x="3113532" y="596646"/>
                  </a:lnTo>
                  <a:lnTo>
                    <a:pt x="1761744" y="596646"/>
                  </a:lnTo>
                  <a:lnTo>
                    <a:pt x="1722120" y="625602"/>
                  </a:lnTo>
                  <a:lnTo>
                    <a:pt x="1721358" y="630174"/>
                  </a:lnTo>
                  <a:lnTo>
                    <a:pt x="1720596" y="633984"/>
                  </a:lnTo>
                  <a:lnTo>
                    <a:pt x="1720596" y="803148"/>
                  </a:lnTo>
                  <a:lnTo>
                    <a:pt x="1721358" y="807720"/>
                  </a:lnTo>
                  <a:lnTo>
                    <a:pt x="1722120" y="811530"/>
                  </a:lnTo>
                  <a:lnTo>
                    <a:pt x="1722882" y="813435"/>
                  </a:lnTo>
                  <a:lnTo>
                    <a:pt x="1723644" y="815340"/>
                  </a:lnTo>
                  <a:lnTo>
                    <a:pt x="1725129" y="820318"/>
                  </a:lnTo>
                  <a:lnTo>
                    <a:pt x="1731022" y="827951"/>
                  </a:lnTo>
                  <a:lnTo>
                    <a:pt x="1735074" y="831342"/>
                  </a:lnTo>
                  <a:lnTo>
                    <a:pt x="1738884" y="833628"/>
                  </a:lnTo>
                  <a:lnTo>
                    <a:pt x="1741932" y="835914"/>
                  </a:lnTo>
                  <a:lnTo>
                    <a:pt x="1750733" y="839965"/>
                  </a:lnTo>
                  <a:lnTo>
                    <a:pt x="1752676" y="839393"/>
                  </a:lnTo>
                  <a:lnTo>
                    <a:pt x="1761744" y="841248"/>
                  </a:lnTo>
                  <a:lnTo>
                    <a:pt x="3109722" y="841248"/>
                  </a:lnTo>
                  <a:lnTo>
                    <a:pt x="3117342" y="839724"/>
                  </a:lnTo>
                  <a:lnTo>
                    <a:pt x="3147606" y="816051"/>
                  </a:lnTo>
                  <a:lnTo>
                    <a:pt x="3150870" y="803148"/>
                  </a:lnTo>
                  <a:lnTo>
                    <a:pt x="3150870" y="633984"/>
                  </a:lnTo>
                  <a:close/>
                </a:path>
                <a:path w="3167379" h="3820795">
                  <a:moveTo>
                    <a:pt x="3160014" y="2095500"/>
                  </a:moveTo>
                  <a:lnTo>
                    <a:pt x="3159252" y="2090928"/>
                  </a:lnTo>
                  <a:lnTo>
                    <a:pt x="3157728" y="2086864"/>
                  </a:lnTo>
                  <a:lnTo>
                    <a:pt x="3157728" y="2100072"/>
                  </a:lnTo>
                  <a:lnTo>
                    <a:pt x="3157728" y="2260854"/>
                  </a:lnTo>
                  <a:lnTo>
                    <a:pt x="3156966" y="2264664"/>
                  </a:lnTo>
                  <a:lnTo>
                    <a:pt x="3156966" y="2268474"/>
                  </a:lnTo>
                  <a:lnTo>
                    <a:pt x="3155442" y="2272284"/>
                  </a:lnTo>
                  <a:lnTo>
                    <a:pt x="3154680" y="2276094"/>
                  </a:lnTo>
                  <a:lnTo>
                    <a:pt x="3154680" y="2275332"/>
                  </a:lnTo>
                  <a:lnTo>
                    <a:pt x="3152394" y="2279142"/>
                  </a:lnTo>
                  <a:lnTo>
                    <a:pt x="3149168" y="2285758"/>
                  </a:lnTo>
                  <a:lnTo>
                    <a:pt x="3146209" y="2288844"/>
                  </a:lnTo>
                  <a:lnTo>
                    <a:pt x="3140202" y="2292858"/>
                  </a:lnTo>
                  <a:lnTo>
                    <a:pt x="3137154" y="2295144"/>
                  </a:lnTo>
                  <a:lnTo>
                    <a:pt x="3137154" y="2294382"/>
                  </a:lnTo>
                  <a:lnTo>
                    <a:pt x="3133344" y="2296668"/>
                  </a:lnTo>
                  <a:lnTo>
                    <a:pt x="3134106" y="2296668"/>
                  </a:lnTo>
                  <a:lnTo>
                    <a:pt x="3130296" y="2297430"/>
                  </a:lnTo>
                  <a:lnTo>
                    <a:pt x="3126486" y="2298954"/>
                  </a:lnTo>
                  <a:lnTo>
                    <a:pt x="3122676" y="2298954"/>
                  </a:lnTo>
                  <a:lnTo>
                    <a:pt x="3118866" y="2299716"/>
                  </a:lnTo>
                  <a:lnTo>
                    <a:pt x="1770888" y="2299716"/>
                  </a:lnTo>
                  <a:lnTo>
                    <a:pt x="1767078" y="2298954"/>
                  </a:lnTo>
                  <a:lnTo>
                    <a:pt x="1763268" y="2298954"/>
                  </a:lnTo>
                  <a:lnTo>
                    <a:pt x="1759458" y="2297430"/>
                  </a:lnTo>
                  <a:lnTo>
                    <a:pt x="1755648" y="2296668"/>
                  </a:lnTo>
                  <a:lnTo>
                    <a:pt x="1756410" y="2296668"/>
                  </a:lnTo>
                  <a:lnTo>
                    <a:pt x="1752600" y="2294382"/>
                  </a:lnTo>
                  <a:lnTo>
                    <a:pt x="1752600" y="2295144"/>
                  </a:lnTo>
                  <a:lnTo>
                    <a:pt x="1743456" y="2288286"/>
                  </a:lnTo>
                  <a:lnTo>
                    <a:pt x="1736598" y="2279142"/>
                  </a:lnTo>
                  <a:lnTo>
                    <a:pt x="1737360" y="2279142"/>
                  </a:lnTo>
                  <a:lnTo>
                    <a:pt x="1735074" y="2275332"/>
                  </a:lnTo>
                  <a:lnTo>
                    <a:pt x="1735074" y="2276094"/>
                  </a:lnTo>
                  <a:lnTo>
                    <a:pt x="1734312" y="2272284"/>
                  </a:lnTo>
                  <a:lnTo>
                    <a:pt x="1732788" y="2268474"/>
                  </a:lnTo>
                  <a:lnTo>
                    <a:pt x="1732788" y="2264664"/>
                  </a:lnTo>
                  <a:lnTo>
                    <a:pt x="1732026" y="2260854"/>
                  </a:lnTo>
                  <a:lnTo>
                    <a:pt x="1732026" y="2100072"/>
                  </a:lnTo>
                  <a:lnTo>
                    <a:pt x="1732788" y="2095500"/>
                  </a:lnTo>
                  <a:lnTo>
                    <a:pt x="1732788" y="2091690"/>
                  </a:lnTo>
                  <a:lnTo>
                    <a:pt x="1734312" y="2087880"/>
                  </a:lnTo>
                  <a:lnTo>
                    <a:pt x="1735074" y="2084832"/>
                  </a:lnTo>
                  <a:lnTo>
                    <a:pt x="1736598" y="2082292"/>
                  </a:lnTo>
                  <a:lnTo>
                    <a:pt x="1737360" y="2081022"/>
                  </a:lnTo>
                  <a:lnTo>
                    <a:pt x="1736598" y="2081022"/>
                  </a:lnTo>
                  <a:lnTo>
                    <a:pt x="1743456" y="2071878"/>
                  </a:lnTo>
                  <a:lnTo>
                    <a:pt x="1752600" y="2065020"/>
                  </a:lnTo>
                  <a:lnTo>
                    <a:pt x="1752600" y="2065782"/>
                  </a:lnTo>
                  <a:lnTo>
                    <a:pt x="1755648" y="2063953"/>
                  </a:lnTo>
                  <a:lnTo>
                    <a:pt x="1756410" y="2063496"/>
                  </a:lnTo>
                  <a:lnTo>
                    <a:pt x="1755648" y="2063496"/>
                  </a:lnTo>
                  <a:lnTo>
                    <a:pt x="1759458" y="2062734"/>
                  </a:lnTo>
                  <a:lnTo>
                    <a:pt x="1763268" y="2061210"/>
                  </a:lnTo>
                  <a:lnTo>
                    <a:pt x="1767078" y="2061210"/>
                  </a:lnTo>
                  <a:lnTo>
                    <a:pt x="1770888" y="2060448"/>
                  </a:lnTo>
                  <a:lnTo>
                    <a:pt x="3118866" y="2060448"/>
                  </a:lnTo>
                  <a:lnTo>
                    <a:pt x="3122676" y="2061210"/>
                  </a:lnTo>
                  <a:lnTo>
                    <a:pt x="3126486" y="2061210"/>
                  </a:lnTo>
                  <a:lnTo>
                    <a:pt x="3130296" y="2062734"/>
                  </a:lnTo>
                  <a:lnTo>
                    <a:pt x="3134106" y="2063496"/>
                  </a:lnTo>
                  <a:lnTo>
                    <a:pt x="3133344" y="2063496"/>
                  </a:lnTo>
                  <a:lnTo>
                    <a:pt x="3134106" y="2063953"/>
                  </a:lnTo>
                  <a:lnTo>
                    <a:pt x="3137154" y="2065782"/>
                  </a:lnTo>
                  <a:lnTo>
                    <a:pt x="3137154" y="2065020"/>
                  </a:lnTo>
                  <a:lnTo>
                    <a:pt x="3140202" y="2067306"/>
                  </a:lnTo>
                  <a:lnTo>
                    <a:pt x="3146209" y="2071319"/>
                  </a:lnTo>
                  <a:lnTo>
                    <a:pt x="3149168" y="2074405"/>
                  </a:lnTo>
                  <a:lnTo>
                    <a:pt x="3152394" y="2081022"/>
                  </a:lnTo>
                  <a:lnTo>
                    <a:pt x="3154680" y="2084832"/>
                  </a:lnTo>
                  <a:lnTo>
                    <a:pt x="3154680" y="2084070"/>
                  </a:lnTo>
                  <a:lnTo>
                    <a:pt x="3155442" y="2087880"/>
                  </a:lnTo>
                  <a:lnTo>
                    <a:pt x="3156966" y="2091690"/>
                  </a:lnTo>
                  <a:lnTo>
                    <a:pt x="3156966" y="2095500"/>
                  </a:lnTo>
                  <a:lnTo>
                    <a:pt x="3157728" y="2100072"/>
                  </a:lnTo>
                  <a:lnTo>
                    <a:pt x="3157728" y="2086864"/>
                  </a:lnTo>
                  <a:lnTo>
                    <a:pt x="3154680" y="2078736"/>
                  </a:lnTo>
                  <a:lnTo>
                    <a:pt x="3146336" y="2068563"/>
                  </a:lnTo>
                  <a:lnTo>
                    <a:pt x="3135312" y="2061387"/>
                  </a:lnTo>
                  <a:lnTo>
                    <a:pt x="3122676" y="2058162"/>
                  </a:lnTo>
                  <a:lnTo>
                    <a:pt x="1770888" y="2058162"/>
                  </a:lnTo>
                  <a:lnTo>
                    <a:pt x="1731264" y="2087118"/>
                  </a:lnTo>
                  <a:lnTo>
                    <a:pt x="1729740" y="2095500"/>
                  </a:lnTo>
                  <a:lnTo>
                    <a:pt x="1729740" y="2264664"/>
                  </a:lnTo>
                  <a:lnTo>
                    <a:pt x="1730502" y="2269236"/>
                  </a:lnTo>
                  <a:lnTo>
                    <a:pt x="1731264" y="2273046"/>
                  </a:lnTo>
                  <a:lnTo>
                    <a:pt x="1732026" y="2274951"/>
                  </a:lnTo>
                  <a:lnTo>
                    <a:pt x="1732788" y="2276856"/>
                  </a:lnTo>
                  <a:lnTo>
                    <a:pt x="1733918" y="2282202"/>
                  </a:lnTo>
                  <a:lnTo>
                    <a:pt x="1736598" y="2284768"/>
                  </a:lnTo>
                  <a:lnTo>
                    <a:pt x="1741182" y="2289162"/>
                  </a:lnTo>
                  <a:lnTo>
                    <a:pt x="1744980" y="2292858"/>
                  </a:lnTo>
                  <a:lnTo>
                    <a:pt x="1751076" y="2297430"/>
                  </a:lnTo>
                  <a:lnTo>
                    <a:pt x="1755648" y="2299487"/>
                  </a:lnTo>
                  <a:lnTo>
                    <a:pt x="1757286" y="2300236"/>
                  </a:lnTo>
                  <a:lnTo>
                    <a:pt x="1763979" y="2302408"/>
                  </a:lnTo>
                  <a:lnTo>
                    <a:pt x="1770888" y="2302002"/>
                  </a:lnTo>
                  <a:lnTo>
                    <a:pt x="3122676" y="2302002"/>
                  </a:lnTo>
                  <a:lnTo>
                    <a:pt x="3127248" y="2301240"/>
                  </a:lnTo>
                  <a:lnTo>
                    <a:pt x="3134106" y="2298662"/>
                  </a:lnTo>
                  <a:lnTo>
                    <a:pt x="3139427" y="2296668"/>
                  </a:lnTo>
                  <a:lnTo>
                    <a:pt x="3149600" y="2288324"/>
                  </a:lnTo>
                  <a:lnTo>
                    <a:pt x="3156775" y="2277300"/>
                  </a:lnTo>
                  <a:lnTo>
                    <a:pt x="3157728" y="2273617"/>
                  </a:lnTo>
                  <a:lnTo>
                    <a:pt x="3160014" y="2264664"/>
                  </a:lnTo>
                  <a:lnTo>
                    <a:pt x="3160014" y="2095500"/>
                  </a:lnTo>
                  <a:close/>
                </a:path>
                <a:path w="3167379" h="3820795">
                  <a:moveTo>
                    <a:pt x="3163062" y="41148"/>
                  </a:moveTo>
                  <a:lnTo>
                    <a:pt x="3162300" y="37338"/>
                  </a:lnTo>
                  <a:lnTo>
                    <a:pt x="3162300" y="32766"/>
                  </a:lnTo>
                  <a:lnTo>
                    <a:pt x="3160014" y="27508"/>
                  </a:lnTo>
                  <a:lnTo>
                    <a:pt x="3160014" y="37338"/>
                  </a:lnTo>
                  <a:lnTo>
                    <a:pt x="3160014" y="206502"/>
                  </a:lnTo>
                  <a:lnTo>
                    <a:pt x="3158490" y="214122"/>
                  </a:lnTo>
                  <a:lnTo>
                    <a:pt x="3156966" y="217932"/>
                  </a:lnTo>
                  <a:lnTo>
                    <a:pt x="3156966" y="217170"/>
                  </a:lnTo>
                  <a:lnTo>
                    <a:pt x="3155442" y="220980"/>
                  </a:lnTo>
                  <a:lnTo>
                    <a:pt x="3148584" y="230124"/>
                  </a:lnTo>
                  <a:lnTo>
                    <a:pt x="3145536" y="232410"/>
                  </a:lnTo>
                  <a:lnTo>
                    <a:pt x="3146298" y="232410"/>
                  </a:lnTo>
                  <a:lnTo>
                    <a:pt x="3142488" y="234696"/>
                  </a:lnTo>
                  <a:lnTo>
                    <a:pt x="3143250" y="234696"/>
                  </a:lnTo>
                  <a:lnTo>
                    <a:pt x="3139440" y="236982"/>
                  </a:lnTo>
                  <a:lnTo>
                    <a:pt x="3139440" y="236220"/>
                  </a:lnTo>
                  <a:lnTo>
                    <a:pt x="3136392" y="238506"/>
                  </a:lnTo>
                  <a:lnTo>
                    <a:pt x="3132582" y="239268"/>
                  </a:lnTo>
                  <a:lnTo>
                    <a:pt x="3128772" y="240792"/>
                  </a:lnTo>
                  <a:lnTo>
                    <a:pt x="3124962" y="240792"/>
                  </a:lnTo>
                  <a:lnTo>
                    <a:pt x="3121152" y="241554"/>
                  </a:lnTo>
                  <a:lnTo>
                    <a:pt x="1773936" y="241554"/>
                  </a:lnTo>
                  <a:lnTo>
                    <a:pt x="1770126" y="240919"/>
                  </a:lnTo>
                  <a:lnTo>
                    <a:pt x="1765554" y="240792"/>
                  </a:lnTo>
                  <a:lnTo>
                    <a:pt x="1766316" y="240792"/>
                  </a:lnTo>
                  <a:lnTo>
                    <a:pt x="1762506" y="239268"/>
                  </a:lnTo>
                  <a:lnTo>
                    <a:pt x="1758696" y="238506"/>
                  </a:lnTo>
                  <a:lnTo>
                    <a:pt x="1754886" y="236220"/>
                  </a:lnTo>
                  <a:lnTo>
                    <a:pt x="1741170" y="224028"/>
                  </a:lnTo>
                  <a:lnTo>
                    <a:pt x="1741932" y="224028"/>
                  </a:lnTo>
                  <a:lnTo>
                    <a:pt x="1739646" y="220980"/>
                  </a:lnTo>
                  <a:lnTo>
                    <a:pt x="1738122" y="217170"/>
                  </a:lnTo>
                  <a:lnTo>
                    <a:pt x="1738122" y="217932"/>
                  </a:lnTo>
                  <a:lnTo>
                    <a:pt x="1736598" y="214122"/>
                  </a:lnTo>
                  <a:lnTo>
                    <a:pt x="1735074" y="206502"/>
                  </a:lnTo>
                  <a:lnTo>
                    <a:pt x="1735074" y="37338"/>
                  </a:lnTo>
                  <a:lnTo>
                    <a:pt x="1736598" y="29718"/>
                  </a:lnTo>
                  <a:lnTo>
                    <a:pt x="1738122" y="25908"/>
                  </a:lnTo>
                  <a:lnTo>
                    <a:pt x="1738122" y="26670"/>
                  </a:lnTo>
                  <a:lnTo>
                    <a:pt x="1739646" y="22860"/>
                  </a:lnTo>
                  <a:lnTo>
                    <a:pt x="1741170" y="20828"/>
                  </a:lnTo>
                  <a:lnTo>
                    <a:pt x="1741932" y="19812"/>
                  </a:lnTo>
                  <a:lnTo>
                    <a:pt x="1741170" y="19812"/>
                  </a:lnTo>
                  <a:lnTo>
                    <a:pt x="1743456" y="16764"/>
                  </a:lnTo>
                  <a:lnTo>
                    <a:pt x="1748790" y="11430"/>
                  </a:lnTo>
                  <a:lnTo>
                    <a:pt x="1751838" y="9144"/>
                  </a:lnTo>
                  <a:lnTo>
                    <a:pt x="1755648" y="6858"/>
                  </a:lnTo>
                  <a:lnTo>
                    <a:pt x="1754886" y="7620"/>
                  </a:lnTo>
                  <a:lnTo>
                    <a:pt x="1755648" y="7162"/>
                  </a:lnTo>
                  <a:lnTo>
                    <a:pt x="1758696" y="5334"/>
                  </a:lnTo>
                  <a:lnTo>
                    <a:pt x="1762506" y="4572"/>
                  </a:lnTo>
                  <a:lnTo>
                    <a:pt x="1765554" y="3352"/>
                  </a:lnTo>
                  <a:lnTo>
                    <a:pt x="1766316" y="3048"/>
                  </a:lnTo>
                  <a:lnTo>
                    <a:pt x="1769364" y="3048"/>
                  </a:lnTo>
                  <a:lnTo>
                    <a:pt x="1773936" y="2286"/>
                  </a:lnTo>
                  <a:lnTo>
                    <a:pt x="3121152" y="2286"/>
                  </a:lnTo>
                  <a:lnTo>
                    <a:pt x="3124962" y="3048"/>
                  </a:lnTo>
                  <a:lnTo>
                    <a:pt x="3128772" y="3048"/>
                  </a:lnTo>
                  <a:lnTo>
                    <a:pt x="3132582" y="4572"/>
                  </a:lnTo>
                  <a:lnTo>
                    <a:pt x="3136392" y="5334"/>
                  </a:lnTo>
                  <a:lnTo>
                    <a:pt x="3139440" y="7620"/>
                  </a:lnTo>
                  <a:lnTo>
                    <a:pt x="3139440" y="6858"/>
                  </a:lnTo>
                  <a:lnTo>
                    <a:pt x="3143250" y="9144"/>
                  </a:lnTo>
                  <a:lnTo>
                    <a:pt x="3142488" y="9144"/>
                  </a:lnTo>
                  <a:lnTo>
                    <a:pt x="3143250" y="9601"/>
                  </a:lnTo>
                  <a:lnTo>
                    <a:pt x="3146298" y="11430"/>
                  </a:lnTo>
                  <a:lnTo>
                    <a:pt x="3145536" y="11430"/>
                  </a:lnTo>
                  <a:lnTo>
                    <a:pt x="3146298" y="12001"/>
                  </a:lnTo>
                  <a:lnTo>
                    <a:pt x="3148584" y="13716"/>
                  </a:lnTo>
                  <a:lnTo>
                    <a:pt x="3155442" y="22860"/>
                  </a:lnTo>
                  <a:lnTo>
                    <a:pt x="3156966" y="26670"/>
                  </a:lnTo>
                  <a:lnTo>
                    <a:pt x="3156966" y="25908"/>
                  </a:lnTo>
                  <a:lnTo>
                    <a:pt x="3158490" y="29718"/>
                  </a:lnTo>
                  <a:lnTo>
                    <a:pt x="3160014" y="37338"/>
                  </a:lnTo>
                  <a:lnTo>
                    <a:pt x="3160014" y="27508"/>
                  </a:lnTo>
                  <a:lnTo>
                    <a:pt x="3157004" y="20574"/>
                  </a:lnTo>
                  <a:lnTo>
                    <a:pt x="3149079" y="10553"/>
                  </a:lnTo>
                  <a:lnTo>
                    <a:pt x="3138614" y="3454"/>
                  </a:lnTo>
                  <a:lnTo>
                    <a:pt x="3125724" y="0"/>
                  </a:lnTo>
                  <a:lnTo>
                    <a:pt x="1773936" y="0"/>
                  </a:lnTo>
                  <a:lnTo>
                    <a:pt x="1739861" y="17195"/>
                  </a:lnTo>
                  <a:lnTo>
                    <a:pt x="1732026" y="37338"/>
                  </a:lnTo>
                  <a:lnTo>
                    <a:pt x="1732026" y="206502"/>
                  </a:lnTo>
                  <a:lnTo>
                    <a:pt x="1732788" y="211074"/>
                  </a:lnTo>
                  <a:lnTo>
                    <a:pt x="1734312" y="214884"/>
                  </a:lnTo>
                  <a:lnTo>
                    <a:pt x="1735074" y="218694"/>
                  </a:lnTo>
                  <a:lnTo>
                    <a:pt x="1738642" y="225780"/>
                  </a:lnTo>
                  <a:lnTo>
                    <a:pt x="1741170" y="228295"/>
                  </a:lnTo>
                  <a:lnTo>
                    <a:pt x="1741932" y="229057"/>
                  </a:lnTo>
                  <a:lnTo>
                    <a:pt x="1747266" y="234696"/>
                  </a:lnTo>
                  <a:lnTo>
                    <a:pt x="1750314" y="236982"/>
                  </a:lnTo>
                  <a:lnTo>
                    <a:pt x="1754124" y="239268"/>
                  </a:lnTo>
                  <a:lnTo>
                    <a:pt x="1755648" y="240284"/>
                  </a:lnTo>
                  <a:lnTo>
                    <a:pt x="1757959" y="241846"/>
                  </a:lnTo>
                  <a:lnTo>
                    <a:pt x="1765554" y="243636"/>
                  </a:lnTo>
                  <a:lnTo>
                    <a:pt x="1769313" y="244538"/>
                  </a:lnTo>
                  <a:lnTo>
                    <a:pt x="1773936" y="243840"/>
                  </a:lnTo>
                  <a:lnTo>
                    <a:pt x="3125724" y="243840"/>
                  </a:lnTo>
                  <a:lnTo>
                    <a:pt x="3129534" y="243078"/>
                  </a:lnTo>
                  <a:lnTo>
                    <a:pt x="3141789" y="238772"/>
                  </a:lnTo>
                  <a:lnTo>
                    <a:pt x="3143250" y="237553"/>
                  </a:lnTo>
                  <a:lnTo>
                    <a:pt x="3146298" y="234988"/>
                  </a:lnTo>
                  <a:lnTo>
                    <a:pt x="3152203" y="230022"/>
                  </a:lnTo>
                  <a:lnTo>
                    <a:pt x="3159468" y="218655"/>
                  </a:lnTo>
                  <a:lnTo>
                    <a:pt x="3160014" y="216331"/>
                  </a:lnTo>
                  <a:lnTo>
                    <a:pt x="3162300" y="206502"/>
                  </a:lnTo>
                  <a:lnTo>
                    <a:pt x="3163062" y="202692"/>
                  </a:lnTo>
                  <a:lnTo>
                    <a:pt x="3163062" y="41148"/>
                  </a:lnTo>
                  <a:close/>
                </a:path>
                <a:path w="3167379" h="3820795">
                  <a:moveTo>
                    <a:pt x="3166872" y="3308604"/>
                  </a:moveTo>
                  <a:lnTo>
                    <a:pt x="3166110" y="3304794"/>
                  </a:lnTo>
                  <a:lnTo>
                    <a:pt x="3163824" y="3298596"/>
                  </a:lnTo>
                  <a:lnTo>
                    <a:pt x="3163824" y="3309366"/>
                  </a:lnTo>
                  <a:lnTo>
                    <a:pt x="3163824" y="3477768"/>
                  </a:lnTo>
                  <a:lnTo>
                    <a:pt x="3163062" y="3482340"/>
                  </a:lnTo>
                  <a:lnTo>
                    <a:pt x="3163062" y="3481578"/>
                  </a:lnTo>
                  <a:lnTo>
                    <a:pt x="3162300" y="3485388"/>
                  </a:lnTo>
                  <a:lnTo>
                    <a:pt x="3159252" y="3493008"/>
                  </a:lnTo>
                  <a:lnTo>
                    <a:pt x="3159252" y="3492246"/>
                  </a:lnTo>
                  <a:lnTo>
                    <a:pt x="3157728" y="3496056"/>
                  </a:lnTo>
                  <a:lnTo>
                    <a:pt x="3155442" y="3499104"/>
                  </a:lnTo>
                  <a:lnTo>
                    <a:pt x="3152394" y="3501390"/>
                  </a:lnTo>
                  <a:lnTo>
                    <a:pt x="3153156" y="3501390"/>
                  </a:lnTo>
                  <a:lnTo>
                    <a:pt x="3150108" y="3504438"/>
                  </a:lnTo>
                  <a:lnTo>
                    <a:pt x="3147060" y="3506724"/>
                  </a:lnTo>
                  <a:lnTo>
                    <a:pt x="3144012" y="3508248"/>
                  </a:lnTo>
                  <a:lnTo>
                    <a:pt x="3136392" y="3511296"/>
                  </a:lnTo>
                  <a:lnTo>
                    <a:pt x="3137154" y="3511296"/>
                  </a:lnTo>
                  <a:lnTo>
                    <a:pt x="3133344" y="3512058"/>
                  </a:lnTo>
                  <a:lnTo>
                    <a:pt x="3128772" y="3512820"/>
                  </a:lnTo>
                  <a:lnTo>
                    <a:pt x="1773936" y="3512820"/>
                  </a:lnTo>
                  <a:lnTo>
                    <a:pt x="1766316" y="3511296"/>
                  </a:lnTo>
                  <a:lnTo>
                    <a:pt x="1762506" y="3509772"/>
                  </a:lnTo>
                  <a:lnTo>
                    <a:pt x="1759458" y="3508248"/>
                  </a:lnTo>
                  <a:lnTo>
                    <a:pt x="1755648" y="3506724"/>
                  </a:lnTo>
                  <a:lnTo>
                    <a:pt x="1756410" y="3506724"/>
                  </a:lnTo>
                  <a:lnTo>
                    <a:pt x="1753362" y="3504438"/>
                  </a:lnTo>
                  <a:lnTo>
                    <a:pt x="1748028" y="3499104"/>
                  </a:lnTo>
                  <a:lnTo>
                    <a:pt x="1745742" y="3496056"/>
                  </a:lnTo>
                  <a:lnTo>
                    <a:pt x="1743456" y="3492246"/>
                  </a:lnTo>
                  <a:lnTo>
                    <a:pt x="1743456" y="3493008"/>
                  </a:lnTo>
                  <a:lnTo>
                    <a:pt x="1740408" y="3485388"/>
                  </a:lnTo>
                  <a:lnTo>
                    <a:pt x="1739646" y="3481578"/>
                  </a:lnTo>
                  <a:lnTo>
                    <a:pt x="1739646" y="3482340"/>
                  </a:lnTo>
                  <a:lnTo>
                    <a:pt x="1738884" y="3477768"/>
                  </a:lnTo>
                  <a:lnTo>
                    <a:pt x="1738884" y="3309366"/>
                  </a:lnTo>
                  <a:lnTo>
                    <a:pt x="1740408" y="3301746"/>
                  </a:lnTo>
                  <a:lnTo>
                    <a:pt x="1741932" y="3297936"/>
                  </a:lnTo>
                  <a:lnTo>
                    <a:pt x="1743456" y="3294888"/>
                  </a:lnTo>
                  <a:lnTo>
                    <a:pt x="1745742" y="3291078"/>
                  </a:lnTo>
                  <a:lnTo>
                    <a:pt x="1745742" y="3291840"/>
                  </a:lnTo>
                  <a:lnTo>
                    <a:pt x="1748028" y="3288030"/>
                  </a:lnTo>
                  <a:lnTo>
                    <a:pt x="1748028" y="3288792"/>
                  </a:lnTo>
                  <a:lnTo>
                    <a:pt x="1750314" y="3285744"/>
                  </a:lnTo>
                  <a:lnTo>
                    <a:pt x="1759458" y="3278886"/>
                  </a:lnTo>
                  <a:lnTo>
                    <a:pt x="1762506" y="3277362"/>
                  </a:lnTo>
                  <a:lnTo>
                    <a:pt x="1766316" y="3275838"/>
                  </a:lnTo>
                  <a:lnTo>
                    <a:pt x="1773936" y="3274314"/>
                  </a:lnTo>
                  <a:lnTo>
                    <a:pt x="3129534" y="3274441"/>
                  </a:lnTo>
                  <a:lnTo>
                    <a:pt x="3133344" y="3275076"/>
                  </a:lnTo>
                  <a:lnTo>
                    <a:pt x="3137154" y="3275838"/>
                  </a:lnTo>
                  <a:lnTo>
                    <a:pt x="3136392" y="3275838"/>
                  </a:lnTo>
                  <a:lnTo>
                    <a:pt x="3137154" y="3276142"/>
                  </a:lnTo>
                  <a:lnTo>
                    <a:pt x="3144012" y="3278886"/>
                  </a:lnTo>
                  <a:lnTo>
                    <a:pt x="3153156" y="3285744"/>
                  </a:lnTo>
                  <a:lnTo>
                    <a:pt x="3152394" y="3285744"/>
                  </a:lnTo>
                  <a:lnTo>
                    <a:pt x="3153156" y="3286506"/>
                  </a:lnTo>
                  <a:lnTo>
                    <a:pt x="3155442" y="3288792"/>
                  </a:lnTo>
                  <a:lnTo>
                    <a:pt x="3155442" y="3288030"/>
                  </a:lnTo>
                  <a:lnTo>
                    <a:pt x="3157728" y="3291840"/>
                  </a:lnTo>
                  <a:lnTo>
                    <a:pt x="3157728" y="3291078"/>
                  </a:lnTo>
                  <a:lnTo>
                    <a:pt x="3159252" y="3294888"/>
                  </a:lnTo>
                  <a:lnTo>
                    <a:pt x="3160776" y="3297936"/>
                  </a:lnTo>
                  <a:lnTo>
                    <a:pt x="3162300" y="3301746"/>
                  </a:lnTo>
                  <a:lnTo>
                    <a:pt x="3163824" y="3309366"/>
                  </a:lnTo>
                  <a:lnTo>
                    <a:pt x="3163824" y="3298596"/>
                  </a:lnTo>
                  <a:lnTo>
                    <a:pt x="3129534" y="3272028"/>
                  </a:lnTo>
                  <a:lnTo>
                    <a:pt x="3124962" y="3271266"/>
                  </a:lnTo>
                  <a:lnTo>
                    <a:pt x="1777746" y="3271266"/>
                  </a:lnTo>
                  <a:lnTo>
                    <a:pt x="1743849" y="3288881"/>
                  </a:lnTo>
                  <a:lnTo>
                    <a:pt x="1735836" y="3313176"/>
                  </a:lnTo>
                  <a:lnTo>
                    <a:pt x="1735836" y="3473958"/>
                  </a:lnTo>
                  <a:lnTo>
                    <a:pt x="1736598" y="3478530"/>
                  </a:lnTo>
                  <a:lnTo>
                    <a:pt x="1737360" y="3482340"/>
                  </a:lnTo>
                  <a:lnTo>
                    <a:pt x="1738122" y="3486912"/>
                  </a:lnTo>
                  <a:lnTo>
                    <a:pt x="1738884" y="3488817"/>
                  </a:lnTo>
                  <a:lnTo>
                    <a:pt x="1739646" y="3490722"/>
                  </a:lnTo>
                  <a:lnTo>
                    <a:pt x="1741170" y="3493770"/>
                  </a:lnTo>
                  <a:lnTo>
                    <a:pt x="1743456" y="3497580"/>
                  </a:lnTo>
                  <a:lnTo>
                    <a:pt x="1748028" y="3503676"/>
                  </a:lnTo>
                  <a:lnTo>
                    <a:pt x="1751076" y="3505962"/>
                  </a:lnTo>
                  <a:lnTo>
                    <a:pt x="1754886" y="3509010"/>
                  </a:lnTo>
                  <a:lnTo>
                    <a:pt x="1755648" y="3509391"/>
                  </a:lnTo>
                  <a:lnTo>
                    <a:pt x="1757934" y="3510534"/>
                  </a:lnTo>
                  <a:lnTo>
                    <a:pt x="1761744" y="3512820"/>
                  </a:lnTo>
                  <a:lnTo>
                    <a:pt x="1765554" y="3513582"/>
                  </a:lnTo>
                  <a:lnTo>
                    <a:pt x="1769364" y="3515106"/>
                  </a:lnTo>
                  <a:lnTo>
                    <a:pt x="1773936" y="3515868"/>
                  </a:lnTo>
                  <a:lnTo>
                    <a:pt x="3129534" y="3515868"/>
                  </a:lnTo>
                  <a:lnTo>
                    <a:pt x="3133344" y="3515106"/>
                  </a:lnTo>
                  <a:lnTo>
                    <a:pt x="3137154" y="3513658"/>
                  </a:lnTo>
                  <a:lnTo>
                    <a:pt x="3145701" y="3510432"/>
                  </a:lnTo>
                  <a:lnTo>
                    <a:pt x="3166872" y="3478530"/>
                  </a:lnTo>
                  <a:lnTo>
                    <a:pt x="3166872" y="3308604"/>
                  </a:lnTo>
                  <a:close/>
                </a:path>
                <a:path w="3167379" h="3820795">
                  <a:moveTo>
                    <a:pt x="3166872" y="2673858"/>
                  </a:moveTo>
                  <a:lnTo>
                    <a:pt x="3166110" y="2670048"/>
                  </a:lnTo>
                  <a:lnTo>
                    <a:pt x="3164586" y="2665742"/>
                  </a:lnTo>
                  <a:lnTo>
                    <a:pt x="3164586" y="2678430"/>
                  </a:lnTo>
                  <a:lnTo>
                    <a:pt x="3164586" y="2839212"/>
                  </a:lnTo>
                  <a:lnTo>
                    <a:pt x="3163824" y="2843022"/>
                  </a:lnTo>
                  <a:lnTo>
                    <a:pt x="3163824" y="2846832"/>
                  </a:lnTo>
                  <a:lnTo>
                    <a:pt x="3162300" y="2850642"/>
                  </a:lnTo>
                  <a:lnTo>
                    <a:pt x="3161538" y="2854452"/>
                  </a:lnTo>
                  <a:lnTo>
                    <a:pt x="3159252" y="2857500"/>
                  </a:lnTo>
                  <a:lnTo>
                    <a:pt x="3157728" y="2861310"/>
                  </a:lnTo>
                  <a:lnTo>
                    <a:pt x="3155442" y="2864358"/>
                  </a:lnTo>
                  <a:lnTo>
                    <a:pt x="3155442" y="2863596"/>
                  </a:lnTo>
                  <a:lnTo>
                    <a:pt x="3153156" y="2866644"/>
                  </a:lnTo>
                  <a:lnTo>
                    <a:pt x="3150108" y="2869692"/>
                  </a:lnTo>
                  <a:lnTo>
                    <a:pt x="3150108" y="2868930"/>
                  </a:lnTo>
                  <a:lnTo>
                    <a:pt x="3144012" y="2873502"/>
                  </a:lnTo>
                  <a:lnTo>
                    <a:pt x="3140202" y="2875026"/>
                  </a:lnTo>
                  <a:lnTo>
                    <a:pt x="3140964" y="2875026"/>
                  </a:lnTo>
                  <a:lnTo>
                    <a:pt x="3137154" y="2876550"/>
                  </a:lnTo>
                  <a:lnTo>
                    <a:pt x="3129534" y="2878074"/>
                  </a:lnTo>
                  <a:lnTo>
                    <a:pt x="1773936" y="2878074"/>
                  </a:lnTo>
                  <a:lnTo>
                    <a:pt x="1766316" y="2876550"/>
                  </a:lnTo>
                  <a:lnTo>
                    <a:pt x="1762506" y="2875026"/>
                  </a:lnTo>
                  <a:lnTo>
                    <a:pt x="1763268" y="2875026"/>
                  </a:lnTo>
                  <a:lnTo>
                    <a:pt x="1759458" y="2873502"/>
                  </a:lnTo>
                  <a:lnTo>
                    <a:pt x="1753362" y="2868930"/>
                  </a:lnTo>
                  <a:lnTo>
                    <a:pt x="1753362" y="2869692"/>
                  </a:lnTo>
                  <a:lnTo>
                    <a:pt x="1750314" y="2866644"/>
                  </a:lnTo>
                  <a:lnTo>
                    <a:pt x="1748028" y="2863596"/>
                  </a:lnTo>
                  <a:lnTo>
                    <a:pt x="1748028" y="2864358"/>
                  </a:lnTo>
                  <a:lnTo>
                    <a:pt x="1745742" y="2861310"/>
                  </a:lnTo>
                  <a:lnTo>
                    <a:pt x="1743456" y="2857500"/>
                  </a:lnTo>
                  <a:lnTo>
                    <a:pt x="1741932" y="2854452"/>
                  </a:lnTo>
                  <a:lnTo>
                    <a:pt x="1741170" y="2850642"/>
                  </a:lnTo>
                  <a:lnTo>
                    <a:pt x="1739646" y="2846832"/>
                  </a:lnTo>
                  <a:lnTo>
                    <a:pt x="1738884" y="2843022"/>
                  </a:lnTo>
                  <a:lnTo>
                    <a:pt x="1739646" y="2843022"/>
                  </a:lnTo>
                  <a:lnTo>
                    <a:pt x="1738884" y="2839212"/>
                  </a:lnTo>
                  <a:lnTo>
                    <a:pt x="1738884" y="2678430"/>
                  </a:lnTo>
                  <a:lnTo>
                    <a:pt x="1739646" y="2674620"/>
                  </a:lnTo>
                  <a:lnTo>
                    <a:pt x="1738884" y="2674620"/>
                  </a:lnTo>
                  <a:lnTo>
                    <a:pt x="1739646" y="2670810"/>
                  </a:lnTo>
                  <a:lnTo>
                    <a:pt x="1741170" y="2667000"/>
                  </a:lnTo>
                  <a:lnTo>
                    <a:pt x="1741932" y="2663190"/>
                  </a:lnTo>
                  <a:lnTo>
                    <a:pt x="1743456" y="2659380"/>
                  </a:lnTo>
                  <a:lnTo>
                    <a:pt x="1743456" y="2660142"/>
                  </a:lnTo>
                  <a:lnTo>
                    <a:pt x="1745742" y="2656332"/>
                  </a:lnTo>
                  <a:lnTo>
                    <a:pt x="1748028" y="2653284"/>
                  </a:lnTo>
                  <a:lnTo>
                    <a:pt x="1753362" y="2647950"/>
                  </a:lnTo>
                  <a:lnTo>
                    <a:pt x="1753362" y="2648712"/>
                  </a:lnTo>
                  <a:lnTo>
                    <a:pt x="1759458" y="2644140"/>
                  </a:lnTo>
                  <a:lnTo>
                    <a:pt x="1762506" y="2642920"/>
                  </a:lnTo>
                  <a:lnTo>
                    <a:pt x="1763268" y="2642616"/>
                  </a:lnTo>
                  <a:lnTo>
                    <a:pt x="1762506" y="2642616"/>
                  </a:lnTo>
                  <a:lnTo>
                    <a:pt x="1766316" y="2641092"/>
                  </a:lnTo>
                  <a:lnTo>
                    <a:pt x="1773936" y="2639568"/>
                  </a:lnTo>
                  <a:lnTo>
                    <a:pt x="3129534" y="2639568"/>
                  </a:lnTo>
                  <a:lnTo>
                    <a:pt x="3134766" y="2640177"/>
                  </a:lnTo>
                  <a:lnTo>
                    <a:pt x="3143224" y="2642819"/>
                  </a:lnTo>
                  <a:lnTo>
                    <a:pt x="3147060" y="2646426"/>
                  </a:lnTo>
                  <a:lnTo>
                    <a:pt x="3150108" y="2648712"/>
                  </a:lnTo>
                  <a:lnTo>
                    <a:pt x="3150108" y="2647950"/>
                  </a:lnTo>
                  <a:lnTo>
                    <a:pt x="3155442" y="2653284"/>
                  </a:lnTo>
                  <a:lnTo>
                    <a:pt x="3157728" y="2656332"/>
                  </a:lnTo>
                  <a:lnTo>
                    <a:pt x="3159252" y="2660142"/>
                  </a:lnTo>
                  <a:lnTo>
                    <a:pt x="3159252" y="2659380"/>
                  </a:lnTo>
                  <a:lnTo>
                    <a:pt x="3161538" y="2663190"/>
                  </a:lnTo>
                  <a:lnTo>
                    <a:pt x="3162300" y="2667000"/>
                  </a:lnTo>
                  <a:lnTo>
                    <a:pt x="3163824" y="2670810"/>
                  </a:lnTo>
                  <a:lnTo>
                    <a:pt x="3163824" y="2674620"/>
                  </a:lnTo>
                  <a:lnTo>
                    <a:pt x="3164586" y="2678430"/>
                  </a:lnTo>
                  <a:lnTo>
                    <a:pt x="3164586" y="2665742"/>
                  </a:lnTo>
                  <a:lnTo>
                    <a:pt x="3161703" y="2657576"/>
                  </a:lnTo>
                  <a:lnTo>
                    <a:pt x="3153270" y="2647543"/>
                  </a:lnTo>
                  <a:lnTo>
                    <a:pt x="3142119" y="2640380"/>
                  </a:lnTo>
                  <a:lnTo>
                    <a:pt x="3129534" y="2636520"/>
                  </a:lnTo>
                  <a:lnTo>
                    <a:pt x="1777746" y="2636520"/>
                  </a:lnTo>
                  <a:lnTo>
                    <a:pt x="1743760" y="2654528"/>
                  </a:lnTo>
                  <a:lnTo>
                    <a:pt x="1736598" y="2673858"/>
                  </a:lnTo>
                  <a:lnTo>
                    <a:pt x="1736598" y="2843784"/>
                  </a:lnTo>
                  <a:lnTo>
                    <a:pt x="1738122" y="2851404"/>
                  </a:lnTo>
                  <a:lnTo>
                    <a:pt x="1738884" y="2853309"/>
                  </a:lnTo>
                  <a:lnTo>
                    <a:pt x="1739646" y="2855214"/>
                  </a:lnTo>
                  <a:lnTo>
                    <a:pt x="1741487" y="2861221"/>
                  </a:lnTo>
                  <a:lnTo>
                    <a:pt x="1746478" y="2867888"/>
                  </a:lnTo>
                  <a:lnTo>
                    <a:pt x="1751838" y="2871216"/>
                  </a:lnTo>
                  <a:lnTo>
                    <a:pt x="1757934" y="2875788"/>
                  </a:lnTo>
                  <a:lnTo>
                    <a:pt x="1761744" y="2878074"/>
                  </a:lnTo>
                  <a:lnTo>
                    <a:pt x="1762506" y="2878226"/>
                  </a:lnTo>
                  <a:lnTo>
                    <a:pt x="1765554" y="2878836"/>
                  </a:lnTo>
                  <a:lnTo>
                    <a:pt x="1769364" y="2880360"/>
                  </a:lnTo>
                  <a:lnTo>
                    <a:pt x="1773936" y="2881122"/>
                  </a:lnTo>
                  <a:lnTo>
                    <a:pt x="3129534" y="2881122"/>
                  </a:lnTo>
                  <a:lnTo>
                    <a:pt x="3163468" y="2856484"/>
                  </a:lnTo>
                  <a:lnTo>
                    <a:pt x="3166872" y="2843784"/>
                  </a:lnTo>
                  <a:lnTo>
                    <a:pt x="3166872" y="2673858"/>
                  </a:lnTo>
                  <a:close/>
                </a:path>
              </a:pathLst>
            </a:custGeom>
            <a:solidFill>
              <a:srgbClr val="FFFFFF"/>
            </a:solidFill>
          </p:spPr>
          <p:txBody>
            <a:bodyPr wrap="square" lIns="0" tIns="0" rIns="0" bIns="0" rtlCol="0"/>
            <a:lstStyle/>
            <a:p>
              <a:endParaRPr/>
            </a:p>
          </p:txBody>
        </p:sp>
        <p:sp>
          <p:nvSpPr>
            <p:cNvPr id="52" name="object 52"/>
            <p:cNvSpPr/>
            <p:nvPr/>
          </p:nvSpPr>
          <p:spPr>
            <a:xfrm>
              <a:off x="3540137" y="3258324"/>
              <a:ext cx="3611245" cy="2959735"/>
            </a:xfrm>
            <a:custGeom>
              <a:avLst/>
              <a:gdLst/>
              <a:ahLst/>
              <a:cxnLst/>
              <a:rect l="l" t="t" r="r" b="b"/>
              <a:pathLst>
                <a:path w="3611245" h="2959735">
                  <a:moveTo>
                    <a:pt x="176784" y="2484120"/>
                  </a:moveTo>
                  <a:lnTo>
                    <a:pt x="5334" y="2484120"/>
                  </a:lnTo>
                  <a:lnTo>
                    <a:pt x="5334" y="1934718"/>
                  </a:lnTo>
                  <a:lnTo>
                    <a:pt x="0" y="1934718"/>
                  </a:lnTo>
                  <a:lnTo>
                    <a:pt x="0" y="2959608"/>
                  </a:lnTo>
                  <a:lnTo>
                    <a:pt x="5334" y="2959608"/>
                  </a:lnTo>
                  <a:lnTo>
                    <a:pt x="5334" y="2490216"/>
                  </a:lnTo>
                  <a:lnTo>
                    <a:pt x="176784" y="2490216"/>
                  </a:lnTo>
                  <a:lnTo>
                    <a:pt x="176784" y="2484120"/>
                  </a:lnTo>
                  <a:close/>
                </a:path>
                <a:path w="3611245" h="2959735">
                  <a:moveTo>
                    <a:pt x="3611105" y="0"/>
                  </a:moveTo>
                  <a:lnTo>
                    <a:pt x="3605784" y="0"/>
                  </a:lnTo>
                  <a:lnTo>
                    <a:pt x="3605784" y="89154"/>
                  </a:lnTo>
                  <a:lnTo>
                    <a:pt x="3434334" y="89154"/>
                  </a:lnTo>
                  <a:lnTo>
                    <a:pt x="3434334" y="95250"/>
                  </a:lnTo>
                  <a:lnTo>
                    <a:pt x="3608070" y="95250"/>
                  </a:lnTo>
                  <a:lnTo>
                    <a:pt x="3608070" y="92202"/>
                  </a:lnTo>
                  <a:lnTo>
                    <a:pt x="3611105" y="92202"/>
                  </a:lnTo>
                  <a:lnTo>
                    <a:pt x="3611105" y="0"/>
                  </a:lnTo>
                  <a:close/>
                </a:path>
              </a:pathLst>
            </a:custGeom>
            <a:solidFill>
              <a:srgbClr val="000000"/>
            </a:solidFill>
          </p:spPr>
          <p:txBody>
            <a:bodyPr wrap="square" lIns="0" tIns="0" rIns="0" bIns="0" rtlCol="0"/>
            <a:lstStyle/>
            <a:p>
              <a:endParaRPr/>
            </a:p>
          </p:txBody>
        </p:sp>
      </p:grpSp>
      <p:sp>
        <p:nvSpPr>
          <p:cNvPr id="53" name="object 53"/>
          <p:cNvSpPr txBox="1"/>
          <p:nvPr/>
        </p:nvSpPr>
        <p:spPr>
          <a:xfrm>
            <a:off x="7149217" y="2646679"/>
            <a:ext cx="2116455" cy="1757045"/>
          </a:xfrm>
          <a:prstGeom prst="rect">
            <a:avLst/>
          </a:prstGeom>
        </p:spPr>
        <p:txBody>
          <a:bodyPr vert="horz" wrap="square" lIns="0" tIns="12700" rIns="0" bIns="0" rtlCol="0">
            <a:spAutoFit/>
          </a:bodyPr>
          <a:lstStyle/>
          <a:p>
            <a:pPr marL="104775" indent="-92710">
              <a:lnSpc>
                <a:spcPts val="1155"/>
              </a:lnSpc>
              <a:spcBef>
                <a:spcPts val="100"/>
              </a:spcBef>
              <a:buChar char="•"/>
              <a:tabLst>
                <a:tab pos="105410" algn="l"/>
              </a:tabLst>
            </a:pPr>
            <a:r>
              <a:rPr sz="1050" b="1" spc="75" dirty="0">
                <a:latin typeface="Microsoft JhengHei"/>
                <a:cs typeface="Microsoft JhengHei"/>
              </a:rPr>
              <a:t>Hornet、Grinder</a:t>
            </a:r>
            <a:r>
              <a:rPr sz="1050" b="1" spc="55" dirty="0">
                <a:latin typeface="Microsoft JhengHei"/>
                <a:cs typeface="Microsoft JhengHei"/>
              </a:rPr>
              <a:t>等平台</a:t>
            </a:r>
            <a:endParaRPr sz="1050">
              <a:latin typeface="Microsoft JhengHei"/>
              <a:cs typeface="Microsoft JhengHei"/>
            </a:endParaRPr>
          </a:p>
          <a:p>
            <a:pPr marL="71755" indent="-59690">
              <a:lnSpc>
                <a:spcPts val="1055"/>
              </a:lnSpc>
              <a:buSzPct val="90476"/>
              <a:buChar char="•"/>
              <a:tabLst>
                <a:tab pos="72390" algn="l"/>
              </a:tabLst>
            </a:pPr>
            <a:r>
              <a:rPr sz="1050" b="1" spc="75" dirty="0">
                <a:latin typeface="Microsoft JhengHei"/>
                <a:cs typeface="Microsoft JhengHei"/>
              </a:rPr>
              <a:t>官方臉書粉絲專頁、</a:t>
            </a:r>
            <a:r>
              <a:rPr sz="1050" b="1" spc="65" dirty="0">
                <a:latin typeface="Microsoft JhengHei"/>
                <a:cs typeface="Microsoft JhengHei"/>
              </a:rPr>
              <a:t>Instagram</a:t>
            </a:r>
            <a:endParaRPr sz="1050">
              <a:latin typeface="Microsoft JhengHei"/>
              <a:cs typeface="Microsoft JhengHei"/>
            </a:endParaRPr>
          </a:p>
          <a:p>
            <a:pPr marL="71755" indent="-59690">
              <a:lnSpc>
                <a:spcPts val="1160"/>
              </a:lnSpc>
              <a:buSzPct val="90476"/>
              <a:buChar char="•"/>
              <a:tabLst>
                <a:tab pos="72390" algn="l"/>
              </a:tabLst>
            </a:pPr>
            <a:r>
              <a:rPr sz="1050" b="1" spc="75" dirty="0">
                <a:latin typeface="Microsoft JhengHei"/>
                <a:cs typeface="Microsoft JhengHei"/>
              </a:rPr>
              <a:t>官方LINE帳號、</a:t>
            </a:r>
            <a:r>
              <a:rPr sz="1050" b="1" dirty="0">
                <a:latin typeface="Microsoft JhengHei"/>
                <a:cs typeface="Microsoft JhengHei"/>
              </a:rPr>
              <a:t>QR</a:t>
            </a:r>
            <a:r>
              <a:rPr sz="1050" b="1" spc="204" dirty="0">
                <a:latin typeface="Microsoft JhengHei"/>
                <a:cs typeface="Microsoft JhengHei"/>
              </a:rPr>
              <a:t> </a:t>
            </a:r>
            <a:r>
              <a:rPr sz="1050" b="1" spc="55" dirty="0">
                <a:latin typeface="Microsoft JhengHei"/>
                <a:cs typeface="Microsoft JhengHei"/>
              </a:rPr>
              <a:t>Code</a:t>
            </a:r>
            <a:endParaRPr sz="1050">
              <a:latin typeface="Microsoft JhengHei"/>
              <a:cs typeface="Microsoft JhengHei"/>
            </a:endParaRPr>
          </a:p>
          <a:p>
            <a:pPr marL="89535" marR="597535" indent="-60325">
              <a:lnSpc>
                <a:spcPct val="125200"/>
              </a:lnSpc>
              <a:spcBef>
                <a:spcPts val="795"/>
              </a:spcBef>
              <a:buSzPct val="71428"/>
              <a:buChar char="•"/>
              <a:tabLst>
                <a:tab pos="79375" algn="l"/>
              </a:tabLst>
            </a:pPr>
            <a:r>
              <a:rPr sz="1050" b="1" spc="50" dirty="0">
                <a:latin typeface="Microsoft JhengHei"/>
                <a:cs typeface="Microsoft JhengHei"/>
              </a:rPr>
              <a:t>開啟⼀對⼀聊天室說</a:t>
            </a:r>
            <a:r>
              <a:rPr sz="1050" b="1" dirty="0">
                <a:latin typeface="Microsoft JhengHei"/>
                <a:cs typeface="Microsoft JhengHei"/>
              </a:rPr>
              <a:t>明</a:t>
            </a:r>
            <a:r>
              <a:rPr sz="1050" b="1" spc="-10" dirty="0">
                <a:latin typeface="Microsoft JhengHei"/>
                <a:cs typeface="Microsoft JhengHei"/>
              </a:rPr>
              <a:t>評估內容：</a:t>
            </a:r>
            <a:endParaRPr sz="1050">
              <a:latin typeface="Microsoft JhengHei"/>
              <a:cs typeface="Microsoft JhengHei"/>
            </a:endParaRPr>
          </a:p>
          <a:p>
            <a:pPr marL="148590" lvl="1" indent="-59690">
              <a:lnSpc>
                <a:spcPts val="950"/>
              </a:lnSpc>
              <a:buSzPct val="90476"/>
              <a:buChar char="•"/>
              <a:tabLst>
                <a:tab pos="149225" algn="l"/>
              </a:tabLst>
            </a:pPr>
            <a:r>
              <a:rPr sz="1050" b="1" spc="65" dirty="0">
                <a:latin typeface="Microsoft JhengHei"/>
                <a:cs typeface="Microsoft JhengHei"/>
              </a:rPr>
              <a:t>是否有無套性行為</a:t>
            </a:r>
            <a:endParaRPr sz="1050">
              <a:latin typeface="Microsoft JhengHei"/>
              <a:cs typeface="Microsoft JhengHei"/>
            </a:endParaRPr>
          </a:p>
          <a:p>
            <a:pPr marL="148590" lvl="1" indent="-59690">
              <a:lnSpc>
                <a:spcPts val="1055"/>
              </a:lnSpc>
              <a:buSzPct val="90476"/>
              <a:buChar char="•"/>
              <a:tabLst>
                <a:tab pos="149225" algn="l"/>
              </a:tabLst>
            </a:pPr>
            <a:r>
              <a:rPr sz="1050" b="1" spc="65" dirty="0">
                <a:latin typeface="Microsoft JhengHei"/>
                <a:cs typeface="Microsoft JhengHei"/>
              </a:rPr>
              <a:t>是否有多重性伴侶</a:t>
            </a:r>
            <a:endParaRPr sz="1050">
              <a:latin typeface="Microsoft JhengHei"/>
              <a:cs typeface="Microsoft JhengHei"/>
            </a:endParaRPr>
          </a:p>
          <a:p>
            <a:pPr marL="148590" lvl="1" indent="-59690">
              <a:lnSpc>
                <a:spcPts val="1050"/>
              </a:lnSpc>
              <a:buSzPct val="90476"/>
              <a:buChar char="•"/>
              <a:tabLst>
                <a:tab pos="149225" algn="l"/>
              </a:tabLst>
            </a:pPr>
            <a:r>
              <a:rPr sz="1050" b="1" spc="65" dirty="0">
                <a:latin typeface="Microsoft JhengHei"/>
                <a:cs typeface="Microsoft JhengHei"/>
              </a:rPr>
              <a:t>是否使用娛樂性用藥</a:t>
            </a:r>
            <a:endParaRPr sz="1050">
              <a:latin typeface="Microsoft JhengHei"/>
              <a:cs typeface="Microsoft JhengHei"/>
            </a:endParaRPr>
          </a:p>
          <a:p>
            <a:pPr marL="148590" lvl="1" indent="-59690">
              <a:lnSpc>
                <a:spcPts val="1055"/>
              </a:lnSpc>
              <a:buSzPct val="90476"/>
              <a:buChar char="•"/>
              <a:tabLst>
                <a:tab pos="149225" algn="l"/>
              </a:tabLst>
            </a:pPr>
            <a:r>
              <a:rPr sz="1050" b="1" spc="75" dirty="0">
                <a:latin typeface="Microsoft JhengHei"/>
                <a:cs typeface="Microsoft JhengHei"/>
              </a:rPr>
              <a:t>是否服用過</a:t>
            </a:r>
            <a:r>
              <a:rPr sz="1050" b="1" spc="65" dirty="0">
                <a:latin typeface="Microsoft JhengHei"/>
                <a:cs typeface="Microsoft JhengHei"/>
              </a:rPr>
              <a:t>PrEP/PEP</a:t>
            </a:r>
            <a:endParaRPr sz="1050">
              <a:latin typeface="Microsoft JhengHei"/>
              <a:cs typeface="Microsoft JhengHei"/>
            </a:endParaRPr>
          </a:p>
          <a:p>
            <a:pPr marL="148590" lvl="1" indent="-59690">
              <a:lnSpc>
                <a:spcPts val="1055"/>
              </a:lnSpc>
              <a:buSzPct val="90476"/>
              <a:buChar char="•"/>
              <a:tabLst>
                <a:tab pos="149225" algn="l"/>
              </a:tabLst>
            </a:pPr>
            <a:r>
              <a:rPr sz="1050" b="1" spc="65" dirty="0">
                <a:latin typeface="Microsoft JhengHei"/>
                <a:cs typeface="Microsoft JhengHei"/>
              </a:rPr>
              <a:t>是否曾感染其他性病</a:t>
            </a:r>
            <a:endParaRPr sz="1050">
              <a:latin typeface="Microsoft JhengHei"/>
              <a:cs typeface="Microsoft JhengHei"/>
            </a:endParaRPr>
          </a:p>
          <a:p>
            <a:pPr marL="148590" lvl="1" indent="-59690">
              <a:lnSpc>
                <a:spcPts val="1155"/>
              </a:lnSpc>
              <a:buSzPct val="90476"/>
              <a:buChar char="•"/>
              <a:tabLst>
                <a:tab pos="149225" algn="l"/>
              </a:tabLst>
            </a:pPr>
            <a:r>
              <a:rPr sz="1050" b="1" spc="60" dirty="0">
                <a:latin typeface="Microsoft JhengHei"/>
                <a:cs typeface="Microsoft JhengHei"/>
              </a:rPr>
              <a:t>第⼀次篩檢或不定期篩</a:t>
            </a:r>
            <a:r>
              <a:rPr sz="1050" b="1" spc="10" dirty="0">
                <a:latin typeface="Microsoft JhengHei"/>
                <a:cs typeface="Microsoft JhengHei"/>
              </a:rPr>
              <a:t>檢</a:t>
            </a:r>
            <a:endParaRPr sz="1050">
              <a:latin typeface="Microsoft JhengHei"/>
              <a:cs typeface="Microsoft JhengHei"/>
            </a:endParaRPr>
          </a:p>
        </p:txBody>
      </p:sp>
      <p:sp>
        <p:nvSpPr>
          <p:cNvPr id="54" name="object 54"/>
          <p:cNvSpPr/>
          <p:nvPr/>
        </p:nvSpPr>
        <p:spPr>
          <a:xfrm>
            <a:off x="6974471" y="5969520"/>
            <a:ext cx="177165" cy="95250"/>
          </a:xfrm>
          <a:custGeom>
            <a:avLst/>
            <a:gdLst/>
            <a:ahLst/>
            <a:cxnLst/>
            <a:rect l="l" t="t" r="r" b="b"/>
            <a:pathLst>
              <a:path w="177165" h="95250">
                <a:moveTo>
                  <a:pt x="176771" y="0"/>
                </a:moveTo>
                <a:lnTo>
                  <a:pt x="171450" y="0"/>
                </a:lnTo>
                <a:lnTo>
                  <a:pt x="171450" y="89916"/>
                </a:lnTo>
                <a:lnTo>
                  <a:pt x="0" y="89916"/>
                </a:lnTo>
                <a:lnTo>
                  <a:pt x="0" y="95250"/>
                </a:lnTo>
                <a:lnTo>
                  <a:pt x="173736" y="95250"/>
                </a:lnTo>
                <a:lnTo>
                  <a:pt x="173736" y="92202"/>
                </a:lnTo>
                <a:lnTo>
                  <a:pt x="176771" y="92202"/>
                </a:lnTo>
                <a:lnTo>
                  <a:pt x="176771" y="0"/>
                </a:lnTo>
                <a:close/>
              </a:path>
            </a:pathLst>
          </a:custGeom>
          <a:solidFill>
            <a:srgbClr val="000000"/>
          </a:solidFill>
        </p:spPr>
        <p:txBody>
          <a:bodyPr wrap="square" lIns="0" tIns="0" rIns="0" bIns="0" rtlCol="0"/>
          <a:lstStyle/>
          <a:p>
            <a:endParaRPr/>
          </a:p>
        </p:txBody>
      </p:sp>
      <p:sp>
        <p:nvSpPr>
          <p:cNvPr id="55" name="object 55"/>
          <p:cNvSpPr txBox="1"/>
          <p:nvPr/>
        </p:nvSpPr>
        <p:spPr>
          <a:xfrm>
            <a:off x="7006717" y="5922517"/>
            <a:ext cx="2218690" cy="476250"/>
          </a:xfrm>
          <a:prstGeom prst="rect">
            <a:avLst/>
          </a:prstGeom>
        </p:spPr>
        <p:txBody>
          <a:bodyPr vert="horz" wrap="square" lIns="0" tIns="12700" rIns="0" bIns="0" rtlCol="0">
            <a:spAutoFit/>
          </a:bodyPr>
          <a:lstStyle/>
          <a:p>
            <a:pPr marL="220979" indent="-50165">
              <a:lnSpc>
                <a:spcPct val="100000"/>
              </a:lnSpc>
              <a:spcBef>
                <a:spcPts val="100"/>
              </a:spcBef>
              <a:buSzPct val="71428"/>
              <a:buChar char="•"/>
              <a:tabLst>
                <a:tab pos="221615" algn="l"/>
              </a:tabLst>
            </a:pPr>
            <a:r>
              <a:rPr sz="1050" b="1" spc="70" dirty="0">
                <a:latin typeface="Microsoft JhengHei"/>
                <a:cs typeface="Microsoft JhengHei"/>
              </a:rPr>
              <a:t>透過螢幕共同判讀檢測結果</a:t>
            </a:r>
            <a:endParaRPr sz="1050">
              <a:latin typeface="Microsoft JhengHei"/>
              <a:cs typeface="Microsoft JhengHei"/>
            </a:endParaRPr>
          </a:p>
          <a:p>
            <a:pPr marL="12700">
              <a:lnSpc>
                <a:spcPct val="100000"/>
              </a:lnSpc>
              <a:spcBef>
                <a:spcPts val="1025"/>
              </a:spcBef>
            </a:pPr>
            <a:r>
              <a:rPr sz="1050" b="1" spc="70" dirty="0">
                <a:latin typeface="Microsoft JhengHei"/>
                <a:cs typeface="Microsoft JhengHei"/>
              </a:rPr>
              <a:t>陰性:預防感染衛教、提醒定期篩檢</a:t>
            </a:r>
            <a:endParaRPr sz="1050">
              <a:latin typeface="Microsoft JhengHei"/>
              <a:cs typeface="Microsoft JhengHei"/>
            </a:endParaRPr>
          </a:p>
        </p:txBody>
      </p:sp>
      <p:grpSp>
        <p:nvGrpSpPr>
          <p:cNvPr id="56" name="object 56"/>
          <p:cNvGrpSpPr/>
          <p:nvPr/>
        </p:nvGrpSpPr>
        <p:grpSpPr>
          <a:xfrm>
            <a:off x="1842401" y="4261865"/>
            <a:ext cx="5187315" cy="25400"/>
            <a:chOff x="1842401" y="4261865"/>
            <a:chExt cx="5187315" cy="25400"/>
          </a:xfrm>
        </p:grpSpPr>
        <p:sp>
          <p:nvSpPr>
            <p:cNvPr id="57" name="object 57"/>
            <p:cNvSpPr/>
            <p:nvPr/>
          </p:nvSpPr>
          <p:spPr>
            <a:xfrm>
              <a:off x="1842401" y="4261865"/>
              <a:ext cx="75565" cy="25400"/>
            </a:xfrm>
            <a:custGeom>
              <a:avLst/>
              <a:gdLst/>
              <a:ahLst/>
              <a:cxnLst/>
              <a:rect l="l" t="t" r="r" b="b"/>
              <a:pathLst>
                <a:path w="75564" h="25400">
                  <a:moveTo>
                    <a:pt x="75437" y="25146"/>
                  </a:moveTo>
                  <a:lnTo>
                    <a:pt x="75437" y="0"/>
                  </a:lnTo>
                  <a:lnTo>
                    <a:pt x="0" y="0"/>
                  </a:lnTo>
                  <a:lnTo>
                    <a:pt x="0" y="25146"/>
                  </a:lnTo>
                  <a:lnTo>
                    <a:pt x="75437" y="25146"/>
                  </a:lnTo>
                  <a:close/>
                </a:path>
              </a:pathLst>
            </a:custGeom>
            <a:solidFill>
              <a:srgbClr val="000000"/>
            </a:solidFill>
          </p:spPr>
          <p:txBody>
            <a:bodyPr wrap="square" lIns="0" tIns="0" rIns="0" bIns="0" rtlCol="0"/>
            <a:lstStyle/>
            <a:p>
              <a:endParaRPr/>
            </a:p>
          </p:txBody>
        </p:sp>
        <p:sp>
          <p:nvSpPr>
            <p:cNvPr id="58" name="object 58"/>
            <p:cNvSpPr/>
            <p:nvPr/>
          </p:nvSpPr>
          <p:spPr>
            <a:xfrm>
              <a:off x="1942223" y="4274438"/>
              <a:ext cx="5087620" cy="0"/>
            </a:xfrm>
            <a:custGeom>
              <a:avLst/>
              <a:gdLst/>
              <a:ahLst/>
              <a:cxnLst/>
              <a:rect l="l" t="t" r="r" b="b"/>
              <a:pathLst>
                <a:path w="5087620">
                  <a:moveTo>
                    <a:pt x="0" y="0"/>
                  </a:moveTo>
                  <a:lnTo>
                    <a:pt x="5087099" y="0"/>
                  </a:lnTo>
                </a:path>
              </a:pathLst>
            </a:custGeom>
            <a:ln w="25146">
              <a:solidFill>
                <a:srgbClr val="000000"/>
              </a:solidFill>
              <a:prstDash val="sysDash"/>
            </a:ln>
          </p:spPr>
          <p:txBody>
            <a:bodyPr wrap="square" lIns="0" tIns="0" rIns="0" bIns="0" rtlCol="0"/>
            <a:lstStyle/>
            <a:p>
              <a:endParaRPr/>
            </a:p>
          </p:txBody>
        </p:sp>
      </p:grpSp>
      <p:sp>
        <p:nvSpPr>
          <p:cNvPr id="59" name="object 59"/>
          <p:cNvSpPr txBox="1"/>
          <p:nvPr/>
        </p:nvSpPr>
        <p:spPr>
          <a:xfrm>
            <a:off x="1171327" y="4501946"/>
            <a:ext cx="2362835" cy="1788160"/>
          </a:xfrm>
          <a:prstGeom prst="rect">
            <a:avLst/>
          </a:prstGeom>
        </p:spPr>
        <p:txBody>
          <a:bodyPr vert="horz" wrap="square" lIns="0" tIns="191770" rIns="0" bIns="0" rtlCol="0">
            <a:spAutoFit/>
          </a:bodyPr>
          <a:lstStyle/>
          <a:p>
            <a:pPr marL="12700">
              <a:lnSpc>
                <a:spcPct val="100000"/>
              </a:lnSpc>
              <a:spcBef>
                <a:spcPts val="1510"/>
              </a:spcBef>
            </a:pPr>
            <a:r>
              <a:rPr sz="2100" b="1" spc="75" dirty="0">
                <a:solidFill>
                  <a:srgbClr val="42989A"/>
                </a:solidFill>
                <a:latin typeface="Microsoft JhengHei"/>
                <a:cs typeface="Microsoft JhengHei"/>
              </a:rPr>
              <a:t>全程約20至40</a:t>
            </a:r>
            <a:r>
              <a:rPr sz="2100" b="1" spc="50" dirty="0">
                <a:solidFill>
                  <a:srgbClr val="42989A"/>
                </a:solidFill>
                <a:latin typeface="Microsoft JhengHei"/>
                <a:cs typeface="Microsoft JhengHei"/>
              </a:rPr>
              <a:t>分鐘</a:t>
            </a:r>
            <a:endParaRPr sz="2100">
              <a:latin typeface="Microsoft JhengHei"/>
              <a:cs typeface="Microsoft JhengHei"/>
            </a:endParaRPr>
          </a:p>
          <a:p>
            <a:pPr marL="1090930" marR="5080" indent="-222885" algn="r">
              <a:lnSpc>
                <a:spcPts val="1050"/>
              </a:lnSpc>
              <a:spcBef>
                <a:spcPts val="910"/>
              </a:spcBef>
            </a:pPr>
            <a:r>
              <a:rPr sz="1050" b="1" spc="50" dirty="0">
                <a:latin typeface="Microsoft JhengHei"/>
                <a:cs typeface="Microsoft JhengHei"/>
              </a:rPr>
              <a:t>開啟⼀對⼀視訊聊天室</a:t>
            </a:r>
            <a:r>
              <a:rPr sz="850" b="1" spc="-50" dirty="0">
                <a:latin typeface="Microsoft JhengHei"/>
                <a:cs typeface="Microsoft JhengHei"/>
              </a:rPr>
              <a:t>•</a:t>
            </a:r>
            <a:r>
              <a:rPr sz="850" b="1" spc="75" dirty="0">
                <a:latin typeface="Microsoft JhengHei"/>
                <a:cs typeface="Microsoft JhengHei"/>
              </a:rPr>
              <a:t> </a:t>
            </a:r>
            <a:r>
              <a:rPr sz="1050" b="1" spc="70" dirty="0">
                <a:latin typeface="Microsoft JhengHei"/>
                <a:cs typeface="Microsoft JhengHei"/>
              </a:rPr>
              <a:t>(可僅呈現手部畫面)</a:t>
            </a:r>
            <a:endParaRPr sz="1050">
              <a:latin typeface="Microsoft JhengHei"/>
              <a:cs typeface="Microsoft JhengHei"/>
            </a:endParaRPr>
          </a:p>
          <a:p>
            <a:pPr marL="1584325" marR="5080" algn="r">
              <a:lnSpc>
                <a:spcPts val="1050"/>
              </a:lnSpc>
              <a:spcBef>
                <a:spcPts val="10"/>
              </a:spcBef>
            </a:pPr>
            <a:r>
              <a:rPr sz="1050" b="1" spc="75" dirty="0">
                <a:latin typeface="Microsoft JhengHei"/>
                <a:cs typeface="Microsoft JhengHei"/>
              </a:rPr>
              <a:t>確認試劑包</a:t>
            </a:r>
            <a:r>
              <a:rPr sz="850" b="1" spc="-50" dirty="0">
                <a:latin typeface="Microsoft JhengHei"/>
                <a:cs typeface="Microsoft JhengHei"/>
              </a:rPr>
              <a:t>•</a:t>
            </a:r>
            <a:r>
              <a:rPr sz="1050" b="1" spc="75" dirty="0">
                <a:latin typeface="Microsoft JhengHei"/>
                <a:cs typeface="Microsoft JhengHei"/>
              </a:rPr>
              <a:t>篩檢前諮商</a:t>
            </a:r>
            <a:r>
              <a:rPr sz="850" b="1" spc="-50" dirty="0">
                <a:latin typeface="Microsoft JhengHei"/>
                <a:cs typeface="Microsoft JhengHei"/>
              </a:rPr>
              <a:t>•</a:t>
            </a:r>
            <a:endParaRPr sz="850">
              <a:latin typeface="Microsoft JhengHei"/>
              <a:cs typeface="Microsoft JhengHei"/>
            </a:endParaRPr>
          </a:p>
          <a:p>
            <a:pPr marR="5080" algn="r">
              <a:lnSpc>
                <a:spcPts val="1050"/>
              </a:lnSpc>
            </a:pPr>
            <a:r>
              <a:rPr sz="1050" b="1" spc="60" dirty="0">
                <a:latin typeface="Microsoft JhengHei"/>
                <a:cs typeface="Microsoft JhengHei"/>
              </a:rPr>
              <a:t>依步驟逐⼀指示操作</a:t>
            </a:r>
            <a:r>
              <a:rPr sz="850" b="1" spc="-50" dirty="0">
                <a:latin typeface="Microsoft JhengHei"/>
                <a:cs typeface="Microsoft JhengHei"/>
              </a:rPr>
              <a:t>•</a:t>
            </a:r>
            <a:endParaRPr sz="850">
              <a:latin typeface="Microsoft JhengHei"/>
              <a:cs typeface="Microsoft JhengHei"/>
            </a:endParaRPr>
          </a:p>
          <a:p>
            <a:pPr marL="666750" marR="45085" indent="-554355" algn="r">
              <a:lnSpc>
                <a:spcPts val="1050"/>
              </a:lnSpc>
              <a:spcBef>
                <a:spcPts val="620"/>
              </a:spcBef>
            </a:pPr>
            <a:r>
              <a:rPr sz="1050" b="1" spc="75" dirty="0">
                <a:solidFill>
                  <a:srgbClr val="0070C0"/>
                </a:solidFill>
                <a:latin typeface="Microsoft JhengHei"/>
                <a:cs typeface="Microsoft JhengHei"/>
              </a:rPr>
              <a:t>討論HIV篩檢原因及可能感染原因</a:t>
            </a:r>
            <a:r>
              <a:rPr sz="1050" spc="-50" dirty="0">
                <a:solidFill>
                  <a:srgbClr val="0070C0"/>
                </a:solidFill>
                <a:latin typeface="MS Gothic"/>
                <a:cs typeface="MS Gothic"/>
              </a:rPr>
              <a:t>⇦</a:t>
            </a:r>
            <a:r>
              <a:rPr sz="1050" b="1" spc="75" dirty="0">
                <a:solidFill>
                  <a:srgbClr val="0070C0"/>
                </a:solidFill>
                <a:latin typeface="Microsoft JhengHei"/>
                <a:cs typeface="Microsoft JhengHei"/>
              </a:rPr>
              <a:t>討論不同篩檢結果的處理</a:t>
            </a:r>
            <a:r>
              <a:rPr sz="1050" spc="-50" dirty="0">
                <a:solidFill>
                  <a:srgbClr val="0070C0"/>
                </a:solidFill>
                <a:latin typeface="MS Gothic"/>
                <a:cs typeface="MS Gothic"/>
              </a:rPr>
              <a:t>⇦</a:t>
            </a:r>
            <a:endParaRPr sz="1050">
              <a:latin typeface="MS Gothic"/>
              <a:cs typeface="MS Gothic"/>
            </a:endParaRPr>
          </a:p>
          <a:p>
            <a:pPr marR="45085" algn="r">
              <a:lnSpc>
                <a:spcPts val="1055"/>
              </a:lnSpc>
            </a:pPr>
            <a:r>
              <a:rPr sz="1050" b="1" spc="75" dirty="0">
                <a:solidFill>
                  <a:srgbClr val="0070C0"/>
                </a:solidFill>
                <a:latin typeface="Microsoft JhengHei"/>
                <a:cs typeface="Microsoft JhengHei"/>
              </a:rPr>
              <a:t>伴侶服務</a:t>
            </a:r>
            <a:r>
              <a:rPr sz="1050" spc="-50" dirty="0">
                <a:solidFill>
                  <a:srgbClr val="0070C0"/>
                </a:solidFill>
                <a:latin typeface="MS Gothic"/>
                <a:cs typeface="MS Gothic"/>
              </a:rPr>
              <a:t>⇦</a:t>
            </a:r>
            <a:endParaRPr sz="1050">
              <a:latin typeface="MS Gothic"/>
              <a:cs typeface="MS Gothic"/>
            </a:endParaRPr>
          </a:p>
        </p:txBody>
      </p:sp>
      <p:pic>
        <p:nvPicPr>
          <p:cNvPr id="60" name="object 60"/>
          <p:cNvPicPr/>
          <p:nvPr/>
        </p:nvPicPr>
        <p:blipFill>
          <a:blip r:embed="rId14" cstate="print"/>
          <a:stretch>
            <a:fillRect/>
          </a:stretch>
        </p:blipFill>
        <p:spPr>
          <a:xfrm>
            <a:off x="262775" y="954023"/>
            <a:ext cx="811530" cy="707898"/>
          </a:xfrm>
          <a:prstGeom prst="rect">
            <a:avLst/>
          </a:prstGeom>
        </p:spPr>
      </p:pic>
      <p:sp>
        <p:nvSpPr>
          <p:cNvPr id="61" name="object 61"/>
          <p:cNvSpPr txBox="1"/>
          <p:nvPr/>
        </p:nvSpPr>
        <p:spPr>
          <a:xfrm>
            <a:off x="3989953" y="6264475"/>
            <a:ext cx="1092200" cy="203200"/>
          </a:xfrm>
          <a:prstGeom prst="rect">
            <a:avLst/>
          </a:prstGeom>
        </p:spPr>
        <p:txBody>
          <a:bodyPr vert="horz" wrap="square" lIns="0" tIns="22860" rIns="0" bIns="0" rtlCol="0">
            <a:spAutoFit/>
          </a:bodyPr>
          <a:lstStyle/>
          <a:p>
            <a:pPr marL="12700">
              <a:lnSpc>
                <a:spcPct val="100000"/>
              </a:lnSpc>
              <a:spcBef>
                <a:spcPts val="180"/>
              </a:spcBef>
            </a:pPr>
            <a:r>
              <a:rPr sz="1050" b="1" spc="-10" dirty="0">
                <a:solidFill>
                  <a:srgbClr val="FFFFFF"/>
                </a:solidFill>
                <a:latin typeface="Microsoft JhengHei"/>
                <a:cs typeface="Microsoft JhengHei"/>
              </a:rPr>
              <a:t>篩檢後諮詢及轉介</a:t>
            </a:r>
            <a:endParaRPr sz="1050">
              <a:latin typeface="Microsoft JhengHei"/>
              <a:cs typeface="Microsoft JhengHei"/>
            </a:endParaRPr>
          </a:p>
        </p:txBody>
      </p:sp>
      <p:sp>
        <p:nvSpPr>
          <p:cNvPr id="62" name="object 62"/>
          <p:cNvSpPr txBox="1"/>
          <p:nvPr/>
        </p:nvSpPr>
        <p:spPr>
          <a:xfrm>
            <a:off x="51949" y="6331525"/>
            <a:ext cx="3361690" cy="203200"/>
          </a:xfrm>
          <a:prstGeom prst="rect">
            <a:avLst/>
          </a:prstGeom>
        </p:spPr>
        <p:txBody>
          <a:bodyPr vert="horz" wrap="square" lIns="0" tIns="22860" rIns="0" bIns="0" rtlCol="0">
            <a:spAutoFit/>
          </a:bodyPr>
          <a:lstStyle/>
          <a:p>
            <a:pPr marL="12700">
              <a:lnSpc>
                <a:spcPct val="100000"/>
              </a:lnSpc>
              <a:spcBef>
                <a:spcPts val="180"/>
              </a:spcBef>
            </a:pPr>
            <a:r>
              <a:rPr sz="1050" spc="-5" dirty="0">
                <a:solidFill>
                  <a:srgbClr val="7E7E7E"/>
                </a:solidFill>
                <a:latin typeface="Microsoft JhengHei"/>
                <a:cs typeface="Microsoft JhengHei"/>
              </a:rPr>
              <a:t>參考：「快遞式愛滋諮詢及篩檢計畫」視訊篩檢服務流程</a:t>
            </a:r>
            <a:endParaRPr sz="1050">
              <a:latin typeface="Microsoft JhengHei"/>
              <a:cs typeface="Microsoft JhengHei"/>
            </a:endParaRPr>
          </a:p>
        </p:txBody>
      </p:sp>
      <p:sp>
        <p:nvSpPr>
          <p:cNvPr id="63" name="object 63"/>
          <p:cNvSpPr txBox="1"/>
          <p:nvPr/>
        </p:nvSpPr>
        <p:spPr>
          <a:xfrm>
            <a:off x="7006723" y="6336097"/>
            <a:ext cx="1502410" cy="203200"/>
          </a:xfrm>
          <a:prstGeom prst="rect">
            <a:avLst/>
          </a:prstGeom>
        </p:spPr>
        <p:txBody>
          <a:bodyPr vert="horz" wrap="square" lIns="0" tIns="22860" rIns="0" bIns="0" rtlCol="0">
            <a:spAutoFit/>
          </a:bodyPr>
          <a:lstStyle/>
          <a:p>
            <a:pPr marL="12700">
              <a:lnSpc>
                <a:spcPct val="100000"/>
              </a:lnSpc>
              <a:spcBef>
                <a:spcPts val="180"/>
              </a:spcBef>
            </a:pPr>
            <a:r>
              <a:rPr sz="1050" b="1" spc="70" dirty="0">
                <a:latin typeface="Microsoft JhengHei"/>
                <a:cs typeface="Microsoft JhengHei"/>
              </a:rPr>
              <a:t>陽性:線上轉介進行確認</a:t>
            </a:r>
            <a:endParaRPr sz="1050">
              <a:latin typeface="Microsoft JhengHei"/>
              <a:cs typeface="Microsoft JhengHei"/>
            </a:endParaRPr>
          </a:p>
        </p:txBody>
      </p:sp>
      <p:sp>
        <p:nvSpPr>
          <p:cNvPr id="64" name="object 64"/>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121</a:t>
            </a:r>
            <a:endParaRPr sz="1050">
              <a:latin typeface="Microsoft JhengHei"/>
              <a:cs typeface="Microsoft JhengHei"/>
            </a:endParaRPr>
          </a:p>
        </p:txBody>
      </p:sp>
      <p:sp>
        <p:nvSpPr>
          <p:cNvPr id="65" name="object 6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479405" cy="5743575"/>
            <a:chOff x="88277" y="795527"/>
            <a:chExt cx="10479405" cy="5743575"/>
          </a:xfrm>
        </p:grpSpPr>
        <p:pic>
          <p:nvPicPr>
            <p:cNvPr id="3" name="object 3"/>
            <p:cNvPicPr/>
            <p:nvPr/>
          </p:nvPicPr>
          <p:blipFill>
            <a:blip r:embed="rId2" cstate="print"/>
            <a:stretch>
              <a:fillRect/>
            </a:stretch>
          </p:blipFill>
          <p:spPr>
            <a:xfrm>
              <a:off x="262775" y="954023"/>
              <a:ext cx="811530" cy="707898"/>
            </a:xfrm>
            <a:prstGeom prst="rect">
              <a:avLst/>
            </a:prstGeom>
          </p:spPr>
        </p:pic>
        <p:sp>
          <p:nvSpPr>
            <p:cNvPr id="4" name="object 4"/>
            <p:cNvSpPr/>
            <p:nvPr/>
          </p:nvSpPr>
          <p:spPr>
            <a:xfrm>
              <a:off x="1083449" y="1792986"/>
              <a:ext cx="2794635" cy="675640"/>
            </a:xfrm>
            <a:custGeom>
              <a:avLst/>
              <a:gdLst/>
              <a:ahLst/>
              <a:cxnLst/>
              <a:rect l="l" t="t" r="r" b="b"/>
              <a:pathLst>
                <a:path w="2794635" h="675639">
                  <a:moveTo>
                    <a:pt x="2794254" y="337565"/>
                  </a:moveTo>
                  <a:lnTo>
                    <a:pt x="2791177" y="291866"/>
                  </a:lnTo>
                  <a:lnTo>
                    <a:pt x="2782213" y="248002"/>
                  </a:lnTo>
                  <a:lnTo>
                    <a:pt x="2767762" y="206382"/>
                  </a:lnTo>
                  <a:lnTo>
                    <a:pt x="2748223" y="167414"/>
                  </a:lnTo>
                  <a:lnTo>
                    <a:pt x="2723996" y="131504"/>
                  </a:lnTo>
                  <a:lnTo>
                    <a:pt x="2695479" y="99059"/>
                  </a:lnTo>
                  <a:lnTo>
                    <a:pt x="2663074" y="70489"/>
                  </a:lnTo>
                  <a:lnTo>
                    <a:pt x="2627178" y="46199"/>
                  </a:lnTo>
                  <a:lnTo>
                    <a:pt x="2588192" y="26598"/>
                  </a:lnTo>
                  <a:lnTo>
                    <a:pt x="2546515" y="12093"/>
                  </a:lnTo>
                  <a:lnTo>
                    <a:pt x="2502547" y="3091"/>
                  </a:lnTo>
                  <a:lnTo>
                    <a:pt x="2456688" y="0"/>
                  </a:lnTo>
                  <a:lnTo>
                    <a:pt x="337566" y="0"/>
                  </a:lnTo>
                  <a:lnTo>
                    <a:pt x="291866" y="3091"/>
                  </a:lnTo>
                  <a:lnTo>
                    <a:pt x="248002" y="12093"/>
                  </a:lnTo>
                  <a:lnTo>
                    <a:pt x="206382" y="26598"/>
                  </a:lnTo>
                  <a:lnTo>
                    <a:pt x="167414" y="46199"/>
                  </a:lnTo>
                  <a:lnTo>
                    <a:pt x="131504" y="70489"/>
                  </a:lnTo>
                  <a:lnTo>
                    <a:pt x="99059" y="99059"/>
                  </a:lnTo>
                  <a:lnTo>
                    <a:pt x="70489" y="131504"/>
                  </a:lnTo>
                  <a:lnTo>
                    <a:pt x="46199" y="167414"/>
                  </a:lnTo>
                  <a:lnTo>
                    <a:pt x="26598" y="206382"/>
                  </a:lnTo>
                  <a:lnTo>
                    <a:pt x="12093" y="248002"/>
                  </a:lnTo>
                  <a:lnTo>
                    <a:pt x="3091" y="291866"/>
                  </a:lnTo>
                  <a:lnTo>
                    <a:pt x="0" y="337565"/>
                  </a:lnTo>
                  <a:lnTo>
                    <a:pt x="3091" y="383425"/>
                  </a:lnTo>
                  <a:lnTo>
                    <a:pt x="12093" y="427393"/>
                  </a:lnTo>
                  <a:lnTo>
                    <a:pt x="26598" y="469070"/>
                  </a:lnTo>
                  <a:lnTo>
                    <a:pt x="46199" y="508056"/>
                  </a:lnTo>
                  <a:lnTo>
                    <a:pt x="70489" y="543952"/>
                  </a:lnTo>
                  <a:lnTo>
                    <a:pt x="99060" y="576357"/>
                  </a:lnTo>
                  <a:lnTo>
                    <a:pt x="131504" y="604874"/>
                  </a:lnTo>
                  <a:lnTo>
                    <a:pt x="167414" y="629101"/>
                  </a:lnTo>
                  <a:lnTo>
                    <a:pt x="206382" y="648640"/>
                  </a:lnTo>
                  <a:lnTo>
                    <a:pt x="248002" y="663091"/>
                  </a:lnTo>
                  <a:lnTo>
                    <a:pt x="291866" y="672055"/>
                  </a:lnTo>
                  <a:lnTo>
                    <a:pt x="337566" y="675131"/>
                  </a:lnTo>
                  <a:lnTo>
                    <a:pt x="2456688" y="675131"/>
                  </a:lnTo>
                  <a:lnTo>
                    <a:pt x="2502547" y="672055"/>
                  </a:lnTo>
                  <a:lnTo>
                    <a:pt x="2546515" y="663091"/>
                  </a:lnTo>
                  <a:lnTo>
                    <a:pt x="2588192" y="648640"/>
                  </a:lnTo>
                  <a:lnTo>
                    <a:pt x="2627178" y="629101"/>
                  </a:lnTo>
                  <a:lnTo>
                    <a:pt x="2663074" y="604874"/>
                  </a:lnTo>
                  <a:lnTo>
                    <a:pt x="2695479" y="576357"/>
                  </a:lnTo>
                  <a:lnTo>
                    <a:pt x="2723996" y="543952"/>
                  </a:lnTo>
                  <a:lnTo>
                    <a:pt x="2748223" y="508056"/>
                  </a:lnTo>
                  <a:lnTo>
                    <a:pt x="2767762" y="469070"/>
                  </a:lnTo>
                  <a:lnTo>
                    <a:pt x="2782213" y="427393"/>
                  </a:lnTo>
                  <a:lnTo>
                    <a:pt x="2791177" y="383425"/>
                  </a:lnTo>
                  <a:lnTo>
                    <a:pt x="2794254" y="337565"/>
                  </a:lnTo>
                  <a:close/>
                </a:path>
              </a:pathLst>
            </a:custGeom>
            <a:solidFill>
              <a:srgbClr val="FFF2CC"/>
            </a:solidFill>
          </p:spPr>
          <p:txBody>
            <a:bodyPr wrap="square" lIns="0" tIns="0" rIns="0" bIns="0" rtlCol="0"/>
            <a:lstStyle/>
            <a:p>
              <a:endParaRPr/>
            </a:p>
          </p:txBody>
        </p:sp>
        <p:pic>
          <p:nvPicPr>
            <p:cNvPr id="5" name="object 5"/>
            <p:cNvPicPr/>
            <p:nvPr/>
          </p:nvPicPr>
          <p:blipFill>
            <a:blip r:embed="rId3" cstate="print"/>
            <a:stretch>
              <a:fillRect/>
            </a:stretch>
          </p:blipFill>
          <p:spPr>
            <a:xfrm>
              <a:off x="339737" y="2516886"/>
              <a:ext cx="2859023" cy="4021835"/>
            </a:xfrm>
            <a:prstGeom prst="rect">
              <a:avLst/>
            </a:prstGeom>
          </p:spPr>
        </p:pic>
      </p:grpSp>
      <p:sp>
        <p:nvSpPr>
          <p:cNvPr id="6" name="object 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7" name="object 7"/>
          <p:cNvPicPr/>
          <p:nvPr/>
        </p:nvPicPr>
        <p:blipFill>
          <a:blip r:embed="rId4" cstate="print"/>
          <a:stretch>
            <a:fillRect/>
          </a:stretch>
        </p:blipFill>
        <p:spPr>
          <a:xfrm>
            <a:off x="3358019" y="3072383"/>
            <a:ext cx="1488947" cy="2106167"/>
          </a:xfrm>
          <a:prstGeom prst="rect">
            <a:avLst/>
          </a:prstGeom>
        </p:spPr>
      </p:pic>
      <p:sp>
        <p:nvSpPr>
          <p:cNvPr id="8" name="object 8"/>
          <p:cNvSpPr txBox="1"/>
          <p:nvPr/>
        </p:nvSpPr>
        <p:spPr>
          <a:xfrm>
            <a:off x="7526407" y="2716508"/>
            <a:ext cx="2695575" cy="690245"/>
          </a:xfrm>
          <a:prstGeom prst="rect">
            <a:avLst/>
          </a:prstGeom>
        </p:spPr>
        <p:txBody>
          <a:bodyPr vert="horz" wrap="square" lIns="0" tIns="95250" rIns="0" bIns="0" rtlCol="0">
            <a:spAutoFit/>
          </a:bodyPr>
          <a:lstStyle/>
          <a:p>
            <a:pPr marL="12700">
              <a:lnSpc>
                <a:spcPct val="100000"/>
              </a:lnSpc>
              <a:spcBef>
                <a:spcPts val="750"/>
              </a:spcBef>
            </a:pPr>
            <a:r>
              <a:rPr sz="1750" b="1" spc="-5" dirty="0">
                <a:solidFill>
                  <a:srgbClr val="3365FF"/>
                </a:solidFill>
                <a:latin typeface="Microsoft JhengHei"/>
                <a:cs typeface="Microsoft JhengHei"/>
              </a:rPr>
              <a:t>多元性別友善中心推廣宣導</a:t>
            </a:r>
            <a:endParaRPr sz="1750">
              <a:latin typeface="Microsoft JhengHei"/>
              <a:cs typeface="Microsoft JhengHei"/>
            </a:endParaRPr>
          </a:p>
          <a:p>
            <a:pPr marL="336550">
              <a:lnSpc>
                <a:spcPct val="100000"/>
              </a:lnSpc>
              <a:spcBef>
                <a:spcPts val="615"/>
              </a:spcBef>
              <a:tabLst>
                <a:tab pos="1772285" algn="l"/>
              </a:tabLst>
            </a:pPr>
            <a:r>
              <a:rPr sz="1550" b="1" spc="-10" dirty="0">
                <a:solidFill>
                  <a:srgbClr val="3365FF"/>
                </a:solidFill>
                <a:latin typeface="Microsoft JhengHei"/>
                <a:cs typeface="Microsoft JhengHei"/>
              </a:rPr>
              <a:t>Dcard</a:t>
            </a:r>
            <a:r>
              <a:rPr sz="1550" b="1" dirty="0">
                <a:solidFill>
                  <a:srgbClr val="3365FF"/>
                </a:solidFill>
                <a:latin typeface="Microsoft JhengHei"/>
                <a:cs typeface="Microsoft JhengHei"/>
              </a:rPr>
              <a:t>	</a:t>
            </a:r>
            <a:r>
              <a:rPr sz="1550" b="1" spc="-25" dirty="0">
                <a:solidFill>
                  <a:srgbClr val="3365FF"/>
                </a:solidFill>
                <a:latin typeface="Microsoft JhengHei"/>
                <a:cs typeface="Microsoft JhengHei"/>
              </a:rPr>
              <a:t>PPT</a:t>
            </a:r>
            <a:endParaRPr sz="1550">
              <a:latin typeface="Microsoft JhengHei"/>
              <a:cs typeface="Microsoft JhengHei"/>
            </a:endParaRPr>
          </a:p>
        </p:txBody>
      </p:sp>
      <p:pic>
        <p:nvPicPr>
          <p:cNvPr id="9" name="object 9"/>
          <p:cNvPicPr/>
          <p:nvPr/>
        </p:nvPicPr>
        <p:blipFill>
          <a:blip r:embed="rId5" cstate="print"/>
          <a:stretch>
            <a:fillRect/>
          </a:stretch>
        </p:blipFill>
        <p:spPr>
          <a:xfrm>
            <a:off x="7382141" y="3436053"/>
            <a:ext cx="1326769" cy="1286060"/>
          </a:xfrm>
          <a:prstGeom prst="rect">
            <a:avLst/>
          </a:prstGeom>
        </p:spPr>
      </p:pic>
      <p:pic>
        <p:nvPicPr>
          <p:cNvPr id="10" name="object 10"/>
          <p:cNvPicPr/>
          <p:nvPr/>
        </p:nvPicPr>
        <p:blipFill>
          <a:blip r:embed="rId6" cstate="print"/>
          <a:stretch>
            <a:fillRect/>
          </a:stretch>
        </p:blipFill>
        <p:spPr>
          <a:xfrm>
            <a:off x="8841371" y="3436053"/>
            <a:ext cx="1374355" cy="1286060"/>
          </a:xfrm>
          <a:prstGeom prst="rect">
            <a:avLst/>
          </a:prstGeom>
        </p:spPr>
      </p:pic>
      <p:sp>
        <p:nvSpPr>
          <p:cNvPr id="11" name="object 11"/>
          <p:cNvSpPr txBox="1"/>
          <p:nvPr/>
        </p:nvSpPr>
        <p:spPr>
          <a:xfrm>
            <a:off x="7389247" y="4843526"/>
            <a:ext cx="223012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3365FF"/>
                </a:solidFill>
                <a:latin typeface="Microsoft JhengHei"/>
                <a:cs typeface="Microsoft JhengHei"/>
              </a:rPr>
              <a:t>衛生局舉辦入校快閃活</a:t>
            </a:r>
            <a:r>
              <a:rPr sz="1550" b="1" spc="-50" dirty="0">
                <a:solidFill>
                  <a:srgbClr val="3365FF"/>
                </a:solidFill>
                <a:latin typeface="Microsoft JhengHei"/>
                <a:cs typeface="Microsoft JhengHei"/>
              </a:rPr>
              <a:t>動</a:t>
            </a:r>
            <a:endParaRPr sz="1550">
              <a:latin typeface="Microsoft JhengHei"/>
              <a:cs typeface="Microsoft JhengHei"/>
            </a:endParaRPr>
          </a:p>
        </p:txBody>
      </p:sp>
      <p:pic>
        <p:nvPicPr>
          <p:cNvPr id="12" name="object 12"/>
          <p:cNvPicPr/>
          <p:nvPr/>
        </p:nvPicPr>
        <p:blipFill>
          <a:blip r:embed="rId7" cstate="print"/>
          <a:stretch>
            <a:fillRect/>
          </a:stretch>
        </p:blipFill>
        <p:spPr>
          <a:xfrm>
            <a:off x="8492363" y="5122926"/>
            <a:ext cx="1682597" cy="1310639"/>
          </a:xfrm>
          <a:prstGeom prst="rect">
            <a:avLst/>
          </a:prstGeom>
        </p:spPr>
      </p:pic>
      <p:grpSp>
        <p:nvGrpSpPr>
          <p:cNvPr id="13" name="object 13"/>
          <p:cNvGrpSpPr/>
          <p:nvPr/>
        </p:nvGrpSpPr>
        <p:grpSpPr>
          <a:xfrm>
            <a:off x="3927233" y="5122926"/>
            <a:ext cx="4491355" cy="1334770"/>
            <a:chOff x="3927233" y="5122926"/>
            <a:chExt cx="4491355" cy="1334770"/>
          </a:xfrm>
        </p:grpSpPr>
        <p:pic>
          <p:nvPicPr>
            <p:cNvPr id="14" name="object 14"/>
            <p:cNvPicPr/>
            <p:nvPr/>
          </p:nvPicPr>
          <p:blipFill>
            <a:blip r:embed="rId8" cstate="print"/>
            <a:stretch>
              <a:fillRect/>
            </a:stretch>
          </p:blipFill>
          <p:spPr>
            <a:xfrm>
              <a:off x="6700900" y="5122926"/>
              <a:ext cx="1717548" cy="1314450"/>
            </a:xfrm>
            <a:prstGeom prst="rect">
              <a:avLst/>
            </a:prstGeom>
          </p:spPr>
        </p:pic>
        <p:pic>
          <p:nvPicPr>
            <p:cNvPr id="15" name="object 15"/>
            <p:cNvPicPr/>
            <p:nvPr/>
          </p:nvPicPr>
          <p:blipFill>
            <a:blip r:embed="rId9" cstate="print"/>
            <a:stretch>
              <a:fillRect/>
            </a:stretch>
          </p:blipFill>
          <p:spPr>
            <a:xfrm>
              <a:off x="3927233" y="5126736"/>
              <a:ext cx="2762249" cy="1330452"/>
            </a:xfrm>
            <a:prstGeom prst="rect">
              <a:avLst/>
            </a:prstGeom>
          </p:spPr>
        </p:pic>
      </p:grpSp>
      <p:sp>
        <p:nvSpPr>
          <p:cNvPr id="16" name="object 16"/>
          <p:cNvSpPr txBox="1"/>
          <p:nvPr/>
        </p:nvSpPr>
        <p:spPr>
          <a:xfrm>
            <a:off x="4079119" y="1856784"/>
            <a:ext cx="5958840" cy="673735"/>
          </a:xfrm>
          <a:prstGeom prst="rect">
            <a:avLst/>
          </a:prstGeom>
        </p:spPr>
        <p:txBody>
          <a:bodyPr vert="horz" wrap="square" lIns="0" tIns="12065" rIns="0" bIns="0" rtlCol="0">
            <a:spAutoFit/>
          </a:bodyPr>
          <a:lstStyle/>
          <a:p>
            <a:pPr marL="233045" marR="5080" indent="-220345">
              <a:lnSpc>
                <a:spcPct val="111800"/>
              </a:lnSpc>
              <a:spcBef>
                <a:spcPts val="95"/>
              </a:spcBef>
              <a:buSzPct val="81578"/>
              <a:buFont typeface="Arial MT"/>
              <a:buChar char="•"/>
              <a:tabLst>
                <a:tab pos="233045" algn="l"/>
                <a:tab pos="233679" algn="l"/>
              </a:tabLst>
            </a:pPr>
            <a:r>
              <a:rPr sz="1900" b="1" spc="60" dirty="0">
                <a:latin typeface="Microsoft JhengHei"/>
                <a:cs typeface="Microsoft JhengHei"/>
              </a:rPr>
              <a:t>提供年輕族群</a:t>
            </a:r>
            <a:r>
              <a:rPr sz="1900" b="1" spc="50" dirty="0">
                <a:latin typeface="Microsoft JhengHei"/>
                <a:cs typeface="Microsoft JhengHei"/>
              </a:rPr>
              <a:t>(</a:t>
            </a:r>
            <a:r>
              <a:rPr sz="1900" b="1" spc="60" dirty="0">
                <a:latin typeface="Microsoft JhengHei"/>
                <a:cs typeface="Microsoft JhengHei"/>
              </a:rPr>
              <a:t>在校學生</a:t>
            </a:r>
            <a:r>
              <a:rPr sz="1900" b="1" spc="50" dirty="0">
                <a:latin typeface="Microsoft JhengHei"/>
                <a:cs typeface="Microsoft JhengHei"/>
              </a:rPr>
              <a:t>)</a:t>
            </a:r>
            <a:r>
              <a:rPr sz="1900" b="1" spc="60" dirty="0">
                <a:solidFill>
                  <a:srgbClr val="009A9A"/>
                </a:solidFill>
                <a:latin typeface="Microsoft JhengHei"/>
                <a:cs typeface="Microsoft JhengHei"/>
              </a:rPr>
              <a:t>免費篩檢試劑電⼦兌換券</a:t>
            </a:r>
            <a:r>
              <a:rPr sz="1900" b="1" spc="-50" dirty="0">
                <a:latin typeface="Microsoft JhengHei"/>
                <a:cs typeface="Microsoft JhengHei"/>
              </a:rPr>
              <a:t>，</a:t>
            </a:r>
            <a:r>
              <a:rPr sz="1900" b="1" dirty="0">
                <a:latin typeface="Microsoft JhengHei"/>
                <a:cs typeface="Microsoft JhengHei"/>
              </a:rPr>
              <a:t>請縣市衛生局及合作⺠間團體協助透過多元宣導推</a:t>
            </a:r>
            <a:r>
              <a:rPr sz="1900" b="1" spc="-50" dirty="0">
                <a:latin typeface="Microsoft JhengHei"/>
                <a:cs typeface="Microsoft JhengHei"/>
              </a:rPr>
              <a:t>廣</a:t>
            </a:r>
            <a:endParaRPr sz="1900">
              <a:latin typeface="Microsoft JhengHei"/>
              <a:cs typeface="Microsoft JhengHei"/>
            </a:endParaRPr>
          </a:p>
        </p:txBody>
      </p:sp>
      <p:sp>
        <p:nvSpPr>
          <p:cNvPr id="17" name="object 17"/>
          <p:cNvSpPr txBox="1"/>
          <p:nvPr/>
        </p:nvSpPr>
        <p:spPr>
          <a:xfrm>
            <a:off x="1268110" y="1829054"/>
            <a:ext cx="2395855" cy="559435"/>
          </a:xfrm>
          <a:prstGeom prst="rect">
            <a:avLst/>
          </a:prstGeom>
        </p:spPr>
        <p:txBody>
          <a:bodyPr vert="horz" wrap="square" lIns="0" tIns="12700" rIns="0" bIns="0" rtlCol="0">
            <a:spAutoFit/>
          </a:bodyPr>
          <a:lstStyle/>
          <a:p>
            <a:pPr algn="ctr">
              <a:lnSpc>
                <a:spcPct val="100000"/>
              </a:lnSpc>
              <a:spcBef>
                <a:spcPts val="100"/>
              </a:spcBef>
            </a:pPr>
            <a:r>
              <a:rPr sz="1750" b="1" spc="-15" dirty="0">
                <a:solidFill>
                  <a:srgbClr val="ED7C31"/>
                </a:solidFill>
                <a:latin typeface="Microsoft JhengHei"/>
                <a:cs typeface="Microsoft JhengHei"/>
              </a:rPr>
              <a:t>好評加碼</a:t>
            </a:r>
            <a:endParaRPr sz="1750">
              <a:latin typeface="Microsoft JhengHei"/>
              <a:cs typeface="Microsoft JhengHei"/>
            </a:endParaRPr>
          </a:p>
          <a:p>
            <a:pPr algn="ctr">
              <a:lnSpc>
                <a:spcPct val="100000"/>
              </a:lnSpc>
            </a:pPr>
            <a:r>
              <a:rPr sz="1750" b="1" dirty="0">
                <a:solidFill>
                  <a:srgbClr val="ED7C31"/>
                </a:solidFill>
                <a:latin typeface="Microsoft JhengHei"/>
                <a:cs typeface="Microsoft JhengHei"/>
              </a:rPr>
              <a:t>活動延⻑至</a:t>
            </a:r>
            <a:r>
              <a:rPr sz="1750" b="1" spc="-10" dirty="0">
                <a:solidFill>
                  <a:srgbClr val="ED7C31"/>
                </a:solidFill>
                <a:latin typeface="Microsoft JhengHei"/>
                <a:cs typeface="Microsoft JhengHei"/>
              </a:rPr>
              <a:t>2023/12/31</a:t>
            </a:r>
            <a:endParaRPr sz="1750">
              <a:latin typeface="Microsoft JhengHei"/>
              <a:cs typeface="Microsoft JhengHei"/>
            </a:endParaRPr>
          </a:p>
        </p:txBody>
      </p:sp>
      <p:pic>
        <p:nvPicPr>
          <p:cNvPr id="18" name="object 18"/>
          <p:cNvPicPr/>
          <p:nvPr/>
        </p:nvPicPr>
        <p:blipFill>
          <a:blip r:embed="rId10" cstate="print"/>
          <a:stretch>
            <a:fillRect/>
          </a:stretch>
        </p:blipFill>
        <p:spPr>
          <a:xfrm>
            <a:off x="5013845" y="3056382"/>
            <a:ext cx="2100554" cy="1725167"/>
          </a:xfrm>
          <a:prstGeom prst="rect">
            <a:avLst/>
          </a:prstGeom>
        </p:spPr>
      </p:pic>
      <p:sp>
        <p:nvSpPr>
          <p:cNvPr id="19" name="object 19"/>
          <p:cNvSpPr txBox="1"/>
          <p:nvPr/>
        </p:nvSpPr>
        <p:spPr>
          <a:xfrm>
            <a:off x="3564007" y="2799841"/>
            <a:ext cx="2830195" cy="266065"/>
          </a:xfrm>
          <a:prstGeom prst="rect">
            <a:avLst/>
          </a:prstGeom>
        </p:spPr>
        <p:txBody>
          <a:bodyPr vert="horz" wrap="square" lIns="0" tIns="15875" rIns="0" bIns="0" rtlCol="0">
            <a:spAutoFit/>
          </a:bodyPr>
          <a:lstStyle/>
          <a:p>
            <a:pPr marL="12700">
              <a:lnSpc>
                <a:spcPct val="100000"/>
              </a:lnSpc>
              <a:spcBef>
                <a:spcPts val="125"/>
              </a:spcBef>
              <a:tabLst>
                <a:tab pos="1978025" algn="l"/>
              </a:tabLst>
            </a:pPr>
            <a:r>
              <a:rPr sz="1550" b="1" dirty="0">
                <a:solidFill>
                  <a:srgbClr val="3365FF"/>
                </a:solidFill>
                <a:latin typeface="Microsoft JhengHei"/>
                <a:cs typeface="Microsoft JhengHei"/>
              </a:rPr>
              <a:t>會員電⼦</a:t>
            </a:r>
            <a:r>
              <a:rPr sz="1550" b="1" spc="-50" dirty="0">
                <a:solidFill>
                  <a:srgbClr val="3365FF"/>
                </a:solidFill>
                <a:latin typeface="Microsoft JhengHei"/>
                <a:cs typeface="Microsoft JhengHei"/>
              </a:rPr>
              <a:t>報</a:t>
            </a:r>
            <a:r>
              <a:rPr sz="1550" b="1" dirty="0">
                <a:solidFill>
                  <a:srgbClr val="3365FF"/>
                </a:solidFill>
                <a:latin typeface="Microsoft JhengHei"/>
                <a:cs typeface="Microsoft JhengHei"/>
              </a:rPr>
              <a:t>	疾管署</a:t>
            </a:r>
            <a:r>
              <a:rPr sz="1550" b="1" spc="-25" dirty="0">
                <a:solidFill>
                  <a:srgbClr val="3365FF"/>
                </a:solidFill>
                <a:latin typeface="Microsoft JhengHei"/>
                <a:cs typeface="Microsoft JhengHei"/>
              </a:rPr>
              <a:t>FB</a:t>
            </a:r>
            <a:endParaRPr sz="1550">
              <a:latin typeface="Microsoft JhengHei"/>
              <a:cs typeface="Microsoft JhengHei"/>
            </a:endParaRPr>
          </a:p>
        </p:txBody>
      </p:sp>
      <p:sp>
        <p:nvSpPr>
          <p:cNvPr id="20" name="object 20"/>
          <p:cNvSpPr txBox="1"/>
          <p:nvPr/>
        </p:nvSpPr>
        <p:spPr>
          <a:xfrm>
            <a:off x="5183257" y="4815332"/>
            <a:ext cx="83883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3365FF"/>
                </a:solidFill>
                <a:latin typeface="Microsoft JhengHei"/>
                <a:cs typeface="Microsoft JhengHei"/>
              </a:rPr>
              <a:t>疾管署</a:t>
            </a:r>
            <a:r>
              <a:rPr sz="1550" b="1" spc="-25" dirty="0">
                <a:solidFill>
                  <a:srgbClr val="3365FF"/>
                </a:solidFill>
                <a:latin typeface="Microsoft JhengHei"/>
                <a:cs typeface="Microsoft JhengHei"/>
              </a:rPr>
              <a:t>IG</a:t>
            </a:r>
            <a:endParaRPr sz="1550">
              <a:latin typeface="Microsoft JhengHei"/>
              <a:cs typeface="Microsoft JhengHei"/>
            </a:endParaRPr>
          </a:p>
        </p:txBody>
      </p:sp>
      <p:sp>
        <p:nvSpPr>
          <p:cNvPr id="21" name="object 21"/>
          <p:cNvSpPr txBox="1">
            <a:spLocks noGrp="1"/>
          </p:cNvSpPr>
          <p:nvPr>
            <p:ph type="title"/>
          </p:nvPr>
        </p:nvSpPr>
        <p:spPr>
          <a:xfrm>
            <a:off x="1342777" y="1083055"/>
            <a:ext cx="4835525" cy="506730"/>
          </a:xfrm>
          <a:prstGeom prst="rect">
            <a:avLst/>
          </a:prstGeom>
        </p:spPr>
        <p:txBody>
          <a:bodyPr vert="horz" wrap="square" lIns="0" tIns="13335" rIns="0" bIns="0" rtlCol="0">
            <a:spAutoFit/>
          </a:bodyPr>
          <a:lstStyle/>
          <a:p>
            <a:pPr marL="12700">
              <a:lnSpc>
                <a:spcPct val="100000"/>
              </a:lnSpc>
              <a:spcBef>
                <a:spcPts val="105"/>
              </a:spcBef>
            </a:pPr>
            <a:r>
              <a:rPr spc="-5" dirty="0"/>
              <a:t>愛滋自我篩檢校園推廣活動</a:t>
            </a:r>
          </a:p>
        </p:txBody>
      </p:sp>
      <p:pic>
        <p:nvPicPr>
          <p:cNvPr id="22" name="object 22"/>
          <p:cNvPicPr/>
          <p:nvPr/>
        </p:nvPicPr>
        <p:blipFill>
          <a:blip r:embed="rId11" cstate="print"/>
          <a:stretch>
            <a:fillRect/>
          </a:stretch>
        </p:blipFill>
        <p:spPr>
          <a:xfrm>
            <a:off x="242201" y="1760982"/>
            <a:ext cx="873252" cy="873252"/>
          </a:xfrm>
          <a:prstGeom prst="rect">
            <a:avLst/>
          </a:prstGeom>
        </p:spPr>
      </p:pic>
      <p:sp>
        <p:nvSpPr>
          <p:cNvPr id="23" name="object 23"/>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122</a:t>
            </a:fld>
            <a:endParaRPr spc="-25" dirty="0"/>
          </a:p>
        </p:txBody>
      </p:sp>
      <p:sp>
        <p:nvSpPr>
          <p:cNvPr id="24" name="object 2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835" y="4059173"/>
            <a:ext cx="10664825" cy="2727325"/>
            <a:chOff x="28835" y="4059173"/>
            <a:chExt cx="10664825" cy="272732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5522861" y="4261103"/>
              <a:ext cx="4778502" cy="2323338"/>
            </a:xfrm>
            <a:prstGeom prst="rect">
              <a:avLst/>
            </a:prstGeom>
          </p:spPr>
        </p:pic>
        <p:pic>
          <p:nvPicPr>
            <p:cNvPr id="5" name="object 5"/>
            <p:cNvPicPr/>
            <p:nvPr/>
          </p:nvPicPr>
          <p:blipFill>
            <a:blip r:embed="rId3" cstate="print"/>
            <a:stretch>
              <a:fillRect/>
            </a:stretch>
          </p:blipFill>
          <p:spPr>
            <a:xfrm>
              <a:off x="466229" y="4059173"/>
              <a:ext cx="4884420" cy="2149601"/>
            </a:xfrm>
            <a:prstGeom prst="rect">
              <a:avLst/>
            </a:prstGeom>
          </p:spPr>
        </p:pic>
        <p:sp>
          <p:nvSpPr>
            <p:cNvPr id="6" name="object 6"/>
            <p:cNvSpPr/>
            <p:nvPr/>
          </p:nvSpPr>
          <p:spPr>
            <a:xfrm>
              <a:off x="28835" y="4703063"/>
              <a:ext cx="1400175" cy="448309"/>
            </a:xfrm>
            <a:custGeom>
              <a:avLst/>
              <a:gdLst/>
              <a:ahLst/>
              <a:cxnLst/>
              <a:rect l="l" t="t" r="r" b="b"/>
              <a:pathLst>
                <a:path w="1400175" h="448310">
                  <a:moveTo>
                    <a:pt x="1399794" y="448056"/>
                  </a:moveTo>
                  <a:lnTo>
                    <a:pt x="1399794" y="0"/>
                  </a:lnTo>
                  <a:lnTo>
                    <a:pt x="0" y="0"/>
                  </a:lnTo>
                  <a:lnTo>
                    <a:pt x="0" y="448056"/>
                  </a:lnTo>
                  <a:lnTo>
                    <a:pt x="1399794" y="448056"/>
                  </a:lnTo>
                  <a:close/>
                </a:path>
              </a:pathLst>
            </a:custGeom>
            <a:solidFill>
              <a:srgbClr val="FFFFFF"/>
            </a:solidFill>
          </p:spPr>
          <p:txBody>
            <a:bodyPr wrap="square" lIns="0" tIns="0" rIns="0" bIns="0" rtlCol="0"/>
            <a:lstStyle/>
            <a:p>
              <a:endParaRPr/>
            </a:p>
          </p:txBody>
        </p:sp>
      </p:grpSp>
      <p:sp>
        <p:nvSpPr>
          <p:cNvPr id="7" name="object 7"/>
          <p:cNvSpPr txBox="1">
            <a:spLocks noGrp="1"/>
          </p:cNvSpPr>
          <p:nvPr>
            <p:ph type="title"/>
          </p:nvPr>
        </p:nvSpPr>
        <p:spPr>
          <a:xfrm>
            <a:off x="1342777" y="1083055"/>
            <a:ext cx="4835525" cy="506730"/>
          </a:xfrm>
          <a:prstGeom prst="rect">
            <a:avLst/>
          </a:prstGeom>
        </p:spPr>
        <p:txBody>
          <a:bodyPr vert="horz" wrap="square" lIns="0" tIns="13335" rIns="0" bIns="0" rtlCol="0">
            <a:spAutoFit/>
          </a:bodyPr>
          <a:lstStyle/>
          <a:p>
            <a:pPr marL="12700">
              <a:lnSpc>
                <a:spcPct val="100000"/>
              </a:lnSpc>
              <a:spcBef>
                <a:spcPts val="105"/>
              </a:spcBef>
            </a:pPr>
            <a:r>
              <a:rPr spc="-5" dirty="0"/>
              <a:t>愛滋自我篩檢校園推廣活動</a:t>
            </a:r>
          </a:p>
        </p:txBody>
      </p:sp>
      <p:pic>
        <p:nvPicPr>
          <p:cNvPr id="8" name="object 8"/>
          <p:cNvPicPr/>
          <p:nvPr/>
        </p:nvPicPr>
        <p:blipFill>
          <a:blip r:embed="rId4" cstate="print"/>
          <a:stretch>
            <a:fillRect/>
          </a:stretch>
        </p:blipFill>
        <p:spPr>
          <a:xfrm>
            <a:off x="246011" y="958596"/>
            <a:ext cx="811530" cy="707136"/>
          </a:xfrm>
          <a:prstGeom prst="rect">
            <a:avLst/>
          </a:prstGeom>
        </p:spPr>
      </p:pic>
      <p:sp>
        <p:nvSpPr>
          <p:cNvPr id="9" name="object 9"/>
          <p:cNvSpPr txBox="1"/>
          <p:nvPr/>
        </p:nvSpPr>
        <p:spPr>
          <a:xfrm>
            <a:off x="318649" y="1810301"/>
            <a:ext cx="10079355" cy="1449705"/>
          </a:xfrm>
          <a:prstGeom prst="rect">
            <a:avLst/>
          </a:prstGeom>
        </p:spPr>
        <p:txBody>
          <a:bodyPr vert="horz" wrap="square" lIns="0" tIns="12700" rIns="0" bIns="0" rtlCol="0">
            <a:spAutoFit/>
          </a:bodyPr>
          <a:lstStyle/>
          <a:p>
            <a:pPr marL="247650" marR="5080" indent="-235585">
              <a:lnSpc>
                <a:spcPct val="133400"/>
              </a:lnSpc>
              <a:spcBef>
                <a:spcPts val="100"/>
              </a:spcBef>
              <a:buFont typeface="Wingdings"/>
              <a:buChar char=""/>
              <a:tabLst>
                <a:tab pos="248285" algn="l"/>
              </a:tabLst>
            </a:pPr>
            <a:r>
              <a:rPr sz="1550" b="1" spc="30" dirty="0">
                <a:latin typeface="Microsoft JhengHei"/>
                <a:cs typeface="Microsoft JhengHei"/>
              </a:rPr>
              <a:t>活動目的：</a:t>
            </a:r>
            <a:r>
              <a:rPr sz="1550" spc="30" dirty="0">
                <a:latin typeface="Microsoft JhengHei"/>
                <a:cs typeface="Microsoft JhengHei"/>
              </a:rPr>
              <a:t>我國愛滋疫情以</a:t>
            </a:r>
            <a:r>
              <a:rPr sz="1750" b="1" spc="15" dirty="0">
                <a:solidFill>
                  <a:srgbClr val="FF7B80"/>
                </a:solidFill>
                <a:latin typeface="Microsoft JhengHei"/>
                <a:cs typeface="Microsoft JhengHei"/>
              </a:rPr>
              <a:t>年輕族群</a:t>
            </a:r>
            <a:r>
              <a:rPr sz="1550" spc="30" dirty="0">
                <a:latin typeface="Microsoft JhengHei"/>
                <a:cs typeface="Microsoft JhengHei"/>
              </a:rPr>
              <a:t>為主，為提供多元篩檢管道，推廣愛滋篩檢服務，同時考量年輕族群經濟</a:t>
            </a:r>
            <a:r>
              <a:rPr sz="1550" spc="15" dirty="0">
                <a:latin typeface="Microsoft JhengHei"/>
                <a:cs typeface="Microsoft JhengHei"/>
              </a:rPr>
              <a:t>大多未完全獨立，爰提供</a:t>
            </a:r>
            <a:r>
              <a:rPr sz="1750" b="1" dirty="0">
                <a:solidFill>
                  <a:srgbClr val="FF7B80"/>
                </a:solidFill>
                <a:latin typeface="Microsoft JhengHei"/>
                <a:cs typeface="Microsoft JhengHei"/>
              </a:rPr>
              <a:t>免費試劑電⼦兌換券</a:t>
            </a:r>
            <a:r>
              <a:rPr sz="1550" spc="15" dirty="0">
                <a:latin typeface="Microsoft JhengHei"/>
                <a:cs typeface="Microsoft JhengHei"/>
              </a:rPr>
              <a:t>，鼓勵有愛滋篩檢需求之學生瞭解自⾝健康狀態</a:t>
            </a:r>
            <a:endParaRPr sz="1550">
              <a:latin typeface="Microsoft JhengHei"/>
              <a:cs typeface="Microsoft JhengHei"/>
            </a:endParaRPr>
          </a:p>
          <a:p>
            <a:pPr marL="262890" indent="-250825">
              <a:lnSpc>
                <a:spcPct val="100000"/>
              </a:lnSpc>
              <a:spcBef>
                <a:spcPts val="355"/>
              </a:spcBef>
              <a:buFont typeface="Wingdings"/>
              <a:buChar char=""/>
              <a:tabLst>
                <a:tab pos="263525" algn="l"/>
              </a:tabLst>
            </a:pPr>
            <a:r>
              <a:rPr sz="1750" b="1" spc="15" dirty="0">
                <a:latin typeface="Microsoft JhengHei"/>
                <a:cs typeface="Microsoft JhengHei"/>
              </a:rPr>
              <a:t>活動時間： </a:t>
            </a:r>
            <a:r>
              <a:rPr sz="2100" b="1" spc="-10" dirty="0">
                <a:solidFill>
                  <a:srgbClr val="339AFF"/>
                </a:solidFill>
                <a:latin typeface="Microsoft JhengHei"/>
                <a:cs typeface="Microsoft JhengHei"/>
              </a:rPr>
              <a:t>2022</a:t>
            </a:r>
            <a:r>
              <a:rPr sz="1750" dirty="0">
                <a:latin typeface="Microsoft JhengHei"/>
                <a:cs typeface="Microsoft JhengHei"/>
              </a:rPr>
              <a:t>年</a:t>
            </a:r>
            <a:r>
              <a:rPr sz="1750" b="1" spc="-10" dirty="0">
                <a:solidFill>
                  <a:srgbClr val="339AFF"/>
                </a:solidFill>
                <a:latin typeface="Microsoft JhengHei"/>
                <a:cs typeface="Microsoft JhengHei"/>
              </a:rPr>
              <a:t>11</a:t>
            </a:r>
            <a:r>
              <a:rPr sz="1750" spc="-10" dirty="0">
                <a:latin typeface="Microsoft JhengHei"/>
                <a:cs typeface="Microsoft JhengHei"/>
              </a:rPr>
              <a:t>月1日起至</a:t>
            </a:r>
            <a:r>
              <a:rPr sz="2100" b="1" spc="-10" dirty="0">
                <a:solidFill>
                  <a:srgbClr val="339AFF"/>
                </a:solidFill>
                <a:latin typeface="Microsoft JhengHei"/>
                <a:cs typeface="Microsoft JhengHei"/>
              </a:rPr>
              <a:t>2023</a:t>
            </a:r>
            <a:r>
              <a:rPr sz="1750" dirty="0">
                <a:latin typeface="Microsoft JhengHei"/>
                <a:cs typeface="Microsoft JhengHei"/>
              </a:rPr>
              <a:t>年</a:t>
            </a:r>
            <a:r>
              <a:rPr sz="1750" b="1" spc="-10" dirty="0">
                <a:solidFill>
                  <a:srgbClr val="339AFF"/>
                </a:solidFill>
                <a:latin typeface="Microsoft JhengHei"/>
                <a:cs typeface="Microsoft JhengHei"/>
              </a:rPr>
              <a:t>12</a:t>
            </a:r>
            <a:r>
              <a:rPr sz="1750" dirty="0">
                <a:latin typeface="Microsoft JhengHei"/>
                <a:cs typeface="Microsoft JhengHei"/>
              </a:rPr>
              <a:t>月31</a:t>
            </a:r>
            <a:r>
              <a:rPr sz="1750" spc="-5" dirty="0">
                <a:latin typeface="Microsoft JhengHei"/>
                <a:cs typeface="Microsoft JhengHei"/>
              </a:rPr>
              <a:t>日止(視試劑供貨情形調整)</a:t>
            </a:r>
            <a:endParaRPr sz="1750">
              <a:latin typeface="Microsoft JhengHei"/>
              <a:cs typeface="Microsoft JhengHei"/>
            </a:endParaRPr>
          </a:p>
          <a:p>
            <a:pPr marL="262890" indent="-250825">
              <a:lnSpc>
                <a:spcPct val="100000"/>
              </a:lnSpc>
              <a:spcBef>
                <a:spcPts val="635"/>
              </a:spcBef>
              <a:buFont typeface="Wingdings"/>
              <a:buChar char=""/>
              <a:tabLst>
                <a:tab pos="263525" algn="l"/>
              </a:tabLst>
            </a:pPr>
            <a:r>
              <a:rPr sz="1750" b="1" dirty="0">
                <a:latin typeface="Microsoft JhengHei"/>
                <a:cs typeface="Microsoft JhengHei"/>
              </a:rPr>
              <a:t>參加對象：</a:t>
            </a:r>
            <a:r>
              <a:rPr sz="1750" dirty="0">
                <a:latin typeface="Microsoft JhengHei"/>
                <a:cs typeface="Microsoft JhengHei"/>
              </a:rPr>
              <a:t>高中職(含)以上「</a:t>
            </a:r>
            <a:r>
              <a:rPr sz="1750" b="1" dirty="0">
                <a:solidFill>
                  <a:srgbClr val="339AFF"/>
                </a:solidFill>
                <a:latin typeface="Microsoft JhengHei"/>
                <a:cs typeface="Microsoft JhengHei"/>
              </a:rPr>
              <a:t>在學學生</a:t>
            </a:r>
            <a:r>
              <a:rPr sz="1750" spc="-50" dirty="0">
                <a:latin typeface="Microsoft JhengHei"/>
                <a:cs typeface="Microsoft JhengHei"/>
              </a:rPr>
              <a:t>」</a:t>
            </a:r>
            <a:endParaRPr sz="1750">
              <a:latin typeface="Microsoft JhengHei"/>
              <a:cs typeface="Microsoft JhengHei"/>
            </a:endParaRPr>
          </a:p>
        </p:txBody>
      </p:sp>
      <p:sp>
        <p:nvSpPr>
          <p:cNvPr id="10" name="object 10"/>
          <p:cNvSpPr txBox="1"/>
          <p:nvPr/>
        </p:nvSpPr>
        <p:spPr>
          <a:xfrm>
            <a:off x="5567305" y="3502405"/>
            <a:ext cx="5123180" cy="685165"/>
          </a:xfrm>
          <a:prstGeom prst="rect">
            <a:avLst/>
          </a:prstGeom>
        </p:spPr>
        <p:txBody>
          <a:bodyPr vert="horz" wrap="square" lIns="0" tIns="3175" rIns="0" bIns="0" rtlCol="0">
            <a:spAutoFit/>
          </a:bodyPr>
          <a:lstStyle/>
          <a:p>
            <a:pPr marL="247650" marR="5080" indent="-235585">
              <a:lnSpc>
                <a:spcPct val="104500"/>
              </a:lnSpc>
              <a:spcBef>
                <a:spcPts val="25"/>
              </a:spcBef>
            </a:pPr>
            <a:r>
              <a:rPr sz="1400" dirty="0">
                <a:latin typeface="Microsoft JhengHei"/>
                <a:cs typeface="Microsoft JhengHei"/>
              </a:rPr>
              <a:t>2.</a:t>
            </a:r>
            <a:r>
              <a:rPr sz="1400" spc="25" dirty="0">
                <a:latin typeface="Microsoft JhengHei"/>
                <a:cs typeface="Microsoft JhengHei"/>
              </a:rPr>
              <a:t>  填入學校提供之</a:t>
            </a:r>
            <a:r>
              <a:rPr sz="1400" b="1" dirty="0">
                <a:solidFill>
                  <a:srgbClr val="2E75B6"/>
                </a:solidFill>
                <a:latin typeface="Microsoft JhengHei"/>
                <a:cs typeface="Microsoft JhengHei"/>
              </a:rPr>
              <a:t>edu.tw</a:t>
            </a:r>
            <a:r>
              <a:rPr sz="1400" b="1" spc="125" dirty="0">
                <a:solidFill>
                  <a:srgbClr val="2E75B6"/>
                </a:solidFill>
                <a:latin typeface="Microsoft JhengHei"/>
                <a:cs typeface="Microsoft JhengHei"/>
              </a:rPr>
              <a:t>  </a:t>
            </a:r>
            <a:r>
              <a:rPr sz="1400" b="1" spc="-10" dirty="0">
                <a:solidFill>
                  <a:srgbClr val="2E75B6"/>
                </a:solidFill>
                <a:latin typeface="Microsoft JhengHei"/>
                <a:cs typeface="Microsoft JhengHei"/>
              </a:rPr>
              <a:t>E-</a:t>
            </a:r>
            <a:r>
              <a:rPr sz="1400" b="1" dirty="0">
                <a:solidFill>
                  <a:srgbClr val="2E75B6"/>
                </a:solidFill>
                <a:latin typeface="Microsoft JhengHei"/>
                <a:cs typeface="Microsoft JhengHei"/>
              </a:rPr>
              <a:t>mail</a:t>
            </a:r>
            <a:r>
              <a:rPr sz="1400" dirty="0">
                <a:latin typeface="Microsoft JhengHei"/>
                <a:cs typeface="Microsoft JhengHei"/>
              </a:rPr>
              <a:t>信箱驗證</a:t>
            </a:r>
            <a:r>
              <a:rPr sz="1400" b="1" dirty="0">
                <a:latin typeface="Microsoft JhengHei"/>
                <a:cs typeface="Microsoft JhengHei"/>
              </a:rPr>
              <a:t>在校學生身分：</a:t>
            </a:r>
            <a:r>
              <a:rPr sz="1400" spc="-50" dirty="0">
                <a:latin typeface="Microsoft JhengHei"/>
                <a:cs typeface="Microsoft JhengHei"/>
              </a:rPr>
              <a:t>點</a:t>
            </a:r>
            <a:r>
              <a:rPr sz="1400" spc="500" dirty="0">
                <a:latin typeface="Microsoft JhengHei"/>
                <a:cs typeface="Microsoft JhengHei"/>
              </a:rPr>
              <a:t> </a:t>
            </a:r>
            <a:r>
              <a:rPr sz="1400" spc="-5" dirty="0">
                <a:latin typeface="Microsoft JhengHei"/>
                <a:cs typeface="Microsoft JhengHei"/>
              </a:rPr>
              <a:t>選「寄送驗證碼」，至信箱收取驗證碼，並正確填妥驗證碼，</a:t>
            </a:r>
            <a:r>
              <a:rPr sz="1400" spc="-10" dirty="0">
                <a:latin typeface="Microsoft JhengHei"/>
                <a:cs typeface="Microsoft JhengHei"/>
              </a:rPr>
              <a:t>免費試劑電⼦兌換券(1</a:t>
            </a:r>
            <a:r>
              <a:rPr sz="1400" spc="-15" dirty="0">
                <a:latin typeface="Microsoft JhengHei"/>
                <a:cs typeface="Microsoft JhengHei"/>
              </a:rPr>
              <a:t>張)即匯入其自我篩檢網站會員帳號</a:t>
            </a:r>
            <a:endParaRPr sz="1400">
              <a:latin typeface="Microsoft JhengHei"/>
              <a:cs typeface="Microsoft JhengHei"/>
            </a:endParaRPr>
          </a:p>
        </p:txBody>
      </p:sp>
      <p:sp>
        <p:nvSpPr>
          <p:cNvPr id="11" name="object 11"/>
          <p:cNvSpPr txBox="1"/>
          <p:nvPr/>
        </p:nvSpPr>
        <p:spPr>
          <a:xfrm>
            <a:off x="271405" y="3324085"/>
            <a:ext cx="5316855" cy="681355"/>
          </a:xfrm>
          <a:prstGeom prst="rect">
            <a:avLst/>
          </a:prstGeom>
        </p:spPr>
        <p:txBody>
          <a:bodyPr vert="horz" wrap="square" lIns="0" tIns="12700" rIns="0" bIns="0" rtlCol="0">
            <a:spAutoFit/>
          </a:bodyPr>
          <a:lstStyle/>
          <a:p>
            <a:pPr marL="310515" indent="-251460">
              <a:lnSpc>
                <a:spcPct val="100000"/>
              </a:lnSpc>
              <a:spcBef>
                <a:spcPts val="100"/>
              </a:spcBef>
              <a:buFont typeface="Wingdings"/>
              <a:buChar char=""/>
              <a:tabLst>
                <a:tab pos="311150" algn="l"/>
              </a:tabLst>
            </a:pPr>
            <a:r>
              <a:rPr sz="1750" b="1" spc="-10" dirty="0">
                <a:latin typeface="Microsoft JhengHei"/>
                <a:cs typeface="Microsoft JhengHei"/>
              </a:rPr>
              <a:t>申請方式：</a:t>
            </a:r>
            <a:endParaRPr sz="1750">
              <a:latin typeface="Microsoft JhengHei"/>
              <a:cs typeface="Microsoft JhengHei"/>
            </a:endParaRPr>
          </a:p>
          <a:p>
            <a:pPr marL="12700">
              <a:lnSpc>
                <a:spcPct val="100000"/>
              </a:lnSpc>
              <a:spcBef>
                <a:spcPts val="1385"/>
              </a:spcBef>
              <a:tabLst>
                <a:tab pos="313055" algn="l"/>
              </a:tabLst>
            </a:pPr>
            <a:r>
              <a:rPr sz="1400" spc="-25" dirty="0">
                <a:latin typeface="Calibri"/>
                <a:cs typeface="Calibri"/>
              </a:rPr>
              <a:t>1.</a:t>
            </a:r>
            <a:r>
              <a:rPr sz="1400" dirty="0">
                <a:latin typeface="Calibri"/>
                <a:cs typeface="Calibri"/>
              </a:rPr>
              <a:t>	</a:t>
            </a:r>
            <a:r>
              <a:rPr sz="1400" spc="-15" dirty="0">
                <a:latin typeface="Microsoft JhengHei"/>
                <a:cs typeface="Microsoft JhengHei"/>
              </a:rPr>
              <a:t>登入網站會員專區，點選「校園免費試劑電⼦兌換券推廣活動」</a:t>
            </a:r>
            <a:endParaRPr sz="1400">
              <a:latin typeface="Microsoft JhengHei"/>
              <a:cs typeface="Microsoft JhengHei"/>
            </a:endParaRPr>
          </a:p>
        </p:txBody>
      </p:sp>
      <p:sp>
        <p:nvSpPr>
          <p:cNvPr id="12" name="object 12"/>
          <p:cNvSpPr txBox="1"/>
          <p:nvPr/>
        </p:nvSpPr>
        <p:spPr>
          <a:xfrm>
            <a:off x="115964" y="4717801"/>
            <a:ext cx="1225550" cy="382270"/>
          </a:xfrm>
          <a:prstGeom prst="rect">
            <a:avLst/>
          </a:prstGeom>
        </p:spPr>
        <p:txBody>
          <a:bodyPr vert="horz" wrap="square" lIns="0" tIns="30480" rIns="0" bIns="0" rtlCol="0">
            <a:spAutoFit/>
          </a:bodyPr>
          <a:lstStyle/>
          <a:p>
            <a:pPr algn="ctr">
              <a:lnSpc>
                <a:spcPct val="100000"/>
              </a:lnSpc>
              <a:spcBef>
                <a:spcPts val="240"/>
              </a:spcBef>
            </a:pPr>
            <a:r>
              <a:rPr sz="1050" b="1" spc="-10" dirty="0">
                <a:latin typeface="Microsoft JhengHei"/>
                <a:cs typeface="Microsoft JhengHei"/>
              </a:rPr>
              <a:t>校園免費試劑</a:t>
            </a:r>
            <a:endParaRPr sz="1050">
              <a:latin typeface="Microsoft JhengHei"/>
              <a:cs typeface="Microsoft JhengHei"/>
            </a:endParaRPr>
          </a:p>
          <a:p>
            <a:pPr algn="ctr">
              <a:lnSpc>
                <a:spcPct val="100000"/>
              </a:lnSpc>
              <a:spcBef>
                <a:spcPts val="145"/>
              </a:spcBef>
            </a:pPr>
            <a:r>
              <a:rPr sz="1050" b="1" spc="-10" dirty="0">
                <a:latin typeface="Microsoft JhengHei"/>
                <a:cs typeface="Microsoft JhengHei"/>
              </a:rPr>
              <a:t>電⼦兌換券推廣活動</a:t>
            </a:r>
            <a:endParaRPr sz="1050">
              <a:latin typeface="Microsoft JhengHei"/>
              <a:cs typeface="Microsoft JhengHei"/>
            </a:endParaRPr>
          </a:p>
        </p:txBody>
      </p:sp>
      <p:grpSp>
        <p:nvGrpSpPr>
          <p:cNvPr id="13" name="object 13"/>
          <p:cNvGrpSpPr/>
          <p:nvPr/>
        </p:nvGrpSpPr>
        <p:grpSpPr>
          <a:xfrm>
            <a:off x="53220" y="4625340"/>
            <a:ext cx="5699760" cy="982344"/>
            <a:chOff x="53220" y="4625340"/>
            <a:chExt cx="5699760" cy="982344"/>
          </a:xfrm>
        </p:grpSpPr>
        <p:sp>
          <p:nvSpPr>
            <p:cNvPr id="14" name="object 14"/>
            <p:cNvSpPr/>
            <p:nvPr/>
          </p:nvSpPr>
          <p:spPr>
            <a:xfrm>
              <a:off x="53220" y="4625340"/>
              <a:ext cx="1351280" cy="612775"/>
            </a:xfrm>
            <a:custGeom>
              <a:avLst/>
              <a:gdLst/>
              <a:ahLst/>
              <a:cxnLst/>
              <a:rect l="l" t="t" r="r" b="b"/>
              <a:pathLst>
                <a:path w="1351280" h="612775">
                  <a:moveTo>
                    <a:pt x="1351026" y="612648"/>
                  </a:moveTo>
                  <a:lnTo>
                    <a:pt x="1351026" y="0"/>
                  </a:lnTo>
                  <a:lnTo>
                    <a:pt x="0" y="0"/>
                  </a:lnTo>
                  <a:lnTo>
                    <a:pt x="0" y="612648"/>
                  </a:lnTo>
                  <a:lnTo>
                    <a:pt x="12190" y="612648"/>
                  </a:lnTo>
                  <a:lnTo>
                    <a:pt x="12190" y="25146"/>
                  </a:lnTo>
                  <a:lnTo>
                    <a:pt x="25144" y="12192"/>
                  </a:lnTo>
                  <a:lnTo>
                    <a:pt x="25144" y="25146"/>
                  </a:lnTo>
                  <a:lnTo>
                    <a:pt x="1326647" y="25146"/>
                  </a:lnTo>
                  <a:lnTo>
                    <a:pt x="1326647" y="12192"/>
                  </a:lnTo>
                  <a:lnTo>
                    <a:pt x="1338839" y="25146"/>
                  </a:lnTo>
                  <a:lnTo>
                    <a:pt x="1338839" y="612648"/>
                  </a:lnTo>
                  <a:lnTo>
                    <a:pt x="1351026" y="612648"/>
                  </a:lnTo>
                  <a:close/>
                </a:path>
                <a:path w="1351280" h="612775">
                  <a:moveTo>
                    <a:pt x="25144" y="25146"/>
                  </a:moveTo>
                  <a:lnTo>
                    <a:pt x="25144" y="12192"/>
                  </a:lnTo>
                  <a:lnTo>
                    <a:pt x="12190" y="25146"/>
                  </a:lnTo>
                  <a:lnTo>
                    <a:pt x="25144" y="25146"/>
                  </a:lnTo>
                  <a:close/>
                </a:path>
                <a:path w="1351280" h="612775">
                  <a:moveTo>
                    <a:pt x="25144" y="587501"/>
                  </a:moveTo>
                  <a:lnTo>
                    <a:pt x="25144" y="25146"/>
                  </a:lnTo>
                  <a:lnTo>
                    <a:pt x="12190" y="25146"/>
                  </a:lnTo>
                  <a:lnTo>
                    <a:pt x="12190" y="587501"/>
                  </a:lnTo>
                  <a:lnTo>
                    <a:pt x="25144" y="587501"/>
                  </a:lnTo>
                  <a:close/>
                </a:path>
                <a:path w="1351280" h="612775">
                  <a:moveTo>
                    <a:pt x="1338839" y="587501"/>
                  </a:moveTo>
                  <a:lnTo>
                    <a:pt x="12190" y="587501"/>
                  </a:lnTo>
                  <a:lnTo>
                    <a:pt x="25144" y="600456"/>
                  </a:lnTo>
                  <a:lnTo>
                    <a:pt x="25144" y="612648"/>
                  </a:lnTo>
                  <a:lnTo>
                    <a:pt x="1326647" y="612648"/>
                  </a:lnTo>
                  <a:lnTo>
                    <a:pt x="1326647" y="600456"/>
                  </a:lnTo>
                  <a:lnTo>
                    <a:pt x="1338839" y="587501"/>
                  </a:lnTo>
                  <a:close/>
                </a:path>
                <a:path w="1351280" h="612775">
                  <a:moveTo>
                    <a:pt x="25144" y="612648"/>
                  </a:moveTo>
                  <a:lnTo>
                    <a:pt x="25144" y="600456"/>
                  </a:lnTo>
                  <a:lnTo>
                    <a:pt x="12190" y="587501"/>
                  </a:lnTo>
                  <a:lnTo>
                    <a:pt x="12190" y="612648"/>
                  </a:lnTo>
                  <a:lnTo>
                    <a:pt x="25144" y="612648"/>
                  </a:lnTo>
                  <a:close/>
                </a:path>
                <a:path w="1351280" h="612775">
                  <a:moveTo>
                    <a:pt x="1338839" y="25146"/>
                  </a:moveTo>
                  <a:lnTo>
                    <a:pt x="1326647" y="12192"/>
                  </a:lnTo>
                  <a:lnTo>
                    <a:pt x="1326647" y="25146"/>
                  </a:lnTo>
                  <a:lnTo>
                    <a:pt x="1338839" y="25146"/>
                  </a:lnTo>
                  <a:close/>
                </a:path>
                <a:path w="1351280" h="612775">
                  <a:moveTo>
                    <a:pt x="1338839" y="587501"/>
                  </a:moveTo>
                  <a:lnTo>
                    <a:pt x="1338839" y="25146"/>
                  </a:lnTo>
                  <a:lnTo>
                    <a:pt x="1326647" y="25146"/>
                  </a:lnTo>
                  <a:lnTo>
                    <a:pt x="1326647" y="587501"/>
                  </a:lnTo>
                  <a:lnTo>
                    <a:pt x="1338839" y="587501"/>
                  </a:lnTo>
                  <a:close/>
                </a:path>
                <a:path w="1351280" h="612775">
                  <a:moveTo>
                    <a:pt x="1338839" y="612648"/>
                  </a:moveTo>
                  <a:lnTo>
                    <a:pt x="1338839" y="587501"/>
                  </a:lnTo>
                  <a:lnTo>
                    <a:pt x="1326647" y="600456"/>
                  </a:lnTo>
                  <a:lnTo>
                    <a:pt x="1326647" y="612648"/>
                  </a:lnTo>
                  <a:lnTo>
                    <a:pt x="1338839" y="612648"/>
                  </a:lnTo>
                  <a:close/>
                </a:path>
              </a:pathLst>
            </a:custGeom>
            <a:solidFill>
              <a:srgbClr val="FF0000"/>
            </a:solidFill>
          </p:spPr>
          <p:txBody>
            <a:bodyPr wrap="square" lIns="0" tIns="0" rIns="0" bIns="0" rtlCol="0"/>
            <a:lstStyle/>
            <a:p>
              <a:endParaRPr/>
            </a:p>
          </p:txBody>
        </p:sp>
        <p:sp>
          <p:nvSpPr>
            <p:cNvPr id="15" name="object 15"/>
            <p:cNvSpPr/>
            <p:nvPr/>
          </p:nvSpPr>
          <p:spPr>
            <a:xfrm>
              <a:off x="4845443" y="5267706"/>
              <a:ext cx="908050" cy="340360"/>
            </a:xfrm>
            <a:custGeom>
              <a:avLst/>
              <a:gdLst/>
              <a:ahLst/>
              <a:cxnLst/>
              <a:rect l="l" t="t" r="r" b="b"/>
              <a:pathLst>
                <a:path w="908050" h="340360">
                  <a:moveTo>
                    <a:pt x="907541" y="169926"/>
                  </a:moveTo>
                  <a:lnTo>
                    <a:pt x="736854" y="0"/>
                  </a:lnTo>
                  <a:lnTo>
                    <a:pt x="736854" y="85344"/>
                  </a:lnTo>
                  <a:lnTo>
                    <a:pt x="0" y="85344"/>
                  </a:lnTo>
                  <a:lnTo>
                    <a:pt x="0" y="255270"/>
                  </a:lnTo>
                  <a:lnTo>
                    <a:pt x="736854" y="255270"/>
                  </a:lnTo>
                  <a:lnTo>
                    <a:pt x="736854" y="339852"/>
                  </a:lnTo>
                  <a:lnTo>
                    <a:pt x="907541" y="169926"/>
                  </a:lnTo>
                  <a:close/>
                </a:path>
              </a:pathLst>
            </a:custGeom>
            <a:solidFill>
              <a:srgbClr val="5B9BD5"/>
            </a:solidFill>
          </p:spPr>
          <p:txBody>
            <a:bodyPr wrap="square" lIns="0" tIns="0" rIns="0" bIns="0" rtlCol="0"/>
            <a:lstStyle/>
            <a:p>
              <a:endParaRPr/>
            </a:p>
          </p:txBody>
        </p:sp>
      </p:grpSp>
      <p:sp>
        <p:nvSpPr>
          <p:cNvPr id="16" name="object 16"/>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123</a:t>
            </a:fld>
            <a:endParaRPr spc="-25" dirty="0"/>
          </a:p>
        </p:txBody>
      </p:sp>
      <p:sp>
        <p:nvSpPr>
          <p:cNvPr id="17" name="object 1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537190" cy="5699760"/>
            <a:chOff x="88277" y="795527"/>
            <a:chExt cx="10537190" cy="5699760"/>
          </a:xfrm>
        </p:grpSpPr>
        <p:pic>
          <p:nvPicPr>
            <p:cNvPr id="3" name="object 3"/>
            <p:cNvPicPr/>
            <p:nvPr/>
          </p:nvPicPr>
          <p:blipFill>
            <a:blip r:embed="rId2" cstate="print"/>
            <a:stretch>
              <a:fillRect/>
            </a:stretch>
          </p:blipFill>
          <p:spPr>
            <a:xfrm>
              <a:off x="122561" y="1789937"/>
              <a:ext cx="3387090" cy="4655820"/>
            </a:xfrm>
            <a:prstGeom prst="rect">
              <a:avLst/>
            </a:prstGeom>
          </p:spPr>
        </p:pic>
        <p:pic>
          <p:nvPicPr>
            <p:cNvPr id="4" name="object 4"/>
            <p:cNvPicPr/>
            <p:nvPr/>
          </p:nvPicPr>
          <p:blipFill>
            <a:blip r:embed="rId3" cstate="print"/>
            <a:stretch>
              <a:fillRect/>
            </a:stretch>
          </p:blipFill>
          <p:spPr>
            <a:xfrm>
              <a:off x="7228878" y="5331177"/>
              <a:ext cx="3396591" cy="1164086"/>
            </a:xfrm>
            <a:prstGeom prst="rect">
              <a:avLst/>
            </a:prstGeom>
          </p:spPr>
        </p:pic>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txBox="1">
            <a:spLocks noGrp="1"/>
          </p:cNvSpPr>
          <p:nvPr>
            <p:ph type="title"/>
          </p:nvPr>
        </p:nvSpPr>
        <p:spPr>
          <a:xfrm>
            <a:off x="1460126" y="1078484"/>
            <a:ext cx="5535930" cy="506730"/>
          </a:xfrm>
          <a:prstGeom prst="rect">
            <a:avLst/>
          </a:prstGeom>
        </p:spPr>
        <p:txBody>
          <a:bodyPr vert="horz" wrap="square" lIns="0" tIns="13335" rIns="0" bIns="0" rtlCol="0">
            <a:spAutoFit/>
          </a:bodyPr>
          <a:lstStyle/>
          <a:p>
            <a:pPr marL="12700">
              <a:lnSpc>
                <a:spcPct val="100000"/>
              </a:lnSpc>
              <a:spcBef>
                <a:spcPts val="105"/>
              </a:spcBef>
            </a:pPr>
            <a:r>
              <a:rPr spc="-40" dirty="0"/>
              <a:t>⼀站式愛滋匿名篩檢</a:t>
            </a:r>
            <a:r>
              <a:rPr spc="-10" dirty="0"/>
              <a:t>+拓點計畫</a:t>
            </a:r>
          </a:p>
        </p:txBody>
      </p:sp>
      <p:sp>
        <p:nvSpPr>
          <p:cNvPr id="7" name="object 7"/>
          <p:cNvSpPr txBox="1"/>
          <p:nvPr/>
        </p:nvSpPr>
        <p:spPr>
          <a:xfrm>
            <a:off x="8036686" y="4971288"/>
            <a:ext cx="1736089" cy="351790"/>
          </a:xfrm>
          <a:prstGeom prst="rect">
            <a:avLst/>
          </a:prstGeom>
          <a:solidFill>
            <a:srgbClr val="D9EDE7"/>
          </a:solidFill>
        </p:spPr>
        <p:txBody>
          <a:bodyPr vert="horz" wrap="square" lIns="0" tIns="27940" rIns="0" bIns="0" rtlCol="0">
            <a:spAutoFit/>
          </a:bodyPr>
          <a:lstStyle/>
          <a:p>
            <a:pPr marL="80010">
              <a:lnSpc>
                <a:spcPct val="100000"/>
              </a:lnSpc>
              <a:spcBef>
                <a:spcPts val="220"/>
              </a:spcBef>
            </a:pPr>
            <a:r>
              <a:rPr sz="1750" b="1" spc="-35" dirty="0">
                <a:latin typeface="Microsoft JhengHei"/>
                <a:cs typeface="Microsoft JhengHei"/>
              </a:rPr>
              <a:t>⼀站式檢驗流</a:t>
            </a:r>
            <a:r>
              <a:rPr sz="1750" b="1" spc="-50" dirty="0">
                <a:latin typeface="Microsoft JhengHei"/>
                <a:cs typeface="Microsoft JhengHei"/>
              </a:rPr>
              <a:t>程</a:t>
            </a:r>
            <a:endParaRPr sz="1750">
              <a:latin typeface="Microsoft JhengHei"/>
              <a:cs typeface="Microsoft JhengHei"/>
            </a:endParaRPr>
          </a:p>
        </p:txBody>
      </p:sp>
      <p:sp>
        <p:nvSpPr>
          <p:cNvPr id="8" name="object 8"/>
          <p:cNvSpPr txBox="1"/>
          <p:nvPr/>
        </p:nvSpPr>
        <p:spPr>
          <a:xfrm>
            <a:off x="4236853" y="2191156"/>
            <a:ext cx="5884545" cy="2726690"/>
          </a:xfrm>
          <a:prstGeom prst="rect">
            <a:avLst/>
          </a:prstGeom>
        </p:spPr>
        <p:txBody>
          <a:bodyPr vert="horz" wrap="square" lIns="0" tIns="76835" rIns="0" bIns="0" rtlCol="0">
            <a:spAutoFit/>
          </a:bodyPr>
          <a:lstStyle/>
          <a:p>
            <a:pPr marL="313055" indent="-300355">
              <a:lnSpc>
                <a:spcPct val="100000"/>
              </a:lnSpc>
              <a:spcBef>
                <a:spcPts val="605"/>
              </a:spcBef>
              <a:buSzPct val="78571"/>
              <a:buFont typeface="Wingdings"/>
              <a:buChar char=""/>
              <a:tabLst>
                <a:tab pos="313055" algn="l"/>
                <a:tab pos="313690" algn="l"/>
              </a:tabLst>
            </a:pPr>
            <a:r>
              <a:rPr sz="2100" spc="-5" dirty="0">
                <a:latin typeface="Microsoft JhengHei"/>
                <a:cs typeface="Microsoft JhengHei"/>
              </a:rPr>
              <a:t>檢驗過程以匿名⽅式進行</a:t>
            </a:r>
            <a:endParaRPr sz="2100">
              <a:latin typeface="Microsoft JhengHei"/>
              <a:cs typeface="Microsoft JhengHei"/>
            </a:endParaRPr>
          </a:p>
          <a:p>
            <a:pPr marL="313055" indent="-300355">
              <a:lnSpc>
                <a:spcPct val="100000"/>
              </a:lnSpc>
              <a:spcBef>
                <a:spcPts val="509"/>
              </a:spcBef>
              <a:buSzPct val="78571"/>
              <a:buFont typeface="Wingdings"/>
              <a:buChar char=""/>
              <a:tabLst>
                <a:tab pos="313055" algn="l"/>
                <a:tab pos="313690" algn="l"/>
              </a:tabLst>
            </a:pPr>
            <a:r>
              <a:rPr sz="2100" dirty="0">
                <a:latin typeface="Microsoft JhengHei"/>
                <a:cs typeface="Microsoft JhengHei"/>
              </a:rPr>
              <a:t>由</a:t>
            </a:r>
            <a:r>
              <a:rPr sz="2100" b="1" spc="-10" dirty="0">
                <a:solidFill>
                  <a:srgbClr val="FF5050"/>
                </a:solidFill>
                <a:latin typeface="Microsoft JhengHei"/>
                <a:cs typeface="Microsoft JhengHei"/>
              </a:rPr>
              <a:t>專⼈提供衛教諮詢及轉介就醫</a:t>
            </a:r>
            <a:r>
              <a:rPr sz="2100" spc="-10" dirty="0">
                <a:latin typeface="Microsoft JhengHei"/>
                <a:cs typeface="Microsoft JhengHei"/>
              </a:rPr>
              <a:t>(含確認檢驗)</a:t>
            </a:r>
            <a:endParaRPr sz="2100">
              <a:latin typeface="Microsoft JhengHei"/>
              <a:cs typeface="Microsoft JhengHei"/>
            </a:endParaRPr>
          </a:p>
          <a:p>
            <a:pPr marL="313055" indent="-300355">
              <a:lnSpc>
                <a:spcPct val="100000"/>
              </a:lnSpc>
              <a:spcBef>
                <a:spcPts val="595"/>
              </a:spcBef>
              <a:buSzPct val="78571"/>
              <a:buFont typeface="Wingdings"/>
              <a:buChar char=""/>
              <a:tabLst>
                <a:tab pos="313055" algn="l"/>
                <a:tab pos="313690" algn="l"/>
              </a:tabLst>
            </a:pPr>
            <a:r>
              <a:rPr sz="2100" b="1" spc="-10" dirty="0">
                <a:latin typeface="Microsoft JhengHei"/>
                <a:cs typeface="Microsoft JhengHei"/>
              </a:rPr>
              <a:t>2023</a:t>
            </a:r>
            <a:r>
              <a:rPr sz="2100" b="1" spc="-15" dirty="0">
                <a:latin typeface="Microsoft JhengHei"/>
                <a:cs typeface="Microsoft JhengHei"/>
              </a:rPr>
              <a:t>年參與醫事機構共</a:t>
            </a:r>
            <a:r>
              <a:rPr sz="3150" dirty="0">
                <a:solidFill>
                  <a:srgbClr val="D0305C"/>
                </a:solidFill>
                <a:latin typeface="Arial Black"/>
                <a:cs typeface="Arial Black"/>
              </a:rPr>
              <a:t>82</a:t>
            </a:r>
            <a:r>
              <a:rPr sz="2100" b="1" spc="-50" dirty="0">
                <a:latin typeface="Microsoft JhengHei"/>
                <a:cs typeface="Microsoft JhengHei"/>
              </a:rPr>
              <a:t>家</a:t>
            </a:r>
            <a:endParaRPr sz="2100">
              <a:latin typeface="Microsoft JhengHei"/>
              <a:cs typeface="Microsoft JhengHei"/>
            </a:endParaRPr>
          </a:p>
          <a:p>
            <a:pPr marL="432434" lvl="1" indent="-301625">
              <a:lnSpc>
                <a:spcPct val="100000"/>
              </a:lnSpc>
              <a:spcBef>
                <a:spcPts val="650"/>
              </a:spcBef>
              <a:buFont typeface="Wingdings"/>
              <a:buChar char=""/>
              <a:tabLst>
                <a:tab pos="433070" algn="l"/>
              </a:tabLst>
            </a:pPr>
            <a:r>
              <a:rPr sz="1750" dirty="0">
                <a:latin typeface="Microsoft JhengHei"/>
                <a:cs typeface="Microsoft JhengHei"/>
              </a:rPr>
              <a:t>68</a:t>
            </a:r>
            <a:r>
              <a:rPr sz="1750" spc="30" dirty="0">
                <a:latin typeface="Microsoft JhengHei"/>
                <a:cs typeface="Microsoft JhengHei"/>
              </a:rPr>
              <a:t>家拓點醫事機構  </a:t>
            </a:r>
            <a:r>
              <a:rPr sz="1200" dirty="0">
                <a:latin typeface="Microsoft JhengHei"/>
                <a:cs typeface="Microsoft JhengHei"/>
              </a:rPr>
              <a:t>(HIV抗原/抗體複合型快速初步檢驗</a:t>
            </a:r>
            <a:r>
              <a:rPr sz="1200" spc="-50" dirty="0">
                <a:latin typeface="Microsoft JhengHei"/>
                <a:cs typeface="Microsoft JhengHei"/>
              </a:rPr>
              <a:t>)</a:t>
            </a:r>
            <a:endParaRPr sz="1200">
              <a:latin typeface="Microsoft JhengHei"/>
              <a:cs typeface="Microsoft JhengHei"/>
            </a:endParaRPr>
          </a:p>
          <a:p>
            <a:pPr marL="432434" lvl="1" indent="-301625">
              <a:lnSpc>
                <a:spcPct val="100000"/>
              </a:lnSpc>
              <a:spcBef>
                <a:spcPts val="425"/>
              </a:spcBef>
              <a:buFont typeface="Wingdings"/>
              <a:buChar char=""/>
              <a:tabLst>
                <a:tab pos="433070" algn="l"/>
              </a:tabLst>
            </a:pPr>
            <a:r>
              <a:rPr sz="1750" dirty="0">
                <a:latin typeface="Microsoft JhengHei"/>
                <a:cs typeface="Microsoft JhengHei"/>
              </a:rPr>
              <a:t>14</a:t>
            </a:r>
            <a:r>
              <a:rPr sz="1750" spc="45" dirty="0">
                <a:latin typeface="Microsoft JhengHei"/>
                <a:cs typeface="Microsoft JhengHei"/>
              </a:rPr>
              <a:t>家⼀站式醫院  </a:t>
            </a:r>
            <a:r>
              <a:rPr sz="1200" dirty="0">
                <a:latin typeface="Microsoft JhengHei"/>
                <a:cs typeface="Microsoft JhengHei"/>
              </a:rPr>
              <a:t>(HIV抗原/抗體複合型快速初步檢驗+快速確診</a:t>
            </a:r>
            <a:r>
              <a:rPr sz="1200" spc="-50" dirty="0">
                <a:latin typeface="Microsoft JhengHei"/>
                <a:cs typeface="Microsoft JhengHei"/>
              </a:rPr>
              <a:t>)</a:t>
            </a:r>
            <a:endParaRPr sz="1200">
              <a:latin typeface="Microsoft JhengHei"/>
              <a:cs typeface="Microsoft JhengHei"/>
            </a:endParaRPr>
          </a:p>
          <a:p>
            <a:pPr marL="313055" indent="-300355">
              <a:lnSpc>
                <a:spcPct val="100000"/>
              </a:lnSpc>
              <a:spcBef>
                <a:spcPts val="455"/>
              </a:spcBef>
              <a:buSzPct val="78571"/>
              <a:buFont typeface="Wingdings"/>
              <a:buChar char=""/>
              <a:tabLst>
                <a:tab pos="313055" algn="l"/>
                <a:tab pos="313690" algn="l"/>
              </a:tabLst>
            </a:pPr>
            <a:r>
              <a:rPr sz="2100" b="1" spc="-10" dirty="0">
                <a:latin typeface="Microsoft JhengHei"/>
                <a:cs typeface="Microsoft JhengHei"/>
              </a:rPr>
              <a:t>2022年74家醫事機構提供33,327</a:t>
            </a:r>
            <a:r>
              <a:rPr sz="2100" b="1" spc="-20" dirty="0">
                <a:latin typeface="Microsoft JhengHei"/>
                <a:cs typeface="Microsoft JhengHei"/>
              </a:rPr>
              <a:t>⼈次篩檢服務</a:t>
            </a:r>
            <a:endParaRPr sz="2100">
              <a:latin typeface="Microsoft JhengHei"/>
              <a:cs typeface="Microsoft JhengHei"/>
            </a:endParaRPr>
          </a:p>
          <a:p>
            <a:pPr marL="432434" lvl="1" indent="-301625">
              <a:lnSpc>
                <a:spcPct val="100000"/>
              </a:lnSpc>
              <a:spcBef>
                <a:spcPts val="484"/>
              </a:spcBef>
              <a:buFont typeface="Wingdings"/>
              <a:buChar char=""/>
              <a:tabLst>
                <a:tab pos="433070" algn="l"/>
              </a:tabLst>
            </a:pPr>
            <a:r>
              <a:rPr sz="1750" dirty="0">
                <a:latin typeface="Microsoft JhengHei"/>
                <a:cs typeface="Microsoft JhengHei"/>
              </a:rPr>
              <a:t>新案陽性率</a:t>
            </a:r>
            <a:r>
              <a:rPr sz="1750" spc="-10" dirty="0">
                <a:solidFill>
                  <a:srgbClr val="D0305C"/>
                </a:solidFill>
                <a:latin typeface="Arial Black"/>
                <a:cs typeface="Arial Black"/>
              </a:rPr>
              <a:t>0.8%</a:t>
            </a:r>
            <a:r>
              <a:rPr sz="1750" spc="-5" dirty="0">
                <a:latin typeface="Microsoft JhengHei"/>
                <a:cs typeface="Microsoft JhengHei"/>
              </a:rPr>
              <a:t>，新案陽性⼀日內確診率達</a:t>
            </a:r>
            <a:r>
              <a:rPr sz="1750" spc="-25" dirty="0">
                <a:solidFill>
                  <a:srgbClr val="D0305C"/>
                </a:solidFill>
                <a:latin typeface="Arial Black"/>
                <a:cs typeface="Arial Black"/>
              </a:rPr>
              <a:t>98%</a:t>
            </a:r>
            <a:endParaRPr sz="1750">
              <a:latin typeface="Arial Black"/>
              <a:cs typeface="Arial Black"/>
            </a:endParaRPr>
          </a:p>
        </p:txBody>
      </p:sp>
      <p:sp>
        <p:nvSpPr>
          <p:cNvPr id="9" name="object 9"/>
          <p:cNvSpPr txBox="1"/>
          <p:nvPr/>
        </p:nvSpPr>
        <p:spPr>
          <a:xfrm>
            <a:off x="3820553" y="1789938"/>
            <a:ext cx="6444615" cy="431800"/>
          </a:xfrm>
          <a:prstGeom prst="rect">
            <a:avLst/>
          </a:prstGeom>
          <a:solidFill>
            <a:srgbClr val="D9EDE7"/>
          </a:solidFill>
        </p:spPr>
        <p:txBody>
          <a:bodyPr vert="horz" wrap="square" lIns="0" tIns="35560" rIns="0" bIns="0" rtlCol="0">
            <a:spAutoFit/>
          </a:bodyPr>
          <a:lstStyle/>
          <a:p>
            <a:pPr marL="180340">
              <a:lnSpc>
                <a:spcPct val="100000"/>
              </a:lnSpc>
              <a:spcBef>
                <a:spcPts val="280"/>
              </a:spcBef>
            </a:pPr>
            <a:r>
              <a:rPr sz="2250" b="1" dirty="0">
                <a:latin typeface="Microsoft JhengHei"/>
                <a:cs typeface="Microsoft JhengHei"/>
              </a:rPr>
              <a:t>提供</a:t>
            </a:r>
            <a:r>
              <a:rPr sz="2250" b="1" dirty="0">
                <a:solidFill>
                  <a:srgbClr val="009A9A"/>
                </a:solidFill>
                <a:latin typeface="Microsoft JhengHei"/>
                <a:cs typeface="Microsoft JhengHei"/>
              </a:rPr>
              <a:t>友善</a:t>
            </a:r>
            <a:r>
              <a:rPr sz="2250" b="1" dirty="0">
                <a:latin typeface="Microsoft JhengHei"/>
                <a:cs typeface="Microsoft JhengHei"/>
              </a:rPr>
              <a:t>、</a:t>
            </a:r>
            <a:r>
              <a:rPr sz="2250" b="1" dirty="0">
                <a:solidFill>
                  <a:srgbClr val="009A9A"/>
                </a:solidFill>
                <a:latin typeface="Microsoft JhengHei"/>
                <a:cs typeface="Microsoft JhengHei"/>
              </a:rPr>
              <a:t>安全</a:t>
            </a:r>
            <a:r>
              <a:rPr sz="2250" b="1" dirty="0">
                <a:latin typeface="Microsoft JhengHei"/>
                <a:cs typeface="Microsoft JhengHei"/>
              </a:rPr>
              <a:t>、</a:t>
            </a:r>
            <a:r>
              <a:rPr sz="2250" b="1" dirty="0">
                <a:solidFill>
                  <a:srgbClr val="009A9A"/>
                </a:solidFill>
                <a:latin typeface="Microsoft JhengHei"/>
                <a:cs typeface="Microsoft JhengHei"/>
              </a:rPr>
              <a:t>隱私</a:t>
            </a:r>
            <a:r>
              <a:rPr sz="2250" b="1" dirty="0">
                <a:latin typeface="Microsoft JhengHei"/>
                <a:cs typeface="Microsoft JhengHei"/>
              </a:rPr>
              <a:t>、</a:t>
            </a:r>
            <a:r>
              <a:rPr sz="2250" b="1" dirty="0">
                <a:solidFill>
                  <a:srgbClr val="009A9A"/>
                </a:solidFill>
                <a:latin typeface="Microsoft JhengHei"/>
                <a:cs typeface="Microsoft JhengHei"/>
              </a:rPr>
              <a:t>免費</a:t>
            </a:r>
            <a:r>
              <a:rPr sz="2250" b="1" dirty="0">
                <a:latin typeface="Microsoft JhengHei"/>
                <a:cs typeface="Microsoft JhengHei"/>
              </a:rPr>
              <a:t>、</a:t>
            </a:r>
            <a:r>
              <a:rPr sz="2250" b="1" dirty="0">
                <a:solidFill>
                  <a:srgbClr val="009A9A"/>
                </a:solidFill>
                <a:latin typeface="Microsoft JhengHei"/>
                <a:cs typeface="Microsoft JhengHei"/>
              </a:rPr>
              <a:t>快速</a:t>
            </a:r>
            <a:r>
              <a:rPr sz="2250" b="1" dirty="0">
                <a:latin typeface="Microsoft JhengHei"/>
                <a:cs typeface="Microsoft JhengHei"/>
              </a:rPr>
              <a:t>的篩檢服</a:t>
            </a:r>
            <a:r>
              <a:rPr sz="2250" b="1" spc="-50" dirty="0">
                <a:latin typeface="Microsoft JhengHei"/>
                <a:cs typeface="Microsoft JhengHei"/>
              </a:rPr>
              <a:t>務</a:t>
            </a:r>
            <a:endParaRPr sz="2250">
              <a:latin typeface="Microsoft JhengHei"/>
              <a:cs typeface="Microsoft JhengHei"/>
            </a:endParaRPr>
          </a:p>
        </p:txBody>
      </p:sp>
      <p:sp>
        <p:nvSpPr>
          <p:cNvPr id="10" name="object 10"/>
          <p:cNvSpPr/>
          <p:nvPr/>
        </p:nvSpPr>
        <p:spPr>
          <a:xfrm>
            <a:off x="3603383" y="5535167"/>
            <a:ext cx="3559810" cy="910590"/>
          </a:xfrm>
          <a:custGeom>
            <a:avLst/>
            <a:gdLst/>
            <a:ahLst/>
            <a:cxnLst/>
            <a:rect l="l" t="t" r="r" b="b"/>
            <a:pathLst>
              <a:path w="3559809" h="910589">
                <a:moveTo>
                  <a:pt x="3559302" y="758952"/>
                </a:moveTo>
                <a:lnTo>
                  <a:pt x="3559302" y="151638"/>
                </a:lnTo>
                <a:lnTo>
                  <a:pt x="3551578" y="103680"/>
                </a:lnTo>
                <a:lnTo>
                  <a:pt x="3530065" y="62051"/>
                </a:lnTo>
                <a:lnTo>
                  <a:pt x="3497250" y="29236"/>
                </a:lnTo>
                <a:lnTo>
                  <a:pt x="3455621" y="7723"/>
                </a:lnTo>
                <a:lnTo>
                  <a:pt x="3407664" y="0"/>
                </a:lnTo>
                <a:lnTo>
                  <a:pt x="151638" y="0"/>
                </a:lnTo>
                <a:lnTo>
                  <a:pt x="103680" y="7723"/>
                </a:lnTo>
                <a:lnTo>
                  <a:pt x="62051" y="29236"/>
                </a:lnTo>
                <a:lnTo>
                  <a:pt x="29236" y="62051"/>
                </a:lnTo>
                <a:lnTo>
                  <a:pt x="7723" y="103680"/>
                </a:lnTo>
                <a:lnTo>
                  <a:pt x="0" y="151638"/>
                </a:lnTo>
                <a:lnTo>
                  <a:pt x="0" y="758952"/>
                </a:lnTo>
                <a:lnTo>
                  <a:pt x="7723" y="806909"/>
                </a:lnTo>
                <a:lnTo>
                  <a:pt x="29236" y="848538"/>
                </a:lnTo>
                <a:lnTo>
                  <a:pt x="62051" y="881353"/>
                </a:lnTo>
                <a:lnTo>
                  <a:pt x="103680" y="902866"/>
                </a:lnTo>
                <a:lnTo>
                  <a:pt x="151638" y="910590"/>
                </a:lnTo>
                <a:lnTo>
                  <a:pt x="3407664" y="910590"/>
                </a:lnTo>
                <a:lnTo>
                  <a:pt x="3455621" y="902866"/>
                </a:lnTo>
                <a:lnTo>
                  <a:pt x="3497250" y="881353"/>
                </a:lnTo>
                <a:lnTo>
                  <a:pt x="3530065" y="848538"/>
                </a:lnTo>
                <a:lnTo>
                  <a:pt x="3551578" y="806909"/>
                </a:lnTo>
                <a:lnTo>
                  <a:pt x="3559302" y="758952"/>
                </a:lnTo>
                <a:close/>
              </a:path>
            </a:pathLst>
          </a:custGeom>
          <a:solidFill>
            <a:srgbClr val="FFFFCC"/>
          </a:solidFill>
        </p:spPr>
        <p:txBody>
          <a:bodyPr wrap="square" lIns="0" tIns="0" rIns="0" bIns="0" rtlCol="0"/>
          <a:lstStyle/>
          <a:p>
            <a:endParaRPr/>
          </a:p>
        </p:txBody>
      </p:sp>
      <p:sp>
        <p:nvSpPr>
          <p:cNvPr id="11" name="object 11"/>
          <p:cNvSpPr txBox="1"/>
          <p:nvPr/>
        </p:nvSpPr>
        <p:spPr>
          <a:xfrm>
            <a:off x="3715645" y="5550827"/>
            <a:ext cx="3167380" cy="795020"/>
          </a:xfrm>
          <a:prstGeom prst="rect">
            <a:avLst/>
          </a:prstGeom>
        </p:spPr>
        <p:txBody>
          <a:bodyPr vert="horz" wrap="square" lIns="0" tIns="12700" rIns="0" bIns="0" rtlCol="0">
            <a:spAutoFit/>
          </a:bodyPr>
          <a:lstStyle/>
          <a:p>
            <a:pPr marL="12700" marR="5080">
              <a:lnSpc>
                <a:spcPct val="120200"/>
              </a:lnSpc>
              <a:spcBef>
                <a:spcPts val="100"/>
              </a:spcBef>
            </a:pPr>
            <a:r>
              <a:rPr sz="2100" b="1" spc="-10" dirty="0">
                <a:latin typeface="Microsoft JhengHei"/>
                <a:cs typeface="Microsoft JhengHei"/>
              </a:rPr>
              <a:t>匿名篩檢服務地點：</a:t>
            </a:r>
            <a:r>
              <a:rPr sz="2100" b="1" spc="-50" dirty="0">
                <a:latin typeface="Microsoft JhengHei"/>
                <a:cs typeface="Microsoft JhengHei"/>
              </a:rPr>
              <a:t> </a:t>
            </a:r>
            <a:r>
              <a:rPr sz="2100" b="1" spc="-10" dirty="0">
                <a:solidFill>
                  <a:srgbClr val="0070C0"/>
                </a:solidFill>
                <a:latin typeface="Microsoft JhengHei"/>
                <a:cs typeface="Microsoft JhengHei"/>
              </a:rPr>
              <a:t>https://reurl.cc/V3goGQ</a:t>
            </a:r>
            <a:endParaRPr sz="2100">
              <a:latin typeface="Microsoft JhengHei"/>
              <a:cs typeface="Microsoft JhengHei"/>
            </a:endParaRPr>
          </a:p>
        </p:txBody>
      </p:sp>
      <p:grpSp>
        <p:nvGrpSpPr>
          <p:cNvPr id="12" name="object 12"/>
          <p:cNvGrpSpPr/>
          <p:nvPr/>
        </p:nvGrpSpPr>
        <p:grpSpPr>
          <a:xfrm>
            <a:off x="296303" y="941831"/>
            <a:ext cx="6634480" cy="5030470"/>
            <a:chOff x="296303" y="941831"/>
            <a:chExt cx="6634480" cy="5030470"/>
          </a:xfrm>
        </p:grpSpPr>
        <p:pic>
          <p:nvPicPr>
            <p:cNvPr id="13" name="object 13"/>
            <p:cNvPicPr/>
            <p:nvPr/>
          </p:nvPicPr>
          <p:blipFill>
            <a:blip r:embed="rId4" cstate="print"/>
            <a:stretch>
              <a:fillRect/>
            </a:stretch>
          </p:blipFill>
          <p:spPr>
            <a:xfrm>
              <a:off x="6152273" y="5189981"/>
              <a:ext cx="778001" cy="781812"/>
            </a:xfrm>
            <a:prstGeom prst="rect">
              <a:avLst/>
            </a:prstGeom>
          </p:spPr>
        </p:pic>
        <p:pic>
          <p:nvPicPr>
            <p:cNvPr id="14" name="object 14"/>
            <p:cNvPicPr/>
            <p:nvPr/>
          </p:nvPicPr>
          <p:blipFill>
            <a:blip r:embed="rId5" cstate="print"/>
            <a:stretch>
              <a:fillRect/>
            </a:stretch>
          </p:blipFill>
          <p:spPr>
            <a:xfrm>
              <a:off x="296303" y="941831"/>
              <a:ext cx="710945" cy="711708"/>
            </a:xfrm>
            <a:prstGeom prst="rect">
              <a:avLst/>
            </a:prstGeom>
          </p:spPr>
        </p:pic>
      </p:grpSp>
      <p:sp>
        <p:nvSpPr>
          <p:cNvPr id="15" name="object 15"/>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124</a:t>
            </a:fld>
            <a:endParaRPr spc="-25" dirty="0"/>
          </a:p>
        </p:txBody>
      </p:sp>
      <p:sp>
        <p:nvSpPr>
          <p:cNvPr id="16" name="object 1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98955" y="1728977"/>
            <a:ext cx="2816860" cy="4685030"/>
          </a:xfrm>
          <a:custGeom>
            <a:avLst/>
            <a:gdLst/>
            <a:ahLst/>
            <a:cxnLst/>
            <a:rect l="l" t="t" r="r" b="b"/>
            <a:pathLst>
              <a:path w="2816859" h="4685030">
                <a:moveTo>
                  <a:pt x="2816352" y="4555998"/>
                </a:moveTo>
                <a:lnTo>
                  <a:pt x="2816352" y="128777"/>
                </a:lnTo>
                <a:lnTo>
                  <a:pt x="2806195" y="78759"/>
                </a:lnTo>
                <a:lnTo>
                  <a:pt x="2778537" y="37814"/>
                </a:lnTo>
                <a:lnTo>
                  <a:pt x="2737592" y="10156"/>
                </a:lnTo>
                <a:lnTo>
                  <a:pt x="2687574" y="0"/>
                </a:lnTo>
                <a:lnTo>
                  <a:pt x="128778" y="0"/>
                </a:lnTo>
                <a:lnTo>
                  <a:pt x="78438" y="10156"/>
                </a:lnTo>
                <a:lnTo>
                  <a:pt x="37528" y="37814"/>
                </a:lnTo>
                <a:lnTo>
                  <a:pt x="10048" y="78759"/>
                </a:lnTo>
                <a:lnTo>
                  <a:pt x="0" y="128777"/>
                </a:lnTo>
                <a:lnTo>
                  <a:pt x="0" y="4555998"/>
                </a:lnTo>
                <a:lnTo>
                  <a:pt x="10048" y="4606016"/>
                </a:lnTo>
                <a:lnTo>
                  <a:pt x="37528" y="4646961"/>
                </a:lnTo>
                <a:lnTo>
                  <a:pt x="78438" y="4674619"/>
                </a:lnTo>
                <a:lnTo>
                  <a:pt x="128778" y="4684776"/>
                </a:lnTo>
                <a:lnTo>
                  <a:pt x="2687574" y="4684776"/>
                </a:lnTo>
                <a:lnTo>
                  <a:pt x="2737592" y="4674619"/>
                </a:lnTo>
                <a:lnTo>
                  <a:pt x="2778537" y="4646961"/>
                </a:lnTo>
                <a:lnTo>
                  <a:pt x="2806195" y="4606016"/>
                </a:lnTo>
                <a:lnTo>
                  <a:pt x="2816352" y="4555998"/>
                </a:lnTo>
                <a:close/>
              </a:path>
            </a:pathLst>
          </a:custGeom>
          <a:solidFill>
            <a:srgbClr val="FFF2CC"/>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7928743" y="1680388"/>
            <a:ext cx="2555875" cy="884555"/>
          </a:xfrm>
          <a:prstGeom prst="rect">
            <a:avLst/>
          </a:prstGeom>
        </p:spPr>
        <p:txBody>
          <a:bodyPr vert="horz" wrap="square" lIns="0" tIns="80010" rIns="0" bIns="0" rtlCol="0">
            <a:spAutoFit/>
          </a:bodyPr>
          <a:lstStyle/>
          <a:p>
            <a:pPr algn="ctr">
              <a:lnSpc>
                <a:spcPct val="100000"/>
              </a:lnSpc>
              <a:spcBef>
                <a:spcPts val="630"/>
              </a:spcBef>
            </a:pPr>
            <a:r>
              <a:rPr sz="1750" b="1" dirty="0">
                <a:solidFill>
                  <a:srgbClr val="203864"/>
                </a:solidFill>
                <a:latin typeface="Microsoft JhengHei"/>
                <a:cs typeface="Microsoft JhengHei"/>
              </a:rPr>
              <a:t>B1計畫篩檢HIV</a:t>
            </a:r>
            <a:r>
              <a:rPr sz="1750" b="1" spc="-20" dirty="0">
                <a:solidFill>
                  <a:srgbClr val="203864"/>
                </a:solidFill>
                <a:latin typeface="Microsoft JhengHei"/>
                <a:cs typeface="Microsoft JhengHei"/>
              </a:rPr>
              <a:t>之對象</a:t>
            </a:r>
            <a:endParaRPr sz="1750">
              <a:latin typeface="Microsoft JhengHei"/>
              <a:cs typeface="Microsoft JhengHei"/>
            </a:endParaRPr>
          </a:p>
          <a:p>
            <a:pPr marL="12700" marR="5080" algn="ctr">
              <a:lnSpc>
                <a:spcPct val="120400"/>
              </a:lnSpc>
              <a:spcBef>
                <a:spcPts val="85"/>
              </a:spcBef>
            </a:pPr>
            <a:r>
              <a:rPr sz="1400" b="1" spc="-10" dirty="0">
                <a:solidFill>
                  <a:srgbClr val="C00000"/>
                </a:solidFill>
                <a:latin typeface="Microsoft JhengHei"/>
                <a:cs typeface="Microsoft JhengHei"/>
              </a:rPr>
              <a:t>【</a:t>
            </a:r>
            <a:r>
              <a:rPr sz="1400" b="1" u="sng" spc="-10" dirty="0">
                <a:solidFill>
                  <a:srgbClr val="C00000"/>
                </a:solidFill>
                <a:uFill>
                  <a:solidFill>
                    <a:srgbClr val="C00000"/>
                  </a:solidFill>
                </a:uFill>
                <a:latin typeface="Microsoft JhengHei"/>
                <a:cs typeface="Microsoft JhengHei"/>
              </a:rPr>
              <a:t>男性不限年齡</a:t>
            </a:r>
            <a:r>
              <a:rPr sz="1400" b="1" spc="-10" dirty="0">
                <a:solidFill>
                  <a:srgbClr val="C00000"/>
                </a:solidFill>
                <a:latin typeface="Microsoft JhengHei"/>
                <a:cs typeface="Microsoft JhengHei"/>
              </a:rPr>
              <a:t>及</a:t>
            </a:r>
            <a:r>
              <a:rPr sz="1400" b="1" u="sng" spc="-10" dirty="0">
                <a:solidFill>
                  <a:srgbClr val="C00000"/>
                </a:solidFill>
                <a:uFill>
                  <a:solidFill>
                    <a:srgbClr val="C00000"/>
                  </a:solidFill>
                </a:uFill>
                <a:latin typeface="Microsoft JhengHei"/>
                <a:cs typeface="Microsoft JhengHei"/>
              </a:rPr>
              <a:t>65</a:t>
            </a:r>
            <a:r>
              <a:rPr sz="1400" b="1" u="sng" spc="-20" dirty="0">
                <a:solidFill>
                  <a:srgbClr val="C00000"/>
                </a:solidFill>
                <a:uFill>
                  <a:solidFill>
                    <a:srgbClr val="C00000"/>
                  </a:solidFill>
                </a:uFill>
                <a:latin typeface="Microsoft JhengHei"/>
                <a:cs typeface="Microsoft JhengHei"/>
              </a:rPr>
              <a:t>歲以下女性</a:t>
            </a:r>
            <a:r>
              <a:rPr sz="1400" b="1" dirty="0">
                <a:solidFill>
                  <a:srgbClr val="C00000"/>
                </a:solidFill>
                <a:latin typeface="Microsoft JhengHei"/>
                <a:cs typeface="Microsoft JhengHei"/>
              </a:rPr>
              <a:t>且</a:t>
            </a:r>
            <a:r>
              <a:rPr sz="1400" b="1" u="sng" dirty="0">
                <a:solidFill>
                  <a:srgbClr val="C00000"/>
                </a:solidFill>
                <a:uFill>
                  <a:solidFill>
                    <a:srgbClr val="C00000"/>
                  </a:solidFill>
                </a:uFill>
                <a:latin typeface="Microsoft JhengHei"/>
                <a:cs typeface="Microsoft JhengHei"/>
              </a:rPr>
              <a:t>經醫師診斷感染以下疾病</a:t>
            </a:r>
            <a:r>
              <a:rPr sz="1400" b="1" spc="-50" dirty="0">
                <a:solidFill>
                  <a:srgbClr val="C00000"/>
                </a:solidFill>
                <a:latin typeface="Microsoft JhengHei"/>
                <a:cs typeface="Microsoft JhengHei"/>
              </a:rPr>
              <a:t>】</a:t>
            </a:r>
            <a:endParaRPr sz="1400">
              <a:latin typeface="Microsoft JhengHei"/>
              <a:cs typeface="Microsoft JhengHei"/>
            </a:endParaRPr>
          </a:p>
        </p:txBody>
      </p:sp>
      <p:sp>
        <p:nvSpPr>
          <p:cNvPr id="5" name="object 5"/>
          <p:cNvSpPr txBox="1"/>
          <p:nvPr/>
        </p:nvSpPr>
        <p:spPr>
          <a:xfrm>
            <a:off x="250831" y="3221422"/>
            <a:ext cx="4946015" cy="3311525"/>
          </a:xfrm>
          <a:prstGeom prst="rect">
            <a:avLst/>
          </a:prstGeom>
        </p:spPr>
        <p:txBody>
          <a:bodyPr vert="horz" wrap="square" lIns="0" tIns="80645" rIns="0" bIns="0" rtlCol="0">
            <a:spAutoFit/>
          </a:bodyPr>
          <a:lstStyle/>
          <a:p>
            <a:pPr marL="170180" indent="-158115">
              <a:lnSpc>
                <a:spcPct val="100000"/>
              </a:lnSpc>
              <a:spcBef>
                <a:spcPts val="635"/>
              </a:spcBef>
              <a:buFont typeface="Arial MT"/>
              <a:buChar char="•"/>
              <a:tabLst>
                <a:tab pos="170815" algn="l"/>
              </a:tabLst>
            </a:pPr>
            <a:r>
              <a:rPr sz="1550" b="1" dirty="0">
                <a:latin typeface="Microsoft JhengHei"/>
                <a:cs typeface="Microsoft JhengHei"/>
              </a:rPr>
              <a:t>B1計畫</a:t>
            </a:r>
            <a:r>
              <a:rPr sz="1550" b="1" dirty="0">
                <a:solidFill>
                  <a:srgbClr val="05080F"/>
                </a:solidFill>
                <a:latin typeface="Microsoft JhengHei"/>
                <a:cs typeface="Microsoft JhengHei"/>
              </a:rPr>
              <a:t>HIV初步檢驗(篩檢</a:t>
            </a:r>
            <a:r>
              <a:rPr sz="1550" b="1" spc="-25" dirty="0">
                <a:solidFill>
                  <a:srgbClr val="05080F"/>
                </a:solidFill>
                <a:latin typeface="Microsoft JhengHei"/>
                <a:cs typeface="Microsoft JhengHei"/>
              </a:rPr>
              <a:t>)：</a:t>
            </a:r>
            <a:endParaRPr sz="1550">
              <a:latin typeface="Microsoft JhengHei"/>
              <a:cs typeface="Microsoft JhengHei"/>
            </a:endParaRPr>
          </a:p>
          <a:p>
            <a:pPr marL="232410" marR="188595" lvl="1" indent="-157480">
              <a:lnSpc>
                <a:spcPct val="110400"/>
              </a:lnSpc>
              <a:spcBef>
                <a:spcPts val="285"/>
              </a:spcBef>
              <a:buFont typeface="Wingdings"/>
              <a:buChar char=""/>
              <a:tabLst>
                <a:tab pos="233045" algn="l"/>
              </a:tabLst>
            </a:pPr>
            <a:r>
              <a:rPr sz="1400" dirty="0">
                <a:solidFill>
                  <a:srgbClr val="05080F"/>
                </a:solidFill>
                <a:latin typeface="Microsoft JhengHei"/>
                <a:cs typeface="Microsoft JhengHei"/>
              </a:rPr>
              <a:t>調整B1計畫給付之篩檢對象疾病類別，自</a:t>
            </a:r>
            <a:r>
              <a:rPr sz="1400" u="sng" spc="-10" dirty="0">
                <a:solidFill>
                  <a:srgbClr val="203864"/>
                </a:solidFill>
                <a:uFill>
                  <a:solidFill>
                    <a:srgbClr val="203864"/>
                  </a:solidFill>
                </a:uFill>
                <a:latin typeface="Microsoft JhengHei"/>
                <a:cs typeface="Microsoft JhengHei"/>
              </a:rPr>
              <a:t>2022/10/1</a:t>
            </a:r>
            <a:r>
              <a:rPr sz="1400" spc="-25" dirty="0">
                <a:solidFill>
                  <a:srgbClr val="05080F"/>
                </a:solidFill>
                <a:latin typeface="Microsoft JhengHei"/>
                <a:cs typeface="Microsoft JhengHei"/>
              </a:rPr>
              <a:t>起，</a:t>
            </a:r>
            <a:r>
              <a:rPr sz="1400" u="sng" dirty="0">
                <a:solidFill>
                  <a:srgbClr val="203864"/>
                </a:solidFill>
                <a:uFill>
                  <a:solidFill>
                    <a:srgbClr val="203864"/>
                  </a:solidFill>
                </a:uFill>
                <a:latin typeface="Microsoft JhengHei"/>
                <a:cs typeface="Microsoft JhengHei"/>
              </a:rPr>
              <a:t>刪除陰道炎</a:t>
            </a:r>
            <a:r>
              <a:rPr sz="1400" dirty="0">
                <a:solidFill>
                  <a:srgbClr val="05080F"/>
                </a:solidFill>
                <a:latin typeface="Microsoft JhengHei"/>
                <a:cs typeface="Microsoft JhengHei"/>
              </a:rPr>
              <a:t>、</a:t>
            </a:r>
            <a:r>
              <a:rPr sz="1400" u="sng" dirty="0">
                <a:solidFill>
                  <a:srgbClr val="203864"/>
                </a:solidFill>
                <a:uFill>
                  <a:solidFill>
                    <a:srgbClr val="203864"/>
                  </a:solidFill>
                </a:uFill>
                <a:latin typeface="Microsoft JhengHei"/>
                <a:cs typeface="Microsoft JhengHei"/>
              </a:rPr>
              <a:t>陰道滴蟲</a:t>
            </a:r>
            <a:r>
              <a:rPr sz="1400" dirty="0">
                <a:solidFill>
                  <a:srgbClr val="05080F"/>
                </a:solidFill>
                <a:latin typeface="Microsoft JhengHei"/>
                <a:cs typeface="Microsoft JhengHei"/>
              </a:rPr>
              <a:t>及</a:t>
            </a:r>
            <a:r>
              <a:rPr sz="1400" u="sng" spc="-10" dirty="0">
                <a:solidFill>
                  <a:srgbClr val="203864"/>
                </a:solidFill>
                <a:uFill>
                  <a:solidFill>
                    <a:srgbClr val="203864"/>
                  </a:solidFill>
                </a:uFill>
                <a:latin typeface="Microsoft JhengHei"/>
                <a:cs typeface="Microsoft JhengHei"/>
              </a:rPr>
              <a:t>女性非淋菌性尿道炎</a:t>
            </a:r>
            <a:r>
              <a:rPr sz="1400" spc="-50" dirty="0">
                <a:solidFill>
                  <a:srgbClr val="05080F"/>
                </a:solidFill>
                <a:latin typeface="Microsoft JhengHei"/>
                <a:cs typeface="Microsoft JhengHei"/>
              </a:rPr>
              <a:t>。</a:t>
            </a:r>
            <a:endParaRPr sz="1400">
              <a:latin typeface="Microsoft JhengHei"/>
              <a:cs typeface="Microsoft JhengHei"/>
            </a:endParaRPr>
          </a:p>
          <a:p>
            <a:pPr marL="232410" lvl="1" indent="-157480">
              <a:lnSpc>
                <a:spcPct val="100000"/>
              </a:lnSpc>
              <a:spcBef>
                <a:spcPts val="434"/>
              </a:spcBef>
              <a:buFont typeface="Wingdings"/>
              <a:buChar char=""/>
              <a:tabLst>
                <a:tab pos="233045" algn="l"/>
              </a:tabLst>
            </a:pPr>
            <a:r>
              <a:rPr sz="1400" dirty="0">
                <a:solidFill>
                  <a:srgbClr val="05080F"/>
                </a:solidFill>
                <a:latin typeface="Microsoft JhengHei"/>
                <a:cs typeface="Microsoft JhengHei"/>
              </a:rPr>
              <a:t>近年我國HIV延遲診斷百分比約占新確診個案3</a:t>
            </a:r>
            <a:r>
              <a:rPr sz="1400" spc="-10" dirty="0">
                <a:solidFill>
                  <a:srgbClr val="05080F"/>
                </a:solidFill>
                <a:latin typeface="Microsoft JhengHei"/>
                <a:cs typeface="Microsoft JhengHei"/>
              </a:rPr>
              <a:t>成，其中年</a:t>
            </a:r>
            <a:endParaRPr sz="1400">
              <a:latin typeface="Microsoft JhengHei"/>
              <a:cs typeface="Microsoft JhengHei"/>
            </a:endParaRPr>
          </a:p>
          <a:p>
            <a:pPr marL="232410" marR="5080">
              <a:lnSpc>
                <a:spcPct val="110200"/>
              </a:lnSpc>
            </a:pPr>
            <a:r>
              <a:rPr sz="1400" spc="5" dirty="0">
                <a:solidFill>
                  <a:srgbClr val="05080F"/>
                </a:solidFill>
                <a:latin typeface="Microsoft JhengHei"/>
                <a:cs typeface="Microsoft JhengHei"/>
              </a:rPr>
              <a:t>⻑者</a:t>
            </a:r>
            <a:r>
              <a:rPr sz="1400" spc="-5" dirty="0">
                <a:solidFill>
                  <a:srgbClr val="05080F"/>
                </a:solidFill>
                <a:latin typeface="Microsoft JhengHei"/>
                <a:cs typeface="Microsoft JhengHei"/>
              </a:rPr>
              <a:t>HI</a:t>
            </a:r>
            <a:r>
              <a:rPr sz="1400" spc="10" dirty="0">
                <a:solidFill>
                  <a:srgbClr val="05080F"/>
                </a:solidFill>
                <a:latin typeface="Microsoft JhengHei"/>
                <a:cs typeface="Microsoft JhengHei"/>
              </a:rPr>
              <a:t>V</a:t>
            </a:r>
            <a:r>
              <a:rPr sz="1400" spc="5" dirty="0">
                <a:solidFill>
                  <a:srgbClr val="05080F"/>
                </a:solidFill>
                <a:latin typeface="Microsoft JhengHei"/>
                <a:cs typeface="Microsoft JhengHei"/>
              </a:rPr>
              <a:t>延遲診斷的比例高於年輕族群(占71.</a:t>
            </a:r>
            <a:r>
              <a:rPr sz="1400" spc="-5" dirty="0">
                <a:solidFill>
                  <a:srgbClr val="05080F"/>
                </a:solidFill>
                <a:latin typeface="Microsoft JhengHei"/>
                <a:cs typeface="Microsoft JhengHei"/>
              </a:rPr>
              <a:t>4%</a:t>
            </a:r>
            <a:r>
              <a:rPr sz="1400" spc="5" dirty="0">
                <a:solidFill>
                  <a:srgbClr val="05080F"/>
                </a:solidFill>
                <a:latin typeface="Microsoft JhengHei"/>
                <a:cs typeface="Microsoft JhengHei"/>
              </a:rPr>
              <a:t>)，且以男 </a:t>
            </a:r>
            <a:r>
              <a:rPr sz="1400" spc="55" dirty="0">
                <a:solidFill>
                  <a:srgbClr val="05080F"/>
                </a:solidFill>
                <a:latin typeface="Microsoft JhengHei"/>
                <a:cs typeface="Microsoft JhengHei"/>
              </a:rPr>
              <a:t>性為多(占</a:t>
            </a:r>
            <a:r>
              <a:rPr sz="1400" spc="-5" dirty="0">
                <a:solidFill>
                  <a:srgbClr val="05080F"/>
                </a:solidFill>
                <a:latin typeface="Microsoft JhengHei"/>
                <a:cs typeface="Microsoft JhengHei"/>
              </a:rPr>
              <a:t>9</a:t>
            </a:r>
            <a:r>
              <a:rPr sz="1400" dirty="0">
                <a:solidFill>
                  <a:srgbClr val="05080F"/>
                </a:solidFill>
                <a:latin typeface="Microsoft JhengHei"/>
                <a:cs typeface="Microsoft JhengHei"/>
              </a:rPr>
              <a:t>0</a:t>
            </a:r>
            <a:r>
              <a:rPr sz="1400" spc="40" dirty="0">
                <a:solidFill>
                  <a:srgbClr val="05080F"/>
                </a:solidFill>
                <a:latin typeface="Microsoft JhengHei"/>
                <a:cs typeface="Microsoft JhengHei"/>
              </a:rPr>
              <a:t>%)，延遲診斷情形隨</a:t>
            </a:r>
            <a:r>
              <a:rPr sz="1400" spc="-5" dirty="0">
                <a:solidFill>
                  <a:srgbClr val="05080F"/>
                </a:solidFill>
                <a:latin typeface="Microsoft JhengHei"/>
                <a:cs typeface="Microsoft JhengHei"/>
              </a:rPr>
              <a:t>HI</a:t>
            </a:r>
            <a:r>
              <a:rPr sz="1400" spc="55" dirty="0">
                <a:solidFill>
                  <a:srgbClr val="05080F"/>
                </a:solidFill>
                <a:latin typeface="Microsoft JhengHei"/>
                <a:cs typeface="Microsoft JhengHei"/>
              </a:rPr>
              <a:t>V診斷年齡增加。故 為早期發現潛在</a:t>
            </a:r>
            <a:r>
              <a:rPr sz="1400" spc="-5" dirty="0">
                <a:solidFill>
                  <a:srgbClr val="05080F"/>
                </a:solidFill>
                <a:latin typeface="Microsoft JhengHei"/>
                <a:cs typeface="Microsoft JhengHei"/>
              </a:rPr>
              <a:t>H</a:t>
            </a:r>
            <a:r>
              <a:rPr sz="1400" spc="-10" dirty="0">
                <a:solidFill>
                  <a:srgbClr val="05080F"/>
                </a:solidFill>
                <a:latin typeface="Microsoft JhengHei"/>
                <a:cs typeface="Microsoft JhengHei"/>
              </a:rPr>
              <a:t>I</a:t>
            </a:r>
            <a:r>
              <a:rPr sz="1400" spc="55" dirty="0">
                <a:solidFill>
                  <a:srgbClr val="05080F"/>
                </a:solidFill>
                <a:latin typeface="Microsoft JhengHei"/>
                <a:cs typeface="Microsoft JhengHei"/>
              </a:rPr>
              <a:t>V感染者，降低年⻑者</a:t>
            </a:r>
            <a:r>
              <a:rPr sz="1400" spc="-5" dirty="0">
                <a:solidFill>
                  <a:srgbClr val="05080F"/>
                </a:solidFill>
                <a:latin typeface="Microsoft JhengHei"/>
                <a:cs typeface="Microsoft JhengHei"/>
              </a:rPr>
              <a:t>HI</a:t>
            </a:r>
            <a:r>
              <a:rPr sz="1400" spc="50" dirty="0">
                <a:solidFill>
                  <a:srgbClr val="05080F"/>
                </a:solidFill>
                <a:latin typeface="Microsoft JhengHei"/>
                <a:cs typeface="Microsoft JhengHei"/>
              </a:rPr>
              <a:t>V</a:t>
            </a:r>
            <a:r>
              <a:rPr sz="1400" spc="55" dirty="0">
                <a:solidFill>
                  <a:srgbClr val="05080F"/>
                </a:solidFill>
                <a:latin typeface="Microsoft JhengHei"/>
                <a:cs typeface="Microsoft JhengHei"/>
              </a:rPr>
              <a:t>延遲診斷情 </a:t>
            </a:r>
            <a:r>
              <a:rPr sz="1400" spc="50" dirty="0">
                <a:solidFill>
                  <a:srgbClr val="05080F"/>
                </a:solidFill>
                <a:latin typeface="Microsoft JhengHei"/>
                <a:cs typeface="Microsoft JhengHei"/>
              </a:rPr>
              <a:t>形，</a:t>
            </a:r>
            <a:r>
              <a:rPr sz="1400" b="1" u="sng" spc="50" dirty="0">
                <a:solidFill>
                  <a:srgbClr val="0070C0"/>
                </a:solidFill>
                <a:uFill>
                  <a:solidFill>
                    <a:srgbClr val="0070C0"/>
                  </a:solidFill>
                </a:uFill>
                <a:latin typeface="Microsoft JhengHei"/>
                <a:cs typeface="Microsoft JhengHei"/>
              </a:rPr>
              <a:t>予以調整</a:t>
            </a:r>
            <a:r>
              <a:rPr sz="1400" b="1" u="sng" dirty="0">
                <a:solidFill>
                  <a:srgbClr val="0070C0"/>
                </a:solidFill>
                <a:uFill>
                  <a:solidFill>
                    <a:srgbClr val="0070C0"/>
                  </a:solidFill>
                </a:uFill>
                <a:latin typeface="Microsoft JhengHei"/>
                <a:cs typeface="Microsoft JhengHei"/>
              </a:rPr>
              <a:t>B</a:t>
            </a:r>
            <a:r>
              <a:rPr sz="1400" b="1" u="sng" spc="50" dirty="0">
                <a:solidFill>
                  <a:srgbClr val="0070C0"/>
                </a:solidFill>
                <a:uFill>
                  <a:solidFill>
                    <a:srgbClr val="0070C0"/>
                  </a:solidFill>
                </a:uFill>
                <a:latin typeface="Microsoft JhengHei"/>
                <a:cs typeface="Microsoft JhengHei"/>
              </a:rPr>
              <a:t>1計畫篩檢對象年齡限制</a:t>
            </a:r>
            <a:r>
              <a:rPr sz="1400" b="1" spc="50" dirty="0">
                <a:solidFill>
                  <a:srgbClr val="0070C0"/>
                </a:solidFill>
                <a:latin typeface="Microsoft JhengHei"/>
                <a:cs typeface="Microsoft JhengHei"/>
              </a:rPr>
              <a:t>，由原</a:t>
            </a:r>
            <a:r>
              <a:rPr sz="1400" b="1" spc="-5" dirty="0">
                <a:solidFill>
                  <a:srgbClr val="0070C0"/>
                </a:solidFill>
                <a:latin typeface="Microsoft JhengHei"/>
                <a:cs typeface="Microsoft JhengHei"/>
              </a:rPr>
              <a:t>6</a:t>
            </a:r>
            <a:r>
              <a:rPr sz="1400" b="1" spc="50" dirty="0">
                <a:solidFill>
                  <a:srgbClr val="0070C0"/>
                </a:solidFill>
                <a:latin typeface="Microsoft JhengHei"/>
                <a:cs typeface="Microsoft JhengHei"/>
              </a:rPr>
              <a:t>5歲以下，</a:t>
            </a:r>
            <a:r>
              <a:rPr sz="1400" b="1" u="sng" spc="20" dirty="0">
                <a:solidFill>
                  <a:srgbClr val="0070C0"/>
                </a:solidFill>
                <a:uFill>
                  <a:solidFill>
                    <a:srgbClr val="0070C0"/>
                  </a:solidFill>
                </a:uFill>
                <a:latin typeface="Microsoft JhengHei"/>
                <a:cs typeface="Microsoft JhengHei"/>
              </a:rPr>
              <a:t>調整為男性不限年齡(亦即包含</a:t>
            </a:r>
            <a:r>
              <a:rPr sz="1400" b="1" u="sng" spc="-5" dirty="0">
                <a:solidFill>
                  <a:srgbClr val="0070C0"/>
                </a:solidFill>
                <a:uFill>
                  <a:solidFill>
                    <a:srgbClr val="0070C0"/>
                  </a:solidFill>
                </a:uFill>
                <a:latin typeface="Microsoft JhengHei"/>
                <a:cs typeface="Microsoft JhengHei"/>
              </a:rPr>
              <a:t>6</a:t>
            </a:r>
            <a:r>
              <a:rPr sz="1400" b="1" u="sng" spc="20" dirty="0">
                <a:solidFill>
                  <a:srgbClr val="0070C0"/>
                </a:solidFill>
                <a:uFill>
                  <a:solidFill>
                    <a:srgbClr val="0070C0"/>
                  </a:solidFill>
                </a:uFill>
                <a:latin typeface="Microsoft JhengHei"/>
                <a:cs typeface="Microsoft JhengHei"/>
              </a:rPr>
              <a:t>5</a:t>
            </a:r>
            <a:r>
              <a:rPr sz="1400" b="1" u="sng" spc="15" dirty="0">
                <a:solidFill>
                  <a:srgbClr val="0070C0"/>
                </a:solidFill>
                <a:uFill>
                  <a:solidFill>
                    <a:srgbClr val="0070C0"/>
                  </a:solidFill>
                </a:uFill>
                <a:latin typeface="Microsoft JhengHei"/>
                <a:cs typeface="Microsoft JhengHei"/>
              </a:rPr>
              <a:t>歲以上之男性)</a:t>
            </a:r>
            <a:r>
              <a:rPr sz="1400" spc="20" dirty="0">
                <a:solidFill>
                  <a:srgbClr val="05080F"/>
                </a:solidFill>
                <a:latin typeface="Microsoft JhengHei"/>
                <a:cs typeface="Microsoft JhengHei"/>
              </a:rPr>
              <a:t>；篩檢對 </a:t>
            </a:r>
            <a:r>
              <a:rPr sz="1400" spc="30" dirty="0">
                <a:solidFill>
                  <a:srgbClr val="05080F"/>
                </a:solidFill>
                <a:latin typeface="Microsoft JhengHei"/>
                <a:cs typeface="Microsoft JhengHei"/>
              </a:rPr>
              <a:t>象疾病類別，</a:t>
            </a:r>
            <a:r>
              <a:rPr sz="1400" b="1" u="sng" spc="30" dirty="0">
                <a:solidFill>
                  <a:srgbClr val="0070C0"/>
                </a:solidFill>
                <a:uFill>
                  <a:solidFill>
                    <a:srgbClr val="0070C0"/>
                  </a:solidFill>
                </a:uFill>
                <a:latin typeface="Microsoft JhengHei"/>
                <a:cs typeface="Microsoft JhengHei"/>
              </a:rPr>
              <a:t>增列「</a:t>
            </a:r>
            <a:r>
              <a:rPr sz="1400" b="1" u="sng" spc="-5" dirty="0">
                <a:solidFill>
                  <a:srgbClr val="0070C0"/>
                </a:solidFill>
                <a:uFill>
                  <a:solidFill>
                    <a:srgbClr val="0070C0"/>
                  </a:solidFill>
                </a:uFill>
                <a:latin typeface="Microsoft JhengHei"/>
                <a:cs typeface="Microsoft JhengHei"/>
              </a:rPr>
              <a:t>Mp</a:t>
            </a:r>
            <a:r>
              <a:rPr sz="1400" b="1" u="sng" spc="-20" dirty="0">
                <a:solidFill>
                  <a:srgbClr val="0070C0"/>
                </a:solidFill>
                <a:uFill>
                  <a:solidFill>
                    <a:srgbClr val="0070C0"/>
                  </a:solidFill>
                </a:uFill>
                <a:latin typeface="Microsoft JhengHei"/>
                <a:cs typeface="Microsoft JhengHei"/>
              </a:rPr>
              <a:t>o</a:t>
            </a:r>
            <a:r>
              <a:rPr sz="1400" b="1" u="sng" spc="35" dirty="0">
                <a:solidFill>
                  <a:srgbClr val="0070C0"/>
                </a:solidFill>
                <a:uFill>
                  <a:solidFill>
                    <a:srgbClr val="0070C0"/>
                  </a:solidFill>
                </a:uFill>
                <a:latin typeface="Microsoft JhengHei"/>
                <a:cs typeface="Microsoft JhengHei"/>
              </a:rPr>
              <a:t>x</a:t>
            </a:r>
            <a:r>
              <a:rPr sz="1400" b="1" u="sng" spc="30" dirty="0">
                <a:solidFill>
                  <a:srgbClr val="0070C0"/>
                </a:solidFill>
                <a:uFill>
                  <a:solidFill>
                    <a:srgbClr val="0070C0"/>
                  </a:solidFill>
                </a:uFill>
                <a:latin typeface="Microsoft JhengHei"/>
                <a:cs typeface="Microsoft JhengHei"/>
              </a:rPr>
              <a:t>」、「桿菌性痢疾」及「阿米 </a:t>
            </a:r>
            <a:r>
              <a:rPr sz="1400" b="1" u="sng" spc="-5" dirty="0">
                <a:solidFill>
                  <a:srgbClr val="0070C0"/>
                </a:solidFill>
                <a:uFill>
                  <a:solidFill>
                    <a:srgbClr val="0070C0"/>
                  </a:solidFill>
                </a:uFill>
                <a:latin typeface="Microsoft JhengHei"/>
                <a:cs typeface="Microsoft JhengHei"/>
              </a:rPr>
              <a:t>巴性痢疾」等3項疾病類別，自20</a:t>
            </a:r>
            <a:r>
              <a:rPr sz="1400" b="1" u="sng" spc="-10" dirty="0">
                <a:solidFill>
                  <a:srgbClr val="0070C0"/>
                </a:solidFill>
                <a:uFill>
                  <a:solidFill>
                    <a:srgbClr val="0070C0"/>
                  </a:solidFill>
                </a:uFill>
                <a:latin typeface="Microsoft JhengHei"/>
                <a:cs typeface="Microsoft JhengHei"/>
              </a:rPr>
              <a:t>2</a:t>
            </a:r>
            <a:r>
              <a:rPr sz="1400" b="1" u="sng" spc="-5" dirty="0">
                <a:solidFill>
                  <a:srgbClr val="0070C0"/>
                </a:solidFill>
                <a:uFill>
                  <a:solidFill>
                    <a:srgbClr val="0070C0"/>
                  </a:solidFill>
                </a:uFill>
                <a:latin typeface="Microsoft JhengHei"/>
                <a:cs typeface="Microsoft JhengHei"/>
              </a:rPr>
              <a:t>3/10/1起實施</a:t>
            </a:r>
            <a:r>
              <a:rPr sz="1400" dirty="0">
                <a:solidFill>
                  <a:srgbClr val="05080F"/>
                </a:solidFill>
                <a:latin typeface="Microsoft JhengHei"/>
                <a:cs typeface="Microsoft JhengHei"/>
              </a:rPr>
              <a:t>。</a:t>
            </a:r>
            <a:endParaRPr sz="1400">
              <a:latin typeface="Microsoft JhengHei"/>
              <a:cs typeface="Microsoft JhengHei"/>
            </a:endParaRPr>
          </a:p>
          <a:p>
            <a:pPr marL="170180" marR="189865" indent="-158115">
              <a:lnSpc>
                <a:spcPct val="111900"/>
              </a:lnSpc>
              <a:spcBef>
                <a:spcPts val="235"/>
              </a:spcBef>
              <a:buFont typeface="Arial MT"/>
              <a:buChar char="•"/>
              <a:tabLst>
                <a:tab pos="170815" algn="l"/>
              </a:tabLst>
            </a:pPr>
            <a:r>
              <a:rPr sz="1550" b="1" dirty="0">
                <a:latin typeface="Microsoft JhengHei"/>
                <a:cs typeface="Microsoft JhengHei"/>
              </a:rPr>
              <a:t>如發現就診⺠眾為HIV初步檢驗陽性，請主動協助</a:t>
            </a:r>
            <a:r>
              <a:rPr sz="1550" b="1" spc="-50" dirty="0">
                <a:latin typeface="Microsoft JhengHei"/>
                <a:cs typeface="Microsoft JhengHei"/>
              </a:rPr>
              <a:t>儘</a:t>
            </a:r>
            <a:r>
              <a:rPr sz="1550" b="1" dirty="0">
                <a:latin typeface="Microsoft JhengHei"/>
                <a:cs typeface="Microsoft JhengHei"/>
              </a:rPr>
              <a:t>速完成確認檢驗，並提供⺠眾友善衛教諮詢服務</a:t>
            </a:r>
            <a:r>
              <a:rPr sz="1550" b="1" spc="-50" dirty="0">
                <a:latin typeface="Microsoft JhengHei"/>
                <a:cs typeface="Microsoft JhengHei"/>
              </a:rPr>
              <a:t>。</a:t>
            </a:r>
            <a:endParaRPr sz="1550">
              <a:latin typeface="Microsoft JhengHei"/>
              <a:cs typeface="Microsoft JhengHei"/>
            </a:endParaRPr>
          </a:p>
        </p:txBody>
      </p:sp>
      <p:sp>
        <p:nvSpPr>
          <p:cNvPr id="6" name="object 6"/>
          <p:cNvSpPr txBox="1">
            <a:spLocks noGrp="1"/>
          </p:cNvSpPr>
          <p:nvPr>
            <p:ph type="title"/>
          </p:nvPr>
        </p:nvSpPr>
        <p:spPr>
          <a:xfrm>
            <a:off x="1270387" y="1130299"/>
            <a:ext cx="8502015" cy="453390"/>
          </a:xfrm>
          <a:prstGeom prst="rect">
            <a:avLst/>
          </a:prstGeom>
        </p:spPr>
        <p:txBody>
          <a:bodyPr vert="horz" wrap="square" lIns="0" tIns="13335" rIns="0" bIns="0" rtlCol="0">
            <a:spAutoFit/>
          </a:bodyPr>
          <a:lstStyle/>
          <a:p>
            <a:pPr marL="12700">
              <a:lnSpc>
                <a:spcPct val="100000"/>
              </a:lnSpc>
              <a:spcBef>
                <a:spcPts val="105"/>
              </a:spcBef>
            </a:pPr>
            <a:r>
              <a:rPr sz="2800" dirty="0"/>
              <a:t>提供</a:t>
            </a:r>
            <a:r>
              <a:rPr sz="2800" dirty="0">
                <a:solidFill>
                  <a:srgbClr val="0070C0"/>
                </a:solidFill>
              </a:rPr>
              <a:t>性病患者</a:t>
            </a:r>
            <a:r>
              <a:rPr sz="2800" dirty="0"/>
              <a:t>及</a:t>
            </a:r>
            <a:r>
              <a:rPr sz="2800" spc="-10" dirty="0">
                <a:solidFill>
                  <a:srgbClr val="0070C0"/>
                </a:solidFill>
              </a:rPr>
              <a:t>使用成癮性藥物者</a:t>
            </a:r>
            <a:r>
              <a:rPr sz="2800" spc="-10" dirty="0"/>
              <a:t>等族群HIV</a:t>
            </a:r>
            <a:r>
              <a:rPr sz="2800" spc="-20" dirty="0"/>
              <a:t>檢驗服務</a:t>
            </a:r>
            <a:endParaRPr sz="2800"/>
          </a:p>
        </p:txBody>
      </p:sp>
      <p:sp>
        <p:nvSpPr>
          <p:cNvPr id="7" name="object 7"/>
          <p:cNvSpPr txBox="1"/>
          <p:nvPr/>
        </p:nvSpPr>
        <p:spPr>
          <a:xfrm>
            <a:off x="418223" y="2830067"/>
            <a:ext cx="7019925" cy="410209"/>
          </a:xfrm>
          <a:prstGeom prst="rect">
            <a:avLst/>
          </a:prstGeom>
          <a:solidFill>
            <a:srgbClr val="FFE699"/>
          </a:solidFill>
        </p:spPr>
        <p:txBody>
          <a:bodyPr vert="horz" wrap="square" lIns="0" tIns="39370" rIns="0" bIns="0" rtlCol="0">
            <a:spAutoFit/>
          </a:bodyPr>
          <a:lstStyle/>
          <a:p>
            <a:pPr marL="79375">
              <a:lnSpc>
                <a:spcPct val="100000"/>
              </a:lnSpc>
              <a:spcBef>
                <a:spcPts val="310"/>
              </a:spcBef>
            </a:pPr>
            <a:r>
              <a:rPr sz="1850" b="1" spc="-30" dirty="0">
                <a:solidFill>
                  <a:srgbClr val="006565"/>
                </a:solidFill>
                <a:latin typeface="Microsoft JhengHei"/>
                <a:cs typeface="Microsoft JhengHei"/>
              </a:rPr>
              <a:t>性病、急性病毒性肝炎或藥癮病患全面篩檢愛滋病毒計畫</a:t>
            </a:r>
            <a:r>
              <a:rPr sz="1850" b="1" spc="-20" dirty="0">
                <a:solidFill>
                  <a:srgbClr val="006565"/>
                </a:solidFill>
                <a:latin typeface="Microsoft JhengHei"/>
                <a:cs typeface="Microsoft JhengHei"/>
              </a:rPr>
              <a:t>(B1</a:t>
            </a:r>
            <a:r>
              <a:rPr sz="1850" b="1" spc="-30" dirty="0">
                <a:solidFill>
                  <a:srgbClr val="006565"/>
                </a:solidFill>
                <a:latin typeface="Microsoft JhengHei"/>
                <a:cs typeface="Microsoft JhengHei"/>
              </a:rPr>
              <a:t>計畫</a:t>
            </a:r>
            <a:r>
              <a:rPr sz="1850" b="1" spc="-50" dirty="0">
                <a:solidFill>
                  <a:srgbClr val="006565"/>
                </a:solidFill>
                <a:latin typeface="Microsoft JhengHei"/>
                <a:cs typeface="Microsoft JhengHei"/>
              </a:rPr>
              <a:t>)</a:t>
            </a:r>
            <a:endParaRPr sz="1850">
              <a:latin typeface="Microsoft JhengHei"/>
              <a:cs typeface="Microsoft JhengHei"/>
            </a:endParaRPr>
          </a:p>
        </p:txBody>
      </p:sp>
      <p:grpSp>
        <p:nvGrpSpPr>
          <p:cNvPr id="8" name="object 8"/>
          <p:cNvGrpSpPr/>
          <p:nvPr/>
        </p:nvGrpSpPr>
        <p:grpSpPr>
          <a:xfrm>
            <a:off x="296303" y="995933"/>
            <a:ext cx="7141845" cy="1729105"/>
            <a:chOff x="296303" y="995933"/>
            <a:chExt cx="7141845" cy="1729105"/>
          </a:xfrm>
        </p:grpSpPr>
        <p:pic>
          <p:nvPicPr>
            <p:cNvPr id="9" name="object 9"/>
            <p:cNvPicPr/>
            <p:nvPr/>
          </p:nvPicPr>
          <p:blipFill>
            <a:blip r:embed="rId2" cstate="print"/>
            <a:stretch>
              <a:fillRect/>
            </a:stretch>
          </p:blipFill>
          <p:spPr>
            <a:xfrm>
              <a:off x="296303" y="995933"/>
              <a:ext cx="678180" cy="640841"/>
            </a:xfrm>
            <a:prstGeom prst="rect">
              <a:avLst/>
            </a:prstGeom>
          </p:spPr>
        </p:pic>
        <p:sp>
          <p:nvSpPr>
            <p:cNvPr id="10" name="object 10"/>
            <p:cNvSpPr/>
            <p:nvPr/>
          </p:nvSpPr>
          <p:spPr>
            <a:xfrm>
              <a:off x="418223" y="1830323"/>
              <a:ext cx="7019925" cy="894715"/>
            </a:xfrm>
            <a:custGeom>
              <a:avLst/>
              <a:gdLst/>
              <a:ahLst/>
              <a:cxnLst/>
              <a:rect l="l" t="t" r="r" b="b"/>
              <a:pathLst>
                <a:path w="7019925" h="894714">
                  <a:moveTo>
                    <a:pt x="7019544" y="894587"/>
                  </a:moveTo>
                  <a:lnTo>
                    <a:pt x="7019544" y="0"/>
                  </a:lnTo>
                  <a:lnTo>
                    <a:pt x="0" y="0"/>
                  </a:lnTo>
                  <a:lnTo>
                    <a:pt x="0" y="894588"/>
                  </a:lnTo>
                  <a:lnTo>
                    <a:pt x="7019544" y="894587"/>
                  </a:lnTo>
                  <a:close/>
                </a:path>
              </a:pathLst>
            </a:custGeom>
            <a:solidFill>
              <a:srgbClr val="FBE5D6"/>
            </a:solidFill>
          </p:spPr>
          <p:txBody>
            <a:bodyPr wrap="square" lIns="0" tIns="0" rIns="0" bIns="0" rtlCol="0"/>
            <a:lstStyle/>
            <a:p>
              <a:endParaRPr/>
            </a:p>
          </p:txBody>
        </p:sp>
      </p:grpSp>
      <p:sp>
        <p:nvSpPr>
          <p:cNvPr id="11" name="object 11"/>
          <p:cNvSpPr txBox="1"/>
          <p:nvPr/>
        </p:nvSpPr>
        <p:spPr>
          <a:xfrm>
            <a:off x="485527" y="1855724"/>
            <a:ext cx="6881495" cy="292735"/>
          </a:xfrm>
          <a:prstGeom prst="rect">
            <a:avLst/>
          </a:prstGeom>
        </p:spPr>
        <p:txBody>
          <a:bodyPr vert="horz" wrap="square" lIns="0" tIns="12700" rIns="0" bIns="0" rtlCol="0">
            <a:spAutoFit/>
          </a:bodyPr>
          <a:lstStyle/>
          <a:p>
            <a:pPr marL="170180" indent="-158115">
              <a:lnSpc>
                <a:spcPct val="100000"/>
              </a:lnSpc>
              <a:spcBef>
                <a:spcPts val="100"/>
              </a:spcBef>
              <a:buFont typeface="Arial MT"/>
              <a:buChar char="•"/>
              <a:tabLst>
                <a:tab pos="170815" algn="l"/>
              </a:tabLst>
            </a:pPr>
            <a:r>
              <a:rPr sz="1750" b="1" dirty="0">
                <a:latin typeface="Microsoft JhengHei"/>
                <a:cs typeface="Microsoft JhengHei"/>
              </a:rPr>
              <a:t>⿎勵健保特約醫事機構針對</a:t>
            </a:r>
            <a:r>
              <a:rPr sz="1750" b="1" spc="-5" dirty="0">
                <a:solidFill>
                  <a:srgbClr val="0070C0"/>
                </a:solidFill>
                <a:latin typeface="Microsoft JhengHei"/>
                <a:cs typeface="Microsoft JhengHei"/>
              </a:rPr>
              <a:t>性傳染病、急性病毒性肝炎或非法物質濫</a:t>
            </a:r>
            <a:endParaRPr sz="1750">
              <a:latin typeface="Microsoft JhengHei"/>
              <a:cs typeface="Microsoft JhengHei"/>
            </a:endParaRPr>
          </a:p>
        </p:txBody>
      </p:sp>
      <p:sp>
        <p:nvSpPr>
          <p:cNvPr id="12" name="object 12"/>
          <p:cNvSpPr txBox="1"/>
          <p:nvPr/>
        </p:nvSpPr>
        <p:spPr>
          <a:xfrm>
            <a:off x="643260" y="2149851"/>
            <a:ext cx="6945630"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0070C0"/>
                </a:solidFill>
                <a:latin typeface="Microsoft JhengHei"/>
                <a:cs typeface="Microsoft JhengHei"/>
              </a:rPr>
              <a:t>用之藥癮病患提供HIV檢驗服務</a:t>
            </a:r>
            <a:r>
              <a:rPr sz="1750" dirty="0">
                <a:latin typeface="Microsoft JhengHei"/>
                <a:cs typeface="Microsoft JhengHei"/>
              </a:rPr>
              <a:t>，</a:t>
            </a:r>
            <a:r>
              <a:rPr sz="1750" b="1" dirty="0">
                <a:solidFill>
                  <a:srgbClr val="C00000"/>
                </a:solidFill>
                <a:latin typeface="Microsoft JhengHei"/>
                <a:cs typeface="Microsoft JhengHei"/>
              </a:rPr>
              <a:t>費用可透過</a:t>
            </a:r>
            <a:r>
              <a:rPr sz="1750" b="1" u="heavy" dirty="0">
                <a:solidFill>
                  <a:srgbClr val="C00000"/>
                </a:solidFill>
                <a:uFill>
                  <a:solidFill>
                    <a:srgbClr val="C00000"/>
                  </a:solidFill>
                </a:uFill>
                <a:latin typeface="Microsoft JhengHei"/>
                <a:cs typeface="Microsoft JhengHei"/>
              </a:rPr>
              <a:t>健保</a:t>
            </a:r>
            <a:r>
              <a:rPr sz="1750" b="1" dirty="0">
                <a:solidFill>
                  <a:srgbClr val="C00000"/>
                </a:solidFill>
                <a:latin typeface="Microsoft JhengHei"/>
                <a:cs typeface="Microsoft JhengHei"/>
              </a:rPr>
              <a:t>或</a:t>
            </a:r>
            <a:r>
              <a:rPr sz="1750" b="1" u="heavy" dirty="0">
                <a:solidFill>
                  <a:srgbClr val="C00000"/>
                </a:solidFill>
                <a:uFill>
                  <a:solidFill>
                    <a:srgbClr val="C00000"/>
                  </a:solidFill>
                </a:uFill>
                <a:latin typeface="Microsoft JhengHei"/>
                <a:cs typeface="Microsoft JhengHei"/>
              </a:rPr>
              <a:t>B1計畫</a:t>
            </a:r>
            <a:r>
              <a:rPr sz="1750" b="1" spc="-35" dirty="0">
                <a:solidFill>
                  <a:srgbClr val="C00000"/>
                </a:solidFill>
                <a:latin typeface="Microsoft JhengHei"/>
                <a:cs typeface="Microsoft JhengHei"/>
              </a:rPr>
              <a:t>擇⼀申</a:t>
            </a:r>
            <a:r>
              <a:rPr sz="1750" b="1" spc="-40" dirty="0">
                <a:solidFill>
                  <a:srgbClr val="C00000"/>
                </a:solidFill>
                <a:latin typeface="Microsoft JhengHei"/>
                <a:cs typeface="Microsoft JhengHei"/>
              </a:rPr>
              <a:t>報</a:t>
            </a:r>
            <a:r>
              <a:rPr sz="1750" spc="-50" dirty="0">
                <a:latin typeface="Microsoft JhengHei"/>
                <a:cs typeface="Microsoft JhengHei"/>
              </a:rPr>
              <a:t>。</a:t>
            </a:r>
            <a:endParaRPr sz="1750">
              <a:latin typeface="Microsoft JhengHei"/>
              <a:cs typeface="Microsoft JhengHei"/>
            </a:endParaRPr>
          </a:p>
        </p:txBody>
      </p:sp>
      <p:sp>
        <p:nvSpPr>
          <p:cNvPr id="13" name="object 13"/>
          <p:cNvSpPr txBox="1"/>
          <p:nvPr/>
        </p:nvSpPr>
        <p:spPr>
          <a:xfrm>
            <a:off x="643261" y="2443988"/>
            <a:ext cx="6590030"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Microsoft JhengHei"/>
                <a:cs typeface="Microsoft JhengHei"/>
              </a:rPr>
              <a:t>(B1計畫由健保署代收代付，費用由疾管署核實支付</a:t>
            </a:r>
            <a:r>
              <a:rPr sz="1400" spc="-15" dirty="0">
                <a:solidFill>
                  <a:srgbClr val="181818"/>
                </a:solidFill>
                <a:latin typeface="Microsoft JhengHei"/>
                <a:cs typeface="Microsoft JhengHei"/>
              </a:rPr>
              <a:t>，未列入醫療院所健保總額之內)</a:t>
            </a:r>
            <a:endParaRPr sz="1400">
              <a:latin typeface="Microsoft JhengHei"/>
              <a:cs typeface="Microsoft JhengHei"/>
            </a:endParaRPr>
          </a:p>
        </p:txBody>
      </p:sp>
      <p:grpSp>
        <p:nvGrpSpPr>
          <p:cNvPr id="14" name="object 14"/>
          <p:cNvGrpSpPr/>
          <p:nvPr/>
        </p:nvGrpSpPr>
        <p:grpSpPr>
          <a:xfrm>
            <a:off x="5199011" y="3356609"/>
            <a:ext cx="2557780" cy="3037840"/>
            <a:chOff x="5199011" y="3356609"/>
            <a:chExt cx="2557780" cy="3037840"/>
          </a:xfrm>
        </p:grpSpPr>
        <p:sp>
          <p:nvSpPr>
            <p:cNvPr id="15" name="object 15"/>
            <p:cNvSpPr/>
            <p:nvPr/>
          </p:nvSpPr>
          <p:spPr>
            <a:xfrm>
              <a:off x="5215775" y="3373373"/>
              <a:ext cx="2524125" cy="3004185"/>
            </a:xfrm>
            <a:custGeom>
              <a:avLst/>
              <a:gdLst/>
              <a:ahLst/>
              <a:cxnLst/>
              <a:rect l="l" t="t" r="r" b="b"/>
              <a:pathLst>
                <a:path w="2524125" h="3004185">
                  <a:moveTo>
                    <a:pt x="2523744" y="2887980"/>
                  </a:moveTo>
                  <a:lnTo>
                    <a:pt x="2523744" y="115061"/>
                  </a:lnTo>
                  <a:lnTo>
                    <a:pt x="2514647" y="70401"/>
                  </a:lnTo>
                  <a:lnTo>
                    <a:pt x="2489835" y="33813"/>
                  </a:lnTo>
                  <a:lnTo>
                    <a:pt x="2453020" y="9084"/>
                  </a:lnTo>
                  <a:lnTo>
                    <a:pt x="2407920" y="0"/>
                  </a:lnTo>
                  <a:lnTo>
                    <a:pt x="115062" y="0"/>
                  </a:lnTo>
                  <a:lnTo>
                    <a:pt x="70080" y="9084"/>
                  </a:lnTo>
                  <a:lnTo>
                    <a:pt x="33527" y="33813"/>
                  </a:lnTo>
                  <a:lnTo>
                    <a:pt x="8977" y="70401"/>
                  </a:lnTo>
                  <a:lnTo>
                    <a:pt x="0" y="115062"/>
                  </a:lnTo>
                  <a:lnTo>
                    <a:pt x="0" y="2887980"/>
                  </a:lnTo>
                  <a:lnTo>
                    <a:pt x="8977" y="2933080"/>
                  </a:lnTo>
                  <a:lnTo>
                    <a:pt x="33528" y="2969895"/>
                  </a:lnTo>
                  <a:lnTo>
                    <a:pt x="70080" y="2994707"/>
                  </a:lnTo>
                  <a:lnTo>
                    <a:pt x="115062" y="3003804"/>
                  </a:lnTo>
                  <a:lnTo>
                    <a:pt x="2407920" y="3003804"/>
                  </a:lnTo>
                  <a:lnTo>
                    <a:pt x="2453020" y="2994707"/>
                  </a:lnTo>
                  <a:lnTo>
                    <a:pt x="2489835" y="2969895"/>
                  </a:lnTo>
                  <a:lnTo>
                    <a:pt x="2514647" y="2933080"/>
                  </a:lnTo>
                  <a:lnTo>
                    <a:pt x="2523744" y="2887980"/>
                  </a:lnTo>
                  <a:close/>
                </a:path>
              </a:pathLst>
            </a:custGeom>
            <a:solidFill>
              <a:srgbClr val="FFF2CC"/>
            </a:solidFill>
          </p:spPr>
          <p:txBody>
            <a:bodyPr wrap="square" lIns="0" tIns="0" rIns="0" bIns="0" rtlCol="0"/>
            <a:lstStyle/>
            <a:p>
              <a:endParaRPr/>
            </a:p>
          </p:txBody>
        </p:sp>
        <p:sp>
          <p:nvSpPr>
            <p:cNvPr id="16" name="object 16"/>
            <p:cNvSpPr/>
            <p:nvPr/>
          </p:nvSpPr>
          <p:spPr>
            <a:xfrm>
              <a:off x="5199011" y="3356609"/>
              <a:ext cx="2557780" cy="3037840"/>
            </a:xfrm>
            <a:custGeom>
              <a:avLst/>
              <a:gdLst/>
              <a:ahLst/>
              <a:cxnLst/>
              <a:rect l="l" t="t" r="r" b="b"/>
              <a:pathLst>
                <a:path w="2557779" h="3037840">
                  <a:moveTo>
                    <a:pt x="32766" y="2904744"/>
                  </a:moveTo>
                  <a:lnTo>
                    <a:pt x="32766" y="2771394"/>
                  </a:lnTo>
                  <a:lnTo>
                    <a:pt x="0" y="2771394"/>
                  </a:lnTo>
                  <a:lnTo>
                    <a:pt x="0" y="2904744"/>
                  </a:lnTo>
                  <a:lnTo>
                    <a:pt x="32766" y="2904744"/>
                  </a:lnTo>
                  <a:close/>
                </a:path>
                <a:path w="2557779" h="3037840">
                  <a:moveTo>
                    <a:pt x="32766" y="2670810"/>
                  </a:moveTo>
                  <a:lnTo>
                    <a:pt x="32766" y="2638044"/>
                  </a:lnTo>
                  <a:lnTo>
                    <a:pt x="0" y="2638044"/>
                  </a:lnTo>
                  <a:lnTo>
                    <a:pt x="0" y="2670810"/>
                  </a:lnTo>
                  <a:lnTo>
                    <a:pt x="32766" y="2670810"/>
                  </a:lnTo>
                  <a:close/>
                </a:path>
                <a:path w="2557779" h="3037840">
                  <a:moveTo>
                    <a:pt x="32765" y="2537460"/>
                  </a:moveTo>
                  <a:lnTo>
                    <a:pt x="32765" y="2404110"/>
                  </a:lnTo>
                  <a:lnTo>
                    <a:pt x="0" y="2404110"/>
                  </a:lnTo>
                  <a:lnTo>
                    <a:pt x="0" y="2537460"/>
                  </a:lnTo>
                  <a:lnTo>
                    <a:pt x="32765" y="2537460"/>
                  </a:lnTo>
                  <a:close/>
                </a:path>
                <a:path w="2557779" h="3037840">
                  <a:moveTo>
                    <a:pt x="32765" y="2303526"/>
                  </a:moveTo>
                  <a:lnTo>
                    <a:pt x="32765" y="2269998"/>
                  </a:lnTo>
                  <a:lnTo>
                    <a:pt x="0" y="2269998"/>
                  </a:lnTo>
                  <a:lnTo>
                    <a:pt x="0" y="2303526"/>
                  </a:lnTo>
                  <a:lnTo>
                    <a:pt x="32765" y="2303526"/>
                  </a:lnTo>
                  <a:close/>
                </a:path>
                <a:path w="2557779" h="3037840">
                  <a:moveTo>
                    <a:pt x="32765" y="2170176"/>
                  </a:moveTo>
                  <a:lnTo>
                    <a:pt x="32765" y="2036064"/>
                  </a:lnTo>
                  <a:lnTo>
                    <a:pt x="0" y="2036064"/>
                  </a:lnTo>
                  <a:lnTo>
                    <a:pt x="0" y="2170176"/>
                  </a:lnTo>
                  <a:lnTo>
                    <a:pt x="32765" y="2170176"/>
                  </a:lnTo>
                  <a:close/>
                </a:path>
                <a:path w="2557779" h="3037840">
                  <a:moveTo>
                    <a:pt x="32765" y="1936242"/>
                  </a:moveTo>
                  <a:lnTo>
                    <a:pt x="32765" y="1902714"/>
                  </a:lnTo>
                  <a:lnTo>
                    <a:pt x="0" y="1902714"/>
                  </a:lnTo>
                  <a:lnTo>
                    <a:pt x="0" y="1936242"/>
                  </a:lnTo>
                  <a:lnTo>
                    <a:pt x="32765" y="1936242"/>
                  </a:lnTo>
                  <a:close/>
                </a:path>
                <a:path w="2557779" h="3037840">
                  <a:moveTo>
                    <a:pt x="32765" y="1802130"/>
                  </a:moveTo>
                  <a:lnTo>
                    <a:pt x="32765" y="1668780"/>
                  </a:lnTo>
                  <a:lnTo>
                    <a:pt x="0" y="1668780"/>
                  </a:lnTo>
                  <a:lnTo>
                    <a:pt x="0" y="1802130"/>
                  </a:lnTo>
                  <a:lnTo>
                    <a:pt x="32765" y="1802130"/>
                  </a:lnTo>
                  <a:close/>
                </a:path>
                <a:path w="2557779" h="3037840">
                  <a:moveTo>
                    <a:pt x="32765" y="1568196"/>
                  </a:moveTo>
                  <a:lnTo>
                    <a:pt x="32765" y="1535430"/>
                  </a:lnTo>
                  <a:lnTo>
                    <a:pt x="0" y="1535430"/>
                  </a:lnTo>
                  <a:lnTo>
                    <a:pt x="0" y="1568196"/>
                  </a:lnTo>
                  <a:lnTo>
                    <a:pt x="32765" y="1568196"/>
                  </a:lnTo>
                  <a:close/>
                </a:path>
                <a:path w="2557779" h="3037840">
                  <a:moveTo>
                    <a:pt x="32765" y="1434846"/>
                  </a:moveTo>
                  <a:lnTo>
                    <a:pt x="32765" y="1301496"/>
                  </a:lnTo>
                  <a:lnTo>
                    <a:pt x="0" y="1301496"/>
                  </a:lnTo>
                  <a:lnTo>
                    <a:pt x="0" y="1434846"/>
                  </a:lnTo>
                  <a:lnTo>
                    <a:pt x="32765" y="1434846"/>
                  </a:lnTo>
                  <a:close/>
                </a:path>
                <a:path w="2557779" h="3037840">
                  <a:moveTo>
                    <a:pt x="32765" y="1200912"/>
                  </a:moveTo>
                  <a:lnTo>
                    <a:pt x="32765" y="1167384"/>
                  </a:lnTo>
                  <a:lnTo>
                    <a:pt x="0" y="1167384"/>
                  </a:lnTo>
                  <a:lnTo>
                    <a:pt x="0" y="1200912"/>
                  </a:lnTo>
                  <a:lnTo>
                    <a:pt x="32765" y="1200912"/>
                  </a:lnTo>
                  <a:close/>
                </a:path>
                <a:path w="2557779" h="3037840">
                  <a:moveTo>
                    <a:pt x="32765" y="1067562"/>
                  </a:moveTo>
                  <a:lnTo>
                    <a:pt x="32765" y="933450"/>
                  </a:lnTo>
                  <a:lnTo>
                    <a:pt x="0" y="933450"/>
                  </a:lnTo>
                  <a:lnTo>
                    <a:pt x="0" y="1067562"/>
                  </a:lnTo>
                  <a:lnTo>
                    <a:pt x="32765" y="1067562"/>
                  </a:lnTo>
                  <a:close/>
                </a:path>
                <a:path w="2557779" h="3037840">
                  <a:moveTo>
                    <a:pt x="32765" y="833628"/>
                  </a:moveTo>
                  <a:lnTo>
                    <a:pt x="32765" y="800100"/>
                  </a:lnTo>
                  <a:lnTo>
                    <a:pt x="0" y="800100"/>
                  </a:lnTo>
                  <a:lnTo>
                    <a:pt x="0" y="833628"/>
                  </a:lnTo>
                  <a:lnTo>
                    <a:pt x="32765" y="833628"/>
                  </a:lnTo>
                  <a:close/>
                </a:path>
                <a:path w="2557779" h="3037840">
                  <a:moveTo>
                    <a:pt x="32765" y="699516"/>
                  </a:moveTo>
                  <a:lnTo>
                    <a:pt x="32765" y="566166"/>
                  </a:lnTo>
                  <a:lnTo>
                    <a:pt x="0" y="566166"/>
                  </a:lnTo>
                  <a:lnTo>
                    <a:pt x="0" y="699516"/>
                  </a:lnTo>
                  <a:lnTo>
                    <a:pt x="32765" y="699516"/>
                  </a:lnTo>
                  <a:close/>
                </a:path>
                <a:path w="2557779" h="3037840">
                  <a:moveTo>
                    <a:pt x="32765" y="465582"/>
                  </a:moveTo>
                  <a:lnTo>
                    <a:pt x="32765" y="432816"/>
                  </a:lnTo>
                  <a:lnTo>
                    <a:pt x="0" y="432816"/>
                  </a:lnTo>
                  <a:lnTo>
                    <a:pt x="0" y="465582"/>
                  </a:lnTo>
                  <a:lnTo>
                    <a:pt x="32765" y="465582"/>
                  </a:lnTo>
                  <a:close/>
                </a:path>
                <a:path w="2557779" h="3037840">
                  <a:moveTo>
                    <a:pt x="32765" y="332232"/>
                  </a:moveTo>
                  <a:lnTo>
                    <a:pt x="32765" y="198882"/>
                  </a:lnTo>
                  <a:lnTo>
                    <a:pt x="0" y="198882"/>
                  </a:lnTo>
                  <a:lnTo>
                    <a:pt x="0" y="332232"/>
                  </a:lnTo>
                  <a:lnTo>
                    <a:pt x="32765" y="332232"/>
                  </a:lnTo>
                  <a:close/>
                </a:path>
                <a:path w="2557779" h="3037840">
                  <a:moveTo>
                    <a:pt x="49530" y="76962"/>
                  </a:moveTo>
                  <a:lnTo>
                    <a:pt x="21336" y="60198"/>
                  </a:lnTo>
                  <a:lnTo>
                    <a:pt x="16001" y="69342"/>
                  </a:lnTo>
                  <a:lnTo>
                    <a:pt x="9906" y="80772"/>
                  </a:lnTo>
                  <a:lnTo>
                    <a:pt x="5334" y="92964"/>
                  </a:lnTo>
                  <a:lnTo>
                    <a:pt x="5334" y="94488"/>
                  </a:lnTo>
                  <a:lnTo>
                    <a:pt x="37337" y="102870"/>
                  </a:lnTo>
                  <a:lnTo>
                    <a:pt x="37761" y="102446"/>
                  </a:lnTo>
                  <a:lnTo>
                    <a:pt x="40386" y="95097"/>
                  </a:lnTo>
                  <a:lnTo>
                    <a:pt x="40386" y="94488"/>
                  </a:lnTo>
                  <a:lnTo>
                    <a:pt x="41148" y="92964"/>
                  </a:lnTo>
                  <a:lnTo>
                    <a:pt x="45720" y="84582"/>
                  </a:lnTo>
                  <a:lnTo>
                    <a:pt x="49530" y="76962"/>
                  </a:lnTo>
                  <a:close/>
                </a:path>
                <a:path w="2557779" h="3037840">
                  <a:moveTo>
                    <a:pt x="38100" y="102108"/>
                  </a:moveTo>
                  <a:lnTo>
                    <a:pt x="37761" y="102446"/>
                  </a:lnTo>
                  <a:lnTo>
                    <a:pt x="37337" y="103632"/>
                  </a:lnTo>
                  <a:lnTo>
                    <a:pt x="38100" y="102108"/>
                  </a:lnTo>
                  <a:close/>
                </a:path>
                <a:path w="2557779" h="3037840">
                  <a:moveTo>
                    <a:pt x="41148" y="92964"/>
                  </a:moveTo>
                  <a:lnTo>
                    <a:pt x="40386" y="94488"/>
                  </a:lnTo>
                  <a:lnTo>
                    <a:pt x="41032" y="93287"/>
                  </a:lnTo>
                  <a:lnTo>
                    <a:pt x="41148" y="92964"/>
                  </a:lnTo>
                  <a:close/>
                </a:path>
                <a:path w="2557779" h="3037840">
                  <a:moveTo>
                    <a:pt x="41032" y="93287"/>
                  </a:moveTo>
                  <a:lnTo>
                    <a:pt x="40386" y="94488"/>
                  </a:lnTo>
                  <a:lnTo>
                    <a:pt x="40386" y="95097"/>
                  </a:lnTo>
                  <a:lnTo>
                    <a:pt x="41032" y="93287"/>
                  </a:lnTo>
                  <a:close/>
                </a:path>
                <a:path w="2557779" h="3037840">
                  <a:moveTo>
                    <a:pt x="41148" y="93072"/>
                  </a:moveTo>
                  <a:lnTo>
                    <a:pt x="41032" y="93287"/>
                  </a:lnTo>
                  <a:lnTo>
                    <a:pt x="41148" y="93072"/>
                  </a:lnTo>
                  <a:close/>
                </a:path>
                <a:path w="2557779" h="3037840">
                  <a:moveTo>
                    <a:pt x="251460" y="33528"/>
                  </a:moveTo>
                  <a:lnTo>
                    <a:pt x="251460" y="0"/>
                  </a:lnTo>
                  <a:lnTo>
                    <a:pt x="124968" y="0"/>
                  </a:lnTo>
                  <a:lnTo>
                    <a:pt x="118110" y="762"/>
                  </a:lnTo>
                  <a:lnTo>
                    <a:pt x="115824" y="762"/>
                  </a:lnTo>
                  <a:lnTo>
                    <a:pt x="120396" y="34290"/>
                  </a:lnTo>
                  <a:lnTo>
                    <a:pt x="121920" y="33528"/>
                  </a:lnTo>
                  <a:lnTo>
                    <a:pt x="121920" y="34194"/>
                  </a:lnTo>
                  <a:lnTo>
                    <a:pt x="126492" y="33623"/>
                  </a:lnTo>
                  <a:lnTo>
                    <a:pt x="251460" y="33528"/>
                  </a:lnTo>
                  <a:close/>
                </a:path>
                <a:path w="2557779" h="3037840">
                  <a:moveTo>
                    <a:pt x="121920" y="34194"/>
                  </a:moveTo>
                  <a:lnTo>
                    <a:pt x="121920" y="33528"/>
                  </a:lnTo>
                  <a:lnTo>
                    <a:pt x="121158" y="34290"/>
                  </a:lnTo>
                  <a:lnTo>
                    <a:pt x="121920" y="34194"/>
                  </a:lnTo>
                  <a:close/>
                </a:path>
                <a:path w="2557779" h="3037840">
                  <a:moveTo>
                    <a:pt x="127254" y="33528"/>
                  </a:moveTo>
                  <a:lnTo>
                    <a:pt x="126492" y="33528"/>
                  </a:lnTo>
                  <a:lnTo>
                    <a:pt x="127254" y="33528"/>
                  </a:lnTo>
                  <a:close/>
                </a:path>
                <a:path w="2557779" h="3037840">
                  <a:moveTo>
                    <a:pt x="385572" y="33528"/>
                  </a:moveTo>
                  <a:lnTo>
                    <a:pt x="385572" y="0"/>
                  </a:lnTo>
                  <a:lnTo>
                    <a:pt x="352044" y="0"/>
                  </a:lnTo>
                  <a:lnTo>
                    <a:pt x="352044" y="33528"/>
                  </a:lnTo>
                  <a:lnTo>
                    <a:pt x="385572" y="33528"/>
                  </a:lnTo>
                  <a:close/>
                </a:path>
                <a:path w="2557779" h="3037840">
                  <a:moveTo>
                    <a:pt x="619506" y="33528"/>
                  </a:moveTo>
                  <a:lnTo>
                    <a:pt x="619506" y="0"/>
                  </a:lnTo>
                  <a:lnTo>
                    <a:pt x="485394" y="0"/>
                  </a:lnTo>
                  <a:lnTo>
                    <a:pt x="485394" y="33528"/>
                  </a:lnTo>
                  <a:lnTo>
                    <a:pt x="619506" y="33528"/>
                  </a:lnTo>
                  <a:close/>
                </a:path>
                <a:path w="2557779" h="3037840">
                  <a:moveTo>
                    <a:pt x="752856" y="33527"/>
                  </a:moveTo>
                  <a:lnTo>
                    <a:pt x="752856" y="0"/>
                  </a:lnTo>
                  <a:lnTo>
                    <a:pt x="719328" y="0"/>
                  </a:lnTo>
                  <a:lnTo>
                    <a:pt x="719328" y="33527"/>
                  </a:lnTo>
                  <a:lnTo>
                    <a:pt x="752856" y="33527"/>
                  </a:lnTo>
                  <a:close/>
                </a:path>
                <a:path w="2557779" h="3037840">
                  <a:moveTo>
                    <a:pt x="986790" y="33527"/>
                  </a:moveTo>
                  <a:lnTo>
                    <a:pt x="986790" y="0"/>
                  </a:lnTo>
                  <a:lnTo>
                    <a:pt x="853440" y="0"/>
                  </a:lnTo>
                  <a:lnTo>
                    <a:pt x="853440" y="33527"/>
                  </a:lnTo>
                  <a:lnTo>
                    <a:pt x="986790" y="33527"/>
                  </a:lnTo>
                  <a:close/>
                </a:path>
                <a:path w="2557779" h="3037840">
                  <a:moveTo>
                    <a:pt x="1120139" y="33527"/>
                  </a:moveTo>
                  <a:lnTo>
                    <a:pt x="1120139" y="0"/>
                  </a:lnTo>
                  <a:lnTo>
                    <a:pt x="1086612" y="0"/>
                  </a:lnTo>
                  <a:lnTo>
                    <a:pt x="1086612" y="33527"/>
                  </a:lnTo>
                  <a:lnTo>
                    <a:pt x="1120139" y="33527"/>
                  </a:lnTo>
                  <a:close/>
                </a:path>
                <a:path w="2557779" h="3037840">
                  <a:moveTo>
                    <a:pt x="1354074" y="33527"/>
                  </a:moveTo>
                  <a:lnTo>
                    <a:pt x="1354074" y="0"/>
                  </a:lnTo>
                  <a:lnTo>
                    <a:pt x="1220724" y="0"/>
                  </a:lnTo>
                  <a:lnTo>
                    <a:pt x="1220724" y="33527"/>
                  </a:lnTo>
                  <a:lnTo>
                    <a:pt x="1354074" y="33527"/>
                  </a:lnTo>
                  <a:close/>
                </a:path>
                <a:path w="2557779" h="3037840">
                  <a:moveTo>
                    <a:pt x="1488185" y="33527"/>
                  </a:moveTo>
                  <a:lnTo>
                    <a:pt x="1488185" y="0"/>
                  </a:lnTo>
                  <a:lnTo>
                    <a:pt x="1454657" y="0"/>
                  </a:lnTo>
                  <a:lnTo>
                    <a:pt x="1454657" y="33527"/>
                  </a:lnTo>
                  <a:lnTo>
                    <a:pt x="1488185" y="33527"/>
                  </a:lnTo>
                  <a:close/>
                </a:path>
                <a:path w="2557779" h="3037840">
                  <a:moveTo>
                    <a:pt x="1722119" y="33527"/>
                  </a:moveTo>
                  <a:lnTo>
                    <a:pt x="1722119" y="0"/>
                  </a:lnTo>
                  <a:lnTo>
                    <a:pt x="1588007" y="0"/>
                  </a:lnTo>
                  <a:lnTo>
                    <a:pt x="1588007" y="33527"/>
                  </a:lnTo>
                  <a:lnTo>
                    <a:pt x="1722119" y="33527"/>
                  </a:lnTo>
                  <a:close/>
                </a:path>
                <a:path w="2557779" h="3037840">
                  <a:moveTo>
                    <a:pt x="1855470" y="33527"/>
                  </a:moveTo>
                  <a:lnTo>
                    <a:pt x="1855470" y="0"/>
                  </a:lnTo>
                  <a:lnTo>
                    <a:pt x="1821942" y="0"/>
                  </a:lnTo>
                  <a:lnTo>
                    <a:pt x="1821942" y="33527"/>
                  </a:lnTo>
                  <a:lnTo>
                    <a:pt x="1855470" y="33527"/>
                  </a:lnTo>
                  <a:close/>
                </a:path>
                <a:path w="2557779" h="3037840">
                  <a:moveTo>
                    <a:pt x="2089403" y="33527"/>
                  </a:moveTo>
                  <a:lnTo>
                    <a:pt x="2089403" y="0"/>
                  </a:lnTo>
                  <a:lnTo>
                    <a:pt x="1955292" y="0"/>
                  </a:lnTo>
                  <a:lnTo>
                    <a:pt x="1955292" y="33527"/>
                  </a:lnTo>
                  <a:lnTo>
                    <a:pt x="2089403" y="33527"/>
                  </a:lnTo>
                  <a:close/>
                </a:path>
                <a:path w="2557779" h="3037840">
                  <a:moveTo>
                    <a:pt x="2222741" y="33527"/>
                  </a:moveTo>
                  <a:lnTo>
                    <a:pt x="2222741" y="0"/>
                  </a:lnTo>
                  <a:lnTo>
                    <a:pt x="2189213" y="0"/>
                  </a:lnTo>
                  <a:lnTo>
                    <a:pt x="2189213" y="33527"/>
                  </a:lnTo>
                  <a:lnTo>
                    <a:pt x="2222741" y="33527"/>
                  </a:lnTo>
                  <a:close/>
                </a:path>
                <a:path w="2557779" h="3037840">
                  <a:moveTo>
                    <a:pt x="2460485" y="5334"/>
                  </a:moveTo>
                  <a:lnTo>
                    <a:pt x="2451354" y="3048"/>
                  </a:lnTo>
                  <a:lnTo>
                    <a:pt x="2444496" y="1524"/>
                  </a:lnTo>
                  <a:lnTo>
                    <a:pt x="2438387" y="762"/>
                  </a:lnTo>
                  <a:lnTo>
                    <a:pt x="2431542" y="0"/>
                  </a:lnTo>
                  <a:lnTo>
                    <a:pt x="2323325" y="0"/>
                  </a:lnTo>
                  <a:lnTo>
                    <a:pt x="2323325" y="33527"/>
                  </a:lnTo>
                  <a:lnTo>
                    <a:pt x="2430018" y="33623"/>
                  </a:lnTo>
                  <a:lnTo>
                    <a:pt x="2434577" y="34194"/>
                  </a:lnTo>
                  <a:lnTo>
                    <a:pt x="2434577" y="33527"/>
                  </a:lnTo>
                  <a:lnTo>
                    <a:pt x="2440686" y="34289"/>
                  </a:lnTo>
                  <a:lnTo>
                    <a:pt x="2440686" y="34671"/>
                  </a:lnTo>
                  <a:lnTo>
                    <a:pt x="2443734" y="35433"/>
                  </a:lnTo>
                  <a:lnTo>
                    <a:pt x="2443734" y="35051"/>
                  </a:lnTo>
                  <a:lnTo>
                    <a:pt x="2452116" y="37337"/>
                  </a:lnTo>
                  <a:lnTo>
                    <a:pt x="2460485" y="5334"/>
                  </a:lnTo>
                  <a:close/>
                </a:path>
                <a:path w="2557779" h="3037840">
                  <a:moveTo>
                    <a:pt x="2430018" y="33623"/>
                  </a:moveTo>
                  <a:lnTo>
                    <a:pt x="2429255" y="33527"/>
                  </a:lnTo>
                  <a:lnTo>
                    <a:pt x="2430018" y="33623"/>
                  </a:lnTo>
                  <a:close/>
                </a:path>
                <a:path w="2557779" h="3037840">
                  <a:moveTo>
                    <a:pt x="2435339" y="34289"/>
                  </a:moveTo>
                  <a:lnTo>
                    <a:pt x="2434577" y="33527"/>
                  </a:lnTo>
                  <a:lnTo>
                    <a:pt x="2434577" y="34194"/>
                  </a:lnTo>
                  <a:lnTo>
                    <a:pt x="2435339" y="34289"/>
                  </a:lnTo>
                  <a:close/>
                </a:path>
                <a:path w="2557779" h="3037840">
                  <a:moveTo>
                    <a:pt x="2440686" y="34671"/>
                  </a:moveTo>
                  <a:lnTo>
                    <a:pt x="2440686" y="34289"/>
                  </a:lnTo>
                  <a:lnTo>
                    <a:pt x="2439162" y="34289"/>
                  </a:lnTo>
                  <a:lnTo>
                    <a:pt x="2440686" y="34671"/>
                  </a:lnTo>
                  <a:close/>
                </a:path>
                <a:path w="2557779" h="3037840">
                  <a:moveTo>
                    <a:pt x="2445257" y="35813"/>
                  </a:moveTo>
                  <a:lnTo>
                    <a:pt x="2443734" y="35051"/>
                  </a:lnTo>
                  <a:lnTo>
                    <a:pt x="2443734" y="35433"/>
                  </a:lnTo>
                  <a:lnTo>
                    <a:pt x="2445257" y="35813"/>
                  </a:lnTo>
                  <a:close/>
                </a:path>
                <a:path w="2557779" h="3037840">
                  <a:moveTo>
                    <a:pt x="2555735" y="114300"/>
                  </a:moveTo>
                  <a:lnTo>
                    <a:pt x="2555735" y="112013"/>
                  </a:lnTo>
                  <a:lnTo>
                    <a:pt x="2554211" y="105155"/>
                  </a:lnTo>
                  <a:lnTo>
                    <a:pt x="2551163" y="92963"/>
                  </a:lnTo>
                  <a:lnTo>
                    <a:pt x="2546604" y="80772"/>
                  </a:lnTo>
                  <a:lnTo>
                    <a:pt x="2545079" y="77724"/>
                  </a:lnTo>
                  <a:lnTo>
                    <a:pt x="2514587" y="92201"/>
                  </a:lnTo>
                  <a:lnTo>
                    <a:pt x="2515362" y="93364"/>
                  </a:lnTo>
                  <a:lnTo>
                    <a:pt x="2515362" y="92963"/>
                  </a:lnTo>
                  <a:lnTo>
                    <a:pt x="2516111" y="94487"/>
                  </a:lnTo>
                  <a:lnTo>
                    <a:pt x="2516111" y="95069"/>
                  </a:lnTo>
                  <a:lnTo>
                    <a:pt x="2519159" y="103631"/>
                  </a:lnTo>
                  <a:lnTo>
                    <a:pt x="2519159" y="102107"/>
                  </a:lnTo>
                  <a:lnTo>
                    <a:pt x="2521457" y="112775"/>
                  </a:lnTo>
                  <a:lnTo>
                    <a:pt x="2521457" y="112013"/>
                  </a:lnTo>
                  <a:lnTo>
                    <a:pt x="2522220" y="117348"/>
                  </a:lnTo>
                  <a:lnTo>
                    <a:pt x="2522220" y="118872"/>
                  </a:lnTo>
                  <a:lnTo>
                    <a:pt x="2555735" y="114300"/>
                  </a:lnTo>
                  <a:close/>
                </a:path>
                <a:path w="2557779" h="3037840">
                  <a:moveTo>
                    <a:pt x="2516111" y="94487"/>
                  </a:moveTo>
                  <a:lnTo>
                    <a:pt x="2515362" y="92963"/>
                  </a:lnTo>
                  <a:lnTo>
                    <a:pt x="2515667" y="93822"/>
                  </a:lnTo>
                  <a:lnTo>
                    <a:pt x="2516111" y="94487"/>
                  </a:lnTo>
                  <a:close/>
                </a:path>
                <a:path w="2557779" h="3037840">
                  <a:moveTo>
                    <a:pt x="2515667" y="93822"/>
                  </a:moveTo>
                  <a:lnTo>
                    <a:pt x="2515362" y="92963"/>
                  </a:lnTo>
                  <a:lnTo>
                    <a:pt x="2515362" y="93364"/>
                  </a:lnTo>
                  <a:lnTo>
                    <a:pt x="2515667" y="93822"/>
                  </a:lnTo>
                  <a:close/>
                </a:path>
                <a:path w="2557779" h="3037840">
                  <a:moveTo>
                    <a:pt x="2516111" y="95069"/>
                  </a:moveTo>
                  <a:lnTo>
                    <a:pt x="2516111" y="94487"/>
                  </a:lnTo>
                  <a:lnTo>
                    <a:pt x="2515667" y="93822"/>
                  </a:lnTo>
                  <a:lnTo>
                    <a:pt x="2516111" y="95069"/>
                  </a:lnTo>
                  <a:close/>
                </a:path>
                <a:path w="2557779" h="3037840">
                  <a:moveTo>
                    <a:pt x="2557259" y="350519"/>
                  </a:moveTo>
                  <a:lnTo>
                    <a:pt x="2557259" y="216407"/>
                  </a:lnTo>
                  <a:lnTo>
                    <a:pt x="2523731" y="216407"/>
                  </a:lnTo>
                  <a:lnTo>
                    <a:pt x="2523731" y="350519"/>
                  </a:lnTo>
                  <a:lnTo>
                    <a:pt x="2557259" y="350519"/>
                  </a:lnTo>
                  <a:close/>
                </a:path>
                <a:path w="2557779" h="3037840">
                  <a:moveTo>
                    <a:pt x="2557259" y="483869"/>
                  </a:moveTo>
                  <a:lnTo>
                    <a:pt x="2557259" y="450341"/>
                  </a:lnTo>
                  <a:lnTo>
                    <a:pt x="2523731" y="450341"/>
                  </a:lnTo>
                  <a:lnTo>
                    <a:pt x="2523731" y="483869"/>
                  </a:lnTo>
                  <a:lnTo>
                    <a:pt x="2557259" y="483869"/>
                  </a:lnTo>
                  <a:close/>
                </a:path>
                <a:path w="2557779" h="3037840">
                  <a:moveTo>
                    <a:pt x="2557259" y="717803"/>
                  </a:moveTo>
                  <a:lnTo>
                    <a:pt x="2557259" y="584453"/>
                  </a:lnTo>
                  <a:lnTo>
                    <a:pt x="2523731" y="584453"/>
                  </a:lnTo>
                  <a:lnTo>
                    <a:pt x="2523731" y="717803"/>
                  </a:lnTo>
                  <a:lnTo>
                    <a:pt x="2557259" y="717803"/>
                  </a:lnTo>
                  <a:close/>
                </a:path>
                <a:path w="2557779" h="3037840">
                  <a:moveTo>
                    <a:pt x="2557259" y="851915"/>
                  </a:moveTo>
                  <a:lnTo>
                    <a:pt x="2557259" y="818388"/>
                  </a:lnTo>
                  <a:lnTo>
                    <a:pt x="2523731" y="818388"/>
                  </a:lnTo>
                  <a:lnTo>
                    <a:pt x="2523731" y="851915"/>
                  </a:lnTo>
                  <a:lnTo>
                    <a:pt x="2557259" y="851915"/>
                  </a:lnTo>
                  <a:close/>
                </a:path>
                <a:path w="2557779" h="3037840">
                  <a:moveTo>
                    <a:pt x="2557259" y="1085088"/>
                  </a:moveTo>
                  <a:lnTo>
                    <a:pt x="2557259" y="951738"/>
                  </a:lnTo>
                  <a:lnTo>
                    <a:pt x="2523731" y="951738"/>
                  </a:lnTo>
                  <a:lnTo>
                    <a:pt x="2523731" y="1085088"/>
                  </a:lnTo>
                  <a:lnTo>
                    <a:pt x="2557259" y="1085088"/>
                  </a:lnTo>
                  <a:close/>
                </a:path>
                <a:path w="2557779" h="3037840">
                  <a:moveTo>
                    <a:pt x="2557259" y="1219200"/>
                  </a:moveTo>
                  <a:lnTo>
                    <a:pt x="2557259" y="1185672"/>
                  </a:lnTo>
                  <a:lnTo>
                    <a:pt x="2523731" y="1185672"/>
                  </a:lnTo>
                  <a:lnTo>
                    <a:pt x="2523731" y="1219200"/>
                  </a:lnTo>
                  <a:lnTo>
                    <a:pt x="2557259" y="1219200"/>
                  </a:lnTo>
                  <a:close/>
                </a:path>
                <a:path w="2557779" h="3037840">
                  <a:moveTo>
                    <a:pt x="2557259" y="1453134"/>
                  </a:moveTo>
                  <a:lnTo>
                    <a:pt x="2557259" y="1319022"/>
                  </a:lnTo>
                  <a:lnTo>
                    <a:pt x="2523731" y="1319022"/>
                  </a:lnTo>
                  <a:lnTo>
                    <a:pt x="2523731" y="1453134"/>
                  </a:lnTo>
                  <a:lnTo>
                    <a:pt x="2557259" y="1453134"/>
                  </a:lnTo>
                  <a:close/>
                </a:path>
                <a:path w="2557779" h="3037840">
                  <a:moveTo>
                    <a:pt x="2557259" y="1586483"/>
                  </a:moveTo>
                  <a:lnTo>
                    <a:pt x="2557259" y="1552955"/>
                  </a:lnTo>
                  <a:lnTo>
                    <a:pt x="2523731" y="1552955"/>
                  </a:lnTo>
                  <a:lnTo>
                    <a:pt x="2523731" y="1586483"/>
                  </a:lnTo>
                  <a:lnTo>
                    <a:pt x="2557259" y="1586483"/>
                  </a:lnTo>
                  <a:close/>
                </a:path>
                <a:path w="2557779" h="3037840">
                  <a:moveTo>
                    <a:pt x="2557259" y="1820417"/>
                  </a:moveTo>
                  <a:lnTo>
                    <a:pt x="2557259" y="1687067"/>
                  </a:lnTo>
                  <a:lnTo>
                    <a:pt x="2523731" y="1687067"/>
                  </a:lnTo>
                  <a:lnTo>
                    <a:pt x="2523731" y="1820417"/>
                  </a:lnTo>
                  <a:lnTo>
                    <a:pt x="2557259" y="1820417"/>
                  </a:lnTo>
                  <a:close/>
                </a:path>
                <a:path w="2557779" h="3037840">
                  <a:moveTo>
                    <a:pt x="2557259" y="1954529"/>
                  </a:moveTo>
                  <a:lnTo>
                    <a:pt x="2557259" y="1921002"/>
                  </a:lnTo>
                  <a:lnTo>
                    <a:pt x="2523731" y="1921002"/>
                  </a:lnTo>
                  <a:lnTo>
                    <a:pt x="2523731" y="1954529"/>
                  </a:lnTo>
                  <a:lnTo>
                    <a:pt x="2557259" y="1954529"/>
                  </a:lnTo>
                  <a:close/>
                </a:path>
                <a:path w="2557779" h="3037840">
                  <a:moveTo>
                    <a:pt x="2557259" y="2187702"/>
                  </a:moveTo>
                  <a:lnTo>
                    <a:pt x="2557259" y="2054352"/>
                  </a:lnTo>
                  <a:lnTo>
                    <a:pt x="2523731" y="2054352"/>
                  </a:lnTo>
                  <a:lnTo>
                    <a:pt x="2523731" y="2187702"/>
                  </a:lnTo>
                  <a:lnTo>
                    <a:pt x="2557259" y="2187702"/>
                  </a:lnTo>
                  <a:close/>
                </a:path>
                <a:path w="2557779" h="3037840">
                  <a:moveTo>
                    <a:pt x="2557259" y="2321814"/>
                  </a:moveTo>
                  <a:lnTo>
                    <a:pt x="2557259" y="2288286"/>
                  </a:lnTo>
                  <a:lnTo>
                    <a:pt x="2523731" y="2288286"/>
                  </a:lnTo>
                  <a:lnTo>
                    <a:pt x="2523731" y="2321814"/>
                  </a:lnTo>
                  <a:lnTo>
                    <a:pt x="2557259" y="2321814"/>
                  </a:lnTo>
                  <a:close/>
                </a:path>
                <a:path w="2557779" h="3037840">
                  <a:moveTo>
                    <a:pt x="2557259" y="2555748"/>
                  </a:moveTo>
                  <a:lnTo>
                    <a:pt x="2557259" y="2421636"/>
                  </a:lnTo>
                  <a:lnTo>
                    <a:pt x="2523731" y="2421636"/>
                  </a:lnTo>
                  <a:lnTo>
                    <a:pt x="2523731" y="2555748"/>
                  </a:lnTo>
                  <a:lnTo>
                    <a:pt x="2557259" y="2555748"/>
                  </a:lnTo>
                  <a:close/>
                </a:path>
                <a:path w="2557779" h="3037840">
                  <a:moveTo>
                    <a:pt x="2557259" y="2689097"/>
                  </a:moveTo>
                  <a:lnTo>
                    <a:pt x="2557259" y="2655569"/>
                  </a:lnTo>
                  <a:lnTo>
                    <a:pt x="2523731" y="2655569"/>
                  </a:lnTo>
                  <a:lnTo>
                    <a:pt x="2523731" y="2689097"/>
                  </a:lnTo>
                  <a:lnTo>
                    <a:pt x="2557259" y="2689097"/>
                  </a:lnTo>
                  <a:close/>
                </a:path>
                <a:path w="2557779" h="3037840">
                  <a:moveTo>
                    <a:pt x="2522313" y="2920001"/>
                  </a:moveTo>
                  <a:lnTo>
                    <a:pt x="2522220" y="2920745"/>
                  </a:lnTo>
                  <a:lnTo>
                    <a:pt x="2522313" y="2920001"/>
                  </a:lnTo>
                  <a:close/>
                </a:path>
                <a:path w="2557779" h="3037840">
                  <a:moveTo>
                    <a:pt x="2557259" y="2905505"/>
                  </a:moveTo>
                  <a:lnTo>
                    <a:pt x="2557259" y="2789681"/>
                  </a:lnTo>
                  <a:lnTo>
                    <a:pt x="2523744" y="2789681"/>
                  </a:lnTo>
                  <a:lnTo>
                    <a:pt x="2523744" y="2909316"/>
                  </a:lnTo>
                  <a:lnTo>
                    <a:pt x="2522981" y="2915412"/>
                  </a:lnTo>
                  <a:lnTo>
                    <a:pt x="2522981" y="2914650"/>
                  </a:lnTo>
                  <a:lnTo>
                    <a:pt x="2522313" y="2920001"/>
                  </a:lnTo>
                  <a:lnTo>
                    <a:pt x="2554986" y="2926079"/>
                  </a:lnTo>
                  <a:lnTo>
                    <a:pt x="2555735" y="2925317"/>
                  </a:lnTo>
                  <a:lnTo>
                    <a:pt x="2556510" y="2918460"/>
                  </a:lnTo>
                  <a:lnTo>
                    <a:pt x="2556510" y="2911602"/>
                  </a:lnTo>
                  <a:lnTo>
                    <a:pt x="2557259" y="2905505"/>
                  </a:lnTo>
                  <a:close/>
                </a:path>
                <a:path w="2557779" h="3037840">
                  <a:moveTo>
                    <a:pt x="2455151" y="3020795"/>
                  </a:moveTo>
                  <a:lnTo>
                    <a:pt x="2455151" y="2999231"/>
                  </a:lnTo>
                  <a:lnTo>
                    <a:pt x="2449829" y="2999993"/>
                  </a:lnTo>
                  <a:lnTo>
                    <a:pt x="2455151" y="3020795"/>
                  </a:lnTo>
                  <a:close/>
                </a:path>
                <a:path w="2557779" h="3037840">
                  <a:moveTo>
                    <a:pt x="2464307" y="2995422"/>
                  </a:moveTo>
                  <a:lnTo>
                    <a:pt x="2453627" y="2999231"/>
                  </a:lnTo>
                  <a:lnTo>
                    <a:pt x="2455151" y="2999231"/>
                  </a:lnTo>
                  <a:lnTo>
                    <a:pt x="2455151" y="3020795"/>
                  </a:lnTo>
                  <a:lnTo>
                    <a:pt x="2458212" y="3032760"/>
                  </a:lnTo>
                  <a:lnTo>
                    <a:pt x="2462784" y="3031616"/>
                  </a:lnTo>
                  <a:lnTo>
                    <a:pt x="2462784" y="2996184"/>
                  </a:lnTo>
                  <a:lnTo>
                    <a:pt x="2464307" y="2995422"/>
                  </a:lnTo>
                  <a:close/>
                </a:path>
                <a:path w="2557779" h="3037840">
                  <a:moveTo>
                    <a:pt x="2472677" y="3028094"/>
                  </a:moveTo>
                  <a:lnTo>
                    <a:pt x="2472677" y="2991612"/>
                  </a:lnTo>
                  <a:lnTo>
                    <a:pt x="2471166" y="2992374"/>
                  </a:lnTo>
                  <a:lnTo>
                    <a:pt x="2462784" y="2996184"/>
                  </a:lnTo>
                  <a:lnTo>
                    <a:pt x="2462784" y="3031616"/>
                  </a:lnTo>
                  <a:lnTo>
                    <a:pt x="2464307" y="3031236"/>
                  </a:lnTo>
                  <a:lnTo>
                    <a:pt x="2472677" y="3028094"/>
                  </a:lnTo>
                  <a:close/>
                </a:path>
                <a:path w="2557779" h="3037840">
                  <a:moveTo>
                    <a:pt x="2471474" y="2992168"/>
                  </a:moveTo>
                  <a:lnTo>
                    <a:pt x="2471166" y="2992310"/>
                  </a:lnTo>
                  <a:lnTo>
                    <a:pt x="2471474" y="2992168"/>
                  </a:lnTo>
                  <a:close/>
                </a:path>
                <a:path w="2557779" h="3037840">
                  <a:moveTo>
                    <a:pt x="2472677" y="2991612"/>
                  </a:moveTo>
                  <a:lnTo>
                    <a:pt x="2471474" y="2992168"/>
                  </a:lnTo>
                  <a:lnTo>
                    <a:pt x="2471166" y="2992374"/>
                  </a:lnTo>
                  <a:lnTo>
                    <a:pt x="2472677" y="2991612"/>
                  </a:lnTo>
                  <a:close/>
                </a:path>
                <a:path w="2557779" h="3037840">
                  <a:moveTo>
                    <a:pt x="2493251" y="3017519"/>
                  </a:moveTo>
                  <a:lnTo>
                    <a:pt x="2475725" y="2989326"/>
                  </a:lnTo>
                  <a:lnTo>
                    <a:pt x="2471474" y="2992168"/>
                  </a:lnTo>
                  <a:lnTo>
                    <a:pt x="2472677" y="2991612"/>
                  </a:lnTo>
                  <a:lnTo>
                    <a:pt x="2472677" y="3028094"/>
                  </a:lnTo>
                  <a:lnTo>
                    <a:pt x="2476487" y="3026664"/>
                  </a:lnTo>
                  <a:lnTo>
                    <a:pt x="2487929" y="3021329"/>
                  </a:lnTo>
                  <a:lnTo>
                    <a:pt x="2493251" y="3017519"/>
                  </a:lnTo>
                  <a:close/>
                </a:path>
                <a:path w="2557779" h="3037840">
                  <a:moveTo>
                    <a:pt x="2353818" y="3037331"/>
                  </a:moveTo>
                  <a:lnTo>
                    <a:pt x="2353818" y="3003804"/>
                  </a:lnTo>
                  <a:lnTo>
                    <a:pt x="2220468" y="3003804"/>
                  </a:lnTo>
                  <a:lnTo>
                    <a:pt x="2220468" y="3037331"/>
                  </a:lnTo>
                  <a:lnTo>
                    <a:pt x="2353818" y="3037331"/>
                  </a:lnTo>
                  <a:close/>
                </a:path>
                <a:path w="2557779" h="3037840">
                  <a:moveTo>
                    <a:pt x="2119884" y="3037331"/>
                  </a:moveTo>
                  <a:lnTo>
                    <a:pt x="2119884" y="3003804"/>
                  </a:lnTo>
                  <a:lnTo>
                    <a:pt x="2087118" y="3003804"/>
                  </a:lnTo>
                  <a:lnTo>
                    <a:pt x="2087118" y="3037331"/>
                  </a:lnTo>
                  <a:lnTo>
                    <a:pt x="2119884" y="3037331"/>
                  </a:lnTo>
                  <a:close/>
                </a:path>
                <a:path w="2557779" h="3037840">
                  <a:moveTo>
                    <a:pt x="1986534" y="3037331"/>
                  </a:moveTo>
                  <a:lnTo>
                    <a:pt x="1986534" y="3003804"/>
                  </a:lnTo>
                  <a:lnTo>
                    <a:pt x="1853184" y="3003804"/>
                  </a:lnTo>
                  <a:lnTo>
                    <a:pt x="1853184" y="3037331"/>
                  </a:lnTo>
                  <a:lnTo>
                    <a:pt x="1986534" y="3037331"/>
                  </a:lnTo>
                  <a:close/>
                </a:path>
                <a:path w="2557779" h="3037840">
                  <a:moveTo>
                    <a:pt x="1752587" y="3037331"/>
                  </a:moveTo>
                  <a:lnTo>
                    <a:pt x="1752587" y="3003804"/>
                  </a:lnTo>
                  <a:lnTo>
                    <a:pt x="1719059" y="3003804"/>
                  </a:lnTo>
                  <a:lnTo>
                    <a:pt x="1719059" y="3037331"/>
                  </a:lnTo>
                  <a:lnTo>
                    <a:pt x="1752587" y="3037331"/>
                  </a:lnTo>
                  <a:close/>
                </a:path>
                <a:path w="2557779" h="3037840">
                  <a:moveTo>
                    <a:pt x="1619237" y="3037331"/>
                  </a:moveTo>
                  <a:lnTo>
                    <a:pt x="1619237" y="3003804"/>
                  </a:lnTo>
                  <a:lnTo>
                    <a:pt x="1485125" y="3003804"/>
                  </a:lnTo>
                  <a:lnTo>
                    <a:pt x="1485125" y="3037331"/>
                  </a:lnTo>
                  <a:lnTo>
                    <a:pt x="1619237" y="3037331"/>
                  </a:lnTo>
                  <a:close/>
                </a:path>
                <a:path w="2557779" h="3037840">
                  <a:moveTo>
                    <a:pt x="1385316" y="3037331"/>
                  </a:moveTo>
                  <a:lnTo>
                    <a:pt x="1385316" y="3003804"/>
                  </a:lnTo>
                  <a:lnTo>
                    <a:pt x="1351788" y="3003804"/>
                  </a:lnTo>
                  <a:lnTo>
                    <a:pt x="1351788" y="3037331"/>
                  </a:lnTo>
                  <a:lnTo>
                    <a:pt x="1385316" y="3037331"/>
                  </a:lnTo>
                  <a:close/>
                </a:path>
                <a:path w="2557779" h="3037840">
                  <a:moveTo>
                    <a:pt x="1251204" y="3037331"/>
                  </a:moveTo>
                  <a:lnTo>
                    <a:pt x="1251204" y="3003804"/>
                  </a:lnTo>
                  <a:lnTo>
                    <a:pt x="1117854" y="3003804"/>
                  </a:lnTo>
                  <a:lnTo>
                    <a:pt x="1117854" y="3037331"/>
                  </a:lnTo>
                  <a:lnTo>
                    <a:pt x="1251204" y="3037331"/>
                  </a:lnTo>
                  <a:close/>
                </a:path>
                <a:path w="2557779" h="3037840">
                  <a:moveTo>
                    <a:pt x="1017270" y="3037331"/>
                  </a:moveTo>
                  <a:lnTo>
                    <a:pt x="1017270" y="3003804"/>
                  </a:lnTo>
                  <a:lnTo>
                    <a:pt x="984504" y="3003804"/>
                  </a:lnTo>
                  <a:lnTo>
                    <a:pt x="984504" y="3037331"/>
                  </a:lnTo>
                  <a:lnTo>
                    <a:pt x="1017270" y="3037331"/>
                  </a:lnTo>
                  <a:close/>
                </a:path>
                <a:path w="2557779" h="3037840">
                  <a:moveTo>
                    <a:pt x="883920" y="3037331"/>
                  </a:moveTo>
                  <a:lnTo>
                    <a:pt x="883920" y="3003804"/>
                  </a:lnTo>
                  <a:lnTo>
                    <a:pt x="750570" y="3003804"/>
                  </a:lnTo>
                  <a:lnTo>
                    <a:pt x="750570" y="3037331"/>
                  </a:lnTo>
                  <a:lnTo>
                    <a:pt x="883920" y="3037331"/>
                  </a:lnTo>
                  <a:close/>
                </a:path>
                <a:path w="2557779" h="3037840">
                  <a:moveTo>
                    <a:pt x="649986" y="3037332"/>
                  </a:moveTo>
                  <a:lnTo>
                    <a:pt x="649986" y="3003804"/>
                  </a:lnTo>
                  <a:lnTo>
                    <a:pt x="616458" y="3003804"/>
                  </a:lnTo>
                  <a:lnTo>
                    <a:pt x="616458" y="3037332"/>
                  </a:lnTo>
                  <a:lnTo>
                    <a:pt x="649986" y="3037332"/>
                  </a:lnTo>
                  <a:close/>
                </a:path>
                <a:path w="2557779" h="3037840">
                  <a:moveTo>
                    <a:pt x="516636" y="3037332"/>
                  </a:moveTo>
                  <a:lnTo>
                    <a:pt x="516636" y="3003804"/>
                  </a:lnTo>
                  <a:lnTo>
                    <a:pt x="382524" y="3003804"/>
                  </a:lnTo>
                  <a:lnTo>
                    <a:pt x="382524" y="3037332"/>
                  </a:lnTo>
                  <a:lnTo>
                    <a:pt x="516636" y="3037332"/>
                  </a:lnTo>
                  <a:close/>
                </a:path>
                <a:path w="2557779" h="3037840">
                  <a:moveTo>
                    <a:pt x="282702" y="3037332"/>
                  </a:moveTo>
                  <a:lnTo>
                    <a:pt x="282702" y="3003804"/>
                  </a:lnTo>
                  <a:lnTo>
                    <a:pt x="249174" y="3003804"/>
                  </a:lnTo>
                  <a:lnTo>
                    <a:pt x="249174" y="3037332"/>
                  </a:lnTo>
                  <a:lnTo>
                    <a:pt x="282702" y="3037332"/>
                  </a:lnTo>
                  <a:close/>
                </a:path>
                <a:path w="2557779" h="3037840">
                  <a:moveTo>
                    <a:pt x="49828" y="2959972"/>
                  </a:moveTo>
                  <a:lnTo>
                    <a:pt x="48768" y="2957322"/>
                  </a:lnTo>
                  <a:lnTo>
                    <a:pt x="19812" y="2974848"/>
                  </a:lnTo>
                  <a:lnTo>
                    <a:pt x="22098" y="2978658"/>
                  </a:lnTo>
                  <a:lnTo>
                    <a:pt x="43164" y="3003111"/>
                  </a:lnTo>
                  <a:lnTo>
                    <a:pt x="49530" y="3007548"/>
                  </a:lnTo>
                  <a:lnTo>
                    <a:pt x="49530" y="2959608"/>
                  </a:lnTo>
                  <a:lnTo>
                    <a:pt x="49828" y="2959972"/>
                  </a:lnTo>
                  <a:close/>
                </a:path>
                <a:path w="2557779" h="3037840">
                  <a:moveTo>
                    <a:pt x="50292" y="2961132"/>
                  </a:moveTo>
                  <a:lnTo>
                    <a:pt x="49828" y="2959972"/>
                  </a:lnTo>
                  <a:lnTo>
                    <a:pt x="49530" y="2959608"/>
                  </a:lnTo>
                  <a:lnTo>
                    <a:pt x="50292" y="2961132"/>
                  </a:lnTo>
                  <a:close/>
                </a:path>
                <a:path w="2557779" h="3037840">
                  <a:moveTo>
                    <a:pt x="50292" y="3008079"/>
                  </a:moveTo>
                  <a:lnTo>
                    <a:pt x="50292" y="2961132"/>
                  </a:lnTo>
                  <a:lnTo>
                    <a:pt x="49530" y="2959608"/>
                  </a:lnTo>
                  <a:lnTo>
                    <a:pt x="49530" y="3007548"/>
                  </a:lnTo>
                  <a:lnTo>
                    <a:pt x="50292" y="3008079"/>
                  </a:lnTo>
                  <a:close/>
                </a:path>
                <a:path w="2557779" h="3037840">
                  <a:moveTo>
                    <a:pt x="56388" y="2967990"/>
                  </a:moveTo>
                  <a:lnTo>
                    <a:pt x="49828" y="2959972"/>
                  </a:lnTo>
                  <a:lnTo>
                    <a:pt x="50292" y="2961132"/>
                  </a:lnTo>
                  <a:lnTo>
                    <a:pt x="50292" y="3008079"/>
                  </a:lnTo>
                  <a:lnTo>
                    <a:pt x="54864" y="3011265"/>
                  </a:lnTo>
                  <a:lnTo>
                    <a:pt x="54864" y="2967228"/>
                  </a:lnTo>
                  <a:lnTo>
                    <a:pt x="56388" y="2967990"/>
                  </a:lnTo>
                  <a:close/>
                </a:path>
                <a:path w="2557779" h="3037840">
                  <a:moveTo>
                    <a:pt x="62484" y="3016576"/>
                  </a:moveTo>
                  <a:lnTo>
                    <a:pt x="62484" y="2975610"/>
                  </a:lnTo>
                  <a:lnTo>
                    <a:pt x="54864" y="2967228"/>
                  </a:lnTo>
                  <a:lnTo>
                    <a:pt x="54864" y="3011265"/>
                  </a:lnTo>
                  <a:lnTo>
                    <a:pt x="62484" y="3016576"/>
                  </a:lnTo>
                  <a:close/>
                </a:path>
                <a:path w="2557779" h="3037840">
                  <a:moveTo>
                    <a:pt x="69342" y="3021356"/>
                  </a:moveTo>
                  <a:lnTo>
                    <a:pt x="69342" y="2981706"/>
                  </a:lnTo>
                  <a:lnTo>
                    <a:pt x="61722" y="2974086"/>
                  </a:lnTo>
                  <a:lnTo>
                    <a:pt x="62484" y="2975610"/>
                  </a:lnTo>
                  <a:lnTo>
                    <a:pt x="62484" y="3016576"/>
                  </a:lnTo>
                  <a:lnTo>
                    <a:pt x="69342" y="3021356"/>
                  </a:lnTo>
                  <a:close/>
                </a:path>
                <a:path w="2557779" h="3037840">
                  <a:moveTo>
                    <a:pt x="77724" y="2987040"/>
                  </a:moveTo>
                  <a:lnTo>
                    <a:pt x="68580" y="2980944"/>
                  </a:lnTo>
                  <a:lnTo>
                    <a:pt x="69342" y="2981706"/>
                  </a:lnTo>
                  <a:lnTo>
                    <a:pt x="69342" y="3021356"/>
                  </a:lnTo>
                  <a:lnTo>
                    <a:pt x="69665" y="3021582"/>
                  </a:lnTo>
                  <a:lnTo>
                    <a:pt x="76200" y="3024113"/>
                  </a:lnTo>
                  <a:lnTo>
                    <a:pt x="76200" y="2986278"/>
                  </a:lnTo>
                  <a:lnTo>
                    <a:pt x="77724" y="2987040"/>
                  </a:lnTo>
                  <a:close/>
                </a:path>
                <a:path w="2557779" h="3037840">
                  <a:moveTo>
                    <a:pt x="84886" y="2992069"/>
                  </a:moveTo>
                  <a:lnTo>
                    <a:pt x="76200" y="2986278"/>
                  </a:lnTo>
                  <a:lnTo>
                    <a:pt x="76200" y="3024113"/>
                  </a:lnTo>
                  <a:lnTo>
                    <a:pt x="83820" y="3027064"/>
                  </a:lnTo>
                  <a:lnTo>
                    <a:pt x="83820" y="2991612"/>
                  </a:lnTo>
                  <a:lnTo>
                    <a:pt x="84886" y="2992069"/>
                  </a:lnTo>
                  <a:close/>
                </a:path>
                <a:path w="2557779" h="3037840">
                  <a:moveTo>
                    <a:pt x="85344" y="2992374"/>
                  </a:moveTo>
                  <a:lnTo>
                    <a:pt x="84886" y="2992069"/>
                  </a:lnTo>
                  <a:lnTo>
                    <a:pt x="83820" y="2991612"/>
                  </a:lnTo>
                  <a:lnTo>
                    <a:pt x="85344" y="2992374"/>
                  </a:lnTo>
                  <a:close/>
                </a:path>
                <a:path w="2557779" h="3037840">
                  <a:moveTo>
                    <a:pt x="85344" y="3027654"/>
                  </a:moveTo>
                  <a:lnTo>
                    <a:pt x="85344" y="2992374"/>
                  </a:lnTo>
                  <a:lnTo>
                    <a:pt x="83820" y="2991612"/>
                  </a:lnTo>
                  <a:lnTo>
                    <a:pt x="83820" y="3027064"/>
                  </a:lnTo>
                  <a:lnTo>
                    <a:pt x="85344" y="3027654"/>
                  </a:lnTo>
                  <a:close/>
                </a:path>
                <a:path w="2557779" h="3037840">
                  <a:moveTo>
                    <a:pt x="94488" y="3031196"/>
                  </a:moveTo>
                  <a:lnTo>
                    <a:pt x="94488" y="2996184"/>
                  </a:lnTo>
                  <a:lnTo>
                    <a:pt x="84886" y="2992069"/>
                  </a:lnTo>
                  <a:lnTo>
                    <a:pt x="85344" y="2992374"/>
                  </a:lnTo>
                  <a:lnTo>
                    <a:pt x="85344" y="3027654"/>
                  </a:lnTo>
                  <a:lnTo>
                    <a:pt x="94488" y="3031196"/>
                  </a:lnTo>
                  <a:close/>
                </a:path>
                <a:path w="2557779" h="3037840">
                  <a:moveTo>
                    <a:pt x="103632" y="2999232"/>
                  </a:moveTo>
                  <a:lnTo>
                    <a:pt x="92964" y="2995422"/>
                  </a:lnTo>
                  <a:lnTo>
                    <a:pt x="94488" y="2996184"/>
                  </a:lnTo>
                  <a:lnTo>
                    <a:pt x="94488" y="3031196"/>
                  </a:lnTo>
                  <a:lnTo>
                    <a:pt x="99814" y="3033259"/>
                  </a:lnTo>
                  <a:lnTo>
                    <a:pt x="102108" y="3033551"/>
                  </a:lnTo>
                  <a:lnTo>
                    <a:pt x="102108" y="2999232"/>
                  </a:lnTo>
                  <a:lnTo>
                    <a:pt x="103632" y="2999232"/>
                  </a:lnTo>
                  <a:close/>
                </a:path>
                <a:path w="2557779" h="3037840">
                  <a:moveTo>
                    <a:pt x="112776" y="3034908"/>
                  </a:moveTo>
                  <a:lnTo>
                    <a:pt x="112776" y="3002280"/>
                  </a:lnTo>
                  <a:lnTo>
                    <a:pt x="102108" y="2999232"/>
                  </a:lnTo>
                  <a:lnTo>
                    <a:pt x="102108" y="3033551"/>
                  </a:lnTo>
                  <a:lnTo>
                    <a:pt x="112776" y="3034908"/>
                  </a:lnTo>
                  <a:close/>
                </a:path>
                <a:path w="2557779" h="3037840">
                  <a:moveTo>
                    <a:pt x="117348" y="3035490"/>
                  </a:moveTo>
                  <a:lnTo>
                    <a:pt x="117348" y="3003042"/>
                  </a:lnTo>
                  <a:lnTo>
                    <a:pt x="111252" y="3001518"/>
                  </a:lnTo>
                  <a:lnTo>
                    <a:pt x="112776" y="3002280"/>
                  </a:lnTo>
                  <a:lnTo>
                    <a:pt x="112776" y="3034908"/>
                  </a:lnTo>
                  <a:lnTo>
                    <a:pt x="117348" y="3035490"/>
                  </a:lnTo>
                  <a:close/>
                </a:path>
                <a:path w="2557779" h="3037840">
                  <a:moveTo>
                    <a:pt x="148590" y="3037332"/>
                  </a:moveTo>
                  <a:lnTo>
                    <a:pt x="148590" y="3003804"/>
                  </a:lnTo>
                  <a:lnTo>
                    <a:pt x="126492" y="3003804"/>
                  </a:lnTo>
                  <a:lnTo>
                    <a:pt x="121158" y="3003042"/>
                  </a:lnTo>
                  <a:lnTo>
                    <a:pt x="116586" y="3002280"/>
                  </a:lnTo>
                  <a:lnTo>
                    <a:pt x="117348" y="3003042"/>
                  </a:lnTo>
                  <a:lnTo>
                    <a:pt x="117348" y="3035490"/>
                  </a:lnTo>
                  <a:lnTo>
                    <a:pt x="131826" y="3037332"/>
                  </a:lnTo>
                  <a:lnTo>
                    <a:pt x="148590" y="3037332"/>
                  </a:lnTo>
                  <a:close/>
                </a:path>
                <a:path w="2557779" h="3037840">
                  <a:moveTo>
                    <a:pt x="121920" y="3003042"/>
                  </a:moveTo>
                  <a:lnTo>
                    <a:pt x="121158" y="3002933"/>
                  </a:lnTo>
                  <a:lnTo>
                    <a:pt x="121920" y="3003042"/>
                  </a:lnTo>
                  <a:close/>
                </a:path>
                <a:path w="2557779" h="3037840">
                  <a:moveTo>
                    <a:pt x="127254" y="3003804"/>
                  </a:moveTo>
                  <a:lnTo>
                    <a:pt x="126492" y="3003708"/>
                  </a:lnTo>
                  <a:lnTo>
                    <a:pt x="127254" y="3003804"/>
                  </a:lnTo>
                  <a:close/>
                </a:path>
              </a:pathLst>
            </a:custGeom>
            <a:solidFill>
              <a:srgbClr val="F4B183"/>
            </a:solidFill>
          </p:spPr>
          <p:txBody>
            <a:bodyPr wrap="square" lIns="0" tIns="0" rIns="0" bIns="0" rtlCol="0"/>
            <a:lstStyle/>
            <a:p>
              <a:endParaRPr/>
            </a:p>
          </p:txBody>
        </p:sp>
      </p:grpSp>
      <p:sp>
        <p:nvSpPr>
          <p:cNvPr id="17" name="object 17"/>
          <p:cNvSpPr txBox="1"/>
          <p:nvPr/>
        </p:nvSpPr>
        <p:spPr>
          <a:xfrm>
            <a:off x="5317369" y="3463862"/>
            <a:ext cx="2376170" cy="850265"/>
          </a:xfrm>
          <a:prstGeom prst="rect">
            <a:avLst/>
          </a:prstGeom>
        </p:spPr>
        <p:txBody>
          <a:bodyPr vert="horz" wrap="square" lIns="0" tIns="92710" rIns="0" bIns="0" rtlCol="0">
            <a:spAutoFit/>
          </a:bodyPr>
          <a:lstStyle/>
          <a:p>
            <a:pPr marL="579755">
              <a:lnSpc>
                <a:spcPct val="100000"/>
              </a:lnSpc>
              <a:spcBef>
                <a:spcPts val="730"/>
              </a:spcBef>
            </a:pPr>
            <a:r>
              <a:rPr sz="1550" b="1" dirty="0">
                <a:solidFill>
                  <a:srgbClr val="2E75B6"/>
                </a:solidFill>
                <a:latin typeface="Microsoft JhengHei"/>
                <a:cs typeface="Microsoft JhengHei"/>
              </a:rPr>
              <a:t>HIV檢驗方</a:t>
            </a:r>
            <a:r>
              <a:rPr sz="1550" b="1" spc="-50" dirty="0">
                <a:solidFill>
                  <a:srgbClr val="2E75B6"/>
                </a:solidFill>
                <a:latin typeface="Microsoft JhengHei"/>
                <a:cs typeface="Microsoft JhengHei"/>
              </a:rPr>
              <a:t>法</a:t>
            </a:r>
            <a:endParaRPr sz="1550">
              <a:latin typeface="Microsoft JhengHei"/>
              <a:cs typeface="Microsoft JhengHei"/>
            </a:endParaRPr>
          </a:p>
          <a:p>
            <a:pPr marL="12700">
              <a:lnSpc>
                <a:spcPct val="100000"/>
              </a:lnSpc>
              <a:spcBef>
                <a:spcPts val="505"/>
              </a:spcBef>
            </a:pPr>
            <a:r>
              <a:rPr sz="1200" b="1" dirty="0">
                <a:solidFill>
                  <a:srgbClr val="203864"/>
                </a:solidFill>
                <a:latin typeface="Microsoft JhengHei"/>
                <a:cs typeface="Microsoft JhengHei"/>
              </a:rPr>
              <a:t>(B1計畫醫令項目代碼及支付點數</a:t>
            </a:r>
            <a:r>
              <a:rPr sz="1200" b="1" spc="-50" dirty="0">
                <a:solidFill>
                  <a:srgbClr val="203864"/>
                </a:solidFill>
                <a:latin typeface="Microsoft JhengHei"/>
                <a:cs typeface="Microsoft JhengHei"/>
              </a:rPr>
              <a:t>)</a:t>
            </a:r>
            <a:endParaRPr sz="1200">
              <a:latin typeface="Microsoft JhengHei"/>
              <a:cs typeface="Microsoft JhengHei"/>
            </a:endParaRPr>
          </a:p>
          <a:p>
            <a:pPr marL="12700">
              <a:lnSpc>
                <a:spcPct val="100000"/>
              </a:lnSpc>
              <a:spcBef>
                <a:spcPts val="375"/>
              </a:spcBef>
            </a:pPr>
            <a:r>
              <a:rPr sz="1400" b="1" spc="-10" dirty="0">
                <a:solidFill>
                  <a:srgbClr val="C00000"/>
                </a:solidFill>
                <a:latin typeface="Microsoft JhengHei"/>
                <a:cs typeface="Microsoft JhengHei"/>
              </a:rPr>
              <a:t>HIV</a:t>
            </a:r>
            <a:r>
              <a:rPr sz="1400" b="1" spc="-20" dirty="0">
                <a:solidFill>
                  <a:srgbClr val="C00000"/>
                </a:solidFill>
                <a:latin typeface="Microsoft JhengHei"/>
                <a:cs typeface="Microsoft JhengHei"/>
              </a:rPr>
              <a:t>初步檢驗</a:t>
            </a:r>
            <a:endParaRPr sz="1400">
              <a:latin typeface="Microsoft JhengHei"/>
              <a:cs typeface="Microsoft JhengHei"/>
            </a:endParaRPr>
          </a:p>
        </p:txBody>
      </p:sp>
      <p:sp>
        <p:nvSpPr>
          <p:cNvPr id="21" name="object 2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8" name="object 18"/>
          <p:cNvSpPr txBox="1"/>
          <p:nvPr/>
        </p:nvSpPr>
        <p:spPr>
          <a:xfrm>
            <a:off x="5317369" y="4284221"/>
            <a:ext cx="2245995" cy="1049655"/>
          </a:xfrm>
          <a:prstGeom prst="rect">
            <a:avLst/>
          </a:prstGeom>
        </p:spPr>
        <p:txBody>
          <a:bodyPr vert="horz" wrap="square" lIns="0" tIns="11430" rIns="0" bIns="0" rtlCol="0">
            <a:spAutoFit/>
          </a:bodyPr>
          <a:lstStyle/>
          <a:p>
            <a:pPr marL="170180" marR="5080" indent="-158115">
              <a:lnSpc>
                <a:spcPct val="140000"/>
              </a:lnSpc>
              <a:spcBef>
                <a:spcPts val="90"/>
              </a:spcBef>
              <a:buFont typeface="Arial MT"/>
              <a:buChar char="•"/>
              <a:tabLst>
                <a:tab pos="170815" algn="l"/>
              </a:tabLst>
            </a:pPr>
            <a:r>
              <a:rPr sz="1200" b="1" dirty="0">
                <a:latin typeface="Microsoft JhengHei"/>
                <a:cs typeface="Microsoft JhengHei"/>
              </a:rPr>
              <a:t>HIV抗原/抗體複合型初步檢</a:t>
            </a:r>
            <a:r>
              <a:rPr sz="1200" b="1" spc="-50" dirty="0">
                <a:latin typeface="Microsoft JhengHei"/>
                <a:cs typeface="Microsoft JhengHei"/>
              </a:rPr>
              <a:t>驗 </a:t>
            </a:r>
            <a:r>
              <a:rPr sz="1200" b="1" dirty="0">
                <a:latin typeface="Microsoft JhengHei"/>
                <a:cs typeface="Microsoft JhengHei"/>
              </a:rPr>
              <a:t>(</a:t>
            </a:r>
            <a:r>
              <a:rPr sz="1200" b="1" dirty="0">
                <a:solidFill>
                  <a:srgbClr val="203864"/>
                </a:solidFill>
                <a:latin typeface="Microsoft JhengHei"/>
                <a:cs typeface="Microsoft JhengHei"/>
              </a:rPr>
              <a:t>E3046C</a:t>
            </a:r>
            <a:r>
              <a:rPr sz="1200" b="1" spc="50" dirty="0">
                <a:latin typeface="Microsoft JhengHei"/>
                <a:cs typeface="Microsoft JhengHei"/>
              </a:rPr>
              <a:t>) </a:t>
            </a:r>
            <a:r>
              <a:rPr sz="1200" b="1" dirty="0">
                <a:solidFill>
                  <a:srgbClr val="BF9000"/>
                </a:solidFill>
                <a:latin typeface="Microsoft JhengHei"/>
                <a:cs typeface="Microsoft JhengHei"/>
              </a:rPr>
              <a:t>280</a:t>
            </a:r>
            <a:r>
              <a:rPr sz="1200" b="1" spc="-50" dirty="0">
                <a:latin typeface="Microsoft JhengHei"/>
                <a:cs typeface="Microsoft JhengHei"/>
              </a:rPr>
              <a:t>點</a:t>
            </a:r>
            <a:endParaRPr sz="1200">
              <a:latin typeface="Microsoft JhengHei"/>
              <a:cs typeface="Microsoft JhengHei"/>
            </a:endParaRPr>
          </a:p>
          <a:p>
            <a:pPr marL="170180" indent="-158115">
              <a:lnSpc>
                <a:spcPct val="100000"/>
              </a:lnSpc>
              <a:spcBef>
                <a:spcPts val="580"/>
              </a:spcBef>
              <a:buFont typeface="Arial MT"/>
              <a:buChar char="•"/>
              <a:tabLst>
                <a:tab pos="170815" algn="l"/>
              </a:tabLst>
            </a:pPr>
            <a:r>
              <a:rPr sz="1200" b="1" dirty="0">
                <a:latin typeface="Microsoft JhengHei"/>
                <a:cs typeface="Microsoft JhengHei"/>
              </a:rPr>
              <a:t>EIA(</a:t>
            </a:r>
            <a:r>
              <a:rPr sz="1200" b="1" dirty="0">
                <a:solidFill>
                  <a:srgbClr val="203864"/>
                </a:solidFill>
                <a:latin typeface="Microsoft JhengHei"/>
                <a:cs typeface="Microsoft JhengHei"/>
              </a:rPr>
              <a:t>E3001C</a:t>
            </a:r>
            <a:r>
              <a:rPr sz="1200" b="1" spc="55" dirty="0">
                <a:latin typeface="Microsoft JhengHei"/>
                <a:cs typeface="Microsoft JhengHei"/>
              </a:rPr>
              <a:t>) </a:t>
            </a:r>
            <a:r>
              <a:rPr sz="1200" b="1" dirty="0">
                <a:solidFill>
                  <a:srgbClr val="BF9000"/>
                </a:solidFill>
                <a:latin typeface="Microsoft JhengHei"/>
                <a:cs typeface="Microsoft JhengHei"/>
              </a:rPr>
              <a:t>225</a:t>
            </a:r>
            <a:r>
              <a:rPr sz="1200" b="1" spc="-50" dirty="0">
                <a:latin typeface="Microsoft JhengHei"/>
                <a:cs typeface="Microsoft JhengHei"/>
              </a:rPr>
              <a:t>點</a:t>
            </a:r>
            <a:endParaRPr sz="1200">
              <a:latin typeface="Microsoft JhengHei"/>
              <a:cs typeface="Microsoft JhengHei"/>
            </a:endParaRPr>
          </a:p>
          <a:p>
            <a:pPr marL="170180" indent="-158115">
              <a:lnSpc>
                <a:spcPct val="100000"/>
              </a:lnSpc>
              <a:spcBef>
                <a:spcPts val="575"/>
              </a:spcBef>
              <a:buFont typeface="Arial MT"/>
              <a:buChar char="•"/>
              <a:tabLst>
                <a:tab pos="170815" algn="l"/>
              </a:tabLst>
            </a:pPr>
            <a:r>
              <a:rPr sz="1200" b="1" dirty="0">
                <a:latin typeface="Microsoft JhengHei"/>
                <a:cs typeface="Microsoft JhengHei"/>
              </a:rPr>
              <a:t>PA(</a:t>
            </a:r>
            <a:r>
              <a:rPr sz="1200" b="1" dirty="0">
                <a:solidFill>
                  <a:srgbClr val="203864"/>
                </a:solidFill>
                <a:latin typeface="Microsoft JhengHei"/>
                <a:cs typeface="Microsoft JhengHei"/>
              </a:rPr>
              <a:t>E3002C</a:t>
            </a:r>
            <a:r>
              <a:rPr sz="1200" b="1" spc="10" dirty="0">
                <a:latin typeface="Microsoft JhengHei"/>
                <a:cs typeface="Microsoft JhengHei"/>
              </a:rPr>
              <a:t>) </a:t>
            </a:r>
            <a:r>
              <a:rPr sz="1200" b="1" dirty="0">
                <a:solidFill>
                  <a:srgbClr val="BF9000"/>
                </a:solidFill>
                <a:latin typeface="Microsoft JhengHei"/>
                <a:cs typeface="Microsoft JhengHei"/>
              </a:rPr>
              <a:t>225</a:t>
            </a:r>
            <a:r>
              <a:rPr sz="1200" b="1" spc="-50" dirty="0">
                <a:latin typeface="Microsoft JhengHei"/>
                <a:cs typeface="Microsoft JhengHei"/>
              </a:rPr>
              <a:t>點</a:t>
            </a:r>
            <a:endParaRPr sz="1200">
              <a:latin typeface="Microsoft JhengHei"/>
              <a:cs typeface="Microsoft JhengHei"/>
            </a:endParaRPr>
          </a:p>
        </p:txBody>
      </p:sp>
      <p:sp>
        <p:nvSpPr>
          <p:cNvPr id="19" name="object 19"/>
          <p:cNvSpPr txBox="1"/>
          <p:nvPr/>
        </p:nvSpPr>
        <p:spPr>
          <a:xfrm>
            <a:off x="5317369" y="5348647"/>
            <a:ext cx="1790064" cy="820419"/>
          </a:xfrm>
          <a:prstGeom prst="rect">
            <a:avLst/>
          </a:prstGeom>
        </p:spPr>
        <p:txBody>
          <a:bodyPr vert="horz" wrap="square" lIns="0" tIns="86360" rIns="0" bIns="0" rtlCol="0">
            <a:spAutoFit/>
          </a:bodyPr>
          <a:lstStyle/>
          <a:p>
            <a:pPr marL="12700">
              <a:lnSpc>
                <a:spcPct val="100000"/>
              </a:lnSpc>
              <a:spcBef>
                <a:spcPts val="680"/>
              </a:spcBef>
            </a:pPr>
            <a:r>
              <a:rPr sz="1400" b="1" spc="-10" dirty="0">
                <a:solidFill>
                  <a:srgbClr val="C00000"/>
                </a:solidFill>
                <a:latin typeface="Microsoft JhengHei"/>
                <a:cs typeface="Microsoft JhengHei"/>
              </a:rPr>
              <a:t>HIV</a:t>
            </a:r>
            <a:r>
              <a:rPr sz="1400" b="1" spc="-20" dirty="0">
                <a:solidFill>
                  <a:srgbClr val="C00000"/>
                </a:solidFill>
                <a:latin typeface="Microsoft JhengHei"/>
                <a:cs typeface="Microsoft JhengHei"/>
              </a:rPr>
              <a:t>確認檢驗</a:t>
            </a:r>
            <a:endParaRPr sz="1400">
              <a:latin typeface="Microsoft JhengHei"/>
              <a:cs typeface="Microsoft JhengHei"/>
            </a:endParaRPr>
          </a:p>
          <a:p>
            <a:pPr marL="170180" indent="-158115">
              <a:lnSpc>
                <a:spcPct val="100000"/>
              </a:lnSpc>
              <a:spcBef>
                <a:spcPts val="535"/>
              </a:spcBef>
              <a:buFont typeface="Arial MT"/>
              <a:buChar char="•"/>
              <a:tabLst>
                <a:tab pos="170815" algn="l"/>
              </a:tabLst>
            </a:pPr>
            <a:r>
              <a:rPr sz="1200" b="1" dirty="0">
                <a:latin typeface="Microsoft JhengHei"/>
                <a:cs typeface="Microsoft JhengHei"/>
              </a:rPr>
              <a:t>ICT(</a:t>
            </a:r>
            <a:r>
              <a:rPr sz="1200" b="1" dirty="0">
                <a:solidFill>
                  <a:srgbClr val="203864"/>
                </a:solidFill>
                <a:latin typeface="Microsoft JhengHei"/>
                <a:cs typeface="Microsoft JhengHei"/>
              </a:rPr>
              <a:t>14083C</a:t>
            </a:r>
            <a:r>
              <a:rPr sz="1200" b="1" spc="70" dirty="0">
                <a:latin typeface="Microsoft JhengHei"/>
                <a:cs typeface="Microsoft JhengHei"/>
              </a:rPr>
              <a:t>) </a:t>
            </a:r>
            <a:r>
              <a:rPr sz="1200" b="1" dirty="0">
                <a:solidFill>
                  <a:srgbClr val="BF9000"/>
                </a:solidFill>
                <a:latin typeface="Microsoft JhengHei"/>
                <a:cs typeface="Microsoft JhengHei"/>
              </a:rPr>
              <a:t>2,011</a:t>
            </a:r>
            <a:r>
              <a:rPr sz="1200" b="1" spc="-50" dirty="0">
                <a:latin typeface="Microsoft JhengHei"/>
                <a:cs typeface="Microsoft JhengHei"/>
              </a:rPr>
              <a:t>點</a:t>
            </a:r>
            <a:endParaRPr sz="1200">
              <a:latin typeface="Microsoft JhengHei"/>
              <a:cs typeface="Microsoft JhengHei"/>
            </a:endParaRPr>
          </a:p>
          <a:p>
            <a:pPr marL="170180" indent="-158115">
              <a:lnSpc>
                <a:spcPct val="100000"/>
              </a:lnSpc>
              <a:spcBef>
                <a:spcPts val="575"/>
              </a:spcBef>
              <a:buFont typeface="Arial MT"/>
              <a:buChar char="•"/>
              <a:tabLst>
                <a:tab pos="170815" algn="l"/>
              </a:tabLst>
            </a:pPr>
            <a:r>
              <a:rPr sz="1200" b="1" dirty="0">
                <a:latin typeface="Microsoft JhengHei"/>
                <a:cs typeface="Microsoft JhengHei"/>
              </a:rPr>
              <a:t>NAT(</a:t>
            </a:r>
            <a:r>
              <a:rPr sz="1200" b="1" dirty="0">
                <a:solidFill>
                  <a:srgbClr val="203864"/>
                </a:solidFill>
                <a:latin typeface="Microsoft JhengHei"/>
                <a:cs typeface="Microsoft JhengHei"/>
              </a:rPr>
              <a:t>14074C</a:t>
            </a:r>
            <a:r>
              <a:rPr sz="1200" b="1" spc="30" dirty="0">
                <a:latin typeface="Microsoft JhengHei"/>
                <a:cs typeface="Microsoft JhengHei"/>
              </a:rPr>
              <a:t>) </a:t>
            </a:r>
            <a:r>
              <a:rPr sz="1200" b="1" dirty="0">
                <a:solidFill>
                  <a:srgbClr val="BF9000"/>
                </a:solidFill>
                <a:latin typeface="Microsoft JhengHei"/>
                <a:cs typeface="Microsoft JhengHei"/>
              </a:rPr>
              <a:t>4,000</a:t>
            </a:r>
            <a:r>
              <a:rPr sz="1200" b="1" spc="-50" dirty="0">
                <a:latin typeface="Microsoft JhengHei"/>
                <a:cs typeface="Microsoft JhengHei"/>
              </a:rPr>
              <a:t>點</a:t>
            </a:r>
            <a:endParaRPr sz="1200">
              <a:latin typeface="Microsoft JhengHei"/>
              <a:cs typeface="Microsoft JhengHei"/>
            </a:endParaRPr>
          </a:p>
        </p:txBody>
      </p:sp>
      <p:sp>
        <p:nvSpPr>
          <p:cNvPr id="20" name="object 20"/>
          <p:cNvSpPr txBox="1"/>
          <p:nvPr/>
        </p:nvSpPr>
        <p:spPr>
          <a:xfrm>
            <a:off x="7904359" y="2577187"/>
            <a:ext cx="2642870" cy="3959225"/>
          </a:xfrm>
          <a:prstGeom prst="rect">
            <a:avLst/>
          </a:prstGeom>
        </p:spPr>
        <p:txBody>
          <a:bodyPr vert="horz" wrap="square" lIns="0" tIns="34290" rIns="0" bIns="0" rtlCol="0">
            <a:spAutoFit/>
          </a:bodyPr>
          <a:lstStyle/>
          <a:p>
            <a:pPr marL="262890" indent="-250825">
              <a:lnSpc>
                <a:spcPct val="100000"/>
              </a:lnSpc>
              <a:spcBef>
                <a:spcPts val="270"/>
              </a:spcBef>
              <a:buFont typeface="Wingdings"/>
              <a:buChar char=""/>
              <a:tabLst>
                <a:tab pos="263525" algn="l"/>
              </a:tabLst>
            </a:pPr>
            <a:r>
              <a:rPr sz="1400" b="1" spc="-25" dirty="0">
                <a:latin typeface="Microsoft JhengHei"/>
                <a:cs typeface="Microsoft JhengHei"/>
              </a:rPr>
              <a:t>梅毒</a:t>
            </a:r>
            <a:endParaRPr sz="1400">
              <a:latin typeface="Microsoft JhengHei"/>
              <a:cs typeface="Microsoft JhengHei"/>
            </a:endParaRPr>
          </a:p>
          <a:p>
            <a:pPr marL="262890" indent="-250825">
              <a:lnSpc>
                <a:spcPct val="100000"/>
              </a:lnSpc>
              <a:spcBef>
                <a:spcPts val="175"/>
              </a:spcBef>
              <a:buFont typeface="Wingdings"/>
              <a:buChar char=""/>
              <a:tabLst>
                <a:tab pos="263525" algn="l"/>
              </a:tabLst>
            </a:pPr>
            <a:r>
              <a:rPr sz="1400" b="1" spc="-25" dirty="0">
                <a:latin typeface="Microsoft JhengHei"/>
                <a:cs typeface="Microsoft JhengHei"/>
              </a:rPr>
              <a:t>淋病</a:t>
            </a:r>
            <a:endParaRPr sz="1400">
              <a:latin typeface="Microsoft JhengHei"/>
              <a:cs typeface="Microsoft JhengHei"/>
            </a:endParaRPr>
          </a:p>
          <a:p>
            <a:pPr marL="262890" indent="-250825">
              <a:lnSpc>
                <a:spcPct val="100000"/>
              </a:lnSpc>
              <a:spcBef>
                <a:spcPts val="170"/>
              </a:spcBef>
              <a:buFont typeface="Wingdings"/>
              <a:buChar char=""/>
              <a:tabLst>
                <a:tab pos="263525" algn="l"/>
              </a:tabLst>
            </a:pPr>
            <a:r>
              <a:rPr sz="1400" b="1" dirty="0">
                <a:solidFill>
                  <a:srgbClr val="0070C0"/>
                </a:solidFill>
                <a:latin typeface="Microsoft JhengHei"/>
                <a:cs typeface="Microsoft JhengHei"/>
              </a:rPr>
              <a:t>Mpox</a:t>
            </a:r>
            <a:r>
              <a:rPr sz="1400" b="1" spc="90" dirty="0">
                <a:solidFill>
                  <a:srgbClr val="0070C0"/>
                </a:solidFill>
                <a:latin typeface="Microsoft JhengHei"/>
                <a:cs typeface="Microsoft JhengHei"/>
              </a:rPr>
              <a:t> </a:t>
            </a:r>
            <a:r>
              <a:rPr sz="850" b="1" dirty="0">
                <a:solidFill>
                  <a:srgbClr val="0070C0"/>
                </a:solidFill>
                <a:latin typeface="Microsoft JhengHei"/>
                <a:cs typeface="Microsoft JhengHei"/>
              </a:rPr>
              <a:t>(2023/10/1新增</a:t>
            </a:r>
            <a:r>
              <a:rPr sz="850" b="1" spc="-50" dirty="0">
                <a:solidFill>
                  <a:srgbClr val="0070C0"/>
                </a:solidFill>
                <a:latin typeface="Microsoft JhengHei"/>
                <a:cs typeface="Microsoft JhengHei"/>
              </a:rPr>
              <a:t>)</a:t>
            </a:r>
            <a:endParaRPr sz="850">
              <a:latin typeface="Microsoft JhengHei"/>
              <a:cs typeface="Microsoft JhengHei"/>
            </a:endParaRPr>
          </a:p>
          <a:p>
            <a:pPr marL="262890" indent="-250825">
              <a:lnSpc>
                <a:spcPct val="100000"/>
              </a:lnSpc>
              <a:spcBef>
                <a:spcPts val="175"/>
              </a:spcBef>
              <a:buFont typeface="Wingdings"/>
              <a:buChar char=""/>
              <a:tabLst>
                <a:tab pos="263525" algn="l"/>
              </a:tabLst>
            </a:pPr>
            <a:r>
              <a:rPr sz="1400" b="1" spc="-10" dirty="0">
                <a:latin typeface="Microsoft JhengHei"/>
                <a:cs typeface="Microsoft JhengHei"/>
              </a:rPr>
              <a:t>生殖器疱疹</a:t>
            </a:r>
            <a:endParaRPr sz="1400">
              <a:latin typeface="Microsoft JhengHei"/>
              <a:cs typeface="Microsoft JhengHei"/>
            </a:endParaRPr>
          </a:p>
          <a:p>
            <a:pPr marL="262890" indent="-250825">
              <a:lnSpc>
                <a:spcPct val="100000"/>
              </a:lnSpc>
              <a:spcBef>
                <a:spcPts val="165"/>
              </a:spcBef>
              <a:buFont typeface="Wingdings"/>
              <a:buChar char=""/>
              <a:tabLst>
                <a:tab pos="263525" algn="l"/>
              </a:tabLst>
            </a:pPr>
            <a:r>
              <a:rPr sz="1400" b="1" spc="-15" dirty="0">
                <a:latin typeface="Microsoft JhengHei"/>
                <a:cs typeface="Microsoft JhengHei"/>
              </a:rPr>
              <a:t>尖型濕疣</a:t>
            </a:r>
            <a:endParaRPr sz="1400">
              <a:latin typeface="Microsoft JhengHei"/>
              <a:cs typeface="Microsoft JhengHei"/>
            </a:endParaRPr>
          </a:p>
          <a:p>
            <a:pPr marL="262890" indent="-250825">
              <a:lnSpc>
                <a:spcPct val="100000"/>
              </a:lnSpc>
              <a:spcBef>
                <a:spcPts val="175"/>
              </a:spcBef>
              <a:buFont typeface="Wingdings"/>
              <a:buChar char=""/>
              <a:tabLst>
                <a:tab pos="263525" algn="l"/>
              </a:tabLst>
            </a:pPr>
            <a:r>
              <a:rPr sz="1400" b="1" spc="-20" dirty="0">
                <a:latin typeface="Microsoft JhengHei"/>
                <a:cs typeface="Microsoft JhengHei"/>
              </a:rPr>
              <a:t>披衣菌</a:t>
            </a:r>
            <a:endParaRPr sz="1400">
              <a:latin typeface="Microsoft JhengHei"/>
              <a:cs typeface="Microsoft JhengHei"/>
            </a:endParaRPr>
          </a:p>
          <a:p>
            <a:pPr marL="262890" indent="-250825">
              <a:lnSpc>
                <a:spcPct val="100000"/>
              </a:lnSpc>
              <a:spcBef>
                <a:spcPts val="175"/>
              </a:spcBef>
              <a:buFont typeface="Wingdings"/>
              <a:buChar char=""/>
              <a:tabLst>
                <a:tab pos="263525" algn="l"/>
              </a:tabLst>
            </a:pPr>
            <a:r>
              <a:rPr sz="1400" b="1" spc="-25" dirty="0">
                <a:latin typeface="Microsoft JhengHei"/>
                <a:cs typeface="Microsoft JhengHei"/>
              </a:rPr>
              <a:t>陰蝨</a:t>
            </a:r>
            <a:endParaRPr sz="1400">
              <a:latin typeface="Microsoft JhengHei"/>
              <a:cs typeface="Microsoft JhengHei"/>
            </a:endParaRPr>
          </a:p>
          <a:p>
            <a:pPr marL="262890" indent="-250825">
              <a:lnSpc>
                <a:spcPct val="100000"/>
              </a:lnSpc>
              <a:spcBef>
                <a:spcPts val="165"/>
              </a:spcBef>
              <a:buFont typeface="Wingdings"/>
              <a:buChar char=""/>
              <a:tabLst>
                <a:tab pos="263525" algn="l"/>
              </a:tabLst>
            </a:pPr>
            <a:r>
              <a:rPr sz="1400" b="1" spc="-20" dirty="0">
                <a:latin typeface="Microsoft JhengHei"/>
                <a:cs typeface="Microsoft JhengHei"/>
              </a:rPr>
              <a:t>龜頭炎</a:t>
            </a:r>
            <a:endParaRPr sz="1400">
              <a:latin typeface="Microsoft JhengHei"/>
              <a:cs typeface="Microsoft JhengHei"/>
            </a:endParaRPr>
          </a:p>
          <a:p>
            <a:pPr marL="262890" indent="-250825">
              <a:lnSpc>
                <a:spcPct val="100000"/>
              </a:lnSpc>
              <a:spcBef>
                <a:spcPts val="175"/>
              </a:spcBef>
              <a:buFont typeface="Wingdings"/>
              <a:buChar char=""/>
              <a:tabLst>
                <a:tab pos="263525" algn="l"/>
              </a:tabLst>
            </a:pPr>
            <a:r>
              <a:rPr sz="1400" b="1" dirty="0">
                <a:latin typeface="Microsoft JhengHei"/>
                <a:cs typeface="Microsoft JhengHei"/>
              </a:rPr>
              <a:t>非淋菌性尿道炎</a:t>
            </a:r>
            <a:r>
              <a:rPr sz="1400" b="1" spc="-20" dirty="0">
                <a:solidFill>
                  <a:srgbClr val="767070"/>
                </a:solidFill>
                <a:latin typeface="Microsoft JhengHei"/>
                <a:cs typeface="Microsoft JhengHei"/>
              </a:rPr>
              <a:t>(限男性申報)</a:t>
            </a:r>
            <a:endParaRPr sz="1400">
              <a:latin typeface="Microsoft JhengHei"/>
              <a:cs typeface="Microsoft JhengHei"/>
            </a:endParaRPr>
          </a:p>
          <a:p>
            <a:pPr marL="262890" indent="-250825">
              <a:lnSpc>
                <a:spcPct val="100000"/>
              </a:lnSpc>
              <a:spcBef>
                <a:spcPts val="170"/>
              </a:spcBef>
              <a:buFont typeface="Wingdings"/>
              <a:buChar char=""/>
              <a:tabLst>
                <a:tab pos="263525" algn="l"/>
              </a:tabLst>
            </a:pPr>
            <a:r>
              <a:rPr sz="1400" b="1" spc="-15" dirty="0">
                <a:latin typeface="Microsoft JhengHei"/>
                <a:cs typeface="Microsoft JhengHei"/>
              </a:rPr>
              <a:t>其他性病</a:t>
            </a:r>
            <a:endParaRPr sz="1400">
              <a:latin typeface="Microsoft JhengHei"/>
              <a:cs typeface="Microsoft JhengHei"/>
            </a:endParaRPr>
          </a:p>
          <a:p>
            <a:pPr marL="262890" indent="-250825">
              <a:lnSpc>
                <a:spcPct val="100000"/>
              </a:lnSpc>
              <a:spcBef>
                <a:spcPts val="170"/>
              </a:spcBef>
              <a:buFont typeface="Wingdings"/>
              <a:buChar char=""/>
              <a:tabLst>
                <a:tab pos="263525" algn="l"/>
              </a:tabLst>
            </a:pPr>
            <a:r>
              <a:rPr sz="1400" b="1" spc="-10" dirty="0">
                <a:latin typeface="Microsoft JhengHei"/>
                <a:cs typeface="Microsoft JhengHei"/>
              </a:rPr>
              <a:t>急性病毒性A</a:t>
            </a:r>
            <a:r>
              <a:rPr sz="1400" b="1" spc="-25" dirty="0">
                <a:latin typeface="Microsoft JhengHei"/>
                <a:cs typeface="Microsoft JhengHei"/>
              </a:rPr>
              <a:t>型肝炎</a:t>
            </a:r>
            <a:endParaRPr sz="1400">
              <a:latin typeface="Microsoft JhengHei"/>
              <a:cs typeface="Microsoft JhengHei"/>
            </a:endParaRPr>
          </a:p>
          <a:p>
            <a:pPr marL="262890" indent="-250825">
              <a:lnSpc>
                <a:spcPct val="100000"/>
              </a:lnSpc>
              <a:spcBef>
                <a:spcPts val="175"/>
              </a:spcBef>
              <a:buFont typeface="Wingdings"/>
              <a:buChar char=""/>
              <a:tabLst>
                <a:tab pos="263525" algn="l"/>
              </a:tabLst>
            </a:pPr>
            <a:r>
              <a:rPr sz="1400" b="1" dirty="0">
                <a:latin typeface="Microsoft JhengHei"/>
                <a:cs typeface="Microsoft JhengHei"/>
              </a:rPr>
              <a:t>急型病毒性B</a:t>
            </a:r>
            <a:r>
              <a:rPr sz="1400" b="1" spc="-20" dirty="0">
                <a:latin typeface="Microsoft JhengHei"/>
                <a:cs typeface="Microsoft JhengHei"/>
              </a:rPr>
              <a:t>型肝炎</a:t>
            </a:r>
            <a:endParaRPr sz="1400">
              <a:latin typeface="Microsoft JhengHei"/>
              <a:cs typeface="Microsoft JhengHei"/>
            </a:endParaRPr>
          </a:p>
          <a:p>
            <a:pPr marL="262890" indent="-250825">
              <a:lnSpc>
                <a:spcPct val="100000"/>
              </a:lnSpc>
              <a:spcBef>
                <a:spcPts val="170"/>
              </a:spcBef>
              <a:buFont typeface="Wingdings"/>
              <a:buChar char=""/>
              <a:tabLst>
                <a:tab pos="263525" algn="l"/>
              </a:tabLst>
            </a:pPr>
            <a:r>
              <a:rPr sz="1400" b="1" dirty="0">
                <a:latin typeface="Microsoft JhengHei"/>
                <a:cs typeface="Microsoft JhengHei"/>
              </a:rPr>
              <a:t>急性病毒性C</a:t>
            </a:r>
            <a:r>
              <a:rPr sz="1400" b="1" spc="-20" dirty="0">
                <a:latin typeface="Microsoft JhengHei"/>
                <a:cs typeface="Microsoft JhengHei"/>
              </a:rPr>
              <a:t>型肝炎</a:t>
            </a:r>
            <a:endParaRPr sz="1400">
              <a:latin typeface="Microsoft JhengHei"/>
              <a:cs typeface="Microsoft JhengHei"/>
            </a:endParaRPr>
          </a:p>
          <a:p>
            <a:pPr marL="262890" indent="-250825">
              <a:lnSpc>
                <a:spcPct val="100000"/>
              </a:lnSpc>
              <a:spcBef>
                <a:spcPts val="175"/>
              </a:spcBef>
              <a:buFont typeface="Wingdings"/>
              <a:buChar char=""/>
              <a:tabLst>
                <a:tab pos="263525" algn="l"/>
              </a:tabLst>
            </a:pPr>
            <a:r>
              <a:rPr sz="1400" b="1" dirty="0">
                <a:solidFill>
                  <a:srgbClr val="0070C0"/>
                </a:solidFill>
                <a:latin typeface="Microsoft JhengHei"/>
                <a:cs typeface="Microsoft JhengHei"/>
              </a:rPr>
              <a:t>桿菌性痢疾</a:t>
            </a:r>
            <a:r>
              <a:rPr sz="850" b="1" dirty="0">
                <a:solidFill>
                  <a:srgbClr val="0070C0"/>
                </a:solidFill>
                <a:latin typeface="Microsoft JhengHei"/>
                <a:cs typeface="Microsoft JhengHei"/>
              </a:rPr>
              <a:t>(2023/10/1新增</a:t>
            </a:r>
            <a:r>
              <a:rPr sz="850" b="1" spc="-50" dirty="0">
                <a:solidFill>
                  <a:srgbClr val="0070C0"/>
                </a:solidFill>
                <a:latin typeface="Microsoft JhengHei"/>
                <a:cs typeface="Microsoft JhengHei"/>
              </a:rPr>
              <a:t>)</a:t>
            </a:r>
            <a:endParaRPr sz="850">
              <a:latin typeface="Microsoft JhengHei"/>
              <a:cs typeface="Microsoft JhengHei"/>
            </a:endParaRPr>
          </a:p>
          <a:p>
            <a:pPr marL="262890" indent="-250825">
              <a:lnSpc>
                <a:spcPct val="100000"/>
              </a:lnSpc>
              <a:spcBef>
                <a:spcPts val="165"/>
              </a:spcBef>
              <a:buFont typeface="Wingdings"/>
              <a:buChar char=""/>
              <a:tabLst>
                <a:tab pos="263525" algn="l"/>
              </a:tabLst>
            </a:pPr>
            <a:r>
              <a:rPr sz="1400" b="1" dirty="0">
                <a:solidFill>
                  <a:srgbClr val="0070C0"/>
                </a:solidFill>
                <a:latin typeface="Microsoft JhengHei"/>
                <a:cs typeface="Microsoft JhengHei"/>
              </a:rPr>
              <a:t>阿米巴性痢疾</a:t>
            </a:r>
            <a:r>
              <a:rPr sz="850" b="1" dirty="0">
                <a:solidFill>
                  <a:srgbClr val="0070C0"/>
                </a:solidFill>
                <a:latin typeface="Microsoft JhengHei"/>
                <a:cs typeface="Microsoft JhengHei"/>
              </a:rPr>
              <a:t>(2023/10/1新增</a:t>
            </a:r>
            <a:r>
              <a:rPr sz="850" b="1" spc="-50" dirty="0">
                <a:solidFill>
                  <a:srgbClr val="0070C0"/>
                </a:solidFill>
                <a:latin typeface="Microsoft JhengHei"/>
                <a:cs typeface="Microsoft JhengHei"/>
              </a:rPr>
              <a:t>)</a:t>
            </a:r>
            <a:endParaRPr sz="850">
              <a:latin typeface="Microsoft JhengHei"/>
              <a:cs typeface="Microsoft JhengHei"/>
            </a:endParaRPr>
          </a:p>
          <a:p>
            <a:pPr marL="262890" indent="-250825">
              <a:lnSpc>
                <a:spcPct val="100000"/>
              </a:lnSpc>
              <a:spcBef>
                <a:spcPts val="175"/>
              </a:spcBef>
              <a:buFont typeface="Wingdings"/>
              <a:buChar char=""/>
              <a:tabLst>
                <a:tab pos="263525" algn="l"/>
              </a:tabLst>
            </a:pPr>
            <a:r>
              <a:rPr sz="1400" b="1" spc="-10" dirty="0">
                <a:latin typeface="Microsoft JhengHei"/>
                <a:cs typeface="Microsoft JhengHei"/>
              </a:rPr>
              <a:t>非法物質濫用</a:t>
            </a:r>
            <a:endParaRPr sz="1400">
              <a:latin typeface="Microsoft JhengHei"/>
              <a:cs typeface="Microsoft JhengHei"/>
            </a:endParaRPr>
          </a:p>
          <a:p>
            <a:pPr marR="5080" algn="r">
              <a:lnSpc>
                <a:spcPct val="100000"/>
              </a:lnSpc>
              <a:spcBef>
                <a:spcPts val="85"/>
              </a:spcBef>
            </a:pPr>
            <a:r>
              <a:rPr sz="1050" spc="-25" dirty="0">
                <a:solidFill>
                  <a:srgbClr val="252525"/>
                </a:solidFill>
                <a:latin typeface="Microsoft JhengHei"/>
                <a:cs typeface="Microsoft JhengHei"/>
              </a:rPr>
              <a:t>125</a:t>
            </a:r>
            <a:endParaRPr sz="1050">
              <a:latin typeface="Microsoft JhengHei"/>
              <a:cs typeface="Microsoft JhengHe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271149" y="1114298"/>
            <a:ext cx="9129395" cy="466725"/>
          </a:xfrm>
          <a:prstGeom prst="rect">
            <a:avLst/>
          </a:prstGeom>
        </p:spPr>
        <p:txBody>
          <a:bodyPr vert="horz" wrap="square" lIns="0" tIns="11430" rIns="0" bIns="0" rtlCol="0">
            <a:spAutoFit/>
          </a:bodyPr>
          <a:lstStyle/>
          <a:p>
            <a:pPr marL="12700">
              <a:lnSpc>
                <a:spcPct val="100000"/>
              </a:lnSpc>
              <a:spcBef>
                <a:spcPts val="90"/>
              </a:spcBef>
            </a:pPr>
            <a:r>
              <a:rPr sz="2900" spc="-35" dirty="0"/>
              <a:t>強化指定醫療院所性病患者及藥癮者等族群</a:t>
            </a:r>
            <a:r>
              <a:rPr sz="2900" spc="-25" dirty="0"/>
              <a:t>HIV</a:t>
            </a:r>
            <a:r>
              <a:rPr sz="2900" spc="-35" dirty="0"/>
              <a:t>篩檢服</a:t>
            </a:r>
            <a:r>
              <a:rPr sz="2900" spc="-50" dirty="0"/>
              <a:t>務</a:t>
            </a:r>
            <a:endParaRPr sz="2900"/>
          </a:p>
        </p:txBody>
      </p:sp>
      <p:pic>
        <p:nvPicPr>
          <p:cNvPr id="4" name="object 4"/>
          <p:cNvPicPr/>
          <p:nvPr/>
        </p:nvPicPr>
        <p:blipFill>
          <a:blip r:embed="rId2" cstate="print"/>
          <a:stretch>
            <a:fillRect/>
          </a:stretch>
        </p:blipFill>
        <p:spPr>
          <a:xfrm>
            <a:off x="175907" y="813054"/>
            <a:ext cx="910589" cy="915161"/>
          </a:xfrm>
          <a:prstGeom prst="rect">
            <a:avLst/>
          </a:prstGeom>
        </p:spPr>
      </p:pic>
      <p:sp>
        <p:nvSpPr>
          <p:cNvPr id="5" name="object 5"/>
          <p:cNvSpPr/>
          <p:nvPr/>
        </p:nvSpPr>
        <p:spPr>
          <a:xfrm>
            <a:off x="1548269" y="5659373"/>
            <a:ext cx="3107690" cy="459105"/>
          </a:xfrm>
          <a:custGeom>
            <a:avLst/>
            <a:gdLst/>
            <a:ahLst/>
            <a:cxnLst/>
            <a:rect l="l" t="t" r="r" b="b"/>
            <a:pathLst>
              <a:path w="3107690" h="459104">
                <a:moveTo>
                  <a:pt x="3107436" y="432054"/>
                </a:moveTo>
                <a:lnTo>
                  <a:pt x="3107436" y="26670"/>
                </a:lnTo>
                <a:lnTo>
                  <a:pt x="3105411" y="16073"/>
                </a:lnTo>
                <a:lnTo>
                  <a:pt x="3099816" y="7620"/>
                </a:lnTo>
                <a:lnTo>
                  <a:pt x="3091362" y="2024"/>
                </a:lnTo>
                <a:lnTo>
                  <a:pt x="3080766" y="0"/>
                </a:lnTo>
                <a:lnTo>
                  <a:pt x="26670" y="0"/>
                </a:lnTo>
                <a:lnTo>
                  <a:pt x="16394" y="2024"/>
                </a:lnTo>
                <a:lnTo>
                  <a:pt x="7905" y="7620"/>
                </a:lnTo>
                <a:lnTo>
                  <a:pt x="2131" y="16073"/>
                </a:lnTo>
                <a:lnTo>
                  <a:pt x="0" y="26670"/>
                </a:lnTo>
                <a:lnTo>
                  <a:pt x="0" y="432054"/>
                </a:lnTo>
                <a:lnTo>
                  <a:pt x="2131" y="442329"/>
                </a:lnTo>
                <a:lnTo>
                  <a:pt x="7905" y="450818"/>
                </a:lnTo>
                <a:lnTo>
                  <a:pt x="16394" y="456592"/>
                </a:lnTo>
                <a:lnTo>
                  <a:pt x="26670" y="458724"/>
                </a:lnTo>
                <a:lnTo>
                  <a:pt x="3080766" y="458724"/>
                </a:lnTo>
                <a:lnTo>
                  <a:pt x="3091362" y="456592"/>
                </a:lnTo>
                <a:lnTo>
                  <a:pt x="3099816" y="450818"/>
                </a:lnTo>
                <a:lnTo>
                  <a:pt x="3105411" y="442329"/>
                </a:lnTo>
                <a:lnTo>
                  <a:pt x="3107436" y="432054"/>
                </a:lnTo>
                <a:close/>
              </a:path>
            </a:pathLst>
          </a:custGeom>
          <a:solidFill>
            <a:srgbClr val="E2F0D9"/>
          </a:solidFill>
        </p:spPr>
        <p:txBody>
          <a:bodyPr wrap="square" lIns="0" tIns="0" rIns="0" bIns="0" rtlCol="0"/>
          <a:lstStyle/>
          <a:p>
            <a:endParaRPr/>
          </a:p>
        </p:txBody>
      </p:sp>
      <p:sp>
        <p:nvSpPr>
          <p:cNvPr id="6" name="object 6"/>
          <p:cNvSpPr txBox="1"/>
          <p:nvPr/>
        </p:nvSpPr>
        <p:spPr>
          <a:xfrm>
            <a:off x="794137" y="5123941"/>
            <a:ext cx="3686175" cy="871219"/>
          </a:xfrm>
          <a:prstGeom prst="rect">
            <a:avLst/>
          </a:prstGeom>
        </p:spPr>
        <p:txBody>
          <a:bodyPr vert="horz" wrap="square" lIns="0" tIns="13335" rIns="0" bIns="0" rtlCol="0">
            <a:spAutoFit/>
          </a:bodyPr>
          <a:lstStyle/>
          <a:p>
            <a:pPr marL="313690" indent="-301625">
              <a:lnSpc>
                <a:spcPct val="100000"/>
              </a:lnSpc>
              <a:spcBef>
                <a:spcPts val="105"/>
              </a:spcBef>
              <a:buFont typeface="Wingdings"/>
              <a:buChar char=""/>
              <a:tabLst>
                <a:tab pos="314325" algn="l"/>
              </a:tabLst>
            </a:pPr>
            <a:r>
              <a:rPr sz="2450" b="1" dirty="0">
                <a:solidFill>
                  <a:srgbClr val="252525"/>
                </a:solidFill>
                <a:latin typeface="Microsoft JhengHei"/>
                <a:cs typeface="Microsoft JhengHei"/>
              </a:rPr>
              <a:t>設立</a:t>
            </a:r>
            <a:r>
              <a:rPr sz="2450" b="1" spc="-10" dirty="0">
                <a:solidFill>
                  <a:srgbClr val="CC0000"/>
                </a:solidFill>
                <a:latin typeface="Microsoft JhengHei"/>
                <a:cs typeface="Microsoft JhengHei"/>
              </a:rPr>
              <a:t>HIV篩檢完成率</a:t>
            </a:r>
            <a:r>
              <a:rPr sz="2450" b="1" spc="-25" dirty="0">
                <a:solidFill>
                  <a:srgbClr val="252525"/>
                </a:solidFill>
                <a:latin typeface="Microsoft JhengHei"/>
                <a:cs typeface="Microsoft JhengHei"/>
              </a:rPr>
              <a:t>指標</a:t>
            </a:r>
            <a:endParaRPr sz="2450">
              <a:latin typeface="Microsoft JhengHei"/>
              <a:cs typeface="Microsoft JhengHei"/>
            </a:endParaRPr>
          </a:p>
          <a:p>
            <a:pPr marL="1002030" lvl="1" indent="-160655">
              <a:lnSpc>
                <a:spcPct val="100000"/>
              </a:lnSpc>
              <a:spcBef>
                <a:spcPts val="1845"/>
              </a:spcBef>
              <a:buFont typeface="Arial MT"/>
              <a:buChar char="•"/>
              <a:tabLst>
                <a:tab pos="1002665" algn="l"/>
              </a:tabLst>
            </a:pPr>
            <a:r>
              <a:rPr sz="1550" b="1" dirty="0">
                <a:solidFill>
                  <a:srgbClr val="252525"/>
                </a:solidFill>
                <a:latin typeface="Microsoft JhengHei"/>
                <a:cs typeface="Microsoft JhengHei"/>
              </a:rPr>
              <a:t>依達成級距提供行政費用補</a:t>
            </a:r>
            <a:r>
              <a:rPr sz="1550" b="1" spc="-50" dirty="0">
                <a:solidFill>
                  <a:srgbClr val="252525"/>
                </a:solidFill>
                <a:latin typeface="Microsoft JhengHei"/>
                <a:cs typeface="Microsoft JhengHei"/>
              </a:rPr>
              <a:t>助</a:t>
            </a:r>
            <a:endParaRPr sz="1550">
              <a:latin typeface="Microsoft JhengHei"/>
              <a:cs typeface="Microsoft JhengHei"/>
            </a:endParaRPr>
          </a:p>
        </p:txBody>
      </p:sp>
      <p:pic>
        <p:nvPicPr>
          <p:cNvPr id="7" name="object 7"/>
          <p:cNvPicPr/>
          <p:nvPr/>
        </p:nvPicPr>
        <p:blipFill>
          <a:blip r:embed="rId3" cstate="print"/>
          <a:stretch>
            <a:fillRect/>
          </a:stretch>
        </p:blipFill>
        <p:spPr>
          <a:xfrm>
            <a:off x="707783" y="5547359"/>
            <a:ext cx="703326" cy="707136"/>
          </a:xfrm>
          <a:prstGeom prst="rect">
            <a:avLst/>
          </a:prstGeom>
        </p:spPr>
      </p:pic>
      <p:sp>
        <p:nvSpPr>
          <p:cNvPr id="8" name="object 8"/>
          <p:cNvSpPr/>
          <p:nvPr/>
        </p:nvSpPr>
        <p:spPr>
          <a:xfrm>
            <a:off x="3514991" y="3721608"/>
            <a:ext cx="4350385" cy="1032510"/>
          </a:xfrm>
          <a:custGeom>
            <a:avLst/>
            <a:gdLst/>
            <a:ahLst/>
            <a:cxnLst/>
            <a:rect l="l" t="t" r="r" b="b"/>
            <a:pathLst>
              <a:path w="4350384" h="1032510">
                <a:moveTo>
                  <a:pt x="4350258" y="972311"/>
                </a:moveTo>
                <a:lnTo>
                  <a:pt x="4350258" y="60197"/>
                </a:lnTo>
                <a:lnTo>
                  <a:pt x="4345566" y="36968"/>
                </a:lnTo>
                <a:lnTo>
                  <a:pt x="4332732" y="17811"/>
                </a:lnTo>
                <a:lnTo>
                  <a:pt x="4313610" y="4798"/>
                </a:lnTo>
                <a:lnTo>
                  <a:pt x="4290060" y="0"/>
                </a:lnTo>
                <a:lnTo>
                  <a:pt x="59436" y="0"/>
                </a:lnTo>
                <a:lnTo>
                  <a:pt x="36325" y="4798"/>
                </a:lnTo>
                <a:lnTo>
                  <a:pt x="17430" y="17811"/>
                </a:lnTo>
                <a:lnTo>
                  <a:pt x="4679" y="36968"/>
                </a:lnTo>
                <a:lnTo>
                  <a:pt x="0" y="60198"/>
                </a:lnTo>
                <a:lnTo>
                  <a:pt x="0" y="972312"/>
                </a:lnTo>
                <a:lnTo>
                  <a:pt x="4679" y="995541"/>
                </a:lnTo>
                <a:lnTo>
                  <a:pt x="17430" y="1014698"/>
                </a:lnTo>
                <a:lnTo>
                  <a:pt x="36325" y="1027711"/>
                </a:lnTo>
                <a:lnTo>
                  <a:pt x="59436" y="1032510"/>
                </a:lnTo>
                <a:lnTo>
                  <a:pt x="4290060" y="1032510"/>
                </a:lnTo>
                <a:lnTo>
                  <a:pt x="4313610" y="1027711"/>
                </a:lnTo>
                <a:lnTo>
                  <a:pt x="4332732" y="1014698"/>
                </a:lnTo>
                <a:lnTo>
                  <a:pt x="4345566" y="995541"/>
                </a:lnTo>
                <a:lnTo>
                  <a:pt x="4350258" y="972311"/>
                </a:lnTo>
                <a:close/>
              </a:path>
            </a:pathLst>
          </a:custGeom>
          <a:solidFill>
            <a:srgbClr val="E2F0D9"/>
          </a:solidFill>
        </p:spPr>
        <p:txBody>
          <a:bodyPr wrap="square" lIns="0" tIns="0" rIns="0" bIns="0" rtlCol="0"/>
          <a:lstStyle/>
          <a:p>
            <a:endParaRPr/>
          </a:p>
        </p:txBody>
      </p:sp>
      <p:sp>
        <p:nvSpPr>
          <p:cNvPr id="9" name="object 9"/>
          <p:cNvSpPr txBox="1"/>
          <p:nvPr/>
        </p:nvSpPr>
        <p:spPr>
          <a:xfrm>
            <a:off x="461905" y="1844601"/>
            <a:ext cx="9721850" cy="2847340"/>
          </a:xfrm>
          <a:prstGeom prst="rect">
            <a:avLst/>
          </a:prstGeom>
        </p:spPr>
        <p:txBody>
          <a:bodyPr vert="horz" wrap="square" lIns="0" tIns="11430" rIns="0" bIns="0" rtlCol="0">
            <a:spAutoFit/>
          </a:bodyPr>
          <a:lstStyle/>
          <a:p>
            <a:pPr marL="12700" marR="5080" indent="-635" algn="just">
              <a:lnSpc>
                <a:spcPct val="123000"/>
              </a:lnSpc>
              <a:spcBef>
                <a:spcPts val="90"/>
              </a:spcBef>
            </a:pPr>
            <a:r>
              <a:rPr sz="1900" b="1" dirty="0">
                <a:solidFill>
                  <a:srgbClr val="252525"/>
                </a:solidFill>
                <a:latin typeface="Microsoft JhengHei"/>
                <a:cs typeface="Microsoft JhengHei"/>
              </a:rPr>
              <a:t>透過愛滋指定醫療院所</a:t>
            </a:r>
            <a:r>
              <a:rPr sz="1900" b="1" spc="100" dirty="0">
                <a:solidFill>
                  <a:srgbClr val="008F9A"/>
                </a:solidFill>
                <a:latin typeface="Microsoft JhengHei"/>
                <a:cs typeface="Microsoft JhengHei"/>
              </a:rPr>
              <a:t>跨科別合作</a:t>
            </a:r>
            <a:r>
              <a:rPr sz="1900" b="1" dirty="0">
                <a:solidFill>
                  <a:srgbClr val="252525"/>
                </a:solidFill>
                <a:latin typeface="Microsoft JhengHei"/>
                <a:cs typeface="Microsoft JhengHei"/>
              </a:rPr>
              <a:t>，如遇有</a:t>
            </a:r>
            <a:r>
              <a:rPr sz="1900" b="1" dirty="0">
                <a:solidFill>
                  <a:srgbClr val="C00000"/>
                </a:solidFill>
                <a:latin typeface="Microsoft JhengHei"/>
                <a:cs typeface="Microsoft JhengHei"/>
              </a:rPr>
              <a:t>新診斷感染性病患者</a:t>
            </a:r>
            <a:r>
              <a:rPr sz="1900" b="1" dirty="0">
                <a:solidFill>
                  <a:srgbClr val="252525"/>
                </a:solidFill>
                <a:latin typeface="Microsoft JhengHei"/>
                <a:cs typeface="Microsoft JhengHei"/>
              </a:rPr>
              <a:t>(包含：梅毒、淋病、急</a:t>
            </a:r>
            <a:r>
              <a:rPr sz="1900" b="1" spc="-50" dirty="0">
                <a:solidFill>
                  <a:srgbClr val="252525"/>
                </a:solidFill>
                <a:latin typeface="Microsoft JhengHei"/>
                <a:cs typeface="Microsoft JhengHei"/>
              </a:rPr>
              <a:t>性 </a:t>
            </a:r>
            <a:r>
              <a:rPr sz="1900" b="1" dirty="0">
                <a:solidFill>
                  <a:srgbClr val="252525"/>
                </a:solidFill>
                <a:latin typeface="Microsoft JhengHei"/>
                <a:cs typeface="Microsoft JhengHei"/>
              </a:rPr>
              <a:t>A、B、C型肝炎、生殖器疱疹、尖形濕疣、披衣菌、陰蝨、龜頭炎等</a:t>
            </a:r>
            <a:r>
              <a:rPr sz="1900" b="1" spc="-5" dirty="0">
                <a:solidFill>
                  <a:srgbClr val="252525"/>
                </a:solidFill>
                <a:latin typeface="Microsoft JhengHei"/>
                <a:cs typeface="Microsoft JhengHei"/>
              </a:rPr>
              <a:t>)及</a:t>
            </a:r>
            <a:r>
              <a:rPr sz="1900" b="1" dirty="0">
                <a:solidFill>
                  <a:srgbClr val="C00000"/>
                </a:solidFill>
                <a:latin typeface="Microsoft JhengHei"/>
                <a:cs typeface="Microsoft JhengHei"/>
              </a:rPr>
              <a:t>使用成癮性藥物</a:t>
            </a:r>
            <a:r>
              <a:rPr sz="1900" b="1" spc="-50" dirty="0">
                <a:solidFill>
                  <a:srgbClr val="C00000"/>
                </a:solidFill>
                <a:latin typeface="Microsoft JhengHei"/>
                <a:cs typeface="Microsoft JhengHei"/>
              </a:rPr>
              <a:t>者</a:t>
            </a:r>
            <a:r>
              <a:rPr sz="1900" b="1" dirty="0">
                <a:solidFill>
                  <a:srgbClr val="252525"/>
                </a:solidFill>
                <a:latin typeface="Microsoft JhengHei"/>
                <a:cs typeface="Microsoft JhengHei"/>
              </a:rPr>
              <a:t>等風險族群，</a:t>
            </a:r>
            <a:r>
              <a:rPr sz="1900" b="1" dirty="0">
                <a:solidFill>
                  <a:srgbClr val="C00000"/>
                </a:solidFill>
                <a:latin typeface="Microsoft JhengHei"/>
                <a:cs typeface="Microsoft JhengHei"/>
              </a:rPr>
              <a:t>提供HIV檢驗及諮詢服</a:t>
            </a:r>
            <a:r>
              <a:rPr sz="1900" b="1" spc="-50" dirty="0">
                <a:solidFill>
                  <a:srgbClr val="C00000"/>
                </a:solidFill>
                <a:latin typeface="Microsoft JhengHei"/>
                <a:cs typeface="Microsoft JhengHei"/>
              </a:rPr>
              <a:t>務</a:t>
            </a:r>
            <a:endParaRPr sz="1900">
              <a:latin typeface="Microsoft JhengHei"/>
              <a:cs typeface="Microsoft JhengHei"/>
            </a:endParaRPr>
          </a:p>
          <a:p>
            <a:pPr>
              <a:lnSpc>
                <a:spcPct val="100000"/>
              </a:lnSpc>
              <a:spcBef>
                <a:spcPts val="85"/>
              </a:spcBef>
            </a:pPr>
            <a:endParaRPr sz="1250">
              <a:latin typeface="Microsoft JhengHei"/>
              <a:cs typeface="Microsoft JhengHei"/>
            </a:endParaRPr>
          </a:p>
          <a:p>
            <a:pPr marL="2595880" indent="-301625">
              <a:lnSpc>
                <a:spcPct val="100000"/>
              </a:lnSpc>
              <a:buFont typeface="Wingdings"/>
              <a:buChar char=""/>
              <a:tabLst>
                <a:tab pos="2596515" algn="l"/>
              </a:tabLst>
            </a:pPr>
            <a:r>
              <a:rPr sz="2450" b="1" dirty="0">
                <a:solidFill>
                  <a:srgbClr val="252525"/>
                </a:solidFill>
                <a:latin typeface="Microsoft JhengHei"/>
                <a:cs typeface="Microsoft JhengHei"/>
              </a:rPr>
              <a:t>建立醫院系統相關</a:t>
            </a:r>
            <a:r>
              <a:rPr sz="2450" b="1" dirty="0">
                <a:solidFill>
                  <a:srgbClr val="CC0000"/>
                </a:solidFill>
                <a:latin typeface="Microsoft JhengHei"/>
                <a:cs typeface="Microsoft JhengHei"/>
              </a:rPr>
              <a:t>提醒或警示</a:t>
            </a:r>
            <a:r>
              <a:rPr sz="2450" b="1" spc="-25" dirty="0">
                <a:solidFill>
                  <a:srgbClr val="252525"/>
                </a:solidFill>
                <a:latin typeface="Microsoft JhengHei"/>
                <a:cs typeface="Microsoft JhengHei"/>
              </a:rPr>
              <a:t>機制</a:t>
            </a:r>
            <a:endParaRPr sz="2450">
              <a:latin typeface="Microsoft JhengHei"/>
              <a:cs typeface="Microsoft JhengHei"/>
            </a:endParaRPr>
          </a:p>
          <a:p>
            <a:pPr marL="3310254" marR="2588895" lvl="1" indent="-160020" algn="just">
              <a:lnSpc>
                <a:spcPct val="132300"/>
              </a:lnSpc>
              <a:spcBef>
                <a:spcPts val="1105"/>
              </a:spcBef>
              <a:buFont typeface="Arial MT"/>
              <a:buChar char="•"/>
              <a:tabLst>
                <a:tab pos="3310890" algn="l"/>
              </a:tabLst>
            </a:pPr>
            <a:r>
              <a:rPr sz="1550" b="1" dirty="0">
                <a:solidFill>
                  <a:srgbClr val="252525"/>
                </a:solidFill>
                <a:latin typeface="Microsoft JhengHei"/>
                <a:cs typeface="Microsoft JhengHei"/>
              </a:rPr>
              <a:t>如電腦系統彈跳視窗或欄位備註，以提醒</a:t>
            </a:r>
            <a:r>
              <a:rPr sz="1550" b="1" spc="-50" dirty="0">
                <a:solidFill>
                  <a:srgbClr val="252525"/>
                </a:solidFill>
                <a:latin typeface="Microsoft JhengHei"/>
                <a:cs typeface="Microsoft JhengHei"/>
              </a:rPr>
              <a:t>院</a:t>
            </a:r>
            <a:r>
              <a:rPr sz="1550" b="1" dirty="0">
                <a:solidFill>
                  <a:srgbClr val="252525"/>
                </a:solidFill>
                <a:latin typeface="Microsoft JhengHei"/>
                <a:cs typeface="Microsoft JhengHei"/>
              </a:rPr>
              <a:t>所⼈員提供性病患者、急性ABC型肝炎及</a:t>
            </a:r>
            <a:r>
              <a:rPr sz="1550" b="1" spc="-50" dirty="0">
                <a:solidFill>
                  <a:srgbClr val="252525"/>
                </a:solidFill>
                <a:latin typeface="Microsoft JhengHei"/>
                <a:cs typeface="Microsoft JhengHei"/>
              </a:rPr>
              <a:t>藥</a:t>
            </a:r>
            <a:r>
              <a:rPr sz="1550" b="1" dirty="0">
                <a:solidFill>
                  <a:srgbClr val="252525"/>
                </a:solidFill>
                <a:latin typeface="Microsoft JhengHei"/>
                <a:cs typeface="Microsoft JhengHei"/>
              </a:rPr>
              <a:t>癮病患之HIV檢驗服</a:t>
            </a:r>
            <a:r>
              <a:rPr sz="1550" b="1" spc="-50" dirty="0">
                <a:solidFill>
                  <a:srgbClr val="252525"/>
                </a:solidFill>
                <a:latin typeface="Microsoft JhengHei"/>
                <a:cs typeface="Microsoft JhengHei"/>
              </a:rPr>
              <a:t>務</a:t>
            </a:r>
            <a:endParaRPr sz="1550">
              <a:latin typeface="Microsoft JhengHei"/>
              <a:cs typeface="Microsoft JhengHei"/>
            </a:endParaRPr>
          </a:p>
        </p:txBody>
      </p:sp>
      <p:pic>
        <p:nvPicPr>
          <p:cNvPr id="10" name="object 10"/>
          <p:cNvPicPr/>
          <p:nvPr/>
        </p:nvPicPr>
        <p:blipFill>
          <a:blip r:embed="rId4" cstate="print"/>
          <a:stretch>
            <a:fillRect/>
          </a:stretch>
        </p:blipFill>
        <p:spPr>
          <a:xfrm>
            <a:off x="2648535" y="3913670"/>
            <a:ext cx="802860" cy="723822"/>
          </a:xfrm>
          <a:prstGeom prst="rect">
            <a:avLst/>
          </a:prstGeom>
        </p:spPr>
      </p:pic>
      <p:sp>
        <p:nvSpPr>
          <p:cNvPr id="11" name="object 11"/>
          <p:cNvSpPr/>
          <p:nvPr/>
        </p:nvSpPr>
        <p:spPr>
          <a:xfrm>
            <a:off x="6832727" y="5567934"/>
            <a:ext cx="3107690" cy="695325"/>
          </a:xfrm>
          <a:custGeom>
            <a:avLst/>
            <a:gdLst/>
            <a:ahLst/>
            <a:cxnLst/>
            <a:rect l="l" t="t" r="r" b="b"/>
            <a:pathLst>
              <a:path w="3107690" h="695325">
                <a:moveTo>
                  <a:pt x="3107436" y="654557"/>
                </a:moveTo>
                <a:lnTo>
                  <a:pt x="3107436" y="40385"/>
                </a:lnTo>
                <a:lnTo>
                  <a:pt x="3104340" y="24753"/>
                </a:lnTo>
                <a:lnTo>
                  <a:pt x="3095815" y="11906"/>
                </a:lnTo>
                <a:lnTo>
                  <a:pt x="3083004" y="3202"/>
                </a:lnTo>
                <a:lnTo>
                  <a:pt x="3067050" y="0"/>
                </a:lnTo>
                <a:lnTo>
                  <a:pt x="40386" y="0"/>
                </a:lnTo>
                <a:lnTo>
                  <a:pt x="24753" y="3202"/>
                </a:lnTo>
                <a:lnTo>
                  <a:pt x="11906" y="11906"/>
                </a:lnTo>
                <a:lnTo>
                  <a:pt x="3202" y="24753"/>
                </a:lnTo>
                <a:lnTo>
                  <a:pt x="0" y="40386"/>
                </a:lnTo>
                <a:lnTo>
                  <a:pt x="0" y="654558"/>
                </a:lnTo>
                <a:lnTo>
                  <a:pt x="3202" y="670190"/>
                </a:lnTo>
                <a:lnTo>
                  <a:pt x="11906" y="683037"/>
                </a:lnTo>
                <a:lnTo>
                  <a:pt x="24753" y="691741"/>
                </a:lnTo>
                <a:lnTo>
                  <a:pt x="40386" y="694944"/>
                </a:lnTo>
                <a:lnTo>
                  <a:pt x="3067050" y="694943"/>
                </a:lnTo>
                <a:lnTo>
                  <a:pt x="3083004" y="691741"/>
                </a:lnTo>
                <a:lnTo>
                  <a:pt x="3095815" y="683037"/>
                </a:lnTo>
                <a:lnTo>
                  <a:pt x="3104340" y="670190"/>
                </a:lnTo>
                <a:lnTo>
                  <a:pt x="3107436" y="654557"/>
                </a:lnTo>
                <a:close/>
              </a:path>
            </a:pathLst>
          </a:custGeom>
          <a:solidFill>
            <a:srgbClr val="E2F0D9"/>
          </a:solidFill>
        </p:spPr>
        <p:txBody>
          <a:bodyPr wrap="square" lIns="0" tIns="0" rIns="0" bIns="0" rtlCol="0"/>
          <a:lstStyle/>
          <a:p>
            <a:endParaRPr/>
          </a:p>
        </p:txBody>
      </p:sp>
      <p:sp>
        <p:nvSpPr>
          <p:cNvPr id="12" name="object 12"/>
          <p:cNvSpPr txBox="1"/>
          <p:nvPr/>
        </p:nvSpPr>
        <p:spPr>
          <a:xfrm>
            <a:off x="5850769" y="5052314"/>
            <a:ext cx="4409440" cy="1168400"/>
          </a:xfrm>
          <a:prstGeom prst="rect">
            <a:avLst/>
          </a:prstGeom>
        </p:spPr>
        <p:txBody>
          <a:bodyPr vert="horz" wrap="square" lIns="0" tIns="13335" rIns="0" bIns="0" rtlCol="0">
            <a:spAutoFit/>
          </a:bodyPr>
          <a:lstStyle/>
          <a:p>
            <a:pPr marL="413384" indent="-401320">
              <a:lnSpc>
                <a:spcPct val="100000"/>
              </a:lnSpc>
              <a:spcBef>
                <a:spcPts val="105"/>
              </a:spcBef>
              <a:buFont typeface="Wingdings"/>
              <a:buChar char=""/>
              <a:tabLst>
                <a:tab pos="413384" algn="l"/>
                <a:tab pos="414020" algn="l"/>
              </a:tabLst>
            </a:pPr>
            <a:r>
              <a:rPr sz="2450" b="1" dirty="0">
                <a:solidFill>
                  <a:srgbClr val="252525"/>
                </a:solidFill>
                <a:latin typeface="Microsoft JhengHei"/>
                <a:cs typeface="Microsoft JhengHei"/>
              </a:rPr>
              <a:t>補助發現</a:t>
            </a:r>
            <a:r>
              <a:rPr sz="2450" b="1" spc="-10" dirty="0">
                <a:solidFill>
                  <a:srgbClr val="CC0000"/>
                </a:solidFill>
                <a:latin typeface="Microsoft JhengHei"/>
                <a:cs typeface="Microsoft JhengHei"/>
              </a:rPr>
              <a:t>HIV</a:t>
            </a:r>
            <a:r>
              <a:rPr sz="2450" b="1" spc="-5" dirty="0">
                <a:solidFill>
                  <a:srgbClr val="CC0000"/>
                </a:solidFill>
                <a:latin typeface="Microsoft JhengHei"/>
                <a:cs typeface="Microsoft JhengHei"/>
              </a:rPr>
              <a:t>新案</a:t>
            </a:r>
            <a:r>
              <a:rPr sz="2450" b="1" spc="-10" dirty="0">
                <a:solidFill>
                  <a:srgbClr val="252525"/>
                </a:solidFill>
                <a:latin typeface="Microsoft JhengHei"/>
                <a:cs typeface="Microsoft JhengHei"/>
              </a:rPr>
              <a:t>行政獎勵費</a:t>
            </a:r>
            <a:endParaRPr sz="2450">
              <a:latin typeface="Microsoft JhengHei"/>
              <a:cs typeface="Microsoft JhengHei"/>
            </a:endParaRPr>
          </a:p>
          <a:p>
            <a:pPr marL="1234440" marR="561340" lvl="1" indent="-160020">
              <a:lnSpc>
                <a:spcPct val="132300"/>
              </a:lnSpc>
              <a:spcBef>
                <a:spcPts val="1125"/>
              </a:spcBef>
              <a:buFont typeface="Arial MT"/>
              <a:buChar char="•"/>
              <a:tabLst>
                <a:tab pos="1235075" algn="l"/>
              </a:tabLst>
            </a:pPr>
            <a:r>
              <a:rPr sz="1550" b="1" dirty="0">
                <a:solidFill>
                  <a:srgbClr val="252525"/>
                </a:solidFill>
                <a:latin typeface="Microsoft JhengHei"/>
                <a:cs typeface="Microsoft JhengHei"/>
              </a:rPr>
              <a:t>提供本項服務發現HIV新確</a:t>
            </a:r>
            <a:r>
              <a:rPr sz="1550" b="1" spc="-50" dirty="0">
                <a:solidFill>
                  <a:srgbClr val="252525"/>
                </a:solidFill>
                <a:latin typeface="Microsoft JhengHei"/>
                <a:cs typeface="Microsoft JhengHei"/>
              </a:rPr>
              <a:t>診</a:t>
            </a:r>
            <a:r>
              <a:rPr sz="1550" b="1" dirty="0">
                <a:solidFill>
                  <a:srgbClr val="252525"/>
                </a:solidFill>
                <a:latin typeface="Microsoft JhengHei"/>
                <a:cs typeface="Microsoft JhengHei"/>
              </a:rPr>
              <a:t>通報個案補助院所行政獎勵</a:t>
            </a:r>
            <a:r>
              <a:rPr sz="1550" b="1" spc="-50" dirty="0">
                <a:solidFill>
                  <a:srgbClr val="252525"/>
                </a:solidFill>
                <a:latin typeface="Microsoft JhengHei"/>
                <a:cs typeface="Microsoft JhengHei"/>
              </a:rPr>
              <a:t>費</a:t>
            </a:r>
            <a:endParaRPr sz="1550">
              <a:latin typeface="Microsoft JhengHei"/>
              <a:cs typeface="Microsoft JhengHei"/>
            </a:endParaRPr>
          </a:p>
        </p:txBody>
      </p:sp>
      <p:pic>
        <p:nvPicPr>
          <p:cNvPr id="13" name="object 13"/>
          <p:cNvPicPr/>
          <p:nvPr/>
        </p:nvPicPr>
        <p:blipFill>
          <a:blip r:embed="rId5" cstate="print"/>
          <a:stretch>
            <a:fillRect/>
          </a:stretch>
        </p:blipFill>
        <p:spPr>
          <a:xfrm>
            <a:off x="5994129" y="5555331"/>
            <a:ext cx="695002" cy="695002"/>
          </a:xfrm>
          <a:prstGeom prst="rect">
            <a:avLst/>
          </a:prstGeom>
        </p:spPr>
      </p:pic>
      <p:sp>
        <p:nvSpPr>
          <p:cNvPr id="14" name="object 14"/>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126</a:t>
            </a:fld>
            <a:endParaRPr spc="-25" dirty="0"/>
          </a:p>
        </p:txBody>
      </p:sp>
      <p:sp>
        <p:nvSpPr>
          <p:cNvPr id="15" name="object 1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3104273" y="2700279"/>
            <a:ext cx="7374255" cy="3745865"/>
            <a:chOff x="3104273" y="2700279"/>
            <a:chExt cx="7374255" cy="3745865"/>
          </a:xfrm>
        </p:grpSpPr>
        <p:sp>
          <p:nvSpPr>
            <p:cNvPr id="4" name="object 4"/>
            <p:cNvSpPr/>
            <p:nvPr/>
          </p:nvSpPr>
          <p:spPr>
            <a:xfrm>
              <a:off x="3129419" y="4006595"/>
              <a:ext cx="7324090" cy="2414270"/>
            </a:xfrm>
            <a:custGeom>
              <a:avLst/>
              <a:gdLst/>
              <a:ahLst/>
              <a:cxnLst/>
              <a:rect l="l" t="t" r="r" b="b"/>
              <a:pathLst>
                <a:path w="7324090" h="2414270">
                  <a:moveTo>
                    <a:pt x="7323581" y="2414016"/>
                  </a:moveTo>
                  <a:lnTo>
                    <a:pt x="7323581" y="0"/>
                  </a:lnTo>
                  <a:lnTo>
                    <a:pt x="0" y="0"/>
                  </a:lnTo>
                  <a:lnTo>
                    <a:pt x="0" y="2414016"/>
                  </a:lnTo>
                  <a:lnTo>
                    <a:pt x="7323581" y="2414016"/>
                  </a:lnTo>
                  <a:close/>
                </a:path>
              </a:pathLst>
            </a:custGeom>
            <a:solidFill>
              <a:srgbClr val="FFF2CC"/>
            </a:solidFill>
          </p:spPr>
          <p:txBody>
            <a:bodyPr wrap="square" lIns="0" tIns="0" rIns="0" bIns="0" rtlCol="0"/>
            <a:lstStyle/>
            <a:p>
              <a:endParaRPr/>
            </a:p>
          </p:txBody>
        </p:sp>
        <p:sp>
          <p:nvSpPr>
            <p:cNvPr id="5" name="object 5"/>
            <p:cNvSpPr/>
            <p:nvPr/>
          </p:nvSpPr>
          <p:spPr>
            <a:xfrm>
              <a:off x="3104273" y="3981449"/>
              <a:ext cx="7374255" cy="2464435"/>
            </a:xfrm>
            <a:custGeom>
              <a:avLst/>
              <a:gdLst/>
              <a:ahLst/>
              <a:cxnLst/>
              <a:rect l="l" t="t" r="r" b="b"/>
              <a:pathLst>
                <a:path w="7374255" h="2464435">
                  <a:moveTo>
                    <a:pt x="7373874" y="2464308"/>
                  </a:moveTo>
                  <a:lnTo>
                    <a:pt x="7373874" y="0"/>
                  </a:lnTo>
                  <a:lnTo>
                    <a:pt x="0" y="0"/>
                  </a:lnTo>
                  <a:lnTo>
                    <a:pt x="0" y="2464308"/>
                  </a:lnTo>
                  <a:lnTo>
                    <a:pt x="25145" y="2464308"/>
                  </a:lnTo>
                  <a:lnTo>
                    <a:pt x="25145" y="49530"/>
                  </a:lnTo>
                  <a:lnTo>
                    <a:pt x="50291" y="25146"/>
                  </a:lnTo>
                  <a:lnTo>
                    <a:pt x="50291" y="49530"/>
                  </a:lnTo>
                  <a:lnTo>
                    <a:pt x="7323582" y="49529"/>
                  </a:lnTo>
                  <a:lnTo>
                    <a:pt x="7323582" y="25146"/>
                  </a:lnTo>
                  <a:lnTo>
                    <a:pt x="7348728" y="49529"/>
                  </a:lnTo>
                  <a:lnTo>
                    <a:pt x="7348728" y="2464308"/>
                  </a:lnTo>
                  <a:lnTo>
                    <a:pt x="7373874" y="2464308"/>
                  </a:lnTo>
                  <a:close/>
                </a:path>
                <a:path w="7374255" h="2464435">
                  <a:moveTo>
                    <a:pt x="50291" y="49530"/>
                  </a:moveTo>
                  <a:lnTo>
                    <a:pt x="50291" y="25146"/>
                  </a:lnTo>
                  <a:lnTo>
                    <a:pt x="25145" y="49530"/>
                  </a:lnTo>
                  <a:lnTo>
                    <a:pt x="50291" y="49530"/>
                  </a:lnTo>
                  <a:close/>
                </a:path>
                <a:path w="7374255" h="2464435">
                  <a:moveTo>
                    <a:pt x="50291" y="2414016"/>
                  </a:moveTo>
                  <a:lnTo>
                    <a:pt x="50291" y="49530"/>
                  </a:lnTo>
                  <a:lnTo>
                    <a:pt x="25145" y="49530"/>
                  </a:lnTo>
                  <a:lnTo>
                    <a:pt x="25145" y="2414016"/>
                  </a:lnTo>
                  <a:lnTo>
                    <a:pt x="50291" y="2414016"/>
                  </a:lnTo>
                  <a:close/>
                </a:path>
                <a:path w="7374255" h="2464435">
                  <a:moveTo>
                    <a:pt x="7348728" y="2414016"/>
                  </a:moveTo>
                  <a:lnTo>
                    <a:pt x="25145" y="2414016"/>
                  </a:lnTo>
                  <a:lnTo>
                    <a:pt x="50291" y="2439162"/>
                  </a:lnTo>
                  <a:lnTo>
                    <a:pt x="50291" y="2464308"/>
                  </a:lnTo>
                  <a:lnTo>
                    <a:pt x="7323582" y="2464308"/>
                  </a:lnTo>
                  <a:lnTo>
                    <a:pt x="7323582" y="2439162"/>
                  </a:lnTo>
                  <a:lnTo>
                    <a:pt x="7348728" y="2414016"/>
                  </a:lnTo>
                  <a:close/>
                </a:path>
                <a:path w="7374255" h="2464435">
                  <a:moveTo>
                    <a:pt x="50291" y="2464308"/>
                  </a:moveTo>
                  <a:lnTo>
                    <a:pt x="50291" y="2439162"/>
                  </a:lnTo>
                  <a:lnTo>
                    <a:pt x="25145" y="2414016"/>
                  </a:lnTo>
                  <a:lnTo>
                    <a:pt x="25145" y="2464308"/>
                  </a:lnTo>
                  <a:lnTo>
                    <a:pt x="50291" y="2464308"/>
                  </a:lnTo>
                  <a:close/>
                </a:path>
                <a:path w="7374255" h="2464435">
                  <a:moveTo>
                    <a:pt x="7348728" y="49529"/>
                  </a:moveTo>
                  <a:lnTo>
                    <a:pt x="7323582" y="25146"/>
                  </a:lnTo>
                  <a:lnTo>
                    <a:pt x="7323582" y="49529"/>
                  </a:lnTo>
                  <a:lnTo>
                    <a:pt x="7348728" y="49529"/>
                  </a:lnTo>
                  <a:close/>
                </a:path>
                <a:path w="7374255" h="2464435">
                  <a:moveTo>
                    <a:pt x="7348728" y="2414016"/>
                  </a:moveTo>
                  <a:lnTo>
                    <a:pt x="7348728" y="49529"/>
                  </a:lnTo>
                  <a:lnTo>
                    <a:pt x="7323582" y="49529"/>
                  </a:lnTo>
                  <a:lnTo>
                    <a:pt x="7323582" y="2414016"/>
                  </a:lnTo>
                  <a:lnTo>
                    <a:pt x="7348728" y="2414016"/>
                  </a:lnTo>
                  <a:close/>
                </a:path>
                <a:path w="7374255" h="2464435">
                  <a:moveTo>
                    <a:pt x="7348728" y="2464308"/>
                  </a:moveTo>
                  <a:lnTo>
                    <a:pt x="7348728" y="2414016"/>
                  </a:lnTo>
                  <a:lnTo>
                    <a:pt x="7323582" y="2439162"/>
                  </a:lnTo>
                  <a:lnTo>
                    <a:pt x="7323582" y="2464308"/>
                  </a:lnTo>
                  <a:lnTo>
                    <a:pt x="7348728" y="2464308"/>
                  </a:lnTo>
                  <a:close/>
                </a:path>
              </a:pathLst>
            </a:custGeom>
            <a:solidFill>
              <a:srgbClr val="C55A11"/>
            </a:solidFill>
          </p:spPr>
          <p:txBody>
            <a:bodyPr wrap="square" lIns="0" tIns="0" rIns="0" bIns="0" rtlCol="0"/>
            <a:lstStyle/>
            <a:p>
              <a:endParaRPr/>
            </a:p>
          </p:txBody>
        </p:sp>
        <p:sp>
          <p:nvSpPr>
            <p:cNvPr id="6" name="object 6"/>
            <p:cNvSpPr/>
            <p:nvPr/>
          </p:nvSpPr>
          <p:spPr>
            <a:xfrm>
              <a:off x="3115703" y="3778770"/>
              <a:ext cx="3321685" cy="279400"/>
            </a:xfrm>
            <a:custGeom>
              <a:avLst/>
              <a:gdLst/>
              <a:ahLst/>
              <a:cxnLst/>
              <a:rect l="l" t="t" r="r" b="b"/>
              <a:pathLst>
                <a:path w="3321685" h="279400">
                  <a:moveTo>
                    <a:pt x="111252" y="0"/>
                  </a:moveTo>
                  <a:lnTo>
                    <a:pt x="0" y="0"/>
                  </a:lnTo>
                  <a:lnTo>
                    <a:pt x="0" y="252984"/>
                  </a:lnTo>
                  <a:lnTo>
                    <a:pt x="111252" y="252984"/>
                  </a:lnTo>
                  <a:lnTo>
                    <a:pt x="111252" y="0"/>
                  </a:lnTo>
                  <a:close/>
                </a:path>
                <a:path w="3321685" h="279400">
                  <a:moveTo>
                    <a:pt x="1592580" y="11430"/>
                  </a:moveTo>
                  <a:lnTo>
                    <a:pt x="1481328" y="11430"/>
                  </a:lnTo>
                  <a:lnTo>
                    <a:pt x="1481328" y="263652"/>
                  </a:lnTo>
                  <a:lnTo>
                    <a:pt x="1592580" y="263652"/>
                  </a:lnTo>
                  <a:lnTo>
                    <a:pt x="1592580" y="11430"/>
                  </a:lnTo>
                  <a:close/>
                </a:path>
                <a:path w="3321685" h="279400">
                  <a:moveTo>
                    <a:pt x="3321558" y="26670"/>
                  </a:moveTo>
                  <a:lnTo>
                    <a:pt x="3210306" y="26670"/>
                  </a:lnTo>
                  <a:lnTo>
                    <a:pt x="3210306" y="278892"/>
                  </a:lnTo>
                  <a:lnTo>
                    <a:pt x="3321558" y="278892"/>
                  </a:lnTo>
                  <a:lnTo>
                    <a:pt x="3321558" y="26670"/>
                  </a:lnTo>
                  <a:close/>
                </a:path>
              </a:pathLst>
            </a:custGeom>
            <a:solidFill>
              <a:srgbClr val="D9D9D9"/>
            </a:solidFill>
          </p:spPr>
          <p:txBody>
            <a:bodyPr wrap="square" lIns="0" tIns="0" rIns="0" bIns="0" rtlCol="0"/>
            <a:lstStyle/>
            <a:p>
              <a:endParaRPr/>
            </a:p>
          </p:txBody>
        </p:sp>
        <p:pic>
          <p:nvPicPr>
            <p:cNvPr id="7" name="object 7"/>
            <p:cNvPicPr/>
            <p:nvPr/>
          </p:nvPicPr>
          <p:blipFill>
            <a:blip r:embed="rId2" cstate="print"/>
            <a:stretch>
              <a:fillRect/>
            </a:stretch>
          </p:blipFill>
          <p:spPr>
            <a:xfrm>
              <a:off x="4885067" y="4865369"/>
              <a:ext cx="1143761" cy="1081277"/>
            </a:xfrm>
            <a:prstGeom prst="rect">
              <a:avLst/>
            </a:prstGeom>
          </p:spPr>
        </p:pic>
        <p:pic>
          <p:nvPicPr>
            <p:cNvPr id="8" name="object 8"/>
            <p:cNvPicPr/>
            <p:nvPr/>
          </p:nvPicPr>
          <p:blipFill>
            <a:blip r:embed="rId3" cstate="print"/>
            <a:stretch>
              <a:fillRect/>
            </a:stretch>
          </p:blipFill>
          <p:spPr>
            <a:xfrm>
              <a:off x="6559943" y="4911089"/>
              <a:ext cx="657605" cy="1002791"/>
            </a:xfrm>
            <a:prstGeom prst="rect">
              <a:avLst/>
            </a:prstGeom>
          </p:spPr>
        </p:pic>
        <p:pic>
          <p:nvPicPr>
            <p:cNvPr id="9" name="object 9"/>
            <p:cNvPicPr/>
            <p:nvPr/>
          </p:nvPicPr>
          <p:blipFill>
            <a:blip r:embed="rId4" cstate="print"/>
            <a:stretch>
              <a:fillRect/>
            </a:stretch>
          </p:blipFill>
          <p:spPr>
            <a:xfrm>
              <a:off x="3346589" y="4865369"/>
              <a:ext cx="1185672" cy="1189482"/>
            </a:xfrm>
            <a:prstGeom prst="rect">
              <a:avLst/>
            </a:prstGeom>
          </p:spPr>
        </p:pic>
        <p:pic>
          <p:nvPicPr>
            <p:cNvPr id="10" name="object 10"/>
            <p:cNvPicPr/>
            <p:nvPr/>
          </p:nvPicPr>
          <p:blipFill>
            <a:blip r:embed="rId5" cstate="print"/>
            <a:stretch>
              <a:fillRect/>
            </a:stretch>
          </p:blipFill>
          <p:spPr>
            <a:xfrm>
              <a:off x="8770994" y="2700279"/>
              <a:ext cx="931489" cy="898545"/>
            </a:xfrm>
            <a:prstGeom prst="rect">
              <a:avLst/>
            </a:prstGeom>
          </p:spPr>
        </p:pic>
      </p:grpSp>
      <p:pic>
        <p:nvPicPr>
          <p:cNvPr id="11" name="object 11"/>
          <p:cNvPicPr/>
          <p:nvPr/>
        </p:nvPicPr>
        <p:blipFill>
          <a:blip r:embed="rId6" cstate="print"/>
          <a:stretch>
            <a:fillRect/>
          </a:stretch>
        </p:blipFill>
        <p:spPr>
          <a:xfrm>
            <a:off x="6797083" y="2408867"/>
            <a:ext cx="977393" cy="603652"/>
          </a:xfrm>
          <a:prstGeom prst="rect">
            <a:avLst/>
          </a:prstGeom>
        </p:spPr>
      </p:pic>
      <p:pic>
        <p:nvPicPr>
          <p:cNvPr id="12" name="object 12"/>
          <p:cNvPicPr/>
          <p:nvPr/>
        </p:nvPicPr>
        <p:blipFill>
          <a:blip r:embed="rId7" cstate="print"/>
          <a:stretch>
            <a:fillRect/>
          </a:stretch>
        </p:blipFill>
        <p:spPr>
          <a:xfrm>
            <a:off x="4909600" y="2355026"/>
            <a:ext cx="479000" cy="590642"/>
          </a:xfrm>
          <a:prstGeom prst="rect">
            <a:avLst/>
          </a:prstGeom>
        </p:spPr>
      </p:pic>
      <p:sp>
        <p:nvSpPr>
          <p:cNvPr id="13" name="object 13"/>
          <p:cNvSpPr txBox="1"/>
          <p:nvPr/>
        </p:nvSpPr>
        <p:spPr>
          <a:xfrm>
            <a:off x="3515239" y="4489958"/>
            <a:ext cx="868044"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853C0C"/>
                </a:solidFill>
                <a:latin typeface="Microsoft JhengHei"/>
                <a:cs typeface="Microsoft JhengHei"/>
              </a:rPr>
              <a:t>HIV</a:t>
            </a:r>
            <a:r>
              <a:rPr sz="1750" b="1" spc="-25" dirty="0">
                <a:solidFill>
                  <a:srgbClr val="853C0C"/>
                </a:solidFill>
                <a:latin typeface="Microsoft JhengHei"/>
                <a:cs typeface="Microsoft JhengHei"/>
              </a:rPr>
              <a:t>陽性</a:t>
            </a:r>
            <a:endParaRPr sz="1750">
              <a:latin typeface="Microsoft JhengHei"/>
              <a:cs typeface="Microsoft JhengHei"/>
            </a:endParaRPr>
          </a:p>
        </p:txBody>
      </p:sp>
      <p:sp>
        <p:nvSpPr>
          <p:cNvPr id="14" name="object 14"/>
          <p:cNvSpPr txBox="1"/>
          <p:nvPr/>
        </p:nvSpPr>
        <p:spPr>
          <a:xfrm>
            <a:off x="5035431" y="4470155"/>
            <a:ext cx="915669" cy="292735"/>
          </a:xfrm>
          <a:prstGeom prst="rect">
            <a:avLst/>
          </a:prstGeom>
        </p:spPr>
        <p:txBody>
          <a:bodyPr vert="horz" wrap="square" lIns="0" tIns="12700" rIns="0" bIns="0" rtlCol="0">
            <a:spAutoFit/>
          </a:bodyPr>
          <a:lstStyle/>
          <a:p>
            <a:pPr marL="12700">
              <a:lnSpc>
                <a:spcPct val="100000"/>
              </a:lnSpc>
              <a:spcBef>
                <a:spcPts val="100"/>
              </a:spcBef>
            </a:pPr>
            <a:r>
              <a:rPr sz="1750" b="1" spc="-15" dirty="0">
                <a:solidFill>
                  <a:srgbClr val="853C0C"/>
                </a:solidFill>
                <a:latin typeface="Microsoft JhengHei"/>
                <a:cs typeface="Microsoft JhengHei"/>
              </a:rPr>
              <a:t>醫療照護</a:t>
            </a:r>
            <a:endParaRPr sz="1750">
              <a:latin typeface="Microsoft JhengHei"/>
              <a:cs typeface="Microsoft JhengHei"/>
            </a:endParaRPr>
          </a:p>
        </p:txBody>
      </p:sp>
      <p:sp>
        <p:nvSpPr>
          <p:cNvPr id="15" name="object 15"/>
          <p:cNvSpPr txBox="1"/>
          <p:nvPr/>
        </p:nvSpPr>
        <p:spPr>
          <a:xfrm>
            <a:off x="6555619" y="4497577"/>
            <a:ext cx="1428750" cy="506730"/>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853C0C"/>
                </a:solidFill>
                <a:latin typeface="Microsoft JhengHei"/>
                <a:cs typeface="Microsoft JhengHei"/>
              </a:rPr>
              <a:t>抗病毒藥物治</a:t>
            </a:r>
            <a:r>
              <a:rPr sz="1550" b="1" spc="-50" dirty="0">
                <a:solidFill>
                  <a:srgbClr val="853C0C"/>
                </a:solidFill>
                <a:latin typeface="Microsoft JhengHei"/>
                <a:cs typeface="Microsoft JhengHei"/>
              </a:rPr>
              <a:t>療</a:t>
            </a:r>
            <a:endParaRPr sz="1550">
              <a:latin typeface="Microsoft JhengHei"/>
              <a:cs typeface="Microsoft JhengHei"/>
            </a:endParaRPr>
          </a:p>
          <a:p>
            <a:pPr marL="691515">
              <a:lnSpc>
                <a:spcPct val="100000"/>
              </a:lnSpc>
              <a:spcBef>
                <a:spcPts val="35"/>
              </a:spcBef>
            </a:pPr>
            <a:r>
              <a:rPr sz="1550" b="1" spc="-25" dirty="0">
                <a:solidFill>
                  <a:srgbClr val="853C0C"/>
                </a:solidFill>
                <a:latin typeface="Microsoft JhengHei"/>
                <a:cs typeface="Microsoft JhengHei"/>
              </a:rPr>
              <a:t>ART</a:t>
            </a:r>
            <a:endParaRPr sz="1550">
              <a:latin typeface="Microsoft JhengHei"/>
              <a:cs typeface="Microsoft JhengHei"/>
            </a:endParaRPr>
          </a:p>
        </p:txBody>
      </p:sp>
      <p:sp>
        <p:nvSpPr>
          <p:cNvPr id="16" name="object 16"/>
          <p:cNvSpPr txBox="1"/>
          <p:nvPr/>
        </p:nvSpPr>
        <p:spPr>
          <a:xfrm>
            <a:off x="3171329" y="6046470"/>
            <a:ext cx="4799965" cy="349885"/>
          </a:xfrm>
          <a:prstGeom prst="rect">
            <a:avLst/>
          </a:prstGeom>
          <a:solidFill>
            <a:srgbClr val="F2A068"/>
          </a:solidFill>
        </p:spPr>
        <p:txBody>
          <a:bodyPr vert="horz" wrap="square" lIns="0" tIns="52069" rIns="0" bIns="0" rtlCol="0">
            <a:spAutoFit/>
          </a:bodyPr>
          <a:lstStyle/>
          <a:p>
            <a:pPr algn="ctr">
              <a:lnSpc>
                <a:spcPct val="100000"/>
              </a:lnSpc>
              <a:spcBef>
                <a:spcPts val="409"/>
              </a:spcBef>
            </a:pPr>
            <a:r>
              <a:rPr sz="1550" b="1" dirty="0">
                <a:solidFill>
                  <a:srgbClr val="FFFFFF"/>
                </a:solidFill>
                <a:latin typeface="Microsoft JhengHei"/>
                <a:cs typeface="Microsoft JhengHei"/>
              </a:rPr>
              <a:t>參與、持續、諮詢、監測、支</a:t>
            </a:r>
            <a:r>
              <a:rPr sz="1550" b="1" spc="-50" dirty="0">
                <a:solidFill>
                  <a:srgbClr val="FFFFFF"/>
                </a:solidFill>
                <a:latin typeface="Microsoft JhengHei"/>
                <a:cs typeface="Microsoft JhengHei"/>
              </a:rPr>
              <a:t>持</a:t>
            </a:r>
            <a:endParaRPr sz="1550">
              <a:latin typeface="Microsoft JhengHei"/>
              <a:cs typeface="Microsoft JhengHei"/>
            </a:endParaRPr>
          </a:p>
        </p:txBody>
      </p:sp>
      <p:sp>
        <p:nvSpPr>
          <p:cNvPr id="17" name="object 17"/>
          <p:cNvSpPr txBox="1"/>
          <p:nvPr/>
        </p:nvSpPr>
        <p:spPr>
          <a:xfrm>
            <a:off x="8006981" y="6046470"/>
            <a:ext cx="2409190" cy="345440"/>
          </a:xfrm>
          <a:prstGeom prst="rect">
            <a:avLst/>
          </a:prstGeom>
          <a:solidFill>
            <a:srgbClr val="F2A068"/>
          </a:solidFill>
        </p:spPr>
        <p:txBody>
          <a:bodyPr vert="horz" wrap="square" lIns="0" tIns="50165" rIns="0" bIns="0" rtlCol="0">
            <a:spAutoFit/>
          </a:bodyPr>
          <a:lstStyle/>
          <a:p>
            <a:pPr marL="501650">
              <a:lnSpc>
                <a:spcPct val="100000"/>
              </a:lnSpc>
              <a:spcBef>
                <a:spcPts val="395"/>
              </a:spcBef>
            </a:pPr>
            <a:r>
              <a:rPr sz="1550" b="1" dirty="0">
                <a:solidFill>
                  <a:srgbClr val="FFFFFF"/>
                </a:solidFill>
                <a:latin typeface="Microsoft JhengHei"/>
                <a:cs typeface="Microsoft JhengHei"/>
              </a:rPr>
              <a:t>穩定控制病毒</a:t>
            </a:r>
            <a:r>
              <a:rPr sz="1550" b="1" spc="-50" dirty="0">
                <a:solidFill>
                  <a:srgbClr val="FFFFFF"/>
                </a:solidFill>
                <a:latin typeface="Microsoft JhengHei"/>
                <a:cs typeface="Microsoft JhengHei"/>
              </a:rPr>
              <a:t>量</a:t>
            </a:r>
            <a:endParaRPr sz="1550">
              <a:latin typeface="Microsoft JhengHei"/>
              <a:cs typeface="Microsoft JhengHei"/>
            </a:endParaRPr>
          </a:p>
        </p:txBody>
      </p:sp>
      <p:sp>
        <p:nvSpPr>
          <p:cNvPr id="18" name="object 18"/>
          <p:cNvSpPr txBox="1"/>
          <p:nvPr/>
        </p:nvSpPr>
        <p:spPr>
          <a:xfrm>
            <a:off x="4682375" y="5715000"/>
            <a:ext cx="1819910" cy="297180"/>
          </a:xfrm>
          <a:prstGeom prst="rect">
            <a:avLst/>
          </a:prstGeom>
          <a:solidFill>
            <a:srgbClr val="FFF2CC"/>
          </a:solidFill>
        </p:spPr>
        <p:txBody>
          <a:bodyPr vert="horz" wrap="square" lIns="0" tIns="35560" rIns="0" bIns="0" rtlCol="0">
            <a:spAutoFit/>
          </a:bodyPr>
          <a:lstStyle/>
          <a:p>
            <a:pPr marL="107314">
              <a:lnSpc>
                <a:spcPct val="100000"/>
              </a:lnSpc>
              <a:spcBef>
                <a:spcPts val="280"/>
              </a:spcBef>
            </a:pPr>
            <a:r>
              <a:rPr sz="1400" b="1" spc="-10" dirty="0">
                <a:solidFill>
                  <a:srgbClr val="853C0C"/>
                </a:solidFill>
                <a:latin typeface="Microsoft JhengHei"/>
                <a:cs typeface="Microsoft JhengHei"/>
              </a:rPr>
              <a:t>個案管理、伴侶服務</a:t>
            </a:r>
            <a:endParaRPr sz="1400">
              <a:latin typeface="Microsoft JhengHei"/>
              <a:cs typeface="Microsoft JhengHei"/>
            </a:endParaRPr>
          </a:p>
        </p:txBody>
      </p:sp>
      <p:sp>
        <p:nvSpPr>
          <p:cNvPr id="19" name="object 19"/>
          <p:cNvSpPr txBox="1"/>
          <p:nvPr/>
        </p:nvSpPr>
        <p:spPr>
          <a:xfrm>
            <a:off x="3171329" y="1736598"/>
            <a:ext cx="4799965" cy="391795"/>
          </a:xfrm>
          <a:prstGeom prst="rect">
            <a:avLst/>
          </a:prstGeom>
          <a:solidFill>
            <a:srgbClr val="A6A6A6"/>
          </a:solidFill>
        </p:spPr>
        <p:txBody>
          <a:bodyPr vert="horz" wrap="square" lIns="0" tIns="73025" rIns="0" bIns="0" rtlCol="0">
            <a:spAutoFit/>
          </a:bodyPr>
          <a:lstStyle/>
          <a:p>
            <a:pPr algn="ctr">
              <a:lnSpc>
                <a:spcPct val="100000"/>
              </a:lnSpc>
              <a:spcBef>
                <a:spcPts val="575"/>
              </a:spcBef>
            </a:pPr>
            <a:r>
              <a:rPr sz="1550" b="1" dirty="0">
                <a:solidFill>
                  <a:srgbClr val="FFFFFF"/>
                </a:solidFill>
                <a:latin typeface="Microsoft JhengHei"/>
                <a:cs typeface="Microsoft JhengHei"/>
              </a:rPr>
              <a:t>轉介至預防服務並持續提供資</a:t>
            </a:r>
            <a:r>
              <a:rPr sz="1550" b="1" spc="-50" dirty="0">
                <a:solidFill>
                  <a:srgbClr val="FFFFFF"/>
                </a:solidFill>
                <a:latin typeface="Microsoft JhengHei"/>
                <a:cs typeface="Microsoft JhengHei"/>
              </a:rPr>
              <a:t>源</a:t>
            </a:r>
            <a:endParaRPr sz="1550">
              <a:latin typeface="Microsoft JhengHei"/>
              <a:cs typeface="Microsoft JhengHei"/>
            </a:endParaRPr>
          </a:p>
        </p:txBody>
      </p:sp>
      <p:sp>
        <p:nvSpPr>
          <p:cNvPr id="20" name="object 20"/>
          <p:cNvSpPr txBox="1"/>
          <p:nvPr/>
        </p:nvSpPr>
        <p:spPr>
          <a:xfrm>
            <a:off x="8018398" y="1742694"/>
            <a:ext cx="2397760" cy="387350"/>
          </a:xfrm>
          <a:prstGeom prst="rect">
            <a:avLst/>
          </a:prstGeom>
          <a:solidFill>
            <a:srgbClr val="A6A6A6"/>
          </a:solidFill>
        </p:spPr>
        <p:txBody>
          <a:bodyPr vert="horz" wrap="square" lIns="0" tIns="71120" rIns="0" bIns="0" rtlCol="0">
            <a:spAutoFit/>
          </a:bodyPr>
          <a:lstStyle/>
          <a:p>
            <a:pPr marL="596265">
              <a:lnSpc>
                <a:spcPct val="100000"/>
              </a:lnSpc>
              <a:spcBef>
                <a:spcPts val="560"/>
              </a:spcBef>
            </a:pPr>
            <a:r>
              <a:rPr sz="1550" b="1" dirty="0">
                <a:solidFill>
                  <a:srgbClr val="FFFFFF"/>
                </a:solidFill>
                <a:latin typeface="Microsoft JhengHei"/>
                <a:cs typeface="Microsoft JhengHei"/>
              </a:rPr>
              <a:t>定期愛滋篩</a:t>
            </a:r>
            <a:r>
              <a:rPr sz="1550" b="1" spc="-50" dirty="0">
                <a:solidFill>
                  <a:srgbClr val="FFFFFF"/>
                </a:solidFill>
                <a:latin typeface="Microsoft JhengHei"/>
                <a:cs typeface="Microsoft JhengHei"/>
              </a:rPr>
              <a:t>檢</a:t>
            </a:r>
            <a:endParaRPr sz="1550">
              <a:latin typeface="Microsoft JhengHei"/>
              <a:cs typeface="Microsoft JhengHei"/>
            </a:endParaRPr>
          </a:p>
        </p:txBody>
      </p:sp>
      <p:sp>
        <p:nvSpPr>
          <p:cNvPr id="21" name="object 21"/>
          <p:cNvSpPr txBox="1"/>
          <p:nvPr/>
        </p:nvSpPr>
        <p:spPr>
          <a:xfrm>
            <a:off x="6854323" y="3068827"/>
            <a:ext cx="916940" cy="452755"/>
          </a:xfrm>
          <a:prstGeom prst="rect">
            <a:avLst/>
          </a:prstGeom>
        </p:spPr>
        <p:txBody>
          <a:bodyPr vert="horz" wrap="square" lIns="0" tIns="12700" rIns="0" bIns="0" rtlCol="0">
            <a:spAutoFit/>
          </a:bodyPr>
          <a:lstStyle/>
          <a:p>
            <a:pPr marL="12700" marR="5080" indent="88900">
              <a:lnSpc>
                <a:spcPct val="100000"/>
              </a:lnSpc>
              <a:spcBef>
                <a:spcPts val="100"/>
              </a:spcBef>
            </a:pPr>
            <a:r>
              <a:rPr sz="1400" b="1" spc="-15" dirty="0">
                <a:solidFill>
                  <a:srgbClr val="7E7E7E"/>
                </a:solidFill>
                <a:latin typeface="Microsoft JhengHei"/>
                <a:cs typeface="Microsoft JhengHei"/>
              </a:rPr>
              <a:t>持續諮詢</a:t>
            </a:r>
            <a:r>
              <a:rPr sz="1400" b="1" spc="-10" dirty="0">
                <a:solidFill>
                  <a:srgbClr val="7E7E7E"/>
                </a:solidFill>
                <a:latin typeface="Microsoft JhengHei"/>
                <a:cs typeface="Microsoft JhengHei"/>
              </a:rPr>
              <a:t>支持及推廣</a:t>
            </a:r>
            <a:endParaRPr sz="1400">
              <a:latin typeface="Microsoft JhengHei"/>
              <a:cs typeface="Microsoft JhengHei"/>
            </a:endParaRPr>
          </a:p>
        </p:txBody>
      </p:sp>
      <p:sp>
        <p:nvSpPr>
          <p:cNvPr id="22" name="object 22"/>
          <p:cNvSpPr txBox="1"/>
          <p:nvPr/>
        </p:nvSpPr>
        <p:spPr>
          <a:xfrm>
            <a:off x="8516242" y="2217674"/>
            <a:ext cx="1273810" cy="452755"/>
          </a:xfrm>
          <a:prstGeom prst="rect">
            <a:avLst/>
          </a:prstGeom>
        </p:spPr>
        <p:txBody>
          <a:bodyPr vert="horz" wrap="square" lIns="0" tIns="12700" rIns="0" bIns="0" rtlCol="0">
            <a:spAutoFit/>
          </a:bodyPr>
          <a:lstStyle/>
          <a:p>
            <a:pPr algn="ctr">
              <a:lnSpc>
                <a:spcPct val="100000"/>
              </a:lnSpc>
              <a:spcBef>
                <a:spcPts val="100"/>
              </a:spcBef>
            </a:pPr>
            <a:r>
              <a:rPr sz="1400" b="1" spc="-15" dirty="0">
                <a:solidFill>
                  <a:srgbClr val="7E7E7E"/>
                </a:solidFill>
                <a:latin typeface="Microsoft JhengHei"/>
                <a:cs typeface="Microsoft JhengHei"/>
              </a:rPr>
              <a:t>穩定支持</a:t>
            </a:r>
            <a:endParaRPr sz="1400">
              <a:latin typeface="Microsoft JhengHei"/>
              <a:cs typeface="Microsoft JhengHei"/>
            </a:endParaRPr>
          </a:p>
          <a:p>
            <a:pPr algn="ctr">
              <a:lnSpc>
                <a:spcPct val="100000"/>
              </a:lnSpc>
              <a:spcBef>
                <a:spcPts val="5"/>
              </a:spcBef>
            </a:pPr>
            <a:r>
              <a:rPr sz="1400" b="1" spc="-10" dirty="0">
                <a:solidFill>
                  <a:srgbClr val="7E7E7E"/>
                </a:solidFill>
                <a:latin typeface="Microsoft JhengHei"/>
                <a:cs typeface="Microsoft JhengHei"/>
              </a:rPr>
              <a:t>維持未感染狀態</a:t>
            </a:r>
            <a:endParaRPr sz="1400">
              <a:latin typeface="Microsoft JhengHei"/>
              <a:cs typeface="Microsoft JhengHei"/>
            </a:endParaRPr>
          </a:p>
        </p:txBody>
      </p:sp>
      <p:sp>
        <p:nvSpPr>
          <p:cNvPr id="23" name="object 23"/>
          <p:cNvSpPr txBox="1"/>
          <p:nvPr/>
        </p:nvSpPr>
        <p:spPr>
          <a:xfrm>
            <a:off x="4928757" y="2537713"/>
            <a:ext cx="1452245" cy="1094740"/>
          </a:xfrm>
          <a:prstGeom prst="rect">
            <a:avLst/>
          </a:prstGeom>
        </p:spPr>
        <p:txBody>
          <a:bodyPr vert="horz" wrap="square" lIns="0" tIns="12700" rIns="0" bIns="0" rtlCol="0">
            <a:spAutoFit/>
          </a:bodyPr>
          <a:lstStyle/>
          <a:p>
            <a:pPr marL="535305">
              <a:lnSpc>
                <a:spcPct val="100000"/>
              </a:lnSpc>
              <a:spcBef>
                <a:spcPts val="100"/>
              </a:spcBef>
            </a:pPr>
            <a:r>
              <a:rPr sz="1750" b="1" spc="-15" dirty="0">
                <a:solidFill>
                  <a:srgbClr val="7E7E7E"/>
                </a:solidFill>
                <a:latin typeface="Microsoft JhengHei"/>
                <a:cs typeface="Microsoft JhengHei"/>
              </a:rPr>
              <a:t>預防感染</a:t>
            </a:r>
            <a:endParaRPr sz="1750">
              <a:latin typeface="Microsoft JhengHei"/>
              <a:cs typeface="Microsoft JhengHei"/>
            </a:endParaRPr>
          </a:p>
          <a:p>
            <a:pPr marL="12700" marR="5080" indent="160655">
              <a:lnSpc>
                <a:spcPct val="100000"/>
              </a:lnSpc>
              <a:spcBef>
                <a:spcPts val="1270"/>
              </a:spcBef>
            </a:pPr>
            <a:r>
              <a:rPr sz="1400" b="1" spc="-5" dirty="0">
                <a:solidFill>
                  <a:srgbClr val="7E7E7E"/>
                </a:solidFill>
                <a:latin typeface="Microsoft JhengHei"/>
                <a:cs typeface="Microsoft JhengHei"/>
              </a:rPr>
              <a:t>PrEP、保險套</a:t>
            </a:r>
            <a:r>
              <a:rPr sz="1400" b="1" dirty="0">
                <a:solidFill>
                  <a:srgbClr val="7E7E7E"/>
                </a:solidFill>
                <a:latin typeface="Microsoft JhengHei"/>
                <a:cs typeface="Microsoft JhengHei"/>
              </a:rPr>
              <a:t>減害、藥癮戒治 預防⺟⼦垂直感染</a:t>
            </a:r>
            <a:endParaRPr sz="1400">
              <a:latin typeface="Microsoft JhengHei"/>
              <a:cs typeface="Microsoft JhengHei"/>
            </a:endParaRPr>
          </a:p>
        </p:txBody>
      </p:sp>
      <p:sp>
        <p:nvSpPr>
          <p:cNvPr id="24" name="object 24"/>
          <p:cNvSpPr txBox="1"/>
          <p:nvPr/>
        </p:nvSpPr>
        <p:spPr>
          <a:xfrm>
            <a:off x="4477656" y="4137160"/>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就醫</a:t>
            </a:r>
            <a:endParaRPr sz="1400">
              <a:latin typeface="Microsoft JhengHei"/>
              <a:cs typeface="Microsoft JhengHei"/>
            </a:endParaRPr>
          </a:p>
        </p:txBody>
      </p:sp>
      <p:sp>
        <p:nvSpPr>
          <p:cNvPr id="25" name="object 25"/>
          <p:cNvSpPr txBox="1"/>
          <p:nvPr/>
        </p:nvSpPr>
        <p:spPr>
          <a:xfrm>
            <a:off x="6189109" y="4160786"/>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服藥</a:t>
            </a:r>
            <a:endParaRPr sz="1400">
              <a:latin typeface="Microsoft JhengHei"/>
              <a:cs typeface="Microsoft JhengHei"/>
            </a:endParaRPr>
          </a:p>
        </p:txBody>
      </p:sp>
      <p:sp>
        <p:nvSpPr>
          <p:cNvPr id="26" name="object 26"/>
          <p:cNvSpPr txBox="1"/>
          <p:nvPr/>
        </p:nvSpPr>
        <p:spPr>
          <a:xfrm>
            <a:off x="7857127" y="4160786"/>
            <a:ext cx="127381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7E7E7E"/>
                </a:solidFill>
                <a:latin typeface="Microsoft JhengHei"/>
                <a:cs typeface="Microsoft JhengHei"/>
              </a:rPr>
              <a:t>持續監測病毒量</a:t>
            </a:r>
            <a:endParaRPr sz="1400">
              <a:latin typeface="Microsoft JhengHei"/>
              <a:cs typeface="Microsoft JhengHei"/>
            </a:endParaRPr>
          </a:p>
        </p:txBody>
      </p:sp>
      <p:sp>
        <p:nvSpPr>
          <p:cNvPr id="27" name="object 27"/>
          <p:cNvSpPr txBox="1"/>
          <p:nvPr/>
        </p:nvSpPr>
        <p:spPr>
          <a:xfrm>
            <a:off x="314596" y="4105892"/>
            <a:ext cx="1431290" cy="267335"/>
          </a:xfrm>
          <a:prstGeom prst="rect">
            <a:avLst/>
          </a:prstGeom>
        </p:spPr>
        <p:txBody>
          <a:bodyPr vert="horz" wrap="square" lIns="0" tIns="13970" rIns="0" bIns="0" rtlCol="0">
            <a:spAutoFit/>
          </a:bodyPr>
          <a:lstStyle/>
          <a:p>
            <a:pPr>
              <a:lnSpc>
                <a:spcPct val="100000"/>
              </a:lnSpc>
              <a:spcBef>
                <a:spcPts val="110"/>
              </a:spcBef>
              <a:tabLst>
                <a:tab pos="654685" algn="l"/>
              </a:tabLst>
            </a:pPr>
            <a:r>
              <a:rPr sz="2100" b="1" baseline="-9920" dirty="0">
                <a:solidFill>
                  <a:srgbClr val="7E7E7E"/>
                </a:solidFill>
                <a:latin typeface="Microsoft JhengHei"/>
                <a:cs typeface="Microsoft JhengHei"/>
              </a:rPr>
              <a:t>感</a:t>
            </a:r>
            <a:r>
              <a:rPr sz="2100" b="1" spc="-75" baseline="-9920" dirty="0">
                <a:solidFill>
                  <a:srgbClr val="7E7E7E"/>
                </a:solidFill>
                <a:latin typeface="Microsoft JhengHei"/>
                <a:cs typeface="Microsoft JhengHei"/>
              </a:rPr>
              <a:t>染</a:t>
            </a:r>
            <a:r>
              <a:rPr sz="2100" b="1" baseline="-9920" dirty="0">
                <a:solidFill>
                  <a:srgbClr val="7E7E7E"/>
                </a:solidFill>
                <a:latin typeface="Microsoft JhengHei"/>
                <a:cs typeface="Microsoft JhengHei"/>
              </a:rPr>
              <a:t>	</a:t>
            </a:r>
            <a:r>
              <a:rPr sz="1400" b="1" spc="-10" dirty="0">
                <a:solidFill>
                  <a:srgbClr val="7E7E7E"/>
                </a:solidFill>
                <a:latin typeface="Microsoft JhengHei"/>
                <a:cs typeface="Microsoft JhengHei"/>
              </a:rPr>
              <a:t>初步檢驗</a:t>
            </a:r>
            <a:r>
              <a:rPr sz="1400" b="1" spc="-50" dirty="0">
                <a:solidFill>
                  <a:srgbClr val="7E7E7E"/>
                </a:solidFill>
                <a:latin typeface="Microsoft JhengHei"/>
                <a:cs typeface="Microsoft JhengHei"/>
              </a:rPr>
              <a:t>(</a:t>
            </a:r>
            <a:endParaRPr sz="1400">
              <a:latin typeface="Microsoft JhengHei"/>
              <a:cs typeface="Microsoft JhengHei"/>
            </a:endParaRPr>
          </a:p>
        </p:txBody>
      </p:sp>
      <p:grpSp>
        <p:nvGrpSpPr>
          <p:cNvPr id="28" name="object 28"/>
          <p:cNvGrpSpPr/>
          <p:nvPr/>
        </p:nvGrpSpPr>
        <p:grpSpPr>
          <a:xfrm>
            <a:off x="208673" y="2575499"/>
            <a:ext cx="10206990" cy="3334385"/>
            <a:chOff x="208673" y="2575499"/>
            <a:chExt cx="10206990" cy="3334385"/>
          </a:xfrm>
        </p:grpSpPr>
        <p:sp>
          <p:nvSpPr>
            <p:cNvPr id="29" name="object 29"/>
            <p:cNvSpPr/>
            <p:nvPr/>
          </p:nvSpPr>
          <p:spPr>
            <a:xfrm>
              <a:off x="8536571" y="3627882"/>
              <a:ext cx="1879600" cy="501650"/>
            </a:xfrm>
            <a:custGeom>
              <a:avLst/>
              <a:gdLst/>
              <a:ahLst/>
              <a:cxnLst/>
              <a:rect l="l" t="t" r="r" b="b"/>
              <a:pathLst>
                <a:path w="1879600" h="501650">
                  <a:moveTo>
                    <a:pt x="167639" y="337565"/>
                  </a:moveTo>
                  <a:lnTo>
                    <a:pt x="166877" y="169925"/>
                  </a:lnTo>
                  <a:lnTo>
                    <a:pt x="0" y="170687"/>
                  </a:lnTo>
                  <a:lnTo>
                    <a:pt x="761" y="337565"/>
                  </a:lnTo>
                  <a:lnTo>
                    <a:pt x="167639" y="337565"/>
                  </a:lnTo>
                  <a:close/>
                </a:path>
                <a:path w="1879600" h="501650">
                  <a:moveTo>
                    <a:pt x="501395" y="336803"/>
                  </a:moveTo>
                  <a:lnTo>
                    <a:pt x="501395" y="169163"/>
                  </a:lnTo>
                  <a:lnTo>
                    <a:pt x="333755" y="169925"/>
                  </a:lnTo>
                  <a:lnTo>
                    <a:pt x="334517" y="336803"/>
                  </a:lnTo>
                  <a:lnTo>
                    <a:pt x="501395" y="336803"/>
                  </a:lnTo>
                  <a:close/>
                </a:path>
                <a:path w="1879600" h="501650">
                  <a:moveTo>
                    <a:pt x="835913" y="336041"/>
                  </a:moveTo>
                  <a:lnTo>
                    <a:pt x="835151" y="168401"/>
                  </a:lnTo>
                  <a:lnTo>
                    <a:pt x="668273" y="169163"/>
                  </a:lnTo>
                  <a:lnTo>
                    <a:pt x="668273" y="336041"/>
                  </a:lnTo>
                  <a:lnTo>
                    <a:pt x="835913" y="336041"/>
                  </a:lnTo>
                  <a:close/>
                </a:path>
                <a:path w="1879600" h="501650">
                  <a:moveTo>
                    <a:pt x="1169669" y="334517"/>
                  </a:moveTo>
                  <a:lnTo>
                    <a:pt x="1169669" y="167639"/>
                  </a:lnTo>
                  <a:lnTo>
                    <a:pt x="1002029" y="168401"/>
                  </a:lnTo>
                  <a:lnTo>
                    <a:pt x="1002791" y="335279"/>
                  </a:lnTo>
                  <a:lnTo>
                    <a:pt x="1169669" y="334517"/>
                  </a:lnTo>
                  <a:close/>
                </a:path>
                <a:path w="1879600" h="501650">
                  <a:moveTo>
                    <a:pt x="1377950" y="334517"/>
                  </a:moveTo>
                  <a:lnTo>
                    <a:pt x="1377442" y="167389"/>
                  </a:lnTo>
                  <a:lnTo>
                    <a:pt x="1336547" y="167639"/>
                  </a:lnTo>
                  <a:lnTo>
                    <a:pt x="1336547" y="334517"/>
                  </a:lnTo>
                  <a:lnTo>
                    <a:pt x="1377950" y="334517"/>
                  </a:lnTo>
                  <a:close/>
                </a:path>
                <a:path w="1879600" h="501650">
                  <a:moveTo>
                    <a:pt x="1879091" y="249935"/>
                  </a:moveTo>
                  <a:lnTo>
                    <a:pt x="1376933" y="0"/>
                  </a:lnTo>
                  <a:lnTo>
                    <a:pt x="1377442" y="167389"/>
                  </a:lnTo>
                  <a:lnTo>
                    <a:pt x="1460753" y="166877"/>
                  </a:lnTo>
                  <a:lnTo>
                    <a:pt x="1461515" y="459677"/>
                  </a:lnTo>
                  <a:lnTo>
                    <a:pt x="1879091" y="249935"/>
                  </a:lnTo>
                  <a:close/>
                </a:path>
                <a:path w="1879600" h="501650">
                  <a:moveTo>
                    <a:pt x="1461515" y="334517"/>
                  </a:moveTo>
                  <a:lnTo>
                    <a:pt x="1460753" y="166877"/>
                  </a:lnTo>
                  <a:lnTo>
                    <a:pt x="1377442" y="167389"/>
                  </a:lnTo>
                  <a:lnTo>
                    <a:pt x="1377950" y="334517"/>
                  </a:lnTo>
                  <a:lnTo>
                    <a:pt x="1461515" y="334517"/>
                  </a:lnTo>
                  <a:close/>
                </a:path>
                <a:path w="1879600" h="501650">
                  <a:moveTo>
                    <a:pt x="1461515" y="459677"/>
                  </a:moveTo>
                  <a:lnTo>
                    <a:pt x="1461515" y="334517"/>
                  </a:lnTo>
                  <a:lnTo>
                    <a:pt x="1377950" y="334517"/>
                  </a:lnTo>
                  <a:lnTo>
                    <a:pt x="1378457" y="501395"/>
                  </a:lnTo>
                  <a:lnTo>
                    <a:pt x="1461515" y="459677"/>
                  </a:lnTo>
                  <a:close/>
                </a:path>
              </a:pathLst>
            </a:custGeom>
            <a:solidFill>
              <a:srgbClr val="D9D9D9"/>
            </a:solidFill>
          </p:spPr>
          <p:txBody>
            <a:bodyPr wrap="square" lIns="0" tIns="0" rIns="0" bIns="0" rtlCol="0"/>
            <a:lstStyle/>
            <a:p>
              <a:endParaRPr/>
            </a:p>
          </p:txBody>
        </p:sp>
        <p:pic>
          <p:nvPicPr>
            <p:cNvPr id="30" name="object 30"/>
            <p:cNvPicPr/>
            <p:nvPr/>
          </p:nvPicPr>
          <p:blipFill>
            <a:blip r:embed="rId8" cstate="print"/>
            <a:stretch>
              <a:fillRect/>
            </a:stretch>
          </p:blipFill>
          <p:spPr>
            <a:xfrm>
              <a:off x="3301202" y="2966045"/>
              <a:ext cx="1214310" cy="358166"/>
            </a:xfrm>
            <a:prstGeom prst="rect">
              <a:avLst/>
            </a:prstGeom>
          </p:spPr>
        </p:pic>
        <p:pic>
          <p:nvPicPr>
            <p:cNvPr id="31" name="object 31"/>
            <p:cNvPicPr/>
            <p:nvPr/>
          </p:nvPicPr>
          <p:blipFill>
            <a:blip r:embed="rId9" cstate="print"/>
            <a:stretch>
              <a:fillRect/>
            </a:stretch>
          </p:blipFill>
          <p:spPr>
            <a:xfrm>
              <a:off x="1967369" y="3589782"/>
              <a:ext cx="6576059" cy="549401"/>
            </a:xfrm>
            <a:prstGeom prst="rect">
              <a:avLst/>
            </a:prstGeom>
          </p:spPr>
        </p:pic>
        <p:pic>
          <p:nvPicPr>
            <p:cNvPr id="32" name="object 32"/>
            <p:cNvPicPr/>
            <p:nvPr/>
          </p:nvPicPr>
          <p:blipFill>
            <a:blip r:embed="rId10" cstate="print"/>
            <a:stretch>
              <a:fillRect/>
            </a:stretch>
          </p:blipFill>
          <p:spPr>
            <a:xfrm>
              <a:off x="208673" y="3336036"/>
              <a:ext cx="1638300" cy="1018794"/>
            </a:xfrm>
            <a:prstGeom prst="rect">
              <a:avLst/>
            </a:prstGeom>
          </p:spPr>
        </p:pic>
        <p:sp>
          <p:nvSpPr>
            <p:cNvPr id="33" name="object 33"/>
            <p:cNvSpPr/>
            <p:nvPr/>
          </p:nvSpPr>
          <p:spPr>
            <a:xfrm>
              <a:off x="1884311" y="3627882"/>
              <a:ext cx="111760" cy="426084"/>
            </a:xfrm>
            <a:custGeom>
              <a:avLst/>
              <a:gdLst/>
              <a:ahLst/>
              <a:cxnLst/>
              <a:rect l="l" t="t" r="r" b="b"/>
              <a:pathLst>
                <a:path w="111760" h="426085">
                  <a:moveTo>
                    <a:pt x="111251" y="425958"/>
                  </a:moveTo>
                  <a:lnTo>
                    <a:pt x="111251" y="0"/>
                  </a:lnTo>
                  <a:lnTo>
                    <a:pt x="0" y="0"/>
                  </a:lnTo>
                  <a:lnTo>
                    <a:pt x="0" y="425958"/>
                  </a:lnTo>
                  <a:lnTo>
                    <a:pt x="111251" y="425958"/>
                  </a:lnTo>
                  <a:close/>
                </a:path>
              </a:pathLst>
            </a:custGeom>
            <a:solidFill>
              <a:srgbClr val="D9D9D9"/>
            </a:solidFill>
          </p:spPr>
          <p:txBody>
            <a:bodyPr wrap="square" lIns="0" tIns="0" rIns="0" bIns="0" rtlCol="0"/>
            <a:lstStyle/>
            <a:p>
              <a:endParaRPr/>
            </a:p>
          </p:txBody>
        </p:sp>
        <p:pic>
          <p:nvPicPr>
            <p:cNvPr id="34" name="object 34"/>
            <p:cNvPicPr/>
            <p:nvPr/>
          </p:nvPicPr>
          <p:blipFill>
            <a:blip r:embed="rId11" cstate="print"/>
            <a:stretch>
              <a:fillRect/>
            </a:stretch>
          </p:blipFill>
          <p:spPr>
            <a:xfrm>
              <a:off x="8588374" y="4978146"/>
              <a:ext cx="1105661" cy="931163"/>
            </a:xfrm>
            <a:prstGeom prst="rect">
              <a:avLst/>
            </a:prstGeom>
          </p:spPr>
        </p:pic>
        <p:pic>
          <p:nvPicPr>
            <p:cNvPr id="35" name="object 35"/>
            <p:cNvPicPr/>
            <p:nvPr/>
          </p:nvPicPr>
          <p:blipFill>
            <a:blip r:embed="rId12" cstate="print"/>
            <a:stretch>
              <a:fillRect/>
            </a:stretch>
          </p:blipFill>
          <p:spPr>
            <a:xfrm>
              <a:off x="2025137" y="2575499"/>
              <a:ext cx="478412" cy="919504"/>
            </a:xfrm>
            <a:prstGeom prst="rect">
              <a:avLst/>
            </a:prstGeom>
          </p:spPr>
        </p:pic>
      </p:grpSp>
      <p:sp>
        <p:nvSpPr>
          <p:cNvPr id="36" name="object 36"/>
          <p:cNvSpPr txBox="1"/>
          <p:nvPr/>
        </p:nvSpPr>
        <p:spPr>
          <a:xfrm>
            <a:off x="1118749" y="2008123"/>
            <a:ext cx="172593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7E7E7E"/>
                </a:solidFill>
                <a:latin typeface="Microsoft JhengHei"/>
                <a:cs typeface="Microsoft JhengHei"/>
              </a:rPr>
              <a:t>愛滋病毒(HIV)檢</a:t>
            </a:r>
            <a:r>
              <a:rPr sz="1550" b="1" spc="-50" dirty="0">
                <a:solidFill>
                  <a:srgbClr val="7E7E7E"/>
                </a:solidFill>
                <a:latin typeface="Microsoft JhengHei"/>
                <a:cs typeface="Microsoft JhengHei"/>
              </a:rPr>
              <a:t>驗</a:t>
            </a:r>
            <a:endParaRPr sz="1550">
              <a:latin typeface="Microsoft JhengHei"/>
              <a:cs typeface="Microsoft JhengHei"/>
            </a:endParaRPr>
          </a:p>
        </p:txBody>
      </p:sp>
      <p:sp>
        <p:nvSpPr>
          <p:cNvPr id="37" name="object 37"/>
          <p:cNvSpPr txBox="1"/>
          <p:nvPr/>
        </p:nvSpPr>
        <p:spPr>
          <a:xfrm>
            <a:off x="3482473" y="2518663"/>
            <a:ext cx="868044"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7E7E7E"/>
                </a:solidFill>
                <a:latin typeface="Microsoft JhengHei"/>
                <a:cs typeface="Microsoft JhengHei"/>
              </a:rPr>
              <a:t>HIV</a:t>
            </a:r>
            <a:r>
              <a:rPr sz="1750" b="1" spc="-25" dirty="0">
                <a:solidFill>
                  <a:srgbClr val="7E7E7E"/>
                </a:solidFill>
                <a:latin typeface="Microsoft JhengHei"/>
                <a:cs typeface="Microsoft JhengHei"/>
              </a:rPr>
              <a:t>陰性</a:t>
            </a:r>
            <a:endParaRPr sz="1750">
              <a:latin typeface="Microsoft JhengHei"/>
              <a:cs typeface="Microsoft JhengHei"/>
            </a:endParaRPr>
          </a:p>
        </p:txBody>
      </p:sp>
      <p:sp>
        <p:nvSpPr>
          <p:cNvPr id="38" name="object 38"/>
          <p:cNvSpPr txBox="1"/>
          <p:nvPr/>
        </p:nvSpPr>
        <p:spPr>
          <a:xfrm>
            <a:off x="8648833" y="4518914"/>
            <a:ext cx="122809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853C0C"/>
                </a:solidFill>
                <a:latin typeface="Microsoft JhengHei"/>
                <a:cs typeface="Microsoft JhengHei"/>
              </a:rPr>
              <a:t>病毒量測不</a:t>
            </a:r>
            <a:r>
              <a:rPr sz="1550" b="1" spc="-50" dirty="0">
                <a:solidFill>
                  <a:srgbClr val="853C0C"/>
                </a:solidFill>
                <a:latin typeface="Microsoft JhengHei"/>
                <a:cs typeface="Microsoft JhengHei"/>
              </a:rPr>
              <a:t>到</a:t>
            </a:r>
            <a:endParaRPr sz="1550">
              <a:latin typeface="Microsoft JhengHei"/>
              <a:cs typeface="Microsoft JhengHei"/>
            </a:endParaRPr>
          </a:p>
        </p:txBody>
      </p:sp>
      <p:sp>
        <p:nvSpPr>
          <p:cNvPr id="39" name="object 39"/>
          <p:cNvSpPr txBox="1"/>
          <p:nvPr/>
        </p:nvSpPr>
        <p:spPr>
          <a:xfrm>
            <a:off x="903103" y="4106687"/>
            <a:ext cx="2607945" cy="1486535"/>
          </a:xfrm>
          <a:prstGeom prst="rect">
            <a:avLst/>
          </a:prstGeom>
        </p:spPr>
        <p:txBody>
          <a:bodyPr vert="horz" wrap="square" lIns="0" tIns="12700" rIns="0" bIns="0" rtlCol="0">
            <a:spAutoFit/>
          </a:bodyPr>
          <a:lstStyle/>
          <a:p>
            <a:pPr marL="842010">
              <a:lnSpc>
                <a:spcPct val="100000"/>
              </a:lnSpc>
              <a:spcBef>
                <a:spcPts val="100"/>
              </a:spcBef>
              <a:tabLst>
                <a:tab pos="2238375" algn="l"/>
              </a:tabLst>
            </a:pPr>
            <a:r>
              <a:rPr sz="1400" b="1" spc="-10" dirty="0">
                <a:solidFill>
                  <a:srgbClr val="7E7E7E"/>
                </a:solidFill>
                <a:latin typeface="Microsoft JhengHei"/>
                <a:cs typeface="Microsoft JhengHei"/>
              </a:rPr>
              <a:t>篩檢)+確認檢</a:t>
            </a:r>
            <a:r>
              <a:rPr sz="1400" b="1" spc="-50" dirty="0">
                <a:solidFill>
                  <a:srgbClr val="7E7E7E"/>
                </a:solidFill>
                <a:latin typeface="Microsoft JhengHei"/>
                <a:cs typeface="Microsoft JhengHei"/>
              </a:rPr>
              <a:t>驗</a:t>
            </a:r>
            <a:r>
              <a:rPr sz="1400" b="1" dirty="0">
                <a:solidFill>
                  <a:srgbClr val="7E7E7E"/>
                </a:solidFill>
                <a:latin typeface="Microsoft JhengHei"/>
                <a:cs typeface="Microsoft JhengHei"/>
              </a:rPr>
              <a:t>	</a:t>
            </a:r>
            <a:r>
              <a:rPr sz="2100" b="1" baseline="1984" dirty="0">
                <a:solidFill>
                  <a:srgbClr val="7E7E7E"/>
                </a:solidFill>
                <a:latin typeface="Microsoft JhengHei"/>
                <a:cs typeface="Microsoft JhengHei"/>
              </a:rPr>
              <a:t>診</a:t>
            </a:r>
            <a:r>
              <a:rPr sz="2100" b="1" spc="-75" baseline="1984" dirty="0">
                <a:solidFill>
                  <a:srgbClr val="7E7E7E"/>
                </a:solidFill>
                <a:latin typeface="Microsoft JhengHei"/>
                <a:cs typeface="Microsoft JhengHei"/>
              </a:rPr>
              <a:t>斷</a:t>
            </a:r>
            <a:endParaRPr sz="2100" baseline="1984">
              <a:latin typeface="Microsoft JhengHei"/>
              <a:cs typeface="Microsoft JhengHei"/>
            </a:endParaRPr>
          </a:p>
          <a:p>
            <a:pPr marL="201295" indent="-189230">
              <a:lnSpc>
                <a:spcPct val="100000"/>
              </a:lnSpc>
              <a:spcBef>
                <a:spcPts val="1550"/>
              </a:spcBef>
              <a:buFont typeface="Arial MT"/>
              <a:buChar char="•"/>
              <a:tabLst>
                <a:tab pos="201930" algn="l"/>
              </a:tabLst>
            </a:pPr>
            <a:r>
              <a:rPr sz="1400" b="1" spc="-10" dirty="0">
                <a:solidFill>
                  <a:srgbClr val="7E7E7E"/>
                </a:solidFill>
                <a:latin typeface="Microsoft JhengHei"/>
                <a:cs typeface="Microsoft JhengHei"/>
              </a:rPr>
              <a:t>加速確診時效。</a:t>
            </a:r>
            <a:endParaRPr sz="1400">
              <a:latin typeface="Microsoft JhengHei"/>
              <a:cs typeface="Microsoft JhengHei"/>
            </a:endParaRPr>
          </a:p>
          <a:p>
            <a:pPr marL="201295" marR="368300" indent="-189230">
              <a:lnSpc>
                <a:spcPct val="120200"/>
              </a:lnSpc>
              <a:spcBef>
                <a:spcPts val="530"/>
              </a:spcBef>
              <a:buFont typeface="Arial MT"/>
              <a:buChar char="•"/>
              <a:tabLst>
                <a:tab pos="201930" algn="l"/>
              </a:tabLst>
            </a:pPr>
            <a:r>
              <a:rPr sz="1400" b="1" spc="45" dirty="0">
                <a:solidFill>
                  <a:srgbClr val="7E7E7E"/>
                </a:solidFill>
                <a:latin typeface="Microsoft JhengHei"/>
                <a:cs typeface="Microsoft JhengHei"/>
              </a:rPr>
              <a:t>依據檢驗結果提供個⼈</a:t>
            </a:r>
            <a:r>
              <a:rPr sz="1400" b="1" dirty="0">
                <a:solidFill>
                  <a:srgbClr val="7E7E7E"/>
                </a:solidFill>
                <a:latin typeface="Microsoft JhengHei"/>
                <a:cs typeface="Microsoft JhengHei"/>
              </a:rPr>
              <a:t> </a:t>
            </a:r>
            <a:r>
              <a:rPr sz="1400" b="1" spc="45" dirty="0">
                <a:solidFill>
                  <a:srgbClr val="7E7E7E"/>
                </a:solidFill>
                <a:latin typeface="Microsoft JhengHei"/>
                <a:cs typeface="Microsoft JhengHei"/>
              </a:rPr>
              <a:t>化諮詢服務，並協助轉</a:t>
            </a:r>
            <a:r>
              <a:rPr sz="1400" b="1" spc="50" dirty="0">
                <a:solidFill>
                  <a:srgbClr val="7E7E7E"/>
                </a:solidFill>
                <a:latin typeface="Microsoft JhengHei"/>
                <a:cs typeface="Microsoft JhengHei"/>
              </a:rPr>
              <a:t> </a:t>
            </a:r>
            <a:r>
              <a:rPr sz="1400" b="1" spc="-5" dirty="0">
                <a:solidFill>
                  <a:srgbClr val="7E7E7E"/>
                </a:solidFill>
                <a:latin typeface="Microsoft JhengHei"/>
                <a:cs typeface="Microsoft JhengHei"/>
              </a:rPr>
              <a:t>介預防及醫療照護服務。</a:t>
            </a:r>
            <a:endParaRPr sz="1400">
              <a:latin typeface="Microsoft JhengHei"/>
              <a:cs typeface="Microsoft JhengHei"/>
            </a:endParaRPr>
          </a:p>
        </p:txBody>
      </p:sp>
      <p:grpSp>
        <p:nvGrpSpPr>
          <p:cNvPr id="40" name="object 40"/>
          <p:cNvGrpSpPr/>
          <p:nvPr/>
        </p:nvGrpSpPr>
        <p:grpSpPr>
          <a:xfrm>
            <a:off x="965339" y="2450591"/>
            <a:ext cx="6817359" cy="3442335"/>
            <a:chOff x="965339" y="2450591"/>
            <a:chExt cx="6817359" cy="3442335"/>
          </a:xfrm>
        </p:grpSpPr>
        <p:pic>
          <p:nvPicPr>
            <p:cNvPr id="41" name="object 41"/>
            <p:cNvPicPr/>
            <p:nvPr/>
          </p:nvPicPr>
          <p:blipFill>
            <a:blip r:embed="rId13" cstate="print"/>
            <a:stretch>
              <a:fillRect/>
            </a:stretch>
          </p:blipFill>
          <p:spPr>
            <a:xfrm>
              <a:off x="7200011" y="5430773"/>
              <a:ext cx="582168" cy="461772"/>
            </a:xfrm>
            <a:prstGeom prst="rect">
              <a:avLst/>
            </a:prstGeom>
          </p:spPr>
        </p:pic>
        <p:pic>
          <p:nvPicPr>
            <p:cNvPr id="42" name="object 42"/>
            <p:cNvPicPr/>
            <p:nvPr/>
          </p:nvPicPr>
          <p:blipFill>
            <a:blip r:embed="rId14" cstate="print"/>
            <a:stretch>
              <a:fillRect/>
            </a:stretch>
          </p:blipFill>
          <p:spPr>
            <a:xfrm>
              <a:off x="965339" y="2450591"/>
              <a:ext cx="1139189" cy="1011174"/>
            </a:xfrm>
            <a:prstGeom prst="rect">
              <a:avLst/>
            </a:prstGeom>
          </p:spPr>
        </p:pic>
      </p:grpSp>
      <p:sp>
        <p:nvSpPr>
          <p:cNvPr id="43" name="object 43"/>
          <p:cNvSpPr txBox="1">
            <a:spLocks noGrp="1"/>
          </p:cNvSpPr>
          <p:nvPr>
            <p:ph type="title"/>
          </p:nvPr>
        </p:nvSpPr>
        <p:spPr>
          <a:xfrm>
            <a:off x="780173" y="1082294"/>
            <a:ext cx="9787255" cy="506730"/>
          </a:xfrm>
          <a:prstGeom prst="rect">
            <a:avLst/>
          </a:prstGeom>
        </p:spPr>
        <p:txBody>
          <a:bodyPr vert="horz" wrap="square" lIns="0" tIns="13335" rIns="0" bIns="0" rtlCol="0">
            <a:spAutoFit/>
          </a:bodyPr>
          <a:lstStyle/>
          <a:p>
            <a:pPr marL="703580">
              <a:lnSpc>
                <a:spcPct val="100000"/>
              </a:lnSpc>
              <a:spcBef>
                <a:spcPts val="105"/>
              </a:spcBef>
            </a:pPr>
            <a:r>
              <a:rPr dirty="0"/>
              <a:t>整合HIV</a:t>
            </a:r>
            <a:r>
              <a:rPr spc="-10" dirty="0"/>
              <a:t>預防及醫療照護服務</a:t>
            </a:r>
          </a:p>
        </p:txBody>
      </p:sp>
      <p:pic>
        <p:nvPicPr>
          <p:cNvPr id="44" name="object 44"/>
          <p:cNvPicPr/>
          <p:nvPr/>
        </p:nvPicPr>
        <p:blipFill>
          <a:blip r:embed="rId15" cstate="print"/>
          <a:stretch>
            <a:fillRect/>
          </a:stretch>
        </p:blipFill>
        <p:spPr>
          <a:xfrm>
            <a:off x="296303" y="941831"/>
            <a:ext cx="710945" cy="711708"/>
          </a:xfrm>
          <a:prstGeom prst="rect">
            <a:avLst/>
          </a:prstGeom>
        </p:spPr>
      </p:pic>
      <p:sp>
        <p:nvSpPr>
          <p:cNvPr id="45" name="object 45"/>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127</a:t>
            </a:fld>
            <a:endParaRPr spc="-25" dirty="0"/>
          </a:p>
        </p:txBody>
      </p:sp>
      <p:sp>
        <p:nvSpPr>
          <p:cNvPr id="46" name="object 4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348119" y="2064257"/>
            <a:ext cx="3200399" cy="2993737"/>
          </a:xfrm>
          <a:prstGeom prst="rect">
            <a:avLst/>
          </a:prstGeom>
        </p:spPr>
      </p:pic>
      <p:sp>
        <p:nvSpPr>
          <p:cNvPr id="4" name="object 4"/>
          <p:cNvSpPr txBox="1"/>
          <p:nvPr/>
        </p:nvSpPr>
        <p:spPr>
          <a:xfrm>
            <a:off x="1625479" y="2421890"/>
            <a:ext cx="560705" cy="346710"/>
          </a:xfrm>
          <a:prstGeom prst="rect">
            <a:avLst/>
          </a:prstGeom>
        </p:spPr>
        <p:txBody>
          <a:bodyPr vert="horz" wrap="square" lIns="0" tIns="13335" rIns="0" bIns="0" rtlCol="0">
            <a:spAutoFit/>
          </a:bodyPr>
          <a:lstStyle/>
          <a:p>
            <a:pPr marL="12700">
              <a:lnSpc>
                <a:spcPct val="100000"/>
              </a:lnSpc>
              <a:spcBef>
                <a:spcPts val="105"/>
              </a:spcBef>
            </a:pPr>
            <a:r>
              <a:rPr sz="2100" b="1" spc="-25" dirty="0">
                <a:latin typeface="Microsoft JhengHei"/>
                <a:cs typeface="Microsoft JhengHei"/>
              </a:rPr>
              <a:t>公衛</a:t>
            </a:r>
            <a:endParaRPr sz="2100">
              <a:latin typeface="Microsoft JhengHei"/>
              <a:cs typeface="Microsoft JhengHei"/>
            </a:endParaRPr>
          </a:p>
        </p:txBody>
      </p:sp>
      <p:sp>
        <p:nvSpPr>
          <p:cNvPr id="5" name="object 5"/>
          <p:cNvSpPr txBox="1"/>
          <p:nvPr/>
        </p:nvSpPr>
        <p:spPr>
          <a:xfrm>
            <a:off x="945778" y="3613647"/>
            <a:ext cx="1095375" cy="346710"/>
          </a:xfrm>
          <a:prstGeom prst="rect">
            <a:avLst/>
          </a:prstGeom>
        </p:spPr>
        <p:txBody>
          <a:bodyPr vert="horz" wrap="square" lIns="0" tIns="13335" rIns="0" bIns="0" rtlCol="0">
            <a:spAutoFit/>
          </a:bodyPr>
          <a:lstStyle/>
          <a:p>
            <a:pPr marL="12700">
              <a:lnSpc>
                <a:spcPct val="100000"/>
              </a:lnSpc>
              <a:spcBef>
                <a:spcPts val="105"/>
              </a:spcBef>
            </a:pPr>
            <a:r>
              <a:rPr sz="2100" b="1" spc="-15" dirty="0">
                <a:solidFill>
                  <a:srgbClr val="FFFFFF"/>
                </a:solidFill>
                <a:latin typeface="Microsoft JhengHei"/>
                <a:cs typeface="Microsoft JhengHei"/>
              </a:rPr>
              <a:t>指定醫院</a:t>
            </a:r>
            <a:endParaRPr sz="2100">
              <a:latin typeface="Microsoft JhengHei"/>
              <a:cs typeface="Microsoft JhengHei"/>
            </a:endParaRPr>
          </a:p>
        </p:txBody>
      </p:sp>
      <p:sp>
        <p:nvSpPr>
          <p:cNvPr id="6" name="object 6"/>
          <p:cNvSpPr txBox="1"/>
          <p:nvPr/>
        </p:nvSpPr>
        <p:spPr>
          <a:xfrm>
            <a:off x="2530731" y="3585456"/>
            <a:ext cx="560705" cy="667385"/>
          </a:xfrm>
          <a:prstGeom prst="rect">
            <a:avLst/>
          </a:prstGeom>
        </p:spPr>
        <p:txBody>
          <a:bodyPr vert="horz" wrap="square" lIns="0" tIns="13335" rIns="0" bIns="0" rtlCol="0">
            <a:spAutoFit/>
          </a:bodyPr>
          <a:lstStyle/>
          <a:p>
            <a:pPr marL="12700" marR="5080">
              <a:lnSpc>
                <a:spcPct val="100000"/>
              </a:lnSpc>
              <a:spcBef>
                <a:spcPts val="105"/>
              </a:spcBef>
            </a:pPr>
            <a:r>
              <a:rPr sz="2100" b="1" spc="-25" dirty="0">
                <a:latin typeface="Microsoft JhengHei"/>
                <a:cs typeface="Microsoft JhengHei"/>
              </a:rPr>
              <a:t>⺠間團體</a:t>
            </a:r>
            <a:endParaRPr sz="2100">
              <a:latin typeface="Microsoft JhengHei"/>
              <a:cs typeface="Microsoft JhengHei"/>
            </a:endParaRPr>
          </a:p>
        </p:txBody>
      </p:sp>
      <p:sp>
        <p:nvSpPr>
          <p:cNvPr id="7" name="object 7"/>
          <p:cNvSpPr/>
          <p:nvPr/>
        </p:nvSpPr>
        <p:spPr>
          <a:xfrm>
            <a:off x="3887609" y="3044189"/>
            <a:ext cx="692785" cy="2472690"/>
          </a:xfrm>
          <a:custGeom>
            <a:avLst/>
            <a:gdLst/>
            <a:ahLst/>
            <a:cxnLst/>
            <a:rect l="l" t="t" r="r" b="b"/>
            <a:pathLst>
              <a:path w="692785" h="2472690">
                <a:moveTo>
                  <a:pt x="692658" y="2356866"/>
                </a:moveTo>
                <a:lnTo>
                  <a:pt x="692658" y="115061"/>
                </a:lnTo>
                <a:lnTo>
                  <a:pt x="683561" y="70401"/>
                </a:lnTo>
                <a:lnTo>
                  <a:pt x="658749" y="33813"/>
                </a:lnTo>
                <a:lnTo>
                  <a:pt x="621934" y="9084"/>
                </a:lnTo>
                <a:lnTo>
                  <a:pt x="576834" y="0"/>
                </a:lnTo>
                <a:lnTo>
                  <a:pt x="115823" y="0"/>
                </a:lnTo>
                <a:lnTo>
                  <a:pt x="70723" y="9084"/>
                </a:lnTo>
                <a:lnTo>
                  <a:pt x="33908" y="33813"/>
                </a:lnTo>
                <a:lnTo>
                  <a:pt x="9096" y="70401"/>
                </a:lnTo>
                <a:lnTo>
                  <a:pt x="0" y="115062"/>
                </a:lnTo>
                <a:lnTo>
                  <a:pt x="0" y="2356866"/>
                </a:lnTo>
                <a:lnTo>
                  <a:pt x="9096" y="2401966"/>
                </a:lnTo>
                <a:lnTo>
                  <a:pt x="33909" y="2438781"/>
                </a:lnTo>
                <a:lnTo>
                  <a:pt x="70723" y="2463593"/>
                </a:lnTo>
                <a:lnTo>
                  <a:pt x="115824" y="2472690"/>
                </a:lnTo>
                <a:lnTo>
                  <a:pt x="576834" y="2472690"/>
                </a:lnTo>
                <a:lnTo>
                  <a:pt x="621934" y="2463593"/>
                </a:lnTo>
                <a:lnTo>
                  <a:pt x="658749" y="2438780"/>
                </a:lnTo>
                <a:lnTo>
                  <a:pt x="683561" y="2401966"/>
                </a:lnTo>
                <a:lnTo>
                  <a:pt x="692658" y="2356866"/>
                </a:lnTo>
                <a:close/>
              </a:path>
            </a:pathLst>
          </a:custGeom>
          <a:solidFill>
            <a:srgbClr val="2C778C"/>
          </a:solidFill>
        </p:spPr>
        <p:txBody>
          <a:bodyPr wrap="square" lIns="0" tIns="0" rIns="0" bIns="0" rtlCol="0"/>
          <a:lstStyle/>
          <a:p>
            <a:endParaRPr/>
          </a:p>
        </p:txBody>
      </p:sp>
      <p:sp>
        <p:nvSpPr>
          <p:cNvPr id="8" name="object 8"/>
          <p:cNvSpPr txBox="1"/>
          <p:nvPr/>
        </p:nvSpPr>
        <p:spPr>
          <a:xfrm>
            <a:off x="4065403" y="4259078"/>
            <a:ext cx="337185" cy="774065"/>
          </a:xfrm>
          <a:prstGeom prst="rect">
            <a:avLst/>
          </a:prstGeom>
        </p:spPr>
        <p:txBody>
          <a:bodyPr vert="horz" wrap="square" lIns="0" tIns="13335" rIns="0" bIns="0" rtlCol="0">
            <a:spAutoFit/>
          </a:bodyPr>
          <a:lstStyle/>
          <a:p>
            <a:pPr marL="12700" marR="5080">
              <a:lnSpc>
                <a:spcPct val="100000"/>
              </a:lnSpc>
              <a:spcBef>
                <a:spcPts val="105"/>
              </a:spcBef>
            </a:pPr>
            <a:r>
              <a:rPr sz="2450" b="1" spc="-50" dirty="0">
                <a:solidFill>
                  <a:srgbClr val="FFFFFF"/>
                </a:solidFill>
                <a:latin typeface="Microsoft JhengHei"/>
                <a:cs typeface="Microsoft JhengHei"/>
              </a:rPr>
              <a:t>策略</a:t>
            </a:r>
            <a:endParaRPr sz="2450">
              <a:latin typeface="Microsoft JhengHei"/>
              <a:cs typeface="Microsoft JhengHei"/>
            </a:endParaRPr>
          </a:p>
        </p:txBody>
      </p:sp>
      <p:pic>
        <p:nvPicPr>
          <p:cNvPr id="9" name="object 9"/>
          <p:cNvPicPr/>
          <p:nvPr/>
        </p:nvPicPr>
        <p:blipFill>
          <a:blip r:embed="rId3" cstate="print"/>
          <a:stretch>
            <a:fillRect/>
          </a:stretch>
        </p:blipFill>
        <p:spPr>
          <a:xfrm>
            <a:off x="786269" y="5796534"/>
            <a:ext cx="9373361" cy="362711"/>
          </a:xfrm>
          <a:prstGeom prst="rect">
            <a:avLst/>
          </a:prstGeom>
        </p:spPr>
      </p:pic>
      <p:sp>
        <p:nvSpPr>
          <p:cNvPr id="10" name="object 10"/>
          <p:cNvSpPr/>
          <p:nvPr/>
        </p:nvSpPr>
        <p:spPr>
          <a:xfrm>
            <a:off x="4656467" y="3109722"/>
            <a:ext cx="5047615" cy="605155"/>
          </a:xfrm>
          <a:custGeom>
            <a:avLst/>
            <a:gdLst/>
            <a:ahLst/>
            <a:cxnLst/>
            <a:rect l="l" t="t" r="r" b="b"/>
            <a:pathLst>
              <a:path w="5047615" h="605154">
                <a:moveTo>
                  <a:pt x="5047488" y="504443"/>
                </a:moveTo>
                <a:lnTo>
                  <a:pt x="5047488" y="100583"/>
                </a:lnTo>
                <a:lnTo>
                  <a:pt x="5039475" y="61400"/>
                </a:lnTo>
                <a:lnTo>
                  <a:pt x="5017674" y="29432"/>
                </a:lnTo>
                <a:lnTo>
                  <a:pt x="4985444" y="7893"/>
                </a:lnTo>
                <a:lnTo>
                  <a:pt x="4946142" y="0"/>
                </a:lnTo>
                <a:lnTo>
                  <a:pt x="100583" y="0"/>
                </a:lnTo>
                <a:lnTo>
                  <a:pt x="61400" y="7893"/>
                </a:lnTo>
                <a:lnTo>
                  <a:pt x="29432" y="29432"/>
                </a:lnTo>
                <a:lnTo>
                  <a:pt x="7893" y="61400"/>
                </a:lnTo>
                <a:lnTo>
                  <a:pt x="0" y="100584"/>
                </a:lnTo>
                <a:lnTo>
                  <a:pt x="0" y="504444"/>
                </a:lnTo>
                <a:lnTo>
                  <a:pt x="7893" y="543627"/>
                </a:lnTo>
                <a:lnTo>
                  <a:pt x="29432" y="575595"/>
                </a:lnTo>
                <a:lnTo>
                  <a:pt x="61400" y="597134"/>
                </a:lnTo>
                <a:lnTo>
                  <a:pt x="100584" y="605028"/>
                </a:lnTo>
                <a:lnTo>
                  <a:pt x="4946142" y="605027"/>
                </a:lnTo>
                <a:lnTo>
                  <a:pt x="4985444" y="597134"/>
                </a:lnTo>
                <a:lnTo>
                  <a:pt x="5017674" y="575595"/>
                </a:lnTo>
                <a:lnTo>
                  <a:pt x="5039475" y="543627"/>
                </a:lnTo>
                <a:lnTo>
                  <a:pt x="5047488" y="504443"/>
                </a:lnTo>
                <a:close/>
              </a:path>
            </a:pathLst>
          </a:custGeom>
          <a:solidFill>
            <a:srgbClr val="E2F0D9"/>
          </a:solidFill>
        </p:spPr>
        <p:txBody>
          <a:bodyPr wrap="square" lIns="0" tIns="0" rIns="0" bIns="0" rtlCol="0"/>
          <a:lstStyle/>
          <a:p>
            <a:endParaRPr/>
          </a:p>
        </p:txBody>
      </p:sp>
      <p:sp>
        <p:nvSpPr>
          <p:cNvPr id="11" name="object 11"/>
          <p:cNvSpPr txBox="1"/>
          <p:nvPr/>
        </p:nvSpPr>
        <p:spPr>
          <a:xfrm>
            <a:off x="3681361" y="1798560"/>
            <a:ext cx="5947410" cy="2486025"/>
          </a:xfrm>
          <a:prstGeom prst="rect">
            <a:avLst/>
          </a:prstGeom>
        </p:spPr>
        <p:txBody>
          <a:bodyPr vert="horz" wrap="square" lIns="0" tIns="13335" rIns="0" bIns="0" rtlCol="0">
            <a:spAutoFit/>
          </a:bodyPr>
          <a:lstStyle/>
          <a:p>
            <a:pPr marL="947419" marR="5080" indent="-935355">
              <a:lnSpc>
                <a:spcPct val="100000"/>
              </a:lnSpc>
              <a:spcBef>
                <a:spcPts val="105"/>
              </a:spcBef>
            </a:pPr>
            <a:r>
              <a:rPr sz="2450" b="1" spc="-5" dirty="0">
                <a:latin typeface="Microsoft JhengHei"/>
                <a:cs typeface="Microsoft JhengHei"/>
              </a:rPr>
              <a:t>目標：加速初步檢驗(篩檢)陽性到確診時效儘速連結照護治療體系及個案服務</a:t>
            </a:r>
            <a:r>
              <a:rPr sz="2450" b="1" spc="-50" dirty="0">
                <a:latin typeface="Microsoft JhengHei"/>
                <a:cs typeface="Microsoft JhengHei"/>
              </a:rPr>
              <a:t> </a:t>
            </a:r>
            <a:r>
              <a:rPr sz="2450" b="1" spc="-5" dirty="0">
                <a:latin typeface="Microsoft JhengHei"/>
                <a:cs typeface="Microsoft JhengHei"/>
              </a:rPr>
              <a:t>縮短確診至服藥達病毒量測不到時距</a:t>
            </a:r>
            <a:endParaRPr sz="2450">
              <a:latin typeface="Microsoft JhengHei"/>
              <a:cs typeface="Microsoft JhengHei"/>
            </a:endParaRPr>
          </a:p>
          <a:p>
            <a:pPr marL="1240790">
              <a:lnSpc>
                <a:spcPts val="2680"/>
              </a:lnSpc>
              <a:spcBef>
                <a:spcPts val="2240"/>
              </a:spcBef>
            </a:pPr>
            <a:r>
              <a:rPr sz="2450" spc="-10" dirty="0">
                <a:latin typeface="Microsoft JhengHei"/>
                <a:cs typeface="Microsoft JhengHei"/>
              </a:rPr>
              <a:t>活化辦卡機制</a:t>
            </a:r>
            <a:endParaRPr sz="2450">
              <a:latin typeface="Microsoft JhengHei"/>
              <a:cs typeface="Microsoft JhengHei"/>
            </a:endParaRPr>
          </a:p>
          <a:p>
            <a:pPr marL="396240">
              <a:lnSpc>
                <a:spcPts val="2680"/>
              </a:lnSpc>
            </a:pPr>
            <a:r>
              <a:rPr sz="2450" b="1" dirty="0">
                <a:solidFill>
                  <a:srgbClr val="FFFFFF"/>
                </a:solidFill>
                <a:latin typeface="Microsoft JhengHei"/>
                <a:cs typeface="Microsoft JhengHei"/>
              </a:rPr>
              <a:t>發</a:t>
            </a:r>
            <a:endParaRPr sz="2450">
              <a:latin typeface="Microsoft JhengHei"/>
              <a:cs typeface="Microsoft JhengHei"/>
            </a:endParaRPr>
          </a:p>
          <a:p>
            <a:pPr marL="396240">
              <a:lnSpc>
                <a:spcPct val="100000"/>
              </a:lnSpc>
              <a:spcBef>
                <a:spcPts val="10"/>
              </a:spcBef>
            </a:pPr>
            <a:r>
              <a:rPr sz="2450" b="1" dirty="0">
                <a:solidFill>
                  <a:srgbClr val="FFFFFF"/>
                </a:solidFill>
                <a:latin typeface="Microsoft JhengHei"/>
                <a:cs typeface="Microsoft JhengHei"/>
              </a:rPr>
              <a:t>展</a:t>
            </a:r>
            <a:endParaRPr sz="2450">
              <a:latin typeface="Microsoft JhengHei"/>
              <a:cs typeface="Microsoft JhengHei"/>
            </a:endParaRPr>
          </a:p>
        </p:txBody>
      </p:sp>
      <p:sp>
        <p:nvSpPr>
          <p:cNvPr id="12" name="object 12"/>
          <p:cNvSpPr/>
          <p:nvPr/>
        </p:nvSpPr>
        <p:spPr>
          <a:xfrm>
            <a:off x="4676279" y="4955285"/>
            <a:ext cx="5036185" cy="500380"/>
          </a:xfrm>
          <a:custGeom>
            <a:avLst/>
            <a:gdLst/>
            <a:ahLst/>
            <a:cxnLst/>
            <a:rect l="l" t="t" r="r" b="b"/>
            <a:pathLst>
              <a:path w="5036184" h="500379">
                <a:moveTo>
                  <a:pt x="5036058" y="416051"/>
                </a:moveTo>
                <a:lnTo>
                  <a:pt x="5036058" y="83057"/>
                </a:lnTo>
                <a:lnTo>
                  <a:pt x="5029509" y="50792"/>
                </a:lnTo>
                <a:lnTo>
                  <a:pt x="5011674" y="24383"/>
                </a:lnTo>
                <a:lnTo>
                  <a:pt x="4985265" y="6548"/>
                </a:lnTo>
                <a:lnTo>
                  <a:pt x="4953000" y="0"/>
                </a:lnTo>
                <a:lnTo>
                  <a:pt x="83058" y="0"/>
                </a:lnTo>
                <a:lnTo>
                  <a:pt x="50792" y="6548"/>
                </a:lnTo>
                <a:lnTo>
                  <a:pt x="24383" y="24384"/>
                </a:lnTo>
                <a:lnTo>
                  <a:pt x="6548" y="50792"/>
                </a:lnTo>
                <a:lnTo>
                  <a:pt x="0" y="83058"/>
                </a:lnTo>
                <a:lnTo>
                  <a:pt x="0" y="416052"/>
                </a:lnTo>
                <a:lnTo>
                  <a:pt x="6548" y="448758"/>
                </a:lnTo>
                <a:lnTo>
                  <a:pt x="24384" y="475392"/>
                </a:lnTo>
                <a:lnTo>
                  <a:pt x="50792" y="493311"/>
                </a:lnTo>
                <a:lnTo>
                  <a:pt x="83058" y="499872"/>
                </a:lnTo>
                <a:lnTo>
                  <a:pt x="4953000" y="499872"/>
                </a:lnTo>
                <a:lnTo>
                  <a:pt x="4985265" y="493311"/>
                </a:lnTo>
                <a:lnTo>
                  <a:pt x="5011674" y="475392"/>
                </a:lnTo>
                <a:lnTo>
                  <a:pt x="5029509" y="448758"/>
                </a:lnTo>
                <a:lnTo>
                  <a:pt x="5036058" y="416051"/>
                </a:lnTo>
                <a:close/>
              </a:path>
            </a:pathLst>
          </a:custGeom>
          <a:solidFill>
            <a:srgbClr val="E2F0D9"/>
          </a:solidFill>
        </p:spPr>
        <p:txBody>
          <a:bodyPr wrap="square" lIns="0" tIns="0" rIns="0" bIns="0" rtlCol="0"/>
          <a:lstStyle/>
          <a:p>
            <a:endParaRPr/>
          </a:p>
        </p:txBody>
      </p:sp>
      <p:sp>
        <p:nvSpPr>
          <p:cNvPr id="13" name="object 13"/>
          <p:cNvSpPr txBox="1"/>
          <p:nvPr/>
        </p:nvSpPr>
        <p:spPr>
          <a:xfrm>
            <a:off x="862717" y="4996688"/>
            <a:ext cx="8543290" cy="1120140"/>
          </a:xfrm>
          <a:prstGeom prst="rect">
            <a:avLst/>
          </a:prstGeom>
        </p:spPr>
        <p:txBody>
          <a:bodyPr vert="horz" wrap="square" lIns="0" tIns="13335" rIns="0" bIns="0" rtlCol="0">
            <a:spAutoFit/>
          </a:bodyPr>
          <a:lstStyle/>
          <a:p>
            <a:pPr marL="4074795">
              <a:lnSpc>
                <a:spcPct val="100000"/>
              </a:lnSpc>
              <a:spcBef>
                <a:spcPts val="105"/>
              </a:spcBef>
            </a:pPr>
            <a:r>
              <a:rPr sz="2450" spc="-5" dirty="0">
                <a:latin typeface="Microsoft JhengHei"/>
                <a:cs typeface="Microsoft JhengHei"/>
              </a:rPr>
              <a:t>整合醫療、行為和結構策略</a:t>
            </a:r>
            <a:endParaRPr sz="2450">
              <a:latin typeface="Microsoft JhengHei"/>
              <a:cs typeface="Microsoft JhengHei"/>
            </a:endParaRPr>
          </a:p>
          <a:p>
            <a:pPr>
              <a:lnSpc>
                <a:spcPct val="100000"/>
              </a:lnSpc>
              <a:spcBef>
                <a:spcPts val="75"/>
              </a:spcBef>
            </a:pPr>
            <a:endParaRPr sz="1900">
              <a:latin typeface="Microsoft JhengHei"/>
              <a:cs typeface="Microsoft JhengHei"/>
            </a:endParaRPr>
          </a:p>
          <a:p>
            <a:pPr marL="262890" indent="-250825">
              <a:lnSpc>
                <a:spcPct val="100000"/>
              </a:lnSpc>
              <a:spcBef>
                <a:spcPts val="5"/>
              </a:spcBef>
              <a:buFont typeface="Arial MT"/>
              <a:buChar char="•"/>
              <a:tabLst>
                <a:tab pos="262890" algn="l"/>
                <a:tab pos="263525" algn="l"/>
              </a:tabLst>
            </a:pPr>
            <a:r>
              <a:rPr sz="1750" b="1" dirty="0">
                <a:solidFill>
                  <a:srgbClr val="1F497C"/>
                </a:solidFill>
                <a:latin typeface="Microsoft JhengHei"/>
                <a:cs typeface="Microsoft JhengHei"/>
              </a:rPr>
              <a:t>integration of</a:t>
            </a:r>
            <a:r>
              <a:rPr sz="1750" b="1" spc="-15" dirty="0">
                <a:solidFill>
                  <a:srgbClr val="1F497C"/>
                </a:solidFill>
                <a:latin typeface="Microsoft JhengHei"/>
                <a:cs typeface="Microsoft JhengHei"/>
              </a:rPr>
              <a:t> </a:t>
            </a:r>
            <a:r>
              <a:rPr sz="1750" b="1" dirty="0">
                <a:solidFill>
                  <a:srgbClr val="1F497C"/>
                </a:solidFill>
                <a:latin typeface="Microsoft JhengHei"/>
                <a:cs typeface="Microsoft JhengHei"/>
              </a:rPr>
              <a:t>biomedical,</a:t>
            </a:r>
            <a:r>
              <a:rPr sz="1750" b="1" spc="5" dirty="0">
                <a:solidFill>
                  <a:srgbClr val="1F497C"/>
                </a:solidFill>
                <a:latin typeface="Microsoft JhengHei"/>
                <a:cs typeface="Microsoft JhengHei"/>
              </a:rPr>
              <a:t> </a:t>
            </a:r>
            <a:r>
              <a:rPr sz="1750" b="1" dirty="0">
                <a:solidFill>
                  <a:srgbClr val="1F497C"/>
                </a:solidFill>
                <a:latin typeface="Microsoft JhengHei"/>
                <a:cs typeface="Microsoft JhengHei"/>
              </a:rPr>
              <a:t>behavioral and</a:t>
            </a:r>
            <a:r>
              <a:rPr sz="1750" b="1" spc="-15" dirty="0">
                <a:solidFill>
                  <a:srgbClr val="1F497C"/>
                </a:solidFill>
                <a:latin typeface="Microsoft JhengHei"/>
                <a:cs typeface="Microsoft JhengHei"/>
              </a:rPr>
              <a:t> </a:t>
            </a:r>
            <a:r>
              <a:rPr sz="1750" b="1" dirty="0">
                <a:solidFill>
                  <a:srgbClr val="1F497C"/>
                </a:solidFill>
                <a:latin typeface="Microsoft JhengHei"/>
                <a:cs typeface="Microsoft JhengHei"/>
              </a:rPr>
              <a:t>structural</a:t>
            </a:r>
            <a:r>
              <a:rPr sz="1750" b="1" spc="5" dirty="0">
                <a:solidFill>
                  <a:srgbClr val="1F497C"/>
                </a:solidFill>
                <a:latin typeface="Microsoft JhengHei"/>
                <a:cs typeface="Microsoft JhengHei"/>
              </a:rPr>
              <a:t> </a:t>
            </a:r>
            <a:r>
              <a:rPr sz="1750" b="1" dirty="0">
                <a:solidFill>
                  <a:srgbClr val="1F497C"/>
                </a:solidFill>
                <a:latin typeface="Microsoft JhengHei"/>
                <a:cs typeface="Microsoft JhengHei"/>
              </a:rPr>
              <a:t>interventions</a:t>
            </a:r>
            <a:r>
              <a:rPr sz="1750" b="1" spc="-5" dirty="0">
                <a:solidFill>
                  <a:srgbClr val="1F497C"/>
                </a:solidFill>
                <a:latin typeface="Microsoft JhengHei"/>
                <a:cs typeface="Microsoft JhengHei"/>
              </a:rPr>
              <a:t> </a:t>
            </a:r>
            <a:r>
              <a:rPr sz="1750" b="1" dirty="0">
                <a:solidFill>
                  <a:srgbClr val="1F497C"/>
                </a:solidFill>
                <a:latin typeface="Microsoft JhengHei"/>
                <a:cs typeface="Microsoft JhengHei"/>
              </a:rPr>
              <a:t>are</a:t>
            </a:r>
            <a:r>
              <a:rPr sz="1750" b="1" spc="-10" dirty="0">
                <a:solidFill>
                  <a:srgbClr val="1F497C"/>
                </a:solidFill>
                <a:latin typeface="Microsoft JhengHei"/>
                <a:cs typeface="Microsoft JhengHei"/>
              </a:rPr>
              <a:t> needed</a:t>
            </a:r>
            <a:endParaRPr sz="1750">
              <a:latin typeface="Microsoft JhengHei"/>
              <a:cs typeface="Microsoft JhengHei"/>
            </a:endParaRPr>
          </a:p>
        </p:txBody>
      </p:sp>
      <p:sp>
        <p:nvSpPr>
          <p:cNvPr id="14" name="object 14"/>
          <p:cNvSpPr/>
          <p:nvPr/>
        </p:nvSpPr>
        <p:spPr>
          <a:xfrm>
            <a:off x="4682375" y="4056888"/>
            <a:ext cx="5039360" cy="547370"/>
          </a:xfrm>
          <a:custGeom>
            <a:avLst/>
            <a:gdLst/>
            <a:ahLst/>
            <a:cxnLst/>
            <a:rect l="l" t="t" r="r" b="b"/>
            <a:pathLst>
              <a:path w="5039359" h="547370">
                <a:moveTo>
                  <a:pt x="5039106" y="455676"/>
                </a:moveTo>
                <a:lnTo>
                  <a:pt x="5039106" y="91440"/>
                </a:lnTo>
                <a:lnTo>
                  <a:pt x="5031890" y="55614"/>
                </a:lnTo>
                <a:lnTo>
                  <a:pt x="5012245" y="26574"/>
                </a:lnTo>
                <a:lnTo>
                  <a:pt x="4983170" y="7108"/>
                </a:lnTo>
                <a:lnTo>
                  <a:pt x="4947666" y="0"/>
                </a:lnTo>
                <a:lnTo>
                  <a:pt x="91440" y="0"/>
                </a:lnTo>
                <a:lnTo>
                  <a:pt x="55935" y="7108"/>
                </a:lnTo>
                <a:lnTo>
                  <a:pt x="26860" y="26574"/>
                </a:lnTo>
                <a:lnTo>
                  <a:pt x="7215" y="55614"/>
                </a:lnTo>
                <a:lnTo>
                  <a:pt x="0" y="91440"/>
                </a:lnTo>
                <a:lnTo>
                  <a:pt x="0" y="455676"/>
                </a:lnTo>
                <a:lnTo>
                  <a:pt x="7215" y="491501"/>
                </a:lnTo>
                <a:lnTo>
                  <a:pt x="26860" y="520541"/>
                </a:lnTo>
                <a:lnTo>
                  <a:pt x="55935" y="540007"/>
                </a:lnTo>
                <a:lnTo>
                  <a:pt x="91440" y="547116"/>
                </a:lnTo>
                <a:lnTo>
                  <a:pt x="4947666" y="547116"/>
                </a:lnTo>
                <a:lnTo>
                  <a:pt x="4983170" y="540007"/>
                </a:lnTo>
                <a:lnTo>
                  <a:pt x="5012245" y="520541"/>
                </a:lnTo>
                <a:lnTo>
                  <a:pt x="5031890" y="491501"/>
                </a:lnTo>
                <a:lnTo>
                  <a:pt x="5039106" y="455676"/>
                </a:lnTo>
                <a:close/>
              </a:path>
            </a:pathLst>
          </a:custGeom>
          <a:solidFill>
            <a:srgbClr val="E2F0D9"/>
          </a:solidFill>
        </p:spPr>
        <p:txBody>
          <a:bodyPr wrap="square" lIns="0" tIns="0" rIns="0" bIns="0" rtlCol="0"/>
          <a:lstStyle/>
          <a:p>
            <a:endParaRPr/>
          </a:p>
        </p:txBody>
      </p:sp>
      <p:sp>
        <p:nvSpPr>
          <p:cNvPr id="15" name="object 15"/>
          <p:cNvSpPr txBox="1"/>
          <p:nvPr/>
        </p:nvSpPr>
        <p:spPr>
          <a:xfrm>
            <a:off x="4851025" y="4121911"/>
            <a:ext cx="4700270" cy="399415"/>
          </a:xfrm>
          <a:prstGeom prst="rect">
            <a:avLst/>
          </a:prstGeom>
        </p:spPr>
        <p:txBody>
          <a:bodyPr vert="horz" wrap="square" lIns="0" tIns="13335" rIns="0" bIns="0" rtlCol="0">
            <a:spAutoFit/>
          </a:bodyPr>
          <a:lstStyle/>
          <a:p>
            <a:pPr marL="12700">
              <a:lnSpc>
                <a:spcPct val="100000"/>
              </a:lnSpc>
              <a:spcBef>
                <a:spcPts val="105"/>
              </a:spcBef>
            </a:pPr>
            <a:r>
              <a:rPr sz="2450" spc="-5" dirty="0">
                <a:latin typeface="Microsoft JhengHei"/>
                <a:cs typeface="Microsoft JhengHei"/>
              </a:rPr>
              <a:t>強化未就醫和未服藥個案服藥策略</a:t>
            </a:r>
            <a:endParaRPr sz="2450">
              <a:latin typeface="Microsoft JhengHei"/>
              <a:cs typeface="Microsoft JhengHei"/>
            </a:endParaRPr>
          </a:p>
        </p:txBody>
      </p:sp>
      <p:sp>
        <p:nvSpPr>
          <p:cNvPr id="16" name="object 16"/>
          <p:cNvSpPr txBox="1">
            <a:spLocks noGrp="1"/>
          </p:cNvSpPr>
          <p:nvPr>
            <p:ph type="title"/>
          </p:nvPr>
        </p:nvSpPr>
        <p:spPr>
          <a:xfrm>
            <a:off x="1337443" y="1090676"/>
            <a:ext cx="3632835" cy="506730"/>
          </a:xfrm>
          <a:prstGeom prst="rect">
            <a:avLst/>
          </a:prstGeom>
        </p:spPr>
        <p:txBody>
          <a:bodyPr vert="horz" wrap="square" lIns="0" tIns="13335" rIns="0" bIns="0" rtlCol="0">
            <a:spAutoFit/>
          </a:bodyPr>
          <a:lstStyle/>
          <a:p>
            <a:pPr marL="12700">
              <a:lnSpc>
                <a:spcPct val="100000"/>
              </a:lnSpc>
              <a:spcBef>
                <a:spcPts val="105"/>
              </a:spcBef>
            </a:pPr>
            <a:r>
              <a:rPr spc="-10" dirty="0"/>
              <a:t>感染者治療照護策略</a:t>
            </a:r>
          </a:p>
        </p:txBody>
      </p:sp>
      <p:pic>
        <p:nvPicPr>
          <p:cNvPr id="17" name="object 17"/>
          <p:cNvPicPr/>
          <p:nvPr/>
        </p:nvPicPr>
        <p:blipFill>
          <a:blip r:embed="rId4" cstate="print"/>
          <a:stretch>
            <a:fillRect/>
          </a:stretch>
        </p:blipFill>
        <p:spPr>
          <a:xfrm>
            <a:off x="283349" y="962405"/>
            <a:ext cx="707898" cy="674369"/>
          </a:xfrm>
          <a:prstGeom prst="rect">
            <a:avLst/>
          </a:prstGeom>
        </p:spPr>
      </p:pic>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128</a:t>
            </a:fld>
            <a:endParaRPr spc="-25" dirty="0"/>
          </a:p>
        </p:txBody>
      </p:sp>
      <p:sp>
        <p:nvSpPr>
          <p:cNvPr id="19" name="object 1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77" y="795527"/>
            <a:ext cx="10479405" cy="3477260"/>
            <a:chOff x="88277" y="795527"/>
            <a:chExt cx="10479405" cy="3477260"/>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10187940" cy="3477006"/>
            </a:xfrm>
            <a:prstGeom prst="rect">
              <a:avLst/>
            </a:prstGeom>
          </p:spPr>
        </p:pic>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p:nvPr/>
        </p:nvSpPr>
        <p:spPr>
          <a:xfrm>
            <a:off x="271157" y="5351526"/>
            <a:ext cx="10102215" cy="925194"/>
          </a:xfrm>
          <a:custGeom>
            <a:avLst/>
            <a:gdLst/>
            <a:ahLst/>
            <a:cxnLst/>
            <a:rect l="l" t="t" r="r" b="b"/>
            <a:pathLst>
              <a:path w="10102215" h="925195">
                <a:moveTo>
                  <a:pt x="10101834" y="771143"/>
                </a:moveTo>
                <a:lnTo>
                  <a:pt x="10101834" y="154685"/>
                </a:lnTo>
                <a:lnTo>
                  <a:pt x="10094018" y="105826"/>
                </a:lnTo>
                <a:lnTo>
                  <a:pt x="10072231" y="63367"/>
                </a:lnTo>
                <a:lnTo>
                  <a:pt x="10038959" y="29870"/>
                </a:lnTo>
                <a:lnTo>
                  <a:pt x="9996690" y="7894"/>
                </a:lnTo>
                <a:lnTo>
                  <a:pt x="9947910" y="0"/>
                </a:lnTo>
                <a:lnTo>
                  <a:pt x="153924" y="0"/>
                </a:lnTo>
                <a:lnTo>
                  <a:pt x="105143" y="7894"/>
                </a:lnTo>
                <a:lnTo>
                  <a:pt x="62874" y="29870"/>
                </a:lnTo>
                <a:lnTo>
                  <a:pt x="29602" y="63367"/>
                </a:lnTo>
                <a:lnTo>
                  <a:pt x="7815" y="105826"/>
                </a:lnTo>
                <a:lnTo>
                  <a:pt x="0" y="154686"/>
                </a:lnTo>
                <a:lnTo>
                  <a:pt x="0" y="771144"/>
                </a:lnTo>
                <a:lnTo>
                  <a:pt x="7815" y="819924"/>
                </a:lnTo>
                <a:lnTo>
                  <a:pt x="29602" y="862193"/>
                </a:lnTo>
                <a:lnTo>
                  <a:pt x="62874" y="895465"/>
                </a:lnTo>
                <a:lnTo>
                  <a:pt x="105143" y="917252"/>
                </a:lnTo>
                <a:lnTo>
                  <a:pt x="153924" y="925068"/>
                </a:lnTo>
                <a:lnTo>
                  <a:pt x="9947910" y="925067"/>
                </a:lnTo>
                <a:lnTo>
                  <a:pt x="9996690" y="917252"/>
                </a:lnTo>
                <a:lnTo>
                  <a:pt x="10038959" y="895465"/>
                </a:lnTo>
                <a:lnTo>
                  <a:pt x="10072231" y="862193"/>
                </a:lnTo>
                <a:lnTo>
                  <a:pt x="10094018" y="819924"/>
                </a:lnTo>
                <a:lnTo>
                  <a:pt x="10101834" y="771143"/>
                </a:lnTo>
                <a:close/>
              </a:path>
            </a:pathLst>
          </a:custGeom>
          <a:solidFill>
            <a:srgbClr val="FFFFCC"/>
          </a:solidFill>
        </p:spPr>
        <p:txBody>
          <a:bodyPr wrap="square" lIns="0" tIns="0" rIns="0" bIns="0" rtlCol="0"/>
          <a:lstStyle/>
          <a:p>
            <a:endParaRPr/>
          </a:p>
        </p:txBody>
      </p:sp>
      <p:sp>
        <p:nvSpPr>
          <p:cNvPr id="7" name="object 7"/>
          <p:cNvSpPr txBox="1"/>
          <p:nvPr/>
        </p:nvSpPr>
        <p:spPr>
          <a:xfrm>
            <a:off x="1330585" y="5472938"/>
            <a:ext cx="1630680" cy="667385"/>
          </a:xfrm>
          <a:prstGeom prst="rect">
            <a:avLst/>
          </a:prstGeom>
        </p:spPr>
        <p:txBody>
          <a:bodyPr vert="horz" wrap="square" lIns="0" tIns="13335" rIns="0" bIns="0" rtlCol="0">
            <a:spAutoFit/>
          </a:bodyPr>
          <a:lstStyle/>
          <a:p>
            <a:pPr marL="12700" marR="5080">
              <a:lnSpc>
                <a:spcPct val="100000"/>
              </a:lnSpc>
              <a:spcBef>
                <a:spcPts val="105"/>
              </a:spcBef>
            </a:pPr>
            <a:r>
              <a:rPr sz="2100" b="1" spc="-10" dirty="0">
                <a:latin typeface="Microsoft JhengHei"/>
                <a:cs typeface="Microsoft JhengHei"/>
              </a:rPr>
              <a:t>以病⼈為中心之整合式服務</a:t>
            </a:r>
            <a:endParaRPr sz="2100">
              <a:latin typeface="Microsoft JhengHei"/>
              <a:cs typeface="Microsoft JhengHei"/>
            </a:endParaRPr>
          </a:p>
        </p:txBody>
      </p:sp>
      <p:sp>
        <p:nvSpPr>
          <p:cNvPr id="8" name="object 8"/>
          <p:cNvSpPr txBox="1"/>
          <p:nvPr/>
        </p:nvSpPr>
        <p:spPr>
          <a:xfrm>
            <a:off x="1310773" y="2677922"/>
            <a:ext cx="1630680" cy="667385"/>
          </a:xfrm>
          <a:prstGeom prst="rect">
            <a:avLst/>
          </a:prstGeom>
        </p:spPr>
        <p:txBody>
          <a:bodyPr vert="horz" wrap="square" lIns="0" tIns="13335" rIns="0" bIns="0" rtlCol="0">
            <a:spAutoFit/>
          </a:bodyPr>
          <a:lstStyle/>
          <a:p>
            <a:pPr marL="12700" marR="5080">
              <a:lnSpc>
                <a:spcPct val="100000"/>
              </a:lnSpc>
              <a:spcBef>
                <a:spcPts val="105"/>
              </a:spcBef>
            </a:pPr>
            <a:r>
              <a:rPr sz="2100" b="1" spc="-10" dirty="0">
                <a:latin typeface="Microsoft JhengHei"/>
                <a:cs typeface="Microsoft JhengHei"/>
              </a:rPr>
              <a:t>加強連結照護治療體系服務</a:t>
            </a:r>
            <a:endParaRPr sz="2100">
              <a:latin typeface="Microsoft JhengHei"/>
              <a:cs typeface="Microsoft JhengHei"/>
            </a:endParaRPr>
          </a:p>
        </p:txBody>
      </p:sp>
      <p:sp>
        <p:nvSpPr>
          <p:cNvPr id="9" name="object 9"/>
          <p:cNvSpPr txBox="1"/>
          <p:nvPr/>
        </p:nvSpPr>
        <p:spPr>
          <a:xfrm>
            <a:off x="3168529" y="1839410"/>
            <a:ext cx="6910070" cy="2334895"/>
          </a:xfrm>
          <a:prstGeom prst="rect">
            <a:avLst/>
          </a:prstGeom>
        </p:spPr>
        <p:txBody>
          <a:bodyPr vert="horz" wrap="square" lIns="0" tIns="64135" rIns="0" bIns="0" rtlCol="0">
            <a:spAutoFit/>
          </a:bodyPr>
          <a:lstStyle/>
          <a:p>
            <a:pPr marL="170180" indent="-158115">
              <a:lnSpc>
                <a:spcPct val="100000"/>
              </a:lnSpc>
              <a:spcBef>
                <a:spcPts val="505"/>
              </a:spcBef>
              <a:buFont typeface="Arial MT"/>
              <a:buChar char="•"/>
              <a:tabLst>
                <a:tab pos="170815" algn="l"/>
              </a:tabLst>
            </a:pPr>
            <a:r>
              <a:rPr sz="1550" b="1" dirty="0">
                <a:solidFill>
                  <a:srgbClr val="0070C0"/>
                </a:solidFill>
                <a:latin typeface="Microsoft JhengHei"/>
                <a:cs typeface="Microsoft JhengHei"/>
              </a:rPr>
              <a:t>⼀站式服務，確診立即轉介就醫治</a:t>
            </a:r>
            <a:r>
              <a:rPr sz="1550" b="1" spc="-50" dirty="0">
                <a:solidFill>
                  <a:srgbClr val="0070C0"/>
                </a:solidFill>
                <a:latin typeface="Microsoft JhengHei"/>
                <a:cs typeface="Microsoft JhengHei"/>
              </a:rPr>
              <a:t>療</a:t>
            </a:r>
            <a:endParaRPr sz="1550">
              <a:latin typeface="Microsoft JhengHei"/>
              <a:cs typeface="Microsoft JhengHei"/>
            </a:endParaRPr>
          </a:p>
          <a:p>
            <a:pPr marL="170180" indent="-158115">
              <a:lnSpc>
                <a:spcPct val="100000"/>
              </a:lnSpc>
              <a:spcBef>
                <a:spcPts val="415"/>
              </a:spcBef>
              <a:buFont typeface="Arial MT"/>
              <a:buChar char="•"/>
              <a:tabLst>
                <a:tab pos="170815" algn="l"/>
              </a:tabLst>
            </a:pPr>
            <a:r>
              <a:rPr sz="1550" b="1" dirty="0">
                <a:latin typeface="Microsoft JhengHei"/>
                <a:cs typeface="Microsoft JhengHei"/>
              </a:rPr>
              <a:t>提供</a:t>
            </a:r>
            <a:r>
              <a:rPr sz="1550" b="1" dirty="0">
                <a:solidFill>
                  <a:srgbClr val="0070C0"/>
                </a:solidFill>
                <a:latin typeface="Microsoft JhengHei"/>
                <a:cs typeface="Microsoft JhengHei"/>
              </a:rPr>
              <a:t>整合式預防、篩檢及治療服</a:t>
            </a:r>
            <a:r>
              <a:rPr sz="1550" b="1" spc="-50" dirty="0">
                <a:solidFill>
                  <a:srgbClr val="0070C0"/>
                </a:solidFill>
                <a:latin typeface="Microsoft JhengHei"/>
                <a:cs typeface="Microsoft JhengHei"/>
              </a:rPr>
              <a:t>務</a:t>
            </a:r>
            <a:endParaRPr sz="1550">
              <a:latin typeface="Microsoft JhengHei"/>
              <a:cs typeface="Microsoft JhengHei"/>
            </a:endParaRPr>
          </a:p>
          <a:p>
            <a:pPr marL="170180" indent="-158115">
              <a:lnSpc>
                <a:spcPct val="100000"/>
              </a:lnSpc>
              <a:spcBef>
                <a:spcPts val="409"/>
              </a:spcBef>
              <a:buFont typeface="Arial MT"/>
              <a:buChar char="•"/>
              <a:tabLst>
                <a:tab pos="170815" algn="l"/>
              </a:tabLst>
            </a:pPr>
            <a:r>
              <a:rPr sz="1550" b="1" dirty="0">
                <a:latin typeface="Microsoft JhengHei"/>
                <a:cs typeface="Microsoft JhengHei"/>
              </a:rPr>
              <a:t>提升醫療資源可近性，</a:t>
            </a:r>
            <a:r>
              <a:rPr sz="1550" b="1" dirty="0">
                <a:solidFill>
                  <a:srgbClr val="0070C0"/>
                </a:solidFill>
                <a:latin typeface="Microsoft JhengHei"/>
                <a:cs typeface="Microsoft JhengHei"/>
              </a:rPr>
              <a:t>降低感染者就醫之經濟或社會障</a:t>
            </a:r>
            <a:r>
              <a:rPr sz="1550" b="1" spc="-50" dirty="0">
                <a:solidFill>
                  <a:srgbClr val="0070C0"/>
                </a:solidFill>
                <a:latin typeface="Microsoft JhengHei"/>
                <a:cs typeface="Microsoft JhengHei"/>
              </a:rPr>
              <a:t>礙</a:t>
            </a:r>
            <a:endParaRPr sz="1550">
              <a:latin typeface="Microsoft JhengHei"/>
              <a:cs typeface="Microsoft JhengHei"/>
            </a:endParaRPr>
          </a:p>
          <a:p>
            <a:pPr marL="170180" indent="-158115">
              <a:lnSpc>
                <a:spcPct val="100000"/>
              </a:lnSpc>
              <a:spcBef>
                <a:spcPts val="414"/>
              </a:spcBef>
              <a:buFont typeface="Arial MT"/>
              <a:buChar char="•"/>
              <a:tabLst>
                <a:tab pos="170815" algn="l"/>
              </a:tabLst>
            </a:pPr>
            <a:r>
              <a:rPr sz="1550" b="1" dirty="0">
                <a:latin typeface="Microsoft JhengHei"/>
                <a:cs typeface="Microsoft JhengHei"/>
              </a:rPr>
              <a:t>培訓同儕導師和社區外展服務⼈員，提供</a:t>
            </a:r>
            <a:r>
              <a:rPr sz="1550" b="1" dirty="0">
                <a:solidFill>
                  <a:srgbClr val="0070C0"/>
                </a:solidFill>
                <a:latin typeface="Microsoft JhengHei"/>
                <a:cs typeface="Microsoft JhengHei"/>
              </a:rPr>
              <a:t>新確診個案支持及陪伴就醫服務</a:t>
            </a:r>
            <a:r>
              <a:rPr sz="1550" b="1" spc="-50" dirty="0">
                <a:latin typeface="Microsoft JhengHei"/>
                <a:cs typeface="Microsoft JhengHei"/>
              </a:rPr>
              <a:t>。</a:t>
            </a:r>
            <a:endParaRPr sz="1550">
              <a:latin typeface="Microsoft JhengHei"/>
              <a:cs typeface="Microsoft JhengHei"/>
            </a:endParaRPr>
          </a:p>
          <a:p>
            <a:pPr marL="170180" marR="10795" indent="-158115">
              <a:lnSpc>
                <a:spcPct val="122300"/>
              </a:lnSpc>
              <a:buFont typeface="Arial MT"/>
              <a:buChar char="•"/>
              <a:tabLst>
                <a:tab pos="170815" algn="l"/>
              </a:tabLst>
            </a:pPr>
            <a:r>
              <a:rPr sz="1550" b="1" dirty="0">
                <a:latin typeface="Microsoft JhengHei"/>
                <a:cs typeface="Microsoft JhengHei"/>
              </a:rPr>
              <a:t>個案管理服務，強化追蹤管理與提醒回診(</a:t>
            </a:r>
            <a:r>
              <a:rPr sz="1550" b="1" dirty="0">
                <a:solidFill>
                  <a:srgbClr val="0070C0"/>
                </a:solidFill>
                <a:latin typeface="Microsoft JhengHei"/>
                <a:cs typeface="Microsoft JhengHei"/>
              </a:rPr>
              <a:t>可運用手機APP、LINE或簡訊等</a:t>
            </a:r>
            <a:r>
              <a:rPr sz="1550" b="1" spc="-50" dirty="0">
                <a:solidFill>
                  <a:srgbClr val="0070C0"/>
                </a:solidFill>
                <a:latin typeface="Microsoft JhengHei"/>
                <a:cs typeface="Microsoft JhengHei"/>
              </a:rPr>
              <a:t>通</a:t>
            </a:r>
            <a:r>
              <a:rPr sz="1550" b="1" dirty="0">
                <a:solidFill>
                  <a:srgbClr val="0070C0"/>
                </a:solidFill>
                <a:latin typeface="Microsoft JhengHei"/>
                <a:cs typeface="Microsoft JhengHei"/>
              </a:rPr>
              <a:t>訊軟體提供關懷及諮詢服務</a:t>
            </a:r>
            <a:r>
              <a:rPr sz="1550" b="1" spc="-50" dirty="0">
                <a:latin typeface="Microsoft JhengHei"/>
                <a:cs typeface="Microsoft JhengHei"/>
              </a:rPr>
              <a:t>)</a:t>
            </a:r>
            <a:endParaRPr sz="1550">
              <a:latin typeface="Microsoft JhengHei"/>
              <a:cs typeface="Microsoft JhengHei"/>
            </a:endParaRPr>
          </a:p>
          <a:p>
            <a:pPr marL="170180" marR="5080" indent="-158115">
              <a:lnSpc>
                <a:spcPts val="2270"/>
              </a:lnSpc>
              <a:spcBef>
                <a:spcPts val="105"/>
              </a:spcBef>
              <a:buFont typeface="Arial MT"/>
              <a:buChar char="•"/>
              <a:tabLst>
                <a:tab pos="170815" algn="l"/>
              </a:tabLst>
            </a:pPr>
            <a:r>
              <a:rPr sz="1550" b="1" dirty="0">
                <a:solidFill>
                  <a:srgbClr val="0070C0"/>
                </a:solidFill>
                <a:latin typeface="Microsoft JhengHei"/>
                <a:cs typeface="Microsoft JhengHei"/>
              </a:rPr>
              <a:t>⿎勵受檢者的伴侶進行HIV檢驗</a:t>
            </a:r>
            <a:r>
              <a:rPr sz="1550" b="1" dirty="0">
                <a:latin typeface="Microsoft JhengHei"/>
                <a:cs typeface="Microsoft JhengHei"/>
              </a:rPr>
              <a:t>，並為HIV感染者及重點⼈群提供伴侶服務</a:t>
            </a:r>
            <a:r>
              <a:rPr sz="1550" b="1" spc="-50" dirty="0">
                <a:latin typeface="Microsoft JhengHei"/>
                <a:cs typeface="Microsoft JhengHei"/>
              </a:rPr>
              <a:t>，</a:t>
            </a:r>
            <a:r>
              <a:rPr sz="1550" b="1" dirty="0">
                <a:latin typeface="Microsoft JhengHei"/>
                <a:cs typeface="Microsoft JhengHei"/>
              </a:rPr>
              <a:t>或為檢驗陰性之伴侶提供有效的預防感染措施(如：安全性行為及PrEP等</a:t>
            </a:r>
            <a:r>
              <a:rPr sz="1550" b="1" spc="-50" dirty="0">
                <a:latin typeface="Microsoft JhengHei"/>
                <a:cs typeface="Microsoft JhengHei"/>
              </a:rPr>
              <a:t>)</a:t>
            </a:r>
            <a:endParaRPr sz="1550">
              <a:latin typeface="Microsoft JhengHei"/>
              <a:cs typeface="Microsoft JhengHei"/>
            </a:endParaRPr>
          </a:p>
        </p:txBody>
      </p:sp>
      <p:sp>
        <p:nvSpPr>
          <p:cNvPr id="10" name="object 10"/>
          <p:cNvSpPr txBox="1">
            <a:spLocks noGrp="1"/>
          </p:cNvSpPr>
          <p:nvPr>
            <p:ph type="title"/>
          </p:nvPr>
        </p:nvSpPr>
        <p:spPr>
          <a:xfrm>
            <a:off x="1354970" y="1082294"/>
            <a:ext cx="6839584" cy="506730"/>
          </a:xfrm>
          <a:prstGeom prst="rect">
            <a:avLst/>
          </a:prstGeom>
        </p:spPr>
        <p:txBody>
          <a:bodyPr vert="horz" wrap="square" lIns="0" tIns="13335" rIns="0" bIns="0" rtlCol="0">
            <a:spAutoFit/>
          </a:bodyPr>
          <a:lstStyle/>
          <a:p>
            <a:pPr marL="12700">
              <a:lnSpc>
                <a:spcPct val="100000"/>
              </a:lnSpc>
              <a:spcBef>
                <a:spcPts val="105"/>
              </a:spcBef>
            </a:pPr>
            <a:r>
              <a:rPr spc="-5" dirty="0"/>
              <a:t>儘速連結照護治療體系及個案服務策略</a:t>
            </a:r>
          </a:p>
        </p:txBody>
      </p:sp>
      <p:sp>
        <p:nvSpPr>
          <p:cNvPr id="11" name="object 11"/>
          <p:cNvSpPr/>
          <p:nvPr/>
        </p:nvSpPr>
        <p:spPr>
          <a:xfrm>
            <a:off x="244487" y="4363986"/>
            <a:ext cx="10128250" cy="906144"/>
          </a:xfrm>
          <a:custGeom>
            <a:avLst/>
            <a:gdLst/>
            <a:ahLst/>
            <a:cxnLst/>
            <a:rect l="l" t="t" r="r" b="b"/>
            <a:pathLst>
              <a:path w="10128250" h="906145">
                <a:moveTo>
                  <a:pt x="10127742" y="150876"/>
                </a:moveTo>
                <a:lnTo>
                  <a:pt x="10116528" y="99339"/>
                </a:lnTo>
                <a:lnTo>
                  <a:pt x="10093655" y="60629"/>
                </a:lnTo>
                <a:lnTo>
                  <a:pt x="10060991" y="29540"/>
                </a:lnTo>
                <a:lnTo>
                  <a:pt x="10021189" y="8521"/>
                </a:lnTo>
                <a:lnTo>
                  <a:pt x="9976866" y="0"/>
                </a:lnTo>
                <a:lnTo>
                  <a:pt x="159258" y="0"/>
                </a:lnTo>
                <a:lnTo>
                  <a:pt x="114617" y="6070"/>
                </a:lnTo>
                <a:lnTo>
                  <a:pt x="74002" y="24955"/>
                </a:lnTo>
                <a:lnTo>
                  <a:pt x="40005" y="54305"/>
                </a:lnTo>
                <a:lnTo>
                  <a:pt x="15240" y="91732"/>
                </a:lnTo>
                <a:lnTo>
                  <a:pt x="2286" y="134874"/>
                </a:lnTo>
                <a:lnTo>
                  <a:pt x="0" y="159258"/>
                </a:lnTo>
                <a:lnTo>
                  <a:pt x="0" y="746760"/>
                </a:lnTo>
                <a:lnTo>
                  <a:pt x="11163" y="804862"/>
                </a:lnTo>
                <a:lnTo>
                  <a:pt x="25146" y="831811"/>
                </a:lnTo>
                <a:lnTo>
                  <a:pt x="39293" y="851166"/>
                </a:lnTo>
                <a:lnTo>
                  <a:pt x="41148" y="852982"/>
                </a:lnTo>
                <a:lnTo>
                  <a:pt x="48006" y="859713"/>
                </a:lnTo>
                <a:lnTo>
                  <a:pt x="55626" y="867206"/>
                </a:lnTo>
                <a:lnTo>
                  <a:pt x="58674" y="870204"/>
                </a:lnTo>
                <a:lnTo>
                  <a:pt x="64008" y="874204"/>
                </a:lnTo>
                <a:lnTo>
                  <a:pt x="70866" y="879348"/>
                </a:lnTo>
                <a:lnTo>
                  <a:pt x="74676" y="881722"/>
                </a:lnTo>
                <a:lnTo>
                  <a:pt x="76962" y="883158"/>
                </a:lnTo>
                <a:lnTo>
                  <a:pt x="85344" y="887564"/>
                </a:lnTo>
                <a:lnTo>
                  <a:pt x="89916" y="889965"/>
                </a:lnTo>
                <a:lnTo>
                  <a:pt x="96012" y="893178"/>
                </a:lnTo>
                <a:lnTo>
                  <a:pt x="101346" y="895083"/>
                </a:lnTo>
                <a:lnTo>
                  <a:pt x="116471" y="900442"/>
                </a:lnTo>
                <a:lnTo>
                  <a:pt x="119634" y="901077"/>
                </a:lnTo>
                <a:lnTo>
                  <a:pt x="125730" y="902309"/>
                </a:lnTo>
                <a:lnTo>
                  <a:pt x="137642" y="904722"/>
                </a:lnTo>
                <a:lnTo>
                  <a:pt x="139446" y="904824"/>
                </a:lnTo>
                <a:lnTo>
                  <a:pt x="145542" y="905192"/>
                </a:lnTo>
                <a:lnTo>
                  <a:pt x="159258" y="906018"/>
                </a:lnTo>
                <a:lnTo>
                  <a:pt x="9976866" y="906018"/>
                </a:lnTo>
                <a:lnTo>
                  <a:pt x="9984486" y="905256"/>
                </a:lnTo>
                <a:lnTo>
                  <a:pt x="9988296" y="904341"/>
                </a:lnTo>
                <a:lnTo>
                  <a:pt x="9995916" y="902538"/>
                </a:lnTo>
                <a:lnTo>
                  <a:pt x="10008870" y="899464"/>
                </a:lnTo>
                <a:lnTo>
                  <a:pt x="10014966" y="898029"/>
                </a:lnTo>
                <a:lnTo>
                  <a:pt x="10021062" y="896581"/>
                </a:lnTo>
                <a:lnTo>
                  <a:pt x="10053828" y="879881"/>
                </a:lnTo>
                <a:lnTo>
                  <a:pt x="10062972" y="874496"/>
                </a:lnTo>
                <a:lnTo>
                  <a:pt x="10067214" y="871994"/>
                </a:lnTo>
                <a:lnTo>
                  <a:pt x="10072878" y="866051"/>
                </a:lnTo>
                <a:lnTo>
                  <a:pt x="10080498" y="858037"/>
                </a:lnTo>
                <a:lnTo>
                  <a:pt x="10092690" y="845223"/>
                </a:lnTo>
                <a:lnTo>
                  <a:pt x="10094976" y="842822"/>
                </a:lnTo>
                <a:lnTo>
                  <a:pt x="10098265" y="839368"/>
                </a:lnTo>
                <a:lnTo>
                  <a:pt x="10102596" y="831138"/>
                </a:lnTo>
                <a:lnTo>
                  <a:pt x="10119233" y="799553"/>
                </a:lnTo>
                <a:lnTo>
                  <a:pt x="10127742" y="755142"/>
                </a:lnTo>
                <a:lnTo>
                  <a:pt x="10127742" y="150876"/>
                </a:lnTo>
                <a:close/>
              </a:path>
            </a:pathLst>
          </a:custGeom>
          <a:solidFill>
            <a:srgbClr val="D9EDD5"/>
          </a:solidFill>
        </p:spPr>
        <p:txBody>
          <a:bodyPr wrap="square" lIns="0" tIns="0" rIns="0" bIns="0" rtlCol="0"/>
          <a:lstStyle/>
          <a:p>
            <a:endParaRPr/>
          </a:p>
        </p:txBody>
      </p:sp>
      <p:sp>
        <p:nvSpPr>
          <p:cNvPr id="12" name="object 12"/>
          <p:cNvSpPr txBox="1"/>
          <p:nvPr/>
        </p:nvSpPr>
        <p:spPr>
          <a:xfrm>
            <a:off x="1315346" y="4475479"/>
            <a:ext cx="1630680" cy="667385"/>
          </a:xfrm>
          <a:prstGeom prst="rect">
            <a:avLst/>
          </a:prstGeom>
        </p:spPr>
        <p:txBody>
          <a:bodyPr vert="horz" wrap="square" lIns="0" tIns="13335" rIns="0" bIns="0" rtlCol="0">
            <a:spAutoFit/>
          </a:bodyPr>
          <a:lstStyle/>
          <a:p>
            <a:pPr marL="12700" marR="5080">
              <a:lnSpc>
                <a:spcPct val="100000"/>
              </a:lnSpc>
              <a:spcBef>
                <a:spcPts val="105"/>
              </a:spcBef>
            </a:pPr>
            <a:r>
              <a:rPr sz="2100" b="1" spc="-10" dirty="0">
                <a:latin typeface="Microsoft JhengHei"/>
                <a:cs typeface="Microsoft JhengHei"/>
              </a:rPr>
              <a:t>公衛及醫療端個案管理服務</a:t>
            </a:r>
            <a:endParaRPr sz="2100">
              <a:latin typeface="Microsoft JhengHei"/>
              <a:cs typeface="Microsoft JhengHei"/>
            </a:endParaRPr>
          </a:p>
        </p:txBody>
      </p:sp>
      <p:grpSp>
        <p:nvGrpSpPr>
          <p:cNvPr id="13" name="object 13"/>
          <p:cNvGrpSpPr/>
          <p:nvPr/>
        </p:nvGrpSpPr>
        <p:grpSpPr>
          <a:xfrm>
            <a:off x="146189" y="962405"/>
            <a:ext cx="1144270" cy="2557780"/>
            <a:chOff x="146189" y="962405"/>
            <a:chExt cx="1144270" cy="2557780"/>
          </a:xfrm>
        </p:grpSpPr>
        <p:pic>
          <p:nvPicPr>
            <p:cNvPr id="14" name="object 14"/>
            <p:cNvPicPr/>
            <p:nvPr/>
          </p:nvPicPr>
          <p:blipFill>
            <a:blip r:embed="rId3" cstate="print"/>
            <a:stretch>
              <a:fillRect/>
            </a:stretch>
          </p:blipFill>
          <p:spPr>
            <a:xfrm>
              <a:off x="146189" y="2529839"/>
              <a:ext cx="1143761" cy="989838"/>
            </a:xfrm>
            <a:prstGeom prst="rect">
              <a:avLst/>
            </a:prstGeom>
          </p:spPr>
        </p:pic>
        <p:pic>
          <p:nvPicPr>
            <p:cNvPr id="15" name="object 15"/>
            <p:cNvPicPr/>
            <p:nvPr/>
          </p:nvPicPr>
          <p:blipFill>
            <a:blip r:embed="rId4" cstate="print"/>
            <a:stretch>
              <a:fillRect/>
            </a:stretch>
          </p:blipFill>
          <p:spPr>
            <a:xfrm>
              <a:off x="291731" y="962405"/>
              <a:ext cx="707898" cy="674369"/>
            </a:xfrm>
            <a:prstGeom prst="rect">
              <a:avLst/>
            </a:prstGeom>
          </p:spPr>
        </p:pic>
      </p:grpSp>
      <p:grpSp>
        <p:nvGrpSpPr>
          <p:cNvPr id="16" name="object 16"/>
          <p:cNvGrpSpPr/>
          <p:nvPr/>
        </p:nvGrpSpPr>
        <p:grpSpPr>
          <a:xfrm>
            <a:off x="146189" y="4458461"/>
            <a:ext cx="1181100" cy="1830070"/>
            <a:chOff x="146189" y="4458461"/>
            <a:chExt cx="1181100" cy="1830070"/>
          </a:xfrm>
        </p:grpSpPr>
        <p:pic>
          <p:nvPicPr>
            <p:cNvPr id="17" name="object 17"/>
            <p:cNvPicPr/>
            <p:nvPr/>
          </p:nvPicPr>
          <p:blipFill>
            <a:blip r:embed="rId5" cstate="print"/>
            <a:stretch>
              <a:fillRect/>
            </a:stretch>
          </p:blipFill>
          <p:spPr>
            <a:xfrm>
              <a:off x="146189" y="5301995"/>
              <a:ext cx="1181100" cy="986027"/>
            </a:xfrm>
            <a:prstGeom prst="rect">
              <a:avLst/>
            </a:prstGeom>
          </p:spPr>
        </p:pic>
        <p:pic>
          <p:nvPicPr>
            <p:cNvPr id="18" name="object 18"/>
            <p:cNvPicPr/>
            <p:nvPr/>
          </p:nvPicPr>
          <p:blipFill>
            <a:blip r:embed="rId6" cstate="print"/>
            <a:stretch>
              <a:fillRect/>
            </a:stretch>
          </p:blipFill>
          <p:spPr>
            <a:xfrm>
              <a:off x="374789" y="4458461"/>
              <a:ext cx="794766" cy="790194"/>
            </a:xfrm>
            <a:prstGeom prst="rect">
              <a:avLst/>
            </a:prstGeom>
          </p:spPr>
        </p:pic>
      </p:grpSp>
      <p:sp>
        <p:nvSpPr>
          <p:cNvPr id="19" name="object 19"/>
          <p:cNvSpPr txBox="1"/>
          <p:nvPr/>
        </p:nvSpPr>
        <p:spPr>
          <a:xfrm>
            <a:off x="3238633" y="4489646"/>
            <a:ext cx="5795010" cy="603250"/>
          </a:xfrm>
          <a:prstGeom prst="rect">
            <a:avLst/>
          </a:prstGeom>
        </p:spPr>
        <p:txBody>
          <a:bodyPr vert="horz" wrap="square" lIns="0" tIns="64135" rIns="0" bIns="0" rtlCol="0">
            <a:spAutoFit/>
          </a:bodyPr>
          <a:lstStyle/>
          <a:p>
            <a:pPr marL="170180" indent="-158115">
              <a:lnSpc>
                <a:spcPct val="100000"/>
              </a:lnSpc>
              <a:spcBef>
                <a:spcPts val="505"/>
              </a:spcBef>
              <a:buFont typeface="Arial MT"/>
              <a:buChar char="•"/>
              <a:tabLst>
                <a:tab pos="170815" algn="l"/>
              </a:tabLst>
            </a:pPr>
            <a:r>
              <a:rPr sz="1550" b="1" dirty="0">
                <a:solidFill>
                  <a:srgbClr val="0070C0"/>
                </a:solidFill>
                <a:latin typeface="Microsoft JhengHei"/>
                <a:cs typeface="Microsoft JhengHei"/>
              </a:rPr>
              <a:t>依個案特性，規劃不同個案管理模式</a:t>
            </a:r>
            <a:r>
              <a:rPr sz="1550" b="1" dirty="0">
                <a:latin typeface="Microsoft JhengHei"/>
                <a:cs typeface="Microsoft JhengHei"/>
              </a:rPr>
              <a:t>，協助個案穩定就醫服</a:t>
            </a:r>
            <a:r>
              <a:rPr sz="1550" b="1" spc="-50" dirty="0">
                <a:latin typeface="Microsoft JhengHei"/>
                <a:cs typeface="Microsoft JhengHei"/>
              </a:rPr>
              <a:t>藥</a:t>
            </a:r>
            <a:endParaRPr sz="1550">
              <a:latin typeface="Microsoft JhengHei"/>
              <a:cs typeface="Microsoft JhengHei"/>
            </a:endParaRPr>
          </a:p>
          <a:p>
            <a:pPr marL="170180" indent="-158115">
              <a:lnSpc>
                <a:spcPct val="100000"/>
              </a:lnSpc>
              <a:spcBef>
                <a:spcPts val="415"/>
              </a:spcBef>
              <a:buFont typeface="Arial MT"/>
              <a:buChar char="•"/>
              <a:tabLst>
                <a:tab pos="170815" algn="l"/>
              </a:tabLst>
            </a:pPr>
            <a:r>
              <a:rPr sz="1550" b="1" dirty="0">
                <a:latin typeface="Microsoft JhengHei"/>
                <a:cs typeface="Microsoft JhengHei"/>
              </a:rPr>
              <a:t>在個案、醫療照護⼈員、及其他社區支持資源間建立良好的連</a:t>
            </a:r>
            <a:r>
              <a:rPr sz="1550" b="1" spc="-50" dirty="0">
                <a:latin typeface="Microsoft JhengHei"/>
                <a:cs typeface="Microsoft JhengHei"/>
              </a:rPr>
              <a:t>結</a:t>
            </a:r>
            <a:endParaRPr sz="1550">
              <a:latin typeface="Microsoft JhengHei"/>
              <a:cs typeface="Microsoft JhengHei"/>
            </a:endParaRPr>
          </a:p>
        </p:txBody>
      </p:sp>
      <p:sp>
        <p:nvSpPr>
          <p:cNvPr id="21" name="object 2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129</a:t>
            </a:fld>
            <a:endParaRPr spc="-25" dirty="0"/>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0" name="object 20"/>
          <p:cNvSpPr txBox="1"/>
          <p:nvPr/>
        </p:nvSpPr>
        <p:spPr>
          <a:xfrm>
            <a:off x="3263784" y="5519873"/>
            <a:ext cx="4592320" cy="603250"/>
          </a:xfrm>
          <a:prstGeom prst="rect">
            <a:avLst/>
          </a:prstGeom>
        </p:spPr>
        <p:txBody>
          <a:bodyPr vert="horz" wrap="square" lIns="0" tIns="64135" rIns="0" bIns="0" rtlCol="0">
            <a:spAutoFit/>
          </a:bodyPr>
          <a:lstStyle/>
          <a:p>
            <a:pPr marL="170180" indent="-158115">
              <a:lnSpc>
                <a:spcPct val="100000"/>
              </a:lnSpc>
              <a:spcBef>
                <a:spcPts val="505"/>
              </a:spcBef>
              <a:buFont typeface="Arial MT"/>
              <a:buChar char="•"/>
              <a:tabLst>
                <a:tab pos="170815" algn="l"/>
              </a:tabLst>
            </a:pPr>
            <a:r>
              <a:rPr sz="1550" b="1" dirty="0">
                <a:latin typeface="Microsoft JhengHei"/>
                <a:cs typeface="Microsoft JhengHei"/>
              </a:rPr>
              <a:t>建立以</a:t>
            </a:r>
            <a:r>
              <a:rPr sz="1550" b="1" dirty="0">
                <a:solidFill>
                  <a:srgbClr val="0070C0"/>
                </a:solidFill>
                <a:latin typeface="Microsoft JhengHei"/>
                <a:cs typeface="Microsoft JhengHei"/>
              </a:rPr>
              <a:t>病⼈為中心之跨科別共同照顧醫療體</a:t>
            </a:r>
            <a:r>
              <a:rPr sz="1550" b="1" spc="-50" dirty="0">
                <a:solidFill>
                  <a:srgbClr val="0070C0"/>
                </a:solidFill>
                <a:latin typeface="Microsoft JhengHei"/>
                <a:cs typeface="Microsoft JhengHei"/>
              </a:rPr>
              <a:t>系</a:t>
            </a:r>
            <a:endParaRPr sz="1550">
              <a:latin typeface="Microsoft JhengHei"/>
              <a:cs typeface="Microsoft JhengHei"/>
            </a:endParaRPr>
          </a:p>
          <a:p>
            <a:pPr marL="170180" indent="-158115">
              <a:lnSpc>
                <a:spcPct val="100000"/>
              </a:lnSpc>
              <a:spcBef>
                <a:spcPts val="415"/>
              </a:spcBef>
              <a:buFont typeface="Arial MT"/>
              <a:buChar char="•"/>
              <a:tabLst>
                <a:tab pos="170815" algn="l"/>
              </a:tabLst>
            </a:pPr>
            <a:r>
              <a:rPr sz="1550" b="1" dirty="0">
                <a:solidFill>
                  <a:srgbClr val="0070C0"/>
                </a:solidFill>
                <a:latin typeface="Microsoft JhengHei"/>
                <a:cs typeface="Microsoft JhengHei"/>
              </a:rPr>
              <a:t>營造感染者友善就醫環境</a:t>
            </a:r>
            <a:r>
              <a:rPr sz="1550" b="1" dirty="0">
                <a:latin typeface="Microsoft JhengHei"/>
                <a:cs typeface="Microsoft JhengHei"/>
              </a:rPr>
              <a:t>，提供全⼈醫療照護服</a:t>
            </a:r>
            <a:r>
              <a:rPr sz="1550" b="1" spc="-50" dirty="0">
                <a:latin typeface="Microsoft JhengHei"/>
                <a:cs typeface="Microsoft JhengHei"/>
              </a:rPr>
              <a:t>務</a:t>
            </a:r>
            <a:endParaRPr sz="1550">
              <a:latin typeface="Microsoft JhengHei"/>
              <a:cs typeface="Microsoft JhengHe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4569847" y="882650"/>
            <a:ext cx="1362710" cy="560705"/>
          </a:xfrm>
          <a:prstGeom prst="rect">
            <a:avLst/>
          </a:prstGeom>
        </p:spPr>
        <p:txBody>
          <a:bodyPr vert="horz" wrap="square" lIns="0" tIns="13970" rIns="0" bIns="0" rtlCol="0">
            <a:spAutoFit/>
          </a:bodyPr>
          <a:lstStyle/>
          <a:p>
            <a:pPr marL="12700">
              <a:lnSpc>
                <a:spcPct val="100000"/>
              </a:lnSpc>
              <a:spcBef>
                <a:spcPts val="110"/>
              </a:spcBef>
            </a:pPr>
            <a:r>
              <a:rPr sz="3500" spc="-20" dirty="0">
                <a:solidFill>
                  <a:srgbClr val="276C76"/>
                </a:solidFill>
              </a:rPr>
              <a:t>空窗期</a:t>
            </a:r>
            <a:endParaRPr sz="3500"/>
          </a:p>
        </p:txBody>
      </p:sp>
      <p:pic>
        <p:nvPicPr>
          <p:cNvPr id="4" name="object 4"/>
          <p:cNvPicPr/>
          <p:nvPr/>
        </p:nvPicPr>
        <p:blipFill>
          <a:blip r:embed="rId2" cstate="print"/>
          <a:stretch>
            <a:fillRect/>
          </a:stretch>
        </p:blipFill>
        <p:spPr>
          <a:xfrm>
            <a:off x="9023" y="1424177"/>
            <a:ext cx="10684001" cy="224790"/>
          </a:xfrm>
          <a:prstGeom prst="rect">
            <a:avLst/>
          </a:prstGeom>
        </p:spPr>
      </p:pic>
      <p:grpSp>
        <p:nvGrpSpPr>
          <p:cNvPr id="5" name="object 5"/>
          <p:cNvGrpSpPr/>
          <p:nvPr/>
        </p:nvGrpSpPr>
        <p:grpSpPr>
          <a:xfrm>
            <a:off x="2263025" y="4914138"/>
            <a:ext cx="7444740" cy="772160"/>
            <a:chOff x="2263025" y="4914138"/>
            <a:chExt cx="7444740" cy="772160"/>
          </a:xfrm>
        </p:grpSpPr>
        <p:pic>
          <p:nvPicPr>
            <p:cNvPr id="6" name="object 6"/>
            <p:cNvPicPr/>
            <p:nvPr/>
          </p:nvPicPr>
          <p:blipFill>
            <a:blip r:embed="rId3" cstate="print"/>
            <a:stretch>
              <a:fillRect/>
            </a:stretch>
          </p:blipFill>
          <p:spPr>
            <a:xfrm>
              <a:off x="2751467" y="5338572"/>
              <a:ext cx="6277356" cy="347472"/>
            </a:xfrm>
            <a:prstGeom prst="rect">
              <a:avLst/>
            </a:prstGeom>
          </p:spPr>
        </p:pic>
        <p:sp>
          <p:nvSpPr>
            <p:cNvPr id="7" name="object 7"/>
            <p:cNvSpPr/>
            <p:nvPr/>
          </p:nvSpPr>
          <p:spPr>
            <a:xfrm>
              <a:off x="2764421" y="4976622"/>
              <a:ext cx="1306195" cy="265430"/>
            </a:xfrm>
            <a:custGeom>
              <a:avLst/>
              <a:gdLst/>
              <a:ahLst/>
              <a:cxnLst/>
              <a:rect l="l" t="t" r="r" b="b"/>
              <a:pathLst>
                <a:path w="1306195" h="265429">
                  <a:moveTo>
                    <a:pt x="0" y="265175"/>
                  </a:moveTo>
                  <a:lnTo>
                    <a:pt x="1306068" y="265175"/>
                  </a:lnTo>
                  <a:lnTo>
                    <a:pt x="1306068" y="0"/>
                  </a:lnTo>
                  <a:lnTo>
                    <a:pt x="0" y="0"/>
                  </a:lnTo>
                  <a:lnTo>
                    <a:pt x="0" y="265175"/>
                  </a:lnTo>
                  <a:close/>
                </a:path>
              </a:pathLst>
            </a:custGeom>
            <a:solidFill>
              <a:srgbClr val="FFFF00"/>
            </a:solidFill>
          </p:spPr>
          <p:txBody>
            <a:bodyPr wrap="square" lIns="0" tIns="0" rIns="0" bIns="0" rtlCol="0"/>
            <a:lstStyle/>
            <a:p>
              <a:endParaRPr/>
            </a:p>
          </p:txBody>
        </p:sp>
        <p:sp>
          <p:nvSpPr>
            <p:cNvPr id="8" name="object 8"/>
            <p:cNvSpPr/>
            <p:nvPr/>
          </p:nvSpPr>
          <p:spPr>
            <a:xfrm>
              <a:off x="2263025" y="4914150"/>
              <a:ext cx="7444740" cy="726440"/>
            </a:xfrm>
            <a:custGeom>
              <a:avLst/>
              <a:gdLst/>
              <a:ahLst/>
              <a:cxnLst/>
              <a:rect l="l" t="t" r="r" b="b"/>
              <a:pathLst>
                <a:path w="7444740" h="726439">
                  <a:moveTo>
                    <a:pt x="7444740" y="370332"/>
                  </a:moveTo>
                  <a:lnTo>
                    <a:pt x="7126973" y="211074"/>
                  </a:lnTo>
                  <a:lnTo>
                    <a:pt x="7126973" y="316992"/>
                  </a:lnTo>
                  <a:lnTo>
                    <a:pt x="1912620" y="316992"/>
                  </a:lnTo>
                  <a:lnTo>
                    <a:pt x="1912620" y="0"/>
                  </a:lnTo>
                  <a:lnTo>
                    <a:pt x="1807464" y="0"/>
                  </a:lnTo>
                  <a:lnTo>
                    <a:pt x="1807464" y="316992"/>
                  </a:lnTo>
                  <a:lnTo>
                    <a:pt x="500634" y="316992"/>
                  </a:lnTo>
                  <a:lnTo>
                    <a:pt x="500634" y="0"/>
                  </a:lnTo>
                  <a:lnTo>
                    <a:pt x="394716" y="0"/>
                  </a:lnTo>
                  <a:lnTo>
                    <a:pt x="394716" y="316992"/>
                  </a:lnTo>
                  <a:lnTo>
                    <a:pt x="0" y="316992"/>
                  </a:lnTo>
                  <a:lnTo>
                    <a:pt x="0" y="422910"/>
                  </a:lnTo>
                  <a:lnTo>
                    <a:pt x="394716" y="422910"/>
                  </a:lnTo>
                  <a:lnTo>
                    <a:pt x="394716" y="726186"/>
                  </a:lnTo>
                  <a:lnTo>
                    <a:pt x="500634" y="726186"/>
                  </a:lnTo>
                  <a:lnTo>
                    <a:pt x="500634" y="422910"/>
                  </a:lnTo>
                  <a:lnTo>
                    <a:pt x="6715506" y="422910"/>
                  </a:lnTo>
                  <a:lnTo>
                    <a:pt x="6715506" y="710946"/>
                  </a:lnTo>
                  <a:lnTo>
                    <a:pt x="6821424" y="710946"/>
                  </a:lnTo>
                  <a:lnTo>
                    <a:pt x="6821424" y="422910"/>
                  </a:lnTo>
                  <a:lnTo>
                    <a:pt x="7126973" y="422910"/>
                  </a:lnTo>
                  <a:lnTo>
                    <a:pt x="7126973" y="528828"/>
                  </a:lnTo>
                  <a:lnTo>
                    <a:pt x="7180326" y="502208"/>
                  </a:lnTo>
                  <a:lnTo>
                    <a:pt x="7444740" y="370332"/>
                  </a:lnTo>
                  <a:close/>
                </a:path>
              </a:pathLst>
            </a:custGeom>
            <a:solidFill>
              <a:srgbClr val="0D0D0D"/>
            </a:solidFill>
          </p:spPr>
          <p:txBody>
            <a:bodyPr wrap="square" lIns="0" tIns="0" rIns="0" bIns="0" rtlCol="0"/>
            <a:lstStyle/>
            <a:p>
              <a:endParaRPr/>
            </a:p>
          </p:txBody>
        </p:sp>
      </p:grpSp>
      <p:sp>
        <p:nvSpPr>
          <p:cNvPr id="9" name="object 9"/>
          <p:cNvSpPr txBox="1"/>
          <p:nvPr/>
        </p:nvSpPr>
        <p:spPr>
          <a:xfrm>
            <a:off x="2764421" y="4976621"/>
            <a:ext cx="1306195" cy="265430"/>
          </a:xfrm>
          <a:prstGeom prst="rect">
            <a:avLst/>
          </a:prstGeom>
        </p:spPr>
        <p:txBody>
          <a:bodyPr vert="horz" wrap="square" lIns="0" tIns="0" rIns="0" bIns="0" rtlCol="0">
            <a:spAutoFit/>
          </a:bodyPr>
          <a:lstStyle/>
          <a:p>
            <a:pPr marL="178435">
              <a:lnSpc>
                <a:spcPts val="2000"/>
              </a:lnSpc>
            </a:pPr>
            <a:r>
              <a:rPr sz="2450" b="1" spc="-20" dirty="0">
                <a:solidFill>
                  <a:srgbClr val="C00000"/>
                </a:solidFill>
                <a:latin typeface="Microsoft JhengHei"/>
                <a:cs typeface="Microsoft JhengHei"/>
              </a:rPr>
              <a:t>空窗期</a:t>
            </a:r>
            <a:endParaRPr sz="2450">
              <a:latin typeface="Microsoft JhengHei"/>
              <a:cs typeface="Microsoft JhengHei"/>
            </a:endParaRPr>
          </a:p>
        </p:txBody>
      </p:sp>
      <p:sp>
        <p:nvSpPr>
          <p:cNvPr id="10" name="object 10"/>
          <p:cNvSpPr txBox="1"/>
          <p:nvPr/>
        </p:nvSpPr>
        <p:spPr>
          <a:xfrm>
            <a:off x="5427103" y="5310621"/>
            <a:ext cx="960755" cy="399415"/>
          </a:xfrm>
          <a:prstGeom prst="rect">
            <a:avLst/>
          </a:prstGeom>
        </p:spPr>
        <p:txBody>
          <a:bodyPr vert="horz" wrap="square" lIns="0" tIns="13335" rIns="0" bIns="0" rtlCol="0">
            <a:spAutoFit/>
          </a:bodyPr>
          <a:lstStyle/>
          <a:p>
            <a:pPr marL="12700">
              <a:lnSpc>
                <a:spcPct val="100000"/>
              </a:lnSpc>
              <a:spcBef>
                <a:spcPts val="105"/>
              </a:spcBef>
            </a:pPr>
            <a:r>
              <a:rPr sz="2450" b="1" spc="-20" dirty="0">
                <a:solidFill>
                  <a:srgbClr val="FFFFFF"/>
                </a:solidFill>
                <a:latin typeface="Microsoft JhengHei"/>
                <a:cs typeface="Microsoft JhengHei"/>
              </a:rPr>
              <a:t>潛伏期</a:t>
            </a:r>
            <a:endParaRPr sz="2450">
              <a:latin typeface="Microsoft JhengHei"/>
              <a:cs typeface="Microsoft JhengHei"/>
            </a:endParaRPr>
          </a:p>
        </p:txBody>
      </p:sp>
      <p:sp>
        <p:nvSpPr>
          <p:cNvPr id="11" name="object 11"/>
          <p:cNvSpPr txBox="1"/>
          <p:nvPr/>
        </p:nvSpPr>
        <p:spPr>
          <a:xfrm>
            <a:off x="8514721" y="5609335"/>
            <a:ext cx="1198245" cy="346710"/>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252525"/>
                </a:solidFill>
                <a:latin typeface="Microsoft JhengHei"/>
                <a:cs typeface="Microsoft JhengHei"/>
              </a:rPr>
              <a:t>AIDS</a:t>
            </a:r>
            <a:r>
              <a:rPr sz="2100" b="1" spc="-25" dirty="0">
                <a:solidFill>
                  <a:srgbClr val="252525"/>
                </a:solidFill>
                <a:latin typeface="Microsoft JhengHei"/>
                <a:cs typeface="Microsoft JhengHei"/>
              </a:rPr>
              <a:t>發病</a:t>
            </a:r>
            <a:endParaRPr sz="2100">
              <a:latin typeface="Microsoft JhengHei"/>
              <a:cs typeface="Microsoft JhengHei"/>
            </a:endParaRPr>
          </a:p>
        </p:txBody>
      </p:sp>
      <p:sp>
        <p:nvSpPr>
          <p:cNvPr id="12" name="object 12"/>
          <p:cNvSpPr txBox="1"/>
          <p:nvPr/>
        </p:nvSpPr>
        <p:spPr>
          <a:xfrm>
            <a:off x="3614299" y="4367276"/>
            <a:ext cx="1628775" cy="506730"/>
          </a:xfrm>
          <a:prstGeom prst="rect">
            <a:avLst/>
          </a:prstGeom>
        </p:spPr>
        <p:txBody>
          <a:bodyPr vert="horz" wrap="square" lIns="0" tIns="11430" rIns="0" bIns="0" rtlCol="0">
            <a:spAutoFit/>
          </a:bodyPr>
          <a:lstStyle/>
          <a:p>
            <a:pPr marL="334645" marR="5080" indent="-322580">
              <a:lnSpc>
                <a:spcPct val="101899"/>
              </a:lnSpc>
              <a:spcBef>
                <a:spcPts val="90"/>
              </a:spcBef>
            </a:pPr>
            <a:r>
              <a:rPr sz="1550" b="1" dirty="0">
                <a:solidFill>
                  <a:srgbClr val="252525"/>
                </a:solidFill>
                <a:latin typeface="Microsoft JhengHei"/>
                <a:cs typeface="Microsoft JhengHei"/>
              </a:rPr>
              <a:t>透過檢驗方法檢</a:t>
            </a:r>
            <a:r>
              <a:rPr sz="1550" b="1" spc="-50" dirty="0">
                <a:solidFill>
                  <a:srgbClr val="252525"/>
                </a:solidFill>
                <a:latin typeface="Microsoft JhengHei"/>
                <a:cs typeface="Microsoft JhengHei"/>
              </a:rPr>
              <a:t>測</a:t>
            </a:r>
            <a:r>
              <a:rPr sz="1550" b="1" dirty="0">
                <a:solidFill>
                  <a:srgbClr val="252525"/>
                </a:solidFill>
                <a:latin typeface="Microsoft JhengHei"/>
                <a:cs typeface="Microsoft JhengHei"/>
              </a:rPr>
              <a:t>出HIV感</a:t>
            </a:r>
            <a:r>
              <a:rPr sz="1550" b="1" spc="-50" dirty="0">
                <a:solidFill>
                  <a:srgbClr val="252525"/>
                </a:solidFill>
                <a:latin typeface="Microsoft JhengHei"/>
                <a:cs typeface="Microsoft JhengHei"/>
              </a:rPr>
              <a:t>染</a:t>
            </a:r>
            <a:endParaRPr sz="1550">
              <a:latin typeface="Microsoft JhengHei"/>
              <a:cs typeface="Microsoft JhengHei"/>
            </a:endParaRPr>
          </a:p>
        </p:txBody>
      </p:sp>
      <p:sp>
        <p:nvSpPr>
          <p:cNvPr id="13" name="object 13"/>
          <p:cNvSpPr txBox="1"/>
          <p:nvPr/>
        </p:nvSpPr>
        <p:spPr>
          <a:xfrm>
            <a:off x="2252620" y="4534915"/>
            <a:ext cx="78422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252525"/>
                </a:solidFill>
                <a:latin typeface="Microsoft JhengHei"/>
                <a:cs typeface="Microsoft JhengHei"/>
              </a:rPr>
              <a:t>感染</a:t>
            </a:r>
            <a:r>
              <a:rPr sz="1550" b="1" spc="-25" dirty="0">
                <a:solidFill>
                  <a:srgbClr val="252525"/>
                </a:solidFill>
                <a:latin typeface="Microsoft JhengHei"/>
                <a:cs typeface="Microsoft JhengHei"/>
              </a:rPr>
              <a:t>HIV</a:t>
            </a:r>
            <a:endParaRPr sz="1550">
              <a:latin typeface="Microsoft JhengHei"/>
              <a:cs typeface="Microsoft JhengHei"/>
            </a:endParaRPr>
          </a:p>
        </p:txBody>
      </p:sp>
      <p:sp>
        <p:nvSpPr>
          <p:cNvPr id="14" name="object 14"/>
          <p:cNvSpPr txBox="1"/>
          <p:nvPr/>
        </p:nvSpPr>
        <p:spPr>
          <a:xfrm>
            <a:off x="3026035" y="5957570"/>
            <a:ext cx="3406140"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252525"/>
                </a:solidFill>
                <a:latin typeface="Microsoft JhengHei"/>
                <a:cs typeface="Microsoft JhengHei"/>
              </a:rPr>
              <a:t>潛伏期快者半年，慢者可⻑達10</a:t>
            </a:r>
            <a:r>
              <a:rPr sz="1750" b="1" spc="-50" dirty="0">
                <a:solidFill>
                  <a:srgbClr val="252525"/>
                </a:solidFill>
                <a:latin typeface="Microsoft JhengHei"/>
                <a:cs typeface="Microsoft JhengHei"/>
              </a:rPr>
              <a:t>年</a:t>
            </a:r>
            <a:endParaRPr sz="1750">
              <a:latin typeface="Microsoft JhengHei"/>
              <a:cs typeface="Microsoft JhengHei"/>
            </a:endParaRPr>
          </a:p>
        </p:txBody>
      </p:sp>
      <p:pic>
        <p:nvPicPr>
          <p:cNvPr id="15" name="object 15"/>
          <p:cNvPicPr/>
          <p:nvPr/>
        </p:nvPicPr>
        <p:blipFill>
          <a:blip r:embed="rId4" cstate="print"/>
          <a:stretch>
            <a:fillRect/>
          </a:stretch>
        </p:blipFill>
        <p:spPr>
          <a:xfrm>
            <a:off x="5391035" y="5693664"/>
            <a:ext cx="146304" cy="208787"/>
          </a:xfrm>
          <a:prstGeom prst="rect">
            <a:avLst/>
          </a:prstGeom>
        </p:spPr>
      </p:pic>
      <p:grpSp>
        <p:nvGrpSpPr>
          <p:cNvPr id="16" name="object 16"/>
          <p:cNvGrpSpPr/>
          <p:nvPr/>
        </p:nvGrpSpPr>
        <p:grpSpPr>
          <a:xfrm>
            <a:off x="364121" y="3640073"/>
            <a:ext cx="6243320" cy="1188720"/>
            <a:chOff x="364121" y="3640073"/>
            <a:chExt cx="6243320" cy="1188720"/>
          </a:xfrm>
        </p:grpSpPr>
        <p:sp>
          <p:nvSpPr>
            <p:cNvPr id="17" name="object 17"/>
            <p:cNvSpPr/>
            <p:nvPr/>
          </p:nvSpPr>
          <p:spPr>
            <a:xfrm>
              <a:off x="3393833" y="4341113"/>
              <a:ext cx="108585" cy="487680"/>
            </a:xfrm>
            <a:custGeom>
              <a:avLst/>
              <a:gdLst/>
              <a:ahLst/>
              <a:cxnLst/>
              <a:rect l="l" t="t" r="r" b="b"/>
              <a:pathLst>
                <a:path w="108585" h="487679">
                  <a:moveTo>
                    <a:pt x="108203" y="5333"/>
                  </a:moveTo>
                  <a:lnTo>
                    <a:pt x="75437" y="0"/>
                  </a:lnTo>
                  <a:lnTo>
                    <a:pt x="60197" y="99060"/>
                  </a:lnTo>
                  <a:lnTo>
                    <a:pt x="92963" y="104394"/>
                  </a:lnTo>
                  <a:lnTo>
                    <a:pt x="108203" y="5333"/>
                  </a:lnTo>
                  <a:close/>
                </a:path>
                <a:path w="108585" h="487679">
                  <a:moveTo>
                    <a:pt x="87629" y="137160"/>
                  </a:moveTo>
                  <a:lnTo>
                    <a:pt x="54863" y="131826"/>
                  </a:lnTo>
                  <a:lnTo>
                    <a:pt x="39623" y="230886"/>
                  </a:lnTo>
                  <a:lnTo>
                    <a:pt x="72389" y="236220"/>
                  </a:lnTo>
                  <a:lnTo>
                    <a:pt x="87629" y="137160"/>
                  </a:lnTo>
                  <a:close/>
                </a:path>
                <a:path w="108585" h="487679">
                  <a:moveTo>
                    <a:pt x="67055" y="268986"/>
                  </a:moveTo>
                  <a:lnTo>
                    <a:pt x="34289" y="264414"/>
                  </a:lnTo>
                  <a:lnTo>
                    <a:pt x="19049" y="363474"/>
                  </a:lnTo>
                  <a:lnTo>
                    <a:pt x="51816" y="368046"/>
                  </a:lnTo>
                  <a:lnTo>
                    <a:pt x="67055" y="268986"/>
                  </a:lnTo>
                  <a:close/>
                </a:path>
                <a:path w="108585" h="487679">
                  <a:moveTo>
                    <a:pt x="46481" y="401574"/>
                  </a:moveTo>
                  <a:lnTo>
                    <a:pt x="13715" y="396240"/>
                  </a:lnTo>
                  <a:lnTo>
                    <a:pt x="0" y="482345"/>
                  </a:lnTo>
                  <a:lnTo>
                    <a:pt x="32766" y="487680"/>
                  </a:lnTo>
                  <a:lnTo>
                    <a:pt x="46481" y="401574"/>
                  </a:lnTo>
                  <a:close/>
                </a:path>
              </a:pathLst>
            </a:custGeom>
            <a:solidFill>
              <a:srgbClr val="ED7D31"/>
            </a:solidFill>
          </p:spPr>
          <p:txBody>
            <a:bodyPr wrap="square" lIns="0" tIns="0" rIns="0" bIns="0" rtlCol="0"/>
            <a:lstStyle/>
            <a:p>
              <a:endParaRPr/>
            </a:p>
          </p:txBody>
        </p:sp>
        <p:sp>
          <p:nvSpPr>
            <p:cNvPr id="18" name="object 18"/>
            <p:cNvSpPr/>
            <p:nvPr/>
          </p:nvSpPr>
          <p:spPr>
            <a:xfrm>
              <a:off x="380885" y="3656837"/>
              <a:ext cx="6209665" cy="687705"/>
            </a:xfrm>
            <a:custGeom>
              <a:avLst/>
              <a:gdLst/>
              <a:ahLst/>
              <a:cxnLst/>
              <a:rect l="l" t="t" r="r" b="b"/>
              <a:pathLst>
                <a:path w="6209665" h="687704">
                  <a:moveTo>
                    <a:pt x="6209538" y="572262"/>
                  </a:moveTo>
                  <a:lnTo>
                    <a:pt x="6209538" y="114300"/>
                  </a:lnTo>
                  <a:lnTo>
                    <a:pt x="6200572" y="69758"/>
                  </a:lnTo>
                  <a:lnTo>
                    <a:pt x="6176105" y="33432"/>
                  </a:lnTo>
                  <a:lnTo>
                    <a:pt x="6139779" y="8965"/>
                  </a:lnTo>
                  <a:lnTo>
                    <a:pt x="6095238" y="0"/>
                  </a:lnTo>
                  <a:lnTo>
                    <a:pt x="114300" y="0"/>
                  </a:lnTo>
                  <a:lnTo>
                    <a:pt x="69758" y="8965"/>
                  </a:lnTo>
                  <a:lnTo>
                    <a:pt x="33432" y="33432"/>
                  </a:lnTo>
                  <a:lnTo>
                    <a:pt x="8965" y="69758"/>
                  </a:lnTo>
                  <a:lnTo>
                    <a:pt x="0" y="114300"/>
                  </a:lnTo>
                  <a:lnTo>
                    <a:pt x="0" y="572262"/>
                  </a:lnTo>
                  <a:lnTo>
                    <a:pt x="8965" y="616922"/>
                  </a:lnTo>
                  <a:lnTo>
                    <a:pt x="33432" y="653510"/>
                  </a:lnTo>
                  <a:lnTo>
                    <a:pt x="69758" y="678239"/>
                  </a:lnTo>
                  <a:lnTo>
                    <a:pt x="114300" y="687324"/>
                  </a:lnTo>
                  <a:lnTo>
                    <a:pt x="6095238" y="687324"/>
                  </a:lnTo>
                  <a:lnTo>
                    <a:pt x="6139779" y="678239"/>
                  </a:lnTo>
                  <a:lnTo>
                    <a:pt x="6176105" y="653510"/>
                  </a:lnTo>
                  <a:lnTo>
                    <a:pt x="6200572" y="616922"/>
                  </a:lnTo>
                  <a:lnTo>
                    <a:pt x="6209538" y="572262"/>
                  </a:lnTo>
                  <a:close/>
                </a:path>
              </a:pathLst>
            </a:custGeom>
            <a:solidFill>
              <a:srgbClr val="FFF2CC"/>
            </a:solidFill>
          </p:spPr>
          <p:txBody>
            <a:bodyPr wrap="square" lIns="0" tIns="0" rIns="0" bIns="0" rtlCol="0"/>
            <a:lstStyle/>
            <a:p>
              <a:endParaRPr/>
            </a:p>
          </p:txBody>
        </p:sp>
        <p:sp>
          <p:nvSpPr>
            <p:cNvPr id="19" name="object 19"/>
            <p:cNvSpPr/>
            <p:nvPr/>
          </p:nvSpPr>
          <p:spPr>
            <a:xfrm>
              <a:off x="364121" y="3640073"/>
              <a:ext cx="6243320" cy="720090"/>
            </a:xfrm>
            <a:custGeom>
              <a:avLst/>
              <a:gdLst/>
              <a:ahLst/>
              <a:cxnLst/>
              <a:rect l="l" t="t" r="r" b="b"/>
              <a:pathLst>
                <a:path w="6243320" h="720089">
                  <a:moveTo>
                    <a:pt x="6243066" y="595884"/>
                  </a:moveTo>
                  <a:lnTo>
                    <a:pt x="6243066" y="118110"/>
                  </a:lnTo>
                  <a:lnTo>
                    <a:pt x="6229731" y="72762"/>
                  </a:lnTo>
                  <a:lnTo>
                    <a:pt x="6202641" y="36395"/>
                  </a:lnTo>
                  <a:lnTo>
                    <a:pt x="6164713" y="11357"/>
                  </a:lnTo>
                  <a:lnTo>
                    <a:pt x="6118860" y="0"/>
                  </a:lnTo>
                  <a:lnTo>
                    <a:pt x="131064" y="0"/>
                  </a:lnTo>
                  <a:lnTo>
                    <a:pt x="85343" y="8530"/>
                  </a:lnTo>
                  <a:lnTo>
                    <a:pt x="46077" y="31970"/>
                  </a:lnTo>
                  <a:lnTo>
                    <a:pt x="17069" y="67210"/>
                  </a:lnTo>
                  <a:lnTo>
                    <a:pt x="1523" y="111252"/>
                  </a:lnTo>
                  <a:lnTo>
                    <a:pt x="0" y="124968"/>
                  </a:lnTo>
                  <a:lnTo>
                    <a:pt x="0" y="595884"/>
                  </a:lnTo>
                  <a:lnTo>
                    <a:pt x="9206" y="636983"/>
                  </a:lnTo>
                  <a:lnTo>
                    <a:pt x="32167" y="674856"/>
                  </a:lnTo>
                  <a:lnTo>
                    <a:pt x="33528" y="676189"/>
                  </a:lnTo>
                  <a:lnTo>
                    <a:pt x="33528" y="126492"/>
                  </a:lnTo>
                  <a:lnTo>
                    <a:pt x="34290" y="121158"/>
                  </a:lnTo>
                  <a:lnTo>
                    <a:pt x="34290" y="116586"/>
                  </a:lnTo>
                  <a:lnTo>
                    <a:pt x="35052" y="113919"/>
                  </a:lnTo>
                  <a:lnTo>
                    <a:pt x="35052" y="112776"/>
                  </a:lnTo>
                  <a:lnTo>
                    <a:pt x="37338" y="104203"/>
                  </a:lnTo>
                  <a:lnTo>
                    <a:pt x="37338" y="102870"/>
                  </a:lnTo>
                  <a:lnTo>
                    <a:pt x="41148" y="94615"/>
                  </a:lnTo>
                  <a:lnTo>
                    <a:pt x="41148" y="93726"/>
                  </a:lnTo>
                  <a:lnTo>
                    <a:pt x="44958" y="85471"/>
                  </a:lnTo>
                  <a:lnTo>
                    <a:pt x="45719" y="83820"/>
                  </a:lnTo>
                  <a:lnTo>
                    <a:pt x="45719" y="84201"/>
                  </a:lnTo>
                  <a:lnTo>
                    <a:pt x="49529" y="78486"/>
                  </a:lnTo>
                  <a:lnTo>
                    <a:pt x="49529" y="77724"/>
                  </a:lnTo>
                  <a:lnTo>
                    <a:pt x="56388" y="68580"/>
                  </a:lnTo>
                  <a:lnTo>
                    <a:pt x="56388" y="69172"/>
                  </a:lnTo>
                  <a:lnTo>
                    <a:pt x="61722" y="62653"/>
                  </a:lnTo>
                  <a:lnTo>
                    <a:pt x="61722" y="62484"/>
                  </a:lnTo>
                  <a:lnTo>
                    <a:pt x="62484" y="61722"/>
                  </a:lnTo>
                  <a:lnTo>
                    <a:pt x="62484" y="61860"/>
                  </a:lnTo>
                  <a:lnTo>
                    <a:pt x="68580" y="56872"/>
                  </a:lnTo>
                  <a:lnTo>
                    <a:pt x="68580" y="56388"/>
                  </a:lnTo>
                  <a:lnTo>
                    <a:pt x="77724" y="49530"/>
                  </a:lnTo>
                  <a:lnTo>
                    <a:pt x="77724" y="50038"/>
                  </a:lnTo>
                  <a:lnTo>
                    <a:pt x="83820" y="45974"/>
                  </a:lnTo>
                  <a:lnTo>
                    <a:pt x="83820" y="45720"/>
                  </a:lnTo>
                  <a:lnTo>
                    <a:pt x="85193" y="45033"/>
                  </a:lnTo>
                  <a:lnTo>
                    <a:pt x="85344" y="45016"/>
                  </a:lnTo>
                  <a:lnTo>
                    <a:pt x="93726" y="41148"/>
                  </a:lnTo>
                  <a:lnTo>
                    <a:pt x="93726" y="41365"/>
                  </a:lnTo>
                  <a:lnTo>
                    <a:pt x="101346" y="38644"/>
                  </a:lnTo>
                  <a:lnTo>
                    <a:pt x="101346" y="38100"/>
                  </a:lnTo>
                  <a:lnTo>
                    <a:pt x="112776" y="35052"/>
                  </a:lnTo>
                  <a:lnTo>
                    <a:pt x="112776" y="35433"/>
                  </a:lnTo>
                  <a:lnTo>
                    <a:pt x="117348" y="34290"/>
                  </a:lnTo>
                  <a:lnTo>
                    <a:pt x="117348" y="34861"/>
                  </a:lnTo>
                  <a:lnTo>
                    <a:pt x="121157" y="34385"/>
                  </a:lnTo>
                  <a:lnTo>
                    <a:pt x="125730" y="33636"/>
                  </a:lnTo>
                  <a:lnTo>
                    <a:pt x="6117336" y="33623"/>
                  </a:lnTo>
                  <a:lnTo>
                    <a:pt x="6122670" y="34290"/>
                  </a:lnTo>
                  <a:lnTo>
                    <a:pt x="6127242" y="35052"/>
                  </a:lnTo>
                  <a:lnTo>
                    <a:pt x="6131052" y="35623"/>
                  </a:lnTo>
                  <a:lnTo>
                    <a:pt x="6131052" y="35052"/>
                  </a:lnTo>
                  <a:lnTo>
                    <a:pt x="6141720" y="38100"/>
                  </a:lnTo>
                  <a:lnTo>
                    <a:pt x="6141720" y="38644"/>
                  </a:lnTo>
                  <a:lnTo>
                    <a:pt x="6149340" y="41365"/>
                  </a:lnTo>
                  <a:lnTo>
                    <a:pt x="6149340" y="41148"/>
                  </a:lnTo>
                  <a:lnTo>
                    <a:pt x="6157722" y="45016"/>
                  </a:lnTo>
                  <a:lnTo>
                    <a:pt x="6159246" y="45720"/>
                  </a:lnTo>
                  <a:lnTo>
                    <a:pt x="6159246" y="45895"/>
                  </a:lnTo>
                  <a:lnTo>
                    <a:pt x="6166104" y="50116"/>
                  </a:lnTo>
                  <a:lnTo>
                    <a:pt x="6166104" y="49530"/>
                  </a:lnTo>
                  <a:lnTo>
                    <a:pt x="6175248" y="56388"/>
                  </a:lnTo>
                  <a:lnTo>
                    <a:pt x="6175248" y="56872"/>
                  </a:lnTo>
                  <a:lnTo>
                    <a:pt x="6182106" y="62484"/>
                  </a:lnTo>
                  <a:lnTo>
                    <a:pt x="6182106" y="63398"/>
                  </a:lnTo>
                  <a:lnTo>
                    <a:pt x="6187440" y="69265"/>
                  </a:lnTo>
                  <a:lnTo>
                    <a:pt x="6187440" y="68580"/>
                  </a:lnTo>
                  <a:lnTo>
                    <a:pt x="6192774" y="76581"/>
                  </a:lnTo>
                  <a:lnTo>
                    <a:pt x="6192774" y="76200"/>
                  </a:lnTo>
                  <a:lnTo>
                    <a:pt x="6198108" y="84201"/>
                  </a:lnTo>
                  <a:lnTo>
                    <a:pt x="6198108" y="83820"/>
                  </a:lnTo>
                  <a:lnTo>
                    <a:pt x="6198870" y="85344"/>
                  </a:lnTo>
                  <a:lnTo>
                    <a:pt x="6198870" y="85471"/>
                  </a:lnTo>
                  <a:lnTo>
                    <a:pt x="6202680" y="93726"/>
                  </a:lnTo>
                  <a:lnTo>
                    <a:pt x="6202680" y="94335"/>
                  </a:lnTo>
                  <a:lnTo>
                    <a:pt x="6205728" y="102870"/>
                  </a:lnTo>
                  <a:lnTo>
                    <a:pt x="6205728" y="104203"/>
                  </a:lnTo>
                  <a:lnTo>
                    <a:pt x="6208014" y="112776"/>
                  </a:lnTo>
                  <a:lnTo>
                    <a:pt x="6208014" y="111252"/>
                  </a:lnTo>
                  <a:lnTo>
                    <a:pt x="6208776" y="116586"/>
                  </a:lnTo>
                  <a:lnTo>
                    <a:pt x="6208776" y="115824"/>
                  </a:lnTo>
                  <a:lnTo>
                    <a:pt x="6209538" y="121920"/>
                  </a:lnTo>
                  <a:lnTo>
                    <a:pt x="6209538" y="125730"/>
                  </a:lnTo>
                  <a:lnTo>
                    <a:pt x="6210300" y="131826"/>
                  </a:lnTo>
                  <a:lnTo>
                    <a:pt x="6210300" y="675366"/>
                  </a:lnTo>
                  <a:lnTo>
                    <a:pt x="6232695" y="641587"/>
                  </a:lnTo>
                  <a:lnTo>
                    <a:pt x="6243066" y="595884"/>
                  </a:lnTo>
                  <a:close/>
                </a:path>
                <a:path w="6243320" h="720089">
                  <a:moveTo>
                    <a:pt x="35814" y="609600"/>
                  </a:moveTo>
                  <a:lnTo>
                    <a:pt x="34290" y="603504"/>
                  </a:lnTo>
                  <a:lnTo>
                    <a:pt x="34290" y="599694"/>
                  </a:lnTo>
                  <a:lnTo>
                    <a:pt x="33528" y="593598"/>
                  </a:lnTo>
                  <a:lnTo>
                    <a:pt x="33528" y="676189"/>
                  </a:lnTo>
                  <a:lnTo>
                    <a:pt x="35052" y="677682"/>
                  </a:lnTo>
                  <a:lnTo>
                    <a:pt x="35052" y="608076"/>
                  </a:lnTo>
                  <a:lnTo>
                    <a:pt x="35814" y="609600"/>
                  </a:lnTo>
                  <a:close/>
                </a:path>
                <a:path w="6243320" h="720089">
                  <a:moveTo>
                    <a:pt x="35052" y="115824"/>
                  </a:moveTo>
                  <a:lnTo>
                    <a:pt x="34290" y="116586"/>
                  </a:lnTo>
                  <a:lnTo>
                    <a:pt x="34290" y="121920"/>
                  </a:lnTo>
                  <a:lnTo>
                    <a:pt x="35052" y="115824"/>
                  </a:lnTo>
                  <a:close/>
                </a:path>
                <a:path w="6243320" h="720089">
                  <a:moveTo>
                    <a:pt x="35052" y="604266"/>
                  </a:moveTo>
                  <a:lnTo>
                    <a:pt x="34290" y="598932"/>
                  </a:lnTo>
                  <a:lnTo>
                    <a:pt x="34290" y="603504"/>
                  </a:lnTo>
                  <a:lnTo>
                    <a:pt x="35052" y="604266"/>
                  </a:lnTo>
                  <a:close/>
                </a:path>
                <a:path w="6243320" h="720089">
                  <a:moveTo>
                    <a:pt x="35814" y="111252"/>
                  </a:moveTo>
                  <a:lnTo>
                    <a:pt x="35052" y="112776"/>
                  </a:lnTo>
                  <a:lnTo>
                    <a:pt x="35052" y="113919"/>
                  </a:lnTo>
                  <a:lnTo>
                    <a:pt x="35814" y="111252"/>
                  </a:lnTo>
                  <a:close/>
                </a:path>
                <a:path w="6243320" h="720089">
                  <a:moveTo>
                    <a:pt x="37741" y="618161"/>
                  </a:moveTo>
                  <a:lnTo>
                    <a:pt x="35052" y="608076"/>
                  </a:lnTo>
                  <a:lnTo>
                    <a:pt x="35052" y="677682"/>
                  </a:lnTo>
                  <a:lnTo>
                    <a:pt x="37338" y="679921"/>
                  </a:lnTo>
                  <a:lnTo>
                    <a:pt x="37338" y="617220"/>
                  </a:lnTo>
                  <a:lnTo>
                    <a:pt x="37741" y="618161"/>
                  </a:lnTo>
                  <a:close/>
                </a:path>
                <a:path w="6243320" h="720089">
                  <a:moveTo>
                    <a:pt x="38100" y="101346"/>
                  </a:moveTo>
                  <a:lnTo>
                    <a:pt x="37338" y="102870"/>
                  </a:lnTo>
                  <a:lnTo>
                    <a:pt x="37338" y="104203"/>
                  </a:lnTo>
                  <a:lnTo>
                    <a:pt x="38100" y="101346"/>
                  </a:lnTo>
                  <a:close/>
                </a:path>
                <a:path w="6243320" h="720089">
                  <a:moveTo>
                    <a:pt x="38100" y="619506"/>
                  </a:moveTo>
                  <a:lnTo>
                    <a:pt x="37741" y="618161"/>
                  </a:lnTo>
                  <a:lnTo>
                    <a:pt x="37338" y="617220"/>
                  </a:lnTo>
                  <a:lnTo>
                    <a:pt x="38100" y="619506"/>
                  </a:lnTo>
                  <a:close/>
                </a:path>
                <a:path w="6243320" h="720089">
                  <a:moveTo>
                    <a:pt x="38100" y="680668"/>
                  </a:moveTo>
                  <a:lnTo>
                    <a:pt x="38100" y="619506"/>
                  </a:lnTo>
                  <a:lnTo>
                    <a:pt x="37338" y="617220"/>
                  </a:lnTo>
                  <a:lnTo>
                    <a:pt x="37338" y="679921"/>
                  </a:lnTo>
                  <a:lnTo>
                    <a:pt x="38100" y="680668"/>
                  </a:lnTo>
                  <a:close/>
                </a:path>
                <a:path w="6243320" h="720089">
                  <a:moveTo>
                    <a:pt x="41910" y="627888"/>
                  </a:moveTo>
                  <a:lnTo>
                    <a:pt x="37741" y="618161"/>
                  </a:lnTo>
                  <a:lnTo>
                    <a:pt x="38100" y="619506"/>
                  </a:lnTo>
                  <a:lnTo>
                    <a:pt x="38100" y="680668"/>
                  </a:lnTo>
                  <a:lnTo>
                    <a:pt x="41148" y="683653"/>
                  </a:lnTo>
                  <a:lnTo>
                    <a:pt x="41148" y="626364"/>
                  </a:lnTo>
                  <a:lnTo>
                    <a:pt x="41910" y="627888"/>
                  </a:lnTo>
                  <a:close/>
                </a:path>
                <a:path w="6243320" h="720089">
                  <a:moveTo>
                    <a:pt x="41910" y="92964"/>
                  </a:moveTo>
                  <a:lnTo>
                    <a:pt x="41148" y="93726"/>
                  </a:lnTo>
                  <a:lnTo>
                    <a:pt x="41148" y="94615"/>
                  </a:lnTo>
                  <a:lnTo>
                    <a:pt x="41910" y="92964"/>
                  </a:lnTo>
                  <a:close/>
                </a:path>
                <a:path w="6243320" h="720089">
                  <a:moveTo>
                    <a:pt x="45720" y="688132"/>
                  </a:moveTo>
                  <a:lnTo>
                    <a:pt x="45720" y="636270"/>
                  </a:lnTo>
                  <a:lnTo>
                    <a:pt x="44958" y="634746"/>
                  </a:lnTo>
                  <a:lnTo>
                    <a:pt x="41148" y="626364"/>
                  </a:lnTo>
                  <a:lnTo>
                    <a:pt x="41148" y="683653"/>
                  </a:lnTo>
                  <a:lnTo>
                    <a:pt x="45720" y="688132"/>
                  </a:lnTo>
                  <a:close/>
                </a:path>
                <a:path w="6243320" h="720089">
                  <a:moveTo>
                    <a:pt x="45719" y="83820"/>
                  </a:moveTo>
                  <a:lnTo>
                    <a:pt x="44958" y="85344"/>
                  </a:lnTo>
                  <a:lnTo>
                    <a:pt x="45192" y="84963"/>
                  </a:lnTo>
                  <a:lnTo>
                    <a:pt x="45719" y="83820"/>
                  </a:lnTo>
                  <a:close/>
                </a:path>
                <a:path w="6243320" h="720089">
                  <a:moveTo>
                    <a:pt x="45148" y="85058"/>
                  </a:moveTo>
                  <a:lnTo>
                    <a:pt x="44958" y="85344"/>
                  </a:lnTo>
                  <a:lnTo>
                    <a:pt x="45148" y="85058"/>
                  </a:lnTo>
                  <a:close/>
                </a:path>
                <a:path w="6243320" h="720089">
                  <a:moveTo>
                    <a:pt x="45192" y="635127"/>
                  </a:moveTo>
                  <a:lnTo>
                    <a:pt x="44958" y="634619"/>
                  </a:lnTo>
                  <a:lnTo>
                    <a:pt x="45192" y="635127"/>
                  </a:lnTo>
                  <a:close/>
                </a:path>
                <a:path w="6243320" h="720089">
                  <a:moveTo>
                    <a:pt x="45720" y="636270"/>
                  </a:moveTo>
                  <a:lnTo>
                    <a:pt x="45148" y="635055"/>
                  </a:lnTo>
                  <a:lnTo>
                    <a:pt x="44958" y="634746"/>
                  </a:lnTo>
                  <a:lnTo>
                    <a:pt x="45720" y="636270"/>
                  </a:lnTo>
                  <a:close/>
                </a:path>
                <a:path w="6243320" h="720089">
                  <a:moveTo>
                    <a:pt x="45719" y="84201"/>
                  </a:moveTo>
                  <a:lnTo>
                    <a:pt x="45719" y="83820"/>
                  </a:lnTo>
                  <a:lnTo>
                    <a:pt x="45148" y="85058"/>
                  </a:lnTo>
                  <a:lnTo>
                    <a:pt x="45719" y="84201"/>
                  </a:lnTo>
                  <a:close/>
                </a:path>
                <a:path w="6243320" h="720089">
                  <a:moveTo>
                    <a:pt x="51054" y="644652"/>
                  </a:moveTo>
                  <a:lnTo>
                    <a:pt x="45192" y="635127"/>
                  </a:lnTo>
                  <a:lnTo>
                    <a:pt x="45720" y="636270"/>
                  </a:lnTo>
                  <a:lnTo>
                    <a:pt x="45720" y="688132"/>
                  </a:lnTo>
                  <a:lnTo>
                    <a:pt x="48006" y="690372"/>
                  </a:lnTo>
                  <a:lnTo>
                    <a:pt x="49530" y="691544"/>
                  </a:lnTo>
                  <a:lnTo>
                    <a:pt x="49530" y="643128"/>
                  </a:lnTo>
                  <a:lnTo>
                    <a:pt x="51054" y="644652"/>
                  </a:lnTo>
                  <a:close/>
                </a:path>
                <a:path w="6243320" h="720089">
                  <a:moveTo>
                    <a:pt x="51053" y="76200"/>
                  </a:moveTo>
                  <a:lnTo>
                    <a:pt x="49529" y="77724"/>
                  </a:lnTo>
                  <a:lnTo>
                    <a:pt x="49529" y="78486"/>
                  </a:lnTo>
                  <a:lnTo>
                    <a:pt x="51053" y="76200"/>
                  </a:lnTo>
                  <a:close/>
                </a:path>
                <a:path w="6243320" h="720089">
                  <a:moveTo>
                    <a:pt x="56388" y="696819"/>
                  </a:moveTo>
                  <a:lnTo>
                    <a:pt x="56388" y="652272"/>
                  </a:lnTo>
                  <a:lnTo>
                    <a:pt x="49530" y="643128"/>
                  </a:lnTo>
                  <a:lnTo>
                    <a:pt x="49530" y="691544"/>
                  </a:lnTo>
                  <a:lnTo>
                    <a:pt x="56388" y="696819"/>
                  </a:lnTo>
                  <a:close/>
                </a:path>
                <a:path w="6243320" h="720089">
                  <a:moveTo>
                    <a:pt x="56388" y="69172"/>
                  </a:moveTo>
                  <a:lnTo>
                    <a:pt x="56388" y="68580"/>
                  </a:lnTo>
                  <a:lnTo>
                    <a:pt x="55626" y="70104"/>
                  </a:lnTo>
                  <a:lnTo>
                    <a:pt x="56388" y="69172"/>
                  </a:lnTo>
                  <a:close/>
                </a:path>
                <a:path w="6243320" h="720089">
                  <a:moveTo>
                    <a:pt x="62484" y="700931"/>
                  </a:moveTo>
                  <a:lnTo>
                    <a:pt x="62484" y="659130"/>
                  </a:lnTo>
                  <a:lnTo>
                    <a:pt x="55626" y="650748"/>
                  </a:lnTo>
                  <a:lnTo>
                    <a:pt x="56388" y="652272"/>
                  </a:lnTo>
                  <a:lnTo>
                    <a:pt x="56388" y="696819"/>
                  </a:lnTo>
                  <a:lnTo>
                    <a:pt x="57912" y="697992"/>
                  </a:lnTo>
                  <a:lnTo>
                    <a:pt x="62484" y="700931"/>
                  </a:lnTo>
                  <a:close/>
                </a:path>
                <a:path w="6243320" h="720089">
                  <a:moveTo>
                    <a:pt x="62484" y="61722"/>
                  </a:moveTo>
                  <a:lnTo>
                    <a:pt x="61722" y="62484"/>
                  </a:lnTo>
                  <a:lnTo>
                    <a:pt x="62141" y="62141"/>
                  </a:lnTo>
                  <a:lnTo>
                    <a:pt x="62484" y="61722"/>
                  </a:lnTo>
                  <a:close/>
                </a:path>
                <a:path w="6243320" h="720089">
                  <a:moveTo>
                    <a:pt x="62141" y="62141"/>
                  </a:moveTo>
                  <a:lnTo>
                    <a:pt x="61722" y="62484"/>
                  </a:lnTo>
                  <a:lnTo>
                    <a:pt x="61722" y="62653"/>
                  </a:lnTo>
                  <a:lnTo>
                    <a:pt x="62141" y="62141"/>
                  </a:lnTo>
                  <a:close/>
                </a:path>
                <a:path w="6243320" h="720089">
                  <a:moveTo>
                    <a:pt x="70104" y="665226"/>
                  </a:moveTo>
                  <a:lnTo>
                    <a:pt x="61722" y="657606"/>
                  </a:lnTo>
                  <a:lnTo>
                    <a:pt x="62484" y="659130"/>
                  </a:lnTo>
                  <a:lnTo>
                    <a:pt x="62484" y="700931"/>
                  </a:lnTo>
                  <a:lnTo>
                    <a:pt x="68580" y="704850"/>
                  </a:lnTo>
                  <a:lnTo>
                    <a:pt x="68580" y="664464"/>
                  </a:lnTo>
                  <a:lnTo>
                    <a:pt x="70104" y="665226"/>
                  </a:lnTo>
                  <a:close/>
                </a:path>
                <a:path w="6243320" h="720089">
                  <a:moveTo>
                    <a:pt x="62484" y="61860"/>
                  </a:moveTo>
                  <a:lnTo>
                    <a:pt x="62484" y="61722"/>
                  </a:lnTo>
                  <a:lnTo>
                    <a:pt x="62141" y="62141"/>
                  </a:lnTo>
                  <a:lnTo>
                    <a:pt x="62484" y="61860"/>
                  </a:lnTo>
                  <a:close/>
                </a:path>
                <a:path w="6243320" h="720089">
                  <a:moveTo>
                    <a:pt x="70104" y="55626"/>
                  </a:moveTo>
                  <a:lnTo>
                    <a:pt x="68580" y="56388"/>
                  </a:lnTo>
                  <a:lnTo>
                    <a:pt x="68580" y="56872"/>
                  </a:lnTo>
                  <a:lnTo>
                    <a:pt x="70104" y="55626"/>
                  </a:lnTo>
                  <a:close/>
                </a:path>
                <a:path w="6243320" h="720089">
                  <a:moveTo>
                    <a:pt x="77724" y="670560"/>
                  </a:moveTo>
                  <a:lnTo>
                    <a:pt x="68580" y="664464"/>
                  </a:lnTo>
                  <a:lnTo>
                    <a:pt x="68580" y="704850"/>
                  </a:lnTo>
                  <a:lnTo>
                    <a:pt x="76200" y="708344"/>
                  </a:lnTo>
                  <a:lnTo>
                    <a:pt x="76200" y="669798"/>
                  </a:lnTo>
                  <a:lnTo>
                    <a:pt x="77724" y="670560"/>
                  </a:lnTo>
                  <a:close/>
                </a:path>
                <a:path w="6243320" h="720089">
                  <a:moveTo>
                    <a:pt x="77724" y="50038"/>
                  </a:moveTo>
                  <a:lnTo>
                    <a:pt x="77724" y="49530"/>
                  </a:lnTo>
                  <a:lnTo>
                    <a:pt x="76200" y="51054"/>
                  </a:lnTo>
                  <a:lnTo>
                    <a:pt x="77724" y="50038"/>
                  </a:lnTo>
                  <a:close/>
                </a:path>
                <a:path w="6243320" h="720089">
                  <a:moveTo>
                    <a:pt x="85058" y="675703"/>
                  </a:moveTo>
                  <a:lnTo>
                    <a:pt x="76200" y="669798"/>
                  </a:lnTo>
                  <a:lnTo>
                    <a:pt x="76200" y="708344"/>
                  </a:lnTo>
                  <a:lnTo>
                    <a:pt x="82866" y="711401"/>
                  </a:lnTo>
                  <a:lnTo>
                    <a:pt x="83820" y="711700"/>
                  </a:lnTo>
                  <a:lnTo>
                    <a:pt x="83820" y="675132"/>
                  </a:lnTo>
                  <a:lnTo>
                    <a:pt x="85058" y="675703"/>
                  </a:lnTo>
                  <a:close/>
                </a:path>
                <a:path w="6243320" h="720089">
                  <a:moveTo>
                    <a:pt x="85344" y="44958"/>
                  </a:moveTo>
                  <a:lnTo>
                    <a:pt x="83820" y="45720"/>
                  </a:lnTo>
                  <a:lnTo>
                    <a:pt x="85058" y="45148"/>
                  </a:lnTo>
                  <a:lnTo>
                    <a:pt x="85344" y="44958"/>
                  </a:lnTo>
                  <a:close/>
                </a:path>
                <a:path w="6243320" h="720089">
                  <a:moveTo>
                    <a:pt x="85058" y="45148"/>
                  </a:moveTo>
                  <a:lnTo>
                    <a:pt x="83820" y="45720"/>
                  </a:lnTo>
                  <a:lnTo>
                    <a:pt x="83820" y="45974"/>
                  </a:lnTo>
                  <a:lnTo>
                    <a:pt x="85058" y="45148"/>
                  </a:lnTo>
                  <a:close/>
                </a:path>
                <a:path w="6243320" h="720089">
                  <a:moveTo>
                    <a:pt x="85344" y="675894"/>
                  </a:moveTo>
                  <a:lnTo>
                    <a:pt x="85058" y="675703"/>
                  </a:lnTo>
                  <a:lnTo>
                    <a:pt x="83820" y="675132"/>
                  </a:lnTo>
                  <a:lnTo>
                    <a:pt x="85344" y="675894"/>
                  </a:lnTo>
                  <a:close/>
                </a:path>
                <a:path w="6243320" h="720089">
                  <a:moveTo>
                    <a:pt x="85344" y="712179"/>
                  </a:moveTo>
                  <a:lnTo>
                    <a:pt x="85344" y="675894"/>
                  </a:lnTo>
                  <a:lnTo>
                    <a:pt x="83820" y="675132"/>
                  </a:lnTo>
                  <a:lnTo>
                    <a:pt x="83820" y="711700"/>
                  </a:lnTo>
                  <a:lnTo>
                    <a:pt x="85344" y="712179"/>
                  </a:lnTo>
                  <a:close/>
                </a:path>
                <a:path w="6243320" h="720089">
                  <a:moveTo>
                    <a:pt x="85344" y="45016"/>
                  </a:moveTo>
                  <a:lnTo>
                    <a:pt x="85058" y="45148"/>
                  </a:lnTo>
                  <a:lnTo>
                    <a:pt x="85344" y="45016"/>
                  </a:lnTo>
                  <a:close/>
                </a:path>
                <a:path w="6243320" h="720089">
                  <a:moveTo>
                    <a:pt x="93726" y="714812"/>
                  </a:moveTo>
                  <a:lnTo>
                    <a:pt x="93726" y="679704"/>
                  </a:lnTo>
                  <a:lnTo>
                    <a:pt x="85058" y="675703"/>
                  </a:lnTo>
                  <a:lnTo>
                    <a:pt x="85344" y="675894"/>
                  </a:lnTo>
                  <a:lnTo>
                    <a:pt x="85344" y="712179"/>
                  </a:lnTo>
                  <a:lnTo>
                    <a:pt x="93726" y="714812"/>
                  </a:lnTo>
                  <a:close/>
                </a:path>
                <a:path w="6243320" h="720089">
                  <a:moveTo>
                    <a:pt x="93726" y="41365"/>
                  </a:moveTo>
                  <a:lnTo>
                    <a:pt x="93726" y="41148"/>
                  </a:lnTo>
                  <a:lnTo>
                    <a:pt x="92202" y="41910"/>
                  </a:lnTo>
                  <a:lnTo>
                    <a:pt x="93726" y="41365"/>
                  </a:lnTo>
                  <a:close/>
                </a:path>
                <a:path w="6243320" h="720089">
                  <a:moveTo>
                    <a:pt x="102870" y="682752"/>
                  </a:moveTo>
                  <a:lnTo>
                    <a:pt x="92964" y="678942"/>
                  </a:lnTo>
                  <a:lnTo>
                    <a:pt x="93726" y="679704"/>
                  </a:lnTo>
                  <a:lnTo>
                    <a:pt x="93726" y="714812"/>
                  </a:lnTo>
                  <a:lnTo>
                    <a:pt x="98807" y="716408"/>
                  </a:lnTo>
                  <a:lnTo>
                    <a:pt x="101346" y="716877"/>
                  </a:lnTo>
                  <a:lnTo>
                    <a:pt x="101346" y="682752"/>
                  </a:lnTo>
                  <a:lnTo>
                    <a:pt x="102870" y="682752"/>
                  </a:lnTo>
                  <a:close/>
                </a:path>
                <a:path w="6243320" h="720089">
                  <a:moveTo>
                    <a:pt x="102870" y="38100"/>
                  </a:moveTo>
                  <a:lnTo>
                    <a:pt x="101346" y="38100"/>
                  </a:lnTo>
                  <a:lnTo>
                    <a:pt x="101346" y="38644"/>
                  </a:lnTo>
                  <a:lnTo>
                    <a:pt x="102870" y="38100"/>
                  </a:lnTo>
                  <a:close/>
                </a:path>
                <a:path w="6243320" h="720089">
                  <a:moveTo>
                    <a:pt x="112776" y="685038"/>
                  </a:moveTo>
                  <a:lnTo>
                    <a:pt x="101346" y="682752"/>
                  </a:lnTo>
                  <a:lnTo>
                    <a:pt x="101346" y="716877"/>
                  </a:lnTo>
                  <a:lnTo>
                    <a:pt x="111252" y="718707"/>
                  </a:lnTo>
                  <a:lnTo>
                    <a:pt x="111252" y="685038"/>
                  </a:lnTo>
                  <a:lnTo>
                    <a:pt x="112776" y="685038"/>
                  </a:lnTo>
                  <a:close/>
                </a:path>
                <a:path w="6243320" h="720089">
                  <a:moveTo>
                    <a:pt x="112776" y="35433"/>
                  </a:moveTo>
                  <a:lnTo>
                    <a:pt x="112776" y="35052"/>
                  </a:lnTo>
                  <a:lnTo>
                    <a:pt x="111252" y="35814"/>
                  </a:lnTo>
                  <a:lnTo>
                    <a:pt x="112776" y="35433"/>
                  </a:lnTo>
                  <a:close/>
                </a:path>
                <a:path w="6243320" h="720089">
                  <a:moveTo>
                    <a:pt x="126492" y="719903"/>
                  </a:moveTo>
                  <a:lnTo>
                    <a:pt x="126492" y="687324"/>
                  </a:lnTo>
                  <a:lnTo>
                    <a:pt x="121158" y="686562"/>
                  </a:lnTo>
                  <a:lnTo>
                    <a:pt x="115824" y="685800"/>
                  </a:lnTo>
                  <a:lnTo>
                    <a:pt x="111252" y="685038"/>
                  </a:lnTo>
                  <a:lnTo>
                    <a:pt x="111252" y="718707"/>
                  </a:lnTo>
                  <a:lnTo>
                    <a:pt x="115255" y="719446"/>
                  </a:lnTo>
                  <a:lnTo>
                    <a:pt x="126492" y="719903"/>
                  </a:lnTo>
                  <a:close/>
                </a:path>
                <a:path w="6243320" h="720089">
                  <a:moveTo>
                    <a:pt x="117348" y="34861"/>
                  </a:moveTo>
                  <a:lnTo>
                    <a:pt x="117348" y="34290"/>
                  </a:lnTo>
                  <a:lnTo>
                    <a:pt x="115823" y="35052"/>
                  </a:lnTo>
                  <a:lnTo>
                    <a:pt x="117348" y="34861"/>
                  </a:lnTo>
                  <a:close/>
                </a:path>
                <a:path w="6243320" h="720089">
                  <a:moveTo>
                    <a:pt x="116586" y="685800"/>
                  </a:moveTo>
                  <a:lnTo>
                    <a:pt x="115824" y="685691"/>
                  </a:lnTo>
                  <a:lnTo>
                    <a:pt x="116586" y="685800"/>
                  </a:lnTo>
                  <a:close/>
                </a:path>
                <a:path w="6243320" h="720089">
                  <a:moveTo>
                    <a:pt x="121920" y="34290"/>
                  </a:moveTo>
                  <a:lnTo>
                    <a:pt x="121157" y="34290"/>
                  </a:lnTo>
                  <a:lnTo>
                    <a:pt x="121920" y="34290"/>
                  </a:lnTo>
                  <a:close/>
                </a:path>
                <a:path w="6243320" h="720089">
                  <a:moveTo>
                    <a:pt x="121920" y="686562"/>
                  </a:moveTo>
                  <a:lnTo>
                    <a:pt x="121158" y="686466"/>
                  </a:lnTo>
                  <a:lnTo>
                    <a:pt x="121920" y="686562"/>
                  </a:lnTo>
                  <a:close/>
                </a:path>
                <a:path w="6243320" h="720089">
                  <a:moveTo>
                    <a:pt x="126492" y="33528"/>
                  </a:moveTo>
                  <a:lnTo>
                    <a:pt x="125730" y="33528"/>
                  </a:lnTo>
                  <a:lnTo>
                    <a:pt x="126492" y="33528"/>
                  </a:lnTo>
                  <a:close/>
                </a:path>
                <a:path w="6243320" h="720089">
                  <a:moveTo>
                    <a:pt x="6122670" y="720090"/>
                  </a:moveTo>
                  <a:lnTo>
                    <a:pt x="6122670" y="686562"/>
                  </a:lnTo>
                  <a:lnTo>
                    <a:pt x="6116574" y="687324"/>
                  </a:lnTo>
                  <a:lnTo>
                    <a:pt x="6116574" y="686670"/>
                  </a:lnTo>
                  <a:lnTo>
                    <a:pt x="6112002" y="687324"/>
                  </a:lnTo>
                  <a:lnTo>
                    <a:pt x="131064" y="687324"/>
                  </a:lnTo>
                  <a:lnTo>
                    <a:pt x="125730" y="686562"/>
                  </a:lnTo>
                  <a:lnTo>
                    <a:pt x="126492" y="687324"/>
                  </a:lnTo>
                  <a:lnTo>
                    <a:pt x="126492" y="719903"/>
                  </a:lnTo>
                  <a:lnTo>
                    <a:pt x="131064" y="720090"/>
                  </a:lnTo>
                  <a:lnTo>
                    <a:pt x="6116574" y="720090"/>
                  </a:lnTo>
                  <a:lnTo>
                    <a:pt x="6116574" y="687324"/>
                  </a:lnTo>
                  <a:lnTo>
                    <a:pt x="6117336" y="686562"/>
                  </a:lnTo>
                  <a:lnTo>
                    <a:pt x="6117336" y="720090"/>
                  </a:lnTo>
                  <a:lnTo>
                    <a:pt x="6122670" y="720090"/>
                  </a:lnTo>
                  <a:close/>
                </a:path>
                <a:path w="6243320" h="720089">
                  <a:moveTo>
                    <a:pt x="131826" y="687324"/>
                  </a:moveTo>
                  <a:lnTo>
                    <a:pt x="131064" y="687228"/>
                  </a:lnTo>
                  <a:lnTo>
                    <a:pt x="131826" y="687324"/>
                  </a:lnTo>
                  <a:close/>
                </a:path>
                <a:path w="6243320" h="720089">
                  <a:moveTo>
                    <a:pt x="6117336" y="33623"/>
                  </a:moveTo>
                  <a:lnTo>
                    <a:pt x="6116574" y="33528"/>
                  </a:lnTo>
                  <a:lnTo>
                    <a:pt x="6117336" y="33623"/>
                  </a:lnTo>
                  <a:close/>
                </a:path>
                <a:path w="6243320" h="720089">
                  <a:moveTo>
                    <a:pt x="6122670" y="34398"/>
                  </a:moveTo>
                  <a:lnTo>
                    <a:pt x="6121908" y="34290"/>
                  </a:lnTo>
                  <a:lnTo>
                    <a:pt x="6122670" y="34398"/>
                  </a:lnTo>
                  <a:close/>
                </a:path>
                <a:path w="6243320" h="720089">
                  <a:moveTo>
                    <a:pt x="6127242" y="719634"/>
                  </a:moveTo>
                  <a:lnTo>
                    <a:pt x="6127242" y="685800"/>
                  </a:lnTo>
                  <a:lnTo>
                    <a:pt x="6121908" y="686562"/>
                  </a:lnTo>
                  <a:lnTo>
                    <a:pt x="6122670" y="686562"/>
                  </a:lnTo>
                  <a:lnTo>
                    <a:pt x="6122670" y="720090"/>
                  </a:lnTo>
                  <a:lnTo>
                    <a:pt x="6125718" y="720090"/>
                  </a:lnTo>
                  <a:lnTo>
                    <a:pt x="6127242" y="719634"/>
                  </a:lnTo>
                  <a:close/>
                </a:path>
                <a:path w="6243320" h="720089">
                  <a:moveTo>
                    <a:pt x="6127242" y="35147"/>
                  </a:moveTo>
                  <a:lnTo>
                    <a:pt x="6126480" y="35052"/>
                  </a:lnTo>
                  <a:lnTo>
                    <a:pt x="6127242" y="35147"/>
                  </a:lnTo>
                  <a:close/>
                </a:path>
                <a:path w="6243320" h="720089">
                  <a:moveTo>
                    <a:pt x="6132576" y="718038"/>
                  </a:moveTo>
                  <a:lnTo>
                    <a:pt x="6132576" y="685038"/>
                  </a:lnTo>
                  <a:lnTo>
                    <a:pt x="6126480" y="685800"/>
                  </a:lnTo>
                  <a:lnTo>
                    <a:pt x="6127242" y="685800"/>
                  </a:lnTo>
                  <a:lnTo>
                    <a:pt x="6127242" y="719634"/>
                  </a:lnTo>
                  <a:lnTo>
                    <a:pt x="6132576" y="718038"/>
                  </a:lnTo>
                  <a:close/>
                </a:path>
                <a:path w="6243320" h="720089">
                  <a:moveTo>
                    <a:pt x="6132576" y="35814"/>
                  </a:moveTo>
                  <a:lnTo>
                    <a:pt x="6131052" y="35052"/>
                  </a:lnTo>
                  <a:lnTo>
                    <a:pt x="6131052" y="35623"/>
                  </a:lnTo>
                  <a:lnTo>
                    <a:pt x="6132576" y="35814"/>
                  </a:lnTo>
                  <a:close/>
                </a:path>
                <a:path w="6243320" h="720089">
                  <a:moveTo>
                    <a:pt x="6141720" y="715303"/>
                  </a:moveTo>
                  <a:lnTo>
                    <a:pt x="6141720" y="682752"/>
                  </a:lnTo>
                  <a:lnTo>
                    <a:pt x="6131052" y="685038"/>
                  </a:lnTo>
                  <a:lnTo>
                    <a:pt x="6132576" y="685038"/>
                  </a:lnTo>
                  <a:lnTo>
                    <a:pt x="6132576" y="718038"/>
                  </a:lnTo>
                  <a:lnTo>
                    <a:pt x="6141720" y="715303"/>
                  </a:lnTo>
                  <a:close/>
                </a:path>
                <a:path w="6243320" h="720089">
                  <a:moveTo>
                    <a:pt x="6141720" y="38644"/>
                  </a:moveTo>
                  <a:lnTo>
                    <a:pt x="6141720" y="38100"/>
                  </a:lnTo>
                  <a:lnTo>
                    <a:pt x="6140196" y="38100"/>
                  </a:lnTo>
                  <a:lnTo>
                    <a:pt x="6141720" y="38644"/>
                  </a:lnTo>
                  <a:close/>
                </a:path>
                <a:path w="6243320" h="720089">
                  <a:moveTo>
                    <a:pt x="6150864" y="678942"/>
                  </a:moveTo>
                  <a:lnTo>
                    <a:pt x="6140196" y="682752"/>
                  </a:lnTo>
                  <a:lnTo>
                    <a:pt x="6141720" y="682752"/>
                  </a:lnTo>
                  <a:lnTo>
                    <a:pt x="6141720" y="715303"/>
                  </a:lnTo>
                  <a:lnTo>
                    <a:pt x="6149340" y="713023"/>
                  </a:lnTo>
                  <a:lnTo>
                    <a:pt x="6149340" y="679704"/>
                  </a:lnTo>
                  <a:lnTo>
                    <a:pt x="6150864" y="678942"/>
                  </a:lnTo>
                  <a:close/>
                </a:path>
                <a:path w="6243320" h="720089">
                  <a:moveTo>
                    <a:pt x="6150864" y="41910"/>
                  </a:moveTo>
                  <a:lnTo>
                    <a:pt x="6149340" y="41148"/>
                  </a:lnTo>
                  <a:lnTo>
                    <a:pt x="6149340" y="41365"/>
                  </a:lnTo>
                  <a:lnTo>
                    <a:pt x="6150864" y="41910"/>
                  </a:lnTo>
                  <a:close/>
                </a:path>
                <a:path w="6243320" h="720089">
                  <a:moveTo>
                    <a:pt x="6159246" y="710060"/>
                  </a:moveTo>
                  <a:lnTo>
                    <a:pt x="6159246" y="675132"/>
                  </a:lnTo>
                  <a:lnTo>
                    <a:pt x="6157722" y="675894"/>
                  </a:lnTo>
                  <a:lnTo>
                    <a:pt x="6149340" y="679704"/>
                  </a:lnTo>
                  <a:lnTo>
                    <a:pt x="6149340" y="713023"/>
                  </a:lnTo>
                  <a:lnTo>
                    <a:pt x="6159246" y="710060"/>
                  </a:lnTo>
                  <a:close/>
                </a:path>
                <a:path w="6243320" h="720089">
                  <a:moveTo>
                    <a:pt x="6159246" y="45720"/>
                  </a:moveTo>
                  <a:lnTo>
                    <a:pt x="6157722" y="44958"/>
                  </a:lnTo>
                  <a:lnTo>
                    <a:pt x="6158103" y="45192"/>
                  </a:lnTo>
                  <a:lnTo>
                    <a:pt x="6159246" y="45720"/>
                  </a:lnTo>
                  <a:close/>
                </a:path>
                <a:path w="6243320" h="720089">
                  <a:moveTo>
                    <a:pt x="6158103" y="45192"/>
                  </a:moveTo>
                  <a:lnTo>
                    <a:pt x="6157722" y="44958"/>
                  </a:lnTo>
                  <a:lnTo>
                    <a:pt x="6158103" y="45192"/>
                  </a:lnTo>
                  <a:close/>
                </a:path>
                <a:path w="6243320" h="720089">
                  <a:moveTo>
                    <a:pt x="6158103" y="675659"/>
                  </a:moveTo>
                  <a:lnTo>
                    <a:pt x="6157722" y="675835"/>
                  </a:lnTo>
                  <a:lnTo>
                    <a:pt x="6158103" y="675659"/>
                  </a:lnTo>
                  <a:close/>
                </a:path>
                <a:path w="6243320" h="720089">
                  <a:moveTo>
                    <a:pt x="6159246" y="675132"/>
                  </a:moveTo>
                  <a:lnTo>
                    <a:pt x="6158103" y="675659"/>
                  </a:lnTo>
                  <a:lnTo>
                    <a:pt x="6157722" y="675894"/>
                  </a:lnTo>
                  <a:lnTo>
                    <a:pt x="6159246" y="675132"/>
                  </a:lnTo>
                  <a:close/>
                </a:path>
                <a:path w="6243320" h="720089">
                  <a:moveTo>
                    <a:pt x="6159246" y="45895"/>
                  </a:moveTo>
                  <a:lnTo>
                    <a:pt x="6159246" y="45720"/>
                  </a:lnTo>
                  <a:lnTo>
                    <a:pt x="6158103" y="45192"/>
                  </a:lnTo>
                  <a:lnTo>
                    <a:pt x="6159246" y="45895"/>
                  </a:lnTo>
                  <a:close/>
                </a:path>
                <a:path w="6243320" h="720089">
                  <a:moveTo>
                    <a:pt x="6167628" y="707553"/>
                  </a:moveTo>
                  <a:lnTo>
                    <a:pt x="6167628" y="669798"/>
                  </a:lnTo>
                  <a:lnTo>
                    <a:pt x="6158103" y="675659"/>
                  </a:lnTo>
                  <a:lnTo>
                    <a:pt x="6159246" y="675132"/>
                  </a:lnTo>
                  <a:lnTo>
                    <a:pt x="6159246" y="710060"/>
                  </a:lnTo>
                  <a:lnTo>
                    <a:pt x="6167628" y="707553"/>
                  </a:lnTo>
                  <a:close/>
                </a:path>
                <a:path w="6243320" h="720089">
                  <a:moveTo>
                    <a:pt x="6167628" y="51054"/>
                  </a:moveTo>
                  <a:lnTo>
                    <a:pt x="6166104" y="49530"/>
                  </a:lnTo>
                  <a:lnTo>
                    <a:pt x="6166104" y="50116"/>
                  </a:lnTo>
                  <a:lnTo>
                    <a:pt x="6167628" y="51054"/>
                  </a:lnTo>
                  <a:close/>
                </a:path>
                <a:path w="6243320" h="720089">
                  <a:moveTo>
                    <a:pt x="6175248" y="703357"/>
                  </a:moveTo>
                  <a:lnTo>
                    <a:pt x="6175248" y="664464"/>
                  </a:lnTo>
                  <a:lnTo>
                    <a:pt x="6166104" y="670560"/>
                  </a:lnTo>
                  <a:lnTo>
                    <a:pt x="6167628" y="669798"/>
                  </a:lnTo>
                  <a:lnTo>
                    <a:pt x="6167628" y="707553"/>
                  </a:lnTo>
                  <a:lnTo>
                    <a:pt x="6170892" y="706576"/>
                  </a:lnTo>
                  <a:lnTo>
                    <a:pt x="6175248" y="703357"/>
                  </a:lnTo>
                  <a:close/>
                </a:path>
                <a:path w="6243320" h="720089">
                  <a:moveTo>
                    <a:pt x="6175248" y="56872"/>
                  </a:moveTo>
                  <a:lnTo>
                    <a:pt x="6175248" y="56388"/>
                  </a:lnTo>
                  <a:lnTo>
                    <a:pt x="6173724" y="55626"/>
                  </a:lnTo>
                  <a:lnTo>
                    <a:pt x="6175248" y="56872"/>
                  </a:lnTo>
                  <a:close/>
                </a:path>
                <a:path w="6243320" h="720089">
                  <a:moveTo>
                    <a:pt x="6181307" y="658331"/>
                  </a:moveTo>
                  <a:lnTo>
                    <a:pt x="6173724" y="665226"/>
                  </a:lnTo>
                  <a:lnTo>
                    <a:pt x="6175248" y="664464"/>
                  </a:lnTo>
                  <a:lnTo>
                    <a:pt x="6175248" y="703357"/>
                  </a:lnTo>
                  <a:lnTo>
                    <a:pt x="6180582" y="699414"/>
                  </a:lnTo>
                  <a:lnTo>
                    <a:pt x="6180582" y="659130"/>
                  </a:lnTo>
                  <a:lnTo>
                    <a:pt x="6181307" y="658331"/>
                  </a:lnTo>
                  <a:close/>
                </a:path>
                <a:path w="6243320" h="720089">
                  <a:moveTo>
                    <a:pt x="6182106" y="63398"/>
                  </a:moveTo>
                  <a:lnTo>
                    <a:pt x="6182106" y="62484"/>
                  </a:lnTo>
                  <a:lnTo>
                    <a:pt x="6180582" y="61722"/>
                  </a:lnTo>
                  <a:lnTo>
                    <a:pt x="6182106" y="63398"/>
                  </a:lnTo>
                  <a:close/>
                </a:path>
                <a:path w="6243320" h="720089">
                  <a:moveTo>
                    <a:pt x="6182106" y="657606"/>
                  </a:moveTo>
                  <a:lnTo>
                    <a:pt x="6181307" y="658331"/>
                  </a:lnTo>
                  <a:lnTo>
                    <a:pt x="6180582" y="659130"/>
                  </a:lnTo>
                  <a:lnTo>
                    <a:pt x="6182106" y="657606"/>
                  </a:lnTo>
                  <a:close/>
                </a:path>
                <a:path w="6243320" h="720089">
                  <a:moveTo>
                    <a:pt x="6182106" y="698287"/>
                  </a:moveTo>
                  <a:lnTo>
                    <a:pt x="6182106" y="657606"/>
                  </a:lnTo>
                  <a:lnTo>
                    <a:pt x="6180582" y="659130"/>
                  </a:lnTo>
                  <a:lnTo>
                    <a:pt x="6180582" y="699414"/>
                  </a:lnTo>
                  <a:lnTo>
                    <a:pt x="6182106" y="698287"/>
                  </a:lnTo>
                  <a:close/>
                </a:path>
                <a:path w="6243320" h="720089">
                  <a:moveTo>
                    <a:pt x="6188202" y="650748"/>
                  </a:moveTo>
                  <a:lnTo>
                    <a:pt x="6181307" y="658331"/>
                  </a:lnTo>
                  <a:lnTo>
                    <a:pt x="6182106" y="657606"/>
                  </a:lnTo>
                  <a:lnTo>
                    <a:pt x="6182106" y="698287"/>
                  </a:lnTo>
                  <a:lnTo>
                    <a:pt x="6187440" y="694344"/>
                  </a:lnTo>
                  <a:lnTo>
                    <a:pt x="6187440" y="652272"/>
                  </a:lnTo>
                  <a:lnTo>
                    <a:pt x="6188202" y="650748"/>
                  </a:lnTo>
                  <a:close/>
                </a:path>
                <a:path w="6243320" h="720089">
                  <a:moveTo>
                    <a:pt x="6188202" y="70104"/>
                  </a:moveTo>
                  <a:lnTo>
                    <a:pt x="6187440" y="68580"/>
                  </a:lnTo>
                  <a:lnTo>
                    <a:pt x="6187440" y="69265"/>
                  </a:lnTo>
                  <a:lnTo>
                    <a:pt x="6188202" y="70104"/>
                  </a:lnTo>
                  <a:close/>
                </a:path>
                <a:path w="6243320" h="720089">
                  <a:moveTo>
                    <a:pt x="6193536" y="643128"/>
                  </a:moveTo>
                  <a:lnTo>
                    <a:pt x="6187440" y="652272"/>
                  </a:lnTo>
                  <a:lnTo>
                    <a:pt x="6187440" y="694344"/>
                  </a:lnTo>
                  <a:lnTo>
                    <a:pt x="6192774" y="690402"/>
                  </a:lnTo>
                  <a:lnTo>
                    <a:pt x="6192774" y="644652"/>
                  </a:lnTo>
                  <a:lnTo>
                    <a:pt x="6193536" y="643128"/>
                  </a:lnTo>
                  <a:close/>
                </a:path>
                <a:path w="6243320" h="720089">
                  <a:moveTo>
                    <a:pt x="6193536" y="77724"/>
                  </a:moveTo>
                  <a:lnTo>
                    <a:pt x="6192774" y="76200"/>
                  </a:lnTo>
                  <a:lnTo>
                    <a:pt x="6192774" y="76581"/>
                  </a:lnTo>
                  <a:lnTo>
                    <a:pt x="6193536" y="77724"/>
                  </a:lnTo>
                  <a:close/>
                </a:path>
                <a:path w="6243320" h="720089">
                  <a:moveTo>
                    <a:pt x="6198870" y="685896"/>
                  </a:moveTo>
                  <a:lnTo>
                    <a:pt x="6198870" y="635508"/>
                  </a:lnTo>
                  <a:lnTo>
                    <a:pt x="6192774" y="644652"/>
                  </a:lnTo>
                  <a:lnTo>
                    <a:pt x="6192774" y="690402"/>
                  </a:lnTo>
                  <a:lnTo>
                    <a:pt x="6198870" y="685896"/>
                  </a:lnTo>
                  <a:close/>
                </a:path>
                <a:path w="6243320" h="720089">
                  <a:moveTo>
                    <a:pt x="6198870" y="85344"/>
                  </a:moveTo>
                  <a:lnTo>
                    <a:pt x="6198108" y="83820"/>
                  </a:lnTo>
                  <a:lnTo>
                    <a:pt x="6198679" y="85058"/>
                  </a:lnTo>
                  <a:lnTo>
                    <a:pt x="6198870" y="85344"/>
                  </a:lnTo>
                  <a:close/>
                </a:path>
                <a:path w="6243320" h="720089">
                  <a:moveTo>
                    <a:pt x="6198679" y="85058"/>
                  </a:moveTo>
                  <a:lnTo>
                    <a:pt x="6198108" y="83820"/>
                  </a:lnTo>
                  <a:lnTo>
                    <a:pt x="6198108" y="84201"/>
                  </a:lnTo>
                  <a:lnTo>
                    <a:pt x="6198679" y="85058"/>
                  </a:lnTo>
                  <a:close/>
                </a:path>
                <a:path w="6243320" h="720089">
                  <a:moveTo>
                    <a:pt x="6202680" y="683079"/>
                  </a:moveTo>
                  <a:lnTo>
                    <a:pt x="6202680" y="626364"/>
                  </a:lnTo>
                  <a:lnTo>
                    <a:pt x="6198108" y="636270"/>
                  </a:lnTo>
                  <a:lnTo>
                    <a:pt x="6198870" y="635508"/>
                  </a:lnTo>
                  <a:lnTo>
                    <a:pt x="6198870" y="685896"/>
                  </a:lnTo>
                  <a:lnTo>
                    <a:pt x="6202680" y="683079"/>
                  </a:lnTo>
                  <a:close/>
                </a:path>
                <a:path w="6243320" h="720089">
                  <a:moveTo>
                    <a:pt x="6198870" y="85471"/>
                  </a:moveTo>
                  <a:lnTo>
                    <a:pt x="6198870" y="85344"/>
                  </a:lnTo>
                  <a:lnTo>
                    <a:pt x="6198679" y="85058"/>
                  </a:lnTo>
                  <a:lnTo>
                    <a:pt x="6198870" y="85471"/>
                  </a:lnTo>
                  <a:close/>
                </a:path>
                <a:path w="6243320" h="720089">
                  <a:moveTo>
                    <a:pt x="6202680" y="94335"/>
                  </a:moveTo>
                  <a:lnTo>
                    <a:pt x="6202680" y="93726"/>
                  </a:lnTo>
                  <a:lnTo>
                    <a:pt x="6201918" y="92202"/>
                  </a:lnTo>
                  <a:lnTo>
                    <a:pt x="6202680" y="94335"/>
                  </a:lnTo>
                  <a:close/>
                </a:path>
                <a:path w="6243320" h="720089">
                  <a:moveTo>
                    <a:pt x="6205126" y="618904"/>
                  </a:moveTo>
                  <a:lnTo>
                    <a:pt x="6201918" y="627888"/>
                  </a:lnTo>
                  <a:lnTo>
                    <a:pt x="6202680" y="626364"/>
                  </a:lnTo>
                  <a:lnTo>
                    <a:pt x="6202680" y="683079"/>
                  </a:lnTo>
                  <a:lnTo>
                    <a:pt x="6204966" y="681390"/>
                  </a:lnTo>
                  <a:lnTo>
                    <a:pt x="6204966" y="619506"/>
                  </a:lnTo>
                  <a:lnTo>
                    <a:pt x="6205126" y="618904"/>
                  </a:lnTo>
                  <a:close/>
                </a:path>
                <a:path w="6243320" h="720089">
                  <a:moveTo>
                    <a:pt x="6205728" y="104203"/>
                  </a:moveTo>
                  <a:lnTo>
                    <a:pt x="6205728" y="102870"/>
                  </a:lnTo>
                  <a:lnTo>
                    <a:pt x="6204966" y="101346"/>
                  </a:lnTo>
                  <a:lnTo>
                    <a:pt x="6205728" y="104203"/>
                  </a:lnTo>
                  <a:close/>
                </a:path>
                <a:path w="6243320" h="720089">
                  <a:moveTo>
                    <a:pt x="6205728" y="617220"/>
                  </a:moveTo>
                  <a:lnTo>
                    <a:pt x="6205126" y="618904"/>
                  </a:lnTo>
                  <a:lnTo>
                    <a:pt x="6204966" y="619506"/>
                  </a:lnTo>
                  <a:lnTo>
                    <a:pt x="6205728" y="617220"/>
                  </a:lnTo>
                  <a:close/>
                </a:path>
                <a:path w="6243320" h="720089">
                  <a:moveTo>
                    <a:pt x="6205728" y="680826"/>
                  </a:moveTo>
                  <a:lnTo>
                    <a:pt x="6205728" y="617220"/>
                  </a:lnTo>
                  <a:lnTo>
                    <a:pt x="6204966" y="619506"/>
                  </a:lnTo>
                  <a:lnTo>
                    <a:pt x="6204966" y="681390"/>
                  </a:lnTo>
                  <a:lnTo>
                    <a:pt x="6205728" y="680826"/>
                  </a:lnTo>
                  <a:close/>
                </a:path>
                <a:path w="6243320" h="720089">
                  <a:moveTo>
                    <a:pt x="6210300" y="675366"/>
                  </a:moveTo>
                  <a:lnTo>
                    <a:pt x="6210300" y="589026"/>
                  </a:lnTo>
                  <a:lnTo>
                    <a:pt x="6209538" y="595122"/>
                  </a:lnTo>
                  <a:lnTo>
                    <a:pt x="6209538" y="598932"/>
                  </a:lnTo>
                  <a:lnTo>
                    <a:pt x="6208776" y="604266"/>
                  </a:lnTo>
                  <a:lnTo>
                    <a:pt x="6208776" y="603504"/>
                  </a:lnTo>
                  <a:lnTo>
                    <a:pt x="6208014" y="609600"/>
                  </a:lnTo>
                  <a:lnTo>
                    <a:pt x="6208014" y="608076"/>
                  </a:lnTo>
                  <a:lnTo>
                    <a:pt x="6205126" y="618904"/>
                  </a:lnTo>
                  <a:lnTo>
                    <a:pt x="6205728" y="617220"/>
                  </a:lnTo>
                  <a:lnTo>
                    <a:pt x="6205728" y="680826"/>
                  </a:lnTo>
                  <a:lnTo>
                    <a:pt x="6207594" y="679446"/>
                  </a:lnTo>
                  <a:lnTo>
                    <a:pt x="6210300" y="675366"/>
                  </a:lnTo>
                  <a:close/>
                </a:path>
              </a:pathLst>
            </a:custGeom>
            <a:solidFill>
              <a:srgbClr val="ED7D31"/>
            </a:solidFill>
          </p:spPr>
          <p:txBody>
            <a:bodyPr wrap="square" lIns="0" tIns="0" rIns="0" bIns="0" rtlCol="0"/>
            <a:lstStyle/>
            <a:p>
              <a:endParaRPr/>
            </a:p>
          </p:txBody>
        </p:sp>
      </p:grpSp>
      <p:sp>
        <p:nvSpPr>
          <p:cNvPr id="20" name="object 20"/>
          <p:cNvSpPr txBox="1"/>
          <p:nvPr/>
        </p:nvSpPr>
        <p:spPr>
          <a:xfrm>
            <a:off x="467239" y="1660188"/>
            <a:ext cx="10041890" cy="2611120"/>
          </a:xfrm>
          <a:prstGeom prst="rect">
            <a:avLst/>
          </a:prstGeom>
        </p:spPr>
        <p:txBody>
          <a:bodyPr vert="horz" wrap="square" lIns="0" tIns="12065" rIns="0" bIns="0" rtlCol="0">
            <a:spAutoFit/>
          </a:bodyPr>
          <a:lstStyle/>
          <a:p>
            <a:pPr marL="201295" marR="5080" indent="-189230">
              <a:lnSpc>
                <a:spcPct val="111800"/>
              </a:lnSpc>
              <a:spcBef>
                <a:spcPts val="95"/>
              </a:spcBef>
              <a:buClr>
                <a:srgbClr val="ED7C31"/>
              </a:buClr>
              <a:buSzPct val="65789"/>
              <a:buFont typeface="Wingdings"/>
              <a:buChar char=""/>
              <a:tabLst>
                <a:tab pos="201930" algn="l"/>
              </a:tabLst>
            </a:pPr>
            <a:r>
              <a:rPr sz="1900" b="1" spc="55" dirty="0">
                <a:latin typeface="Microsoft JhengHei"/>
                <a:cs typeface="Microsoft JhengHei"/>
              </a:rPr>
              <a:t>感染愛滋病毒</a:t>
            </a:r>
            <a:r>
              <a:rPr sz="1900" b="1" dirty="0">
                <a:latin typeface="Microsoft JhengHei"/>
                <a:cs typeface="Microsoft JhengHei"/>
              </a:rPr>
              <a:t>(HIV)</a:t>
            </a:r>
            <a:r>
              <a:rPr sz="1900" b="1" spc="55" dirty="0">
                <a:latin typeface="Microsoft JhengHei"/>
                <a:cs typeface="Microsoft JhengHei"/>
              </a:rPr>
              <a:t>後，需要經過⼀段時間才能在⾎</a:t>
            </a:r>
            <a:r>
              <a:rPr sz="1900" b="1" dirty="0">
                <a:latin typeface="Microsoft JhengHei"/>
                <a:cs typeface="Microsoft JhengHei"/>
              </a:rPr>
              <a:t>(</a:t>
            </a:r>
            <a:r>
              <a:rPr sz="1900" b="1" spc="55" dirty="0">
                <a:latin typeface="Microsoft JhengHei"/>
                <a:cs typeface="Microsoft JhengHei"/>
              </a:rPr>
              <a:t>體</a:t>
            </a:r>
            <a:r>
              <a:rPr sz="1900" b="1" dirty="0">
                <a:latin typeface="Microsoft JhengHei"/>
                <a:cs typeface="Microsoft JhengHei"/>
              </a:rPr>
              <a:t>)</a:t>
            </a:r>
            <a:r>
              <a:rPr sz="1900" b="1" spc="55" dirty="0">
                <a:latin typeface="Microsoft JhengHei"/>
                <a:cs typeface="Microsoft JhengHei"/>
              </a:rPr>
              <a:t>液中檢測到愛滋病毒抗原或抗體</a:t>
            </a:r>
            <a:r>
              <a:rPr sz="1900" b="1" spc="5" dirty="0">
                <a:latin typeface="Microsoft JhengHei"/>
                <a:cs typeface="Microsoft JhengHei"/>
              </a:rPr>
              <a:t>，</a:t>
            </a:r>
            <a:r>
              <a:rPr sz="1900" b="1" dirty="0">
                <a:latin typeface="Microsoft JhengHei"/>
                <a:cs typeface="Microsoft JhengHei"/>
              </a:rPr>
              <a:t>這段</a:t>
            </a:r>
            <a:r>
              <a:rPr sz="1900" b="1" dirty="0">
                <a:solidFill>
                  <a:srgbClr val="C00000"/>
                </a:solidFill>
                <a:latin typeface="Microsoft JhengHei"/>
                <a:cs typeface="Microsoft JhengHei"/>
              </a:rPr>
              <a:t>已感染卻無法檢驗出已感染的時間即為「空窗期」</a:t>
            </a:r>
            <a:r>
              <a:rPr sz="1400" b="1" spc="-10" dirty="0">
                <a:solidFill>
                  <a:srgbClr val="2C778D"/>
                </a:solidFill>
                <a:latin typeface="Microsoft JhengHei"/>
                <a:cs typeface="Microsoft JhengHei"/>
              </a:rPr>
              <a:t>(自感染HIV</a:t>
            </a:r>
            <a:r>
              <a:rPr sz="1400" b="1" spc="-15" dirty="0">
                <a:solidFill>
                  <a:srgbClr val="2C778D"/>
                </a:solidFill>
                <a:latin typeface="Microsoft JhengHei"/>
                <a:cs typeface="Microsoft JhengHei"/>
              </a:rPr>
              <a:t>後，到可以被檢驗出感染的時間)</a:t>
            </a:r>
            <a:endParaRPr sz="1400">
              <a:latin typeface="Microsoft JhengHei"/>
              <a:cs typeface="Microsoft JhengHei"/>
            </a:endParaRPr>
          </a:p>
          <a:p>
            <a:pPr marL="485775" lvl="1" indent="-316230">
              <a:lnSpc>
                <a:spcPct val="100000"/>
              </a:lnSpc>
              <a:spcBef>
                <a:spcPts val="240"/>
              </a:spcBef>
              <a:buFont typeface="Wingdings"/>
              <a:buChar char=""/>
              <a:tabLst>
                <a:tab pos="485775" algn="l"/>
                <a:tab pos="486409" algn="l"/>
              </a:tabLst>
            </a:pPr>
            <a:r>
              <a:rPr sz="1750" spc="-5" dirty="0">
                <a:latin typeface="Microsoft JhengHei"/>
                <a:cs typeface="Microsoft JhengHei"/>
              </a:rPr>
              <a:t>空窗期⻑短因不同的檢驗⽅法或感染者的⾝體狀況等因素⽽異。</a:t>
            </a:r>
            <a:endParaRPr sz="1750">
              <a:latin typeface="Microsoft JhengHei"/>
              <a:cs typeface="Microsoft JhengHei"/>
            </a:endParaRPr>
          </a:p>
          <a:p>
            <a:pPr marL="485775" lvl="1" indent="-316230">
              <a:lnSpc>
                <a:spcPct val="100000"/>
              </a:lnSpc>
              <a:spcBef>
                <a:spcPts val="215"/>
              </a:spcBef>
              <a:buFont typeface="Wingdings"/>
              <a:buChar char=""/>
              <a:tabLst>
                <a:tab pos="485775" algn="l"/>
                <a:tab pos="486409" algn="l"/>
              </a:tabLst>
            </a:pPr>
            <a:r>
              <a:rPr sz="1750" dirty="0">
                <a:latin typeface="Microsoft JhengHei"/>
                <a:cs typeface="Microsoft JhengHei"/>
              </a:rPr>
              <a:t>空窗期間雖然無法透過檢驗⽅法檢測是否感染，但此時</a:t>
            </a:r>
            <a:r>
              <a:rPr sz="1750" b="1" dirty="0">
                <a:solidFill>
                  <a:srgbClr val="C00000"/>
                </a:solidFill>
                <a:latin typeface="Microsoft JhengHei"/>
                <a:cs typeface="Microsoft JhengHei"/>
              </a:rPr>
              <a:t>體內已存在HIV，且已具有傳染力</a:t>
            </a:r>
            <a:r>
              <a:rPr sz="1750" spc="-50" dirty="0">
                <a:latin typeface="Microsoft JhengHei"/>
                <a:cs typeface="Microsoft JhengHei"/>
              </a:rPr>
              <a:t>。</a:t>
            </a:r>
            <a:endParaRPr sz="1750">
              <a:latin typeface="Microsoft JhengHei"/>
              <a:cs typeface="Microsoft JhengHei"/>
            </a:endParaRPr>
          </a:p>
          <a:p>
            <a:pPr marL="485775" marR="6985" lvl="1" indent="-315595">
              <a:lnSpc>
                <a:spcPts val="2320"/>
              </a:lnSpc>
              <a:spcBef>
                <a:spcPts val="105"/>
              </a:spcBef>
              <a:buFont typeface="Wingdings"/>
              <a:buChar char=""/>
              <a:tabLst>
                <a:tab pos="485775" algn="l"/>
                <a:tab pos="486409" algn="l"/>
              </a:tabLst>
            </a:pPr>
            <a:r>
              <a:rPr sz="1750" spc="-5" dirty="0">
                <a:latin typeface="Microsoft JhengHei"/>
                <a:cs typeface="Microsoft JhengHei"/>
              </a:rPr>
              <a:t>若與他人發生不安全性行為後立即檢驗為陰性，但仍懷疑自⾝感染者，建議可於空窗期後再次檢</a:t>
            </a:r>
            <a:r>
              <a:rPr sz="1750" dirty="0">
                <a:latin typeface="Microsoft JhengHei"/>
                <a:cs typeface="Microsoft JhengHei"/>
              </a:rPr>
              <a:t>驗，且此期間</a:t>
            </a:r>
            <a:r>
              <a:rPr sz="1750" b="1" dirty="0">
                <a:solidFill>
                  <a:srgbClr val="C00000"/>
                </a:solidFill>
                <a:latin typeface="Microsoft JhengHei"/>
                <a:cs typeface="Microsoft JhengHei"/>
              </a:rPr>
              <a:t>應避免與他⼈發生不安全性行為</a:t>
            </a:r>
            <a:r>
              <a:rPr sz="1750" spc="-50" dirty="0">
                <a:latin typeface="Microsoft JhengHei"/>
                <a:cs typeface="Microsoft JhengHei"/>
              </a:rPr>
              <a:t>。</a:t>
            </a:r>
            <a:endParaRPr sz="1750">
              <a:latin typeface="Microsoft JhengHei"/>
              <a:cs typeface="Microsoft JhengHei"/>
            </a:endParaRPr>
          </a:p>
          <a:p>
            <a:pPr marL="248285" indent="-220979">
              <a:lnSpc>
                <a:spcPct val="100000"/>
              </a:lnSpc>
              <a:spcBef>
                <a:spcPts val="1660"/>
              </a:spcBef>
              <a:buFont typeface="Arial MT"/>
              <a:buChar char="•"/>
              <a:tabLst>
                <a:tab pos="248285" algn="l"/>
                <a:tab pos="249554" algn="l"/>
              </a:tabLst>
            </a:pPr>
            <a:r>
              <a:rPr sz="1750" b="1" dirty="0">
                <a:solidFill>
                  <a:srgbClr val="252525"/>
                </a:solidFill>
                <a:latin typeface="Microsoft JhengHei"/>
                <a:cs typeface="Microsoft JhengHei"/>
              </a:rPr>
              <a:t>HIV抗原/抗體複合型初步檢驗：3-6週(若為快篩：3-12</a:t>
            </a:r>
            <a:r>
              <a:rPr sz="1750" b="1" spc="-25" dirty="0">
                <a:solidFill>
                  <a:srgbClr val="252525"/>
                </a:solidFill>
                <a:latin typeface="Microsoft JhengHei"/>
                <a:cs typeface="Microsoft JhengHei"/>
              </a:rPr>
              <a:t>週)</a:t>
            </a:r>
            <a:endParaRPr sz="1750">
              <a:latin typeface="Microsoft JhengHei"/>
              <a:cs typeface="Microsoft JhengHei"/>
            </a:endParaRPr>
          </a:p>
          <a:p>
            <a:pPr marL="248285" indent="-220979">
              <a:lnSpc>
                <a:spcPct val="100000"/>
              </a:lnSpc>
              <a:buFont typeface="Arial MT"/>
              <a:buChar char="•"/>
              <a:tabLst>
                <a:tab pos="248285" algn="l"/>
                <a:tab pos="249554" algn="l"/>
              </a:tabLst>
            </a:pPr>
            <a:r>
              <a:rPr sz="1750" b="1" dirty="0">
                <a:solidFill>
                  <a:srgbClr val="252525"/>
                </a:solidFill>
                <a:latin typeface="Microsoft JhengHei"/>
                <a:cs typeface="Microsoft JhengHei"/>
              </a:rPr>
              <a:t>HIV抗體初步檢驗：4-12</a:t>
            </a:r>
            <a:r>
              <a:rPr sz="1750" b="1" spc="-50" dirty="0">
                <a:solidFill>
                  <a:srgbClr val="252525"/>
                </a:solidFill>
                <a:latin typeface="Microsoft JhengHei"/>
                <a:cs typeface="Microsoft JhengHei"/>
              </a:rPr>
              <a:t>週</a:t>
            </a:r>
            <a:endParaRPr sz="1750">
              <a:latin typeface="Microsoft JhengHei"/>
              <a:cs typeface="Microsoft JhengHei"/>
            </a:endParaRPr>
          </a:p>
        </p:txBody>
      </p:sp>
      <p:sp>
        <p:nvSpPr>
          <p:cNvPr id="21" name="object 21"/>
          <p:cNvSpPr txBox="1"/>
          <p:nvPr/>
        </p:nvSpPr>
        <p:spPr>
          <a:xfrm>
            <a:off x="3026035" y="6207423"/>
            <a:ext cx="6515734" cy="321945"/>
          </a:xfrm>
          <a:prstGeom prst="rect">
            <a:avLst/>
          </a:prstGeom>
        </p:spPr>
        <p:txBody>
          <a:bodyPr vert="horz" wrap="square" lIns="0" tIns="29844" rIns="0" bIns="0" rtlCol="0">
            <a:spAutoFit/>
          </a:bodyPr>
          <a:lstStyle/>
          <a:p>
            <a:pPr marL="12700">
              <a:lnSpc>
                <a:spcPct val="100000"/>
              </a:lnSpc>
              <a:spcBef>
                <a:spcPts val="234"/>
              </a:spcBef>
            </a:pPr>
            <a:r>
              <a:rPr sz="1750" b="1" dirty="0">
                <a:solidFill>
                  <a:srgbClr val="252525"/>
                </a:solidFill>
                <a:latin typeface="Microsoft JhengHei"/>
                <a:cs typeface="Microsoft JhengHei"/>
              </a:rPr>
              <a:t>感染者若及時治療控制體內HIV病毒量，可有效延緩AIDS</a:t>
            </a:r>
            <a:r>
              <a:rPr sz="1750" b="1" spc="-15" dirty="0">
                <a:solidFill>
                  <a:srgbClr val="252525"/>
                </a:solidFill>
                <a:latin typeface="Microsoft JhengHei"/>
                <a:cs typeface="Microsoft JhengHei"/>
              </a:rPr>
              <a:t>發病情形</a:t>
            </a:r>
            <a:endParaRPr sz="1750">
              <a:latin typeface="Microsoft JhengHei"/>
              <a:cs typeface="Microsoft JhengHei"/>
            </a:endParaRPr>
          </a:p>
        </p:txBody>
      </p:sp>
      <p:sp>
        <p:nvSpPr>
          <p:cNvPr id="22" name="object 22"/>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13</a:t>
            </a:r>
            <a:endParaRPr sz="1050">
              <a:latin typeface="Microsoft JhengHei"/>
              <a:cs typeface="Microsoft JhengHei"/>
            </a:endParaRPr>
          </a:p>
        </p:txBody>
      </p:sp>
      <p:sp>
        <p:nvSpPr>
          <p:cNvPr id="23" name="object 2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419747" y="3215639"/>
            <a:ext cx="10097770" cy="778510"/>
            <a:chOff x="419747" y="3215639"/>
            <a:chExt cx="10097770" cy="778510"/>
          </a:xfrm>
        </p:grpSpPr>
        <p:pic>
          <p:nvPicPr>
            <p:cNvPr id="4" name="object 4"/>
            <p:cNvPicPr/>
            <p:nvPr/>
          </p:nvPicPr>
          <p:blipFill>
            <a:blip r:embed="rId2" cstate="print"/>
            <a:stretch>
              <a:fillRect/>
            </a:stretch>
          </p:blipFill>
          <p:spPr>
            <a:xfrm>
              <a:off x="495947" y="3215639"/>
              <a:ext cx="10021061" cy="778001"/>
            </a:xfrm>
            <a:prstGeom prst="rect">
              <a:avLst/>
            </a:prstGeom>
          </p:spPr>
        </p:pic>
        <p:sp>
          <p:nvSpPr>
            <p:cNvPr id="5" name="object 5"/>
            <p:cNvSpPr/>
            <p:nvPr/>
          </p:nvSpPr>
          <p:spPr>
            <a:xfrm>
              <a:off x="419747" y="3353561"/>
              <a:ext cx="111760" cy="401320"/>
            </a:xfrm>
            <a:custGeom>
              <a:avLst/>
              <a:gdLst/>
              <a:ahLst/>
              <a:cxnLst/>
              <a:rect l="l" t="t" r="r" b="b"/>
              <a:pathLst>
                <a:path w="111759" h="401320">
                  <a:moveTo>
                    <a:pt x="111252" y="400812"/>
                  </a:moveTo>
                  <a:lnTo>
                    <a:pt x="111251" y="0"/>
                  </a:lnTo>
                  <a:lnTo>
                    <a:pt x="0" y="0"/>
                  </a:lnTo>
                  <a:lnTo>
                    <a:pt x="0" y="400812"/>
                  </a:lnTo>
                  <a:lnTo>
                    <a:pt x="111252" y="400812"/>
                  </a:lnTo>
                  <a:close/>
                </a:path>
              </a:pathLst>
            </a:custGeom>
            <a:solidFill>
              <a:srgbClr val="FFC000"/>
            </a:solidFill>
          </p:spPr>
          <p:txBody>
            <a:bodyPr wrap="square" lIns="0" tIns="0" rIns="0" bIns="0" rtlCol="0"/>
            <a:lstStyle/>
            <a:p>
              <a:endParaRPr/>
            </a:p>
          </p:txBody>
        </p:sp>
      </p:grpSp>
      <p:sp>
        <p:nvSpPr>
          <p:cNvPr id="6" name="object 6"/>
          <p:cNvSpPr txBox="1"/>
          <p:nvPr/>
        </p:nvSpPr>
        <p:spPr>
          <a:xfrm>
            <a:off x="4175131" y="2032508"/>
            <a:ext cx="6326505" cy="988060"/>
          </a:xfrm>
          <a:prstGeom prst="rect">
            <a:avLst/>
          </a:prstGeom>
        </p:spPr>
        <p:txBody>
          <a:bodyPr vert="horz" wrap="square" lIns="0" tIns="13335" rIns="0" bIns="0" rtlCol="0">
            <a:spAutoFit/>
          </a:bodyPr>
          <a:lstStyle/>
          <a:p>
            <a:pPr marL="12700" marR="958215">
              <a:lnSpc>
                <a:spcPct val="100000"/>
              </a:lnSpc>
              <a:spcBef>
                <a:spcPts val="105"/>
              </a:spcBef>
            </a:pPr>
            <a:r>
              <a:rPr sz="2100" dirty="0">
                <a:latin typeface="Microsoft JhengHei"/>
                <a:cs typeface="Microsoft JhengHei"/>
              </a:rPr>
              <a:t>持續推動</a:t>
            </a:r>
            <a:r>
              <a:rPr sz="2100" b="1" spc="-15" dirty="0">
                <a:solidFill>
                  <a:srgbClr val="C00000"/>
                </a:solidFill>
                <a:latin typeface="Microsoft JhengHei"/>
                <a:cs typeface="Microsoft JhengHei"/>
              </a:rPr>
              <a:t>愛滋指定醫事機構服務品質提升計畫</a:t>
            </a:r>
            <a:r>
              <a:rPr sz="2100" spc="-15" dirty="0">
                <a:latin typeface="Microsoft JhengHei"/>
                <a:cs typeface="Microsoft JhengHei"/>
              </a:rPr>
              <a:t>增加愛滋指定醫事機構服務家數及可近性</a:t>
            </a:r>
            <a:endParaRPr sz="2100">
              <a:latin typeface="Microsoft JhengHei"/>
              <a:cs typeface="Microsoft JhengHei"/>
            </a:endParaRPr>
          </a:p>
          <a:p>
            <a:pPr marL="12700">
              <a:lnSpc>
                <a:spcPct val="100000"/>
              </a:lnSpc>
              <a:spcBef>
                <a:spcPts val="10"/>
              </a:spcBef>
            </a:pPr>
            <a:r>
              <a:rPr sz="2100" spc="-10" dirty="0">
                <a:latin typeface="Microsoft JhengHei"/>
                <a:cs typeface="Microsoft JhengHei"/>
              </a:rPr>
              <a:t>(截至2023年10月：醫院</a:t>
            </a:r>
            <a:r>
              <a:rPr sz="2100" spc="-10" dirty="0">
                <a:solidFill>
                  <a:srgbClr val="C00000"/>
                </a:solidFill>
                <a:latin typeface="Microsoft JhengHei"/>
                <a:cs typeface="Microsoft JhengHei"/>
              </a:rPr>
              <a:t>87</a:t>
            </a:r>
            <a:r>
              <a:rPr sz="2100" spc="-10" dirty="0">
                <a:latin typeface="Microsoft JhengHei"/>
                <a:cs typeface="Microsoft JhengHei"/>
              </a:rPr>
              <a:t>家、診所</a:t>
            </a:r>
            <a:r>
              <a:rPr sz="2100" spc="-10" dirty="0">
                <a:solidFill>
                  <a:srgbClr val="C00000"/>
                </a:solidFill>
                <a:latin typeface="Microsoft JhengHei"/>
                <a:cs typeface="Microsoft JhengHei"/>
              </a:rPr>
              <a:t>3</a:t>
            </a:r>
            <a:r>
              <a:rPr sz="2100" spc="-10" dirty="0">
                <a:latin typeface="Microsoft JhengHei"/>
                <a:cs typeface="Microsoft JhengHei"/>
              </a:rPr>
              <a:t>家、藥局</a:t>
            </a:r>
            <a:r>
              <a:rPr sz="2100" spc="-10" dirty="0">
                <a:solidFill>
                  <a:srgbClr val="C00000"/>
                </a:solidFill>
                <a:latin typeface="Microsoft JhengHei"/>
                <a:cs typeface="Microsoft JhengHei"/>
              </a:rPr>
              <a:t>105</a:t>
            </a:r>
            <a:r>
              <a:rPr sz="2100" spc="-25" dirty="0">
                <a:latin typeface="Microsoft JhengHei"/>
                <a:cs typeface="Microsoft JhengHei"/>
              </a:rPr>
              <a:t>家)</a:t>
            </a:r>
            <a:endParaRPr sz="2100">
              <a:latin typeface="Microsoft JhengHei"/>
              <a:cs typeface="Microsoft JhengHei"/>
            </a:endParaRPr>
          </a:p>
        </p:txBody>
      </p:sp>
      <p:sp>
        <p:nvSpPr>
          <p:cNvPr id="7" name="object 7"/>
          <p:cNvSpPr txBox="1"/>
          <p:nvPr/>
        </p:nvSpPr>
        <p:spPr>
          <a:xfrm>
            <a:off x="197491" y="3731005"/>
            <a:ext cx="656590" cy="399415"/>
          </a:xfrm>
          <a:prstGeom prst="rect">
            <a:avLst/>
          </a:prstGeom>
        </p:spPr>
        <p:txBody>
          <a:bodyPr vert="horz" wrap="square" lIns="0" tIns="13335" rIns="0" bIns="0" rtlCol="0">
            <a:spAutoFit/>
          </a:bodyPr>
          <a:lstStyle/>
          <a:p>
            <a:pPr marL="12700">
              <a:lnSpc>
                <a:spcPct val="100000"/>
              </a:lnSpc>
              <a:spcBef>
                <a:spcPts val="105"/>
              </a:spcBef>
            </a:pPr>
            <a:r>
              <a:rPr sz="2450" b="1" spc="-20" dirty="0">
                <a:solidFill>
                  <a:srgbClr val="44546A"/>
                </a:solidFill>
                <a:latin typeface="Calibri"/>
                <a:cs typeface="Calibri"/>
              </a:rPr>
              <a:t>2016</a:t>
            </a:r>
            <a:endParaRPr sz="2450">
              <a:latin typeface="Calibri"/>
              <a:cs typeface="Calibri"/>
            </a:endParaRPr>
          </a:p>
        </p:txBody>
      </p:sp>
      <p:sp>
        <p:nvSpPr>
          <p:cNvPr id="8" name="object 8"/>
          <p:cNvSpPr/>
          <p:nvPr/>
        </p:nvSpPr>
        <p:spPr>
          <a:xfrm>
            <a:off x="1997849" y="3389388"/>
            <a:ext cx="4847590" cy="432434"/>
          </a:xfrm>
          <a:custGeom>
            <a:avLst/>
            <a:gdLst/>
            <a:ahLst/>
            <a:cxnLst/>
            <a:rect l="l" t="t" r="r" b="b"/>
            <a:pathLst>
              <a:path w="4847590" h="432435">
                <a:moveTo>
                  <a:pt x="112014" y="0"/>
                </a:moveTo>
                <a:lnTo>
                  <a:pt x="0" y="0"/>
                </a:lnTo>
                <a:lnTo>
                  <a:pt x="0" y="400812"/>
                </a:lnTo>
                <a:lnTo>
                  <a:pt x="112014" y="400812"/>
                </a:lnTo>
                <a:lnTo>
                  <a:pt x="112014" y="0"/>
                </a:lnTo>
                <a:close/>
              </a:path>
              <a:path w="4847590" h="432435">
                <a:moveTo>
                  <a:pt x="1690103" y="1524"/>
                </a:moveTo>
                <a:lnTo>
                  <a:pt x="1578864" y="1524"/>
                </a:lnTo>
                <a:lnTo>
                  <a:pt x="1578864" y="402336"/>
                </a:lnTo>
                <a:lnTo>
                  <a:pt x="1690103" y="402336"/>
                </a:lnTo>
                <a:lnTo>
                  <a:pt x="1690103" y="1524"/>
                </a:lnTo>
                <a:close/>
              </a:path>
              <a:path w="4847590" h="432435">
                <a:moveTo>
                  <a:pt x="3268980" y="14478"/>
                </a:moveTo>
                <a:lnTo>
                  <a:pt x="3156966" y="14478"/>
                </a:lnTo>
                <a:lnTo>
                  <a:pt x="3156966" y="415290"/>
                </a:lnTo>
                <a:lnTo>
                  <a:pt x="3268980" y="415290"/>
                </a:lnTo>
                <a:lnTo>
                  <a:pt x="3268980" y="14478"/>
                </a:lnTo>
                <a:close/>
              </a:path>
              <a:path w="4847590" h="432435">
                <a:moveTo>
                  <a:pt x="4847082" y="31242"/>
                </a:moveTo>
                <a:lnTo>
                  <a:pt x="4735830" y="31242"/>
                </a:lnTo>
                <a:lnTo>
                  <a:pt x="4735830" y="432054"/>
                </a:lnTo>
                <a:lnTo>
                  <a:pt x="4847082" y="432054"/>
                </a:lnTo>
                <a:lnTo>
                  <a:pt x="4847082" y="31242"/>
                </a:lnTo>
                <a:close/>
              </a:path>
            </a:pathLst>
          </a:custGeom>
          <a:solidFill>
            <a:srgbClr val="FFC000"/>
          </a:solidFill>
        </p:spPr>
        <p:txBody>
          <a:bodyPr wrap="square" lIns="0" tIns="0" rIns="0" bIns="0" rtlCol="0"/>
          <a:lstStyle/>
          <a:p>
            <a:endParaRPr/>
          </a:p>
        </p:txBody>
      </p:sp>
      <p:sp>
        <p:nvSpPr>
          <p:cNvPr id="9" name="object 9"/>
          <p:cNvSpPr txBox="1"/>
          <p:nvPr/>
        </p:nvSpPr>
        <p:spPr>
          <a:xfrm>
            <a:off x="1739779" y="3532396"/>
            <a:ext cx="2658745" cy="1813560"/>
          </a:xfrm>
          <a:prstGeom prst="rect">
            <a:avLst/>
          </a:prstGeom>
        </p:spPr>
        <p:txBody>
          <a:bodyPr vert="horz" wrap="square" lIns="0" tIns="211454" rIns="0" bIns="0" rtlCol="0">
            <a:spAutoFit/>
          </a:bodyPr>
          <a:lstStyle/>
          <a:p>
            <a:pPr marL="12700" algn="just">
              <a:lnSpc>
                <a:spcPct val="100000"/>
              </a:lnSpc>
              <a:spcBef>
                <a:spcPts val="1664"/>
              </a:spcBef>
              <a:tabLst>
                <a:tab pos="1624965" algn="l"/>
              </a:tabLst>
            </a:pPr>
            <a:r>
              <a:rPr sz="2450" b="1" spc="-20" dirty="0">
                <a:solidFill>
                  <a:srgbClr val="44546A"/>
                </a:solidFill>
                <a:latin typeface="Calibri"/>
                <a:cs typeface="Calibri"/>
              </a:rPr>
              <a:t>2017</a:t>
            </a:r>
            <a:r>
              <a:rPr sz="2450" b="1" dirty="0">
                <a:solidFill>
                  <a:srgbClr val="44546A"/>
                </a:solidFill>
                <a:latin typeface="Calibri"/>
                <a:cs typeface="Calibri"/>
              </a:rPr>
              <a:t>	</a:t>
            </a:r>
            <a:r>
              <a:rPr sz="2450" b="1" spc="-20" dirty="0">
                <a:solidFill>
                  <a:srgbClr val="44546A"/>
                </a:solidFill>
                <a:latin typeface="Calibri"/>
                <a:cs typeface="Calibri"/>
              </a:rPr>
              <a:t>2018</a:t>
            </a:r>
            <a:endParaRPr sz="2450">
              <a:latin typeface="Calibri"/>
              <a:cs typeface="Calibri"/>
            </a:endParaRPr>
          </a:p>
          <a:p>
            <a:pPr marL="29209" marR="5080" algn="just">
              <a:lnSpc>
                <a:spcPct val="132000"/>
              </a:lnSpc>
              <a:spcBef>
                <a:spcPts val="535"/>
              </a:spcBef>
            </a:pPr>
            <a:r>
              <a:rPr sz="1900" dirty="0">
                <a:latin typeface="Microsoft JhengHei"/>
                <a:cs typeface="Microsoft JhengHei"/>
              </a:rPr>
              <a:t>2017/2/4</a:t>
            </a:r>
            <a:r>
              <a:rPr sz="1900" spc="90" dirty="0">
                <a:latin typeface="Microsoft JhengHei"/>
                <a:cs typeface="Microsoft JhengHei"/>
              </a:rPr>
              <a:t>起愛滋感染者</a:t>
            </a:r>
            <a:r>
              <a:rPr sz="1900" dirty="0">
                <a:latin typeface="Microsoft JhengHei"/>
                <a:cs typeface="Microsoft JhengHei"/>
              </a:rPr>
              <a:t>確診服藥2年後醫療費</a:t>
            </a:r>
            <a:r>
              <a:rPr sz="1900" spc="-50" dirty="0">
                <a:latin typeface="Microsoft JhengHei"/>
                <a:cs typeface="Microsoft JhengHei"/>
              </a:rPr>
              <a:t>用</a:t>
            </a:r>
            <a:r>
              <a:rPr sz="1900" dirty="0">
                <a:latin typeface="Microsoft JhengHei"/>
                <a:cs typeface="Microsoft JhengHei"/>
              </a:rPr>
              <a:t>回歸健</a:t>
            </a:r>
            <a:r>
              <a:rPr sz="1900" spc="-50" dirty="0">
                <a:latin typeface="Microsoft JhengHei"/>
                <a:cs typeface="Microsoft JhengHei"/>
              </a:rPr>
              <a:t>保</a:t>
            </a:r>
            <a:endParaRPr sz="1900">
              <a:latin typeface="Microsoft JhengHei"/>
              <a:cs typeface="Microsoft JhengHei"/>
            </a:endParaRPr>
          </a:p>
        </p:txBody>
      </p:sp>
      <p:sp>
        <p:nvSpPr>
          <p:cNvPr id="10" name="object 10"/>
          <p:cNvSpPr txBox="1"/>
          <p:nvPr/>
        </p:nvSpPr>
        <p:spPr>
          <a:xfrm>
            <a:off x="507626" y="2002028"/>
            <a:ext cx="2700020" cy="1178560"/>
          </a:xfrm>
          <a:prstGeom prst="rect">
            <a:avLst/>
          </a:prstGeom>
        </p:spPr>
        <p:txBody>
          <a:bodyPr vert="horz" wrap="square" lIns="0" tIns="13335" rIns="0" bIns="0" rtlCol="0">
            <a:spAutoFit/>
          </a:bodyPr>
          <a:lstStyle/>
          <a:p>
            <a:pPr marL="12700" marR="5080" algn="just">
              <a:lnSpc>
                <a:spcPct val="100000"/>
              </a:lnSpc>
              <a:spcBef>
                <a:spcPts val="105"/>
              </a:spcBef>
            </a:pPr>
            <a:r>
              <a:rPr sz="2100" dirty="0">
                <a:latin typeface="Microsoft JhengHei"/>
                <a:cs typeface="Microsoft JhengHei"/>
              </a:rPr>
              <a:t>推動</a:t>
            </a:r>
            <a:r>
              <a:rPr sz="2100" b="1" spc="-10" dirty="0">
                <a:solidFill>
                  <a:srgbClr val="C00000"/>
                </a:solidFill>
                <a:latin typeface="Microsoft JhengHei"/>
                <a:cs typeface="Microsoft JhengHei"/>
              </a:rPr>
              <a:t>診斷即刻服藥治療</a:t>
            </a:r>
            <a:r>
              <a:rPr sz="2100" spc="-5" dirty="0">
                <a:latin typeface="Microsoft JhengHei"/>
                <a:cs typeface="Microsoft JhengHei"/>
              </a:rPr>
              <a:t>策略，引進副作用低之</a:t>
            </a:r>
            <a:r>
              <a:rPr sz="2100" spc="-10" dirty="0">
                <a:latin typeface="Microsoft JhengHei"/>
                <a:cs typeface="Microsoft JhengHei"/>
              </a:rPr>
              <a:t>抗愛滋新藥</a:t>
            </a:r>
            <a:endParaRPr sz="2100">
              <a:latin typeface="Microsoft JhengHei"/>
              <a:cs typeface="Microsoft JhengHei"/>
            </a:endParaRPr>
          </a:p>
          <a:p>
            <a:pPr marL="12700">
              <a:lnSpc>
                <a:spcPct val="100000"/>
              </a:lnSpc>
              <a:spcBef>
                <a:spcPts val="65"/>
              </a:spcBef>
            </a:pPr>
            <a:r>
              <a:rPr sz="1200" dirty="0">
                <a:latin typeface="Microsoft JhengHei"/>
                <a:cs typeface="Microsoft JhengHei"/>
              </a:rPr>
              <a:t>(複⽅、每日1次、每次1錠</a:t>
            </a:r>
            <a:r>
              <a:rPr sz="1200" spc="-50" dirty="0">
                <a:latin typeface="Microsoft JhengHei"/>
                <a:cs typeface="Microsoft JhengHei"/>
              </a:rPr>
              <a:t>)</a:t>
            </a:r>
            <a:endParaRPr sz="1200">
              <a:latin typeface="Microsoft JhengHei"/>
              <a:cs typeface="Microsoft JhengHei"/>
            </a:endParaRPr>
          </a:p>
        </p:txBody>
      </p:sp>
      <p:sp>
        <p:nvSpPr>
          <p:cNvPr id="11" name="object 11"/>
          <p:cNvSpPr txBox="1">
            <a:spLocks noGrp="1"/>
          </p:cNvSpPr>
          <p:nvPr>
            <p:ph type="title"/>
          </p:nvPr>
        </p:nvSpPr>
        <p:spPr>
          <a:xfrm>
            <a:off x="1304677" y="1121918"/>
            <a:ext cx="8578215" cy="453390"/>
          </a:xfrm>
          <a:prstGeom prst="rect">
            <a:avLst/>
          </a:prstGeom>
        </p:spPr>
        <p:txBody>
          <a:bodyPr vert="horz" wrap="square" lIns="0" tIns="13335" rIns="0" bIns="0" rtlCol="0">
            <a:spAutoFit/>
          </a:bodyPr>
          <a:lstStyle/>
          <a:p>
            <a:pPr marL="12700">
              <a:lnSpc>
                <a:spcPct val="100000"/>
              </a:lnSpc>
              <a:spcBef>
                <a:spcPts val="105"/>
              </a:spcBef>
            </a:pPr>
            <a:r>
              <a:rPr sz="2800" spc="-15" dirty="0"/>
              <a:t>優化愛滋醫療照護服務、提升醫療品質、撙節醫療費用</a:t>
            </a:r>
            <a:endParaRPr sz="2800"/>
          </a:p>
        </p:txBody>
      </p:sp>
      <p:sp>
        <p:nvSpPr>
          <p:cNvPr id="12" name="object 12"/>
          <p:cNvSpPr/>
          <p:nvPr/>
        </p:nvSpPr>
        <p:spPr>
          <a:xfrm>
            <a:off x="9417443" y="3410711"/>
            <a:ext cx="111760" cy="401320"/>
          </a:xfrm>
          <a:custGeom>
            <a:avLst/>
            <a:gdLst/>
            <a:ahLst/>
            <a:cxnLst/>
            <a:rect l="l" t="t" r="r" b="b"/>
            <a:pathLst>
              <a:path w="111759" h="401320">
                <a:moveTo>
                  <a:pt x="111251" y="400812"/>
                </a:moveTo>
                <a:lnTo>
                  <a:pt x="111251" y="0"/>
                </a:lnTo>
                <a:lnTo>
                  <a:pt x="0" y="0"/>
                </a:lnTo>
                <a:lnTo>
                  <a:pt x="0" y="400812"/>
                </a:lnTo>
                <a:lnTo>
                  <a:pt x="111251" y="400812"/>
                </a:lnTo>
                <a:close/>
              </a:path>
            </a:pathLst>
          </a:custGeom>
          <a:solidFill>
            <a:srgbClr val="FFC000"/>
          </a:solidFill>
        </p:spPr>
        <p:txBody>
          <a:bodyPr wrap="square" lIns="0" tIns="0" rIns="0" bIns="0" rtlCol="0"/>
          <a:lstStyle/>
          <a:p>
            <a:endParaRPr/>
          </a:p>
        </p:txBody>
      </p:sp>
      <p:sp>
        <p:nvSpPr>
          <p:cNvPr id="13" name="object 13"/>
          <p:cNvSpPr txBox="1"/>
          <p:nvPr/>
        </p:nvSpPr>
        <p:spPr>
          <a:xfrm>
            <a:off x="4928724" y="3617797"/>
            <a:ext cx="5264785" cy="2611755"/>
          </a:xfrm>
          <a:prstGeom prst="rect">
            <a:avLst/>
          </a:prstGeom>
        </p:spPr>
        <p:txBody>
          <a:bodyPr vert="horz" wrap="square" lIns="0" tIns="135890" rIns="0" bIns="0" rtlCol="0">
            <a:spAutoFit/>
          </a:bodyPr>
          <a:lstStyle/>
          <a:p>
            <a:pPr marL="38100">
              <a:lnSpc>
                <a:spcPct val="100000"/>
              </a:lnSpc>
              <a:spcBef>
                <a:spcPts val="1070"/>
              </a:spcBef>
              <a:tabLst>
                <a:tab pos="1595755" algn="l"/>
                <a:tab pos="4175760" algn="l"/>
              </a:tabLst>
            </a:pPr>
            <a:r>
              <a:rPr sz="3675" b="1" spc="-30" baseline="2267" dirty="0">
                <a:solidFill>
                  <a:srgbClr val="44546A"/>
                </a:solidFill>
                <a:latin typeface="Calibri"/>
                <a:cs typeface="Calibri"/>
              </a:rPr>
              <a:t>2019</a:t>
            </a:r>
            <a:r>
              <a:rPr sz="3675" b="1" baseline="2267" dirty="0">
                <a:solidFill>
                  <a:srgbClr val="44546A"/>
                </a:solidFill>
                <a:latin typeface="Calibri"/>
                <a:cs typeface="Calibri"/>
              </a:rPr>
              <a:t>	</a:t>
            </a:r>
            <a:r>
              <a:rPr sz="3675" b="1" spc="-30" baseline="2267" dirty="0">
                <a:solidFill>
                  <a:srgbClr val="44546A"/>
                </a:solidFill>
                <a:latin typeface="Calibri"/>
                <a:cs typeface="Calibri"/>
              </a:rPr>
              <a:t>2020</a:t>
            </a:r>
            <a:r>
              <a:rPr sz="3675" b="1" baseline="2267" dirty="0">
                <a:solidFill>
                  <a:srgbClr val="44546A"/>
                </a:solidFill>
                <a:latin typeface="Calibri"/>
                <a:cs typeface="Calibri"/>
              </a:rPr>
              <a:t>	</a:t>
            </a:r>
            <a:r>
              <a:rPr sz="2450" b="1" spc="-20" dirty="0">
                <a:solidFill>
                  <a:srgbClr val="44546A"/>
                </a:solidFill>
                <a:latin typeface="Calibri"/>
                <a:cs typeface="Calibri"/>
              </a:rPr>
              <a:t>2023</a:t>
            </a:r>
            <a:endParaRPr sz="2450">
              <a:latin typeface="Calibri"/>
              <a:cs typeface="Calibri"/>
            </a:endParaRPr>
          </a:p>
          <a:p>
            <a:pPr marL="128270">
              <a:lnSpc>
                <a:spcPct val="100000"/>
              </a:lnSpc>
              <a:spcBef>
                <a:spcPts val="800"/>
              </a:spcBef>
            </a:pPr>
            <a:r>
              <a:rPr sz="1900" b="1" spc="190" dirty="0">
                <a:latin typeface="Microsoft JhengHei"/>
                <a:cs typeface="Microsoft JhengHei"/>
              </a:rPr>
              <a:t>引進國際推薦且副作用低的藥物處方及修</a:t>
            </a:r>
            <a:r>
              <a:rPr sz="1900" b="1" spc="140" dirty="0">
                <a:latin typeface="Microsoft JhengHei"/>
                <a:cs typeface="Microsoft JhengHei"/>
              </a:rPr>
              <a:t>正</a:t>
            </a:r>
            <a:endParaRPr sz="1900">
              <a:latin typeface="Microsoft JhengHei"/>
              <a:cs typeface="Microsoft JhengHei"/>
            </a:endParaRPr>
          </a:p>
          <a:p>
            <a:pPr marL="128270">
              <a:lnSpc>
                <a:spcPct val="100000"/>
              </a:lnSpc>
              <a:spcBef>
                <a:spcPts val="35"/>
              </a:spcBef>
            </a:pPr>
            <a:r>
              <a:rPr sz="1900" b="1" dirty="0">
                <a:latin typeface="Microsoft JhengHei"/>
                <a:cs typeface="Microsoft JhengHei"/>
              </a:rPr>
              <a:t>「抗⼈類免疫缺乏病毒藥品處方使用規範</a:t>
            </a:r>
            <a:r>
              <a:rPr sz="1900" b="1" spc="-50" dirty="0">
                <a:latin typeface="Microsoft JhengHei"/>
                <a:cs typeface="Microsoft JhengHei"/>
              </a:rPr>
              <a:t>」</a:t>
            </a:r>
            <a:endParaRPr sz="1900">
              <a:latin typeface="Microsoft JhengHei"/>
              <a:cs typeface="Microsoft JhengHei"/>
            </a:endParaRPr>
          </a:p>
          <a:p>
            <a:pPr marL="317500" marR="57785" indent="-189230">
              <a:lnSpc>
                <a:spcPct val="100899"/>
              </a:lnSpc>
              <a:spcBef>
                <a:spcPts val="535"/>
              </a:spcBef>
              <a:buFont typeface="Arial MT"/>
              <a:buChar char="•"/>
              <a:tabLst>
                <a:tab pos="318135" algn="l"/>
              </a:tabLst>
            </a:pPr>
            <a:r>
              <a:rPr sz="1650" dirty="0">
                <a:latin typeface="Microsoft JhengHei"/>
                <a:cs typeface="Microsoft JhengHei"/>
              </a:rPr>
              <a:t>2019/10/1</a:t>
            </a:r>
            <a:r>
              <a:rPr sz="1650" spc="70" dirty="0">
                <a:latin typeface="Microsoft JhengHei"/>
                <a:cs typeface="Microsoft JhengHei"/>
              </a:rPr>
              <a:t>處⽅</a:t>
            </a:r>
            <a:r>
              <a:rPr sz="1650" spc="75" dirty="0">
                <a:latin typeface="Microsoft JhengHei"/>
                <a:cs typeface="Microsoft JhengHei"/>
              </a:rPr>
              <a:t>前專業審查界限自</a:t>
            </a:r>
            <a:r>
              <a:rPr sz="1650" dirty="0">
                <a:latin typeface="Microsoft JhengHei"/>
                <a:cs typeface="Microsoft JhengHei"/>
              </a:rPr>
              <a:t>15,500</a:t>
            </a:r>
            <a:r>
              <a:rPr sz="1650" spc="75" dirty="0">
                <a:latin typeface="Microsoft JhengHei"/>
                <a:cs typeface="Microsoft JhengHei"/>
              </a:rPr>
              <a:t>元</a:t>
            </a:r>
            <a:r>
              <a:rPr sz="1650" spc="65" dirty="0">
                <a:latin typeface="Microsoft JhengHei"/>
                <a:cs typeface="Microsoft JhengHei"/>
              </a:rPr>
              <a:t>/</a:t>
            </a:r>
            <a:r>
              <a:rPr sz="1650" spc="75" dirty="0">
                <a:latin typeface="Microsoft JhengHei"/>
                <a:cs typeface="Microsoft JhengHei"/>
              </a:rPr>
              <a:t>月調</a:t>
            </a:r>
            <a:r>
              <a:rPr sz="1650" spc="25" dirty="0">
                <a:latin typeface="Microsoft JhengHei"/>
                <a:cs typeface="Microsoft JhengHei"/>
              </a:rPr>
              <a:t>降</a:t>
            </a:r>
            <a:r>
              <a:rPr sz="1650" dirty="0">
                <a:latin typeface="Microsoft JhengHei"/>
                <a:cs typeface="Microsoft JhengHei"/>
              </a:rPr>
              <a:t>為</a:t>
            </a:r>
            <a:r>
              <a:rPr sz="1650" b="1" dirty="0">
                <a:solidFill>
                  <a:srgbClr val="C00000"/>
                </a:solidFill>
                <a:latin typeface="Microsoft JhengHei"/>
                <a:cs typeface="Microsoft JhengHei"/>
              </a:rPr>
              <a:t>13,200</a:t>
            </a:r>
            <a:r>
              <a:rPr sz="1650" dirty="0">
                <a:solidFill>
                  <a:srgbClr val="C00000"/>
                </a:solidFill>
                <a:latin typeface="Microsoft JhengHei"/>
                <a:cs typeface="Microsoft JhengHei"/>
              </a:rPr>
              <a:t>元/</a:t>
            </a:r>
            <a:r>
              <a:rPr sz="1650" spc="-50" dirty="0">
                <a:solidFill>
                  <a:srgbClr val="C00000"/>
                </a:solidFill>
                <a:latin typeface="Microsoft JhengHei"/>
                <a:cs typeface="Microsoft JhengHei"/>
              </a:rPr>
              <a:t>月</a:t>
            </a:r>
            <a:endParaRPr sz="1650">
              <a:latin typeface="Microsoft JhengHei"/>
              <a:cs typeface="Microsoft JhengHei"/>
            </a:endParaRPr>
          </a:p>
          <a:p>
            <a:pPr marL="317500" marR="63500" indent="-189230">
              <a:lnSpc>
                <a:spcPct val="100899"/>
              </a:lnSpc>
              <a:spcBef>
                <a:spcPts val="265"/>
              </a:spcBef>
              <a:buFont typeface="Arial MT"/>
              <a:buChar char="•"/>
              <a:tabLst>
                <a:tab pos="318135" algn="l"/>
              </a:tabLst>
            </a:pPr>
            <a:r>
              <a:rPr sz="1650" dirty="0">
                <a:latin typeface="Microsoft JhengHei"/>
                <a:cs typeface="Microsoft JhengHei"/>
              </a:rPr>
              <a:t>2020/12/1增列</a:t>
            </a:r>
            <a:r>
              <a:rPr sz="1650" b="1" spc="-10" dirty="0">
                <a:solidFill>
                  <a:srgbClr val="C00000"/>
                </a:solidFill>
                <a:latin typeface="Microsoft JhengHei"/>
                <a:cs typeface="Microsoft JhengHei"/>
              </a:rPr>
              <a:t>⼆合⼀處方藥品</a:t>
            </a:r>
            <a:r>
              <a:rPr sz="1650" dirty="0">
                <a:latin typeface="Microsoft JhengHei"/>
                <a:cs typeface="Microsoft JhengHei"/>
              </a:rPr>
              <a:t>為第⼀線推薦處⽅</a:t>
            </a:r>
            <a:r>
              <a:rPr sz="1650" spc="-50" dirty="0">
                <a:latin typeface="Microsoft JhengHei"/>
                <a:cs typeface="Microsoft JhengHei"/>
              </a:rPr>
              <a:t>，</a:t>
            </a:r>
            <a:r>
              <a:rPr sz="1650" dirty="0">
                <a:latin typeface="Microsoft JhengHei"/>
                <a:cs typeface="Microsoft JhengHei"/>
              </a:rPr>
              <a:t>處⽅前專業審查界限下修至</a:t>
            </a:r>
            <a:r>
              <a:rPr sz="1650" b="1" dirty="0">
                <a:solidFill>
                  <a:srgbClr val="C00000"/>
                </a:solidFill>
                <a:latin typeface="Microsoft JhengHei"/>
                <a:cs typeface="Microsoft JhengHei"/>
              </a:rPr>
              <a:t>10,800</a:t>
            </a:r>
            <a:r>
              <a:rPr sz="1650" dirty="0">
                <a:solidFill>
                  <a:srgbClr val="C00000"/>
                </a:solidFill>
                <a:latin typeface="Microsoft JhengHei"/>
                <a:cs typeface="Microsoft JhengHei"/>
              </a:rPr>
              <a:t>元/</a:t>
            </a:r>
            <a:r>
              <a:rPr sz="1650" spc="-50" dirty="0">
                <a:solidFill>
                  <a:srgbClr val="C00000"/>
                </a:solidFill>
                <a:latin typeface="Microsoft JhengHei"/>
                <a:cs typeface="Microsoft JhengHei"/>
              </a:rPr>
              <a:t>月</a:t>
            </a:r>
            <a:endParaRPr sz="1650">
              <a:latin typeface="Microsoft JhengHei"/>
              <a:cs typeface="Microsoft JhengHei"/>
            </a:endParaRPr>
          </a:p>
          <a:p>
            <a:pPr marL="317500" indent="-189865">
              <a:lnSpc>
                <a:spcPct val="100000"/>
              </a:lnSpc>
              <a:spcBef>
                <a:spcPts val="284"/>
              </a:spcBef>
              <a:buFont typeface="Arial MT"/>
              <a:buChar char="•"/>
              <a:tabLst>
                <a:tab pos="318135" algn="l"/>
              </a:tabLst>
            </a:pPr>
            <a:r>
              <a:rPr sz="1650" b="1" dirty="0">
                <a:solidFill>
                  <a:srgbClr val="0070C0"/>
                </a:solidFill>
                <a:latin typeface="Microsoft JhengHei"/>
                <a:cs typeface="Microsoft JhengHei"/>
              </a:rPr>
              <a:t>2023/2/1修訂第⼀線推薦處方移除</a:t>
            </a:r>
            <a:r>
              <a:rPr sz="1650" b="1" spc="-10" dirty="0">
                <a:solidFill>
                  <a:srgbClr val="0070C0"/>
                </a:solidFill>
                <a:latin typeface="Microsoft JhengHei"/>
                <a:cs typeface="Microsoft JhengHei"/>
              </a:rPr>
              <a:t>Atripla</a:t>
            </a:r>
            <a:r>
              <a:rPr sz="1650" b="1" spc="-15" baseline="25252" dirty="0">
                <a:solidFill>
                  <a:srgbClr val="0070C0"/>
                </a:solidFill>
                <a:latin typeface="Microsoft JhengHei"/>
                <a:cs typeface="Microsoft JhengHei"/>
              </a:rPr>
              <a:t>®</a:t>
            </a:r>
            <a:r>
              <a:rPr sz="1650" b="1" baseline="25252" dirty="0">
                <a:solidFill>
                  <a:srgbClr val="0070C0"/>
                </a:solidFill>
                <a:latin typeface="Microsoft JhengHei"/>
                <a:cs typeface="Microsoft JhengHei"/>
              </a:rPr>
              <a:t>、</a:t>
            </a:r>
            <a:r>
              <a:rPr sz="1650" b="1" dirty="0">
                <a:solidFill>
                  <a:srgbClr val="0070C0"/>
                </a:solidFill>
                <a:latin typeface="Microsoft JhengHei"/>
                <a:cs typeface="Microsoft JhengHei"/>
              </a:rPr>
              <a:t>增列</a:t>
            </a:r>
            <a:r>
              <a:rPr sz="1650" b="1" spc="-50" dirty="0">
                <a:solidFill>
                  <a:srgbClr val="0070C0"/>
                </a:solidFill>
                <a:latin typeface="Microsoft JhengHei"/>
                <a:cs typeface="Microsoft JhengHei"/>
              </a:rPr>
              <a:t>合</a:t>
            </a:r>
            <a:endParaRPr sz="1650">
              <a:latin typeface="Microsoft JhengHei"/>
              <a:cs typeface="Microsoft JhengHei"/>
            </a:endParaRPr>
          </a:p>
        </p:txBody>
      </p:sp>
      <p:pic>
        <p:nvPicPr>
          <p:cNvPr id="14" name="object 14"/>
          <p:cNvPicPr/>
          <p:nvPr/>
        </p:nvPicPr>
        <p:blipFill>
          <a:blip r:embed="rId3" cstate="print"/>
          <a:stretch>
            <a:fillRect/>
          </a:stretch>
        </p:blipFill>
        <p:spPr>
          <a:xfrm>
            <a:off x="325259" y="966977"/>
            <a:ext cx="640841" cy="640841"/>
          </a:xfrm>
          <a:prstGeom prst="rect">
            <a:avLst/>
          </a:prstGeom>
        </p:spPr>
      </p:pic>
      <p:sp>
        <p:nvSpPr>
          <p:cNvPr id="15" name="object 15"/>
          <p:cNvSpPr txBox="1"/>
          <p:nvPr/>
        </p:nvSpPr>
        <p:spPr>
          <a:xfrm>
            <a:off x="5233550" y="6187654"/>
            <a:ext cx="2407285" cy="307340"/>
          </a:xfrm>
          <a:prstGeom prst="rect">
            <a:avLst/>
          </a:prstGeom>
        </p:spPr>
        <p:txBody>
          <a:bodyPr vert="horz" wrap="square" lIns="0" tIns="31114" rIns="0" bIns="0" rtlCol="0">
            <a:spAutoFit/>
          </a:bodyPr>
          <a:lstStyle/>
          <a:p>
            <a:pPr marL="12700">
              <a:lnSpc>
                <a:spcPct val="100000"/>
              </a:lnSpc>
              <a:spcBef>
                <a:spcPts val="244"/>
              </a:spcBef>
            </a:pPr>
            <a:r>
              <a:rPr sz="1650" b="1" dirty="0">
                <a:solidFill>
                  <a:srgbClr val="0070C0"/>
                </a:solidFill>
                <a:latin typeface="Microsoft JhengHei"/>
                <a:cs typeface="Microsoft JhengHei"/>
              </a:rPr>
              <a:t>併TB或</a:t>
            </a:r>
            <a:r>
              <a:rPr sz="1650" b="1" spc="-25" dirty="0">
                <a:solidFill>
                  <a:srgbClr val="0070C0"/>
                </a:solidFill>
                <a:latin typeface="Microsoft JhengHei"/>
                <a:cs typeface="Microsoft JhengHei"/>
              </a:rPr>
              <a:t>LTBI</a:t>
            </a:r>
            <a:r>
              <a:rPr sz="1650" b="1" dirty="0">
                <a:solidFill>
                  <a:srgbClr val="0070C0"/>
                </a:solidFill>
                <a:latin typeface="Microsoft JhengHei"/>
                <a:cs typeface="Microsoft JhengHei"/>
              </a:rPr>
              <a:t>治療注意事</a:t>
            </a:r>
            <a:r>
              <a:rPr sz="1650" b="1" spc="-50" dirty="0">
                <a:solidFill>
                  <a:srgbClr val="0070C0"/>
                </a:solidFill>
                <a:latin typeface="Microsoft JhengHei"/>
                <a:cs typeface="Microsoft JhengHei"/>
              </a:rPr>
              <a:t>項</a:t>
            </a:r>
            <a:endParaRPr sz="1650">
              <a:latin typeface="Microsoft JhengHei"/>
              <a:cs typeface="Microsoft JhengHei"/>
            </a:endParaRPr>
          </a:p>
        </p:txBody>
      </p:sp>
      <p:sp>
        <p:nvSpPr>
          <p:cNvPr id="16" name="object 16"/>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130</a:t>
            </a:r>
            <a:endParaRPr sz="1050">
              <a:latin typeface="Microsoft JhengHei"/>
              <a:cs typeface="Microsoft JhengHei"/>
            </a:endParaRPr>
          </a:p>
        </p:txBody>
      </p:sp>
      <p:sp>
        <p:nvSpPr>
          <p:cNvPr id="17" name="object 1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160667" y="1754123"/>
              <a:ext cx="4074477" cy="4855464"/>
            </a:xfrm>
            <a:prstGeom prst="rect">
              <a:avLst/>
            </a:prstGeom>
          </p:spPr>
        </p:pic>
      </p:grpSp>
      <p:sp>
        <p:nvSpPr>
          <p:cNvPr id="5" name="object 5"/>
          <p:cNvSpPr txBox="1">
            <a:spLocks noGrp="1"/>
          </p:cNvSpPr>
          <p:nvPr>
            <p:ph type="title"/>
          </p:nvPr>
        </p:nvSpPr>
        <p:spPr>
          <a:prstGeom prst="rect">
            <a:avLst/>
          </a:prstGeom>
        </p:spPr>
        <p:txBody>
          <a:bodyPr vert="horz" wrap="square" lIns="0" tIns="52069" rIns="0" bIns="0" rtlCol="0">
            <a:spAutoFit/>
          </a:bodyPr>
          <a:lstStyle/>
          <a:p>
            <a:pPr marL="986790" marR="5080">
              <a:lnSpc>
                <a:spcPts val="2460"/>
              </a:lnSpc>
              <a:spcBef>
                <a:spcPts val="409"/>
              </a:spcBef>
            </a:pPr>
            <a:r>
              <a:rPr sz="2250" dirty="0"/>
              <a:t>修正「抗⼈類免疫缺乏病毒藥品處方使用規範、「抗⼈類免疫缺乏病</a:t>
            </a:r>
            <a:r>
              <a:rPr sz="2250" spc="-50" dirty="0"/>
              <a:t>毒</a:t>
            </a:r>
            <a:r>
              <a:rPr sz="2250" dirty="0"/>
              <a:t>處方審查作業</a:t>
            </a:r>
            <a:r>
              <a:rPr sz="2250" spc="-50" dirty="0"/>
              <a:t>」</a:t>
            </a:r>
            <a:endParaRPr sz="2250"/>
          </a:p>
        </p:txBody>
      </p:sp>
      <p:grpSp>
        <p:nvGrpSpPr>
          <p:cNvPr id="6" name="object 6"/>
          <p:cNvGrpSpPr/>
          <p:nvPr/>
        </p:nvGrpSpPr>
        <p:grpSpPr>
          <a:xfrm>
            <a:off x="279539" y="954024"/>
            <a:ext cx="9754870" cy="4989830"/>
            <a:chOff x="279539" y="954024"/>
            <a:chExt cx="9754870" cy="4989830"/>
          </a:xfrm>
        </p:grpSpPr>
        <p:pic>
          <p:nvPicPr>
            <p:cNvPr id="7" name="object 7"/>
            <p:cNvPicPr/>
            <p:nvPr/>
          </p:nvPicPr>
          <p:blipFill>
            <a:blip r:embed="rId3" cstate="print"/>
            <a:stretch>
              <a:fillRect/>
            </a:stretch>
          </p:blipFill>
          <p:spPr>
            <a:xfrm>
              <a:off x="279539" y="954024"/>
              <a:ext cx="740663" cy="740663"/>
            </a:xfrm>
            <a:prstGeom prst="rect">
              <a:avLst/>
            </a:prstGeom>
          </p:spPr>
        </p:pic>
        <p:sp>
          <p:nvSpPr>
            <p:cNvPr id="8" name="object 8"/>
            <p:cNvSpPr/>
            <p:nvPr/>
          </p:nvSpPr>
          <p:spPr>
            <a:xfrm>
              <a:off x="4155071" y="2187702"/>
              <a:ext cx="5878830" cy="3756025"/>
            </a:xfrm>
            <a:custGeom>
              <a:avLst/>
              <a:gdLst/>
              <a:ahLst/>
              <a:cxnLst/>
              <a:rect l="l" t="t" r="r" b="b"/>
              <a:pathLst>
                <a:path w="5878830" h="3756025">
                  <a:moveTo>
                    <a:pt x="5878830" y="3344418"/>
                  </a:moveTo>
                  <a:lnTo>
                    <a:pt x="5878830" y="411480"/>
                  </a:lnTo>
                  <a:lnTo>
                    <a:pt x="5876059" y="363525"/>
                  </a:lnTo>
                  <a:lnTo>
                    <a:pt x="5867953" y="317187"/>
                  </a:lnTo>
                  <a:lnTo>
                    <a:pt x="5854822" y="272775"/>
                  </a:lnTo>
                  <a:lnTo>
                    <a:pt x="5836975" y="230599"/>
                  </a:lnTo>
                  <a:lnTo>
                    <a:pt x="5814723" y="190969"/>
                  </a:lnTo>
                  <a:lnTo>
                    <a:pt x="5788376" y="154195"/>
                  </a:lnTo>
                  <a:lnTo>
                    <a:pt x="5758243" y="120586"/>
                  </a:lnTo>
                  <a:lnTo>
                    <a:pt x="5724634" y="90453"/>
                  </a:lnTo>
                  <a:lnTo>
                    <a:pt x="5687860" y="64106"/>
                  </a:lnTo>
                  <a:lnTo>
                    <a:pt x="5648230" y="41854"/>
                  </a:lnTo>
                  <a:lnTo>
                    <a:pt x="5606054" y="24007"/>
                  </a:lnTo>
                  <a:lnTo>
                    <a:pt x="5561642" y="10876"/>
                  </a:lnTo>
                  <a:lnTo>
                    <a:pt x="5515304" y="2770"/>
                  </a:lnTo>
                  <a:lnTo>
                    <a:pt x="5467350" y="0"/>
                  </a:lnTo>
                  <a:lnTo>
                    <a:pt x="411480" y="0"/>
                  </a:lnTo>
                  <a:lnTo>
                    <a:pt x="363525" y="2770"/>
                  </a:lnTo>
                  <a:lnTo>
                    <a:pt x="317187" y="10876"/>
                  </a:lnTo>
                  <a:lnTo>
                    <a:pt x="272775" y="24007"/>
                  </a:lnTo>
                  <a:lnTo>
                    <a:pt x="230599" y="41854"/>
                  </a:lnTo>
                  <a:lnTo>
                    <a:pt x="190969" y="64106"/>
                  </a:lnTo>
                  <a:lnTo>
                    <a:pt x="154195" y="90453"/>
                  </a:lnTo>
                  <a:lnTo>
                    <a:pt x="120586" y="120586"/>
                  </a:lnTo>
                  <a:lnTo>
                    <a:pt x="90453" y="154195"/>
                  </a:lnTo>
                  <a:lnTo>
                    <a:pt x="64106" y="190969"/>
                  </a:lnTo>
                  <a:lnTo>
                    <a:pt x="41854" y="230599"/>
                  </a:lnTo>
                  <a:lnTo>
                    <a:pt x="24007" y="272775"/>
                  </a:lnTo>
                  <a:lnTo>
                    <a:pt x="10876" y="317187"/>
                  </a:lnTo>
                  <a:lnTo>
                    <a:pt x="2770" y="363525"/>
                  </a:lnTo>
                  <a:lnTo>
                    <a:pt x="0" y="411480"/>
                  </a:lnTo>
                  <a:lnTo>
                    <a:pt x="0" y="3344418"/>
                  </a:lnTo>
                  <a:lnTo>
                    <a:pt x="2770" y="3392372"/>
                  </a:lnTo>
                  <a:lnTo>
                    <a:pt x="10876" y="3438710"/>
                  </a:lnTo>
                  <a:lnTo>
                    <a:pt x="24007" y="3483122"/>
                  </a:lnTo>
                  <a:lnTo>
                    <a:pt x="41854" y="3525298"/>
                  </a:lnTo>
                  <a:lnTo>
                    <a:pt x="64106" y="3564928"/>
                  </a:lnTo>
                  <a:lnTo>
                    <a:pt x="90453" y="3601702"/>
                  </a:lnTo>
                  <a:lnTo>
                    <a:pt x="120586" y="3635311"/>
                  </a:lnTo>
                  <a:lnTo>
                    <a:pt x="154195" y="3665444"/>
                  </a:lnTo>
                  <a:lnTo>
                    <a:pt x="190969" y="3691791"/>
                  </a:lnTo>
                  <a:lnTo>
                    <a:pt x="230599" y="3714043"/>
                  </a:lnTo>
                  <a:lnTo>
                    <a:pt x="272775" y="3731890"/>
                  </a:lnTo>
                  <a:lnTo>
                    <a:pt x="317187" y="3745021"/>
                  </a:lnTo>
                  <a:lnTo>
                    <a:pt x="363525" y="3753127"/>
                  </a:lnTo>
                  <a:lnTo>
                    <a:pt x="411480" y="3755898"/>
                  </a:lnTo>
                  <a:lnTo>
                    <a:pt x="5467350" y="3755898"/>
                  </a:lnTo>
                  <a:lnTo>
                    <a:pt x="5515304" y="3753127"/>
                  </a:lnTo>
                  <a:lnTo>
                    <a:pt x="5561642" y="3745021"/>
                  </a:lnTo>
                  <a:lnTo>
                    <a:pt x="5606054" y="3731890"/>
                  </a:lnTo>
                  <a:lnTo>
                    <a:pt x="5648230" y="3714043"/>
                  </a:lnTo>
                  <a:lnTo>
                    <a:pt x="5687860" y="3691791"/>
                  </a:lnTo>
                  <a:lnTo>
                    <a:pt x="5724634" y="3665444"/>
                  </a:lnTo>
                  <a:lnTo>
                    <a:pt x="5758243" y="3635311"/>
                  </a:lnTo>
                  <a:lnTo>
                    <a:pt x="5788376" y="3601702"/>
                  </a:lnTo>
                  <a:lnTo>
                    <a:pt x="5814723" y="3564928"/>
                  </a:lnTo>
                  <a:lnTo>
                    <a:pt x="5836975" y="3525298"/>
                  </a:lnTo>
                  <a:lnTo>
                    <a:pt x="5854822" y="3483122"/>
                  </a:lnTo>
                  <a:lnTo>
                    <a:pt x="5867953" y="3438710"/>
                  </a:lnTo>
                  <a:lnTo>
                    <a:pt x="5876059" y="3392372"/>
                  </a:lnTo>
                  <a:lnTo>
                    <a:pt x="5878830" y="3344418"/>
                  </a:lnTo>
                  <a:close/>
                </a:path>
              </a:pathLst>
            </a:custGeom>
            <a:solidFill>
              <a:srgbClr val="FFF2CC"/>
            </a:solidFill>
          </p:spPr>
          <p:txBody>
            <a:bodyPr wrap="square" lIns="0" tIns="0" rIns="0" bIns="0" rtlCol="0"/>
            <a:lstStyle/>
            <a:p>
              <a:endParaRPr/>
            </a:p>
          </p:txBody>
        </p:sp>
      </p:grpSp>
      <p:sp>
        <p:nvSpPr>
          <p:cNvPr id="9" name="object 9"/>
          <p:cNvSpPr txBox="1"/>
          <p:nvPr/>
        </p:nvSpPr>
        <p:spPr>
          <a:xfrm>
            <a:off x="4343279" y="2686303"/>
            <a:ext cx="5583555" cy="2964815"/>
          </a:xfrm>
          <a:prstGeom prst="rect">
            <a:avLst/>
          </a:prstGeom>
        </p:spPr>
        <p:txBody>
          <a:bodyPr vert="horz" wrap="square" lIns="0" tIns="16510" rIns="0" bIns="0" rtlCol="0">
            <a:spAutoFit/>
          </a:bodyPr>
          <a:lstStyle/>
          <a:p>
            <a:pPr marL="339090" indent="-300990">
              <a:lnSpc>
                <a:spcPct val="100000"/>
              </a:lnSpc>
              <a:spcBef>
                <a:spcPts val="130"/>
              </a:spcBef>
              <a:buFont typeface="Wingdings"/>
              <a:buChar char=""/>
              <a:tabLst>
                <a:tab pos="339090" algn="l"/>
              </a:tabLst>
            </a:pPr>
            <a:r>
              <a:rPr sz="1900" b="1" spc="-10" dirty="0">
                <a:solidFill>
                  <a:srgbClr val="3F3F3F"/>
                </a:solidFill>
                <a:latin typeface="Microsoft JhengHei"/>
                <a:cs typeface="Microsoft JhengHei"/>
              </a:rPr>
              <a:t>第⼀線推薦處方移除Atripla</a:t>
            </a:r>
            <a:r>
              <a:rPr sz="1875" b="1" spc="-15" baseline="26666" dirty="0">
                <a:solidFill>
                  <a:srgbClr val="3F3F3F"/>
                </a:solidFill>
                <a:latin typeface="Microsoft JhengHei"/>
                <a:cs typeface="Microsoft JhengHei"/>
              </a:rPr>
              <a:t>®</a:t>
            </a:r>
            <a:endParaRPr sz="1875" baseline="26666">
              <a:latin typeface="Microsoft JhengHei"/>
              <a:cs typeface="Microsoft JhengHei"/>
            </a:endParaRPr>
          </a:p>
          <a:p>
            <a:pPr>
              <a:lnSpc>
                <a:spcPct val="100000"/>
              </a:lnSpc>
              <a:spcBef>
                <a:spcPts val="45"/>
              </a:spcBef>
              <a:buClr>
                <a:srgbClr val="3F3F3F"/>
              </a:buClr>
              <a:buFont typeface="Wingdings"/>
              <a:buChar char=""/>
            </a:pPr>
            <a:endParaRPr sz="1250">
              <a:latin typeface="Microsoft JhengHei"/>
              <a:cs typeface="Microsoft JhengHei"/>
            </a:endParaRPr>
          </a:p>
          <a:p>
            <a:pPr marL="339090" indent="-300990">
              <a:lnSpc>
                <a:spcPct val="100000"/>
              </a:lnSpc>
              <a:spcBef>
                <a:spcPts val="5"/>
              </a:spcBef>
              <a:buFont typeface="Wingdings"/>
              <a:buChar char=""/>
              <a:tabLst>
                <a:tab pos="339090" algn="l"/>
              </a:tabLst>
            </a:pPr>
            <a:r>
              <a:rPr sz="1900" b="1" dirty="0">
                <a:solidFill>
                  <a:srgbClr val="3F3F3F"/>
                </a:solidFill>
                <a:latin typeface="Microsoft JhengHei"/>
                <a:cs typeface="Microsoft JhengHei"/>
              </a:rPr>
              <a:t>增列合併TB或</a:t>
            </a:r>
            <a:r>
              <a:rPr sz="1900" b="1" spc="-30" dirty="0">
                <a:solidFill>
                  <a:srgbClr val="3F3F3F"/>
                </a:solidFill>
                <a:latin typeface="Microsoft JhengHei"/>
                <a:cs typeface="Microsoft JhengHei"/>
              </a:rPr>
              <a:t>LTBI</a:t>
            </a:r>
            <a:r>
              <a:rPr sz="1900" b="1" dirty="0">
                <a:solidFill>
                  <a:srgbClr val="3F3F3F"/>
                </a:solidFill>
                <a:latin typeface="Microsoft JhengHei"/>
                <a:cs typeface="Microsoft JhengHei"/>
              </a:rPr>
              <a:t>治療之注意事</a:t>
            </a:r>
            <a:r>
              <a:rPr sz="1900" b="1" spc="-50" dirty="0">
                <a:solidFill>
                  <a:srgbClr val="3F3F3F"/>
                </a:solidFill>
                <a:latin typeface="Microsoft JhengHei"/>
                <a:cs typeface="Microsoft JhengHei"/>
              </a:rPr>
              <a:t>項</a:t>
            </a:r>
            <a:endParaRPr sz="1900">
              <a:latin typeface="Microsoft JhengHei"/>
              <a:cs typeface="Microsoft JhengHei"/>
            </a:endParaRPr>
          </a:p>
          <a:p>
            <a:pPr>
              <a:lnSpc>
                <a:spcPct val="100000"/>
              </a:lnSpc>
              <a:spcBef>
                <a:spcPts val="20"/>
              </a:spcBef>
              <a:buClr>
                <a:srgbClr val="3F3F3F"/>
              </a:buClr>
              <a:buFont typeface="Wingdings"/>
              <a:buChar char=""/>
            </a:pPr>
            <a:endParaRPr sz="1250">
              <a:latin typeface="Microsoft JhengHei"/>
              <a:cs typeface="Microsoft JhengHei"/>
            </a:endParaRPr>
          </a:p>
          <a:p>
            <a:pPr marL="338455" marR="30480" indent="-300990">
              <a:lnSpc>
                <a:spcPct val="101299"/>
              </a:lnSpc>
              <a:buFont typeface="Wingdings"/>
              <a:buChar char=""/>
              <a:tabLst>
                <a:tab pos="339090" algn="l"/>
              </a:tabLst>
            </a:pPr>
            <a:r>
              <a:rPr sz="1900" b="1" dirty="0">
                <a:solidFill>
                  <a:srgbClr val="3F3F3F"/>
                </a:solidFill>
                <a:latin typeface="Microsoft JhengHei"/>
                <a:cs typeface="Microsoft JhengHei"/>
              </a:rPr>
              <a:t>因治療TB或</a:t>
            </a:r>
            <a:r>
              <a:rPr sz="1900" b="1" spc="-35" dirty="0">
                <a:solidFill>
                  <a:srgbClr val="3F3F3F"/>
                </a:solidFill>
                <a:latin typeface="Microsoft JhengHei"/>
                <a:cs typeface="Microsoft JhengHei"/>
              </a:rPr>
              <a:t>LTBI</a:t>
            </a:r>
            <a:r>
              <a:rPr sz="1900" b="1" dirty="0">
                <a:solidFill>
                  <a:srgbClr val="3F3F3F"/>
                </a:solidFill>
                <a:latin typeface="Microsoft JhengHei"/>
                <a:cs typeface="Microsoft JhengHei"/>
              </a:rPr>
              <a:t>需使用第⼆線處方，符合「愛</a:t>
            </a:r>
            <a:r>
              <a:rPr sz="1900" b="1" spc="-50" dirty="0">
                <a:solidFill>
                  <a:srgbClr val="3F3F3F"/>
                </a:solidFill>
                <a:latin typeface="Microsoft JhengHei"/>
                <a:cs typeface="Microsoft JhengHei"/>
              </a:rPr>
              <a:t>滋</a:t>
            </a:r>
            <a:r>
              <a:rPr sz="1900" b="1" dirty="0">
                <a:solidFill>
                  <a:srgbClr val="3F3F3F"/>
                </a:solidFill>
                <a:latin typeface="Microsoft JhengHei"/>
                <a:cs typeface="Microsoft JhengHei"/>
              </a:rPr>
              <a:t>病檢驗及治療指引」之建議處方可採行政審</a:t>
            </a:r>
            <a:r>
              <a:rPr sz="1900" b="1" spc="-50" dirty="0">
                <a:solidFill>
                  <a:srgbClr val="3F3F3F"/>
                </a:solidFill>
                <a:latin typeface="Microsoft JhengHei"/>
                <a:cs typeface="Microsoft JhengHei"/>
              </a:rPr>
              <a:t>查</a:t>
            </a:r>
            <a:endParaRPr sz="1900">
              <a:latin typeface="Microsoft JhengHei"/>
              <a:cs typeface="Microsoft JhengHei"/>
            </a:endParaRPr>
          </a:p>
          <a:p>
            <a:pPr>
              <a:lnSpc>
                <a:spcPct val="100000"/>
              </a:lnSpc>
              <a:spcBef>
                <a:spcPts val="55"/>
              </a:spcBef>
              <a:buClr>
                <a:srgbClr val="3F3F3F"/>
              </a:buClr>
              <a:buFont typeface="Wingdings"/>
              <a:buChar char=""/>
            </a:pPr>
            <a:endParaRPr sz="1250">
              <a:latin typeface="Microsoft JhengHei"/>
              <a:cs typeface="Microsoft JhengHei"/>
            </a:endParaRPr>
          </a:p>
          <a:p>
            <a:pPr marL="339090" indent="-300990">
              <a:lnSpc>
                <a:spcPct val="100000"/>
              </a:lnSpc>
              <a:buFont typeface="Wingdings"/>
              <a:buChar char=""/>
              <a:tabLst>
                <a:tab pos="339090" algn="l"/>
              </a:tabLst>
            </a:pPr>
            <a:r>
              <a:rPr sz="1900" b="1" dirty="0">
                <a:solidFill>
                  <a:srgbClr val="3F3F3F"/>
                </a:solidFill>
                <a:latin typeface="Microsoft JhengHei"/>
                <a:cs typeface="Microsoft JhengHei"/>
              </a:rPr>
              <a:t>在TB或</a:t>
            </a:r>
            <a:r>
              <a:rPr sz="1900" b="1" spc="-35" dirty="0">
                <a:solidFill>
                  <a:srgbClr val="3F3F3F"/>
                </a:solidFill>
                <a:latin typeface="Microsoft JhengHei"/>
                <a:cs typeface="Microsoft JhengHei"/>
              </a:rPr>
              <a:t>LTBI</a:t>
            </a:r>
            <a:r>
              <a:rPr sz="1900" b="1" dirty="0">
                <a:solidFill>
                  <a:srgbClr val="3F3F3F"/>
                </a:solidFill>
                <a:latin typeface="Microsoft JhengHei"/>
                <a:cs typeface="Microsoft JhengHei"/>
              </a:rPr>
              <a:t>治療結束後應轉換回第⼀線處</a:t>
            </a:r>
            <a:r>
              <a:rPr sz="1900" b="1" spc="-50" dirty="0">
                <a:solidFill>
                  <a:srgbClr val="3F3F3F"/>
                </a:solidFill>
                <a:latin typeface="Microsoft JhengHei"/>
                <a:cs typeface="Microsoft JhengHei"/>
              </a:rPr>
              <a:t>方</a:t>
            </a:r>
            <a:endParaRPr sz="1900">
              <a:latin typeface="Microsoft JhengHei"/>
              <a:cs typeface="Microsoft JhengHei"/>
            </a:endParaRPr>
          </a:p>
          <a:p>
            <a:pPr>
              <a:lnSpc>
                <a:spcPct val="100000"/>
              </a:lnSpc>
              <a:spcBef>
                <a:spcPts val="45"/>
              </a:spcBef>
              <a:buClr>
                <a:srgbClr val="3F3F3F"/>
              </a:buClr>
              <a:buFont typeface="Wingdings"/>
              <a:buChar char=""/>
            </a:pPr>
            <a:endParaRPr sz="1250">
              <a:latin typeface="Microsoft JhengHei"/>
              <a:cs typeface="Microsoft JhengHei"/>
            </a:endParaRPr>
          </a:p>
          <a:p>
            <a:pPr marL="339090" indent="-300990">
              <a:lnSpc>
                <a:spcPct val="100000"/>
              </a:lnSpc>
              <a:buFont typeface="Wingdings"/>
              <a:buChar char=""/>
              <a:tabLst>
                <a:tab pos="339090" algn="l"/>
              </a:tabLst>
            </a:pPr>
            <a:r>
              <a:rPr sz="1900" b="1" dirty="0">
                <a:solidFill>
                  <a:srgbClr val="3F3F3F"/>
                </a:solidFill>
                <a:latin typeface="Microsoft JhengHei"/>
                <a:cs typeface="Microsoft JhengHei"/>
              </a:rPr>
              <a:t>同步修訂「抗⼈類免疫缺乏病毒處方審查作業</a:t>
            </a:r>
            <a:r>
              <a:rPr sz="1900" spc="-50" dirty="0">
                <a:solidFill>
                  <a:srgbClr val="3F3F3F"/>
                </a:solidFill>
                <a:latin typeface="Microsoft JhengHei"/>
                <a:cs typeface="Microsoft JhengHei"/>
              </a:rPr>
              <a:t>」</a:t>
            </a:r>
            <a:endParaRPr sz="1900">
              <a:latin typeface="Microsoft JhengHei"/>
              <a:cs typeface="Microsoft JhengHei"/>
            </a:endParaRPr>
          </a:p>
        </p:txBody>
      </p:sp>
      <p:sp>
        <p:nvSpPr>
          <p:cNvPr id="11" name="object 11"/>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131</a:t>
            </a:r>
            <a:endParaRPr sz="1050">
              <a:latin typeface="Microsoft JhengHei"/>
              <a:cs typeface="Microsoft JhengHei"/>
            </a:endParaRPr>
          </a:p>
        </p:txBody>
      </p:sp>
      <p:sp>
        <p:nvSpPr>
          <p:cNvPr id="12" name="object 1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0" name="object 10"/>
          <p:cNvSpPr txBox="1"/>
          <p:nvPr/>
        </p:nvSpPr>
        <p:spPr>
          <a:xfrm>
            <a:off x="4200791" y="2007107"/>
            <a:ext cx="4438015" cy="459105"/>
          </a:xfrm>
          <a:prstGeom prst="rect">
            <a:avLst/>
          </a:prstGeom>
          <a:solidFill>
            <a:srgbClr val="FFC000"/>
          </a:solidFill>
        </p:spPr>
        <p:txBody>
          <a:bodyPr vert="horz" wrap="square" lIns="0" tIns="31750" rIns="0" bIns="0" rtlCol="0">
            <a:spAutoFit/>
          </a:bodyPr>
          <a:lstStyle/>
          <a:p>
            <a:pPr marL="121285">
              <a:lnSpc>
                <a:spcPct val="100000"/>
              </a:lnSpc>
              <a:spcBef>
                <a:spcPts val="250"/>
              </a:spcBef>
            </a:pPr>
            <a:r>
              <a:rPr sz="2450" b="1" dirty="0">
                <a:latin typeface="Microsoft JhengHei"/>
                <a:cs typeface="Microsoft JhengHei"/>
              </a:rPr>
              <a:t>2023/2/1</a:t>
            </a:r>
            <a:r>
              <a:rPr sz="2450" b="1" spc="-10" dirty="0">
                <a:latin typeface="Microsoft JhengHei"/>
                <a:cs typeface="Microsoft JhengHei"/>
              </a:rPr>
              <a:t>起實施，修訂重點：</a:t>
            </a:r>
            <a:endParaRPr sz="2450">
              <a:latin typeface="Microsoft JhengHei"/>
              <a:cs typeface="Microsoft JhengHe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599579" y="3119627"/>
            <a:ext cx="8554720" cy="2578100"/>
            <a:chOff x="599579" y="3119627"/>
            <a:chExt cx="8554720" cy="2578100"/>
          </a:xfrm>
        </p:grpSpPr>
        <p:sp>
          <p:nvSpPr>
            <p:cNvPr id="4" name="object 4"/>
            <p:cNvSpPr/>
            <p:nvPr/>
          </p:nvSpPr>
          <p:spPr>
            <a:xfrm>
              <a:off x="695591" y="4722126"/>
              <a:ext cx="7889240" cy="965835"/>
            </a:xfrm>
            <a:custGeom>
              <a:avLst/>
              <a:gdLst/>
              <a:ahLst/>
              <a:cxnLst/>
              <a:rect l="l" t="t" r="r" b="b"/>
              <a:pathLst>
                <a:path w="7889240" h="965835">
                  <a:moveTo>
                    <a:pt x="304038" y="558546"/>
                  </a:moveTo>
                  <a:lnTo>
                    <a:pt x="0" y="558546"/>
                  </a:lnTo>
                  <a:lnTo>
                    <a:pt x="0" y="965454"/>
                  </a:lnTo>
                  <a:lnTo>
                    <a:pt x="304038" y="965454"/>
                  </a:lnTo>
                  <a:lnTo>
                    <a:pt x="304038" y="558546"/>
                  </a:lnTo>
                  <a:close/>
                </a:path>
                <a:path w="7889240" h="965835">
                  <a:moveTo>
                    <a:pt x="778002" y="499872"/>
                  </a:moveTo>
                  <a:lnTo>
                    <a:pt x="473964" y="499872"/>
                  </a:lnTo>
                  <a:lnTo>
                    <a:pt x="473964" y="965454"/>
                  </a:lnTo>
                  <a:lnTo>
                    <a:pt x="778002" y="965454"/>
                  </a:lnTo>
                  <a:lnTo>
                    <a:pt x="778002" y="499872"/>
                  </a:lnTo>
                  <a:close/>
                </a:path>
                <a:path w="7889240" h="965835">
                  <a:moveTo>
                    <a:pt x="1251966" y="499872"/>
                  </a:moveTo>
                  <a:lnTo>
                    <a:pt x="947928" y="499872"/>
                  </a:lnTo>
                  <a:lnTo>
                    <a:pt x="947928" y="965454"/>
                  </a:lnTo>
                  <a:lnTo>
                    <a:pt x="1251966" y="965454"/>
                  </a:lnTo>
                  <a:lnTo>
                    <a:pt x="1251966" y="499872"/>
                  </a:lnTo>
                  <a:close/>
                </a:path>
                <a:path w="7889240" h="965835">
                  <a:moveTo>
                    <a:pt x="1725930" y="488442"/>
                  </a:moveTo>
                  <a:lnTo>
                    <a:pt x="1422654" y="488442"/>
                  </a:lnTo>
                  <a:lnTo>
                    <a:pt x="1422654" y="965454"/>
                  </a:lnTo>
                  <a:lnTo>
                    <a:pt x="1725930" y="965454"/>
                  </a:lnTo>
                  <a:lnTo>
                    <a:pt x="1725930" y="488442"/>
                  </a:lnTo>
                  <a:close/>
                </a:path>
                <a:path w="7889240" h="965835">
                  <a:moveTo>
                    <a:pt x="2199894" y="477012"/>
                  </a:moveTo>
                  <a:lnTo>
                    <a:pt x="1896618" y="477012"/>
                  </a:lnTo>
                  <a:lnTo>
                    <a:pt x="1896618" y="965454"/>
                  </a:lnTo>
                  <a:lnTo>
                    <a:pt x="2199894" y="965454"/>
                  </a:lnTo>
                  <a:lnTo>
                    <a:pt x="2199894" y="477012"/>
                  </a:lnTo>
                  <a:close/>
                </a:path>
                <a:path w="7889240" h="965835">
                  <a:moveTo>
                    <a:pt x="2673858" y="477012"/>
                  </a:moveTo>
                  <a:lnTo>
                    <a:pt x="2370582" y="477012"/>
                  </a:lnTo>
                  <a:lnTo>
                    <a:pt x="2370582" y="965454"/>
                  </a:lnTo>
                  <a:lnTo>
                    <a:pt x="2673858" y="965454"/>
                  </a:lnTo>
                  <a:lnTo>
                    <a:pt x="2673858" y="477012"/>
                  </a:lnTo>
                  <a:close/>
                </a:path>
                <a:path w="7889240" h="965835">
                  <a:moveTo>
                    <a:pt x="3148584" y="430530"/>
                  </a:moveTo>
                  <a:lnTo>
                    <a:pt x="2844546" y="430530"/>
                  </a:lnTo>
                  <a:lnTo>
                    <a:pt x="2844546" y="965454"/>
                  </a:lnTo>
                  <a:lnTo>
                    <a:pt x="3148584" y="965454"/>
                  </a:lnTo>
                  <a:lnTo>
                    <a:pt x="3148584" y="430530"/>
                  </a:lnTo>
                  <a:close/>
                </a:path>
                <a:path w="7889240" h="965835">
                  <a:moveTo>
                    <a:pt x="3622548" y="360426"/>
                  </a:moveTo>
                  <a:lnTo>
                    <a:pt x="3318510" y="360426"/>
                  </a:lnTo>
                  <a:lnTo>
                    <a:pt x="3318510" y="965454"/>
                  </a:lnTo>
                  <a:lnTo>
                    <a:pt x="3622548" y="965454"/>
                  </a:lnTo>
                  <a:lnTo>
                    <a:pt x="3622548" y="360426"/>
                  </a:lnTo>
                  <a:close/>
                </a:path>
                <a:path w="7889240" h="965835">
                  <a:moveTo>
                    <a:pt x="4096512" y="313944"/>
                  </a:moveTo>
                  <a:lnTo>
                    <a:pt x="3792474" y="313944"/>
                  </a:lnTo>
                  <a:lnTo>
                    <a:pt x="3792474" y="965454"/>
                  </a:lnTo>
                  <a:lnTo>
                    <a:pt x="4096512" y="965454"/>
                  </a:lnTo>
                  <a:lnTo>
                    <a:pt x="4096512" y="313944"/>
                  </a:lnTo>
                  <a:close/>
                </a:path>
                <a:path w="7889240" h="965835">
                  <a:moveTo>
                    <a:pt x="4570476" y="302514"/>
                  </a:moveTo>
                  <a:lnTo>
                    <a:pt x="4266438" y="302514"/>
                  </a:lnTo>
                  <a:lnTo>
                    <a:pt x="4266438" y="965454"/>
                  </a:lnTo>
                  <a:lnTo>
                    <a:pt x="4570476" y="965454"/>
                  </a:lnTo>
                  <a:lnTo>
                    <a:pt x="4570476" y="302514"/>
                  </a:lnTo>
                  <a:close/>
                </a:path>
                <a:path w="7889240" h="965835">
                  <a:moveTo>
                    <a:pt x="5044440" y="244602"/>
                  </a:moveTo>
                  <a:lnTo>
                    <a:pt x="4740402" y="244602"/>
                  </a:lnTo>
                  <a:lnTo>
                    <a:pt x="4740402" y="965454"/>
                  </a:lnTo>
                  <a:lnTo>
                    <a:pt x="5044440" y="965454"/>
                  </a:lnTo>
                  <a:lnTo>
                    <a:pt x="5044440" y="244602"/>
                  </a:lnTo>
                  <a:close/>
                </a:path>
                <a:path w="7889240" h="965835">
                  <a:moveTo>
                    <a:pt x="5518404" y="163068"/>
                  </a:moveTo>
                  <a:lnTo>
                    <a:pt x="5214366" y="163068"/>
                  </a:lnTo>
                  <a:lnTo>
                    <a:pt x="5214366" y="965454"/>
                  </a:lnTo>
                  <a:lnTo>
                    <a:pt x="5518404" y="965454"/>
                  </a:lnTo>
                  <a:lnTo>
                    <a:pt x="5518404" y="163068"/>
                  </a:lnTo>
                  <a:close/>
                </a:path>
                <a:path w="7889240" h="965835">
                  <a:moveTo>
                    <a:pt x="5992368" y="70104"/>
                  </a:moveTo>
                  <a:lnTo>
                    <a:pt x="5688330" y="70104"/>
                  </a:lnTo>
                  <a:lnTo>
                    <a:pt x="5688330" y="965454"/>
                  </a:lnTo>
                  <a:lnTo>
                    <a:pt x="5992368" y="965454"/>
                  </a:lnTo>
                  <a:lnTo>
                    <a:pt x="5992368" y="70104"/>
                  </a:lnTo>
                  <a:close/>
                </a:path>
                <a:path w="7889240" h="965835">
                  <a:moveTo>
                    <a:pt x="6466319" y="57912"/>
                  </a:moveTo>
                  <a:lnTo>
                    <a:pt x="6162281" y="57912"/>
                  </a:lnTo>
                  <a:lnTo>
                    <a:pt x="6162281" y="965454"/>
                  </a:lnTo>
                  <a:lnTo>
                    <a:pt x="6466319" y="965454"/>
                  </a:lnTo>
                  <a:lnTo>
                    <a:pt x="6466319" y="57912"/>
                  </a:lnTo>
                  <a:close/>
                </a:path>
                <a:path w="7889240" h="965835">
                  <a:moveTo>
                    <a:pt x="6940283" y="23622"/>
                  </a:moveTo>
                  <a:lnTo>
                    <a:pt x="6636245" y="23622"/>
                  </a:lnTo>
                  <a:lnTo>
                    <a:pt x="6636245" y="965454"/>
                  </a:lnTo>
                  <a:lnTo>
                    <a:pt x="6940283" y="965454"/>
                  </a:lnTo>
                  <a:lnTo>
                    <a:pt x="6940283" y="23622"/>
                  </a:lnTo>
                  <a:close/>
                </a:path>
                <a:path w="7889240" h="965835">
                  <a:moveTo>
                    <a:pt x="7414247" y="0"/>
                  </a:moveTo>
                  <a:lnTo>
                    <a:pt x="7110971" y="0"/>
                  </a:lnTo>
                  <a:lnTo>
                    <a:pt x="7110971" y="965454"/>
                  </a:lnTo>
                  <a:lnTo>
                    <a:pt x="7414247" y="965454"/>
                  </a:lnTo>
                  <a:lnTo>
                    <a:pt x="7414247" y="0"/>
                  </a:lnTo>
                  <a:close/>
                </a:path>
                <a:path w="7889240" h="965835">
                  <a:moveTo>
                    <a:pt x="7888973" y="0"/>
                  </a:moveTo>
                  <a:lnTo>
                    <a:pt x="7584935" y="0"/>
                  </a:lnTo>
                  <a:lnTo>
                    <a:pt x="7584935" y="965454"/>
                  </a:lnTo>
                  <a:lnTo>
                    <a:pt x="7888973" y="965454"/>
                  </a:lnTo>
                  <a:lnTo>
                    <a:pt x="7888973" y="0"/>
                  </a:lnTo>
                  <a:close/>
                </a:path>
              </a:pathLst>
            </a:custGeom>
            <a:solidFill>
              <a:srgbClr val="009999"/>
            </a:solidFill>
          </p:spPr>
          <p:txBody>
            <a:bodyPr wrap="square" lIns="0" tIns="0" rIns="0" bIns="0" rtlCol="0"/>
            <a:lstStyle/>
            <a:p>
              <a:endParaRPr/>
            </a:p>
          </p:txBody>
        </p:sp>
        <p:pic>
          <p:nvPicPr>
            <p:cNvPr id="5" name="object 5"/>
            <p:cNvPicPr/>
            <p:nvPr/>
          </p:nvPicPr>
          <p:blipFill>
            <a:blip r:embed="rId2" cstate="print"/>
            <a:stretch>
              <a:fillRect/>
            </a:stretch>
          </p:blipFill>
          <p:spPr>
            <a:xfrm>
              <a:off x="686447" y="4665725"/>
              <a:ext cx="8380476" cy="1031747"/>
            </a:xfrm>
            <a:prstGeom prst="rect">
              <a:avLst/>
            </a:prstGeom>
          </p:spPr>
        </p:pic>
        <p:sp>
          <p:nvSpPr>
            <p:cNvPr id="6" name="object 6"/>
            <p:cNvSpPr/>
            <p:nvPr/>
          </p:nvSpPr>
          <p:spPr>
            <a:xfrm>
              <a:off x="7331836" y="4640592"/>
              <a:ext cx="1727200" cy="105410"/>
            </a:xfrm>
            <a:custGeom>
              <a:avLst/>
              <a:gdLst/>
              <a:ahLst/>
              <a:cxnLst/>
              <a:rect l="l" t="t" r="r" b="b"/>
              <a:pathLst>
                <a:path w="1727200" h="105410">
                  <a:moveTo>
                    <a:pt x="304038" y="92964"/>
                  </a:moveTo>
                  <a:lnTo>
                    <a:pt x="0" y="92964"/>
                  </a:lnTo>
                  <a:lnTo>
                    <a:pt x="0" y="105156"/>
                  </a:lnTo>
                  <a:lnTo>
                    <a:pt x="304038" y="105156"/>
                  </a:lnTo>
                  <a:lnTo>
                    <a:pt x="304038" y="92964"/>
                  </a:lnTo>
                  <a:close/>
                </a:path>
                <a:path w="1727200" h="105410">
                  <a:moveTo>
                    <a:pt x="1252728" y="46482"/>
                  </a:moveTo>
                  <a:lnTo>
                    <a:pt x="948690" y="46482"/>
                  </a:lnTo>
                  <a:lnTo>
                    <a:pt x="948690" y="81534"/>
                  </a:lnTo>
                  <a:lnTo>
                    <a:pt x="1252728" y="81534"/>
                  </a:lnTo>
                  <a:lnTo>
                    <a:pt x="1252728" y="46482"/>
                  </a:lnTo>
                  <a:close/>
                </a:path>
                <a:path w="1727200" h="105410">
                  <a:moveTo>
                    <a:pt x="1726704" y="0"/>
                  </a:moveTo>
                  <a:lnTo>
                    <a:pt x="1423428" y="0"/>
                  </a:lnTo>
                  <a:lnTo>
                    <a:pt x="1423428" y="35052"/>
                  </a:lnTo>
                  <a:lnTo>
                    <a:pt x="1726704" y="35052"/>
                  </a:lnTo>
                  <a:lnTo>
                    <a:pt x="1726704" y="0"/>
                  </a:lnTo>
                  <a:close/>
                </a:path>
              </a:pathLst>
            </a:custGeom>
            <a:solidFill>
              <a:srgbClr val="ED7D31"/>
            </a:solidFill>
          </p:spPr>
          <p:txBody>
            <a:bodyPr wrap="square" lIns="0" tIns="0" rIns="0" bIns="0" rtlCol="0"/>
            <a:lstStyle/>
            <a:p>
              <a:endParaRPr/>
            </a:p>
          </p:txBody>
        </p:sp>
        <p:sp>
          <p:nvSpPr>
            <p:cNvPr id="7" name="object 7"/>
            <p:cNvSpPr/>
            <p:nvPr/>
          </p:nvSpPr>
          <p:spPr>
            <a:xfrm>
              <a:off x="5435993" y="3419868"/>
              <a:ext cx="3622675" cy="1546860"/>
            </a:xfrm>
            <a:custGeom>
              <a:avLst/>
              <a:gdLst/>
              <a:ahLst/>
              <a:cxnLst/>
              <a:rect l="l" t="t" r="r" b="b"/>
              <a:pathLst>
                <a:path w="3622675" h="1546860">
                  <a:moveTo>
                    <a:pt x="304038" y="1523238"/>
                  </a:moveTo>
                  <a:lnTo>
                    <a:pt x="0" y="1523238"/>
                  </a:lnTo>
                  <a:lnTo>
                    <a:pt x="0" y="1546860"/>
                  </a:lnTo>
                  <a:lnTo>
                    <a:pt x="304038" y="1546860"/>
                  </a:lnTo>
                  <a:lnTo>
                    <a:pt x="304038" y="1523238"/>
                  </a:lnTo>
                  <a:close/>
                </a:path>
                <a:path w="3622675" h="1546860">
                  <a:moveTo>
                    <a:pt x="778002" y="1418844"/>
                  </a:moveTo>
                  <a:lnTo>
                    <a:pt x="473964" y="1418844"/>
                  </a:lnTo>
                  <a:lnTo>
                    <a:pt x="473964" y="1465326"/>
                  </a:lnTo>
                  <a:lnTo>
                    <a:pt x="778002" y="1465326"/>
                  </a:lnTo>
                  <a:lnTo>
                    <a:pt x="778002" y="1418844"/>
                  </a:lnTo>
                  <a:close/>
                </a:path>
                <a:path w="3622675" h="1546860">
                  <a:moveTo>
                    <a:pt x="1251966" y="1023366"/>
                  </a:moveTo>
                  <a:lnTo>
                    <a:pt x="947928" y="1023366"/>
                  </a:lnTo>
                  <a:lnTo>
                    <a:pt x="947928" y="1360170"/>
                  </a:lnTo>
                  <a:lnTo>
                    <a:pt x="1251966" y="1360170"/>
                  </a:lnTo>
                  <a:lnTo>
                    <a:pt x="1251966" y="1023366"/>
                  </a:lnTo>
                  <a:close/>
                </a:path>
                <a:path w="3622675" h="1546860">
                  <a:moveTo>
                    <a:pt x="1725917" y="860298"/>
                  </a:moveTo>
                  <a:lnTo>
                    <a:pt x="1421879" y="860298"/>
                  </a:lnTo>
                  <a:lnTo>
                    <a:pt x="1421879" y="1348740"/>
                  </a:lnTo>
                  <a:lnTo>
                    <a:pt x="1725917" y="1348740"/>
                  </a:lnTo>
                  <a:lnTo>
                    <a:pt x="1725917" y="860298"/>
                  </a:lnTo>
                  <a:close/>
                </a:path>
                <a:path w="3622675" h="1546860">
                  <a:moveTo>
                    <a:pt x="2199881" y="685800"/>
                  </a:moveTo>
                  <a:lnTo>
                    <a:pt x="1895843" y="685800"/>
                  </a:lnTo>
                  <a:lnTo>
                    <a:pt x="1895843" y="1313688"/>
                  </a:lnTo>
                  <a:lnTo>
                    <a:pt x="2199881" y="1313688"/>
                  </a:lnTo>
                  <a:lnTo>
                    <a:pt x="2199881" y="685800"/>
                  </a:lnTo>
                  <a:close/>
                </a:path>
                <a:path w="3622675" h="1546860">
                  <a:moveTo>
                    <a:pt x="2673845" y="557784"/>
                  </a:moveTo>
                  <a:lnTo>
                    <a:pt x="2370569" y="557784"/>
                  </a:lnTo>
                  <a:lnTo>
                    <a:pt x="2370569" y="1290828"/>
                  </a:lnTo>
                  <a:lnTo>
                    <a:pt x="2673845" y="1290828"/>
                  </a:lnTo>
                  <a:lnTo>
                    <a:pt x="2673845" y="557784"/>
                  </a:lnTo>
                  <a:close/>
                </a:path>
                <a:path w="3622675" h="1546860">
                  <a:moveTo>
                    <a:pt x="3148571" y="256032"/>
                  </a:moveTo>
                  <a:lnTo>
                    <a:pt x="2844533" y="256032"/>
                  </a:lnTo>
                  <a:lnTo>
                    <a:pt x="2844533" y="1267206"/>
                  </a:lnTo>
                  <a:lnTo>
                    <a:pt x="3148571" y="1267206"/>
                  </a:lnTo>
                  <a:lnTo>
                    <a:pt x="3148571" y="256032"/>
                  </a:lnTo>
                  <a:close/>
                </a:path>
                <a:path w="3622675" h="1546860">
                  <a:moveTo>
                    <a:pt x="3622548" y="0"/>
                  </a:moveTo>
                  <a:lnTo>
                    <a:pt x="3319272" y="0"/>
                  </a:lnTo>
                  <a:lnTo>
                    <a:pt x="3319272" y="1220724"/>
                  </a:lnTo>
                  <a:lnTo>
                    <a:pt x="3622548" y="1220724"/>
                  </a:lnTo>
                  <a:lnTo>
                    <a:pt x="3622548" y="0"/>
                  </a:lnTo>
                  <a:close/>
                </a:path>
              </a:pathLst>
            </a:custGeom>
            <a:solidFill>
              <a:srgbClr val="FFC000"/>
            </a:solidFill>
          </p:spPr>
          <p:txBody>
            <a:bodyPr wrap="square" lIns="0" tIns="0" rIns="0" bIns="0" rtlCol="0"/>
            <a:lstStyle/>
            <a:p>
              <a:endParaRPr/>
            </a:p>
          </p:txBody>
        </p:sp>
        <p:pic>
          <p:nvPicPr>
            <p:cNvPr id="8" name="object 8"/>
            <p:cNvPicPr/>
            <p:nvPr/>
          </p:nvPicPr>
          <p:blipFill>
            <a:blip r:embed="rId3" cstate="print"/>
            <a:stretch>
              <a:fillRect/>
            </a:stretch>
          </p:blipFill>
          <p:spPr>
            <a:xfrm>
              <a:off x="599579" y="3119627"/>
              <a:ext cx="8554211" cy="2577845"/>
            </a:xfrm>
            <a:prstGeom prst="rect">
              <a:avLst/>
            </a:prstGeom>
          </p:spPr>
        </p:pic>
      </p:grpSp>
      <p:sp>
        <p:nvSpPr>
          <p:cNvPr id="9" name="object 9"/>
          <p:cNvSpPr txBox="1"/>
          <p:nvPr/>
        </p:nvSpPr>
        <p:spPr>
          <a:xfrm>
            <a:off x="728605" y="5366258"/>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35</a:t>
            </a:r>
            <a:endParaRPr sz="1400">
              <a:latin typeface="Microsoft JhengHei"/>
              <a:cs typeface="Microsoft JhengHei"/>
            </a:endParaRPr>
          </a:p>
        </p:txBody>
      </p:sp>
      <p:sp>
        <p:nvSpPr>
          <p:cNvPr id="10" name="object 10"/>
          <p:cNvSpPr txBox="1"/>
          <p:nvPr/>
        </p:nvSpPr>
        <p:spPr>
          <a:xfrm>
            <a:off x="1202565" y="5337300"/>
            <a:ext cx="1185545" cy="239395"/>
          </a:xfrm>
          <a:prstGeom prst="rect">
            <a:avLst/>
          </a:prstGeom>
        </p:spPr>
        <p:txBody>
          <a:bodyPr vert="horz" wrap="square" lIns="0" tIns="12700" rIns="0" bIns="0" rtlCol="0">
            <a:spAutoFit/>
          </a:bodyPr>
          <a:lstStyle/>
          <a:p>
            <a:pPr marL="12700">
              <a:lnSpc>
                <a:spcPct val="100000"/>
              </a:lnSpc>
              <a:spcBef>
                <a:spcPts val="100"/>
              </a:spcBef>
              <a:tabLst>
                <a:tab pos="486409" algn="l"/>
                <a:tab pos="960119" algn="l"/>
              </a:tabLst>
            </a:pPr>
            <a:r>
              <a:rPr sz="1400" b="1" spc="-25" dirty="0">
                <a:solidFill>
                  <a:srgbClr val="FFFFFF"/>
                </a:solidFill>
                <a:latin typeface="Microsoft JhengHei"/>
                <a:cs typeface="Microsoft JhengHei"/>
              </a:rPr>
              <a:t>40</a:t>
            </a:r>
            <a:r>
              <a:rPr sz="1400" b="1" dirty="0">
                <a:solidFill>
                  <a:srgbClr val="FFFFFF"/>
                </a:solidFill>
                <a:latin typeface="Microsoft JhengHei"/>
                <a:cs typeface="Microsoft JhengHei"/>
              </a:rPr>
              <a:t>	</a:t>
            </a:r>
            <a:r>
              <a:rPr sz="1400" b="1" spc="-25" dirty="0">
                <a:solidFill>
                  <a:srgbClr val="FFFFFF"/>
                </a:solidFill>
                <a:latin typeface="Microsoft JhengHei"/>
                <a:cs typeface="Microsoft JhengHei"/>
              </a:rPr>
              <a:t>40</a:t>
            </a:r>
            <a:r>
              <a:rPr sz="1400" b="1" dirty="0">
                <a:solidFill>
                  <a:srgbClr val="FFFFFF"/>
                </a:solidFill>
                <a:latin typeface="Microsoft JhengHei"/>
                <a:cs typeface="Microsoft JhengHei"/>
              </a:rPr>
              <a:t>	</a:t>
            </a:r>
            <a:r>
              <a:rPr sz="2100" b="1" spc="-37" baseline="1984" dirty="0">
                <a:solidFill>
                  <a:srgbClr val="FFFFFF"/>
                </a:solidFill>
                <a:latin typeface="Microsoft JhengHei"/>
                <a:cs typeface="Microsoft JhengHei"/>
              </a:rPr>
              <a:t>41</a:t>
            </a:r>
            <a:endParaRPr sz="2100" baseline="1984">
              <a:latin typeface="Microsoft JhengHei"/>
              <a:cs typeface="Microsoft JhengHei"/>
            </a:endParaRPr>
          </a:p>
        </p:txBody>
      </p:sp>
      <p:sp>
        <p:nvSpPr>
          <p:cNvPr id="11" name="object 11"/>
          <p:cNvSpPr txBox="1"/>
          <p:nvPr/>
        </p:nvSpPr>
        <p:spPr>
          <a:xfrm>
            <a:off x="2624447" y="5325871"/>
            <a:ext cx="711835" cy="239395"/>
          </a:xfrm>
          <a:prstGeom prst="rect">
            <a:avLst/>
          </a:prstGeom>
        </p:spPr>
        <p:txBody>
          <a:bodyPr vert="horz" wrap="square" lIns="0" tIns="12700" rIns="0" bIns="0" rtlCol="0">
            <a:spAutoFit/>
          </a:bodyPr>
          <a:lstStyle/>
          <a:p>
            <a:pPr marL="12700">
              <a:lnSpc>
                <a:spcPct val="100000"/>
              </a:lnSpc>
              <a:spcBef>
                <a:spcPts val="100"/>
              </a:spcBef>
              <a:tabLst>
                <a:tab pos="486409" algn="l"/>
              </a:tabLst>
            </a:pPr>
            <a:r>
              <a:rPr sz="1400" b="1" spc="-25" dirty="0">
                <a:solidFill>
                  <a:srgbClr val="FFFFFF"/>
                </a:solidFill>
                <a:latin typeface="Microsoft JhengHei"/>
                <a:cs typeface="Microsoft JhengHei"/>
              </a:rPr>
              <a:t>42</a:t>
            </a:r>
            <a:r>
              <a:rPr sz="1400" b="1" dirty="0">
                <a:solidFill>
                  <a:srgbClr val="FFFFFF"/>
                </a:solidFill>
                <a:latin typeface="Microsoft JhengHei"/>
                <a:cs typeface="Microsoft JhengHei"/>
              </a:rPr>
              <a:t>	</a:t>
            </a:r>
            <a:r>
              <a:rPr sz="1400" b="1" spc="-25" dirty="0">
                <a:solidFill>
                  <a:srgbClr val="FFFFFF"/>
                </a:solidFill>
                <a:latin typeface="Microsoft JhengHei"/>
                <a:cs typeface="Microsoft JhengHei"/>
              </a:rPr>
              <a:t>42</a:t>
            </a:r>
            <a:endParaRPr sz="1400">
              <a:latin typeface="Microsoft JhengHei"/>
              <a:cs typeface="Microsoft JhengHei"/>
            </a:endParaRPr>
          </a:p>
        </p:txBody>
      </p:sp>
      <p:sp>
        <p:nvSpPr>
          <p:cNvPr id="12" name="object 12"/>
          <p:cNvSpPr txBox="1"/>
          <p:nvPr/>
        </p:nvSpPr>
        <p:spPr>
          <a:xfrm>
            <a:off x="3572368" y="5302245"/>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46</a:t>
            </a:r>
            <a:endParaRPr sz="1400">
              <a:latin typeface="Microsoft JhengHei"/>
              <a:cs typeface="Microsoft JhengHei"/>
            </a:endParaRPr>
          </a:p>
        </p:txBody>
      </p:sp>
      <p:sp>
        <p:nvSpPr>
          <p:cNvPr id="13" name="object 13"/>
          <p:cNvSpPr txBox="1"/>
          <p:nvPr/>
        </p:nvSpPr>
        <p:spPr>
          <a:xfrm>
            <a:off x="4047095" y="5267190"/>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52</a:t>
            </a:r>
            <a:endParaRPr sz="1400">
              <a:latin typeface="Microsoft JhengHei"/>
              <a:cs typeface="Microsoft JhengHei"/>
            </a:endParaRPr>
          </a:p>
        </p:txBody>
      </p:sp>
      <p:sp>
        <p:nvSpPr>
          <p:cNvPr id="14" name="object 14"/>
          <p:cNvSpPr txBox="1"/>
          <p:nvPr/>
        </p:nvSpPr>
        <p:spPr>
          <a:xfrm>
            <a:off x="4521056" y="5244331"/>
            <a:ext cx="711835" cy="239395"/>
          </a:xfrm>
          <a:prstGeom prst="rect">
            <a:avLst/>
          </a:prstGeom>
        </p:spPr>
        <p:txBody>
          <a:bodyPr vert="horz" wrap="square" lIns="0" tIns="12700" rIns="0" bIns="0" rtlCol="0">
            <a:spAutoFit/>
          </a:bodyPr>
          <a:lstStyle/>
          <a:p>
            <a:pPr marL="12700">
              <a:lnSpc>
                <a:spcPct val="100000"/>
              </a:lnSpc>
              <a:spcBef>
                <a:spcPts val="100"/>
              </a:spcBef>
              <a:tabLst>
                <a:tab pos="486409" algn="l"/>
              </a:tabLst>
            </a:pPr>
            <a:r>
              <a:rPr sz="1400" b="1" spc="-25" dirty="0">
                <a:solidFill>
                  <a:srgbClr val="FFFFFF"/>
                </a:solidFill>
                <a:latin typeface="Microsoft JhengHei"/>
                <a:cs typeface="Microsoft JhengHei"/>
              </a:rPr>
              <a:t>56</a:t>
            </a:r>
            <a:r>
              <a:rPr sz="1400" b="1" dirty="0">
                <a:solidFill>
                  <a:srgbClr val="FFFFFF"/>
                </a:solidFill>
                <a:latin typeface="Microsoft JhengHei"/>
                <a:cs typeface="Microsoft JhengHei"/>
              </a:rPr>
              <a:t>	</a:t>
            </a:r>
            <a:r>
              <a:rPr sz="2100" b="1" spc="-37" baseline="1984" dirty="0">
                <a:solidFill>
                  <a:srgbClr val="FFFFFF"/>
                </a:solidFill>
                <a:latin typeface="Microsoft JhengHei"/>
                <a:cs typeface="Microsoft JhengHei"/>
              </a:rPr>
              <a:t>57</a:t>
            </a:r>
            <a:endParaRPr sz="2100" baseline="1984">
              <a:latin typeface="Microsoft JhengHei"/>
              <a:cs typeface="Microsoft JhengHei"/>
            </a:endParaRPr>
          </a:p>
        </p:txBody>
      </p:sp>
      <p:sp>
        <p:nvSpPr>
          <p:cNvPr id="15" name="object 15"/>
          <p:cNvSpPr txBox="1"/>
          <p:nvPr/>
        </p:nvSpPr>
        <p:spPr>
          <a:xfrm>
            <a:off x="5468977" y="5209275"/>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62</a:t>
            </a:r>
            <a:endParaRPr sz="1400">
              <a:latin typeface="Microsoft JhengHei"/>
              <a:cs typeface="Microsoft JhengHei"/>
            </a:endParaRPr>
          </a:p>
        </p:txBody>
      </p:sp>
      <p:sp>
        <p:nvSpPr>
          <p:cNvPr id="16" name="object 16"/>
          <p:cNvSpPr txBox="1"/>
          <p:nvPr/>
        </p:nvSpPr>
        <p:spPr>
          <a:xfrm>
            <a:off x="5942937" y="5168888"/>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69</a:t>
            </a:r>
            <a:endParaRPr sz="1400">
              <a:latin typeface="Microsoft JhengHei"/>
              <a:cs typeface="Microsoft JhengHei"/>
            </a:endParaRPr>
          </a:p>
        </p:txBody>
      </p:sp>
      <p:sp>
        <p:nvSpPr>
          <p:cNvPr id="17" name="object 17"/>
          <p:cNvSpPr txBox="1"/>
          <p:nvPr/>
        </p:nvSpPr>
        <p:spPr>
          <a:xfrm>
            <a:off x="6416897" y="5122404"/>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77</a:t>
            </a:r>
            <a:endParaRPr sz="1400">
              <a:latin typeface="Microsoft JhengHei"/>
              <a:cs typeface="Microsoft JhengHei"/>
            </a:endParaRPr>
          </a:p>
        </p:txBody>
      </p:sp>
      <p:sp>
        <p:nvSpPr>
          <p:cNvPr id="18" name="object 18"/>
          <p:cNvSpPr txBox="1"/>
          <p:nvPr/>
        </p:nvSpPr>
        <p:spPr>
          <a:xfrm>
            <a:off x="6890858" y="5116305"/>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78</a:t>
            </a:r>
            <a:endParaRPr sz="1400">
              <a:latin typeface="Microsoft JhengHei"/>
              <a:cs typeface="Microsoft JhengHei"/>
            </a:endParaRPr>
          </a:p>
        </p:txBody>
      </p:sp>
      <p:sp>
        <p:nvSpPr>
          <p:cNvPr id="19" name="object 19"/>
          <p:cNvSpPr txBox="1"/>
          <p:nvPr/>
        </p:nvSpPr>
        <p:spPr>
          <a:xfrm>
            <a:off x="7365586" y="5098778"/>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81</a:t>
            </a:r>
            <a:endParaRPr sz="1400">
              <a:latin typeface="Microsoft JhengHei"/>
              <a:cs typeface="Microsoft JhengHei"/>
            </a:endParaRPr>
          </a:p>
        </p:txBody>
      </p:sp>
      <p:sp>
        <p:nvSpPr>
          <p:cNvPr id="20" name="object 20"/>
          <p:cNvSpPr txBox="1"/>
          <p:nvPr/>
        </p:nvSpPr>
        <p:spPr>
          <a:xfrm>
            <a:off x="7839546" y="5087348"/>
            <a:ext cx="711835" cy="239395"/>
          </a:xfrm>
          <a:prstGeom prst="rect">
            <a:avLst/>
          </a:prstGeom>
        </p:spPr>
        <p:txBody>
          <a:bodyPr vert="horz" wrap="square" lIns="0" tIns="12700" rIns="0" bIns="0" rtlCol="0">
            <a:spAutoFit/>
          </a:bodyPr>
          <a:lstStyle/>
          <a:p>
            <a:pPr marL="12700">
              <a:lnSpc>
                <a:spcPct val="100000"/>
              </a:lnSpc>
              <a:spcBef>
                <a:spcPts val="100"/>
              </a:spcBef>
              <a:tabLst>
                <a:tab pos="486409" algn="l"/>
              </a:tabLst>
            </a:pPr>
            <a:r>
              <a:rPr sz="1400" b="1" spc="-25" dirty="0">
                <a:solidFill>
                  <a:srgbClr val="FFFFFF"/>
                </a:solidFill>
                <a:latin typeface="Microsoft JhengHei"/>
                <a:cs typeface="Microsoft JhengHei"/>
              </a:rPr>
              <a:t>83</a:t>
            </a:r>
            <a:r>
              <a:rPr sz="1400" b="1" dirty="0">
                <a:solidFill>
                  <a:srgbClr val="FFFFFF"/>
                </a:solidFill>
                <a:latin typeface="Microsoft JhengHei"/>
                <a:cs typeface="Microsoft JhengHei"/>
              </a:rPr>
              <a:t>	</a:t>
            </a:r>
            <a:r>
              <a:rPr sz="1400" b="1" spc="-25" dirty="0">
                <a:solidFill>
                  <a:srgbClr val="FFFFFF"/>
                </a:solidFill>
                <a:latin typeface="Microsoft JhengHei"/>
                <a:cs typeface="Microsoft JhengHei"/>
              </a:rPr>
              <a:t>83</a:t>
            </a:r>
            <a:endParaRPr sz="1400">
              <a:latin typeface="Microsoft JhengHei"/>
              <a:cs typeface="Microsoft JhengHei"/>
            </a:endParaRPr>
          </a:p>
        </p:txBody>
      </p:sp>
      <p:sp>
        <p:nvSpPr>
          <p:cNvPr id="21" name="object 21"/>
          <p:cNvSpPr txBox="1"/>
          <p:nvPr/>
        </p:nvSpPr>
        <p:spPr>
          <a:xfrm>
            <a:off x="8787467" y="5063722"/>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Microsoft JhengHei"/>
                <a:cs typeface="Microsoft JhengHei"/>
              </a:rPr>
              <a:t>87</a:t>
            </a:r>
            <a:endParaRPr sz="1400">
              <a:latin typeface="Microsoft JhengHei"/>
              <a:cs typeface="Microsoft JhengHei"/>
            </a:endParaRPr>
          </a:p>
        </p:txBody>
      </p:sp>
      <p:sp>
        <p:nvSpPr>
          <p:cNvPr id="22" name="object 22"/>
          <p:cNvSpPr txBox="1"/>
          <p:nvPr/>
        </p:nvSpPr>
        <p:spPr>
          <a:xfrm>
            <a:off x="8372170" y="4544810"/>
            <a:ext cx="600710" cy="239395"/>
          </a:xfrm>
          <a:prstGeom prst="rect">
            <a:avLst/>
          </a:prstGeom>
        </p:spPr>
        <p:txBody>
          <a:bodyPr vert="horz" wrap="square" lIns="0" tIns="12700" rIns="0" bIns="0" rtlCol="0">
            <a:spAutoFit/>
          </a:bodyPr>
          <a:lstStyle/>
          <a:p>
            <a:pPr marL="12700">
              <a:lnSpc>
                <a:spcPct val="100000"/>
              </a:lnSpc>
              <a:spcBef>
                <a:spcPts val="100"/>
              </a:spcBef>
              <a:tabLst>
                <a:tab pos="480695" algn="l"/>
              </a:tabLst>
            </a:pPr>
            <a:r>
              <a:rPr sz="1400" b="1" spc="-50" dirty="0">
                <a:solidFill>
                  <a:srgbClr val="C00000"/>
                </a:solidFill>
                <a:latin typeface="Microsoft JhengHei"/>
                <a:cs typeface="Microsoft JhengHei"/>
              </a:rPr>
              <a:t>3</a:t>
            </a:r>
            <a:r>
              <a:rPr sz="1400" b="1" dirty="0">
                <a:solidFill>
                  <a:srgbClr val="C00000"/>
                </a:solidFill>
                <a:latin typeface="Microsoft JhengHei"/>
                <a:cs typeface="Microsoft JhengHei"/>
              </a:rPr>
              <a:t>	</a:t>
            </a:r>
            <a:r>
              <a:rPr sz="2100" b="1" spc="-75" baseline="1984" dirty="0">
                <a:solidFill>
                  <a:srgbClr val="C00000"/>
                </a:solidFill>
                <a:latin typeface="Microsoft JhengHei"/>
                <a:cs typeface="Microsoft JhengHei"/>
              </a:rPr>
              <a:t>3</a:t>
            </a:r>
            <a:endParaRPr sz="2100" baseline="1984">
              <a:latin typeface="Microsoft JhengHei"/>
              <a:cs typeface="Microsoft JhengHei"/>
            </a:endParaRPr>
          </a:p>
        </p:txBody>
      </p:sp>
      <p:sp>
        <p:nvSpPr>
          <p:cNvPr id="23" name="object 23"/>
          <p:cNvSpPr txBox="1"/>
          <p:nvPr/>
        </p:nvSpPr>
        <p:spPr>
          <a:xfrm>
            <a:off x="5522291" y="4837432"/>
            <a:ext cx="13208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F3F3F"/>
                </a:solidFill>
                <a:latin typeface="Microsoft JhengHei"/>
                <a:cs typeface="Microsoft JhengHei"/>
              </a:rPr>
              <a:t>2</a:t>
            </a:r>
            <a:endParaRPr sz="1400">
              <a:latin typeface="Microsoft JhengHei"/>
              <a:cs typeface="Microsoft JhengHei"/>
            </a:endParaRPr>
          </a:p>
        </p:txBody>
      </p:sp>
      <p:sp>
        <p:nvSpPr>
          <p:cNvPr id="24" name="object 24"/>
          <p:cNvSpPr txBox="1"/>
          <p:nvPr/>
        </p:nvSpPr>
        <p:spPr>
          <a:xfrm>
            <a:off x="5996251" y="4743713"/>
            <a:ext cx="13208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F3F3F"/>
                </a:solidFill>
                <a:latin typeface="Microsoft JhengHei"/>
                <a:cs typeface="Microsoft JhengHei"/>
              </a:rPr>
              <a:t>4</a:t>
            </a:r>
            <a:endParaRPr sz="1400">
              <a:latin typeface="Microsoft JhengHei"/>
              <a:cs typeface="Microsoft JhengHei"/>
            </a:endParaRPr>
          </a:p>
        </p:txBody>
      </p:sp>
      <p:sp>
        <p:nvSpPr>
          <p:cNvPr id="25" name="object 25"/>
          <p:cNvSpPr txBox="1"/>
          <p:nvPr/>
        </p:nvSpPr>
        <p:spPr>
          <a:xfrm>
            <a:off x="6371221" y="4493779"/>
            <a:ext cx="283210" cy="414020"/>
          </a:xfrm>
          <a:prstGeom prst="rect">
            <a:avLst/>
          </a:prstGeom>
        </p:spPr>
        <p:txBody>
          <a:bodyPr vert="horz" wrap="square" lIns="0" tIns="12700" rIns="0" bIns="0" rtlCol="0">
            <a:spAutoFit/>
          </a:bodyPr>
          <a:lstStyle/>
          <a:p>
            <a:pPr marL="57785">
              <a:lnSpc>
                <a:spcPts val="1525"/>
              </a:lnSpc>
              <a:spcBef>
                <a:spcPts val="100"/>
              </a:spcBef>
            </a:pPr>
            <a:r>
              <a:rPr sz="1400" b="1" spc="-25" dirty="0">
                <a:solidFill>
                  <a:srgbClr val="3F3F3F"/>
                </a:solidFill>
                <a:latin typeface="Microsoft JhengHei"/>
                <a:cs typeface="Microsoft JhengHei"/>
              </a:rPr>
              <a:t>29</a:t>
            </a:r>
            <a:endParaRPr sz="1400">
              <a:latin typeface="Microsoft JhengHei"/>
              <a:cs typeface="Microsoft JhengHei"/>
            </a:endParaRPr>
          </a:p>
          <a:p>
            <a:pPr marL="12700">
              <a:lnSpc>
                <a:spcPts val="1525"/>
              </a:lnSpc>
            </a:pPr>
            <a:r>
              <a:rPr sz="1400" strike="sngStrike" spc="425" dirty="0">
                <a:solidFill>
                  <a:srgbClr val="C00000"/>
                </a:solidFill>
                <a:latin typeface="Times New Roman"/>
                <a:cs typeface="Times New Roman"/>
              </a:rPr>
              <a:t> </a:t>
            </a:r>
            <a:r>
              <a:rPr sz="1400" b="1" strike="sngStrike" spc="-50" dirty="0">
                <a:solidFill>
                  <a:srgbClr val="C00000"/>
                </a:solidFill>
                <a:latin typeface="Microsoft JhengHei"/>
                <a:cs typeface="Microsoft JhengHei"/>
              </a:rPr>
              <a:t>1</a:t>
            </a:r>
            <a:endParaRPr sz="1400">
              <a:latin typeface="Microsoft JhengHei"/>
              <a:cs typeface="Microsoft JhengHei"/>
            </a:endParaRPr>
          </a:p>
        </p:txBody>
      </p:sp>
      <p:sp>
        <p:nvSpPr>
          <p:cNvPr id="26" name="object 26"/>
          <p:cNvSpPr txBox="1"/>
          <p:nvPr/>
        </p:nvSpPr>
        <p:spPr>
          <a:xfrm>
            <a:off x="6845172" y="4370960"/>
            <a:ext cx="283210" cy="525780"/>
          </a:xfrm>
          <a:prstGeom prst="rect">
            <a:avLst/>
          </a:prstGeom>
        </p:spPr>
        <p:txBody>
          <a:bodyPr vert="horz" wrap="square" lIns="0" tIns="48895" rIns="0" bIns="0" rtlCol="0">
            <a:spAutoFit/>
          </a:bodyPr>
          <a:lstStyle/>
          <a:p>
            <a:pPr marL="57785">
              <a:lnSpc>
                <a:spcPct val="100000"/>
              </a:lnSpc>
              <a:spcBef>
                <a:spcPts val="385"/>
              </a:spcBef>
            </a:pPr>
            <a:r>
              <a:rPr sz="1400" b="1" spc="-25" dirty="0">
                <a:solidFill>
                  <a:srgbClr val="3F3F3F"/>
                </a:solidFill>
                <a:latin typeface="Microsoft JhengHei"/>
                <a:cs typeface="Microsoft JhengHei"/>
              </a:rPr>
              <a:t>42</a:t>
            </a:r>
            <a:endParaRPr sz="1400">
              <a:latin typeface="Microsoft JhengHei"/>
              <a:cs typeface="Microsoft JhengHei"/>
            </a:endParaRPr>
          </a:p>
          <a:p>
            <a:pPr marL="12700">
              <a:lnSpc>
                <a:spcPct val="100000"/>
              </a:lnSpc>
              <a:spcBef>
                <a:spcPts val="290"/>
              </a:spcBef>
            </a:pPr>
            <a:r>
              <a:rPr sz="1400" strike="sngStrike" spc="425" dirty="0">
                <a:solidFill>
                  <a:srgbClr val="C00000"/>
                </a:solidFill>
                <a:latin typeface="Times New Roman"/>
                <a:cs typeface="Times New Roman"/>
              </a:rPr>
              <a:t> </a:t>
            </a:r>
            <a:r>
              <a:rPr sz="1400" b="1" strike="sngStrike" spc="-50" dirty="0">
                <a:solidFill>
                  <a:srgbClr val="C00000"/>
                </a:solidFill>
                <a:latin typeface="Microsoft JhengHei"/>
                <a:cs typeface="Microsoft JhengHei"/>
              </a:rPr>
              <a:t>1</a:t>
            </a:r>
            <a:endParaRPr sz="1400">
              <a:latin typeface="Microsoft JhengHei"/>
              <a:cs typeface="Microsoft JhengHei"/>
            </a:endParaRPr>
          </a:p>
        </p:txBody>
      </p:sp>
      <p:sp>
        <p:nvSpPr>
          <p:cNvPr id="27" name="object 27"/>
          <p:cNvSpPr txBox="1"/>
          <p:nvPr/>
        </p:nvSpPr>
        <p:spPr>
          <a:xfrm>
            <a:off x="7365568" y="4195719"/>
            <a:ext cx="237490" cy="665480"/>
          </a:xfrm>
          <a:prstGeom prst="rect">
            <a:avLst/>
          </a:prstGeom>
        </p:spPr>
        <p:txBody>
          <a:bodyPr vert="horz" wrap="square" lIns="0" tIns="118745" rIns="0" bIns="0" rtlCol="0">
            <a:spAutoFit/>
          </a:bodyPr>
          <a:lstStyle/>
          <a:p>
            <a:pPr marL="12700">
              <a:lnSpc>
                <a:spcPct val="100000"/>
              </a:lnSpc>
              <a:spcBef>
                <a:spcPts val="935"/>
              </a:spcBef>
            </a:pPr>
            <a:r>
              <a:rPr sz="1400" b="1" spc="-25" dirty="0">
                <a:solidFill>
                  <a:srgbClr val="3F3F3F"/>
                </a:solidFill>
                <a:latin typeface="Microsoft JhengHei"/>
                <a:cs typeface="Microsoft JhengHei"/>
              </a:rPr>
              <a:t>54</a:t>
            </a:r>
            <a:endParaRPr sz="1400">
              <a:latin typeface="Microsoft JhengHei"/>
              <a:cs typeface="Microsoft JhengHei"/>
            </a:endParaRPr>
          </a:p>
          <a:p>
            <a:pPr marL="66040">
              <a:lnSpc>
                <a:spcPct val="100000"/>
              </a:lnSpc>
              <a:spcBef>
                <a:spcPts val="840"/>
              </a:spcBef>
            </a:pPr>
            <a:r>
              <a:rPr sz="1400" b="1" dirty="0">
                <a:solidFill>
                  <a:srgbClr val="C00000"/>
                </a:solidFill>
                <a:latin typeface="Microsoft JhengHei"/>
                <a:cs typeface="Microsoft JhengHei"/>
              </a:rPr>
              <a:t>1</a:t>
            </a:r>
            <a:endParaRPr sz="1400">
              <a:latin typeface="Microsoft JhengHei"/>
              <a:cs typeface="Microsoft JhengHei"/>
            </a:endParaRPr>
          </a:p>
        </p:txBody>
      </p:sp>
      <p:sp>
        <p:nvSpPr>
          <p:cNvPr id="28" name="object 28"/>
          <p:cNvSpPr txBox="1"/>
          <p:nvPr/>
        </p:nvSpPr>
        <p:spPr>
          <a:xfrm>
            <a:off x="7793863" y="4226317"/>
            <a:ext cx="283210" cy="612140"/>
          </a:xfrm>
          <a:prstGeom prst="rect">
            <a:avLst/>
          </a:prstGeom>
        </p:spPr>
        <p:txBody>
          <a:bodyPr vert="horz" wrap="square" lIns="0" tIns="12700" rIns="0" bIns="0" rtlCol="0">
            <a:spAutoFit/>
          </a:bodyPr>
          <a:lstStyle/>
          <a:p>
            <a:pPr marL="57785">
              <a:lnSpc>
                <a:spcPct val="100000"/>
              </a:lnSpc>
              <a:spcBef>
                <a:spcPts val="100"/>
              </a:spcBef>
            </a:pPr>
            <a:r>
              <a:rPr sz="1400" b="1" spc="-25" dirty="0">
                <a:solidFill>
                  <a:srgbClr val="3F3F3F"/>
                </a:solidFill>
                <a:latin typeface="Microsoft JhengHei"/>
                <a:cs typeface="Microsoft JhengHei"/>
              </a:rPr>
              <a:t>63</a:t>
            </a:r>
            <a:endParaRPr sz="1400">
              <a:latin typeface="Microsoft JhengHei"/>
              <a:cs typeface="Microsoft JhengHei"/>
            </a:endParaRPr>
          </a:p>
          <a:p>
            <a:pPr marL="12700">
              <a:lnSpc>
                <a:spcPct val="100000"/>
              </a:lnSpc>
              <a:spcBef>
                <a:spcPts val="1255"/>
              </a:spcBef>
            </a:pPr>
            <a:r>
              <a:rPr sz="1400" strike="sngStrike" spc="425" dirty="0">
                <a:solidFill>
                  <a:srgbClr val="C00000"/>
                </a:solidFill>
                <a:latin typeface="Times New Roman"/>
                <a:cs typeface="Times New Roman"/>
              </a:rPr>
              <a:t> </a:t>
            </a:r>
            <a:r>
              <a:rPr sz="1400" b="1" strike="sngStrike" spc="-50" dirty="0">
                <a:solidFill>
                  <a:srgbClr val="C00000"/>
                </a:solidFill>
                <a:latin typeface="Microsoft JhengHei"/>
                <a:cs typeface="Microsoft JhengHei"/>
              </a:rPr>
              <a:t>1</a:t>
            </a:r>
            <a:endParaRPr sz="1400">
              <a:latin typeface="Microsoft JhengHei"/>
              <a:cs typeface="Microsoft JhengHei"/>
            </a:endParaRPr>
          </a:p>
        </p:txBody>
      </p:sp>
      <p:sp>
        <p:nvSpPr>
          <p:cNvPr id="29" name="object 29"/>
          <p:cNvSpPr txBox="1"/>
          <p:nvPr/>
        </p:nvSpPr>
        <p:spPr>
          <a:xfrm>
            <a:off x="8313488" y="4064003"/>
            <a:ext cx="23749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F3F3F"/>
                </a:solidFill>
                <a:latin typeface="Microsoft JhengHei"/>
                <a:cs typeface="Microsoft JhengHei"/>
              </a:rPr>
              <a:t>87</a:t>
            </a:r>
            <a:endParaRPr sz="1400">
              <a:latin typeface="Microsoft JhengHei"/>
              <a:cs typeface="Microsoft JhengHei"/>
            </a:endParaRPr>
          </a:p>
        </p:txBody>
      </p:sp>
      <p:sp>
        <p:nvSpPr>
          <p:cNvPr id="30" name="object 30"/>
          <p:cNvSpPr txBox="1"/>
          <p:nvPr/>
        </p:nvSpPr>
        <p:spPr>
          <a:xfrm>
            <a:off x="8734883" y="3912370"/>
            <a:ext cx="343535"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F3F3F"/>
                </a:solidFill>
                <a:latin typeface="Microsoft JhengHei"/>
                <a:cs typeface="Microsoft JhengHei"/>
              </a:rPr>
              <a:t>105</a:t>
            </a:r>
            <a:endParaRPr sz="1400">
              <a:latin typeface="Microsoft JhengHei"/>
              <a:cs typeface="Microsoft JhengHei"/>
            </a:endParaRPr>
          </a:p>
        </p:txBody>
      </p:sp>
      <p:sp>
        <p:nvSpPr>
          <p:cNvPr id="31" name="object 31"/>
          <p:cNvSpPr txBox="1"/>
          <p:nvPr/>
        </p:nvSpPr>
        <p:spPr>
          <a:xfrm>
            <a:off x="167007" y="2966722"/>
            <a:ext cx="297815" cy="2816225"/>
          </a:xfrm>
          <a:prstGeom prst="rect">
            <a:avLst/>
          </a:prstGeom>
        </p:spPr>
        <p:txBody>
          <a:bodyPr vert="horz" wrap="square" lIns="0" tIns="60960" rIns="0" bIns="0" rtlCol="0">
            <a:spAutoFit/>
          </a:bodyPr>
          <a:lstStyle/>
          <a:p>
            <a:pPr marR="5715" algn="r">
              <a:lnSpc>
                <a:spcPct val="100000"/>
              </a:lnSpc>
              <a:spcBef>
                <a:spcPts val="480"/>
              </a:spcBef>
            </a:pPr>
            <a:r>
              <a:rPr sz="1200" spc="-25" dirty="0">
                <a:solidFill>
                  <a:srgbClr val="585858"/>
                </a:solidFill>
                <a:latin typeface="Microsoft JhengHei"/>
                <a:cs typeface="Microsoft JhengHei"/>
              </a:rPr>
              <a:t>220</a:t>
            </a:r>
            <a:endParaRPr sz="1200">
              <a:latin typeface="Microsoft JhengHei"/>
              <a:cs typeface="Microsoft JhengHei"/>
            </a:endParaRPr>
          </a:p>
          <a:p>
            <a:pPr marR="5715" algn="r">
              <a:lnSpc>
                <a:spcPct val="100000"/>
              </a:lnSpc>
              <a:spcBef>
                <a:spcPts val="390"/>
              </a:spcBef>
            </a:pPr>
            <a:r>
              <a:rPr sz="1200" spc="-25" dirty="0">
                <a:solidFill>
                  <a:srgbClr val="585858"/>
                </a:solidFill>
                <a:latin typeface="Microsoft JhengHei"/>
                <a:cs typeface="Microsoft JhengHei"/>
              </a:rPr>
              <a:t>200</a:t>
            </a:r>
            <a:endParaRPr sz="1200">
              <a:latin typeface="Microsoft JhengHei"/>
              <a:cs typeface="Microsoft JhengHei"/>
            </a:endParaRPr>
          </a:p>
          <a:p>
            <a:pPr marR="5715" algn="r">
              <a:lnSpc>
                <a:spcPct val="100000"/>
              </a:lnSpc>
              <a:spcBef>
                <a:spcPts val="390"/>
              </a:spcBef>
            </a:pPr>
            <a:r>
              <a:rPr sz="1200" spc="-25" dirty="0">
                <a:solidFill>
                  <a:srgbClr val="585858"/>
                </a:solidFill>
                <a:latin typeface="Microsoft JhengHei"/>
                <a:cs typeface="Microsoft JhengHei"/>
              </a:rPr>
              <a:t>180</a:t>
            </a:r>
            <a:endParaRPr sz="1200">
              <a:latin typeface="Microsoft JhengHei"/>
              <a:cs typeface="Microsoft JhengHei"/>
            </a:endParaRPr>
          </a:p>
          <a:p>
            <a:pPr marR="5715" algn="r">
              <a:lnSpc>
                <a:spcPct val="100000"/>
              </a:lnSpc>
              <a:spcBef>
                <a:spcPts val="390"/>
              </a:spcBef>
            </a:pPr>
            <a:r>
              <a:rPr sz="1200" spc="-25" dirty="0">
                <a:solidFill>
                  <a:srgbClr val="585858"/>
                </a:solidFill>
                <a:latin typeface="Microsoft JhengHei"/>
                <a:cs typeface="Microsoft JhengHei"/>
              </a:rPr>
              <a:t>160</a:t>
            </a:r>
            <a:endParaRPr sz="1200">
              <a:latin typeface="Microsoft JhengHei"/>
              <a:cs typeface="Microsoft JhengHei"/>
            </a:endParaRPr>
          </a:p>
          <a:p>
            <a:pPr marR="5715" algn="r">
              <a:lnSpc>
                <a:spcPct val="100000"/>
              </a:lnSpc>
              <a:spcBef>
                <a:spcPts val="400"/>
              </a:spcBef>
            </a:pPr>
            <a:r>
              <a:rPr sz="1200" spc="-25" dirty="0">
                <a:solidFill>
                  <a:srgbClr val="585858"/>
                </a:solidFill>
                <a:latin typeface="Microsoft JhengHei"/>
                <a:cs typeface="Microsoft JhengHei"/>
              </a:rPr>
              <a:t>140</a:t>
            </a:r>
            <a:endParaRPr sz="1200">
              <a:latin typeface="Microsoft JhengHei"/>
              <a:cs typeface="Microsoft JhengHei"/>
            </a:endParaRPr>
          </a:p>
          <a:p>
            <a:pPr marR="5715" algn="r">
              <a:lnSpc>
                <a:spcPct val="100000"/>
              </a:lnSpc>
              <a:spcBef>
                <a:spcPts val="390"/>
              </a:spcBef>
            </a:pPr>
            <a:r>
              <a:rPr sz="1200" spc="-25" dirty="0">
                <a:solidFill>
                  <a:srgbClr val="585858"/>
                </a:solidFill>
                <a:latin typeface="Microsoft JhengHei"/>
                <a:cs typeface="Microsoft JhengHei"/>
              </a:rPr>
              <a:t>120</a:t>
            </a:r>
            <a:endParaRPr sz="1200">
              <a:latin typeface="Microsoft JhengHei"/>
              <a:cs typeface="Microsoft JhengHei"/>
            </a:endParaRPr>
          </a:p>
          <a:p>
            <a:pPr marR="5715" algn="r">
              <a:lnSpc>
                <a:spcPct val="100000"/>
              </a:lnSpc>
              <a:spcBef>
                <a:spcPts val="390"/>
              </a:spcBef>
            </a:pPr>
            <a:r>
              <a:rPr sz="1200" spc="-25" dirty="0">
                <a:solidFill>
                  <a:srgbClr val="585858"/>
                </a:solidFill>
                <a:latin typeface="Microsoft JhengHei"/>
                <a:cs typeface="Microsoft JhengHei"/>
              </a:rPr>
              <a:t>100</a:t>
            </a:r>
            <a:endParaRPr sz="1200">
              <a:latin typeface="Microsoft JhengHei"/>
              <a:cs typeface="Microsoft JhengHei"/>
            </a:endParaRPr>
          </a:p>
          <a:p>
            <a:pPr marR="5080" algn="r">
              <a:lnSpc>
                <a:spcPct val="100000"/>
              </a:lnSpc>
              <a:spcBef>
                <a:spcPts val="390"/>
              </a:spcBef>
            </a:pPr>
            <a:r>
              <a:rPr sz="1200" spc="-25" dirty="0">
                <a:solidFill>
                  <a:srgbClr val="585858"/>
                </a:solidFill>
                <a:latin typeface="Microsoft JhengHei"/>
                <a:cs typeface="Microsoft JhengHei"/>
              </a:rPr>
              <a:t>80</a:t>
            </a:r>
            <a:endParaRPr sz="1200">
              <a:latin typeface="Microsoft JhengHei"/>
              <a:cs typeface="Microsoft JhengHei"/>
            </a:endParaRPr>
          </a:p>
          <a:p>
            <a:pPr marR="5080" algn="r">
              <a:lnSpc>
                <a:spcPct val="100000"/>
              </a:lnSpc>
              <a:spcBef>
                <a:spcPts val="395"/>
              </a:spcBef>
            </a:pPr>
            <a:r>
              <a:rPr sz="1200" spc="-25" dirty="0">
                <a:solidFill>
                  <a:srgbClr val="585858"/>
                </a:solidFill>
                <a:latin typeface="Microsoft JhengHei"/>
                <a:cs typeface="Microsoft JhengHei"/>
              </a:rPr>
              <a:t>60</a:t>
            </a:r>
            <a:endParaRPr sz="1200">
              <a:latin typeface="Microsoft JhengHei"/>
              <a:cs typeface="Microsoft JhengHei"/>
            </a:endParaRPr>
          </a:p>
          <a:p>
            <a:pPr marR="5080" algn="r">
              <a:lnSpc>
                <a:spcPct val="100000"/>
              </a:lnSpc>
              <a:spcBef>
                <a:spcPts val="390"/>
              </a:spcBef>
            </a:pPr>
            <a:r>
              <a:rPr sz="1200" spc="-25" dirty="0">
                <a:solidFill>
                  <a:srgbClr val="585858"/>
                </a:solidFill>
                <a:latin typeface="Microsoft JhengHei"/>
                <a:cs typeface="Microsoft JhengHei"/>
              </a:rPr>
              <a:t>40</a:t>
            </a:r>
            <a:endParaRPr sz="1200">
              <a:latin typeface="Microsoft JhengHei"/>
              <a:cs typeface="Microsoft JhengHei"/>
            </a:endParaRPr>
          </a:p>
          <a:p>
            <a:pPr marR="5080" algn="r">
              <a:lnSpc>
                <a:spcPct val="100000"/>
              </a:lnSpc>
              <a:spcBef>
                <a:spcPts val="390"/>
              </a:spcBef>
            </a:pPr>
            <a:r>
              <a:rPr sz="1200" spc="-25" dirty="0">
                <a:solidFill>
                  <a:srgbClr val="585858"/>
                </a:solidFill>
                <a:latin typeface="Microsoft JhengHei"/>
                <a:cs typeface="Microsoft JhengHei"/>
              </a:rPr>
              <a:t>20</a:t>
            </a:r>
            <a:endParaRPr sz="1200">
              <a:latin typeface="Microsoft JhengHei"/>
              <a:cs typeface="Microsoft JhengHei"/>
            </a:endParaRPr>
          </a:p>
          <a:p>
            <a:pPr marR="5080" algn="r">
              <a:lnSpc>
                <a:spcPct val="100000"/>
              </a:lnSpc>
              <a:spcBef>
                <a:spcPts val="390"/>
              </a:spcBef>
            </a:pPr>
            <a:r>
              <a:rPr sz="1200" spc="15" dirty="0">
                <a:solidFill>
                  <a:srgbClr val="585858"/>
                </a:solidFill>
                <a:latin typeface="Microsoft JhengHei"/>
                <a:cs typeface="Microsoft JhengHei"/>
              </a:rPr>
              <a:t>0</a:t>
            </a:r>
            <a:endParaRPr sz="1200">
              <a:latin typeface="Microsoft JhengHei"/>
              <a:cs typeface="Microsoft JhengHei"/>
            </a:endParaRPr>
          </a:p>
        </p:txBody>
      </p:sp>
      <p:sp>
        <p:nvSpPr>
          <p:cNvPr id="32" name="object 32"/>
          <p:cNvSpPr/>
          <p:nvPr/>
        </p:nvSpPr>
        <p:spPr>
          <a:xfrm>
            <a:off x="562241" y="5844540"/>
            <a:ext cx="311785" cy="330200"/>
          </a:xfrm>
          <a:custGeom>
            <a:avLst/>
            <a:gdLst/>
            <a:ahLst/>
            <a:cxnLst/>
            <a:rect l="l" t="t" r="r" b="b"/>
            <a:pathLst>
              <a:path w="311784" h="330200">
                <a:moveTo>
                  <a:pt x="77902" y="258056"/>
                </a:moveTo>
                <a:lnTo>
                  <a:pt x="69341" y="220217"/>
                </a:lnTo>
                <a:lnTo>
                  <a:pt x="64007" y="215645"/>
                </a:lnTo>
                <a:lnTo>
                  <a:pt x="58709" y="210776"/>
                </a:lnTo>
                <a:lnTo>
                  <a:pt x="53054" y="207549"/>
                </a:lnTo>
                <a:lnTo>
                  <a:pt x="46970" y="205894"/>
                </a:lnTo>
                <a:lnTo>
                  <a:pt x="40385" y="205739"/>
                </a:lnTo>
                <a:lnTo>
                  <a:pt x="34111" y="206573"/>
                </a:lnTo>
                <a:lnTo>
                  <a:pt x="5714" y="232028"/>
                </a:lnTo>
                <a:lnTo>
                  <a:pt x="0" y="248411"/>
                </a:lnTo>
                <a:lnTo>
                  <a:pt x="12191" y="260603"/>
                </a:lnTo>
                <a:lnTo>
                  <a:pt x="13346" y="251448"/>
                </a:lnTo>
                <a:lnTo>
                  <a:pt x="15716" y="243363"/>
                </a:lnTo>
                <a:lnTo>
                  <a:pt x="19371" y="236279"/>
                </a:lnTo>
                <a:lnTo>
                  <a:pt x="24383" y="230123"/>
                </a:lnTo>
                <a:lnTo>
                  <a:pt x="31682" y="224539"/>
                </a:lnTo>
                <a:lnTo>
                  <a:pt x="38766" y="222599"/>
                </a:lnTo>
                <a:lnTo>
                  <a:pt x="45708" y="224230"/>
                </a:lnTo>
                <a:lnTo>
                  <a:pt x="52577" y="229361"/>
                </a:lnTo>
                <a:lnTo>
                  <a:pt x="57149" y="233933"/>
                </a:lnTo>
                <a:lnTo>
                  <a:pt x="60197" y="239267"/>
                </a:lnTo>
                <a:lnTo>
                  <a:pt x="61721" y="246125"/>
                </a:lnTo>
                <a:lnTo>
                  <a:pt x="63245" y="252221"/>
                </a:lnTo>
                <a:lnTo>
                  <a:pt x="63245" y="319277"/>
                </a:lnTo>
                <a:lnTo>
                  <a:pt x="73913" y="329945"/>
                </a:lnTo>
                <a:lnTo>
                  <a:pt x="76962" y="326897"/>
                </a:lnTo>
                <a:lnTo>
                  <a:pt x="76961" y="304037"/>
                </a:lnTo>
                <a:lnTo>
                  <a:pt x="77902" y="258056"/>
                </a:lnTo>
                <a:close/>
              </a:path>
              <a:path w="311784" h="330200">
                <a:moveTo>
                  <a:pt x="178236" y="215800"/>
                </a:moveTo>
                <a:lnTo>
                  <a:pt x="161686" y="177141"/>
                </a:lnTo>
                <a:lnTo>
                  <a:pt x="132123" y="150030"/>
                </a:lnTo>
                <a:lnTo>
                  <a:pt x="113633" y="141827"/>
                </a:lnTo>
                <a:lnTo>
                  <a:pt x="97000" y="142339"/>
                </a:lnTo>
                <a:lnTo>
                  <a:pt x="82295" y="151637"/>
                </a:lnTo>
                <a:lnTo>
                  <a:pt x="76461" y="158900"/>
                </a:lnTo>
                <a:lnTo>
                  <a:pt x="72770" y="166877"/>
                </a:lnTo>
                <a:lnTo>
                  <a:pt x="71366" y="175426"/>
                </a:lnTo>
                <a:lnTo>
                  <a:pt x="72389" y="184403"/>
                </a:lnTo>
                <a:lnTo>
                  <a:pt x="75247" y="194262"/>
                </a:lnTo>
                <a:lnTo>
                  <a:pt x="80390" y="204406"/>
                </a:lnTo>
                <a:lnTo>
                  <a:pt x="87344" y="214167"/>
                </a:lnTo>
                <a:lnTo>
                  <a:pt x="87344" y="171330"/>
                </a:lnTo>
                <a:lnTo>
                  <a:pt x="92201" y="162305"/>
                </a:lnTo>
                <a:lnTo>
                  <a:pt x="100774" y="157876"/>
                </a:lnTo>
                <a:lnTo>
                  <a:pt x="111632" y="159448"/>
                </a:lnTo>
                <a:lnTo>
                  <a:pt x="124777" y="167020"/>
                </a:lnTo>
                <a:lnTo>
                  <a:pt x="153662" y="196024"/>
                </a:lnTo>
                <a:lnTo>
                  <a:pt x="162282" y="243084"/>
                </a:lnTo>
                <a:lnTo>
                  <a:pt x="166877" y="239267"/>
                </a:lnTo>
                <a:lnTo>
                  <a:pt x="173045" y="232112"/>
                </a:lnTo>
                <a:lnTo>
                  <a:pt x="176783" y="224313"/>
                </a:lnTo>
                <a:lnTo>
                  <a:pt x="178236" y="215800"/>
                </a:lnTo>
                <a:close/>
              </a:path>
              <a:path w="311784" h="330200">
                <a:moveTo>
                  <a:pt x="125729" y="278129"/>
                </a:moveTo>
                <a:lnTo>
                  <a:pt x="114299" y="267461"/>
                </a:lnTo>
                <a:lnTo>
                  <a:pt x="77723" y="304037"/>
                </a:lnTo>
                <a:lnTo>
                  <a:pt x="76961" y="304037"/>
                </a:lnTo>
                <a:lnTo>
                  <a:pt x="76962" y="326897"/>
                </a:lnTo>
                <a:lnTo>
                  <a:pt x="125729" y="278129"/>
                </a:lnTo>
                <a:close/>
              </a:path>
              <a:path w="311784" h="330200">
                <a:moveTo>
                  <a:pt x="162282" y="243084"/>
                </a:moveTo>
                <a:lnTo>
                  <a:pt x="162282" y="220027"/>
                </a:lnTo>
                <a:lnTo>
                  <a:pt x="157733" y="228599"/>
                </a:lnTo>
                <a:lnTo>
                  <a:pt x="148851" y="233160"/>
                </a:lnTo>
                <a:lnTo>
                  <a:pt x="110489" y="211835"/>
                </a:lnTo>
                <a:lnTo>
                  <a:pt x="87344" y="171330"/>
                </a:lnTo>
                <a:lnTo>
                  <a:pt x="87344" y="214167"/>
                </a:lnTo>
                <a:lnTo>
                  <a:pt x="117443" y="241649"/>
                </a:lnTo>
                <a:lnTo>
                  <a:pt x="144375" y="250197"/>
                </a:lnTo>
                <a:lnTo>
                  <a:pt x="152399" y="248792"/>
                </a:lnTo>
                <a:lnTo>
                  <a:pt x="159853" y="245102"/>
                </a:lnTo>
                <a:lnTo>
                  <a:pt x="162282" y="243084"/>
                </a:lnTo>
                <a:close/>
              </a:path>
              <a:path w="311784" h="330200">
                <a:moveTo>
                  <a:pt x="243768" y="149947"/>
                </a:moveTo>
                <a:lnTo>
                  <a:pt x="227647" y="111502"/>
                </a:lnTo>
                <a:lnTo>
                  <a:pt x="197667" y="84165"/>
                </a:lnTo>
                <a:lnTo>
                  <a:pt x="179260" y="75914"/>
                </a:lnTo>
                <a:lnTo>
                  <a:pt x="162853" y="76378"/>
                </a:lnTo>
                <a:lnTo>
                  <a:pt x="148589" y="85343"/>
                </a:lnTo>
                <a:lnTo>
                  <a:pt x="142315" y="92940"/>
                </a:lnTo>
                <a:lnTo>
                  <a:pt x="138398" y="100964"/>
                </a:lnTo>
                <a:lnTo>
                  <a:pt x="136909" y="109561"/>
                </a:lnTo>
                <a:lnTo>
                  <a:pt x="137921" y="118871"/>
                </a:lnTo>
                <a:lnTo>
                  <a:pt x="140898" y="128301"/>
                </a:lnTo>
                <a:lnTo>
                  <a:pt x="146303" y="138302"/>
                </a:lnTo>
                <a:lnTo>
                  <a:pt x="152876" y="147337"/>
                </a:lnTo>
                <a:lnTo>
                  <a:pt x="152876" y="105477"/>
                </a:lnTo>
                <a:lnTo>
                  <a:pt x="157733" y="96773"/>
                </a:lnTo>
                <a:lnTo>
                  <a:pt x="166318" y="92344"/>
                </a:lnTo>
                <a:lnTo>
                  <a:pt x="177260" y="93916"/>
                </a:lnTo>
                <a:lnTo>
                  <a:pt x="190630" y="101488"/>
                </a:lnTo>
                <a:lnTo>
                  <a:pt x="206501" y="115061"/>
                </a:lnTo>
                <a:lnTo>
                  <a:pt x="219622" y="130063"/>
                </a:lnTo>
                <a:lnTo>
                  <a:pt x="226885" y="143065"/>
                </a:lnTo>
                <a:lnTo>
                  <a:pt x="228147" y="154066"/>
                </a:lnTo>
                <a:lnTo>
                  <a:pt x="228147" y="177377"/>
                </a:lnTo>
                <a:lnTo>
                  <a:pt x="232409" y="173735"/>
                </a:lnTo>
                <a:lnTo>
                  <a:pt x="238577" y="166473"/>
                </a:lnTo>
                <a:lnTo>
                  <a:pt x="242315" y="158495"/>
                </a:lnTo>
                <a:lnTo>
                  <a:pt x="243768" y="149947"/>
                </a:lnTo>
                <a:close/>
              </a:path>
              <a:path w="311784" h="330200">
                <a:moveTo>
                  <a:pt x="228147" y="177377"/>
                </a:moveTo>
                <a:lnTo>
                  <a:pt x="228147" y="154066"/>
                </a:lnTo>
                <a:lnTo>
                  <a:pt x="223265" y="163067"/>
                </a:lnTo>
                <a:lnTo>
                  <a:pt x="214705" y="167628"/>
                </a:lnTo>
                <a:lnTo>
                  <a:pt x="176021" y="146303"/>
                </a:lnTo>
                <a:lnTo>
                  <a:pt x="152876" y="105477"/>
                </a:lnTo>
                <a:lnTo>
                  <a:pt x="152876" y="147337"/>
                </a:lnTo>
                <a:lnTo>
                  <a:pt x="183070" y="175831"/>
                </a:lnTo>
                <a:lnTo>
                  <a:pt x="210121" y="184326"/>
                </a:lnTo>
                <a:lnTo>
                  <a:pt x="218217" y="182975"/>
                </a:lnTo>
                <a:lnTo>
                  <a:pt x="225706" y="179462"/>
                </a:lnTo>
                <a:lnTo>
                  <a:pt x="228147" y="177377"/>
                </a:lnTo>
                <a:close/>
              </a:path>
              <a:path w="311784" h="330200">
                <a:moveTo>
                  <a:pt x="249173" y="11429"/>
                </a:moveTo>
                <a:lnTo>
                  <a:pt x="238505" y="0"/>
                </a:lnTo>
                <a:lnTo>
                  <a:pt x="233172" y="2285"/>
                </a:lnTo>
                <a:lnTo>
                  <a:pt x="227837" y="6095"/>
                </a:lnTo>
                <a:lnTo>
                  <a:pt x="221741" y="12191"/>
                </a:lnTo>
                <a:lnTo>
                  <a:pt x="214574" y="21062"/>
                </a:lnTo>
                <a:lnTo>
                  <a:pt x="210121" y="30575"/>
                </a:lnTo>
                <a:lnTo>
                  <a:pt x="208240" y="40802"/>
                </a:lnTo>
                <a:lnTo>
                  <a:pt x="208787" y="51815"/>
                </a:lnTo>
                <a:lnTo>
                  <a:pt x="212074" y="63115"/>
                </a:lnTo>
                <a:lnTo>
                  <a:pt x="217360" y="74199"/>
                </a:lnTo>
                <a:lnTo>
                  <a:pt x="223944" y="84086"/>
                </a:lnTo>
                <a:lnTo>
                  <a:pt x="223944" y="40743"/>
                </a:lnTo>
                <a:lnTo>
                  <a:pt x="224885" y="33908"/>
                </a:lnTo>
                <a:lnTo>
                  <a:pt x="227683" y="27646"/>
                </a:lnTo>
                <a:lnTo>
                  <a:pt x="236981" y="16763"/>
                </a:lnTo>
                <a:lnTo>
                  <a:pt x="243077" y="13715"/>
                </a:lnTo>
                <a:lnTo>
                  <a:pt x="249173" y="11429"/>
                </a:lnTo>
                <a:close/>
              </a:path>
              <a:path w="311784" h="330200">
                <a:moveTo>
                  <a:pt x="242315" y="103177"/>
                </a:moveTo>
                <a:lnTo>
                  <a:pt x="242315" y="77723"/>
                </a:lnTo>
                <a:lnTo>
                  <a:pt x="241553" y="77723"/>
                </a:lnTo>
                <a:lnTo>
                  <a:pt x="235291" y="70615"/>
                </a:lnTo>
                <a:lnTo>
                  <a:pt x="230314" y="63150"/>
                </a:lnTo>
                <a:lnTo>
                  <a:pt x="226766" y="55542"/>
                </a:lnTo>
                <a:lnTo>
                  <a:pt x="224789" y="48005"/>
                </a:lnTo>
                <a:lnTo>
                  <a:pt x="223944" y="40743"/>
                </a:lnTo>
                <a:lnTo>
                  <a:pt x="223944" y="84086"/>
                </a:lnTo>
                <a:lnTo>
                  <a:pt x="224647" y="85141"/>
                </a:lnTo>
                <a:lnTo>
                  <a:pt x="233933" y="96011"/>
                </a:lnTo>
                <a:lnTo>
                  <a:pt x="242315" y="103177"/>
                </a:lnTo>
                <a:close/>
              </a:path>
              <a:path w="311784" h="330200">
                <a:moveTo>
                  <a:pt x="311658" y="78485"/>
                </a:moveTo>
                <a:lnTo>
                  <a:pt x="287464" y="41624"/>
                </a:lnTo>
                <a:lnTo>
                  <a:pt x="274319" y="38099"/>
                </a:lnTo>
                <a:lnTo>
                  <a:pt x="267616" y="38683"/>
                </a:lnTo>
                <a:lnTo>
                  <a:pt x="241042" y="69437"/>
                </a:lnTo>
                <a:lnTo>
                  <a:pt x="242315" y="77723"/>
                </a:lnTo>
                <a:lnTo>
                  <a:pt x="242315" y="103177"/>
                </a:lnTo>
                <a:lnTo>
                  <a:pt x="242958" y="103727"/>
                </a:lnTo>
                <a:lnTo>
                  <a:pt x="249936" y="108440"/>
                </a:lnTo>
                <a:lnTo>
                  <a:pt x="249935" y="70865"/>
                </a:lnTo>
                <a:lnTo>
                  <a:pt x="252222" y="66293"/>
                </a:lnTo>
                <a:lnTo>
                  <a:pt x="261365" y="57149"/>
                </a:lnTo>
                <a:lnTo>
                  <a:pt x="265938" y="54863"/>
                </a:lnTo>
                <a:lnTo>
                  <a:pt x="276605" y="56387"/>
                </a:lnTo>
                <a:lnTo>
                  <a:pt x="281939" y="58673"/>
                </a:lnTo>
                <a:lnTo>
                  <a:pt x="292608" y="69341"/>
                </a:lnTo>
                <a:lnTo>
                  <a:pt x="295655" y="74675"/>
                </a:lnTo>
                <a:lnTo>
                  <a:pt x="295655" y="80771"/>
                </a:lnTo>
                <a:lnTo>
                  <a:pt x="296417" y="86105"/>
                </a:lnTo>
                <a:lnTo>
                  <a:pt x="296417" y="109094"/>
                </a:lnTo>
                <a:lnTo>
                  <a:pt x="300228" y="105917"/>
                </a:lnTo>
                <a:lnTo>
                  <a:pt x="305657" y="99917"/>
                </a:lnTo>
                <a:lnTo>
                  <a:pt x="309371" y="93344"/>
                </a:lnTo>
                <a:lnTo>
                  <a:pt x="311372" y="86201"/>
                </a:lnTo>
                <a:lnTo>
                  <a:pt x="311658" y="78485"/>
                </a:lnTo>
                <a:close/>
              </a:path>
              <a:path w="311784" h="330200">
                <a:moveTo>
                  <a:pt x="296417" y="109094"/>
                </a:moveTo>
                <a:lnTo>
                  <a:pt x="296417" y="86105"/>
                </a:lnTo>
                <a:lnTo>
                  <a:pt x="294894" y="91439"/>
                </a:lnTo>
                <a:lnTo>
                  <a:pt x="286512" y="99821"/>
                </a:lnTo>
                <a:lnTo>
                  <a:pt x="280416" y="102107"/>
                </a:lnTo>
                <a:lnTo>
                  <a:pt x="274320" y="101345"/>
                </a:lnTo>
                <a:lnTo>
                  <a:pt x="268223" y="99821"/>
                </a:lnTo>
                <a:lnTo>
                  <a:pt x="262128" y="96773"/>
                </a:lnTo>
                <a:lnTo>
                  <a:pt x="256794" y="92201"/>
                </a:lnTo>
                <a:lnTo>
                  <a:pt x="252983" y="87629"/>
                </a:lnTo>
                <a:lnTo>
                  <a:pt x="250697" y="82295"/>
                </a:lnTo>
                <a:lnTo>
                  <a:pt x="250697" y="76961"/>
                </a:lnTo>
                <a:lnTo>
                  <a:pt x="249935" y="70865"/>
                </a:lnTo>
                <a:lnTo>
                  <a:pt x="251840" y="109727"/>
                </a:lnTo>
                <a:lnTo>
                  <a:pt x="278046" y="117169"/>
                </a:lnTo>
                <a:lnTo>
                  <a:pt x="285845" y="115538"/>
                </a:lnTo>
                <a:lnTo>
                  <a:pt x="293215" y="111763"/>
                </a:lnTo>
                <a:lnTo>
                  <a:pt x="296417" y="109094"/>
                </a:lnTo>
                <a:close/>
              </a:path>
            </a:pathLst>
          </a:custGeom>
          <a:solidFill>
            <a:srgbClr val="595959"/>
          </a:solidFill>
        </p:spPr>
        <p:txBody>
          <a:bodyPr wrap="square" lIns="0" tIns="0" rIns="0" bIns="0" rtlCol="0"/>
          <a:lstStyle/>
          <a:p>
            <a:endParaRPr/>
          </a:p>
        </p:txBody>
      </p:sp>
      <p:sp>
        <p:nvSpPr>
          <p:cNvPr id="33" name="object 33"/>
          <p:cNvSpPr/>
          <p:nvPr/>
        </p:nvSpPr>
        <p:spPr>
          <a:xfrm>
            <a:off x="1036205" y="5839205"/>
            <a:ext cx="293370" cy="335280"/>
          </a:xfrm>
          <a:custGeom>
            <a:avLst/>
            <a:gdLst/>
            <a:ahLst/>
            <a:cxnLst/>
            <a:rect l="l" t="t" r="r" b="b"/>
            <a:pathLst>
              <a:path w="293369" h="335279">
                <a:moveTo>
                  <a:pt x="78486" y="273557"/>
                </a:moveTo>
                <a:lnTo>
                  <a:pt x="73152" y="232409"/>
                </a:lnTo>
                <a:lnTo>
                  <a:pt x="64008" y="220979"/>
                </a:lnTo>
                <a:lnTo>
                  <a:pt x="58709" y="216110"/>
                </a:lnTo>
                <a:lnTo>
                  <a:pt x="53054" y="212883"/>
                </a:lnTo>
                <a:lnTo>
                  <a:pt x="46970" y="211228"/>
                </a:lnTo>
                <a:lnTo>
                  <a:pt x="40386" y="211073"/>
                </a:lnTo>
                <a:lnTo>
                  <a:pt x="34111" y="211907"/>
                </a:lnTo>
                <a:lnTo>
                  <a:pt x="5715" y="237362"/>
                </a:lnTo>
                <a:lnTo>
                  <a:pt x="0" y="253745"/>
                </a:lnTo>
                <a:lnTo>
                  <a:pt x="12192" y="265937"/>
                </a:lnTo>
                <a:lnTo>
                  <a:pt x="13346" y="256782"/>
                </a:lnTo>
                <a:lnTo>
                  <a:pt x="15716" y="248697"/>
                </a:lnTo>
                <a:lnTo>
                  <a:pt x="19371" y="241613"/>
                </a:lnTo>
                <a:lnTo>
                  <a:pt x="24384" y="235457"/>
                </a:lnTo>
                <a:lnTo>
                  <a:pt x="31694" y="229873"/>
                </a:lnTo>
                <a:lnTo>
                  <a:pt x="38862" y="227933"/>
                </a:lnTo>
                <a:lnTo>
                  <a:pt x="46029" y="229564"/>
                </a:lnTo>
                <a:lnTo>
                  <a:pt x="53340" y="234695"/>
                </a:lnTo>
                <a:lnTo>
                  <a:pt x="57150" y="239267"/>
                </a:lnTo>
                <a:lnTo>
                  <a:pt x="60198" y="244601"/>
                </a:lnTo>
                <a:lnTo>
                  <a:pt x="61722" y="251459"/>
                </a:lnTo>
                <a:lnTo>
                  <a:pt x="63246" y="257555"/>
                </a:lnTo>
                <a:lnTo>
                  <a:pt x="63246" y="324611"/>
                </a:lnTo>
                <a:lnTo>
                  <a:pt x="73914" y="335279"/>
                </a:lnTo>
                <a:lnTo>
                  <a:pt x="76962" y="332231"/>
                </a:lnTo>
                <a:lnTo>
                  <a:pt x="76962" y="309371"/>
                </a:lnTo>
                <a:lnTo>
                  <a:pt x="78486" y="273557"/>
                </a:lnTo>
                <a:close/>
              </a:path>
              <a:path w="293369" h="335279">
                <a:moveTo>
                  <a:pt x="178236" y="221134"/>
                </a:moveTo>
                <a:lnTo>
                  <a:pt x="162008" y="182475"/>
                </a:lnTo>
                <a:lnTo>
                  <a:pt x="132123" y="155364"/>
                </a:lnTo>
                <a:lnTo>
                  <a:pt x="113633" y="147161"/>
                </a:lnTo>
                <a:lnTo>
                  <a:pt x="97000" y="147673"/>
                </a:lnTo>
                <a:lnTo>
                  <a:pt x="82296" y="156971"/>
                </a:lnTo>
                <a:lnTo>
                  <a:pt x="76461" y="164234"/>
                </a:lnTo>
                <a:lnTo>
                  <a:pt x="72771" y="172211"/>
                </a:lnTo>
                <a:lnTo>
                  <a:pt x="71366" y="180760"/>
                </a:lnTo>
                <a:lnTo>
                  <a:pt x="72390" y="189737"/>
                </a:lnTo>
                <a:lnTo>
                  <a:pt x="75259" y="199596"/>
                </a:lnTo>
                <a:lnTo>
                  <a:pt x="80486" y="209740"/>
                </a:lnTo>
                <a:lnTo>
                  <a:pt x="87344" y="219083"/>
                </a:lnTo>
                <a:lnTo>
                  <a:pt x="87344" y="176664"/>
                </a:lnTo>
                <a:lnTo>
                  <a:pt x="92202" y="167639"/>
                </a:lnTo>
                <a:lnTo>
                  <a:pt x="100774" y="163210"/>
                </a:lnTo>
                <a:lnTo>
                  <a:pt x="111633" y="164782"/>
                </a:lnTo>
                <a:lnTo>
                  <a:pt x="124777" y="172354"/>
                </a:lnTo>
                <a:lnTo>
                  <a:pt x="153662" y="201358"/>
                </a:lnTo>
                <a:lnTo>
                  <a:pt x="162282" y="248418"/>
                </a:lnTo>
                <a:lnTo>
                  <a:pt x="166878" y="244601"/>
                </a:lnTo>
                <a:lnTo>
                  <a:pt x="173045" y="237446"/>
                </a:lnTo>
                <a:lnTo>
                  <a:pt x="176784" y="229647"/>
                </a:lnTo>
                <a:lnTo>
                  <a:pt x="178236" y="221134"/>
                </a:lnTo>
                <a:close/>
              </a:path>
              <a:path w="293369" h="335279">
                <a:moveTo>
                  <a:pt x="125730" y="283463"/>
                </a:moveTo>
                <a:lnTo>
                  <a:pt x="114300" y="272795"/>
                </a:lnTo>
                <a:lnTo>
                  <a:pt x="77819" y="309276"/>
                </a:lnTo>
                <a:lnTo>
                  <a:pt x="76962" y="309371"/>
                </a:lnTo>
                <a:lnTo>
                  <a:pt x="76962" y="332231"/>
                </a:lnTo>
                <a:lnTo>
                  <a:pt x="125730" y="283463"/>
                </a:lnTo>
                <a:close/>
              </a:path>
              <a:path w="293369" h="335279">
                <a:moveTo>
                  <a:pt x="162282" y="248418"/>
                </a:moveTo>
                <a:lnTo>
                  <a:pt x="162282" y="225361"/>
                </a:lnTo>
                <a:lnTo>
                  <a:pt x="157734" y="233933"/>
                </a:lnTo>
                <a:lnTo>
                  <a:pt x="149173" y="238494"/>
                </a:lnTo>
                <a:lnTo>
                  <a:pt x="110490" y="217169"/>
                </a:lnTo>
                <a:lnTo>
                  <a:pt x="87344" y="176664"/>
                </a:lnTo>
                <a:lnTo>
                  <a:pt x="87344" y="219083"/>
                </a:lnTo>
                <a:lnTo>
                  <a:pt x="117538" y="246983"/>
                </a:lnTo>
                <a:lnTo>
                  <a:pt x="144375" y="255531"/>
                </a:lnTo>
                <a:lnTo>
                  <a:pt x="152400" y="254126"/>
                </a:lnTo>
                <a:lnTo>
                  <a:pt x="159853" y="250436"/>
                </a:lnTo>
                <a:lnTo>
                  <a:pt x="162282" y="248418"/>
                </a:lnTo>
                <a:close/>
              </a:path>
              <a:path w="293369" h="335279">
                <a:moveTo>
                  <a:pt x="243780" y="155281"/>
                </a:moveTo>
                <a:lnTo>
                  <a:pt x="227968" y="116836"/>
                </a:lnTo>
                <a:lnTo>
                  <a:pt x="197989" y="89499"/>
                </a:lnTo>
                <a:lnTo>
                  <a:pt x="179355" y="81248"/>
                </a:lnTo>
                <a:lnTo>
                  <a:pt x="162865" y="81712"/>
                </a:lnTo>
                <a:lnTo>
                  <a:pt x="148590" y="90677"/>
                </a:lnTo>
                <a:lnTo>
                  <a:pt x="142422" y="98274"/>
                </a:lnTo>
                <a:lnTo>
                  <a:pt x="138684" y="106298"/>
                </a:lnTo>
                <a:lnTo>
                  <a:pt x="137231" y="114895"/>
                </a:lnTo>
                <a:lnTo>
                  <a:pt x="137922" y="124205"/>
                </a:lnTo>
                <a:lnTo>
                  <a:pt x="140898" y="133635"/>
                </a:lnTo>
                <a:lnTo>
                  <a:pt x="146304" y="143636"/>
                </a:lnTo>
                <a:lnTo>
                  <a:pt x="152876" y="152671"/>
                </a:lnTo>
                <a:lnTo>
                  <a:pt x="152876" y="110811"/>
                </a:lnTo>
                <a:lnTo>
                  <a:pt x="157734" y="102107"/>
                </a:lnTo>
                <a:lnTo>
                  <a:pt x="166318" y="97678"/>
                </a:lnTo>
                <a:lnTo>
                  <a:pt x="177260" y="99250"/>
                </a:lnTo>
                <a:lnTo>
                  <a:pt x="190630" y="106822"/>
                </a:lnTo>
                <a:lnTo>
                  <a:pt x="206502" y="120395"/>
                </a:lnTo>
                <a:lnTo>
                  <a:pt x="219622" y="135397"/>
                </a:lnTo>
                <a:lnTo>
                  <a:pt x="226885" y="148399"/>
                </a:lnTo>
                <a:lnTo>
                  <a:pt x="228147" y="159400"/>
                </a:lnTo>
                <a:lnTo>
                  <a:pt x="228147" y="183104"/>
                </a:lnTo>
                <a:lnTo>
                  <a:pt x="233172" y="179069"/>
                </a:lnTo>
                <a:lnTo>
                  <a:pt x="238898" y="171807"/>
                </a:lnTo>
                <a:lnTo>
                  <a:pt x="242411" y="163829"/>
                </a:lnTo>
                <a:lnTo>
                  <a:pt x="243780" y="155281"/>
                </a:lnTo>
                <a:close/>
              </a:path>
              <a:path w="293369" h="335279">
                <a:moveTo>
                  <a:pt x="228147" y="183104"/>
                </a:moveTo>
                <a:lnTo>
                  <a:pt x="228147" y="159400"/>
                </a:lnTo>
                <a:lnTo>
                  <a:pt x="223266" y="168401"/>
                </a:lnTo>
                <a:lnTo>
                  <a:pt x="214705" y="172962"/>
                </a:lnTo>
                <a:lnTo>
                  <a:pt x="176022" y="151637"/>
                </a:lnTo>
                <a:lnTo>
                  <a:pt x="152876" y="110811"/>
                </a:lnTo>
                <a:lnTo>
                  <a:pt x="152876" y="152671"/>
                </a:lnTo>
                <a:lnTo>
                  <a:pt x="183451" y="181165"/>
                </a:lnTo>
                <a:lnTo>
                  <a:pt x="210347" y="189678"/>
                </a:lnTo>
                <a:lnTo>
                  <a:pt x="218408" y="188309"/>
                </a:lnTo>
                <a:lnTo>
                  <a:pt x="226040" y="184796"/>
                </a:lnTo>
                <a:lnTo>
                  <a:pt x="228147" y="183104"/>
                </a:lnTo>
                <a:close/>
              </a:path>
              <a:path w="293369" h="335279">
                <a:moveTo>
                  <a:pt x="293370" y="115823"/>
                </a:moveTo>
                <a:lnTo>
                  <a:pt x="246888" y="5333"/>
                </a:lnTo>
                <a:lnTo>
                  <a:pt x="242316" y="0"/>
                </a:lnTo>
                <a:lnTo>
                  <a:pt x="186690" y="55625"/>
                </a:lnTo>
                <a:lnTo>
                  <a:pt x="197358" y="66293"/>
                </a:lnTo>
                <a:lnTo>
                  <a:pt x="238506" y="25145"/>
                </a:lnTo>
                <a:lnTo>
                  <a:pt x="280416" y="128777"/>
                </a:lnTo>
                <a:lnTo>
                  <a:pt x="293370" y="115823"/>
                </a:lnTo>
                <a:close/>
              </a:path>
            </a:pathLst>
          </a:custGeom>
          <a:solidFill>
            <a:srgbClr val="595959"/>
          </a:solidFill>
        </p:spPr>
        <p:txBody>
          <a:bodyPr wrap="square" lIns="0" tIns="0" rIns="0" bIns="0" rtlCol="0"/>
          <a:lstStyle/>
          <a:p>
            <a:endParaRPr/>
          </a:p>
        </p:txBody>
      </p:sp>
      <p:sp>
        <p:nvSpPr>
          <p:cNvPr id="34" name="object 34"/>
          <p:cNvSpPr/>
          <p:nvPr/>
        </p:nvSpPr>
        <p:spPr>
          <a:xfrm>
            <a:off x="1510931" y="5852159"/>
            <a:ext cx="312420" cy="322580"/>
          </a:xfrm>
          <a:custGeom>
            <a:avLst/>
            <a:gdLst/>
            <a:ahLst/>
            <a:cxnLst/>
            <a:rect l="l" t="t" r="r" b="b"/>
            <a:pathLst>
              <a:path w="312419" h="322579">
                <a:moveTo>
                  <a:pt x="77724" y="260604"/>
                </a:moveTo>
                <a:lnTo>
                  <a:pt x="72390" y="219456"/>
                </a:lnTo>
                <a:lnTo>
                  <a:pt x="40386" y="198120"/>
                </a:lnTo>
                <a:lnTo>
                  <a:pt x="33789" y="198953"/>
                </a:lnTo>
                <a:lnTo>
                  <a:pt x="5143" y="224409"/>
                </a:lnTo>
                <a:lnTo>
                  <a:pt x="0" y="240792"/>
                </a:lnTo>
                <a:lnTo>
                  <a:pt x="12192" y="252984"/>
                </a:lnTo>
                <a:lnTo>
                  <a:pt x="13013" y="243828"/>
                </a:lnTo>
                <a:lnTo>
                  <a:pt x="15335" y="235743"/>
                </a:lnTo>
                <a:lnTo>
                  <a:pt x="18942" y="228659"/>
                </a:lnTo>
                <a:lnTo>
                  <a:pt x="23622" y="222504"/>
                </a:lnTo>
                <a:lnTo>
                  <a:pt x="31039" y="216919"/>
                </a:lnTo>
                <a:lnTo>
                  <a:pt x="38385" y="214979"/>
                </a:lnTo>
                <a:lnTo>
                  <a:pt x="45589" y="216610"/>
                </a:lnTo>
                <a:lnTo>
                  <a:pt x="52578" y="221742"/>
                </a:lnTo>
                <a:lnTo>
                  <a:pt x="57150" y="226314"/>
                </a:lnTo>
                <a:lnTo>
                  <a:pt x="59436" y="231648"/>
                </a:lnTo>
                <a:lnTo>
                  <a:pt x="60960" y="238506"/>
                </a:lnTo>
                <a:lnTo>
                  <a:pt x="62484" y="244602"/>
                </a:lnTo>
                <a:lnTo>
                  <a:pt x="63246" y="252984"/>
                </a:lnTo>
                <a:lnTo>
                  <a:pt x="63246" y="312420"/>
                </a:lnTo>
                <a:lnTo>
                  <a:pt x="73152" y="322326"/>
                </a:lnTo>
                <a:lnTo>
                  <a:pt x="76962" y="318516"/>
                </a:lnTo>
                <a:lnTo>
                  <a:pt x="76962" y="296418"/>
                </a:lnTo>
                <a:lnTo>
                  <a:pt x="77724" y="260604"/>
                </a:lnTo>
                <a:close/>
              </a:path>
              <a:path w="312419" h="322579">
                <a:moveTo>
                  <a:pt x="63246" y="312420"/>
                </a:moveTo>
                <a:lnTo>
                  <a:pt x="63246" y="252984"/>
                </a:lnTo>
                <a:lnTo>
                  <a:pt x="62484" y="263652"/>
                </a:lnTo>
                <a:lnTo>
                  <a:pt x="62484" y="311658"/>
                </a:lnTo>
                <a:lnTo>
                  <a:pt x="63246" y="312420"/>
                </a:lnTo>
                <a:close/>
              </a:path>
              <a:path w="312419" h="322579">
                <a:moveTo>
                  <a:pt x="177486" y="208180"/>
                </a:moveTo>
                <a:lnTo>
                  <a:pt x="161353" y="169521"/>
                </a:lnTo>
                <a:lnTo>
                  <a:pt x="131373" y="142410"/>
                </a:lnTo>
                <a:lnTo>
                  <a:pt x="112966" y="134207"/>
                </a:lnTo>
                <a:lnTo>
                  <a:pt x="96559" y="134719"/>
                </a:lnTo>
                <a:lnTo>
                  <a:pt x="82296" y="144018"/>
                </a:lnTo>
                <a:lnTo>
                  <a:pt x="76021" y="151280"/>
                </a:lnTo>
                <a:lnTo>
                  <a:pt x="72104" y="159258"/>
                </a:lnTo>
                <a:lnTo>
                  <a:pt x="70615" y="167806"/>
                </a:lnTo>
                <a:lnTo>
                  <a:pt x="71628" y="176784"/>
                </a:lnTo>
                <a:lnTo>
                  <a:pt x="74604" y="186642"/>
                </a:lnTo>
                <a:lnTo>
                  <a:pt x="80010" y="196786"/>
                </a:lnTo>
                <a:lnTo>
                  <a:pt x="86582" y="205698"/>
                </a:lnTo>
                <a:lnTo>
                  <a:pt x="86582" y="163710"/>
                </a:lnTo>
                <a:lnTo>
                  <a:pt x="91440" y="154686"/>
                </a:lnTo>
                <a:lnTo>
                  <a:pt x="100024" y="150256"/>
                </a:lnTo>
                <a:lnTo>
                  <a:pt x="110966" y="151828"/>
                </a:lnTo>
                <a:lnTo>
                  <a:pt x="124336" y="159400"/>
                </a:lnTo>
                <a:lnTo>
                  <a:pt x="140208" y="172974"/>
                </a:lnTo>
                <a:lnTo>
                  <a:pt x="153328" y="188404"/>
                </a:lnTo>
                <a:lnTo>
                  <a:pt x="160591" y="201549"/>
                </a:lnTo>
                <a:lnTo>
                  <a:pt x="161853" y="212407"/>
                </a:lnTo>
                <a:lnTo>
                  <a:pt x="161853" y="235751"/>
                </a:lnTo>
                <a:lnTo>
                  <a:pt x="166878" y="231648"/>
                </a:lnTo>
                <a:lnTo>
                  <a:pt x="172604" y="224492"/>
                </a:lnTo>
                <a:lnTo>
                  <a:pt x="176117" y="216693"/>
                </a:lnTo>
                <a:lnTo>
                  <a:pt x="177486" y="208180"/>
                </a:lnTo>
                <a:close/>
              </a:path>
              <a:path w="312419" h="322579">
                <a:moveTo>
                  <a:pt x="124968" y="270510"/>
                </a:moveTo>
                <a:lnTo>
                  <a:pt x="114300" y="259842"/>
                </a:lnTo>
                <a:lnTo>
                  <a:pt x="76962" y="296418"/>
                </a:lnTo>
                <a:lnTo>
                  <a:pt x="76962" y="318516"/>
                </a:lnTo>
                <a:lnTo>
                  <a:pt x="124968" y="270510"/>
                </a:lnTo>
                <a:close/>
              </a:path>
              <a:path w="312419" h="322579">
                <a:moveTo>
                  <a:pt x="161853" y="235751"/>
                </a:moveTo>
                <a:lnTo>
                  <a:pt x="161853" y="212407"/>
                </a:lnTo>
                <a:lnTo>
                  <a:pt x="156972" y="220980"/>
                </a:lnTo>
                <a:lnTo>
                  <a:pt x="148411" y="225540"/>
                </a:lnTo>
                <a:lnTo>
                  <a:pt x="109728" y="204216"/>
                </a:lnTo>
                <a:lnTo>
                  <a:pt x="86582" y="163710"/>
                </a:lnTo>
                <a:lnTo>
                  <a:pt x="86582" y="205698"/>
                </a:lnTo>
                <a:lnTo>
                  <a:pt x="116776" y="234029"/>
                </a:lnTo>
                <a:lnTo>
                  <a:pt x="143732" y="242577"/>
                </a:lnTo>
                <a:lnTo>
                  <a:pt x="152019" y="241173"/>
                </a:lnTo>
                <a:lnTo>
                  <a:pt x="159734" y="237482"/>
                </a:lnTo>
                <a:lnTo>
                  <a:pt x="161853" y="235751"/>
                </a:lnTo>
                <a:close/>
              </a:path>
              <a:path w="312419" h="322579">
                <a:moveTo>
                  <a:pt x="243339" y="142327"/>
                </a:moveTo>
                <a:lnTo>
                  <a:pt x="227206" y="103882"/>
                </a:lnTo>
                <a:lnTo>
                  <a:pt x="197334" y="76545"/>
                </a:lnTo>
                <a:lnTo>
                  <a:pt x="178879" y="68294"/>
                </a:lnTo>
                <a:lnTo>
                  <a:pt x="162425" y="68758"/>
                </a:lnTo>
                <a:lnTo>
                  <a:pt x="147828" y="77724"/>
                </a:lnTo>
                <a:lnTo>
                  <a:pt x="141660" y="85320"/>
                </a:lnTo>
                <a:lnTo>
                  <a:pt x="137922" y="93345"/>
                </a:lnTo>
                <a:lnTo>
                  <a:pt x="136469" y="101941"/>
                </a:lnTo>
                <a:lnTo>
                  <a:pt x="137160" y="111252"/>
                </a:lnTo>
                <a:lnTo>
                  <a:pt x="140136" y="120681"/>
                </a:lnTo>
                <a:lnTo>
                  <a:pt x="145542" y="130683"/>
                </a:lnTo>
                <a:lnTo>
                  <a:pt x="152435" y="140159"/>
                </a:lnTo>
                <a:lnTo>
                  <a:pt x="152435" y="97857"/>
                </a:lnTo>
                <a:lnTo>
                  <a:pt x="156972" y="89154"/>
                </a:lnTo>
                <a:lnTo>
                  <a:pt x="165663" y="84724"/>
                </a:lnTo>
                <a:lnTo>
                  <a:pt x="176784" y="86296"/>
                </a:lnTo>
                <a:lnTo>
                  <a:pt x="190190" y="93868"/>
                </a:lnTo>
                <a:lnTo>
                  <a:pt x="205740" y="107442"/>
                </a:lnTo>
                <a:lnTo>
                  <a:pt x="218872" y="122443"/>
                </a:lnTo>
                <a:lnTo>
                  <a:pt x="226218" y="135445"/>
                </a:lnTo>
                <a:lnTo>
                  <a:pt x="227707" y="146446"/>
                </a:lnTo>
                <a:lnTo>
                  <a:pt x="227707" y="169892"/>
                </a:lnTo>
                <a:lnTo>
                  <a:pt x="232410" y="166116"/>
                </a:lnTo>
                <a:lnTo>
                  <a:pt x="238244" y="158853"/>
                </a:lnTo>
                <a:lnTo>
                  <a:pt x="241935" y="150876"/>
                </a:lnTo>
                <a:lnTo>
                  <a:pt x="243339" y="142327"/>
                </a:lnTo>
                <a:close/>
              </a:path>
              <a:path w="312419" h="322579">
                <a:moveTo>
                  <a:pt x="227707" y="169892"/>
                </a:moveTo>
                <a:lnTo>
                  <a:pt x="227707" y="146446"/>
                </a:lnTo>
                <a:lnTo>
                  <a:pt x="223266" y="155448"/>
                </a:lnTo>
                <a:lnTo>
                  <a:pt x="214264" y="160008"/>
                </a:lnTo>
                <a:lnTo>
                  <a:pt x="175260" y="138684"/>
                </a:lnTo>
                <a:lnTo>
                  <a:pt x="152435" y="97857"/>
                </a:lnTo>
                <a:lnTo>
                  <a:pt x="152435" y="140159"/>
                </a:lnTo>
                <a:lnTo>
                  <a:pt x="182689" y="168211"/>
                </a:lnTo>
                <a:lnTo>
                  <a:pt x="209585" y="176724"/>
                </a:lnTo>
                <a:lnTo>
                  <a:pt x="217646" y="175355"/>
                </a:lnTo>
                <a:lnTo>
                  <a:pt x="225278" y="171842"/>
                </a:lnTo>
                <a:lnTo>
                  <a:pt x="227707" y="169892"/>
                </a:lnTo>
                <a:close/>
              </a:path>
              <a:path w="312419" h="322579">
                <a:moveTo>
                  <a:pt x="265652" y="24384"/>
                </a:moveTo>
                <a:lnTo>
                  <a:pt x="262997" y="15811"/>
                </a:lnTo>
                <a:lnTo>
                  <a:pt x="257556" y="8382"/>
                </a:lnTo>
                <a:lnTo>
                  <a:pt x="251460" y="2286"/>
                </a:lnTo>
                <a:lnTo>
                  <a:pt x="243840" y="0"/>
                </a:lnTo>
                <a:lnTo>
                  <a:pt x="236220" y="762"/>
                </a:lnTo>
                <a:lnTo>
                  <a:pt x="204692" y="23812"/>
                </a:lnTo>
                <a:lnTo>
                  <a:pt x="199644" y="44958"/>
                </a:lnTo>
                <a:lnTo>
                  <a:pt x="202692" y="52578"/>
                </a:lnTo>
                <a:lnTo>
                  <a:pt x="208788" y="59436"/>
                </a:lnTo>
                <a:lnTo>
                  <a:pt x="216086" y="64436"/>
                </a:lnTo>
                <a:lnTo>
                  <a:pt x="216408" y="64531"/>
                </a:lnTo>
                <a:lnTo>
                  <a:pt x="216408" y="39624"/>
                </a:lnTo>
                <a:lnTo>
                  <a:pt x="217170" y="35052"/>
                </a:lnTo>
                <a:lnTo>
                  <a:pt x="217170" y="30480"/>
                </a:lnTo>
                <a:lnTo>
                  <a:pt x="219456" y="26670"/>
                </a:lnTo>
                <a:lnTo>
                  <a:pt x="238506" y="16764"/>
                </a:lnTo>
                <a:lnTo>
                  <a:pt x="242316" y="18288"/>
                </a:lnTo>
                <a:lnTo>
                  <a:pt x="246126" y="22098"/>
                </a:lnTo>
                <a:lnTo>
                  <a:pt x="249697" y="27241"/>
                </a:lnTo>
                <a:lnTo>
                  <a:pt x="251269" y="33528"/>
                </a:lnTo>
                <a:lnTo>
                  <a:pt x="251269" y="106860"/>
                </a:lnTo>
                <a:lnTo>
                  <a:pt x="254472" y="109466"/>
                </a:lnTo>
                <a:lnTo>
                  <a:pt x="254889" y="109667"/>
                </a:lnTo>
                <a:lnTo>
                  <a:pt x="254889" y="78581"/>
                </a:lnTo>
                <a:lnTo>
                  <a:pt x="255460" y="70234"/>
                </a:lnTo>
                <a:lnTo>
                  <a:pt x="258318" y="60960"/>
                </a:lnTo>
                <a:lnTo>
                  <a:pt x="262890" y="59228"/>
                </a:lnTo>
                <a:lnTo>
                  <a:pt x="262890" y="44958"/>
                </a:lnTo>
                <a:lnTo>
                  <a:pt x="265592" y="34099"/>
                </a:lnTo>
                <a:lnTo>
                  <a:pt x="265652" y="24384"/>
                </a:lnTo>
                <a:close/>
              </a:path>
              <a:path w="312419" h="322579">
                <a:moveTo>
                  <a:pt x="251269" y="106860"/>
                </a:moveTo>
                <a:lnTo>
                  <a:pt x="251269" y="33528"/>
                </a:lnTo>
                <a:lnTo>
                  <a:pt x="250840" y="40957"/>
                </a:lnTo>
                <a:lnTo>
                  <a:pt x="248412" y="49530"/>
                </a:lnTo>
                <a:lnTo>
                  <a:pt x="240280" y="51943"/>
                </a:lnTo>
                <a:lnTo>
                  <a:pt x="232981" y="52292"/>
                </a:lnTo>
                <a:lnTo>
                  <a:pt x="226552" y="50494"/>
                </a:lnTo>
                <a:lnTo>
                  <a:pt x="220980" y="46482"/>
                </a:lnTo>
                <a:lnTo>
                  <a:pt x="217932" y="43434"/>
                </a:lnTo>
                <a:lnTo>
                  <a:pt x="216408" y="39624"/>
                </a:lnTo>
                <a:lnTo>
                  <a:pt x="216408" y="64531"/>
                </a:lnTo>
                <a:lnTo>
                  <a:pt x="224218" y="66837"/>
                </a:lnTo>
                <a:lnTo>
                  <a:pt x="233541" y="66722"/>
                </a:lnTo>
                <a:lnTo>
                  <a:pt x="243840" y="64008"/>
                </a:lnTo>
                <a:lnTo>
                  <a:pt x="243840" y="97906"/>
                </a:lnTo>
                <a:lnTo>
                  <a:pt x="249174" y="105156"/>
                </a:lnTo>
                <a:lnTo>
                  <a:pt x="251269" y="106860"/>
                </a:lnTo>
                <a:close/>
              </a:path>
              <a:path w="312419" h="322579">
                <a:moveTo>
                  <a:pt x="243840" y="97906"/>
                </a:moveTo>
                <a:lnTo>
                  <a:pt x="243840" y="64770"/>
                </a:lnTo>
                <a:lnTo>
                  <a:pt x="240280" y="76330"/>
                </a:lnTo>
                <a:lnTo>
                  <a:pt x="239934" y="86963"/>
                </a:lnTo>
                <a:lnTo>
                  <a:pt x="242875" y="96595"/>
                </a:lnTo>
                <a:lnTo>
                  <a:pt x="243840" y="97906"/>
                </a:lnTo>
                <a:close/>
              </a:path>
              <a:path w="312419" h="322579">
                <a:moveTo>
                  <a:pt x="296418" y="101999"/>
                </a:moveTo>
                <a:lnTo>
                  <a:pt x="296418" y="75438"/>
                </a:lnTo>
                <a:lnTo>
                  <a:pt x="295656" y="80772"/>
                </a:lnTo>
                <a:lnTo>
                  <a:pt x="293370" y="85344"/>
                </a:lnTo>
                <a:lnTo>
                  <a:pt x="288798" y="89916"/>
                </a:lnTo>
                <a:lnTo>
                  <a:pt x="284226" y="93726"/>
                </a:lnTo>
                <a:lnTo>
                  <a:pt x="279654" y="96774"/>
                </a:lnTo>
                <a:lnTo>
                  <a:pt x="274320" y="96774"/>
                </a:lnTo>
                <a:lnTo>
                  <a:pt x="268986" y="97536"/>
                </a:lnTo>
                <a:lnTo>
                  <a:pt x="264414" y="96012"/>
                </a:lnTo>
                <a:lnTo>
                  <a:pt x="260604" y="92202"/>
                </a:lnTo>
                <a:lnTo>
                  <a:pt x="256603" y="85927"/>
                </a:lnTo>
                <a:lnTo>
                  <a:pt x="254889" y="78581"/>
                </a:lnTo>
                <a:lnTo>
                  <a:pt x="254889" y="109667"/>
                </a:lnTo>
                <a:lnTo>
                  <a:pt x="260127" y="112204"/>
                </a:lnTo>
                <a:lnTo>
                  <a:pt x="266211" y="113514"/>
                </a:lnTo>
                <a:lnTo>
                  <a:pt x="272796" y="113538"/>
                </a:lnTo>
                <a:lnTo>
                  <a:pt x="279070" y="112383"/>
                </a:lnTo>
                <a:lnTo>
                  <a:pt x="285273" y="110013"/>
                </a:lnTo>
                <a:lnTo>
                  <a:pt x="291334" y="106358"/>
                </a:lnTo>
                <a:lnTo>
                  <a:pt x="296418" y="101999"/>
                </a:lnTo>
                <a:close/>
              </a:path>
              <a:path w="312419" h="322579">
                <a:moveTo>
                  <a:pt x="312420" y="73914"/>
                </a:moveTo>
                <a:lnTo>
                  <a:pt x="285369" y="40290"/>
                </a:lnTo>
                <a:lnTo>
                  <a:pt x="274772" y="40945"/>
                </a:lnTo>
                <a:lnTo>
                  <a:pt x="262890" y="44958"/>
                </a:lnTo>
                <a:lnTo>
                  <a:pt x="262890" y="59228"/>
                </a:lnTo>
                <a:lnTo>
                  <a:pt x="268474" y="57114"/>
                </a:lnTo>
                <a:lnTo>
                  <a:pt x="277272" y="55911"/>
                </a:lnTo>
                <a:lnTo>
                  <a:pt x="284785" y="57423"/>
                </a:lnTo>
                <a:lnTo>
                  <a:pt x="291084" y="61722"/>
                </a:lnTo>
                <a:lnTo>
                  <a:pt x="294894" y="65532"/>
                </a:lnTo>
                <a:lnTo>
                  <a:pt x="296418" y="70104"/>
                </a:lnTo>
                <a:lnTo>
                  <a:pt x="296418" y="101999"/>
                </a:lnTo>
                <a:lnTo>
                  <a:pt x="297180" y="101346"/>
                </a:lnTo>
                <a:lnTo>
                  <a:pt x="302883" y="94488"/>
                </a:lnTo>
                <a:lnTo>
                  <a:pt x="307371" y="87630"/>
                </a:lnTo>
                <a:lnTo>
                  <a:pt x="310574" y="80772"/>
                </a:lnTo>
                <a:lnTo>
                  <a:pt x="312420" y="73914"/>
                </a:lnTo>
                <a:close/>
              </a:path>
            </a:pathLst>
          </a:custGeom>
          <a:solidFill>
            <a:srgbClr val="595959"/>
          </a:solidFill>
        </p:spPr>
        <p:txBody>
          <a:bodyPr wrap="square" lIns="0" tIns="0" rIns="0" bIns="0" rtlCol="0"/>
          <a:lstStyle/>
          <a:p>
            <a:endParaRPr/>
          </a:p>
        </p:txBody>
      </p:sp>
      <p:sp>
        <p:nvSpPr>
          <p:cNvPr id="35" name="object 35"/>
          <p:cNvSpPr/>
          <p:nvPr/>
        </p:nvSpPr>
        <p:spPr>
          <a:xfrm>
            <a:off x="1984895" y="5854946"/>
            <a:ext cx="305435" cy="320040"/>
          </a:xfrm>
          <a:custGeom>
            <a:avLst/>
            <a:gdLst/>
            <a:ahLst/>
            <a:cxnLst/>
            <a:rect l="l" t="t" r="r" b="b"/>
            <a:pathLst>
              <a:path w="305435" h="320039">
                <a:moveTo>
                  <a:pt x="77724" y="257817"/>
                </a:moveTo>
                <a:lnTo>
                  <a:pt x="72390" y="216669"/>
                </a:lnTo>
                <a:lnTo>
                  <a:pt x="40386" y="195333"/>
                </a:lnTo>
                <a:lnTo>
                  <a:pt x="33789" y="196167"/>
                </a:lnTo>
                <a:lnTo>
                  <a:pt x="5143" y="221622"/>
                </a:lnTo>
                <a:lnTo>
                  <a:pt x="0" y="238005"/>
                </a:lnTo>
                <a:lnTo>
                  <a:pt x="12192" y="250197"/>
                </a:lnTo>
                <a:lnTo>
                  <a:pt x="13335" y="241042"/>
                </a:lnTo>
                <a:lnTo>
                  <a:pt x="15621" y="232957"/>
                </a:lnTo>
                <a:lnTo>
                  <a:pt x="19050" y="225873"/>
                </a:lnTo>
                <a:lnTo>
                  <a:pt x="23622" y="219717"/>
                </a:lnTo>
                <a:lnTo>
                  <a:pt x="31039" y="214133"/>
                </a:lnTo>
                <a:lnTo>
                  <a:pt x="38385" y="212193"/>
                </a:lnTo>
                <a:lnTo>
                  <a:pt x="45589" y="213824"/>
                </a:lnTo>
                <a:lnTo>
                  <a:pt x="52578" y="218955"/>
                </a:lnTo>
                <a:lnTo>
                  <a:pt x="57150" y="223527"/>
                </a:lnTo>
                <a:lnTo>
                  <a:pt x="60198" y="228861"/>
                </a:lnTo>
                <a:lnTo>
                  <a:pt x="60960" y="235719"/>
                </a:lnTo>
                <a:lnTo>
                  <a:pt x="62484" y="241815"/>
                </a:lnTo>
                <a:lnTo>
                  <a:pt x="63246" y="250197"/>
                </a:lnTo>
                <a:lnTo>
                  <a:pt x="63246" y="309633"/>
                </a:lnTo>
                <a:lnTo>
                  <a:pt x="73152" y="319539"/>
                </a:lnTo>
                <a:lnTo>
                  <a:pt x="76962" y="315729"/>
                </a:lnTo>
                <a:lnTo>
                  <a:pt x="76962" y="293631"/>
                </a:lnTo>
                <a:lnTo>
                  <a:pt x="77724" y="257817"/>
                </a:lnTo>
                <a:close/>
              </a:path>
              <a:path w="305435" h="320039">
                <a:moveTo>
                  <a:pt x="63246" y="309633"/>
                </a:moveTo>
                <a:lnTo>
                  <a:pt x="63246" y="260865"/>
                </a:lnTo>
                <a:lnTo>
                  <a:pt x="62484" y="308871"/>
                </a:lnTo>
                <a:lnTo>
                  <a:pt x="63246" y="309633"/>
                </a:lnTo>
                <a:close/>
              </a:path>
              <a:path w="305435" h="320039">
                <a:moveTo>
                  <a:pt x="177807" y="205394"/>
                </a:moveTo>
                <a:lnTo>
                  <a:pt x="161674" y="166735"/>
                </a:lnTo>
                <a:lnTo>
                  <a:pt x="131802" y="139624"/>
                </a:lnTo>
                <a:lnTo>
                  <a:pt x="113347" y="131421"/>
                </a:lnTo>
                <a:lnTo>
                  <a:pt x="96893" y="131933"/>
                </a:lnTo>
                <a:lnTo>
                  <a:pt x="82296" y="141231"/>
                </a:lnTo>
                <a:lnTo>
                  <a:pt x="76116" y="148520"/>
                </a:lnTo>
                <a:lnTo>
                  <a:pt x="72390" y="156471"/>
                </a:lnTo>
                <a:lnTo>
                  <a:pt x="70937" y="165020"/>
                </a:lnTo>
                <a:lnTo>
                  <a:pt x="71628" y="173997"/>
                </a:lnTo>
                <a:lnTo>
                  <a:pt x="74604" y="183856"/>
                </a:lnTo>
                <a:lnTo>
                  <a:pt x="80010" y="194000"/>
                </a:lnTo>
                <a:lnTo>
                  <a:pt x="86582" y="202912"/>
                </a:lnTo>
                <a:lnTo>
                  <a:pt x="86582" y="160924"/>
                </a:lnTo>
                <a:lnTo>
                  <a:pt x="91440" y="151899"/>
                </a:lnTo>
                <a:lnTo>
                  <a:pt x="100024" y="147470"/>
                </a:lnTo>
                <a:lnTo>
                  <a:pt x="110966" y="149042"/>
                </a:lnTo>
                <a:lnTo>
                  <a:pt x="124336" y="156614"/>
                </a:lnTo>
                <a:lnTo>
                  <a:pt x="140208" y="170187"/>
                </a:lnTo>
                <a:lnTo>
                  <a:pt x="153340" y="185639"/>
                </a:lnTo>
                <a:lnTo>
                  <a:pt x="160591" y="198762"/>
                </a:lnTo>
                <a:lnTo>
                  <a:pt x="161853" y="209621"/>
                </a:lnTo>
                <a:lnTo>
                  <a:pt x="161853" y="232972"/>
                </a:lnTo>
                <a:lnTo>
                  <a:pt x="166878" y="228861"/>
                </a:lnTo>
                <a:lnTo>
                  <a:pt x="172712" y="221706"/>
                </a:lnTo>
                <a:lnTo>
                  <a:pt x="176403" y="213907"/>
                </a:lnTo>
                <a:lnTo>
                  <a:pt x="177807" y="205394"/>
                </a:lnTo>
                <a:close/>
              </a:path>
              <a:path w="305435" h="320039">
                <a:moveTo>
                  <a:pt x="124968" y="267723"/>
                </a:moveTo>
                <a:lnTo>
                  <a:pt x="114300" y="257055"/>
                </a:lnTo>
                <a:lnTo>
                  <a:pt x="76962" y="293631"/>
                </a:lnTo>
                <a:lnTo>
                  <a:pt x="76962" y="315729"/>
                </a:lnTo>
                <a:lnTo>
                  <a:pt x="124968" y="267723"/>
                </a:lnTo>
                <a:close/>
              </a:path>
              <a:path w="305435" h="320039">
                <a:moveTo>
                  <a:pt x="161853" y="232972"/>
                </a:moveTo>
                <a:lnTo>
                  <a:pt x="161853" y="209621"/>
                </a:lnTo>
                <a:lnTo>
                  <a:pt x="156972" y="218193"/>
                </a:lnTo>
                <a:lnTo>
                  <a:pt x="148411" y="222754"/>
                </a:lnTo>
                <a:lnTo>
                  <a:pt x="109728" y="201429"/>
                </a:lnTo>
                <a:lnTo>
                  <a:pt x="86582" y="160924"/>
                </a:lnTo>
                <a:lnTo>
                  <a:pt x="86582" y="202912"/>
                </a:lnTo>
                <a:lnTo>
                  <a:pt x="117157" y="231243"/>
                </a:lnTo>
                <a:lnTo>
                  <a:pt x="144053" y="239791"/>
                </a:lnTo>
                <a:lnTo>
                  <a:pt x="152114" y="238386"/>
                </a:lnTo>
                <a:lnTo>
                  <a:pt x="159746" y="234695"/>
                </a:lnTo>
                <a:lnTo>
                  <a:pt x="161853" y="232972"/>
                </a:lnTo>
                <a:close/>
              </a:path>
              <a:path w="305435" h="320039">
                <a:moveTo>
                  <a:pt x="243339" y="139541"/>
                </a:moveTo>
                <a:lnTo>
                  <a:pt x="227206" y="101095"/>
                </a:lnTo>
                <a:lnTo>
                  <a:pt x="197334" y="73759"/>
                </a:lnTo>
                <a:lnTo>
                  <a:pt x="178879" y="65508"/>
                </a:lnTo>
                <a:lnTo>
                  <a:pt x="162425" y="65972"/>
                </a:lnTo>
                <a:lnTo>
                  <a:pt x="147828" y="74937"/>
                </a:lnTo>
                <a:lnTo>
                  <a:pt x="141660" y="82534"/>
                </a:lnTo>
                <a:lnTo>
                  <a:pt x="137922" y="90558"/>
                </a:lnTo>
                <a:lnTo>
                  <a:pt x="136469" y="99155"/>
                </a:lnTo>
                <a:lnTo>
                  <a:pt x="137160" y="108465"/>
                </a:lnTo>
                <a:lnTo>
                  <a:pt x="140458" y="117895"/>
                </a:lnTo>
                <a:lnTo>
                  <a:pt x="145827" y="127896"/>
                </a:lnTo>
                <a:lnTo>
                  <a:pt x="152542" y="137347"/>
                </a:lnTo>
                <a:lnTo>
                  <a:pt x="152542" y="95071"/>
                </a:lnTo>
                <a:lnTo>
                  <a:pt x="156972" y="86367"/>
                </a:lnTo>
                <a:lnTo>
                  <a:pt x="165985" y="81938"/>
                </a:lnTo>
                <a:lnTo>
                  <a:pt x="177069" y="83510"/>
                </a:lnTo>
                <a:lnTo>
                  <a:pt x="190297" y="91082"/>
                </a:lnTo>
                <a:lnTo>
                  <a:pt x="205740" y="104655"/>
                </a:lnTo>
                <a:lnTo>
                  <a:pt x="218872" y="119657"/>
                </a:lnTo>
                <a:lnTo>
                  <a:pt x="226218" y="132659"/>
                </a:lnTo>
                <a:lnTo>
                  <a:pt x="227707" y="143660"/>
                </a:lnTo>
                <a:lnTo>
                  <a:pt x="227707" y="167106"/>
                </a:lnTo>
                <a:lnTo>
                  <a:pt x="232410" y="163329"/>
                </a:lnTo>
                <a:lnTo>
                  <a:pt x="238244" y="156067"/>
                </a:lnTo>
                <a:lnTo>
                  <a:pt x="241935" y="148089"/>
                </a:lnTo>
                <a:lnTo>
                  <a:pt x="243339" y="139541"/>
                </a:lnTo>
                <a:close/>
              </a:path>
              <a:path w="305435" h="320039">
                <a:moveTo>
                  <a:pt x="227707" y="167106"/>
                </a:moveTo>
                <a:lnTo>
                  <a:pt x="227707" y="143660"/>
                </a:lnTo>
                <a:lnTo>
                  <a:pt x="223266" y="152661"/>
                </a:lnTo>
                <a:lnTo>
                  <a:pt x="214264" y="157222"/>
                </a:lnTo>
                <a:lnTo>
                  <a:pt x="175260" y="135897"/>
                </a:lnTo>
                <a:lnTo>
                  <a:pt x="152542" y="95071"/>
                </a:lnTo>
                <a:lnTo>
                  <a:pt x="152542" y="137347"/>
                </a:lnTo>
                <a:lnTo>
                  <a:pt x="182689" y="165425"/>
                </a:lnTo>
                <a:lnTo>
                  <a:pt x="209585" y="173938"/>
                </a:lnTo>
                <a:lnTo>
                  <a:pt x="217646" y="172569"/>
                </a:lnTo>
                <a:lnTo>
                  <a:pt x="225278" y="169056"/>
                </a:lnTo>
                <a:lnTo>
                  <a:pt x="227707" y="167106"/>
                </a:lnTo>
                <a:close/>
              </a:path>
              <a:path w="305435" h="320039">
                <a:moveTo>
                  <a:pt x="304907" y="76366"/>
                </a:moveTo>
                <a:lnTo>
                  <a:pt x="288286" y="32896"/>
                </a:lnTo>
                <a:lnTo>
                  <a:pt x="259937" y="7215"/>
                </a:lnTo>
                <a:lnTo>
                  <a:pt x="234029" y="0"/>
                </a:lnTo>
                <a:lnTo>
                  <a:pt x="226314" y="1595"/>
                </a:lnTo>
                <a:lnTo>
                  <a:pt x="201132" y="30968"/>
                </a:lnTo>
                <a:lnTo>
                  <a:pt x="200406" y="38361"/>
                </a:lnTo>
                <a:lnTo>
                  <a:pt x="201251" y="46089"/>
                </a:lnTo>
                <a:lnTo>
                  <a:pt x="215646" y="30741"/>
                </a:lnTo>
                <a:lnTo>
                  <a:pt x="217932" y="25407"/>
                </a:lnTo>
                <a:lnTo>
                  <a:pt x="226314" y="17025"/>
                </a:lnTo>
                <a:lnTo>
                  <a:pt x="231362" y="15583"/>
                </a:lnTo>
                <a:lnTo>
                  <a:pt x="232410" y="15586"/>
                </a:lnTo>
                <a:lnTo>
                  <a:pt x="262128" y="35313"/>
                </a:lnTo>
                <a:lnTo>
                  <a:pt x="262128" y="69466"/>
                </a:lnTo>
                <a:lnTo>
                  <a:pt x="262890" y="68841"/>
                </a:lnTo>
                <a:lnTo>
                  <a:pt x="268164" y="62293"/>
                </a:lnTo>
                <a:lnTo>
                  <a:pt x="271272" y="55523"/>
                </a:lnTo>
                <a:lnTo>
                  <a:pt x="271272" y="40647"/>
                </a:lnTo>
                <a:lnTo>
                  <a:pt x="272034" y="40647"/>
                </a:lnTo>
                <a:lnTo>
                  <a:pt x="289524" y="76319"/>
                </a:lnTo>
                <a:lnTo>
                  <a:pt x="289524" y="106215"/>
                </a:lnTo>
                <a:lnTo>
                  <a:pt x="291084" y="104655"/>
                </a:lnTo>
                <a:lnTo>
                  <a:pt x="298358" y="95797"/>
                </a:lnTo>
                <a:lnTo>
                  <a:pt x="302990" y="86367"/>
                </a:lnTo>
                <a:lnTo>
                  <a:pt x="304907" y="76366"/>
                </a:lnTo>
                <a:close/>
              </a:path>
              <a:path w="305435" h="320039">
                <a:moveTo>
                  <a:pt x="262128" y="69466"/>
                </a:moveTo>
                <a:lnTo>
                  <a:pt x="262128" y="45981"/>
                </a:lnTo>
                <a:lnTo>
                  <a:pt x="260604" y="50553"/>
                </a:lnTo>
                <a:lnTo>
                  <a:pt x="251460" y="59697"/>
                </a:lnTo>
                <a:lnTo>
                  <a:pt x="246126" y="61983"/>
                </a:lnTo>
                <a:lnTo>
                  <a:pt x="240792" y="61221"/>
                </a:lnTo>
                <a:lnTo>
                  <a:pt x="234696" y="60459"/>
                </a:lnTo>
                <a:lnTo>
                  <a:pt x="229362" y="58173"/>
                </a:lnTo>
                <a:lnTo>
                  <a:pt x="219456" y="48267"/>
                </a:lnTo>
                <a:lnTo>
                  <a:pt x="217170" y="42933"/>
                </a:lnTo>
                <a:lnTo>
                  <a:pt x="215646" y="30741"/>
                </a:lnTo>
                <a:lnTo>
                  <a:pt x="215646" y="68666"/>
                </a:lnTo>
                <a:lnTo>
                  <a:pt x="218789" y="71568"/>
                </a:lnTo>
                <a:lnTo>
                  <a:pt x="224790" y="75223"/>
                </a:lnTo>
                <a:lnTo>
                  <a:pt x="231362" y="77593"/>
                </a:lnTo>
                <a:lnTo>
                  <a:pt x="238244" y="78705"/>
                </a:lnTo>
                <a:lnTo>
                  <a:pt x="239470" y="78664"/>
                </a:lnTo>
                <a:lnTo>
                  <a:pt x="245209" y="78164"/>
                </a:lnTo>
                <a:lnTo>
                  <a:pt x="251555" y="76366"/>
                </a:lnTo>
                <a:lnTo>
                  <a:pt x="257472" y="73282"/>
                </a:lnTo>
                <a:lnTo>
                  <a:pt x="262128" y="69466"/>
                </a:lnTo>
                <a:close/>
              </a:path>
              <a:path w="305435" h="320039">
                <a:moveTo>
                  <a:pt x="289524" y="106215"/>
                </a:moveTo>
                <a:lnTo>
                  <a:pt x="289524" y="76319"/>
                </a:lnTo>
                <a:lnTo>
                  <a:pt x="288321" y="82748"/>
                </a:lnTo>
                <a:lnTo>
                  <a:pt x="285261" y="88892"/>
                </a:lnTo>
                <a:lnTo>
                  <a:pt x="280416" y="94749"/>
                </a:lnTo>
                <a:lnTo>
                  <a:pt x="275082" y="100083"/>
                </a:lnTo>
                <a:lnTo>
                  <a:pt x="268986" y="103893"/>
                </a:lnTo>
                <a:lnTo>
                  <a:pt x="261366" y="106179"/>
                </a:lnTo>
                <a:lnTo>
                  <a:pt x="272796" y="116847"/>
                </a:lnTo>
                <a:lnTo>
                  <a:pt x="278892" y="114561"/>
                </a:lnTo>
                <a:lnTo>
                  <a:pt x="284988" y="110751"/>
                </a:lnTo>
                <a:lnTo>
                  <a:pt x="289524" y="106215"/>
                </a:lnTo>
                <a:close/>
              </a:path>
              <a:path w="305435" h="320039">
                <a:moveTo>
                  <a:pt x="272426" y="48053"/>
                </a:moveTo>
                <a:lnTo>
                  <a:pt x="271272" y="40647"/>
                </a:lnTo>
                <a:lnTo>
                  <a:pt x="271272" y="55523"/>
                </a:lnTo>
                <a:lnTo>
                  <a:pt x="271367" y="55316"/>
                </a:lnTo>
                <a:lnTo>
                  <a:pt x="272426" y="48053"/>
                </a:lnTo>
                <a:close/>
              </a:path>
            </a:pathLst>
          </a:custGeom>
          <a:solidFill>
            <a:srgbClr val="595959"/>
          </a:solidFill>
        </p:spPr>
        <p:txBody>
          <a:bodyPr wrap="square" lIns="0" tIns="0" rIns="0" bIns="0" rtlCol="0"/>
          <a:lstStyle/>
          <a:p>
            <a:endParaRPr/>
          </a:p>
        </p:txBody>
      </p:sp>
      <p:sp>
        <p:nvSpPr>
          <p:cNvPr id="36" name="object 36"/>
          <p:cNvSpPr/>
          <p:nvPr/>
        </p:nvSpPr>
        <p:spPr>
          <a:xfrm>
            <a:off x="2458859" y="5854541"/>
            <a:ext cx="309880" cy="320040"/>
          </a:xfrm>
          <a:custGeom>
            <a:avLst/>
            <a:gdLst/>
            <a:ahLst/>
            <a:cxnLst/>
            <a:rect l="l" t="t" r="r" b="b"/>
            <a:pathLst>
              <a:path w="309880" h="320039">
                <a:moveTo>
                  <a:pt x="77724" y="258222"/>
                </a:moveTo>
                <a:lnTo>
                  <a:pt x="72390" y="217074"/>
                </a:lnTo>
                <a:lnTo>
                  <a:pt x="64008" y="205644"/>
                </a:lnTo>
                <a:lnTo>
                  <a:pt x="58602" y="200775"/>
                </a:lnTo>
                <a:lnTo>
                  <a:pt x="52768" y="197548"/>
                </a:lnTo>
                <a:lnTo>
                  <a:pt x="46648" y="195893"/>
                </a:lnTo>
                <a:lnTo>
                  <a:pt x="40386" y="195738"/>
                </a:lnTo>
                <a:lnTo>
                  <a:pt x="34111" y="196572"/>
                </a:lnTo>
                <a:lnTo>
                  <a:pt x="5143" y="222027"/>
                </a:lnTo>
                <a:lnTo>
                  <a:pt x="0" y="238410"/>
                </a:lnTo>
                <a:lnTo>
                  <a:pt x="12192" y="250602"/>
                </a:lnTo>
                <a:lnTo>
                  <a:pt x="13346" y="241446"/>
                </a:lnTo>
                <a:lnTo>
                  <a:pt x="15716" y="233362"/>
                </a:lnTo>
                <a:lnTo>
                  <a:pt x="19371" y="226278"/>
                </a:lnTo>
                <a:lnTo>
                  <a:pt x="24384" y="220122"/>
                </a:lnTo>
                <a:lnTo>
                  <a:pt x="31361" y="214538"/>
                </a:lnTo>
                <a:lnTo>
                  <a:pt x="38481" y="212598"/>
                </a:lnTo>
                <a:lnTo>
                  <a:pt x="45600" y="214229"/>
                </a:lnTo>
                <a:lnTo>
                  <a:pt x="52578" y="219360"/>
                </a:lnTo>
                <a:lnTo>
                  <a:pt x="57150" y="223932"/>
                </a:lnTo>
                <a:lnTo>
                  <a:pt x="60198" y="229266"/>
                </a:lnTo>
                <a:lnTo>
                  <a:pt x="60960" y="236124"/>
                </a:lnTo>
                <a:lnTo>
                  <a:pt x="62484" y="242220"/>
                </a:lnTo>
                <a:lnTo>
                  <a:pt x="63246" y="250602"/>
                </a:lnTo>
                <a:lnTo>
                  <a:pt x="63246" y="310038"/>
                </a:lnTo>
                <a:lnTo>
                  <a:pt x="73152" y="319944"/>
                </a:lnTo>
                <a:lnTo>
                  <a:pt x="76962" y="316134"/>
                </a:lnTo>
                <a:lnTo>
                  <a:pt x="76962" y="294036"/>
                </a:lnTo>
                <a:lnTo>
                  <a:pt x="77724" y="258222"/>
                </a:lnTo>
                <a:close/>
              </a:path>
              <a:path w="309880" h="320039">
                <a:moveTo>
                  <a:pt x="63246" y="310038"/>
                </a:moveTo>
                <a:lnTo>
                  <a:pt x="63246" y="261270"/>
                </a:lnTo>
                <a:lnTo>
                  <a:pt x="62484" y="309276"/>
                </a:lnTo>
                <a:lnTo>
                  <a:pt x="63246" y="310038"/>
                </a:lnTo>
                <a:close/>
              </a:path>
              <a:path w="309880" h="320039">
                <a:moveTo>
                  <a:pt x="177807" y="205799"/>
                </a:moveTo>
                <a:lnTo>
                  <a:pt x="161674" y="167139"/>
                </a:lnTo>
                <a:lnTo>
                  <a:pt x="131802" y="140029"/>
                </a:lnTo>
                <a:lnTo>
                  <a:pt x="113347" y="131826"/>
                </a:lnTo>
                <a:lnTo>
                  <a:pt x="96893" y="132337"/>
                </a:lnTo>
                <a:lnTo>
                  <a:pt x="82296" y="141636"/>
                </a:lnTo>
                <a:lnTo>
                  <a:pt x="76116" y="148924"/>
                </a:lnTo>
                <a:lnTo>
                  <a:pt x="72390" y="156876"/>
                </a:lnTo>
                <a:lnTo>
                  <a:pt x="70937" y="165425"/>
                </a:lnTo>
                <a:lnTo>
                  <a:pt x="71628" y="174402"/>
                </a:lnTo>
                <a:lnTo>
                  <a:pt x="74604" y="184261"/>
                </a:lnTo>
                <a:lnTo>
                  <a:pt x="80010" y="194405"/>
                </a:lnTo>
                <a:lnTo>
                  <a:pt x="87010" y="203898"/>
                </a:lnTo>
                <a:lnTo>
                  <a:pt x="87010" y="161329"/>
                </a:lnTo>
                <a:lnTo>
                  <a:pt x="91440" y="152304"/>
                </a:lnTo>
                <a:lnTo>
                  <a:pt x="100131" y="147875"/>
                </a:lnTo>
                <a:lnTo>
                  <a:pt x="111252" y="149447"/>
                </a:lnTo>
                <a:lnTo>
                  <a:pt x="124658" y="157019"/>
                </a:lnTo>
                <a:lnTo>
                  <a:pt x="140208" y="170592"/>
                </a:lnTo>
                <a:lnTo>
                  <a:pt x="153340" y="186023"/>
                </a:lnTo>
                <a:lnTo>
                  <a:pt x="160686" y="199167"/>
                </a:lnTo>
                <a:lnTo>
                  <a:pt x="162175" y="210026"/>
                </a:lnTo>
                <a:lnTo>
                  <a:pt x="162175" y="233113"/>
                </a:lnTo>
                <a:lnTo>
                  <a:pt x="166878" y="229266"/>
                </a:lnTo>
                <a:lnTo>
                  <a:pt x="172712" y="222111"/>
                </a:lnTo>
                <a:lnTo>
                  <a:pt x="176403" y="214312"/>
                </a:lnTo>
                <a:lnTo>
                  <a:pt x="177807" y="205799"/>
                </a:lnTo>
                <a:close/>
              </a:path>
              <a:path w="309880" h="320039">
                <a:moveTo>
                  <a:pt x="124968" y="268128"/>
                </a:moveTo>
                <a:lnTo>
                  <a:pt x="114300" y="257460"/>
                </a:lnTo>
                <a:lnTo>
                  <a:pt x="76962" y="294036"/>
                </a:lnTo>
                <a:lnTo>
                  <a:pt x="76962" y="316134"/>
                </a:lnTo>
                <a:lnTo>
                  <a:pt x="124968" y="268128"/>
                </a:lnTo>
                <a:close/>
              </a:path>
              <a:path w="309880" h="320039">
                <a:moveTo>
                  <a:pt x="162175" y="233113"/>
                </a:moveTo>
                <a:lnTo>
                  <a:pt x="162175" y="210026"/>
                </a:lnTo>
                <a:lnTo>
                  <a:pt x="157734" y="218598"/>
                </a:lnTo>
                <a:lnTo>
                  <a:pt x="148732" y="223158"/>
                </a:lnTo>
                <a:lnTo>
                  <a:pt x="109728" y="201834"/>
                </a:lnTo>
                <a:lnTo>
                  <a:pt x="87010" y="161329"/>
                </a:lnTo>
                <a:lnTo>
                  <a:pt x="87010" y="203898"/>
                </a:lnTo>
                <a:lnTo>
                  <a:pt x="117157" y="231648"/>
                </a:lnTo>
                <a:lnTo>
                  <a:pt x="144053" y="240196"/>
                </a:lnTo>
                <a:lnTo>
                  <a:pt x="152114" y="238791"/>
                </a:lnTo>
                <a:lnTo>
                  <a:pt x="159746" y="235100"/>
                </a:lnTo>
                <a:lnTo>
                  <a:pt x="162175" y="233113"/>
                </a:lnTo>
                <a:close/>
              </a:path>
              <a:path w="309880" h="320039">
                <a:moveTo>
                  <a:pt x="258318" y="135540"/>
                </a:moveTo>
                <a:lnTo>
                  <a:pt x="247650" y="124872"/>
                </a:lnTo>
                <a:lnTo>
                  <a:pt x="229362" y="143160"/>
                </a:lnTo>
                <a:lnTo>
                  <a:pt x="154686" y="68484"/>
                </a:lnTo>
                <a:lnTo>
                  <a:pt x="131826" y="108108"/>
                </a:lnTo>
                <a:lnTo>
                  <a:pt x="142494" y="118776"/>
                </a:lnTo>
                <a:lnTo>
                  <a:pt x="156210" y="95154"/>
                </a:lnTo>
                <a:lnTo>
                  <a:pt x="216408" y="155352"/>
                </a:lnTo>
                <a:lnTo>
                  <a:pt x="216408" y="176805"/>
                </a:lnTo>
                <a:lnTo>
                  <a:pt x="258318" y="135540"/>
                </a:lnTo>
                <a:close/>
              </a:path>
              <a:path w="309880" h="320039">
                <a:moveTo>
                  <a:pt x="216408" y="176805"/>
                </a:moveTo>
                <a:lnTo>
                  <a:pt x="216408" y="155352"/>
                </a:lnTo>
                <a:lnTo>
                  <a:pt x="198120" y="173640"/>
                </a:lnTo>
                <a:lnTo>
                  <a:pt x="208788" y="184308"/>
                </a:lnTo>
                <a:lnTo>
                  <a:pt x="216408" y="176805"/>
                </a:lnTo>
                <a:close/>
              </a:path>
              <a:path w="309880" h="320039">
                <a:moveTo>
                  <a:pt x="309300" y="74306"/>
                </a:moveTo>
                <a:lnTo>
                  <a:pt x="293072" y="35647"/>
                </a:lnTo>
                <a:lnTo>
                  <a:pt x="263187" y="8203"/>
                </a:lnTo>
                <a:lnTo>
                  <a:pt x="244697" y="0"/>
                </a:lnTo>
                <a:lnTo>
                  <a:pt x="228064" y="511"/>
                </a:lnTo>
                <a:lnTo>
                  <a:pt x="213360" y="9810"/>
                </a:lnTo>
                <a:lnTo>
                  <a:pt x="207525" y="17406"/>
                </a:lnTo>
                <a:lnTo>
                  <a:pt x="203835" y="25431"/>
                </a:lnTo>
                <a:lnTo>
                  <a:pt x="202430" y="34028"/>
                </a:lnTo>
                <a:lnTo>
                  <a:pt x="203454" y="43338"/>
                </a:lnTo>
                <a:lnTo>
                  <a:pt x="206323" y="52756"/>
                </a:lnTo>
                <a:lnTo>
                  <a:pt x="211550" y="62674"/>
                </a:lnTo>
                <a:lnTo>
                  <a:pt x="218408" y="71942"/>
                </a:lnTo>
                <a:lnTo>
                  <a:pt x="218408" y="29622"/>
                </a:lnTo>
                <a:lnTo>
                  <a:pt x="223266" y="20478"/>
                </a:lnTo>
                <a:lnTo>
                  <a:pt x="231838" y="16061"/>
                </a:lnTo>
                <a:lnTo>
                  <a:pt x="242697" y="17716"/>
                </a:lnTo>
                <a:lnTo>
                  <a:pt x="255841" y="25515"/>
                </a:lnTo>
                <a:lnTo>
                  <a:pt x="271272" y="39528"/>
                </a:lnTo>
                <a:lnTo>
                  <a:pt x="284726" y="54518"/>
                </a:lnTo>
                <a:lnTo>
                  <a:pt x="292036" y="67437"/>
                </a:lnTo>
                <a:lnTo>
                  <a:pt x="293346" y="78212"/>
                </a:lnTo>
                <a:lnTo>
                  <a:pt x="293346" y="101949"/>
                </a:lnTo>
                <a:lnTo>
                  <a:pt x="297942" y="98202"/>
                </a:lnTo>
                <a:lnTo>
                  <a:pt x="304109" y="90618"/>
                </a:lnTo>
                <a:lnTo>
                  <a:pt x="307848" y="82677"/>
                </a:lnTo>
                <a:lnTo>
                  <a:pt x="309300" y="74306"/>
                </a:lnTo>
                <a:close/>
              </a:path>
              <a:path w="309880" h="320039">
                <a:moveTo>
                  <a:pt x="293346" y="101949"/>
                </a:moveTo>
                <a:lnTo>
                  <a:pt x="293346" y="78212"/>
                </a:lnTo>
                <a:lnTo>
                  <a:pt x="288798" y="86772"/>
                </a:lnTo>
                <a:lnTo>
                  <a:pt x="280237" y="91773"/>
                </a:lnTo>
                <a:lnTo>
                  <a:pt x="241554" y="70770"/>
                </a:lnTo>
                <a:lnTo>
                  <a:pt x="218408" y="29622"/>
                </a:lnTo>
                <a:lnTo>
                  <a:pt x="218408" y="71942"/>
                </a:lnTo>
                <a:lnTo>
                  <a:pt x="248602" y="100203"/>
                </a:lnTo>
                <a:lnTo>
                  <a:pt x="275439" y="108811"/>
                </a:lnTo>
                <a:lnTo>
                  <a:pt x="283464" y="107442"/>
                </a:lnTo>
                <a:lnTo>
                  <a:pt x="290917" y="103929"/>
                </a:lnTo>
                <a:lnTo>
                  <a:pt x="293346" y="101949"/>
                </a:lnTo>
                <a:close/>
              </a:path>
            </a:pathLst>
          </a:custGeom>
          <a:solidFill>
            <a:srgbClr val="595959"/>
          </a:solidFill>
        </p:spPr>
        <p:txBody>
          <a:bodyPr wrap="square" lIns="0" tIns="0" rIns="0" bIns="0" rtlCol="0"/>
          <a:lstStyle/>
          <a:p>
            <a:endParaRPr/>
          </a:p>
        </p:txBody>
      </p:sp>
      <p:sp>
        <p:nvSpPr>
          <p:cNvPr id="37" name="object 37"/>
          <p:cNvSpPr/>
          <p:nvPr/>
        </p:nvSpPr>
        <p:spPr>
          <a:xfrm>
            <a:off x="2932823" y="5856732"/>
            <a:ext cx="323850" cy="318135"/>
          </a:xfrm>
          <a:custGeom>
            <a:avLst/>
            <a:gdLst/>
            <a:ahLst/>
            <a:cxnLst/>
            <a:rect l="l" t="t" r="r" b="b"/>
            <a:pathLst>
              <a:path w="323850" h="318135">
                <a:moveTo>
                  <a:pt x="77724" y="256031"/>
                </a:moveTo>
                <a:lnTo>
                  <a:pt x="72390" y="214883"/>
                </a:lnTo>
                <a:lnTo>
                  <a:pt x="64008" y="203453"/>
                </a:lnTo>
                <a:lnTo>
                  <a:pt x="58602" y="198584"/>
                </a:lnTo>
                <a:lnTo>
                  <a:pt x="52768" y="195357"/>
                </a:lnTo>
                <a:lnTo>
                  <a:pt x="46648" y="193702"/>
                </a:lnTo>
                <a:lnTo>
                  <a:pt x="40386" y="193547"/>
                </a:lnTo>
                <a:lnTo>
                  <a:pt x="34111" y="194381"/>
                </a:lnTo>
                <a:lnTo>
                  <a:pt x="5143" y="219836"/>
                </a:lnTo>
                <a:lnTo>
                  <a:pt x="0" y="236219"/>
                </a:lnTo>
                <a:lnTo>
                  <a:pt x="12192" y="248411"/>
                </a:lnTo>
                <a:lnTo>
                  <a:pt x="13346" y="239256"/>
                </a:lnTo>
                <a:lnTo>
                  <a:pt x="15716" y="231171"/>
                </a:lnTo>
                <a:lnTo>
                  <a:pt x="19371" y="224087"/>
                </a:lnTo>
                <a:lnTo>
                  <a:pt x="24384" y="217931"/>
                </a:lnTo>
                <a:lnTo>
                  <a:pt x="31682" y="212347"/>
                </a:lnTo>
                <a:lnTo>
                  <a:pt x="38766" y="210407"/>
                </a:lnTo>
                <a:lnTo>
                  <a:pt x="45708" y="212038"/>
                </a:lnTo>
                <a:lnTo>
                  <a:pt x="63246" y="248411"/>
                </a:lnTo>
                <a:lnTo>
                  <a:pt x="63246" y="307848"/>
                </a:lnTo>
                <a:lnTo>
                  <a:pt x="73152" y="317753"/>
                </a:lnTo>
                <a:lnTo>
                  <a:pt x="76962" y="313944"/>
                </a:lnTo>
                <a:lnTo>
                  <a:pt x="76962" y="291845"/>
                </a:lnTo>
                <a:lnTo>
                  <a:pt x="77724" y="256031"/>
                </a:lnTo>
                <a:close/>
              </a:path>
              <a:path w="323850" h="318135">
                <a:moveTo>
                  <a:pt x="63246" y="307848"/>
                </a:moveTo>
                <a:lnTo>
                  <a:pt x="63246" y="259079"/>
                </a:lnTo>
                <a:lnTo>
                  <a:pt x="62484" y="307086"/>
                </a:lnTo>
                <a:lnTo>
                  <a:pt x="63246" y="307848"/>
                </a:lnTo>
                <a:close/>
              </a:path>
              <a:path w="323850" h="318135">
                <a:moveTo>
                  <a:pt x="177807" y="203608"/>
                </a:moveTo>
                <a:lnTo>
                  <a:pt x="161674" y="164949"/>
                </a:lnTo>
                <a:lnTo>
                  <a:pt x="131802" y="137838"/>
                </a:lnTo>
                <a:lnTo>
                  <a:pt x="113347" y="129635"/>
                </a:lnTo>
                <a:lnTo>
                  <a:pt x="96893" y="130147"/>
                </a:lnTo>
                <a:lnTo>
                  <a:pt x="82296" y="139445"/>
                </a:lnTo>
                <a:lnTo>
                  <a:pt x="76116" y="146734"/>
                </a:lnTo>
                <a:lnTo>
                  <a:pt x="72390" y="154686"/>
                </a:lnTo>
                <a:lnTo>
                  <a:pt x="70937" y="163234"/>
                </a:lnTo>
                <a:lnTo>
                  <a:pt x="71628" y="172211"/>
                </a:lnTo>
                <a:lnTo>
                  <a:pt x="74926" y="182070"/>
                </a:lnTo>
                <a:lnTo>
                  <a:pt x="80295" y="192214"/>
                </a:lnTo>
                <a:lnTo>
                  <a:pt x="87010" y="201536"/>
                </a:lnTo>
                <a:lnTo>
                  <a:pt x="87010" y="159138"/>
                </a:lnTo>
                <a:lnTo>
                  <a:pt x="91440" y="150113"/>
                </a:lnTo>
                <a:lnTo>
                  <a:pt x="100453" y="145684"/>
                </a:lnTo>
                <a:lnTo>
                  <a:pt x="111537" y="147256"/>
                </a:lnTo>
                <a:lnTo>
                  <a:pt x="124765" y="154828"/>
                </a:lnTo>
                <a:lnTo>
                  <a:pt x="140208" y="168401"/>
                </a:lnTo>
                <a:lnTo>
                  <a:pt x="153340" y="183832"/>
                </a:lnTo>
                <a:lnTo>
                  <a:pt x="160686" y="196976"/>
                </a:lnTo>
                <a:lnTo>
                  <a:pt x="162175" y="207835"/>
                </a:lnTo>
                <a:lnTo>
                  <a:pt x="162175" y="230923"/>
                </a:lnTo>
                <a:lnTo>
                  <a:pt x="166878" y="227076"/>
                </a:lnTo>
                <a:lnTo>
                  <a:pt x="172712" y="219920"/>
                </a:lnTo>
                <a:lnTo>
                  <a:pt x="176403" y="212121"/>
                </a:lnTo>
                <a:lnTo>
                  <a:pt x="177807" y="203608"/>
                </a:lnTo>
                <a:close/>
              </a:path>
              <a:path w="323850" h="318135">
                <a:moveTo>
                  <a:pt x="124968" y="265938"/>
                </a:moveTo>
                <a:lnTo>
                  <a:pt x="114300" y="255269"/>
                </a:lnTo>
                <a:lnTo>
                  <a:pt x="76962" y="291845"/>
                </a:lnTo>
                <a:lnTo>
                  <a:pt x="76962" y="313944"/>
                </a:lnTo>
                <a:lnTo>
                  <a:pt x="124968" y="265938"/>
                </a:lnTo>
                <a:close/>
              </a:path>
              <a:path w="323850" h="318135">
                <a:moveTo>
                  <a:pt x="162175" y="230923"/>
                </a:moveTo>
                <a:lnTo>
                  <a:pt x="162175" y="207835"/>
                </a:lnTo>
                <a:lnTo>
                  <a:pt x="157734" y="216408"/>
                </a:lnTo>
                <a:lnTo>
                  <a:pt x="148732" y="220968"/>
                </a:lnTo>
                <a:lnTo>
                  <a:pt x="109728" y="199644"/>
                </a:lnTo>
                <a:lnTo>
                  <a:pt x="87010" y="159138"/>
                </a:lnTo>
                <a:lnTo>
                  <a:pt x="87010" y="201536"/>
                </a:lnTo>
                <a:lnTo>
                  <a:pt x="117157" y="229457"/>
                </a:lnTo>
                <a:lnTo>
                  <a:pt x="144053" y="238005"/>
                </a:lnTo>
                <a:lnTo>
                  <a:pt x="152114" y="236601"/>
                </a:lnTo>
                <a:lnTo>
                  <a:pt x="159746" y="232910"/>
                </a:lnTo>
                <a:lnTo>
                  <a:pt x="162175" y="230923"/>
                </a:lnTo>
                <a:close/>
              </a:path>
              <a:path w="323850" h="318135">
                <a:moveTo>
                  <a:pt x="258318" y="133349"/>
                </a:moveTo>
                <a:lnTo>
                  <a:pt x="247650" y="122681"/>
                </a:lnTo>
                <a:lnTo>
                  <a:pt x="229362" y="140969"/>
                </a:lnTo>
                <a:lnTo>
                  <a:pt x="154686" y="66293"/>
                </a:lnTo>
                <a:lnTo>
                  <a:pt x="131826" y="105917"/>
                </a:lnTo>
                <a:lnTo>
                  <a:pt x="142494" y="116585"/>
                </a:lnTo>
                <a:lnTo>
                  <a:pt x="156210" y="92963"/>
                </a:lnTo>
                <a:lnTo>
                  <a:pt x="216408" y="153161"/>
                </a:lnTo>
                <a:lnTo>
                  <a:pt x="216408" y="174615"/>
                </a:lnTo>
                <a:lnTo>
                  <a:pt x="258318" y="133349"/>
                </a:lnTo>
                <a:close/>
              </a:path>
              <a:path w="323850" h="318135">
                <a:moveTo>
                  <a:pt x="323850" y="67055"/>
                </a:moveTo>
                <a:lnTo>
                  <a:pt x="313182" y="56387"/>
                </a:lnTo>
                <a:lnTo>
                  <a:pt x="294894" y="74675"/>
                </a:lnTo>
                <a:lnTo>
                  <a:pt x="220218" y="0"/>
                </a:lnTo>
                <a:lnTo>
                  <a:pt x="197358" y="40385"/>
                </a:lnTo>
                <a:lnTo>
                  <a:pt x="208788" y="51053"/>
                </a:lnTo>
                <a:lnTo>
                  <a:pt x="222504" y="27431"/>
                </a:lnTo>
                <a:lnTo>
                  <a:pt x="282702" y="87629"/>
                </a:lnTo>
                <a:lnTo>
                  <a:pt x="282702" y="108846"/>
                </a:lnTo>
                <a:lnTo>
                  <a:pt x="323850" y="67055"/>
                </a:lnTo>
                <a:close/>
              </a:path>
              <a:path w="323850" h="318135">
                <a:moveTo>
                  <a:pt x="216408" y="174615"/>
                </a:moveTo>
                <a:lnTo>
                  <a:pt x="216408" y="153161"/>
                </a:lnTo>
                <a:lnTo>
                  <a:pt x="198120" y="171449"/>
                </a:lnTo>
                <a:lnTo>
                  <a:pt x="208788" y="182117"/>
                </a:lnTo>
                <a:lnTo>
                  <a:pt x="216408" y="174615"/>
                </a:lnTo>
                <a:close/>
              </a:path>
              <a:path w="323850" h="318135">
                <a:moveTo>
                  <a:pt x="282702" y="108846"/>
                </a:moveTo>
                <a:lnTo>
                  <a:pt x="282702" y="87629"/>
                </a:lnTo>
                <a:lnTo>
                  <a:pt x="264414" y="105917"/>
                </a:lnTo>
                <a:lnTo>
                  <a:pt x="275082" y="116585"/>
                </a:lnTo>
                <a:lnTo>
                  <a:pt x="282702" y="108846"/>
                </a:lnTo>
                <a:close/>
              </a:path>
            </a:pathLst>
          </a:custGeom>
          <a:solidFill>
            <a:srgbClr val="595959"/>
          </a:solidFill>
        </p:spPr>
        <p:txBody>
          <a:bodyPr wrap="square" lIns="0" tIns="0" rIns="0" bIns="0" rtlCol="0"/>
          <a:lstStyle/>
          <a:p>
            <a:endParaRPr/>
          </a:p>
        </p:txBody>
      </p:sp>
      <p:sp>
        <p:nvSpPr>
          <p:cNvPr id="38" name="object 38"/>
          <p:cNvSpPr/>
          <p:nvPr/>
        </p:nvSpPr>
        <p:spPr>
          <a:xfrm>
            <a:off x="3406787" y="5852921"/>
            <a:ext cx="322580" cy="321945"/>
          </a:xfrm>
          <a:custGeom>
            <a:avLst/>
            <a:gdLst/>
            <a:ahLst/>
            <a:cxnLst/>
            <a:rect l="l" t="t" r="r" b="b"/>
            <a:pathLst>
              <a:path w="322579" h="321945">
                <a:moveTo>
                  <a:pt x="77890" y="249674"/>
                </a:moveTo>
                <a:lnTo>
                  <a:pt x="77342" y="240792"/>
                </a:lnTo>
                <a:lnTo>
                  <a:pt x="76223" y="233052"/>
                </a:lnTo>
                <a:lnTo>
                  <a:pt x="74675" y="226314"/>
                </a:lnTo>
                <a:lnTo>
                  <a:pt x="73151" y="218694"/>
                </a:lnTo>
                <a:lnTo>
                  <a:pt x="69341" y="211836"/>
                </a:lnTo>
                <a:lnTo>
                  <a:pt x="64007" y="207264"/>
                </a:lnTo>
                <a:lnTo>
                  <a:pt x="58709" y="202394"/>
                </a:lnTo>
                <a:lnTo>
                  <a:pt x="53054" y="199167"/>
                </a:lnTo>
                <a:lnTo>
                  <a:pt x="46970" y="197512"/>
                </a:lnTo>
                <a:lnTo>
                  <a:pt x="40385" y="197358"/>
                </a:lnTo>
                <a:lnTo>
                  <a:pt x="34111" y="198191"/>
                </a:lnTo>
                <a:lnTo>
                  <a:pt x="5714" y="223647"/>
                </a:lnTo>
                <a:lnTo>
                  <a:pt x="0" y="240030"/>
                </a:lnTo>
                <a:lnTo>
                  <a:pt x="12191" y="252222"/>
                </a:lnTo>
                <a:lnTo>
                  <a:pt x="13346" y="243066"/>
                </a:lnTo>
                <a:lnTo>
                  <a:pt x="15716" y="234981"/>
                </a:lnTo>
                <a:lnTo>
                  <a:pt x="19371" y="227897"/>
                </a:lnTo>
                <a:lnTo>
                  <a:pt x="24383" y="221742"/>
                </a:lnTo>
                <a:lnTo>
                  <a:pt x="31682" y="216157"/>
                </a:lnTo>
                <a:lnTo>
                  <a:pt x="38766" y="214217"/>
                </a:lnTo>
                <a:lnTo>
                  <a:pt x="45708" y="215848"/>
                </a:lnTo>
                <a:lnTo>
                  <a:pt x="63245" y="252222"/>
                </a:lnTo>
                <a:lnTo>
                  <a:pt x="63245" y="311658"/>
                </a:lnTo>
                <a:lnTo>
                  <a:pt x="73151" y="321564"/>
                </a:lnTo>
                <a:lnTo>
                  <a:pt x="76961" y="317809"/>
                </a:lnTo>
                <a:lnTo>
                  <a:pt x="76961" y="295656"/>
                </a:lnTo>
                <a:lnTo>
                  <a:pt x="77890" y="249674"/>
                </a:lnTo>
                <a:close/>
              </a:path>
              <a:path w="322579" h="321945">
                <a:moveTo>
                  <a:pt x="63245" y="311658"/>
                </a:moveTo>
                <a:lnTo>
                  <a:pt x="63245" y="262890"/>
                </a:lnTo>
                <a:lnTo>
                  <a:pt x="62483" y="310896"/>
                </a:lnTo>
                <a:lnTo>
                  <a:pt x="63245" y="311658"/>
                </a:lnTo>
                <a:close/>
              </a:path>
              <a:path w="322579" h="321945">
                <a:moveTo>
                  <a:pt x="178129" y="207418"/>
                </a:moveTo>
                <a:lnTo>
                  <a:pt x="161686" y="168759"/>
                </a:lnTo>
                <a:lnTo>
                  <a:pt x="132123" y="141648"/>
                </a:lnTo>
                <a:lnTo>
                  <a:pt x="113633" y="133445"/>
                </a:lnTo>
                <a:lnTo>
                  <a:pt x="97000" y="133957"/>
                </a:lnTo>
                <a:lnTo>
                  <a:pt x="82295" y="143256"/>
                </a:lnTo>
                <a:lnTo>
                  <a:pt x="76450" y="150518"/>
                </a:lnTo>
                <a:lnTo>
                  <a:pt x="72675" y="158496"/>
                </a:lnTo>
                <a:lnTo>
                  <a:pt x="71044" y="167044"/>
                </a:lnTo>
                <a:lnTo>
                  <a:pt x="71627" y="176022"/>
                </a:lnTo>
                <a:lnTo>
                  <a:pt x="74926" y="185880"/>
                </a:lnTo>
                <a:lnTo>
                  <a:pt x="80295" y="196024"/>
                </a:lnTo>
                <a:lnTo>
                  <a:pt x="87344" y="205809"/>
                </a:lnTo>
                <a:lnTo>
                  <a:pt x="87344" y="162948"/>
                </a:lnTo>
                <a:lnTo>
                  <a:pt x="92201" y="153924"/>
                </a:lnTo>
                <a:lnTo>
                  <a:pt x="100774" y="149494"/>
                </a:lnTo>
                <a:lnTo>
                  <a:pt x="111632" y="151066"/>
                </a:lnTo>
                <a:lnTo>
                  <a:pt x="124777" y="158638"/>
                </a:lnTo>
                <a:lnTo>
                  <a:pt x="153662" y="187642"/>
                </a:lnTo>
                <a:lnTo>
                  <a:pt x="162282" y="234645"/>
                </a:lnTo>
                <a:lnTo>
                  <a:pt x="166877" y="230886"/>
                </a:lnTo>
                <a:lnTo>
                  <a:pt x="172723" y="223730"/>
                </a:lnTo>
                <a:lnTo>
                  <a:pt x="176498" y="215931"/>
                </a:lnTo>
                <a:lnTo>
                  <a:pt x="178129" y="207418"/>
                </a:lnTo>
                <a:close/>
              </a:path>
              <a:path w="322579" h="321945">
                <a:moveTo>
                  <a:pt x="125729" y="269748"/>
                </a:moveTo>
                <a:lnTo>
                  <a:pt x="114299" y="259080"/>
                </a:lnTo>
                <a:lnTo>
                  <a:pt x="76961" y="295656"/>
                </a:lnTo>
                <a:lnTo>
                  <a:pt x="76961" y="317809"/>
                </a:lnTo>
                <a:lnTo>
                  <a:pt x="125729" y="269748"/>
                </a:lnTo>
                <a:close/>
              </a:path>
              <a:path w="322579" h="321945">
                <a:moveTo>
                  <a:pt x="162282" y="234645"/>
                </a:moveTo>
                <a:lnTo>
                  <a:pt x="162282" y="211645"/>
                </a:lnTo>
                <a:lnTo>
                  <a:pt x="157733" y="220218"/>
                </a:lnTo>
                <a:lnTo>
                  <a:pt x="148851" y="224778"/>
                </a:lnTo>
                <a:lnTo>
                  <a:pt x="110489" y="203454"/>
                </a:lnTo>
                <a:lnTo>
                  <a:pt x="87344" y="162948"/>
                </a:lnTo>
                <a:lnTo>
                  <a:pt x="87344" y="205809"/>
                </a:lnTo>
                <a:lnTo>
                  <a:pt x="117443" y="233267"/>
                </a:lnTo>
                <a:lnTo>
                  <a:pt x="144053" y="241815"/>
                </a:lnTo>
                <a:lnTo>
                  <a:pt x="152114" y="240411"/>
                </a:lnTo>
                <a:lnTo>
                  <a:pt x="159746" y="236720"/>
                </a:lnTo>
                <a:lnTo>
                  <a:pt x="162282" y="234645"/>
                </a:lnTo>
                <a:close/>
              </a:path>
              <a:path w="322579" h="321945">
                <a:moveTo>
                  <a:pt x="258317" y="137160"/>
                </a:moveTo>
                <a:lnTo>
                  <a:pt x="247649" y="126492"/>
                </a:lnTo>
                <a:lnTo>
                  <a:pt x="229361" y="144780"/>
                </a:lnTo>
                <a:lnTo>
                  <a:pt x="154685" y="70104"/>
                </a:lnTo>
                <a:lnTo>
                  <a:pt x="131825" y="109728"/>
                </a:lnTo>
                <a:lnTo>
                  <a:pt x="142493" y="120396"/>
                </a:lnTo>
                <a:lnTo>
                  <a:pt x="156209" y="96774"/>
                </a:lnTo>
                <a:lnTo>
                  <a:pt x="217169" y="156972"/>
                </a:lnTo>
                <a:lnTo>
                  <a:pt x="217169" y="177674"/>
                </a:lnTo>
                <a:lnTo>
                  <a:pt x="258317" y="137160"/>
                </a:lnTo>
                <a:close/>
              </a:path>
              <a:path w="322579" h="321945">
                <a:moveTo>
                  <a:pt x="275081" y="62484"/>
                </a:moveTo>
                <a:lnTo>
                  <a:pt x="269747" y="21336"/>
                </a:lnTo>
                <a:lnTo>
                  <a:pt x="237743" y="0"/>
                </a:lnTo>
                <a:lnTo>
                  <a:pt x="231469" y="833"/>
                </a:lnTo>
                <a:lnTo>
                  <a:pt x="202501" y="26289"/>
                </a:lnTo>
                <a:lnTo>
                  <a:pt x="197357" y="42672"/>
                </a:lnTo>
                <a:lnTo>
                  <a:pt x="209549" y="54864"/>
                </a:lnTo>
                <a:lnTo>
                  <a:pt x="210704" y="45708"/>
                </a:lnTo>
                <a:lnTo>
                  <a:pt x="213074" y="37623"/>
                </a:lnTo>
                <a:lnTo>
                  <a:pt x="216729" y="30539"/>
                </a:lnTo>
                <a:lnTo>
                  <a:pt x="221741" y="24384"/>
                </a:lnTo>
                <a:lnTo>
                  <a:pt x="228719" y="19121"/>
                </a:lnTo>
                <a:lnTo>
                  <a:pt x="235838" y="17145"/>
                </a:lnTo>
                <a:lnTo>
                  <a:pt x="242958" y="18597"/>
                </a:lnTo>
                <a:lnTo>
                  <a:pt x="249935" y="23622"/>
                </a:lnTo>
                <a:lnTo>
                  <a:pt x="254507" y="28194"/>
                </a:lnTo>
                <a:lnTo>
                  <a:pt x="257555" y="33528"/>
                </a:lnTo>
                <a:lnTo>
                  <a:pt x="258317" y="40386"/>
                </a:lnTo>
                <a:lnTo>
                  <a:pt x="259318" y="45505"/>
                </a:lnTo>
                <a:lnTo>
                  <a:pt x="260032" y="51625"/>
                </a:lnTo>
                <a:lnTo>
                  <a:pt x="260461" y="58602"/>
                </a:lnTo>
                <a:lnTo>
                  <a:pt x="260603" y="66294"/>
                </a:lnTo>
                <a:lnTo>
                  <a:pt x="260603" y="115062"/>
                </a:lnTo>
                <a:lnTo>
                  <a:pt x="270509" y="124968"/>
                </a:lnTo>
                <a:lnTo>
                  <a:pt x="274319" y="121101"/>
                </a:lnTo>
                <a:lnTo>
                  <a:pt x="274319" y="98298"/>
                </a:lnTo>
                <a:lnTo>
                  <a:pt x="275081" y="62484"/>
                </a:lnTo>
                <a:close/>
              </a:path>
              <a:path w="322579" h="321945">
                <a:moveTo>
                  <a:pt x="217169" y="177674"/>
                </a:moveTo>
                <a:lnTo>
                  <a:pt x="217169" y="156972"/>
                </a:lnTo>
                <a:lnTo>
                  <a:pt x="198881" y="175260"/>
                </a:lnTo>
                <a:lnTo>
                  <a:pt x="208787" y="185928"/>
                </a:lnTo>
                <a:lnTo>
                  <a:pt x="217169" y="177674"/>
                </a:lnTo>
                <a:close/>
              </a:path>
              <a:path w="322579" h="321945">
                <a:moveTo>
                  <a:pt x="260603" y="115062"/>
                </a:moveTo>
                <a:lnTo>
                  <a:pt x="260603" y="66294"/>
                </a:lnTo>
                <a:lnTo>
                  <a:pt x="259841" y="114300"/>
                </a:lnTo>
                <a:lnTo>
                  <a:pt x="260603" y="115062"/>
                </a:lnTo>
                <a:close/>
              </a:path>
              <a:path w="322579" h="321945">
                <a:moveTo>
                  <a:pt x="322325" y="72390"/>
                </a:moveTo>
                <a:lnTo>
                  <a:pt x="311657" y="61722"/>
                </a:lnTo>
                <a:lnTo>
                  <a:pt x="274319" y="99060"/>
                </a:lnTo>
                <a:lnTo>
                  <a:pt x="274319" y="121101"/>
                </a:lnTo>
                <a:lnTo>
                  <a:pt x="322325" y="72390"/>
                </a:lnTo>
                <a:close/>
              </a:path>
            </a:pathLst>
          </a:custGeom>
          <a:solidFill>
            <a:srgbClr val="595959"/>
          </a:solidFill>
        </p:spPr>
        <p:txBody>
          <a:bodyPr wrap="square" lIns="0" tIns="0" rIns="0" bIns="0" rtlCol="0"/>
          <a:lstStyle/>
          <a:p>
            <a:endParaRPr/>
          </a:p>
        </p:txBody>
      </p:sp>
      <p:sp>
        <p:nvSpPr>
          <p:cNvPr id="39" name="object 39"/>
          <p:cNvSpPr/>
          <p:nvPr/>
        </p:nvSpPr>
        <p:spPr>
          <a:xfrm>
            <a:off x="3880751" y="5854446"/>
            <a:ext cx="309880" cy="320040"/>
          </a:xfrm>
          <a:custGeom>
            <a:avLst/>
            <a:gdLst/>
            <a:ahLst/>
            <a:cxnLst/>
            <a:rect l="l" t="t" r="r" b="b"/>
            <a:pathLst>
              <a:path w="309879" h="320039">
                <a:moveTo>
                  <a:pt x="77902" y="248150"/>
                </a:moveTo>
                <a:lnTo>
                  <a:pt x="69341" y="210312"/>
                </a:lnTo>
                <a:lnTo>
                  <a:pt x="64007" y="205740"/>
                </a:lnTo>
                <a:lnTo>
                  <a:pt x="58709" y="200870"/>
                </a:lnTo>
                <a:lnTo>
                  <a:pt x="53054" y="197643"/>
                </a:lnTo>
                <a:lnTo>
                  <a:pt x="46970" y="195988"/>
                </a:lnTo>
                <a:lnTo>
                  <a:pt x="40385" y="195834"/>
                </a:lnTo>
                <a:lnTo>
                  <a:pt x="34111" y="196667"/>
                </a:lnTo>
                <a:lnTo>
                  <a:pt x="5714" y="222123"/>
                </a:lnTo>
                <a:lnTo>
                  <a:pt x="0" y="238506"/>
                </a:lnTo>
                <a:lnTo>
                  <a:pt x="12191" y="250698"/>
                </a:lnTo>
                <a:lnTo>
                  <a:pt x="13346" y="241542"/>
                </a:lnTo>
                <a:lnTo>
                  <a:pt x="15716" y="233457"/>
                </a:lnTo>
                <a:lnTo>
                  <a:pt x="19371" y="226373"/>
                </a:lnTo>
                <a:lnTo>
                  <a:pt x="24383" y="220218"/>
                </a:lnTo>
                <a:lnTo>
                  <a:pt x="31682" y="214633"/>
                </a:lnTo>
                <a:lnTo>
                  <a:pt x="38766" y="212693"/>
                </a:lnTo>
                <a:lnTo>
                  <a:pt x="45708" y="214324"/>
                </a:lnTo>
                <a:lnTo>
                  <a:pt x="52577" y="219456"/>
                </a:lnTo>
                <a:lnTo>
                  <a:pt x="57149" y="224028"/>
                </a:lnTo>
                <a:lnTo>
                  <a:pt x="60197" y="229362"/>
                </a:lnTo>
                <a:lnTo>
                  <a:pt x="61721" y="236220"/>
                </a:lnTo>
                <a:lnTo>
                  <a:pt x="63245" y="242316"/>
                </a:lnTo>
                <a:lnTo>
                  <a:pt x="63245" y="309372"/>
                </a:lnTo>
                <a:lnTo>
                  <a:pt x="73913" y="320040"/>
                </a:lnTo>
                <a:lnTo>
                  <a:pt x="76961" y="316992"/>
                </a:lnTo>
                <a:lnTo>
                  <a:pt x="76961" y="294132"/>
                </a:lnTo>
                <a:lnTo>
                  <a:pt x="77902" y="248150"/>
                </a:lnTo>
                <a:close/>
              </a:path>
              <a:path w="309879" h="320039">
                <a:moveTo>
                  <a:pt x="178236" y="205894"/>
                </a:moveTo>
                <a:lnTo>
                  <a:pt x="161686" y="167235"/>
                </a:lnTo>
                <a:lnTo>
                  <a:pt x="132123" y="140124"/>
                </a:lnTo>
                <a:lnTo>
                  <a:pt x="113633" y="131921"/>
                </a:lnTo>
                <a:lnTo>
                  <a:pt x="97000" y="132433"/>
                </a:lnTo>
                <a:lnTo>
                  <a:pt x="82295" y="141732"/>
                </a:lnTo>
                <a:lnTo>
                  <a:pt x="76461" y="148994"/>
                </a:lnTo>
                <a:lnTo>
                  <a:pt x="72770" y="156972"/>
                </a:lnTo>
                <a:lnTo>
                  <a:pt x="71366" y="165520"/>
                </a:lnTo>
                <a:lnTo>
                  <a:pt x="72389" y="174498"/>
                </a:lnTo>
                <a:lnTo>
                  <a:pt x="75247" y="184356"/>
                </a:lnTo>
                <a:lnTo>
                  <a:pt x="80390" y="194500"/>
                </a:lnTo>
                <a:lnTo>
                  <a:pt x="87344" y="204261"/>
                </a:lnTo>
                <a:lnTo>
                  <a:pt x="87344" y="161424"/>
                </a:lnTo>
                <a:lnTo>
                  <a:pt x="92201" y="152400"/>
                </a:lnTo>
                <a:lnTo>
                  <a:pt x="100774" y="147970"/>
                </a:lnTo>
                <a:lnTo>
                  <a:pt x="111632" y="149542"/>
                </a:lnTo>
                <a:lnTo>
                  <a:pt x="124777" y="157114"/>
                </a:lnTo>
                <a:lnTo>
                  <a:pt x="153662" y="186118"/>
                </a:lnTo>
                <a:lnTo>
                  <a:pt x="162282" y="233178"/>
                </a:lnTo>
                <a:lnTo>
                  <a:pt x="166877" y="229362"/>
                </a:lnTo>
                <a:lnTo>
                  <a:pt x="173045" y="222206"/>
                </a:lnTo>
                <a:lnTo>
                  <a:pt x="176783" y="214407"/>
                </a:lnTo>
                <a:lnTo>
                  <a:pt x="178236" y="205894"/>
                </a:lnTo>
                <a:close/>
              </a:path>
              <a:path w="309879" h="320039">
                <a:moveTo>
                  <a:pt x="125729" y="268224"/>
                </a:moveTo>
                <a:lnTo>
                  <a:pt x="114299" y="257556"/>
                </a:lnTo>
                <a:lnTo>
                  <a:pt x="77723" y="294132"/>
                </a:lnTo>
                <a:lnTo>
                  <a:pt x="76961" y="294132"/>
                </a:lnTo>
                <a:lnTo>
                  <a:pt x="76961" y="316992"/>
                </a:lnTo>
                <a:lnTo>
                  <a:pt x="125729" y="268224"/>
                </a:lnTo>
                <a:close/>
              </a:path>
              <a:path w="309879" h="320039">
                <a:moveTo>
                  <a:pt x="162282" y="233178"/>
                </a:moveTo>
                <a:lnTo>
                  <a:pt x="162282" y="210121"/>
                </a:lnTo>
                <a:lnTo>
                  <a:pt x="157733" y="218694"/>
                </a:lnTo>
                <a:lnTo>
                  <a:pt x="148851" y="223254"/>
                </a:lnTo>
                <a:lnTo>
                  <a:pt x="110489" y="201930"/>
                </a:lnTo>
                <a:lnTo>
                  <a:pt x="87344" y="161424"/>
                </a:lnTo>
                <a:lnTo>
                  <a:pt x="87344" y="204261"/>
                </a:lnTo>
                <a:lnTo>
                  <a:pt x="117443" y="231743"/>
                </a:lnTo>
                <a:lnTo>
                  <a:pt x="144375" y="240291"/>
                </a:lnTo>
                <a:lnTo>
                  <a:pt x="152399" y="238887"/>
                </a:lnTo>
                <a:lnTo>
                  <a:pt x="159853" y="235196"/>
                </a:lnTo>
                <a:lnTo>
                  <a:pt x="162282" y="233178"/>
                </a:lnTo>
                <a:close/>
              </a:path>
              <a:path w="309879" h="320039">
                <a:moveTo>
                  <a:pt x="258317" y="135636"/>
                </a:moveTo>
                <a:lnTo>
                  <a:pt x="247649" y="124968"/>
                </a:lnTo>
                <a:lnTo>
                  <a:pt x="229361" y="143256"/>
                </a:lnTo>
                <a:lnTo>
                  <a:pt x="154685" y="68580"/>
                </a:lnTo>
                <a:lnTo>
                  <a:pt x="131825" y="108204"/>
                </a:lnTo>
                <a:lnTo>
                  <a:pt x="143255" y="118872"/>
                </a:lnTo>
                <a:lnTo>
                  <a:pt x="156971" y="95250"/>
                </a:lnTo>
                <a:lnTo>
                  <a:pt x="217169" y="155448"/>
                </a:lnTo>
                <a:lnTo>
                  <a:pt x="217169" y="176784"/>
                </a:lnTo>
                <a:lnTo>
                  <a:pt x="258317" y="135636"/>
                </a:lnTo>
                <a:close/>
              </a:path>
              <a:path w="309879" h="320039">
                <a:moveTo>
                  <a:pt x="264699" y="26670"/>
                </a:moveTo>
                <a:lnTo>
                  <a:pt x="261877" y="17549"/>
                </a:lnTo>
                <a:lnTo>
                  <a:pt x="255269" y="9144"/>
                </a:lnTo>
                <a:lnTo>
                  <a:pt x="249173" y="3048"/>
                </a:lnTo>
                <a:lnTo>
                  <a:pt x="242315" y="0"/>
                </a:lnTo>
                <a:lnTo>
                  <a:pt x="233933" y="762"/>
                </a:lnTo>
                <a:lnTo>
                  <a:pt x="201358" y="24860"/>
                </a:lnTo>
                <a:lnTo>
                  <a:pt x="195833" y="37338"/>
                </a:lnTo>
                <a:lnTo>
                  <a:pt x="207263" y="48768"/>
                </a:lnTo>
                <a:lnTo>
                  <a:pt x="208787" y="39624"/>
                </a:lnTo>
                <a:lnTo>
                  <a:pt x="211835" y="32004"/>
                </a:lnTo>
                <a:lnTo>
                  <a:pt x="217931" y="26670"/>
                </a:lnTo>
                <a:lnTo>
                  <a:pt x="225218" y="20955"/>
                </a:lnTo>
                <a:lnTo>
                  <a:pt x="232219" y="18669"/>
                </a:lnTo>
                <a:lnTo>
                  <a:pt x="238934" y="19812"/>
                </a:lnTo>
                <a:lnTo>
                  <a:pt x="245363" y="24384"/>
                </a:lnTo>
                <a:lnTo>
                  <a:pt x="250209" y="31980"/>
                </a:lnTo>
                <a:lnTo>
                  <a:pt x="250983" y="40005"/>
                </a:lnTo>
                <a:lnTo>
                  <a:pt x="250983" y="66823"/>
                </a:lnTo>
                <a:lnTo>
                  <a:pt x="259841" y="59612"/>
                </a:lnTo>
                <a:lnTo>
                  <a:pt x="259841" y="46482"/>
                </a:lnTo>
                <a:lnTo>
                  <a:pt x="263949" y="36361"/>
                </a:lnTo>
                <a:lnTo>
                  <a:pt x="264699" y="26670"/>
                </a:lnTo>
                <a:close/>
              </a:path>
              <a:path w="309879" h="320039">
                <a:moveTo>
                  <a:pt x="217169" y="176784"/>
                </a:moveTo>
                <a:lnTo>
                  <a:pt x="217169" y="155448"/>
                </a:lnTo>
                <a:lnTo>
                  <a:pt x="198881" y="173736"/>
                </a:lnTo>
                <a:lnTo>
                  <a:pt x="209549" y="184404"/>
                </a:lnTo>
                <a:lnTo>
                  <a:pt x="217169" y="176784"/>
                </a:lnTo>
                <a:close/>
              </a:path>
              <a:path w="309879" h="320039">
                <a:moveTo>
                  <a:pt x="250983" y="66823"/>
                </a:moveTo>
                <a:lnTo>
                  <a:pt x="250983" y="40005"/>
                </a:lnTo>
                <a:lnTo>
                  <a:pt x="247614" y="48601"/>
                </a:lnTo>
                <a:lnTo>
                  <a:pt x="240029" y="57912"/>
                </a:lnTo>
                <a:lnTo>
                  <a:pt x="233171" y="64008"/>
                </a:lnTo>
                <a:lnTo>
                  <a:pt x="243077" y="74676"/>
                </a:lnTo>
                <a:lnTo>
                  <a:pt x="250697" y="67056"/>
                </a:lnTo>
                <a:lnTo>
                  <a:pt x="250983" y="66823"/>
                </a:lnTo>
                <a:close/>
              </a:path>
              <a:path w="309879" h="320039">
                <a:moveTo>
                  <a:pt x="293369" y="103549"/>
                </a:moveTo>
                <a:lnTo>
                  <a:pt x="293369" y="70104"/>
                </a:lnTo>
                <a:lnTo>
                  <a:pt x="292607" y="76200"/>
                </a:lnTo>
                <a:lnTo>
                  <a:pt x="291845" y="81534"/>
                </a:lnTo>
                <a:lnTo>
                  <a:pt x="257555" y="105918"/>
                </a:lnTo>
                <a:lnTo>
                  <a:pt x="269747" y="118110"/>
                </a:lnTo>
                <a:lnTo>
                  <a:pt x="275593" y="115943"/>
                </a:lnTo>
                <a:lnTo>
                  <a:pt x="281654" y="112776"/>
                </a:lnTo>
                <a:lnTo>
                  <a:pt x="287857" y="108465"/>
                </a:lnTo>
                <a:lnTo>
                  <a:pt x="293369" y="103549"/>
                </a:lnTo>
                <a:close/>
              </a:path>
              <a:path w="309879" h="320039">
                <a:moveTo>
                  <a:pt x="309371" y="73914"/>
                </a:moveTo>
                <a:lnTo>
                  <a:pt x="287273" y="38862"/>
                </a:lnTo>
                <a:lnTo>
                  <a:pt x="272795" y="38862"/>
                </a:lnTo>
                <a:lnTo>
                  <a:pt x="266699" y="41910"/>
                </a:lnTo>
                <a:lnTo>
                  <a:pt x="259841" y="47244"/>
                </a:lnTo>
                <a:lnTo>
                  <a:pt x="259841" y="59612"/>
                </a:lnTo>
                <a:lnTo>
                  <a:pt x="260687" y="58924"/>
                </a:lnTo>
                <a:lnTo>
                  <a:pt x="269747" y="55265"/>
                </a:lnTo>
                <a:lnTo>
                  <a:pt x="293369" y="103549"/>
                </a:lnTo>
                <a:lnTo>
                  <a:pt x="294131" y="102870"/>
                </a:lnTo>
                <a:lnTo>
                  <a:pt x="300156" y="95881"/>
                </a:lnTo>
                <a:lnTo>
                  <a:pt x="304609" y="88677"/>
                </a:lnTo>
                <a:lnTo>
                  <a:pt x="307633" y="81331"/>
                </a:lnTo>
                <a:lnTo>
                  <a:pt x="309371" y="73914"/>
                </a:lnTo>
                <a:close/>
              </a:path>
            </a:pathLst>
          </a:custGeom>
          <a:solidFill>
            <a:srgbClr val="595959"/>
          </a:solidFill>
        </p:spPr>
        <p:txBody>
          <a:bodyPr wrap="square" lIns="0" tIns="0" rIns="0" bIns="0" rtlCol="0"/>
          <a:lstStyle/>
          <a:p>
            <a:endParaRPr/>
          </a:p>
        </p:txBody>
      </p:sp>
      <p:sp>
        <p:nvSpPr>
          <p:cNvPr id="40" name="object 40"/>
          <p:cNvSpPr/>
          <p:nvPr/>
        </p:nvSpPr>
        <p:spPr>
          <a:xfrm>
            <a:off x="4354715" y="5848350"/>
            <a:ext cx="316230" cy="326390"/>
          </a:xfrm>
          <a:custGeom>
            <a:avLst/>
            <a:gdLst/>
            <a:ahLst/>
            <a:cxnLst/>
            <a:rect l="l" t="t" r="r" b="b"/>
            <a:pathLst>
              <a:path w="316229" h="326389">
                <a:moveTo>
                  <a:pt x="78485" y="264414"/>
                </a:moveTo>
                <a:lnTo>
                  <a:pt x="73151" y="223266"/>
                </a:lnTo>
                <a:lnTo>
                  <a:pt x="64007" y="211836"/>
                </a:lnTo>
                <a:lnTo>
                  <a:pt x="58709" y="206966"/>
                </a:lnTo>
                <a:lnTo>
                  <a:pt x="53054" y="203739"/>
                </a:lnTo>
                <a:lnTo>
                  <a:pt x="46970" y="202084"/>
                </a:lnTo>
                <a:lnTo>
                  <a:pt x="40385" y="201930"/>
                </a:lnTo>
                <a:lnTo>
                  <a:pt x="34111" y="202763"/>
                </a:lnTo>
                <a:lnTo>
                  <a:pt x="5714" y="228219"/>
                </a:lnTo>
                <a:lnTo>
                  <a:pt x="0" y="244602"/>
                </a:lnTo>
                <a:lnTo>
                  <a:pt x="12191" y="256794"/>
                </a:lnTo>
                <a:lnTo>
                  <a:pt x="13346" y="247638"/>
                </a:lnTo>
                <a:lnTo>
                  <a:pt x="15716" y="239553"/>
                </a:lnTo>
                <a:lnTo>
                  <a:pt x="19371" y="232469"/>
                </a:lnTo>
                <a:lnTo>
                  <a:pt x="24383" y="226314"/>
                </a:lnTo>
                <a:lnTo>
                  <a:pt x="31694" y="220729"/>
                </a:lnTo>
                <a:lnTo>
                  <a:pt x="38861" y="218789"/>
                </a:lnTo>
                <a:lnTo>
                  <a:pt x="46029" y="220420"/>
                </a:lnTo>
                <a:lnTo>
                  <a:pt x="53339" y="225552"/>
                </a:lnTo>
                <a:lnTo>
                  <a:pt x="57149" y="230124"/>
                </a:lnTo>
                <a:lnTo>
                  <a:pt x="60197" y="235458"/>
                </a:lnTo>
                <a:lnTo>
                  <a:pt x="61721" y="242316"/>
                </a:lnTo>
                <a:lnTo>
                  <a:pt x="63245" y="248412"/>
                </a:lnTo>
                <a:lnTo>
                  <a:pt x="63245" y="315468"/>
                </a:lnTo>
                <a:lnTo>
                  <a:pt x="73913" y="326136"/>
                </a:lnTo>
                <a:lnTo>
                  <a:pt x="76961" y="323088"/>
                </a:lnTo>
                <a:lnTo>
                  <a:pt x="76961" y="300228"/>
                </a:lnTo>
                <a:lnTo>
                  <a:pt x="78485" y="264414"/>
                </a:lnTo>
                <a:close/>
              </a:path>
              <a:path w="316229" h="326389">
                <a:moveTo>
                  <a:pt x="178236" y="211990"/>
                </a:moveTo>
                <a:lnTo>
                  <a:pt x="162008" y="173331"/>
                </a:lnTo>
                <a:lnTo>
                  <a:pt x="132123" y="146220"/>
                </a:lnTo>
                <a:lnTo>
                  <a:pt x="113633" y="138017"/>
                </a:lnTo>
                <a:lnTo>
                  <a:pt x="97000" y="138529"/>
                </a:lnTo>
                <a:lnTo>
                  <a:pt x="82295" y="147828"/>
                </a:lnTo>
                <a:lnTo>
                  <a:pt x="76461" y="155090"/>
                </a:lnTo>
                <a:lnTo>
                  <a:pt x="72770" y="163068"/>
                </a:lnTo>
                <a:lnTo>
                  <a:pt x="71366" y="171616"/>
                </a:lnTo>
                <a:lnTo>
                  <a:pt x="72389" y="180594"/>
                </a:lnTo>
                <a:lnTo>
                  <a:pt x="75259" y="190452"/>
                </a:lnTo>
                <a:lnTo>
                  <a:pt x="80486" y="200596"/>
                </a:lnTo>
                <a:lnTo>
                  <a:pt x="87344" y="209939"/>
                </a:lnTo>
                <a:lnTo>
                  <a:pt x="87344" y="167520"/>
                </a:lnTo>
                <a:lnTo>
                  <a:pt x="92201" y="158496"/>
                </a:lnTo>
                <a:lnTo>
                  <a:pt x="100774" y="154066"/>
                </a:lnTo>
                <a:lnTo>
                  <a:pt x="111632" y="155638"/>
                </a:lnTo>
                <a:lnTo>
                  <a:pt x="124777" y="163210"/>
                </a:lnTo>
                <a:lnTo>
                  <a:pt x="153662" y="192214"/>
                </a:lnTo>
                <a:lnTo>
                  <a:pt x="162282" y="239274"/>
                </a:lnTo>
                <a:lnTo>
                  <a:pt x="166877" y="235458"/>
                </a:lnTo>
                <a:lnTo>
                  <a:pt x="173045" y="228302"/>
                </a:lnTo>
                <a:lnTo>
                  <a:pt x="176783" y="220503"/>
                </a:lnTo>
                <a:lnTo>
                  <a:pt x="178236" y="211990"/>
                </a:lnTo>
                <a:close/>
              </a:path>
              <a:path w="316229" h="326389">
                <a:moveTo>
                  <a:pt x="125729" y="274320"/>
                </a:moveTo>
                <a:lnTo>
                  <a:pt x="114299" y="263652"/>
                </a:lnTo>
                <a:lnTo>
                  <a:pt x="77819" y="300132"/>
                </a:lnTo>
                <a:lnTo>
                  <a:pt x="76961" y="300228"/>
                </a:lnTo>
                <a:lnTo>
                  <a:pt x="76961" y="323088"/>
                </a:lnTo>
                <a:lnTo>
                  <a:pt x="125729" y="274320"/>
                </a:lnTo>
                <a:close/>
              </a:path>
              <a:path w="316229" h="326389">
                <a:moveTo>
                  <a:pt x="162282" y="239274"/>
                </a:moveTo>
                <a:lnTo>
                  <a:pt x="162282" y="216217"/>
                </a:lnTo>
                <a:lnTo>
                  <a:pt x="157733" y="224790"/>
                </a:lnTo>
                <a:lnTo>
                  <a:pt x="149173" y="229350"/>
                </a:lnTo>
                <a:lnTo>
                  <a:pt x="110489" y="208026"/>
                </a:lnTo>
                <a:lnTo>
                  <a:pt x="87344" y="167520"/>
                </a:lnTo>
                <a:lnTo>
                  <a:pt x="87344" y="209939"/>
                </a:lnTo>
                <a:lnTo>
                  <a:pt x="117538" y="237839"/>
                </a:lnTo>
                <a:lnTo>
                  <a:pt x="144375" y="246387"/>
                </a:lnTo>
                <a:lnTo>
                  <a:pt x="152399" y="244983"/>
                </a:lnTo>
                <a:lnTo>
                  <a:pt x="159853" y="241292"/>
                </a:lnTo>
                <a:lnTo>
                  <a:pt x="162282" y="239274"/>
                </a:lnTo>
                <a:close/>
              </a:path>
              <a:path w="316229" h="326389">
                <a:moveTo>
                  <a:pt x="258317" y="141732"/>
                </a:moveTo>
                <a:lnTo>
                  <a:pt x="247649" y="131064"/>
                </a:lnTo>
                <a:lnTo>
                  <a:pt x="230123" y="149352"/>
                </a:lnTo>
                <a:lnTo>
                  <a:pt x="155447" y="74676"/>
                </a:lnTo>
                <a:lnTo>
                  <a:pt x="131825" y="114300"/>
                </a:lnTo>
                <a:lnTo>
                  <a:pt x="143255" y="124968"/>
                </a:lnTo>
                <a:lnTo>
                  <a:pt x="156971" y="101346"/>
                </a:lnTo>
                <a:lnTo>
                  <a:pt x="217169" y="161544"/>
                </a:lnTo>
                <a:lnTo>
                  <a:pt x="217169" y="182880"/>
                </a:lnTo>
                <a:lnTo>
                  <a:pt x="258317" y="141732"/>
                </a:lnTo>
                <a:close/>
              </a:path>
              <a:path w="316229" h="326389">
                <a:moveTo>
                  <a:pt x="217169" y="182880"/>
                </a:moveTo>
                <a:lnTo>
                  <a:pt x="217169" y="161544"/>
                </a:lnTo>
                <a:lnTo>
                  <a:pt x="198881" y="179832"/>
                </a:lnTo>
                <a:lnTo>
                  <a:pt x="209549" y="190500"/>
                </a:lnTo>
                <a:lnTo>
                  <a:pt x="217169" y="182880"/>
                </a:lnTo>
                <a:close/>
              </a:path>
              <a:path w="316229" h="326389">
                <a:moveTo>
                  <a:pt x="306323" y="52578"/>
                </a:moveTo>
                <a:lnTo>
                  <a:pt x="297179" y="42672"/>
                </a:lnTo>
                <a:lnTo>
                  <a:pt x="286511" y="53340"/>
                </a:lnTo>
                <a:lnTo>
                  <a:pt x="233171" y="0"/>
                </a:lnTo>
                <a:lnTo>
                  <a:pt x="219455" y="13716"/>
                </a:lnTo>
                <a:lnTo>
                  <a:pt x="233171" y="82296"/>
                </a:lnTo>
                <a:lnTo>
                  <a:pt x="233171" y="23622"/>
                </a:lnTo>
                <a:lnTo>
                  <a:pt x="236219" y="27432"/>
                </a:lnTo>
                <a:lnTo>
                  <a:pt x="239267" y="29718"/>
                </a:lnTo>
                <a:lnTo>
                  <a:pt x="241553" y="32766"/>
                </a:lnTo>
                <a:lnTo>
                  <a:pt x="274319" y="65532"/>
                </a:lnTo>
                <a:lnTo>
                  <a:pt x="274319" y="84387"/>
                </a:lnTo>
                <a:lnTo>
                  <a:pt x="284225" y="74676"/>
                </a:lnTo>
                <a:lnTo>
                  <a:pt x="295655" y="86106"/>
                </a:lnTo>
                <a:lnTo>
                  <a:pt x="295655" y="62484"/>
                </a:lnTo>
                <a:lnTo>
                  <a:pt x="306323" y="52578"/>
                </a:lnTo>
                <a:close/>
              </a:path>
              <a:path w="316229" h="326389">
                <a:moveTo>
                  <a:pt x="274319" y="84387"/>
                </a:moveTo>
                <a:lnTo>
                  <a:pt x="274319" y="65532"/>
                </a:lnTo>
                <a:lnTo>
                  <a:pt x="248411" y="91440"/>
                </a:lnTo>
                <a:lnTo>
                  <a:pt x="236219" y="33528"/>
                </a:lnTo>
                <a:lnTo>
                  <a:pt x="234695" y="27432"/>
                </a:lnTo>
                <a:lnTo>
                  <a:pt x="233171" y="24384"/>
                </a:lnTo>
                <a:lnTo>
                  <a:pt x="233171" y="82296"/>
                </a:lnTo>
                <a:lnTo>
                  <a:pt x="237743" y="105156"/>
                </a:lnTo>
                <a:lnTo>
                  <a:pt x="245363" y="112776"/>
                </a:lnTo>
                <a:lnTo>
                  <a:pt x="274319" y="84387"/>
                </a:lnTo>
                <a:close/>
              </a:path>
              <a:path w="316229" h="326389">
                <a:moveTo>
                  <a:pt x="316229" y="83058"/>
                </a:moveTo>
                <a:lnTo>
                  <a:pt x="295655" y="62484"/>
                </a:lnTo>
                <a:lnTo>
                  <a:pt x="295655" y="86106"/>
                </a:lnTo>
                <a:lnTo>
                  <a:pt x="304799" y="95250"/>
                </a:lnTo>
                <a:lnTo>
                  <a:pt x="316229" y="83058"/>
                </a:lnTo>
                <a:close/>
              </a:path>
            </a:pathLst>
          </a:custGeom>
          <a:solidFill>
            <a:srgbClr val="595959"/>
          </a:solidFill>
        </p:spPr>
        <p:txBody>
          <a:bodyPr wrap="square" lIns="0" tIns="0" rIns="0" bIns="0" rtlCol="0"/>
          <a:lstStyle/>
          <a:p>
            <a:endParaRPr/>
          </a:p>
        </p:txBody>
      </p:sp>
      <p:sp>
        <p:nvSpPr>
          <p:cNvPr id="41" name="object 41"/>
          <p:cNvSpPr/>
          <p:nvPr/>
        </p:nvSpPr>
        <p:spPr>
          <a:xfrm>
            <a:off x="4829441" y="5845302"/>
            <a:ext cx="308610" cy="329565"/>
          </a:xfrm>
          <a:custGeom>
            <a:avLst/>
            <a:gdLst/>
            <a:ahLst/>
            <a:cxnLst/>
            <a:rect l="l" t="t" r="r" b="b"/>
            <a:pathLst>
              <a:path w="308610" h="329564">
                <a:moveTo>
                  <a:pt x="77723" y="267462"/>
                </a:moveTo>
                <a:lnTo>
                  <a:pt x="72389" y="226314"/>
                </a:lnTo>
                <a:lnTo>
                  <a:pt x="40385" y="204978"/>
                </a:lnTo>
                <a:lnTo>
                  <a:pt x="33789" y="205811"/>
                </a:lnTo>
                <a:lnTo>
                  <a:pt x="5143" y="231267"/>
                </a:lnTo>
                <a:lnTo>
                  <a:pt x="0" y="247650"/>
                </a:lnTo>
                <a:lnTo>
                  <a:pt x="12191" y="259842"/>
                </a:lnTo>
                <a:lnTo>
                  <a:pt x="13013" y="250686"/>
                </a:lnTo>
                <a:lnTo>
                  <a:pt x="15335" y="242601"/>
                </a:lnTo>
                <a:lnTo>
                  <a:pt x="18942" y="235517"/>
                </a:lnTo>
                <a:lnTo>
                  <a:pt x="23621" y="229362"/>
                </a:lnTo>
                <a:lnTo>
                  <a:pt x="31039" y="223777"/>
                </a:lnTo>
                <a:lnTo>
                  <a:pt x="38385" y="221837"/>
                </a:lnTo>
                <a:lnTo>
                  <a:pt x="45589" y="223468"/>
                </a:lnTo>
                <a:lnTo>
                  <a:pt x="52577" y="228600"/>
                </a:lnTo>
                <a:lnTo>
                  <a:pt x="57149" y="233172"/>
                </a:lnTo>
                <a:lnTo>
                  <a:pt x="59435" y="238506"/>
                </a:lnTo>
                <a:lnTo>
                  <a:pt x="60959" y="245364"/>
                </a:lnTo>
                <a:lnTo>
                  <a:pt x="62483" y="251460"/>
                </a:lnTo>
                <a:lnTo>
                  <a:pt x="63245" y="259842"/>
                </a:lnTo>
                <a:lnTo>
                  <a:pt x="63245" y="319278"/>
                </a:lnTo>
                <a:lnTo>
                  <a:pt x="73151" y="329184"/>
                </a:lnTo>
                <a:lnTo>
                  <a:pt x="76961" y="325374"/>
                </a:lnTo>
                <a:lnTo>
                  <a:pt x="76961" y="303276"/>
                </a:lnTo>
                <a:lnTo>
                  <a:pt x="77723" y="267462"/>
                </a:lnTo>
                <a:close/>
              </a:path>
              <a:path w="308610" h="329564">
                <a:moveTo>
                  <a:pt x="63245" y="319278"/>
                </a:moveTo>
                <a:lnTo>
                  <a:pt x="63245" y="259842"/>
                </a:lnTo>
                <a:lnTo>
                  <a:pt x="62483" y="270510"/>
                </a:lnTo>
                <a:lnTo>
                  <a:pt x="62483" y="318516"/>
                </a:lnTo>
                <a:lnTo>
                  <a:pt x="63245" y="319278"/>
                </a:lnTo>
                <a:close/>
              </a:path>
              <a:path w="308610" h="329564">
                <a:moveTo>
                  <a:pt x="177486" y="215038"/>
                </a:moveTo>
                <a:lnTo>
                  <a:pt x="161353" y="176379"/>
                </a:lnTo>
                <a:lnTo>
                  <a:pt x="131373" y="149268"/>
                </a:lnTo>
                <a:lnTo>
                  <a:pt x="112966" y="141065"/>
                </a:lnTo>
                <a:lnTo>
                  <a:pt x="96559" y="141577"/>
                </a:lnTo>
                <a:lnTo>
                  <a:pt x="82295" y="150876"/>
                </a:lnTo>
                <a:lnTo>
                  <a:pt x="76021" y="158138"/>
                </a:lnTo>
                <a:lnTo>
                  <a:pt x="72104" y="166116"/>
                </a:lnTo>
                <a:lnTo>
                  <a:pt x="70615" y="174664"/>
                </a:lnTo>
                <a:lnTo>
                  <a:pt x="71627" y="183642"/>
                </a:lnTo>
                <a:lnTo>
                  <a:pt x="74604" y="193500"/>
                </a:lnTo>
                <a:lnTo>
                  <a:pt x="80009" y="203644"/>
                </a:lnTo>
                <a:lnTo>
                  <a:pt x="86582" y="212556"/>
                </a:lnTo>
                <a:lnTo>
                  <a:pt x="86582" y="170568"/>
                </a:lnTo>
                <a:lnTo>
                  <a:pt x="91439" y="161544"/>
                </a:lnTo>
                <a:lnTo>
                  <a:pt x="100024" y="157114"/>
                </a:lnTo>
                <a:lnTo>
                  <a:pt x="110966" y="158686"/>
                </a:lnTo>
                <a:lnTo>
                  <a:pt x="124336" y="166258"/>
                </a:lnTo>
                <a:lnTo>
                  <a:pt x="140207" y="179832"/>
                </a:lnTo>
                <a:lnTo>
                  <a:pt x="153328" y="195262"/>
                </a:lnTo>
                <a:lnTo>
                  <a:pt x="160591" y="208407"/>
                </a:lnTo>
                <a:lnTo>
                  <a:pt x="161853" y="219265"/>
                </a:lnTo>
                <a:lnTo>
                  <a:pt x="161853" y="242609"/>
                </a:lnTo>
                <a:lnTo>
                  <a:pt x="166877" y="238506"/>
                </a:lnTo>
                <a:lnTo>
                  <a:pt x="172604" y="231350"/>
                </a:lnTo>
                <a:lnTo>
                  <a:pt x="176117" y="223551"/>
                </a:lnTo>
                <a:lnTo>
                  <a:pt x="177486" y="215038"/>
                </a:lnTo>
                <a:close/>
              </a:path>
              <a:path w="308610" h="329564">
                <a:moveTo>
                  <a:pt x="124967" y="277368"/>
                </a:moveTo>
                <a:lnTo>
                  <a:pt x="114299" y="266700"/>
                </a:lnTo>
                <a:lnTo>
                  <a:pt x="76961" y="303276"/>
                </a:lnTo>
                <a:lnTo>
                  <a:pt x="76961" y="325374"/>
                </a:lnTo>
                <a:lnTo>
                  <a:pt x="124967" y="277368"/>
                </a:lnTo>
                <a:close/>
              </a:path>
              <a:path w="308610" h="329564">
                <a:moveTo>
                  <a:pt x="161853" y="242609"/>
                </a:moveTo>
                <a:lnTo>
                  <a:pt x="161853" y="219265"/>
                </a:lnTo>
                <a:lnTo>
                  <a:pt x="156971" y="227838"/>
                </a:lnTo>
                <a:lnTo>
                  <a:pt x="148411" y="232398"/>
                </a:lnTo>
                <a:lnTo>
                  <a:pt x="109727" y="211074"/>
                </a:lnTo>
                <a:lnTo>
                  <a:pt x="86582" y="170568"/>
                </a:lnTo>
                <a:lnTo>
                  <a:pt x="86582" y="212556"/>
                </a:lnTo>
                <a:lnTo>
                  <a:pt x="116776" y="240887"/>
                </a:lnTo>
                <a:lnTo>
                  <a:pt x="143732" y="249435"/>
                </a:lnTo>
                <a:lnTo>
                  <a:pt x="152018" y="248031"/>
                </a:lnTo>
                <a:lnTo>
                  <a:pt x="159734" y="244340"/>
                </a:lnTo>
                <a:lnTo>
                  <a:pt x="161853" y="242609"/>
                </a:lnTo>
                <a:close/>
              </a:path>
              <a:path w="308610" h="329564">
                <a:moveTo>
                  <a:pt x="257555" y="144780"/>
                </a:moveTo>
                <a:lnTo>
                  <a:pt x="247649" y="134112"/>
                </a:lnTo>
                <a:lnTo>
                  <a:pt x="229361" y="152400"/>
                </a:lnTo>
                <a:lnTo>
                  <a:pt x="154685" y="77724"/>
                </a:lnTo>
                <a:lnTo>
                  <a:pt x="131063" y="117348"/>
                </a:lnTo>
                <a:lnTo>
                  <a:pt x="142493" y="128016"/>
                </a:lnTo>
                <a:lnTo>
                  <a:pt x="156209" y="104394"/>
                </a:lnTo>
                <a:lnTo>
                  <a:pt x="216407" y="164592"/>
                </a:lnTo>
                <a:lnTo>
                  <a:pt x="216407" y="185928"/>
                </a:lnTo>
                <a:lnTo>
                  <a:pt x="257555" y="144780"/>
                </a:lnTo>
                <a:close/>
              </a:path>
              <a:path w="308610" h="329564">
                <a:moveTo>
                  <a:pt x="246125" y="10668"/>
                </a:moveTo>
                <a:lnTo>
                  <a:pt x="235457" y="0"/>
                </a:lnTo>
                <a:lnTo>
                  <a:pt x="192785" y="42672"/>
                </a:lnTo>
                <a:lnTo>
                  <a:pt x="214883" y="64770"/>
                </a:lnTo>
                <a:lnTo>
                  <a:pt x="214883" y="41910"/>
                </a:lnTo>
                <a:lnTo>
                  <a:pt x="246125" y="10668"/>
                </a:lnTo>
                <a:close/>
              </a:path>
              <a:path w="308610" h="329564">
                <a:moveTo>
                  <a:pt x="216407" y="185928"/>
                </a:moveTo>
                <a:lnTo>
                  <a:pt x="216407" y="164592"/>
                </a:lnTo>
                <a:lnTo>
                  <a:pt x="198119" y="182880"/>
                </a:lnTo>
                <a:lnTo>
                  <a:pt x="208787" y="193548"/>
                </a:lnTo>
                <a:lnTo>
                  <a:pt x="216407" y="185928"/>
                </a:lnTo>
                <a:close/>
              </a:path>
              <a:path w="308610" h="329564">
                <a:moveTo>
                  <a:pt x="308609" y="82296"/>
                </a:moveTo>
                <a:lnTo>
                  <a:pt x="290548" y="48351"/>
                </a:lnTo>
                <a:lnTo>
                  <a:pt x="270509" y="42672"/>
                </a:lnTo>
                <a:lnTo>
                  <a:pt x="263663" y="43957"/>
                </a:lnTo>
                <a:lnTo>
                  <a:pt x="236981" y="64008"/>
                </a:lnTo>
                <a:lnTo>
                  <a:pt x="214883" y="41910"/>
                </a:lnTo>
                <a:lnTo>
                  <a:pt x="214883" y="64770"/>
                </a:lnTo>
                <a:lnTo>
                  <a:pt x="236219" y="86106"/>
                </a:lnTo>
                <a:lnTo>
                  <a:pt x="241553" y="80010"/>
                </a:lnTo>
                <a:lnTo>
                  <a:pt x="246125" y="75438"/>
                </a:lnTo>
                <a:lnTo>
                  <a:pt x="249173" y="71628"/>
                </a:lnTo>
                <a:lnTo>
                  <a:pt x="258734" y="64067"/>
                </a:lnTo>
                <a:lnTo>
                  <a:pt x="267938" y="60864"/>
                </a:lnTo>
                <a:lnTo>
                  <a:pt x="276713" y="62091"/>
                </a:lnTo>
                <a:lnTo>
                  <a:pt x="284987" y="67818"/>
                </a:lnTo>
                <a:lnTo>
                  <a:pt x="289559" y="72390"/>
                </a:lnTo>
                <a:lnTo>
                  <a:pt x="291845" y="78486"/>
                </a:lnTo>
                <a:lnTo>
                  <a:pt x="291845" y="112750"/>
                </a:lnTo>
                <a:lnTo>
                  <a:pt x="293369" y="111252"/>
                </a:lnTo>
                <a:lnTo>
                  <a:pt x="299501" y="104263"/>
                </a:lnTo>
                <a:lnTo>
                  <a:pt x="304133" y="97059"/>
                </a:lnTo>
                <a:lnTo>
                  <a:pt x="307193" y="89713"/>
                </a:lnTo>
                <a:lnTo>
                  <a:pt x="308609" y="82296"/>
                </a:lnTo>
                <a:close/>
              </a:path>
              <a:path w="308610" h="329564">
                <a:moveTo>
                  <a:pt x="291845" y="112750"/>
                </a:moveTo>
                <a:lnTo>
                  <a:pt x="291845" y="84582"/>
                </a:lnTo>
                <a:lnTo>
                  <a:pt x="291083" y="90678"/>
                </a:lnTo>
                <a:lnTo>
                  <a:pt x="288035" y="96774"/>
                </a:lnTo>
                <a:lnTo>
                  <a:pt x="259841" y="114300"/>
                </a:lnTo>
                <a:lnTo>
                  <a:pt x="272033" y="126492"/>
                </a:lnTo>
                <a:lnTo>
                  <a:pt x="276867" y="124325"/>
                </a:lnTo>
                <a:lnTo>
                  <a:pt x="282130" y="121158"/>
                </a:lnTo>
                <a:lnTo>
                  <a:pt x="287678" y="116847"/>
                </a:lnTo>
                <a:lnTo>
                  <a:pt x="291845" y="112750"/>
                </a:lnTo>
                <a:close/>
              </a:path>
            </a:pathLst>
          </a:custGeom>
          <a:solidFill>
            <a:srgbClr val="595959"/>
          </a:solidFill>
        </p:spPr>
        <p:txBody>
          <a:bodyPr wrap="square" lIns="0" tIns="0" rIns="0" bIns="0" rtlCol="0"/>
          <a:lstStyle/>
          <a:p>
            <a:endParaRPr/>
          </a:p>
        </p:txBody>
      </p:sp>
      <p:sp>
        <p:nvSpPr>
          <p:cNvPr id="42" name="object 42"/>
          <p:cNvSpPr/>
          <p:nvPr/>
        </p:nvSpPr>
        <p:spPr>
          <a:xfrm>
            <a:off x="5303405" y="5844540"/>
            <a:ext cx="311785" cy="330200"/>
          </a:xfrm>
          <a:custGeom>
            <a:avLst/>
            <a:gdLst/>
            <a:ahLst/>
            <a:cxnLst/>
            <a:rect l="l" t="t" r="r" b="b"/>
            <a:pathLst>
              <a:path w="311785" h="330200">
                <a:moveTo>
                  <a:pt x="77723" y="268223"/>
                </a:moveTo>
                <a:lnTo>
                  <a:pt x="72389" y="227075"/>
                </a:lnTo>
                <a:lnTo>
                  <a:pt x="40385" y="205739"/>
                </a:lnTo>
                <a:lnTo>
                  <a:pt x="33789" y="206573"/>
                </a:lnTo>
                <a:lnTo>
                  <a:pt x="5143" y="232028"/>
                </a:lnTo>
                <a:lnTo>
                  <a:pt x="0" y="248411"/>
                </a:lnTo>
                <a:lnTo>
                  <a:pt x="12191" y="260603"/>
                </a:lnTo>
                <a:lnTo>
                  <a:pt x="13334" y="251448"/>
                </a:lnTo>
                <a:lnTo>
                  <a:pt x="15620" y="243363"/>
                </a:lnTo>
                <a:lnTo>
                  <a:pt x="19049" y="236279"/>
                </a:lnTo>
                <a:lnTo>
                  <a:pt x="23621" y="230123"/>
                </a:lnTo>
                <a:lnTo>
                  <a:pt x="31039" y="224539"/>
                </a:lnTo>
                <a:lnTo>
                  <a:pt x="38385" y="222599"/>
                </a:lnTo>
                <a:lnTo>
                  <a:pt x="45589" y="224230"/>
                </a:lnTo>
                <a:lnTo>
                  <a:pt x="52577" y="229361"/>
                </a:lnTo>
                <a:lnTo>
                  <a:pt x="57149" y="233933"/>
                </a:lnTo>
                <a:lnTo>
                  <a:pt x="60197" y="239267"/>
                </a:lnTo>
                <a:lnTo>
                  <a:pt x="60959" y="246125"/>
                </a:lnTo>
                <a:lnTo>
                  <a:pt x="62483" y="252221"/>
                </a:lnTo>
                <a:lnTo>
                  <a:pt x="63245" y="260603"/>
                </a:lnTo>
                <a:lnTo>
                  <a:pt x="63245" y="320039"/>
                </a:lnTo>
                <a:lnTo>
                  <a:pt x="73151" y="329945"/>
                </a:lnTo>
                <a:lnTo>
                  <a:pt x="76961" y="326135"/>
                </a:lnTo>
                <a:lnTo>
                  <a:pt x="76961" y="304037"/>
                </a:lnTo>
                <a:lnTo>
                  <a:pt x="77723" y="268223"/>
                </a:lnTo>
                <a:close/>
              </a:path>
              <a:path w="311785" h="330200">
                <a:moveTo>
                  <a:pt x="63245" y="320039"/>
                </a:moveTo>
                <a:lnTo>
                  <a:pt x="63245" y="271271"/>
                </a:lnTo>
                <a:lnTo>
                  <a:pt x="62483" y="319277"/>
                </a:lnTo>
                <a:lnTo>
                  <a:pt x="63245" y="320039"/>
                </a:lnTo>
                <a:close/>
              </a:path>
              <a:path w="311785" h="330200">
                <a:moveTo>
                  <a:pt x="177807" y="215800"/>
                </a:moveTo>
                <a:lnTo>
                  <a:pt x="161674" y="177141"/>
                </a:lnTo>
                <a:lnTo>
                  <a:pt x="131802" y="150030"/>
                </a:lnTo>
                <a:lnTo>
                  <a:pt x="113347" y="141827"/>
                </a:lnTo>
                <a:lnTo>
                  <a:pt x="96893" y="142339"/>
                </a:lnTo>
                <a:lnTo>
                  <a:pt x="82295" y="151637"/>
                </a:lnTo>
                <a:lnTo>
                  <a:pt x="76116" y="158926"/>
                </a:lnTo>
                <a:lnTo>
                  <a:pt x="72389" y="166877"/>
                </a:lnTo>
                <a:lnTo>
                  <a:pt x="70937" y="175426"/>
                </a:lnTo>
                <a:lnTo>
                  <a:pt x="71627" y="184403"/>
                </a:lnTo>
                <a:lnTo>
                  <a:pt x="74604" y="194262"/>
                </a:lnTo>
                <a:lnTo>
                  <a:pt x="80009" y="204406"/>
                </a:lnTo>
                <a:lnTo>
                  <a:pt x="86582" y="213318"/>
                </a:lnTo>
                <a:lnTo>
                  <a:pt x="86582" y="171330"/>
                </a:lnTo>
                <a:lnTo>
                  <a:pt x="91439" y="162305"/>
                </a:lnTo>
                <a:lnTo>
                  <a:pt x="100024" y="157876"/>
                </a:lnTo>
                <a:lnTo>
                  <a:pt x="110966" y="159448"/>
                </a:lnTo>
                <a:lnTo>
                  <a:pt x="124336" y="167020"/>
                </a:lnTo>
                <a:lnTo>
                  <a:pt x="140207" y="180593"/>
                </a:lnTo>
                <a:lnTo>
                  <a:pt x="153328" y="196024"/>
                </a:lnTo>
                <a:lnTo>
                  <a:pt x="160591" y="209168"/>
                </a:lnTo>
                <a:lnTo>
                  <a:pt x="161853" y="220027"/>
                </a:lnTo>
                <a:lnTo>
                  <a:pt x="161853" y="243378"/>
                </a:lnTo>
                <a:lnTo>
                  <a:pt x="166877" y="239267"/>
                </a:lnTo>
                <a:lnTo>
                  <a:pt x="172712" y="232112"/>
                </a:lnTo>
                <a:lnTo>
                  <a:pt x="176402" y="224313"/>
                </a:lnTo>
                <a:lnTo>
                  <a:pt x="177807" y="215800"/>
                </a:lnTo>
                <a:close/>
              </a:path>
              <a:path w="311785" h="330200">
                <a:moveTo>
                  <a:pt x="124967" y="278129"/>
                </a:moveTo>
                <a:lnTo>
                  <a:pt x="114299" y="267461"/>
                </a:lnTo>
                <a:lnTo>
                  <a:pt x="76961" y="304037"/>
                </a:lnTo>
                <a:lnTo>
                  <a:pt x="76961" y="326135"/>
                </a:lnTo>
                <a:lnTo>
                  <a:pt x="124967" y="278129"/>
                </a:lnTo>
                <a:close/>
              </a:path>
              <a:path w="311785" h="330200">
                <a:moveTo>
                  <a:pt x="161853" y="243378"/>
                </a:moveTo>
                <a:lnTo>
                  <a:pt x="161853" y="220027"/>
                </a:lnTo>
                <a:lnTo>
                  <a:pt x="156971" y="228599"/>
                </a:lnTo>
                <a:lnTo>
                  <a:pt x="148411" y="233160"/>
                </a:lnTo>
                <a:lnTo>
                  <a:pt x="109727" y="211835"/>
                </a:lnTo>
                <a:lnTo>
                  <a:pt x="86582" y="171330"/>
                </a:lnTo>
                <a:lnTo>
                  <a:pt x="86582" y="213318"/>
                </a:lnTo>
                <a:lnTo>
                  <a:pt x="117157" y="241649"/>
                </a:lnTo>
                <a:lnTo>
                  <a:pt x="144053" y="250197"/>
                </a:lnTo>
                <a:lnTo>
                  <a:pt x="152114" y="248792"/>
                </a:lnTo>
                <a:lnTo>
                  <a:pt x="159746" y="245102"/>
                </a:lnTo>
                <a:lnTo>
                  <a:pt x="161853" y="243378"/>
                </a:lnTo>
                <a:close/>
              </a:path>
              <a:path w="311785" h="330200">
                <a:moveTo>
                  <a:pt x="258317" y="145541"/>
                </a:moveTo>
                <a:lnTo>
                  <a:pt x="247649" y="134873"/>
                </a:lnTo>
                <a:lnTo>
                  <a:pt x="229361" y="153161"/>
                </a:lnTo>
                <a:lnTo>
                  <a:pt x="154685" y="78485"/>
                </a:lnTo>
                <a:lnTo>
                  <a:pt x="131063" y="118109"/>
                </a:lnTo>
                <a:lnTo>
                  <a:pt x="142493" y="128777"/>
                </a:lnTo>
                <a:lnTo>
                  <a:pt x="156209" y="105155"/>
                </a:lnTo>
                <a:lnTo>
                  <a:pt x="216407" y="165353"/>
                </a:lnTo>
                <a:lnTo>
                  <a:pt x="216407" y="186807"/>
                </a:lnTo>
                <a:lnTo>
                  <a:pt x="258317" y="145541"/>
                </a:lnTo>
                <a:close/>
              </a:path>
              <a:path w="311785" h="330200">
                <a:moveTo>
                  <a:pt x="216407" y="186807"/>
                </a:moveTo>
                <a:lnTo>
                  <a:pt x="216407" y="165353"/>
                </a:lnTo>
                <a:lnTo>
                  <a:pt x="198119" y="183641"/>
                </a:lnTo>
                <a:lnTo>
                  <a:pt x="208787" y="194309"/>
                </a:lnTo>
                <a:lnTo>
                  <a:pt x="216407" y="186807"/>
                </a:lnTo>
                <a:close/>
              </a:path>
              <a:path w="311785" h="330200">
                <a:moveTo>
                  <a:pt x="249173" y="11429"/>
                </a:moveTo>
                <a:lnTo>
                  <a:pt x="237743" y="0"/>
                </a:lnTo>
                <a:lnTo>
                  <a:pt x="232409" y="2285"/>
                </a:lnTo>
                <a:lnTo>
                  <a:pt x="227075" y="6095"/>
                </a:lnTo>
                <a:lnTo>
                  <a:pt x="220979" y="12191"/>
                </a:lnTo>
                <a:lnTo>
                  <a:pt x="214145" y="21062"/>
                </a:lnTo>
                <a:lnTo>
                  <a:pt x="209740" y="30575"/>
                </a:lnTo>
                <a:lnTo>
                  <a:pt x="207906" y="40802"/>
                </a:lnTo>
                <a:lnTo>
                  <a:pt x="208787" y="51815"/>
                </a:lnTo>
                <a:lnTo>
                  <a:pt x="211645" y="63115"/>
                </a:lnTo>
                <a:lnTo>
                  <a:pt x="216788" y="74199"/>
                </a:lnTo>
                <a:lnTo>
                  <a:pt x="223289" y="83773"/>
                </a:lnTo>
                <a:lnTo>
                  <a:pt x="223289" y="40743"/>
                </a:lnTo>
                <a:lnTo>
                  <a:pt x="224408" y="33908"/>
                </a:lnTo>
                <a:lnTo>
                  <a:pt x="227242" y="27646"/>
                </a:lnTo>
                <a:lnTo>
                  <a:pt x="231647" y="22097"/>
                </a:lnTo>
                <a:lnTo>
                  <a:pt x="236981" y="16763"/>
                </a:lnTo>
                <a:lnTo>
                  <a:pt x="242315" y="13715"/>
                </a:lnTo>
                <a:lnTo>
                  <a:pt x="249173" y="11429"/>
                </a:lnTo>
                <a:close/>
              </a:path>
              <a:path w="311785" h="330200">
                <a:moveTo>
                  <a:pt x="241553" y="102776"/>
                </a:moveTo>
                <a:lnTo>
                  <a:pt x="241553" y="77723"/>
                </a:lnTo>
                <a:lnTo>
                  <a:pt x="234957" y="70615"/>
                </a:lnTo>
                <a:lnTo>
                  <a:pt x="229933" y="63150"/>
                </a:lnTo>
                <a:lnTo>
                  <a:pt x="226337" y="55542"/>
                </a:lnTo>
                <a:lnTo>
                  <a:pt x="224027" y="48005"/>
                </a:lnTo>
                <a:lnTo>
                  <a:pt x="223289" y="40743"/>
                </a:lnTo>
                <a:lnTo>
                  <a:pt x="223289" y="83773"/>
                </a:lnTo>
                <a:lnTo>
                  <a:pt x="224218" y="85141"/>
                </a:lnTo>
                <a:lnTo>
                  <a:pt x="233933" y="96011"/>
                </a:lnTo>
                <a:lnTo>
                  <a:pt x="241553" y="102776"/>
                </a:lnTo>
                <a:close/>
              </a:path>
              <a:path w="311785" h="330200">
                <a:moveTo>
                  <a:pt x="311657" y="78485"/>
                </a:moveTo>
                <a:lnTo>
                  <a:pt x="292846" y="45279"/>
                </a:lnTo>
                <a:lnTo>
                  <a:pt x="273557" y="38099"/>
                </a:lnTo>
                <a:lnTo>
                  <a:pt x="267283" y="38683"/>
                </a:lnTo>
                <a:lnTo>
                  <a:pt x="240280" y="69437"/>
                </a:lnTo>
                <a:lnTo>
                  <a:pt x="241553" y="77723"/>
                </a:lnTo>
                <a:lnTo>
                  <a:pt x="241553" y="102776"/>
                </a:lnTo>
                <a:lnTo>
                  <a:pt x="242625" y="103727"/>
                </a:lnTo>
                <a:lnTo>
                  <a:pt x="249935" y="108692"/>
                </a:lnTo>
                <a:lnTo>
                  <a:pt x="249935" y="70865"/>
                </a:lnTo>
                <a:lnTo>
                  <a:pt x="252221" y="66293"/>
                </a:lnTo>
                <a:lnTo>
                  <a:pt x="256031" y="61721"/>
                </a:lnTo>
                <a:lnTo>
                  <a:pt x="260603" y="57149"/>
                </a:lnTo>
                <a:lnTo>
                  <a:pt x="265937" y="54863"/>
                </a:lnTo>
                <a:lnTo>
                  <a:pt x="276605" y="56387"/>
                </a:lnTo>
                <a:lnTo>
                  <a:pt x="281939" y="58673"/>
                </a:lnTo>
                <a:lnTo>
                  <a:pt x="287273" y="64769"/>
                </a:lnTo>
                <a:lnTo>
                  <a:pt x="291845" y="69341"/>
                </a:lnTo>
                <a:lnTo>
                  <a:pt x="294893" y="74675"/>
                </a:lnTo>
                <a:lnTo>
                  <a:pt x="295655" y="80771"/>
                </a:lnTo>
                <a:lnTo>
                  <a:pt x="296417" y="86105"/>
                </a:lnTo>
                <a:lnTo>
                  <a:pt x="296417" y="109041"/>
                </a:lnTo>
                <a:lnTo>
                  <a:pt x="300227" y="105917"/>
                </a:lnTo>
                <a:lnTo>
                  <a:pt x="305228" y="99917"/>
                </a:lnTo>
                <a:lnTo>
                  <a:pt x="308800" y="93344"/>
                </a:lnTo>
                <a:lnTo>
                  <a:pt x="310943" y="86201"/>
                </a:lnTo>
                <a:lnTo>
                  <a:pt x="311657" y="78485"/>
                </a:lnTo>
                <a:close/>
              </a:path>
              <a:path w="311785" h="330200">
                <a:moveTo>
                  <a:pt x="296417" y="109041"/>
                </a:moveTo>
                <a:lnTo>
                  <a:pt x="296417" y="86105"/>
                </a:lnTo>
                <a:lnTo>
                  <a:pt x="294131" y="91439"/>
                </a:lnTo>
                <a:lnTo>
                  <a:pt x="290321" y="96011"/>
                </a:lnTo>
                <a:lnTo>
                  <a:pt x="285749" y="99821"/>
                </a:lnTo>
                <a:lnTo>
                  <a:pt x="280415" y="102107"/>
                </a:lnTo>
                <a:lnTo>
                  <a:pt x="274319" y="101345"/>
                </a:lnTo>
                <a:lnTo>
                  <a:pt x="249935" y="82295"/>
                </a:lnTo>
                <a:lnTo>
                  <a:pt x="249935" y="108692"/>
                </a:lnTo>
                <a:lnTo>
                  <a:pt x="251459" y="109727"/>
                </a:lnTo>
                <a:lnTo>
                  <a:pt x="260294" y="114014"/>
                </a:lnTo>
                <a:lnTo>
                  <a:pt x="268985" y="116585"/>
                </a:lnTo>
                <a:lnTo>
                  <a:pt x="277403" y="117169"/>
                </a:lnTo>
                <a:lnTo>
                  <a:pt x="285464" y="115538"/>
                </a:lnTo>
                <a:lnTo>
                  <a:pt x="293096" y="111763"/>
                </a:lnTo>
                <a:lnTo>
                  <a:pt x="296417" y="109041"/>
                </a:lnTo>
                <a:close/>
              </a:path>
            </a:pathLst>
          </a:custGeom>
          <a:solidFill>
            <a:srgbClr val="595959"/>
          </a:solidFill>
        </p:spPr>
        <p:txBody>
          <a:bodyPr wrap="square" lIns="0" tIns="0" rIns="0" bIns="0" rtlCol="0"/>
          <a:lstStyle/>
          <a:p>
            <a:endParaRPr/>
          </a:p>
        </p:txBody>
      </p:sp>
      <p:sp>
        <p:nvSpPr>
          <p:cNvPr id="43" name="object 43"/>
          <p:cNvSpPr/>
          <p:nvPr/>
        </p:nvSpPr>
        <p:spPr>
          <a:xfrm>
            <a:off x="5777369" y="5839205"/>
            <a:ext cx="293370" cy="335280"/>
          </a:xfrm>
          <a:custGeom>
            <a:avLst/>
            <a:gdLst/>
            <a:ahLst/>
            <a:cxnLst/>
            <a:rect l="l" t="t" r="r" b="b"/>
            <a:pathLst>
              <a:path w="293370" h="335279">
                <a:moveTo>
                  <a:pt x="77723" y="273557"/>
                </a:moveTo>
                <a:lnTo>
                  <a:pt x="72389" y="232409"/>
                </a:lnTo>
                <a:lnTo>
                  <a:pt x="64007" y="220979"/>
                </a:lnTo>
                <a:lnTo>
                  <a:pt x="58602" y="216110"/>
                </a:lnTo>
                <a:lnTo>
                  <a:pt x="52768" y="212883"/>
                </a:lnTo>
                <a:lnTo>
                  <a:pt x="46648" y="211228"/>
                </a:lnTo>
                <a:lnTo>
                  <a:pt x="40385" y="211073"/>
                </a:lnTo>
                <a:lnTo>
                  <a:pt x="34111" y="211907"/>
                </a:lnTo>
                <a:lnTo>
                  <a:pt x="5143" y="237362"/>
                </a:lnTo>
                <a:lnTo>
                  <a:pt x="0" y="253745"/>
                </a:lnTo>
                <a:lnTo>
                  <a:pt x="12191" y="265937"/>
                </a:lnTo>
                <a:lnTo>
                  <a:pt x="13346" y="256782"/>
                </a:lnTo>
                <a:lnTo>
                  <a:pt x="15716" y="248697"/>
                </a:lnTo>
                <a:lnTo>
                  <a:pt x="19371" y="241613"/>
                </a:lnTo>
                <a:lnTo>
                  <a:pt x="24383" y="235457"/>
                </a:lnTo>
                <a:lnTo>
                  <a:pt x="31361" y="229873"/>
                </a:lnTo>
                <a:lnTo>
                  <a:pt x="38480" y="227933"/>
                </a:lnTo>
                <a:lnTo>
                  <a:pt x="45600" y="229564"/>
                </a:lnTo>
                <a:lnTo>
                  <a:pt x="52577" y="234695"/>
                </a:lnTo>
                <a:lnTo>
                  <a:pt x="57149" y="239267"/>
                </a:lnTo>
                <a:lnTo>
                  <a:pt x="60197" y="244601"/>
                </a:lnTo>
                <a:lnTo>
                  <a:pt x="60959" y="251459"/>
                </a:lnTo>
                <a:lnTo>
                  <a:pt x="62483" y="257555"/>
                </a:lnTo>
                <a:lnTo>
                  <a:pt x="63245" y="265937"/>
                </a:lnTo>
                <a:lnTo>
                  <a:pt x="63245" y="325373"/>
                </a:lnTo>
                <a:lnTo>
                  <a:pt x="73151" y="335279"/>
                </a:lnTo>
                <a:lnTo>
                  <a:pt x="76961" y="331469"/>
                </a:lnTo>
                <a:lnTo>
                  <a:pt x="76961" y="309371"/>
                </a:lnTo>
                <a:lnTo>
                  <a:pt x="77723" y="273557"/>
                </a:lnTo>
                <a:close/>
              </a:path>
              <a:path w="293370" h="335279">
                <a:moveTo>
                  <a:pt x="63245" y="325373"/>
                </a:moveTo>
                <a:lnTo>
                  <a:pt x="63245" y="276605"/>
                </a:lnTo>
                <a:lnTo>
                  <a:pt x="62483" y="324611"/>
                </a:lnTo>
                <a:lnTo>
                  <a:pt x="63245" y="325373"/>
                </a:lnTo>
                <a:close/>
              </a:path>
              <a:path w="293370" h="335279">
                <a:moveTo>
                  <a:pt x="177807" y="221134"/>
                </a:moveTo>
                <a:lnTo>
                  <a:pt x="161674" y="182475"/>
                </a:lnTo>
                <a:lnTo>
                  <a:pt x="131802" y="155364"/>
                </a:lnTo>
                <a:lnTo>
                  <a:pt x="113347" y="147161"/>
                </a:lnTo>
                <a:lnTo>
                  <a:pt x="96893" y="147673"/>
                </a:lnTo>
                <a:lnTo>
                  <a:pt x="82295" y="156971"/>
                </a:lnTo>
                <a:lnTo>
                  <a:pt x="76116" y="164260"/>
                </a:lnTo>
                <a:lnTo>
                  <a:pt x="72389" y="172211"/>
                </a:lnTo>
                <a:lnTo>
                  <a:pt x="70937" y="180760"/>
                </a:lnTo>
                <a:lnTo>
                  <a:pt x="71627" y="189737"/>
                </a:lnTo>
                <a:lnTo>
                  <a:pt x="74604" y="199596"/>
                </a:lnTo>
                <a:lnTo>
                  <a:pt x="80009" y="209740"/>
                </a:lnTo>
                <a:lnTo>
                  <a:pt x="87010" y="219233"/>
                </a:lnTo>
                <a:lnTo>
                  <a:pt x="87010" y="176664"/>
                </a:lnTo>
                <a:lnTo>
                  <a:pt x="91439" y="167639"/>
                </a:lnTo>
                <a:lnTo>
                  <a:pt x="100131" y="163210"/>
                </a:lnTo>
                <a:lnTo>
                  <a:pt x="111251" y="164782"/>
                </a:lnTo>
                <a:lnTo>
                  <a:pt x="124658" y="172354"/>
                </a:lnTo>
                <a:lnTo>
                  <a:pt x="140207" y="185927"/>
                </a:lnTo>
                <a:lnTo>
                  <a:pt x="153340" y="201358"/>
                </a:lnTo>
                <a:lnTo>
                  <a:pt x="160686" y="214502"/>
                </a:lnTo>
                <a:lnTo>
                  <a:pt x="162175" y="225361"/>
                </a:lnTo>
                <a:lnTo>
                  <a:pt x="162175" y="248449"/>
                </a:lnTo>
                <a:lnTo>
                  <a:pt x="166877" y="244601"/>
                </a:lnTo>
                <a:lnTo>
                  <a:pt x="172712" y="237446"/>
                </a:lnTo>
                <a:lnTo>
                  <a:pt x="176402" y="229647"/>
                </a:lnTo>
                <a:lnTo>
                  <a:pt x="177807" y="221134"/>
                </a:lnTo>
                <a:close/>
              </a:path>
              <a:path w="293370" h="335279">
                <a:moveTo>
                  <a:pt x="124967" y="283463"/>
                </a:moveTo>
                <a:lnTo>
                  <a:pt x="114299" y="272795"/>
                </a:lnTo>
                <a:lnTo>
                  <a:pt x="76961" y="309371"/>
                </a:lnTo>
                <a:lnTo>
                  <a:pt x="76961" y="331469"/>
                </a:lnTo>
                <a:lnTo>
                  <a:pt x="124967" y="283463"/>
                </a:lnTo>
                <a:close/>
              </a:path>
              <a:path w="293370" h="335279">
                <a:moveTo>
                  <a:pt x="162175" y="248449"/>
                </a:moveTo>
                <a:lnTo>
                  <a:pt x="162175" y="225361"/>
                </a:lnTo>
                <a:lnTo>
                  <a:pt x="157733" y="233933"/>
                </a:lnTo>
                <a:lnTo>
                  <a:pt x="148732" y="238494"/>
                </a:lnTo>
                <a:lnTo>
                  <a:pt x="109727" y="217169"/>
                </a:lnTo>
                <a:lnTo>
                  <a:pt x="87010" y="176664"/>
                </a:lnTo>
                <a:lnTo>
                  <a:pt x="87010" y="219233"/>
                </a:lnTo>
                <a:lnTo>
                  <a:pt x="117157" y="246983"/>
                </a:lnTo>
                <a:lnTo>
                  <a:pt x="144053" y="255531"/>
                </a:lnTo>
                <a:lnTo>
                  <a:pt x="152114" y="254126"/>
                </a:lnTo>
                <a:lnTo>
                  <a:pt x="159746" y="250436"/>
                </a:lnTo>
                <a:lnTo>
                  <a:pt x="162175" y="248449"/>
                </a:lnTo>
                <a:close/>
              </a:path>
              <a:path w="293370" h="335279">
                <a:moveTo>
                  <a:pt x="258317" y="150875"/>
                </a:moveTo>
                <a:lnTo>
                  <a:pt x="247649" y="140207"/>
                </a:lnTo>
                <a:lnTo>
                  <a:pt x="229361" y="158495"/>
                </a:lnTo>
                <a:lnTo>
                  <a:pt x="154685" y="83819"/>
                </a:lnTo>
                <a:lnTo>
                  <a:pt x="131825" y="123443"/>
                </a:lnTo>
                <a:lnTo>
                  <a:pt x="142493" y="134111"/>
                </a:lnTo>
                <a:lnTo>
                  <a:pt x="156209" y="110489"/>
                </a:lnTo>
                <a:lnTo>
                  <a:pt x="216407" y="170687"/>
                </a:lnTo>
                <a:lnTo>
                  <a:pt x="216407" y="192141"/>
                </a:lnTo>
                <a:lnTo>
                  <a:pt x="258317" y="150875"/>
                </a:lnTo>
                <a:close/>
              </a:path>
              <a:path w="293370" h="335279">
                <a:moveTo>
                  <a:pt x="293369" y="115823"/>
                </a:moveTo>
                <a:lnTo>
                  <a:pt x="246887" y="5333"/>
                </a:lnTo>
                <a:lnTo>
                  <a:pt x="241553" y="0"/>
                </a:lnTo>
                <a:lnTo>
                  <a:pt x="185927" y="55625"/>
                </a:lnTo>
                <a:lnTo>
                  <a:pt x="197357" y="66293"/>
                </a:lnTo>
                <a:lnTo>
                  <a:pt x="237743" y="25145"/>
                </a:lnTo>
                <a:lnTo>
                  <a:pt x="279653" y="128777"/>
                </a:lnTo>
                <a:lnTo>
                  <a:pt x="293369" y="115823"/>
                </a:lnTo>
                <a:close/>
              </a:path>
              <a:path w="293370" h="335279">
                <a:moveTo>
                  <a:pt x="216407" y="192141"/>
                </a:moveTo>
                <a:lnTo>
                  <a:pt x="216407" y="170687"/>
                </a:lnTo>
                <a:lnTo>
                  <a:pt x="198119" y="188975"/>
                </a:lnTo>
                <a:lnTo>
                  <a:pt x="208787" y="199643"/>
                </a:lnTo>
                <a:lnTo>
                  <a:pt x="216407" y="192141"/>
                </a:lnTo>
                <a:close/>
              </a:path>
            </a:pathLst>
          </a:custGeom>
          <a:solidFill>
            <a:srgbClr val="595959"/>
          </a:solidFill>
        </p:spPr>
        <p:txBody>
          <a:bodyPr wrap="square" lIns="0" tIns="0" rIns="0" bIns="0" rtlCol="0"/>
          <a:lstStyle/>
          <a:p>
            <a:endParaRPr/>
          </a:p>
        </p:txBody>
      </p:sp>
      <p:sp>
        <p:nvSpPr>
          <p:cNvPr id="44" name="object 44"/>
          <p:cNvSpPr/>
          <p:nvPr/>
        </p:nvSpPr>
        <p:spPr>
          <a:xfrm>
            <a:off x="6251321" y="5852159"/>
            <a:ext cx="313055" cy="322580"/>
          </a:xfrm>
          <a:custGeom>
            <a:avLst/>
            <a:gdLst/>
            <a:ahLst/>
            <a:cxnLst/>
            <a:rect l="l" t="t" r="r" b="b"/>
            <a:pathLst>
              <a:path w="313054" h="322579">
                <a:moveTo>
                  <a:pt x="77723" y="260604"/>
                </a:moveTo>
                <a:lnTo>
                  <a:pt x="72389" y="219456"/>
                </a:lnTo>
                <a:lnTo>
                  <a:pt x="64007" y="208026"/>
                </a:lnTo>
                <a:lnTo>
                  <a:pt x="58602" y="203156"/>
                </a:lnTo>
                <a:lnTo>
                  <a:pt x="52768" y="199929"/>
                </a:lnTo>
                <a:lnTo>
                  <a:pt x="46648" y="198274"/>
                </a:lnTo>
                <a:lnTo>
                  <a:pt x="40385" y="198120"/>
                </a:lnTo>
                <a:lnTo>
                  <a:pt x="34111" y="198953"/>
                </a:lnTo>
                <a:lnTo>
                  <a:pt x="5143" y="224409"/>
                </a:lnTo>
                <a:lnTo>
                  <a:pt x="0" y="240792"/>
                </a:lnTo>
                <a:lnTo>
                  <a:pt x="12191" y="252984"/>
                </a:lnTo>
                <a:lnTo>
                  <a:pt x="13346" y="243828"/>
                </a:lnTo>
                <a:lnTo>
                  <a:pt x="15716" y="235743"/>
                </a:lnTo>
                <a:lnTo>
                  <a:pt x="19371" y="228659"/>
                </a:lnTo>
                <a:lnTo>
                  <a:pt x="24383" y="222504"/>
                </a:lnTo>
                <a:lnTo>
                  <a:pt x="31682" y="216919"/>
                </a:lnTo>
                <a:lnTo>
                  <a:pt x="38766" y="214979"/>
                </a:lnTo>
                <a:lnTo>
                  <a:pt x="45708" y="216610"/>
                </a:lnTo>
                <a:lnTo>
                  <a:pt x="63245" y="252984"/>
                </a:lnTo>
                <a:lnTo>
                  <a:pt x="63245" y="312420"/>
                </a:lnTo>
                <a:lnTo>
                  <a:pt x="73151" y="322326"/>
                </a:lnTo>
                <a:lnTo>
                  <a:pt x="76961" y="318516"/>
                </a:lnTo>
                <a:lnTo>
                  <a:pt x="76961" y="296418"/>
                </a:lnTo>
                <a:lnTo>
                  <a:pt x="77723" y="260604"/>
                </a:lnTo>
                <a:close/>
              </a:path>
              <a:path w="313054" h="322579">
                <a:moveTo>
                  <a:pt x="63245" y="312420"/>
                </a:moveTo>
                <a:lnTo>
                  <a:pt x="63245" y="263652"/>
                </a:lnTo>
                <a:lnTo>
                  <a:pt x="62483" y="311658"/>
                </a:lnTo>
                <a:lnTo>
                  <a:pt x="63245" y="312420"/>
                </a:lnTo>
                <a:close/>
              </a:path>
              <a:path w="313054" h="322579">
                <a:moveTo>
                  <a:pt x="177807" y="208180"/>
                </a:moveTo>
                <a:lnTo>
                  <a:pt x="161674" y="169521"/>
                </a:lnTo>
                <a:lnTo>
                  <a:pt x="131802" y="142410"/>
                </a:lnTo>
                <a:lnTo>
                  <a:pt x="113347" y="134207"/>
                </a:lnTo>
                <a:lnTo>
                  <a:pt x="96893" y="134719"/>
                </a:lnTo>
                <a:lnTo>
                  <a:pt x="82295" y="144018"/>
                </a:lnTo>
                <a:lnTo>
                  <a:pt x="76116" y="151306"/>
                </a:lnTo>
                <a:lnTo>
                  <a:pt x="72389" y="159258"/>
                </a:lnTo>
                <a:lnTo>
                  <a:pt x="70937" y="167806"/>
                </a:lnTo>
                <a:lnTo>
                  <a:pt x="71627" y="176784"/>
                </a:lnTo>
                <a:lnTo>
                  <a:pt x="74926" y="186642"/>
                </a:lnTo>
                <a:lnTo>
                  <a:pt x="80295" y="196786"/>
                </a:lnTo>
                <a:lnTo>
                  <a:pt x="87010" y="206108"/>
                </a:lnTo>
                <a:lnTo>
                  <a:pt x="87010" y="163710"/>
                </a:lnTo>
                <a:lnTo>
                  <a:pt x="91439" y="154686"/>
                </a:lnTo>
                <a:lnTo>
                  <a:pt x="100453" y="150256"/>
                </a:lnTo>
                <a:lnTo>
                  <a:pt x="111537" y="151828"/>
                </a:lnTo>
                <a:lnTo>
                  <a:pt x="124765" y="159400"/>
                </a:lnTo>
                <a:lnTo>
                  <a:pt x="140207" y="172974"/>
                </a:lnTo>
                <a:lnTo>
                  <a:pt x="153340" y="188404"/>
                </a:lnTo>
                <a:lnTo>
                  <a:pt x="160686" y="201549"/>
                </a:lnTo>
                <a:lnTo>
                  <a:pt x="162175" y="212407"/>
                </a:lnTo>
                <a:lnTo>
                  <a:pt x="162175" y="235495"/>
                </a:lnTo>
                <a:lnTo>
                  <a:pt x="166877" y="231648"/>
                </a:lnTo>
                <a:lnTo>
                  <a:pt x="172712" y="224492"/>
                </a:lnTo>
                <a:lnTo>
                  <a:pt x="176402" y="216693"/>
                </a:lnTo>
                <a:lnTo>
                  <a:pt x="177807" y="208180"/>
                </a:lnTo>
                <a:close/>
              </a:path>
              <a:path w="313054" h="322579">
                <a:moveTo>
                  <a:pt x="124967" y="270510"/>
                </a:moveTo>
                <a:lnTo>
                  <a:pt x="114299" y="259842"/>
                </a:lnTo>
                <a:lnTo>
                  <a:pt x="76961" y="296418"/>
                </a:lnTo>
                <a:lnTo>
                  <a:pt x="76961" y="318516"/>
                </a:lnTo>
                <a:lnTo>
                  <a:pt x="124967" y="270510"/>
                </a:lnTo>
                <a:close/>
              </a:path>
              <a:path w="313054" h="322579">
                <a:moveTo>
                  <a:pt x="162175" y="235495"/>
                </a:moveTo>
                <a:lnTo>
                  <a:pt x="162175" y="212407"/>
                </a:lnTo>
                <a:lnTo>
                  <a:pt x="157733" y="220980"/>
                </a:lnTo>
                <a:lnTo>
                  <a:pt x="148732" y="225540"/>
                </a:lnTo>
                <a:lnTo>
                  <a:pt x="109727" y="204216"/>
                </a:lnTo>
                <a:lnTo>
                  <a:pt x="87010" y="163710"/>
                </a:lnTo>
                <a:lnTo>
                  <a:pt x="87010" y="206108"/>
                </a:lnTo>
                <a:lnTo>
                  <a:pt x="117157" y="234029"/>
                </a:lnTo>
                <a:lnTo>
                  <a:pt x="144053" y="242577"/>
                </a:lnTo>
                <a:lnTo>
                  <a:pt x="152114" y="241173"/>
                </a:lnTo>
                <a:lnTo>
                  <a:pt x="159746" y="237482"/>
                </a:lnTo>
                <a:lnTo>
                  <a:pt x="162175" y="235495"/>
                </a:lnTo>
                <a:close/>
              </a:path>
              <a:path w="313054" h="322579">
                <a:moveTo>
                  <a:pt x="258317" y="137922"/>
                </a:moveTo>
                <a:lnTo>
                  <a:pt x="247649" y="127254"/>
                </a:lnTo>
                <a:lnTo>
                  <a:pt x="229361" y="145542"/>
                </a:lnTo>
                <a:lnTo>
                  <a:pt x="154685" y="70866"/>
                </a:lnTo>
                <a:lnTo>
                  <a:pt x="131825" y="110490"/>
                </a:lnTo>
                <a:lnTo>
                  <a:pt x="142493" y="121158"/>
                </a:lnTo>
                <a:lnTo>
                  <a:pt x="156209" y="97536"/>
                </a:lnTo>
                <a:lnTo>
                  <a:pt x="216407" y="157734"/>
                </a:lnTo>
                <a:lnTo>
                  <a:pt x="216407" y="179187"/>
                </a:lnTo>
                <a:lnTo>
                  <a:pt x="258317" y="137922"/>
                </a:lnTo>
                <a:close/>
              </a:path>
              <a:path w="313054" h="322579">
                <a:moveTo>
                  <a:pt x="216407" y="179187"/>
                </a:moveTo>
                <a:lnTo>
                  <a:pt x="216407" y="157734"/>
                </a:lnTo>
                <a:lnTo>
                  <a:pt x="198119" y="176022"/>
                </a:lnTo>
                <a:lnTo>
                  <a:pt x="208787" y="186690"/>
                </a:lnTo>
                <a:lnTo>
                  <a:pt x="216407" y="179187"/>
                </a:lnTo>
                <a:close/>
              </a:path>
              <a:path w="313054" h="322579">
                <a:moveTo>
                  <a:pt x="265937" y="24384"/>
                </a:moveTo>
                <a:lnTo>
                  <a:pt x="263104" y="15811"/>
                </a:lnTo>
                <a:lnTo>
                  <a:pt x="257555" y="8382"/>
                </a:lnTo>
                <a:lnTo>
                  <a:pt x="251459" y="2286"/>
                </a:lnTo>
                <a:lnTo>
                  <a:pt x="244601" y="0"/>
                </a:lnTo>
                <a:lnTo>
                  <a:pt x="236219" y="762"/>
                </a:lnTo>
                <a:lnTo>
                  <a:pt x="204977" y="23812"/>
                </a:lnTo>
                <a:lnTo>
                  <a:pt x="200405" y="44958"/>
                </a:lnTo>
                <a:lnTo>
                  <a:pt x="202691" y="52578"/>
                </a:lnTo>
                <a:lnTo>
                  <a:pt x="208787" y="59436"/>
                </a:lnTo>
                <a:lnTo>
                  <a:pt x="216086" y="64436"/>
                </a:lnTo>
                <a:lnTo>
                  <a:pt x="217169" y="64756"/>
                </a:lnTo>
                <a:lnTo>
                  <a:pt x="217169" y="30480"/>
                </a:lnTo>
                <a:lnTo>
                  <a:pt x="219455" y="26670"/>
                </a:lnTo>
                <a:lnTo>
                  <a:pt x="223265" y="22860"/>
                </a:lnTo>
                <a:lnTo>
                  <a:pt x="226313" y="19050"/>
                </a:lnTo>
                <a:lnTo>
                  <a:pt x="230885" y="17526"/>
                </a:lnTo>
                <a:lnTo>
                  <a:pt x="234695" y="16764"/>
                </a:lnTo>
                <a:lnTo>
                  <a:pt x="239267" y="16764"/>
                </a:lnTo>
                <a:lnTo>
                  <a:pt x="251936" y="107403"/>
                </a:lnTo>
                <a:lnTo>
                  <a:pt x="254472" y="109466"/>
                </a:lnTo>
                <a:lnTo>
                  <a:pt x="255079" y="109760"/>
                </a:lnTo>
                <a:lnTo>
                  <a:pt x="255079" y="78581"/>
                </a:lnTo>
                <a:lnTo>
                  <a:pt x="255793" y="70234"/>
                </a:lnTo>
                <a:lnTo>
                  <a:pt x="259079" y="60960"/>
                </a:lnTo>
                <a:lnTo>
                  <a:pt x="262889" y="59470"/>
                </a:lnTo>
                <a:lnTo>
                  <a:pt x="262889" y="44958"/>
                </a:lnTo>
                <a:lnTo>
                  <a:pt x="265914" y="34099"/>
                </a:lnTo>
                <a:lnTo>
                  <a:pt x="265937" y="24384"/>
                </a:lnTo>
                <a:close/>
              </a:path>
              <a:path w="313054" h="322579">
                <a:moveTo>
                  <a:pt x="251936" y="107403"/>
                </a:moveTo>
                <a:lnTo>
                  <a:pt x="251936" y="33528"/>
                </a:lnTo>
                <a:lnTo>
                  <a:pt x="251590" y="40957"/>
                </a:lnTo>
                <a:lnTo>
                  <a:pt x="249173" y="49530"/>
                </a:lnTo>
                <a:lnTo>
                  <a:pt x="240601" y="51946"/>
                </a:lnTo>
                <a:lnTo>
                  <a:pt x="233171" y="52292"/>
                </a:lnTo>
                <a:lnTo>
                  <a:pt x="226885" y="50494"/>
                </a:lnTo>
                <a:lnTo>
                  <a:pt x="221741" y="46482"/>
                </a:lnTo>
                <a:lnTo>
                  <a:pt x="218693" y="43434"/>
                </a:lnTo>
                <a:lnTo>
                  <a:pt x="217169" y="39624"/>
                </a:lnTo>
                <a:lnTo>
                  <a:pt x="217169" y="64756"/>
                </a:lnTo>
                <a:lnTo>
                  <a:pt x="224218" y="66837"/>
                </a:lnTo>
                <a:lnTo>
                  <a:pt x="233541" y="66722"/>
                </a:lnTo>
                <a:lnTo>
                  <a:pt x="243839" y="64008"/>
                </a:lnTo>
                <a:lnTo>
                  <a:pt x="243839" y="97516"/>
                </a:lnTo>
                <a:lnTo>
                  <a:pt x="249173" y="105156"/>
                </a:lnTo>
                <a:lnTo>
                  <a:pt x="251936" y="107403"/>
                </a:lnTo>
                <a:close/>
              </a:path>
              <a:path w="313054" h="322579">
                <a:moveTo>
                  <a:pt x="243839" y="97516"/>
                </a:moveTo>
                <a:lnTo>
                  <a:pt x="243839" y="64770"/>
                </a:lnTo>
                <a:lnTo>
                  <a:pt x="240387" y="76330"/>
                </a:lnTo>
                <a:lnTo>
                  <a:pt x="240220" y="86963"/>
                </a:lnTo>
                <a:lnTo>
                  <a:pt x="243197" y="96595"/>
                </a:lnTo>
                <a:lnTo>
                  <a:pt x="243839" y="97516"/>
                </a:lnTo>
                <a:close/>
              </a:path>
              <a:path w="313054" h="322579">
                <a:moveTo>
                  <a:pt x="297179" y="101346"/>
                </a:moveTo>
                <a:lnTo>
                  <a:pt x="297179" y="70104"/>
                </a:lnTo>
                <a:lnTo>
                  <a:pt x="296417" y="75438"/>
                </a:lnTo>
                <a:lnTo>
                  <a:pt x="296417" y="80772"/>
                </a:lnTo>
                <a:lnTo>
                  <a:pt x="293369" y="85344"/>
                </a:lnTo>
                <a:lnTo>
                  <a:pt x="289559" y="89916"/>
                </a:lnTo>
                <a:lnTo>
                  <a:pt x="284987" y="93726"/>
                </a:lnTo>
                <a:lnTo>
                  <a:pt x="280415" y="96774"/>
                </a:lnTo>
                <a:lnTo>
                  <a:pt x="274879" y="96802"/>
                </a:lnTo>
                <a:lnTo>
                  <a:pt x="269747" y="97536"/>
                </a:lnTo>
                <a:lnTo>
                  <a:pt x="265175" y="96012"/>
                </a:lnTo>
                <a:lnTo>
                  <a:pt x="261365" y="92202"/>
                </a:lnTo>
                <a:lnTo>
                  <a:pt x="256936" y="85927"/>
                </a:lnTo>
                <a:lnTo>
                  <a:pt x="255079" y="78581"/>
                </a:lnTo>
                <a:lnTo>
                  <a:pt x="255079" y="109760"/>
                </a:lnTo>
                <a:lnTo>
                  <a:pt x="260127" y="112204"/>
                </a:lnTo>
                <a:lnTo>
                  <a:pt x="265914" y="113450"/>
                </a:lnTo>
                <a:lnTo>
                  <a:pt x="272795" y="113538"/>
                </a:lnTo>
                <a:lnTo>
                  <a:pt x="279392" y="112383"/>
                </a:lnTo>
                <a:lnTo>
                  <a:pt x="285440" y="110059"/>
                </a:lnTo>
                <a:lnTo>
                  <a:pt x="285654" y="109954"/>
                </a:lnTo>
                <a:lnTo>
                  <a:pt x="291441" y="106358"/>
                </a:lnTo>
                <a:lnTo>
                  <a:pt x="297179" y="101346"/>
                </a:lnTo>
                <a:close/>
              </a:path>
              <a:path w="313054" h="322579">
                <a:moveTo>
                  <a:pt x="312705" y="67198"/>
                </a:moveTo>
                <a:lnTo>
                  <a:pt x="285654" y="40290"/>
                </a:lnTo>
                <a:lnTo>
                  <a:pt x="274879" y="40945"/>
                </a:lnTo>
                <a:lnTo>
                  <a:pt x="262889" y="44958"/>
                </a:lnTo>
                <a:lnTo>
                  <a:pt x="262889" y="59470"/>
                </a:lnTo>
                <a:lnTo>
                  <a:pt x="268914" y="57114"/>
                </a:lnTo>
                <a:lnTo>
                  <a:pt x="277748" y="55911"/>
                </a:lnTo>
                <a:lnTo>
                  <a:pt x="297179" y="101346"/>
                </a:lnTo>
                <a:lnTo>
                  <a:pt x="303311" y="94488"/>
                </a:lnTo>
                <a:lnTo>
                  <a:pt x="307943" y="87630"/>
                </a:lnTo>
                <a:lnTo>
                  <a:pt x="311003" y="80772"/>
                </a:lnTo>
                <a:lnTo>
                  <a:pt x="312419" y="73914"/>
                </a:lnTo>
                <a:lnTo>
                  <a:pt x="312705" y="67198"/>
                </a:lnTo>
                <a:close/>
              </a:path>
            </a:pathLst>
          </a:custGeom>
          <a:solidFill>
            <a:srgbClr val="595959"/>
          </a:solidFill>
        </p:spPr>
        <p:txBody>
          <a:bodyPr wrap="square" lIns="0" tIns="0" rIns="0" bIns="0" rtlCol="0"/>
          <a:lstStyle/>
          <a:p>
            <a:endParaRPr/>
          </a:p>
        </p:txBody>
      </p:sp>
      <p:sp>
        <p:nvSpPr>
          <p:cNvPr id="45" name="object 45"/>
          <p:cNvSpPr/>
          <p:nvPr/>
        </p:nvSpPr>
        <p:spPr>
          <a:xfrm>
            <a:off x="6725298" y="5854946"/>
            <a:ext cx="305435" cy="320040"/>
          </a:xfrm>
          <a:custGeom>
            <a:avLst/>
            <a:gdLst/>
            <a:ahLst/>
            <a:cxnLst/>
            <a:rect l="l" t="t" r="r" b="b"/>
            <a:pathLst>
              <a:path w="305434" h="320039">
                <a:moveTo>
                  <a:pt x="77890" y="247649"/>
                </a:moveTo>
                <a:lnTo>
                  <a:pt x="77342" y="238767"/>
                </a:lnTo>
                <a:lnTo>
                  <a:pt x="76223" y="231028"/>
                </a:lnTo>
                <a:lnTo>
                  <a:pt x="74675" y="224289"/>
                </a:lnTo>
                <a:lnTo>
                  <a:pt x="73151" y="216669"/>
                </a:lnTo>
                <a:lnTo>
                  <a:pt x="69341" y="209811"/>
                </a:lnTo>
                <a:lnTo>
                  <a:pt x="64007" y="205239"/>
                </a:lnTo>
                <a:lnTo>
                  <a:pt x="58709" y="200370"/>
                </a:lnTo>
                <a:lnTo>
                  <a:pt x="53054" y="197143"/>
                </a:lnTo>
                <a:lnTo>
                  <a:pt x="46970" y="195488"/>
                </a:lnTo>
                <a:lnTo>
                  <a:pt x="40385" y="195333"/>
                </a:lnTo>
                <a:lnTo>
                  <a:pt x="34111" y="196167"/>
                </a:lnTo>
                <a:lnTo>
                  <a:pt x="5714" y="221622"/>
                </a:lnTo>
                <a:lnTo>
                  <a:pt x="0" y="238005"/>
                </a:lnTo>
                <a:lnTo>
                  <a:pt x="12191" y="250197"/>
                </a:lnTo>
                <a:lnTo>
                  <a:pt x="13346" y="241042"/>
                </a:lnTo>
                <a:lnTo>
                  <a:pt x="15716" y="232957"/>
                </a:lnTo>
                <a:lnTo>
                  <a:pt x="19371" y="225873"/>
                </a:lnTo>
                <a:lnTo>
                  <a:pt x="24383" y="219717"/>
                </a:lnTo>
                <a:lnTo>
                  <a:pt x="31682" y="214133"/>
                </a:lnTo>
                <a:lnTo>
                  <a:pt x="38766" y="212193"/>
                </a:lnTo>
                <a:lnTo>
                  <a:pt x="45708" y="213824"/>
                </a:lnTo>
                <a:lnTo>
                  <a:pt x="63245" y="250197"/>
                </a:lnTo>
                <a:lnTo>
                  <a:pt x="63245" y="309633"/>
                </a:lnTo>
                <a:lnTo>
                  <a:pt x="73151" y="319539"/>
                </a:lnTo>
                <a:lnTo>
                  <a:pt x="76961" y="315785"/>
                </a:lnTo>
                <a:lnTo>
                  <a:pt x="76961" y="293631"/>
                </a:lnTo>
                <a:lnTo>
                  <a:pt x="77890" y="247649"/>
                </a:lnTo>
                <a:close/>
              </a:path>
              <a:path w="305434" h="320039">
                <a:moveTo>
                  <a:pt x="63245" y="309633"/>
                </a:moveTo>
                <a:lnTo>
                  <a:pt x="63245" y="260865"/>
                </a:lnTo>
                <a:lnTo>
                  <a:pt x="62483" y="308871"/>
                </a:lnTo>
                <a:lnTo>
                  <a:pt x="63245" y="309633"/>
                </a:lnTo>
                <a:close/>
              </a:path>
              <a:path w="305434" h="320039">
                <a:moveTo>
                  <a:pt x="178129" y="205394"/>
                </a:moveTo>
                <a:lnTo>
                  <a:pt x="161686" y="166735"/>
                </a:lnTo>
                <a:lnTo>
                  <a:pt x="132123" y="139624"/>
                </a:lnTo>
                <a:lnTo>
                  <a:pt x="113633" y="131421"/>
                </a:lnTo>
                <a:lnTo>
                  <a:pt x="97000" y="131933"/>
                </a:lnTo>
                <a:lnTo>
                  <a:pt x="82295" y="141231"/>
                </a:lnTo>
                <a:lnTo>
                  <a:pt x="76450" y="148494"/>
                </a:lnTo>
                <a:lnTo>
                  <a:pt x="72675" y="156471"/>
                </a:lnTo>
                <a:lnTo>
                  <a:pt x="71044" y="165020"/>
                </a:lnTo>
                <a:lnTo>
                  <a:pt x="71627" y="173997"/>
                </a:lnTo>
                <a:lnTo>
                  <a:pt x="74926" y="183856"/>
                </a:lnTo>
                <a:lnTo>
                  <a:pt x="80295" y="194000"/>
                </a:lnTo>
                <a:lnTo>
                  <a:pt x="87344" y="203785"/>
                </a:lnTo>
                <a:lnTo>
                  <a:pt x="87344" y="160924"/>
                </a:lnTo>
                <a:lnTo>
                  <a:pt x="92201" y="151899"/>
                </a:lnTo>
                <a:lnTo>
                  <a:pt x="100774" y="147470"/>
                </a:lnTo>
                <a:lnTo>
                  <a:pt x="111632" y="149042"/>
                </a:lnTo>
                <a:lnTo>
                  <a:pt x="124777" y="156614"/>
                </a:lnTo>
                <a:lnTo>
                  <a:pt x="153662" y="185618"/>
                </a:lnTo>
                <a:lnTo>
                  <a:pt x="162282" y="232621"/>
                </a:lnTo>
                <a:lnTo>
                  <a:pt x="166877" y="228861"/>
                </a:lnTo>
                <a:lnTo>
                  <a:pt x="172723" y="221706"/>
                </a:lnTo>
                <a:lnTo>
                  <a:pt x="176498" y="213907"/>
                </a:lnTo>
                <a:lnTo>
                  <a:pt x="178129" y="205394"/>
                </a:lnTo>
                <a:close/>
              </a:path>
              <a:path w="305434" h="320039">
                <a:moveTo>
                  <a:pt x="125729" y="267723"/>
                </a:moveTo>
                <a:lnTo>
                  <a:pt x="114299" y="257055"/>
                </a:lnTo>
                <a:lnTo>
                  <a:pt x="76961" y="293631"/>
                </a:lnTo>
                <a:lnTo>
                  <a:pt x="76961" y="315785"/>
                </a:lnTo>
                <a:lnTo>
                  <a:pt x="125729" y="267723"/>
                </a:lnTo>
                <a:close/>
              </a:path>
              <a:path w="305434" h="320039">
                <a:moveTo>
                  <a:pt x="162282" y="232621"/>
                </a:moveTo>
                <a:lnTo>
                  <a:pt x="162282" y="209621"/>
                </a:lnTo>
                <a:lnTo>
                  <a:pt x="157733" y="218193"/>
                </a:lnTo>
                <a:lnTo>
                  <a:pt x="148851" y="222754"/>
                </a:lnTo>
                <a:lnTo>
                  <a:pt x="110489" y="201429"/>
                </a:lnTo>
                <a:lnTo>
                  <a:pt x="87344" y="160924"/>
                </a:lnTo>
                <a:lnTo>
                  <a:pt x="87344" y="203785"/>
                </a:lnTo>
                <a:lnTo>
                  <a:pt x="117443" y="231243"/>
                </a:lnTo>
                <a:lnTo>
                  <a:pt x="144053" y="239791"/>
                </a:lnTo>
                <a:lnTo>
                  <a:pt x="152114" y="238386"/>
                </a:lnTo>
                <a:lnTo>
                  <a:pt x="159746" y="234695"/>
                </a:lnTo>
                <a:lnTo>
                  <a:pt x="162282" y="232621"/>
                </a:lnTo>
                <a:close/>
              </a:path>
              <a:path w="305434" h="320039">
                <a:moveTo>
                  <a:pt x="258317" y="135135"/>
                </a:moveTo>
                <a:lnTo>
                  <a:pt x="247649" y="124467"/>
                </a:lnTo>
                <a:lnTo>
                  <a:pt x="229361" y="142755"/>
                </a:lnTo>
                <a:lnTo>
                  <a:pt x="154685" y="68079"/>
                </a:lnTo>
                <a:lnTo>
                  <a:pt x="131825" y="107703"/>
                </a:lnTo>
                <a:lnTo>
                  <a:pt x="142493" y="118371"/>
                </a:lnTo>
                <a:lnTo>
                  <a:pt x="156209" y="94749"/>
                </a:lnTo>
                <a:lnTo>
                  <a:pt x="217169" y="154947"/>
                </a:lnTo>
                <a:lnTo>
                  <a:pt x="217169" y="175650"/>
                </a:lnTo>
                <a:lnTo>
                  <a:pt x="258317" y="135135"/>
                </a:lnTo>
                <a:close/>
              </a:path>
              <a:path w="305434" h="320039">
                <a:moveTo>
                  <a:pt x="217169" y="175650"/>
                </a:moveTo>
                <a:lnTo>
                  <a:pt x="217169" y="154947"/>
                </a:lnTo>
                <a:lnTo>
                  <a:pt x="198881" y="173235"/>
                </a:lnTo>
                <a:lnTo>
                  <a:pt x="208787" y="183903"/>
                </a:lnTo>
                <a:lnTo>
                  <a:pt x="217169" y="175650"/>
                </a:lnTo>
                <a:close/>
              </a:path>
              <a:path w="305434" h="320039">
                <a:moveTo>
                  <a:pt x="305240" y="76366"/>
                </a:moveTo>
                <a:lnTo>
                  <a:pt x="288726" y="32896"/>
                </a:lnTo>
                <a:lnTo>
                  <a:pt x="260413" y="7215"/>
                </a:lnTo>
                <a:lnTo>
                  <a:pt x="234779" y="0"/>
                </a:lnTo>
                <a:lnTo>
                  <a:pt x="226980" y="1595"/>
                </a:lnTo>
                <a:lnTo>
                  <a:pt x="201132" y="30968"/>
                </a:lnTo>
                <a:lnTo>
                  <a:pt x="200405" y="38361"/>
                </a:lnTo>
                <a:lnTo>
                  <a:pt x="201572" y="46089"/>
                </a:lnTo>
                <a:lnTo>
                  <a:pt x="216407" y="30741"/>
                </a:lnTo>
                <a:lnTo>
                  <a:pt x="217931" y="25407"/>
                </a:lnTo>
                <a:lnTo>
                  <a:pt x="222503" y="21597"/>
                </a:lnTo>
                <a:lnTo>
                  <a:pt x="226313" y="17025"/>
                </a:lnTo>
                <a:lnTo>
                  <a:pt x="232409" y="15501"/>
                </a:lnTo>
                <a:lnTo>
                  <a:pt x="238505" y="16263"/>
                </a:lnTo>
                <a:lnTo>
                  <a:pt x="245363" y="17787"/>
                </a:lnTo>
                <a:lnTo>
                  <a:pt x="250697" y="20835"/>
                </a:lnTo>
                <a:lnTo>
                  <a:pt x="256031" y="26169"/>
                </a:lnTo>
                <a:lnTo>
                  <a:pt x="260603" y="29979"/>
                </a:lnTo>
                <a:lnTo>
                  <a:pt x="262127" y="35313"/>
                </a:lnTo>
                <a:lnTo>
                  <a:pt x="262889" y="40647"/>
                </a:lnTo>
                <a:lnTo>
                  <a:pt x="262889" y="69465"/>
                </a:lnTo>
                <a:lnTo>
                  <a:pt x="263651" y="68841"/>
                </a:lnTo>
                <a:lnTo>
                  <a:pt x="268819" y="62293"/>
                </a:lnTo>
                <a:lnTo>
                  <a:pt x="271843" y="55316"/>
                </a:lnTo>
                <a:lnTo>
                  <a:pt x="272033" y="53965"/>
                </a:lnTo>
                <a:lnTo>
                  <a:pt x="272033" y="40647"/>
                </a:lnTo>
                <a:lnTo>
                  <a:pt x="278737" y="48065"/>
                </a:lnTo>
                <a:lnTo>
                  <a:pt x="283940" y="55411"/>
                </a:lnTo>
                <a:lnTo>
                  <a:pt x="287571" y="62614"/>
                </a:lnTo>
                <a:lnTo>
                  <a:pt x="289559" y="69603"/>
                </a:lnTo>
                <a:lnTo>
                  <a:pt x="289857" y="76319"/>
                </a:lnTo>
                <a:lnTo>
                  <a:pt x="289857" y="106644"/>
                </a:lnTo>
                <a:lnTo>
                  <a:pt x="291845" y="104655"/>
                </a:lnTo>
                <a:lnTo>
                  <a:pt x="298692" y="95797"/>
                </a:lnTo>
                <a:lnTo>
                  <a:pt x="303180" y="86367"/>
                </a:lnTo>
                <a:lnTo>
                  <a:pt x="305240" y="76366"/>
                </a:lnTo>
                <a:close/>
              </a:path>
              <a:path w="305434" h="320039">
                <a:moveTo>
                  <a:pt x="262889" y="69465"/>
                </a:moveTo>
                <a:lnTo>
                  <a:pt x="262889" y="45981"/>
                </a:lnTo>
                <a:lnTo>
                  <a:pt x="260603" y="50553"/>
                </a:lnTo>
                <a:lnTo>
                  <a:pt x="256793" y="55125"/>
                </a:lnTo>
                <a:lnTo>
                  <a:pt x="252221" y="59697"/>
                </a:lnTo>
                <a:lnTo>
                  <a:pt x="246887" y="61983"/>
                </a:lnTo>
                <a:lnTo>
                  <a:pt x="240791" y="61221"/>
                </a:lnTo>
                <a:lnTo>
                  <a:pt x="216407" y="36837"/>
                </a:lnTo>
                <a:lnTo>
                  <a:pt x="216407" y="69164"/>
                </a:lnTo>
                <a:lnTo>
                  <a:pt x="219217" y="71568"/>
                </a:lnTo>
                <a:lnTo>
                  <a:pt x="225361" y="75223"/>
                </a:lnTo>
                <a:lnTo>
                  <a:pt x="231790" y="77593"/>
                </a:lnTo>
                <a:lnTo>
                  <a:pt x="238505" y="78747"/>
                </a:lnTo>
                <a:lnTo>
                  <a:pt x="245649" y="78164"/>
                </a:lnTo>
                <a:lnTo>
                  <a:pt x="252221" y="76366"/>
                </a:lnTo>
                <a:lnTo>
                  <a:pt x="258222" y="73282"/>
                </a:lnTo>
                <a:lnTo>
                  <a:pt x="262889" y="69465"/>
                </a:lnTo>
                <a:close/>
              </a:path>
              <a:path w="305434" h="320039">
                <a:moveTo>
                  <a:pt x="289857" y="106644"/>
                </a:moveTo>
                <a:lnTo>
                  <a:pt x="289857" y="76319"/>
                </a:lnTo>
                <a:lnTo>
                  <a:pt x="288512" y="82748"/>
                </a:lnTo>
                <a:lnTo>
                  <a:pt x="285595" y="88892"/>
                </a:lnTo>
                <a:lnTo>
                  <a:pt x="281177" y="94749"/>
                </a:lnTo>
                <a:lnTo>
                  <a:pt x="275843" y="100083"/>
                </a:lnTo>
                <a:lnTo>
                  <a:pt x="268985" y="103893"/>
                </a:lnTo>
                <a:lnTo>
                  <a:pt x="261365" y="106179"/>
                </a:lnTo>
                <a:lnTo>
                  <a:pt x="272795" y="116847"/>
                </a:lnTo>
                <a:lnTo>
                  <a:pt x="279653" y="114561"/>
                </a:lnTo>
                <a:lnTo>
                  <a:pt x="285749" y="110751"/>
                </a:lnTo>
                <a:lnTo>
                  <a:pt x="289857" y="106644"/>
                </a:lnTo>
                <a:close/>
              </a:path>
              <a:path w="305434" h="320039">
                <a:moveTo>
                  <a:pt x="272867" y="48053"/>
                </a:moveTo>
                <a:lnTo>
                  <a:pt x="272033" y="40647"/>
                </a:lnTo>
                <a:lnTo>
                  <a:pt x="272033" y="53965"/>
                </a:lnTo>
                <a:lnTo>
                  <a:pt x="272867" y="48053"/>
                </a:lnTo>
                <a:close/>
              </a:path>
            </a:pathLst>
          </a:custGeom>
          <a:solidFill>
            <a:srgbClr val="595959"/>
          </a:solidFill>
        </p:spPr>
        <p:txBody>
          <a:bodyPr wrap="square" lIns="0" tIns="0" rIns="0" bIns="0" rtlCol="0"/>
          <a:lstStyle/>
          <a:p>
            <a:endParaRPr/>
          </a:p>
        </p:txBody>
      </p:sp>
      <p:sp>
        <p:nvSpPr>
          <p:cNvPr id="46" name="object 46"/>
          <p:cNvSpPr/>
          <p:nvPr/>
        </p:nvSpPr>
        <p:spPr>
          <a:xfrm>
            <a:off x="7199261" y="5854541"/>
            <a:ext cx="309880" cy="320040"/>
          </a:xfrm>
          <a:custGeom>
            <a:avLst/>
            <a:gdLst/>
            <a:ahLst/>
            <a:cxnLst/>
            <a:rect l="l" t="t" r="r" b="b"/>
            <a:pathLst>
              <a:path w="309879" h="320039">
                <a:moveTo>
                  <a:pt x="77902" y="248054"/>
                </a:moveTo>
                <a:lnTo>
                  <a:pt x="69341" y="210216"/>
                </a:lnTo>
                <a:lnTo>
                  <a:pt x="64007" y="205644"/>
                </a:lnTo>
                <a:lnTo>
                  <a:pt x="58709" y="200775"/>
                </a:lnTo>
                <a:lnTo>
                  <a:pt x="53054" y="197548"/>
                </a:lnTo>
                <a:lnTo>
                  <a:pt x="46970" y="195893"/>
                </a:lnTo>
                <a:lnTo>
                  <a:pt x="40385" y="195738"/>
                </a:lnTo>
                <a:lnTo>
                  <a:pt x="34111" y="196572"/>
                </a:lnTo>
                <a:lnTo>
                  <a:pt x="5714" y="222027"/>
                </a:lnTo>
                <a:lnTo>
                  <a:pt x="0" y="238410"/>
                </a:lnTo>
                <a:lnTo>
                  <a:pt x="12191" y="250602"/>
                </a:lnTo>
                <a:lnTo>
                  <a:pt x="13346" y="241446"/>
                </a:lnTo>
                <a:lnTo>
                  <a:pt x="15716" y="233362"/>
                </a:lnTo>
                <a:lnTo>
                  <a:pt x="19371" y="226278"/>
                </a:lnTo>
                <a:lnTo>
                  <a:pt x="24383" y="220122"/>
                </a:lnTo>
                <a:lnTo>
                  <a:pt x="31682" y="214538"/>
                </a:lnTo>
                <a:lnTo>
                  <a:pt x="38766" y="212598"/>
                </a:lnTo>
                <a:lnTo>
                  <a:pt x="45708" y="214229"/>
                </a:lnTo>
                <a:lnTo>
                  <a:pt x="52577" y="219360"/>
                </a:lnTo>
                <a:lnTo>
                  <a:pt x="57149" y="223932"/>
                </a:lnTo>
                <a:lnTo>
                  <a:pt x="60197" y="229266"/>
                </a:lnTo>
                <a:lnTo>
                  <a:pt x="61721" y="236124"/>
                </a:lnTo>
                <a:lnTo>
                  <a:pt x="63245" y="242220"/>
                </a:lnTo>
                <a:lnTo>
                  <a:pt x="63245" y="309276"/>
                </a:lnTo>
                <a:lnTo>
                  <a:pt x="73913" y="319944"/>
                </a:lnTo>
                <a:lnTo>
                  <a:pt x="76961" y="316896"/>
                </a:lnTo>
                <a:lnTo>
                  <a:pt x="76961" y="294036"/>
                </a:lnTo>
                <a:lnTo>
                  <a:pt x="77902" y="248054"/>
                </a:lnTo>
                <a:close/>
              </a:path>
              <a:path w="309879" h="320039">
                <a:moveTo>
                  <a:pt x="178236" y="205799"/>
                </a:moveTo>
                <a:lnTo>
                  <a:pt x="161686" y="167139"/>
                </a:lnTo>
                <a:lnTo>
                  <a:pt x="132123" y="140029"/>
                </a:lnTo>
                <a:lnTo>
                  <a:pt x="113633" y="131826"/>
                </a:lnTo>
                <a:lnTo>
                  <a:pt x="97000" y="132337"/>
                </a:lnTo>
                <a:lnTo>
                  <a:pt x="82295" y="141636"/>
                </a:lnTo>
                <a:lnTo>
                  <a:pt x="76461" y="148899"/>
                </a:lnTo>
                <a:lnTo>
                  <a:pt x="72770" y="156876"/>
                </a:lnTo>
                <a:lnTo>
                  <a:pt x="71366" y="165425"/>
                </a:lnTo>
                <a:lnTo>
                  <a:pt x="72389" y="174402"/>
                </a:lnTo>
                <a:lnTo>
                  <a:pt x="75247" y="184261"/>
                </a:lnTo>
                <a:lnTo>
                  <a:pt x="80390" y="194405"/>
                </a:lnTo>
                <a:lnTo>
                  <a:pt x="87344" y="204166"/>
                </a:lnTo>
                <a:lnTo>
                  <a:pt x="87344" y="161329"/>
                </a:lnTo>
                <a:lnTo>
                  <a:pt x="92201" y="152304"/>
                </a:lnTo>
                <a:lnTo>
                  <a:pt x="100774" y="147875"/>
                </a:lnTo>
                <a:lnTo>
                  <a:pt x="111632" y="149447"/>
                </a:lnTo>
                <a:lnTo>
                  <a:pt x="124777" y="157019"/>
                </a:lnTo>
                <a:lnTo>
                  <a:pt x="153673" y="186044"/>
                </a:lnTo>
                <a:lnTo>
                  <a:pt x="162282" y="233083"/>
                </a:lnTo>
                <a:lnTo>
                  <a:pt x="166877" y="229266"/>
                </a:lnTo>
                <a:lnTo>
                  <a:pt x="173045" y="222111"/>
                </a:lnTo>
                <a:lnTo>
                  <a:pt x="176783" y="214312"/>
                </a:lnTo>
                <a:lnTo>
                  <a:pt x="178236" y="205799"/>
                </a:lnTo>
                <a:close/>
              </a:path>
              <a:path w="309879" h="320039">
                <a:moveTo>
                  <a:pt x="125729" y="268128"/>
                </a:moveTo>
                <a:lnTo>
                  <a:pt x="114299" y="257460"/>
                </a:lnTo>
                <a:lnTo>
                  <a:pt x="77723" y="294036"/>
                </a:lnTo>
                <a:lnTo>
                  <a:pt x="76961" y="294036"/>
                </a:lnTo>
                <a:lnTo>
                  <a:pt x="76961" y="316896"/>
                </a:lnTo>
                <a:lnTo>
                  <a:pt x="125729" y="268128"/>
                </a:lnTo>
                <a:close/>
              </a:path>
              <a:path w="309879" h="320039">
                <a:moveTo>
                  <a:pt x="162282" y="233083"/>
                </a:moveTo>
                <a:lnTo>
                  <a:pt x="162282" y="210026"/>
                </a:lnTo>
                <a:lnTo>
                  <a:pt x="157733" y="218598"/>
                </a:lnTo>
                <a:lnTo>
                  <a:pt x="148851" y="223158"/>
                </a:lnTo>
                <a:lnTo>
                  <a:pt x="110489" y="201834"/>
                </a:lnTo>
                <a:lnTo>
                  <a:pt x="87344" y="161329"/>
                </a:lnTo>
                <a:lnTo>
                  <a:pt x="87344" y="204166"/>
                </a:lnTo>
                <a:lnTo>
                  <a:pt x="117443" y="231648"/>
                </a:lnTo>
                <a:lnTo>
                  <a:pt x="144375" y="240196"/>
                </a:lnTo>
                <a:lnTo>
                  <a:pt x="152399" y="238791"/>
                </a:lnTo>
                <a:lnTo>
                  <a:pt x="159853" y="235100"/>
                </a:lnTo>
                <a:lnTo>
                  <a:pt x="162282" y="233083"/>
                </a:lnTo>
                <a:close/>
              </a:path>
              <a:path w="309879" h="320039">
                <a:moveTo>
                  <a:pt x="209549" y="126396"/>
                </a:moveTo>
                <a:lnTo>
                  <a:pt x="204215" y="85248"/>
                </a:lnTo>
                <a:lnTo>
                  <a:pt x="172211" y="63912"/>
                </a:lnTo>
                <a:lnTo>
                  <a:pt x="165937" y="65067"/>
                </a:lnTo>
                <a:lnTo>
                  <a:pt x="136969" y="90582"/>
                </a:lnTo>
                <a:lnTo>
                  <a:pt x="131825" y="107346"/>
                </a:lnTo>
                <a:lnTo>
                  <a:pt x="144017" y="119538"/>
                </a:lnTo>
                <a:lnTo>
                  <a:pt x="145160" y="110275"/>
                </a:lnTo>
                <a:lnTo>
                  <a:pt x="147446" y="102012"/>
                </a:lnTo>
                <a:lnTo>
                  <a:pt x="150875" y="94892"/>
                </a:lnTo>
                <a:lnTo>
                  <a:pt x="155447" y="89058"/>
                </a:lnTo>
                <a:lnTo>
                  <a:pt x="162865" y="83474"/>
                </a:lnTo>
                <a:lnTo>
                  <a:pt x="170211" y="81534"/>
                </a:lnTo>
                <a:lnTo>
                  <a:pt x="177415" y="83165"/>
                </a:lnTo>
                <a:lnTo>
                  <a:pt x="184403" y="88296"/>
                </a:lnTo>
                <a:lnTo>
                  <a:pt x="188975" y="92868"/>
                </a:lnTo>
                <a:lnTo>
                  <a:pt x="192023" y="98202"/>
                </a:lnTo>
                <a:lnTo>
                  <a:pt x="192785" y="104298"/>
                </a:lnTo>
                <a:lnTo>
                  <a:pt x="193786" y="109739"/>
                </a:lnTo>
                <a:lnTo>
                  <a:pt x="194500" y="115824"/>
                </a:lnTo>
                <a:lnTo>
                  <a:pt x="194929" y="122622"/>
                </a:lnTo>
                <a:lnTo>
                  <a:pt x="195071" y="130206"/>
                </a:lnTo>
                <a:lnTo>
                  <a:pt x="195071" y="178974"/>
                </a:lnTo>
                <a:lnTo>
                  <a:pt x="204977" y="188880"/>
                </a:lnTo>
                <a:lnTo>
                  <a:pt x="208787" y="185070"/>
                </a:lnTo>
                <a:lnTo>
                  <a:pt x="208787" y="162972"/>
                </a:lnTo>
                <a:lnTo>
                  <a:pt x="209549" y="126396"/>
                </a:lnTo>
                <a:close/>
              </a:path>
              <a:path w="309879" h="320039">
                <a:moveTo>
                  <a:pt x="195071" y="178974"/>
                </a:moveTo>
                <a:lnTo>
                  <a:pt x="195071" y="130206"/>
                </a:lnTo>
                <a:lnTo>
                  <a:pt x="194309" y="178212"/>
                </a:lnTo>
                <a:lnTo>
                  <a:pt x="195071" y="178974"/>
                </a:lnTo>
                <a:close/>
              </a:path>
              <a:path w="309879" h="320039">
                <a:moveTo>
                  <a:pt x="309633" y="74306"/>
                </a:moveTo>
                <a:lnTo>
                  <a:pt x="293500" y="35647"/>
                </a:lnTo>
                <a:lnTo>
                  <a:pt x="263628" y="8203"/>
                </a:lnTo>
                <a:lnTo>
                  <a:pt x="245173" y="0"/>
                </a:lnTo>
                <a:lnTo>
                  <a:pt x="228719" y="511"/>
                </a:lnTo>
                <a:lnTo>
                  <a:pt x="214121" y="9810"/>
                </a:lnTo>
                <a:lnTo>
                  <a:pt x="207942" y="17432"/>
                </a:lnTo>
                <a:lnTo>
                  <a:pt x="204215" y="25431"/>
                </a:lnTo>
                <a:lnTo>
                  <a:pt x="202763" y="34028"/>
                </a:lnTo>
                <a:lnTo>
                  <a:pt x="203453" y="43338"/>
                </a:lnTo>
                <a:lnTo>
                  <a:pt x="206430" y="52756"/>
                </a:lnTo>
                <a:lnTo>
                  <a:pt x="211835" y="62674"/>
                </a:lnTo>
                <a:lnTo>
                  <a:pt x="218408" y="71515"/>
                </a:lnTo>
                <a:lnTo>
                  <a:pt x="218408" y="29622"/>
                </a:lnTo>
                <a:lnTo>
                  <a:pt x="223265" y="20478"/>
                </a:lnTo>
                <a:lnTo>
                  <a:pt x="231957" y="16061"/>
                </a:lnTo>
                <a:lnTo>
                  <a:pt x="243077" y="17716"/>
                </a:lnTo>
                <a:lnTo>
                  <a:pt x="256484" y="25515"/>
                </a:lnTo>
                <a:lnTo>
                  <a:pt x="272033" y="39528"/>
                </a:lnTo>
                <a:lnTo>
                  <a:pt x="285166" y="54518"/>
                </a:lnTo>
                <a:lnTo>
                  <a:pt x="292512" y="67437"/>
                </a:lnTo>
                <a:lnTo>
                  <a:pt x="294001" y="78212"/>
                </a:lnTo>
                <a:lnTo>
                  <a:pt x="294001" y="101979"/>
                </a:lnTo>
                <a:lnTo>
                  <a:pt x="298703" y="98202"/>
                </a:lnTo>
                <a:lnTo>
                  <a:pt x="304538" y="90618"/>
                </a:lnTo>
                <a:lnTo>
                  <a:pt x="308228" y="82677"/>
                </a:lnTo>
                <a:lnTo>
                  <a:pt x="309633" y="74306"/>
                </a:lnTo>
                <a:close/>
              </a:path>
              <a:path w="309879" h="320039">
                <a:moveTo>
                  <a:pt x="256793" y="137064"/>
                </a:moveTo>
                <a:lnTo>
                  <a:pt x="246125" y="125634"/>
                </a:lnTo>
                <a:lnTo>
                  <a:pt x="208787" y="162972"/>
                </a:lnTo>
                <a:lnTo>
                  <a:pt x="208787" y="185070"/>
                </a:lnTo>
                <a:lnTo>
                  <a:pt x="256793" y="137064"/>
                </a:lnTo>
                <a:close/>
              </a:path>
              <a:path w="309879" h="320039">
                <a:moveTo>
                  <a:pt x="294001" y="101979"/>
                </a:moveTo>
                <a:lnTo>
                  <a:pt x="294001" y="78212"/>
                </a:lnTo>
                <a:lnTo>
                  <a:pt x="289559" y="86772"/>
                </a:lnTo>
                <a:lnTo>
                  <a:pt x="280558" y="91773"/>
                </a:lnTo>
                <a:lnTo>
                  <a:pt x="241553" y="70770"/>
                </a:lnTo>
                <a:lnTo>
                  <a:pt x="218408" y="29622"/>
                </a:lnTo>
                <a:lnTo>
                  <a:pt x="218408" y="71515"/>
                </a:lnTo>
                <a:lnTo>
                  <a:pt x="248983" y="100203"/>
                </a:lnTo>
                <a:lnTo>
                  <a:pt x="275879" y="108811"/>
                </a:lnTo>
                <a:lnTo>
                  <a:pt x="283940" y="107442"/>
                </a:lnTo>
                <a:lnTo>
                  <a:pt x="291572" y="103929"/>
                </a:lnTo>
                <a:lnTo>
                  <a:pt x="294001" y="101979"/>
                </a:lnTo>
                <a:close/>
              </a:path>
            </a:pathLst>
          </a:custGeom>
          <a:solidFill>
            <a:srgbClr val="595959"/>
          </a:solidFill>
        </p:spPr>
        <p:txBody>
          <a:bodyPr wrap="square" lIns="0" tIns="0" rIns="0" bIns="0" rtlCol="0"/>
          <a:lstStyle/>
          <a:p>
            <a:endParaRPr/>
          </a:p>
        </p:txBody>
      </p:sp>
      <p:sp>
        <p:nvSpPr>
          <p:cNvPr id="47" name="object 47"/>
          <p:cNvSpPr/>
          <p:nvPr/>
        </p:nvSpPr>
        <p:spPr>
          <a:xfrm>
            <a:off x="7673225" y="5856732"/>
            <a:ext cx="325120" cy="318135"/>
          </a:xfrm>
          <a:custGeom>
            <a:avLst/>
            <a:gdLst/>
            <a:ahLst/>
            <a:cxnLst/>
            <a:rect l="l" t="t" r="r" b="b"/>
            <a:pathLst>
              <a:path w="325120" h="318135">
                <a:moveTo>
                  <a:pt x="78485" y="256031"/>
                </a:moveTo>
                <a:lnTo>
                  <a:pt x="73151" y="214883"/>
                </a:lnTo>
                <a:lnTo>
                  <a:pt x="64007" y="203453"/>
                </a:lnTo>
                <a:lnTo>
                  <a:pt x="58709" y="198584"/>
                </a:lnTo>
                <a:lnTo>
                  <a:pt x="53054" y="195357"/>
                </a:lnTo>
                <a:lnTo>
                  <a:pt x="46970" y="193702"/>
                </a:lnTo>
                <a:lnTo>
                  <a:pt x="40385" y="193547"/>
                </a:lnTo>
                <a:lnTo>
                  <a:pt x="34111" y="194381"/>
                </a:lnTo>
                <a:lnTo>
                  <a:pt x="5714" y="219836"/>
                </a:lnTo>
                <a:lnTo>
                  <a:pt x="0" y="236219"/>
                </a:lnTo>
                <a:lnTo>
                  <a:pt x="12191" y="248411"/>
                </a:lnTo>
                <a:lnTo>
                  <a:pt x="13346" y="239256"/>
                </a:lnTo>
                <a:lnTo>
                  <a:pt x="15716" y="231171"/>
                </a:lnTo>
                <a:lnTo>
                  <a:pt x="19371" y="224087"/>
                </a:lnTo>
                <a:lnTo>
                  <a:pt x="24383" y="217931"/>
                </a:lnTo>
                <a:lnTo>
                  <a:pt x="31694" y="212347"/>
                </a:lnTo>
                <a:lnTo>
                  <a:pt x="38861" y="210407"/>
                </a:lnTo>
                <a:lnTo>
                  <a:pt x="46029" y="212038"/>
                </a:lnTo>
                <a:lnTo>
                  <a:pt x="53339" y="217169"/>
                </a:lnTo>
                <a:lnTo>
                  <a:pt x="57149" y="221741"/>
                </a:lnTo>
                <a:lnTo>
                  <a:pt x="60197" y="227076"/>
                </a:lnTo>
                <a:lnTo>
                  <a:pt x="61721" y="233933"/>
                </a:lnTo>
                <a:lnTo>
                  <a:pt x="63245" y="240029"/>
                </a:lnTo>
                <a:lnTo>
                  <a:pt x="63245" y="307086"/>
                </a:lnTo>
                <a:lnTo>
                  <a:pt x="73913" y="317753"/>
                </a:lnTo>
                <a:lnTo>
                  <a:pt x="76961" y="314705"/>
                </a:lnTo>
                <a:lnTo>
                  <a:pt x="76961" y="291845"/>
                </a:lnTo>
                <a:lnTo>
                  <a:pt x="78485" y="256031"/>
                </a:lnTo>
                <a:close/>
              </a:path>
              <a:path w="325120" h="318135">
                <a:moveTo>
                  <a:pt x="178236" y="203608"/>
                </a:moveTo>
                <a:lnTo>
                  <a:pt x="162008" y="164949"/>
                </a:lnTo>
                <a:lnTo>
                  <a:pt x="132123" y="137838"/>
                </a:lnTo>
                <a:lnTo>
                  <a:pt x="113633" y="129635"/>
                </a:lnTo>
                <a:lnTo>
                  <a:pt x="97000" y="130147"/>
                </a:lnTo>
                <a:lnTo>
                  <a:pt x="82295" y="139445"/>
                </a:lnTo>
                <a:lnTo>
                  <a:pt x="76461" y="146708"/>
                </a:lnTo>
                <a:lnTo>
                  <a:pt x="72770" y="154686"/>
                </a:lnTo>
                <a:lnTo>
                  <a:pt x="71366" y="163234"/>
                </a:lnTo>
                <a:lnTo>
                  <a:pt x="72389" y="172211"/>
                </a:lnTo>
                <a:lnTo>
                  <a:pt x="75259" y="182070"/>
                </a:lnTo>
                <a:lnTo>
                  <a:pt x="80486" y="192214"/>
                </a:lnTo>
                <a:lnTo>
                  <a:pt x="87344" y="201557"/>
                </a:lnTo>
                <a:lnTo>
                  <a:pt x="87344" y="159138"/>
                </a:lnTo>
                <a:lnTo>
                  <a:pt x="92201" y="150113"/>
                </a:lnTo>
                <a:lnTo>
                  <a:pt x="100774" y="145684"/>
                </a:lnTo>
                <a:lnTo>
                  <a:pt x="111632" y="147256"/>
                </a:lnTo>
                <a:lnTo>
                  <a:pt x="124777" y="154828"/>
                </a:lnTo>
                <a:lnTo>
                  <a:pt x="153673" y="183853"/>
                </a:lnTo>
                <a:lnTo>
                  <a:pt x="162282" y="230892"/>
                </a:lnTo>
                <a:lnTo>
                  <a:pt x="166877" y="227076"/>
                </a:lnTo>
                <a:lnTo>
                  <a:pt x="173045" y="219920"/>
                </a:lnTo>
                <a:lnTo>
                  <a:pt x="176783" y="212121"/>
                </a:lnTo>
                <a:lnTo>
                  <a:pt x="178236" y="203608"/>
                </a:lnTo>
                <a:close/>
              </a:path>
              <a:path w="325120" h="318135">
                <a:moveTo>
                  <a:pt x="125729" y="265938"/>
                </a:moveTo>
                <a:lnTo>
                  <a:pt x="114299" y="255269"/>
                </a:lnTo>
                <a:lnTo>
                  <a:pt x="77819" y="291750"/>
                </a:lnTo>
                <a:lnTo>
                  <a:pt x="76961" y="291845"/>
                </a:lnTo>
                <a:lnTo>
                  <a:pt x="76961" y="314705"/>
                </a:lnTo>
                <a:lnTo>
                  <a:pt x="125729" y="265938"/>
                </a:lnTo>
                <a:close/>
              </a:path>
              <a:path w="325120" h="318135">
                <a:moveTo>
                  <a:pt x="162282" y="230892"/>
                </a:moveTo>
                <a:lnTo>
                  <a:pt x="162282" y="207835"/>
                </a:lnTo>
                <a:lnTo>
                  <a:pt x="157733" y="216408"/>
                </a:lnTo>
                <a:lnTo>
                  <a:pt x="149173" y="220968"/>
                </a:lnTo>
                <a:lnTo>
                  <a:pt x="110489" y="199644"/>
                </a:lnTo>
                <a:lnTo>
                  <a:pt x="87344" y="159138"/>
                </a:lnTo>
                <a:lnTo>
                  <a:pt x="87344" y="201557"/>
                </a:lnTo>
                <a:lnTo>
                  <a:pt x="117538" y="229457"/>
                </a:lnTo>
                <a:lnTo>
                  <a:pt x="144375" y="238005"/>
                </a:lnTo>
                <a:lnTo>
                  <a:pt x="152399" y="236601"/>
                </a:lnTo>
                <a:lnTo>
                  <a:pt x="159853" y="232910"/>
                </a:lnTo>
                <a:lnTo>
                  <a:pt x="162282" y="230892"/>
                </a:lnTo>
                <a:close/>
              </a:path>
              <a:path w="325120" h="318135">
                <a:moveTo>
                  <a:pt x="209549" y="124205"/>
                </a:moveTo>
                <a:lnTo>
                  <a:pt x="204215" y="83057"/>
                </a:lnTo>
                <a:lnTo>
                  <a:pt x="172211" y="61721"/>
                </a:lnTo>
                <a:lnTo>
                  <a:pt x="165937" y="62876"/>
                </a:lnTo>
                <a:lnTo>
                  <a:pt x="136969" y="88391"/>
                </a:lnTo>
                <a:lnTo>
                  <a:pt x="131825" y="105155"/>
                </a:lnTo>
                <a:lnTo>
                  <a:pt x="144017" y="117347"/>
                </a:lnTo>
                <a:lnTo>
                  <a:pt x="145172" y="108084"/>
                </a:lnTo>
                <a:lnTo>
                  <a:pt x="147542" y="99821"/>
                </a:lnTo>
                <a:lnTo>
                  <a:pt x="151197" y="92702"/>
                </a:lnTo>
                <a:lnTo>
                  <a:pt x="156209" y="86867"/>
                </a:lnTo>
                <a:lnTo>
                  <a:pt x="163187" y="81283"/>
                </a:lnTo>
                <a:lnTo>
                  <a:pt x="170306" y="79343"/>
                </a:lnTo>
                <a:lnTo>
                  <a:pt x="177426" y="80974"/>
                </a:lnTo>
                <a:lnTo>
                  <a:pt x="194941" y="120431"/>
                </a:lnTo>
                <a:lnTo>
                  <a:pt x="195071" y="176783"/>
                </a:lnTo>
                <a:lnTo>
                  <a:pt x="204977" y="186689"/>
                </a:lnTo>
                <a:lnTo>
                  <a:pt x="208787" y="182879"/>
                </a:lnTo>
                <a:lnTo>
                  <a:pt x="208787" y="160781"/>
                </a:lnTo>
                <a:lnTo>
                  <a:pt x="209549" y="124205"/>
                </a:lnTo>
                <a:close/>
              </a:path>
              <a:path w="325120" h="318135">
                <a:moveTo>
                  <a:pt x="195071" y="176783"/>
                </a:moveTo>
                <a:lnTo>
                  <a:pt x="195071" y="128015"/>
                </a:lnTo>
                <a:lnTo>
                  <a:pt x="194309" y="176021"/>
                </a:lnTo>
                <a:lnTo>
                  <a:pt x="195071" y="176783"/>
                </a:lnTo>
                <a:close/>
              </a:path>
              <a:path w="325120" h="318135">
                <a:moveTo>
                  <a:pt x="324611" y="67055"/>
                </a:moveTo>
                <a:lnTo>
                  <a:pt x="313943" y="56387"/>
                </a:lnTo>
                <a:lnTo>
                  <a:pt x="295655" y="74675"/>
                </a:lnTo>
                <a:lnTo>
                  <a:pt x="220979" y="0"/>
                </a:lnTo>
                <a:lnTo>
                  <a:pt x="197357" y="40385"/>
                </a:lnTo>
                <a:lnTo>
                  <a:pt x="208787" y="51053"/>
                </a:lnTo>
                <a:lnTo>
                  <a:pt x="222503" y="27431"/>
                </a:lnTo>
                <a:lnTo>
                  <a:pt x="282701" y="87629"/>
                </a:lnTo>
                <a:lnTo>
                  <a:pt x="282701" y="108965"/>
                </a:lnTo>
                <a:lnTo>
                  <a:pt x="324611" y="67055"/>
                </a:lnTo>
                <a:close/>
              </a:path>
              <a:path w="325120" h="318135">
                <a:moveTo>
                  <a:pt x="256793" y="134873"/>
                </a:moveTo>
                <a:lnTo>
                  <a:pt x="246125" y="123443"/>
                </a:lnTo>
                <a:lnTo>
                  <a:pt x="208787" y="160781"/>
                </a:lnTo>
                <a:lnTo>
                  <a:pt x="208787" y="182879"/>
                </a:lnTo>
                <a:lnTo>
                  <a:pt x="256793" y="134873"/>
                </a:lnTo>
                <a:close/>
              </a:path>
              <a:path w="325120" h="318135">
                <a:moveTo>
                  <a:pt x="282701" y="108965"/>
                </a:moveTo>
                <a:lnTo>
                  <a:pt x="282701" y="87629"/>
                </a:lnTo>
                <a:lnTo>
                  <a:pt x="264413" y="105917"/>
                </a:lnTo>
                <a:lnTo>
                  <a:pt x="275081" y="116585"/>
                </a:lnTo>
                <a:lnTo>
                  <a:pt x="282701" y="108965"/>
                </a:lnTo>
                <a:close/>
              </a:path>
            </a:pathLst>
          </a:custGeom>
          <a:solidFill>
            <a:srgbClr val="595959"/>
          </a:solidFill>
        </p:spPr>
        <p:txBody>
          <a:bodyPr wrap="square" lIns="0" tIns="0" rIns="0" bIns="0" rtlCol="0"/>
          <a:lstStyle/>
          <a:p>
            <a:endParaRPr/>
          </a:p>
        </p:txBody>
      </p:sp>
      <p:sp>
        <p:nvSpPr>
          <p:cNvPr id="48" name="object 48"/>
          <p:cNvSpPr/>
          <p:nvPr/>
        </p:nvSpPr>
        <p:spPr>
          <a:xfrm>
            <a:off x="8147952" y="5852934"/>
            <a:ext cx="782320" cy="481330"/>
          </a:xfrm>
          <a:custGeom>
            <a:avLst/>
            <a:gdLst/>
            <a:ahLst/>
            <a:cxnLst/>
            <a:rect l="l" t="t" r="r" b="b"/>
            <a:pathLst>
              <a:path w="782320" h="481329">
                <a:moveTo>
                  <a:pt x="124968" y="269748"/>
                </a:moveTo>
                <a:lnTo>
                  <a:pt x="114300" y="259080"/>
                </a:lnTo>
                <a:lnTo>
                  <a:pt x="76962" y="295656"/>
                </a:lnTo>
                <a:lnTo>
                  <a:pt x="77724" y="259842"/>
                </a:lnTo>
                <a:lnTo>
                  <a:pt x="72390" y="218694"/>
                </a:lnTo>
                <a:lnTo>
                  <a:pt x="40386" y="197358"/>
                </a:lnTo>
                <a:lnTo>
                  <a:pt x="33782" y="198183"/>
                </a:lnTo>
                <a:lnTo>
                  <a:pt x="5143" y="223647"/>
                </a:lnTo>
                <a:lnTo>
                  <a:pt x="0" y="240030"/>
                </a:lnTo>
                <a:lnTo>
                  <a:pt x="12192" y="252222"/>
                </a:lnTo>
                <a:lnTo>
                  <a:pt x="13004" y="243065"/>
                </a:lnTo>
                <a:lnTo>
                  <a:pt x="15328" y="234975"/>
                </a:lnTo>
                <a:lnTo>
                  <a:pt x="18935" y="227888"/>
                </a:lnTo>
                <a:lnTo>
                  <a:pt x="23622" y="221742"/>
                </a:lnTo>
                <a:lnTo>
                  <a:pt x="31038" y="216154"/>
                </a:lnTo>
                <a:lnTo>
                  <a:pt x="38379" y="214210"/>
                </a:lnTo>
                <a:lnTo>
                  <a:pt x="45580" y="215836"/>
                </a:lnTo>
                <a:lnTo>
                  <a:pt x="52578" y="220980"/>
                </a:lnTo>
                <a:lnTo>
                  <a:pt x="57150" y="225552"/>
                </a:lnTo>
                <a:lnTo>
                  <a:pt x="59436" y="230886"/>
                </a:lnTo>
                <a:lnTo>
                  <a:pt x="60960" y="237744"/>
                </a:lnTo>
                <a:lnTo>
                  <a:pt x="62484" y="243840"/>
                </a:lnTo>
                <a:lnTo>
                  <a:pt x="63246" y="252222"/>
                </a:lnTo>
                <a:lnTo>
                  <a:pt x="62484" y="262890"/>
                </a:lnTo>
                <a:lnTo>
                  <a:pt x="62484" y="310896"/>
                </a:lnTo>
                <a:lnTo>
                  <a:pt x="63246" y="311658"/>
                </a:lnTo>
                <a:lnTo>
                  <a:pt x="73152" y="321564"/>
                </a:lnTo>
                <a:lnTo>
                  <a:pt x="76962" y="317754"/>
                </a:lnTo>
                <a:lnTo>
                  <a:pt x="124968" y="269748"/>
                </a:lnTo>
                <a:close/>
              </a:path>
              <a:path w="782320" h="481329">
                <a:moveTo>
                  <a:pt x="177482" y="207416"/>
                </a:moveTo>
                <a:lnTo>
                  <a:pt x="176771" y="198069"/>
                </a:lnTo>
                <a:lnTo>
                  <a:pt x="173926" y="188709"/>
                </a:lnTo>
                <a:lnTo>
                  <a:pt x="168783" y="178879"/>
                </a:lnTo>
                <a:lnTo>
                  <a:pt x="161848" y="169443"/>
                </a:lnTo>
                <a:lnTo>
                  <a:pt x="161848" y="211645"/>
                </a:lnTo>
                <a:lnTo>
                  <a:pt x="156972" y="220218"/>
                </a:lnTo>
                <a:lnTo>
                  <a:pt x="148399" y="224777"/>
                </a:lnTo>
                <a:lnTo>
                  <a:pt x="137629" y="223545"/>
                </a:lnTo>
                <a:lnTo>
                  <a:pt x="124714" y="216458"/>
                </a:lnTo>
                <a:lnTo>
                  <a:pt x="109728" y="203454"/>
                </a:lnTo>
                <a:lnTo>
                  <a:pt x="95719" y="187566"/>
                </a:lnTo>
                <a:lnTo>
                  <a:pt x="88011" y="174117"/>
                </a:lnTo>
                <a:lnTo>
                  <a:pt x="86575" y="162941"/>
                </a:lnTo>
                <a:lnTo>
                  <a:pt x="91440" y="153924"/>
                </a:lnTo>
                <a:lnTo>
                  <a:pt x="100012" y="149491"/>
                </a:lnTo>
                <a:lnTo>
                  <a:pt x="110959" y="151066"/>
                </a:lnTo>
                <a:lnTo>
                  <a:pt x="153327" y="187642"/>
                </a:lnTo>
                <a:lnTo>
                  <a:pt x="161848" y="211645"/>
                </a:lnTo>
                <a:lnTo>
                  <a:pt x="161848" y="169443"/>
                </a:lnTo>
                <a:lnTo>
                  <a:pt x="161353" y="168757"/>
                </a:lnTo>
                <a:lnTo>
                  <a:pt x="151638" y="158496"/>
                </a:lnTo>
                <a:lnTo>
                  <a:pt x="131368" y="141643"/>
                </a:lnTo>
                <a:lnTo>
                  <a:pt x="112966" y="133438"/>
                </a:lnTo>
                <a:lnTo>
                  <a:pt x="96558" y="133946"/>
                </a:lnTo>
                <a:lnTo>
                  <a:pt x="82296" y="143256"/>
                </a:lnTo>
                <a:lnTo>
                  <a:pt x="76009" y="150507"/>
                </a:lnTo>
                <a:lnTo>
                  <a:pt x="72097" y="158496"/>
                </a:lnTo>
                <a:lnTo>
                  <a:pt x="70612" y="167043"/>
                </a:lnTo>
                <a:lnTo>
                  <a:pt x="71628" y="176022"/>
                </a:lnTo>
                <a:lnTo>
                  <a:pt x="74599" y="185877"/>
                </a:lnTo>
                <a:lnTo>
                  <a:pt x="80010" y="196024"/>
                </a:lnTo>
                <a:lnTo>
                  <a:pt x="86575" y="204927"/>
                </a:lnTo>
                <a:lnTo>
                  <a:pt x="87693" y="206451"/>
                </a:lnTo>
                <a:lnTo>
                  <a:pt x="116776" y="233260"/>
                </a:lnTo>
                <a:lnTo>
                  <a:pt x="143256" y="241757"/>
                </a:lnTo>
                <a:lnTo>
                  <a:pt x="144399" y="241693"/>
                </a:lnTo>
                <a:lnTo>
                  <a:pt x="176110" y="215925"/>
                </a:lnTo>
                <a:lnTo>
                  <a:pt x="177482" y="207416"/>
                </a:lnTo>
                <a:close/>
              </a:path>
              <a:path w="782320" h="481329">
                <a:moveTo>
                  <a:pt x="256032" y="138684"/>
                </a:moveTo>
                <a:lnTo>
                  <a:pt x="245364" y="127254"/>
                </a:lnTo>
                <a:lnTo>
                  <a:pt x="208026" y="164592"/>
                </a:lnTo>
                <a:lnTo>
                  <a:pt x="208953" y="118173"/>
                </a:lnTo>
                <a:lnTo>
                  <a:pt x="208407" y="109347"/>
                </a:lnTo>
                <a:lnTo>
                  <a:pt x="207276" y="101650"/>
                </a:lnTo>
                <a:lnTo>
                  <a:pt x="205740" y="95250"/>
                </a:lnTo>
                <a:lnTo>
                  <a:pt x="204216" y="86868"/>
                </a:lnTo>
                <a:lnTo>
                  <a:pt x="171450" y="65532"/>
                </a:lnTo>
                <a:lnTo>
                  <a:pt x="165163" y="66675"/>
                </a:lnTo>
                <a:lnTo>
                  <a:pt x="136779" y="92202"/>
                </a:lnTo>
                <a:lnTo>
                  <a:pt x="131064" y="108966"/>
                </a:lnTo>
                <a:lnTo>
                  <a:pt x="143256" y="121158"/>
                </a:lnTo>
                <a:lnTo>
                  <a:pt x="144399" y="111887"/>
                </a:lnTo>
                <a:lnTo>
                  <a:pt x="146773" y="103632"/>
                </a:lnTo>
                <a:lnTo>
                  <a:pt x="150431" y="96507"/>
                </a:lnTo>
                <a:lnTo>
                  <a:pt x="155448" y="90678"/>
                </a:lnTo>
                <a:lnTo>
                  <a:pt x="162737" y="85090"/>
                </a:lnTo>
                <a:lnTo>
                  <a:pt x="169824" y="83146"/>
                </a:lnTo>
                <a:lnTo>
                  <a:pt x="176784" y="84785"/>
                </a:lnTo>
                <a:lnTo>
                  <a:pt x="194170" y="124231"/>
                </a:lnTo>
                <a:lnTo>
                  <a:pt x="194310" y="131826"/>
                </a:lnTo>
                <a:lnTo>
                  <a:pt x="193548" y="179832"/>
                </a:lnTo>
                <a:lnTo>
                  <a:pt x="194310" y="180594"/>
                </a:lnTo>
                <a:lnTo>
                  <a:pt x="204216" y="190500"/>
                </a:lnTo>
                <a:lnTo>
                  <a:pt x="208026" y="186690"/>
                </a:lnTo>
                <a:lnTo>
                  <a:pt x="256032" y="138684"/>
                </a:lnTo>
                <a:close/>
              </a:path>
              <a:path w="782320" h="481329">
                <a:moveTo>
                  <a:pt x="322326" y="72390"/>
                </a:moveTo>
                <a:lnTo>
                  <a:pt x="310896" y="61722"/>
                </a:lnTo>
                <a:lnTo>
                  <a:pt x="274320" y="99060"/>
                </a:lnTo>
                <a:lnTo>
                  <a:pt x="273558" y="98298"/>
                </a:lnTo>
                <a:lnTo>
                  <a:pt x="274599" y="52311"/>
                </a:lnTo>
                <a:lnTo>
                  <a:pt x="274320" y="43434"/>
                </a:lnTo>
                <a:lnTo>
                  <a:pt x="273456" y="35687"/>
                </a:lnTo>
                <a:lnTo>
                  <a:pt x="249643" y="2095"/>
                </a:lnTo>
                <a:lnTo>
                  <a:pt x="236982" y="0"/>
                </a:lnTo>
                <a:lnTo>
                  <a:pt x="230695" y="825"/>
                </a:lnTo>
                <a:lnTo>
                  <a:pt x="202311" y="26289"/>
                </a:lnTo>
                <a:lnTo>
                  <a:pt x="196596" y="42672"/>
                </a:lnTo>
                <a:lnTo>
                  <a:pt x="208788" y="54864"/>
                </a:lnTo>
                <a:lnTo>
                  <a:pt x="209931" y="45707"/>
                </a:lnTo>
                <a:lnTo>
                  <a:pt x="212305" y="37617"/>
                </a:lnTo>
                <a:lnTo>
                  <a:pt x="215963" y="30530"/>
                </a:lnTo>
                <a:lnTo>
                  <a:pt x="220980" y="24384"/>
                </a:lnTo>
                <a:lnTo>
                  <a:pt x="228269" y="19113"/>
                </a:lnTo>
                <a:lnTo>
                  <a:pt x="235356" y="17145"/>
                </a:lnTo>
                <a:lnTo>
                  <a:pt x="242303" y="18592"/>
                </a:lnTo>
                <a:lnTo>
                  <a:pt x="259816" y="58597"/>
                </a:lnTo>
                <a:lnTo>
                  <a:pt x="259842" y="114300"/>
                </a:lnTo>
                <a:lnTo>
                  <a:pt x="270510" y="124968"/>
                </a:lnTo>
                <a:lnTo>
                  <a:pt x="273558" y="121869"/>
                </a:lnTo>
                <a:lnTo>
                  <a:pt x="322326" y="72390"/>
                </a:lnTo>
                <a:close/>
              </a:path>
              <a:path w="782320" h="481329">
                <a:moveTo>
                  <a:pt x="439153" y="429006"/>
                </a:moveTo>
                <a:lnTo>
                  <a:pt x="428993" y="418338"/>
                </a:lnTo>
                <a:lnTo>
                  <a:pt x="390893" y="455676"/>
                </a:lnTo>
                <a:lnTo>
                  <a:pt x="390893" y="454914"/>
                </a:lnTo>
                <a:lnTo>
                  <a:pt x="392163" y="419100"/>
                </a:lnTo>
                <a:lnTo>
                  <a:pt x="392163" y="408927"/>
                </a:lnTo>
                <a:lnTo>
                  <a:pt x="390893" y="400050"/>
                </a:lnTo>
                <a:lnTo>
                  <a:pt x="389623" y="392303"/>
                </a:lnTo>
                <a:lnTo>
                  <a:pt x="388353" y="385572"/>
                </a:lnTo>
                <a:lnTo>
                  <a:pt x="387083" y="377952"/>
                </a:lnTo>
                <a:lnTo>
                  <a:pt x="354063" y="356616"/>
                </a:lnTo>
                <a:lnTo>
                  <a:pt x="347713" y="357441"/>
                </a:lnTo>
                <a:lnTo>
                  <a:pt x="315963" y="390880"/>
                </a:lnTo>
                <a:lnTo>
                  <a:pt x="314693" y="399288"/>
                </a:lnTo>
                <a:lnTo>
                  <a:pt x="326123" y="411480"/>
                </a:lnTo>
                <a:lnTo>
                  <a:pt x="327393" y="402323"/>
                </a:lnTo>
                <a:lnTo>
                  <a:pt x="329933" y="394233"/>
                </a:lnTo>
                <a:lnTo>
                  <a:pt x="332473" y="387146"/>
                </a:lnTo>
                <a:lnTo>
                  <a:pt x="337553" y="381000"/>
                </a:lnTo>
                <a:lnTo>
                  <a:pt x="345173" y="375729"/>
                </a:lnTo>
                <a:lnTo>
                  <a:pt x="352793" y="373761"/>
                </a:lnTo>
                <a:lnTo>
                  <a:pt x="359143" y="375208"/>
                </a:lnTo>
                <a:lnTo>
                  <a:pt x="366763" y="380238"/>
                </a:lnTo>
                <a:lnTo>
                  <a:pt x="371843" y="384810"/>
                </a:lnTo>
                <a:lnTo>
                  <a:pt x="373113" y="390144"/>
                </a:lnTo>
                <a:lnTo>
                  <a:pt x="375653" y="397002"/>
                </a:lnTo>
                <a:lnTo>
                  <a:pt x="375653" y="402120"/>
                </a:lnTo>
                <a:lnTo>
                  <a:pt x="376923" y="408241"/>
                </a:lnTo>
                <a:lnTo>
                  <a:pt x="376923" y="470916"/>
                </a:lnTo>
                <a:lnTo>
                  <a:pt x="387083" y="480822"/>
                </a:lnTo>
                <a:lnTo>
                  <a:pt x="390893" y="477024"/>
                </a:lnTo>
                <a:lnTo>
                  <a:pt x="439153" y="429006"/>
                </a:lnTo>
                <a:close/>
              </a:path>
              <a:path w="782320" h="481329">
                <a:moveTo>
                  <a:pt x="491223" y="357378"/>
                </a:moveTo>
                <a:lnTo>
                  <a:pt x="487413" y="347967"/>
                </a:lnTo>
                <a:lnTo>
                  <a:pt x="482333" y="338137"/>
                </a:lnTo>
                <a:lnTo>
                  <a:pt x="475983" y="328015"/>
                </a:lnTo>
                <a:lnTo>
                  <a:pt x="475983" y="370903"/>
                </a:lnTo>
                <a:lnTo>
                  <a:pt x="470903" y="379476"/>
                </a:lnTo>
                <a:lnTo>
                  <a:pt x="462013" y="384352"/>
                </a:lnTo>
                <a:lnTo>
                  <a:pt x="451853" y="383095"/>
                </a:lnTo>
                <a:lnTo>
                  <a:pt x="439153" y="375831"/>
                </a:lnTo>
                <a:lnTo>
                  <a:pt x="423913" y="362712"/>
                </a:lnTo>
                <a:lnTo>
                  <a:pt x="409943" y="347141"/>
                </a:lnTo>
                <a:lnTo>
                  <a:pt x="402323" y="333654"/>
                </a:lnTo>
                <a:lnTo>
                  <a:pt x="401053" y="322313"/>
                </a:lnTo>
                <a:lnTo>
                  <a:pt x="406133" y="313182"/>
                </a:lnTo>
                <a:lnTo>
                  <a:pt x="413753" y="308749"/>
                </a:lnTo>
                <a:lnTo>
                  <a:pt x="425183" y="310324"/>
                </a:lnTo>
                <a:lnTo>
                  <a:pt x="467093" y="346900"/>
                </a:lnTo>
                <a:lnTo>
                  <a:pt x="475983" y="370903"/>
                </a:lnTo>
                <a:lnTo>
                  <a:pt x="475983" y="328015"/>
                </a:lnTo>
                <a:lnTo>
                  <a:pt x="465823" y="317754"/>
                </a:lnTo>
                <a:lnTo>
                  <a:pt x="445503" y="300901"/>
                </a:lnTo>
                <a:lnTo>
                  <a:pt x="426453" y="292696"/>
                </a:lnTo>
                <a:lnTo>
                  <a:pt x="409943" y="293204"/>
                </a:lnTo>
                <a:lnTo>
                  <a:pt x="395973" y="302514"/>
                </a:lnTo>
                <a:lnTo>
                  <a:pt x="389623" y="309765"/>
                </a:lnTo>
                <a:lnTo>
                  <a:pt x="385813" y="317754"/>
                </a:lnTo>
                <a:lnTo>
                  <a:pt x="384543" y="326301"/>
                </a:lnTo>
                <a:lnTo>
                  <a:pt x="385813" y="335280"/>
                </a:lnTo>
                <a:lnTo>
                  <a:pt x="411213" y="376428"/>
                </a:lnTo>
                <a:lnTo>
                  <a:pt x="449313" y="400050"/>
                </a:lnTo>
                <a:lnTo>
                  <a:pt x="458203" y="401066"/>
                </a:lnTo>
                <a:lnTo>
                  <a:pt x="465823" y="399669"/>
                </a:lnTo>
                <a:lnTo>
                  <a:pt x="473443" y="395973"/>
                </a:lnTo>
                <a:lnTo>
                  <a:pt x="475983" y="393636"/>
                </a:lnTo>
                <a:lnTo>
                  <a:pt x="479793" y="390144"/>
                </a:lnTo>
                <a:lnTo>
                  <a:pt x="486143" y="382981"/>
                </a:lnTo>
                <a:lnTo>
                  <a:pt x="489953" y="375183"/>
                </a:lnTo>
                <a:lnTo>
                  <a:pt x="491223" y="366674"/>
                </a:lnTo>
                <a:lnTo>
                  <a:pt x="491223" y="357378"/>
                </a:lnTo>
                <a:close/>
              </a:path>
              <a:path w="782320" h="481329">
                <a:moveTo>
                  <a:pt x="569963" y="297942"/>
                </a:moveTo>
                <a:lnTo>
                  <a:pt x="559803" y="286512"/>
                </a:lnTo>
                <a:lnTo>
                  <a:pt x="521703" y="323850"/>
                </a:lnTo>
                <a:lnTo>
                  <a:pt x="522973" y="287274"/>
                </a:lnTo>
                <a:lnTo>
                  <a:pt x="522973" y="277431"/>
                </a:lnTo>
                <a:lnTo>
                  <a:pt x="521703" y="268605"/>
                </a:lnTo>
                <a:lnTo>
                  <a:pt x="521703" y="260908"/>
                </a:lnTo>
                <a:lnTo>
                  <a:pt x="497573" y="227164"/>
                </a:lnTo>
                <a:lnTo>
                  <a:pt x="486143" y="224790"/>
                </a:lnTo>
                <a:lnTo>
                  <a:pt x="479793" y="225933"/>
                </a:lnTo>
                <a:lnTo>
                  <a:pt x="450583" y="251460"/>
                </a:lnTo>
                <a:lnTo>
                  <a:pt x="445503" y="268224"/>
                </a:lnTo>
                <a:lnTo>
                  <a:pt x="456933" y="280416"/>
                </a:lnTo>
                <a:lnTo>
                  <a:pt x="458203" y="271145"/>
                </a:lnTo>
                <a:lnTo>
                  <a:pt x="460743" y="262890"/>
                </a:lnTo>
                <a:lnTo>
                  <a:pt x="464553" y="255765"/>
                </a:lnTo>
                <a:lnTo>
                  <a:pt x="469633" y="249936"/>
                </a:lnTo>
                <a:lnTo>
                  <a:pt x="477253" y="244348"/>
                </a:lnTo>
                <a:lnTo>
                  <a:pt x="483603" y="242404"/>
                </a:lnTo>
                <a:lnTo>
                  <a:pt x="491223" y="244030"/>
                </a:lnTo>
                <a:lnTo>
                  <a:pt x="497573" y="249174"/>
                </a:lnTo>
                <a:lnTo>
                  <a:pt x="502653" y="253746"/>
                </a:lnTo>
                <a:lnTo>
                  <a:pt x="505193" y="259080"/>
                </a:lnTo>
                <a:lnTo>
                  <a:pt x="506463" y="265176"/>
                </a:lnTo>
                <a:lnTo>
                  <a:pt x="507733" y="270611"/>
                </a:lnTo>
                <a:lnTo>
                  <a:pt x="507733" y="283489"/>
                </a:lnTo>
                <a:lnTo>
                  <a:pt x="509003" y="291084"/>
                </a:lnTo>
                <a:lnTo>
                  <a:pt x="507733" y="339090"/>
                </a:lnTo>
                <a:lnTo>
                  <a:pt x="509003" y="340423"/>
                </a:lnTo>
                <a:lnTo>
                  <a:pt x="517893" y="349758"/>
                </a:lnTo>
                <a:lnTo>
                  <a:pt x="569963" y="297942"/>
                </a:lnTo>
                <a:close/>
              </a:path>
              <a:path w="782320" h="481329">
                <a:moveTo>
                  <a:pt x="623303" y="234696"/>
                </a:moveTo>
                <a:lnTo>
                  <a:pt x="601713" y="200406"/>
                </a:lnTo>
                <a:lnTo>
                  <a:pt x="594093" y="199644"/>
                </a:lnTo>
                <a:lnTo>
                  <a:pt x="586473" y="199644"/>
                </a:lnTo>
                <a:lnTo>
                  <a:pt x="580123" y="202692"/>
                </a:lnTo>
                <a:lnTo>
                  <a:pt x="573773" y="208026"/>
                </a:lnTo>
                <a:lnTo>
                  <a:pt x="573773" y="207264"/>
                </a:lnTo>
                <a:lnTo>
                  <a:pt x="577583" y="197142"/>
                </a:lnTo>
                <a:lnTo>
                  <a:pt x="578853" y="187452"/>
                </a:lnTo>
                <a:lnTo>
                  <a:pt x="575043" y="178320"/>
                </a:lnTo>
                <a:lnTo>
                  <a:pt x="568693" y="169926"/>
                </a:lnTo>
                <a:lnTo>
                  <a:pt x="562343" y="163830"/>
                </a:lnTo>
                <a:lnTo>
                  <a:pt x="555993" y="160782"/>
                </a:lnTo>
                <a:lnTo>
                  <a:pt x="547103" y="162306"/>
                </a:lnTo>
                <a:lnTo>
                  <a:pt x="515353" y="186016"/>
                </a:lnTo>
                <a:lnTo>
                  <a:pt x="509003" y="198120"/>
                </a:lnTo>
                <a:lnTo>
                  <a:pt x="520433" y="209550"/>
                </a:lnTo>
                <a:lnTo>
                  <a:pt x="521703" y="200406"/>
                </a:lnTo>
                <a:lnTo>
                  <a:pt x="525513" y="193548"/>
                </a:lnTo>
                <a:lnTo>
                  <a:pt x="531863" y="187452"/>
                </a:lnTo>
                <a:lnTo>
                  <a:pt x="538213" y="181737"/>
                </a:lnTo>
                <a:lnTo>
                  <a:pt x="545833" y="179539"/>
                </a:lnTo>
                <a:lnTo>
                  <a:pt x="552183" y="180911"/>
                </a:lnTo>
                <a:lnTo>
                  <a:pt x="558533" y="185928"/>
                </a:lnTo>
                <a:lnTo>
                  <a:pt x="563613" y="193078"/>
                </a:lnTo>
                <a:lnTo>
                  <a:pt x="564883" y="200875"/>
                </a:lnTo>
                <a:lnTo>
                  <a:pt x="561073" y="209384"/>
                </a:lnTo>
                <a:lnTo>
                  <a:pt x="553453" y="218694"/>
                </a:lnTo>
                <a:lnTo>
                  <a:pt x="547103" y="225552"/>
                </a:lnTo>
                <a:lnTo>
                  <a:pt x="557263" y="235458"/>
                </a:lnTo>
                <a:lnTo>
                  <a:pt x="563613" y="228600"/>
                </a:lnTo>
                <a:lnTo>
                  <a:pt x="564883" y="227647"/>
                </a:lnTo>
                <a:lnTo>
                  <a:pt x="573773" y="220980"/>
                </a:lnTo>
                <a:lnTo>
                  <a:pt x="575043" y="220027"/>
                </a:lnTo>
                <a:lnTo>
                  <a:pt x="583933" y="216027"/>
                </a:lnTo>
                <a:lnTo>
                  <a:pt x="592823" y="216598"/>
                </a:lnTo>
                <a:lnTo>
                  <a:pt x="600443" y="221742"/>
                </a:lnTo>
                <a:lnTo>
                  <a:pt x="604253" y="226314"/>
                </a:lnTo>
                <a:lnTo>
                  <a:pt x="606793" y="230886"/>
                </a:lnTo>
                <a:lnTo>
                  <a:pt x="605523" y="243078"/>
                </a:lnTo>
                <a:lnTo>
                  <a:pt x="571233" y="266700"/>
                </a:lnTo>
                <a:lnTo>
                  <a:pt x="582663" y="278892"/>
                </a:lnTo>
                <a:lnTo>
                  <a:pt x="589013" y="276720"/>
                </a:lnTo>
                <a:lnTo>
                  <a:pt x="595363" y="273558"/>
                </a:lnTo>
                <a:lnTo>
                  <a:pt x="601713" y="269240"/>
                </a:lnTo>
                <a:lnTo>
                  <a:pt x="606793" y="264769"/>
                </a:lnTo>
                <a:lnTo>
                  <a:pt x="608063" y="263652"/>
                </a:lnTo>
                <a:lnTo>
                  <a:pt x="613143" y="256768"/>
                </a:lnTo>
                <a:lnTo>
                  <a:pt x="618223" y="249745"/>
                </a:lnTo>
                <a:lnTo>
                  <a:pt x="620763" y="242430"/>
                </a:lnTo>
                <a:lnTo>
                  <a:pt x="623303" y="234696"/>
                </a:lnTo>
                <a:close/>
              </a:path>
              <a:path w="782320" h="481329">
                <a:moveTo>
                  <a:pt x="662673" y="198120"/>
                </a:moveTo>
                <a:lnTo>
                  <a:pt x="657593" y="193548"/>
                </a:lnTo>
                <a:lnTo>
                  <a:pt x="655053" y="192786"/>
                </a:lnTo>
                <a:lnTo>
                  <a:pt x="649973" y="192786"/>
                </a:lnTo>
                <a:lnTo>
                  <a:pt x="646163" y="194310"/>
                </a:lnTo>
                <a:lnTo>
                  <a:pt x="643623" y="195834"/>
                </a:lnTo>
                <a:lnTo>
                  <a:pt x="642353" y="198120"/>
                </a:lnTo>
                <a:lnTo>
                  <a:pt x="641083" y="201168"/>
                </a:lnTo>
                <a:lnTo>
                  <a:pt x="641083" y="207264"/>
                </a:lnTo>
                <a:lnTo>
                  <a:pt x="643623" y="211836"/>
                </a:lnTo>
                <a:lnTo>
                  <a:pt x="646163" y="214122"/>
                </a:lnTo>
                <a:lnTo>
                  <a:pt x="648703" y="214884"/>
                </a:lnTo>
                <a:lnTo>
                  <a:pt x="655053" y="214884"/>
                </a:lnTo>
                <a:lnTo>
                  <a:pt x="658863" y="211836"/>
                </a:lnTo>
                <a:lnTo>
                  <a:pt x="661403" y="208788"/>
                </a:lnTo>
                <a:lnTo>
                  <a:pt x="662673" y="206502"/>
                </a:lnTo>
                <a:lnTo>
                  <a:pt x="662673" y="198120"/>
                </a:lnTo>
                <a:close/>
              </a:path>
              <a:path w="782320" h="481329">
                <a:moveTo>
                  <a:pt x="731253" y="137160"/>
                </a:moveTo>
                <a:lnTo>
                  <a:pt x="721093" y="126492"/>
                </a:lnTo>
                <a:lnTo>
                  <a:pt x="703313" y="144780"/>
                </a:lnTo>
                <a:lnTo>
                  <a:pt x="628383" y="70104"/>
                </a:lnTo>
                <a:lnTo>
                  <a:pt x="605523" y="109728"/>
                </a:lnTo>
                <a:lnTo>
                  <a:pt x="615683" y="120396"/>
                </a:lnTo>
                <a:lnTo>
                  <a:pt x="629653" y="96774"/>
                </a:lnTo>
                <a:lnTo>
                  <a:pt x="689343" y="156972"/>
                </a:lnTo>
                <a:lnTo>
                  <a:pt x="671563" y="175260"/>
                </a:lnTo>
                <a:lnTo>
                  <a:pt x="681723" y="185928"/>
                </a:lnTo>
                <a:lnTo>
                  <a:pt x="689343" y="178422"/>
                </a:lnTo>
                <a:lnTo>
                  <a:pt x="731253" y="137160"/>
                </a:lnTo>
                <a:close/>
              </a:path>
              <a:path w="782320" h="481329">
                <a:moveTo>
                  <a:pt x="782053" y="66294"/>
                </a:moveTo>
                <a:lnTo>
                  <a:pt x="778243" y="56984"/>
                </a:lnTo>
                <a:lnTo>
                  <a:pt x="773163" y="47332"/>
                </a:lnTo>
                <a:lnTo>
                  <a:pt x="766813" y="37249"/>
                </a:lnTo>
                <a:lnTo>
                  <a:pt x="766813" y="79819"/>
                </a:lnTo>
                <a:lnTo>
                  <a:pt x="761733" y="88392"/>
                </a:lnTo>
                <a:lnTo>
                  <a:pt x="754113" y="93383"/>
                </a:lnTo>
                <a:lnTo>
                  <a:pt x="742683" y="92392"/>
                </a:lnTo>
                <a:lnTo>
                  <a:pt x="729983" y="85382"/>
                </a:lnTo>
                <a:lnTo>
                  <a:pt x="714743" y="72390"/>
                </a:lnTo>
                <a:lnTo>
                  <a:pt x="700773" y="56388"/>
                </a:lnTo>
                <a:lnTo>
                  <a:pt x="693153" y="42672"/>
                </a:lnTo>
                <a:lnTo>
                  <a:pt x="691883" y="31242"/>
                </a:lnTo>
                <a:lnTo>
                  <a:pt x="696963" y="22098"/>
                </a:lnTo>
                <a:lnTo>
                  <a:pt x="704583" y="17665"/>
                </a:lnTo>
                <a:lnTo>
                  <a:pt x="716013" y="19240"/>
                </a:lnTo>
                <a:lnTo>
                  <a:pt x="757923" y="55816"/>
                </a:lnTo>
                <a:lnTo>
                  <a:pt x="766813" y="79819"/>
                </a:lnTo>
                <a:lnTo>
                  <a:pt x="766813" y="37249"/>
                </a:lnTo>
                <a:lnTo>
                  <a:pt x="756653" y="26670"/>
                </a:lnTo>
                <a:lnTo>
                  <a:pt x="736333" y="9817"/>
                </a:lnTo>
                <a:lnTo>
                  <a:pt x="718553" y="1612"/>
                </a:lnTo>
                <a:lnTo>
                  <a:pt x="700773" y="2120"/>
                </a:lnTo>
                <a:lnTo>
                  <a:pt x="686803" y="11430"/>
                </a:lnTo>
                <a:lnTo>
                  <a:pt x="680453" y="18694"/>
                </a:lnTo>
                <a:lnTo>
                  <a:pt x="676643" y="26758"/>
                </a:lnTo>
                <a:lnTo>
                  <a:pt x="675373" y="35534"/>
                </a:lnTo>
                <a:lnTo>
                  <a:pt x="676643" y="44958"/>
                </a:lnTo>
                <a:lnTo>
                  <a:pt x="679183" y="54368"/>
                </a:lnTo>
                <a:lnTo>
                  <a:pt x="684263" y="64287"/>
                </a:lnTo>
                <a:lnTo>
                  <a:pt x="691883" y="73152"/>
                </a:lnTo>
                <a:lnTo>
                  <a:pt x="693153" y="74637"/>
                </a:lnTo>
                <a:lnTo>
                  <a:pt x="722363" y="101536"/>
                </a:lnTo>
                <a:lnTo>
                  <a:pt x="749033" y="110426"/>
                </a:lnTo>
                <a:lnTo>
                  <a:pt x="756653" y="109054"/>
                </a:lnTo>
                <a:lnTo>
                  <a:pt x="764273" y="105537"/>
                </a:lnTo>
                <a:lnTo>
                  <a:pt x="766813" y="103632"/>
                </a:lnTo>
                <a:lnTo>
                  <a:pt x="771893" y="99822"/>
                </a:lnTo>
                <a:lnTo>
                  <a:pt x="776973" y="92214"/>
                </a:lnTo>
                <a:lnTo>
                  <a:pt x="780783" y="84201"/>
                </a:lnTo>
                <a:lnTo>
                  <a:pt x="782053" y="75603"/>
                </a:lnTo>
                <a:lnTo>
                  <a:pt x="782053" y="66294"/>
                </a:lnTo>
                <a:close/>
              </a:path>
            </a:pathLst>
          </a:custGeom>
          <a:solidFill>
            <a:srgbClr val="595959"/>
          </a:solidFill>
        </p:spPr>
        <p:txBody>
          <a:bodyPr wrap="square" lIns="0" tIns="0" rIns="0" bIns="0" rtlCol="0"/>
          <a:lstStyle/>
          <a:p>
            <a:endParaRPr/>
          </a:p>
        </p:txBody>
      </p:sp>
      <p:sp>
        <p:nvSpPr>
          <p:cNvPr id="49" name="object 49"/>
          <p:cNvSpPr/>
          <p:nvPr/>
        </p:nvSpPr>
        <p:spPr>
          <a:xfrm>
            <a:off x="9386189" y="4030217"/>
            <a:ext cx="96520" cy="96520"/>
          </a:xfrm>
          <a:custGeom>
            <a:avLst/>
            <a:gdLst/>
            <a:ahLst/>
            <a:cxnLst/>
            <a:rect l="l" t="t" r="r" b="b"/>
            <a:pathLst>
              <a:path w="96520" h="96520">
                <a:moveTo>
                  <a:pt x="96011" y="96012"/>
                </a:moveTo>
                <a:lnTo>
                  <a:pt x="96011" y="0"/>
                </a:lnTo>
                <a:lnTo>
                  <a:pt x="0" y="0"/>
                </a:lnTo>
                <a:lnTo>
                  <a:pt x="0" y="96012"/>
                </a:lnTo>
                <a:lnTo>
                  <a:pt x="96011" y="96012"/>
                </a:lnTo>
                <a:close/>
              </a:path>
            </a:pathLst>
          </a:custGeom>
          <a:solidFill>
            <a:srgbClr val="FFC000"/>
          </a:solidFill>
        </p:spPr>
        <p:txBody>
          <a:bodyPr wrap="square" lIns="0" tIns="0" rIns="0" bIns="0" rtlCol="0"/>
          <a:lstStyle/>
          <a:p>
            <a:endParaRPr/>
          </a:p>
        </p:txBody>
      </p:sp>
      <p:sp>
        <p:nvSpPr>
          <p:cNvPr id="50" name="object 50"/>
          <p:cNvSpPr txBox="1"/>
          <p:nvPr/>
        </p:nvSpPr>
        <p:spPr>
          <a:xfrm>
            <a:off x="9513703" y="3951223"/>
            <a:ext cx="382270" cy="1018540"/>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585858"/>
                </a:solidFill>
                <a:latin typeface="Microsoft JhengHei"/>
                <a:cs typeface="Microsoft JhengHei"/>
              </a:rPr>
              <a:t>藥局</a:t>
            </a:r>
            <a:endParaRPr sz="1400">
              <a:latin typeface="Microsoft JhengHei"/>
              <a:cs typeface="Microsoft JhengHei"/>
            </a:endParaRPr>
          </a:p>
          <a:p>
            <a:pPr marL="12700" marR="5080">
              <a:lnSpc>
                <a:spcPct val="182500"/>
              </a:lnSpc>
              <a:spcBef>
                <a:spcPts val="5"/>
              </a:spcBef>
            </a:pPr>
            <a:r>
              <a:rPr sz="1400" b="1" spc="-25" dirty="0">
                <a:solidFill>
                  <a:srgbClr val="585858"/>
                </a:solidFill>
                <a:latin typeface="Microsoft JhengHei"/>
                <a:cs typeface="Microsoft JhengHei"/>
              </a:rPr>
              <a:t>診所醫院</a:t>
            </a:r>
            <a:endParaRPr sz="1400">
              <a:latin typeface="Microsoft JhengHei"/>
              <a:cs typeface="Microsoft JhengHei"/>
            </a:endParaRPr>
          </a:p>
        </p:txBody>
      </p:sp>
      <p:sp>
        <p:nvSpPr>
          <p:cNvPr id="51" name="object 51"/>
          <p:cNvSpPr/>
          <p:nvPr/>
        </p:nvSpPr>
        <p:spPr>
          <a:xfrm>
            <a:off x="9386189" y="4419600"/>
            <a:ext cx="96520" cy="95250"/>
          </a:xfrm>
          <a:custGeom>
            <a:avLst/>
            <a:gdLst/>
            <a:ahLst/>
            <a:cxnLst/>
            <a:rect l="l" t="t" r="r" b="b"/>
            <a:pathLst>
              <a:path w="96520" h="95250">
                <a:moveTo>
                  <a:pt x="96011" y="95250"/>
                </a:moveTo>
                <a:lnTo>
                  <a:pt x="96011" y="0"/>
                </a:lnTo>
                <a:lnTo>
                  <a:pt x="0" y="0"/>
                </a:lnTo>
                <a:lnTo>
                  <a:pt x="0" y="95250"/>
                </a:lnTo>
                <a:lnTo>
                  <a:pt x="96011" y="95250"/>
                </a:lnTo>
                <a:close/>
              </a:path>
            </a:pathLst>
          </a:custGeom>
          <a:solidFill>
            <a:srgbClr val="ED7D31"/>
          </a:solidFill>
        </p:spPr>
        <p:txBody>
          <a:bodyPr wrap="square" lIns="0" tIns="0" rIns="0" bIns="0" rtlCol="0"/>
          <a:lstStyle/>
          <a:p>
            <a:endParaRPr/>
          </a:p>
        </p:txBody>
      </p:sp>
      <p:pic>
        <p:nvPicPr>
          <p:cNvPr id="52" name="object 52"/>
          <p:cNvPicPr/>
          <p:nvPr/>
        </p:nvPicPr>
        <p:blipFill>
          <a:blip r:embed="rId4" cstate="print"/>
          <a:stretch>
            <a:fillRect/>
          </a:stretch>
        </p:blipFill>
        <p:spPr>
          <a:xfrm>
            <a:off x="9377819" y="4799076"/>
            <a:ext cx="112776" cy="112776"/>
          </a:xfrm>
          <a:prstGeom prst="rect">
            <a:avLst/>
          </a:prstGeom>
        </p:spPr>
      </p:pic>
      <p:sp>
        <p:nvSpPr>
          <p:cNvPr id="53" name="object 53"/>
          <p:cNvSpPr/>
          <p:nvPr/>
        </p:nvSpPr>
        <p:spPr>
          <a:xfrm>
            <a:off x="903617" y="3179064"/>
            <a:ext cx="4975225" cy="1309370"/>
          </a:xfrm>
          <a:custGeom>
            <a:avLst/>
            <a:gdLst/>
            <a:ahLst/>
            <a:cxnLst/>
            <a:rect l="l" t="t" r="r" b="b"/>
            <a:pathLst>
              <a:path w="4975225" h="1309370">
                <a:moveTo>
                  <a:pt x="4975098" y="1090422"/>
                </a:moveTo>
                <a:lnTo>
                  <a:pt x="4975098" y="217932"/>
                </a:lnTo>
                <a:lnTo>
                  <a:pt x="4969344" y="167951"/>
                </a:lnTo>
                <a:lnTo>
                  <a:pt x="4952953" y="122075"/>
                </a:lnTo>
                <a:lnTo>
                  <a:pt x="4927231" y="81611"/>
                </a:lnTo>
                <a:lnTo>
                  <a:pt x="4893486" y="47866"/>
                </a:lnTo>
                <a:lnTo>
                  <a:pt x="4853022" y="22144"/>
                </a:lnTo>
                <a:lnTo>
                  <a:pt x="4807146" y="5753"/>
                </a:lnTo>
                <a:lnTo>
                  <a:pt x="4757166" y="0"/>
                </a:lnTo>
                <a:lnTo>
                  <a:pt x="217932" y="0"/>
                </a:lnTo>
                <a:lnTo>
                  <a:pt x="167951" y="5753"/>
                </a:lnTo>
                <a:lnTo>
                  <a:pt x="122075" y="22144"/>
                </a:lnTo>
                <a:lnTo>
                  <a:pt x="81611" y="47866"/>
                </a:lnTo>
                <a:lnTo>
                  <a:pt x="47866" y="81611"/>
                </a:lnTo>
                <a:lnTo>
                  <a:pt x="22144" y="122075"/>
                </a:lnTo>
                <a:lnTo>
                  <a:pt x="5753" y="167951"/>
                </a:lnTo>
                <a:lnTo>
                  <a:pt x="0" y="217932"/>
                </a:lnTo>
                <a:lnTo>
                  <a:pt x="0" y="1090422"/>
                </a:lnTo>
                <a:lnTo>
                  <a:pt x="5753" y="1140685"/>
                </a:lnTo>
                <a:lnTo>
                  <a:pt x="22144" y="1186762"/>
                </a:lnTo>
                <a:lnTo>
                  <a:pt x="47866" y="1227362"/>
                </a:lnTo>
                <a:lnTo>
                  <a:pt x="81611" y="1261189"/>
                </a:lnTo>
                <a:lnTo>
                  <a:pt x="122075" y="1286953"/>
                </a:lnTo>
                <a:lnTo>
                  <a:pt x="167951" y="1303359"/>
                </a:lnTo>
                <a:lnTo>
                  <a:pt x="217932" y="1309116"/>
                </a:lnTo>
                <a:lnTo>
                  <a:pt x="4757166" y="1309116"/>
                </a:lnTo>
                <a:lnTo>
                  <a:pt x="4807146" y="1303359"/>
                </a:lnTo>
                <a:lnTo>
                  <a:pt x="4853022" y="1286953"/>
                </a:lnTo>
                <a:lnTo>
                  <a:pt x="4893486" y="1261189"/>
                </a:lnTo>
                <a:lnTo>
                  <a:pt x="4927231" y="1227362"/>
                </a:lnTo>
                <a:lnTo>
                  <a:pt x="4952953" y="1186762"/>
                </a:lnTo>
                <a:lnTo>
                  <a:pt x="4969344" y="1140685"/>
                </a:lnTo>
                <a:lnTo>
                  <a:pt x="4975098" y="1090422"/>
                </a:lnTo>
                <a:close/>
              </a:path>
            </a:pathLst>
          </a:custGeom>
          <a:solidFill>
            <a:srgbClr val="E2F0D9"/>
          </a:solidFill>
        </p:spPr>
        <p:txBody>
          <a:bodyPr wrap="square" lIns="0" tIns="0" rIns="0" bIns="0" rtlCol="0"/>
          <a:lstStyle/>
          <a:p>
            <a:endParaRPr/>
          </a:p>
        </p:txBody>
      </p:sp>
      <p:sp>
        <p:nvSpPr>
          <p:cNvPr id="54" name="object 54"/>
          <p:cNvSpPr txBox="1"/>
          <p:nvPr/>
        </p:nvSpPr>
        <p:spPr>
          <a:xfrm>
            <a:off x="1034929" y="3232497"/>
            <a:ext cx="4679315" cy="1136650"/>
          </a:xfrm>
          <a:prstGeom prst="rect">
            <a:avLst/>
          </a:prstGeom>
        </p:spPr>
        <p:txBody>
          <a:bodyPr vert="horz" wrap="square" lIns="0" tIns="12065" rIns="0" bIns="0" rtlCol="0">
            <a:spAutoFit/>
          </a:bodyPr>
          <a:lstStyle/>
          <a:p>
            <a:pPr marL="12700" marR="5080">
              <a:lnSpc>
                <a:spcPct val="130200"/>
              </a:lnSpc>
              <a:spcBef>
                <a:spcPts val="95"/>
              </a:spcBef>
            </a:pPr>
            <a:r>
              <a:rPr sz="1400" b="1" spc="-10" dirty="0">
                <a:solidFill>
                  <a:srgbClr val="006565"/>
                </a:solidFill>
                <a:latin typeface="Microsoft JhengHei"/>
                <a:cs typeface="Microsoft JhengHei"/>
              </a:rPr>
              <a:t>配合健保署「因應 </a:t>
            </a:r>
            <a:r>
              <a:rPr sz="1400" b="1" spc="-20" dirty="0">
                <a:solidFill>
                  <a:srgbClr val="006565"/>
                </a:solidFill>
                <a:latin typeface="Microsoft JhengHei"/>
                <a:cs typeface="Microsoft JhengHei"/>
              </a:rPr>
              <a:t>C</a:t>
            </a:r>
            <a:r>
              <a:rPr sz="1400" b="1" dirty="0">
                <a:solidFill>
                  <a:srgbClr val="006565"/>
                </a:solidFill>
                <a:latin typeface="Microsoft JhengHei"/>
                <a:cs typeface="Microsoft JhengHei"/>
              </a:rPr>
              <a:t>O</a:t>
            </a:r>
            <a:r>
              <a:rPr sz="1400" b="1" spc="-5" dirty="0">
                <a:solidFill>
                  <a:srgbClr val="006565"/>
                </a:solidFill>
                <a:latin typeface="Microsoft JhengHei"/>
                <a:cs typeface="Microsoft JhengHei"/>
              </a:rPr>
              <a:t>VID-19疫情之視訊診療調整作為」，於中央流行疫情指揮中心成立期間開設視訊診療門診，得申請疾管署愛滋指定醫事機構品質提升計畫補助(如視訊軟體</a:t>
            </a:r>
            <a:r>
              <a:rPr sz="1400" b="1" dirty="0">
                <a:solidFill>
                  <a:srgbClr val="006565"/>
                </a:solidFill>
                <a:latin typeface="Microsoft JhengHei"/>
                <a:cs typeface="Microsoft JhengHei"/>
              </a:rPr>
              <a:t>維護費或資訊設備借用需求等)</a:t>
            </a:r>
            <a:endParaRPr sz="1400">
              <a:latin typeface="Microsoft JhengHei"/>
              <a:cs typeface="Microsoft JhengHei"/>
            </a:endParaRPr>
          </a:p>
        </p:txBody>
      </p:sp>
      <p:sp>
        <p:nvSpPr>
          <p:cNvPr id="55" name="object 55"/>
          <p:cNvSpPr txBox="1">
            <a:spLocks noGrp="1"/>
          </p:cNvSpPr>
          <p:nvPr>
            <p:ph type="title"/>
          </p:nvPr>
        </p:nvSpPr>
        <p:spPr>
          <a:xfrm>
            <a:off x="1277246" y="1134872"/>
            <a:ext cx="9039860" cy="426084"/>
          </a:xfrm>
          <a:prstGeom prst="rect">
            <a:avLst/>
          </a:prstGeom>
        </p:spPr>
        <p:txBody>
          <a:bodyPr vert="horz" wrap="square" lIns="0" tIns="15875" rIns="0" bIns="0" rtlCol="0">
            <a:spAutoFit/>
          </a:bodyPr>
          <a:lstStyle/>
          <a:p>
            <a:pPr marL="12700">
              <a:lnSpc>
                <a:spcPct val="100000"/>
              </a:lnSpc>
              <a:spcBef>
                <a:spcPts val="125"/>
              </a:spcBef>
            </a:pPr>
            <a:r>
              <a:rPr sz="2600" dirty="0"/>
              <a:t>增加愛滋指定醫事機構服務家數，提升醫療照護品質與可近</a:t>
            </a:r>
            <a:r>
              <a:rPr sz="2600" spc="-50" dirty="0"/>
              <a:t>性</a:t>
            </a:r>
            <a:endParaRPr sz="2600"/>
          </a:p>
        </p:txBody>
      </p:sp>
      <p:pic>
        <p:nvPicPr>
          <p:cNvPr id="56" name="object 56"/>
          <p:cNvPicPr/>
          <p:nvPr/>
        </p:nvPicPr>
        <p:blipFill>
          <a:blip r:embed="rId5" cstate="print"/>
          <a:stretch>
            <a:fillRect/>
          </a:stretch>
        </p:blipFill>
        <p:spPr>
          <a:xfrm>
            <a:off x="325259" y="966977"/>
            <a:ext cx="640841" cy="640841"/>
          </a:xfrm>
          <a:prstGeom prst="rect">
            <a:avLst/>
          </a:prstGeom>
        </p:spPr>
      </p:pic>
      <p:sp>
        <p:nvSpPr>
          <p:cNvPr id="57" name="object 57"/>
          <p:cNvSpPr txBox="1"/>
          <p:nvPr/>
        </p:nvSpPr>
        <p:spPr>
          <a:xfrm>
            <a:off x="594493" y="1771903"/>
            <a:ext cx="9063990" cy="266065"/>
          </a:xfrm>
          <a:prstGeom prst="rect">
            <a:avLst/>
          </a:prstGeom>
        </p:spPr>
        <p:txBody>
          <a:bodyPr vert="horz" wrap="square" lIns="0" tIns="15875" rIns="0" bIns="0" rtlCol="0">
            <a:spAutoFit/>
          </a:bodyPr>
          <a:lstStyle/>
          <a:p>
            <a:pPr marL="170180" indent="-158115">
              <a:lnSpc>
                <a:spcPct val="100000"/>
              </a:lnSpc>
              <a:spcBef>
                <a:spcPts val="125"/>
              </a:spcBef>
              <a:buFont typeface="Arial MT"/>
              <a:buChar char="•"/>
              <a:tabLst>
                <a:tab pos="170815" algn="l"/>
              </a:tabLst>
            </a:pPr>
            <a:r>
              <a:rPr sz="1550" dirty="0">
                <a:latin typeface="Microsoft JhengHei"/>
                <a:cs typeface="Microsoft JhengHei"/>
              </a:rPr>
              <a:t>逐年擴大指定醫院、診所，並自2017年起鼓勵並輔導藥局加入，增加感染者慢性處⽅箋領藥可近性</a:t>
            </a:r>
            <a:r>
              <a:rPr sz="1550" spc="-50" dirty="0">
                <a:latin typeface="Microsoft JhengHei"/>
                <a:cs typeface="Microsoft JhengHei"/>
              </a:rPr>
              <a:t>，</a:t>
            </a:r>
            <a:endParaRPr sz="1550">
              <a:latin typeface="Microsoft JhengHei"/>
              <a:cs typeface="Microsoft JhengHei"/>
            </a:endParaRPr>
          </a:p>
        </p:txBody>
      </p:sp>
      <p:sp>
        <p:nvSpPr>
          <p:cNvPr id="61" name="object 61"/>
          <p:cNvSpPr txBox="1"/>
          <p:nvPr/>
        </p:nvSpPr>
        <p:spPr>
          <a:xfrm>
            <a:off x="13087" y="6260453"/>
            <a:ext cx="6281420" cy="620395"/>
          </a:xfrm>
          <a:prstGeom prst="rect">
            <a:avLst/>
          </a:prstGeom>
        </p:spPr>
        <p:txBody>
          <a:bodyPr vert="horz" wrap="square" lIns="0" tIns="27940" rIns="0" bIns="0" rtlCol="0">
            <a:spAutoFit/>
          </a:bodyPr>
          <a:lstStyle/>
          <a:p>
            <a:pPr marL="68580">
              <a:lnSpc>
                <a:spcPts val="1395"/>
              </a:lnSpc>
              <a:spcBef>
                <a:spcPts val="220"/>
              </a:spcBef>
            </a:pPr>
            <a:r>
              <a:rPr sz="1200" dirty="0">
                <a:latin typeface="Microsoft JhengHei"/>
                <a:cs typeface="Microsoft JhengHei"/>
              </a:rPr>
              <a:t>指定醫事機構名單：</a:t>
            </a:r>
            <a:r>
              <a:rPr sz="1200" u="sng" dirty="0">
                <a:solidFill>
                  <a:srgbClr val="0563C1"/>
                </a:solidFill>
                <a:uFill>
                  <a:solidFill>
                    <a:srgbClr val="0563C1"/>
                  </a:solidFill>
                </a:uFill>
                <a:latin typeface="Microsoft JhengHei"/>
                <a:cs typeface="Microsoft JhengHei"/>
                <a:hlinkClick r:id="rId6"/>
              </a:rPr>
              <a:t>https://www</a:t>
            </a:r>
            <a:r>
              <a:rPr sz="1200" u="sng" dirty="0">
                <a:solidFill>
                  <a:srgbClr val="0563C1"/>
                </a:solidFill>
                <a:uFill>
                  <a:solidFill>
                    <a:srgbClr val="0563C1"/>
                  </a:solidFill>
                </a:uFill>
                <a:latin typeface="Microsoft JhengHei"/>
                <a:cs typeface="Microsoft JhengHei"/>
              </a:rPr>
              <a:t>.cdc.gov</a:t>
            </a:r>
            <a:r>
              <a:rPr sz="1200" u="sng" dirty="0">
                <a:solidFill>
                  <a:srgbClr val="0563C1"/>
                </a:solidFill>
                <a:uFill>
                  <a:solidFill>
                    <a:srgbClr val="0563C1"/>
                  </a:solidFill>
                </a:uFill>
                <a:latin typeface="Microsoft JhengHei"/>
                <a:cs typeface="Microsoft JhengHei"/>
                <a:hlinkClick r:id="rId6"/>
              </a:rPr>
              <a:t>.tw/Category/Page/t-</a:t>
            </a:r>
            <a:r>
              <a:rPr sz="1200" u="sng" spc="-10" dirty="0">
                <a:solidFill>
                  <a:srgbClr val="0563C1"/>
                </a:solidFill>
                <a:uFill>
                  <a:solidFill>
                    <a:srgbClr val="0563C1"/>
                  </a:solidFill>
                </a:uFill>
                <a:latin typeface="Microsoft JhengHei"/>
                <a:cs typeface="Microsoft JhengHei"/>
                <a:hlinkClick r:id="rId6"/>
              </a:rPr>
              <a:t>5dv2y4iBsgbdOBi5CJ1g</a:t>
            </a:r>
            <a:endParaRPr sz="1200">
              <a:latin typeface="Microsoft JhengHei"/>
              <a:cs typeface="Microsoft JhengHei"/>
            </a:endParaRPr>
          </a:p>
          <a:p>
            <a:pPr marL="12700">
              <a:lnSpc>
                <a:spcPts val="2895"/>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62" name="object 62"/>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132</a:t>
            </a:r>
            <a:endParaRPr sz="1050">
              <a:latin typeface="Microsoft JhengHei"/>
              <a:cs typeface="Microsoft JhengHei"/>
            </a:endParaRPr>
          </a:p>
        </p:txBody>
      </p:sp>
      <p:sp>
        <p:nvSpPr>
          <p:cNvPr id="58" name="object 58"/>
          <p:cNvSpPr txBox="1"/>
          <p:nvPr/>
        </p:nvSpPr>
        <p:spPr>
          <a:xfrm>
            <a:off x="751217" y="2052066"/>
            <a:ext cx="6737984" cy="340360"/>
          </a:xfrm>
          <a:prstGeom prst="rect">
            <a:avLst/>
          </a:prstGeom>
          <a:solidFill>
            <a:srgbClr val="FFFF00"/>
          </a:solidFill>
        </p:spPr>
        <p:txBody>
          <a:bodyPr vert="horz" wrap="square" lIns="0" tIns="24765" rIns="0" bIns="0" rtlCol="0">
            <a:spAutoFit/>
          </a:bodyPr>
          <a:lstStyle/>
          <a:p>
            <a:pPr marL="13335">
              <a:lnSpc>
                <a:spcPct val="100000"/>
              </a:lnSpc>
              <a:spcBef>
                <a:spcPts val="195"/>
              </a:spcBef>
            </a:pPr>
            <a:r>
              <a:rPr sz="1550" b="1" dirty="0">
                <a:latin typeface="Microsoft JhengHei"/>
                <a:cs typeface="Microsoft JhengHei"/>
              </a:rPr>
              <a:t>2023年10月共計</a:t>
            </a:r>
            <a:r>
              <a:rPr sz="1550" dirty="0">
                <a:solidFill>
                  <a:srgbClr val="FF5050"/>
                </a:solidFill>
                <a:latin typeface="Arial Black"/>
                <a:cs typeface="Arial Black"/>
              </a:rPr>
              <a:t>195</a:t>
            </a:r>
            <a:r>
              <a:rPr sz="1550" b="1" dirty="0">
                <a:latin typeface="Microsoft JhengHei"/>
                <a:cs typeface="Microsoft JhengHei"/>
              </a:rPr>
              <a:t>家(指定醫院</a:t>
            </a:r>
            <a:r>
              <a:rPr sz="1550" dirty="0">
                <a:solidFill>
                  <a:srgbClr val="FF5050"/>
                </a:solidFill>
                <a:latin typeface="Arial Black"/>
                <a:cs typeface="Arial Black"/>
              </a:rPr>
              <a:t>87</a:t>
            </a:r>
            <a:r>
              <a:rPr sz="1550" b="1" dirty="0">
                <a:latin typeface="Microsoft JhengHei"/>
                <a:cs typeface="Microsoft JhengHei"/>
              </a:rPr>
              <a:t>家、指定診所</a:t>
            </a:r>
            <a:r>
              <a:rPr sz="1550" dirty="0">
                <a:solidFill>
                  <a:srgbClr val="FF5050"/>
                </a:solidFill>
                <a:latin typeface="Arial Black"/>
                <a:cs typeface="Arial Black"/>
              </a:rPr>
              <a:t>3</a:t>
            </a:r>
            <a:r>
              <a:rPr sz="1550" b="1" dirty="0">
                <a:latin typeface="Microsoft JhengHei"/>
                <a:cs typeface="Microsoft JhengHei"/>
              </a:rPr>
              <a:t>家及指定藥局</a:t>
            </a:r>
            <a:r>
              <a:rPr sz="1550" dirty="0">
                <a:solidFill>
                  <a:srgbClr val="FF5050"/>
                </a:solidFill>
                <a:latin typeface="Arial Black"/>
                <a:cs typeface="Arial Black"/>
              </a:rPr>
              <a:t>105</a:t>
            </a:r>
            <a:r>
              <a:rPr sz="1550" b="1" dirty="0">
                <a:latin typeface="Microsoft JhengHei"/>
                <a:cs typeface="Microsoft JhengHei"/>
              </a:rPr>
              <a:t>家</a:t>
            </a:r>
            <a:r>
              <a:rPr sz="1550" b="1" spc="-50" dirty="0">
                <a:latin typeface="Microsoft JhengHei"/>
                <a:cs typeface="Microsoft JhengHei"/>
              </a:rPr>
              <a:t>)</a:t>
            </a:r>
            <a:endParaRPr sz="1550">
              <a:latin typeface="Microsoft JhengHei"/>
              <a:cs typeface="Microsoft JhengHei"/>
            </a:endParaRPr>
          </a:p>
        </p:txBody>
      </p:sp>
      <p:sp>
        <p:nvSpPr>
          <p:cNvPr id="59" name="object 59"/>
          <p:cNvSpPr txBox="1"/>
          <p:nvPr/>
        </p:nvSpPr>
        <p:spPr>
          <a:xfrm>
            <a:off x="594493" y="2367490"/>
            <a:ext cx="9776460" cy="603250"/>
          </a:xfrm>
          <a:prstGeom prst="rect">
            <a:avLst/>
          </a:prstGeom>
        </p:spPr>
        <p:txBody>
          <a:bodyPr vert="horz" wrap="square" lIns="0" tIns="11430" rIns="0" bIns="0" rtlCol="0">
            <a:spAutoFit/>
          </a:bodyPr>
          <a:lstStyle/>
          <a:p>
            <a:pPr marL="170180" marR="5080" indent="-158115">
              <a:lnSpc>
                <a:spcPct val="122300"/>
              </a:lnSpc>
              <a:spcBef>
                <a:spcPts val="90"/>
              </a:spcBef>
              <a:buFont typeface="Arial MT"/>
              <a:buChar char="•"/>
              <a:tabLst>
                <a:tab pos="170815" algn="l"/>
              </a:tabLst>
            </a:pPr>
            <a:r>
              <a:rPr sz="1550" dirty="0">
                <a:latin typeface="Microsoft JhengHei"/>
                <a:cs typeface="Microsoft JhengHei"/>
              </a:rPr>
              <a:t>因應COVID-19疫情，2022年共53家指定醫事機構辦理視訊診療，或規劃特定窗口</a:t>
            </a:r>
            <a:r>
              <a:rPr sz="1550" spc="-10" dirty="0">
                <a:latin typeface="Microsoft JhengHei"/>
                <a:cs typeface="Microsoft JhengHei"/>
              </a:rPr>
              <a:t>(</a:t>
            </a:r>
            <a:r>
              <a:rPr sz="1550" dirty="0">
                <a:latin typeface="Microsoft JhengHei"/>
                <a:cs typeface="Microsoft JhengHei"/>
              </a:rPr>
              <a:t>如得來速</a:t>
            </a:r>
            <a:r>
              <a:rPr sz="1550" spc="-10" dirty="0">
                <a:latin typeface="Microsoft JhengHei"/>
                <a:cs typeface="Microsoft JhengHei"/>
              </a:rPr>
              <a:t>)</a:t>
            </a:r>
            <a:r>
              <a:rPr sz="1550" dirty="0">
                <a:latin typeface="Microsoft JhengHei"/>
                <a:cs typeface="Microsoft JhengHei"/>
              </a:rPr>
              <a:t>、個管師協助</a:t>
            </a:r>
            <a:r>
              <a:rPr sz="1550" spc="-50" dirty="0">
                <a:latin typeface="Microsoft JhengHei"/>
                <a:cs typeface="Microsoft JhengHei"/>
              </a:rPr>
              <a:t>跨</a:t>
            </a:r>
            <a:r>
              <a:rPr sz="1550" dirty="0">
                <a:latin typeface="Microsoft JhengHei"/>
                <a:cs typeface="Microsoft JhengHei"/>
              </a:rPr>
              <a:t>院轉介或藥師協助將藥品與慢性病連續處⽅箋配送至病人住所等⽅式，讓感染者就醫服藥不中</a:t>
            </a:r>
            <a:r>
              <a:rPr sz="1550" spc="-50" dirty="0">
                <a:latin typeface="Microsoft JhengHei"/>
                <a:cs typeface="Microsoft JhengHei"/>
              </a:rPr>
              <a:t>斷</a:t>
            </a:r>
            <a:endParaRPr sz="1550">
              <a:latin typeface="Microsoft JhengHei"/>
              <a:cs typeface="Microsoft JhengHei"/>
            </a:endParaRPr>
          </a:p>
        </p:txBody>
      </p:sp>
      <p:sp>
        <p:nvSpPr>
          <p:cNvPr id="60" name="object 60"/>
          <p:cNvSpPr txBox="1"/>
          <p:nvPr/>
        </p:nvSpPr>
        <p:spPr>
          <a:xfrm>
            <a:off x="8648833" y="3104642"/>
            <a:ext cx="1090930"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0000FF"/>
                </a:solidFill>
                <a:latin typeface="Microsoft JhengHei"/>
                <a:cs typeface="Microsoft JhengHei"/>
              </a:rPr>
              <a:t>總計195</a:t>
            </a:r>
            <a:r>
              <a:rPr sz="1750" b="1" spc="-50" dirty="0">
                <a:solidFill>
                  <a:srgbClr val="0000FF"/>
                </a:solidFill>
                <a:latin typeface="Microsoft JhengHei"/>
                <a:cs typeface="Microsoft JhengHei"/>
              </a:rPr>
              <a:t>家</a:t>
            </a:r>
            <a:endParaRPr sz="1750">
              <a:latin typeface="Microsoft JhengHei"/>
              <a:cs typeface="Microsoft JhengHe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8769698" y="4201899"/>
            <a:ext cx="1618445" cy="1615170"/>
          </a:xfrm>
          <a:prstGeom prst="rect">
            <a:avLst/>
          </a:prstGeom>
        </p:spPr>
      </p:pic>
      <p:grpSp>
        <p:nvGrpSpPr>
          <p:cNvPr id="4" name="object 4"/>
          <p:cNvGrpSpPr/>
          <p:nvPr/>
        </p:nvGrpSpPr>
        <p:grpSpPr>
          <a:xfrm>
            <a:off x="713879" y="3739896"/>
            <a:ext cx="603250" cy="603250"/>
            <a:chOff x="713879" y="3739896"/>
            <a:chExt cx="603250" cy="603250"/>
          </a:xfrm>
        </p:grpSpPr>
        <p:sp>
          <p:nvSpPr>
            <p:cNvPr id="5" name="object 5"/>
            <p:cNvSpPr/>
            <p:nvPr/>
          </p:nvSpPr>
          <p:spPr>
            <a:xfrm>
              <a:off x="713879" y="3739896"/>
              <a:ext cx="603250" cy="603250"/>
            </a:xfrm>
            <a:custGeom>
              <a:avLst/>
              <a:gdLst/>
              <a:ahLst/>
              <a:cxnLst/>
              <a:rect l="l" t="t" r="r" b="b"/>
              <a:pathLst>
                <a:path w="603250" h="603250">
                  <a:moveTo>
                    <a:pt x="3048" y="344423"/>
                  </a:moveTo>
                  <a:lnTo>
                    <a:pt x="3047" y="257555"/>
                  </a:lnTo>
                  <a:lnTo>
                    <a:pt x="0" y="300227"/>
                  </a:lnTo>
                  <a:lnTo>
                    <a:pt x="0" y="302513"/>
                  </a:lnTo>
                  <a:lnTo>
                    <a:pt x="3048" y="344423"/>
                  </a:lnTo>
                  <a:close/>
                </a:path>
                <a:path w="603250" h="603250">
                  <a:moveTo>
                    <a:pt x="12192" y="387095"/>
                  </a:moveTo>
                  <a:lnTo>
                    <a:pt x="12191" y="214883"/>
                  </a:lnTo>
                  <a:lnTo>
                    <a:pt x="3047" y="255269"/>
                  </a:lnTo>
                  <a:lnTo>
                    <a:pt x="3048" y="346709"/>
                  </a:lnTo>
                  <a:lnTo>
                    <a:pt x="12192" y="387095"/>
                  </a:lnTo>
                  <a:close/>
                </a:path>
                <a:path w="603250" h="603250">
                  <a:moveTo>
                    <a:pt x="27432" y="426719"/>
                  </a:moveTo>
                  <a:lnTo>
                    <a:pt x="27431" y="175259"/>
                  </a:lnTo>
                  <a:lnTo>
                    <a:pt x="12953" y="213359"/>
                  </a:lnTo>
                  <a:lnTo>
                    <a:pt x="12191" y="214121"/>
                  </a:lnTo>
                  <a:lnTo>
                    <a:pt x="12192" y="387857"/>
                  </a:lnTo>
                  <a:lnTo>
                    <a:pt x="12954" y="388619"/>
                  </a:lnTo>
                  <a:lnTo>
                    <a:pt x="12954" y="389381"/>
                  </a:lnTo>
                  <a:lnTo>
                    <a:pt x="27432" y="426719"/>
                  </a:lnTo>
                  <a:close/>
                </a:path>
                <a:path w="603250" h="603250">
                  <a:moveTo>
                    <a:pt x="28194" y="428243"/>
                  </a:moveTo>
                  <a:lnTo>
                    <a:pt x="28193" y="173735"/>
                  </a:lnTo>
                  <a:lnTo>
                    <a:pt x="27431" y="174497"/>
                  </a:lnTo>
                  <a:lnTo>
                    <a:pt x="27432" y="427481"/>
                  </a:lnTo>
                  <a:lnTo>
                    <a:pt x="28194" y="428243"/>
                  </a:lnTo>
                  <a:close/>
                </a:path>
                <a:path w="603250" h="603250">
                  <a:moveTo>
                    <a:pt x="574548" y="428243"/>
                  </a:moveTo>
                  <a:lnTo>
                    <a:pt x="574548" y="173735"/>
                  </a:lnTo>
                  <a:lnTo>
                    <a:pt x="573786" y="172973"/>
                  </a:lnTo>
                  <a:lnTo>
                    <a:pt x="553212" y="136397"/>
                  </a:lnTo>
                  <a:lnTo>
                    <a:pt x="528066" y="102869"/>
                  </a:lnTo>
                  <a:lnTo>
                    <a:pt x="498348" y="73151"/>
                  </a:lnTo>
                  <a:lnTo>
                    <a:pt x="464058" y="48005"/>
                  </a:lnTo>
                  <a:lnTo>
                    <a:pt x="429006" y="28193"/>
                  </a:lnTo>
                  <a:lnTo>
                    <a:pt x="428244" y="28193"/>
                  </a:lnTo>
                  <a:lnTo>
                    <a:pt x="428244" y="27431"/>
                  </a:lnTo>
                  <a:lnTo>
                    <a:pt x="427481" y="27431"/>
                  </a:lnTo>
                  <a:lnTo>
                    <a:pt x="389382" y="12953"/>
                  </a:lnTo>
                  <a:lnTo>
                    <a:pt x="388620" y="12953"/>
                  </a:lnTo>
                  <a:lnTo>
                    <a:pt x="387858" y="12191"/>
                  </a:lnTo>
                  <a:lnTo>
                    <a:pt x="387096" y="12191"/>
                  </a:lnTo>
                  <a:lnTo>
                    <a:pt x="346710" y="3047"/>
                  </a:lnTo>
                  <a:lnTo>
                    <a:pt x="344424" y="3047"/>
                  </a:lnTo>
                  <a:lnTo>
                    <a:pt x="302514" y="0"/>
                  </a:lnTo>
                  <a:lnTo>
                    <a:pt x="300228" y="0"/>
                  </a:lnTo>
                  <a:lnTo>
                    <a:pt x="257556" y="3047"/>
                  </a:lnTo>
                  <a:lnTo>
                    <a:pt x="255270" y="3047"/>
                  </a:lnTo>
                  <a:lnTo>
                    <a:pt x="215646" y="12191"/>
                  </a:lnTo>
                  <a:lnTo>
                    <a:pt x="214884" y="12191"/>
                  </a:lnTo>
                  <a:lnTo>
                    <a:pt x="214122" y="12953"/>
                  </a:lnTo>
                  <a:lnTo>
                    <a:pt x="213360" y="12953"/>
                  </a:lnTo>
                  <a:lnTo>
                    <a:pt x="175260" y="27431"/>
                  </a:lnTo>
                  <a:lnTo>
                    <a:pt x="174497" y="27431"/>
                  </a:lnTo>
                  <a:lnTo>
                    <a:pt x="173735" y="28193"/>
                  </a:lnTo>
                  <a:lnTo>
                    <a:pt x="172973" y="28193"/>
                  </a:lnTo>
                  <a:lnTo>
                    <a:pt x="136397" y="48767"/>
                  </a:lnTo>
                  <a:lnTo>
                    <a:pt x="102869" y="74675"/>
                  </a:lnTo>
                  <a:lnTo>
                    <a:pt x="73151" y="104393"/>
                  </a:lnTo>
                  <a:lnTo>
                    <a:pt x="48005" y="137921"/>
                  </a:lnTo>
                  <a:lnTo>
                    <a:pt x="28193" y="172973"/>
                  </a:lnTo>
                  <a:lnTo>
                    <a:pt x="28194" y="429005"/>
                  </a:lnTo>
                  <a:lnTo>
                    <a:pt x="30480" y="433154"/>
                  </a:lnTo>
                  <a:lnTo>
                    <a:pt x="30480" y="300227"/>
                  </a:lnTo>
                  <a:lnTo>
                    <a:pt x="30562" y="301360"/>
                  </a:lnTo>
                  <a:lnTo>
                    <a:pt x="33528" y="259841"/>
                  </a:lnTo>
                  <a:lnTo>
                    <a:pt x="33528" y="262127"/>
                  </a:lnTo>
                  <a:lnTo>
                    <a:pt x="41909" y="221741"/>
                  </a:lnTo>
                  <a:lnTo>
                    <a:pt x="41909" y="224027"/>
                  </a:lnTo>
                  <a:lnTo>
                    <a:pt x="54863" y="189938"/>
                  </a:lnTo>
                  <a:lnTo>
                    <a:pt x="54863" y="188213"/>
                  </a:lnTo>
                  <a:lnTo>
                    <a:pt x="74675" y="152399"/>
                  </a:lnTo>
                  <a:lnTo>
                    <a:pt x="97535" y="122681"/>
                  </a:lnTo>
                  <a:lnTo>
                    <a:pt x="124205" y="96011"/>
                  </a:lnTo>
                  <a:lnTo>
                    <a:pt x="154685" y="73151"/>
                  </a:lnTo>
                  <a:lnTo>
                    <a:pt x="185927" y="56110"/>
                  </a:lnTo>
                  <a:lnTo>
                    <a:pt x="185927" y="55625"/>
                  </a:lnTo>
                  <a:lnTo>
                    <a:pt x="221742" y="42016"/>
                  </a:lnTo>
                  <a:lnTo>
                    <a:pt x="224028" y="41147"/>
                  </a:lnTo>
                  <a:lnTo>
                    <a:pt x="224028" y="41392"/>
                  </a:lnTo>
                  <a:lnTo>
                    <a:pt x="262128" y="32765"/>
                  </a:lnTo>
                  <a:lnTo>
                    <a:pt x="262128" y="33364"/>
                  </a:lnTo>
                  <a:lnTo>
                    <a:pt x="300228" y="30643"/>
                  </a:lnTo>
                  <a:lnTo>
                    <a:pt x="300228" y="30479"/>
                  </a:lnTo>
                  <a:lnTo>
                    <a:pt x="302514" y="30479"/>
                  </a:lnTo>
                  <a:lnTo>
                    <a:pt x="302514" y="30646"/>
                  </a:lnTo>
                  <a:lnTo>
                    <a:pt x="339852" y="33361"/>
                  </a:lnTo>
                  <a:lnTo>
                    <a:pt x="339852" y="32765"/>
                  </a:lnTo>
                  <a:lnTo>
                    <a:pt x="378714" y="41564"/>
                  </a:lnTo>
                  <a:lnTo>
                    <a:pt x="378714" y="41147"/>
                  </a:lnTo>
                  <a:lnTo>
                    <a:pt x="414528" y="55035"/>
                  </a:lnTo>
                  <a:lnTo>
                    <a:pt x="414528" y="54863"/>
                  </a:lnTo>
                  <a:lnTo>
                    <a:pt x="416052" y="55625"/>
                  </a:lnTo>
                  <a:lnTo>
                    <a:pt x="449580" y="74675"/>
                  </a:lnTo>
                  <a:lnTo>
                    <a:pt x="479298" y="97535"/>
                  </a:lnTo>
                  <a:lnTo>
                    <a:pt x="505968" y="124205"/>
                  </a:lnTo>
                  <a:lnTo>
                    <a:pt x="528828" y="154685"/>
                  </a:lnTo>
                  <a:lnTo>
                    <a:pt x="546354" y="186817"/>
                  </a:lnTo>
                  <a:lnTo>
                    <a:pt x="546354" y="185927"/>
                  </a:lnTo>
                  <a:lnTo>
                    <a:pt x="560070" y="222022"/>
                  </a:lnTo>
                  <a:lnTo>
                    <a:pt x="560070" y="221741"/>
                  </a:lnTo>
                  <a:lnTo>
                    <a:pt x="560832" y="224027"/>
                  </a:lnTo>
                  <a:lnTo>
                    <a:pt x="560832" y="225107"/>
                  </a:lnTo>
                  <a:lnTo>
                    <a:pt x="569214" y="262127"/>
                  </a:lnTo>
                  <a:lnTo>
                    <a:pt x="569214" y="259841"/>
                  </a:lnTo>
                  <a:lnTo>
                    <a:pt x="572179" y="301360"/>
                  </a:lnTo>
                  <a:lnTo>
                    <a:pt x="572262" y="300227"/>
                  </a:lnTo>
                  <a:lnTo>
                    <a:pt x="572262" y="431810"/>
                  </a:lnTo>
                  <a:lnTo>
                    <a:pt x="573786" y="429005"/>
                  </a:lnTo>
                  <a:lnTo>
                    <a:pt x="574548" y="428243"/>
                  </a:lnTo>
                  <a:close/>
                </a:path>
                <a:path w="603250" h="603250">
                  <a:moveTo>
                    <a:pt x="30562" y="301360"/>
                  </a:moveTo>
                  <a:lnTo>
                    <a:pt x="30480" y="300227"/>
                  </a:lnTo>
                  <a:lnTo>
                    <a:pt x="30480" y="302513"/>
                  </a:lnTo>
                  <a:lnTo>
                    <a:pt x="30562" y="301360"/>
                  </a:lnTo>
                  <a:close/>
                </a:path>
                <a:path w="603250" h="603250">
                  <a:moveTo>
                    <a:pt x="56388" y="416051"/>
                  </a:moveTo>
                  <a:lnTo>
                    <a:pt x="41910" y="377951"/>
                  </a:lnTo>
                  <a:lnTo>
                    <a:pt x="41910" y="380237"/>
                  </a:lnTo>
                  <a:lnTo>
                    <a:pt x="33528" y="339851"/>
                  </a:lnTo>
                  <a:lnTo>
                    <a:pt x="33528" y="342137"/>
                  </a:lnTo>
                  <a:lnTo>
                    <a:pt x="30562" y="301360"/>
                  </a:lnTo>
                  <a:lnTo>
                    <a:pt x="30480" y="302513"/>
                  </a:lnTo>
                  <a:lnTo>
                    <a:pt x="30480" y="433154"/>
                  </a:lnTo>
                  <a:lnTo>
                    <a:pt x="48768" y="466343"/>
                  </a:lnTo>
                  <a:lnTo>
                    <a:pt x="54864" y="474232"/>
                  </a:lnTo>
                  <a:lnTo>
                    <a:pt x="54864" y="414527"/>
                  </a:lnTo>
                  <a:lnTo>
                    <a:pt x="56388" y="416051"/>
                  </a:lnTo>
                  <a:close/>
                </a:path>
                <a:path w="603250" h="603250">
                  <a:moveTo>
                    <a:pt x="56387" y="185927"/>
                  </a:moveTo>
                  <a:lnTo>
                    <a:pt x="54863" y="188213"/>
                  </a:lnTo>
                  <a:lnTo>
                    <a:pt x="54863" y="189938"/>
                  </a:lnTo>
                  <a:lnTo>
                    <a:pt x="56387" y="185927"/>
                  </a:lnTo>
                  <a:close/>
                </a:path>
                <a:path w="603250" h="603250">
                  <a:moveTo>
                    <a:pt x="188214" y="547116"/>
                  </a:moveTo>
                  <a:lnTo>
                    <a:pt x="153162" y="527304"/>
                  </a:lnTo>
                  <a:lnTo>
                    <a:pt x="122682" y="504443"/>
                  </a:lnTo>
                  <a:lnTo>
                    <a:pt x="73152" y="447293"/>
                  </a:lnTo>
                  <a:lnTo>
                    <a:pt x="54864" y="414527"/>
                  </a:lnTo>
                  <a:lnTo>
                    <a:pt x="54864" y="474232"/>
                  </a:lnTo>
                  <a:lnTo>
                    <a:pt x="74676" y="499871"/>
                  </a:lnTo>
                  <a:lnTo>
                    <a:pt x="104394" y="528827"/>
                  </a:lnTo>
                  <a:lnTo>
                    <a:pt x="137922" y="554735"/>
                  </a:lnTo>
                  <a:lnTo>
                    <a:pt x="172974" y="573785"/>
                  </a:lnTo>
                  <a:lnTo>
                    <a:pt x="173736" y="574547"/>
                  </a:lnTo>
                  <a:lnTo>
                    <a:pt x="175260" y="574547"/>
                  </a:lnTo>
                  <a:lnTo>
                    <a:pt x="185928" y="578601"/>
                  </a:lnTo>
                  <a:lnTo>
                    <a:pt x="185928" y="546354"/>
                  </a:lnTo>
                  <a:lnTo>
                    <a:pt x="188214" y="547116"/>
                  </a:lnTo>
                  <a:close/>
                </a:path>
                <a:path w="603250" h="603250">
                  <a:moveTo>
                    <a:pt x="188213" y="54863"/>
                  </a:moveTo>
                  <a:lnTo>
                    <a:pt x="185927" y="55625"/>
                  </a:lnTo>
                  <a:lnTo>
                    <a:pt x="185927" y="56110"/>
                  </a:lnTo>
                  <a:lnTo>
                    <a:pt x="188213" y="54863"/>
                  </a:lnTo>
                  <a:close/>
                </a:path>
                <a:path w="603250" h="603250">
                  <a:moveTo>
                    <a:pt x="224028" y="591722"/>
                  </a:moveTo>
                  <a:lnTo>
                    <a:pt x="224028" y="560832"/>
                  </a:lnTo>
                  <a:lnTo>
                    <a:pt x="221742" y="560069"/>
                  </a:lnTo>
                  <a:lnTo>
                    <a:pt x="185928" y="546354"/>
                  </a:lnTo>
                  <a:lnTo>
                    <a:pt x="185928" y="578601"/>
                  </a:lnTo>
                  <a:lnTo>
                    <a:pt x="213360" y="589026"/>
                  </a:lnTo>
                  <a:lnTo>
                    <a:pt x="214122" y="589788"/>
                  </a:lnTo>
                  <a:lnTo>
                    <a:pt x="215646" y="589788"/>
                  </a:lnTo>
                  <a:lnTo>
                    <a:pt x="224028" y="591722"/>
                  </a:lnTo>
                  <a:close/>
                </a:path>
                <a:path w="603250" h="603250">
                  <a:moveTo>
                    <a:pt x="224028" y="41147"/>
                  </a:moveTo>
                  <a:lnTo>
                    <a:pt x="221742" y="41909"/>
                  </a:lnTo>
                  <a:lnTo>
                    <a:pt x="222436" y="41752"/>
                  </a:lnTo>
                  <a:lnTo>
                    <a:pt x="224028" y="41147"/>
                  </a:lnTo>
                  <a:close/>
                </a:path>
                <a:path w="603250" h="603250">
                  <a:moveTo>
                    <a:pt x="222436" y="41752"/>
                  </a:moveTo>
                  <a:lnTo>
                    <a:pt x="221742" y="41909"/>
                  </a:lnTo>
                  <a:lnTo>
                    <a:pt x="222436" y="41752"/>
                  </a:lnTo>
                  <a:close/>
                </a:path>
                <a:path w="603250" h="603250">
                  <a:moveTo>
                    <a:pt x="222436" y="560227"/>
                  </a:moveTo>
                  <a:lnTo>
                    <a:pt x="221742" y="559963"/>
                  </a:lnTo>
                  <a:lnTo>
                    <a:pt x="222436" y="560227"/>
                  </a:lnTo>
                  <a:close/>
                </a:path>
                <a:path w="603250" h="603250">
                  <a:moveTo>
                    <a:pt x="224028" y="560832"/>
                  </a:moveTo>
                  <a:lnTo>
                    <a:pt x="222436" y="560227"/>
                  </a:lnTo>
                  <a:lnTo>
                    <a:pt x="221742" y="560069"/>
                  </a:lnTo>
                  <a:lnTo>
                    <a:pt x="224028" y="560832"/>
                  </a:lnTo>
                  <a:close/>
                </a:path>
                <a:path w="603250" h="603250">
                  <a:moveTo>
                    <a:pt x="224028" y="41392"/>
                  </a:moveTo>
                  <a:lnTo>
                    <a:pt x="224028" y="41147"/>
                  </a:lnTo>
                  <a:lnTo>
                    <a:pt x="222436" y="41752"/>
                  </a:lnTo>
                  <a:lnTo>
                    <a:pt x="224028" y="41392"/>
                  </a:lnTo>
                  <a:close/>
                </a:path>
                <a:path w="603250" h="603250">
                  <a:moveTo>
                    <a:pt x="262128" y="599258"/>
                  </a:moveTo>
                  <a:lnTo>
                    <a:pt x="262128" y="569213"/>
                  </a:lnTo>
                  <a:lnTo>
                    <a:pt x="222436" y="560227"/>
                  </a:lnTo>
                  <a:lnTo>
                    <a:pt x="224028" y="560832"/>
                  </a:lnTo>
                  <a:lnTo>
                    <a:pt x="224028" y="591722"/>
                  </a:lnTo>
                  <a:lnTo>
                    <a:pt x="255270" y="598932"/>
                  </a:lnTo>
                  <a:lnTo>
                    <a:pt x="257556" y="598932"/>
                  </a:lnTo>
                  <a:lnTo>
                    <a:pt x="262128" y="599258"/>
                  </a:lnTo>
                  <a:close/>
                </a:path>
                <a:path w="603250" h="603250">
                  <a:moveTo>
                    <a:pt x="262128" y="33364"/>
                  </a:moveTo>
                  <a:lnTo>
                    <a:pt x="262128" y="32765"/>
                  </a:lnTo>
                  <a:lnTo>
                    <a:pt x="259842" y="33527"/>
                  </a:lnTo>
                  <a:lnTo>
                    <a:pt x="262128" y="33364"/>
                  </a:lnTo>
                  <a:close/>
                </a:path>
                <a:path w="603250" h="603250">
                  <a:moveTo>
                    <a:pt x="301360" y="571417"/>
                  </a:moveTo>
                  <a:lnTo>
                    <a:pt x="259842" y="568451"/>
                  </a:lnTo>
                  <a:lnTo>
                    <a:pt x="262128" y="569213"/>
                  </a:lnTo>
                  <a:lnTo>
                    <a:pt x="262128" y="599258"/>
                  </a:lnTo>
                  <a:lnTo>
                    <a:pt x="300228" y="601979"/>
                  </a:lnTo>
                  <a:lnTo>
                    <a:pt x="300228" y="571499"/>
                  </a:lnTo>
                  <a:lnTo>
                    <a:pt x="301360" y="571417"/>
                  </a:lnTo>
                  <a:close/>
                </a:path>
                <a:path w="603250" h="603250">
                  <a:moveTo>
                    <a:pt x="301360" y="30562"/>
                  </a:moveTo>
                  <a:lnTo>
                    <a:pt x="300228" y="30479"/>
                  </a:lnTo>
                  <a:lnTo>
                    <a:pt x="300228" y="30643"/>
                  </a:lnTo>
                  <a:lnTo>
                    <a:pt x="301360" y="30562"/>
                  </a:lnTo>
                  <a:close/>
                </a:path>
                <a:path w="603250" h="603250">
                  <a:moveTo>
                    <a:pt x="302514" y="601979"/>
                  </a:moveTo>
                  <a:lnTo>
                    <a:pt x="302514" y="571499"/>
                  </a:lnTo>
                  <a:lnTo>
                    <a:pt x="300228" y="571499"/>
                  </a:lnTo>
                  <a:lnTo>
                    <a:pt x="300228" y="601979"/>
                  </a:lnTo>
                  <a:lnTo>
                    <a:pt x="300990" y="602741"/>
                  </a:lnTo>
                  <a:lnTo>
                    <a:pt x="301752" y="602741"/>
                  </a:lnTo>
                  <a:lnTo>
                    <a:pt x="302514" y="601979"/>
                  </a:lnTo>
                  <a:close/>
                </a:path>
                <a:path w="603250" h="603250">
                  <a:moveTo>
                    <a:pt x="302514" y="30646"/>
                  </a:moveTo>
                  <a:lnTo>
                    <a:pt x="302514" y="30479"/>
                  </a:lnTo>
                  <a:lnTo>
                    <a:pt x="301360" y="30562"/>
                  </a:lnTo>
                  <a:lnTo>
                    <a:pt x="302514" y="30646"/>
                  </a:lnTo>
                  <a:close/>
                </a:path>
                <a:path w="603250" h="603250">
                  <a:moveTo>
                    <a:pt x="342138" y="568451"/>
                  </a:moveTo>
                  <a:lnTo>
                    <a:pt x="301360" y="571417"/>
                  </a:lnTo>
                  <a:lnTo>
                    <a:pt x="302514" y="571499"/>
                  </a:lnTo>
                  <a:lnTo>
                    <a:pt x="302514" y="601979"/>
                  </a:lnTo>
                  <a:lnTo>
                    <a:pt x="339852" y="599264"/>
                  </a:lnTo>
                  <a:lnTo>
                    <a:pt x="339852" y="569213"/>
                  </a:lnTo>
                  <a:lnTo>
                    <a:pt x="342138" y="568451"/>
                  </a:lnTo>
                  <a:close/>
                </a:path>
                <a:path w="603250" h="603250">
                  <a:moveTo>
                    <a:pt x="342138" y="33527"/>
                  </a:moveTo>
                  <a:lnTo>
                    <a:pt x="339852" y="32765"/>
                  </a:lnTo>
                  <a:lnTo>
                    <a:pt x="339852" y="33361"/>
                  </a:lnTo>
                  <a:lnTo>
                    <a:pt x="342138" y="33527"/>
                  </a:lnTo>
                  <a:close/>
                </a:path>
                <a:path w="603250" h="603250">
                  <a:moveTo>
                    <a:pt x="380238" y="560069"/>
                  </a:moveTo>
                  <a:lnTo>
                    <a:pt x="339852" y="569213"/>
                  </a:lnTo>
                  <a:lnTo>
                    <a:pt x="339852" y="599264"/>
                  </a:lnTo>
                  <a:lnTo>
                    <a:pt x="344424" y="598932"/>
                  </a:lnTo>
                  <a:lnTo>
                    <a:pt x="346710" y="598932"/>
                  </a:lnTo>
                  <a:lnTo>
                    <a:pt x="378714" y="591685"/>
                  </a:lnTo>
                  <a:lnTo>
                    <a:pt x="378714" y="560831"/>
                  </a:lnTo>
                  <a:lnTo>
                    <a:pt x="380238" y="560069"/>
                  </a:lnTo>
                  <a:close/>
                </a:path>
                <a:path w="603250" h="603250">
                  <a:moveTo>
                    <a:pt x="380238" y="41909"/>
                  </a:moveTo>
                  <a:lnTo>
                    <a:pt x="378714" y="41147"/>
                  </a:lnTo>
                  <a:lnTo>
                    <a:pt x="378714" y="41564"/>
                  </a:lnTo>
                  <a:lnTo>
                    <a:pt x="380238" y="41909"/>
                  </a:lnTo>
                  <a:close/>
                </a:path>
                <a:path w="603250" h="603250">
                  <a:moveTo>
                    <a:pt x="415612" y="546524"/>
                  </a:moveTo>
                  <a:lnTo>
                    <a:pt x="378714" y="560831"/>
                  </a:lnTo>
                  <a:lnTo>
                    <a:pt x="378714" y="591685"/>
                  </a:lnTo>
                  <a:lnTo>
                    <a:pt x="387096" y="589787"/>
                  </a:lnTo>
                  <a:lnTo>
                    <a:pt x="388620" y="589787"/>
                  </a:lnTo>
                  <a:lnTo>
                    <a:pt x="389382" y="589025"/>
                  </a:lnTo>
                  <a:lnTo>
                    <a:pt x="414528" y="579470"/>
                  </a:lnTo>
                  <a:lnTo>
                    <a:pt x="414528" y="547115"/>
                  </a:lnTo>
                  <a:lnTo>
                    <a:pt x="415612" y="546524"/>
                  </a:lnTo>
                  <a:close/>
                </a:path>
                <a:path w="603250" h="603250">
                  <a:moveTo>
                    <a:pt x="416052" y="55625"/>
                  </a:moveTo>
                  <a:lnTo>
                    <a:pt x="414528" y="54863"/>
                  </a:lnTo>
                  <a:lnTo>
                    <a:pt x="415491" y="55408"/>
                  </a:lnTo>
                  <a:lnTo>
                    <a:pt x="416052" y="55625"/>
                  </a:lnTo>
                  <a:close/>
                </a:path>
                <a:path w="603250" h="603250">
                  <a:moveTo>
                    <a:pt x="415491" y="55408"/>
                  </a:moveTo>
                  <a:lnTo>
                    <a:pt x="414528" y="54863"/>
                  </a:lnTo>
                  <a:lnTo>
                    <a:pt x="414528" y="55035"/>
                  </a:lnTo>
                  <a:lnTo>
                    <a:pt x="415491" y="55408"/>
                  </a:lnTo>
                  <a:close/>
                </a:path>
                <a:path w="603250" h="603250">
                  <a:moveTo>
                    <a:pt x="416052" y="546353"/>
                  </a:moveTo>
                  <a:lnTo>
                    <a:pt x="415612" y="546524"/>
                  </a:lnTo>
                  <a:lnTo>
                    <a:pt x="414528" y="547115"/>
                  </a:lnTo>
                  <a:lnTo>
                    <a:pt x="416052" y="546353"/>
                  </a:lnTo>
                  <a:close/>
                </a:path>
                <a:path w="603250" h="603250">
                  <a:moveTo>
                    <a:pt x="416052" y="578891"/>
                  </a:moveTo>
                  <a:lnTo>
                    <a:pt x="416052" y="546353"/>
                  </a:lnTo>
                  <a:lnTo>
                    <a:pt x="414528" y="547115"/>
                  </a:lnTo>
                  <a:lnTo>
                    <a:pt x="414528" y="579470"/>
                  </a:lnTo>
                  <a:lnTo>
                    <a:pt x="416052" y="578891"/>
                  </a:lnTo>
                  <a:close/>
                </a:path>
                <a:path w="603250" h="603250">
                  <a:moveTo>
                    <a:pt x="416052" y="55725"/>
                  </a:moveTo>
                  <a:lnTo>
                    <a:pt x="415491" y="55408"/>
                  </a:lnTo>
                  <a:lnTo>
                    <a:pt x="416052" y="55725"/>
                  </a:lnTo>
                  <a:close/>
                </a:path>
                <a:path w="603250" h="603250">
                  <a:moveTo>
                    <a:pt x="547116" y="474217"/>
                  </a:moveTo>
                  <a:lnTo>
                    <a:pt x="547116" y="414527"/>
                  </a:lnTo>
                  <a:lnTo>
                    <a:pt x="546354" y="416051"/>
                  </a:lnTo>
                  <a:lnTo>
                    <a:pt x="528066" y="449579"/>
                  </a:lnTo>
                  <a:lnTo>
                    <a:pt x="477773" y="505967"/>
                  </a:lnTo>
                  <a:lnTo>
                    <a:pt x="415612" y="546524"/>
                  </a:lnTo>
                  <a:lnTo>
                    <a:pt x="416052" y="546353"/>
                  </a:lnTo>
                  <a:lnTo>
                    <a:pt x="416052" y="578891"/>
                  </a:lnTo>
                  <a:lnTo>
                    <a:pt x="427481" y="574547"/>
                  </a:lnTo>
                  <a:lnTo>
                    <a:pt x="428244" y="574547"/>
                  </a:lnTo>
                  <a:lnTo>
                    <a:pt x="429006" y="573785"/>
                  </a:lnTo>
                  <a:lnTo>
                    <a:pt x="466344" y="553211"/>
                  </a:lnTo>
                  <a:lnTo>
                    <a:pt x="499872" y="528065"/>
                  </a:lnTo>
                  <a:lnTo>
                    <a:pt x="529590" y="497585"/>
                  </a:lnTo>
                  <a:lnTo>
                    <a:pt x="547116" y="474217"/>
                  </a:lnTo>
                  <a:close/>
                </a:path>
                <a:path w="603250" h="603250">
                  <a:moveTo>
                    <a:pt x="547116" y="188213"/>
                  </a:moveTo>
                  <a:lnTo>
                    <a:pt x="546354" y="185927"/>
                  </a:lnTo>
                  <a:lnTo>
                    <a:pt x="546354" y="186817"/>
                  </a:lnTo>
                  <a:lnTo>
                    <a:pt x="547116" y="188213"/>
                  </a:lnTo>
                  <a:close/>
                </a:path>
                <a:path w="603250" h="603250">
                  <a:moveTo>
                    <a:pt x="546508" y="415646"/>
                  </a:moveTo>
                  <a:lnTo>
                    <a:pt x="546354" y="415930"/>
                  </a:lnTo>
                  <a:lnTo>
                    <a:pt x="546508" y="415646"/>
                  </a:lnTo>
                  <a:close/>
                </a:path>
                <a:path w="603250" h="603250">
                  <a:moveTo>
                    <a:pt x="547116" y="414527"/>
                  </a:moveTo>
                  <a:lnTo>
                    <a:pt x="546508" y="415646"/>
                  </a:lnTo>
                  <a:lnTo>
                    <a:pt x="546354" y="416051"/>
                  </a:lnTo>
                  <a:lnTo>
                    <a:pt x="547116" y="414527"/>
                  </a:lnTo>
                  <a:close/>
                </a:path>
                <a:path w="603250" h="603250">
                  <a:moveTo>
                    <a:pt x="560227" y="379543"/>
                  </a:moveTo>
                  <a:lnTo>
                    <a:pt x="546508" y="415646"/>
                  </a:lnTo>
                  <a:lnTo>
                    <a:pt x="547116" y="414527"/>
                  </a:lnTo>
                  <a:lnTo>
                    <a:pt x="547116" y="474217"/>
                  </a:lnTo>
                  <a:lnTo>
                    <a:pt x="554736" y="464057"/>
                  </a:lnTo>
                  <a:lnTo>
                    <a:pt x="560070" y="454243"/>
                  </a:lnTo>
                  <a:lnTo>
                    <a:pt x="560070" y="380237"/>
                  </a:lnTo>
                  <a:lnTo>
                    <a:pt x="560227" y="379543"/>
                  </a:lnTo>
                  <a:close/>
                </a:path>
                <a:path w="603250" h="603250">
                  <a:moveTo>
                    <a:pt x="560832" y="224027"/>
                  </a:moveTo>
                  <a:lnTo>
                    <a:pt x="560070" y="221741"/>
                  </a:lnTo>
                  <a:lnTo>
                    <a:pt x="560227" y="222436"/>
                  </a:lnTo>
                  <a:lnTo>
                    <a:pt x="560832" y="224027"/>
                  </a:lnTo>
                  <a:close/>
                </a:path>
                <a:path w="603250" h="603250">
                  <a:moveTo>
                    <a:pt x="560227" y="222436"/>
                  </a:moveTo>
                  <a:lnTo>
                    <a:pt x="560070" y="221741"/>
                  </a:lnTo>
                  <a:lnTo>
                    <a:pt x="560070" y="222022"/>
                  </a:lnTo>
                  <a:lnTo>
                    <a:pt x="560227" y="222436"/>
                  </a:lnTo>
                  <a:close/>
                </a:path>
                <a:path w="603250" h="603250">
                  <a:moveTo>
                    <a:pt x="560832" y="377951"/>
                  </a:moveTo>
                  <a:lnTo>
                    <a:pt x="560227" y="379543"/>
                  </a:lnTo>
                  <a:lnTo>
                    <a:pt x="560070" y="380237"/>
                  </a:lnTo>
                  <a:lnTo>
                    <a:pt x="560832" y="377951"/>
                  </a:lnTo>
                  <a:close/>
                </a:path>
                <a:path w="603250" h="603250">
                  <a:moveTo>
                    <a:pt x="560832" y="452841"/>
                  </a:moveTo>
                  <a:lnTo>
                    <a:pt x="560832" y="377951"/>
                  </a:lnTo>
                  <a:lnTo>
                    <a:pt x="560070" y="380237"/>
                  </a:lnTo>
                  <a:lnTo>
                    <a:pt x="560070" y="454243"/>
                  </a:lnTo>
                  <a:lnTo>
                    <a:pt x="560832" y="452841"/>
                  </a:lnTo>
                  <a:close/>
                </a:path>
                <a:path w="603250" h="603250">
                  <a:moveTo>
                    <a:pt x="560832" y="225107"/>
                  </a:moveTo>
                  <a:lnTo>
                    <a:pt x="560832" y="224027"/>
                  </a:lnTo>
                  <a:lnTo>
                    <a:pt x="560227" y="222436"/>
                  </a:lnTo>
                  <a:lnTo>
                    <a:pt x="560832" y="225107"/>
                  </a:lnTo>
                  <a:close/>
                </a:path>
                <a:path w="603250" h="603250">
                  <a:moveTo>
                    <a:pt x="572262" y="431810"/>
                  </a:moveTo>
                  <a:lnTo>
                    <a:pt x="572262" y="302513"/>
                  </a:lnTo>
                  <a:lnTo>
                    <a:pt x="572179" y="301360"/>
                  </a:lnTo>
                  <a:lnTo>
                    <a:pt x="569214" y="342137"/>
                  </a:lnTo>
                  <a:lnTo>
                    <a:pt x="569214" y="339851"/>
                  </a:lnTo>
                  <a:lnTo>
                    <a:pt x="560227" y="379543"/>
                  </a:lnTo>
                  <a:lnTo>
                    <a:pt x="560832" y="377951"/>
                  </a:lnTo>
                  <a:lnTo>
                    <a:pt x="560832" y="452841"/>
                  </a:lnTo>
                  <a:lnTo>
                    <a:pt x="572262" y="431810"/>
                  </a:lnTo>
                  <a:close/>
                </a:path>
                <a:path w="603250" h="603250">
                  <a:moveTo>
                    <a:pt x="572262" y="302513"/>
                  </a:moveTo>
                  <a:lnTo>
                    <a:pt x="572262" y="300227"/>
                  </a:lnTo>
                  <a:lnTo>
                    <a:pt x="572179" y="301360"/>
                  </a:lnTo>
                  <a:lnTo>
                    <a:pt x="572262" y="302513"/>
                  </a:lnTo>
                  <a:close/>
                </a:path>
                <a:path w="603250" h="603250">
                  <a:moveTo>
                    <a:pt x="589788" y="389381"/>
                  </a:moveTo>
                  <a:lnTo>
                    <a:pt x="589788" y="213359"/>
                  </a:lnTo>
                  <a:lnTo>
                    <a:pt x="575310" y="175259"/>
                  </a:lnTo>
                  <a:lnTo>
                    <a:pt x="574548" y="174497"/>
                  </a:lnTo>
                  <a:lnTo>
                    <a:pt x="574548" y="427481"/>
                  </a:lnTo>
                  <a:lnTo>
                    <a:pt x="575310" y="426719"/>
                  </a:lnTo>
                  <a:lnTo>
                    <a:pt x="589788" y="389381"/>
                  </a:lnTo>
                  <a:close/>
                </a:path>
                <a:path w="603250" h="603250">
                  <a:moveTo>
                    <a:pt x="598932" y="346709"/>
                  </a:moveTo>
                  <a:lnTo>
                    <a:pt x="598932" y="255269"/>
                  </a:lnTo>
                  <a:lnTo>
                    <a:pt x="589788" y="214883"/>
                  </a:lnTo>
                  <a:lnTo>
                    <a:pt x="589788" y="387095"/>
                  </a:lnTo>
                  <a:lnTo>
                    <a:pt x="598932" y="346709"/>
                  </a:lnTo>
                  <a:close/>
                </a:path>
                <a:path w="603250" h="603250">
                  <a:moveTo>
                    <a:pt x="599694" y="345185"/>
                  </a:moveTo>
                  <a:lnTo>
                    <a:pt x="599694" y="256793"/>
                  </a:lnTo>
                  <a:lnTo>
                    <a:pt x="598932" y="256031"/>
                  </a:lnTo>
                  <a:lnTo>
                    <a:pt x="598932" y="345947"/>
                  </a:lnTo>
                  <a:lnTo>
                    <a:pt x="599694" y="345185"/>
                  </a:lnTo>
                  <a:close/>
                </a:path>
                <a:path w="603250" h="603250">
                  <a:moveTo>
                    <a:pt x="602742" y="302513"/>
                  </a:moveTo>
                  <a:lnTo>
                    <a:pt x="602742" y="300227"/>
                  </a:lnTo>
                  <a:lnTo>
                    <a:pt x="599694" y="257555"/>
                  </a:lnTo>
                  <a:lnTo>
                    <a:pt x="599694" y="344423"/>
                  </a:lnTo>
                  <a:lnTo>
                    <a:pt x="602742" y="302513"/>
                  </a:lnTo>
                  <a:close/>
                </a:path>
              </a:pathLst>
            </a:custGeom>
            <a:solidFill>
              <a:srgbClr val="1E2263"/>
            </a:solidFill>
          </p:spPr>
          <p:txBody>
            <a:bodyPr wrap="square" lIns="0" tIns="0" rIns="0" bIns="0" rtlCol="0"/>
            <a:lstStyle/>
            <a:p>
              <a:endParaRPr/>
            </a:p>
          </p:txBody>
        </p:sp>
        <p:pic>
          <p:nvPicPr>
            <p:cNvPr id="6" name="object 6"/>
            <p:cNvPicPr/>
            <p:nvPr/>
          </p:nvPicPr>
          <p:blipFill>
            <a:blip r:embed="rId3" cstate="print"/>
            <a:stretch>
              <a:fillRect/>
            </a:stretch>
          </p:blipFill>
          <p:spPr>
            <a:xfrm>
              <a:off x="774077" y="3810000"/>
              <a:ext cx="441198" cy="436626"/>
            </a:xfrm>
            <a:prstGeom prst="rect">
              <a:avLst/>
            </a:prstGeom>
          </p:spPr>
        </p:pic>
      </p:grpSp>
      <p:grpSp>
        <p:nvGrpSpPr>
          <p:cNvPr id="7" name="object 7"/>
          <p:cNvGrpSpPr/>
          <p:nvPr/>
        </p:nvGrpSpPr>
        <p:grpSpPr>
          <a:xfrm>
            <a:off x="713879" y="4721352"/>
            <a:ext cx="603250" cy="603250"/>
            <a:chOff x="713879" y="4721352"/>
            <a:chExt cx="603250" cy="603250"/>
          </a:xfrm>
        </p:grpSpPr>
        <p:sp>
          <p:nvSpPr>
            <p:cNvPr id="8" name="object 8"/>
            <p:cNvSpPr/>
            <p:nvPr/>
          </p:nvSpPr>
          <p:spPr>
            <a:xfrm>
              <a:off x="713879" y="4721352"/>
              <a:ext cx="603250" cy="603250"/>
            </a:xfrm>
            <a:custGeom>
              <a:avLst/>
              <a:gdLst/>
              <a:ahLst/>
              <a:cxnLst/>
              <a:rect l="l" t="t" r="r" b="b"/>
              <a:pathLst>
                <a:path w="603250" h="603250">
                  <a:moveTo>
                    <a:pt x="3048" y="344423"/>
                  </a:moveTo>
                  <a:lnTo>
                    <a:pt x="3047" y="258317"/>
                  </a:lnTo>
                  <a:lnTo>
                    <a:pt x="0" y="300227"/>
                  </a:lnTo>
                  <a:lnTo>
                    <a:pt x="0" y="302513"/>
                  </a:lnTo>
                  <a:lnTo>
                    <a:pt x="3048" y="344423"/>
                  </a:lnTo>
                  <a:close/>
                </a:path>
                <a:path w="603250" h="603250">
                  <a:moveTo>
                    <a:pt x="12192" y="387095"/>
                  </a:moveTo>
                  <a:lnTo>
                    <a:pt x="12191" y="215645"/>
                  </a:lnTo>
                  <a:lnTo>
                    <a:pt x="3047" y="256031"/>
                  </a:lnTo>
                  <a:lnTo>
                    <a:pt x="3048" y="346709"/>
                  </a:lnTo>
                  <a:lnTo>
                    <a:pt x="12192" y="387095"/>
                  </a:lnTo>
                  <a:close/>
                </a:path>
                <a:path w="603250" h="603250">
                  <a:moveTo>
                    <a:pt x="12954" y="388619"/>
                  </a:moveTo>
                  <a:lnTo>
                    <a:pt x="12953" y="214121"/>
                  </a:lnTo>
                  <a:lnTo>
                    <a:pt x="12191" y="214883"/>
                  </a:lnTo>
                  <a:lnTo>
                    <a:pt x="12192" y="387857"/>
                  </a:lnTo>
                  <a:lnTo>
                    <a:pt x="12954" y="388619"/>
                  </a:lnTo>
                  <a:close/>
                </a:path>
                <a:path w="603250" h="603250">
                  <a:moveTo>
                    <a:pt x="27432" y="427481"/>
                  </a:moveTo>
                  <a:lnTo>
                    <a:pt x="27431" y="175259"/>
                  </a:lnTo>
                  <a:lnTo>
                    <a:pt x="12953" y="213359"/>
                  </a:lnTo>
                  <a:lnTo>
                    <a:pt x="12954" y="389381"/>
                  </a:lnTo>
                  <a:lnTo>
                    <a:pt x="27432" y="427481"/>
                  </a:lnTo>
                  <a:close/>
                </a:path>
                <a:path w="603250" h="603250">
                  <a:moveTo>
                    <a:pt x="574548" y="429005"/>
                  </a:moveTo>
                  <a:lnTo>
                    <a:pt x="574548" y="173735"/>
                  </a:lnTo>
                  <a:lnTo>
                    <a:pt x="573786" y="173735"/>
                  </a:lnTo>
                  <a:lnTo>
                    <a:pt x="553212" y="136397"/>
                  </a:lnTo>
                  <a:lnTo>
                    <a:pt x="528066" y="102869"/>
                  </a:lnTo>
                  <a:lnTo>
                    <a:pt x="498348" y="73151"/>
                  </a:lnTo>
                  <a:lnTo>
                    <a:pt x="464058" y="48005"/>
                  </a:lnTo>
                  <a:lnTo>
                    <a:pt x="429006" y="28193"/>
                  </a:lnTo>
                  <a:lnTo>
                    <a:pt x="428244" y="28193"/>
                  </a:lnTo>
                  <a:lnTo>
                    <a:pt x="427481" y="27431"/>
                  </a:lnTo>
                  <a:lnTo>
                    <a:pt x="389382" y="12953"/>
                  </a:lnTo>
                  <a:lnTo>
                    <a:pt x="387858" y="12953"/>
                  </a:lnTo>
                  <a:lnTo>
                    <a:pt x="387096" y="12191"/>
                  </a:lnTo>
                  <a:lnTo>
                    <a:pt x="346710" y="3809"/>
                  </a:lnTo>
                  <a:lnTo>
                    <a:pt x="345948" y="3047"/>
                  </a:lnTo>
                  <a:lnTo>
                    <a:pt x="344424" y="3047"/>
                  </a:lnTo>
                  <a:lnTo>
                    <a:pt x="302514" y="0"/>
                  </a:lnTo>
                  <a:lnTo>
                    <a:pt x="300228" y="0"/>
                  </a:lnTo>
                  <a:lnTo>
                    <a:pt x="257556" y="3047"/>
                  </a:lnTo>
                  <a:lnTo>
                    <a:pt x="256032" y="3047"/>
                  </a:lnTo>
                  <a:lnTo>
                    <a:pt x="255270" y="3809"/>
                  </a:lnTo>
                  <a:lnTo>
                    <a:pt x="215646" y="12191"/>
                  </a:lnTo>
                  <a:lnTo>
                    <a:pt x="214884" y="12953"/>
                  </a:lnTo>
                  <a:lnTo>
                    <a:pt x="213360" y="12953"/>
                  </a:lnTo>
                  <a:lnTo>
                    <a:pt x="175260" y="27431"/>
                  </a:lnTo>
                  <a:lnTo>
                    <a:pt x="174497" y="28193"/>
                  </a:lnTo>
                  <a:lnTo>
                    <a:pt x="172973" y="28193"/>
                  </a:lnTo>
                  <a:lnTo>
                    <a:pt x="136397" y="49529"/>
                  </a:lnTo>
                  <a:lnTo>
                    <a:pt x="102869" y="74675"/>
                  </a:lnTo>
                  <a:lnTo>
                    <a:pt x="73151" y="104393"/>
                  </a:lnTo>
                  <a:lnTo>
                    <a:pt x="48005" y="137921"/>
                  </a:lnTo>
                  <a:lnTo>
                    <a:pt x="28193" y="173735"/>
                  </a:lnTo>
                  <a:lnTo>
                    <a:pt x="27431" y="174497"/>
                  </a:lnTo>
                  <a:lnTo>
                    <a:pt x="27432" y="428243"/>
                  </a:lnTo>
                  <a:lnTo>
                    <a:pt x="28194" y="429005"/>
                  </a:lnTo>
                  <a:lnTo>
                    <a:pt x="30480" y="433154"/>
                  </a:lnTo>
                  <a:lnTo>
                    <a:pt x="30480" y="300227"/>
                  </a:lnTo>
                  <a:lnTo>
                    <a:pt x="30562" y="301360"/>
                  </a:lnTo>
                  <a:lnTo>
                    <a:pt x="33528" y="259841"/>
                  </a:lnTo>
                  <a:lnTo>
                    <a:pt x="33528" y="262127"/>
                  </a:lnTo>
                  <a:lnTo>
                    <a:pt x="41909" y="221741"/>
                  </a:lnTo>
                  <a:lnTo>
                    <a:pt x="41909" y="224027"/>
                  </a:lnTo>
                  <a:lnTo>
                    <a:pt x="54863" y="189938"/>
                  </a:lnTo>
                  <a:lnTo>
                    <a:pt x="54863" y="188213"/>
                  </a:lnTo>
                  <a:lnTo>
                    <a:pt x="74675" y="153161"/>
                  </a:lnTo>
                  <a:lnTo>
                    <a:pt x="97535" y="122681"/>
                  </a:lnTo>
                  <a:lnTo>
                    <a:pt x="124205" y="96011"/>
                  </a:lnTo>
                  <a:lnTo>
                    <a:pt x="154685" y="73913"/>
                  </a:lnTo>
                  <a:lnTo>
                    <a:pt x="185927" y="56872"/>
                  </a:lnTo>
                  <a:lnTo>
                    <a:pt x="185927" y="56387"/>
                  </a:lnTo>
                  <a:lnTo>
                    <a:pt x="221742" y="42778"/>
                  </a:lnTo>
                  <a:lnTo>
                    <a:pt x="224028" y="41909"/>
                  </a:lnTo>
                  <a:lnTo>
                    <a:pt x="224028" y="42154"/>
                  </a:lnTo>
                  <a:lnTo>
                    <a:pt x="259842" y="34045"/>
                  </a:lnTo>
                  <a:lnTo>
                    <a:pt x="259842" y="33527"/>
                  </a:lnTo>
                  <a:lnTo>
                    <a:pt x="300228" y="30643"/>
                  </a:lnTo>
                  <a:lnTo>
                    <a:pt x="300228" y="30479"/>
                  </a:lnTo>
                  <a:lnTo>
                    <a:pt x="302514" y="30479"/>
                  </a:lnTo>
                  <a:lnTo>
                    <a:pt x="302514" y="30646"/>
                  </a:lnTo>
                  <a:lnTo>
                    <a:pt x="342138" y="33527"/>
                  </a:lnTo>
                  <a:lnTo>
                    <a:pt x="342138" y="34045"/>
                  </a:lnTo>
                  <a:lnTo>
                    <a:pt x="378714" y="42326"/>
                  </a:lnTo>
                  <a:lnTo>
                    <a:pt x="378714" y="41909"/>
                  </a:lnTo>
                  <a:lnTo>
                    <a:pt x="414528" y="55797"/>
                  </a:lnTo>
                  <a:lnTo>
                    <a:pt x="414528" y="55625"/>
                  </a:lnTo>
                  <a:lnTo>
                    <a:pt x="416052" y="56387"/>
                  </a:lnTo>
                  <a:lnTo>
                    <a:pt x="449580" y="74675"/>
                  </a:lnTo>
                  <a:lnTo>
                    <a:pt x="479298" y="97535"/>
                  </a:lnTo>
                  <a:lnTo>
                    <a:pt x="505968" y="124205"/>
                  </a:lnTo>
                  <a:lnTo>
                    <a:pt x="528828" y="154685"/>
                  </a:lnTo>
                  <a:lnTo>
                    <a:pt x="546354" y="186817"/>
                  </a:lnTo>
                  <a:lnTo>
                    <a:pt x="546354" y="185927"/>
                  </a:lnTo>
                  <a:lnTo>
                    <a:pt x="560070" y="222022"/>
                  </a:lnTo>
                  <a:lnTo>
                    <a:pt x="560070" y="221741"/>
                  </a:lnTo>
                  <a:lnTo>
                    <a:pt x="560832" y="224027"/>
                  </a:lnTo>
                  <a:lnTo>
                    <a:pt x="560832" y="225107"/>
                  </a:lnTo>
                  <a:lnTo>
                    <a:pt x="569214" y="262127"/>
                  </a:lnTo>
                  <a:lnTo>
                    <a:pt x="569214" y="259841"/>
                  </a:lnTo>
                  <a:lnTo>
                    <a:pt x="572179" y="301360"/>
                  </a:lnTo>
                  <a:lnTo>
                    <a:pt x="572262" y="300227"/>
                  </a:lnTo>
                  <a:lnTo>
                    <a:pt x="572262" y="431871"/>
                  </a:lnTo>
                  <a:lnTo>
                    <a:pt x="573786" y="429005"/>
                  </a:lnTo>
                  <a:lnTo>
                    <a:pt x="574548" y="429005"/>
                  </a:lnTo>
                  <a:close/>
                </a:path>
                <a:path w="603250" h="603250">
                  <a:moveTo>
                    <a:pt x="30562" y="301360"/>
                  </a:moveTo>
                  <a:lnTo>
                    <a:pt x="30480" y="300227"/>
                  </a:lnTo>
                  <a:lnTo>
                    <a:pt x="30480" y="302513"/>
                  </a:lnTo>
                  <a:lnTo>
                    <a:pt x="30562" y="301360"/>
                  </a:lnTo>
                  <a:close/>
                </a:path>
                <a:path w="603250" h="603250">
                  <a:moveTo>
                    <a:pt x="56388" y="416813"/>
                  </a:moveTo>
                  <a:lnTo>
                    <a:pt x="41910" y="378713"/>
                  </a:lnTo>
                  <a:lnTo>
                    <a:pt x="41910" y="380237"/>
                  </a:lnTo>
                  <a:lnTo>
                    <a:pt x="33528" y="340613"/>
                  </a:lnTo>
                  <a:lnTo>
                    <a:pt x="33528" y="342137"/>
                  </a:lnTo>
                  <a:lnTo>
                    <a:pt x="30562" y="301360"/>
                  </a:lnTo>
                  <a:lnTo>
                    <a:pt x="30480" y="302513"/>
                  </a:lnTo>
                  <a:lnTo>
                    <a:pt x="30480" y="433154"/>
                  </a:lnTo>
                  <a:lnTo>
                    <a:pt x="48768" y="466343"/>
                  </a:lnTo>
                  <a:lnTo>
                    <a:pt x="54864" y="474232"/>
                  </a:lnTo>
                  <a:lnTo>
                    <a:pt x="54864" y="414527"/>
                  </a:lnTo>
                  <a:lnTo>
                    <a:pt x="56388" y="416813"/>
                  </a:lnTo>
                  <a:close/>
                </a:path>
                <a:path w="603250" h="603250">
                  <a:moveTo>
                    <a:pt x="56387" y="185927"/>
                  </a:moveTo>
                  <a:lnTo>
                    <a:pt x="54863" y="188213"/>
                  </a:lnTo>
                  <a:lnTo>
                    <a:pt x="54863" y="189938"/>
                  </a:lnTo>
                  <a:lnTo>
                    <a:pt x="56387" y="185927"/>
                  </a:lnTo>
                  <a:close/>
                </a:path>
                <a:path w="603250" h="603250">
                  <a:moveTo>
                    <a:pt x="188214" y="547116"/>
                  </a:moveTo>
                  <a:lnTo>
                    <a:pt x="153162" y="528066"/>
                  </a:lnTo>
                  <a:lnTo>
                    <a:pt x="122682" y="505205"/>
                  </a:lnTo>
                  <a:lnTo>
                    <a:pt x="96012" y="477773"/>
                  </a:lnTo>
                  <a:lnTo>
                    <a:pt x="54864" y="414527"/>
                  </a:lnTo>
                  <a:lnTo>
                    <a:pt x="54864" y="474232"/>
                  </a:lnTo>
                  <a:lnTo>
                    <a:pt x="74676" y="499871"/>
                  </a:lnTo>
                  <a:lnTo>
                    <a:pt x="104394" y="529589"/>
                  </a:lnTo>
                  <a:lnTo>
                    <a:pt x="137922" y="554735"/>
                  </a:lnTo>
                  <a:lnTo>
                    <a:pt x="172974" y="573785"/>
                  </a:lnTo>
                  <a:lnTo>
                    <a:pt x="173736" y="574547"/>
                  </a:lnTo>
                  <a:lnTo>
                    <a:pt x="174498" y="574547"/>
                  </a:lnTo>
                  <a:lnTo>
                    <a:pt x="175260" y="575310"/>
                  </a:lnTo>
                  <a:lnTo>
                    <a:pt x="185928" y="579363"/>
                  </a:lnTo>
                  <a:lnTo>
                    <a:pt x="185928" y="546354"/>
                  </a:lnTo>
                  <a:lnTo>
                    <a:pt x="188214" y="547116"/>
                  </a:lnTo>
                  <a:close/>
                </a:path>
                <a:path w="603250" h="603250">
                  <a:moveTo>
                    <a:pt x="188213" y="55625"/>
                  </a:moveTo>
                  <a:lnTo>
                    <a:pt x="185927" y="56387"/>
                  </a:lnTo>
                  <a:lnTo>
                    <a:pt x="185927" y="56872"/>
                  </a:lnTo>
                  <a:lnTo>
                    <a:pt x="188213" y="55625"/>
                  </a:lnTo>
                  <a:close/>
                </a:path>
                <a:path w="603250" h="603250">
                  <a:moveTo>
                    <a:pt x="224028" y="592323"/>
                  </a:moveTo>
                  <a:lnTo>
                    <a:pt x="224028" y="560832"/>
                  </a:lnTo>
                  <a:lnTo>
                    <a:pt x="221742" y="560069"/>
                  </a:lnTo>
                  <a:lnTo>
                    <a:pt x="185928" y="546354"/>
                  </a:lnTo>
                  <a:lnTo>
                    <a:pt x="185928" y="579363"/>
                  </a:lnTo>
                  <a:lnTo>
                    <a:pt x="213360" y="589788"/>
                  </a:lnTo>
                  <a:lnTo>
                    <a:pt x="214884" y="589788"/>
                  </a:lnTo>
                  <a:lnTo>
                    <a:pt x="215646" y="590549"/>
                  </a:lnTo>
                  <a:lnTo>
                    <a:pt x="224028" y="592323"/>
                  </a:lnTo>
                  <a:close/>
                </a:path>
                <a:path w="603250" h="603250">
                  <a:moveTo>
                    <a:pt x="224028" y="41909"/>
                  </a:moveTo>
                  <a:lnTo>
                    <a:pt x="221742" y="42671"/>
                  </a:lnTo>
                  <a:lnTo>
                    <a:pt x="222436" y="42514"/>
                  </a:lnTo>
                  <a:lnTo>
                    <a:pt x="224028" y="41909"/>
                  </a:lnTo>
                  <a:close/>
                </a:path>
                <a:path w="603250" h="603250">
                  <a:moveTo>
                    <a:pt x="222436" y="42514"/>
                  </a:moveTo>
                  <a:lnTo>
                    <a:pt x="221742" y="42671"/>
                  </a:lnTo>
                  <a:lnTo>
                    <a:pt x="222436" y="42514"/>
                  </a:lnTo>
                  <a:close/>
                </a:path>
                <a:path w="603250" h="603250">
                  <a:moveTo>
                    <a:pt x="222436" y="560227"/>
                  </a:moveTo>
                  <a:lnTo>
                    <a:pt x="221742" y="559963"/>
                  </a:lnTo>
                  <a:lnTo>
                    <a:pt x="222436" y="560227"/>
                  </a:lnTo>
                  <a:close/>
                </a:path>
                <a:path w="603250" h="603250">
                  <a:moveTo>
                    <a:pt x="224028" y="560832"/>
                  </a:moveTo>
                  <a:lnTo>
                    <a:pt x="222436" y="560227"/>
                  </a:lnTo>
                  <a:lnTo>
                    <a:pt x="221742" y="560069"/>
                  </a:lnTo>
                  <a:lnTo>
                    <a:pt x="224028" y="560832"/>
                  </a:lnTo>
                  <a:close/>
                </a:path>
                <a:path w="603250" h="603250">
                  <a:moveTo>
                    <a:pt x="224028" y="42154"/>
                  </a:moveTo>
                  <a:lnTo>
                    <a:pt x="224028" y="41909"/>
                  </a:lnTo>
                  <a:lnTo>
                    <a:pt x="222436" y="42514"/>
                  </a:lnTo>
                  <a:lnTo>
                    <a:pt x="224028" y="42154"/>
                  </a:lnTo>
                  <a:close/>
                </a:path>
                <a:path w="603250" h="603250">
                  <a:moveTo>
                    <a:pt x="262128" y="569213"/>
                  </a:moveTo>
                  <a:lnTo>
                    <a:pt x="222436" y="560227"/>
                  </a:lnTo>
                  <a:lnTo>
                    <a:pt x="224028" y="560832"/>
                  </a:lnTo>
                  <a:lnTo>
                    <a:pt x="224028" y="592323"/>
                  </a:lnTo>
                  <a:lnTo>
                    <a:pt x="255270" y="598932"/>
                  </a:lnTo>
                  <a:lnTo>
                    <a:pt x="256032" y="599693"/>
                  </a:lnTo>
                  <a:lnTo>
                    <a:pt x="257556" y="599693"/>
                  </a:lnTo>
                  <a:lnTo>
                    <a:pt x="259842" y="599857"/>
                  </a:lnTo>
                  <a:lnTo>
                    <a:pt x="259842" y="569213"/>
                  </a:lnTo>
                  <a:lnTo>
                    <a:pt x="262128" y="569213"/>
                  </a:lnTo>
                  <a:close/>
                </a:path>
                <a:path w="603250" h="603250">
                  <a:moveTo>
                    <a:pt x="262128" y="33527"/>
                  </a:moveTo>
                  <a:lnTo>
                    <a:pt x="259842" y="33527"/>
                  </a:lnTo>
                  <a:lnTo>
                    <a:pt x="259842" y="34045"/>
                  </a:lnTo>
                  <a:lnTo>
                    <a:pt x="262128" y="33527"/>
                  </a:lnTo>
                  <a:close/>
                </a:path>
                <a:path w="603250" h="603250">
                  <a:moveTo>
                    <a:pt x="302514" y="602741"/>
                  </a:moveTo>
                  <a:lnTo>
                    <a:pt x="302514" y="572261"/>
                  </a:lnTo>
                  <a:lnTo>
                    <a:pt x="300228" y="572261"/>
                  </a:lnTo>
                  <a:lnTo>
                    <a:pt x="300228" y="572098"/>
                  </a:lnTo>
                  <a:lnTo>
                    <a:pt x="259842" y="569213"/>
                  </a:lnTo>
                  <a:lnTo>
                    <a:pt x="259842" y="599857"/>
                  </a:lnTo>
                  <a:lnTo>
                    <a:pt x="300228" y="602741"/>
                  </a:lnTo>
                  <a:lnTo>
                    <a:pt x="300228" y="572261"/>
                  </a:lnTo>
                  <a:lnTo>
                    <a:pt x="301360" y="572179"/>
                  </a:lnTo>
                  <a:lnTo>
                    <a:pt x="301360" y="602741"/>
                  </a:lnTo>
                  <a:lnTo>
                    <a:pt x="302514" y="602741"/>
                  </a:lnTo>
                  <a:close/>
                </a:path>
                <a:path w="603250" h="603250">
                  <a:moveTo>
                    <a:pt x="301360" y="30562"/>
                  </a:moveTo>
                  <a:lnTo>
                    <a:pt x="300228" y="30479"/>
                  </a:lnTo>
                  <a:lnTo>
                    <a:pt x="300228" y="30643"/>
                  </a:lnTo>
                  <a:lnTo>
                    <a:pt x="301360" y="30562"/>
                  </a:lnTo>
                  <a:close/>
                </a:path>
                <a:path w="603250" h="603250">
                  <a:moveTo>
                    <a:pt x="302514" y="30646"/>
                  </a:moveTo>
                  <a:lnTo>
                    <a:pt x="302514" y="30479"/>
                  </a:lnTo>
                  <a:lnTo>
                    <a:pt x="301360" y="30562"/>
                  </a:lnTo>
                  <a:lnTo>
                    <a:pt x="302514" y="30646"/>
                  </a:lnTo>
                  <a:close/>
                </a:path>
                <a:path w="603250" h="603250">
                  <a:moveTo>
                    <a:pt x="342138" y="599860"/>
                  </a:moveTo>
                  <a:lnTo>
                    <a:pt x="342138" y="569213"/>
                  </a:lnTo>
                  <a:lnTo>
                    <a:pt x="301360" y="572179"/>
                  </a:lnTo>
                  <a:lnTo>
                    <a:pt x="302514" y="572261"/>
                  </a:lnTo>
                  <a:lnTo>
                    <a:pt x="302514" y="602741"/>
                  </a:lnTo>
                  <a:lnTo>
                    <a:pt x="342138" y="599860"/>
                  </a:lnTo>
                  <a:close/>
                </a:path>
                <a:path w="603250" h="603250">
                  <a:moveTo>
                    <a:pt x="342138" y="34045"/>
                  </a:moveTo>
                  <a:lnTo>
                    <a:pt x="342138" y="33527"/>
                  </a:lnTo>
                  <a:lnTo>
                    <a:pt x="339852" y="33527"/>
                  </a:lnTo>
                  <a:lnTo>
                    <a:pt x="342138" y="34045"/>
                  </a:lnTo>
                  <a:close/>
                </a:path>
                <a:path w="603250" h="603250">
                  <a:moveTo>
                    <a:pt x="380238" y="560069"/>
                  </a:moveTo>
                  <a:lnTo>
                    <a:pt x="339852" y="569213"/>
                  </a:lnTo>
                  <a:lnTo>
                    <a:pt x="342138" y="569213"/>
                  </a:lnTo>
                  <a:lnTo>
                    <a:pt x="342138" y="599860"/>
                  </a:lnTo>
                  <a:lnTo>
                    <a:pt x="344424" y="599693"/>
                  </a:lnTo>
                  <a:lnTo>
                    <a:pt x="345948" y="599693"/>
                  </a:lnTo>
                  <a:lnTo>
                    <a:pt x="346710" y="598932"/>
                  </a:lnTo>
                  <a:lnTo>
                    <a:pt x="378714" y="592289"/>
                  </a:lnTo>
                  <a:lnTo>
                    <a:pt x="378714" y="560831"/>
                  </a:lnTo>
                  <a:lnTo>
                    <a:pt x="380238" y="560069"/>
                  </a:lnTo>
                  <a:close/>
                </a:path>
                <a:path w="603250" h="603250">
                  <a:moveTo>
                    <a:pt x="380238" y="42671"/>
                  </a:moveTo>
                  <a:lnTo>
                    <a:pt x="378714" y="41909"/>
                  </a:lnTo>
                  <a:lnTo>
                    <a:pt x="378714" y="42326"/>
                  </a:lnTo>
                  <a:lnTo>
                    <a:pt x="380238" y="42671"/>
                  </a:lnTo>
                  <a:close/>
                </a:path>
                <a:path w="603250" h="603250">
                  <a:moveTo>
                    <a:pt x="415612" y="546524"/>
                  </a:moveTo>
                  <a:lnTo>
                    <a:pt x="378714" y="560831"/>
                  </a:lnTo>
                  <a:lnTo>
                    <a:pt x="378714" y="592289"/>
                  </a:lnTo>
                  <a:lnTo>
                    <a:pt x="387096" y="590549"/>
                  </a:lnTo>
                  <a:lnTo>
                    <a:pt x="387858" y="589787"/>
                  </a:lnTo>
                  <a:lnTo>
                    <a:pt x="389382" y="589787"/>
                  </a:lnTo>
                  <a:lnTo>
                    <a:pt x="414528" y="580232"/>
                  </a:lnTo>
                  <a:lnTo>
                    <a:pt x="414528" y="547115"/>
                  </a:lnTo>
                  <a:lnTo>
                    <a:pt x="415612" y="546524"/>
                  </a:lnTo>
                  <a:close/>
                </a:path>
                <a:path w="603250" h="603250">
                  <a:moveTo>
                    <a:pt x="416052" y="56387"/>
                  </a:moveTo>
                  <a:lnTo>
                    <a:pt x="414528" y="55625"/>
                  </a:lnTo>
                  <a:lnTo>
                    <a:pt x="415626" y="56223"/>
                  </a:lnTo>
                  <a:lnTo>
                    <a:pt x="416052" y="56387"/>
                  </a:lnTo>
                  <a:close/>
                </a:path>
                <a:path w="603250" h="603250">
                  <a:moveTo>
                    <a:pt x="415626" y="56223"/>
                  </a:moveTo>
                  <a:lnTo>
                    <a:pt x="414528" y="55625"/>
                  </a:lnTo>
                  <a:lnTo>
                    <a:pt x="414528" y="55797"/>
                  </a:lnTo>
                  <a:lnTo>
                    <a:pt x="415626" y="56223"/>
                  </a:lnTo>
                  <a:close/>
                </a:path>
                <a:path w="603250" h="603250">
                  <a:moveTo>
                    <a:pt x="416052" y="546353"/>
                  </a:moveTo>
                  <a:lnTo>
                    <a:pt x="415612" y="546524"/>
                  </a:lnTo>
                  <a:lnTo>
                    <a:pt x="414528" y="547115"/>
                  </a:lnTo>
                  <a:lnTo>
                    <a:pt x="416052" y="546353"/>
                  </a:lnTo>
                  <a:close/>
                </a:path>
                <a:path w="603250" h="603250">
                  <a:moveTo>
                    <a:pt x="416052" y="579653"/>
                  </a:moveTo>
                  <a:lnTo>
                    <a:pt x="416052" y="546353"/>
                  </a:lnTo>
                  <a:lnTo>
                    <a:pt x="414528" y="547115"/>
                  </a:lnTo>
                  <a:lnTo>
                    <a:pt x="414528" y="580232"/>
                  </a:lnTo>
                  <a:lnTo>
                    <a:pt x="416052" y="579653"/>
                  </a:lnTo>
                  <a:close/>
                </a:path>
                <a:path w="603250" h="603250">
                  <a:moveTo>
                    <a:pt x="547116" y="414527"/>
                  </a:moveTo>
                  <a:lnTo>
                    <a:pt x="528066" y="449579"/>
                  </a:lnTo>
                  <a:lnTo>
                    <a:pt x="477773" y="506729"/>
                  </a:lnTo>
                  <a:lnTo>
                    <a:pt x="415612" y="546524"/>
                  </a:lnTo>
                  <a:lnTo>
                    <a:pt x="416052" y="546353"/>
                  </a:lnTo>
                  <a:lnTo>
                    <a:pt x="416052" y="579653"/>
                  </a:lnTo>
                  <a:lnTo>
                    <a:pt x="427481" y="575309"/>
                  </a:lnTo>
                  <a:lnTo>
                    <a:pt x="429006" y="573785"/>
                  </a:lnTo>
                  <a:lnTo>
                    <a:pt x="466344" y="553211"/>
                  </a:lnTo>
                  <a:lnTo>
                    <a:pt x="499872" y="528065"/>
                  </a:lnTo>
                  <a:lnTo>
                    <a:pt x="529590" y="498347"/>
                  </a:lnTo>
                  <a:lnTo>
                    <a:pt x="546354" y="475995"/>
                  </a:lnTo>
                  <a:lnTo>
                    <a:pt x="546354" y="416813"/>
                  </a:lnTo>
                  <a:lnTo>
                    <a:pt x="547116" y="414527"/>
                  </a:lnTo>
                  <a:close/>
                </a:path>
                <a:path w="603250" h="603250">
                  <a:moveTo>
                    <a:pt x="416052" y="56454"/>
                  </a:moveTo>
                  <a:lnTo>
                    <a:pt x="415626" y="56223"/>
                  </a:lnTo>
                  <a:lnTo>
                    <a:pt x="416052" y="56454"/>
                  </a:lnTo>
                  <a:close/>
                </a:path>
                <a:path w="603250" h="603250">
                  <a:moveTo>
                    <a:pt x="547116" y="188213"/>
                  </a:moveTo>
                  <a:lnTo>
                    <a:pt x="546354" y="185927"/>
                  </a:lnTo>
                  <a:lnTo>
                    <a:pt x="546354" y="186817"/>
                  </a:lnTo>
                  <a:lnTo>
                    <a:pt x="547116" y="188213"/>
                  </a:lnTo>
                  <a:close/>
                </a:path>
                <a:path w="603250" h="603250">
                  <a:moveTo>
                    <a:pt x="560832" y="453359"/>
                  </a:moveTo>
                  <a:lnTo>
                    <a:pt x="560832" y="378713"/>
                  </a:lnTo>
                  <a:lnTo>
                    <a:pt x="546354" y="416813"/>
                  </a:lnTo>
                  <a:lnTo>
                    <a:pt x="546354" y="475995"/>
                  </a:lnTo>
                  <a:lnTo>
                    <a:pt x="554736" y="464819"/>
                  </a:lnTo>
                  <a:lnTo>
                    <a:pt x="560832" y="453359"/>
                  </a:lnTo>
                  <a:close/>
                </a:path>
                <a:path w="603250" h="603250">
                  <a:moveTo>
                    <a:pt x="560832" y="224027"/>
                  </a:moveTo>
                  <a:lnTo>
                    <a:pt x="560070" y="221741"/>
                  </a:lnTo>
                  <a:lnTo>
                    <a:pt x="560227" y="222436"/>
                  </a:lnTo>
                  <a:lnTo>
                    <a:pt x="560832" y="224027"/>
                  </a:lnTo>
                  <a:close/>
                </a:path>
                <a:path w="603250" h="603250">
                  <a:moveTo>
                    <a:pt x="560227" y="222436"/>
                  </a:moveTo>
                  <a:lnTo>
                    <a:pt x="560070" y="221741"/>
                  </a:lnTo>
                  <a:lnTo>
                    <a:pt x="560070" y="222022"/>
                  </a:lnTo>
                  <a:lnTo>
                    <a:pt x="560227" y="222436"/>
                  </a:lnTo>
                  <a:close/>
                </a:path>
                <a:path w="603250" h="603250">
                  <a:moveTo>
                    <a:pt x="572262" y="431871"/>
                  </a:moveTo>
                  <a:lnTo>
                    <a:pt x="572262" y="302513"/>
                  </a:lnTo>
                  <a:lnTo>
                    <a:pt x="572179" y="301360"/>
                  </a:lnTo>
                  <a:lnTo>
                    <a:pt x="569214" y="342137"/>
                  </a:lnTo>
                  <a:lnTo>
                    <a:pt x="569214" y="340613"/>
                  </a:lnTo>
                  <a:lnTo>
                    <a:pt x="560070" y="380237"/>
                  </a:lnTo>
                  <a:lnTo>
                    <a:pt x="560832" y="378713"/>
                  </a:lnTo>
                  <a:lnTo>
                    <a:pt x="560832" y="453359"/>
                  </a:lnTo>
                  <a:lnTo>
                    <a:pt x="572262" y="431871"/>
                  </a:lnTo>
                  <a:close/>
                </a:path>
                <a:path w="603250" h="603250">
                  <a:moveTo>
                    <a:pt x="560832" y="225107"/>
                  </a:moveTo>
                  <a:lnTo>
                    <a:pt x="560832" y="224027"/>
                  </a:lnTo>
                  <a:lnTo>
                    <a:pt x="560227" y="222436"/>
                  </a:lnTo>
                  <a:lnTo>
                    <a:pt x="560832" y="225107"/>
                  </a:lnTo>
                  <a:close/>
                </a:path>
                <a:path w="603250" h="603250">
                  <a:moveTo>
                    <a:pt x="572262" y="302513"/>
                  </a:moveTo>
                  <a:lnTo>
                    <a:pt x="572262" y="300227"/>
                  </a:lnTo>
                  <a:lnTo>
                    <a:pt x="572179" y="301360"/>
                  </a:lnTo>
                  <a:lnTo>
                    <a:pt x="572262" y="302513"/>
                  </a:lnTo>
                  <a:close/>
                </a:path>
                <a:path w="603250" h="603250">
                  <a:moveTo>
                    <a:pt x="589788" y="389381"/>
                  </a:moveTo>
                  <a:lnTo>
                    <a:pt x="589788" y="213359"/>
                  </a:lnTo>
                  <a:lnTo>
                    <a:pt x="575310" y="175259"/>
                  </a:lnTo>
                  <a:lnTo>
                    <a:pt x="574548" y="174497"/>
                  </a:lnTo>
                  <a:lnTo>
                    <a:pt x="574548" y="428243"/>
                  </a:lnTo>
                  <a:lnTo>
                    <a:pt x="575310" y="427481"/>
                  </a:lnTo>
                  <a:lnTo>
                    <a:pt x="589788" y="389381"/>
                  </a:lnTo>
                  <a:close/>
                </a:path>
                <a:path w="603250" h="603250">
                  <a:moveTo>
                    <a:pt x="598932" y="346709"/>
                  </a:moveTo>
                  <a:lnTo>
                    <a:pt x="598932" y="256031"/>
                  </a:lnTo>
                  <a:lnTo>
                    <a:pt x="589788" y="215645"/>
                  </a:lnTo>
                  <a:lnTo>
                    <a:pt x="589788" y="387095"/>
                  </a:lnTo>
                  <a:lnTo>
                    <a:pt x="598932" y="346709"/>
                  </a:lnTo>
                  <a:close/>
                </a:path>
                <a:path w="603250" h="603250">
                  <a:moveTo>
                    <a:pt x="599694" y="345185"/>
                  </a:moveTo>
                  <a:lnTo>
                    <a:pt x="599694" y="257555"/>
                  </a:lnTo>
                  <a:lnTo>
                    <a:pt x="598932" y="256793"/>
                  </a:lnTo>
                  <a:lnTo>
                    <a:pt x="598932" y="345947"/>
                  </a:lnTo>
                  <a:lnTo>
                    <a:pt x="599694" y="345185"/>
                  </a:lnTo>
                  <a:close/>
                </a:path>
                <a:path w="603250" h="603250">
                  <a:moveTo>
                    <a:pt x="602742" y="302513"/>
                  </a:moveTo>
                  <a:lnTo>
                    <a:pt x="602742" y="300227"/>
                  </a:lnTo>
                  <a:lnTo>
                    <a:pt x="599694" y="258317"/>
                  </a:lnTo>
                  <a:lnTo>
                    <a:pt x="599694" y="344423"/>
                  </a:lnTo>
                  <a:lnTo>
                    <a:pt x="602742" y="302513"/>
                  </a:lnTo>
                  <a:close/>
                </a:path>
              </a:pathLst>
            </a:custGeom>
            <a:solidFill>
              <a:srgbClr val="1E2263"/>
            </a:solidFill>
          </p:spPr>
          <p:txBody>
            <a:bodyPr wrap="square" lIns="0" tIns="0" rIns="0" bIns="0" rtlCol="0"/>
            <a:lstStyle/>
            <a:p>
              <a:endParaRPr/>
            </a:p>
          </p:txBody>
        </p:sp>
        <p:pic>
          <p:nvPicPr>
            <p:cNvPr id="9" name="object 9"/>
            <p:cNvPicPr/>
            <p:nvPr/>
          </p:nvPicPr>
          <p:blipFill>
            <a:blip r:embed="rId4" cstate="print"/>
            <a:stretch>
              <a:fillRect/>
            </a:stretch>
          </p:blipFill>
          <p:spPr>
            <a:xfrm>
              <a:off x="794651" y="4802886"/>
              <a:ext cx="437387" cy="437387"/>
            </a:xfrm>
            <a:prstGeom prst="rect">
              <a:avLst/>
            </a:prstGeom>
          </p:spPr>
        </p:pic>
      </p:grpSp>
      <p:grpSp>
        <p:nvGrpSpPr>
          <p:cNvPr id="10" name="object 10"/>
          <p:cNvGrpSpPr/>
          <p:nvPr/>
        </p:nvGrpSpPr>
        <p:grpSpPr>
          <a:xfrm>
            <a:off x="713879" y="5766815"/>
            <a:ext cx="603250" cy="600710"/>
            <a:chOff x="713879" y="5766815"/>
            <a:chExt cx="603250" cy="600710"/>
          </a:xfrm>
        </p:grpSpPr>
        <p:sp>
          <p:nvSpPr>
            <p:cNvPr id="11" name="object 11"/>
            <p:cNvSpPr/>
            <p:nvPr/>
          </p:nvSpPr>
          <p:spPr>
            <a:xfrm>
              <a:off x="713879" y="5766815"/>
              <a:ext cx="603250" cy="600710"/>
            </a:xfrm>
            <a:custGeom>
              <a:avLst/>
              <a:gdLst/>
              <a:ahLst/>
              <a:cxnLst/>
              <a:rect l="l" t="t" r="r" b="b"/>
              <a:pathLst>
                <a:path w="603250" h="600710">
                  <a:moveTo>
                    <a:pt x="3048" y="343661"/>
                  </a:moveTo>
                  <a:lnTo>
                    <a:pt x="3047" y="256793"/>
                  </a:lnTo>
                  <a:lnTo>
                    <a:pt x="0" y="299465"/>
                  </a:lnTo>
                  <a:lnTo>
                    <a:pt x="0" y="301751"/>
                  </a:lnTo>
                  <a:lnTo>
                    <a:pt x="3048" y="343661"/>
                  </a:lnTo>
                  <a:close/>
                </a:path>
                <a:path w="603250" h="600710">
                  <a:moveTo>
                    <a:pt x="12192" y="385571"/>
                  </a:moveTo>
                  <a:lnTo>
                    <a:pt x="12191" y="214883"/>
                  </a:lnTo>
                  <a:lnTo>
                    <a:pt x="3047" y="254507"/>
                  </a:lnTo>
                  <a:lnTo>
                    <a:pt x="3048" y="345947"/>
                  </a:lnTo>
                  <a:lnTo>
                    <a:pt x="12192" y="385571"/>
                  </a:lnTo>
                  <a:close/>
                </a:path>
                <a:path w="603250" h="600710">
                  <a:moveTo>
                    <a:pt x="12954" y="387095"/>
                  </a:moveTo>
                  <a:lnTo>
                    <a:pt x="12953" y="213359"/>
                  </a:lnTo>
                  <a:lnTo>
                    <a:pt x="12191" y="214121"/>
                  </a:lnTo>
                  <a:lnTo>
                    <a:pt x="12192" y="386333"/>
                  </a:lnTo>
                  <a:lnTo>
                    <a:pt x="12954" y="387095"/>
                  </a:lnTo>
                  <a:close/>
                </a:path>
                <a:path w="603250" h="600710">
                  <a:moveTo>
                    <a:pt x="27432" y="425957"/>
                  </a:moveTo>
                  <a:lnTo>
                    <a:pt x="27431" y="174497"/>
                  </a:lnTo>
                  <a:lnTo>
                    <a:pt x="12953" y="212597"/>
                  </a:lnTo>
                  <a:lnTo>
                    <a:pt x="12954" y="387857"/>
                  </a:lnTo>
                  <a:lnTo>
                    <a:pt x="27432" y="425957"/>
                  </a:lnTo>
                  <a:close/>
                </a:path>
                <a:path w="603250" h="600710">
                  <a:moveTo>
                    <a:pt x="589788" y="387857"/>
                  </a:moveTo>
                  <a:lnTo>
                    <a:pt x="589788" y="212597"/>
                  </a:lnTo>
                  <a:lnTo>
                    <a:pt x="575310" y="174497"/>
                  </a:lnTo>
                  <a:lnTo>
                    <a:pt x="573786" y="172973"/>
                  </a:lnTo>
                  <a:lnTo>
                    <a:pt x="553212" y="135635"/>
                  </a:lnTo>
                  <a:lnTo>
                    <a:pt x="528066" y="102869"/>
                  </a:lnTo>
                  <a:lnTo>
                    <a:pt x="498348" y="73151"/>
                  </a:lnTo>
                  <a:lnTo>
                    <a:pt x="464058" y="48005"/>
                  </a:lnTo>
                  <a:lnTo>
                    <a:pt x="429006" y="28955"/>
                  </a:lnTo>
                  <a:lnTo>
                    <a:pt x="427481" y="27431"/>
                  </a:lnTo>
                  <a:lnTo>
                    <a:pt x="389382" y="13715"/>
                  </a:lnTo>
                  <a:lnTo>
                    <a:pt x="388620" y="12953"/>
                  </a:lnTo>
                  <a:lnTo>
                    <a:pt x="387096" y="12953"/>
                  </a:lnTo>
                  <a:lnTo>
                    <a:pt x="346710" y="3809"/>
                  </a:lnTo>
                  <a:lnTo>
                    <a:pt x="345186" y="3809"/>
                  </a:lnTo>
                  <a:lnTo>
                    <a:pt x="344424" y="3047"/>
                  </a:lnTo>
                  <a:lnTo>
                    <a:pt x="302514" y="0"/>
                  </a:lnTo>
                  <a:lnTo>
                    <a:pt x="300228" y="0"/>
                  </a:lnTo>
                  <a:lnTo>
                    <a:pt x="257556" y="3047"/>
                  </a:lnTo>
                  <a:lnTo>
                    <a:pt x="256794" y="3809"/>
                  </a:lnTo>
                  <a:lnTo>
                    <a:pt x="256032" y="3809"/>
                  </a:lnTo>
                  <a:lnTo>
                    <a:pt x="215646" y="12953"/>
                  </a:lnTo>
                  <a:lnTo>
                    <a:pt x="214122" y="12953"/>
                  </a:lnTo>
                  <a:lnTo>
                    <a:pt x="213360" y="13715"/>
                  </a:lnTo>
                  <a:lnTo>
                    <a:pt x="175260" y="27431"/>
                  </a:lnTo>
                  <a:lnTo>
                    <a:pt x="174497" y="28193"/>
                  </a:lnTo>
                  <a:lnTo>
                    <a:pt x="173735" y="28193"/>
                  </a:lnTo>
                  <a:lnTo>
                    <a:pt x="172973" y="28955"/>
                  </a:lnTo>
                  <a:lnTo>
                    <a:pt x="136397" y="49529"/>
                  </a:lnTo>
                  <a:lnTo>
                    <a:pt x="102869" y="74675"/>
                  </a:lnTo>
                  <a:lnTo>
                    <a:pt x="73151" y="104393"/>
                  </a:lnTo>
                  <a:lnTo>
                    <a:pt x="48005" y="137921"/>
                  </a:lnTo>
                  <a:lnTo>
                    <a:pt x="28193" y="172973"/>
                  </a:lnTo>
                  <a:lnTo>
                    <a:pt x="28193" y="173735"/>
                  </a:lnTo>
                  <a:lnTo>
                    <a:pt x="27431" y="173735"/>
                  </a:lnTo>
                  <a:lnTo>
                    <a:pt x="27432" y="426719"/>
                  </a:lnTo>
                  <a:lnTo>
                    <a:pt x="28194" y="427481"/>
                  </a:lnTo>
                  <a:lnTo>
                    <a:pt x="30480" y="431630"/>
                  </a:lnTo>
                  <a:lnTo>
                    <a:pt x="30480" y="299465"/>
                  </a:lnTo>
                  <a:lnTo>
                    <a:pt x="30562" y="300598"/>
                  </a:lnTo>
                  <a:lnTo>
                    <a:pt x="33528" y="259079"/>
                  </a:lnTo>
                  <a:lnTo>
                    <a:pt x="33528" y="261365"/>
                  </a:lnTo>
                  <a:lnTo>
                    <a:pt x="41909" y="221741"/>
                  </a:lnTo>
                  <a:lnTo>
                    <a:pt x="41909" y="223265"/>
                  </a:lnTo>
                  <a:lnTo>
                    <a:pt x="54863" y="189858"/>
                  </a:lnTo>
                  <a:lnTo>
                    <a:pt x="54863" y="187451"/>
                  </a:lnTo>
                  <a:lnTo>
                    <a:pt x="74675" y="152399"/>
                  </a:lnTo>
                  <a:lnTo>
                    <a:pt x="97535" y="122681"/>
                  </a:lnTo>
                  <a:lnTo>
                    <a:pt x="124205" y="96011"/>
                  </a:lnTo>
                  <a:lnTo>
                    <a:pt x="154685" y="73913"/>
                  </a:lnTo>
                  <a:lnTo>
                    <a:pt x="185927" y="56872"/>
                  </a:lnTo>
                  <a:lnTo>
                    <a:pt x="185927" y="56387"/>
                  </a:lnTo>
                  <a:lnTo>
                    <a:pt x="221742" y="42778"/>
                  </a:lnTo>
                  <a:lnTo>
                    <a:pt x="224028" y="41909"/>
                  </a:lnTo>
                  <a:lnTo>
                    <a:pt x="224028" y="42154"/>
                  </a:lnTo>
                  <a:lnTo>
                    <a:pt x="262128" y="33527"/>
                  </a:lnTo>
                  <a:lnTo>
                    <a:pt x="262128" y="34126"/>
                  </a:lnTo>
                  <a:lnTo>
                    <a:pt x="300228" y="31405"/>
                  </a:lnTo>
                  <a:lnTo>
                    <a:pt x="300228" y="31241"/>
                  </a:lnTo>
                  <a:lnTo>
                    <a:pt x="302514" y="31241"/>
                  </a:lnTo>
                  <a:lnTo>
                    <a:pt x="302514" y="31408"/>
                  </a:lnTo>
                  <a:lnTo>
                    <a:pt x="339852" y="34123"/>
                  </a:lnTo>
                  <a:lnTo>
                    <a:pt x="339852" y="33527"/>
                  </a:lnTo>
                  <a:lnTo>
                    <a:pt x="378714" y="42326"/>
                  </a:lnTo>
                  <a:lnTo>
                    <a:pt x="378714" y="41909"/>
                  </a:lnTo>
                  <a:lnTo>
                    <a:pt x="414528" y="55797"/>
                  </a:lnTo>
                  <a:lnTo>
                    <a:pt x="414528" y="55625"/>
                  </a:lnTo>
                  <a:lnTo>
                    <a:pt x="416052" y="56387"/>
                  </a:lnTo>
                  <a:lnTo>
                    <a:pt x="449580" y="74675"/>
                  </a:lnTo>
                  <a:lnTo>
                    <a:pt x="479298" y="97535"/>
                  </a:lnTo>
                  <a:lnTo>
                    <a:pt x="505968" y="124205"/>
                  </a:lnTo>
                  <a:lnTo>
                    <a:pt x="528828" y="154685"/>
                  </a:lnTo>
                  <a:lnTo>
                    <a:pt x="546354" y="186086"/>
                  </a:lnTo>
                  <a:lnTo>
                    <a:pt x="546354" y="185927"/>
                  </a:lnTo>
                  <a:lnTo>
                    <a:pt x="547116" y="187451"/>
                  </a:lnTo>
                  <a:lnTo>
                    <a:pt x="547116" y="187893"/>
                  </a:lnTo>
                  <a:lnTo>
                    <a:pt x="560832" y="223265"/>
                  </a:lnTo>
                  <a:lnTo>
                    <a:pt x="560832" y="225043"/>
                  </a:lnTo>
                  <a:lnTo>
                    <a:pt x="569214" y="261365"/>
                  </a:lnTo>
                  <a:lnTo>
                    <a:pt x="569214" y="259079"/>
                  </a:lnTo>
                  <a:lnTo>
                    <a:pt x="572179" y="300598"/>
                  </a:lnTo>
                  <a:lnTo>
                    <a:pt x="572262" y="299465"/>
                  </a:lnTo>
                  <a:lnTo>
                    <a:pt x="572262" y="430286"/>
                  </a:lnTo>
                  <a:lnTo>
                    <a:pt x="573786" y="427481"/>
                  </a:lnTo>
                  <a:lnTo>
                    <a:pt x="574548" y="427481"/>
                  </a:lnTo>
                  <a:lnTo>
                    <a:pt x="574548" y="426719"/>
                  </a:lnTo>
                  <a:lnTo>
                    <a:pt x="575310" y="425957"/>
                  </a:lnTo>
                  <a:lnTo>
                    <a:pt x="589788" y="387857"/>
                  </a:lnTo>
                  <a:close/>
                </a:path>
                <a:path w="603250" h="600710">
                  <a:moveTo>
                    <a:pt x="30562" y="300598"/>
                  </a:moveTo>
                  <a:lnTo>
                    <a:pt x="30480" y="299465"/>
                  </a:lnTo>
                  <a:lnTo>
                    <a:pt x="30480" y="301751"/>
                  </a:lnTo>
                  <a:lnTo>
                    <a:pt x="30562" y="300598"/>
                  </a:lnTo>
                  <a:close/>
                </a:path>
                <a:path w="603250" h="600710">
                  <a:moveTo>
                    <a:pt x="56388" y="414527"/>
                  </a:moveTo>
                  <a:lnTo>
                    <a:pt x="41910" y="377189"/>
                  </a:lnTo>
                  <a:lnTo>
                    <a:pt x="41910" y="379475"/>
                  </a:lnTo>
                  <a:lnTo>
                    <a:pt x="33528" y="339089"/>
                  </a:lnTo>
                  <a:lnTo>
                    <a:pt x="33528" y="341375"/>
                  </a:lnTo>
                  <a:lnTo>
                    <a:pt x="30562" y="300598"/>
                  </a:lnTo>
                  <a:lnTo>
                    <a:pt x="30480" y="301751"/>
                  </a:lnTo>
                  <a:lnTo>
                    <a:pt x="30480" y="431630"/>
                  </a:lnTo>
                  <a:lnTo>
                    <a:pt x="48768" y="464819"/>
                  </a:lnTo>
                  <a:lnTo>
                    <a:pt x="54864" y="472529"/>
                  </a:lnTo>
                  <a:lnTo>
                    <a:pt x="54864" y="413003"/>
                  </a:lnTo>
                  <a:lnTo>
                    <a:pt x="56388" y="414527"/>
                  </a:lnTo>
                  <a:close/>
                </a:path>
                <a:path w="603250" h="600710">
                  <a:moveTo>
                    <a:pt x="56387" y="185927"/>
                  </a:moveTo>
                  <a:lnTo>
                    <a:pt x="54863" y="187451"/>
                  </a:lnTo>
                  <a:lnTo>
                    <a:pt x="54863" y="189858"/>
                  </a:lnTo>
                  <a:lnTo>
                    <a:pt x="56387" y="185927"/>
                  </a:lnTo>
                  <a:close/>
                </a:path>
                <a:path w="603250" h="600710">
                  <a:moveTo>
                    <a:pt x="188214" y="544829"/>
                  </a:moveTo>
                  <a:lnTo>
                    <a:pt x="153162" y="525779"/>
                  </a:lnTo>
                  <a:lnTo>
                    <a:pt x="96012" y="476249"/>
                  </a:lnTo>
                  <a:lnTo>
                    <a:pt x="54864" y="413003"/>
                  </a:lnTo>
                  <a:lnTo>
                    <a:pt x="54864" y="472529"/>
                  </a:lnTo>
                  <a:lnTo>
                    <a:pt x="74676" y="497585"/>
                  </a:lnTo>
                  <a:lnTo>
                    <a:pt x="104394" y="527304"/>
                  </a:lnTo>
                  <a:lnTo>
                    <a:pt x="137922" y="552449"/>
                  </a:lnTo>
                  <a:lnTo>
                    <a:pt x="172974" y="572261"/>
                  </a:lnTo>
                  <a:lnTo>
                    <a:pt x="174498" y="572261"/>
                  </a:lnTo>
                  <a:lnTo>
                    <a:pt x="175260" y="573023"/>
                  </a:lnTo>
                  <a:lnTo>
                    <a:pt x="185928" y="577077"/>
                  </a:lnTo>
                  <a:lnTo>
                    <a:pt x="185928" y="544067"/>
                  </a:lnTo>
                  <a:lnTo>
                    <a:pt x="188214" y="544829"/>
                  </a:lnTo>
                  <a:close/>
                </a:path>
                <a:path w="603250" h="600710">
                  <a:moveTo>
                    <a:pt x="188213" y="55625"/>
                  </a:moveTo>
                  <a:lnTo>
                    <a:pt x="185927" y="56387"/>
                  </a:lnTo>
                  <a:lnTo>
                    <a:pt x="185927" y="56872"/>
                  </a:lnTo>
                  <a:lnTo>
                    <a:pt x="188213" y="55625"/>
                  </a:lnTo>
                  <a:close/>
                </a:path>
                <a:path w="603250" h="600710">
                  <a:moveTo>
                    <a:pt x="224028" y="589399"/>
                  </a:moveTo>
                  <a:lnTo>
                    <a:pt x="224028" y="558545"/>
                  </a:lnTo>
                  <a:lnTo>
                    <a:pt x="221742" y="557783"/>
                  </a:lnTo>
                  <a:lnTo>
                    <a:pt x="185928" y="544067"/>
                  </a:lnTo>
                  <a:lnTo>
                    <a:pt x="185928" y="577077"/>
                  </a:lnTo>
                  <a:lnTo>
                    <a:pt x="213360" y="587501"/>
                  </a:lnTo>
                  <a:lnTo>
                    <a:pt x="215646" y="587501"/>
                  </a:lnTo>
                  <a:lnTo>
                    <a:pt x="224028" y="589399"/>
                  </a:lnTo>
                  <a:close/>
                </a:path>
                <a:path w="603250" h="600710">
                  <a:moveTo>
                    <a:pt x="224028" y="41909"/>
                  </a:moveTo>
                  <a:lnTo>
                    <a:pt x="221742" y="42671"/>
                  </a:lnTo>
                  <a:lnTo>
                    <a:pt x="222436" y="42514"/>
                  </a:lnTo>
                  <a:lnTo>
                    <a:pt x="224028" y="41909"/>
                  </a:lnTo>
                  <a:close/>
                </a:path>
                <a:path w="603250" h="600710">
                  <a:moveTo>
                    <a:pt x="222436" y="42514"/>
                  </a:moveTo>
                  <a:lnTo>
                    <a:pt x="221742" y="42671"/>
                  </a:lnTo>
                  <a:lnTo>
                    <a:pt x="222436" y="42514"/>
                  </a:lnTo>
                  <a:close/>
                </a:path>
                <a:path w="603250" h="600710">
                  <a:moveTo>
                    <a:pt x="222436" y="557941"/>
                  </a:moveTo>
                  <a:lnTo>
                    <a:pt x="221742" y="557677"/>
                  </a:lnTo>
                  <a:lnTo>
                    <a:pt x="222436" y="557941"/>
                  </a:lnTo>
                  <a:close/>
                </a:path>
                <a:path w="603250" h="600710">
                  <a:moveTo>
                    <a:pt x="224028" y="558545"/>
                  </a:moveTo>
                  <a:lnTo>
                    <a:pt x="222436" y="557941"/>
                  </a:lnTo>
                  <a:lnTo>
                    <a:pt x="221742" y="557783"/>
                  </a:lnTo>
                  <a:lnTo>
                    <a:pt x="224028" y="558545"/>
                  </a:lnTo>
                  <a:close/>
                </a:path>
                <a:path w="603250" h="600710">
                  <a:moveTo>
                    <a:pt x="224028" y="42154"/>
                  </a:moveTo>
                  <a:lnTo>
                    <a:pt x="224028" y="41909"/>
                  </a:lnTo>
                  <a:lnTo>
                    <a:pt x="222436" y="42514"/>
                  </a:lnTo>
                  <a:lnTo>
                    <a:pt x="224028" y="42154"/>
                  </a:lnTo>
                  <a:close/>
                </a:path>
                <a:path w="603250" h="600710">
                  <a:moveTo>
                    <a:pt x="262128" y="566927"/>
                  </a:moveTo>
                  <a:lnTo>
                    <a:pt x="222436" y="557941"/>
                  </a:lnTo>
                  <a:lnTo>
                    <a:pt x="224028" y="558545"/>
                  </a:lnTo>
                  <a:lnTo>
                    <a:pt x="224028" y="589399"/>
                  </a:lnTo>
                  <a:lnTo>
                    <a:pt x="256032" y="596645"/>
                  </a:lnTo>
                  <a:lnTo>
                    <a:pt x="256794" y="597407"/>
                  </a:lnTo>
                  <a:lnTo>
                    <a:pt x="257556" y="597407"/>
                  </a:lnTo>
                  <a:lnTo>
                    <a:pt x="259842" y="597571"/>
                  </a:lnTo>
                  <a:lnTo>
                    <a:pt x="259842" y="566927"/>
                  </a:lnTo>
                  <a:lnTo>
                    <a:pt x="262128" y="566927"/>
                  </a:lnTo>
                  <a:close/>
                </a:path>
                <a:path w="603250" h="600710">
                  <a:moveTo>
                    <a:pt x="262128" y="34126"/>
                  </a:moveTo>
                  <a:lnTo>
                    <a:pt x="262128" y="33527"/>
                  </a:lnTo>
                  <a:lnTo>
                    <a:pt x="259842" y="34289"/>
                  </a:lnTo>
                  <a:lnTo>
                    <a:pt x="262128" y="34126"/>
                  </a:lnTo>
                  <a:close/>
                </a:path>
                <a:path w="603250" h="600710">
                  <a:moveTo>
                    <a:pt x="302514" y="600455"/>
                  </a:moveTo>
                  <a:lnTo>
                    <a:pt x="302514" y="569976"/>
                  </a:lnTo>
                  <a:lnTo>
                    <a:pt x="300228" y="569976"/>
                  </a:lnTo>
                  <a:lnTo>
                    <a:pt x="300228" y="569812"/>
                  </a:lnTo>
                  <a:lnTo>
                    <a:pt x="259842" y="566927"/>
                  </a:lnTo>
                  <a:lnTo>
                    <a:pt x="259842" y="597571"/>
                  </a:lnTo>
                  <a:lnTo>
                    <a:pt x="300228" y="600455"/>
                  </a:lnTo>
                  <a:lnTo>
                    <a:pt x="300228" y="569976"/>
                  </a:lnTo>
                  <a:lnTo>
                    <a:pt x="301360" y="569893"/>
                  </a:lnTo>
                  <a:lnTo>
                    <a:pt x="301360" y="600455"/>
                  </a:lnTo>
                  <a:lnTo>
                    <a:pt x="302514" y="600455"/>
                  </a:lnTo>
                  <a:close/>
                </a:path>
                <a:path w="603250" h="600710">
                  <a:moveTo>
                    <a:pt x="301360" y="31324"/>
                  </a:moveTo>
                  <a:lnTo>
                    <a:pt x="300228" y="31241"/>
                  </a:lnTo>
                  <a:lnTo>
                    <a:pt x="300228" y="31405"/>
                  </a:lnTo>
                  <a:lnTo>
                    <a:pt x="301360" y="31324"/>
                  </a:lnTo>
                  <a:close/>
                </a:path>
                <a:path w="603250" h="600710">
                  <a:moveTo>
                    <a:pt x="302514" y="31408"/>
                  </a:moveTo>
                  <a:lnTo>
                    <a:pt x="302514" y="31241"/>
                  </a:lnTo>
                  <a:lnTo>
                    <a:pt x="301360" y="31324"/>
                  </a:lnTo>
                  <a:lnTo>
                    <a:pt x="302514" y="31408"/>
                  </a:lnTo>
                  <a:close/>
                </a:path>
                <a:path w="603250" h="600710">
                  <a:moveTo>
                    <a:pt x="342138" y="597574"/>
                  </a:moveTo>
                  <a:lnTo>
                    <a:pt x="342138" y="566927"/>
                  </a:lnTo>
                  <a:lnTo>
                    <a:pt x="301360" y="569893"/>
                  </a:lnTo>
                  <a:lnTo>
                    <a:pt x="302514" y="569976"/>
                  </a:lnTo>
                  <a:lnTo>
                    <a:pt x="302514" y="600455"/>
                  </a:lnTo>
                  <a:lnTo>
                    <a:pt x="342138" y="597574"/>
                  </a:lnTo>
                  <a:close/>
                </a:path>
                <a:path w="603250" h="600710">
                  <a:moveTo>
                    <a:pt x="342138" y="34289"/>
                  </a:moveTo>
                  <a:lnTo>
                    <a:pt x="339852" y="33527"/>
                  </a:lnTo>
                  <a:lnTo>
                    <a:pt x="339852" y="34123"/>
                  </a:lnTo>
                  <a:lnTo>
                    <a:pt x="342138" y="34289"/>
                  </a:lnTo>
                  <a:close/>
                </a:path>
                <a:path w="603250" h="600710">
                  <a:moveTo>
                    <a:pt x="380238" y="557783"/>
                  </a:moveTo>
                  <a:lnTo>
                    <a:pt x="339852" y="566927"/>
                  </a:lnTo>
                  <a:lnTo>
                    <a:pt x="342138" y="566927"/>
                  </a:lnTo>
                  <a:lnTo>
                    <a:pt x="342138" y="597574"/>
                  </a:lnTo>
                  <a:lnTo>
                    <a:pt x="344424" y="597407"/>
                  </a:lnTo>
                  <a:lnTo>
                    <a:pt x="345186" y="597407"/>
                  </a:lnTo>
                  <a:lnTo>
                    <a:pt x="345948" y="596645"/>
                  </a:lnTo>
                  <a:lnTo>
                    <a:pt x="346710" y="596645"/>
                  </a:lnTo>
                  <a:lnTo>
                    <a:pt x="378714" y="589399"/>
                  </a:lnTo>
                  <a:lnTo>
                    <a:pt x="378714" y="558545"/>
                  </a:lnTo>
                  <a:lnTo>
                    <a:pt x="380238" y="557783"/>
                  </a:lnTo>
                  <a:close/>
                </a:path>
                <a:path w="603250" h="600710">
                  <a:moveTo>
                    <a:pt x="380238" y="42671"/>
                  </a:moveTo>
                  <a:lnTo>
                    <a:pt x="378714" y="41909"/>
                  </a:lnTo>
                  <a:lnTo>
                    <a:pt x="378714" y="42326"/>
                  </a:lnTo>
                  <a:lnTo>
                    <a:pt x="380238" y="42671"/>
                  </a:lnTo>
                  <a:close/>
                </a:path>
                <a:path w="603250" h="600710">
                  <a:moveTo>
                    <a:pt x="415612" y="544238"/>
                  </a:moveTo>
                  <a:lnTo>
                    <a:pt x="378714" y="558545"/>
                  </a:lnTo>
                  <a:lnTo>
                    <a:pt x="378714" y="589399"/>
                  </a:lnTo>
                  <a:lnTo>
                    <a:pt x="387096" y="587501"/>
                  </a:lnTo>
                  <a:lnTo>
                    <a:pt x="389382" y="587501"/>
                  </a:lnTo>
                  <a:lnTo>
                    <a:pt x="414528" y="577946"/>
                  </a:lnTo>
                  <a:lnTo>
                    <a:pt x="414528" y="544829"/>
                  </a:lnTo>
                  <a:lnTo>
                    <a:pt x="415612" y="544238"/>
                  </a:lnTo>
                  <a:close/>
                </a:path>
                <a:path w="603250" h="600710">
                  <a:moveTo>
                    <a:pt x="416052" y="56387"/>
                  </a:moveTo>
                  <a:lnTo>
                    <a:pt x="414528" y="55625"/>
                  </a:lnTo>
                  <a:lnTo>
                    <a:pt x="415626" y="56223"/>
                  </a:lnTo>
                  <a:lnTo>
                    <a:pt x="416052" y="56387"/>
                  </a:lnTo>
                  <a:close/>
                </a:path>
                <a:path w="603250" h="600710">
                  <a:moveTo>
                    <a:pt x="415626" y="56223"/>
                  </a:moveTo>
                  <a:lnTo>
                    <a:pt x="414528" y="55625"/>
                  </a:lnTo>
                  <a:lnTo>
                    <a:pt x="414528" y="55797"/>
                  </a:lnTo>
                  <a:lnTo>
                    <a:pt x="415626" y="56223"/>
                  </a:lnTo>
                  <a:close/>
                </a:path>
                <a:path w="603250" h="600710">
                  <a:moveTo>
                    <a:pt x="416052" y="544067"/>
                  </a:moveTo>
                  <a:lnTo>
                    <a:pt x="415612" y="544238"/>
                  </a:lnTo>
                  <a:lnTo>
                    <a:pt x="414528" y="544829"/>
                  </a:lnTo>
                  <a:lnTo>
                    <a:pt x="416052" y="544067"/>
                  </a:lnTo>
                  <a:close/>
                </a:path>
                <a:path w="603250" h="600710">
                  <a:moveTo>
                    <a:pt x="416052" y="577367"/>
                  </a:moveTo>
                  <a:lnTo>
                    <a:pt x="416052" y="544067"/>
                  </a:lnTo>
                  <a:lnTo>
                    <a:pt x="414528" y="544829"/>
                  </a:lnTo>
                  <a:lnTo>
                    <a:pt x="414528" y="577946"/>
                  </a:lnTo>
                  <a:lnTo>
                    <a:pt x="416052" y="577367"/>
                  </a:lnTo>
                  <a:close/>
                </a:path>
                <a:path w="603250" h="600710">
                  <a:moveTo>
                    <a:pt x="547116" y="472693"/>
                  </a:moveTo>
                  <a:lnTo>
                    <a:pt x="547116" y="413003"/>
                  </a:lnTo>
                  <a:lnTo>
                    <a:pt x="546354" y="414527"/>
                  </a:lnTo>
                  <a:lnTo>
                    <a:pt x="528066" y="448055"/>
                  </a:lnTo>
                  <a:lnTo>
                    <a:pt x="477773" y="504443"/>
                  </a:lnTo>
                  <a:lnTo>
                    <a:pt x="415612" y="544238"/>
                  </a:lnTo>
                  <a:lnTo>
                    <a:pt x="416052" y="544067"/>
                  </a:lnTo>
                  <a:lnTo>
                    <a:pt x="416052" y="577367"/>
                  </a:lnTo>
                  <a:lnTo>
                    <a:pt x="427481" y="573023"/>
                  </a:lnTo>
                  <a:lnTo>
                    <a:pt x="428244" y="572261"/>
                  </a:lnTo>
                  <a:lnTo>
                    <a:pt x="429006" y="572261"/>
                  </a:lnTo>
                  <a:lnTo>
                    <a:pt x="466344" y="551687"/>
                  </a:lnTo>
                  <a:lnTo>
                    <a:pt x="499872" y="525779"/>
                  </a:lnTo>
                  <a:lnTo>
                    <a:pt x="529590" y="496061"/>
                  </a:lnTo>
                  <a:lnTo>
                    <a:pt x="547116" y="472693"/>
                  </a:lnTo>
                  <a:close/>
                </a:path>
                <a:path w="603250" h="600710">
                  <a:moveTo>
                    <a:pt x="416052" y="56454"/>
                  </a:moveTo>
                  <a:lnTo>
                    <a:pt x="415626" y="56223"/>
                  </a:lnTo>
                  <a:lnTo>
                    <a:pt x="416052" y="56454"/>
                  </a:lnTo>
                  <a:close/>
                </a:path>
                <a:path w="603250" h="600710">
                  <a:moveTo>
                    <a:pt x="547116" y="187451"/>
                  </a:moveTo>
                  <a:lnTo>
                    <a:pt x="546354" y="185927"/>
                  </a:lnTo>
                  <a:lnTo>
                    <a:pt x="546555" y="186448"/>
                  </a:lnTo>
                  <a:lnTo>
                    <a:pt x="547116" y="187451"/>
                  </a:lnTo>
                  <a:close/>
                </a:path>
                <a:path w="603250" h="600710">
                  <a:moveTo>
                    <a:pt x="546555" y="186448"/>
                  </a:moveTo>
                  <a:lnTo>
                    <a:pt x="546354" y="185927"/>
                  </a:lnTo>
                  <a:lnTo>
                    <a:pt x="546354" y="186086"/>
                  </a:lnTo>
                  <a:lnTo>
                    <a:pt x="546555" y="186448"/>
                  </a:lnTo>
                  <a:close/>
                </a:path>
                <a:path w="603250" h="600710">
                  <a:moveTo>
                    <a:pt x="546518" y="414102"/>
                  </a:moveTo>
                  <a:lnTo>
                    <a:pt x="546354" y="414406"/>
                  </a:lnTo>
                  <a:lnTo>
                    <a:pt x="546518" y="414102"/>
                  </a:lnTo>
                  <a:close/>
                </a:path>
                <a:path w="603250" h="600710">
                  <a:moveTo>
                    <a:pt x="547116" y="413003"/>
                  </a:moveTo>
                  <a:lnTo>
                    <a:pt x="546518" y="414102"/>
                  </a:lnTo>
                  <a:lnTo>
                    <a:pt x="546354" y="414527"/>
                  </a:lnTo>
                  <a:lnTo>
                    <a:pt x="547116" y="413003"/>
                  </a:lnTo>
                  <a:close/>
                </a:path>
                <a:path w="603250" h="600710">
                  <a:moveTo>
                    <a:pt x="560244" y="378704"/>
                  </a:moveTo>
                  <a:lnTo>
                    <a:pt x="546518" y="414102"/>
                  </a:lnTo>
                  <a:lnTo>
                    <a:pt x="547116" y="413003"/>
                  </a:lnTo>
                  <a:lnTo>
                    <a:pt x="547116" y="472693"/>
                  </a:lnTo>
                  <a:lnTo>
                    <a:pt x="554736" y="462533"/>
                  </a:lnTo>
                  <a:lnTo>
                    <a:pt x="560070" y="452719"/>
                  </a:lnTo>
                  <a:lnTo>
                    <a:pt x="560070" y="379475"/>
                  </a:lnTo>
                  <a:lnTo>
                    <a:pt x="560244" y="378704"/>
                  </a:lnTo>
                  <a:close/>
                </a:path>
                <a:path w="603250" h="600710">
                  <a:moveTo>
                    <a:pt x="547116" y="187893"/>
                  </a:moveTo>
                  <a:lnTo>
                    <a:pt x="547116" y="187451"/>
                  </a:lnTo>
                  <a:lnTo>
                    <a:pt x="546555" y="186448"/>
                  </a:lnTo>
                  <a:lnTo>
                    <a:pt x="547116" y="187893"/>
                  </a:lnTo>
                  <a:close/>
                </a:path>
                <a:path w="603250" h="600710">
                  <a:moveTo>
                    <a:pt x="560832" y="225043"/>
                  </a:moveTo>
                  <a:lnTo>
                    <a:pt x="560832" y="223265"/>
                  </a:lnTo>
                  <a:lnTo>
                    <a:pt x="560070" y="221741"/>
                  </a:lnTo>
                  <a:lnTo>
                    <a:pt x="560832" y="225043"/>
                  </a:lnTo>
                  <a:close/>
                </a:path>
                <a:path w="603250" h="600710">
                  <a:moveTo>
                    <a:pt x="560832" y="377189"/>
                  </a:moveTo>
                  <a:lnTo>
                    <a:pt x="560244" y="378704"/>
                  </a:lnTo>
                  <a:lnTo>
                    <a:pt x="560070" y="379475"/>
                  </a:lnTo>
                  <a:lnTo>
                    <a:pt x="560832" y="377189"/>
                  </a:lnTo>
                  <a:close/>
                </a:path>
                <a:path w="603250" h="600710">
                  <a:moveTo>
                    <a:pt x="560832" y="451317"/>
                  </a:moveTo>
                  <a:lnTo>
                    <a:pt x="560832" y="377189"/>
                  </a:lnTo>
                  <a:lnTo>
                    <a:pt x="560070" y="379475"/>
                  </a:lnTo>
                  <a:lnTo>
                    <a:pt x="560070" y="452719"/>
                  </a:lnTo>
                  <a:lnTo>
                    <a:pt x="560832" y="451317"/>
                  </a:lnTo>
                  <a:close/>
                </a:path>
                <a:path w="603250" h="600710">
                  <a:moveTo>
                    <a:pt x="572262" y="430286"/>
                  </a:moveTo>
                  <a:lnTo>
                    <a:pt x="572262" y="301751"/>
                  </a:lnTo>
                  <a:lnTo>
                    <a:pt x="572179" y="300598"/>
                  </a:lnTo>
                  <a:lnTo>
                    <a:pt x="569214" y="341375"/>
                  </a:lnTo>
                  <a:lnTo>
                    <a:pt x="569214" y="339089"/>
                  </a:lnTo>
                  <a:lnTo>
                    <a:pt x="560244" y="378704"/>
                  </a:lnTo>
                  <a:lnTo>
                    <a:pt x="560832" y="377189"/>
                  </a:lnTo>
                  <a:lnTo>
                    <a:pt x="560832" y="451317"/>
                  </a:lnTo>
                  <a:lnTo>
                    <a:pt x="572262" y="430286"/>
                  </a:lnTo>
                  <a:close/>
                </a:path>
                <a:path w="603250" h="600710">
                  <a:moveTo>
                    <a:pt x="572262" y="301751"/>
                  </a:moveTo>
                  <a:lnTo>
                    <a:pt x="572262" y="299465"/>
                  </a:lnTo>
                  <a:lnTo>
                    <a:pt x="572179" y="300598"/>
                  </a:lnTo>
                  <a:lnTo>
                    <a:pt x="572262" y="301751"/>
                  </a:lnTo>
                  <a:close/>
                </a:path>
                <a:path w="603250" h="600710">
                  <a:moveTo>
                    <a:pt x="598932" y="345947"/>
                  </a:moveTo>
                  <a:lnTo>
                    <a:pt x="598932" y="254507"/>
                  </a:lnTo>
                  <a:lnTo>
                    <a:pt x="589788" y="214883"/>
                  </a:lnTo>
                  <a:lnTo>
                    <a:pt x="589788" y="385571"/>
                  </a:lnTo>
                  <a:lnTo>
                    <a:pt x="598932" y="345947"/>
                  </a:lnTo>
                  <a:close/>
                </a:path>
                <a:path w="603250" h="600710">
                  <a:moveTo>
                    <a:pt x="599694" y="344423"/>
                  </a:moveTo>
                  <a:lnTo>
                    <a:pt x="599694" y="256031"/>
                  </a:lnTo>
                  <a:lnTo>
                    <a:pt x="598932" y="255269"/>
                  </a:lnTo>
                  <a:lnTo>
                    <a:pt x="598932" y="345185"/>
                  </a:lnTo>
                  <a:lnTo>
                    <a:pt x="599694" y="344423"/>
                  </a:lnTo>
                  <a:close/>
                </a:path>
                <a:path w="603250" h="600710">
                  <a:moveTo>
                    <a:pt x="602742" y="301751"/>
                  </a:moveTo>
                  <a:lnTo>
                    <a:pt x="602742" y="299465"/>
                  </a:lnTo>
                  <a:lnTo>
                    <a:pt x="599694" y="256793"/>
                  </a:lnTo>
                  <a:lnTo>
                    <a:pt x="599694" y="343661"/>
                  </a:lnTo>
                  <a:lnTo>
                    <a:pt x="602742" y="301751"/>
                  </a:lnTo>
                  <a:close/>
                </a:path>
              </a:pathLst>
            </a:custGeom>
            <a:solidFill>
              <a:srgbClr val="1E2263"/>
            </a:solidFill>
          </p:spPr>
          <p:txBody>
            <a:bodyPr wrap="square" lIns="0" tIns="0" rIns="0" bIns="0" rtlCol="0"/>
            <a:lstStyle/>
            <a:p>
              <a:endParaRPr/>
            </a:p>
          </p:txBody>
        </p:sp>
        <p:pic>
          <p:nvPicPr>
            <p:cNvPr id="12" name="object 12"/>
            <p:cNvPicPr/>
            <p:nvPr/>
          </p:nvPicPr>
          <p:blipFill>
            <a:blip r:embed="rId5" cstate="print"/>
            <a:stretch>
              <a:fillRect/>
            </a:stretch>
          </p:blipFill>
          <p:spPr>
            <a:xfrm>
              <a:off x="774077" y="5800343"/>
              <a:ext cx="478536" cy="483108"/>
            </a:xfrm>
            <a:prstGeom prst="rect">
              <a:avLst/>
            </a:prstGeom>
          </p:spPr>
        </p:pic>
      </p:grpSp>
      <p:sp>
        <p:nvSpPr>
          <p:cNvPr id="13" name="object 13"/>
          <p:cNvSpPr txBox="1"/>
          <p:nvPr/>
        </p:nvSpPr>
        <p:spPr>
          <a:xfrm>
            <a:off x="1046359" y="1595192"/>
            <a:ext cx="7487284" cy="4832985"/>
          </a:xfrm>
          <a:prstGeom prst="rect">
            <a:avLst/>
          </a:prstGeom>
        </p:spPr>
        <p:txBody>
          <a:bodyPr vert="horz" wrap="square" lIns="0" tIns="150495" rIns="0" bIns="0" rtlCol="0">
            <a:spAutoFit/>
          </a:bodyPr>
          <a:lstStyle/>
          <a:p>
            <a:pPr marL="12700">
              <a:lnSpc>
                <a:spcPct val="100000"/>
              </a:lnSpc>
              <a:spcBef>
                <a:spcPts val="1185"/>
              </a:spcBef>
            </a:pPr>
            <a:r>
              <a:rPr sz="2100" b="1" spc="-15" dirty="0">
                <a:latin typeface="Microsoft JhengHei"/>
                <a:cs typeface="Microsoft JhengHei"/>
              </a:rPr>
              <a:t>提升疾病照護品質、降低健保醫療支出</a:t>
            </a:r>
            <a:endParaRPr sz="2100">
              <a:latin typeface="Microsoft JhengHei"/>
              <a:cs typeface="Microsoft JhengHei"/>
            </a:endParaRPr>
          </a:p>
          <a:p>
            <a:pPr marL="345440" indent="-201930">
              <a:lnSpc>
                <a:spcPct val="100000"/>
              </a:lnSpc>
              <a:spcBef>
                <a:spcPts val="835"/>
              </a:spcBef>
              <a:buFont typeface="Arial MT"/>
              <a:buChar char="•"/>
              <a:tabLst>
                <a:tab pos="345440" algn="l"/>
                <a:tab pos="346075" algn="l"/>
              </a:tabLst>
            </a:pPr>
            <a:r>
              <a:rPr sz="1550" dirty="0">
                <a:latin typeface="Microsoft JhengHei"/>
                <a:cs typeface="Microsoft JhengHei"/>
              </a:rPr>
              <a:t>建立以病人為中心之個案管理照護機</a:t>
            </a:r>
            <a:r>
              <a:rPr sz="1550" spc="-50" dirty="0">
                <a:latin typeface="Microsoft JhengHei"/>
                <a:cs typeface="Microsoft JhengHei"/>
              </a:rPr>
              <a:t>制</a:t>
            </a:r>
            <a:endParaRPr sz="1550">
              <a:latin typeface="Microsoft JhengHei"/>
              <a:cs typeface="Microsoft JhengHei"/>
            </a:endParaRPr>
          </a:p>
          <a:p>
            <a:pPr marL="345440" indent="-201930">
              <a:lnSpc>
                <a:spcPct val="100000"/>
              </a:lnSpc>
              <a:spcBef>
                <a:spcPts val="825"/>
              </a:spcBef>
              <a:buFont typeface="Arial MT"/>
              <a:buChar char="•"/>
              <a:tabLst>
                <a:tab pos="345440" algn="l"/>
                <a:tab pos="346075" algn="l"/>
              </a:tabLst>
            </a:pPr>
            <a:r>
              <a:rPr sz="1550" dirty="0">
                <a:latin typeface="Microsoft JhengHei"/>
                <a:cs typeface="Microsoft JhengHei"/>
              </a:rPr>
              <a:t>促進公衛醫療協力，提升照護成本效</a:t>
            </a:r>
            <a:r>
              <a:rPr sz="1550" spc="-50" dirty="0">
                <a:latin typeface="Microsoft JhengHei"/>
                <a:cs typeface="Microsoft JhengHei"/>
              </a:rPr>
              <a:t>益</a:t>
            </a:r>
            <a:endParaRPr sz="1550">
              <a:latin typeface="Microsoft JhengHei"/>
              <a:cs typeface="Microsoft JhengHei"/>
            </a:endParaRPr>
          </a:p>
          <a:p>
            <a:pPr marL="345440" indent="-201930">
              <a:lnSpc>
                <a:spcPct val="100000"/>
              </a:lnSpc>
              <a:spcBef>
                <a:spcPts val="819"/>
              </a:spcBef>
              <a:buFont typeface="Arial MT"/>
              <a:buChar char="•"/>
              <a:tabLst>
                <a:tab pos="345440" algn="l"/>
                <a:tab pos="346075" algn="l"/>
              </a:tabLst>
            </a:pPr>
            <a:r>
              <a:rPr sz="1550" dirty="0">
                <a:latin typeface="Microsoft JhengHei"/>
                <a:cs typeface="Microsoft JhengHei"/>
              </a:rPr>
              <a:t>給予醫療院所執行誘因，以提升疾病治療與控制成效，穩健醫療照護管理品</a:t>
            </a:r>
            <a:r>
              <a:rPr sz="1550" spc="-50" dirty="0">
                <a:latin typeface="Microsoft JhengHei"/>
                <a:cs typeface="Microsoft JhengHei"/>
              </a:rPr>
              <a:t>質</a:t>
            </a:r>
            <a:endParaRPr sz="1550">
              <a:latin typeface="Microsoft JhengHei"/>
              <a:cs typeface="Microsoft JhengHei"/>
            </a:endParaRPr>
          </a:p>
          <a:p>
            <a:pPr marL="12700">
              <a:lnSpc>
                <a:spcPct val="100000"/>
              </a:lnSpc>
              <a:spcBef>
                <a:spcPts val="760"/>
              </a:spcBef>
            </a:pPr>
            <a:r>
              <a:rPr sz="2100" b="1" dirty="0">
                <a:latin typeface="Microsoft JhengHei"/>
                <a:cs typeface="Microsoft JhengHei"/>
              </a:rPr>
              <a:t>三項⼦計畫共</a:t>
            </a:r>
            <a:r>
              <a:rPr sz="2800" b="1" u="heavy" dirty="0">
                <a:uFill>
                  <a:solidFill>
                    <a:srgbClr val="000000"/>
                  </a:solidFill>
                </a:uFill>
                <a:latin typeface="Microsoft JhengHei"/>
                <a:cs typeface="Microsoft JhengHei"/>
              </a:rPr>
              <a:t>2</a:t>
            </a:r>
            <a:r>
              <a:rPr sz="2800" b="1" u="heavy" spc="-25" dirty="0">
                <a:uFill>
                  <a:solidFill>
                    <a:srgbClr val="000000"/>
                  </a:solidFill>
                </a:uFill>
                <a:latin typeface="Microsoft JhengHei"/>
                <a:cs typeface="Microsoft JhengHei"/>
              </a:rPr>
              <a:t>億元</a:t>
            </a:r>
            <a:endParaRPr sz="2800">
              <a:latin typeface="Microsoft JhengHei"/>
              <a:cs typeface="Microsoft JhengHei"/>
            </a:endParaRPr>
          </a:p>
          <a:p>
            <a:pPr marL="455930">
              <a:lnSpc>
                <a:spcPct val="100000"/>
              </a:lnSpc>
              <a:spcBef>
                <a:spcPts val="915"/>
              </a:spcBef>
            </a:pPr>
            <a:r>
              <a:rPr sz="1750" b="1" spc="-5" dirty="0">
                <a:latin typeface="Microsoft JhengHei"/>
                <a:cs typeface="Microsoft JhengHei"/>
              </a:rPr>
              <a:t>潛伏結核感染治療品質支付服務計畫 (約</a:t>
            </a:r>
            <a:r>
              <a:rPr sz="1750" b="1" spc="-10" dirty="0">
                <a:latin typeface="Microsoft JhengHei"/>
                <a:cs typeface="Microsoft JhengHei"/>
              </a:rPr>
              <a:t>2,500</a:t>
            </a:r>
            <a:r>
              <a:rPr sz="1750" b="1" spc="-20" dirty="0">
                <a:latin typeface="Microsoft JhengHei"/>
                <a:cs typeface="Microsoft JhengHei"/>
              </a:rPr>
              <a:t>萬元/年)</a:t>
            </a:r>
            <a:endParaRPr sz="1750">
              <a:latin typeface="Microsoft JhengHei"/>
              <a:cs typeface="Microsoft JhengHei"/>
            </a:endParaRPr>
          </a:p>
          <a:p>
            <a:pPr marL="715010" lvl="1" indent="-248920">
              <a:lnSpc>
                <a:spcPct val="100000"/>
              </a:lnSpc>
              <a:spcBef>
                <a:spcPts val="540"/>
              </a:spcBef>
              <a:buFont typeface="Calibri"/>
              <a:buChar char="-"/>
              <a:tabLst>
                <a:tab pos="715010" algn="l"/>
                <a:tab pos="715645" algn="l"/>
              </a:tabLst>
            </a:pPr>
            <a:r>
              <a:rPr sz="1400" spc="110" dirty="0">
                <a:latin typeface="Microsoft JhengHei"/>
                <a:cs typeface="Microsoft JhengHei"/>
              </a:rPr>
              <a:t>運用既有結核病服務架構增設</a:t>
            </a:r>
            <a:r>
              <a:rPr sz="1400" spc="-35" dirty="0">
                <a:latin typeface="Microsoft JhengHei"/>
                <a:cs typeface="Microsoft JhengHei"/>
              </a:rPr>
              <a:t>LTBI</a:t>
            </a:r>
            <a:r>
              <a:rPr sz="1400" spc="-10" dirty="0">
                <a:latin typeface="Microsoft JhengHei"/>
                <a:cs typeface="Microsoft JhengHei"/>
              </a:rPr>
              <a:t>治療管理照護服務。</a:t>
            </a:r>
            <a:endParaRPr sz="1400">
              <a:latin typeface="Microsoft JhengHei"/>
              <a:cs typeface="Microsoft JhengHei"/>
            </a:endParaRPr>
          </a:p>
          <a:p>
            <a:pPr marL="715010" lvl="1" indent="-248920">
              <a:lnSpc>
                <a:spcPct val="100000"/>
              </a:lnSpc>
              <a:spcBef>
                <a:spcPts val="250"/>
              </a:spcBef>
              <a:buFont typeface="Calibri"/>
              <a:buChar char="-"/>
              <a:tabLst>
                <a:tab pos="715010" algn="l"/>
                <a:tab pos="715645" algn="l"/>
              </a:tabLst>
            </a:pPr>
            <a:r>
              <a:rPr sz="1400" spc="-10" dirty="0">
                <a:latin typeface="Microsoft JhengHei"/>
                <a:cs typeface="Microsoft JhengHei"/>
              </a:rPr>
              <a:t>避免</a:t>
            </a:r>
            <a:r>
              <a:rPr sz="1400" spc="-30" dirty="0">
                <a:latin typeface="Microsoft JhengHei"/>
                <a:cs typeface="Microsoft JhengHei"/>
              </a:rPr>
              <a:t>LTBI</a:t>
            </a:r>
            <a:r>
              <a:rPr sz="1400" spc="-5" dirty="0">
                <a:latin typeface="Microsoft JhengHei"/>
                <a:cs typeface="Microsoft JhengHei"/>
              </a:rPr>
              <a:t>進展成為結核病，減少結核病健保醫療費用支出。</a:t>
            </a:r>
            <a:endParaRPr sz="1400">
              <a:latin typeface="Microsoft JhengHei"/>
              <a:cs typeface="Microsoft JhengHei"/>
            </a:endParaRPr>
          </a:p>
          <a:p>
            <a:pPr marL="455930">
              <a:lnSpc>
                <a:spcPct val="100000"/>
              </a:lnSpc>
              <a:spcBef>
                <a:spcPts val="1350"/>
              </a:spcBef>
            </a:pPr>
            <a:r>
              <a:rPr sz="1750" b="1" dirty="0">
                <a:solidFill>
                  <a:srgbClr val="C00000"/>
                </a:solidFill>
                <a:latin typeface="Microsoft JhengHei"/>
                <a:cs typeface="Microsoft JhengHei"/>
              </a:rPr>
              <a:t>愛滋照護管理品質支付計畫 (約9,000</a:t>
            </a:r>
            <a:r>
              <a:rPr sz="1750" b="1" spc="-10" dirty="0">
                <a:solidFill>
                  <a:srgbClr val="C00000"/>
                </a:solidFill>
                <a:latin typeface="Microsoft JhengHei"/>
                <a:cs typeface="Microsoft JhengHei"/>
              </a:rPr>
              <a:t>萬元/年)</a:t>
            </a:r>
            <a:endParaRPr sz="1750">
              <a:latin typeface="Microsoft JhengHei"/>
              <a:cs typeface="Microsoft JhengHei"/>
            </a:endParaRPr>
          </a:p>
          <a:p>
            <a:pPr marL="715010" lvl="1" indent="-248920">
              <a:lnSpc>
                <a:spcPct val="100000"/>
              </a:lnSpc>
              <a:spcBef>
                <a:spcPts val="615"/>
              </a:spcBef>
              <a:buFont typeface="Calibri"/>
              <a:buChar char="-"/>
              <a:tabLst>
                <a:tab pos="715010" algn="l"/>
                <a:tab pos="715645" algn="l"/>
              </a:tabLst>
            </a:pPr>
            <a:r>
              <a:rPr sz="1400" spc="110" dirty="0">
                <a:latin typeface="Microsoft JhengHei"/>
                <a:cs typeface="Microsoft JhengHei"/>
              </a:rPr>
              <a:t>整合HIV</a:t>
            </a:r>
            <a:r>
              <a:rPr sz="1400" spc="105" dirty="0">
                <a:latin typeface="Microsoft JhengHei"/>
                <a:cs typeface="Microsoft JhengHei"/>
              </a:rPr>
              <a:t>感染治療與管理，以及病人自我照護模式，提升個案管理照護品質。</a:t>
            </a:r>
            <a:endParaRPr sz="1400">
              <a:latin typeface="Microsoft JhengHei"/>
              <a:cs typeface="Microsoft JhengHei"/>
            </a:endParaRPr>
          </a:p>
          <a:p>
            <a:pPr marL="715010" lvl="1" indent="-248920">
              <a:lnSpc>
                <a:spcPct val="100000"/>
              </a:lnSpc>
              <a:spcBef>
                <a:spcPts val="250"/>
              </a:spcBef>
              <a:buFont typeface="Calibri"/>
              <a:buChar char="-"/>
              <a:tabLst>
                <a:tab pos="715010" algn="l"/>
                <a:tab pos="715645" algn="l"/>
              </a:tabLst>
            </a:pPr>
            <a:r>
              <a:rPr sz="1400" spc="105" dirty="0">
                <a:latin typeface="Microsoft JhengHei"/>
                <a:cs typeface="Microsoft JhengHei"/>
              </a:rPr>
              <a:t>減少後續共病、衍生抗藥性之二線藥治療或發病等健保醫療負擔。</a:t>
            </a:r>
            <a:endParaRPr sz="1400">
              <a:latin typeface="Microsoft JhengHei"/>
              <a:cs typeface="Microsoft JhengHei"/>
            </a:endParaRPr>
          </a:p>
          <a:p>
            <a:pPr marL="455930">
              <a:lnSpc>
                <a:spcPct val="100000"/>
              </a:lnSpc>
              <a:spcBef>
                <a:spcPts val="1215"/>
              </a:spcBef>
            </a:pPr>
            <a:r>
              <a:rPr sz="1750" b="1" dirty="0">
                <a:latin typeface="Microsoft JhengHei"/>
                <a:cs typeface="Microsoft JhengHei"/>
              </a:rPr>
              <a:t>⻑照機構加強型結核病防治計畫 (約9,400</a:t>
            </a:r>
            <a:r>
              <a:rPr sz="1750" b="1" spc="-10" dirty="0">
                <a:latin typeface="Microsoft JhengHei"/>
                <a:cs typeface="Microsoft JhengHei"/>
              </a:rPr>
              <a:t>萬元/年)</a:t>
            </a:r>
            <a:endParaRPr sz="1750">
              <a:latin typeface="Microsoft JhengHei"/>
              <a:cs typeface="Microsoft JhengHei"/>
            </a:endParaRPr>
          </a:p>
          <a:p>
            <a:pPr marL="715010" lvl="1" indent="-248920">
              <a:lnSpc>
                <a:spcPct val="100000"/>
              </a:lnSpc>
              <a:spcBef>
                <a:spcPts val="300"/>
              </a:spcBef>
              <a:buFont typeface="Calibri"/>
              <a:buChar char="-"/>
              <a:tabLst>
                <a:tab pos="715010" algn="l"/>
                <a:tab pos="715645" algn="l"/>
              </a:tabLst>
            </a:pPr>
            <a:r>
              <a:rPr sz="1400" spc="110" dirty="0">
                <a:latin typeface="Microsoft JhengHei"/>
                <a:cs typeface="Microsoft JhengHei"/>
              </a:rPr>
              <a:t>⻑照機構住⺠及工作人員</a:t>
            </a:r>
            <a:r>
              <a:rPr sz="1400" spc="85" dirty="0">
                <a:latin typeface="Microsoft JhengHei"/>
                <a:cs typeface="Microsoft JhengHei"/>
              </a:rPr>
              <a:t>LTBI</a:t>
            </a:r>
            <a:r>
              <a:rPr sz="1400" spc="105" dirty="0">
                <a:latin typeface="Microsoft JhengHei"/>
                <a:cs typeface="Microsoft JhengHei"/>
              </a:rPr>
              <a:t>檢驗及治療、導入結核菌快速分⼦檢測及早診斷。</a:t>
            </a:r>
            <a:endParaRPr sz="1400">
              <a:latin typeface="Microsoft JhengHei"/>
              <a:cs typeface="Microsoft JhengHei"/>
            </a:endParaRPr>
          </a:p>
          <a:p>
            <a:pPr marL="715010" lvl="1" indent="-248920">
              <a:lnSpc>
                <a:spcPct val="100000"/>
              </a:lnSpc>
              <a:spcBef>
                <a:spcPts val="250"/>
              </a:spcBef>
              <a:buFont typeface="Calibri"/>
              <a:buChar char="-"/>
              <a:tabLst>
                <a:tab pos="715010" algn="l"/>
                <a:tab pos="715645" algn="l"/>
              </a:tabLst>
            </a:pPr>
            <a:r>
              <a:rPr sz="1400" spc="-15" dirty="0">
                <a:latin typeface="Microsoft JhengHei"/>
                <a:cs typeface="Microsoft JhengHei"/>
              </a:rPr>
              <a:t>降低機構內疾病傳播風險，減少後續結核病治療照護之醫療照護費用支出。</a:t>
            </a:r>
            <a:endParaRPr sz="1400">
              <a:latin typeface="Microsoft JhengHei"/>
              <a:cs typeface="Microsoft JhengHei"/>
            </a:endParaRPr>
          </a:p>
        </p:txBody>
      </p:sp>
      <p:grpSp>
        <p:nvGrpSpPr>
          <p:cNvPr id="14" name="object 14"/>
          <p:cNvGrpSpPr/>
          <p:nvPr/>
        </p:nvGrpSpPr>
        <p:grpSpPr>
          <a:xfrm>
            <a:off x="267347" y="912875"/>
            <a:ext cx="732790" cy="1139190"/>
            <a:chOff x="267347" y="912875"/>
            <a:chExt cx="732790" cy="1139190"/>
          </a:xfrm>
        </p:grpSpPr>
        <p:pic>
          <p:nvPicPr>
            <p:cNvPr id="15" name="object 15"/>
            <p:cNvPicPr/>
            <p:nvPr/>
          </p:nvPicPr>
          <p:blipFill>
            <a:blip r:embed="rId6" cstate="print"/>
            <a:stretch>
              <a:fillRect/>
            </a:stretch>
          </p:blipFill>
          <p:spPr>
            <a:xfrm>
              <a:off x="657491" y="1735836"/>
              <a:ext cx="316991" cy="316229"/>
            </a:xfrm>
            <a:prstGeom prst="rect">
              <a:avLst/>
            </a:prstGeom>
          </p:spPr>
        </p:pic>
        <p:pic>
          <p:nvPicPr>
            <p:cNvPr id="16" name="object 16"/>
            <p:cNvPicPr/>
            <p:nvPr/>
          </p:nvPicPr>
          <p:blipFill>
            <a:blip r:embed="rId7" cstate="print"/>
            <a:stretch>
              <a:fillRect/>
            </a:stretch>
          </p:blipFill>
          <p:spPr>
            <a:xfrm>
              <a:off x="267347" y="912875"/>
              <a:ext cx="732281" cy="732281"/>
            </a:xfrm>
            <a:prstGeom prst="rect">
              <a:avLst/>
            </a:prstGeom>
          </p:spPr>
        </p:pic>
      </p:grpSp>
      <p:pic>
        <p:nvPicPr>
          <p:cNvPr id="17" name="object 17"/>
          <p:cNvPicPr/>
          <p:nvPr/>
        </p:nvPicPr>
        <p:blipFill>
          <a:blip r:embed="rId8" cstate="print"/>
          <a:stretch>
            <a:fillRect/>
          </a:stretch>
        </p:blipFill>
        <p:spPr>
          <a:xfrm>
            <a:off x="670044" y="3256738"/>
            <a:ext cx="308650" cy="304136"/>
          </a:xfrm>
          <a:prstGeom prst="rect">
            <a:avLst/>
          </a:prstGeom>
        </p:spPr>
      </p:pic>
      <p:sp>
        <p:nvSpPr>
          <p:cNvPr id="18" name="object 18"/>
          <p:cNvSpPr txBox="1">
            <a:spLocks noGrp="1"/>
          </p:cNvSpPr>
          <p:nvPr>
            <p:ph type="title"/>
          </p:nvPr>
        </p:nvSpPr>
        <p:spPr>
          <a:xfrm>
            <a:off x="1263276" y="1099058"/>
            <a:ext cx="5999480" cy="506730"/>
          </a:xfrm>
          <a:prstGeom prst="rect">
            <a:avLst/>
          </a:prstGeom>
        </p:spPr>
        <p:txBody>
          <a:bodyPr vert="horz" wrap="square" lIns="0" tIns="13335" rIns="0" bIns="0" rtlCol="0">
            <a:spAutoFit/>
          </a:bodyPr>
          <a:lstStyle/>
          <a:p>
            <a:pPr marL="38100">
              <a:lnSpc>
                <a:spcPct val="100000"/>
              </a:lnSpc>
              <a:spcBef>
                <a:spcPts val="105"/>
              </a:spcBef>
            </a:pPr>
            <a:r>
              <a:rPr dirty="0"/>
              <a:t>2023</a:t>
            </a:r>
            <a:r>
              <a:rPr spc="-5" dirty="0"/>
              <a:t>年慢性傳染病照護品質計畫</a:t>
            </a:r>
            <a:r>
              <a:rPr sz="3150" spc="-75" baseline="-21164" dirty="0"/>
              <a:t>1</a:t>
            </a:r>
            <a:endParaRPr sz="3150" baseline="-21164"/>
          </a:p>
        </p:txBody>
      </p:sp>
      <p:sp>
        <p:nvSpPr>
          <p:cNvPr id="19" name="object 19"/>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spc="-25" dirty="0"/>
              <a:t>133</a:t>
            </a:fld>
            <a:endParaRPr spc="-25" dirty="0"/>
          </a:p>
        </p:txBody>
      </p:sp>
      <p:sp>
        <p:nvSpPr>
          <p:cNvPr id="20" name="object 2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7347" y="912875"/>
            <a:ext cx="732281" cy="732281"/>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397099" y="2093180"/>
            <a:ext cx="7038340" cy="3554095"/>
          </a:xfrm>
          <a:prstGeom prst="rect">
            <a:avLst/>
          </a:prstGeom>
        </p:spPr>
        <p:txBody>
          <a:bodyPr vert="horz" wrap="square" lIns="0" tIns="146685" rIns="0" bIns="0" rtlCol="0">
            <a:spAutoFit/>
          </a:bodyPr>
          <a:lstStyle/>
          <a:p>
            <a:pPr marL="413384" indent="-401320">
              <a:lnSpc>
                <a:spcPct val="100000"/>
              </a:lnSpc>
              <a:spcBef>
                <a:spcPts val="1155"/>
              </a:spcBef>
              <a:buFont typeface="Wingdings"/>
              <a:buChar char=""/>
              <a:tabLst>
                <a:tab pos="414020" algn="l"/>
              </a:tabLst>
            </a:pPr>
            <a:r>
              <a:rPr sz="2800" b="1" dirty="0">
                <a:solidFill>
                  <a:srgbClr val="C00000"/>
                </a:solidFill>
                <a:latin typeface="Microsoft JhengHei"/>
                <a:cs typeface="Microsoft JhengHei"/>
              </a:rPr>
              <a:t>2023年6月1</a:t>
            </a:r>
            <a:r>
              <a:rPr sz="2800" b="1" spc="-10" dirty="0">
                <a:solidFill>
                  <a:srgbClr val="C00000"/>
                </a:solidFill>
                <a:latin typeface="Microsoft JhengHei"/>
                <a:cs typeface="Microsoft JhengHei"/>
              </a:rPr>
              <a:t>日</a:t>
            </a:r>
            <a:r>
              <a:rPr sz="2800" b="1" spc="-15" dirty="0">
                <a:latin typeface="Microsoft JhengHei"/>
                <a:cs typeface="Microsoft JhengHei"/>
              </a:rPr>
              <a:t>公告生效</a:t>
            </a:r>
            <a:endParaRPr sz="2800">
              <a:latin typeface="Microsoft JhengHei"/>
              <a:cs typeface="Microsoft JhengHei"/>
            </a:endParaRPr>
          </a:p>
          <a:p>
            <a:pPr marL="413384" indent="-401320">
              <a:lnSpc>
                <a:spcPct val="100000"/>
              </a:lnSpc>
              <a:spcBef>
                <a:spcPts val="1055"/>
              </a:spcBef>
              <a:buFont typeface="Wingdings"/>
              <a:buChar char=""/>
              <a:tabLst>
                <a:tab pos="414020" algn="l"/>
              </a:tabLst>
            </a:pPr>
            <a:r>
              <a:rPr sz="2800" b="1" spc="-15" dirty="0">
                <a:latin typeface="Microsoft JhengHei"/>
                <a:cs typeface="Microsoft JhengHei"/>
              </a:rPr>
              <a:t>前置作業</a:t>
            </a:r>
            <a:endParaRPr sz="2800">
              <a:latin typeface="Microsoft JhengHei"/>
              <a:cs typeface="Microsoft JhengHei"/>
            </a:endParaRPr>
          </a:p>
          <a:p>
            <a:pPr marL="814069" lvl="1" indent="-401320">
              <a:lnSpc>
                <a:spcPct val="100000"/>
              </a:lnSpc>
              <a:spcBef>
                <a:spcPts val="1070"/>
              </a:spcBef>
              <a:buFont typeface="Wingdings"/>
              <a:buChar char=""/>
              <a:tabLst>
                <a:tab pos="814069" algn="l"/>
                <a:tab pos="814705" algn="l"/>
              </a:tabLst>
            </a:pPr>
            <a:r>
              <a:rPr sz="2450" b="1" spc="-5" dirty="0">
                <a:latin typeface="Microsoft JhengHei"/>
                <a:cs typeface="Microsoft JhengHei"/>
              </a:rPr>
              <a:t>於疾管署及健保署網頁設置專區</a:t>
            </a:r>
            <a:endParaRPr sz="2450">
              <a:latin typeface="Microsoft JhengHei"/>
              <a:cs typeface="Microsoft JhengHei"/>
            </a:endParaRPr>
          </a:p>
          <a:p>
            <a:pPr marL="814069" lvl="1" indent="-401320">
              <a:lnSpc>
                <a:spcPct val="100000"/>
              </a:lnSpc>
              <a:spcBef>
                <a:spcPts val="1055"/>
              </a:spcBef>
              <a:buFont typeface="Wingdings"/>
              <a:buChar char=""/>
              <a:tabLst>
                <a:tab pos="814069" algn="l"/>
                <a:tab pos="814705" algn="l"/>
              </a:tabLst>
            </a:pPr>
            <a:r>
              <a:rPr sz="2450" b="1" dirty="0">
                <a:latin typeface="Microsoft JhengHei"/>
                <a:cs typeface="Microsoft JhengHei"/>
              </a:rPr>
              <a:t>製作</a:t>
            </a:r>
            <a:r>
              <a:rPr sz="2450" b="1" spc="-25" dirty="0">
                <a:latin typeface="Microsoft JhengHei"/>
                <a:cs typeface="Microsoft JhengHei"/>
              </a:rPr>
              <a:t>QA</a:t>
            </a:r>
            <a:r>
              <a:rPr sz="2450" b="1" spc="-50" dirty="0">
                <a:latin typeface="Microsoft JhengHei"/>
                <a:cs typeface="Microsoft JhengHei"/>
              </a:rPr>
              <a:t>集</a:t>
            </a:r>
            <a:endParaRPr sz="2450">
              <a:latin typeface="Microsoft JhengHei"/>
              <a:cs typeface="Microsoft JhengHei"/>
            </a:endParaRPr>
          </a:p>
          <a:p>
            <a:pPr marL="814069" lvl="1" indent="-401320">
              <a:lnSpc>
                <a:spcPct val="100000"/>
              </a:lnSpc>
              <a:spcBef>
                <a:spcPts val="1055"/>
              </a:spcBef>
              <a:buFont typeface="Wingdings"/>
              <a:buChar char=""/>
              <a:tabLst>
                <a:tab pos="814069" algn="l"/>
                <a:tab pos="814705" algn="l"/>
              </a:tabLst>
            </a:pPr>
            <a:r>
              <a:rPr sz="2450" b="1" dirty="0">
                <a:latin typeface="Microsoft JhengHei"/>
                <a:cs typeface="Microsoft JhengHei"/>
              </a:rPr>
              <a:t>與衛生局及醫療院所辦理4</a:t>
            </a:r>
            <a:r>
              <a:rPr sz="2450" b="1" spc="-10" dirty="0">
                <a:latin typeface="Microsoft JhengHei"/>
                <a:cs typeface="Microsoft JhengHei"/>
              </a:rPr>
              <a:t>場次說明會</a:t>
            </a:r>
            <a:endParaRPr sz="2450">
              <a:latin typeface="Microsoft JhengHei"/>
              <a:cs typeface="Microsoft JhengHei"/>
            </a:endParaRPr>
          </a:p>
          <a:p>
            <a:pPr marL="814069" marR="5080" lvl="1" indent="-401320">
              <a:lnSpc>
                <a:spcPct val="100000"/>
              </a:lnSpc>
              <a:spcBef>
                <a:spcPts val="1065"/>
              </a:spcBef>
              <a:buFont typeface="Wingdings"/>
              <a:buChar char=""/>
              <a:tabLst>
                <a:tab pos="814069" algn="l"/>
                <a:tab pos="814705" algn="l"/>
              </a:tabLst>
            </a:pPr>
            <a:r>
              <a:rPr sz="2450" b="1" spc="80" dirty="0">
                <a:latin typeface="Microsoft JhengHei"/>
                <a:cs typeface="Microsoft JhengHei"/>
              </a:rPr>
              <a:t>與相關⺠間團體說明，</a:t>
            </a:r>
            <a:r>
              <a:rPr sz="2450" b="1" dirty="0">
                <a:latin typeface="Microsoft JhengHei"/>
                <a:cs typeface="Microsoft JhengHei"/>
              </a:rPr>
              <a:t>CD4</a:t>
            </a:r>
            <a:r>
              <a:rPr sz="2450" b="1" spc="90" dirty="0">
                <a:latin typeface="Microsoft JhengHei"/>
                <a:cs typeface="Microsoft JhengHei"/>
              </a:rPr>
              <a:t>及</a:t>
            </a:r>
            <a:r>
              <a:rPr sz="2450" b="1" dirty="0">
                <a:latin typeface="Microsoft JhengHei"/>
                <a:cs typeface="Microsoft JhengHei"/>
              </a:rPr>
              <a:t>VL</a:t>
            </a:r>
            <a:r>
              <a:rPr sz="2450" b="1" spc="80" dirty="0">
                <a:latin typeface="Microsoft JhengHei"/>
                <a:cs typeface="Microsoft JhengHei"/>
              </a:rPr>
              <a:t>資料上傳至</a:t>
            </a:r>
            <a:r>
              <a:rPr sz="2450" b="1" spc="-5" dirty="0">
                <a:latin typeface="Microsoft JhengHei"/>
                <a:cs typeface="Microsoft JhengHei"/>
              </a:rPr>
              <a:t>健保署之必要性及資訊安全性</a:t>
            </a:r>
            <a:endParaRPr sz="2450">
              <a:latin typeface="Microsoft JhengHei"/>
              <a:cs typeface="Microsoft JhengHei"/>
            </a:endParaRPr>
          </a:p>
        </p:txBody>
      </p:sp>
      <p:pic>
        <p:nvPicPr>
          <p:cNvPr id="5" name="object 5"/>
          <p:cNvPicPr/>
          <p:nvPr/>
        </p:nvPicPr>
        <p:blipFill>
          <a:blip r:embed="rId3" cstate="print"/>
          <a:stretch>
            <a:fillRect/>
          </a:stretch>
        </p:blipFill>
        <p:spPr>
          <a:xfrm>
            <a:off x="6588886" y="1948433"/>
            <a:ext cx="3204032" cy="2066544"/>
          </a:xfrm>
          <a:prstGeom prst="rect">
            <a:avLst/>
          </a:prstGeom>
        </p:spPr>
      </p:pic>
      <p:pic>
        <p:nvPicPr>
          <p:cNvPr id="6" name="object 6"/>
          <p:cNvPicPr/>
          <p:nvPr/>
        </p:nvPicPr>
        <p:blipFill>
          <a:blip r:embed="rId4" cstate="print"/>
          <a:stretch>
            <a:fillRect/>
          </a:stretch>
        </p:blipFill>
        <p:spPr>
          <a:xfrm>
            <a:off x="8232533" y="4264914"/>
            <a:ext cx="1958187" cy="1880616"/>
          </a:xfrm>
          <a:prstGeom prst="rect">
            <a:avLst/>
          </a:prstGeom>
        </p:spPr>
      </p:pic>
      <p:sp>
        <p:nvSpPr>
          <p:cNvPr id="7" name="object 7"/>
          <p:cNvSpPr txBox="1">
            <a:spLocks noGrp="1"/>
          </p:cNvSpPr>
          <p:nvPr>
            <p:ph type="title"/>
          </p:nvPr>
        </p:nvSpPr>
        <p:spPr>
          <a:prstGeom prst="rect">
            <a:avLst/>
          </a:prstGeom>
        </p:spPr>
        <p:txBody>
          <a:bodyPr vert="horz" wrap="square" lIns="0" tIns="107061" rIns="0" bIns="0" rtlCol="0">
            <a:spAutoFit/>
          </a:bodyPr>
          <a:lstStyle/>
          <a:p>
            <a:pPr marL="942340">
              <a:lnSpc>
                <a:spcPct val="100000"/>
              </a:lnSpc>
              <a:spcBef>
                <a:spcPts val="105"/>
              </a:spcBef>
            </a:pPr>
            <a:r>
              <a:rPr dirty="0"/>
              <a:t>2023</a:t>
            </a:r>
            <a:r>
              <a:rPr spc="-5" dirty="0"/>
              <a:t>年慢性傳染病照護品質計畫</a:t>
            </a:r>
            <a:r>
              <a:rPr sz="3150" spc="-75" baseline="-21164" dirty="0"/>
              <a:t>2</a:t>
            </a:r>
            <a:endParaRPr sz="3150" baseline="-21164"/>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8" name="object 8"/>
          <p:cNvSpPr txBox="1"/>
          <p:nvPr/>
        </p:nvSpPr>
        <p:spPr>
          <a:xfrm>
            <a:off x="10290181" y="6350760"/>
            <a:ext cx="25654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134</a:t>
            </a:r>
            <a:endParaRPr sz="1050">
              <a:latin typeface="Microsoft JhengHei"/>
              <a:cs typeface="Microsoft JhengHe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7347" y="912875"/>
            <a:ext cx="732281" cy="732281"/>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07061" rIns="0" bIns="0" rtlCol="0">
            <a:spAutoFit/>
          </a:bodyPr>
          <a:lstStyle/>
          <a:p>
            <a:pPr marL="942340">
              <a:lnSpc>
                <a:spcPct val="100000"/>
              </a:lnSpc>
              <a:spcBef>
                <a:spcPts val="105"/>
              </a:spcBef>
            </a:pPr>
            <a:r>
              <a:rPr dirty="0"/>
              <a:t>2023</a:t>
            </a:r>
            <a:r>
              <a:rPr spc="-5" dirty="0"/>
              <a:t>年慢性傳染病照護品質計畫</a:t>
            </a:r>
            <a:r>
              <a:rPr sz="3150" spc="-75" baseline="-21164" dirty="0"/>
              <a:t>3</a:t>
            </a:r>
            <a:endParaRPr sz="3150" baseline="-21164"/>
          </a:p>
        </p:txBody>
      </p:sp>
      <p:sp>
        <p:nvSpPr>
          <p:cNvPr id="6" name="object 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graphicFrame>
        <p:nvGraphicFramePr>
          <p:cNvPr id="5" name="object 5"/>
          <p:cNvGraphicFramePr>
            <a:graphicFrameLocks noGrp="1"/>
          </p:cNvGraphicFramePr>
          <p:nvPr/>
        </p:nvGraphicFramePr>
        <p:xfrm>
          <a:off x="225202" y="1711979"/>
          <a:ext cx="10333355" cy="4755515"/>
        </p:xfrm>
        <a:graphic>
          <a:graphicData uri="http://schemas.openxmlformats.org/drawingml/2006/table">
            <a:tbl>
              <a:tblPr firstRow="1" bandRow="1">
                <a:tableStyleId>{2D5ABB26-0587-4C30-8999-92F81FD0307C}</a:tableStyleId>
              </a:tblPr>
              <a:tblGrid>
                <a:gridCol w="850265">
                  <a:extLst>
                    <a:ext uri="{9D8B030D-6E8A-4147-A177-3AD203B41FA5}">
                      <a16:colId xmlns:a16="http://schemas.microsoft.com/office/drawing/2014/main" val="20000"/>
                    </a:ext>
                  </a:extLst>
                </a:gridCol>
                <a:gridCol w="130175">
                  <a:extLst>
                    <a:ext uri="{9D8B030D-6E8A-4147-A177-3AD203B41FA5}">
                      <a16:colId xmlns:a16="http://schemas.microsoft.com/office/drawing/2014/main" val="20001"/>
                    </a:ext>
                  </a:extLst>
                </a:gridCol>
                <a:gridCol w="2439035">
                  <a:extLst>
                    <a:ext uri="{9D8B030D-6E8A-4147-A177-3AD203B41FA5}">
                      <a16:colId xmlns:a16="http://schemas.microsoft.com/office/drawing/2014/main" val="20002"/>
                    </a:ext>
                  </a:extLst>
                </a:gridCol>
                <a:gridCol w="3780154">
                  <a:extLst>
                    <a:ext uri="{9D8B030D-6E8A-4147-A177-3AD203B41FA5}">
                      <a16:colId xmlns:a16="http://schemas.microsoft.com/office/drawing/2014/main" val="20003"/>
                    </a:ext>
                  </a:extLst>
                </a:gridCol>
                <a:gridCol w="2020570">
                  <a:extLst>
                    <a:ext uri="{9D8B030D-6E8A-4147-A177-3AD203B41FA5}">
                      <a16:colId xmlns:a16="http://schemas.microsoft.com/office/drawing/2014/main" val="20004"/>
                    </a:ext>
                  </a:extLst>
                </a:gridCol>
                <a:gridCol w="1101089">
                  <a:extLst>
                    <a:ext uri="{9D8B030D-6E8A-4147-A177-3AD203B41FA5}">
                      <a16:colId xmlns:a16="http://schemas.microsoft.com/office/drawing/2014/main" val="20005"/>
                    </a:ext>
                  </a:extLst>
                </a:gridCol>
              </a:tblGrid>
              <a:tr h="327025">
                <a:tc>
                  <a:txBody>
                    <a:bodyPr/>
                    <a:lstStyle/>
                    <a:p>
                      <a:pPr>
                        <a:lnSpc>
                          <a:spcPct val="100000"/>
                        </a:lnSpc>
                      </a:pPr>
                      <a:endParaRPr sz="1700">
                        <a:latin typeface="Times New Roman"/>
                        <a:cs typeface="Times New Roman"/>
                      </a:endParaRPr>
                    </a:p>
                  </a:txBody>
                  <a:tcPr marL="0" marR="0" marT="0" marB="0">
                    <a:lnB w="12700">
                      <a:solidFill>
                        <a:srgbClr val="FFFFFF"/>
                      </a:solidFill>
                      <a:prstDash val="solid"/>
                    </a:lnB>
                  </a:tcPr>
                </a:tc>
                <a:tc gridSpan="3">
                  <a:txBody>
                    <a:bodyPr/>
                    <a:lstStyle/>
                    <a:p>
                      <a:pPr marL="406400">
                        <a:lnSpc>
                          <a:spcPts val="2350"/>
                        </a:lnSpc>
                      </a:pPr>
                      <a:r>
                        <a:rPr sz="2100" b="1" spc="-15" dirty="0">
                          <a:solidFill>
                            <a:srgbClr val="0B4E55"/>
                          </a:solidFill>
                          <a:latin typeface="Microsoft JhengHei"/>
                          <a:cs typeface="Microsoft JhengHei"/>
                        </a:rPr>
                        <a:t>(⼦計畫⼆)愛滋照護管理品質支付計畫支付項目</a:t>
                      </a:r>
                      <a:endParaRPr sz="2100">
                        <a:latin typeface="Microsoft JhengHei"/>
                        <a:cs typeface="Microsoft JhengHei"/>
                      </a:endParaRPr>
                    </a:p>
                  </a:txBody>
                  <a:tcPr marL="0" marR="0" marT="0" marB="0">
                    <a:lnB w="12700">
                      <a:solidFill>
                        <a:srgbClr val="FFFFFF"/>
                      </a:solidFill>
                      <a:prstDash val="solid"/>
                    </a:lnB>
                    <a:solidFill>
                      <a:srgbClr val="FFE699"/>
                    </a:solidFill>
                  </a:tcPr>
                </a:tc>
                <a:tc hMerge="1">
                  <a:txBody>
                    <a:bodyPr/>
                    <a:lstStyle/>
                    <a:p>
                      <a:endParaRPr/>
                    </a:p>
                  </a:txBody>
                  <a:tcPr marL="0" marR="0" marT="0" marB="0"/>
                </a:tc>
                <a:tc hMerge="1">
                  <a:txBody>
                    <a:bodyPr/>
                    <a:lstStyle/>
                    <a:p>
                      <a:endParaRPr/>
                    </a:p>
                  </a:txBody>
                  <a:tcPr marL="0" marR="0" marT="0" marB="0"/>
                </a:tc>
                <a:tc gridSpan="2">
                  <a:txBody>
                    <a:bodyPr/>
                    <a:lstStyle/>
                    <a:p>
                      <a:pPr marR="57785">
                        <a:lnSpc>
                          <a:spcPct val="100000"/>
                        </a:lnSpc>
                      </a:pPr>
                      <a:endParaRPr sz="1700">
                        <a:latin typeface="Times New Roman"/>
                        <a:cs typeface="Times New Roman"/>
                      </a:endParaRPr>
                    </a:p>
                  </a:txBody>
                  <a:tcPr marL="0" marR="0" marT="0" marB="0">
                    <a:lnB w="12700">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21005">
                <a:tc gridSpan="2">
                  <a:txBody>
                    <a:bodyPr/>
                    <a:lstStyle/>
                    <a:p>
                      <a:pPr marL="243204">
                        <a:lnSpc>
                          <a:spcPts val="2245"/>
                        </a:lnSpc>
                        <a:spcBef>
                          <a:spcPts val="969"/>
                        </a:spcBef>
                      </a:pPr>
                      <a:r>
                        <a:rPr sz="1900" b="1" dirty="0">
                          <a:solidFill>
                            <a:srgbClr val="FFFFFF"/>
                          </a:solidFill>
                          <a:latin typeface="Microsoft JhengHei"/>
                          <a:cs typeface="Microsoft JhengHei"/>
                        </a:rPr>
                        <a:t>編</a:t>
                      </a:r>
                      <a:r>
                        <a:rPr sz="1900" b="1" spc="-50" dirty="0">
                          <a:solidFill>
                            <a:srgbClr val="FFFFFF"/>
                          </a:solidFill>
                          <a:latin typeface="Microsoft JhengHei"/>
                          <a:cs typeface="Microsoft JhengHei"/>
                        </a:rPr>
                        <a:t>號</a:t>
                      </a:r>
                      <a:endParaRPr sz="1900">
                        <a:latin typeface="Microsoft JhengHei"/>
                        <a:cs typeface="Microsoft JhengHei"/>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0AD47"/>
                    </a:solidFill>
                  </a:tcPr>
                </a:tc>
                <a:tc hMerge="1">
                  <a:txBody>
                    <a:bodyPr/>
                    <a:lstStyle/>
                    <a:p>
                      <a:endParaRPr/>
                    </a:p>
                  </a:txBody>
                  <a:tcPr marL="0" marR="0" marT="0" marB="0"/>
                </a:tc>
                <a:tc>
                  <a:txBody>
                    <a:bodyPr/>
                    <a:lstStyle/>
                    <a:p>
                      <a:pPr algn="ctr">
                        <a:lnSpc>
                          <a:spcPts val="2245"/>
                        </a:lnSpc>
                        <a:spcBef>
                          <a:spcPts val="969"/>
                        </a:spcBef>
                      </a:pPr>
                      <a:r>
                        <a:rPr sz="1900" b="1" dirty="0">
                          <a:solidFill>
                            <a:srgbClr val="FFFFFF"/>
                          </a:solidFill>
                          <a:latin typeface="Microsoft JhengHei"/>
                          <a:cs typeface="Microsoft JhengHei"/>
                        </a:rPr>
                        <a:t>項</a:t>
                      </a:r>
                      <a:r>
                        <a:rPr sz="1900" b="1" spc="-50" dirty="0">
                          <a:solidFill>
                            <a:srgbClr val="FFFFFF"/>
                          </a:solidFill>
                          <a:latin typeface="Microsoft JhengHei"/>
                          <a:cs typeface="Microsoft JhengHei"/>
                        </a:rPr>
                        <a:t>目</a:t>
                      </a:r>
                      <a:endParaRPr sz="1900">
                        <a:latin typeface="Microsoft JhengHei"/>
                        <a:cs typeface="Microsoft JhengHei"/>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0AD47"/>
                    </a:solidFill>
                  </a:tcPr>
                </a:tc>
                <a:tc gridSpan="2">
                  <a:txBody>
                    <a:bodyPr/>
                    <a:lstStyle/>
                    <a:p>
                      <a:pPr marL="1270" marR="3175" algn="ctr">
                        <a:lnSpc>
                          <a:spcPts val="2245"/>
                        </a:lnSpc>
                        <a:spcBef>
                          <a:spcPts val="969"/>
                        </a:spcBef>
                      </a:pPr>
                      <a:r>
                        <a:rPr sz="1900" b="1" dirty="0">
                          <a:solidFill>
                            <a:srgbClr val="FFFFFF"/>
                          </a:solidFill>
                          <a:latin typeface="Microsoft JhengHei"/>
                          <a:cs typeface="Microsoft JhengHei"/>
                        </a:rPr>
                        <a:t>說</a:t>
                      </a:r>
                      <a:r>
                        <a:rPr sz="1900" b="1" spc="-50" dirty="0">
                          <a:solidFill>
                            <a:srgbClr val="FFFFFF"/>
                          </a:solidFill>
                          <a:latin typeface="Microsoft JhengHei"/>
                          <a:cs typeface="Microsoft JhengHei"/>
                        </a:rPr>
                        <a:t>明</a:t>
                      </a:r>
                      <a:endParaRPr sz="1900">
                        <a:latin typeface="Microsoft JhengHei"/>
                        <a:cs typeface="Microsoft JhengHei"/>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0AD47"/>
                    </a:solidFill>
                  </a:tcPr>
                </a:tc>
                <a:tc hMerge="1">
                  <a:txBody>
                    <a:bodyPr/>
                    <a:lstStyle/>
                    <a:p>
                      <a:endParaRPr/>
                    </a:p>
                  </a:txBody>
                  <a:tcPr marL="0" marR="0" marT="0" marB="0"/>
                </a:tc>
                <a:tc>
                  <a:txBody>
                    <a:bodyPr/>
                    <a:lstStyle/>
                    <a:p>
                      <a:pPr marL="635" marR="57785" algn="ctr">
                        <a:lnSpc>
                          <a:spcPts val="2245"/>
                        </a:lnSpc>
                        <a:spcBef>
                          <a:spcPts val="969"/>
                        </a:spcBef>
                      </a:pPr>
                      <a:r>
                        <a:rPr sz="1900" b="1" dirty="0">
                          <a:solidFill>
                            <a:srgbClr val="FFFFFF"/>
                          </a:solidFill>
                          <a:latin typeface="Microsoft JhengHei"/>
                          <a:cs typeface="Microsoft JhengHei"/>
                        </a:rPr>
                        <a:t>支付點</a:t>
                      </a:r>
                      <a:r>
                        <a:rPr sz="1900" b="1" spc="-50" dirty="0">
                          <a:solidFill>
                            <a:srgbClr val="FFFFFF"/>
                          </a:solidFill>
                          <a:latin typeface="Microsoft JhengHei"/>
                          <a:cs typeface="Microsoft JhengHei"/>
                        </a:rPr>
                        <a:t>數</a:t>
                      </a:r>
                      <a:endParaRPr sz="1900">
                        <a:latin typeface="Microsoft JhengHei"/>
                        <a:cs typeface="Microsoft JhengHei"/>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0AD47"/>
                    </a:solidFill>
                  </a:tcPr>
                </a:tc>
                <a:extLst>
                  <a:ext uri="{0D108BD9-81ED-4DB2-BD59-A6C34878D82A}">
                    <a16:rowId xmlns:a16="http://schemas.microsoft.com/office/drawing/2014/main" val="10001"/>
                  </a:ext>
                </a:extLst>
              </a:tr>
              <a:tr h="668020">
                <a:tc gridSpan="2">
                  <a:txBody>
                    <a:bodyPr/>
                    <a:lstStyle/>
                    <a:p>
                      <a:pPr marL="79375">
                        <a:lnSpc>
                          <a:spcPct val="100000"/>
                        </a:lnSpc>
                        <a:spcBef>
                          <a:spcPts val="1555"/>
                        </a:spcBef>
                      </a:pPr>
                      <a:r>
                        <a:rPr sz="1750" b="1" spc="-10" dirty="0">
                          <a:solidFill>
                            <a:srgbClr val="0070C0"/>
                          </a:solidFill>
                          <a:latin typeface="Microsoft JhengHei"/>
                          <a:cs typeface="Microsoft JhengHei"/>
                        </a:rPr>
                        <a:t>P7901C</a:t>
                      </a:r>
                      <a:endParaRPr sz="1750">
                        <a:latin typeface="Microsoft JhengHei"/>
                        <a:cs typeface="Microsoft JhengHei"/>
                      </a:endParaRPr>
                    </a:p>
                  </a:txBody>
                  <a:tcPr marL="0" marR="0" marT="1974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tc hMerge="1">
                  <a:txBody>
                    <a:bodyPr/>
                    <a:lstStyle/>
                    <a:p>
                      <a:endParaRPr/>
                    </a:p>
                  </a:txBody>
                  <a:tcPr marL="0" marR="0" marT="0" marB="0"/>
                </a:tc>
                <a:tc>
                  <a:txBody>
                    <a:bodyPr/>
                    <a:lstStyle/>
                    <a:p>
                      <a:pPr marL="62865" marR="401955">
                        <a:lnSpc>
                          <a:spcPct val="101600"/>
                        </a:lnSpc>
                        <a:spcBef>
                          <a:spcPts val="545"/>
                        </a:spcBef>
                      </a:pPr>
                      <a:r>
                        <a:rPr sz="1900" b="1" dirty="0">
                          <a:solidFill>
                            <a:srgbClr val="0070C0"/>
                          </a:solidFill>
                          <a:latin typeface="Microsoft JhengHei"/>
                          <a:cs typeface="Microsoft JhengHei"/>
                        </a:rPr>
                        <a:t>愛滋感染個案發</a:t>
                      </a:r>
                      <a:r>
                        <a:rPr sz="1900" b="1" spc="-50" dirty="0">
                          <a:solidFill>
                            <a:srgbClr val="0070C0"/>
                          </a:solidFill>
                          <a:latin typeface="Microsoft JhengHei"/>
                          <a:cs typeface="Microsoft JhengHei"/>
                        </a:rPr>
                        <a:t>現</a:t>
                      </a:r>
                      <a:r>
                        <a:rPr sz="1900" b="1" dirty="0">
                          <a:solidFill>
                            <a:srgbClr val="0070C0"/>
                          </a:solidFill>
                          <a:latin typeface="Microsoft JhengHei"/>
                          <a:cs typeface="Microsoft JhengHei"/>
                        </a:rPr>
                        <a:t>確診</a:t>
                      </a:r>
                      <a:r>
                        <a:rPr sz="1900" b="1" spc="-50" dirty="0">
                          <a:solidFill>
                            <a:srgbClr val="0070C0"/>
                          </a:solidFill>
                          <a:latin typeface="Microsoft JhengHei"/>
                          <a:cs typeface="Microsoft JhengHei"/>
                        </a:rPr>
                        <a:t>費</a:t>
                      </a:r>
                      <a:endParaRPr sz="1900">
                        <a:latin typeface="Microsoft JhengHei"/>
                        <a:cs typeface="Microsoft JhengHei"/>
                      </a:endParaRPr>
                    </a:p>
                  </a:txBody>
                  <a:tcPr marL="0" marR="0" marT="692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tc gridSpan="2">
                  <a:txBody>
                    <a:bodyPr/>
                    <a:lstStyle/>
                    <a:p>
                      <a:pPr marL="188595" marR="3175" indent="-189865">
                        <a:lnSpc>
                          <a:spcPct val="100000"/>
                        </a:lnSpc>
                        <a:spcBef>
                          <a:spcPts val="1220"/>
                        </a:spcBef>
                        <a:buSzPct val="93548"/>
                        <a:buAutoNum type="arabicPeriod"/>
                        <a:tabLst>
                          <a:tab pos="189230" algn="l"/>
                        </a:tabLst>
                      </a:pPr>
                      <a:r>
                        <a:rPr sz="1550" dirty="0">
                          <a:latin typeface="Microsoft JhengHei"/>
                          <a:cs typeface="Microsoft JhengHei"/>
                        </a:rPr>
                        <a:t>須為健保特約醫事機構</a:t>
                      </a:r>
                      <a:r>
                        <a:rPr sz="1550" spc="-50" dirty="0">
                          <a:latin typeface="Microsoft JhengHei"/>
                          <a:cs typeface="Microsoft JhengHei"/>
                        </a:rPr>
                        <a:t>。</a:t>
                      </a:r>
                      <a:endParaRPr sz="1550">
                        <a:latin typeface="Microsoft JhengHei"/>
                        <a:cs typeface="Microsoft JhengHei"/>
                      </a:endParaRPr>
                    </a:p>
                    <a:p>
                      <a:pPr marL="188595" marR="3175" indent="-189865">
                        <a:lnSpc>
                          <a:spcPct val="100000"/>
                        </a:lnSpc>
                        <a:spcBef>
                          <a:spcPts val="35"/>
                        </a:spcBef>
                        <a:buSzPct val="93548"/>
                        <a:buAutoNum type="arabicPeriod"/>
                        <a:tabLst>
                          <a:tab pos="189230" algn="l"/>
                        </a:tabLst>
                      </a:pPr>
                      <a:r>
                        <a:rPr sz="1550" dirty="0">
                          <a:latin typeface="Microsoft JhengHei"/>
                          <a:cs typeface="Microsoft JhengHei"/>
                        </a:rPr>
                        <a:t>每位愛滋通報個案僅能申報⼀次</a:t>
                      </a:r>
                      <a:r>
                        <a:rPr sz="1550" spc="-50" dirty="0">
                          <a:latin typeface="Microsoft JhengHei"/>
                          <a:cs typeface="Microsoft JhengHei"/>
                        </a:rPr>
                        <a:t>。</a:t>
                      </a:r>
                      <a:endParaRPr sz="1550">
                        <a:latin typeface="Microsoft JhengHei"/>
                        <a:cs typeface="Microsoft JhengHei"/>
                      </a:endParaRPr>
                    </a:p>
                  </a:txBody>
                  <a:tcPr marL="0" marR="0" marT="1549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tc hMerge="1">
                  <a:txBody>
                    <a:bodyPr/>
                    <a:lstStyle/>
                    <a:p>
                      <a:endParaRPr/>
                    </a:p>
                  </a:txBody>
                  <a:tcPr marL="0" marR="0" marT="0" marB="0"/>
                </a:tc>
                <a:tc>
                  <a:txBody>
                    <a:bodyPr/>
                    <a:lstStyle/>
                    <a:p>
                      <a:pPr marR="57785">
                        <a:lnSpc>
                          <a:spcPct val="100000"/>
                        </a:lnSpc>
                        <a:spcBef>
                          <a:spcPts val="35"/>
                        </a:spcBef>
                      </a:pPr>
                      <a:endParaRPr sz="2050">
                        <a:latin typeface="Times New Roman"/>
                        <a:cs typeface="Times New Roman"/>
                      </a:endParaRPr>
                    </a:p>
                    <a:p>
                      <a:pPr marR="57785" algn="ctr">
                        <a:lnSpc>
                          <a:spcPct val="100000"/>
                        </a:lnSpc>
                      </a:pPr>
                      <a:r>
                        <a:rPr sz="1900" dirty="0">
                          <a:latin typeface="Microsoft JhengHei"/>
                          <a:cs typeface="Microsoft JhengHei"/>
                        </a:rPr>
                        <a:t>2,000/</a:t>
                      </a:r>
                      <a:r>
                        <a:rPr sz="1900" spc="-50" dirty="0">
                          <a:latin typeface="Microsoft JhengHei"/>
                          <a:cs typeface="Microsoft JhengHei"/>
                        </a:rPr>
                        <a:t>次</a:t>
                      </a:r>
                      <a:endParaRPr sz="1900">
                        <a:latin typeface="Microsoft JhengHei"/>
                        <a:cs typeface="Microsoft JhengHei"/>
                      </a:endParaRPr>
                    </a:p>
                  </a:txBody>
                  <a:tcPr marL="0" marR="0" marT="44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extLst>
                  <a:ext uri="{0D108BD9-81ED-4DB2-BD59-A6C34878D82A}">
                    <a16:rowId xmlns:a16="http://schemas.microsoft.com/office/drawing/2014/main" val="10002"/>
                  </a:ext>
                </a:extLst>
              </a:tr>
              <a:tr h="1631950">
                <a:tc gridSpan="2">
                  <a:txBody>
                    <a:bodyPr/>
                    <a:lstStyle/>
                    <a:p>
                      <a:pPr>
                        <a:lnSpc>
                          <a:spcPct val="100000"/>
                        </a:lnSpc>
                      </a:pPr>
                      <a:endParaRPr sz="2300">
                        <a:latin typeface="Times New Roman"/>
                        <a:cs typeface="Times New Roman"/>
                      </a:endParaRPr>
                    </a:p>
                    <a:p>
                      <a:pPr>
                        <a:lnSpc>
                          <a:spcPct val="100000"/>
                        </a:lnSpc>
                        <a:spcBef>
                          <a:spcPts val="40"/>
                        </a:spcBef>
                      </a:pPr>
                      <a:endParaRPr sz="2300">
                        <a:latin typeface="Times New Roman"/>
                        <a:cs typeface="Times New Roman"/>
                      </a:endParaRPr>
                    </a:p>
                    <a:p>
                      <a:pPr marL="79375">
                        <a:lnSpc>
                          <a:spcPct val="100000"/>
                        </a:lnSpc>
                      </a:pPr>
                      <a:r>
                        <a:rPr sz="1750" b="1" spc="-10" dirty="0">
                          <a:solidFill>
                            <a:srgbClr val="0070C0"/>
                          </a:solidFill>
                          <a:latin typeface="Microsoft JhengHei"/>
                          <a:cs typeface="Microsoft JhengHei"/>
                        </a:rPr>
                        <a:t>P7902C</a:t>
                      </a:r>
                      <a:endParaRPr sz="1750">
                        <a:latin typeface="Microsoft JhengHei"/>
                        <a:cs typeface="Microsoft JhengHe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hMerge="1">
                  <a:txBody>
                    <a:bodyPr/>
                    <a:lstStyle/>
                    <a:p>
                      <a:endParaRPr/>
                    </a:p>
                  </a:txBody>
                  <a:tcPr marL="0" marR="0" marT="0" marB="0"/>
                </a:tc>
                <a:tc>
                  <a:txBody>
                    <a:bodyPr/>
                    <a:lstStyle/>
                    <a:p>
                      <a:pPr>
                        <a:lnSpc>
                          <a:spcPct val="100000"/>
                        </a:lnSpc>
                      </a:pPr>
                      <a:endParaRPr sz="2500">
                        <a:latin typeface="Times New Roman"/>
                        <a:cs typeface="Times New Roman"/>
                      </a:endParaRPr>
                    </a:p>
                    <a:p>
                      <a:pPr>
                        <a:lnSpc>
                          <a:spcPct val="100000"/>
                        </a:lnSpc>
                        <a:spcBef>
                          <a:spcPts val="15"/>
                        </a:spcBef>
                      </a:pPr>
                      <a:endParaRPr sz="2050">
                        <a:latin typeface="Times New Roman"/>
                        <a:cs typeface="Times New Roman"/>
                      </a:endParaRPr>
                    </a:p>
                    <a:p>
                      <a:pPr marL="62865">
                        <a:lnSpc>
                          <a:spcPct val="100000"/>
                        </a:lnSpc>
                        <a:spcBef>
                          <a:spcPts val="5"/>
                        </a:spcBef>
                      </a:pPr>
                      <a:r>
                        <a:rPr sz="1900" b="1" dirty="0">
                          <a:solidFill>
                            <a:srgbClr val="0070C0"/>
                          </a:solidFill>
                          <a:latin typeface="Microsoft JhengHei"/>
                          <a:cs typeface="Microsoft JhengHei"/>
                        </a:rPr>
                        <a:t>新收案管理照護</a:t>
                      </a:r>
                      <a:r>
                        <a:rPr sz="1900" b="1" spc="-50" dirty="0">
                          <a:solidFill>
                            <a:srgbClr val="0070C0"/>
                          </a:solidFill>
                          <a:latin typeface="Microsoft JhengHei"/>
                          <a:cs typeface="Microsoft JhengHei"/>
                        </a:rPr>
                        <a:t>費</a:t>
                      </a:r>
                      <a:endParaRPr sz="1900">
                        <a:latin typeface="Microsoft JhengHei"/>
                        <a:cs typeface="Microsoft JhengHe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gridSpan="2">
                  <a:txBody>
                    <a:bodyPr/>
                    <a:lstStyle/>
                    <a:p>
                      <a:pPr marL="188595" marR="3175" indent="-189865">
                        <a:lnSpc>
                          <a:spcPct val="100000"/>
                        </a:lnSpc>
                        <a:spcBef>
                          <a:spcPts val="1470"/>
                        </a:spcBef>
                        <a:buSzPct val="93548"/>
                        <a:buAutoNum type="arabicPeriod"/>
                        <a:tabLst>
                          <a:tab pos="189230" algn="l"/>
                        </a:tabLst>
                      </a:pPr>
                      <a:r>
                        <a:rPr sz="1550" dirty="0">
                          <a:latin typeface="Microsoft JhengHei"/>
                          <a:cs typeface="Microsoft JhengHei"/>
                        </a:rPr>
                        <a:t>須為HIV指定醫事機構</a:t>
                      </a:r>
                      <a:r>
                        <a:rPr sz="1550" spc="-50" dirty="0">
                          <a:latin typeface="Microsoft JhengHei"/>
                          <a:cs typeface="Microsoft JhengHei"/>
                        </a:rPr>
                        <a:t>。</a:t>
                      </a:r>
                      <a:endParaRPr sz="1550">
                        <a:latin typeface="Microsoft JhengHei"/>
                        <a:cs typeface="Microsoft JhengHei"/>
                      </a:endParaRPr>
                    </a:p>
                    <a:p>
                      <a:pPr marL="189230" indent="-189865">
                        <a:lnSpc>
                          <a:spcPct val="101800"/>
                        </a:lnSpc>
                        <a:spcBef>
                          <a:spcPts val="5"/>
                        </a:spcBef>
                        <a:buSzPct val="93548"/>
                        <a:buAutoNum type="arabicPeriod"/>
                        <a:tabLst>
                          <a:tab pos="220345" algn="l"/>
                        </a:tabLst>
                      </a:pPr>
                      <a:r>
                        <a:rPr sz="1550" dirty="0">
                          <a:latin typeface="Microsoft JhengHei"/>
                          <a:cs typeface="Microsoft JhengHei"/>
                        </a:rPr>
                        <a:t>本項費用至多給付3次，適用對象為</a:t>
                      </a:r>
                      <a:r>
                        <a:rPr sz="1550" spc="-50" dirty="0">
                          <a:latin typeface="Microsoft JhengHei"/>
                          <a:cs typeface="Microsoft JhengHei"/>
                        </a:rPr>
                        <a:t>：</a:t>
                      </a:r>
                      <a:r>
                        <a:rPr sz="1550" spc="500" dirty="0">
                          <a:latin typeface="Microsoft JhengHei"/>
                          <a:cs typeface="Microsoft JhengHei"/>
                        </a:rPr>
                        <a:t>                   	</a:t>
                      </a:r>
                      <a:r>
                        <a:rPr sz="1550" dirty="0">
                          <a:latin typeface="Microsoft JhengHei"/>
                          <a:cs typeface="Microsoft JhengHei"/>
                        </a:rPr>
                        <a:t>(1)新服藥感染者：第⼀次接受治療及服藥之感染者</a:t>
                      </a:r>
                      <a:r>
                        <a:rPr sz="1550" spc="-50" dirty="0">
                          <a:latin typeface="Microsoft JhengHei"/>
                          <a:cs typeface="Microsoft JhengHei"/>
                        </a:rPr>
                        <a:t>。</a:t>
                      </a:r>
                      <a:r>
                        <a:rPr sz="1550" spc="500" dirty="0">
                          <a:latin typeface="Microsoft JhengHei"/>
                          <a:cs typeface="Microsoft JhengHei"/>
                        </a:rPr>
                        <a:t>       	</a:t>
                      </a:r>
                      <a:r>
                        <a:rPr sz="1550" dirty="0">
                          <a:latin typeface="Microsoft JhengHei"/>
                          <a:cs typeface="Microsoft JhengHei"/>
                        </a:rPr>
                        <a:t>(2)重新服藥感染者：通報後曾有領藥紀錄，但本次領藥日回</a:t>
                      </a:r>
                      <a:r>
                        <a:rPr sz="1550" spc="-50" dirty="0">
                          <a:latin typeface="Microsoft JhengHei"/>
                          <a:cs typeface="Microsoft JhengHei"/>
                        </a:rPr>
                        <a:t>溯</a:t>
                      </a:r>
                      <a:endParaRPr sz="1550">
                        <a:latin typeface="Microsoft JhengHei"/>
                        <a:cs typeface="Microsoft JhengHei"/>
                      </a:endParaRPr>
                    </a:p>
                    <a:p>
                      <a:pPr marL="473709" marR="3175">
                        <a:lnSpc>
                          <a:spcPct val="100000"/>
                        </a:lnSpc>
                        <a:spcBef>
                          <a:spcPts val="35"/>
                        </a:spcBef>
                      </a:pPr>
                      <a:r>
                        <a:rPr sz="1550" dirty="0">
                          <a:latin typeface="Microsoft JhengHei"/>
                          <a:cs typeface="Microsoft JhengHei"/>
                        </a:rPr>
                        <a:t>前⼀年(52週</a:t>
                      </a:r>
                      <a:r>
                        <a:rPr sz="1550" spc="-10" dirty="0">
                          <a:latin typeface="Microsoft JhengHei"/>
                          <a:cs typeface="Microsoft JhengHei"/>
                        </a:rPr>
                        <a:t>)</a:t>
                      </a:r>
                      <a:r>
                        <a:rPr sz="1550" dirty="0">
                          <a:latin typeface="Microsoft JhengHei"/>
                          <a:cs typeface="Microsoft JhengHei"/>
                        </a:rPr>
                        <a:t>未有領藥紀錄之中斷服藥之感染</a:t>
                      </a:r>
                      <a:r>
                        <a:rPr sz="1550" spc="-50" dirty="0">
                          <a:latin typeface="Microsoft JhengHei"/>
                          <a:cs typeface="Microsoft JhengHei"/>
                        </a:rPr>
                        <a:t>者</a:t>
                      </a:r>
                      <a:endParaRPr sz="1550">
                        <a:latin typeface="Microsoft JhengHei"/>
                        <a:cs typeface="Microsoft JhengHei"/>
                      </a:endParaRPr>
                    </a:p>
                    <a:p>
                      <a:pPr marL="188595" marR="3175" indent="-189865">
                        <a:lnSpc>
                          <a:spcPts val="1810"/>
                        </a:lnSpc>
                        <a:spcBef>
                          <a:spcPts val="30"/>
                        </a:spcBef>
                        <a:buSzPct val="93548"/>
                        <a:buAutoNum type="arabicPeriod" startAt="3"/>
                        <a:tabLst>
                          <a:tab pos="189230" algn="l"/>
                        </a:tabLst>
                      </a:pPr>
                      <a:r>
                        <a:rPr sz="1550" b="1" dirty="0">
                          <a:solidFill>
                            <a:srgbClr val="4471C4"/>
                          </a:solidFill>
                          <a:latin typeface="Microsoft JhengHei"/>
                          <a:cs typeface="Microsoft JhengHei"/>
                        </a:rPr>
                        <a:t>從第⼀次領藥日開始每月支付⼀次，至多給付</a:t>
                      </a:r>
                      <a:r>
                        <a:rPr sz="1550" b="1" spc="-10" dirty="0">
                          <a:solidFill>
                            <a:srgbClr val="4471C4"/>
                          </a:solidFill>
                          <a:latin typeface="Microsoft JhengHei"/>
                          <a:cs typeface="Microsoft JhengHei"/>
                        </a:rPr>
                        <a:t>3</a:t>
                      </a:r>
                      <a:r>
                        <a:rPr sz="1550" b="1" dirty="0">
                          <a:solidFill>
                            <a:srgbClr val="4471C4"/>
                          </a:solidFill>
                          <a:latin typeface="Microsoft JhengHei"/>
                          <a:cs typeface="Microsoft JhengHei"/>
                        </a:rPr>
                        <a:t>次</a:t>
                      </a:r>
                      <a:r>
                        <a:rPr sz="1550" b="1" spc="-50" dirty="0">
                          <a:solidFill>
                            <a:srgbClr val="4471C4"/>
                          </a:solidFill>
                          <a:latin typeface="Microsoft JhengHei"/>
                          <a:cs typeface="Microsoft JhengHei"/>
                        </a:rPr>
                        <a:t>。</a:t>
                      </a:r>
                      <a:endParaRPr sz="1550">
                        <a:latin typeface="Microsoft JhengHei"/>
                        <a:cs typeface="Microsoft JhengHei"/>
                      </a:endParaRPr>
                    </a:p>
                  </a:txBody>
                  <a:tcPr marL="0" marR="0" marT="186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hMerge="1">
                  <a:txBody>
                    <a:bodyPr/>
                    <a:lstStyle/>
                    <a:p>
                      <a:endParaRPr/>
                    </a:p>
                  </a:txBody>
                  <a:tcPr marL="0" marR="0" marT="0" marB="0"/>
                </a:tc>
                <a:tc>
                  <a:txBody>
                    <a:bodyPr/>
                    <a:lstStyle/>
                    <a:p>
                      <a:pPr marR="57785">
                        <a:lnSpc>
                          <a:spcPct val="100000"/>
                        </a:lnSpc>
                      </a:pPr>
                      <a:endParaRPr sz="2500">
                        <a:latin typeface="Times New Roman"/>
                        <a:cs typeface="Times New Roman"/>
                      </a:endParaRPr>
                    </a:p>
                    <a:p>
                      <a:pPr marR="57785">
                        <a:lnSpc>
                          <a:spcPct val="100000"/>
                        </a:lnSpc>
                        <a:spcBef>
                          <a:spcPts val="15"/>
                        </a:spcBef>
                      </a:pPr>
                      <a:endParaRPr sz="2050">
                        <a:latin typeface="Times New Roman"/>
                        <a:cs typeface="Times New Roman"/>
                      </a:endParaRPr>
                    </a:p>
                    <a:p>
                      <a:pPr marR="57785" algn="ctr">
                        <a:lnSpc>
                          <a:spcPct val="100000"/>
                        </a:lnSpc>
                        <a:spcBef>
                          <a:spcPts val="5"/>
                        </a:spcBef>
                      </a:pPr>
                      <a:r>
                        <a:rPr sz="1900" dirty="0">
                          <a:latin typeface="Microsoft JhengHei"/>
                          <a:cs typeface="Microsoft JhengHei"/>
                        </a:rPr>
                        <a:t>1,000/</a:t>
                      </a:r>
                      <a:r>
                        <a:rPr sz="1900" spc="-50" dirty="0">
                          <a:latin typeface="Microsoft JhengHei"/>
                          <a:cs typeface="Microsoft JhengHei"/>
                        </a:rPr>
                        <a:t>次</a:t>
                      </a:r>
                      <a:endParaRPr sz="1900">
                        <a:latin typeface="Microsoft JhengHei"/>
                        <a:cs typeface="Microsoft JhengHe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extLst>
                  <a:ext uri="{0D108BD9-81ED-4DB2-BD59-A6C34878D82A}">
                    <a16:rowId xmlns:a16="http://schemas.microsoft.com/office/drawing/2014/main" val="10003"/>
                  </a:ext>
                </a:extLst>
              </a:tr>
              <a:tr h="653415">
                <a:tc gridSpan="2">
                  <a:txBody>
                    <a:bodyPr/>
                    <a:lstStyle/>
                    <a:p>
                      <a:pPr marL="79375">
                        <a:lnSpc>
                          <a:spcPct val="100000"/>
                        </a:lnSpc>
                        <a:spcBef>
                          <a:spcPts val="1495"/>
                        </a:spcBef>
                      </a:pPr>
                      <a:r>
                        <a:rPr sz="1750" b="1" spc="-10" dirty="0">
                          <a:solidFill>
                            <a:srgbClr val="0070C0"/>
                          </a:solidFill>
                          <a:latin typeface="Microsoft JhengHei"/>
                          <a:cs typeface="Microsoft JhengHei"/>
                        </a:rPr>
                        <a:t>P7903C</a:t>
                      </a:r>
                      <a:endParaRPr sz="1750">
                        <a:latin typeface="Microsoft JhengHei"/>
                        <a:cs typeface="Microsoft JhengHei"/>
                      </a:endParaRPr>
                    </a:p>
                  </a:txBody>
                  <a:tcPr marL="0" marR="0" marT="1898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tc hMerge="1">
                  <a:txBody>
                    <a:bodyPr/>
                    <a:lstStyle/>
                    <a:p>
                      <a:endParaRPr/>
                    </a:p>
                  </a:txBody>
                  <a:tcPr marL="0" marR="0" marT="0" marB="0"/>
                </a:tc>
                <a:tc>
                  <a:txBody>
                    <a:bodyPr/>
                    <a:lstStyle/>
                    <a:p>
                      <a:pPr marL="62865">
                        <a:lnSpc>
                          <a:spcPct val="100000"/>
                        </a:lnSpc>
                        <a:spcBef>
                          <a:spcPts val="1880"/>
                        </a:spcBef>
                      </a:pPr>
                      <a:r>
                        <a:rPr sz="1900" b="1" dirty="0">
                          <a:solidFill>
                            <a:srgbClr val="0070C0"/>
                          </a:solidFill>
                          <a:latin typeface="Microsoft JhengHei"/>
                          <a:cs typeface="Microsoft JhengHei"/>
                        </a:rPr>
                        <a:t>追蹤個案管理照護</a:t>
                      </a:r>
                      <a:r>
                        <a:rPr sz="1900" b="1" spc="-50" dirty="0">
                          <a:solidFill>
                            <a:srgbClr val="0070C0"/>
                          </a:solidFill>
                          <a:latin typeface="Microsoft JhengHei"/>
                          <a:cs typeface="Microsoft JhengHei"/>
                        </a:rPr>
                        <a:t>費</a:t>
                      </a:r>
                      <a:endParaRPr sz="1900">
                        <a:latin typeface="Microsoft JhengHei"/>
                        <a:cs typeface="Microsoft JhengHei"/>
                      </a:endParaRPr>
                    </a:p>
                  </a:txBody>
                  <a:tcPr marL="0" marR="0" marT="2387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tc gridSpan="2">
                  <a:txBody>
                    <a:bodyPr/>
                    <a:lstStyle/>
                    <a:p>
                      <a:pPr marL="188595" marR="3175" indent="-189865">
                        <a:lnSpc>
                          <a:spcPct val="100000"/>
                        </a:lnSpc>
                        <a:spcBef>
                          <a:spcPts val="1340"/>
                        </a:spcBef>
                        <a:buSzPct val="93548"/>
                        <a:buAutoNum type="arabicPeriod"/>
                        <a:tabLst>
                          <a:tab pos="189230" algn="l"/>
                        </a:tabLst>
                      </a:pPr>
                      <a:r>
                        <a:rPr sz="1550" dirty="0">
                          <a:latin typeface="Microsoft JhengHei"/>
                          <a:cs typeface="Microsoft JhengHei"/>
                        </a:rPr>
                        <a:t>須為HIV指定醫事機構</a:t>
                      </a:r>
                      <a:r>
                        <a:rPr sz="1550" spc="-50" dirty="0">
                          <a:latin typeface="Microsoft JhengHei"/>
                          <a:cs typeface="Microsoft JhengHei"/>
                        </a:rPr>
                        <a:t>。</a:t>
                      </a:r>
                      <a:endParaRPr sz="1550">
                        <a:latin typeface="Microsoft JhengHei"/>
                        <a:cs typeface="Microsoft JhengHei"/>
                      </a:endParaRPr>
                    </a:p>
                    <a:p>
                      <a:pPr marL="188595" marR="3175" indent="-189865">
                        <a:lnSpc>
                          <a:spcPts val="1810"/>
                        </a:lnSpc>
                        <a:spcBef>
                          <a:spcPts val="35"/>
                        </a:spcBef>
                        <a:buSzPct val="93548"/>
                        <a:buAutoNum type="arabicPeriod"/>
                        <a:tabLst>
                          <a:tab pos="189230" algn="l"/>
                        </a:tabLst>
                      </a:pPr>
                      <a:r>
                        <a:rPr sz="1550" b="1" dirty="0">
                          <a:solidFill>
                            <a:srgbClr val="4471C4"/>
                          </a:solidFill>
                          <a:latin typeface="Microsoft JhengHei"/>
                          <a:cs typeface="Microsoft JhengHei"/>
                        </a:rPr>
                        <a:t>符合條件者，至多每</a:t>
                      </a:r>
                      <a:r>
                        <a:rPr sz="1550" b="1" spc="-10" dirty="0">
                          <a:solidFill>
                            <a:srgbClr val="4471C4"/>
                          </a:solidFill>
                          <a:latin typeface="Microsoft JhengHei"/>
                          <a:cs typeface="Microsoft JhengHei"/>
                        </a:rPr>
                        <a:t>12</a:t>
                      </a:r>
                      <a:r>
                        <a:rPr sz="1550" b="1" dirty="0">
                          <a:solidFill>
                            <a:srgbClr val="4471C4"/>
                          </a:solidFill>
                          <a:latin typeface="Microsoft JhengHei"/>
                          <a:cs typeface="Microsoft JhengHei"/>
                        </a:rPr>
                        <a:t>週支付⼀次</a:t>
                      </a:r>
                      <a:r>
                        <a:rPr sz="1550" b="1" spc="-50" dirty="0">
                          <a:solidFill>
                            <a:srgbClr val="4471C4"/>
                          </a:solidFill>
                          <a:latin typeface="Microsoft JhengHei"/>
                          <a:cs typeface="Microsoft JhengHei"/>
                        </a:rPr>
                        <a:t>。</a:t>
                      </a:r>
                      <a:endParaRPr sz="1550">
                        <a:latin typeface="Microsoft JhengHei"/>
                        <a:cs typeface="Microsoft JhengHei"/>
                      </a:endParaRPr>
                    </a:p>
                  </a:txBody>
                  <a:tcPr marL="0" marR="0" marT="170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tc hMerge="1">
                  <a:txBody>
                    <a:bodyPr/>
                    <a:lstStyle/>
                    <a:p>
                      <a:endParaRPr/>
                    </a:p>
                  </a:txBody>
                  <a:tcPr marL="0" marR="0" marT="0" marB="0"/>
                </a:tc>
                <a:tc>
                  <a:txBody>
                    <a:bodyPr/>
                    <a:lstStyle/>
                    <a:p>
                      <a:pPr marR="57785">
                        <a:lnSpc>
                          <a:spcPct val="100000"/>
                        </a:lnSpc>
                        <a:spcBef>
                          <a:spcPts val="40"/>
                        </a:spcBef>
                      </a:pPr>
                      <a:endParaRPr sz="2150">
                        <a:latin typeface="Times New Roman"/>
                        <a:cs typeface="Times New Roman"/>
                      </a:endParaRPr>
                    </a:p>
                    <a:p>
                      <a:pPr marL="3175" marR="57785" algn="ctr">
                        <a:lnSpc>
                          <a:spcPct val="100000"/>
                        </a:lnSpc>
                      </a:pPr>
                      <a:r>
                        <a:rPr sz="1900" dirty="0">
                          <a:latin typeface="Microsoft JhengHei"/>
                          <a:cs typeface="Microsoft JhengHei"/>
                        </a:rPr>
                        <a:t>350/</a:t>
                      </a:r>
                      <a:r>
                        <a:rPr sz="1900" spc="-50" dirty="0">
                          <a:latin typeface="Microsoft JhengHei"/>
                          <a:cs typeface="Microsoft JhengHei"/>
                        </a:rPr>
                        <a:t>次</a:t>
                      </a:r>
                      <a:endParaRPr sz="1900">
                        <a:latin typeface="Microsoft JhengHei"/>
                        <a:cs typeface="Microsoft JhengHei"/>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extLst>
                  <a:ext uri="{0D108BD9-81ED-4DB2-BD59-A6C34878D82A}">
                    <a16:rowId xmlns:a16="http://schemas.microsoft.com/office/drawing/2014/main" val="10004"/>
                  </a:ext>
                </a:extLst>
              </a:tr>
              <a:tr h="1054100">
                <a:tc gridSpan="2">
                  <a:txBody>
                    <a:bodyPr/>
                    <a:lstStyle/>
                    <a:p>
                      <a:pPr>
                        <a:lnSpc>
                          <a:spcPct val="100000"/>
                        </a:lnSpc>
                        <a:spcBef>
                          <a:spcPts val="5"/>
                        </a:spcBef>
                      </a:pPr>
                      <a:endParaRPr sz="2650">
                        <a:latin typeface="Times New Roman"/>
                        <a:cs typeface="Times New Roman"/>
                      </a:endParaRPr>
                    </a:p>
                    <a:p>
                      <a:pPr marL="79375">
                        <a:lnSpc>
                          <a:spcPct val="100000"/>
                        </a:lnSpc>
                      </a:pPr>
                      <a:r>
                        <a:rPr sz="1750" b="1" spc="-10" dirty="0">
                          <a:solidFill>
                            <a:srgbClr val="0070C0"/>
                          </a:solidFill>
                          <a:latin typeface="Microsoft JhengHei"/>
                          <a:cs typeface="Microsoft JhengHei"/>
                        </a:rPr>
                        <a:t>P7904C</a:t>
                      </a:r>
                      <a:endParaRPr sz="1750">
                        <a:latin typeface="Microsoft JhengHei"/>
                        <a:cs typeface="Microsoft JhengHei"/>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hMerge="1">
                  <a:txBody>
                    <a:bodyPr/>
                    <a:lstStyle/>
                    <a:p>
                      <a:endParaRPr/>
                    </a:p>
                  </a:txBody>
                  <a:tcPr marL="0" marR="0" marT="0" marB="0"/>
                </a:tc>
                <a:tc>
                  <a:txBody>
                    <a:bodyPr/>
                    <a:lstStyle/>
                    <a:p>
                      <a:pPr>
                        <a:lnSpc>
                          <a:spcPct val="100000"/>
                        </a:lnSpc>
                        <a:spcBef>
                          <a:spcPts val="15"/>
                        </a:spcBef>
                      </a:pPr>
                      <a:endParaRPr sz="2250">
                        <a:latin typeface="Times New Roman"/>
                        <a:cs typeface="Times New Roman"/>
                      </a:endParaRPr>
                    </a:p>
                    <a:p>
                      <a:pPr marL="62865" marR="401955">
                        <a:lnSpc>
                          <a:spcPct val="101600"/>
                        </a:lnSpc>
                      </a:pPr>
                      <a:r>
                        <a:rPr sz="1900" b="1" dirty="0">
                          <a:solidFill>
                            <a:srgbClr val="0070C0"/>
                          </a:solidFill>
                          <a:latin typeface="Microsoft JhengHei"/>
                          <a:cs typeface="Microsoft JhengHei"/>
                        </a:rPr>
                        <a:t>愛滋感染個案治</a:t>
                      </a:r>
                      <a:r>
                        <a:rPr sz="1900" b="1" spc="-50" dirty="0">
                          <a:solidFill>
                            <a:srgbClr val="0070C0"/>
                          </a:solidFill>
                          <a:latin typeface="Microsoft JhengHei"/>
                          <a:cs typeface="Microsoft JhengHei"/>
                        </a:rPr>
                        <a:t>療</a:t>
                      </a:r>
                      <a:r>
                        <a:rPr sz="1900" b="1" dirty="0">
                          <a:solidFill>
                            <a:srgbClr val="0070C0"/>
                          </a:solidFill>
                          <a:latin typeface="Microsoft JhengHei"/>
                          <a:cs typeface="Microsoft JhengHei"/>
                        </a:rPr>
                        <a:t>監測評估</a:t>
                      </a:r>
                      <a:r>
                        <a:rPr sz="1900" b="1" spc="-50" dirty="0">
                          <a:solidFill>
                            <a:srgbClr val="0070C0"/>
                          </a:solidFill>
                          <a:latin typeface="Microsoft JhengHei"/>
                          <a:cs typeface="Microsoft JhengHei"/>
                        </a:rPr>
                        <a:t>費</a:t>
                      </a:r>
                      <a:endParaRPr sz="1900">
                        <a:latin typeface="Microsoft JhengHei"/>
                        <a:cs typeface="Microsoft JhengHe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gridSpan="2">
                  <a:txBody>
                    <a:bodyPr/>
                    <a:lstStyle/>
                    <a:p>
                      <a:pPr marL="188595" marR="3175" indent="-189865">
                        <a:lnSpc>
                          <a:spcPct val="100000"/>
                        </a:lnSpc>
                        <a:spcBef>
                          <a:spcPts val="705"/>
                        </a:spcBef>
                        <a:buSzPct val="93548"/>
                        <a:buAutoNum type="arabicPeriod"/>
                        <a:tabLst>
                          <a:tab pos="189230" algn="l"/>
                        </a:tabLst>
                      </a:pPr>
                      <a:r>
                        <a:rPr sz="1550" dirty="0">
                          <a:latin typeface="Microsoft JhengHei"/>
                          <a:cs typeface="Microsoft JhengHei"/>
                        </a:rPr>
                        <a:t>須為HIV指定醫事機構</a:t>
                      </a:r>
                      <a:r>
                        <a:rPr sz="1550" spc="-50" dirty="0">
                          <a:latin typeface="Microsoft JhengHei"/>
                          <a:cs typeface="Microsoft JhengHei"/>
                        </a:rPr>
                        <a:t>。</a:t>
                      </a:r>
                      <a:endParaRPr sz="1550">
                        <a:latin typeface="Microsoft JhengHei"/>
                        <a:cs typeface="Microsoft JhengHei"/>
                      </a:endParaRPr>
                    </a:p>
                    <a:p>
                      <a:pPr marL="188595" indent="-189230">
                        <a:lnSpc>
                          <a:spcPct val="101600"/>
                        </a:lnSpc>
                        <a:spcBef>
                          <a:spcPts val="5"/>
                        </a:spcBef>
                        <a:buSzPct val="93548"/>
                        <a:buAutoNum type="arabicPeriod"/>
                        <a:tabLst>
                          <a:tab pos="189230" algn="l"/>
                        </a:tabLst>
                      </a:pPr>
                      <a:r>
                        <a:rPr sz="1550" dirty="0">
                          <a:latin typeface="Microsoft JhengHei"/>
                          <a:cs typeface="Microsoft JhengHei"/>
                        </a:rPr>
                        <a:t>⼀年至少檢驗(CD4</a:t>
                      </a:r>
                      <a:r>
                        <a:rPr sz="1550" spc="50" dirty="0">
                          <a:latin typeface="Microsoft JhengHei"/>
                          <a:cs typeface="Microsoft JhengHei"/>
                        </a:rPr>
                        <a:t>及</a:t>
                      </a:r>
                      <a:r>
                        <a:rPr sz="1550" dirty="0">
                          <a:latin typeface="Microsoft JhengHei"/>
                          <a:cs typeface="Microsoft JhengHei"/>
                        </a:rPr>
                        <a:t>愛滋</a:t>
                      </a:r>
                      <a:r>
                        <a:rPr sz="1550" spc="50" dirty="0">
                          <a:latin typeface="Microsoft JhengHei"/>
                          <a:cs typeface="Microsoft JhengHei"/>
                        </a:rPr>
                        <a:t>病</a:t>
                      </a:r>
                      <a:r>
                        <a:rPr sz="1550" dirty="0">
                          <a:latin typeface="Microsoft JhengHei"/>
                          <a:cs typeface="Microsoft JhengHei"/>
                        </a:rPr>
                        <a:t>毒血漿病毒</a:t>
                      </a:r>
                      <a:r>
                        <a:rPr sz="1550" spc="20" dirty="0">
                          <a:latin typeface="Microsoft JhengHei"/>
                          <a:cs typeface="Microsoft JhengHei"/>
                        </a:rPr>
                        <a:t>量)</a:t>
                      </a:r>
                      <a:r>
                        <a:rPr sz="1550" spc="-10" dirty="0">
                          <a:latin typeface="Microsoft JhengHei"/>
                          <a:cs typeface="Microsoft JhengHei"/>
                        </a:rPr>
                        <a:t>2</a:t>
                      </a:r>
                      <a:r>
                        <a:rPr sz="1550" dirty="0">
                          <a:latin typeface="Microsoft JhengHei"/>
                          <a:cs typeface="Microsoft JhengHei"/>
                        </a:rPr>
                        <a:t>次以上</a:t>
                      </a:r>
                      <a:r>
                        <a:rPr sz="1550" spc="85" dirty="0">
                          <a:latin typeface="Microsoft JhengHei"/>
                          <a:cs typeface="Microsoft JhengHei"/>
                        </a:rPr>
                        <a:t>， 並透過健</a:t>
                      </a:r>
                      <a:r>
                        <a:rPr sz="1550" spc="55" dirty="0">
                          <a:latin typeface="Microsoft JhengHei"/>
                          <a:cs typeface="Microsoft JhengHei"/>
                        </a:rPr>
                        <a:t>保資訊網服務系統</a:t>
                      </a:r>
                      <a:r>
                        <a:rPr sz="1550" dirty="0">
                          <a:latin typeface="Microsoft JhengHei"/>
                          <a:cs typeface="Microsoft JhengHei"/>
                        </a:rPr>
                        <a:t>(VPN)</a:t>
                      </a:r>
                      <a:r>
                        <a:rPr sz="1550" spc="55" dirty="0">
                          <a:latin typeface="Microsoft JhengHei"/>
                          <a:cs typeface="Microsoft JhengHei"/>
                        </a:rPr>
                        <a:t>平</a:t>
                      </a:r>
                      <a:r>
                        <a:rPr sz="1550" spc="50" dirty="0">
                          <a:latin typeface="Microsoft JhengHei"/>
                          <a:cs typeface="Microsoft JhengHei"/>
                        </a:rPr>
                        <a:t>台，</a:t>
                      </a:r>
                      <a:r>
                        <a:rPr sz="1550" spc="55" dirty="0">
                          <a:latin typeface="Microsoft JhengHei"/>
                          <a:cs typeface="Microsoft JhengHei"/>
                        </a:rPr>
                        <a:t>於收到檢驗報告</a:t>
                      </a:r>
                      <a:r>
                        <a:rPr sz="1550" dirty="0">
                          <a:latin typeface="Microsoft JhengHei"/>
                          <a:cs typeface="Microsoft JhengHei"/>
                        </a:rPr>
                        <a:t>1</a:t>
                      </a:r>
                      <a:r>
                        <a:rPr sz="1550" spc="55" dirty="0">
                          <a:latin typeface="Microsoft JhengHei"/>
                          <a:cs typeface="Microsoft JhengHei"/>
                        </a:rPr>
                        <a:t>週內完成上</a:t>
                      </a:r>
                      <a:r>
                        <a:rPr sz="1550" spc="5" dirty="0">
                          <a:latin typeface="Microsoft JhengHei"/>
                          <a:cs typeface="Microsoft JhengHei"/>
                        </a:rPr>
                        <a:t>傳</a:t>
                      </a:r>
                      <a:endParaRPr sz="1550">
                        <a:latin typeface="Microsoft JhengHei"/>
                        <a:cs typeface="Microsoft JhengHei"/>
                      </a:endParaRPr>
                    </a:p>
                    <a:p>
                      <a:pPr marL="188595" marR="3175">
                        <a:lnSpc>
                          <a:spcPts val="1814"/>
                        </a:lnSpc>
                        <a:spcBef>
                          <a:spcPts val="35"/>
                        </a:spcBef>
                      </a:pPr>
                      <a:r>
                        <a:rPr sz="1550" dirty="0">
                          <a:latin typeface="Microsoft JhengHei"/>
                          <a:cs typeface="Microsoft JhengHei"/>
                        </a:rPr>
                        <a:t>。</a:t>
                      </a:r>
                      <a:endParaRPr sz="1550">
                        <a:latin typeface="Microsoft JhengHei"/>
                        <a:cs typeface="Microsoft JhengHei"/>
                      </a:endParaRPr>
                    </a:p>
                  </a:txBody>
                  <a:tcPr marL="0" marR="0" marT="895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hMerge="1">
                  <a:txBody>
                    <a:bodyPr/>
                    <a:lstStyle/>
                    <a:p>
                      <a:endParaRPr/>
                    </a:p>
                  </a:txBody>
                  <a:tcPr marL="0" marR="0" marT="0" marB="0"/>
                </a:tc>
                <a:tc>
                  <a:txBody>
                    <a:bodyPr/>
                    <a:lstStyle/>
                    <a:p>
                      <a:pPr marR="57785">
                        <a:lnSpc>
                          <a:spcPct val="100000"/>
                        </a:lnSpc>
                      </a:pPr>
                      <a:endParaRPr sz="2500">
                        <a:latin typeface="Times New Roman"/>
                        <a:cs typeface="Times New Roman"/>
                      </a:endParaRPr>
                    </a:p>
                    <a:p>
                      <a:pPr marL="132080" marR="57785">
                        <a:lnSpc>
                          <a:spcPct val="100000"/>
                        </a:lnSpc>
                        <a:spcBef>
                          <a:spcPts val="1620"/>
                        </a:spcBef>
                      </a:pPr>
                      <a:r>
                        <a:rPr sz="1900" dirty="0">
                          <a:latin typeface="Microsoft JhengHei"/>
                          <a:cs typeface="Microsoft JhengHei"/>
                        </a:rPr>
                        <a:t>900/</a:t>
                      </a:r>
                      <a:r>
                        <a:rPr sz="1900" spc="-50" dirty="0">
                          <a:latin typeface="Microsoft JhengHei"/>
                          <a:cs typeface="Microsoft JhengHei"/>
                        </a:rPr>
                        <a:t>年</a:t>
                      </a:r>
                      <a:endParaRPr sz="1900">
                        <a:latin typeface="Microsoft JhengHei"/>
                        <a:cs typeface="Microsoft JhengHei"/>
                      </a:endParaRPr>
                    </a:p>
                    <a:p>
                      <a:pPr algn="r">
                        <a:lnSpc>
                          <a:spcPts val="780"/>
                        </a:lnSpc>
                        <a:spcBef>
                          <a:spcPts val="645"/>
                        </a:spcBef>
                      </a:pPr>
                      <a:r>
                        <a:rPr sz="1050" spc="-25" dirty="0">
                          <a:solidFill>
                            <a:srgbClr val="252525"/>
                          </a:solidFill>
                          <a:latin typeface="Microsoft JhengHei"/>
                          <a:cs typeface="Microsoft JhengHei"/>
                        </a:rPr>
                        <a:t>135</a:t>
                      </a:r>
                      <a:endParaRPr sz="1050">
                        <a:latin typeface="Microsoft JhengHei"/>
                        <a:cs typeface="Microsoft JhengHe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5671451" y="1902714"/>
            <a:ext cx="4756785" cy="3952875"/>
            <a:chOff x="5671451" y="1902714"/>
            <a:chExt cx="4756785" cy="3952875"/>
          </a:xfrm>
        </p:grpSpPr>
        <p:sp>
          <p:nvSpPr>
            <p:cNvPr id="4" name="object 4"/>
            <p:cNvSpPr/>
            <p:nvPr/>
          </p:nvSpPr>
          <p:spPr>
            <a:xfrm>
              <a:off x="5671451" y="1902714"/>
              <a:ext cx="4749800" cy="3940810"/>
            </a:xfrm>
            <a:custGeom>
              <a:avLst/>
              <a:gdLst/>
              <a:ahLst/>
              <a:cxnLst/>
              <a:rect l="l" t="t" r="r" b="b"/>
              <a:pathLst>
                <a:path w="4749800" h="3940810">
                  <a:moveTo>
                    <a:pt x="4749546" y="3940302"/>
                  </a:moveTo>
                  <a:lnTo>
                    <a:pt x="2374391" y="0"/>
                  </a:lnTo>
                  <a:lnTo>
                    <a:pt x="0" y="3940302"/>
                  </a:lnTo>
                  <a:lnTo>
                    <a:pt x="4749546" y="3940302"/>
                  </a:lnTo>
                  <a:close/>
                </a:path>
              </a:pathLst>
            </a:custGeom>
            <a:solidFill>
              <a:srgbClr val="4B908E"/>
            </a:solidFill>
          </p:spPr>
          <p:txBody>
            <a:bodyPr wrap="square" lIns="0" tIns="0" rIns="0" bIns="0" rtlCol="0"/>
            <a:lstStyle/>
            <a:p>
              <a:endParaRPr/>
            </a:p>
          </p:txBody>
        </p:sp>
        <p:pic>
          <p:nvPicPr>
            <p:cNvPr id="5" name="object 5"/>
            <p:cNvPicPr/>
            <p:nvPr/>
          </p:nvPicPr>
          <p:blipFill>
            <a:blip r:embed="rId2" cstate="print"/>
            <a:stretch>
              <a:fillRect/>
            </a:stretch>
          </p:blipFill>
          <p:spPr>
            <a:xfrm>
              <a:off x="7149731" y="3544062"/>
              <a:ext cx="1812798" cy="1721357"/>
            </a:xfrm>
            <a:prstGeom prst="rect">
              <a:avLst/>
            </a:prstGeom>
          </p:spPr>
        </p:pic>
        <p:sp>
          <p:nvSpPr>
            <p:cNvPr id="6" name="object 6"/>
            <p:cNvSpPr/>
            <p:nvPr/>
          </p:nvSpPr>
          <p:spPr>
            <a:xfrm>
              <a:off x="7221347" y="1902714"/>
              <a:ext cx="1662430" cy="1370965"/>
            </a:xfrm>
            <a:custGeom>
              <a:avLst/>
              <a:gdLst/>
              <a:ahLst/>
              <a:cxnLst/>
              <a:rect l="l" t="t" r="r" b="b"/>
              <a:pathLst>
                <a:path w="1662429" h="1370964">
                  <a:moveTo>
                    <a:pt x="1661922" y="1370837"/>
                  </a:moveTo>
                  <a:lnTo>
                    <a:pt x="831341" y="0"/>
                  </a:lnTo>
                  <a:lnTo>
                    <a:pt x="0" y="1370838"/>
                  </a:lnTo>
                  <a:lnTo>
                    <a:pt x="1661922" y="1370837"/>
                  </a:lnTo>
                  <a:close/>
                </a:path>
              </a:pathLst>
            </a:custGeom>
            <a:solidFill>
              <a:srgbClr val="C1E1D7"/>
            </a:solidFill>
          </p:spPr>
          <p:txBody>
            <a:bodyPr wrap="square" lIns="0" tIns="0" rIns="0" bIns="0" rtlCol="0"/>
            <a:lstStyle/>
            <a:p>
              <a:endParaRPr/>
            </a:p>
          </p:txBody>
        </p:sp>
        <p:sp>
          <p:nvSpPr>
            <p:cNvPr id="7" name="object 7"/>
            <p:cNvSpPr/>
            <p:nvPr/>
          </p:nvSpPr>
          <p:spPr>
            <a:xfrm>
              <a:off x="5676023" y="4472178"/>
              <a:ext cx="1662430" cy="1370965"/>
            </a:xfrm>
            <a:custGeom>
              <a:avLst/>
              <a:gdLst/>
              <a:ahLst/>
              <a:cxnLst/>
              <a:rect l="l" t="t" r="r" b="b"/>
              <a:pathLst>
                <a:path w="1662429" h="1370964">
                  <a:moveTo>
                    <a:pt x="1661922" y="1370837"/>
                  </a:moveTo>
                  <a:lnTo>
                    <a:pt x="830580" y="0"/>
                  </a:lnTo>
                  <a:lnTo>
                    <a:pt x="0" y="1370838"/>
                  </a:lnTo>
                  <a:lnTo>
                    <a:pt x="1661922" y="1370837"/>
                  </a:lnTo>
                  <a:close/>
                </a:path>
              </a:pathLst>
            </a:custGeom>
            <a:solidFill>
              <a:srgbClr val="8FAADC"/>
            </a:solidFill>
          </p:spPr>
          <p:txBody>
            <a:bodyPr wrap="square" lIns="0" tIns="0" rIns="0" bIns="0" rtlCol="0"/>
            <a:lstStyle/>
            <a:p>
              <a:endParaRPr/>
            </a:p>
          </p:txBody>
        </p:sp>
        <p:sp>
          <p:nvSpPr>
            <p:cNvPr id="8" name="object 8"/>
            <p:cNvSpPr/>
            <p:nvPr/>
          </p:nvSpPr>
          <p:spPr>
            <a:xfrm>
              <a:off x="8765921" y="4472178"/>
              <a:ext cx="1662430" cy="1370965"/>
            </a:xfrm>
            <a:custGeom>
              <a:avLst/>
              <a:gdLst/>
              <a:ahLst/>
              <a:cxnLst/>
              <a:rect l="l" t="t" r="r" b="b"/>
              <a:pathLst>
                <a:path w="1662429" h="1370964">
                  <a:moveTo>
                    <a:pt x="1661922" y="1370837"/>
                  </a:moveTo>
                  <a:lnTo>
                    <a:pt x="831341" y="0"/>
                  </a:lnTo>
                  <a:lnTo>
                    <a:pt x="0" y="1370838"/>
                  </a:lnTo>
                  <a:lnTo>
                    <a:pt x="1661922" y="1370837"/>
                  </a:lnTo>
                  <a:close/>
                </a:path>
              </a:pathLst>
            </a:custGeom>
            <a:solidFill>
              <a:srgbClr val="F4B183"/>
            </a:solidFill>
          </p:spPr>
          <p:txBody>
            <a:bodyPr wrap="square" lIns="0" tIns="0" rIns="0" bIns="0" rtlCol="0"/>
            <a:lstStyle/>
            <a:p>
              <a:endParaRPr/>
            </a:p>
          </p:txBody>
        </p:sp>
        <p:pic>
          <p:nvPicPr>
            <p:cNvPr id="9" name="object 9"/>
            <p:cNvPicPr/>
            <p:nvPr/>
          </p:nvPicPr>
          <p:blipFill>
            <a:blip r:embed="rId3" cstate="print"/>
            <a:stretch>
              <a:fillRect/>
            </a:stretch>
          </p:blipFill>
          <p:spPr>
            <a:xfrm>
              <a:off x="6015113" y="4961382"/>
              <a:ext cx="935736" cy="885444"/>
            </a:xfrm>
            <a:prstGeom prst="rect">
              <a:avLst/>
            </a:prstGeom>
          </p:spPr>
        </p:pic>
        <p:pic>
          <p:nvPicPr>
            <p:cNvPr id="10" name="object 10"/>
            <p:cNvPicPr/>
            <p:nvPr/>
          </p:nvPicPr>
          <p:blipFill>
            <a:blip r:embed="rId4" cstate="print"/>
            <a:stretch>
              <a:fillRect/>
            </a:stretch>
          </p:blipFill>
          <p:spPr>
            <a:xfrm>
              <a:off x="7549019" y="2363724"/>
              <a:ext cx="986027" cy="939546"/>
            </a:xfrm>
            <a:prstGeom prst="rect">
              <a:avLst/>
            </a:prstGeom>
          </p:spPr>
        </p:pic>
        <p:pic>
          <p:nvPicPr>
            <p:cNvPr id="11" name="object 11"/>
            <p:cNvPicPr/>
            <p:nvPr/>
          </p:nvPicPr>
          <p:blipFill>
            <a:blip r:embed="rId5" cstate="print"/>
            <a:stretch>
              <a:fillRect/>
            </a:stretch>
          </p:blipFill>
          <p:spPr>
            <a:xfrm>
              <a:off x="9157589" y="4969764"/>
              <a:ext cx="935736" cy="885444"/>
            </a:xfrm>
            <a:prstGeom prst="rect">
              <a:avLst/>
            </a:prstGeom>
          </p:spPr>
        </p:pic>
      </p:grpSp>
      <p:sp>
        <p:nvSpPr>
          <p:cNvPr id="12" name="object 12"/>
          <p:cNvSpPr/>
          <p:nvPr/>
        </p:nvSpPr>
        <p:spPr>
          <a:xfrm>
            <a:off x="1703717" y="1924050"/>
            <a:ext cx="3783329" cy="1266190"/>
          </a:xfrm>
          <a:custGeom>
            <a:avLst/>
            <a:gdLst/>
            <a:ahLst/>
            <a:cxnLst/>
            <a:rect l="l" t="t" r="r" b="b"/>
            <a:pathLst>
              <a:path w="3783329" h="1266189">
                <a:moveTo>
                  <a:pt x="3783329" y="1123188"/>
                </a:moveTo>
                <a:lnTo>
                  <a:pt x="3783329" y="142494"/>
                </a:lnTo>
                <a:lnTo>
                  <a:pt x="3782567" y="135636"/>
                </a:lnTo>
                <a:lnTo>
                  <a:pt x="3782567" y="128016"/>
                </a:lnTo>
                <a:lnTo>
                  <a:pt x="3768259" y="79405"/>
                </a:lnTo>
                <a:lnTo>
                  <a:pt x="3738514" y="39266"/>
                </a:lnTo>
                <a:lnTo>
                  <a:pt x="3697078" y="11688"/>
                </a:lnTo>
                <a:lnTo>
                  <a:pt x="3647694" y="762"/>
                </a:lnTo>
                <a:lnTo>
                  <a:pt x="3640836" y="0"/>
                </a:lnTo>
                <a:lnTo>
                  <a:pt x="141732" y="0"/>
                </a:lnTo>
                <a:lnTo>
                  <a:pt x="91758" y="9419"/>
                </a:lnTo>
                <a:lnTo>
                  <a:pt x="49096" y="34794"/>
                </a:lnTo>
                <a:lnTo>
                  <a:pt x="17700" y="73062"/>
                </a:lnTo>
                <a:lnTo>
                  <a:pt x="1523" y="121158"/>
                </a:lnTo>
                <a:lnTo>
                  <a:pt x="0" y="135636"/>
                </a:lnTo>
                <a:lnTo>
                  <a:pt x="0" y="1137666"/>
                </a:lnTo>
                <a:lnTo>
                  <a:pt x="1524" y="1144524"/>
                </a:lnTo>
                <a:lnTo>
                  <a:pt x="2286" y="1151382"/>
                </a:lnTo>
                <a:lnTo>
                  <a:pt x="9291" y="1174648"/>
                </a:lnTo>
                <a:lnTo>
                  <a:pt x="19988" y="1196482"/>
                </a:lnTo>
                <a:lnTo>
                  <a:pt x="32766" y="1214145"/>
                </a:lnTo>
                <a:lnTo>
                  <a:pt x="32766" y="143256"/>
                </a:lnTo>
                <a:lnTo>
                  <a:pt x="33528" y="136398"/>
                </a:lnTo>
                <a:lnTo>
                  <a:pt x="33528" y="131826"/>
                </a:lnTo>
                <a:lnTo>
                  <a:pt x="34290" y="125730"/>
                </a:lnTo>
                <a:lnTo>
                  <a:pt x="34290" y="126492"/>
                </a:lnTo>
                <a:lnTo>
                  <a:pt x="35052" y="120396"/>
                </a:lnTo>
                <a:lnTo>
                  <a:pt x="35052" y="121158"/>
                </a:lnTo>
                <a:lnTo>
                  <a:pt x="36576" y="115062"/>
                </a:lnTo>
                <a:lnTo>
                  <a:pt x="36576" y="115824"/>
                </a:lnTo>
                <a:lnTo>
                  <a:pt x="37338" y="112776"/>
                </a:lnTo>
                <a:lnTo>
                  <a:pt x="37338" y="111252"/>
                </a:lnTo>
                <a:lnTo>
                  <a:pt x="41148" y="101727"/>
                </a:lnTo>
                <a:lnTo>
                  <a:pt x="41148" y="101346"/>
                </a:lnTo>
                <a:lnTo>
                  <a:pt x="45719" y="91548"/>
                </a:lnTo>
                <a:lnTo>
                  <a:pt x="46481" y="89916"/>
                </a:lnTo>
                <a:lnTo>
                  <a:pt x="46481" y="90201"/>
                </a:lnTo>
                <a:lnTo>
                  <a:pt x="51053" y="82772"/>
                </a:lnTo>
                <a:lnTo>
                  <a:pt x="51053" y="82296"/>
                </a:lnTo>
                <a:lnTo>
                  <a:pt x="57150" y="74980"/>
                </a:lnTo>
                <a:lnTo>
                  <a:pt x="57150" y="73914"/>
                </a:lnTo>
                <a:lnTo>
                  <a:pt x="65532" y="64770"/>
                </a:lnTo>
                <a:lnTo>
                  <a:pt x="65532" y="65532"/>
                </a:lnTo>
                <a:lnTo>
                  <a:pt x="73152" y="57912"/>
                </a:lnTo>
                <a:lnTo>
                  <a:pt x="73152" y="58801"/>
                </a:lnTo>
                <a:lnTo>
                  <a:pt x="81534" y="51816"/>
                </a:lnTo>
                <a:lnTo>
                  <a:pt x="81534" y="52109"/>
                </a:lnTo>
                <a:lnTo>
                  <a:pt x="89153" y="47419"/>
                </a:lnTo>
                <a:lnTo>
                  <a:pt x="89153" y="47244"/>
                </a:lnTo>
                <a:lnTo>
                  <a:pt x="90677" y="46482"/>
                </a:lnTo>
                <a:lnTo>
                  <a:pt x="100583" y="41910"/>
                </a:lnTo>
                <a:lnTo>
                  <a:pt x="100583" y="42062"/>
                </a:lnTo>
                <a:lnTo>
                  <a:pt x="110489" y="38100"/>
                </a:lnTo>
                <a:lnTo>
                  <a:pt x="110489" y="38644"/>
                </a:lnTo>
                <a:lnTo>
                  <a:pt x="114300" y="37555"/>
                </a:lnTo>
                <a:lnTo>
                  <a:pt x="114300" y="37338"/>
                </a:lnTo>
                <a:lnTo>
                  <a:pt x="119634" y="36004"/>
                </a:lnTo>
                <a:lnTo>
                  <a:pt x="119634" y="35814"/>
                </a:lnTo>
                <a:lnTo>
                  <a:pt x="124968" y="35147"/>
                </a:lnTo>
                <a:lnTo>
                  <a:pt x="130302" y="34459"/>
                </a:lnTo>
                <a:lnTo>
                  <a:pt x="130302" y="34290"/>
                </a:lnTo>
                <a:lnTo>
                  <a:pt x="136398" y="33612"/>
                </a:lnTo>
                <a:lnTo>
                  <a:pt x="3646932" y="33528"/>
                </a:lnTo>
                <a:lnTo>
                  <a:pt x="3646932" y="33697"/>
                </a:lnTo>
                <a:lnTo>
                  <a:pt x="3652266" y="34290"/>
                </a:lnTo>
                <a:lnTo>
                  <a:pt x="3657600" y="35052"/>
                </a:lnTo>
                <a:lnTo>
                  <a:pt x="3662934" y="35814"/>
                </a:lnTo>
                <a:lnTo>
                  <a:pt x="3662934" y="36004"/>
                </a:lnTo>
                <a:lnTo>
                  <a:pt x="3668267" y="37338"/>
                </a:lnTo>
                <a:lnTo>
                  <a:pt x="3668267" y="37528"/>
                </a:lnTo>
                <a:lnTo>
                  <a:pt x="3672078" y="38481"/>
                </a:lnTo>
                <a:lnTo>
                  <a:pt x="3672078" y="38100"/>
                </a:lnTo>
                <a:lnTo>
                  <a:pt x="3681984" y="42062"/>
                </a:lnTo>
                <a:lnTo>
                  <a:pt x="3681984" y="41910"/>
                </a:lnTo>
                <a:lnTo>
                  <a:pt x="3691890" y="46532"/>
                </a:lnTo>
                <a:lnTo>
                  <a:pt x="3693414" y="47244"/>
                </a:lnTo>
                <a:lnTo>
                  <a:pt x="3702558" y="52578"/>
                </a:lnTo>
                <a:lnTo>
                  <a:pt x="3702558" y="52988"/>
                </a:lnTo>
                <a:lnTo>
                  <a:pt x="3709416" y="58263"/>
                </a:lnTo>
                <a:lnTo>
                  <a:pt x="3709416" y="57912"/>
                </a:lnTo>
                <a:lnTo>
                  <a:pt x="3717036" y="64897"/>
                </a:lnTo>
                <a:lnTo>
                  <a:pt x="3717036" y="64770"/>
                </a:lnTo>
                <a:lnTo>
                  <a:pt x="3718560" y="66294"/>
                </a:lnTo>
                <a:lnTo>
                  <a:pt x="3718560" y="66432"/>
                </a:lnTo>
                <a:lnTo>
                  <a:pt x="3725417" y="73914"/>
                </a:lnTo>
                <a:lnTo>
                  <a:pt x="3725417" y="74168"/>
                </a:lnTo>
                <a:lnTo>
                  <a:pt x="3731514" y="82296"/>
                </a:lnTo>
                <a:lnTo>
                  <a:pt x="3731514" y="82772"/>
                </a:lnTo>
                <a:lnTo>
                  <a:pt x="3736086" y="90201"/>
                </a:lnTo>
                <a:lnTo>
                  <a:pt x="3736086" y="89916"/>
                </a:lnTo>
                <a:lnTo>
                  <a:pt x="3736848" y="91440"/>
                </a:lnTo>
                <a:lnTo>
                  <a:pt x="3741420" y="101346"/>
                </a:lnTo>
                <a:lnTo>
                  <a:pt x="3741420" y="101727"/>
                </a:lnTo>
                <a:lnTo>
                  <a:pt x="3745229" y="111252"/>
                </a:lnTo>
                <a:lnTo>
                  <a:pt x="3745229" y="111760"/>
                </a:lnTo>
                <a:lnTo>
                  <a:pt x="3746754" y="115824"/>
                </a:lnTo>
                <a:lnTo>
                  <a:pt x="3746754" y="118110"/>
                </a:lnTo>
                <a:lnTo>
                  <a:pt x="3747516" y="121158"/>
                </a:lnTo>
                <a:lnTo>
                  <a:pt x="3747516" y="120396"/>
                </a:lnTo>
                <a:lnTo>
                  <a:pt x="3748278" y="126492"/>
                </a:lnTo>
                <a:lnTo>
                  <a:pt x="3748278" y="125730"/>
                </a:lnTo>
                <a:lnTo>
                  <a:pt x="3749040" y="131826"/>
                </a:lnTo>
                <a:lnTo>
                  <a:pt x="3749040" y="131064"/>
                </a:lnTo>
                <a:lnTo>
                  <a:pt x="3749802" y="137922"/>
                </a:lnTo>
                <a:lnTo>
                  <a:pt x="3749802" y="1212288"/>
                </a:lnTo>
                <a:lnTo>
                  <a:pt x="3771524" y="1179418"/>
                </a:lnTo>
                <a:lnTo>
                  <a:pt x="3782567" y="1130046"/>
                </a:lnTo>
                <a:lnTo>
                  <a:pt x="3783329" y="1123188"/>
                </a:lnTo>
                <a:close/>
              </a:path>
              <a:path w="3783329" h="1266189">
                <a:moveTo>
                  <a:pt x="38100" y="1155192"/>
                </a:moveTo>
                <a:lnTo>
                  <a:pt x="36576" y="1149858"/>
                </a:lnTo>
                <a:lnTo>
                  <a:pt x="36576" y="1150620"/>
                </a:lnTo>
                <a:lnTo>
                  <a:pt x="35052" y="1144524"/>
                </a:lnTo>
                <a:lnTo>
                  <a:pt x="35052" y="1145286"/>
                </a:lnTo>
                <a:lnTo>
                  <a:pt x="34290" y="1139190"/>
                </a:lnTo>
                <a:lnTo>
                  <a:pt x="34290" y="1139952"/>
                </a:lnTo>
                <a:lnTo>
                  <a:pt x="33528" y="1133856"/>
                </a:lnTo>
                <a:lnTo>
                  <a:pt x="33528" y="1129284"/>
                </a:lnTo>
                <a:lnTo>
                  <a:pt x="32766" y="1122426"/>
                </a:lnTo>
                <a:lnTo>
                  <a:pt x="32766" y="1214145"/>
                </a:lnTo>
                <a:lnTo>
                  <a:pt x="34216" y="1216150"/>
                </a:lnTo>
                <a:lnTo>
                  <a:pt x="37338" y="1219124"/>
                </a:lnTo>
                <a:lnTo>
                  <a:pt x="37338" y="1154430"/>
                </a:lnTo>
                <a:lnTo>
                  <a:pt x="38100" y="1155192"/>
                </a:lnTo>
                <a:close/>
              </a:path>
              <a:path w="3783329" h="1266189">
                <a:moveTo>
                  <a:pt x="38100" y="109728"/>
                </a:moveTo>
                <a:lnTo>
                  <a:pt x="37338" y="111252"/>
                </a:lnTo>
                <a:lnTo>
                  <a:pt x="37338" y="112776"/>
                </a:lnTo>
                <a:lnTo>
                  <a:pt x="38100" y="109728"/>
                </a:lnTo>
                <a:close/>
              </a:path>
              <a:path w="3783329" h="1266189">
                <a:moveTo>
                  <a:pt x="41910" y="1165860"/>
                </a:moveTo>
                <a:lnTo>
                  <a:pt x="37338" y="1154430"/>
                </a:lnTo>
                <a:lnTo>
                  <a:pt x="37338" y="1219124"/>
                </a:lnTo>
                <a:lnTo>
                  <a:pt x="41148" y="1222753"/>
                </a:lnTo>
                <a:lnTo>
                  <a:pt x="41148" y="1164336"/>
                </a:lnTo>
                <a:lnTo>
                  <a:pt x="41910" y="1165860"/>
                </a:lnTo>
                <a:close/>
              </a:path>
              <a:path w="3783329" h="1266189">
                <a:moveTo>
                  <a:pt x="41910" y="99822"/>
                </a:moveTo>
                <a:lnTo>
                  <a:pt x="41148" y="101346"/>
                </a:lnTo>
                <a:lnTo>
                  <a:pt x="41148" y="101727"/>
                </a:lnTo>
                <a:lnTo>
                  <a:pt x="41910" y="99822"/>
                </a:lnTo>
                <a:close/>
              </a:path>
              <a:path w="3783329" h="1266189">
                <a:moveTo>
                  <a:pt x="46482" y="1227834"/>
                </a:moveTo>
                <a:lnTo>
                  <a:pt x="46482" y="1175766"/>
                </a:lnTo>
                <a:lnTo>
                  <a:pt x="45720" y="1174242"/>
                </a:lnTo>
                <a:lnTo>
                  <a:pt x="41148" y="1164336"/>
                </a:lnTo>
                <a:lnTo>
                  <a:pt x="41148" y="1222753"/>
                </a:lnTo>
                <a:lnTo>
                  <a:pt x="46482" y="1227834"/>
                </a:lnTo>
                <a:close/>
              </a:path>
              <a:path w="3783329" h="1266189">
                <a:moveTo>
                  <a:pt x="46481" y="89916"/>
                </a:moveTo>
                <a:lnTo>
                  <a:pt x="45719" y="91440"/>
                </a:lnTo>
                <a:lnTo>
                  <a:pt x="45930" y="91098"/>
                </a:lnTo>
                <a:lnTo>
                  <a:pt x="46481" y="89916"/>
                </a:lnTo>
                <a:close/>
              </a:path>
              <a:path w="3783329" h="1266189">
                <a:moveTo>
                  <a:pt x="45930" y="91098"/>
                </a:moveTo>
                <a:lnTo>
                  <a:pt x="45719" y="91440"/>
                </a:lnTo>
                <a:lnTo>
                  <a:pt x="45930" y="91098"/>
                </a:lnTo>
                <a:close/>
              </a:path>
              <a:path w="3783329" h="1266189">
                <a:moveTo>
                  <a:pt x="45930" y="1174583"/>
                </a:moveTo>
                <a:lnTo>
                  <a:pt x="45720" y="1174133"/>
                </a:lnTo>
                <a:lnTo>
                  <a:pt x="45930" y="1174583"/>
                </a:lnTo>
                <a:close/>
              </a:path>
              <a:path w="3783329" h="1266189">
                <a:moveTo>
                  <a:pt x="46482" y="1175766"/>
                </a:moveTo>
                <a:lnTo>
                  <a:pt x="45930" y="1174583"/>
                </a:lnTo>
                <a:lnTo>
                  <a:pt x="45720" y="1174242"/>
                </a:lnTo>
                <a:lnTo>
                  <a:pt x="46482" y="1175766"/>
                </a:lnTo>
                <a:close/>
              </a:path>
              <a:path w="3783329" h="1266189">
                <a:moveTo>
                  <a:pt x="46481" y="90201"/>
                </a:moveTo>
                <a:lnTo>
                  <a:pt x="46481" y="89916"/>
                </a:lnTo>
                <a:lnTo>
                  <a:pt x="45930" y="91098"/>
                </a:lnTo>
                <a:lnTo>
                  <a:pt x="46481" y="90201"/>
                </a:lnTo>
                <a:close/>
              </a:path>
              <a:path w="3783329" h="1266189">
                <a:moveTo>
                  <a:pt x="51816" y="1184148"/>
                </a:moveTo>
                <a:lnTo>
                  <a:pt x="45930" y="1174583"/>
                </a:lnTo>
                <a:lnTo>
                  <a:pt x="46482" y="1175766"/>
                </a:lnTo>
                <a:lnTo>
                  <a:pt x="46482" y="1227834"/>
                </a:lnTo>
                <a:lnTo>
                  <a:pt x="51054" y="1232190"/>
                </a:lnTo>
                <a:lnTo>
                  <a:pt x="51054" y="1183386"/>
                </a:lnTo>
                <a:lnTo>
                  <a:pt x="51816" y="1184148"/>
                </a:lnTo>
                <a:close/>
              </a:path>
              <a:path w="3783329" h="1266189">
                <a:moveTo>
                  <a:pt x="51816" y="81534"/>
                </a:moveTo>
                <a:lnTo>
                  <a:pt x="51053" y="82296"/>
                </a:lnTo>
                <a:lnTo>
                  <a:pt x="51053" y="82772"/>
                </a:lnTo>
                <a:lnTo>
                  <a:pt x="51816" y="81534"/>
                </a:lnTo>
                <a:close/>
              </a:path>
              <a:path w="3783329" h="1266189">
                <a:moveTo>
                  <a:pt x="58674" y="1192530"/>
                </a:moveTo>
                <a:lnTo>
                  <a:pt x="51054" y="1183386"/>
                </a:lnTo>
                <a:lnTo>
                  <a:pt x="51054" y="1232190"/>
                </a:lnTo>
                <a:lnTo>
                  <a:pt x="51816" y="1232916"/>
                </a:lnTo>
                <a:lnTo>
                  <a:pt x="57150" y="1237107"/>
                </a:lnTo>
                <a:lnTo>
                  <a:pt x="57150" y="1191768"/>
                </a:lnTo>
                <a:lnTo>
                  <a:pt x="58674" y="1192530"/>
                </a:lnTo>
                <a:close/>
              </a:path>
              <a:path w="3783329" h="1266189">
                <a:moveTo>
                  <a:pt x="58674" y="73152"/>
                </a:moveTo>
                <a:lnTo>
                  <a:pt x="57150" y="73914"/>
                </a:lnTo>
                <a:lnTo>
                  <a:pt x="57150" y="74980"/>
                </a:lnTo>
                <a:lnTo>
                  <a:pt x="58674" y="73152"/>
                </a:lnTo>
                <a:close/>
              </a:path>
              <a:path w="3783329" h="1266189">
                <a:moveTo>
                  <a:pt x="65532" y="1243126"/>
                </a:moveTo>
                <a:lnTo>
                  <a:pt x="65532" y="1200912"/>
                </a:lnTo>
                <a:lnTo>
                  <a:pt x="57150" y="1191768"/>
                </a:lnTo>
                <a:lnTo>
                  <a:pt x="57150" y="1237107"/>
                </a:lnTo>
                <a:lnTo>
                  <a:pt x="62484" y="1241298"/>
                </a:lnTo>
                <a:lnTo>
                  <a:pt x="65532" y="1243126"/>
                </a:lnTo>
                <a:close/>
              </a:path>
              <a:path w="3783329" h="1266189">
                <a:moveTo>
                  <a:pt x="65532" y="65532"/>
                </a:moveTo>
                <a:lnTo>
                  <a:pt x="65532" y="64770"/>
                </a:lnTo>
                <a:lnTo>
                  <a:pt x="64769" y="66294"/>
                </a:lnTo>
                <a:lnTo>
                  <a:pt x="65532" y="65532"/>
                </a:lnTo>
                <a:close/>
              </a:path>
              <a:path w="3783329" h="1266189">
                <a:moveTo>
                  <a:pt x="73152" y="1247698"/>
                </a:moveTo>
                <a:lnTo>
                  <a:pt x="73152" y="1207770"/>
                </a:lnTo>
                <a:lnTo>
                  <a:pt x="64770" y="1199388"/>
                </a:lnTo>
                <a:lnTo>
                  <a:pt x="65532" y="1200912"/>
                </a:lnTo>
                <a:lnTo>
                  <a:pt x="65532" y="1243126"/>
                </a:lnTo>
                <a:lnTo>
                  <a:pt x="73152" y="1247698"/>
                </a:lnTo>
                <a:close/>
              </a:path>
              <a:path w="3783329" h="1266189">
                <a:moveTo>
                  <a:pt x="73152" y="58801"/>
                </a:moveTo>
                <a:lnTo>
                  <a:pt x="73152" y="57912"/>
                </a:lnTo>
                <a:lnTo>
                  <a:pt x="72390" y="59436"/>
                </a:lnTo>
                <a:lnTo>
                  <a:pt x="73152" y="58801"/>
                </a:lnTo>
                <a:close/>
              </a:path>
              <a:path w="3783329" h="1266189">
                <a:moveTo>
                  <a:pt x="81534" y="1251614"/>
                </a:moveTo>
                <a:lnTo>
                  <a:pt x="81534" y="1213866"/>
                </a:lnTo>
                <a:lnTo>
                  <a:pt x="72390" y="1206246"/>
                </a:lnTo>
                <a:lnTo>
                  <a:pt x="73152" y="1207770"/>
                </a:lnTo>
                <a:lnTo>
                  <a:pt x="73152" y="1247698"/>
                </a:lnTo>
                <a:lnTo>
                  <a:pt x="73914" y="1248156"/>
                </a:lnTo>
                <a:lnTo>
                  <a:pt x="81534" y="1251614"/>
                </a:lnTo>
                <a:close/>
              </a:path>
              <a:path w="3783329" h="1266189">
                <a:moveTo>
                  <a:pt x="81534" y="52109"/>
                </a:moveTo>
                <a:lnTo>
                  <a:pt x="81534" y="51816"/>
                </a:lnTo>
                <a:lnTo>
                  <a:pt x="80772" y="52578"/>
                </a:lnTo>
                <a:lnTo>
                  <a:pt x="81534" y="52109"/>
                </a:lnTo>
                <a:close/>
              </a:path>
              <a:path w="3783329" h="1266189">
                <a:moveTo>
                  <a:pt x="90336" y="1218989"/>
                </a:moveTo>
                <a:lnTo>
                  <a:pt x="80772" y="1213104"/>
                </a:lnTo>
                <a:lnTo>
                  <a:pt x="81534" y="1213866"/>
                </a:lnTo>
                <a:lnTo>
                  <a:pt x="81534" y="1251614"/>
                </a:lnTo>
                <a:lnTo>
                  <a:pt x="89154" y="1255073"/>
                </a:lnTo>
                <a:lnTo>
                  <a:pt x="89154" y="1218438"/>
                </a:lnTo>
                <a:lnTo>
                  <a:pt x="90336" y="1218989"/>
                </a:lnTo>
                <a:close/>
              </a:path>
              <a:path w="3783329" h="1266189">
                <a:moveTo>
                  <a:pt x="90677" y="46482"/>
                </a:moveTo>
                <a:lnTo>
                  <a:pt x="89153" y="47244"/>
                </a:lnTo>
                <a:lnTo>
                  <a:pt x="90336" y="46692"/>
                </a:lnTo>
                <a:lnTo>
                  <a:pt x="90677" y="46482"/>
                </a:lnTo>
                <a:close/>
              </a:path>
              <a:path w="3783329" h="1266189">
                <a:moveTo>
                  <a:pt x="90336" y="46692"/>
                </a:moveTo>
                <a:lnTo>
                  <a:pt x="89153" y="47244"/>
                </a:lnTo>
                <a:lnTo>
                  <a:pt x="89153" y="47419"/>
                </a:lnTo>
                <a:lnTo>
                  <a:pt x="90336" y="46692"/>
                </a:lnTo>
                <a:close/>
              </a:path>
              <a:path w="3783329" h="1266189">
                <a:moveTo>
                  <a:pt x="90678" y="1219200"/>
                </a:moveTo>
                <a:lnTo>
                  <a:pt x="90336" y="1218989"/>
                </a:lnTo>
                <a:lnTo>
                  <a:pt x="89154" y="1218438"/>
                </a:lnTo>
                <a:lnTo>
                  <a:pt x="90678" y="1219200"/>
                </a:lnTo>
                <a:close/>
              </a:path>
              <a:path w="3783329" h="1266189">
                <a:moveTo>
                  <a:pt x="90678" y="1255764"/>
                </a:moveTo>
                <a:lnTo>
                  <a:pt x="90678" y="1219200"/>
                </a:lnTo>
                <a:lnTo>
                  <a:pt x="89154" y="1218438"/>
                </a:lnTo>
                <a:lnTo>
                  <a:pt x="89154" y="1255073"/>
                </a:lnTo>
                <a:lnTo>
                  <a:pt x="90678" y="1255764"/>
                </a:lnTo>
                <a:close/>
              </a:path>
              <a:path w="3783329" h="1266189">
                <a:moveTo>
                  <a:pt x="90677" y="46532"/>
                </a:moveTo>
                <a:lnTo>
                  <a:pt x="90336" y="46692"/>
                </a:lnTo>
                <a:lnTo>
                  <a:pt x="90677" y="46532"/>
                </a:lnTo>
                <a:close/>
              </a:path>
              <a:path w="3783329" h="1266189">
                <a:moveTo>
                  <a:pt x="100584" y="1258972"/>
                </a:moveTo>
                <a:lnTo>
                  <a:pt x="100584" y="1223772"/>
                </a:lnTo>
                <a:lnTo>
                  <a:pt x="90336" y="1218989"/>
                </a:lnTo>
                <a:lnTo>
                  <a:pt x="90678" y="1219200"/>
                </a:lnTo>
                <a:lnTo>
                  <a:pt x="90678" y="1255764"/>
                </a:lnTo>
                <a:lnTo>
                  <a:pt x="91023" y="1255921"/>
                </a:lnTo>
                <a:lnTo>
                  <a:pt x="100584" y="1258972"/>
                </a:lnTo>
                <a:close/>
              </a:path>
              <a:path w="3783329" h="1266189">
                <a:moveTo>
                  <a:pt x="100583" y="42062"/>
                </a:moveTo>
                <a:lnTo>
                  <a:pt x="100583" y="41910"/>
                </a:lnTo>
                <a:lnTo>
                  <a:pt x="99059" y="42672"/>
                </a:lnTo>
                <a:lnTo>
                  <a:pt x="100583" y="42062"/>
                </a:lnTo>
                <a:close/>
              </a:path>
              <a:path w="3783329" h="1266189">
                <a:moveTo>
                  <a:pt x="110490" y="1261673"/>
                </a:moveTo>
                <a:lnTo>
                  <a:pt x="110490" y="1227582"/>
                </a:lnTo>
                <a:lnTo>
                  <a:pt x="99060" y="1223010"/>
                </a:lnTo>
                <a:lnTo>
                  <a:pt x="100584" y="1223772"/>
                </a:lnTo>
                <a:lnTo>
                  <a:pt x="100584" y="1258972"/>
                </a:lnTo>
                <a:lnTo>
                  <a:pt x="107027" y="1261029"/>
                </a:lnTo>
                <a:lnTo>
                  <a:pt x="110490" y="1261673"/>
                </a:lnTo>
                <a:close/>
              </a:path>
              <a:path w="3783329" h="1266189">
                <a:moveTo>
                  <a:pt x="110489" y="38644"/>
                </a:moveTo>
                <a:lnTo>
                  <a:pt x="110489" y="38100"/>
                </a:lnTo>
                <a:lnTo>
                  <a:pt x="109728" y="38862"/>
                </a:lnTo>
                <a:lnTo>
                  <a:pt x="110489" y="38644"/>
                </a:lnTo>
                <a:close/>
              </a:path>
              <a:path w="3783329" h="1266189">
                <a:moveTo>
                  <a:pt x="115062" y="1228344"/>
                </a:moveTo>
                <a:lnTo>
                  <a:pt x="109728" y="1226820"/>
                </a:lnTo>
                <a:lnTo>
                  <a:pt x="110490" y="1227582"/>
                </a:lnTo>
                <a:lnTo>
                  <a:pt x="110490" y="1261673"/>
                </a:lnTo>
                <a:lnTo>
                  <a:pt x="114300" y="1262382"/>
                </a:lnTo>
                <a:lnTo>
                  <a:pt x="114300" y="1228344"/>
                </a:lnTo>
                <a:lnTo>
                  <a:pt x="115062" y="1228344"/>
                </a:lnTo>
                <a:close/>
              </a:path>
              <a:path w="3783329" h="1266189">
                <a:moveTo>
                  <a:pt x="115062" y="37338"/>
                </a:moveTo>
                <a:lnTo>
                  <a:pt x="114300" y="37338"/>
                </a:lnTo>
                <a:lnTo>
                  <a:pt x="114300" y="37555"/>
                </a:lnTo>
                <a:lnTo>
                  <a:pt x="115062" y="37338"/>
                </a:lnTo>
                <a:close/>
              </a:path>
              <a:path w="3783329" h="1266189">
                <a:moveTo>
                  <a:pt x="120396" y="1229868"/>
                </a:moveTo>
                <a:lnTo>
                  <a:pt x="114300" y="1228344"/>
                </a:lnTo>
                <a:lnTo>
                  <a:pt x="114300" y="1262382"/>
                </a:lnTo>
                <a:lnTo>
                  <a:pt x="119634" y="1263374"/>
                </a:lnTo>
                <a:lnTo>
                  <a:pt x="119634" y="1229868"/>
                </a:lnTo>
                <a:lnTo>
                  <a:pt x="120396" y="1229868"/>
                </a:lnTo>
                <a:close/>
              </a:path>
              <a:path w="3783329" h="1266189">
                <a:moveTo>
                  <a:pt x="120396" y="35814"/>
                </a:moveTo>
                <a:lnTo>
                  <a:pt x="119634" y="35814"/>
                </a:lnTo>
                <a:lnTo>
                  <a:pt x="119634" y="36004"/>
                </a:lnTo>
                <a:lnTo>
                  <a:pt x="120396" y="35814"/>
                </a:lnTo>
                <a:close/>
              </a:path>
              <a:path w="3783329" h="1266189">
                <a:moveTo>
                  <a:pt x="126492" y="1230630"/>
                </a:moveTo>
                <a:lnTo>
                  <a:pt x="119634" y="1229868"/>
                </a:lnTo>
                <a:lnTo>
                  <a:pt x="119634" y="1263374"/>
                </a:lnTo>
                <a:lnTo>
                  <a:pt x="123429" y="1264081"/>
                </a:lnTo>
                <a:lnTo>
                  <a:pt x="124968" y="1264215"/>
                </a:lnTo>
                <a:lnTo>
                  <a:pt x="124968" y="1230630"/>
                </a:lnTo>
                <a:lnTo>
                  <a:pt x="126492" y="1230630"/>
                </a:lnTo>
                <a:close/>
              </a:path>
              <a:path w="3783329" h="1266189">
                <a:moveTo>
                  <a:pt x="125730" y="35052"/>
                </a:moveTo>
                <a:lnTo>
                  <a:pt x="124968" y="35052"/>
                </a:lnTo>
                <a:lnTo>
                  <a:pt x="125730" y="35052"/>
                </a:lnTo>
                <a:close/>
              </a:path>
              <a:path w="3783329" h="1266189">
                <a:moveTo>
                  <a:pt x="3640836" y="1265682"/>
                </a:moveTo>
                <a:lnTo>
                  <a:pt x="3640836" y="1232154"/>
                </a:lnTo>
                <a:lnTo>
                  <a:pt x="136398" y="1232154"/>
                </a:lnTo>
                <a:lnTo>
                  <a:pt x="124968" y="1230630"/>
                </a:lnTo>
                <a:lnTo>
                  <a:pt x="124968" y="1264215"/>
                </a:lnTo>
                <a:lnTo>
                  <a:pt x="141732" y="1265682"/>
                </a:lnTo>
                <a:lnTo>
                  <a:pt x="3640836" y="1265682"/>
                </a:lnTo>
                <a:close/>
              </a:path>
              <a:path w="3783329" h="1266189">
                <a:moveTo>
                  <a:pt x="131826" y="34290"/>
                </a:moveTo>
                <a:lnTo>
                  <a:pt x="130302" y="34290"/>
                </a:lnTo>
                <a:lnTo>
                  <a:pt x="130302" y="34459"/>
                </a:lnTo>
                <a:lnTo>
                  <a:pt x="131826" y="34290"/>
                </a:lnTo>
                <a:close/>
              </a:path>
              <a:path w="3783329" h="1266189">
                <a:moveTo>
                  <a:pt x="137160" y="33528"/>
                </a:moveTo>
                <a:lnTo>
                  <a:pt x="136398" y="33528"/>
                </a:lnTo>
                <a:lnTo>
                  <a:pt x="137160" y="33528"/>
                </a:lnTo>
                <a:close/>
              </a:path>
              <a:path w="3783329" h="1266189">
                <a:moveTo>
                  <a:pt x="137160" y="1232154"/>
                </a:moveTo>
                <a:lnTo>
                  <a:pt x="136398" y="1232058"/>
                </a:lnTo>
                <a:lnTo>
                  <a:pt x="137160" y="1232154"/>
                </a:lnTo>
                <a:close/>
              </a:path>
              <a:path w="3783329" h="1266189">
                <a:moveTo>
                  <a:pt x="3652266" y="1264920"/>
                </a:moveTo>
                <a:lnTo>
                  <a:pt x="3652266" y="1231392"/>
                </a:lnTo>
                <a:lnTo>
                  <a:pt x="3646170" y="1232154"/>
                </a:lnTo>
                <a:lnTo>
                  <a:pt x="3646170" y="1231476"/>
                </a:lnTo>
                <a:lnTo>
                  <a:pt x="3640073" y="1232154"/>
                </a:lnTo>
                <a:lnTo>
                  <a:pt x="3640836" y="1232154"/>
                </a:lnTo>
                <a:lnTo>
                  <a:pt x="3640836" y="1265682"/>
                </a:lnTo>
                <a:lnTo>
                  <a:pt x="3646170" y="1265089"/>
                </a:lnTo>
                <a:lnTo>
                  <a:pt x="3646170" y="1232154"/>
                </a:lnTo>
                <a:lnTo>
                  <a:pt x="3646932" y="1231392"/>
                </a:lnTo>
                <a:lnTo>
                  <a:pt x="3646932" y="1265004"/>
                </a:lnTo>
                <a:lnTo>
                  <a:pt x="3652266" y="1264920"/>
                </a:lnTo>
                <a:close/>
              </a:path>
              <a:path w="3783329" h="1266189">
                <a:moveTo>
                  <a:pt x="3646932" y="33697"/>
                </a:moveTo>
                <a:lnTo>
                  <a:pt x="3646932" y="33528"/>
                </a:lnTo>
                <a:lnTo>
                  <a:pt x="3645408" y="33528"/>
                </a:lnTo>
                <a:lnTo>
                  <a:pt x="3646932" y="33697"/>
                </a:lnTo>
                <a:close/>
              </a:path>
              <a:path w="3783329" h="1266189">
                <a:moveTo>
                  <a:pt x="3652266" y="34385"/>
                </a:moveTo>
                <a:lnTo>
                  <a:pt x="3651504" y="34290"/>
                </a:lnTo>
                <a:lnTo>
                  <a:pt x="3652266" y="34385"/>
                </a:lnTo>
                <a:close/>
              </a:path>
              <a:path w="3783329" h="1266189">
                <a:moveTo>
                  <a:pt x="3657600" y="1264240"/>
                </a:moveTo>
                <a:lnTo>
                  <a:pt x="3657600" y="1230630"/>
                </a:lnTo>
                <a:lnTo>
                  <a:pt x="3651504" y="1231392"/>
                </a:lnTo>
                <a:lnTo>
                  <a:pt x="3652266" y="1231392"/>
                </a:lnTo>
                <a:lnTo>
                  <a:pt x="3652266" y="1264920"/>
                </a:lnTo>
                <a:lnTo>
                  <a:pt x="3655314" y="1264920"/>
                </a:lnTo>
                <a:lnTo>
                  <a:pt x="3657600" y="1264240"/>
                </a:lnTo>
                <a:close/>
              </a:path>
              <a:path w="3783329" h="1266189">
                <a:moveTo>
                  <a:pt x="3657600" y="35147"/>
                </a:moveTo>
                <a:lnTo>
                  <a:pt x="3656838" y="35052"/>
                </a:lnTo>
                <a:lnTo>
                  <a:pt x="3657600" y="35147"/>
                </a:lnTo>
                <a:close/>
              </a:path>
              <a:path w="3783329" h="1266189">
                <a:moveTo>
                  <a:pt x="3662934" y="1262655"/>
                </a:moveTo>
                <a:lnTo>
                  <a:pt x="3662934" y="1229868"/>
                </a:lnTo>
                <a:lnTo>
                  <a:pt x="3656838" y="1230630"/>
                </a:lnTo>
                <a:lnTo>
                  <a:pt x="3657600" y="1230630"/>
                </a:lnTo>
                <a:lnTo>
                  <a:pt x="3657600" y="1264240"/>
                </a:lnTo>
                <a:lnTo>
                  <a:pt x="3662934" y="1262655"/>
                </a:lnTo>
                <a:close/>
              </a:path>
              <a:path w="3783329" h="1266189">
                <a:moveTo>
                  <a:pt x="3662934" y="36004"/>
                </a:moveTo>
                <a:lnTo>
                  <a:pt x="3662934" y="35814"/>
                </a:lnTo>
                <a:lnTo>
                  <a:pt x="3662172" y="35814"/>
                </a:lnTo>
                <a:lnTo>
                  <a:pt x="3662934" y="36004"/>
                </a:lnTo>
                <a:close/>
              </a:path>
              <a:path w="3783329" h="1266189">
                <a:moveTo>
                  <a:pt x="3668267" y="1261071"/>
                </a:moveTo>
                <a:lnTo>
                  <a:pt x="3668267" y="1228344"/>
                </a:lnTo>
                <a:lnTo>
                  <a:pt x="3662172" y="1229868"/>
                </a:lnTo>
                <a:lnTo>
                  <a:pt x="3662934" y="1229868"/>
                </a:lnTo>
                <a:lnTo>
                  <a:pt x="3662934" y="1262655"/>
                </a:lnTo>
                <a:lnTo>
                  <a:pt x="3668267" y="1261071"/>
                </a:lnTo>
                <a:close/>
              </a:path>
              <a:path w="3783329" h="1266189">
                <a:moveTo>
                  <a:pt x="3668267" y="37528"/>
                </a:moveTo>
                <a:lnTo>
                  <a:pt x="3668267" y="37338"/>
                </a:lnTo>
                <a:lnTo>
                  <a:pt x="3667505" y="37338"/>
                </a:lnTo>
                <a:lnTo>
                  <a:pt x="3668267" y="37528"/>
                </a:lnTo>
                <a:close/>
              </a:path>
              <a:path w="3783329" h="1266189">
                <a:moveTo>
                  <a:pt x="3673602" y="1226820"/>
                </a:moveTo>
                <a:lnTo>
                  <a:pt x="3667505" y="1228344"/>
                </a:lnTo>
                <a:lnTo>
                  <a:pt x="3668267" y="1228344"/>
                </a:lnTo>
                <a:lnTo>
                  <a:pt x="3668267" y="1261071"/>
                </a:lnTo>
                <a:lnTo>
                  <a:pt x="3672078" y="1259938"/>
                </a:lnTo>
                <a:lnTo>
                  <a:pt x="3672078" y="1227582"/>
                </a:lnTo>
                <a:lnTo>
                  <a:pt x="3673602" y="1226820"/>
                </a:lnTo>
                <a:close/>
              </a:path>
              <a:path w="3783329" h="1266189">
                <a:moveTo>
                  <a:pt x="3673602" y="38862"/>
                </a:moveTo>
                <a:lnTo>
                  <a:pt x="3672078" y="38100"/>
                </a:lnTo>
                <a:lnTo>
                  <a:pt x="3672078" y="38481"/>
                </a:lnTo>
                <a:lnTo>
                  <a:pt x="3673602" y="38862"/>
                </a:lnTo>
                <a:close/>
              </a:path>
              <a:path w="3783329" h="1266189">
                <a:moveTo>
                  <a:pt x="3683508" y="1223010"/>
                </a:moveTo>
                <a:lnTo>
                  <a:pt x="3672078" y="1227582"/>
                </a:lnTo>
                <a:lnTo>
                  <a:pt x="3672078" y="1259938"/>
                </a:lnTo>
                <a:lnTo>
                  <a:pt x="3681984" y="1256995"/>
                </a:lnTo>
                <a:lnTo>
                  <a:pt x="3681984" y="1223772"/>
                </a:lnTo>
                <a:lnTo>
                  <a:pt x="3683508" y="1223010"/>
                </a:lnTo>
                <a:close/>
              </a:path>
              <a:path w="3783329" h="1266189">
                <a:moveTo>
                  <a:pt x="3683508" y="42672"/>
                </a:moveTo>
                <a:lnTo>
                  <a:pt x="3681984" y="41910"/>
                </a:lnTo>
                <a:lnTo>
                  <a:pt x="3681984" y="42062"/>
                </a:lnTo>
                <a:lnTo>
                  <a:pt x="3683508" y="42672"/>
                </a:lnTo>
                <a:close/>
              </a:path>
              <a:path w="3783329" h="1266189">
                <a:moveTo>
                  <a:pt x="3693414" y="1253599"/>
                </a:moveTo>
                <a:lnTo>
                  <a:pt x="3693414" y="1218438"/>
                </a:lnTo>
                <a:lnTo>
                  <a:pt x="3691890" y="1219200"/>
                </a:lnTo>
                <a:lnTo>
                  <a:pt x="3681984" y="1223772"/>
                </a:lnTo>
                <a:lnTo>
                  <a:pt x="3681984" y="1256995"/>
                </a:lnTo>
                <a:lnTo>
                  <a:pt x="3693414" y="1253599"/>
                </a:lnTo>
                <a:close/>
              </a:path>
              <a:path w="3783329" h="1266189">
                <a:moveTo>
                  <a:pt x="3693414" y="47244"/>
                </a:moveTo>
                <a:lnTo>
                  <a:pt x="3691890" y="46482"/>
                </a:lnTo>
                <a:lnTo>
                  <a:pt x="3692374" y="46759"/>
                </a:lnTo>
                <a:lnTo>
                  <a:pt x="3693414" y="47244"/>
                </a:lnTo>
                <a:close/>
              </a:path>
              <a:path w="3783329" h="1266189">
                <a:moveTo>
                  <a:pt x="3692374" y="46759"/>
                </a:moveTo>
                <a:lnTo>
                  <a:pt x="3691890" y="46482"/>
                </a:lnTo>
                <a:lnTo>
                  <a:pt x="3692374" y="46759"/>
                </a:lnTo>
                <a:close/>
              </a:path>
              <a:path w="3783329" h="1266189">
                <a:moveTo>
                  <a:pt x="3692374" y="1218922"/>
                </a:moveTo>
                <a:lnTo>
                  <a:pt x="3691890" y="1219149"/>
                </a:lnTo>
                <a:lnTo>
                  <a:pt x="3692374" y="1218922"/>
                </a:lnTo>
                <a:close/>
              </a:path>
              <a:path w="3783329" h="1266189">
                <a:moveTo>
                  <a:pt x="3693414" y="1218438"/>
                </a:moveTo>
                <a:lnTo>
                  <a:pt x="3692374" y="1218922"/>
                </a:lnTo>
                <a:lnTo>
                  <a:pt x="3691890" y="1219200"/>
                </a:lnTo>
                <a:lnTo>
                  <a:pt x="3693414" y="1218438"/>
                </a:lnTo>
                <a:close/>
              </a:path>
              <a:path w="3783329" h="1266189">
                <a:moveTo>
                  <a:pt x="3693414" y="47352"/>
                </a:moveTo>
                <a:lnTo>
                  <a:pt x="3692374" y="46759"/>
                </a:lnTo>
                <a:lnTo>
                  <a:pt x="3693414" y="47352"/>
                </a:lnTo>
                <a:close/>
              </a:path>
              <a:path w="3783329" h="1266189">
                <a:moveTo>
                  <a:pt x="3702558" y="1250882"/>
                </a:moveTo>
                <a:lnTo>
                  <a:pt x="3702558" y="1213104"/>
                </a:lnTo>
                <a:lnTo>
                  <a:pt x="3692374" y="1218922"/>
                </a:lnTo>
                <a:lnTo>
                  <a:pt x="3693414" y="1218438"/>
                </a:lnTo>
                <a:lnTo>
                  <a:pt x="3693414" y="1253599"/>
                </a:lnTo>
                <a:lnTo>
                  <a:pt x="3702558" y="1250882"/>
                </a:lnTo>
                <a:close/>
              </a:path>
              <a:path w="3783329" h="1266189">
                <a:moveTo>
                  <a:pt x="3702558" y="52988"/>
                </a:moveTo>
                <a:lnTo>
                  <a:pt x="3702558" y="52578"/>
                </a:lnTo>
                <a:lnTo>
                  <a:pt x="3701034" y="51816"/>
                </a:lnTo>
                <a:lnTo>
                  <a:pt x="3702558" y="52988"/>
                </a:lnTo>
                <a:close/>
              </a:path>
              <a:path w="3783329" h="1266189">
                <a:moveTo>
                  <a:pt x="3710940" y="1206246"/>
                </a:moveTo>
                <a:lnTo>
                  <a:pt x="3701034" y="1213866"/>
                </a:lnTo>
                <a:lnTo>
                  <a:pt x="3702558" y="1213104"/>
                </a:lnTo>
                <a:lnTo>
                  <a:pt x="3702558" y="1250882"/>
                </a:lnTo>
                <a:lnTo>
                  <a:pt x="3704318" y="1250359"/>
                </a:lnTo>
                <a:lnTo>
                  <a:pt x="3709416" y="1246572"/>
                </a:lnTo>
                <a:lnTo>
                  <a:pt x="3709416" y="1207770"/>
                </a:lnTo>
                <a:lnTo>
                  <a:pt x="3710940" y="1206246"/>
                </a:lnTo>
                <a:close/>
              </a:path>
              <a:path w="3783329" h="1266189">
                <a:moveTo>
                  <a:pt x="3710940" y="59436"/>
                </a:moveTo>
                <a:lnTo>
                  <a:pt x="3709416" y="57912"/>
                </a:lnTo>
                <a:lnTo>
                  <a:pt x="3709416" y="58263"/>
                </a:lnTo>
                <a:lnTo>
                  <a:pt x="3710940" y="59436"/>
                </a:lnTo>
                <a:close/>
              </a:path>
              <a:path w="3783329" h="1266189">
                <a:moveTo>
                  <a:pt x="3718560" y="1239777"/>
                </a:moveTo>
                <a:lnTo>
                  <a:pt x="3718560" y="1199388"/>
                </a:lnTo>
                <a:lnTo>
                  <a:pt x="3709416" y="1207770"/>
                </a:lnTo>
                <a:lnTo>
                  <a:pt x="3709416" y="1246572"/>
                </a:lnTo>
                <a:lnTo>
                  <a:pt x="3718560" y="1239777"/>
                </a:lnTo>
                <a:close/>
              </a:path>
              <a:path w="3783329" h="1266189">
                <a:moveTo>
                  <a:pt x="3718560" y="66294"/>
                </a:moveTo>
                <a:lnTo>
                  <a:pt x="3717036" y="64770"/>
                </a:lnTo>
                <a:lnTo>
                  <a:pt x="3717764" y="65565"/>
                </a:lnTo>
                <a:lnTo>
                  <a:pt x="3718560" y="66294"/>
                </a:lnTo>
                <a:close/>
              </a:path>
              <a:path w="3783329" h="1266189">
                <a:moveTo>
                  <a:pt x="3717764" y="65565"/>
                </a:moveTo>
                <a:lnTo>
                  <a:pt x="3717036" y="64770"/>
                </a:lnTo>
                <a:lnTo>
                  <a:pt x="3717036" y="64897"/>
                </a:lnTo>
                <a:lnTo>
                  <a:pt x="3717764" y="65565"/>
                </a:lnTo>
                <a:close/>
              </a:path>
              <a:path w="3783329" h="1266189">
                <a:moveTo>
                  <a:pt x="3725417" y="1234682"/>
                </a:moveTo>
                <a:lnTo>
                  <a:pt x="3725417" y="1191768"/>
                </a:lnTo>
                <a:lnTo>
                  <a:pt x="3717036" y="1200150"/>
                </a:lnTo>
                <a:lnTo>
                  <a:pt x="3718560" y="1199388"/>
                </a:lnTo>
                <a:lnTo>
                  <a:pt x="3718560" y="1239777"/>
                </a:lnTo>
                <a:lnTo>
                  <a:pt x="3725417" y="1234682"/>
                </a:lnTo>
                <a:close/>
              </a:path>
              <a:path w="3783329" h="1266189">
                <a:moveTo>
                  <a:pt x="3718560" y="66432"/>
                </a:moveTo>
                <a:lnTo>
                  <a:pt x="3718560" y="66294"/>
                </a:lnTo>
                <a:lnTo>
                  <a:pt x="3717764" y="65565"/>
                </a:lnTo>
                <a:lnTo>
                  <a:pt x="3718560" y="66432"/>
                </a:lnTo>
                <a:close/>
              </a:path>
              <a:path w="3783329" h="1266189">
                <a:moveTo>
                  <a:pt x="3725417" y="74168"/>
                </a:moveTo>
                <a:lnTo>
                  <a:pt x="3725417" y="73914"/>
                </a:lnTo>
                <a:lnTo>
                  <a:pt x="3724655" y="73152"/>
                </a:lnTo>
                <a:lnTo>
                  <a:pt x="3725417" y="74168"/>
                </a:lnTo>
                <a:close/>
              </a:path>
              <a:path w="3783329" h="1266189">
                <a:moveTo>
                  <a:pt x="3731514" y="1230152"/>
                </a:moveTo>
                <a:lnTo>
                  <a:pt x="3731514" y="1183386"/>
                </a:lnTo>
                <a:lnTo>
                  <a:pt x="3724655" y="1192530"/>
                </a:lnTo>
                <a:lnTo>
                  <a:pt x="3725417" y="1191768"/>
                </a:lnTo>
                <a:lnTo>
                  <a:pt x="3725417" y="1234682"/>
                </a:lnTo>
                <a:lnTo>
                  <a:pt x="3731514" y="1230152"/>
                </a:lnTo>
                <a:close/>
              </a:path>
              <a:path w="3783329" h="1266189">
                <a:moveTo>
                  <a:pt x="3731514" y="82772"/>
                </a:moveTo>
                <a:lnTo>
                  <a:pt x="3731514" y="82296"/>
                </a:lnTo>
                <a:lnTo>
                  <a:pt x="3730752" y="81534"/>
                </a:lnTo>
                <a:lnTo>
                  <a:pt x="3731514" y="82772"/>
                </a:lnTo>
                <a:close/>
              </a:path>
              <a:path w="3783329" h="1266189">
                <a:moveTo>
                  <a:pt x="3736637" y="1174583"/>
                </a:moveTo>
                <a:lnTo>
                  <a:pt x="3730752" y="1184148"/>
                </a:lnTo>
                <a:lnTo>
                  <a:pt x="3731514" y="1183386"/>
                </a:lnTo>
                <a:lnTo>
                  <a:pt x="3731514" y="1230152"/>
                </a:lnTo>
                <a:lnTo>
                  <a:pt x="3736086" y="1226755"/>
                </a:lnTo>
                <a:lnTo>
                  <a:pt x="3736086" y="1175766"/>
                </a:lnTo>
                <a:lnTo>
                  <a:pt x="3736637" y="1174583"/>
                </a:lnTo>
                <a:close/>
              </a:path>
              <a:path w="3783329" h="1266189">
                <a:moveTo>
                  <a:pt x="3736848" y="91440"/>
                </a:moveTo>
                <a:lnTo>
                  <a:pt x="3736086" y="89916"/>
                </a:lnTo>
                <a:lnTo>
                  <a:pt x="3736637" y="91098"/>
                </a:lnTo>
                <a:lnTo>
                  <a:pt x="3736848" y="91440"/>
                </a:lnTo>
                <a:close/>
              </a:path>
              <a:path w="3783329" h="1266189">
                <a:moveTo>
                  <a:pt x="3736637" y="91098"/>
                </a:moveTo>
                <a:lnTo>
                  <a:pt x="3736086" y="89916"/>
                </a:lnTo>
                <a:lnTo>
                  <a:pt x="3736086" y="90201"/>
                </a:lnTo>
                <a:lnTo>
                  <a:pt x="3736637" y="91098"/>
                </a:lnTo>
                <a:close/>
              </a:path>
              <a:path w="3783329" h="1266189">
                <a:moveTo>
                  <a:pt x="3736848" y="1174242"/>
                </a:moveTo>
                <a:lnTo>
                  <a:pt x="3736637" y="1174583"/>
                </a:lnTo>
                <a:lnTo>
                  <a:pt x="3736086" y="1175766"/>
                </a:lnTo>
                <a:lnTo>
                  <a:pt x="3736848" y="1174242"/>
                </a:lnTo>
                <a:close/>
              </a:path>
              <a:path w="3783329" h="1266189">
                <a:moveTo>
                  <a:pt x="3736848" y="1226189"/>
                </a:moveTo>
                <a:lnTo>
                  <a:pt x="3736848" y="1174242"/>
                </a:lnTo>
                <a:lnTo>
                  <a:pt x="3736086" y="1175766"/>
                </a:lnTo>
                <a:lnTo>
                  <a:pt x="3736086" y="1226755"/>
                </a:lnTo>
                <a:lnTo>
                  <a:pt x="3736848" y="1226189"/>
                </a:lnTo>
                <a:close/>
              </a:path>
              <a:path w="3783329" h="1266189">
                <a:moveTo>
                  <a:pt x="3736848" y="91548"/>
                </a:moveTo>
                <a:lnTo>
                  <a:pt x="3736637" y="91098"/>
                </a:lnTo>
                <a:lnTo>
                  <a:pt x="3736848" y="91548"/>
                </a:lnTo>
                <a:close/>
              </a:path>
              <a:path w="3783329" h="1266189">
                <a:moveTo>
                  <a:pt x="3741420" y="1222792"/>
                </a:moveTo>
                <a:lnTo>
                  <a:pt x="3741420" y="1164336"/>
                </a:lnTo>
                <a:lnTo>
                  <a:pt x="3736637" y="1174583"/>
                </a:lnTo>
                <a:lnTo>
                  <a:pt x="3736848" y="1174242"/>
                </a:lnTo>
                <a:lnTo>
                  <a:pt x="3736848" y="1226189"/>
                </a:lnTo>
                <a:lnTo>
                  <a:pt x="3741420" y="1222792"/>
                </a:lnTo>
                <a:close/>
              </a:path>
              <a:path w="3783329" h="1266189">
                <a:moveTo>
                  <a:pt x="3741420" y="101727"/>
                </a:moveTo>
                <a:lnTo>
                  <a:pt x="3741420" y="101346"/>
                </a:lnTo>
                <a:lnTo>
                  <a:pt x="3740658" y="99822"/>
                </a:lnTo>
                <a:lnTo>
                  <a:pt x="3741420" y="101727"/>
                </a:lnTo>
                <a:close/>
              </a:path>
              <a:path w="3783329" h="1266189">
                <a:moveTo>
                  <a:pt x="3745229" y="1219206"/>
                </a:moveTo>
                <a:lnTo>
                  <a:pt x="3745229" y="1154430"/>
                </a:lnTo>
                <a:lnTo>
                  <a:pt x="3740658" y="1165860"/>
                </a:lnTo>
                <a:lnTo>
                  <a:pt x="3741420" y="1164336"/>
                </a:lnTo>
                <a:lnTo>
                  <a:pt x="3741420" y="1222792"/>
                </a:lnTo>
                <a:lnTo>
                  <a:pt x="3744248" y="1220690"/>
                </a:lnTo>
                <a:lnTo>
                  <a:pt x="3745229" y="1219206"/>
                </a:lnTo>
                <a:close/>
              </a:path>
              <a:path w="3783329" h="1266189">
                <a:moveTo>
                  <a:pt x="3745229" y="111760"/>
                </a:moveTo>
                <a:lnTo>
                  <a:pt x="3745229" y="111252"/>
                </a:lnTo>
                <a:lnTo>
                  <a:pt x="3744467" y="109728"/>
                </a:lnTo>
                <a:lnTo>
                  <a:pt x="3745229" y="111760"/>
                </a:lnTo>
                <a:close/>
              </a:path>
              <a:path w="3783329" h="1266189">
                <a:moveTo>
                  <a:pt x="3746754" y="1216900"/>
                </a:moveTo>
                <a:lnTo>
                  <a:pt x="3746754" y="1149858"/>
                </a:lnTo>
                <a:lnTo>
                  <a:pt x="3744467" y="1155954"/>
                </a:lnTo>
                <a:lnTo>
                  <a:pt x="3745229" y="1154430"/>
                </a:lnTo>
                <a:lnTo>
                  <a:pt x="3745229" y="1219206"/>
                </a:lnTo>
                <a:lnTo>
                  <a:pt x="3746754" y="1216900"/>
                </a:lnTo>
                <a:close/>
              </a:path>
              <a:path w="3783329" h="1266189">
                <a:moveTo>
                  <a:pt x="3746754" y="118110"/>
                </a:moveTo>
                <a:lnTo>
                  <a:pt x="3746754" y="115824"/>
                </a:lnTo>
                <a:lnTo>
                  <a:pt x="3745991" y="115062"/>
                </a:lnTo>
                <a:lnTo>
                  <a:pt x="3746754" y="118110"/>
                </a:lnTo>
                <a:close/>
              </a:path>
              <a:path w="3783329" h="1266189">
                <a:moveTo>
                  <a:pt x="3749802" y="1212288"/>
                </a:moveTo>
                <a:lnTo>
                  <a:pt x="3749802" y="1127760"/>
                </a:lnTo>
                <a:lnTo>
                  <a:pt x="3749040" y="1134618"/>
                </a:lnTo>
                <a:lnTo>
                  <a:pt x="3749040" y="1133856"/>
                </a:lnTo>
                <a:lnTo>
                  <a:pt x="3748278" y="1139952"/>
                </a:lnTo>
                <a:lnTo>
                  <a:pt x="3748278" y="1139190"/>
                </a:lnTo>
                <a:lnTo>
                  <a:pt x="3747516" y="1145286"/>
                </a:lnTo>
                <a:lnTo>
                  <a:pt x="3747516" y="1144524"/>
                </a:lnTo>
                <a:lnTo>
                  <a:pt x="3745991" y="1150620"/>
                </a:lnTo>
                <a:lnTo>
                  <a:pt x="3746754" y="1149858"/>
                </a:lnTo>
                <a:lnTo>
                  <a:pt x="3746754" y="1216900"/>
                </a:lnTo>
                <a:lnTo>
                  <a:pt x="3749802" y="1212288"/>
                </a:lnTo>
                <a:close/>
              </a:path>
            </a:pathLst>
          </a:custGeom>
          <a:solidFill>
            <a:srgbClr val="4B908E"/>
          </a:solidFill>
        </p:spPr>
        <p:txBody>
          <a:bodyPr wrap="square" lIns="0" tIns="0" rIns="0" bIns="0" rtlCol="0"/>
          <a:lstStyle/>
          <a:p>
            <a:endParaRPr/>
          </a:p>
        </p:txBody>
      </p:sp>
      <p:sp>
        <p:nvSpPr>
          <p:cNvPr id="13" name="object 13"/>
          <p:cNvSpPr txBox="1"/>
          <p:nvPr/>
        </p:nvSpPr>
        <p:spPr>
          <a:xfrm>
            <a:off x="2139067" y="2003551"/>
            <a:ext cx="1675130" cy="1094105"/>
          </a:xfrm>
          <a:prstGeom prst="rect">
            <a:avLst/>
          </a:prstGeom>
        </p:spPr>
        <p:txBody>
          <a:bodyPr vert="horz" wrap="square" lIns="0" tIns="12700" rIns="0" bIns="0" rtlCol="0">
            <a:spAutoFit/>
          </a:bodyPr>
          <a:lstStyle/>
          <a:p>
            <a:pPr marL="327025" indent="-314960">
              <a:lnSpc>
                <a:spcPct val="100000"/>
              </a:lnSpc>
              <a:spcBef>
                <a:spcPts val="100"/>
              </a:spcBef>
              <a:buFont typeface="Arial MT"/>
              <a:buChar char="•"/>
              <a:tabLst>
                <a:tab pos="327025" algn="l"/>
                <a:tab pos="327660" algn="l"/>
              </a:tabLst>
            </a:pPr>
            <a:r>
              <a:rPr sz="1750" b="1" spc="-15" dirty="0">
                <a:solidFill>
                  <a:srgbClr val="0B4E55"/>
                </a:solidFill>
                <a:latin typeface="Microsoft JhengHei"/>
                <a:cs typeface="Microsoft JhengHei"/>
              </a:rPr>
              <a:t>疫情調查</a:t>
            </a:r>
            <a:endParaRPr sz="1750">
              <a:latin typeface="Microsoft JhengHei"/>
              <a:cs typeface="Microsoft JhengHei"/>
            </a:endParaRPr>
          </a:p>
          <a:p>
            <a:pPr marL="327025" indent="-314960">
              <a:lnSpc>
                <a:spcPct val="100000"/>
              </a:lnSpc>
              <a:buFont typeface="Arial MT"/>
              <a:buChar char="•"/>
              <a:tabLst>
                <a:tab pos="327025" algn="l"/>
                <a:tab pos="327660" algn="l"/>
              </a:tabLst>
            </a:pPr>
            <a:r>
              <a:rPr sz="1750" b="1" spc="-15" dirty="0">
                <a:solidFill>
                  <a:srgbClr val="0B4E55"/>
                </a:solidFill>
                <a:latin typeface="Microsoft JhengHei"/>
                <a:cs typeface="Microsoft JhengHei"/>
              </a:rPr>
              <a:t>伴侶服務</a:t>
            </a:r>
            <a:endParaRPr sz="1750">
              <a:latin typeface="Microsoft JhengHei"/>
              <a:cs typeface="Microsoft JhengHei"/>
            </a:endParaRPr>
          </a:p>
          <a:p>
            <a:pPr marL="327025" indent="-314960">
              <a:lnSpc>
                <a:spcPct val="100000"/>
              </a:lnSpc>
              <a:spcBef>
                <a:spcPts val="5"/>
              </a:spcBef>
              <a:buFont typeface="Arial MT"/>
              <a:buChar char="•"/>
              <a:tabLst>
                <a:tab pos="327025" algn="l"/>
                <a:tab pos="327660" algn="l"/>
              </a:tabLst>
            </a:pPr>
            <a:r>
              <a:rPr sz="1750" b="1" spc="-10" dirty="0">
                <a:solidFill>
                  <a:srgbClr val="0B4E55"/>
                </a:solidFill>
                <a:latin typeface="Microsoft JhengHei"/>
                <a:cs typeface="Microsoft JhengHei"/>
              </a:rPr>
              <a:t>特殊個案管理</a:t>
            </a:r>
            <a:endParaRPr sz="1750">
              <a:latin typeface="Microsoft JhengHei"/>
              <a:cs typeface="Microsoft JhengHei"/>
            </a:endParaRPr>
          </a:p>
          <a:p>
            <a:pPr marL="327025" indent="-314960">
              <a:lnSpc>
                <a:spcPct val="100000"/>
              </a:lnSpc>
              <a:spcBef>
                <a:spcPts val="10"/>
              </a:spcBef>
              <a:buFont typeface="Arial MT"/>
              <a:buChar char="•"/>
              <a:tabLst>
                <a:tab pos="327025" algn="l"/>
                <a:tab pos="327660" algn="l"/>
              </a:tabLst>
            </a:pPr>
            <a:r>
              <a:rPr sz="1750" b="1" spc="-10" dirty="0">
                <a:solidFill>
                  <a:srgbClr val="0B4E55"/>
                </a:solidFill>
                <a:latin typeface="Microsoft JhengHei"/>
                <a:cs typeface="Microsoft JhengHei"/>
              </a:rPr>
              <a:t>醫療服務轉介</a:t>
            </a:r>
            <a:endParaRPr sz="1750">
              <a:latin typeface="Microsoft JhengHei"/>
              <a:cs typeface="Microsoft JhengHei"/>
            </a:endParaRPr>
          </a:p>
        </p:txBody>
      </p:sp>
      <p:pic>
        <p:nvPicPr>
          <p:cNvPr id="14" name="object 14"/>
          <p:cNvPicPr/>
          <p:nvPr/>
        </p:nvPicPr>
        <p:blipFill>
          <a:blip r:embed="rId6" cstate="print"/>
          <a:stretch>
            <a:fillRect/>
          </a:stretch>
        </p:blipFill>
        <p:spPr>
          <a:xfrm>
            <a:off x="560717" y="1930907"/>
            <a:ext cx="1464564" cy="1251966"/>
          </a:xfrm>
          <a:prstGeom prst="rect">
            <a:avLst/>
          </a:prstGeom>
        </p:spPr>
      </p:pic>
      <p:sp>
        <p:nvSpPr>
          <p:cNvPr id="15" name="object 15"/>
          <p:cNvSpPr txBox="1"/>
          <p:nvPr/>
        </p:nvSpPr>
        <p:spPr>
          <a:xfrm>
            <a:off x="746131" y="2375408"/>
            <a:ext cx="1095375" cy="346710"/>
          </a:xfrm>
          <a:prstGeom prst="rect">
            <a:avLst/>
          </a:prstGeom>
        </p:spPr>
        <p:txBody>
          <a:bodyPr vert="horz" wrap="square" lIns="0" tIns="13335" rIns="0" bIns="0" rtlCol="0">
            <a:spAutoFit/>
          </a:bodyPr>
          <a:lstStyle/>
          <a:p>
            <a:pPr marL="12700">
              <a:lnSpc>
                <a:spcPct val="100000"/>
              </a:lnSpc>
              <a:spcBef>
                <a:spcPts val="105"/>
              </a:spcBef>
            </a:pPr>
            <a:r>
              <a:rPr sz="2100" b="1" spc="-15" dirty="0">
                <a:solidFill>
                  <a:srgbClr val="0B4E55"/>
                </a:solidFill>
                <a:latin typeface="Microsoft JhengHei"/>
                <a:cs typeface="Microsoft JhengHei"/>
              </a:rPr>
              <a:t>衛生機關</a:t>
            </a:r>
            <a:endParaRPr sz="2100">
              <a:latin typeface="Microsoft JhengHei"/>
              <a:cs typeface="Microsoft JhengHei"/>
            </a:endParaRPr>
          </a:p>
        </p:txBody>
      </p:sp>
      <p:sp>
        <p:nvSpPr>
          <p:cNvPr id="16" name="object 16"/>
          <p:cNvSpPr/>
          <p:nvPr/>
        </p:nvSpPr>
        <p:spPr>
          <a:xfrm>
            <a:off x="1797443" y="3362705"/>
            <a:ext cx="3709035" cy="1262380"/>
          </a:xfrm>
          <a:custGeom>
            <a:avLst/>
            <a:gdLst/>
            <a:ahLst/>
            <a:cxnLst/>
            <a:rect l="l" t="t" r="r" b="b"/>
            <a:pathLst>
              <a:path w="3709035" h="1262379">
                <a:moveTo>
                  <a:pt x="3708654" y="1126998"/>
                </a:moveTo>
                <a:lnTo>
                  <a:pt x="3708654" y="134874"/>
                </a:lnTo>
                <a:lnTo>
                  <a:pt x="3707891" y="127254"/>
                </a:lnTo>
                <a:lnTo>
                  <a:pt x="3693923" y="78334"/>
                </a:lnTo>
                <a:lnTo>
                  <a:pt x="3664534" y="38719"/>
                </a:lnTo>
                <a:lnTo>
                  <a:pt x="3623295" y="11557"/>
                </a:lnTo>
                <a:lnTo>
                  <a:pt x="3573779" y="0"/>
                </a:lnTo>
                <a:lnTo>
                  <a:pt x="141732" y="0"/>
                </a:lnTo>
                <a:lnTo>
                  <a:pt x="91899" y="8860"/>
                </a:lnTo>
                <a:lnTo>
                  <a:pt x="49110" y="34061"/>
                </a:lnTo>
                <a:lnTo>
                  <a:pt x="17580" y="72330"/>
                </a:lnTo>
                <a:lnTo>
                  <a:pt x="1523" y="120396"/>
                </a:lnTo>
                <a:lnTo>
                  <a:pt x="0" y="127254"/>
                </a:lnTo>
                <a:lnTo>
                  <a:pt x="0" y="1134618"/>
                </a:lnTo>
                <a:lnTo>
                  <a:pt x="1524" y="1141476"/>
                </a:lnTo>
                <a:lnTo>
                  <a:pt x="2286" y="1148334"/>
                </a:lnTo>
                <a:lnTo>
                  <a:pt x="9448" y="1172028"/>
                </a:lnTo>
                <a:lnTo>
                  <a:pt x="19802" y="1193177"/>
                </a:lnTo>
                <a:lnTo>
                  <a:pt x="32766" y="1211146"/>
                </a:lnTo>
                <a:lnTo>
                  <a:pt x="32766" y="137160"/>
                </a:lnTo>
                <a:lnTo>
                  <a:pt x="33528" y="130302"/>
                </a:lnTo>
                <a:lnTo>
                  <a:pt x="33528" y="131064"/>
                </a:lnTo>
                <a:lnTo>
                  <a:pt x="34290" y="124968"/>
                </a:lnTo>
                <a:lnTo>
                  <a:pt x="34290" y="125730"/>
                </a:lnTo>
                <a:lnTo>
                  <a:pt x="35052" y="119634"/>
                </a:lnTo>
                <a:lnTo>
                  <a:pt x="35052" y="120396"/>
                </a:lnTo>
                <a:lnTo>
                  <a:pt x="36576" y="114300"/>
                </a:lnTo>
                <a:lnTo>
                  <a:pt x="36576" y="115062"/>
                </a:lnTo>
                <a:lnTo>
                  <a:pt x="37338" y="112395"/>
                </a:lnTo>
                <a:lnTo>
                  <a:pt x="37338" y="110490"/>
                </a:lnTo>
                <a:lnTo>
                  <a:pt x="41148" y="100965"/>
                </a:lnTo>
                <a:lnTo>
                  <a:pt x="41148" y="100584"/>
                </a:lnTo>
                <a:lnTo>
                  <a:pt x="45719" y="90786"/>
                </a:lnTo>
                <a:lnTo>
                  <a:pt x="46481" y="89154"/>
                </a:lnTo>
                <a:lnTo>
                  <a:pt x="46481" y="89439"/>
                </a:lnTo>
                <a:lnTo>
                  <a:pt x="51816" y="80772"/>
                </a:lnTo>
                <a:lnTo>
                  <a:pt x="51816" y="81305"/>
                </a:lnTo>
                <a:lnTo>
                  <a:pt x="57150" y="74371"/>
                </a:lnTo>
                <a:lnTo>
                  <a:pt x="57150" y="73152"/>
                </a:lnTo>
                <a:lnTo>
                  <a:pt x="64008" y="66294"/>
                </a:lnTo>
                <a:lnTo>
                  <a:pt x="64008" y="65532"/>
                </a:lnTo>
                <a:lnTo>
                  <a:pt x="73152" y="57912"/>
                </a:lnTo>
                <a:lnTo>
                  <a:pt x="81534" y="51054"/>
                </a:lnTo>
                <a:lnTo>
                  <a:pt x="81534" y="52050"/>
                </a:lnTo>
                <a:lnTo>
                  <a:pt x="89153" y="46775"/>
                </a:lnTo>
                <a:lnTo>
                  <a:pt x="89153" y="46482"/>
                </a:lnTo>
                <a:lnTo>
                  <a:pt x="90452" y="45832"/>
                </a:lnTo>
                <a:lnTo>
                  <a:pt x="90677" y="45770"/>
                </a:lnTo>
                <a:lnTo>
                  <a:pt x="100583" y="41148"/>
                </a:lnTo>
                <a:lnTo>
                  <a:pt x="100583" y="41402"/>
                </a:lnTo>
                <a:lnTo>
                  <a:pt x="108966" y="38608"/>
                </a:lnTo>
                <a:lnTo>
                  <a:pt x="108966" y="38100"/>
                </a:lnTo>
                <a:lnTo>
                  <a:pt x="114300" y="36766"/>
                </a:lnTo>
                <a:lnTo>
                  <a:pt x="114300" y="36576"/>
                </a:lnTo>
                <a:lnTo>
                  <a:pt x="120396" y="35052"/>
                </a:lnTo>
                <a:lnTo>
                  <a:pt x="120396" y="35623"/>
                </a:lnTo>
                <a:lnTo>
                  <a:pt x="124968" y="34480"/>
                </a:lnTo>
                <a:lnTo>
                  <a:pt x="124968" y="34290"/>
                </a:lnTo>
                <a:lnTo>
                  <a:pt x="130302" y="33623"/>
                </a:lnTo>
                <a:lnTo>
                  <a:pt x="3578352" y="33623"/>
                </a:lnTo>
                <a:lnTo>
                  <a:pt x="3583686" y="34290"/>
                </a:lnTo>
                <a:lnTo>
                  <a:pt x="3583686" y="34480"/>
                </a:lnTo>
                <a:lnTo>
                  <a:pt x="3588258" y="35623"/>
                </a:lnTo>
                <a:lnTo>
                  <a:pt x="3588258" y="35052"/>
                </a:lnTo>
                <a:lnTo>
                  <a:pt x="3594354" y="36576"/>
                </a:lnTo>
                <a:lnTo>
                  <a:pt x="3594354" y="36793"/>
                </a:lnTo>
                <a:lnTo>
                  <a:pt x="3598926" y="38100"/>
                </a:lnTo>
                <a:lnTo>
                  <a:pt x="3598926" y="38354"/>
                </a:lnTo>
                <a:lnTo>
                  <a:pt x="3608070" y="41402"/>
                </a:lnTo>
                <a:lnTo>
                  <a:pt x="3608070" y="41148"/>
                </a:lnTo>
                <a:lnTo>
                  <a:pt x="3617976" y="45770"/>
                </a:lnTo>
                <a:lnTo>
                  <a:pt x="3619500" y="46482"/>
                </a:lnTo>
                <a:lnTo>
                  <a:pt x="3619500" y="46775"/>
                </a:lnTo>
                <a:lnTo>
                  <a:pt x="3626358" y="51522"/>
                </a:lnTo>
                <a:lnTo>
                  <a:pt x="3626358" y="51054"/>
                </a:lnTo>
                <a:lnTo>
                  <a:pt x="3635502" y="58087"/>
                </a:lnTo>
                <a:lnTo>
                  <a:pt x="3635502" y="57912"/>
                </a:lnTo>
                <a:lnTo>
                  <a:pt x="3643122" y="64839"/>
                </a:lnTo>
                <a:lnTo>
                  <a:pt x="3643884" y="65532"/>
                </a:lnTo>
                <a:lnTo>
                  <a:pt x="3650741" y="73152"/>
                </a:lnTo>
                <a:lnTo>
                  <a:pt x="3650741" y="73380"/>
                </a:lnTo>
                <a:lnTo>
                  <a:pt x="3657600" y="82296"/>
                </a:lnTo>
                <a:lnTo>
                  <a:pt x="3657600" y="82973"/>
                </a:lnTo>
                <a:lnTo>
                  <a:pt x="3662172" y="89577"/>
                </a:lnTo>
                <a:lnTo>
                  <a:pt x="3662172" y="89154"/>
                </a:lnTo>
                <a:lnTo>
                  <a:pt x="3662934" y="90678"/>
                </a:lnTo>
                <a:lnTo>
                  <a:pt x="3667505" y="100584"/>
                </a:lnTo>
                <a:lnTo>
                  <a:pt x="3667505" y="101345"/>
                </a:lnTo>
                <a:lnTo>
                  <a:pt x="3670554" y="110490"/>
                </a:lnTo>
                <a:lnTo>
                  <a:pt x="3670554" y="108966"/>
                </a:lnTo>
                <a:lnTo>
                  <a:pt x="3672078" y="115062"/>
                </a:lnTo>
                <a:lnTo>
                  <a:pt x="3672078" y="114300"/>
                </a:lnTo>
                <a:lnTo>
                  <a:pt x="3672840" y="120396"/>
                </a:lnTo>
                <a:lnTo>
                  <a:pt x="3672840" y="119634"/>
                </a:lnTo>
                <a:lnTo>
                  <a:pt x="3674364" y="125730"/>
                </a:lnTo>
                <a:lnTo>
                  <a:pt x="3674364" y="124968"/>
                </a:lnTo>
                <a:lnTo>
                  <a:pt x="3675126" y="131064"/>
                </a:lnTo>
                <a:lnTo>
                  <a:pt x="3675126" y="1209870"/>
                </a:lnTo>
                <a:lnTo>
                  <a:pt x="3697096" y="1176513"/>
                </a:lnTo>
                <a:lnTo>
                  <a:pt x="3708654" y="1126998"/>
                </a:lnTo>
                <a:close/>
              </a:path>
              <a:path w="3709035" h="1262379">
                <a:moveTo>
                  <a:pt x="33528" y="136398"/>
                </a:moveTo>
                <a:lnTo>
                  <a:pt x="32766" y="137160"/>
                </a:lnTo>
                <a:lnTo>
                  <a:pt x="32766" y="142494"/>
                </a:lnTo>
                <a:lnTo>
                  <a:pt x="33528" y="136398"/>
                </a:lnTo>
                <a:close/>
              </a:path>
              <a:path w="3709035" h="1262379">
                <a:moveTo>
                  <a:pt x="33528" y="1126236"/>
                </a:moveTo>
                <a:lnTo>
                  <a:pt x="32766" y="1119378"/>
                </a:lnTo>
                <a:lnTo>
                  <a:pt x="32766" y="1124712"/>
                </a:lnTo>
                <a:lnTo>
                  <a:pt x="33528" y="1126236"/>
                </a:lnTo>
                <a:close/>
              </a:path>
              <a:path w="3709035" h="1262379">
                <a:moveTo>
                  <a:pt x="38100" y="1152144"/>
                </a:moveTo>
                <a:lnTo>
                  <a:pt x="36576" y="1146810"/>
                </a:lnTo>
                <a:lnTo>
                  <a:pt x="36576" y="1147572"/>
                </a:lnTo>
                <a:lnTo>
                  <a:pt x="35052" y="1141476"/>
                </a:lnTo>
                <a:lnTo>
                  <a:pt x="35052" y="1142238"/>
                </a:lnTo>
                <a:lnTo>
                  <a:pt x="34290" y="1136142"/>
                </a:lnTo>
                <a:lnTo>
                  <a:pt x="34290" y="1136904"/>
                </a:lnTo>
                <a:lnTo>
                  <a:pt x="33528" y="1130808"/>
                </a:lnTo>
                <a:lnTo>
                  <a:pt x="33528" y="1131570"/>
                </a:lnTo>
                <a:lnTo>
                  <a:pt x="32766" y="1124712"/>
                </a:lnTo>
                <a:lnTo>
                  <a:pt x="32766" y="1211146"/>
                </a:lnTo>
                <a:lnTo>
                  <a:pt x="33589" y="1212288"/>
                </a:lnTo>
                <a:lnTo>
                  <a:pt x="37338" y="1216061"/>
                </a:lnTo>
                <a:lnTo>
                  <a:pt x="37338" y="1151382"/>
                </a:lnTo>
                <a:lnTo>
                  <a:pt x="38100" y="1152144"/>
                </a:lnTo>
                <a:close/>
              </a:path>
              <a:path w="3709035" h="1262379">
                <a:moveTo>
                  <a:pt x="38100" y="109728"/>
                </a:moveTo>
                <a:lnTo>
                  <a:pt x="37338" y="110490"/>
                </a:lnTo>
                <a:lnTo>
                  <a:pt x="37338" y="112395"/>
                </a:lnTo>
                <a:lnTo>
                  <a:pt x="38100" y="109728"/>
                </a:lnTo>
                <a:close/>
              </a:path>
              <a:path w="3709035" h="1262379">
                <a:moveTo>
                  <a:pt x="41910" y="1162812"/>
                </a:moveTo>
                <a:lnTo>
                  <a:pt x="37338" y="1151382"/>
                </a:lnTo>
                <a:lnTo>
                  <a:pt x="37338" y="1216061"/>
                </a:lnTo>
                <a:lnTo>
                  <a:pt x="41148" y="1219896"/>
                </a:lnTo>
                <a:lnTo>
                  <a:pt x="41148" y="1161288"/>
                </a:lnTo>
                <a:lnTo>
                  <a:pt x="41910" y="1162812"/>
                </a:lnTo>
                <a:close/>
              </a:path>
              <a:path w="3709035" h="1262379">
                <a:moveTo>
                  <a:pt x="41910" y="99060"/>
                </a:moveTo>
                <a:lnTo>
                  <a:pt x="41148" y="100584"/>
                </a:lnTo>
                <a:lnTo>
                  <a:pt x="41148" y="100965"/>
                </a:lnTo>
                <a:lnTo>
                  <a:pt x="41910" y="99060"/>
                </a:lnTo>
                <a:close/>
              </a:path>
              <a:path w="3709035" h="1262379">
                <a:moveTo>
                  <a:pt x="46482" y="1225265"/>
                </a:moveTo>
                <a:lnTo>
                  <a:pt x="46482" y="1172718"/>
                </a:lnTo>
                <a:lnTo>
                  <a:pt x="45720" y="1171194"/>
                </a:lnTo>
                <a:lnTo>
                  <a:pt x="41148" y="1161288"/>
                </a:lnTo>
                <a:lnTo>
                  <a:pt x="41148" y="1219896"/>
                </a:lnTo>
                <a:lnTo>
                  <a:pt x="46482" y="1225265"/>
                </a:lnTo>
                <a:close/>
              </a:path>
              <a:path w="3709035" h="1262379">
                <a:moveTo>
                  <a:pt x="46481" y="89154"/>
                </a:moveTo>
                <a:lnTo>
                  <a:pt x="45719" y="90678"/>
                </a:lnTo>
                <a:lnTo>
                  <a:pt x="45930" y="90336"/>
                </a:lnTo>
                <a:lnTo>
                  <a:pt x="46481" y="89154"/>
                </a:lnTo>
                <a:close/>
              </a:path>
              <a:path w="3709035" h="1262379">
                <a:moveTo>
                  <a:pt x="45930" y="90336"/>
                </a:moveTo>
                <a:lnTo>
                  <a:pt x="45719" y="90678"/>
                </a:lnTo>
                <a:lnTo>
                  <a:pt x="45930" y="90336"/>
                </a:lnTo>
                <a:close/>
              </a:path>
              <a:path w="3709035" h="1262379">
                <a:moveTo>
                  <a:pt x="45930" y="1171535"/>
                </a:moveTo>
                <a:lnTo>
                  <a:pt x="45720" y="1171085"/>
                </a:lnTo>
                <a:lnTo>
                  <a:pt x="45930" y="1171535"/>
                </a:lnTo>
                <a:close/>
              </a:path>
              <a:path w="3709035" h="1262379">
                <a:moveTo>
                  <a:pt x="46482" y="1172718"/>
                </a:moveTo>
                <a:lnTo>
                  <a:pt x="45930" y="1171535"/>
                </a:lnTo>
                <a:lnTo>
                  <a:pt x="45720" y="1171194"/>
                </a:lnTo>
                <a:lnTo>
                  <a:pt x="46482" y="1172718"/>
                </a:lnTo>
                <a:close/>
              </a:path>
              <a:path w="3709035" h="1262379">
                <a:moveTo>
                  <a:pt x="46481" y="89439"/>
                </a:moveTo>
                <a:lnTo>
                  <a:pt x="46481" y="89154"/>
                </a:lnTo>
                <a:lnTo>
                  <a:pt x="45930" y="90336"/>
                </a:lnTo>
                <a:lnTo>
                  <a:pt x="46481" y="89439"/>
                </a:lnTo>
                <a:close/>
              </a:path>
              <a:path w="3709035" h="1262379">
                <a:moveTo>
                  <a:pt x="51816" y="1181100"/>
                </a:moveTo>
                <a:lnTo>
                  <a:pt x="45930" y="1171535"/>
                </a:lnTo>
                <a:lnTo>
                  <a:pt x="46482" y="1172718"/>
                </a:lnTo>
                <a:lnTo>
                  <a:pt x="46482" y="1225265"/>
                </a:lnTo>
                <a:lnTo>
                  <a:pt x="51054" y="1229868"/>
                </a:lnTo>
                <a:lnTo>
                  <a:pt x="51054" y="1180338"/>
                </a:lnTo>
                <a:lnTo>
                  <a:pt x="51816" y="1181100"/>
                </a:lnTo>
                <a:close/>
              </a:path>
              <a:path w="3709035" h="1262379">
                <a:moveTo>
                  <a:pt x="51816" y="81305"/>
                </a:moveTo>
                <a:lnTo>
                  <a:pt x="51816" y="80772"/>
                </a:lnTo>
                <a:lnTo>
                  <a:pt x="51053" y="82296"/>
                </a:lnTo>
                <a:lnTo>
                  <a:pt x="51816" y="81305"/>
                </a:lnTo>
                <a:close/>
              </a:path>
              <a:path w="3709035" h="1262379">
                <a:moveTo>
                  <a:pt x="58674" y="1189482"/>
                </a:moveTo>
                <a:lnTo>
                  <a:pt x="51054" y="1180338"/>
                </a:lnTo>
                <a:lnTo>
                  <a:pt x="51054" y="1229868"/>
                </a:lnTo>
                <a:lnTo>
                  <a:pt x="57150" y="1233932"/>
                </a:lnTo>
                <a:lnTo>
                  <a:pt x="57150" y="1188720"/>
                </a:lnTo>
                <a:lnTo>
                  <a:pt x="58674" y="1189482"/>
                </a:lnTo>
                <a:close/>
              </a:path>
              <a:path w="3709035" h="1262379">
                <a:moveTo>
                  <a:pt x="58674" y="72390"/>
                </a:moveTo>
                <a:lnTo>
                  <a:pt x="57150" y="73152"/>
                </a:lnTo>
                <a:lnTo>
                  <a:pt x="57150" y="74371"/>
                </a:lnTo>
                <a:lnTo>
                  <a:pt x="58674" y="72390"/>
                </a:lnTo>
                <a:close/>
              </a:path>
              <a:path w="3709035" h="1262379">
                <a:moveTo>
                  <a:pt x="65532" y="1197102"/>
                </a:moveTo>
                <a:lnTo>
                  <a:pt x="57150" y="1188720"/>
                </a:lnTo>
                <a:lnTo>
                  <a:pt x="57150" y="1233932"/>
                </a:lnTo>
                <a:lnTo>
                  <a:pt x="64008" y="1238504"/>
                </a:lnTo>
                <a:lnTo>
                  <a:pt x="64008" y="1196340"/>
                </a:lnTo>
                <a:lnTo>
                  <a:pt x="65532" y="1197102"/>
                </a:lnTo>
                <a:close/>
              </a:path>
              <a:path w="3709035" h="1262379">
                <a:moveTo>
                  <a:pt x="65532" y="64770"/>
                </a:moveTo>
                <a:lnTo>
                  <a:pt x="64008" y="65532"/>
                </a:lnTo>
                <a:lnTo>
                  <a:pt x="64008" y="66294"/>
                </a:lnTo>
                <a:lnTo>
                  <a:pt x="65532" y="64770"/>
                </a:lnTo>
                <a:close/>
              </a:path>
              <a:path w="3709035" h="1262379">
                <a:moveTo>
                  <a:pt x="73152" y="1244600"/>
                </a:moveTo>
                <a:lnTo>
                  <a:pt x="73152" y="1203960"/>
                </a:lnTo>
                <a:lnTo>
                  <a:pt x="64008" y="1196340"/>
                </a:lnTo>
                <a:lnTo>
                  <a:pt x="64008" y="1238504"/>
                </a:lnTo>
                <a:lnTo>
                  <a:pt x="73152" y="1244600"/>
                </a:lnTo>
                <a:close/>
              </a:path>
              <a:path w="3709035" h="1262379">
                <a:moveTo>
                  <a:pt x="73152" y="58039"/>
                </a:moveTo>
                <a:lnTo>
                  <a:pt x="72390" y="58674"/>
                </a:lnTo>
                <a:lnTo>
                  <a:pt x="73152" y="58039"/>
                </a:lnTo>
                <a:close/>
              </a:path>
              <a:path w="3709035" h="1262379">
                <a:moveTo>
                  <a:pt x="81534" y="1248570"/>
                </a:moveTo>
                <a:lnTo>
                  <a:pt x="81534" y="1210818"/>
                </a:lnTo>
                <a:lnTo>
                  <a:pt x="72390" y="1203198"/>
                </a:lnTo>
                <a:lnTo>
                  <a:pt x="73152" y="1203960"/>
                </a:lnTo>
                <a:lnTo>
                  <a:pt x="73152" y="1244600"/>
                </a:lnTo>
                <a:lnTo>
                  <a:pt x="73914" y="1245108"/>
                </a:lnTo>
                <a:lnTo>
                  <a:pt x="81534" y="1248570"/>
                </a:lnTo>
                <a:close/>
              </a:path>
              <a:path w="3709035" h="1262379">
                <a:moveTo>
                  <a:pt x="81534" y="52050"/>
                </a:moveTo>
                <a:lnTo>
                  <a:pt x="81534" y="51054"/>
                </a:lnTo>
                <a:lnTo>
                  <a:pt x="80772" y="52578"/>
                </a:lnTo>
                <a:lnTo>
                  <a:pt x="81534" y="52050"/>
                </a:lnTo>
                <a:close/>
              </a:path>
              <a:path w="3709035" h="1262379">
                <a:moveTo>
                  <a:pt x="90452" y="1215996"/>
                </a:moveTo>
                <a:lnTo>
                  <a:pt x="80772" y="1209294"/>
                </a:lnTo>
                <a:lnTo>
                  <a:pt x="81534" y="1210818"/>
                </a:lnTo>
                <a:lnTo>
                  <a:pt x="81534" y="1248570"/>
                </a:lnTo>
                <a:lnTo>
                  <a:pt x="89154" y="1252032"/>
                </a:lnTo>
                <a:lnTo>
                  <a:pt x="89154" y="1215390"/>
                </a:lnTo>
                <a:lnTo>
                  <a:pt x="90452" y="1215996"/>
                </a:lnTo>
                <a:close/>
              </a:path>
              <a:path w="3709035" h="1262379">
                <a:moveTo>
                  <a:pt x="90677" y="45720"/>
                </a:moveTo>
                <a:lnTo>
                  <a:pt x="89153" y="46482"/>
                </a:lnTo>
                <a:lnTo>
                  <a:pt x="90452" y="45875"/>
                </a:lnTo>
                <a:lnTo>
                  <a:pt x="90677" y="45720"/>
                </a:lnTo>
                <a:close/>
              </a:path>
              <a:path w="3709035" h="1262379">
                <a:moveTo>
                  <a:pt x="90452" y="45875"/>
                </a:moveTo>
                <a:lnTo>
                  <a:pt x="89153" y="46482"/>
                </a:lnTo>
                <a:lnTo>
                  <a:pt x="89153" y="46775"/>
                </a:lnTo>
                <a:lnTo>
                  <a:pt x="90452" y="45875"/>
                </a:lnTo>
                <a:close/>
              </a:path>
              <a:path w="3709035" h="1262379">
                <a:moveTo>
                  <a:pt x="90678" y="1216152"/>
                </a:moveTo>
                <a:lnTo>
                  <a:pt x="90452" y="1215996"/>
                </a:lnTo>
                <a:lnTo>
                  <a:pt x="89154" y="1215390"/>
                </a:lnTo>
                <a:lnTo>
                  <a:pt x="90678" y="1216152"/>
                </a:lnTo>
                <a:close/>
              </a:path>
              <a:path w="3709035" h="1262379">
                <a:moveTo>
                  <a:pt x="90678" y="1252616"/>
                </a:moveTo>
                <a:lnTo>
                  <a:pt x="90678" y="1216152"/>
                </a:lnTo>
                <a:lnTo>
                  <a:pt x="89154" y="1215390"/>
                </a:lnTo>
                <a:lnTo>
                  <a:pt x="89154" y="1252032"/>
                </a:lnTo>
                <a:lnTo>
                  <a:pt x="89938" y="1252388"/>
                </a:lnTo>
                <a:lnTo>
                  <a:pt x="90678" y="1252616"/>
                </a:lnTo>
                <a:close/>
              </a:path>
              <a:path w="3709035" h="1262379">
                <a:moveTo>
                  <a:pt x="90677" y="45770"/>
                </a:moveTo>
                <a:lnTo>
                  <a:pt x="90452" y="45875"/>
                </a:lnTo>
                <a:lnTo>
                  <a:pt x="90677" y="45770"/>
                </a:lnTo>
                <a:close/>
              </a:path>
              <a:path w="3709035" h="1262379">
                <a:moveTo>
                  <a:pt x="100584" y="1255670"/>
                </a:moveTo>
                <a:lnTo>
                  <a:pt x="100584" y="1220724"/>
                </a:lnTo>
                <a:lnTo>
                  <a:pt x="90452" y="1215996"/>
                </a:lnTo>
                <a:lnTo>
                  <a:pt x="90678" y="1216152"/>
                </a:lnTo>
                <a:lnTo>
                  <a:pt x="90678" y="1252616"/>
                </a:lnTo>
                <a:lnTo>
                  <a:pt x="100584" y="1255670"/>
                </a:lnTo>
                <a:close/>
              </a:path>
              <a:path w="3709035" h="1262379">
                <a:moveTo>
                  <a:pt x="100583" y="41402"/>
                </a:moveTo>
                <a:lnTo>
                  <a:pt x="100583" y="41148"/>
                </a:lnTo>
                <a:lnTo>
                  <a:pt x="99059" y="41910"/>
                </a:lnTo>
                <a:lnTo>
                  <a:pt x="100583" y="41402"/>
                </a:lnTo>
                <a:close/>
              </a:path>
              <a:path w="3709035" h="1262379">
                <a:moveTo>
                  <a:pt x="110490" y="1223772"/>
                </a:moveTo>
                <a:lnTo>
                  <a:pt x="99060" y="1219962"/>
                </a:lnTo>
                <a:lnTo>
                  <a:pt x="100584" y="1220724"/>
                </a:lnTo>
                <a:lnTo>
                  <a:pt x="100584" y="1255670"/>
                </a:lnTo>
                <a:lnTo>
                  <a:pt x="106799" y="1257585"/>
                </a:lnTo>
                <a:lnTo>
                  <a:pt x="108966" y="1257978"/>
                </a:lnTo>
                <a:lnTo>
                  <a:pt x="108966" y="1223772"/>
                </a:lnTo>
                <a:lnTo>
                  <a:pt x="110490" y="1223772"/>
                </a:lnTo>
                <a:close/>
              </a:path>
              <a:path w="3709035" h="1262379">
                <a:moveTo>
                  <a:pt x="110489" y="38100"/>
                </a:moveTo>
                <a:lnTo>
                  <a:pt x="108966" y="38100"/>
                </a:lnTo>
                <a:lnTo>
                  <a:pt x="108966" y="38608"/>
                </a:lnTo>
                <a:lnTo>
                  <a:pt x="110489" y="38100"/>
                </a:lnTo>
                <a:close/>
              </a:path>
              <a:path w="3709035" h="1262379">
                <a:moveTo>
                  <a:pt x="115062" y="1225296"/>
                </a:moveTo>
                <a:lnTo>
                  <a:pt x="108966" y="1223772"/>
                </a:lnTo>
                <a:lnTo>
                  <a:pt x="108966" y="1257978"/>
                </a:lnTo>
                <a:lnTo>
                  <a:pt x="114300" y="1258945"/>
                </a:lnTo>
                <a:lnTo>
                  <a:pt x="114300" y="1225296"/>
                </a:lnTo>
                <a:lnTo>
                  <a:pt x="115062" y="1225296"/>
                </a:lnTo>
                <a:close/>
              </a:path>
              <a:path w="3709035" h="1262379">
                <a:moveTo>
                  <a:pt x="115062" y="36576"/>
                </a:moveTo>
                <a:lnTo>
                  <a:pt x="114300" y="36576"/>
                </a:lnTo>
                <a:lnTo>
                  <a:pt x="114300" y="36766"/>
                </a:lnTo>
                <a:lnTo>
                  <a:pt x="115062" y="36576"/>
                </a:lnTo>
                <a:close/>
              </a:path>
              <a:path w="3709035" h="1262379">
                <a:moveTo>
                  <a:pt x="120396" y="1260050"/>
                </a:moveTo>
                <a:lnTo>
                  <a:pt x="120396" y="1226820"/>
                </a:lnTo>
                <a:lnTo>
                  <a:pt x="114300" y="1225296"/>
                </a:lnTo>
                <a:lnTo>
                  <a:pt x="114300" y="1258945"/>
                </a:lnTo>
                <a:lnTo>
                  <a:pt x="120396" y="1260050"/>
                </a:lnTo>
                <a:close/>
              </a:path>
              <a:path w="3709035" h="1262379">
                <a:moveTo>
                  <a:pt x="120396" y="35623"/>
                </a:moveTo>
                <a:lnTo>
                  <a:pt x="120396" y="35052"/>
                </a:lnTo>
                <a:lnTo>
                  <a:pt x="119634" y="35814"/>
                </a:lnTo>
                <a:lnTo>
                  <a:pt x="120396" y="35623"/>
                </a:lnTo>
                <a:close/>
              </a:path>
              <a:path w="3709035" h="1262379">
                <a:moveTo>
                  <a:pt x="125730" y="1227582"/>
                </a:moveTo>
                <a:lnTo>
                  <a:pt x="119634" y="1226058"/>
                </a:lnTo>
                <a:lnTo>
                  <a:pt x="120396" y="1226820"/>
                </a:lnTo>
                <a:lnTo>
                  <a:pt x="120396" y="1260050"/>
                </a:lnTo>
                <a:lnTo>
                  <a:pt x="124172" y="1260734"/>
                </a:lnTo>
                <a:lnTo>
                  <a:pt x="124968" y="1260786"/>
                </a:lnTo>
                <a:lnTo>
                  <a:pt x="124968" y="1227582"/>
                </a:lnTo>
                <a:lnTo>
                  <a:pt x="125730" y="1227582"/>
                </a:lnTo>
                <a:close/>
              </a:path>
              <a:path w="3709035" h="1262379">
                <a:moveTo>
                  <a:pt x="125730" y="34290"/>
                </a:moveTo>
                <a:lnTo>
                  <a:pt x="124968" y="34290"/>
                </a:lnTo>
                <a:lnTo>
                  <a:pt x="124968" y="34480"/>
                </a:lnTo>
                <a:lnTo>
                  <a:pt x="125730" y="34290"/>
                </a:lnTo>
                <a:close/>
              </a:path>
              <a:path w="3709035" h="1262379">
                <a:moveTo>
                  <a:pt x="3578352" y="1261414"/>
                </a:moveTo>
                <a:lnTo>
                  <a:pt x="3578352" y="1228344"/>
                </a:lnTo>
                <a:lnTo>
                  <a:pt x="130302" y="1228344"/>
                </a:lnTo>
                <a:lnTo>
                  <a:pt x="124968" y="1227582"/>
                </a:lnTo>
                <a:lnTo>
                  <a:pt x="124968" y="1260786"/>
                </a:lnTo>
                <a:lnTo>
                  <a:pt x="141732" y="1261872"/>
                </a:lnTo>
                <a:lnTo>
                  <a:pt x="3573779" y="1261872"/>
                </a:lnTo>
                <a:lnTo>
                  <a:pt x="3578352" y="1261414"/>
                </a:lnTo>
                <a:close/>
              </a:path>
              <a:path w="3709035" h="1262379">
                <a:moveTo>
                  <a:pt x="131064" y="33528"/>
                </a:moveTo>
                <a:lnTo>
                  <a:pt x="130302" y="33528"/>
                </a:lnTo>
                <a:lnTo>
                  <a:pt x="131064" y="33528"/>
                </a:lnTo>
                <a:close/>
              </a:path>
              <a:path w="3709035" h="1262379">
                <a:moveTo>
                  <a:pt x="131064" y="1228344"/>
                </a:moveTo>
                <a:lnTo>
                  <a:pt x="130302" y="1228248"/>
                </a:lnTo>
                <a:lnTo>
                  <a:pt x="131064" y="1228344"/>
                </a:lnTo>
                <a:close/>
              </a:path>
              <a:path w="3709035" h="1262379">
                <a:moveTo>
                  <a:pt x="3578352" y="33623"/>
                </a:moveTo>
                <a:lnTo>
                  <a:pt x="3577590" y="33528"/>
                </a:lnTo>
                <a:lnTo>
                  <a:pt x="3578352" y="33623"/>
                </a:lnTo>
                <a:close/>
              </a:path>
              <a:path w="3709035" h="1262379">
                <a:moveTo>
                  <a:pt x="3583686" y="1260457"/>
                </a:moveTo>
                <a:lnTo>
                  <a:pt x="3583686" y="1227582"/>
                </a:lnTo>
                <a:lnTo>
                  <a:pt x="3577590" y="1228344"/>
                </a:lnTo>
                <a:lnTo>
                  <a:pt x="3578352" y="1228344"/>
                </a:lnTo>
                <a:lnTo>
                  <a:pt x="3578352" y="1261414"/>
                </a:lnTo>
                <a:lnTo>
                  <a:pt x="3581400" y="1261110"/>
                </a:lnTo>
                <a:lnTo>
                  <a:pt x="3583686" y="1260457"/>
                </a:lnTo>
                <a:close/>
              </a:path>
              <a:path w="3709035" h="1262379">
                <a:moveTo>
                  <a:pt x="3583686" y="34480"/>
                </a:moveTo>
                <a:lnTo>
                  <a:pt x="3583686" y="34290"/>
                </a:lnTo>
                <a:lnTo>
                  <a:pt x="3582924" y="34290"/>
                </a:lnTo>
                <a:lnTo>
                  <a:pt x="3583686" y="34480"/>
                </a:lnTo>
                <a:close/>
              </a:path>
              <a:path w="3709035" h="1262379">
                <a:moveTo>
                  <a:pt x="3589020" y="1226058"/>
                </a:moveTo>
                <a:lnTo>
                  <a:pt x="3582924" y="1227582"/>
                </a:lnTo>
                <a:lnTo>
                  <a:pt x="3583686" y="1227582"/>
                </a:lnTo>
                <a:lnTo>
                  <a:pt x="3583686" y="1260457"/>
                </a:lnTo>
                <a:lnTo>
                  <a:pt x="3588258" y="1259151"/>
                </a:lnTo>
                <a:lnTo>
                  <a:pt x="3588258" y="1226820"/>
                </a:lnTo>
                <a:lnTo>
                  <a:pt x="3589020" y="1226058"/>
                </a:lnTo>
                <a:close/>
              </a:path>
              <a:path w="3709035" h="1262379">
                <a:moveTo>
                  <a:pt x="3589020" y="35814"/>
                </a:moveTo>
                <a:lnTo>
                  <a:pt x="3588258" y="35052"/>
                </a:lnTo>
                <a:lnTo>
                  <a:pt x="3588258" y="35623"/>
                </a:lnTo>
                <a:lnTo>
                  <a:pt x="3589020" y="35814"/>
                </a:lnTo>
                <a:close/>
              </a:path>
              <a:path w="3709035" h="1262379">
                <a:moveTo>
                  <a:pt x="3594354" y="1257411"/>
                </a:moveTo>
                <a:lnTo>
                  <a:pt x="3594354" y="1225296"/>
                </a:lnTo>
                <a:lnTo>
                  <a:pt x="3588258" y="1226820"/>
                </a:lnTo>
                <a:lnTo>
                  <a:pt x="3588258" y="1259151"/>
                </a:lnTo>
                <a:lnTo>
                  <a:pt x="3594354" y="1257411"/>
                </a:lnTo>
                <a:close/>
              </a:path>
              <a:path w="3709035" h="1262379">
                <a:moveTo>
                  <a:pt x="3594354" y="36793"/>
                </a:moveTo>
                <a:lnTo>
                  <a:pt x="3594354" y="36576"/>
                </a:lnTo>
                <a:lnTo>
                  <a:pt x="3593591" y="36576"/>
                </a:lnTo>
                <a:lnTo>
                  <a:pt x="3594354" y="36793"/>
                </a:lnTo>
                <a:close/>
              </a:path>
              <a:path w="3709035" h="1262379">
                <a:moveTo>
                  <a:pt x="3599688" y="1255888"/>
                </a:moveTo>
                <a:lnTo>
                  <a:pt x="3599688" y="1223772"/>
                </a:lnTo>
                <a:lnTo>
                  <a:pt x="3593591" y="1225296"/>
                </a:lnTo>
                <a:lnTo>
                  <a:pt x="3594354" y="1225296"/>
                </a:lnTo>
                <a:lnTo>
                  <a:pt x="3594354" y="1257411"/>
                </a:lnTo>
                <a:lnTo>
                  <a:pt x="3599688" y="1255888"/>
                </a:lnTo>
                <a:close/>
              </a:path>
              <a:path w="3709035" h="1262379">
                <a:moveTo>
                  <a:pt x="3598926" y="38354"/>
                </a:moveTo>
                <a:lnTo>
                  <a:pt x="3598926" y="38100"/>
                </a:lnTo>
                <a:lnTo>
                  <a:pt x="3598164" y="38100"/>
                </a:lnTo>
                <a:lnTo>
                  <a:pt x="3598926" y="38354"/>
                </a:lnTo>
                <a:close/>
              </a:path>
              <a:path w="3709035" h="1262379">
                <a:moveTo>
                  <a:pt x="3609594" y="1219962"/>
                </a:moveTo>
                <a:lnTo>
                  <a:pt x="3598164" y="1223772"/>
                </a:lnTo>
                <a:lnTo>
                  <a:pt x="3599688" y="1223772"/>
                </a:lnTo>
                <a:lnTo>
                  <a:pt x="3599688" y="1255888"/>
                </a:lnTo>
                <a:lnTo>
                  <a:pt x="3608070" y="1253494"/>
                </a:lnTo>
                <a:lnTo>
                  <a:pt x="3608070" y="1220724"/>
                </a:lnTo>
                <a:lnTo>
                  <a:pt x="3609594" y="1219962"/>
                </a:lnTo>
                <a:close/>
              </a:path>
              <a:path w="3709035" h="1262379">
                <a:moveTo>
                  <a:pt x="3609594" y="41910"/>
                </a:moveTo>
                <a:lnTo>
                  <a:pt x="3608070" y="41148"/>
                </a:lnTo>
                <a:lnTo>
                  <a:pt x="3608070" y="41402"/>
                </a:lnTo>
                <a:lnTo>
                  <a:pt x="3609594" y="41910"/>
                </a:lnTo>
                <a:close/>
              </a:path>
              <a:path w="3709035" h="1262379">
                <a:moveTo>
                  <a:pt x="3619500" y="1250230"/>
                </a:moveTo>
                <a:lnTo>
                  <a:pt x="3619500" y="1215390"/>
                </a:lnTo>
                <a:lnTo>
                  <a:pt x="3617976" y="1216152"/>
                </a:lnTo>
                <a:lnTo>
                  <a:pt x="3608070" y="1220724"/>
                </a:lnTo>
                <a:lnTo>
                  <a:pt x="3608070" y="1253494"/>
                </a:lnTo>
                <a:lnTo>
                  <a:pt x="3619500" y="1250230"/>
                </a:lnTo>
                <a:close/>
              </a:path>
              <a:path w="3709035" h="1262379">
                <a:moveTo>
                  <a:pt x="3619500" y="46482"/>
                </a:moveTo>
                <a:lnTo>
                  <a:pt x="3617976" y="45720"/>
                </a:lnTo>
                <a:lnTo>
                  <a:pt x="3618201" y="45875"/>
                </a:lnTo>
                <a:lnTo>
                  <a:pt x="3619500" y="46482"/>
                </a:lnTo>
                <a:close/>
              </a:path>
              <a:path w="3709035" h="1262379">
                <a:moveTo>
                  <a:pt x="3618201" y="45875"/>
                </a:moveTo>
                <a:lnTo>
                  <a:pt x="3617976" y="45720"/>
                </a:lnTo>
                <a:lnTo>
                  <a:pt x="3618201" y="45875"/>
                </a:lnTo>
                <a:close/>
              </a:path>
              <a:path w="3709035" h="1262379">
                <a:moveTo>
                  <a:pt x="3618201" y="1215996"/>
                </a:moveTo>
                <a:lnTo>
                  <a:pt x="3617976" y="1216101"/>
                </a:lnTo>
                <a:lnTo>
                  <a:pt x="3618201" y="1215996"/>
                </a:lnTo>
                <a:close/>
              </a:path>
              <a:path w="3709035" h="1262379">
                <a:moveTo>
                  <a:pt x="3619500" y="1215390"/>
                </a:moveTo>
                <a:lnTo>
                  <a:pt x="3618201" y="1215996"/>
                </a:lnTo>
                <a:lnTo>
                  <a:pt x="3617976" y="1216152"/>
                </a:lnTo>
                <a:lnTo>
                  <a:pt x="3619500" y="1215390"/>
                </a:lnTo>
                <a:close/>
              </a:path>
              <a:path w="3709035" h="1262379">
                <a:moveTo>
                  <a:pt x="3619500" y="46775"/>
                </a:moveTo>
                <a:lnTo>
                  <a:pt x="3619500" y="46482"/>
                </a:lnTo>
                <a:lnTo>
                  <a:pt x="3618201" y="45875"/>
                </a:lnTo>
                <a:lnTo>
                  <a:pt x="3619500" y="46775"/>
                </a:lnTo>
                <a:close/>
              </a:path>
              <a:path w="3709035" h="1262379">
                <a:moveTo>
                  <a:pt x="3627882" y="1209294"/>
                </a:moveTo>
                <a:lnTo>
                  <a:pt x="3618201" y="1215996"/>
                </a:lnTo>
                <a:lnTo>
                  <a:pt x="3619500" y="1215390"/>
                </a:lnTo>
                <a:lnTo>
                  <a:pt x="3619500" y="1250230"/>
                </a:lnTo>
                <a:lnTo>
                  <a:pt x="3626358" y="1248272"/>
                </a:lnTo>
                <a:lnTo>
                  <a:pt x="3626358" y="1210818"/>
                </a:lnTo>
                <a:lnTo>
                  <a:pt x="3627882" y="1209294"/>
                </a:lnTo>
                <a:close/>
              </a:path>
              <a:path w="3709035" h="1262379">
                <a:moveTo>
                  <a:pt x="3627882" y="52578"/>
                </a:moveTo>
                <a:lnTo>
                  <a:pt x="3626358" y="51054"/>
                </a:lnTo>
                <a:lnTo>
                  <a:pt x="3626358" y="51522"/>
                </a:lnTo>
                <a:lnTo>
                  <a:pt x="3627882" y="52578"/>
                </a:lnTo>
                <a:close/>
              </a:path>
              <a:path w="3709035" h="1262379">
                <a:moveTo>
                  <a:pt x="3636264" y="1203198"/>
                </a:moveTo>
                <a:lnTo>
                  <a:pt x="3626358" y="1210818"/>
                </a:lnTo>
                <a:lnTo>
                  <a:pt x="3626358" y="1248272"/>
                </a:lnTo>
                <a:lnTo>
                  <a:pt x="3630319" y="1247141"/>
                </a:lnTo>
                <a:lnTo>
                  <a:pt x="3635502" y="1243296"/>
                </a:lnTo>
                <a:lnTo>
                  <a:pt x="3635502" y="1203960"/>
                </a:lnTo>
                <a:lnTo>
                  <a:pt x="3636264" y="1203198"/>
                </a:lnTo>
                <a:close/>
              </a:path>
              <a:path w="3709035" h="1262379">
                <a:moveTo>
                  <a:pt x="3636264" y="58674"/>
                </a:moveTo>
                <a:lnTo>
                  <a:pt x="3635502" y="57912"/>
                </a:lnTo>
                <a:lnTo>
                  <a:pt x="3635502" y="58087"/>
                </a:lnTo>
                <a:lnTo>
                  <a:pt x="3636264" y="58674"/>
                </a:lnTo>
                <a:close/>
              </a:path>
              <a:path w="3709035" h="1262379">
                <a:moveTo>
                  <a:pt x="3643884" y="1237078"/>
                </a:moveTo>
                <a:lnTo>
                  <a:pt x="3643884" y="1196340"/>
                </a:lnTo>
                <a:lnTo>
                  <a:pt x="3643122" y="1197102"/>
                </a:lnTo>
                <a:lnTo>
                  <a:pt x="3635502" y="1203960"/>
                </a:lnTo>
                <a:lnTo>
                  <a:pt x="3635502" y="1243296"/>
                </a:lnTo>
                <a:lnTo>
                  <a:pt x="3643884" y="1237078"/>
                </a:lnTo>
                <a:close/>
              </a:path>
              <a:path w="3709035" h="1262379">
                <a:moveTo>
                  <a:pt x="3643884" y="65532"/>
                </a:moveTo>
                <a:lnTo>
                  <a:pt x="3643122" y="64770"/>
                </a:lnTo>
                <a:lnTo>
                  <a:pt x="3643484" y="65169"/>
                </a:lnTo>
                <a:lnTo>
                  <a:pt x="3643884" y="65532"/>
                </a:lnTo>
                <a:close/>
              </a:path>
              <a:path w="3709035" h="1262379">
                <a:moveTo>
                  <a:pt x="3643484" y="65169"/>
                </a:moveTo>
                <a:lnTo>
                  <a:pt x="3643122" y="64770"/>
                </a:lnTo>
                <a:lnTo>
                  <a:pt x="3643484" y="65169"/>
                </a:lnTo>
                <a:close/>
              </a:path>
              <a:path w="3709035" h="1262379">
                <a:moveTo>
                  <a:pt x="3643484" y="1196702"/>
                </a:moveTo>
                <a:lnTo>
                  <a:pt x="3643122" y="1197032"/>
                </a:lnTo>
                <a:lnTo>
                  <a:pt x="3643484" y="1196702"/>
                </a:lnTo>
                <a:close/>
              </a:path>
              <a:path w="3709035" h="1262379">
                <a:moveTo>
                  <a:pt x="3643884" y="1196340"/>
                </a:moveTo>
                <a:lnTo>
                  <a:pt x="3643484" y="1196702"/>
                </a:lnTo>
                <a:lnTo>
                  <a:pt x="3643122" y="1197102"/>
                </a:lnTo>
                <a:lnTo>
                  <a:pt x="3643884" y="1196340"/>
                </a:lnTo>
                <a:close/>
              </a:path>
              <a:path w="3709035" h="1262379">
                <a:moveTo>
                  <a:pt x="3643884" y="65608"/>
                </a:moveTo>
                <a:lnTo>
                  <a:pt x="3643484" y="65169"/>
                </a:lnTo>
                <a:lnTo>
                  <a:pt x="3643884" y="65608"/>
                </a:lnTo>
                <a:close/>
              </a:path>
              <a:path w="3709035" h="1262379">
                <a:moveTo>
                  <a:pt x="3650741" y="1231990"/>
                </a:moveTo>
                <a:lnTo>
                  <a:pt x="3650741" y="1188720"/>
                </a:lnTo>
                <a:lnTo>
                  <a:pt x="3643484" y="1196702"/>
                </a:lnTo>
                <a:lnTo>
                  <a:pt x="3643884" y="1196340"/>
                </a:lnTo>
                <a:lnTo>
                  <a:pt x="3643884" y="1237078"/>
                </a:lnTo>
                <a:lnTo>
                  <a:pt x="3650741" y="1231990"/>
                </a:lnTo>
                <a:close/>
              </a:path>
              <a:path w="3709035" h="1262379">
                <a:moveTo>
                  <a:pt x="3650741" y="73380"/>
                </a:moveTo>
                <a:lnTo>
                  <a:pt x="3650741" y="73152"/>
                </a:lnTo>
                <a:lnTo>
                  <a:pt x="3649979" y="72390"/>
                </a:lnTo>
                <a:lnTo>
                  <a:pt x="3650741" y="73380"/>
                </a:lnTo>
                <a:close/>
              </a:path>
              <a:path w="3709035" h="1262379">
                <a:moveTo>
                  <a:pt x="3657600" y="1226902"/>
                </a:moveTo>
                <a:lnTo>
                  <a:pt x="3657600" y="1180338"/>
                </a:lnTo>
                <a:lnTo>
                  <a:pt x="3649979" y="1189482"/>
                </a:lnTo>
                <a:lnTo>
                  <a:pt x="3650741" y="1188720"/>
                </a:lnTo>
                <a:lnTo>
                  <a:pt x="3650741" y="1231990"/>
                </a:lnTo>
                <a:lnTo>
                  <a:pt x="3657600" y="1226902"/>
                </a:lnTo>
                <a:close/>
              </a:path>
              <a:path w="3709035" h="1262379">
                <a:moveTo>
                  <a:pt x="3657600" y="82973"/>
                </a:moveTo>
                <a:lnTo>
                  <a:pt x="3657600" y="82296"/>
                </a:lnTo>
                <a:lnTo>
                  <a:pt x="3656076" y="80772"/>
                </a:lnTo>
                <a:lnTo>
                  <a:pt x="3657600" y="82973"/>
                </a:lnTo>
                <a:close/>
              </a:path>
              <a:path w="3709035" h="1262379">
                <a:moveTo>
                  <a:pt x="3662778" y="1171419"/>
                </a:moveTo>
                <a:lnTo>
                  <a:pt x="3656076" y="1181100"/>
                </a:lnTo>
                <a:lnTo>
                  <a:pt x="3657600" y="1180338"/>
                </a:lnTo>
                <a:lnTo>
                  <a:pt x="3657600" y="1226902"/>
                </a:lnTo>
                <a:lnTo>
                  <a:pt x="3662172" y="1223511"/>
                </a:lnTo>
                <a:lnTo>
                  <a:pt x="3662172" y="1172718"/>
                </a:lnTo>
                <a:lnTo>
                  <a:pt x="3662778" y="1171419"/>
                </a:lnTo>
                <a:close/>
              </a:path>
              <a:path w="3709035" h="1262379">
                <a:moveTo>
                  <a:pt x="3662934" y="90678"/>
                </a:moveTo>
                <a:lnTo>
                  <a:pt x="3662172" y="89154"/>
                </a:lnTo>
                <a:lnTo>
                  <a:pt x="3662778" y="90452"/>
                </a:lnTo>
                <a:lnTo>
                  <a:pt x="3662934" y="90678"/>
                </a:lnTo>
                <a:close/>
              </a:path>
              <a:path w="3709035" h="1262379">
                <a:moveTo>
                  <a:pt x="3662778" y="90452"/>
                </a:moveTo>
                <a:lnTo>
                  <a:pt x="3662172" y="89154"/>
                </a:lnTo>
                <a:lnTo>
                  <a:pt x="3662172" y="89577"/>
                </a:lnTo>
                <a:lnTo>
                  <a:pt x="3662778" y="90452"/>
                </a:lnTo>
                <a:close/>
              </a:path>
              <a:path w="3709035" h="1262379">
                <a:moveTo>
                  <a:pt x="3662934" y="1171194"/>
                </a:moveTo>
                <a:lnTo>
                  <a:pt x="3662778" y="1171419"/>
                </a:lnTo>
                <a:lnTo>
                  <a:pt x="3662172" y="1172718"/>
                </a:lnTo>
                <a:lnTo>
                  <a:pt x="3662934" y="1171194"/>
                </a:lnTo>
                <a:close/>
              </a:path>
              <a:path w="3709035" h="1262379">
                <a:moveTo>
                  <a:pt x="3662934" y="1222945"/>
                </a:moveTo>
                <a:lnTo>
                  <a:pt x="3662934" y="1171194"/>
                </a:lnTo>
                <a:lnTo>
                  <a:pt x="3662172" y="1172718"/>
                </a:lnTo>
                <a:lnTo>
                  <a:pt x="3662172" y="1223511"/>
                </a:lnTo>
                <a:lnTo>
                  <a:pt x="3662934" y="1222945"/>
                </a:lnTo>
                <a:close/>
              </a:path>
              <a:path w="3709035" h="1262379">
                <a:moveTo>
                  <a:pt x="3662934" y="90786"/>
                </a:moveTo>
                <a:lnTo>
                  <a:pt x="3662778" y="90452"/>
                </a:lnTo>
                <a:lnTo>
                  <a:pt x="3662934" y="90786"/>
                </a:lnTo>
                <a:close/>
              </a:path>
              <a:path w="3709035" h="1262379">
                <a:moveTo>
                  <a:pt x="3667505" y="1219554"/>
                </a:moveTo>
                <a:lnTo>
                  <a:pt x="3667505" y="1161288"/>
                </a:lnTo>
                <a:lnTo>
                  <a:pt x="3662778" y="1171419"/>
                </a:lnTo>
                <a:lnTo>
                  <a:pt x="3662934" y="1171194"/>
                </a:lnTo>
                <a:lnTo>
                  <a:pt x="3662934" y="1222945"/>
                </a:lnTo>
                <a:lnTo>
                  <a:pt x="3667505" y="1219554"/>
                </a:lnTo>
                <a:close/>
              </a:path>
              <a:path w="3709035" h="1262379">
                <a:moveTo>
                  <a:pt x="3667505" y="101345"/>
                </a:moveTo>
                <a:lnTo>
                  <a:pt x="3667505" y="100584"/>
                </a:lnTo>
                <a:lnTo>
                  <a:pt x="3666744" y="99060"/>
                </a:lnTo>
                <a:lnTo>
                  <a:pt x="3667505" y="101345"/>
                </a:lnTo>
                <a:close/>
              </a:path>
              <a:path w="3709035" h="1262379">
                <a:moveTo>
                  <a:pt x="3675126" y="1209870"/>
                </a:moveTo>
                <a:lnTo>
                  <a:pt x="3675126" y="1130808"/>
                </a:lnTo>
                <a:lnTo>
                  <a:pt x="3674364" y="1136904"/>
                </a:lnTo>
                <a:lnTo>
                  <a:pt x="3674364" y="1136142"/>
                </a:lnTo>
                <a:lnTo>
                  <a:pt x="3672840" y="1142238"/>
                </a:lnTo>
                <a:lnTo>
                  <a:pt x="3672840" y="1141476"/>
                </a:lnTo>
                <a:lnTo>
                  <a:pt x="3672078" y="1147572"/>
                </a:lnTo>
                <a:lnTo>
                  <a:pt x="3672078" y="1146810"/>
                </a:lnTo>
                <a:lnTo>
                  <a:pt x="3670554" y="1152906"/>
                </a:lnTo>
                <a:lnTo>
                  <a:pt x="3670554" y="1151382"/>
                </a:lnTo>
                <a:lnTo>
                  <a:pt x="3666744" y="1162812"/>
                </a:lnTo>
                <a:lnTo>
                  <a:pt x="3667505" y="1161288"/>
                </a:lnTo>
                <a:lnTo>
                  <a:pt x="3667505" y="1219554"/>
                </a:lnTo>
                <a:lnTo>
                  <a:pt x="3669934" y="1217752"/>
                </a:lnTo>
                <a:lnTo>
                  <a:pt x="3675126" y="1209870"/>
                </a:lnTo>
                <a:close/>
              </a:path>
            </a:pathLst>
          </a:custGeom>
          <a:solidFill>
            <a:srgbClr val="2F5597"/>
          </a:solidFill>
        </p:spPr>
        <p:txBody>
          <a:bodyPr wrap="square" lIns="0" tIns="0" rIns="0" bIns="0" rtlCol="0"/>
          <a:lstStyle/>
          <a:p>
            <a:endParaRPr/>
          </a:p>
        </p:txBody>
      </p:sp>
      <p:sp>
        <p:nvSpPr>
          <p:cNvPr id="17" name="object 17"/>
          <p:cNvSpPr txBox="1"/>
          <p:nvPr/>
        </p:nvSpPr>
        <p:spPr>
          <a:xfrm>
            <a:off x="2152021" y="3440684"/>
            <a:ext cx="3010535" cy="1094105"/>
          </a:xfrm>
          <a:prstGeom prst="rect">
            <a:avLst/>
          </a:prstGeom>
        </p:spPr>
        <p:txBody>
          <a:bodyPr vert="horz" wrap="square" lIns="0" tIns="12700" rIns="0" bIns="0" rtlCol="0">
            <a:spAutoFit/>
          </a:bodyPr>
          <a:lstStyle/>
          <a:p>
            <a:pPr marL="327025" indent="-314960">
              <a:lnSpc>
                <a:spcPct val="100000"/>
              </a:lnSpc>
              <a:spcBef>
                <a:spcPts val="100"/>
              </a:spcBef>
              <a:buFont typeface="Arial MT"/>
              <a:buChar char="•"/>
              <a:tabLst>
                <a:tab pos="327025" algn="l"/>
                <a:tab pos="327660" algn="l"/>
              </a:tabLst>
            </a:pPr>
            <a:r>
              <a:rPr sz="1750" b="1" spc="-5" dirty="0">
                <a:solidFill>
                  <a:srgbClr val="203864"/>
                </a:solidFill>
                <a:latin typeface="Microsoft JhengHei"/>
                <a:cs typeface="Microsoft JhengHei"/>
              </a:rPr>
              <a:t>感染者規則就醫及服藥</a:t>
            </a:r>
            <a:endParaRPr sz="1750">
              <a:latin typeface="Microsoft JhengHei"/>
              <a:cs typeface="Microsoft JhengHei"/>
            </a:endParaRPr>
          </a:p>
          <a:p>
            <a:pPr marL="327025" marR="5080" indent="-314960">
              <a:lnSpc>
                <a:spcPct val="100000"/>
              </a:lnSpc>
              <a:buFont typeface="Arial MT"/>
              <a:buChar char="•"/>
              <a:tabLst>
                <a:tab pos="327025" algn="l"/>
                <a:tab pos="327660" algn="l"/>
              </a:tabLst>
            </a:pPr>
            <a:r>
              <a:rPr sz="1750" b="1" spc="-5" dirty="0">
                <a:solidFill>
                  <a:srgbClr val="203864"/>
                </a:solidFill>
                <a:latin typeface="Microsoft JhengHei"/>
                <a:cs typeface="Microsoft JhengHei"/>
              </a:rPr>
              <a:t>提供以病⼈為中心之整合式</a:t>
            </a:r>
            <a:r>
              <a:rPr sz="1750" b="1" spc="-15" dirty="0">
                <a:solidFill>
                  <a:srgbClr val="203864"/>
                </a:solidFill>
                <a:latin typeface="Microsoft JhengHei"/>
                <a:cs typeface="Microsoft JhengHei"/>
              </a:rPr>
              <a:t>醫療服務</a:t>
            </a:r>
            <a:endParaRPr sz="1750">
              <a:latin typeface="Microsoft JhengHei"/>
              <a:cs typeface="Microsoft JhengHei"/>
            </a:endParaRPr>
          </a:p>
          <a:p>
            <a:pPr marL="327025" indent="-314960">
              <a:lnSpc>
                <a:spcPct val="100000"/>
              </a:lnSpc>
              <a:spcBef>
                <a:spcPts val="15"/>
              </a:spcBef>
              <a:buFont typeface="Arial MT"/>
              <a:buChar char="•"/>
              <a:tabLst>
                <a:tab pos="327025" algn="l"/>
                <a:tab pos="327660" algn="l"/>
              </a:tabLst>
            </a:pPr>
            <a:r>
              <a:rPr sz="1750" b="1" spc="-15" dirty="0">
                <a:solidFill>
                  <a:srgbClr val="203864"/>
                </a:solidFill>
                <a:latin typeface="Microsoft JhengHei"/>
                <a:cs typeface="Microsoft JhengHei"/>
              </a:rPr>
              <a:t>衛教諮詢</a:t>
            </a:r>
            <a:endParaRPr sz="1750">
              <a:latin typeface="Microsoft JhengHei"/>
              <a:cs typeface="Microsoft JhengHei"/>
            </a:endParaRPr>
          </a:p>
        </p:txBody>
      </p:sp>
      <p:sp>
        <p:nvSpPr>
          <p:cNvPr id="18" name="object 18"/>
          <p:cNvSpPr/>
          <p:nvPr/>
        </p:nvSpPr>
        <p:spPr>
          <a:xfrm>
            <a:off x="607199" y="3369564"/>
            <a:ext cx="1423035" cy="1252220"/>
          </a:xfrm>
          <a:custGeom>
            <a:avLst/>
            <a:gdLst/>
            <a:ahLst/>
            <a:cxnLst/>
            <a:rect l="l" t="t" r="r" b="b"/>
            <a:pathLst>
              <a:path w="1423035" h="1252220">
                <a:moveTo>
                  <a:pt x="1422654" y="1072134"/>
                </a:moveTo>
                <a:lnTo>
                  <a:pt x="1422654" y="180594"/>
                </a:lnTo>
                <a:lnTo>
                  <a:pt x="1416265" y="132556"/>
                </a:lnTo>
                <a:lnTo>
                  <a:pt x="1398213" y="89408"/>
                </a:lnTo>
                <a:lnTo>
                  <a:pt x="1370171" y="52863"/>
                </a:lnTo>
                <a:lnTo>
                  <a:pt x="1333810" y="24638"/>
                </a:lnTo>
                <a:lnTo>
                  <a:pt x="1290803" y="6445"/>
                </a:lnTo>
                <a:lnTo>
                  <a:pt x="1242822" y="0"/>
                </a:lnTo>
                <a:lnTo>
                  <a:pt x="180594" y="0"/>
                </a:lnTo>
                <a:lnTo>
                  <a:pt x="132556" y="6445"/>
                </a:lnTo>
                <a:lnTo>
                  <a:pt x="89408" y="24638"/>
                </a:lnTo>
                <a:lnTo>
                  <a:pt x="52863" y="52863"/>
                </a:lnTo>
                <a:lnTo>
                  <a:pt x="24637" y="89408"/>
                </a:lnTo>
                <a:lnTo>
                  <a:pt x="6445" y="132556"/>
                </a:lnTo>
                <a:lnTo>
                  <a:pt x="0" y="180594"/>
                </a:lnTo>
                <a:lnTo>
                  <a:pt x="0" y="1072134"/>
                </a:lnTo>
                <a:lnTo>
                  <a:pt x="6445" y="1119850"/>
                </a:lnTo>
                <a:lnTo>
                  <a:pt x="24638" y="1162783"/>
                </a:lnTo>
                <a:lnTo>
                  <a:pt x="52863" y="1199197"/>
                </a:lnTo>
                <a:lnTo>
                  <a:pt x="89408" y="1227356"/>
                </a:lnTo>
                <a:lnTo>
                  <a:pt x="132556" y="1245524"/>
                </a:lnTo>
                <a:lnTo>
                  <a:pt x="180594" y="1251966"/>
                </a:lnTo>
                <a:lnTo>
                  <a:pt x="1242822" y="1251966"/>
                </a:lnTo>
                <a:lnTo>
                  <a:pt x="1290803" y="1245524"/>
                </a:lnTo>
                <a:lnTo>
                  <a:pt x="1333810" y="1227356"/>
                </a:lnTo>
                <a:lnTo>
                  <a:pt x="1370171" y="1199197"/>
                </a:lnTo>
                <a:lnTo>
                  <a:pt x="1398213" y="1162783"/>
                </a:lnTo>
                <a:lnTo>
                  <a:pt x="1416265" y="1119850"/>
                </a:lnTo>
                <a:lnTo>
                  <a:pt x="1422654" y="1072134"/>
                </a:lnTo>
                <a:close/>
              </a:path>
            </a:pathLst>
          </a:custGeom>
          <a:solidFill>
            <a:srgbClr val="B4C7E7"/>
          </a:solidFill>
        </p:spPr>
        <p:txBody>
          <a:bodyPr wrap="square" lIns="0" tIns="0" rIns="0" bIns="0" rtlCol="0"/>
          <a:lstStyle/>
          <a:p>
            <a:endParaRPr/>
          </a:p>
        </p:txBody>
      </p:sp>
      <p:sp>
        <p:nvSpPr>
          <p:cNvPr id="19" name="object 19"/>
          <p:cNvSpPr txBox="1"/>
          <p:nvPr/>
        </p:nvSpPr>
        <p:spPr>
          <a:xfrm>
            <a:off x="771278" y="3654044"/>
            <a:ext cx="1095375" cy="667385"/>
          </a:xfrm>
          <a:prstGeom prst="rect">
            <a:avLst/>
          </a:prstGeom>
        </p:spPr>
        <p:txBody>
          <a:bodyPr vert="horz" wrap="square" lIns="0" tIns="13335" rIns="0" bIns="0" rtlCol="0">
            <a:spAutoFit/>
          </a:bodyPr>
          <a:lstStyle/>
          <a:p>
            <a:pPr marL="12700" marR="5080" indent="267335">
              <a:lnSpc>
                <a:spcPct val="100000"/>
              </a:lnSpc>
              <a:spcBef>
                <a:spcPts val="105"/>
              </a:spcBef>
            </a:pPr>
            <a:r>
              <a:rPr sz="2100" b="1" spc="-25" dirty="0">
                <a:solidFill>
                  <a:srgbClr val="203864"/>
                </a:solidFill>
                <a:latin typeface="Microsoft JhengHei"/>
                <a:cs typeface="Microsoft JhengHei"/>
              </a:rPr>
              <a:t>指定</a:t>
            </a:r>
            <a:r>
              <a:rPr sz="2100" b="1" spc="-50" dirty="0">
                <a:solidFill>
                  <a:srgbClr val="203864"/>
                </a:solidFill>
                <a:latin typeface="Microsoft JhengHei"/>
                <a:cs typeface="Microsoft JhengHei"/>
              </a:rPr>
              <a:t> </a:t>
            </a:r>
            <a:r>
              <a:rPr sz="2100" b="1" spc="-15" dirty="0">
                <a:solidFill>
                  <a:srgbClr val="203864"/>
                </a:solidFill>
                <a:latin typeface="Microsoft JhengHei"/>
                <a:cs typeface="Microsoft JhengHei"/>
              </a:rPr>
              <a:t>醫事機構</a:t>
            </a:r>
            <a:endParaRPr sz="2100">
              <a:latin typeface="Microsoft JhengHei"/>
              <a:cs typeface="Microsoft JhengHei"/>
            </a:endParaRPr>
          </a:p>
        </p:txBody>
      </p:sp>
      <p:sp>
        <p:nvSpPr>
          <p:cNvPr id="20" name="object 20"/>
          <p:cNvSpPr/>
          <p:nvPr/>
        </p:nvSpPr>
        <p:spPr>
          <a:xfrm>
            <a:off x="1717433" y="4815840"/>
            <a:ext cx="3783329" cy="1268095"/>
          </a:xfrm>
          <a:custGeom>
            <a:avLst/>
            <a:gdLst/>
            <a:ahLst/>
            <a:cxnLst/>
            <a:rect l="l" t="t" r="r" b="b"/>
            <a:pathLst>
              <a:path w="3783329" h="1268095">
                <a:moveTo>
                  <a:pt x="3783329" y="1124712"/>
                </a:moveTo>
                <a:lnTo>
                  <a:pt x="3783329" y="142494"/>
                </a:lnTo>
                <a:lnTo>
                  <a:pt x="3782567" y="134874"/>
                </a:lnTo>
                <a:lnTo>
                  <a:pt x="3782567" y="128016"/>
                </a:lnTo>
                <a:lnTo>
                  <a:pt x="3768176" y="79025"/>
                </a:lnTo>
                <a:lnTo>
                  <a:pt x="3738581" y="39057"/>
                </a:lnTo>
                <a:lnTo>
                  <a:pt x="3697260" y="11563"/>
                </a:lnTo>
                <a:lnTo>
                  <a:pt x="3647694" y="0"/>
                </a:lnTo>
                <a:lnTo>
                  <a:pt x="142494" y="0"/>
                </a:lnTo>
                <a:lnTo>
                  <a:pt x="92815" y="8692"/>
                </a:lnTo>
                <a:lnTo>
                  <a:pt x="49429" y="34456"/>
                </a:lnTo>
                <a:lnTo>
                  <a:pt x="17333" y="73282"/>
                </a:lnTo>
                <a:lnTo>
                  <a:pt x="1523" y="121158"/>
                </a:lnTo>
                <a:lnTo>
                  <a:pt x="0" y="135636"/>
                </a:lnTo>
                <a:lnTo>
                  <a:pt x="0" y="1139190"/>
                </a:lnTo>
                <a:lnTo>
                  <a:pt x="1524" y="1146810"/>
                </a:lnTo>
                <a:lnTo>
                  <a:pt x="2286" y="1153668"/>
                </a:lnTo>
                <a:lnTo>
                  <a:pt x="9153" y="1176501"/>
                </a:lnTo>
                <a:lnTo>
                  <a:pt x="20202" y="1198692"/>
                </a:lnTo>
                <a:lnTo>
                  <a:pt x="32766" y="1216107"/>
                </a:lnTo>
                <a:lnTo>
                  <a:pt x="32766" y="143256"/>
                </a:lnTo>
                <a:lnTo>
                  <a:pt x="33528" y="136398"/>
                </a:lnTo>
                <a:lnTo>
                  <a:pt x="33528" y="131826"/>
                </a:lnTo>
                <a:lnTo>
                  <a:pt x="34290" y="125730"/>
                </a:lnTo>
                <a:lnTo>
                  <a:pt x="34290" y="126492"/>
                </a:lnTo>
                <a:lnTo>
                  <a:pt x="35052" y="120396"/>
                </a:lnTo>
                <a:lnTo>
                  <a:pt x="35052" y="121158"/>
                </a:lnTo>
                <a:lnTo>
                  <a:pt x="36576" y="115062"/>
                </a:lnTo>
                <a:lnTo>
                  <a:pt x="36576" y="115824"/>
                </a:lnTo>
                <a:lnTo>
                  <a:pt x="38100" y="109728"/>
                </a:lnTo>
                <a:lnTo>
                  <a:pt x="38100" y="110490"/>
                </a:lnTo>
                <a:lnTo>
                  <a:pt x="41148" y="101346"/>
                </a:lnTo>
                <a:lnTo>
                  <a:pt x="41148" y="100584"/>
                </a:lnTo>
                <a:lnTo>
                  <a:pt x="46481" y="89916"/>
                </a:lnTo>
                <a:lnTo>
                  <a:pt x="46481" y="90106"/>
                </a:lnTo>
                <a:lnTo>
                  <a:pt x="51816" y="80772"/>
                </a:lnTo>
                <a:lnTo>
                  <a:pt x="51816" y="81305"/>
                </a:lnTo>
                <a:lnTo>
                  <a:pt x="58674" y="72390"/>
                </a:lnTo>
                <a:lnTo>
                  <a:pt x="58674" y="72999"/>
                </a:lnTo>
                <a:lnTo>
                  <a:pt x="64769" y="65684"/>
                </a:lnTo>
                <a:lnTo>
                  <a:pt x="64769" y="65532"/>
                </a:lnTo>
                <a:lnTo>
                  <a:pt x="65531" y="64770"/>
                </a:lnTo>
                <a:lnTo>
                  <a:pt x="73152" y="57912"/>
                </a:lnTo>
                <a:lnTo>
                  <a:pt x="73152" y="58087"/>
                </a:lnTo>
                <a:lnTo>
                  <a:pt x="82296" y="51054"/>
                </a:lnTo>
                <a:lnTo>
                  <a:pt x="82296" y="51522"/>
                </a:lnTo>
                <a:lnTo>
                  <a:pt x="90677" y="45720"/>
                </a:lnTo>
                <a:lnTo>
                  <a:pt x="90677" y="46101"/>
                </a:lnTo>
                <a:lnTo>
                  <a:pt x="100583" y="41148"/>
                </a:lnTo>
                <a:lnTo>
                  <a:pt x="100583" y="41402"/>
                </a:lnTo>
                <a:lnTo>
                  <a:pt x="109728" y="38354"/>
                </a:lnTo>
                <a:lnTo>
                  <a:pt x="109728" y="38100"/>
                </a:lnTo>
                <a:lnTo>
                  <a:pt x="115062" y="36766"/>
                </a:lnTo>
                <a:lnTo>
                  <a:pt x="115062" y="36576"/>
                </a:lnTo>
                <a:lnTo>
                  <a:pt x="121157" y="35052"/>
                </a:lnTo>
                <a:lnTo>
                  <a:pt x="121157" y="35623"/>
                </a:lnTo>
                <a:lnTo>
                  <a:pt x="125730" y="34480"/>
                </a:lnTo>
                <a:lnTo>
                  <a:pt x="125730" y="34290"/>
                </a:lnTo>
                <a:lnTo>
                  <a:pt x="131064" y="33623"/>
                </a:lnTo>
                <a:lnTo>
                  <a:pt x="3651504" y="33623"/>
                </a:lnTo>
                <a:lnTo>
                  <a:pt x="3656838" y="34290"/>
                </a:lnTo>
                <a:lnTo>
                  <a:pt x="3662172" y="35623"/>
                </a:lnTo>
                <a:lnTo>
                  <a:pt x="3662172" y="35052"/>
                </a:lnTo>
                <a:lnTo>
                  <a:pt x="3668267" y="36576"/>
                </a:lnTo>
                <a:lnTo>
                  <a:pt x="3668267" y="36956"/>
                </a:lnTo>
                <a:lnTo>
                  <a:pt x="3672840" y="38100"/>
                </a:lnTo>
                <a:lnTo>
                  <a:pt x="3672840" y="38354"/>
                </a:lnTo>
                <a:lnTo>
                  <a:pt x="3681984" y="41402"/>
                </a:lnTo>
                <a:lnTo>
                  <a:pt x="3681984" y="41148"/>
                </a:lnTo>
                <a:lnTo>
                  <a:pt x="3691890" y="45770"/>
                </a:lnTo>
                <a:lnTo>
                  <a:pt x="3693414" y="46482"/>
                </a:lnTo>
                <a:lnTo>
                  <a:pt x="3693414" y="46775"/>
                </a:lnTo>
                <a:lnTo>
                  <a:pt x="3701034" y="52050"/>
                </a:lnTo>
                <a:lnTo>
                  <a:pt x="3701034" y="51054"/>
                </a:lnTo>
                <a:lnTo>
                  <a:pt x="3709416" y="58039"/>
                </a:lnTo>
                <a:lnTo>
                  <a:pt x="3717036" y="64839"/>
                </a:lnTo>
                <a:lnTo>
                  <a:pt x="3717798" y="65532"/>
                </a:lnTo>
                <a:lnTo>
                  <a:pt x="3725417" y="73914"/>
                </a:lnTo>
                <a:lnTo>
                  <a:pt x="3725417" y="74371"/>
                </a:lnTo>
                <a:lnTo>
                  <a:pt x="3730752" y="81305"/>
                </a:lnTo>
                <a:lnTo>
                  <a:pt x="3730752" y="80772"/>
                </a:lnTo>
                <a:lnTo>
                  <a:pt x="3736086" y="90106"/>
                </a:lnTo>
                <a:lnTo>
                  <a:pt x="3736086" y="89916"/>
                </a:lnTo>
                <a:lnTo>
                  <a:pt x="3741420" y="100584"/>
                </a:lnTo>
                <a:lnTo>
                  <a:pt x="3741420" y="100965"/>
                </a:lnTo>
                <a:lnTo>
                  <a:pt x="3745229" y="110490"/>
                </a:lnTo>
                <a:lnTo>
                  <a:pt x="3745229" y="112776"/>
                </a:lnTo>
                <a:lnTo>
                  <a:pt x="3745991" y="115824"/>
                </a:lnTo>
                <a:lnTo>
                  <a:pt x="3745991" y="115062"/>
                </a:lnTo>
                <a:lnTo>
                  <a:pt x="3747516" y="121158"/>
                </a:lnTo>
                <a:lnTo>
                  <a:pt x="3747516" y="120396"/>
                </a:lnTo>
                <a:lnTo>
                  <a:pt x="3748278" y="126492"/>
                </a:lnTo>
                <a:lnTo>
                  <a:pt x="3748278" y="125730"/>
                </a:lnTo>
                <a:lnTo>
                  <a:pt x="3749040" y="131826"/>
                </a:lnTo>
                <a:lnTo>
                  <a:pt x="3749040" y="131064"/>
                </a:lnTo>
                <a:lnTo>
                  <a:pt x="3749802" y="137160"/>
                </a:lnTo>
                <a:lnTo>
                  <a:pt x="3749802" y="1214368"/>
                </a:lnTo>
                <a:lnTo>
                  <a:pt x="3771271" y="1182059"/>
                </a:lnTo>
                <a:lnTo>
                  <a:pt x="3782567" y="1132332"/>
                </a:lnTo>
                <a:lnTo>
                  <a:pt x="3783329" y="1124712"/>
                </a:lnTo>
                <a:close/>
              </a:path>
              <a:path w="3783329" h="1268095">
                <a:moveTo>
                  <a:pt x="41910" y="1168146"/>
                </a:moveTo>
                <a:lnTo>
                  <a:pt x="38100" y="1156716"/>
                </a:lnTo>
                <a:lnTo>
                  <a:pt x="38100" y="1157478"/>
                </a:lnTo>
                <a:lnTo>
                  <a:pt x="36576" y="1151382"/>
                </a:lnTo>
                <a:lnTo>
                  <a:pt x="36576" y="1152906"/>
                </a:lnTo>
                <a:lnTo>
                  <a:pt x="35052" y="1146810"/>
                </a:lnTo>
                <a:lnTo>
                  <a:pt x="35052" y="1147572"/>
                </a:lnTo>
                <a:lnTo>
                  <a:pt x="34290" y="1140714"/>
                </a:lnTo>
                <a:lnTo>
                  <a:pt x="34290" y="1142238"/>
                </a:lnTo>
                <a:lnTo>
                  <a:pt x="33528" y="1135380"/>
                </a:lnTo>
                <a:lnTo>
                  <a:pt x="33528" y="1130808"/>
                </a:lnTo>
                <a:lnTo>
                  <a:pt x="32766" y="1124712"/>
                </a:lnTo>
                <a:lnTo>
                  <a:pt x="32766" y="1216107"/>
                </a:lnTo>
                <a:lnTo>
                  <a:pt x="34675" y="1218754"/>
                </a:lnTo>
                <a:lnTo>
                  <a:pt x="41148" y="1224965"/>
                </a:lnTo>
                <a:lnTo>
                  <a:pt x="41148" y="1166622"/>
                </a:lnTo>
                <a:lnTo>
                  <a:pt x="41910" y="1168146"/>
                </a:lnTo>
                <a:close/>
              </a:path>
              <a:path w="3783329" h="1268095">
                <a:moveTo>
                  <a:pt x="41909" y="99060"/>
                </a:moveTo>
                <a:lnTo>
                  <a:pt x="41148" y="100584"/>
                </a:lnTo>
                <a:lnTo>
                  <a:pt x="41148" y="101346"/>
                </a:lnTo>
                <a:lnTo>
                  <a:pt x="41909" y="99060"/>
                </a:lnTo>
                <a:close/>
              </a:path>
              <a:path w="3783329" h="1268095">
                <a:moveTo>
                  <a:pt x="46482" y="1230083"/>
                </a:moveTo>
                <a:lnTo>
                  <a:pt x="46482" y="1178052"/>
                </a:lnTo>
                <a:lnTo>
                  <a:pt x="45720" y="1176528"/>
                </a:lnTo>
                <a:lnTo>
                  <a:pt x="41148" y="1166622"/>
                </a:lnTo>
                <a:lnTo>
                  <a:pt x="41148" y="1224965"/>
                </a:lnTo>
                <a:lnTo>
                  <a:pt x="46482" y="1230083"/>
                </a:lnTo>
                <a:close/>
              </a:path>
              <a:path w="3783329" h="1268095">
                <a:moveTo>
                  <a:pt x="46481" y="90106"/>
                </a:moveTo>
                <a:lnTo>
                  <a:pt x="46481" y="89916"/>
                </a:lnTo>
                <a:lnTo>
                  <a:pt x="45719" y="91440"/>
                </a:lnTo>
                <a:lnTo>
                  <a:pt x="46481" y="90106"/>
                </a:lnTo>
                <a:close/>
              </a:path>
              <a:path w="3783329" h="1268095">
                <a:moveTo>
                  <a:pt x="45930" y="1176869"/>
                </a:moveTo>
                <a:lnTo>
                  <a:pt x="45720" y="1176419"/>
                </a:lnTo>
                <a:lnTo>
                  <a:pt x="45930" y="1176869"/>
                </a:lnTo>
                <a:close/>
              </a:path>
              <a:path w="3783329" h="1268095">
                <a:moveTo>
                  <a:pt x="46482" y="1178052"/>
                </a:moveTo>
                <a:lnTo>
                  <a:pt x="45930" y="1176869"/>
                </a:lnTo>
                <a:lnTo>
                  <a:pt x="45720" y="1176528"/>
                </a:lnTo>
                <a:lnTo>
                  <a:pt x="46482" y="1178052"/>
                </a:lnTo>
                <a:close/>
              </a:path>
              <a:path w="3783329" h="1268095">
                <a:moveTo>
                  <a:pt x="51816" y="1186434"/>
                </a:moveTo>
                <a:lnTo>
                  <a:pt x="45930" y="1176869"/>
                </a:lnTo>
                <a:lnTo>
                  <a:pt x="46482" y="1178052"/>
                </a:lnTo>
                <a:lnTo>
                  <a:pt x="46482" y="1230083"/>
                </a:lnTo>
                <a:lnTo>
                  <a:pt x="51054" y="1234470"/>
                </a:lnTo>
                <a:lnTo>
                  <a:pt x="51054" y="1185672"/>
                </a:lnTo>
                <a:lnTo>
                  <a:pt x="51816" y="1186434"/>
                </a:lnTo>
                <a:close/>
              </a:path>
              <a:path w="3783329" h="1268095">
                <a:moveTo>
                  <a:pt x="51816" y="81305"/>
                </a:moveTo>
                <a:lnTo>
                  <a:pt x="51816" y="80772"/>
                </a:lnTo>
                <a:lnTo>
                  <a:pt x="51053" y="82296"/>
                </a:lnTo>
                <a:lnTo>
                  <a:pt x="51816" y="81305"/>
                </a:lnTo>
                <a:close/>
              </a:path>
              <a:path w="3783329" h="1268095">
                <a:moveTo>
                  <a:pt x="58674" y="1194816"/>
                </a:moveTo>
                <a:lnTo>
                  <a:pt x="51054" y="1185672"/>
                </a:lnTo>
                <a:lnTo>
                  <a:pt x="51054" y="1234470"/>
                </a:lnTo>
                <a:lnTo>
                  <a:pt x="51816" y="1235202"/>
                </a:lnTo>
                <a:lnTo>
                  <a:pt x="57912" y="1239991"/>
                </a:lnTo>
                <a:lnTo>
                  <a:pt x="57912" y="1194054"/>
                </a:lnTo>
                <a:lnTo>
                  <a:pt x="58674" y="1194816"/>
                </a:lnTo>
                <a:close/>
              </a:path>
              <a:path w="3783329" h="1268095">
                <a:moveTo>
                  <a:pt x="58674" y="72999"/>
                </a:moveTo>
                <a:lnTo>
                  <a:pt x="58674" y="72390"/>
                </a:lnTo>
                <a:lnTo>
                  <a:pt x="57912" y="73914"/>
                </a:lnTo>
                <a:lnTo>
                  <a:pt x="58674" y="72999"/>
                </a:lnTo>
                <a:close/>
              </a:path>
              <a:path w="3783329" h="1268095">
                <a:moveTo>
                  <a:pt x="73152" y="1249584"/>
                </a:moveTo>
                <a:lnTo>
                  <a:pt x="73152" y="1210056"/>
                </a:lnTo>
                <a:lnTo>
                  <a:pt x="64770" y="1201674"/>
                </a:lnTo>
                <a:lnTo>
                  <a:pt x="57912" y="1194054"/>
                </a:lnTo>
                <a:lnTo>
                  <a:pt x="57912" y="1239991"/>
                </a:lnTo>
                <a:lnTo>
                  <a:pt x="62484" y="1243584"/>
                </a:lnTo>
                <a:lnTo>
                  <a:pt x="73152" y="1249584"/>
                </a:lnTo>
                <a:close/>
              </a:path>
              <a:path w="3783329" h="1268095">
                <a:moveTo>
                  <a:pt x="65531" y="64770"/>
                </a:moveTo>
                <a:lnTo>
                  <a:pt x="64769" y="65532"/>
                </a:lnTo>
                <a:lnTo>
                  <a:pt x="65293" y="65055"/>
                </a:lnTo>
                <a:lnTo>
                  <a:pt x="65531" y="64770"/>
                </a:lnTo>
                <a:close/>
              </a:path>
              <a:path w="3783329" h="1268095">
                <a:moveTo>
                  <a:pt x="65293" y="65055"/>
                </a:moveTo>
                <a:lnTo>
                  <a:pt x="64769" y="65532"/>
                </a:lnTo>
                <a:lnTo>
                  <a:pt x="64769" y="65684"/>
                </a:lnTo>
                <a:lnTo>
                  <a:pt x="65293" y="65055"/>
                </a:lnTo>
                <a:close/>
              </a:path>
              <a:path w="3783329" h="1268095">
                <a:moveTo>
                  <a:pt x="65532" y="1202436"/>
                </a:moveTo>
                <a:lnTo>
                  <a:pt x="64770" y="1201597"/>
                </a:lnTo>
                <a:lnTo>
                  <a:pt x="65532" y="1202436"/>
                </a:lnTo>
                <a:close/>
              </a:path>
              <a:path w="3783329" h="1268095">
                <a:moveTo>
                  <a:pt x="65531" y="64839"/>
                </a:moveTo>
                <a:lnTo>
                  <a:pt x="65293" y="65055"/>
                </a:lnTo>
                <a:lnTo>
                  <a:pt x="65531" y="64839"/>
                </a:lnTo>
                <a:close/>
              </a:path>
              <a:path w="3783329" h="1268095">
                <a:moveTo>
                  <a:pt x="73152" y="58087"/>
                </a:moveTo>
                <a:lnTo>
                  <a:pt x="73152" y="57912"/>
                </a:lnTo>
                <a:lnTo>
                  <a:pt x="72390" y="58674"/>
                </a:lnTo>
                <a:lnTo>
                  <a:pt x="73152" y="58087"/>
                </a:lnTo>
                <a:close/>
              </a:path>
              <a:path w="3783329" h="1268095">
                <a:moveTo>
                  <a:pt x="82296" y="1216152"/>
                </a:moveTo>
                <a:lnTo>
                  <a:pt x="72390" y="1208532"/>
                </a:lnTo>
                <a:lnTo>
                  <a:pt x="73152" y="1210056"/>
                </a:lnTo>
                <a:lnTo>
                  <a:pt x="73152" y="1249584"/>
                </a:lnTo>
                <a:lnTo>
                  <a:pt x="74676" y="1250442"/>
                </a:lnTo>
                <a:lnTo>
                  <a:pt x="80772" y="1253377"/>
                </a:lnTo>
                <a:lnTo>
                  <a:pt x="80772" y="1215390"/>
                </a:lnTo>
                <a:lnTo>
                  <a:pt x="82296" y="1216152"/>
                </a:lnTo>
                <a:close/>
              </a:path>
              <a:path w="3783329" h="1268095">
                <a:moveTo>
                  <a:pt x="82296" y="51522"/>
                </a:moveTo>
                <a:lnTo>
                  <a:pt x="82296" y="51054"/>
                </a:lnTo>
                <a:lnTo>
                  <a:pt x="80772" y="52578"/>
                </a:lnTo>
                <a:lnTo>
                  <a:pt x="82296" y="51522"/>
                </a:lnTo>
                <a:close/>
              </a:path>
              <a:path w="3783329" h="1268095">
                <a:moveTo>
                  <a:pt x="90678" y="1258148"/>
                </a:moveTo>
                <a:lnTo>
                  <a:pt x="90678" y="1221486"/>
                </a:lnTo>
                <a:lnTo>
                  <a:pt x="80772" y="1215390"/>
                </a:lnTo>
                <a:lnTo>
                  <a:pt x="80772" y="1253377"/>
                </a:lnTo>
                <a:lnTo>
                  <a:pt x="90678" y="1258148"/>
                </a:lnTo>
                <a:close/>
              </a:path>
              <a:path w="3783329" h="1268095">
                <a:moveTo>
                  <a:pt x="90677" y="46101"/>
                </a:moveTo>
                <a:lnTo>
                  <a:pt x="90677" y="45720"/>
                </a:lnTo>
                <a:lnTo>
                  <a:pt x="89915" y="46482"/>
                </a:lnTo>
                <a:lnTo>
                  <a:pt x="90677" y="46101"/>
                </a:lnTo>
                <a:close/>
              </a:path>
              <a:path w="3783329" h="1268095">
                <a:moveTo>
                  <a:pt x="100584" y="1261231"/>
                </a:moveTo>
                <a:lnTo>
                  <a:pt x="100584" y="1226058"/>
                </a:lnTo>
                <a:lnTo>
                  <a:pt x="89916" y="1220724"/>
                </a:lnTo>
                <a:lnTo>
                  <a:pt x="90678" y="1221486"/>
                </a:lnTo>
                <a:lnTo>
                  <a:pt x="90678" y="1258148"/>
                </a:lnTo>
                <a:lnTo>
                  <a:pt x="100584" y="1261231"/>
                </a:lnTo>
                <a:close/>
              </a:path>
              <a:path w="3783329" h="1268095">
                <a:moveTo>
                  <a:pt x="100583" y="41402"/>
                </a:moveTo>
                <a:lnTo>
                  <a:pt x="100583" y="41148"/>
                </a:lnTo>
                <a:lnTo>
                  <a:pt x="99059" y="41910"/>
                </a:lnTo>
                <a:lnTo>
                  <a:pt x="100583" y="41402"/>
                </a:lnTo>
                <a:close/>
              </a:path>
              <a:path w="3783329" h="1268095">
                <a:moveTo>
                  <a:pt x="110490" y="1263924"/>
                </a:moveTo>
                <a:lnTo>
                  <a:pt x="110490" y="1229868"/>
                </a:lnTo>
                <a:lnTo>
                  <a:pt x="99060" y="1225296"/>
                </a:lnTo>
                <a:lnTo>
                  <a:pt x="100584" y="1226058"/>
                </a:lnTo>
                <a:lnTo>
                  <a:pt x="100584" y="1261231"/>
                </a:lnTo>
                <a:lnTo>
                  <a:pt x="107513" y="1263386"/>
                </a:lnTo>
                <a:lnTo>
                  <a:pt x="110490" y="1263924"/>
                </a:lnTo>
                <a:close/>
              </a:path>
              <a:path w="3783329" h="1268095">
                <a:moveTo>
                  <a:pt x="110489" y="38100"/>
                </a:moveTo>
                <a:lnTo>
                  <a:pt x="109728" y="38100"/>
                </a:lnTo>
                <a:lnTo>
                  <a:pt x="109728" y="38354"/>
                </a:lnTo>
                <a:lnTo>
                  <a:pt x="110489" y="38100"/>
                </a:lnTo>
                <a:close/>
              </a:path>
              <a:path w="3783329" h="1268095">
                <a:moveTo>
                  <a:pt x="115824" y="1230630"/>
                </a:moveTo>
                <a:lnTo>
                  <a:pt x="109728" y="1229106"/>
                </a:lnTo>
                <a:lnTo>
                  <a:pt x="110490" y="1229868"/>
                </a:lnTo>
                <a:lnTo>
                  <a:pt x="110490" y="1263924"/>
                </a:lnTo>
                <a:lnTo>
                  <a:pt x="115062" y="1264751"/>
                </a:lnTo>
                <a:lnTo>
                  <a:pt x="115062" y="1230630"/>
                </a:lnTo>
                <a:lnTo>
                  <a:pt x="115824" y="1230630"/>
                </a:lnTo>
                <a:close/>
              </a:path>
              <a:path w="3783329" h="1268095">
                <a:moveTo>
                  <a:pt x="115823" y="36576"/>
                </a:moveTo>
                <a:lnTo>
                  <a:pt x="115062" y="36576"/>
                </a:lnTo>
                <a:lnTo>
                  <a:pt x="115062" y="36766"/>
                </a:lnTo>
                <a:lnTo>
                  <a:pt x="115823" y="36576"/>
                </a:lnTo>
                <a:close/>
              </a:path>
              <a:path w="3783329" h="1268095">
                <a:moveTo>
                  <a:pt x="121158" y="1232154"/>
                </a:moveTo>
                <a:lnTo>
                  <a:pt x="115062" y="1230630"/>
                </a:lnTo>
                <a:lnTo>
                  <a:pt x="115062" y="1264751"/>
                </a:lnTo>
                <a:lnTo>
                  <a:pt x="119634" y="1265579"/>
                </a:lnTo>
                <a:lnTo>
                  <a:pt x="119634" y="1232154"/>
                </a:lnTo>
                <a:lnTo>
                  <a:pt x="121158" y="1232154"/>
                </a:lnTo>
                <a:close/>
              </a:path>
              <a:path w="3783329" h="1268095">
                <a:moveTo>
                  <a:pt x="3646170" y="1267358"/>
                </a:moveTo>
                <a:lnTo>
                  <a:pt x="3646170" y="1234440"/>
                </a:lnTo>
                <a:lnTo>
                  <a:pt x="136398" y="1234440"/>
                </a:lnTo>
                <a:lnTo>
                  <a:pt x="131064" y="1233678"/>
                </a:lnTo>
                <a:lnTo>
                  <a:pt x="125730" y="1232916"/>
                </a:lnTo>
                <a:lnTo>
                  <a:pt x="119634" y="1232154"/>
                </a:lnTo>
                <a:lnTo>
                  <a:pt x="119634" y="1265579"/>
                </a:lnTo>
                <a:lnTo>
                  <a:pt x="124869" y="1266526"/>
                </a:lnTo>
                <a:lnTo>
                  <a:pt x="142494" y="1267968"/>
                </a:lnTo>
                <a:lnTo>
                  <a:pt x="3640074" y="1267968"/>
                </a:lnTo>
                <a:lnTo>
                  <a:pt x="3646170" y="1267358"/>
                </a:lnTo>
                <a:close/>
              </a:path>
              <a:path w="3783329" h="1268095">
                <a:moveTo>
                  <a:pt x="121157" y="35623"/>
                </a:moveTo>
                <a:lnTo>
                  <a:pt x="121157" y="35052"/>
                </a:lnTo>
                <a:lnTo>
                  <a:pt x="120396" y="35814"/>
                </a:lnTo>
                <a:lnTo>
                  <a:pt x="121157" y="35623"/>
                </a:lnTo>
                <a:close/>
              </a:path>
              <a:path w="3783329" h="1268095">
                <a:moveTo>
                  <a:pt x="126492" y="34290"/>
                </a:moveTo>
                <a:lnTo>
                  <a:pt x="125730" y="34290"/>
                </a:lnTo>
                <a:lnTo>
                  <a:pt x="125730" y="34480"/>
                </a:lnTo>
                <a:lnTo>
                  <a:pt x="126492" y="34290"/>
                </a:lnTo>
                <a:close/>
              </a:path>
              <a:path w="3783329" h="1268095">
                <a:moveTo>
                  <a:pt x="126492" y="1232916"/>
                </a:moveTo>
                <a:lnTo>
                  <a:pt x="125730" y="1232831"/>
                </a:lnTo>
                <a:lnTo>
                  <a:pt x="126492" y="1232916"/>
                </a:lnTo>
                <a:close/>
              </a:path>
              <a:path w="3783329" h="1268095">
                <a:moveTo>
                  <a:pt x="131826" y="33528"/>
                </a:moveTo>
                <a:lnTo>
                  <a:pt x="131064" y="33528"/>
                </a:lnTo>
                <a:lnTo>
                  <a:pt x="131826" y="33528"/>
                </a:lnTo>
                <a:close/>
              </a:path>
              <a:path w="3783329" h="1268095">
                <a:moveTo>
                  <a:pt x="131826" y="1233678"/>
                </a:moveTo>
                <a:lnTo>
                  <a:pt x="131064" y="1233582"/>
                </a:lnTo>
                <a:lnTo>
                  <a:pt x="131826" y="1233678"/>
                </a:lnTo>
                <a:close/>
              </a:path>
              <a:path w="3783329" h="1268095">
                <a:moveTo>
                  <a:pt x="137160" y="1234440"/>
                </a:moveTo>
                <a:lnTo>
                  <a:pt x="136398" y="1234344"/>
                </a:lnTo>
                <a:lnTo>
                  <a:pt x="137160" y="1234440"/>
                </a:lnTo>
                <a:close/>
              </a:path>
              <a:path w="3783329" h="1268095">
                <a:moveTo>
                  <a:pt x="3651504" y="1267206"/>
                </a:moveTo>
                <a:lnTo>
                  <a:pt x="3651504" y="1233678"/>
                </a:lnTo>
                <a:lnTo>
                  <a:pt x="3645408" y="1234440"/>
                </a:lnTo>
                <a:lnTo>
                  <a:pt x="3646170" y="1234440"/>
                </a:lnTo>
                <a:lnTo>
                  <a:pt x="3646170" y="1267358"/>
                </a:lnTo>
                <a:lnTo>
                  <a:pt x="3647694" y="1267206"/>
                </a:lnTo>
                <a:lnTo>
                  <a:pt x="3651504" y="1267206"/>
                </a:lnTo>
                <a:close/>
              </a:path>
              <a:path w="3783329" h="1268095">
                <a:moveTo>
                  <a:pt x="3651504" y="33623"/>
                </a:moveTo>
                <a:lnTo>
                  <a:pt x="3650741" y="33528"/>
                </a:lnTo>
                <a:lnTo>
                  <a:pt x="3651504" y="33623"/>
                </a:lnTo>
                <a:close/>
              </a:path>
              <a:path w="3783329" h="1268095">
                <a:moveTo>
                  <a:pt x="3662934" y="1264757"/>
                </a:moveTo>
                <a:lnTo>
                  <a:pt x="3662934" y="1232154"/>
                </a:lnTo>
                <a:lnTo>
                  <a:pt x="3650741" y="1233678"/>
                </a:lnTo>
                <a:lnTo>
                  <a:pt x="3651504" y="1233678"/>
                </a:lnTo>
                <a:lnTo>
                  <a:pt x="3651504" y="1267206"/>
                </a:lnTo>
                <a:lnTo>
                  <a:pt x="3654552" y="1267206"/>
                </a:lnTo>
                <a:lnTo>
                  <a:pt x="3662934" y="1264757"/>
                </a:lnTo>
                <a:close/>
              </a:path>
              <a:path w="3783329" h="1268095">
                <a:moveTo>
                  <a:pt x="3672840" y="1229106"/>
                </a:moveTo>
                <a:lnTo>
                  <a:pt x="3667505" y="1230630"/>
                </a:lnTo>
                <a:lnTo>
                  <a:pt x="3661410" y="1232154"/>
                </a:lnTo>
                <a:lnTo>
                  <a:pt x="3662934" y="1232154"/>
                </a:lnTo>
                <a:lnTo>
                  <a:pt x="3662934" y="1264757"/>
                </a:lnTo>
                <a:lnTo>
                  <a:pt x="3672078" y="1262085"/>
                </a:lnTo>
                <a:lnTo>
                  <a:pt x="3672078" y="1229868"/>
                </a:lnTo>
                <a:lnTo>
                  <a:pt x="3672840" y="1229106"/>
                </a:lnTo>
                <a:close/>
              </a:path>
              <a:path w="3783329" h="1268095">
                <a:moveTo>
                  <a:pt x="3662934" y="35814"/>
                </a:moveTo>
                <a:lnTo>
                  <a:pt x="3662172" y="35052"/>
                </a:lnTo>
                <a:lnTo>
                  <a:pt x="3662172" y="35623"/>
                </a:lnTo>
                <a:lnTo>
                  <a:pt x="3662934" y="35814"/>
                </a:lnTo>
                <a:close/>
              </a:path>
              <a:path w="3783329" h="1268095">
                <a:moveTo>
                  <a:pt x="3668267" y="36956"/>
                </a:moveTo>
                <a:lnTo>
                  <a:pt x="3668267" y="36576"/>
                </a:lnTo>
                <a:lnTo>
                  <a:pt x="3666744" y="36576"/>
                </a:lnTo>
                <a:lnTo>
                  <a:pt x="3668267" y="36956"/>
                </a:lnTo>
                <a:close/>
              </a:path>
              <a:path w="3783329" h="1268095">
                <a:moveTo>
                  <a:pt x="3672840" y="38354"/>
                </a:moveTo>
                <a:lnTo>
                  <a:pt x="3672840" y="38100"/>
                </a:lnTo>
                <a:lnTo>
                  <a:pt x="3672078" y="38100"/>
                </a:lnTo>
                <a:lnTo>
                  <a:pt x="3672840" y="38354"/>
                </a:lnTo>
                <a:close/>
              </a:path>
              <a:path w="3783329" h="1268095">
                <a:moveTo>
                  <a:pt x="3683508" y="1225296"/>
                </a:moveTo>
                <a:lnTo>
                  <a:pt x="3672078" y="1229868"/>
                </a:lnTo>
                <a:lnTo>
                  <a:pt x="3672078" y="1262085"/>
                </a:lnTo>
                <a:lnTo>
                  <a:pt x="3681984" y="1259191"/>
                </a:lnTo>
                <a:lnTo>
                  <a:pt x="3681984" y="1226058"/>
                </a:lnTo>
                <a:lnTo>
                  <a:pt x="3683508" y="1225296"/>
                </a:lnTo>
                <a:close/>
              </a:path>
              <a:path w="3783329" h="1268095">
                <a:moveTo>
                  <a:pt x="3683508" y="41910"/>
                </a:moveTo>
                <a:lnTo>
                  <a:pt x="3681984" y="41148"/>
                </a:lnTo>
                <a:lnTo>
                  <a:pt x="3681984" y="41402"/>
                </a:lnTo>
                <a:lnTo>
                  <a:pt x="3683508" y="41910"/>
                </a:lnTo>
                <a:close/>
              </a:path>
              <a:path w="3783329" h="1268095">
                <a:moveTo>
                  <a:pt x="3693414" y="1255852"/>
                </a:moveTo>
                <a:lnTo>
                  <a:pt x="3693414" y="1220724"/>
                </a:lnTo>
                <a:lnTo>
                  <a:pt x="3691890" y="1221486"/>
                </a:lnTo>
                <a:lnTo>
                  <a:pt x="3681984" y="1226058"/>
                </a:lnTo>
                <a:lnTo>
                  <a:pt x="3681984" y="1259191"/>
                </a:lnTo>
                <a:lnTo>
                  <a:pt x="3693414" y="1255852"/>
                </a:lnTo>
                <a:close/>
              </a:path>
              <a:path w="3783329" h="1268095">
                <a:moveTo>
                  <a:pt x="3693414" y="46482"/>
                </a:moveTo>
                <a:lnTo>
                  <a:pt x="3691890" y="45720"/>
                </a:lnTo>
                <a:lnTo>
                  <a:pt x="3692115" y="45875"/>
                </a:lnTo>
                <a:lnTo>
                  <a:pt x="3693414" y="46482"/>
                </a:lnTo>
                <a:close/>
              </a:path>
              <a:path w="3783329" h="1268095">
                <a:moveTo>
                  <a:pt x="3692115" y="45875"/>
                </a:moveTo>
                <a:lnTo>
                  <a:pt x="3691890" y="45720"/>
                </a:lnTo>
                <a:lnTo>
                  <a:pt x="3692115" y="45875"/>
                </a:lnTo>
                <a:close/>
              </a:path>
              <a:path w="3783329" h="1268095">
                <a:moveTo>
                  <a:pt x="3692231" y="1221275"/>
                </a:moveTo>
                <a:lnTo>
                  <a:pt x="3691890" y="1221435"/>
                </a:lnTo>
                <a:lnTo>
                  <a:pt x="3692231" y="1221275"/>
                </a:lnTo>
                <a:close/>
              </a:path>
              <a:path w="3783329" h="1268095">
                <a:moveTo>
                  <a:pt x="3693414" y="1220724"/>
                </a:moveTo>
                <a:lnTo>
                  <a:pt x="3692231" y="1221275"/>
                </a:lnTo>
                <a:lnTo>
                  <a:pt x="3691890" y="1221486"/>
                </a:lnTo>
                <a:lnTo>
                  <a:pt x="3693414" y="1220724"/>
                </a:lnTo>
                <a:close/>
              </a:path>
              <a:path w="3783329" h="1268095">
                <a:moveTo>
                  <a:pt x="3693414" y="46775"/>
                </a:moveTo>
                <a:lnTo>
                  <a:pt x="3693414" y="46482"/>
                </a:lnTo>
                <a:lnTo>
                  <a:pt x="3692115" y="45875"/>
                </a:lnTo>
                <a:lnTo>
                  <a:pt x="3693414" y="46775"/>
                </a:lnTo>
                <a:close/>
              </a:path>
              <a:path w="3783329" h="1268095">
                <a:moveTo>
                  <a:pt x="3701796" y="1215390"/>
                </a:moveTo>
                <a:lnTo>
                  <a:pt x="3692231" y="1221275"/>
                </a:lnTo>
                <a:lnTo>
                  <a:pt x="3693414" y="1220724"/>
                </a:lnTo>
                <a:lnTo>
                  <a:pt x="3693414" y="1255852"/>
                </a:lnTo>
                <a:lnTo>
                  <a:pt x="3701034" y="1253626"/>
                </a:lnTo>
                <a:lnTo>
                  <a:pt x="3701034" y="1216152"/>
                </a:lnTo>
                <a:lnTo>
                  <a:pt x="3701796" y="1215390"/>
                </a:lnTo>
                <a:close/>
              </a:path>
              <a:path w="3783329" h="1268095">
                <a:moveTo>
                  <a:pt x="3701796" y="52578"/>
                </a:moveTo>
                <a:lnTo>
                  <a:pt x="3701034" y="51054"/>
                </a:lnTo>
                <a:lnTo>
                  <a:pt x="3701034" y="52050"/>
                </a:lnTo>
                <a:lnTo>
                  <a:pt x="3701796" y="52578"/>
                </a:lnTo>
                <a:close/>
              </a:path>
              <a:path w="3783329" h="1268095">
                <a:moveTo>
                  <a:pt x="3710178" y="1208532"/>
                </a:moveTo>
                <a:lnTo>
                  <a:pt x="3701034" y="1216152"/>
                </a:lnTo>
                <a:lnTo>
                  <a:pt x="3701034" y="1253626"/>
                </a:lnTo>
                <a:lnTo>
                  <a:pt x="3703774" y="1252825"/>
                </a:lnTo>
                <a:lnTo>
                  <a:pt x="3709416" y="1248673"/>
                </a:lnTo>
                <a:lnTo>
                  <a:pt x="3709416" y="1210056"/>
                </a:lnTo>
                <a:lnTo>
                  <a:pt x="3710178" y="1208532"/>
                </a:lnTo>
                <a:close/>
              </a:path>
              <a:path w="3783329" h="1268095">
                <a:moveTo>
                  <a:pt x="3710178" y="58674"/>
                </a:moveTo>
                <a:lnTo>
                  <a:pt x="3709416" y="57912"/>
                </a:lnTo>
                <a:lnTo>
                  <a:pt x="3710178" y="58674"/>
                </a:lnTo>
                <a:close/>
              </a:path>
              <a:path w="3783329" h="1268095">
                <a:moveTo>
                  <a:pt x="3725417" y="1236895"/>
                </a:moveTo>
                <a:lnTo>
                  <a:pt x="3725417" y="1194054"/>
                </a:lnTo>
                <a:lnTo>
                  <a:pt x="3709416" y="1210056"/>
                </a:lnTo>
                <a:lnTo>
                  <a:pt x="3709416" y="1248673"/>
                </a:lnTo>
                <a:lnTo>
                  <a:pt x="3725417" y="1236895"/>
                </a:lnTo>
                <a:close/>
              </a:path>
              <a:path w="3783329" h="1268095">
                <a:moveTo>
                  <a:pt x="3717798" y="65532"/>
                </a:moveTo>
                <a:lnTo>
                  <a:pt x="3717036" y="64770"/>
                </a:lnTo>
                <a:lnTo>
                  <a:pt x="3717416" y="65185"/>
                </a:lnTo>
                <a:lnTo>
                  <a:pt x="3717798" y="65532"/>
                </a:lnTo>
                <a:close/>
              </a:path>
              <a:path w="3783329" h="1268095">
                <a:moveTo>
                  <a:pt x="3717416" y="65185"/>
                </a:moveTo>
                <a:lnTo>
                  <a:pt x="3717036" y="64770"/>
                </a:lnTo>
                <a:lnTo>
                  <a:pt x="3717416" y="65185"/>
                </a:lnTo>
                <a:close/>
              </a:path>
              <a:path w="3783329" h="1268095">
                <a:moveTo>
                  <a:pt x="3717798" y="65601"/>
                </a:moveTo>
                <a:lnTo>
                  <a:pt x="3717416" y="65185"/>
                </a:lnTo>
                <a:lnTo>
                  <a:pt x="3717798" y="65601"/>
                </a:lnTo>
                <a:close/>
              </a:path>
              <a:path w="3783329" h="1268095">
                <a:moveTo>
                  <a:pt x="3725417" y="74371"/>
                </a:moveTo>
                <a:lnTo>
                  <a:pt x="3725417" y="73914"/>
                </a:lnTo>
                <a:lnTo>
                  <a:pt x="3723894" y="72390"/>
                </a:lnTo>
                <a:lnTo>
                  <a:pt x="3725417" y="74371"/>
                </a:lnTo>
                <a:close/>
              </a:path>
              <a:path w="3783329" h="1268095">
                <a:moveTo>
                  <a:pt x="3731514" y="1232408"/>
                </a:moveTo>
                <a:lnTo>
                  <a:pt x="3731514" y="1185672"/>
                </a:lnTo>
                <a:lnTo>
                  <a:pt x="3723894" y="1194816"/>
                </a:lnTo>
                <a:lnTo>
                  <a:pt x="3725417" y="1194054"/>
                </a:lnTo>
                <a:lnTo>
                  <a:pt x="3725417" y="1236895"/>
                </a:lnTo>
                <a:lnTo>
                  <a:pt x="3731514" y="1232408"/>
                </a:lnTo>
                <a:close/>
              </a:path>
              <a:path w="3783329" h="1268095">
                <a:moveTo>
                  <a:pt x="3731514" y="82296"/>
                </a:moveTo>
                <a:lnTo>
                  <a:pt x="3730752" y="80772"/>
                </a:lnTo>
                <a:lnTo>
                  <a:pt x="3730752" y="81305"/>
                </a:lnTo>
                <a:lnTo>
                  <a:pt x="3731514" y="82296"/>
                </a:lnTo>
                <a:close/>
              </a:path>
              <a:path w="3783329" h="1268095">
                <a:moveTo>
                  <a:pt x="3736637" y="1176869"/>
                </a:moveTo>
                <a:lnTo>
                  <a:pt x="3730752" y="1186434"/>
                </a:lnTo>
                <a:lnTo>
                  <a:pt x="3731514" y="1185672"/>
                </a:lnTo>
                <a:lnTo>
                  <a:pt x="3731514" y="1232408"/>
                </a:lnTo>
                <a:lnTo>
                  <a:pt x="3736086" y="1229043"/>
                </a:lnTo>
                <a:lnTo>
                  <a:pt x="3736086" y="1178052"/>
                </a:lnTo>
                <a:lnTo>
                  <a:pt x="3736637" y="1176869"/>
                </a:lnTo>
                <a:close/>
              </a:path>
              <a:path w="3783329" h="1268095">
                <a:moveTo>
                  <a:pt x="3736848" y="91440"/>
                </a:moveTo>
                <a:lnTo>
                  <a:pt x="3736086" y="89916"/>
                </a:lnTo>
                <a:lnTo>
                  <a:pt x="3736086" y="90106"/>
                </a:lnTo>
                <a:lnTo>
                  <a:pt x="3736848" y="91440"/>
                </a:lnTo>
                <a:close/>
              </a:path>
              <a:path w="3783329" h="1268095">
                <a:moveTo>
                  <a:pt x="3736848" y="1176528"/>
                </a:moveTo>
                <a:lnTo>
                  <a:pt x="3736637" y="1176869"/>
                </a:lnTo>
                <a:lnTo>
                  <a:pt x="3736086" y="1178052"/>
                </a:lnTo>
                <a:lnTo>
                  <a:pt x="3736848" y="1176528"/>
                </a:lnTo>
                <a:close/>
              </a:path>
              <a:path w="3783329" h="1268095">
                <a:moveTo>
                  <a:pt x="3736848" y="1228483"/>
                </a:moveTo>
                <a:lnTo>
                  <a:pt x="3736848" y="1176528"/>
                </a:lnTo>
                <a:lnTo>
                  <a:pt x="3736086" y="1178052"/>
                </a:lnTo>
                <a:lnTo>
                  <a:pt x="3736086" y="1229043"/>
                </a:lnTo>
                <a:lnTo>
                  <a:pt x="3736848" y="1228483"/>
                </a:lnTo>
                <a:close/>
              </a:path>
              <a:path w="3783329" h="1268095">
                <a:moveTo>
                  <a:pt x="3741420" y="1225118"/>
                </a:moveTo>
                <a:lnTo>
                  <a:pt x="3741420" y="1166622"/>
                </a:lnTo>
                <a:lnTo>
                  <a:pt x="3736637" y="1176869"/>
                </a:lnTo>
                <a:lnTo>
                  <a:pt x="3736848" y="1176528"/>
                </a:lnTo>
                <a:lnTo>
                  <a:pt x="3736848" y="1228483"/>
                </a:lnTo>
                <a:lnTo>
                  <a:pt x="3741420" y="1225118"/>
                </a:lnTo>
                <a:close/>
              </a:path>
              <a:path w="3783329" h="1268095">
                <a:moveTo>
                  <a:pt x="3741420" y="100965"/>
                </a:moveTo>
                <a:lnTo>
                  <a:pt x="3741420" y="100584"/>
                </a:lnTo>
                <a:lnTo>
                  <a:pt x="3740658" y="99060"/>
                </a:lnTo>
                <a:lnTo>
                  <a:pt x="3741420" y="100965"/>
                </a:lnTo>
                <a:close/>
              </a:path>
              <a:path w="3783329" h="1268095">
                <a:moveTo>
                  <a:pt x="3745229" y="1221248"/>
                </a:moveTo>
                <a:lnTo>
                  <a:pt x="3745229" y="1156716"/>
                </a:lnTo>
                <a:lnTo>
                  <a:pt x="3740658" y="1168146"/>
                </a:lnTo>
                <a:lnTo>
                  <a:pt x="3741420" y="1166622"/>
                </a:lnTo>
                <a:lnTo>
                  <a:pt x="3741420" y="1225118"/>
                </a:lnTo>
                <a:lnTo>
                  <a:pt x="3743844" y="1223333"/>
                </a:lnTo>
                <a:lnTo>
                  <a:pt x="3745229" y="1221248"/>
                </a:lnTo>
                <a:close/>
              </a:path>
              <a:path w="3783329" h="1268095">
                <a:moveTo>
                  <a:pt x="3745229" y="112776"/>
                </a:moveTo>
                <a:lnTo>
                  <a:pt x="3745229" y="110490"/>
                </a:lnTo>
                <a:lnTo>
                  <a:pt x="3744467" y="109728"/>
                </a:lnTo>
                <a:lnTo>
                  <a:pt x="3745229" y="112776"/>
                </a:lnTo>
                <a:close/>
              </a:path>
              <a:path w="3783329" h="1268095">
                <a:moveTo>
                  <a:pt x="3749802" y="1214368"/>
                </a:moveTo>
                <a:lnTo>
                  <a:pt x="3749802" y="1130046"/>
                </a:lnTo>
                <a:lnTo>
                  <a:pt x="3749040" y="1136142"/>
                </a:lnTo>
                <a:lnTo>
                  <a:pt x="3749040" y="1135380"/>
                </a:lnTo>
                <a:lnTo>
                  <a:pt x="3748278" y="1142238"/>
                </a:lnTo>
                <a:lnTo>
                  <a:pt x="3748278" y="1141476"/>
                </a:lnTo>
                <a:lnTo>
                  <a:pt x="3747516" y="1147572"/>
                </a:lnTo>
                <a:lnTo>
                  <a:pt x="3747516" y="1146810"/>
                </a:lnTo>
                <a:lnTo>
                  <a:pt x="3745991" y="1152906"/>
                </a:lnTo>
                <a:lnTo>
                  <a:pt x="3745991" y="1151382"/>
                </a:lnTo>
                <a:lnTo>
                  <a:pt x="3744467" y="1157478"/>
                </a:lnTo>
                <a:lnTo>
                  <a:pt x="3745229" y="1156716"/>
                </a:lnTo>
                <a:lnTo>
                  <a:pt x="3745229" y="1221248"/>
                </a:lnTo>
                <a:lnTo>
                  <a:pt x="3749802" y="1214368"/>
                </a:lnTo>
                <a:close/>
              </a:path>
            </a:pathLst>
          </a:custGeom>
          <a:solidFill>
            <a:srgbClr val="C55A11"/>
          </a:solidFill>
        </p:spPr>
        <p:txBody>
          <a:bodyPr wrap="square" lIns="0" tIns="0" rIns="0" bIns="0" rtlCol="0"/>
          <a:lstStyle/>
          <a:p>
            <a:endParaRPr/>
          </a:p>
        </p:txBody>
      </p:sp>
      <p:sp>
        <p:nvSpPr>
          <p:cNvPr id="21" name="object 21"/>
          <p:cNvSpPr txBox="1"/>
          <p:nvPr/>
        </p:nvSpPr>
        <p:spPr>
          <a:xfrm>
            <a:off x="2153545" y="4896103"/>
            <a:ext cx="2039620" cy="1094105"/>
          </a:xfrm>
          <a:prstGeom prst="rect">
            <a:avLst/>
          </a:prstGeom>
        </p:spPr>
        <p:txBody>
          <a:bodyPr vert="horz" wrap="square" lIns="0" tIns="12700" rIns="0" bIns="0" rtlCol="0">
            <a:spAutoFit/>
          </a:bodyPr>
          <a:lstStyle/>
          <a:p>
            <a:pPr marL="246379" indent="-234315">
              <a:lnSpc>
                <a:spcPct val="100000"/>
              </a:lnSpc>
              <a:spcBef>
                <a:spcPts val="100"/>
              </a:spcBef>
              <a:buFont typeface="Arial MT"/>
              <a:buChar char="•"/>
              <a:tabLst>
                <a:tab pos="246379" algn="l"/>
                <a:tab pos="247015" algn="l"/>
              </a:tabLst>
            </a:pPr>
            <a:r>
              <a:rPr sz="1750" b="1" spc="-10" dirty="0">
                <a:solidFill>
                  <a:srgbClr val="853C0C"/>
                </a:solidFill>
                <a:latin typeface="Microsoft JhengHei"/>
                <a:cs typeface="Microsoft JhengHei"/>
              </a:rPr>
              <a:t>個案處遇諮詢服務</a:t>
            </a:r>
            <a:endParaRPr sz="1750">
              <a:latin typeface="Microsoft JhengHei"/>
              <a:cs typeface="Microsoft JhengHei"/>
            </a:endParaRPr>
          </a:p>
          <a:p>
            <a:pPr marL="246379" indent="-234315">
              <a:lnSpc>
                <a:spcPct val="100000"/>
              </a:lnSpc>
              <a:buFont typeface="Arial MT"/>
              <a:buChar char="•"/>
              <a:tabLst>
                <a:tab pos="246379" algn="l"/>
                <a:tab pos="247015" algn="l"/>
              </a:tabLst>
            </a:pPr>
            <a:r>
              <a:rPr sz="1750" b="1" spc="-10" dirty="0">
                <a:solidFill>
                  <a:srgbClr val="853C0C"/>
                </a:solidFill>
                <a:latin typeface="Microsoft JhengHei"/>
                <a:cs typeface="Microsoft JhengHei"/>
              </a:rPr>
              <a:t>感染者權益保障</a:t>
            </a:r>
            <a:endParaRPr sz="1750">
              <a:latin typeface="Microsoft JhengHei"/>
              <a:cs typeface="Microsoft JhengHei"/>
            </a:endParaRPr>
          </a:p>
          <a:p>
            <a:pPr marL="246379" indent="-234315">
              <a:lnSpc>
                <a:spcPct val="100000"/>
              </a:lnSpc>
              <a:spcBef>
                <a:spcPts val="5"/>
              </a:spcBef>
              <a:buFont typeface="Arial MT"/>
              <a:buChar char="•"/>
              <a:tabLst>
                <a:tab pos="246379" algn="l"/>
                <a:tab pos="247015" algn="l"/>
              </a:tabLst>
            </a:pPr>
            <a:r>
              <a:rPr sz="1750" b="1" spc="-15" dirty="0">
                <a:solidFill>
                  <a:srgbClr val="853C0C"/>
                </a:solidFill>
                <a:latin typeface="Microsoft JhengHei"/>
                <a:cs typeface="Microsoft JhengHei"/>
              </a:rPr>
              <a:t>中途之家</a:t>
            </a:r>
            <a:endParaRPr sz="1750">
              <a:latin typeface="Microsoft JhengHei"/>
              <a:cs typeface="Microsoft JhengHei"/>
            </a:endParaRPr>
          </a:p>
          <a:p>
            <a:pPr marL="246379" indent="-234315">
              <a:lnSpc>
                <a:spcPct val="100000"/>
              </a:lnSpc>
              <a:spcBef>
                <a:spcPts val="10"/>
              </a:spcBef>
              <a:buFont typeface="Arial MT"/>
              <a:buChar char="•"/>
              <a:tabLst>
                <a:tab pos="246379" algn="l"/>
                <a:tab pos="247015" algn="l"/>
              </a:tabLst>
            </a:pPr>
            <a:r>
              <a:rPr sz="1750" b="1" spc="-10" dirty="0">
                <a:solidFill>
                  <a:srgbClr val="853C0C"/>
                </a:solidFill>
                <a:latin typeface="Microsoft JhengHei"/>
                <a:cs typeface="Microsoft JhengHei"/>
              </a:rPr>
              <a:t>去歧視及衛教宣導</a:t>
            </a:r>
            <a:endParaRPr sz="1750">
              <a:latin typeface="Microsoft JhengHei"/>
              <a:cs typeface="Microsoft JhengHei"/>
            </a:endParaRPr>
          </a:p>
        </p:txBody>
      </p:sp>
      <p:sp>
        <p:nvSpPr>
          <p:cNvPr id="22" name="object 22"/>
          <p:cNvSpPr/>
          <p:nvPr/>
        </p:nvSpPr>
        <p:spPr>
          <a:xfrm>
            <a:off x="572909" y="4815078"/>
            <a:ext cx="1423670" cy="1252220"/>
          </a:xfrm>
          <a:custGeom>
            <a:avLst/>
            <a:gdLst/>
            <a:ahLst/>
            <a:cxnLst/>
            <a:rect l="l" t="t" r="r" b="b"/>
            <a:pathLst>
              <a:path w="1423670" h="1252220">
                <a:moveTo>
                  <a:pt x="1423416" y="1085850"/>
                </a:moveTo>
                <a:lnTo>
                  <a:pt x="1423416" y="166116"/>
                </a:lnTo>
                <a:lnTo>
                  <a:pt x="1417461" y="121796"/>
                </a:lnTo>
                <a:lnTo>
                  <a:pt x="1400668" y="82070"/>
                </a:lnTo>
                <a:lnTo>
                  <a:pt x="1374648" y="48482"/>
                </a:lnTo>
                <a:lnTo>
                  <a:pt x="1341007" y="22577"/>
                </a:lnTo>
                <a:lnTo>
                  <a:pt x="1301354" y="5901"/>
                </a:lnTo>
                <a:lnTo>
                  <a:pt x="1257300" y="0"/>
                </a:lnTo>
                <a:lnTo>
                  <a:pt x="166116" y="0"/>
                </a:lnTo>
                <a:lnTo>
                  <a:pt x="122061" y="5901"/>
                </a:lnTo>
                <a:lnTo>
                  <a:pt x="82408" y="22577"/>
                </a:lnTo>
                <a:lnTo>
                  <a:pt x="48767" y="48482"/>
                </a:lnTo>
                <a:lnTo>
                  <a:pt x="22747" y="82070"/>
                </a:lnTo>
                <a:lnTo>
                  <a:pt x="5954" y="121796"/>
                </a:lnTo>
                <a:lnTo>
                  <a:pt x="0" y="166116"/>
                </a:lnTo>
                <a:lnTo>
                  <a:pt x="0" y="1085850"/>
                </a:lnTo>
                <a:lnTo>
                  <a:pt x="5954" y="1129904"/>
                </a:lnTo>
                <a:lnTo>
                  <a:pt x="22747" y="1169557"/>
                </a:lnTo>
                <a:lnTo>
                  <a:pt x="48768" y="1203198"/>
                </a:lnTo>
                <a:lnTo>
                  <a:pt x="82408" y="1229218"/>
                </a:lnTo>
                <a:lnTo>
                  <a:pt x="122061" y="1246011"/>
                </a:lnTo>
                <a:lnTo>
                  <a:pt x="166116" y="1251966"/>
                </a:lnTo>
                <a:lnTo>
                  <a:pt x="1257300" y="1251966"/>
                </a:lnTo>
                <a:lnTo>
                  <a:pt x="1301354" y="1246011"/>
                </a:lnTo>
                <a:lnTo>
                  <a:pt x="1341007" y="1229218"/>
                </a:lnTo>
                <a:lnTo>
                  <a:pt x="1374648" y="1203198"/>
                </a:lnTo>
                <a:lnTo>
                  <a:pt x="1400668" y="1169557"/>
                </a:lnTo>
                <a:lnTo>
                  <a:pt x="1417461" y="1129904"/>
                </a:lnTo>
                <a:lnTo>
                  <a:pt x="1423416" y="1085850"/>
                </a:lnTo>
                <a:close/>
              </a:path>
            </a:pathLst>
          </a:custGeom>
          <a:solidFill>
            <a:srgbClr val="F4B183"/>
          </a:solidFill>
        </p:spPr>
        <p:txBody>
          <a:bodyPr wrap="square" lIns="0" tIns="0" rIns="0" bIns="0" rtlCol="0"/>
          <a:lstStyle/>
          <a:p>
            <a:endParaRPr/>
          </a:p>
        </p:txBody>
      </p:sp>
      <p:sp>
        <p:nvSpPr>
          <p:cNvPr id="23" name="object 23"/>
          <p:cNvSpPr txBox="1"/>
          <p:nvPr/>
        </p:nvSpPr>
        <p:spPr>
          <a:xfrm>
            <a:off x="1004449" y="5099558"/>
            <a:ext cx="560705" cy="667385"/>
          </a:xfrm>
          <a:prstGeom prst="rect">
            <a:avLst/>
          </a:prstGeom>
        </p:spPr>
        <p:txBody>
          <a:bodyPr vert="horz" wrap="square" lIns="0" tIns="13335" rIns="0" bIns="0" rtlCol="0">
            <a:spAutoFit/>
          </a:bodyPr>
          <a:lstStyle/>
          <a:p>
            <a:pPr marL="12700" marR="5080">
              <a:lnSpc>
                <a:spcPct val="100000"/>
              </a:lnSpc>
              <a:spcBef>
                <a:spcPts val="105"/>
              </a:spcBef>
            </a:pPr>
            <a:r>
              <a:rPr sz="2100" b="1" spc="-25" dirty="0">
                <a:solidFill>
                  <a:srgbClr val="853C0C"/>
                </a:solidFill>
                <a:latin typeface="Microsoft JhengHei"/>
                <a:cs typeface="Microsoft JhengHei"/>
              </a:rPr>
              <a:t>⺠間團體</a:t>
            </a:r>
            <a:endParaRPr sz="2100">
              <a:latin typeface="Microsoft JhengHei"/>
              <a:cs typeface="Microsoft JhengHei"/>
            </a:endParaRPr>
          </a:p>
        </p:txBody>
      </p:sp>
      <p:sp>
        <p:nvSpPr>
          <p:cNvPr id="24" name="object 24"/>
          <p:cNvSpPr txBox="1">
            <a:spLocks noGrp="1"/>
          </p:cNvSpPr>
          <p:nvPr>
            <p:ph type="title"/>
          </p:nvPr>
        </p:nvSpPr>
        <p:spPr>
          <a:xfrm>
            <a:off x="1429646" y="1068577"/>
            <a:ext cx="8124825" cy="480059"/>
          </a:xfrm>
          <a:prstGeom prst="rect">
            <a:avLst/>
          </a:prstGeom>
        </p:spPr>
        <p:txBody>
          <a:bodyPr vert="horz" wrap="square" lIns="0" tIns="16510" rIns="0" bIns="0" rtlCol="0">
            <a:spAutoFit/>
          </a:bodyPr>
          <a:lstStyle/>
          <a:p>
            <a:pPr marL="12700">
              <a:lnSpc>
                <a:spcPct val="100000"/>
              </a:lnSpc>
              <a:spcBef>
                <a:spcPts val="130"/>
              </a:spcBef>
            </a:pPr>
            <a:r>
              <a:rPr sz="2950" dirty="0"/>
              <a:t>個案管理服務：公衛、醫事機構、NGO共同合</a:t>
            </a:r>
            <a:r>
              <a:rPr sz="2950" spc="-50" dirty="0"/>
              <a:t>作</a:t>
            </a:r>
            <a:endParaRPr sz="2950"/>
          </a:p>
        </p:txBody>
      </p:sp>
      <p:pic>
        <p:nvPicPr>
          <p:cNvPr id="25" name="object 25"/>
          <p:cNvPicPr/>
          <p:nvPr/>
        </p:nvPicPr>
        <p:blipFill>
          <a:blip r:embed="rId7" cstate="print"/>
          <a:stretch>
            <a:fillRect/>
          </a:stretch>
        </p:blipFill>
        <p:spPr>
          <a:xfrm>
            <a:off x="283349" y="962405"/>
            <a:ext cx="707898" cy="674369"/>
          </a:xfrm>
          <a:prstGeom prst="rect">
            <a:avLst/>
          </a:prstGeom>
        </p:spPr>
      </p:pic>
      <p:sp>
        <p:nvSpPr>
          <p:cNvPr id="26" name="object 26"/>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136</a:t>
            </a:fld>
            <a:endParaRPr spc="-25" dirty="0"/>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954920" y="1726336"/>
            <a:ext cx="8542655" cy="2908300"/>
          </a:xfrm>
          <a:prstGeom prst="rect">
            <a:avLst/>
          </a:prstGeom>
        </p:spPr>
        <p:txBody>
          <a:bodyPr vert="horz" wrap="square" lIns="0" tIns="78105" rIns="0" bIns="0" rtlCol="0">
            <a:spAutoFit/>
          </a:bodyPr>
          <a:lstStyle/>
          <a:p>
            <a:pPr marL="327660" indent="-315595">
              <a:lnSpc>
                <a:spcPct val="100000"/>
              </a:lnSpc>
              <a:spcBef>
                <a:spcPts val="615"/>
              </a:spcBef>
              <a:buClr>
                <a:srgbClr val="ED7B31"/>
              </a:buClr>
              <a:buSzPct val="60000"/>
              <a:buFont typeface="Wingdings"/>
              <a:buChar char=""/>
              <a:tabLst>
                <a:tab pos="327660" algn="l"/>
                <a:tab pos="328295" algn="l"/>
              </a:tabLst>
            </a:pPr>
            <a:r>
              <a:rPr sz="2000" b="1" dirty="0">
                <a:solidFill>
                  <a:srgbClr val="252525"/>
                </a:solidFill>
                <a:latin typeface="Microsoft JhengHei"/>
                <a:cs typeface="Microsoft JhengHei"/>
              </a:rPr>
              <a:t>診斷後立即連結至醫療體系</a:t>
            </a:r>
            <a:r>
              <a:rPr sz="2000" b="1" dirty="0">
                <a:solidFill>
                  <a:srgbClr val="E75F70"/>
                </a:solidFill>
                <a:latin typeface="Microsoft JhengHei"/>
                <a:cs typeface="Microsoft JhengHei"/>
              </a:rPr>
              <a:t>(Linkage</a:t>
            </a:r>
            <a:r>
              <a:rPr sz="2000" b="1" spc="-50" dirty="0">
                <a:solidFill>
                  <a:srgbClr val="E75F70"/>
                </a:solidFill>
                <a:latin typeface="Microsoft JhengHei"/>
                <a:cs typeface="Microsoft JhengHei"/>
              </a:rPr>
              <a:t> </a:t>
            </a:r>
            <a:r>
              <a:rPr sz="2000" b="1" dirty="0">
                <a:solidFill>
                  <a:srgbClr val="E75F70"/>
                </a:solidFill>
                <a:latin typeface="Microsoft JhengHei"/>
                <a:cs typeface="Microsoft JhengHei"/>
              </a:rPr>
              <a:t>to</a:t>
            </a:r>
            <a:r>
              <a:rPr sz="2000" b="1" spc="-30" dirty="0">
                <a:solidFill>
                  <a:srgbClr val="E75F70"/>
                </a:solidFill>
                <a:latin typeface="Microsoft JhengHei"/>
                <a:cs typeface="Microsoft JhengHei"/>
              </a:rPr>
              <a:t> </a:t>
            </a:r>
            <a:r>
              <a:rPr sz="2000" b="1" dirty="0">
                <a:solidFill>
                  <a:srgbClr val="E75F70"/>
                </a:solidFill>
                <a:latin typeface="Microsoft JhengHei"/>
                <a:cs typeface="Microsoft JhengHei"/>
              </a:rPr>
              <a:t>HIV</a:t>
            </a:r>
            <a:r>
              <a:rPr sz="2000" b="1" spc="-35" dirty="0">
                <a:solidFill>
                  <a:srgbClr val="E75F70"/>
                </a:solidFill>
                <a:latin typeface="Microsoft JhengHei"/>
                <a:cs typeface="Microsoft JhengHei"/>
              </a:rPr>
              <a:t> </a:t>
            </a:r>
            <a:r>
              <a:rPr sz="2000" b="1" spc="-10" dirty="0">
                <a:solidFill>
                  <a:srgbClr val="E75F70"/>
                </a:solidFill>
                <a:latin typeface="Microsoft JhengHei"/>
                <a:cs typeface="Microsoft JhengHei"/>
              </a:rPr>
              <a:t>care)</a:t>
            </a:r>
            <a:endParaRPr sz="2000">
              <a:latin typeface="Microsoft JhengHei"/>
              <a:cs typeface="Microsoft JhengHei"/>
            </a:endParaRPr>
          </a:p>
          <a:p>
            <a:pPr marL="327660" indent="-315595">
              <a:lnSpc>
                <a:spcPct val="100000"/>
              </a:lnSpc>
              <a:spcBef>
                <a:spcPts val="525"/>
              </a:spcBef>
              <a:buClr>
                <a:srgbClr val="ED7B31"/>
              </a:buClr>
              <a:buSzPct val="60000"/>
              <a:buFont typeface="Wingdings"/>
              <a:buChar char=""/>
              <a:tabLst>
                <a:tab pos="327660" algn="l"/>
                <a:tab pos="328295" algn="l"/>
              </a:tabLst>
            </a:pPr>
            <a:r>
              <a:rPr sz="2000" b="1" spc="-5" dirty="0">
                <a:solidFill>
                  <a:srgbClr val="252525"/>
                </a:solidFill>
                <a:latin typeface="Microsoft JhengHei"/>
                <a:cs typeface="Microsoft JhengHei"/>
              </a:rPr>
              <a:t>協助感染者穩定服藥，維持病毒量受控制</a:t>
            </a:r>
            <a:endParaRPr sz="2000">
              <a:latin typeface="Microsoft JhengHei"/>
              <a:cs typeface="Microsoft JhengHei"/>
            </a:endParaRPr>
          </a:p>
          <a:p>
            <a:pPr marL="233679" marR="5080" indent="-221615">
              <a:lnSpc>
                <a:spcPct val="121700"/>
              </a:lnSpc>
              <a:spcBef>
                <a:spcPts val="5"/>
              </a:spcBef>
              <a:buClr>
                <a:srgbClr val="ED7B31"/>
              </a:buClr>
              <a:buSzPct val="60000"/>
              <a:buFont typeface="Wingdings"/>
              <a:buChar char=""/>
              <a:tabLst>
                <a:tab pos="327660" algn="l"/>
                <a:tab pos="328295" algn="l"/>
              </a:tabLst>
            </a:pPr>
            <a:r>
              <a:rPr dirty="0"/>
              <a:t>	</a:t>
            </a:r>
            <a:r>
              <a:rPr sz="2000" b="1" spc="50" dirty="0">
                <a:solidFill>
                  <a:srgbClr val="252525"/>
                </a:solidFill>
                <a:latin typeface="Microsoft JhengHei"/>
                <a:cs typeface="Microsoft JhengHei"/>
              </a:rPr>
              <a:t>加強通報2年內個案管理，病毒量受控制狀態者，通報2</a:t>
            </a:r>
            <a:r>
              <a:rPr sz="2000" b="1" spc="40" dirty="0">
                <a:solidFill>
                  <a:srgbClr val="252525"/>
                </a:solidFill>
                <a:latin typeface="Microsoft JhengHei"/>
                <a:cs typeface="Microsoft JhengHei"/>
              </a:rPr>
              <a:t>年後可暫止管理</a:t>
            </a:r>
            <a:r>
              <a:rPr sz="2000" b="1" dirty="0">
                <a:solidFill>
                  <a:srgbClr val="252525"/>
                </a:solidFill>
                <a:latin typeface="Microsoft JhengHei"/>
                <a:cs typeface="Microsoft JhengHei"/>
              </a:rPr>
              <a:t> </a:t>
            </a:r>
            <a:r>
              <a:rPr sz="2000" b="1" spc="-15" dirty="0">
                <a:solidFill>
                  <a:srgbClr val="E75F70"/>
                </a:solidFill>
                <a:latin typeface="Microsoft JhengHei"/>
                <a:cs typeface="Microsoft JhengHei"/>
              </a:rPr>
              <a:t>(但若控制不佳則須再啟管理)</a:t>
            </a:r>
            <a:endParaRPr sz="2000">
              <a:latin typeface="Microsoft JhengHei"/>
              <a:cs typeface="Microsoft JhengHei"/>
            </a:endParaRPr>
          </a:p>
          <a:p>
            <a:pPr marL="327660" indent="-315595">
              <a:lnSpc>
                <a:spcPct val="100000"/>
              </a:lnSpc>
              <a:spcBef>
                <a:spcPts val="525"/>
              </a:spcBef>
              <a:buClr>
                <a:srgbClr val="ED7B31"/>
              </a:buClr>
              <a:buSzPct val="60000"/>
              <a:buFont typeface="Wingdings"/>
              <a:buChar char=""/>
              <a:tabLst>
                <a:tab pos="327660" algn="l"/>
                <a:tab pos="328295" algn="l"/>
              </a:tabLst>
            </a:pPr>
            <a:r>
              <a:rPr sz="2000" b="1" dirty="0">
                <a:solidFill>
                  <a:srgbClr val="252525"/>
                </a:solidFill>
                <a:latin typeface="Microsoft JhengHei"/>
                <a:cs typeface="Microsoft JhengHei"/>
              </a:rPr>
              <a:t>提供感染者</a:t>
            </a:r>
            <a:r>
              <a:rPr sz="2000" b="1" dirty="0">
                <a:solidFill>
                  <a:srgbClr val="E75F70"/>
                </a:solidFill>
                <a:latin typeface="Microsoft JhengHei"/>
                <a:cs typeface="Microsoft JhengHei"/>
              </a:rPr>
              <a:t>伴侶服務</a:t>
            </a:r>
            <a:r>
              <a:rPr sz="2000" b="1" dirty="0">
                <a:solidFill>
                  <a:srgbClr val="252525"/>
                </a:solidFill>
                <a:latin typeface="Microsoft JhengHei"/>
                <a:cs typeface="Microsoft JhengHei"/>
              </a:rPr>
              <a:t>，以儘早發現潛在HIV</a:t>
            </a:r>
            <a:r>
              <a:rPr sz="2000" b="1" spc="-25" dirty="0">
                <a:solidFill>
                  <a:srgbClr val="252525"/>
                </a:solidFill>
                <a:latin typeface="Microsoft JhengHei"/>
                <a:cs typeface="Microsoft JhengHei"/>
              </a:rPr>
              <a:t>個案</a:t>
            </a:r>
            <a:endParaRPr sz="2000">
              <a:latin typeface="Microsoft JhengHei"/>
              <a:cs typeface="Microsoft JhengHei"/>
            </a:endParaRPr>
          </a:p>
          <a:p>
            <a:pPr marL="643255" lvl="1" indent="-300990">
              <a:lnSpc>
                <a:spcPct val="100000"/>
              </a:lnSpc>
              <a:spcBef>
                <a:spcPts val="515"/>
              </a:spcBef>
              <a:buClr>
                <a:srgbClr val="ED7B31"/>
              </a:buClr>
              <a:buSzPct val="60000"/>
              <a:buFont typeface="Wingdings"/>
              <a:buChar char=""/>
              <a:tabLst>
                <a:tab pos="643255" algn="l"/>
                <a:tab pos="643890" algn="l"/>
              </a:tabLst>
            </a:pPr>
            <a:r>
              <a:rPr sz="1750" b="1" dirty="0">
                <a:solidFill>
                  <a:srgbClr val="252525"/>
                </a:solidFill>
                <a:latin typeface="Microsoft JhengHei"/>
                <a:cs typeface="Microsoft JhengHei"/>
              </a:rPr>
              <a:t>HIV檢驗</a:t>
            </a:r>
            <a:r>
              <a:rPr sz="1750" b="1" dirty="0">
                <a:solidFill>
                  <a:srgbClr val="C00000"/>
                </a:solidFill>
                <a:latin typeface="Microsoft JhengHei"/>
                <a:cs typeface="Microsoft JhengHei"/>
              </a:rPr>
              <a:t>陽性</a:t>
            </a:r>
            <a:r>
              <a:rPr sz="1750" b="1" dirty="0">
                <a:solidFill>
                  <a:srgbClr val="252525"/>
                </a:solidFill>
                <a:latin typeface="Microsoft JhengHei"/>
                <a:cs typeface="Microsoft JhengHei"/>
              </a:rPr>
              <a:t>：</a:t>
            </a:r>
            <a:r>
              <a:rPr sz="1750" b="1" spc="-5" dirty="0">
                <a:solidFill>
                  <a:srgbClr val="C00000"/>
                </a:solidFill>
                <a:latin typeface="Microsoft JhengHei"/>
                <a:cs typeface="Microsoft JhengHei"/>
              </a:rPr>
              <a:t>及早轉介醫療體系接受治療</a:t>
            </a:r>
            <a:endParaRPr sz="1750">
              <a:latin typeface="Microsoft JhengHei"/>
              <a:cs typeface="Microsoft JhengHei"/>
            </a:endParaRPr>
          </a:p>
          <a:p>
            <a:pPr marL="643255" lvl="1" indent="-300990">
              <a:lnSpc>
                <a:spcPct val="100000"/>
              </a:lnSpc>
              <a:spcBef>
                <a:spcPts val="480"/>
              </a:spcBef>
              <a:buClr>
                <a:srgbClr val="ED7B31"/>
              </a:buClr>
              <a:buSzPct val="60000"/>
              <a:buFont typeface="Wingdings"/>
              <a:buChar char=""/>
              <a:tabLst>
                <a:tab pos="643255" algn="l"/>
                <a:tab pos="643890" algn="l"/>
              </a:tabLst>
            </a:pPr>
            <a:r>
              <a:rPr sz="1750" b="1" dirty="0">
                <a:solidFill>
                  <a:srgbClr val="252525"/>
                </a:solidFill>
                <a:latin typeface="Microsoft JhengHei"/>
                <a:cs typeface="Microsoft JhengHei"/>
              </a:rPr>
              <a:t>HIV檢驗</a:t>
            </a:r>
            <a:r>
              <a:rPr sz="1750" b="1" dirty="0">
                <a:solidFill>
                  <a:srgbClr val="0070C0"/>
                </a:solidFill>
                <a:latin typeface="Microsoft JhengHei"/>
                <a:cs typeface="Microsoft JhengHei"/>
              </a:rPr>
              <a:t>陰性</a:t>
            </a:r>
            <a:r>
              <a:rPr sz="1750" b="1" dirty="0">
                <a:solidFill>
                  <a:srgbClr val="252525"/>
                </a:solidFill>
                <a:latin typeface="Microsoft JhengHei"/>
                <a:cs typeface="Microsoft JhengHei"/>
              </a:rPr>
              <a:t>：提供衛教諮詢、</a:t>
            </a:r>
            <a:r>
              <a:rPr sz="1750" b="1" dirty="0">
                <a:solidFill>
                  <a:srgbClr val="0070C0"/>
                </a:solidFill>
                <a:latin typeface="Microsoft JhengHei"/>
                <a:cs typeface="Microsoft JhengHei"/>
              </a:rPr>
              <a:t>轉銜PrEP</a:t>
            </a:r>
            <a:r>
              <a:rPr sz="1750" b="1" spc="-25" dirty="0">
                <a:solidFill>
                  <a:srgbClr val="0070C0"/>
                </a:solidFill>
                <a:latin typeface="Microsoft JhengHei"/>
                <a:cs typeface="Microsoft JhengHei"/>
              </a:rPr>
              <a:t>服務</a:t>
            </a:r>
            <a:endParaRPr sz="1750">
              <a:latin typeface="Microsoft JhengHei"/>
              <a:cs typeface="Microsoft JhengHei"/>
            </a:endParaRPr>
          </a:p>
          <a:p>
            <a:pPr marL="327660" indent="-315595">
              <a:lnSpc>
                <a:spcPct val="100000"/>
              </a:lnSpc>
              <a:spcBef>
                <a:spcPts val="484"/>
              </a:spcBef>
              <a:buClr>
                <a:srgbClr val="ED7B31"/>
              </a:buClr>
              <a:buSzPct val="60000"/>
              <a:buFont typeface="Wingdings"/>
              <a:buChar char=""/>
              <a:tabLst>
                <a:tab pos="327660" algn="l"/>
                <a:tab pos="328295" algn="l"/>
              </a:tabLst>
            </a:pPr>
            <a:r>
              <a:rPr sz="2000" b="1" spc="-5" dirty="0">
                <a:solidFill>
                  <a:srgbClr val="252525"/>
                </a:solidFill>
                <a:latin typeface="Microsoft JhengHei"/>
                <a:cs typeface="Microsoft JhengHei"/>
              </a:rPr>
              <a:t>強化特殊應關懷個案管理</a:t>
            </a:r>
            <a:endParaRPr sz="2000">
              <a:latin typeface="Microsoft JhengHei"/>
              <a:cs typeface="Microsoft JhengHei"/>
            </a:endParaRPr>
          </a:p>
        </p:txBody>
      </p:sp>
      <p:sp>
        <p:nvSpPr>
          <p:cNvPr id="4" name="object 4"/>
          <p:cNvSpPr txBox="1">
            <a:spLocks noGrp="1"/>
          </p:cNvSpPr>
          <p:nvPr>
            <p:ph type="title"/>
          </p:nvPr>
        </p:nvSpPr>
        <p:spPr>
          <a:xfrm>
            <a:off x="1401452" y="1112011"/>
            <a:ext cx="4443095" cy="506730"/>
          </a:xfrm>
          <a:prstGeom prst="rect">
            <a:avLst/>
          </a:prstGeom>
        </p:spPr>
        <p:txBody>
          <a:bodyPr vert="horz" wrap="square" lIns="0" tIns="13335" rIns="0" bIns="0" rtlCol="0">
            <a:spAutoFit/>
          </a:bodyPr>
          <a:lstStyle/>
          <a:p>
            <a:pPr marL="12700">
              <a:lnSpc>
                <a:spcPct val="100000"/>
              </a:lnSpc>
              <a:spcBef>
                <a:spcPts val="105"/>
              </a:spcBef>
            </a:pPr>
            <a:r>
              <a:rPr spc="-5" dirty="0"/>
              <a:t>辦理個案管理與伴侶服務</a:t>
            </a:r>
          </a:p>
        </p:txBody>
      </p:sp>
      <p:sp>
        <p:nvSpPr>
          <p:cNvPr id="5" name="object 5"/>
          <p:cNvSpPr txBox="1"/>
          <p:nvPr/>
        </p:nvSpPr>
        <p:spPr>
          <a:xfrm>
            <a:off x="8947537" y="4730750"/>
            <a:ext cx="876300" cy="544830"/>
          </a:xfrm>
          <a:prstGeom prst="rect">
            <a:avLst/>
          </a:prstGeom>
        </p:spPr>
        <p:txBody>
          <a:bodyPr vert="horz" wrap="square" lIns="0" tIns="1270" rIns="0" bIns="0" rtlCol="0">
            <a:spAutoFit/>
          </a:bodyPr>
          <a:lstStyle/>
          <a:p>
            <a:pPr marL="119380" marR="5080" indent="-106680">
              <a:lnSpc>
                <a:spcPct val="105500"/>
              </a:lnSpc>
              <a:spcBef>
                <a:spcPts val="10"/>
              </a:spcBef>
            </a:pPr>
            <a:r>
              <a:rPr sz="1650" b="1" dirty="0">
                <a:solidFill>
                  <a:srgbClr val="2F5597"/>
                </a:solidFill>
                <a:latin typeface="Microsoft JhengHei"/>
                <a:cs typeface="Microsoft JhengHei"/>
              </a:rPr>
              <a:t>合併罹</a:t>
            </a:r>
            <a:r>
              <a:rPr sz="1650" b="1" spc="-50" dirty="0">
                <a:solidFill>
                  <a:srgbClr val="2F5597"/>
                </a:solidFill>
                <a:latin typeface="Microsoft JhengHei"/>
                <a:cs typeface="Microsoft JhengHei"/>
              </a:rPr>
              <a:t>患</a:t>
            </a:r>
            <a:r>
              <a:rPr sz="1650" b="1" dirty="0">
                <a:solidFill>
                  <a:srgbClr val="2F5597"/>
                </a:solidFill>
                <a:latin typeface="Microsoft JhengHei"/>
                <a:cs typeface="Microsoft JhengHei"/>
              </a:rPr>
              <a:t>結核</a:t>
            </a:r>
            <a:r>
              <a:rPr sz="1650" b="1" spc="-50" dirty="0">
                <a:solidFill>
                  <a:srgbClr val="2F5597"/>
                </a:solidFill>
                <a:latin typeface="Microsoft JhengHei"/>
                <a:cs typeface="Microsoft JhengHei"/>
              </a:rPr>
              <a:t>病</a:t>
            </a:r>
            <a:endParaRPr sz="1650">
              <a:latin typeface="Microsoft JhengHei"/>
              <a:cs typeface="Microsoft JhengHei"/>
            </a:endParaRPr>
          </a:p>
        </p:txBody>
      </p:sp>
      <p:pic>
        <p:nvPicPr>
          <p:cNvPr id="6" name="object 6"/>
          <p:cNvPicPr/>
          <p:nvPr/>
        </p:nvPicPr>
        <p:blipFill>
          <a:blip r:embed="rId2" cstate="print"/>
          <a:stretch>
            <a:fillRect/>
          </a:stretch>
        </p:blipFill>
        <p:spPr>
          <a:xfrm>
            <a:off x="283349" y="962405"/>
            <a:ext cx="707898" cy="674369"/>
          </a:xfrm>
          <a:prstGeom prst="rect">
            <a:avLst/>
          </a:prstGeom>
        </p:spPr>
      </p:pic>
      <p:pic>
        <p:nvPicPr>
          <p:cNvPr id="7" name="object 7"/>
          <p:cNvPicPr/>
          <p:nvPr/>
        </p:nvPicPr>
        <p:blipFill>
          <a:blip r:embed="rId3" cstate="print"/>
          <a:stretch>
            <a:fillRect/>
          </a:stretch>
        </p:blipFill>
        <p:spPr>
          <a:xfrm>
            <a:off x="5993777" y="5213603"/>
            <a:ext cx="1153667" cy="1181100"/>
          </a:xfrm>
          <a:prstGeom prst="rect">
            <a:avLst/>
          </a:prstGeom>
        </p:spPr>
      </p:pic>
      <p:sp>
        <p:nvSpPr>
          <p:cNvPr id="8" name="object 8"/>
          <p:cNvSpPr txBox="1"/>
          <p:nvPr/>
        </p:nvSpPr>
        <p:spPr>
          <a:xfrm>
            <a:off x="835285" y="4843526"/>
            <a:ext cx="1891030" cy="280035"/>
          </a:xfrm>
          <a:prstGeom prst="rect">
            <a:avLst/>
          </a:prstGeom>
        </p:spPr>
        <p:txBody>
          <a:bodyPr vert="horz" wrap="square" lIns="0" tIns="14604" rIns="0" bIns="0" rtlCol="0">
            <a:spAutoFit/>
          </a:bodyPr>
          <a:lstStyle/>
          <a:p>
            <a:pPr marL="12700">
              <a:lnSpc>
                <a:spcPct val="100000"/>
              </a:lnSpc>
              <a:spcBef>
                <a:spcPts val="114"/>
              </a:spcBef>
              <a:tabLst>
                <a:tab pos="1027430" algn="l"/>
              </a:tabLst>
            </a:pPr>
            <a:r>
              <a:rPr sz="1650" b="1" dirty="0">
                <a:solidFill>
                  <a:srgbClr val="2F5597"/>
                </a:solidFill>
                <a:latin typeface="Microsoft JhengHei"/>
                <a:cs typeface="Microsoft JhengHei"/>
              </a:rPr>
              <a:t>未成</a:t>
            </a:r>
            <a:r>
              <a:rPr sz="1650" b="1" spc="-50" dirty="0">
                <a:solidFill>
                  <a:srgbClr val="2F5597"/>
                </a:solidFill>
                <a:latin typeface="Microsoft JhengHei"/>
                <a:cs typeface="Microsoft JhengHei"/>
              </a:rPr>
              <a:t>年</a:t>
            </a:r>
            <a:r>
              <a:rPr sz="1650" b="1" dirty="0">
                <a:solidFill>
                  <a:srgbClr val="2F5597"/>
                </a:solidFill>
                <a:latin typeface="Microsoft JhengHei"/>
                <a:cs typeface="Microsoft JhengHei"/>
              </a:rPr>
              <a:t>	懷孕女</a:t>
            </a:r>
            <a:r>
              <a:rPr sz="1650" b="1" spc="-50" dirty="0">
                <a:solidFill>
                  <a:srgbClr val="2F5597"/>
                </a:solidFill>
                <a:latin typeface="Microsoft JhengHei"/>
                <a:cs typeface="Microsoft JhengHei"/>
              </a:rPr>
              <a:t>性</a:t>
            </a:r>
            <a:endParaRPr sz="1650">
              <a:latin typeface="Microsoft JhengHei"/>
              <a:cs typeface="Microsoft JhengHei"/>
            </a:endParaRPr>
          </a:p>
        </p:txBody>
      </p:sp>
      <p:sp>
        <p:nvSpPr>
          <p:cNvPr id="9" name="object 9"/>
          <p:cNvSpPr txBox="1"/>
          <p:nvPr/>
        </p:nvSpPr>
        <p:spPr>
          <a:xfrm>
            <a:off x="3077089" y="4775696"/>
            <a:ext cx="925830" cy="875665"/>
          </a:xfrm>
          <a:prstGeom prst="rect">
            <a:avLst/>
          </a:prstGeom>
        </p:spPr>
        <p:txBody>
          <a:bodyPr vert="horz" wrap="square" lIns="0" tIns="12065" rIns="0" bIns="0" rtlCol="0">
            <a:spAutoFit/>
          </a:bodyPr>
          <a:lstStyle/>
          <a:p>
            <a:pPr marL="37465" marR="29209">
              <a:lnSpc>
                <a:spcPct val="101200"/>
              </a:lnSpc>
              <a:spcBef>
                <a:spcPts val="95"/>
              </a:spcBef>
            </a:pPr>
            <a:r>
              <a:rPr sz="1650" b="1" dirty="0">
                <a:solidFill>
                  <a:srgbClr val="2F5597"/>
                </a:solidFill>
                <a:latin typeface="Microsoft JhengHei"/>
                <a:cs typeface="Microsoft JhengHei"/>
              </a:rPr>
              <a:t>急性初</a:t>
            </a:r>
            <a:r>
              <a:rPr sz="1650" b="1" spc="-50" dirty="0">
                <a:solidFill>
                  <a:srgbClr val="2F5597"/>
                </a:solidFill>
                <a:latin typeface="Microsoft JhengHei"/>
                <a:cs typeface="Microsoft JhengHei"/>
              </a:rPr>
              <a:t>期</a:t>
            </a:r>
            <a:r>
              <a:rPr sz="1650" b="1" dirty="0">
                <a:solidFill>
                  <a:srgbClr val="2F5597"/>
                </a:solidFill>
                <a:latin typeface="Microsoft JhengHei"/>
                <a:cs typeface="Microsoft JhengHei"/>
              </a:rPr>
              <a:t>感染個</a:t>
            </a:r>
            <a:r>
              <a:rPr sz="1650" b="1" spc="-50" dirty="0">
                <a:solidFill>
                  <a:srgbClr val="2F5597"/>
                </a:solidFill>
                <a:latin typeface="Microsoft JhengHei"/>
                <a:cs typeface="Microsoft JhengHei"/>
              </a:rPr>
              <a:t>案</a:t>
            </a:r>
            <a:endParaRPr sz="1650">
              <a:latin typeface="Microsoft JhengHei"/>
              <a:cs typeface="Microsoft JhengHei"/>
            </a:endParaRPr>
          </a:p>
          <a:p>
            <a:pPr marL="12700" marR="5080" indent="15875">
              <a:lnSpc>
                <a:spcPct val="100899"/>
              </a:lnSpc>
              <a:spcBef>
                <a:spcPts val="20"/>
              </a:spcBef>
            </a:pPr>
            <a:r>
              <a:rPr sz="1100" b="1" spc="-10" dirty="0">
                <a:solidFill>
                  <a:srgbClr val="C00000"/>
                </a:solidFill>
                <a:latin typeface="Microsoft JhengHei"/>
                <a:cs typeface="Microsoft JhengHei"/>
              </a:rPr>
              <a:t>(HIV</a:t>
            </a:r>
            <a:r>
              <a:rPr sz="1100" b="1" dirty="0">
                <a:solidFill>
                  <a:srgbClr val="C00000"/>
                </a:solidFill>
                <a:latin typeface="Microsoft JhengHei"/>
                <a:cs typeface="Microsoft JhengHei"/>
              </a:rPr>
              <a:t>病毒量</a:t>
            </a:r>
            <a:r>
              <a:rPr sz="1100" b="1" spc="-50" dirty="0">
                <a:solidFill>
                  <a:srgbClr val="C00000"/>
                </a:solidFill>
                <a:latin typeface="Microsoft JhengHei"/>
                <a:cs typeface="Microsoft JhengHei"/>
              </a:rPr>
              <a:t>高</a:t>
            </a:r>
            <a:r>
              <a:rPr sz="1100" b="1" dirty="0">
                <a:solidFill>
                  <a:srgbClr val="C00000"/>
                </a:solidFill>
                <a:latin typeface="Microsoft JhengHei"/>
                <a:cs typeface="Microsoft JhengHei"/>
              </a:rPr>
              <a:t>具高度傳染力</a:t>
            </a:r>
            <a:r>
              <a:rPr sz="1100" b="1" spc="-50" dirty="0">
                <a:solidFill>
                  <a:srgbClr val="C00000"/>
                </a:solidFill>
                <a:latin typeface="Microsoft JhengHei"/>
                <a:cs typeface="Microsoft JhengHei"/>
              </a:rPr>
              <a:t>)</a:t>
            </a:r>
            <a:endParaRPr sz="1100">
              <a:latin typeface="Microsoft JhengHei"/>
              <a:cs typeface="Microsoft JhengHei"/>
            </a:endParaRPr>
          </a:p>
        </p:txBody>
      </p:sp>
      <p:sp>
        <p:nvSpPr>
          <p:cNvPr id="10" name="object 10"/>
          <p:cNvSpPr txBox="1"/>
          <p:nvPr/>
        </p:nvSpPr>
        <p:spPr>
          <a:xfrm>
            <a:off x="7531741" y="4779517"/>
            <a:ext cx="1088390" cy="534670"/>
          </a:xfrm>
          <a:prstGeom prst="rect">
            <a:avLst/>
          </a:prstGeom>
        </p:spPr>
        <p:txBody>
          <a:bodyPr vert="horz" wrap="square" lIns="0" tIns="12065" rIns="0" bIns="0" rtlCol="0">
            <a:spAutoFit/>
          </a:bodyPr>
          <a:lstStyle/>
          <a:p>
            <a:pPr marL="12700" marR="5080" indent="105410">
              <a:lnSpc>
                <a:spcPct val="101200"/>
              </a:lnSpc>
              <a:spcBef>
                <a:spcPts val="95"/>
              </a:spcBef>
            </a:pPr>
            <a:r>
              <a:rPr sz="1650" b="1" dirty="0">
                <a:solidFill>
                  <a:srgbClr val="2F5597"/>
                </a:solidFill>
                <a:latin typeface="Microsoft JhengHei"/>
                <a:cs typeface="Microsoft JhengHei"/>
              </a:rPr>
              <a:t>合併使</a:t>
            </a:r>
            <a:r>
              <a:rPr sz="1650" b="1" spc="-50" dirty="0">
                <a:solidFill>
                  <a:srgbClr val="2F5597"/>
                </a:solidFill>
                <a:latin typeface="Microsoft JhengHei"/>
                <a:cs typeface="Microsoft JhengHei"/>
              </a:rPr>
              <a:t>用</a:t>
            </a:r>
            <a:r>
              <a:rPr sz="1650" b="1" dirty="0">
                <a:solidFill>
                  <a:srgbClr val="2F5597"/>
                </a:solidFill>
                <a:latin typeface="Microsoft JhengHei"/>
                <a:cs typeface="Microsoft JhengHei"/>
              </a:rPr>
              <a:t>成癮性藥</a:t>
            </a:r>
            <a:r>
              <a:rPr sz="1650" b="1" spc="-50" dirty="0">
                <a:solidFill>
                  <a:srgbClr val="2F5597"/>
                </a:solidFill>
                <a:latin typeface="Microsoft JhengHei"/>
                <a:cs typeface="Microsoft JhengHei"/>
              </a:rPr>
              <a:t>物</a:t>
            </a:r>
            <a:endParaRPr sz="1650">
              <a:latin typeface="Microsoft JhengHei"/>
              <a:cs typeface="Microsoft JhengHei"/>
            </a:endParaRPr>
          </a:p>
        </p:txBody>
      </p:sp>
      <p:grpSp>
        <p:nvGrpSpPr>
          <p:cNvPr id="11" name="object 11"/>
          <p:cNvGrpSpPr/>
          <p:nvPr/>
        </p:nvGrpSpPr>
        <p:grpSpPr>
          <a:xfrm>
            <a:off x="682637" y="5134355"/>
            <a:ext cx="2267585" cy="1354455"/>
            <a:chOff x="682637" y="5134355"/>
            <a:chExt cx="2267585" cy="1354455"/>
          </a:xfrm>
        </p:grpSpPr>
        <p:pic>
          <p:nvPicPr>
            <p:cNvPr id="12" name="object 12"/>
            <p:cNvPicPr/>
            <p:nvPr/>
          </p:nvPicPr>
          <p:blipFill>
            <a:blip r:embed="rId4" cstate="print"/>
            <a:stretch>
              <a:fillRect/>
            </a:stretch>
          </p:blipFill>
          <p:spPr>
            <a:xfrm>
              <a:off x="682637" y="5641848"/>
              <a:ext cx="1073086" cy="665226"/>
            </a:xfrm>
            <a:prstGeom prst="rect">
              <a:avLst/>
            </a:prstGeom>
          </p:spPr>
        </p:pic>
        <p:pic>
          <p:nvPicPr>
            <p:cNvPr id="13" name="object 13"/>
            <p:cNvPicPr/>
            <p:nvPr/>
          </p:nvPicPr>
          <p:blipFill>
            <a:blip r:embed="rId5" cstate="print"/>
            <a:stretch>
              <a:fillRect/>
            </a:stretch>
          </p:blipFill>
          <p:spPr>
            <a:xfrm>
              <a:off x="1735721" y="5134355"/>
              <a:ext cx="1214005" cy="1354074"/>
            </a:xfrm>
            <a:prstGeom prst="rect">
              <a:avLst/>
            </a:prstGeom>
          </p:spPr>
        </p:pic>
      </p:grpSp>
      <p:pic>
        <p:nvPicPr>
          <p:cNvPr id="14" name="object 14"/>
          <p:cNvPicPr/>
          <p:nvPr/>
        </p:nvPicPr>
        <p:blipFill>
          <a:blip r:embed="rId6" cstate="print"/>
          <a:stretch>
            <a:fillRect/>
          </a:stretch>
        </p:blipFill>
        <p:spPr>
          <a:xfrm>
            <a:off x="7660271" y="5419344"/>
            <a:ext cx="905725" cy="966216"/>
          </a:xfrm>
          <a:prstGeom prst="rect">
            <a:avLst/>
          </a:prstGeom>
        </p:spPr>
      </p:pic>
      <p:pic>
        <p:nvPicPr>
          <p:cNvPr id="15" name="object 15"/>
          <p:cNvPicPr/>
          <p:nvPr/>
        </p:nvPicPr>
        <p:blipFill>
          <a:blip r:embed="rId7" cstate="print"/>
          <a:stretch>
            <a:fillRect/>
          </a:stretch>
        </p:blipFill>
        <p:spPr>
          <a:xfrm>
            <a:off x="3504323" y="5757672"/>
            <a:ext cx="436168" cy="488441"/>
          </a:xfrm>
          <a:prstGeom prst="rect">
            <a:avLst/>
          </a:prstGeom>
        </p:spPr>
      </p:pic>
      <p:grpSp>
        <p:nvGrpSpPr>
          <p:cNvPr id="16" name="object 16"/>
          <p:cNvGrpSpPr/>
          <p:nvPr/>
        </p:nvGrpSpPr>
        <p:grpSpPr>
          <a:xfrm>
            <a:off x="3147707" y="5314188"/>
            <a:ext cx="6722109" cy="1237615"/>
            <a:chOff x="3147707" y="5314188"/>
            <a:chExt cx="6722109" cy="1237615"/>
          </a:xfrm>
        </p:grpSpPr>
        <p:pic>
          <p:nvPicPr>
            <p:cNvPr id="17" name="object 17"/>
            <p:cNvPicPr/>
            <p:nvPr/>
          </p:nvPicPr>
          <p:blipFill>
            <a:blip r:embed="rId8" cstate="print"/>
            <a:stretch>
              <a:fillRect/>
            </a:stretch>
          </p:blipFill>
          <p:spPr>
            <a:xfrm>
              <a:off x="3147707" y="5650229"/>
              <a:ext cx="287274" cy="901446"/>
            </a:xfrm>
            <a:prstGeom prst="rect">
              <a:avLst/>
            </a:prstGeom>
          </p:spPr>
        </p:pic>
        <p:pic>
          <p:nvPicPr>
            <p:cNvPr id="18" name="object 18"/>
            <p:cNvPicPr/>
            <p:nvPr/>
          </p:nvPicPr>
          <p:blipFill>
            <a:blip r:embed="rId9" cstate="print"/>
            <a:stretch>
              <a:fillRect/>
            </a:stretch>
          </p:blipFill>
          <p:spPr>
            <a:xfrm>
              <a:off x="8945765" y="5314188"/>
              <a:ext cx="923544" cy="1065275"/>
            </a:xfrm>
            <a:prstGeom prst="rect">
              <a:avLst/>
            </a:prstGeom>
          </p:spPr>
        </p:pic>
        <p:pic>
          <p:nvPicPr>
            <p:cNvPr id="19" name="object 19"/>
            <p:cNvPicPr/>
            <p:nvPr/>
          </p:nvPicPr>
          <p:blipFill>
            <a:blip r:embed="rId10" cstate="print"/>
            <a:stretch>
              <a:fillRect/>
            </a:stretch>
          </p:blipFill>
          <p:spPr>
            <a:xfrm>
              <a:off x="4487477" y="5339200"/>
              <a:ext cx="1098264" cy="793817"/>
            </a:xfrm>
            <a:prstGeom prst="rect">
              <a:avLst/>
            </a:prstGeom>
          </p:spPr>
        </p:pic>
      </p:grpSp>
      <p:sp>
        <p:nvSpPr>
          <p:cNvPr id="20" name="object 20"/>
          <p:cNvSpPr txBox="1"/>
          <p:nvPr/>
        </p:nvSpPr>
        <p:spPr>
          <a:xfrm>
            <a:off x="4568323" y="4823714"/>
            <a:ext cx="2618105" cy="280035"/>
          </a:xfrm>
          <a:prstGeom prst="rect">
            <a:avLst/>
          </a:prstGeom>
        </p:spPr>
        <p:txBody>
          <a:bodyPr vert="horz" wrap="square" lIns="0" tIns="14604" rIns="0" bIns="0" rtlCol="0">
            <a:spAutoFit/>
          </a:bodyPr>
          <a:lstStyle/>
          <a:p>
            <a:pPr marL="12700">
              <a:lnSpc>
                <a:spcPct val="100000"/>
              </a:lnSpc>
              <a:spcBef>
                <a:spcPts val="114"/>
              </a:spcBef>
              <a:tabLst>
                <a:tab pos="1329055" algn="l"/>
              </a:tabLst>
            </a:pPr>
            <a:r>
              <a:rPr sz="2475" b="1" baseline="1683" dirty="0">
                <a:solidFill>
                  <a:srgbClr val="2F5597"/>
                </a:solidFill>
                <a:latin typeface="Microsoft JhengHei"/>
                <a:cs typeface="Microsoft JhengHei"/>
              </a:rPr>
              <a:t>在監個</a:t>
            </a:r>
            <a:r>
              <a:rPr sz="2475" b="1" spc="-75" baseline="1683" dirty="0">
                <a:solidFill>
                  <a:srgbClr val="2F5597"/>
                </a:solidFill>
                <a:latin typeface="Microsoft JhengHei"/>
                <a:cs typeface="Microsoft JhengHei"/>
              </a:rPr>
              <a:t>案</a:t>
            </a:r>
            <a:r>
              <a:rPr sz="2475" b="1" baseline="1683" dirty="0">
                <a:solidFill>
                  <a:srgbClr val="2F5597"/>
                </a:solidFill>
                <a:latin typeface="Microsoft JhengHei"/>
                <a:cs typeface="Microsoft JhengHei"/>
              </a:rPr>
              <a:t>	</a:t>
            </a:r>
            <a:r>
              <a:rPr sz="1650" b="1" dirty="0">
                <a:solidFill>
                  <a:srgbClr val="2F5597"/>
                </a:solidFill>
                <a:latin typeface="Microsoft JhengHei"/>
                <a:cs typeface="Microsoft JhengHei"/>
              </a:rPr>
              <a:t>合併感染性</a:t>
            </a:r>
            <a:r>
              <a:rPr sz="1650" b="1" spc="-50" dirty="0">
                <a:solidFill>
                  <a:srgbClr val="2F5597"/>
                </a:solidFill>
                <a:latin typeface="Microsoft JhengHei"/>
                <a:cs typeface="Microsoft JhengHei"/>
              </a:rPr>
              <a:t>病</a:t>
            </a:r>
            <a:endParaRPr sz="1650">
              <a:latin typeface="Microsoft JhengHei"/>
              <a:cs typeface="Microsoft JhengHei"/>
            </a:endParaRPr>
          </a:p>
        </p:txBody>
      </p:sp>
      <p:sp>
        <p:nvSpPr>
          <p:cNvPr id="21" name="object 2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137</a:t>
            </a:fld>
            <a:endParaRPr spc="-25" dirty="0"/>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1485023" y="4130040"/>
            <a:ext cx="1068737" cy="1069086"/>
          </a:xfrm>
          <a:prstGeom prst="rect">
            <a:avLst/>
          </a:prstGeom>
        </p:spPr>
      </p:pic>
      <p:sp>
        <p:nvSpPr>
          <p:cNvPr id="4" name="object 4"/>
          <p:cNvSpPr txBox="1"/>
          <p:nvPr/>
        </p:nvSpPr>
        <p:spPr>
          <a:xfrm>
            <a:off x="1062110" y="4179061"/>
            <a:ext cx="2131060" cy="2148840"/>
          </a:xfrm>
          <a:prstGeom prst="rect">
            <a:avLst/>
          </a:prstGeom>
        </p:spPr>
        <p:txBody>
          <a:bodyPr vert="horz" wrap="square" lIns="0" tIns="20955" rIns="0" bIns="0" rtlCol="0">
            <a:spAutoFit/>
          </a:bodyPr>
          <a:lstStyle/>
          <a:p>
            <a:pPr marL="1587500" marR="33020" indent="278765" algn="just">
              <a:lnSpc>
                <a:spcPct val="97000"/>
              </a:lnSpc>
              <a:spcBef>
                <a:spcPts val="165"/>
              </a:spcBef>
            </a:pPr>
            <a:r>
              <a:rPr sz="1750" b="1" spc="-50" dirty="0">
                <a:solidFill>
                  <a:srgbClr val="515050"/>
                </a:solidFill>
                <a:latin typeface="Microsoft JhengHei"/>
                <a:cs typeface="Microsoft JhengHei"/>
              </a:rPr>
              <a:t>合</a:t>
            </a:r>
            <a:r>
              <a:rPr sz="1750" b="1" spc="-55" dirty="0">
                <a:solidFill>
                  <a:srgbClr val="515050"/>
                </a:solidFill>
                <a:latin typeface="Microsoft JhengHei"/>
                <a:cs typeface="Microsoft JhengHei"/>
              </a:rPr>
              <a:t>結 </a:t>
            </a:r>
            <a:r>
              <a:rPr sz="2625" b="1" spc="-75" baseline="-6349" dirty="0">
                <a:solidFill>
                  <a:srgbClr val="515050"/>
                </a:solidFill>
                <a:latin typeface="Microsoft JhengHei"/>
                <a:cs typeface="Microsoft JhengHei"/>
              </a:rPr>
              <a:t>併</a:t>
            </a:r>
            <a:r>
              <a:rPr sz="1750" b="1" spc="-55" dirty="0">
                <a:solidFill>
                  <a:srgbClr val="515050"/>
                </a:solidFill>
                <a:latin typeface="Microsoft JhengHei"/>
                <a:cs typeface="Microsoft JhengHei"/>
              </a:rPr>
              <a:t>核 </a:t>
            </a:r>
            <a:r>
              <a:rPr sz="2625" b="1" spc="-75" baseline="-6349" dirty="0">
                <a:solidFill>
                  <a:srgbClr val="515050"/>
                </a:solidFill>
                <a:latin typeface="Microsoft JhengHei"/>
                <a:cs typeface="Microsoft JhengHei"/>
              </a:rPr>
              <a:t>罹</a:t>
            </a:r>
            <a:r>
              <a:rPr sz="1750" b="1" dirty="0">
                <a:solidFill>
                  <a:srgbClr val="515050"/>
                </a:solidFill>
                <a:latin typeface="Microsoft JhengHei"/>
                <a:cs typeface="Microsoft JhengHei"/>
              </a:rPr>
              <a:t>病 </a:t>
            </a:r>
            <a:r>
              <a:rPr sz="2625" b="1" spc="-75" baseline="-6349" dirty="0">
                <a:solidFill>
                  <a:srgbClr val="515050"/>
                </a:solidFill>
                <a:latin typeface="Microsoft JhengHei"/>
                <a:cs typeface="Microsoft JhengHei"/>
              </a:rPr>
              <a:t>患</a:t>
            </a:r>
            <a:endParaRPr sz="2625" baseline="-6349">
              <a:latin typeface="Microsoft JhengHei"/>
              <a:cs typeface="Microsoft JhengHei"/>
            </a:endParaRPr>
          </a:p>
          <a:p>
            <a:pPr marL="288290" marR="30480" indent="-250825">
              <a:lnSpc>
                <a:spcPct val="101800"/>
              </a:lnSpc>
              <a:spcBef>
                <a:spcPts val="919"/>
              </a:spcBef>
              <a:buFont typeface="Arial MT"/>
              <a:buChar char="•"/>
              <a:tabLst>
                <a:tab pos="288290" algn="l"/>
                <a:tab pos="288925" algn="l"/>
              </a:tabLst>
            </a:pPr>
            <a:r>
              <a:rPr sz="1550" dirty="0">
                <a:solidFill>
                  <a:srgbClr val="252525"/>
                </a:solidFill>
                <a:latin typeface="Microsoft JhengHei"/>
                <a:cs typeface="Microsoft JhengHei"/>
              </a:rPr>
              <a:t>以保護個案隱私</a:t>
            </a:r>
            <a:r>
              <a:rPr sz="1550" spc="-50" dirty="0">
                <a:solidFill>
                  <a:srgbClr val="252525"/>
                </a:solidFill>
                <a:latin typeface="Microsoft JhengHei"/>
                <a:cs typeface="Microsoft JhengHei"/>
              </a:rPr>
              <a:t>，</a:t>
            </a:r>
            <a:r>
              <a:rPr sz="1550" spc="500" dirty="0">
                <a:solidFill>
                  <a:srgbClr val="252525"/>
                </a:solidFill>
                <a:latin typeface="Microsoft JhengHei"/>
                <a:cs typeface="Microsoft JhengHei"/>
              </a:rPr>
              <a:t> </a:t>
            </a:r>
            <a:r>
              <a:rPr sz="1550" dirty="0">
                <a:solidFill>
                  <a:srgbClr val="252525"/>
                </a:solidFill>
                <a:latin typeface="Microsoft JhengHei"/>
                <a:cs typeface="Microsoft JhengHei"/>
              </a:rPr>
              <a:t>避免重複疫調原則</a:t>
            </a:r>
            <a:r>
              <a:rPr sz="1550" spc="-50" dirty="0">
                <a:solidFill>
                  <a:srgbClr val="252525"/>
                </a:solidFill>
                <a:latin typeface="Microsoft JhengHei"/>
                <a:cs typeface="Microsoft JhengHei"/>
              </a:rPr>
              <a:t>，</a:t>
            </a:r>
            <a:r>
              <a:rPr sz="1550" dirty="0">
                <a:solidFill>
                  <a:srgbClr val="252525"/>
                </a:solidFill>
                <a:latin typeface="Microsoft JhengHei"/>
                <a:cs typeface="Microsoft JhengHei"/>
              </a:rPr>
              <a:t>達資訊共享之有</a:t>
            </a:r>
            <a:r>
              <a:rPr sz="1550" spc="-50" dirty="0">
                <a:solidFill>
                  <a:srgbClr val="252525"/>
                </a:solidFill>
                <a:latin typeface="Microsoft JhengHei"/>
                <a:cs typeface="Microsoft JhengHei"/>
              </a:rPr>
              <a:t>效</a:t>
            </a:r>
            <a:r>
              <a:rPr sz="1550" spc="500" dirty="0">
                <a:solidFill>
                  <a:srgbClr val="252525"/>
                </a:solidFill>
                <a:latin typeface="Microsoft JhengHei"/>
                <a:cs typeface="Microsoft JhengHei"/>
              </a:rPr>
              <a:t> </a:t>
            </a:r>
            <a:r>
              <a:rPr sz="1550" dirty="0">
                <a:solidFill>
                  <a:srgbClr val="252525"/>
                </a:solidFill>
                <a:latin typeface="Microsoft JhengHei"/>
                <a:cs typeface="Microsoft JhengHei"/>
              </a:rPr>
              <a:t>管理合</a:t>
            </a:r>
            <a:r>
              <a:rPr sz="1550" spc="-50" dirty="0">
                <a:solidFill>
                  <a:srgbClr val="252525"/>
                </a:solidFill>
                <a:latin typeface="Microsoft JhengHei"/>
                <a:cs typeface="Microsoft JhengHei"/>
              </a:rPr>
              <a:t>作</a:t>
            </a:r>
            <a:endParaRPr sz="1550">
              <a:latin typeface="Microsoft JhengHei"/>
              <a:cs typeface="Microsoft JhengHei"/>
            </a:endParaRPr>
          </a:p>
        </p:txBody>
      </p:sp>
      <p:pic>
        <p:nvPicPr>
          <p:cNvPr id="5" name="object 5"/>
          <p:cNvPicPr/>
          <p:nvPr/>
        </p:nvPicPr>
        <p:blipFill>
          <a:blip r:embed="rId3" cstate="print"/>
          <a:stretch>
            <a:fillRect/>
          </a:stretch>
        </p:blipFill>
        <p:spPr>
          <a:xfrm>
            <a:off x="3084952" y="2001774"/>
            <a:ext cx="669552" cy="927353"/>
          </a:xfrm>
          <a:prstGeom prst="rect">
            <a:avLst/>
          </a:prstGeom>
        </p:spPr>
      </p:pic>
      <p:sp>
        <p:nvSpPr>
          <p:cNvPr id="6" name="object 6"/>
          <p:cNvSpPr txBox="1"/>
          <p:nvPr/>
        </p:nvSpPr>
        <p:spPr>
          <a:xfrm>
            <a:off x="2930023" y="1944116"/>
            <a:ext cx="1755139" cy="1866264"/>
          </a:xfrm>
          <a:prstGeom prst="rect">
            <a:avLst/>
          </a:prstGeom>
        </p:spPr>
        <p:txBody>
          <a:bodyPr vert="horz" wrap="square" lIns="0" tIns="12700" rIns="0" bIns="0" rtlCol="0">
            <a:spAutoFit/>
          </a:bodyPr>
          <a:lstStyle/>
          <a:p>
            <a:pPr marL="1045844" marR="478790" algn="just">
              <a:lnSpc>
                <a:spcPct val="100000"/>
              </a:lnSpc>
              <a:spcBef>
                <a:spcPts val="100"/>
              </a:spcBef>
            </a:pPr>
            <a:r>
              <a:rPr sz="1750" b="1" spc="-50" dirty="0">
                <a:solidFill>
                  <a:srgbClr val="515050"/>
                </a:solidFill>
                <a:latin typeface="Microsoft JhengHei"/>
                <a:cs typeface="Microsoft JhengHei"/>
              </a:rPr>
              <a:t>懷孕女性</a:t>
            </a:r>
            <a:endParaRPr sz="1750">
              <a:latin typeface="Microsoft JhengHei"/>
              <a:cs typeface="Microsoft JhengHei"/>
            </a:endParaRPr>
          </a:p>
          <a:p>
            <a:pPr marL="139065" indent="-127000">
              <a:lnSpc>
                <a:spcPct val="100000"/>
              </a:lnSpc>
              <a:spcBef>
                <a:spcPts val="440"/>
              </a:spcBef>
              <a:buFont typeface="Arial MT"/>
              <a:buChar char="•"/>
              <a:tabLst>
                <a:tab pos="139700" algn="l"/>
              </a:tabLst>
            </a:pPr>
            <a:r>
              <a:rPr sz="1550" dirty="0">
                <a:solidFill>
                  <a:srgbClr val="252525"/>
                </a:solidFill>
                <a:latin typeface="Microsoft JhengHei"/>
                <a:cs typeface="Microsoft JhengHei"/>
              </a:rPr>
              <a:t>啟動伴侶服</a:t>
            </a:r>
            <a:r>
              <a:rPr sz="1550" spc="-50" dirty="0">
                <a:solidFill>
                  <a:srgbClr val="252525"/>
                </a:solidFill>
                <a:latin typeface="Microsoft JhengHei"/>
                <a:cs typeface="Microsoft JhengHei"/>
              </a:rPr>
              <a:t>務</a:t>
            </a:r>
            <a:endParaRPr sz="1550">
              <a:latin typeface="Microsoft JhengHei"/>
              <a:cs typeface="Microsoft JhengHei"/>
            </a:endParaRPr>
          </a:p>
          <a:p>
            <a:pPr marL="139065" indent="-127000">
              <a:lnSpc>
                <a:spcPct val="100000"/>
              </a:lnSpc>
              <a:spcBef>
                <a:spcPts val="35"/>
              </a:spcBef>
              <a:buFont typeface="Arial MT"/>
              <a:buChar char="•"/>
              <a:tabLst>
                <a:tab pos="139700" algn="l"/>
              </a:tabLst>
            </a:pPr>
            <a:r>
              <a:rPr sz="1550" dirty="0">
                <a:solidFill>
                  <a:srgbClr val="252525"/>
                </a:solidFill>
                <a:latin typeface="Microsoft JhengHei"/>
                <a:cs typeface="Microsoft JhengHei"/>
              </a:rPr>
              <a:t>追蹤感染者孕</a:t>
            </a:r>
            <a:r>
              <a:rPr sz="1550" spc="-50" dirty="0">
                <a:solidFill>
                  <a:srgbClr val="252525"/>
                </a:solidFill>
                <a:latin typeface="Microsoft JhengHei"/>
                <a:cs typeface="Microsoft JhengHei"/>
              </a:rPr>
              <a:t>程</a:t>
            </a:r>
            <a:endParaRPr sz="1550">
              <a:latin typeface="Microsoft JhengHei"/>
              <a:cs typeface="Microsoft JhengHei"/>
            </a:endParaRPr>
          </a:p>
          <a:p>
            <a:pPr marL="139065" indent="-127000">
              <a:lnSpc>
                <a:spcPct val="100000"/>
              </a:lnSpc>
              <a:spcBef>
                <a:spcPts val="30"/>
              </a:spcBef>
              <a:buFont typeface="Arial MT"/>
              <a:buChar char="•"/>
              <a:tabLst>
                <a:tab pos="139700" algn="l"/>
              </a:tabLst>
            </a:pPr>
            <a:r>
              <a:rPr sz="1550" dirty="0">
                <a:solidFill>
                  <a:srgbClr val="252525"/>
                </a:solidFill>
                <a:latin typeface="Microsoft JhengHei"/>
                <a:cs typeface="Microsoft JhengHei"/>
              </a:rPr>
              <a:t>提供⺟垂照護服</a:t>
            </a:r>
            <a:r>
              <a:rPr sz="1550" spc="-50" dirty="0">
                <a:solidFill>
                  <a:srgbClr val="252525"/>
                </a:solidFill>
                <a:latin typeface="Microsoft JhengHei"/>
                <a:cs typeface="Microsoft JhengHei"/>
              </a:rPr>
              <a:t>務</a:t>
            </a:r>
            <a:endParaRPr sz="1550">
              <a:latin typeface="Microsoft JhengHei"/>
              <a:cs typeface="Microsoft JhengHei"/>
            </a:endParaRPr>
          </a:p>
        </p:txBody>
      </p:sp>
      <p:pic>
        <p:nvPicPr>
          <p:cNvPr id="7" name="object 7"/>
          <p:cNvPicPr/>
          <p:nvPr/>
        </p:nvPicPr>
        <p:blipFill>
          <a:blip r:embed="rId4" cstate="print"/>
          <a:stretch>
            <a:fillRect/>
          </a:stretch>
        </p:blipFill>
        <p:spPr>
          <a:xfrm>
            <a:off x="5591441" y="2043683"/>
            <a:ext cx="935566" cy="935520"/>
          </a:xfrm>
          <a:prstGeom prst="rect">
            <a:avLst/>
          </a:prstGeom>
        </p:spPr>
      </p:pic>
      <p:sp>
        <p:nvSpPr>
          <p:cNvPr id="8" name="object 8"/>
          <p:cNvSpPr txBox="1"/>
          <p:nvPr/>
        </p:nvSpPr>
        <p:spPr>
          <a:xfrm>
            <a:off x="5532253" y="1890775"/>
            <a:ext cx="1568450" cy="1919605"/>
          </a:xfrm>
          <a:prstGeom prst="rect">
            <a:avLst/>
          </a:prstGeom>
        </p:spPr>
        <p:txBody>
          <a:bodyPr vert="horz" wrap="square" lIns="0" tIns="12700" rIns="0" bIns="0" rtlCol="0">
            <a:spAutoFit/>
          </a:bodyPr>
          <a:lstStyle/>
          <a:p>
            <a:pPr marL="1014094" marR="5080" algn="just">
              <a:lnSpc>
                <a:spcPct val="100000"/>
              </a:lnSpc>
              <a:spcBef>
                <a:spcPts val="100"/>
              </a:spcBef>
            </a:pPr>
            <a:r>
              <a:rPr sz="1750" b="1" spc="-20" dirty="0">
                <a:solidFill>
                  <a:srgbClr val="515050"/>
                </a:solidFill>
                <a:latin typeface="Microsoft JhengHei"/>
                <a:cs typeface="Microsoft JhengHei"/>
              </a:rPr>
              <a:t>感 急染 性個 初</a:t>
            </a:r>
            <a:r>
              <a:rPr sz="1750" b="1" spc="85" dirty="0">
                <a:solidFill>
                  <a:srgbClr val="515050"/>
                </a:solidFill>
                <a:latin typeface="Microsoft JhengHei"/>
                <a:cs typeface="Microsoft JhengHei"/>
              </a:rPr>
              <a:t>案 期</a:t>
            </a:r>
            <a:endParaRPr sz="1750">
              <a:latin typeface="Microsoft JhengHei"/>
              <a:cs typeface="Microsoft JhengHei"/>
            </a:endParaRPr>
          </a:p>
          <a:p>
            <a:pPr marL="139065" indent="-127000">
              <a:lnSpc>
                <a:spcPct val="100000"/>
              </a:lnSpc>
              <a:spcBef>
                <a:spcPts val="860"/>
              </a:spcBef>
              <a:buFont typeface="Arial MT"/>
              <a:buChar char="•"/>
              <a:tabLst>
                <a:tab pos="139700" algn="l"/>
              </a:tabLst>
            </a:pPr>
            <a:r>
              <a:rPr sz="1550" dirty="0">
                <a:solidFill>
                  <a:srgbClr val="252525"/>
                </a:solidFill>
                <a:latin typeface="Microsoft JhengHei"/>
                <a:cs typeface="Microsoft JhengHei"/>
              </a:rPr>
              <a:t>1週內完成面</a:t>
            </a:r>
            <a:r>
              <a:rPr sz="1550" spc="-50" dirty="0">
                <a:solidFill>
                  <a:srgbClr val="252525"/>
                </a:solidFill>
                <a:latin typeface="Microsoft JhengHei"/>
                <a:cs typeface="Microsoft JhengHei"/>
              </a:rPr>
              <a:t>訪</a:t>
            </a:r>
            <a:endParaRPr sz="1550">
              <a:latin typeface="Microsoft JhengHei"/>
              <a:cs typeface="Microsoft JhengHei"/>
            </a:endParaRPr>
          </a:p>
          <a:p>
            <a:pPr marL="139065" indent="-127000">
              <a:lnSpc>
                <a:spcPct val="100000"/>
              </a:lnSpc>
              <a:spcBef>
                <a:spcPts val="35"/>
              </a:spcBef>
              <a:buFont typeface="Arial MT"/>
              <a:buChar char="•"/>
              <a:tabLst>
                <a:tab pos="139700" algn="l"/>
              </a:tabLst>
            </a:pPr>
            <a:r>
              <a:rPr sz="1550" dirty="0">
                <a:solidFill>
                  <a:srgbClr val="252525"/>
                </a:solidFill>
                <a:latin typeface="Microsoft JhengHei"/>
                <a:cs typeface="Microsoft JhengHei"/>
              </a:rPr>
              <a:t>持續調查接觸</a:t>
            </a:r>
            <a:r>
              <a:rPr sz="1550" spc="-50" dirty="0">
                <a:solidFill>
                  <a:srgbClr val="252525"/>
                </a:solidFill>
                <a:latin typeface="Microsoft JhengHei"/>
                <a:cs typeface="Microsoft JhengHei"/>
              </a:rPr>
              <a:t>者</a:t>
            </a:r>
            <a:endParaRPr sz="1550">
              <a:latin typeface="Microsoft JhengHei"/>
              <a:cs typeface="Microsoft JhengHei"/>
            </a:endParaRPr>
          </a:p>
          <a:p>
            <a:pPr marL="139065" indent="-127000">
              <a:lnSpc>
                <a:spcPct val="100000"/>
              </a:lnSpc>
              <a:spcBef>
                <a:spcPts val="30"/>
              </a:spcBef>
              <a:buFont typeface="Arial MT"/>
              <a:buChar char="•"/>
              <a:tabLst>
                <a:tab pos="139700" algn="l"/>
              </a:tabLst>
            </a:pPr>
            <a:r>
              <a:rPr sz="1550" dirty="0">
                <a:solidFill>
                  <a:srgbClr val="252525"/>
                </a:solidFill>
                <a:latin typeface="Microsoft JhengHei"/>
                <a:cs typeface="Microsoft JhengHei"/>
              </a:rPr>
              <a:t>完成伴侶服</a:t>
            </a:r>
            <a:r>
              <a:rPr sz="1550" spc="-50" dirty="0">
                <a:solidFill>
                  <a:srgbClr val="252525"/>
                </a:solidFill>
                <a:latin typeface="Microsoft JhengHei"/>
                <a:cs typeface="Microsoft JhengHei"/>
              </a:rPr>
              <a:t>務</a:t>
            </a:r>
            <a:endParaRPr sz="1550">
              <a:latin typeface="Microsoft JhengHei"/>
              <a:cs typeface="Microsoft JhengHei"/>
            </a:endParaRPr>
          </a:p>
        </p:txBody>
      </p:sp>
      <p:pic>
        <p:nvPicPr>
          <p:cNvPr id="9" name="object 9"/>
          <p:cNvPicPr/>
          <p:nvPr/>
        </p:nvPicPr>
        <p:blipFill>
          <a:blip r:embed="rId5" cstate="print"/>
          <a:stretch>
            <a:fillRect/>
          </a:stretch>
        </p:blipFill>
        <p:spPr>
          <a:xfrm>
            <a:off x="794574" y="2247138"/>
            <a:ext cx="673991" cy="736091"/>
          </a:xfrm>
          <a:prstGeom prst="rect">
            <a:avLst/>
          </a:prstGeom>
        </p:spPr>
      </p:pic>
      <p:sp>
        <p:nvSpPr>
          <p:cNvPr id="10" name="object 10"/>
          <p:cNvSpPr txBox="1"/>
          <p:nvPr/>
        </p:nvSpPr>
        <p:spPr>
          <a:xfrm>
            <a:off x="428377" y="2046986"/>
            <a:ext cx="2156460" cy="1550670"/>
          </a:xfrm>
          <a:prstGeom prst="rect">
            <a:avLst/>
          </a:prstGeom>
        </p:spPr>
        <p:txBody>
          <a:bodyPr vert="horz" wrap="square" lIns="0" tIns="12700" rIns="0" bIns="0" rtlCol="0">
            <a:spAutoFit/>
          </a:bodyPr>
          <a:lstStyle/>
          <a:p>
            <a:pPr marL="1136650" marR="788670" algn="just">
              <a:lnSpc>
                <a:spcPct val="100000"/>
              </a:lnSpc>
              <a:spcBef>
                <a:spcPts val="100"/>
              </a:spcBef>
            </a:pPr>
            <a:r>
              <a:rPr sz="1750" b="1" spc="-50" dirty="0">
                <a:solidFill>
                  <a:srgbClr val="515050"/>
                </a:solidFill>
                <a:latin typeface="Microsoft JhengHei"/>
                <a:cs typeface="Microsoft JhengHei"/>
              </a:rPr>
              <a:t>未成年</a:t>
            </a:r>
            <a:endParaRPr sz="1750">
              <a:latin typeface="Microsoft JhengHei"/>
              <a:cs typeface="Microsoft JhengHei"/>
            </a:endParaRPr>
          </a:p>
          <a:p>
            <a:pPr marL="139065" marR="5080" indent="-127000">
              <a:lnSpc>
                <a:spcPct val="101899"/>
              </a:lnSpc>
              <a:spcBef>
                <a:spcPts val="1910"/>
              </a:spcBef>
              <a:buFont typeface="Arial MT"/>
              <a:buChar char="•"/>
              <a:tabLst>
                <a:tab pos="139700" algn="l"/>
              </a:tabLst>
            </a:pPr>
            <a:r>
              <a:rPr sz="1550" dirty="0">
                <a:solidFill>
                  <a:srgbClr val="252525"/>
                </a:solidFill>
                <a:latin typeface="Microsoft JhengHei"/>
                <a:cs typeface="Microsoft JhengHei"/>
              </a:rPr>
              <a:t>衛生局召開未成年評</a:t>
            </a:r>
            <a:r>
              <a:rPr sz="1550" spc="-50" dirty="0">
                <a:solidFill>
                  <a:srgbClr val="252525"/>
                </a:solidFill>
                <a:latin typeface="Microsoft JhengHei"/>
                <a:cs typeface="Microsoft JhengHei"/>
              </a:rPr>
              <a:t>估</a:t>
            </a:r>
            <a:r>
              <a:rPr sz="1550" dirty="0">
                <a:solidFill>
                  <a:srgbClr val="252525"/>
                </a:solidFill>
                <a:latin typeface="Microsoft JhengHei"/>
                <a:cs typeface="Microsoft JhengHei"/>
              </a:rPr>
              <a:t>會議評估個案狀</a:t>
            </a:r>
            <a:r>
              <a:rPr sz="1550" spc="-50" dirty="0">
                <a:solidFill>
                  <a:srgbClr val="252525"/>
                </a:solidFill>
                <a:latin typeface="Microsoft JhengHei"/>
                <a:cs typeface="Microsoft JhengHei"/>
              </a:rPr>
              <a:t>況</a:t>
            </a:r>
            <a:endParaRPr sz="1550">
              <a:latin typeface="Microsoft JhengHei"/>
              <a:cs typeface="Microsoft JhengHei"/>
            </a:endParaRPr>
          </a:p>
        </p:txBody>
      </p:sp>
      <p:pic>
        <p:nvPicPr>
          <p:cNvPr id="11" name="object 11"/>
          <p:cNvPicPr/>
          <p:nvPr/>
        </p:nvPicPr>
        <p:blipFill>
          <a:blip r:embed="rId6" cstate="print"/>
          <a:stretch>
            <a:fillRect/>
          </a:stretch>
        </p:blipFill>
        <p:spPr>
          <a:xfrm>
            <a:off x="4116209" y="4242053"/>
            <a:ext cx="1001819" cy="935584"/>
          </a:xfrm>
          <a:prstGeom prst="rect">
            <a:avLst/>
          </a:prstGeom>
        </p:spPr>
      </p:pic>
      <p:sp>
        <p:nvSpPr>
          <p:cNvPr id="12" name="object 12"/>
          <p:cNvSpPr txBox="1"/>
          <p:nvPr/>
        </p:nvSpPr>
        <p:spPr>
          <a:xfrm>
            <a:off x="5253107" y="4038854"/>
            <a:ext cx="567055" cy="533400"/>
          </a:xfrm>
          <a:prstGeom prst="rect">
            <a:avLst/>
          </a:prstGeom>
        </p:spPr>
        <p:txBody>
          <a:bodyPr vert="horz" wrap="square" lIns="0" tIns="12700" rIns="0" bIns="0" rtlCol="0">
            <a:spAutoFit/>
          </a:bodyPr>
          <a:lstStyle/>
          <a:p>
            <a:pPr marL="38100">
              <a:lnSpc>
                <a:spcPts val="2000"/>
              </a:lnSpc>
              <a:spcBef>
                <a:spcPts val="100"/>
              </a:spcBef>
            </a:pPr>
            <a:r>
              <a:rPr sz="1550" b="1" spc="80" dirty="0">
                <a:solidFill>
                  <a:srgbClr val="515050"/>
                </a:solidFill>
                <a:latin typeface="Microsoft JhengHei"/>
                <a:cs typeface="Microsoft JhengHei"/>
              </a:rPr>
              <a:t>成 </a:t>
            </a:r>
            <a:r>
              <a:rPr sz="2625" b="1" spc="-75" baseline="-6349" dirty="0">
                <a:solidFill>
                  <a:srgbClr val="515050"/>
                </a:solidFill>
                <a:latin typeface="Microsoft JhengHei"/>
                <a:cs typeface="Microsoft JhengHei"/>
              </a:rPr>
              <a:t>合</a:t>
            </a:r>
            <a:endParaRPr sz="2625" baseline="-6349">
              <a:latin typeface="Microsoft JhengHei"/>
              <a:cs typeface="Microsoft JhengHei"/>
            </a:endParaRPr>
          </a:p>
          <a:p>
            <a:pPr marL="38100">
              <a:lnSpc>
                <a:spcPts val="2000"/>
              </a:lnSpc>
            </a:pPr>
            <a:r>
              <a:rPr sz="1550" b="1" spc="80" dirty="0">
                <a:solidFill>
                  <a:srgbClr val="515050"/>
                </a:solidFill>
                <a:latin typeface="Microsoft JhengHei"/>
                <a:cs typeface="Microsoft JhengHei"/>
              </a:rPr>
              <a:t>癮 </a:t>
            </a:r>
            <a:r>
              <a:rPr sz="2625" b="1" spc="-75" baseline="-12698" dirty="0">
                <a:solidFill>
                  <a:srgbClr val="515050"/>
                </a:solidFill>
                <a:latin typeface="Microsoft JhengHei"/>
                <a:cs typeface="Microsoft JhengHei"/>
              </a:rPr>
              <a:t>併</a:t>
            </a:r>
            <a:endParaRPr sz="2625" baseline="-12698">
              <a:latin typeface="Microsoft JhengHei"/>
              <a:cs typeface="Microsoft JhengHei"/>
            </a:endParaRPr>
          </a:p>
        </p:txBody>
      </p:sp>
      <p:sp>
        <p:nvSpPr>
          <p:cNvPr id="13" name="object 13"/>
          <p:cNvSpPr txBox="1"/>
          <p:nvPr/>
        </p:nvSpPr>
        <p:spPr>
          <a:xfrm>
            <a:off x="5253107" y="4519668"/>
            <a:ext cx="567055" cy="292735"/>
          </a:xfrm>
          <a:prstGeom prst="rect">
            <a:avLst/>
          </a:prstGeom>
        </p:spPr>
        <p:txBody>
          <a:bodyPr vert="horz" wrap="square" lIns="0" tIns="12700" rIns="0" bIns="0" rtlCol="0">
            <a:spAutoFit/>
          </a:bodyPr>
          <a:lstStyle/>
          <a:p>
            <a:pPr marL="38100">
              <a:lnSpc>
                <a:spcPct val="100000"/>
              </a:lnSpc>
              <a:spcBef>
                <a:spcPts val="100"/>
              </a:spcBef>
            </a:pPr>
            <a:r>
              <a:rPr sz="1550" b="1" spc="80" dirty="0">
                <a:solidFill>
                  <a:srgbClr val="515050"/>
                </a:solidFill>
                <a:latin typeface="Microsoft JhengHei"/>
                <a:cs typeface="Microsoft JhengHei"/>
              </a:rPr>
              <a:t>性 </a:t>
            </a:r>
            <a:r>
              <a:rPr sz="2625" b="1" spc="-75" baseline="-19047" dirty="0">
                <a:solidFill>
                  <a:srgbClr val="515050"/>
                </a:solidFill>
                <a:latin typeface="Microsoft JhengHei"/>
                <a:cs typeface="Microsoft JhengHei"/>
              </a:rPr>
              <a:t>使</a:t>
            </a:r>
            <a:endParaRPr sz="2625" baseline="-19047">
              <a:latin typeface="Microsoft JhengHei"/>
              <a:cs typeface="Microsoft JhengHei"/>
            </a:endParaRPr>
          </a:p>
        </p:txBody>
      </p:sp>
      <p:sp>
        <p:nvSpPr>
          <p:cNvPr id="14" name="object 14"/>
          <p:cNvSpPr txBox="1"/>
          <p:nvPr/>
        </p:nvSpPr>
        <p:spPr>
          <a:xfrm>
            <a:off x="5253107" y="4760455"/>
            <a:ext cx="567055" cy="292735"/>
          </a:xfrm>
          <a:prstGeom prst="rect">
            <a:avLst/>
          </a:prstGeom>
        </p:spPr>
        <p:txBody>
          <a:bodyPr vert="horz" wrap="square" lIns="0" tIns="12700" rIns="0" bIns="0" rtlCol="0">
            <a:spAutoFit/>
          </a:bodyPr>
          <a:lstStyle/>
          <a:p>
            <a:pPr marL="38100">
              <a:lnSpc>
                <a:spcPct val="100000"/>
              </a:lnSpc>
              <a:spcBef>
                <a:spcPts val="100"/>
              </a:spcBef>
            </a:pPr>
            <a:r>
              <a:rPr sz="1550" b="1" spc="80" dirty="0">
                <a:solidFill>
                  <a:srgbClr val="515050"/>
                </a:solidFill>
                <a:latin typeface="Microsoft JhengHei"/>
                <a:cs typeface="Microsoft JhengHei"/>
              </a:rPr>
              <a:t>藥 </a:t>
            </a:r>
            <a:r>
              <a:rPr sz="2625" b="1" spc="-75" baseline="-25396" dirty="0">
                <a:solidFill>
                  <a:srgbClr val="515050"/>
                </a:solidFill>
                <a:latin typeface="Microsoft JhengHei"/>
                <a:cs typeface="Microsoft JhengHei"/>
              </a:rPr>
              <a:t>用</a:t>
            </a:r>
            <a:endParaRPr sz="2625" baseline="-25396">
              <a:latin typeface="Microsoft JhengHei"/>
              <a:cs typeface="Microsoft JhengHei"/>
            </a:endParaRPr>
          </a:p>
        </p:txBody>
      </p:sp>
      <p:sp>
        <p:nvSpPr>
          <p:cNvPr id="15" name="object 15"/>
          <p:cNvSpPr txBox="1"/>
          <p:nvPr/>
        </p:nvSpPr>
        <p:spPr>
          <a:xfrm>
            <a:off x="3795663" y="4953700"/>
            <a:ext cx="2356485" cy="1367790"/>
          </a:xfrm>
          <a:prstGeom prst="rect">
            <a:avLst/>
          </a:prstGeom>
        </p:spPr>
        <p:txBody>
          <a:bodyPr vert="horz" wrap="square" lIns="0" tIns="85725" rIns="0" bIns="0" rtlCol="0">
            <a:spAutoFit/>
          </a:bodyPr>
          <a:lstStyle/>
          <a:p>
            <a:pPr marL="1495425">
              <a:lnSpc>
                <a:spcPct val="100000"/>
              </a:lnSpc>
              <a:spcBef>
                <a:spcPts val="675"/>
              </a:spcBef>
            </a:pPr>
            <a:r>
              <a:rPr sz="1550" b="1" spc="25" dirty="0">
                <a:solidFill>
                  <a:srgbClr val="515050"/>
                </a:solidFill>
                <a:latin typeface="Microsoft JhengHei"/>
                <a:cs typeface="Microsoft JhengHei"/>
              </a:rPr>
              <a:t>物</a:t>
            </a:r>
            <a:endParaRPr sz="1550">
              <a:latin typeface="Microsoft JhengHei"/>
              <a:cs typeface="Microsoft JhengHei"/>
            </a:endParaRPr>
          </a:p>
          <a:p>
            <a:pPr marL="139065" marR="5080" indent="-127000">
              <a:lnSpc>
                <a:spcPct val="101899"/>
              </a:lnSpc>
              <a:spcBef>
                <a:spcPts val="545"/>
              </a:spcBef>
              <a:buFont typeface="Arial MT"/>
              <a:buChar char="•"/>
              <a:tabLst>
                <a:tab pos="139700" algn="l"/>
              </a:tabLst>
            </a:pPr>
            <a:r>
              <a:rPr sz="1550" dirty="0">
                <a:solidFill>
                  <a:srgbClr val="252525"/>
                </a:solidFill>
                <a:latin typeface="Microsoft JhengHei"/>
                <a:cs typeface="Microsoft JhengHei"/>
              </a:rPr>
              <a:t>依使用成癮性毒品狀況</a:t>
            </a:r>
            <a:r>
              <a:rPr sz="1550" spc="-50" dirty="0">
                <a:solidFill>
                  <a:srgbClr val="252525"/>
                </a:solidFill>
                <a:latin typeface="Microsoft JhengHei"/>
                <a:cs typeface="Microsoft JhengHei"/>
              </a:rPr>
              <a:t>，</a:t>
            </a:r>
            <a:r>
              <a:rPr sz="1550" dirty="0">
                <a:solidFill>
                  <a:srgbClr val="252525"/>
                </a:solidFill>
                <a:latin typeface="Microsoft JhengHei"/>
                <a:cs typeface="Microsoft JhengHei"/>
              </a:rPr>
              <a:t>轉介至⾝心科戒癮治</a:t>
            </a:r>
            <a:r>
              <a:rPr sz="1550" spc="-50" dirty="0">
                <a:solidFill>
                  <a:srgbClr val="252525"/>
                </a:solidFill>
                <a:latin typeface="Microsoft JhengHei"/>
                <a:cs typeface="Microsoft JhengHei"/>
              </a:rPr>
              <a:t>療</a:t>
            </a:r>
            <a:endParaRPr sz="1550">
              <a:latin typeface="Microsoft JhengHei"/>
              <a:cs typeface="Microsoft JhengHei"/>
            </a:endParaRPr>
          </a:p>
          <a:p>
            <a:pPr marL="139065" marR="5080" indent="-127000">
              <a:lnSpc>
                <a:spcPts val="1900"/>
              </a:lnSpc>
              <a:spcBef>
                <a:spcPts val="60"/>
              </a:spcBef>
              <a:buFont typeface="Arial MT"/>
              <a:buChar char="•"/>
              <a:tabLst>
                <a:tab pos="139700" algn="l"/>
              </a:tabLst>
            </a:pPr>
            <a:r>
              <a:rPr sz="1550" dirty="0">
                <a:solidFill>
                  <a:srgbClr val="252525"/>
                </a:solidFill>
                <a:latin typeface="Microsoft JhengHei"/>
                <a:cs typeface="Microsoft JhengHei"/>
              </a:rPr>
              <a:t>使用海洛因個案，轉介</a:t>
            </a:r>
            <a:r>
              <a:rPr sz="1550" spc="-50" dirty="0">
                <a:solidFill>
                  <a:srgbClr val="252525"/>
                </a:solidFill>
                <a:latin typeface="Microsoft JhengHei"/>
                <a:cs typeface="Microsoft JhengHei"/>
              </a:rPr>
              <a:t>至</a:t>
            </a:r>
            <a:r>
              <a:rPr sz="1550" dirty="0">
                <a:solidFill>
                  <a:srgbClr val="252525"/>
                </a:solidFill>
                <a:latin typeface="Microsoft JhengHei"/>
                <a:cs typeface="Microsoft JhengHei"/>
              </a:rPr>
              <a:t>替代治療機構服用美沙</a:t>
            </a:r>
            <a:r>
              <a:rPr sz="1550" spc="-50" dirty="0">
                <a:solidFill>
                  <a:srgbClr val="252525"/>
                </a:solidFill>
                <a:latin typeface="Microsoft JhengHei"/>
                <a:cs typeface="Microsoft JhengHei"/>
              </a:rPr>
              <a:t>冬</a:t>
            </a:r>
            <a:endParaRPr sz="1550">
              <a:latin typeface="Microsoft JhengHei"/>
              <a:cs typeface="Microsoft JhengHei"/>
            </a:endParaRPr>
          </a:p>
        </p:txBody>
      </p:sp>
      <p:pic>
        <p:nvPicPr>
          <p:cNvPr id="16" name="object 16"/>
          <p:cNvPicPr/>
          <p:nvPr/>
        </p:nvPicPr>
        <p:blipFill>
          <a:blip r:embed="rId7" cstate="print"/>
          <a:stretch>
            <a:fillRect/>
          </a:stretch>
        </p:blipFill>
        <p:spPr>
          <a:xfrm>
            <a:off x="7171067" y="4238244"/>
            <a:ext cx="1197102" cy="993647"/>
          </a:xfrm>
          <a:prstGeom prst="rect">
            <a:avLst/>
          </a:prstGeom>
        </p:spPr>
      </p:pic>
      <p:sp>
        <p:nvSpPr>
          <p:cNvPr id="17" name="object 17"/>
          <p:cNvSpPr txBox="1"/>
          <p:nvPr/>
        </p:nvSpPr>
        <p:spPr>
          <a:xfrm>
            <a:off x="8361333" y="4215532"/>
            <a:ext cx="515620" cy="916305"/>
          </a:xfrm>
          <a:prstGeom prst="rect">
            <a:avLst/>
          </a:prstGeom>
        </p:spPr>
        <p:txBody>
          <a:bodyPr vert="eaVert" wrap="square" lIns="0" tIns="0" rIns="0" bIns="0" rtlCol="0">
            <a:spAutoFit/>
          </a:bodyPr>
          <a:lstStyle/>
          <a:p>
            <a:pPr algn="ctr">
              <a:lnSpc>
                <a:spcPct val="65000"/>
              </a:lnSpc>
            </a:pPr>
            <a:r>
              <a:rPr sz="1750" b="1" dirty="0">
                <a:solidFill>
                  <a:srgbClr val="515050"/>
                </a:solidFill>
                <a:latin typeface="Microsoft JhengHei"/>
                <a:cs typeface="Microsoft JhengHei"/>
              </a:rPr>
              <a:t>合併感染</a:t>
            </a:r>
            <a:endParaRPr sz="1750">
              <a:latin typeface="Microsoft JhengHei"/>
              <a:cs typeface="Microsoft JhengHei"/>
            </a:endParaRPr>
          </a:p>
          <a:p>
            <a:pPr algn="ctr">
              <a:lnSpc>
                <a:spcPct val="100000"/>
              </a:lnSpc>
              <a:spcBef>
                <a:spcPts val="5"/>
              </a:spcBef>
            </a:pPr>
            <a:r>
              <a:rPr sz="1750" b="1" spc="-5" dirty="0">
                <a:solidFill>
                  <a:srgbClr val="515050"/>
                </a:solidFill>
                <a:latin typeface="Microsoft JhengHei"/>
                <a:cs typeface="Microsoft JhengHei"/>
              </a:rPr>
              <a:t>性</a:t>
            </a:r>
            <a:r>
              <a:rPr sz="1750" b="1" dirty="0">
                <a:solidFill>
                  <a:srgbClr val="515050"/>
                </a:solidFill>
                <a:latin typeface="Microsoft JhengHei"/>
                <a:cs typeface="Microsoft JhengHei"/>
              </a:rPr>
              <a:t>病</a:t>
            </a:r>
            <a:endParaRPr sz="1750">
              <a:latin typeface="Microsoft JhengHei"/>
              <a:cs typeface="Microsoft JhengHei"/>
            </a:endParaRPr>
          </a:p>
        </p:txBody>
      </p:sp>
      <p:sp>
        <p:nvSpPr>
          <p:cNvPr id="18" name="object 18"/>
          <p:cNvSpPr txBox="1"/>
          <p:nvPr/>
        </p:nvSpPr>
        <p:spPr>
          <a:xfrm>
            <a:off x="6990721" y="5301488"/>
            <a:ext cx="2156460" cy="746760"/>
          </a:xfrm>
          <a:prstGeom prst="rect">
            <a:avLst/>
          </a:prstGeom>
        </p:spPr>
        <p:txBody>
          <a:bodyPr vert="horz" wrap="square" lIns="0" tIns="15875" rIns="0" bIns="0" rtlCol="0">
            <a:spAutoFit/>
          </a:bodyPr>
          <a:lstStyle/>
          <a:p>
            <a:pPr marL="139065" indent="-127000">
              <a:lnSpc>
                <a:spcPct val="100000"/>
              </a:lnSpc>
              <a:spcBef>
                <a:spcPts val="125"/>
              </a:spcBef>
              <a:buFont typeface="Arial MT"/>
              <a:buChar char="•"/>
              <a:tabLst>
                <a:tab pos="139700" algn="l"/>
              </a:tabLst>
            </a:pPr>
            <a:r>
              <a:rPr sz="1550" dirty="0">
                <a:solidFill>
                  <a:srgbClr val="252525"/>
                </a:solidFill>
                <a:latin typeface="Microsoft JhengHei"/>
                <a:cs typeface="Microsoft JhengHei"/>
              </a:rPr>
              <a:t>瞭解是否已治療性</a:t>
            </a:r>
            <a:r>
              <a:rPr sz="1550" spc="-50" dirty="0">
                <a:solidFill>
                  <a:srgbClr val="252525"/>
                </a:solidFill>
                <a:latin typeface="Microsoft JhengHei"/>
                <a:cs typeface="Microsoft JhengHei"/>
              </a:rPr>
              <a:t>病</a:t>
            </a:r>
            <a:endParaRPr sz="1550">
              <a:latin typeface="Microsoft JhengHei"/>
              <a:cs typeface="Microsoft JhengHei"/>
            </a:endParaRPr>
          </a:p>
          <a:p>
            <a:pPr marL="139065" indent="-127000">
              <a:lnSpc>
                <a:spcPct val="100000"/>
              </a:lnSpc>
              <a:spcBef>
                <a:spcPts val="35"/>
              </a:spcBef>
              <a:buFont typeface="Arial MT"/>
              <a:buChar char="•"/>
              <a:tabLst>
                <a:tab pos="139700" algn="l"/>
              </a:tabLst>
            </a:pPr>
            <a:r>
              <a:rPr sz="1550" dirty="0">
                <a:solidFill>
                  <a:srgbClr val="252525"/>
                </a:solidFill>
                <a:latin typeface="Microsoft JhengHei"/>
                <a:cs typeface="Microsoft JhengHei"/>
              </a:rPr>
              <a:t>瞭解是否規則就醫服</a:t>
            </a:r>
            <a:r>
              <a:rPr sz="1550" spc="-50" dirty="0">
                <a:solidFill>
                  <a:srgbClr val="252525"/>
                </a:solidFill>
                <a:latin typeface="Microsoft JhengHei"/>
                <a:cs typeface="Microsoft JhengHei"/>
              </a:rPr>
              <a:t>藥</a:t>
            </a:r>
            <a:endParaRPr sz="1550">
              <a:latin typeface="Microsoft JhengHei"/>
              <a:cs typeface="Microsoft JhengHei"/>
            </a:endParaRPr>
          </a:p>
          <a:p>
            <a:pPr marL="139065" indent="-127000">
              <a:lnSpc>
                <a:spcPct val="100000"/>
              </a:lnSpc>
              <a:spcBef>
                <a:spcPts val="30"/>
              </a:spcBef>
              <a:buFont typeface="Arial MT"/>
              <a:buChar char="•"/>
              <a:tabLst>
                <a:tab pos="139700" algn="l"/>
              </a:tabLst>
            </a:pPr>
            <a:r>
              <a:rPr sz="1550" dirty="0">
                <a:solidFill>
                  <a:srgbClr val="252525"/>
                </a:solidFill>
                <a:latin typeface="Microsoft JhengHei"/>
                <a:cs typeface="Microsoft JhengHei"/>
              </a:rPr>
              <a:t>啟動伴侶服</a:t>
            </a:r>
            <a:r>
              <a:rPr sz="1550" spc="-50" dirty="0">
                <a:solidFill>
                  <a:srgbClr val="252525"/>
                </a:solidFill>
                <a:latin typeface="Microsoft JhengHei"/>
                <a:cs typeface="Microsoft JhengHei"/>
              </a:rPr>
              <a:t>務</a:t>
            </a:r>
            <a:endParaRPr sz="1550">
              <a:latin typeface="Microsoft JhengHei"/>
              <a:cs typeface="Microsoft JhengHei"/>
            </a:endParaRPr>
          </a:p>
        </p:txBody>
      </p:sp>
      <p:pic>
        <p:nvPicPr>
          <p:cNvPr id="19" name="object 19"/>
          <p:cNvPicPr/>
          <p:nvPr/>
        </p:nvPicPr>
        <p:blipFill>
          <a:blip r:embed="rId8" cstate="print"/>
          <a:stretch>
            <a:fillRect/>
          </a:stretch>
        </p:blipFill>
        <p:spPr>
          <a:xfrm>
            <a:off x="7997825" y="2043683"/>
            <a:ext cx="998283" cy="898460"/>
          </a:xfrm>
          <a:prstGeom prst="rect">
            <a:avLst/>
          </a:prstGeom>
        </p:spPr>
      </p:pic>
      <p:sp>
        <p:nvSpPr>
          <p:cNvPr id="20" name="object 20"/>
          <p:cNvSpPr txBox="1"/>
          <p:nvPr/>
        </p:nvSpPr>
        <p:spPr>
          <a:xfrm>
            <a:off x="7841113" y="1935733"/>
            <a:ext cx="2284730" cy="1873250"/>
          </a:xfrm>
          <a:prstGeom prst="rect">
            <a:avLst/>
          </a:prstGeom>
        </p:spPr>
        <p:txBody>
          <a:bodyPr vert="horz" wrap="square" lIns="0" tIns="12700" rIns="0" bIns="0" rtlCol="0">
            <a:spAutoFit/>
          </a:bodyPr>
          <a:lstStyle/>
          <a:p>
            <a:pPr marL="1325880" marR="727710" algn="just">
              <a:lnSpc>
                <a:spcPct val="100000"/>
              </a:lnSpc>
              <a:spcBef>
                <a:spcPts val="100"/>
              </a:spcBef>
            </a:pPr>
            <a:r>
              <a:rPr sz="1750" b="1" spc="-50" dirty="0">
                <a:solidFill>
                  <a:srgbClr val="515050"/>
                </a:solidFill>
                <a:latin typeface="Microsoft JhengHei"/>
                <a:cs typeface="Microsoft JhengHei"/>
              </a:rPr>
              <a:t>在監個案</a:t>
            </a:r>
            <a:endParaRPr sz="1750">
              <a:latin typeface="Microsoft JhengHei"/>
              <a:cs typeface="Microsoft JhengHei"/>
            </a:endParaRPr>
          </a:p>
          <a:p>
            <a:pPr marL="139065" indent="-127000">
              <a:lnSpc>
                <a:spcPct val="100000"/>
              </a:lnSpc>
              <a:spcBef>
                <a:spcPts val="495"/>
              </a:spcBef>
              <a:buFont typeface="Arial MT"/>
              <a:buChar char="•"/>
              <a:tabLst>
                <a:tab pos="139700" algn="l"/>
              </a:tabLst>
            </a:pPr>
            <a:r>
              <a:rPr sz="1550" dirty="0">
                <a:solidFill>
                  <a:srgbClr val="252525"/>
                </a:solidFill>
                <a:latin typeface="Microsoft JhengHei"/>
                <a:cs typeface="Microsoft JhengHei"/>
              </a:rPr>
              <a:t>立即安排面</a:t>
            </a:r>
            <a:r>
              <a:rPr sz="1550" spc="-50" dirty="0">
                <a:solidFill>
                  <a:srgbClr val="252525"/>
                </a:solidFill>
                <a:latin typeface="Microsoft JhengHei"/>
                <a:cs typeface="Microsoft JhengHei"/>
              </a:rPr>
              <a:t>訪</a:t>
            </a:r>
            <a:endParaRPr sz="1550">
              <a:latin typeface="Microsoft JhengHei"/>
              <a:cs typeface="Microsoft JhengHei"/>
            </a:endParaRPr>
          </a:p>
          <a:p>
            <a:pPr marL="139065" indent="-127000">
              <a:lnSpc>
                <a:spcPct val="100000"/>
              </a:lnSpc>
              <a:spcBef>
                <a:spcPts val="35"/>
              </a:spcBef>
              <a:buFont typeface="Arial MT"/>
              <a:buChar char="•"/>
              <a:tabLst>
                <a:tab pos="139700" algn="l"/>
              </a:tabLst>
            </a:pPr>
            <a:r>
              <a:rPr sz="1550" dirty="0">
                <a:solidFill>
                  <a:srgbClr val="252525"/>
                </a:solidFill>
                <a:latin typeface="Microsoft JhengHei"/>
                <a:cs typeface="Microsoft JhengHei"/>
              </a:rPr>
              <a:t>疫調</a:t>
            </a:r>
            <a:r>
              <a:rPr sz="1550" spc="-10" dirty="0">
                <a:solidFill>
                  <a:srgbClr val="252525"/>
                </a:solidFill>
                <a:latin typeface="Microsoft JhengHei"/>
                <a:cs typeface="Microsoft JhengHei"/>
              </a:rPr>
              <a:t>(</a:t>
            </a:r>
            <a:r>
              <a:rPr sz="1550" dirty="0">
                <a:solidFill>
                  <a:srgbClr val="252525"/>
                </a:solidFill>
                <a:latin typeface="Microsoft JhengHei"/>
                <a:cs typeface="Microsoft JhengHei"/>
              </a:rPr>
              <a:t>使用成癮藥物情形</a:t>
            </a:r>
            <a:r>
              <a:rPr sz="1550" spc="-50" dirty="0">
                <a:solidFill>
                  <a:srgbClr val="252525"/>
                </a:solidFill>
                <a:latin typeface="Microsoft JhengHei"/>
                <a:cs typeface="Microsoft JhengHei"/>
              </a:rPr>
              <a:t>)</a:t>
            </a:r>
            <a:endParaRPr sz="1550">
              <a:latin typeface="Microsoft JhengHei"/>
              <a:cs typeface="Microsoft JhengHei"/>
            </a:endParaRPr>
          </a:p>
          <a:p>
            <a:pPr marL="139065" indent="-127000">
              <a:lnSpc>
                <a:spcPct val="100000"/>
              </a:lnSpc>
              <a:spcBef>
                <a:spcPts val="30"/>
              </a:spcBef>
              <a:buFont typeface="Arial MT"/>
              <a:buChar char="•"/>
              <a:tabLst>
                <a:tab pos="139700" algn="l"/>
              </a:tabLst>
            </a:pPr>
            <a:r>
              <a:rPr sz="1550" dirty="0">
                <a:solidFill>
                  <a:srgbClr val="252525"/>
                </a:solidFill>
                <a:latin typeface="Microsoft JhengHei"/>
                <a:cs typeface="Microsoft JhengHei"/>
              </a:rPr>
              <a:t>啟動伴侶服</a:t>
            </a:r>
            <a:r>
              <a:rPr sz="1550" spc="-50" dirty="0">
                <a:solidFill>
                  <a:srgbClr val="252525"/>
                </a:solidFill>
                <a:latin typeface="Microsoft JhengHei"/>
                <a:cs typeface="Microsoft JhengHei"/>
              </a:rPr>
              <a:t>務</a:t>
            </a:r>
            <a:endParaRPr sz="1550">
              <a:latin typeface="Microsoft JhengHei"/>
              <a:cs typeface="Microsoft JhengHei"/>
            </a:endParaRPr>
          </a:p>
        </p:txBody>
      </p:sp>
      <p:sp>
        <p:nvSpPr>
          <p:cNvPr id="21" name="object 21"/>
          <p:cNvSpPr txBox="1">
            <a:spLocks noGrp="1"/>
          </p:cNvSpPr>
          <p:nvPr>
            <p:ph type="title"/>
          </p:nvPr>
        </p:nvSpPr>
        <p:spPr>
          <a:xfrm>
            <a:off x="1401452" y="1112011"/>
            <a:ext cx="4443095" cy="506730"/>
          </a:xfrm>
          <a:prstGeom prst="rect">
            <a:avLst/>
          </a:prstGeom>
        </p:spPr>
        <p:txBody>
          <a:bodyPr vert="horz" wrap="square" lIns="0" tIns="13335" rIns="0" bIns="0" rtlCol="0">
            <a:spAutoFit/>
          </a:bodyPr>
          <a:lstStyle/>
          <a:p>
            <a:pPr marL="12700">
              <a:lnSpc>
                <a:spcPct val="100000"/>
              </a:lnSpc>
              <a:spcBef>
                <a:spcPts val="105"/>
              </a:spcBef>
            </a:pPr>
            <a:r>
              <a:rPr spc="-5" dirty="0"/>
              <a:t>辦理個案管理與伴侶服務</a:t>
            </a:r>
          </a:p>
        </p:txBody>
      </p:sp>
      <p:sp>
        <p:nvSpPr>
          <p:cNvPr id="22" name="object 22"/>
          <p:cNvSpPr txBox="1"/>
          <p:nvPr/>
        </p:nvSpPr>
        <p:spPr>
          <a:xfrm>
            <a:off x="6310255" y="1217930"/>
            <a:ext cx="3579495" cy="399415"/>
          </a:xfrm>
          <a:prstGeom prst="rect">
            <a:avLst/>
          </a:prstGeom>
        </p:spPr>
        <p:txBody>
          <a:bodyPr vert="horz" wrap="square" lIns="0" tIns="13335" rIns="0" bIns="0" rtlCol="0">
            <a:spAutoFit/>
          </a:bodyPr>
          <a:lstStyle/>
          <a:p>
            <a:pPr marL="12700">
              <a:lnSpc>
                <a:spcPct val="100000"/>
              </a:lnSpc>
              <a:spcBef>
                <a:spcPts val="105"/>
              </a:spcBef>
            </a:pPr>
            <a:r>
              <a:rPr sz="2450" b="1" spc="85" dirty="0">
                <a:solidFill>
                  <a:srgbClr val="008F9A"/>
                </a:solidFill>
                <a:latin typeface="Microsoft JhengHei"/>
                <a:cs typeface="Microsoft JhengHei"/>
              </a:rPr>
              <a:t>強化特殊應關懷個案管理</a:t>
            </a:r>
            <a:endParaRPr sz="2450">
              <a:latin typeface="Microsoft JhengHei"/>
              <a:cs typeface="Microsoft JhengHei"/>
            </a:endParaRPr>
          </a:p>
        </p:txBody>
      </p:sp>
      <p:pic>
        <p:nvPicPr>
          <p:cNvPr id="23" name="object 23"/>
          <p:cNvPicPr/>
          <p:nvPr/>
        </p:nvPicPr>
        <p:blipFill>
          <a:blip r:embed="rId9" cstate="print"/>
          <a:stretch>
            <a:fillRect/>
          </a:stretch>
        </p:blipFill>
        <p:spPr>
          <a:xfrm>
            <a:off x="283349" y="962405"/>
            <a:ext cx="707898" cy="674369"/>
          </a:xfrm>
          <a:prstGeom prst="rect">
            <a:avLst/>
          </a:prstGeom>
        </p:spPr>
      </p:pic>
      <p:sp>
        <p:nvSpPr>
          <p:cNvPr id="24" name="object 24"/>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138</a:t>
            </a:fld>
            <a:endParaRPr spc="-25" dirty="0"/>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48472" y="5277611"/>
            <a:ext cx="2845435" cy="1508760"/>
            <a:chOff x="7848472" y="5277611"/>
            <a:chExt cx="2845435" cy="1508760"/>
          </a:xfrm>
        </p:grpSpPr>
        <p:pic>
          <p:nvPicPr>
            <p:cNvPr id="3" name="object 3"/>
            <p:cNvPicPr/>
            <p:nvPr/>
          </p:nvPicPr>
          <p:blipFill>
            <a:blip r:embed="rId2" cstate="print"/>
            <a:stretch>
              <a:fillRect/>
            </a:stretch>
          </p:blipFill>
          <p:spPr>
            <a:xfrm>
              <a:off x="9273775" y="5281009"/>
              <a:ext cx="711358" cy="752918"/>
            </a:xfrm>
            <a:prstGeom prst="rect">
              <a:avLst/>
            </a:prstGeom>
          </p:spPr>
        </p:pic>
        <p:sp>
          <p:nvSpPr>
            <p:cNvPr id="4" name="object 4"/>
            <p:cNvSpPr/>
            <p:nvPr/>
          </p:nvSpPr>
          <p:spPr>
            <a:xfrm>
              <a:off x="9982847" y="5659373"/>
              <a:ext cx="711200" cy="752475"/>
            </a:xfrm>
            <a:custGeom>
              <a:avLst/>
              <a:gdLst/>
              <a:ahLst/>
              <a:cxnLst/>
              <a:rect l="l" t="t" r="r" b="b"/>
              <a:pathLst>
                <a:path w="711200" h="752475">
                  <a:moveTo>
                    <a:pt x="710946" y="374903"/>
                  </a:moveTo>
                  <a:lnTo>
                    <a:pt x="0" y="0"/>
                  </a:lnTo>
                  <a:lnTo>
                    <a:pt x="0" y="752094"/>
                  </a:lnTo>
                  <a:lnTo>
                    <a:pt x="710946" y="374903"/>
                  </a:lnTo>
                  <a:close/>
                </a:path>
              </a:pathLst>
            </a:custGeom>
            <a:solidFill>
              <a:srgbClr val="FFA400"/>
            </a:solidFill>
          </p:spPr>
          <p:txBody>
            <a:bodyPr wrap="square" lIns="0" tIns="0" rIns="0" bIns="0" rtlCol="0"/>
            <a:lstStyle/>
            <a:p>
              <a:endParaRPr/>
            </a:p>
          </p:txBody>
        </p:sp>
        <p:sp>
          <p:nvSpPr>
            <p:cNvPr id="5" name="object 5"/>
            <p:cNvSpPr/>
            <p:nvPr/>
          </p:nvSpPr>
          <p:spPr>
            <a:xfrm>
              <a:off x="8563241" y="6411467"/>
              <a:ext cx="711200" cy="375285"/>
            </a:xfrm>
            <a:custGeom>
              <a:avLst/>
              <a:gdLst/>
              <a:ahLst/>
              <a:cxnLst/>
              <a:rect l="l" t="t" r="r" b="b"/>
              <a:pathLst>
                <a:path w="711200" h="375284">
                  <a:moveTo>
                    <a:pt x="710946" y="374903"/>
                  </a:moveTo>
                  <a:lnTo>
                    <a:pt x="0" y="0"/>
                  </a:lnTo>
                  <a:lnTo>
                    <a:pt x="0" y="374904"/>
                  </a:lnTo>
                  <a:lnTo>
                    <a:pt x="710946" y="374903"/>
                  </a:lnTo>
                  <a:close/>
                </a:path>
              </a:pathLst>
            </a:custGeom>
            <a:solidFill>
              <a:srgbClr val="FFC800"/>
            </a:solidFill>
          </p:spPr>
          <p:txBody>
            <a:bodyPr wrap="square" lIns="0" tIns="0" rIns="0" bIns="0" rtlCol="0"/>
            <a:lstStyle/>
            <a:p>
              <a:endParaRPr/>
            </a:p>
          </p:txBody>
        </p:sp>
        <p:sp>
          <p:nvSpPr>
            <p:cNvPr id="6" name="object 6"/>
            <p:cNvSpPr/>
            <p:nvPr/>
          </p:nvSpPr>
          <p:spPr>
            <a:xfrm>
              <a:off x="9274175" y="6034290"/>
              <a:ext cx="1419860" cy="752475"/>
            </a:xfrm>
            <a:custGeom>
              <a:avLst/>
              <a:gdLst/>
              <a:ahLst/>
              <a:cxnLst/>
              <a:rect l="l" t="t" r="r" b="b"/>
              <a:pathLst>
                <a:path w="1419859" h="752475">
                  <a:moveTo>
                    <a:pt x="708660" y="377190"/>
                  </a:moveTo>
                  <a:lnTo>
                    <a:pt x="0" y="0"/>
                  </a:lnTo>
                  <a:lnTo>
                    <a:pt x="0" y="752094"/>
                  </a:lnTo>
                  <a:lnTo>
                    <a:pt x="708660" y="377190"/>
                  </a:lnTo>
                  <a:close/>
                </a:path>
                <a:path w="1419859" h="752475">
                  <a:moveTo>
                    <a:pt x="1419618" y="752094"/>
                  </a:moveTo>
                  <a:lnTo>
                    <a:pt x="708672" y="377190"/>
                  </a:lnTo>
                  <a:lnTo>
                    <a:pt x="708672" y="752094"/>
                  </a:lnTo>
                  <a:lnTo>
                    <a:pt x="1419618" y="752094"/>
                  </a:lnTo>
                  <a:close/>
                </a:path>
              </a:pathLst>
            </a:custGeom>
            <a:solidFill>
              <a:srgbClr val="F64646"/>
            </a:solidFill>
          </p:spPr>
          <p:txBody>
            <a:bodyPr wrap="square" lIns="0" tIns="0" rIns="0" bIns="0" rtlCol="0"/>
            <a:lstStyle/>
            <a:p>
              <a:endParaRPr/>
            </a:p>
          </p:txBody>
        </p:sp>
        <p:sp>
          <p:nvSpPr>
            <p:cNvPr id="7" name="object 7"/>
            <p:cNvSpPr/>
            <p:nvPr/>
          </p:nvSpPr>
          <p:spPr>
            <a:xfrm>
              <a:off x="8559431" y="5277611"/>
              <a:ext cx="718820" cy="761365"/>
            </a:xfrm>
            <a:custGeom>
              <a:avLst/>
              <a:gdLst/>
              <a:ahLst/>
              <a:cxnLst/>
              <a:rect l="l" t="t" r="r" b="b"/>
              <a:pathLst>
                <a:path w="718820" h="761364">
                  <a:moveTo>
                    <a:pt x="718565" y="758190"/>
                  </a:moveTo>
                  <a:lnTo>
                    <a:pt x="718565" y="3048"/>
                  </a:lnTo>
                  <a:lnTo>
                    <a:pt x="717803" y="1524"/>
                  </a:lnTo>
                  <a:lnTo>
                    <a:pt x="717041" y="762"/>
                  </a:lnTo>
                  <a:lnTo>
                    <a:pt x="715517" y="0"/>
                  </a:lnTo>
                  <a:lnTo>
                    <a:pt x="713993" y="0"/>
                  </a:lnTo>
                  <a:lnTo>
                    <a:pt x="712469" y="762"/>
                  </a:lnTo>
                  <a:lnTo>
                    <a:pt x="2285" y="377952"/>
                  </a:lnTo>
                  <a:lnTo>
                    <a:pt x="761" y="378714"/>
                  </a:lnTo>
                  <a:lnTo>
                    <a:pt x="0" y="380238"/>
                  </a:lnTo>
                  <a:lnTo>
                    <a:pt x="0" y="383286"/>
                  </a:lnTo>
                  <a:lnTo>
                    <a:pt x="761" y="384810"/>
                  </a:lnTo>
                  <a:lnTo>
                    <a:pt x="2285" y="384810"/>
                  </a:lnTo>
                  <a:lnTo>
                    <a:pt x="6095" y="386825"/>
                  </a:lnTo>
                  <a:lnTo>
                    <a:pt x="6095" y="377952"/>
                  </a:lnTo>
                  <a:lnTo>
                    <a:pt x="12571" y="381370"/>
                  </a:lnTo>
                  <a:lnTo>
                    <a:pt x="710183" y="10857"/>
                  </a:lnTo>
                  <a:lnTo>
                    <a:pt x="710183" y="4572"/>
                  </a:lnTo>
                  <a:lnTo>
                    <a:pt x="716279" y="7620"/>
                  </a:lnTo>
                  <a:lnTo>
                    <a:pt x="716279" y="760857"/>
                  </a:lnTo>
                  <a:lnTo>
                    <a:pt x="717041" y="760476"/>
                  </a:lnTo>
                  <a:lnTo>
                    <a:pt x="717803" y="759714"/>
                  </a:lnTo>
                  <a:lnTo>
                    <a:pt x="718565" y="758190"/>
                  </a:lnTo>
                  <a:close/>
                </a:path>
                <a:path w="718820" h="761364">
                  <a:moveTo>
                    <a:pt x="12571" y="381370"/>
                  </a:moveTo>
                  <a:lnTo>
                    <a:pt x="6095" y="377952"/>
                  </a:lnTo>
                  <a:lnTo>
                    <a:pt x="6095" y="384810"/>
                  </a:lnTo>
                  <a:lnTo>
                    <a:pt x="12571" y="381370"/>
                  </a:lnTo>
                  <a:close/>
                </a:path>
                <a:path w="718820" h="761364">
                  <a:moveTo>
                    <a:pt x="716279" y="752856"/>
                  </a:moveTo>
                  <a:lnTo>
                    <a:pt x="12571" y="381370"/>
                  </a:lnTo>
                  <a:lnTo>
                    <a:pt x="6095" y="384810"/>
                  </a:lnTo>
                  <a:lnTo>
                    <a:pt x="6095" y="386825"/>
                  </a:lnTo>
                  <a:lnTo>
                    <a:pt x="710183" y="759266"/>
                  </a:lnTo>
                  <a:lnTo>
                    <a:pt x="710183" y="756666"/>
                  </a:lnTo>
                  <a:lnTo>
                    <a:pt x="716279" y="752856"/>
                  </a:lnTo>
                  <a:close/>
                </a:path>
                <a:path w="718820" h="761364">
                  <a:moveTo>
                    <a:pt x="716279" y="7620"/>
                  </a:moveTo>
                  <a:lnTo>
                    <a:pt x="710183" y="4572"/>
                  </a:lnTo>
                  <a:lnTo>
                    <a:pt x="710183" y="10857"/>
                  </a:lnTo>
                  <a:lnTo>
                    <a:pt x="716279" y="7620"/>
                  </a:lnTo>
                  <a:close/>
                </a:path>
                <a:path w="718820" h="761364">
                  <a:moveTo>
                    <a:pt x="716279" y="752856"/>
                  </a:moveTo>
                  <a:lnTo>
                    <a:pt x="716279" y="7620"/>
                  </a:lnTo>
                  <a:lnTo>
                    <a:pt x="710183" y="10857"/>
                  </a:lnTo>
                  <a:lnTo>
                    <a:pt x="710183" y="749637"/>
                  </a:lnTo>
                  <a:lnTo>
                    <a:pt x="716279" y="752856"/>
                  </a:lnTo>
                  <a:close/>
                </a:path>
                <a:path w="718820" h="761364">
                  <a:moveTo>
                    <a:pt x="716279" y="760857"/>
                  </a:moveTo>
                  <a:lnTo>
                    <a:pt x="716279" y="752856"/>
                  </a:lnTo>
                  <a:lnTo>
                    <a:pt x="710183" y="756666"/>
                  </a:lnTo>
                  <a:lnTo>
                    <a:pt x="710183" y="759266"/>
                  </a:lnTo>
                  <a:lnTo>
                    <a:pt x="712469" y="760476"/>
                  </a:lnTo>
                  <a:lnTo>
                    <a:pt x="713993" y="761238"/>
                  </a:lnTo>
                  <a:lnTo>
                    <a:pt x="715517" y="761238"/>
                  </a:lnTo>
                  <a:lnTo>
                    <a:pt x="716279" y="760857"/>
                  </a:lnTo>
                  <a:close/>
                </a:path>
              </a:pathLst>
            </a:custGeom>
            <a:solidFill>
              <a:srgbClr val="EFEFEF"/>
            </a:solidFill>
          </p:spPr>
          <p:txBody>
            <a:bodyPr wrap="square" lIns="0" tIns="0" rIns="0" bIns="0" rtlCol="0"/>
            <a:lstStyle/>
            <a:p>
              <a:endParaRPr/>
            </a:p>
          </p:txBody>
        </p:sp>
        <p:sp>
          <p:nvSpPr>
            <p:cNvPr id="8" name="object 8"/>
            <p:cNvSpPr/>
            <p:nvPr/>
          </p:nvSpPr>
          <p:spPr>
            <a:xfrm>
              <a:off x="9982847" y="5282183"/>
              <a:ext cx="711200" cy="752475"/>
            </a:xfrm>
            <a:custGeom>
              <a:avLst/>
              <a:gdLst/>
              <a:ahLst/>
              <a:cxnLst/>
              <a:rect l="l" t="t" r="r" b="b"/>
              <a:pathLst>
                <a:path w="711200" h="752475">
                  <a:moveTo>
                    <a:pt x="710946" y="752094"/>
                  </a:moveTo>
                  <a:lnTo>
                    <a:pt x="710946" y="0"/>
                  </a:lnTo>
                  <a:lnTo>
                    <a:pt x="0" y="377190"/>
                  </a:lnTo>
                  <a:lnTo>
                    <a:pt x="710946" y="752094"/>
                  </a:lnTo>
                  <a:close/>
                </a:path>
              </a:pathLst>
            </a:custGeom>
            <a:solidFill>
              <a:srgbClr val="FFFFFF"/>
            </a:solidFill>
          </p:spPr>
          <p:txBody>
            <a:bodyPr wrap="square" lIns="0" tIns="0" rIns="0" bIns="0" rtlCol="0"/>
            <a:lstStyle/>
            <a:p>
              <a:endParaRPr/>
            </a:p>
          </p:txBody>
        </p:sp>
        <p:sp>
          <p:nvSpPr>
            <p:cNvPr id="9" name="object 9"/>
            <p:cNvSpPr/>
            <p:nvPr/>
          </p:nvSpPr>
          <p:spPr>
            <a:xfrm>
              <a:off x="9978275" y="5277615"/>
              <a:ext cx="715010" cy="761365"/>
            </a:xfrm>
            <a:custGeom>
              <a:avLst/>
              <a:gdLst/>
              <a:ahLst/>
              <a:cxnLst/>
              <a:rect l="l" t="t" r="r" b="b"/>
              <a:pathLst>
                <a:path w="715009" h="761364">
                  <a:moveTo>
                    <a:pt x="714749" y="6470"/>
                  </a:moveTo>
                  <a:lnTo>
                    <a:pt x="714749" y="0"/>
                  </a:lnTo>
                  <a:lnTo>
                    <a:pt x="713232" y="758"/>
                  </a:lnTo>
                  <a:lnTo>
                    <a:pt x="2286" y="377948"/>
                  </a:lnTo>
                  <a:lnTo>
                    <a:pt x="0" y="380234"/>
                  </a:lnTo>
                  <a:lnTo>
                    <a:pt x="0" y="383282"/>
                  </a:lnTo>
                  <a:lnTo>
                    <a:pt x="1524" y="384806"/>
                  </a:lnTo>
                  <a:lnTo>
                    <a:pt x="2286" y="384806"/>
                  </a:lnTo>
                  <a:lnTo>
                    <a:pt x="6858" y="387222"/>
                  </a:lnTo>
                  <a:lnTo>
                    <a:pt x="6858" y="377948"/>
                  </a:lnTo>
                  <a:lnTo>
                    <a:pt x="13333" y="381367"/>
                  </a:lnTo>
                  <a:lnTo>
                    <a:pt x="710946" y="10854"/>
                  </a:lnTo>
                  <a:lnTo>
                    <a:pt x="710946" y="4568"/>
                  </a:lnTo>
                  <a:lnTo>
                    <a:pt x="714749" y="6470"/>
                  </a:lnTo>
                  <a:close/>
                </a:path>
                <a:path w="715009" h="761364">
                  <a:moveTo>
                    <a:pt x="13333" y="381367"/>
                  </a:moveTo>
                  <a:lnTo>
                    <a:pt x="6858" y="377948"/>
                  </a:lnTo>
                  <a:lnTo>
                    <a:pt x="6858" y="384806"/>
                  </a:lnTo>
                  <a:lnTo>
                    <a:pt x="13333" y="381367"/>
                  </a:lnTo>
                  <a:close/>
                </a:path>
                <a:path w="715009" h="761364">
                  <a:moveTo>
                    <a:pt x="714749" y="754285"/>
                  </a:moveTo>
                  <a:lnTo>
                    <a:pt x="714749" y="751642"/>
                  </a:lnTo>
                  <a:lnTo>
                    <a:pt x="13333" y="381367"/>
                  </a:lnTo>
                  <a:lnTo>
                    <a:pt x="6858" y="384806"/>
                  </a:lnTo>
                  <a:lnTo>
                    <a:pt x="6858" y="387222"/>
                  </a:lnTo>
                  <a:lnTo>
                    <a:pt x="710946" y="759264"/>
                  </a:lnTo>
                  <a:lnTo>
                    <a:pt x="710946" y="756662"/>
                  </a:lnTo>
                  <a:lnTo>
                    <a:pt x="714749" y="754285"/>
                  </a:lnTo>
                  <a:close/>
                </a:path>
                <a:path w="715009" h="761364">
                  <a:moveTo>
                    <a:pt x="714749" y="8834"/>
                  </a:moveTo>
                  <a:lnTo>
                    <a:pt x="714749" y="6470"/>
                  </a:lnTo>
                  <a:lnTo>
                    <a:pt x="710946" y="4568"/>
                  </a:lnTo>
                  <a:lnTo>
                    <a:pt x="710946" y="10854"/>
                  </a:lnTo>
                  <a:lnTo>
                    <a:pt x="714749" y="8834"/>
                  </a:lnTo>
                  <a:close/>
                </a:path>
                <a:path w="715009" h="761364">
                  <a:moveTo>
                    <a:pt x="714749" y="751642"/>
                  </a:moveTo>
                  <a:lnTo>
                    <a:pt x="714749" y="8834"/>
                  </a:lnTo>
                  <a:lnTo>
                    <a:pt x="710946" y="10854"/>
                  </a:lnTo>
                  <a:lnTo>
                    <a:pt x="710946" y="749634"/>
                  </a:lnTo>
                  <a:lnTo>
                    <a:pt x="714749" y="751642"/>
                  </a:lnTo>
                  <a:close/>
                </a:path>
                <a:path w="715009" h="761364">
                  <a:moveTo>
                    <a:pt x="714749" y="761231"/>
                  </a:moveTo>
                  <a:lnTo>
                    <a:pt x="714749" y="754285"/>
                  </a:lnTo>
                  <a:lnTo>
                    <a:pt x="710946" y="756662"/>
                  </a:lnTo>
                  <a:lnTo>
                    <a:pt x="710946" y="759264"/>
                  </a:lnTo>
                  <a:lnTo>
                    <a:pt x="713232" y="760472"/>
                  </a:lnTo>
                  <a:lnTo>
                    <a:pt x="714749" y="761231"/>
                  </a:lnTo>
                  <a:close/>
                </a:path>
              </a:pathLst>
            </a:custGeom>
            <a:solidFill>
              <a:srgbClr val="EFEFEF"/>
            </a:solidFill>
          </p:spPr>
          <p:txBody>
            <a:bodyPr wrap="square" lIns="0" tIns="0" rIns="0" bIns="0" rtlCol="0"/>
            <a:lstStyle/>
            <a:p>
              <a:endParaRPr/>
            </a:p>
          </p:txBody>
        </p:sp>
        <p:sp>
          <p:nvSpPr>
            <p:cNvPr id="10" name="object 10"/>
            <p:cNvSpPr/>
            <p:nvPr/>
          </p:nvSpPr>
          <p:spPr>
            <a:xfrm>
              <a:off x="9274187" y="5659373"/>
              <a:ext cx="708660" cy="752475"/>
            </a:xfrm>
            <a:custGeom>
              <a:avLst/>
              <a:gdLst/>
              <a:ahLst/>
              <a:cxnLst/>
              <a:rect l="l" t="t" r="r" b="b"/>
              <a:pathLst>
                <a:path w="708659" h="752475">
                  <a:moveTo>
                    <a:pt x="708659" y="752094"/>
                  </a:moveTo>
                  <a:lnTo>
                    <a:pt x="708659" y="0"/>
                  </a:lnTo>
                  <a:lnTo>
                    <a:pt x="0" y="374904"/>
                  </a:lnTo>
                  <a:lnTo>
                    <a:pt x="708659" y="752094"/>
                  </a:lnTo>
                  <a:close/>
                </a:path>
              </a:pathLst>
            </a:custGeom>
            <a:solidFill>
              <a:srgbClr val="FFC800"/>
            </a:solidFill>
          </p:spPr>
          <p:txBody>
            <a:bodyPr wrap="square" lIns="0" tIns="0" rIns="0" bIns="0" rtlCol="0"/>
            <a:lstStyle/>
            <a:p>
              <a:endParaRPr/>
            </a:p>
          </p:txBody>
        </p:sp>
        <p:pic>
          <p:nvPicPr>
            <p:cNvPr id="11" name="object 11"/>
            <p:cNvPicPr/>
            <p:nvPr/>
          </p:nvPicPr>
          <p:blipFill>
            <a:blip r:embed="rId3" cstate="print"/>
            <a:stretch>
              <a:fillRect/>
            </a:stretch>
          </p:blipFill>
          <p:spPr>
            <a:xfrm>
              <a:off x="8558669" y="6028943"/>
              <a:ext cx="720090" cy="757427"/>
            </a:xfrm>
            <a:prstGeom prst="rect">
              <a:avLst/>
            </a:prstGeom>
          </p:spPr>
        </p:pic>
        <p:sp>
          <p:nvSpPr>
            <p:cNvPr id="12" name="object 12"/>
            <p:cNvSpPr/>
            <p:nvPr/>
          </p:nvSpPr>
          <p:spPr>
            <a:xfrm>
              <a:off x="9274187" y="6411467"/>
              <a:ext cx="708660" cy="375285"/>
            </a:xfrm>
            <a:custGeom>
              <a:avLst/>
              <a:gdLst/>
              <a:ahLst/>
              <a:cxnLst/>
              <a:rect l="l" t="t" r="r" b="b"/>
              <a:pathLst>
                <a:path w="708659" h="375284">
                  <a:moveTo>
                    <a:pt x="708659" y="374904"/>
                  </a:moveTo>
                  <a:lnTo>
                    <a:pt x="708659" y="0"/>
                  </a:lnTo>
                  <a:lnTo>
                    <a:pt x="0" y="374904"/>
                  </a:lnTo>
                  <a:lnTo>
                    <a:pt x="708659" y="374904"/>
                  </a:lnTo>
                  <a:close/>
                </a:path>
              </a:pathLst>
            </a:custGeom>
            <a:solidFill>
              <a:srgbClr val="FFA400"/>
            </a:solidFill>
          </p:spPr>
          <p:txBody>
            <a:bodyPr wrap="square" lIns="0" tIns="0" rIns="0" bIns="0" rtlCol="0"/>
            <a:lstStyle/>
            <a:p>
              <a:endParaRPr/>
            </a:p>
          </p:txBody>
        </p:sp>
        <p:sp>
          <p:nvSpPr>
            <p:cNvPr id="13" name="object 13"/>
            <p:cNvSpPr/>
            <p:nvPr/>
          </p:nvSpPr>
          <p:spPr>
            <a:xfrm>
              <a:off x="9982847" y="6034277"/>
              <a:ext cx="711200" cy="752475"/>
            </a:xfrm>
            <a:custGeom>
              <a:avLst/>
              <a:gdLst/>
              <a:ahLst/>
              <a:cxnLst/>
              <a:rect l="l" t="t" r="r" b="b"/>
              <a:pathLst>
                <a:path w="711200" h="752475">
                  <a:moveTo>
                    <a:pt x="710946" y="752094"/>
                  </a:moveTo>
                  <a:lnTo>
                    <a:pt x="710946" y="0"/>
                  </a:lnTo>
                  <a:lnTo>
                    <a:pt x="0" y="377190"/>
                  </a:lnTo>
                  <a:lnTo>
                    <a:pt x="710946" y="752094"/>
                  </a:lnTo>
                  <a:close/>
                </a:path>
              </a:pathLst>
            </a:custGeom>
            <a:solidFill>
              <a:srgbClr val="E8062F"/>
            </a:solidFill>
          </p:spPr>
          <p:txBody>
            <a:bodyPr wrap="square" lIns="0" tIns="0" rIns="0" bIns="0" rtlCol="0"/>
            <a:lstStyle/>
            <a:p>
              <a:endParaRPr/>
            </a:p>
          </p:txBody>
        </p:sp>
        <p:pic>
          <p:nvPicPr>
            <p:cNvPr id="14" name="object 14"/>
            <p:cNvPicPr/>
            <p:nvPr/>
          </p:nvPicPr>
          <p:blipFill>
            <a:blip r:embed="rId4" cstate="print"/>
            <a:stretch>
              <a:fillRect/>
            </a:stretch>
          </p:blipFill>
          <p:spPr>
            <a:xfrm>
              <a:off x="7848472" y="6407658"/>
              <a:ext cx="719327" cy="378714"/>
            </a:xfrm>
            <a:prstGeom prst="rect">
              <a:avLst/>
            </a:prstGeom>
          </p:spPr>
        </p:pic>
      </p:grpSp>
      <p:pic>
        <p:nvPicPr>
          <p:cNvPr id="15" name="object 15"/>
          <p:cNvPicPr/>
          <p:nvPr/>
        </p:nvPicPr>
        <p:blipFill>
          <a:blip r:embed="rId5" cstate="print"/>
          <a:stretch>
            <a:fillRect/>
          </a:stretch>
        </p:blipFill>
        <p:spPr>
          <a:xfrm>
            <a:off x="707374" y="1149449"/>
            <a:ext cx="711765" cy="753672"/>
          </a:xfrm>
          <a:prstGeom prst="rect">
            <a:avLst/>
          </a:prstGeom>
        </p:spPr>
      </p:pic>
      <p:grpSp>
        <p:nvGrpSpPr>
          <p:cNvPr id="16" name="object 16"/>
          <p:cNvGrpSpPr/>
          <p:nvPr/>
        </p:nvGrpSpPr>
        <p:grpSpPr>
          <a:xfrm>
            <a:off x="5537" y="1897379"/>
            <a:ext cx="1417320" cy="1132205"/>
            <a:chOff x="5537" y="1897379"/>
            <a:chExt cx="1417320" cy="1132205"/>
          </a:xfrm>
        </p:grpSpPr>
        <p:pic>
          <p:nvPicPr>
            <p:cNvPr id="17" name="object 17"/>
            <p:cNvPicPr/>
            <p:nvPr/>
          </p:nvPicPr>
          <p:blipFill>
            <a:blip r:embed="rId6" cstate="print"/>
            <a:stretch>
              <a:fillRect/>
            </a:stretch>
          </p:blipFill>
          <p:spPr>
            <a:xfrm>
              <a:off x="5537" y="2276443"/>
              <a:ext cx="702679" cy="752918"/>
            </a:xfrm>
            <a:prstGeom prst="rect">
              <a:avLst/>
            </a:prstGeom>
          </p:spPr>
        </p:pic>
        <p:sp>
          <p:nvSpPr>
            <p:cNvPr id="18" name="object 18"/>
            <p:cNvSpPr/>
            <p:nvPr/>
          </p:nvSpPr>
          <p:spPr>
            <a:xfrm>
              <a:off x="703211" y="1897379"/>
              <a:ext cx="719455" cy="761365"/>
            </a:xfrm>
            <a:custGeom>
              <a:avLst/>
              <a:gdLst/>
              <a:ahLst/>
              <a:cxnLst/>
              <a:rect l="l" t="t" r="r" b="b"/>
              <a:pathLst>
                <a:path w="719455" h="761364">
                  <a:moveTo>
                    <a:pt x="719328" y="381000"/>
                  </a:moveTo>
                  <a:lnTo>
                    <a:pt x="719328" y="377952"/>
                  </a:lnTo>
                  <a:lnTo>
                    <a:pt x="718566" y="376428"/>
                  </a:lnTo>
                  <a:lnTo>
                    <a:pt x="717042" y="375666"/>
                  </a:lnTo>
                  <a:lnTo>
                    <a:pt x="6095" y="762"/>
                  </a:lnTo>
                  <a:lnTo>
                    <a:pt x="4571" y="0"/>
                  </a:lnTo>
                  <a:lnTo>
                    <a:pt x="3047" y="0"/>
                  </a:lnTo>
                  <a:lnTo>
                    <a:pt x="2285" y="762"/>
                  </a:lnTo>
                  <a:lnTo>
                    <a:pt x="761" y="1524"/>
                  </a:lnTo>
                  <a:lnTo>
                    <a:pt x="0" y="3048"/>
                  </a:lnTo>
                  <a:lnTo>
                    <a:pt x="0" y="758190"/>
                  </a:lnTo>
                  <a:lnTo>
                    <a:pt x="762" y="759714"/>
                  </a:lnTo>
                  <a:lnTo>
                    <a:pt x="2286" y="760476"/>
                  </a:lnTo>
                  <a:lnTo>
                    <a:pt x="2285" y="8382"/>
                  </a:lnTo>
                  <a:lnTo>
                    <a:pt x="8381" y="4572"/>
                  </a:lnTo>
                  <a:lnTo>
                    <a:pt x="8381" y="11596"/>
                  </a:lnTo>
                  <a:lnTo>
                    <a:pt x="706028" y="379487"/>
                  </a:lnTo>
                  <a:lnTo>
                    <a:pt x="713232" y="375666"/>
                  </a:lnTo>
                  <a:lnTo>
                    <a:pt x="713232" y="385307"/>
                  </a:lnTo>
                  <a:lnTo>
                    <a:pt x="717042" y="383286"/>
                  </a:lnTo>
                  <a:lnTo>
                    <a:pt x="718566" y="382524"/>
                  </a:lnTo>
                  <a:lnTo>
                    <a:pt x="719328" y="381000"/>
                  </a:lnTo>
                  <a:close/>
                </a:path>
                <a:path w="719455" h="761364">
                  <a:moveTo>
                    <a:pt x="8381" y="11596"/>
                  </a:moveTo>
                  <a:lnTo>
                    <a:pt x="8381" y="4572"/>
                  </a:lnTo>
                  <a:lnTo>
                    <a:pt x="2285" y="8382"/>
                  </a:lnTo>
                  <a:lnTo>
                    <a:pt x="8381" y="11596"/>
                  </a:lnTo>
                  <a:close/>
                </a:path>
                <a:path w="719455" h="761364">
                  <a:moveTo>
                    <a:pt x="8381" y="749621"/>
                  </a:moveTo>
                  <a:lnTo>
                    <a:pt x="8381" y="11596"/>
                  </a:lnTo>
                  <a:lnTo>
                    <a:pt x="2285" y="8382"/>
                  </a:lnTo>
                  <a:lnTo>
                    <a:pt x="2286" y="752856"/>
                  </a:lnTo>
                  <a:lnTo>
                    <a:pt x="8381" y="749621"/>
                  </a:lnTo>
                  <a:close/>
                </a:path>
                <a:path w="719455" h="761364">
                  <a:moveTo>
                    <a:pt x="713232" y="385307"/>
                  </a:moveTo>
                  <a:lnTo>
                    <a:pt x="713232" y="383286"/>
                  </a:lnTo>
                  <a:lnTo>
                    <a:pt x="706028" y="379487"/>
                  </a:lnTo>
                  <a:lnTo>
                    <a:pt x="2286" y="752856"/>
                  </a:lnTo>
                  <a:lnTo>
                    <a:pt x="8381" y="756666"/>
                  </a:lnTo>
                  <a:lnTo>
                    <a:pt x="8381" y="759263"/>
                  </a:lnTo>
                  <a:lnTo>
                    <a:pt x="713232" y="385307"/>
                  </a:lnTo>
                  <a:close/>
                </a:path>
                <a:path w="719455" h="761364">
                  <a:moveTo>
                    <a:pt x="8381" y="759263"/>
                  </a:moveTo>
                  <a:lnTo>
                    <a:pt x="8381" y="756666"/>
                  </a:lnTo>
                  <a:lnTo>
                    <a:pt x="2286" y="752856"/>
                  </a:lnTo>
                  <a:lnTo>
                    <a:pt x="2286" y="760476"/>
                  </a:lnTo>
                  <a:lnTo>
                    <a:pt x="3048" y="761238"/>
                  </a:lnTo>
                  <a:lnTo>
                    <a:pt x="4572" y="761238"/>
                  </a:lnTo>
                  <a:lnTo>
                    <a:pt x="6096" y="760476"/>
                  </a:lnTo>
                  <a:lnTo>
                    <a:pt x="8381" y="759263"/>
                  </a:lnTo>
                  <a:close/>
                </a:path>
                <a:path w="719455" h="761364">
                  <a:moveTo>
                    <a:pt x="713232" y="383286"/>
                  </a:moveTo>
                  <a:lnTo>
                    <a:pt x="713232" y="375666"/>
                  </a:lnTo>
                  <a:lnTo>
                    <a:pt x="706028" y="379487"/>
                  </a:lnTo>
                  <a:lnTo>
                    <a:pt x="713232" y="383286"/>
                  </a:lnTo>
                  <a:close/>
                </a:path>
              </a:pathLst>
            </a:custGeom>
            <a:solidFill>
              <a:srgbClr val="EFEFEF"/>
            </a:solidFill>
          </p:spPr>
          <p:txBody>
            <a:bodyPr wrap="square" lIns="0" tIns="0" rIns="0" bIns="0" rtlCol="0"/>
            <a:lstStyle/>
            <a:p>
              <a:endParaRPr/>
            </a:p>
          </p:txBody>
        </p:sp>
      </p:grpSp>
      <p:grpSp>
        <p:nvGrpSpPr>
          <p:cNvPr id="19" name="object 19"/>
          <p:cNvGrpSpPr/>
          <p:nvPr/>
        </p:nvGrpSpPr>
        <p:grpSpPr>
          <a:xfrm>
            <a:off x="1403" y="771905"/>
            <a:ext cx="2132330" cy="2639060"/>
            <a:chOff x="1403" y="771905"/>
            <a:chExt cx="2132330" cy="2639060"/>
          </a:xfrm>
        </p:grpSpPr>
        <p:sp>
          <p:nvSpPr>
            <p:cNvPr id="20" name="object 20"/>
            <p:cNvSpPr/>
            <p:nvPr/>
          </p:nvSpPr>
          <p:spPr>
            <a:xfrm>
              <a:off x="1403" y="774331"/>
              <a:ext cx="706755" cy="748030"/>
            </a:xfrm>
            <a:custGeom>
              <a:avLst/>
              <a:gdLst/>
              <a:ahLst/>
              <a:cxnLst/>
              <a:rect l="l" t="t" r="r" b="b"/>
              <a:pathLst>
                <a:path w="706755" h="748030">
                  <a:moveTo>
                    <a:pt x="706374" y="374764"/>
                  </a:moveTo>
                  <a:lnTo>
                    <a:pt x="0" y="0"/>
                  </a:lnTo>
                  <a:lnTo>
                    <a:pt x="0" y="748014"/>
                  </a:lnTo>
                  <a:lnTo>
                    <a:pt x="706374" y="374764"/>
                  </a:lnTo>
                  <a:close/>
                </a:path>
              </a:pathLst>
            </a:custGeom>
            <a:solidFill>
              <a:srgbClr val="FFC800"/>
            </a:solidFill>
          </p:spPr>
          <p:txBody>
            <a:bodyPr wrap="square" lIns="0" tIns="0" rIns="0" bIns="0" rtlCol="0"/>
            <a:lstStyle/>
            <a:p>
              <a:endParaRPr/>
            </a:p>
          </p:txBody>
        </p:sp>
        <p:pic>
          <p:nvPicPr>
            <p:cNvPr id="21" name="object 21"/>
            <p:cNvPicPr/>
            <p:nvPr/>
          </p:nvPicPr>
          <p:blipFill>
            <a:blip r:embed="rId7" cstate="print"/>
            <a:stretch>
              <a:fillRect/>
            </a:stretch>
          </p:blipFill>
          <p:spPr>
            <a:xfrm>
              <a:off x="703211" y="771905"/>
              <a:ext cx="720090" cy="382524"/>
            </a:xfrm>
            <a:prstGeom prst="rect">
              <a:avLst/>
            </a:prstGeom>
          </p:spPr>
        </p:pic>
        <p:sp>
          <p:nvSpPr>
            <p:cNvPr id="22" name="object 22"/>
            <p:cNvSpPr/>
            <p:nvPr/>
          </p:nvSpPr>
          <p:spPr>
            <a:xfrm>
              <a:off x="1417967" y="771905"/>
              <a:ext cx="711200" cy="753110"/>
            </a:xfrm>
            <a:custGeom>
              <a:avLst/>
              <a:gdLst/>
              <a:ahLst/>
              <a:cxnLst/>
              <a:rect l="l" t="t" r="r" b="b"/>
              <a:pathLst>
                <a:path w="711200" h="753110">
                  <a:moveTo>
                    <a:pt x="710946" y="377189"/>
                  </a:moveTo>
                  <a:lnTo>
                    <a:pt x="0" y="0"/>
                  </a:lnTo>
                  <a:lnTo>
                    <a:pt x="0" y="752856"/>
                  </a:lnTo>
                  <a:lnTo>
                    <a:pt x="710946" y="377189"/>
                  </a:lnTo>
                  <a:close/>
                </a:path>
              </a:pathLst>
            </a:custGeom>
            <a:solidFill>
              <a:srgbClr val="FFA400"/>
            </a:solidFill>
          </p:spPr>
          <p:txBody>
            <a:bodyPr wrap="square" lIns="0" tIns="0" rIns="0" bIns="0" rtlCol="0"/>
            <a:lstStyle/>
            <a:p>
              <a:endParaRPr/>
            </a:p>
          </p:txBody>
        </p:sp>
        <p:pic>
          <p:nvPicPr>
            <p:cNvPr id="23" name="object 23"/>
            <p:cNvPicPr/>
            <p:nvPr/>
          </p:nvPicPr>
          <p:blipFill>
            <a:blip r:embed="rId8" cstate="print"/>
            <a:stretch>
              <a:fillRect/>
            </a:stretch>
          </p:blipFill>
          <p:spPr>
            <a:xfrm>
              <a:off x="1403" y="1145285"/>
              <a:ext cx="710946" cy="1514093"/>
            </a:xfrm>
            <a:prstGeom prst="rect">
              <a:avLst/>
            </a:prstGeom>
          </p:spPr>
        </p:pic>
        <p:sp>
          <p:nvSpPr>
            <p:cNvPr id="24" name="object 24"/>
            <p:cNvSpPr/>
            <p:nvPr/>
          </p:nvSpPr>
          <p:spPr>
            <a:xfrm>
              <a:off x="1403" y="2654045"/>
              <a:ext cx="706755" cy="752475"/>
            </a:xfrm>
            <a:custGeom>
              <a:avLst/>
              <a:gdLst/>
              <a:ahLst/>
              <a:cxnLst/>
              <a:rect l="l" t="t" r="r" b="b"/>
              <a:pathLst>
                <a:path w="706755" h="752475">
                  <a:moveTo>
                    <a:pt x="706379" y="752094"/>
                  </a:moveTo>
                  <a:lnTo>
                    <a:pt x="706379" y="0"/>
                  </a:lnTo>
                  <a:lnTo>
                    <a:pt x="0" y="372496"/>
                  </a:lnTo>
                  <a:lnTo>
                    <a:pt x="0" y="377326"/>
                  </a:lnTo>
                  <a:lnTo>
                    <a:pt x="706379" y="752094"/>
                  </a:lnTo>
                  <a:close/>
                </a:path>
              </a:pathLst>
            </a:custGeom>
            <a:solidFill>
              <a:srgbClr val="FFFFFF"/>
            </a:solidFill>
          </p:spPr>
          <p:txBody>
            <a:bodyPr wrap="square" lIns="0" tIns="0" rIns="0" bIns="0" rtlCol="0"/>
            <a:lstStyle/>
            <a:p>
              <a:endParaRPr/>
            </a:p>
          </p:txBody>
        </p:sp>
        <p:sp>
          <p:nvSpPr>
            <p:cNvPr id="25" name="object 25"/>
            <p:cNvSpPr/>
            <p:nvPr/>
          </p:nvSpPr>
          <p:spPr>
            <a:xfrm>
              <a:off x="1403" y="2649473"/>
              <a:ext cx="710565" cy="761365"/>
            </a:xfrm>
            <a:custGeom>
              <a:avLst/>
              <a:gdLst/>
              <a:ahLst/>
              <a:cxnLst/>
              <a:rect l="l" t="t" r="r" b="b"/>
              <a:pathLst>
                <a:path w="710565" h="761364">
                  <a:moveTo>
                    <a:pt x="710189" y="758190"/>
                  </a:moveTo>
                  <a:lnTo>
                    <a:pt x="710189" y="3048"/>
                  </a:lnTo>
                  <a:lnTo>
                    <a:pt x="709427" y="1524"/>
                  </a:lnTo>
                  <a:lnTo>
                    <a:pt x="707903" y="762"/>
                  </a:lnTo>
                  <a:lnTo>
                    <a:pt x="707141" y="0"/>
                  </a:lnTo>
                  <a:lnTo>
                    <a:pt x="705617" y="0"/>
                  </a:lnTo>
                  <a:lnTo>
                    <a:pt x="704093" y="762"/>
                  </a:lnTo>
                  <a:lnTo>
                    <a:pt x="0" y="372052"/>
                  </a:lnTo>
                  <a:lnTo>
                    <a:pt x="0" y="377279"/>
                  </a:lnTo>
                  <a:lnTo>
                    <a:pt x="4161" y="379487"/>
                  </a:lnTo>
                  <a:lnTo>
                    <a:pt x="701807" y="11596"/>
                  </a:lnTo>
                  <a:lnTo>
                    <a:pt x="701807" y="4572"/>
                  </a:lnTo>
                  <a:lnTo>
                    <a:pt x="707903" y="8382"/>
                  </a:lnTo>
                  <a:lnTo>
                    <a:pt x="707903" y="760476"/>
                  </a:lnTo>
                  <a:lnTo>
                    <a:pt x="709427" y="759714"/>
                  </a:lnTo>
                  <a:lnTo>
                    <a:pt x="710189" y="758190"/>
                  </a:lnTo>
                  <a:close/>
                </a:path>
                <a:path w="710565" h="761364">
                  <a:moveTo>
                    <a:pt x="4161" y="379487"/>
                  </a:moveTo>
                  <a:lnTo>
                    <a:pt x="0" y="377279"/>
                  </a:lnTo>
                  <a:lnTo>
                    <a:pt x="0" y="381681"/>
                  </a:lnTo>
                  <a:lnTo>
                    <a:pt x="4161" y="379487"/>
                  </a:lnTo>
                  <a:close/>
                </a:path>
                <a:path w="710565" h="761364">
                  <a:moveTo>
                    <a:pt x="707903" y="752856"/>
                  </a:moveTo>
                  <a:lnTo>
                    <a:pt x="4161" y="379487"/>
                  </a:lnTo>
                  <a:lnTo>
                    <a:pt x="0" y="381681"/>
                  </a:lnTo>
                  <a:lnTo>
                    <a:pt x="0" y="386921"/>
                  </a:lnTo>
                  <a:lnTo>
                    <a:pt x="701807" y="759263"/>
                  </a:lnTo>
                  <a:lnTo>
                    <a:pt x="701807" y="756666"/>
                  </a:lnTo>
                  <a:lnTo>
                    <a:pt x="707903" y="752856"/>
                  </a:lnTo>
                  <a:close/>
                </a:path>
                <a:path w="710565" h="761364">
                  <a:moveTo>
                    <a:pt x="707903" y="8382"/>
                  </a:moveTo>
                  <a:lnTo>
                    <a:pt x="701807" y="4572"/>
                  </a:lnTo>
                  <a:lnTo>
                    <a:pt x="701807" y="11596"/>
                  </a:lnTo>
                  <a:lnTo>
                    <a:pt x="707903" y="8382"/>
                  </a:lnTo>
                  <a:close/>
                </a:path>
                <a:path w="710565" h="761364">
                  <a:moveTo>
                    <a:pt x="707903" y="752856"/>
                  </a:moveTo>
                  <a:lnTo>
                    <a:pt x="707903" y="8382"/>
                  </a:lnTo>
                  <a:lnTo>
                    <a:pt x="701807" y="11596"/>
                  </a:lnTo>
                  <a:lnTo>
                    <a:pt x="701807" y="749621"/>
                  </a:lnTo>
                  <a:lnTo>
                    <a:pt x="707903" y="752856"/>
                  </a:lnTo>
                  <a:close/>
                </a:path>
                <a:path w="710565" h="761364">
                  <a:moveTo>
                    <a:pt x="707903" y="760476"/>
                  </a:moveTo>
                  <a:lnTo>
                    <a:pt x="707903" y="752856"/>
                  </a:lnTo>
                  <a:lnTo>
                    <a:pt x="701807" y="756666"/>
                  </a:lnTo>
                  <a:lnTo>
                    <a:pt x="701807" y="759263"/>
                  </a:lnTo>
                  <a:lnTo>
                    <a:pt x="704093" y="760476"/>
                  </a:lnTo>
                  <a:lnTo>
                    <a:pt x="705617" y="761238"/>
                  </a:lnTo>
                  <a:lnTo>
                    <a:pt x="707141" y="761238"/>
                  </a:lnTo>
                  <a:lnTo>
                    <a:pt x="707903" y="760476"/>
                  </a:lnTo>
                  <a:close/>
                </a:path>
              </a:pathLst>
            </a:custGeom>
            <a:solidFill>
              <a:srgbClr val="EFEFEF"/>
            </a:solidFill>
          </p:spPr>
          <p:txBody>
            <a:bodyPr wrap="square" lIns="0" tIns="0" rIns="0" bIns="0" rtlCol="0"/>
            <a:lstStyle/>
            <a:p>
              <a:endParaRPr/>
            </a:p>
          </p:txBody>
        </p:sp>
        <p:sp>
          <p:nvSpPr>
            <p:cNvPr id="26" name="object 26"/>
            <p:cNvSpPr/>
            <p:nvPr/>
          </p:nvSpPr>
          <p:spPr>
            <a:xfrm>
              <a:off x="1417967" y="1149095"/>
              <a:ext cx="711200" cy="753110"/>
            </a:xfrm>
            <a:custGeom>
              <a:avLst/>
              <a:gdLst/>
              <a:ahLst/>
              <a:cxnLst/>
              <a:rect l="l" t="t" r="r" b="b"/>
              <a:pathLst>
                <a:path w="711200" h="753110">
                  <a:moveTo>
                    <a:pt x="710946" y="752856"/>
                  </a:moveTo>
                  <a:lnTo>
                    <a:pt x="710945" y="0"/>
                  </a:lnTo>
                  <a:lnTo>
                    <a:pt x="0" y="375666"/>
                  </a:lnTo>
                  <a:lnTo>
                    <a:pt x="710946" y="752856"/>
                  </a:lnTo>
                  <a:close/>
                </a:path>
              </a:pathLst>
            </a:custGeom>
            <a:solidFill>
              <a:srgbClr val="FFFFFF"/>
            </a:solidFill>
          </p:spPr>
          <p:txBody>
            <a:bodyPr wrap="square" lIns="0" tIns="0" rIns="0" bIns="0" rtlCol="0"/>
            <a:lstStyle/>
            <a:p>
              <a:endParaRPr/>
            </a:p>
          </p:txBody>
        </p:sp>
        <p:sp>
          <p:nvSpPr>
            <p:cNvPr id="27" name="object 27"/>
            <p:cNvSpPr/>
            <p:nvPr/>
          </p:nvSpPr>
          <p:spPr>
            <a:xfrm>
              <a:off x="1414157" y="1145285"/>
              <a:ext cx="719455" cy="760730"/>
            </a:xfrm>
            <a:custGeom>
              <a:avLst/>
              <a:gdLst/>
              <a:ahLst/>
              <a:cxnLst/>
              <a:rect l="l" t="t" r="r" b="b"/>
              <a:pathLst>
                <a:path w="719455" h="760730">
                  <a:moveTo>
                    <a:pt x="719327" y="758190"/>
                  </a:moveTo>
                  <a:lnTo>
                    <a:pt x="719327" y="3048"/>
                  </a:lnTo>
                  <a:lnTo>
                    <a:pt x="718565" y="1524"/>
                  </a:lnTo>
                  <a:lnTo>
                    <a:pt x="715517" y="0"/>
                  </a:lnTo>
                  <a:lnTo>
                    <a:pt x="713993" y="0"/>
                  </a:lnTo>
                  <a:lnTo>
                    <a:pt x="713231" y="762"/>
                  </a:lnTo>
                  <a:lnTo>
                    <a:pt x="2285" y="375666"/>
                  </a:lnTo>
                  <a:lnTo>
                    <a:pt x="761" y="376428"/>
                  </a:lnTo>
                  <a:lnTo>
                    <a:pt x="0" y="377952"/>
                  </a:lnTo>
                  <a:lnTo>
                    <a:pt x="0" y="381000"/>
                  </a:lnTo>
                  <a:lnTo>
                    <a:pt x="761" y="382524"/>
                  </a:lnTo>
                  <a:lnTo>
                    <a:pt x="2285" y="383286"/>
                  </a:lnTo>
                  <a:lnTo>
                    <a:pt x="6095" y="385309"/>
                  </a:lnTo>
                  <a:lnTo>
                    <a:pt x="6095" y="375666"/>
                  </a:lnTo>
                  <a:lnTo>
                    <a:pt x="13291" y="379483"/>
                  </a:lnTo>
                  <a:lnTo>
                    <a:pt x="710945" y="10841"/>
                  </a:lnTo>
                  <a:lnTo>
                    <a:pt x="710945" y="3810"/>
                  </a:lnTo>
                  <a:lnTo>
                    <a:pt x="717041" y="7620"/>
                  </a:lnTo>
                  <a:lnTo>
                    <a:pt x="717041" y="759714"/>
                  </a:lnTo>
                  <a:lnTo>
                    <a:pt x="718565" y="758952"/>
                  </a:lnTo>
                  <a:lnTo>
                    <a:pt x="719327" y="758190"/>
                  </a:lnTo>
                  <a:close/>
                </a:path>
                <a:path w="719455" h="760730">
                  <a:moveTo>
                    <a:pt x="13291" y="379483"/>
                  </a:moveTo>
                  <a:lnTo>
                    <a:pt x="6095" y="375666"/>
                  </a:lnTo>
                  <a:lnTo>
                    <a:pt x="6095" y="383286"/>
                  </a:lnTo>
                  <a:lnTo>
                    <a:pt x="13291" y="379483"/>
                  </a:lnTo>
                  <a:close/>
                </a:path>
                <a:path w="719455" h="760730">
                  <a:moveTo>
                    <a:pt x="717041" y="752856"/>
                  </a:moveTo>
                  <a:lnTo>
                    <a:pt x="13291" y="379483"/>
                  </a:lnTo>
                  <a:lnTo>
                    <a:pt x="6095" y="383286"/>
                  </a:lnTo>
                  <a:lnTo>
                    <a:pt x="6095" y="385309"/>
                  </a:lnTo>
                  <a:lnTo>
                    <a:pt x="710945" y="759666"/>
                  </a:lnTo>
                  <a:lnTo>
                    <a:pt x="710945" y="756666"/>
                  </a:lnTo>
                  <a:lnTo>
                    <a:pt x="717041" y="752856"/>
                  </a:lnTo>
                  <a:close/>
                </a:path>
                <a:path w="719455" h="760730">
                  <a:moveTo>
                    <a:pt x="717041" y="7620"/>
                  </a:moveTo>
                  <a:lnTo>
                    <a:pt x="710945" y="3810"/>
                  </a:lnTo>
                  <a:lnTo>
                    <a:pt x="710945" y="10841"/>
                  </a:lnTo>
                  <a:lnTo>
                    <a:pt x="717041" y="7620"/>
                  </a:lnTo>
                  <a:close/>
                </a:path>
                <a:path w="719455" h="760730">
                  <a:moveTo>
                    <a:pt x="717041" y="752856"/>
                  </a:moveTo>
                  <a:lnTo>
                    <a:pt x="717041" y="7620"/>
                  </a:lnTo>
                  <a:lnTo>
                    <a:pt x="710945" y="10841"/>
                  </a:lnTo>
                  <a:lnTo>
                    <a:pt x="710945" y="749621"/>
                  </a:lnTo>
                  <a:lnTo>
                    <a:pt x="717041" y="752856"/>
                  </a:lnTo>
                  <a:close/>
                </a:path>
                <a:path w="719455" h="760730">
                  <a:moveTo>
                    <a:pt x="717041" y="759714"/>
                  </a:moveTo>
                  <a:lnTo>
                    <a:pt x="717041" y="752856"/>
                  </a:lnTo>
                  <a:lnTo>
                    <a:pt x="710945" y="756666"/>
                  </a:lnTo>
                  <a:lnTo>
                    <a:pt x="710945" y="759666"/>
                  </a:lnTo>
                  <a:lnTo>
                    <a:pt x="712469" y="760476"/>
                  </a:lnTo>
                  <a:lnTo>
                    <a:pt x="715518" y="760476"/>
                  </a:lnTo>
                  <a:lnTo>
                    <a:pt x="717041" y="759714"/>
                  </a:lnTo>
                  <a:close/>
                </a:path>
              </a:pathLst>
            </a:custGeom>
            <a:solidFill>
              <a:srgbClr val="EFEFEF"/>
            </a:solidFill>
          </p:spPr>
          <p:txBody>
            <a:bodyPr wrap="square" lIns="0" tIns="0" rIns="0" bIns="0" rtlCol="0"/>
            <a:lstStyle/>
            <a:p>
              <a:endParaRPr/>
            </a:p>
          </p:txBody>
        </p:sp>
        <p:sp>
          <p:nvSpPr>
            <p:cNvPr id="28" name="object 28"/>
            <p:cNvSpPr/>
            <p:nvPr/>
          </p:nvSpPr>
          <p:spPr>
            <a:xfrm>
              <a:off x="1403" y="771905"/>
              <a:ext cx="706755" cy="377190"/>
            </a:xfrm>
            <a:custGeom>
              <a:avLst/>
              <a:gdLst/>
              <a:ahLst/>
              <a:cxnLst/>
              <a:rect l="l" t="t" r="r" b="b"/>
              <a:pathLst>
                <a:path w="706755" h="377190">
                  <a:moveTo>
                    <a:pt x="706374" y="377189"/>
                  </a:moveTo>
                  <a:lnTo>
                    <a:pt x="706374" y="0"/>
                  </a:lnTo>
                  <a:lnTo>
                    <a:pt x="0" y="0"/>
                  </a:lnTo>
                  <a:lnTo>
                    <a:pt x="0" y="2425"/>
                  </a:lnTo>
                  <a:lnTo>
                    <a:pt x="706374" y="377189"/>
                  </a:lnTo>
                  <a:close/>
                </a:path>
              </a:pathLst>
            </a:custGeom>
            <a:solidFill>
              <a:srgbClr val="E8062F"/>
            </a:solidFill>
          </p:spPr>
          <p:txBody>
            <a:bodyPr wrap="square" lIns="0" tIns="0" rIns="0" bIns="0" rtlCol="0"/>
            <a:lstStyle/>
            <a:p>
              <a:endParaRPr/>
            </a:p>
          </p:txBody>
        </p:sp>
      </p:grpSp>
      <p:sp>
        <p:nvSpPr>
          <p:cNvPr id="29" name="object 29"/>
          <p:cNvSpPr txBox="1"/>
          <p:nvPr/>
        </p:nvSpPr>
        <p:spPr>
          <a:xfrm>
            <a:off x="800996" y="1856619"/>
            <a:ext cx="8938895" cy="2433320"/>
          </a:xfrm>
          <a:prstGeom prst="rect">
            <a:avLst/>
          </a:prstGeom>
        </p:spPr>
        <p:txBody>
          <a:bodyPr vert="horz" wrap="square" lIns="0" tIns="64135" rIns="0" bIns="0" rtlCol="0">
            <a:spAutoFit/>
          </a:bodyPr>
          <a:lstStyle/>
          <a:p>
            <a:pPr marL="12700">
              <a:lnSpc>
                <a:spcPct val="100000"/>
              </a:lnSpc>
              <a:spcBef>
                <a:spcPts val="505"/>
              </a:spcBef>
            </a:pPr>
            <a:r>
              <a:rPr sz="2100" b="1" spc="-10" dirty="0">
                <a:solidFill>
                  <a:srgbClr val="212121"/>
                </a:solidFill>
                <a:latin typeface="Microsoft JhengHei"/>
                <a:cs typeface="Microsoft JhengHei"/>
              </a:rPr>
              <a:t>HIV</a:t>
            </a:r>
            <a:r>
              <a:rPr sz="2100" b="1" spc="-15" dirty="0">
                <a:solidFill>
                  <a:srgbClr val="212121"/>
                </a:solidFill>
                <a:latin typeface="Microsoft JhengHei"/>
                <a:cs typeface="Microsoft JhengHei"/>
              </a:rPr>
              <a:t>感染者伴侶服務對象</a:t>
            </a:r>
            <a:endParaRPr sz="2100">
              <a:latin typeface="Microsoft JhengHei"/>
              <a:cs typeface="Microsoft JhengHei"/>
            </a:endParaRPr>
          </a:p>
          <a:p>
            <a:pPr marL="480059">
              <a:lnSpc>
                <a:spcPct val="100000"/>
              </a:lnSpc>
              <a:spcBef>
                <a:spcPts val="710"/>
              </a:spcBef>
              <a:tabLst>
                <a:tab pos="909955" algn="l"/>
              </a:tabLst>
            </a:pPr>
            <a:r>
              <a:rPr sz="1900" spc="-50" dirty="0">
                <a:solidFill>
                  <a:srgbClr val="FFC800"/>
                </a:solidFill>
                <a:latin typeface="MS Gothic"/>
                <a:cs typeface="MS Gothic"/>
              </a:rPr>
              <a:t>◂</a:t>
            </a:r>
            <a:r>
              <a:rPr sz="1900" dirty="0">
                <a:solidFill>
                  <a:srgbClr val="FFC800"/>
                </a:solidFill>
                <a:latin typeface="MS Gothic"/>
                <a:cs typeface="MS Gothic"/>
              </a:rPr>
              <a:t>	</a:t>
            </a:r>
            <a:r>
              <a:rPr sz="3750" b="1" spc="-45" dirty="0">
                <a:latin typeface="Microsoft JhengHei"/>
                <a:cs typeface="Microsoft JhengHei"/>
              </a:rPr>
              <a:t>伴侶</a:t>
            </a:r>
            <a:r>
              <a:rPr sz="1900" dirty="0">
                <a:latin typeface="Microsoft JhengHei"/>
                <a:cs typeface="Microsoft JhengHei"/>
              </a:rPr>
              <a:t>：配偶、性伴侶、共用針具</a:t>
            </a:r>
            <a:r>
              <a:rPr sz="1900" spc="-50" dirty="0">
                <a:latin typeface="Microsoft JhengHei"/>
                <a:cs typeface="Microsoft JhengHei"/>
              </a:rPr>
              <a:t>者</a:t>
            </a:r>
            <a:endParaRPr sz="1900">
              <a:latin typeface="Microsoft JhengHei"/>
              <a:cs typeface="Microsoft JhengHei"/>
            </a:endParaRPr>
          </a:p>
          <a:p>
            <a:pPr marL="909955" marR="5080" indent="-429895">
              <a:lnSpc>
                <a:spcPct val="101400"/>
              </a:lnSpc>
              <a:spcBef>
                <a:spcPts val="625"/>
              </a:spcBef>
              <a:tabLst>
                <a:tab pos="909955" algn="l"/>
              </a:tabLst>
            </a:pPr>
            <a:r>
              <a:rPr sz="1900" spc="-50" dirty="0">
                <a:solidFill>
                  <a:srgbClr val="FFC800"/>
                </a:solidFill>
                <a:latin typeface="MS Gothic"/>
                <a:cs typeface="MS Gothic"/>
              </a:rPr>
              <a:t>◂</a:t>
            </a:r>
            <a:r>
              <a:rPr sz="1900" dirty="0">
                <a:solidFill>
                  <a:srgbClr val="FFC800"/>
                </a:solidFill>
                <a:latin typeface="MS Gothic"/>
                <a:cs typeface="MS Gothic"/>
              </a:rPr>
              <a:t>	</a:t>
            </a:r>
            <a:r>
              <a:rPr sz="3750" b="1" spc="-50" dirty="0">
                <a:latin typeface="Microsoft JhengHei"/>
                <a:cs typeface="Microsoft JhengHei"/>
              </a:rPr>
              <a:t>社群活動圈同</a:t>
            </a:r>
            <a:r>
              <a:rPr sz="3750" b="1" spc="-55" dirty="0">
                <a:latin typeface="Microsoft JhengHei"/>
                <a:cs typeface="Microsoft JhengHei"/>
              </a:rPr>
              <a:t>儕</a:t>
            </a:r>
            <a:r>
              <a:rPr sz="1900" dirty="0">
                <a:solidFill>
                  <a:srgbClr val="424242"/>
                </a:solidFill>
                <a:latin typeface="Microsoft JhengHei"/>
                <a:cs typeface="Microsoft JhengHei"/>
              </a:rPr>
              <a:t>：</a:t>
            </a:r>
            <a:r>
              <a:rPr sz="2300" dirty="0">
                <a:latin typeface="Microsoft JhengHei"/>
                <a:cs typeface="Microsoft JhengHei"/>
              </a:rPr>
              <a:t>與感染者未有性行為或共用針具</a:t>
            </a:r>
            <a:r>
              <a:rPr sz="2300" spc="-50" dirty="0">
                <a:latin typeface="Microsoft JhengHei"/>
                <a:cs typeface="Microsoft JhengHei"/>
              </a:rPr>
              <a:t>，</a:t>
            </a:r>
            <a:r>
              <a:rPr sz="2300" dirty="0">
                <a:latin typeface="Microsoft JhengHei"/>
                <a:cs typeface="Microsoft JhengHei"/>
              </a:rPr>
              <a:t>但有類似之生活網絡之同儕（例如：施用成癮藥物、網路</a:t>
            </a:r>
            <a:r>
              <a:rPr sz="2300" spc="-50" dirty="0">
                <a:latin typeface="Microsoft JhengHei"/>
                <a:cs typeface="Microsoft JhengHei"/>
              </a:rPr>
              <a:t>約</a:t>
            </a:r>
            <a:r>
              <a:rPr sz="2300" spc="575" dirty="0">
                <a:latin typeface="Microsoft JhengHei"/>
                <a:cs typeface="Microsoft JhengHei"/>
              </a:rPr>
              <a:t> </a:t>
            </a:r>
            <a:r>
              <a:rPr sz="2300" dirty="0">
                <a:latin typeface="Microsoft JhengHei"/>
                <a:cs typeface="Microsoft JhengHei"/>
              </a:rPr>
              <a:t>炮、參加性愛派對等</a:t>
            </a:r>
            <a:r>
              <a:rPr sz="2300" spc="-50" dirty="0">
                <a:latin typeface="Microsoft JhengHei"/>
                <a:cs typeface="Microsoft JhengHei"/>
              </a:rPr>
              <a:t>）</a:t>
            </a:r>
            <a:endParaRPr sz="2300">
              <a:latin typeface="Microsoft JhengHei"/>
              <a:cs typeface="Microsoft JhengHei"/>
            </a:endParaRPr>
          </a:p>
        </p:txBody>
      </p:sp>
      <p:pic>
        <p:nvPicPr>
          <p:cNvPr id="30" name="object 30"/>
          <p:cNvPicPr/>
          <p:nvPr/>
        </p:nvPicPr>
        <p:blipFill>
          <a:blip r:embed="rId9" cstate="print"/>
          <a:stretch>
            <a:fillRect/>
          </a:stretch>
        </p:blipFill>
        <p:spPr>
          <a:xfrm>
            <a:off x="474611" y="5048250"/>
            <a:ext cx="3147060" cy="1438655"/>
          </a:xfrm>
          <a:prstGeom prst="rect">
            <a:avLst/>
          </a:prstGeom>
        </p:spPr>
      </p:pic>
      <p:pic>
        <p:nvPicPr>
          <p:cNvPr id="31" name="object 31"/>
          <p:cNvPicPr/>
          <p:nvPr/>
        </p:nvPicPr>
        <p:blipFill>
          <a:blip r:embed="rId10" cstate="print"/>
          <a:stretch>
            <a:fillRect/>
          </a:stretch>
        </p:blipFill>
        <p:spPr>
          <a:xfrm>
            <a:off x="5378843" y="5151882"/>
            <a:ext cx="1257998" cy="1139527"/>
          </a:xfrm>
          <a:prstGeom prst="rect">
            <a:avLst/>
          </a:prstGeom>
        </p:spPr>
      </p:pic>
      <p:sp>
        <p:nvSpPr>
          <p:cNvPr id="32" name="object 32"/>
          <p:cNvSpPr txBox="1"/>
          <p:nvPr/>
        </p:nvSpPr>
        <p:spPr>
          <a:xfrm>
            <a:off x="3752219" y="5536946"/>
            <a:ext cx="1479550" cy="773430"/>
          </a:xfrm>
          <a:prstGeom prst="rect">
            <a:avLst/>
          </a:prstGeom>
        </p:spPr>
        <p:txBody>
          <a:bodyPr vert="horz" wrap="square" lIns="0" tIns="12065" rIns="0" bIns="0" rtlCol="0">
            <a:spAutoFit/>
          </a:bodyPr>
          <a:lstStyle/>
          <a:p>
            <a:pPr marL="219710" marR="211454" indent="175895">
              <a:lnSpc>
                <a:spcPct val="102200"/>
              </a:lnSpc>
              <a:spcBef>
                <a:spcPts val="95"/>
              </a:spcBef>
            </a:pPr>
            <a:r>
              <a:rPr sz="1600" dirty="0">
                <a:solidFill>
                  <a:srgbClr val="203864"/>
                </a:solidFill>
                <a:latin typeface="Microsoft JhengHei"/>
                <a:cs typeface="Microsoft JhengHei"/>
              </a:rPr>
              <a:t>找到了</a:t>
            </a:r>
            <a:r>
              <a:rPr sz="1600" spc="-50" dirty="0">
                <a:solidFill>
                  <a:srgbClr val="203864"/>
                </a:solidFill>
                <a:latin typeface="Microsoft JhengHei"/>
                <a:cs typeface="Microsoft JhengHei"/>
              </a:rPr>
              <a:t>!</a:t>
            </a:r>
            <a:r>
              <a:rPr sz="1600" dirty="0">
                <a:solidFill>
                  <a:srgbClr val="203864"/>
                </a:solidFill>
                <a:latin typeface="Microsoft JhengHei"/>
                <a:cs typeface="Microsoft JhengHei"/>
              </a:rPr>
              <a:t>這些同儕</a:t>
            </a:r>
            <a:r>
              <a:rPr sz="1600" spc="-50" dirty="0">
                <a:solidFill>
                  <a:srgbClr val="203864"/>
                </a:solidFill>
                <a:latin typeface="Microsoft JhengHei"/>
                <a:cs typeface="Microsoft JhengHei"/>
              </a:rPr>
              <a:t>的</a:t>
            </a:r>
            <a:endParaRPr sz="1600">
              <a:latin typeface="Microsoft JhengHei"/>
              <a:cs typeface="Microsoft JhengHei"/>
            </a:endParaRPr>
          </a:p>
          <a:p>
            <a:pPr marL="12700">
              <a:lnSpc>
                <a:spcPct val="100000"/>
              </a:lnSpc>
              <a:spcBef>
                <a:spcPts val="40"/>
              </a:spcBef>
            </a:pPr>
            <a:r>
              <a:rPr sz="1600" dirty="0">
                <a:solidFill>
                  <a:srgbClr val="203864"/>
                </a:solidFill>
                <a:latin typeface="Microsoft JhengHei"/>
                <a:cs typeface="Microsoft JhengHei"/>
              </a:rPr>
              <a:t>風險比⼀般人</a:t>
            </a:r>
            <a:r>
              <a:rPr sz="1600" spc="-50" dirty="0">
                <a:solidFill>
                  <a:srgbClr val="203864"/>
                </a:solidFill>
                <a:latin typeface="Microsoft JhengHei"/>
                <a:cs typeface="Microsoft JhengHei"/>
              </a:rPr>
              <a:t>高</a:t>
            </a:r>
            <a:endParaRPr sz="1600">
              <a:latin typeface="Microsoft JhengHei"/>
              <a:cs typeface="Microsoft JhengHei"/>
            </a:endParaRPr>
          </a:p>
        </p:txBody>
      </p:sp>
      <p:sp>
        <p:nvSpPr>
          <p:cNvPr id="33" name="object 33"/>
          <p:cNvSpPr txBox="1"/>
          <p:nvPr/>
        </p:nvSpPr>
        <p:spPr>
          <a:xfrm>
            <a:off x="6829943" y="5507219"/>
            <a:ext cx="2308225" cy="773430"/>
          </a:xfrm>
          <a:prstGeom prst="rect">
            <a:avLst/>
          </a:prstGeom>
        </p:spPr>
        <p:txBody>
          <a:bodyPr vert="horz" wrap="square" lIns="0" tIns="12065" rIns="0" bIns="0" rtlCol="0">
            <a:spAutoFit/>
          </a:bodyPr>
          <a:lstStyle/>
          <a:p>
            <a:pPr marL="12700" marR="5080">
              <a:lnSpc>
                <a:spcPct val="102200"/>
              </a:lnSpc>
              <a:spcBef>
                <a:spcPts val="95"/>
              </a:spcBef>
            </a:pPr>
            <a:r>
              <a:rPr sz="1600" dirty="0">
                <a:solidFill>
                  <a:srgbClr val="203864"/>
                </a:solidFill>
                <a:latin typeface="Microsoft JhengHei"/>
                <a:cs typeface="Microsoft JhengHei"/>
              </a:rPr>
              <a:t>公衛防治工作好比礦工</a:t>
            </a:r>
            <a:r>
              <a:rPr sz="1600" spc="-50" dirty="0">
                <a:solidFill>
                  <a:srgbClr val="203864"/>
                </a:solidFill>
                <a:latin typeface="Microsoft JhengHei"/>
                <a:cs typeface="Microsoft JhengHei"/>
              </a:rPr>
              <a:t>，</a:t>
            </a:r>
            <a:r>
              <a:rPr sz="1600" dirty="0">
                <a:solidFill>
                  <a:srgbClr val="203864"/>
                </a:solidFill>
                <a:latin typeface="Microsoft JhengHei"/>
                <a:cs typeface="Microsoft JhengHei"/>
              </a:rPr>
              <a:t>找對礦脈、多挖點</a:t>
            </a:r>
            <a:r>
              <a:rPr sz="1600" spc="-50" dirty="0">
                <a:solidFill>
                  <a:srgbClr val="203864"/>
                </a:solidFill>
                <a:latin typeface="Microsoft JhengHei"/>
                <a:cs typeface="Microsoft JhengHei"/>
              </a:rPr>
              <a:t>，</a:t>
            </a:r>
            <a:endParaRPr sz="1600">
              <a:latin typeface="Microsoft JhengHei"/>
              <a:cs typeface="Microsoft JhengHei"/>
            </a:endParaRPr>
          </a:p>
          <a:p>
            <a:pPr marL="12700">
              <a:lnSpc>
                <a:spcPct val="100000"/>
              </a:lnSpc>
              <a:spcBef>
                <a:spcPts val="40"/>
              </a:spcBef>
            </a:pPr>
            <a:r>
              <a:rPr sz="1600" dirty="0">
                <a:solidFill>
                  <a:srgbClr val="203864"/>
                </a:solidFill>
                <a:latin typeface="Microsoft JhengHei"/>
                <a:cs typeface="Microsoft JhengHei"/>
              </a:rPr>
              <a:t>很重要</a:t>
            </a:r>
            <a:r>
              <a:rPr sz="1600" spc="-50" dirty="0">
                <a:solidFill>
                  <a:srgbClr val="203864"/>
                </a:solidFill>
                <a:latin typeface="Microsoft JhengHei"/>
                <a:cs typeface="Microsoft JhengHei"/>
              </a:rPr>
              <a:t>!</a:t>
            </a:r>
            <a:endParaRPr sz="1600">
              <a:latin typeface="Microsoft JhengHei"/>
              <a:cs typeface="Microsoft JhengHei"/>
            </a:endParaRPr>
          </a:p>
        </p:txBody>
      </p:sp>
      <p:sp>
        <p:nvSpPr>
          <p:cNvPr id="34" name="object 34"/>
          <p:cNvSpPr/>
          <p:nvPr/>
        </p:nvSpPr>
        <p:spPr>
          <a:xfrm>
            <a:off x="712355" y="1138427"/>
            <a:ext cx="2322195" cy="729615"/>
          </a:xfrm>
          <a:custGeom>
            <a:avLst/>
            <a:gdLst/>
            <a:ahLst/>
            <a:cxnLst/>
            <a:rect l="l" t="t" r="r" b="b"/>
            <a:pathLst>
              <a:path w="2322195" h="729614">
                <a:moveTo>
                  <a:pt x="2321814" y="729233"/>
                </a:moveTo>
                <a:lnTo>
                  <a:pt x="2321814" y="0"/>
                </a:lnTo>
                <a:lnTo>
                  <a:pt x="0" y="0"/>
                </a:lnTo>
                <a:lnTo>
                  <a:pt x="0" y="729234"/>
                </a:lnTo>
                <a:lnTo>
                  <a:pt x="2321814" y="729233"/>
                </a:lnTo>
                <a:close/>
              </a:path>
            </a:pathLst>
          </a:custGeom>
          <a:solidFill>
            <a:srgbClr val="FFFFFF"/>
          </a:solidFill>
        </p:spPr>
        <p:txBody>
          <a:bodyPr wrap="square" lIns="0" tIns="0" rIns="0" bIns="0" rtlCol="0"/>
          <a:lstStyle/>
          <a:p>
            <a:endParaRPr/>
          </a:p>
        </p:txBody>
      </p:sp>
      <p:sp>
        <p:nvSpPr>
          <p:cNvPr id="35" name="object 35"/>
          <p:cNvSpPr txBox="1">
            <a:spLocks noGrp="1"/>
          </p:cNvSpPr>
          <p:nvPr>
            <p:ph type="title"/>
          </p:nvPr>
        </p:nvSpPr>
        <p:spPr>
          <a:xfrm>
            <a:off x="780421" y="1150111"/>
            <a:ext cx="2165350" cy="667385"/>
          </a:xfrm>
          <a:prstGeom prst="rect">
            <a:avLst/>
          </a:prstGeom>
        </p:spPr>
        <p:txBody>
          <a:bodyPr vert="horz" wrap="square" lIns="0" tIns="13970" rIns="0" bIns="0" rtlCol="0">
            <a:spAutoFit/>
          </a:bodyPr>
          <a:lstStyle/>
          <a:p>
            <a:pPr marL="12700">
              <a:lnSpc>
                <a:spcPct val="100000"/>
              </a:lnSpc>
              <a:spcBef>
                <a:spcPts val="110"/>
              </a:spcBef>
            </a:pPr>
            <a:r>
              <a:rPr sz="4200" spc="-15" dirty="0">
                <a:solidFill>
                  <a:srgbClr val="F64646"/>
                </a:solidFill>
              </a:rPr>
              <a:t>伴侶服務</a:t>
            </a:r>
            <a:endParaRPr sz="4200"/>
          </a:p>
        </p:txBody>
      </p:sp>
      <p:grpSp>
        <p:nvGrpSpPr>
          <p:cNvPr id="36" name="object 36"/>
          <p:cNvGrpSpPr/>
          <p:nvPr/>
        </p:nvGrpSpPr>
        <p:grpSpPr>
          <a:xfrm>
            <a:off x="4817249" y="4120134"/>
            <a:ext cx="5368290" cy="917575"/>
            <a:chOff x="4817249" y="4120134"/>
            <a:chExt cx="5368290" cy="917575"/>
          </a:xfrm>
        </p:grpSpPr>
        <p:sp>
          <p:nvSpPr>
            <p:cNvPr id="37" name="object 37"/>
            <p:cNvSpPr/>
            <p:nvPr/>
          </p:nvSpPr>
          <p:spPr>
            <a:xfrm>
              <a:off x="4827917" y="4130802"/>
              <a:ext cx="5346700" cy="896619"/>
            </a:xfrm>
            <a:custGeom>
              <a:avLst/>
              <a:gdLst/>
              <a:ahLst/>
              <a:cxnLst/>
              <a:rect l="l" t="t" r="r" b="b"/>
              <a:pathLst>
                <a:path w="5346700" h="896620">
                  <a:moveTo>
                    <a:pt x="5346192" y="746760"/>
                  </a:moveTo>
                  <a:lnTo>
                    <a:pt x="5346192" y="149352"/>
                  </a:lnTo>
                  <a:lnTo>
                    <a:pt x="5338559" y="102217"/>
                  </a:lnTo>
                  <a:lnTo>
                    <a:pt x="5317321" y="61228"/>
                  </a:lnTo>
                  <a:lnTo>
                    <a:pt x="5284963" y="28870"/>
                  </a:lnTo>
                  <a:lnTo>
                    <a:pt x="5243974" y="7632"/>
                  </a:lnTo>
                  <a:lnTo>
                    <a:pt x="5196840" y="0"/>
                  </a:lnTo>
                  <a:lnTo>
                    <a:pt x="149352" y="0"/>
                  </a:lnTo>
                  <a:lnTo>
                    <a:pt x="102217" y="7632"/>
                  </a:lnTo>
                  <a:lnTo>
                    <a:pt x="61228" y="28870"/>
                  </a:lnTo>
                  <a:lnTo>
                    <a:pt x="28870" y="61228"/>
                  </a:lnTo>
                  <a:lnTo>
                    <a:pt x="7632" y="102217"/>
                  </a:lnTo>
                  <a:lnTo>
                    <a:pt x="0" y="149352"/>
                  </a:lnTo>
                  <a:lnTo>
                    <a:pt x="0" y="746760"/>
                  </a:lnTo>
                  <a:lnTo>
                    <a:pt x="7632" y="793894"/>
                  </a:lnTo>
                  <a:lnTo>
                    <a:pt x="28870" y="834883"/>
                  </a:lnTo>
                  <a:lnTo>
                    <a:pt x="61228" y="867241"/>
                  </a:lnTo>
                  <a:lnTo>
                    <a:pt x="102217" y="888479"/>
                  </a:lnTo>
                  <a:lnTo>
                    <a:pt x="149352" y="896112"/>
                  </a:lnTo>
                  <a:lnTo>
                    <a:pt x="5196840" y="896112"/>
                  </a:lnTo>
                  <a:lnTo>
                    <a:pt x="5243974" y="888479"/>
                  </a:lnTo>
                  <a:lnTo>
                    <a:pt x="5284963" y="867241"/>
                  </a:lnTo>
                  <a:lnTo>
                    <a:pt x="5317321" y="834883"/>
                  </a:lnTo>
                  <a:lnTo>
                    <a:pt x="5338559" y="793894"/>
                  </a:lnTo>
                  <a:lnTo>
                    <a:pt x="5346192" y="746760"/>
                  </a:lnTo>
                  <a:close/>
                </a:path>
              </a:pathLst>
            </a:custGeom>
            <a:solidFill>
              <a:srgbClr val="FFF2CC"/>
            </a:solidFill>
          </p:spPr>
          <p:txBody>
            <a:bodyPr wrap="square" lIns="0" tIns="0" rIns="0" bIns="0" rtlCol="0"/>
            <a:lstStyle/>
            <a:p>
              <a:endParaRPr/>
            </a:p>
          </p:txBody>
        </p:sp>
        <p:sp>
          <p:nvSpPr>
            <p:cNvPr id="38" name="object 38"/>
            <p:cNvSpPr/>
            <p:nvPr/>
          </p:nvSpPr>
          <p:spPr>
            <a:xfrm>
              <a:off x="4817249" y="4120134"/>
              <a:ext cx="5368290" cy="917575"/>
            </a:xfrm>
            <a:custGeom>
              <a:avLst/>
              <a:gdLst/>
              <a:ahLst/>
              <a:cxnLst/>
              <a:rect l="l" t="t" r="r" b="b"/>
              <a:pathLst>
                <a:path w="5368290" h="917575">
                  <a:moveTo>
                    <a:pt x="5368290" y="757427"/>
                  </a:moveTo>
                  <a:lnTo>
                    <a:pt x="5368290" y="160019"/>
                  </a:lnTo>
                  <a:lnTo>
                    <a:pt x="5367528" y="151637"/>
                  </a:lnTo>
                  <a:lnTo>
                    <a:pt x="5367528" y="143255"/>
                  </a:lnTo>
                  <a:lnTo>
                    <a:pt x="5355715" y="98540"/>
                  </a:lnTo>
                  <a:lnTo>
                    <a:pt x="5332714" y="59880"/>
                  </a:lnTo>
                  <a:lnTo>
                    <a:pt x="5300379" y="29252"/>
                  </a:lnTo>
                  <a:lnTo>
                    <a:pt x="5260566" y="8633"/>
                  </a:lnTo>
                  <a:lnTo>
                    <a:pt x="5215128" y="0"/>
                  </a:lnTo>
                  <a:lnTo>
                    <a:pt x="160020" y="0"/>
                  </a:lnTo>
                  <a:lnTo>
                    <a:pt x="114957" y="5910"/>
                  </a:lnTo>
                  <a:lnTo>
                    <a:pt x="73995" y="24885"/>
                  </a:lnTo>
                  <a:lnTo>
                    <a:pt x="39708" y="54480"/>
                  </a:lnTo>
                  <a:lnTo>
                    <a:pt x="14698" y="92204"/>
                  </a:lnTo>
                  <a:lnTo>
                    <a:pt x="1523" y="135636"/>
                  </a:lnTo>
                  <a:lnTo>
                    <a:pt x="0" y="152400"/>
                  </a:lnTo>
                  <a:lnTo>
                    <a:pt x="0" y="765810"/>
                  </a:lnTo>
                  <a:lnTo>
                    <a:pt x="1524" y="781812"/>
                  </a:lnTo>
                  <a:lnTo>
                    <a:pt x="3048" y="790194"/>
                  </a:lnTo>
                  <a:lnTo>
                    <a:pt x="11062" y="816536"/>
                  </a:lnTo>
                  <a:lnTo>
                    <a:pt x="22098" y="838732"/>
                  </a:lnTo>
                  <a:lnTo>
                    <a:pt x="22098" y="152400"/>
                  </a:lnTo>
                  <a:lnTo>
                    <a:pt x="23622" y="138684"/>
                  </a:lnTo>
                  <a:lnTo>
                    <a:pt x="42162" y="88177"/>
                  </a:lnTo>
                  <a:lnTo>
                    <a:pt x="73151" y="53340"/>
                  </a:lnTo>
                  <a:lnTo>
                    <a:pt x="123424" y="26874"/>
                  </a:lnTo>
                  <a:lnTo>
                    <a:pt x="160020" y="22138"/>
                  </a:lnTo>
                  <a:lnTo>
                    <a:pt x="5215890" y="22182"/>
                  </a:lnTo>
                  <a:lnTo>
                    <a:pt x="5269338" y="36504"/>
                  </a:lnTo>
                  <a:lnTo>
                    <a:pt x="5308006" y="65189"/>
                  </a:lnTo>
                  <a:lnTo>
                    <a:pt x="5334525" y="105284"/>
                  </a:lnTo>
                  <a:lnTo>
                    <a:pt x="5345430" y="153161"/>
                  </a:lnTo>
                  <a:lnTo>
                    <a:pt x="5345430" y="836305"/>
                  </a:lnTo>
                  <a:lnTo>
                    <a:pt x="5359277" y="809647"/>
                  </a:lnTo>
                  <a:lnTo>
                    <a:pt x="5367528" y="765047"/>
                  </a:lnTo>
                  <a:lnTo>
                    <a:pt x="5368290" y="757427"/>
                  </a:lnTo>
                  <a:close/>
                </a:path>
                <a:path w="5368290" h="917575">
                  <a:moveTo>
                    <a:pt x="5345430" y="836305"/>
                  </a:moveTo>
                  <a:lnTo>
                    <a:pt x="5345430" y="765047"/>
                  </a:lnTo>
                  <a:lnTo>
                    <a:pt x="5344668" y="771905"/>
                  </a:lnTo>
                  <a:lnTo>
                    <a:pt x="5331352" y="819038"/>
                  </a:lnTo>
                  <a:lnTo>
                    <a:pt x="5302472" y="857711"/>
                  </a:lnTo>
                  <a:lnTo>
                    <a:pt x="5262114" y="884343"/>
                  </a:lnTo>
                  <a:lnTo>
                    <a:pt x="5214366" y="895350"/>
                  </a:lnTo>
                  <a:lnTo>
                    <a:pt x="160020" y="895350"/>
                  </a:lnTo>
                  <a:lnTo>
                    <a:pt x="111415" y="886567"/>
                  </a:lnTo>
                  <a:lnTo>
                    <a:pt x="70142" y="862026"/>
                  </a:lnTo>
                  <a:lnTo>
                    <a:pt x="39708" y="824810"/>
                  </a:lnTo>
                  <a:lnTo>
                    <a:pt x="23622" y="778002"/>
                  </a:lnTo>
                  <a:lnTo>
                    <a:pt x="22098" y="764286"/>
                  </a:lnTo>
                  <a:lnTo>
                    <a:pt x="22098" y="838732"/>
                  </a:lnTo>
                  <a:lnTo>
                    <a:pt x="58674" y="881634"/>
                  </a:lnTo>
                  <a:lnTo>
                    <a:pt x="96435" y="904667"/>
                  </a:lnTo>
                  <a:lnTo>
                    <a:pt x="138125" y="916126"/>
                  </a:lnTo>
                  <a:lnTo>
                    <a:pt x="160020" y="917448"/>
                  </a:lnTo>
                  <a:lnTo>
                    <a:pt x="5215890" y="917447"/>
                  </a:lnTo>
                  <a:lnTo>
                    <a:pt x="5224272" y="916685"/>
                  </a:lnTo>
                  <a:lnTo>
                    <a:pt x="5268433" y="906156"/>
                  </a:lnTo>
                  <a:lnTo>
                    <a:pt x="5307285" y="882965"/>
                  </a:lnTo>
                  <a:lnTo>
                    <a:pt x="5338381" y="849874"/>
                  </a:lnTo>
                  <a:lnTo>
                    <a:pt x="5345430" y="836305"/>
                  </a:lnTo>
                  <a:close/>
                </a:path>
              </a:pathLst>
            </a:custGeom>
            <a:solidFill>
              <a:srgbClr val="C55A11"/>
            </a:solidFill>
          </p:spPr>
          <p:txBody>
            <a:bodyPr wrap="square" lIns="0" tIns="0" rIns="0" bIns="0" rtlCol="0"/>
            <a:lstStyle/>
            <a:p>
              <a:endParaRPr/>
            </a:p>
          </p:txBody>
        </p:sp>
      </p:grpSp>
      <p:sp>
        <p:nvSpPr>
          <p:cNvPr id="39" name="object 39"/>
          <p:cNvSpPr txBox="1"/>
          <p:nvPr/>
        </p:nvSpPr>
        <p:spPr>
          <a:xfrm>
            <a:off x="4939417" y="4195826"/>
            <a:ext cx="5035550" cy="746760"/>
          </a:xfrm>
          <a:prstGeom prst="rect">
            <a:avLst/>
          </a:prstGeom>
        </p:spPr>
        <p:txBody>
          <a:bodyPr vert="horz" wrap="square" lIns="0" tIns="12065" rIns="0" bIns="0" rtlCol="0">
            <a:spAutoFit/>
          </a:bodyPr>
          <a:lstStyle/>
          <a:p>
            <a:pPr marL="12700" marR="5080" algn="just">
              <a:lnSpc>
                <a:spcPct val="101800"/>
              </a:lnSpc>
              <a:spcBef>
                <a:spcPts val="95"/>
              </a:spcBef>
            </a:pPr>
            <a:r>
              <a:rPr sz="1550" dirty="0">
                <a:latin typeface="Microsoft JhengHei"/>
                <a:cs typeface="Microsoft JhengHei"/>
              </a:rPr>
              <a:t>依據美國研究顯示，透過伴侶服務找到的性伴侶、共用</a:t>
            </a:r>
            <a:r>
              <a:rPr sz="1550" spc="-50" dirty="0">
                <a:latin typeface="Microsoft JhengHei"/>
                <a:cs typeface="Microsoft JhengHei"/>
              </a:rPr>
              <a:t>針</a:t>
            </a:r>
            <a:r>
              <a:rPr sz="1550" dirty="0">
                <a:latin typeface="Microsoft JhengHei"/>
                <a:cs typeface="Microsoft JhengHei"/>
              </a:rPr>
              <a:t>具者及社群活動圈同儕，經HIV檢驗發現為新診斷感染</a:t>
            </a:r>
            <a:r>
              <a:rPr sz="1550" spc="-50" dirty="0">
                <a:latin typeface="Microsoft JhengHei"/>
                <a:cs typeface="Microsoft JhengHei"/>
              </a:rPr>
              <a:t>者</a:t>
            </a:r>
            <a:r>
              <a:rPr sz="1550" dirty="0">
                <a:latin typeface="Microsoft JhengHei"/>
                <a:cs typeface="Microsoft JhengHei"/>
              </a:rPr>
              <a:t>比率高達20%，</a:t>
            </a:r>
            <a:r>
              <a:rPr sz="1550" b="1" dirty="0">
                <a:solidFill>
                  <a:srgbClr val="C00000"/>
                </a:solidFill>
                <a:latin typeface="Microsoft JhengHei"/>
                <a:cs typeface="Microsoft JhengHei"/>
              </a:rPr>
              <a:t>伴侶服務是發現潛在HIV感染者重要策</a:t>
            </a:r>
            <a:r>
              <a:rPr sz="1550" b="1" spc="-50" dirty="0">
                <a:solidFill>
                  <a:srgbClr val="C00000"/>
                </a:solidFill>
                <a:latin typeface="Microsoft JhengHei"/>
                <a:cs typeface="Microsoft JhengHei"/>
              </a:rPr>
              <a:t>略</a:t>
            </a:r>
            <a:endParaRPr sz="1550">
              <a:latin typeface="Microsoft JhengHei"/>
              <a:cs typeface="Microsoft JhengHei"/>
            </a:endParaRPr>
          </a:p>
        </p:txBody>
      </p:sp>
      <p:sp>
        <p:nvSpPr>
          <p:cNvPr id="40" name="object 40"/>
          <p:cNvSpPr txBox="1"/>
          <p:nvPr/>
        </p:nvSpPr>
        <p:spPr>
          <a:xfrm>
            <a:off x="10290181" y="6350760"/>
            <a:ext cx="25654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139</a:t>
            </a:r>
            <a:endParaRPr sz="1050">
              <a:latin typeface="Microsoft JhengHei"/>
              <a:cs typeface="Microsoft JhengHe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6294005" y="1719072"/>
            <a:ext cx="1894839" cy="1421130"/>
            <a:chOff x="6294005" y="1719072"/>
            <a:chExt cx="1894839" cy="1421130"/>
          </a:xfrm>
        </p:grpSpPr>
        <p:sp>
          <p:nvSpPr>
            <p:cNvPr id="4" name="object 4"/>
            <p:cNvSpPr/>
            <p:nvPr/>
          </p:nvSpPr>
          <p:spPr>
            <a:xfrm>
              <a:off x="6294005" y="1719072"/>
              <a:ext cx="1894839" cy="1421130"/>
            </a:xfrm>
            <a:custGeom>
              <a:avLst/>
              <a:gdLst/>
              <a:ahLst/>
              <a:cxnLst/>
              <a:rect l="l" t="t" r="r" b="b"/>
              <a:pathLst>
                <a:path w="1894840" h="1421130">
                  <a:moveTo>
                    <a:pt x="1894332" y="710946"/>
                  </a:moveTo>
                  <a:lnTo>
                    <a:pt x="1892722" y="669193"/>
                  </a:lnTo>
                  <a:lnTo>
                    <a:pt x="1887954" y="628074"/>
                  </a:lnTo>
                  <a:lnTo>
                    <a:pt x="1880116" y="587654"/>
                  </a:lnTo>
                  <a:lnTo>
                    <a:pt x="1869297" y="548000"/>
                  </a:lnTo>
                  <a:lnTo>
                    <a:pt x="1855586" y="509179"/>
                  </a:lnTo>
                  <a:lnTo>
                    <a:pt x="1839073" y="471258"/>
                  </a:lnTo>
                  <a:lnTo>
                    <a:pt x="1819846" y="434304"/>
                  </a:lnTo>
                  <a:lnTo>
                    <a:pt x="1797995" y="398383"/>
                  </a:lnTo>
                  <a:lnTo>
                    <a:pt x="1773609" y="363563"/>
                  </a:lnTo>
                  <a:lnTo>
                    <a:pt x="1746777" y="329911"/>
                  </a:lnTo>
                  <a:lnTo>
                    <a:pt x="1717589" y="297492"/>
                  </a:lnTo>
                  <a:lnTo>
                    <a:pt x="1686132" y="266375"/>
                  </a:lnTo>
                  <a:lnTo>
                    <a:pt x="1652497" y="236626"/>
                  </a:lnTo>
                  <a:lnTo>
                    <a:pt x="1616773" y="208311"/>
                  </a:lnTo>
                  <a:lnTo>
                    <a:pt x="1579048" y="181498"/>
                  </a:lnTo>
                  <a:lnTo>
                    <a:pt x="1539413" y="156254"/>
                  </a:lnTo>
                  <a:lnTo>
                    <a:pt x="1497955" y="132645"/>
                  </a:lnTo>
                  <a:lnTo>
                    <a:pt x="1454765" y="110738"/>
                  </a:lnTo>
                  <a:lnTo>
                    <a:pt x="1409931" y="90600"/>
                  </a:lnTo>
                  <a:lnTo>
                    <a:pt x="1363542" y="72298"/>
                  </a:lnTo>
                  <a:lnTo>
                    <a:pt x="1315688" y="55899"/>
                  </a:lnTo>
                  <a:lnTo>
                    <a:pt x="1266457" y="41470"/>
                  </a:lnTo>
                  <a:lnTo>
                    <a:pt x="1215940" y="29077"/>
                  </a:lnTo>
                  <a:lnTo>
                    <a:pt x="1164224" y="18787"/>
                  </a:lnTo>
                  <a:lnTo>
                    <a:pt x="1111400" y="10668"/>
                  </a:lnTo>
                  <a:lnTo>
                    <a:pt x="1057556" y="4786"/>
                  </a:lnTo>
                  <a:lnTo>
                    <a:pt x="1002782" y="1207"/>
                  </a:lnTo>
                  <a:lnTo>
                    <a:pt x="947166" y="0"/>
                  </a:lnTo>
                  <a:lnTo>
                    <a:pt x="891474" y="1207"/>
                  </a:lnTo>
                  <a:lnTo>
                    <a:pt x="836634" y="4786"/>
                  </a:lnTo>
                  <a:lnTo>
                    <a:pt x="782736" y="10668"/>
                  </a:lnTo>
                  <a:lnTo>
                    <a:pt x="729867" y="18787"/>
                  </a:lnTo>
                  <a:lnTo>
                    <a:pt x="678116" y="29077"/>
                  </a:lnTo>
                  <a:lnTo>
                    <a:pt x="627571" y="41470"/>
                  </a:lnTo>
                  <a:lnTo>
                    <a:pt x="578322" y="55899"/>
                  </a:lnTo>
                  <a:lnTo>
                    <a:pt x="530456" y="72298"/>
                  </a:lnTo>
                  <a:lnTo>
                    <a:pt x="484062" y="90600"/>
                  </a:lnTo>
                  <a:lnTo>
                    <a:pt x="439229" y="110738"/>
                  </a:lnTo>
                  <a:lnTo>
                    <a:pt x="396045" y="132645"/>
                  </a:lnTo>
                  <a:lnTo>
                    <a:pt x="354598" y="156254"/>
                  </a:lnTo>
                  <a:lnTo>
                    <a:pt x="314978" y="181498"/>
                  </a:lnTo>
                  <a:lnTo>
                    <a:pt x="277272" y="208311"/>
                  </a:lnTo>
                  <a:lnTo>
                    <a:pt x="241570" y="236626"/>
                  </a:lnTo>
                  <a:lnTo>
                    <a:pt x="207959" y="266375"/>
                  </a:lnTo>
                  <a:lnTo>
                    <a:pt x="176528" y="297492"/>
                  </a:lnTo>
                  <a:lnTo>
                    <a:pt x="147366" y="329911"/>
                  </a:lnTo>
                  <a:lnTo>
                    <a:pt x="120562" y="363563"/>
                  </a:lnTo>
                  <a:lnTo>
                    <a:pt x="96203" y="398383"/>
                  </a:lnTo>
                  <a:lnTo>
                    <a:pt x="74378" y="434304"/>
                  </a:lnTo>
                  <a:lnTo>
                    <a:pt x="55176" y="471258"/>
                  </a:lnTo>
                  <a:lnTo>
                    <a:pt x="38685" y="509179"/>
                  </a:lnTo>
                  <a:lnTo>
                    <a:pt x="24994" y="548000"/>
                  </a:lnTo>
                  <a:lnTo>
                    <a:pt x="14192" y="587654"/>
                  </a:lnTo>
                  <a:lnTo>
                    <a:pt x="6366" y="628074"/>
                  </a:lnTo>
                  <a:lnTo>
                    <a:pt x="1606" y="669193"/>
                  </a:lnTo>
                  <a:lnTo>
                    <a:pt x="0" y="710946"/>
                  </a:lnTo>
                  <a:lnTo>
                    <a:pt x="1606" y="752619"/>
                  </a:lnTo>
                  <a:lnTo>
                    <a:pt x="6366" y="793665"/>
                  </a:lnTo>
                  <a:lnTo>
                    <a:pt x="14192" y="834018"/>
                  </a:lnTo>
                  <a:lnTo>
                    <a:pt x="24994" y="873609"/>
                  </a:lnTo>
                  <a:lnTo>
                    <a:pt x="38685" y="912373"/>
                  </a:lnTo>
                  <a:lnTo>
                    <a:pt x="55176" y="950241"/>
                  </a:lnTo>
                  <a:lnTo>
                    <a:pt x="74378" y="987147"/>
                  </a:lnTo>
                  <a:lnTo>
                    <a:pt x="96203" y="1023023"/>
                  </a:lnTo>
                  <a:lnTo>
                    <a:pt x="120562" y="1057804"/>
                  </a:lnTo>
                  <a:lnTo>
                    <a:pt x="147366" y="1091421"/>
                  </a:lnTo>
                  <a:lnTo>
                    <a:pt x="176528" y="1123807"/>
                  </a:lnTo>
                  <a:lnTo>
                    <a:pt x="207959" y="1154896"/>
                  </a:lnTo>
                  <a:lnTo>
                    <a:pt x="241570" y="1184620"/>
                  </a:lnTo>
                  <a:lnTo>
                    <a:pt x="277272" y="1212913"/>
                  </a:lnTo>
                  <a:lnTo>
                    <a:pt x="314978" y="1239707"/>
                  </a:lnTo>
                  <a:lnTo>
                    <a:pt x="354598" y="1264935"/>
                  </a:lnTo>
                  <a:lnTo>
                    <a:pt x="396045" y="1288530"/>
                  </a:lnTo>
                  <a:lnTo>
                    <a:pt x="439229" y="1310426"/>
                  </a:lnTo>
                  <a:lnTo>
                    <a:pt x="484062" y="1330554"/>
                  </a:lnTo>
                  <a:lnTo>
                    <a:pt x="530456" y="1348848"/>
                  </a:lnTo>
                  <a:lnTo>
                    <a:pt x="578322" y="1365242"/>
                  </a:lnTo>
                  <a:lnTo>
                    <a:pt x="627571" y="1379667"/>
                  </a:lnTo>
                  <a:lnTo>
                    <a:pt x="678116" y="1392056"/>
                  </a:lnTo>
                  <a:lnTo>
                    <a:pt x="729867" y="1402344"/>
                  </a:lnTo>
                  <a:lnTo>
                    <a:pt x="782736" y="1410462"/>
                  </a:lnTo>
                  <a:lnTo>
                    <a:pt x="836634" y="1416344"/>
                  </a:lnTo>
                  <a:lnTo>
                    <a:pt x="891474" y="1419922"/>
                  </a:lnTo>
                  <a:lnTo>
                    <a:pt x="947166" y="1421130"/>
                  </a:lnTo>
                  <a:lnTo>
                    <a:pt x="1002782" y="1419922"/>
                  </a:lnTo>
                  <a:lnTo>
                    <a:pt x="1057556" y="1416344"/>
                  </a:lnTo>
                  <a:lnTo>
                    <a:pt x="1111400" y="1410462"/>
                  </a:lnTo>
                  <a:lnTo>
                    <a:pt x="1164224" y="1402344"/>
                  </a:lnTo>
                  <a:lnTo>
                    <a:pt x="1215940" y="1392056"/>
                  </a:lnTo>
                  <a:lnTo>
                    <a:pt x="1266457" y="1379667"/>
                  </a:lnTo>
                  <a:lnTo>
                    <a:pt x="1315688" y="1365242"/>
                  </a:lnTo>
                  <a:lnTo>
                    <a:pt x="1363542" y="1348848"/>
                  </a:lnTo>
                  <a:lnTo>
                    <a:pt x="1409931" y="1330554"/>
                  </a:lnTo>
                  <a:lnTo>
                    <a:pt x="1454765" y="1310426"/>
                  </a:lnTo>
                  <a:lnTo>
                    <a:pt x="1497955" y="1288530"/>
                  </a:lnTo>
                  <a:lnTo>
                    <a:pt x="1539413" y="1264935"/>
                  </a:lnTo>
                  <a:lnTo>
                    <a:pt x="1579048" y="1239707"/>
                  </a:lnTo>
                  <a:lnTo>
                    <a:pt x="1616773" y="1212913"/>
                  </a:lnTo>
                  <a:lnTo>
                    <a:pt x="1652497" y="1184620"/>
                  </a:lnTo>
                  <a:lnTo>
                    <a:pt x="1686132" y="1154896"/>
                  </a:lnTo>
                  <a:lnTo>
                    <a:pt x="1717589" y="1123807"/>
                  </a:lnTo>
                  <a:lnTo>
                    <a:pt x="1746777" y="1091421"/>
                  </a:lnTo>
                  <a:lnTo>
                    <a:pt x="1773609" y="1057804"/>
                  </a:lnTo>
                  <a:lnTo>
                    <a:pt x="1797995" y="1023023"/>
                  </a:lnTo>
                  <a:lnTo>
                    <a:pt x="1819846" y="987147"/>
                  </a:lnTo>
                  <a:lnTo>
                    <a:pt x="1839073" y="950241"/>
                  </a:lnTo>
                  <a:lnTo>
                    <a:pt x="1855586" y="912373"/>
                  </a:lnTo>
                  <a:lnTo>
                    <a:pt x="1869297" y="873609"/>
                  </a:lnTo>
                  <a:lnTo>
                    <a:pt x="1880116" y="834018"/>
                  </a:lnTo>
                  <a:lnTo>
                    <a:pt x="1887954" y="793665"/>
                  </a:lnTo>
                  <a:lnTo>
                    <a:pt x="1892722" y="752619"/>
                  </a:lnTo>
                  <a:lnTo>
                    <a:pt x="1894332" y="710946"/>
                  </a:lnTo>
                  <a:close/>
                </a:path>
              </a:pathLst>
            </a:custGeom>
            <a:solidFill>
              <a:srgbClr val="2C778C"/>
            </a:solidFill>
          </p:spPr>
          <p:txBody>
            <a:bodyPr wrap="square" lIns="0" tIns="0" rIns="0" bIns="0" rtlCol="0"/>
            <a:lstStyle/>
            <a:p>
              <a:endParaRPr/>
            </a:p>
          </p:txBody>
        </p:sp>
        <p:pic>
          <p:nvPicPr>
            <p:cNvPr id="5" name="object 5"/>
            <p:cNvPicPr/>
            <p:nvPr/>
          </p:nvPicPr>
          <p:blipFill>
            <a:blip r:embed="rId2" cstate="print"/>
            <a:stretch>
              <a:fillRect/>
            </a:stretch>
          </p:blipFill>
          <p:spPr>
            <a:xfrm>
              <a:off x="6709295" y="1844040"/>
              <a:ext cx="1043939" cy="1039367"/>
            </a:xfrm>
            <a:prstGeom prst="rect">
              <a:avLst/>
            </a:prstGeom>
          </p:spPr>
        </p:pic>
      </p:grpSp>
      <p:sp>
        <p:nvSpPr>
          <p:cNvPr id="6" name="object 6"/>
          <p:cNvSpPr txBox="1">
            <a:spLocks noGrp="1"/>
          </p:cNvSpPr>
          <p:nvPr>
            <p:ph type="title"/>
          </p:nvPr>
        </p:nvSpPr>
        <p:spPr>
          <a:xfrm>
            <a:off x="1386211" y="894080"/>
            <a:ext cx="8259445" cy="560705"/>
          </a:xfrm>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276C76"/>
                </a:solidFill>
              </a:rPr>
              <a:t>多元化愛滋病毒(HIV)</a:t>
            </a:r>
            <a:r>
              <a:rPr sz="3500" spc="-15" dirty="0">
                <a:solidFill>
                  <a:srgbClr val="276C76"/>
                </a:solidFill>
              </a:rPr>
              <a:t>檢驗及諮詢服務管道</a:t>
            </a:r>
            <a:endParaRPr sz="3500"/>
          </a:p>
        </p:txBody>
      </p:sp>
      <p:sp>
        <p:nvSpPr>
          <p:cNvPr id="7" name="object 7"/>
          <p:cNvSpPr txBox="1"/>
          <p:nvPr/>
        </p:nvSpPr>
        <p:spPr>
          <a:xfrm>
            <a:off x="5859913" y="3163150"/>
            <a:ext cx="4567555" cy="1141095"/>
          </a:xfrm>
          <a:prstGeom prst="rect">
            <a:avLst/>
          </a:prstGeom>
        </p:spPr>
        <p:txBody>
          <a:bodyPr vert="horz" wrap="square" lIns="0" tIns="132080" rIns="0" bIns="0" rtlCol="0">
            <a:spAutoFit/>
          </a:bodyPr>
          <a:lstStyle/>
          <a:p>
            <a:pPr marL="12700">
              <a:lnSpc>
                <a:spcPct val="100000"/>
              </a:lnSpc>
              <a:spcBef>
                <a:spcPts val="1040"/>
              </a:spcBef>
            </a:pPr>
            <a:r>
              <a:rPr sz="2600" b="1" dirty="0">
                <a:solidFill>
                  <a:srgbClr val="C55A11"/>
                </a:solidFill>
                <a:latin typeface="Microsoft JhengHei"/>
                <a:cs typeface="Microsoft JhengHei"/>
              </a:rPr>
              <a:t>愛滋指定醫事機</a:t>
            </a:r>
            <a:r>
              <a:rPr sz="2600" b="1" spc="-50" dirty="0">
                <a:solidFill>
                  <a:srgbClr val="C55A11"/>
                </a:solidFill>
                <a:latin typeface="Microsoft JhengHei"/>
                <a:cs typeface="Microsoft JhengHei"/>
              </a:rPr>
              <a:t>構</a:t>
            </a:r>
            <a:endParaRPr sz="2600">
              <a:latin typeface="Microsoft JhengHei"/>
              <a:cs typeface="Microsoft JhengHei"/>
            </a:endParaRPr>
          </a:p>
          <a:p>
            <a:pPr marL="201295" indent="-189230">
              <a:lnSpc>
                <a:spcPct val="100000"/>
              </a:lnSpc>
              <a:spcBef>
                <a:spcPts val="580"/>
              </a:spcBef>
              <a:buSzPct val="61290"/>
              <a:buFont typeface="Wingdings"/>
              <a:buChar char=""/>
              <a:tabLst>
                <a:tab pos="201930" algn="l"/>
              </a:tabLst>
            </a:pPr>
            <a:r>
              <a:rPr sz="1550" dirty="0">
                <a:solidFill>
                  <a:srgbClr val="252525"/>
                </a:solidFill>
                <a:latin typeface="Microsoft JhengHei"/>
                <a:cs typeface="Microsoft JhengHei"/>
              </a:rPr>
              <a:t>提供HIV檢驗及衛教諮詢、感染者醫療照護等服</a:t>
            </a:r>
            <a:r>
              <a:rPr sz="1550" spc="-50" dirty="0">
                <a:solidFill>
                  <a:srgbClr val="252525"/>
                </a:solidFill>
                <a:latin typeface="Microsoft JhengHei"/>
                <a:cs typeface="Microsoft JhengHei"/>
              </a:rPr>
              <a:t>務</a:t>
            </a:r>
            <a:endParaRPr sz="1550">
              <a:latin typeface="Microsoft JhengHei"/>
              <a:cs typeface="Microsoft JhengHei"/>
            </a:endParaRPr>
          </a:p>
          <a:p>
            <a:pPr marL="201295" indent="-189230">
              <a:lnSpc>
                <a:spcPct val="100000"/>
              </a:lnSpc>
              <a:spcBef>
                <a:spcPts val="415"/>
              </a:spcBef>
              <a:buClr>
                <a:srgbClr val="252525"/>
              </a:buClr>
              <a:buSzPct val="61290"/>
              <a:buFont typeface="Wingdings"/>
              <a:buChar char=""/>
              <a:tabLst>
                <a:tab pos="201930" algn="l"/>
              </a:tabLst>
            </a:pPr>
            <a:r>
              <a:rPr sz="1550" dirty="0">
                <a:latin typeface="Microsoft JhengHei"/>
                <a:cs typeface="Microsoft JhengHei"/>
              </a:rPr>
              <a:t>整合式篩檢服</a:t>
            </a:r>
            <a:r>
              <a:rPr sz="1550" spc="-50" dirty="0">
                <a:latin typeface="Microsoft JhengHei"/>
                <a:cs typeface="Microsoft JhengHei"/>
              </a:rPr>
              <a:t>務</a:t>
            </a:r>
            <a:endParaRPr sz="1550">
              <a:latin typeface="Microsoft JhengHei"/>
              <a:cs typeface="Microsoft JhengHei"/>
            </a:endParaRPr>
          </a:p>
        </p:txBody>
      </p:sp>
      <p:pic>
        <p:nvPicPr>
          <p:cNvPr id="8" name="object 8"/>
          <p:cNvPicPr/>
          <p:nvPr/>
        </p:nvPicPr>
        <p:blipFill>
          <a:blip r:embed="rId3" cstate="print"/>
          <a:stretch>
            <a:fillRect/>
          </a:stretch>
        </p:blipFill>
        <p:spPr>
          <a:xfrm>
            <a:off x="1184795" y="1713738"/>
            <a:ext cx="1905000" cy="1432335"/>
          </a:xfrm>
          <a:prstGeom prst="rect">
            <a:avLst/>
          </a:prstGeom>
        </p:spPr>
      </p:pic>
      <p:sp>
        <p:nvSpPr>
          <p:cNvPr id="9" name="object 9"/>
          <p:cNvSpPr txBox="1"/>
          <p:nvPr/>
        </p:nvSpPr>
        <p:spPr>
          <a:xfrm>
            <a:off x="771023" y="4724472"/>
            <a:ext cx="422275" cy="1138555"/>
          </a:xfrm>
          <a:prstGeom prst="rect">
            <a:avLst/>
          </a:prstGeom>
        </p:spPr>
        <p:txBody>
          <a:bodyPr vert="horz" wrap="square" lIns="0" tIns="18415" rIns="0" bIns="0" rtlCol="0">
            <a:spAutoFit/>
          </a:bodyPr>
          <a:lstStyle/>
          <a:p>
            <a:pPr>
              <a:lnSpc>
                <a:spcPct val="100000"/>
              </a:lnSpc>
              <a:spcBef>
                <a:spcPts val="145"/>
              </a:spcBef>
            </a:pPr>
            <a:r>
              <a:rPr sz="950" dirty="0">
                <a:solidFill>
                  <a:srgbClr val="252525"/>
                </a:solidFill>
                <a:latin typeface="Wingdings"/>
                <a:cs typeface="Wingdings"/>
              </a:rPr>
              <a:t></a:t>
            </a:r>
            <a:r>
              <a:rPr sz="950" spc="145" dirty="0">
                <a:solidFill>
                  <a:srgbClr val="252525"/>
                </a:solidFill>
                <a:latin typeface="Times New Roman"/>
                <a:cs typeface="Times New Roman"/>
              </a:rPr>
              <a:t>  </a:t>
            </a:r>
            <a:r>
              <a:rPr sz="1550" spc="-60" dirty="0">
                <a:solidFill>
                  <a:srgbClr val="252525"/>
                </a:solidFill>
                <a:latin typeface="Microsoft JhengHei"/>
                <a:cs typeface="Microsoft JhengHei"/>
              </a:rPr>
              <a:t>協</a:t>
            </a:r>
            <a:endParaRPr sz="1550">
              <a:latin typeface="Microsoft JhengHei"/>
              <a:cs typeface="Microsoft JhengHei"/>
            </a:endParaRPr>
          </a:p>
          <a:p>
            <a:pPr>
              <a:lnSpc>
                <a:spcPct val="100000"/>
              </a:lnSpc>
              <a:spcBef>
                <a:spcPts val="5"/>
              </a:spcBef>
            </a:pPr>
            <a:endParaRPr sz="1200">
              <a:latin typeface="Microsoft JhengHei"/>
              <a:cs typeface="Microsoft JhengHei"/>
            </a:endParaRPr>
          </a:p>
          <a:p>
            <a:pPr marL="176530">
              <a:lnSpc>
                <a:spcPct val="101600"/>
              </a:lnSpc>
            </a:pPr>
            <a:r>
              <a:rPr sz="1900" b="1" spc="-50" dirty="0">
                <a:latin typeface="Microsoft JhengHei"/>
                <a:cs typeface="Microsoft JhengHei"/>
              </a:rPr>
              <a:t>服 </a:t>
            </a:r>
            <a:r>
              <a:rPr sz="1900" b="1" spc="-50" dirty="0">
                <a:solidFill>
                  <a:srgbClr val="0070C0"/>
                </a:solidFill>
                <a:latin typeface="Microsoft JhengHei"/>
                <a:cs typeface="Microsoft JhengHei"/>
              </a:rPr>
              <a:t>h</a:t>
            </a:r>
            <a:endParaRPr sz="1900">
              <a:latin typeface="Microsoft JhengHei"/>
              <a:cs typeface="Microsoft JhengHei"/>
            </a:endParaRPr>
          </a:p>
        </p:txBody>
      </p:sp>
      <p:sp>
        <p:nvSpPr>
          <p:cNvPr id="10" name="object 10"/>
          <p:cNvSpPr/>
          <p:nvPr/>
        </p:nvSpPr>
        <p:spPr>
          <a:xfrm>
            <a:off x="672731" y="5189220"/>
            <a:ext cx="4420870" cy="746760"/>
          </a:xfrm>
          <a:custGeom>
            <a:avLst/>
            <a:gdLst/>
            <a:ahLst/>
            <a:cxnLst/>
            <a:rect l="l" t="t" r="r" b="b"/>
            <a:pathLst>
              <a:path w="4420870" h="746760">
                <a:moveTo>
                  <a:pt x="4420362" y="621792"/>
                </a:moveTo>
                <a:lnTo>
                  <a:pt x="4420362" y="124206"/>
                </a:lnTo>
                <a:lnTo>
                  <a:pt x="4410586" y="75866"/>
                </a:lnTo>
                <a:lnTo>
                  <a:pt x="4383881" y="36385"/>
                </a:lnTo>
                <a:lnTo>
                  <a:pt x="4344173" y="9763"/>
                </a:lnTo>
                <a:lnTo>
                  <a:pt x="4295394" y="0"/>
                </a:lnTo>
                <a:lnTo>
                  <a:pt x="124968" y="0"/>
                </a:lnTo>
                <a:lnTo>
                  <a:pt x="76188" y="9763"/>
                </a:lnTo>
                <a:lnTo>
                  <a:pt x="36480" y="36385"/>
                </a:lnTo>
                <a:lnTo>
                  <a:pt x="9775" y="75866"/>
                </a:lnTo>
                <a:lnTo>
                  <a:pt x="0" y="124206"/>
                </a:lnTo>
                <a:lnTo>
                  <a:pt x="0" y="621792"/>
                </a:lnTo>
                <a:lnTo>
                  <a:pt x="9775" y="670571"/>
                </a:lnTo>
                <a:lnTo>
                  <a:pt x="36480" y="710279"/>
                </a:lnTo>
                <a:lnTo>
                  <a:pt x="76188" y="736984"/>
                </a:lnTo>
                <a:lnTo>
                  <a:pt x="124968" y="746760"/>
                </a:lnTo>
                <a:lnTo>
                  <a:pt x="4295394" y="746760"/>
                </a:lnTo>
                <a:lnTo>
                  <a:pt x="4344173" y="736984"/>
                </a:lnTo>
                <a:lnTo>
                  <a:pt x="4383881" y="710279"/>
                </a:lnTo>
                <a:lnTo>
                  <a:pt x="4410586" y="670571"/>
                </a:lnTo>
                <a:lnTo>
                  <a:pt x="4420362" y="621792"/>
                </a:lnTo>
                <a:close/>
              </a:path>
            </a:pathLst>
          </a:custGeom>
          <a:solidFill>
            <a:srgbClr val="FFFFCC"/>
          </a:solidFill>
        </p:spPr>
        <p:txBody>
          <a:bodyPr wrap="square" lIns="0" tIns="0" rIns="0" bIns="0" rtlCol="0"/>
          <a:lstStyle/>
          <a:p>
            <a:endParaRPr/>
          </a:p>
        </p:txBody>
      </p:sp>
      <p:sp>
        <p:nvSpPr>
          <p:cNvPr id="11" name="object 11"/>
          <p:cNvSpPr txBox="1"/>
          <p:nvPr/>
        </p:nvSpPr>
        <p:spPr>
          <a:xfrm>
            <a:off x="720985" y="3240278"/>
            <a:ext cx="4548505" cy="3079115"/>
          </a:xfrm>
          <a:prstGeom prst="rect">
            <a:avLst/>
          </a:prstGeom>
        </p:spPr>
        <p:txBody>
          <a:bodyPr vert="horz" wrap="square" lIns="0" tIns="11430" rIns="0" bIns="0" rtlCol="0">
            <a:spAutoFit/>
          </a:bodyPr>
          <a:lstStyle/>
          <a:p>
            <a:pPr marL="49530" marR="5080">
              <a:lnSpc>
                <a:spcPct val="101200"/>
              </a:lnSpc>
              <a:spcBef>
                <a:spcPts val="90"/>
              </a:spcBef>
            </a:pPr>
            <a:r>
              <a:rPr sz="2600" b="1" dirty="0">
                <a:solidFill>
                  <a:srgbClr val="C55A11"/>
                </a:solidFill>
                <a:latin typeface="Microsoft JhengHei"/>
                <a:cs typeface="Microsoft JhengHei"/>
              </a:rPr>
              <a:t>各縣市衛生局/所、⺠間團體</a:t>
            </a:r>
            <a:r>
              <a:rPr sz="2600" b="1" spc="-50" dirty="0">
                <a:solidFill>
                  <a:srgbClr val="C55A11"/>
                </a:solidFill>
                <a:latin typeface="Microsoft JhengHei"/>
                <a:cs typeface="Microsoft JhengHei"/>
              </a:rPr>
              <a:t>、</a:t>
            </a:r>
            <a:r>
              <a:rPr sz="2600" b="1" dirty="0">
                <a:solidFill>
                  <a:srgbClr val="C55A11"/>
                </a:solidFill>
                <a:latin typeface="Microsoft JhengHei"/>
                <a:cs typeface="Microsoft JhengHei"/>
              </a:rPr>
              <a:t>多元性別友善服務中</a:t>
            </a:r>
            <a:r>
              <a:rPr sz="2600" b="1" spc="-50" dirty="0">
                <a:solidFill>
                  <a:srgbClr val="C55A11"/>
                </a:solidFill>
                <a:latin typeface="Microsoft JhengHei"/>
                <a:cs typeface="Microsoft JhengHei"/>
              </a:rPr>
              <a:t>心</a:t>
            </a:r>
            <a:endParaRPr sz="2600">
              <a:latin typeface="Microsoft JhengHei"/>
              <a:cs typeface="Microsoft JhengHei"/>
            </a:endParaRPr>
          </a:p>
          <a:p>
            <a:pPr marL="238760" indent="-189865">
              <a:lnSpc>
                <a:spcPct val="100000"/>
              </a:lnSpc>
              <a:spcBef>
                <a:spcPts val="595"/>
              </a:spcBef>
              <a:buSzPct val="61290"/>
              <a:buFont typeface="Wingdings"/>
              <a:buChar char=""/>
              <a:tabLst>
                <a:tab pos="239395" algn="l"/>
              </a:tabLst>
            </a:pPr>
            <a:r>
              <a:rPr sz="1550" dirty="0">
                <a:solidFill>
                  <a:srgbClr val="252525"/>
                </a:solidFill>
                <a:latin typeface="Microsoft JhengHei"/>
                <a:cs typeface="Microsoft JhengHei"/>
              </a:rPr>
              <a:t>提供HIV檢驗及衛教諮詢服</a:t>
            </a:r>
            <a:r>
              <a:rPr sz="1550" spc="-50" dirty="0">
                <a:solidFill>
                  <a:srgbClr val="252525"/>
                </a:solidFill>
                <a:latin typeface="Microsoft JhengHei"/>
                <a:cs typeface="Microsoft JhengHei"/>
              </a:rPr>
              <a:t>務</a:t>
            </a:r>
            <a:endParaRPr sz="1550">
              <a:latin typeface="Microsoft JhengHei"/>
              <a:cs typeface="Microsoft JhengHei"/>
            </a:endParaRPr>
          </a:p>
          <a:p>
            <a:pPr marL="239395" marR="1696085" indent="-189865">
              <a:lnSpc>
                <a:spcPct val="130000"/>
              </a:lnSpc>
              <a:buSzPct val="61290"/>
              <a:buFont typeface="Wingdings"/>
              <a:buChar char=""/>
              <a:tabLst>
                <a:tab pos="439420" algn="l"/>
              </a:tabLst>
            </a:pPr>
            <a:r>
              <a:rPr sz="1550" dirty="0">
                <a:solidFill>
                  <a:srgbClr val="252525"/>
                </a:solidFill>
                <a:latin typeface="Microsoft JhengHei"/>
                <a:cs typeface="Microsoft JhengHei"/>
              </a:rPr>
              <a:t>不定期舉辦社區外展篩檢活</a:t>
            </a:r>
            <a:r>
              <a:rPr sz="1550" spc="-50" dirty="0">
                <a:solidFill>
                  <a:srgbClr val="252525"/>
                </a:solidFill>
                <a:latin typeface="Microsoft JhengHei"/>
                <a:cs typeface="Microsoft JhengHei"/>
              </a:rPr>
              <a:t>動	</a:t>
            </a:r>
            <a:r>
              <a:rPr sz="1550" dirty="0">
                <a:solidFill>
                  <a:srgbClr val="252525"/>
                </a:solidFill>
                <a:latin typeface="Microsoft JhengHei"/>
                <a:cs typeface="Microsoft JhengHei"/>
              </a:rPr>
              <a:t>助轉介預防及醫療照護服</a:t>
            </a:r>
            <a:r>
              <a:rPr sz="1550" spc="-50" dirty="0">
                <a:solidFill>
                  <a:srgbClr val="252525"/>
                </a:solidFill>
                <a:latin typeface="Microsoft JhengHei"/>
                <a:cs typeface="Microsoft JhengHei"/>
              </a:rPr>
              <a:t>務</a:t>
            </a:r>
            <a:endParaRPr sz="1550">
              <a:latin typeface="Microsoft JhengHei"/>
              <a:cs typeface="Microsoft JhengHei"/>
            </a:endParaRPr>
          </a:p>
          <a:p>
            <a:pPr>
              <a:lnSpc>
                <a:spcPct val="100000"/>
              </a:lnSpc>
            </a:pPr>
            <a:endParaRPr sz="1200">
              <a:latin typeface="Microsoft JhengHei"/>
              <a:cs typeface="Microsoft JhengHei"/>
            </a:endParaRPr>
          </a:p>
          <a:p>
            <a:pPr marL="379730" marR="1432560" indent="92075">
              <a:lnSpc>
                <a:spcPct val="101600"/>
              </a:lnSpc>
              <a:spcBef>
                <a:spcPts val="5"/>
              </a:spcBef>
            </a:pPr>
            <a:r>
              <a:rPr sz="1900" b="1" dirty="0">
                <a:latin typeface="Microsoft JhengHei"/>
                <a:cs typeface="Microsoft JhengHei"/>
              </a:rPr>
              <a:t>務地點</a:t>
            </a:r>
            <a:r>
              <a:rPr sz="1900" b="1" spc="-50" dirty="0">
                <a:latin typeface="Microsoft JhengHei"/>
                <a:cs typeface="Microsoft JhengHei"/>
              </a:rPr>
              <a:t>： </a:t>
            </a:r>
            <a:r>
              <a:rPr sz="1900" b="1" spc="-10" dirty="0">
                <a:solidFill>
                  <a:srgbClr val="0070C0"/>
                </a:solidFill>
                <a:latin typeface="Microsoft JhengHei"/>
                <a:cs typeface="Microsoft JhengHei"/>
              </a:rPr>
              <a:t>ttps://reurl.cc/V3goGQ</a:t>
            </a:r>
            <a:endParaRPr sz="1900">
              <a:latin typeface="Microsoft JhengHei"/>
              <a:cs typeface="Microsoft JhengHei"/>
            </a:endParaRPr>
          </a:p>
          <a:p>
            <a:pPr marL="12700">
              <a:lnSpc>
                <a:spcPct val="100000"/>
              </a:lnSpc>
              <a:spcBef>
                <a:spcPts val="1920"/>
              </a:spcBef>
            </a:pPr>
            <a:r>
              <a:rPr sz="1400" spc="-10" dirty="0">
                <a:solidFill>
                  <a:srgbClr val="3F3F3F"/>
                </a:solidFill>
                <a:latin typeface="Microsoft JhengHei"/>
                <a:cs typeface="Microsoft JhengHei"/>
              </a:rPr>
              <a:t>資料來源：</a:t>
            </a:r>
            <a:endParaRPr sz="1400">
              <a:latin typeface="Microsoft JhengHei"/>
              <a:cs typeface="Microsoft JhengHei"/>
            </a:endParaRPr>
          </a:p>
        </p:txBody>
      </p:sp>
      <p:grpSp>
        <p:nvGrpSpPr>
          <p:cNvPr id="12" name="object 12"/>
          <p:cNvGrpSpPr/>
          <p:nvPr/>
        </p:nvGrpSpPr>
        <p:grpSpPr>
          <a:xfrm>
            <a:off x="167525" y="4836414"/>
            <a:ext cx="4701540" cy="1027430"/>
            <a:chOff x="167525" y="4836414"/>
            <a:chExt cx="4701540" cy="1027430"/>
          </a:xfrm>
        </p:grpSpPr>
        <p:pic>
          <p:nvPicPr>
            <p:cNvPr id="13" name="object 13"/>
            <p:cNvPicPr/>
            <p:nvPr/>
          </p:nvPicPr>
          <p:blipFill>
            <a:blip r:embed="rId4" cstate="print"/>
            <a:stretch>
              <a:fillRect/>
            </a:stretch>
          </p:blipFill>
          <p:spPr>
            <a:xfrm>
              <a:off x="4132211" y="5127498"/>
              <a:ext cx="736854" cy="736091"/>
            </a:xfrm>
            <a:prstGeom prst="rect">
              <a:avLst/>
            </a:prstGeom>
          </p:spPr>
        </p:pic>
        <p:pic>
          <p:nvPicPr>
            <p:cNvPr id="14" name="object 14"/>
            <p:cNvPicPr/>
            <p:nvPr/>
          </p:nvPicPr>
          <p:blipFill>
            <a:blip r:embed="rId5" cstate="print"/>
            <a:stretch>
              <a:fillRect/>
            </a:stretch>
          </p:blipFill>
          <p:spPr>
            <a:xfrm>
              <a:off x="167525" y="4836414"/>
              <a:ext cx="881633" cy="886205"/>
            </a:xfrm>
            <a:prstGeom prst="rect">
              <a:avLst/>
            </a:prstGeom>
          </p:spPr>
        </p:pic>
      </p:grpSp>
      <p:sp>
        <p:nvSpPr>
          <p:cNvPr id="15" name="object 15"/>
          <p:cNvSpPr/>
          <p:nvPr/>
        </p:nvSpPr>
        <p:spPr>
          <a:xfrm>
            <a:off x="5846711" y="5161026"/>
            <a:ext cx="4419600" cy="746760"/>
          </a:xfrm>
          <a:custGeom>
            <a:avLst/>
            <a:gdLst/>
            <a:ahLst/>
            <a:cxnLst/>
            <a:rect l="l" t="t" r="r" b="b"/>
            <a:pathLst>
              <a:path w="4419600" h="746760">
                <a:moveTo>
                  <a:pt x="4419600" y="622554"/>
                </a:moveTo>
                <a:lnTo>
                  <a:pt x="4419600" y="124968"/>
                </a:lnTo>
                <a:lnTo>
                  <a:pt x="4409836" y="76509"/>
                </a:lnTo>
                <a:lnTo>
                  <a:pt x="4383214" y="36766"/>
                </a:lnTo>
                <a:lnTo>
                  <a:pt x="4343733" y="9882"/>
                </a:lnTo>
                <a:lnTo>
                  <a:pt x="4295394" y="0"/>
                </a:lnTo>
                <a:lnTo>
                  <a:pt x="124205" y="0"/>
                </a:lnTo>
                <a:lnTo>
                  <a:pt x="75866" y="9882"/>
                </a:lnTo>
                <a:lnTo>
                  <a:pt x="36385" y="36766"/>
                </a:lnTo>
                <a:lnTo>
                  <a:pt x="9763" y="76509"/>
                </a:lnTo>
                <a:lnTo>
                  <a:pt x="0" y="124968"/>
                </a:lnTo>
                <a:lnTo>
                  <a:pt x="0" y="622554"/>
                </a:lnTo>
                <a:lnTo>
                  <a:pt x="9763" y="670893"/>
                </a:lnTo>
                <a:lnTo>
                  <a:pt x="36385" y="710374"/>
                </a:lnTo>
                <a:lnTo>
                  <a:pt x="75866" y="736996"/>
                </a:lnTo>
                <a:lnTo>
                  <a:pt x="124206" y="746760"/>
                </a:lnTo>
                <a:lnTo>
                  <a:pt x="4295394" y="746760"/>
                </a:lnTo>
                <a:lnTo>
                  <a:pt x="4343733" y="736996"/>
                </a:lnTo>
                <a:lnTo>
                  <a:pt x="4383214" y="710374"/>
                </a:lnTo>
                <a:lnTo>
                  <a:pt x="4409836" y="670893"/>
                </a:lnTo>
                <a:lnTo>
                  <a:pt x="4419600" y="622554"/>
                </a:lnTo>
                <a:close/>
              </a:path>
            </a:pathLst>
          </a:custGeom>
          <a:solidFill>
            <a:srgbClr val="FFFFCC"/>
          </a:solidFill>
        </p:spPr>
        <p:txBody>
          <a:bodyPr wrap="square" lIns="0" tIns="0" rIns="0" bIns="0" rtlCol="0"/>
          <a:lstStyle/>
          <a:p>
            <a:endParaRPr/>
          </a:p>
        </p:txBody>
      </p:sp>
      <p:sp>
        <p:nvSpPr>
          <p:cNvPr id="16" name="object 16"/>
          <p:cNvSpPr txBox="1"/>
          <p:nvPr/>
        </p:nvSpPr>
        <p:spPr>
          <a:xfrm>
            <a:off x="6121025" y="5214846"/>
            <a:ext cx="245110" cy="621030"/>
          </a:xfrm>
          <a:prstGeom prst="rect">
            <a:avLst/>
          </a:prstGeom>
        </p:spPr>
        <p:txBody>
          <a:bodyPr vert="horz" wrap="square" lIns="0" tIns="17780" rIns="0" bIns="0" rtlCol="0">
            <a:spAutoFit/>
          </a:bodyPr>
          <a:lstStyle/>
          <a:p>
            <a:pPr>
              <a:lnSpc>
                <a:spcPct val="101600"/>
              </a:lnSpc>
              <a:spcBef>
                <a:spcPts val="140"/>
              </a:spcBef>
            </a:pPr>
            <a:r>
              <a:rPr sz="1900" b="1" spc="-50" dirty="0">
                <a:latin typeface="Microsoft JhengHei"/>
                <a:cs typeface="Microsoft JhengHei"/>
              </a:rPr>
              <a:t>愛 </a:t>
            </a:r>
            <a:r>
              <a:rPr sz="1900" b="1" spc="-50" dirty="0">
                <a:solidFill>
                  <a:srgbClr val="0070C0"/>
                </a:solidFill>
                <a:latin typeface="Microsoft JhengHei"/>
                <a:cs typeface="Microsoft JhengHei"/>
              </a:rPr>
              <a:t>h</a:t>
            </a:r>
            <a:endParaRPr sz="1900">
              <a:latin typeface="Microsoft JhengHei"/>
              <a:cs typeface="Microsoft JhengHei"/>
            </a:endParaRPr>
          </a:p>
        </p:txBody>
      </p:sp>
      <p:sp>
        <p:nvSpPr>
          <p:cNvPr id="17" name="object 17"/>
          <p:cNvSpPr txBox="1"/>
          <p:nvPr/>
        </p:nvSpPr>
        <p:spPr>
          <a:xfrm>
            <a:off x="6261628" y="5220715"/>
            <a:ext cx="3058160" cy="614045"/>
          </a:xfrm>
          <a:prstGeom prst="rect">
            <a:avLst/>
          </a:prstGeom>
        </p:spPr>
        <p:txBody>
          <a:bodyPr vert="horz" wrap="square" lIns="0" tIns="12065" rIns="0" bIns="0" rtlCol="0">
            <a:spAutoFit/>
          </a:bodyPr>
          <a:lstStyle/>
          <a:p>
            <a:pPr marL="12700" marR="5080" indent="91440">
              <a:lnSpc>
                <a:spcPct val="101600"/>
              </a:lnSpc>
              <a:spcBef>
                <a:spcPts val="95"/>
              </a:spcBef>
            </a:pPr>
            <a:r>
              <a:rPr sz="1900" b="1" dirty="0">
                <a:latin typeface="Microsoft JhengHei"/>
                <a:cs typeface="Microsoft JhengHei"/>
              </a:rPr>
              <a:t>滋指定醫事機構服務地點</a:t>
            </a:r>
            <a:r>
              <a:rPr sz="1900" b="1" spc="-50" dirty="0">
                <a:latin typeface="Microsoft JhengHei"/>
                <a:cs typeface="Microsoft JhengHei"/>
              </a:rPr>
              <a:t>： </a:t>
            </a:r>
            <a:r>
              <a:rPr sz="1900" b="1" spc="-10" dirty="0">
                <a:solidFill>
                  <a:srgbClr val="0070C0"/>
                </a:solidFill>
                <a:latin typeface="Microsoft JhengHei"/>
                <a:cs typeface="Microsoft JhengHei"/>
              </a:rPr>
              <a:t>ttps://reurl.cc/kVWlYx</a:t>
            </a:r>
            <a:endParaRPr sz="1900">
              <a:latin typeface="Microsoft JhengHei"/>
              <a:cs typeface="Microsoft JhengHei"/>
            </a:endParaRPr>
          </a:p>
        </p:txBody>
      </p:sp>
      <p:grpSp>
        <p:nvGrpSpPr>
          <p:cNvPr id="18" name="object 18"/>
          <p:cNvGrpSpPr/>
          <p:nvPr/>
        </p:nvGrpSpPr>
        <p:grpSpPr>
          <a:xfrm>
            <a:off x="5329313" y="4836414"/>
            <a:ext cx="4836160" cy="1050290"/>
            <a:chOff x="5329313" y="4836414"/>
            <a:chExt cx="4836160" cy="1050290"/>
          </a:xfrm>
        </p:grpSpPr>
        <p:pic>
          <p:nvPicPr>
            <p:cNvPr id="19" name="object 19"/>
            <p:cNvPicPr/>
            <p:nvPr/>
          </p:nvPicPr>
          <p:blipFill>
            <a:blip r:embed="rId6" cstate="print"/>
            <a:stretch>
              <a:fillRect/>
            </a:stretch>
          </p:blipFill>
          <p:spPr>
            <a:xfrm>
              <a:off x="9349613" y="5065776"/>
              <a:ext cx="815339" cy="820674"/>
            </a:xfrm>
            <a:prstGeom prst="rect">
              <a:avLst/>
            </a:prstGeom>
          </p:spPr>
        </p:pic>
        <p:pic>
          <p:nvPicPr>
            <p:cNvPr id="20" name="object 20"/>
            <p:cNvPicPr/>
            <p:nvPr/>
          </p:nvPicPr>
          <p:blipFill>
            <a:blip r:embed="rId7" cstate="print"/>
            <a:stretch>
              <a:fillRect/>
            </a:stretch>
          </p:blipFill>
          <p:spPr>
            <a:xfrm>
              <a:off x="5329313" y="4836414"/>
              <a:ext cx="882396" cy="886205"/>
            </a:xfrm>
            <a:prstGeom prst="rect">
              <a:avLst/>
            </a:prstGeom>
          </p:spPr>
        </p:pic>
      </p:grpSp>
      <p:pic>
        <p:nvPicPr>
          <p:cNvPr id="21" name="object 21"/>
          <p:cNvPicPr/>
          <p:nvPr/>
        </p:nvPicPr>
        <p:blipFill>
          <a:blip r:embed="rId8" cstate="print"/>
          <a:stretch>
            <a:fillRect/>
          </a:stretch>
        </p:blipFill>
        <p:spPr>
          <a:xfrm>
            <a:off x="1403" y="1444752"/>
            <a:ext cx="10691622" cy="220979"/>
          </a:xfrm>
          <a:prstGeom prst="rect">
            <a:avLst/>
          </a:prstGeom>
        </p:spPr>
      </p:pic>
      <p:sp>
        <p:nvSpPr>
          <p:cNvPr id="22" name="object 22"/>
          <p:cNvSpPr txBox="1"/>
          <p:nvPr/>
        </p:nvSpPr>
        <p:spPr>
          <a:xfrm>
            <a:off x="720985" y="6279358"/>
            <a:ext cx="9193530" cy="262890"/>
          </a:xfrm>
          <a:prstGeom prst="rect">
            <a:avLst/>
          </a:prstGeom>
        </p:spPr>
        <p:txBody>
          <a:bodyPr vert="horz" wrap="square" lIns="0" tIns="26670" rIns="0" bIns="0" rtlCol="0">
            <a:spAutoFit/>
          </a:bodyPr>
          <a:lstStyle/>
          <a:p>
            <a:pPr marL="12700">
              <a:lnSpc>
                <a:spcPct val="100000"/>
              </a:lnSpc>
              <a:spcBef>
                <a:spcPts val="210"/>
              </a:spcBef>
            </a:pPr>
            <a:r>
              <a:rPr sz="1400" spc="-10" dirty="0">
                <a:solidFill>
                  <a:srgbClr val="3F3F3F"/>
                </a:solidFill>
                <a:latin typeface="Microsoft JhengHei"/>
                <a:cs typeface="Microsoft JhengHei"/>
              </a:rPr>
              <a:t>疾管署全球資訊網</a:t>
            </a:r>
            <a:r>
              <a:rPr sz="1400" spc="-20" dirty="0">
                <a:solidFill>
                  <a:srgbClr val="3F3F3F"/>
                </a:solidFill>
                <a:latin typeface="Microsoft JhengHei"/>
                <a:cs typeface="Microsoft JhengHei"/>
              </a:rPr>
              <a:t>(https://www.cdc.gov.tw)/傳染病與防疫專題/第三類法定傳染病/人類免疫缺乏病毒(愛滋病毒)感染</a:t>
            </a:r>
            <a:endParaRPr sz="1400">
              <a:latin typeface="Microsoft JhengHei"/>
              <a:cs typeface="Microsoft JhengHei"/>
            </a:endParaRPr>
          </a:p>
        </p:txBody>
      </p:sp>
      <p:sp>
        <p:nvSpPr>
          <p:cNvPr id="23" name="object 23"/>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14</a:t>
            </a:r>
            <a:endParaRPr sz="1050">
              <a:latin typeface="Microsoft JhengHei"/>
              <a:cs typeface="Microsoft JhengHei"/>
            </a:endParaRPr>
          </a:p>
        </p:txBody>
      </p:sp>
      <p:sp>
        <p:nvSpPr>
          <p:cNvPr id="24" name="object 2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9801" y="795527"/>
            <a:ext cx="10477500" cy="1045844"/>
            <a:chOff x="89801" y="795527"/>
            <a:chExt cx="10477500" cy="1045844"/>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sp>
          <p:nvSpPr>
            <p:cNvPr id="4" name="object 4"/>
            <p:cNvSpPr/>
            <p:nvPr/>
          </p:nvSpPr>
          <p:spPr>
            <a:xfrm>
              <a:off x="123323" y="829055"/>
              <a:ext cx="1042035" cy="978535"/>
            </a:xfrm>
            <a:custGeom>
              <a:avLst/>
              <a:gdLst/>
              <a:ahLst/>
              <a:cxnLst/>
              <a:rect l="l" t="t" r="r" b="b"/>
              <a:pathLst>
                <a:path w="1042035" h="978535">
                  <a:moveTo>
                    <a:pt x="1041654" y="489204"/>
                  </a:moveTo>
                  <a:lnTo>
                    <a:pt x="1039269" y="442038"/>
                  </a:lnTo>
                  <a:lnTo>
                    <a:pt x="1032263" y="396153"/>
                  </a:lnTo>
                  <a:lnTo>
                    <a:pt x="1020853" y="351750"/>
                  </a:lnTo>
                  <a:lnTo>
                    <a:pt x="1005259" y="309035"/>
                  </a:lnTo>
                  <a:lnTo>
                    <a:pt x="985698" y="268211"/>
                  </a:lnTo>
                  <a:lnTo>
                    <a:pt x="962389" y="229482"/>
                  </a:lnTo>
                  <a:lnTo>
                    <a:pt x="935552" y="193051"/>
                  </a:lnTo>
                  <a:lnTo>
                    <a:pt x="905405" y="159122"/>
                  </a:lnTo>
                  <a:lnTo>
                    <a:pt x="872166" y="127900"/>
                  </a:lnTo>
                  <a:lnTo>
                    <a:pt x="836055" y="99588"/>
                  </a:lnTo>
                  <a:lnTo>
                    <a:pt x="797289" y="74389"/>
                  </a:lnTo>
                  <a:lnTo>
                    <a:pt x="756088" y="52508"/>
                  </a:lnTo>
                  <a:lnTo>
                    <a:pt x="712671" y="34149"/>
                  </a:lnTo>
                  <a:lnTo>
                    <a:pt x="667255" y="19514"/>
                  </a:lnTo>
                  <a:lnTo>
                    <a:pt x="620060" y="8808"/>
                  </a:lnTo>
                  <a:lnTo>
                    <a:pt x="571305" y="2236"/>
                  </a:lnTo>
                  <a:lnTo>
                    <a:pt x="521208" y="0"/>
                  </a:lnTo>
                  <a:lnTo>
                    <a:pt x="470983" y="2236"/>
                  </a:lnTo>
                  <a:lnTo>
                    <a:pt x="422116" y="8808"/>
                  </a:lnTo>
                  <a:lnTo>
                    <a:pt x="374823" y="19514"/>
                  </a:lnTo>
                  <a:lnTo>
                    <a:pt x="329323" y="34149"/>
                  </a:lnTo>
                  <a:lnTo>
                    <a:pt x="285833" y="52508"/>
                  </a:lnTo>
                  <a:lnTo>
                    <a:pt x="244570" y="74389"/>
                  </a:lnTo>
                  <a:lnTo>
                    <a:pt x="205753" y="99588"/>
                  </a:lnTo>
                  <a:lnTo>
                    <a:pt x="169600" y="127900"/>
                  </a:lnTo>
                  <a:lnTo>
                    <a:pt x="136328" y="159122"/>
                  </a:lnTo>
                  <a:lnTo>
                    <a:pt x="106154" y="193051"/>
                  </a:lnTo>
                  <a:lnTo>
                    <a:pt x="79297" y="229482"/>
                  </a:lnTo>
                  <a:lnTo>
                    <a:pt x="55975" y="268211"/>
                  </a:lnTo>
                  <a:lnTo>
                    <a:pt x="36404" y="309035"/>
                  </a:lnTo>
                  <a:lnTo>
                    <a:pt x="20804" y="351750"/>
                  </a:lnTo>
                  <a:lnTo>
                    <a:pt x="9391" y="396153"/>
                  </a:lnTo>
                  <a:lnTo>
                    <a:pt x="2384" y="442038"/>
                  </a:lnTo>
                  <a:lnTo>
                    <a:pt x="0" y="489204"/>
                  </a:lnTo>
                  <a:lnTo>
                    <a:pt x="2384" y="536369"/>
                  </a:lnTo>
                  <a:lnTo>
                    <a:pt x="9391" y="582254"/>
                  </a:lnTo>
                  <a:lnTo>
                    <a:pt x="20804" y="626657"/>
                  </a:lnTo>
                  <a:lnTo>
                    <a:pt x="36404" y="669372"/>
                  </a:lnTo>
                  <a:lnTo>
                    <a:pt x="55975" y="710196"/>
                  </a:lnTo>
                  <a:lnTo>
                    <a:pt x="79297" y="748925"/>
                  </a:lnTo>
                  <a:lnTo>
                    <a:pt x="106154" y="785356"/>
                  </a:lnTo>
                  <a:lnTo>
                    <a:pt x="136328" y="819285"/>
                  </a:lnTo>
                  <a:lnTo>
                    <a:pt x="169600" y="850507"/>
                  </a:lnTo>
                  <a:lnTo>
                    <a:pt x="205753" y="878819"/>
                  </a:lnTo>
                  <a:lnTo>
                    <a:pt x="244570" y="904018"/>
                  </a:lnTo>
                  <a:lnTo>
                    <a:pt x="285833" y="925899"/>
                  </a:lnTo>
                  <a:lnTo>
                    <a:pt x="329323" y="944258"/>
                  </a:lnTo>
                  <a:lnTo>
                    <a:pt x="374823" y="958893"/>
                  </a:lnTo>
                  <a:lnTo>
                    <a:pt x="422116" y="969599"/>
                  </a:lnTo>
                  <a:lnTo>
                    <a:pt x="470983" y="976171"/>
                  </a:lnTo>
                  <a:lnTo>
                    <a:pt x="521208" y="978408"/>
                  </a:lnTo>
                  <a:lnTo>
                    <a:pt x="571305" y="976171"/>
                  </a:lnTo>
                  <a:lnTo>
                    <a:pt x="620060" y="969599"/>
                  </a:lnTo>
                  <a:lnTo>
                    <a:pt x="667255" y="958893"/>
                  </a:lnTo>
                  <a:lnTo>
                    <a:pt x="712671" y="944258"/>
                  </a:lnTo>
                  <a:lnTo>
                    <a:pt x="756088" y="925899"/>
                  </a:lnTo>
                  <a:lnTo>
                    <a:pt x="797289" y="904018"/>
                  </a:lnTo>
                  <a:lnTo>
                    <a:pt x="836055" y="878819"/>
                  </a:lnTo>
                  <a:lnTo>
                    <a:pt x="872166" y="850507"/>
                  </a:lnTo>
                  <a:lnTo>
                    <a:pt x="905405" y="819285"/>
                  </a:lnTo>
                  <a:lnTo>
                    <a:pt x="935552" y="785356"/>
                  </a:lnTo>
                  <a:lnTo>
                    <a:pt x="962389" y="748925"/>
                  </a:lnTo>
                  <a:lnTo>
                    <a:pt x="985698" y="710196"/>
                  </a:lnTo>
                  <a:lnTo>
                    <a:pt x="1005259" y="669372"/>
                  </a:lnTo>
                  <a:lnTo>
                    <a:pt x="1020853" y="626657"/>
                  </a:lnTo>
                  <a:lnTo>
                    <a:pt x="1032263" y="582254"/>
                  </a:lnTo>
                  <a:lnTo>
                    <a:pt x="1039269" y="536369"/>
                  </a:lnTo>
                  <a:lnTo>
                    <a:pt x="1041654" y="489204"/>
                  </a:lnTo>
                  <a:close/>
                </a:path>
              </a:pathLst>
            </a:custGeom>
            <a:solidFill>
              <a:srgbClr val="008E99"/>
            </a:solidFill>
          </p:spPr>
          <p:txBody>
            <a:bodyPr wrap="square" lIns="0" tIns="0" rIns="0" bIns="0" rtlCol="0"/>
            <a:lstStyle/>
            <a:p>
              <a:endParaRPr/>
            </a:p>
          </p:txBody>
        </p:sp>
        <p:sp>
          <p:nvSpPr>
            <p:cNvPr id="5" name="object 5"/>
            <p:cNvSpPr/>
            <p:nvPr/>
          </p:nvSpPr>
          <p:spPr>
            <a:xfrm>
              <a:off x="89801" y="795527"/>
              <a:ext cx="1108710" cy="1045844"/>
            </a:xfrm>
            <a:custGeom>
              <a:avLst/>
              <a:gdLst/>
              <a:ahLst/>
              <a:cxnLst/>
              <a:rect l="l" t="t" r="r" b="b"/>
              <a:pathLst>
                <a:path w="1108710" h="1045844">
                  <a:moveTo>
                    <a:pt x="1108710" y="535686"/>
                  </a:moveTo>
                  <a:lnTo>
                    <a:pt x="1108710" y="509016"/>
                  </a:lnTo>
                  <a:lnTo>
                    <a:pt x="1107948" y="495300"/>
                  </a:lnTo>
                  <a:lnTo>
                    <a:pt x="1102645" y="446065"/>
                  </a:lnTo>
                  <a:lnTo>
                    <a:pt x="1092871" y="398618"/>
                  </a:lnTo>
                  <a:lnTo>
                    <a:pt x="1078860" y="353102"/>
                  </a:lnTo>
                  <a:lnTo>
                    <a:pt x="1060845" y="309664"/>
                  </a:lnTo>
                  <a:lnTo>
                    <a:pt x="1039059" y="268447"/>
                  </a:lnTo>
                  <a:lnTo>
                    <a:pt x="1013736" y="229598"/>
                  </a:lnTo>
                  <a:lnTo>
                    <a:pt x="985109" y="193261"/>
                  </a:lnTo>
                  <a:lnTo>
                    <a:pt x="953411" y="159582"/>
                  </a:lnTo>
                  <a:lnTo>
                    <a:pt x="918876" y="128705"/>
                  </a:lnTo>
                  <a:lnTo>
                    <a:pt x="881736" y="100776"/>
                  </a:lnTo>
                  <a:lnTo>
                    <a:pt x="842226" y="75940"/>
                  </a:lnTo>
                  <a:lnTo>
                    <a:pt x="800579" y="54342"/>
                  </a:lnTo>
                  <a:lnTo>
                    <a:pt x="757028" y="36126"/>
                  </a:lnTo>
                  <a:lnTo>
                    <a:pt x="711807" y="21440"/>
                  </a:lnTo>
                  <a:lnTo>
                    <a:pt x="665148" y="10426"/>
                  </a:lnTo>
                  <a:lnTo>
                    <a:pt x="617285" y="3231"/>
                  </a:lnTo>
                  <a:lnTo>
                    <a:pt x="569214" y="50"/>
                  </a:lnTo>
                  <a:lnTo>
                    <a:pt x="540258" y="0"/>
                  </a:lnTo>
                  <a:lnTo>
                    <a:pt x="492332" y="3171"/>
                  </a:lnTo>
                  <a:lnTo>
                    <a:pt x="445322" y="10175"/>
                  </a:lnTo>
                  <a:lnTo>
                    <a:pt x="399450" y="20876"/>
                  </a:lnTo>
                  <a:lnTo>
                    <a:pt x="354939" y="35139"/>
                  </a:lnTo>
                  <a:lnTo>
                    <a:pt x="312011" y="52828"/>
                  </a:lnTo>
                  <a:lnTo>
                    <a:pt x="270890" y="73808"/>
                  </a:lnTo>
                  <a:lnTo>
                    <a:pt x="231798" y="97944"/>
                  </a:lnTo>
                  <a:lnTo>
                    <a:pt x="194959" y="125101"/>
                  </a:lnTo>
                  <a:lnTo>
                    <a:pt x="160594" y="155142"/>
                  </a:lnTo>
                  <a:lnTo>
                    <a:pt x="128928" y="187934"/>
                  </a:lnTo>
                  <a:lnTo>
                    <a:pt x="100182" y="223340"/>
                  </a:lnTo>
                  <a:lnTo>
                    <a:pt x="74580" y="261226"/>
                  </a:lnTo>
                  <a:lnTo>
                    <a:pt x="52344" y="301456"/>
                  </a:lnTo>
                  <a:lnTo>
                    <a:pt x="33698" y="343894"/>
                  </a:lnTo>
                  <a:lnTo>
                    <a:pt x="18864" y="388405"/>
                  </a:lnTo>
                  <a:lnTo>
                    <a:pt x="8065" y="434855"/>
                  </a:lnTo>
                  <a:lnTo>
                    <a:pt x="1523" y="483108"/>
                  </a:lnTo>
                  <a:lnTo>
                    <a:pt x="761" y="496062"/>
                  </a:lnTo>
                  <a:lnTo>
                    <a:pt x="761" y="509778"/>
                  </a:lnTo>
                  <a:lnTo>
                    <a:pt x="0" y="522732"/>
                  </a:lnTo>
                  <a:lnTo>
                    <a:pt x="1523" y="513028"/>
                  </a:lnTo>
                  <a:lnTo>
                    <a:pt x="5905" y="503777"/>
                  </a:lnTo>
                  <a:lnTo>
                    <a:pt x="12858" y="496383"/>
                  </a:lnTo>
                  <a:lnTo>
                    <a:pt x="22097" y="491490"/>
                  </a:lnTo>
                  <a:lnTo>
                    <a:pt x="32432" y="489287"/>
                  </a:lnTo>
                  <a:lnTo>
                    <a:pt x="42481" y="490442"/>
                  </a:lnTo>
                  <a:lnTo>
                    <a:pt x="51673" y="494597"/>
                  </a:lnTo>
                  <a:lnTo>
                    <a:pt x="59436" y="501396"/>
                  </a:lnTo>
                  <a:lnTo>
                    <a:pt x="59436" y="524705"/>
                  </a:lnTo>
                  <a:lnTo>
                    <a:pt x="67055" y="521970"/>
                  </a:lnTo>
                  <a:lnTo>
                    <a:pt x="67055" y="510540"/>
                  </a:lnTo>
                  <a:lnTo>
                    <a:pt x="68580" y="487680"/>
                  </a:lnTo>
                  <a:lnTo>
                    <a:pt x="75350" y="439228"/>
                  </a:lnTo>
                  <a:lnTo>
                    <a:pt x="87202" y="392876"/>
                  </a:lnTo>
                  <a:lnTo>
                    <a:pt x="103808" y="348811"/>
                  </a:lnTo>
                  <a:lnTo>
                    <a:pt x="124842" y="307223"/>
                  </a:lnTo>
                  <a:lnTo>
                    <a:pt x="149975" y="268300"/>
                  </a:lnTo>
                  <a:lnTo>
                    <a:pt x="178881" y="232229"/>
                  </a:lnTo>
                  <a:lnTo>
                    <a:pt x="211230" y="199200"/>
                  </a:lnTo>
                  <a:lnTo>
                    <a:pt x="246697" y="169400"/>
                  </a:lnTo>
                  <a:lnTo>
                    <a:pt x="284954" y="143018"/>
                  </a:lnTo>
                  <a:lnTo>
                    <a:pt x="325673" y="120243"/>
                  </a:lnTo>
                  <a:lnTo>
                    <a:pt x="368526" y="101263"/>
                  </a:lnTo>
                  <a:lnTo>
                    <a:pt x="413186" y="86265"/>
                  </a:lnTo>
                  <a:lnTo>
                    <a:pt x="459326" y="75439"/>
                  </a:lnTo>
                  <a:lnTo>
                    <a:pt x="506619" y="68973"/>
                  </a:lnTo>
                  <a:lnTo>
                    <a:pt x="553974" y="67086"/>
                  </a:lnTo>
                  <a:lnTo>
                    <a:pt x="569214" y="67151"/>
                  </a:lnTo>
                  <a:lnTo>
                    <a:pt x="626964" y="71888"/>
                  </a:lnTo>
                  <a:lnTo>
                    <a:pt x="673029" y="80341"/>
                  </a:lnTo>
                  <a:lnTo>
                    <a:pt x="717774" y="92981"/>
                  </a:lnTo>
                  <a:lnTo>
                    <a:pt x="760897" y="109611"/>
                  </a:lnTo>
                  <a:lnTo>
                    <a:pt x="802095" y="130036"/>
                  </a:lnTo>
                  <a:lnTo>
                    <a:pt x="841065" y="154060"/>
                  </a:lnTo>
                  <a:lnTo>
                    <a:pt x="877506" y="181487"/>
                  </a:lnTo>
                  <a:lnTo>
                    <a:pt x="911114" y="212120"/>
                  </a:lnTo>
                  <a:lnTo>
                    <a:pt x="941587" y="245763"/>
                  </a:lnTo>
                  <a:lnTo>
                    <a:pt x="968623" y="282222"/>
                  </a:lnTo>
                  <a:lnTo>
                    <a:pt x="991919" y="321299"/>
                  </a:lnTo>
                  <a:lnTo>
                    <a:pt x="1011172" y="362798"/>
                  </a:lnTo>
                  <a:lnTo>
                    <a:pt x="1026081" y="406524"/>
                  </a:lnTo>
                  <a:lnTo>
                    <a:pt x="1036342" y="452281"/>
                  </a:lnTo>
                  <a:lnTo>
                    <a:pt x="1041654" y="499872"/>
                  </a:lnTo>
                  <a:lnTo>
                    <a:pt x="1041654" y="772935"/>
                  </a:lnTo>
                  <a:lnTo>
                    <a:pt x="1041958" y="772458"/>
                  </a:lnTo>
                  <a:lnTo>
                    <a:pt x="1063099" y="731671"/>
                  </a:lnTo>
                  <a:lnTo>
                    <a:pt x="1080505" y="688817"/>
                  </a:lnTo>
                  <a:lnTo>
                    <a:pt x="1093939" y="644052"/>
                  </a:lnTo>
                  <a:lnTo>
                    <a:pt x="1103166" y="597529"/>
                  </a:lnTo>
                  <a:lnTo>
                    <a:pt x="1107948" y="549402"/>
                  </a:lnTo>
                  <a:lnTo>
                    <a:pt x="1108710" y="535686"/>
                  </a:lnTo>
                  <a:close/>
                </a:path>
                <a:path w="1108710" h="1045844">
                  <a:moveTo>
                    <a:pt x="59436" y="524705"/>
                  </a:moveTo>
                  <a:lnTo>
                    <a:pt x="59436" y="502158"/>
                  </a:lnTo>
                  <a:lnTo>
                    <a:pt x="116" y="522691"/>
                  </a:lnTo>
                  <a:lnTo>
                    <a:pt x="0" y="523494"/>
                  </a:lnTo>
                  <a:lnTo>
                    <a:pt x="0" y="536448"/>
                  </a:lnTo>
                  <a:lnTo>
                    <a:pt x="1523" y="563118"/>
                  </a:lnTo>
                  <a:lnTo>
                    <a:pt x="7620" y="608189"/>
                  </a:lnTo>
                  <a:lnTo>
                    <a:pt x="7619" y="543306"/>
                  </a:lnTo>
                  <a:lnTo>
                    <a:pt x="59436" y="524705"/>
                  </a:lnTo>
                  <a:close/>
                </a:path>
                <a:path w="1108710" h="1045844">
                  <a:moveTo>
                    <a:pt x="59436" y="502158"/>
                  </a:moveTo>
                  <a:lnTo>
                    <a:pt x="59436" y="501396"/>
                  </a:lnTo>
                  <a:lnTo>
                    <a:pt x="51673" y="494597"/>
                  </a:lnTo>
                  <a:lnTo>
                    <a:pt x="42481" y="490442"/>
                  </a:lnTo>
                  <a:lnTo>
                    <a:pt x="32432" y="489287"/>
                  </a:lnTo>
                  <a:lnTo>
                    <a:pt x="22097" y="491490"/>
                  </a:lnTo>
                  <a:lnTo>
                    <a:pt x="12858" y="496383"/>
                  </a:lnTo>
                  <a:lnTo>
                    <a:pt x="5905" y="503777"/>
                  </a:lnTo>
                  <a:lnTo>
                    <a:pt x="1523" y="513028"/>
                  </a:lnTo>
                  <a:lnTo>
                    <a:pt x="116" y="522691"/>
                  </a:lnTo>
                  <a:lnTo>
                    <a:pt x="59436" y="502158"/>
                  </a:lnTo>
                  <a:close/>
                </a:path>
                <a:path w="1108710" h="1045844">
                  <a:moveTo>
                    <a:pt x="67055" y="523494"/>
                  </a:moveTo>
                  <a:lnTo>
                    <a:pt x="67055" y="521970"/>
                  </a:lnTo>
                  <a:lnTo>
                    <a:pt x="7619" y="543306"/>
                  </a:lnTo>
                  <a:lnTo>
                    <a:pt x="7619" y="544068"/>
                  </a:lnTo>
                  <a:lnTo>
                    <a:pt x="15370" y="550878"/>
                  </a:lnTo>
                  <a:lnTo>
                    <a:pt x="24479" y="555117"/>
                  </a:lnTo>
                  <a:lnTo>
                    <a:pt x="33698" y="556413"/>
                  </a:lnTo>
                  <a:lnTo>
                    <a:pt x="34548" y="556454"/>
                  </a:lnTo>
                  <a:lnTo>
                    <a:pt x="44196" y="554736"/>
                  </a:lnTo>
                  <a:lnTo>
                    <a:pt x="53554" y="549854"/>
                  </a:lnTo>
                  <a:lnTo>
                    <a:pt x="60769" y="542544"/>
                  </a:lnTo>
                  <a:lnTo>
                    <a:pt x="65412" y="533519"/>
                  </a:lnTo>
                  <a:lnTo>
                    <a:pt x="67055" y="523494"/>
                  </a:lnTo>
                  <a:close/>
                </a:path>
                <a:path w="1108710" h="1045844">
                  <a:moveTo>
                    <a:pt x="1041654" y="772935"/>
                  </a:moveTo>
                  <a:lnTo>
                    <a:pt x="1041654" y="547116"/>
                  </a:lnTo>
                  <a:lnTo>
                    <a:pt x="1036041" y="595619"/>
                  </a:lnTo>
                  <a:lnTo>
                    <a:pt x="1025330" y="642156"/>
                  </a:lnTo>
                  <a:lnTo>
                    <a:pt x="1009837" y="686529"/>
                  </a:lnTo>
                  <a:lnTo>
                    <a:pt x="989882" y="728540"/>
                  </a:lnTo>
                  <a:lnTo>
                    <a:pt x="965784" y="767994"/>
                  </a:lnTo>
                  <a:lnTo>
                    <a:pt x="937859" y="804692"/>
                  </a:lnTo>
                  <a:lnTo>
                    <a:pt x="906428" y="838436"/>
                  </a:lnTo>
                  <a:lnTo>
                    <a:pt x="871808" y="869031"/>
                  </a:lnTo>
                  <a:lnTo>
                    <a:pt x="834317" y="896277"/>
                  </a:lnTo>
                  <a:lnTo>
                    <a:pt x="794274" y="919979"/>
                  </a:lnTo>
                  <a:lnTo>
                    <a:pt x="751998" y="939938"/>
                  </a:lnTo>
                  <a:lnTo>
                    <a:pt x="707807" y="955958"/>
                  </a:lnTo>
                  <a:lnTo>
                    <a:pt x="662019" y="967841"/>
                  </a:lnTo>
                  <a:lnTo>
                    <a:pt x="614953" y="975390"/>
                  </a:lnTo>
                  <a:lnTo>
                    <a:pt x="566928" y="978408"/>
                  </a:lnTo>
                  <a:lnTo>
                    <a:pt x="553974" y="979170"/>
                  </a:lnTo>
                  <a:lnTo>
                    <a:pt x="494601" y="975397"/>
                  </a:lnTo>
                  <a:lnTo>
                    <a:pt x="448294" y="967998"/>
                  </a:lnTo>
                  <a:lnTo>
                    <a:pt x="403174" y="956397"/>
                  </a:lnTo>
                  <a:lnTo>
                    <a:pt x="359556" y="940780"/>
                  </a:lnTo>
                  <a:lnTo>
                    <a:pt x="317754" y="921331"/>
                  </a:lnTo>
                  <a:lnTo>
                    <a:pt x="278080" y="898237"/>
                  </a:lnTo>
                  <a:lnTo>
                    <a:pt x="240848" y="871684"/>
                  </a:lnTo>
                  <a:lnTo>
                    <a:pt x="206373" y="841858"/>
                  </a:lnTo>
                  <a:lnTo>
                    <a:pt x="174968" y="808944"/>
                  </a:lnTo>
                  <a:lnTo>
                    <a:pt x="146947" y="773128"/>
                  </a:lnTo>
                  <a:lnTo>
                    <a:pt x="122623" y="734595"/>
                  </a:lnTo>
                  <a:lnTo>
                    <a:pt x="102311" y="693533"/>
                  </a:lnTo>
                  <a:lnTo>
                    <a:pt x="86324" y="650126"/>
                  </a:lnTo>
                  <a:lnTo>
                    <a:pt x="74975" y="604560"/>
                  </a:lnTo>
                  <a:lnTo>
                    <a:pt x="68580" y="557022"/>
                  </a:lnTo>
                  <a:lnTo>
                    <a:pt x="67055" y="534162"/>
                  </a:lnTo>
                  <a:lnTo>
                    <a:pt x="67055" y="523494"/>
                  </a:lnTo>
                  <a:lnTo>
                    <a:pt x="65412" y="533519"/>
                  </a:lnTo>
                  <a:lnTo>
                    <a:pt x="60769" y="542544"/>
                  </a:lnTo>
                  <a:lnTo>
                    <a:pt x="53554" y="549854"/>
                  </a:lnTo>
                  <a:lnTo>
                    <a:pt x="44196" y="554736"/>
                  </a:lnTo>
                  <a:lnTo>
                    <a:pt x="34548" y="556454"/>
                  </a:lnTo>
                  <a:lnTo>
                    <a:pt x="33698" y="556413"/>
                  </a:lnTo>
                  <a:lnTo>
                    <a:pt x="24479" y="555117"/>
                  </a:lnTo>
                  <a:lnTo>
                    <a:pt x="15370" y="550878"/>
                  </a:lnTo>
                  <a:lnTo>
                    <a:pt x="7619" y="544068"/>
                  </a:lnTo>
                  <a:lnTo>
                    <a:pt x="7620" y="608189"/>
                  </a:lnTo>
                  <a:lnTo>
                    <a:pt x="19245" y="659340"/>
                  </a:lnTo>
                  <a:lnTo>
                    <a:pt x="34548" y="704534"/>
                  </a:lnTo>
                  <a:lnTo>
                    <a:pt x="53822" y="747587"/>
                  </a:lnTo>
                  <a:lnTo>
                    <a:pt x="76821" y="788352"/>
                  </a:lnTo>
                  <a:lnTo>
                    <a:pt x="103303" y="826682"/>
                  </a:lnTo>
                  <a:lnTo>
                    <a:pt x="133023" y="862429"/>
                  </a:lnTo>
                  <a:lnTo>
                    <a:pt x="165739" y="895446"/>
                  </a:lnTo>
                  <a:lnTo>
                    <a:pt x="201206" y="925586"/>
                  </a:lnTo>
                  <a:lnTo>
                    <a:pt x="239180" y="952702"/>
                  </a:lnTo>
                  <a:lnTo>
                    <a:pt x="279418" y="976646"/>
                  </a:lnTo>
                  <a:lnTo>
                    <a:pt x="321676" y="997271"/>
                  </a:lnTo>
                  <a:lnTo>
                    <a:pt x="365711" y="1014430"/>
                  </a:lnTo>
                  <a:lnTo>
                    <a:pt x="411277" y="1027976"/>
                  </a:lnTo>
                  <a:lnTo>
                    <a:pt x="458133" y="1037762"/>
                  </a:lnTo>
                  <a:lnTo>
                    <a:pt x="506034" y="1043640"/>
                  </a:lnTo>
                  <a:lnTo>
                    <a:pt x="553974" y="1045435"/>
                  </a:lnTo>
                  <a:lnTo>
                    <a:pt x="569214" y="1045464"/>
                  </a:lnTo>
                  <a:lnTo>
                    <a:pt x="582930" y="1044702"/>
                  </a:lnTo>
                  <a:lnTo>
                    <a:pt x="630461" y="1040719"/>
                  </a:lnTo>
                  <a:lnTo>
                    <a:pt x="677094" y="1032822"/>
                  </a:lnTo>
                  <a:lnTo>
                    <a:pt x="722591" y="1021165"/>
                  </a:lnTo>
                  <a:lnTo>
                    <a:pt x="766715" y="1005901"/>
                  </a:lnTo>
                  <a:lnTo>
                    <a:pt x="809232" y="987186"/>
                  </a:lnTo>
                  <a:lnTo>
                    <a:pt x="849903" y="965173"/>
                  </a:lnTo>
                  <a:lnTo>
                    <a:pt x="888493" y="940015"/>
                  </a:lnTo>
                  <a:lnTo>
                    <a:pt x="924766" y="911868"/>
                  </a:lnTo>
                  <a:lnTo>
                    <a:pt x="958486" y="880884"/>
                  </a:lnTo>
                  <a:lnTo>
                    <a:pt x="989415" y="847219"/>
                  </a:lnTo>
                  <a:lnTo>
                    <a:pt x="1017318" y="811026"/>
                  </a:lnTo>
                  <a:lnTo>
                    <a:pt x="1041654" y="772935"/>
                  </a:lnTo>
                  <a:close/>
                </a:path>
              </a:pathLst>
            </a:custGeom>
            <a:solidFill>
              <a:srgbClr val="FFFFFF"/>
            </a:solidFill>
          </p:spPr>
          <p:txBody>
            <a:bodyPr wrap="square" lIns="0" tIns="0" rIns="0" bIns="0" rtlCol="0"/>
            <a:lstStyle/>
            <a:p>
              <a:endParaRPr/>
            </a:p>
          </p:txBody>
        </p:sp>
      </p:grpSp>
      <p:sp>
        <p:nvSpPr>
          <p:cNvPr id="6" name="object 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7" name="object 7"/>
          <p:cNvGrpSpPr/>
          <p:nvPr/>
        </p:nvGrpSpPr>
        <p:grpSpPr>
          <a:xfrm>
            <a:off x="490613" y="3071622"/>
            <a:ext cx="9714865" cy="2459990"/>
            <a:chOff x="490613" y="3071622"/>
            <a:chExt cx="9714865" cy="2459990"/>
          </a:xfrm>
        </p:grpSpPr>
        <p:sp>
          <p:nvSpPr>
            <p:cNvPr id="8" name="object 8"/>
            <p:cNvSpPr/>
            <p:nvPr/>
          </p:nvSpPr>
          <p:spPr>
            <a:xfrm>
              <a:off x="490613" y="3071622"/>
              <a:ext cx="9714865" cy="2459990"/>
            </a:xfrm>
            <a:custGeom>
              <a:avLst/>
              <a:gdLst/>
              <a:ahLst/>
              <a:cxnLst/>
              <a:rect l="l" t="t" r="r" b="b"/>
              <a:pathLst>
                <a:path w="9714865" h="2459990">
                  <a:moveTo>
                    <a:pt x="9714738" y="2375915"/>
                  </a:moveTo>
                  <a:lnTo>
                    <a:pt x="9714738" y="83819"/>
                  </a:lnTo>
                  <a:lnTo>
                    <a:pt x="9708070" y="51113"/>
                  </a:lnTo>
                  <a:lnTo>
                    <a:pt x="9689973" y="24479"/>
                  </a:lnTo>
                  <a:lnTo>
                    <a:pt x="9663303" y="6560"/>
                  </a:lnTo>
                  <a:lnTo>
                    <a:pt x="9630918" y="0"/>
                  </a:lnTo>
                  <a:lnTo>
                    <a:pt x="83820" y="0"/>
                  </a:lnTo>
                  <a:lnTo>
                    <a:pt x="51113" y="6560"/>
                  </a:lnTo>
                  <a:lnTo>
                    <a:pt x="24479" y="24479"/>
                  </a:lnTo>
                  <a:lnTo>
                    <a:pt x="6560" y="51113"/>
                  </a:lnTo>
                  <a:lnTo>
                    <a:pt x="0" y="83820"/>
                  </a:lnTo>
                  <a:lnTo>
                    <a:pt x="0" y="2375916"/>
                  </a:lnTo>
                  <a:lnTo>
                    <a:pt x="6560" y="2408622"/>
                  </a:lnTo>
                  <a:lnTo>
                    <a:pt x="24479" y="2435256"/>
                  </a:lnTo>
                  <a:lnTo>
                    <a:pt x="51113" y="2453175"/>
                  </a:lnTo>
                  <a:lnTo>
                    <a:pt x="83820" y="2459736"/>
                  </a:lnTo>
                  <a:lnTo>
                    <a:pt x="9630918" y="2459735"/>
                  </a:lnTo>
                  <a:lnTo>
                    <a:pt x="9663303" y="2453175"/>
                  </a:lnTo>
                  <a:lnTo>
                    <a:pt x="9689973" y="2435256"/>
                  </a:lnTo>
                  <a:lnTo>
                    <a:pt x="9708070" y="2408622"/>
                  </a:lnTo>
                  <a:lnTo>
                    <a:pt x="9714738" y="2375915"/>
                  </a:lnTo>
                  <a:close/>
                </a:path>
              </a:pathLst>
            </a:custGeom>
            <a:solidFill>
              <a:srgbClr val="DEEBF6"/>
            </a:solidFill>
          </p:spPr>
          <p:txBody>
            <a:bodyPr wrap="square" lIns="0" tIns="0" rIns="0" bIns="0" rtlCol="0"/>
            <a:lstStyle/>
            <a:p>
              <a:endParaRPr/>
            </a:p>
          </p:txBody>
        </p:sp>
        <p:pic>
          <p:nvPicPr>
            <p:cNvPr id="9" name="object 9"/>
            <p:cNvPicPr/>
            <p:nvPr/>
          </p:nvPicPr>
          <p:blipFill>
            <a:blip r:embed="rId2" cstate="print"/>
            <a:stretch>
              <a:fillRect/>
            </a:stretch>
          </p:blipFill>
          <p:spPr>
            <a:xfrm>
              <a:off x="782459" y="3859530"/>
              <a:ext cx="940308" cy="848867"/>
            </a:xfrm>
            <a:prstGeom prst="rect">
              <a:avLst/>
            </a:prstGeom>
          </p:spPr>
        </p:pic>
        <p:sp>
          <p:nvSpPr>
            <p:cNvPr id="10" name="object 10"/>
            <p:cNvSpPr/>
            <p:nvPr/>
          </p:nvSpPr>
          <p:spPr>
            <a:xfrm>
              <a:off x="2432189" y="3758945"/>
              <a:ext cx="1900555" cy="790575"/>
            </a:xfrm>
            <a:custGeom>
              <a:avLst/>
              <a:gdLst/>
              <a:ahLst/>
              <a:cxnLst/>
              <a:rect l="l" t="t" r="r" b="b"/>
              <a:pathLst>
                <a:path w="1900554" h="790575">
                  <a:moveTo>
                    <a:pt x="1900427" y="717041"/>
                  </a:moveTo>
                  <a:lnTo>
                    <a:pt x="1900427" y="73151"/>
                  </a:lnTo>
                  <a:lnTo>
                    <a:pt x="1894677" y="44684"/>
                  </a:lnTo>
                  <a:lnTo>
                    <a:pt x="1878996" y="21431"/>
                  </a:lnTo>
                  <a:lnTo>
                    <a:pt x="1855743" y="5750"/>
                  </a:lnTo>
                  <a:lnTo>
                    <a:pt x="1827276" y="0"/>
                  </a:lnTo>
                  <a:lnTo>
                    <a:pt x="73152" y="0"/>
                  </a:lnTo>
                  <a:lnTo>
                    <a:pt x="44684" y="5750"/>
                  </a:lnTo>
                  <a:lnTo>
                    <a:pt x="21431" y="21431"/>
                  </a:lnTo>
                  <a:lnTo>
                    <a:pt x="5750" y="44684"/>
                  </a:lnTo>
                  <a:lnTo>
                    <a:pt x="0" y="73151"/>
                  </a:lnTo>
                  <a:lnTo>
                    <a:pt x="0" y="717041"/>
                  </a:lnTo>
                  <a:lnTo>
                    <a:pt x="5750" y="745509"/>
                  </a:lnTo>
                  <a:lnTo>
                    <a:pt x="21431" y="768762"/>
                  </a:lnTo>
                  <a:lnTo>
                    <a:pt x="44684" y="784443"/>
                  </a:lnTo>
                  <a:lnTo>
                    <a:pt x="73152" y="790193"/>
                  </a:lnTo>
                  <a:lnTo>
                    <a:pt x="1827276" y="790193"/>
                  </a:lnTo>
                  <a:lnTo>
                    <a:pt x="1855743" y="784443"/>
                  </a:lnTo>
                  <a:lnTo>
                    <a:pt x="1878996" y="768762"/>
                  </a:lnTo>
                  <a:lnTo>
                    <a:pt x="1894677" y="745509"/>
                  </a:lnTo>
                  <a:lnTo>
                    <a:pt x="1900427" y="717041"/>
                  </a:lnTo>
                  <a:close/>
                </a:path>
              </a:pathLst>
            </a:custGeom>
            <a:solidFill>
              <a:srgbClr val="F8CBAD"/>
            </a:solidFill>
          </p:spPr>
          <p:txBody>
            <a:bodyPr wrap="square" lIns="0" tIns="0" rIns="0" bIns="0" rtlCol="0"/>
            <a:lstStyle/>
            <a:p>
              <a:endParaRPr/>
            </a:p>
          </p:txBody>
        </p:sp>
      </p:grpSp>
      <p:sp>
        <p:nvSpPr>
          <p:cNvPr id="11" name="object 11"/>
          <p:cNvSpPr txBox="1"/>
          <p:nvPr/>
        </p:nvSpPr>
        <p:spPr>
          <a:xfrm>
            <a:off x="2968885" y="3894835"/>
            <a:ext cx="827405" cy="506730"/>
          </a:xfrm>
          <a:prstGeom prst="rect">
            <a:avLst/>
          </a:prstGeom>
        </p:spPr>
        <p:txBody>
          <a:bodyPr vert="horz" wrap="square" lIns="0" tIns="11430" rIns="0" bIns="0" rtlCol="0">
            <a:spAutoFit/>
          </a:bodyPr>
          <a:lstStyle/>
          <a:p>
            <a:pPr marL="12700" marR="5080">
              <a:lnSpc>
                <a:spcPct val="101899"/>
              </a:lnSpc>
              <a:spcBef>
                <a:spcPts val="90"/>
              </a:spcBef>
            </a:pPr>
            <a:r>
              <a:rPr sz="1550" b="1" dirty="0">
                <a:solidFill>
                  <a:srgbClr val="252525"/>
                </a:solidFill>
                <a:latin typeface="Microsoft JhengHei"/>
                <a:cs typeface="Microsoft JhengHei"/>
              </a:rPr>
              <a:t>公衛單</a:t>
            </a:r>
            <a:r>
              <a:rPr sz="1550" b="1" spc="-50" dirty="0">
                <a:solidFill>
                  <a:srgbClr val="252525"/>
                </a:solidFill>
                <a:latin typeface="Microsoft JhengHei"/>
                <a:cs typeface="Microsoft JhengHei"/>
              </a:rPr>
              <a:t>位</a:t>
            </a:r>
            <a:r>
              <a:rPr sz="1550" b="1" dirty="0">
                <a:solidFill>
                  <a:srgbClr val="252525"/>
                </a:solidFill>
                <a:latin typeface="Microsoft JhengHei"/>
                <a:cs typeface="Microsoft JhengHei"/>
              </a:rPr>
              <a:t>伴侶服</a:t>
            </a:r>
            <a:r>
              <a:rPr sz="1550" b="1" spc="-50" dirty="0">
                <a:solidFill>
                  <a:srgbClr val="252525"/>
                </a:solidFill>
                <a:latin typeface="Microsoft JhengHei"/>
                <a:cs typeface="Microsoft JhengHei"/>
              </a:rPr>
              <a:t>務</a:t>
            </a:r>
            <a:endParaRPr sz="1550">
              <a:latin typeface="Microsoft JhengHei"/>
              <a:cs typeface="Microsoft JhengHei"/>
            </a:endParaRPr>
          </a:p>
        </p:txBody>
      </p:sp>
      <p:sp>
        <p:nvSpPr>
          <p:cNvPr id="12" name="object 12"/>
          <p:cNvSpPr/>
          <p:nvPr/>
        </p:nvSpPr>
        <p:spPr>
          <a:xfrm>
            <a:off x="2432189" y="4638294"/>
            <a:ext cx="1908810" cy="893444"/>
          </a:xfrm>
          <a:custGeom>
            <a:avLst/>
            <a:gdLst/>
            <a:ahLst/>
            <a:cxnLst/>
            <a:rect l="l" t="t" r="r" b="b"/>
            <a:pathLst>
              <a:path w="1908810" h="893445">
                <a:moveTo>
                  <a:pt x="1908810" y="810006"/>
                </a:moveTo>
                <a:lnTo>
                  <a:pt x="1908810" y="83058"/>
                </a:lnTo>
                <a:lnTo>
                  <a:pt x="1902261" y="50792"/>
                </a:lnTo>
                <a:lnTo>
                  <a:pt x="1884426" y="24384"/>
                </a:lnTo>
                <a:lnTo>
                  <a:pt x="1858017" y="6548"/>
                </a:lnTo>
                <a:lnTo>
                  <a:pt x="1825752" y="0"/>
                </a:lnTo>
                <a:lnTo>
                  <a:pt x="83058" y="0"/>
                </a:lnTo>
                <a:lnTo>
                  <a:pt x="50792" y="6548"/>
                </a:lnTo>
                <a:lnTo>
                  <a:pt x="24383" y="24384"/>
                </a:lnTo>
                <a:lnTo>
                  <a:pt x="6548" y="50792"/>
                </a:lnTo>
                <a:lnTo>
                  <a:pt x="0" y="83058"/>
                </a:lnTo>
                <a:lnTo>
                  <a:pt x="0" y="810006"/>
                </a:lnTo>
                <a:lnTo>
                  <a:pt x="6548" y="842271"/>
                </a:lnTo>
                <a:lnTo>
                  <a:pt x="24384" y="868680"/>
                </a:lnTo>
                <a:lnTo>
                  <a:pt x="50792" y="886515"/>
                </a:lnTo>
                <a:lnTo>
                  <a:pt x="83058" y="893064"/>
                </a:lnTo>
                <a:lnTo>
                  <a:pt x="1825752" y="893064"/>
                </a:lnTo>
                <a:lnTo>
                  <a:pt x="1858017" y="886515"/>
                </a:lnTo>
                <a:lnTo>
                  <a:pt x="1884426" y="868680"/>
                </a:lnTo>
                <a:lnTo>
                  <a:pt x="1902261" y="842271"/>
                </a:lnTo>
                <a:lnTo>
                  <a:pt x="1908810" y="810006"/>
                </a:lnTo>
                <a:close/>
              </a:path>
            </a:pathLst>
          </a:custGeom>
          <a:solidFill>
            <a:srgbClr val="B4C7E7"/>
          </a:solidFill>
        </p:spPr>
        <p:txBody>
          <a:bodyPr wrap="square" lIns="0" tIns="0" rIns="0" bIns="0" rtlCol="0"/>
          <a:lstStyle/>
          <a:p>
            <a:endParaRPr/>
          </a:p>
        </p:txBody>
      </p:sp>
      <p:sp>
        <p:nvSpPr>
          <p:cNvPr id="13" name="object 13"/>
          <p:cNvSpPr txBox="1"/>
          <p:nvPr/>
        </p:nvSpPr>
        <p:spPr>
          <a:xfrm>
            <a:off x="2524639" y="4705603"/>
            <a:ext cx="1737360" cy="746760"/>
          </a:xfrm>
          <a:prstGeom prst="rect">
            <a:avLst/>
          </a:prstGeom>
        </p:spPr>
        <p:txBody>
          <a:bodyPr vert="horz" wrap="square" lIns="0" tIns="12065" rIns="0" bIns="0" rtlCol="0">
            <a:spAutoFit/>
          </a:bodyPr>
          <a:lstStyle/>
          <a:p>
            <a:pPr marL="12700" marR="5080" algn="just">
              <a:lnSpc>
                <a:spcPct val="101800"/>
              </a:lnSpc>
              <a:spcBef>
                <a:spcPts val="95"/>
              </a:spcBef>
            </a:pPr>
            <a:r>
              <a:rPr sz="1550" b="1" spc="120" dirty="0">
                <a:solidFill>
                  <a:srgbClr val="252525"/>
                </a:solidFill>
                <a:latin typeface="Microsoft JhengHei"/>
                <a:cs typeface="Microsoft JhengHei"/>
              </a:rPr>
              <a:t>指定醫療院所性</a:t>
            </a:r>
            <a:r>
              <a:rPr sz="1550" b="1" spc="70" dirty="0">
                <a:solidFill>
                  <a:srgbClr val="252525"/>
                </a:solidFill>
                <a:latin typeface="Microsoft JhengHei"/>
                <a:cs typeface="Microsoft JhengHei"/>
              </a:rPr>
              <a:t>病</a:t>
            </a:r>
            <a:r>
              <a:rPr sz="1550" b="1" spc="120" dirty="0">
                <a:solidFill>
                  <a:srgbClr val="252525"/>
                </a:solidFill>
                <a:latin typeface="Microsoft JhengHei"/>
                <a:cs typeface="Microsoft JhengHei"/>
              </a:rPr>
              <a:t>接觸者整合式篩</a:t>
            </a:r>
            <a:r>
              <a:rPr sz="1550" b="1" spc="70" dirty="0">
                <a:solidFill>
                  <a:srgbClr val="252525"/>
                </a:solidFill>
                <a:latin typeface="Microsoft JhengHei"/>
                <a:cs typeface="Microsoft JhengHei"/>
              </a:rPr>
              <a:t>檢</a:t>
            </a:r>
            <a:r>
              <a:rPr sz="1550" b="1" dirty="0">
                <a:solidFill>
                  <a:srgbClr val="252525"/>
                </a:solidFill>
                <a:latin typeface="Microsoft JhengHei"/>
                <a:cs typeface="Microsoft JhengHei"/>
              </a:rPr>
              <a:t>服</a:t>
            </a:r>
            <a:r>
              <a:rPr sz="1550" b="1" spc="-50" dirty="0">
                <a:solidFill>
                  <a:srgbClr val="252525"/>
                </a:solidFill>
                <a:latin typeface="Microsoft JhengHei"/>
                <a:cs typeface="Microsoft JhengHei"/>
              </a:rPr>
              <a:t>務</a:t>
            </a:r>
            <a:endParaRPr sz="1550">
              <a:latin typeface="Microsoft JhengHei"/>
              <a:cs typeface="Microsoft JhengHei"/>
            </a:endParaRPr>
          </a:p>
        </p:txBody>
      </p:sp>
      <p:sp>
        <p:nvSpPr>
          <p:cNvPr id="14" name="object 14"/>
          <p:cNvSpPr/>
          <p:nvPr/>
        </p:nvSpPr>
        <p:spPr>
          <a:xfrm>
            <a:off x="4698377" y="3757421"/>
            <a:ext cx="2207895" cy="1724660"/>
          </a:xfrm>
          <a:custGeom>
            <a:avLst/>
            <a:gdLst/>
            <a:ahLst/>
            <a:cxnLst/>
            <a:rect l="l" t="t" r="r" b="b"/>
            <a:pathLst>
              <a:path w="2207895" h="1724660">
                <a:moveTo>
                  <a:pt x="2207514" y="1623822"/>
                </a:moveTo>
                <a:lnTo>
                  <a:pt x="2207514" y="100584"/>
                </a:lnTo>
                <a:lnTo>
                  <a:pt x="2199620" y="61400"/>
                </a:lnTo>
                <a:lnTo>
                  <a:pt x="2178081" y="29432"/>
                </a:lnTo>
                <a:lnTo>
                  <a:pt x="2146113" y="7893"/>
                </a:lnTo>
                <a:lnTo>
                  <a:pt x="2106930" y="0"/>
                </a:lnTo>
                <a:lnTo>
                  <a:pt x="100583" y="0"/>
                </a:lnTo>
                <a:lnTo>
                  <a:pt x="61400" y="7893"/>
                </a:lnTo>
                <a:lnTo>
                  <a:pt x="29432" y="29432"/>
                </a:lnTo>
                <a:lnTo>
                  <a:pt x="7893" y="61400"/>
                </a:lnTo>
                <a:lnTo>
                  <a:pt x="0" y="100584"/>
                </a:lnTo>
                <a:lnTo>
                  <a:pt x="0" y="1623822"/>
                </a:lnTo>
                <a:lnTo>
                  <a:pt x="7893" y="1663005"/>
                </a:lnTo>
                <a:lnTo>
                  <a:pt x="29432" y="1694973"/>
                </a:lnTo>
                <a:lnTo>
                  <a:pt x="61400" y="1716512"/>
                </a:lnTo>
                <a:lnTo>
                  <a:pt x="100584" y="1724406"/>
                </a:lnTo>
                <a:lnTo>
                  <a:pt x="2106930" y="1724406"/>
                </a:lnTo>
                <a:lnTo>
                  <a:pt x="2146113" y="1716512"/>
                </a:lnTo>
                <a:lnTo>
                  <a:pt x="2178081" y="1694973"/>
                </a:lnTo>
                <a:lnTo>
                  <a:pt x="2199620" y="1663005"/>
                </a:lnTo>
                <a:lnTo>
                  <a:pt x="2207514" y="1623822"/>
                </a:lnTo>
                <a:close/>
              </a:path>
            </a:pathLst>
          </a:custGeom>
          <a:solidFill>
            <a:srgbClr val="A9D18E"/>
          </a:solidFill>
        </p:spPr>
        <p:txBody>
          <a:bodyPr wrap="square" lIns="0" tIns="0" rIns="0" bIns="0" rtlCol="0"/>
          <a:lstStyle/>
          <a:p>
            <a:endParaRPr/>
          </a:p>
        </p:txBody>
      </p:sp>
      <p:sp>
        <p:nvSpPr>
          <p:cNvPr id="15" name="object 15"/>
          <p:cNvSpPr txBox="1"/>
          <p:nvPr/>
        </p:nvSpPr>
        <p:spPr>
          <a:xfrm>
            <a:off x="4795399" y="3853376"/>
            <a:ext cx="1986914" cy="1468755"/>
          </a:xfrm>
          <a:prstGeom prst="rect">
            <a:avLst/>
          </a:prstGeom>
        </p:spPr>
        <p:txBody>
          <a:bodyPr vert="horz" wrap="square" lIns="0" tIns="64135" rIns="0" bIns="0" rtlCol="0">
            <a:spAutoFit/>
          </a:bodyPr>
          <a:lstStyle/>
          <a:p>
            <a:pPr marL="170180" indent="-158115">
              <a:lnSpc>
                <a:spcPct val="100000"/>
              </a:lnSpc>
              <a:spcBef>
                <a:spcPts val="505"/>
              </a:spcBef>
              <a:buFont typeface="Arial MT"/>
              <a:buChar char="•"/>
              <a:tabLst>
                <a:tab pos="170815" algn="l"/>
              </a:tabLst>
            </a:pPr>
            <a:r>
              <a:rPr sz="1550" b="1" dirty="0">
                <a:solidFill>
                  <a:srgbClr val="252525"/>
                </a:solidFill>
                <a:latin typeface="Microsoft JhengHei"/>
                <a:cs typeface="Microsoft JhengHei"/>
              </a:rPr>
              <a:t>疾病衛</a:t>
            </a:r>
            <a:r>
              <a:rPr sz="1550" b="1" spc="-50" dirty="0">
                <a:solidFill>
                  <a:srgbClr val="252525"/>
                </a:solidFill>
                <a:latin typeface="Microsoft JhengHei"/>
                <a:cs typeface="Microsoft JhengHei"/>
              </a:rPr>
              <a:t>教</a:t>
            </a:r>
            <a:endParaRPr sz="1550">
              <a:latin typeface="Microsoft JhengHei"/>
              <a:cs typeface="Microsoft JhengHei"/>
            </a:endParaRPr>
          </a:p>
          <a:p>
            <a:pPr marL="170180" indent="-158115">
              <a:lnSpc>
                <a:spcPct val="100000"/>
              </a:lnSpc>
              <a:spcBef>
                <a:spcPts val="415"/>
              </a:spcBef>
              <a:buFont typeface="Arial MT"/>
              <a:buChar char="•"/>
              <a:tabLst>
                <a:tab pos="170815" algn="l"/>
              </a:tabLst>
            </a:pPr>
            <a:r>
              <a:rPr sz="1550" b="1" dirty="0">
                <a:solidFill>
                  <a:srgbClr val="252525"/>
                </a:solidFill>
                <a:latin typeface="Microsoft JhengHei"/>
                <a:cs typeface="Microsoft JhengHei"/>
              </a:rPr>
              <a:t>提供篩檢及諮詢服</a:t>
            </a:r>
            <a:r>
              <a:rPr sz="1550" b="1" spc="-50" dirty="0">
                <a:solidFill>
                  <a:srgbClr val="252525"/>
                </a:solidFill>
                <a:latin typeface="Microsoft JhengHei"/>
                <a:cs typeface="Microsoft JhengHei"/>
              </a:rPr>
              <a:t>務</a:t>
            </a:r>
            <a:endParaRPr sz="1550">
              <a:latin typeface="Microsoft JhengHei"/>
              <a:cs typeface="Microsoft JhengHei"/>
            </a:endParaRPr>
          </a:p>
          <a:p>
            <a:pPr marL="170180" indent="-158115">
              <a:lnSpc>
                <a:spcPct val="100000"/>
              </a:lnSpc>
              <a:spcBef>
                <a:spcPts val="409"/>
              </a:spcBef>
              <a:buFont typeface="Arial MT"/>
              <a:buChar char="•"/>
              <a:tabLst>
                <a:tab pos="170815" algn="l"/>
              </a:tabLst>
            </a:pPr>
            <a:r>
              <a:rPr sz="1550" b="1" dirty="0">
                <a:solidFill>
                  <a:srgbClr val="252525"/>
                </a:solidFill>
                <a:latin typeface="Microsoft JhengHei"/>
                <a:cs typeface="Microsoft JhengHei"/>
              </a:rPr>
              <a:t>風險告</a:t>
            </a:r>
            <a:r>
              <a:rPr sz="1550" b="1" spc="-50" dirty="0">
                <a:solidFill>
                  <a:srgbClr val="252525"/>
                </a:solidFill>
                <a:latin typeface="Microsoft JhengHei"/>
                <a:cs typeface="Microsoft JhengHei"/>
              </a:rPr>
              <a:t>知</a:t>
            </a:r>
            <a:endParaRPr sz="1550">
              <a:latin typeface="Microsoft JhengHei"/>
              <a:cs typeface="Microsoft JhengHei"/>
            </a:endParaRPr>
          </a:p>
          <a:p>
            <a:pPr marL="170180" indent="-158115">
              <a:lnSpc>
                <a:spcPct val="100000"/>
              </a:lnSpc>
              <a:spcBef>
                <a:spcPts val="414"/>
              </a:spcBef>
              <a:buFont typeface="Arial MT"/>
              <a:buChar char="•"/>
              <a:tabLst>
                <a:tab pos="170815" algn="l"/>
              </a:tabLst>
            </a:pPr>
            <a:r>
              <a:rPr sz="1550" b="1" dirty="0">
                <a:solidFill>
                  <a:srgbClr val="252525"/>
                </a:solidFill>
                <a:latin typeface="Microsoft JhengHei"/>
                <a:cs typeface="Microsoft JhengHei"/>
              </a:rPr>
              <a:t>病情揭</a:t>
            </a:r>
            <a:r>
              <a:rPr sz="1550" b="1" spc="-50" dirty="0">
                <a:solidFill>
                  <a:srgbClr val="252525"/>
                </a:solidFill>
                <a:latin typeface="Microsoft JhengHei"/>
                <a:cs typeface="Microsoft JhengHei"/>
              </a:rPr>
              <a:t>露</a:t>
            </a:r>
            <a:endParaRPr sz="1550">
              <a:latin typeface="Microsoft JhengHei"/>
              <a:cs typeface="Microsoft JhengHei"/>
            </a:endParaRPr>
          </a:p>
          <a:p>
            <a:pPr marL="170180" indent="-158115">
              <a:lnSpc>
                <a:spcPct val="100000"/>
              </a:lnSpc>
              <a:spcBef>
                <a:spcPts val="409"/>
              </a:spcBef>
              <a:buFont typeface="Arial MT"/>
              <a:buChar char="•"/>
              <a:tabLst>
                <a:tab pos="170815" algn="l"/>
              </a:tabLst>
            </a:pPr>
            <a:r>
              <a:rPr sz="1550" b="1" dirty="0">
                <a:solidFill>
                  <a:srgbClr val="252525"/>
                </a:solidFill>
                <a:latin typeface="Microsoft JhengHei"/>
                <a:cs typeface="Microsoft JhengHei"/>
              </a:rPr>
              <a:t>轉介服</a:t>
            </a:r>
            <a:r>
              <a:rPr sz="1550" b="1" spc="-50" dirty="0">
                <a:solidFill>
                  <a:srgbClr val="252525"/>
                </a:solidFill>
                <a:latin typeface="Microsoft JhengHei"/>
                <a:cs typeface="Microsoft JhengHei"/>
              </a:rPr>
              <a:t>務</a:t>
            </a:r>
            <a:endParaRPr sz="1550">
              <a:latin typeface="Microsoft JhengHei"/>
              <a:cs typeface="Microsoft JhengHei"/>
            </a:endParaRPr>
          </a:p>
        </p:txBody>
      </p:sp>
      <p:grpSp>
        <p:nvGrpSpPr>
          <p:cNvPr id="16" name="object 16"/>
          <p:cNvGrpSpPr/>
          <p:nvPr/>
        </p:nvGrpSpPr>
        <p:grpSpPr>
          <a:xfrm>
            <a:off x="1715909" y="3767328"/>
            <a:ext cx="8280400" cy="1724025"/>
            <a:chOff x="1715909" y="3767328"/>
            <a:chExt cx="8280400" cy="1724025"/>
          </a:xfrm>
        </p:grpSpPr>
        <p:sp>
          <p:nvSpPr>
            <p:cNvPr id="17" name="object 17"/>
            <p:cNvSpPr/>
            <p:nvPr/>
          </p:nvSpPr>
          <p:spPr>
            <a:xfrm>
              <a:off x="1715909" y="4104144"/>
              <a:ext cx="2998470" cy="1073785"/>
            </a:xfrm>
            <a:custGeom>
              <a:avLst/>
              <a:gdLst/>
              <a:ahLst/>
              <a:cxnLst/>
              <a:rect l="l" t="t" r="r" b="b"/>
              <a:pathLst>
                <a:path w="2998470" h="1073785">
                  <a:moveTo>
                    <a:pt x="716280" y="49530"/>
                  </a:moveTo>
                  <a:lnTo>
                    <a:pt x="615696" y="0"/>
                  </a:lnTo>
                  <a:lnTo>
                    <a:pt x="615696" y="33528"/>
                  </a:lnTo>
                  <a:lnTo>
                    <a:pt x="348996" y="33528"/>
                  </a:lnTo>
                  <a:lnTo>
                    <a:pt x="341376" y="40386"/>
                  </a:lnTo>
                  <a:lnTo>
                    <a:pt x="341376" y="474726"/>
                  </a:lnTo>
                  <a:lnTo>
                    <a:pt x="0" y="474726"/>
                  </a:lnTo>
                  <a:lnTo>
                    <a:pt x="0" y="508254"/>
                  </a:lnTo>
                  <a:lnTo>
                    <a:pt x="341376" y="508254"/>
                  </a:lnTo>
                  <a:lnTo>
                    <a:pt x="367284" y="508254"/>
                  </a:lnTo>
                  <a:lnTo>
                    <a:pt x="374904" y="500634"/>
                  </a:lnTo>
                  <a:lnTo>
                    <a:pt x="374904" y="66294"/>
                  </a:lnTo>
                  <a:lnTo>
                    <a:pt x="615696" y="66294"/>
                  </a:lnTo>
                  <a:lnTo>
                    <a:pt x="615696" y="99822"/>
                  </a:lnTo>
                  <a:lnTo>
                    <a:pt x="632460" y="91440"/>
                  </a:lnTo>
                  <a:lnTo>
                    <a:pt x="716280" y="49530"/>
                  </a:lnTo>
                  <a:close/>
                </a:path>
                <a:path w="2998470" h="1073785">
                  <a:moveTo>
                    <a:pt x="740664" y="1023366"/>
                  </a:moveTo>
                  <a:lnTo>
                    <a:pt x="640842" y="973074"/>
                  </a:lnTo>
                  <a:lnTo>
                    <a:pt x="640842" y="1006602"/>
                  </a:lnTo>
                  <a:lnTo>
                    <a:pt x="397764" y="1006602"/>
                  </a:lnTo>
                  <a:lnTo>
                    <a:pt x="397764" y="556260"/>
                  </a:lnTo>
                  <a:lnTo>
                    <a:pt x="390144" y="548640"/>
                  </a:lnTo>
                  <a:lnTo>
                    <a:pt x="21336" y="548640"/>
                  </a:lnTo>
                  <a:lnTo>
                    <a:pt x="21336" y="582168"/>
                  </a:lnTo>
                  <a:lnTo>
                    <a:pt x="364236" y="582168"/>
                  </a:lnTo>
                  <a:lnTo>
                    <a:pt x="364236" y="1032510"/>
                  </a:lnTo>
                  <a:lnTo>
                    <a:pt x="371856" y="1040130"/>
                  </a:lnTo>
                  <a:lnTo>
                    <a:pt x="397764" y="1040130"/>
                  </a:lnTo>
                  <a:lnTo>
                    <a:pt x="640842" y="1040130"/>
                  </a:lnTo>
                  <a:lnTo>
                    <a:pt x="640842" y="1073658"/>
                  </a:lnTo>
                  <a:lnTo>
                    <a:pt x="657606" y="1065199"/>
                  </a:lnTo>
                  <a:lnTo>
                    <a:pt x="740664" y="1023366"/>
                  </a:lnTo>
                  <a:close/>
                </a:path>
                <a:path w="2998470" h="1073785">
                  <a:moveTo>
                    <a:pt x="2997708" y="49530"/>
                  </a:moveTo>
                  <a:lnTo>
                    <a:pt x="2897886" y="0"/>
                  </a:lnTo>
                  <a:lnTo>
                    <a:pt x="2897886" y="33528"/>
                  </a:lnTo>
                  <a:lnTo>
                    <a:pt x="2617470" y="33528"/>
                  </a:lnTo>
                  <a:lnTo>
                    <a:pt x="2617470" y="66294"/>
                  </a:lnTo>
                  <a:lnTo>
                    <a:pt x="2897886" y="66294"/>
                  </a:lnTo>
                  <a:lnTo>
                    <a:pt x="2897886" y="99822"/>
                  </a:lnTo>
                  <a:lnTo>
                    <a:pt x="2914650" y="91363"/>
                  </a:lnTo>
                  <a:lnTo>
                    <a:pt x="2997708" y="49530"/>
                  </a:lnTo>
                  <a:close/>
                </a:path>
                <a:path w="2998470" h="1073785">
                  <a:moveTo>
                    <a:pt x="2998470" y="1023366"/>
                  </a:moveTo>
                  <a:lnTo>
                    <a:pt x="2897886" y="973074"/>
                  </a:lnTo>
                  <a:lnTo>
                    <a:pt x="2897886" y="1006602"/>
                  </a:lnTo>
                  <a:lnTo>
                    <a:pt x="2618232" y="1006602"/>
                  </a:lnTo>
                  <a:lnTo>
                    <a:pt x="2618232" y="1040130"/>
                  </a:lnTo>
                  <a:lnTo>
                    <a:pt x="2897886" y="1040130"/>
                  </a:lnTo>
                  <a:lnTo>
                    <a:pt x="2897886" y="1073658"/>
                  </a:lnTo>
                  <a:lnTo>
                    <a:pt x="2914650" y="1065276"/>
                  </a:lnTo>
                  <a:lnTo>
                    <a:pt x="2998470" y="1023366"/>
                  </a:lnTo>
                  <a:close/>
                </a:path>
              </a:pathLst>
            </a:custGeom>
            <a:solidFill>
              <a:srgbClr val="2F5597"/>
            </a:solidFill>
          </p:spPr>
          <p:txBody>
            <a:bodyPr wrap="square" lIns="0" tIns="0" rIns="0" bIns="0" rtlCol="0"/>
            <a:lstStyle/>
            <a:p>
              <a:endParaRPr/>
            </a:p>
          </p:txBody>
        </p:sp>
        <p:sp>
          <p:nvSpPr>
            <p:cNvPr id="18" name="object 18"/>
            <p:cNvSpPr/>
            <p:nvPr/>
          </p:nvSpPr>
          <p:spPr>
            <a:xfrm>
              <a:off x="7143622" y="3767328"/>
              <a:ext cx="2852420" cy="1724025"/>
            </a:xfrm>
            <a:custGeom>
              <a:avLst/>
              <a:gdLst/>
              <a:ahLst/>
              <a:cxnLst/>
              <a:rect l="l" t="t" r="r" b="b"/>
              <a:pathLst>
                <a:path w="2852420" h="1724025">
                  <a:moveTo>
                    <a:pt x="2852166" y="1623822"/>
                  </a:moveTo>
                  <a:lnTo>
                    <a:pt x="2852166" y="100584"/>
                  </a:lnTo>
                  <a:lnTo>
                    <a:pt x="2844272" y="61400"/>
                  </a:lnTo>
                  <a:lnTo>
                    <a:pt x="2822733" y="29432"/>
                  </a:lnTo>
                  <a:lnTo>
                    <a:pt x="2790765" y="7893"/>
                  </a:lnTo>
                  <a:lnTo>
                    <a:pt x="2751582" y="0"/>
                  </a:lnTo>
                  <a:lnTo>
                    <a:pt x="100583" y="0"/>
                  </a:lnTo>
                  <a:lnTo>
                    <a:pt x="61721" y="7893"/>
                  </a:lnTo>
                  <a:lnTo>
                    <a:pt x="29717" y="29432"/>
                  </a:lnTo>
                  <a:lnTo>
                    <a:pt x="8000" y="61400"/>
                  </a:lnTo>
                  <a:lnTo>
                    <a:pt x="0" y="100584"/>
                  </a:lnTo>
                  <a:lnTo>
                    <a:pt x="0" y="1623822"/>
                  </a:lnTo>
                  <a:lnTo>
                    <a:pt x="8001" y="1662564"/>
                  </a:lnTo>
                  <a:lnTo>
                    <a:pt x="29718" y="1694307"/>
                  </a:lnTo>
                  <a:lnTo>
                    <a:pt x="61722" y="1715762"/>
                  </a:lnTo>
                  <a:lnTo>
                    <a:pt x="100584" y="1723644"/>
                  </a:lnTo>
                  <a:lnTo>
                    <a:pt x="2751582" y="1723644"/>
                  </a:lnTo>
                  <a:lnTo>
                    <a:pt x="2790765" y="1715762"/>
                  </a:lnTo>
                  <a:lnTo>
                    <a:pt x="2822733" y="1694307"/>
                  </a:lnTo>
                  <a:lnTo>
                    <a:pt x="2844272" y="1662564"/>
                  </a:lnTo>
                  <a:lnTo>
                    <a:pt x="2852166" y="1623822"/>
                  </a:lnTo>
                  <a:close/>
                </a:path>
              </a:pathLst>
            </a:custGeom>
            <a:solidFill>
              <a:srgbClr val="FFE699"/>
            </a:solidFill>
          </p:spPr>
          <p:txBody>
            <a:bodyPr wrap="square" lIns="0" tIns="0" rIns="0" bIns="0" rtlCol="0"/>
            <a:lstStyle/>
            <a:p>
              <a:endParaRPr/>
            </a:p>
          </p:txBody>
        </p:sp>
      </p:grpSp>
      <p:sp>
        <p:nvSpPr>
          <p:cNvPr id="19" name="object 19"/>
          <p:cNvSpPr txBox="1"/>
          <p:nvPr/>
        </p:nvSpPr>
        <p:spPr>
          <a:xfrm>
            <a:off x="7241419" y="4042511"/>
            <a:ext cx="2659380" cy="1117600"/>
          </a:xfrm>
          <a:prstGeom prst="rect">
            <a:avLst/>
          </a:prstGeom>
        </p:spPr>
        <p:txBody>
          <a:bodyPr vert="horz" wrap="square" lIns="0" tIns="12700" rIns="0" bIns="0" rtlCol="0">
            <a:spAutoFit/>
          </a:bodyPr>
          <a:lstStyle/>
          <a:p>
            <a:pPr marL="172085" marR="6350" indent="-160020">
              <a:lnSpc>
                <a:spcPct val="120000"/>
              </a:lnSpc>
              <a:spcBef>
                <a:spcPts val="100"/>
              </a:spcBef>
              <a:buFont typeface="Arial MT"/>
              <a:buChar char="•"/>
              <a:tabLst>
                <a:tab pos="172720" algn="l"/>
              </a:tabLst>
            </a:pPr>
            <a:r>
              <a:rPr sz="1400" b="1" dirty="0">
                <a:solidFill>
                  <a:srgbClr val="252525"/>
                </a:solidFill>
                <a:latin typeface="Microsoft JhengHei"/>
                <a:cs typeface="Microsoft JhengHei"/>
              </a:rPr>
              <a:t>讓伴侶了解自身感染HIV</a:t>
            </a:r>
            <a:r>
              <a:rPr sz="1400" b="1" spc="-20" dirty="0">
                <a:solidFill>
                  <a:srgbClr val="252525"/>
                </a:solidFill>
                <a:latin typeface="Microsoft JhengHei"/>
                <a:cs typeface="Microsoft JhengHei"/>
              </a:rPr>
              <a:t>風險，</a:t>
            </a:r>
            <a:r>
              <a:rPr sz="1400" b="1" spc="-10" dirty="0">
                <a:solidFill>
                  <a:srgbClr val="252525"/>
                </a:solidFill>
                <a:latin typeface="Microsoft JhengHei"/>
                <a:cs typeface="Microsoft JhengHei"/>
              </a:rPr>
              <a:t>並接受HIV</a:t>
            </a:r>
            <a:r>
              <a:rPr sz="1400" b="1" spc="-20" dirty="0">
                <a:solidFill>
                  <a:srgbClr val="252525"/>
                </a:solidFill>
                <a:latin typeface="Microsoft JhengHei"/>
                <a:cs typeface="Microsoft JhengHei"/>
              </a:rPr>
              <a:t>檢驗及衛教。</a:t>
            </a:r>
            <a:endParaRPr sz="1400">
              <a:latin typeface="Microsoft JhengHei"/>
              <a:cs typeface="Microsoft JhengHei"/>
            </a:endParaRPr>
          </a:p>
          <a:p>
            <a:pPr marL="172085" marR="5080" indent="-160020">
              <a:lnSpc>
                <a:spcPct val="120000"/>
              </a:lnSpc>
              <a:spcBef>
                <a:spcPts val="530"/>
              </a:spcBef>
              <a:buFont typeface="Arial MT"/>
              <a:buChar char="•"/>
              <a:tabLst>
                <a:tab pos="172720" algn="l"/>
              </a:tabLst>
            </a:pPr>
            <a:r>
              <a:rPr sz="1400" b="1" dirty="0">
                <a:solidFill>
                  <a:srgbClr val="252525"/>
                </a:solidFill>
                <a:latin typeface="Microsoft JhengHei"/>
                <a:cs typeface="Microsoft JhengHei"/>
              </a:rPr>
              <a:t>儘早發現潛在</a:t>
            </a:r>
            <a:r>
              <a:rPr sz="1400" b="1" spc="-10" dirty="0">
                <a:solidFill>
                  <a:srgbClr val="252525"/>
                </a:solidFill>
                <a:latin typeface="Microsoft JhengHei"/>
                <a:cs typeface="Microsoft JhengHei"/>
              </a:rPr>
              <a:t>HIV感染者，及時銜接治療。</a:t>
            </a:r>
            <a:endParaRPr sz="1400">
              <a:latin typeface="Microsoft JhengHei"/>
              <a:cs typeface="Microsoft JhengHei"/>
            </a:endParaRPr>
          </a:p>
        </p:txBody>
      </p:sp>
      <p:pic>
        <p:nvPicPr>
          <p:cNvPr id="20" name="object 20"/>
          <p:cNvPicPr/>
          <p:nvPr/>
        </p:nvPicPr>
        <p:blipFill>
          <a:blip r:embed="rId3" cstate="print"/>
          <a:stretch>
            <a:fillRect/>
          </a:stretch>
        </p:blipFill>
        <p:spPr>
          <a:xfrm>
            <a:off x="6915022" y="4578858"/>
            <a:ext cx="221754" cy="100583"/>
          </a:xfrm>
          <a:prstGeom prst="rect">
            <a:avLst/>
          </a:prstGeom>
        </p:spPr>
      </p:pic>
      <p:sp>
        <p:nvSpPr>
          <p:cNvPr id="21" name="object 21"/>
          <p:cNvSpPr txBox="1"/>
          <p:nvPr/>
        </p:nvSpPr>
        <p:spPr>
          <a:xfrm>
            <a:off x="865003" y="4713223"/>
            <a:ext cx="941069" cy="827405"/>
          </a:xfrm>
          <a:prstGeom prst="rect">
            <a:avLst/>
          </a:prstGeom>
        </p:spPr>
        <p:txBody>
          <a:bodyPr vert="horz" wrap="square" lIns="0" tIns="14605" rIns="0" bIns="0" rtlCol="0">
            <a:spAutoFit/>
          </a:bodyPr>
          <a:lstStyle/>
          <a:p>
            <a:pPr marL="93345" indent="-81280">
              <a:lnSpc>
                <a:spcPct val="100000"/>
              </a:lnSpc>
              <a:spcBef>
                <a:spcPts val="115"/>
              </a:spcBef>
              <a:buFont typeface="Arial MT"/>
              <a:buChar char="•"/>
              <a:tabLst>
                <a:tab pos="93980" algn="l"/>
              </a:tabLst>
            </a:pPr>
            <a:r>
              <a:rPr sz="1300" b="1" dirty="0">
                <a:solidFill>
                  <a:srgbClr val="252525"/>
                </a:solidFill>
                <a:latin typeface="Microsoft JhengHei"/>
                <a:cs typeface="Microsoft JhengHei"/>
              </a:rPr>
              <a:t>新通</a:t>
            </a:r>
            <a:r>
              <a:rPr sz="1300" b="1" spc="-50" dirty="0">
                <a:solidFill>
                  <a:srgbClr val="252525"/>
                </a:solidFill>
                <a:latin typeface="Microsoft JhengHei"/>
                <a:cs typeface="Microsoft JhengHei"/>
              </a:rPr>
              <a:t>報</a:t>
            </a:r>
            <a:endParaRPr sz="1300">
              <a:latin typeface="Microsoft JhengHei"/>
              <a:cs typeface="Microsoft JhengHei"/>
            </a:endParaRPr>
          </a:p>
          <a:p>
            <a:pPr marL="93345" indent="-81280">
              <a:lnSpc>
                <a:spcPct val="100000"/>
              </a:lnSpc>
              <a:spcBef>
                <a:spcPts val="15"/>
              </a:spcBef>
              <a:buFont typeface="Arial MT"/>
              <a:buChar char="•"/>
              <a:tabLst>
                <a:tab pos="93980" algn="l"/>
              </a:tabLst>
            </a:pPr>
            <a:r>
              <a:rPr sz="1300" b="1" dirty="0">
                <a:solidFill>
                  <a:srgbClr val="252525"/>
                </a:solidFill>
                <a:latin typeface="Microsoft JhengHei"/>
                <a:cs typeface="Microsoft JhengHei"/>
              </a:rPr>
              <a:t>感染性</a:t>
            </a:r>
            <a:r>
              <a:rPr sz="1300" b="1" spc="-50" dirty="0">
                <a:solidFill>
                  <a:srgbClr val="252525"/>
                </a:solidFill>
                <a:latin typeface="Microsoft JhengHei"/>
                <a:cs typeface="Microsoft JhengHei"/>
              </a:rPr>
              <a:t>病</a:t>
            </a:r>
            <a:endParaRPr sz="1300">
              <a:latin typeface="Microsoft JhengHei"/>
              <a:cs typeface="Microsoft JhengHei"/>
            </a:endParaRPr>
          </a:p>
          <a:p>
            <a:pPr marL="93345" indent="-81280">
              <a:lnSpc>
                <a:spcPct val="100000"/>
              </a:lnSpc>
              <a:spcBef>
                <a:spcPts val="20"/>
              </a:spcBef>
              <a:buFont typeface="Arial MT"/>
              <a:buChar char="•"/>
              <a:tabLst>
                <a:tab pos="93980" algn="l"/>
              </a:tabLst>
            </a:pPr>
            <a:r>
              <a:rPr sz="1300" b="1" dirty="0">
                <a:solidFill>
                  <a:srgbClr val="252525"/>
                </a:solidFill>
                <a:latin typeface="Microsoft JhengHei"/>
                <a:cs typeface="Microsoft JhengHei"/>
              </a:rPr>
              <a:t>結婚或懷</a:t>
            </a:r>
            <a:r>
              <a:rPr sz="1300" b="1" spc="-50" dirty="0">
                <a:solidFill>
                  <a:srgbClr val="252525"/>
                </a:solidFill>
                <a:latin typeface="Microsoft JhengHei"/>
                <a:cs typeface="Microsoft JhengHei"/>
              </a:rPr>
              <a:t>孕</a:t>
            </a:r>
            <a:endParaRPr sz="1300">
              <a:latin typeface="Microsoft JhengHei"/>
              <a:cs typeface="Microsoft JhengHei"/>
            </a:endParaRPr>
          </a:p>
          <a:p>
            <a:pPr marL="93345" indent="-81280">
              <a:lnSpc>
                <a:spcPct val="100000"/>
              </a:lnSpc>
              <a:spcBef>
                <a:spcPts val="15"/>
              </a:spcBef>
              <a:buFont typeface="Arial MT"/>
              <a:buChar char="•"/>
              <a:tabLst>
                <a:tab pos="93980" algn="l"/>
              </a:tabLst>
            </a:pPr>
            <a:r>
              <a:rPr sz="1300" b="1" dirty="0">
                <a:solidFill>
                  <a:srgbClr val="252525"/>
                </a:solidFill>
                <a:latin typeface="Microsoft JhengHei"/>
                <a:cs typeface="Microsoft JhengHei"/>
              </a:rPr>
              <a:t>入</a:t>
            </a:r>
            <a:r>
              <a:rPr sz="1300" b="1" spc="-50" dirty="0">
                <a:solidFill>
                  <a:srgbClr val="252525"/>
                </a:solidFill>
                <a:latin typeface="Microsoft JhengHei"/>
                <a:cs typeface="Microsoft JhengHei"/>
              </a:rPr>
              <a:t>監</a:t>
            </a:r>
            <a:endParaRPr sz="1300">
              <a:latin typeface="Microsoft JhengHei"/>
              <a:cs typeface="Microsoft JhengHei"/>
            </a:endParaRPr>
          </a:p>
        </p:txBody>
      </p:sp>
      <p:sp>
        <p:nvSpPr>
          <p:cNvPr id="22" name="object 22"/>
          <p:cNvSpPr txBox="1">
            <a:spLocks noGrp="1"/>
          </p:cNvSpPr>
          <p:nvPr>
            <p:ph type="title"/>
          </p:nvPr>
        </p:nvSpPr>
        <p:spPr>
          <a:xfrm>
            <a:off x="1278515" y="1164590"/>
            <a:ext cx="9128760" cy="506730"/>
          </a:xfrm>
          <a:prstGeom prst="rect">
            <a:avLst/>
          </a:prstGeom>
        </p:spPr>
        <p:txBody>
          <a:bodyPr vert="horz" wrap="square" lIns="0" tIns="13335" rIns="0" bIns="0" rtlCol="0">
            <a:spAutoFit/>
          </a:bodyPr>
          <a:lstStyle/>
          <a:p>
            <a:pPr marL="38100">
              <a:lnSpc>
                <a:spcPct val="100000"/>
              </a:lnSpc>
              <a:spcBef>
                <a:spcPts val="105"/>
              </a:spcBef>
            </a:pPr>
            <a:r>
              <a:rPr sz="4725" spc="30" baseline="8818" dirty="0"/>
              <a:t>感染者伴侶服務 </a:t>
            </a:r>
            <a:r>
              <a:rPr sz="1850" spc="65" dirty="0">
                <a:solidFill>
                  <a:srgbClr val="008F9A"/>
                </a:solidFill>
              </a:rPr>
              <a:t>提供衛教與整合式篩檢，及早發現潛在感染者與轉銜治</a:t>
            </a:r>
            <a:r>
              <a:rPr sz="1850" spc="15" dirty="0">
                <a:solidFill>
                  <a:srgbClr val="008F9A"/>
                </a:solidFill>
              </a:rPr>
              <a:t>療</a:t>
            </a:r>
            <a:endParaRPr sz="1850"/>
          </a:p>
        </p:txBody>
      </p:sp>
      <p:pic>
        <p:nvPicPr>
          <p:cNvPr id="23" name="object 23"/>
          <p:cNvPicPr/>
          <p:nvPr/>
        </p:nvPicPr>
        <p:blipFill>
          <a:blip r:embed="rId4" cstate="print"/>
          <a:stretch>
            <a:fillRect/>
          </a:stretch>
        </p:blipFill>
        <p:spPr>
          <a:xfrm>
            <a:off x="512642" y="5642551"/>
            <a:ext cx="9713698" cy="695002"/>
          </a:xfrm>
          <a:prstGeom prst="rect">
            <a:avLst/>
          </a:prstGeom>
        </p:spPr>
      </p:pic>
      <p:sp>
        <p:nvSpPr>
          <p:cNvPr id="24" name="object 24"/>
          <p:cNvSpPr txBox="1"/>
          <p:nvPr/>
        </p:nvSpPr>
        <p:spPr>
          <a:xfrm>
            <a:off x="674503" y="5602020"/>
            <a:ext cx="5985510" cy="693420"/>
          </a:xfrm>
          <a:prstGeom prst="rect">
            <a:avLst/>
          </a:prstGeom>
        </p:spPr>
        <p:txBody>
          <a:bodyPr vert="horz" wrap="square" lIns="0" tIns="12700" rIns="0" bIns="0" rtlCol="0">
            <a:spAutoFit/>
          </a:bodyPr>
          <a:lstStyle/>
          <a:p>
            <a:pPr marL="12700" marR="5080">
              <a:lnSpc>
                <a:spcPct val="125099"/>
              </a:lnSpc>
              <a:spcBef>
                <a:spcPts val="100"/>
              </a:spcBef>
            </a:pPr>
            <a:r>
              <a:rPr sz="1750" b="1" dirty="0">
                <a:latin typeface="Microsoft JhengHei"/>
                <a:cs typeface="Microsoft JhengHei"/>
              </a:rPr>
              <a:t>HIV</a:t>
            </a:r>
            <a:r>
              <a:rPr sz="1750" b="1" dirty="0">
                <a:solidFill>
                  <a:srgbClr val="C00000"/>
                </a:solidFill>
                <a:latin typeface="Microsoft JhengHei"/>
                <a:cs typeface="Microsoft JhengHei"/>
              </a:rPr>
              <a:t>感染者合併感染性病之性病接觸者</a:t>
            </a:r>
            <a:r>
              <a:rPr sz="1750" b="1" spc="-5" dirty="0">
                <a:latin typeface="Microsoft JhengHei"/>
                <a:cs typeface="Microsoft JhengHei"/>
              </a:rPr>
              <a:t>整合式篩檢及治療服務</a:t>
            </a:r>
            <a:r>
              <a:rPr sz="1750" b="1" dirty="0">
                <a:latin typeface="Microsoft JhengHei"/>
                <a:cs typeface="Microsoft JhengHei"/>
              </a:rPr>
              <a:t>感染者</a:t>
            </a:r>
            <a:r>
              <a:rPr sz="1750" b="1" dirty="0">
                <a:solidFill>
                  <a:srgbClr val="C00000"/>
                </a:solidFill>
                <a:latin typeface="Microsoft JhengHei"/>
                <a:cs typeface="Microsoft JhengHei"/>
              </a:rPr>
              <a:t>社群網絡</a:t>
            </a:r>
            <a:r>
              <a:rPr sz="1750" b="1" dirty="0">
                <a:latin typeface="Microsoft JhengHei"/>
                <a:cs typeface="Microsoft JhengHei"/>
              </a:rPr>
              <a:t>HIV</a:t>
            </a:r>
            <a:r>
              <a:rPr sz="1750" b="1" spc="-15" dirty="0">
                <a:latin typeface="Microsoft JhengHei"/>
                <a:cs typeface="Microsoft JhengHei"/>
              </a:rPr>
              <a:t>篩檢服務</a:t>
            </a:r>
            <a:endParaRPr sz="1750">
              <a:latin typeface="Microsoft JhengHei"/>
              <a:cs typeface="Microsoft JhengHei"/>
            </a:endParaRPr>
          </a:p>
        </p:txBody>
      </p:sp>
      <p:grpSp>
        <p:nvGrpSpPr>
          <p:cNvPr id="25" name="object 25"/>
          <p:cNvGrpSpPr/>
          <p:nvPr/>
        </p:nvGrpSpPr>
        <p:grpSpPr>
          <a:xfrm>
            <a:off x="179717" y="887730"/>
            <a:ext cx="10001250" cy="2091689"/>
            <a:chOff x="179717" y="887730"/>
            <a:chExt cx="10001250" cy="2091689"/>
          </a:xfrm>
        </p:grpSpPr>
        <p:pic>
          <p:nvPicPr>
            <p:cNvPr id="26" name="object 26"/>
            <p:cNvPicPr/>
            <p:nvPr/>
          </p:nvPicPr>
          <p:blipFill>
            <a:blip r:embed="rId5" cstate="print"/>
            <a:stretch>
              <a:fillRect/>
            </a:stretch>
          </p:blipFill>
          <p:spPr>
            <a:xfrm>
              <a:off x="179717" y="887730"/>
              <a:ext cx="911352" cy="915161"/>
            </a:xfrm>
            <a:prstGeom prst="rect">
              <a:avLst/>
            </a:prstGeom>
          </p:spPr>
        </p:pic>
        <p:pic>
          <p:nvPicPr>
            <p:cNvPr id="27" name="object 27"/>
            <p:cNvPicPr/>
            <p:nvPr/>
          </p:nvPicPr>
          <p:blipFill>
            <a:blip r:embed="rId6" cstate="print"/>
            <a:stretch>
              <a:fillRect/>
            </a:stretch>
          </p:blipFill>
          <p:spPr>
            <a:xfrm>
              <a:off x="503914" y="2396838"/>
              <a:ext cx="9677053" cy="582232"/>
            </a:xfrm>
            <a:prstGeom prst="rect">
              <a:avLst/>
            </a:prstGeom>
          </p:spPr>
        </p:pic>
      </p:grpSp>
      <p:sp>
        <p:nvSpPr>
          <p:cNvPr id="28" name="object 28"/>
          <p:cNvSpPr txBox="1"/>
          <p:nvPr/>
        </p:nvSpPr>
        <p:spPr>
          <a:xfrm>
            <a:off x="582302" y="1934972"/>
            <a:ext cx="8807450" cy="1757045"/>
          </a:xfrm>
          <a:prstGeom prst="rect">
            <a:avLst/>
          </a:prstGeom>
        </p:spPr>
        <p:txBody>
          <a:bodyPr vert="horz" wrap="square" lIns="0" tIns="12700" rIns="0" bIns="0" rtlCol="0">
            <a:spAutoFit/>
          </a:bodyPr>
          <a:lstStyle/>
          <a:p>
            <a:pPr marL="52705">
              <a:lnSpc>
                <a:spcPct val="100000"/>
              </a:lnSpc>
              <a:spcBef>
                <a:spcPts val="100"/>
              </a:spcBef>
            </a:pPr>
            <a:r>
              <a:rPr sz="1750" b="1" dirty="0">
                <a:latin typeface="Microsoft JhengHei"/>
                <a:cs typeface="Microsoft JhengHei"/>
              </a:rPr>
              <a:t>2022</a:t>
            </a:r>
            <a:r>
              <a:rPr sz="1750" b="1" spc="-5" dirty="0">
                <a:latin typeface="Microsoft JhengHei"/>
                <a:cs typeface="Microsoft JhengHei"/>
              </a:rPr>
              <a:t>年感染者伴侶篩檢服務總計追蹤</a:t>
            </a:r>
            <a:r>
              <a:rPr sz="1750" b="1" dirty="0">
                <a:solidFill>
                  <a:srgbClr val="C00000"/>
                </a:solidFill>
                <a:latin typeface="Microsoft JhengHei"/>
                <a:cs typeface="Microsoft JhengHei"/>
              </a:rPr>
              <a:t>1,580⼈次，發現HIV新案80⼈，HIV新案陽性率</a:t>
            </a:r>
            <a:r>
              <a:rPr sz="1750" b="1" spc="-25" dirty="0">
                <a:solidFill>
                  <a:srgbClr val="C00000"/>
                </a:solidFill>
                <a:latin typeface="Microsoft JhengHei"/>
                <a:cs typeface="Microsoft JhengHei"/>
              </a:rPr>
              <a:t>5%</a:t>
            </a:r>
            <a:endParaRPr sz="1750">
              <a:latin typeface="Microsoft JhengHei"/>
              <a:cs typeface="Microsoft JhengHei"/>
            </a:endParaRPr>
          </a:p>
          <a:p>
            <a:pPr marL="12700" marR="4476750" indent="81915">
              <a:lnSpc>
                <a:spcPct val="218600"/>
              </a:lnSpc>
              <a:spcBef>
                <a:spcPts val="130"/>
              </a:spcBef>
            </a:pPr>
            <a:r>
              <a:rPr sz="1750" b="1" dirty="0">
                <a:latin typeface="Microsoft JhengHei"/>
                <a:cs typeface="Microsoft JhengHei"/>
              </a:rPr>
              <a:t>辦理</a:t>
            </a:r>
            <a:r>
              <a:rPr sz="1750" b="1" spc="-5" dirty="0">
                <a:solidFill>
                  <a:srgbClr val="0070C0"/>
                </a:solidFill>
                <a:latin typeface="Microsoft JhengHei"/>
                <a:cs typeface="Microsoft JhengHei"/>
              </a:rPr>
              <a:t>伴侶服務教育訓練及製作案例示範影片</a:t>
            </a:r>
            <a:r>
              <a:rPr sz="1750" b="1" dirty="0">
                <a:solidFill>
                  <a:srgbClr val="252525"/>
                </a:solidFill>
                <a:latin typeface="Microsoft JhengHei"/>
                <a:cs typeface="Microsoft JhengHei"/>
              </a:rPr>
              <a:t>提供</a:t>
            </a:r>
            <a:r>
              <a:rPr sz="1750" b="1" spc="-10" dirty="0">
                <a:solidFill>
                  <a:srgbClr val="C00000"/>
                </a:solidFill>
                <a:latin typeface="Microsoft JhengHei"/>
                <a:cs typeface="Microsoft JhengHei"/>
              </a:rPr>
              <a:t>感染者伴侶服務</a:t>
            </a:r>
            <a:endParaRPr sz="1750">
              <a:latin typeface="Microsoft JhengHei"/>
              <a:cs typeface="Microsoft JhengHei"/>
            </a:endParaRPr>
          </a:p>
          <a:p>
            <a:pPr marL="12700">
              <a:lnSpc>
                <a:spcPct val="100000"/>
              </a:lnSpc>
              <a:spcBef>
                <a:spcPts val="540"/>
              </a:spcBef>
            </a:pPr>
            <a:r>
              <a:rPr sz="1400" dirty="0">
                <a:solidFill>
                  <a:srgbClr val="252525"/>
                </a:solidFill>
                <a:latin typeface="Microsoft JhengHei"/>
                <a:cs typeface="Microsoft JhengHei"/>
              </a:rPr>
              <a:t>由衛生局</a:t>
            </a:r>
            <a:r>
              <a:rPr sz="1400" dirty="0">
                <a:solidFill>
                  <a:srgbClr val="252525"/>
                </a:solidFill>
                <a:latin typeface="Arial MT"/>
                <a:cs typeface="Arial MT"/>
              </a:rPr>
              <a:t>/</a:t>
            </a:r>
            <a:r>
              <a:rPr sz="1400" spc="-10" dirty="0">
                <a:solidFill>
                  <a:srgbClr val="252525"/>
                </a:solidFill>
                <a:latin typeface="Microsoft JhengHei"/>
                <a:cs typeface="Microsoft JhengHei"/>
              </a:rPr>
              <a:t>所及指定醫療院所協助感染者進行伴侶風險告知、病情揭露及</a:t>
            </a:r>
            <a:r>
              <a:rPr sz="1400" spc="-10" dirty="0">
                <a:solidFill>
                  <a:srgbClr val="252525"/>
                </a:solidFill>
                <a:latin typeface="Arial MT"/>
                <a:cs typeface="Arial MT"/>
              </a:rPr>
              <a:t>HIV</a:t>
            </a:r>
            <a:r>
              <a:rPr sz="1400" spc="-15" dirty="0">
                <a:solidFill>
                  <a:srgbClr val="252525"/>
                </a:solidFill>
                <a:latin typeface="Microsoft JhengHei"/>
                <a:cs typeface="Microsoft JhengHei"/>
              </a:rPr>
              <a:t>篩檢與諮詢服務等。</a:t>
            </a:r>
            <a:endParaRPr sz="1400">
              <a:latin typeface="Microsoft JhengHei"/>
              <a:cs typeface="Microsoft JhengHei"/>
            </a:endParaRPr>
          </a:p>
        </p:txBody>
      </p:sp>
      <p:pic>
        <p:nvPicPr>
          <p:cNvPr id="29" name="object 29"/>
          <p:cNvPicPr/>
          <p:nvPr/>
        </p:nvPicPr>
        <p:blipFill>
          <a:blip r:embed="rId7" cstate="print"/>
          <a:stretch>
            <a:fillRect/>
          </a:stretch>
        </p:blipFill>
        <p:spPr>
          <a:xfrm>
            <a:off x="9365627" y="1644395"/>
            <a:ext cx="802386" cy="806958"/>
          </a:xfrm>
          <a:prstGeom prst="rect">
            <a:avLst/>
          </a:prstGeom>
        </p:spPr>
      </p:pic>
      <p:sp>
        <p:nvSpPr>
          <p:cNvPr id="30" name="object 30"/>
          <p:cNvSpPr txBox="1">
            <a:spLocks noGrp="1"/>
          </p:cNvSpPr>
          <p:nvPr>
            <p:ph type="sldNum" sz="quarter" idx="7"/>
          </p:nvPr>
        </p:nvSpPr>
        <p:spPr>
          <a:prstGeom prst="rect">
            <a:avLst/>
          </a:prstGeom>
        </p:spPr>
        <p:txBody>
          <a:bodyPr vert="horz" wrap="square" lIns="0" tIns="22860" rIns="0" bIns="0" rtlCol="0">
            <a:spAutoFit/>
          </a:bodyPr>
          <a:lstStyle/>
          <a:p>
            <a:pPr marL="133350">
              <a:lnSpc>
                <a:spcPct val="100000"/>
              </a:lnSpc>
              <a:spcBef>
                <a:spcPts val="180"/>
              </a:spcBef>
            </a:pPr>
            <a:fld id="{81D60167-4931-47E6-BA6A-407CBD079E47}" type="slidenum">
              <a:rPr spc="-25" dirty="0"/>
              <a:t>140</a:t>
            </a:fld>
            <a:endParaRPr spc="-25" dirty="0"/>
          </a:p>
        </p:txBody>
      </p:sp>
      <p:sp>
        <p:nvSpPr>
          <p:cNvPr id="31" name="object 3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082294"/>
            <a:ext cx="8442960" cy="506730"/>
          </a:xfrm>
          <a:prstGeom prst="rect">
            <a:avLst/>
          </a:prstGeom>
        </p:spPr>
        <p:txBody>
          <a:bodyPr vert="horz" wrap="square" lIns="0" tIns="13335" rIns="0" bIns="0" rtlCol="0">
            <a:spAutoFit/>
          </a:bodyPr>
          <a:lstStyle/>
          <a:p>
            <a:pPr marL="12700">
              <a:lnSpc>
                <a:spcPct val="100000"/>
              </a:lnSpc>
              <a:spcBef>
                <a:spcPts val="105"/>
              </a:spcBef>
            </a:pPr>
            <a:r>
              <a:rPr spc="-5" dirty="0"/>
              <a:t>推動性病患者之配偶或性伴侶整合式篩檢及治療</a:t>
            </a:r>
          </a:p>
        </p:txBody>
      </p:sp>
      <p:sp>
        <p:nvSpPr>
          <p:cNvPr id="4" name="object 4"/>
          <p:cNvSpPr txBox="1"/>
          <p:nvPr/>
        </p:nvSpPr>
        <p:spPr>
          <a:xfrm>
            <a:off x="348367" y="1954784"/>
            <a:ext cx="9914890" cy="667385"/>
          </a:xfrm>
          <a:prstGeom prst="rect">
            <a:avLst/>
          </a:prstGeom>
        </p:spPr>
        <p:txBody>
          <a:bodyPr vert="horz" wrap="square" lIns="0" tIns="13335" rIns="0" bIns="0" rtlCol="0">
            <a:spAutoFit/>
          </a:bodyPr>
          <a:lstStyle/>
          <a:p>
            <a:pPr marL="12700" marR="5080">
              <a:lnSpc>
                <a:spcPct val="100000"/>
              </a:lnSpc>
              <a:spcBef>
                <a:spcPts val="105"/>
              </a:spcBef>
            </a:pPr>
            <a:r>
              <a:rPr sz="2100" b="1" spc="-10" dirty="0">
                <a:solidFill>
                  <a:srgbClr val="252525"/>
                </a:solidFill>
                <a:latin typeface="Microsoft JhengHei"/>
                <a:cs typeface="Microsoft JhengHei"/>
              </a:rPr>
              <a:t>辦理「性健康友善門診計畫」，與專業醫學會及其醫師會員合作，提供</a:t>
            </a:r>
            <a:r>
              <a:rPr sz="2100" b="1" spc="-20" dirty="0">
                <a:solidFill>
                  <a:srgbClr val="C00000"/>
                </a:solidFill>
                <a:latin typeface="Microsoft JhengHei"/>
                <a:cs typeface="Microsoft JhengHei"/>
              </a:rPr>
              <a:t>性病患者配偶</a:t>
            </a:r>
            <a:r>
              <a:rPr sz="2100" b="1" spc="-10" dirty="0">
                <a:solidFill>
                  <a:srgbClr val="C00000"/>
                </a:solidFill>
                <a:latin typeface="Microsoft JhengHei"/>
                <a:cs typeface="Microsoft JhengHei"/>
              </a:rPr>
              <a:t>或性伴侶整合式篩檢及治療服務</a:t>
            </a:r>
            <a:r>
              <a:rPr sz="2100" b="1" dirty="0">
                <a:solidFill>
                  <a:srgbClr val="252525"/>
                </a:solidFill>
                <a:latin typeface="Microsoft JhengHei"/>
                <a:cs typeface="Microsoft JhengHei"/>
              </a:rPr>
              <a:t>，</a:t>
            </a:r>
            <a:r>
              <a:rPr sz="2100" b="1" spc="80" dirty="0">
                <a:solidFill>
                  <a:srgbClr val="008F9A"/>
                </a:solidFill>
                <a:latin typeface="Microsoft JhengHei"/>
                <a:cs typeface="Microsoft JhengHei"/>
              </a:rPr>
              <a:t>及早發現潛在感染者與轉銜治療</a:t>
            </a:r>
            <a:endParaRPr sz="2100">
              <a:latin typeface="Microsoft JhengHei"/>
              <a:cs typeface="Microsoft JhengHei"/>
            </a:endParaRPr>
          </a:p>
        </p:txBody>
      </p:sp>
      <p:pic>
        <p:nvPicPr>
          <p:cNvPr id="5" name="object 5"/>
          <p:cNvPicPr/>
          <p:nvPr/>
        </p:nvPicPr>
        <p:blipFill>
          <a:blip r:embed="rId2" cstate="print"/>
          <a:stretch>
            <a:fillRect/>
          </a:stretch>
        </p:blipFill>
        <p:spPr>
          <a:xfrm>
            <a:off x="105035" y="4536947"/>
            <a:ext cx="10379202" cy="1817370"/>
          </a:xfrm>
          <a:prstGeom prst="rect">
            <a:avLst/>
          </a:prstGeom>
        </p:spPr>
      </p:pic>
      <p:sp>
        <p:nvSpPr>
          <p:cNvPr id="6" name="object 6"/>
          <p:cNvSpPr txBox="1"/>
          <p:nvPr/>
        </p:nvSpPr>
        <p:spPr>
          <a:xfrm>
            <a:off x="999877" y="5757164"/>
            <a:ext cx="739140" cy="452755"/>
          </a:xfrm>
          <a:prstGeom prst="rect">
            <a:avLst/>
          </a:prstGeom>
        </p:spPr>
        <p:txBody>
          <a:bodyPr vert="horz" wrap="square" lIns="0" tIns="12700" rIns="0" bIns="0" rtlCol="0">
            <a:spAutoFit/>
          </a:bodyPr>
          <a:lstStyle/>
          <a:p>
            <a:pPr marL="12700" marR="5080">
              <a:lnSpc>
                <a:spcPct val="100000"/>
              </a:lnSpc>
              <a:spcBef>
                <a:spcPts val="100"/>
              </a:spcBef>
            </a:pPr>
            <a:r>
              <a:rPr sz="1400" b="1" spc="-15" dirty="0">
                <a:solidFill>
                  <a:srgbClr val="252525"/>
                </a:solidFill>
                <a:latin typeface="Microsoft JhengHei"/>
                <a:cs typeface="Microsoft JhengHei"/>
              </a:rPr>
              <a:t>檢驗發現性病患者</a:t>
            </a:r>
            <a:endParaRPr sz="1400">
              <a:latin typeface="Microsoft JhengHei"/>
              <a:cs typeface="Microsoft JhengHei"/>
            </a:endParaRPr>
          </a:p>
        </p:txBody>
      </p:sp>
      <p:sp>
        <p:nvSpPr>
          <p:cNvPr id="7" name="object 7"/>
          <p:cNvSpPr/>
          <p:nvPr/>
        </p:nvSpPr>
        <p:spPr>
          <a:xfrm>
            <a:off x="2317127" y="4786121"/>
            <a:ext cx="2059939" cy="1391920"/>
          </a:xfrm>
          <a:custGeom>
            <a:avLst/>
            <a:gdLst/>
            <a:ahLst/>
            <a:cxnLst/>
            <a:rect l="l" t="t" r="r" b="b"/>
            <a:pathLst>
              <a:path w="2059939" h="1391920">
                <a:moveTo>
                  <a:pt x="2059686" y="1261871"/>
                </a:moveTo>
                <a:lnTo>
                  <a:pt x="2059686" y="128777"/>
                </a:lnTo>
                <a:lnTo>
                  <a:pt x="2049637" y="78438"/>
                </a:lnTo>
                <a:lnTo>
                  <a:pt x="2022157" y="37528"/>
                </a:lnTo>
                <a:lnTo>
                  <a:pt x="1981247" y="10048"/>
                </a:lnTo>
                <a:lnTo>
                  <a:pt x="1930908" y="0"/>
                </a:lnTo>
                <a:lnTo>
                  <a:pt x="128778" y="0"/>
                </a:lnTo>
                <a:lnTo>
                  <a:pt x="78759" y="10048"/>
                </a:lnTo>
                <a:lnTo>
                  <a:pt x="37814" y="37528"/>
                </a:lnTo>
                <a:lnTo>
                  <a:pt x="10156" y="78438"/>
                </a:lnTo>
                <a:lnTo>
                  <a:pt x="0" y="128777"/>
                </a:lnTo>
                <a:lnTo>
                  <a:pt x="0" y="1261871"/>
                </a:lnTo>
                <a:lnTo>
                  <a:pt x="10156" y="1312330"/>
                </a:lnTo>
                <a:lnTo>
                  <a:pt x="37814" y="1353502"/>
                </a:lnTo>
                <a:lnTo>
                  <a:pt x="78759" y="1381244"/>
                </a:lnTo>
                <a:lnTo>
                  <a:pt x="128778" y="1391411"/>
                </a:lnTo>
                <a:lnTo>
                  <a:pt x="1930908" y="1391411"/>
                </a:lnTo>
                <a:lnTo>
                  <a:pt x="1981247" y="1381244"/>
                </a:lnTo>
                <a:lnTo>
                  <a:pt x="2022157" y="1353502"/>
                </a:lnTo>
                <a:lnTo>
                  <a:pt x="2049637" y="1312330"/>
                </a:lnTo>
                <a:lnTo>
                  <a:pt x="2059686" y="1261871"/>
                </a:lnTo>
                <a:close/>
              </a:path>
            </a:pathLst>
          </a:custGeom>
          <a:solidFill>
            <a:srgbClr val="FFCCCC"/>
          </a:solidFill>
        </p:spPr>
        <p:txBody>
          <a:bodyPr wrap="square" lIns="0" tIns="0" rIns="0" bIns="0" rtlCol="0"/>
          <a:lstStyle/>
          <a:p>
            <a:endParaRPr/>
          </a:p>
        </p:txBody>
      </p:sp>
      <p:sp>
        <p:nvSpPr>
          <p:cNvPr id="8" name="object 8"/>
          <p:cNvSpPr txBox="1"/>
          <p:nvPr/>
        </p:nvSpPr>
        <p:spPr>
          <a:xfrm>
            <a:off x="2422531" y="4697674"/>
            <a:ext cx="1851660" cy="1468120"/>
          </a:xfrm>
          <a:prstGeom prst="rect">
            <a:avLst/>
          </a:prstGeom>
        </p:spPr>
        <p:txBody>
          <a:bodyPr vert="horz" wrap="square" lIns="0" tIns="11430" rIns="0" bIns="0" rtlCol="0">
            <a:spAutoFit/>
          </a:bodyPr>
          <a:lstStyle/>
          <a:p>
            <a:pPr marL="12700" marR="5080" algn="just">
              <a:lnSpc>
                <a:spcPct val="152700"/>
              </a:lnSpc>
              <a:spcBef>
                <a:spcPts val="90"/>
              </a:spcBef>
            </a:pPr>
            <a:r>
              <a:rPr sz="1550" b="1" dirty="0">
                <a:solidFill>
                  <a:srgbClr val="252525"/>
                </a:solidFill>
                <a:latin typeface="Microsoft JhengHei"/>
                <a:cs typeface="Microsoft JhengHei"/>
              </a:rPr>
              <a:t>性健康友善門診提</a:t>
            </a:r>
            <a:r>
              <a:rPr sz="1550" b="1" spc="-50" dirty="0">
                <a:solidFill>
                  <a:srgbClr val="252525"/>
                </a:solidFill>
                <a:latin typeface="Microsoft JhengHei"/>
                <a:cs typeface="Microsoft JhengHei"/>
              </a:rPr>
              <a:t>供</a:t>
            </a:r>
            <a:r>
              <a:rPr sz="1550" b="1" dirty="0">
                <a:solidFill>
                  <a:srgbClr val="252525"/>
                </a:solidFill>
                <a:latin typeface="Microsoft JhengHei"/>
                <a:cs typeface="Microsoft JhengHei"/>
              </a:rPr>
              <a:t>性病患者之配偶或</a:t>
            </a:r>
            <a:r>
              <a:rPr sz="1550" b="1" spc="-50" dirty="0">
                <a:solidFill>
                  <a:srgbClr val="252525"/>
                </a:solidFill>
                <a:latin typeface="Microsoft JhengHei"/>
                <a:cs typeface="Microsoft JhengHei"/>
              </a:rPr>
              <a:t>性</a:t>
            </a:r>
            <a:r>
              <a:rPr sz="1550" b="1" dirty="0">
                <a:solidFill>
                  <a:srgbClr val="252525"/>
                </a:solidFill>
                <a:latin typeface="Microsoft JhengHei"/>
                <a:cs typeface="Microsoft JhengHei"/>
              </a:rPr>
              <a:t>伴侶整合式篩檢及</a:t>
            </a:r>
            <a:r>
              <a:rPr sz="1550" b="1" spc="-50" dirty="0">
                <a:solidFill>
                  <a:srgbClr val="252525"/>
                </a:solidFill>
                <a:latin typeface="Microsoft JhengHei"/>
                <a:cs typeface="Microsoft JhengHei"/>
              </a:rPr>
              <a:t>治</a:t>
            </a:r>
            <a:r>
              <a:rPr sz="1550" b="1" dirty="0">
                <a:solidFill>
                  <a:srgbClr val="252525"/>
                </a:solidFill>
                <a:latin typeface="Microsoft JhengHei"/>
                <a:cs typeface="Microsoft JhengHei"/>
              </a:rPr>
              <a:t>療服</a:t>
            </a:r>
            <a:r>
              <a:rPr sz="1550" b="1" spc="-50" dirty="0">
                <a:solidFill>
                  <a:srgbClr val="252525"/>
                </a:solidFill>
                <a:latin typeface="Microsoft JhengHei"/>
                <a:cs typeface="Microsoft JhengHei"/>
              </a:rPr>
              <a:t>務</a:t>
            </a:r>
            <a:endParaRPr sz="1550">
              <a:latin typeface="Microsoft JhengHei"/>
              <a:cs typeface="Microsoft JhengHei"/>
            </a:endParaRPr>
          </a:p>
        </p:txBody>
      </p:sp>
      <p:sp>
        <p:nvSpPr>
          <p:cNvPr id="9" name="object 9"/>
          <p:cNvSpPr/>
          <p:nvPr/>
        </p:nvSpPr>
        <p:spPr>
          <a:xfrm>
            <a:off x="4877447" y="4786121"/>
            <a:ext cx="2315210" cy="1391920"/>
          </a:xfrm>
          <a:custGeom>
            <a:avLst/>
            <a:gdLst/>
            <a:ahLst/>
            <a:cxnLst/>
            <a:rect l="l" t="t" r="r" b="b"/>
            <a:pathLst>
              <a:path w="2315209" h="1391920">
                <a:moveTo>
                  <a:pt x="2314956" y="1309878"/>
                </a:moveTo>
                <a:lnTo>
                  <a:pt x="2314956" y="80772"/>
                </a:lnTo>
                <a:lnTo>
                  <a:pt x="2308550" y="49184"/>
                </a:lnTo>
                <a:lnTo>
                  <a:pt x="2291143" y="23526"/>
                </a:lnTo>
                <a:lnTo>
                  <a:pt x="2265449" y="6298"/>
                </a:lnTo>
                <a:lnTo>
                  <a:pt x="2234184" y="0"/>
                </a:lnTo>
                <a:lnTo>
                  <a:pt x="80772" y="0"/>
                </a:lnTo>
                <a:lnTo>
                  <a:pt x="49506" y="6298"/>
                </a:lnTo>
                <a:lnTo>
                  <a:pt x="23812" y="23526"/>
                </a:lnTo>
                <a:lnTo>
                  <a:pt x="6405" y="49184"/>
                </a:lnTo>
                <a:lnTo>
                  <a:pt x="0" y="80772"/>
                </a:lnTo>
                <a:lnTo>
                  <a:pt x="0" y="1309878"/>
                </a:lnTo>
                <a:lnTo>
                  <a:pt x="6405" y="1341584"/>
                </a:lnTo>
                <a:lnTo>
                  <a:pt x="23812" y="1367504"/>
                </a:lnTo>
                <a:lnTo>
                  <a:pt x="49506" y="1384994"/>
                </a:lnTo>
                <a:lnTo>
                  <a:pt x="80772" y="1391412"/>
                </a:lnTo>
                <a:lnTo>
                  <a:pt x="2234184" y="1391412"/>
                </a:lnTo>
                <a:lnTo>
                  <a:pt x="2265449" y="1384994"/>
                </a:lnTo>
                <a:lnTo>
                  <a:pt x="2291143" y="1367504"/>
                </a:lnTo>
                <a:lnTo>
                  <a:pt x="2308550" y="1341584"/>
                </a:lnTo>
                <a:lnTo>
                  <a:pt x="2314956" y="1309878"/>
                </a:lnTo>
                <a:close/>
              </a:path>
            </a:pathLst>
          </a:custGeom>
          <a:solidFill>
            <a:srgbClr val="A9D18E"/>
          </a:solidFill>
        </p:spPr>
        <p:txBody>
          <a:bodyPr wrap="square" lIns="0" tIns="0" rIns="0" bIns="0" rtlCol="0"/>
          <a:lstStyle/>
          <a:p>
            <a:endParaRPr/>
          </a:p>
        </p:txBody>
      </p:sp>
      <p:sp>
        <p:nvSpPr>
          <p:cNvPr id="10" name="object 10"/>
          <p:cNvSpPr txBox="1"/>
          <p:nvPr/>
        </p:nvSpPr>
        <p:spPr>
          <a:xfrm>
            <a:off x="4969135" y="4738834"/>
            <a:ext cx="1989455" cy="1376045"/>
          </a:xfrm>
          <a:prstGeom prst="rect">
            <a:avLst/>
          </a:prstGeom>
        </p:spPr>
        <p:txBody>
          <a:bodyPr vert="horz" wrap="square" lIns="0" tIns="121285" rIns="0" bIns="0" rtlCol="0">
            <a:spAutoFit/>
          </a:bodyPr>
          <a:lstStyle/>
          <a:p>
            <a:pPr marL="172720" indent="-160020">
              <a:lnSpc>
                <a:spcPct val="100000"/>
              </a:lnSpc>
              <a:spcBef>
                <a:spcPts val="955"/>
              </a:spcBef>
              <a:buFont typeface="Arial MT"/>
              <a:buChar char="•"/>
              <a:tabLst>
                <a:tab pos="172720" algn="l"/>
              </a:tabLst>
            </a:pPr>
            <a:r>
              <a:rPr sz="1550" b="1" dirty="0">
                <a:solidFill>
                  <a:srgbClr val="252525"/>
                </a:solidFill>
                <a:latin typeface="Microsoft JhengHei"/>
                <a:cs typeface="Microsoft JhengHei"/>
              </a:rPr>
              <a:t>疾病衛</a:t>
            </a:r>
            <a:r>
              <a:rPr sz="1550" b="1" spc="-50" dirty="0">
                <a:solidFill>
                  <a:srgbClr val="252525"/>
                </a:solidFill>
                <a:latin typeface="Microsoft JhengHei"/>
                <a:cs typeface="Microsoft JhengHei"/>
              </a:rPr>
              <a:t>教</a:t>
            </a:r>
            <a:endParaRPr sz="1550">
              <a:latin typeface="Microsoft JhengHei"/>
              <a:cs typeface="Microsoft JhengHei"/>
            </a:endParaRPr>
          </a:p>
          <a:p>
            <a:pPr marL="172720" marR="5080" indent="-160020">
              <a:lnSpc>
                <a:spcPct val="132300"/>
              </a:lnSpc>
              <a:spcBef>
                <a:spcPts val="265"/>
              </a:spcBef>
              <a:buFont typeface="Arial MT"/>
              <a:buChar char="•"/>
              <a:tabLst>
                <a:tab pos="172720" algn="l"/>
              </a:tabLst>
            </a:pPr>
            <a:r>
              <a:rPr sz="1550" b="1" dirty="0">
                <a:solidFill>
                  <a:srgbClr val="252525"/>
                </a:solidFill>
                <a:latin typeface="Microsoft JhengHei"/>
                <a:cs typeface="Microsoft JhengHei"/>
              </a:rPr>
              <a:t>提供性病整合式篩</a:t>
            </a:r>
            <a:r>
              <a:rPr sz="1550" b="1" spc="-50" dirty="0">
                <a:solidFill>
                  <a:srgbClr val="252525"/>
                </a:solidFill>
                <a:latin typeface="Microsoft JhengHei"/>
                <a:cs typeface="Microsoft JhengHei"/>
              </a:rPr>
              <a:t>檢</a:t>
            </a:r>
            <a:r>
              <a:rPr sz="1550" b="1" dirty="0">
                <a:solidFill>
                  <a:srgbClr val="252525"/>
                </a:solidFill>
                <a:latin typeface="Microsoft JhengHei"/>
                <a:cs typeface="Microsoft JhengHei"/>
              </a:rPr>
              <a:t>及治療服</a:t>
            </a:r>
            <a:r>
              <a:rPr sz="1550" b="1" spc="-50" dirty="0">
                <a:solidFill>
                  <a:srgbClr val="252525"/>
                </a:solidFill>
                <a:latin typeface="Microsoft JhengHei"/>
                <a:cs typeface="Microsoft JhengHei"/>
              </a:rPr>
              <a:t>務</a:t>
            </a:r>
            <a:endParaRPr sz="1550">
              <a:latin typeface="Microsoft JhengHei"/>
              <a:cs typeface="Microsoft JhengHei"/>
            </a:endParaRPr>
          </a:p>
          <a:p>
            <a:pPr marL="172720" indent="-160020">
              <a:lnSpc>
                <a:spcPct val="100000"/>
              </a:lnSpc>
              <a:spcBef>
                <a:spcPts val="865"/>
              </a:spcBef>
              <a:buFont typeface="Arial MT"/>
              <a:buChar char="•"/>
              <a:tabLst>
                <a:tab pos="172720" algn="l"/>
              </a:tabLst>
            </a:pPr>
            <a:r>
              <a:rPr sz="1550" b="1" dirty="0">
                <a:solidFill>
                  <a:srgbClr val="252525"/>
                </a:solidFill>
                <a:latin typeface="Microsoft JhengHei"/>
                <a:cs typeface="Microsoft JhengHei"/>
              </a:rPr>
              <a:t>轉介服</a:t>
            </a:r>
            <a:r>
              <a:rPr sz="1550" b="1" spc="-50" dirty="0">
                <a:solidFill>
                  <a:srgbClr val="252525"/>
                </a:solidFill>
                <a:latin typeface="Microsoft JhengHei"/>
                <a:cs typeface="Microsoft JhengHei"/>
              </a:rPr>
              <a:t>務</a:t>
            </a:r>
            <a:endParaRPr sz="1550">
              <a:latin typeface="Microsoft JhengHei"/>
              <a:cs typeface="Microsoft JhengHei"/>
            </a:endParaRPr>
          </a:p>
        </p:txBody>
      </p:sp>
      <p:grpSp>
        <p:nvGrpSpPr>
          <p:cNvPr id="11" name="object 11"/>
          <p:cNvGrpSpPr/>
          <p:nvPr/>
        </p:nvGrpSpPr>
        <p:grpSpPr>
          <a:xfrm>
            <a:off x="7318120" y="4786121"/>
            <a:ext cx="3024505" cy="1391920"/>
            <a:chOff x="7318120" y="4786121"/>
            <a:chExt cx="3024505" cy="1391920"/>
          </a:xfrm>
        </p:grpSpPr>
        <p:sp>
          <p:nvSpPr>
            <p:cNvPr id="12" name="object 12"/>
            <p:cNvSpPr/>
            <p:nvPr/>
          </p:nvSpPr>
          <p:spPr>
            <a:xfrm>
              <a:off x="7318120" y="5418581"/>
              <a:ext cx="358775" cy="100965"/>
            </a:xfrm>
            <a:custGeom>
              <a:avLst/>
              <a:gdLst/>
              <a:ahLst/>
              <a:cxnLst/>
              <a:rect l="l" t="t" r="r" b="b"/>
              <a:pathLst>
                <a:path w="358775" h="100964">
                  <a:moveTo>
                    <a:pt x="274320" y="67055"/>
                  </a:moveTo>
                  <a:lnTo>
                    <a:pt x="274320" y="33527"/>
                  </a:lnTo>
                  <a:lnTo>
                    <a:pt x="0" y="33527"/>
                  </a:lnTo>
                  <a:lnTo>
                    <a:pt x="0" y="67055"/>
                  </a:lnTo>
                  <a:lnTo>
                    <a:pt x="274320" y="67055"/>
                  </a:lnTo>
                  <a:close/>
                </a:path>
                <a:path w="358775" h="100964">
                  <a:moveTo>
                    <a:pt x="358152" y="50291"/>
                  </a:moveTo>
                  <a:lnTo>
                    <a:pt x="257555" y="0"/>
                  </a:lnTo>
                  <a:lnTo>
                    <a:pt x="257555" y="33527"/>
                  </a:lnTo>
                  <a:lnTo>
                    <a:pt x="274320" y="33527"/>
                  </a:lnTo>
                  <a:lnTo>
                    <a:pt x="274320" y="92203"/>
                  </a:lnTo>
                  <a:lnTo>
                    <a:pt x="358152" y="50291"/>
                  </a:lnTo>
                  <a:close/>
                </a:path>
                <a:path w="358775" h="100964">
                  <a:moveTo>
                    <a:pt x="274320" y="92203"/>
                  </a:moveTo>
                  <a:lnTo>
                    <a:pt x="274320" y="67055"/>
                  </a:lnTo>
                  <a:lnTo>
                    <a:pt x="257555" y="67055"/>
                  </a:lnTo>
                  <a:lnTo>
                    <a:pt x="257555" y="100583"/>
                  </a:lnTo>
                  <a:lnTo>
                    <a:pt x="274320" y="92203"/>
                  </a:lnTo>
                  <a:close/>
                </a:path>
              </a:pathLst>
            </a:custGeom>
            <a:solidFill>
              <a:srgbClr val="2F5597"/>
            </a:solidFill>
          </p:spPr>
          <p:txBody>
            <a:bodyPr wrap="square" lIns="0" tIns="0" rIns="0" bIns="0" rtlCol="0"/>
            <a:lstStyle/>
            <a:p>
              <a:endParaRPr/>
            </a:p>
          </p:txBody>
        </p:sp>
        <p:sp>
          <p:nvSpPr>
            <p:cNvPr id="13" name="object 13"/>
            <p:cNvSpPr/>
            <p:nvPr/>
          </p:nvSpPr>
          <p:spPr>
            <a:xfrm>
              <a:off x="7813420" y="4786121"/>
              <a:ext cx="2529205" cy="1391920"/>
            </a:xfrm>
            <a:custGeom>
              <a:avLst/>
              <a:gdLst/>
              <a:ahLst/>
              <a:cxnLst/>
              <a:rect l="l" t="t" r="r" b="b"/>
              <a:pathLst>
                <a:path w="2529204" h="1391920">
                  <a:moveTo>
                    <a:pt x="2529078" y="1309878"/>
                  </a:moveTo>
                  <a:lnTo>
                    <a:pt x="2529078" y="80772"/>
                  </a:lnTo>
                  <a:lnTo>
                    <a:pt x="2522779" y="49184"/>
                  </a:lnTo>
                  <a:lnTo>
                    <a:pt x="2505551" y="23526"/>
                  </a:lnTo>
                  <a:lnTo>
                    <a:pt x="2479893" y="6298"/>
                  </a:lnTo>
                  <a:lnTo>
                    <a:pt x="2448306" y="0"/>
                  </a:lnTo>
                  <a:lnTo>
                    <a:pt x="80772" y="0"/>
                  </a:lnTo>
                  <a:lnTo>
                    <a:pt x="49184" y="6298"/>
                  </a:lnTo>
                  <a:lnTo>
                    <a:pt x="23526" y="23526"/>
                  </a:lnTo>
                  <a:lnTo>
                    <a:pt x="6298" y="49184"/>
                  </a:lnTo>
                  <a:lnTo>
                    <a:pt x="0" y="80772"/>
                  </a:lnTo>
                  <a:lnTo>
                    <a:pt x="0" y="1309878"/>
                  </a:lnTo>
                  <a:lnTo>
                    <a:pt x="6298" y="1341584"/>
                  </a:lnTo>
                  <a:lnTo>
                    <a:pt x="23526" y="1367504"/>
                  </a:lnTo>
                  <a:lnTo>
                    <a:pt x="49184" y="1384994"/>
                  </a:lnTo>
                  <a:lnTo>
                    <a:pt x="80772" y="1391412"/>
                  </a:lnTo>
                  <a:lnTo>
                    <a:pt x="2448306" y="1391412"/>
                  </a:lnTo>
                  <a:lnTo>
                    <a:pt x="2479893" y="1384994"/>
                  </a:lnTo>
                  <a:lnTo>
                    <a:pt x="2505551" y="1367504"/>
                  </a:lnTo>
                  <a:lnTo>
                    <a:pt x="2522779" y="1341584"/>
                  </a:lnTo>
                  <a:lnTo>
                    <a:pt x="2529078" y="1309878"/>
                  </a:lnTo>
                  <a:close/>
                </a:path>
              </a:pathLst>
            </a:custGeom>
            <a:solidFill>
              <a:srgbClr val="FFE699"/>
            </a:solidFill>
          </p:spPr>
          <p:txBody>
            <a:bodyPr wrap="square" lIns="0" tIns="0" rIns="0" bIns="0" rtlCol="0"/>
            <a:lstStyle/>
            <a:p>
              <a:endParaRPr/>
            </a:p>
          </p:txBody>
        </p:sp>
      </p:grpSp>
      <p:sp>
        <p:nvSpPr>
          <p:cNvPr id="14" name="object 14"/>
          <p:cNvSpPr txBox="1"/>
          <p:nvPr/>
        </p:nvSpPr>
        <p:spPr>
          <a:xfrm>
            <a:off x="7904359" y="4697674"/>
            <a:ext cx="2545715" cy="1468120"/>
          </a:xfrm>
          <a:prstGeom prst="rect">
            <a:avLst/>
          </a:prstGeom>
        </p:spPr>
        <p:txBody>
          <a:bodyPr vert="horz" wrap="square" lIns="0" tIns="12065" rIns="0" bIns="0" rtlCol="0">
            <a:spAutoFit/>
          </a:bodyPr>
          <a:lstStyle/>
          <a:p>
            <a:pPr marL="170180" marR="187325" indent="-158115">
              <a:lnSpc>
                <a:spcPct val="152600"/>
              </a:lnSpc>
              <a:spcBef>
                <a:spcPts val="95"/>
              </a:spcBef>
              <a:buFont typeface="Arial MT"/>
              <a:buChar char="•"/>
              <a:tabLst>
                <a:tab pos="170815" algn="l"/>
              </a:tabLst>
            </a:pPr>
            <a:r>
              <a:rPr sz="1550" b="1" spc="150" dirty="0">
                <a:solidFill>
                  <a:srgbClr val="252525"/>
                </a:solidFill>
                <a:latin typeface="Microsoft JhengHei"/>
                <a:cs typeface="Microsoft JhengHei"/>
              </a:rPr>
              <a:t>透過衛教讓伴侶了解</a:t>
            </a:r>
            <a:r>
              <a:rPr sz="1550" b="1" spc="100" dirty="0">
                <a:solidFill>
                  <a:srgbClr val="252525"/>
                </a:solidFill>
                <a:latin typeface="Microsoft JhengHei"/>
                <a:cs typeface="Microsoft JhengHei"/>
              </a:rPr>
              <a:t>自</a:t>
            </a:r>
            <a:r>
              <a:rPr sz="1550" b="1" dirty="0">
                <a:solidFill>
                  <a:srgbClr val="252525"/>
                </a:solidFill>
                <a:latin typeface="Microsoft JhengHei"/>
                <a:cs typeface="Microsoft JhengHei"/>
              </a:rPr>
              <a:t>身感染疾病風險</a:t>
            </a:r>
            <a:r>
              <a:rPr sz="1550" b="1" spc="-50" dirty="0">
                <a:solidFill>
                  <a:srgbClr val="252525"/>
                </a:solidFill>
                <a:latin typeface="Microsoft JhengHei"/>
                <a:cs typeface="Microsoft JhengHei"/>
              </a:rPr>
              <a:t>。</a:t>
            </a:r>
            <a:endParaRPr sz="1550">
              <a:latin typeface="Microsoft JhengHei"/>
              <a:cs typeface="Microsoft JhengHei"/>
            </a:endParaRPr>
          </a:p>
          <a:p>
            <a:pPr marL="170180" marR="5080" indent="-158115">
              <a:lnSpc>
                <a:spcPct val="152600"/>
              </a:lnSpc>
              <a:spcBef>
                <a:spcPts val="5"/>
              </a:spcBef>
              <a:buFont typeface="Arial MT"/>
              <a:buChar char="•"/>
              <a:tabLst>
                <a:tab pos="170815" algn="l"/>
              </a:tabLst>
            </a:pPr>
            <a:r>
              <a:rPr sz="1550" b="1" dirty="0">
                <a:solidFill>
                  <a:srgbClr val="252525"/>
                </a:solidFill>
                <a:latin typeface="Microsoft JhengHei"/>
                <a:cs typeface="Microsoft JhengHei"/>
              </a:rPr>
              <a:t>儘早發現潛在HIV感染者</a:t>
            </a:r>
            <a:r>
              <a:rPr sz="1550" b="1" spc="-50" dirty="0">
                <a:solidFill>
                  <a:srgbClr val="252525"/>
                </a:solidFill>
                <a:latin typeface="Microsoft JhengHei"/>
                <a:cs typeface="Microsoft JhengHei"/>
              </a:rPr>
              <a:t>，</a:t>
            </a:r>
            <a:r>
              <a:rPr sz="1550" b="1" dirty="0">
                <a:solidFill>
                  <a:srgbClr val="252525"/>
                </a:solidFill>
                <a:latin typeface="Microsoft JhengHei"/>
                <a:cs typeface="Microsoft JhengHei"/>
              </a:rPr>
              <a:t>及時銜接治療</a:t>
            </a:r>
            <a:r>
              <a:rPr sz="1550" b="1" spc="-50" dirty="0">
                <a:solidFill>
                  <a:srgbClr val="252525"/>
                </a:solidFill>
                <a:latin typeface="Microsoft JhengHei"/>
                <a:cs typeface="Microsoft JhengHei"/>
              </a:rPr>
              <a:t>。</a:t>
            </a:r>
            <a:endParaRPr sz="1550">
              <a:latin typeface="Microsoft JhengHei"/>
              <a:cs typeface="Microsoft JhengHei"/>
            </a:endParaRPr>
          </a:p>
        </p:txBody>
      </p:sp>
      <p:sp>
        <p:nvSpPr>
          <p:cNvPr id="15" name="object 15"/>
          <p:cNvSpPr/>
          <p:nvPr/>
        </p:nvSpPr>
        <p:spPr>
          <a:xfrm>
            <a:off x="1853831" y="5393448"/>
            <a:ext cx="2957830" cy="113030"/>
          </a:xfrm>
          <a:custGeom>
            <a:avLst/>
            <a:gdLst/>
            <a:ahLst/>
            <a:cxnLst/>
            <a:rect l="l" t="t" r="r" b="b"/>
            <a:pathLst>
              <a:path w="2957829" h="113029">
                <a:moveTo>
                  <a:pt x="347472" y="50292"/>
                </a:moveTo>
                <a:lnTo>
                  <a:pt x="246888" y="0"/>
                </a:lnTo>
                <a:lnTo>
                  <a:pt x="246888" y="33528"/>
                </a:lnTo>
                <a:lnTo>
                  <a:pt x="0" y="33528"/>
                </a:lnTo>
                <a:lnTo>
                  <a:pt x="0" y="67056"/>
                </a:lnTo>
                <a:lnTo>
                  <a:pt x="246888" y="67056"/>
                </a:lnTo>
                <a:lnTo>
                  <a:pt x="246888" y="100584"/>
                </a:lnTo>
                <a:lnTo>
                  <a:pt x="263652" y="92202"/>
                </a:lnTo>
                <a:lnTo>
                  <a:pt x="347472" y="50292"/>
                </a:lnTo>
                <a:close/>
              </a:path>
              <a:path w="2957829" h="113029">
                <a:moveTo>
                  <a:pt x="2957322" y="62484"/>
                </a:moveTo>
                <a:lnTo>
                  <a:pt x="2856738" y="12954"/>
                </a:lnTo>
                <a:lnTo>
                  <a:pt x="2856738" y="45720"/>
                </a:lnTo>
                <a:lnTo>
                  <a:pt x="2609850" y="45720"/>
                </a:lnTo>
                <a:lnTo>
                  <a:pt x="2609850" y="79248"/>
                </a:lnTo>
                <a:lnTo>
                  <a:pt x="2856738" y="79248"/>
                </a:lnTo>
                <a:lnTo>
                  <a:pt x="2856738" y="112776"/>
                </a:lnTo>
                <a:lnTo>
                  <a:pt x="2873502" y="104394"/>
                </a:lnTo>
                <a:lnTo>
                  <a:pt x="2957322" y="62484"/>
                </a:lnTo>
                <a:close/>
              </a:path>
            </a:pathLst>
          </a:custGeom>
          <a:solidFill>
            <a:srgbClr val="2F5597"/>
          </a:solidFill>
        </p:spPr>
        <p:txBody>
          <a:bodyPr wrap="square" lIns="0" tIns="0" rIns="0" bIns="0" rtlCol="0"/>
          <a:lstStyle/>
          <a:p>
            <a:endParaRPr/>
          </a:p>
        </p:txBody>
      </p:sp>
      <p:pic>
        <p:nvPicPr>
          <p:cNvPr id="16" name="object 16"/>
          <p:cNvPicPr/>
          <p:nvPr/>
        </p:nvPicPr>
        <p:blipFill>
          <a:blip r:embed="rId3" cstate="print"/>
          <a:stretch>
            <a:fillRect/>
          </a:stretch>
        </p:blipFill>
        <p:spPr>
          <a:xfrm>
            <a:off x="71507" y="2895600"/>
            <a:ext cx="10450068" cy="1538477"/>
          </a:xfrm>
          <a:prstGeom prst="rect">
            <a:avLst/>
          </a:prstGeom>
        </p:spPr>
      </p:pic>
      <p:sp>
        <p:nvSpPr>
          <p:cNvPr id="17" name="object 17"/>
          <p:cNvSpPr txBox="1"/>
          <p:nvPr/>
        </p:nvSpPr>
        <p:spPr>
          <a:xfrm>
            <a:off x="1061599" y="3864355"/>
            <a:ext cx="2527300" cy="506730"/>
          </a:xfrm>
          <a:prstGeom prst="rect">
            <a:avLst/>
          </a:prstGeom>
        </p:spPr>
        <p:txBody>
          <a:bodyPr vert="horz" wrap="square" lIns="0" tIns="11430" rIns="0" bIns="0" rtlCol="0">
            <a:spAutoFit/>
          </a:bodyPr>
          <a:lstStyle/>
          <a:p>
            <a:pPr marL="361315" marR="5080" indent="-349250">
              <a:lnSpc>
                <a:spcPct val="101899"/>
              </a:lnSpc>
              <a:spcBef>
                <a:spcPts val="90"/>
              </a:spcBef>
            </a:pPr>
            <a:r>
              <a:rPr sz="1550" b="1" dirty="0">
                <a:solidFill>
                  <a:srgbClr val="385723"/>
                </a:solidFill>
                <a:latin typeface="Microsoft JhengHei"/>
                <a:cs typeface="Microsoft JhengHei"/>
              </a:rPr>
              <a:t>性病病患(梅毒、淋病、</a:t>
            </a:r>
            <a:r>
              <a:rPr sz="1550" b="1" spc="-20" dirty="0">
                <a:solidFill>
                  <a:srgbClr val="385723"/>
                </a:solidFill>
                <a:latin typeface="Microsoft JhengHei"/>
                <a:cs typeface="Microsoft JhengHei"/>
              </a:rPr>
              <a:t>HIV)</a:t>
            </a:r>
            <a:r>
              <a:rPr sz="1550" b="1" dirty="0">
                <a:solidFill>
                  <a:srgbClr val="385723"/>
                </a:solidFill>
                <a:latin typeface="Microsoft JhengHei"/>
                <a:cs typeface="Microsoft JhengHei"/>
              </a:rPr>
              <a:t>至合作醫療院所就</a:t>
            </a:r>
            <a:r>
              <a:rPr sz="1550" b="1" spc="-50" dirty="0">
                <a:solidFill>
                  <a:srgbClr val="385723"/>
                </a:solidFill>
                <a:latin typeface="Microsoft JhengHei"/>
                <a:cs typeface="Microsoft JhengHei"/>
              </a:rPr>
              <a:t>醫</a:t>
            </a:r>
            <a:endParaRPr sz="1550">
              <a:latin typeface="Microsoft JhengHei"/>
              <a:cs typeface="Microsoft JhengHei"/>
            </a:endParaRPr>
          </a:p>
        </p:txBody>
      </p:sp>
      <p:sp>
        <p:nvSpPr>
          <p:cNvPr id="18" name="object 18"/>
          <p:cNvSpPr txBox="1"/>
          <p:nvPr/>
        </p:nvSpPr>
        <p:spPr>
          <a:xfrm>
            <a:off x="7672692" y="3660142"/>
            <a:ext cx="2831465" cy="746760"/>
          </a:xfrm>
          <a:prstGeom prst="rect">
            <a:avLst/>
          </a:prstGeom>
        </p:spPr>
        <p:txBody>
          <a:bodyPr vert="horz" wrap="square" lIns="0" tIns="15875" rIns="0" bIns="0" rtlCol="0">
            <a:spAutoFit/>
          </a:bodyPr>
          <a:lstStyle/>
          <a:p>
            <a:pPr algn="ctr">
              <a:lnSpc>
                <a:spcPct val="100000"/>
              </a:lnSpc>
              <a:spcBef>
                <a:spcPts val="125"/>
              </a:spcBef>
            </a:pPr>
            <a:r>
              <a:rPr sz="1550" b="1" dirty="0">
                <a:solidFill>
                  <a:srgbClr val="385723"/>
                </a:solidFill>
                <a:latin typeface="Microsoft JhengHei"/>
                <a:cs typeface="Microsoft JhengHei"/>
              </a:rPr>
              <a:t>配偶/性伴</a:t>
            </a:r>
            <a:r>
              <a:rPr sz="1550" b="1" spc="-50" dirty="0">
                <a:solidFill>
                  <a:srgbClr val="385723"/>
                </a:solidFill>
                <a:latin typeface="Microsoft JhengHei"/>
                <a:cs typeface="Microsoft JhengHei"/>
              </a:rPr>
              <a:t>侶</a:t>
            </a:r>
            <a:endParaRPr sz="1550">
              <a:latin typeface="Microsoft JhengHei"/>
              <a:cs typeface="Microsoft JhengHei"/>
            </a:endParaRPr>
          </a:p>
          <a:p>
            <a:pPr algn="ctr">
              <a:lnSpc>
                <a:spcPct val="100000"/>
              </a:lnSpc>
              <a:spcBef>
                <a:spcPts val="35"/>
              </a:spcBef>
            </a:pPr>
            <a:r>
              <a:rPr sz="1550" b="1" dirty="0">
                <a:solidFill>
                  <a:srgbClr val="385723"/>
                </a:solidFill>
                <a:latin typeface="Microsoft JhengHei"/>
                <a:cs typeface="Microsoft JhengHei"/>
              </a:rPr>
              <a:t>至合作醫療院所就</a:t>
            </a:r>
            <a:r>
              <a:rPr sz="1550" b="1" spc="-50" dirty="0">
                <a:solidFill>
                  <a:srgbClr val="385723"/>
                </a:solidFill>
                <a:latin typeface="Microsoft JhengHei"/>
                <a:cs typeface="Microsoft JhengHei"/>
              </a:rPr>
              <a:t>醫</a:t>
            </a:r>
            <a:endParaRPr sz="1550">
              <a:latin typeface="Microsoft JhengHei"/>
              <a:cs typeface="Microsoft JhengHei"/>
            </a:endParaRPr>
          </a:p>
          <a:p>
            <a:pPr algn="ctr">
              <a:lnSpc>
                <a:spcPct val="100000"/>
              </a:lnSpc>
              <a:spcBef>
                <a:spcPts val="30"/>
              </a:spcBef>
            </a:pPr>
            <a:r>
              <a:rPr sz="1550" b="1" dirty="0">
                <a:solidFill>
                  <a:srgbClr val="385723"/>
                </a:solidFill>
                <a:latin typeface="Microsoft JhengHei"/>
                <a:cs typeface="Microsoft JhengHei"/>
              </a:rPr>
              <a:t>並接受性病篩檢諮詢及治療服</a:t>
            </a:r>
            <a:r>
              <a:rPr sz="1550" b="1" spc="-50" dirty="0">
                <a:solidFill>
                  <a:srgbClr val="385723"/>
                </a:solidFill>
                <a:latin typeface="Microsoft JhengHei"/>
                <a:cs typeface="Microsoft JhengHei"/>
              </a:rPr>
              <a:t>務</a:t>
            </a:r>
            <a:endParaRPr sz="1550">
              <a:latin typeface="Microsoft JhengHei"/>
              <a:cs typeface="Microsoft JhengHei"/>
            </a:endParaRPr>
          </a:p>
        </p:txBody>
      </p:sp>
      <p:pic>
        <p:nvPicPr>
          <p:cNvPr id="19" name="object 19"/>
          <p:cNvPicPr/>
          <p:nvPr/>
        </p:nvPicPr>
        <p:blipFill>
          <a:blip r:embed="rId4" cstate="print"/>
          <a:stretch>
            <a:fillRect/>
          </a:stretch>
        </p:blipFill>
        <p:spPr>
          <a:xfrm>
            <a:off x="5229491" y="2945129"/>
            <a:ext cx="960882" cy="960882"/>
          </a:xfrm>
          <a:prstGeom prst="rect">
            <a:avLst/>
          </a:prstGeom>
        </p:spPr>
      </p:pic>
      <p:sp>
        <p:nvSpPr>
          <p:cNvPr id="20" name="object 20"/>
          <p:cNvSpPr txBox="1"/>
          <p:nvPr/>
        </p:nvSpPr>
        <p:spPr>
          <a:xfrm>
            <a:off x="4476121" y="3907790"/>
            <a:ext cx="2630805" cy="506730"/>
          </a:xfrm>
          <a:prstGeom prst="rect">
            <a:avLst/>
          </a:prstGeom>
        </p:spPr>
        <p:txBody>
          <a:bodyPr vert="horz" wrap="square" lIns="0" tIns="11430" rIns="0" bIns="0" rtlCol="0">
            <a:spAutoFit/>
          </a:bodyPr>
          <a:lstStyle/>
          <a:p>
            <a:pPr marL="669290" marR="5080" indent="-657225">
              <a:lnSpc>
                <a:spcPct val="101899"/>
              </a:lnSpc>
              <a:spcBef>
                <a:spcPts val="90"/>
              </a:spcBef>
            </a:pPr>
            <a:r>
              <a:rPr sz="1550" b="1" dirty="0">
                <a:solidFill>
                  <a:srgbClr val="385723"/>
                </a:solidFill>
                <a:latin typeface="Microsoft JhengHei"/>
                <a:cs typeface="Microsoft JhengHei"/>
              </a:rPr>
              <a:t>發送宣導小卡、自我篩檢試</a:t>
            </a:r>
            <a:r>
              <a:rPr sz="1550" b="1" spc="-50" dirty="0">
                <a:solidFill>
                  <a:srgbClr val="385723"/>
                </a:solidFill>
                <a:latin typeface="Microsoft JhengHei"/>
                <a:cs typeface="Microsoft JhengHei"/>
              </a:rPr>
              <a:t>劑</a:t>
            </a:r>
            <a:r>
              <a:rPr sz="1550" b="1" dirty="0">
                <a:solidFill>
                  <a:srgbClr val="385723"/>
                </a:solidFill>
                <a:latin typeface="Microsoft JhengHei"/>
                <a:cs typeface="Microsoft JhengHei"/>
              </a:rPr>
              <a:t>給配偶/性伴</a:t>
            </a:r>
            <a:r>
              <a:rPr sz="1550" b="1" spc="-50" dirty="0">
                <a:solidFill>
                  <a:srgbClr val="385723"/>
                </a:solidFill>
                <a:latin typeface="Microsoft JhengHei"/>
                <a:cs typeface="Microsoft JhengHei"/>
              </a:rPr>
              <a:t>侶</a:t>
            </a:r>
            <a:endParaRPr sz="1550">
              <a:latin typeface="Microsoft JhengHei"/>
              <a:cs typeface="Microsoft JhengHei"/>
            </a:endParaRPr>
          </a:p>
        </p:txBody>
      </p:sp>
      <p:grpSp>
        <p:nvGrpSpPr>
          <p:cNvPr id="21" name="object 21"/>
          <p:cNvGrpSpPr/>
          <p:nvPr/>
        </p:nvGrpSpPr>
        <p:grpSpPr>
          <a:xfrm>
            <a:off x="3748925" y="3441191"/>
            <a:ext cx="4200525" cy="295275"/>
            <a:chOff x="3748925" y="3441191"/>
            <a:chExt cx="4200525" cy="295275"/>
          </a:xfrm>
        </p:grpSpPr>
        <p:sp>
          <p:nvSpPr>
            <p:cNvPr id="22" name="object 22"/>
            <p:cNvSpPr/>
            <p:nvPr/>
          </p:nvSpPr>
          <p:spPr>
            <a:xfrm>
              <a:off x="7406513" y="3461003"/>
              <a:ext cx="531495" cy="254635"/>
            </a:xfrm>
            <a:custGeom>
              <a:avLst/>
              <a:gdLst/>
              <a:ahLst/>
              <a:cxnLst/>
              <a:rect l="l" t="t" r="r" b="b"/>
              <a:pathLst>
                <a:path w="531495" h="254635">
                  <a:moveTo>
                    <a:pt x="531114" y="127254"/>
                  </a:moveTo>
                  <a:lnTo>
                    <a:pt x="403860" y="0"/>
                  </a:lnTo>
                  <a:lnTo>
                    <a:pt x="403860" y="64008"/>
                  </a:lnTo>
                  <a:lnTo>
                    <a:pt x="0" y="64008"/>
                  </a:lnTo>
                  <a:lnTo>
                    <a:pt x="0" y="191262"/>
                  </a:lnTo>
                  <a:lnTo>
                    <a:pt x="403860" y="191262"/>
                  </a:lnTo>
                  <a:lnTo>
                    <a:pt x="403860" y="254508"/>
                  </a:lnTo>
                  <a:lnTo>
                    <a:pt x="531114" y="127254"/>
                  </a:lnTo>
                  <a:close/>
                </a:path>
              </a:pathLst>
            </a:custGeom>
            <a:solidFill>
              <a:srgbClr val="ED7D31"/>
            </a:solidFill>
          </p:spPr>
          <p:txBody>
            <a:bodyPr wrap="square" lIns="0" tIns="0" rIns="0" bIns="0" rtlCol="0"/>
            <a:lstStyle/>
            <a:p>
              <a:endParaRPr/>
            </a:p>
          </p:txBody>
        </p:sp>
        <p:sp>
          <p:nvSpPr>
            <p:cNvPr id="23" name="object 23"/>
            <p:cNvSpPr/>
            <p:nvPr/>
          </p:nvSpPr>
          <p:spPr>
            <a:xfrm>
              <a:off x="7398143" y="3441191"/>
              <a:ext cx="551180" cy="295275"/>
            </a:xfrm>
            <a:custGeom>
              <a:avLst/>
              <a:gdLst/>
              <a:ahLst/>
              <a:cxnLst/>
              <a:rect l="l" t="t" r="r" b="b"/>
              <a:pathLst>
                <a:path w="551179" h="295275">
                  <a:moveTo>
                    <a:pt x="412242" y="75437"/>
                  </a:moveTo>
                  <a:lnTo>
                    <a:pt x="0" y="75437"/>
                  </a:lnTo>
                  <a:lnTo>
                    <a:pt x="0" y="219455"/>
                  </a:lnTo>
                  <a:lnTo>
                    <a:pt x="8382" y="219455"/>
                  </a:lnTo>
                  <a:lnTo>
                    <a:pt x="8382" y="92201"/>
                  </a:lnTo>
                  <a:lnTo>
                    <a:pt x="16763" y="83820"/>
                  </a:lnTo>
                  <a:lnTo>
                    <a:pt x="16763" y="92201"/>
                  </a:lnTo>
                  <a:lnTo>
                    <a:pt x="403860" y="92201"/>
                  </a:lnTo>
                  <a:lnTo>
                    <a:pt x="403860" y="83819"/>
                  </a:lnTo>
                  <a:lnTo>
                    <a:pt x="412242" y="75437"/>
                  </a:lnTo>
                  <a:close/>
                </a:path>
                <a:path w="551179" h="295275">
                  <a:moveTo>
                    <a:pt x="16763" y="92201"/>
                  </a:moveTo>
                  <a:lnTo>
                    <a:pt x="16763" y="83820"/>
                  </a:lnTo>
                  <a:lnTo>
                    <a:pt x="8382" y="92201"/>
                  </a:lnTo>
                  <a:lnTo>
                    <a:pt x="16763" y="92201"/>
                  </a:lnTo>
                  <a:close/>
                </a:path>
                <a:path w="551179" h="295275">
                  <a:moveTo>
                    <a:pt x="16763" y="202691"/>
                  </a:moveTo>
                  <a:lnTo>
                    <a:pt x="16763" y="92201"/>
                  </a:lnTo>
                  <a:lnTo>
                    <a:pt x="8382" y="92201"/>
                  </a:lnTo>
                  <a:lnTo>
                    <a:pt x="8382" y="202691"/>
                  </a:lnTo>
                  <a:lnTo>
                    <a:pt x="16763" y="202691"/>
                  </a:lnTo>
                  <a:close/>
                </a:path>
                <a:path w="551179" h="295275">
                  <a:moveTo>
                    <a:pt x="420623" y="254421"/>
                  </a:moveTo>
                  <a:lnTo>
                    <a:pt x="420623" y="202691"/>
                  </a:lnTo>
                  <a:lnTo>
                    <a:pt x="8382" y="202691"/>
                  </a:lnTo>
                  <a:lnTo>
                    <a:pt x="16763" y="211073"/>
                  </a:lnTo>
                  <a:lnTo>
                    <a:pt x="16763" y="219455"/>
                  </a:lnTo>
                  <a:lnTo>
                    <a:pt x="403860" y="219455"/>
                  </a:lnTo>
                  <a:lnTo>
                    <a:pt x="403860" y="211073"/>
                  </a:lnTo>
                  <a:lnTo>
                    <a:pt x="412242" y="219455"/>
                  </a:lnTo>
                  <a:lnTo>
                    <a:pt x="412242" y="262853"/>
                  </a:lnTo>
                  <a:lnTo>
                    <a:pt x="420623" y="254421"/>
                  </a:lnTo>
                  <a:close/>
                </a:path>
                <a:path w="551179" h="295275">
                  <a:moveTo>
                    <a:pt x="16763" y="219455"/>
                  </a:moveTo>
                  <a:lnTo>
                    <a:pt x="16763" y="211073"/>
                  </a:lnTo>
                  <a:lnTo>
                    <a:pt x="8382" y="202691"/>
                  </a:lnTo>
                  <a:lnTo>
                    <a:pt x="8382" y="219455"/>
                  </a:lnTo>
                  <a:lnTo>
                    <a:pt x="16763" y="219455"/>
                  </a:lnTo>
                  <a:close/>
                </a:path>
                <a:path w="551179" h="295275">
                  <a:moveTo>
                    <a:pt x="550926" y="147065"/>
                  </a:moveTo>
                  <a:lnTo>
                    <a:pt x="403860" y="0"/>
                  </a:lnTo>
                  <a:lnTo>
                    <a:pt x="403860" y="75437"/>
                  </a:lnTo>
                  <a:lnTo>
                    <a:pt x="406146" y="75437"/>
                  </a:lnTo>
                  <a:lnTo>
                    <a:pt x="406146" y="25907"/>
                  </a:lnTo>
                  <a:lnTo>
                    <a:pt x="420623" y="19811"/>
                  </a:lnTo>
                  <a:lnTo>
                    <a:pt x="420623" y="40385"/>
                  </a:lnTo>
                  <a:lnTo>
                    <a:pt x="527322" y="147084"/>
                  </a:lnTo>
                  <a:lnTo>
                    <a:pt x="533400" y="140969"/>
                  </a:lnTo>
                  <a:lnTo>
                    <a:pt x="533400" y="164682"/>
                  </a:lnTo>
                  <a:lnTo>
                    <a:pt x="550926" y="147065"/>
                  </a:lnTo>
                  <a:close/>
                </a:path>
                <a:path w="551179" h="295275">
                  <a:moveTo>
                    <a:pt x="412242" y="92201"/>
                  </a:moveTo>
                  <a:lnTo>
                    <a:pt x="412242" y="75437"/>
                  </a:lnTo>
                  <a:lnTo>
                    <a:pt x="403860" y="83819"/>
                  </a:lnTo>
                  <a:lnTo>
                    <a:pt x="403860" y="92201"/>
                  </a:lnTo>
                  <a:lnTo>
                    <a:pt x="412242" y="92201"/>
                  </a:lnTo>
                  <a:close/>
                </a:path>
                <a:path w="551179" h="295275">
                  <a:moveTo>
                    <a:pt x="412242" y="219455"/>
                  </a:moveTo>
                  <a:lnTo>
                    <a:pt x="403860" y="211073"/>
                  </a:lnTo>
                  <a:lnTo>
                    <a:pt x="403860" y="219455"/>
                  </a:lnTo>
                  <a:lnTo>
                    <a:pt x="412242" y="219455"/>
                  </a:lnTo>
                  <a:close/>
                </a:path>
                <a:path w="551179" h="295275">
                  <a:moveTo>
                    <a:pt x="412242" y="262853"/>
                  </a:moveTo>
                  <a:lnTo>
                    <a:pt x="412242" y="219455"/>
                  </a:lnTo>
                  <a:lnTo>
                    <a:pt x="403860" y="219455"/>
                  </a:lnTo>
                  <a:lnTo>
                    <a:pt x="403860" y="294893"/>
                  </a:lnTo>
                  <a:lnTo>
                    <a:pt x="406145" y="292596"/>
                  </a:lnTo>
                  <a:lnTo>
                    <a:pt x="406146" y="268985"/>
                  </a:lnTo>
                  <a:lnTo>
                    <a:pt x="412242" y="262853"/>
                  </a:lnTo>
                  <a:close/>
                </a:path>
                <a:path w="551179" h="295275">
                  <a:moveTo>
                    <a:pt x="420623" y="40385"/>
                  </a:moveTo>
                  <a:lnTo>
                    <a:pt x="420623" y="19811"/>
                  </a:lnTo>
                  <a:lnTo>
                    <a:pt x="406146" y="25907"/>
                  </a:lnTo>
                  <a:lnTo>
                    <a:pt x="420623" y="40385"/>
                  </a:lnTo>
                  <a:close/>
                </a:path>
                <a:path w="551179" h="295275">
                  <a:moveTo>
                    <a:pt x="420623" y="92201"/>
                  </a:moveTo>
                  <a:lnTo>
                    <a:pt x="420623" y="40385"/>
                  </a:lnTo>
                  <a:lnTo>
                    <a:pt x="406146" y="25907"/>
                  </a:lnTo>
                  <a:lnTo>
                    <a:pt x="406146" y="75437"/>
                  </a:lnTo>
                  <a:lnTo>
                    <a:pt x="412242" y="75437"/>
                  </a:lnTo>
                  <a:lnTo>
                    <a:pt x="412242" y="92201"/>
                  </a:lnTo>
                  <a:lnTo>
                    <a:pt x="420623" y="92201"/>
                  </a:lnTo>
                  <a:close/>
                </a:path>
                <a:path w="551179" h="295275">
                  <a:moveTo>
                    <a:pt x="533400" y="164682"/>
                  </a:moveTo>
                  <a:lnTo>
                    <a:pt x="533400" y="153161"/>
                  </a:lnTo>
                  <a:lnTo>
                    <a:pt x="527322" y="147084"/>
                  </a:lnTo>
                  <a:lnTo>
                    <a:pt x="406146" y="268985"/>
                  </a:lnTo>
                  <a:lnTo>
                    <a:pt x="420623" y="274319"/>
                  </a:lnTo>
                  <a:lnTo>
                    <a:pt x="420623" y="278043"/>
                  </a:lnTo>
                  <a:lnTo>
                    <a:pt x="533400" y="164682"/>
                  </a:lnTo>
                  <a:close/>
                </a:path>
                <a:path w="551179" h="295275">
                  <a:moveTo>
                    <a:pt x="420623" y="278043"/>
                  </a:moveTo>
                  <a:lnTo>
                    <a:pt x="420623" y="274319"/>
                  </a:lnTo>
                  <a:lnTo>
                    <a:pt x="406146" y="268985"/>
                  </a:lnTo>
                  <a:lnTo>
                    <a:pt x="406145" y="292596"/>
                  </a:lnTo>
                  <a:lnTo>
                    <a:pt x="420623" y="278043"/>
                  </a:lnTo>
                  <a:close/>
                </a:path>
                <a:path w="551179" h="295275">
                  <a:moveTo>
                    <a:pt x="533400" y="153161"/>
                  </a:moveTo>
                  <a:lnTo>
                    <a:pt x="533400" y="140969"/>
                  </a:lnTo>
                  <a:lnTo>
                    <a:pt x="527322" y="147084"/>
                  </a:lnTo>
                  <a:lnTo>
                    <a:pt x="533400" y="153161"/>
                  </a:lnTo>
                  <a:close/>
                </a:path>
              </a:pathLst>
            </a:custGeom>
            <a:solidFill>
              <a:srgbClr val="FFFFFF"/>
            </a:solidFill>
          </p:spPr>
          <p:txBody>
            <a:bodyPr wrap="square" lIns="0" tIns="0" rIns="0" bIns="0" rtlCol="0"/>
            <a:lstStyle/>
            <a:p>
              <a:endParaRPr/>
            </a:p>
          </p:txBody>
        </p:sp>
        <p:sp>
          <p:nvSpPr>
            <p:cNvPr id="24" name="object 24"/>
            <p:cNvSpPr/>
            <p:nvPr/>
          </p:nvSpPr>
          <p:spPr>
            <a:xfrm>
              <a:off x="3757307" y="3461003"/>
              <a:ext cx="531495" cy="254635"/>
            </a:xfrm>
            <a:custGeom>
              <a:avLst/>
              <a:gdLst/>
              <a:ahLst/>
              <a:cxnLst/>
              <a:rect l="l" t="t" r="r" b="b"/>
              <a:pathLst>
                <a:path w="531495" h="254635">
                  <a:moveTo>
                    <a:pt x="531114" y="127254"/>
                  </a:moveTo>
                  <a:lnTo>
                    <a:pt x="403860" y="0"/>
                  </a:lnTo>
                  <a:lnTo>
                    <a:pt x="403860" y="64008"/>
                  </a:lnTo>
                  <a:lnTo>
                    <a:pt x="0" y="64008"/>
                  </a:lnTo>
                  <a:lnTo>
                    <a:pt x="0" y="191262"/>
                  </a:lnTo>
                  <a:lnTo>
                    <a:pt x="403860" y="191262"/>
                  </a:lnTo>
                  <a:lnTo>
                    <a:pt x="403860" y="254508"/>
                  </a:lnTo>
                  <a:lnTo>
                    <a:pt x="531114" y="127254"/>
                  </a:lnTo>
                  <a:close/>
                </a:path>
              </a:pathLst>
            </a:custGeom>
            <a:solidFill>
              <a:srgbClr val="ED7D31"/>
            </a:solidFill>
          </p:spPr>
          <p:txBody>
            <a:bodyPr wrap="square" lIns="0" tIns="0" rIns="0" bIns="0" rtlCol="0"/>
            <a:lstStyle/>
            <a:p>
              <a:endParaRPr/>
            </a:p>
          </p:txBody>
        </p:sp>
        <p:sp>
          <p:nvSpPr>
            <p:cNvPr id="25" name="object 25"/>
            <p:cNvSpPr/>
            <p:nvPr/>
          </p:nvSpPr>
          <p:spPr>
            <a:xfrm>
              <a:off x="3748925" y="3441191"/>
              <a:ext cx="551180" cy="295275"/>
            </a:xfrm>
            <a:custGeom>
              <a:avLst/>
              <a:gdLst/>
              <a:ahLst/>
              <a:cxnLst/>
              <a:rect l="l" t="t" r="r" b="b"/>
              <a:pathLst>
                <a:path w="551179" h="295275">
                  <a:moveTo>
                    <a:pt x="412242" y="75437"/>
                  </a:moveTo>
                  <a:lnTo>
                    <a:pt x="0" y="75437"/>
                  </a:lnTo>
                  <a:lnTo>
                    <a:pt x="0" y="219455"/>
                  </a:lnTo>
                  <a:lnTo>
                    <a:pt x="8382" y="219455"/>
                  </a:lnTo>
                  <a:lnTo>
                    <a:pt x="8382" y="92201"/>
                  </a:lnTo>
                  <a:lnTo>
                    <a:pt x="16763" y="83820"/>
                  </a:lnTo>
                  <a:lnTo>
                    <a:pt x="16763" y="92201"/>
                  </a:lnTo>
                  <a:lnTo>
                    <a:pt x="403860" y="92201"/>
                  </a:lnTo>
                  <a:lnTo>
                    <a:pt x="403860" y="83819"/>
                  </a:lnTo>
                  <a:lnTo>
                    <a:pt x="412242" y="75437"/>
                  </a:lnTo>
                  <a:close/>
                </a:path>
                <a:path w="551179" h="295275">
                  <a:moveTo>
                    <a:pt x="16763" y="92201"/>
                  </a:moveTo>
                  <a:lnTo>
                    <a:pt x="16763" y="83820"/>
                  </a:lnTo>
                  <a:lnTo>
                    <a:pt x="8382" y="92201"/>
                  </a:lnTo>
                  <a:lnTo>
                    <a:pt x="16763" y="92201"/>
                  </a:lnTo>
                  <a:close/>
                </a:path>
                <a:path w="551179" h="295275">
                  <a:moveTo>
                    <a:pt x="16763" y="202691"/>
                  </a:moveTo>
                  <a:lnTo>
                    <a:pt x="16763" y="92201"/>
                  </a:lnTo>
                  <a:lnTo>
                    <a:pt x="8382" y="92201"/>
                  </a:lnTo>
                  <a:lnTo>
                    <a:pt x="8382" y="202691"/>
                  </a:lnTo>
                  <a:lnTo>
                    <a:pt x="16763" y="202691"/>
                  </a:lnTo>
                  <a:close/>
                </a:path>
                <a:path w="551179" h="295275">
                  <a:moveTo>
                    <a:pt x="420623" y="254421"/>
                  </a:moveTo>
                  <a:lnTo>
                    <a:pt x="420623" y="202691"/>
                  </a:lnTo>
                  <a:lnTo>
                    <a:pt x="8382" y="202691"/>
                  </a:lnTo>
                  <a:lnTo>
                    <a:pt x="16763" y="211073"/>
                  </a:lnTo>
                  <a:lnTo>
                    <a:pt x="16763" y="219455"/>
                  </a:lnTo>
                  <a:lnTo>
                    <a:pt x="403860" y="219455"/>
                  </a:lnTo>
                  <a:lnTo>
                    <a:pt x="403860" y="211073"/>
                  </a:lnTo>
                  <a:lnTo>
                    <a:pt x="412242" y="219455"/>
                  </a:lnTo>
                  <a:lnTo>
                    <a:pt x="412242" y="262853"/>
                  </a:lnTo>
                  <a:lnTo>
                    <a:pt x="420623" y="254421"/>
                  </a:lnTo>
                  <a:close/>
                </a:path>
                <a:path w="551179" h="295275">
                  <a:moveTo>
                    <a:pt x="16763" y="219455"/>
                  </a:moveTo>
                  <a:lnTo>
                    <a:pt x="16763" y="211073"/>
                  </a:lnTo>
                  <a:lnTo>
                    <a:pt x="8382" y="202691"/>
                  </a:lnTo>
                  <a:lnTo>
                    <a:pt x="8382" y="219455"/>
                  </a:lnTo>
                  <a:lnTo>
                    <a:pt x="16763" y="219455"/>
                  </a:lnTo>
                  <a:close/>
                </a:path>
                <a:path w="551179" h="295275">
                  <a:moveTo>
                    <a:pt x="550926" y="147065"/>
                  </a:moveTo>
                  <a:lnTo>
                    <a:pt x="403860" y="0"/>
                  </a:lnTo>
                  <a:lnTo>
                    <a:pt x="403860" y="75437"/>
                  </a:lnTo>
                  <a:lnTo>
                    <a:pt x="406146" y="75437"/>
                  </a:lnTo>
                  <a:lnTo>
                    <a:pt x="406146" y="25907"/>
                  </a:lnTo>
                  <a:lnTo>
                    <a:pt x="420623" y="19811"/>
                  </a:lnTo>
                  <a:lnTo>
                    <a:pt x="420623" y="40385"/>
                  </a:lnTo>
                  <a:lnTo>
                    <a:pt x="527322" y="147084"/>
                  </a:lnTo>
                  <a:lnTo>
                    <a:pt x="533400" y="140969"/>
                  </a:lnTo>
                  <a:lnTo>
                    <a:pt x="533400" y="164682"/>
                  </a:lnTo>
                  <a:lnTo>
                    <a:pt x="550926" y="147065"/>
                  </a:lnTo>
                  <a:close/>
                </a:path>
                <a:path w="551179" h="295275">
                  <a:moveTo>
                    <a:pt x="412242" y="92201"/>
                  </a:moveTo>
                  <a:lnTo>
                    <a:pt x="412242" y="75437"/>
                  </a:lnTo>
                  <a:lnTo>
                    <a:pt x="403860" y="83819"/>
                  </a:lnTo>
                  <a:lnTo>
                    <a:pt x="403860" y="92201"/>
                  </a:lnTo>
                  <a:lnTo>
                    <a:pt x="412242" y="92201"/>
                  </a:lnTo>
                  <a:close/>
                </a:path>
                <a:path w="551179" h="295275">
                  <a:moveTo>
                    <a:pt x="412242" y="219455"/>
                  </a:moveTo>
                  <a:lnTo>
                    <a:pt x="403860" y="211073"/>
                  </a:lnTo>
                  <a:lnTo>
                    <a:pt x="403860" y="219455"/>
                  </a:lnTo>
                  <a:lnTo>
                    <a:pt x="412242" y="219455"/>
                  </a:lnTo>
                  <a:close/>
                </a:path>
                <a:path w="551179" h="295275">
                  <a:moveTo>
                    <a:pt x="412242" y="262853"/>
                  </a:moveTo>
                  <a:lnTo>
                    <a:pt x="412242" y="219455"/>
                  </a:lnTo>
                  <a:lnTo>
                    <a:pt x="403860" y="219455"/>
                  </a:lnTo>
                  <a:lnTo>
                    <a:pt x="403860" y="294893"/>
                  </a:lnTo>
                  <a:lnTo>
                    <a:pt x="406145" y="292596"/>
                  </a:lnTo>
                  <a:lnTo>
                    <a:pt x="406146" y="268985"/>
                  </a:lnTo>
                  <a:lnTo>
                    <a:pt x="412242" y="262853"/>
                  </a:lnTo>
                  <a:close/>
                </a:path>
                <a:path w="551179" h="295275">
                  <a:moveTo>
                    <a:pt x="420623" y="40385"/>
                  </a:moveTo>
                  <a:lnTo>
                    <a:pt x="420623" y="19811"/>
                  </a:lnTo>
                  <a:lnTo>
                    <a:pt x="406146" y="25907"/>
                  </a:lnTo>
                  <a:lnTo>
                    <a:pt x="420623" y="40385"/>
                  </a:lnTo>
                  <a:close/>
                </a:path>
                <a:path w="551179" h="295275">
                  <a:moveTo>
                    <a:pt x="420623" y="92201"/>
                  </a:moveTo>
                  <a:lnTo>
                    <a:pt x="420623" y="40385"/>
                  </a:lnTo>
                  <a:lnTo>
                    <a:pt x="406146" y="25907"/>
                  </a:lnTo>
                  <a:lnTo>
                    <a:pt x="406146" y="75437"/>
                  </a:lnTo>
                  <a:lnTo>
                    <a:pt x="412242" y="75437"/>
                  </a:lnTo>
                  <a:lnTo>
                    <a:pt x="412242" y="92201"/>
                  </a:lnTo>
                  <a:lnTo>
                    <a:pt x="420623" y="92201"/>
                  </a:lnTo>
                  <a:close/>
                </a:path>
                <a:path w="551179" h="295275">
                  <a:moveTo>
                    <a:pt x="533400" y="164682"/>
                  </a:moveTo>
                  <a:lnTo>
                    <a:pt x="533400" y="153161"/>
                  </a:lnTo>
                  <a:lnTo>
                    <a:pt x="527322" y="147084"/>
                  </a:lnTo>
                  <a:lnTo>
                    <a:pt x="406146" y="268985"/>
                  </a:lnTo>
                  <a:lnTo>
                    <a:pt x="420623" y="274319"/>
                  </a:lnTo>
                  <a:lnTo>
                    <a:pt x="420623" y="278043"/>
                  </a:lnTo>
                  <a:lnTo>
                    <a:pt x="533400" y="164682"/>
                  </a:lnTo>
                  <a:close/>
                </a:path>
                <a:path w="551179" h="295275">
                  <a:moveTo>
                    <a:pt x="420623" y="278043"/>
                  </a:moveTo>
                  <a:lnTo>
                    <a:pt x="420623" y="274319"/>
                  </a:lnTo>
                  <a:lnTo>
                    <a:pt x="406146" y="268985"/>
                  </a:lnTo>
                  <a:lnTo>
                    <a:pt x="406145" y="292596"/>
                  </a:lnTo>
                  <a:lnTo>
                    <a:pt x="420623" y="278043"/>
                  </a:lnTo>
                  <a:close/>
                </a:path>
                <a:path w="551179" h="295275">
                  <a:moveTo>
                    <a:pt x="533400" y="153161"/>
                  </a:moveTo>
                  <a:lnTo>
                    <a:pt x="533400" y="140969"/>
                  </a:lnTo>
                  <a:lnTo>
                    <a:pt x="527322" y="147084"/>
                  </a:lnTo>
                  <a:lnTo>
                    <a:pt x="533400" y="153161"/>
                  </a:lnTo>
                  <a:close/>
                </a:path>
              </a:pathLst>
            </a:custGeom>
            <a:solidFill>
              <a:srgbClr val="FFFFFF"/>
            </a:solidFill>
          </p:spPr>
          <p:txBody>
            <a:bodyPr wrap="square" lIns="0" tIns="0" rIns="0" bIns="0" rtlCol="0"/>
            <a:lstStyle/>
            <a:p>
              <a:endParaRPr/>
            </a:p>
          </p:txBody>
        </p:sp>
      </p:grpSp>
      <p:sp>
        <p:nvSpPr>
          <p:cNvPr id="26" name="object 26"/>
          <p:cNvSpPr txBox="1"/>
          <p:nvPr/>
        </p:nvSpPr>
        <p:spPr>
          <a:xfrm>
            <a:off x="302647" y="3154933"/>
            <a:ext cx="337185" cy="774065"/>
          </a:xfrm>
          <a:prstGeom prst="rect">
            <a:avLst/>
          </a:prstGeom>
        </p:spPr>
        <p:txBody>
          <a:bodyPr vert="horz" wrap="square" lIns="0" tIns="13335" rIns="0" bIns="0" rtlCol="0">
            <a:spAutoFit/>
          </a:bodyPr>
          <a:lstStyle/>
          <a:p>
            <a:pPr marL="12700" marR="5080">
              <a:lnSpc>
                <a:spcPct val="100000"/>
              </a:lnSpc>
              <a:spcBef>
                <a:spcPts val="105"/>
              </a:spcBef>
            </a:pPr>
            <a:r>
              <a:rPr sz="2450" b="1" spc="-50" dirty="0">
                <a:solidFill>
                  <a:srgbClr val="C55A11"/>
                </a:solidFill>
                <a:latin typeface="Microsoft JhengHei"/>
                <a:cs typeface="Microsoft JhengHei"/>
              </a:rPr>
              <a:t>⺠眾</a:t>
            </a:r>
            <a:endParaRPr sz="2450">
              <a:latin typeface="Microsoft JhengHei"/>
              <a:cs typeface="Microsoft JhengHei"/>
            </a:endParaRPr>
          </a:p>
        </p:txBody>
      </p:sp>
      <p:sp>
        <p:nvSpPr>
          <p:cNvPr id="27" name="object 27"/>
          <p:cNvSpPr txBox="1"/>
          <p:nvPr/>
        </p:nvSpPr>
        <p:spPr>
          <a:xfrm>
            <a:off x="299599" y="4723129"/>
            <a:ext cx="337185" cy="1522095"/>
          </a:xfrm>
          <a:prstGeom prst="rect">
            <a:avLst/>
          </a:prstGeom>
        </p:spPr>
        <p:txBody>
          <a:bodyPr vert="horz" wrap="square" lIns="0" tIns="13335" rIns="0" bIns="0" rtlCol="0">
            <a:spAutoFit/>
          </a:bodyPr>
          <a:lstStyle/>
          <a:p>
            <a:pPr marL="12700" marR="5080" algn="just">
              <a:lnSpc>
                <a:spcPct val="100000"/>
              </a:lnSpc>
              <a:spcBef>
                <a:spcPts val="105"/>
              </a:spcBef>
            </a:pPr>
            <a:r>
              <a:rPr sz="2450" b="1" spc="-50" dirty="0">
                <a:solidFill>
                  <a:srgbClr val="548335"/>
                </a:solidFill>
                <a:latin typeface="Microsoft JhengHei"/>
                <a:cs typeface="Microsoft JhengHei"/>
              </a:rPr>
              <a:t>合作院所</a:t>
            </a:r>
            <a:endParaRPr sz="2450">
              <a:latin typeface="Microsoft JhengHei"/>
              <a:cs typeface="Microsoft JhengHei"/>
            </a:endParaRPr>
          </a:p>
        </p:txBody>
      </p:sp>
      <p:pic>
        <p:nvPicPr>
          <p:cNvPr id="28" name="object 28"/>
          <p:cNvPicPr/>
          <p:nvPr/>
        </p:nvPicPr>
        <p:blipFill>
          <a:blip r:embed="rId5" cstate="print"/>
          <a:stretch>
            <a:fillRect/>
          </a:stretch>
        </p:blipFill>
        <p:spPr>
          <a:xfrm>
            <a:off x="179717" y="887730"/>
            <a:ext cx="911352" cy="915161"/>
          </a:xfrm>
          <a:prstGeom prst="rect">
            <a:avLst/>
          </a:prstGeom>
        </p:spPr>
      </p:pic>
      <p:sp>
        <p:nvSpPr>
          <p:cNvPr id="29" name="object 29"/>
          <p:cNvSpPr txBox="1">
            <a:spLocks noGrp="1"/>
          </p:cNvSpPr>
          <p:nvPr>
            <p:ph type="sldNum" sz="quarter" idx="7"/>
          </p:nvPr>
        </p:nvSpPr>
        <p:spPr>
          <a:prstGeom prst="rect">
            <a:avLst/>
          </a:prstGeom>
        </p:spPr>
        <p:txBody>
          <a:bodyPr vert="horz" wrap="square" lIns="0" tIns="22860" rIns="0" bIns="0" rtlCol="0">
            <a:spAutoFit/>
          </a:bodyPr>
          <a:lstStyle/>
          <a:p>
            <a:pPr marL="133350">
              <a:lnSpc>
                <a:spcPct val="100000"/>
              </a:lnSpc>
              <a:spcBef>
                <a:spcPts val="180"/>
              </a:spcBef>
            </a:pPr>
            <a:fld id="{81D60167-4931-47E6-BA6A-407CBD079E47}" type="slidenum">
              <a:rPr spc="-25" dirty="0"/>
              <a:t>141</a:t>
            </a:fld>
            <a:endParaRPr spc="-25" dirty="0"/>
          </a:p>
        </p:txBody>
      </p:sp>
      <p:sp>
        <p:nvSpPr>
          <p:cNvPr id="30" name="object 3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90763" y="2197608"/>
            <a:ext cx="8754110" cy="4128135"/>
          </a:xfrm>
          <a:custGeom>
            <a:avLst/>
            <a:gdLst/>
            <a:ahLst/>
            <a:cxnLst/>
            <a:rect l="l" t="t" r="r" b="b"/>
            <a:pathLst>
              <a:path w="8754110" h="4128135">
                <a:moveTo>
                  <a:pt x="8753856" y="3935729"/>
                </a:moveTo>
                <a:lnTo>
                  <a:pt x="8753856" y="192024"/>
                </a:lnTo>
                <a:lnTo>
                  <a:pt x="8748817" y="148036"/>
                </a:lnTo>
                <a:lnTo>
                  <a:pt x="8734448" y="107635"/>
                </a:lnTo>
                <a:lnTo>
                  <a:pt x="8711868" y="71979"/>
                </a:lnTo>
                <a:lnTo>
                  <a:pt x="8682196" y="42227"/>
                </a:lnTo>
                <a:lnTo>
                  <a:pt x="8646553" y="19540"/>
                </a:lnTo>
                <a:lnTo>
                  <a:pt x="8606059" y="5078"/>
                </a:lnTo>
                <a:lnTo>
                  <a:pt x="8561832" y="0"/>
                </a:lnTo>
                <a:lnTo>
                  <a:pt x="192023" y="0"/>
                </a:lnTo>
                <a:lnTo>
                  <a:pt x="147796" y="5078"/>
                </a:lnTo>
                <a:lnTo>
                  <a:pt x="107302" y="19540"/>
                </a:lnTo>
                <a:lnTo>
                  <a:pt x="71659" y="42227"/>
                </a:lnTo>
                <a:lnTo>
                  <a:pt x="41987" y="71979"/>
                </a:lnTo>
                <a:lnTo>
                  <a:pt x="19407" y="107635"/>
                </a:lnTo>
                <a:lnTo>
                  <a:pt x="5038" y="148036"/>
                </a:lnTo>
                <a:lnTo>
                  <a:pt x="0" y="192024"/>
                </a:lnTo>
                <a:lnTo>
                  <a:pt x="0" y="3935730"/>
                </a:lnTo>
                <a:lnTo>
                  <a:pt x="5038" y="3979717"/>
                </a:lnTo>
                <a:lnTo>
                  <a:pt x="19407" y="4020118"/>
                </a:lnTo>
                <a:lnTo>
                  <a:pt x="41987" y="4055774"/>
                </a:lnTo>
                <a:lnTo>
                  <a:pt x="71659" y="4085526"/>
                </a:lnTo>
                <a:lnTo>
                  <a:pt x="107302" y="4108213"/>
                </a:lnTo>
                <a:lnTo>
                  <a:pt x="147796" y="4122675"/>
                </a:lnTo>
                <a:lnTo>
                  <a:pt x="192024" y="4127754"/>
                </a:lnTo>
                <a:lnTo>
                  <a:pt x="8561832" y="4127754"/>
                </a:lnTo>
                <a:lnTo>
                  <a:pt x="8606059" y="4122675"/>
                </a:lnTo>
                <a:lnTo>
                  <a:pt x="8646553" y="4108213"/>
                </a:lnTo>
                <a:lnTo>
                  <a:pt x="8682196" y="4085526"/>
                </a:lnTo>
                <a:lnTo>
                  <a:pt x="8711868" y="4055774"/>
                </a:lnTo>
                <a:lnTo>
                  <a:pt x="8734448" y="4020118"/>
                </a:lnTo>
                <a:lnTo>
                  <a:pt x="8748817" y="3979717"/>
                </a:lnTo>
                <a:lnTo>
                  <a:pt x="8753856" y="3935729"/>
                </a:lnTo>
                <a:close/>
              </a:path>
            </a:pathLst>
          </a:custGeom>
          <a:solidFill>
            <a:srgbClr val="E2F0D9"/>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280542" y="5030961"/>
            <a:ext cx="1360805" cy="559435"/>
          </a:xfrm>
          <a:prstGeom prst="rect">
            <a:avLst/>
          </a:prstGeom>
        </p:spPr>
        <p:txBody>
          <a:bodyPr vert="horz" wrap="square" lIns="0" tIns="12700" rIns="0" bIns="0" rtlCol="0">
            <a:spAutoFit/>
          </a:bodyPr>
          <a:lstStyle/>
          <a:p>
            <a:pPr marL="123825">
              <a:lnSpc>
                <a:spcPct val="100000"/>
              </a:lnSpc>
              <a:spcBef>
                <a:spcPts val="100"/>
              </a:spcBef>
            </a:pPr>
            <a:r>
              <a:rPr sz="1750" b="1" spc="-10" dirty="0">
                <a:solidFill>
                  <a:srgbClr val="006565"/>
                </a:solidFill>
                <a:latin typeface="Microsoft JhengHei"/>
                <a:cs typeface="Microsoft JhengHei"/>
              </a:rPr>
              <a:t>提供感染者</a:t>
            </a:r>
            <a:endParaRPr sz="1750">
              <a:latin typeface="Microsoft JhengHei"/>
              <a:cs typeface="Microsoft JhengHei"/>
            </a:endParaRPr>
          </a:p>
          <a:p>
            <a:pPr marL="12700">
              <a:lnSpc>
                <a:spcPct val="100000"/>
              </a:lnSpc>
            </a:pPr>
            <a:r>
              <a:rPr sz="1750" b="1" spc="-10" dirty="0">
                <a:solidFill>
                  <a:srgbClr val="006565"/>
                </a:solidFill>
                <a:latin typeface="Microsoft JhengHei"/>
                <a:cs typeface="Microsoft JhengHei"/>
              </a:rPr>
              <a:t>⻑照服務資源</a:t>
            </a:r>
            <a:endParaRPr sz="1750">
              <a:latin typeface="Microsoft JhengHei"/>
              <a:cs typeface="Microsoft JhengHei"/>
            </a:endParaRPr>
          </a:p>
        </p:txBody>
      </p:sp>
      <p:pic>
        <p:nvPicPr>
          <p:cNvPr id="5" name="object 5"/>
          <p:cNvPicPr/>
          <p:nvPr/>
        </p:nvPicPr>
        <p:blipFill>
          <a:blip r:embed="rId2" cstate="print"/>
          <a:stretch>
            <a:fillRect/>
          </a:stretch>
        </p:blipFill>
        <p:spPr>
          <a:xfrm>
            <a:off x="591197" y="5609844"/>
            <a:ext cx="798576" cy="802386"/>
          </a:xfrm>
          <a:prstGeom prst="rect">
            <a:avLst/>
          </a:prstGeom>
        </p:spPr>
      </p:pic>
      <p:pic>
        <p:nvPicPr>
          <p:cNvPr id="6" name="object 6"/>
          <p:cNvPicPr/>
          <p:nvPr/>
        </p:nvPicPr>
        <p:blipFill>
          <a:blip r:embed="rId3" cstate="print"/>
          <a:stretch>
            <a:fillRect/>
          </a:stretch>
        </p:blipFill>
        <p:spPr>
          <a:xfrm>
            <a:off x="549572" y="2217989"/>
            <a:ext cx="832236" cy="823914"/>
          </a:xfrm>
          <a:prstGeom prst="rect">
            <a:avLst/>
          </a:prstGeom>
        </p:spPr>
      </p:pic>
      <p:sp>
        <p:nvSpPr>
          <p:cNvPr id="7" name="object 7"/>
          <p:cNvSpPr txBox="1"/>
          <p:nvPr/>
        </p:nvSpPr>
        <p:spPr>
          <a:xfrm>
            <a:off x="274453" y="1906016"/>
            <a:ext cx="1403985"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006565"/>
                </a:solidFill>
                <a:latin typeface="Microsoft JhengHei"/>
                <a:cs typeface="Microsoft JhengHei"/>
              </a:rPr>
              <a:t>24</a:t>
            </a:r>
            <a:r>
              <a:rPr sz="1750" b="1" spc="-10" dirty="0">
                <a:solidFill>
                  <a:srgbClr val="006565"/>
                </a:solidFill>
                <a:latin typeface="Microsoft JhengHei"/>
                <a:cs typeface="Microsoft JhengHei"/>
              </a:rPr>
              <a:t>家示範機構</a:t>
            </a:r>
            <a:endParaRPr sz="1750">
              <a:latin typeface="Microsoft JhengHei"/>
              <a:cs typeface="Microsoft JhengHei"/>
            </a:endParaRPr>
          </a:p>
        </p:txBody>
      </p:sp>
      <p:sp>
        <p:nvSpPr>
          <p:cNvPr id="8" name="object 8"/>
          <p:cNvSpPr txBox="1"/>
          <p:nvPr/>
        </p:nvSpPr>
        <p:spPr>
          <a:xfrm>
            <a:off x="233305" y="2920237"/>
            <a:ext cx="1403985" cy="949325"/>
          </a:xfrm>
          <a:prstGeom prst="rect">
            <a:avLst/>
          </a:prstGeom>
        </p:spPr>
        <p:txBody>
          <a:bodyPr vert="horz" wrap="square" lIns="0" tIns="13335" rIns="0" bIns="0" rtlCol="0">
            <a:spAutoFit/>
          </a:bodyPr>
          <a:lstStyle/>
          <a:p>
            <a:pPr marL="34290" algn="ctr">
              <a:lnSpc>
                <a:spcPts val="3215"/>
              </a:lnSpc>
              <a:spcBef>
                <a:spcPts val="105"/>
              </a:spcBef>
            </a:pPr>
            <a:r>
              <a:rPr sz="2800" b="1" spc="5" dirty="0">
                <a:solidFill>
                  <a:srgbClr val="006565"/>
                </a:solidFill>
                <a:latin typeface="Microsoft JhengHei"/>
                <a:cs typeface="Microsoft JhengHei"/>
              </a:rPr>
              <a:t>+</a:t>
            </a:r>
            <a:endParaRPr sz="2800">
              <a:latin typeface="Microsoft JhengHei"/>
              <a:cs typeface="Microsoft JhengHei"/>
            </a:endParaRPr>
          </a:p>
          <a:p>
            <a:pPr algn="ctr">
              <a:lnSpc>
                <a:spcPts val="1955"/>
              </a:lnSpc>
            </a:pPr>
            <a:r>
              <a:rPr sz="1750" b="1" dirty="0">
                <a:solidFill>
                  <a:srgbClr val="006565"/>
                </a:solidFill>
                <a:latin typeface="Microsoft JhengHei"/>
                <a:cs typeface="Microsoft JhengHei"/>
              </a:rPr>
              <a:t>27</a:t>
            </a:r>
            <a:r>
              <a:rPr sz="1750" b="1" spc="-10" dirty="0">
                <a:solidFill>
                  <a:srgbClr val="006565"/>
                </a:solidFill>
                <a:latin typeface="Microsoft JhengHei"/>
                <a:cs typeface="Microsoft JhengHei"/>
              </a:rPr>
              <a:t>家醫院結合</a:t>
            </a:r>
            <a:endParaRPr sz="1750">
              <a:latin typeface="Microsoft JhengHei"/>
              <a:cs typeface="Microsoft JhengHei"/>
            </a:endParaRPr>
          </a:p>
          <a:p>
            <a:pPr algn="ctr">
              <a:lnSpc>
                <a:spcPct val="100000"/>
              </a:lnSpc>
            </a:pPr>
            <a:r>
              <a:rPr sz="1750" b="1" dirty="0">
                <a:solidFill>
                  <a:srgbClr val="006565"/>
                </a:solidFill>
                <a:latin typeface="Microsoft JhengHei"/>
                <a:cs typeface="Microsoft JhengHei"/>
              </a:rPr>
              <a:t>48</a:t>
            </a:r>
            <a:r>
              <a:rPr sz="1750" b="1" spc="-10" dirty="0">
                <a:solidFill>
                  <a:srgbClr val="006565"/>
                </a:solidFill>
                <a:latin typeface="Microsoft JhengHei"/>
                <a:cs typeface="Microsoft JhengHei"/>
              </a:rPr>
              <a:t>家⻑照機構</a:t>
            </a:r>
            <a:endParaRPr sz="1750">
              <a:latin typeface="Microsoft JhengHei"/>
              <a:cs typeface="Microsoft JhengHei"/>
            </a:endParaRPr>
          </a:p>
        </p:txBody>
      </p:sp>
      <p:sp>
        <p:nvSpPr>
          <p:cNvPr id="9" name="object 9"/>
          <p:cNvSpPr txBox="1"/>
          <p:nvPr/>
        </p:nvSpPr>
        <p:spPr>
          <a:xfrm>
            <a:off x="814709" y="4671329"/>
            <a:ext cx="29210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006565"/>
                </a:solidFill>
                <a:latin typeface="Microsoft JhengHei"/>
                <a:cs typeface="Microsoft JhengHei"/>
              </a:rPr>
              <a:t>+</a:t>
            </a:r>
            <a:endParaRPr sz="2800">
              <a:latin typeface="Microsoft JhengHei"/>
              <a:cs typeface="Microsoft JhengHei"/>
            </a:endParaRPr>
          </a:p>
        </p:txBody>
      </p:sp>
      <p:sp>
        <p:nvSpPr>
          <p:cNvPr id="10" name="object 10"/>
          <p:cNvSpPr txBox="1"/>
          <p:nvPr/>
        </p:nvSpPr>
        <p:spPr>
          <a:xfrm>
            <a:off x="-12312" y="6215124"/>
            <a:ext cx="8659495" cy="399415"/>
          </a:xfrm>
          <a:prstGeom prst="rect">
            <a:avLst/>
          </a:prstGeom>
        </p:spPr>
        <p:txBody>
          <a:bodyPr vert="horz" wrap="square" lIns="0" tIns="13335" rIns="0" bIns="0" rtlCol="0">
            <a:spAutoFit/>
          </a:bodyPr>
          <a:lstStyle/>
          <a:p>
            <a:pPr marL="38100">
              <a:lnSpc>
                <a:spcPct val="100000"/>
              </a:lnSpc>
              <a:spcBef>
                <a:spcPts val="105"/>
              </a:spcBef>
            </a:pPr>
            <a:r>
              <a:rPr sz="3675" baseline="-40816" dirty="0">
                <a:solidFill>
                  <a:srgbClr val="158B95"/>
                </a:solidFill>
                <a:latin typeface="Arial Black"/>
                <a:cs typeface="Arial Black"/>
              </a:rPr>
              <a:t>TAIWAN</a:t>
            </a:r>
            <a:r>
              <a:rPr sz="3675" spc="427" baseline="-40816" dirty="0">
                <a:solidFill>
                  <a:srgbClr val="158B95"/>
                </a:solidFill>
                <a:latin typeface="Arial Black"/>
                <a:cs typeface="Arial Black"/>
              </a:rPr>
              <a:t> </a:t>
            </a:r>
            <a:r>
              <a:rPr sz="3675" spc="-15" baseline="-40816" dirty="0">
                <a:solidFill>
                  <a:srgbClr val="158B95"/>
                </a:solidFill>
                <a:latin typeface="Arial Black"/>
                <a:cs typeface="Arial Black"/>
              </a:rPr>
              <a:t>CDC</a:t>
            </a:r>
            <a:r>
              <a:rPr sz="1200" spc="-10" dirty="0">
                <a:latin typeface="Microsoft JhengHei"/>
                <a:cs typeface="Microsoft JhengHei"/>
              </a:rPr>
              <a:t>*</a:t>
            </a:r>
            <a:r>
              <a:rPr sz="1200" dirty="0">
                <a:latin typeface="Microsoft JhengHei"/>
                <a:cs typeface="Microsoft JhengHei"/>
              </a:rPr>
              <a:t>失能率資料來</a:t>
            </a:r>
            <a:r>
              <a:rPr sz="1200" spc="15" dirty="0">
                <a:latin typeface="Microsoft JhengHei"/>
                <a:cs typeface="Microsoft JhengHei"/>
              </a:rPr>
              <a:t>源：衛福部 </a:t>
            </a:r>
            <a:r>
              <a:rPr sz="1200" dirty="0">
                <a:latin typeface="Microsoft JhengHei"/>
                <a:cs typeface="Microsoft JhengHei"/>
              </a:rPr>
              <a:t>2010</a:t>
            </a:r>
            <a:r>
              <a:rPr sz="1200" spc="50" dirty="0">
                <a:latin typeface="Microsoft JhengHei"/>
                <a:cs typeface="Microsoft JhengHei"/>
              </a:rPr>
              <a:t> 年</a:t>
            </a:r>
            <a:r>
              <a:rPr sz="1200" dirty="0">
                <a:latin typeface="Microsoft JhengHei"/>
                <a:cs typeface="Microsoft JhengHei"/>
              </a:rPr>
              <a:t>「國⺠⻑期照護需要調查(第⼀階段)初步統計結果」</a:t>
            </a:r>
            <a:r>
              <a:rPr sz="1200" spc="-10" dirty="0">
                <a:latin typeface="Microsoft JhengHei"/>
                <a:cs typeface="Microsoft JhengHei"/>
              </a:rPr>
              <a:t>(2013)</a:t>
            </a:r>
            <a:endParaRPr sz="1200">
              <a:latin typeface="Microsoft JhengHei"/>
              <a:cs typeface="Microsoft JhengHei"/>
            </a:endParaRPr>
          </a:p>
        </p:txBody>
      </p:sp>
      <p:sp>
        <p:nvSpPr>
          <p:cNvPr id="11" name="object 11"/>
          <p:cNvSpPr txBox="1">
            <a:spLocks noGrp="1"/>
          </p:cNvSpPr>
          <p:nvPr>
            <p:ph type="title"/>
          </p:nvPr>
        </p:nvSpPr>
        <p:spPr>
          <a:xfrm>
            <a:off x="1351921" y="1074673"/>
            <a:ext cx="5236210" cy="506730"/>
          </a:xfrm>
          <a:prstGeom prst="rect">
            <a:avLst/>
          </a:prstGeom>
        </p:spPr>
        <p:txBody>
          <a:bodyPr vert="horz" wrap="square" lIns="0" tIns="13335" rIns="0" bIns="0" rtlCol="0">
            <a:spAutoFit/>
          </a:bodyPr>
          <a:lstStyle/>
          <a:p>
            <a:pPr marL="12700">
              <a:lnSpc>
                <a:spcPct val="100000"/>
              </a:lnSpc>
              <a:spcBef>
                <a:spcPts val="105"/>
              </a:spcBef>
            </a:pPr>
            <a:r>
              <a:rPr spc="-5" dirty="0"/>
              <a:t>建立感染者⻑期照顧服務網絡</a:t>
            </a:r>
          </a:p>
        </p:txBody>
      </p:sp>
      <p:sp>
        <p:nvSpPr>
          <p:cNvPr id="12" name="object 12"/>
          <p:cNvSpPr/>
          <p:nvPr/>
        </p:nvSpPr>
        <p:spPr>
          <a:xfrm>
            <a:off x="1831733" y="1771650"/>
            <a:ext cx="6865620" cy="441959"/>
          </a:xfrm>
          <a:custGeom>
            <a:avLst/>
            <a:gdLst/>
            <a:ahLst/>
            <a:cxnLst/>
            <a:rect l="l" t="t" r="r" b="b"/>
            <a:pathLst>
              <a:path w="6865620" h="441960">
                <a:moveTo>
                  <a:pt x="6865620" y="368808"/>
                </a:moveTo>
                <a:lnTo>
                  <a:pt x="6865620" y="73914"/>
                </a:lnTo>
                <a:lnTo>
                  <a:pt x="6859869" y="45327"/>
                </a:lnTo>
                <a:lnTo>
                  <a:pt x="6844188" y="21812"/>
                </a:lnTo>
                <a:lnTo>
                  <a:pt x="6820935" y="5869"/>
                </a:lnTo>
                <a:lnTo>
                  <a:pt x="6792468" y="0"/>
                </a:lnTo>
                <a:lnTo>
                  <a:pt x="73914" y="0"/>
                </a:lnTo>
                <a:lnTo>
                  <a:pt x="45005" y="5869"/>
                </a:lnTo>
                <a:lnTo>
                  <a:pt x="21526" y="21812"/>
                </a:lnTo>
                <a:lnTo>
                  <a:pt x="5762" y="45327"/>
                </a:lnTo>
                <a:lnTo>
                  <a:pt x="0" y="73914"/>
                </a:lnTo>
                <a:lnTo>
                  <a:pt x="0" y="368808"/>
                </a:lnTo>
                <a:lnTo>
                  <a:pt x="5762" y="397275"/>
                </a:lnTo>
                <a:lnTo>
                  <a:pt x="21526" y="420528"/>
                </a:lnTo>
                <a:lnTo>
                  <a:pt x="45005" y="436209"/>
                </a:lnTo>
                <a:lnTo>
                  <a:pt x="73914" y="441960"/>
                </a:lnTo>
                <a:lnTo>
                  <a:pt x="6792468" y="441960"/>
                </a:lnTo>
                <a:lnTo>
                  <a:pt x="6820935" y="436209"/>
                </a:lnTo>
                <a:lnTo>
                  <a:pt x="6844188" y="420528"/>
                </a:lnTo>
                <a:lnTo>
                  <a:pt x="6859869" y="397275"/>
                </a:lnTo>
                <a:lnTo>
                  <a:pt x="6865620" y="368808"/>
                </a:lnTo>
                <a:close/>
              </a:path>
            </a:pathLst>
          </a:custGeom>
          <a:solidFill>
            <a:srgbClr val="009999"/>
          </a:solidFill>
        </p:spPr>
        <p:txBody>
          <a:bodyPr wrap="square" lIns="0" tIns="0" rIns="0" bIns="0" rtlCol="0"/>
          <a:lstStyle/>
          <a:p>
            <a:endParaRPr/>
          </a:p>
        </p:txBody>
      </p:sp>
      <p:sp>
        <p:nvSpPr>
          <p:cNvPr id="13" name="object 13"/>
          <p:cNvSpPr txBox="1"/>
          <p:nvPr/>
        </p:nvSpPr>
        <p:spPr>
          <a:xfrm>
            <a:off x="1814455" y="1809241"/>
            <a:ext cx="8706485" cy="4378960"/>
          </a:xfrm>
          <a:prstGeom prst="rect">
            <a:avLst/>
          </a:prstGeom>
        </p:spPr>
        <p:txBody>
          <a:bodyPr vert="horz" wrap="square" lIns="0" tIns="13335" rIns="0" bIns="0" rtlCol="0">
            <a:spAutoFit/>
          </a:bodyPr>
          <a:lstStyle/>
          <a:p>
            <a:pPr marL="198120">
              <a:lnSpc>
                <a:spcPct val="100000"/>
              </a:lnSpc>
              <a:spcBef>
                <a:spcPts val="105"/>
              </a:spcBef>
            </a:pPr>
            <a:r>
              <a:rPr sz="2100" b="1" spc="-25" dirty="0">
                <a:solidFill>
                  <a:srgbClr val="FFFFFF"/>
                </a:solidFill>
                <a:latin typeface="Microsoft JhengHei"/>
                <a:cs typeface="Microsoft JhengHei"/>
              </a:rPr>
              <a:t>HIV</a:t>
            </a:r>
            <a:r>
              <a:rPr sz="2100" b="1" spc="-35" dirty="0">
                <a:solidFill>
                  <a:srgbClr val="FFFFFF"/>
                </a:solidFill>
                <a:latin typeface="Microsoft JhengHei"/>
                <a:cs typeface="Microsoft JhengHei"/>
              </a:rPr>
              <a:t>感染者之⻑照議題納入國家整體⻑期照顧政策⼀</a:t>
            </a:r>
            <a:r>
              <a:rPr sz="2100" b="1" spc="-50" dirty="0">
                <a:solidFill>
                  <a:srgbClr val="FFFFFF"/>
                </a:solidFill>
                <a:latin typeface="Microsoft JhengHei"/>
                <a:cs typeface="Microsoft JhengHei"/>
              </a:rPr>
              <a:t>環</a:t>
            </a:r>
            <a:endParaRPr sz="2100">
              <a:latin typeface="Microsoft JhengHei"/>
              <a:cs typeface="Microsoft JhengHei"/>
            </a:endParaRPr>
          </a:p>
          <a:p>
            <a:pPr marL="170180" indent="-158115" algn="just">
              <a:lnSpc>
                <a:spcPct val="100000"/>
              </a:lnSpc>
              <a:spcBef>
                <a:spcPts val="1205"/>
              </a:spcBef>
              <a:buFont typeface="Arial MT"/>
              <a:buChar char="•"/>
              <a:tabLst>
                <a:tab pos="170815" algn="l"/>
              </a:tabLst>
            </a:pPr>
            <a:r>
              <a:rPr sz="1550" dirty="0">
                <a:solidFill>
                  <a:srgbClr val="3B3838"/>
                </a:solidFill>
                <a:latin typeface="Microsoft JhengHei"/>
                <a:cs typeface="Microsoft JhengHei"/>
              </a:rPr>
              <a:t>截至2022年底，存活感染者年齡達65歲以上共970人、55歲以上共4,281人</a:t>
            </a:r>
            <a:r>
              <a:rPr sz="1550" spc="-50" dirty="0">
                <a:solidFill>
                  <a:srgbClr val="3B3838"/>
                </a:solidFill>
                <a:latin typeface="Microsoft JhengHei"/>
                <a:cs typeface="Microsoft JhengHei"/>
              </a:rPr>
              <a:t>。</a:t>
            </a:r>
            <a:endParaRPr sz="1550">
              <a:latin typeface="Microsoft JhengHei"/>
              <a:cs typeface="Microsoft JhengHei"/>
            </a:endParaRPr>
          </a:p>
          <a:p>
            <a:pPr marL="170180" indent="-158115" algn="just">
              <a:lnSpc>
                <a:spcPct val="100000"/>
              </a:lnSpc>
              <a:spcBef>
                <a:spcPts val="750"/>
              </a:spcBef>
              <a:buFont typeface="Arial MT"/>
              <a:buChar char="•"/>
              <a:tabLst>
                <a:tab pos="170815" algn="l"/>
              </a:tabLst>
            </a:pPr>
            <a:r>
              <a:rPr sz="1550" b="1" dirty="0">
                <a:solidFill>
                  <a:srgbClr val="3B3838"/>
                </a:solidFill>
                <a:latin typeface="Microsoft JhengHei"/>
                <a:cs typeface="Microsoft JhengHei"/>
              </a:rPr>
              <a:t>依失能率推估：感染者約790⼈有⻑照需求，其中居</a:t>
            </a:r>
            <a:r>
              <a:rPr sz="1550" b="1" spc="25" dirty="0">
                <a:solidFill>
                  <a:srgbClr val="3B3838"/>
                </a:solidFill>
                <a:latin typeface="Microsoft JhengHei"/>
                <a:cs typeface="Microsoft JhengHei"/>
              </a:rPr>
              <a:t>家/</a:t>
            </a:r>
            <a:r>
              <a:rPr sz="1550" b="1" dirty="0">
                <a:solidFill>
                  <a:srgbClr val="3B3838"/>
                </a:solidFill>
                <a:latin typeface="Microsoft JhengHei"/>
                <a:cs typeface="Microsoft JhengHei"/>
              </a:rPr>
              <a:t>社區式與機構式⻑照服務比例約為8:2</a:t>
            </a:r>
            <a:r>
              <a:rPr sz="1550" b="1" spc="-50" dirty="0">
                <a:solidFill>
                  <a:srgbClr val="3B3838"/>
                </a:solidFill>
                <a:latin typeface="Microsoft JhengHei"/>
                <a:cs typeface="Microsoft JhengHei"/>
              </a:rPr>
              <a:t>。</a:t>
            </a:r>
            <a:endParaRPr sz="1550">
              <a:latin typeface="Microsoft JhengHei"/>
              <a:cs typeface="Microsoft JhengHei"/>
            </a:endParaRPr>
          </a:p>
          <a:p>
            <a:pPr marL="170180" marR="207010" indent="-158115" algn="just">
              <a:lnSpc>
                <a:spcPct val="111900"/>
              </a:lnSpc>
              <a:spcBef>
                <a:spcPts val="525"/>
              </a:spcBef>
              <a:buFont typeface="Arial MT"/>
              <a:buChar char="•"/>
              <a:tabLst>
                <a:tab pos="170815" algn="l"/>
              </a:tabLst>
            </a:pPr>
            <a:r>
              <a:rPr sz="1550" b="1" dirty="0">
                <a:solidFill>
                  <a:srgbClr val="3B3838"/>
                </a:solidFill>
                <a:latin typeface="Microsoft JhengHei"/>
                <a:cs typeface="Microsoft JhengHei"/>
              </a:rPr>
              <a:t>2015年起與衛福部立醫院、市立醫院及榮⺠總醫院等附設護理之家合作</a:t>
            </a:r>
            <a:r>
              <a:rPr sz="1550" b="1" dirty="0">
                <a:solidFill>
                  <a:srgbClr val="0070C0"/>
                </a:solidFill>
                <a:latin typeface="Microsoft JhengHei"/>
                <a:cs typeface="Microsoft JhengHei"/>
              </a:rPr>
              <a:t>成立示範機構收置感</a:t>
            </a:r>
            <a:r>
              <a:rPr sz="1550" b="1" spc="-50" dirty="0">
                <a:solidFill>
                  <a:srgbClr val="0070C0"/>
                </a:solidFill>
                <a:latin typeface="Microsoft JhengHei"/>
                <a:cs typeface="Microsoft JhengHei"/>
              </a:rPr>
              <a:t>染</a:t>
            </a:r>
            <a:r>
              <a:rPr sz="1550" b="1" dirty="0">
                <a:solidFill>
                  <a:srgbClr val="0070C0"/>
                </a:solidFill>
                <a:latin typeface="Microsoft JhengHei"/>
                <a:cs typeface="Microsoft JhengHei"/>
              </a:rPr>
              <a:t>者</a:t>
            </a:r>
            <a:r>
              <a:rPr sz="1550" b="1" dirty="0">
                <a:solidFill>
                  <a:srgbClr val="3B3838"/>
                </a:solidFill>
                <a:latin typeface="Microsoft JhengHei"/>
                <a:cs typeface="Microsoft JhengHei"/>
              </a:rPr>
              <a:t>，</a:t>
            </a:r>
            <a:r>
              <a:rPr sz="1550" b="1" dirty="0">
                <a:solidFill>
                  <a:srgbClr val="E75F70"/>
                </a:solidFill>
                <a:latin typeface="Microsoft JhengHei"/>
                <a:cs typeface="Microsoft JhengHei"/>
              </a:rPr>
              <a:t>2022年收置7⼈</a:t>
            </a:r>
            <a:r>
              <a:rPr sz="1550" b="1" spc="-50" dirty="0">
                <a:solidFill>
                  <a:srgbClr val="3B3838"/>
                </a:solidFill>
                <a:latin typeface="Microsoft JhengHei"/>
                <a:cs typeface="Microsoft JhengHei"/>
              </a:rPr>
              <a:t>。</a:t>
            </a:r>
            <a:endParaRPr sz="1550">
              <a:latin typeface="Microsoft JhengHei"/>
              <a:cs typeface="Microsoft JhengHei"/>
            </a:endParaRPr>
          </a:p>
          <a:p>
            <a:pPr marL="170180" marR="204470" indent="-158115" algn="just">
              <a:lnSpc>
                <a:spcPct val="111900"/>
              </a:lnSpc>
              <a:spcBef>
                <a:spcPts val="530"/>
              </a:spcBef>
              <a:buFont typeface="Arial MT"/>
              <a:buChar char="•"/>
              <a:tabLst>
                <a:tab pos="170815" algn="l"/>
              </a:tabLst>
            </a:pPr>
            <a:r>
              <a:rPr sz="1550" b="1" spc="45" dirty="0">
                <a:solidFill>
                  <a:srgbClr val="0070C0"/>
                </a:solidFill>
                <a:latin typeface="Microsoft JhengHei"/>
                <a:cs typeface="Microsoft JhengHei"/>
              </a:rPr>
              <a:t>⿎勵愛滋指定醫院與⻑照機構合作，提供感染者照護資</a:t>
            </a:r>
            <a:r>
              <a:rPr sz="1550" b="1" spc="40" dirty="0">
                <a:solidFill>
                  <a:srgbClr val="0070C0"/>
                </a:solidFill>
                <a:latin typeface="Microsoft JhengHei"/>
                <a:cs typeface="Microsoft JhengHei"/>
              </a:rPr>
              <a:t>源</a:t>
            </a:r>
            <a:r>
              <a:rPr sz="1550" b="1" spc="20" dirty="0">
                <a:solidFill>
                  <a:srgbClr val="3B3838"/>
                </a:solidFill>
                <a:latin typeface="Microsoft JhengHei"/>
                <a:cs typeface="Microsoft JhengHei"/>
              </a:rPr>
              <a:t>，</a:t>
            </a:r>
            <a:r>
              <a:rPr sz="1550" b="1" spc="20" dirty="0">
                <a:solidFill>
                  <a:srgbClr val="E75F70"/>
                </a:solidFill>
                <a:latin typeface="Microsoft JhengHei"/>
                <a:cs typeface="Microsoft JhengHei"/>
              </a:rPr>
              <a:t>2022</a:t>
            </a:r>
            <a:r>
              <a:rPr sz="1550" b="1" spc="45" dirty="0">
                <a:solidFill>
                  <a:srgbClr val="E75F70"/>
                </a:solidFill>
                <a:latin typeface="Microsoft JhengHei"/>
                <a:cs typeface="Microsoft JhengHei"/>
              </a:rPr>
              <a:t>年計</a:t>
            </a:r>
            <a:r>
              <a:rPr sz="1550" b="1" spc="25" dirty="0">
                <a:solidFill>
                  <a:srgbClr val="E75F70"/>
                </a:solidFill>
                <a:latin typeface="Microsoft JhengHei"/>
                <a:cs typeface="Microsoft JhengHei"/>
              </a:rPr>
              <a:t>27</a:t>
            </a:r>
            <a:r>
              <a:rPr sz="1550" b="1" spc="45" dirty="0">
                <a:solidFill>
                  <a:srgbClr val="E75F70"/>
                </a:solidFill>
                <a:latin typeface="Microsoft JhengHei"/>
                <a:cs typeface="Microsoft JhengHei"/>
              </a:rPr>
              <a:t>家指定醫院與</a:t>
            </a:r>
            <a:r>
              <a:rPr sz="1550" b="1" spc="20" dirty="0">
                <a:solidFill>
                  <a:srgbClr val="E75F70"/>
                </a:solidFill>
                <a:latin typeface="Microsoft JhengHei"/>
                <a:cs typeface="Microsoft JhengHei"/>
              </a:rPr>
              <a:t>48</a:t>
            </a:r>
            <a:r>
              <a:rPr sz="1550" b="1" spc="45" dirty="0">
                <a:solidFill>
                  <a:srgbClr val="E75F70"/>
                </a:solidFill>
                <a:latin typeface="Microsoft JhengHei"/>
                <a:cs typeface="Microsoft JhengHei"/>
              </a:rPr>
              <a:t>家機</a:t>
            </a:r>
            <a:r>
              <a:rPr sz="1550" b="1" spc="15" dirty="0">
                <a:solidFill>
                  <a:srgbClr val="E75F70"/>
                </a:solidFill>
                <a:latin typeface="Microsoft JhengHei"/>
                <a:cs typeface="Microsoft JhengHei"/>
              </a:rPr>
              <a:t>構合作，收置</a:t>
            </a:r>
            <a:r>
              <a:rPr sz="1550" b="1" spc="5" dirty="0">
                <a:solidFill>
                  <a:srgbClr val="E75F70"/>
                </a:solidFill>
                <a:latin typeface="Microsoft JhengHei"/>
                <a:cs typeface="Microsoft JhengHei"/>
              </a:rPr>
              <a:t>55</a:t>
            </a:r>
            <a:r>
              <a:rPr sz="1550" b="1" spc="10" dirty="0">
                <a:solidFill>
                  <a:srgbClr val="E75F70"/>
                </a:solidFill>
                <a:latin typeface="Microsoft JhengHei"/>
                <a:cs typeface="Microsoft JhengHei"/>
              </a:rPr>
              <a:t>⼈</a:t>
            </a:r>
            <a:r>
              <a:rPr sz="1550" b="1" spc="15" dirty="0">
                <a:solidFill>
                  <a:srgbClr val="3B3838"/>
                </a:solidFill>
                <a:latin typeface="Microsoft JhengHei"/>
                <a:cs typeface="Microsoft JhengHei"/>
              </a:rPr>
              <a:t>。</a:t>
            </a:r>
            <a:endParaRPr sz="1550">
              <a:latin typeface="Microsoft JhengHei"/>
              <a:cs typeface="Microsoft JhengHei"/>
            </a:endParaRPr>
          </a:p>
          <a:p>
            <a:pPr marL="170180" marR="205104" indent="-158115" algn="just">
              <a:lnSpc>
                <a:spcPct val="111900"/>
              </a:lnSpc>
              <a:spcBef>
                <a:spcPts val="530"/>
              </a:spcBef>
              <a:buFont typeface="Arial MT"/>
              <a:buChar char="•"/>
              <a:tabLst>
                <a:tab pos="170815" algn="l"/>
              </a:tabLst>
            </a:pPr>
            <a:r>
              <a:rPr sz="1550" b="1" spc="30" dirty="0">
                <a:solidFill>
                  <a:srgbClr val="0070C0"/>
                </a:solidFill>
                <a:latin typeface="Microsoft JhengHei"/>
                <a:cs typeface="Microsoft JhengHei"/>
              </a:rPr>
              <a:t>疾管署與⻑照司、社家署、社工司、照護司及</a:t>
            </a:r>
            <a:r>
              <a:rPr sz="1550" b="1" spc="40" dirty="0">
                <a:solidFill>
                  <a:srgbClr val="0070C0"/>
                </a:solidFill>
                <a:latin typeface="Microsoft JhengHei"/>
                <a:cs typeface="Microsoft JhengHei"/>
              </a:rPr>
              <a:t>心</a:t>
            </a:r>
            <a:r>
              <a:rPr sz="1550" b="1" spc="30" dirty="0">
                <a:solidFill>
                  <a:srgbClr val="0070C0"/>
                </a:solidFill>
                <a:latin typeface="Microsoft JhengHei"/>
                <a:cs typeface="Microsoft JhengHei"/>
              </a:rPr>
              <a:t>健司合作，共同評估感染者所需⻑照資</a:t>
            </a:r>
            <a:r>
              <a:rPr sz="1550" b="1" spc="45" dirty="0">
                <a:solidFill>
                  <a:srgbClr val="0070C0"/>
                </a:solidFill>
                <a:latin typeface="Microsoft JhengHei"/>
                <a:cs typeface="Microsoft JhengHei"/>
              </a:rPr>
              <a:t>源</a:t>
            </a:r>
            <a:r>
              <a:rPr sz="1550" spc="35" dirty="0">
                <a:solidFill>
                  <a:srgbClr val="3B3838"/>
                </a:solidFill>
                <a:latin typeface="Microsoft JhengHei"/>
                <a:cs typeface="Microsoft JhengHei"/>
              </a:rPr>
              <a:t>，規</a:t>
            </a:r>
            <a:r>
              <a:rPr sz="1550" spc="15" dirty="0">
                <a:solidFill>
                  <a:srgbClr val="3B3838"/>
                </a:solidFill>
                <a:latin typeface="Microsoft JhengHei"/>
                <a:cs typeface="Microsoft JhengHei"/>
              </a:rPr>
              <a:t>劃共同編</a:t>
            </a:r>
            <a:r>
              <a:rPr sz="1550" spc="20" dirty="0">
                <a:solidFill>
                  <a:srgbClr val="3B3838"/>
                </a:solidFill>
                <a:latin typeface="Microsoft JhengHei"/>
                <a:cs typeface="Microsoft JhengHei"/>
              </a:rPr>
              <a:t>製</a:t>
            </a:r>
            <a:r>
              <a:rPr sz="1550" b="1" spc="15" dirty="0">
                <a:solidFill>
                  <a:srgbClr val="3B3838"/>
                </a:solidFill>
                <a:latin typeface="Microsoft JhengHei"/>
                <a:cs typeface="Microsoft JhengHei"/>
              </a:rPr>
              <a:t>⻑照服務資源手</a:t>
            </a:r>
            <a:r>
              <a:rPr sz="1550" b="1" spc="20" dirty="0">
                <a:solidFill>
                  <a:srgbClr val="3B3838"/>
                </a:solidFill>
                <a:latin typeface="Microsoft JhengHei"/>
                <a:cs typeface="Microsoft JhengHei"/>
              </a:rPr>
              <a:t>冊</a:t>
            </a:r>
            <a:r>
              <a:rPr sz="1550" spc="15" dirty="0">
                <a:solidFill>
                  <a:srgbClr val="3B3838"/>
                </a:solidFill>
                <a:latin typeface="Microsoft JhengHei"/>
                <a:cs typeface="Microsoft JhengHei"/>
              </a:rPr>
              <a:t>，內容包括各類型機構或對象</a:t>
            </a:r>
            <a:r>
              <a:rPr sz="1550" spc="5" dirty="0">
                <a:solidFill>
                  <a:srgbClr val="3B3838"/>
                </a:solidFill>
                <a:latin typeface="Microsoft JhengHei"/>
                <a:cs typeface="Microsoft JhengHei"/>
              </a:rPr>
              <a:t>/</a:t>
            </a:r>
            <a:r>
              <a:rPr sz="1550" spc="15" dirty="0">
                <a:solidFill>
                  <a:srgbClr val="3B3838"/>
                </a:solidFill>
                <a:latin typeface="Microsoft JhengHei"/>
                <a:cs typeface="Microsoft JhengHei"/>
              </a:rPr>
              <a:t>⾝份提供之服務內容項目、申請補助資格或條件、聯繫窗口、可查詢網站等資訊，加強感染者⻑期照顧及轉介照護服務。</a:t>
            </a:r>
            <a:endParaRPr sz="1550">
              <a:latin typeface="Microsoft JhengHei"/>
              <a:cs typeface="Microsoft JhengHei"/>
            </a:endParaRPr>
          </a:p>
          <a:p>
            <a:pPr marL="170180" marR="208279" indent="-158115" algn="just">
              <a:lnSpc>
                <a:spcPct val="111900"/>
              </a:lnSpc>
              <a:spcBef>
                <a:spcPts val="530"/>
              </a:spcBef>
              <a:buFont typeface="Arial MT"/>
              <a:buChar char="•"/>
              <a:tabLst>
                <a:tab pos="170815" algn="l"/>
              </a:tabLst>
            </a:pPr>
            <a:r>
              <a:rPr sz="1550" b="1" spc="30" dirty="0">
                <a:solidFill>
                  <a:srgbClr val="0070C0"/>
                </a:solidFill>
                <a:latin typeface="Microsoft JhengHei"/>
                <a:cs typeface="Microsoft JhengHei"/>
              </a:rPr>
              <a:t>縣市衛生局偕同社政單位加強橫</a:t>
            </a:r>
            <a:r>
              <a:rPr sz="1550" b="1" spc="40" dirty="0">
                <a:solidFill>
                  <a:srgbClr val="0070C0"/>
                </a:solidFill>
                <a:latin typeface="Microsoft JhengHei"/>
                <a:cs typeface="Microsoft JhengHei"/>
              </a:rPr>
              <a:t>向</a:t>
            </a:r>
            <a:r>
              <a:rPr sz="1550" b="1" spc="35" dirty="0">
                <a:solidFill>
                  <a:srgbClr val="0070C0"/>
                </a:solidFill>
                <a:latin typeface="Microsoft JhengHei"/>
                <a:cs typeface="Microsoft JhengHei"/>
              </a:rPr>
              <a:t>聯繫，盤點個案所需照顧資</a:t>
            </a:r>
            <a:r>
              <a:rPr sz="1550" b="1" spc="30" dirty="0">
                <a:solidFill>
                  <a:srgbClr val="0070C0"/>
                </a:solidFill>
                <a:latin typeface="Microsoft JhengHei"/>
                <a:cs typeface="Microsoft JhengHei"/>
              </a:rPr>
              <a:t>源</a:t>
            </a:r>
            <a:r>
              <a:rPr sz="1550" spc="30" dirty="0">
                <a:solidFill>
                  <a:srgbClr val="3B3838"/>
                </a:solidFill>
                <a:latin typeface="Microsoft JhengHei"/>
                <a:cs typeface="Microsoft JhengHei"/>
              </a:rPr>
              <a:t>，依個案狀況及照護需</a:t>
            </a:r>
            <a:r>
              <a:rPr sz="1550" spc="40" dirty="0">
                <a:solidFill>
                  <a:srgbClr val="3B3838"/>
                </a:solidFill>
                <a:latin typeface="Microsoft JhengHei"/>
                <a:cs typeface="Microsoft JhengHei"/>
              </a:rPr>
              <a:t>求，</a:t>
            </a:r>
            <a:r>
              <a:rPr sz="1550" b="1" spc="15" dirty="0">
                <a:solidFill>
                  <a:srgbClr val="0070C0"/>
                </a:solidFill>
                <a:latin typeface="Microsoft JhengHei"/>
                <a:cs typeface="Microsoft JhengHei"/>
              </a:rPr>
              <a:t>協助轉介至適切照護機構及申請相關補助</a:t>
            </a:r>
            <a:r>
              <a:rPr sz="1550" spc="15" dirty="0">
                <a:solidFill>
                  <a:srgbClr val="3B3838"/>
                </a:solidFill>
                <a:latin typeface="Microsoft JhengHei"/>
                <a:cs typeface="Microsoft JhengHei"/>
              </a:rPr>
              <a:t>。</a:t>
            </a:r>
            <a:endParaRPr sz="1550">
              <a:latin typeface="Microsoft JhengHei"/>
              <a:cs typeface="Microsoft JhengHei"/>
            </a:endParaRPr>
          </a:p>
          <a:p>
            <a:pPr marL="170180" indent="-158115" algn="just">
              <a:lnSpc>
                <a:spcPct val="100000"/>
              </a:lnSpc>
              <a:spcBef>
                <a:spcPts val="750"/>
              </a:spcBef>
              <a:buFont typeface="Arial MT"/>
              <a:buChar char="•"/>
              <a:tabLst>
                <a:tab pos="170815" algn="l"/>
              </a:tabLst>
            </a:pPr>
            <a:r>
              <a:rPr sz="1550" b="1" dirty="0">
                <a:solidFill>
                  <a:srgbClr val="0070C0"/>
                </a:solidFill>
                <a:latin typeface="Microsoft JhengHei"/>
                <a:cs typeface="Microsoft JhengHei"/>
              </a:rPr>
              <a:t>提供⻑照服務工作⼈員教育訓練</a:t>
            </a:r>
            <a:r>
              <a:rPr sz="1550" dirty="0">
                <a:solidFill>
                  <a:srgbClr val="3B3838"/>
                </a:solidFill>
                <a:latin typeface="Microsoft JhengHei"/>
                <a:cs typeface="Microsoft JhengHei"/>
              </a:rPr>
              <a:t>，提升相關人員防治知能，建立友善照顧環境及維護個案隱私</a:t>
            </a:r>
            <a:r>
              <a:rPr sz="1550" spc="-50" dirty="0">
                <a:solidFill>
                  <a:srgbClr val="3B3838"/>
                </a:solidFill>
                <a:latin typeface="Microsoft JhengHei"/>
                <a:cs typeface="Microsoft JhengHei"/>
              </a:rPr>
              <a:t>。</a:t>
            </a:r>
            <a:endParaRPr sz="1550">
              <a:latin typeface="Microsoft JhengHei"/>
              <a:cs typeface="Microsoft JhengHei"/>
            </a:endParaRPr>
          </a:p>
          <a:p>
            <a:pPr marL="170180" indent="-158115" algn="just">
              <a:lnSpc>
                <a:spcPct val="100000"/>
              </a:lnSpc>
              <a:spcBef>
                <a:spcPts val="750"/>
              </a:spcBef>
              <a:buFont typeface="Arial MT"/>
              <a:buChar char="•"/>
              <a:tabLst>
                <a:tab pos="170815" algn="l"/>
              </a:tabLst>
            </a:pPr>
            <a:r>
              <a:rPr sz="1550" dirty="0">
                <a:solidFill>
                  <a:srgbClr val="3B3838"/>
                </a:solidFill>
                <a:latin typeface="Microsoft JhengHei"/>
                <a:cs typeface="Microsoft JhengHei"/>
              </a:rPr>
              <a:t>透過</a:t>
            </a:r>
            <a:r>
              <a:rPr sz="1550" dirty="0">
                <a:latin typeface="Microsoft JhengHei"/>
                <a:cs typeface="Microsoft JhengHei"/>
              </a:rPr>
              <a:t>補助</a:t>
            </a:r>
            <a:r>
              <a:rPr sz="1550" b="1" dirty="0">
                <a:solidFill>
                  <a:srgbClr val="0070C0"/>
                </a:solidFill>
                <a:latin typeface="Microsoft JhengHei"/>
                <a:cs typeface="Microsoft JhengHei"/>
              </a:rPr>
              <a:t>⺠間團體提供短期安置服務</a:t>
            </a:r>
            <a:r>
              <a:rPr sz="1550" dirty="0">
                <a:solidFill>
                  <a:srgbClr val="3B3838"/>
                </a:solidFill>
                <a:latin typeface="Microsoft JhengHei"/>
                <a:cs typeface="Microsoft JhengHei"/>
              </a:rPr>
              <a:t>，及</a:t>
            </a:r>
            <a:r>
              <a:rPr sz="1550" b="1" dirty="0">
                <a:solidFill>
                  <a:srgbClr val="0070C0"/>
                </a:solidFill>
                <a:latin typeface="Microsoft JhengHei"/>
                <a:cs typeface="Microsoft JhengHei"/>
              </a:rPr>
              <a:t>協助轉介失能感染者至符合需求之⻑照機構</a:t>
            </a:r>
            <a:r>
              <a:rPr sz="1550" spc="-50" dirty="0">
                <a:solidFill>
                  <a:srgbClr val="3B3838"/>
                </a:solidFill>
                <a:latin typeface="Microsoft JhengHei"/>
                <a:cs typeface="Microsoft JhengHei"/>
              </a:rPr>
              <a:t>。</a:t>
            </a:r>
            <a:endParaRPr sz="1550">
              <a:latin typeface="Microsoft JhengHei"/>
              <a:cs typeface="Microsoft JhengHei"/>
            </a:endParaRPr>
          </a:p>
        </p:txBody>
      </p:sp>
      <p:grpSp>
        <p:nvGrpSpPr>
          <p:cNvPr id="14" name="object 14"/>
          <p:cNvGrpSpPr/>
          <p:nvPr/>
        </p:nvGrpSpPr>
        <p:grpSpPr>
          <a:xfrm>
            <a:off x="283349" y="958595"/>
            <a:ext cx="1165225" cy="3836670"/>
            <a:chOff x="283349" y="958595"/>
            <a:chExt cx="1165225" cy="3836670"/>
          </a:xfrm>
        </p:grpSpPr>
        <p:pic>
          <p:nvPicPr>
            <p:cNvPr id="15" name="object 15"/>
            <p:cNvPicPr/>
            <p:nvPr/>
          </p:nvPicPr>
          <p:blipFill>
            <a:blip r:embed="rId4" cstate="print"/>
            <a:stretch>
              <a:fillRect/>
            </a:stretch>
          </p:blipFill>
          <p:spPr>
            <a:xfrm>
              <a:off x="491375" y="3838955"/>
              <a:ext cx="957072" cy="956310"/>
            </a:xfrm>
            <a:prstGeom prst="rect">
              <a:avLst/>
            </a:prstGeom>
          </p:spPr>
        </p:pic>
        <p:pic>
          <p:nvPicPr>
            <p:cNvPr id="16" name="object 16"/>
            <p:cNvPicPr/>
            <p:nvPr/>
          </p:nvPicPr>
          <p:blipFill>
            <a:blip r:embed="rId5" cstate="print"/>
            <a:stretch>
              <a:fillRect/>
            </a:stretch>
          </p:blipFill>
          <p:spPr>
            <a:xfrm>
              <a:off x="283349" y="958595"/>
              <a:ext cx="670559" cy="669798"/>
            </a:xfrm>
            <a:prstGeom prst="rect">
              <a:avLst/>
            </a:prstGeom>
          </p:spPr>
        </p:pic>
      </p:grpSp>
      <p:sp>
        <p:nvSpPr>
          <p:cNvPr id="17" name="object 17"/>
          <p:cNvSpPr txBox="1"/>
          <p:nvPr/>
        </p:nvSpPr>
        <p:spPr>
          <a:xfrm>
            <a:off x="10290181" y="6350760"/>
            <a:ext cx="25654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142</a:t>
            </a:r>
            <a:endParaRPr sz="1050">
              <a:latin typeface="Microsoft JhengHei"/>
              <a:cs typeface="Microsoft JhengHe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228477" y="1113536"/>
            <a:ext cx="6797040" cy="453390"/>
          </a:xfrm>
          <a:prstGeom prst="rect">
            <a:avLst/>
          </a:prstGeom>
        </p:spPr>
        <p:txBody>
          <a:bodyPr vert="horz" wrap="square" lIns="0" tIns="13335" rIns="0" bIns="0" rtlCol="0">
            <a:spAutoFit/>
          </a:bodyPr>
          <a:lstStyle/>
          <a:p>
            <a:pPr marL="12700">
              <a:lnSpc>
                <a:spcPct val="100000"/>
              </a:lnSpc>
              <a:spcBef>
                <a:spcPts val="105"/>
              </a:spcBef>
            </a:pPr>
            <a:r>
              <a:rPr sz="2800" spc="-15" dirty="0"/>
              <a:t>⻑期照顧相關工作⼈員教育訓練及宣導素材</a:t>
            </a:r>
            <a:endParaRPr sz="2800"/>
          </a:p>
        </p:txBody>
      </p:sp>
      <p:sp>
        <p:nvSpPr>
          <p:cNvPr id="4" name="object 4"/>
          <p:cNvSpPr txBox="1"/>
          <p:nvPr/>
        </p:nvSpPr>
        <p:spPr>
          <a:xfrm>
            <a:off x="347605" y="3649472"/>
            <a:ext cx="3455035" cy="346710"/>
          </a:xfrm>
          <a:prstGeom prst="rect">
            <a:avLst/>
          </a:prstGeom>
        </p:spPr>
        <p:txBody>
          <a:bodyPr vert="horz" wrap="square" lIns="0" tIns="13335" rIns="0" bIns="0" rtlCol="0">
            <a:spAutoFit/>
          </a:bodyPr>
          <a:lstStyle/>
          <a:p>
            <a:pPr marL="233045" indent="-220345">
              <a:lnSpc>
                <a:spcPct val="100000"/>
              </a:lnSpc>
              <a:spcBef>
                <a:spcPts val="105"/>
              </a:spcBef>
              <a:buFont typeface="Arial MT"/>
              <a:buChar char="•"/>
              <a:tabLst>
                <a:tab pos="233045" algn="l"/>
                <a:tab pos="233679" algn="l"/>
              </a:tabLst>
            </a:pPr>
            <a:r>
              <a:rPr sz="2100" b="1" spc="-15" dirty="0">
                <a:solidFill>
                  <a:srgbClr val="006565"/>
                </a:solidFill>
                <a:latin typeface="Microsoft JhengHei"/>
                <a:cs typeface="Microsoft JhengHei"/>
              </a:rPr>
              <a:t>⻑照相關⼈員教育訓練素材</a:t>
            </a:r>
            <a:endParaRPr sz="2100">
              <a:latin typeface="Microsoft JhengHei"/>
              <a:cs typeface="Microsoft JhengHei"/>
            </a:endParaRPr>
          </a:p>
        </p:txBody>
      </p:sp>
      <p:sp>
        <p:nvSpPr>
          <p:cNvPr id="5" name="object 5"/>
          <p:cNvSpPr txBox="1"/>
          <p:nvPr/>
        </p:nvSpPr>
        <p:spPr>
          <a:xfrm>
            <a:off x="432949" y="4035044"/>
            <a:ext cx="4960620" cy="252729"/>
          </a:xfrm>
          <a:prstGeom prst="rect">
            <a:avLst/>
          </a:prstGeom>
        </p:spPr>
        <p:txBody>
          <a:bodyPr vert="horz" wrap="square" lIns="0" tIns="17145" rIns="0" bIns="0" rtlCol="0">
            <a:spAutoFit/>
          </a:bodyPr>
          <a:lstStyle/>
          <a:p>
            <a:pPr marL="201295" indent="-189230">
              <a:lnSpc>
                <a:spcPct val="100000"/>
              </a:lnSpc>
              <a:spcBef>
                <a:spcPts val="135"/>
              </a:spcBef>
              <a:buFont typeface="Wingdings"/>
              <a:buChar char=""/>
              <a:tabLst>
                <a:tab pos="201930" algn="l"/>
              </a:tabLst>
            </a:pPr>
            <a:r>
              <a:rPr sz="1450" dirty="0">
                <a:solidFill>
                  <a:srgbClr val="252525"/>
                </a:solidFill>
                <a:latin typeface="Microsoft JhengHei"/>
                <a:cs typeface="Microsoft JhengHei"/>
              </a:rPr>
              <a:t>為強化⻑照相關工作人員愛滋防治及標準防護措施知能</a:t>
            </a:r>
            <a:r>
              <a:rPr sz="1450" spc="-50" dirty="0">
                <a:solidFill>
                  <a:srgbClr val="252525"/>
                </a:solidFill>
                <a:latin typeface="Microsoft JhengHei"/>
                <a:cs typeface="Microsoft JhengHei"/>
              </a:rPr>
              <a:t>，</a:t>
            </a:r>
            <a:endParaRPr sz="1450">
              <a:latin typeface="Microsoft JhengHei"/>
              <a:cs typeface="Microsoft JhengHei"/>
            </a:endParaRPr>
          </a:p>
        </p:txBody>
      </p:sp>
      <p:sp>
        <p:nvSpPr>
          <p:cNvPr id="6" name="object 6"/>
          <p:cNvSpPr txBox="1"/>
          <p:nvPr/>
        </p:nvSpPr>
        <p:spPr>
          <a:xfrm>
            <a:off x="5190496" y="4533320"/>
            <a:ext cx="189865" cy="251460"/>
          </a:xfrm>
          <a:prstGeom prst="rect">
            <a:avLst/>
          </a:prstGeom>
        </p:spPr>
        <p:txBody>
          <a:bodyPr vert="horz" wrap="square" lIns="0" tIns="19050" rIns="0" bIns="0" rtlCol="0">
            <a:spAutoFit/>
          </a:bodyPr>
          <a:lstStyle/>
          <a:p>
            <a:pPr>
              <a:lnSpc>
                <a:spcPct val="100000"/>
              </a:lnSpc>
              <a:spcBef>
                <a:spcPts val="150"/>
              </a:spcBef>
            </a:pPr>
            <a:r>
              <a:rPr sz="1450" spc="40" dirty="0">
                <a:solidFill>
                  <a:srgbClr val="252525"/>
                </a:solidFill>
                <a:latin typeface="Microsoft JhengHei"/>
                <a:cs typeface="Microsoft JhengHei"/>
              </a:rPr>
              <a:t>、</a:t>
            </a:r>
            <a:endParaRPr sz="1450">
              <a:latin typeface="Microsoft JhengHei"/>
              <a:cs typeface="Microsoft JhengHei"/>
            </a:endParaRPr>
          </a:p>
        </p:txBody>
      </p:sp>
      <p:sp>
        <p:nvSpPr>
          <p:cNvPr id="7" name="object 7"/>
          <p:cNvSpPr txBox="1"/>
          <p:nvPr/>
        </p:nvSpPr>
        <p:spPr>
          <a:xfrm>
            <a:off x="432949" y="4261815"/>
            <a:ext cx="4774565" cy="1591310"/>
          </a:xfrm>
          <a:prstGeom prst="rect">
            <a:avLst/>
          </a:prstGeom>
        </p:spPr>
        <p:txBody>
          <a:bodyPr vert="horz" wrap="square" lIns="0" tIns="12065" rIns="0" bIns="0" rtlCol="0">
            <a:spAutoFit/>
          </a:bodyPr>
          <a:lstStyle/>
          <a:p>
            <a:pPr marL="201295" marR="6985" algn="just">
              <a:lnSpc>
                <a:spcPct val="112999"/>
              </a:lnSpc>
              <a:spcBef>
                <a:spcPts val="95"/>
              </a:spcBef>
            </a:pPr>
            <a:r>
              <a:rPr sz="1450" dirty="0">
                <a:solidFill>
                  <a:srgbClr val="0070C0"/>
                </a:solidFill>
                <a:latin typeface="Microsoft JhengHei"/>
                <a:cs typeface="Microsoft JhengHei"/>
              </a:rPr>
              <a:t>疾管署邀請具實務經驗之愛滋指定醫院個管師錄製教</a:t>
            </a:r>
            <a:r>
              <a:rPr sz="1450" spc="-50" dirty="0">
                <a:solidFill>
                  <a:srgbClr val="0070C0"/>
                </a:solidFill>
                <a:latin typeface="Microsoft JhengHei"/>
                <a:cs typeface="Microsoft JhengHei"/>
              </a:rPr>
              <a:t>育</a:t>
            </a:r>
            <a:r>
              <a:rPr sz="1450" dirty="0">
                <a:solidFill>
                  <a:srgbClr val="0070C0"/>
                </a:solidFill>
                <a:latin typeface="Microsoft JhengHei"/>
                <a:cs typeface="Microsoft JhengHei"/>
              </a:rPr>
              <a:t>訓練影片</a:t>
            </a:r>
            <a:r>
              <a:rPr sz="1450" dirty="0">
                <a:solidFill>
                  <a:srgbClr val="252525"/>
                </a:solidFill>
                <a:latin typeface="Microsoft JhengHei"/>
                <a:cs typeface="Microsoft JhengHei"/>
              </a:rPr>
              <a:t>，內容包括：我國愛滋疫情現況、預防與治</a:t>
            </a:r>
            <a:r>
              <a:rPr sz="1450" spc="-50" dirty="0">
                <a:solidFill>
                  <a:srgbClr val="252525"/>
                </a:solidFill>
                <a:latin typeface="Microsoft JhengHei"/>
                <a:cs typeface="Microsoft JhengHei"/>
              </a:rPr>
              <a:t>療</a:t>
            </a:r>
            <a:r>
              <a:rPr sz="1450" dirty="0">
                <a:solidFill>
                  <a:srgbClr val="252525"/>
                </a:solidFill>
                <a:latin typeface="Microsoft JhengHei"/>
                <a:cs typeface="Microsoft JhengHei"/>
              </a:rPr>
              <a:t>照顧感染者防護認知，標準防護措施原則、暴露後處</a:t>
            </a:r>
            <a:r>
              <a:rPr sz="1450" spc="-50" dirty="0">
                <a:solidFill>
                  <a:srgbClr val="252525"/>
                </a:solidFill>
                <a:latin typeface="Microsoft JhengHei"/>
                <a:cs typeface="Microsoft JhengHei"/>
              </a:rPr>
              <a:t>理</a:t>
            </a:r>
            <a:r>
              <a:rPr sz="1450" dirty="0">
                <a:solidFill>
                  <a:srgbClr val="252525"/>
                </a:solidFill>
                <a:latin typeface="Microsoft JhengHei"/>
                <a:cs typeface="Microsoft JhengHei"/>
              </a:rPr>
              <a:t>措施及常見QA等，並函知相關司署及地⽅衛生局</a:t>
            </a:r>
            <a:r>
              <a:rPr sz="1450" spc="-50" dirty="0">
                <a:solidFill>
                  <a:srgbClr val="252525"/>
                </a:solidFill>
                <a:latin typeface="Microsoft JhengHei"/>
                <a:cs typeface="Microsoft JhengHei"/>
              </a:rPr>
              <a:t>。</a:t>
            </a:r>
            <a:endParaRPr sz="1450">
              <a:latin typeface="Microsoft JhengHei"/>
              <a:cs typeface="Microsoft JhengHei"/>
            </a:endParaRPr>
          </a:p>
          <a:p>
            <a:pPr marL="201295" marR="5080" indent="-189230" algn="just">
              <a:lnSpc>
                <a:spcPct val="113100"/>
              </a:lnSpc>
              <a:spcBef>
                <a:spcPts val="525"/>
              </a:spcBef>
              <a:buFont typeface="Wingdings"/>
              <a:buChar char=""/>
              <a:tabLst>
                <a:tab pos="201930" algn="l"/>
              </a:tabLst>
            </a:pPr>
            <a:r>
              <a:rPr sz="1450" b="1" spc="55" dirty="0">
                <a:solidFill>
                  <a:srgbClr val="0070C0"/>
                </a:solidFill>
                <a:latin typeface="Microsoft JhengHei"/>
                <a:cs typeface="Microsoft JhengHei"/>
              </a:rPr>
              <a:t>影片置於疾管署</a:t>
            </a:r>
            <a:r>
              <a:rPr sz="1450" b="1" spc="-20" dirty="0">
                <a:solidFill>
                  <a:srgbClr val="0070C0"/>
                </a:solidFill>
                <a:latin typeface="Microsoft JhengHei"/>
                <a:cs typeface="Microsoft JhengHei"/>
              </a:rPr>
              <a:t>YouTube</a:t>
            </a:r>
            <a:r>
              <a:rPr sz="1450" b="1" spc="55" dirty="0">
                <a:solidFill>
                  <a:srgbClr val="0070C0"/>
                </a:solidFill>
                <a:latin typeface="Microsoft JhengHei"/>
                <a:cs typeface="Microsoft JhengHei"/>
              </a:rPr>
              <a:t>頻道、</a:t>
            </a:r>
            <a:r>
              <a:rPr sz="1450" b="1" dirty="0">
                <a:solidFill>
                  <a:srgbClr val="0070C0"/>
                </a:solidFill>
                <a:latin typeface="Microsoft JhengHei"/>
                <a:cs typeface="Microsoft JhengHei"/>
              </a:rPr>
              <a:t>e</a:t>
            </a:r>
            <a:r>
              <a:rPr sz="1450" b="1" spc="55" dirty="0">
                <a:solidFill>
                  <a:srgbClr val="0070C0"/>
                </a:solidFill>
                <a:latin typeface="Microsoft JhengHei"/>
                <a:cs typeface="Microsoft JhengHei"/>
              </a:rPr>
              <a:t>等公務園，提供⻑</a:t>
            </a:r>
            <a:r>
              <a:rPr sz="1450" b="1" spc="5" dirty="0">
                <a:solidFill>
                  <a:srgbClr val="0070C0"/>
                </a:solidFill>
                <a:latin typeface="Microsoft JhengHei"/>
                <a:cs typeface="Microsoft JhengHei"/>
              </a:rPr>
              <a:t>照</a:t>
            </a:r>
            <a:r>
              <a:rPr sz="1450" b="1" dirty="0">
                <a:solidFill>
                  <a:srgbClr val="0070C0"/>
                </a:solidFill>
                <a:latin typeface="Microsoft JhengHei"/>
                <a:cs typeface="Microsoft JhengHei"/>
              </a:rPr>
              <a:t>相關⼈員教育訓練使用</a:t>
            </a:r>
            <a:r>
              <a:rPr sz="1450" b="1" spc="-50" dirty="0">
                <a:solidFill>
                  <a:srgbClr val="0070C0"/>
                </a:solidFill>
                <a:latin typeface="Microsoft JhengHei"/>
                <a:cs typeface="Microsoft JhengHei"/>
              </a:rPr>
              <a:t>。</a:t>
            </a:r>
            <a:endParaRPr sz="1450">
              <a:latin typeface="Microsoft JhengHei"/>
              <a:cs typeface="Microsoft JhengHei"/>
            </a:endParaRPr>
          </a:p>
        </p:txBody>
      </p:sp>
      <p:sp>
        <p:nvSpPr>
          <p:cNvPr id="8" name="object 8"/>
          <p:cNvSpPr txBox="1"/>
          <p:nvPr/>
        </p:nvSpPr>
        <p:spPr>
          <a:xfrm>
            <a:off x="347605" y="1690523"/>
            <a:ext cx="4865370" cy="1739900"/>
          </a:xfrm>
          <a:prstGeom prst="rect">
            <a:avLst/>
          </a:prstGeom>
        </p:spPr>
        <p:txBody>
          <a:bodyPr vert="horz" wrap="square" lIns="0" tIns="146685" rIns="0" bIns="0" rtlCol="0">
            <a:spAutoFit/>
          </a:bodyPr>
          <a:lstStyle/>
          <a:p>
            <a:pPr marL="233045" indent="-220345">
              <a:lnSpc>
                <a:spcPct val="100000"/>
              </a:lnSpc>
              <a:spcBef>
                <a:spcPts val="1155"/>
              </a:spcBef>
              <a:buFont typeface="Arial MT"/>
              <a:buChar char="•"/>
              <a:tabLst>
                <a:tab pos="233045" algn="l"/>
                <a:tab pos="233679" algn="l"/>
              </a:tabLst>
            </a:pPr>
            <a:r>
              <a:rPr sz="2100" b="1" spc="-15" dirty="0">
                <a:solidFill>
                  <a:srgbClr val="006565"/>
                </a:solidFill>
                <a:latin typeface="Microsoft JhengHei"/>
                <a:cs typeface="Microsoft JhengHei"/>
              </a:rPr>
              <a:t>⻑照機構內愛滋感染者照顧指引</a:t>
            </a:r>
            <a:endParaRPr sz="2100">
              <a:latin typeface="Microsoft JhengHei"/>
              <a:cs typeface="Microsoft JhengHei"/>
            </a:endParaRPr>
          </a:p>
          <a:p>
            <a:pPr marL="233045" indent="-220345">
              <a:lnSpc>
                <a:spcPct val="100000"/>
              </a:lnSpc>
              <a:spcBef>
                <a:spcPts val="1055"/>
              </a:spcBef>
              <a:buFont typeface="Arial MT"/>
              <a:buChar char="•"/>
              <a:tabLst>
                <a:tab pos="233045" algn="l"/>
                <a:tab pos="233679" algn="l"/>
              </a:tabLst>
            </a:pPr>
            <a:r>
              <a:rPr sz="2100" b="1" spc="-15" dirty="0">
                <a:solidFill>
                  <a:srgbClr val="006565"/>
                </a:solidFill>
                <a:latin typeface="Microsoft JhengHei"/>
                <a:cs typeface="Microsoft JhengHei"/>
              </a:rPr>
              <a:t>⻑照相關⼈員衛教宣導素材</a:t>
            </a:r>
            <a:endParaRPr sz="2100">
              <a:latin typeface="Microsoft JhengHei"/>
              <a:cs typeface="Microsoft JhengHei"/>
            </a:endParaRPr>
          </a:p>
          <a:p>
            <a:pPr marL="306070" marR="5080" lvl="1" indent="-189230" algn="just">
              <a:lnSpc>
                <a:spcPct val="113100"/>
              </a:lnSpc>
              <a:spcBef>
                <a:spcPts val="434"/>
              </a:spcBef>
              <a:buFont typeface="Wingdings"/>
              <a:buChar char=""/>
              <a:tabLst>
                <a:tab pos="306070" algn="l"/>
              </a:tabLst>
            </a:pPr>
            <a:r>
              <a:rPr sz="1450" dirty="0">
                <a:latin typeface="Microsoft JhengHei"/>
                <a:cs typeface="Microsoft JhengHei"/>
              </a:rPr>
              <a:t>製作</a:t>
            </a:r>
            <a:r>
              <a:rPr sz="1450" b="1" dirty="0">
                <a:solidFill>
                  <a:srgbClr val="0070C0"/>
                </a:solidFill>
                <a:latin typeface="Microsoft JhengHei"/>
                <a:cs typeface="Microsoft JhengHei"/>
              </a:rPr>
              <a:t>多國語言(中、英、泰、越、印尼)衛教宣導教材</a:t>
            </a:r>
            <a:r>
              <a:rPr sz="1450" spc="-50" dirty="0">
                <a:latin typeface="Microsoft JhengHei"/>
                <a:cs typeface="Microsoft JhengHei"/>
              </a:rPr>
              <a:t>，</a:t>
            </a:r>
            <a:r>
              <a:rPr sz="1450" spc="90" dirty="0">
                <a:latin typeface="Microsoft JhengHei"/>
                <a:cs typeface="Microsoft JhengHei"/>
              </a:rPr>
              <a:t>並函請相關司署及地⽅衛生局協助廣為宣導，可至</a:t>
            </a:r>
            <a:r>
              <a:rPr sz="1450" spc="40" dirty="0">
                <a:latin typeface="Microsoft JhengHei"/>
                <a:cs typeface="Microsoft JhengHei"/>
              </a:rPr>
              <a:t>疾</a:t>
            </a:r>
            <a:r>
              <a:rPr sz="1450" dirty="0">
                <a:latin typeface="Microsoft JhengHei"/>
                <a:cs typeface="Microsoft JhengHei"/>
              </a:rPr>
              <a:t>管署網站下載運用</a:t>
            </a:r>
            <a:r>
              <a:rPr sz="1450" spc="-50" dirty="0">
                <a:latin typeface="Microsoft JhengHei"/>
                <a:cs typeface="Microsoft JhengHei"/>
              </a:rPr>
              <a:t>。</a:t>
            </a:r>
            <a:endParaRPr sz="1450">
              <a:latin typeface="Microsoft JhengHei"/>
              <a:cs typeface="Microsoft JhengHei"/>
            </a:endParaRPr>
          </a:p>
        </p:txBody>
      </p:sp>
      <p:sp>
        <p:nvSpPr>
          <p:cNvPr id="9" name="object 9"/>
          <p:cNvSpPr txBox="1"/>
          <p:nvPr/>
        </p:nvSpPr>
        <p:spPr>
          <a:xfrm>
            <a:off x="8349367" y="954579"/>
            <a:ext cx="2076450" cy="731520"/>
          </a:xfrm>
          <a:prstGeom prst="rect">
            <a:avLst/>
          </a:prstGeom>
        </p:spPr>
        <p:txBody>
          <a:bodyPr vert="horz" wrap="square" lIns="0" tIns="12065" rIns="0" bIns="0" rtlCol="0">
            <a:spAutoFit/>
          </a:bodyPr>
          <a:lstStyle/>
          <a:p>
            <a:pPr marL="12700" marR="5080">
              <a:lnSpc>
                <a:spcPct val="121800"/>
              </a:lnSpc>
              <a:spcBef>
                <a:spcPts val="95"/>
              </a:spcBef>
            </a:pPr>
            <a:r>
              <a:rPr sz="1900" b="1" spc="100" dirty="0">
                <a:solidFill>
                  <a:srgbClr val="008F9A"/>
                </a:solidFill>
                <a:latin typeface="Microsoft JhengHei"/>
                <a:cs typeface="Microsoft JhengHei"/>
              </a:rPr>
              <a:t>提升愛滋防治知</a:t>
            </a:r>
            <a:r>
              <a:rPr sz="1900" b="1" spc="50" dirty="0">
                <a:solidFill>
                  <a:srgbClr val="008F9A"/>
                </a:solidFill>
                <a:latin typeface="Microsoft JhengHei"/>
                <a:cs typeface="Microsoft JhengHei"/>
              </a:rPr>
              <a:t>能</a:t>
            </a:r>
            <a:r>
              <a:rPr sz="1900" b="1" spc="100" dirty="0">
                <a:solidFill>
                  <a:srgbClr val="008F9A"/>
                </a:solidFill>
                <a:latin typeface="Microsoft JhengHei"/>
                <a:cs typeface="Microsoft JhengHei"/>
              </a:rPr>
              <a:t>建立友善照顧環</a:t>
            </a:r>
            <a:r>
              <a:rPr sz="1900" b="1" spc="50" dirty="0">
                <a:solidFill>
                  <a:srgbClr val="008F9A"/>
                </a:solidFill>
                <a:latin typeface="Microsoft JhengHei"/>
                <a:cs typeface="Microsoft JhengHei"/>
              </a:rPr>
              <a:t>境</a:t>
            </a:r>
            <a:endParaRPr sz="1900">
              <a:latin typeface="Microsoft JhengHei"/>
              <a:cs typeface="Microsoft JhengHei"/>
            </a:endParaRPr>
          </a:p>
        </p:txBody>
      </p:sp>
      <p:grpSp>
        <p:nvGrpSpPr>
          <p:cNvPr id="10" name="object 10"/>
          <p:cNvGrpSpPr/>
          <p:nvPr/>
        </p:nvGrpSpPr>
        <p:grpSpPr>
          <a:xfrm>
            <a:off x="283349" y="958595"/>
            <a:ext cx="7741920" cy="4127500"/>
            <a:chOff x="283349" y="958595"/>
            <a:chExt cx="7741920" cy="4127500"/>
          </a:xfrm>
        </p:grpSpPr>
        <p:pic>
          <p:nvPicPr>
            <p:cNvPr id="11" name="object 11"/>
            <p:cNvPicPr/>
            <p:nvPr/>
          </p:nvPicPr>
          <p:blipFill>
            <a:blip r:embed="rId2" cstate="print"/>
            <a:stretch>
              <a:fillRect/>
            </a:stretch>
          </p:blipFill>
          <p:spPr>
            <a:xfrm>
              <a:off x="283349" y="958595"/>
              <a:ext cx="670559" cy="669798"/>
            </a:xfrm>
            <a:prstGeom prst="rect">
              <a:avLst/>
            </a:prstGeom>
          </p:spPr>
        </p:pic>
        <p:pic>
          <p:nvPicPr>
            <p:cNvPr id="12" name="object 12"/>
            <p:cNvPicPr/>
            <p:nvPr/>
          </p:nvPicPr>
          <p:blipFill>
            <a:blip r:embed="rId3" cstate="print"/>
            <a:stretch>
              <a:fillRect/>
            </a:stretch>
          </p:blipFill>
          <p:spPr>
            <a:xfrm>
              <a:off x="5353697" y="1757933"/>
              <a:ext cx="2392895" cy="1357122"/>
            </a:xfrm>
            <a:prstGeom prst="rect">
              <a:avLst/>
            </a:prstGeom>
          </p:spPr>
        </p:pic>
        <p:pic>
          <p:nvPicPr>
            <p:cNvPr id="13" name="object 13"/>
            <p:cNvPicPr/>
            <p:nvPr/>
          </p:nvPicPr>
          <p:blipFill>
            <a:blip r:embed="rId4" cstate="print"/>
            <a:stretch>
              <a:fillRect/>
            </a:stretch>
          </p:blipFill>
          <p:spPr>
            <a:xfrm>
              <a:off x="5345315" y="1749551"/>
              <a:ext cx="2404110" cy="1373886"/>
            </a:xfrm>
            <a:prstGeom prst="rect">
              <a:avLst/>
            </a:prstGeom>
          </p:spPr>
        </p:pic>
        <p:sp>
          <p:nvSpPr>
            <p:cNvPr id="14" name="object 14"/>
            <p:cNvSpPr/>
            <p:nvPr/>
          </p:nvSpPr>
          <p:spPr>
            <a:xfrm>
              <a:off x="5345315" y="1749551"/>
              <a:ext cx="2404110" cy="1374140"/>
            </a:xfrm>
            <a:custGeom>
              <a:avLst/>
              <a:gdLst/>
              <a:ahLst/>
              <a:cxnLst/>
              <a:rect l="l" t="t" r="r" b="b"/>
              <a:pathLst>
                <a:path w="2404109" h="1374139">
                  <a:moveTo>
                    <a:pt x="2404110" y="1372362"/>
                  </a:moveTo>
                  <a:lnTo>
                    <a:pt x="2404110" y="1523"/>
                  </a:lnTo>
                  <a:lnTo>
                    <a:pt x="2402586" y="0"/>
                  </a:lnTo>
                  <a:lnTo>
                    <a:pt x="2285" y="0"/>
                  </a:lnTo>
                  <a:lnTo>
                    <a:pt x="0" y="1524"/>
                  </a:lnTo>
                  <a:lnTo>
                    <a:pt x="0" y="1372362"/>
                  </a:lnTo>
                  <a:lnTo>
                    <a:pt x="2286" y="1373886"/>
                  </a:lnTo>
                  <a:lnTo>
                    <a:pt x="4572" y="1373886"/>
                  </a:lnTo>
                  <a:lnTo>
                    <a:pt x="4572" y="8382"/>
                  </a:lnTo>
                  <a:lnTo>
                    <a:pt x="8381" y="3810"/>
                  </a:lnTo>
                  <a:lnTo>
                    <a:pt x="8381" y="8382"/>
                  </a:lnTo>
                  <a:lnTo>
                    <a:pt x="2395728" y="8381"/>
                  </a:lnTo>
                  <a:lnTo>
                    <a:pt x="2395728" y="3809"/>
                  </a:lnTo>
                  <a:lnTo>
                    <a:pt x="2400300" y="8381"/>
                  </a:lnTo>
                  <a:lnTo>
                    <a:pt x="2400300" y="1373886"/>
                  </a:lnTo>
                  <a:lnTo>
                    <a:pt x="2402586" y="1373886"/>
                  </a:lnTo>
                  <a:lnTo>
                    <a:pt x="2404110" y="1372362"/>
                  </a:lnTo>
                  <a:close/>
                </a:path>
                <a:path w="2404109" h="1374139">
                  <a:moveTo>
                    <a:pt x="8381" y="8382"/>
                  </a:moveTo>
                  <a:lnTo>
                    <a:pt x="8381" y="3810"/>
                  </a:lnTo>
                  <a:lnTo>
                    <a:pt x="4572" y="8382"/>
                  </a:lnTo>
                  <a:lnTo>
                    <a:pt x="8381" y="8382"/>
                  </a:lnTo>
                  <a:close/>
                </a:path>
                <a:path w="2404109" h="1374139">
                  <a:moveTo>
                    <a:pt x="8382" y="1365504"/>
                  </a:moveTo>
                  <a:lnTo>
                    <a:pt x="8381" y="8382"/>
                  </a:lnTo>
                  <a:lnTo>
                    <a:pt x="4572" y="8382"/>
                  </a:lnTo>
                  <a:lnTo>
                    <a:pt x="4572" y="1365504"/>
                  </a:lnTo>
                  <a:lnTo>
                    <a:pt x="8382" y="1365504"/>
                  </a:lnTo>
                  <a:close/>
                </a:path>
                <a:path w="2404109" h="1374139">
                  <a:moveTo>
                    <a:pt x="2400300" y="1365504"/>
                  </a:moveTo>
                  <a:lnTo>
                    <a:pt x="4572" y="1365504"/>
                  </a:lnTo>
                  <a:lnTo>
                    <a:pt x="8382" y="1370076"/>
                  </a:lnTo>
                  <a:lnTo>
                    <a:pt x="8382" y="1373886"/>
                  </a:lnTo>
                  <a:lnTo>
                    <a:pt x="2395728" y="1373886"/>
                  </a:lnTo>
                  <a:lnTo>
                    <a:pt x="2395728" y="1370076"/>
                  </a:lnTo>
                  <a:lnTo>
                    <a:pt x="2400300" y="1365504"/>
                  </a:lnTo>
                  <a:close/>
                </a:path>
                <a:path w="2404109" h="1374139">
                  <a:moveTo>
                    <a:pt x="8382" y="1373886"/>
                  </a:moveTo>
                  <a:lnTo>
                    <a:pt x="8382" y="1370076"/>
                  </a:lnTo>
                  <a:lnTo>
                    <a:pt x="4572" y="1365504"/>
                  </a:lnTo>
                  <a:lnTo>
                    <a:pt x="4572" y="1373886"/>
                  </a:lnTo>
                  <a:lnTo>
                    <a:pt x="8382" y="1373886"/>
                  </a:lnTo>
                  <a:close/>
                </a:path>
                <a:path w="2404109" h="1374139">
                  <a:moveTo>
                    <a:pt x="2400300" y="8381"/>
                  </a:moveTo>
                  <a:lnTo>
                    <a:pt x="2395728" y="3809"/>
                  </a:lnTo>
                  <a:lnTo>
                    <a:pt x="2395728" y="8381"/>
                  </a:lnTo>
                  <a:lnTo>
                    <a:pt x="2400300" y="8381"/>
                  </a:lnTo>
                  <a:close/>
                </a:path>
                <a:path w="2404109" h="1374139">
                  <a:moveTo>
                    <a:pt x="2400300" y="1365504"/>
                  </a:moveTo>
                  <a:lnTo>
                    <a:pt x="2400300" y="8381"/>
                  </a:lnTo>
                  <a:lnTo>
                    <a:pt x="2395728" y="8381"/>
                  </a:lnTo>
                  <a:lnTo>
                    <a:pt x="2395728" y="1365504"/>
                  </a:lnTo>
                  <a:lnTo>
                    <a:pt x="2400300" y="1365504"/>
                  </a:lnTo>
                  <a:close/>
                </a:path>
                <a:path w="2404109" h="1374139">
                  <a:moveTo>
                    <a:pt x="2400300" y="1373886"/>
                  </a:moveTo>
                  <a:lnTo>
                    <a:pt x="2400300" y="1365504"/>
                  </a:lnTo>
                  <a:lnTo>
                    <a:pt x="2395728" y="1370076"/>
                  </a:lnTo>
                  <a:lnTo>
                    <a:pt x="2395728" y="1373886"/>
                  </a:lnTo>
                  <a:lnTo>
                    <a:pt x="2400300" y="1373886"/>
                  </a:lnTo>
                  <a:close/>
                </a:path>
              </a:pathLst>
            </a:custGeom>
            <a:solidFill>
              <a:srgbClr val="D9D9D9"/>
            </a:solidFill>
          </p:spPr>
          <p:txBody>
            <a:bodyPr wrap="square" lIns="0" tIns="0" rIns="0" bIns="0" rtlCol="0"/>
            <a:lstStyle/>
            <a:p>
              <a:endParaRPr/>
            </a:p>
          </p:txBody>
        </p:sp>
        <p:sp>
          <p:nvSpPr>
            <p:cNvPr id="15" name="object 15"/>
            <p:cNvSpPr/>
            <p:nvPr/>
          </p:nvSpPr>
          <p:spPr>
            <a:xfrm>
              <a:off x="5341505" y="4296155"/>
              <a:ext cx="2684145" cy="789940"/>
            </a:xfrm>
            <a:custGeom>
              <a:avLst/>
              <a:gdLst/>
              <a:ahLst/>
              <a:cxnLst/>
              <a:rect l="l" t="t" r="r" b="b"/>
              <a:pathLst>
                <a:path w="2684145" h="789939">
                  <a:moveTo>
                    <a:pt x="2683764" y="789431"/>
                  </a:moveTo>
                  <a:lnTo>
                    <a:pt x="2683764" y="0"/>
                  </a:lnTo>
                  <a:lnTo>
                    <a:pt x="0" y="0"/>
                  </a:lnTo>
                  <a:lnTo>
                    <a:pt x="0" y="789432"/>
                  </a:lnTo>
                  <a:lnTo>
                    <a:pt x="2683764" y="789431"/>
                  </a:lnTo>
                  <a:close/>
                </a:path>
              </a:pathLst>
            </a:custGeom>
            <a:solidFill>
              <a:srgbClr val="FFF2CC"/>
            </a:solidFill>
          </p:spPr>
          <p:txBody>
            <a:bodyPr wrap="square" lIns="0" tIns="0" rIns="0" bIns="0" rtlCol="0"/>
            <a:lstStyle/>
            <a:p>
              <a:endParaRPr/>
            </a:p>
          </p:txBody>
        </p:sp>
      </p:grpSp>
      <p:sp>
        <p:nvSpPr>
          <p:cNvPr id="16" name="object 16"/>
          <p:cNvSpPr txBox="1"/>
          <p:nvPr/>
        </p:nvSpPr>
        <p:spPr>
          <a:xfrm>
            <a:off x="5409567" y="4280250"/>
            <a:ext cx="2441575" cy="666115"/>
          </a:xfrm>
          <a:prstGeom prst="rect">
            <a:avLst/>
          </a:prstGeom>
        </p:spPr>
        <p:txBody>
          <a:bodyPr vert="horz" wrap="square" lIns="0" tIns="12700" rIns="0" bIns="0" rtlCol="0">
            <a:spAutoFit/>
          </a:bodyPr>
          <a:lstStyle/>
          <a:p>
            <a:pPr marL="12700" marR="5080" indent="788670">
              <a:lnSpc>
                <a:spcPct val="150000"/>
              </a:lnSpc>
              <a:spcBef>
                <a:spcPts val="100"/>
              </a:spcBef>
            </a:pPr>
            <a:r>
              <a:rPr sz="1400" b="1" spc="-10" dirty="0">
                <a:solidFill>
                  <a:srgbClr val="252525"/>
                </a:solidFill>
                <a:latin typeface="Microsoft JhengHei"/>
                <a:cs typeface="Microsoft JhengHei"/>
              </a:rPr>
              <a:t>疾管署</a:t>
            </a:r>
            <a:r>
              <a:rPr sz="1400" b="1" spc="-50" dirty="0">
                <a:solidFill>
                  <a:srgbClr val="252525"/>
                </a:solidFill>
                <a:latin typeface="Microsoft JhengHei"/>
                <a:cs typeface="Microsoft JhengHei"/>
              </a:rPr>
              <a:t>YouTube</a:t>
            </a:r>
            <a:r>
              <a:rPr sz="1400" b="1" spc="-30" dirty="0">
                <a:solidFill>
                  <a:srgbClr val="252525"/>
                </a:solidFill>
                <a:latin typeface="Microsoft JhengHei"/>
                <a:cs typeface="Microsoft JhengHei"/>
              </a:rPr>
              <a:t>頻道</a:t>
            </a:r>
            <a:r>
              <a:rPr sz="1400" b="1" spc="-50" dirty="0">
                <a:solidFill>
                  <a:srgbClr val="252525"/>
                </a:solidFill>
                <a:latin typeface="Microsoft JhengHei"/>
                <a:cs typeface="Microsoft JhengHei"/>
              </a:rPr>
              <a:t> </a:t>
            </a:r>
            <a:r>
              <a:rPr sz="1400" b="1" u="sng" spc="-10" dirty="0">
                <a:solidFill>
                  <a:srgbClr val="0070C0"/>
                </a:solidFill>
                <a:uFill>
                  <a:solidFill>
                    <a:srgbClr val="0070C0"/>
                  </a:solidFill>
                </a:uFill>
                <a:latin typeface="Microsoft JhengHei"/>
                <a:cs typeface="Microsoft JhengHei"/>
              </a:rPr>
              <a:t>https://reurl.cc/LN3QNX</a:t>
            </a:r>
            <a:endParaRPr sz="1400">
              <a:latin typeface="Microsoft JhengHei"/>
              <a:cs typeface="Microsoft JhengHei"/>
            </a:endParaRPr>
          </a:p>
        </p:txBody>
      </p:sp>
      <p:sp>
        <p:nvSpPr>
          <p:cNvPr id="17" name="object 17"/>
          <p:cNvSpPr/>
          <p:nvPr/>
        </p:nvSpPr>
        <p:spPr>
          <a:xfrm>
            <a:off x="5371986" y="5436120"/>
            <a:ext cx="2684145" cy="729615"/>
          </a:xfrm>
          <a:custGeom>
            <a:avLst/>
            <a:gdLst/>
            <a:ahLst/>
            <a:cxnLst/>
            <a:rect l="l" t="t" r="r" b="b"/>
            <a:pathLst>
              <a:path w="2684145" h="729614">
                <a:moveTo>
                  <a:pt x="2683751" y="0"/>
                </a:moveTo>
                <a:lnTo>
                  <a:pt x="0" y="0"/>
                </a:lnTo>
                <a:lnTo>
                  <a:pt x="0" y="405765"/>
                </a:lnTo>
                <a:lnTo>
                  <a:pt x="0" y="729234"/>
                </a:lnTo>
                <a:lnTo>
                  <a:pt x="2683751" y="729234"/>
                </a:lnTo>
                <a:lnTo>
                  <a:pt x="2683751" y="405765"/>
                </a:lnTo>
                <a:lnTo>
                  <a:pt x="2683751" y="0"/>
                </a:lnTo>
                <a:close/>
              </a:path>
            </a:pathLst>
          </a:custGeom>
          <a:solidFill>
            <a:srgbClr val="DAE3F3"/>
          </a:solidFill>
        </p:spPr>
        <p:txBody>
          <a:bodyPr wrap="square" lIns="0" tIns="0" rIns="0" bIns="0" rtlCol="0"/>
          <a:lstStyle/>
          <a:p>
            <a:endParaRPr/>
          </a:p>
        </p:txBody>
      </p:sp>
      <p:sp>
        <p:nvSpPr>
          <p:cNvPr id="18" name="object 18"/>
          <p:cNvSpPr txBox="1"/>
          <p:nvPr/>
        </p:nvSpPr>
        <p:spPr>
          <a:xfrm>
            <a:off x="5440047" y="5420202"/>
            <a:ext cx="1992630" cy="666115"/>
          </a:xfrm>
          <a:prstGeom prst="rect">
            <a:avLst/>
          </a:prstGeom>
        </p:spPr>
        <p:txBody>
          <a:bodyPr vert="horz" wrap="square" lIns="0" tIns="12700" rIns="0" bIns="0" rtlCol="0">
            <a:spAutoFit/>
          </a:bodyPr>
          <a:lstStyle/>
          <a:p>
            <a:pPr marL="12700" marR="5080" indent="788670">
              <a:lnSpc>
                <a:spcPct val="150000"/>
              </a:lnSpc>
              <a:spcBef>
                <a:spcPts val="100"/>
              </a:spcBef>
            </a:pPr>
            <a:r>
              <a:rPr sz="1400" b="1" dirty="0">
                <a:solidFill>
                  <a:srgbClr val="252525"/>
                </a:solidFill>
                <a:latin typeface="Microsoft JhengHei"/>
                <a:cs typeface="Microsoft JhengHei"/>
              </a:rPr>
              <a:t>e</a:t>
            </a:r>
            <a:r>
              <a:rPr sz="1400" b="1" spc="-15" dirty="0">
                <a:solidFill>
                  <a:srgbClr val="252525"/>
                </a:solidFill>
                <a:latin typeface="Microsoft JhengHei"/>
                <a:cs typeface="Microsoft JhengHei"/>
              </a:rPr>
              <a:t>等公務園</a:t>
            </a:r>
            <a:r>
              <a:rPr sz="1400" b="1" spc="-50" dirty="0">
                <a:solidFill>
                  <a:srgbClr val="252525"/>
                </a:solidFill>
                <a:latin typeface="Microsoft JhengHei"/>
                <a:cs typeface="Microsoft JhengHei"/>
              </a:rPr>
              <a:t> </a:t>
            </a:r>
            <a:r>
              <a:rPr sz="1400" b="1" u="sng" spc="-10" dirty="0">
                <a:solidFill>
                  <a:srgbClr val="0070C0"/>
                </a:solidFill>
                <a:uFill>
                  <a:solidFill>
                    <a:srgbClr val="0070C0"/>
                  </a:solidFill>
                </a:uFill>
                <a:latin typeface="Microsoft JhengHei"/>
                <a:cs typeface="Microsoft JhengHei"/>
              </a:rPr>
              <a:t>https://reurl.cc/rLxKQE</a:t>
            </a:r>
            <a:endParaRPr sz="1400">
              <a:latin typeface="Microsoft JhengHei"/>
              <a:cs typeface="Microsoft JhengHei"/>
            </a:endParaRPr>
          </a:p>
        </p:txBody>
      </p:sp>
      <p:grpSp>
        <p:nvGrpSpPr>
          <p:cNvPr id="19" name="object 19"/>
          <p:cNvGrpSpPr/>
          <p:nvPr/>
        </p:nvGrpSpPr>
        <p:grpSpPr>
          <a:xfrm>
            <a:off x="5344553" y="3174492"/>
            <a:ext cx="5348605" cy="2773045"/>
            <a:chOff x="5344553" y="3174492"/>
            <a:chExt cx="5348605" cy="2773045"/>
          </a:xfrm>
        </p:grpSpPr>
        <p:sp>
          <p:nvSpPr>
            <p:cNvPr id="20" name="object 20"/>
            <p:cNvSpPr/>
            <p:nvPr/>
          </p:nvSpPr>
          <p:spPr>
            <a:xfrm>
              <a:off x="5344553" y="3174492"/>
              <a:ext cx="2684145" cy="729615"/>
            </a:xfrm>
            <a:custGeom>
              <a:avLst/>
              <a:gdLst/>
              <a:ahLst/>
              <a:cxnLst/>
              <a:rect l="l" t="t" r="r" b="b"/>
              <a:pathLst>
                <a:path w="2684145" h="729614">
                  <a:moveTo>
                    <a:pt x="2683764" y="729233"/>
                  </a:moveTo>
                  <a:lnTo>
                    <a:pt x="2683764" y="0"/>
                  </a:lnTo>
                  <a:lnTo>
                    <a:pt x="0" y="0"/>
                  </a:lnTo>
                  <a:lnTo>
                    <a:pt x="0" y="729234"/>
                  </a:lnTo>
                  <a:lnTo>
                    <a:pt x="2683764" y="729233"/>
                  </a:lnTo>
                  <a:close/>
                </a:path>
              </a:pathLst>
            </a:custGeom>
            <a:solidFill>
              <a:srgbClr val="E2F0D9"/>
            </a:solidFill>
          </p:spPr>
          <p:txBody>
            <a:bodyPr wrap="square" lIns="0" tIns="0" rIns="0" bIns="0" rtlCol="0"/>
            <a:lstStyle/>
            <a:p>
              <a:endParaRPr/>
            </a:p>
          </p:txBody>
        </p:sp>
        <p:pic>
          <p:nvPicPr>
            <p:cNvPr id="21" name="object 21"/>
            <p:cNvPicPr/>
            <p:nvPr/>
          </p:nvPicPr>
          <p:blipFill>
            <a:blip r:embed="rId5" cstate="print"/>
            <a:stretch>
              <a:fillRect/>
            </a:stretch>
          </p:blipFill>
          <p:spPr>
            <a:xfrm>
              <a:off x="5429135" y="4046982"/>
              <a:ext cx="674369" cy="669798"/>
            </a:xfrm>
            <a:prstGeom prst="rect">
              <a:avLst/>
            </a:prstGeom>
          </p:spPr>
        </p:pic>
        <p:pic>
          <p:nvPicPr>
            <p:cNvPr id="22" name="object 22"/>
            <p:cNvPicPr/>
            <p:nvPr/>
          </p:nvPicPr>
          <p:blipFill>
            <a:blip r:embed="rId6" cstate="print"/>
            <a:stretch>
              <a:fillRect/>
            </a:stretch>
          </p:blipFill>
          <p:spPr>
            <a:xfrm>
              <a:off x="5455043" y="5179314"/>
              <a:ext cx="662940" cy="662940"/>
            </a:xfrm>
            <a:prstGeom prst="rect">
              <a:avLst/>
            </a:prstGeom>
          </p:spPr>
        </p:pic>
        <p:pic>
          <p:nvPicPr>
            <p:cNvPr id="23" name="object 23"/>
            <p:cNvPicPr/>
            <p:nvPr/>
          </p:nvPicPr>
          <p:blipFill>
            <a:blip r:embed="rId7" cstate="print"/>
            <a:stretch>
              <a:fillRect/>
            </a:stretch>
          </p:blipFill>
          <p:spPr>
            <a:xfrm>
              <a:off x="7927733" y="4274058"/>
              <a:ext cx="2765298" cy="1673351"/>
            </a:xfrm>
            <a:prstGeom prst="rect">
              <a:avLst/>
            </a:prstGeom>
          </p:spPr>
        </p:pic>
      </p:grpSp>
      <p:sp>
        <p:nvSpPr>
          <p:cNvPr id="24" name="object 24"/>
          <p:cNvSpPr txBox="1"/>
          <p:nvPr/>
        </p:nvSpPr>
        <p:spPr>
          <a:xfrm>
            <a:off x="5412615" y="3158586"/>
            <a:ext cx="2019300" cy="666115"/>
          </a:xfrm>
          <a:prstGeom prst="rect">
            <a:avLst/>
          </a:prstGeom>
        </p:spPr>
        <p:txBody>
          <a:bodyPr vert="horz" wrap="square" lIns="0" tIns="12700" rIns="0" bIns="0" rtlCol="0">
            <a:spAutoFit/>
          </a:bodyPr>
          <a:lstStyle/>
          <a:p>
            <a:pPr marL="12700" marR="5080" indent="788670">
              <a:lnSpc>
                <a:spcPct val="150000"/>
              </a:lnSpc>
              <a:spcBef>
                <a:spcPts val="100"/>
              </a:spcBef>
            </a:pPr>
            <a:r>
              <a:rPr sz="1400" b="1" spc="-10" dirty="0">
                <a:solidFill>
                  <a:srgbClr val="252525"/>
                </a:solidFill>
                <a:latin typeface="Microsoft JhengHei"/>
                <a:cs typeface="Microsoft JhengHei"/>
              </a:rPr>
              <a:t>疾管署網站</a:t>
            </a:r>
            <a:r>
              <a:rPr sz="1400" b="1" spc="-50" dirty="0">
                <a:solidFill>
                  <a:srgbClr val="252525"/>
                </a:solidFill>
                <a:latin typeface="Microsoft JhengHei"/>
                <a:cs typeface="Microsoft JhengHei"/>
              </a:rPr>
              <a:t> </a:t>
            </a:r>
            <a:r>
              <a:rPr sz="1400" b="1" u="sng" spc="-10" dirty="0">
                <a:solidFill>
                  <a:srgbClr val="0070C0"/>
                </a:solidFill>
                <a:uFill>
                  <a:solidFill>
                    <a:srgbClr val="0070C0"/>
                  </a:solidFill>
                </a:uFill>
                <a:latin typeface="Microsoft JhengHei"/>
                <a:cs typeface="Microsoft JhengHei"/>
              </a:rPr>
              <a:t>https://reurl.cc/XL6aq3</a:t>
            </a:r>
            <a:endParaRPr sz="1400">
              <a:latin typeface="Microsoft JhengHei"/>
              <a:cs typeface="Microsoft JhengHei"/>
            </a:endParaRPr>
          </a:p>
        </p:txBody>
      </p:sp>
      <p:grpSp>
        <p:nvGrpSpPr>
          <p:cNvPr id="25" name="object 25"/>
          <p:cNvGrpSpPr/>
          <p:nvPr/>
        </p:nvGrpSpPr>
        <p:grpSpPr>
          <a:xfrm>
            <a:off x="3887609" y="1759458"/>
            <a:ext cx="6803390" cy="4840605"/>
            <a:chOff x="3887609" y="1759458"/>
            <a:chExt cx="6803390" cy="4840605"/>
          </a:xfrm>
        </p:grpSpPr>
        <p:pic>
          <p:nvPicPr>
            <p:cNvPr id="26" name="object 26"/>
            <p:cNvPicPr/>
            <p:nvPr/>
          </p:nvPicPr>
          <p:blipFill>
            <a:blip r:embed="rId8" cstate="print"/>
            <a:stretch>
              <a:fillRect/>
            </a:stretch>
          </p:blipFill>
          <p:spPr>
            <a:xfrm>
              <a:off x="5433707" y="2924556"/>
              <a:ext cx="640841" cy="640841"/>
            </a:xfrm>
            <a:prstGeom prst="rect">
              <a:avLst/>
            </a:prstGeom>
          </p:spPr>
        </p:pic>
        <p:pic>
          <p:nvPicPr>
            <p:cNvPr id="27" name="object 27"/>
            <p:cNvPicPr/>
            <p:nvPr/>
          </p:nvPicPr>
          <p:blipFill>
            <a:blip r:embed="rId9" cstate="print"/>
            <a:stretch>
              <a:fillRect/>
            </a:stretch>
          </p:blipFill>
          <p:spPr>
            <a:xfrm>
              <a:off x="7759331" y="1759458"/>
              <a:ext cx="2931312" cy="2316479"/>
            </a:xfrm>
            <a:prstGeom prst="rect">
              <a:avLst/>
            </a:prstGeom>
          </p:spPr>
        </p:pic>
        <p:pic>
          <p:nvPicPr>
            <p:cNvPr id="28" name="object 28"/>
            <p:cNvPicPr/>
            <p:nvPr/>
          </p:nvPicPr>
          <p:blipFill>
            <a:blip r:embed="rId10" cstate="print"/>
            <a:stretch>
              <a:fillRect/>
            </a:stretch>
          </p:blipFill>
          <p:spPr>
            <a:xfrm>
              <a:off x="3887609" y="5559552"/>
              <a:ext cx="1425702" cy="1040130"/>
            </a:xfrm>
            <a:prstGeom prst="rect">
              <a:avLst/>
            </a:prstGeom>
          </p:spPr>
        </p:pic>
      </p:grpSp>
      <p:sp>
        <p:nvSpPr>
          <p:cNvPr id="29" name="object 29"/>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143</a:t>
            </a:fld>
            <a:endParaRPr spc="-25" dirty="0"/>
          </a:p>
        </p:txBody>
      </p:sp>
      <p:sp>
        <p:nvSpPr>
          <p:cNvPr id="30" name="object 3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6244020" y="5281069"/>
            <a:ext cx="1109967" cy="1118559"/>
          </a:xfrm>
          <a:prstGeom prst="rect">
            <a:avLst/>
          </a:prstGeom>
        </p:spPr>
      </p:pic>
      <p:sp>
        <p:nvSpPr>
          <p:cNvPr id="4" name="object 4"/>
          <p:cNvSpPr txBox="1">
            <a:spLocks noGrp="1"/>
          </p:cNvSpPr>
          <p:nvPr>
            <p:ph type="title"/>
          </p:nvPr>
        </p:nvSpPr>
        <p:spPr>
          <a:xfrm>
            <a:off x="1310773" y="1082294"/>
            <a:ext cx="4835525" cy="506730"/>
          </a:xfrm>
          <a:prstGeom prst="rect">
            <a:avLst/>
          </a:prstGeom>
        </p:spPr>
        <p:txBody>
          <a:bodyPr vert="horz" wrap="square" lIns="0" tIns="13335" rIns="0" bIns="0" rtlCol="0">
            <a:spAutoFit/>
          </a:bodyPr>
          <a:lstStyle/>
          <a:p>
            <a:pPr marL="12700">
              <a:lnSpc>
                <a:spcPct val="100000"/>
              </a:lnSpc>
              <a:spcBef>
                <a:spcPts val="105"/>
              </a:spcBef>
            </a:pPr>
            <a:r>
              <a:rPr spc="-5" dirty="0"/>
              <a:t>製作⻑期照顧服務資源手冊</a:t>
            </a:r>
          </a:p>
        </p:txBody>
      </p:sp>
      <p:grpSp>
        <p:nvGrpSpPr>
          <p:cNvPr id="5" name="object 5"/>
          <p:cNvGrpSpPr/>
          <p:nvPr/>
        </p:nvGrpSpPr>
        <p:grpSpPr>
          <a:xfrm>
            <a:off x="485279" y="1844040"/>
            <a:ext cx="9707880" cy="3649979"/>
            <a:chOff x="485279" y="1844040"/>
            <a:chExt cx="9707880" cy="3649979"/>
          </a:xfrm>
        </p:grpSpPr>
        <p:pic>
          <p:nvPicPr>
            <p:cNvPr id="6" name="object 6"/>
            <p:cNvPicPr/>
            <p:nvPr/>
          </p:nvPicPr>
          <p:blipFill>
            <a:blip r:embed="rId3" cstate="print"/>
            <a:stretch>
              <a:fillRect/>
            </a:stretch>
          </p:blipFill>
          <p:spPr>
            <a:xfrm>
              <a:off x="7628267" y="1844040"/>
              <a:ext cx="2564892" cy="3649979"/>
            </a:xfrm>
            <a:prstGeom prst="rect">
              <a:avLst/>
            </a:prstGeom>
          </p:spPr>
        </p:pic>
        <p:sp>
          <p:nvSpPr>
            <p:cNvPr id="7" name="object 7"/>
            <p:cNvSpPr/>
            <p:nvPr/>
          </p:nvSpPr>
          <p:spPr>
            <a:xfrm>
              <a:off x="485279" y="1847850"/>
              <a:ext cx="6908800" cy="1179195"/>
            </a:xfrm>
            <a:custGeom>
              <a:avLst/>
              <a:gdLst/>
              <a:ahLst/>
              <a:cxnLst/>
              <a:rect l="l" t="t" r="r" b="b"/>
              <a:pathLst>
                <a:path w="6908800" h="1179195">
                  <a:moveTo>
                    <a:pt x="6908292" y="982217"/>
                  </a:moveTo>
                  <a:lnTo>
                    <a:pt x="6908292" y="196595"/>
                  </a:lnTo>
                  <a:lnTo>
                    <a:pt x="6903120" y="151395"/>
                  </a:lnTo>
                  <a:lnTo>
                    <a:pt x="6888377" y="109967"/>
                  </a:lnTo>
                  <a:lnTo>
                    <a:pt x="6865224" y="73471"/>
                  </a:lnTo>
                  <a:lnTo>
                    <a:pt x="6834820" y="43067"/>
                  </a:lnTo>
                  <a:lnTo>
                    <a:pt x="6798324" y="19914"/>
                  </a:lnTo>
                  <a:lnTo>
                    <a:pt x="6756896" y="5171"/>
                  </a:lnTo>
                  <a:lnTo>
                    <a:pt x="6711696" y="0"/>
                  </a:lnTo>
                  <a:lnTo>
                    <a:pt x="196595" y="0"/>
                  </a:lnTo>
                  <a:lnTo>
                    <a:pt x="151635" y="5171"/>
                  </a:lnTo>
                  <a:lnTo>
                    <a:pt x="110301" y="19914"/>
                  </a:lnTo>
                  <a:lnTo>
                    <a:pt x="73791" y="43067"/>
                  </a:lnTo>
                  <a:lnTo>
                    <a:pt x="43307" y="73471"/>
                  </a:lnTo>
                  <a:lnTo>
                    <a:pt x="20047" y="109967"/>
                  </a:lnTo>
                  <a:lnTo>
                    <a:pt x="5211" y="151395"/>
                  </a:lnTo>
                  <a:lnTo>
                    <a:pt x="0" y="196596"/>
                  </a:lnTo>
                  <a:lnTo>
                    <a:pt x="0" y="982218"/>
                  </a:lnTo>
                  <a:lnTo>
                    <a:pt x="5211" y="1027418"/>
                  </a:lnTo>
                  <a:lnTo>
                    <a:pt x="20047" y="1068846"/>
                  </a:lnTo>
                  <a:lnTo>
                    <a:pt x="43307" y="1105342"/>
                  </a:lnTo>
                  <a:lnTo>
                    <a:pt x="73791" y="1135746"/>
                  </a:lnTo>
                  <a:lnTo>
                    <a:pt x="110301" y="1158899"/>
                  </a:lnTo>
                  <a:lnTo>
                    <a:pt x="151635" y="1173642"/>
                  </a:lnTo>
                  <a:lnTo>
                    <a:pt x="196596" y="1178814"/>
                  </a:lnTo>
                  <a:lnTo>
                    <a:pt x="6711696" y="1178814"/>
                  </a:lnTo>
                  <a:lnTo>
                    <a:pt x="6756896" y="1173642"/>
                  </a:lnTo>
                  <a:lnTo>
                    <a:pt x="6798324" y="1158899"/>
                  </a:lnTo>
                  <a:lnTo>
                    <a:pt x="6834820" y="1135746"/>
                  </a:lnTo>
                  <a:lnTo>
                    <a:pt x="6865224" y="1105342"/>
                  </a:lnTo>
                  <a:lnTo>
                    <a:pt x="6888377" y="1068846"/>
                  </a:lnTo>
                  <a:lnTo>
                    <a:pt x="6903120" y="1027418"/>
                  </a:lnTo>
                  <a:lnTo>
                    <a:pt x="6908292" y="982217"/>
                  </a:lnTo>
                  <a:close/>
                </a:path>
              </a:pathLst>
            </a:custGeom>
            <a:solidFill>
              <a:srgbClr val="FFF2CC"/>
            </a:solidFill>
          </p:spPr>
          <p:txBody>
            <a:bodyPr wrap="square" lIns="0" tIns="0" rIns="0" bIns="0" rtlCol="0"/>
            <a:lstStyle/>
            <a:p>
              <a:endParaRPr/>
            </a:p>
          </p:txBody>
        </p:sp>
      </p:grpSp>
      <p:sp>
        <p:nvSpPr>
          <p:cNvPr id="8" name="object 8"/>
          <p:cNvSpPr txBox="1"/>
          <p:nvPr/>
        </p:nvSpPr>
        <p:spPr>
          <a:xfrm>
            <a:off x="445903" y="1851374"/>
            <a:ext cx="10190480" cy="4196080"/>
          </a:xfrm>
          <a:prstGeom prst="rect">
            <a:avLst/>
          </a:prstGeom>
        </p:spPr>
        <p:txBody>
          <a:bodyPr vert="horz" wrap="square" lIns="0" tIns="86360" rIns="0" bIns="0" rtlCol="0">
            <a:spAutoFit/>
          </a:bodyPr>
          <a:lstStyle/>
          <a:p>
            <a:pPr marR="3197225" algn="ctr">
              <a:lnSpc>
                <a:spcPct val="100000"/>
              </a:lnSpc>
              <a:spcBef>
                <a:spcPts val="680"/>
              </a:spcBef>
            </a:pPr>
            <a:r>
              <a:rPr sz="2100" b="1" spc="-20" dirty="0">
                <a:solidFill>
                  <a:srgbClr val="27313B"/>
                </a:solidFill>
                <a:latin typeface="Microsoft JhengHei"/>
                <a:cs typeface="Microsoft JhengHei"/>
              </a:rPr>
              <a:t>-編製目的-</a:t>
            </a:r>
            <a:endParaRPr sz="2100">
              <a:latin typeface="Microsoft JhengHei"/>
              <a:cs typeface="Microsoft JhengHei"/>
            </a:endParaRPr>
          </a:p>
          <a:p>
            <a:pPr marL="184785" marR="3381375" algn="ctr">
              <a:lnSpc>
                <a:spcPct val="101600"/>
              </a:lnSpc>
              <a:spcBef>
                <a:spcPts val="520"/>
              </a:spcBef>
            </a:pPr>
            <a:r>
              <a:rPr sz="1900" dirty="0">
                <a:solidFill>
                  <a:srgbClr val="27313B"/>
                </a:solidFill>
                <a:latin typeface="Microsoft JhengHei"/>
                <a:cs typeface="Microsoft JhengHei"/>
              </a:rPr>
              <a:t>使公共衛生人員或愛滋指定醫事機構個案管理師、⺠間團體</a:t>
            </a:r>
            <a:r>
              <a:rPr sz="1900" spc="-50" dirty="0">
                <a:solidFill>
                  <a:srgbClr val="27313B"/>
                </a:solidFill>
                <a:latin typeface="Microsoft JhengHei"/>
                <a:cs typeface="Microsoft JhengHei"/>
              </a:rPr>
              <a:t>等</a:t>
            </a:r>
            <a:r>
              <a:rPr sz="1900" dirty="0">
                <a:solidFill>
                  <a:srgbClr val="27313B"/>
                </a:solidFill>
                <a:latin typeface="Microsoft JhengHei"/>
                <a:cs typeface="Microsoft JhengHei"/>
              </a:rPr>
              <a:t>在尋求或協助感染者轉介⻑期照顧服務資源時有所依</a:t>
            </a:r>
            <a:r>
              <a:rPr sz="1900" spc="-50" dirty="0">
                <a:solidFill>
                  <a:srgbClr val="27313B"/>
                </a:solidFill>
                <a:latin typeface="Microsoft JhengHei"/>
                <a:cs typeface="Microsoft JhengHei"/>
              </a:rPr>
              <a:t>循</a:t>
            </a:r>
            <a:endParaRPr sz="1900">
              <a:latin typeface="Microsoft JhengHei"/>
              <a:cs typeface="Microsoft JhengHei"/>
            </a:endParaRPr>
          </a:p>
          <a:p>
            <a:pPr marL="313055" marR="3214370" indent="-300990">
              <a:lnSpc>
                <a:spcPct val="100000"/>
              </a:lnSpc>
              <a:spcBef>
                <a:spcPts val="1805"/>
              </a:spcBef>
              <a:buClr>
                <a:srgbClr val="000000"/>
              </a:buClr>
              <a:buFont typeface="Arial MT"/>
              <a:buChar char="•"/>
              <a:tabLst>
                <a:tab pos="313055" algn="l"/>
                <a:tab pos="314325" algn="l"/>
              </a:tabLst>
            </a:pPr>
            <a:r>
              <a:rPr sz="2100" spc="75" dirty="0">
                <a:solidFill>
                  <a:srgbClr val="27313B"/>
                </a:solidFill>
                <a:latin typeface="Microsoft JhengHei"/>
                <a:cs typeface="Microsoft JhengHei"/>
              </a:rPr>
              <a:t>疾管署與</a:t>
            </a:r>
            <a:r>
              <a:rPr sz="2100" b="1" spc="75" dirty="0">
                <a:solidFill>
                  <a:srgbClr val="C00000"/>
                </a:solidFill>
                <a:latin typeface="Microsoft JhengHei"/>
                <a:cs typeface="Microsoft JhengHei"/>
              </a:rPr>
              <a:t>衛生福利部⻑期照顧司</a:t>
            </a:r>
            <a:r>
              <a:rPr sz="2100" spc="80" dirty="0">
                <a:solidFill>
                  <a:srgbClr val="27313B"/>
                </a:solidFill>
                <a:latin typeface="Microsoft JhengHei"/>
                <a:cs typeface="Microsoft JhengHei"/>
              </a:rPr>
              <a:t>、</a:t>
            </a:r>
            <a:r>
              <a:rPr sz="2100" b="1" spc="75" dirty="0">
                <a:solidFill>
                  <a:srgbClr val="C00000"/>
                </a:solidFill>
                <a:latin typeface="Microsoft JhengHei"/>
                <a:cs typeface="Microsoft JhengHei"/>
              </a:rPr>
              <a:t>護理及健康照護司</a:t>
            </a:r>
            <a:r>
              <a:rPr sz="2100" spc="-50" dirty="0">
                <a:solidFill>
                  <a:srgbClr val="27313B"/>
                </a:solidFill>
                <a:latin typeface="Microsoft JhengHei"/>
                <a:cs typeface="Microsoft JhengHei"/>
              </a:rPr>
              <a:t>、</a:t>
            </a:r>
            <a:r>
              <a:rPr sz="2100" b="1" spc="80" dirty="0">
                <a:solidFill>
                  <a:srgbClr val="C00000"/>
                </a:solidFill>
                <a:latin typeface="Microsoft JhengHei"/>
                <a:cs typeface="Microsoft JhengHei"/>
              </a:rPr>
              <a:t>社會救助及社工司</a:t>
            </a:r>
            <a:r>
              <a:rPr sz="2100" spc="80" dirty="0">
                <a:solidFill>
                  <a:srgbClr val="27313B"/>
                </a:solidFill>
                <a:latin typeface="Microsoft JhengHei"/>
                <a:cs typeface="Microsoft JhengHei"/>
              </a:rPr>
              <a:t>、</a:t>
            </a:r>
            <a:r>
              <a:rPr sz="2100" b="1" spc="80" dirty="0">
                <a:solidFill>
                  <a:srgbClr val="C00000"/>
                </a:solidFill>
                <a:latin typeface="Microsoft JhengHei"/>
                <a:cs typeface="Microsoft JhengHei"/>
              </a:rPr>
              <a:t>心理健康司</a:t>
            </a:r>
            <a:r>
              <a:rPr sz="2100" spc="80" dirty="0">
                <a:solidFill>
                  <a:srgbClr val="27313B"/>
                </a:solidFill>
                <a:latin typeface="Microsoft JhengHei"/>
                <a:cs typeface="Microsoft JhengHei"/>
              </a:rPr>
              <a:t>、</a:t>
            </a:r>
            <a:r>
              <a:rPr sz="2100" b="1" spc="80" dirty="0">
                <a:solidFill>
                  <a:srgbClr val="C00000"/>
                </a:solidFill>
                <a:latin typeface="Microsoft JhengHei"/>
                <a:cs typeface="Microsoft JhengHei"/>
              </a:rPr>
              <a:t>社會及家庭署</a:t>
            </a:r>
            <a:r>
              <a:rPr sz="2100" spc="55" dirty="0">
                <a:solidFill>
                  <a:srgbClr val="27313B"/>
                </a:solidFill>
                <a:latin typeface="Microsoft JhengHei"/>
                <a:cs typeface="Microsoft JhengHei"/>
              </a:rPr>
              <a:t>合作</a:t>
            </a:r>
            <a:r>
              <a:rPr sz="2100" spc="30" dirty="0">
                <a:solidFill>
                  <a:srgbClr val="27313B"/>
                </a:solidFill>
                <a:latin typeface="Microsoft JhengHei"/>
                <a:cs typeface="Microsoft JhengHei"/>
              </a:rPr>
              <a:t> </a:t>
            </a:r>
            <a:r>
              <a:rPr sz="2100" spc="-5" dirty="0">
                <a:solidFill>
                  <a:srgbClr val="27313B"/>
                </a:solidFill>
                <a:latin typeface="Microsoft JhengHei"/>
                <a:cs typeface="Microsoft JhengHei"/>
              </a:rPr>
              <a:t>編製，手冊內容包括：</a:t>
            </a:r>
            <a:endParaRPr sz="2100">
              <a:latin typeface="Microsoft JhengHei"/>
              <a:cs typeface="Microsoft JhengHei"/>
            </a:endParaRPr>
          </a:p>
          <a:p>
            <a:pPr marL="486409" lvl="1" indent="-221615">
              <a:lnSpc>
                <a:spcPct val="100000"/>
              </a:lnSpc>
              <a:spcBef>
                <a:spcPts val="575"/>
              </a:spcBef>
              <a:buClr>
                <a:srgbClr val="000000"/>
              </a:buClr>
              <a:buFont typeface="Wingdings"/>
              <a:buChar char=""/>
              <a:tabLst>
                <a:tab pos="487045" algn="l"/>
              </a:tabLst>
            </a:pPr>
            <a:r>
              <a:rPr sz="1900" dirty="0">
                <a:solidFill>
                  <a:srgbClr val="27313B"/>
                </a:solidFill>
                <a:latin typeface="Microsoft JhengHei"/>
                <a:cs typeface="Microsoft JhengHei"/>
              </a:rPr>
              <a:t>各類型機構或對象/⾝份提供之服務內容項</a:t>
            </a:r>
            <a:r>
              <a:rPr sz="1900" spc="-50" dirty="0">
                <a:solidFill>
                  <a:srgbClr val="27313B"/>
                </a:solidFill>
                <a:latin typeface="Microsoft JhengHei"/>
                <a:cs typeface="Microsoft JhengHei"/>
              </a:rPr>
              <a:t>目</a:t>
            </a:r>
            <a:endParaRPr sz="1900">
              <a:latin typeface="Microsoft JhengHei"/>
              <a:cs typeface="Microsoft JhengHei"/>
            </a:endParaRPr>
          </a:p>
          <a:p>
            <a:pPr marL="486409" lvl="1" indent="-221615">
              <a:lnSpc>
                <a:spcPct val="100000"/>
              </a:lnSpc>
              <a:spcBef>
                <a:spcPts val="555"/>
              </a:spcBef>
              <a:buClr>
                <a:srgbClr val="000000"/>
              </a:buClr>
              <a:buFont typeface="Wingdings"/>
              <a:buChar char=""/>
              <a:tabLst>
                <a:tab pos="487045" algn="l"/>
              </a:tabLst>
            </a:pPr>
            <a:r>
              <a:rPr sz="1900" dirty="0">
                <a:solidFill>
                  <a:srgbClr val="27313B"/>
                </a:solidFill>
                <a:latin typeface="Microsoft JhengHei"/>
                <a:cs typeface="Microsoft JhengHei"/>
              </a:rPr>
              <a:t>申請補助資格或條</a:t>
            </a:r>
            <a:r>
              <a:rPr sz="1900" spc="-50" dirty="0">
                <a:solidFill>
                  <a:srgbClr val="27313B"/>
                </a:solidFill>
                <a:latin typeface="Microsoft JhengHei"/>
                <a:cs typeface="Microsoft JhengHei"/>
              </a:rPr>
              <a:t>件</a:t>
            </a:r>
            <a:endParaRPr sz="1900">
              <a:latin typeface="Microsoft JhengHei"/>
              <a:cs typeface="Microsoft JhengHei"/>
            </a:endParaRPr>
          </a:p>
          <a:p>
            <a:pPr marL="486409" lvl="1" indent="-221615">
              <a:lnSpc>
                <a:spcPct val="100000"/>
              </a:lnSpc>
              <a:spcBef>
                <a:spcPts val="565"/>
              </a:spcBef>
              <a:buClr>
                <a:srgbClr val="000000"/>
              </a:buClr>
              <a:buFont typeface="Wingdings"/>
              <a:buChar char=""/>
              <a:tabLst>
                <a:tab pos="487045" algn="l"/>
              </a:tabLst>
            </a:pPr>
            <a:r>
              <a:rPr sz="1900" dirty="0">
                <a:solidFill>
                  <a:srgbClr val="27313B"/>
                </a:solidFill>
                <a:latin typeface="Microsoft JhengHei"/>
                <a:cs typeface="Microsoft JhengHei"/>
              </a:rPr>
              <a:t>聯繫窗口、可查詢網站等資</a:t>
            </a:r>
            <a:r>
              <a:rPr sz="1900" spc="-50" dirty="0">
                <a:solidFill>
                  <a:srgbClr val="27313B"/>
                </a:solidFill>
                <a:latin typeface="Microsoft JhengHei"/>
                <a:cs typeface="Microsoft JhengHei"/>
              </a:rPr>
              <a:t>訊</a:t>
            </a:r>
            <a:endParaRPr sz="1900">
              <a:latin typeface="Microsoft JhengHei"/>
              <a:cs typeface="Microsoft JhengHei"/>
            </a:endParaRPr>
          </a:p>
          <a:p>
            <a:pPr marL="486409" lvl="1" indent="-221615">
              <a:lnSpc>
                <a:spcPct val="100000"/>
              </a:lnSpc>
              <a:spcBef>
                <a:spcPts val="509"/>
              </a:spcBef>
              <a:buClr>
                <a:srgbClr val="000000"/>
              </a:buClr>
              <a:buFont typeface="Wingdings"/>
              <a:buChar char=""/>
              <a:tabLst>
                <a:tab pos="487045" algn="l"/>
              </a:tabLst>
            </a:pPr>
            <a:r>
              <a:rPr sz="1900" dirty="0">
                <a:solidFill>
                  <a:srgbClr val="27313B"/>
                </a:solidFill>
                <a:latin typeface="Microsoft JhengHei"/>
                <a:cs typeface="Microsoft JhengHei"/>
              </a:rPr>
              <a:t>居家/社區式及住宿式機構之服務申請程序/流</a:t>
            </a:r>
            <a:r>
              <a:rPr sz="1900" spc="-50" dirty="0">
                <a:solidFill>
                  <a:srgbClr val="27313B"/>
                </a:solidFill>
                <a:latin typeface="Microsoft JhengHei"/>
                <a:cs typeface="Microsoft JhengHei"/>
              </a:rPr>
              <a:t>程</a:t>
            </a:r>
            <a:endParaRPr sz="1900">
              <a:latin typeface="Microsoft JhengHei"/>
              <a:cs typeface="Microsoft JhengHei"/>
            </a:endParaRPr>
          </a:p>
          <a:p>
            <a:pPr marL="7171690" lvl="2" indent="-158750">
              <a:lnSpc>
                <a:spcPts val="1855"/>
              </a:lnSpc>
              <a:spcBef>
                <a:spcPts val="175"/>
              </a:spcBef>
              <a:buSzPct val="93548"/>
              <a:buFont typeface="Wingdings"/>
              <a:buChar char=""/>
              <a:tabLst>
                <a:tab pos="7172325" algn="l"/>
              </a:tabLst>
            </a:pPr>
            <a:r>
              <a:rPr sz="1550" dirty="0">
                <a:solidFill>
                  <a:srgbClr val="27313B"/>
                </a:solidFill>
                <a:latin typeface="Microsoft JhengHei"/>
                <a:cs typeface="Microsoft JhengHei"/>
              </a:rPr>
              <a:t>函知相關單</a:t>
            </a:r>
            <a:r>
              <a:rPr sz="1550" spc="-50" dirty="0">
                <a:solidFill>
                  <a:srgbClr val="27313B"/>
                </a:solidFill>
                <a:latin typeface="Microsoft JhengHei"/>
                <a:cs typeface="Microsoft JhengHei"/>
              </a:rPr>
              <a:t>位</a:t>
            </a:r>
            <a:endParaRPr sz="1550">
              <a:latin typeface="Microsoft JhengHei"/>
              <a:cs typeface="Microsoft JhengHei"/>
            </a:endParaRPr>
          </a:p>
          <a:p>
            <a:pPr marL="7171690" lvl="2" indent="-158750">
              <a:lnSpc>
                <a:spcPts val="1855"/>
              </a:lnSpc>
              <a:buSzPct val="93548"/>
              <a:buFont typeface="Wingdings"/>
              <a:buChar char=""/>
              <a:tabLst>
                <a:tab pos="7172325" algn="l"/>
              </a:tabLst>
            </a:pPr>
            <a:r>
              <a:rPr sz="1550" dirty="0">
                <a:latin typeface="Microsoft JhengHei"/>
                <a:cs typeface="Microsoft JhengHei"/>
              </a:rPr>
              <a:t>置於疾管署全球資訊網供下載運</a:t>
            </a:r>
            <a:r>
              <a:rPr sz="1550" spc="-50" dirty="0">
                <a:latin typeface="Microsoft JhengHei"/>
                <a:cs typeface="Microsoft JhengHei"/>
              </a:rPr>
              <a:t>用</a:t>
            </a:r>
            <a:endParaRPr sz="1550">
              <a:latin typeface="Microsoft JhengHei"/>
              <a:cs typeface="Microsoft JhengHei"/>
            </a:endParaRPr>
          </a:p>
        </p:txBody>
      </p:sp>
      <p:pic>
        <p:nvPicPr>
          <p:cNvPr id="9" name="object 9"/>
          <p:cNvPicPr/>
          <p:nvPr/>
        </p:nvPicPr>
        <p:blipFill>
          <a:blip r:embed="rId4" cstate="print"/>
          <a:stretch>
            <a:fillRect/>
          </a:stretch>
        </p:blipFill>
        <p:spPr>
          <a:xfrm>
            <a:off x="283349" y="958595"/>
            <a:ext cx="670559" cy="669798"/>
          </a:xfrm>
          <a:prstGeom prst="rect">
            <a:avLst/>
          </a:prstGeom>
        </p:spPr>
      </p:pic>
      <p:sp>
        <p:nvSpPr>
          <p:cNvPr id="10" name="object 10"/>
          <p:cNvSpPr txBox="1"/>
          <p:nvPr/>
        </p:nvSpPr>
        <p:spPr>
          <a:xfrm>
            <a:off x="7618348" y="6124955"/>
            <a:ext cx="2256790" cy="351790"/>
          </a:xfrm>
          <a:prstGeom prst="rect">
            <a:avLst/>
          </a:prstGeom>
          <a:solidFill>
            <a:srgbClr val="FFE699"/>
          </a:solidFill>
        </p:spPr>
        <p:txBody>
          <a:bodyPr vert="horz" wrap="square" lIns="0" tIns="34290" rIns="0" bIns="0" rtlCol="0">
            <a:spAutoFit/>
          </a:bodyPr>
          <a:lstStyle/>
          <a:p>
            <a:pPr marL="80010">
              <a:lnSpc>
                <a:spcPct val="100000"/>
              </a:lnSpc>
              <a:spcBef>
                <a:spcPts val="270"/>
              </a:spcBef>
            </a:pPr>
            <a:r>
              <a:rPr sz="1750" b="1" u="heavy" spc="-10" dirty="0">
                <a:solidFill>
                  <a:srgbClr val="0563C1"/>
                </a:solidFill>
                <a:uFill>
                  <a:solidFill>
                    <a:srgbClr val="0563C1"/>
                  </a:solidFill>
                </a:uFill>
                <a:latin typeface="Microsoft JhengHei"/>
                <a:cs typeface="Microsoft JhengHei"/>
              </a:rPr>
              <a:t>https://gov.tw/uQF</a:t>
            </a:r>
            <a:endParaRPr sz="1750">
              <a:latin typeface="Microsoft JhengHei"/>
              <a:cs typeface="Microsoft JhengHei"/>
            </a:endParaRPr>
          </a:p>
        </p:txBody>
      </p:sp>
      <p:sp>
        <p:nvSpPr>
          <p:cNvPr id="11" name="object 1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144</a:t>
            </a:fld>
            <a:endParaRPr spc="-25" dirty="0"/>
          </a:p>
        </p:txBody>
      </p:sp>
      <p:sp>
        <p:nvSpPr>
          <p:cNvPr id="12" name="object 1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47396" y="1781555"/>
            <a:ext cx="2962275" cy="1423035"/>
          </a:xfrm>
          <a:custGeom>
            <a:avLst/>
            <a:gdLst/>
            <a:ahLst/>
            <a:cxnLst/>
            <a:rect l="l" t="t" r="r" b="b"/>
            <a:pathLst>
              <a:path w="2962275" h="1423035">
                <a:moveTo>
                  <a:pt x="2961894" y="1278636"/>
                </a:moveTo>
                <a:lnTo>
                  <a:pt x="2961894" y="144018"/>
                </a:lnTo>
                <a:lnTo>
                  <a:pt x="2954523" y="98608"/>
                </a:lnTo>
                <a:lnTo>
                  <a:pt x="2934023" y="59088"/>
                </a:lnTo>
                <a:lnTo>
                  <a:pt x="2902805" y="27870"/>
                </a:lnTo>
                <a:lnTo>
                  <a:pt x="2863285" y="7370"/>
                </a:lnTo>
                <a:lnTo>
                  <a:pt x="2817876" y="0"/>
                </a:lnTo>
                <a:lnTo>
                  <a:pt x="144018" y="0"/>
                </a:lnTo>
                <a:lnTo>
                  <a:pt x="98608" y="7370"/>
                </a:lnTo>
                <a:lnTo>
                  <a:pt x="59088" y="27870"/>
                </a:lnTo>
                <a:lnTo>
                  <a:pt x="27870" y="59088"/>
                </a:lnTo>
                <a:lnTo>
                  <a:pt x="7370" y="98608"/>
                </a:lnTo>
                <a:lnTo>
                  <a:pt x="0" y="144018"/>
                </a:lnTo>
                <a:lnTo>
                  <a:pt x="0" y="1278636"/>
                </a:lnTo>
                <a:lnTo>
                  <a:pt x="7370" y="1324045"/>
                </a:lnTo>
                <a:lnTo>
                  <a:pt x="27870" y="1363565"/>
                </a:lnTo>
                <a:lnTo>
                  <a:pt x="59088" y="1394783"/>
                </a:lnTo>
                <a:lnTo>
                  <a:pt x="98608" y="1415283"/>
                </a:lnTo>
                <a:lnTo>
                  <a:pt x="144018" y="1422654"/>
                </a:lnTo>
                <a:lnTo>
                  <a:pt x="2817876" y="1422654"/>
                </a:lnTo>
                <a:lnTo>
                  <a:pt x="2863285" y="1415283"/>
                </a:lnTo>
                <a:lnTo>
                  <a:pt x="2902805" y="1394783"/>
                </a:lnTo>
                <a:lnTo>
                  <a:pt x="2934023" y="1363565"/>
                </a:lnTo>
                <a:lnTo>
                  <a:pt x="2954523" y="1324045"/>
                </a:lnTo>
                <a:lnTo>
                  <a:pt x="2961894" y="1278636"/>
                </a:lnTo>
                <a:close/>
              </a:path>
            </a:pathLst>
          </a:custGeom>
          <a:solidFill>
            <a:srgbClr val="528676"/>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8113911" y="1925065"/>
            <a:ext cx="1167765" cy="506730"/>
          </a:xfrm>
          <a:prstGeom prst="rect">
            <a:avLst/>
          </a:prstGeom>
        </p:spPr>
        <p:txBody>
          <a:bodyPr vert="horz" wrap="square" lIns="0" tIns="11430" rIns="0" bIns="0" rtlCol="0">
            <a:spAutoFit/>
          </a:bodyPr>
          <a:lstStyle/>
          <a:p>
            <a:pPr marL="12700" marR="5080" indent="170180">
              <a:lnSpc>
                <a:spcPct val="101899"/>
              </a:lnSpc>
              <a:spcBef>
                <a:spcPts val="90"/>
              </a:spcBef>
            </a:pPr>
            <a:r>
              <a:rPr sz="1550" b="1" dirty="0">
                <a:solidFill>
                  <a:srgbClr val="FFFFFF"/>
                </a:solidFill>
                <a:latin typeface="Microsoft JhengHei"/>
                <a:cs typeface="Microsoft JhengHei"/>
              </a:rPr>
              <a:t>預防發</a:t>
            </a:r>
            <a:r>
              <a:rPr sz="1550" b="1" spc="-50" dirty="0">
                <a:solidFill>
                  <a:srgbClr val="FFFFFF"/>
                </a:solidFill>
                <a:latin typeface="Microsoft JhengHei"/>
                <a:cs typeface="Microsoft JhengHei"/>
              </a:rPr>
              <a:t>病</a:t>
            </a:r>
            <a:r>
              <a:rPr sz="1550" b="1" spc="500" dirty="0">
                <a:solidFill>
                  <a:srgbClr val="FFFFFF"/>
                </a:solidFill>
                <a:latin typeface="Microsoft JhengHei"/>
                <a:cs typeface="Microsoft JhengHei"/>
              </a:rPr>
              <a:t>  </a:t>
            </a:r>
            <a:r>
              <a:rPr sz="1550" b="1" dirty="0">
                <a:solidFill>
                  <a:srgbClr val="FFFFFF"/>
                </a:solidFill>
                <a:latin typeface="Microsoft JhengHei"/>
                <a:cs typeface="Microsoft JhengHei"/>
              </a:rPr>
              <a:t>(預防再活化</a:t>
            </a:r>
            <a:r>
              <a:rPr sz="1550" b="1" spc="-50" dirty="0">
                <a:solidFill>
                  <a:srgbClr val="FFFFFF"/>
                </a:solidFill>
                <a:latin typeface="Microsoft JhengHei"/>
                <a:cs typeface="Microsoft JhengHei"/>
              </a:rPr>
              <a:t>)</a:t>
            </a:r>
            <a:endParaRPr sz="1550">
              <a:latin typeface="Microsoft JhengHei"/>
              <a:cs typeface="Microsoft JhengHei"/>
            </a:endParaRPr>
          </a:p>
        </p:txBody>
      </p:sp>
      <p:sp>
        <p:nvSpPr>
          <p:cNvPr id="5" name="object 5"/>
          <p:cNvSpPr txBox="1"/>
          <p:nvPr/>
        </p:nvSpPr>
        <p:spPr>
          <a:xfrm>
            <a:off x="6930523" y="2514854"/>
            <a:ext cx="2695575" cy="553085"/>
          </a:xfrm>
          <a:prstGeom prst="rect">
            <a:avLst/>
          </a:prstGeom>
        </p:spPr>
        <p:txBody>
          <a:bodyPr vert="horz" wrap="square" lIns="0" tIns="26670" rIns="0" bIns="0" rtlCol="0">
            <a:spAutoFit/>
          </a:bodyPr>
          <a:lstStyle/>
          <a:p>
            <a:pPr marL="12700" marR="5080">
              <a:lnSpc>
                <a:spcPts val="2050"/>
              </a:lnSpc>
              <a:spcBef>
                <a:spcPts val="210"/>
              </a:spcBef>
            </a:pPr>
            <a:r>
              <a:rPr sz="1750" b="1" spc="-5" dirty="0">
                <a:solidFill>
                  <a:srgbClr val="FFC000"/>
                </a:solidFill>
                <a:latin typeface="Microsoft JhengHei"/>
                <a:cs typeface="Microsoft JhengHei"/>
              </a:rPr>
              <a:t>潛伏結核感染篩檢及治療，</a:t>
            </a:r>
            <a:r>
              <a:rPr sz="1750" b="1" spc="-10" dirty="0">
                <a:solidFill>
                  <a:srgbClr val="FFC000"/>
                </a:solidFill>
                <a:latin typeface="Microsoft JhengHei"/>
                <a:cs typeface="Microsoft JhengHei"/>
              </a:rPr>
              <a:t>降低日後發病機率</a:t>
            </a:r>
            <a:endParaRPr sz="1750">
              <a:latin typeface="Microsoft JhengHei"/>
              <a:cs typeface="Microsoft JhengHei"/>
            </a:endParaRPr>
          </a:p>
        </p:txBody>
      </p:sp>
      <p:sp>
        <p:nvSpPr>
          <p:cNvPr id="6" name="object 6"/>
          <p:cNvSpPr txBox="1"/>
          <p:nvPr/>
        </p:nvSpPr>
        <p:spPr>
          <a:xfrm>
            <a:off x="7546213" y="1950205"/>
            <a:ext cx="471805" cy="29273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FFC000"/>
                </a:solidFill>
                <a:latin typeface="Microsoft JhengHei"/>
                <a:cs typeface="Microsoft JhengHei"/>
              </a:rPr>
              <a:t>LTBI</a:t>
            </a:r>
            <a:endParaRPr sz="1750">
              <a:latin typeface="Microsoft JhengHei"/>
              <a:cs typeface="Microsoft JhengHei"/>
            </a:endParaRPr>
          </a:p>
        </p:txBody>
      </p:sp>
      <p:sp>
        <p:nvSpPr>
          <p:cNvPr id="7" name="object 7"/>
          <p:cNvSpPr txBox="1"/>
          <p:nvPr/>
        </p:nvSpPr>
        <p:spPr>
          <a:xfrm>
            <a:off x="930535" y="1686709"/>
            <a:ext cx="5327015" cy="1885314"/>
          </a:xfrm>
          <a:prstGeom prst="rect">
            <a:avLst/>
          </a:prstGeom>
        </p:spPr>
        <p:txBody>
          <a:bodyPr vert="horz" wrap="square" lIns="0" tIns="12700" rIns="0" bIns="0" rtlCol="0">
            <a:spAutoFit/>
          </a:bodyPr>
          <a:lstStyle/>
          <a:p>
            <a:pPr marL="12700" marR="1121410">
              <a:lnSpc>
                <a:spcPct val="110200"/>
              </a:lnSpc>
              <a:spcBef>
                <a:spcPts val="100"/>
              </a:spcBef>
            </a:pPr>
            <a:r>
              <a:rPr sz="2100" b="1" spc="-10" dirty="0">
                <a:solidFill>
                  <a:srgbClr val="008F9A"/>
                </a:solidFill>
                <a:latin typeface="Microsoft JhengHei"/>
                <a:cs typeface="Microsoft JhengHei"/>
              </a:rPr>
              <a:t>HIV感染者結核病發病風險</a:t>
            </a:r>
            <a:r>
              <a:rPr sz="2100" b="1" spc="-50" dirty="0">
                <a:solidFill>
                  <a:srgbClr val="FF0000"/>
                </a:solidFill>
                <a:latin typeface="Microsoft JhengHei"/>
                <a:cs typeface="Microsoft JhengHei"/>
              </a:rPr>
              <a:t>高</a:t>
            </a:r>
            <a:r>
              <a:rPr sz="2100" b="1" spc="525" dirty="0">
                <a:solidFill>
                  <a:srgbClr val="FF0000"/>
                </a:solidFill>
                <a:latin typeface="Microsoft JhengHei"/>
                <a:cs typeface="Microsoft JhengHei"/>
              </a:rPr>
              <a:t> </a:t>
            </a:r>
            <a:r>
              <a:rPr sz="2100" b="1" dirty="0">
                <a:solidFill>
                  <a:srgbClr val="008F9A"/>
                </a:solidFill>
                <a:latin typeface="Microsoft JhengHei"/>
                <a:cs typeface="Microsoft JhengHei"/>
              </a:rPr>
              <a:t>WHO強烈建議執行</a:t>
            </a:r>
            <a:r>
              <a:rPr sz="2100" b="1" spc="-35" dirty="0">
                <a:solidFill>
                  <a:srgbClr val="008F9A"/>
                </a:solidFill>
                <a:latin typeface="Microsoft JhengHei"/>
                <a:cs typeface="Microsoft JhengHei"/>
              </a:rPr>
              <a:t>LTBI</a:t>
            </a:r>
            <a:r>
              <a:rPr sz="2100" b="1" spc="-20" dirty="0">
                <a:solidFill>
                  <a:srgbClr val="008F9A"/>
                </a:solidFill>
                <a:latin typeface="Microsoft JhengHei"/>
                <a:cs typeface="Microsoft JhengHei"/>
              </a:rPr>
              <a:t>篩檢及治療</a:t>
            </a:r>
            <a:endParaRPr sz="2100">
              <a:latin typeface="Microsoft JhengHei"/>
              <a:cs typeface="Microsoft JhengHei"/>
            </a:endParaRPr>
          </a:p>
          <a:p>
            <a:pPr marL="54610">
              <a:lnSpc>
                <a:spcPct val="100000"/>
              </a:lnSpc>
              <a:spcBef>
                <a:spcPts val="1050"/>
              </a:spcBef>
            </a:pPr>
            <a:r>
              <a:rPr sz="1550" dirty="0">
                <a:latin typeface="Microsoft JhengHei"/>
                <a:cs typeface="Microsoft JhengHei"/>
              </a:rPr>
              <a:t>HIV通報資料與結核病通報資料勾稽發</a:t>
            </a:r>
            <a:r>
              <a:rPr sz="1550" spc="-50" dirty="0">
                <a:latin typeface="Microsoft JhengHei"/>
                <a:cs typeface="Microsoft JhengHei"/>
              </a:rPr>
              <a:t>現</a:t>
            </a:r>
            <a:endParaRPr sz="1550">
              <a:latin typeface="Microsoft JhengHei"/>
              <a:cs typeface="Microsoft JhengHei"/>
            </a:endParaRPr>
          </a:p>
          <a:p>
            <a:pPr marL="304800" indent="-250825">
              <a:lnSpc>
                <a:spcPts val="1855"/>
              </a:lnSpc>
              <a:spcBef>
                <a:spcPts val="565"/>
              </a:spcBef>
              <a:buFont typeface="Arial MT"/>
              <a:buChar char="•"/>
              <a:tabLst>
                <a:tab pos="304800" algn="l"/>
                <a:tab pos="305435" algn="l"/>
              </a:tabLst>
            </a:pPr>
            <a:r>
              <a:rPr sz="1550" dirty="0">
                <a:latin typeface="Microsoft JhengHei"/>
                <a:cs typeface="Microsoft JhengHei"/>
              </a:rPr>
              <a:t>HIV感染者結核病的發生率高於同齡⺠</a:t>
            </a:r>
            <a:r>
              <a:rPr sz="1550" spc="-50" dirty="0">
                <a:latin typeface="Microsoft JhengHei"/>
                <a:cs typeface="Microsoft JhengHei"/>
              </a:rPr>
              <a:t>眾</a:t>
            </a:r>
            <a:endParaRPr sz="1550">
              <a:latin typeface="Microsoft JhengHei"/>
              <a:cs typeface="Microsoft JhengHei"/>
            </a:endParaRPr>
          </a:p>
          <a:p>
            <a:pPr marL="304800" marR="5080" indent="-250825">
              <a:lnSpc>
                <a:spcPts val="1900"/>
              </a:lnSpc>
              <a:spcBef>
                <a:spcPts val="25"/>
              </a:spcBef>
              <a:buFont typeface="Arial MT"/>
              <a:buChar char="•"/>
              <a:tabLst>
                <a:tab pos="304800" algn="l"/>
                <a:tab pos="305435" algn="l"/>
              </a:tabLst>
            </a:pPr>
            <a:r>
              <a:rPr sz="1550" dirty="0">
                <a:solidFill>
                  <a:srgbClr val="ED7C31"/>
                </a:solidFill>
                <a:latin typeface="Arial Black"/>
                <a:cs typeface="Arial Black"/>
              </a:rPr>
              <a:t>35-44</a:t>
            </a:r>
            <a:r>
              <a:rPr sz="1550" b="1" dirty="0">
                <a:solidFill>
                  <a:srgbClr val="ED7C31"/>
                </a:solidFill>
                <a:latin typeface="Microsoft JhengHei"/>
                <a:cs typeface="Microsoft JhengHei"/>
              </a:rPr>
              <a:t>歲的年輕族群，發生率高約</a:t>
            </a:r>
            <a:r>
              <a:rPr sz="1550" dirty="0">
                <a:solidFill>
                  <a:srgbClr val="ED7C31"/>
                </a:solidFill>
                <a:latin typeface="Arial Black"/>
                <a:cs typeface="Arial Black"/>
              </a:rPr>
              <a:t>6</a:t>
            </a:r>
            <a:r>
              <a:rPr sz="1550" b="1" dirty="0">
                <a:solidFill>
                  <a:srgbClr val="ED7C31"/>
                </a:solidFill>
                <a:latin typeface="Microsoft JhengHei"/>
                <a:cs typeface="Microsoft JhengHei"/>
              </a:rPr>
              <a:t>倍；</a:t>
            </a:r>
            <a:r>
              <a:rPr sz="1550" dirty="0">
                <a:solidFill>
                  <a:srgbClr val="ED7C31"/>
                </a:solidFill>
                <a:latin typeface="Arial Black"/>
                <a:cs typeface="Arial Black"/>
              </a:rPr>
              <a:t>50</a:t>
            </a:r>
            <a:r>
              <a:rPr sz="1550" b="1" dirty="0">
                <a:solidFill>
                  <a:srgbClr val="ED7C31"/>
                </a:solidFill>
                <a:latin typeface="Microsoft JhengHei"/>
                <a:cs typeface="Microsoft JhengHei"/>
              </a:rPr>
              <a:t>歲以上族群</a:t>
            </a:r>
            <a:r>
              <a:rPr sz="1550" b="1" spc="-50" dirty="0">
                <a:solidFill>
                  <a:srgbClr val="ED7C31"/>
                </a:solidFill>
                <a:latin typeface="Microsoft JhengHei"/>
                <a:cs typeface="Microsoft JhengHei"/>
              </a:rPr>
              <a:t>，</a:t>
            </a:r>
            <a:r>
              <a:rPr sz="1550" b="1" dirty="0">
                <a:solidFill>
                  <a:srgbClr val="ED7C31"/>
                </a:solidFill>
                <a:latin typeface="Microsoft JhengHei"/>
                <a:cs typeface="Microsoft JhengHei"/>
              </a:rPr>
              <a:t>最高</a:t>
            </a:r>
            <a:r>
              <a:rPr sz="1550" dirty="0">
                <a:solidFill>
                  <a:srgbClr val="ED7C31"/>
                </a:solidFill>
                <a:latin typeface="Arial Black"/>
                <a:cs typeface="Arial Black"/>
              </a:rPr>
              <a:t>10</a:t>
            </a:r>
            <a:r>
              <a:rPr sz="1550" b="1" dirty="0">
                <a:solidFill>
                  <a:srgbClr val="ED7C31"/>
                </a:solidFill>
                <a:latin typeface="Microsoft JhengHei"/>
                <a:cs typeface="Microsoft JhengHei"/>
              </a:rPr>
              <a:t>倍之</a:t>
            </a:r>
            <a:r>
              <a:rPr sz="1550" b="1" spc="-50" dirty="0">
                <a:solidFill>
                  <a:srgbClr val="ED7C31"/>
                </a:solidFill>
                <a:latin typeface="Microsoft JhengHei"/>
                <a:cs typeface="Microsoft JhengHei"/>
              </a:rPr>
              <a:t>多</a:t>
            </a:r>
            <a:endParaRPr sz="1550">
              <a:latin typeface="Microsoft JhengHei"/>
              <a:cs typeface="Microsoft JhengHei"/>
            </a:endParaRPr>
          </a:p>
        </p:txBody>
      </p:sp>
      <p:sp>
        <p:nvSpPr>
          <p:cNvPr id="8" name="object 8"/>
          <p:cNvSpPr txBox="1">
            <a:spLocks noGrp="1"/>
          </p:cNvSpPr>
          <p:nvPr>
            <p:ph type="title"/>
          </p:nvPr>
        </p:nvSpPr>
        <p:spPr>
          <a:xfrm>
            <a:off x="1440314" y="1077722"/>
            <a:ext cx="1408430" cy="506730"/>
          </a:xfrm>
          <a:prstGeom prst="rect">
            <a:avLst/>
          </a:prstGeom>
        </p:spPr>
        <p:txBody>
          <a:bodyPr vert="horz" wrap="square" lIns="0" tIns="13335" rIns="0" bIns="0" rtlCol="0">
            <a:spAutoFit/>
          </a:bodyPr>
          <a:lstStyle/>
          <a:p>
            <a:pPr marL="12700">
              <a:lnSpc>
                <a:spcPct val="100000"/>
              </a:lnSpc>
              <a:spcBef>
                <a:spcPts val="105"/>
              </a:spcBef>
            </a:pPr>
            <a:r>
              <a:rPr spc="-10" dirty="0"/>
              <a:t>TB-</a:t>
            </a:r>
            <a:r>
              <a:rPr spc="-25" dirty="0"/>
              <a:t>HIV</a:t>
            </a:r>
          </a:p>
        </p:txBody>
      </p:sp>
      <p:grpSp>
        <p:nvGrpSpPr>
          <p:cNvPr id="9" name="object 9"/>
          <p:cNvGrpSpPr/>
          <p:nvPr/>
        </p:nvGrpSpPr>
        <p:grpSpPr>
          <a:xfrm>
            <a:off x="3508895" y="3422903"/>
            <a:ext cx="6484620" cy="3018790"/>
            <a:chOff x="3508895" y="3422903"/>
            <a:chExt cx="6484620" cy="3018790"/>
          </a:xfrm>
        </p:grpSpPr>
        <p:pic>
          <p:nvPicPr>
            <p:cNvPr id="10" name="object 10"/>
            <p:cNvPicPr/>
            <p:nvPr/>
          </p:nvPicPr>
          <p:blipFill>
            <a:blip r:embed="rId2" cstate="print"/>
            <a:stretch>
              <a:fillRect/>
            </a:stretch>
          </p:blipFill>
          <p:spPr>
            <a:xfrm>
              <a:off x="3508895" y="3422903"/>
              <a:ext cx="6484620" cy="3018282"/>
            </a:xfrm>
            <a:prstGeom prst="rect">
              <a:avLst/>
            </a:prstGeom>
          </p:spPr>
        </p:pic>
        <p:sp>
          <p:nvSpPr>
            <p:cNvPr id="11" name="object 11"/>
            <p:cNvSpPr/>
            <p:nvPr/>
          </p:nvSpPr>
          <p:spPr>
            <a:xfrm>
              <a:off x="7965833" y="4169663"/>
              <a:ext cx="0" cy="1186815"/>
            </a:xfrm>
            <a:custGeom>
              <a:avLst/>
              <a:gdLst/>
              <a:ahLst/>
              <a:cxnLst/>
              <a:rect l="l" t="t" r="r" b="b"/>
              <a:pathLst>
                <a:path h="1186814">
                  <a:moveTo>
                    <a:pt x="0" y="0"/>
                  </a:moveTo>
                  <a:lnTo>
                    <a:pt x="0" y="1186433"/>
                  </a:lnTo>
                </a:path>
              </a:pathLst>
            </a:custGeom>
            <a:ln w="16764">
              <a:solidFill>
                <a:srgbClr val="C00000"/>
              </a:solidFill>
              <a:prstDash val="sysDash"/>
            </a:ln>
          </p:spPr>
          <p:txBody>
            <a:bodyPr wrap="square" lIns="0" tIns="0" rIns="0" bIns="0" rtlCol="0"/>
            <a:lstStyle/>
            <a:p>
              <a:endParaRPr/>
            </a:p>
          </p:txBody>
        </p:sp>
        <p:sp>
          <p:nvSpPr>
            <p:cNvPr id="12" name="object 12"/>
            <p:cNvSpPr/>
            <p:nvPr/>
          </p:nvSpPr>
          <p:spPr>
            <a:xfrm>
              <a:off x="7956677" y="3899928"/>
              <a:ext cx="1347470" cy="1474470"/>
            </a:xfrm>
            <a:custGeom>
              <a:avLst/>
              <a:gdLst/>
              <a:ahLst/>
              <a:cxnLst/>
              <a:rect l="l" t="t" r="r" b="b"/>
              <a:pathLst>
                <a:path w="1347470" h="1474470">
                  <a:moveTo>
                    <a:pt x="17538" y="1472946"/>
                  </a:moveTo>
                  <a:lnTo>
                    <a:pt x="762" y="1472946"/>
                  </a:lnTo>
                  <a:lnTo>
                    <a:pt x="762" y="1474470"/>
                  </a:lnTo>
                  <a:lnTo>
                    <a:pt x="17538" y="1474470"/>
                  </a:lnTo>
                  <a:lnTo>
                    <a:pt x="17538" y="1472946"/>
                  </a:lnTo>
                  <a:close/>
                </a:path>
                <a:path w="1347470" h="1474470">
                  <a:moveTo>
                    <a:pt x="1347216" y="1524"/>
                  </a:moveTo>
                  <a:lnTo>
                    <a:pt x="1345692" y="0"/>
                  </a:lnTo>
                  <a:lnTo>
                    <a:pt x="2286" y="0"/>
                  </a:lnTo>
                  <a:lnTo>
                    <a:pt x="0" y="1524"/>
                  </a:lnTo>
                  <a:lnTo>
                    <a:pt x="0" y="276606"/>
                  </a:lnTo>
                  <a:lnTo>
                    <a:pt x="2286" y="278130"/>
                  </a:lnTo>
                  <a:lnTo>
                    <a:pt x="4572" y="278130"/>
                  </a:lnTo>
                  <a:lnTo>
                    <a:pt x="8382" y="278130"/>
                  </a:lnTo>
                  <a:lnTo>
                    <a:pt x="1338834" y="278130"/>
                  </a:lnTo>
                  <a:lnTo>
                    <a:pt x="1343406" y="278130"/>
                  </a:lnTo>
                  <a:lnTo>
                    <a:pt x="1345692" y="278130"/>
                  </a:lnTo>
                  <a:lnTo>
                    <a:pt x="1347216" y="276606"/>
                  </a:lnTo>
                  <a:lnTo>
                    <a:pt x="1347216" y="1524"/>
                  </a:lnTo>
                  <a:close/>
                </a:path>
              </a:pathLst>
            </a:custGeom>
            <a:solidFill>
              <a:srgbClr val="C00000"/>
            </a:solidFill>
          </p:spPr>
          <p:txBody>
            <a:bodyPr wrap="square" lIns="0" tIns="0" rIns="0" bIns="0" rtlCol="0"/>
            <a:lstStyle/>
            <a:p>
              <a:endParaRPr/>
            </a:p>
          </p:txBody>
        </p:sp>
      </p:grpSp>
      <p:grpSp>
        <p:nvGrpSpPr>
          <p:cNvPr id="13" name="object 13"/>
          <p:cNvGrpSpPr/>
          <p:nvPr/>
        </p:nvGrpSpPr>
        <p:grpSpPr>
          <a:xfrm>
            <a:off x="283349" y="962405"/>
            <a:ext cx="7279005" cy="1510030"/>
            <a:chOff x="283349" y="962405"/>
            <a:chExt cx="7279005" cy="1510030"/>
          </a:xfrm>
        </p:grpSpPr>
        <p:pic>
          <p:nvPicPr>
            <p:cNvPr id="14" name="object 14"/>
            <p:cNvPicPr/>
            <p:nvPr/>
          </p:nvPicPr>
          <p:blipFill>
            <a:blip r:embed="rId3" cstate="print"/>
            <a:stretch>
              <a:fillRect/>
            </a:stretch>
          </p:blipFill>
          <p:spPr>
            <a:xfrm>
              <a:off x="283349" y="962405"/>
              <a:ext cx="707898" cy="674369"/>
            </a:xfrm>
            <a:prstGeom prst="rect">
              <a:avLst/>
            </a:prstGeom>
          </p:spPr>
        </p:pic>
        <p:pic>
          <p:nvPicPr>
            <p:cNvPr id="15" name="object 15"/>
            <p:cNvPicPr/>
            <p:nvPr/>
          </p:nvPicPr>
          <p:blipFill>
            <a:blip r:embed="rId4" cstate="print"/>
            <a:stretch>
              <a:fillRect/>
            </a:stretch>
          </p:blipFill>
          <p:spPr>
            <a:xfrm>
              <a:off x="6834250" y="1889759"/>
              <a:ext cx="727709" cy="582168"/>
            </a:xfrm>
            <a:prstGeom prst="rect">
              <a:avLst/>
            </a:prstGeom>
          </p:spPr>
        </p:pic>
      </p:grpSp>
      <p:sp>
        <p:nvSpPr>
          <p:cNvPr id="16" name="object 16"/>
          <p:cNvSpPr txBox="1"/>
          <p:nvPr/>
        </p:nvSpPr>
        <p:spPr>
          <a:xfrm>
            <a:off x="8263261" y="3925315"/>
            <a:ext cx="73596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FFFFFF"/>
                </a:solidFill>
                <a:latin typeface="Microsoft JhengHei"/>
                <a:cs typeface="Microsoft JhengHei"/>
              </a:rPr>
              <a:t>5~10</a:t>
            </a:r>
            <a:r>
              <a:rPr sz="1550" b="1" spc="-50" dirty="0">
                <a:solidFill>
                  <a:srgbClr val="FFFFFF"/>
                </a:solidFill>
                <a:latin typeface="Microsoft JhengHei"/>
                <a:cs typeface="Microsoft JhengHei"/>
              </a:rPr>
              <a:t>倍</a:t>
            </a:r>
            <a:endParaRPr sz="1550">
              <a:latin typeface="Microsoft JhengHei"/>
              <a:cs typeface="Microsoft JhengHei"/>
            </a:endParaRPr>
          </a:p>
        </p:txBody>
      </p:sp>
      <p:graphicFrame>
        <p:nvGraphicFramePr>
          <p:cNvPr id="17" name="object 17"/>
          <p:cNvGraphicFramePr>
            <a:graphicFrameLocks noGrp="1"/>
          </p:cNvGraphicFramePr>
          <p:nvPr/>
        </p:nvGraphicFramePr>
        <p:xfrm>
          <a:off x="1246517" y="3632420"/>
          <a:ext cx="2329815" cy="2661285"/>
        </p:xfrm>
        <a:graphic>
          <a:graphicData uri="http://schemas.openxmlformats.org/drawingml/2006/table">
            <a:tbl>
              <a:tblPr firstRow="1" bandRow="1">
                <a:tableStyleId>{2D5ABB26-0587-4C30-8999-92F81FD0307C}</a:tableStyleId>
              </a:tblPr>
              <a:tblGrid>
                <a:gridCol w="659130">
                  <a:extLst>
                    <a:ext uri="{9D8B030D-6E8A-4147-A177-3AD203B41FA5}">
                      <a16:colId xmlns:a16="http://schemas.microsoft.com/office/drawing/2014/main" val="20000"/>
                    </a:ext>
                  </a:extLst>
                </a:gridCol>
                <a:gridCol w="830580">
                  <a:extLst>
                    <a:ext uri="{9D8B030D-6E8A-4147-A177-3AD203B41FA5}">
                      <a16:colId xmlns:a16="http://schemas.microsoft.com/office/drawing/2014/main" val="20001"/>
                    </a:ext>
                  </a:extLst>
                </a:gridCol>
                <a:gridCol w="840105">
                  <a:extLst>
                    <a:ext uri="{9D8B030D-6E8A-4147-A177-3AD203B41FA5}">
                      <a16:colId xmlns:a16="http://schemas.microsoft.com/office/drawing/2014/main" val="20002"/>
                    </a:ext>
                  </a:extLst>
                </a:gridCol>
              </a:tblGrid>
              <a:tr h="343535">
                <a:tc>
                  <a:txBody>
                    <a:bodyPr/>
                    <a:lstStyle/>
                    <a:p>
                      <a:pPr marL="6350">
                        <a:lnSpc>
                          <a:spcPct val="100000"/>
                        </a:lnSpc>
                        <a:spcBef>
                          <a:spcPts val="620"/>
                        </a:spcBef>
                      </a:pPr>
                      <a:r>
                        <a:rPr sz="850" dirty="0">
                          <a:latin typeface="Microsoft JhengHei"/>
                          <a:cs typeface="Microsoft JhengHei"/>
                        </a:rPr>
                        <a:t>年齡層</a:t>
                      </a:r>
                      <a:r>
                        <a:rPr sz="1275" baseline="3267" dirty="0">
                          <a:latin typeface="Arial MT"/>
                          <a:cs typeface="Arial MT"/>
                        </a:rPr>
                        <a:t>(</a:t>
                      </a:r>
                      <a:r>
                        <a:rPr sz="850" dirty="0">
                          <a:latin typeface="Microsoft JhengHei"/>
                          <a:cs typeface="Microsoft JhengHei"/>
                        </a:rPr>
                        <a:t>歲</a:t>
                      </a:r>
                      <a:r>
                        <a:rPr sz="1275" spc="-75" baseline="3267" dirty="0">
                          <a:latin typeface="Arial MT"/>
                          <a:cs typeface="Arial MT"/>
                        </a:rPr>
                        <a:t>)</a:t>
                      </a:r>
                      <a:endParaRPr sz="1275" baseline="3267">
                        <a:latin typeface="Arial MT"/>
                        <a:cs typeface="Arial MT"/>
                      </a:endParaRPr>
                    </a:p>
                  </a:txBody>
                  <a:tcPr marL="0" marR="0" marT="78740" marB="0">
                    <a:lnB w="6350">
                      <a:solidFill>
                        <a:srgbClr val="000000"/>
                      </a:solidFill>
                      <a:prstDash val="solid"/>
                    </a:lnB>
                  </a:tcPr>
                </a:tc>
                <a:tc>
                  <a:txBody>
                    <a:bodyPr/>
                    <a:lstStyle/>
                    <a:p>
                      <a:pPr marL="132715">
                        <a:lnSpc>
                          <a:spcPct val="100000"/>
                        </a:lnSpc>
                        <a:spcBef>
                          <a:spcPts val="90"/>
                        </a:spcBef>
                      </a:pPr>
                      <a:r>
                        <a:rPr sz="850" dirty="0">
                          <a:latin typeface="Microsoft JhengHei"/>
                          <a:cs typeface="Microsoft JhengHei"/>
                        </a:rPr>
                        <a:t>全國發生</a:t>
                      </a:r>
                      <a:r>
                        <a:rPr sz="850" spc="-50" dirty="0">
                          <a:latin typeface="Microsoft JhengHei"/>
                          <a:cs typeface="Microsoft JhengHei"/>
                        </a:rPr>
                        <a:t>率</a:t>
                      </a:r>
                      <a:endParaRPr sz="850">
                        <a:latin typeface="Microsoft JhengHei"/>
                        <a:cs typeface="Microsoft JhengHei"/>
                      </a:endParaRPr>
                    </a:p>
                    <a:p>
                      <a:pPr marL="194310">
                        <a:lnSpc>
                          <a:spcPct val="100000"/>
                        </a:lnSpc>
                        <a:spcBef>
                          <a:spcPts val="30"/>
                        </a:spcBef>
                      </a:pPr>
                      <a:r>
                        <a:rPr sz="1275" baseline="3267" dirty="0">
                          <a:latin typeface="Arial MT"/>
                          <a:cs typeface="Arial MT"/>
                        </a:rPr>
                        <a:t>(2021</a:t>
                      </a:r>
                      <a:r>
                        <a:rPr sz="850" dirty="0">
                          <a:latin typeface="Microsoft JhengHei"/>
                          <a:cs typeface="Microsoft JhengHei"/>
                        </a:rPr>
                        <a:t>年</a:t>
                      </a:r>
                      <a:r>
                        <a:rPr sz="1275" spc="-75" baseline="3267" dirty="0">
                          <a:latin typeface="Arial MT"/>
                          <a:cs typeface="Arial MT"/>
                        </a:rPr>
                        <a:t>)</a:t>
                      </a:r>
                      <a:endParaRPr sz="1275" baseline="3267">
                        <a:latin typeface="Arial MT"/>
                        <a:cs typeface="Arial MT"/>
                      </a:endParaRPr>
                    </a:p>
                  </a:txBody>
                  <a:tcPr marL="0" marR="0" marT="11430" marB="0">
                    <a:lnB w="6350">
                      <a:solidFill>
                        <a:srgbClr val="000000"/>
                      </a:solidFill>
                      <a:prstDash val="solid"/>
                    </a:lnB>
                  </a:tcPr>
                </a:tc>
                <a:tc>
                  <a:txBody>
                    <a:bodyPr/>
                    <a:lstStyle/>
                    <a:p>
                      <a:pPr marL="203200" marR="84455" indent="-110489">
                        <a:lnSpc>
                          <a:spcPct val="102899"/>
                        </a:lnSpc>
                        <a:spcBef>
                          <a:spcPts val="60"/>
                        </a:spcBef>
                      </a:pPr>
                      <a:r>
                        <a:rPr sz="1275" baseline="3267" dirty="0">
                          <a:latin typeface="Arial MT"/>
                          <a:cs typeface="Arial MT"/>
                        </a:rPr>
                        <a:t>PLHIV</a:t>
                      </a:r>
                      <a:r>
                        <a:rPr sz="850" dirty="0">
                          <a:latin typeface="Microsoft JhengHei"/>
                          <a:cs typeface="Microsoft JhengHei"/>
                        </a:rPr>
                        <a:t>發生</a:t>
                      </a:r>
                      <a:r>
                        <a:rPr sz="850" spc="-50" dirty="0">
                          <a:latin typeface="Microsoft JhengHei"/>
                          <a:cs typeface="Microsoft JhengHei"/>
                        </a:rPr>
                        <a:t>率</a:t>
                      </a:r>
                      <a:r>
                        <a:rPr sz="850" dirty="0">
                          <a:latin typeface="Microsoft JhengHei"/>
                          <a:cs typeface="Microsoft JhengHei"/>
                        </a:rPr>
                        <a:t> </a:t>
                      </a:r>
                      <a:r>
                        <a:rPr sz="1275" baseline="3267" dirty="0">
                          <a:latin typeface="Arial MT"/>
                          <a:cs typeface="Arial MT"/>
                        </a:rPr>
                        <a:t>(2021</a:t>
                      </a:r>
                      <a:r>
                        <a:rPr sz="850" dirty="0">
                          <a:latin typeface="Microsoft JhengHei"/>
                          <a:cs typeface="Microsoft JhengHei"/>
                        </a:rPr>
                        <a:t>年</a:t>
                      </a:r>
                      <a:r>
                        <a:rPr sz="1275" spc="-75" baseline="3267" dirty="0">
                          <a:latin typeface="Arial MT"/>
                          <a:cs typeface="Arial MT"/>
                        </a:rPr>
                        <a:t>)</a:t>
                      </a:r>
                      <a:endParaRPr sz="1275" baseline="3267">
                        <a:latin typeface="Arial MT"/>
                        <a:cs typeface="Arial MT"/>
                      </a:endParaRPr>
                    </a:p>
                  </a:txBody>
                  <a:tcPr marL="0" marR="0" marT="7620" marB="0">
                    <a:lnB w="6350">
                      <a:solidFill>
                        <a:srgbClr val="000000"/>
                      </a:solidFill>
                      <a:prstDash val="solid"/>
                    </a:lnB>
                  </a:tcPr>
                </a:tc>
                <a:extLst>
                  <a:ext uri="{0D108BD9-81ED-4DB2-BD59-A6C34878D82A}">
                    <a16:rowId xmlns:a16="http://schemas.microsoft.com/office/drawing/2014/main" val="10000"/>
                  </a:ext>
                </a:extLst>
              </a:tr>
              <a:tr h="210820">
                <a:tc>
                  <a:txBody>
                    <a:bodyPr/>
                    <a:lstStyle/>
                    <a:p>
                      <a:pPr marL="6350">
                        <a:lnSpc>
                          <a:spcPct val="100000"/>
                        </a:lnSpc>
                        <a:spcBef>
                          <a:spcPts val="310"/>
                        </a:spcBef>
                      </a:pPr>
                      <a:r>
                        <a:rPr sz="850" spc="-25" dirty="0">
                          <a:latin typeface="Arial MT"/>
                          <a:cs typeface="Arial MT"/>
                        </a:rPr>
                        <a:t>&lt;15</a:t>
                      </a:r>
                      <a:endParaRPr sz="850">
                        <a:latin typeface="Arial MT"/>
                        <a:cs typeface="Arial MT"/>
                      </a:endParaRPr>
                    </a:p>
                  </a:txBody>
                  <a:tcPr marL="0" marR="0" marT="39370" marB="0">
                    <a:lnT w="6350">
                      <a:solidFill>
                        <a:srgbClr val="000000"/>
                      </a:solidFill>
                      <a:prstDash val="solid"/>
                    </a:lnT>
                    <a:lnB w="6350">
                      <a:solidFill>
                        <a:srgbClr val="000000"/>
                      </a:solidFill>
                      <a:prstDash val="dot"/>
                    </a:lnB>
                  </a:tcPr>
                </a:tc>
                <a:tc>
                  <a:txBody>
                    <a:bodyPr/>
                    <a:lstStyle/>
                    <a:p>
                      <a:pPr marR="232410" algn="r">
                        <a:lnSpc>
                          <a:spcPct val="100000"/>
                        </a:lnSpc>
                        <a:spcBef>
                          <a:spcPts val="310"/>
                        </a:spcBef>
                      </a:pPr>
                      <a:r>
                        <a:rPr sz="850" spc="-25" dirty="0">
                          <a:latin typeface="Arial MT"/>
                          <a:cs typeface="Arial MT"/>
                        </a:rPr>
                        <a:t>0.7</a:t>
                      </a:r>
                      <a:endParaRPr sz="850">
                        <a:latin typeface="Arial MT"/>
                        <a:cs typeface="Arial MT"/>
                      </a:endParaRPr>
                    </a:p>
                  </a:txBody>
                  <a:tcPr marL="0" marR="0" marT="39370" marB="0">
                    <a:lnT w="6350">
                      <a:solidFill>
                        <a:srgbClr val="000000"/>
                      </a:solidFill>
                      <a:prstDash val="solid"/>
                    </a:lnT>
                    <a:lnB w="6350">
                      <a:solidFill>
                        <a:srgbClr val="000000"/>
                      </a:solidFill>
                      <a:prstDash val="dot"/>
                    </a:lnB>
                  </a:tcPr>
                </a:tc>
                <a:tc>
                  <a:txBody>
                    <a:bodyPr/>
                    <a:lstStyle/>
                    <a:p>
                      <a:pPr marR="233679" algn="r">
                        <a:lnSpc>
                          <a:spcPct val="100000"/>
                        </a:lnSpc>
                        <a:spcBef>
                          <a:spcPts val="310"/>
                        </a:spcBef>
                      </a:pPr>
                      <a:r>
                        <a:rPr sz="850" spc="-25" dirty="0">
                          <a:latin typeface="Arial MT"/>
                          <a:cs typeface="Arial MT"/>
                        </a:rPr>
                        <a:t>0.0</a:t>
                      </a:r>
                      <a:endParaRPr sz="850">
                        <a:latin typeface="Arial MT"/>
                        <a:cs typeface="Arial MT"/>
                      </a:endParaRPr>
                    </a:p>
                  </a:txBody>
                  <a:tcPr marL="0" marR="0" marT="39370" marB="0">
                    <a:lnT w="6350">
                      <a:solidFill>
                        <a:srgbClr val="000000"/>
                      </a:solidFill>
                      <a:prstDash val="solid"/>
                    </a:lnT>
                    <a:lnB w="6350">
                      <a:solidFill>
                        <a:srgbClr val="000000"/>
                      </a:solidFill>
                      <a:prstDash val="dot"/>
                    </a:lnB>
                  </a:tcPr>
                </a:tc>
                <a:extLst>
                  <a:ext uri="{0D108BD9-81ED-4DB2-BD59-A6C34878D82A}">
                    <a16:rowId xmlns:a16="http://schemas.microsoft.com/office/drawing/2014/main" val="10001"/>
                  </a:ext>
                </a:extLst>
              </a:tr>
              <a:tr h="210820">
                <a:tc>
                  <a:txBody>
                    <a:bodyPr/>
                    <a:lstStyle/>
                    <a:p>
                      <a:pPr marL="6350">
                        <a:lnSpc>
                          <a:spcPct val="100000"/>
                        </a:lnSpc>
                        <a:spcBef>
                          <a:spcPts val="305"/>
                        </a:spcBef>
                      </a:pPr>
                      <a:r>
                        <a:rPr sz="850" dirty="0">
                          <a:latin typeface="Arial MT"/>
                          <a:cs typeface="Arial MT"/>
                        </a:rPr>
                        <a:t>15-</a:t>
                      </a:r>
                      <a:r>
                        <a:rPr sz="850" spc="-25" dirty="0">
                          <a:latin typeface="Arial MT"/>
                          <a:cs typeface="Arial MT"/>
                        </a:rPr>
                        <a:t>19</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2410" algn="r">
                        <a:lnSpc>
                          <a:spcPct val="100000"/>
                        </a:lnSpc>
                        <a:spcBef>
                          <a:spcPts val="305"/>
                        </a:spcBef>
                      </a:pPr>
                      <a:r>
                        <a:rPr sz="850" spc="-25" dirty="0">
                          <a:latin typeface="Arial MT"/>
                          <a:cs typeface="Arial MT"/>
                        </a:rPr>
                        <a:t>5.4</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3679" algn="r">
                        <a:lnSpc>
                          <a:spcPct val="100000"/>
                        </a:lnSpc>
                        <a:spcBef>
                          <a:spcPts val="305"/>
                        </a:spcBef>
                      </a:pPr>
                      <a:r>
                        <a:rPr sz="850" spc="-25" dirty="0">
                          <a:latin typeface="Arial MT"/>
                          <a:cs typeface="Arial MT"/>
                        </a:rPr>
                        <a:t>0.0</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2"/>
                  </a:ext>
                </a:extLst>
              </a:tr>
              <a:tr h="210820">
                <a:tc>
                  <a:txBody>
                    <a:bodyPr/>
                    <a:lstStyle/>
                    <a:p>
                      <a:pPr marL="6350">
                        <a:lnSpc>
                          <a:spcPct val="100000"/>
                        </a:lnSpc>
                        <a:spcBef>
                          <a:spcPts val="305"/>
                        </a:spcBef>
                      </a:pPr>
                      <a:r>
                        <a:rPr sz="850" dirty="0">
                          <a:latin typeface="Arial MT"/>
                          <a:cs typeface="Arial MT"/>
                        </a:rPr>
                        <a:t>20-</a:t>
                      </a:r>
                      <a:r>
                        <a:rPr sz="850" spc="-25" dirty="0">
                          <a:latin typeface="Arial MT"/>
                          <a:cs typeface="Arial MT"/>
                        </a:rPr>
                        <a:t>24</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2410" algn="r">
                        <a:lnSpc>
                          <a:spcPct val="100000"/>
                        </a:lnSpc>
                        <a:spcBef>
                          <a:spcPts val="305"/>
                        </a:spcBef>
                      </a:pPr>
                      <a:r>
                        <a:rPr sz="850" spc="-25" dirty="0">
                          <a:latin typeface="Arial MT"/>
                          <a:cs typeface="Arial MT"/>
                        </a:rPr>
                        <a:t>6.5</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3679" algn="r">
                        <a:lnSpc>
                          <a:spcPct val="100000"/>
                        </a:lnSpc>
                        <a:spcBef>
                          <a:spcPts val="305"/>
                        </a:spcBef>
                      </a:pPr>
                      <a:r>
                        <a:rPr sz="850" spc="-25" dirty="0">
                          <a:latin typeface="Arial MT"/>
                          <a:cs typeface="Arial MT"/>
                        </a:rPr>
                        <a:t>0.0</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3"/>
                  </a:ext>
                </a:extLst>
              </a:tr>
              <a:tr h="210185">
                <a:tc>
                  <a:txBody>
                    <a:bodyPr/>
                    <a:lstStyle/>
                    <a:p>
                      <a:pPr marL="6350">
                        <a:lnSpc>
                          <a:spcPct val="100000"/>
                        </a:lnSpc>
                        <a:spcBef>
                          <a:spcPts val="305"/>
                        </a:spcBef>
                      </a:pPr>
                      <a:r>
                        <a:rPr sz="850" dirty="0">
                          <a:latin typeface="Arial MT"/>
                          <a:cs typeface="Arial MT"/>
                        </a:rPr>
                        <a:t>25-</a:t>
                      </a:r>
                      <a:r>
                        <a:rPr sz="850" spc="-25" dirty="0">
                          <a:latin typeface="Arial MT"/>
                          <a:cs typeface="Arial MT"/>
                        </a:rPr>
                        <a:t>29</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3045" algn="r">
                        <a:lnSpc>
                          <a:spcPct val="100000"/>
                        </a:lnSpc>
                        <a:spcBef>
                          <a:spcPts val="305"/>
                        </a:spcBef>
                      </a:pPr>
                      <a:r>
                        <a:rPr sz="850" spc="-25" dirty="0">
                          <a:latin typeface="Arial MT"/>
                          <a:cs typeface="Arial MT"/>
                        </a:rPr>
                        <a:t>6.5</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4315" algn="r">
                        <a:lnSpc>
                          <a:spcPct val="100000"/>
                        </a:lnSpc>
                        <a:spcBef>
                          <a:spcPts val="305"/>
                        </a:spcBef>
                      </a:pPr>
                      <a:r>
                        <a:rPr sz="850" spc="-25" dirty="0">
                          <a:latin typeface="Arial MT"/>
                          <a:cs typeface="Arial MT"/>
                        </a:rPr>
                        <a:t>0.0</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4"/>
                  </a:ext>
                </a:extLst>
              </a:tr>
              <a:tr h="210820">
                <a:tc>
                  <a:txBody>
                    <a:bodyPr/>
                    <a:lstStyle/>
                    <a:p>
                      <a:pPr marL="6350">
                        <a:lnSpc>
                          <a:spcPct val="100000"/>
                        </a:lnSpc>
                        <a:spcBef>
                          <a:spcPts val="315"/>
                        </a:spcBef>
                      </a:pPr>
                      <a:r>
                        <a:rPr sz="850" dirty="0">
                          <a:latin typeface="Arial MT"/>
                          <a:cs typeface="Arial MT"/>
                        </a:rPr>
                        <a:t>30-</a:t>
                      </a:r>
                      <a:r>
                        <a:rPr sz="850" spc="-25" dirty="0">
                          <a:latin typeface="Arial MT"/>
                          <a:cs typeface="Arial MT"/>
                        </a:rPr>
                        <a:t>34</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3045" algn="r">
                        <a:lnSpc>
                          <a:spcPct val="100000"/>
                        </a:lnSpc>
                        <a:spcBef>
                          <a:spcPts val="315"/>
                        </a:spcBef>
                      </a:pPr>
                      <a:r>
                        <a:rPr sz="850" spc="-25" dirty="0">
                          <a:latin typeface="Arial MT"/>
                          <a:cs typeface="Arial MT"/>
                        </a:rPr>
                        <a:t>7.3</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4315" algn="r">
                        <a:lnSpc>
                          <a:spcPct val="100000"/>
                        </a:lnSpc>
                        <a:spcBef>
                          <a:spcPts val="315"/>
                        </a:spcBef>
                      </a:pPr>
                      <a:r>
                        <a:rPr sz="850" spc="-20" dirty="0">
                          <a:latin typeface="Arial MT"/>
                          <a:cs typeface="Arial MT"/>
                        </a:rPr>
                        <a:t>15.4</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5"/>
                  </a:ext>
                </a:extLst>
              </a:tr>
              <a:tr h="210820">
                <a:tc>
                  <a:txBody>
                    <a:bodyPr/>
                    <a:lstStyle/>
                    <a:p>
                      <a:pPr marL="6350">
                        <a:lnSpc>
                          <a:spcPct val="100000"/>
                        </a:lnSpc>
                        <a:spcBef>
                          <a:spcPts val="315"/>
                        </a:spcBef>
                      </a:pPr>
                      <a:r>
                        <a:rPr sz="850" dirty="0">
                          <a:latin typeface="Arial MT"/>
                          <a:cs typeface="Arial MT"/>
                        </a:rPr>
                        <a:t>35-</a:t>
                      </a:r>
                      <a:r>
                        <a:rPr sz="850" spc="-25" dirty="0">
                          <a:latin typeface="Arial MT"/>
                          <a:cs typeface="Arial MT"/>
                        </a:rPr>
                        <a:t>39</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3045" algn="r">
                        <a:lnSpc>
                          <a:spcPct val="100000"/>
                        </a:lnSpc>
                        <a:spcBef>
                          <a:spcPts val="315"/>
                        </a:spcBef>
                      </a:pPr>
                      <a:r>
                        <a:rPr sz="850" spc="-20" dirty="0">
                          <a:latin typeface="Arial MT"/>
                          <a:cs typeface="Arial MT"/>
                        </a:rPr>
                        <a:t>10.4</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4315" algn="r">
                        <a:lnSpc>
                          <a:spcPct val="100000"/>
                        </a:lnSpc>
                        <a:spcBef>
                          <a:spcPts val="315"/>
                        </a:spcBef>
                      </a:pPr>
                      <a:r>
                        <a:rPr sz="850" spc="-20" dirty="0">
                          <a:latin typeface="Arial MT"/>
                          <a:cs typeface="Arial MT"/>
                        </a:rPr>
                        <a:t>64.5</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6"/>
                  </a:ext>
                </a:extLst>
              </a:tr>
              <a:tr h="210820">
                <a:tc>
                  <a:txBody>
                    <a:bodyPr/>
                    <a:lstStyle/>
                    <a:p>
                      <a:pPr marL="6350">
                        <a:lnSpc>
                          <a:spcPct val="100000"/>
                        </a:lnSpc>
                        <a:spcBef>
                          <a:spcPts val="305"/>
                        </a:spcBef>
                      </a:pPr>
                      <a:r>
                        <a:rPr sz="850" dirty="0">
                          <a:latin typeface="Arial MT"/>
                          <a:cs typeface="Arial MT"/>
                        </a:rPr>
                        <a:t>40-</a:t>
                      </a:r>
                      <a:r>
                        <a:rPr sz="850" spc="-25" dirty="0">
                          <a:latin typeface="Arial MT"/>
                          <a:cs typeface="Arial MT"/>
                        </a:rPr>
                        <a:t>44</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3045" algn="r">
                        <a:lnSpc>
                          <a:spcPct val="100000"/>
                        </a:lnSpc>
                        <a:spcBef>
                          <a:spcPts val="305"/>
                        </a:spcBef>
                      </a:pPr>
                      <a:r>
                        <a:rPr sz="850" spc="-20" dirty="0">
                          <a:latin typeface="Arial MT"/>
                          <a:cs typeface="Arial MT"/>
                        </a:rPr>
                        <a:t>11.3</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4315" algn="r">
                        <a:lnSpc>
                          <a:spcPct val="100000"/>
                        </a:lnSpc>
                        <a:spcBef>
                          <a:spcPts val="305"/>
                        </a:spcBef>
                      </a:pPr>
                      <a:r>
                        <a:rPr sz="850" spc="-20" dirty="0">
                          <a:latin typeface="Arial MT"/>
                          <a:cs typeface="Arial MT"/>
                        </a:rPr>
                        <a:t>69.5</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7"/>
                  </a:ext>
                </a:extLst>
              </a:tr>
              <a:tr h="210820">
                <a:tc>
                  <a:txBody>
                    <a:bodyPr/>
                    <a:lstStyle/>
                    <a:p>
                      <a:pPr marL="6350">
                        <a:lnSpc>
                          <a:spcPct val="100000"/>
                        </a:lnSpc>
                        <a:spcBef>
                          <a:spcPts val="305"/>
                        </a:spcBef>
                      </a:pPr>
                      <a:r>
                        <a:rPr sz="850" dirty="0">
                          <a:latin typeface="Arial MT"/>
                          <a:cs typeface="Arial MT"/>
                        </a:rPr>
                        <a:t>45-</a:t>
                      </a:r>
                      <a:r>
                        <a:rPr sz="850" spc="-25" dirty="0">
                          <a:latin typeface="Arial MT"/>
                          <a:cs typeface="Arial MT"/>
                        </a:rPr>
                        <a:t>49</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3045" algn="r">
                        <a:lnSpc>
                          <a:spcPct val="100000"/>
                        </a:lnSpc>
                        <a:spcBef>
                          <a:spcPts val="305"/>
                        </a:spcBef>
                      </a:pPr>
                      <a:r>
                        <a:rPr sz="850" spc="-20" dirty="0">
                          <a:latin typeface="Arial MT"/>
                          <a:cs typeface="Arial MT"/>
                        </a:rPr>
                        <a:t>15.3</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4315" algn="r">
                        <a:lnSpc>
                          <a:spcPct val="100000"/>
                        </a:lnSpc>
                        <a:spcBef>
                          <a:spcPts val="305"/>
                        </a:spcBef>
                      </a:pPr>
                      <a:r>
                        <a:rPr sz="850" spc="-25" dirty="0">
                          <a:latin typeface="Arial MT"/>
                          <a:cs typeface="Arial MT"/>
                        </a:rPr>
                        <a:t>0.0</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8"/>
                  </a:ext>
                </a:extLst>
              </a:tr>
              <a:tr h="210185">
                <a:tc>
                  <a:txBody>
                    <a:bodyPr/>
                    <a:lstStyle/>
                    <a:p>
                      <a:pPr marL="6350">
                        <a:lnSpc>
                          <a:spcPct val="100000"/>
                        </a:lnSpc>
                        <a:spcBef>
                          <a:spcPts val="305"/>
                        </a:spcBef>
                      </a:pPr>
                      <a:r>
                        <a:rPr sz="850" dirty="0">
                          <a:latin typeface="Arial MT"/>
                          <a:cs typeface="Arial MT"/>
                        </a:rPr>
                        <a:t>50-</a:t>
                      </a:r>
                      <a:r>
                        <a:rPr sz="850" spc="-25" dirty="0">
                          <a:latin typeface="Arial MT"/>
                          <a:cs typeface="Arial MT"/>
                        </a:rPr>
                        <a:t>54</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3045" algn="r">
                        <a:lnSpc>
                          <a:spcPct val="100000"/>
                        </a:lnSpc>
                        <a:spcBef>
                          <a:spcPts val="305"/>
                        </a:spcBef>
                      </a:pPr>
                      <a:r>
                        <a:rPr sz="850" spc="-20" dirty="0">
                          <a:latin typeface="Arial MT"/>
                          <a:cs typeface="Arial MT"/>
                        </a:rPr>
                        <a:t>22.6</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tc>
                  <a:txBody>
                    <a:bodyPr/>
                    <a:lstStyle/>
                    <a:p>
                      <a:pPr marR="234315" algn="r">
                        <a:lnSpc>
                          <a:spcPct val="100000"/>
                        </a:lnSpc>
                        <a:spcBef>
                          <a:spcPts val="305"/>
                        </a:spcBef>
                      </a:pPr>
                      <a:r>
                        <a:rPr sz="850" spc="-10" dirty="0">
                          <a:latin typeface="Arial MT"/>
                          <a:cs typeface="Arial MT"/>
                        </a:rPr>
                        <a:t>226.5</a:t>
                      </a:r>
                      <a:endParaRPr sz="850">
                        <a:latin typeface="Arial MT"/>
                        <a:cs typeface="Arial MT"/>
                      </a:endParaRPr>
                    </a:p>
                  </a:txBody>
                  <a:tcPr marL="0" marR="0" marT="3873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09"/>
                  </a:ext>
                </a:extLst>
              </a:tr>
              <a:tr h="210820">
                <a:tc>
                  <a:txBody>
                    <a:bodyPr/>
                    <a:lstStyle/>
                    <a:p>
                      <a:pPr marL="6350">
                        <a:lnSpc>
                          <a:spcPct val="100000"/>
                        </a:lnSpc>
                        <a:spcBef>
                          <a:spcPts val="315"/>
                        </a:spcBef>
                      </a:pPr>
                      <a:r>
                        <a:rPr sz="850" dirty="0">
                          <a:latin typeface="Arial MT"/>
                          <a:cs typeface="Arial MT"/>
                        </a:rPr>
                        <a:t>55-</a:t>
                      </a:r>
                      <a:r>
                        <a:rPr sz="850" spc="-25" dirty="0">
                          <a:latin typeface="Arial MT"/>
                          <a:cs typeface="Arial MT"/>
                        </a:rPr>
                        <a:t>59</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3045" algn="r">
                        <a:lnSpc>
                          <a:spcPct val="100000"/>
                        </a:lnSpc>
                        <a:spcBef>
                          <a:spcPts val="315"/>
                        </a:spcBef>
                      </a:pPr>
                      <a:r>
                        <a:rPr sz="850" spc="-20" dirty="0">
                          <a:latin typeface="Arial MT"/>
                          <a:cs typeface="Arial MT"/>
                        </a:rPr>
                        <a:t>30.8</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4315" algn="r">
                        <a:lnSpc>
                          <a:spcPct val="100000"/>
                        </a:lnSpc>
                        <a:spcBef>
                          <a:spcPts val="315"/>
                        </a:spcBef>
                      </a:pPr>
                      <a:r>
                        <a:rPr sz="850" spc="-10" dirty="0">
                          <a:latin typeface="Arial MT"/>
                          <a:cs typeface="Arial MT"/>
                        </a:rPr>
                        <a:t>151.5</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10"/>
                  </a:ext>
                </a:extLst>
              </a:tr>
              <a:tr h="210820">
                <a:tc>
                  <a:txBody>
                    <a:bodyPr/>
                    <a:lstStyle/>
                    <a:p>
                      <a:pPr marL="6350">
                        <a:lnSpc>
                          <a:spcPct val="100000"/>
                        </a:lnSpc>
                        <a:spcBef>
                          <a:spcPts val="315"/>
                        </a:spcBef>
                      </a:pPr>
                      <a:r>
                        <a:rPr sz="850" dirty="0">
                          <a:latin typeface="Arial MT"/>
                          <a:cs typeface="Arial MT"/>
                        </a:rPr>
                        <a:t>60-</a:t>
                      </a:r>
                      <a:r>
                        <a:rPr sz="850" spc="-25" dirty="0">
                          <a:latin typeface="Arial MT"/>
                          <a:cs typeface="Arial MT"/>
                        </a:rPr>
                        <a:t>64</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3045" algn="r">
                        <a:lnSpc>
                          <a:spcPct val="100000"/>
                        </a:lnSpc>
                        <a:spcBef>
                          <a:spcPts val="315"/>
                        </a:spcBef>
                      </a:pPr>
                      <a:r>
                        <a:rPr sz="850" spc="-20" dirty="0">
                          <a:latin typeface="Arial MT"/>
                          <a:cs typeface="Arial MT"/>
                        </a:rPr>
                        <a:t>42.5</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tc>
                  <a:txBody>
                    <a:bodyPr/>
                    <a:lstStyle/>
                    <a:p>
                      <a:pPr marR="234315" algn="r">
                        <a:lnSpc>
                          <a:spcPct val="100000"/>
                        </a:lnSpc>
                        <a:spcBef>
                          <a:spcPts val="315"/>
                        </a:spcBef>
                      </a:pPr>
                      <a:r>
                        <a:rPr sz="850" spc="-10" dirty="0">
                          <a:latin typeface="Arial MT"/>
                          <a:cs typeface="Arial MT"/>
                        </a:rPr>
                        <a:t>397.2</a:t>
                      </a:r>
                      <a:endParaRPr sz="850">
                        <a:latin typeface="Arial MT"/>
                        <a:cs typeface="Arial MT"/>
                      </a:endParaRPr>
                    </a:p>
                  </a:txBody>
                  <a:tcPr marL="0" marR="0" marT="40005" marB="0">
                    <a:lnT w="6350">
                      <a:solidFill>
                        <a:srgbClr val="000000"/>
                      </a:solidFill>
                      <a:prstDash val="dot"/>
                    </a:lnT>
                    <a:lnB w="6350">
                      <a:solidFill>
                        <a:srgbClr val="000000"/>
                      </a:solidFill>
                      <a:prstDash val="dot"/>
                    </a:lnB>
                  </a:tcPr>
                </a:tc>
                <a:extLst>
                  <a:ext uri="{0D108BD9-81ED-4DB2-BD59-A6C34878D82A}">
                    <a16:rowId xmlns:a16="http://schemas.microsoft.com/office/drawing/2014/main" val="10011"/>
                  </a:ext>
                </a:extLst>
              </a:tr>
            </a:tbl>
          </a:graphicData>
        </a:graphic>
      </p:graphicFrame>
      <p:grpSp>
        <p:nvGrpSpPr>
          <p:cNvPr id="18" name="object 18"/>
          <p:cNvGrpSpPr/>
          <p:nvPr/>
        </p:nvGrpSpPr>
        <p:grpSpPr>
          <a:xfrm>
            <a:off x="1246517" y="3560330"/>
            <a:ext cx="8061959" cy="1779905"/>
            <a:chOff x="1246517" y="3560330"/>
            <a:chExt cx="8061959" cy="1779905"/>
          </a:xfrm>
        </p:grpSpPr>
        <p:sp>
          <p:nvSpPr>
            <p:cNvPr id="19" name="object 19"/>
            <p:cNvSpPr/>
            <p:nvPr/>
          </p:nvSpPr>
          <p:spPr>
            <a:xfrm>
              <a:off x="9300095" y="4169664"/>
              <a:ext cx="0" cy="1156335"/>
            </a:xfrm>
            <a:custGeom>
              <a:avLst/>
              <a:gdLst/>
              <a:ahLst/>
              <a:cxnLst/>
              <a:rect l="l" t="t" r="r" b="b"/>
              <a:pathLst>
                <a:path h="1156335">
                  <a:moveTo>
                    <a:pt x="0" y="0"/>
                  </a:moveTo>
                  <a:lnTo>
                    <a:pt x="0" y="1155953"/>
                  </a:lnTo>
                </a:path>
              </a:pathLst>
            </a:custGeom>
            <a:ln w="16764">
              <a:solidFill>
                <a:srgbClr val="C00000"/>
              </a:solidFill>
              <a:prstDash val="sysDash"/>
            </a:ln>
          </p:spPr>
          <p:txBody>
            <a:bodyPr wrap="square" lIns="0" tIns="0" rIns="0" bIns="0" rtlCol="0"/>
            <a:lstStyle/>
            <a:p>
              <a:endParaRPr/>
            </a:p>
          </p:txBody>
        </p:sp>
        <p:pic>
          <p:nvPicPr>
            <p:cNvPr id="20" name="object 20"/>
            <p:cNvPicPr/>
            <p:nvPr/>
          </p:nvPicPr>
          <p:blipFill>
            <a:blip r:embed="rId5" cstate="print"/>
            <a:stretch>
              <a:fillRect/>
            </a:stretch>
          </p:blipFill>
          <p:spPr>
            <a:xfrm>
              <a:off x="7968881" y="4155186"/>
              <a:ext cx="1322069" cy="1184910"/>
            </a:xfrm>
            <a:prstGeom prst="rect">
              <a:avLst/>
            </a:prstGeom>
          </p:spPr>
        </p:pic>
        <p:sp>
          <p:nvSpPr>
            <p:cNvPr id="21" name="object 21"/>
            <p:cNvSpPr/>
            <p:nvPr/>
          </p:nvSpPr>
          <p:spPr>
            <a:xfrm>
              <a:off x="1246517" y="3563112"/>
              <a:ext cx="2329815" cy="0"/>
            </a:xfrm>
            <a:custGeom>
              <a:avLst/>
              <a:gdLst/>
              <a:ahLst/>
              <a:cxnLst/>
              <a:rect l="l" t="t" r="r" b="b"/>
              <a:pathLst>
                <a:path w="2329815">
                  <a:moveTo>
                    <a:pt x="0" y="0"/>
                  </a:moveTo>
                  <a:lnTo>
                    <a:pt x="2329434" y="0"/>
                  </a:lnTo>
                </a:path>
              </a:pathLst>
            </a:custGeom>
            <a:ln w="5562">
              <a:solidFill>
                <a:srgbClr val="000000"/>
              </a:solidFill>
            </a:ln>
          </p:spPr>
          <p:txBody>
            <a:bodyPr wrap="square" lIns="0" tIns="0" rIns="0" bIns="0" rtlCol="0"/>
            <a:lstStyle/>
            <a:p>
              <a:endParaRPr/>
            </a:p>
          </p:txBody>
        </p:sp>
      </p:grpSp>
      <p:sp>
        <p:nvSpPr>
          <p:cNvPr id="22" name="object 22"/>
          <p:cNvSpPr/>
          <p:nvPr/>
        </p:nvSpPr>
        <p:spPr>
          <a:xfrm>
            <a:off x="1246517" y="6507480"/>
            <a:ext cx="2329815" cy="0"/>
          </a:xfrm>
          <a:custGeom>
            <a:avLst/>
            <a:gdLst/>
            <a:ahLst/>
            <a:cxnLst/>
            <a:rect l="l" t="t" r="r" b="b"/>
            <a:pathLst>
              <a:path w="2329815">
                <a:moveTo>
                  <a:pt x="0" y="0"/>
                </a:moveTo>
                <a:lnTo>
                  <a:pt x="2329434" y="0"/>
                </a:lnTo>
              </a:path>
            </a:pathLst>
          </a:custGeom>
          <a:ln w="5562">
            <a:solidFill>
              <a:srgbClr val="000000"/>
            </a:solidFill>
          </a:ln>
        </p:spPr>
        <p:txBody>
          <a:bodyPr wrap="square" lIns="0" tIns="0" rIns="0" bIns="0" rtlCol="0"/>
          <a:lstStyle/>
          <a:p>
            <a:endParaRPr/>
          </a:p>
        </p:txBody>
      </p:sp>
      <p:sp>
        <p:nvSpPr>
          <p:cNvPr id="23" name="object 23"/>
          <p:cNvSpPr txBox="1"/>
          <p:nvPr/>
        </p:nvSpPr>
        <p:spPr>
          <a:xfrm>
            <a:off x="1240681" y="6330087"/>
            <a:ext cx="278765" cy="149860"/>
          </a:xfrm>
          <a:prstGeom prst="rect">
            <a:avLst/>
          </a:prstGeom>
        </p:spPr>
        <p:txBody>
          <a:bodyPr vert="horz" wrap="square" lIns="0" tIns="5080" rIns="0" bIns="0" rtlCol="0">
            <a:spAutoFit/>
          </a:bodyPr>
          <a:lstStyle/>
          <a:p>
            <a:pPr marL="12700">
              <a:lnSpc>
                <a:spcPct val="100000"/>
              </a:lnSpc>
              <a:spcBef>
                <a:spcPts val="40"/>
              </a:spcBef>
            </a:pPr>
            <a:r>
              <a:rPr sz="850" spc="-20" dirty="0">
                <a:latin typeface="Arial MT"/>
                <a:cs typeface="Arial MT"/>
              </a:rPr>
              <a:t>&gt;=65</a:t>
            </a:r>
            <a:endParaRPr sz="850">
              <a:latin typeface="Arial MT"/>
              <a:cs typeface="Arial MT"/>
            </a:endParaRPr>
          </a:p>
        </p:txBody>
      </p:sp>
      <p:sp>
        <p:nvSpPr>
          <p:cNvPr id="24" name="object 24"/>
          <p:cNvSpPr txBox="1"/>
          <p:nvPr/>
        </p:nvSpPr>
        <p:spPr>
          <a:xfrm>
            <a:off x="2204862" y="6330087"/>
            <a:ext cx="303530" cy="149860"/>
          </a:xfrm>
          <a:prstGeom prst="rect">
            <a:avLst/>
          </a:prstGeom>
        </p:spPr>
        <p:txBody>
          <a:bodyPr vert="horz" wrap="square" lIns="0" tIns="5080" rIns="0" bIns="0" rtlCol="0">
            <a:spAutoFit/>
          </a:bodyPr>
          <a:lstStyle/>
          <a:p>
            <a:pPr marL="12700">
              <a:lnSpc>
                <a:spcPct val="100000"/>
              </a:lnSpc>
              <a:spcBef>
                <a:spcPts val="40"/>
              </a:spcBef>
            </a:pPr>
            <a:r>
              <a:rPr sz="850" spc="-10" dirty="0">
                <a:latin typeface="Arial MT"/>
                <a:cs typeface="Arial MT"/>
              </a:rPr>
              <a:t>111.3</a:t>
            </a:r>
            <a:endParaRPr sz="850">
              <a:latin typeface="Arial MT"/>
              <a:cs typeface="Arial MT"/>
            </a:endParaRPr>
          </a:p>
        </p:txBody>
      </p:sp>
      <p:sp>
        <p:nvSpPr>
          <p:cNvPr id="25" name="object 25"/>
          <p:cNvSpPr txBox="1"/>
          <p:nvPr/>
        </p:nvSpPr>
        <p:spPr>
          <a:xfrm>
            <a:off x="3043448" y="6330087"/>
            <a:ext cx="303530" cy="149860"/>
          </a:xfrm>
          <a:prstGeom prst="rect">
            <a:avLst/>
          </a:prstGeom>
        </p:spPr>
        <p:txBody>
          <a:bodyPr vert="horz" wrap="square" lIns="0" tIns="5080" rIns="0" bIns="0" rtlCol="0">
            <a:spAutoFit/>
          </a:bodyPr>
          <a:lstStyle/>
          <a:p>
            <a:pPr marL="12700">
              <a:lnSpc>
                <a:spcPct val="100000"/>
              </a:lnSpc>
              <a:spcBef>
                <a:spcPts val="40"/>
              </a:spcBef>
            </a:pPr>
            <a:r>
              <a:rPr sz="850" spc="-10" dirty="0">
                <a:latin typeface="Arial MT"/>
                <a:cs typeface="Arial MT"/>
              </a:rPr>
              <a:t>230.7</a:t>
            </a:r>
            <a:endParaRPr sz="850">
              <a:latin typeface="Arial MT"/>
              <a:cs typeface="Arial MT"/>
            </a:endParaRPr>
          </a:p>
        </p:txBody>
      </p:sp>
      <p:sp>
        <p:nvSpPr>
          <p:cNvPr id="26" name="object 26"/>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145</a:t>
            </a:r>
            <a:endParaRPr sz="1050">
              <a:latin typeface="Microsoft JhengHei"/>
              <a:cs typeface="Microsoft JhengHei"/>
            </a:endParaRPr>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2336939" y="2161806"/>
              <a:ext cx="1574800" cy="4460875"/>
            </a:xfrm>
            <a:custGeom>
              <a:avLst/>
              <a:gdLst/>
              <a:ahLst/>
              <a:cxnLst/>
              <a:rect l="l" t="t" r="r" b="b"/>
              <a:pathLst>
                <a:path w="1574800" h="4460875">
                  <a:moveTo>
                    <a:pt x="67056" y="4082034"/>
                  </a:moveTo>
                  <a:lnTo>
                    <a:pt x="0" y="4082034"/>
                  </a:lnTo>
                  <a:lnTo>
                    <a:pt x="0" y="4115562"/>
                  </a:lnTo>
                  <a:lnTo>
                    <a:pt x="67056" y="4115562"/>
                  </a:lnTo>
                  <a:lnTo>
                    <a:pt x="67056" y="4082034"/>
                  </a:lnTo>
                  <a:close/>
                </a:path>
                <a:path w="1574800" h="4460875">
                  <a:moveTo>
                    <a:pt x="201168" y="4082034"/>
                  </a:moveTo>
                  <a:lnTo>
                    <a:pt x="100584" y="4082034"/>
                  </a:lnTo>
                  <a:lnTo>
                    <a:pt x="100584" y="4115562"/>
                  </a:lnTo>
                  <a:lnTo>
                    <a:pt x="201168" y="4115562"/>
                  </a:lnTo>
                  <a:lnTo>
                    <a:pt x="201168" y="4082034"/>
                  </a:lnTo>
                  <a:close/>
                </a:path>
                <a:path w="1574800" h="4460875">
                  <a:moveTo>
                    <a:pt x="334518" y="4082034"/>
                  </a:moveTo>
                  <a:lnTo>
                    <a:pt x="234696" y="4082034"/>
                  </a:lnTo>
                  <a:lnTo>
                    <a:pt x="234696" y="4115562"/>
                  </a:lnTo>
                  <a:lnTo>
                    <a:pt x="334518" y="4115562"/>
                  </a:lnTo>
                  <a:lnTo>
                    <a:pt x="334518" y="4082034"/>
                  </a:lnTo>
                  <a:close/>
                </a:path>
                <a:path w="1574800" h="4460875">
                  <a:moveTo>
                    <a:pt x="468630" y="4082034"/>
                  </a:moveTo>
                  <a:lnTo>
                    <a:pt x="368046" y="4082034"/>
                  </a:lnTo>
                  <a:lnTo>
                    <a:pt x="368046" y="4115562"/>
                  </a:lnTo>
                  <a:lnTo>
                    <a:pt x="468630" y="4115562"/>
                  </a:lnTo>
                  <a:lnTo>
                    <a:pt x="468630" y="4082034"/>
                  </a:lnTo>
                  <a:close/>
                </a:path>
                <a:path w="1574800" h="4460875">
                  <a:moveTo>
                    <a:pt x="517398" y="4360164"/>
                  </a:moveTo>
                  <a:lnTo>
                    <a:pt x="483870" y="4360164"/>
                  </a:lnTo>
                  <a:lnTo>
                    <a:pt x="483108" y="4460748"/>
                  </a:lnTo>
                  <a:lnTo>
                    <a:pt x="516636" y="4460748"/>
                  </a:lnTo>
                  <a:lnTo>
                    <a:pt x="517398" y="4360164"/>
                  </a:lnTo>
                  <a:close/>
                </a:path>
                <a:path w="1574800" h="4460875">
                  <a:moveTo>
                    <a:pt x="517398" y="4226814"/>
                  </a:moveTo>
                  <a:lnTo>
                    <a:pt x="483870" y="4226814"/>
                  </a:lnTo>
                  <a:lnTo>
                    <a:pt x="483870" y="4327398"/>
                  </a:lnTo>
                  <a:lnTo>
                    <a:pt x="517398" y="4327398"/>
                  </a:lnTo>
                  <a:lnTo>
                    <a:pt x="517398" y="4226814"/>
                  </a:lnTo>
                  <a:close/>
                </a:path>
                <a:path w="1574800" h="4460875">
                  <a:moveTo>
                    <a:pt x="517398" y="4093464"/>
                  </a:moveTo>
                  <a:lnTo>
                    <a:pt x="483870" y="4093464"/>
                  </a:lnTo>
                  <a:lnTo>
                    <a:pt x="483870" y="4193286"/>
                  </a:lnTo>
                  <a:lnTo>
                    <a:pt x="517398" y="4193286"/>
                  </a:lnTo>
                  <a:lnTo>
                    <a:pt x="517398" y="4093464"/>
                  </a:lnTo>
                  <a:close/>
                </a:path>
                <a:path w="1574800" h="4460875">
                  <a:moveTo>
                    <a:pt x="517398" y="3959352"/>
                  </a:moveTo>
                  <a:lnTo>
                    <a:pt x="483870" y="3959352"/>
                  </a:lnTo>
                  <a:lnTo>
                    <a:pt x="483870" y="4059936"/>
                  </a:lnTo>
                  <a:lnTo>
                    <a:pt x="517398" y="4059936"/>
                  </a:lnTo>
                  <a:lnTo>
                    <a:pt x="517398" y="3959352"/>
                  </a:lnTo>
                  <a:close/>
                </a:path>
                <a:path w="1574800" h="4460875">
                  <a:moveTo>
                    <a:pt x="517398" y="3826002"/>
                  </a:moveTo>
                  <a:lnTo>
                    <a:pt x="484632" y="3826002"/>
                  </a:lnTo>
                  <a:lnTo>
                    <a:pt x="483870" y="3925824"/>
                  </a:lnTo>
                  <a:lnTo>
                    <a:pt x="517398" y="3925824"/>
                  </a:lnTo>
                  <a:lnTo>
                    <a:pt x="517398" y="3826002"/>
                  </a:lnTo>
                  <a:close/>
                </a:path>
                <a:path w="1574800" h="4460875">
                  <a:moveTo>
                    <a:pt x="518160" y="3692652"/>
                  </a:moveTo>
                  <a:lnTo>
                    <a:pt x="484632" y="3691890"/>
                  </a:lnTo>
                  <a:lnTo>
                    <a:pt x="484632" y="3792474"/>
                  </a:lnTo>
                  <a:lnTo>
                    <a:pt x="518160" y="3792474"/>
                  </a:lnTo>
                  <a:lnTo>
                    <a:pt x="518160" y="3692652"/>
                  </a:lnTo>
                  <a:close/>
                </a:path>
                <a:path w="1574800" h="4460875">
                  <a:moveTo>
                    <a:pt x="518160" y="3425190"/>
                  </a:moveTo>
                  <a:lnTo>
                    <a:pt x="484632" y="3425190"/>
                  </a:lnTo>
                  <a:lnTo>
                    <a:pt x="484632" y="3525012"/>
                  </a:lnTo>
                  <a:lnTo>
                    <a:pt x="518160" y="3525012"/>
                  </a:lnTo>
                  <a:lnTo>
                    <a:pt x="518160" y="3425190"/>
                  </a:lnTo>
                  <a:close/>
                </a:path>
                <a:path w="1574800" h="4460875">
                  <a:moveTo>
                    <a:pt x="518160" y="3291078"/>
                  </a:moveTo>
                  <a:lnTo>
                    <a:pt x="485394" y="3291078"/>
                  </a:lnTo>
                  <a:lnTo>
                    <a:pt x="484632" y="3391662"/>
                  </a:lnTo>
                  <a:lnTo>
                    <a:pt x="518160" y="3391662"/>
                  </a:lnTo>
                  <a:lnTo>
                    <a:pt x="518160" y="3291078"/>
                  </a:lnTo>
                  <a:close/>
                </a:path>
                <a:path w="1574800" h="4460875">
                  <a:moveTo>
                    <a:pt x="518922" y="3157728"/>
                  </a:moveTo>
                  <a:lnTo>
                    <a:pt x="485394" y="3157728"/>
                  </a:lnTo>
                  <a:lnTo>
                    <a:pt x="485394" y="3257550"/>
                  </a:lnTo>
                  <a:lnTo>
                    <a:pt x="518922" y="3258312"/>
                  </a:lnTo>
                  <a:lnTo>
                    <a:pt x="518922" y="3157728"/>
                  </a:lnTo>
                  <a:close/>
                </a:path>
                <a:path w="1574800" h="4460875">
                  <a:moveTo>
                    <a:pt x="518922" y="3024378"/>
                  </a:moveTo>
                  <a:lnTo>
                    <a:pt x="485394" y="3024378"/>
                  </a:lnTo>
                  <a:lnTo>
                    <a:pt x="485394" y="3124200"/>
                  </a:lnTo>
                  <a:lnTo>
                    <a:pt x="518922" y="3124200"/>
                  </a:lnTo>
                  <a:lnTo>
                    <a:pt x="518922" y="3024378"/>
                  </a:lnTo>
                  <a:close/>
                </a:path>
                <a:path w="1574800" h="4460875">
                  <a:moveTo>
                    <a:pt x="518922" y="2890266"/>
                  </a:moveTo>
                  <a:lnTo>
                    <a:pt x="485394" y="2890266"/>
                  </a:lnTo>
                  <a:lnTo>
                    <a:pt x="485394" y="2990850"/>
                  </a:lnTo>
                  <a:lnTo>
                    <a:pt x="518922" y="2990850"/>
                  </a:lnTo>
                  <a:lnTo>
                    <a:pt x="518922" y="2890266"/>
                  </a:lnTo>
                  <a:close/>
                </a:path>
                <a:path w="1574800" h="4460875">
                  <a:moveTo>
                    <a:pt x="518922" y="2756916"/>
                  </a:moveTo>
                  <a:lnTo>
                    <a:pt x="486156" y="2756916"/>
                  </a:lnTo>
                  <a:lnTo>
                    <a:pt x="485394" y="2856738"/>
                  </a:lnTo>
                  <a:lnTo>
                    <a:pt x="518922" y="2856738"/>
                  </a:lnTo>
                  <a:lnTo>
                    <a:pt x="518922" y="2756916"/>
                  </a:lnTo>
                  <a:close/>
                </a:path>
                <a:path w="1574800" h="4460875">
                  <a:moveTo>
                    <a:pt x="519684" y="2622804"/>
                  </a:moveTo>
                  <a:lnTo>
                    <a:pt x="486156" y="2622804"/>
                  </a:lnTo>
                  <a:lnTo>
                    <a:pt x="486156" y="2723388"/>
                  </a:lnTo>
                  <a:lnTo>
                    <a:pt x="519684" y="2723388"/>
                  </a:lnTo>
                  <a:lnTo>
                    <a:pt x="519684" y="2622804"/>
                  </a:lnTo>
                  <a:close/>
                </a:path>
                <a:path w="1574800" h="4460875">
                  <a:moveTo>
                    <a:pt x="519684" y="2489454"/>
                  </a:moveTo>
                  <a:lnTo>
                    <a:pt x="486156" y="2489454"/>
                  </a:lnTo>
                  <a:lnTo>
                    <a:pt x="486156" y="2589276"/>
                  </a:lnTo>
                  <a:lnTo>
                    <a:pt x="519684" y="2590038"/>
                  </a:lnTo>
                  <a:lnTo>
                    <a:pt x="519684" y="2489454"/>
                  </a:lnTo>
                  <a:close/>
                </a:path>
                <a:path w="1574800" h="4460875">
                  <a:moveTo>
                    <a:pt x="519684" y="2356104"/>
                  </a:moveTo>
                  <a:lnTo>
                    <a:pt x="486156" y="2356104"/>
                  </a:lnTo>
                  <a:lnTo>
                    <a:pt x="486156" y="2455926"/>
                  </a:lnTo>
                  <a:lnTo>
                    <a:pt x="519684" y="2455926"/>
                  </a:lnTo>
                  <a:lnTo>
                    <a:pt x="519684" y="2356104"/>
                  </a:lnTo>
                  <a:close/>
                </a:path>
                <a:path w="1574800" h="4460875">
                  <a:moveTo>
                    <a:pt x="519684" y="2221992"/>
                  </a:moveTo>
                  <a:lnTo>
                    <a:pt x="486918" y="2221992"/>
                  </a:lnTo>
                  <a:lnTo>
                    <a:pt x="486156" y="2322576"/>
                  </a:lnTo>
                  <a:lnTo>
                    <a:pt x="519684" y="2322576"/>
                  </a:lnTo>
                  <a:lnTo>
                    <a:pt x="519684" y="2221992"/>
                  </a:lnTo>
                  <a:close/>
                </a:path>
                <a:path w="1574800" h="4460875">
                  <a:moveTo>
                    <a:pt x="520446" y="2088642"/>
                  </a:moveTo>
                  <a:lnTo>
                    <a:pt x="486918" y="2088642"/>
                  </a:lnTo>
                  <a:lnTo>
                    <a:pt x="486918" y="2188464"/>
                  </a:lnTo>
                  <a:lnTo>
                    <a:pt x="520446" y="2188464"/>
                  </a:lnTo>
                  <a:lnTo>
                    <a:pt x="520446" y="2088642"/>
                  </a:lnTo>
                  <a:close/>
                </a:path>
                <a:path w="1574800" h="4460875">
                  <a:moveTo>
                    <a:pt x="520446" y="1954530"/>
                  </a:moveTo>
                  <a:lnTo>
                    <a:pt x="486918" y="1954530"/>
                  </a:lnTo>
                  <a:lnTo>
                    <a:pt x="486918" y="2055114"/>
                  </a:lnTo>
                  <a:lnTo>
                    <a:pt x="520446" y="2055114"/>
                  </a:lnTo>
                  <a:lnTo>
                    <a:pt x="520446" y="1954530"/>
                  </a:lnTo>
                  <a:close/>
                </a:path>
                <a:path w="1574800" h="4460875">
                  <a:moveTo>
                    <a:pt x="520446" y="1821180"/>
                  </a:moveTo>
                  <a:lnTo>
                    <a:pt x="486918" y="1821180"/>
                  </a:lnTo>
                  <a:lnTo>
                    <a:pt x="486918" y="1921764"/>
                  </a:lnTo>
                  <a:lnTo>
                    <a:pt x="520446" y="1921764"/>
                  </a:lnTo>
                  <a:lnTo>
                    <a:pt x="520446" y="1821180"/>
                  </a:lnTo>
                  <a:close/>
                </a:path>
                <a:path w="1574800" h="4460875">
                  <a:moveTo>
                    <a:pt x="520446" y="1687830"/>
                  </a:moveTo>
                  <a:lnTo>
                    <a:pt x="487680" y="1687830"/>
                  </a:lnTo>
                  <a:lnTo>
                    <a:pt x="486918" y="1787652"/>
                  </a:lnTo>
                  <a:lnTo>
                    <a:pt x="520446" y="1787652"/>
                  </a:lnTo>
                  <a:lnTo>
                    <a:pt x="520446" y="1687830"/>
                  </a:lnTo>
                  <a:close/>
                </a:path>
                <a:path w="1574800" h="4460875">
                  <a:moveTo>
                    <a:pt x="521208" y="1553718"/>
                  </a:moveTo>
                  <a:lnTo>
                    <a:pt x="487680" y="1553718"/>
                  </a:lnTo>
                  <a:lnTo>
                    <a:pt x="487680" y="1654302"/>
                  </a:lnTo>
                  <a:lnTo>
                    <a:pt x="520446" y="1654302"/>
                  </a:lnTo>
                  <a:lnTo>
                    <a:pt x="521208" y="1553718"/>
                  </a:lnTo>
                  <a:close/>
                </a:path>
                <a:path w="1574800" h="4460875">
                  <a:moveTo>
                    <a:pt x="521208" y="1420368"/>
                  </a:moveTo>
                  <a:lnTo>
                    <a:pt x="487680" y="1420368"/>
                  </a:lnTo>
                  <a:lnTo>
                    <a:pt x="487680" y="1520190"/>
                  </a:lnTo>
                  <a:lnTo>
                    <a:pt x="521208" y="1520190"/>
                  </a:lnTo>
                  <a:lnTo>
                    <a:pt x="521208" y="1420368"/>
                  </a:lnTo>
                  <a:close/>
                </a:path>
                <a:path w="1574800" h="4460875">
                  <a:moveTo>
                    <a:pt x="521208" y="1286256"/>
                  </a:moveTo>
                  <a:lnTo>
                    <a:pt x="487680" y="1286256"/>
                  </a:lnTo>
                  <a:lnTo>
                    <a:pt x="487680" y="1386840"/>
                  </a:lnTo>
                  <a:lnTo>
                    <a:pt x="521208" y="1386840"/>
                  </a:lnTo>
                  <a:lnTo>
                    <a:pt x="521208" y="1286256"/>
                  </a:lnTo>
                  <a:close/>
                </a:path>
                <a:path w="1574800" h="4460875">
                  <a:moveTo>
                    <a:pt x="521208" y="1152906"/>
                  </a:moveTo>
                  <a:lnTo>
                    <a:pt x="488442" y="1152906"/>
                  </a:lnTo>
                  <a:lnTo>
                    <a:pt x="487680" y="1253490"/>
                  </a:lnTo>
                  <a:lnTo>
                    <a:pt x="521208" y="1253490"/>
                  </a:lnTo>
                  <a:lnTo>
                    <a:pt x="521208" y="1152906"/>
                  </a:lnTo>
                  <a:close/>
                </a:path>
                <a:path w="1574800" h="4460875">
                  <a:moveTo>
                    <a:pt x="521970" y="1019556"/>
                  </a:moveTo>
                  <a:lnTo>
                    <a:pt x="488442" y="1019556"/>
                  </a:lnTo>
                  <a:lnTo>
                    <a:pt x="488442" y="1119378"/>
                  </a:lnTo>
                  <a:lnTo>
                    <a:pt x="521208" y="1119378"/>
                  </a:lnTo>
                  <a:lnTo>
                    <a:pt x="521970" y="1019556"/>
                  </a:lnTo>
                  <a:close/>
                </a:path>
                <a:path w="1574800" h="4460875">
                  <a:moveTo>
                    <a:pt x="521970" y="885444"/>
                  </a:moveTo>
                  <a:lnTo>
                    <a:pt x="488442" y="885444"/>
                  </a:lnTo>
                  <a:lnTo>
                    <a:pt x="488442" y="986028"/>
                  </a:lnTo>
                  <a:lnTo>
                    <a:pt x="521970" y="986028"/>
                  </a:lnTo>
                  <a:lnTo>
                    <a:pt x="521970" y="885444"/>
                  </a:lnTo>
                  <a:close/>
                </a:path>
                <a:path w="1574800" h="4460875">
                  <a:moveTo>
                    <a:pt x="521970" y="752094"/>
                  </a:moveTo>
                  <a:lnTo>
                    <a:pt x="488442" y="752094"/>
                  </a:lnTo>
                  <a:lnTo>
                    <a:pt x="488442" y="851916"/>
                  </a:lnTo>
                  <a:lnTo>
                    <a:pt x="521970" y="851916"/>
                  </a:lnTo>
                  <a:lnTo>
                    <a:pt x="521970" y="752094"/>
                  </a:lnTo>
                  <a:close/>
                </a:path>
                <a:path w="1574800" h="4460875">
                  <a:moveTo>
                    <a:pt x="521970" y="618744"/>
                  </a:moveTo>
                  <a:lnTo>
                    <a:pt x="489204" y="617982"/>
                  </a:lnTo>
                  <a:lnTo>
                    <a:pt x="488442" y="718566"/>
                  </a:lnTo>
                  <a:lnTo>
                    <a:pt x="521970" y="718566"/>
                  </a:lnTo>
                  <a:lnTo>
                    <a:pt x="521970" y="618744"/>
                  </a:lnTo>
                  <a:close/>
                </a:path>
                <a:path w="1574800" h="4460875">
                  <a:moveTo>
                    <a:pt x="522732" y="484632"/>
                  </a:moveTo>
                  <a:lnTo>
                    <a:pt x="489204" y="484632"/>
                  </a:lnTo>
                  <a:lnTo>
                    <a:pt x="489204" y="585216"/>
                  </a:lnTo>
                  <a:lnTo>
                    <a:pt x="521970" y="585216"/>
                  </a:lnTo>
                  <a:lnTo>
                    <a:pt x="522732" y="484632"/>
                  </a:lnTo>
                  <a:close/>
                </a:path>
                <a:path w="1574800" h="4460875">
                  <a:moveTo>
                    <a:pt x="522732" y="351282"/>
                  </a:moveTo>
                  <a:lnTo>
                    <a:pt x="489204" y="351282"/>
                  </a:lnTo>
                  <a:lnTo>
                    <a:pt x="489204" y="451104"/>
                  </a:lnTo>
                  <a:lnTo>
                    <a:pt x="522732" y="451104"/>
                  </a:lnTo>
                  <a:lnTo>
                    <a:pt x="522732" y="351282"/>
                  </a:lnTo>
                  <a:close/>
                </a:path>
                <a:path w="1574800" h="4460875">
                  <a:moveTo>
                    <a:pt x="522732" y="217170"/>
                  </a:moveTo>
                  <a:lnTo>
                    <a:pt x="489204" y="217170"/>
                  </a:lnTo>
                  <a:lnTo>
                    <a:pt x="489204" y="317754"/>
                  </a:lnTo>
                  <a:lnTo>
                    <a:pt x="522732" y="317754"/>
                  </a:lnTo>
                  <a:lnTo>
                    <a:pt x="522732" y="217170"/>
                  </a:lnTo>
                  <a:close/>
                </a:path>
                <a:path w="1574800" h="4460875">
                  <a:moveTo>
                    <a:pt x="566166" y="3650742"/>
                  </a:moveTo>
                  <a:lnTo>
                    <a:pt x="518160" y="3650742"/>
                  </a:lnTo>
                  <a:lnTo>
                    <a:pt x="518160" y="3558540"/>
                  </a:lnTo>
                  <a:lnTo>
                    <a:pt x="484632" y="3558540"/>
                  </a:lnTo>
                  <a:lnTo>
                    <a:pt x="484632" y="3659124"/>
                  </a:lnTo>
                  <a:lnTo>
                    <a:pt x="498348" y="3659124"/>
                  </a:lnTo>
                  <a:lnTo>
                    <a:pt x="498348" y="3684270"/>
                  </a:lnTo>
                  <a:lnTo>
                    <a:pt x="566166" y="3684270"/>
                  </a:lnTo>
                  <a:lnTo>
                    <a:pt x="566166" y="3650742"/>
                  </a:lnTo>
                  <a:close/>
                </a:path>
                <a:path w="1574800" h="4460875">
                  <a:moveTo>
                    <a:pt x="589788" y="166878"/>
                  </a:moveTo>
                  <a:lnTo>
                    <a:pt x="506730" y="0"/>
                  </a:lnTo>
                  <a:lnTo>
                    <a:pt x="422910" y="166878"/>
                  </a:lnTo>
                  <a:lnTo>
                    <a:pt x="489839" y="113449"/>
                  </a:lnTo>
                  <a:lnTo>
                    <a:pt x="489204" y="183642"/>
                  </a:lnTo>
                  <a:lnTo>
                    <a:pt x="522732" y="184404"/>
                  </a:lnTo>
                  <a:lnTo>
                    <a:pt x="522732" y="113842"/>
                  </a:lnTo>
                  <a:lnTo>
                    <a:pt x="589788" y="166878"/>
                  </a:lnTo>
                  <a:close/>
                </a:path>
                <a:path w="1574800" h="4460875">
                  <a:moveTo>
                    <a:pt x="699516" y="3650742"/>
                  </a:moveTo>
                  <a:lnTo>
                    <a:pt x="599694" y="3650742"/>
                  </a:lnTo>
                  <a:lnTo>
                    <a:pt x="599694" y="3684270"/>
                  </a:lnTo>
                  <a:lnTo>
                    <a:pt x="699516" y="3684270"/>
                  </a:lnTo>
                  <a:lnTo>
                    <a:pt x="699516" y="3650742"/>
                  </a:lnTo>
                  <a:close/>
                </a:path>
                <a:path w="1574800" h="4460875">
                  <a:moveTo>
                    <a:pt x="1574546" y="3683508"/>
                  </a:moveTo>
                  <a:lnTo>
                    <a:pt x="1572006" y="3643122"/>
                  </a:lnTo>
                  <a:lnTo>
                    <a:pt x="1559306" y="3575139"/>
                  </a:lnTo>
                  <a:lnTo>
                    <a:pt x="1542796" y="3528822"/>
                  </a:lnTo>
                  <a:lnTo>
                    <a:pt x="1521206" y="3485515"/>
                  </a:lnTo>
                  <a:lnTo>
                    <a:pt x="1494536" y="3445573"/>
                  </a:lnTo>
                  <a:lnTo>
                    <a:pt x="1462786" y="3409378"/>
                  </a:lnTo>
                  <a:lnTo>
                    <a:pt x="1427226" y="3377298"/>
                  </a:lnTo>
                  <a:lnTo>
                    <a:pt x="1387856" y="3349714"/>
                  </a:lnTo>
                  <a:lnTo>
                    <a:pt x="1345946" y="3327006"/>
                  </a:lnTo>
                  <a:lnTo>
                    <a:pt x="1300226" y="3309543"/>
                  </a:lnTo>
                  <a:lnTo>
                    <a:pt x="1251966" y="3297694"/>
                  </a:lnTo>
                  <a:lnTo>
                    <a:pt x="1202436" y="3291840"/>
                  </a:lnTo>
                  <a:lnTo>
                    <a:pt x="1182116" y="3291078"/>
                  </a:lnTo>
                  <a:lnTo>
                    <a:pt x="1161796" y="3291840"/>
                  </a:lnTo>
                  <a:lnTo>
                    <a:pt x="1112266" y="3297491"/>
                  </a:lnTo>
                  <a:lnTo>
                    <a:pt x="1065276" y="3309264"/>
                  </a:lnTo>
                  <a:lnTo>
                    <a:pt x="1019556" y="3326765"/>
                  </a:lnTo>
                  <a:lnTo>
                    <a:pt x="977646" y="3349574"/>
                  </a:lnTo>
                  <a:lnTo>
                    <a:pt x="938276" y="3377298"/>
                  </a:lnTo>
                  <a:lnTo>
                    <a:pt x="902716" y="3409518"/>
                  </a:lnTo>
                  <a:lnTo>
                    <a:pt x="870966" y="3445853"/>
                  </a:lnTo>
                  <a:lnTo>
                    <a:pt x="843026" y="3485870"/>
                  </a:lnTo>
                  <a:lnTo>
                    <a:pt x="821436" y="3529190"/>
                  </a:lnTo>
                  <a:lnTo>
                    <a:pt x="804926" y="3575380"/>
                  </a:lnTo>
                  <a:lnTo>
                    <a:pt x="794766" y="3624072"/>
                  </a:lnTo>
                  <a:lnTo>
                    <a:pt x="791730" y="3650742"/>
                  </a:lnTo>
                  <a:lnTo>
                    <a:pt x="733044" y="3650742"/>
                  </a:lnTo>
                  <a:lnTo>
                    <a:pt x="733044" y="3684270"/>
                  </a:lnTo>
                  <a:lnTo>
                    <a:pt x="790956" y="3684270"/>
                  </a:lnTo>
                  <a:lnTo>
                    <a:pt x="790956" y="3703320"/>
                  </a:lnTo>
                  <a:lnTo>
                    <a:pt x="794766" y="3742944"/>
                  </a:lnTo>
                  <a:lnTo>
                    <a:pt x="811276" y="3808971"/>
                  </a:lnTo>
                  <a:lnTo>
                    <a:pt x="815086" y="3818293"/>
                  </a:lnTo>
                  <a:lnTo>
                    <a:pt x="818896" y="3827615"/>
                  </a:lnTo>
                  <a:lnTo>
                    <a:pt x="829056" y="3852468"/>
                  </a:lnTo>
                  <a:lnTo>
                    <a:pt x="831596" y="3857231"/>
                  </a:lnTo>
                  <a:lnTo>
                    <a:pt x="850646" y="3892956"/>
                  </a:lnTo>
                  <a:lnTo>
                    <a:pt x="877316" y="3930154"/>
                  </a:lnTo>
                  <a:lnTo>
                    <a:pt x="907796" y="3963784"/>
                  </a:lnTo>
                  <a:lnTo>
                    <a:pt x="942086" y="3993553"/>
                  </a:lnTo>
                  <a:lnTo>
                    <a:pt x="980186" y="4019169"/>
                  </a:lnTo>
                  <a:lnTo>
                    <a:pt x="1020826" y="4040365"/>
                  </a:lnTo>
                  <a:lnTo>
                    <a:pt x="1062736" y="4056850"/>
                  </a:lnTo>
                  <a:lnTo>
                    <a:pt x="1090676" y="4063860"/>
                  </a:lnTo>
                  <a:lnTo>
                    <a:pt x="1108456" y="4068330"/>
                  </a:lnTo>
                  <a:lnTo>
                    <a:pt x="1126236" y="4070743"/>
                  </a:lnTo>
                  <a:lnTo>
                    <a:pt x="1154176" y="4074528"/>
                  </a:lnTo>
                  <a:lnTo>
                    <a:pt x="1202436" y="4075176"/>
                  </a:lnTo>
                  <a:lnTo>
                    <a:pt x="1220216" y="4073842"/>
                  </a:lnTo>
                  <a:lnTo>
                    <a:pt x="1222756" y="4073652"/>
                  </a:lnTo>
                  <a:lnTo>
                    <a:pt x="1241806" y="4070604"/>
                  </a:lnTo>
                  <a:lnTo>
                    <a:pt x="1257046" y="4067365"/>
                  </a:lnTo>
                  <a:lnTo>
                    <a:pt x="1274826" y="4063593"/>
                  </a:lnTo>
                  <a:lnTo>
                    <a:pt x="1291336" y="4060088"/>
                  </a:lnTo>
                  <a:lnTo>
                    <a:pt x="1324356" y="4048226"/>
                  </a:lnTo>
                  <a:lnTo>
                    <a:pt x="1337056" y="4043654"/>
                  </a:lnTo>
                  <a:lnTo>
                    <a:pt x="1342136" y="4041076"/>
                  </a:lnTo>
                  <a:lnTo>
                    <a:pt x="1380236" y="4021759"/>
                  </a:lnTo>
                  <a:lnTo>
                    <a:pt x="1387856" y="4016705"/>
                  </a:lnTo>
                  <a:lnTo>
                    <a:pt x="1420876" y="3994823"/>
                  </a:lnTo>
                  <a:lnTo>
                    <a:pt x="1456436" y="3963327"/>
                  </a:lnTo>
                  <a:lnTo>
                    <a:pt x="1489456" y="3927691"/>
                  </a:lnTo>
                  <a:lnTo>
                    <a:pt x="1513586" y="3892131"/>
                  </a:lnTo>
                  <a:lnTo>
                    <a:pt x="1538986" y="3845839"/>
                  </a:lnTo>
                  <a:lnTo>
                    <a:pt x="1549146" y="3819944"/>
                  </a:lnTo>
                  <a:lnTo>
                    <a:pt x="1556766" y="3800513"/>
                  </a:lnTo>
                  <a:lnTo>
                    <a:pt x="1568196" y="3752862"/>
                  </a:lnTo>
                  <a:lnTo>
                    <a:pt x="1573276" y="3703320"/>
                  </a:lnTo>
                  <a:lnTo>
                    <a:pt x="1574546" y="3683508"/>
                  </a:lnTo>
                  <a:close/>
                </a:path>
              </a:pathLst>
            </a:custGeom>
            <a:solidFill>
              <a:srgbClr val="A6A6A6"/>
            </a:solidFill>
          </p:spPr>
          <p:txBody>
            <a:bodyPr wrap="square" lIns="0" tIns="0" rIns="0" bIns="0" rtlCol="0"/>
            <a:lstStyle/>
            <a:p>
              <a:endParaRPr/>
            </a:p>
          </p:txBody>
        </p:sp>
      </p:grpSp>
      <p:sp>
        <p:nvSpPr>
          <p:cNvPr id="5" name="object 5"/>
          <p:cNvSpPr/>
          <p:nvPr/>
        </p:nvSpPr>
        <p:spPr>
          <a:xfrm>
            <a:off x="5276735" y="4293108"/>
            <a:ext cx="5237480" cy="1385570"/>
          </a:xfrm>
          <a:custGeom>
            <a:avLst/>
            <a:gdLst/>
            <a:ahLst/>
            <a:cxnLst/>
            <a:rect l="l" t="t" r="r" b="b"/>
            <a:pathLst>
              <a:path w="5237480" h="1385570">
                <a:moveTo>
                  <a:pt x="5237226" y="1154429"/>
                </a:moveTo>
                <a:lnTo>
                  <a:pt x="5237226" y="230885"/>
                </a:lnTo>
                <a:lnTo>
                  <a:pt x="5232524" y="184429"/>
                </a:lnTo>
                <a:lnTo>
                  <a:pt x="5219045" y="141124"/>
                </a:lnTo>
                <a:lnTo>
                  <a:pt x="5197725" y="101910"/>
                </a:lnTo>
                <a:lnTo>
                  <a:pt x="5169503" y="67722"/>
                </a:lnTo>
                <a:lnTo>
                  <a:pt x="5135315" y="39500"/>
                </a:lnTo>
                <a:lnTo>
                  <a:pt x="5096101" y="18180"/>
                </a:lnTo>
                <a:lnTo>
                  <a:pt x="5052796" y="4701"/>
                </a:lnTo>
                <a:lnTo>
                  <a:pt x="5006340" y="0"/>
                </a:lnTo>
                <a:lnTo>
                  <a:pt x="230886" y="0"/>
                </a:lnTo>
                <a:lnTo>
                  <a:pt x="184429" y="4701"/>
                </a:lnTo>
                <a:lnTo>
                  <a:pt x="141124" y="18180"/>
                </a:lnTo>
                <a:lnTo>
                  <a:pt x="101910" y="39500"/>
                </a:lnTo>
                <a:lnTo>
                  <a:pt x="67722" y="67722"/>
                </a:lnTo>
                <a:lnTo>
                  <a:pt x="39500" y="101910"/>
                </a:lnTo>
                <a:lnTo>
                  <a:pt x="18180" y="141124"/>
                </a:lnTo>
                <a:lnTo>
                  <a:pt x="4701" y="184429"/>
                </a:lnTo>
                <a:lnTo>
                  <a:pt x="0" y="230886"/>
                </a:lnTo>
                <a:lnTo>
                  <a:pt x="0" y="1154430"/>
                </a:lnTo>
                <a:lnTo>
                  <a:pt x="4701" y="1201105"/>
                </a:lnTo>
                <a:lnTo>
                  <a:pt x="18180" y="1244512"/>
                </a:lnTo>
                <a:lnTo>
                  <a:pt x="39500" y="1283740"/>
                </a:lnTo>
                <a:lnTo>
                  <a:pt x="67722" y="1317879"/>
                </a:lnTo>
                <a:lnTo>
                  <a:pt x="101910" y="1346016"/>
                </a:lnTo>
                <a:lnTo>
                  <a:pt x="141124" y="1367242"/>
                </a:lnTo>
                <a:lnTo>
                  <a:pt x="184429" y="1380645"/>
                </a:lnTo>
                <a:lnTo>
                  <a:pt x="230886" y="1385316"/>
                </a:lnTo>
                <a:lnTo>
                  <a:pt x="5006340" y="1385315"/>
                </a:lnTo>
                <a:lnTo>
                  <a:pt x="5052796" y="1380645"/>
                </a:lnTo>
                <a:lnTo>
                  <a:pt x="5096101" y="1367242"/>
                </a:lnTo>
                <a:lnTo>
                  <a:pt x="5135315" y="1346016"/>
                </a:lnTo>
                <a:lnTo>
                  <a:pt x="5169503" y="1317878"/>
                </a:lnTo>
                <a:lnTo>
                  <a:pt x="5197725" y="1283740"/>
                </a:lnTo>
                <a:lnTo>
                  <a:pt x="5219045" y="1244512"/>
                </a:lnTo>
                <a:lnTo>
                  <a:pt x="5232524" y="1201105"/>
                </a:lnTo>
                <a:lnTo>
                  <a:pt x="5237226" y="1154429"/>
                </a:lnTo>
                <a:close/>
              </a:path>
            </a:pathLst>
          </a:custGeom>
          <a:solidFill>
            <a:srgbClr val="FFF2CC"/>
          </a:solidFill>
        </p:spPr>
        <p:txBody>
          <a:bodyPr wrap="square" lIns="0" tIns="0" rIns="0" bIns="0" rtlCol="0"/>
          <a:lstStyle/>
          <a:p>
            <a:endParaRPr/>
          </a:p>
        </p:txBody>
      </p:sp>
      <p:sp>
        <p:nvSpPr>
          <p:cNvPr id="6" name="object 6"/>
          <p:cNvSpPr txBox="1"/>
          <p:nvPr/>
        </p:nvSpPr>
        <p:spPr>
          <a:xfrm>
            <a:off x="5412619" y="4257164"/>
            <a:ext cx="4932045" cy="1281430"/>
          </a:xfrm>
          <a:prstGeom prst="rect">
            <a:avLst/>
          </a:prstGeom>
        </p:spPr>
        <p:txBody>
          <a:bodyPr vert="horz" wrap="square" lIns="0" tIns="166370" rIns="0" bIns="0" rtlCol="0">
            <a:spAutoFit/>
          </a:bodyPr>
          <a:lstStyle/>
          <a:p>
            <a:pPr marL="262890" indent="-250825">
              <a:lnSpc>
                <a:spcPct val="100000"/>
              </a:lnSpc>
              <a:spcBef>
                <a:spcPts val="1310"/>
              </a:spcBef>
              <a:buFont typeface="Wingdings"/>
              <a:buChar char=""/>
              <a:tabLst>
                <a:tab pos="263525" algn="l"/>
              </a:tabLst>
            </a:pPr>
            <a:r>
              <a:rPr sz="2100" b="1" spc="-10" dirty="0">
                <a:solidFill>
                  <a:srgbClr val="C55A11"/>
                </a:solidFill>
                <a:latin typeface="Microsoft JhengHei"/>
                <a:cs typeface="Microsoft JhengHei"/>
              </a:rPr>
              <a:t>醫院接續目標</a:t>
            </a:r>
            <a:endParaRPr sz="2100">
              <a:latin typeface="Microsoft JhengHei"/>
              <a:cs typeface="Microsoft JhengHei"/>
            </a:endParaRPr>
          </a:p>
          <a:p>
            <a:pPr marL="262890" indent="-250825">
              <a:lnSpc>
                <a:spcPct val="100000"/>
              </a:lnSpc>
              <a:spcBef>
                <a:spcPts val="1000"/>
              </a:spcBef>
              <a:buFont typeface="Wingdings"/>
              <a:buChar char=""/>
              <a:tabLst>
                <a:tab pos="263525" algn="l"/>
              </a:tabLst>
            </a:pPr>
            <a:r>
              <a:rPr sz="1750" b="1" dirty="0">
                <a:solidFill>
                  <a:srgbClr val="0070C0"/>
                </a:solidFill>
                <a:latin typeface="Microsoft JhengHei"/>
                <a:cs typeface="Microsoft JhengHei"/>
              </a:rPr>
              <a:t>⿎勵尚未檢驗的PLHIV完成</a:t>
            </a:r>
            <a:r>
              <a:rPr sz="1750" b="1" spc="-30" dirty="0">
                <a:solidFill>
                  <a:srgbClr val="0070C0"/>
                </a:solidFill>
                <a:latin typeface="Microsoft JhengHei"/>
                <a:cs typeface="Microsoft JhengHei"/>
              </a:rPr>
              <a:t>LTBI</a:t>
            </a:r>
            <a:r>
              <a:rPr sz="1750" b="1" dirty="0">
                <a:solidFill>
                  <a:srgbClr val="0070C0"/>
                </a:solidFill>
                <a:latin typeface="Microsoft JhengHei"/>
                <a:cs typeface="Microsoft JhengHei"/>
              </a:rPr>
              <a:t>檢驗 </a:t>
            </a:r>
            <a:r>
              <a:rPr sz="1750" spc="-10" dirty="0">
                <a:solidFill>
                  <a:srgbClr val="C00000"/>
                </a:solidFill>
                <a:latin typeface="Microsoft JhengHei"/>
                <a:cs typeface="Microsoft JhengHei"/>
              </a:rPr>
              <a:t>(N=4,286)</a:t>
            </a:r>
            <a:endParaRPr sz="1750">
              <a:latin typeface="Microsoft JhengHei"/>
              <a:cs typeface="Microsoft JhengHei"/>
            </a:endParaRPr>
          </a:p>
          <a:p>
            <a:pPr marL="262890" indent="-250825">
              <a:lnSpc>
                <a:spcPct val="100000"/>
              </a:lnSpc>
              <a:spcBef>
                <a:spcPts val="955"/>
              </a:spcBef>
              <a:buFont typeface="Wingdings"/>
              <a:buChar char=""/>
              <a:tabLst>
                <a:tab pos="263525" algn="l"/>
              </a:tabLst>
            </a:pPr>
            <a:r>
              <a:rPr sz="1750" b="1" dirty="0">
                <a:solidFill>
                  <a:srgbClr val="0070C0"/>
                </a:solidFill>
                <a:latin typeface="Microsoft JhengHei"/>
                <a:cs typeface="Microsoft JhengHei"/>
              </a:rPr>
              <a:t>⿎勵加入治療的PLHIV完成</a:t>
            </a:r>
            <a:r>
              <a:rPr sz="1750" b="1" spc="-30" dirty="0">
                <a:solidFill>
                  <a:srgbClr val="0070C0"/>
                </a:solidFill>
                <a:latin typeface="Microsoft JhengHei"/>
                <a:cs typeface="Microsoft JhengHei"/>
              </a:rPr>
              <a:t>LTBI</a:t>
            </a:r>
            <a:r>
              <a:rPr sz="1750" b="1" dirty="0">
                <a:solidFill>
                  <a:srgbClr val="0070C0"/>
                </a:solidFill>
                <a:latin typeface="Microsoft JhengHei"/>
                <a:cs typeface="Microsoft JhengHei"/>
              </a:rPr>
              <a:t>治療 </a:t>
            </a:r>
            <a:r>
              <a:rPr sz="1750" spc="-10" dirty="0">
                <a:solidFill>
                  <a:srgbClr val="C00000"/>
                </a:solidFill>
                <a:latin typeface="Microsoft JhengHei"/>
                <a:cs typeface="Microsoft JhengHei"/>
              </a:rPr>
              <a:t>(N=246)</a:t>
            </a:r>
            <a:endParaRPr sz="1750">
              <a:latin typeface="Microsoft JhengHei"/>
              <a:cs typeface="Microsoft JhengHei"/>
            </a:endParaRPr>
          </a:p>
        </p:txBody>
      </p:sp>
      <p:sp>
        <p:nvSpPr>
          <p:cNvPr id="7" name="object 7"/>
          <p:cNvSpPr txBox="1"/>
          <p:nvPr/>
        </p:nvSpPr>
        <p:spPr>
          <a:xfrm>
            <a:off x="4007491" y="4254319"/>
            <a:ext cx="1069975" cy="650875"/>
          </a:xfrm>
          <a:prstGeom prst="rect">
            <a:avLst/>
          </a:prstGeom>
        </p:spPr>
        <p:txBody>
          <a:bodyPr vert="horz" wrap="square" lIns="0" tIns="37465" rIns="0" bIns="0" rtlCol="0">
            <a:spAutoFit/>
          </a:bodyPr>
          <a:lstStyle/>
          <a:p>
            <a:pPr algn="ctr">
              <a:lnSpc>
                <a:spcPct val="100000"/>
              </a:lnSpc>
              <a:spcBef>
                <a:spcPts val="295"/>
              </a:spcBef>
            </a:pPr>
            <a:r>
              <a:rPr sz="1550" b="1" dirty="0">
                <a:latin typeface="Microsoft JhengHei"/>
                <a:cs typeface="Microsoft JhengHei"/>
              </a:rPr>
              <a:t>2019-</a:t>
            </a:r>
            <a:r>
              <a:rPr sz="1550" b="1" spc="-20" dirty="0">
                <a:latin typeface="Microsoft JhengHei"/>
                <a:cs typeface="Microsoft JhengHei"/>
              </a:rPr>
              <a:t>2020</a:t>
            </a:r>
            <a:endParaRPr sz="1550">
              <a:latin typeface="Microsoft JhengHei"/>
              <a:cs typeface="Microsoft JhengHei"/>
            </a:endParaRPr>
          </a:p>
          <a:p>
            <a:pPr marL="92710" marR="78105" algn="ctr">
              <a:lnSpc>
                <a:spcPct val="103600"/>
              </a:lnSpc>
              <a:spcBef>
                <a:spcPts val="120"/>
              </a:spcBef>
            </a:pPr>
            <a:r>
              <a:rPr sz="1100" dirty="0">
                <a:latin typeface="Microsoft JhengHei"/>
                <a:cs typeface="Microsoft JhengHei"/>
              </a:rPr>
              <a:t>本署委請26</a:t>
            </a:r>
            <a:r>
              <a:rPr sz="1100" spc="-50" dirty="0">
                <a:latin typeface="Microsoft JhengHei"/>
                <a:cs typeface="Microsoft JhengHei"/>
              </a:rPr>
              <a:t>家</a:t>
            </a:r>
            <a:r>
              <a:rPr sz="1100" dirty="0">
                <a:latin typeface="Microsoft JhengHei"/>
                <a:cs typeface="Microsoft JhengHei"/>
              </a:rPr>
              <a:t>指定醫</a:t>
            </a:r>
            <a:r>
              <a:rPr sz="1100" spc="-50" dirty="0">
                <a:latin typeface="Microsoft JhengHei"/>
                <a:cs typeface="Microsoft JhengHei"/>
              </a:rPr>
              <a:t>院</a:t>
            </a:r>
            <a:endParaRPr sz="1100">
              <a:latin typeface="Microsoft JhengHei"/>
              <a:cs typeface="Microsoft JhengHei"/>
            </a:endParaRPr>
          </a:p>
        </p:txBody>
      </p:sp>
      <p:sp>
        <p:nvSpPr>
          <p:cNvPr id="8" name="object 8"/>
          <p:cNvSpPr txBox="1"/>
          <p:nvPr/>
        </p:nvSpPr>
        <p:spPr>
          <a:xfrm>
            <a:off x="604398" y="3486396"/>
            <a:ext cx="1038860" cy="784860"/>
          </a:xfrm>
          <a:prstGeom prst="rect">
            <a:avLst/>
          </a:prstGeom>
        </p:spPr>
        <p:txBody>
          <a:bodyPr vert="horz" wrap="square" lIns="0" tIns="15875" rIns="0" bIns="0" rtlCol="0">
            <a:spAutoFit/>
          </a:bodyPr>
          <a:lstStyle/>
          <a:p>
            <a:pPr marR="51435" algn="ctr">
              <a:lnSpc>
                <a:spcPct val="100000"/>
              </a:lnSpc>
              <a:spcBef>
                <a:spcPts val="125"/>
              </a:spcBef>
            </a:pPr>
            <a:r>
              <a:rPr sz="1550" b="1" spc="-20" dirty="0">
                <a:latin typeface="Microsoft JhengHei"/>
                <a:cs typeface="Microsoft JhengHei"/>
              </a:rPr>
              <a:t>2021</a:t>
            </a:r>
            <a:endParaRPr sz="1550">
              <a:latin typeface="Microsoft JhengHei"/>
              <a:cs typeface="Microsoft JhengHei"/>
            </a:endParaRPr>
          </a:p>
          <a:p>
            <a:pPr marL="12700" marR="5080" algn="ctr">
              <a:lnSpc>
                <a:spcPts val="1370"/>
              </a:lnSpc>
              <a:spcBef>
                <a:spcPts val="30"/>
              </a:spcBef>
            </a:pPr>
            <a:r>
              <a:rPr sz="1100" spc="30" dirty="0">
                <a:latin typeface="Microsoft JhengHei"/>
                <a:cs typeface="Microsoft JhengHei"/>
              </a:rPr>
              <a:t>併入愛滋品質提</a:t>
            </a:r>
            <a:r>
              <a:rPr sz="1100" spc="25" dirty="0">
                <a:latin typeface="Microsoft JhengHei"/>
                <a:cs typeface="Microsoft JhengHei"/>
              </a:rPr>
              <a:t>升計畫計</a:t>
            </a:r>
            <a:r>
              <a:rPr sz="1100" spc="10" dirty="0">
                <a:latin typeface="Microsoft JhengHei"/>
                <a:cs typeface="Microsoft JhengHei"/>
              </a:rPr>
              <a:t>42</a:t>
            </a:r>
            <a:r>
              <a:rPr sz="1100" spc="25" dirty="0">
                <a:latin typeface="Microsoft JhengHei"/>
                <a:cs typeface="Microsoft JhengHei"/>
              </a:rPr>
              <a:t>家</a:t>
            </a:r>
            <a:r>
              <a:rPr sz="1100" spc="30" dirty="0">
                <a:latin typeface="Microsoft JhengHei"/>
                <a:cs typeface="Microsoft JhengHei"/>
              </a:rPr>
              <a:t>醫院參與</a:t>
            </a:r>
            <a:endParaRPr sz="1100">
              <a:latin typeface="Microsoft JhengHei"/>
              <a:cs typeface="Microsoft JhengHei"/>
            </a:endParaRPr>
          </a:p>
        </p:txBody>
      </p:sp>
      <p:sp>
        <p:nvSpPr>
          <p:cNvPr id="9" name="object 9"/>
          <p:cNvSpPr txBox="1"/>
          <p:nvPr/>
        </p:nvSpPr>
        <p:spPr>
          <a:xfrm>
            <a:off x="3919860" y="2845558"/>
            <a:ext cx="1183640" cy="786765"/>
          </a:xfrm>
          <a:prstGeom prst="rect">
            <a:avLst/>
          </a:prstGeom>
        </p:spPr>
        <p:txBody>
          <a:bodyPr vert="horz" wrap="square" lIns="0" tIns="15875" rIns="0" bIns="0" rtlCol="0">
            <a:spAutoFit/>
          </a:bodyPr>
          <a:lstStyle/>
          <a:p>
            <a:pPr marL="320040">
              <a:lnSpc>
                <a:spcPct val="100000"/>
              </a:lnSpc>
              <a:spcBef>
                <a:spcPts val="125"/>
              </a:spcBef>
            </a:pPr>
            <a:r>
              <a:rPr sz="1550" b="1" spc="-20" dirty="0">
                <a:latin typeface="Microsoft JhengHei"/>
                <a:cs typeface="Microsoft JhengHei"/>
              </a:rPr>
              <a:t>2022</a:t>
            </a:r>
            <a:endParaRPr sz="1550">
              <a:latin typeface="Microsoft JhengHei"/>
              <a:cs typeface="Microsoft JhengHei"/>
            </a:endParaRPr>
          </a:p>
          <a:p>
            <a:pPr marL="12700" marR="5080" algn="ctr">
              <a:lnSpc>
                <a:spcPts val="1370"/>
              </a:lnSpc>
              <a:spcBef>
                <a:spcPts val="50"/>
              </a:spcBef>
            </a:pPr>
            <a:r>
              <a:rPr sz="1100" dirty="0">
                <a:latin typeface="Microsoft JhengHei"/>
                <a:cs typeface="Microsoft JhengHei"/>
              </a:rPr>
              <a:t>尚未檢驗人數超</a:t>
            </a:r>
            <a:r>
              <a:rPr sz="1100" spc="-50" dirty="0">
                <a:latin typeface="Microsoft JhengHei"/>
                <a:cs typeface="Microsoft JhengHei"/>
              </a:rPr>
              <a:t>過 </a:t>
            </a:r>
            <a:r>
              <a:rPr sz="1100" dirty="0">
                <a:latin typeface="Microsoft JhengHei"/>
                <a:cs typeface="Microsoft JhengHei"/>
              </a:rPr>
              <a:t>50人之醫</a:t>
            </a:r>
            <a:r>
              <a:rPr sz="1100" spc="-50" dirty="0">
                <a:latin typeface="Microsoft JhengHei"/>
                <a:cs typeface="Microsoft JhengHei"/>
              </a:rPr>
              <a:t>院</a:t>
            </a:r>
            <a:endParaRPr sz="1100">
              <a:latin typeface="Microsoft JhengHei"/>
              <a:cs typeface="Microsoft JhengHei"/>
            </a:endParaRPr>
          </a:p>
          <a:p>
            <a:pPr algn="ctr">
              <a:lnSpc>
                <a:spcPts val="1310"/>
              </a:lnSpc>
            </a:pPr>
            <a:r>
              <a:rPr sz="1100" dirty="0">
                <a:latin typeface="Microsoft JhengHei"/>
                <a:cs typeface="Microsoft JhengHei"/>
              </a:rPr>
              <a:t>必執行計</a:t>
            </a:r>
            <a:r>
              <a:rPr sz="1100" spc="-50" dirty="0">
                <a:latin typeface="Microsoft JhengHei"/>
                <a:cs typeface="Microsoft JhengHei"/>
              </a:rPr>
              <a:t>畫</a:t>
            </a:r>
            <a:endParaRPr sz="1100">
              <a:latin typeface="Microsoft JhengHei"/>
              <a:cs typeface="Microsoft JhengHei"/>
            </a:endParaRPr>
          </a:p>
        </p:txBody>
      </p:sp>
      <p:sp>
        <p:nvSpPr>
          <p:cNvPr id="10" name="object 10"/>
          <p:cNvSpPr txBox="1"/>
          <p:nvPr/>
        </p:nvSpPr>
        <p:spPr>
          <a:xfrm>
            <a:off x="387228" y="2630689"/>
            <a:ext cx="1212850" cy="373380"/>
          </a:xfrm>
          <a:prstGeom prst="rect">
            <a:avLst/>
          </a:prstGeom>
        </p:spPr>
        <p:txBody>
          <a:bodyPr vert="horz" wrap="square" lIns="0" tIns="11430" rIns="0" bIns="0" rtlCol="0">
            <a:spAutoFit/>
          </a:bodyPr>
          <a:lstStyle/>
          <a:p>
            <a:pPr marL="12700" marR="5080">
              <a:lnSpc>
                <a:spcPct val="103600"/>
              </a:lnSpc>
              <a:spcBef>
                <a:spcPts val="90"/>
              </a:spcBef>
            </a:pPr>
            <a:r>
              <a:rPr sz="1100" spc="60" dirty="0">
                <a:solidFill>
                  <a:srgbClr val="C00000"/>
                </a:solidFill>
                <a:latin typeface="Microsoft JhengHei"/>
                <a:cs typeface="Microsoft JhengHei"/>
              </a:rPr>
              <a:t>驗及治</a:t>
            </a:r>
            <a:r>
              <a:rPr sz="1100" spc="50" dirty="0">
                <a:solidFill>
                  <a:srgbClr val="C00000"/>
                </a:solidFill>
                <a:latin typeface="Microsoft JhengHei"/>
                <a:cs typeface="Microsoft JhengHei"/>
              </a:rPr>
              <a:t>療納</a:t>
            </a:r>
            <a:r>
              <a:rPr sz="1100" spc="60" dirty="0">
                <a:solidFill>
                  <a:srgbClr val="C00000"/>
                </a:solidFill>
                <a:latin typeface="Microsoft JhengHei"/>
                <a:cs typeface="Microsoft JhengHei"/>
              </a:rPr>
              <a:t>入感</a:t>
            </a:r>
            <a:r>
              <a:rPr sz="1100" spc="10" dirty="0">
                <a:solidFill>
                  <a:srgbClr val="C00000"/>
                </a:solidFill>
                <a:latin typeface="Microsoft JhengHei"/>
                <a:cs typeface="Microsoft JhengHei"/>
              </a:rPr>
              <a:t>染</a:t>
            </a:r>
            <a:r>
              <a:rPr sz="1100" dirty="0">
                <a:solidFill>
                  <a:srgbClr val="C00000"/>
                </a:solidFill>
                <a:latin typeface="Microsoft JhengHei"/>
                <a:cs typeface="Microsoft JhengHei"/>
              </a:rPr>
              <a:t>者常規照護服</a:t>
            </a:r>
            <a:r>
              <a:rPr sz="1100" spc="-50" dirty="0">
                <a:solidFill>
                  <a:srgbClr val="C00000"/>
                </a:solidFill>
                <a:latin typeface="Microsoft JhengHei"/>
                <a:cs typeface="Microsoft JhengHei"/>
              </a:rPr>
              <a:t>務</a:t>
            </a:r>
            <a:endParaRPr sz="1100">
              <a:latin typeface="Microsoft JhengHei"/>
              <a:cs typeface="Microsoft JhengHei"/>
            </a:endParaRPr>
          </a:p>
        </p:txBody>
      </p:sp>
      <p:sp>
        <p:nvSpPr>
          <p:cNvPr id="11" name="object 11"/>
          <p:cNvSpPr txBox="1"/>
          <p:nvPr/>
        </p:nvSpPr>
        <p:spPr>
          <a:xfrm>
            <a:off x="3120523" y="5509514"/>
            <a:ext cx="2051685" cy="629285"/>
          </a:xfrm>
          <a:prstGeom prst="rect">
            <a:avLst/>
          </a:prstGeom>
        </p:spPr>
        <p:txBody>
          <a:bodyPr vert="horz" wrap="square" lIns="0" tIns="15875" rIns="0" bIns="0" rtlCol="0">
            <a:spAutoFit/>
          </a:bodyPr>
          <a:lstStyle/>
          <a:p>
            <a:pPr marL="735330" algn="ctr">
              <a:lnSpc>
                <a:spcPts val="1795"/>
              </a:lnSpc>
              <a:spcBef>
                <a:spcPts val="125"/>
              </a:spcBef>
            </a:pPr>
            <a:r>
              <a:rPr sz="1550" b="1" dirty="0">
                <a:latin typeface="Microsoft JhengHei"/>
                <a:cs typeface="Microsoft JhengHei"/>
              </a:rPr>
              <a:t>2016-</a:t>
            </a:r>
            <a:r>
              <a:rPr sz="1550" b="1" spc="-20" dirty="0">
                <a:latin typeface="Microsoft JhengHei"/>
                <a:cs typeface="Microsoft JhengHei"/>
              </a:rPr>
              <a:t>2017</a:t>
            </a:r>
            <a:endParaRPr sz="1550">
              <a:latin typeface="Microsoft JhengHei"/>
              <a:cs typeface="Microsoft JhengHei"/>
            </a:endParaRPr>
          </a:p>
          <a:p>
            <a:pPr marL="50800">
              <a:lnSpc>
                <a:spcPts val="1610"/>
              </a:lnSpc>
            </a:pPr>
            <a:r>
              <a:rPr sz="2100" b="1" spc="142" baseline="11904" dirty="0">
                <a:solidFill>
                  <a:srgbClr val="FFFFFF"/>
                </a:solidFill>
                <a:latin typeface="Microsoft JhengHei"/>
                <a:cs typeface="Microsoft JhengHei"/>
              </a:rPr>
              <a:t>委託研究 </a:t>
            </a:r>
            <a:r>
              <a:rPr sz="1100" dirty="0">
                <a:latin typeface="Microsoft JhengHei"/>
                <a:cs typeface="Microsoft JhengHei"/>
              </a:rPr>
              <a:t>本署委託研究計</a:t>
            </a:r>
            <a:r>
              <a:rPr sz="1100" spc="-50" dirty="0">
                <a:latin typeface="Microsoft JhengHei"/>
                <a:cs typeface="Microsoft JhengHei"/>
              </a:rPr>
              <a:t>畫</a:t>
            </a:r>
            <a:endParaRPr sz="1100">
              <a:latin typeface="Microsoft JhengHei"/>
              <a:cs typeface="Microsoft JhengHei"/>
            </a:endParaRPr>
          </a:p>
          <a:p>
            <a:pPr marL="791210" algn="ctr">
              <a:lnSpc>
                <a:spcPts val="1315"/>
              </a:lnSpc>
            </a:pPr>
            <a:r>
              <a:rPr sz="1100" dirty="0">
                <a:latin typeface="Microsoft JhengHei"/>
                <a:cs typeface="Microsoft JhengHei"/>
              </a:rPr>
              <a:t>(義大、桃療</a:t>
            </a:r>
            <a:r>
              <a:rPr sz="1100" spc="-50" dirty="0">
                <a:latin typeface="Microsoft JhengHei"/>
                <a:cs typeface="Microsoft JhengHei"/>
              </a:rPr>
              <a:t>)</a:t>
            </a:r>
            <a:endParaRPr sz="1100">
              <a:latin typeface="Microsoft JhengHei"/>
              <a:cs typeface="Microsoft JhengHei"/>
            </a:endParaRPr>
          </a:p>
        </p:txBody>
      </p:sp>
      <p:sp>
        <p:nvSpPr>
          <p:cNvPr id="12" name="object 12"/>
          <p:cNvSpPr/>
          <p:nvPr/>
        </p:nvSpPr>
        <p:spPr>
          <a:xfrm>
            <a:off x="1773821" y="4847094"/>
            <a:ext cx="1043940" cy="783590"/>
          </a:xfrm>
          <a:custGeom>
            <a:avLst/>
            <a:gdLst/>
            <a:ahLst/>
            <a:cxnLst/>
            <a:rect l="l" t="t" r="r" b="b"/>
            <a:pathLst>
              <a:path w="1043939" h="783589">
                <a:moveTo>
                  <a:pt x="783590" y="392430"/>
                </a:moveTo>
                <a:lnTo>
                  <a:pt x="781050" y="352044"/>
                </a:lnTo>
                <a:lnTo>
                  <a:pt x="768350" y="283603"/>
                </a:lnTo>
                <a:lnTo>
                  <a:pt x="751840" y="237439"/>
                </a:lnTo>
                <a:lnTo>
                  <a:pt x="730250" y="194144"/>
                </a:lnTo>
                <a:lnTo>
                  <a:pt x="703580" y="154139"/>
                </a:lnTo>
                <a:lnTo>
                  <a:pt x="671830" y="117843"/>
                </a:lnTo>
                <a:lnTo>
                  <a:pt x="636270" y="85648"/>
                </a:lnTo>
                <a:lnTo>
                  <a:pt x="596900" y="57975"/>
                </a:lnTo>
                <a:lnTo>
                  <a:pt x="553720" y="35242"/>
                </a:lnTo>
                <a:lnTo>
                  <a:pt x="509270" y="17856"/>
                </a:lnTo>
                <a:lnTo>
                  <a:pt x="461010" y="6223"/>
                </a:lnTo>
                <a:lnTo>
                  <a:pt x="411480" y="762"/>
                </a:lnTo>
                <a:lnTo>
                  <a:pt x="392430" y="0"/>
                </a:lnTo>
                <a:lnTo>
                  <a:pt x="370840" y="762"/>
                </a:lnTo>
                <a:lnTo>
                  <a:pt x="321310" y="6299"/>
                </a:lnTo>
                <a:lnTo>
                  <a:pt x="274320" y="17970"/>
                </a:lnTo>
                <a:lnTo>
                  <a:pt x="228600" y="35394"/>
                </a:lnTo>
                <a:lnTo>
                  <a:pt x="186690" y="58140"/>
                </a:lnTo>
                <a:lnTo>
                  <a:pt x="147320" y="85801"/>
                </a:lnTo>
                <a:lnTo>
                  <a:pt x="111760" y="117970"/>
                </a:lnTo>
                <a:lnTo>
                  <a:pt x="80010" y="154241"/>
                </a:lnTo>
                <a:lnTo>
                  <a:pt x="53340" y="194221"/>
                </a:lnTo>
                <a:lnTo>
                  <a:pt x="31750" y="237477"/>
                </a:lnTo>
                <a:lnTo>
                  <a:pt x="15240" y="283616"/>
                </a:lnTo>
                <a:lnTo>
                  <a:pt x="3810" y="332232"/>
                </a:lnTo>
                <a:lnTo>
                  <a:pt x="0" y="371856"/>
                </a:lnTo>
                <a:lnTo>
                  <a:pt x="0" y="412242"/>
                </a:lnTo>
                <a:lnTo>
                  <a:pt x="3810" y="451866"/>
                </a:lnTo>
                <a:lnTo>
                  <a:pt x="20320" y="516763"/>
                </a:lnTo>
                <a:lnTo>
                  <a:pt x="24130" y="526770"/>
                </a:lnTo>
                <a:lnTo>
                  <a:pt x="36830" y="560133"/>
                </a:lnTo>
                <a:lnTo>
                  <a:pt x="59690" y="600671"/>
                </a:lnTo>
                <a:lnTo>
                  <a:pt x="86360" y="638060"/>
                </a:lnTo>
                <a:lnTo>
                  <a:pt x="116840" y="671944"/>
                </a:lnTo>
                <a:lnTo>
                  <a:pt x="132080" y="685304"/>
                </a:lnTo>
                <a:lnTo>
                  <a:pt x="151130" y="702005"/>
                </a:lnTo>
                <a:lnTo>
                  <a:pt x="157480" y="706323"/>
                </a:lnTo>
                <a:lnTo>
                  <a:pt x="171450" y="715822"/>
                </a:lnTo>
                <a:lnTo>
                  <a:pt x="189230" y="727913"/>
                </a:lnTo>
                <a:lnTo>
                  <a:pt x="229870" y="749325"/>
                </a:lnTo>
                <a:lnTo>
                  <a:pt x="265430" y="762977"/>
                </a:lnTo>
                <a:lnTo>
                  <a:pt x="273050" y="765898"/>
                </a:lnTo>
                <a:lnTo>
                  <a:pt x="283210" y="768502"/>
                </a:lnTo>
                <a:lnTo>
                  <a:pt x="299720" y="772744"/>
                </a:lnTo>
                <a:lnTo>
                  <a:pt x="317500" y="777316"/>
                </a:lnTo>
                <a:lnTo>
                  <a:pt x="335280" y="779551"/>
                </a:lnTo>
                <a:lnTo>
                  <a:pt x="364490" y="783234"/>
                </a:lnTo>
                <a:lnTo>
                  <a:pt x="411480" y="783336"/>
                </a:lnTo>
                <a:lnTo>
                  <a:pt x="431800" y="781812"/>
                </a:lnTo>
                <a:lnTo>
                  <a:pt x="450850" y="779526"/>
                </a:lnTo>
                <a:lnTo>
                  <a:pt x="466090" y="776249"/>
                </a:lnTo>
                <a:lnTo>
                  <a:pt x="499110" y="769175"/>
                </a:lnTo>
                <a:lnTo>
                  <a:pt x="546100" y="752805"/>
                </a:lnTo>
                <a:lnTo>
                  <a:pt x="549910" y="750874"/>
                </a:lnTo>
                <a:lnTo>
                  <a:pt x="567690" y="741845"/>
                </a:lnTo>
                <a:lnTo>
                  <a:pt x="582930" y="734098"/>
                </a:lnTo>
                <a:lnTo>
                  <a:pt x="589280" y="730885"/>
                </a:lnTo>
                <a:lnTo>
                  <a:pt x="628650" y="703872"/>
                </a:lnTo>
                <a:lnTo>
                  <a:pt x="638810" y="695147"/>
                </a:lnTo>
                <a:lnTo>
                  <a:pt x="665480" y="672249"/>
                </a:lnTo>
                <a:lnTo>
                  <a:pt x="698500" y="636498"/>
                </a:lnTo>
                <a:lnTo>
                  <a:pt x="725170" y="597090"/>
                </a:lnTo>
                <a:lnTo>
                  <a:pt x="730250" y="587616"/>
                </a:lnTo>
                <a:lnTo>
                  <a:pt x="742950" y="563943"/>
                </a:lnTo>
                <a:lnTo>
                  <a:pt x="748030" y="554482"/>
                </a:lnTo>
                <a:lnTo>
                  <a:pt x="751840" y="544766"/>
                </a:lnTo>
                <a:lnTo>
                  <a:pt x="758190" y="528574"/>
                </a:lnTo>
                <a:lnTo>
                  <a:pt x="765810" y="509155"/>
                </a:lnTo>
                <a:lnTo>
                  <a:pt x="777240" y="461581"/>
                </a:lnTo>
                <a:lnTo>
                  <a:pt x="782320" y="412242"/>
                </a:lnTo>
                <a:lnTo>
                  <a:pt x="783590" y="392430"/>
                </a:lnTo>
                <a:close/>
              </a:path>
              <a:path w="1043939" h="783589">
                <a:moveTo>
                  <a:pt x="910590" y="384048"/>
                </a:moveTo>
                <a:lnTo>
                  <a:pt x="810006" y="384048"/>
                </a:lnTo>
                <a:lnTo>
                  <a:pt x="810006" y="417576"/>
                </a:lnTo>
                <a:lnTo>
                  <a:pt x="910590" y="417576"/>
                </a:lnTo>
                <a:lnTo>
                  <a:pt x="910590" y="384048"/>
                </a:lnTo>
                <a:close/>
              </a:path>
              <a:path w="1043939" h="783589">
                <a:moveTo>
                  <a:pt x="1043940" y="384048"/>
                </a:moveTo>
                <a:lnTo>
                  <a:pt x="944118" y="384048"/>
                </a:lnTo>
                <a:lnTo>
                  <a:pt x="944118" y="417576"/>
                </a:lnTo>
                <a:lnTo>
                  <a:pt x="1043940" y="417576"/>
                </a:lnTo>
                <a:lnTo>
                  <a:pt x="1043940" y="384048"/>
                </a:lnTo>
                <a:close/>
              </a:path>
            </a:pathLst>
          </a:custGeom>
          <a:solidFill>
            <a:srgbClr val="A6A6A6"/>
          </a:solidFill>
        </p:spPr>
        <p:txBody>
          <a:bodyPr wrap="square" lIns="0" tIns="0" rIns="0" bIns="0" rtlCol="0"/>
          <a:lstStyle/>
          <a:p>
            <a:endParaRPr/>
          </a:p>
        </p:txBody>
      </p:sp>
      <p:sp>
        <p:nvSpPr>
          <p:cNvPr id="13" name="object 13"/>
          <p:cNvSpPr txBox="1"/>
          <p:nvPr/>
        </p:nvSpPr>
        <p:spPr>
          <a:xfrm>
            <a:off x="1793119" y="5109464"/>
            <a:ext cx="739140" cy="239395"/>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FFFFFF"/>
                </a:solidFill>
                <a:latin typeface="Microsoft JhengHei"/>
                <a:cs typeface="Microsoft JhengHei"/>
              </a:rPr>
              <a:t>縣市自提</a:t>
            </a:r>
            <a:endParaRPr sz="1400">
              <a:latin typeface="Microsoft JhengHei"/>
              <a:cs typeface="Microsoft JhengHei"/>
            </a:endParaRPr>
          </a:p>
        </p:txBody>
      </p:sp>
      <p:sp>
        <p:nvSpPr>
          <p:cNvPr id="14" name="object 14"/>
          <p:cNvSpPr/>
          <p:nvPr/>
        </p:nvSpPr>
        <p:spPr>
          <a:xfrm>
            <a:off x="2843669" y="4210290"/>
            <a:ext cx="1013460" cy="782955"/>
          </a:xfrm>
          <a:custGeom>
            <a:avLst/>
            <a:gdLst/>
            <a:ahLst/>
            <a:cxnLst/>
            <a:rect l="l" t="t" r="r" b="b"/>
            <a:pathLst>
              <a:path w="1013460" h="782954">
                <a:moveTo>
                  <a:pt x="67056" y="402107"/>
                </a:moveTo>
                <a:lnTo>
                  <a:pt x="0" y="402107"/>
                </a:lnTo>
                <a:lnTo>
                  <a:pt x="0" y="435635"/>
                </a:lnTo>
                <a:lnTo>
                  <a:pt x="67056" y="435635"/>
                </a:lnTo>
                <a:lnTo>
                  <a:pt x="67056" y="402107"/>
                </a:lnTo>
                <a:close/>
              </a:path>
              <a:path w="1013460" h="782954">
                <a:moveTo>
                  <a:pt x="201168" y="402107"/>
                </a:moveTo>
                <a:lnTo>
                  <a:pt x="100584" y="402107"/>
                </a:lnTo>
                <a:lnTo>
                  <a:pt x="100584" y="435635"/>
                </a:lnTo>
                <a:lnTo>
                  <a:pt x="201168" y="435635"/>
                </a:lnTo>
                <a:lnTo>
                  <a:pt x="201168" y="402107"/>
                </a:lnTo>
                <a:close/>
              </a:path>
              <a:path w="1013460" h="782954">
                <a:moveTo>
                  <a:pt x="1012952" y="390677"/>
                </a:moveTo>
                <a:lnTo>
                  <a:pt x="1010412" y="350291"/>
                </a:lnTo>
                <a:lnTo>
                  <a:pt x="1002792" y="306489"/>
                </a:lnTo>
                <a:lnTo>
                  <a:pt x="991362" y="265607"/>
                </a:lnTo>
                <a:lnTo>
                  <a:pt x="976122" y="227660"/>
                </a:lnTo>
                <a:lnTo>
                  <a:pt x="958342" y="192620"/>
                </a:lnTo>
                <a:lnTo>
                  <a:pt x="915162" y="131305"/>
                </a:lnTo>
                <a:lnTo>
                  <a:pt x="863092" y="81661"/>
                </a:lnTo>
                <a:lnTo>
                  <a:pt x="803402" y="43700"/>
                </a:lnTo>
                <a:lnTo>
                  <a:pt x="739902" y="17424"/>
                </a:lnTo>
                <a:lnTo>
                  <a:pt x="672592" y="2819"/>
                </a:lnTo>
                <a:lnTo>
                  <a:pt x="601472" y="0"/>
                </a:lnTo>
                <a:lnTo>
                  <a:pt x="568452" y="2806"/>
                </a:lnTo>
                <a:lnTo>
                  <a:pt x="501142" y="17411"/>
                </a:lnTo>
                <a:lnTo>
                  <a:pt x="436372" y="43688"/>
                </a:lnTo>
                <a:lnTo>
                  <a:pt x="377952" y="81635"/>
                </a:lnTo>
                <a:lnTo>
                  <a:pt x="325882" y="131279"/>
                </a:lnTo>
                <a:lnTo>
                  <a:pt x="282702" y="192595"/>
                </a:lnTo>
                <a:lnTo>
                  <a:pt x="264922" y="227634"/>
                </a:lnTo>
                <a:lnTo>
                  <a:pt x="249682" y="265595"/>
                </a:lnTo>
                <a:lnTo>
                  <a:pt x="238252" y="306489"/>
                </a:lnTo>
                <a:lnTo>
                  <a:pt x="230632" y="350291"/>
                </a:lnTo>
                <a:lnTo>
                  <a:pt x="229362" y="370865"/>
                </a:lnTo>
                <a:lnTo>
                  <a:pt x="229362" y="410489"/>
                </a:lnTo>
                <a:lnTo>
                  <a:pt x="233172" y="450113"/>
                </a:lnTo>
                <a:lnTo>
                  <a:pt x="249682" y="516407"/>
                </a:lnTo>
                <a:lnTo>
                  <a:pt x="267462" y="560057"/>
                </a:lnTo>
                <a:lnTo>
                  <a:pt x="289052" y="600621"/>
                </a:lnTo>
                <a:lnTo>
                  <a:pt x="315722" y="637806"/>
                </a:lnTo>
                <a:lnTo>
                  <a:pt x="325882" y="648995"/>
                </a:lnTo>
                <a:lnTo>
                  <a:pt x="346202" y="671372"/>
                </a:lnTo>
                <a:lnTo>
                  <a:pt x="360172" y="683450"/>
                </a:lnTo>
                <a:lnTo>
                  <a:pt x="380492" y="701040"/>
                </a:lnTo>
                <a:lnTo>
                  <a:pt x="418592" y="726541"/>
                </a:lnTo>
                <a:lnTo>
                  <a:pt x="430022" y="732663"/>
                </a:lnTo>
                <a:lnTo>
                  <a:pt x="446532" y="741489"/>
                </a:lnTo>
                <a:lnTo>
                  <a:pt x="457962" y="747610"/>
                </a:lnTo>
                <a:lnTo>
                  <a:pt x="477012" y="754837"/>
                </a:lnTo>
                <a:lnTo>
                  <a:pt x="493522" y="761111"/>
                </a:lnTo>
                <a:lnTo>
                  <a:pt x="501142" y="763993"/>
                </a:lnTo>
                <a:lnTo>
                  <a:pt x="527812" y="770851"/>
                </a:lnTo>
                <a:lnTo>
                  <a:pt x="545592" y="775423"/>
                </a:lnTo>
                <a:lnTo>
                  <a:pt x="592582" y="781621"/>
                </a:lnTo>
                <a:lnTo>
                  <a:pt x="621792" y="782053"/>
                </a:lnTo>
                <a:lnTo>
                  <a:pt x="640842" y="782345"/>
                </a:lnTo>
                <a:lnTo>
                  <a:pt x="658622" y="781011"/>
                </a:lnTo>
                <a:lnTo>
                  <a:pt x="661162" y="780821"/>
                </a:lnTo>
                <a:lnTo>
                  <a:pt x="680212" y="777773"/>
                </a:lnTo>
                <a:lnTo>
                  <a:pt x="695452" y="774484"/>
                </a:lnTo>
                <a:lnTo>
                  <a:pt x="713232" y="770661"/>
                </a:lnTo>
                <a:lnTo>
                  <a:pt x="764032" y="754735"/>
                </a:lnTo>
                <a:lnTo>
                  <a:pt x="811022" y="732586"/>
                </a:lnTo>
                <a:lnTo>
                  <a:pt x="818642" y="728726"/>
                </a:lnTo>
                <a:lnTo>
                  <a:pt x="826262" y="723696"/>
                </a:lnTo>
                <a:lnTo>
                  <a:pt x="859282" y="701865"/>
                </a:lnTo>
                <a:lnTo>
                  <a:pt x="880872" y="682802"/>
                </a:lnTo>
                <a:lnTo>
                  <a:pt x="894842" y="670471"/>
                </a:lnTo>
                <a:lnTo>
                  <a:pt x="925322" y="636371"/>
                </a:lnTo>
                <a:lnTo>
                  <a:pt x="926592" y="634949"/>
                </a:lnTo>
                <a:lnTo>
                  <a:pt x="954532" y="595744"/>
                </a:lnTo>
                <a:lnTo>
                  <a:pt x="965962" y="574497"/>
                </a:lnTo>
                <a:lnTo>
                  <a:pt x="977392" y="553262"/>
                </a:lnTo>
                <a:lnTo>
                  <a:pt x="987552" y="525373"/>
                </a:lnTo>
                <a:lnTo>
                  <a:pt x="993902" y="507936"/>
                </a:lnTo>
                <a:lnTo>
                  <a:pt x="1006602" y="460209"/>
                </a:lnTo>
                <a:lnTo>
                  <a:pt x="1011682" y="410489"/>
                </a:lnTo>
                <a:lnTo>
                  <a:pt x="1012952" y="390677"/>
                </a:lnTo>
                <a:close/>
              </a:path>
            </a:pathLst>
          </a:custGeom>
          <a:solidFill>
            <a:srgbClr val="A6A6A6"/>
          </a:solidFill>
        </p:spPr>
        <p:txBody>
          <a:bodyPr wrap="square" lIns="0" tIns="0" rIns="0" bIns="0" rtlCol="0"/>
          <a:lstStyle/>
          <a:p>
            <a:endParaRPr/>
          </a:p>
        </p:txBody>
      </p:sp>
      <p:sp>
        <p:nvSpPr>
          <p:cNvPr id="15" name="object 15"/>
          <p:cNvSpPr txBox="1"/>
          <p:nvPr/>
        </p:nvSpPr>
        <p:spPr>
          <a:xfrm>
            <a:off x="3091567" y="4486147"/>
            <a:ext cx="739140" cy="239395"/>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FFFFFF"/>
                </a:solidFill>
                <a:latin typeface="Microsoft JhengHei"/>
                <a:cs typeface="Microsoft JhengHei"/>
              </a:rPr>
              <a:t>指定醫院</a:t>
            </a:r>
            <a:endParaRPr sz="1400">
              <a:latin typeface="Microsoft JhengHei"/>
              <a:cs typeface="Microsoft JhengHei"/>
            </a:endParaRPr>
          </a:p>
        </p:txBody>
      </p:sp>
      <p:sp>
        <p:nvSpPr>
          <p:cNvPr id="16" name="object 16"/>
          <p:cNvSpPr/>
          <p:nvPr/>
        </p:nvSpPr>
        <p:spPr>
          <a:xfrm>
            <a:off x="1782965" y="3496829"/>
            <a:ext cx="1054100" cy="783590"/>
          </a:xfrm>
          <a:custGeom>
            <a:avLst/>
            <a:gdLst/>
            <a:ahLst/>
            <a:cxnLst/>
            <a:rect l="l" t="t" r="r" b="b"/>
            <a:pathLst>
              <a:path w="1054100" h="783589">
                <a:moveTo>
                  <a:pt x="787146" y="381762"/>
                </a:moveTo>
                <a:lnTo>
                  <a:pt x="782955" y="381762"/>
                </a:lnTo>
                <a:lnTo>
                  <a:pt x="781050" y="351282"/>
                </a:lnTo>
                <a:lnTo>
                  <a:pt x="778510" y="332232"/>
                </a:lnTo>
                <a:lnTo>
                  <a:pt x="768350" y="283298"/>
                </a:lnTo>
                <a:lnTo>
                  <a:pt x="751840" y="236982"/>
                </a:lnTo>
                <a:lnTo>
                  <a:pt x="730250" y="193675"/>
                </a:lnTo>
                <a:lnTo>
                  <a:pt x="703580" y="153733"/>
                </a:lnTo>
                <a:lnTo>
                  <a:pt x="671830" y="117538"/>
                </a:lnTo>
                <a:lnTo>
                  <a:pt x="636270" y="85458"/>
                </a:lnTo>
                <a:lnTo>
                  <a:pt x="596900" y="57873"/>
                </a:lnTo>
                <a:lnTo>
                  <a:pt x="554990" y="35166"/>
                </a:lnTo>
                <a:lnTo>
                  <a:pt x="509270" y="17703"/>
                </a:lnTo>
                <a:lnTo>
                  <a:pt x="461010" y="5854"/>
                </a:lnTo>
                <a:lnTo>
                  <a:pt x="411480" y="0"/>
                </a:lnTo>
                <a:lnTo>
                  <a:pt x="370840" y="0"/>
                </a:lnTo>
                <a:lnTo>
                  <a:pt x="321310" y="5575"/>
                </a:lnTo>
                <a:lnTo>
                  <a:pt x="274320" y="17322"/>
                </a:lnTo>
                <a:lnTo>
                  <a:pt x="228600" y="34836"/>
                </a:lnTo>
                <a:lnTo>
                  <a:pt x="186690" y="57670"/>
                </a:lnTo>
                <a:lnTo>
                  <a:pt x="147320" y="85445"/>
                </a:lnTo>
                <a:lnTo>
                  <a:pt x="111760" y="117716"/>
                </a:lnTo>
                <a:lnTo>
                  <a:pt x="80010" y="154089"/>
                </a:lnTo>
                <a:lnTo>
                  <a:pt x="52070" y="194132"/>
                </a:lnTo>
                <a:lnTo>
                  <a:pt x="30480" y="237451"/>
                </a:lnTo>
                <a:lnTo>
                  <a:pt x="13970" y="283616"/>
                </a:lnTo>
                <a:lnTo>
                  <a:pt x="3810" y="332232"/>
                </a:lnTo>
                <a:lnTo>
                  <a:pt x="0" y="371856"/>
                </a:lnTo>
                <a:lnTo>
                  <a:pt x="0" y="411480"/>
                </a:lnTo>
                <a:lnTo>
                  <a:pt x="3810" y="451104"/>
                </a:lnTo>
                <a:lnTo>
                  <a:pt x="20320" y="517118"/>
                </a:lnTo>
                <a:lnTo>
                  <a:pt x="24130" y="526440"/>
                </a:lnTo>
                <a:lnTo>
                  <a:pt x="27940" y="535762"/>
                </a:lnTo>
                <a:lnTo>
                  <a:pt x="38100" y="560616"/>
                </a:lnTo>
                <a:lnTo>
                  <a:pt x="40640" y="565378"/>
                </a:lnTo>
                <a:lnTo>
                  <a:pt x="59690" y="601103"/>
                </a:lnTo>
                <a:lnTo>
                  <a:pt x="86360" y="638314"/>
                </a:lnTo>
                <a:lnTo>
                  <a:pt x="96520" y="649516"/>
                </a:lnTo>
                <a:lnTo>
                  <a:pt x="116840" y="671944"/>
                </a:lnTo>
                <a:lnTo>
                  <a:pt x="151130" y="701713"/>
                </a:lnTo>
                <a:lnTo>
                  <a:pt x="171450" y="715378"/>
                </a:lnTo>
                <a:lnTo>
                  <a:pt x="189230" y="727341"/>
                </a:lnTo>
                <a:lnTo>
                  <a:pt x="200660" y="733298"/>
                </a:lnTo>
                <a:lnTo>
                  <a:pt x="229870" y="748538"/>
                </a:lnTo>
                <a:lnTo>
                  <a:pt x="271780" y="765022"/>
                </a:lnTo>
                <a:lnTo>
                  <a:pt x="317500" y="776503"/>
                </a:lnTo>
                <a:lnTo>
                  <a:pt x="363220" y="782701"/>
                </a:lnTo>
                <a:lnTo>
                  <a:pt x="411480" y="783336"/>
                </a:lnTo>
                <a:lnTo>
                  <a:pt x="429260" y="782002"/>
                </a:lnTo>
                <a:lnTo>
                  <a:pt x="431800" y="781812"/>
                </a:lnTo>
                <a:lnTo>
                  <a:pt x="450850" y="778764"/>
                </a:lnTo>
                <a:lnTo>
                  <a:pt x="466090" y="775525"/>
                </a:lnTo>
                <a:lnTo>
                  <a:pt x="483870" y="771740"/>
                </a:lnTo>
                <a:lnTo>
                  <a:pt x="500380" y="768235"/>
                </a:lnTo>
                <a:lnTo>
                  <a:pt x="534670" y="755916"/>
                </a:lnTo>
                <a:lnTo>
                  <a:pt x="546100" y="751814"/>
                </a:lnTo>
                <a:lnTo>
                  <a:pt x="551180" y="749236"/>
                </a:lnTo>
                <a:lnTo>
                  <a:pt x="589280" y="729907"/>
                </a:lnTo>
                <a:lnTo>
                  <a:pt x="629920" y="702995"/>
                </a:lnTo>
                <a:lnTo>
                  <a:pt x="665480" y="671499"/>
                </a:lnTo>
                <a:lnTo>
                  <a:pt x="695960" y="638619"/>
                </a:lnTo>
                <a:lnTo>
                  <a:pt x="722630" y="600316"/>
                </a:lnTo>
                <a:lnTo>
                  <a:pt x="748030" y="554037"/>
                </a:lnTo>
                <a:lnTo>
                  <a:pt x="756920" y="531368"/>
                </a:lnTo>
                <a:lnTo>
                  <a:pt x="758190" y="528129"/>
                </a:lnTo>
                <a:lnTo>
                  <a:pt x="765810" y="508711"/>
                </a:lnTo>
                <a:lnTo>
                  <a:pt x="777240" y="461035"/>
                </a:lnTo>
                <a:lnTo>
                  <a:pt x="781926" y="415290"/>
                </a:lnTo>
                <a:lnTo>
                  <a:pt x="787146" y="415290"/>
                </a:lnTo>
                <a:lnTo>
                  <a:pt x="787146" y="381762"/>
                </a:lnTo>
                <a:close/>
              </a:path>
              <a:path w="1054100" h="783589">
                <a:moveTo>
                  <a:pt x="920496" y="381762"/>
                </a:moveTo>
                <a:lnTo>
                  <a:pt x="819912" y="381762"/>
                </a:lnTo>
                <a:lnTo>
                  <a:pt x="819912" y="415290"/>
                </a:lnTo>
                <a:lnTo>
                  <a:pt x="920496" y="415290"/>
                </a:lnTo>
                <a:lnTo>
                  <a:pt x="920496" y="381762"/>
                </a:lnTo>
                <a:close/>
              </a:path>
              <a:path w="1054100" h="783589">
                <a:moveTo>
                  <a:pt x="1053846" y="381762"/>
                </a:moveTo>
                <a:lnTo>
                  <a:pt x="954024" y="381762"/>
                </a:lnTo>
                <a:lnTo>
                  <a:pt x="954024" y="415290"/>
                </a:lnTo>
                <a:lnTo>
                  <a:pt x="1053846" y="415290"/>
                </a:lnTo>
                <a:lnTo>
                  <a:pt x="1053846" y="381762"/>
                </a:lnTo>
                <a:close/>
              </a:path>
            </a:pathLst>
          </a:custGeom>
          <a:solidFill>
            <a:srgbClr val="A6A6A6"/>
          </a:solidFill>
        </p:spPr>
        <p:txBody>
          <a:bodyPr wrap="square" lIns="0" tIns="0" rIns="0" bIns="0" rtlCol="0"/>
          <a:lstStyle/>
          <a:p>
            <a:endParaRPr/>
          </a:p>
        </p:txBody>
      </p:sp>
      <p:sp>
        <p:nvSpPr>
          <p:cNvPr id="17" name="object 17"/>
          <p:cNvSpPr txBox="1"/>
          <p:nvPr/>
        </p:nvSpPr>
        <p:spPr>
          <a:xfrm>
            <a:off x="1815217" y="3775201"/>
            <a:ext cx="739140" cy="239395"/>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FFFFFF"/>
                </a:solidFill>
                <a:latin typeface="Microsoft JhengHei"/>
                <a:cs typeface="Microsoft JhengHei"/>
              </a:rPr>
              <a:t>品質提升</a:t>
            </a:r>
            <a:endParaRPr sz="1400">
              <a:latin typeface="Microsoft JhengHei"/>
              <a:cs typeface="Microsoft JhengHei"/>
            </a:endParaRPr>
          </a:p>
        </p:txBody>
      </p:sp>
      <p:grpSp>
        <p:nvGrpSpPr>
          <p:cNvPr id="18" name="object 18"/>
          <p:cNvGrpSpPr/>
          <p:nvPr/>
        </p:nvGrpSpPr>
        <p:grpSpPr>
          <a:xfrm>
            <a:off x="1677047" y="2290073"/>
            <a:ext cx="1626235" cy="998219"/>
            <a:chOff x="1677047" y="2290073"/>
            <a:chExt cx="1626235" cy="998219"/>
          </a:xfrm>
        </p:grpSpPr>
        <p:sp>
          <p:nvSpPr>
            <p:cNvPr id="19" name="object 19"/>
            <p:cNvSpPr/>
            <p:nvPr/>
          </p:nvSpPr>
          <p:spPr>
            <a:xfrm>
              <a:off x="2364371" y="2692158"/>
              <a:ext cx="939165" cy="596265"/>
            </a:xfrm>
            <a:custGeom>
              <a:avLst/>
              <a:gdLst/>
              <a:ahLst/>
              <a:cxnLst/>
              <a:rect l="l" t="t" r="r" b="b"/>
              <a:pathLst>
                <a:path w="939164" h="596264">
                  <a:moveTo>
                    <a:pt x="67818" y="0"/>
                  </a:moveTo>
                  <a:lnTo>
                    <a:pt x="0" y="0"/>
                  </a:lnTo>
                  <a:lnTo>
                    <a:pt x="0" y="33528"/>
                  </a:lnTo>
                  <a:lnTo>
                    <a:pt x="67818" y="33528"/>
                  </a:lnTo>
                  <a:lnTo>
                    <a:pt x="67818" y="0"/>
                  </a:lnTo>
                  <a:close/>
                </a:path>
                <a:path w="939164" h="596264">
                  <a:moveTo>
                    <a:pt x="201168" y="0"/>
                  </a:moveTo>
                  <a:lnTo>
                    <a:pt x="101333" y="0"/>
                  </a:lnTo>
                  <a:lnTo>
                    <a:pt x="101333" y="33528"/>
                  </a:lnTo>
                  <a:lnTo>
                    <a:pt x="201168" y="33528"/>
                  </a:lnTo>
                  <a:lnTo>
                    <a:pt x="201168" y="0"/>
                  </a:lnTo>
                  <a:close/>
                </a:path>
                <a:path w="939164" h="596264">
                  <a:moveTo>
                    <a:pt x="335280" y="0"/>
                  </a:moveTo>
                  <a:lnTo>
                    <a:pt x="234696" y="0"/>
                  </a:lnTo>
                  <a:lnTo>
                    <a:pt x="234696" y="33528"/>
                  </a:lnTo>
                  <a:lnTo>
                    <a:pt x="335280" y="33528"/>
                  </a:lnTo>
                  <a:lnTo>
                    <a:pt x="335280" y="0"/>
                  </a:lnTo>
                  <a:close/>
                </a:path>
                <a:path w="939164" h="596264">
                  <a:moveTo>
                    <a:pt x="468630" y="0"/>
                  </a:moveTo>
                  <a:lnTo>
                    <a:pt x="368046" y="0"/>
                  </a:lnTo>
                  <a:lnTo>
                    <a:pt x="368046" y="33528"/>
                  </a:lnTo>
                  <a:lnTo>
                    <a:pt x="468630" y="33528"/>
                  </a:lnTo>
                  <a:lnTo>
                    <a:pt x="468630" y="0"/>
                  </a:lnTo>
                  <a:close/>
                </a:path>
                <a:path w="939164" h="596264">
                  <a:moveTo>
                    <a:pt x="537972" y="562356"/>
                  </a:moveTo>
                  <a:lnTo>
                    <a:pt x="470154" y="562356"/>
                  </a:lnTo>
                  <a:lnTo>
                    <a:pt x="470154" y="595884"/>
                  </a:lnTo>
                  <a:lnTo>
                    <a:pt x="537972" y="595884"/>
                  </a:lnTo>
                  <a:lnTo>
                    <a:pt x="537972" y="562356"/>
                  </a:lnTo>
                  <a:close/>
                </a:path>
                <a:path w="939164" h="596264">
                  <a:moveTo>
                    <a:pt x="671322" y="562356"/>
                  </a:moveTo>
                  <a:lnTo>
                    <a:pt x="571500" y="562356"/>
                  </a:lnTo>
                  <a:lnTo>
                    <a:pt x="571500" y="595884"/>
                  </a:lnTo>
                  <a:lnTo>
                    <a:pt x="671322" y="595884"/>
                  </a:lnTo>
                  <a:lnTo>
                    <a:pt x="671322" y="562356"/>
                  </a:lnTo>
                  <a:close/>
                </a:path>
                <a:path w="939164" h="596264">
                  <a:moveTo>
                    <a:pt x="805434" y="562356"/>
                  </a:moveTo>
                  <a:lnTo>
                    <a:pt x="704850" y="562356"/>
                  </a:lnTo>
                  <a:lnTo>
                    <a:pt x="704850" y="595884"/>
                  </a:lnTo>
                  <a:lnTo>
                    <a:pt x="805434" y="595884"/>
                  </a:lnTo>
                  <a:lnTo>
                    <a:pt x="805434" y="562356"/>
                  </a:lnTo>
                  <a:close/>
                </a:path>
                <a:path w="939164" h="596264">
                  <a:moveTo>
                    <a:pt x="938784" y="562356"/>
                  </a:moveTo>
                  <a:lnTo>
                    <a:pt x="838200" y="562356"/>
                  </a:lnTo>
                  <a:lnTo>
                    <a:pt x="838200" y="595884"/>
                  </a:lnTo>
                  <a:lnTo>
                    <a:pt x="938784" y="595884"/>
                  </a:lnTo>
                  <a:lnTo>
                    <a:pt x="938784" y="562356"/>
                  </a:lnTo>
                  <a:close/>
                </a:path>
              </a:pathLst>
            </a:custGeom>
            <a:solidFill>
              <a:srgbClr val="A6A6A6"/>
            </a:solidFill>
          </p:spPr>
          <p:txBody>
            <a:bodyPr wrap="square" lIns="0" tIns="0" rIns="0" bIns="0" rtlCol="0"/>
            <a:lstStyle/>
            <a:p>
              <a:endParaRPr/>
            </a:p>
          </p:txBody>
        </p:sp>
        <p:sp>
          <p:nvSpPr>
            <p:cNvPr id="20" name="object 20"/>
            <p:cNvSpPr/>
            <p:nvPr/>
          </p:nvSpPr>
          <p:spPr>
            <a:xfrm>
              <a:off x="1677047" y="2290076"/>
              <a:ext cx="782320" cy="782320"/>
            </a:xfrm>
            <a:custGeom>
              <a:avLst/>
              <a:gdLst/>
              <a:ahLst/>
              <a:cxnLst/>
              <a:rect l="l" t="t" r="r" b="b"/>
              <a:pathLst>
                <a:path w="782319" h="782319">
                  <a:moveTo>
                    <a:pt x="782320" y="370840"/>
                  </a:moveTo>
                  <a:lnTo>
                    <a:pt x="773430" y="307136"/>
                  </a:lnTo>
                  <a:lnTo>
                    <a:pt x="762000" y="266166"/>
                  </a:lnTo>
                  <a:lnTo>
                    <a:pt x="746760" y="228130"/>
                  </a:lnTo>
                  <a:lnTo>
                    <a:pt x="728980" y="193027"/>
                  </a:lnTo>
                  <a:lnTo>
                    <a:pt x="685800" y="131572"/>
                  </a:lnTo>
                  <a:lnTo>
                    <a:pt x="633730" y="81838"/>
                  </a:lnTo>
                  <a:lnTo>
                    <a:pt x="575310" y="43789"/>
                  </a:lnTo>
                  <a:lnTo>
                    <a:pt x="510540" y="17462"/>
                  </a:lnTo>
                  <a:lnTo>
                    <a:pt x="443230" y="2819"/>
                  </a:lnTo>
                  <a:lnTo>
                    <a:pt x="372110" y="0"/>
                  </a:lnTo>
                  <a:lnTo>
                    <a:pt x="339090" y="2819"/>
                  </a:lnTo>
                  <a:lnTo>
                    <a:pt x="271780" y="17449"/>
                  </a:lnTo>
                  <a:lnTo>
                    <a:pt x="207010" y="43776"/>
                  </a:lnTo>
                  <a:lnTo>
                    <a:pt x="148590" y="81813"/>
                  </a:lnTo>
                  <a:lnTo>
                    <a:pt x="96520" y="131559"/>
                  </a:lnTo>
                  <a:lnTo>
                    <a:pt x="53340" y="193014"/>
                  </a:lnTo>
                  <a:lnTo>
                    <a:pt x="35560" y="228117"/>
                  </a:lnTo>
                  <a:lnTo>
                    <a:pt x="20320" y="266166"/>
                  </a:lnTo>
                  <a:lnTo>
                    <a:pt x="8890" y="307124"/>
                  </a:lnTo>
                  <a:lnTo>
                    <a:pt x="1270" y="351028"/>
                  </a:lnTo>
                  <a:lnTo>
                    <a:pt x="0" y="370840"/>
                  </a:lnTo>
                  <a:lnTo>
                    <a:pt x="0" y="411226"/>
                  </a:lnTo>
                  <a:lnTo>
                    <a:pt x="3810" y="450088"/>
                  </a:lnTo>
                  <a:lnTo>
                    <a:pt x="19050" y="516115"/>
                  </a:lnTo>
                  <a:lnTo>
                    <a:pt x="24130" y="528548"/>
                  </a:lnTo>
                  <a:lnTo>
                    <a:pt x="36830" y="559638"/>
                  </a:lnTo>
                  <a:lnTo>
                    <a:pt x="59690" y="600151"/>
                  </a:lnTo>
                  <a:lnTo>
                    <a:pt x="86360" y="637374"/>
                  </a:lnTo>
                  <a:lnTo>
                    <a:pt x="116840" y="671029"/>
                  </a:lnTo>
                  <a:lnTo>
                    <a:pt x="151130" y="700824"/>
                  </a:lnTo>
                  <a:lnTo>
                    <a:pt x="185420" y="723900"/>
                  </a:lnTo>
                  <a:lnTo>
                    <a:pt x="189230" y="726465"/>
                  </a:lnTo>
                  <a:lnTo>
                    <a:pt x="200660" y="732624"/>
                  </a:lnTo>
                  <a:lnTo>
                    <a:pt x="217170" y="741514"/>
                  </a:lnTo>
                  <a:lnTo>
                    <a:pt x="228600" y="747674"/>
                  </a:lnTo>
                  <a:lnTo>
                    <a:pt x="247650" y="754938"/>
                  </a:lnTo>
                  <a:lnTo>
                    <a:pt x="265430" y="761720"/>
                  </a:lnTo>
                  <a:lnTo>
                    <a:pt x="271780" y="764146"/>
                  </a:lnTo>
                  <a:lnTo>
                    <a:pt x="299720" y="771347"/>
                  </a:lnTo>
                  <a:lnTo>
                    <a:pt x="316230" y="775601"/>
                  </a:lnTo>
                  <a:lnTo>
                    <a:pt x="353060" y="780427"/>
                  </a:lnTo>
                  <a:lnTo>
                    <a:pt x="363220" y="781761"/>
                  </a:lnTo>
                  <a:lnTo>
                    <a:pt x="410210" y="782294"/>
                  </a:lnTo>
                  <a:lnTo>
                    <a:pt x="411480" y="782320"/>
                  </a:lnTo>
                  <a:lnTo>
                    <a:pt x="429260" y="780986"/>
                  </a:lnTo>
                  <a:lnTo>
                    <a:pt x="431800" y="780796"/>
                  </a:lnTo>
                  <a:lnTo>
                    <a:pt x="450850" y="778510"/>
                  </a:lnTo>
                  <a:lnTo>
                    <a:pt x="466090" y="774979"/>
                  </a:lnTo>
                  <a:lnTo>
                    <a:pt x="482600" y="771169"/>
                  </a:lnTo>
                  <a:lnTo>
                    <a:pt x="499110" y="767346"/>
                  </a:lnTo>
                  <a:lnTo>
                    <a:pt x="516890" y="761022"/>
                  </a:lnTo>
                  <a:lnTo>
                    <a:pt x="534670" y="754710"/>
                  </a:lnTo>
                  <a:lnTo>
                    <a:pt x="546100" y="750646"/>
                  </a:lnTo>
                  <a:lnTo>
                    <a:pt x="581660" y="732624"/>
                  </a:lnTo>
                  <a:lnTo>
                    <a:pt x="589280" y="728764"/>
                  </a:lnTo>
                  <a:lnTo>
                    <a:pt x="629920" y="702068"/>
                  </a:lnTo>
                  <a:lnTo>
                    <a:pt x="651510" y="683158"/>
                  </a:lnTo>
                  <a:lnTo>
                    <a:pt x="665480" y="670928"/>
                  </a:lnTo>
                  <a:lnTo>
                    <a:pt x="697230" y="635698"/>
                  </a:lnTo>
                  <a:lnTo>
                    <a:pt x="725170" y="596760"/>
                  </a:lnTo>
                  <a:lnTo>
                    <a:pt x="746760" y="554482"/>
                  </a:lnTo>
                  <a:lnTo>
                    <a:pt x="764540" y="509219"/>
                  </a:lnTo>
                  <a:lnTo>
                    <a:pt x="775970" y="461340"/>
                  </a:lnTo>
                  <a:lnTo>
                    <a:pt x="782320" y="411226"/>
                  </a:lnTo>
                  <a:lnTo>
                    <a:pt x="782320" y="370840"/>
                  </a:lnTo>
                  <a:close/>
                </a:path>
              </a:pathLst>
            </a:custGeom>
            <a:solidFill>
              <a:srgbClr val="C00000"/>
            </a:solidFill>
          </p:spPr>
          <p:txBody>
            <a:bodyPr wrap="square" lIns="0" tIns="0" rIns="0" bIns="0" rtlCol="0"/>
            <a:lstStyle/>
            <a:p>
              <a:endParaRPr/>
            </a:p>
          </p:txBody>
        </p:sp>
      </p:grpSp>
      <p:sp>
        <p:nvSpPr>
          <p:cNvPr id="21" name="object 21"/>
          <p:cNvSpPr txBox="1"/>
          <p:nvPr/>
        </p:nvSpPr>
        <p:spPr>
          <a:xfrm>
            <a:off x="1826647" y="2559050"/>
            <a:ext cx="449580" cy="239395"/>
          </a:xfrm>
          <a:prstGeom prst="rect">
            <a:avLst/>
          </a:prstGeom>
        </p:spPr>
        <p:txBody>
          <a:bodyPr vert="horz" wrap="square" lIns="0" tIns="12700" rIns="0" bIns="0" rtlCol="0">
            <a:spAutoFit/>
          </a:bodyPr>
          <a:lstStyle/>
          <a:p>
            <a:pPr marL="12700">
              <a:lnSpc>
                <a:spcPct val="100000"/>
              </a:lnSpc>
              <a:spcBef>
                <a:spcPts val="100"/>
              </a:spcBef>
            </a:pPr>
            <a:r>
              <a:rPr sz="1400" b="1" spc="-20" dirty="0">
                <a:solidFill>
                  <a:srgbClr val="FFFFFF"/>
                </a:solidFill>
                <a:latin typeface="Microsoft JhengHei"/>
                <a:cs typeface="Microsoft JhengHei"/>
              </a:rPr>
              <a:t>2023</a:t>
            </a:r>
            <a:endParaRPr sz="1400">
              <a:latin typeface="Microsoft JhengHei"/>
              <a:cs typeface="Microsoft JhengHei"/>
            </a:endParaRPr>
          </a:p>
        </p:txBody>
      </p:sp>
      <p:sp>
        <p:nvSpPr>
          <p:cNvPr id="22" name="object 22"/>
          <p:cNvSpPr txBox="1"/>
          <p:nvPr/>
        </p:nvSpPr>
        <p:spPr>
          <a:xfrm>
            <a:off x="387228" y="1827529"/>
            <a:ext cx="1574800" cy="828675"/>
          </a:xfrm>
          <a:prstGeom prst="rect">
            <a:avLst/>
          </a:prstGeom>
        </p:spPr>
        <p:txBody>
          <a:bodyPr vert="horz" wrap="square" lIns="0" tIns="13335" rIns="0" bIns="0" rtlCol="0">
            <a:spAutoFit/>
          </a:bodyPr>
          <a:lstStyle/>
          <a:p>
            <a:pPr marL="224154">
              <a:lnSpc>
                <a:spcPct val="100000"/>
              </a:lnSpc>
              <a:spcBef>
                <a:spcPts val="105"/>
              </a:spcBef>
            </a:pPr>
            <a:r>
              <a:rPr sz="2100" b="1" spc="-10" dirty="0">
                <a:solidFill>
                  <a:srgbClr val="252525"/>
                </a:solidFill>
                <a:latin typeface="Microsoft JhengHei"/>
                <a:cs typeface="Microsoft JhengHei"/>
              </a:rPr>
              <a:t>沿革及展望</a:t>
            </a:r>
            <a:endParaRPr sz="2100">
              <a:latin typeface="Microsoft JhengHei"/>
              <a:cs typeface="Microsoft JhengHei"/>
            </a:endParaRPr>
          </a:p>
          <a:p>
            <a:pPr marL="12700" marR="367030">
              <a:lnSpc>
                <a:spcPct val="103600"/>
              </a:lnSpc>
              <a:spcBef>
                <a:spcPts val="1055"/>
              </a:spcBef>
            </a:pPr>
            <a:r>
              <a:rPr sz="1100" spc="60" dirty="0">
                <a:solidFill>
                  <a:srgbClr val="C00000"/>
                </a:solidFill>
                <a:latin typeface="Microsoft JhengHei"/>
                <a:cs typeface="Microsoft JhengHei"/>
              </a:rPr>
              <a:t>愛滋指</a:t>
            </a:r>
            <a:r>
              <a:rPr sz="1100" spc="50" dirty="0">
                <a:solidFill>
                  <a:srgbClr val="C00000"/>
                </a:solidFill>
                <a:latin typeface="Microsoft JhengHei"/>
                <a:cs typeface="Microsoft JhengHei"/>
              </a:rPr>
              <a:t>定醫</a:t>
            </a:r>
            <a:r>
              <a:rPr sz="1100" spc="60" dirty="0">
                <a:solidFill>
                  <a:srgbClr val="C00000"/>
                </a:solidFill>
                <a:latin typeface="Microsoft JhengHei"/>
                <a:cs typeface="Microsoft JhengHei"/>
              </a:rPr>
              <a:t>療院</a:t>
            </a:r>
            <a:r>
              <a:rPr sz="1100" spc="10" dirty="0">
                <a:solidFill>
                  <a:srgbClr val="C00000"/>
                </a:solidFill>
                <a:latin typeface="Microsoft JhengHei"/>
                <a:cs typeface="Microsoft JhengHei"/>
              </a:rPr>
              <a:t>所</a:t>
            </a:r>
            <a:r>
              <a:rPr sz="1100" spc="75" dirty="0">
                <a:solidFill>
                  <a:srgbClr val="C00000"/>
                </a:solidFill>
                <a:latin typeface="Microsoft JhengHei"/>
                <a:cs typeface="Microsoft JhengHei"/>
              </a:rPr>
              <a:t>全面參與</a:t>
            </a:r>
            <a:r>
              <a:rPr sz="1100" dirty="0">
                <a:solidFill>
                  <a:srgbClr val="C00000"/>
                </a:solidFill>
                <a:latin typeface="Microsoft JhengHei"/>
                <a:cs typeface="Microsoft JhengHei"/>
              </a:rPr>
              <a:t>，LTBI</a:t>
            </a:r>
            <a:r>
              <a:rPr sz="1100" spc="-50" dirty="0">
                <a:solidFill>
                  <a:srgbClr val="C00000"/>
                </a:solidFill>
                <a:latin typeface="Microsoft JhengHei"/>
                <a:cs typeface="Microsoft JhengHei"/>
              </a:rPr>
              <a:t>檢</a:t>
            </a:r>
            <a:endParaRPr sz="1100">
              <a:latin typeface="Microsoft JhengHei"/>
              <a:cs typeface="Microsoft JhengHei"/>
            </a:endParaRPr>
          </a:p>
        </p:txBody>
      </p:sp>
      <p:grpSp>
        <p:nvGrpSpPr>
          <p:cNvPr id="23" name="object 23"/>
          <p:cNvGrpSpPr/>
          <p:nvPr/>
        </p:nvGrpSpPr>
        <p:grpSpPr>
          <a:xfrm>
            <a:off x="159143" y="1831085"/>
            <a:ext cx="5445760" cy="4654550"/>
            <a:chOff x="159143" y="1831085"/>
            <a:chExt cx="5445760" cy="4654550"/>
          </a:xfrm>
        </p:grpSpPr>
        <p:pic>
          <p:nvPicPr>
            <p:cNvPr id="24" name="object 24"/>
            <p:cNvPicPr/>
            <p:nvPr/>
          </p:nvPicPr>
          <p:blipFill>
            <a:blip r:embed="rId2" cstate="print"/>
            <a:stretch>
              <a:fillRect/>
            </a:stretch>
          </p:blipFill>
          <p:spPr>
            <a:xfrm>
              <a:off x="159143" y="1831085"/>
              <a:ext cx="358140" cy="358140"/>
            </a:xfrm>
            <a:prstGeom prst="rect">
              <a:avLst/>
            </a:prstGeom>
          </p:spPr>
        </p:pic>
        <p:sp>
          <p:nvSpPr>
            <p:cNvPr id="25" name="object 25"/>
            <p:cNvSpPr/>
            <p:nvPr/>
          </p:nvSpPr>
          <p:spPr>
            <a:xfrm>
              <a:off x="1989467" y="6063995"/>
              <a:ext cx="417830" cy="407670"/>
            </a:xfrm>
            <a:custGeom>
              <a:avLst/>
              <a:gdLst/>
              <a:ahLst/>
              <a:cxnLst/>
              <a:rect l="l" t="t" r="r" b="b"/>
              <a:pathLst>
                <a:path w="417830" h="407670">
                  <a:moveTo>
                    <a:pt x="417576" y="203453"/>
                  </a:moveTo>
                  <a:lnTo>
                    <a:pt x="412088" y="156674"/>
                  </a:lnTo>
                  <a:lnTo>
                    <a:pt x="396444" y="113800"/>
                  </a:lnTo>
                  <a:lnTo>
                    <a:pt x="371869" y="76031"/>
                  </a:lnTo>
                  <a:lnTo>
                    <a:pt x="339589" y="44567"/>
                  </a:lnTo>
                  <a:lnTo>
                    <a:pt x="300832" y="20607"/>
                  </a:lnTo>
                  <a:lnTo>
                    <a:pt x="256822" y="5351"/>
                  </a:lnTo>
                  <a:lnTo>
                    <a:pt x="208788" y="0"/>
                  </a:lnTo>
                  <a:lnTo>
                    <a:pt x="160993" y="5351"/>
                  </a:lnTo>
                  <a:lnTo>
                    <a:pt x="117076" y="20607"/>
                  </a:lnTo>
                  <a:lnTo>
                    <a:pt x="78306" y="44567"/>
                  </a:lnTo>
                  <a:lnTo>
                    <a:pt x="45946" y="76031"/>
                  </a:lnTo>
                  <a:lnTo>
                    <a:pt x="21264" y="113800"/>
                  </a:lnTo>
                  <a:lnTo>
                    <a:pt x="5527" y="156674"/>
                  </a:lnTo>
                  <a:lnTo>
                    <a:pt x="0" y="203453"/>
                  </a:lnTo>
                  <a:lnTo>
                    <a:pt x="5527" y="250275"/>
                  </a:lnTo>
                  <a:lnTo>
                    <a:pt x="21264" y="293258"/>
                  </a:lnTo>
                  <a:lnTo>
                    <a:pt x="45946" y="331176"/>
                  </a:lnTo>
                  <a:lnTo>
                    <a:pt x="78306" y="362803"/>
                  </a:lnTo>
                  <a:lnTo>
                    <a:pt x="117076" y="386911"/>
                  </a:lnTo>
                  <a:lnTo>
                    <a:pt x="160993" y="402276"/>
                  </a:lnTo>
                  <a:lnTo>
                    <a:pt x="208788" y="407669"/>
                  </a:lnTo>
                  <a:lnTo>
                    <a:pt x="256822" y="402276"/>
                  </a:lnTo>
                  <a:lnTo>
                    <a:pt x="300832" y="386911"/>
                  </a:lnTo>
                  <a:lnTo>
                    <a:pt x="339589" y="362803"/>
                  </a:lnTo>
                  <a:lnTo>
                    <a:pt x="371869" y="331176"/>
                  </a:lnTo>
                  <a:lnTo>
                    <a:pt x="396444" y="293258"/>
                  </a:lnTo>
                  <a:lnTo>
                    <a:pt x="412088" y="250275"/>
                  </a:lnTo>
                  <a:lnTo>
                    <a:pt x="417576" y="203453"/>
                  </a:lnTo>
                  <a:close/>
                </a:path>
              </a:pathLst>
            </a:custGeom>
            <a:solidFill>
              <a:srgbClr val="FFFFFF"/>
            </a:solidFill>
          </p:spPr>
          <p:txBody>
            <a:bodyPr wrap="square" lIns="0" tIns="0" rIns="0" bIns="0" rtlCol="0"/>
            <a:lstStyle/>
            <a:p>
              <a:endParaRPr/>
            </a:p>
          </p:txBody>
        </p:sp>
        <p:sp>
          <p:nvSpPr>
            <p:cNvPr id="26" name="object 26"/>
            <p:cNvSpPr/>
            <p:nvPr/>
          </p:nvSpPr>
          <p:spPr>
            <a:xfrm>
              <a:off x="1974227" y="6049008"/>
              <a:ext cx="448309" cy="436880"/>
            </a:xfrm>
            <a:custGeom>
              <a:avLst/>
              <a:gdLst/>
              <a:ahLst/>
              <a:cxnLst/>
              <a:rect l="l" t="t" r="r" b="b"/>
              <a:pathLst>
                <a:path w="448310" h="436879">
                  <a:moveTo>
                    <a:pt x="448309" y="218441"/>
                  </a:moveTo>
                  <a:lnTo>
                    <a:pt x="447040" y="207011"/>
                  </a:lnTo>
                  <a:lnTo>
                    <a:pt x="447040" y="196343"/>
                  </a:lnTo>
                  <a:lnTo>
                    <a:pt x="438150" y="155141"/>
                  </a:lnTo>
                  <a:lnTo>
                    <a:pt x="422909" y="118785"/>
                  </a:lnTo>
                  <a:lnTo>
                    <a:pt x="379730" y="60612"/>
                  </a:lnTo>
                  <a:lnTo>
                    <a:pt x="322580" y="21825"/>
                  </a:lnTo>
                  <a:lnTo>
                    <a:pt x="257810" y="2427"/>
                  </a:lnTo>
                  <a:lnTo>
                    <a:pt x="223520" y="0"/>
                  </a:lnTo>
                  <a:lnTo>
                    <a:pt x="189229" y="2420"/>
                  </a:lnTo>
                  <a:lnTo>
                    <a:pt x="124459" y="21806"/>
                  </a:lnTo>
                  <a:lnTo>
                    <a:pt x="67309" y="60587"/>
                  </a:lnTo>
                  <a:lnTo>
                    <a:pt x="24129" y="118765"/>
                  </a:lnTo>
                  <a:lnTo>
                    <a:pt x="10159" y="155129"/>
                  </a:lnTo>
                  <a:lnTo>
                    <a:pt x="1269" y="196343"/>
                  </a:lnTo>
                  <a:lnTo>
                    <a:pt x="0" y="207011"/>
                  </a:lnTo>
                  <a:lnTo>
                    <a:pt x="0" y="218441"/>
                  </a:lnTo>
                  <a:lnTo>
                    <a:pt x="1270" y="241301"/>
                  </a:lnTo>
                  <a:lnTo>
                    <a:pt x="2540" y="251969"/>
                  </a:lnTo>
                  <a:lnTo>
                    <a:pt x="13970" y="293474"/>
                  </a:lnTo>
                  <a:lnTo>
                    <a:pt x="30480" y="329606"/>
                  </a:lnTo>
                  <a:lnTo>
                    <a:pt x="30480" y="209297"/>
                  </a:lnTo>
                  <a:lnTo>
                    <a:pt x="31750" y="198629"/>
                  </a:lnTo>
                  <a:lnTo>
                    <a:pt x="31750" y="190247"/>
                  </a:lnTo>
                  <a:lnTo>
                    <a:pt x="34290" y="180341"/>
                  </a:lnTo>
                  <a:lnTo>
                    <a:pt x="34290" y="181103"/>
                  </a:lnTo>
                  <a:lnTo>
                    <a:pt x="35560" y="176150"/>
                  </a:lnTo>
                  <a:lnTo>
                    <a:pt x="35559" y="171959"/>
                  </a:lnTo>
                  <a:lnTo>
                    <a:pt x="39369" y="162053"/>
                  </a:lnTo>
                  <a:lnTo>
                    <a:pt x="39369" y="162815"/>
                  </a:lnTo>
                  <a:lnTo>
                    <a:pt x="41909" y="153671"/>
                  </a:lnTo>
                  <a:lnTo>
                    <a:pt x="41909" y="154433"/>
                  </a:lnTo>
                  <a:lnTo>
                    <a:pt x="45719" y="145289"/>
                  </a:lnTo>
                  <a:lnTo>
                    <a:pt x="45719" y="146051"/>
                  </a:lnTo>
                  <a:lnTo>
                    <a:pt x="49529" y="136907"/>
                  </a:lnTo>
                  <a:lnTo>
                    <a:pt x="53340" y="128525"/>
                  </a:lnTo>
                  <a:lnTo>
                    <a:pt x="53340" y="129287"/>
                  </a:lnTo>
                  <a:lnTo>
                    <a:pt x="58419" y="120905"/>
                  </a:lnTo>
                  <a:lnTo>
                    <a:pt x="58419" y="121667"/>
                  </a:lnTo>
                  <a:lnTo>
                    <a:pt x="62229" y="115381"/>
                  </a:lnTo>
                  <a:lnTo>
                    <a:pt x="62229" y="113285"/>
                  </a:lnTo>
                  <a:lnTo>
                    <a:pt x="68580" y="105665"/>
                  </a:lnTo>
                  <a:lnTo>
                    <a:pt x="68580" y="106427"/>
                  </a:lnTo>
                  <a:lnTo>
                    <a:pt x="73659" y="100331"/>
                  </a:lnTo>
                  <a:lnTo>
                    <a:pt x="73659" y="98807"/>
                  </a:lnTo>
                  <a:lnTo>
                    <a:pt x="80009" y="93092"/>
                  </a:lnTo>
                  <a:lnTo>
                    <a:pt x="80009" y="91949"/>
                  </a:lnTo>
                  <a:lnTo>
                    <a:pt x="86359" y="86234"/>
                  </a:lnTo>
                  <a:lnTo>
                    <a:pt x="86359" y="85853"/>
                  </a:lnTo>
                  <a:lnTo>
                    <a:pt x="92709" y="80138"/>
                  </a:lnTo>
                  <a:lnTo>
                    <a:pt x="92709" y="79757"/>
                  </a:lnTo>
                  <a:lnTo>
                    <a:pt x="100330" y="72899"/>
                  </a:lnTo>
                  <a:lnTo>
                    <a:pt x="100330" y="73661"/>
                  </a:lnTo>
                  <a:lnTo>
                    <a:pt x="107950" y="67565"/>
                  </a:lnTo>
                  <a:lnTo>
                    <a:pt x="123189" y="56897"/>
                  </a:lnTo>
                  <a:lnTo>
                    <a:pt x="123189" y="57659"/>
                  </a:lnTo>
                  <a:lnTo>
                    <a:pt x="132080" y="52325"/>
                  </a:lnTo>
                  <a:lnTo>
                    <a:pt x="132080" y="52516"/>
                  </a:lnTo>
                  <a:lnTo>
                    <a:pt x="139700" y="49087"/>
                  </a:lnTo>
                  <a:lnTo>
                    <a:pt x="139700" y="48515"/>
                  </a:lnTo>
                  <a:lnTo>
                    <a:pt x="148590" y="44705"/>
                  </a:lnTo>
                  <a:lnTo>
                    <a:pt x="165100" y="39045"/>
                  </a:lnTo>
                  <a:lnTo>
                    <a:pt x="165100" y="38609"/>
                  </a:lnTo>
                  <a:lnTo>
                    <a:pt x="184150" y="34323"/>
                  </a:lnTo>
                  <a:lnTo>
                    <a:pt x="184149" y="34037"/>
                  </a:lnTo>
                  <a:lnTo>
                    <a:pt x="203199" y="31180"/>
                  </a:lnTo>
                  <a:lnTo>
                    <a:pt x="203199" y="30989"/>
                  </a:lnTo>
                  <a:lnTo>
                    <a:pt x="213360" y="30312"/>
                  </a:lnTo>
                  <a:lnTo>
                    <a:pt x="233679" y="30227"/>
                  </a:lnTo>
                  <a:lnTo>
                    <a:pt x="243840" y="30989"/>
                  </a:lnTo>
                  <a:lnTo>
                    <a:pt x="254000" y="32513"/>
                  </a:lnTo>
                  <a:lnTo>
                    <a:pt x="254000" y="32704"/>
                  </a:lnTo>
                  <a:lnTo>
                    <a:pt x="262890" y="34037"/>
                  </a:lnTo>
                  <a:lnTo>
                    <a:pt x="273050" y="36323"/>
                  </a:lnTo>
                  <a:lnTo>
                    <a:pt x="273050" y="36609"/>
                  </a:lnTo>
                  <a:lnTo>
                    <a:pt x="281940" y="38609"/>
                  </a:lnTo>
                  <a:lnTo>
                    <a:pt x="299720" y="44705"/>
                  </a:lnTo>
                  <a:lnTo>
                    <a:pt x="299720" y="45181"/>
                  </a:lnTo>
                  <a:lnTo>
                    <a:pt x="308610" y="48515"/>
                  </a:lnTo>
                  <a:lnTo>
                    <a:pt x="308610" y="49168"/>
                  </a:lnTo>
                  <a:lnTo>
                    <a:pt x="316230" y="53087"/>
                  </a:lnTo>
                  <a:lnTo>
                    <a:pt x="316230" y="52325"/>
                  </a:lnTo>
                  <a:lnTo>
                    <a:pt x="325120" y="57659"/>
                  </a:lnTo>
                  <a:lnTo>
                    <a:pt x="325120" y="58312"/>
                  </a:lnTo>
                  <a:lnTo>
                    <a:pt x="332740" y="62231"/>
                  </a:lnTo>
                  <a:lnTo>
                    <a:pt x="332740" y="62993"/>
                  </a:lnTo>
                  <a:lnTo>
                    <a:pt x="340360" y="67565"/>
                  </a:lnTo>
                  <a:lnTo>
                    <a:pt x="340360" y="68436"/>
                  </a:lnTo>
                  <a:lnTo>
                    <a:pt x="347980" y="73661"/>
                  </a:lnTo>
                  <a:lnTo>
                    <a:pt x="347980" y="74042"/>
                  </a:lnTo>
                  <a:lnTo>
                    <a:pt x="354330" y="79757"/>
                  </a:lnTo>
                  <a:lnTo>
                    <a:pt x="354330" y="78995"/>
                  </a:lnTo>
                  <a:lnTo>
                    <a:pt x="361950" y="85853"/>
                  </a:lnTo>
                  <a:lnTo>
                    <a:pt x="361950" y="86463"/>
                  </a:lnTo>
                  <a:lnTo>
                    <a:pt x="373380" y="98807"/>
                  </a:lnTo>
                  <a:lnTo>
                    <a:pt x="378460" y="106427"/>
                  </a:lnTo>
                  <a:lnTo>
                    <a:pt x="378460" y="105665"/>
                  </a:lnTo>
                  <a:lnTo>
                    <a:pt x="384810" y="113285"/>
                  </a:lnTo>
                  <a:lnTo>
                    <a:pt x="389890" y="121667"/>
                  </a:lnTo>
                  <a:lnTo>
                    <a:pt x="389890" y="120905"/>
                  </a:lnTo>
                  <a:lnTo>
                    <a:pt x="393700" y="129287"/>
                  </a:lnTo>
                  <a:lnTo>
                    <a:pt x="393700" y="128525"/>
                  </a:lnTo>
                  <a:lnTo>
                    <a:pt x="398780" y="137669"/>
                  </a:lnTo>
                  <a:lnTo>
                    <a:pt x="398780" y="139003"/>
                  </a:lnTo>
                  <a:lnTo>
                    <a:pt x="402590" y="145289"/>
                  </a:lnTo>
                  <a:lnTo>
                    <a:pt x="402590" y="148337"/>
                  </a:lnTo>
                  <a:lnTo>
                    <a:pt x="405130" y="154433"/>
                  </a:lnTo>
                  <a:lnTo>
                    <a:pt x="405130" y="153671"/>
                  </a:lnTo>
                  <a:lnTo>
                    <a:pt x="408940" y="162815"/>
                  </a:lnTo>
                  <a:lnTo>
                    <a:pt x="408940" y="162053"/>
                  </a:lnTo>
                  <a:lnTo>
                    <a:pt x="411480" y="171959"/>
                  </a:lnTo>
                  <a:lnTo>
                    <a:pt x="411480" y="171197"/>
                  </a:lnTo>
                  <a:lnTo>
                    <a:pt x="412750" y="181103"/>
                  </a:lnTo>
                  <a:lnTo>
                    <a:pt x="412750" y="180341"/>
                  </a:lnTo>
                  <a:lnTo>
                    <a:pt x="415290" y="190247"/>
                  </a:lnTo>
                  <a:lnTo>
                    <a:pt x="415290" y="189485"/>
                  </a:lnTo>
                  <a:lnTo>
                    <a:pt x="416559" y="199391"/>
                  </a:lnTo>
                  <a:lnTo>
                    <a:pt x="416559" y="330887"/>
                  </a:lnTo>
                  <a:lnTo>
                    <a:pt x="431800" y="299729"/>
                  </a:lnTo>
                  <a:lnTo>
                    <a:pt x="443230" y="261365"/>
                  </a:lnTo>
                  <a:lnTo>
                    <a:pt x="448309" y="218441"/>
                  </a:lnTo>
                  <a:close/>
                </a:path>
                <a:path w="448310" h="436879">
                  <a:moveTo>
                    <a:pt x="36830" y="265685"/>
                  </a:moveTo>
                  <a:lnTo>
                    <a:pt x="34290" y="255779"/>
                  </a:lnTo>
                  <a:lnTo>
                    <a:pt x="34290" y="256541"/>
                  </a:lnTo>
                  <a:lnTo>
                    <a:pt x="31750" y="246635"/>
                  </a:lnTo>
                  <a:lnTo>
                    <a:pt x="31750" y="238253"/>
                  </a:lnTo>
                  <a:lnTo>
                    <a:pt x="30480" y="227585"/>
                  </a:lnTo>
                  <a:lnTo>
                    <a:pt x="30480" y="329606"/>
                  </a:lnTo>
                  <a:lnTo>
                    <a:pt x="35560" y="336855"/>
                  </a:lnTo>
                  <a:lnTo>
                    <a:pt x="35560" y="264923"/>
                  </a:lnTo>
                  <a:lnTo>
                    <a:pt x="36830" y="265685"/>
                  </a:lnTo>
                  <a:close/>
                </a:path>
                <a:path w="448310" h="436879">
                  <a:moveTo>
                    <a:pt x="33020" y="189485"/>
                  </a:moveTo>
                  <a:lnTo>
                    <a:pt x="31750" y="190247"/>
                  </a:lnTo>
                  <a:lnTo>
                    <a:pt x="31750" y="199391"/>
                  </a:lnTo>
                  <a:lnTo>
                    <a:pt x="33020" y="189485"/>
                  </a:lnTo>
                  <a:close/>
                </a:path>
                <a:path w="448310" h="436879">
                  <a:moveTo>
                    <a:pt x="36829" y="171197"/>
                  </a:moveTo>
                  <a:lnTo>
                    <a:pt x="35559" y="171959"/>
                  </a:lnTo>
                  <a:lnTo>
                    <a:pt x="35560" y="176150"/>
                  </a:lnTo>
                  <a:lnTo>
                    <a:pt x="36829" y="171197"/>
                  </a:lnTo>
                  <a:close/>
                </a:path>
                <a:path w="448310" h="436879">
                  <a:moveTo>
                    <a:pt x="63500" y="324359"/>
                  </a:moveTo>
                  <a:lnTo>
                    <a:pt x="58420" y="315977"/>
                  </a:lnTo>
                  <a:lnTo>
                    <a:pt x="58420" y="316739"/>
                  </a:lnTo>
                  <a:lnTo>
                    <a:pt x="53340" y="307595"/>
                  </a:lnTo>
                  <a:lnTo>
                    <a:pt x="53340" y="308357"/>
                  </a:lnTo>
                  <a:lnTo>
                    <a:pt x="49530" y="299975"/>
                  </a:lnTo>
                  <a:lnTo>
                    <a:pt x="49530" y="300737"/>
                  </a:lnTo>
                  <a:lnTo>
                    <a:pt x="45720" y="291593"/>
                  </a:lnTo>
                  <a:lnTo>
                    <a:pt x="45720" y="292355"/>
                  </a:lnTo>
                  <a:lnTo>
                    <a:pt x="41910" y="283211"/>
                  </a:lnTo>
                  <a:lnTo>
                    <a:pt x="39370" y="274067"/>
                  </a:lnTo>
                  <a:lnTo>
                    <a:pt x="39370" y="274829"/>
                  </a:lnTo>
                  <a:lnTo>
                    <a:pt x="35560" y="264923"/>
                  </a:lnTo>
                  <a:lnTo>
                    <a:pt x="35560" y="336855"/>
                  </a:lnTo>
                  <a:lnTo>
                    <a:pt x="52070" y="360415"/>
                  </a:lnTo>
                  <a:lnTo>
                    <a:pt x="62230" y="370143"/>
                  </a:lnTo>
                  <a:lnTo>
                    <a:pt x="62230" y="323597"/>
                  </a:lnTo>
                  <a:lnTo>
                    <a:pt x="63500" y="324359"/>
                  </a:lnTo>
                  <a:close/>
                </a:path>
                <a:path w="448310" h="436879">
                  <a:moveTo>
                    <a:pt x="63499" y="113285"/>
                  </a:moveTo>
                  <a:lnTo>
                    <a:pt x="62229" y="113285"/>
                  </a:lnTo>
                  <a:lnTo>
                    <a:pt x="62229" y="115381"/>
                  </a:lnTo>
                  <a:lnTo>
                    <a:pt x="63499" y="113285"/>
                  </a:lnTo>
                  <a:close/>
                </a:path>
                <a:path w="448310" h="436879">
                  <a:moveTo>
                    <a:pt x="74930" y="338837"/>
                  </a:moveTo>
                  <a:lnTo>
                    <a:pt x="62230" y="323597"/>
                  </a:lnTo>
                  <a:lnTo>
                    <a:pt x="62230" y="370143"/>
                  </a:lnTo>
                  <a:lnTo>
                    <a:pt x="73660" y="381088"/>
                  </a:lnTo>
                  <a:lnTo>
                    <a:pt x="73660" y="338075"/>
                  </a:lnTo>
                  <a:lnTo>
                    <a:pt x="74930" y="338837"/>
                  </a:lnTo>
                  <a:close/>
                </a:path>
                <a:path w="448310" h="436879">
                  <a:moveTo>
                    <a:pt x="74930" y="98807"/>
                  </a:moveTo>
                  <a:lnTo>
                    <a:pt x="73659" y="98807"/>
                  </a:lnTo>
                  <a:lnTo>
                    <a:pt x="73659" y="100331"/>
                  </a:lnTo>
                  <a:lnTo>
                    <a:pt x="74930" y="98807"/>
                  </a:lnTo>
                  <a:close/>
                </a:path>
                <a:path w="448310" h="436879">
                  <a:moveTo>
                    <a:pt x="81280" y="345695"/>
                  </a:moveTo>
                  <a:lnTo>
                    <a:pt x="73660" y="338075"/>
                  </a:lnTo>
                  <a:lnTo>
                    <a:pt x="73660" y="381088"/>
                  </a:lnTo>
                  <a:lnTo>
                    <a:pt x="78740" y="385952"/>
                  </a:lnTo>
                  <a:lnTo>
                    <a:pt x="80010" y="386876"/>
                  </a:lnTo>
                  <a:lnTo>
                    <a:pt x="80010" y="344933"/>
                  </a:lnTo>
                  <a:lnTo>
                    <a:pt x="81280" y="345695"/>
                  </a:lnTo>
                  <a:close/>
                </a:path>
                <a:path w="448310" h="436879">
                  <a:moveTo>
                    <a:pt x="81280" y="91949"/>
                  </a:moveTo>
                  <a:lnTo>
                    <a:pt x="80009" y="91949"/>
                  </a:lnTo>
                  <a:lnTo>
                    <a:pt x="80009" y="93092"/>
                  </a:lnTo>
                  <a:lnTo>
                    <a:pt x="81280" y="91949"/>
                  </a:lnTo>
                  <a:close/>
                </a:path>
                <a:path w="448310" h="436879">
                  <a:moveTo>
                    <a:pt x="87630" y="351791"/>
                  </a:moveTo>
                  <a:lnTo>
                    <a:pt x="80010" y="344933"/>
                  </a:lnTo>
                  <a:lnTo>
                    <a:pt x="80010" y="386876"/>
                  </a:lnTo>
                  <a:lnTo>
                    <a:pt x="86360" y="391493"/>
                  </a:lnTo>
                  <a:lnTo>
                    <a:pt x="86360" y="351791"/>
                  </a:lnTo>
                  <a:lnTo>
                    <a:pt x="87630" y="351791"/>
                  </a:lnTo>
                  <a:close/>
                </a:path>
                <a:path w="448310" h="436879">
                  <a:moveTo>
                    <a:pt x="87630" y="85091"/>
                  </a:moveTo>
                  <a:lnTo>
                    <a:pt x="86359" y="85853"/>
                  </a:lnTo>
                  <a:lnTo>
                    <a:pt x="86359" y="86234"/>
                  </a:lnTo>
                  <a:lnTo>
                    <a:pt x="87630" y="85091"/>
                  </a:lnTo>
                  <a:close/>
                </a:path>
                <a:path w="448310" h="436879">
                  <a:moveTo>
                    <a:pt x="93980" y="357887"/>
                  </a:moveTo>
                  <a:lnTo>
                    <a:pt x="86360" y="351791"/>
                  </a:lnTo>
                  <a:lnTo>
                    <a:pt x="86360" y="391493"/>
                  </a:lnTo>
                  <a:lnTo>
                    <a:pt x="92710" y="396110"/>
                  </a:lnTo>
                  <a:lnTo>
                    <a:pt x="92710" y="357887"/>
                  </a:lnTo>
                  <a:lnTo>
                    <a:pt x="93980" y="357887"/>
                  </a:lnTo>
                  <a:close/>
                </a:path>
                <a:path w="448310" h="436879">
                  <a:moveTo>
                    <a:pt x="93980" y="78995"/>
                  </a:moveTo>
                  <a:lnTo>
                    <a:pt x="92709" y="79757"/>
                  </a:lnTo>
                  <a:lnTo>
                    <a:pt x="92709" y="80138"/>
                  </a:lnTo>
                  <a:lnTo>
                    <a:pt x="93980" y="78995"/>
                  </a:lnTo>
                  <a:close/>
                </a:path>
                <a:path w="448310" h="436879">
                  <a:moveTo>
                    <a:pt x="132080" y="418386"/>
                  </a:moveTo>
                  <a:lnTo>
                    <a:pt x="132080" y="384557"/>
                  </a:lnTo>
                  <a:lnTo>
                    <a:pt x="123189" y="379223"/>
                  </a:lnTo>
                  <a:lnTo>
                    <a:pt x="123189" y="379985"/>
                  </a:lnTo>
                  <a:lnTo>
                    <a:pt x="100330" y="363983"/>
                  </a:lnTo>
                  <a:lnTo>
                    <a:pt x="92710" y="357887"/>
                  </a:lnTo>
                  <a:lnTo>
                    <a:pt x="92710" y="396110"/>
                  </a:lnTo>
                  <a:lnTo>
                    <a:pt x="106680" y="406269"/>
                  </a:lnTo>
                  <a:lnTo>
                    <a:pt x="132080" y="418386"/>
                  </a:lnTo>
                  <a:close/>
                </a:path>
                <a:path w="448310" h="436879">
                  <a:moveTo>
                    <a:pt x="132080" y="52516"/>
                  </a:moveTo>
                  <a:lnTo>
                    <a:pt x="132080" y="52325"/>
                  </a:lnTo>
                  <a:lnTo>
                    <a:pt x="130809" y="53087"/>
                  </a:lnTo>
                  <a:lnTo>
                    <a:pt x="132080" y="52516"/>
                  </a:lnTo>
                  <a:close/>
                </a:path>
                <a:path w="448310" h="436879">
                  <a:moveTo>
                    <a:pt x="140970" y="388367"/>
                  </a:moveTo>
                  <a:lnTo>
                    <a:pt x="130809" y="383795"/>
                  </a:lnTo>
                  <a:lnTo>
                    <a:pt x="132080" y="384557"/>
                  </a:lnTo>
                  <a:lnTo>
                    <a:pt x="132080" y="418386"/>
                  </a:lnTo>
                  <a:lnTo>
                    <a:pt x="138430" y="421415"/>
                  </a:lnTo>
                  <a:lnTo>
                    <a:pt x="139700" y="421801"/>
                  </a:lnTo>
                  <a:lnTo>
                    <a:pt x="139700" y="388367"/>
                  </a:lnTo>
                  <a:lnTo>
                    <a:pt x="140970" y="388367"/>
                  </a:lnTo>
                  <a:close/>
                </a:path>
                <a:path w="448310" h="436879">
                  <a:moveTo>
                    <a:pt x="140970" y="48515"/>
                  </a:moveTo>
                  <a:lnTo>
                    <a:pt x="139700" y="48515"/>
                  </a:lnTo>
                  <a:lnTo>
                    <a:pt x="139700" y="49087"/>
                  </a:lnTo>
                  <a:lnTo>
                    <a:pt x="140970" y="48515"/>
                  </a:lnTo>
                  <a:close/>
                </a:path>
                <a:path w="448310" h="436879">
                  <a:moveTo>
                    <a:pt x="166370" y="429900"/>
                  </a:moveTo>
                  <a:lnTo>
                    <a:pt x="166370" y="399035"/>
                  </a:lnTo>
                  <a:lnTo>
                    <a:pt x="157480" y="395225"/>
                  </a:lnTo>
                  <a:lnTo>
                    <a:pt x="157480" y="395987"/>
                  </a:lnTo>
                  <a:lnTo>
                    <a:pt x="139700" y="388367"/>
                  </a:lnTo>
                  <a:lnTo>
                    <a:pt x="139700" y="421801"/>
                  </a:lnTo>
                  <a:lnTo>
                    <a:pt x="166370" y="429900"/>
                  </a:lnTo>
                  <a:close/>
                </a:path>
                <a:path w="448310" h="436879">
                  <a:moveTo>
                    <a:pt x="166370" y="38609"/>
                  </a:moveTo>
                  <a:lnTo>
                    <a:pt x="165100" y="38609"/>
                  </a:lnTo>
                  <a:lnTo>
                    <a:pt x="165100" y="39045"/>
                  </a:lnTo>
                  <a:lnTo>
                    <a:pt x="166370" y="38609"/>
                  </a:lnTo>
                  <a:close/>
                </a:path>
                <a:path w="448310" h="436879">
                  <a:moveTo>
                    <a:pt x="185420" y="433463"/>
                  </a:moveTo>
                  <a:lnTo>
                    <a:pt x="185420" y="403607"/>
                  </a:lnTo>
                  <a:lnTo>
                    <a:pt x="175260" y="401321"/>
                  </a:lnTo>
                  <a:lnTo>
                    <a:pt x="165100" y="398273"/>
                  </a:lnTo>
                  <a:lnTo>
                    <a:pt x="166370" y="399035"/>
                  </a:lnTo>
                  <a:lnTo>
                    <a:pt x="166370" y="429900"/>
                  </a:lnTo>
                  <a:lnTo>
                    <a:pt x="171450" y="431443"/>
                  </a:lnTo>
                  <a:lnTo>
                    <a:pt x="185420" y="433463"/>
                  </a:lnTo>
                  <a:close/>
                </a:path>
                <a:path w="448310" h="436879">
                  <a:moveTo>
                    <a:pt x="185419" y="34037"/>
                  </a:moveTo>
                  <a:lnTo>
                    <a:pt x="184149" y="34037"/>
                  </a:lnTo>
                  <a:lnTo>
                    <a:pt x="184150" y="34323"/>
                  </a:lnTo>
                  <a:lnTo>
                    <a:pt x="185419" y="34037"/>
                  </a:lnTo>
                  <a:close/>
                </a:path>
                <a:path w="448310" h="436879">
                  <a:moveTo>
                    <a:pt x="254000" y="434298"/>
                  </a:moveTo>
                  <a:lnTo>
                    <a:pt x="254000" y="405131"/>
                  </a:lnTo>
                  <a:lnTo>
                    <a:pt x="233679" y="406655"/>
                  </a:lnTo>
                  <a:lnTo>
                    <a:pt x="213360" y="406655"/>
                  </a:lnTo>
                  <a:lnTo>
                    <a:pt x="203200" y="405893"/>
                  </a:lnTo>
                  <a:lnTo>
                    <a:pt x="194310" y="405131"/>
                  </a:lnTo>
                  <a:lnTo>
                    <a:pt x="184150" y="402845"/>
                  </a:lnTo>
                  <a:lnTo>
                    <a:pt x="185420" y="403607"/>
                  </a:lnTo>
                  <a:lnTo>
                    <a:pt x="185420" y="433463"/>
                  </a:lnTo>
                  <a:lnTo>
                    <a:pt x="205740" y="436402"/>
                  </a:lnTo>
                  <a:lnTo>
                    <a:pt x="240029" y="436345"/>
                  </a:lnTo>
                  <a:lnTo>
                    <a:pt x="254000" y="434298"/>
                  </a:lnTo>
                  <a:close/>
                </a:path>
                <a:path w="448310" h="436879">
                  <a:moveTo>
                    <a:pt x="204470" y="30989"/>
                  </a:moveTo>
                  <a:lnTo>
                    <a:pt x="203199" y="30989"/>
                  </a:lnTo>
                  <a:lnTo>
                    <a:pt x="203199" y="31180"/>
                  </a:lnTo>
                  <a:lnTo>
                    <a:pt x="204470" y="30989"/>
                  </a:lnTo>
                  <a:close/>
                </a:path>
                <a:path w="448310" h="436879">
                  <a:moveTo>
                    <a:pt x="204470" y="405893"/>
                  </a:moveTo>
                  <a:lnTo>
                    <a:pt x="203200" y="405798"/>
                  </a:lnTo>
                  <a:lnTo>
                    <a:pt x="204470" y="405893"/>
                  </a:lnTo>
                  <a:close/>
                </a:path>
                <a:path w="448310" h="436879">
                  <a:moveTo>
                    <a:pt x="214629" y="30227"/>
                  </a:moveTo>
                  <a:lnTo>
                    <a:pt x="213360" y="30227"/>
                  </a:lnTo>
                  <a:lnTo>
                    <a:pt x="214629" y="30227"/>
                  </a:lnTo>
                  <a:close/>
                </a:path>
                <a:path w="448310" h="436879">
                  <a:moveTo>
                    <a:pt x="214629" y="406655"/>
                  </a:moveTo>
                  <a:lnTo>
                    <a:pt x="213360" y="406570"/>
                  </a:lnTo>
                  <a:lnTo>
                    <a:pt x="214629" y="406655"/>
                  </a:lnTo>
                  <a:close/>
                </a:path>
                <a:path w="448310" h="436879">
                  <a:moveTo>
                    <a:pt x="254000" y="32704"/>
                  </a:moveTo>
                  <a:lnTo>
                    <a:pt x="254000" y="32513"/>
                  </a:lnTo>
                  <a:lnTo>
                    <a:pt x="252729" y="32513"/>
                  </a:lnTo>
                  <a:lnTo>
                    <a:pt x="254000" y="32704"/>
                  </a:lnTo>
                  <a:close/>
                </a:path>
                <a:path w="448310" h="436879">
                  <a:moveTo>
                    <a:pt x="273050" y="431506"/>
                  </a:moveTo>
                  <a:lnTo>
                    <a:pt x="273050" y="401321"/>
                  </a:lnTo>
                  <a:lnTo>
                    <a:pt x="262890" y="403607"/>
                  </a:lnTo>
                  <a:lnTo>
                    <a:pt x="262890" y="402845"/>
                  </a:lnTo>
                  <a:lnTo>
                    <a:pt x="252729" y="405131"/>
                  </a:lnTo>
                  <a:lnTo>
                    <a:pt x="254000" y="405131"/>
                  </a:lnTo>
                  <a:lnTo>
                    <a:pt x="254000" y="434298"/>
                  </a:lnTo>
                  <a:lnTo>
                    <a:pt x="273050" y="431506"/>
                  </a:lnTo>
                  <a:close/>
                </a:path>
                <a:path w="448310" h="436879">
                  <a:moveTo>
                    <a:pt x="273050" y="36609"/>
                  </a:moveTo>
                  <a:lnTo>
                    <a:pt x="273050" y="36323"/>
                  </a:lnTo>
                  <a:lnTo>
                    <a:pt x="271780" y="36323"/>
                  </a:lnTo>
                  <a:lnTo>
                    <a:pt x="273050" y="36609"/>
                  </a:lnTo>
                  <a:close/>
                </a:path>
                <a:path w="448310" h="436879">
                  <a:moveTo>
                    <a:pt x="299720" y="423674"/>
                  </a:moveTo>
                  <a:lnTo>
                    <a:pt x="299720" y="392177"/>
                  </a:lnTo>
                  <a:lnTo>
                    <a:pt x="290830" y="395987"/>
                  </a:lnTo>
                  <a:lnTo>
                    <a:pt x="290830" y="395225"/>
                  </a:lnTo>
                  <a:lnTo>
                    <a:pt x="281940" y="398273"/>
                  </a:lnTo>
                  <a:lnTo>
                    <a:pt x="271780" y="401321"/>
                  </a:lnTo>
                  <a:lnTo>
                    <a:pt x="273050" y="401321"/>
                  </a:lnTo>
                  <a:lnTo>
                    <a:pt x="273050" y="431506"/>
                  </a:lnTo>
                  <a:lnTo>
                    <a:pt x="274320" y="431320"/>
                  </a:lnTo>
                  <a:lnTo>
                    <a:pt x="299720" y="423674"/>
                  </a:lnTo>
                  <a:close/>
                </a:path>
                <a:path w="448310" h="436879">
                  <a:moveTo>
                    <a:pt x="299720" y="45181"/>
                  </a:moveTo>
                  <a:lnTo>
                    <a:pt x="299720" y="44705"/>
                  </a:lnTo>
                  <a:lnTo>
                    <a:pt x="298450" y="44705"/>
                  </a:lnTo>
                  <a:lnTo>
                    <a:pt x="299720" y="45181"/>
                  </a:lnTo>
                  <a:close/>
                </a:path>
                <a:path w="448310" h="436879">
                  <a:moveTo>
                    <a:pt x="308610" y="420788"/>
                  </a:moveTo>
                  <a:lnTo>
                    <a:pt x="308610" y="388367"/>
                  </a:lnTo>
                  <a:lnTo>
                    <a:pt x="298450" y="392177"/>
                  </a:lnTo>
                  <a:lnTo>
                    <a:pt x="299720" y="392177"/>
                  </a:lnTo>
                  <a:lnTo>
                    <a:pt x="299720" y="423674"/>
                  </a:lnTo>
                  <a:lnTo>
                    <a:pt x="307340" y="421380"/>
                  </a:lnTo>
                  <a:lnTo>
                    <a:pt x="308610" y="420788"/>
                  </a:lnTo>
                  <a:close/>
                </a:path>
                <a:path w="448310" h="436879">
                  <a:moveTo>
                    <a:pt x="308610" y="49168"/>
                  </a:moveTo>
                  <a:lnTo>
                    <a:pt x="308610" y="48515"/>
                  </a:lnTo>
                  <a:lnTo>
                    <a:pt x="307340" y="48515"/>
                  </a:lnTo>
                  <a:lnTo>
                    <a:pt x="308610" y="49168"/>
                  </a:lnTo>
                  <a:close/>
                </a:path>
                <a:path w="448310" h="436879">
                  <a:moveTo>
                    <a:pt x="332740" y="409537"/>
                  </a:moveTo>
                  <a:lnTo>
                    <a:pt x="332740" y="374651"/>
                  </a:lnTo>
                  <a:lnTo>
                    <a:pt x="316230" y="384557"/>
                  </a:lnTo>
                  <a:lnTo>
                    <a:pt x="316230" y="383795"/>
                  </a:lnTo>
                  <a:lnTo>
                    <a:pt x="307340" y="388367"/>
                  </a:lnTo>
                  <a:lnTo>
                    <a:pt x="308610" y="388367"/>
                  </a:lnTo>
                  <a:lnTo>
                    <a:pt x="308610" y="420788"/>
                  </a:lnTo>
                  <a:lnTo>
                    <a:pt x="332740" y="409537"/>
                  </a:lnTo>
                  <a:close/>
                </a:path>
                <a:path w="448310" h="436879">
                  <a:moveTo>
                    <a:pt x="325120" y="58312"/>
                  </a:moveTo>
                  <a:lnTo>
                    <a:pt x="325120" y="57659"/>
                  </a:lnTo>
                  <a:lnTo>
                    <a:pt x="323850" y="57659"/>
                  </a:lnTo>
                  <a:lnTo>
                    <a:pt x="325120" y="58312"/>
                  </a:lnTo>
                  <a:close/>
                </a:path>
                <a:path w="448310" h="436879">
                  <a:moveTo>
                    <a:pt x="332740" y="62993"/>
                  </a:moveTo>
                  <a:lnTo>
                    <a:pt x="332740" y="62231"/>
                  </a:lnTo>
                  <a:lnTo>
                    <a:pt x="331470" y="62231"/>
                  </a:lnTo>
                  <a:lnTo>
                    <a:pt x="332740" y="62993"/>
                  </a:lnTo>
                  <a:close/>
                </a:path>
                <a:path w="448310" h="436879">
                  <a:moveTo>
                    <a:pt x="340360" y="405723"/>
                  </a:moveTo>
                  <a:lnTo>
                    <a:pt x="340360" y="369317"/>
                  </a:lnTo>
                  <a:lnTo>
                    <a:pt x="331470" y="374651"/>
                  </a:lnTo>
                  <a:lnTo>
                    <a:pt x="332740" y="374651"/>
                  </a:lnTo>
                  <a:lnTo>
                    <a:pt x="332740" y="409537"/>
                  </a:lnTo>
                  <a:lnTo>
                    <a:pt x="339089" y="406576"/>
                  </a:lnTo>
                  <a:lnTo>
                    <a:pt x="340360" y="405723"/>
                  </a:lnTo>
                  <a:close/>
                </a:path>
                <a:path w="448310" h="436879">
                  <a:moveTo>
                    <a:pt x="340360" y="68436"/>
                  </a:moveTo>
                  <a:lnTo>
                    <a:pt x="340360" y="67565"/>
                  </a:lnTo>
                  <a:lnTo>
                    <a:pt x="339089" y="67565"/>
                  </a:lnTo>
                  <a:lnTo>
                    <a:pt x="340360" y="68436"/>
                  </a:lnTo>
                  <a:close/>
                </a:path>
                <a:path w="448310" h="436879">
                  <a:moveTo>
                    <a:pt x="347980" y="400605"/>
                  </a:moveTo>
                  <a:lnTo>
                    <a:pt x="347980" y="363983"/>
                  </a:lnTo>
                  <a:lnTo>
                    <a:pt x="339089" y="370079"/>
                  </a:lnTo>
                  <a:lnTo>
                    <a:pt x="340360" y="369317"/>
                  </a:lnTo>
                  <a:lnTo>
                    <a:pt x="340360" y="405723"/>
                  </a:lnTo>
                  <a:lnTo>
                    <a:pt x="347980" y="400605"/>
                  </a:lnTo>
                  <a:close/>
                </a:path>
                <a:path w="448310" h="436879">
                  <a:moveTo>
                    <a:pt x="347980" y="74042"/>
                  </a:moveTo>
                  <a:lnTo>
                    <a:pt x="347980" y="73661"/>
                  </a:lnTo>
                  <a:lnTo>
                    <a:pt x="346710" y="72899"/>
                  </a:lnTo>
                  <a:lnTo>
                    <a:pt x="347980" y="74042"/>
                  </a:lnTo>
                  <a:close/>
                </a:path>
                <a:path w="448310" h="436879">
                  <a:moveTo>
                    <a:pt x="361950" y="391223"/>
                  </a:moveTo>
                  <a:lnTo>
                    <a:pt x="361950" y="351029"/>
                  </a:lnTo>
                  <a:lnTo>
                    <a:pt x="354330" y="357887"/>
                  </a:lnTo>
                  <a:lnTo>
                    <a:pt x="346710" y="363983"/>
                  </a:lnTo>
                  <a:lnTo>
                    <a:pt x="347980" y="363983"/>
                  </a:lnTo>
                  <a:lnTo>
                    <a:pt x="347980" y="400605"/>
                  </a:lnTo>
                  <a:lnTo>
                    <a:pt x="361950" y="391223"/>
                  </a:lnTo>
                  <a:close/>
                </a:path>
                <a:path w="448310" h="436879">
                  <a:moveTo>
                    <a:pt x="361950" y="86463"/>
                  </a:moveTo>
                  <a:lnTo>
                    <a:pt x="361950" y="85853"/>
                  </a:lnTo>
                  <a:lnTo>
                    <a:pt x="360680" y="85091"/>
                  </a:lnTo>
                  <a:lnTo>
                    <a:pt x="361950" y="86463"/>
                  </a:lnTo>
                  <a:close/>
                </a:path>
                <a:path w="448310" h="436879">
                  <a:moveTo>
                    <a:pt x="398780" y="355731"/>
                  </a:moveTo>
                  <a:lnTo>
                    <a:pt x="398780" y="299975"/>
                  </a:lnTo>
                  <a:lnTo>
                    <a:pt x="393700" y="308357"/>
                  </a:lnTo>
                  <a:lnTo>
                    <a:pt x="393700" y="307595"/>
                  </a:lnTo>
                  <a:lnTo>
                    <a:pt x="389890" y="316739"/>
                  </a:lnTo>
                  <a:lnTo>
                    <a:pt x="389890" y="315977"/>
                  </a:lnTo>
                  <a:lnTo>
                    <a:pt x="384810" y="324359"/>
                  </a:lnTo>
                  <a:lnTo>
                    <a:pt x="384810" y="323597"/>
                  </a:lnTo>
                  <a:lnTo>
                    <a:pt x="378460" y="331217"/>
                  </a:lnTo>
                  <a:lnTo>
                    <a:pt x="373380" y="338837"/>
                  </a:lnTo>
                  <a:lnTo>
                    <a:pt x="373380" y="338075"/>
                  </a:lnTo>
                  <a:lnTo>
                    <a:pt x="367030" y="345695"/>
                  </a:lnTo>
                  <a:lnTo>
                    <a:pt x="367030" y="344933"/>
                  </a:lnTo>
                  <a:lnTo>
                    <a:pt x="360680" y="351791"/>
                  </a:lnTo>
                  <a:lnTo>
                    <a:pt x="361950" y="351029"/>
                  </a:lnTo>
                  <a:lnTo>
                    <a:pt x="361950" y="391223"/>
                  </a:lnTo>
                  <a:lnTo>
                    <a:pt x="368300" y="386958"/>
                  </a:lnTo>
                  <a:lnTo>
                    <a:pt x="393700" y="362577"/>
                  </a:lnTo>
                  <a:lnTo>
                    <a:pt x="398780" y="355731"/>
                  </a:lnTo>
                  <a:close/>
                </a:path>
                <a:path w="448310" h="436879">
                  <a:moveTo>
                    <a:pt x="398780" y="139003"/>
                  </a:moveTo>
                  <a:lnTo>
                    <a:pt x="398780" y="137669"/>
                  </a:lnTo>
                  <a:lnTo>
                    <a:pt x="397510" y="136907"/>
                  </a:lnTo>
                  <a:lnTo>
                    <a:pt x="398780" y="139003"/>
                  </a:lnTo>
                  <a:close/>
                </a:path>
                <a:path w="448310" h="436879">
                  <a:moveTo>
                    <a:pt x="402590" y="350597"/>
                  </a:moveTo>
                  <a:lnTo>
                    <a:pt x="402590" y="291593"/>
                  </a:lnTo>
                  <a:lnTo>
                    <a:pt x="397510" y="300737"/>
                  </a:lnTo>
                  <a:lnTo>
                    <a:pt x="398780" y="299975"/>
                  </a:lnTo>
                  <a:lnTo>
                    <a:pt x="398780" y="355731"/>
                  </a:lnTo>
                  <a:lnTo>
                    <a:pt x="402590" y="350597"/>
                  </a:lnTo>
                  <a:close/>
                </a:path>
                <a:path w="448310" h="436879">
                  <a:moveTo>
                    <a:pt x="402590" y="148337"/>
                  </a:moveTo>
                  <a:lnTo>
                    <a:pt x="402590" y="145289"/>
                  </a:lnTo>
                  <a:lnTo>
                    <a:pt x="401320" y="145289"/>
                  </a:lnTo>
                  <a:lnTo>
                    <a:pt x="402590" y="148337"/>
                  </a:lnTo>
                  <a:close/>
                </a:path>
                <a:path w="448310" h="436879">
                  <a:moveTo>
                    <a:pt x="416559" y="330887"/>
                  </a:moveTo>
                  <a:lnTo>
                    <a:pt x="416559" y="237491"/>
                  </a:lnTo>
                  <a:lnTo>
                    <a:pt x="415290" y="247397"/>
                  </a:lnTo>
                  <a:lnTo>
                    <a:pt x="415290" y="246635"/>
                  </a:lnTo>
                  <a:lnTo>
                    <a:pt x="412750" y="256541"/>
                  </a:lnTo>
                  <a:lnTo>
                    <a:pt x="412750" y="255779"/>
                  </a:lnTo>
                  <a:lnTo>
                    <a:pt x="411480" y="265685"/>
                  </a:lnTo>
                  <a:lnTo>
                    <a:pt x="411480" y="264923"/>
                  </a:lnTo>
                  <a:lnTo>
                    <a:pt x="408940" y="274829"/>
                  </a:lnTo>
                  <a:lnTo>
                    <a:pt x="408940" y="274067"/>
                  </a:lnTo>
                  <a:lnTo>
                    <a:pt x="401320" y="292355"/>
                  </a:lnTo>
                  <a:lnTo>
                    <a:pt x="402590" y="291593"/>
                  </a:lnTo>
                  <a:lnTo>
                    <a:pt x="402590" y="350597"/>
                  </a:lnTo>
                  <a:lnTo>
                    <a:pt x="415290" y="333484"/>
                  </a:lnTo>
                  <a:lnTo>
                    <a:pt x="416559" y="330887"/>
                  </a:lnTo>
                  <a:close/>
                </a:path>
              </a:pathLst>
            </a:custGeom>
            <a:solidFill>
              <a:srgbClr val="C00000"/>
            </a:solidFill>
          </p:spPr>
          <p:txBody>
            <a:bodyPr wrap="square" lIns="0" tIns="0" rIns="0" bIns="0" rtlCol="0"/>
            <a:lstStyle/>
            <a:p>
              <a:endParaRPr/>
            </a:p>
          </p:txBody>
        </p:sp>
        <p:pic>
          <p:nvPicPr>
            <p:cNvPr id="27" name="object 27"/>
            <p:cNvPicPr/>
            <p:nvPr/>
          </p:nvPicPr>
          <p:blipFill>
            <a:blip r:embed="rId3" cstate="print"/>
            <a:stretch>
              <a:fillRect/>
            </a:stretch>
          </p:blipFill>
          <p:spPr>
            <a:xfrm>
              <a:off x="2062619" y="6128765"/>
              <a:ext cx="275081" cy="271272"/>
            </a:xfrm>
            <a:prstGeom prst="rect">
              <a:avLst/>
            </a:prstGeom>
          </p:spPr>
        </p:pic>
        <p:pic>
          <p:nvPicPr>
            <p:cNvPr id="28" name="object 28"/>
            <p:cNvPicPr/>
            <p:nvPr/>
          </p:nvPicPr>
          <p:blipFill>
            <a:blip r:embed="rId4" cstate="print"/>
            <a:stretch>
              <a:fillRect/>
            </a:stretch>
          </p:blipFill>
          <p:spPr>
            <a:xfrm>
              <a:off x="5254991" y="2176228"/>
              <a:ext cx="349811" cy="350204"/>
            </a:xfrm>
            <a:prstGeom prst="rect">
              <a:avLst/>
            </a:prstGeom>
          </p:spPr>
        </p:pic>
        <p:sp>
          <p:nvSpPr>
            <p:cNvPr id="29" name="object 29"/>
            <p:cNvSpPr/>
            <p:nvPr/>
          </p:nvSpPr>
          <p:spPr>
            <a:xfrm>
              <a:off x="3047885" y="2875800"/>
              <a:ext cx="783590" cy="784225"/>
            </a:xfrm>
            <a:custGeom>
              <a:avLst/>
              <a:gdLst/>
              <a:ahLst/>
              <a:cxnLst/>
              <a:rect l="l" t="t" r="r" b="b"/>
              <a:pathLst>
                <a:path w="783589" h="784225">
                  <a:moveTo>
                    <a:pt x="783590" y="392430"/>
                  </a:moveTo>
                  <a:lnTo>
                    <a:pt x="781050" y="352044"/>
                  </a:lnTo>
                  <a:lnTo>
                    <a:pt x="768350" y="284353"/>
                  </a:lnTo>
                  <a:lnTo>
                    <a:pt x="751840" y="238163"/>
                  </a:lnTo>
                  <a:lnTo>
                    <a:pt x="730250" y="194843"/>
                  </a:lnTo>
                  <a:lnTo>
                    <a:pt x="703580" y="154800"/>
                  </a:lnTo>
                  <a:lnTo>
                    <a:pt x="671830" y="118440"/>
                  </a:lnTo>
                  <a:lnTo>
                    <a:pt x="636270" y="86182"/>
                  </a:lnTo>
                  <a:lnTo>
                    <a:pt x="596900" y="58432"/>
                  </a:lnTo>
                  <a:lnTo>
                    <a:pt x="553720" y="35598"/>
                  </a:lnTo>
                  <a:lnTo>
                    <a:pt x="508000" y="18110"/>
                  </a:lnTo>
                  <a:lnTo>
                    <a:pt x="461010" y="6350"/>
                  </a:lnTo>
                  <a:lnTo>
                    <a:pt x="411480" y="762"/>
                  </a:lnTo>
                  <a:lnTo>
                    <a:pt x="392430" y="0"/>
                  </a:lnTo>
                  <a:lnTo>
                    <a:pt x="370840" y="762"/>
                  </a:lnTo>
                  <a:lnTo>
                    <a:pt x="321310" y="6616"/>
                  </a:lnTo>
                  <a:lnTo>
                    <a:pt x="274320" y="18465"/>
                  </a:lnTo>
                  <a:lnTo>
                    <a:pt x="228600" y="35928"/>
                  </a:lnTo>
                  <a:lnTo>
                    <a:pt x="185420" y="58635"/>
                  </a:lnTo>
                  <a:lnTo>
                    <a:pt x="147320" y="86220"/>
                  </a:lnTo>
                  <a:lnTo>
                    <a:pt x="111760" y="118300"/>
                  </a:lnTo>
                  <a:lnTo>
                    <a:pt x="80010" y="154495"/>
                  </a:lnTo>
                  <a:lnTo>
                    <a:pt x="53340" y="194437"/>
                  </a:lnTo>
                  <a:lnTo>
                    <a:pt x="31750" y="237744"/>
                  </a:lnTo>
                  <a:lnTo>
                    <a:pt x="15240" y="284060"/>
                  </a:lnTo>
                  <a:lnTo>
                    <a:pt x="3810" y="332994"/>
                  </a:lnTo>
                  <a:lnTo>
                    <a:pt x="0" y="371856"/>
                  </a:lnTo>
                  <a:lnTo>
                    <a:pt x="0" y="412242"/>
                  </a:lnTo>
                  <a:lnTo>
                    <a:pt x="3810" y="451866"/>
                  </a:lnTo>
                  <a:lnTo>
                    <a:pt x="20320" y="517791"/>
                  </a:lnTo>
                  <a:lnTo>
                    <a:pt x="27940" y="536422"/>
                  </a:lnTo>
                  <a:lnTo>
                    <a:pt x="38100" y="561251"/>
                  </a:lnTo>
                  <a:lnTo>
                    <a:pt x="59690" y="601726"/>
                  </a:lnTo>
                  <a:lnTo>
                    <a:pt x="86360" y="638949"/>
                  </a:lnTo>
                  <a:lnTo>
                    <a:pt x="116840" y="672617"/>
                  </a:lnTo>
                  <a:lnTo>
                    <a:pt x="151130" y="702437"/>
                  </a:lnTo>
                  <a:lnTo>
                    <a:pt x="189230" y="728103"/>
                  </a:lnTo>
                  <a:lnTo>
                    <a:pt x="229870" y="749350"/>
                  </a:lnTo>
                  <a:lnTo>
                    <a:pt x="273050" y="765860"/>
                  </a:lnTo>
                  <a:lnTo>
                    <a:pt x="281940" y="768159"/>
                  </a:lnTo>
                  <a:lnTo>
                    <a:pt x="299720" y="772756"/>
                  </a:lnTo>
                  <a:lnTo>
                    <a:pt x="317500" y="777354"/>
                  </a:lnTo>
                  <a:lnTo>
                    <a:pt x="335280" y="779754"/>
                  </a:lnTo>
                  <a:lnTo>
                    <a:pt x="363220" y="783526"/>
                  </a:lnTo>
                  <a:lnTo>
                    <a:pt x="411480" y="784098"/>
                  </a:lnTo>
                  <a:lnTo>
                    <a:pt x="429260" y="782764"/>
                  </a:lnTo>
                  <a:lnTo>
                    <a:pt x="431800" y="782574"/>
                  </a:lnTo>
                  <a:lnTo>
                    <a:pt x="450850" y="779526"/>
                  </a:lnTo>
                  <a:lnTo>
                    <a:pt x="466090" y="776312"/>
                  </a:lnTo>
                  <a:lnTo>
                    <a:pt x="500380" y="769112"/>
                  </a:lnTo>
                  <a:lnTo>
                    <a:pt x="546100" y="752729"/>
                  </a:lnTo>
                  <a:lnTo>
                    <a:pt x="551180" y="750150"/>
                  </a:lnTo>
                  <a:lnTo>
                    <a:pt x="582930" y="734034"/>
                  </a:lnTo>
                  <a:lnTo>
                    <a:pt x="589280" y="730821"/>
                  </a:lnTo>
                  <a:lnTo>
                    <a:pt x="596900" y="725766"/>
                  </a:lnTo>
                  <a:lnTo>
                    <a:pt x="629920" y="703859"/>
                  </a:lnTo>
                  <a:lnTo>
                    <a:pt x="638810" y="695960"/>
                  </a:lnTo>
                  <a:lnTo>
                    <a:pt x="665480" y="672287"/>
                  </a:lnTo>
                  <a:lnTo>
                    <a:pt x="698500" y="636600"/>
                  </a:lnTo>
                  <a:lnTo>
                    <a:pt x="706120" y="625348"/>
                  </a:lnTo>
                  <a:lnTo>
                    <a:pt x="722630" y="600976"/>
                  </a:lnTo>
                  <a:lnTo>
                    <a:pt x="725170" y="597230"/>
                  </a:lnTo>
                  <a:lnTo>
                    <a:pt x="742950" y="564108"/>
                  </a:lnTo>
                  <a:lnTo>
                    <a:pt x="748030" y="554647"/>
                  </a:lnTo>
                  <a:lnTo>
                    <a:pt x="758190" y="528739"/>
                  </a:lnTo>
                  <a:lnTo>
                    <a:pt x="765810" y="509308"/>
                  </a:lnTo>
                  <a:lnTo>
                    <a:pt x="777240" y="461683"/>
                  </a:lnTo>
                  <a:lnTo>
                    <a:pt x="782320" y="412242"/>
                  </a:lnTo>
                  <a:lnTo>
                    <a:pt x="783590" y="392430"/>
                  </a:lnTo>
                  <a:close/>
                </a:path>
              </a:pathLst>
            </a:custGeom>
            <a:solidFill>
              <a:srgbClr val="F4B183"/>
            </a:solidFill>
          </p:spPr>
          <p:txBody>
            <a:bodyPr wrap="square" lIns="0" tIns="0" rIns="0" bIns="0" rtlCol="0"/>
            <a:lstStyle/>
            <a:p>
              <a:endParaRPr/>
            </a:p>
          </p:txBody>
        </p:sp>
      </p:grpSp>
      <p:sp>
        <p:nvSpPr>
          <p:cNvPr id="30" name="object 30"/>
          <p:cNvSpPr txBox="1"/>
          <p:nvPr/>
        </p:nvSpPr>
        <p:spPr>
          <a:xfrm>
            <a:off x="3067183" y="3151124"/>
            <a:ext cx="739140" cy="239395"/>
          </a:xfrm>
          <a:prstGeom prst="rect">
            <a:avLst/>
          </a:prstGeom>
        </p:spPr>
        <p:txBody>
          <a:bodyPr vert="horz" wrap="square" lIns="0" tIns="12700" rIns="0" bIns="0" rtlCol="0">
            <a:spAutoFit/>
          </a:bodyPr>
          <a:lstStyle/>
          <a:p>
            <a:pPr marL="12700">
              <a:lnSpc>
                <a:spcPct val="100000"/>
              </a:lnSpc>
              <a:spcBef>
                <a:spcPts val="100"/>
              </a:spcBef>
            </a:pPr>
            <a:r>
              <a:rPr sz="1400" b="1" spc="-15" dirty="0">
                <a:latin typeface="Microsoft JhengHei"/>
                <a:cs typeface="Microsoft JhengHei"/>
              </a:rPr>
              <a:t>擴大檢驗</a:t>
            </a:r>
            <a:endParaRPr sz="1400">
              <a:latin typeface="Microsoft JhengHei"/>
              <a:cs typeface="Microsoft JhengHei"/>
            </a:endParaRPr>
          </a:p>
        </p:txBody>
      </p:sp>
      <p:sp>
        <p:nvSpPr>
          <p:cNvPr id="31" name="object 31"/>
          <p:cNvSpPr txBox="1"/>
          <p:nvPr/>
        </p:nvSpPr>
        <p:spPr>
          <a:xfrm>
            <a:off x="551059" y="4993639"/>
            <a:ext cx="1183640" cy="438150"/>
          </a:xfrm>
          <a:prstGeom prst="rect">
            <a:avLst/>
          </a:prstGeom>
        </p:spPr>
        <p:txBody>
          <a:bodyPr vert="horz" wrap="square" lIns="0" tIns="15875" rIns="0" bIns="0" rtlCol="0">
            <a:spAutoFit/>
          </a:bodyPr>
          <a:lstStyle/>
          <a:p>
            <a:pPr marL="34290">
              <a:lnSpc>
                <a:spcPct val="100000"/>
              </a:lnSpc>
              <a:spcBef>
                <a:spcPts val="125"/>
              </a:spcBef>
            </a:pPr>
            <a:r>
              <a:rPr sz="1550" b="1" dirty="0">
                <a:latin typeface="Microsoft JhengHei"/>
                <a:cs typeface="Microsoft JhengHei"/>
              </a:rPr>
              <a:t>2017-</a:t>
            </a:r>
            <a:r>
              <a:rPr sz="1550" b="1" spc="-20" dirty="0">
                <a:latin typeface="Microsoft JhengHei"/>
                <a:cs typeface="Microsoft JhengHei"/>
              </a:rPr>
              <a:t>2018</a:t>
            </a:r>
            <a:endParaRPr sz="1550">
              <a:latin typeface="Microsoft JhengHei"/>
              <a:cs typeface="Microsoft JhengHei"/>
            </a:endParaRPr>
          </a:p>
          <a:p>
            <a:pPr marL="12700">
              <a:lnSpc>
                <a:spcPct val="100000"/>
              </a:lnSpc>
              <a:spcBef>
                <a:spcPts val="30"/>
              </a:spcBef>
            </a:pPr>
            <a:r>
              <a:rPr sz="1100" dirty="0">
                <a:latin typeface="Microsoft JhengHei"/>
                <a:cs typeface="Microsoft JhengHei"/>
              </a:rPr>
              <a:t>納入縣市自提計</a:t>
            </a:r>
            <a:r>
              <a:rPr sz="1100" spc="-50" dirty="0">
                <a:latin typeface="Microsoft JhengHei"/>
                <a:cs typeface="Microsoft JhengHei"/>
              </a:rPr>
              <a:t>畫</a:t>
            </a:r>
            <a:endParaRPr sz="1100">
              <a:latin typeface="Microsoft JhengHei"/>
              <a:cs typeface="Microsoft JhengHei"/>
            </a:endParaRPr>
          </a:p>
        </p:txBody>
      </p:sp>
      <p:sp>
        <p:nvSpPr>
          <p:cNvPr id="32" name="object 32"/>
          <p:cNvSpPr txBox="1">
            <a:spLocks noGrp="1"/>
          </p:cNvSpPr>
          <p:nvPr>
            <p:ph type="title"/>
          </p:nvPr>
        </p:nvSpPr>
        <p:spPr>
          <a:xfrm>
            <a:off x="1316108" y="1112774"/>
            <a:ext cx="8042275" cy="453390"/>
          </a:xfrm>
          <a:prstGeom prst="rect">
            <a:avLst/>
          </a:prstGeom>
        </p:spPr>
        <p:txBody>
          <a:bodyPr vert="horz" wrap="square" lIns="0" tIns="13335" rIns="0" bIns="0" rtlCol="0">
            <a:spAutoFit/>
          </a:bodyPr>
          <a:lstStyle/>
          <a:p>
            <a:pPr marL="12700">
              <a:lnSpc>
                <a:spcPct val="100000"/>
              </a:lnSpc>
              <a:spcBef>
                <a:spcPts val="105"/>
              </a:spcBef>
            </a:pPr>
            <a:r>
              <a:rPr sz="2800" spc="-10" dirty="0"/>
              <a:t>HIV</a:t>
            </a:r>
            <a:r>
              <a:rPr sz="2800" spc="-15" dirty="0"/>
              <a:t>感染者執行潛伏結核感染(</a:t>
            </a:r>
            <a:r>
              <a:rPr sz="2800" spc="-30" dirty="0"/>
              <a:t>LTBI</a:t>
            </a:r>
            <a:r>
              <a:rPr sz="2800" spc="-25" dirty="0"/>
              <a:t>)檢驗及治療計畫</a:t>
            </a:r>
            <a:endParaRPr sz="2800"/>
          </a:p>
        </p:txBody>
      </p:sp>
      <p:grpSp>
        <p:nvGrpSpPr>
          <p:cNvPr id="33" name="object 33"/>
          <p:cNvGrpSpPr/>
          <p:nvPr/>
        </p:nvGrpSpPr>
        <p:grpSpPr>
          <a:xfrm>
            <a:off x="283349" y="962405"/>
            <a:ext cx="10264140" cy="2673350"/>
            <a:chOff x="283349" y="962405"/>
            <a:chExt cx="10264140" cy="2673350"/>
          </a:xfrm>
        </p:grpSpPr>
        <p:pic>
          <p:nvPicPr>
            <p:cNvPr id="34" name="object 34"/>
            <p:cNvPicPr/>
            <p:nvPr/>
          </p:nvPicPr>
          <p:blipFill>
            <a:blip r:embed="rId5" cstate="print"/>
            <a:stretch>
              <a:fillRect/>
            </a:stretch>
          </p:blipFill>
          <p:spPr>
            <a:xfrm>
              <a:off x="283349" y="962405"/>
              <a:ext cx="707898" cy="674369"/>
            </a:xfrm>
            <a:prstGeom prst="rect">
              <a:avLst/>
            </a:prstGeom>
          </p:spPr>
        </p:pic>
        <p:pic>
          <p:nvPicPr>
            <p:cNvPr id="35" name="object 35"/>
            <p:cNvPicPr/>
            <p:nvPr/>
          </p:nvPicPr>
          <p:blipFill>
            <a:blip r:embed="rId6" cstate="print"/>
            <a:stretch>
              <a:fillRect/>
            </a:stretch>
          </p:blipFill>
          <p:spPr>
            <a:xfrm>
              <a:off x="5355983" y="3197351"/>
              <a:ext cx="5191493" cy="438150"/>
            </a:xfrm>
            <a:prstGeom prst="rect">
              <a:avLst/>
            </a:prstGeom>
          </p:spPr>
        </p:pic>
      </p:grpSp>
      <p:sp>
        <p:nvSpPr>
          <p:cNvPr id="36" name="object 36"/>
          <p:cNvSpPr txBox="1"/>
          <p:nvPr/>
        </p:nvSpPr>
        <p:spPr>
          <a:xfrm>
            <a:off x="5766187" y="2195576"/>
            <a:ext cx="2934335" cy="34671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252525"/>
                </a:solidFill>
                <a:latin typeface="Microsoft JhengHei"/>
                <a:cs typeface="Microsoft JhengHei"/>
              </a:rPr>
              <a:t>2019-</a:t>
            </a:r>
            <a:r>
              <a:rPr sz="2100" b="1" dirty="0">
                <a:solidFill>
                  <a:srgbClr val="252525"/>
                </a:solidFill>
                <a:latin typeface="Microsoft JhengHei"/>
                <a:cs typeface="Microsoft JhengHei"/>
              </a:rPr>
              <a:t>2023.10</a:t>
            </a:r>
            <a:r>
              <a:rPr sz="2100" b="1" spc="-30" dirty="0">
                <a:solidFill>
                  <a:srgbClr val="252525"/>
                </a:solidFill>
                <a:latin typeface="Microsoft JhengHei"/>
                <a:cs typeface="Microsoft JhengHei"/>
              </a:rPr>
              <a:t> 執行情形</a:t>
            </a:r>
            <a:endParaRPr sz="2100">
              <a:latin typeface="Microsoft JhengHei"/>
              <a:cs typeface="Microsoft JhengHei"/>
            </a:endParaRPr>
          </a:p>
        </p:txBody>
      </p:sp>
      <p:sp>
        <p:nvSpPr>
          <p:cNvPr id="43" name="object 43"/>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146</a:t>
            </a:r>
            <a:endParaRPr sz="1050">
              <a:latin typeface="Microsoft JhengHei"/>
              <a:cs typeface="Microsoft JhengHei"/>
            </a:endParaRPr>
          </a:p>
        </p:txBody>
      </p:sp>
      <p:sp>
        <p:nvSpPr>
          <p:cNvPr id="44" name="object 4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37" name="object 37"/>
          <p:cNvSpPr txBox="1"/>
          <p:nvPr/>
        </p:nvSpPr>
        <p:spPr>
          <a:xfrm>
            <a:off x="7921123" y="2892044"/>
            <a:ext cx="1215390" cy="645160"/>
          </a:xfrm>
          <a:prstGeom prst="rect">
            <a:avLst/>
          </a:prstGeom>
        </p:spPr>
        <p:txBody>
          <a:bodyPr vert="horz" wrap="square" lIns="0" tIns="15875" rIns="0" bIns="0" rtlCol="0">
            <a:spAutoFit/>
          </a:bodyPr>
          <a:lstStyle/>
          <a:p>
            <a:pPr marL="146685">
              <a:lnSpc>
                <a:spcPct val="100000"/>
              </a:lnSpc>
              <a:spcBef>
                <a:spcPts val="125"/>
              </a:spcBef>
            </a:pPr>
            <a:r>
              <a:rPr sz="1550" b="1" dirty="0">
                <a:solidFill>
                  <a:srgbClr val="252525"/>
                </a:solidFill>
                <a:latin typeface="Microsoft JhengHei"/>
                <a:cs typeface="Microsoft JhengHei"/>
              </a:rPr>
              <a:t>加入治</a:t>
            </a:r>
            <a:r>
              <a:rPr sz="1550" b="1" spc="-50" dirty="0">
                <a:solidFill>
                  <a:srgbClr val="252525"/>
                </a:solidFill>
                <a:latin typeface="Microsoft JhengHei"/>
                <a:cs typeface="Microsoft JhengHei"/>
              </a:rPr>
              <a:t>療</a:t>
            </a:r>
            <a:endParaRPr sz="1550">
              <a:latin typeface="Microsoft JhengHei"/>
              <a:cs typeface="Microsoft JhengHei"/>
            </a:endParaRPr>
          </a:p>
          <a:p>
            <a:pPr marL="12700">
              <a:lnSpc>
                <a:spcPct val="100000"/>
              </a:lnSpc>
              <a:spcBef>
                <a:spcPts val="1310"/>
              </a:spcBef>
            </a:pPr>
            <a:r>
              <a:rPr sz="1400" b="1" spc="-10" dirty="0">
                <a:solidFill>
                  <a:srgbClr val="252525"/>
                </a:solidFill>
                <a:latin typeface="Microsoft JhengHei"/>
                <a:cs typeface="Microsoft JhengHei"/>
              </a:rPr>
              <a:t>1,124</a:t>
            </a:r>
            <a:r>
              <a:rPr sz="1400" b="1" spc="10" dirty="0">
                <a:solidFill>
                  <a:srgbClr val="252525"/>
                </a:solidFill>
                <a:latin typeface="Microsoft JhengHei"/>
                <a:cs typeface="Microsoft JhengHei"/>
              </a:rPr>
              <a:t>⼈ </a:t>
            </a:r>
            <a:r>
              <a:rPr sz="1400" b="1" spc="-10" dirty="0">
                <a:solidFill>
                  <a:srgbClr val="252525"/>
                </a:solidFill>
                <a:latin typeface="Microsoft JhengHei"/>
                <a:cs typeface="Microsoft JhengHei"/>
              </a:rPr>
              <a:t>(74%)</a:t>
            </a:r>
            <a:endParaRPr sz="1400">
              <a:latin typeface="Microsoft JhengHei"/>
              <a:cs typeface="Microsoft JhengHei"/>
            </a:endParaRPr>
          </a:p>
        </p:txBody>
      </p:sp>
      <p:sp>
        <p:nvSpPr>
          <p:cNvPr id="38" name="object 38"/>
          <p:cNvSpPr txBox="1"/>
          <p:nvPr/>
        </p:nvSpPr>
        <p:spPr>
          <a:xfrm>
            <a:off x="5610739" y="2892044"/>
            <a:ext cx="779145" cy="641985"/>
          </a:xfrm>
          <a:prstGeom prst="rect">
            <a:avLst/>
          </a:prstGeom>
        </p:spPr>
        <p:txBody>
          <a:bodyPr vert="horz" wrap="square" lIns="0" tIns="15875" rIns="0" bIns="0" rtlCol="0">
            <a:spAutoFit/>
          </a:bodyPr>
          <a:lstStyle/>
          <a:p>
            <a:pPr marL="117475">
              <a:lnSpc>
                <a:spcPct val="100000"/>
              </a:lnSpc>
              <a:spcBef>
                <a:spcPts val="125"/>
              </a:spcBef>
            </a:pPr>
            <a:r>
              <a:rPr sz="1550" b="1" dirty="0">
                <a:solidFill>
                  <a:srgbClr val="252525"/>
                </a:solidFill>
                <a:latin typeface="Microsoft JhengHei"/>
                <a:cs typeface="Microsoft JhengHei"/>
              </a:rPr>
              <a:t>檢</a:t>
            </a:r>
            <a:r>
              <a:rPr sz="1550" b="1" spc="-50" dirty="0">
                <a:solidFill>
                  <a:srgbClr val="252525"/>
                </a:solidFill>
                <a:latin typeface="Microsoft JhengHei"/>
                <a:cs typeface="Microsoft JhengHei"/>
              </a:rPr>
              <a:t>驗</a:t>
            </a:r>
            <a:endParaRPr sz="1550">
              <a:latin typeface="Microsoft JhengHei"/>
              <a:cs typeface="Microsoft JhengHei"/>
            </a:endParaRPr>
          </a:p>
          <a:p>
            <a:pPr marL="12700">
              <a:lnSpc>
                <a:spcPct val="100000"/>
              </a:lnSpc>
              <a:spcBef>
                <a:spcPts val="1285"/>
              </a:spcBef>
            </a:pPr>
            <a:r>
              <a:rPr sz="1400" b="1" spc="-10" dirty="0">
                <a:solidFill>
                  <a:srgbClr val="252525"/>
                </a:solidFill>
                <a:latin typeface="Microsoft JhengHei"/>
                <a:cs typeface="Microsoft JhengHei"/>
              </a:rPr>
              <a:t>29,815</a:t>
            </a:r>
            <a:r>
              <a:rPr sz="1400" b="1" spc="-50" dirty="0">
                <a:solidFill>
                  <a:srgbClr val="252525"/>
                </a:solidFill>
                <a:latin typeface="Microsoft JhengHei"/>
                <a:cs typeface="Microsoft JhengHei"/>
              </a:rPr>
              <a:t>⼈</a:t>
            </a:r>
            <a:endParaRPr sz="1400">
              <a:latin typeface="Microsoft JhengHei"/>
              <a:cs typeface="Microsoft JhengHei"/>
            </a:endParaRPr>
          </a:p>
        </p:txBody>
      </p:sp>
      <p:sp>
        <p:nvSpPr>
          <p:cNvPr id="39" name="object 39"/>
          <p:cNvSpPr txBox="1"/>
          <p:nvPr/>
        </p:nvSpPr>
        <p:spPr>
          <a:xfrm>
            <a:off x="6663059" y="2892044"/>
            <a:ext cx="1109345" cy="631190"/>
          </a:xfrm>
          <a:prstGeom prst="rect">
            <a:avLst/>
          </a:prstGeom>
        </p:spPr>
        <p:txBody>
          <a:bodyPr vert="horz" wrap="square" lIns="0" tIns="15875" rIns="0" bIns="0" rtlCol="0">
            <a:spAutoFit/>
          </a:bodyPr>
          <a:lstStyle/>
          <a:p>
            <a:pPr marL="71120">
              <a:lnSpc>
                <a:spcPct val="100000"/>
              </a:lnSpc>
              <a:spcBef>
                <a:spcPts val="125"/>
              </a:spcBef>
            </a:pPr>
            <a:r>
              <a:rPr sz="1550" b="1" dirty="0">
                <a:solidFill>
                  <a:srgbClr val="252525"/>
                </a:solidFill>
                <a:latin typeface="Microsoft JhengHei"/>
                <a:cs typeface="Microsoft JhengHei"/>
              </a:rPr>
              <a:t>檢驗陽</a:t>
            </a:r>
            <a:r>
              <a:rPr sz="1550" b="1" spc="-50" dirty="0">
                <a:solidFill>
                  <a:srgbClr val="252525"/>
                </a:solidFill>
                <a:latin typeface="Microsoft JhengHei"/>
                <a:cs typeface="Microsoft JhengHei"/>
              </a:rPr>
              <a:t>性</a:t>
            </a:r>
            <a:endParaRPr sz="1550">
              <a:latin typeface="Microsoft JhengHei"/>
              <a:cs typeface="Microsoft JhengHei"/>
            </a:endParaRPr>
          </a:p>
          <a:p>
            <a:pPr marL="12700">
              <a:lnSpc>
                <a:spcPct val="100000"/>
              </a:lnSpc>
              <a:spcBef>
                <a:spcPts val="1200"/>
              </a:spcBef>
            </a:pPr>
            <a:r>
              <a:rPr sz="1400" b="1" spc="-10" dirty="0">
                <a:solidFill>
                  <a:srgbClr val="252525"/>
                </a:solidFill>
                <a:latin typeface="Microsoft JhengHei"/>
                <a:cs typeface="Microsoft JhengHei"/>
              </a:rPr>
              <a:t>1,514</a:t>
            </a:r>
            <a:r>
              <a:rPr sz="1400" b="1" spc="10" dirty="0">
                <a:solidFill>
                  <a:srgbClr val="252525"/>
                </a:solidFill>
                <a:latin typeface="Microsoft JhengHei"/>
                <a:cs typeface="Microsoft JhengHei"/>
              </a:rPr>
              <a:t>⼈ </a:t>
            </a:r>
            <a:r>
              <a:rPr sz="1400" b="1" spc="-20" dirty="0">
                <a:solidFill>
                  <a:srgbClr val="252525"/>
                </a:solidFill>
                <a:latin typeface="Microsoft JhengHei"/>
                <a:cs typeface="Microsoft JhengHei"/>
              </a:rPr>
              <a:t>(5%)</a:t>
            </a:r>
            <a:endParaRPr sz="1400">
              <a:latin typeface="Microsoft JhengHei"/>
              <a:cs typeface="Microsoft JhengHei"/>
            </a:endParaRPr>
          </a:p>
        </p:txBody>
      </p:sp>
      <p:sp>
        <p:nvSpPr>
          <p:cNvPr id="40" name="object 40"/>
          <p:cNvSpPr txBox="1"/>
          <p:nvPr/>
        </p:nvSpPr>
        <p:spPr>
          <a:xfrm>
            <a:off x="9350635" y="2892044"/>
            <a:ext cx="1063625" cy="637540"/>
          </a:xfrm>
          <a:prstGeom prst="rect">
            <a:avLst/>
          </a:prstGeom>
        </p:spPr>
        <p:txBody>
          <a:bodyPr vert="horz" wrap="square" lIns="0" tIns="15875" rIns="0" bIns="0" rtlCol="0">
            <a:spAutoFit/>
          </a:bodyPr>
          <a:lstStyle/>
          <a:p>
            <a:pPr marL="60325">
              <a:lnSpc>
                <a:spcPct val="100000"/>
              </a:lnSpc>
              <a:spcBef>
                <a:spcPts val="125"/>
              </a:spcBef>
            </a:pPr>
            <a:r>
              <a:rPr sz="1550" b="1" dirty="0">
                <a:solidFill>
                  <a:srgbClr val="252525"/>
                </a:solidFill>
                <a:latin typeface="Microsoft JhengHei"/>
                <a:cs typeface="Microsoft JhengHei"/>
              </a:rPr>
              <a:t>完成治</a:t>
            </a:r>
            <a:r>
              <a:rPr sz="1550" b="1" spc="-50" dirty="0">
                <a:solidFill>
                  <a:srgbClr val="252525"/>
                </a:solidFill>
                <a:latin typeface="Microsoft JhengHei"/>
                <a:cs typeface="Microsoft JhengHei"/>
              </a:rPr>
              <a:t>療</a:t>
            </a:r>
            <a:endParaRPr sz="1550">
              <a:latin typeface="Microsoft JhengHei"/>
              <a:cs typeface="Microsoft JhengHei"/>
            </a:endParaRPr>
          </a:p>
          <a:p>
            <a:pPr marL="12700">
              <a:lnSpc>
                <a:spcPct val="100000"/>
              </a:lnSpc>
              <a:spcBef>
                <a:spcPts val="1250"/>
              </a:spcBef>
            </a:pPr>
            <a:r>
              <a:rPr sz="1400" b="1" spc="-10" dirty="0">
                <a:solidFill>
                  <a:srgbClr val="252525"/>
                </a:solidFill>
                <a:latin typeface="Microsoft JhengHei"/>
                <a:cs typeface="Microsoft JhengHei"/>
              </a:rPr>
              <a:t>878</a:t>
            </a:r>
            <a:r>
              <a:rPr sz="1400" b="1" dirty="0">
                <a:solidFill>
                  <a:srgbClr val="252525"/>
                </a:solidFill>
                <a:latin typeface="Microsoft JhengHei"/>
                <a:cs typeface="Microsoft JhengHei"/>
              </a:rPr>
              <a:t>⼈ </a:t>
            </a:r>
            <a:r>
              <a:rPr sz="1400" b="1" spc="-10" dirty="0">
                <a:solidFill>
                  <a:srgbClr val="252525"/>
                </a:solidFill>
                <a:latin typeface="Microsoft JhengHei"/>
                <a:cs typeface="Microsoft JhengHei"/>
              </a:rPr>
              <a:t>(78%)</a:t>
            </a:r>
            <a:endParaRPr sz="1400">
              <a:latin typeface="Microsoft JhengHei"/>
              <a:cs typeface="Microsoft JhengHei"/>
            </a:endParaRPr>
          </a:p>
        </p:txBody>
      </p:sp>
      <p:sp>
        <p:nvSpPr>
          <p:cNvPr id="41" name="object 41"/>
          <p:cNvSpPr txBox="1"/>
          <p:nvPr/>
        </p:nvSpPr>
        <p:spPr>
          <a:xfrm>
            <a:off x="5225927" y="3719580"/>
            <a:ext cx="203517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C00000"/>
                </a:solidFill>
                <a:latin typeface="Microsoft JhengHei"/>
                <a:cs typeface="Microsoft JhengHei"/>
              </a:rPr>
              <a:t>PLHIV檢驗涵蓋率</a:t>
            </a:r>
            <a:r>
              <a:rPr sz="1550" b="1" spc="-25" dirty="0">
                <a:solidFill>
                  <a:srgbClr val="C00000"/>
                </a:solidFill>
                <a:latin typeface="Microsoft JhengHei"/>
                <a:cs typeface="Microsoft JhengHei"/>
              </a:rPr>
              <a:t>89%</a:t>
            </a:r>
            <a:endParaRPr sz="1550">
              <a:latin typeface="Microsoft JhengHei"/>
              <a:cs typeface="Microsoft JhengHei"/>
            </a:endParaRPr>
          </a:p>
        </p:txBody>
      </p:sp>
      <p:sp>
        <p:nvSpPr>
          <p:cNvPr id="42" name="object 42"/>
          <p:cNvSpPr txBox="1"/>
          <p:nvPr/>
        </p:nvSpPr>
        <p:spPr>
          <a:xfrm>
            <a:off x="8515483" y="3761486"/>
            <a:ext cx="1898650" cy="213360"/>
          </a:xfrm>
          <a:prstGeom prst="rect">
            <a:avLst/>
          </a:prstGeom>
        </p:spPr>
        <p:txBody>
          <a:bodyPr vert="horz" wrap="square" lIns="0" tIns="16510" rIns="0" bIns="0" rtlCol="0">
            <a:spAutoFit/>
          </a:bodyPr>
          <a:lstStyle/>
          <a:p>
            <a:pPr marL="12700">
              <a:lnSpc>
                <a:spcPct val="100000"/>
              </a:lnSpc>
              <a:spcBef>
                <a:spcPts val="130"/>
              </a:spcBef>
            </a:pPr>
            <a:r>
              <a:rPr sz="1200" dirty="0">
                <a:solidFill>
                  <a:srgbClr val="585858"/>
                </a:solidFill>
                <a:latin typeface="Microsoft JhengHei"/>
                <a:cs typeface="Microsoft JhengHei"/>
              </a:rPr>
              <a:t>完治率分⺟扣除治療中人</a:t>
            </a:r>
            <a:r>
              <a:rPr sz="1200" spc="-50" dirty="0">
                <a:solidFill>
                  <a:srgbClr val="585858"/>
                </a:solidFill>
                <a:latin typeface="Microsoft JhengHei"/>
                <a:cs typeface="Microsoft JhengHei"/>
              </a:rPr>
              <a:t>數</a:t>
            </a:r>
            <a:endParaRPr sz="1200">
              <a:latin typeface="Microsoft JhengHei"/>
              <a:cs typeface="Microsoft JhengHei"/>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46155" y="1113536"/>
            <a:ext cx="5817235" cy="453390"/>
          </a:xfrm>
          <a:prstGeom prst="rect">
            <a:avLst/>
          </a:prstGeom>
        </p:spPr>
        <p:txBody>
          <a:bodyPr vert="horz" wrap="square" lIns="0" tIns="13335" rIns="0" bIns="0" rtlCol="0">
            <a:spAutoFit/>
          </a:bodyPr>
          <a:lstStyle/>
          <a:p>
            <a:pPr marL="38100">
              <a:lnSpc>
                <a:spcPct val="100000"/>
              </a:lnSpc>
              <a:spcBef>
                <a:spcPts val="105"/>
              </a:spcBef>
            </a:pPr>
            <a:r>
              <a:rPr sz="2800" spc="-15" dirty="0"/>
              <a:t>潛伏結核感染(</a:t>
            </a:r>
            <a:r>
              <a:rPr sz="2800" spc="-40" dirty="0"/>
              <a:t>LTBI)治療處方⼀覽</a:t>
            </a:r>
            <a:r>
              <a:rPr sz="2800" spc="-45" dirty="0"/>
              <a:t>表</a:t>
            </a:r>
            <a:r>
              <a:rPr sz="2775" spc="-75" baseline="-21021" dirty="0"/>
              <a:t>1</a:t>
            </a:r>
            <a:endParaRPr sz="2775" baseline="-21021"/>
          </a:p>
        </p:txBody>
      </p:sp>
      <p:pic>
        <p:nvPicPr>
          <p:cNvPr id="4" name="object 4"/>
          <p:cNvPicPr/>
          <p:nvPr/>
        </p:nvPicPr>
        <p:blipFill>
          <a:blip r:embed="rId2" cstate="print"/>
          <a:stretch>
            <a:fillRect/>
          </a:stretch>
        </p:blipFill>
        <p:spPr>
          <a:xfrm>
            <a:off x="304685" y="958595"/>
            <a:ext cx="627887" cy="694944"/>
          </a:xfrm>
          <a:prstGeom prst="rect">
            <a:avLst/>
          </a:prstGeom>
        </p:spPr>
      </p:pic>
      <p:sp>
        <p:nvSpPr>
          <p:cNvPr id="5" name="object 5"/>
          <p:cNvSpPr/>
          <p:nvPr/>
        </p:nvSpPr>
        <p:spPr>
          <a:xfrm>
            <a:off x="8464943" y="5613653"/>
            <a:ext cx="1183005" cy="198120"/>
          </a:xfrm>
          <a:custGeom>
            <a:avLst/>
            <a:gdLst/>
            <a:ahLst/>
            <a:cxnLst/>
            <a:rect l="l" t="t" r="r" b="b"/>
            <a:pathLst>
              <a:path w="1183004" h="198120">
                <a:moveTo>
                  <a:pt x="1182624" y="175259"/>
                </a:moveTo>
                <a:lnTo>
                  <a:pt x="1182624" y="0"/>
                </a:lnTo>
                <a:lnTo>
                  <a:pt x="0" y="0"/>
                </a:lnTo>
                <a:lnTo>
                  <a:pt x="0" y="175260"/>
                </a:lnTo>
                <a:lnTo>
                  <a:pt x="689610" y="175259"/>
                </a:lnTo>
                <a:lnTo>
                  <a:pt x="639318" y="198119"/>
                </a:lnTo>
                <a:lnTo>
                  <a:pt x="985266" y="175259"/>
                </a:lnTo>
                <a:lnTo>
                  <a:pt x="1182624" y="175259"/>
                </a:lnTo>
                <a:close/>
              </a:path>
            </a:pathLst>
          </a:custGeom>
          <a:solidFill>
            <a:srgbClr val="E2F0D9"/>
          </a:solidFill>
        </p:spPr>
        <p:txBody>
          <a:bodyPr wrap="square" lIns="0" tIns="0" rIns="0" bIns="0" rtlCol="0"/>
          <a:lstStyle/>
          <a:p>
            <a:endParaRPr/>
          </a:p>
        </p:txBody>
      </p:sp>
      <p:sp>
        <p:nvSpPr>
          <p:cNvPr id="6" name="object 6"/>
          <p:cNvSpPr txBox="1"/>
          <p:nvPr/>
        </p:nvSpPr>
        <p:spPr>
          <a:xfrm>
            <a:off x="8538343" y="5639053"/>
            <a:ext cx="1037590" cy="118745"/>
          </a:xfrm>
          <a:prstGeom prst="rect">
            <a:avLst/>
          </a:prstGeom>
        </p:spPr>
        <p:txBody>
          <a:bodyPr vert="horz" wrap="square" lIns="0" tIns="13970" rIns="0" bIns="0" rtlCol="0">
            <a:spAutoFit/>
          </a:bodyPr>
          <a:lstStyle/>
          <a:p>
            <a:pPr marL="12700">
              <a:lnSpc>
                <a:spcPct val="100000"/>
              </a:lnSpc>
              <a:spcBef>
                <a:spcPts val="110"/>
              </a:spcBef>
            </a:pPr>
            <a:r>
              <a:rPr sz="600" b="1" dirty="0">
                <a:solidFill>
                  <a:srgbClr val="548335"/>
                </a:solidFill>
                <a:latin typeface="Microsoft JhengHei"/>
                <a:cs typeface="Microsoft JhengHei"/>
              </a:rPr>
              <a:t>INH(300mg)藥品使用同意</a:t>
            </a:r>
            <a:r>
              <a:rPr sz="600" b="1" spc="-50" dirty="0">
                <a:solidFill>
                  <a:srgbClr val="548335"/>
                </a:solidFill>
                <a:latin typeface="Microsoft JhengHei"/>
                <a:cs typeface="Microsoft JhengHei"/>
              </a:rPr>
              <a:t>書</a:t>
            </a:r>
            <a:endParaRPr sz="600">
              <a:latin typeface="Microsoft JhengHei"/>
              <a:cs typeface="Microsoft JhengHei"/>
            </a:endParaRPr>
          </a:p>
        </p:txBody>
      </p:sp>
      <p:sp>
        <p:nvSpPr>
          <p:cNvPr id="7" name="object 7"/>
          <p:cNvSpPr txBox="1"/>
          <p:nvPr/>
        </p:nvSpPr>
        <p:spPr>
          <a:xfrm>
            <a:off x="4956943" y="5550205"/>
            <a:ext cx="3495040" cy="604520"/>
          </a:xfrm>
          <a:prstGeom prst="rect">
            <a:avLst/>
          </a:prstGeom>
        </p:spPr>
        <p:txBody>
          <a:bodyPr vert="horz" wrap="square" lIns="0" tIns="12700" rIns="0" bIns="0" rtlCol="0">
            <a:spAutoFit/>
          </a:bodyPr>
          <a:lstStyle/>
          <a:p>
            <a:pPr marL="87630" marR="5080" indent="-75565">
              <a:lnSpc>
                <a:spcPct val="118800"/>
              </a:lnSpc>
              <a:spcBef>
                <a:spcPts val="100"/>
              </a:spcBef>
            </a:pPr>
            <a:r>
              <a:rPr sz="800" spc="-10" dirty="0">
                <a:solidFill>
                  <a:srgbClr val="3F3F3F"/>
                </a:solidFill>
                <a:latin typeface="Microsoft JhengHei"/>
                <a:cs typeface="Microsoft JhengHei"/>
              </a:rPr>
              <a:t>e:</a:t>
            </a:r>
            <a:r>
              <a:rPr sz="800" spc="-20" dirty="0">
                <a:solidFill>
                  <a:srgbClr val="3F3F3F"/>
                </a:solidFill>
                <a:latin typeface="Microsoft JhengHei"/>
                <a:cs typeface="Microsoft JhengHei"/>
              </a:rPr>
              <a:t>目前仍欠缺足夠資料顯</a:t>
            </a:r>
            <a:r>
              <a:rPr sz="800" spc="-25" dirty="0">
                <a:solidFill>
                  <a:srgbClr val="3F3F3F"/>
                </a:solidFill>
                <a:latin typeface="Microsoft JhengHei"/>
                <a:cs typeface="Microsoft JhengHei"/>
              </a:rPr>
              <a:t>示愛滋病毒感染控制</a:t>
            </a:r>
            <a:r>
              <a:rPr sz="800" spc="-20" dirty="0">
                <a:solidFill>
                  <a:srgbClr val="3F3F3F"/>
                </a:solidFill>
                <a:latin typeface="Microsoft JhengHei"/>
                <a:cs typeface="Microsoft JhengHei"/>
              </a:rPr>
              <a:t>與LTBI</a:t>
            </a:r>
            <a:r>
              <a:rPr sz="800" spc="-25" dirty="0">
                <a:solidFill>
                  <a:srgbClr val="3F3F3F"/>
                </a:solidFill>
                <a:latin typeface="Microsoft JhengHei"/>
                <a:cs typeface="Microsoft JhengHei"/>
              </a:rPr>
              <a:t>治療</a:t>
            </a:r>
            <a:r>
              <a:rPr sz="800" spc="-10" dirty="0">
                <a:solidFill>
                  <a:srgbClr val="3F3F3F"/>
                </a:solidFill>
                <a:latin typeface="Microsoft JhengHei"/>
                <a:cs typeface="Microsoft JhengHei"/>
              </a:rPr>
              <a:t>INH</a:t>
            </a:r>
            <a:r>
              <a:rPr sz="800" spc="-20" dirty="0">
                <a:solidFill>
                  <a:srgbClr val="3F3F3F"/>
                </a:solidFill>
                <a:latin typeface="Microsoft JhengHei"/>
                <a:cs typeface="Microsoft JhengHei"/>
              </a:rPr>
              <a:t>⻑</a:t>
            </a:r>
            <a:r>
              <a:rPr sz="800" spc="-25" dirty="0">
                <a:solidFill>
                  <a:srgbClr val="3F3F3F"/>
                </a:solidFill>
                <a:latin typeface="Microsoft JhengHei"/>
                <a:cs typeface="Microsoft JhengHei"/>
              </a:rPr>
              <a:t>短的成效有</a:t>
            </a:r>
            <a:r>
              <a:rPr sz="800" spc="-20" dirty="0">
                <a:solidFill>
                  <a:srgbClr val="3F3F3F"/>
                </a:solidFill>
                <a:latin typeface="Microsoft JhengHei"/>
                <a:cs typeface="Microsoft JhengHei"/>
              </a:rPr>
              <a:t>關</a:t>
            </a:r>
            <a:r>
              <a:rPr sz="800" spc="-50" dirty="0">
                <a:solidFill>
                  <a:srgbClr val="3F3F3F"/>
                </a:solidFill>
                <a:latin typeface="Microsoft JhengHei"/>
                <a:cs typeface="Microsoft JhengHei"/>
              </a:rPr>
              <a:t>，</a:t>
            </a:r>
            <a:r>
              <a:rPr sz="800" spc="500" dirty="0">
                <a:solidFill>
                  <a:srgbClr val="3F3F3F"/>
                </a:solidFill>
                <a:latin typeface="Microsoft JhengHei"/>
                <a:cs typeface="Microsoft JhengHei"/>
              </a:rPr>
              <a:t> </a:t>
            </a:r>
            <a:r>
              <a:rPr sz="800" spc="-10" dirty="0">
                <a:solidFill>
                  <a:srgbClr val="3F3F3F"/>
                </a:solidFill>
                <a:latin typeface="Microsoft JhengHei"/>
                <a:cs typeface="Microsoft JhengHei"/>
              </a:rPr>
              <a:t>TB諮詢</a:t>
            </a:r>
            <a:r>
              <a:rPr sz="800" spc="-25" dirty="0">
                <a:solidFill>
                  <a:srgbClr val="3F3F3F"/>
                </a:solidFill>
                <a:latin typeface="Microsoft JhengHei"/>
                <a:cs typeface="Microsoft JhengHei"/>
              </a:rPr>
              <a:t>委員會專家建議，</a:t>
            </a:r>
            <a:r>
              <a:rPr sz="800" spc="-20" dirty="0">
                <a:solidFill>
                  <a:srgbClr val="3F3F3F"/>
                </a:solidFill>
                <a:latin typeface="Microsoft JhengHei"/>
                <a:cs typeface="Microsoft JhengHei"/>
              </a:rPr>
              <a:t>HIV</a:t>
            </a:r>
            <a:r>
              <a:rPr sz="800" spc="-25" dirty="0">
                <a:solidFill>
                  <a:srgbClr val="3F3F3F"/>
                </a:solidFill>
                <a:latin typeface="Microsoft JhengHei"/>
                <a:cs typeface="Microsoft JhengHei"/>
              </a:rPr>
              <a:t>感染者若病毒量控制不佳，可考慮選擇</a:t>
            </a:r>
            <a:r>
              <a:rPr sz="800" spc="-20" dirty="0">
                <a:solidFill>
                  <a:srgbClr val="3F3F3F"/>
                </a:solidFill>
                <a:latin typeface="Microsoft JhengHei"/>
                <a:cs typeface="Microsoft JhengHei"/>
              </a:rPr>
              <a:t>9H</a:t>
            </a:r>
            <a:r>
              <a:rPr sz="800" spc="-10" dirty="0">
                <a:solidFill>
                  <a:srgbClr val="3F3F3F"/>
                </a:solidFill>
                <a:latin typeface="Microsoft JhengHei"/>
                <a:cs typeface="Microsoft JhengHei"/>
              </a:rPr>
              <a:t>處</a:t>
            </a:r>
            <a:r>
              <a:rPr sz="800" spc="-50" dirty="0">
                <a:solidFill>
                  <a:srgbClr val="3F3F3F"/>
                </a:solidFill>
                <a:latin typeface="Microsoft JhengHei"/>
                <a:cs typeface="Microsoft JhengHei"/>
              </a:rPr>
              <a:t>⽅</a:t>
            </a:r>
            <a:endParaRPr sz="800">
              <a:latin typeface="Microsoft JhengHei"/>
              <a:cs typeface="Microsoft JhengHei"/>
            </a:endParaRPr>
          </a:p>
          <a:p>
            <a:pPr marL="12700">
              <a:lnSpc>
                <a:spcPct val="100000"/>
              </a:lnSpc>
              <a:spcBef>
                <a:spcPts val="180"/>
              </a:spcBef>
            </a:pPr>
            <a:r>
              <a:rPr sz="800" spc="-10" dirty="0">
                <a:solidFill>
                  <a:srgbClr val="3F3F3F"/>
                </a:solidFill>
                <a:latin typeface="Microsoft JhengHei"/>
                <a:cs typeface="Microsoft JhengHei"/>
              </a:rPr>
              <a:t>f:</a:t>
            </a:r>
            <a:r>
              <a:rPr sz="800" spc="-20" dirty="0">
                <a:solidFill>
                  <a:srgbClr val="3F3F3F"/>
                </a:solidFill>
                <a:latin typeface="Microsoft JhengHei"/>
                <a:cs typeface="Microsoft JhengHei"/>
              </a:rPr>
              <a:t>使用需謹慎追蹤病</a:t>
            </a:r>
            <a:r>
              <a:rPr sz="800" spc="-25" dirty="0">
                <a:solidFill>
                  <a:srgbClr val="3F3F3F"/>
                </a:solidFill>
                <a:latin typeface="Microsoft JhengHei"/>
                <a:cs typeface="Microsoft JhengHei"/>
              </a:rPr>
              <a:t>毒量，建議使用於持續服</a:t>
            </a:r>
            <a:r>
              <a:rPr sz="800" spc="-20" dirty="0">
                <a:solidFill>
                  <a:srgbClr val="3F3F3F"/>
                </a:solidFill>
                <a:latin typeface="Microsoft JhengHei"/>
                <a:cs typeface="Microsoft JhengHei"/>
              </a:rPr>
              <a:t>用ART</a:t>
            </a:r>
            <a:r>
              <a:rPr sz="800" spc="-30" dirty="0">
                <a:solidFill>
                  <a:srgbClr val="3F3F3F"/>
                </a:solidFill>
                <a:latin typeface="Microsoft JhengHei"/>
                <a:cs typeface="Microsoft JhengHei"/>
              </a:rPr>
              <a:t>藥物且半年內病毒量</a:t>
            </a:r>
            <a:endParaRPr sz="800">
              <a:latin typeface="Microsoft JhengHei"/>
              <a:cs typeface="Microsoft JhengHei"/>
            </a:endParaRPr>
          </a:p>
          <a:p>
            <a:pPr marL="87630">
              <a:lnSpc>
                <a:spcPct val="100000"/>
              </a:lnSpc>
              <a:spcBef>
                <a:spcPts val="180"/>
              </a:spcBef>
            </a:pPr>
            <a:r>
              <a:rPr sz="800" dirty="0">
                <a:solidFill>
                  <a:srgbClr val="3F3F3F"/>
                </a:solidFill>
                <a:latin typeface="Microsoft JhengHei"/>
                <a:cs typeface="Microsoft JhengHei"/>
              </a:rPr>
              <a:t>&lt;200</a:t>
            </a:r>
            <a:r>
              <a:rPr sz="800" spc="-15" dirty="0">
                <a:solidFill>
                  <a:srgbClr val="3F3F3F"/>
                </a:solidFill>
                <a:latin typeface="Microsoft JhengHei"/>
                <a:cs typeface="Microsoft JhengHei"/>
              </a:rPr>
              <a:t> </a:t>
            </a:r>
            <a:r>
              <a:rPr sz="800" spc="-10" dirty="0">
                <a:solidFill>
                  <a:srgbClr val="3F3F3F"/>
                </a:solidFill>
                <a:latin typeface="Microsoft JhengHei"/>
                <a:cs typeface="Microsoft JhengHei"/>
              </a:rPr>
              <a:t>copies/mL之病</a:t>
            </a:r>
            <a:r>
              <a:rPr sz="800" spc="-50" dirty="0">
                <a:solidFill>
                  <a:srgbClr val="3F3F3F"/>
                </a:solidFill>
                <a:latin typeface="Microsoft JhengHei"/>
                <a:cs typeface="Microsoft JhengHei"/>
              </a:rPr>
              <a:t>人</a:t>
            </a:r>
            <a:endParaRPr sz="800">
              <a:latin typeface="Microsoft JhengHei"/>
              <a:cs typeface="Microsoft JhengHei"/>
            </a:endParaRPr>
          </a:p>
        </p:txBody>
      </p:sp>
      <p:sp>
        <p:nvSpPr>
          <p:cNvPr id="8" name="object 8"/>
          <p:cNvSpPr txBox="1"/>
          <p:nvPr/>
        </p:nvSpPr>
        <p:spPr>
          <a:xfrm>
            <a:off x="4931797" y="6129327"/>
            <a:ext cx="3830320" cy="314960"/>
          </a:xfrm>
          <a:prstGeom prst="rect">
            <a:avLst/>
          </a:prstGeom>
        </p:spPr>
        <p:txBody>
          <a:bodyPr vert="horz" wrap="square" lIns="0" tIns="12700" rIns="0" bIns="0" rtlCol="0">
            <a:spAutoFit/>
          </a:bodyPr>
          <a:lstStyle/>
          <a:p>
            <a:pPr marL="113030" marR="5080" indent="-100965">
              <a:lnSpc>
                <a:spcPct val="118800"/>
              </a:lnSpc>
              <a:spcBef>
                <a:spcPts val="100"/>
              </a:spcBef>
            </a:pPr>
            <a:r>
              <a:rPr sz="800" spc="-10" dirty="0">
                <a:solidFill>
                  <a:srgbClr val="3F3F3F"/>
                </a:solidFill>
                <a:latin typeface="Microsoft JhengHei"/>
                <a:cs typeface="Microsoft JhengHei"/>
              </a:rPr>
              <a:t>g:此類處⽅請依照抗人</a:t>
            </a:r>
            <a:r>
              <a:rPr sz="800" spc="-25" dirty="0">
                <a:solidFill>
                  <a:srgbClr val="3F3F3F"/>
                </a:solidFill>
                <a:latin typeface="Microsoft JhengHei"/>
                <a:cs typeface="Microsoft JhengHei"/>
              </a:rPr>
              <a:t>類免疫缺乏病毒藥品處⽅使用規範及抗人類免疫缺乏病毒</a:t>
            </a:r>
            <a:r>
              <a:rPr sz="800" spc="-10" dirty="0">
                <a:solidFill>
                  <a:srgbClr val="3F3F3F"/>
                </a:solidFill>
                <a:latin typeface="Microsoft JhengHei"/>
                <a:cs typeface="Microsoft JhengHei"/>
              </a:rPr>
              <a:t>處</a:t>
            </a:r>
            <a:r>
              <a:rPr sz="800" spc="-50" dirty="0">
                <a:solidFill>
                  <a:srgbClr val="3F3F3F"/>
                </a:solidFill>
                <a:latin typeface="Microsoft JhengHei"/>
                <a:cs typeface="Microsoft JhengHei"/>
              </a:rPr>
              <a:t>⽅</a:t>
            </a:r>
            <a:r>
              <a:rPr sz="800" spc="500" dirty="0">
                <a:solidFill>
                  <a:srgbClr val="3F3F3F"/>
                </a:solidFill>
                <a:latin typeface="Microsoft JhengHei"/>
                <a:cs typeface="Microsoft JhengHei"/>
              </a:rPr>
              <a:t> </a:t>
            </a:r>
            <a:r>
              <a:rPr sz="800" spc="-10" dirty="0">
                <a:solidFill>
                  <a:srgbClr val="3F3F3F"/>
                </a:solidFill>
                <a:latin typeface="Microsoft JhengHei"/>
                <a:cs typeface="Microsoft JhengHei"/>
              </a:rPr>
              <a:t>審查作業辦理</a:t>
            </a:r>
            <a:r>
              <a:rPr sz="800" spc="-25" dirty="0">
                <a:solidFill>
                  <a:srgbClr val="3F3F3F"/>
                </a:solidFill>
                <a:latin typeface="Microsoft JhengHei"/>
                <a:cs typeface="Microsoft JhengHei"/>
              </a:rPr>
              <a:t>，並於</a:t>
            </a:r>
            <a:r>
              <a:rPr sz="800" spc="-20" dirty="0">
                <a:solidFill>
                  <a:srgbClr val="3F3F3F"/>
                </a:solidFill>
                <a:latin typeface="Microsoft JhengHei"/>
                <a:cs typeface="Microsoft JhengHei"/>
              </a:rPr>
              <a:t>LTBI</a:t>
            </a:r>
            <a:r>
              <a:rPr sz="800" spc="-30" dirty="0">
                <a:solidFill>
                  <a:srgbClr val="3F3F3F"/>
                </a:solidFill>
                <a:latin typeface="Microsoft JhengHei"/>
                <a:cs typeface="Microsoft JhengHei"/>
              </a:rPr>
              <a:t>治療結束後，應轉換回抗人類免疫缺乏病毒藥品第⼀線處⽅</a:t>
            </a:r>
            <a:endParaRPr sz="800">
              <a:latin typeface="Microsoft JhengHei"/>
              <a:cs typeface="Microsoft JhengHei"/>
            </a:endParaRPr>
          </a:p>
        </p:txBody>
      </p:sp>
      <p:grpSp>
        <p:nvGrpSpPr>
          <p:cNvPr id="9" name="object 9"/>
          <p:cNvGrpSpPr/>
          <p:nvPr/>
        </p:nvGrpSpPr>
        <p:grpSpPr>
          <a:xfrm>
            <a:off x="8857374" y="5803391"/>
            <a:ext cx="567055" cy="575945"/>
            <a:chOff x="8857374" y="5803391"/>
            <a:chExt cx="567055" cy="575945"/>
          </a:xfrm>
        </p:grpSpPr>
        <p:pic>
          <p:nvPicPr>
            <p:cNvPr id="10" name="object 10"/>
            <p:cNvPicPr/>
            <p:nvPr/>
          </p:nvPicPr>
          <p:blipFill>
            <a:blip r:embed="rId3" cstate="print"/>
            <a:stretch>
              <a:fillRect/>
            </a:stretch>
          </p:blipFill>
          <p:spPr>
            <a:xfrm>
              <a:off x="8875234" y="5821618"/>
              <a:ext cx="548708" cy="557494"/>
            </a:xfrm>
            <a:prstGeom prst="rect">
              <a:avLst/>
            </a:prstGeom>
          </p:spPr>
        </p:pic>
        <p:sp>
          <p:nvSpPr>
            <p:cNvPr id="11" name="object 11"/>
            <p:cNvSpPr/>
            <p:nvPr/>
          </p:nvSpPr>
          <p:spPr>
            <a:xfrm>
              <a:off x="8857374" y="5803391"/>
              <a:ext cx="567055" cy="575310"/>
            </a:xfrm>
            <a:custGeom>
              <a:avLst/>
              <a:gdLst/>
              <a:ahLst/>
              <a:cxnLst/>
              <a:rect l="l" t="t" r="r" b="b"/>
              <a:pathLst>
                <a:path w="567054" h="575310">
                  <a:moveTo>
                    <a:pt x="566927" y="575310"/>
                  </a:moveTo>
                  <a:lnTo>
                    <a:pt x="566927" y="0"/>
                  </a:lnTo>
                  <a:lnTo>
                    <a:pt x="0" y="0"/>
                  </a:lnTo>
                  <a:lnTo>
                    <a:pt x="0" y="575310"/>
                  </a:lnTo>
                  <a:lnTo>
                    <a:pt x="8381" y="575310"/>
                  </a:lnTo>
                  <a:lnTo>
                    <a:pt x="8381" y="16763"/>
                  </a:lnTo>
                  <a:lnTo>
                    <a:pt x="16751" y="8382"/>
                  </a:lnTo>
                  <a:lnTo>
                    <a:pt x="16751" y="16763"/>
                  </a:lnTo>
                  <a:lnTo>
                    <a:pt x="550151" y="16763"/>
                  </a:lnTo>
                  <a:lnTo>
                    <a:pt x="550151" y="8382"/>
                  </a:lnTo>
                  <a:lnTo>
                    <a:pt x="558545" y="16763"/>
                  </a:lnTo>
                  <a:lnTo>
                    <a:pt x="558545" y="575310"/>
                  </a:lnTo>
                  <a:lnTo>
                    <a:pt x="566927" y="575310"/>
                  </a:lnTo>
                  <a:close/>
                </a:path>
                <a:path w="567054" h="575310">
                  <a:moveTo>
                    <a:pt x="16751" y="16763"/>
                  </a:moveTo>
                  <a:lnTo>
                    <a:pt x="16751" y="8382"/>
                  </a:lnTo>
                  <a:lnTo>
                    <a:pt x="8381" y="16763"/>
                  </a:lnTo>
                  <a:lnTo>
                    <a:pt x="16751" y="16763"/>
                  </a:lnTo>
                  <a:close/>
                </a:path>
                <a:path w="567054" h="575310">
                  <a:moveTo>
                    <a:pt x="16751" y="558546"/>
                  </a:moveTo>
                  <a:lnTo>
                    <a:pt x="16751" y="16763"/>
                  </a:lnTo>
                  <a:lnTo>
                    <a:pt x="8381" y="16763"/>
                  </a:lnTo>
                  <a:lnTo>
                    <a:pt x="8381" y="558546"/>
                  </a:lnTo>
                  <a:lnTo>
                    <a:pt x="16751" y="558546"/>
                  </a:lnTo>
                  <a:close/>
                </a:path>
                <a:path w="567054" h="575310">
                  <a:moveTo>
                    <a:pt x="558545" y="558546"/>
                  </a:moveTo>
                  <a:lnTo>
                    <a:pt x="8381" y="558546"/>
                  </a:lnTo>
                  <a:lnTo>
                    <a:pt x="16751" y="566928"/>
                  </a:lnTo>
                  <a:lnTo>
                    <a:pt x="16751" y="575310"/>
                  </a:lnTo>
                  <a:lnTo>
                    <a:pt x="550151" y="575310"/>
                  </a:lnTo>
                  <a:lnTo>
                    <a:pt x="550151" y="566928"/>
                  </a:lnTo>
                  <a:lnTo>
                    <a:pt x="558545" y="558546"/>
                  </a:lnTo>
                  <a:close/>
                </a:path>
                <a:path w="567054" h="575310">
                  <a:moveTo>
                    <a:pt x="16751" y="575310"/>
                  </a:moveTo>
                  <a:lnTo>
                    <a:pt x="16751" y="566928"/>
                  </a:lnTo>
                  <a:lnTo>
                    <a:pt x="8381" y="558546"/>
                  </a:lnTo>
                  <a:lnTo>
                    <a:pt x="8381" y="575310"/>
                  </a:lnTo>
                  <a:lnTo>
                    <a:pt x="16751" y="575310"/>
                  </a:lnTo>
                  <a:close/>
                </a:path>
                <a:path w="567054" h="575310">
                  <a:moveTo>
                    <a:pt x="558545" y="16763"/>
                  </a:moveTo>
                  <a:lnTo>
                    <a:pt x="550151" y="8382"/>
                  </a:lnTo>
                  <a:lnTo>
                    <a:pt x="550151" y="16763"/>
                  </a:lnTo>
                  <a:lnTo>
                    <a:pt x="558545" y="16763"/>
                  </a:lnTo>
                  <a:close/>
                </a:path>
                <a:path w="567054" h="575310">
                  <a:moveTo>
                    <a:pt x="558545" y="558546"/>
                  </a:moveTo>
                  <a:lnTo>
                    <a:pt x="558545" y="16763"/>
                  </a:lnTo>
                  <a:lnTo>
                    <a:pt x="550151" y="16763"/>
                  </a:lnTo>
                  <a:lnTo>
                    <a:pt x="550151" y="558546"/>
                  </a:lnTo>
                  <a:lnTo>
                    <a:pt x="558545" y="558546"/>
                  </a:lnTo>
                  <a:close/>
                </a:path>
                <a:path w="567054" h="575310">
                  <a:moveTo>
                    <a:pt x="558545" y="575310"/>
                  </a:moveTo>
                  <a:lnTo>
                    <a:pt x="558545" y="558546"/>
                  </a:lnTo>
                  <a:lnTo>
                    <a:pt x="550151" y="566928"/>
                  </a:lnTo>
                  <a:lnTo>
                    <a:pt x="550151" y="575310"/>
                  </a:lnTo>
                  <a:lnTo>
                    <a:pt x="558545" y="575310"/>
                  </a:lnTo>
                  <a:close/>
                </a:path>
              </a:pathLst>
            </a:custGeom>
            <a:solidFill>
              <a:srgbClr val="548235"/>
            </a:solidFill>
          </p:spPr>
          <p:txBody>
            <a:bodyPr wrap="square" lIns="0" tIns="0" rIns="0" bIns="0" rtlCol="0"/>
            <a:lstStyle/>
            <a:p>
              <a:endParaRPr/>
            </a:p>
          </p:txBody>
        </p:sp>
      </p:grpSp>
      <p:sp>
        <p:nvSpPr>
          <p:cNvPr id="12" name="object 12"/>
          <p:cNvSpPr txBox="1"/>
          <p:nvPr/>
        </p:nvSpPr>
        <p:spPr>
          <a:xfrm>
            <a:off x="-12312" y="5559348"/>
            <a:ext cx="4927600" cy="1061085"/>
          </a:xfrm>
          <a:prstGeom prst="rect">
            <a:avLst/>
          </a:prstGeom>
        </p:spPr>
        <p:txBody>
          <a:bodyPr vert="horz" wrap="square" lIns="0" tIns="12700" rIns="0" bIns="0" rtlCol="0">
            <a:spAutoFit/>
          </a:bodyPr>
          <a:lstStyle/>
          <a:p>
            <a:pPr marL="2070735" marR="31750" indent="-100965">
              <a:lnSpc>
                <a:spcPct val="118800"/>
              </a:lnSpc>
              <a:spcBef>
                <a:spcPts val="100"/>
              </a:spcBef>
            </a:pPr>
            <a:r>
              <a:rPr sz="800" dirty="0">
                <a:solidFill>
                  <a:srgbClr val="3F3F3F"/>
                </a:solidFill>
                <a:latin typeface="Microsoft JhengHei"/>
                <a:cs typeface="Microsoft JhengHei"/>
              </a:rPr>
              <a:t>a: </a:t>
            </a:r>
            <a:r>
              <a:rPr sz="800" spc="-10" dirty="0">
                <a:solidFill>
                  <a:srgbClr val="3F3F3F"/>
                </a:solidFill>
                <a:latin typeface="Microsoft JhengHei"/>
                <a:cs typeface="Microsoft JhengHei"/>
              </a:rPr>
              <a:t>3HP及1HP使</a:t>
            </a:r>
            <a:r>
              <a:rPr sz="800" spc="-25" dirty="0">
                <a:solidFill>
                  <a:srgbClr val="3F3F3F"/>
                </a:solidFill>
                <a:latin typeface="Microsoft JhengHei"/>
                <a:cs typeface="Microsoft JhengHei"/>
              </a:rPr>
              <a:t>用之</a:t>
            </a:r>
            <a:r>
              <a:rPr sz="800" spc="-10" dirty="0">
                <a:solidFill>
                  <a:srgbClr val="3F3F3F"/>
                </a:solidFill>
                <a:latin typeface="Microsoft JhengHei"/>
                <a:cs typeface="Microsoft JhengHei"/>
              </a:rPr>
              <a:t>INH(300mg</a:t>
            </a:r>
            <a:r>
              <a:rPr sz="800" spc="-25" dirty="0">
                <a:solidFill>
                  <a:srgbClr val="3F3F3F"/>
                </a:solidFill>
                <a:latin typeface="Microsoft JhengHei"/>
                <a:cs typeface="Microsoft JhengHei"/>
              </a:rPr>
              <a:t>)或使用</a:t>
            </a:r>
            <a:r>
              <a:rPr sz="800" spc="-20" dirty="0">
                <a:solidFill>
                  <a:srgbClr val="3F3F3F"/>
                </a:solidFill>
                <a:latin typeface="Microsoft JhengHei"/>
                <a:cs typeface="Microsoft JhengHei"/>
              </a:rPr>
              <a:t>HP</a:t>
            </a:r>
            <a:r>
              <a:rPr sz="800" spc="-25" dirty="0">
                <a:solidFill>
                  <a:srgbClr val="3F3F3F"/>
                </a:solidFill>
                <a:latin typeface="Microsoft JhengHei"/>
                <a:cs typeface="Microsoft JhengHei"/>
              </a:rPr>
              <a:t>複⽅為專案進口藥</a:t>
            </a:r>
            <a:r>
              <a:rPr sz="800" spc="-10" dirty="0">
                <a:solidFill>
                  <a:srgbClr val="3F3F3F"/>
                </a:solidFill>
                <a:latin typeface="Microsoft JhengHei"/>
                <a:cs typeface="Microsoft JhengHei"/>
              </a:rPr>
              <a:t>品</a:t>
            </a:r>
            <a:r>
              <a:rPr sz="800" spc="-50" dirty="0">
                <a:solidFill>
                  <a:srgbClr val="3F3F3F"/>
                </a:solidFill>
                <a:latin typeface="Microsoft JhengHei"/>
                <a:cs typeface="Microsoft JhengHei"/>
              </a:rPr>
              <a:t>，</a:t>
            </a:r>
            <a:r>
              <a:rPr sz="800" spc="-10" dirty="0">
                <a:solidFill>
                  <a:srgbClr val="3F3F3F"/>
                </a:solidFill>
                <a:latin typeface="Microsoft JhengHei"/>
                <a:cs typeface="Microsoft JhengHei"/>
              </a:rPr>
              <a:t>須請病人簽立</a:t>
            </a:r>
            <a:r>
              <a:rPr sz="800" spc="-25" dirty="0">
                <a:solidFill>
                  <a:srgbClr val="3F3F3F"/>
                </a:solidFill>
                <a:latin typeface="Microsoft JhengHei"/>
                <a:cs typeface="Microsoft JhengHei"/>
              </a:rPr>
              <a:t>「藥品使用同意</a:t>
            </a:r>
            <a:r>
              <a:rPr sz="800" spc="-10" dirty="0">
                <a:solidFill>
                  <a:srgbClr val="3F3F3F"/>
                </a:solidFill>
                <a:latin typeface="Microsoft JhengHei"/>
                <a:cs typeface="Microsoft JhengHei"/>
              </a:rPr>
              <a:t>書</a:t>
            </a:r>
            <a:r>
              <a:rPr sz="800" spc="-50" dirty="0">
                <a:solidFill>
                  <a:srgbClr val="3F3F3F"/>
                </a:solidFill>
                <a:latin typeface="Microsoft JhengHei"/>
                <a:cs typeface="Microsoft JhengHei"/>
              </a:rPr>
              <a:t>」</a:t>
            </a:r>
            <a:endParaRPr sz="800">
              <a:latin typeface="Microsoft JhengHei"/>
              <a:cs typeface="Microsoft JhengHei"/>
            </a:endParaRPr>
          </a:p>
          <a:p>
            <a:pPr marL="1970405" marR="677545">
              <a:lnSpc>
                <a:spcPct val="118800"/>
              </a:lnSpc>
            </a:pPr>
            <a:r>
              <a:rPr sz="800" dirty="0">
                <a:solidFill>
                  <a:srgbClr val="3F3F3F"/>
                </a:solidFill>
                <a:latin typeface="Microsoft JhengHei"/>
                <a:cs typeface="Microsoft JhengHei"/>
              </a:rPr>
              <a:t>b</a:t>
            </a:r>
            <a:r>
              <a:rPr sz="800" spc="5" dirty="0">
                <a:solidFill>
                  <a:srgbClr val="3F3F3F"/>
                </a:solidFill>
                <a:latin typeface="Microsoft JhengHei"/>
                <a:cs typeface="Microsoft JhengHei"/>
              </a:rPr>
              <a:t>: </a:t>
            </a:r>
            <a:r>
              <a:rPr sz="800" dirty="0">
                <a:solidFill>
                  <a:srgbClr val="3F3F3F"/>
                </a:solidFill>
                <a:latin typeface="Microsoft JhengHei"/>
                <a:cs typeface="Microsoft JhengHei"/>
              </a:rPr>
              <a:t>3HR</a:t>
            </a:r>
            <a:r>
              <a:rPr sz="800" spc="-10" dirty="0">
                <a:solidFill>
                  <a:srgbClr val="3F3F3F"/>
                </a:solidFill>
                <a:latin typeface="Microsoft JhengHei"/>
                <a:cs typeface="Microsoft JhengHei"/>
              </a:rPr>
              <a:t> 可</a:t>
            </a:r>
            <a:r>
              <a:rPr sz="800" spc="-20" dirty="0">
                <a:solidFill>
                  <a:srgbClr val="3F3F3F"/>
                </a:solidFill>
                <a:latin typeface="Microsoft JhengHei"/>
                <a:cs typeface="Microsoft JhengHei"/>
              </a:rPr>
              <a:t>依體重使</a:t>
            </a:r>
            <a:r>
              <a:rPr sz="800" spc="-5" dirty="0">
                <a:solidFill>
                  <a:srgbClr val="3F3F3F"/>
                </a:solidFill>
                <a:latin typeface="Microsoft JhengHei"/>
                <a:cs typeface="Microsoft JhengHei"/>
              </a:rPr>
              <a:t>用 </a:t>
            </a:r>
            <a:r>
              <a:rPr sz="800" spc="-10" dirty="0">
                <a:solidFill>
                  <a:srgbClr val="3F3F3F"/>
                </a:solidFill>
                <a:latin typeface="Microsoft JhengHei"/>
                <a:cs typeface="Microsoft JhengHei"/>
              </a:rPr>
              <a:t>INH+RMP</a:t>
            </a:r>
            <a:r>
              <a:rPr sz="800" spc="-20" dirty="0">
                <a:solidFill>
                  <a:srgbClr val="3F3F3F"/>
                </a:solidFill>
                <a:latin typeface="Microsoft JhengHei"/>
                <a:cs typeface="Microsoft JhengHei"/>
              </a:rPr>
              <a:t> 之二合⼀複⽅</a:t>
            </a:r>
            <a:r>
              <a:rPr sz="800" spc="-40" dirty="0">
                <a:solidFill>
                  <a:srgbClr val="3F3F3F"/>
                </a:solidFill>
                <a:latin typeface="Microsoft JhengHei"/>
                <a:cs typeface="Microsoft JhengHei"/>
              </a:rPr>
              <a:t>劑型</a:t>
            </a:r>
            <a:r>
              <a:rPr sz="800" spc="500" dirty="0">
                <a:solidFill>
                  <a:srgbClr val="3F3F3F"/>
                </a:solidFill>
                <a:latin typeface="Microsoft JhengHei"/>
                <a:cs typeface="Microsoft JhengHei"/>
              </a:rPr>
              <a:t> </a:t>
            </a:r>
            <a:r>
              <a:rPr sz="800" dirty="0">
                <a:solidFill>
                  <a:srgbClr val="3F3F3F"/>
                </a:solidFill>
                <a:latin typeface="Microsoft JhengHei"/>
                <a:cs typeface="Microsoft JhengHei"/>
              </a:rPr>
              <a:t>c:</a:t>
            </a:r>
            <a:r>
              <a:rPr sz="800" spc="25" dirty="0">
                <a:solidFill>
                  <a:srgbClr val="3F3F3F"/>
                </a:solidFill>
                <a:latin typeface="Microsoft JhengHei"/>
                <a:cs typeface="Microsoft JhengHei"/>
              </a:rPr>
              <a:t> 目</a:t>
            </a:r>
            <a:r>
              <a:rPr sz="800" spc="-10" dirty="0">
                <a:solidFill>
                  <a:srgbClr val="3F3F3F"/>
                </a:solidFill>
                <a:latin typeface="Microsoft JhengHei"/>
                <a:cs typeface="Microsoft JhengHei"/>
              </a:rPr>
              <a:t>前尚未有足</a:t>
            </a:r>
            <a:r>
              <a:rPr sz="800" spc="-25" dirty="0">
                <a:solidFill>
                  <a:srgbClr val="3F3F3F"/>
                </a:solidFill>
                <a:latin typeface="Microsoft JhengHei"/>
                <a:cs typeface="Microsoft JhengHei"/>
              </a:rPr>
              <a:t>夠之孕婦臨床安全性相關試驗</a:t>
            </a:r>
            <a:r>
              <a:rPr sz="800" spc="-10" dirty="0">
                <a:solidFill>
                  <a:srgbClr val="3F3F3F"/>
                </a:solidFill>
                <a:latin typeface="Microsoft JhengHei"/>
                <a:cs typeface="Microsoft JhengHei"/>
              </a:rPr>
              <a:t>數</a:t>
            </a:r>
            <a:r>
              <a:rPr sz="800" spc="-50" dirty="0">
                <a:solidFill>
                  <a:srgbClr val="3F3F3F"/>
                </a:solidFill>
                <a:latin typeface="Microsoft JhengHei"/>
                <a:cs typeface="Microsoft JhengHei"/>
              </a:rPr>
              <a:t>據</a:t>
            </a:r>
            <a:endParaRPr sz="800">
              <a:latin typeface="Microsoft JhengHei"/>
              <a:cs typeface="Microsoft JhengHei"/>
            </a:endParaRPr>
          </a:p>
          <a:p>
            <a:pPr marL="1970405">
              <a:lnSpc>
                <a:spcPct val="100000"/>
              </a:lnSpc>
              <a:spcBef>
                <a:spcPts val="180"/>
              </a:spcBef>
            </a:pPr>
            <a:r>
              <a:rPr sz="800" spc="-10" dirty="0">
                <a:solidFill>
                  <a:srgbClr val="3F3F3F"/>
                </a:solidFill>
                <a:latin typeface="Microsoft JhengHei"/>
                <a:cs typeface="Microsoft JhengHei"/>
              </a:rPr>
              <a:t>d:</a:t>
            </a:r>
            <a:r>
              <a:rPr sz="800" spc="-20" dirty="0">
                <a:solidFill>
                  <a:srgbClr val="3F3F3F"/>
                </a:solidFill>
                <a:latin typeface="Microsoft JhengHei"/>
                <a:cs typeface="Microsoft JhengHei"/>
              </a:rPr>
              <a:t>使用RMP或</a:t>
            </a:r>
            <a:r>
              <a:rPr sz="800" spc="-10" dirty="0">
                <a:solidFill>
                  <a:srgbClr val="3F3F3F"/>
                </a:solidFill>
                <a:latin typeface="Microsoft JhengHei"/>
                <a:cs typeface="Microsoft JhengHei"/>
              </a:rPr>
              <a:t>RPT</a:t>
            </a:r>
            <a:r>
              <a:rPr sz="800" spc="-25" dirty="0">
                <a:solidFill>
                  <a:srgbClr val="3F3F3F"/>
                </a:solidFill>
                <a:latin typeface="Microsoft JhengHei"/>
                <a:cs typeface="Microsoft JhengHei"/>
              </a:rPr>
              <a:t>藥物時請留意與</a:t>
            </a:r>
            <a:r>
              <a:rPr sz="800" spc="-20" dirty="0">
                <a:solidFill>
                  <a:srgbClr val="3F3F3F"/>
                </a:solidFill>
                <a:latin typeface="Microsoft JhengHei"/>
                <a:cs typeface="Microsoft JhengHei"/>
              </a:rPr>
              <a:t>ART</a:t>
            </a:r>
            <a:r>
              <a:rPr sz="800" spc="-25" dirty="0">
                <a:solidFill>
                  <a:srgbClr val="3F3F3F"/>
                </a:solidFill>
                <a:latin typeface="Microsoft JhengHei"/>
                <a:cs typeface="Microsoft JhengHei"/>
              </a:rPr>
              <a:t>藥物間之交互</a:t>
            </a:r>
            <a:r>
              <a:rPr sz="800" spc="-20" dirty="0">
                <a:solidFill>
                  <a:srgbClr val="3F3F3F"/>
                </a:solidFill>
                <a:latin typeface="Microsoft JhengHei"/>
                <a:cs typeface="Microsoft JhengHei"/>
              </a:rPr>
              <a:t>作</a:t>
            </a:r>
            <a:r>
              <a:rPr sz="800" spc="-50" dirty="0">
                <a:solidFill>
                  <a:srgbClr val="3F3F3F"/>
                </a:solidFill>
                <a:latin typeface="Microsoft JhengHei"/>
                <a:cs typeface="Microsoft JhengHei"/>
              </a:rPr>
              <a:t>用</a:t>
            </a:r>
            <a:endParaRPr sz="800">
              <a:latin typeface="Microsoft JhengHei"/>
              <a:cs typeface="Microsoft JhengHei"/>
            </a:endParaRPr>
          </a:p>
          <a:p>
            <a:pPr marL="1970405">
              <a:lnSpc>
                <a:spcPts val="235"/>
              </a:lnSpc>
              <a:spcBef>
                <a:spcPts val="345"/>
              </a:spcBef>
            </a:pPr>
            <a:r>
              <a:rPr sz="500" dirty="0">
                <a:solidFill>
                  <a:srgbClr val="203864"/>
                </a:solidFill>
                <a:latin typeface="Microsoft JhengHei"/>
                <a:cs typeface="Microsoft JhengHei"/>
              </a:rPr>
              <a:t>參考資料：WHO</a:t>
            </a:r>
            <a:r>
              <a:rPr sz="500" spc="65" dirty="0">
                <a:solidFill>
                  <a:srgbClr val="203864"/>
                </a:solidFill>
                <a:latin typeface="Microsoft JhengHei"/>
                <a:cs typeface="Microsoft JhengHei"/>
              </a:rPr>
              <a:t> </a:t>
            </a:r>
            <a:r>
              <a:rPr sz="500" dirty="0">
                <a:solidFill>
                  <a:srgbClr val="203864"/>
                </a:solidFill>
                <a:latin typeface="Microsoft JhengHei"/>
                <a:cs typeface="Microsoft JhengHei"/>
              </a:rPr>
              <a:t>operational</a:t>
            </a:r>
            <a:r>
              <a:rPr sz="500" spc="45" dirty="0">
                <a:solidFill>
                  <a:srgbClr val="203864"/>
                </a:solidFill>
                <a:latin typeface="Microsoft JhengHei"/>
                <a:cs typeface="Microsoft JhengHei"/>
              </a:rPr>
              <a:t> </a:t>
            </a:r>
            <a:r>
              <a:rPr sz="500" dirty="0">
                <a:solidFill>
                  <a:srgbClr val="203864"/>
                </a:solidFill>
                <a:latin typeface="Microsoft JhengHei"/>
                <a:cs typeface="Microsoft JhengHei"/>
              </a:rPr>
              <a:t>handbook</a:t>
            </a:r>
            <a:r>
              <a:rPr sz="500" spc="55" dirty="0">
                <a:solidFill>
                  <a:srgbClr val="203864"/>
                </a:solidFill>
                <a:latin typeface="Microsoft JhengHei"/>
                <a:cs typeface="Microsoft JhengHei"/>
              </a:rPr>
              <a:t> </a:t>
            </a:r>
            <a:r>
              <a:rPr sz="500" dirty="0">
                <a:solidFill>
                  <a:srgbClr val="203864"/>
                </a:solidFill>
                <a:latin typeface="Microsoft JhengHei"/>
                <a:cs typeface="Microsoft JhengHei"/>
              </a:rPr>
              <a:t>on</a:t>
            </a:r>
            <a:r>
              <a:rPr sz="500" spc="65" dirty="0">
                <a:solidFill>
                  <a:srgbClr val="203864"/>
                </a:solidFill>
                <a:latin typeface="Microsoft JhengHei"/>
                <a:cs typeface="Microsoft JhengHei"/>
              </a:rPr>
              <a:t> </a:t>
            </a:r>
            <a:r>
              <a:rPr sz="500" dirty="0">
                <a:solidFill>
                  <a:srgbClr val="203864"/>
                </a:solidFill>
                <a:latin typeface="Microsoft JhengHei"/>
                <a:cs typeface="Microsoft JhengHei"/>
              </a:rPr>
              <a:t>tuberculosis</a:t>
            </a:r>
            <a:r>
              <a:rPr sz="500" spc="25" dirty="0">
                <a:solidFill>
                  <a:srgbClr val="203864"/>
                </a:solidFill>
                <a:latin typeface="Microsoft JhengHei"/>
                <a:cs typeface="Microsoft JhengHei"/>
              </a:rPr>
              <a:t> (</a:t>
            </a:r>
            <a:r>
              <a:rPr sz="500" dirty="0">
                <a:solidFill>
                  <a:srgbClr val="203864"/>
                </a:solidFill>
                <a:latin typeface="Microsoft JhengHei"/>
                <a:cs typeface="Microsoft JhengHei"/>
              </a:rPr>
              <a:t>Module</a:t>
            </a:r>
            <a:r>
              <a:rPr sz="500" spc="55" dirty="0">
                <a:solidFill>
                  <a:srgbClr val="203864"/>
                </a:solidFill>
                <a:latin typeface="Microsoft JhengHei"/>
                <a:cs typeface="Microsoft JhengHei"/>
              </a:rPr>
              <a:t> </a:t>
            </a:r>
            <a:r>
              <a:rPr sz="500" dirty="0">
                <a:solidFill>
                  <a:srgbClr val="203864"/>
                </a:solidFill>
                <a:latin typeface="Microsoft JhengHei"/>
                <a:cs typeface="Microsoft JhengHei"/>
              </a:rPr>
              <a:t>1</a:t>
            </a:r>
            <a:r>
              <a:rPr sz="500" spc="55" dirty="0">
                <a:solidFill>
                  <a:srgbClr val="203864"/>
                </a:solidFill>
                <a:latin typeface="Microsoft JhengHei"/>
                <a:cs typeface="Microsoft JhengHei"/>
              </a:rPr>
              <a:t> – </a:t>
            </a:r>
            <a:r>
              <a:rPr sz="500" dirty="0">
                <a:solidFill>
                  <a:srgbClr val="203864"/>
                </a:solidFill>
                <a:latin typeface="Microsoft JhengHei"/>
                <a:cs typeface="Microsoft JhengHei"/>
              </a:rPr>
              <a:t>Prevention</a:t>
            </a:r>
            <a:r>
              <a:rPr sz="500" spc="85" dirty="0">
                <a:solidFill>
                  <a:srgbClr val="203864"/>
                </a:solidFill>
                <a:latin typeface="Microsoft JhengHei"/>
                <a:cs typeface="Microsoft JhengHei"/>
              </a:rPr>
              <a:t>): </a:t>
            </a:r>
            <a:r>
              <a:rPr sz="500" spc="-10" dirty="0">
                <a:solidFill>
                  <a:srgbClr val="203864"/>
                </a:solidFill>
                <a:latin typeface="Microsoft JhengHei"/>
                <a:cs typeface="Microsoft JhengHei"/>
              </a:rPr>
              <a:t>Tuberculosis</a:t>
            </a:r>
            <a:endParaRPr sz="500">
              <a:latin typeface="Microsoft JhengHei"/>
              <a:cs typeface="Microsoft JhengHei"/>
            </a:endParaRPr>
          </a:p>
          <a:p>
            <a:pPr marL="38100">
              <a:lnSpc>
                <a:spcPts val="1864"/>
              </a:lnSpc>
            </a:pPr>
            <a:r>
              <a:rPr sz="3675" baseline="-40816" dirty="0">
                <a:solidFill>
                  <a:srgbClr val="158B95"/>
                </a:solidFill>
                <a:latin typeface="Arial Black"/>
                <a:cs typeface="Arial Black"/>
              </a:rPr>
              <a:t>TAIWAN</a:t>
            </a:r>
            <a:r>
              <a:rPr sz="3675" spc="232" baseline="-40816" dirty="0">
                <a:solidFill>
                  <a:srgbClr val="158B95"/>
                </a:solidFill>
                <a:latin typeface="Arial Black"/>
                <a:cs typeface="Arial Black"/>
              </a:rPr>
              <a:t> </a:t>
            </a:r>
            <a:r>
              <a:rPr sz="3675" spc="-15" baseline="-40816" dirty="0">
                <a:solidFill>
                  <a:srgbClr val="158B95"/>
                </a:solidFill>
                <a:latin typeface="Arial Black"/>
                <a:cs typeface="Arial Black"/>
              </a:rPr>
              <a:t>CDC</a:t>
            </a:r>
            <a:r>
              <a:rPr sz="3675" spc="-494" baseline="-40816" dirty="0">
                <a:solidFill>
                  <a:srgbClr val="158B95"/>
                </a:solidFill>
                <a:latin typeface="Arial Black"/>
                <a:cs typeface="Arial Black"/>
              </a:rPr>
              <a:t> </a:t>
            </a:r>
            <a:r>
              <a:rPr sz="500" dirty="0">
                <a:solidFill>
                  <a:srgbClr val="203864"/>
                </a:solidFill>
                <a:latin typeface="Microsoft JhengHei"/>
                <a:cs typeface="Microsoft JhengHei"/>
              </a:rPr>
              <a:t>preventive</a:t>
            </a:r>
            <a:r>
              <a:rPr sz="500" spc="160" dirty="0">
                <a:solidFill>
                  <a:srgbClr val="203864"/>
                </a:solidFill>
                <a:latin typeface="Microsoft JhengHei"/>
                <a:cs typeface="Microsoft JhengHei"/>
              </a:rPr>
              <a:t> </a:t>
            </a:r>
            <a:r>
              <a:rPr sz="500" dirty="0">
                <a:solidFill>
                  <a:srgbClr val="203864"/>
                </a:solidFill>
                <a:latin typeface="Microsoft JhengHei"/>
                <a:cs typeface="Microsoft JhengHei"/>
              </a:rPr>
              <a:t>treatment .</a:t>
            </a:r>
            <a:r>
              <a:rPr sz="500" spc="25" dirty="0">
                <a:solidFill>
                  <a:srgbClr val="203864"/>
                </a:solidFill>
                <a:latin typeface="Microsoft JhengHei"/>
                <a:cs typeface="Microsoft JhengHei"/>
              </a:rPr>
              <a:t> </a:t>
            </a:r>
            <a:r>
              <a:rPr sz="500" dirty="0">
                <a:solidFill>
                  <a:srgbClr val="203864"/>
                </a:solidFill>
                <a:latin typeface="Microsoft JhengHei"/>
                <a:cs typeface="Microsoft JhengHei"/>
              </a:rPr>
              <a:t>Geneva,</a:t>
            </a:r>
            <a:r>
              <a:rPr sz="500" spc="5" dirty="0">
                <a:solidFill>
                  <a:srgbClr val="203864"/>
                </a:solidFill>
                <a:latin typeface="Microsoft JhengHei"/>
                <a:cs typeface="Microsoft JhengHei"/>
              </a:rPr>
              <a:t> </a:t>
            </a:r>
            <a:r>
              <a:rPr sz="500" dirty="0">
                <a:solidFill>
                  <a:srgbClr val="203864"/>
                </a:solidFill>
                <a:latin typeface="Microsoft JhengHei"/>
                <a:cs typeface="Microsoft JhengHei"/>
              </a:rPr>
              <a:t>World Health</a:t>
            </a:r>
            <a:r>
              <a:rPr sz="500" spc="5" dirty="0">
                <a:solidFill>
                  <a:srgbClr val="203864"/>
                </a:solidFill>
                <a:latin typeface="Microsoft JhengHei"/>
                <a:cs typeface="Microsoft JhengHei"/>
              </a:rPr>
              <a:t> </a:t>
            </a:r>
            <a:r>
              <a:rPr sz="500" dirty="0">
                <a:solidFill>
                  <a:srgbClr val="203864"/>
                </a:solidFill>
                <a:latin typeface="Microsoft JhengHei"/>
                <a:cs typeface="Microsoft JhengHei"/>
              </a:rPr>
              <a:t>Organization. </a:t>
            </a:r>
            <a:r>
              <a:rPr sz="500" spc="-10" dirty="0">
                <a:solidFill>
                  <a:srgbClr val="203864"/>
                </a:solidFill>
                <a:latin typeface="Microsoft JhengHei"/>
                <a:cs typeface="Microsoft JhengHei"/>
              </a:rPr>
              <a:t>2020.</a:t>
            </a:r>
            <a:endParaRPr sz="500">
              <a:latin typeface="Microsoft JhengHei"/>
              <a:cs typeface="Microsoft JhengHei"/>
            </a:endParaRPr>
          </a:p>
        </p:txBody>
      </p:sp>
      <p:grpSp>
        <p:nvGrpSpPr>
          <p:cNvPr id="13" name="object 13"/>
          <p:cNvGrpSpPr/>
          <p:nvPr/>
        </p:nvGrpSpPr>
        <p:grpSpPr>
          <a:xfrm>
            <a:off x="1900313" y="1693926"/>
            <a:ext cx="7440930" cy="3874770"/>
            <a:chOff x="1900313" y="1693926"/>
            <a:chExt cx="7440930" cy="3874770"/>
          </a:xfrm>
        </p:grpSpPr>
        <p:pic>
          <p:nvPicPr>
            <p:cNvPr id="14" name="object 14"/>
            <p:cNvPicPr/>
            <p:nvPr/>
          </p:nvPicPr>
          <p:blipFill>
            <a:blip r:embed="rId4" cstate="print"/>
            <a:stretch>
              <a:fillRect/>
            </a:stretch>
          </p:blipFill>
          <p:spPr>
            <a:xfrm>
              <a:off x="1900313" y="1693926"/>
              <a:ext cx="7440930" cy="3874770"/>
            </a:xfrm>
            <a:prstGeom prst="rect">
              <a:avLst/>
            </a:prstGeom>
          </p:spPr>
        </p:pic>
        <p:pic>
          <p:nvPicPr>
            <p:cNvPr id="15" name="object 15"/>
            <p:cNvPicPr/>
            <p:nvPr/>
          </p:nvPicPr>
          <p:blipFill>
            <a:blip r:embed="rId5" cstate="print"/>
            <a:stretch>
              <a:fillRect/>
            </a:stretch>
          </p:blipFill>
          <p:spPr>
            <a:xfrm>
              <a:off x="7540624" y="1862328"/>
              <a:ext cx="161544" cy="131825"/>
            </a:xfrm>
            <a:prstGeom prst="rect">
              <a:avLst/>
            </a:prstGeom>
          </p:spPr>
        </p:pic>
        <p:pic>
          <p:nvPicPr>
            <p:cNvPr id="16" name="object 16"/>
            <p:cNvPicPr/>
            <p:nvPr/>
          </p:nvPicPr>
          <p:blipFill>
            <a:blip r:embed="rId6" cstate="print"/>
            <a:stretch>
              <a:fillRect/>
            </a:stretch>
          </p:blipFill>
          <p:spPr>
            <a:xfrm>
              <a:off x="8932799" y="1914906"/>
              <a:ext cx="408431" cy="253745"/>
            </a:xfrm>
            <a:prstGeom prst="rect">
              <a:avLst/>
            </a:prstGeom>
          </p:spPr>
        </p:pic>
      </p:grpSp>
      <p:sp>
        <p:nvSpPr>
          <p:cNvPr id="17" name="object 17"/>
          <p:cNvSpPr txBox="1"/>
          <p:nvPr/>
        </p:nvSpPr>
        <p:spPr>
          <a:xfrm>
            <a:off x="7805299" y="1169924"/>
            <a:ext cx="1432560" cy="453390"/>
          </a:xfrm>
          <a:prstGeom prst="rect">
            <a:avLst/>
          </a:prstGeom>
        </p:spPr>
        <p:txBody>
          <a:bodyPr vert="horz" wrap="square" lIns="0" tIns="13335" rIns="0" bIns="0" rtlCol="0">
            <a:spAutoFit/>
          </a:bodyPr>
          <a:lstStyle/>
          <a:p>
            <a:pPr marL="12700">
              <a:lnSpc>
                <a:spcPct val="100000"/>
              </a:lnSpc>
              <a:spcBef>
                <a:spcPts val="105"/>
              </a:spcBef>
            </a:pPr>
            <a:r>
              <a:rPr sz="2800" b="1" spc="90" dirty="0">
                <a:solidFill>
                  <a:srgbClr val="008F9A"/>
                </a:solidFill>
                <a:latin typeface="Microsoft JhengHei"/>
                <a:cs typeface="Microsoft JhengHei"/>
              </a:rPr>
              <a:t>HIV</a:t>
            </a:r>
            <a:r>
              <a:rPr sz="2800" b="1" spc="65" dirty="0">
                <a:solidFill>
                  <a:srgbClr val="008F9A"/>
                </a:solidFill>
                <a:latin typeface="Microsoft JhengHei"/>
                <a:cs typeface="Microsoft JhengHei"/>
              </a:rPr>
              <a:t>專用</a:t>
            </a:r>
            <a:endParaRPr sz="2800">
              <a:latin typeface="Microsoft JhengHei"/>
              <a:cs typeface="Microsoft JhengHei"/>
            </a:endParaRPr>
          </a:p>
        </p:txBody>
      </p:sp>
      <p:sp>
        <p:nvSpPr>
          <p:cNvPr id="18" name="object 18"/>
          <p:cNvSpPr txBox="1"/>
          <p:nvPr/>
        </p:nvSpPr>
        <p:spPr>
          <a:xfrm>
            <a:off x="10290181" y="6350760"/>
            <a:ext cx="25654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147</a:t>
            </a:r>
            <a:endParaRPr sz="1050">
              <a:latin typeface="Microsoft JhengHei"/>
              <a:cs typeface="Microsoft JhengHe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pic>
          <p:nvPicPr>
            <p:cNvPr id="3" name="object 3"/>
            <p:cNvPicPr/>
            <p:nvPr/>
          </p:nvPicPr>
          <p:blipFill>
            <a:blip r:embed="rId2" cstate="print"/>
            <a:stretch>
              <a:fillRect/>
            </a:stretch>
          </p:blipFill>
          <p:spPr>
            <a:xfrm>
              <a:off x="279539" y="909065"/>
              <a:ext cx="736091" cy="802386"/>
            </a:xfrm>
            <a:prstGeom prst="rect">
              <a:avLst/>
            </a:prstGeom>
          </p:spPr>
        </p:pic>
        <p:pic>
          <p:nvPicPr>
            <p:cNvPr id="4" name="object 4"/>
            <p:cNvPicPr/>
            <p:nvPr/>
          </p:nvPicPr>
          <p:blipFill>
            <a:blip r:embed="rId3" cstate="print"/>
            <a:stretch>
              <a:fillRect/>
            </a:stretch>
          </p:blipFill>
          <p:spPr>
            <a:xfrm>
              <a:off x="3105730" y="1797905"/>
              <a:ext cx="2311627" cy="1950024"/>
            </a:xfrm>
            <a:prstGeom prst="rect">
              <a:avLst/>
            </a:prstGeom>
          </p:spPr>
        </p:pic>
        <p:pic>
          <p:nvPicPr>
            <p:cNvPr id="5" name="object 5"/>
            <p:cNvPicPr/>
            <p:nvPr/>
          </p:nvPicPr>
          <p:blipFill>
            <a:blip r:embed="rId4" cstate="print"/>
            <a:stretch>
              <a:fillRect/>
            </a:stretch>
          </p:blipFill>
          <p:spPr>
            <a:xfrm>
              <a:off x="6385432" y="1789938"/>
              <a:ext cx="2319527" cy="3400805"/>
            </a:xfrm>
            <a:prstGeom prst="rect">
              <a:avLst/>
            </a:prstGeom>
          </p:spPr>
        </p:pic>
        <p:pic>
          <p:nvPicPr>
            <p:cNvPr id="6" name="object 6"/>
            <p:cNvPicPr/>
            <p:nvPr/>
          </p:nvPicPr>
          <p:blipFill>
            <a:blip r:embed="rId5" cstate="print"/>
            <a:stretch>
              <a:fillRect/>
            </a:stretch>
          </p:blipFill>
          <p:spPr>
            <a:xfrm>
              <a:off x="3110302" y="4013800"/>
              <a:ext cx="2311627" cy="1949611"/>
            </a:xfrm>
            <a:prstGeom prst="rect">
              <a:avLst/>
            </a:prstGeom>
          </p:spPr>
        </p:pic>
        <p:sp>
          <p:nvSpPr>
            <p:cNvPr id="7" name="object 7"/>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8" name="object 8"/>
            <p:cNvSpPr/>
            <p:nvPr/>
          </p:nvSpPr>
          <p:spPr>
            <a:xfrm>
              <a:off x="2131961" y="6015227"/>
              <a:ext cx="2041525" cy="501015"/>
            </a:xfrm>
            <a:custGeom>
              <a:avLst/>
              <a:gdLst/>
              <a:ahLst/>
              <a:cxnLst/>
              <a:rect l="l" t="t" r="r" b="b"/>
              <a:pathLst>
                <a:path w="2041525" h="501015">
                  <a:moveTo>
                    <a:pt x="2041398" y="500633"/>
                  </a:moveTo>
                  <a:lnTo>
                    <a:pt x="2041398" y="0"/>
                  </a:lnTo>
                  <a:lnTo>
                    <a:pt x="0" y="0"/>
                  </a:lnTo>
                  <a:lnTo>
                    <a:pt x="0" y="500633"/>
                  </a:lnTo>
                  <a:lnTo>
                    <a:pt x="2041398" y="500633"/>
                  </a:lnTo>
                  <a:close/>
                </a:path>
              </a:pathLst>
            </a:custGeom>
            <a:solidFill>
              <a:srgbClr val="F3F3F3"/>
            </a:solidFill>
          </p:spPr>
          <p:txBody>
            <a:bodyPr wrap="square" lIns="0" tIns="0" rIns="0" bIns="0" rtlCol="0"/>
            <a:lstStyle/>
            <a:p>
              <a:endParaRPr/>
            </a:p>
          </p:txBody>
        </p:sp>
      </p:grpSp>
      <p:sp>
        <p:nvSpPr>
          <p:cNvPr id="9" name="object 9"/>
          <p:cNvSpPr txBox="1"/>
          <p:nvPr/>
        </p:nvSpPr>
        <p:spPr>
          <a:xfrm>
            <a:off x="2131961" y="6015228"/>
            <a:ext cx="2041525" cy="501015"/>
          </a:xfrm>
          <a:prstGeom prst="rect">
            <a:avLst/>
          </a:prstGeom>
        </p:spPr>
        <p:txBody>
          <a:bodyPr vert="horz" wrap="square" lIns="0" tIns="33655" rIns="0" bIns="0" rtlCol="0">
            <a:spAutoFit/>
          </a:bodyPr>
          <a:lstStyle/>
          <a:p>
            <a:pPr marL="80645" marR="71120" indent="78105" algn="just">
              <a:lnSpc>
                <a:spcPct val="100800"/>
              </a:lnSpc>
              <a:spcBef>
                <a:spcPts val="265"/>
              </a:spcBef>
            </a:pPr>
            <a:r>
              <a:rPr sz="900" b="1" dirty="0">
                <a:latin typeface="Calibri"/>
                <a:cs typeface="Calibri"/>
              </a:rPr>
              <a:t>1HP</a:t>
            </a:r>
            <a:r>
              <a:rPr sz="900" b="1" spc="90" dirty="0">
                <a:latin typeface="Microsoft JhengHei"/>
                <a:cs typeface="Microsoft JhengHei"/>
              </a:rPr>
              <a:t>及</a:t>
            </a:r>
            <a:r>
              <a:rPr sz="900" b="1" dirty="0">
                <a:latin typeface="Calibri"/>
                <a:cs typeface="Calibri"/>
              </a:rPr>
              <a:t>3HP</a:t>
            </a:r>
            <a:r>
              <a:rPr sz="900" b="1" spc="90" dirty="0">
                <a:latin typeface="Microsoft JhengHei"/>
                <a:cs typeface="Microsoft JhengHei"/>
              </a:rPr>
              <a:t>處方使用之</a:t>
            </a:r>
            <a:r>
              <a:rPr sz="900" b="1" dirty="0">
                <a:latin typeface="Calibri"/>
                <a:cs typeface="Calibri"/>
              </a:rPr>
              <a:t>INH300mg</a:t>
            </a:r>
            <a:r>
              <a:rPr sz="900" b="1" spc="-50" dirty="0">
                <a:latin typeface="Microsoft JhengHei"/>
                <a:cs typeface="Microsoft JhengHei"/>
              </a:rPr>
              <a:t>及</a:t>
            </a:r>
            <a:r>
              <a:rPr sz="900" b="1" spc="-10" dirty="0">
                <a:latin typeface="Microsoft JhengHei"/>
                <a:cs typeface="Microsoft JhengHei"/>
              </a:rPr>
              <a:t> </a:t>
            </a:r>
            <a:r>
              <a:rPr sz="900" b="1" spc="-10" dirty="0">
                <a:latin typeface="Calibri"/>
                <a:cs typeface="Calibri"/>
              </a:rPr>
              <a:t>HP</a:t>
            </a:r>
            <a:r>
              <a:rPr sz="900" b="1" dirty="0">
                <a:latin typeface="Microsoft JhengHei"/>
                <a:cs typeface="Microsoft JhengHei"/>
              </a:rPr>
              <a:t>複方為</a:t>
            </a:r>
            <a:r>
              <a:rPr sz="900" b="1" u="sng" dirty="0">
                <a:uFill>
                  <a:solidFill>
                    <a:srgbClr val="000000"/>
                  </a:solidFill>
                </a:uFill>
                <a:latin typeface="Microsoft JhengHei"/>
                <a:cs typeface="Microsoft JhengHei"/>
              </a:rPr>
              <a:t>專案進口藥品</a:t>
            </a:r>
            <a:r>
              <a:rPr sz="900" b="1" dirty="0">
                <a:latin typeface="Microsoft JhengHei"/>
                <a:cs typeface="Microsoft JhengHei"/>
              </a:rPr>
              <a:t>，</a:t>
            </a:r>
            <a:r>
              <a:rPr sz="900" b="1" u="sng" spc="-10" dirty="0">
                <a:uFill>
                  <a:solidFill>
                    <a:srgbClr val="000000"/>
                  </a:solidFill>
                </a:uFill>
                <a:latin typeface="Microsoft JhengHei"/>
                <a:cs typeface="Microsoft JhengHei"/>
              </a:rPr>
              <a:t>須請個案簽立藥品使用同意書。</a:t>
            </a:r>
            <a:endParaRPr sz="900">
              <a:latin typeface="Microsoft JhengHei"/>
              <a:cs typeface="Microsoft JhengHei"/>
            </a:endParaRPr>
          </a:p>
        </p:txBody>
      </p:sp>
      <p:sp>
        <p:nvSpPr>
          <p:cNvPr id="10" name="object 10"/>
          <p:cNvSpPr txBox="1"/>
          <p:nvPr/>
        </p:nvSpPr>
        <p:spPr>
          <a:xfrm>
            <a:off x="5415419" y="6134100"/>
            <a:ext cx="353060" cy="428625"/>
          </a:xfrm>
          <a:prstGeom prst="rect">
            <a:avLst/>
          </a:prstGeom>
          <a:solidFill>
            <a:srgbClr val="E6E6E6"/>
          </a:solidFill>
        </p:spPr>
        <p:txBody>
          <a:bodyPr vert="horz" wrap="square" lIns="0" tIns="37465" rIns="0" bIns="0" rtlCol="0">
            <a:spAutoFit/>
          </a:bodyPr>
          <a:lstStyle/>
          <a:p>
            <a:pPr marL="635" algn="ctr">
              <a:lnSpc>
                <a:spcPct val="100000"/>
              </a:lnSpc>
              <a:spcBef>
                <a:spcPts val="295"/>
              </a:spcBef>
            </a:pPr>
            <a:r>
              <a:rPr sz="850" b="1" spc="-25" dirty="0">
                <a:latin typeface="Calibri"/>
                <a:cs typeface="Calibri"/>
              </a:rPr>
              <a:t>INH</a:t>
            </a:r>
            <a:endParaRPr sz="850">
              <a:latin typeface="Calibri"/>
              <a:cs typeface="Calibri"/>
            </a:endParaRPr>
          </a:p>
          <a:p>
            <a:pPr marL="635" algn="ctr">
              <a:lnSpc>
                <a:spcPts val="835"/>
              </a:lnSpc>
              <a:spcBef>
                <a:spcPts val="5"/>
              </a:spcBef>
            </a:pPr>
            <a:r>
              <a:rPr sz="700" b="1" spc="-25" dirty="0">
                <a:latin typeface="Calibri"/>
                <a:cs typeface="Calibri"/>
              </a:rPr>
              <a:t>300</a:t>
            </a:r>
            <a:endParaRPr sz="700">
              <a:latin typeface="Calibri"/>
              <a:cs typeface="Calibri"/>
            </a:endParaRPr>
          </a:p>
          <a:p>
            <a:pPr algn="ctr">
              <a:lnSpc>
                <a:spcPts val="835"/>
              </a:lnSpc>
            </a:pPr>
            <a:r>
              <a:rPr sz="700" b="1" spc="-25" dirty="0">
                <a:latin typeface="Calibri"/>
                <a:cs typeface="Calibri"/>
              </a:rPr>
              <a:t>mg</a:t>
            </a:r>
            <a:endParaRPr sz="700">
              <a:latin typeface="Calibri"/>
              <a:cs typeface="Calibri"/>
            </a:endParaRPr>
          </a:p>
        </p:txBody>
      </p:sp>
      <p:sp>
        <p:nvSpPr>
          <p:cNvPr id="11" name="object 11"/>
          <p:cNvSpPr/>
          <p:nvPr/>
        </p:nvSpPr>
        <p:spPr>
          <a:xfrm>
            <a:off x="4681613" y="6137909"/>
            <a:ext cx="300355" cy="407670"/>
          </a:xfrm>
          <a:custGeom>
            <a:avLst/>
            <a:gdLst/>
            <a:ahLst/>
            <a:cxnLst/>
            <a:rect l="l" t="t" r="r" b="b"/>
            <a:pathLst>
              <a:path w="300354" h="407670">
                <a:moveTo>
                  <a:pt x="300227" y="407669"/>
                </a:moveTo>
                <a:lnTo>
                  <a:pt x="300227" y="0"/>
                </a:lnTo>
                <a:lnTo>
                  <a:pt x="0" y="0"/>
                </a:lnTo>
                <a:lnTo>
                  <a:pt x="0" y="407669"/>
                </a:lnTo>
                <a:lnTo>
                  <a:pt x="300227" y="407669"/>
                </a:lnTo>
                <a:close/>
              </a:path>
            </a:pathLst>
          </a:custGeom>
          <a:solidFill>
            <a:srgbClr val="E6E6E6"/>
          </a:solidFill>
        </p:spPr>
        <p:txBody>
          <a:bodyPr wrap="square" lIns="0" tIns="0" rIns="0" bIns="0" rtlCol="0"/>
          <a:lstStyle/>
          <a:p>
            <a:endParaRPr/>
          </a:p>
        </p:txBody>
      </p:sp>
      <p:sp>
        <p:nvSpPr>
          <p:cNvPr id="12" name="object 12"/>
          <p:cNvSpPr txBox="1"/>
          <p:nvPr/>
        </p:nvSpPr>
        <p:spPr>
          <a:xfrm>
            <a:off x="4681613" y="6137909"/>
            <a:ext cx="300355" cy="132080"/>
          </a:xfrm>
          <a:prstGeom prst="rect">
            <a:avLst/>
          </a:prstGeom>
          <a:solidFill>
            <a:srgbClr val="E6E6E6"/>
          </a:solidFill>
        </p:spPr>
        <p:txBody>
          <a:bodyPr vert="horz" wrap="square" lIns="0" tIns="635" rIns="0" bIns="0" rtlCol="0">
            <a:spAutoFit/>
          </a:bodyPr>
          <a:lstStyle/>
          <a:p>
            <a:pPr marL="79375">
              <a:lnSpc>
                <a:spcPct val="100000"/>
              </a:lnSpc>
              <a:spcBef>
                <a:spcPts val="5"/>
              </a:spcBef>
            </a:pPr>
            <a:r>
              <a:rPr sz="850" b="1" spc="-25" dirty="0">
                <a:latin typeface="Calibri"/>
                <a:cs typeface="Calibri"/>
              </a:rPr>
              <a:t>HP</a:t>
            </a:r>
            <a:endParaRPr sz="850">
              <a:latin typeface="Calibri"/>
              <a:cs typeface="Calibri"/>
            </a:endParaRPr>
          </a:p>
        </p:txBody>
      </p:sp>
      <p:sp>
        <p:nvSpPr>
          <p:cNvPr id="13" name="object 13"/>
          <p:cNvSpPr txBox="1"/>
          <p:nvPr/>
        </p:nvSpPr>
        <p:spPr>
          <a:xfrm>
            <a:off x="4681613" y="6269391"/>
            <a:ext cx="300355" cy="132715"/>
          </a:xfrm>
          <a:prstGeom prst="rect">
            <a:avLst/>
          </a:prstGeom>
          <a:solidFill>
            <a:srgbClr val="E6E6E6"/>
          </a:solidFill>
        </p:spPr>
        <p:txBody>
          <a:bodyPr vert="horz" wrap="square" lIns="0" tIns="5080" rIns="0" bIns="0" rtlCol="0">
            <a:spAutoFit/>
          </a:bodyPr>
          <a:lstStyle/>
          <a:p>
            <a:pPr marL="79375">
              <a:lnSpc>
                <a:spcPts val="1000"/>
              </a:lnSpc>
              <a:spcBef>
                <a:spcPts val="40"/>
              </a:spcBef>
            </a:pPr>
            <a:r>
              <a:rPr sz="850" b="1" spc="10" dirty="0">
                <a:latin typeface="Microsoft JhengHei"/>
                <a:cs typeface="Microsoft JhengHei"/>
              </a:rPr>
              <a:t>複</a:t>
            </a:r>
            <a:endParaRPr sz="850">
              <a:latin typeface="Microsoft JhengHei"/>
              <a:cs typeface="Microsoft JhengHei"/>
            </a:endParaRPr>
          </a:p>
        </p:txBody>
      </p:sp>
      <p:sp>
        <p:nvSpPr>
          <p:cNvPr id="14" name="object 14"/>
          <p:cNvSpPr txBox="1"/>
          <p:nvPr/>
        </p:nvSpPr>
        <p:spPr>
          <a:xfrm>
            <a:off x="4681613" y="6401838"/>
            <a:ext cx="300355" cy="144145"/>
          </a:xfrm>
          <a:prstGeom prst="rect">
            <a:avLst/>
          </a:prstGeom>
          <a:solidFill>
            <a:srgbClr val="E6E6E6"/>
          </a:solidFill>
        </p:spPr>
        <p:txBody>
          <a:bodyPr vert="horz" wrap="square" lIns="0" tIns="1270" rIns="0" bIns="0" rtlCol="0">
            <a:spAutoFit/>
          </a:bodyPr>
          <a:lstStyle/>
          <a:p>
            <a:pPr marL="79375">
              <a:lnSpc>
                <a:spcPct val="100000"/>
              </a:lnSpc>
              <a:spcBef>
                <a:spcPts val="10"/>
              </a:spcBef>
            </a:pPr>
            <a:r>
              <a:rPr sz="850" b="1" spc="10" dirty="0">
                <a:latin typeface="Microsoft JhengHei"/>
                <a:cs typeface="Microsoft JhengHei"/>
              </a:rPr>
              <a:t>方</a:t>
            </a:r>
            <a:endParaRPr sz="850">
              <a:latin typeface="Microsoft JhengHei"/>
              <a:cs typeface="Microsoft JhengHei"/>
            </a:endParaRPr>
          </a:p>
        </p:txBody>
      </p:sp>
      <p:pic>
        <p:nvPicPr>
          <p:cNvPr id="15" name="object 15"/>
          <p:cNvPicPr/>
          <p:nvPr/>
        </p:nvPicPr>
        <p:blipFill>
          <a:blip r:embed="rId6" cstate="print"/>
          <a:stretch>
            <a:fillRect/>
          </a:stretch>
        </p:blipFill>
        <p:spPr>
          <a:xfrm>
            <a:off x="2050427" y="5958840"/>
            <a:ext cx="253745" cy="258318"/>
          </a:xfrm>
          <a:prstGeom prst="rect">
            <a:avLst/>
          </a:prstGeom>
        </p:spPr>
      </p:pic>
      <p:sp>
        <p:nvSpPr>
          <p:cNvPr id="16" name="object 16"/>
          <p:cNvSpPr txBox="1"/>
          <p:nvPr/>
        </p:nvSpPr>
        <p:spPr>
          <a:xfrm>
            <a:off x="4318387" y="5988811"/>
            <a:ext cx="1122680" cy="157480"/>
          </a:xfrm>
          <a:prstGeom prst="rect">
            <a:avLst/>
          </a:prstGeom>
        </p:spPr>
        <p:txBody>
          <a:bodyPr vert="horz" wrap="square" lIns="0" tIns="14605" rIns="0" bIns="0" rtlCol="0">
            <a:spAutoFit/>
          </a:bodyPr>
          <a:lstStyle/>
          <a:p>
            <a:pPr marL="12700">
              <a:lnSpc>
                <a:spcPct val="100000"/>
              </a:lnSpc>
              <a:spcBef>
                <a:spcPts val="115"/>
              </a:spcBef>
            </a:pPr>
            <a:r>
              <a:rPr sz="850" b="1" dirty="0">
                <a:solidFill>
                  <a:srgbClr val="4F5875"/>
                </a:solidFill>
                <a:latin typeface="Microsoft JhengHei"/>
                <a:cs typeface="Microsoft JhengHei"/>
              </a:rPr>
              <a:t>藥品使用同意書下載</a:t>
            </a:r>
            <a:r>
              <a:rPr sz="850" b="1" spc="-50" dirty="0">
                <a:solidFill>
                  <a:srgbClr val="4F5875"/>
                </a:solidFill>
                <a:latin typeface="Microsoft JhengHei"/>
                <a:cs typeface="Microsoft JhengHei"/>
              </a:rPr>
              <a:t>點</a:t>
            </a:r>
            <a:endParaRPr sz="850">
              <a:latin typeface="Microsoft JhengHei"/>
              <a:cs typeface="Microsoft JhengHei"/>
            </a:endParaRPr>
          </a:p>
        </p:txBody>
      </p:sp>
      <p:sp>
        <p:nvSpPr>
          <p:cNvPr id="17" name="object 17"/>
          <p:cNvSpPr/>
          <p:nvPr/>
        </p:nvSpPr>
        <p:spPr>
          <a:xfrm>
            <a:off x="2642501" y="1693176"/>
            <a:ext cx="2790190" cy="2066289"/>
          </a:xfrm>
          <a:custGeom>
            <a:avLst/>
            <a:gdLst/>
            <a:ahLst/>
            <a:cxnLst/>
            <a:rect l="l" t="t" r="r" b="b"/>
            <a:pathLst>
              <a:path w="2790190" h="2066289">
                <a:moveTo>
                  <a:pt x="25146" y="1806702"/>
                </a:moveTo>
                <a:lnTo>
                  <a:pt x="0" y="1806702"/>
                </a:lnTo>
                <a:lnTo>
                  <a:pt x="0" y="1882140"/>
                </a:lnTo>
                <a:lnTo>
                  <a:pt x="0" y="1891284"/>
                </a:lnTo>
                <a:lnTo>
                  <a:pt x="762" y="1895094"/>
                </a:lnTo>
                <a:lnTo>
                  <a:pt x="25146" y="1892808"/>
                </a:lnTo>
                <a:lnTo>
                  <a:pt x="25146" y="1882140"/>
                </a:lnTo>
                <a:lnTo>
                  <a:pt x="25146" y="1806702"/>
                </a:lnTo>
                <a:close/>
              </a:path>
              <a:path w="2790190" h="2066289">
                <a:moveTo>
                  <a:pt x="25146" y="1706880"/>
                </a:moveTo>
                <a:lnTo>
                  <a:pt x="0" y="1706880"/>
                </a:lnTo>
                <a:lnTo>
                  <a:pt x="0" y="1782318"/>
                </a:lnTo>
                <a:lnTo>
                  <a:pt x="25146" y="1782318"/>
                </a:lnTo>
                <a:lnTo>
                  <a:pt x="25146" y="1706880"/>
                </a:lnTo>
                <a:close/>
              </a:path>
              <a:path w="2790190" h="2066289">
                <a:moveTo>
                  <a:pt x="25146" y="1606296"/>
                </a:moveTo>
                <a:lnTo>
                  <a:pt x="0" y="1606296"/>
                </a:lnTo>
                <a:lnTo>
                  <a:pt x="0" y="1681734"/>
                </a:lnTo>
                <a:lnTo>
                  <a:pt x="25146" y="1681734"/>
                </a:lnTo>
                <a:lnTo>
                  <a:pt x="25146" y="1606296"/>
                </a:lnTo>
                <a:close/>
              </a:path>
              <a:path w="2790190" h="2066289">
                <a:moveTo>
                  <a:pt x="25146" y="1506474"/>
                </a:moveTo>
                <a:lnTo>
                  <a:pt x="0" y="1506474"/>
                </a:lnTo>
                <a:lnTo>
                  <a:pt x="0" y="1581150"/>
                </a:lnTo>
                <a:lnTo>
                  <a:pt x="25146" y="1581150"/>
                </a:lnTo>
                <a:lnTo>
                  <a:pt x="25146" y="1506474"/>
                </a:lnTo>
                <a:close/>
              </a:path>
              <a:path w="2790190" h="2066289">
                <a:moveTo>
                  <a:pt x="25146" y="1405890"/>
                </a:moveTo>
                <a:lnTo>
                  <a:pt x="0" y="1405890"/>
                </a:lnTo>
                <a:lnTo>
                  <a:pt x="0" y="1481328"/>
                </a:lnTo>
                <a:lnTo>
                  <a:pt x="25146" y="1481328"/>
                </a:lnTo>
                <a:lnTo>
                  <a:pt x="25146" y="1405890"/>
                </a:lnTo>
                <a:close/>
              </a:path>
              <a:path w="2790190" h="2066289">
                <a:moveTo>
                  <a:pt x="25146" y="1306068"/>
                </a:moveTo>
                <a:lnTo>
                  <a:pt x="0" y="1306068"/>
                </a:lnTo>
                <a:lnTo>
                  <a:pt x="0" y="1380744"/>
                </a:lnTo>
                <a:lnTo>
                  <a:pt x="25146" y="1380744"/>
                </a:lnTo>
                <a:lnTo>
                  <a:pt x="25146" y="1306068"/>
                </a:lnTo>
                <a:close/>
              </a:path>
              <a:path w="2790190" h="2066289">
                <a:moveTo>
                  <a:pt x="25146" y="1205484"/>
                </a:moveTo>
                <a:lnTo>
                  <a:pt x="0" y="1205484"/>
                </a:lnTo>
                <a:lnTo>
                  <a:pt x="0" y="1280922"/>
                </a:lnTo>
                <a:lnTo>
                  <a:pt x="25146" y="1280922"/>
                </a:lnTo>
                <a:lnTo>
                  <a:pt x="25146" y="1205484"/>
                </a:lnTo>
                <a:close/>
              </a:path>
              <a:path w="2790190" h="2066289">
                <a:moveTo>
                  <a:pt x="25146" y="1105662"/>
                </a:moveTo>
                <a:lnTo>
                  <a:pt x="0" y="1105662"/>
                </a:lnTo>
                <a:lnTo>
                  <a:pt x="0" y="1180338"/>
                </a:lnTo>
                <a:lnTo>
                  <a:pt x="25146" y="1180338"/>
                </a:lnTo>
                <a:lnTo>
                  <a:pt x="25146" y="1105662"/>
                </a:lnTo>
                <a:close/>
              </a:path>
              <a:path w="2790190" h="2066289">
                <a:moveTo>
                  <a:pt x="25146" y="1005078"/>
                </a:moveTo>
                <a:lnTo>
                  <a:pt x="0" y="1005078"/>
                </a:lnTo>
                <a:lnTo>
                  <a:pt x="0" y="1080516"/>
                </a:lnTo>
                <a:lnTo>
                  <a:pt x="25146" y="1080516"/>
                </a:lnTo>
                <a:lnTo>
                  <a:pt x="25146" y="1005078"/>
                </a:lnTo>
                <a:close/>
              </a:path>
              <a:path w="2790190" h="2066289">
                <a:moveTo>
                  <a:pt x="25146" y="905256"/>
                </a:moveTo>
                <a:lnTo>
                  <a:pt x="0" y="905256"/>
                </a:lnTo>
                <a:lnTo>
                  <a:pt x="0" y="979932"/>
                </a:lnTo>
                <a:lnTo>
                  <a:pt x="25146" y="979932"/>
                </a:lnTo>
                <a:lnTo>
                  <a:pt x="25146" y="905256"/>
                </a:lnTo>
                <a:close/>
              </a:path>
              <a:path w="2790190" h="2066289">
                <a:moveTo>
                  <a:pt x="25146" y="804672"/>
                </a:moveTo>
                <a:lnTo>
                  <a:pt x="0" y="804672"/>
                </a:lnTo>
                <a:lnTo>
                  <a:pt x="0" y="880110"/>
                </a:lnTo>
                <a:lnTo>
                  <a:pt x="25146" y="880110"/>
                </a:lnTo>
                <a:lnTo>
                  <a:pt x="25146" y="804672"/>
                </a:lnTo>
                <a:close/>
              </a:path>
              <a:path w="2790190" h="2066289">
                <a:moveTo>
                  <a:pt x="25146" y="704088"/>
                </a:moveTo>
                <a:lnTo>
                  <a:pt x="0" y="704088"/>
                </a:lnTo>
                <a:lnTo>
                  <a:pt x="0" y="779526"/>
                </a:lnTo>
                <a:lnTo>
                  <a:pt x="25146" y="779526"/>
                </a:lnTo>
                <a:lnTo>
                  <a:pt x="25146" y="704088"/>
                </a:lnTo>
                <a:close/>
              </a:path>
              <a:path w="2790190" h="2066289">
                <a:moveTo>
                  <a:pt x="25146" y="604266"/>
                </a:moveTo>
                <a:lnTo>
                  <a:pt x="0" y="604266"/>
                </a:lnTo>
                <a:lnTo>
                  <a:pt x="0" y="679704"/>
                </a:lnTo>
                <a:lnTo>
                  <a:pt x="25146" y="679704"/>
                </a:lnTo>
                <a:lnTo>
                  <a:pt x="25146" y="604266"/>
                </a:lnTo>
                <a:close/>
              </a:path>
              <a:path w="2790190" h="2066289">
                <a:moveTo>
                  <a:pt x="25146" y="503682"/>
                </a:moveTo>
                <a:lnTo>
                  <a:pt x="0" y="503682"/>
                </a:lnTo>
                <a:lnTo>
                  <a:pt x="0" y="579120"/>
                </a:lnTo>
                <a:lnTo>
                  <a:pt x="25146" y="579120"/>
                </a:lnTo>
                <a:lnTo>
                  <a:pt x="25146" y="503682"/>
                </a:lnTo>
                <a:close/>
              </a:path>
              <a:path w="2790190" h="2066289">
                <a:moveTo>
                  <a:pt x="25146" y="403860"/>
                </a:moveTo>
                <a:lnTo>
                  <a:pt x="0" y="403860"/>
                </a:lnTo>
                <a:lnTo>
                  <a:pt x="0" y="478536"/>
                </a:lnTo>
                <a:lnTo>
                  <a:pt x="25146" y="478536"/>
                </a:lnTo>
                <a:lnTo>
                  <a:pt x="25146" y="403860"/>
                </a:lnTo>
                <a:close/>
              </a:path>
              <a:path w="2790190" h="2066289">
                <a:moveTo>
                  <a:pt x="25146" y="303276"/>
                </a:moveTo>
                <a:lnTo>
                  <a:pt x="0" y="303276"/>
                </a:lnTo>
                <a:lnTo>
                  <a:pt x="0" y="378714"/>
                </a:lnTo>
                <a:lnTo>
                  <a:pt x="25146" y="378714"/>
                </a:lnTo>
                <a:lnTo>
                  <a:pt x="25146" y="303276"/>
                </a:lnTo>
                <a:close/>
              </a:path>
              <a:path w="2790190" h="2066289">
                <a:moveTo>
                  <a:pt x="38862" y="210312"/>
                </a:moveTo>
                <a:lnTo>
                  <a:pt x="16002" y="200406"/>
                </a:lnTo>
                <a:lnTo>
                  <a:pt x="14478" y="204216"/>
                </a:lnTo>
                <a:lnTo>
                  <a:pt x="8242" y="221310"/>
                </a:lnTo>
                <a:lnTo>
                  <a:pt x="3619" y="238925"/>
                </a:lnTo>
                <a:lnTo>
                  <a:pt x="800" y="256895"/>
                </a:lnTo>
                <a:lnTo>
                  <a:pt x="0" y="275082"/>
                </a:lnTo>
                <a:lnTo>
                  <a:pt x="0" y="278130"/>
                </a:lnTo>
                <a:lnTo>
                  <a:pt x="25146" y="278130"/>
                </a:lnTo>
                <a:lnTo>
                  <a:pt x="25146" y="267462"/>
                </a:lnTo>
                <a:lnTo>
                  <a:pt x="25908" y="259080"/>
                </a:lnTo>
                <a:lnTo>
                  <a:pt x="25908" y="259842"/>
                </a:lnTo>
                <a:lnTo>
                  <a:pt x="26670" y="250698"/>
                </a:lnTo>
                <a:lnTo>
                  <a:pt x="26670" y="251460"/>
                </a:lnTo>
                <a:lnTo>
                  <a:pt x="28194" y="243078"/>
                </a:lnTo>
                <a:lnTo>
                  <a:pt x="28194" y="243840"/>
                </a:lnTo>
                <a:lnTo>
                  <a:pt x="29718" y="235458"/>
                </a:lnTo>
                <a:lnTo>
                  <a:pt x="29718" y="236220"/>
                </a:lnTo>
                <a:lnTo>
                  <a:pt x="32004" y="227838"/>
                </a:lnTo>
                <a:lnTo>
                  <a:pt x="32004" y="228600"/>
                </a:lnTo>
                <a:lnTo>
                  <a:pt x="34290" y="222885"/>
                </a:lnTo>
                <a:lnTo>
                  <a:pt x="35052" y="220980"/>
                </a:lnTo>
                <a:lnTo>
                  <a:pt x="34290" y="221742"/>
                </a:lnTo>
                <a:lnTo>
                  <a:pt x="37338" y="213360"/>
                </a:lnTo>
                <a:lnTo>
                  <a:pt x="37338" y="214122"/>
                </a:lnTo>
                <a:lnTo>
                  <a:pt x="38862" y="210312"/>
                </a:lnTo>
                <a:close/>
              </a:path>
              <a:path w="2790190" h="2066289">
                <a:moveTo>
                  <a:pt x="57912" y="1978152"/>
                </a:moveTo>
                <a:lnTo>
                  <a:pt x="56388" y="1976628"/>
                </a:lnTo>
                <a:lnTo>
                  <a:pt x="56388" y="1977390"/>
                </a:lnTo>
                <a:lnTo>
                  <a:pt x="51816" y="1970532"/>
                </a:lnTo>
                <a:lnTo>
                  <a:pt x="48006" y="1963674"/>
                </a:lnTo>
                <a:lnTo>
                  <a:pt x="48006" y="1964436"/>
                </a:lnTo>
                <a:lnTo>
                  <a:pt x="40386" y="1950720"/>
                </a:lnTo>
                <a:lnTo>
                  <a:pt x="37338" y="1943100"/>
                </a:lnTo>
                <a:lnTo>
                  <a:pt x="37338" y="1943862"/>
                </a:lnTo>
                <a:lnTo>
                  <a:pt x="34290" y="1936242"/>
                </a:lnTo>
                <a:lnTo>
                  <a:pt x="35052" y="1937004"/>
                </a:lnTo>
                <a:lnTo>
                  <a:pt x="32004" y="1928622"/>
                </a:lnTo>
                <a:lnTo>
                  <a:pt x="32004" y="1929384"/>
                </a:lnTo>
                <a:lnTo>
                  <a:pt x="29718" y="1921764"/>
                </a:lnTo>
                <a:lnTo>
                  <a:pt x="28956" y="1915668"/>
                </a:lnTo>
                <a:lnTo>
                  <a:pt x="4572" y="1921764"/>
                </a:lnTo>
                <a:lnTo>
                  <a:pt x="5334" y="1927860"/>
                </a:lnTo>
                <a:lnTo>
                  <a:pt x="11099" y="1944814"/>
                </a:lnTo>
                <a:lnTo>
                  <a:pt x="18046" y="1961299"/>
                </a:lnTo>
                <a:lnTo>
                  <a:pt x="26441" y="1977059"/>
                </a:lnTo>
                <a:lnTo>
                  <a:pt x="34290" y="1988515"/>
                </a:lnTo>
                <a:lnTo>
                  <a:pt x="36576" y="1991868"/>
                </a:lnTo>
                <a:lnTo>
                  <a:pt x="38100" y="1994154"/>
                </a:lnTo>
                <a:lnTo>
                  <a:pt x="57912" y="1978152"/>
                </a:lnTo>
                <a:close/>
              </a:path>
              <a:path w="2790190" h="2066289">
                <a:moveTo>
                  <a:pt x="99060" y="141732"/>
                </a:moveTo>
                <a:lnTo>
                  <a:pt x="85344" y="120396"/>
                </a:lnTo>
                <a:lnTo>
                  <a:pt x="80772" y="123444"/>
                </a:lnTo>
                <a:lnTo>
                  <a:pt x="66662" y="133985"/>
                </a:lnTo>
                <a:lnTo>
                  <a:pt x="53759" y="145935"/>
                </a:lnTo>
                <a:lnTo>
                  <a:pt x="41986" y="159016"/>
                </a:lnTo>
                <a:lnTo>
                  <a:pt x="31242" y="172974"/>
                </a:lnTo>
                <a:lnTo>
                  <a:pt x="28956" y="176784"/>
                </a:lnTo>
                <a:lnTo>
                  <a:pt x="50292" y="190500"/>
                </a:lnTo>
                <a:lnTo>
                  <a:pt x="51816" y="186690"/>
                </a:lnTo>
                <a:lnTo>
                  <a:pt x="51816" y="187452"/>
                </a:lnTo>
                <a:lnTo>
                  <a:pt x="56388" y="180594"/>
                </a:lnTo>
                <a:lnTo>
                  <a:pt x="56388" y="181356"/>
                </a:lnTo>
                <a:lnTo>
                  <a:pt x="60960" y="174498"/>
                </a:lnTo>
                <a:lnTo>
                  <a:pt x="60960" y="175260"/>
                </a:lnTo>
                <a:lnTo>
                  <a:pt x="65532" y="170027"/>
                </a:lnTo>
                <a:lnTo>
                  <a:pt x="66294" y="169164"/>
                </a:lnTo>
                <a:lnTo>
                  <a:pt x="65532" y="169164"/>
                </a:lnTo>
                <a:lnTo>
                  <a:pt x="70866" y="164490"/>
                </a:lnTo>
                <a:lnTo>
                  <a:pt x="71628" y="163830"/>
                </a:lnTo>
                <a:lnTo>
                  <a:pt x="70866" y="163830"/>
                </a:lnTo>
                <a:lnTo>
                  <a:pt x="76200" y="159156"/>
                </a:lnTo>
                <a:lnTo>
                  <a:pt x="76962" y="158496"/>
                </a:lnTo>
                <a:lnTo>
                  <a:pt x="76200" y="158496"/>
                </a:lnTo>
                <a:lnTo>
                  <a:pt x="83058" y="153162"/>
                </a:lnTo>
                <a:lnTo>
                  <a:pt x="82296" y="153924"/>
                </a:lnTo>
                <a:lnTo>
                  <a:pt x="83058" y="153327"/>
                </a:lnTo>
                <a:lnTo>
                  <a:pt x="88392" y="149174"/>
                </a:lnTo>
                <a:lnTo>
                  <a:pt x="89154" y="148590"/>
                </a:lnTo>
                <a:lnTo>
                  <a:pt x="88392" y="148590"/>
                </a:lnTo>
                <a:lnTo>
                  <a:pt x="95250" y="144018"/>
                </a:lnTo>
                <a:lnTo>
                  <a:pt x="94488" y="144780"/>
                </a:lnTo>
                <a:lnTo>
                  <a:pt x="95250" y="144272"/>
                </a:lnTo>
                <a:lnTo>
                  <a:pt x="99060" y="141732"/>
                </a:lnTo>
                <a:close/>
              </a:path>
              <a:path w="2790190" h="2066289">
                <a:moveTo>
                  <a:pt x="131826" y="2032254"/>
                </a:moveTo>
                <a:lnTo>
                  <a:pt x="128778" y="2030730"/>
                </a:lnTo>
                <a:lnTo>
                  <a:pt x="121158" y="2027682"/>
                </a:lnTo>
                <a:lnTo>
                  <a:pt x="121920" y="2028444"/>
                </a:lnTo>
                <a:lnTo>
                  <a:pt x="114300" y="2024634"/>
                </a:lnTo>
                <a:lnTo>
                  <a:pt x="115062" y="2024634"/>
                </a:lnTo>
                <a:lnTo>
                  <a:pt x="107442" y="2020824"/>
                </a:lnTo>
                <a:lnTo>
                  <a:pt x="108204" y="2021586"/>
                </a:lnTo>
                <a:lnTo>
                  <a:pt x="100584" y="2017014"/>
                </a:lnTo>
                <a:lnTo>
                  <a:pt x="101346" y="2017776"/>
                </a:lnTo>
                <a:lnTo>
                  <a:pt x="94488" y="2013204"/>
                </a:lnTo>
                <a:lnTo>
                  <a:pt x="95250" y="2013204"/>
                </a:lnTo>
                <a:lnTo>
                  <a:pt x="88392" y="2008632"/>
                </a:lnTo>
                <a:lnTo>
                  <a:pt x="89154" y="2009394"/>
                </a:lnTo>
                <a:lnTo>
                  <a:pt x="82296" y="2004060"/>
                </a:lnTo>
                <a:lnTo>
                  <a:pt x="83058" y="2004060"/>
                </a:lnTo>
                <a:lnTo>
                  <a:pt x="76200" y="1998726"/>
                </a:lnTo>
                <a:lnTo>
                  <a:pt x="73152" y="1995678"/>
                </a:lnTo>
                <a:lnTo>
                  <a:pt x="55626" y="2013966"/>
                </a:lnTo>
                <a:lnTo>
                  <a:pt x="60198" y="2017776"/>
                </a:lnTo>
                <a:lnTo>
                  <a:pt x="72250" y="2028317"/>
                </a:lnTo>
                <a:lnTo>
                  <a:pt x="76962" y="2031466"/>
                </a:lnTo>
                <a:lnTo>
                  <a:pt x="82296" y="2035035"/>
                </a:lnTo>
                <a:lnTo>
                  <a:pt x="88392" y="2039112"/>
                </a:lnTo>
                <a:lnTo>
                  <a:pt x="89154" y="2039518"/>
                </a:lnTo>
                <a:lnTo>
                  <a:pt x="94488" y="2042414"/>
                </a:lnTo>
                <a:lnTo>
                  <a:pt x="101346" y="2046135"/>
                </a:lnTo>
                <a:lnTo>
                  <a:pt x="105359" y="2048306"/>
                </a:lnTo>
                <a:lnTo>
                  <a:pt x="108204" y="2049449"/>
                </a:lnTo>
                <a:lnTo>
                  <a:pt x="114300" y="2051888"/>
                </a:lnTo>
                <a:lnTo>
                  <a:pt x="121920" y="2054948"/>
                </a:lnTo>
                <a:lnTo>
                  <a:pt x="124206" y="2055876"/>
                </a:lnTo>
                <a:lnTo>
                  <a:pt x="131826" y="2032254"/>
                </a:lnTo>
                <a:close/>
              </a:path>
              <a:path w="2790190" h="2066289">
                <a:moveTo>
                  <a:pt x="227076" y="2040636"/>
                </a:moveTo>
                <a:lnTo>
                  <a:pt x="183642" y="2040636"/>
                </a:lnTo>
                <a:lnTo>
                  <a:pt x="182880" y="2040572"/>
                </a:lnTo>
                <a:lnTo>
                  <a:pt x="175260" y="2039937"/>
                </a:lnTo>
                <a:lnTo>
                  <a:pt x="166878" y="2039874"/>
                </a:lnTo>
                <a:lnTo>
                  <a:pt x="158496" y="2038350"/>
                </a:lnTo>
                <a:lnTo>
                  <a:pt x="159258" y="2038350"/>
                </a:lnTo>
                <a:lnTo>
                  <a:pt x="158496" y="2038223"/>
                </a:lnTo>
                <a:lnTo>
                  <a:pt x="154686" y="2037588"/>
                </a:lnTo>
                <a:lnTo>
                  <a:pt x="150114" y="2062734"/>
                </a:lnTo>
                <a:lnTo>
                  <a:pt x="155448" y="2063496"/>
                </a:lnTo>
                <a:lnTo>
                  <a:pt x="182880" y="2065782"/>
                </a:lnTo>
                <a:lnTo>
                  <a:pt x="227076" y="2065782"/>
                </a:lnTo>
                <a:lnTo>
                  <a:pt x="227076" y="2040636"/>
                </a:lnTo>
                <a:close/>
              </a:path>
              <a:path w="2790190" h="2066289">
                <a:moveTo>
                  <a:pt x="327660" y="2040636"/>
                </a:moveTo>
                <a:lnTo>
                  <a:pt x="252222" y="2040636"/>
                </a:lnTo>
                <a:lnTo>
                  <a:pt x="252222" y="2065782"/>
                </a:lnTo>
                <a:lnTo>
                  <a:pt x="327660" y="2065782"/>
                </a:lnTo>
                <a:lnTo>
                  <a:pt x="327660" y="2040636"/>
                </a:lnTo>
                <a:close/>
              </a:path>
              <a:path w="2790190" h="2066289">
                <a:moveTo>
                  <a:pt x="427482" y="2040636"/>
                </a:moveTo>
                <a:lnTo>
                  <a:pt x="352806" y="2040636"/>
                </a:lnTo>
                <a:lnTo>
                  <a:pt x="352806" y="2065782"/>
                </a:lnTo>
                <a:lnTo>
                  <a:pt x="427482" y="2065782"/>
                </a:lnTo>
                <a:lnTo>
                  <a:pt x="427482" y="2040636"/>
                </a:lnTo>
                <a:close/>
              </a:path>
              <a:path w="2790190" h="2066289">
                <a:moveTo>
                  <a:pt x="528066" y="2040636"/>
                </a:moveTo>
                <a:lnTo>
                  <a:pt x="452628" y="2040636"/>
                </a:lnTo>
                <a:lnTo>
                  <a:pt x="452628" y="2065782"/>
                </a:lnTo>
                <a:lnTo>
                  <a:pt x="528066" y="2065782"/>
                </a:lnTo>
                <a:lnTo>
                  <a:pt x="528066" y="2040636"/>
                </a:lnTo>
                <a:close/>
              </a:path>
              <a:path w="2790190" h="2066289">
                <a:moveTo>
                  <a:pt x="628650" y="2040636"/>
                </a:moveTo>
                <a:lnTo>
                  <a:pt x="553212" y="2040636"/>
                </a:lnTo>
                <a:lnTo>
                  <a:pt x="553212" y="2065782"/>
                </a:lnTo>
                <a:lnTo>
                  <a:pt x="628650" y="2065782"/>
                </a:lnTo>
                <a:lnTo>
                  <a:pt x="628650" y="2040636"/>
                </a:lnTo>
                <a:close/>
              </a:path>
              <a:path w="2790190" h="2066289">
                <a:moveTo>
                  <a:pt x="728472" y="2040636"/>
                </a:moveTo>
                <a:lnTo>
                  <a:pt x="653034" y="2040636"/>
                </a:lnTo>
                <a:lnTo>
                  <a:pt x="653034" y="2065782"/>
                </a:lnTo>
                <a:lnTo>
                  <a:pt x="728472" y="2065782"/>
                </a:lnTo>
                <a:lnTo>
                  <a:pt x="728472" y="2040636"/>
                </a:lnTo>
                <a:close/>
              </a:path>
              <a:path w="2790190" h="2066289">
                <a:moveTo>
                  <a:pt x="829056" y="2040636"/>
                </a:moveTo>
                <a:lnTo>
                  <a:pt x="753618" y="2040636"/>
                </a:lnTo>
                <a:lnTo>
                  <a:pt x="753618" y="2065782"/>
                </a:lnTo>
                <a:lnTo>
                  <a:pt x="829056" y="2065782"/>
                </a:lnTo>
                <a:lnTo>
                  <a:pt x="829056" y="2040636"/>
                </a:lnTo>
                <a:close/>
              </a:path>
              <a:path w="2790190" h="2066289">
                <a:moveTo>
                  <a:pt x="928878" y="2040636"/>
                </a:moveTo>
                <a:lnTo>
                  <a:pt x="854202" y="2040636"/>
                </a:lnTo>
                <a:lnTo>
                  <a:pt x="854202" y="2065782"/>
                </a:lnTo>
                <a:lnTo>
                  <a:pt x="928878" y="2065782"/>
                </a:lnTo>
                <a:lnTo>
                  <a:pt x="928878" y="2040636"/>
                </a:lnTo>
                <a:close/>
              </a:path>
              <a:path w="2790190" h="2066289">
                <a:moveTo>
                  <a:pt x="1029462" y="2040636"/>
                </a:moveTo>
                <a:lnTo>
                  <a:pt x="954024" y="2040636"/>
                </a:lnTo>
                <a:lnTo>
                  <a:pt x="954024" y="2065782"/>
                </a:lnTo>
                <a:lnTo>
                  <a:pt x="1029462" y="2065782"/>
                </a:lnTo>
                <a:lnTo>
                  <a:pt x="1029462" y="2040636"/>
                </a:lnTo>
                <a:close/>
              </a:path>
              <a:path w="2790190" h="2066289">
                <a:moveTo>
                  <a:pt x="1129284" y="2040636"/>
                </a:moveTo>
                <a:lnTo>
                  <a:pt x="1054608" y="2040636"/>
                </a:lnTo>
                <a:lnTo>
                  <a:pt x="1054608" y="2065782"/>
                </a:lnTo>
                <a:lnTo>
                  <a:pt x="1129284" y="2065782"/>
                </a:lnTo>
                <a:lnTo>
                  <a:pt x="1129284" y="2040636"/>
                </a:lnTo>
                <a:close/>
              </a:path>
              <a:path w="2790190" h="2066289">
                <a:moveTo>
                  <a:pt x="1190244" y="92202"/>
                </a:moveTo>
                <a:lnTo>
                  <a:pt x="1129030" y="92202"/>
                </a:lnTo>
                <a:lnTo>
                  <a:pt x="1067562" y="0"/>
                </a:lnTo>
                <a:lnTo>
                  <a:pt x="135636" y="0"/>
                </a:lnTo>
                <a:lnTo>
                  <a:pt x="135636" y="98894"/>
                </a:lnTo>
                <a:lnTo>
                  <a:pt x="129146" y="100609"/>
                </a:lnTo>
                <a:lnTo>
                  <a:pt x="112014" y="106680"/>
                </a:lnTo>
                <a:lnTo>
                  <a:pt x="109728" y="107442"/>
                </a:lnTo>
                <a:lnTo>
                  <a:pt x="119634" y="130302"/>
                </a:lnTo>
                <a:lnTo>
                  <a:pt x="121158" y="129794"/>
                </a:lnTo>
                <a:lnTo>
                  <a:pt x="121920" y="129540"/>
                </a:lnTo>
                <a:lnTo>
                  <a:pt x="121158" y="129540"/>
                </a:lnTo>
                <a:lnTo>
                  <a:pt x="128778" y="126492"/>
                </a:lnTo>
                <a:lnTo>
                  <a:pt x="128778" y="127254"/>
                </a:lnTo>
                <a:lnTo>
                  <a:pt x="135636" y="124510"/>
                </a:lnTo>
                <a:lnTo>
                  <a:pt x="135636" y="219456"/>
                </a:lnTo>
                <a:lnTo>
                  <a:pt x="1067562" y="219456"/>
                </a:lnTo>
                <a:lnTo>
                  <a:pt x="1135634" y="117348"/>
                </a:lnTo>
                <a:lnTo>
                  <a:pt x="1190244" y="117348"/>
                </a:lnTo>
                <a:lnTo>
                  <a:pt x="1190244" y="92202"/>
                </a:lnTo>
                <a:close/>
              </a:path>
              <a:path w="2790190" h="2066289">
                <a:moveTo>
                  <a:pt x="1229868" y="2040636"/>
                </a:moveTo>
                <a:lnTo>
                  <a:pt x="1154430" y="2040636"/>
                </a:lnTo>
                <a:lnTo>
                  <a:pt x="1154430" y="2065782"/>
                </a:lnTo>
                <a:lnTo>
                  <a:pt x="1229868" y="2065782"/>
                </a:lnTo>
                <a:lnTo>
                  <a:pt x="1229868" y="2040636"/>
                </a:lnTo>
                <a:close/>
              </a:path>
              <a:path w="2790190" h="2066289">
                <a:moveTo>
                  <a:pt x="1290066" y="92202"/>
                </a:moveTo>
                <a:lnTo>
                  <a:pt x="1215390" y="92202"/>
                </a:lnTo>
                <a:lnTo>
                  <a:pt x="1215390" y="117348"/>
                </a:lnTo>
                <a:lnTo>
                  <a:pt x="1290066" y="117348"/>
                </a:lnTo>
                <a:lnTo>
                  <a:pt x="1290066" y="92202"/>
                </a:lnTo>
                <a:close/>
              </a:path>
              <a:path w="2790190" h="2066289">
                <a:moveTo>
                  <a:pt x="1329690" y="2040636"/>
                </a:moveTo>
                <a:lnTo>
                  <a:pt x="1255014" y="2040636"/>
                </a:lnTo>
                <a:lnTo>
                  <a:pt x="1255014" y="2065782"/>
                </a:lnTo>
                <a:lnTo>
                  <a:pt x="1329690" y="2065782"/>
                </a:lnTo>
                <a:lnTo>
                  <a:pt x="1329690" y="2040636"/>
                </a:lnTo>
                <a:close/>
              </a:path>
              <a:path w="2790190" h="2066289">
                <a:moveTo>
                  <a:pt x="1390637" y="92202"/>
                </a:moveTo>
                <a:lnTo>
                  <a:pt x="1315212" y="92202"/>
                </a:lnTo>
                <a:lnTo>
                  <a:pt x="1315212" y="117348"/>
                </a:lnTo>
                <a:lnTo>
                  <a:pt x="1390637" y="117348"/>
                </a:lnTo>
                <a:lnTo>
                  <a:pt x="1390637" y="92202"/>
                </a:lnTo>
                <a:close/>
              </a:path>
              <a:path w="2790190" h="2066289">
                <a:moveTo>
                  <a:pt x="1430274" y="2040636"/>
                </a:moveTo>
                <a:lnTo>
                  <a:pt x="1354836" y="2040636"/>
                </a:lnTo>
                <a:lnTo>
                  <a:pt x="1354836" y="2065782"/>
                </a:lnTo>
                <a:lnTo>
                  <a:pt x="1430274" y="2065782"/>
                </a:lnTo>
                <a:lnTo>
                  <a:pt x="1430274" y="2040636"/>
                </a:lnTo>
                <a:close/>
              </a:path>
              <a:path w="2790190" h="2066289">
                <a:moveTo>
                  <a:pt x="1490472" y="92202"/>
                </a:moveTo>
                <a:lnTo>
                  <a:pt x="1415796" y="92202"/>
                </a:lnTo>
                <a:lnTo>
                  <a:pt x="1415796" y="117348"/>
                </a:lnTo>
                <a:lnTo>
                  <a:pt x="1490472" y="117348"/>
                </a:lnTo>
                <a:lnTo>
                  <a:pt x="1490472" y="92202"/>
                </a:lnTo>
                <a:close/>
              </a:path>
              <a:path w="2790190" h="2066289">
                <a:moveTo>
                  <a:pt x="1530096" y="2040636"/>
                </a:moveTo>
                <a:lnTo>
                  <a:pt x="1455420" y="2040636"/>
                </a:lnTo>
                <a:lnTo>
                  <a:pt x="1455420" y="2065782"/>
                </a:lnTo>
                <a:lnTo>
                  <a:pt x="1530096" y="2065782"/>
                </a:lnTo>
                <a:lnTo>
                  <a:pt x="1530096" y="2040636"/>
                </a:lnTo>
                <a:close/>
              </a:path>
              <a:path w="2790190" h="2066289">
                <a:moveTo>
                  <a:pt x="1591056" y="92202"/>
                </a:moveTo>
                <a:lnTo>
                  <a:pt x="1515618" y="92202"/>
                </a:lnTo>
                <a:lnTo>
                  <a:pt x="1515618" y="117348"/>
                </a:lnTo>
                <a:lnTo>
                  <a:pt x="1591056" y="117348"/>
                </a:lnTo>
                <a:lnTo>
                  <a:pt x="1591056" y="92202"/>
                </a:lnTo>
                <a:close/>
              </a:path>
              <a:path w="2790190" h="2066289">
                <a:moveTo>
                  <a:pt x="1630680" y="2040636"/>
                </a:moveTo>
                <a:lnTo>
                  <a:pt x="1555242" y="2040636"/>
                </a:lnTo>
                <a:lnTo>
                  <a:pt x="1555242" y="2065782"/>
                </a:lnTo>
                <a:lnTo>
                  <a:pt x="1630680" y="2065782"/>
                </a:lnTo>
                <a:lnTo>
                  <a:pt x="1630680" y="2040636"/>
                </a:lnTo>
                <a:close/>
              </a:path>
              <a:path w="2790190" h="2066289">
                <a:moveTo>
                  <a:pt x="1691640" y="92202"/>
                </a:moveTo>
                <a:lnTo>
                  <a:pt x="1616202" y="92202"/>
                </a:lnTo>
                <a:lnTo>
                  <a:pt x="1616202" y="117348"/>
                </a:lnTo>
                <a:lnTo>
                  <a:pt x="1691640" y="117348"/>
                </a:lnTo>
                <a:lnTo>
                  <a:pt x="1691640" y="92202"/>
                </a:lnTo>
                <a:close/>
              </a:path>
              <a:path w="2790190" h="2066289">
                <a:moveTo>
                  <a:pt x="1731264" y="2040636"/>
                </a:moveTo>
                <a:lnTo>
                  <a:pt x="1655826" y="2040636"/>
                </a:lnTo>
                <a:lnTo>
                  <a:pt x="1655826" y="2065782"/>
                </a:lnTo>
                <a:lnTo>
                  <a:pt x="1731264" y="2065782"/>
                </a:lnTo>
                <a:lnTo>
                  <a:pt x="1731264" y="2040636"/>
                </a:lnTo>
                <a:close/>
              </a:path>
              <a:path w="2790190" h="2066289">
                <a:moveTo>
                  <a:pt x="1791462" y="92202"/>
                </a:moveTo>
                <a:lnTo>
                  <a:pt x="1716024" y="92202"/>
                </a:lnTo>
                <a:lnTo>
                  <a:pt x="1716024" y="117348"/>
                </a:lnTo>
                <a:lnTo>
                  <a:pt x="1791462" y="117348"/>
                </a:lnTo>
                <a:lnTo>
                  <a:pt x="1791462" y="92202"/>
                </a:lnTo>
                <a:close/>
              </a:path>
              <a:path w="2790190" h="2066289">
                <a:moveTo>
                  <a:pt x="1831086" y="2040636"/>
                </a:moveTo>
                <a:lnTo>
                  <a:pt x="1755648" y="2040636"/>
                </a:lnTo>
                <a:lnTo>
                  <a:pt x="1755648" y="2065782"/>
                </a:lnTo>
                <a:lnTo>
                  <a:pt x="1831086" y="2065782"/>
                </a:lnTo>
                <a:lnTo>
                  <a:pt x="1831086" y="2040636"/>
                </a:lnTo>
                <a:close/>
              </a:path>
              <a:path w="2790190" h="2066289">
                <a:moveTo>
                  <a:pt x="1892046" y="92202"/>
                </a:moveTo>
                <a:lnTo>
                  <a:pt x="1816608" y="92202"/>
                </a:lnTo>
                <a:lnTo>
                  <a:pt x="1816608" y="117348"/>
                </a:lnTo>
                <a:lnTo>
                  <a:pt x="1892046" y="117348"/>
                </a:lnTo>
                <a:lnTo>
                  <a:pt x="1892046" y="92202"/>
                </a:lnTo>
                <a:close/>
              </a:path>
              <a:path w="2790190" h="2066289">
                <a:moveTo>
                  <a:pt x="1931670" y="2040636"/>
                </a:moveTo>
                <a:lnTo>
                  <a:pt x="1856232" y="2040636"/>
                </a:lnTo>
                <a:lnTo>
                  <a:pt x="1856232" y="2065782"/>
                </a:lnTo>
                <a:lnTo>
                  <a:pt x="1931670" y="2065782"/>
                </a:lnTo>
                <a:lnTo>
                  <a:pt x="1931670" y="2040636"/>
                </a:lnTo>
                <a:close/>
              </a:path>
              <a:path w="2790190" h="2066289">
                <a:moveTo>
                  <a:pt x="1991868" y="92202"/>
                </a:moveTo>
                <a:lnTo>
                  <a:pt x="1917192" y="92202"/>
                </a:lnTo>
                <a:lnTo>
                  <a:pt x="1917192" y="117348"/>
                </a:lnTo>
                <a:lnTo>
                  <a:pt x="1991868" y="117348"/>
                </a:lnTo>
                <a:lnTo>
                  <a:pt x="1991868" y="92202"/>
                </a:lnTo>
                <a:close/>
              </a:path>
              <a:path w="2790190" h="2066289">
                <a:moveTo>
                  <a:pt x="2031492" y="2040636"/>
                </a:moveTo>
                <a:lnTo>
                  <a:pt x="1956816" y="2040636"/>
                </a:lnTo>
                <a:lnTo>
                  <a:pt x="1956816" y="2065782"/>
                </a:lnTo>
                <a:lnTo>
                  <a:pt x="2031492" y="2065782"/>
                </a:lnTo>
                <a:lnTo>
                  <a:pt x="2031492" y="2040636"/>
                </a:lnTo>
                <a:close/>
              </a:path>
              <a:path w="2790190" h="2066289">
                <a:moveTo>
                  <a:pt x="2092452" y="92202"/>
                </a:moveTo>
                <a:lnTo>
                  <a:pt x="2017014" y="92202"/>
                </a:lnTo>
                <a:lnTo>
                  <a:pt x="2017014" y="117348"/>
                </a:lnTo>
                <a:lnTo>
                  <a:pt x="2092452" y="117348"/>
                </a:lnTo>
                <a:lnTo>
                  <a:pt x="2092452" y="92202"/>
                </a:lnTo>
                <a:close/>
              </a:path>
              <a:path w="2790190" h="2066289">
                <a:moveTo>
                  <a:pt x="2132076" y="2040636"/>
                </a:moveTo>
                <a:lnTo>
                  <a:pt x="2056638" y="2040636"/>
                </a:lnTo>
                <a:lnTo>
                  <a:pt x="2056638" y="2065782"/>
                </a:lnTo>
                <a:lnTo>
                  <a:pt x="2132076" y="2065782"/>
                </a:lnTo>
                <a:lnTo>
                  <a:pt x="2132076" y="2040636"/>
                </a:lnTo>
                <a:close/>
              </a:path>
              <a:path w="2790190" h="2066289">
                <a:moveTo>
                  <a:pt x="2192274" y="92202"/>
                </a:moveTo>
                <a:lnTo>
                  <a:pt x="2117598" y="92202"/>
                </a:lnTo>
                <a:lnTo>
                  <a:pt x="2117598" y="117348"/>
                </a:lnTo>
                <a:lnTo>
                  <a:pt x="2192274" y="117348"/>
                </a:lnTo>
                <a:lnTo>
                  <a:pt x="2192274" y="92202"/>
                </a:lnTo>
                <a:close/>
              </a:path>
              <a:path w="2790190" h="2066289">
                <a:moveTo>
                  <a:pt x="2231898" y="2040636"/>
                </a:moveTo>
                <a:lnTo>
                  <a:pt x="2157222" y="2040636"/>
                </a:lnTo>
                <a:lnTo>
                  <a:pt x="2157222" y="2065782"/>
                </a:lnTo>
                <a:lnTo>
                  <a:pt x="2231898" y="2065782"/>
                </a:lnTo>
                <a:lnTo>
                  <a:pt x="2231898" y="2040636"/>
                </a:lnTo>
                <a:close/>
              </a:path>
              <a:path w="2790190" h="2066289">
                <a:moveTo>
                  <a:pt x="2292858" y="92202"/>
                </a:moveTo>
                <a:lnTo>
                  <a:pt x="2217420" y="92202"/>
                </a:lnTo>
                <a:lnTo>
                  <a:pt x="2217420" y="117348"/>
                </a:lnTo>
                <a:lnTo>
                  <a:pt x="2292858" y="117348"/>
                </a:lnTo>
                <a:lnTo>
                  <a:pt x="2292858" y="92202"/>
                </a:lnTo>
                <a:close/>
              </a:path>
              <a:path w="2790190" h="2066289">
                <a:moveTo>
                  <a:pt x="2332482" y="2040636"/>
                </a:moveTo>
                <a:lnTo>
                  <a:pt x="2257044" y="2040636"/>
                </a:lnTo>
                <a:lnTo>
                  <a:pt x="2257044" y="2065782"/>
                </a:lnTo>
                <a:lnTo>
                  <a:pt x="2332482" y="2065782"/>
                </a:lnTo>
                <a:lnTo>
                  <a:pt x="2332482" y="2040636"/>
                </a:lnTo>
                <a:close/>
              </a:path>
              <a:path w="2790190" h="2066289">
                <a:moveTo>
                  <a:pt x="2392680" y="92202"/>
                </a:moveTo>
                <a:lnTo>
                  <a:pt x="2318004" y="92202"/>
                </a:lnTo>
                <a:lnTo>
                  <a:pt x="2318004" y="117348"/>
                </a:lnTo>
                <a:lnTo>
                  <a:pt x="2392680" y="117348"/>
                </a:lnTo>
                <a:lnTo>
                  <a:pt x="2392680" y="92202"/>
                </a:lnTo>
                <a:close/>
              </a:path>
              <a:path w="2790190" h="2066289">
                <a:moveTo>
                  <a:pt x="2432304" y="2040636"/>
                </a:moveTo>
                <a:lnTo>
                  <a:pt x="2357628" y="2040636"/>
                </a:lnTo>
                <a:lnTo>
                  <a:pt x="2357628" y="2065782"/>
                </a:lnTo>
                <a:lnTo>
                  <a:pt x="2432304" y="2065782"/>
                </a:lnTo>
                <a:lnTo>
                  <a:pt x="2432304" y="2040636"/>
                </a:lnTo>
                <a:close/>
              </a:path>
              <a:path w="2790190" h="2066289">
                <a:moveTo>
                  <a:pt x="2493264" y="92202"/>
                </a:moveTo>
                <a:lnTo>
                  <a:pt x="2417826" y="92202"/>
                </a:lnTo>
                <a:lnTo>
                  <a:pt x="2417826" y="117348"/>
                </a:lnTo>
                <a:lnTo>
                  <a:pt x="2493264" y="117348"/>
                </a:lnTo>
                <a:lnTo>
                  <a:pt x="2493264" y="92202"/>
                </a:lnTo>
                <a:close/>
              </a:path>
              <a:path w="2790190" h="2066289">
                <a:moveTo>
                  <a:pt x="2532888" y="2040636"/>
                </a:moveTo>
                <a:lnTo>
                  <a:pt x="2457450" y="2040636"/>
                </a:lnTo>
                <a:lnTo>
                  <a:pt x="2457450" y="2065782"/>
                </a:lnTo>
                <a:lnTo>
                  <a:pt x="2532888" y="2065782"/>
                </a:lnTo>
                <a:lnTo>
                  <a:pt x="2532888" y="2040636"/>
                </a:lnTo>
                <a:close/>
              </a:path>
              <a:path w="2790190" h="2066289">
                <a:moveTo>
                  <a:pt x="2593086" y="92202"/>
                </a:moveTo>
                <a:lnTo>
                  <a:pt x="2518410" y="92202"/>
                </a:lnTo>
                <a:lnTo>
                  <a:pt x="2518410" y="117348"/>
                </a:lnTo>
                <a:lnTo>
                  <a:pt x="2593086" y="117348"/>
                </a:lnTo>
                <a:lnTo>
                  <a:pt x="2593086" y="92202"/>
                </a:lnTo>
                <a:close/>
              </a:path>
              <a:path w="2790190" h="2066289">
                <a:moveTo>
                  <a:pt x="2631186" y="2038350"/>
                </a:moveTo>
                <a:lnTo>
                  <a:pt x="2630424" y="2038350"/>
                </a:lnTo>
                <a:lnTo>
                  <a:pt x="2630436" y="2038477"/>
                </a:lnTo>
                <a:lnTo>
                  <a:pt x="2631186" y="2038350"/>
                </a:lnTo>
                <a:close/>
              </a:path>
              <a:path w="2790190" h="2066289">
                <a:moveTo>
                  <a:pt x="2634996" y="2063496"/>
                </a:moveTo>
                <a:lnTo>
                  <a:pt x="2630436" y="2038477"/>
                </a:lnTo>
                <a:lnTo>
                  <a:pt x="2622804" y="2039874"/>
                </a:lnTo>
                <a:lnTo>
                  <a:pt x="2623566" y="2039874"/>
                </a:lnTo>
                <a:lnTo>
                  <a:pt x="2614422" y="2039937"/>
                </a:lnTo>
                <a:lnTo>
                  <a:pt x="2606802" y="2040636"/>
                </a:lnTo>
                <a:lnTo>
                  <a:pt x="2558034" y="2040636"/>
                </a:lnTo>
                <a:lnTo>
                  <a:pt x="2558034" y="2065782"/>
                </a:lnTo>
                <a:lnTo>
                  <a:pt x="2606802" y="2065782"/>
                </a:lnTo>
                <a:lnTo>
                  <a:pt x="2623566" y="2064385"/>
                </a:lnTo>
                <a:lnTo>
                  <a:pt x="2634996" y="2063496"/>
                </a:lnTo>
                <a:close/>
              </a:path>
              <a:path w="2790190" h="2066289">
                <a:moveTo>
                  <a:pt x="2695956" y="115824"/>
                </a:moveTo>
                <a:lnTo>
                  <a:pt x="2660751" y="100457"/>
                </a:lnTo>
                <a:lnTo>
                  <a:pt x="2625090" y="92964"/>
                </a:lnTo>
                <a:lnTo>
                  <a:pt x="2619756" y="92964"/>
                </a:lnTo>
                <a:lnTo>
                  <a:pt x="2617470" y="118110"/>
                </a:lnTo>
                <a:lnTo>
                  <a:pt x="2623566" y="118173"/>
                </a:lnTo>
                <a:lnTo>
                  <a:pt x="2631186" y="118872"/>
                </a:lnTo>
                <a:lnTo>
                  <a:pt x="2630424" y="118872"/>
                </a:lnTo>
                <a:lnTo>
                  <a:pt x="2631186" y="118999"/>
                </a:lnTo>
                <a:lnTo>
                  <a:pt x="2638806" y="120396"/>
                </a:lnTo>
                <a:lnTo>
                  <a:pt x="2638044" y="120396"/>
                </a:lnTo>
                <a:lnTo>
                  <a:pt x="2638806" y="120599"/>
                </a:lnTo>
                <a:lnTo>
                  <a:pt x="2646426" y="122682"/>
                </a:lnTo>
                <a:lnTo>
                  <a:pt x="2646426" y="121920"/>
                </a:lnTo>
                <a:lnTo>
                  <a:pt x="2654046" y="124206"/>
                </a:lnTo>
                <a:lnTo>
                  <a:pt x="2653284" y="124206"/>
                </a:lnTo>
                <a:lnTo>
                  <a:pt x="2654046" y="124472"/>
                </a:lnTo>
                <a:lnTo>
                  <a:pt x="2660904" y="126974"/>
                </a:lnTo>
                <a:lnTo>
                  <a:pt x="2661666" y="127254"/>
                </a:lnTo>
                <a:lnTo>
                  <a:pt x="2660904" y="126492"/>
                </a:lnTo>
                <a:lnTo>
                  <a:pt x="2668524" y="129540"/>
                </a:lnTo>
                <a:lnTo>
                  <a:pt x="2667762" y="129540"/>
                </a:lnTo>
                <a:lnTo>
                  <a:pt x="2668524" y="129921"/>
                </a:lnTo>
                <a:lnTo>
                  <a:pt x="2675382" y="133350"/>
                </a:lnTo>
                <a:lnTo>
                  <a:pt x="2675382" y="132588"/>
                </a:lnTo>
                <a:lnTo>
                  <a:pt x="2682240" y="136398"/>
                </a:lnTo>
                <a:lnTo>
                  <a:pt x="2683764" y="137160"/>
                </a:lnTo>
                <a:lnTo>
                  <a:pt x="2695956" y="115824"/>
                </a:lnTo>
                <a:close/>
              </a:path>
              <a:path w="2790190" h="2066289">
                <a:moveTo>
                  <a:pt x="2731008" y="2017014"/>
                </a:moveTo>
                <a:lnTo>
                  <a:pt x="2713482" y="1998726"/>
                </a:lnTo>
                <a:lnTo>
                  <a:pt x="2712720" y="1999386"/>
                </a:lnTo>
                <a:lnTo>
                  <a:pt x="2701290" y="2009394"/>
                </a:lnTo>
                <a:lnTo>
                  <a:pt x="2701290" y="2008632"/>
                </a:lnTo>
                <a:lnTo>
                  <a:pt x="2695194" y="2013204"/>
                </a:lnTo>
                <a:lnTo>
                  <a:pt x="2688336" y="2017776"/>
                </a:lnTo>
                <a:lnTo>
                  <a:pt x="2689098" y="2017014"/>
                </a:lnTo>
                <a:lnTo>
                  <a:pt x="2682240" y="2021586"/>
                </a:lnTo>
                <a:lnTo>
                  <a:pt x="2682240" y="2020824"/>
                </a:lnTo>
                <a:lnTo>
                  <a:pt x="2675382" y="2024634"/>
                </a:lnTo>
                <a:lnTo>
                  <a:pt x="2667762" y="2028444"/>
                </a:lnTo>
                <a:lnTo>
                  <a:pt x="2668524" y="2027682"/>
                </a:lnTo>
                <a:lnTo>
                  <a:pt x="2660904" y="2030730"/>
                </a:lnTo>
                <a:lnTo>
                  <a:pt x="2661666" y="2030730"/>
                </a:lnTo>
                <a:lnTo>
                  <a:pt x="2653284" y="2033016"/>
                </a:lnTo>
                <a:lnTo>
                  <a:pt x="2654046" y="2033016"/>
                </a:lnTo>
                <a:lnTo>
                  <a:pt x="2660904" y="2057400"/>
                </a:lnTo>
                <a:lnTo>
                  <a:pt x="2661666" y="2057146"/>
                </a:lnTo>
                <a:lnTo>
                  <a:pt x="2667762" y="2055114"/>
                </a:lnTo>
                <a:lnTo>
                  <a:pt x="2670048" y="2054352"/>
                </a:lnTo>
                <a:lnTo>
                  <a:pt x="2685986" y="2047786"/>
                </a:lnTo>
                <a:lnTo>
                  <a:pt x="2688336" y="2046478"/>
                </a:lnTo>
                <a:lnTo>
                  <a:pt x="2701874" y="2038972"/>
                </a:lnTo>
                <a:lnTo>
                  <a:pt x="2716898" y="2028710"/>
                </a:lnTo>
                <a:lnTo>
                  <a:pt x="2730246" y="2017776"/>
                </a:lnTo>
                <a:lnTo>
                  <a:pt x="2731008" y="2017014"/>
                </a:lnTo>
                <a:close/>
              </a:path>
              <a:path w="2790190" h="2066289">
                <a:moveTo>
                  <a:pt x="2769870" y="192024"/>
                </a:moveTo>
                <a:lnTo>
                  <a:pt x="2767584" y="188214"/>
                </a:lnTo>
                <a:lnTo>
                  <a:pt x="2759202" y="173786"/>
                </a:lnTo>
                <a:lnTo>
                  <a:pt x="2748089" y="159181"/>
                </a:lnTo>
                <a:lnTo>
                  <a:pt x="2735669" y="145567"/>
                </a:lnTo>
                <a:lnTo>
                  <a:pt x="2723388" y="134112"/>
                </a:lnTo>
                <a:lnTo>
                  <a:pt x="2718816" y="130302"/>
                </a:lnTo>
                <a:lnTo>
                  <a:pt x="2702814" y="150114"/>
                </a:lnTo>
                <a:lnTo>
                  <a:pt x="2707386" y="153924"/>
                </a:lnTo>
                <a:lnTo>
                  <a:pt x="2707386" y="153162"/>
                </a:lnTo>
                <a:lnTo>
                  <a:pt x="2713482" y="158496"/>
                </a:lnTo>
                <a:lnTo>
                  <a:pt x="2712720" y="158496"/>
                </a:lnTo>
                <a:lnTo>
                  <a:pt x="2713482" y="159156"/>
                </a:lnTo>
                <a:lnTo>
                  <a:pt x="2718816" y="163830"/>
                </a:lnTo>
                <a:lnTo>
                  <a:pt x="2718054" y="163830"/>
                </a:lnTo>
                <a:lnTo>
                  <a:pt x="2718816" y="164490"/>
                </a:lnTo>
                <a:lnTo>
                  <a:pt x="2724150" y="169164"/>
                </a:lnTo>
                <a:lnTo>
                  <a:pt x="2723388" y="169164"/>
                </a:lnTo>
                <a:lnTo>
                  <a:pt x="2724150" y="170027"/>
                </a:lnTo>
                <a:lnTo>
                  <a:pt x="2728722" y="175260"/>
                </a:lnTo>
                <a:lnTo>
                  <a:pt x="2728722" y="174498"/>
                </a:lnTo>
                <a:lnTo>
                  <a:pt x="2734056" y="181356"/>
                </a:lnTo>
                <a:lnTo>
                  <a:pt x="2733294" y="180594"/>
                </a:lnTo>
                <a:lnTo>
                  <a:pt x="2734056" y="181737"/>
                </a:lnTo>
                <a:lnTo>
                  <a:pt x="2737866" y="187452"/>
                </a:lnTo>
                <a:lnTo>
                  <a:pt x="2737866" y="186690"/>
                </a:lnTo>
                <a:lnTo>
                  <a:pt x="2742438" y="193548"/>
                </a:lnTo>
                <a:lnTo>
                  <a:pt x="2741676" y="193548"/>
                </a:lnTo>
                <a:lnTo>
                  <a:pt x="2742438" y="194691"/>
                </a:lnTo>
                <a:lnTo>
                  <a:pt x="2746248" y="200406"/>
                </a:lnTo>
                <a:lnTo>
                  <a:pt x="2745486" y="199644"/>
                </a:lnTo>
                <a:lnTo>
                  <a:pt x="2746248" y="200914"/>
                </a:lnTo>
                <a:lnTo>
                  <a:pt x="2747772" y="203454"/>
                </a:lnTo>
                <a:lnTo>
                  <a:pt x="2769870" y="192024"/>
                </a:lnTo>
                <a:close/>
              </a:path>
              <a:path w="2790190" h="2066289">
                <a:moveTo>
                  <a:pt x="2784348" y="1926336"/>
                </a:moveTo>
                <a:lnTo>
                  <a:pt x="2759964" y="1920240"/>
                </a:lnTo>
                <a:lnTo>
                  <a:pt x="2759964" y="1921764"/>
                </a:lnTo>
                <a:lnTo>
                  <a:pt x="2757678" y="1929384"/>
                </a:lnTo>
                <a:lnTo>
                  <a:pt x="2757678" y="1928622"/>
                </a:lnTo>
                <a:lnTo>
                  <a:pt x="2755392" y="1937004"/>
                </a:lnTo>
                <a:lnTo>
                  <a:pt x="2755392" y="1936242"/>
                </a:lnTo>
                <a:lnTo>
                  <a:pt x="2752344" y="1943862"/>
                </a:lnTo>
                <a:lnTo>
                  <a:pt x="2749296" y="1950720"/>
                </a:lnTo>
                <a:lnTo>
                  <a:pt x="2745486" y="1957578"/>
                </a:lnTo>
                <a:lnTo>
                  <a:pt x="2746248" y="1957578"/>
                </a:lnTo>
                <a:lnTo>
                  <a:pt x="2741676" y="1964436"/>
                </a:lnTo>
                <a:lnTo>
                  <a:pt x="2742438" y="1963674"/>
                </a:lnTo>
                <a:lnTo>
                  <a:pt x="2733294" y="1977390"/>
                </a:lnTo>
                <a:lnTo>
                  <a:pt x="2734056" y="1976628"/>
                </a:lnTo>
                <a:lnTo>
                  <a:pt x="2729484" y="1981962"/>
                </a:lnTo>
                <a:lnTo>
                  <a:pt x="2734056" y="1985645"/>
                </a:lnTo>
                <a:lnTo>
                  <a:pt x="2742438" y="1992414"/>
                </a:lnTo>
                <a:lnTo>
                  <a:pt x="2746248" y="1995500"/>
                </a:lnTo>
                <a:lnTo>
                  <a:pt x="2749296" y="1997964"/>
                </a:lnTo>
                <a:lnTo>
                  <a:pt x="2772219" y="1961324"/>
                </a:lnTo>
                <a:lnTo>
                  <a:pt x="2784348" y="1927860"/>
                </a:lnTo>
                <a:lnTo>
                  <a:pt x="2784348" y="1926336"/>
                </a:lnTo>
                <a:close/>
              </a:path>
              <a:path w="2790190" h="2066289">
                <a:moveTo>
                  <a:pt x="2789682" y="1823466"/>
                </a:moveTo>
                <a:lnTo>
                  <a:pt x="2765298" y="1823466"/>
                </a:lnTo>
                <a:lnTo>
                  <a:pt x="2765298" y="1882140"/>
                </a:lnTo>
                <a:lnTo>
                  <a:pt x="2764536" y="1890522"/>
                </a:lnTo>
                <a:lnTo>
                  <a:pt x="2764536" y="1897380"/>
                </a:lnTo>
                <a:lnTo>
                  <a:pt x="2788920" y="1899666"/>
                </a:lnTo>
                <a:lnTo>
                  <a:pt x="2789682" y="1891284"/>
                </a:lnTo>
                <a:lnTo>
                  <a:pt x="2789682" y="1823466"/>
                </a:lnTo>
                <a:close/>
              </a:path>
              <a:path w="2790190" h="2066289">
                <a:moveTo>
                  <a:pt x="2789682" y="1722882"/>
                </a:moveTo>
                <a:lnTo>
                  <a:pt x="2765298" y="1722882"/>
                </a:lnTo>
                <a:lnTo>
                  <a:pt x="2765298" y="1798320"/>
                </a:lnTo>
                <a:lnTo>
                  <a:pt x="2789682" y="1798320"/>
                </a:lnTo>
                <a:lnTo>
                  <a:pt x="2789682" y="1722882"/>
                </a:lnTo>
                <a:close/>
              </a:path>
              <a:path w="2790190" h="2066289">
                <a:moveTo>
                  <a:pt x="2789682" y="1623060"/>
                </a:moveTo>
                <a:lnTo>
                  <a:pt x="2765298" y="1623060"/>
                </a:lnTo>
                <a:lnTo>
                  <a:pt x="2765298" y="1697736"/>
                </a:lnTo>
                <a:lnTo>
                  <a:pt x="2789682" y="1697736"/>
                </a:lnTo>
                <a:lnTo>
                  <a:pt x="2789682" y="1623060"/>
                </a:lnTo>
                <a:close/>
              </a:path>
              <a:path w="2790190" h="2066289">
                <a:moveTo>
                  <a:pt x="2789682" y="1522476"/>
                </a:moveTo>
                <a:lnTo>
                  <a:pt x="2765298" y="1522476"/>
                </a:lnTo>
                <a:lnTo>
                  <a:pt x="2765298" y="1597914"/>
                </a:lnTo>
                <a:lnTo>
                  <a:pt x="2789682" y="1597914"/>
                </a:lnTo>
                <a:lnTo>
                  <a:pt x="2789682" y="1522476"/>
                </a:lnTo>
                <a:close/>
              </a:path>
              <a:path w="2790190" h="2066289">
                <a:moveTo>
                  <a:pt x="2789682" y="1422654"/>
                </a:moveTo>
                <a:lnTo>
                  <a:pt x="2765298" y="1422654"/>
                </a:lnTo>
                <a:lnTo>
                  <a:pt x="2765298" y="1497330"/>
                </a:lnTo>
                <a:lnTo>
                  <a:pt x="2789682" y="1497330"/>
                </a:lnTo>
                <a:lnTo>
                  <a:pt x="2789682" y="1422654"/>
                </a:lnTo>
                <a:close/>
              </a:path>
              <a:path w="2790190" h="2066289">
                <a:moveTo>
                  <a:pt x="2789682" y="1322070"/>
                </a:moveTo>
                <a:lnTo>
                  <a:pt x="2765298" y="1322070"/>
                </a:lnTo>
                <a:lnTo>
                  <a:pt x="2765298" y="1397508"/>
                </a:lnTo>
                <a:lnTo>
                  <a:pt x="2789682" y="1397508"/>
                </a:lnTo>
                <a:lnTo>
                  <a:pt x="2789682" y="1322070"/>
                </a:lnTo>
                <a:close/>
              </a:path>
              <a:path w="2790190" h="2066289">
                <a:moveTo>
                  <a:pt x="2789682" y="1222248"/>
                </a:moveTo>
                <a:lnTo>
                  <a:pt x="2765298" y="1222248"/>
                </a:lnTo>
                <a:lnTo>
                  <a:pt x="2765298" y="1296924"/>
                </a:lnTo>
                <a:lnTo>
                  <a:pt x="2789682" y="1296924"/>
                </a:lnTo>
                <a:lnTo>
                  <a:pt x="2789682" y="1222248"/>
                </a:lnTo>
                <a:close/>
              </a:path>
              <a:path w="2790190" h="2066289">
                <a:moveTo>
                  <a:pt x="2789682" y="1121664"/>
                </a:moveTo>
                <a:lnTo>
                  <a:pt x="2765298" y="1121664"/>
                </a:lnTo>
                <a:lnTo>
                  <a:pt x="2765298" y="1197102"/>
                </a:lnTo>
                <a:lnTo>
                  <a:pt x="2789682" y="1197102"/>
                </a:lnTo>
                <a:lnTo>
                  <a:pt x="2789682" y="1121664"/>
                </a:lnTo>
                <a:close/>
              </a:path>
              <a:path w="2790190" h="2066289">
                <a:moveTo>
                  <a:pt x="2789682" y="1021842"/>
                </a:moveTo>
                <a:lnTo>
                  <a:pt x="2765298" y="1021842"/>
                </a:lnTo>
                <a:lnTo>
                  <a:pt x="2765298" y="1096518"/>
                </a:lnTo>
                <a:lnTo>
                  <a:pt x="2789682" y="1096518"/>
                </a:lnTo>
                <a:lnTo>
                  <a:pt x="2789682" y="1021842"/>
                </a:lnTo>
                <a:close/>
              </a:path>
              <a:path w="2790190" h="2066289">
                <a:moveTo>
                  <a:pt x="2789682" y="921258"/>
                </a:moveTo>
                <a:lnTo>
                  <a:pt x="2765298" y="921258"/>
                </a:lnTo>
                <a:lnTo>
                  <a:pt x="2765298" y="996696"/>
                </a:lnTo>
                <a:lnTo>
                  <a:pt x="2789682" y="996696"/>
                </a:lnTo>
                <a:lnTo>
                  <a:pt x="2789682" y="921258"/>
                </a:lnTo>
                <a:close/>
              </a:path>
              <a:path w="2790190" h="2066289">
                <a:moveTo>
                  <a:pt x="2789682" y="820674"/>
                </a:moveTo>
                <a:lnTo>
                  <a:pt x="2765298" y="820674"/>
                </a:lnTo>
                <a:lnTo>
                  <a:pt x="2765298" y="896112"/>
                </a:lnTo>
                <a:lnTo>
                  <a:pt x="2789682" y="896112"/>
                </a:lnTo>
                <a:lnTo>
                  <a:pt x="2789682" y="820674"/>
                </a:lnTo>
                <a:close/>
              </a:path>
              <a:path w="2790190" h="2066289">
                <a:moveTo>
                  <a:pt x="2789682" y="720852"/>
                </a:moveTo>
                <a:lnTo>
                  <a:pt x="2765298" y="720852"/>
                </a:lnTo>
                <a:lnTo>
                  <a:pt x="2765298" y="796290"/>
                </a:lnTo>
                <a:lnTo>
                  <a:pt x="2789682" y="796290"/>
                </a:lnTo>
                <a:lnTo>
                  <a:pt x="2789682" y="720852"/>
                </a:lnTo>
                <a:close/>
              </a:path>
              <a:path w="2790190" h="2066289">
                <a:moveTo>
                  <a:pt x="2789682" y="620268"/>
                </a:moveTo>
                <a:lnTo>
                  <a:pt x="2765298" y="620268"/>
                </a:lnTo>
                <a:lnTo>
                  <a:pt x="2765298" y="695706"/>
                </a:lnTo>
                <a:lnTo>
                  <a:pt x="2789682" y="695706"/>
                </a:lnTo>
                <a:lnTo>
                  <a:pt x="2789682" y="620268"/>
                </a:lnTo>
                <a:close/>
              </a:path>
              <a:path w="2790190" h="2066289">
                <a:moveTo>
                  <a:pt x="2789682" y="520446"/>
                </a:moveTo>
                <a:lnTo>
                  <a:pt x="2765298" y="520446"/>
                </a:lnTo>
                <a:lnTo>
                  <a:pt x="2765298" y="595122"/>
                </a:lnTo>
                <a:lnTo>
                  <a:pt x="2789682" y="595122"/>
                </a:lnTo>
                <a:lnTo>
                  <a:pt x="2789682" y="520446"/>
                </a:lnTo>
                <a:close/>
              </a:path>
              <a:path w="2790190" h="2066289">
                <a:moveTo>
                  <a:pt x="2789682" y="419862"/>
                </a:moveTo>
                <a:lnTo>
                  <a:pt x="2765298" y="419862"/>
                </a:lnTo>
                <a:lnTo>
                  <a:pt x="2765298" y="495300"/>
                </a:lnTo>
                <a:lnTo>
                  <a:pt x="2789682" y="495300"/>
                </a:lnTo>
                <a:lnTo>
                  <a:pt x="2789682" y="419862"/>
                </a:lnTo>
                <a:close/>
              </a:path>
              <a:path w="2790190" h="2066289">
                <a:moveTo>
                  <a:pt x="2789682" y="320040"/>
                </a:moveTo>
                <a:lnTo>
                  <a:pt x="2765298" y="320040"/>
                </a:lnTo>
                <a:lnTo>
                  <a:pt x="2765298" y="394716"/>
                </a:lnTo>
                <a:lnTo>
                  <a:pt x="2789682" y="394716"/>
                </a:lnTo>
                <a:lnTo>
                  <a:pt x="2789682" y="320040"/>
                </a:lnTo>
                <a:close/>
              </a:path>
              <a:path w="2790190" h="2066289">
                <a:moveTo>
                  <a:pt x="2789682" y="275082"/>
                </a:moveTo>
                <a:lnTo>
                  <a:pt x="2785656" y="234734"/>
                </a:lnTo>
                <a:lnTo>
                  <a:pt x="2780538" y="216408"/>
                </a:lnTo>
                <a:lnTo>
                  <a:pt x="2756154" y="224790"/>
                </a:lnTo>
                <a:lnTo>
                  <a:pt x="2757678" y="228600"/>
                </a:lnTo>
                <a:lnTo>
                  <a:pt x="2757678" y="227838"/>
                </a:lnTo>
                <a:lnTo>
                  <a:pt x="2759964" y="236220"/>
                </a:lnTo>
                <a:lnTo>
                  <a:pt x="2759964" y="235458"/>
                </a:lnTo>
                <a:lnTo>
                  <a:pt x="2761488" y="243840"/>
                </a:lnTo>
                <a:lnTo>
                  <a:pt x="2761488" y="243078"/>
                </a:lnTo>
                <a:lnTo>
                  <a:pt x="2763012" y="251460"/>
                </a:lnTo>
                <a:lnTo>
                  <a:pt x="2763774" y="259842"/>
                </a:lnTo>
                <a:lnTo>
                  <a:pt x="2763774" y="259080"/>
                </a:lnTo>
                <a:lnTo>
                  <a:pt x="2764536" y="267462"/>
                </a:lnTo>
                <a:lnTo>
                  <a:pt x="2764536" y="266700"/>
                </a:lnTo>
                <a:lnTo>
                  <a:pt x="2765298" y="275844"/>
                </a:lnTo>
                <a:lnTo>
                  <a:pt x="2765298" y="294894"/>
                </a:lnTo>
                <a:lnTo>
                  <a:pt x="2789682" y="294894"/>
                </a:lnTo>
                <a:lnTo>
                  <a:pt x="2789682" y="275082"/>
                </a:lnTo>
                <a:close/>
              </a:path>
            </a:pathLst>
          </a:custGeom>
          <a:solidFill>
            <a:srgbClr val="C89494"/>
          </a:solidFill>
        </p:spPr>
        <p:txBody>
          <a:bodyPr wrap="square" lIns="0" tIns="0" rIns="0" bIns="0" rtlCol="0"/>
          <a:lstStyle/>
          <a:p>
            <a:endParaRPr/>
          </a:p>
        </p:txBody>
      </p:sp>
      <p:sp>
        <p:nvSpPr>
          <p:cNvPr id="18" name="object 18"/>
          <p:cNvSpPr txBox="1"/>
          <p:nvPr/>
        </p:nvSpPr>
        <p:spPr>
          <a:xfrm>
            <a:off x="2846203" y="1615694"/>
            <a:ext cx="465455" cy="342265"/>
          </a:xfrm>
          <a:prstGeom prst="rect">
            <a:avLst/>
          </a:prstGeom>
        </p:spPr>
        <p:txBody>
          <a:bodyPr vert="horz" wrap="square" lIns="0" tIns="15875" rIns="0" bIns="0" rtlCol="0">
            <a:spAutoFit/>
          </a:bodyPr>
          <a:lstStyle/>
          <a:p>
            <a:pPr marL="12700">
              <a:lnSpc>
                <a:spcPct val="100000"/>
              </a:lnSpc>
              <a:spcBef>
                <a:spcPts val="125"/>
              </a:spcBef>
            </a:pPr>
            <a:r>
              <a:rPr sz="2050" b="1" spc="-25" dirty="0">
                <a:solidFill>
                  <a:srgbClr val="FFFFFF"/>
                </a:solidFill>
                <a:latin typeface="Calibri"/>
                <a:cs typeface="Calibri"/>
              </a:rPr>
              <a:t>1HP</a:t>
            </a:r>
            <a:endParaRPr sz="2050">
              <a:latin typeface="Calibri"/>
              <a:cs typeface="Calibri"/>
            </a:endParaRPr>
          </a:p>
        </p:txBody>
      </p:sp>
      <p:sp>
        <p:nvSpPr>
          <p:cNvPr id="19" name="object 19"/>
          <p:cNvSpPr txBox="1"/>
          <p:nvPr/>
        </p:nvSpPr>
        <p:spPr>
          <a:xfrm>
            <a:off x="3750697" y="1610359"/>
            <a:ext cx="2193925" cy="184150"/>
          </a:xfrm>
          <a:prstGeom prst="rect">
            <a:avLst/>
          </a:prstGeom>
        </p:spPr>
        <p:txBody>
          <a:bodyPr vert="horz" wrap="square" lIns="0" tIns="17145" rIns="0" bIns="0" rtlCol="0">
            <a:spAutoFit/>
          </a:bodyPr>
          <a:lstStyle/>
          <a:p>
            <a:pPr marL="12700">
              <a:lnSpc>
                <a:spcPct val="100000"/>
              </a:lnSpc>
              <a:spcBef>
                <a:spcPts val="135"/>
              </a:spcBef>
            </a:pPr>
            <a:r>
              <a:rPr sz="1000" b="1" dirty="0">
                <a:solidFill>
                  <a:srgbClr val="585858"/>
                </a:solidFill>
                <a:latin typeface="Microsoft JhengHei"/>
                <a:cs typeface="Microsoft JhengHei"/>
              </a:rPr>
              <a:t>每日最大劑</a:t>
            </a:r>
            <a:r>
              <a:rPr sz="1000" b="1" spc="275" dirty="0">
                <a:solidFill>
                  <a:srgbClr val="585858"/>
                </a:solidFill>
                <a:latin typeface="Microsoft JhengHei"/>
                <a:cs typeface="Microsoft JhengHei"/>
              </a:rPr>
              <a:t>量</a:t>
            </a:r>
            <a:r>
              <a:rPr sz="1000" b="1" dirty="0">
                <a:solidFill>
                  <a:srgbClr val="585858"/>
                </a:solidFill>
                <a:latin typeface="Calibri"/>
                <a:cs typeface="Calibri"/>
              </a:rPr>
              <a:t>INH</a:t>
            </a:r>
            <a:r>
              <a:rPr sz="1000" b="1" spc="175" dirty="0">
                <a:solidFill>
                  <a:srgbClr val="585858"/>
                </a:solidFill>
                <a:latin typeface="Calibri"/>
                <a:cs typeface="Calibri"/>
              </a:rPr>
              <a:t> </a:t>
            </a:r>
            <a:r>
              <a:rPr sz="1000" b="1" dirty="0">
                <a:solidFill>
                  <a:srgbClr val="585858"/>
                </a:solidFill>
                <a:latin typeface="Calibri"/>
                <a:cs typeface="Calibri"/>
              </a:rPr>
              <a:t>300mg</a:t>
            </a:r>
            <a:r>
              <a:rPr sz="1000" b="1" dirty="0">
                <a:solidFill>
                  <a:srgbClr val="585858"/>
                </a:solidFill>
                <a:latin typeface="Microsoft JhengHei"/>
                <a:cs typeface="Microsoft JhengHei"/>
              </a:rPr>
              <a:t>、</a:t>
            </a:r>
            <a:r>
              <a:rPr sz="1000" b="1" dirty="0">
                <a:solidFill>
                  <a:srgbClr val="585858"/>
                </a:solidFill>
                <a:latin typeface="Calibri"/>
                <a:cs typeface="Calibri"/>
              </a:rPr>
              <a:t>RPT</a:t>
            </a:r>
            <a:r>
              <a:rPr sz="1000" b="1" spc="170" dirty="0">
                <a:solidFill>
                  <a:srgbClr val="585858"/>
                </a:solidFill>
                <a:latin typeface="Calibri"/>
                <a:cs typeface="Calibri"/>
              </a:rPr>
              <a:t> </a:t>
            </a:r>
            <a:r>
              <a:rPr sz="1000" b="1" spc="-10" dirty="0">
                <a:solidFill>
                  <a:srgbClr val="585858"/>
                </a:solidFill>
                <a:latin typeface="Calibri"/>
                <a:cs typeface="Calibri"/>
              </a:rPr>
              <a:t>600mg</a:t>
            </a:r>
            <a:endParaRPr sz="1000">
              <a:latin typeface="Calibri"/>
              <a:cs typeface="Calibri"/>
            </a:endParaRPr>
          </a:p>
        </p:txBody>
      </p:sp>
      <p:grpSp>
        <p:nvGrpSpPr>
          <p:cNvPr id="20" name="object 20"/>
          <p:cNvGrpSpPr/>
          <p:nvPr/>
        </p:nvGrpSpPr>
        <p:grpSpPr>
          <a:xfrm>
            <a:off x="3239147" y="2936748"/>
            <a:ext cx="1887855" cy="495300"/>
            <a:chOff x="3239147" y="2936748"/>
            <a:chExt cx="1887855" cy="495300"/>
          </a:xfrm>
        </p:grpSpPr>
        <p:pic>
          <p:nvPicPr>
            <p:cNvPr id="21" name="object 21"/>
            <p:cNvPicPr/>
            <p:nvPr/>
          </p:nvPicPr>
          <p:blipFill>
            <a:blip r:embed="rId7" cstate="print"/>
            <a:stretch>
              <a:fillRect/>
            </a:stretch>
          </p:blipFill>
          <p:spPr>
            <a:xfrm>
              <a:off x="3982859" y="2936748"/>
              <a:ext cx="1143761" cy="495300"/>
            </a:xfrm>
            <a:prstGeom prst="rect">
              <a:avLst/>
            </a:prstGeom>
          </p:spPr>
        </p:pic>
        <p:pic>
          <p:nvPicPr>
            <p:cNvPr id="22" name="object 22"/>
            <p:cNvPicPr/>
            <p:nvPr/>
          </p:nvPicPr>
          <p:blipFill>
            <a:blip r:embed="rId8" cstate="print"/>
            <a:stretch>
              <a:fillRect/>
            </a:stretch>
          </p:blipFill>
          <p:spPr>
            <a:xfrm>
              <a:off x="3239147" y="2974086"/>
              <a:ext cx="573786" cy="454151"/>
            </a:xfrm>
            <a:prstGeom prst="rect">
              <a:avLst/>
            </a:prstGeom>
          </p:spPr>
        </p:pic>
      </p:grpSp>
      <p:sp>
        <p:nvSpPr>
          <p:cNvPr id="23" name="object 23"/>
          <p:cNvSpPr txBox="1"/>
          <p:nvPr/>
        </p:nvSpPr>
        <p:spPr>
          <a:xfrm>
            <a:off x="3095123" y="3321803"/>
            <a:ext cx="1819910" cy="359410"/>
          </a:xfrm>
          <a:prstGeom prst="rect">
            <a:avLst/>
          </a:prstGeom>
        </p:spPr>
        <p:txBody>
          <a:bodyPr vert="horz" wrap="square" lIns="0" tIns="11430" rIns="0" bIns="0" rtlCol="0">
            <a:spAutoFit/>
          </a:bodyPr>
          <a:lstStyle/>
          <a:p>
            <a:pPr marL="71120">
              <a:lnSpc>
                <a:spcPts val="1645"/>
              </a:lnSpc>
              <a:spcBef>
                <a:spcPts val="90"/>
              </a:spcBef>
              <a:tabLst>
                <a:tab pos="1110615" algn="l"/>
              </a:tabLst>
            </a:pPr>
            <a:r>
              <a:rPr sz="1550" b="1" dirty="0">
                <a:solidFill>
                  <a:srgbClr val="705650"/>
                </a:solidFill>
                <a:latin typeface="Calibri"/>
                <a:cs typeface="Calibri"/>
              </a:rPr>
              <a:t>INH</a:t>
            </a:r>
            <a:r>
              <a:rPr sz="1550" b="1" spc="70" dirty="0">
                <a:solidFill>
                  <a:srgbClr val="705650"/>
                </a:solidFill>
                <a:latin typeface="Calibri"/>
                <a:cs typeface="Calibri"/>
              </a:rPr>
              <a:t> </a:t>
            </a:r>
            <a:r>
              <a:rPr sz="2325" b="1" spc="-30" baseline="-19713" dirty="0">
                <a:solidFill>
                  <a:srgbClr val="705650"/>
                </a:solidFill>
                <a:latin typeface="Calibri"/>
                <a:cs typeface="Calibri"/>
              </a:rPr>
              <a:t>1</a:t>
            </a:r>
            <a:r>
              <a:rPr sz="2325" b="1" baseline="-19713" dirty="0">
                <a:solidFill>
                  <a:srgbClr val="705650"/>
                </a:solidFill>
                <a:latin typeface="Microsoft JhengHei"/>
                <a:cs typeface="Microsoft JhengHei"/>
              </a:rPr>
              <a:t>顆</a:t>
            </a:r>
            <a:r>
              <a:rPr sz="2325" b="1" spc="562" baseline="-19713" dirty="0">
                <a:solidFill>
                  <a:srgbClr val="705650"/>
                </a:solidFill>
                <a:latin typeface="Microsoft JhengHei"/>
                <a:cs typeface="Microsoft JhengHei"/>
              </a:rPr>
              <a:t> </a:t>
            </a:r>
            <a:r>
              <a:rPr sz="1800" b="1" spc="-75" baseline="-25462" dirty="0">
                <a:solidFill>
                  <a:srgbClr val="705650"/>
                </a:solidFill>
                <a:latin typeface="Microsoft JhengHei"/>
                <a:cs typeface="Microsoft JhengHei"/>
              </a:rPr>
              <a:t>及</a:t>
            </a:r>
            <a:r>
              <a:rPr sz="1800" b="1" baseline="-25462" dirty="0">
                <a:solidFill>
                  <a:srgbClr val="705650"/>
                </a:solidFill>
                <a:latin typeface="Microsoft JhengHei"/>
                <a:cs typeface="Microsoft JhengHei"/>
              </a:rPr>
              <a:t>	</a:t>
            </a:r>
            <a:r>
              <a:rPr sz="1550" b="1" dirty="0">
                <a:solidFill>
                  <a:srgbClr val="705650"/>
                </a:solidFill>
                <a:latin typeface="Calibri"/>
                <a:cs typeface="Calibri"/>
              </a:rPr>
              <a:t>RPT</a:t>
            </a:r>
            <a:r>
              <a:rPr sz="1550" b="1" spc="25" dirty="0">
                <a:solidFill>
                  <a:srgbClr val="705650"/>
                </a:solidFill>
                <a:latin typeface="Calibri"/>
                <a:cs typeface="Calibri"/>
              </a:rPr>
              <a:t> </a:t>
            </a:r>
            <a:r>
              <a:rPr sz="2325" b="1" spc="-30" baseline="-19713" dirty="0">
                <a:solidFill>
                  <a:srgbClr val="705650"/>
                </a:solidFill>
                <a:latin typeface="Calibri"/>
                <a:cs typeface="Calibri"/>
              </a:rPr>
              <a:t>4</a:t>
            </a:r>
            <a:r>
              <a:rPr sz="2325" b="1" spc="-75" baseline="-19713" dirty="0">
                <a:solidFill>
                  <a:srgbClr val="705650"/>
                </a:solidFill>
                <a:latin typeface="Microsoft JhengHei"/>
                <a:cs typeface="Microsoft JhengHei"/>
              </a:rPr>
              <a:t>顆</a:t>
            </a:r>
            <a:endParaRPr sz="2325" baseline="-19713">
              <a:latin typeface="Microsoft JhengHei"/>
              <a:cs typeface="Microsoft JhengHei"/>
            </a:endParaRPr>
          </a:p>
          <a:p>
            <a:pPr marL="38100">
              <a:lnSpc>
                <a:spcPts val="985"/>
              </a:lnSpc>
              <a:tabLst>
                <a:tab pos="1080135" algn="l"/>
              </a:tabLst>
            </a:pPr>
            <a:r>
              <a:rPr sz="1000" b="1" spc="-10" dirty="0">
                <a:solidFill>
                  <a:srgbClr val="705650"/>
                </a:solidFill>
                <a:latin typeface="Calibri"/>
                <a:cs typeface="Calibri"/>
              </a:rPr>
              <a:t>300mg</a:t>
            </a:r>
            <a:r>
              <a:rPr sz="1000" b="1" dirty="0">
                <a:solidFill>
                  <a:srgbClr val="705650"/>
                </a:solidFill>
                <a:latin typeface="Calibri"/>
                <a:cs typeface="Calibri"/>
              </a:rPr>
              <a:t>	</a:t>
            </a:r>
            <a:r>
              <a:rPr sz="1000" b="1" spc="-10" dirty="0">
                <a:solidFill>
                  <a:srgbClr val="705650"/>
                </a:solidFill>
                <a:latin typeface="Calibri"/>
                <a:cs typeface="Calibri"/>
              </a:rPr>
              <a:t>150mg</a:t>
            </a:r>
            <a:endParaRPr sz="1000">
              <a:latin typeface="Calibri"/>
              <a:cs typeface="Calibri"/>
            </a:endParaRPr>
          </a:p>
        </p:txBody>
      </p:sp>
      <p:sp>
        <p:nvSpPr>
          <p:cNvPr id="24" name="object 24"/>
          <p:cNvSpPr txBox="1"/>
          <p:nvPr/>
        </p:nvSpPr>
        <p:spPr>
          <a:xfrm>
            <a:off x="2815723" y="2185669"/>
            <a:ext cx="221615" cy="490855"/>
          </a:xfrm>
          <a:prstGeom prst="rect">
            <a:avLst/>
          </a:prstGeom>
        </p:spPr>
        <p:txBody>
          <a:bodyPr vert="horz" wrap="square" lIns="0" tIns="24765" rIns="0" bIns="0" rtlCol="0">
            <a:spAutoFit/>
          </a:bodyPr>
          <a:lstStyle/>
          <a:p>
            <a:pPr marL="12700" marR="5080">
              <a:lnSpc>
                <a:spcPts val="1810"/>
              </a:lnSpc>
              <a:spcBef>
                <a:spcPts val="195"/>
              </a:spcBef>
            </a:pPr>
            <a:r>
              <a:rPr sz="1550" b="1" spc="-50" dirty="0">
                <a:solidFill>
                  <a:srgbClr val="705650"/>
                </a:solidFill>
                <a:latin typeface="Microsoft JhengHei"/>
                <a:cs typeface="Microsoft JhengHei"/>
              </a:rPr>
              <a:t>複方</a:t>
            </a:r>
            <a:endParaRPr sz="1550">
              <a:latin typeface="Microsoft JhengHei"/>
              <a:cs typeface="Microsoft JhengHei"/>
            </a:endParaRPr>
          </a:p>
        </p:txBody>
      </p:sp>
      <p:sp>
        <p:nvSpPr>
          <p:cNvPr id="25" name="object 25"/>
          <p:cNvSpPr txBox="1"/>
          <p:nvPr/>
        </p:nvSpPr>
        <p:spPr>
          <a:xfrm>
            <a:off x="2815723" y="3077968"/>
            <a:ext cx="221615" cy="490855"/>
          </a:xfrm>
          <a:prstGeom prst="rect">
            <a:avLst/>
          </a:prstGeom>
        </p:spPr>
        <p:txBody>
          <a:bodyPr vert="horz" wrap="square" lIns="0" tIns="24765" rIns="0" bIns="0" rtlCol="0">
            <a:spAutoFit/>
          </a:bodyPr>
          <a:lstStyle/>
          <a:p>
            <a:pPr marL="12700" marR="5080">
              <a:lnSpc>
                <a:spcPts val="1810"/>
              </a:lnSpc>
              <a:spcBef>
                <a:spcPts val="195"/>
              </a:spcBef>
            </a:pPr>
            <a:r>
              <a:rPr sz="1550" b="1" spc="-50" dirty="0">
                <a:solidFill>
                  <a:srgbClr val="705650"/>
                </a:solidFill>
                <a:latin typeface="Microsoft JhengHei"/>
                <a:cs typeface="Microsoft JhengHei"/>
              </a:rPr>
              <a:t>單方</a:t>
            </a:r>
            <a:endParaRPr sz="1550">
              <a:latin typeface="Microsoft JhengHei"/>
              <a:cs typeface="Microsoft JhengHei"/>
            </a:endParaRPr>
          </a:p>
        </p:txBody>
      </p:sp>
      <p:sp>
        <p:nvSpPr>
          <p:cNvPr id="26" name="object 26"/>
          <p:cNvSpPr/>
          <p:nvPr/>
        </p:nvSpPr>
        <p:spPr>
          <a:xfrm>
            <a:off x="2654693" y="2861310"/>
            <a:ext cx="2765425" cy="17145"/>
          </a:xfrm>
          <a:custGeom>
            <a:avLst/>
            <a:gdLst/>
            <a:ahLst/>
            <a:cxnLst/>
            <a:rect l="l" t="t" r="r" b="b"/>
            <a:pathLst>
              <a:path w="2765425" h="17144">
                <a:moveTo>
                  <a:pt x="2765298" y="16764"/>
                </a:moveTo>
                <a:lnTo>
                  <a:pt x="2765298" y="0"/>
                </a:lnTo>
                <a:lnTo>
                  <a:pt x="0" y="0"/>
                </a:lnTo>
                <a:lnTo>
                  <a:pt x="0" y="16764"/>
                </a:lnTo>
                <a:lnTo>
                  <a:pt x="2765298" y="16764"/>
                </a:lnTo>
                <a:close/>
              </a:path>
            </a:pathLst>
          </a:custGeom>
          <a:solidFill>
            <a:srgbClr val="C89494"/>
          </a:solidFill>
        </p:spPr>
        <p:txBody>
          <a:bodyPr wrap="square" lIns="0" tIns="0" rIns="0" bIns="0" rtlCol="0"/>
          <a:lstStyle/>
          <a:p>
            <a:endParaRPr/>
          </a:p>
        </p:txBody>
      </p:sp>
      <p:sp>
        <p:nvSpPr>
          <p:cNvPr id="27" name="object 27"/>
          <p:cNvSpPr txBox="1"/>
          <p:nvPr/>
        </p:nvSpPr>
        <p:spPr>
          <a:xfrm>
            <a:off x="4500505" y="2636011"/>
            <a:ext cx="396875" cy="184150"/>
          </a:xfrm>
          <a:prstGeom prst="rect">
            <a:avLst/>
          </a:prstGeom>
        </p:spPr>
        <p:txBody>
          <a:bodyPr vert="horz" wrap="square" lIns="0" tIns="17145" rIns="0" bIns="0" rtlCol="0">
            <a:spAutoFit/>
          </a:bodyPr>
          <a:lstStyle/>
          <a:p>
            <a:pPr marL="12700">
              <a:lnSpc>
                <a:spcPct val="100000"/>
              </a:lnSpc>
              <a:spcBef>
                <a:spcPts val="135"/>
              </a:spcBef>
            </a:pPr>
            <a:r>
              <a:rPr sz="1000" b="1" spc="-10" dirty="0">
                <a:solidFill>
                  <a:srgbClr val="705650"/>
                </a:solidFill>
                <a:latin typeface="Calibri"/>
                <a:cs typeface="Calibri"/>
              </a:rPr>
              <a:t>150mg</a:t>
            </a:r>
            <a:endParaRPr sz="1000">
              <a:latin typeface="Calibri"/>
              <a:cs typeface="Calibri"/>
            </a:endParaRPr>
          </a:p>
        </p:txBody>
      </p:sp>
      <p:sp>
        <p:nvSpPr>
          <p:cNvPr id="28" name="object 28"/>
          <p:cNvSpPr txBox="1"/>
          <p:nvPr/>
        </p:nvSpPr>
        <p:spPr>
          <a:xfrm>
            <a:off x="3138811" y="2478273"/>
            <a:ext cx="821055" cy="359410"/>
          </a:xfrm>
          <a:prstGeom prst="rect">
            <a:avLst/>
          </a:prstGeom>
        </p:spPr>
        <p:txBody>
          <a:bodyPr vert="horz" wrap="square" lIns="0" tIns="11430" rIns="0" bIns="0" rtlCol="0">
            <a:spAutoFit/>
          </a:bodyPr>
          <a:lstStyle/>
          <a:p>
            <a:pPr marL="45720">
              <a:lnSpc>
                <a:spcPts val="1645"/>
              </a:lnSpc>
              <a:spcBef>
                <a:spcPts val="90"/>
              </a:spcBef>
            </a:pPr>
            <a:r>
              <a:rPr sz="1550" b="1" dirty="0">
                <a:solidFill>
                  <a:srgbClr val="705650"/>
                </a:solidFill>
                <a:latin typeface="Calibri"/>
                <a:cs typeface="Calibri"/>
              </a:rPr>
              <a:t>INH</a:t>
            </a:r>
            <a:r>
              <a:rPr sz="1550" b="1" spc="90" dirty="0">
                <a:solidFill>
                  <a:srgbClr val="705650"/>
                </a:solidFill>
                <a:latin typeface="Calibri"/>
                <a:cs typeface="Calibri"/>
              </a:rPr>
              <a:t>  </a:t>
            </a:r>
            <a:r>
              <a:rPr sz="1550" b="1" spc="-25" dirty="0">
                <a:solidFill>
                  <a:srgbClr val="705650"/>
                </a:solidFill>
                <a:latin typeface="Calibri"/>
                <a:cs typeface="Calibri"/>
              </a:rPr>
              <a:t>RPT</a:t>
            </a:r>
            <a:endParaRPr sz="1550">
              <a:latin typeface="Calibri"/>
              <a:cs typeface="Calibri"/>
            </a:endParaRPr>
          </a:p>
          <a:p>
            <a:pPr marL="12700">
              <a:lnSpc>
                <a:spcPts val="985"/>
              </a:lnSpc>
            </a:pPr>
            <a:r>
              <a:rPr sz="1000" b="1" dirty="0">
                <a:solidFill>
                  <a:srgbClr val="705650"/>
                </a:solidFill>
                <a:latin typeface="Calibri"/>
                <a:cs typeface="Calibri"/>
              </a:rPr>
              <a:t>300mg</a:t>
            </a:r>
            <a:r>
              <a:rPr sz="1000" b="1" spc="265" dirty="0">
                <a:solidFill>
                  <a:srgbClr val="705650"/>
                </a:solidFill>
                <a:latin typeface="Calibri"/>
                <a:cs typeface="Calibri"/>
              </a:rPr>
              <a:t> </a:t>
            </a:r>
            <a:r>
              <a:rPr sz="1000" b="1" spc="-10" dirty="0">
                <a:solidFill>
                  <a:srgbClr val="705650"/>
                </a:solidFill>
                <a:latin typeface="Calibri"/>
                <a:cs typeface="Calibri"/>
              </a:rPr>
              <a:t>300mg</a:t>
            </a:r>
            <a:endParaRPr sz="1000">
              <a:latin typeface="Calibri"/>
              <a:cs typeface="Calibri"/>
            </a:endParaRPr>
          </a:p>
        </p:txBody>
      </p:sp>
      <p:grpSp>
        <p:nvGrpSpPr>
          <p:cNvPr id="29" name="object 29"/>
          <p:cNvGrpSpPr/>
          <p:nvPr/>
        </p:nvGrpSpPr>
        <p:grpSpPr>
          <a:xfrm>
            <a:off x="3124085" y="2521457"/>
            <a:ext cx="894715" cy="290830"/>
            <a:chOff x="3124085" y="2521457"/>
            <a:chExt cx="894715" cy="290830"/>
          </a:xfrm>
        </p:grpSpPr>
        <p:pic>
          <p:nvPicPr>
            <p:cNvPr id="30" name="object 30"/>
            <p:cNvPicPr/>
            <p:nvPr/>
          </p:nvPicPr>
          <p:blipFill>
            <a:blip r:embed="rId9" cstate="print"/>
            <a:stretch>
              <a:fillRect/>
            </a:stretch>
          </p:blipFill>
          <p:spPr>
            <a:xfrm>
              <a:off x="3500513" y="2637281"/>
              <a:ext cx="83058" cy="83820"/>
            </a:xfrm>
            <a:prstGeom prst="rect">
              <a:avLst/>
            </a:prstGeom>
          </p:spPr>
        </p:pic>
        <p:pic>
          <p:nvPicPr>
            <p:cNvPr id="31" name="object 31"/>
            <p:cNvPicPr/>
            <p:nvPr/>
          </p:nvPicPr>
          <p:blipFill>
            <a:blip r:embed="rId10" cstate="print"/>
            <a:stretch>
              <a:fillRect/>
            </a:stretch>
          </p:blipFill>
          <p:spPr>
            <a:xfrm>
              <a:off x="3911231" y="2628899"/>
              <a:ext cx="107441" cy="87630"/>
            </a:xfrm>
            <a:prstGeom prst="rect">
              <a:avLst/>
            </a:prstGeom>
          </p:spPr>
        </p:pic>
        <p:sp>
          <p:nvSpPr>
            <p:cNvPr id="32" name="object 32"/>
            <p:cNvSpPr/>
            <p:nvPr/>
          </p:nvSpPr>
          <p:spPr>
            <a:xfrm>
              <a:off x="3124085" y="2521457"/>
              <a:ext cx="835660" cy="290830"/>
            </a:xfrm>
            <a:custGeom>
              <a:avLst/>
              <a:gdLst/>
              <a:ahLst/>
              <a:cxnLst/>
              <a:rect l="l" t="t" r="r" b="b"/>
              <a:pathLst>
                <a:path w="835660" h="290830">
                  <a:moveTo>
                    <a:pt x="57149" y="25146"/>
                  </a:moveTo>
                  <a:lnTo>
                    <a:pt x="56387" y="0"/>
                  </a:lnTo>
                  <a:lnTo>
                    <a:pt x="51053" y="0"/>
                  </a:lnTo>
                  <a:lnTo>
                    <a:pt x="12815" y="21007"/>
                  </a:lnTo>
                  <a:lnTo>
                    <a:pt x="0" y="56388"/>
                  </a:lnTo>
                  <a:lnTo>
                    <a:pt x="0" y="239268"/>
                  </a:lnTo>
                  <a:lnTo>
                    <a:pt x="4756" y="256238"/>
                  </a:lnTo>
                  <a:lnTo>
                    <a:pt x="14697" y="271410"/>
                  </a:lnTo>
                  <a:lnTo>
                    <a:pt x="25145" y="280084"/>
                  </a:lnTo>
                  <a:lnTo>
                    <a:pt x="25145" y="51054"/>
                  </a:lnTo>
                  <a:lnTo>
                    <a:pt x="25907" y="48768"/>
                  </a:lnTo>
                  <a:lnTo>
                    <a:pt x="25907" y="48006"/>
                  </a:lnTo>
                  <a:lnTo>
                    <a:pt x="27431" y="43434"/>
                  </a:lnTo>
                  <a:lnTo>
                    <a:pt x="27431" y="44958"/>
                  </a:lnTo>
                  <a:lnTo>
                    <a:pt x="28193" y="43053"/>
                  </a:lnTo>
                  <a:lnTo>
                    <a:pt x="28193" y="41910"/>
                  </a:lnTo>
                  <a:lnTo>
                    <a:pt x="30479" y="38862"/>
                  </a:lnTo>
                  <a:lnTo>
                    <a:pt x="30479" y="39624"/>
                  </a:lnTo>
                  <a:lnTo>
                    <a:pt x="32003" y="37084"/>
                  </a:lnTo>
                  <a:lnTo>
                    <a:pt x="32003" y="36576"/>
                  </a:lnTo>
                  <a:lnTo>
                    <a:pt x="33527" y="35052"/>
                  </a:lnTo>
                  <a:lnTo>
                    <a:pt x="33527" y="34290"/>
                  </a:lnTo>
                  <a:lnTo>
                    <a:pt x="35813" y="32918"/>
                  </a:lnTo>
                  <a:lnTo>
                    <a:pt x="35813" y="32766"/>
                  </a:lnTo>
                  <a:lnTo>
                    <a:pt x="39623" y="29718"/>
                  </a:lnTo>
                  <a:lnTo>
                    <a:pt x="39623" y="29908"/>
                  </a:lnTo>
                  <a:lnTo>
                    <a:pt x="41909" y="28194"/>
                  </a:lnTo>
                  <a:lnTo>
                    <a:pt x="41909" y="28651"/>
                  </a:lnTo>
                  <a:lnTo>
                    <a:pt x="43433" y="28041"/>
                  </a:lnTo>
                  <a:lnTo>
                    <a:pt x="43433" y="27432"/>
                  </a:lnTo>
                  <a:lnTo>
                    <a:pt x="48005" y="25908"/>
                  </a:lnTo>
                  <a:lnTo>
                    <a:pt x="48005" y="26162"/>
                  </a:lnTo>
                  <a:lnTo>
                    <a:pt x="51053" y="25146"/>
                  </a:lnTo>
                  <a:lnTo>
                    <a:pt x="51053" y="25654"/>
                  </a:lnTo>
                  <a:lnTo>
                    <a:pt x="52577" y="25400"/>
                  </a:lnTo>
                  <a:lnTo>
                    <a:pt x="52577" y="25146"/>
                  </a:lnTo>
                  <a:lnTo>
                    <a:pt x="57149" y="25146"/>
                  </a:lnTo>
                  <a:close/>
                </a:path>
                <a:path w="835660" h="290830">
                  <a:moveTo>
                    <a:pt x="25907" y="49530"/>
                  </a:moveTo>
                  <a:lnTo>
                    <a:pt x="25145" y="51054"/>
                  </a:lnTo>
                  <a:lnTo>
                    <a:pt x="25145" y="54102"/>
                  </a:lnTo>
                  <a:lnTo>
                    <a:pt x="25907" y="49530"/>
                  </a:lnTo>
                  <a:close/>
                </a:path>
                <a:path w="835660" h="290830">
                  <a:moveTo>
                    <a:pt x="25907" y="240792"/>
                  </a:moveTo>
                  <a:lnTo>
                    <a:pt x="25145" y="236220"/>
                  </a:lnTo>
                  <a:lnTo>
                    <a:pt x="25145" y="239268"/>
                  </a:lnTo>
                  <a:lnTo>
                    <a:pt x="25907" y="240792"/>
                  </a:lnTo>
                  <a:close/>
                </a:path>
                <a:path w="835660" h="290830">
                  <a:moveTo>
                    <a:pt x="26669" y="243840"/>
                  </a:moveTo>
                  <a:lnTo>
                    <a:pt x="25145" y="239268"/>
                  </a:lnTo>
                  <a:lnTo>
                    <a:pt x="25145" y="280084"/>
                  </a:lnTo>
                  <a:lnTo>
                    <a:pt x="25907" y="280717"/>
                  </a:lnTo>
                  <a:lnTo>
                    <a:pt x="25907" y="242316"/>
                  </a:lnTo>
                  <a:lnTo>
                    <a:pt x="26669" y="243840"/>
                  </a:lnTo>
                  <a:close/>
                </a:path>
                <a:path w="835660" h="290830">
                  <a:moveTo>
                    <a:pt x="26669" y="46482"/>
                  </a:moveTo>
                  <a:lnTo>
                    <a:pt x="25907" y="48006"/>
                  </a:lnTo>
                  <a:lnTo>
                    <a:pt x="25907" y="48768"/>
                  </a:lnTo>
                  <a:lnTo>
                    <a:pt x="26669" y="46482"/>
                  </a:lnTo>
                  <a:close/>
                </a:path>
                <a:path w="835660" h="290830">
                  <a:moveTo>
                    <a:pt x="28651" y="248412"/>
                  </a:moveTo>
                  <a:lnTo>
                    <a:pt x="27431" y="245364"/>
                  </a:lnTo>
                  <a:lnTo>
                    <a:pt x="27431" y="246126"/>
                  </a:lnTo>
                  <a:lnTo>
                    <a:pt x="25907" y="242316"/>
                  </a:lnTo>
                  <a:lnTo>
                    <a:pt x="25907" y="280717"/>
                  </a:lnTo>
                  <a:lnTo>
                    <a:pt x="28193" y="282615"/>
                  </a:lnTo>
                  <a:lnTo>
                    <a:pt x="28193" y="247650"/>
                  </a:lnTo>
                  <a:lnTo>
                    <a:pt x="28651" y="248412"/>
                  </a:lnTo>
                  <a:close/>
                </a:path>
                <a:path w="835660" h="290830">
                  <a:moveTo>
                    <a:pt x="28955" y="41148"/>
                  </a:moveTo>
                  <a:lnTo>
                    <a:pt x="28193" y="41910"/>
                  </a:lnTo>
                  <a:lnTo>
                    <a:pt x="28193" y="43053"/>
                  </a:lnTo>
                  <a:lnTo>
                    <a:pt x="28955" y="41148"/>
                  </a:lnTo>
                  <a:close/>
                </a:path>
                <a:path w="835660" h="290830">
                  <a:moveTo>
                    <a:pt x="28955" y="249174"/>
                  </a:moveTo>
                  <a:lnTo>
                    <a:pt x="28651" y="248412"/>
                  </a:lnTo>
                  <a:lnTo>
                    <a:pt x="28193" y="247650"/>
                  </a:lnTo>
                  <a:lnTo>
                    <a:pt x="28955" y="249174"/>
                  </a:lnTo>
                  <a:close/>
                </a:path>
                <a:path w="835660" h="290830">
                  <a:moveTo>
                    <a:pt x="28955" y="283046"/>
                  </a:moveTo>
                  <a:lnTo>
                    <a:pt x="28955" y="249174"/>
                  </a:lnTo>
                  <a:lnTo>
                    <a:pt x="28193" y="247650"/>
                  </a:lnTo>
                  <a:lnTo>
                    <a:pt x="28193" y="282615"/>
                  </a:lnTo>
                  <a:lnTo>
                    <a:pt x="28528" y="282893"/>
                  </a:lnTo>
                  <a:lnTo>
                    <a:pt x="28955" y="283046"/>
                  </a:lnTo>
                  <a:close/>
                </a:path>
                <a:path w="835660" h="290830">
                  <a:moveTo>
                    <a:pt x="32765" y="284416"/>
                  </a:moveTo>
                  <a:lnTo>
                    <a:pt x="32765" y="254508"/>
                  </a:lnTo>
                  <a:lnTo>
                    <a:pt x="30479" y="250698"/>
                  </a:lnTo>
                  <a:lnTo>
                    <a:pt x="30479" y="251460"/>
                  </a:lnTo>
                  <a:lnTo>
                    <a:pt x="28651" y="248412"/>
                  </a:lnTo>
                  <a:lnTo>
                    <a:pt x="28955" y="249174"/>
                  </a:lnTo>
                  <a:lnTo>
                    <a:pt x="28955" y="283046"/>
                  </a:lnTo>
                  <a:lnTo>
                    <a:pt x="32765" y="284416"/>
                  </a:lnTo>
                  <a:close/>
                </a:path>
                <a:path w="835660" h="290830">
                  <a:moveTo>
                    <a:pt x="32765" y="35814"/>
                  </a:moveTo>
                  <a:lnTo>
                    <a:pt x="32003" y="36576"/>
                  </a:lnTo>
                  <a:lnTo>
                    <a:pt x="32003" y="37084"/>
                  </a:lnTo>
                  <a:lnTo>
                    <a:pt x="32765" y="35814"/>
                  </a:lnTo>
                  <a:close/>
                </a:path>
                <a:path w="835660" h="290830">
                  <a:moveTo>
                    <a:pt x="35051" y="256032"/>
                  </a:moveTo>
                  <a:lnTo>
                    <a:pt x="32003" y="252984"/>
                  </a:lnTo>
                  <a:lnTo>
                    <a:pt x="32765" y="254508"/>
                  </a:lnTo>
                  <a:lnTo>
                    <a:pt x="32765" y="284416"/>
                  </a:lnTo>
                  <a:lnTo>
                    <a:pt x="33527" y="284689"/>
                  </a:lnTo>
                  <a:lnTo>
                    <a:pt x="33527" y="255270"/>
                  </a:lnTo>
                  <a:lnTo>
                    <a:pt x="35051" y="256032"/>
                  </a:lnTo>
                  <a:close/>
                </a:path>
                <a:path w="835660" h="290830">
                  <a:moveTo>
                    <a:pt x="35051" y="33528"/>
                  </a:moveTo>
                  <a:lnTo>
                    <a:pt x="33527" y="34290"/>
                  </a:lnTo>
                  <a:lnTo>
                    <a:pt x="33527" y="35052"/>
                  </a:lnTo>
                  <a:lnTo>
                    <a:pt x="35051" y="33528"/>
                  </a:lnTo>
                  <a:close/>
                </a:path>
                <a:path w="835660" h="290830">
                  <a:moveTo>
                    <a:pt x="37337" y="258318"/>
                  </a:moveTo>
                  <a:lnTo>
                    <a:pt x="33527" y="255270"/>
                  </a:lnTo>
                  <a:lnTo>
                    <a:pt x="33527" y="284689"/>
                  </a:lnTo>
                  <a:lnTo>
                    <a:pt x="35813" y="285511"/>
                  </a:lnTo>
                  <a:lnTo>
                    <a:pt x="35813" y="257556"/>
                  </a:lnTo>
                  <a:lnTo>
                    <a:pt x="37337" y="258318"/>
                  </a:lnTo>
                  <a:close/>
                </a:path>
                <a:path w="835660" h="290830">
                  <a:moveTo>
                    <a:pt x="37337" y="32004"/>
                  </a:moveTo>
                  <a:lnTo>
                    <a:pt x="35813" y="32766"/>
                  </a:lnTo>
                  <a:lnTo>
                    <a:pt x="35813" y="32918"/>
                  </a:lnTo>
                  <a:lnTo>
                    <a:pt x="37337" y="32004"/>
                  </a:lnTo>
                  <a:close/>
                </a:path>
                <a:path w="835660" h="290830">
                  <a:moveTo>
                    <a:pt x="39623" y="259842"/>
                  </a:moveTo>
                  <a:lnTo>
                    <a:pt x="35813" y="257556"/>
                  </a:lnTo>
                  <a:lnTo>
                    <a:pt x="35813" y="285511"/>
                  </a:lnTo>
                  <a:lnTo>
                    <a:pt x="38861" y="286607"/>
                  </a:lnTo>
                  <a:lnTo>
                    <a:pt x="38861" y="259842"/>
                  </a:lnTo>
                  <a:lnTo>
                    <a:pt x="39623" y="259842"/>
                  </a:lnTo>
                  <a:close/>
                </a:path>
                <a:path w="835660" h="290830">
                  <a:moveTo>
                    <a:pt x="39623" y="29908"/>
                  </a:moveTo>
                  <a:lnTo>
                    <a:pt x="39623" y="29718"/>
                  </a:lnTo>
                  <a:lnTo>
                    <a:pt x="38861" y="30480"/>
                  </a:lnTo>
                  <a:lnTo>
                    <a:pt x="39623" y="29908"/>
                  </a:lnTo>
                  <a:close/>
                </a:path>
                <a:path w="835660" h="290830">
                  <a:moveTo>
                    <a:pt x="41909" y="261366"/>
                  </a:moveTo>
                  <a:lnTo>
                    <a:pt x="38861" y="259842"/>
                  </a:lnTo>
                  <a:lnTo>
                    <a:pt x="38861" y="286607"/>
                  </a:lnTo>
                  <a:lnTo>
                    <a:pt x="41147" y="287428"/>
                  </a:lnTo>
                  <a:lnTo>
                    <a:pt x="41147" y="261366"/>
                  </a:lnTo>
                  <a:lnTo>
                    <a:pt x="41909" y="261366"/>
                  </a:lnTo>
                  <a:close/>
                </a:path>
                <a:path w="835660" h="290830">
                  <a:moveTo>
                    <a:pt x="41909" y="28651"/>
                  </a:moveTo>
                  <a:lnTo>
                    <a:pt x="41909" y="28194"/>
                  </a:lnTo>
                  <a:lnTo>
                    <a:pt x="41147" y="28956"/>
                  </a:lnTo>
                  <a:lnTo>
                    <a:pt x="41909" y="28651"/>
                  </a:lnTo>
                  <a:close/>
                </a:path>
                <a:path w="835660" h="290830">
                  <a:moveTo>
                    <a:pt x="44957" y="288798"/>
                  </a:moveTo>
                  <a:lnTo>
                    <a:pt x="44957" y="262890"/>
                  </a:lnTo>
                  <a:lnTo>
                    <a:pt x="41147" y="261366"/>
                  </a:lnTo>
                  <a:lnTo>
                    <a:pt x="41147" y="287428"/>
                  </a:lnTo>
                  <a:lnTo>
                    <a:pt x="44957" y="288798"/>
                  </a:lnTo>
                  <a:close/>
                </a:path>
                <a:path w="835660" h="290830">
                  <a:moveTo>
                    <a:pt x="44957" y="27432"/>
                  </a:moveTo>
                  <a:lnTo>
                    <a:pt x="43433" y="27432"/>
                  </a:lnTo>
                  <a:lnTo>
                    <a:pt x="43433" y="28041"/>
                  </a:lnTo>
                  <a:lnTo>
                    <a:pt x="44957" y="27432"/>
                  </a:lnTo>
                  <a:close/>
                </a:path>
                <a:path w="835660" h="290830">
                  <a:moveTo>
                    <a:pt x="48005" y="263652"/>
                  </a:moveTo>
                  <a:lnTo>
                    <a:pt x="43433" y="262128"/>
                  </a:lnTo>
                  <a:lnTo>
                    <a:pt x="44957" y="262890"/>
                  </a:lnTo>
                  <a:lnTo>
                    <a:pt x="44957" y="288798"/>
                  </a:lnTo>
                  <a:lnTo>
                    <a:pt x="46481" y="288988"/>
                  </a:lnTo>
                  <a:lnTo>
                    <a:pt x="46481" y="263652"/>
                  </a:lnTo>
                  <a:lnTo>
                    <a:pt x="48005" y="263652"/>
                  </a:lnTo>
                  <a:close/>
                </a:path>
                <a:path w="835660" h="290830">
                  <a:moveTo>
                    <a:pt x="48005" y="26162"/>
                  </a:moveTo>
                  <a:lnTo>
                    <a:pt x="48005" y="25908"/>
                  </a:lnTo>
                  <a:lnTo>
                    <a:pt x="46481" y="26670"/>
                  </a:lnTo>
                  <a:lnTo>
                    <a:pt x="48005" y="26162"/>
                  </a:lnTo>
                  <a:close/>
                </a:path>
                <a:path w="835660" h="290830">
                  <a:moveTo>
                    <a:pt x="51053" y="264414"/>
                  </a:moveTo>
                  <a:lnTo>
                    <a:pt x="46481" y="263652"/>
                  </a:lnTo>
                  <a:lnTo>
                    <a:pt x="46481" y="288988"/>
                  </a:lnTo>
                  <a:lnTo>
                    <a:pt x="49529" y="289369"/>
                  </a:lnTo>
                  <a:lnTo>
                    <a:pt x="49529" y="264414"/>
                  </a:lnTo>
                  <a:lnTo>
                    <a:pt x="51053" y="264414"/>
                  </a:lnTo>
                  <a:close/>
                </a:path>
                <a:path w="835660" h="290830">
                  <a:moveTo>
                    <a:pt x="51053" y="25654"/>
                  </a:moveTo>
                  <a:lnTo>
                    <a:pt x="51053" y="25146"/>
                  </a:lnTo>
                  <a:lnTo>
                    <a:pt x="49529" y="25908"/>
                  </a:lnTo>
                  <a:lnTo>
                    <a:pt x="51053" y="25654"/>
                  </a:lnTo>
                  <a:close/>
                </a:path>
                <a:path w="835660" h="290830">
                  <a:moveTo>
                    <a:pt x="54101" y="265176"/>
                  </a:moveTo>
                  <a:lnTo>
                    <a:pt x="49529" y="264414"/>
                  </a:lnTo>
                  <a:lnTo>
                    <a:pt x="49529" y="289369"/>
                  </a:lnTo>
                  <a:lnTo>
                    <a:pt x="51053" y="289560"/>
                  </a:lnTo>
                  <a:lnTo>
                    <a:pt x="52577" y="289777"/>
                  </a:lnTo>
                  <a:lnTo>
                    <a:pt x="52577" y="265176"/>
                  </a:lnTo>
                  <a:lnTo>
                    <a:pt x="54101" y="265176"/>
                  </a:lnTo>
                  <a:close/>
                </a:path>
                <a:path w="835660" h="290830">
                  <a:moveTo>
                    <a:pt x="54101" y="25146"/>
                  </a:moveTo>
                  <a:lnTo>
                    <a:pt x="52577" y="25146"/>
                  </a:lnTo>
                  <a:lnTo>
                    <a:pt x="52577" y="25400"/>
                  </a:lnTo>
                  <a:lnTo>
                    <a:pt x="54101" y="25146"/>
                  </a:lnTo>
                  <a:close/>
                </a:path>
                <a:path w="835660" h="290830">
                  <a:moveTo>
                    <a:pt x="57149" y="265176"/>
                  </a:moveTo>
                  <a:lnTo>
                    <a:pt x="52577" y="265176"/>
                  </a:lnTo>
                  <a:lnTo>
                    <a:pt x="52577" y="289777"/>
                  </a:lnTo>
                  <a:lnTo>
                    <a:pt x="56387" y="290322"/>
                  </a:lnTo>
                  <a:lnTo>
                    <a:pt x="57149" y="265176"/>
                  </a:lnTo>
                  <a:close/>
                </a:path>
                <a:path w="835660" h="290830">
                  <a:moveTo>
                    <a:pt x="835151" y="233934"/>
                  </a:moveTo>
                  <a:lnTo>
                    <a:pt x="835151" y="56388"/>
                  </a:lnTo>
                  <a:lnTo>
                    <a:pt x="834389" y="51054"/>
                  </a:lnTo>
                  <a:lnTo>
                    <a:pt x="806332" y="7603"/>
                  </a:lnTo>
                  <a:lnTo>
                    <a:pt x="778764" y="0"/>
                  </a:lnTo>
                  <a:lnTo>
                    <a:pt x="777240" y="25146"/>
                  </a:lnTo>
                  <a:lnTo>
                    <a:pt x="781811" y="25146"/>
                  </a:lnTo>
                  <a:lnTo>
                    <a:pt x="781811" y="25298"/>
                  </a:lnTo>
                  <a:lnTo>
                    <a:pt x="784097" y="25755"/>
                  </a:lnTo>
                  <a:lnTo>
                    <a:pt x="784097" y="25146"/>
                  </a:lnTo>
                  <a:lnTo>
                    <a:pt x="787146" y="26365"/>
                  </a:lnTo>
                  <a:lnTo>
                    <a:pt x="787146" y="25908"/>
                  </a:lnTo>
                  <a:lnTo>
                    <a:pt x="790956" y="27432"/>
                  </a:lnTo>
                  <a:lnTo>
                    <a:pt x="790956" y="27736"/>
                  </a:lnTo>
                  <a:lnTo>
                    <a:pt x="792480" y="28346"/>
                  </a:lnTo>
                  <a:lnTo>
                    <a:pt x="792480" y="28194"/>
                  </a:lnTo>
                  <a:lnTo>
                    <a:pt x="794004" y="28956"/>
                  </a:lnTo>
                  <a:lnTo>
                    <a:pt x="794004" y="29108"/>
                  </a:lnTo>
                  <a:lnTo>
                    <a:pt x="795528" y="30022"/>
                  </a:lnTo>
                  <a:lnTo>
                    <a:pt x="795528" y="29718"/>
                  </a:lnTo>
                  <a:lnTo>
                    <a:pt x="797813" y="32004"/>
                  </a:lnTo>
                  <a:lnTo>
                    <a:pt x="800100" y="33718"/>
                  </a:lnTo>
                  <a:lnTo>
                    <a:pt x="800100" y="33528"/>
                  </a:lnTo>
                  <a:lnTo>
                    <a:pt x="803147" y="36576"/>
                  </a:lnTo>
                  <a:lnTo>
                    <a:pt x="803147" y="37084"/>
                  </a:lnTo>
                  <a:lnTo>
                    <a:pt x="803910" y="38354"/>
                  </a:lnTo>
                  <a:lnTo>
                    <a:pt x="803910" y="38100"/>
                  </a:lnTo>
                  <a:lnTo>
                    <a:pt x="806196" y="41910"/>
                  </a:lnTo>
                  <a:lnTo>
                    <a:pt x="806196" y="42418"/>
                  </a:lnTo>
                  <a:lnTo>
                    <a:pt x="806958" y="43688"/>
                  </a:lnTo>
                  <a:lnTo>
                    <a:pt x="806958" y="43434"/>
                  </a:lnTo>
                  <a:lnTo>
                    <a:pt x="807719" y="44958"/>
                  </a:lnTo>
                  <a:lnTo>
                    <a:pt x="807719" y="45719"/>
                  </a:lnTo>
                  <a:lnTo>
                    <a:pt x="808482" y="48006"/>
                  </a:lnTo>
                  <a:lnTo>
                    <a:pt x="808482" y="46482"/>
                  </a:lnTo>
                  <a:lnTo>
                    <a:pt x="809244" y="51054"/>
                  </a:lnTo>
                  <a:lnTo>
                    <a:pt x="809244" y="49530"/>
                  </a:lnTo>
                  <a:lnTo>
                    <a:pt x="810006" y="54102"/>
                  </a:lnTo>
                  <a:lnTo>
                    <a:pt x="810006" y="280057"/>
                  </a:lnTo>
                  <a:lnTo>
                    <a:pt x="821888" y="269633"/>
                  </a:lnTo>
                  <a:lnTo>
                    <a:pt x="831371" y="252972"/>
                  </a:lnTo>
                  <a:lnTo>
                    <a:pt x="835151" y="233934"/>
                  </a:lnTo>
                  <a:close/>
                </a:path>
                <a:path w="835660" h="290830">
                  <a:moveTo>
                    <a:pt x="781811" y="289886"/>
                  </a:moveTo>
                  <a:lnTo>
                    <a:pt x="781811" y="265176"/>
                  </a:lnTo>
                  <a:lnTo>
                    <a:pt x="777240" y="265176"/>
                  </a:lnTo>
                  <a:lnTo>
                    <a:pt x="778764" y="290322"/>
                  </a:lnTo>
                  <a:lnTo>
                    <a:pt x="781811" y="289886"/>
                  </a:lnTo>
                  <a:close/>
                </a:path>
                <a:path w="835660" h="290830">
                  <a:moveTo>
                    <a:pt x="781811" y="25298"/>
                  </a:moveTo>
                  <a:lnTo>
                    <a:pt x="781811" y="25146"/>
                  </a:lnTo>
                  <a:lnTo>
                    <a:pt x="781050" y="25146"/>
                  </a:lnTo>
                  <a:lnTo>
                    <a:pt x="781811" y="25298"/>
                  </a:lnTo>
                  <a:close/>
                </a:path>
                <a:path w="835660" h="290830">
                  <a:moveTo>
                    <a:pt x="784860" y="289451"/>
                  </a:moveTo>
                  <a:lnTo>
                    <a:pt x="784860" y="264414"/>
                  </a:lnTo>
                  <a:lnTo>
                    <a:pt x="781050" y="265176"/>
                  </a:lnTo>
                  <a:lnTo>
                    <a:pt x="781811" y="265176"/>
                  </a:lnTo>
                  <a:lnTo>
                    <a:pt x="781811" y="289886"/>
                  </a:lnTo>
                  <a:lnTo>
                    <a:pt x="784860" y="289451"/>
                  </a:lnTo>
                  <a:close/>
                </a:path>
                <a:path w="835660" h="290830">
                  <a:moveTo>
                    <a:pt x="784860" y="25908"/>
                  </a:moveTo>
                  <a:lnTo>
                    <a:pt x="784097" y="25146"/>
                  </a:lnTo>
                  <a:lnTo>
                    <a:pt x="784097" y="25755"/>
                  </a:lnTo>
                  <a:lnTo>
                    <a:pt x="784860" y="25908"/>
                  </a:lnTo>
                  <a:close/>
                </a:path>
                <a:path w="835660" h="290830">
                  <a:moveTo>
                    <a:pt x="787908" y="289015"/>
                  </a:moveTo>
                  <a:lnTo>
                    <a:pt x="787908" y="263652"/>
                  </a:lnTo>
                  <a:lnTo>
                    <a:pt x="784097" y="264414"/>
                  </a:lnTo>
                  <a:lnTo>
                    <a:pt x="784860" y="264414"/>
                  </a:lnTo>
                  <a:lnTo>
                    <a:pt x="784860" y="289451"/>
                  </a:lnTo>
                  <a:lnTo>
                    <a:pt x="787908" y="289015"/>
                  </a:lnTo>
                  <a:close/>
                </a:path>
                <a:path w="835660" h="290830">
                  <a:moveTo>
                    <a:pt x="787908" y="26670"/>
                  </a:moveTo>
                  <a:lnTo>
                    <a:pt x="787146" y="25908"/>
                  </a:lnTo>
                  <a:lnTo>
                    <a:pt x="787146" y="26365"/>
                  </a:lnTo>
                  <a:lnTo>
                    <a:pt x="787908" y="26670"/>
                  </a:lnTo>
                  <a:close/>
                </a:path>
                <a:path w="835660" h="290830">
                  <a:moveTo>
                    <a:pt x="790956" y="262128"/>
                  </a:moveTo>
                  <a:lnTo>
                    <a:pt x="787146" y="263652"/>
                  </a:lnTo>
                  <a:lnTo>
                    <a:pt x="787908" y="263652"/>
                  </a:lnTo>
                  <a:lnTo>
                    <a:pt x="787908" y="289015"/>
                  </a:lnTo>
                  <a:lnTo>
                    <a:pt x="789432" y="288798"/>
                  </a:lnTo>
                  <a:lnTo>
                    <a:pt x="790194" y="288519"/>
                  </a:lnTo>
                  <a:lnTo>
                    <a:pt x="790194" y="262890"/>
                  </a:lnTo>
                  <a:lnTo>
                    <a:pt x="790956" y="262128"/>
                  </a:lnTo>
                  <a:close/>
                </a:path>
                <a:path w="835660" h="290830">
                  <a:moveTo>
                    <a:pt x="790956" y="27736"/>
                  </a:moveTo>
                  <a:lnTo>
                    <a:pt x="790956" y="27432"/>
                  </a:lnTo>
                  <a:lnTo>
                    <a:pt x="790194" y="27432"/>
                  </a:lnTo>
                  <a:lnTo>
                    <a:pt x="790956" y="27736"/>
                  </a:lnTo>
                  <a:close/>
                </a:path>
                <a:path w="835660" h="290830">
                  <a:moveTo>
                    <a:pt x="794004" y="287128"/>
                  </a:moveTo>
                  <a:lnTo>
                    <a:pt x="794004" y="261366"/>
                  </a:lnTo>
                  <a:lnTo>
                    <a:pt x="790194" y="262890"/>
                  </a:lnTo>
                  <a:lnTo>
                    <a:pt x="790194" y="288519"/>
                  </a:lnTo>
                  <a:lnTo>
                    <a:pt x="794004" y="287128"/>
                  </a:lnTo>
                  <a:close/>
                </a:path>
                <a:path w="835660" h="290830">
                  <a:moveTo>
                    <a:pt x="794004" y="28956"/>
                  </a:moveTo>
                  <a:lnTo>
                    <a:pt x="792480" y="28194"/>
                  </a:lnTo>
                  <a:lnTo>
                    <a:pt x="793242" y="28651"/>
                  </a:lnTo>
                  <a:lnTo>
                    <a:pt x="794004" y="28956"/>
                  </a:lnTo>
                  <a:close/>
                </a:path>
                <a:path w="835660" h="290830">
                  <a:moveTo>
                    <a:pt x="793242" y="28651"/>
                  </a:moveTo>
                  <a:lnTo>
                    <a:pt x="792480" y="28194"/>
                  </a:lnTo>
                  <a:lnTo>
                    <a:pt x="792480" y="28346"/>
                  </a:lnTo>
                  <a:lnTo>
                    <a:pt x="793242" y="28651"/>
                  </a:lnTo>
                  <a:close/>
                </a:path>
                <a:path w="835660" h="290830">
                  <a:moveTo>
                    <a:pt x="796290" y="286293"/>
                  </a:moveTo>
                  <a:lnTo>
                    <a:pt x="796290" y="259842"/>
                  </a:lnTo>
                  <a:lnTo>
                    <a:pt x="792480" y="261366"/>
                  </a:lnTo>
                  <a:lnTo>
                    <a:pt x="794004" y="261366"/>
                  </a:lnTo>
                  <a:lnTo>
                    <a:pt x="794004" y="287128"/>
                  </a:lnTo>
                  <a:lnTo>
                    <a:pt x="796290" y="286293"/>
                  </a:lnTo>
                  <a:close/>
                </a:path>
                <a:path w="835660" h="290830">
                  <a:moveTo>
                    <a:pt x="794004" y="29108"/>
                  </a:moveTo>
                  <a:lnTo>
                    <a:pt x="794004" y="28956"/>
                  </a:lnTo>
                  <a:lnTo>
                    <a:pt x="793242" y="28651"/>
                  </a:lnTo>
                  <a:lnTo>
                    <a:pt x="794004" y="29108"/>
                  </a:lnTo>
                  <a:close/>
                </a:path>
                <a:path w="835660" h="290830">
                  <a:moveTo>
                    <a:pt x="796290" y="30480"/>
                  </a:moveTo>
                  <a:lnTo>
                    <a:pt x="795528" y="29718"/>
                  </a:lnTo>
                  <a:lnTo>
                    <a:pt x="795528" y="30022"/>
                  </a:lnTo>
                  <a:lnTo>
                    <a:pt x="796290" y="30480"/>
                  </a:lnTo>
                  <a:close/>
                </a:path>
                <a:path w="835660" h="290830">
                  <a:moveTo>
                    <a:pt x="798576" y="257556"/>
                  </a:moveTo>
                  <a:lnTo>
                    <a:pt x="795528" y="259842"/>
                  </a:lnTo>
                  <a:lnTo>
                    <a:pt x="796290" y="259842"/>
                  </a:lnTo>
                  <a:lnTo>
                    <a:pt x="796290" y="286293"/>
                  </a:lnTo>
                  <a:lnTo>
                    <a:pt x="797813" y="285737"/>
                  </a:lnTo>
                  <a:lnTo>
                    <a:pt x="797813" y="258318"/>
                  </a:lnTo>
                  <a:lnTo>
                    <a:pt x="798576" y="257556"/>
                  </a:lnTo>
                  <a:close/>
                </a:path>
                <a:path w="835660" h="290830">
                  <a:moveTo>
                    <a:pt x="803147" y="283789"/>
                  </a:moveTo>
                  <a:lnTo>
                    <a:pt x="803147" y="252984"/>
                  </a:lnTo>
                  <a:lnTo>
                    <a:pt x="797813" y="258318"/>
                  </a:lnTo>
                  <a:lnTo>
                    <a:pt x="797813" y="285737"/>
                  </a:lnTo>
                  <a:lnTo>
                    <a:pt x="803147" y="283789"/>
                  </a:lnTo>
                  <a:close/>
                </a:path>
                <a:path w="835660" h="290830">
                  <a:moveTo>
                    <a:pt x="800861" y="34290"/>
                  </a:moveTo>
                  <a:lnTo>
                    <a:pt x="800100" y="33528"/>
                  </a:lnTo>
                  <a:lnTo>
                    <a:pt x="800100" y="33718"/>
                  </a:lnTo>
                  <a:lnTo>
                    <a:pt x="800861" y="34290"/>
                  </a:lnTo>
                  <a:close/>
                </a:path>
                <a:path w="835660" h="290830">
                  <a:moveTo>
                    <a:pt x="803147" y="37084"/>
                  </a:moveTo>
                  <a:lnTo>
                    <a:pt x="803147" y="36576"/>
                  </a:lnTo>
                  <a:lnTo>
                    <a:pt x="802386" y="35814"/>
                  </a:lnTo>
                  <a:lnTo>
                    <a:pt x="803147" y="37084"/>
                  </a:lnTo>
                  <a:close/>
                </a:path>
                <a:path w="835660" h="290830">
                  <a:moveTo>
                    <a:pt x="804672" y="283233"/>
                  </a:moveTo>
                  <a:lnTo>
                    <a:pt x="804672" y="250698"/>
                  </a:lnTo>
                  <a:lnTo>
                    <a:pt x="802386" y="253746"/>
                  </a:lnTo>
                  <a:lnTo>
                    <a:pt x="803147" y="252984"/>
                  </a:lnTo>
                  <a:lnTo>
                    <a:pt x="803147" y="283789"/>
                  </a:lnTo>
                  <a:lnTo>
                    <a:pt x="804672" y="283233"/>
                  </a:lnTo>
                  <a:close/>
                </a:path>
                <a:path w="835660" h="290830">
                  <a:moveTo>
                    <a:pt x="804672" y="39624"/>
                  </a:moveTo>
                  <a:lnTo>
                    <a:pt x="803910" y="38100"/>
                  </a:lnTo>
                  <a:lnTo>
                    <a:pt x="803910" y="38354"/>
                  </a:lnTo>
                  <a:lnTo>
                    <a:pt x="804672" y="39624"/>
                  </a:lnTo>
                  <a:close/>
                </a:path>
                <a:path w="835660" h="290830">
                  <a:moveTo>
                    <a:pt x="806196" y="282676"/>
                  </a:moveTo>
                  <a:lnTo>
                    <a:pt x="806196" y="248412"/>
                  </a:lnTo>
                  <a:lnTo>
                    <a:pt x="803910" y="251460"/>
                  </a:lnTo>
                  <a:lnTo>
                    <a:pt x="804672" y="250698"/>
                  </a:lnTo>
                  <a:lnTo>
                    <a:pt x="804672" y="283233"/>
                  </a:lnTo>
                  <a:lnTo>
                    <a:pt x="806196" y="282676"/>
                  </a:lnTo>
                  <a:close/>
                </a:path>
                <a:path w="835660" h="290830">
                  <a:moveTo>
                    <a:pt x="806196" y="42418"/>
                  </a:moveTo>
                  <a:lnTo>
                    <a:pt x="806196" y="41910"/>
                  </a:lnTo>
                  <a:lnTo>
                    <a:pt x="805433" y="41148"/>
                  </a:lnTo>
                  <a:lnTo>
                    <a:pt x="806196" y="42418"/>
                  </a:lnTo>
                  <a:close/>
                </a:path>
                <a:path w="835660" h="290830">
                  <a:moveTo>
                    <a:pt x="807719" y="282062"/>
                  </a:moveTo>
                  <a:lnTo>
                    <a:pt x="807719" y="245364"/>
                  </a:lnTo>
                  <a:lnTo>
                    <a:pt x="805433" y="249174"/>
                  </a:lnTo>
                  <a:lnTo>
                    <a:pt x="806196" y="248412"/>
                  </a:lnTo>
                  <a:lnTo>
                    <a:pt x="806196" y="282676"/>
                  </a:lnTo>
                  <a:lnTo>
                    <a:pt x="807607" y="282161"/>
                  </a:lnTo>
                  <a:close/>
                </a:path>
                <a:path w="835660" h="290830">
                  <a:moveTo>
                    <a:pt x="807719" y="44958"/>
                  </a:moveTo>
                  <a:lnTo>
                    <a:pt x="806958" y="43434"/>
                  </a:lnTo>
                  <a:lnTo>
                    <a:pt x="807148" y="44005"/>
                  </a:lnTo>
                  <a:lnTo>
                    <a:pt x="807719" y="44958"/>
                  </a:lnTo>
                  <a:close/>
                </a:path>
                <a:path w="835660" h="290830">
                  <a:moveTo>
                    <a:pt x="807148" y="44005"/>
                  </a:moveTo>
                  <a:lnTo>
                    <a:pt x="806958" y="43434"/>
                  </a:lnTo>
                  <a:lnTo>
                    <a:pt x="806958" y="43688"/>
                  </a:lnTo>
                  <a:lnTo>
                    <a:pt x="807148" y="44005"/>
                  </a:lnTo>
                  <a:close/>
                </a:path>
                <a:path w="835660" h="290830">
                  <a:moveTo>
                    <a:pt x="810006" y="280057"/>
                  </a:moveTo>
                  <a:lnTo>
                    <a:pt x="810006" y="236220"/>
                  </a:lnTo>
                  <a:lnTo>
                    <a:pt x="809244" y="240792"/>
                  </a:lnTo>
                  <a:lnTo>
                    <a:pt x="809244" y="239268"/>
                  </a:lnTo>
                  <a:lnTo>
                    <a:pt x="808482" y="243840"/>
                  </a:lnTo>
                  <a:lnTo>
                    <a:pt x="808482" y="242316"/>
                  </a:lnTo>
                  <a:lnTo>
                    <a:pt x="806958" y="246126"/>
                  </a:lnTo>
                  <a:lnTo>
                    <a:pt x="807719" y="245364"/>
                  </a:lnTo>
                  <a:lnTo>
                    <a:pt x="807719" y="282062"/>
                  </a:lnTo>
                  <a:lnTo>
                    <a:pt x="810006" y="280057"/>
                  </a:lnTo>
                  <a:close/>
                </a:path>
                <a:path w="835660" h="290830">
                  <a:moveTo>
                    <a:pt x="807719" y="45719"/>
                  </a:moveTo>
                  <a:lnTo>
                    <a:pt x="807719" y="44958"/>
                  </a:lnTo>
                  <a:lnTo>
                    <a:pt x="807148" y="44005"/>
                  </a:lnTo>
                  <a:lnTo>
                    <a:pt x="807719" y="45719"/>
                  </a:lnTo>
                  <a:close/>
                </a:path>
                <a:path w="835660" h="290830">
                  <a:moveTo>
                    <a:pt x="810006" y="57150"/>
                  </a:moveTo>
                  <a:lnTo>
                    <a:pt x="810006" y="54102"/>
                  </a:lnTo>
                  <a:lnTo>
                    <a:pt x="809244" y="52578"/>
                  </a:lnTo>
                  <a:lnTo>
                    <a:pt x="810006" y="57150"/>
                  </a:lnTo>
                  <a:close/>
                </a:path>
                <a:path w="835660" h="290830">
                  <a:moveTo>
                    <a:pt x="810006" y="236220"/>
                  </a:moveTo>
                  <a:lnTo>
                    <a:pt x="810006" y="233172"/>
                  </a:lnTo>
                  <a:lnTo>
                    <a:pt x="809244" y="236982"/>
                  </a:lnTo>
                  <a:lnTo>
                    <a:pt x="810006" y="236220"/>
                  </a:lnTo>
                  <a:close/>
                </a:path>
              </a:pathLst>
            </a:custGeom>
            <a:solidFill>
              <a:srgbClr val="705650"/>
            </a:solidFill>
          </p:spPr>
          <p:txBody>
            <a:bodyPr wrap="square" lIns="0" tIns="0" rIns="0" bIns="0" rtlCol="0"/>
            <a:lstStyle/>
            <a:p>
              <a:endParaRPr/>
            </a:p>
          </p:txBody>
        </p:sp>
      </p:grpSp>
      <p:sp>
        <p:nvSpPr>
          <p:cNvPr id="33" name="object 33"/>
          <p:cNvSpPr txBox="1"/>
          <p:nvPr/>
        </p:nvSpPr>
        <p:spPr>
          <a:xfrm>
            <a:off x="4017905" y="2556763"/>
            <a:ext cx="1221105" cy="260985"/>
          </a:xfrm>
          <a:prstGeom prst="rect">
            <a:avLst/>
          </a:prstGeom>
        </p:spPr>
        <p:txBody>
          <a:bodyPr vert="horz" wrap="square" lIns="0" tIns="11430" rIns="0" bIns="0" rtlCol="0">
            <a:spAutoFit/>
          </a:bodyPr>
          <a:lstStyle/>
          <a:p>
            <a:pPr marL="38100">
              <a:lnSpc>
                <a:spcPct val="100000"/>
              </a:lnSpc>
              <a:spcBef>
                <a:spcPts val="90"/>
              </a:spcBef>
            </a:pPr>
            <a:r>
              <a:rPr sz="2325" b="1" spc="-30" baseline="1792" dirty="0">
                <a:solidFill>
                  <a:srgbClr val="705650"/>
                </a:solidFill>
                <a:latin typeface="Calibri"/>
                <a:cs typeface="Calibri"/>
              </a:rPr>
              <a:t>1</a:t>
            </a:r>
            <a:r>
              <a:rPr sz="2325" b="1" spc="172" baseline="1792" dirty="0">
                <a:solidFill>
                  <a:srgbClr val="705650"/>
                </a:solidFill>
                <a:latin typeface="Microsoft JhengHei"/>
                <a:cs typeface="Microsoft JhengHei"/>
              </a:rPr>
              <a:t>顆</a:t>
            </a:r>
            <a:r>
              <a:rPr sz="1800" b="1" spc="262" baseline="6944" dirty="0">
                <a:solidFill>
                  <a:srgbClr val="705650"/>
                </a:solidFill>
                <a:latin typeface="Microsoft JhengHei"/>
                <a:cs typeface="Microsoft JhengHei"/>
              </a:rPr>
              <a:t>及</a:t>
            </a:r>
            <a:r>
              <a:rPr sz="2325" b="1" baseline="26881" dirty="0">
                <a:solidFill>
                  <a:srgbClr val="705650"/>
                </a:solidFill>
                <a:latin typeface="Calibri"/>
                <a:cs typeface="Calibri"/>
              </a:rPr>
              <a:t>RPT</a:t>
            </a:r>
            <a:r>
              <a:rPr sz="2325" b="1" spc="52" baseline="26881" dirty="0">
                <a:solidFill>
                  <a:srgbClr val="705650"/>
                </a:solidFill>
                <a:latin typeface="Calibri"/>
                <a:cs typeface="Calibri"/>
              </a:rPr>
              <a:t> </a:t>
            </a:r>
            <a:r>
              <a:rPr sz="1550" b="1" spc="-20" dirty="0">
                <a:solidFill>
                  <a:srgbClr val="705650"/>
                </a:solidFill>
                <a:latin typeface="Calibri"/>
                <a:cs typeface="Calibri"/>
              </a:rPr>
              <a:t>2</a:t>
            </a:r>
            <a:r>
              <a:rPr sz="1550" b="1" spc="-50" dirty="0">
                <a:solidFill>
                  <a:srgbClr val="705650"/>
                </a:solidFill>
                <a:latin typeface="Microsoft JhengHei"/>
                <a:cs typeface="Microsoft JhengHei"/>
              </a:rPr>
              <a:t>顆</a:t>
            </a:r>
            <a:endParaRPr sz="1550">
              <a:latin typeface="Microsoft JhengHei"/>
              <a:cs typeface="Microsoft JhengHei"/>
            </a:endParaRPr>
          </a:p>
        </p:txBody>
      </p:sp>
      <p:grpSp>
        <p:nvGrpSpPr>
          <p:cNvPr id="34" name="object 34"/>
          <p:cNvGrpSpPr/>
          <p:nvPr/>
        </p:nvGrpSpPr>
        <p:grpSpPr>
          <a:xfrm>
            <a:off x="2656217" y="2010155"/>
            <a:ext cx="2966720" cy="2999740"/>
            <a:chOff x="2656217" y="2010155"/>
            <a:chExt cx="2966720" cy="2999740"/>
          </a:xfrm>
        </p:grpSpPr>
        <p:pic>
          <p:nvPicPr>
            <p:cNvPr id="35" name="object 35"/>
            <p:cNvPicPr/>
            <p:nvPr/>
          </p:nvPicPr>
          <p:blipFill>
            <a:blip r:embed="rId11" cstate="print"/>
            <a:stretch>
              <a:fillRect/>
            </a:stretch>
          </p:blipFill>
          <p:spPr>
            <a:xfrm>
              <a:off x="5093855" y="2010155"/>
              <a:ext cx="528827" cy="489965"/>
            </a:xfrm>
            <a:prstGeom prst="rect">
              <a:avLst/>
            </a:prstGeom>
          </p:spPr>
        </p:pic>
        <p:pic>
          <p:nvPicPr>
            <p:cNvPr id="36" name="object 36"/>
            <p:cNvPicPr/>
            <p:nvPr/>
          </p:nvPicPr>
          <p:blipFill>
            <a:blip r:embed="rId12" cstate="print"/>
            <a:stretch>
              <a:fillRect/>
            </a:stretch>
          </p:blipFill>
          <p:spPr>
            <a:xfrm>
              <a:off x="5093855" y="3054095"/>
              <a:ext cx="528827" cy="489965"/>
            </a:xfrm>
            <a:prstGeom prst="rect">
              <a:avLst/>
            </a:prstGeom>
          </p:spPr>
        </p:pic>
        <p:sp>
          <p:nvSpPr>
            <p:cNvPr id="37" name="object 37"/>
            <p:cNvSpPr/>
            <p:nvPr/>
          </p:nvSpPr>
          <p:spPr>
            <a:xfrm>
              <a:off x="2656217" y="4990338"/>
              <a:ext cx="2765425" cy="19050"/>
            </a:xfrm>
            <a:custGeom>
              <a:avLst/>
              <a:gdLst/>
              <a:ahLst/>
              <a:cxnLst/>
              <a:rect l="l" t="t" r="r" b="b"/>
              <a:pathLst>
                <a:path w="2765425" h="19050">
                  <a:moveTo>
                    <a:pt x="2765298" y="16763"/>
                  </a:moveTo>
                  <a:lnTo>
                    <a:pt x="2765298" y="0"/>
                  </a:lnTo>
                  <a:lnTo>
                    <a:pt x="0" y="2285"/>
                  </a:lnTo>
                  <a:lnTo>
                    <a:pt x="0" y="19050"/>
                  </a:lnTo>
                  <a:lnTo>
                    <a:pt x="2765298" y="16763"/>
                  </a:lnTo>
                  <a:close/>
                </a:path>
              </a:pathLst>
            </a:custGeom>
            <a:solidFill>
              <a:srgbClr val="BFA3C9"/>
            </a:solidFill>
          </p:spPr>
          <p:txBody>
            <a:bodyPr wrap="square" lIns="0" tIns="0" rIns="0" bIns="0" rtlCol="0"/>
            <a:lstStyle/>
            <a:p>
              <a:endParaRPr/>
            </a:p>
          </p:txBody>
        </p:sp>
      </p:grpSp>
      <p:sp>
        <p:nvSpPr>
          <p:cNvPr id="38" name="object 38"/>
          <p:cNvSpPr txBox="1"/>
          <p:nvPr/>
        </p:nvSpPr>
        <p:spPr>
          <a:xfrm>
            <a:off x="3391795" y="1722373"/>
            <a:ext cx="374015" cy="184150"/>
          </a:xfrm>
          <a:prstGeom prst="rect">
            <a:avLst/>
          </a:prstGeom>
        </p:spPr>
        <p:txBody>
          <a:bodyPr vert="horz" wrap="square" lIns="0" tIns="17145" rIns="0" bIns="0" rtlCol="0">
            <a:spAutoFit/>
          </a:bodyPr>
          <a:lstStyle/>
          <a:p>
            <a:pPr marL="12700">
              <a:lnSpc>
                <a:spcPct val="100000"/>
              </a:lnSpc>
              <a:spcBef>
                <a:spcPts val="135"/>
              </a:spcBef>
            </a:pPr>
            <a:r>
              <a:rPr sz="1000" b="1" dirty="0">
                <a:solidFill>
                  <a:srgbClr val="904A4A"/>
                </a:solidFill>
                <a:latin typeface="Calibri"/>
                <a:cs typeface="Calibri"/>
              </a:rPr>
              <a:t>(28</a:t>
            </a:r>
            <a:r>
              <a:rPr sz="1000" b="1" dirty="0">
                <a:solidFill>
                  <a:srgbClr val="904A4A"/>
                </a:solidFill>
                <a:latin typeface="Microsoft JhengHei"/>
                <a:cs typeface="Microsoft JhengHei"/>
              </a:rPr>
              <a:t>天</a:t>
            </a:r>
            <a:r>
              <a:rPr sz="1000" b="1" spc="-50" dirty="0">
                <a:solidFill>
                  <a:srgbClr val="904A4A"/>
                </a:solidFill>
                <a:latin typeface="Calibri"/>
                <a:cs typeface="Calibri"/>
              </a:rPr>
              <a:t>)</a:t>
            </a:r>
            <a:endParaRPr sz="1000">
              <a:latin typeface="Calibri"/>
              <a:cs typeface="Calibri"/>
            </a:endParaRPr>
          </a:p>
        </p:txBody>
      </p:sp>
      <p:sp>
        <p:nvSpPr>
          <p:cNvPr id="39" name="object 39"/>
          <p:cNvSpPr txBox="1"/>
          <p:nvPr/>
        </p:nvSpPr>
        <p:spPr>
          <a:xfrm>
            <a:off x="3225425" y="5611558"/>
            <a:ext cx="305435" cy="196215"/>
          </a:xfrm>
          <a:prstGeom prst="rect">
            <a:avLst/>
          </a:prstGeom>
        </p:spPr>
        <p:txBody>
          <a:bodyPr vert="horz" wrap="square" lIns="0" tIns="0" rIns="0" bIns="0" rtlCol="0">
            <a:spAutoFit/>
          </a:bodyPr>
          <a:lstStyle/>
          <a:p>
            <a:pPr>
              <a:lnSpc>
                <a:spcPts val="1465"/>
              </a:lnSpc>
            </a:pPr>
            <a:r>
              <a:rPr sz="1550" b="1" spc="-25" dirty="0">
                <a:solidFill>
                  <a:srgbClr val="705650"/>
                </a:solidFill>
                <a:latin typeface="Calibri"/>
                <a:cs typeface="Calibri"/>
              </a:rPr>
              <a:t>INH</a:t>
            </a:r>
            <a:endParaRPr sz="1550">
              <a:latin typeface="Calibri"/>
              <a:cs typeface="Calibri"/>
            </a:endParaRPr>
          </a:p>
        </p:txBody>
      </p:sp>
      <p:pic>
        <p:nvPicPr>
          <p:cNvPr id="40" name="object 40"/>
          <p:cNvPicPr/>
          <p:nvPr/>
        </p:nvPicPr>
        <p:blipFill>
          <a:blip r:embed="rId13" cstate="print"/>
          <a:stretch>
            <a:fillRect/>
          </a:stretch>
        </p:blipFill>
        <p:spPr>
          <a:xfrm>
            <a:off x="4057535" y="5002529"/>
            <a:ext cx="1018794" cy="669798"/>
          </a:xfrm>
          <a:prstGeom prst="rect">
            <a:avLst/>
          </a:prstGeom>
        </p:spPr>
      </p:pic>
      <p:sp>
        <p:nvSpPr>
          <p:cNvPr id="41" name="object 41"/>
          <p:cNvSpPr txBox="1"/>
          <p:nvPr/>
        </p:nvSpPr>
        <p:spPr>
          <a:xfrm>
            <a:off x="2815723" y="4374133"/>
            <a:ext cx="221615" cy="490855"/>
          </a:xfrm>
          <a:prstGeom prst="rect">
            <a:avLst/>
          </a:prstGeom>
        </p:spPr>
        <p:txBody>
          <a:bodyPr vert="horz" wrap="square" lIns="0" tIns="24765" rIns="0" bIns="0" rtlCol="0">
            <a:spAutoFit/>
          </a:bodyPr>
          <a:lstStyle/>
          <a:p>
            <a:pPr marL="12700" marR="5080">
              <a:lnSpc>
                <a:spcPts val="1810"/>
              </a:lnSpc>
              <a:spcBef>
                <a:spcPts val="195"/>
              </a:spcBef>
            </a:pPr>
            <a:r>
              <a:rPr sz="1550" b="1" spc="-50" dirty="0">
                <a:solidFill>
                  <a:srgbClr val="705650"/>
                </a:solidFill>
                <a:latin typeface="Microsoft JhengHei"/>
                <a:cs typeface="Microsoft JhengHei"/>
              </a:rPr>
              <a:t>複方</a:t>
            </a:r>
            <a:endParaRPr sz="1550">
              <a:latin typeface="Microsoft JhengHei"/>
              <a:cs typeface="Microsoft JhengHei"/>
            </a:endParaRPr>
          </a:p>
        </p:txBody>
      </p:sp>
      <p:sp>
        <p:nvSpPr>
          <p:cNvPr id="42" name="object 42"/>
          <p:cNvSpPr txBox="1"/>
          <p:nvPr/>
        </p:nvSpPr>
        <p:spPr>
          <a:xfrm>
            <a:off x="2815723" y="5230614"/>
            <a:ext cx="221615" cy="490855"/>
          </a:xfrm>
          <a:prstGeom prst="rect">
            <a:avLst/>
          </a:prstGeom>
        </p:spPr>
        <p:txBody>
          <a:bodyPr vert="horz" wrap="square" lIns="0" tIns="24765" rIns="0" bIns="0" rtlCol="0">
            <a:spAutoFit/>
          </a:bodyPr>
          <a:lstStyle/>
          <a:p>
            <a:pPr marL="12700" marR="5080">
              <a:lnSpc>
                <a:spcPts val="1810"/>
              </a:lnSpc>
              <a:spcBef>
                <a:spcPts val="195"/>
              </a:spcBef>
            </a:pPr>
            <a:r>
              <a:rPr sz="1550" b="1" spc="-50" dirty="0">
                <a:solidFill>
                  <a:srgbClr val="705650"/>
                </a:solidFill>
                <a:latin typeface="Microsoft JhengHei"/>
                <a:cs typeface="Microsoft JhengHei"/>
              </a:rPr>
              <a:t>單方</a:t>
            </a:r>
            <a:endParaRPr sz="1550">
              <a:latin typeface="Microsoft JhengHei"/>
              <a:cs typeface="Microsoft JhengHei"/>
            </a:endParaRPr>
          </a:p>
        </p:txBody>
      </p:sp>
      <p:sp>
        <p:nvSpPr>
          <p:cNvPr id="43" name="object 43"/>
          <p:cNvSpPr txBox="1"/>
          <p:nvPr/>
        </p:nvSpPr>
        <p:spPr>
          <a:xfrm>
            <a:off x="4234305" y="5549901"/>
            <a:ext cx="734060" cy="260985"/>
          </a:xfrm>
          <a:prstGeom prst="rect">
            <a:avLst/>
          </a:prstGeom>
        </p:spPr>
        <p:txBody>
          <a:bodyPr vert="horz" wrap="square" lIns="0" tIns="11430" rIns="0" bIns="0" rtlCol="0">
            <a:spAutoFit/>
          </a:bodyPr>
          <a:lstStyle/>
          <a:p>
            <a:pPr marL="38100">
              <a:lnSpc>
                <a:spcPct val="100000"/>
              </a:lnSpc>
              <a:spcBef>
                <a:spcPts val="90"/>
              </a:spcBef>
            </a:pPr>
            <a:r>
              <a:rPr sz="1550" b="1" dirty="0">
                <a:solidFill>
                  <a:srgbClr val="705650"/>
                </a:solidFill>
                <a:latin typeface="Calibri"/>
                <a:cs typeface="Calibri"/>
              </a:rPr>
              <a:t>RPT</a:t>
            </a:r>
            <a:r>
              <a:rPr sz="1550" b="1" spc="25" dirty="0">
                <a:solidFill>
                  <a:srgbClr val="705650"/>
                </a:solidFill>
                <a:latin typeface="Calibri"/>
                <a:cs typeface="Calibri"/>
              </a:rPr>
              <a:t> </a:t>
            </a:r>
            <a:r>
              <a:rPr sz="2325" b="1" spc="-30" baseline="-19713" dirty="0">
                <a:solidFill>
                  <a:srgbClr val="705650"/>
                </a:solidFill>
                <a:latin typeface="Calibri"/>
                <a:cs typeface="Calibri"/>
              </a:rPr>
              <a:t>6</a:t>
            </a:r>
            <a:r>
              <a:rPr sz="2325" b="1" spc="-75" baseline="-19713" dirty="0">
                <a:solidFill>
                  <a:srgbClr val="705650"/>
                </a:solidFill>
                <a:latin typeface="Microsoft JhengHei"/>
                <a:cs typeface="Microsoft JhengHei"/>
              </a:rPr>
              <a:t>顆</a:t>
            </a:r>
            <a:endParaRPr sz="2325" baseline="-19713">
              <a:latin typeface="Microsoft JhengHei"/>
              <a:cs typeface="Microsoft JhengHei"/>
            </a:endParaRPr>
          </a:p>
        </p:txBody>
      </p:sp>
      <p:pic>
        <p:nvPicPr>
          <p:cNvPr id="44" name="object 44"/>
          <p:cNvPicPr/>
          <p:nvPr/>
        </p:nvPicPr>
        <p:blipFill>
          <a:blip r:embed="rId14" cstate="print"/>
          <a:stretch>
            <a:fillRect/>
          </a:stretch>
        </p:blipFill>
        <p:spPr>
          <a:xfrm>
            <a:off x="2644025" y="3903726"/>
            <a:ext cx="2992374" cy="2071878"/>
          </a:xfrm>
          <a:prstGeom prst="rect">
            <a:avLst/>
          </a:prstGeom>
        </p:spPr>
      </p:pic>
      <p:sp>
        <p:nvSpPr>
          <p:cNvPr id="45" name="object 45"/>
          <p:cNvSpPr txBox="1"/>
          <p:nvPr/>
        </p:nvSpPr>
        <p:spPr>
          <a:xfrm>
            <a:off x="3723265" y="3799585"/>
            <a:ext cx="2193925" cy="184150"/>
          </a:xfrm>
          <a:prstGeom prst="rect">
            <a:avLst/>
          </a:prstGeom>
        </p:spPr>
        <p:txBody>
          <a:bodyPr vert="horz" wrap="square" lIns="0" tIns="17145" rIns="0" bIns="0" rtlCol="0">
            <a:spAutoFit/>
          </a:bodyPr>
          <a:lstStyle/>
          <a:p>
            <a:pPr marL="12700">
              <a:lnSpc>
                <a:spcPct val="100000"/>
              </a:lnSpc>
              <a:spcBef>
                <a:spcPts val="135"/>
              </a:spcBef>
            </a:pPr>
            <a:r>
              <a:rPr sz="1000" b="1" dirty="0">
                <a:solidFill>
                  <a:srgbClr val="585858"/>
                </a:solidFill>
                <a:latin typeface="Microsoft JhengHei"/>
                <a:cs typeface="Microsoft JhengHei"/>
              </a:rPr>
              <a:t>每日最大劑</a:t>
            </a:r>
            <a:r>
              <a:rPr sz="1000" b="1" spc="275" dirty="0">
                <a:solidFill>
                  <a:srgbClr val="585858"/>
                </a:solidFill>
                <a:latin typeface="Microsoft JhengHei"/>
                <a:cs typeface="Microsoft JhengHei"/>
              </a:rPr>
              <a:t>量</a:t>
            </a:r>
            <a:r>
              <a:rPr sz="1000" b="1" dirty="0">
                <a:solidFill>
                  <a:srgbClr val="585858"/>
                </a:solidFill>
                <a:latin typeface="Calibri"/>
                <a:cs typeface="Calibri"/>
              </a:rPr>
              <a:t>INH</a:t>
            </a:r>
            <a:r>
              <a:rPr sz="1000" b="1" spc="175" dirty="0">
                <a:solidFill>
                  <a:srgbClr val="585858"/>
                </a:solidFill>
                <a:latin typeface="Calibri"/>
                <a:cs typeface="Calibri"/>
              </a:rPr>
              <a:t> </a:t>
            </a:r>
            <a:r>
              <a:rPr sz="1000" b="1" dirty="0">
                <a:solidFill>
                  <a:srgbClr val="585858"/>
                </a:solidFill>
                <a:latin typeface="Calibri"/>
                <a:cs typeface="Calibri"/>
              </a:rPr>
              <a:t>900mg</a:t>
            </a:r>
            <a:r>
              <a:rPr sz="1000" b="1" dirty="0">
                <a:solidFill>
                  <a:srgbClr val="585858"/>
                </a:solidFill>
                <a:latin typeface="Microsoft JhengHei"/>
                <a:cs typeface="Microsoft JhengHei"/>
              </a:rPr>
              <a:t>、</a:t>
            </a:r>
            <a:r>
              <a:rPr sz="1000" b="1" dirty="0">
                <a:solidFill>
                  <a:srgbClr val="585858"/>
                </a:solidFill>
                <a:latin typeface="Calibri"/>
                <a:cs typeface="Calibri"/>
              </a:rPr>
              <a:t>RPT</a:t>
            </a:r>
            <a:r>
              <a:rPr sz="1000" b="1" spc="170" dirty="0">
                <a:solidFill>
                  <a:srgbClr val="585858"/>
                </a:solidFill>
                <a:latin typeface="Calibri"/>
                <a:cs typeface="Calibri"/>
              </a:rPr>
              <a:t> </a:t>
            </a:r>
            <a:r>
              <a:rPr sz="1000" b="1" spc="-10" dirty="0">
                <a:solidFill>
                  <a:srgbClr val="585858"/>
                </a:solidFill>
                <a:latin typeface="Calibri"/>
                <a:cs typeface="Calibri"/>
              </a:rPr>
              <a:t>900mg</a:t>
            </a:r>
            <a:endParaRPr sz="1000">
              <a:latin typeface="Calibri"/>
              <a:cs typeface="Calibri"/>
            </a:endParaRPr>
          </a:p>
        </p:txBody>
      </p:sp>
      <p:sp>
        <p:nvSpPr>
          <p:cNvPr id="46" name="object 46"/>
          <p:cNvSpPr txBox="1"/>
          <p:nvPr/>
        </p:nvSpPr>
        <p:spPr>
          <a:xfrm>
            <a:off x="3176657" y="5661151"/>
            <a:ext cx="1475105" cy="260985"/>
          </a:xfrm>
          <a:prstGeom prst="rect">
            <a:avLst/>
          </a:prstGeom>
        </p:spPr>
        <p:txBody>
          <a:bodyPr vert="horz" wrap="square" lIns="0" tIns="11430" rIns="0" bIns="0" rtlCol="0">
            <a:spAutoFit/>
          </a:bodyPr>
          <a:lstStyle/>
          <a:p>
            <a:pPr marL="38100">
              <a:lnSpc>
                <a:spcPct val="100000"/>
              </a:lnSpc>
              <a:spcBef>
                <a:spcPts val="90"/>
              </a:spcBef>
            </a:pPr>
            <a:r>
              <a:rPr sz="1000" b="1" dirty="0">
                <a:solidFill>
                  <a:srgbClr val="705650"/>
                </a:solidFill>
                <a:latin typeface="Calibri"/>
                <a:cs typeface="Calibri"/>
              </a:rPr>
              <a:t>300mg</a:t>
            </a:r>
            <a:r>
              <a:rPr sz="1000" b="1" spc="25" dirty="0">
                <a:solidFill>
                  <a:srgbClr val="705650"/>
                </a:solidFill>
                <a:latin typeface="Calibri"/>
                <a:cs typeface="Calibri"/>
              </a:rPr>
              <a:t> </a:t>
            </a:r>
            <a:r>
              <a:rPr sz="2325" b="1" spc="-30" baseline="10752" dirty="0">
                <a:solidFill>
                  <a:srgbClr val="705650"/>
                </a:solidFill>
                <a:latin typeface="Calibri"/>
                <a:cs typeface="Calibri"/>
              </a:rPr>
              <a:t>3</a:t>
            </a:r>
            <a:r>
              <a:rPr sz="2325" b="1" spc="277" baseline="10752" dirty="0">
                <a:solidFill>
                  <a:srgbClr val="705650"/>
                </a:solidFill>
                <a:latin typeface="Microsoft JhengHei"/>
                <a:cs typeface="Microsoft JhengHei"/>
              </a:rPr>
              <a:t>顆 </a:t>
            </a:r>
            <a:r>
              <a:rPr sz="1800" b="1" spc="300" baseline="23148" dirty="0">
                <a:solidFill>
                  <a:srgbClr val="705650"/>
                </a:solidFill>
                <a:latin typeface="Microsoft JhengHei"/>
                <a:cs typeface="Microsoft JhengHei"/>
              </a:rPr>
              <a:t>及 </a:t>
            </a:r>
            <a:r>
              <a:rPr sz="1000" b="1" spc="-10" dirty="0">
                <a:solidFill>
                  <a:srgbClr val="705650"/>
                </a:solidFill>
                <a:latin typeface="Calibri"/>
                <a:cs typeface="Calibri"/>
              </a:rPr>
              <a:t>150mg</a:t>
            </a:r>
            <a:endParaRPr sz="1000">
              <a:latin typeface="Calibri"/>
              <a:cs typeface="Calibri"/>
            </a:endParaRPr>
          </a:p>
        </p:txBody>
      </p:sp>
      <p:sp>
        <p:nvSpPr>
          <p:cNvPr id="47" name="object 47"/>
          <p:cNvSpPr txBox="1"/>
          <p:nvPr/>
        </p:nvSpPr>
        <p:spPr>
          <a:xfrm>
            <a:off x="3447421" y="4581397"/>
            <a:ext cx="396875" cy="359410"/>
          </a:xfrm>
          <a:prstGeom prst="rect">
            <a:avLst/>
          </a:prstGeom>
        </p:spPr>
        <p:txBody>
          <a:bodyPr vert="horz" wrap="square" lIns="0" tIns="11430" rIns="0" bIns="0" rtlCol="0">
            <a:spAutoFit/>
          </a:bodyPr>
          <a:lstStyle/>
          <a:p>
            <a:pPr marL="45720">
              <a:lnSpc>
                <a:spcPts val="1645"/>
              </a:lnSpc>
              <a:spcBef>
                <a:spcPts val="90"/>
              </a:spcBef>
            </a:pPr>
            <a:r>
              <a:rPr sz="1550" b="1" spc="-25" dirty="0">
                <a:solidFill>
                  <a:srgbClr val="705650"/>
                </a:solidFill>
                <a:latin typeface="Calibri"/>
                <a:cs typeface="Calibri"/>
              </a:rPr>
              <a:t>INH</a:t>
            </a:r>
            <a:endParaRPr sz="1550">
              <a:latin typeface="Calibri"/>
              <a:cs typeface="Calibri"/>
            </a:endParaRPr>
          </a:p>
          <a:p>
            <a:pPr marL="12700">
              <a:lnSpc>
                <a:spcPts val="985"/>
              </a:lnSpc>
            </a:pPr>
            <a:r>
              <a:rPr sz="1000" b="1" spc="-10" dirty="0">
                <a:solidFill>
                  <a:srgbClr val="705650"/>
                </a:solidFill>
                <a:latin typeface="Calibri"/>
                <a:cs typeface="Calibri"/>
              </a:rPr>
              <a:t>300mg</a:t>
            </a:r>
            <a:endParaRPr sz="1000">
              <a:latin typeface="Calibri"/>
              <a:cs typeface="Calibri"/>
            </a:endParaRPr>
          </a:p>
        </p:txBody>
      </p:sp>
      <p:sp>
        <p:nvSpPr>
          <p:cNvPr id="48" name="object 48"/>
          <p:cNvSpPr txBox="1"/>
          <p:nvPr/>
        </p:nvSpPr>
        <p:spPr>
          <a:xfrm>
            <a:off x="4025779" y="4584445"/>
            <a:ext cx="396875" cy="359410"/>
          </a:xfrm>
          <a:prstGeom prst="rect">
            <a:avLst/>
          </a:prstGeom>
        </p:spPr>
        <p:txBody>
          <a:bodyPr vert="horz" wrap="square" lIns="0" tIns="11430" rIns="0" bIns="0" rtlCol="0">
            <a:spAutoFit/>
          </a:bodyPr>
          <a:lstStyle/>
          <a:p>
            <a:pPr marL="42545">
              <a:lnSpc>
                <a:spcPts val="1645"/>
              </a:lnSpc>
              <a:spcBef>
                <a:spcPts val="90"/>
              </a:spcBef>
            </a:pPr>
            <a:r>
              <a:rPr sz="1550" b="1" spc="-25" dirty="0">
                <a:solidFill>
                  <a:srgbClr val="705650"/>
                </a:solidFill>
                <a:latin typeface="Calibri"/>
                <a:cs typeface="Calibri"/>
              </a:rPr>
              <a:t>RPT</a:t>
            </a:r>
            <a:endParaRPr sz="1550">
              <a:latin typeface="Calibri"/>
              <a:cs typeface="Calibri"/>
            </a:endParaRPr>
          </a:p>
          <a:p>
            <a:pPr marL="12700">
              <a:lnSpc>
                <a:spcPts val="985"/>
              </a:lnSpc>
            </a:pPr>
            <a:r>
              <a:rPr sz="1000" b="1" spc="-10" dirty="0">
                <a:solidFill>
                  <a:srgbClr val="705650"/>
                </a:solidFill>
                <a:latin typeface="Calibri"/>
                <a:cs typeface="Calibri"/>
              </a:rPr>
              <a:t>300mg</a:t>
            </a:r>
            <a:endParaRPr sz="1000">
              <a:latin typeface="Calibri"/>
              <a:cs typeface="Calibri"/>
            </a:endParaRPr>
          </a:p>
        </p:txBody>
      </p:sp>
      <p:sp>
        <p:nvSpPr>
          <p:cNvPr id="49" name="object 49"/>
          <p:cNvSpPr txBox="1"/>
          <p:nvPr/>
        </p:nvSpPr>
        <p:spPr>
          <a:xfrm>
            <a:off x="4608709" y="4652264"/>
            <a:ext cx="320675" cy="260985"/>
          </a:xfrm>
          <a:prstGeom prst="rect">
            <a:avLst/>
          </a:prstGeom>
        </p:spPr>
        <p:txBody>
          <a:bodyPr vert="horz" wrap="square" lIns="0" tIns="11430" rIns="0" bIns="0" rtlCol="0">
            <a:spAutoFit/>
          </a:bodyPr>
          <a:lstStyle/>
          <a:p>
            <a:pPr marL="12700">
              <a:lnSpc>
                <a:spcPct val="100000"/>
              </a:lnSpc>
              <a:spcBef>
                <a:spcPts val="90"/>
              </a:spcBef>
            </a:pPr>
            <a:r>
              <a:rPr sz="1550" b="1" spc="-20" dirty="0">
                <a:solidFill>
                  <a:srgbClr val="705650"/>
                </a:solidFill>
                <a:latin typeface="Calibri"/>
                <a:cs typeface="Calibri"/>
              </a:rPr>
              <a:t>3</a:t>
            </a:r>
            <a:r>
              <a:rPr sz="1550" b="1" spc="-60" dirty="0">
                <a:solidFill>
                  <a:srgbClr val="705650"/>
                </a:solidFill>
                <a:latin typeface="Microsoft JhengHei"/>
                <a:cs typeface="Microsoft JhengHei"/>
              </a:rPr>
              <a:t>顆</a:t>
            </a:r>
            <a:endParaRPr sz="1550">
              <a:latin typeface="Microsoft JhengHei"/>
              <a:cs typeface="Microsoft JhengHei"/>
            </a:endParaRPr>
          </a:p>
        </p:txBody>
      </p:sp>
      <p:sp>
        <p:nvSpPr>
          <p:cNvPr id="50" name="object 50"/>
          <p:cNvSpPr txBox="1"/>
          <p:nvPr/>
        </p:nvSpPr>
        <p:spPr>
          <a:xfrm>
            <a:off x="2822327" y="3795776"/>
            <a:ext cx="985519" cy="342265"/>
          </a:xfrm>
          <a:prstGeom prst="rect">
            <a:avLst/>
          </a:prstGeom>
        </p:spPr>
        <p:txBody>
          <a:bodyPr vert="horz" wrap="square" lIns="0" tIns="15875" rIns="0" bIns="0" rtlCol="0">
            <a:spAutoFit/>
          </a:bodyPr>
          <a:lstStyle/>
          <a:p>
            <a:pPr marL="38100">
              <a:lnSpc>
                <a:spcPct val="100000"/>
              </a:lnSpc>
              <a:spcBef>
                <a:spcPts val="125"/>
              </a:spcBef>
            </a:pPr>
            <a:r>
              <a:rPr sz="3075" b="1" spc="-15" baseline="-6775" dirty="0">
                <a:solidFill>
                  <a:srgbClr val="FFFFFF"/>
                </a:solidFill>
                <a:latin typeface="Calibri"/>
                <a:cs typeface="Calibri"/>
              </a:rPr>
              <a:t>3HP</a:t>
            </a:r>
            <a:r>
              <a:rPr sz="1000" b="1" spc="-10" dirty="0">
                <a:solidFill>
                  <a:srgbClr val="825591"/>
                </a:solidFill>
                <a:latin typeface="Calibri"/>
                <a:cs typeface="Calibri"/>
              </a:rPr>
              <a:t>(12</a:t>
            </a:r>
            <a:r>
              <a:rPr sz="1000" b="1" dirty="0">
                <a:solidFill>
                  <a:srgbClr val="825591"/>
                </a:solidFill>
                <a:latin typeface="Microsoft JhengHei"/>
                <a:cs typeface="Microsoft JhengHei"/>
              </a:rPr>
              <a:t>劑次</a:t>
            </a:r>
            <a:r>
              <a:rPr sz="1000" b="1" spc="-50" dirty="0">
                <a:solidFill>
                  <a:srgbClr val="825591"/>
                </a:solidFill>
                <a:latin typeface="Calibri"/>
                <a:cs typeface="Calibri"/>
              </a:rPr>
              <a:t>)</a:t>
            </a:r>
            <a:endParaRPr sz="1000">
              <a:latin typeface="Calibri"/>
              <a:cs typeface="Calibri"/>
            </a:endParaRPr>
          </a:p>
        </p:txBody>
      </p:sp>
      <p:pic>
        <p:nvPicPr>
          <p:cNvPr id="51" name="object 51"/>
          <p:cNvPicPr/>
          <p:nvPr/>
        </p:nvPicPr>
        <p:blipFill>
          <a:blip r:embed="rId15" cstate="print"/>
          <a:stretch>
            <a:fillRect/>
          </a:stretch>
        </p:blipFill>
        <p:spPr>
          <a:xfrm>
            <a:off x="5923673" y="1690877"/>
            <a:ext cx="2790443" cy="3509771"/>
          </a:xfrm>
          <a:prstGeom prst="rect">
            <a:avLst/>
          </a:prstGeom>
        </p:spPr>
      </p:pic>
      <p:sp>
        <p:nvSpPr>
          <p:cNvPr id="52" name="object 52"/>
          <p:cNvSpPr txBox="1"/>
          <p:nvPr/>
        </p:nvSpPr>
        <p:spPr>
          <a:xfrm>
            <a:off x="7043299" y="1622552"/>
            <a:ext cx="2244090" cy="184150"/>
          </a:xfrm>
          <a:prstGeom prst="rect">
            <a:avLst/>
          </a:prstGeom>
        </p:spPr>
        <p:txBody>
          <a:bodyPr vert="horz" wrap="square" lIns="0" tIns="17145" rIns="0" bIns="0" rtlCol="0">
            <a:spAutoFit/>
          </a:bodyPr>
          <a:lstStyle/>
          <a:p>
            <a:pPr marL="12700">
              <a:lnSpc>
                <a:spcPct val="100000"/>
              </a:lnSpc>
              <a:spcBef>
                <a:spcPts val="135"/>
              </a:spcBef>
            </a:pPr>
            <a:r>
              <a:rPr sz="1000" b="1" dirty="0">
                <a:solidFill>
                  <a:srgbClr val="585858"/>
                </a:solidFill>
                <a:latin typeface="Microsoft JhengHei"/>
                <a:cs typeface="Microsoft JhengHei"/>
              </a:rPr>
              <a:t>每日最大劑</a:t>
            </a:r>
            <a:r>
              <a:rPr sz="1000" b="1" spc="275" dirty="0">
                <a:solidFill>
                  <a:srgbClr val="585858"/>
                </a:solidFill>
                <a:latin typeface="Microsoft JhengHei"/>
                <a:cs typeface="Microsoft JhengHei"/>
              </a:rPr>
              <a:t>量</a:t>
            </a:r>
            <a:r>
              <a:rPr sz="1000" b="1" dirty="0">
                <a:solidFill>
                  <a:srgbClr val="585858"/>
                </a:solidFill>
                <a:latin typeface="Calibri"/>
                <a:cs typeface="Calibri"/>
              </a:rPr>
              <a:t>INH</a:t>
            </a:r>
            <a:r>
              <a:rPr sz="1000" b="1" spc="180" dirty="0">
                <a:solidFill>
                  <a:srgbClr val="585858"/>
                </a:solidFill>
                <a:latin typeface="Calibri"/>
                <a:cs typeface="Calibri"/>
              </a:rPr>
              <a:t> </a:t>
            </a:r>
            <a:r>
              <a:rPr sz="1000" b="1" dirty="0">
                <a:solidFill>
                  <a:srgbClr val="585858"/>
                </a:solidFill>
                <a:latin typeface="Calibri"/>
                <a:cs typeface="Calibri"/>
              </a:rPr>
              <a:t>300mg</a:t>
            </a:r>
            <a:r>
              <a:rPr sz="1000" b="1" dirty="0">
                <a:solidFill>
                  <a:srgbClr val="585858"/>
                </a:solidFill>
                <a:latin typeface="Microsoft JhengHei"/>
                <a:cs typeface="Microsoft JhengHei"/>
              </a:rPr>
              <a:t>、</a:t>
            </a:r>
            <a:r>
              <a:rPr sz="1000" b="1" dirty="0">
                <a:solidFill>
                  <a:srgbClr val="585858"/>
                </a:solidFill>
                <a:latin typeface="Calibri"/>
                <a:cs typeface="Calibri"/>
              </a:rPr>
              <a:t>RMP</a:t>
            </a:r>
            <a:r>
              <a:rPr sz="1000" b="1" spc="185" dirty="0">
                <a:solidFill>
                  <a:srgbClr val="585858"/>
                </a:solidFill>
                <a:latin typeface="Calibri"/>
                <a:cs typeface="Calibri"/>
              </a:rPr>
              <a:t> </a:t>
            </a:r>
            <a:r>
              <a:rPr sz="1000" b="1" spc="-10" dirty="0">
                <a:solidFill>
                  <a:srgbClr val="585858"/>
                </a:solidFill>
                <a:latin typeface="Calibri"/>
                <a:cs typeface="Calibri"/>
              </a:rPr>
              <a:t>600mg</a:t>
            </a:r>
            <a:endParaRPr sz="1000">
              <a:latin typeface="Calibri"/>
              <a:cs typeface="Calibri"/>
            </a:endParaRPr>
          </a:p>
        </p:txBody>
      </p:sp>
      <p:sp>
        <p:nvSpPr>
          <p:cNvPr id="53" name="object 53"/>
          <p:cNvSpPr txBox="1"/>
          <p:nvPr/>
        </p:nvSpPr>
        <p:spPr>
          <a:xfrm>
            <a:off x="7525645" y="4650739"/>
            <a:ext cx="412115" cy="359410"/>
          </a:xfrm>
          <a:prstGeom prst="rect">
            <a:avLst/>
          </a:prstGeom>
        </p:spPr>
        <p:txBody>
          <a:bodyPr vert="horz" wrap="square" lIns="0" tIns="11430" rIns="0" bIns="0" rtlCol="0">
            <a:spAutoFit/>
          </a:bodyPr>
          <a:lstStyle/>
          <a:p>
            <a:pPr marL="12700">
              <a:lnSpc>
                <a:spcPts val="1645"/>
              </a:lnSpc>
              <a:spcBef>
                <a:spcPts val="90"/>
              </a:spcBef>
            </a:pPr>
            <a:r>
              <a:rPr sz="1550" b="1" spc="-25" dirty="0">
                <a:solidFill>
                  <a:srgbClr val="705650"/>
                </a:solidFill>
                <a:latin typeface="Calibri"/>
                <a:cs typeface="Calibri"/>
              </a:rPr>
              <a:t>RMP</a:t>
            </a:r>
            <a:endParaRPr sz="1550">
              <a:latin typeface="Calibri"/>
              <a:cs typeface="Calibri"/>
            </a:endParaRPr>
          </a:p>
          <a:p>
            <a:pPr marL="19685">
              <a:lnSpc>
                <a:spcPts val="985"/>
              </a:lnSpc>
            </a:pPr>
            <a:r>
              <a:rPr sz="1000" b="1" spc="-10" dirty="0">
                <a:solidFill>
                  <a:srgbClr val="705650"/>
                </a:solidFill>
                <a:latin typeface="Calibri"/>
                <a:cs typeface="Calibri"/>
              </a:rPr>
              <a:t>300mg</a:t>
            </a:r>
            <a:endParaRPr sz="1000">
              <a:latin typeface="Calibri"/>
              <a:cs typeface="Calibri"/>
            </a:endParaRPr>
          </a:p>
        </p:txBody>
      </p:sp>
      <p:sp>
        <p:nvSpPr>
          <p:cNvPr id="54" name="object 54"/>
          <p:cNvSpPr txBox="1"/>
          <p:nvPr/>
        </p:nvSpPr>
        <p:spPr>
          <a:xfrm>
            <a:off x="7935601" y="4718558"/>
            <a:ext cx="320675" cy="260985"/>
          </a:xfrm>
          <a:prstGeom prst="rect">
            <a:avLst/>
          </a:prstGeom>
        </p:spPr>
        <p:txBody>
          <a:bodyPr vert="horz" wrap="square" lIns="0" tIns="11430" rIns="0" bIns="0" rtlCol="0">
            <a:spAutoFit/>
          </a:bodyPr>
          <a:lstStyle/>
          <a:p>
            <a:pPr marL="12700">
              <a:lnSpc>
                <a:spcPct val="100000"/>
              </a:lnSpc>
              <a:spcBef>
                <a:spcPts val="90"/>
              </a:spcBef>
            </a:pPr>
            <a:r>
              <a:rPr sz="1550" b="1" spc="-20" dirty="0">
                <a:solidFill>
                  <a:srgbClr val="705650"/>
                </a:solidFill>
                <a:latin typeface="Calibri"/>
                <a:cs typeface="Calibri"/>
              </a:rPr>
              <a:t>2</a:t>
            </a:r>
            <a:r>
              <a:rPr sz="1550" b="1" spc="-60" dirty="0">
                <a:solidFill>
                  <a:srgbClr val="705650"/>
                </a:solidFill>
                <a:latin typeface="Microsoft JhengHei"/>
                <a:cs typeface="Microsoft JhengHei"/>
              </a:rPr>
              <a:t>顆</a:t>
            </a:r>
            <a:endParaRPr sz="1550">
              <a:latin typeface="Microsoft JhengHei"/>
              <a:cs typeface="Microsoft JhengHei"/>
            </a:endParaRPr>
          </a:p>
        </p:txBody>
      </p:sp>
      <p:sp>
        <p:nvSpPr>
          <p:cNvPr id="55" name="object 55"/>
          <p:cNvSpPr txBox="1"/>
          <p:nvPr/>
        </p:nvSpPr>
        <p:spPr>
          <a:xfrm>
            <a:off x="6499231" y="4643886"/>
            <a:ext cx="396875" cy="359410"/>
          </a:xfrm>
          <a:prstGeom prst="rect">
            <a:avLst/>
          </a:prstGeom>
        </p:spPr>
        <p:txBody>
          <a:bodyPr vert="horz" wrap="square" lIns="0" tIns="11430" rIns="0" bIns="0" rtlCol="0">
            <a:spAutoFit/>
          </a:bodyPr>
          <a:lstStyle/>
          <a:p>
            <a:pPr marL="45720">
              <a:lnSpc>
                <a:spcPts val="1645"/>
              </a:lnSpc>
              <a:spcBef>
                <a:spcPts val="90"/>
              </a:spcBef>
            </a:pPr>
            <a:r>
              <a:rPr sz="1550" b="1" spc="-25" dirty="0">
                <a:solidFill>
                  <a:srgbClr val="705650"/>
                </a:solidFill>
                <a:latin typeface="Calibri"/>
                <a:cs typeface="Calibri"/>
              </a:rPr>
              <a:t>INH</a:t>
            </a:r>
            <a:endParaRPr sz="1550">
              <a:latin typeface="Calibri"/>
              <a:cs typeface="Calibri"/>
            </a:endParaRPr>
          </a:p>
          <a:p>
            <a:pPr marL="12700">
              <a:lnSpc>
                <a:spcPts val="985"/>
              </a:lnSpc>
            </a:pPr>
            <a:r>
              <a:rPr sz="1000" b="1" spc="-10" dirty="0">
                <a:solidFill>
                  <a:srgbClr val="705650"/>
                </a:solidFill>
                <a:latin typeface="Calibri"/>
                <a:cs typeface="Calibri"/>
              </a:rPr>
              <a:t>100mg</a:t>
            </a:r>
            <a:endParaRPr sz="1000">
              <a:latin typeface="Calibri"/>
              <a:cs typeface="Calibri"/>
            </a:endParaRPr>
          </a:p>
        </p:txBody>
      </p:sp>
      <p:sp>
        <p:nvSpPr>
          <p:cNvPr id="56" name="object 56"/>
          <p:cNvSpPr/>
          <p:nvPr/>
        </p:nvSpPr>
        <p:spPr>
          <a:xfrm>
            <a:off x="5936627" y="4041647"/>
            <a:ext cx="2764790" cy="17145"/>
          </a:xfrm>
          <a:custGeom>
            <a:avLst/>
            <a:gdLst/>
            <a:ahLst/>
            <a:cxnLst/>
            <a:rect l="l" t="t" r="r" b="b"/>
            <a:pathLst>
              <a:path w="2764790" h="17145">
                <a:moveTo>
                  <a:pt x="2764536" y="16763"/>
                </a:moveTo>
                <a:lnTo>
                  <a:pt x="2764536" y="0"/>
                </a:lnTo>
                <a:lnTo>
                  <a:pt x="0" y="0"/>
                </a:lnTo>
                <a:lnTo>
                  <a:pt x="0" y="16763"/>
                </a:lnTo>
                <a:lnTo>
                  <a:pt x="2764536" y="16763"/>
                </a:lnTo>
                <a:close/>
              </a:path>
            </a:pathLst>
          </a:custGeom>
          <a:solidFill>
            <a:srgbClr val="C3BC8B"/>
          </a:solidFill>
        </p:spPr>
        <p:txBody>
          <a:bodyPr wrap="square" lIns="0" tIns="0" rIns="0" bIns="0" rtlCol="0"/>
          <a:lstStyle/>
          <a:p>
            <a:endParaRPr/>
          </a:p>
        </p:txBody>
      </p:sp>
      <p:sp>
        <p:nvSpPr>
          <p:cNvPr id="57" name="object 57"/>
          <p:cNvSpPr txBox="1"/>
          <p:nvPr/>
        </p:nvSpPr>
        <p:spPr>
          <a:xfrm>
            <a:off x="6080131" y="2778506"/>
            <a:ext cx="221615" cy="490855"/>
          </a:xfrm>
          <a:prstGeom prst="rect">
            <a:avLst/>
          </a:prstGeom>
        </p:spPr>
        <p:txBody>
          <a:bodyPr vert="horz" wrap="square" lIns="0" tIns="24765" rIns="0" bIns="0" rtlCol="0">
            <a:spAutoFit/>
          </a:bodyPr>
          <a:lstStyle/>
          <a:p>
            <a:pPr marL="12700" marR="5080">
              <a:lnSpc>
                <a:spcPts val="1810"/>
              </a:lnSpc>
              <a:spcBef>
                <a:spcPts val="195"/>
              </a:spcBef>
            </a:pPr>
            <a:r>
              <a:rPr sz="1550" b="1" spc="-50" dirty="0">
                <a:solidFill>
                  <a:srgbClr val="705650"/>
                </a:solidFill>
                <a:latin typeface="Microsoft JhengHei"/>
                <a:cs typeface="Microsoft JhengHei"/>
              </a:rPr>
              <a:t>複方</a:t>
            </a:r>
            <a:endParaRPr sz="1550">
              <a:latin typeface="Microsoft JhengHei"/>
              <a:cs typeface="Microsoft JhengHei"/>
            </a:endParaRPr>
          </a:p>
        </p:txBody>
      </p:sp>
      <p:sp>
        <p:nvSpPr>
          <p:cNvPr id="58" name="object 58"/>
          <p:cNvSpPr txBox="1"/>
          <p:nvPr/>
        </p:nvSpPr>
        <p:spPr>
          <a:xfrm>
            <a:off x="6096130" y="4428231"/>
            <a:ext cx="221615" cy="490855"/>
          </a:xfrm>
          <a:prstGeom prst="rect">
            <a:avLst/>
          </a:prstGeom>
        </p:spPr>
        <p:txBody>
          <a:bodyPr vert="horz" wrap="square" lIns="0" tIns="24765" rIns="0" bIns="0" rtlCol="0">
            <a:spAutoFit/>
          </a:bodyPr>
          <a:lstStyle/>
          <a:p>
            <a:pPr marL="12700" marR="5080">
              <a:lnSpc>
                <a:spcPts val="1810"/>
              </a:lnSpc>
              <a:spcBef>
                <a:spcPts val="195"/>
              </a:spcBef>
            </a:pPr>
            <a:r>
              <a:rPr sz="1550" b="1" spc="-50" dirty="0">
                <a:solidFill>
                  <a:srgbClr val="705650"/>
                </a:solidFill>
                <a:latin typeface="Microsoft JhengHei"/>
                <a:cs typeface="Microsoft JhengHei"/>
              </a:rPr>
              <a:t>單方</a:t>
            </a:r>
            <a:endParaRPr sz="1550">
              <a:latin typeface="Microsoft JhengHei"/>
              <a:cs typeface="Microsoft JhengHei"/>
            </a:endParaRPr>
          </a:p>
        </p:txBody>
      </p:sp>
      <p:sp>
        <p:nvSpPr>
          <p:cNvPr id="59" name="object 59"/>
          <p:cNvSpPr txBox="1"/>
          <p:nvPr/>
        </p:nvSpPr>
        <p:spPr>
          <a:xfrm>
            <a:off x="7806823" y="2537714"/>
            <a:ext cx="485775" cy="288925"/>
          </a:xfrm>
          <a:prstGeom prst="rect">
            <a:avLst/>
          </a:prstGeom>
        </p:spPr>
        <p:txBody>
          <a:bodyPr vert="horz" wrap="square" lIns="0" tIns="15875" rIns="0" bIns="0" rtlCol="0">
            <a:spAutoFit/>
          </a:bodyPr>
          <a:lstStyle/>
          <a:p>
            <a:pPr marL="12700">
              <a:lnSpc>
                <a:spcPct val="100000"/>
              </a:lnSpc>
              <a:spcBef>
                <a:spcPts val="125"/>
              </a:spcBef>
            </a:pPr>
            <a:r>
              <a:rPr sz="1700" b="1" spc="-20" dirty="0">
                <a:solidFill>
                  <a:srgbClr val="705650"/>
                </a:solidFill>
                <a:latin typeface="Calibri"/>
                <a:cs typeface="Calibri"/>
              </a:rPr>
              <a:t>RINA</a:t>
            </a:r>
            <a:endParaRPr sz="1700">
              <a:latin typeface="Calibri"/>
              <a:cs typeface="Calibri"/>
            </a:endParaRPr>
          </a:p>
        </p:txBody>
      </p:sp>
      <p:sp>
        <p:nvSpPr>
          <p:cNvPr id="60" name="object 60"/>
          <p:cNvSpPr txBox="1"/>
          <p:nvPr/>
        </p:nvSpPr>
        <p:spPr>
          <a:xfrm>
            <a:off x="6558667" y="2609342"/>
            <a:ext cx="396875" cy="359410"/>
          </a:xfrm>
          <a:prstGeom prst="rect">
            <a:avLst/>
          </a:prstGeom>
        </p:spPr>
        <p:txBody>
          <a:bodyPr vert="horz" wrap="square" lIns="0" tIns="11430" rIns="0" bIns="0" rtlCol="0">
            <a:spAutoFit/>
          </a:bodyPr>
          <a:lstStyle/>
          <a:p>
            <a:pPr marL="45720">
              <a:lnSpc>
                <a:spcPts val="1645"/>
              </a:lnSpc>
              <a:spcBef>
                <a:spcPts val="90"/>
              </a:spcBef>
            </a:pPr>
            <a:r>
              <a:rPr sz="1550" b="1" spc="-25" dirty="0">
                <a:solidFill>
                  <a:srgbClr val="705650"/>
                </a:solidFill>
                <a:latin typeface="Calibri"/>
                <a:cs typeface="Calibri"/>
              </a:rPr>
              <a:t>INH</a:t>
            </a:r>
            <a:endParaRPr sz="1550">
              <a:latin typeface="Calibri"/>
              <a:cs typeface="Calibri"/>
            </a:endParaRPr>
          </a:p>
          <a:p>
            <a:pPr marL="12700">
              <a:lnSpc>
                <a:spcPts val="985"/>
              </a:lnSpc>
            </a:pPr>
            <a:r>
              <a:rPr sz="1000" b="1" spc="-10" dirty="0">
                <a:solidFill>
                  <a:srgbClr val="705650"/>
                </a:solidFill>
                <a:latin typeface="Calibri"/>
                <a:cs typeface="Calibri"/>
              </a:rPr>
              <a:t>150mg</a:t>
            </a:r>
            <a:endParaRPr sz="1000">
              <a:latin typeface="Calibri"/>
              <a:cs typeface="Calibri"/>
            </a:endParaRPr>
          </a:p>
        </p:txBody>
      </p:sp>
      <p:sp>
        <p:nvSpPr>
          <p:cNvPr id="61" name="object 61"/>
          <p:cNvSpPr txBox="1"/>
          <p:nvPr/>
        </p:nvSpPr>
        <p:spPr>
          <a:xfrm>
            <a:off x="7128635" y="2612389"/>
            <a:ext cx="412115" cy="359410"/>
          </a:xfrm>
          <a:prstGeom prst="rect">
            <a:avLst/>
          </a:prstGeom>
        </p:spPr>
        <p:txBody>
          <a:bodyPr vert="horz" wrap="square" lIns="0" tIns="11430" rIns="0" bIns="0" rtlCol="0">
            <a:spAutoFit/>
          </a:bodyPr>
          <a:lstStyle/>
          <a:p>
            <a:pPr marL="12700">
              <a:lnSpc>
                <a:spcPts val="1645"/>
              </a:lnSpc>
              <a:spcBef>
                <a:spcPts val="90"/>
              </a:spcBef>
            </a:pPr>
            <a:r>
              <a:rPr sz="1550" b="1" spc="-25" dirty="0">
                <a:solidFill>
                  <a:srgbClr val="705650"/>
                </a:solidFill>
                <a:latin typeface="Calibri"/>
                <a:cs typeface="Calibri"/>
              </a:rPr>
              <a:t>RMP</a:t>
            </a:r>
            <a:endParaRPr sz="1550">
              <a:latin typeface="Calibri"/>
              <a:cs typeface="Calibri"/>
            </a:endParaRPr>
          </a:p>
          <a:p>
            <a:pPr marL="20320">
              <a:lnSpc>
                <a:spcPts val="985"/>
              </a:lnSpc>
            </a:pPr>
            <a:r>
              <a:rPr sz="1000" b="1" spc="-10" dirty="0">
                <a:solidFill>
                  <a:srgbClr val="705650"/>
                </a:solidFill>
                <a:latin typeface="Calibri"/>
                <a:cs typeface="Calibri"/>
              </a:rPr>
              <a:t>300mg</a:t>
            </a:r>
            <a:endParaRPr sz="1000">
              <a:latin typeface="Calibri"/>
              <a:cs typeface="Calibri"/>
            </a:endParaRPr>
          </a:p>
        </p:txBody>
      </p:sp>
      <p:grpSp>
        <p:nvGrpSpPr>
          <p:cNvPr id="62" name="object 62"/>
          <p:cNvGrpSpPr/>
          <p:nvPr/>
        </p:nvGrpSpPr>
        <p:grpSpPr>
          <a:xfrm>
            <a:off x="6479921" y="2650998"/>
            <a:ext cx="1261745" cy="290830"/>
            <a:chOff x="6479921" y="2650998"/>
            <a:chExt cx="1261745" cy="290830"/>
          </a:xfrm>
        </p:grpSpPr>
        <p:pic>
          <p:nvPicPr>
            <p:cNvPr id="63" name="object 63"/>
            <p:cNvPicPr/>
            <p:nvPr/>
          </p:nvPicPr>
          <p:blipFill>
            <a:blip r:embed="rId16" cstate="print"/>
            <a:stretch>
              <a:fillRect/>
            </a:stretch>
          </p:blipFill>
          <p:spPr>
            <a:xfrm>
              <a:off x="7003427" y="2749296"/>
              <a:ext cx="83820" cy="83820"/>
            </a:xfrm>
            <a:prstGeom prst="rect">
              <a:avLst/>
            </a:prstGeom>
          </p:spPr>
        </p:pic>
        <p:pic>
          <p:nvPicPr>
            <p:cNvPr id="64" name="object 64"/>
            <p:cNvPicPr/>
            <p:nvPr/>
          </p:nvPicPr>
          <p:blipFill>
            <a:blip r:embed="rId17" cstate="print"/>
            <a:stretch>
              <a:fillRect/>
            </a:stretch>
          </p:blipFill>
          <p:spPr>
            <a:xfrm>
              <a:off x="7581023" y="2751582"/>
              <a:ext cx="160020" cy="88392"/>
            </a:xfrm>
            <a:prstGeom prst="rect">
              <a:avLst/>
            </a:prstGeom>
          </p:spPr>
        </p:pic>
        <p:sp>
          <p:nvSpPr>
            <p:cNvPr id="65" name="object 65"/>
            <p:cNvSpPr/>
            <p:nvPr/>
          </p:nvSpPr>
          <p:spPr>
            <a:xfrm>
              <a:off x="6479921" y="2650998"/>
              <a:ext cx="1158240" cy="290830"/>
            </a:xfrm>
            <a:custGeom>
              <a:avLst/>
              <a:gdLst/>
              <a:ahLst/>
              <a:cxnLst/>
              <a:rect l="l" t="t" r="r" b="b"/>
              <a:pathLst>
                <a:path w="1158240" h="290830">
                  <a:moveTo>
                    <a:pt x="57149" y="25146"/>
                  </a:moveTo>
                  <a:lnTo>
                    <a:pt x="55625" y="0"/>
                  </a:lnTo>
                  <a:lnTo>
                    <a:pt x="51053" y="762"/>
                  </a:lnTo>
                  <a:lnTo>
                    <a:pt x="44957" y="1524"/>
                  </a:lnTo>
                  <a:lnTo>
                    <a:pt x="27174" y="8405"/>
                  </a:lnTo>
                  <a:lnTo>
                    <a:pt x="12792" y="21035"/>
                  </a:lnTo>
                  <a:lnTo>
                    <a:pt x="3252" y="37626"/>
                  </a:lnTo>
                  <a:lnTo>
                    <a:pt x="0" y="56388"/>
                  </a:lnTo>
                  <a:lnTo>
                    <a:pt x="0" y="239268"/>
                  </a:lnTo>
                  <a:lnTo>
                    <a:pt x="4752" y="256638"/>
                  </a:lnTo>
                  <a:lnTo>
                    <a:pt x="14477" y="271491"/>
                  </a:lnTo>
                  <a:lnTo>
                    <a:pt x="25145" y="280285"/>
                  </a:lnTo>
                  <a:lnTo>
                    <a:pt x="25145" y="51054"/>
                  </a:lnTo>
                  <a:lnTo>
                    <a:pt x="25907" y="49149"/>
                  </a:lnTo>
                  <a:lnTo>
                    <a:pt x="25907" y="48006"/>
                  </a:lnTo>
                  <a:lnTo>
                    <a:pt x="27431" y="44196"/>
                  </a:lnTo>
                  <a:lnTo>
                    <a:pt x="27431" y="44958"/>
                  </a:lnTo>
                  <a:lnTo>
                    <a:pt x="28193" y="43053"/>
                  </a:lnTo>
                  <a:lnTo>
                    <a:pt x="28203" y="42652"/>
                  </a:lnTo>
                  <a:lnTo>
                    <a:pt x="28955" y="41148"/>
                  </a:lnTo>
                  <a:lnTo>
                    <a:pt x="28955" y="41402"/>
                  </a:lnTo>
                  <a:lnTo>
                    <a:pt x="29717" y="40132"/>
                  </a:lnTo>
                  <a:lnTo>
                    <a:pt x="29717" y="39624"/>
                  </a:lnTo>
                  <a:lnTo>
                    <a:pt x="32003" y="37338"/>
                  </a:lnTo>
                  <a:lnTo>
                    <a:pt x="33527" y="35306"/>
                  </a:lnTo>
                  <a:lnTo>
                    <a:pt x="33527" y="35052"/>
                  </a:lnTo>
                  <a:lnTo>
                    <a:pt x="36575" y="32004"/>
                  </a:lnTo>
                  <a:lnTo>
                    <a:pt x="36575" y="32308"/>
                  </a:lnTo>
                  <a:lnTo>
                    <a:pt x="38099" y="31394"/>
                  </a:lnTo>
                  <a:lnTo>
                    <a:pt x="38099" y="31242"/>
                  </a:lnTo>
                  <a:lnTo>
                    <a:pt x="41147" y="29413"/>
                  </a:lnTo>
                  <a:lnTo>
                    <a:pt x="41147" y="28956"/>
                  </a:lnTo>
                  <a:lnTo>
                    <a:pt x="44957" y="27432"/>
                  </a:lnTo>
                  <a:lnTo>
                    <a:pt x="44957" y="27686"/>
                  </a:lnTo>
                  <a:lnTo>
                    <a:pt x="46481" y="27178"/>
                  </a:lnTo>
                  <a:lnTo>
                    <a:pt x="46481" y="26670"/>
                  </a:lnTo>
                  <a:lnTo>
                    <a:pt x="49529" y="26162"/>
                  </a:lnTo>
                  <a:lnTo>
                    <a:pt x="49529" y="25908"/>
                  </a:lnTo>
                  <a:lnTo>
                    <a:pt x="52577" y="25400"/>
                  </a:lnTo>
                  <a:lnTo>
                    <a:pt x="52577" y="25146"/>
                  </a:lnTo>
                  <a:lnTo>
                    <a:pt x="57149" y="25146"/>
                  </a:lnTo>
                  <a:close/>
                </a:path>
                <a:path w="1158240" h="290830">
                  <a:moveTo>
                    <a:pt x="25907" y="50292"/>
                  </a:moveTo>
                  <a:lnTo>
                    <a:pt x="25145" y="51054"/>
                  </a:lnTo>
                  <a:lnTo>
                    <a:pt x="25145" y="54102"/>
                  </a:lnTo>
                  <a:lnTo>
                    <a:pt x="25907" y="50292"/>
                  </a:lnTo>
                  <a:close/>
                </a:path>
                <a:path w="1158240" h="290830">
                  <a:moveTo>
                    <a:pt x="25907" y="240792"/>
                  </a:moveTo>
                  <a:lnTo>
                    <a:pt x="25145" y="236220"/>
                  </a:lnTo>
                  <a:lnTo>
                    <a:pt x="25145" y="239268"/>
                  </a:lnTo>
                  <a:lnTo>
                    <a:pt x="25907" y="240792"/>
                  </a:lnTo>
                  <a:close/>
                </a:path>
                <a:path w="1158240" h="290830">
                  <a:moveTo>
                    <a:pt x="26669" y="243840"/>
                  </a:moveTo>
                  <a:lnTo>
                    <a:pt x="25145" y="239268"/>
                  </a:lnTo>
                  <a:lnTo>
                    <a:pt x="25145" y="280285"/>
                  </a:lnTo>
                  <a:lnTo>
                    <a:pt x="25907" y="280913"/>
                  </a:lnTo>
                  <a:lnTo>
                    <a:pt x="25907" y="242316"/>
                  </a:lnTo>
                  <a:lnTo>
                    <a:pt x="26669" y="243840"/>
                  </a:lnTo>
                  <a:close/>
                </a:path>
                <a:path w="1158240" h="290830">
                  <a:moveTo>
                    <a:pt x="26669" y="47244"/>
                  </a:moveTo>
                  <a:lnTo>
                    <a:pt x="25907" y="48006"/>
                  </a:lnTo>
                  <a:lnTo>
                    <a:pt x="25907" y="49149"/>
                  </a:lnTo>
                  <a:lnTo>
                    <a:pt x="26669" y="47244"/>
                  </a:lnTo>
                  <a:close/>
                </a:path>
                <a:path w="1158240" h="290830">
                  <a:moveTo>
                    <a:pt x="28955" y="249174"/>
                  </a:moveTo>
                  <a:lnTo>
                    <a:pt x="27431" y="245364"/>
                  </a:lnTo>
                  <a:lnTo>
                    <a:pt x="27431" y="246888"/>
                  </a:lnTo>
                  <a:lnTo>
                    <a:pt x="25907" y="242316"/>
                  </a:lnTo>
                  <a:lnTo>
                    <a:pt x="25907" y="280913"/>
                  </a:lnTo>
                  <a:lnTo>
                    <a:pt x="28193" y="282797"/>
                  </a:lnTo>
                  <a:lnTo>
                    <a:pt x="28193" y="248412"/>
                  </a:lnTo>
                  <a:lnTo>
                    <a:pt x="28955" y="249174"/>
                  </a:lnTo>
                  <a:close/>
                </a:path>
                <a:path w="1158240" h="290830">
                  <a:moveTo>
                    <a:pt x="28955" y="41148"/>
                  </a:moveTo>
                  <a:lnTo>
                    <a:pt x="28193" y="42672"/>
                  </a:lnTo>
                  <a:lnTo>
                    <a:pt x="28651" y="41910"/>
                  </a:lnTo>
                  <a:lnTo>
                    <a:pt x="28955" y="41148"/>
                  </a:lnTo>
                  <a:close/>
                </a:path>
                <a:path w="1158240" h="290830">
                  <a:moveTo>
                    <a:pt x="28651" y="41910"/>
                  </a:moveTo>
                  <a:lnTo>
                    <a:pt x="28193" y="42672"/>
                  </a:lnTo>
                  <a:lnTo>
                    <a:pt x="28193" y="43053"/>
                  </a:lnTo>
                  <a:lnTo>
                    <a:pt x="28651" y="41910"/>
                  </a:lnTo>
                  <a:close/>
                </a:path>
                <a:path w="1158240" h="290830">
                  <a:moveTo>
                    <a:pt x="30479" y="283723"/>
                  </a:moveTo>
                  <a:lnTo>
                    <a:pt x="30479" y="252222"/>
                  </a:lnTo>
                  <a:lnTo>
                    <a:pt x="28193" y="248412"/>
                  </a:lnTo>
                  <a:lnTo>
                    <a:pt x="28203" y="282805"/>
                  </a:lnTo>
                  <a:lnTo>
                    <a:pt x="30479" y="283723"/>
                  </a:lnTo>
                  <a:close/>
                </a:path>
                <a:path w="1158240" h="290830">
                  <a:moveTo>
                    <a:pt x="28955" y="41402"/>
                  </a:moveTo>
                  <a:lnTo>
                    <a:pt x="28955" y="41148"/>
                  </a:lnTo>
                  <a:lnTo>
                    <a:pt x="28651" y="41910"/>
                  </a:lnTo>
                  <a:lnTo>
                    <a:pt x="28955" y="41402"/>
                  </a:lnTo>
                  <a:close/>
                </a:path>
                <a:path w="1158240" h="290830">
                  <a:moveTo>
                    <a:pt x="30479" y="38862"/>
                  </a:moveTo>
                  <a:lnTo>
                    <a:pt x="29717" y="39624"/>
                  </a:lnTo>
                  <a:lnTo>
                    <a:pt x="29717" y="40132"/>
                  </a:lnTo>
                  <a:lnTo>
                    <a:pt x="30479" y="38862"/>
                  </a:lnTo>
                  <a:close/>
                </a:path>
                <a:path w="1158240" h="290830">
                  <a:moveTo>
                    <a:pt x="32765" y="254508"/>
                  </a:moveTo>
                  <a:lnTo>
                    <a:pt x="29717" y="250698"/>
                  </a:lnTo>
                  <a:lnTo>
                    <a:pt x="30479" y="252222"/>
                  </a:lnTo>
                  <a:lnTo>
                    <a:pt x="30479" y="283723"/>
                  </a:lnTo>
                  <a:lnTo>
                    <a:pt x="32003" y="284337"/>
                  </a:lnTo>
                  <a:lnTo>
                    <a:pt x="32003" y="253746"/>
                  </a:lnTo>
                  <a:lnTo>
                    <a:pt x="32765" y="254508"/>
                  </a:lnTo>
                  <a:close/>
                </a:path>
                <a:path w="1158240" h="290830">
                  <a:moveTo>
                    <a:pt x="33963" y="256358"/>
                  </a:moveTo>
                  <a:lnTo>
                    <a:pt x="32003" y="253746"/>
                  </a:lnTo>
                  <a:lnTo>
                    <a:pt x="32003" y="284337"/>
                  </a:lnTo>
                  <a:lnTo>
                    <a:pt x="33527" y="284952"/>
                  </a:lnTo>
                  <a:lnTo>
                    <a:pt x="33527" y="256032"/>
                  </a:lnTo>
                  <a:lnTo>
                    <a:pt x="33963" y="256358"/>
                  </a:lnTo>
                  <a:close/>
                </a:path>
                <a:path w="1158240" h="290830">
                  <a:moveTo>
                    <a:pt x="34289" y="34290"/>
                  </a:moveTo>
                  <a:lnTo>
                    <a:pt x="33527" y="35052"/>
                  </a:lnTo>
                  <a:lnTo>
                    <a:pt x="33527" y="35306"/>
                  </a:lnTo>
                  <a:lnTo>
                    <a:pt x="34289" y="34290"/>
                  </a:lnTo>
                  <a:close/>
                </a:path>
                <a:path w="1158240" h="290830">
                  <a:moveTo>
                    <a:pt x="34289" y="256794"/>
                  </a:moveTo>
                  <a:lnTo>
                    <a:pt x="33963" y="256358"/>
                  </a:lnTo>
                  <a:lnTo>
                    <a:pt x="33527" y="256032"/>
                  </a:lnTo>
                  <a:lnTo>
                    <a:pt x="34289" y="256794"/>
                  </a:lnTo>
                  <a:close/>
                </a:path>
                <a:path w="1158240" h="290830">
                  <a:moveTo>
                    <a:pt x="34289" y="285259"/>
                  </a:moveTo>
                  <a:lnTo>
                    <a:pt x="34289" y="256794"/>
                  </a:lnTo>
                  <a:lnTo>
                    <a:pt x="33527" y="256032"/>
                  </a:lnTo>
                  <a:lnTo>
                    <a:pt x="33527" y="284952"/>
                  </a:lnTo>
                  <a:lnTo>
                    <a:pt x="34289" y="285259"/>
                  </a:lnTo>
                  <a:close/>
                </a:path>
                <a:path w="1158240" h="290830">
                  <a:moveTo>
                    <a:pt x="36575" y="286180"/>
                  </a:moveTo>
                  <a:lnTo>
                    <a:pt x="36575" y="258318"/>
                  </a:lnTo>
                  <a:lnTo>
                    <a:pt x="33963" y="256358"/>
                  </a:lnTo>
                  <a:lnTo>
                    <a:pt x="34289" y="256794"/>
                  </a:lnTo>
                  <a:lnTo>
                    <a:pt x="34289" y="285259"/>
                  </a:lnTo>
                  <a:lnTo>
                    <a:pt x="36575" y="286180"/>
                  </a:lnTo>
                  <a:close/>
                </a:path>
                <a:path w="1158240" h="290830">
                  <a:moveTo>
                    <a:pt x="36575" y="32308"/>
                  </a:moveTo>
                  <a:lnTo>
                    <a:pt x="36575" y="32004"/>
                  </a:lnTo>
                  <a:lnTo>
                    <a:pt x="35813" y="32766"/>
                  </a:lnTo>
                  <a:lnTo>
                    <a:pt x="36575" y="32308"/>
                  </a:lnTo>
                  <a:close/>
                </a:path>
                <a:path w="1158240" h="290830">
                  <a:moveTo>
                    <a:pt x="39623" y="260604"/>
                  </a:moveTo>
                  <a:lnTo>
                    <a:pt x="35813" y="257556"/>
                  </a:lnTo>
                  <a:lnTo>
                    <a:pt x="36575" y="258318"/>
                  </a:lnTo>
                  <a:lnTo>
                    <a:pt x="36575" y="286180"/>
                  </a:lnTo>
                  <a:lnTo>
                    <a:pt x="38099" y="286795"/>
                  </a:lnTo>
                  <a:lnTo>
                    <a:pt x="38099" y="259842"/>
                  </a:lnTo>
                  <a:lnTo>
                    <a:pt x="39623" y="260604"/>
                  </a:lnTo>
                  <a:close/>
                </a:path>
                <a:path w="1158240" h="290830">
                  <a:moveTo>
                    <a:pt x="39623" y="30480"/>
                  </a:moveTo>
                  <a:lnTo>
                    <a:pt x="38099" y="31242"/>
                  </a:lnTo>
                  <a:lnTo>
                    <a:pt x="38099" y="31394"/>
                  </a:lnTo>
                  <a:lnTo>
                    <a:pt x="39623" y="30480"/>
                  </a:lnTo>
                  <a:close/>
                </a:path>
                <a:path w="1158240" h="290830">
                  <a:moveTo>
                    <a:pt x="41909" y="288331"/>
                  </a:moveTo>
                  <a:lnTo>
                    <a:pt x="41909" y="262128"/>
                  </a:lnTo>
                  <a:lnTo>
                    <a:pt x="38099" y="259842"/>
                  </a:lnTo>
                  <a:lnTo>
                    <a:pt x="38099" y="286795"/>
                  </a:lnTo>
                  <a:lnTo>
                    <a:pt x="41909" y="288331"/>
                  </a:lnTo>
                  <a:close/>
                </a:path>
                <a:path w="1158240" h="290830">
                  <a:moveTo>
                    <a:pt x="41909" y="28956"/>
                  </a:moveTo>
                  <a:lnTo>
                    <a:pt x="41147" y="28956"/>
                  </a:lnTo>
                  <a:lnTo>
                    <a:pt x="41147" y="29413"/>
                  </a:lnTo>
                  <a:lnTo>
                    <a:pt x="41909" y="28956"/>
                  </a:lnTo>
                  <a:close/>
                </a:path>
                <a:path w="1158240" h="290830">
                  <a:moveTo>
                    <a:pt x="44957" y="262890"/>
                  </a:moveTo>
                  <a:lnTo>
                    <a:pt x="41147" y="261366"/>
                  </a:lnTo>
                  <a:lnTo>
                    <a:pt x="41909" y="262128"/>
                  </a:lnTo>
                  <a:lnTo>
                    <a:pt x="41909" y="288331"/>
                  </a:lnTo>
                  <a:lnTo>
                    <a:pt x="43433" y="288945"/>
                  </a:lnTo>
                  <a:lnTo>
                    <a:pt x="43433" y="262890"/>
                  </a:lnTo>
                  <a:lnTo>
                    <a:pt x="44957" y="262890"/>
                  </a:lnTo>
                  <a:close/>
                </a:path>
                <a:path w="1158240" h="290830">
                  <a:moveTo>
                    <a:pt x="44957" y="27686"/>
                  </a:moveTo>
                  <a:lnTo>
                    <a:pt x="44957" y="27432"/>
                  </a:lnTo>
                  <a:lnTo>
                    <a:pt x="43433" y="28194"/>
                  </a:lnTo>
                  <a:lnTo>
                    <a:pt x="44957" y="27686"/>
                  </a:lnTo>
                  <a:close/>
                </a:path>
                <a:path w="1158240" h="290830">
                  <a:moveTo>
                    <a:pt x="48005" y="289941"/>
                  </a:moveTo>
                  <a:lnTo>
                    <a:pt x="48005" y="264414"/>
                  </a:lnTo>
                  <a:lnTo>
                    <a:pt x="43433" y="262890"/>
                  </a:lnTo>
                  <a:lnTo>
                    <a:pt x="43433" y="288945"/>
                  </a:lnTo>
                  <a:lnTo>
                    <a:pt x="44957" y="289560"/>
                  </a:lnTo>
                  <a:lnTo>
                    <a:pt x="48005" y="289941"/>
                  </a:lnTo>
                  <a:close/>
                </a:path>
                <a:path w="1158240" h="290830">
                  <a:moveTo>
                    <a:pt x="48005" y="26670"/>
                  </a:moveTo>
                  <a:lnTo>
                    <a:pt x="46481" y="26670"/>
                  </a:lnTo>
                  <a:lnTo>
                    <a:pt x="46481" y="27178"/>
                  </a:lnTo>
                  <a:lnTo>
                    <a:pt x="48005" y="26670"/>
                  </a:lnTo>
                  <a:close/>
                </a:path>
                <a:path w="1158240" h="290830">
                  <a:moveTo>
                    <a:pt x="51053" y="290322"/>
                  </a:moveTo>
                  <a:lnTo>
                    <a:pt x="51053" y="265176"/>
                  </a:lnTo>
                  <a:lnTo>
                    <a:pt x="46481" y="263652"/>
                  </a:lnTo>
                  <a:lnTo>
                    <a:pt x="48005" y="264414"/>
                  </a:lnTo>
                  <a:lnTo>
                    <a:pt x="48005" y="289941"/>
                  </a:lnTo>
                  <a:lnTo>
                    <a:pt x="51053" y="290322"/>
                  </a:lnTo>
                  <a:close/>
                </a:path>
                <a:path w="1158240" h="290830">
                  <a:moveTo>
                    <a:pt x="51053" y="25908"/>
                  </a:moveTo>
                  <a:lnTo>
                    <a:pt x="49529" y="25908"/>
                  </a:lnTo>
                  <a:lnTo>
                    <a:pt x="49529" y="26162"/>
                  </a:lnTo>
                  <a:lnTo>
                    <a:pt x="51053" y="25908"/>
                  </a:lnTo>
                  <a:close/>
                </a:path>
                <a:path w="1158240" h="290830">
                  <a:moveTo>
                    <a:pt x="54101" y="265176"/>
                  </a:moveTo>
                  <a:lnTo>
                    <a:pt x="49529" y="264414"/>
                  </a:lnTo>
                  <a:lnTo>
                    <a:pt x="51053" y="265176"/>
                  </a:lnTo>
                  <a:lnTo>
                    <a:pt x="51053" y="290322"/>
                  </a:lnTo>
                  <a:lnTo>
                    <a:pt x="52577" y="290322"/>
                  </a:lnTo>
                  <a:lnTo>
                    <a:pt x="52577" y="265176"/>
                  </a:lnTo>
                  <a:lnTo>
                    <a:pt x="54101" y="265176"/>
                  </a:lnTo>
                  <a:close/>
                </a:path>
                <a:path w="1158240" h="290830">
                  <a:moveTo>
                    <a:pt x="54101" y="25146"/>
                  </a:moveTo>
                  <a:lnTo>
                    <a:pt x="52577" y="25146"/>
                  </a:lnTo>
                  <a:lnTo>
                    <a:pt x="52577" y="25400"/>
                  </a:lnTo>
                  <a:lnTo>
                    <a:pt x="54101" y="25146"/>
                  </a:lnTo>
                  <a:close/>
                </a:path>
                <a:path w="1158240" h="290830">
                  <a:moveTo>
                    <a:pt x="57149" y="265176"/>
                  </a:moveTo>
                  <a:lnTo>
                    <a:pt x="52577" y="265176"/>
                  </a:lnTo>
                  <a:lnTo>
                    <a:pt x="52577" y="290322"/>
                  </a:lnTo>
                  <a:lnTo>
                    <a:pt x="55625" y="290322"/>
                  </a:lnTo>
                  <a:lnTo>
                    <a:pt x="57149" y="265176"/>
                  </a:lnTo>
                  <a:close/>
                </a:path>
                <a:path w="1158240" h="290830">
                  <a:moveTo>
                    <a:pt x="1158239" y="233934"/>
                  </a:moveTo>
                  <a:lnTo>
                    <a:pt x="1158239" y="56388"/>
                  </a:lnTo>
                  <a:lnTo>
                    <a:pt x="1157478" y="51054"/>
                  </a:lnTo>
                  <a:lnTo>
                    <a:pt x="1129851" y="7793"/>
                  </a:lnTo>
                  <a:lnTo>
                    <a:pt x="1101852" y="0"/>
                  </a:lnTo>
                  <a:lnTo>
                    <a:pt x="1100328" y="25146"/>
                  </a:lnTo>
                  <a:lnTo>
                    <a:pt x="1104900" y="25146"/>
                  </a:lnTo>
                  <a:lnTo>
                    <a:pt x="1104900" y="25273"/>
                  </a:lnTo>
                  <a:lnTo>
                    <a:pt x="1108710" y="25908"/>
                  </a:lnTo>
                  <a:lnTo>
                    <a:pt x="1108710" y="26212"/>
                  </a:lnTo>
                  <a:lnTo>
                    <a:pt x="1110995" y="26670"/>
                  </a:lnTo>
                  <a:lnTo>
                    <a:pt x="1110995" y="26974"/>
                  </a:lnTo>
                  <a:lnTo>
                    <a:pt x="1113282" y="27889"/>
                  </a:lnTo>
                  <a:lnTo>
                    <a:pt x="1113282" y="27432"/>
                  </a:lnTo>
                  <a:lnTo>
                    <a:pt x="1117092" y="28956"/>
                  </a:lnTo>
                  <a:lnTo>
                    <a:pt x="1117092" y="29870"/>
                  </a:lnTo>
                  <a:lnTo>
                    <a:pt x="1118616" y="30784"/>
                  </a:lnTo>
                  <a:lnTo>
                    <a:pt x="1118616" y="30480"/>
                  </a:lnTo>
                  <a:lnTo>
                    <a:pt x="1122426" y="32766"/>
                  </a:lnTo>
                  <a:lnTo>
                    <a:pt x="1122426" y="33528"/>
                  </a:lnTo>
                  <a:lnTo>
                    <a:pt x="1126236" y="37338"/>
                  </a:lnTo>
                  <a:lnTo>
                    <a:pt x="1126236" y="37592"/>
                  </a:lnTo>
                  <a:lnTo>
                    <a:pt x="1127760" y="39624"/>
                  </a:lnTo>
                  <a:lnTo>
                    <a:pt x="1127760" y="40132"/>
                  </a:lnTo>
                  <a:lnTo>
                    <a:pt x="1129284" y="42672"/>
                  </a:lnTo>
                  <a:lnTo>
                    <a:pt x="1129284" y="41148"/>
                  </a:lnTo>
                  <a:lnTo>
                    <a:pt x="1130808" y="44958"/>
                  </a:lnTo>
                  <a:lnTo>
                    <a:pt x="1130808" y="46101"/>
                  </a:lnTo>
                  <a:lnTo>
                    <a:pt x="1131570" y="48006"/>
                  </a:lnTo>
                  <a:lnTo>
                    <a:pt x="1131570" y="47244"/>
                  </a:lnTo>
                  <a:lnTo>
                    <a:pt x="1132332" y="51054"/>
                  </a:lnTo>
                  <a:lnTo>
                    <a:pt x="1132332" y="50292"/>
                  </a:lnTo>
                  <a:lnTo>
                    <a:pt x="1133094" y="54102"/>
                  </a:lnTo>
                  <a:lnTo>
                    <a:pt x="1133094" y="280395"/>
                  </a:lnTo>
                  <a:lnTo>
                    <a:pt x="1145238" y="269895"/>
                  </a:lnTo>
                  <a:lnTo>
                    <a:pt x="1154275" y="253746"/>
                  </a:lnTo>
                  <a:lnTo>
                    <a:pt x="1158239" y="233934"/>
                  </a:lnTo>
                  <a:close/>
                </a:path>
                <a:path w="1158240" h="290830">
                  <a:moveTo>
                    <a:pt x="1104900" y="290322"/>
                  </a:moveTo>
                  <a:lnTo>
                    <a:pt x="1104900" y="265176"/>
                  </a:lnTo>
                  <a:lnTo>
                    <a:pt x="1100328" y="265176"/>
                  </a:lnTo>
                  <a:lnTo>
                    <a:pt x="1101852" y="290322"/>
                  </a:lnTo>
                  <a:lnTo>
                    <a:pt x="1104900" y="290322"/>
                  </a:lnTo>
                  <a:close/>
                </a:path>
                <a:path w="1158240" h="290830">
                  <a:moveTo>
                    <a:pt x="1104900" y="25273"/>
                  </a:moveTo>
                  <a:lnTo>
                    <a:pt x="1104900" y="25146"/>
                  </a:lnTo>
                  <a:lnTo>
                    <a:pt x="1104138" y="25146"/>
                  </a:lnTo>
                  <a:lnTo>
                    <a:pt x="1104900" y="25273"/>
                  </a:lnTo>
                  <a:close/>
                </a:path>
                <a:path w="1158240" h="290830">
                  <a:moveTo>
                    <a:pt x="1108710" y="264414"/>
                  </a:moveTo>
                  <a:lnTo>
                    <a:pt x="1104138" y="265176"/>
                  </a:lnTo>
                  <a:lnTo>
                    <a:pt x="1104900" y="265176"/>
                  </a:lnTo>
                  <a:lnTo>
                    <a:pt x="1104900" y="290322"/>
                  </a:lnTo>
                  <a:lnTo>
                    <a:pt x="1107186" y="290322"/>
                  </a:lnTo>
                  <a:lnTo>
                    <a:pt x="1107186" y="265176"/>
                  </a:lnTo>
                  <a:lnTo>
                    <a:pt x="1108710" y="264414"/>
                  </a:lnTo>
                  <a:close/>
                </a:path>
                <a:path w="1158240" h="290830">
                  <a:moveTo>
                    <a:pt x="1108710" y="26212"/>
                  </a:moveTo>
                  <a:lnTo>
                    <a:pt x="1108710" y="25908"/>
                  </a:lnTo>
                  <a:lnTo>
                    <a:pt x="1107186" y="25908"/>
                  </a:lnTo>
                  <a:lnTo>
                    <a:pt x="1108710" y="26212"/>
                  </a:lnTo>
                  <a:close/>
                </a:path>
                <a:path w="1158240" h="290830">
                  <a:moveTo>
                    <a:pt x="1110995" y="263652"/>
                  </a:moveTo>
                  <a:lnTo>
                    <a:pt x="1107186" y="265176"/>
                  </a:lnTo>
                  <a:lnTo>
                    <a:pt x="1107186" y="290322"/>
                  </a:lnTo>
                  <a:lnTo>
                    <a:pt x="1110234" y="289886"/>
                  </a:lnTo>
                  <a:lnTo>
                    <a:pt x="1110234" y="264414"/>
                  </a:lnTo>
                  <a:lnTo>
                    <a:pt x="1110995" y="263652"/>
                  </a:lnTo>
                  <a:close/>
                </a:path>
                <a:path w="1158240" h="290830">
                  <a:moveTo>
                    <a:pt x="1110995" y="26974"/>
                  </a:moveTo>
                  <a:lnTo>
                    <a:pt x="1110995" y="26670"/>
                  </a:lnTo>
                  <a:lnTo>
                    <a:pt x="1110234" y="26670"/>
                  </a:lnTo>
                  <a:lnTo>
                    <a:pt x="1110995" y="26974"/>
                  </a:lnTo>
                  <a:close/>
                </a:path>
                <a:path w="1158240" h="290830">
                  <a:moveTo>
                    <a:pt x="1114044" y="288943"/>
                  </a:moveTo>
                  <a:lnTo>
                    <a:pt x="1114044" y="262890"/>
                  </a:lnTo>
                  <a:lnTo>
                    <a:pt x="1110234" y="264414"/>
                  </a:lnTo>
                  <a:lnTo>
                    <a:pt x="1110234" y="289886"/>
                  </a:lnTo>
                  <a:lnTo>
                    <a:pt x="1112520" y="289560"/>
                  </a:lnTo>
                  <a:lnTo>
                    <a:pt x="1114044" y="288943"/>
                  </a:lnTo>
                  <a:close/>
                </a:path>
                <a:path w="1158240" h="290830">
                  <a:moveTo>
                    <a:pt x="1114044" y="28194"/>
                  </a:moveTo>
                  <a:lnTo>
                    <a:pt x="1113282" y="27432"/>
                  </a:lnTo>
                  <a:lnTo>
                    <a:pt x="1113282" y="27889"/>
                  </a:lnTo>
                  <a:lnTo>
                    <a:pt x="1114044" y="28194"/>
                  </a:lnTo>
                  <a:close/>
                </a:path>
                <a:path w="1158240" h="290830">
                  <a:moveTo>
                    <a:pt x="1116330" y="261670"/>
                  </a:moveTo>
                  <a:lnTo>
                    <a:pt x="1113282" y="262890"/>
                  </a:lnTo>
                  <a:lnTo>
                    <a:pt x="1114044" y="262890"/>
                  </a:lnTo>
                  <a:lnTo>
                    <a:pt x="1114044" y="288943"/>
                  </a:lnTo>
                  <a:lnTo>
                    <a:pt x="1115567" y="288326"/>
                  </a:lnTo>
                  <a:lnTo>
                    <a:pt x="1115567" y="262128"/>
                  </a:lnTo>
                  <a:lnTo>
                    <a:pt x="1116330" y="261670"/>
                  </a:lnTo>
                  <a:close/>
                </a:path>
                <a:path w="1158240" h="290830">
                  <a:moveTo>
                    <a:pt x="1117092" y="29870"/>
                  </a:moveTo>
                  <a:lnTo>
                    <a:pt x="1117092" y="28956"/>
                  </a:lnTo>
                  <a:lnTo>
                    <a:pt x="1115567" y="28956"/>
                  </a:lnTo>
                  <a:lnTo>
                    <a:pt x="1117092" y="29870"/>
                  </a:lnTo>
                  <a:close/>
                </a:path>
                <a:path w="1158240" h="290830">
                  <a:moveTo>
                    <a:pt x="1117092" y="261366"/>
                  </a:moveTo>
                  <a:lnTo>
                    <a:pt x="1116330" y="261670"/>
                  </a:lnTo>
                  <a:lnTo>
                    <a:pt x="1115567" y="262128"/>
                  </a:lnTo>
                  <a:lnTo>
                    <a:pt x="1117092" y="261366"/>
                  </a:lnTo>
                  <a:close/>
                </a:path>
                <a:path w="1158240" h="290830">
                  <a:moveTo>
                    <a:pt x="1117092" y="287709"/>
                  </a:moveTo>
                  <a:lnTo>
                    <a:pt x="1117092" y="261366"/>
                  </a:lnTo>
                  <a:lnTo>
                    <a:pt x="1115567" y="262128"/>
                  </a:lnTo>
                  <a:lnTo>
                    <a:pt x="1115567" y="288326"/>
                  </a:lnTo>
                  <a:lnTo>
                    <a:pt x="1117092" y="287709"/>
                  </a:lnTo>
                  <a:close/>
                </a:path>
                <a:path w="1158240" h="290830">
                  <a:moveTo>
                    <a:pt x="1119378" y="259842"/>
                  </a:moveTo>
                  <a:lnTo>
                    <a:pt x="1116330" y="261670"/>
                  </a:lnTo>
                  <a:lnTo>
                    <a:pt x="1117092" y="261366"/>
                  </a:lnTo>
                  <a:lnTo>
                    <a:pt x="1117092" y="287709"/>
                  </a:lnTo>
                  <a:lnTo>
                    <a:pt x="1118616" y="287092"/>
                  </a:lnTo>
                  <a:lnTo>
                    <a:pt x="1118616" y="260604"/>
                  </a:lnTo>
                  <a:lnTo>
                    <a:pt x="1119378" y="259842"/>
                  </a:lnTo>
                  <a:close/>
                </a:path>
                <a:path w="1158240" h="290830">
                  <a:moveTo>
                    <a:pt x="1119378" y="31242"/>
                  </a:moveTo>
                  <a:lnTo>
                    <a:pt x="1118616" y="30480"/>
                  </a:lnTo>
                  <a:lnTo>
                    <a:pt x="1118616" y="30784"/>
                  </a:lnTo>
                  <a:lnTo>
                    <a:pt x="1119378" y="31242"/>
                  </a:lnTo>
                  <a:close/>
                </a:path>
                <a:path w="1158240" h="290830">
                  <a:moveTo>
                    <a:pt x="1122426" y="285550"/>
                  </a:moveTo>
                  <a:lnTo>
                    <a:pt x="1122426" y="257556"/>
                  </a:lnTo>
                  <a:lnTo>
                    <a:pt x="1118616" y="260604"/>
                  </a:lnTo>
                  <a:lnTo>
                    <a:pt x="1118616" y="287092"/>
                  </a:lnTo>
                  <a:lnTo>
                    <a:pt x="1122426" y="285550"/>
                  </a:lnTo>
                  <a:close/>
                </a:path>
                <a:path w="1158240" h="290830">
                  <a:moveTo>
                    <a:pt x="1122426" y="33528"/>
                  </a:moveTo>
                  <a:lnTo>
                    <a:pt x="1122426" y="32766"/>
                  </a:lnTo>
                  <a:lnTo>
                    <a:pt x="1120902" y="32004"/>
                  </a:lnTo>
                  <a:lnTo>
                    <a:pt x="1122426" y="33528"/>
                  </a:lnTo>
                  <a:close/>
                </a:path>
                <a:path w="1158240" h="290830">
                  <a:moveTo>
                    <a:pt x="1123949" y="256032"/>
                  </a:moveTo>
                  <a:lnTo>
                    <a:pt x="1120902" y="258318"/>
                  </a:lnTo>
                  <a:lnTo>
                    <a:pt x="1122426" y="257556"/>
                  </a:lnTo>
                  <a:lnTo>
                    <a:pt x="1122426" y="285550"/>
                  </a:lnTo>
                  <a:lnTo>
                    <a:pt x="1123188" y="285242"/>
                  </a:lnTo>
                  <a:lnTo>
                    <a:pt x="1123188" y="256794"/>
                  </a:lnTo>
                  <a:lnTo>
                    <a:pt x="1123949" y="256032"/>
                  </a:lnTo>
                  <a:close/>
                </a:path>
                <a:path w="1158240" h="290830">
                  <a:moveTo>
                    <a:pt x="1126236" y="284008"/>
                  </a:moveTo>
                  <a:lnTo>
                    <a:pt x="1126236" y="253746"/>
                  </a:lnTo>
                  <a:lnTo>
                    <a:pt x="1123188" y="256794"/>
                  </a:lnTo>
                  <a:lnTo>
                    <a:pt x="1123188" y="285242"/>
                  </a:lnTo>
                  <a:lnTo>
                    <a:pt x="1126236" y="284008"/>
                  </a:lnTo>
                  <a:close/>
                </a:path>
                <a:path w="1158240" h="290830">
                  <a:moveTo>
                    <a:pt x="1126236" y="37592"/>
                  </a:moveTo>
                  <a:lnTo>
                    <a:pt x="1126236" y="37338"/>
                  </a:lnTo>
                  <a:lnTo>
                    <a:pt x="1125473" y="36575"/>
                  </a:lnTo>
                  <a:lnTo>
                    <a:pt x="1126236" y="37592"/>
                  </a:lnTo>
                  <a:close/>
                </a:path>
                <a:path w="1158240" h="290830">
                  <a:moveTo>
                    <a:pt x="1127760" y="250698"/>
                  </a:moveTo>
                  <a:lnTo>
                    <a:pt x="1125473" y="254508"/>
                  </a:lnTo>
                  <a:lnTo>
                    <a:pt x="1126236" y="253746"/>
                  </a:lnTo>
                  <a:lnTo>
                    <a:pt x="1126236" y="284008"/>
                  </a:lnTo>
                  <a:lnTo>
                    <a:pt x="1126998" y="283700"/>
                  </a:lnTo>
                  <a:lnTo>
                    <a:pt x="1126998" y="252222"/>
                  </a:lnTo>
                  <a:lnTo>
                    <a:pt x="1127760" y="250698"/>
                  </a:lnTo>
                  <a:close/>
                </a:path>
                <a:path w="1158240" h="290830">
                  <a:moveTo>
                    <a:pt x="1127760" y="40132"/>
                  </a:moveTo>
                  <a:lnTo>
                    <a:pt x="1127760" y="39624"/>
                  </a:lnTo>
                  <a:lnTo>
                    <a:pt x="1126998" y="38862"/>
                  </a:lnTo>
                  <a:lnTo>
                    <a:pt x="1127760" y="40132"/>
                  </a:lnTo>
                  <a:close/>
                </a:path>
                <a:path w="1158240" h="290830">
                  <a:moveTo>
                    <a:pt x="1130808" y="282158"/>
                  </a:moveTo>
                  <a:lnTo>
                    <a:pt x="1130808" y="245364"/>
                  </a:lnTo>
                  <a:lnTo>
                    <a:pt x="1129284" y="249174"/>
                  </a:lnTo>
                  <a:lnTo>
                    <a:pt x="1129284" y="248412"/>
                  </a:lnTo>
                  <a:lnTo>
                    <a:pt x="1126998" y="252222"/>
                  </a:lnTo>
                  <a:lnTo>
                    <a:pt x="1126998" y="283700"/>
                  </a:lnTo>
                  <a:lnTo>
                    <a:pt x="1130808" y="282158"/>
                  </a:lnTo>
                  <a:close/>
                </a:path>
                <a:path w="1158240" h="290830">
                  <a:moveTo>
                    <a:pt x="1130808" y="46101"/>
                  </a:moveTo>
                  <a:lnTo>
                    <a:pt x="1130808" y="44958"/>
                  </a:lnTo>
                  <a:lnTo>
                    <a:pt x="1130045" y="44196"/>
                  </a:lnTo>
                  <a:lnTo>
                    <a:pt x="1130808" y="46101"/>
                  </a:lnTo>
                  <a:close/>
                </a:path>
                <a:path w="1158240" h="290830">
                  <a:moveTo>
                    <a:pt x="1133094" y="280395"/>
                  </a:moveTo>
                  <a:lnTo>
                    <a:pt x="1133094" y="236220"/>
                  </a:lnTo>
                  <a:lnTo>
                    <a:pt x="1132332" y="240792"/>
                  </a:lnTo>
                  <a:lnTo>
                    <a:pt x="1132332" y="239268"/>
                  </a:lnTo>
                  <a:lnTo>
                    <a:pt x="1131570" y="243840"/>
                  </a:lnTo>
                  <a:lnTo>
                    <a:pt x="1131570" y="242316"/>
                  </a:lnTo>
                  <a:lnTo>
                    <a:pt x="1130045" y="246888"/>
                  </a:lnTo>
                  <a:lnTo>
                    <a:pt x="1130808" y="245364"/>
                  </a:lnTo>
                  <a:lnTo>
                    <a:pt x="1130808" y="282158"/>
                  </a:lnTo>
                  <a:lnTo>
                    <a:pt x="1131272" y="281970"/>
                  </a:lnTo>
                  <a:lnTo>
                    <a:pt x="1133094" y="280395"/>
                  </a:lnTo>
                  <a:close/>
                </a:path>
              </a:pathLst>
            </a:custGeom>
            <a:solidFill>
              <a:srgbClr val="705650"/>
            </a:solidFill>
          </p:spPr>
          <p:txBody>
            <a:bodyPr wrap="square" lIns="0" tIns="0" rIns="0" bIns="0" rtlCol="0"/>
            <a:lstStyle/>
            <a:p>
              <a:endParaRPr/>
            </a:p>
          </p:txBody>
        </p:sp>
      </p:grpSp>
      <p:sp>
        <p:nvSpPr>
          <p:cNvPr id="66" name="object 66"/>
          <p:cNvSpPr txBox="1"/>
          <p:nvPr/>
        </p:nvSpPr>
        <p:spPr>
          <a:xfrm>
            <a:off x="7825111" y="3524504"/>
            <a:ext cx="456565" cy="210185"/>
          </a:xfrm>
          <a:prstGeom prst="rect">
            <a:avLst/>
          </a:prstGeom>
        </p:spPr>
        <p:txBody>
          <a:bodyPr vert="horz" wrap="square" lIns="0" tIns="13970" rIns="0" bIns="0" rtlCol="0">
            <a:spAutoFit/>
          </a:bodyPr>
          <a:lstStyle/>
          <a:p>
            <a:pPr marL="12700">
              <a:lnSpc>
                <a:spcPct val="100000"/>
              </a:lnSpc>
              <a:spcBef>
                <a:spcPts val="110"/>
              </a:spcBef>
            </a:pPr>
            <a:r>
              <a:rPr sz="1200" b="1" spc="-10" dirty="0">
                <a:solidFill>
                  <a:srgbClr val="705650"/>
                </a:solidFill>
                <a:latin typeface="Calibri"/>
                <a:cs typeface="Calibri"/>
              </a:rPr>
              <a:t>300mg</a:t>
            </a:r>
            <a:endParaRPr sz="1200">
              <a:latin typeface="Calibri"/>
              <a:cs typeface="Calibri"/>
            </a:endParaRPr>
          </a:p>
        </p:txBody>
      </p:sp>
      <p:sp>
        <p:nvSpPr>
          <p:cNvPr id="67" name="object 67"/>
          <p:cNvSpPr txBox="1"/>
          <p:nvPr/>
        </p:nvSpPr>
        <p:spPr>
          <a:xfrm>
            <a:off x="6558667" y="3446017"/>
            <a:ext cx="396875" cy="359410"/>
          </a:xfrm>
          <a:prstGeom prst="rect">
            <a:avLst/>
          </a:prstGeom>
        </p:spPr>
        <p:txBody>
          <a:bodyPr vert="horz" wrap="square" lIns="0" tIns="11430" rIns="0" bIns="0" rtlCol="0">
            <a:spAutoFit/>
          </a:bodyPr>
          <a:lstStyle/>
          <a:p>
            <a:pPr marL="45720">
              <a:lnSpc>
                <a:spcPts val="1645"/>
              </a:lnSpc>
              <a:spcBef>
                <a:spcPts val="90"/>
              </a:spcBef>
            </a:pPr>
            <a:r>
              <a:rPr sz="1550" b="1" spc="-25" dirty="0">
                <a:solidFill>
                  <a:srgbClr val="705650"/>
                </a:solidFill>
                <a:latin typeface="Calibri"/>
                <a:cs typeface="Calibri"/>
              </a:rPr>
              <a:t>INH</a:t>
            </a:r>
            <a:endParaRPr sz="1550">
              <a:latin typeface="Calibri"/>
              <a:cs typeface="Calibri"/>
            </a:endParaRPr>
          </a:p>
          <a:p>
            <a:pPr marL="12700">
              <a:lnSpc>
                <a:spcPts val="985"/>
              </a:lnSpc>
            </a:pPr>
            <a:r>
              <a:rPr sz="1000" b="1" spc="-10" dirty="0">
                <a:solidFill>
                  <a:srgbClr val="705650"/>
                </a:solidFill>
                <a:latin typeface="Calibri"/>
                <a:cs typeface="Calibri"/>
              </a:rPr>
              <a:t>150mg</a:t>
            </a:r>
            <a:endParaRPr sz="1000">
              <a:latin typeface="Calibri"/>
              <a:cs typeface="Calibri"/>
            </a:endParaRPr>
          </a:p>
        </p:txBody>
      </p:sp>
      <p:sp>
        <p:nvSpPr>
          <p:cNvPr id="68" name="object 68"/>
          <p:cNvSpPr txBox="1"/>
          <p:nvPr/>
        </p:nvSpPr>
        <p:spPr>
          <a:xfrm>
            <a:off x="7932553" y="3654805"/>
            <a:ext cx="320675" cy="260985"/>
          </a:xfrm>
          <a:prstGeom prst="rect">
            <a:avLst/>
          </a:prstGeom>
        </p:spPr>
        <p:txBody>
          <a:bodyPr vert="horz" wrap="square" lIns="0" tIns="11430" rIns="0" bIns="0" rtlCol="0">
            <a:spAutoFit/>
          </a:bodyPr>
          <a:lstStyle/>
          <a:p>
            <a:pPr marL="12700">
              <a:lnSpc>
                <a:spcPct val="100000"/>
              </a:lnSpc>
              <a:spcBef>
                <a:spcPts val="90"/>
              </a:spcBef>
            </a:pPr>
            <a:r>
              <a:rPr sz="1550" b="1" spc="-20" dirty="0">
                <a:solidFill>
                  <a:srgbClr val="705650"/>
                </a:solidFill>
                <a:latin typeface="Calibri"/>
                <a:cs typeface="Calibri"/>
              </a:rPr>
              <a:t>2</a:t>
            </a:r>
            <a:r>
              <a:rPr sz="1550" b="1" spc="-60" dirty="0">
                <a:solidFill>
                  <a:srgbClr val="705650"/>
                </a:solidFill>
                <a:latin typeface="Microsoft JhengHei"/>
                <a:cs typeface="Microsoft JhengHei"/>
              </a:rPr>
              <a:t>顆</a:t>
            </a:r>
            <a:endParaRPr sz="1550">
              <a:latin typeface="Microsoft JhengHei"/>
              <a:cs typeface="Microsoft JhengHei"/>
            </a:endParaRPr>
          </a:p>
        </p:txBody>
      </p:sp>
      <p:sp>
        <p:nvSpPr>
          <p:cNvPr id="69" name="object 69"/>
          <p:cNvSpPr txBox="1"/>
          <p:nvPr/>
        </p:nvSpPr>
        <p:spPr>
          <a:xfrm>
            <a:off x="7128635" y="3449062"/>
            <a:ext cx="412115" cy="359410"/>
          </a:xfrm>
          <a:prstGeom prst="rect">
            <a:avLst/>
          </a:prstGeom>
        </p:spPr>
        <p:txBody>
          <a:bodyPr vert="horz" wrap="square" lIns="0" tIns="11430" rIns="0" bIns="0" rtlCol="0">
            <a:spAutoFit/>
          </a:bodyPr>
          <a:lstStyle/>
          <a:p>
            <a:pPr marL="12700">
              <a:lnSpc>
                <a:spcPts val="1645"/>
              </a:lnSpc>
              <a:spcBef>
                <a:spcPts val="90"/>
              </a:spcBef>
            </a:pPr>
            <a:r>
              <a:rPr sz="1550" b="1" spc="-25" dirty="0">
                <a:solidFill>
                  <a:srgbClr val="705650"/>
                </a:solidFill>
                <a:latin typeface="Calibri"/>
                <a:cs typeface="Calibri"/>
              </a:rPr>
              <a:t>RMP</a:t>
            </a:r>
            <a:endParaRPr sz="1550">
              <a:latin typeface="Calibri"/>
              <a:cs typeface="Calibri"/>
            </a:endParaRPr>
          </a:p>
          <a:p>
            <a:pPr marL="20320">
              <a:lnSpc>
                <a:spcPts val="985"/>
              </a:lnSpc>
            </a:pPr>
            <a:r>
              <a:rPr sz="1000" b="1" spc="-10" dirty="0">
                <a:solidFill>
                  <a:srgbClr val="705650"/>
                </a:solidFill>
                <a:latin typeface="Calibri"/>
                <a:cs typeface="Calibri"/>
              </a:rPr>
              <a:t>300mg</a:t>
            </a:r>
            <a:endParaRPr sz="1000">
              <a:latin typeface="Calibri"/>
              <a:cs typeface="Calibri"/>
            </a:endParaRPr>
          </a:p>
        </p:txBody>
      </p:sp>
      <p:grpSp>
        <p:nvGrpSpPr>
          <p:cNvPr id="70" name="object 70"/>
          <p:cNvGrpSpPr/>
          <p:nvPr/>
        </p:nvGrpSpPr>
        <p:grpSpPr>
          <a:xfrm>
            <a:off x="6479921" y="3487673"/>
            <a:ext cx="1261745" cy="290830"/>
            <a:chOff x="6479921" y="3487673"/>
            <a:chExt cx="1261745" cy="290830"/>
          </a:xfrm>
        </p:grpSpPr>
        <p:pic>
          <p:nvPicPr>
            <p:cNvPr id="71" name="object 71"/>
            <p:cNvPicPr/>
            <p:nvPr/>
          </p:nvPicPr>
          <p:blipFill>
            <a:blip r:embed="rId18" cstate="print"/>
            <a:stretch>
              <a:fillRect/>
            </a:stretch>
          </p:blipFill>
          <p:spPr>
            <a:xfrm>
              <a:off x="7003427" y="3585971"/>
              <a:ext cx="83820" cy="83820"/>
            </a:xfrm>
            <a:prstGeom prst="rect">
              <a:avLst/>
            </a:prstGeom>
          </p:spPr>
        </p:pic>
        <p:pic>
          <p:nvPicPr>
            <p:cNvPr id="72" name="object 72"/>
            <p:cNvPicPr/>
            <p:nvPr/>
          </p:nvPicPr>
          <p:blipFill>
            <a:blip r:embed="rId19" cstate="print"/>
            <a:stretch>
              <a:fillRect/>
            </a:stretch>
          </p:blipFill>
          <p:spPr>
            <a:xfrm>
              <a:off x="7581023" y="3589019"/>
              <a:ext cx="160020" cy="87629"/>
            </a:xfrm>
            <a:prstGeom prst="rect">
              <a:avLst/>
            </a:prstGeom>
          </p:spPr>
        </p:pic>
        <p:sp>
          <p:nvSpPr>
            <p:cNvPr id="73" name="object 73"/>
            <p:cNvSpPr/>
            <p:nvPr/>
          </p:nvSpPr>
          <p:spPr>
            <a:xfrm>
              <a:off x="6479921" y="3487673"/>
              <a:ext cx="1158240" cy="290830"/>
            </a:xfrm>
            <a:custGeom>
              <a:avLst/>
              <a:gdLst/>
              <a:ahLst/>
              <a:cxnLst/>
              <a:rect l="l" t="t" r="r" b="b"/>
              <a:pathLst>
                <a:path w="1158240" h="290829">
                  <a:moveTo>
                    <a:pt x="57149" y="25146"/>
                  </a:moveTo>
                  <a:lnTo>
                    <a:pt x="55625" y="0"/>
                  </a:lnTo>
                  <a:lnTo>
                    <a:pt x="51053" y="762"/>
                  </a:lnTo>
                  <a:lnTo>
                    <a:pt x="44957" y="1524"/>
                  </a:lnTo>
                  <a:lnTo>
                    <a:pt x="27265" y="8394"/>
                  </a:lnTo>
                  <a:lnTo>
                    <a:pt x="12853" y="21093"/>
                  </a:lnTo>
                  <a:lnTo>
                    <a:pt x="3254" y="37723"/>
                  </a:lnTo>
                  <a:lnTo>
                    <a:pt x="0" y="56388"/>
                  </a:lnTo>
                  <a:lnTo>
                    <a:pt x="0" y="240030"/>
                  </a:lnTo>
                  <a:lnTo>
                    <a:pt x="4902" y="257238"/>
                  </a:lnTo>
                  <a:lnTo>
                    <a:pt x="14601" y="271967"/>
                  </a:lnTo>
                  <a:lnTo>
                    <a:pt x="25145" y="280582"/>
                  </a:lnTo>
                  <a:lnTo>
                    <a:pt x="25145" y="51054"/>
                  </a:lnTo>
                  <a:lnTo>
                    <a:pt x="25907" y="49149"/>
                  </a:lnTo>
                  <a:lnTo>
                    <a:pt x="25907" y="48006"/>
                  </a:lnTo>
                  <a:lnTo>
                    <a:pt x="27431" y="44196"/>
                  </a:lnTo>
                  <a:lnTo>
                    <a:pt x="27431" y="44958"/>
                  </a:lnTo>
                  <a:lnTo>
                    <a:pt x="28193" y="43053"/>
                  </a:lnTo>
                  <a:lnTo>
                    <a:pt x="28193" y="42672"/>
                  </a:lnTo>
                  <a:lnTo>
                    <a:pt x="28955" y="41148"/>
                  </a:lnTo>
                  <a:lnTo>
                    <a:pt x="28955" y="41402"/>
                  </a:lnTo>
                  <a:lnTo>
                    <a:pt x="29717" y="40132"/>
                  </a:lnTo>
                  <a:lnTo>
                    <a:pt x="29717" y="39624"/>
                  </a:lnTo>
                  <a:lnTo>
                    <a:pt x="32003" y="37338"/>
                  </a:lnTo>
                  <a:lnTo>
                    <a:pt x="33527" y="35306"/>
                  </a:lnTo>
                  <a:lnTo>
                    <a:pt x="33527" y="35052"/>
                  </a:lnTo>
                  <a:lnTo>
                    <a:pt x="36575" y="32004"/>
                  </a:lnTo>
                  <a:lnTo>
                    <a:pt x="36575" y="32308"/>
                  </a:lnTo>
                  <a:lnTo>
                    <a:pt x="38099" y="31394"/>
                  </a:lnTo>
                  <a:lnTo>
                    <a:pt x="38099" y="31242"/>
                  </a:lnTo>
                  <a:lnTo>
                    <a:pt x="41909" y="28956"/>
                  </a:lnTo>
                  <a:lnTo>
                    <a:pt x="41909" y="29260"/>
                  </a:lnTo>
                  <a:lnTo>
                    <a:pt x="43433" y="28346"/>
                  </a:lnTo>
                  <a:lnTo>
                    <a:pt x="43433" y="28194"/>
                  </a:lnTo>
                  <a:lnTo>
                    <a:pt x="44957" y="27432"/>
                  </a:lnTo>
                  <a:lnTo>
                    <a:pt x="44957" y="27686"/>
                  </a:lnTo>
                  <a:lnTo>
                    <a:pt x="46481" y="27178"/>
                  </a:lnTo>
                  <a:lnTo>
                    <a:pt x="46481" y="26670"/>
                  </a:lnTo>
                  <a:lnTo>
                    <a:pt x="49529" y="26162"/>
                  </a:lnTo>
                  <a:lnTo>
                    <a:pt x="49529" y="25908"/>
                  </a:lnTo>
                  <a:lnTo>
                    <a:pt x="54101" y="25146"/>
                  </a:lnTo>
                  <a:lnTo>
                    <a:pt x="54101" y="25654"/>
                  </a:lnTo>
                  <a:lnTo>
                    <a:pt x="57149" y="25146"/>
                  </a:lnTo>
                  <a:close/>
                </a:path>
                <a:path w="1158240" h="290829">
                  <a:moveTo>
                    <a:pt x="25907" y="50292"/>
                  </a:moveTo>
                  <a:lnTo>
                    <a:pt x="25145" y="51054"/>
                  </a:lnTo>
                  <a:lnTo>
                    <a:pt x="25145" y="54102"/>
                  </a:lnTo>
                  <a:lnTo>
                    <a:pt x="25907" y="50292"/>
                  </a:lnTo>
                  <a:close/>
                </a:path>
                <a:path w="1158240" h="290829">
                  <a:moveTo>
                    <a:pt x="25907" y="240792"/>
                  </a:moveTo>
                  <a:lnTo>
                    <a:pt x="25145" y="236220"/>
                  </a:lnTo>
                  <a:lnTo>
                    <a:pt x="25145" y="240030"/>
                  </a:lnTo>
                  <a:lnTo>
                    <a:pt x="25907" y="240792"/>
                  </a:lnTo>
                  <a:close/>
                </a:path>
                <a:path w="1158240" h="290829">
                  <a:moveTo>
                    <a:pt x="26669" y="243840"/>
                  </a:moveTo>
                  <a:lnTo>
                    <a:pt x="25145" y="240030"/>
                  </a:lnTo>
                  <a:lnTo>
                    <a:pt x="25145" y="280582"/>
                  </a:lnTo>
                  <a:lnTo>
                    <a:pt x="25907" y="281205"/>
                  </a:lnTo>
                  <a:lnTo>
                    <a:pt x="25907" y="243078"/>
                  </a:lnTo>
                  <a:lnTo>
                    <a:pt x="26669" y="243840"/>
                  </a:lnTo>
                  <a:close/>
                </a:path>
                <a:path w="1158240" h="290829">
                  <a:moveTo>
                    <a:pt x="26669" y="47244"/>
                  </a:moveTo>
                  <a:lnTo>
                    <a:pt x="25907" y="48006"/>
                  </a:lnTo>
                  <a:lnTo>
                    <a:pt x="25907" y="49149"/>
                  </a:lnTo>
                  <a:lnTo>
                    <a:pt x="26669" y="47244"/>
                  </a:lnTo>
                  <a:close/>
                </a:path>
                <a:path w="1158240" h="290829">
                  <a:moveTo>
                    <a:pt x="28765" y="249364"/>
                  </a:moveTo>
                  <a:lnTo>
                    <a:pt x="27431" y="245364"/>
                  </a:lnTo>
                  <a:lnTo>
                    <a:pt x="27431" y="246888"/>
                  </a:lnTo>
                  <a:lnTo>
                    <a:pt x="25907" y="243078"/>
                  </a:lnTo>
                  <a:lnTo>
                    <a:pt x="25907" y="281205"/>
                  </a:lnTo>
                  <a:lnTo>
                    <a:pt x="28193" y="283073"/>
                  </a:lnTo>
                  <a:lnTo>
                    <a:pt x="28193" y="248412"/>
                  </a:lnTo>
                  <a:lnTo>
                    <a:pt x="28765" y="249364"/>
                  </a:lnTo>
                  <a:close/>
                </a:path>
                <a:path w="1158240" h="290829">
                  <a:moveTo>
                    <a:pt x="28955" y="41148"/>
                  </a:moveTo>
                  <a:lnTo>
                    <a:pt x="28193" y="42672"/>
                  </a:lnTo>
                  <a:lnTo>
                    <a:pt x="28651" y="41910"/>
                  </a:lnTo>
                  <a:lnTo>
                    <a:pt x="28955" y="41148"/>
                  </a:lnTo>
                  <a:close/>
                </a:path>
                <a:path w="1158240" h="290829">
                  <a:moveTo>
                    <a:pt x="28651" y="41910"/>
                  </a:moveTo>
                  <a:lnTo>
                    <a:pt x="28193" y="42672"/>
                  </a:lnTo>
                  <a:lnTo>
                    <a:pt x="28193" y="43053"/>
                  </a:lnTo>
                  <a:lnTo>
                    <a:pt x="28651" y="41910"/>
                  </a:lnTo>
                  <a:close/>
                </a:path>
                <a:path w="1158240" h="290829">
                  <a:moveTo>
                    <a:pt x="28955" y="249936"/>
                  </a:moveTo>
                  <a:lnTo>
                    <a:pt x="28765" y="249364"/>
                  </a:lnTo>
                  <a:lnTo>
                    <a:pt x="28193" y="248412"/>
                  </a:lnTo>
                  <a:lnTo>
                    <a:pt x="28955" y="249936"/>
                  </a:lnTo>
                  <a:close/>
                </a:path>
                <a:path w="1158240" h="290829">
                  <a:moveTo>
                    <a:pt x="28955" y="283386"/>
                  </a:moveTo>
                  <a:lnTo>
                    <a:pt x="28955" y="249936"/>
                  </a:lnTo>
                  <a:lnTo>
                    <a:pt x="28193" y="248412"/>
                  </a:lnTo>
                  <a:lnTo>
                    <a:pt x="28193" y="283073"/>
                  </a:lnTo>
                  <a:lnTo>
                    <a:pt x="28955" y="283386"/>
                  </a:lnTo>
                  <a:close/>
                </a:path>
                <a:path w="1158240" h="290829">
                  <a:moveTo>
                    <a:pt x="28955" y="41402"/>
                  </a:moveTo>
                  <a:lnTo>
                    <a:pt x="28955" y="41148"/>
                  </a:lnTo>
                  <a:lnTo>
                    <a:pt x="28651" y="41910"/>
                  </a:lnTo>
                  <a:lnTo>
                    <a:pt x="28955" y="41402"/>
                  </a:lnTo>
                  <a:close/>
                </a:path>
                <a:path w="1158240" h="290829">
                  <a:moveTo>
                    <a:pt x="30479" y="252222"/>
                  </a:moveTo>
                  <a:lnTo>
                    <a:pt x="28765" y="249364"/>
                  </a:lnTo>
                  <a:lnTo>
                    <a:pt x="28955" y="249936"/>
                  </a:lnTo>
                  <a:lnTo>
                    <a:pt x="28955" y="283386"/>
                  </a:lnTo>
                  <a:lnTo>
                    <a:pt x="29717" y="283680"/>
                  </a:lnTo>
                  <a:lnTo>
                    <a:pt x="29717" y="251460"/>
                  </a:lnTo>
                  <a:lnTo>
                    <a:pt x="30479" y="252222"/>
                  </a:lnTo>
                  <a:close/>
                </a:path>
                <a:path w="1158240" h="290829">
                  <a:moveTo>
                    <a:pt x="30479" y="38862"/>
                  </a:moveTo>
                  <a:lnTo>
                    <a:pt x="29717" y="39624"/>
                  </a:lnTo>
                  <a:lnTo>
                    <a:pt x="29717" y="40132"/>
                  </a:lnTo>
                  <a:lnTo>
                    <a:pt x="30479" y="38862"/>
                  </a:lnTo>
                  <a:close/>
                </a:path>
                <a:path w="1158240" h="290829">
                  <a:moveTo>
                    <a:pt x="34289" y="256794"/>
                  </a:moveTo>
                  <a:lnTo>
                    <a:pt x="32003" y="253746"/>
                  </a:lnTo>
                  <a:lnTo>
                    <a:pt x="29717" y="251460"/>
                  </a:lnTo>
                  <a:lnTo>
                    <a:pt x="29717" y="283680"/>
                  </a:lnTo>
                  <a:lnTo>
                    <a:pt x="33527" y="285150"/>
                  </a:lnTo>
                  <a:lnTo>
                    <a:pt x="33527" y="256032"/>
                  </a:lnTo>
                  <a:lnTo>
                    <a:pt x="34289" y="256794"/>
                  </a:lnTo>
                  <a:close/>
                </a:path>
                <a:path w="1158240" h="290829">
                  <a:moveTo>
                    <a:pt x="34289" y="34290"/>
                  </a:moveTo>
                  <a:lnTo>
                    <a:pt x="33527" y="35052"/>
                  </a:lnTo>
                  <a:lnTo>
                    <a:pt x="33527" y="35306"/>
                  </a:lnTo>
                  <a:lnTo>
                    <a:pt x="34289" y="34290"/>
                  </a:lnTo>
                  <a:close/>
                </a:path>
                <a:path w="1158240" h="290829">
                  <a:moveTo>
                    <a:pt x="36575" y="286326"/>
                  </a:moveTo>
                  <a:lnTo>
                    <a:pt x="36575" y="259080"/>
                  </a:lnTo>
                  <a:lnTo>
                    <a:pt x="33527" y="256032"/>
                  </a:lnTo>
                  <a:lnTo>
                    <a:pt x="33527" y="285150"/>
                  </a:lnTo>
                  <a:lnTo>
                    <a:pt x="36575" y="286326"/>
                  </a:lnTo>
                  <a:close/>
                </a:path>
                <a:path w="1158240" h="290829">
                  <a:moveTo>
                    <a:pt x="36575" y="32308"/>
                  </a:moveTo>
                  <a:lnTo>
                    <a:pt x="36575" y="32004"/>
                  </a:lnTo>
                  <a:lnTo>
                    <a:pt x="35813" y="32766"/>
                  </a:lnTo>
                  <a:lnTo>
                    <a:pt x="36575" y="32308"/>
                  </a:lnTo>
                  <a:close/>
                </a:path>
                <a:path w="1158240" h="290829">
                  <a:moveTo>
                    <a:pt x="39623" y="260604"/>
                  </a:moveTo>
                  <a:lnTo>
                    <a:pt x="35813" y="258318"/>
                  </a:lnTo>
                  <a:lnTo>
                    <a:pt x="36575" y="259080"/>
                  </a:lnTo>
                  <a:lnTo>
                    <a:pt x="36575" y="286326"/>
                  </a:lnTo>
                  <a:lnTo>
                    <a:pt x="38099" y="286914"/>
                  </a:lnTo>
                  <a:lnTo>
                    <a:pt x="38099" y="259842"/>
                  </a:lnTo>
                  <a:lnTo>
                    <a:pt x="39623" y="260604"/>
                  </a:lnTo>
                  <a:close/>
                </a:path>
                <a:path w="1158240" h="290829">
                  <a:moveTo>
                    <a:pt x="39623" y="30480"/>
                  </a:moveTo>
                  <a:lnTo>
                    <a:pt x="38099" y="31242"/>
                  </a:lnTo>
                  <a:lnTo>
                    <a:pt x="38099" y="31394"/>
                  </a:lnTo>
                  <a:lnTo>
                    <a:pt x="39623" y="30480"/>
                  </a:lnTo>
                  <a:close/>
                </a:path>
                <a:path w="1158240" h="290829">
                  <a:moveTo>
                    <a:pt x="41909" y="288384"/>
                  </a:moveTo>
                  <a:lnTo>
                    <a:pt x="41909" y="262128"/>
                  </a:lnTo>
                  <a:lnTo>
                    <a:pt x="38099" y="259842"/>
                  </a:lnTo>
                  <a:lnTo>
                    <a:pt x="38099" y="286914"/>
                  </a:lnTo>
                  <a:lnTo>
                    <a:pt x="41909" y="288384"/>
                  </a:lnTo>
                  <a:close/>
                </a:path>
                <a:path w="1158240" h="290829">
                  <a:moveTo>
                    <a:pt x="41909" y="29260"/>
                  </a:moveTo>
                  <a:lnTo>
                    <a:pt x="41909" y="28956"/>
                  </a:lnTo>
                  <a:lnTo>
                    <a:pt x="41147" y="29718"/>
                  </a:lnTo>
                  <a:lnTo>
                    <a:pt x="41909" y="29260"/>
                  </a:lnTo>
                  <a:close/>
                </a:path>
                <a:path w="1158240" h="290829">
                  <a:moveTo>
                    <a:pt x="44005" y="263080"/>
                  </a:moveTo>
                  <a:lnTo>
                    <a:pt x="41147" y="261366"/>
                  </a:lnTo>
                  <a:lnTo>
                    <a:pt x="41909" y="262128"/>
                  </a:lnTo>
                  <a:lnTo>
                    <a:pt x="41909" y="288384"/>
                  </a:lnTo>
                  <a:lnTo>
                    <a:pt x="43433" y="288972"/>
                  </a:lnTo>
                  <a:lnTo>
                    <a:pt x="43433" y="262890"/>
                  </a:lnTo>
                  <a:lnTo>
                    <a:pt x="44005" y="263080"/>
                  </a:lnTo>
                  <a:close/>
                </a:path>
                <a:path w="1158240" h="290829">
                  <a:moveTo>
                    <a:pt x="44957" y="27432"/>
                  </a:moveTo>
                  <a:lnTo>
                    <a:pt x="43433" y="28194"/>
                  </a:lnTo>
                  <a:lnTo>
                    <a:pt x="44005" y="28003"/>
                  </a:lnTo>
                  <a:lnTo>
                    <a:pt x="44957" y="27432"/>
                  </a:lnTo>
                  <a:close/>
                </a:path>
                <a:path w="1158240" h="290829">
                  <a:moveTo>
                    <a:pt x="44005" y="28003"/>
                  </a:moveTo>
                  <a:lnTo>
                    <a:pt x="43433" y="28194"/>
                  </a:lnTo>
                  <a:lnTo>
                    <a:pt x="43433" y="28346"/>
                  </a:lnTo>
                  <a:lnTo>
                    <a:pt x="44005" y="28003"/>
                  </a:lnTo>
                  <a:close/>
                </a:path>
                <a:path w="1158240" h="290829">
                  <a:moveTo>
                    <a:pt x="44957" y="263652"/>
                  </a:moveTo>
                  <a:lnTo>
                    <a:pt x="44005" y="263080"/>
                  </a:lnTo>
                  <a:lnTo>
                    <a:pt x="43433" y="262890"/>
                  </a:lnTo>
                  <a:lnTo>
                    <a:pt x="44957" y="263652"/>
                  </a:lnTo>
                  <a:close/>
                </a:path>
                <a:path w="1158240" h="290829">
                  <a:moveTo>
                    <a:pt x="44957" y="289560"/>
                  </a:moveTo>
                  <a:lnTo>
                    <a:pt x="44957" y="263652"/>
                  </a:lnTo>
                  <a:lnTo>
                    <a:pt x="43433" y="262890"/>
                  </a:lnTo>
                  <a:lnTo>
                    <a:pt x="43433" y="288972"/>
                  </a:lnTo>
                  <a:lnTo>
                    <a:pt x="44957" y="289560"/>
                  </a:lnTo>
                  <a:close/>
                </a:path>
                <a:path w="1158240" h="290829">
                  <a:moveTo>
                    <a:pt x="44957" y="27686"/>
                  </a:moveTo>
                  <a:lnTo>
                    <a:pt x="44957" y="27432"/>
                  </a:lnTo>
                  <a:lnTo>
                    <a:pt x="44005" y="28003"/>
                  </a:lnTo>
                  <a:lnTo>
                    <a:pt x="44957" y="27686"/>
                  </a:lnTo>
                  <a:close/>
                </a:path>
                <a:path w="1158240" h="290829">
                  <a:moveTo>
                    <a:pt x="48005" y="264414"/>
                  </a:moveTo>
                  <a:lnTo>
                    <a:pt x="44005" y="263080"/>
                  </a:lnTo>
                  <a:lnTo>
                    <a:pt x="44957" y="263652"/>
                  </a:lnTo>
                  <a:lnTo>
                    <a:pt x="44957" y="289560"/>
                  </a:lnTo>
                  <a:lnTo>
                    <a:pt x="46481" y="289750"/>
                  </a:lnTo>
                  <a:lnTo>
                    <a:pt x="46481" y="264414"/>
                  </a:lnTo>
                  <a:lnTo>
                    <a:pt x="48005" y="264414"/>
                  </a:lnTo>
                  <a:close/>
                </a:path>
                <a:path w="1158240" h="290829">
                  <a:moveTo>
                    <a:pt x="48005" y="26670"/>
                  </a:moveTo>
                  <a:lnTo>
                    <a:pt x="46481" y="26670"/>
                  </a:lnTo>
                  <a:lnTo>
                    <a:pt x="46481" y="27178"/>
                  </a:lnTo>
                  <a:lnTo>
                    <a:pt x="48005" y="26670"/>
                  </a:lnTo>
                  <a:close/>
                </a:path>
                <a:path w="1158240" h="290829">
                  <a:moveTo>
                    <a:pt x="51053" y="265176"/>
                  </a:moveTo>
                  <a:lnTo>
                    <a:pt x="46481" y="264414"/>
                  </a:lnTo>
                  <a:lnTo>
                    <a:pt x="46481" y="289750"/>
                  </a:lnTo>
                  <a:lnTo>
                    <a:pt x="49529" y="290131"/>
                  </a:lnTo>
                  <a:lnTo>
                    <a:pt x="49529" y="265176"/>
                  </a:lnTo>
                  <a:lnTo>
                    <a:pt x="51053" y="265176"/>
                  </a:lnTo>
                  <a:close/>
                </a:path>
                <a:path w="1158240" h="290829">
                  <a:moveTo>
                    <a:pt x="51053" y="25908"/>
                  </a:moveTo>
                  <a:lnTo>
                    <a:pt x="49529" y="25908"/>
                  </a:lnTo>
                  <a:lnTo>
                    <a:pt x="49529" y="26162"/>
                  </a:lnTo>
                  <a:lnTo>
                    <a:pt x="51053" y="25908"/>
                  </a:lnTo>
                  <a:close/>
                </a:path>
                <a:path w="1158240" h="290829">
                  <a:moveTo>
                    <a:pt x="57149" y="265938"/>
                  </a:moveTo>
                  <a:lnTo>
                    <a:pt x="52577" y="265176"/>
                  </a:lnTo>
                  <a:lnTo>
                    <a:pt x="49529" y="265176"/>
                  </a:lnTo>
                  <a:lnTo>
                    <a:pt x="49529" y="290131"/>
                  </a:lnTo>
                  <a:lnTo>
                    <a:pt x="51053" y="290322"/>
                  </a:lnTo>
                  <a:lnTo>
                    <a:pt x="55625" y="290322"/>
                  </a:lnTo>
                  <a:lnTo>
                    <a:pt x="57149" y="265938"/>
                  </a:lnTo>
                  <a:close/>
                </a:path>
                <a:path w="1158240" h="290829">
                  <a:moveTo>
                    <a:pt x="54101" y="25654"/>
                  </a:moveTo>
                  <a:lnTo>
                    <a:pt x="54101" y="25146"/>
                  </a:lnTo>
                  <a:lnTo>
                    <a:pt x="52577" y="25908"/>
                  </a:lnTo>
                  <a:lnTo>
                    <a:pt x="54101" y="25654"/>
                  </a:lnTo>
                  <a:close/>
                </a:path>
                <a:path w="1158240" h="290829">
                  <a:moveTo>
                    <a:pt x="1158239" y="233934"/>
                  </a:moveTo>
                  <a:lnTo>
                    <a:pt x="1158239" y="56388"/>
                  </a:lnTo>
                  <a:lnTo>
                    <a:pt x="1157478" y="51054"/>
                  </a:lnTo>
                  <a:lnTo>
                    <a:pt x="1129658" y="7689"/>
                  </a:lnTo>
                  <a:lnTo>
                    <a:pt x="1101852" y="0"/>
                  </a:lnTo>
                  <a:lnTo>
                    <a:pt x="1100328" y="25146"/>
                  </a:lnTo>
                  <a:lnTo>
                    <a:pt x="1104138" y="25781"/>
                  </a:lnTo>
                  <a:lnTo>
                    <a:pt x="1104138" y="25146"/>
                  </a:lnTo>
                  <a:lnTo>
                    <a:pt x="1108710" y="25908"/>
                  </a:lnTo>
                  <a:lnTo>
                    <a:pt x="1108710" y="26212"/>
                  </a:lnTo>
                  <a:lnTo>
                    <a:pt x="1110995" y="26670"/>
                  </a:lnTo>
                  <a:lnTo>
                    <a:pt x="1110995" y="26974"/>
                  </a:lnTo>
                  <a:lnTo>
                    <a:pt x="1113282" y="27889"/>
                  </a:lnTo>
                  <a:lnTo>
                    <a:pt x="1113282" y="27432"/>
                  </a:lnTo>
                  <a:lnTo>
                    <a:pt x="1117092" y="29718"/>
                  </a:lnTo>
                  <a:lnTo>
                    <a:pt x="1117092" y="29870"/>
                  </a:lnTo>
                  <a:lnTo>
                    <a:pt x="1118616" y="30784"/>
                  </a:lnTo>
                  <a:lnTo>
                    <a:pt x="1118616" y="30480"/>
                  </a:lnTo>
                  <a:lnTo>
                    <a:pt x="1122426" y="32766"/>
                  </a:lnTo>
                  <a:lnTo>
                    <a:pt x="1122426" y="33528"/>
                  </a:lnTo>
                  <a:lnTo>
                    <a:pt x="1126236" y="37338"/>
                  </a:lnTo>
                  <a:lnTo>
                    <a:pt x="1126236" y="37592"/>
                  </a:lnTo>
                  <a:lnTo>
                    <a:pt x="1127760" y="39624"/>
                  </a:lnTo>
                  <a:lnTo>
                    <a:pt x="1127760" y="40132"/>
                  </a:lnTo>
                  <a:lnTo>
                    <a:pt x="1129284" y="42672"/>
                  </a:lnTo>
                  <a:lnTo>
                    <a:pt x="1129284" y="41148"/>
                  </a:lnTo>
                  <a:lnTo>
                    <a:pt x="1130808" y="44958"/>
                  </a:lnTo>
                  <a:lnTo>
                    <a:pt x="1130808" y="46101"/>
                  </a:lnTo>
                  <a:lnTo>
                    <a:pt x="1131570" y="48006"/>
                  </a:lnTo>
                  <a:lnTo>
                    <a:pt x="1131570" y="47244"/>
                  </a:lnTo>
                  <a:lnTo>
                    <a:pt x="1132332" y="51054"/>
                  </a:lnTo>
                  <a:lnTo>
                    <a:pt x="1132332" y="50292"/>
                  </a:lnTo>
                  <a:lnTo>
                    <a:pt x="1133094" y="54102"/>
                  </a:lnTo>
                  <a:lnTo>
                    <a:pt x="1133094" y="280714"/>
                  </a:lnTo>
                  <a:lnTo>
                    <a:pt x="1145371" y="270095"/>
                  </a:lnTo>
                  <a:lnTo>
                    <a:pt x="1154332" y="253850"/>
                  </a:lnTo>
                  <a:lnTo>
                    <a:pt x="1158239" y="233934"/>
                  </a:lnTo>
                  <a:close/>
                </a:path>
                <a:path w="1158240" h="290829">
                  <a:moveTo>
                    <a:pt x="1108710" y="290104"/>
                  </a:moveTo>
                  <a:lnTo>
                    <a:pt x="1108710" y="265176"/>
                  </a:lnTo>
                  <a:lnTo>
                    <a:pt x="1104900" y="265176"/>
                  </a:lnTo>
                  <a:lnTo>
                    <a:pt x="1100328" y="265938"/>
                  </a:lnTo>
                  <a:lnTo>
                    <a:pt x="1101852" y="290322"/>
                  </a:lnTo>
                  <a:lnTo>
                    <a:pt x="1107186" y="290322"/>
                  </a:lnTo>
                  <a:lnTo>
                    <a:pt x="1108710" y="290104"/>
                  </a:lnTo>
                  <a:close/>
                </a:path>
                <a:path w="1158240" h="290829">
                  <a:moveTo>
                    <a:pt x="1104900" y="25908"/>
                  </a:moveTo>
                  <a:lnTo>
                    <a:pt x="1104138" y="25146"/>
                  </a:lnTo>
                  <a:lnTo>
                    <a:pt x="1104138" y="25781"/>
                  </a:lnTo>
                  <a:lnTo>
                    <a:pt x="1104900" y="25908"/>
                  </a:lnTo>
                  <a:close/>
                </a:path>
                <a:path w="1158240" h="290829">
                  <a:moveTo>
                    <a:pt x="1108710" y="26212"/>
                  </a:moveTo>
                  <a:lnTo>
                    <a:pt x="1108710" y="25908"/>
                  </a:lnTo>
                  <a:lnTo>
                    <a:pt x="1107186" y="25908"/>
                  </a:lnTo>
                  <a:lnTo>
                    <a:pt x="1108710" y="26212"/>
                  </a:lnTo>
                  <a:close/>
                </a:path>
                <a:path w="1158240" h="290829">
                  <a:moveTo>
                    <a:pt x="1110995" y="289777"/>
                  </a:moveTo>
                  <a:lnTo>
                    <a:pt x="1110995" y="264414"/>
                  </a:lnTo>
                  <a:lnTo>
                    <a:pt x="1107186" y="265176"/>
                  </a:lnTo>
                  <a:lnTo>
                    <a:pt x="1108710" y="265176"/>
                  </a:lnTo>
                  <a:lnTo>
                    <a:pt x="1108710" y="290104"/>
                  </a:lnTo>
                  <a:lnTo>
                    <a:pt x="1110995" y="289777"/>
                  </a:lnTo>
                  <a:close/>
                </a:path>
                <a:path w="1158240" h="290829">
                  <a:moveTo>
                    <a:pt x="1110995" y="26974"/>
                  </a:moveTo>
                  <a:lnTo>
                    <a:pt x="1110995" y="26670"/>
                  </a:lnTo>
                  <a:lnTo>
                    <a:pt x="1110234" y="26670"/>
                  </a:lnTo>
                  <a:lnTo>
                    <a:pt x="1110995" y="26974"/>
                  </a:lnTo>
                  <a:close/>
                </a:path>
                <a:path w="1158240" h="290829">
                  <a:moveTo>
                    <a:pt x="1114044" y="262890"/>
                  </a:moveTo>
                  <a:lnTo>
                    <a:pt x="1110234" y="264414"/>
                  </a:lnTo>
                  <a:lnTo>
                    <a:pt x="1110995" y="264414"/>
                  </a:lnTo>
                  <a:lnTo>
                    <a:pt x="1110995" y="289777"/>
                  </a:lnTo>
                  <a:lnTo>
                    <a:pt x="1112520" y="289560"/>
                  </a:lnTo>
                  <a:lnTo>
                    <a:pt x="1113282" y="289261"/>
                  </a:lnTo>
                  <a:lnTo>
                    <a:pt x="1113282" y="263652"/>
                  </a:lnTo>
                  <a:lnTo>
                    <a:pt x="1114044" y="262890"/>
                  </a:lnTo>
                  <a:close/>
                </a:path>
                <a:path w="1158240" h="290829">
                  <a:moveTo>
                    <a:pt x="1114044" y="28194"/>
                  </a:moveTo>
                  <a:lnTo>
                    <a:pt x="1113282" y="27432"/>
                  </a:lnTo>
                  <a:lnTo>
                    <a:pt x="1113282" y="27889"/>
                  </a:lnTo>
                  <a:lnTo>
                    <a:pt x="1114044" y="28194"/>
                  </a:lnTo>
                  <a:close/>
                </a:path>
                <a:path w="1158240" h="290829">
                  <a:moveTo>
                    <a:pt x="1117092" y="287771"/>
                  </a:moveTo>
                  <a:lnTo>
                    <a:pt x="1117092" y="261366"/>
                  </a:lnTo>
                  <a:lnTo>
                    <a:pt x="1113282" y="263652"/>
                  </a:lnTo>
                  <a:lnTo>
                    <a:pt x="1113282" y="289261"/>
                  </a:lnTo>
                  <a:lnTo>
                    <a:pt x="1117092" y="287771"/>
                  </a:lnTo>
                  <a:close/>
                </a:path>
                <a:path w="1158240" h="290829">
                  <a:moveTo>
                    <a:pt x="1117092" y="29870"/>
                  </a:moveTo>
                  <a:lnTo>
                    <a:pt x="1117092" y="29718"/>
                  </a:lnTo>
                  <a:lnTo>
                    <a:pt x="1115567" y="28956"/>
                  </a:lnTo>
                  <a:lnTo>
                    <a:pt x="1117092" y="29870"/>
                  </a:lnTo>
                  <a:close/>
                </a:path>
                <a:path w="1158240" h="290829">
                  <a:moveTo>
                    <a:pt x="1119378" y="259842"/>
                  </a:moveTo>
                  <a:lnTo>
                    <a:pt x="1115567" y="262128"/>
                  </a:lnTo>
                  <a:lnTo>
                    <a:pt x="1117092" y="261366"/>
                  </a:lnTo>
                  <a:lnTo>
                    <a:pt x="1117092" y="287771"/>
                  </a:lnTo>
                  <a:lnTo>
                    <a:pt x="1118616" y="287174"/>
                  </a:lnTo>
                  <a:lnTo>
                    <a:pt x="1118616" y="260604"/>
                  </a:lnTo>
                  <a:lnTo>
                    <a:pt x="1119378" y="259842"/>
                  </a:lnTo>
                  <a:close/>
                </a:path>
                <a:path w="1158240" h="290829">
                  <a:moveTo>
                    <a:pt x="1119378" y="31242"/>
                  </a:moveTo>
                  <a:lnTo>
                    <a:pt x="1118616" y="30480"/>
                  </a:lnTo>
                  <a:lnTo>
                    <a:pt x="1118616" y="30784"/>
                  </a:lnTo>
                  <a:lnTo>
                    <a:pt x="1119378" y="31242"/>
                  </a:lnTo>
                  <a:close/>
                </a:path>
                <a:path w="1158240" h="290829">
                  <a:moveTo>
                    <a:pt x="1122426" y="285684"/>
                  </a:moveTo>
                  <a:lnTo>
                    <a:pt x="1122426" y="258318"/>
                  </a:lnTo>
                  <a:lnTo>
                    <a:pt x="1118616" y="260604"/>
                  </a:lnTo>
                  <a:lnTo>
                    <a:pt x="1118616" y="287174"/>
                  </a:lnTo>
                  <a:lnTo>
                    <a:pt x="1122426" y="285684"/>
                  </a:lnTo>
                  <a:close/>
                </a:path>
                <a:path w="1158240" h="290829">
                  <a:moveTo>
                    <a:pt x="1122426" y="33528"/>
                  </a:moveTo>
                  <a:lnTo>
                    <a:pt x="1122426" y="32766"/>
                  </a:lnTo>
                  <a:lnTo>
                    <a:pt x="1120902" y="32004"/>
                  </a:lnTo>
                  <a:lnTo>
                    <a:pt x="1122426" y="33528"/>
                  </a:lnTo>
                  <a:close/>
                </a:path>
                <a:path w="1158240" h="290829">
                  <a:moveTo>
                    <a:pt x="1126236" y="284193"/>
                  </a:moveTo>
                  <a:lnTo>
                    <a:pt x="1126236" y="253746"/>
                  </a:lnTo>
                  <a:lnTo>
                    <a:pt x="1120902" y="259080"/>
                  </a:lnTo>
                  <a:lnTo>
                    <a:pt x="1122426" y="258318"/>
                  </a:lnTo>
                  <a:lnTo>
                    <a:pt x="1122426" y="285684"/>
                  </a:lnTo>
                  <a:lnTo>
                    <a:pt x="1126236" y="284193"/>
                  </a:lnTo>
                  <a:close/>
                </a:path>
                <a:path w="1158240" h="290829">
                  <a:moveTo>
                    <a:pt x="1126236" y="37592"/>
                  </a:moveTo>
                  <a:lnTo>
                    <a:pt x="1126236" y="37338"/>
                  </a:lnTo>
                  <a:lnTo>
                    <a:pt x="1125473" y="36575"/>
                  </a:lnTo>
                  <a:lnTo>
                    <a:pt x="1126236" y="37592"/>
                  </a:lnTo>
                  <a:close/>
                </a:path>
                <a:path w="1158240" h="290829">
                  <a:moveTo>
                    <a:pt x="1127760" y="283597"/>
                  </a:moveTo>
                  <a:lnTo>
                    <a:pt x="1127760" y="251460"/>
                  </a:lnTo>
                  <a:lnTo>
                    <a:pt x="1125473" y="254508"/>
                  </a:lnTo>
                  <a:lnTo>
                    <a:pt x="1126236" y="253746"/>
                  </a:lnTo>
                  <a:lnTo>
                    <a:pt x="1126236" y="284193"/>
                  </a:lnTo>
                  <a:lnTo>
                    <a:pt x="1127760" y="283597"/>
                  </a:lnTo>
                  <a:close/>
                </a:path>
                <a:path w="1158240" h="290829">
                  <a:moveTo>
                    <a:pt x="1127760" y="40132"/>
                  </a:moveTo>
                  <a:lnTo>
                    <a:pt x="1127760" y="39624"/>
                  </a:lnTo>
                  <a:lnTo>
                    <a:pt x="1126998" y="38862"/>
                  </a:lnTo>
                  <a:lnTo>
                    <a:pt x="1127760" y="40132"/>
                  </a:lnTo>
                  <a:close/>
                </a:path>
                <a:path w="1158240" h="290829">
                  <a:moveTo>
                    <a:pt x="1130808" y="282404"/>
                  </a:moveTo>
                  <a:lnTo>
                    <a:pt x="1130808" y="245364"/>
                  </a:lnTo>
                  <a:lnTo>
                    <a:pt x="1129284" y="249936"/>
                  </a:lnTo>
                  <a:lnTo>
                    <a:pt x="1129284" y="248412"/>
                  </a:lnTo>
                  <a:lnTo>
                    <a:pt x="1126998" y="252222"/>
                  </a:lnTo>
                  <a:lnTo>
                    <a:pt x="1127760" y="251460"/>
                  </a:lnTo>
                  <a:lnTo>
                    <a:pt x="1127760" y="283597"/>
                  </a:lnTo>
                  <a:lnTo>
                    <a:pt x="1130808" y="282404"/>
                  </a:lnTo>
                  <a:close/>
                </a:path>
                <a:path w="1158240" h="290829">
                  <a:moveTo>
                    <a:pt x="1130808" y="46101"/>
                  </a:moveTo>
                  <a:lnTo>
                    <a:pt x="1130808" y="44958"/>
                  </a:lnTo>
                  <a:lnTo>
                    <a:pt x="1130045" y="44196"/>
                  </a:lnTo>
                  <a:lnTo>
                    <a:pt x="1130808" y="46101"/>
                  </a:lnTo>
                  <a:close/>
                </a:path>
                <a:path w="1158240" h="290829">
                  <a:moveTo>
                    <a:pt x="1133094" y="280714"/>
                  </a:moveTo>
                  <a:lnTo>
                    <a:pt x="1133094" y="236220"/>
                  </a:lnTo>
                  <a:lnTo>
                    <a:pt x="1132332" y="240792"/>
                  </a:lnTo>
                  <a:lnTo>
                    <a:pt x="1132332" y="240030"/>
                  </a:lnTo>
                  <a:lnTo>
                    <a:pt x="1131570" y="243840"/>
                  </a:lnTo>
                  <a:lnTo>
                    <a:pt x="1131570" y="243078"/>
                  </a:lnTo>
                  <a:lnTo>
                    <a:pt x="1130045" y="246888"/>
                  </a:lnTo>
                  <a:lnTo>
                    <a:pt x="1130808" y="245364"/>
                  </a:lnTo>
                  <a:lnTo>
                    <a:pt x="1130808" y="282404"/>
                  </a:lnTo>
                  <a:lnTo>
                    <a:pt x="1131415" y="282166"/>
                  </a:lnTo>
                  <a:lnTo>
                    <a:pt x="1133094" y="280714"/>
                  </a:lnTo>
                  <a:close/>
                </a:path>
              </a:pathLst>
            </a:custGeom>
            <a:solidFill>
              <a:srgbClr val="705650"/>
            </a:solidFill>
          </p:spPr>
          <p:txBody>
            <a:bodyPr wrap="square" lIns="0" tIns="0" rIns="0" bIns="0" rtlCol="0"/>
            <a:lstStyle/>
            <a:p>
              <a:endParaRPr/>
            </a:p>
          </p:txBody>
        </p:sp>
      </p:grpSp>
      <p:sp>
        <p:nvSpPr>
          <p:cNvPr id="74" name="object 74"/>
          <p:cNvSpPr txBox="1"/>
          <p:nvPr/>
        </p:nvSpPr>
        <p:spPr>
          <a:xfrm>
            <a:off x="7679569" y="2696514"/>
            <a:ext cx="783590" cy="880110"/>
          </a:xfrm>
          <a:prstGeom prst="rect">
            <a:avLst/>
          </a:prstGeom>
        </p:spPr>
        <p:txBody>
          <a:bodyPr vert="horz" wrap="square" lIns="0" tIns="12700" rIns="0" bIns="0" rtlCol="0">
            <a:spAutoFit/>
          </a:bodyPr>
          <a:lstStyle/>
          <a:p>
            <a:pPr marL="265430" marR="215265" algn="ctr">
              <a:lnSpc>
                <a:spcPct val="121600"/>
              </a:lnSpc>
              <a:spcBef>
                <a:spcPts val="100"/>
              </a:spcBef>
            </a:pPr>
            <a:r>
              <a:rPr sz="1550" b="1" spc="-20" dirty="0">
                <a:solidFill>
                  <a:srgbClr val="705650"/>
                </a:solidFill>
                <a:latin typeface="Calibri"/>
                <a:cs typeface="Calibri"/>
              </a:rPr>
              <a:t>2</a:t>
            </a:r>
            <a:r>
              <a:rPr sz="1550" b="1" spc="-60" dirty="0">
                <a:solidFill>
                  <a:srgbClr val="705650"/>
                </a:solidFill>
                <a:latin typeface="Microsoft JhengHei"/>
                <a:cs typeface="Microsoft JhengHei"/>
              </a:rPr>
              <a:t>顆</a:t>
            </a:r>
            <a:r>
              <a:rPr sz="1550" b="1" spc="-50" dirty="0">
                <a:solidFill>
                  <a:srgbClr val="705650"/>
                </a:solidFill>
                <a:latin typeface="Microsoft JhengHei"/>
                <a:cs typeface="Microsoft JhengHei"/>
              </a:rPr>
              <a:t>或</a:t>
            </a:r>
            <a:endParaRPr sz="1550">
              <a:latin typeface="Microsoft JhengHei"/>
              <a:cs typeface="Microsoft JhengHei"/>
            </a:endParaRPr>
          </a:p>
          <a:p>
            <a:pPr algn="ctr">
              <a:lnSpc>
                <a:spcPct val="100000"/>
              </a:lnSpc>
              <a:spcBef>
                <a:spcPts val="155"/>
              </a:spcBef>
            </a:pPr>
            <a:r>
              <a:rPr sz="1700" b="1" spc="-10" dirty="0">
                <a:solidFill>
                  <a:srgbClr val="705650"/>
                </a:solidFill>
                <a:latin typeface="Calibri"/>
                <a:cs typeface="Calibri"/>
              </a:rPr>
              <a:t>RIFINAH</a:t>
            </a:r>
            <a:endParaRPr sz="1700">
              <a:latin typeface="Calibri"/>
              <a:cs typeface="Calibri"/>
            </a:endParaRPr>
          </a:p>
        </p:txBody>
      </p:sp>
      <p:sp>
        <p:nvSpPr>
          <p:cNvPr id="75" name="object 75"/>
          <p:cNvSpPr txBox="1"/>
          <p:nvPr/>
        </p:nvSpPr>
        <p:spPr>
          <a:xfrm>
            <a:off x="6901567" y="4719320"/>
            <a:ext cx="581025" cy="260985"/>
          </a:xfrm>
          <a:prstGeom prst="rect">
            <a:avLst/>
          </a:prstGeom>
        </p:spPr>
        <p:txBody>
          <a:bodyPr vert="horz" wrap="square" lIns="0" tIns="11430" rIns="0" bIns="0" rtlCol="0">
            <a:spAutoFit/>
          </a:bodyPr>
          <a:lstStyle/>
          <a:p>
            <a:pPr marL="12700">
              <a:lnSpc>
                <a:spcPct val="100000"/>
              </a:lnSpc>
              <a:spcBef>
                <a:spcPts val="90"/>
              </a:spcBef>
            </a:pPr>
            <a:r>
              <a:rPr sz="1550" b="1" spc="-20" dirty="0">
                <a:solidFill>
                  <a:srgbClr val="705650"/>
                </a:solidFill>
                <a:latin typeface="Calibri"/>
                <a:cs typeface="Calibri"/>
              </a:rPr>
              <a:t>3</a:t>
            </a:r>
            <a:r>
              <a:rPr sz="1550" b="1" spc="220" dirty="0">
                <a:solidFill>
                  <a:srgbClr val="705650"/>
                </a:solidFill>
                <a:latin typeface="Microsoft JhengHei"/>
                <a:cs typeface="Microsoft JhengHei"/>
              </a:rPr>
              <a:t>顆 </a:t>
            </a:r>
            <a:r>
              <a:rPr sz="1800" b="1" spc="-75" baseline="2314" dirty="0">
                <a:solidFill>
                  <a:srgbClr val="705650"/>
                </a:solidFill>
                <a:latin typeface="Microsoft JhengHei"/>
                <a:cs typeface="Microsoft JhengHei"/>
              </a:rPr>
              <a:t>及</a:t>
            </a:r>
            <a:endParaRPr sz="1800" baseline="2314">
              <a:latin typeface="Microsoft JhengHei"/>
              <a:cs typeface="Microsoft JhengHei"/>
            </a:endParaRPr>
          </a:p>
        </p:txBody>
      </p:sp>
      <p:grpSp>
        <p:nvGrpSpPr>
          <p:cNvPr id="76" name="object 76"/>
          <p:cNvGrpSpPr/>
          <p:nvPr/>
        </p:nvGrpSpPr>
        <p:grpSpPr>
          <a:xfrm>
            <a:off x="8378075" y="2327148"/>
            <a:ext cx="534670" cy="2510155"/>
            <a:chOff x="8378075" y="2327148"/>
            <a:chExt cx="534670" cy="2510155"/>
          </a:xfrm>
        </p:grpSpPr>
        <p:pic>
          <p:nvPicPr>
            <p:cNvPr id="77" name="object 77"/>
            <p:cNvPicPr/>
            <p:nvPr/>
          </p:nvPicPr>
          <p:blipFill>
            <a:blip r:embed="rId20" cstate="print"/>
            <a:stretch>
              <a:fillRect/>
            </a:stretch>
          </p:blipFill>
          <p:spPr>
            <a:xfrm>
              <a:off x="8381885" y="2327148"/>
              <a:ext cx="528827" cy="489203"/>
            </a:xfrm>
            <a:prstGeom prst="rect">
              <a:avLst/>
            </a:prstGeom>
          </p:spPr>
        </p:pic>
        <p:pic>
          <p:nvPicPr>
            <p:cNvPr id="78" name="object 78"/>
            <p:cNvPicPr/>
            <p:nvPr/>
          </p:nvPicPr>
          <p:blipFill>
            <a:blip r:embed="rId21" cstate="print"/>
            <a:stretch>
              <a:fillRect/>
            </a:stretch>
          </p:blipFill>
          <p:spPr>
            <a:xfrm>
              <a:off x="8378075" y="3350514"/>
              <a:ext cx="529590" cy="489965"/>
            </a:xfrm>
            <a:prstGeom prst="rect">
              <a:avLst/>
            </a:prstGeom>
          </p:spPr>
        </p:pic>
        <p:pic>
          <p:nvPicPr>
            <p:cNvPr id="79" name="object 79"/>
            <p:cNvPicPr/>
            <p:nvPr/>
          </p:nvPicPr>
          <p:blipFill>
            <a:blip r:embed="rId22" cstate="print"/>
            <a:stretch>
              <a:fillRect/>
            </a:stretch>
          </p:blipFill>
          <p:spPr>
            <a:xfrm>
              <a:off x="8382647" y="4347210"/>
              <a:ext cx="529589" cy="489965"/>
            </a:xfrm>
            <a:prstGeom prst="rect">
              <a:avLst/>
            </a:prstGeom>
          </p:spPr>
        </p:pic>
      </p:grpSp>
      <p:sp>
        <p:nvSpPr>
          <p:cNvPr id="80" name="object 80"/>
          <p:cNvSpPr txBox="1"/>
          <p:nvPr/>
        </p:nvSpPr>
        <p:spPr>
          <a:xfrm>
            <a:off x="6127375" y="1590547"/>
            <a:ext cx="883919" cy="342265"/>
          </a:xfrm>
          <a:prstGeom prst="rect">
            <a:avLst/>
          </a:prstGeom>
        </p:spPr>
        <p:txBody>
          <a:bodyPr vert="horz" wrap="square" lIns="0" tIns="15875" rIns="0" bIns="0" rtlCol="0">
            <a:spAutoFit/>
          </a:bodyPr>
          <a:lstStyle/>
          <a:p>
            <a:pPr marL="12700">
              <a:lnSpc>
                <a:spcPct val="100000"/>
              </a:lnSpc>
              <a:spcBef>
                <a:spcPts val="125"/>
              </a:spcBef>
            </a:pPr>
            <a:r>
              <a:rPr sz="3075" b="1" baseline="-5420" dirty="0">
                <a:solidFill>
                  <a:srgbClr val="FFFFFF"/>
                </a:solidFill>
                <a:latin typeface="Calibri"/>
                <a:cs typeface="Calibri"/>
              </a:rPr>
              <a:t>3HR</a:t>
            </a:r>
            <a:r>
              <a:rPr sz="3075" b="1" spc="157" baseline="-5420" dirty="0">
                <a:solidFill>
                  <a:srgbClr val="FFFFFF"/>
                </a:solidFill>
                <a:latin typeface="Calibri"/>
                <a:cs typeface="Calibri"/>
              </a:rPr>
              <a:t> </a:t>
            </a:r>
            <a:r>
              <a:rPr sz="1000" b="1" dirty="0">
                <a:solidFill>
                  <a:srgbClr val="746D3C"/>
                </a:solidFill>
                <a:latin typeface="Calibri"/>
                <a:cs typeface="Calibri"/>
              </a:rPr>
              <a:t>(90</a:t>
            </a:r>
            <a:r>
              <a:rPr sz="1000" b="1" dirty="0">
                <a:solidFill>
                  <a:srgbClr val="746D3C"/>
                </a:solidFill>
                <a:latin typeface="Microsoft JhengHei"/>
                <a:cs typeface="Microsoft JhengHei"/>
              </a:rPr>
              <a:t>天</a:t>
            </a:r>
            <a:r>
              <a:rPr sz="1000" b="1" spc="-50" dirty="0">
                <a:solidFill>
                  <a:srgbClr val="746D3C"/>
                </a:solidFill>
                <a:latin typeface="Calibri"/>
                <a:cs typeface="Calibri"/>
              </a:rPr>
              <a:t>)</a:t>
            </a:r>
            <a:endParaRPr sz="1000">
              <a:latin typeface="Calibri"/>
              <a:cs typeface="Calibri"/>
            </a:endParaRPr>
          </a:p>
        </p:txBody>
      </p:sp>
      <p:grpSp>
        <p:nvGrpSpPr>
          <p:cNvPr id="81" name="object 81"/>
          <p:cNvGrpSpPr/>
          <p:nvPr/>
        </p:nvGrpSpPr>
        <p:grpSpPr>
          <a:xfrm>
            <a:off x="5919101" y="5322570"/>
            <a:ext cx="1446530" cy="1109980"/>
            <a:chOff x="5919101" y="5322570"/>
            <a:chExt cx="1446530" cy="1109980"/>
          </a:xfrm>
        </p:grpSpPr>
        <p:pic>
          <p:nvPicPr>
            <p:cNvPr id="82" name="object 82"/>
            <p:cNvPicPr/>
            <p:nvPr/>
          </p:nvPicPr>
          <p:blipFill>
            <a:blip r:embed="rId23" cstate="print"/>
            <a:stretch>
              <a:fillRect/>
            </a:stretch>
          </p:blipFill>
          <p:spPr>
            <a:xfrm>
              <a:off x="5932403" y="5435282"/>
              <a:ext cx="1338899" cy="985742"/>
            </a:xfrm>
            <a:prstGeom prst="rect">
              <a:avLst/>
            </a:prstGeom>
          </p:spPr>
        </p:pic>
        <p:pic>
          <p:nvPicPr>
            <p:cNvPr id="83" name="object 83"/>
            <p:cNvPicPr/>
            <p:nvPr/>
          </p:nvPicPr>
          <p:blipFill>
            <a:blip r:embed="rId24" cstate="print"/>
            <a:stretch>
              <a:fillRect/>
            </a:stretch>
          </p:blipFill>
          <p:spPr>
            <a:xfrm>
              <a:off x="5919101" y="5322570"/>
              <a:ext cx="1446276" cy="1109472"/>
            </a:xfrm>
            <a:prstGeom prst="rect">
              <a:avLst/>
            </a:prstGeom>
          </p:spPr>
        </p:pic>
      </p:grpSp>
      <p:sp>
        <p:nvSpPr>
          <p:cNvPr id="84" name="object 84"/>
          <p:cNvSpPr txBox="1"/>
          <p:nvPr/>
        </p:nvSpPr>
        <p:spPr>
          <a:xfrm>
            <a:off x="6128137" y="6016244"/>
            <a:ext cx="412115" cy="359410"/>
          </a:xfrm>
          <a:prstGeom prst="rect">
            <a:avLst/>
          </a:prstGeom>
        </p:spPr>
        <p:txBody>
          <a:bodyPr vert="horz" wrap="square" lIns="0" tIns="11430" rIns="0" bIns="0" rtlCol="0">
            <a:spAutoFit/>
          </a:bodyPr>
          <a:lstStyle/>
          <a:p>
            <a:pPr marL="12700">
              <a:lnSpc>
                <a:spcPts val="1645"/>
              </a:lnSpc>
              <a:spcBef>
                <a:spcPts val="90"/>
              </a:spcBef>
            </a:pPr>
            <a:r>
              <a:rPr sz="1550" b="1" spc="-25" dirty="0">
                <a:solidFill>
                  <a:srgbClr val="705650"/>
                </a:solidFill>
                <a:latin typeface="Calibri"/>
                <a:cs typeface="Calibri"/>
              </a:rPr>
              <a:t>RMP</a:t>
            </a:r>
            <a:endParaRPr sz="1550">
              <a:latin typeface="Calibri"/>
              <a:cs typeface="Calibri"/>
            </a:endParaRPr>
          </a:p>
          <a:p>
            <a:pPr marL="19685">
              <a:lnSpc>
                <a:spcPts val="985"/>
              </a:lnSpc>
            </a:pPr>
            <a:r>
              <a:rPr sz="1000" b="1" spc="-10" dirty="0">
                <a:solidFill>
                  <a:srgbClr val="705650"/>
                </a:solidFill>
                <a:latin typeface="Calibri"/>
                <a:cs typeface="Calibri"/>
              </a:rPr>
              <a:t>300mg</a:t>
            </a:r>
            <a:endParaRPr sz="1000">
              <a:latin typeface="Calibri"/>
              <a:cs typeface="Calibri"/>
            </a:endParaRPr>
          </a:p>
        </p:txBody>
      </p:sp>
      <p:sp>
        <p:nvSpPr>
          <p:cNvPr id="85" name="object 85"/>
          <p:cNvSpPr txBox="1"/>
          <p:nvPr/>
        </p:nvSpPr>
        <p:spPr>
          <a:xfrm>
            <a:off x="6537331" y="6098538"/>
            <a:ext cx="320675" cy="260985"/>
          </a:xfrm>
          <a:prstGeom prst="rect">
            <a:avLst/>
          </a:prstGeom>
        </p:spPr>
        <p:txBody>
          <a:bodyPr vert="horz" wrap="square" lIns="0" tIns="11430" rIns="0" bIns="0" rtlCol="0">
            <a:spAutoFit/>
          </a:bodyPr>
          <a:lstStyle/>
          <a:p>
            <a:pPr marL="12700">
              <a:lnSpc>
                <a:spcPct val="100000"/>
              </a:lnSpc>
              <a:spcBef>
                <a:spcPts val="90"/>
              </a:spcBef>
            </a:pPr>
            <a:r>
              <a:rPr sz="1550" b="1" spc="-20" dirty="0">
                <a:solidFill>
                  <a:srgbClr val="705650"/>
                </a:solidFill>
                <a:latin typeface="Calibri"/>
                <a:cs typeface="Calibri"/>
              </a:rPr>
              <a:t>2</a:t>
            </a:r>
            <a:r>
              <a:rPr sz="1550" b="1" spc="-60" dirty="0">
                <a:solidFill>
                  <a:srgbClr val="705650"/>
                </a:solidFill>
                <a:latin typeface="Microsoft JhengHei"/>
                <a:cs typeface="Microsoft JhengHei"/>
              </a:rPr>
              <a:t>顆</a:t>
            </a:r>
            <a:endParaRPr sz="1550">
              <a:latin typeface="Microsoft JhengHei"/>
              <a:cs typeface="Microsoft JhengHei"/>
            </a:endParaRPr>
          </a:p>
        </p:txBody>
      </p:sp>
      <p:grpSp>
        <p:nvGrpSpPr>
          <p:cNvPr id="86" name="object 86"/>
          <p:cNvGrpSpPr/>
          <p:nvPr/>
        </p:nvGrpSpPr>
        <p:grpSpPr>
          <a:xfrm>
            <a:off x="7348601" y="5320284"/>
            <a:ext cx="1539875" cy="1111885"/>
            <a:chOff x="7348601" y="5320284"/>
            <a:chExt cx="1539875" cy="1111885"/>
          </a:xfrm>
        </p:grpSpPr>
        <p:pic>
          <p:nvPicPr>
            <p:cNvPr id="87" name="object 87"/>
            <p:cNvPicPr/>
            <p:nvPr/>
          </p:nvPicPr>
          <p:blipFill>
            <a:blip r:embed="rId25" cstate="print"/>
            <a:stretch>
              <a:fillRect/>
            </a:stretch>
          </p:blipFill>
          <p:spPr>
            <a:xfrm>
              <a:off x="7353935" y="5426964"/>
              <a:ext cx="1351025" cy="998219"/>
            </a:xfrm>
            <a:prstGeom prst="rect">
              <a:avLst/>
            </a:prstGeom>
          </p:spPr>
        </p:pic>
        <p:pic>
          <p:nvPicPr>
            <p:cNvPr id="88" name="object 88"/>
            <p:cNvPicPr/>
            <p:nvPr/>
          </p:nvPicPr>
          <p:blipFill>
            <a:blip r:embed="rId26" cstate="print"/>
            <a:stretch>
              <a:fillRect/>
            </a:stretch>
          </p:blipFill>
          <p:spPr>
            <a:xfrm>
              <a:off x="7348601" y="5320284"/>
              <a:ext cx="1539252" cy="1111758"/>
            </a:xfrm>
            <a:prstGeom prst="rect">
              <a:avLst/>
            </a:prstGeom>
          </p:spPr>
        </p:pic>
      </p:grpSp>
      <p:sp>
        <p:nvSpPr>
          <p:cNvPr id="89" name="object 89"/>
          <p:cNvSpPr txBox="1"/>
          <p:nvPr/>
        </p:nvSpPr>
        <p:spPr>
          <a:xfrm>
            <a:off x="8232781" y="5247385"/>
            <a:ext cx="1214755" cy="157480"/>
          </a:xfrm>
          <a:prstGeom prst="rect">
            <a:avLst/>
          </a:prstGeom>
        </p:spPr>
        <p:txBody>
          <a:bodyPr vert="horz" wrap="square" lIns="0" tIns="14605" rIns="0" bIns="0" rtlCol="0">
            <a:spAutoFit/>
          </a:bodyPr>
          <a:lstStyle/>
          <a:p>
            <a:pPr marL="12700">
              <a:lnSpc>
                <a:spcPct val="100000"/>
              </a:lnSpc>
              <a:spcBef>
                <a:spcPts val="115"/>
              </a:spcBef>
            </a:pPr>
            <a:r>
              <a:rPr sz="850" b="1" dirty="0">
                <a:solidFill>
                  <a:srgbClr val="585858"/>
                </a:solidFill>
                <a:latin typeface="Microsoft JhengHei"/>
                <a:cs typeface="Microsoft JhengHei"/>
              </a:rPr>
              <a:t>每日最大劑</a:t>
            </a:r>
            <a:r>
              <a:rPr sz="850" b="1" spc="215" dirty="0">
                <a:solidFill>
                  <a:srgbClr val="585858"/>
                </a:solidFill>
                <a:latin typeface="Microsoft JhengHei"/>
                <a:cs typeface="Microsoft JhengHei"/>
              </a:rPr>
              <a:t>量</a:t>
            </a:r>
            <a:r>
              <a:rPr sz="850" b="1" dirty="0">
                <a:solidFill>
                  <a:srgbClr val="585858"/>
                </a:solidFill>
                <a:latin typeface="Calibri"/>
                <a:cs typeface="Calibri"/>
              </a:rPr>
              <a:t>INH</a:t>
            </a:r>
            <a:r>
              <a:rPr sz="850" b="1" spc="55" dirty="0">
                <a:solidFill>
                  <a:srgbClr val="585858"/>
                </a:solidFill>
                <a:latin typeface="Calibri"/>
                <a:cs typeface="Calibri"/>
              </a:rPr>
              <a:t> </a:t>
            </a:r>
            <a:r>
              <a:rPr sz="850" b="1" spc="-10" dirty="0">
                <a:solidFill>
                  <a:srgbClr val="585858"/>
                </a:solidFill>
                <a:latin typeface="Calibri"/>
                <a:cs typeface="Calibri"/>
              </a:rPr>
              <a:t>300mg</a:t>
            </a:r>
            <a:endParaRPr sz="850">
              <a:latin typeface="Calibri"/>
              <a:cs typeface="Calibri"/>
            </a:endParaRPr>
          </a:p>
        </p:txBody>
      </p:sp>
      <p:sp>
        <p:nvSpPr>
          <p:cNvPr id="90" name="object 90"/>
          <p:cNvSpPr txBox="1"/>
          <p:nvPr/>
        </p:nvSpPr>
        <p:spPr>
          <a:xfrm>
            <a:off x="7588129" y="6020053"/>
            <a:ext cx="396875" cy="359410"/>
          </a:xfrm>
          <a:prstGeom prst="rect">
            <a:avLst/>
          </a:prstGeom>
        </p:spPr>
        <p:txBody>
          <a:bodyPr vert="horz" wrap="square" lIns="0" tIns="11430" rIns="0" bIns="0" rtlCol="0">
            <a:spAutoFit/>
          </a:bodyPr>
          <a:lstStyle/>
          <a:p>
            <a:pPr marL="45720">
              <a:lnSpc>
                <a:spcPts val="1645"/>
              </a:lnSpc>
              <a:spcBef>
                <a:spcPts val="90"/>
              </a:spcBef>
            </a:pPr>
            <a:r>
              <a:rPr sz="1550" b="1" spc="-25" dirty="0">
                <a:solidFill>
                  <a:srgbClr val="705650"/>
                </a:solidFill>
                <a:latin typeface="Calibri"/>
                <a:cs typeface="Calibri"/>
              </a:rPr>
              <a:t>INH</a:t>
            </a:r>
            <a:endParaRPr sz="1550">
              <a:latin typeface="Calibri"/>
              <a:cs typeface="Calibri"/>
            </a:endParaRPr>
          </a:p>
          <a:p>
            <a:pPr marL="12700">
              <a:lnSpc>
                <a:spcPts val="985"/>
              </a:lnSpc>
            </a:pPr>
            <a:r>
              <a:rPr sz="1000" b="1" spc="-10" dirty="0">
                <a:solidFill>
                  <a:srgbClr val="705650"/>
                </a:solidFill>
                <a:latin typeface="Calibri"/>
                <a:cs typeface="Calibri"/>
              </a:rPr>
              <a:t>100mg</a:t>
            </a:r>
            <a:endParaRPr sz="1000">
              <a:latin typeface="Calibri"/>
              <a:cs typeface="Calibri"/>
            </a:endParaRPr>
          </a:p>
        </p:txBody>
      </p:sp>
      <p:sp>
        <p:nvSpPr>
          <p:cNvPr id="91" name="object 91"/>
          <p:cNvSpPr txBox="1"/>
          <p:nvPr/>
        </p:nvSpPr>
        <p:spPr>
          <a:xfrm>
            <a:off x="7990464" y="6101588"/>
            <a:ext cx="320675" cy="260985"/>
          </a:xfrm>
          <a:prstGeom prst="rect">
            <a:avLst/>
          </a:prstGeom>
        </p:spPr>
        <p:txBody>
          <a:bodyPr vert="horz" wrap="square" lIns="0" tIns="11430" rIns="0" bIns="0" rtlCol="0">
            <a:spAutoFit/>
          </a:bodyPr>
          <a:lstStyle/>
          <a:p>
            <a:pPr marL="12700">
              <a:lnSpc>
                <a:spcPct val="100000"/>
              </a:lnSpc>
              <a:spcBef>
                <a:spcPts val="90"/>
              </a:spcBef>
            </a:pPr>
            <a:r>
              <a:rPr sz="1550" b="1" spc="-20" dirty="0">
                <a:solidFill>
                  <a:srgbClr val="705650"/>
                </a:solidFill>
                <a:latin typeface="Calibri"/>
                <a:cs typeface="Calibri"/>
              </a:rPr>
              <a:t>3</a:t>
            </a:r>
            <a:r>
              <a:rPr sz="1550" b="1" spc="-60" dirty="0">
                <a:solidFill>
                  <a:srgbClr val="705650"/>
                </a:solidFill>
                <a:latin typeface="Microsoft JhengHei"/>
                <a:cs typeface="Microsoft JhengHei"/>
              </a:rPr>
              <a:t>顆</a:t>
            </a:r>
            <a:endParaRPr sz="1550">
              <a:latin typeface="Microsoft JhengHei"/>
              <a:cs typeface="Microsoft JhengHei"/>
            </a:endParaRPr>
          </a:p>
        </p:txBody>
      </p:sp>
      <p:sp>
        <p:nvSpPr>
          <p:cNvPr id="92" name="object 92"/>
          <p:cNvSpPr txBox="1"/>
          <p:nvPr/>
        </p:nvSpPr>
        <p:spPr>
          <a:xfrm>
            <a:off x="7494403" y="5292344"/>
            <a:ext cx="718185" cy="409575"/>
          </a:xfrm>
          <a:prstGeom prst="rect">
            <a:avLst/>
          </a:prstGeom>
        </p:spPr>
        <p:txBody>
          <a:bodyPr vert="horz" wrap="square" lIns="0" tIns="15875" rIns="0" bIns="0" rtlCol="0">
            <a:spAutoFit/>
          </a:bodyPr>
          <a:lstStyle/>
          <a:p>
            <a:pPr marL="12700">
              <a:lnSpc>
                <a:spcPts val="1825"/>
              </a:lnSpc>
              <a:spcBef>
                <a:spcPts val="125"/>
              </a:spcBef>
            </a:pPr>
            <a:r>
              <a:rPr sz="1550" b="1" dirty="0">
                <a:solidFill>
                  <a:srgbClr val="FFFFFF"/>
                </a:solidFill>
                <a:latin typeface="Calibri"/>
                <a:cs typeface="Calibri"/>
              </a:rPr>
              <a:t>6H</a:t>
            </a:r>
            <a:r>
              <a:rPr sz="1550" b="1" spc="20" dirty="0">
                <a:solidFill>
                  <a:srgbClr val="FFFFFF"/>
                </a:solidFill>
                <a:latin typeface="Calibri"/>
                <a:cs typeface="Calibri"/>
              </a:rPr>
              <a:t> </a:t>
            </a:r>
            <a:r>
              <a:rPr sz="1550" b="1" dirty="0">
                <a:solidFill>
                  <a:srgbClr val="FFFFFF"/>
                </a:solidFill>
                <a:latin typeface="Calibri"/>
                <a:cs typeface="Calibri"/>
              </a:rPr>
              <a:t>/</a:t>
            </a:r>
            <a:r>
              <a:rPr sz="1550" b="1" spc="15" dirty="0">
                <a:solidFill>
                  <a:srgbClr val="FFFFFF"/>
                </a:solidFill>
                <a:latin typeface="Calibri"/>
                <a:cs typeface="Calibri"/>
              </a:rPr>
              <a:t> </a:t>
            </a:r>
            <a:r>
              <a:rPr sz="1550" b="1" spc="-25" dirty="0">
                <a:solidFill>
                  <a:srgbClr val="FFFFFF"/>
                </a:solidFill>
                <a:latin typeface="Calibri"/>
                <a:cs typeface="Calibri"/>
              </a:rPr>
              <a:t>9H</a:t>
            </a:r>
            <a:endParaRPr sz="1550">
              <a:latin typeface="Calibri"/>
              <a:cs typeface="Calibri"/>
            </a:endParaRPr>
          </a:p>
          <a:p>
            <a:pPr marL="155575">
              <a:lnSpc>
                <a:spcPts val="1165"/>
              </a:lnSpc>
              <a:tabLst>
                <a:tab pos="573405" algn="l"/>
              </a:tabLst>
            </a:pPr>
            <a:r>
              <a:rPr sz="1000" b="1" spc="-50" dirty="0">
                <a:solidFill>
                  <a:srgbClr val="526F8D"/>
                </a:solidFill>
                <a:latin typeface="Microsoft JhengHei"/>
                <a:cs typeface="Microsoft JhengHei"/>
              </a:rPr>
              <a:t>天</a:t>
            </a:r>
            <a:r>
              <a:rPr sz="1000" b="1" dirty="0">
                <a:solidFill>
                  <a:srgbClr val="526F8D"/>
                </a:solidFill>
                <a:latin typeface="Microsoft JhengHei"/>
                <a:cs typeface="Microsoft JhengHei"/>
              </a:rPr>
              <a:t>	</a:t>
            </a:r>
            <a:r>
              <a:rPr sz="1000" b="1" spc="-50" dirty="0">
                <a:solidFill>
                  <a:srgbClr val="526F8D"/>
                </a:solidFill>
                <a:latin typeface="Microsoft JhengHei"/>
                <a:cs typeface="Microsoft JhengHei"/>
              </a:rPr>
              <a:t>天</a:t>
            </a:r>
            <a:endParaRPr sz="1000">
              <a:latin typeface="Microsoft JhengHei"/>
              <a:cs typeface="Microsoft JhengHei"/>
            </a:endParaRPr>
          </a:p>
        </p:txBody>
      </p:sp>
      <p:sp>
        <p:nvSpPr>
          <p:cNvPr id="93" name="object 93"/>
          <p:cNvSpPr txBox="1"/>
          <p:nvPr/>
        </p:nvSpPr>
        <p:spPr>
          <a:xfrm>
            <a:off x="7408043" y="5563552"/>
            <a:ext cx="833119" cy="132080"/>
          </a:xfrm>
          <a:prstGeom prst="rect">
            <a:avLst/>
          </a:prstGeom>
        </p:spPr>
        <p:txBody>
          <a:bodyPr vert="horz" wrap="square" lIns="0" tIns="0" rIns="0" bIns="0" rtlCol="0">
            <a:spAutoFit/>
          </a:bodyPr>
          <a:lstStyle/>
          <a:p>
            <a:pPr>
              <a:lnSpc>
                <a:spcPts val="980"/>
              </a:lnSpc>
              <a:tabLst>
                <a:tab pos="374015" algn="l"/>
                <a:tab pos="791210" algn="l"/>
              </a:tabLst>
            </a:pPr>
            <a:r>
              <a:rPr sz="1000" b="1" spc="-20" dirty="0">
                <a:solidFill>
                  <a:srgbClr val="526F8D"/>
                </a:solidFill>
                <a:latin typeface="Calibri"/>
                <a:cs typeface="Calibri"/>
              </a:rPr>
              <a:t>(180</a:t>
            </a:r>
            <a:r>
              <a:rPr sz="1000" b="1" dirty="0">
                <a:solidFill>
                  <a:srgbClr val="526F8D"/>
                </a:solidFill>
                <a:latin typeface="Calibri"/>
                <a:cs typeface="Calibri"/>
              </a:rPr>
              <a:t>	</a:t>
            </a:r>
            <a:r>
              <a:rPr sz="1000" b="1" spc="-10" dirty="0">
                <a:solidFill>
                  <a:srgbClr val="526F8D"/>
                </a:solidFill>
                <a:latin typeface="Calibri"/>
                <a:cs typeface="Calibri"/>
              </a:rPr>
              <a:t>)(270</a:t>
            </a:r>
            <a:r>
              <a:rPr sz="1000" b="1" dirty="0">
                <a:solidFill>
                  <a:srgbClr val="526F8D"/>
                </a:solidFill>
                <a:latin typeface="Calibri"/>
                <a:cs typeface="Calibri"/>
              </a:rPr>
              <a:t>	</a:t>
            </a:r>
            <a:r>
              <a:rPr sz="1000" b="1" spc="-50" dirty="0">
                <a:solidFill>
                  <a:srgbClr val="526F8D"/>
                </a:solidFill>
                <a:latin typeface="Calibri"/>
                <a:cs typeface="Calibri"/>
              </a:rPr>
              <a:t>)</a:t>
            </a:r>
            <a:endParaRPr sz="1000">
              <a:latin typeface="Calibri"/>
              <a:cs typeface="Calibri"/>
            </a:endParaRPr>
          </a:p>
        </p:txBody>
      </p:sp>
      <p:grpSp>
        <p:nvGrpSpPr>
          <p:cNvPr id="94" name="object 94"/>
          <p:cNvGrpSpPr/>
          <p:nvPr/>
        </p:nvGrpSpPr>
        <p:grpSpPr>
          <a:xfrm>
            <a:off x="3026549" y="1933194"/>
            <a:ext cx="5350510" cy="4238625"/>
            <a:chOff x="3026549" y="1933194"/>
            <a:chExt cx="5350510" cy="4238625"/>
          </a:xfrm>
        </p:grpSpPr>
        <p:pic>
          <p:nvPicPr>
            <p:cNvPr id="95" name="object 95"/>
            <p:cNvPicPr/>
            <p:nvPr/>
          </p:nvPicPr>
          <p:blipFill>
            <a:blip r:embed="rId27" cstate="print"/>
            <a:stretch>
              <a:fillRect/>
            </a:stretch>
          </p:blipFill>
          <p:spPr>
            <a:xfrm>
              <a:off x="3026549" y="5069585"/>
              <a:ext cx="799337" cy="678180"/>
            </a:xfrm>
            <a:prstGeom prst="rect">
              <a:avLst/>
            </a:prstGeom>
          </p:spPr>
        </p:pic>
        <p:pic>
          <p:nvPicPr>
            <p:cNvPr id="96" name="object 96"/>
            <p:cNvPicPr/>
            <p:nvPr/>
          </p:nvPicPr>
          <p:blipFill>
            <a:blip r:embed="rId28" cstate="print"/>
            <a:stretch>
              <a:fillRect/>
            </a:stretch>
          </p:blipFill>
          <p:spPr>
            <a:xfrm>
              <a:off x="4414913" y="2047494"/>
              <a:ext cx="794766" cy="503681"/>
            </a:xfrm>
            <a:prstGeom prst="rect">
              <a:avLst/>
            </a:prstGeom>
          </p:spPr>
        </p:pic>
        <p:pic>
          <p:nvPicPr>
            <p:cNvPr id="97" name="object 97"/>
            <p:cNvPicPr/>
            <p:nvPr/>
          </p:nvPicPr>
          <p:blipFill>
            <a:blip r:embed="rId29" cstate="print"/>
            <a:stretch>
              <a:fillRect/>
            </a:stretch>
          </p:blipFill>
          <p:spPr>
            <a:xfrm>
              <a:off x="3300869" y="4142232"/>
              <a:ext cx="1522475" cy="595122"/>
            </a:xfrm>
            <a:prstGeom prst="rect">
              <a:avLst/>
            </a:prstGeom>
          </p:spPr>
        </p:pic>
        <p:pic>
          <p:nvPicPr>
            <p:cNvPr id="98" name="object 98"/>
            <p:cNvPicPr/>
            <p:nvPr/>
          </p:nvPicPr>
          <p:blipFill>
            <a:blip r:embed="rId30" cstate="print"/>
            <a:stretch>
              <a:fillRect/>
            </a:stretch>
          </p:blipFill>
          <p:spPr>
            <a:xfrm>
              <a:off x="3205619" y="1993391"/>
              <a:ext cx="761237" cy="566166"/>
            </a:xfrm>
            <a:prstGeom prst="rect">
              <a:avLst/>
            </a:prstGeom>
          </p:spPr>
        </p:pic>
        <p:pic>
          <p:nvPicPr>
            <p:cNvPr id="99" name="object 99"/>
            <p:cNvPicPr/>
            <p:nvPr/>
          </p:nvPicPr>
          <p:blipFill>
            <a:blip r:embed="rId31" cstate="print"/>
            <a:stretch>
              <a:fillRect/>
            </a:stretch>
          </p:blipFill>
          <p:spPr>
            <a:xfrm>
              <a:off x="6402209" y="2138934"/>
              <a:ext cx="1126997" cy="566166"/>
            </a:xfrm>
            <a:prstGeom prst="rect">
              <a:avLst/>
            </a:prstGeom>
          </p:spPr>
        </p:pic>
        <p:pic>
          <p:nvPicPr>
            <p:cNvPr id="100" name="object 100"/>
            <p:cNvPicPr/>
            <p:nvPr/>
          </p:nvPicPr>
          <p:blipFill>
            <a:blip r:embed="rId32" cstate="print"/>
            <a:stretch>
              <a:fillRect/>
            </a:stretch>
          </p:blipFill>
          <p:spPr>
            <a:xfrm>
              <a:off x="6925703" y="2995422"/>
              <a:ext cx="590550" cy="461772"/>
            </a:xfrm>
            <a:prstGeom prst="rect">
              <a:avLst/>
            </a:prstGeom>
          </p:spPr>
        </p:pic>
        <p:pic>
          <p:nvPicPr>
            <p:cNvPr id="101" name="object 101"/>
            <p:cNvPicPr/>
            <p:nvPr/>
          </p:nvPicPr>
          <p:blipFill>
            <a:blip r:embed="rId33" cstate="print"/>
            <a:stretch>
              <a:fillRect/>
            </a:stretch>
          </p:blipFill>
          <p:spPr>
            <a:xfrm>
              <a:off x="7337183" y="4250435"/>
              <a:ext cx="906780" cy="457962"/>
            </a:xfrm>
            <a:prstGeom prst="rect">
              <a:avLst/>
            </a:prstGeom>
          </p:spPr>
        </p:pic>
        <p:pic>
          <p:nvPicPr>
            <p:cNvPr id="102" name="object 102"/>
            <p:cNvPicPr/>
            <p:nvPr/>
          </p:nvPicPr>
          <p:blipFill>
            <a:blip r:embed="rId34" cstate="print"/>
            <a:stretch>
              <a:fillRect/>
            </a:stretch>
          </p:blipFill>
          <p:spPr>
            <a:xfrm>
              <a:off x="5994539" y="5555741"/>
              <a:ext cx="840486" cy="507491"/>
            </a:xfrm>
            <a:prstGeom prst="rect">
              <a:avLst/>
            </a:prstGeom>
          </p:spPr>
        </p:pic>
        <p:pic>
          <p:nvPicPr>
            <p:cNvPr id="103" name="object 103"/>
            <p:cNvPicPr/>
            <p:nvPr/>
          </p:nvPicPr>
          <p:blipFill>
            <a:blip r:embed="rId35" cstate="print"/>
            <a:stretch>
              <a:fillRect/>
            </a:stretch>
          </p:blipFill>
          <p:spPr>
            <a:xfrm>
              <a:off x="6339713" y="4216908"/>
              <a:ext cx="960882" cy="545591"/>
            </a:xfrm>
            <a:prstGeom prst="rect">
              <a:avLst/>
            </a:prstGeom>
          </p:spPr>
        </p:pic>
        <p:pic>
          <p:nvPicPr>
            <p:cNvPr id="104" name="object 104"/>
            <p:cNvPicPr/>
            <p:nvPr/>
          </p:nvPicPr>
          <p:blipFill>
            <a:blip r:embed="rId36" cstate="print"/>
            <a:stretch>
              <a:fillRect/>
            </a:stretch>
          </p:blipFill>
          <p:spPr>
            <a:xfrm>
              <a:off x="7415669" y="5625846"/>
              <a:ext cx="960882" cy="545591"/>
            </a:xfrm>
            <a:prstGeom prst="rect">
              <a:avLst/>
            </a:prstGeom>
          </p:spPr>
        </p:pic>
        <p:pic>
          <p:nvPicPr>
            <p:cNvPr id="105" name="object 105"/>
            <p:cNvPicPr/>
            <p:nvPr/>
          </p:nvPicPr>
          <p:blipFill>
            <a:blip r:embed="rId37" cstate="print"/>
            <a:stretch>
              <a:fillRect/>
            </a:stretch>
          </p:blipFill>
          <p:spPr>
            <a:xfrm>
              <a:off x="3562997" y="5177027"/>
              <a:ext cx="574548" cy="454151"/>
            </a:xfrm>
            <a:prstGeom prst="rect">
              <a:avLst/>
            </a:prstGeom>
          </p:spPr>
        </p:pic>
        <p:sp>
          <p:nvSpPr>
            <p:cNvPr id="106" name="object 106"/>
            <p:cNvSpPr/>
            <p:nvPr/>
          </p:nvSpPr>
          <p:spPr>
            <a:xfrm>
              <a:off x="6058547" y="1933194"/>
              <a:ext cx="1663700" cy="182880"/>
            </a:xfrm>
            <a:custGeom>
              <a:avLst/>
              <a:gdLst/>
              <a:ahLst/>
              <a:cxnLst/>
              <a:rect l="l" t="t" r="r" b="b"/>
              <a:pathLst>
                <a:path w="1663700" h="182880">
                  <a:moveTo>
                    <a:pt x="1663445" y="182880"/>
                  </a:moveTo>
                  <a:lnTo>
                    <a:pt x="1663445" y="0"/>
                  </a:lnTo>
                  <a:lnTo>
                    <a:pt x="0" y="0"/>
                  </a:lnTo>
                  <a:lnTo>
                    <a:pt x="0" y="182880"/>
                  </a:lnTo>
                  <a:lnTo>
                    <a:pt x="1663445" y="182880"/>
                  </a:lnTo>
                  <a:close/>
                </a:path>
              </a:pathLst>
            </a:custGeom>
            <a:solidFill>
              <a:srgbClr val="928A4C"/>
            </a:solidFill>
          </p:spPr>
          <p:txBody>
            <a:bodyPr wrap="square" lIns="0" tIns="0" rIns="0" bIns="0" rtlCol="0"/>
            <a:lstStyle/>
            <a:p>
              <a:endParaRPr/>
            </a:p>
          </p:txBody>
        </p:sp>
      </p:grpSp>
      <p:sp>
        <p:nvSpPr>
          <p:cNvPr id="107" name="object 107"/>
          <p:cNvSpPr txBox="1"/>
          <p:nvPr/>
        </p:nvSpPr>
        <p:spPr>
          <a:xfrm>
            <a:off x="6053969" y="5141462"/>
            <a:ext cx="1306195" cy="342265"/>
          </a:xfrm>
          <a:prstGeom prst="rect">
            <a:avLst/>
          </a:prstGeom>
        </p:spPr>
        <p:txBody>
          <a:bodyPr vert="horz" wrap="square" lIns="0" tIns="37465" rIns="0" bIns="0" rtlCol="0">
            <a:spAutoFit/>
          </a:bodyPr>
          <a:lstStyle/>
          <a:p>
            <a:pPr marL="217804">
              <a:lnSpc>
                <a:spcPts val="425"/>
              </a:lnSpc>
              <a:spcBef>
                <a:spcPts val="295"/>
              </a:spcBef>
            </a:pPr>
            <a:r>
              <a:rPr sz="850" b="1" dirty="0">
                <a:solidFill>
                  <a:srgbClr val="585858"/>
                </a:solidFill>
                <a:latin typeface="Microsoft JhengHei"/>
                <a:cs typeface="Microsoft JhengHei"/>
              </a:rPr>
              <a:t>每日最大劑</a:t>
            </a:r>
            <a:r>
              <a:rPr sz="850" b="1" spc="-50" dirty="0">
                <a:solidFill>
                  <a:srgbClr val="585858"/>
                </a:solidFill>
                <a:latin typeface="Microsoft JhengHei"/>
                <a:cs typeface="Microsoft JhengHei"/>
              </a:rPr>
              <a:t>量</a:t>
            </a:r>
            <a:endParaRPr sz="850">
              <a:latin typeface="Microsoft JhengHei"/>
              <a:cs typeface="Microsoft JhengHei"/>
            </a:endParaRPr>
          </a:p>
          <a:p>
            <a:pPr marL="38100">
              <a:lnSpc>
                <a:spcPts val="1864"/>
              </a:lnSpc>
            </a:pPr>
            <a:r>
              <a:rPr sz="3075" b="1" spc="-15" baseline="-21680" dirty="0">
                <a:solidFill>
                  <a:srgbClr val="FFFFFF"/>
                </a:solidFill>
                <a:latin typeface="Calibri"/>
                <a:cs typeface="Calibri"/>
              </a:rPr>
              <a:t>4R</a:t>
            </a:r>
            <a:r>
              <a:rPr sz="1500" b="1" spc="-15" baseline="-30555" dirty="0">
                <a:solidFill>
                  <a:srgbClr val="526E59"/>
                </a:solidFill>
                <a:latin typeface="Calibri"/>
                <a:cs typeface="Calibri"/>
              </a:rPr>
              <a:t>(120</a:t>
            </a:r>
            <a:r>
              <a:rPr sz="1500" b="1" baseline="-30555" dirty="0">
                <a:solidFill>
                  <a:srgbClr val="526E59"/>
                </a:solidFill>
                <a:latin typeface="Microsoft JhengHei"/>
                <a:cs typeface="Microsoft JhengHei"/>
              </a:rPr>
              <a:t>天</a:t>
            </a:r>
            <a:r>
              <a:rPr sz="1500" b="1" baseline="-30555" dirty="0">
                <a:solidFill>
                  <a:srgbClr val="526E59"/>
                </a:solidFill>
                <a:latin typeface="Calibri"/>
                <a:cs typeface="Calibri"/>
              </a:rPr>
              <a:t>)</a:t>
            </a:r>
            <a:r>
              <a:rPr sz="850" b="1" dirty="0">
                <a:solidFill>
                  <a:srgbClr val="585858"/>
                </a:solidFill>
                <a:latin typeface="Calibri"/>
                <a:cs typeface="Calibri"/>
              </a:rPr>
              <a:t>RMP</a:t>
            </a:r>
            <a:r>
              <a:rPr sz="850" b="1" spc="50" dirty="0">
                <a:solidFill>
                  <a:srgbClr val="585858"/>
                </a:solidFill>
                <a:latin typeface="Calibri"/>
                <a:cs typeface="Calibri"/>
              </a:rPr>
              <a:t> </a:t>
            </a:r>
            <a:r>
              <a:rPr sz="850" b="1" spc="-10" dirty="0">
                <a:solidFill>
                  <a:srgbClr val="585858"/>
                </a:solidFill>
                <a:latin typeface="Calibri"/>
                <a:cs typeface="Calibri"/>
              </a:rPr>
              <a:t>600mg</a:t>
            </a:r>
            <a:endParaRPr sz="850">
              <a:latin typeface="Calibri"/>
              <a:cs typeface="Calibri"/>
            </a:endParaRPr>
          </a:p>
        </p:txBody>
      </p:sp>
      <p:sp>
        <p:nvSpPr>
          <p:cNvPr id="108" name="object 108"/>
          <p:cNvSpPr txBox="1"/>
          <p:nvPr/>
        </p:nvSpPr>
        <p:spPr>
          <a:xfrm>
            <a:off x="6126613" y="1957069"/>
            <a:ext cx="1781175" cy="157480"/>
          </a:xfrm>
          <a:prstGeom prst="rect">
            <a:avLst/>
          </a:prstGeom>
        </p:spPr>
        <p:txBody>
          <a:bodyPr vert="horz" wrap="square" lIns="0" tIns="14605" rIns="0" bIns="0" rtlCol="0">
            <a:spAutoFit/>
          </a:bodyPr>
          <a:lstStyle/>
          <a:p>
            <a:pPr marL="12700">
              <a:lnSpc>
                <a:spcPct val="100000"/>
              </a:lnSpc>
              <a:spcBef>
                <a:spcPts val="115"/>
              </a:spcBef>
            </a:pPr>
            <a:r>
              <a:rPr sz="850" b="1" dirty="0">
                <a:solidFill>
                  <a:srgbClr val="FFFFFF"/>
                </a:solidFill>
                <a:latin typeface="Microsoft JhengHei"/>
                <a:cs typeface="Microsoft JhengHei"/>
              </a:rPr>
              <a:t>參考圖示藥物可能因各家廠牌而不</a:t>
            </a:r>
            <a:r>
              <a:rPr sz="850" b="1" spc="-50" dirty="0">
                <a:solidFill>
                  <a:srgbClr val="FFFFFF"/>
                </a:solidFill>
                <a:latin typeface="Microsoft JhengHei"/>
                <a:cs typeface="Microsoft JhengHei"/>
              </a:rPr>
              <a:t>同</a:t>
            </a:r>
            <a:endParaRPr sz="850">
              <a:latin typeface="Microsoft JhengHei"/>
              <a:cs typeface="Microsoft JhengHei"/>
            </a:endParaRPr>
          </a:p>
        </p:txBody>
      </p:sp>
      <p:grpSp>
        <p:nvGrpSpPr>
          <p:cNvPr id="109" name="object 109"/>
          <p:cNvGrpSpPr/>
          <p:nvPr/>
        </p:nvGrpSpPr>
        <p:grpSpPr>
          <a:xfrm>
            <a:off x="4250321" y="6134100"/>
            <a:ext cx="1163320" cy="429259"/>
            <a:chOff x="4250321" y="6134100"/>
            <a:chExt cx="1163320" cy="429259"/>
          </a:xfrm>
        </p:grpSpPr>
        <p:pic>
          <p:nvPicPr>
            <p:cNvPr id="110" name="object 110"/>
            <p:cNvPicPr/>
            <p:nvPr/>
          </p:nvPicPr>
          <p:blipFill>
            <a:blip r:embed="rId38" cstate="print"/>
            <a:stretch>
              <a:fillRect/>
            </a:stretch>
          </p:blipFill>
          <p:spPr>
            <a:xfrm>
              <a:off x="4250321" y="6134100"/>
              <a:ext cx="428244" cy="428244"/>
            </a:xfrm>
            <a:prstGeom prst="rect">
              <a:avLst/>
            </a:prstGeom>
          </p:spPr>
        </p:pic>
        <p:pic>
          <p:nvPicPr>
            <p:cNvPr id="111" name="object 111"/>
            <p:cNvPicPr/>
            <p:nvPr/>
          </p:nvPicPr>
          <p:blipFill>
            <a:blip r:embed="rId39" cstate="print"/>
            <a:stretch>
              <a:fillRect/>
            </a:stretch>
          </p:blipFill>
          <p:spPr>
            <a:xfrm>
              <a:off x="4984889" y="6134861"/>
              <a:ext cx="428244" cy="428244"/>
            </a:xfrm>
            <a:prstGeom prst="rect">
              <a:avLst/>
            </a:prstGeom>
          </p:spPr>
        </p:pic>
      </p:grpSp>
      <p:sp>
        <p:nvSpPr>
          <p:cNvPr id="112" name="object 112"/>
          <p:cNvSpPr txBox="1">
            <a:spLocks noGrp="1"/>
          </p:cNvSpPr>
          <p:nvPr>
            <p:ph type="title"/>
          </p:nvPr>
        </p:nvSpPr>
        <p:spPr>
          <a:xfrm>
            <a:off x="1446155" y="1113536"/>
            <a:ext cx="5817235" cy="453390"/>
          </a:xfrm>
          <a:prstGeom prst="rect">
            <a:avLst/>
          </a:prstGeom>
        </p:spPr>
        <p:txBody>
          <a:bodyPr vert="horz" wrap="square" lIns="0" tIns="13335" rIns="0" bIns="0" rtlCol="0">
            <a:spAutoFit/>
          </a:bodyPr>
          <a:lstStyle/>
          <a:p>
            <a:pPr marL="38100">
              <a:lnSpc>
                <a:spcPct val="100000"/>
              </a:lnSpc>
              <a:spcBef>
                <a:spcPts val="105"/>
              </a:spcBef>
            </a:pPr>
            <a:r>
              <a:rPr sz="2800" spc="-15" dirty="0"/>
              <a:t>潛伏結核感染(</a:t>
            </a:r>
            <a:r>
              <a:rPr sz="2800" spc="-40" dirty="0"/>
              <a:t>LTBI)治療處方⼀覽</a:t>
            </a:r>
            <a:r>
              <a:rPr sz="2800" spc="-45" dirty="0"/>
              <a:t>表</a:t>
            </a:r>
            <a:r>
              <a:rPr sz="2775" spc="-75" baseline="-21021" dirty="0"/>
              <a:t>2</a:t>
            </a:r>
            <a:endParaRPr sz="2775" baseline="-21021"/>
          </a:p>
        </p:txBody>
      </p:sp>
      <p:sp>
        <p:nvSpPr>
          <p:cNvPr id="113" name="object 113"/>
          <p:cNvSpPr txBox="1"/>
          <p:nvPr/>
        </p:nvSpPr>
        <p:spPr>
          <a:xfrm>
            <a:off x="2107577" y="5031485"/>
            <a:ext cx="379095" cy="631190"/>
          </a:xfrm>
          <a:prstGeom prst="rect">
            <a:avLst/>
          </a:prstGeom>
          <a:solidFill>
            <a:srgbClr val="E6E6E6"/>
          </a:solidFill>
        </p:spPr>
        <p:txBody>
          <a:bodyPr vert="horz" wrap="square" lIns="0" tIns="66040" rIns="0" bIns="0" rtlCol="0">
            <a:spAutoFit/>
          </a:bodyPr>
          <a:lstStyle/>
          <a:p>
            <a:pPr marL="86995" marR="77470" indent="-2540">
              <a:lnSpc>
                <a:spcPct val="100000"/>
              </a:lnSpc>
              <a:spcBef>
                <a:spcPts val="520"/>
              </a:spcBef>
            </a:pPr>
            <a:r>
              <a:rPr sz="1050" b="1" spc="-25" dirty="0">
                <a:latin typeface="Calibri"/>
                <a:cs typeface="Calibri"/>
              </a:rPr>
              <a:t>INH 300</a:t>
            </a:r>
            <a:endParaRPr sz="1050">
              <a:latin typeface="Calibri"/>
              <a:cs typeface="Calibri"/>
            </a:endParaRPr>
          </a:p>
          <a:p>
            <a:pPr marL="103505">
              <a:lnSpc>
                <a:spcPct val="100000"/>
              </a:lnSpc>
              <a:spcBef>
                <a:spcPts val="5"/>
              </a:spcBef>
            </a:pPr>
            <a:r>
              <a:rPr sz="1050" b="1" spc="-25" dirty="0">
                <a:latin typeface="Calibri"/>
                <a:cs typeface="Calibri"/>
              </a:rPr>
              <a:t>mg</a:t>
            </a:r>
            <a:endParaRPr sz="1050">
              <a:latin typeface="Calibri"/>
              <a:cs typeface="Calibri"/>
            </a:endParaRPr>
          </a:p>
        </p:txBody>
      </p:sp>
      <p:sp>
        <p:nvSpPr>
          <p:cNvPr id="114" name="object 114"/>
          <p:cNvSpPr/>
          <p:nvPr/>
        </p:nvSpPr>
        <p:spPr>
          <a:xfrm>
            <a:off x="863993" y="5026914"/>
            <a:ext cx="347980" cy="615315"/>
          </a:xfrm>
          <a:custGeom>
            <a:avLst/>
            <a:gdLst/>
            <a:ahLst/>
            <a:cxnLst/>
            <a:rect l="l" t="t" r="r" b="b"/>
            <a:pathLst>
              <a:path w="347980" h="615314">
                <a:moveTo>
                  <a:pt x="347472" y="614934"/>
                </a:moveTo>
                <a:lnTo>
                  <a:pt x="347472" y="0"/>
                </a:lnTo>
                <a:lnTo>
                  <a:pt x="0" y="0"/>
                </a:lnTo>
                <a:lnTo>
                  <a:pt x="0" y="614934"/>
                </a:lnTo>
                <a:lnTo>
                  <a:pt x="347472" y="614934"/>
                </a:lnTo>
                <a:close/>
              </a:path>
            </a:pathLst>
          </a:custGeom>
          <a:solidFill>
            <a:srgbClr val="E6E6E6"/>
          </a:solidFill>
        </p:spPr>
        <p:txBody>
          <a:bodyPr wrap="square" lIns="0" tIns="0" rIns="0" bIns="0" rtlCol="0"/>
          <a:lstStyle/>
          <a:p>
            <a:endParaRPr/>
          </a:p>
        </p:txBody>
      </p:sp>
      <p:sp>
        <p:nvSpPr>
          <p:cNvPr id="115" name="object 115"/>
          <p:cNvSpPr txBox="1"/>
          <p:nvPr/>
        </p:nvSpPr>
        <p:spPr>
          <a:xfrm>
            <a:off x="863993" y="5026914"/>
            <a:ext cx="347980" cy="204470"/>
          </a:xfrm>
          <a:prstGeom prst="rect">
            <a:avLst/>
          </a:prstGeom>
          <a:solidFill>
            <a:srgbClr val="E6E6E6"/>
          </a:solidFill>
        </p:spPr>
        <p:txBody>
          <a:bodyPr vert="horz" wrap="square" lIns="0" tIns="19685" rIns="0" bIns="0" rtlCol="0">
            <a:spAutoFit/>
          </a:bodyPr>
          <a:lstStyle/>
          <a:p>
            <a:pPr marL="80645">
              <a:lnSpc>
                <a:spcPct val="100000"/>
              </a:lnSpc>
              <a:spcBef>
                <a:spcPts val="155"/>
              </a:spcBef>
            </a:pPr>
            <a:r>
              <a:rPr sz="1200" b="1" spc="-25" dirty="0">
                <a:latin typeface="Calibri"/>
                <a:cs typeface="Calibri"/>
              </a:rPr>
              <a:t>HP</a:t>
            </a:r>
            <a:endParaRPr sz="1200">
              <a:latin typeface="Calibri"/>
              <a:cs typeface="Calibri"/>
            </a:endParaRPr>
          </a:p>
        </p:txBody>
      </p:sp>
      <p:sp>
        <p:nvSpPr>
          <p:cNvPr id="116" name="object 116"/>
          <p:cNvSpPr txBox="1"/>
          <p:nvPr/>
        </p:nvSpPr>
        <p:spPr>
          <a:xfrm>
            <a:off x="863993" y="5231025"/>
            <a:ext cx="347980" cy="188595"/>
          </a:xfrm>
          <a:prstGeom prst="rect">
            <a:avLst/>
          </a:prstGeom>
          <a:solidFill>
            <a:srgbClr val="E6E6E6"/>
          </a:solidFill>
        </p:spPr>
        <p:txBody>
          <a:bodyPr vert="horz" wrap="square" lIns="0" tIns="8255" rIns="0" bIns="0" rtlCol="0">
            <a:spAutoFit/>
          </a:bodyPr>
          <a:lstStyle/>
          <a:p>
            <a:pPr marL="80645">
              <a:lnSpc>
                <a:spcPts val="1415"/>
              </a:lnSpc>
              <a:spcBef>
                <a:spcPts val="65"/>
              </a:spcBef>
            </a:pPr>
            <a:r>
              <a:rPr sz="1200" b="1" spc="30" dirty="0">
                <a:latin typeface="Microsoft JhengHei"/>
                <a:cs typeface="Microsoft JhengHei"/>
              </a:rPr>
              <a:t>複</a:t>
            </a:r>
            <a:endParaRPr sz="1200">
              <a:latin typeface="Microsoft JhengHei"/>
              <a:cs typeface="Microsoft JhengHei"/>
            </a:endParaRPr>
          </a:p>
        </p:txBody>
      </p:sp>
      <p:sp>
        <p:nvSpPr>
          <p:cNvPr id="117" name="object 117"/>
          <p:cNvSpPr txBox="1"/>
          <p:nvPr/>
        </p:nvSpPr>
        <p:spPr>
          <a:xfrm>
            <a:off x="863993" y="5419195"/>
            <a:ext cx="347980" cy="222885"/>
          </a:xfrm>
          <a:prstGeom prst="rect">
            <a:avLst/>
          </a:prstGeom>
          <a:solidFill>
            <a:srgbClr val="E6E6E6"/>
          </a:solidFill>
        </p:spPr>
        <p:txBody>
          <a:bodyPr vert="horz" wrap="square" lIns="0" tIns="3175" rIns="0" bIns="0" rtlCol="0">
            <a:spAutoFit/>
          </a:bodyPr>
          <a:lstStyle/>
          <a:p>
            <a:pPr marL="80645">
              <a:lnSpc>
                <a:spcPct val="100000"/>
              </a:lnSpc>
              <a:spcBef>
                <a:spcPts val="25"/>
              </a:spcBef>
            </a:pPr>
            <a:r>
              <a:rPr sz="1200" b="1" spc="30" dirty="0">
                <a:latin typeface="Microsoft JhengHei"/>
                <a:cs typeface="Microsoft JhengHei"/>
              </a:rPr>
              <a:t>方</a:t>
            </a:r>
            <a:endParaRPr sz="1200">
              <a:latin typeface="Microsoft JhengHei"/>
              <a:cs typeface="Microsoft JhengHei"/>
            </a:endParaRPr>
          </a:p>
        </p:txBody>
      </p:sp>
      <p:sp>
        <p:nvSpPr>
          <p:cNvPr id="118" name="object 118"/>
          <p:cNvSpPr txBox="1"/>
          <p:nvPr/>
        </p:nvSpPr>
        <p:spPr>
          <a:xfrm>
            <a:off x="584587" y="4502911"/>
            <a:ext cx="1273810" cy="448309"/>
          </a:xfrm>
          <a:prstGeom prst="rect">
            <a:avLst/>
          </a:prstGeom>
        </p:spPr>
        <p:txBody>
          <a:bodyPr vert="horz" wrap="square" lIns="0" tIns="24130" rIns="0" bIns="0" rtlCol="0">
            <a:spAutoFit/>
          </a:bodyPr>
          <a:lstStyle/>
          <a:p>
            <a:pPr marL="368935" marR="5080" indent="-356870">
              <a:lnSpc>
                <a:spcPts val="1639"/>
              </a:lnSpc>
              <a:spcBef>
                <a:spcPts val="190"/>
              </a:spcBef>
            </a:pPr>
            <a:r>
              <a:rPr sz="1400" b="1" spc="-10" dirty="0">
                <a:solidFill>
                  <a:srgbClr val="4F5875"/>
                </a:solidFill>
                <a:latin typeface="Microsoft JhengHei"/>
                <a:cs typeface="Microsoft JhengHei"/>
              </a:rPr>
              <a:t>藥品使用同意書</a:t>
            </a:r>
            <a:r>
              <a:rPr sz="1400" b="1" spc="-20" dirty="0">
                <a:solidFill>
                  <a:srgbClr val="4F5875"/>
                </a:solidFill>
                <a:latin typeface="Microsoft JhengHei"/>
                <a:cs typeface="Microsoft JhengHei"/>
              </a:rPr>
              <a:t>下載點</a:t>
            </a:r>
            <a:endParaRPr sz="1400">
              <a:latin typeface="Microsoft JhengHei"/>
              <a:cs typeface="Microsoft JhengHei"/>
            </a:endParaRPr>
          </a:p>
        </p:txBody>
      </p:sp>
      <p:grpSp>
        <p:nvGrpSpPr>
          <p:cNvPr id="119" name="object 119"/>
          <p:cNvGrpSpPr/>
          <p:nvPr/>
        </p:nvGrpSpPr>
        <p:grpSpPr>
          <a:xfrm>
            <a:off x="177408" y="4981955"/>
            <a:ext cx="1934845" cy="695325"/>
            <a:chOff x="177408" y="4981955"/>
            <a:chExt cx="1934845" cy="695325"/>
          </a:xfrm>
        </p:grpSpPr>
        <p:pic>
          <p:nvPicPr>
            <p:cNvPr id="120" name="object 120"/>
            <p:cNvPicPr/>
            <p:nvPr/>
          </p:nvPicPr>
          <p:blipFill>
            <a:blip r:embed="rId40" cstate="print"/>
            <a:stretch>
              <a:fillRect/>
            </a:stretch>
          </p:blipFill>
          <p:spPr>
            <a:xfrm>
              <a:off x="177408" y="5051281"/>
              <a:ext cx="570771" cy="570771"/>
            </a:xfrm>
            <a:prstGeom prst="rect">
              <a:avLst/>
            </a:prstGeom>
          </p:spPr>
        </p:pic>
        <p:pic>
          <p:nvPicPr>
            <p:cNvPr id="121" name="object 121"/>
            <p:cNvPicPr/>
            <p:nvPr/>
          </p:nvPicPr>
          <p:blipFill>
            <a:blip r:embed="rId39" cstate="print"/>
            <a:stretch>
              <a:fillRect/>
            </a:stretch>
          </p:blipFill>
          <p:spPr>
            <a:xfrm>
              <a:off x="1417967" y="4981955"/>
              <a:ext cx="694181" cy="694944"/>
            </a:xfrm>
            <a:prstGeom prst="rect">
              <a:avLst/>
            </a:prstGeom>
          </p:spPr>
        </p:pic>
      </p:grpSp>
      <p:sp>
        <p:nvSpPr>
          <p:cNvPr id="122" name="object 122"/>
          <p:cNvSpPr txBox="1"/>
          <p:nvPr/>
        </p:nvSpPr>
        <p:spPr>
          <a:xfrm>
            <a:off x="10290181" y="6350760"/>
            <a:ext cx="25654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148</a:t>
            </a:r>
            <a:endParaRPr sz="1050">
              <a:latin typeface="Microsoft JhengHei"/>
              <a:cs typeface="Microsoft JhengHei"/>
            </a:endParaRPr>
          </a:p>
        </p:txBody>
      </p:sp>
      <p:sp>
        <p:nvSpPr>
          <p:cNvPr id="123" name="object 12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113536"/>
            <a:ext cx="6843395" cy="453390"/>
          </a:xfrm>
          <a:prstGeom prst="rect">
            <a:avLst/>
          </a:prstGeom>
        </p:spPr>
        <p:txBody>
          <a:bodyPr vert="horz" wrap="square" lIns="0" tIns="13335" rIns="0" bIns="0" rtlCol="0">
            <a:spAutoFit/>
          </a:bodyPr>
          <a:lstStyle/>
          <a:p>
            <a:pPr marL="12700">
              <a:lnSpc>
                <a:spcPct val="100000"/>
              </a:lnSpc>
              <a:spcBef>
                <a:spcPts val="105"/>
              </a:spcBef>
            </a:pPr>
            <a:r>
              <a:rPr sz="2800" spc="-10" dirty="0"/>
              <a:t>HIV+TB共病–可替代 </a:t>
            </a:r>
            <a:r>
              <a:rPr sz="2800" dirty="0"/>
              <a:t>TDF/FTC/EFV</a:t>
            </a:r>
            <a:r>
              <a:rPr sz="2800" spc="-30" dirty="0"/>
              <a:t> 之處方</a:t>
            </a:r>
            <a:endParaRPr sz="2800"/>
          </a:p>
        </p:txBody>
      </p:sp>
      <p:graphicFrame>
        <p:nvGraphicFramePr>
          <p:cNvPr id="4" name="object 4"/>
          <p:cNvGraphicFramePr>
            <a:graphicFrameLocks noGrp="1"/>
          </p:cNvGraphicFramePr>
          <p:nvPr/>
        </p:nvGraphicFramePr>
        <p:xfrm>
          <a:off x="185845" y="2090959"/>
          <a:ext cx="10391775" cy="2775585"/>
        </p:xfrm>
        <a:graphic>
          <a:graphicData uri="http://schemas.openxmlformats.org/drawingml/2006/table">
            <a:tbl>
              <a:tblPr firstRow="1" bandRow="1">
                <a:tableStyleId>{2D5ABB26-0587-4C30-8999-92F81FD0307C}</a:tableStyleId>
              </a:tblPr>
              <a:tblGrid>
                <a:gridCol w="651510">
                  <a:extLst>
                    <a:ext uri="{9D8B030D-6E8A-4147-A177-3AD203B41FA5}">
                      <a16:colId xmlns:a16="http://schemas.microsoft.com/office/drawing/2014/main" val="20000"/>
                    </a:ext>
                  </a:extLst>
                </a:gridCol>
                <a:gridCol w="2903854">
                  <a:extLst>
                    <a:ext uri="{9D8B030D-6E8A-4147-A177-3AD203B41FA5}">
                      <a16:colId xmlns:a16="http://schemas.microsoft.com/office/drawing/2014/main" val="20001"/>
                    </a:ext>
                  </a:extLst>
                </a:gridCol>
                <a:gridCol w="2272665">
                  <a:extLst>
                    <a:ext uri="{9D8B030D-6E8A-4147-A177-3AD203B41FA5}">
                      <a16:colId xmlns:a16="http://schemas.microsoft.com/office/drawing/2014/main" val="20002"/>
                    </a:ext>
                  </a:extLst>
                </a:gridCol>
                <a:gridCol w="1673225">
                  <a:extLst>
                    <a:ext uri="{9D8B030D-6E8A-4147-A177-3AD203B41FA5}">
                      <a16:colId xmlns:a16="http://schemas.microsoft.com/office/drawing/2014/main" val="20003"/>
                    </a:ext>
                  </a:extLst>
                </a:gridCol>
                <a:gridCol w="2872739">
                  <a:extLst>
                    <a:ext uri="{9D8B030D-6E8A-4147-A177-3AD203B41FA5}">
                      <a16:colId xmlns:a16="http://schemas.microsoft.com/office/drawing/2014/main" val="20004"/>
                    </a:ext>
                  </a:extLst>
                </a:gridCol>
              </a:tblGrid>
              <a:tr h="504190">
                <a:tc>
                  <a:txBody>
                    <a:bodyPr/>
                    <a:lstStyle/>
                    <a:p>
                      <a:pPr marL="102235">
                        <a:lnSpc>
                          <a:spcPct val="100000"/>
                        </a:lnSpc>
                        <a:spcBef>
                          <a:spcPts val="840"/>
                        </a:spcBef>
                      </a:pPr>
                      <a:r>
                        <a:rPr sz="1750" b="1" spc="-25" dirty="0">
                          <a:solidFill>
                            <a:srgbClr val="FFFFFF"/>
                          </a:solidFill>
                          <a:latin typeface="Microsoft JhengHei"/>
                          <a:cs typeface="Microsoft JhengHei"/>
                        </a:rPr>
                        <a:t>對象</a:t>
                      </a:r>
                      <a:endParaRPr sz="1750">
                        <a:latin typeface="Microsoft JhengHei"/>
                        <a:cs typeface="Microsoft JhengHei"/>
                      </a:endParaRPr>
                    </a:p>
                  </a:txBody>
                  <a:tcPr marL="0" marR="0" marT="10668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gridSpan="2">
                  <a:txBody>
                    <a:bodyPr/>
                    <a:lstStyle/>
                    <a:p>
                      <a:pPr algn="ctr">
                        <a:lnSpc>
                          <a:spcPct val="100000"/>
                        </a:lnSpc>
                        <a:spcBef>
                          <a:spcPts val="665"/>
                        </a:spcBef>
                      </a:pPr>
                      <a:r>
                        <a:rPr sz="2100" b="1" spc="-25" dirty="0">
                          <a:solidFill>
                            <a:srgbClr val="FFFFFF"/>
                          </a:solidFill>
                          <a:latin typeface="Microsoft JhengHei"/>
                          <a:cs typeface="Microsoft JhengHei"/>
                        </a:rPr>
                        <a:t>TB</a:t>
                      </a:r>
                      <a:endParaRPr sz="2100">
                        <a:latin typeface="Microsoft JhengHei"/>
                        <a:cs typeface="Microsoft JhengHei"/>
                      </a:endParaRPr>
                    </a:p>
                  </a:txBody>
                  <a:tcPr marL="0" marR="0" marT="8445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hMerge="1">
                  <a:txBody>
                    <a:bodyPr/>
                    <a:lstStyle/>
                    <a:p>
                      <a:endParaRPr/>
                    </a:p>
                  </a:txBody>
                  <a:tcPr marL="0" marR="0" marT="0" marB="0"/>
                </a:tc>
                <a:tc gridSpan="2">
                  <a:txBody>
                    <a:bodyPr/>
                    <a:lstStyle/>
                    <a:p>
                      <a:pPr algn="ctr">
                        <a:lnSpc>
                          <a:spcPct val="100000"/>
                        </a:lnSpc>
                        <a:spcBef>
                          <a:spcPts val="665"/>
                        </a:spcBef>
                      </a:pPr>
                      <a:r>
                        <a:rPr sz="2100" b="1" spc="-20" dirty="0">
                          <a:solidFill>
                            <a:srgbClr val="FFFFFF"/>
                          </a:solidFill>
                          <a:latin typeface="Microsoft JhengHei"/>
                          <a:cs typeface="Microsoft JhengHei"/>
                        </a:rPr>
                        <a:t>LTBI</a:t>
                      </a:r>
                      <a:endParaRPr sz="2100">
                        <a:latin typeface="Microsoft JhengHei"/>
                        <a:cs typeface="Microsoft JhengHei"/>
                      </a:endParaRPr>
                    </a:p>
                  </a:txBody>
                  <a:tcPr marL="0" marR="0" marT="8445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hMerge="1">
                  <a:txBody>
                    <a:bodyPr/>
                    <a:lstStyle/>
                    <a:p>
                      <a:endParaRPr/>
                    </a:p>
                  </a:txBody>
                  <a:tcPr marL="0" marR="0" marT="0" marB="0"/>
                </a:tc>
                <a:extLst>
                  <a:ext uri="{0D108BD9-81ED-4DB2-BD59-A6C34878D82A}">
                    <a16:rowId xmlns:a16="http://schemas.microsoft.com/office/drawing/2014/main" val="10000"/>
                  </a:ext>
                </a:extLst>
              </a:tr>
              <a:tr h="504825">
                <a:tc>
                  <a:txBody>
                    <a:bodyPr/>
                    <a:lstStyle/>
                    <a:p>
                      <a:pPr marL="102235">
                        <a:lnSpc>
                          <a:spcPct val="100000"/>
                        </a:lnSpc>
                        <a:spcBef>
                          <a:spcPts val="844"/>
                        </a:spcBef>
                      </a:pPr>
                      <a:r>
                        <a:rPr sz="1750" b="1" spc="-25" dirty="0">
                          <a:solidFill>
                            <a:srgbClr val="FFFFFF"/>
                          </a:solidFill>
                          <a:latin typeface="Microsoft JhengHei"/>
                          <a:cs typeface="Microsoft JhengHei"/>
                        </a:rPr>
                        <a:t>藥品</a:t>
                      </a:r>
                      <a:endParaRPr sz="1750">
                        <a:latin typeface="Microsoft JhengHei"/>
                        <a:cs typeface="Microsoft JhengHei"/>
                      </a:endParaRPr>
                    </a:p>
                  </a:txBody>
                  <a:tcPr marL="0" marR="0" marT="107314"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a:txBody>
                    <a:bodyPr/>
                    <a:lstStyle/>
                    <a:p>
                      <a:pPr marL="866775">
                        <a:lnSpc>
                          <a:spcPct val="100000"/>
                        </a:lnSpc>
                        <a:spcBef>
                          <a:spcPts val="670"/>
                        </a:spcBef>
                      </a:pPr>
                      <a:r>
                        <a:rPr sz="2100" b="1" spc="-10" dirty="0">
                          <a:solidFill>
                            <a:srgbClr val="FFFFFF"/>
                          </a:solidFill>
                          <a:latin typeface="Microsoft JhengHei"/>
                          <a:cs typeface="Microsoft JhengHei"/>
                        </a:rPr>
                        <a:t>Rifampin</a:t>
                      </a:r>
                      <a:endParaRPr sz="2100">
                        <a:latin typeface="Microsoft JhengHei"/>
                        <a:cs typeface="Microsoft JhengHei"/>
                      </a:endParaRPr>
                    </a:p>
                  </a:txBody>
                  <a:tcPr marL="0" marR="0" marT="8509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a:txBody>
                    <a:bodyPr/>
                    <a:lstStyle/>
                    <a:p>
                      <a:pPr marL="542925">
                        <a:lnSpc>
                          <a:spcPct val="100000"/>
                        </a:lnSpc>
                        <a:spcBef>
                          <a:spcPts val="670"/>
                        </a:spcBef>
                      </a:pPr>
                      <a:r>
                        <a:rPr sz="2100" b="1" spc="-10" dirty="0">
                          <a:solidFill>
                            <a:srgbClr val="FFFFFF"/>
                          </a:solidFill>
                          <a:latin typeface="Microsoft JhengHei"/>
                          <a:cs typeface="Microsoft JhengHei"/>
                        </a:rPr>
                        <a:t>Rifabutin</a:t>
                      </a:r>
                      <a:endParaRPr sz="2100">
                        <a:latin typeface="Microsoft JhengHei"/>
                        <a:cs typeface="Microsoft JhengHei"/>
                      </a:endParaRPr>
                    </a:p>
                  </a:txBody>
                  <a:tcPr marL="0" marR="0" marT="8509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a:txBody>
                    <a:bodyPr/>
                    <a:lstStyle/>
                    <a:p>
                      <a:pPr marL="90170">
                        <a:lnSpc>
                          <a:spcPct val="100000"/>
                        </a:lnSpc>
                        <a:spcBef>
                          <a:spcPts val="670"/>
                        </a:spcBef>
                      </a:pPr>
                      <a:r>
                        <a:rPr sz="2100" b="1" spc="-10" dirty="0">
                          <a:solidFill>
                            <a:srgbClr val="FFFFFF"/>
                          </a:solidFill>
                          <a:latin typeface="Microsoft JhengHei"/>
                          <a:cs typeface="Microsoft JhengHei"/>
                        </a:rPr>
                        <a:t>Rifapentine</a:t>
                      </a:r>
                      <a:endParaRPr sz="2100">
                        <a:latin typeface="Microsoft JhengHei"/>
                        <a:cs typeface="Microsoft JhengHei"/>
                      </a:endParaRPr>
                    </a:p>
                  </a:txBody>
                  <a:tcPr marL="0" marR="0" marT="8509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tc>
                  <a:txBody>
                    <a:bodyPr/>
                    <a:lstStyle/>
                    <a:p>
                      <a:pPr marL="849630">
                        <a:lnSpc>
                          <a:spcPct val="100000"/>
                        </a:lnSpc>
                        <a:spcBef>
                          <a:spcPts val="670"/>
                        </a:spcBef>
                      </a:pPr>
                      <a:r>
                        <a:rPr sz="2100" b="1" spc="-10" dirty="0">
                          <a:solidFill>
                            <a:srgbClr val="FFFFFF"/>
                          </a:solidFill>
                          <a:latin typeface="Microsoft JhengHei"/>
                          <a:cs typeface="Microsoft JhengHei"/>
                        </a:rPr>
                        <a:t>Rifampin</a:t>
                      </a:r>
                      <a:endParaRPr sz="2100">
                        <a:latin typeface="Microsoft JhengHei"/>
                        <a:cs typeface="Microsoft JhengHei"/>
                      </a:endParaRPr>
                    </a:p>
                  </a:txBody>
                  <a:tcPr marL="0" marR="0" marT="8509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008E99"/>
                    </a:solidFill>
                  </a:tcPr>
                </a:tc>
                <a:extLst>
                  <a:ext uri="{0D108BD9-81ED-4DB2-BD59-A6C34878D82A}">
                    <a16:rowId xmlns:a16="http://schemas.microsoft.com/office/drawing/2014/main" val="10001"/>
                  </a:ext>
                </a:extLst>
              </a:tr>
              <a:tr h="333375">
                <a:tc>
                  <a:txBody>
                    <a:bodyPr/>
                    <a:lstStyle/>
                    <a:p>
                      <a:pPr marL="79375">
                        <a:lnSpc>
                          <a:spcPts val="2065"/>
                        </a:lnSpc>
                        <a:spcBef>
                          <a:spcPts val="464"/>
                        </a:spcBef>
                      </a:pPr>
                      <a:r>
                        <a:rPr sz="1750" b="1" spc="-25" dirty="0">
                          <a:latin typeface="Microsoft JhengHei"/>
                          <a:cs typeface="Microsoft JhengHei"/>
                        </a:rPr>
                        <a:t>替代</a:t>
                      </a:r>
                      <a:endParaRPr sz="1750">
                        <a:latin typeface="Microsoft JhengHei"/>
                        <a:cs typeface="Microsoft JhengHei"/>
                      </a:endParaRPr>
                    </a:p>
                  </a:txBody>
                  <a:tcPr marL="0" marR="0" marT="59054" marB="0">
                    <a:lnL w="19050">
                      <a:solidFill>
                        <a:srgbClr val="A6A6A6"/>
                      </a:solidFill>
                      <a:prstDash val="solid"/>
                    </a:lnL>
                    <a:lnR w="19050">
                      <a:solidFill>
                        <a:srgbClr val="A6A6A6"/>
                      </a:solidFill>
                      <a:prstDash val="solid"/>
                    </a:lnR>
                    <a:lnT w="19050">
                      <a:solidFill>
                        <a:srgbClr val="A6A6A6"/>
                      </a:solidFill>
                      <a:prstDash val="solid"/>
                    </a:lnT>
                    <a:solidFill>
                      <a:srgbClr val="FFF2CC"/>
                    </a:solidFill>
                  </a:tcPr>
                </a:tc>
                <a:tc>
                  <a:txBody>
                    <a:bodyPr/>
                    <a:lstStyle/>
                    <a:p>
                      <a:pPr marL="79375">
                        <a:lnSpc>
                          <a:spcPct val="100000"/>
                        </a:lnSpc>
                        <a:spcBef>
                          <a:spcPts val="470"/>
                        </a:spcBef>
                      </a:pPr>
                      <a:r>
                        <a:rPr sz="1550" dirty="0">
                          <a:solidFill>
                            <a:srgbClr val="FF0000"/>
                          </a:solidFill>
                          <a:latin typeface="Microsoft JhengHei"/>
                          <a:cs typeface="Microsoft JhengHei"/>
                        </a:rPr>
                        <a:t>ABC/3TC/DTG</a:t>
                      </a:r>
                      <a:r>
                        <a:rPr sz="1550" spc="55"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65" dirty="0">
                          <a:solidFill>
                            <a:srgbClr val="FF0000"/>
                          </a:solidFill>
                          <a:latin typeface="Microsoft JhengHei"/>
                          <a:cs typeface="Microsoft JhengHei"/>
                        </a:rPr>
                        <a:t> </a:t>
                      </a:r>
                      <a:r>
                        <a:rPr sz="1550" dirty="0">
                          <a:solidFill>
                            <a:srgbClr val="FF0000"/>
                          </a:solidFill>
                          <a:latin typeface="Microsoft JhengHei"/>
                          <a:cs typeface="Microsoft JhengHei"/>
                        </a:rPr>
                        <a:t>DTG</a:t>
                      </a:r>
                      <a:r>
                        <a:rPr sz="1550" spc="65" dirty="0">
                          <a:solidFill>
                            <a:srgbClr val="FF0000"/>
                          </a:solidFill>
                          <a:latin typeface="Microsoft JhengHei"/>
                          <a:cs typeface="Microsoft JhengHei"/>
                        </a:rPr>
                        <a:t> </a:t>
                      </a:r>
                      <a:r>
                        <a:rPr sz="1550" dirty="0">
                          <a:solidFill>
                            <a:srgbClr val="FF0000"/>
                          </a:solidFill>
                          <a:latin typeface="Microsoft JhengHei"/>
                          <a:cs typeface="Microsoft JhengHei"/>
                        </a:rPr>
                        <a:t>(1#</a:t>
                      </a:r>
                      <a:r>
                        <a:rPr sz="1550" spc="70" dirty="0">
                          <a:solidFill>
                            <a:srgbClr val="FF0000"/>
                          </a:solidFill>
                          <a:latin typeface="Microsoft JhengHei"/>
                          <a:cs typeface="Microsoft JhengHei"/>
                        </a:rPr>
                        <a:t> </a:t>
                      </a:r>
                      <a:r>
                        <a:rPr sz="1550" spc="-25" dirty="0">
                          <a:solidFill>
                            <a:srgbClr val="FF0000"/>
                          </a:solidFill>
                          <a:latin typeface="Microsoft JhengHei"/>
                          <a:cs typeface="Microsoft JhengHei"/>
                        </a:rPr>
                        <a:t>QN)</a:t>
                      </a:r>
                      <a:endParaRPr sz="1550">
                        <a:latin typeface="Microsoft JhengHei"/>
                        <a:cs typeface="Microsoft JhengHei"/>
                      </a:endParaRPr>
                    </a:p>
                  </a:txBody>
                  <a:tcPr marL="0" marR="0" marT="59690" marB="0">
                    <a:lnL w="19050">
                      <a:solidFill>
                        <a:srgbClr val="A6A6A6"/>
                      </a:solidFill>
                      <a:prstDash val="solid"/>
                    </a:lnL>
                    <a:lnR w="19050">
                      <a:solidFill>
                        <a:srgbClr val="A6A6A6"/>
                      </a:solidFill>
                      <a:prstDash val="solid"/>
                    </a:lnR>
                    <a:lnT w="19050">
                      <a:solidFill>
                        <a:srgbClr val="A6A6A6"/>
                      </a:solidFill>
                      <a:prstDash val="solid"/>
                    </a:lnT>
                    <a:solidFill>
                      <a:srgbClr val="FFF2CC"/>
                    </a:solidFill>
                  </a:tcPr>
                </a:tc>
                <a:tc>
                  <a:txBody>
                    <a:bodyPr/>
                    <a:lstStyle/>
                    <a:p>
                      <a:pPr marL="80645">
                        <a:lnSpc>
                          <a:spcPct val="100000"/>
                        </a:lnSpc>
                        <a:spcBef>
                          <a:spcPts val="470"/>
                        </a:spcBef>
                      </a:pPr>
                      <a:r>
                        <a:rPr sz="1550" spc="-10" dirty="0">
                          <a:solidFill>
                            <a:srgbClr val="0B4E55"/>
                          </a:solidFill>
                          <a:latin typeface="Microsoft JhengHei"/>
                          <a:cs typeface="Microsoft JhengHei"/>
                        </a:rPr>
                        <a:t>ABC/3TC/DTG</a:t>
                      </a:r>
                      <a:endParaRPr sz="1550">
                        <a:latin typeface="Microsoft JhengHei"/>
                        <a:cs typeface="Microsoft JhengHei"/>
                      </a:endParaRPr>
                    </a:p>
                  </a:txBody>
                  <a:tcPr marL="0" marR="0" marT="59690" marB="0">
                    <a:lnL w="19050">
                      <a:solidFill>
                        <a:srgbClr val="A6A6A6"/>
                      </a:solidFill>
                      <a:prstDash val="solid"/>
                    </a:lnL>
                    <a:lnR w="19050">
                      <a:solidFill>
                        <a:srgbClr val="A6A6A6"/>
                      </a:solidFill>
                      <a:prstDash val="solid"/>
                    </a:lnR>
                    <a:lnT w="19050">
                      <a:solidFill>
                        <a:srgbClr val="A6A6A6"/>
                      </a:solidFill>
                      <a:prstDash val="solid"/>
                    </a:lnT>
                    <a:solidFill>
                      <a:srgbClr val="FFF2CC"/>
                    </a:solidFill>
                  </a:tcPr>
                </a:tc>
                <a:tc>
                  <a:txBody>
                    <a:bodyPr/>
                    <a:lstStyle/>
                    <a:p>
                      <a:pPr marL="80645">
                        <a:lnSpc>
                          <a:spcPct val="100000"/>
                        </a:lnSpc>
                        <a:spcBef>
                          <a:spcPts val="470"/>
                        </a:spcBef>
                      </a:pPr>
                      <a:r>
                        <a:rPr sz="1550" spc="-25" dirty="0">
                          <a:latin typeface="Microsoft JhengHei"/>
                          <a:cs typeface="Microsoft JhengHei"/>
                        </a:rPr>
                        <a:t>1HP</a:t>
                      </a:r>
                      <a:endParaRPr sz="1550">
                        <a:latin typeface="Microsoft JhengHei"/>
                        <a:cs typeface="Microsoft JhengHei"/>
                      </a:endParaRPr>
                    </a:p>
                  </a:txBody>
                  <a:tcPr marL="0" marR="0" marT="59690" marB="0">
                    <a:lnL w="19050">
                      <a:solidFill>
                        <a:srgbClr val="A6A6A6"/>
                      </a:solidFill>
                      <a:prstDash val="solid"/>
                    </a:lnL>
                    <a:lnR w="19050">
                      <a:solidFill>
                        <a:srgbClr val="A6A6A6"/>
                      </a:solidFill>
                      <a:prstDash val="solid"/>
                    </a:lnR>
                    <a:lnT w="19050">
                      <a:solidFill>
                        <a:srgbClr val="A6A6A6"/>
                      </a:solidFill>
                      <a:prstDash val="solid"/>
                    </a:lnT>
                    <a:solidFill>
                      <a:srgbClr val="FFF2CC"/>
                    </a:solidFill>
                  </a:tcPr>
                </a:tc>
                <a:tc>
                  <a:txBody>
                    <a:bodyPr/>
                    <a:lstStyle/>
                    <a:p>
                      <a:pPr marL="80645">
                        <a:lnSpc>
                          <a:spcPct val="100000"/>
                        </a:lnSpc>
                        <a:spcBef>
                          <a:spcPts val="470"/>
                        </a:spcBef>
                      </a:pPr>
                      <a:r>
                        <a:rPr sz="1550" dirty="0">
                          <a:latin typeface="Microsoft JhengHei"/>
                          <a:cs typeface="Microsoft JhengHei"/>
                        </a:rPr>
                        <a:t>3HR或</a:t>
                      </a:r>
                      <a:r>
                        <a:rPr sz="1550" spc="-25" dirty="0">
                          <a:latin typeface="Microsoft JhengHei"/>
                          <a:cs typeface="Microsoft JhengHei"/>
                        </a:rPr>
                        <a:t>4R</a:t>
                      </a:r>
                      <a:endParaRPr sz="1550">
                        <a:latin typeface="Microsoft JhengHei"/>
                        <a:cs typeface="Microsoft JhengHei"/>
                      </a:endParaRPr>
                    </a:p>
                  </a:txBody>
                  <a:tcPr marL="0" marR="0" marT="59690" marB="0">
                    <a:lnL w="19050">
                      <a:solidFill>
                        <a:srgbClr val="A6A6A6"/>
                      </a:solidFill>
                      <a:prstDash val="solid"/>
                    </a:lnL>
                    <a:lnR w="19050">
                      <a:solidFill>
                        <a:srgbClr val="A6A6A6"/>
                      </a:solidFill>
                      <a:prstDash val="solid"/>
                    </a:lnR>
                    <a:lnT w="19050">
                      <a:solidFill>
                        <a:srgbClr val="A6A6A6"/>
                      </a:solidFill>
                      <a:prstDash val="solid"/>
                    </a:lnT>
                    <a:solidFill>
                      <a:srgbClr val="FFF2CC"/>
                    </a:solidFill>
                  </a:tcPr>
                </a:tc>
                <a:extLst>
                  <a:ext uri="{0D108BD9-81ED-4DB2-BD59-A6C34878D82A}">
                    <a16:rowId xmlns:a16="http://schemas.microsoft.com/office/drawing/2014/main" val="10002"/>
                  </a:ext>
                </a:extLst>
              </a:tr>
              <a:tr h="561340">
                <a:tc>
                  <a:txBody>
                    <a:bodyPr/>
                    <a:lstStyle/>
                    <a:p>
                      <a:pPr marL="79375">
                        <a:lnSpc>
                          <a:spcPct val="100000"/>
                        </a:lnSpc>
                        <a:spcBef>
                          <a:spcPts val="355"/>
                        </a:spcBef>
                      </a:pPr>
                      <a:r>
                        <a:rPr sz="1750" b="1" spc="-25" dirty="0">
                          <a:latin typeface="Microsoft JhengHei"/>
                          <a:cs typeface="Microsoft JhengHei"/>
                        </a:rPr>
                        <a:t>方案</a:t>
                      </a:r>
                      <a:endParaRPr sz="1750">
                        <a:latin typeface="Microsoft JhengHei"/>
                        <a:cs typeface="Microsoft JhengHei"/>
                      </a:endParaRPr>
                    </a:p>
                  </a:txBody>
                  <a:tcPr marL="0" marR="0" marT="45085" marB="0">
                    <a:lnL w="19050">
                      <a:solidFill>
                        <a:srgbClr val="A6A6A6"/>
                      </a:solidFill>
                      <a:prstDash val="solid"/>
                    </a:lnL>
                    <a:lnR w="19050">
                      <a:solidFill>
                        <a:srgbClr val="A6A6A6"/>
                      </a:solidFill>
                      <a:prstDash val="solid"/>
                    </a:lnR>
                    <a:solidFill>
                      <a:srgbClr val="FFF2CC"/>
                    </a:solidFill>
                  </a:tcPr>
                </a:tc>
                <a:tc>
                  <a:txBody>
                    <a:bodyPr/>
                    <a:lstStyle/>
                    <a:p>
                      <a:pPr marL="79375">
                        <a:lnSpc>
                          <a:spcPct val="100000"/>
                        </a:lnSpc>
                        <a:spcBef>
                          <a:spcPts val="114"/>
                        </a:spcBef>
                      </a:pPr>
                      <a:r>
                        <a:rPr sz="1550" dirty="0">
                          <a:solidFill>
                            <a:srgbClr val="FF0000"/>
                          </a:solidFill>
                          <a:latin typeface="Microsoft JhengHei"/>
                          <a:cs typeface="Microsoft JhengHei"/>
                        </a:rPr>
                        <a:t>TDF/FTC</a:t>
                      </a:r>
                      <a:r>
                        <a:rPr sz="1550" spc="-5"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5" dirty="0">
                          <a:solidFill>
                            <a:srgbClr val="FF0000"/>
                          </a:solidFill>
                          <a:latin typeface="Microsoft JhengHei"/>
                          <a:cs typeface="Microsoft JhengHei"/>
                        </a:rPr>
                        <a:t> </a:t>
                      </a:r>
                      <a:r>
                        <a:rPr sz="1550" spc="-20" dirty="0">
                          <a:solidFill>
                            <a:srgbClr val="FF0000"/>
                          </a:solidFill>
                          <a:latin typeface="Microsoft JhengHei"/>
                          <a:cs typeface="Microsoft JhengHei"/>
                        </a:rPr>
                        <a:t>DTG</a:t>
                      </a:r>
                      <a:r>
                        <a:rPr sz="1550" spc="-5" dirty="0">
                          <a:solidFill>
                            <a:srgbClr val="FF0000"/>
                          </a:solidFill>
                          <a:latin typeface="Microsoft JhengHei"/>
                          <a:cs typeface="Microsoft JhengHei"/>
                        </a:rPr>
                        <a:t> </a:t>
                      </a:r>
                      <a:r>
                        <a:rPr sz="1550" dirty="0">
                          <a:solidFill>
                            <a:srgbClr val="FF0000"/>
                          </a:solidFill>
                          <a:latin typeface="Microsoft JhengHei"/>
                          <a:cs typeface="Microsoft JhengHei"/>
                        </a:rPr>
                        <a:t>(1#</a:t>
                      </a:r>
                      <a:r>
                        <a:rPr sz="1550" spc="-15" dirty="0">
                          <a:solidFill>
                            <a:srgbClr val="FF0000"/>
                          </a:solidFill>
                          <a:latin typeface="Microsoft JhengHei"/>
                          <a:cs typeface="Microsoft JhengHei"/>
                        </a:rPr>
                        <a:t> </a:t>
                      </a:r>
                      <a:r>
                        <a:rPr sz="1550" spc="-20" dirty="0">
                          <a:solidFill>
                            <a:srgbClr val="FF0000"/>
                          </a:solidFill>
                          <a:latin typeface="Microsoft JhengHei"/>
                          <a:cs typeface="Microsoft JhengHei"/>
                        </a:rPr>
                        <a:t>BID)</a:t>
                      </a:r>
                      <a:endParaRPr sz="1550">
                        <a:latin typeface="Microsoft JhengHei"/>
                        <a:cs typeface="Microsoft JhengHei"/>
                      </a:endParaRPr>
                    </a:p>
                    <a:p>
                      <a:pPr marL="79375">
                        <a:lnSpc>
                          <a:spcPct val="100000"/>
                        </a:lnSpc>
                        <a:spcBef>
                          <a:spcPts val="409"/>
                        </a:spcBef>
                      </a:pPr>
                      <a:r>
                        <a:rPr sz="1550" spc="-20" dirty="0">
                          <a:solidFill>
                            <a:srgbClr val="FF0000"/>
                          </a:solidFill>
                          <a:latin typeface="Microsoft JhengHei"/>
                          <a:cs typeface="Microsoft JhengHei"/>
                        </a:rPr>
                        <a:t>DTG/3TC</a:t>
                      </a:r>
                      <a:r>
                        <a:rPr sz="1550" spc="-25"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20" dirty="0">
                          <a:solidFill>
                            <a:srgbClr val="FF0000"/>
                          </a:solidFill>
                          <a:latin typeface="Microsoft JhengHei"/>
                          <a:cs typeface="Microsoft JhengHei"/>
                        </a:rPr>
                        <a:t> DTG</a:t>
                      </a:r>
                      <a:r>
                        <a:rPr sz="1550" spc="-15" dirty="0">
                          <a:solidFill>
                            <a:srgbClr val="FF0000"/>
                          </a:solidFill>
                          <a:latin typeface="Microsoft JhengHei"/>
                          <a:cs typeface="Microsoft JhengHei"/>
                        </a:rPr>
                        <a:t> </a:t>
                      </a:r>
                      <a:r>
                        <a:rPr sz="1550" dirty="0">
                          <a:solidFill>
                            <a:srgbClr val="FF0000"/>
                          </a:solidFill>
                          <a:latin typeface="Microsoft JhengHei"/>
                          <a:cs typeface="Microsoft JhengHei"/>
                        </a:rPr>
                        <a:t>(1#</a:t>
                      </a:r>
                      <a:r>
                        <a:rPr sz="1550" spc="-25" dirty="0">
                          <a:solidFill>
                            <a:srgbClr val="FF0000"/>
                          </a:solidFill>
                          <a:latin typeface="Microsoft JhengHei"/>
                          <a:cs typeface="Microsoft JhengHei"/>
                        </a:rPr>
                        <a:t> QN)</a:t>
                      </a:r>
                      <a:endParaRPr sz="1550">
                        <a:latin typeface="Microsoft JhengHei"/>
                        <a:cs typeface="Microsoft JhengHei"/>
                      </a:endParaRPr>
                    </a:p>
                  </a:txBody>
                  <a:tcPr marL="0" marR="0" marT="14604" marB="0">
                    <a:lnL w="19050">
                      <a:solidFill>
                        <a:srgbClr val="A6A6A6"/>
                      </a:solidFill>
                      <a:prstDash val="solid"/>
                    </a:lnL>
                    <a:lnR w="19050">
                      <a:solidFill>
                        <a:srgbClr val="A6A6A6"/>
                      </a:solidFill>
                      <a:prstDash val="solid"/>
                    </a:lnR>
                    <a:solidFill>
                      <a:srgbClr val="FFF2CC"/>
                    </a:solidFill>
                  </a:tcPr>
                </a:tc>
                <a:tc>
                  <a:txBody>
                    <a:bodyPr/>
                    <a:lstStyle/>
                    <a:p>
                      <a:pPr marL="80645">
                        <a:lnSpc>
                          <a:spcPct val="100000"/>
                        </a:lnSpc>
                        <a:spcBef>
                          <a:spcPts val="114"/>
                        </a:spcBef>
                      </a:pPr>
                      <a:r>
                        <a:rPr sz="1550" spc="-10" dirty="0">
                          <a:solidFill>
                            <a:srgbClr val="0B4E55"/>
                          </a:solidFill>
                          <a:latin typeface="Microsoft JhengHei"/>
                          <a:cs typeface="Microsoft JhengHei"/>
                        </a:rPr>
                        <a:t>DTG/3TC</a:t>
                      </a:r>
                      <a:endParaRPr sz="1550">
                        <a:latin typeface="Microsoft JhengHei"/>
                        <a:cs typeface="Microsoft JhengHei"/>
                      </a:endParaRPr>
                    </a:p>
                    <a:p>
                      <a:pPr marL="80645">
                        <a:lnSpc>
                          <a:spcPct val="100000"/>
                        </a:lnSpc>
                        <a:spcBef>
                          <a:spcPts val="409"/>
                        </a:spcBef>
                      </a:pPr>
                      <a:r>
                        <a:rPr sz="1550" dirty="0">
                          <a:solidFill>
                            <a:srgbClr val="FF0000"/>
                          </a:solidFill>
                          <a:latin typeface="Microsoft JhengHei"/>
                          <a:cs typeface="Microsoft JhengHei"/>
                        </a:rPr>
                        <a:t>TDF/FTC</a:t>
                      </a:r>
                      <a:r>
                        <a:rPr sz="1550" spc="-10" dirty="0">
                          <a:solidFill>
                            <a:srgbClr val="FF0000"/>
                          </a:solidFill>
                          <a:latin typeface="Microsoft JhengHei"/>
                          <a:cs typeface="Microsoft JhengHei"/>
                        </a:rPr>
                        <a:t> +DTG</a:t>
                      </a:r>
                      <a:r>
                        <a:rPr sz="1550" spc="-15" dirty="0">
                          <a:solidFill>
                            <a:srgbClr val="FF0000"/>
                          </a:solidFill>
                          <a:latin typeface="Microsoft JhengHei"/>
                          <a:cs typeface="Microsoft JhengHei"/>
                        </a:rPr>
                        <a:t> </a:t>
                      </a:r>
                      <a:r>
                        <a:rPr sz="1550" dirty="0">
                          <a:solidFill>
                            <a:srgbClr val="FF0000"/>
                          </a:solidFill>
                          <a:latin typeface="Microsoft JhengHei"/>
                          <a:cs typeface="Microsoft JhengHei"/>
                        </a:rPr>
                        <a:t>(1#</a:t>
                      </a:r>
                      <a:r>
                        <a:rPr sz="1550" spc="-5" dirty="0">
                          <a:solidFill>
                            <a:srgbClr val="FF0000"/>
                          </a:solidFill>
                          <a:latin typeface="Microsoft JhengHei"/>
                          <a:cs typeface="Microsoft JhengHei"/>
                        </a:rPr>
                        <a:t> </a:t>
                      </a:r>
                      <a:r>
                        <a:rPr sz="1550" spc="-25" dirty="0">
                          <a:solidFill>
                            <a:srgbClr val="FF0000"/>
                          </a:solidFill>
                          <a:latin typeface="Microsoft JhengHei"/>
                          <a:cs typeface="Microsoft JhengHei"/>
                        </a:rPr>
                        <a:t>QD)</a:t>
                      </a:r>
                      <a:endParaRPr sz="1550">
                        <a:latin typeface="Microsoft JhengHei"/>
                        <a:cs typeface="Microsoft JhengHei"/>
                      </a:endParaRPr>
                    </a:p>
                  </a:txBody>
                  <a:tcPr marL="0" marR="0" marT="14604" marB="0">
                    <a:lnL w="19050">
                      <a:solidFill>
                        <a:srgbClr val="A6A6A6"/>
                      </a:solidFill>
                      <a:prstDash val="solid"/>
                    </a:lnL>
                    <a:lnR w="19050">
                      <a:solidFill>
                        <a:srgbClr val="A6A6A6"/>
                      </a:solidFill>
                      <a:prstDash val="solid"/>
                    </a:lnR>
                    <a:solidFill>
                      <a:srgbClr val="FFF2CC"/>
                    </a:solidFill>
                  </a:tcPr>
                </a:tc>
                <a:tc>
                  <a:txBody>
                    <a:bodyPr/>
                    <a:lstStyle/>
                    <a:p>
                      <a:pPr marL="80645">
                        <a:lnSpc>
                          <a:spcPct val="100000"/>
                        </a:lnSpc>
                        <a:spcBef>
                          <a:spcPts val="114"/>
                        </a:spcBef>
                      </a:pPr>
                      <a:r>
                        <a:rPr sz="1550" spc="-10" dirty="0">
                          <a:solidFill>
                            <a:srgbClr val="0B4E55"/>
                          </a:solidFill>
                          <a:latin typeface="Microsoft JhengHei"/>
                          <a:cs typeface="Microsoft JhengHei"/>
                        </a:rPr>
                        <a:t>TAF/FTC/BIC</a:t>
                      </a:r>
                      <a:endParaRPr sz="1550">
                        <a:latin typeface="Microsoft JhengHei"/>
                        <a:cs typeface="Microsoft JhengHei"/>
                      </a:endParaRPr>
                    </a:p>
                    <a:p>
                      <a:pPr marL="80645">
                        <a:lnSpc>
                          <a:spcPct val="100000"/>
                        </a:lnSpc>
                        <a:spcBef>
                          <a:spcPts val="409"/>
                        </a:spcBef>
                      </a:pPr>
                      <a:r>
                        <a:rPr sz="1550" spc="-25" dirty="0">
                          <a:latin typeface="Microsoft JhengHei"/>
                          <a:cs typeface="Microsoft JhengHei"/>
                        </a:rPr>
                        <a:t>3HP</a:t>
                      </a:r>
                      <a:endParaRPr sz="1550">
                        <a:latin typeface="Microsoft JhengHei"/>
                        <a:cs typeface="Microsoft JhengHei"/>
                      </a:endParaRPr>
                    </a:p>
                  </a:txBody>
                  <a:tcPr marL="0" marR="0" marT="14604" marB="0">
                    <a:lnL w="19050">
                      <a:solidFill>
                        <a:srgbClr val="A6A6A6"/>
                      </a:solidFill>
                      <a:prstDash val="solid"/>
                    </a:lnL>
                    <a:lnR w="19050">
                      <a:solidFill>
                        <a:srgbClr val="A6A6A6"/>
                      </a:solidFill>
                      <a:prstDash val="solid"/>
                    </a:lnR>
                    <a:solidFill>
                      <a:srgbClr val="FFF2CC"/>
                    </a:solidFill>
                  </a:tcPr>
                </a:tc>
                <a:tc>
                  <a:txBody>
                    <a:bodyPr/>
                    <a:lstStyle/>
                    <a:p>
                      <a:pPr marL="80645">
                        <a:lnSpc>
                          <a:spcPct val="100000"/>
                        </a:lnSpc>
                        <a:spcBef>
                          <a:spcPts val="114"/>
                        </a:spcBef>
                      </a:pPr>
                      <a:r>
                        <a:rPr sz="1550" spc="-10" dirty="0">
                          <a:solidFill>
                            <a:srgbClr val="FF0000"/>
                          </a:solidFill>
                          <a:latin typeface="Microsoft JhengHei"/>
                          <a:cs typeface="Microsoft JhengHei"/>
                        </a:rPr>
                        <a:t>ABC/3TC/DTG</a:t>
                      </a:r>
                      <a:r>
                        <a:rPr sz="1550" spc="-50"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30" dirty="0">
                          <a:solidFill>
                            <a:srgbClr val="FF0000"/>
                          </a:solidFill>
                          <a:latin typeface="Microsoft JhengHei"/>
                          <a:cs typeface="Microsoft JhengHei"/>
                        </a:rPr>
                        <a:t> </a:t>
                      </a:r>
                      <a:r>
                        <a:rPr sz="1550" spc="-10" dirty="0">
                          <a:solidFill>
                            <a:srgbClr val="FF0000"/>
                          </a:solidFill>
                          <a:latin typeface="Microsoft JhengHei"/>
                          <a:cs typeface="Microsoft JhengHei"/>
                        </a:rPr>
                        <a:t>DTG(1#</a:t>
                      </a:r>
                      <a:r>
                        <a:rPr sz="1550" spc="-25" dirty="0">
                          <a:solidFill>
                            <a:srgbClr val="FF0000"/>
                          </a:solidFill>
                          <a:latin typeface="Microsoft JhengHei"/>
                          <a:cs typeface="Microsoft JhengHei"/>
                        </a:rPr>
                        <a:t> QN)</a:t>
                      </a:r>
                      <a:endParaRPr sz="1550">
                        <a:latin typeface="Microsoft JhengHei"/>
                        <a:cs typeface="Microsoft JhengHei"/>
                      </a:endParaRPr>
                    </a:p>
                    <a:p>
                      <a:pPr marL="80645">
                        <a:lnSpc>
                          <a:spcPct val="100000"/>
                        </a:lnSpc>
                        <a:spcBef>
                          <a:spcPts val="409"/>
                        </a:spcBef>
                      </a:pPr>
                      <a:r>
                        <a:rPr sz="1550" dirty="0">
                          <a:solidFill>
                            <a:srgbClr val="FF0000"/>
                          </a:solidFill>
                          <a:latin typeface="Microsoft JhengHei"/>
                          <a:cs typeface="Microsoft JhengHei"/>
                        </a:rPr>
                        <a:t>TDF/FTC</a:t>
                      </a:r>
                      <a:r>
                        <a:rPr sz="1550" spc="-5"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5" dirty="0">
                          <a:solidFill>
                            <a:srgbClr val="FF0000"/>
                          </a:solidFill>
                          <a:latin typeface="Microsoft JhengHei"/>
                          <a:cs typeface="Microsoft JhengHei"/>
                        </a:rPr>
                        <a:t> </a:t>
                      </a:r>
                      <a:r>
                        <a:rPr sz="1550" spc="-20" dirty="0">
                          <a:solidFill>
                            <a:srgbClr val="FF0000"/>
                          </a:solidFill>
                          <a:latin typeface="Microsoft JhengHei"/>
                          <a:cs typeface="Microsoft JhengHei"/>
                        </a:rPr>
                        <a:t>DTG</a:t>
                      </a:r>
                      <a:r>
                        <a:rPr sz="1550" spc="-5" dirty="0">
                          <a:solidFill>
                            <a:srgbClr val="FF0000"/>
                          </a:solidFill>
                          <a:latin typeface="Microsoft JhengHei"/>
                          <a:cs typeface="Microsoft JhengHei"/>
                        </a:rPr>
                        <a:t> </a:t>
                      </a:r>
                      <a:r>
                        <a:rPr sz="1550" dirty="0">
                          <a:solidFill>
                            <a:srgbClr val="FF0000"/>
                          </a:solidFill>
                          <a:latin typeface="Microsoft JhengHei"/>
                          <a:cs typeface="Microsoft JhengHei"/>
                        </a:rPr>
                        <a:t>(1#</a:t>
                      </a:r>
                      <a:r>
                        <a:rPr sz="1550" spc="-15" dirty="0">
                          <a:solidFill>
                            <a:srgbClr val="FF0000"/>
                          </a:solidFill>
                          <a:latin typeface="Microsoft JhengHei"/>
                          <a:cs typeface="Microsoft JhengHei"/>
                        </a:rPr>
                        <a:t> </a:t>
                      </a:r>
                      <a:r>
                        <a:rPr sz="1550" spc="-20" dirty="0">
                          <a:solidFill>
                            <a:srgbClr val="FF0000"/>
                          </a:solidFill>
                          <a:latin typeface="Microsoft JhengHei"/>
                          <a:cs typeface="Microsoft JhengHei"/>
                        </a:rPr>
                        <a:t>BID)</a:t>
                      </a:r>
                      <a:endParaRPr sz="1550">
                        <a:latin typeface="Microsoft JhengHei"/>
                        <a:cs typeface="Microsoft JhengHei"/>
                      </a:endParaRPr>
                    </a:p>
                  </a:txBody>
                  <a:tcPr marL="0" marR="0" marT="14604" marB="0">
                    <a:lnL w="19050">
                      <a:solidFill>
                        <a:srgbClr val="A6A6A6"/>
                      </a:solidFill>
                      <a:prstDash val="solid"/>
                    </a:lnL>
                    <a:lnR w="19050">
                      <a:solidFill>
                        <a:srgbClr val="A6A6A6"/>
                      </a:solidFill>
                      <a:prstDash val="solid"/>
                    </a:lnR>
                    <a:solidFill>
                      <a:srgbClr val="FFF2CC"/>
                    </a:solidFill>
                  </a:tcPr>
                </a:tc>
                <a:extLst>
                  <a:ext uri="{0D108BD9-81ED-4DB2-BD59-A6C34878D82A}">
                    <a16:rowId xmlns:a16="http://schemas.microsoft.com/office/drawing/2014/main" val="10003"/>
                  </a:ext>
                </a:extLst>
              </a:tr>
              <a:tr h="288290">
                <a:tc>
                  <a:txBody>
                    <a:bodyPr/>
                    <a:lstStyle/>
                    <a:p>
                      <a:pPr>
                        <a:lnSpc>
                          <a:spcPct val="100000"/>
                        </a:lnSpc>
                      </a:pPr>
                      <a:endParaRPr sz="1700">
                        <a:latin typeface="Times New Roman"/>
                        <a:cs typeface="Times New Roman"/>
                      </a:endParaRPr>
                    </a:p>
                  </a:txBody>
                  <a:tcPr marL="0" marR="0" marT="0" marB="0">
                    <a:lnL w="19050">
                      <a:solidFill>
                        <a:srgbClr val="A6A6A6"/>
                      </a:solidFill>
                      <a:prstDash val="solid"/>
                    </a:lnL>
                    <a:lnR w="19050">
                      <a:solidFill>
                        <a:srgbClr val="A6A6A6"/>
                      </a:solidFill>
                      <a:prstDash val="solid"/>
                    </a:lnR>
                    <a:solidFill>
                      <a:srgbClr val="FFF2CC"/>
                    </a:solidFill>
                  </a:tcPr>
                </a:tc>
                <a:tc>
                  <a:txBody>
                    <a:bodyPr/>
                    <a:lstStyle/>
                    <a:p>
                      <a:pPr marL="79375">
                        <a:lnSpc>
                          <a:spcPct val="100000"/>
                        </a:lnSpc>
                        <a:spcBef>
                          <a:spcPts val="234"/>
                        </a:spcBef>
                      </a:pPr>
                      <a:r>
                        <a:rPr sz="1550" dirty="0">
                          <a:solidFill>
                            <a:srgbClr val="FF0000"/>
                          </a:solidFill>
                          <a:latin typeface="Microsoft JhengHei"/>
                          <a:cs typeface="Microsoft JhengHei"/>
                        </a:rPr>
                        <a:t>TDF/FTC</a:t>
                      </a:r>
                      <a:r>
                        <a:rPr sz="1550" spc="20"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20" dirty="0">
                          <a:solidFill>
                            <a:srgbClr val="FF0000"/>
                          </a:solidFill>
                          <a:latin typeface="Microsoft JhengHei"/>
                          <a:cs typeface="Microsoft JhengHei"/>
                        </a:rPr>
                        <a:t> </a:t>
                      </a:r>
                      <a:r>
                        <a:rPr sz="1550" dirty="0">
                          <a:solidFill>
                            <a:srgbClr val="FF0000"/>
                          </a:solidFill>
                          <a:latin typeface="Microsoft JhengHei"/>
                          <a:cs typeface="Microsoft JhengHei"/>
                        </a:rPr>
                        <a:t>RAL</a:t>
                      </a:r>
                      <a:r>
                        <a:rPr sz="1550" spc="15" dirty="0">
                          <a:solidFill>
                            <a:srgbClr val="FF0000"/>
                          </a:solidFill>
                          <a:latin typeface="Microsoft JhengHei"/>
                          <a:cs typeface="Microsoft JhengHei"/>
                        </a:rPr>
                        <a:t> </a:t>
                      </a:r>
                      <a:r>
                        <a:rPr sz="1550" dirty="0">
                          <a:solidFill>
                            <a:srgbClr val="FF0000"/>
                          </a:solidFill>
                          <a:latin typeface="Microsoft JhengHei"/>
                          <a:cs typeface="Microsoft JhengHei"/>
                        </a:rPr>
                        <a:t>(2#</a:t>
                      </a:r>
                      <a:r>
                        <a:rPr sz="1550" spc="15" dirty="0">
                          <a:solidFill>
                            <a:srgbClr val="FF0000"/>
                          </a:solidFill>
                          <a:latin typeface="Microsoft JhengHei"/>
                          <a:cs typeface="Microsoft JhengHei"/>
                        </a:rPr>
                        <a:t> </a:t>
                      </a:r>
                      <a:r>
                        <a:rPr sz="1550" spc="-20" dirty="0">
                          <a:solidFill>
                            <a:srgbClr val="FF0000"/>
                          </a:solidFill>
                          <a:latin typeface="Microsoft JhengHei"/>
                          <a:cs typeface="Microsoft JhengHei"/>
                        </a:rPr>
                        <a:t>BID)</a:t>
                      </a:r>
                      <a:endParaRPr sz="1550">
                        <a:latin typeface="Microsoft JhengHei"/>
                        <a:cs typeface="Microsoft JhengHei"/>
                      </a:endParaRPr>
                    </a:p>
                  </a:txBody>
                  <a:tcPr marL="0" marR="0" marT="29844" marB="0">
                    <a:lnL w="19050">
                      <a:solidFill>
                        <a:srgbClr val="A6A6A6"/>
                      </a:solidFill>
                      <a:prstDash val="solid"/>
                    </a:lnL>
                    <a:lnR w="19050">
                      <a:solidFill>
                        <a:srgbClr val="A6A6A6"/>
                      </a:solidFill>
                      <a:prstDash val="solid"/>
                    </a:lnR>
                    <a:solidFill>
                      <a:srgbClr val="FFF2CC"/>
                    </a:solidFill>
                  </a:tcPr>
                </a:tc>
                <a:tc>
                  <a:txBody>
                    <a:bodyPr/>
                    <a:lstStyle/>
                    <a:p>
                      <a:pPr marL="80645">
                        <a:lnSpc>
                          <a:spcPct val="100000"/>
                        </a:lnSpc>
                        <a:spcBef>
                          <a:spcPts val="234"/>
                        </a:spcBef>
                      </a:pPr>
                      <a:r>
                        <a:rPr sz="1550" dirty="0">
                          <a:solidFill>
                            <a:srgbClr val="FF0000"/>
                          </a:solidFill>
                          <a:latin typeface="Microsoft JhengHei"/>
                          <a:cs typeface="Microsoft JhengHei"/>
                        </a:rPr>
                        <a:t>TDF/FTC</a:t>
                      </a:r>
                      <a:r>
                        <a:rPr sz="1550" spc="35"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40" dirty="0">
                          <a:solidFill>
                            <a:srgbClr val="FF0000"/>
                          </a:solidFill>
                          <a:latin typeface="Microsoft JhengHei"/>
                          <a:cs typeface="Microsoft JhengHei"/>
                        </a:rPr>
                        <a:t> </a:t>
                      </a:r>
                      <a:r>
                        <a:rPr sz="1550" dirty="0">
                          <a:solidFill>
                            <a:srgbClr val="FF0000"/>
                          </a:solidFill>
                          <a:latin typeface="Microsoft JhengHei"/>
                          <a:cs typeface="Microsoft JhengHei"/>
                        </a:rPr>
                        <a:t>RAL(1#</a:t>
                      </a:r>
                      <a:r>
                        <a:rPr sz="1550" spc="40" dirty="0">
                          <a:solidFill>
                            <a:srgbClr val="FF0000"/>
                          </a:solidFill>
                          <a:latin typeface="Microsoft JhengHei"/>
                          <a:cs typeface="Microsoft JhengHei"/>
                        </a:rPr>
                        <a:t> </a:t>
                      </a:r>
                      <a:r>
                        <a:rPr sz="1550" spc="-20" dirty="0">
                          <a:solidFill>
                            <a:srgbClr val="FF0000"/>
                          </a:solidFill>
                          <a:latin typeface="Microsoft JhengHei"/>
                          <a:cs typeface="Microsoft JhengHei"/>
                        </a:rPr>
                        <a:t>BID)</a:t>
                      </a:r>
                      <a:endParaRPr sz="1550">
                        <a:latin typeface="Microsoft JhengHei"/>
                        <a:cs typeface="Microsoft JhengHei"/>
                      </a:endParaRPr>
                    </a:p>
                  </a:txBody>
                  <a:tcPr marL="0" marR="0" marT="29844" marB="0">
                    <a:lnL w="19050">
                      <a:solidFill>
                        <a:srgbClr val="A6A6A6"/>
                      </a:solidFill>
                      <a:prstDash val="solid"/>
                    </a:lnL>
                    <a:lnR w="19050">
                      <a:solidFill>
                        <a:srgbClr val="A6A6A6"/>
                      </a:solidFill>
                      <a:prstDash val="solid"/>
                    </a:lnR>
                    <a:solidFill>
                      <a:srgbClr val="FFF2CC"/>
                    </a:solidFill>
                  </a:tcPr>
                </a:tc>
                <a:tc>
                  <a:txBody>
                    <a:bodyPr/>
                    <a:lstStyle/>
                    <a:p>
                      <a:pPr marL="80645">
                        <a:lnSpc>
                          <a:spcPct val="100000"/>
                        </a:lnSpc>
                        <a:spcBef>
                          <a:spcPts val="235"/>
                        </a:spcBef>
                      </a:pPr>
                      <a:r>
                        <a:rPr sz="1550" spc="-10" dirty="0">
                          <a:solidFill>
                            <a:srgbClr val="0B4E55"/>
                          </a:solidFill>
                          <a:latin typeface="Microsoft JhengHei"/>
                          <a:cs typeface="Microsoft JhengHei"/>
                        </a:rPr>
                        <a:t>ABC/3TC/DTG</a:t>
                      </a:r>
                      <a:endParaRPr sz="1550">
                        <a:latin typeface="Microsoft JhengHei"/>
                        <a:cs typeface="Microsoft JhengHei"/>
                      </a:endParaRPr>
                    </a:p>
                  </a:txBody>
                  <a:tcPr marL="0" marR="0" marT="29845" marB="0">
                    <a:lnL w="19050">
                      <a:solidFill>
                        <a:srgbClr val="A6A6A6"/>
                      </a:solidFill>
                      <a:prstDash val="solid"/>
                    </a:lnL>
                    <a:lnR w="19050">
                      <a:solidFill>
                        <a:srgbClr val="A6A6A6"/>
                      </a:solidFill>
                      <a:prstDash val="solid"/>
                    </a:lnR>
                    <a:solidFill>
                      <a:srgbClr val="FFF2CC"/>
                    </a:solidFill>
                  </a:tcPr>
                </a:tc>
                <a:tc>
                  <a:txBody>
                    <a:bodyPr/>
                    <a:lstStyle/>
                    <a:p>
                      <a:pPr marL="80645">
                        <a:lnSpc>
                          <a:spcPct val="100000"/>
                        </a:lnSpc>
                        <a:spcBef>
                          <a:spcPts val="235"/>
                        </a:spcBef>
                      </a:pPr>
                      <a:r>
                        <a:rPr sz="1550" spc="-20" dirty="0">
                          <a:solidFill>
                            <a:srgbClr val="FF0000"/>
                          </a:solidFill>
                          <a:latin typeface="Microsoft JhengHei"/>
                          <a:cs typeface="Microsoft JhengHei"/>
                        </a:rPr>
                        <a:t>DTG/3TC</a:t>
                      </a:r>
                      <a:r>
                        <a:rPr sz="1550" spc="-25"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20" dirty="0">
                          <a:solidFill>
                            <a:srgbClr val="FF0000"/>
                          </a:solidFill>
                          <a:latin typeface="Microsoft JhengHei"/>
                          <a:cs typeface="Microsoft JhengHei"/>
                        </a:rPr>
                        <a:t> DTG</a:t>
                      </a:r>
                      <a:r>
                        <a:rPr sz="1550" spc="-15" dirty="0">
                          <a:solidFill>
                            <a:srgbClr val="FF0000"/>
                          </a:solidFill>
                          <a:latin typeface="Microsoft JhengHei"/>
                          <a:cs typeface="Microsoft JhengHei"/>
                        </a:rPr>
                        <a:t> </a:t>
                      </a:r>
                      <a:r>
                        <a:rPr sz="1550" dirty="0">
                          <a:solidFill>
                            <a:srgbClr val="FF0000"/>
                          </a:solidFill>
                          <a:latin typeface="Microsoft JhengHei"/>
                          <a:cs typeface="Microsoft JhengHei"/>
                        </a:rPr>
                        <a:t>(1#</a:t>
                      </a:r>
                      <a:r>
                        <a:rPr sz="1550" spc="-25" dirty="0">
                          <a:solidFill>
                            <a:srgbClr val="FF0000"/>
                          </a:solidFill>
                          <a:latin typeface="Microsoft JhengHei"/>
                          <a:cs typeface="Microsoft JhengHei"/>
                        </a:rPr>
                        <a:t> QN)</a:t>
                      </a:r>
                      <a:endParaRPr sz="1550">
                        <a:latin typeface="Microsoft JhengHei"/>
                        <a:cs typeface="Microsoft JhengHei"/>
                      </a:endParaRPr>
                    </a:p>
                  </a:txBody>
                  <a:tcPr marL="0" marR="0" marT="29845" marB="0">
                    <a:lnL w="19050">
                      <a:solidFill>
                        <a:srgbClr val="A6A6A6"/>
                      </a:solidFill>
                      <a:prstDash val="solid"/>
                    </a:lnL>
                    <a:lnR w="19050">
                      <a:solidFill>
                        <a:srgbClr val="A6A6A6"/>
                      </a:solidFill>
                      <a:prstDash val="solid"/>
                    </a:lnR>
                    <a:solidFill>
                      <a:srgbClr val="FFF2CC"/>
                    </a:solidFill>
                  </a:tcPr>
                </a:tc>
                <a:extLst>
                  <a:ext uri="{0D108BD9-81ED-4DB2-BD59-A6C34878D82A}">
                    <a16:rowId xmlns:a16="http://schemas.microsoft.com/office/drawing/2014/main" val="10004"/>
                  </a:ext>
                </a:extLst>
              </a:tr>
              <a:tr h="583565">
                <a:tc>
                  <a:txBody>
                    <a:bodyPr/>
                    <a:lstStyle/>
                    <a:p>
                      <a:pPr>
                        <a:lnSpc>
                          <a:spcPct val="100000"/>
                        </a:lnSpc>
                      </a:pPr>
                      <a:endParaRPr sz="1700">
                        <a:latin typeface="Times New Roman"/>
                        <a:cs typeface="Times New Roman"/>
                      </a:endParaRPr>
                    </a:p>
                  </a:txBody>
                  <a:tcPr marL="0" marR="0" marT="0" marB="0">
                    <a:lnL w="19050">
                      <a:solidFill>
                        <a:srgbClr val="A6A6A6"/>
                      </a:solidFill>
                      <a:prstDash val="solid"/>
                    </a:lnL>
                    <a:lnR w="19050">
                      <a:solidFill>
                        <a:srgbClr val="A6A6A6"/>
                      </a:solidFill>
                      <a:prstDash val="solid"/>
                    </a:lnR>
                    <a:lnB w="19050">
                      <a:solidFill>
                        <a:srgbClr val="A6A6A6"/>
                      </a:solidFill>
                      <a:prstDash val="solid"/>
                    </a:lnB>
                    <a:solidFill>
                      <a:srgbClr val="FFF2CC"/>
                    </a:solidFill>
                  </a:tcPr>
                </a:tc>
                <a:tc>
                  <a:txBody>
                    <a:bodyPr/>
                    <a:lstStyle/>
                    <a:p>
                      <a:pPr>
                        <a:lnSpc>
                          <a:spcPct val="100000"/>
                        </a:lnSpc>
                      </a:pPr>
                      <a:endParaRPr sz="1700">
                        <a:latin typeface="Times New Roman"/>
                        <a:cs typeface="Times New Roman"/>
                      </a:endParaRPr>
                    </a:p>
                  </a:txBody>
                  <a:tcPr marL="0" marR="0" marT="0" marB="0">
                    <a:lnL w="19050">
                      <a:solidFill>
                        <a:srgbClr val="A6A6A6"/>
                      </a:solidFill>
                      <a:prstDash val="solid"/>
                    </a:lnL>
                    <a:lnR w="19050">
                      <a:solidFill>
                        <a:srgbClr val="A6A6A6"/>
                      </a:solidFill>
                      <a:prstDash val="solid"/>
                    </a:lnR>
                    <a:lnB w="19050">
                      <a:solidFill>
                        <a:srgbClr val="A6A6A6"/>
                      </a:solidFill>
                      <a:prstDash val="solid"/>
                    </a:lnB>
                    <a:solidFill>
                      <a:srgbClr val="FFF2CC"/>
                    </a:solidFill>
                  </a:tcPr>
                </a:tc>
                <a:tc>
                  <a:txBody>
                    <a:bodyPr/>
                    <a:lstStyle/>
                    <a:p>
                      <a:pPr>
                        <a:lnSpc>
                          <a:spcPct val="100000"/>
                        </a:lnSpc>
                      </a:pPr>
                      <a:endParaRPr sz="1700">
                        <a:latin typeface="Times New Roman"/>
                        <a:cs typeface="Times New Roman"/>
                      </a:endParaRPr>
                    </a:p>
                  </a:txBody>
                  <a:tcPr marL="0" marR="0" marT="0" marB="0">
                    <a:lnL w="19050">
                      <a:solidFill>
                        <a:srgbClr val="A6A6A6"/>
                      </a:solidFill>
                      <a:prstDash val="solid"/>
                    </a:lnL>
                    <a:lnR w="19050">
                      <a:solidFill>
                        <a:srgbClr val="A6A6A6"/>
                      </a:solidFill>
                      <a:prstDash val="solid"/>
                    </a:lnR>
                    <a:lnB w="19050">
                      <a:solidFill>
                        <a:srgbClr val="A6A6A6"/>
                      </a:solidFill>
                      <a:prstDash val="solid"/>
                    </a:lnB>
                    <a:solidFill>
                      <a:srgbClr val="FFF2CC"/>
                    </a:solidFill>
                  </a:tcPr>
                </a:tc>
                <a:tc>
                  <a:txBody>
                    <a:bodyPr/>
                    <a:lstStyle/>
                    <a:p>
                      <a:pPr>
                        <a:lnSpc>
                          <a:spcPct val="100000"/>
                        </a:lnSpc>
                      </a:pPr>
                      <a:endParaRPr sz="1700">
                        <a:latin typeface="Times New Roman"/>
                        <a:cs typeface="Times New Roman"/>
                      </a:endParaRPr>
                    </a:p>
                  </a:txBody>
                  <a:tcPr marL="0" marR="0" marT="0" marB="0">
                    <a:lnL w="19050">
                      <a:solidFill>
                        <a:srgbClr val="A6A6A6"/>
                      </a:solidFill>
                      <a:prstDash val="solid"/>
                    </a:lnL>
                    <a:lnR w="19050">
                      <a:solidFill>
                        <a:srgbClr val="A6A6A6"/>
                      </a:solidFill>
                      <a:prstDash val="solid"/>
                    </a:lnR>
                    <a:lnB w="19050">
                      <a:solidFill>
                        <a:srgbClr val="A6A6A6"/>
                      </a:solidFill>
                      <a:prstDash val="solid"/>
                    </a:lnB>
                    <a:solidFill>
                      <a:srgbClr val="FFF2CC"/>
                    </a:solidFill>
                  </a:tcPr>
                </a:tc>
                <a:tc>
                  <a:txBody>
                    <a:bodyPr/>
                    <a:lstStyle/>
                    <a:p>
                      <a:pPr marL="80645">
                        <a:lnSpc>
                          <a:spcPct val="100000"/>
                        </a:lnSpc>
                        <a:spcBef>
                          <a:spcPts val="235"/>
                        </a:spcBef>
                      </a:pPr>
                      <a:r>
                        <a:rPr sz="1550" dirty="0">
                          <a:solidFill>
                            <a:srgbClr val="FF0000"/>
                          </a:solidFill>
                          <a:latin typeface="Microsoft JhengHei"/>
                          <a:cs typeface="Microsoft JhengHei"/>
                        </a:rPr>
                        <a:t>TDF/FTC</a:t>
                      </a:r>
                      <a:r>
                        <a:rPr sz="1550" spc="20" dirty="0">
                          <a:solidFill>
                            <a:srgbClr val="FF0000"/>
                          </a:solidFill>
                          <a:latin typeface="Microsoft JhengHei"/>
                          <a:cs typeface="Microsoft JhengHei"/>
                        </a:rPr>
                        <a:t> </a:t>
                      </a:r>
                      <a:r>
                        <a:rPr sz="1550" dirty="0">
                          <a:solidFill>
                            <a:srgbClr val="FF0000"/>
                          </a:solidFill>
                          <a:latin typeface="Microsoft JhengHei"/>
                          <a:cs typeface="Microsoft JhengHei"/>
                        </a:rPr>
                        <a:t>+</a:t>
                      </a:r>
                      <a:r>
                        <a:rPr sz="1550" spc="20" dirty="0">
                          <a:solidFill>
                            <a:srgbClr val="FF0000"/>
                          </a:solidFill>
                          <a:latin typeface="Microsoft JhengHei"/>
                          <a:cs typeface="Microsoft JhengHei"/>
                        </a:rPr>
                        <a:t> </a:t>
                      </a:r>
                      <a:r>
                        <a:rPr sz="1550" dirty="0">
                          <a:solidFill>
                            <a:srgbClr val="FF0000"/>
                          </a:solidFill>
                          <a:latin typeface="Microsoft JhengHei"/>
                          <a:cs typeface="Microsoft JhengHei"/>
                        </a:rPr>
                        <a:t>RAL</a:t>
                      </a:r>
                      <a:r>
                        <a:rPr sz="1550" spc="15" dirty="0">
                          <a:solidFill>
                            <a:srgbClr val="FF0000"/>
                          </a:solidFill>
                          <a:latin typeface="Microsoft JhengHei"/>
                          <a:cs typeface="Microsoft JhengHei"/>
                        </a:rPr>
                        <a:t> </a:t>
                      </a:r>
                      <a:r>
                        <a:rPr sz="1550" dirty="0">
                          <a:solidFill>
                            <a:srgbClr val="FF0000"/>
                          </a:solidFill>
                          <a:latin typeface="Microsoft JhengHei"/>
                          <a:cs typeface="Microsoft JhengHei"/>
                        </a:rPr>
                        <a:t>(2#</a:t>
                      </a:r>
                      <a:r>
                        <a:rPr sz="1550" spc="15" dirty="0">
                          <a:solidFill>
                            <a:srgbClr val="FF0000"/>
                          </a:solidFill>
                          <a:latin typeface="Microsoft JhengHei"/>
                          <a:cs typeface="Microsoft JhengHei"/>
                        </a:rPr>
                        <a:t> </a:t>
                      </a:r>
                      <a:r>
                        <a:rPr sz="1550" spc="-20" dirty="0">
                          <a:solidFill>
                            <a:srgbClr val="FF0000"/>
                          </a:solidFill>
                          <a:latin typeface="Microsoft JhengHei"/>
                          <a:cs typeface="Microsoft JhengHei"/>
                        </a:rPr>
                        <a:t>BID)</a:t>
                      </a:r>
                      <a:endParaRPr sz="1550">
                        <a:latin typeface="Microsoft JhengHei"/>
                        <a:cs typeface="Microsoft JhengHei"/>
                      </a:endParaRPr>
                    </a:p>
                  </a:txBody>
                  <a:tcPr marL="0" marR="0" marT="29845" marB="0">
                    <a:lnL w="19050">
                      <a:solidFill>
                        <a:srgbClr val="A6A6A6"/>
                      </a:solidFill>
                      <a:prstDash val="solid"/>
                    </a:lnL>
                    <a:lnR w="19050">
                      <a:solidFill>
                        <a:srgbClr val="A6A6A6"/>
                      </a:solidFill>
                      <a:prstDash val="solid"/>
                    </a:lnR>
                    <a:lnB w="19050">
                      <a:solidFill>
                        <a:srgbClr val="A6A6A6"/>
                      </a:solidFill>
                      <a:prstDash val="solid"/>
                    </a:lnB>
                    <a:solidFill>
                      <a:srgbClr val="FFF2CC"/>
                    </a:solidFill>
                  </a:tcPr>
                </a:tc>
                <a:extLst>
                  <a:ext uri="{0D108BD9-81ED-4DB2-BD59-A6C34878D82A}">
                    <a16:rowId xmlns:a16="http://schemas.microsoft.com/office/drawing/2014/main" val="10005"/>
                  </a:ext>
                </a:extLst>
              </a:tr>
            </a:tbl>
          </a:graphicData>
        </a:graphic>
      </p:graphicFrame>
      <p:sp>
        <p:nvSpPr>
          <p:cNvPr id="5" name="object 5"/>
          <p:cNvSpPr txBox="1"/>
          <p:nvPr/>
        </p:nvSpPr>
        <p:spPr>
          <a:xfrm>
            <a:off x="478670" y="5082327"/>
            <a:ext cx="9673590" cy="666115"/>
          </a:xfrm>
          <a:prstGeom prst="rect">
            <a:avLst/>
          </a:prstGeom>
        </p:spPr>
        <p:txBody>
          <a:bodyPr vert="horz" wrap="square" lIns="0" tIns="12700" rIns="0" bIns="0" rtlCol="0">
            <a:spAutoFit/>
          </a:bodyPr>
          <a:lstStyle/>
          <a:p>
            <a:pPr marL="12700" marR="5080">
              <a:lnSpc>
                <a:spcPct val="120000"/>
              </a:lnSpc>
              <a:spcBef>
                <a:spcPts val="100"/>
              </a:spcBef>
            </a:pPr>
            <a:r>
              <a:rPr sz="1750" dirty="0">
                <a:latin typeface="Microsoft JhengHei"/>
                <a:cs typeface="Microsoft JhengHei"/>
              </a:rPr>
              <a:t>如因治療結核病(TB)</a:t>
            </a:r>
            <a:r>
              <a:rPr sz="1750" spc="-5" dirty="0">
                <a:latin typeface="Microsoft JhengHei"/>
                <a:cs typeface="Microsoft JhengHei"/>
              </a:rPr>
              <a:t>或潛伏結核感染(</a:t>
            </a:r>
            <a:r>
              <a:rPr sz="1750" spc="-25" dirty="0">
                <a:latin typeface="Microsoft JhengHei"/>
                <a:cs typeface="Microsoft JhengHei"/>
              </a:rPr>
              <a:t>LTBI)</a:t>
            </a:r>
            <a:r>
              <a:rPr sz="1750" spc="-15" dirty="0">
                <a:latin typeface="Microsoft JhengHei"/>
                <a:cs typeface="Microsoft JhengHei"/>
              </a:rPr>
              <a:t>需變更使用第二線處⽅，符合「愛滋病檢驗及治療指引」</a:t>
            </a:r>
            <a:r>
              <a:rPr sz="1750" dirty="0">
                <a:latin typeface="Microsoft JhengHei"/>
                <a:cs typeface="Microsoft JhengHei"/>
              </a:rPr>
              <a:t>所列建議處⽅可採行政審查，並在TB或</a:t>
            </a:r>
            <a:r>
              <a:rPr sz="1750" spc="-35" dirty="0">
                <a:latin typeface="Microsoft JhengHei"/>
                <a:cs typeface="Microsoft JhengHei"/>
              </a:rPr>
              <a:t>LTBI</a:t>
            </a:r>
            <a:r>
              <a:rPr sz="1750" spc="-15" dirty="0">
                <a:latin typeface="Microsoft JhengHei"/>
                <a:cs typeface="Microsoft JhengHei"/>
              </a:rPr>
              <a:t>治療結束後應轉換回第⼀線處⽅。</a:t>
            </a:r>
            <a:endParaRPr sz="1750">
              <a:latin typeface="Microsoft JhengHei"/>
              <a:cs typeface="Microsoft JhengHei"/>
            </a:endParaRPr>
          </a:p>
        </p:txBody>
      </p:sp>
      <p:pic>
        <p:nvPicPr>
          <p:cNvPr id="6" name="object 6"/>
          <p:cNvPicPr/>
          <p:nvPr/>
        </p:nvPicPr>
        <p:blipFill>
          <a:blip r:embed="rId2" cstate="print"/>
          <a:stretch>
            <a:fillRect/>
          </a:stretch>
        </p:blipFill>
        <p:spPr>
          <a:xfrm>
            <a:off x="304685" y="958595"/>
            <a:ext cx="627887" cy="694944"/>
          </a:xfrm>
          <a:prstGeom prst="rect">
            <a:avLst/>
          </a:prstGeom>
        </p:spPr>
      </p:pic>
      <p:sp>
        <p:nvSpPr>
          <p:cNvPr id="7" name="object 7"/>
          <p:cNvSpPr txBox="1"/>
          <p:nvPr/>
        </p:nvSpPr>
        <p:spPr>
          <a:xfrm>
            <a:off x="10290181" y="6350760"/>
            <a:ext cx="25654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149</a:t>
            </a:r>
            <a:endParaRPr sz="1050">
              <a:latin typeface="Microsoft JhengHei"/>
              <a:cs typeface="Microsoft JhengHei"/>
            </a:endParaRPr>
          </a:p>
        </p:txBody>
      </p:sp>
      <p:sp>
        <p:nvSpPr>
          <p:cNvPr id="8" name="object 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7228878" y="5331177"/>
            <a:ext cx="3396591" cy="1164086"/>
          </a:xfrm>
          <a:prstGeom prst="rect">
            <a:avLst/>
          </a:prstGeom>
        </p:spPr>
      </p:pic>
      <p:sp>
        <p:nvSpPr>
          <p:cNvPr id="4" name="object 4"/>
          <p:cNvSpPr txBox="1"/>
          <p:nvPr/>
        </p:nvSpPr>
        <p:spPr>
          <a:xfrm>
            <a:off x="8036686" y="4971288"/>
            <a:ext cx="1736089" cy="351790"/>
          </a:xfrm>
          <a:prstGeom prst="rect">
            <a:avLst/>
          </a:prstGeom>
          <a:solidFill>
            <a:srgbClr val="D9EDE7"/>
          </a:solidFill>
        </p:spPr>
        <p:txBody>
          <a:bodyPr vert="horz" wrap="square" lIns="0" tIns="27940" rIns="0" bIns="0" rtlCol="0">
            <a:spAutoFit/>
          </a:bodyPr>
          <a:lstStyle/>
          <a:p>
            <a:pPr marL="80010">
              <a:lnSpc>
                <a:spcPct val="100000"/>
              </a:lnSpc>
              <a:spcBef>
                <a:spcPts val="220"/>
              </a:spcBef>
            </a:pPr>
            <a:r>
              <a:rPr sz="1750" b="1" spc="-35" dirty="0">
                <a:latin typeface="Microsoft JhengHei"/>
                <a:cs typeface="Microsoft JhengHei"/>
              </a:rPr>
              <a:t>⼀站式檢驗流</a:t>
            </a:r>
            <a:r>
              <a:rPr sz="1750" b="1" spc="-50" dirty="0">
                <a:latin typeface="Microsoft JhengHei"/>
                <a:cs typeface="Microsoft JhengHei"/>
              </a:rPr>
              <a:t>程</a:t>
            </a:r>
            <a:endParaRPr sz="1750">
              <a:latin typeface="Microsoft JhengHei"/>
              <a:cs typeface="Microsoft JhengHei"/>
            </a:endParaRPr>
          </a:p>
        </p:txBody>
      </p:sp>
      <p:sp>
        <p:nvSpPr>
          <p:cNvPr id="5" name="object 5"/>
          <p:cNvSpPr txBox="1"/>
          <p:nvPr/>
        </p:nvSpPr>
        <p:spPr>
          <a:xfrm>
            <a:off x="3830707" y="2162962"/>
            <a:ext cx="5578475" cy="2020570"/>
          </a:xfrm>
          <a:prstGeom prst="rect">
            <a:avLst/>
          </a:prstGeom>
        </p:spPr>
        <p:txBody>
          <a:bodyPr vert="horz" wrap="square" lIns="0" tIns="76835" rIns="0" bIns="0" rtlCol="0">
            <a:spAutoFit/>
          </a:bodyPr>
          <a:lstStyle/>
          <a:p>
            <a:pPr marL="313055" indent="-300355">
              <a:lnSpc>
                <a:spcPct val="100000"/>
              </a:lnSpc>
              <a:spcBef>
                <a:spcPts val="605"/>
              </a:spcBef>
              <a:buSzPct val="78571"/>
              <a:buFont typeface="Wingdings"/>
              <a:buChar char=""/>
              <a:tabLst>
                <a:tab pos="313055" algn="l"/>
                <a:tab pos="313690" algn="l"/>
              </a:tabLst>
            </a:pPr>
            <a:r>
              <a:rPr sz="2100" spc="-5" dirty="0">
                <a:latin typeface="Microsoft JhengHei"/>
                <a:cs typeface="Microsoft JhengHei"/>
              </a:rPr>
              <a:t>檢驗過程以匿名⽅式進行</a:t>
            </a:r>
            <a:endParaRPr sz="2100">
              <a:latin typeface="Microsoft JhengHei"/>
              <a:cs typeface="Microsoft JhengHei"/>
            </a:endParaRPr>
          </a:p>
          <a:p>
            <a:pPr marL="313055" indent="-300355">
              <a:lnSpc>
                <a:spcPct val="100000"/>
              </a:lnSpc>
              <a:spcBef>
                <a:spcPts val="509"/>
              </a:spcBef>
              <a:buSzPct val="78571"/>
              <a:buFont typeface="Wingdings"/>
              <a:buChar char=""/>
              <a:tabLst>
                <a:tab pos="313055" algn="l"/>
                <a:tab pos="313690" algn="l"/>
              </a:tabLst>
            </a:pPr>
            <a:r>
              <a:rPr sz="2100" dirty="0">
                <a:latin typeface="Microsoft JhengHei"/>
                <a:cs typeface="Microsoft JhengHei"/>
              </a:rPr>
              <a:t>由</a:t>
            </a:r>
            <a:r>
              <a:rPr sz="2100" b="1" spc="-10" dirty="0">
                <a:solidFill>
                  <a:srgbClr val="FF5050"/>
                </a:solidFill>
                <a:latin typeface="Microsoft JhengHei"/>
                <a:cs typeface="Microsoft JhengHei"/>
              </a:rPr>
              <a:t>專⼈提供衛教諮詢及轉介就醫</a:t>
            </a:r>
            <a:r>
              <a:rPr sz="2100" spc="-10" dirty="0">
                <a:latin typeface="Microsoft JhengHei"/>
                <a:cs typeface="Microsoft JhengHei"/>
              </a:rPr>
              <a:t>(含確認檢驗)</a:t>
            </a:r>
            <a:endParaRPr sz="2100">
              <a:latin typeface="Microsoft JhengHei"/>
              <a:cs typeface="Microsoft JhengHei"/>
            </a:endParaRPr>
          </a:p>
          <a:p>
            <a:pPr marL="313055" indent="-300355">
              <a:lnSpc>
                <a:spcPct val="100000"/>
              </a:lnSpc>
              <a:spcBef>
                <a:spcPts val="595"/>
              </a:spcBef>
              <a:buSzPct val="78571"/>
              <a:buFont typeface="Wingdings"/>
              <a:buChar char=""/>
              <a:tabLst>
                <a:tab pos="313055" algn="l"/>
                <a:tab pos="313690" algn="l"/>
              </a:tabLst>
            </a:pPr>
            <a:r>
              <a:rPr sz="2100" b="1" spc="-10" dirty="0">
                <a:latin typeface="Microsoft JhengHei"/>
                <a:cs typeface="Microsoft JhengHei"/>
              </a:rPr>
              <a:t>2023</a:t>
            </a:r>
            <a:r>
              <a:rPr sz="2100" b="1" spc="-15" dirty="0">
                <a:latin typeface="Microsoft JhengHei"/>
                <a:cs typeface="Microsoft JhengHei"/>
              </a:rPr>
              <a:t>年參與醫事機構共</a:t>
            </a:r>
            <a:r>
              <a:rPr sz="3150" dirty="0">
                <a:solidFill>
                  <a:srgbClr val="D0305C"/>
                </a:solidFill>
                <a:latin typeface="Arial Black"/>
                <a:cs typeface="Arial Black"/>
              </a:rPr>
              <a:t>82</a:t>
            </a:r>
            <a:r>
              <a:rPr sz="2100" b="1" spc="-50" dirty="0">
                <a:latin typeface="Microsoft JhengHei"/>
                <a:cs typeface="Microsoft JhengHei"/>
              </a:rPr>
              <a:t>家</a:t>
            </a:r>
            <a:endParaRPr sz="2100">
              <a:latin typeface="Microsoft JhengHei"/>
              <a:cs typeface="Microsoft JhengHei"/>
            </a:endParaRPr>
          </a:p>
          <a:p>
            <a:pPr marL="432434" lvl="1" indent="-301625">
              <a:lnSpc>
                <a:spcPct val="100000"/>
              </a:lnSpc>
              <a:spcBef>
                <a:spcPts val="650"/>
              </a:spcBef>
              <a:buFont typeface="Wingdings"/>
              <a:buChar char=""/>
              <a:tabLst>
                <a:tab pos="433070" algn="l"/>
              </a:tabLst>
            </a:pPr>
            <a:r>
              <a:rPr sz="1750" dirty="0">
                <a:latin typeface="Microsoft JhengHei"/>
                <a:cs typeface="Microsoft JhengHei"/>
              </a:rPr>
              <a:t>68</a:t>
            </a:r>
            <a:r>
              <a:rPr sz="1750" spc="30" dirty="0">
                <a:latin typeface="Microsoft JhengHei"/>
                <a:cs typeface="Microsoft JhengHei"/>
              </a:rPr>
              <a:t>家拓點醫事機構  </a:t>
            </a:r>
            <a:r>
              <a:rPr sz="1200" dirty="0">
                <a:latin typeface="Microsoft JhengHei"/>
                <a:cs typeface="Microsoft JhengHei"/>
              </a:rPr>
              <a:t>(HIV抗原/抗體複合型快速初步檢驗</a:t>
            </a:r>
            <a:r>
              <a:rPr sz="1200" spc="-50" dirty="0">
                <a:latin typeface="Microsoft JhengHei"/>
                <a:cs typeface="Microsoft JhengHei"/>
              </a:rPr>
              <a:t>)</a:t>
            </a:r>
            <a:endParaRPr sz="1200">
              <a:latin typeface="Microsoft JhengHei"/>
              <a:cs typeface="Microsoft JhengHei"/>
            </a:endParaRPr>
          </a:p>
          <a:p>
            <a:pPr marL="432434" lvl="1" indent="-301625">
              <a:lnSpc>
                <a:spcPct val="100000"/>
              </a:lnSpc>
              <a:spcBef>
                <a:spcPts val="425"/>
              </a:spcBef>
              <a:buFont typeface="Wingdings"/>
              <a:buChar char=""/>
              <a:tabLst>
                <a:tab pos="433070" algn="l"/>
              </a:tabLst>
            </a:pPr>
            <a:r>
              <a:rPr sz="1750" dirty="0">
                <a:latin typeface="Microsoft JhengHei"/>
                <a:cs typeface="Microsoft JhengHei"/>
              </a:rPr>
              <a:t>14</a:t>
            </a:r>
            <a:r>
              <a:rPr sz="1750" spc="45" dirty="0">
                <a:latin typeface="Microsoft JhengHei"/>
                <a:cs typeface="Microsoft JhengHei"/>
              </a:rPr>
              <a:t>家⼀站式醫院  </a:t>
            </a:r>
            <a:r>
              <a:rPr sz="1200" dirty="0">
                <a:latin typeface="Microsoft JhengHei"/>
                <a:cs typeface="Microsoft JhengHei"/>
              </a:rPr>
              <a:t>(HIV抗原/抗體複合型快速初步檢驗+快速確診</a:t>
            </a:r>
            <a:r>
              <a:rPr sz="1200" spc="-50" dirty="0">
                <a:latin typeface="Microsoft JhengHei"/>
                <a:cs typeface="Microsoft JhengHei"/>
              </a:rPr>
              <a:t>)</a:t>
            </a:r>
            <a:endParaRPr sz="1200">
              <a:latin typeface="Microsoft JhengHei"/>
              <a:cs typeface="Microsoft JhengHei"/>
            </a:endParaRPr>
          </a:p>
        </p:txBody>
      </p:sp>
      <p:sp>
        <p:nvSpPr>
          <p:cNvPr id="6" name="object 6"/>
          <p:cNvSpPr txBox="1"/>
          <p:nvPr/>
        </p:nvSpPr>
        <p:spPr>
          <a:xfrm>
            <a:off x="3737495" y="1696973"/>
            <a:ext cx="6445250" cy="432434"/>
          </a:xfrm>
          <a:prstGeom prst="rect">
            <a:avLst/>
          </a:prstGeom>
          <a:solidFill>
            <a:srgbClr val="D9EDE7"/>
          </a:solidFill>
        </p:spPr>
        <p:txBody>
          <a:bodyPr vert="horz" wrap="square" lIns="0" tIns="35560" rIns="0" bIns="0" rtlCol="0">
            <a:spAutoFit/>
          </a:bodyPr>
          <a:lstStyle/>
          <a:p>
            <a:pPr marL="180975">
              <a:lnSpc>
                <a:spcPct val="100000"/>
              </a:lnSpc>
              <a:spcBef>
                <a:spcPts val="280"/>
              </a:spcBef>
            </a:pPr>
            <a:r>
              <a:rPr sz="2250" b="1" dirty="0">
                <a:latin typeface="Microsoft JhengHei"/>
                <a:cs typeface="Microsoft JhengHei"/>
              </a:rPr>
              <a:t>提供</a:t>
            </a:r>
            <a:r>
              <a:rPr sz="2250" b="1" dirty="0">
                <a:solidFill>
                  <a:srgbClr val="009A9A"/>
                </a:solidFill>
                <a:latin typeface="Microsoft JhengHei"/>
                <a:cs typeface="Microsoft JhengHei"/>
              </a:rPr>
              <a:t>友善</a:t>
            </a:r>
            <a:r>
              <a:rPr sz="2250" b="1" dirty="0">
                <a:latin typeface="Microsoft JhengHei"/>
                <a:cs typeface="Microsoft JhengHei"/>
              </a:rPr>
              <a:t>、</a:t>
            </a:r>
            <a:r>
              <a:rPr sz="2250" b="1" dirty="0">
                <a:solidFill>
                  <a:srgbClr val="009A9A"/>
                </a:solidFill>
                <a:latin typeface="Microsoft JhengHei"/>
                <a:cs typeface="Microsoft JhengHei"/>
              </a:rPr>
              <a:t>安全</a:t>
            </a:r>
            <a:r>
              <a:rPr sz="2250" b="1" dirty="0">
                <a:latin typeface="Microsoft JhengHei"/>
                <a:cs typeface="Microsoft JhengHei"/>
              </a:rPr>
              <a:t>、</a:t>
            </a:r>
            <a:r>
              <a:rPr sz="2250" b="1" dirty="0">
                <a:solidFill>
                  <a:srgbClr val="009A9A"/>
                </a:solidFill>
                <a:latin typeface="Microsoft JhengHei"/>
                <a:cs typeface="Microsoft JhengHei"/>
              </a:rPr>
              <a:t>隱私</a:t>
            </a:r>
            <a:r>
              <a:rPr sz="2250" b="1" dirty="0">
                <a:latin typeface="Microsoft JhengHei"/>
                <a:cs typeface="Microsoft JhengHei"/>
              </a:rPr>
              <a:t>、</a:t>
            </a:r>
            <a:r>
              <a:rPr sz="2250" b="1" dirty="0">
                <a:solidFill>
                  <a:srgbClr val="009A9A"/>
                </a:solidFill>
                <a:latin typeface="Microsoft JhengHei"/>
                <a:cs typeface="Microsoft JhengHei"/>
              </a:rPr>
              <a:t>免費</a:t>
            </a:r>
            <a:r>
              <a:rPr sz="2250" b="1" dirty="0">
                <a:latin typeface="Microsoft JhengHei"/>
                <a:cs typeface="Microsoft JhengHei"/>
              </a:rPr>
              <a:t>、</a:t>
            </a:r>
            <a:r>
              <a:rPr sz="2250" b="1" dirty="0">
                <a:solidFill>
                  <a:srgbClr val="009A9A"/>
                </a:solidFill>
                <a:latin typeface="Microsoft JhengHei"/>
                <a:cs typeface="Microsoft JhengHei"/>
              </a:rPr>
              <a:t>快速</a:t>
            </a:r>
            <a:r>
              <a:rPr sz="2250" b="1" dirty="0">
                <a:latin typeface="Microsoft JhengHei"/>
                <a:cs typeface="Microsoft JhengHei"/>
              </a:rPr>
              <a:t>的篩檢服</a:t>
            </a:r>
            <a:r>
              <a:rPr sz="2250" b="1" spc="-50" dirty="0">
                <a:latin typeface="Microsoft JhengHei"/>
                <a:cs typeface="Microsoft JhengHei"/>
              </a:rPr>
              <a:t>務</a:t>
            </a:r>
            <a:endParaRPr sz="2250">
              <a:latin typeface="Microsoft JhengHei"/>
              <a:cs typeface="Microsoft JhengHei"/>
            </a:endParaRPr>
          </a:p>
        </p:txBody>
      </p:sp>
      <p:sp>
        <p:nvSpPr>
          <p:cNvPr id="7" name="object 7"/>
          <p:cNvSpPr/>
          <p:nvPr/>
        </p:nvSpPr>
        <p:spPr>
          <a:xfrm>
            <a:off x="3691013" y="5574029"/>
            <a:ext cx="3559810" cy="910590"/>
          </a:xfrm>
          <a:custGeom>
            <a:avLst/>
            <a:gdLst/>
            <a:ahLst/>
            <a:cxnLst/>
            <a:rect l="l" t="t" r="r" b="b"/>
            <a:pathLst>
              <a:path w="3559809" h="910589">
                <a:moveTo>
                  <a:pt x="3559302" y="758951"/>
                </a:moveTo>
                <a:lnTo>
                  <a:pt x="3559302" y="151637"/>
                </a:lnTo>
                <a:lnTo>
                  <a:pt x="3551499" y="103680"/>
                </a:lnTo>
                <a:lnTo>
                  <a:pt x="3529797" y="62051"/>
                </a:lnTo>
                <a:lnTo>
                  <a:pt x="3496757" y="29236"/>
                </a:lnTo>
                <a:lnTo>
                  <a:pt x="3454938" y="7723"/>
                </a:lnTo>
                <a:lnTo>
                  <a:pt x="3406902" y="0"/>
                </a:lnTo>
                <a:lnTo>
                  <a:pt x="151638" y="0"/>
                </a:lnTo>
                <a:lnTo>
                  <a:pt x="103680" y="7723"/>
                </a:lnTo>
                <a:lnTo>
                  <a:pt x="62051" y="29236"/>
                </a:lnTo>
                <a:lnTo>
                  <a:pt x="29236" y="62051"/>
                </a:lnTo>
                <a:lnTo>
                  <a:pt x="7723" y="103680"/>
                </a:lnTo>
                <a:lnTo>
                  <a:pt x="0" y="151637"/>
                </a:lnTo>
                <a:lnTo>
                  <a:pt x="0" y="758952"/>
                </a:lnTo>
                <a:lnTo>
                  <a:pt x="7723" y="806909"/>
                </a:lnTo>
                <a:lnTo>
                  <a:pt x="29236" y="848538"/>
                </a:lnTo>
                <a:lnTo>
                  <a:pt x="62051" y="881353"/>
                </a:lnTo>
                <a:lnTo>
                  <a:pt x="103680" y="902866"/>
                </a:lnTo>
                <a:lnTo>
                  <a:pt x="151638" y="910589"/>
                </a:lnTo>
                <a:lnTo>
                  <a:pt x="3406902" y="910589"/>
                </a:lnTo>
                <a:lnTo>
                  <a:pt x="3454938" y="902866"/>
                </a:lnTo>
                <a:lnTo>
                  <a:pt x="3496757" y="881353"/>
                </a:lnTo>
                <a:lnTo>
                  <a:pt x="3529797" y="848538"/>
                </a:lnTo>
                <a:lnTo>
                  <a:pt x="3551499" y="806909"/>
                </a:lnTo>
                <a:lnTo>
                  <a:pt x="3559302" y="758951"/>
                </a:lnTo>
                <a:close/>
              </a:path>
            </a:pathLst>
          </a:custGeom>
          <a:solidFill>
            <a:srgbClr val="FFFFCC"/>
          </a:solidFill>
        </p:spPr>
        <p:txBody>
          <a:bodyPr wrap="square" lIns="0" tIns="0" rIns="0" bIns="0" rtlCol="0"/>
          <a:lstStyle/>
          <a:p>
            <a:endParaRPr/>
          </a:p>
        </p:txBody>
      </p:sp>
      <p:sp>
        <p:nvSpPr>
          <p:cNvPr id="8" name="object 8"/>
          <p:cNvSpPr txBox="1"/>
          <p:nvPr/>
        </p:nvSpPr>
        <p:spPr>
          <a:xfrm>
            <a:off x="3803275" y="5589689"/>
            <a:ext cx="3167380" cy="795020"/>
          </a:xfrm>
          <a:prstGeom prst="rect">
            <a:avLst/>
          </a:prstGeom>
        </p:spPr>
        <p:txBody>
          <a:bodyPr vert="horz" wrap="square" lIns="0" tIns="12700" rIns="0" bIns="0" rtlCol="0">
            <a:spAutoFit/>
          </a:bodyPr>
          <a:lstStyle/>
          <a:p>
            <a:pPr marL="12700" marR="5080">
              <a:lnSpc>
                <a:spcPct val="120200"/>
              </a:lnSpc>
              <a:spcBef>
                <a:spcPts val="100"/>
              </a:spcBef>
            </a:pPr>
            <a:r>
              <a:rPr sz="2100" b="1" spc="-10" dirty="0">
                <a:latin typeface="Microsoft JhengHei"/>
                <a:cs typeface="Microsoft JhengHei"/>
              </a:rPr>
              <a:t>匿名篩檢服務地點：</a:t>
            </a:r>
            <a:r>
              <a:rPr sz="2100" b="1" spc="-50" dirty="0">
                <a:latin typeface="Microsoft JhengHei"/>
                <a:cs typeface="Microsoft JhengHei"/>
              </a:rPr>
              <a:t> </a:t>
            </a:r>
            <a:r>
              <a:rPr sz="2100" b="1" spc="-10" dirty="0">
                <a:solidFill>
                  <a:srgbClr val="0070C0"/>
                </a:solidFill>
                <a:latin typeface="Microsoft JhengHei"/>
                <a:cs typeface="Microsoft JhengHei"/>
              </a:rPr>
              <a:t>https://reurl.cc/V3goGQ</a:t>
            </a:r>
            <a:endParaRPr sz="2100">
              <a:latin typeface="Microsoft JhengHei"/>
              <a:cs typeface="Microsoft JhengHei"/>
            </a:endParaRPr>
          </a:p>
        </p:txBody>
      </p:sp>
      <p:grpSp>
        <p:nvGrpSpPr>
          <p:cNvPr id="9" name="object 9"/>
          <p:cNvGrpSpPr/>
          <p:nvPr/>
        </p:nvGrpSpPr>
        <p:grpSpPr>
          <a:xfrm>
            <a:off x="3895991" y="4322064"/>
            <a:ext cx="3184525" cy="1666875"/>
            <a:chOff x="3895991" y="4322064"/>
            <a:chExt cx="3184525" cy="1666875"/>
          </a:xfrm>
        </p:grpSpPr>
        <p:pic>
          <p:nvPicPr>
            <p:cNvPr id="10" name="object 10"/>
            <p:cNvPicPr/>
            <p:nvPr/>
          </p:nvPicPr>
          <p:blipFill>
            <a:blip r:embed="rId3" cstate="print"/>
            <a:stretch>
              <a:fillRect/>
            </a:stretch>
          </p:blipFill>
          <p:spPr>
            <a:xfrm>
              <a:off x="6218567" y="5127498"/>
              <a:ext cx="861822" cy="861060"/>
            </a:xfrm>
            <a:prstGeom prst="rect">
              <a:avLst/>
            </a:prstGeom>
          </p:spPr>
        </p:pic>
        <p:pic>
          <p:nvPicPr>
            <p:cNvPr id="11" name="object 11"/>
            <p:cNvPicPr/>
            <p:nvPr/>
          </p:nvPicPr>
          <p:blipFill>
            <a:blip r:embed="rId4" cstate="print"/>
            <a:stretch>
              <a:fillRect/>
            </a:stretch>
          </p:blipFill>
          <p:spPr>
            <a:xfrm>
              <a:off x="3895991" y="4322064"/>
              <a:ext cx="2142744" cy="1257300"/>
            </a:xfrm>
            <a:prstGeom prst="rect">
              <a:avLst/>
            </a:prstGeom>
          </p:spPr>
        </p:pic>
      </p:grpSp>
      <p:sp>
        <p:nvSpPr>
          <p:cNvPr id="12" name="object 12"/>
          <p:cNvSpPr txBox="1">
            <a:spLocks noGrp="1"/>
          </p:cNvSpPr>
          <p:nvPr>
            <p:ph type="title"/>
          </p:nvPr>
        </p:nvSpPr>
        <p:spPr>
          <a:xfrm>
            <a:off x="4329055" y="869695"/>
            <a:ext cx="1808480" cy="560705"/>
          </a:xfrm>
          <a:prstGeom prst="rect">
            <a:avLst/>
          </a:prstGeom>
        </p:spPr>
        <p:txBody>
          <a:bodyPr vert="horz" wrap="square" lIns="0" tIns="13970" rIns="0" bIns="0" rtlCol="0">
            <a:spAutoFit/>
          </a:bodyPr>
          <a:lstStyle/>
          <a:p>
            <a:pPr marL="12700">
              <a:lnSpc>
                <a:spcPct val="100000"/>
              </a:lnSpc>
              <a:spcBef>
                <a:spcPts val="110"/>
              </a:spcBef>
            </a:pPr>
            <a:r>
              <a:rPr sz="3500" spc="-15" dirty="0">
                <a:solidFill>
                  <a:srgbClr val="276C76"/>
                </a:solidFill>
              </a:rPr>
              <a:t>匿名篩檢</a:t>
            </a:r>
            <a:endParaRPr sz="3500"/>
          </a:p>
        </p:txBody>
      </p:sp>
      <p:pic>
        <p:nvPicPr>
          <p:cNvPr id="13" name="object 13"/>
          <p:cNvPicPr/>
          <p:nvPr/>
        </p:nvPicPr>
        <p:blipFill>
          <a:blip r:embed="rId5" cstate="print"/>
          <a:stretch>
            <a:fillRect/>
          </a:stretch>
        </p:blipFill>
        <p:spPr>
          <a:xfrm>
            <a:off x="1403" y="1411224"/>
            <a:ext cx="10691622" cy="221741"/>
          </a:xfrm>
          <a:prstGeom prst="rect">
            <a:avLst/>
          </a:prstGeom>
        </p:spPr>
      </p:pic>
      <p:pic>
        <p:nvPicPr>
          <p:cNvPr id="14" name="object 14"/>
          <p:cNvPicPr/>
          <p:nvPr/>
        </p:nvPicPr>
        <p:blipFill>
          <a:blip r:embed="rId6" cstate="print"/>
          <a:stretch>
            <a:fillRect/>
          </a:stretch>
        </p:blipFill>
        <p:spPr>
          <a:xfrm>
            <a:off x="179717" y="1696973"/>
            <a:ext cx="3388664" cy="4787646"/>
          </a:xfrm>
          <a:prstGeom prst="rect">
            <a:avLst/>
          </a:prstGeom>
        </p:spPr>
      </p:pic>
      <p:sp>
        <p:nvSpPr>
          <p:cNvPr id="15" name="object 15"/>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15</a:t>
            </a:r>
            <a:endParaRPr sz="1050">
              <a:latin typeface="Microsoft JhengHei"/>
              <a:cs typeface="Microsoft JhengHei"/>
            </a:endParaRPr>
          </a:p>
        </p:txBody>
      </p:sp>
      <p:sp>
        <p:nvSpPr>
          <p:cNvPr id="16" name="object 1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7921" y="2127503"/>
            <a:ext cx="5335905" cy="2209800"/>
          </a:xfrm>
          <a:custGeom>
            <a:avLst/>
            <a:gdLst/>
            <a:ahLst/>
            <a:cxnLst/>
            <a:rect l="l" t="t" r="r" b="b"/>
            <a:pathLst>
              <a:path w="5335905" h="2209800">
                <a:moveTo>
                  <a:pt x="5335524" y="2076449"/>
                </a:moveTo>
                <a:lnTo>
                  <a:pt x="5335524" y="133349"/>
                </a:lnTo>
                <a:lnTo>
                  <a:pt x="5328672" y="91098"/>
                </a:lnTo>
                <a:lnTo>
                  <a:pt x="5309603" y="54479"/>
                </a:lnTo>
                <a:lnTo>
                  <a:pt x="5280550" y="25651"/>
                </a:lnTo>
                <a:lnTo>
                  <a:pt x="5243742" y="6772"/>
                </a:lnTo>
                <a:lnTo>
                  <a:pt x="5201412" y="0"/>
                </a:lnTo>
                <a:lnTo>
                  <a:pt x="134112" y="0"/>
                </a:lnTo>
                <a:lnTo>
                  <a:pt x="91781" y="6772"/>
                </a:lnTo>
                <a:lnTo>
                  <a:pt x="54973" y="25651"/>
                </a:lnTo>
                <a:lnTo>
                  <a:pt x="25920" y="54479"/>
                </a:lnTo>
                <a:lnTo>
                  <a:pt x="6851" y="91098"/>
                </a:lnTo>
                <a:lnTo>
                  <a:pt x="0" y="133350"/>
                </a:lnTo>
                <a:lnTo>
                  <a:pt x="0" y="2076450"/>
                </a:lnTo>
                <a:lnTo>
                  <a:pt x="6851" y="2118408"/>
                </a:lnTo>
                <a:lnTo>
                  <a:pt x="25920" y="2154990"/>
                </a:lnTo>
                <a:lnTo>
                  <a:pt x="54973" y="2183928"/>
                </a:lnTo>
                <a:lnTo>
                  <a:pt x="91781" y="2202954"/>
                </a:lnTo>
                <a:lnTo>
                  <a:pt x="134112" y="2209800"/>
                </a:lnTo>
                <a:lnTo>
                  <a:pt x="5201412" y="2209799"/>
                </a:lnTo>
                <a:lnTo>
                  <a:pt x="5243742" y="2202954"/>
                </a:lnTo>
                <a:lnTo>
                  <a:pt x="5280550" y="2183928"/>
                </a:lnTo>
                <a:lnTo>
                  <a:pt x="5309603" y="2154990"/>
                </a:lnTo>
                <a:lnTo>
                  <a:pt x="5328672" y="2118408"/>
                </a:lnTo>
                <a:lnTo>
                  <a:pt x="5335524" y="2076449"/>
                </a:lnTo>
                <a:close/>
              </a:path>
            </a:pathLst>
          </a:custGeom>
          <a:solidFill>
            <a:srgbClr val="FFE699"/>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1430408" y="1091438"/>
            <a:ext cx="7987030" cy="506730"/>
          </a:xfrm>
          <a:prstGeom prst="rect">
            <a:avLst/>
          </a:prstGeom>
        </p:spPr>
        <p:txBody>
          <a:bodyPr vert="horz" wrap="square" lIns="0" tIns="13335" rIns="0" bIns="0" rtlCol="0">
            <a:spAutoFit/>
          </a:bodyPr>
          <a:lstStyle/>
          <a:p>
            <a:pPr marL="12700">
              <a:lnSpc>
                <a:spcPct val="100000"/>
              </a:lnSpc>
              <a:spcBef>
                <a:spcPts val="105"/>
              </a:spcBef>
            </a:pPr>
            <a:r>
              <a:rPr spc="-20" dirty="0"/>
              <a:t>COVID-</a:t>
            </a:r>
            <a:r>
              <a:rPr spc="-10" dirty="0"/>
              <a:t>19</a:t>
            </a:r>
            <a:r>
              <a:rPr spc="-15" dirty="0"/>
              <a:t>疫情之下仍持續強化個案管理服務</a:t>
            </a:r>
          </a:p>
        </p:txBody>
      </p:sp>
      <p:sp>
        <p:nvSpPr>
          <p:cNvPr id="5" name="object 5"/>
          <p:cNvSpPr/>
          <p:nvPr/>
        </p:nvSpPr>
        <p:spPr>
          <a:xfrm>
            <a:off x="287921" y="4410455"/>
            <a:ext cx="5335905" cy="2084070"/>
          </a:xfrm>
          <a:custGeom>
            <a:avLst/>
            <a:gdLst/>
            <a:ahLst/>
            <a:cxnLst/>
            <a:rect l="l" t="t" r="r" b="b"/>
            <a:pathLst>
              <a:path w="5335905" h="2084070">
                <a:moveTo>
                  <a:pt x="5335524" y="1951482"/>
                </a:moveTo>
                <a:lnTo>
                  <a:pt x="5335524" y="132588"/>
                </a:lnTo>
                <a:lnTo>
                  <a:pt x="5328757" y="90708"/>
                </a:lnTo>
                <a:lnTo>
                  <a:pt x="5309920" y="54315"/>
                </a:lnTo>
                <a:lnTo>
                  <a:pt x="5281208" y="25603"/>
                </a:lnTo>
                <a:lnTo>
                  <a:pt x="5244815" y="6766"/>
                </a:lnTo>
                <a:lnTo>
                  <a:pt x="5202936" y="0"/>
                </a:lnTo>
                <a:lnTo>
                  <a:pt x="132588" y="0"/>
                </a:lnTo>
                <a:lnTo>
                  <a:pt x="90708" y="6766"/>
                </a:lnTo>
                <a:lnTo>
                  <a:pt x="54315" y="25603"/>
                </a:lnTo>
                <a:lnTo>
                  <a:pt x="25603" y="54315"/>
                </a:lnTo>
                <a:lnTo>
                  <a:pt x="6766" y="90708"/>
                </a:lnTo>
                <a:lnTo>
                  <a:pt x="0" y="132588"/>
                </a:lnTo>
                <a:lnTo>
                  <a:pt x="0" y="1951482"/>
                </a:lnTo>
                <a:lnTo>
                  <a:pt x="6766" y="1993361"/>
                </a:lnTo>
                <a:lnTo>
                  <a:pt x="25603" y="2029754"/>
                </a:lnTo>
                <a:lnTo>
                  <a:pt x="54315" y="2058466"/>
                </a:lnTo>
                <a:lnTo>
                  <a:pt x="90708" y="2077303"/>
                </a:lnTo>
                <a:lnTo>
                  <a:pt x="132588" y="2084070"/>
                </a:lnTo>
                <a:lnTo>
                  <a:pt x="5202936" y="2084070"/>
                </a:lnTo>
                <a:lnTo>
                  <a:pt x="5244815" y="2077303"/>
                </a:lnTo>
                <a:lnTo>
                  <a:pt x="5281208" y="2058466"/>
                </a:lnTo>
                <a:lnTo>
                  <a:pt x="5309920" y="2029754"/>
                </a:lnTo>
                <a:lnTo>
                  <a:pt x="5328757" y="1993361"/>
                </a:lnTo>
                <a:lnTo>
                  <a:pt x="5335524" y="1951482"/>
                </a:lnTo>
                <a:close/>
              </a:path>
            </a:pathLst>
          </a:custGeom>
          <a:solidFill>
            <a:srgbClr val="D8E2F3"/>
          </a:solidFill>
        </p:spPr>
        <p:txBody>
          <a:bodyPr wrap="square" lIns="0" tIns="0" rIns="0" bIns="0" rtlCol="0"/>
          <a:lstStyle/>
          <a:p>
            <a:endParaRPr/>
          </a:p>
        </p:txBody>
      </p:sp>
      <p:grpSp>
        <p:nvGrpSpPr>
          <p:cNvPr id="6" name="object 6"/>
          <p:cNvGrpSpPr/>
          <p:nvPr/>
        </p:nvGrpSpPr>
        <p:grpSpPr>
          <a:xfrm>
            <a:off x="399173" y="1666641"/>
            <a:ext cx="4777105" cy="2347595"/>
            <a:chOff x="399173" y="1666641"/>
            <a:chExt cx="4777105" cy="2347595"/>
          </a:xfrm>
        </p:grpSpPr>
        <p:pic>
          <p:nvPicPr>
            <p:cNvPr id="7" name="object 7"/>
            <p:cNvPicPr/>
            <p:nvPr/>
          </p:nvPicPr>
          <p:blipFill>
            <a:blip r:embed="rId2" cstate="print"/>
            <a:stretch>
              <a:fillRect/>
            </a:stretch>
          </p:blipFill>
          <p:spPr>
            <a:xfrm>
              <a:off x="4074299" y="2949702"/>
              <a:ext cx="1101852" cy="1064513"/>
            </a:xfrm>
            <a:prstGeom prst="rect">
              <a:avLst/>
            </a:prstGeom>
          </p:spPr>
        </p:pic>
        <p:sp>
          <p:nvSpPr>
            <p:cNvPr id="8" name="object 8"/>
            <p:cNvSpPr/>
            <p:nvPr/>
          </p:nvSpPr>
          <p:spPr>
            <a:xfrm>
              <a:off x="424319" y="1690878"/>
              <a:ext cx="496570" cy="409575"/>
            </a:xfrm>
            <a:custGeom>
              <a:avLst/>
              <a:gdLst/>
              <a:ahLst/>
              <a:cxnLst/>
              <a:rect l="l" t="t" r="r" b="b"/>
              <a:pathLst>
                <a:path w="496569" h="409575">
                  <a:moveTo>
                    <a:pt x="496062" y="204977"/>
                  </a:moveTo>
                  <a:lnTo>
                    <a:pt x="491013" y="163572"/>
                  </a:lnTo>
                  <a:lnTo>
                    <a:pt x="476535" y="125051"/>
                  </a:lnTo>
                  <a:lnTo>
                    <a:pt x="453628" y="90227"/>
                  </a:lnTo>
                  <a:lnTo>
                    <a:pt x="423291" y="59912"/>
                  </a:lnTo>
                  <a:lnTo>
                    <a:pt x="386524" y="34919"/>
                  </a:lnTo>
                  <a:lnTo>
                    <a:pt x="344328" y="16061"/>
                  </a:lnTo>
                  <a:lnTo>
                    <a:pt x="297703" y="4150"/>
                  </a:lnTo>
                  <a:lnTo>
                    <a:pt x="247650" y="0"/>
                  </a:lnTo>
                  <a:lnTo>
                    <a:pt x="197847" y="4150"/>
                  </a:lnTo>
                  <a:lnTo>
                    <a:pt x="151411" y="16061"/>
                  </a:lnTo>
                  <a:lnTo>
                    <a:pt x="109351" y="34919"/>
                  </a:lnTo>
                  <a:lnTo>
                    <a:pt x="72675" y="59912"/>
                  </a:lnTo>
                  <a:lnTo>
                    <a:pt x="42393" y="90227"/>
                  </a:lnTo>
                  <a:lnTo>
                    <a:pt x="19514" y="125051"/>
                  </a:lnTo>
                  <a:lnTo>
                    <a:pt x="5046" y="163572"/>
                  </a:lnTo>
                  <a:lnTo>
                    <a:pt x="0" y="204977"/>
                  </a:lnTo>
                  <a:lnTo>
                    <a:pt x="5046" y="246131"/>
                  </a:lnTo>
                  <a:lnTo>
                    <a:pt x="19514" y="284464"/>
                  </a:lnTo>
                  <a:lnTo>
                    <a:pt x="42393" y="319152"/>
                  </a:lnTo>
                  <a:lnTo>
                    <a:pt x="72675" y="349376"/>
                  </a:lnTo>
                  <a:lnTo>
                    <a:pt x="109351" y="374314"/>
                  </a:lnTo>
                  <a:lnTo>
                    <a:pt x="151411" y="393144"/>
                  </a:lnTo>
                  <a:lnTo>
                    <a:pt x="197847" y="405044"/>
                  </a:lnTo>
                  <a:lnTo>
                    <a:pt x="247650" y="409193"/>
                  </a:lnTo>
                  <a:lnTo>
                    <a:pt x="297703" y="405044"/>
                  </a:lnTo>
                  <a:lnTo>
                    <a:pt x="344328" y="393144"/>
                  </a:lnTo>
                  <a:lnTo>
                    <a:pt x="386524" y="374314"/>
                  </a:lnTo>
                  <a:lnTo>
                    <a:pt x="423291" y="349376"/>
                  </a:lnTo>
                  <a:lnTo>
                    <a:pt x="453628" y="319152"/>
                  </a:lnTo>
                  <a:lnTo>
                    <a:pt x="476535" y="284464"/>
                  </a:lnTo>
                  <a:lnTo>
                    <a:pt x="491013" y="246131"/>
                  </a:lnTo>
                  <a:lnTo>
                    <a:pt x="496062" y="204977"/>
                  </a:lnTo>
                  <a:close/>
                </a:path>
              </a:pathLst>
            </a:custGeom>
            <a:solidFill>
              <a:srgbClr val="FFFFFF"/>
            </a:solidFill>
          </p:spPr>
          <p:txBody>
            <a:bodyPr wrap="square" lIns="0" tIns="0" rIns="0" bIns="0" rtlCol="0"/>
            <a:lstStyle/>
            <a:p>
              <a:endParaRPr/>
            </a:p>
          </p:txBody>
        </p:sp>
        <p:sp>
          <p:nvSpPr>
            <p:cNvPr id="9" name="object 9"/>
            <p:cNvSpPr/>
            <p:nvPr/>
          </p:nvSpPr>
          <p:spPr>
            <a:xfrm>
              <a:off x="399173" y="1666641"/>
              <a:ext cx="546735" cy="457834"/>
            </a:xfrm>
            <a:custGeom>
              <a:avLst/>
              <a:gdLst/>
              <a:ahLst/>
              <a:cxnLst/>
              <a:rect l="l" t="t" r="r" b="b"/>
              <a:pathLst>
                <a:path w="546735" h="457835">
                  <a:moveTo>
                    <a:pt x="546354" y="228452"/>
                  </a:moveTo>
                  <a:lnTo>
                    <a:pt x="534521" y="165188"/>
                  </a:lnTo>
                  <a:lnTo>
                    <a:pt x="499336" y="99753"/>
                  </a:lnTo>
                  <a:lnTo>
                    <a:pt x="446829" y="50742"/>
                  </a:lnTo>
                  <a:lnTo>
                    <a:pt x="381961" y="18145"/>
                  </a:lnTo>
                  <a:lnTo>
                    <a:pt x="309690" y="1949"/>
                  </a:lnTo>
                  <a:lnTo>
                    <a:pt x="272329" y="0"/>
                  </a:lnTo>
                  <a:lnTo>
                    <a:pt x="234977" y="2146"/>
                  </a:lnTo>
                  <a:lnTo>
                    <a:pt x="162781" y="18724"/>
                  </a:lnTo>
                  <a:lnTo>
                    <a:pt x="98062" y="51672"/>
                  </a:lnTo>
                  <a:lnTo>
                    <a:pt x="45779" y="100980"/>
                  </a:lnTo>
                  <a:lnTo>
                    <a:pt x="10893" y="166636"/>
                  </a:lnTo>
                  <a:lnTo>
                    <a:pt x="1523" y="205592"/>
                  </a:lnTo>
                  <a:lnTo>
                    <a:pt x="0" y="217784"/>
                  </a:lnTo>
                  <a:lnTo>
                    <a:pt x="0" y="229976"/>
                  </a:lnTo>
                  <a:lnTo>
                    <a:pt x="15966" y="304545"/>
                  </a:lnTo>
                  <a:lnTo>
                    <a:pt x="33547" y="338892"/>
                  </a:lnTo>
                  <a:lnTo>
                    <a:pt x="50292" y="361324"/>
                  </a:lnTo>
                  <a:lnTo>
                    <a:pt x="50292" y="219308"/>
                  </a:lnTo>
                  <a:lnTo>
                    <a:pt x="51053" y="210164"/>
                  </a:lnTo>
                  <a:lnTo>
                    <a:pt x="69524" y="155911"/>
                  </a:lnTo>
                  <a:lnTo>
                    <a:pt x="97959" y="117886"/>
                  </a:lnTo>
                  <a:lnTo>
                    <a:pt x="135231" y="87963"/>
                  </a:lnTo>
                  <a:lnTo>
                    <a:pt x="178689" y="66400"/>
                  </a:lnTo>
                  <a:lnTo>
                    <a:pt x="225681" y="53454"/>
                  </a:lnTo>
                  <a:lnTo>
                    <a:pt x="272329" y="49486"/>
                  </a:lnTo>
                  <a:lnTo>
                    <a:pt x="284988" y="49382"/>
                  </a:lnTo>
                  <a:lnTo>
                    <a:pt x="297180" y="50144"/>
                  </a:lnTo>
                  <a:lnTo>
                    <a:pt x="341887" y="57909"/>
                  </a:lnTo>
                  <a:lnTo>
                    <a:pt x="385413" y="74059"/>
                  </a:lnTo>
                  <a:lnTo>
                    <a:pt x="425100" y="98055"/>
                  </a:lnTo>
                  <a:lnTo>
                    <a:pt x="458289" y="129352"/>
                  </a:lnTo>
                  <a:lnTo>
                    <a:pt x="482321" y="167411"/>
                  </a:lnTo>
                  <a:lnTo>
                    <a:pt x="494538" y="211688"/>
                  </a:lnTo>
                  <a:lnTo>
                    <a:pt x="496062" y="229976"/>
                  </a:lnTo>
                  <a:lnTo>
                    <a:pt x="496062" y="361258"/>
                  </a:lnTo>
                  <a:lnTo>
                    <a:pt x="512031" y="340087"/>
                  </a:lnTo>
                  <a:lnTo>
                    <a:pt x="529167" y="306901"/>
                  </a:lnTo>
                  <a:lnTo>
                    <a:pt x="540821" y="269682"/>
                  </a:lnTo>
                  <a:lnTo>
                    <a:pt x="546354" y="228452"/>
                  </a:lnTo>
                  <a:close/>
                </a:path>
                <a:path w="546735" h="457835">
                  <a:moveTo>
                    <a:pt x="496062" y="361258"/>
                  </a:moveTo>
                  <a:lnTo>
                    <a:pt x="496062" y="229976"/>
                  </a:lnTo>
                  <a:lnTo>
                    <a:pt x="495300" y="239120"/>
                  </a:lnTo>
                  <a:lnTo>
                    <a:pt x="486643" y="277651"/>
                  </a:lnTo>
                  <a:lnTo>
                    <a:pt x="448931" y="339862"/>
                  </a:lnTo>
                  <a:lnTo>
                    <a:pt x="390581" y="382189"/>
                  </a:lnTo>
                  <a:lnTo>
                    <a:pt x="319466" y="404532"/>
                  </a:lnTo>
                  <a:lnTo>
                    <a:pt x="281582" y="408179"/>
                  </a:lnTo>
                  <a:lnTo>
                    <a:pt x="243460" y="406793"/>
                  </a:lnTo>
                  <a:lnTo>
                    <a:pt x="170434" y="388871"/>
                  </a:lnTo>
                  <a:lnTo>
                    <a:pt x="108262" y="350669"/>
                  </a:lnTo>
                  <a:lnTo>
                    <a:pt x="64817" y="292087"/>
                  </a:lnTo>
                  <a:lnTo>
                    <a:pt x="52577" y="255122"/>
                  </a:lnTo>
                  <a:lnTo>
                    <a:pt x="50292" y="236834"/>
                  </a:lnTo>
                  <a:lnTo>
                    <a:pt x="50292" y="361324"/>
                  </a:lnTo>
                  <a:lnTo>
                    <a:pt x="82417" y="394448"/>
                  </a:lnTo>
                  <a:lnTo>
                    <a:pt x="145290" y="432636"/>
                  </a:lnTo>
                  <a:lnTo>
                    <a:pt x="217032" y="453630"/>
                  </a:lnTo>
                  <a:lnTo>
                    <a:pt x="254626" y="457736"/>
                  </a:lnTo>
                  <a:lnTo>
                    <a:pt x="292512" y="457609"/>
                  </a:lnTo>
                  <a:lnTo>
                    <a:pt x="366598" y="444749"/>
                  </a:lnTo>
                  <a:lnTo>
                    <a:pt x="434157" y="415226"/>
                  </a:lnTo>
                  <a:lnTo>
                    <a:pt x="490057" y="369218"/>
                  </a:lnTo>
                  <a:lnTo>
                    <a:pt x="496062" y="361258"/>
                  </a:lnTo>
                  <a:close/>
                </a:path>
              </a:pathLst>
            </a:custGeom>
            <a:solidFill>
              <a:srgbClr val="ED7D31"/>
            </a:solidFill>
          </p:spPr>
          <p:txBody>
            <a:bodyPr wrap="square" lIns="0" tIns="0" rIns="0" bIns="0" rtlCol="0"/>
            <a:lstStyle/>
            <a:p>
              <a:endParaRPr/>
            </a:p>
          </p:txBody>
        </p:sp>
      </p:grpSp>
      <p:sp>
        <p:nvSpPr>
          <p:cNvPr id="10" name="object 10"/>
          <p:cNvSpPr txBox="1"/>
          <p:nvPr/>
        </p:nvSpPr>
        <p:spPr>
          <a:xfrm>
            <a:off x="580015" y="1676653"/>
            <a:ext cx="183515" cy="399415"/>
          </a:xfrm>
          <a:prstGeom prst="rect">
            <a:avLst/>
          </a:prstGeom>
        </p:spPr>
        <p:txBody>
          <a:bodyPr vert="horz" wrap="square" lIns="0" tIns="13335" rIns="0" bIns="0" rtlCol="0">
            <a:spAutoFit/>
          </a:bodyPr>
          <a:lstStyle/>
          <a:p>
            <a:pPr marL="12700">
              <a:lnSpc>
                <a:spcPct val="100000"/>
              </a:lnSpc>
              <a:spcBef>
                <a:spcPts val="105"/>
              </a:spcBef>
            </a:pPr>
            <a:r>
              <a:rPr sz="2450" b="1" dirty="0">
                <a:solidFill>
                  <a:srgbClr val="ED7C31"/>
                </a:solidFill>
                <a:latin typeface="Calibri"/>
                <a:cs typeface="Calibri"/>
              </a:rPr>
              <a:t>1</a:t>
            </a:r>
            <a:endParaRPr sz="2450">
              <a:latin typeface="Calibri"/>
              <a:cs typeface="Calibri"/>
            </a:endParaRPr>
          </a:p>
        </p:txBody>
      </p:sp>
      <p:sp>
        <p:nvSpPr>
          <p:cNvPr id="11" name="object 11"/>
          <p:cNvSpPr txBox="1"/>
          <p:nvPr/>
        </p:nvSpPr>
        <p:spPr>
          <a:xfrm>
            <a:off x="394849" y="1629551"/>
            <a:ext cx="4950460" cy="4638675"/>
          </a:xfrm>
          <a:prstGeom prst="rect">
            <a:avLst/>
          </a:prstGeom>
        </p:spPr>
        <p:txBody>
          <a:bodyPr vert="horz" wrap="square" lIns="0" tIns="126364" rIns="0" bIns="0" rtlCol="0">
            <a:spAutoFit/>
          </a:bodyPr>
          <a:lstStyle/>
          <a:p>
            <a:pPr marR="439420" algn="ctr">
              <a:lnSpc>
                <a:spcPct val="100000"/>
              </a:lnSpc>
              <a:spcBef>
                <a:spcPts val="994"/>
              </a:spcBef>
            </a:pPr>
            <a:r>
              <a:rPr sz="2100" b="1" spc="-10" dirty="0">
                <a:latin typeface="Microsoft JhengHei"/>
                <a:cs typeface="Microsoft JhengHei"/>
              </a:rPr>
              <a:t>提升COVID-</a:t>
            </a:r>
            <a:r>
              <a:rPr sz="2100" b="1" dirty="0">
                <a:latin typeface="Microsoft JhengHei"/>
                <a:cs typeface="Microsoft JhengHei"/>
              </a:rPr>
              <a:t>19</a:t>
            </a:r>
            <a:r>
              <a:rPr sz="2100" b="1" spc="-10" dirty="0">
                <a:latin typeface="Microsoft JhengHei"/>
                <a:cs typeface="Microsoft JhengHei"/>
              </a:rPr>
              <a:t>疫苗涵蓋率</a:t>
            </a:r>
            <a:endParaRPr sz="2100">
              <a:latin typeface="Microsoft JhengHei"/>
              <a:cs typeface="Microsoft JhengHei"/>
            </a:endParaRPr>
          </a:p>
          <a:p>
            <a:pPr marL="512445">
              <a:lnSpc>
                <a:spcPct val="100000"/>
              </a:lnSpc>
              <a:spcBef>
                <a:spcPts val="750"/>
              </a:spcBef>
            </a:pPr>
            <a:r>
              <a:rPr sz="1750" b="1" dirty="0">
                <a:solidFill>
                  <a:srgbClr val="3A3838"/>
                </a:solidFill>
                <a:latin typeface="Microsoft JhengHei"/>
                <a:cs typeface="Microsoft JhengHei"/>
              </a:rPr>
              <a:t>感染者接種</a:t>
            </a:r>
            <a:r>
              <a:rPr sz="1750" b="1" spc="-10" dirty="0">
                <a:solidFill>
                  <a:srgbClr val="3A3838"/>
                </a:solidFill>
                <a:latin typeface="Microsoft JhengHei"/>
                <a:cs typeface="Microsoft JhengHei"/>
              </a:rPr>
              <a:t>COVID-</a:t>
            </a:r>
            <a:r>
              <a:rPr sz="1750" b="1" dirty="0">
                <a:solidFill>
                  <a:srgbClr val="3A3838"/>
                </a:solidFill>
                <a:latin typeface="Microsoft JhengHei"/>
                <a:cs typeface="Microsoft JhengHei"/>
              </a:rPr>
              <a:t>19</a:t>
            </a:r>
            <a:r>
              <a:rPr sz="1750" b="1" spc="5" dirty="0">
                <a:solidFill>
                  <a:srgbClr val="3A3838"/>
                </a:solidFill>
                <a:latin typeface="Microsoft JhengHei"/>
                <a:cs typeface="Microsoft JhengHei"/>
              </a:rPr>
              <a:t>疫苗情形 </a:t>
            </a:r>
            <a:r>
              <a:rPr sz="1050" b="1" spc="-10" dirty="0">
                <a:solidFill>
                  <a:srgbClr val="3A3838"/>
                </a:solidFill>
                <a:latin typeface="Microsoft JhengHei"/>
                <a:cs typeface="Microsoft JhengHei"/>
              </a:rPr>
              <a:t>(截至2023/8/1)</a:t>
            </a:r>
            <a:endParaRPr sz="1050">
              <a:latin typeface="Microsoft JhengHei"/>
              <a:cs typeface="Microsoft JhengHei"/>
            </a:endParaRPr>
          </a:p>
          <a:p>
            <a:pPr marL="170815">
              <a:lnSpc>
                <a:spcPct val="100000"/>
              </a:lnSpc>
              <a:spcBef>
                <a:spcPts val="560"/>
              </a:spcBef>
            </a:pPr>
            <a:r>
              <a:rPr sz="1550" b="1" dirty="0">
                <a:solidFill>
                  <a:srgbClr val="3A3838"/>
                </a:solidFill>
                <a:latin typeface="Microsoft JhengHei"/>
                <a:cs typeface="Microsoft JhengHei"/>
              </a:rPr>
              <a:t>存活在臺感染者共計</a:t>
            </a:r>
            <a:r>
              <a:rPr sz="1550" b="1" dirty="0">
                <a:solidFill>
                  <a:srgbClr val="0070C0"/>
                </a:solidFill>
                <a:latin typeface="Microsoft JhengHei"/>
                <a:cs typeface="Microsoft JhengHei"/>
              </a:rPr>
              <a:t>35,945</a:t>
            </a:r>
            <a:r>
              <a:rPr sz="1550" b="1" dirty="0">
                <a:solidFill>
                  <a:srgbClr val="3A3838"/>
                </a:solidFill>
                <a:latin typeface="Microsoft JhengHei"/>
                <a:cs typeface="Microsoft JhengHei"/>
              </a:rPr>
              <a:t>⼈</a:t>
            </a:r>
            <a:r>
              <a:rPr sz="1550" b="1" spc="-50" dirty="0">
                <a:solidFill>
                  <a:srgbClr val="3A3838"/>
                </a:solidFill>
                <a:latin typeface="Microsoft JhengHei"/>
                <a:cs typeface="Microsoft JhengHei"/>
              </a:rPr>
              <a:t>：</a:t>
            </a:r>
            <a:endParaRPr sz="1550">
              <a:latin typeface="Microsoft JhengHei"/>
              <a:cs typeface="Microsoft JhengHei"/>
            </a:endParaRPr>
          </a:p>
          <a:p>
            <a:pPr marL="407670" indent="-158115">
              <a:lnSpc>
                <a:spcPct val="100000"/>
              </a:lnSpc>
              <a:spcBef>
                <a:spcPts val="515"/>
              </a:spcBef>
              <a:buFont typeface="Arial MT"/>
              <a:buChar char="•"/>
              <a:tabLst>
                <a:tab pos="408305" algn="l"/>
              </a:tabLst>
            </a:pPr>
            <a:r>
              <a:rPr sz="1550" b="1" dirty="0">
                <a:solidFill>
                  <a:srgbClr val="3A3838"/>
                </a:solidFill>
                <a:latin typeface="Microsoft JhengHei"/>
                <a:cs typeface="Microsoft JhengHei"/>
              </a:rPr>
              <a:t>接種1劑疫苗計33,853⼈</a:t>
            </a:r>
            <a:r>
              <a:rPr sz="1550" b="1" spc="-10" dirty="0">
                <a:solidFill>
                  <a:srgbClr val="3A3838"/>
                </a:solidFill>
                <a:latin typeface="Microsoft JhengHei"/>
                <a:cs typeface="Microsoft JhengHei"/>
              </a:rPr>
              <a:t>(94%)</a:t>
            </a:r>
            <a:endParaRPr sz="1550">
              <a:latin typeface="Microsoft JhengHei"/>
              <a:cs typeface="Microsoft JhengHei"/>
            </a:endParaRPr>
          </a:p>
          <a:p>
            <a:pPr marL="407670" indent="-158115">
              <a:lnSpc>
                <a:spcPct val="100000"/>
              </a:lnSpc>
              <a:spcBef>
                <a:spcPts val="555"/>
              </a:spcBef>
              <a:buFont typeface="Arial MT"/>
              <a:buChar char="•"/>
              <a:tabLst>
                <a:tab pos="408305" algn="l"/>
              </a:tabLst>
            </a:pPr>
            <a:r>
              <a:rPr sz="1550" b="1" dirty="0">
                <a:solidFill>
                  <a:srgbClr val="3A3838"/>
                </a:solidFill>
                <a:latin typeface="Microsoft JhengHei"/>
                <a:cs typeface="Microsoft JhengHei"/>
              </a:rPr>
              <a:t>接種2劑疫苗計33,011⼈</a:t>
            </a:r>
            <a:r>
              <a:rPr sz="1550" b="1" spc="-10" dirty="0">
                <a:solidFill>
                  <a:srgbClr val="3A3838"/>
                </a:solidFill>
                <a:latin typeface="Microsoft JhengHei"/>
                <a:cs typeface="Microsoft JhengHei"/>
              </a:rPr>
              <a:t>(92%)</a:t>
            </a:r>
            <a:endParaRPr sz="1550">
              <a:latin typeface="Microsoft JhengHei"/>
              <a:cs typeface="Microsoft JhengHei"/>
            </a:endParaRPr>
          </a:p>
          <a:p>
            <a:pPr marL="407670" indent="-158115">
              <a:lnSpc>
                <a:spcPct val="100000"/>
              </a:lnSpc>
              <a:spcBef>
                <a:spcPts val="560"/>
              </a:spcBef>
              <a:buFont typeface="Arial MT"/>
              <a:buChar char="•"/>
              <a:tabLst>
                <a:tab pos="408305" algn="l"/>
              </a:tabLst>
            </a:pPr>
            <a:r>
              <a:rPr sz="1550" b="1" dirty="0">
                <a:solidFill>
                  <a:srgbClr val="3A3838"/>
                </a:solidFill>
                <a:latin typeface="Microsoft JhengHei"/>
                <a:cs typeface="Microsoft JhengHei"/>
              </a:rPr>
              <a:t>接種3劑疫苗計30,800⼈</a:t>
            </a:r>
            <a:r>
              <a:rPr sz="1550" b="1" spc="-10" dirty="0">
                <a:solidFill>
                  <a:srgbClr val="3A3838"/>
                </a:solidFill>
                <a:latin typeface="Microsoft JhengHei"/>
                <a:cs typeface="Microsoft JhengHei"/>
              </a:rPr>
              <a:t>(86%)</a:t>
            </a:r>
            <a:endParaRPr sz="1550">
              <a:latin typeface="Microsoft JhengHei"/>
              <a:cs typeface="Microsoft JhengHei"/>
            </a:endParaRPr>
          </a:p>
          <a:p>
            <a:pPr marL="407670" indent="-158115">
              <a:lnSpc>
                <a:spcPct val="100000"/>
              </a:lnSpc>
              <a:spcBef>
                <a:spcPts val="605"/>
              </a:spcBef>
              <a:buFont typeface="Arial MT"/>
              <a:buChar char="•"/>
              <a:tabLst>
                <a:tab pos="408305" algn="l"/>
              </a:tabLst>
            </a:pPr>
            <a:r>
              <a:rPr sz="1550" b="1" dirty="0">
                <a:solidFill>
                  <a:srgbClr val="3A3838"/>
                </a:solidFill>
                <a:latin typeface="Microsoft JhengHei"/>
                <a:cs typeface="Microsoft JhengHei"/>
              </a:rPr>
              <a:t>接種4劑疫苗計16,249⼈</a:t>
            </a:r>
            <a:r>
              <a:rPr sz="1550" b="1" spc="-10" dirty="0">
                <a:solidFill>
                  <a:srgbClr val="3A3838"/>
                </a:solidFill>
                <a:latin typeface="Microsoft JhengHei"/>
                <a:cs typeface="Microsoft JhengHei"/>
              </a:rPr>
              <a:t>(45%)</a:t>
            </a:r>
            <a:endParaRPr sz="1550">
              <a:latin typeface="Microsoft JhengHei"/>
              <a:cs typeface="Microsoft JhengHei"/>
            </a:endParaRPr>
          </a:p>
          <a:p>
            <a:pPr marL="407670" indent="-158115">
              <a:lnSpc>
                <a:spcPct val="100000"/>
              </a:lnSpc>
              <a:spcBef>
                <a:spcPts val="560"/>
              </a:spcBef>
              <a:buFont typeface="Arial MT"/>
              <a:buChar char="•"/>
              <a:tabLst>
                <a:tab pos="408305" algn="l"/>
              </a:tabLst>
            </a:pPr>
            <a:r>
              <a:rPr sz="1550" b="1" dirty="0">
                <a:solidFill>
                  <a:srgbClr val="3A3838"/>
                </a:solidFill>
                <a:latin typeface="Microsoft JhengHei"/>
                <a:cs typeface="Microsoft JhengHei"/>
              </a:rPr>
              <a:t>接種5劑疫苗計6,082⼈</a:t>
            </a:r>
            <a:r>
              <a:rPr sz="1550" b="1" spc="-10" dirty="0">
                <a:solidFill>
                  <a:srgbClr val="3A3838"/>
                </a:solidFill>
                <a:latin typeface="Microsoft JhengHei"/>
                <a:cs typeface="Microsoft JhengHei"/>
              </a:rPr>
              <a:t>(17%)</a:t>
            </a:r>
            <a:endParaRPr sz="1550">
              <a:latin typeface="Microsoft JhengHei"/>
              <a:cs typeface="Microsoft JhengHei"/>
            </a:endParaRPr>
          </a:p>
          <a:p>
            <a:pPr marL="1457325">
              <a:lnSpc>
                <a:spcPct val="100000"/>
              </a:lnSpc>
              <a:spcBef>
                <a:spcPts val="1150"/>
              </a:spcBef>
            </a:pPr>
            <a:r>
              <a:rPr sz="1550" b="1" dirty="0">
                <a:solidFill>
                  <a:srgbClr val="C00000"/>
                </a:solidFill>
                <a:latin typeface="Microsoft JhengHei"/>
                <a:cs typeface="Microsoft JhengHei"/>
              </a:rPr>
              <a:t>針對尚未施打疫苗個案</a:t>
            </a:r>
            <a:r>
              <a:rPr sz="1550" b="1" spc="-50" dirty="0">
                <a:solidFill>
                  <a:srgbClr val="C00000"/>
                </a:solidFill>
                <a:latin typeface="Microsoft JhengHei"/>
                <a:cs typeface="Microsoft JhengHei"/>
              </a:rPr>
              <a:t>：</a:t>
            </a:r>
            <a:endParaRPr sz="1550">
              <a:latin typeface="Microsoft JhengHei"/>
              <a:cs typeface="Microsoft JhengHei"/>
            </a:endParaRPr>
          </a:p>
          <a:p>
            <a:pPr marL="125095" marR="6985" indent="-113030">
              <a:lnSpc>
                <a:spcPct val="101600"/>
              </a:lnSpc>
              <a:spcBef>
                <a:spcPts val="535"/>
              </a:spcBef>
              <a:buFont typeface="Arial MT"/>
              <a:buChar char="•"/>
              <a:tabLst>
                <a:tab pos="125730" algn="l"/>
              </a:tabLst>
            </a:pPr>
            <a:r>
              <a:rPr sz="1550" b="1" dirty="0">
                <a:solidFill>
                  <a:srgbClr val="3A3838"/>
                </a:solidFill>
                <a:latin typeface="Microsoft JhengHei"/>
                <a:cs typeface="Microsoft JhengHei"/>
              </a:rPr>
              <a:t>多元管道推廣COVID-19疫苗接種，並向感染者宣導</a:t>
            </a:r>
            <a:r>
              <a:rPr sz="1550" b="1" spc="-50" dirty="0">
                <a:solidFill>
                  <a:srgbClr val="3A3838"/>
                </a:solidFill>
                <a:latin typeface="Microsoft JhengHei"/>
                <a:cs typeface="Microsoft JhengHei"/>
              </a:rPr>
              <a:t>接</a:t>
            </a:r>
            <a:r>
              <a:rPr sz="1550" b="1" dirty="0">
                <a:solidFill>
                  <a:srgbClr val="3A3838"/>
                </a:solidFill>
                <a:latin typeface="Microsoft JhengHei"/>
                <a:cs typeface="Microsoft JhengHei"/>
              </a:rPr>
              <a:t>種疫苗注意事項及應答技巧，消除感染者接種疫苗顧</a:t>
            </a:r>
            <a:r>
              <a:rPr sz="1550" b="1" spc="-50" dirty="0">
                <a:solidFill>
                  <a:srgbClr val="3A3838"/>
                </a:solidFill>
                <a:latin typeface="Microsoft JhengHei"/>
                <a:cs typeface="Microsoft JhengHei"/>
              </a:rPr>
              <a:t>慮</a:t>
            </a:r>
            <a:endParaRPr sz="1550">
              <a:latin typeface="Microsoft JhengHei"/>
              <a:cs typeface="Microsoft JhengHei"/>
            </a:endParaRPr>
          </a:p>
          <a:p>
            <a:pPr marL="125095" indent="-113030">
              <a:lnSpc>
                <a:spcPct val="100000"/>
              </a:lnSpc>
              <a:spcBef>
                <a:spcPts val="560"/>
              </a:spcBef>
              <a:buFont typeface="Arial MT"/>
              <a:buChar char="•"/>
              <a:tabLst>
                <a:tab pos="125730" algn="l"/>
              </a:tabLst>
            </a:pPr>
            <a:r>
              <a:rPr sz="1550" b="1" dirty="0">
                <a:solidFill>
                  <a:srgbClr val="3E3E3E"/>
                </a:solidFill>
                <a:latin typeface="Microsoft JhengHei"/>
                <a:cs typeface="Microsoft JhengHei"/>
              </a:rPr>
              <a:t>個案穩定就醫</a:t>
            </a:r>
            <a:r>
              <a:rPr sz="1550" b="1" spc="-50" dirty="0">
                <a:solidFill>
                  <a:srgbClr val="3E3E3E"/>
                </a:solidFill>
                <a:latin typeface="Microsoft JhengHei"/>
                <a:cs typeface="Microsoft JhengHei"/>
              </a:rPr>
              <a:t>：</a:t>
            </a:r>
            <a:endParaRPr sz="1550">
              <a:latin typeface="Microsoft JhengHei"/>
              <a:cs typeface="Microsoft JhengHei"/>
            </a:endParaRPr>
          </a:p>
          <a:p>
            <a:pPr marL="125095">
              <a:lnSpc>
                <a:spcPct val="100000"/>
              </a:lnSpc>
              <a:spcBef>
                <a:spcPts val="15"/>
              </a:spcBef>
            </a:pPr>
            <a:r>
              <a:rPr sz="1400" spc="-15" dirty="0">
                <a:solidFill>
                  <a:srgbClr val="3E3E3E"/>
                </a:solidFill>
                <a:latin typeface="Microsoft JhengHei"/>
                <a:cs typeface="Microsoft JhengHei"/>
              </a:rPr>
              <a:t>透過指定醫院，於個案回診時衛教並鼓勵個案施打疫苗</a:t>
            </a:r>
            <a:endParaRPr sz="1400">
              <a:latin typeface="Microsoft JhengHei"/>
              <a:cs typeface="Microsoft JhengHei"/>
            </a:endParaRPr>
          </a:p>
          <a:p>
            <a:pPr marL="125095" indent="-113030">
              <a:lnSpc>
                <a:spcPct val="100000"/>
              </a:lnSpc>
              <a:spcBef>
                <a:spcPts val="550"/>
              </a:spcBef>
              <a:buFont typeface="Arial MT"/>
              <a:buChar char="•"/>
              <a:tabLst>
                <a:tab pos="125730" algn="l"/>
              </a:tabLst>
            </a:pPr>
            <a:r>
              <a:rPr sz="1550" b="1" dirty="0">
                <a:solidFill>
                  <a:srgbClr val="3E3E3E"/>
                </a:solidFill>
                <a:latin typeface="Microsoft JhengHei"/>
                <a:cs typeface="Microsoft JhengHei"/>
              </a:rPr>
              <a:t>個案未穩定就醫或失聯</a:t>
            </a:r>
            <a:r>
              <a:rPr sz="1550" b="1" spc="-50" dirty="0">
                <a:solidFill>
                  <a:srgbClr val="3E3E3E"/>
                </a:solidFill>
                <a:latin typeface="Microsoft JhengHei"/>
                <a:cs typeface="Microsoft JhengHei"/>
              </a:rPr>
              <a:t>：</a:t>
            </a:r>
            <a:endParaRPr sz="1550">
              <a:latin typeface="Microsoft JhengHei"/>
              <a:cs typeface="Microsoft JhengHei"/>
            </a:endParaRPr>
          </a:p>
          <a:p>
            <a:pPr marL="125095">
              <a:lnSpc>
                <a:spcPct val="100000"/>
              </a:lnSpc>
              <a:spcBef>
                <a:spcPts val="10"/>
              </a:spcBef>
            </a:pPr>
            <a:r>
              <a:rPr sz="1400" spc="-15" dirty="0">
                <a:solidFill>
                  <a:srgbClr val="3E3E3E"/>
                </a:solidFill>
                <a:latin typeface="Microsoft JhengHei"/>
                <a:cs typeface="Microsoft JhengHei"/>
              </a:rPr>
              <a:t>透過公衛體系進行協尋，並於訪視個案時提供衛教資訊，協助</a:t>
            </a:r>
            <a:endParaRPr sz="1400">
              <a:latin typeface="Microsoft JhengHei"/>
              <a:cs typeface="Microsoft JhengHei"/>
            </a:endParaRPr>
          </a:p>
        </p:txBody>
      </p:sp>
      <p:sp>
        <p:nvSpPr>
          <p:cNvPr id="12" name="object 12"/>
          <p:cNvSpPr/>
          <p:nvPr/>
        </p:nvSpPr>
        <p:spPr>
          <a:xfrm>
            <a:off x="6073025" y="1676326"/>
            <a:ext cx="476250" cy="457834"/>
          </a:xfrm>
          <a:custGeom>
            <a:avLst/>
            <a:gdLst/>
            <a:ahLst/>
            <a:cxnLst/>
            <a:rect l="l" t="t" r="r" b="b"/>
            <a:pathLst>
              <a:path w="476250" h="457835">
                <a:moveTo>
                  <a:pt x="476250" y="227911"/>
                </a:moveTo>
                <a:lnTo>
                  <a:pt x="476250" y="216481"/>
                </a:lnTo>
                <a:lnTo>
                  <a:pt x="475488" y="204289"/>
                </a:lnTo>
                <a:lnTo>
                  <a:pt x="466245" y="163344"/>
                </a:lnTo>
                <a:lnTo>
                  <a:pt x="451720" y="126962"/>
                </a:lnTo>
                <a:lnTo>
                  <a:pt x="409319" y="67887"/>
                </a:lnTo>
                <a:lnTo>
                  <a:pt x="353280" y="27056"/>
                </a:lnTo>
                <a:lnTo>
                  <a:pt x="288596" y="4461"/>
                </a:lnTo>
                <a:lnTo>
                  <a:pt x="254573" y="0"/>
                </a:lnTo>
                <a:lnTo>
                  <a:pt x="220263" y="94"/>
                </a:lnTo>
                <a:lnTo>
                  <a:pt x="153275" y="13948"/>
                </a:lnTo>
                <a:lnTo>
                  <a:pt x="92627" y="46015"/>
                </a:lnTo>
                <a:lnTo>
                  <a:pt x="43314" y="96287"/>
                </a:lnTo>
                <a:lnTo>
                  <a:pt x="10331" y="164756"/>
                </a:lnTo>
                <a:lnTo>
                  <a:pt x="1523" y="205813"/>
                </a:lnTo>
                <a:lnTo>
                  <a:pt x="0" y="217243"/>
                </a:lnTo>
                <a:lnTo>
                  <a:pt x="0" y="229435"/>
                </a:lnTo>
                <a:lnTo>
                  <a:pt x="14607" y="305760"/>
                </a:lnTo>
                <a:lnTo>
                  <a:pt x="31378" y="341978"/>
                </a:lnTo>
                <a:lnTo>
                  <a:pt x="50292" y="369660"/>
                </a:lnTo>
                <a:lnTo>
                  <a:pt x="50292" y="218767"/>
                </a:lnTo>
                <a:lnTo>
                  <a:pt x="51053" y="209623"/>
                </a:lnTo>
                <a:lnTo>
                  <a:pt x="61302" y="168766"/>
                </a:lnTo>
                <a:lnTo>
                  <a:pt x="78245" y="133962"/>
                </a:lnTo>
                <a:lnTo>
                  <a:pt x="127981" y="82405"/>
                </a:lnTo>
                <a:lnTo>
                  <a:pt x="191791" y="54740"/>
                </a:lnTo>
                <a:lnTo>
                  <a:pt x="226325" y="49802"/>
                </a:lnTo>
                <a:lnTo>
                  <a:pt x="261202" y="50759"/>
                </a:lnTo>
                <a:lnTo>
                  <a:pt x="327744" y="70250"/>
                </a:lnTo>
                <a:lnTo>
                  <a:pt x="382947" y="113004"/>
                </a:lnTo>
                <a:lnTo>
                  <a:pt x="418338" y="178809"/>
                </a:lnTo>
                <a:lnTo>
                  <a:pt x="425958" y="220291"/>
                </a:lnTo>
                <a:lnTo>
                  <a:pt x="426720" y="229435"/>
                </a:lnTo>
                <a:lnTo>
                  <a:pt x="426720" y="369745"/>
                </a:lnTo>
                <a:lnTo>
                  <a:pt x="444893" y="343489"/>
                </a:lnTo>
                <a:lnTo>
                  <a:pt x="460880" y="309283"/>
                </a:lnTo>
                <a:lnTo>
                  <a:pt x="471552" y="270742"/>
                </a:lnTo>
                <a:lnTo>
                  <a:pt x="476250" y="227911"/>
                </a:lnTo>
                <a:close/>
              </a:path>
              <a:path w="476250" h="457835">
                <a:moveTo>
                  <a:pt x="426720" y="369745"/>
                </a:moveTo>
                <a:lnTo>
                  <a:pt x="426720" y="229435"/>
                </a:lnTo>
                <a:lnTo>
                  <a:pt x="425958" y="238579"/>
                </a:lnTo>
                <a:lnTo>
                  <a:pt x="418223" y="279118"/>
                </a:lnTo>
                <a:lnTo>
                  <a:pt x="383346" y="343738"/>
                </a:lnTo>
                <a:lnTo>
                  <a:pt x="329277" y="386172"/>
                </a:lnTo>
                <a:lnTo>
                  <a:pt x="264036" y="406129"/>
                </a:lnTo>
                <a:lnTo>
                  <a:pt x="229734" y="407586"/>
                </a:lnTo>
                <a:lnTo>
                  <a:pt x="195648" y="403315"/>
                </a:lnTo>
                <a:lnTo>
                  <a:pt x="132133" y="377441"/>
                </a:lnTo>
                <a:lnTo>
                  <a:pt x="81515" y="328214"/>
                </a:lnTo>
                <a:lnTo>
                  <a:pt x="51816" y="255343"/>
                </a:lnTo>
                <a:lnTo>
                  <a:pt x="50292" y="237055"/>
                </a:lnTo>
                <a:lnTo>
                  <a:pt x="50292" y="369660"/>
                </a:lnTo>
                <a:lnTo>
                  <a:pt x="77921" y="399432"/>
                </a:lnTo>
                <a:lnTo>
                  <a:pt x="137412" y="437207"/>
                </a:lnTo>
                <a:lnTo>
                  <a:pt x="204590" y="455664"/>
                </a:lnTo>
                <a:lnTo>
                  <a:pt x="239416" y="457760"/>
                </a:lnTo>
                <a:lnTo>
                  <a:pt x="274190" y="455161"/>
                </a:lnTo>
                <a:lnTo>
                  <a:pt x="340949" y="436058"/>
                </a:lnTo>
                <a:lnTo>
                  <a:pt x="399605" y="398714"/>
                </a:lnTo>
                <a:lnTo>
                  <a:pt x="424249" y="373314"/>
                </a:lnTo>
                <a:lnTo>
                  <a:pt x="426720" y="369745"/>
                </a:lnTo>
                <a:close/>
              </a:path>
            </a:pathLst>
          </a:custGeom>
          <a:solidFill>
            <a:srgbClr val="ED7D31"/>
          </a:solidFill>
        </p:spPr>
        <p:txBody>
          <a:bodyPr wrap="square" lIns="0" tIns="0" rIns="0" bIns="0" rtlCol="0"/>
          <a:lstStyle/>
          <a:p>
            <a:endParaRPr/>
          </a:p>
        </p:txBody>
      </p:sp>
      <p:sp>
        <p:nvSpPr>
          <p:cNvPr id="13" name="object 13"/>
          <p:cNvSpPr txBox="1"/>
          <p:nvPr/>
        </p:nvSpPr>
        <p:spPr>
          <a:xfrm>
            <a:off x="6208147" y="1656080"/>
            <a:ext cx="206375"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ED7C31"/>
                </a:solidFill>
                <a:latin typeface="Calibri"/>
                <a:cs typeface="Calibri"/>
              </a:rPr>
              <a:t>2</a:t>
            </a:r>
            <a:endParaRPr sz="2800">
              <a:latin typeface="Calibri"/>
              <a:cs typeface="Calibri"/>
            </a:endParaRPr>
          </a:p>
        </p:txBody>
      </p:sp>
      <p:sp>
        <p:nvSpPr>
          <p:cNvPr id="14" name="object 14"/>
          <p:cNvSpPr txBox="1"/>
          <p:nvPr/>
        </p:nvSpPr>
        <p:spPr>
          <a:xfrm>
            <a:off x="6733927" y="1712467"/>
            <a:ext cx="1895475" cy="399415"/>
          </a:xfrm>
          <a:prstGeom prst="rect">
            <a:avLst/>
          </a:prstGeom>
        </p:spPr>
        <p:txBody>
          <a:bodyPr vert="horz" wrap="square" lIns="0" tIns="13335" rIns="0" bIns="0" rtlCol="0">
            <a:spAutoFit/>
          </a:bodyPr>
          <a:lstStyle/>
          <a:p>
            <a:pPr marL="12700">
              <a:lnSpc>
                <a:spcPct val="100000"/>
              </a:lnSpc>
              <a:spcBef>
                <a:spcPts val="105"/>
              </a:spcBef>
            </a:pPr>
            <a:r>
              <a:rPr sz="2450" b="1" spc="-10" dirty="0">
                <a:latin typeface="Microsoft JhengHei"/>
                <a:cs typeface="Microsoft JhengHei"/>
              </a:rPr>
              <a:t>強化個案管理</a:t>
            </a:r>
            <a:endParaRPr sz="2450">
              <a:latin typeface="Microsoft JhengHei"/>
              <a:cs typeface="Microsoft JhengHei"/>
            </a:endParaRPr>
          </a:p>
        </p:txBody>
      </p:sp>
      <p:grpSp>
        <p:nvGrpSpPr>
          <p:cNvPr id="15" name="object 15"/>
          <p:cNvGrpSpPr/>
          <p:nvPr/>
        </p:nvGrpSpPr>
        <p:grpSpPr>
          <a:xfrm>
            <a:off x="5703455" y="4425696"/>
            <a:ext cx="3848100" cy="1952625"/>
            <a:chOff x="5703455" y="4425696"/>
            <a:chExt cx="3848100" cy="1952625"/>
          </a:xfrm>
        </p:grpSpPr>
        <p:pic>
          <p:nvPicPr>
            <p:cNvPr id="16" name="object 16"/>
            <p:cNvPicPr/>
            <p:nvPr/>
          </p:nvPicPr>
          <p:blipFill>
            <a:blip r:embed="rId3" cstate="print"/>
            <a:stretch>
              <a:fillRect/>
            </a:stretch>
          </p:blipFill>
          <p:spPr>
            <a:xfrm>
              <a:off x="5836886" y="4491869"/>
              <a:ext cx="3695340" cy="1804376"/>
            </a:xfrm>
            <a:prstGeom prst="rect">
              <a:avLst/>
            </a:prstGeom>
          </p:spPr>
        </p:pic>
        <p:sp>
          <p:nvSpPr>
            <p:cNvPr id="17" name="object 17"/>
            <p:cNvSpPr/>
            <p:nvPr/>
          </p:nvSpPr>
          <p:spPr>
            <a:xfrm>
              <a:off x="5703455" y="4425696"/>
              <a:ext cx="3848100" cy="1952625"/>
            </a:xfrm>
            <a:custGeom>
              <a:avLst/>
              <a:gdLst/>
              <a:ahLst/>
              <a:cxnLst/>
              <a:rect l="l" t="t" r="r" b="b"/>
              <a:pathLst>
                <a:path w="3848100" h="1952625">
                  <a:moveTo>
                    <a:pt x="3848100" y="1949958"/>
                  </a:moveTo>
                  <a:lnTo>
                    <a:pt x="3848100" y="2285"/>
                  </a:lnTo>
                  <a:lnTo>
                    <a:pt x="3845814" y="0"/>
                  </a:lnTo>
                  <a:lnTo>
                    <a:pt x="3047" y="0"/>
                  </a:lnTo>
                  <a:lnTo>
                    <a:pt x="0" y="2286"/>
                  </a:lnTo>
                  <a:lnTo>
                    <a:pt x="0" y="1949958"/>
                  </a:lnTo>
                  <a:lnTo>
                    <a:pt x="3048" y="1952244"/>
                  </a:lnTo>
                  <a:lnTo>
                    <a:pt x="6096" y="1952244"/>
                  </a:lnTo>
                  <a:lnTo>
                    <a:pt x="6096" y="10668"/>
                  </a:lnTo>
                  <a:lnTo>
                    <a:pt x="11429" y="5334"/>
                  </a:lnTo>
                  <a:lnTo>
                    <a:pt x="11429" y="10668"/>
                  </a:lnTo>
                  <a:lnTo>
                    <a:pt x="3836670" y="10667"/>
                  </a:lnTo>
                  <a:lnTo>
                    <a:pt x="3836670" y="5333"/>
                  </a:lnTo>
                  <a:lnTo>
                    <a:pt x="3842766" y="10667"/>
                  </a:lnTo>
                  <a:lnTo>
                    <a:pt x="3842766" y="1952244"/>
                  </a:lnTo>
                  <a:lnTo>
                    <a:pt x="3845814" y="1952244"/>
                  </a:lnTo>
                  <a:lnTo>
                    <a:pt x="3848100" y="1949958"/>
                  </a:lnTo>
                  <a:close/>
                </a:path>
                <a:path w="3848100" h="1952625">
                  <a:moveTo>
                    <a:pt x="11429" y="10668"/>
                  </a:moveTo>
                  <a:lnTo>
                    <a:pt x="11429" y="5334"/>
                  </a:lnTo>
                  <a:lnTo>
                    <a:pt x="6096" y="10668"/>
                  </a:lnTo>
                  <a:lnTo>
                    <a:pt x="11429" y="10668"/>
                  </a:lnTo>
                  <a:close/>
                </a:path>
                <a:path w="3848100" h="1952625">
                  <a:moveTo>
                    <a:pt x="11429" y="1940814"/>
                  </a:moveTo>
                  <a:lnTo>
                    <a:pt x="11429" y="10668"/>
                  </a:lnTo>
                  <a:lnTo>
                    <a:pt x="6096" y="10668"/>
                  </a:lnTo>
                  <a:lnTo>
                    <a:pt x="6096" y="1940814"/>
                  </a:lnTo>
                  <a:lnTo>
                    <a:pt x="11429" y="1940814"/>
                  </a:lnTo>
                  <a:close/>
                </a:path>
                <a:path w="3848100" h="1952625">
                  <a:moveTo>
                    <a:pt x="3842766" y="1940814"/>
                  </a:moveTo>
                  <a:lnTo>
                    <a:pt x="6096" y="1940814"/>
                  </a:lnTo>
                  <a:lnTo>
                    <a:pt x="11429" y="1946147"/>
                  </a:lnTo>
                  <a:lnTo>
                    <a:pt x="11430" y="1952244"/>
                  </a:lnTo>
                  <a:lnTo>
                    <a:pt x="3836670" y="1952244"/>
                  </a:lnTo>
                  <a:lnTo>
                    <a:pt x="3836670" y="1946147"/>
                  </a:lnTo>
                  <a:lnTo>
                    <a:pt x="3842766" y="1940814"/>
                  </a:lnTo>
                  <a:close/>
                </a:path>
                <a:path w="3848100" h="1952625">
                  <a:moveTo>
                    <a:pt x="11430" y="1952244"/>
                  </a:moveTo>
                  <a:lnTo>
                    <a:pt x="11429" y="1946147"/>
                  </a:lnTo>
                  <a:lnTo>
                    <a:pt x="6096" y="1940814"/>
                  </a:lnTo>
                  <a:lnTo>
                    <a:pt x="6096" y="1952244"/>
                  </a:lnTo>
                  <a:lnTo>
                    <a:pt x="11430" y="1952244"/>
                  </a:lnTo>
                  <a:close/>
                </a:path>
                <a:path w="3848100" h="1952625">
                  <a:moveTo>
                    <a:pt x="3842766" y="10667"/>
                  </a:moveTo>
                  <a:lnTo>
                    <a:pt x="3836670" y="5333"/>
                  </a:lnTo>
                  <a:lnTo>
                    <a:pt x="3836670" y="10667"/>
                  </a:lnTo>
                  <a:lnTo>
                    <a:pt x="3842766" y="10667"/>
                  </a:lnTo>
                  <a:close/>
                </a:path>
                <a:path w="3848100" h="1952625">
                  <a:moveTo>
                    <a:pt x="3842766" y="1940814"/>
                  </a:moveTo>
                  <a:lnTo>
                    <a:pt x="3842766" y="10667"/>
                  </a:lnTo>
                  <a:lnTo>
                    <a:pt x="3836670" y="10667"/>
                  </a:lnTo>
                  <a:lnTo>
                    <a:pt x="3836670" y="1940814"/>
                  </a:lnTo>
                  <a:lnTo>
                    <a:pt x="3842766" y="1940814"/>
                  </a:lnTo>
                  <a:close/>
                </a:path>
                <a:path w="3848100" h="1952625">
                  <a:moveTo>
                    <a:pt x="3842766" y="1952244"/>
                  </a:moveTo>
                  <a:lnTo>
                    <a:pt x="3842766" y="1940814"/>
                  </a:lnTo>
                  <a:lnTo>
                    <a:pt x="3836670" y="1946147"/>
                  </a:lnTo>
                  <a:lnTo>
                    <a:pt x="3836670" y="1952244"/>
                  </a:lnTo>
                  <a:lnTo>
                    <a:pt x="3842766" y="1952244"/>
                  </a:lnTo>
                  <a:close/>
                </a:path>
              </a:pathLst>
            </a:custGeom>
            <a:solidFill>
              <a:srgbClr val="BFBFBF"/>
            </a:solidFill>
          </p:spPr>
          <p:txBody>
            <a:bodyPr wrap="square" lIns="0" tIns="0" rIns="0" bIns="0" rtlCol="0"/>
            <a:lstStyle/>
            <a:p>
              <a:endParaRPr/>
            </a:p>
          </p:txBody>
        </p:sp>
      </p:grpSp>
      <p:grpSp>
        <p:nvGrpSpPr>
          <p:cNvPr id="18" name="object 18"/>
          <p:cNvGrpSpPr/>
          <p:nvPr/>
        </p:nvGrpSpPr>
        <p:grpSpPr>
          <a:xfrm>
            <a:off x="283349" y="962405"/>
            <a:ext cx="10273665" cy="3375025"/>
            <a:chOff x="283349" y="962405"/>
            <a:chExt cx="10273665" cy="3375025"/>
          </a:xfrm>
        </p:grpSpPr>
        <p:pic>
          <p:nvPicPr>
            <p:cNvPr id="19" name="object 19"/>
            <p:cNvPicPr/>
            <p:nvPr/>
          </p:nvPicPr>
          <p:blipFill>
            <a:blip r:embed="rId4" cstate="print"/>
            <a:stretch>
              <a:fillRect/>
            </a:stretch>
          </p:blipFill>
          <p:spPr>
            <a:xfrm>
              <a:off x="283349" y="962405"/>
              <a:ext cx="707898" cy="674369"/>
            </a:xfrm>
            <a:prstGeom prst="rect">
              <a:avLst/>
            </a:prstGeom>
          </p:spPr>
        </p:pic>
        <p:sp>
          <p:nvSpPr>
            <p:cNvPr id="20" name="object 20"/>
            <p:cNvSpPr/>
            <p:nvPr/>
          </p:nvSpPr>
          <p:spPr>
            <a:xfrm>
              <a:off x="5675261" y="2136647"/>
              <a:ext cx="4881880" cy="2200910"/>
            </a:xfrm>
            <a:custGeom>
              <a:avLst/>
              <a:gdLst/>
              <a:ahLst/>
              <a:cxnLst/>
              <a:rect l="l" t="t" r="r" b="b"/>
              <a:pathLst>
                <a:path w="4881880" h="2200910">
                  <a:moveTo>
                    <a:pt x="4881372" y="2098547"/>
                  </a:moveTo>
                  <a:lnTo>
                    <a:pt x="4881372" y="102107"/>
                  </a:lnTo>
                  <a:lnTo>
                    <a:pt x="4873347" y="62364"/>
                  </a:lnTo>
                  <a:lnTo>
                    <a:pt x="4851463" y="29908"/>
                  </a:lnTo>
                  <a:lnTo>
                    <a:pt x="4819007" y="8024"/>
                  </a:lnTo>
                  <a:lnTo>
                    <a:pt x="4779264" y="0"/>
                  </a:lnTo>
                  <a:lnTo>
                    <a:pt x="102107" y="0"/>
                  </a:lnTo>
                  <a:lnTo>
                    <a:pt x="62364" y="8024"/>
                  </a:lnTo>
                  <a:lnTo>
                    <a:pt x="29908" y="29908"/>
                  </a:lnTo>
                  <a:lnTo>
                    <a:pt x="8024" y="62364"/>
                  </a:lnTo>
                  <a:lnTo>
                    <a:pt x="0" y="102108"/>
                  </a:lnTo>
                  <a:lnTo>
                    <a:pt x="0" y="2098548"/>
                  </a:lnTo>
                  <a:lnTo>
                    <a:pt x="8024" y="2138291"/>
                  </a:lnTo>
                  <a:lnTo>
                    <a:pt x="29908" y="2170747"/>
                  </a:lnTo>
                  <a:lnTo>
                    <a:pt x="62364" y="2192631"/>
                  </a:lnTo>
                  <a:lnTo>
                    <a:pt x="102108" y="2200656"/>
                  </a:lnTo>
                  <a:lnTo>
                    <a:pt x="4779264" y="2200656"/>
                  </a:lnTo>
                  <a:lnTo>
                    <a:pt x="4819007" y="2192631"/>
                  </a:lnTo>
                  <a:lnTo>
                    <a:pt x="4851463" y="2170747"/>
                  </a:lnTo>
                  <a:lnTo>
                    <a:pt x="4873347" y="2138291"/>
                  </a:lnTo>
                  <a:lnTo>
                    <a:pt x="4881372" y="2098547"/>
                  </a:lnTo>
                  <a:close/>
                </a:path>
              </a:pathLst>
            </a:custGeom>
            <a:solidFill>
              <a:srgbClr val="FBE4D4"/>
            </a:solidFill>
          </p:spPr>
          <p:txBody>
            <a:bodyPr wrap="square" lIns="0" tIns="0" rIns="0" bIns="0" rtlCol="0"/>
            <a:lstStyle/>
            <a:p>
              <a:endParaRPr/>
            </a:p>
          </p:txBody>
        </p:sp>
      </p:grpSp>
      <p:sp>
        <p:nvSpPr>
          <p:cNvPr id="21" name="object 21"/>
          <p:cNvSpPr txBox="1"/>
          <p:nvPr/>
        </p:nvSpPr>
        <p:spPr>
          <a:xfrm>
            <a:off x="5773027" y="2190242"/>
            <a:ext cx="4707890" cy="2050414"/>
          </a:xfrm>
          <a:prstGeom prst="rect">
            <a:avLst/>
          </a:prstGeom>
        </p:spPr>
        <p:txBody>
          <a:bodyPr vert="horz" wrap="square" lIns="0" tIns="12700" rIns="0" bIns="0" rtlCol="0">
            <a:spAutoFit/>
          </a:bodyPr>
          <a:lstStyle/>
          <a:p>
            <a:pPr marL="200660" marR="24130" indent="-188595" algn="just">
              <a:lnSpc>
                <a:spcPct val="100000"/>
              </a:lnSpc>
              <a:spcBef>
                <a:spcPts val="100"/>
              </a:spcBef>
              <a:buFont typeface="Arial MT"/>
              <a:buChar char="•"/>
              <a:tabLst>
                <a:tab pos="201295" algn="l"/>
              </a:tabLst>
            </a:pPr>
            <a:r>
              <a:rPr sz="1400" dirty="0">
                <a:solidFill>
                  <a:srgbClr val="3A3838"/>
                </a:solidFill>
                <a:latin typeface="Microsoft JhengHei"/>
                <a:cs typeface="Microsoft JhengHei"/>
              </a:rPr>
              <a:t>先以個案感染COVID-19</a:t>
            </a:r>
            <a:r>
              <a:rPr sz="1400" spc="-5" dirty="0">
                <a:solidFill>
                  <a:srgbClr val="3A3838"/>
                </a:solidFill>
                <a:latin typeface="Microsoft JhengHei"/>
                <a:cs typeface="Microsoft JhengHei"/>
              </a:rPr>
              <a:t>作為切入，關心個案⾝體狀況，</a:t>
            </a:r>
            <a:r>
              <a:rPr sz="1400" spc="-15" dirty="0">
                <a:solidFill>
                  <a:srgbClr val="3A3838"/>
                </a:solidFill>
                <a:latin typeface="Microsoft JhengHei"/>
                <a:cs typeface="Microsoft JhengHei"/>
              </a:rPr>
              <a:t>可提高個案後續討論愛滋相關議題意願。</a:t>
            </a:r>
            <a:endParaRPr sz="1400">
              <a:latin typeface="Microsoft JhengHei"/>
              <a:cs typeface="Microsoft JhengHei"/>
            </a:endParaRPr>
          </a:p>
          <a:p>
            <a:pPr marL="200660" marR="26670" indent="-188595" algn="just">
              <a:lnSpc>
                <a:spcPct val="100000"/>
              </a:lnSpc>
              <a:spcBef>
                <a:spcPts val="275"/>
              </a:spcBef>
              <a:buFont typeface="Arial MT"/>
              <a:buChar char="•"/>
              <a:tabLst>
                <a:tab pos="201295" algn="l"/>
              </a:tabLst>
            </a:pPr>
            <a:r>
              <a:rPr sz="1400" spc="-5" dirty="0">
                <a:solidFill>
                  <a:srgbClr val="3A3838"/>
                </a:solidFill>
                <a:latin typeface="Microsoft JhengHei"/>
                <a:cs typeface="Microsoft JhengHei"/>
              </a:rPr>
              <a:t>提醒感染者穩定服藥才能維持自⾝免疫力，亦能避免新興</a:t>
            </a:r>
            <a:r>
              <a:rPr sz="1400" spc="-10" dirty="0">
                <a:solidFill>
                  <a:srgbClr val="3A3838"/>
                </a:solidFill>
                <a:latin typeface="Microsoft JhengHei"/>
                <a:cs typeface="Microsoft JhengHei"/>
              </a:rPr>
              <a:t>傳染病(如Mpox)</a:t>
            </a:r>
            <a:r>
              <a:rPr sz="1400" spc="-15" dirty="0">
                <a:solidFill>
                  <a:srgbClr val="3A3838"/>
                </a:solidFill>
                <a:latin typeface="Microsoft JhengHei"/>
                <a:cs typeface="Microsoft JhengHei"/>
              </a:rPr>
              <a:t>感染造成併發重症或死亡風險。</a:t>
            </a:r>
            <a:endParaRPr sz="1400">
              <a:latin typeface="Microsoft JhengHei"/>
              <a:cs typeface="Microsoft JhengHei"/>
            </a:endParaRPr>
          </a:p>
          <a:p>
            <a:pPr marL="200660" marR="5080" indent="-188595" algn="just">
              <a:lnSpc>
                <a:spcPct val="100000"/>
              </a:lnSpc>
              <a:spcBef>
                <a:spcPts val="270"/>
              </a:spcBef>
              <a:buFont typeface="Arial MT"/>
              <a:buChar char="•"/>
              <a:tabLst>
                <a:tab pos="201295" algn="l"/>
              </a:tabLst>
            </a:pPr>
            <a:r>
              <a:rPr sz="1400" spc="175" dirty="0">
                <a:solidFill>
                  <a:srgbClr val="3A3838"/>
                </a:solidFill>
                <a:latin typeface="Microsoft JhengHei"/>
                <a:cs typeface="Microsoft JhengHei"/>
              </a:rPr>
              <a:t>針對未穩定控制病情</a:t>
            </a:r>
            <a:r>
              <a:rPr sz="1400" spc="170" dirty="0">
                <a:solidFill>
                  <a:srgbClr val="FF5050"/>
                </a:solidFill>
                <a:latin typeface="Microsoft JhengHei"/>
                <a:cs typeface="Microsoft JhengHei"/>
              </a:rPr>
              <a:t>(未服藥、未達病毒量測不到、</a:t>
            </a:r>
            <a:r>
              <a:rPr sz="1400" spc="125" dirty="0">
                <a:solidFill>
                  <a:srgbClr val="FF5050"/>
                </a:solidFill>
                <a:latin typeface="Microsoft JhengHei"/>
                <a:cs typeface="Microsoft JhengHei"/>
              </a:rPr>
              <a:t> </a:t>
            </a:r>
            <a:r>
              <a:rPr sz="1400" dirty="0">
                <a:solidFill>
                  <a:srgbClr val="FF5050"/>
                </a:solidFill>
                <a:latin typeface="Microsoft JhengHei"/>
                <a:cs typeface="Microsoft JhengHei"/>
              </a:rPr>
              <a:t>CD4&lt;200)</a:t>
            </a:r>
            <a:r>
              <a:rPr sz="1400" spc="-5" dirty="0">
                <a:solidFill>
                  <a:srgbClr val="3A3838"/>
                </a:solidFill>
                <a:latin typeface="Microsoft JhengHei"/>
                <a:cs typeface="Microsoft JhengHei"/>
              </a:rPr>
              <a:t>個案加強訪視，並藉此機會鼓勵個案接種疫苗</a:t>
            </a:r>
            <a:r>
              <a:rPr sz="1400" spc="-10" dirty="0">
                <a:solidFill>
                  <a:srgbClr val="3A3838"/>
                </a:solidFill>
                <a:latin typeface="Microsoft JhengHei"/>
                <a:cs typeface="Microsoft JhengHei"/>
              </a:rPr>
              <a:t>及穩定就醫重要性。</a:t>
            </a:r>
            <a:endParaRPr sz="1400">
              <a:latin typeface="Microsoft JhengHei"/>
              <a:cs typeface="Microsoft JhengHei"/>
            </a:endParaRPr>
          </a:p>
          <a:p>
            <a:pPr marL="200660" marR="19050" indent="-188595" algn="just">
              <a:lnSpc>
                <a:spcPct val="100000"/>
              </a:lnSpc>
              <a:spcBef>
                <a:spcPts val="270"/>
              </a:spcBef>
              <a:buClr>
                <a:srgbClr val="3A3838"/>
              </a:buClr>
              <a:buFont typeface="Arial MT"/>
              <a:buChar char="•"/>
              <a:tabLst>
                <a:tab pos="201295" algn="l"/>
              </a:tabLst>
            </a:pPr>
            <a:r>
              <a:rPr sz="1400" b="1" spc="60" dirty="0">
                <a:solidFill>
                  <a:srgbClr val="0070C0"/>
                </a:solidFill>
                <a:latin typeface="Microsoft JhengHei"/>
                <a:cs typeface="Microsoft JhengHei"/>
              </a:rPr>
              <a:t>截至</a:t>
            </a:r>
            <a:r>
              <a:rPr sz="1400" b="1" dirty="0">
                <a:solidFill>
                  <a:srgbClr val="0070C0"/>
                </a:solidFill>
                <a:latin typeface="Microsoft JhengHei"/>
                <a:cs typeface="Microsoft JhengHei"/>
              </a:rPr>
              <a:t>2023/2/4，</a:t>
            </a:r>
            <a:r>
              <a:rPr sz="1400" b="1" spc="60" dirty="0">
                <a:solidFill>
                  <a:srgbClr val="0070C0"/>
                </a:solidFill>
                <a:latin typeface="Microsoft JhengHei"/>
                <a:cs typeface="Microsoft JhengHei"/>
              </a:rPr>
              <a:t>共計找回</a:t>
            </a:r>
            <a:r>
              <a:rPr sz="1400" b="1" dirty="0">
                <a:solidFill>
                  <a:srgbClr val="0070C0"/>
                </a:solidFill>
                <a:latin typeface="Microsoft JhengHei"/>
                <a:cs typeface="Microsoft JhengHei"/>
              </a:rPr>
              <a:t>213</a:t>
            </a:r>
            <a:r>
              <a:rPr sz="1400" b="1" spc="55" dirty="0">
                <a:solidFill>
                  <a:srgbClr val="0070C0"/>
                </a:solidFill>
                <a:latin typeface="Microsoft JhengHei"/>
                <a:cs typeface="Microsoft JhengHei"/>
              </a:rPr>
              <a:t>名未穩定就醫感染者，其</a:t>
            </a:r>
            <a:r>
              <a:rPr sz="1400" b="1" spc="-10" dirty="0">
                <a:solidFill>
                  <a:srgbClr val="0070C0"/>
                </a:solidFill>
                <a:latin typeface="Microsoft JhengHei"/>
                <a:cs typeface="Microsoft JhengHei"/>
              </a:rPr>
              <a:t>中90%</a:t>
            </a:r>
            <a:r>
              <a:rPr sz="1400" b="1" spc="-20" dirty="0">
                <a:solidFill>
                  <a:srgbClr val="0070C0"/>
                </a:solidFill>
                <a:latin typeface="Microsoft JhengHei"/>
                <a:cs typeface="Microsoft JhengHei"/>
              </a:rPr>
              <a:t>開始就醫服藥。</a:t>
            </a:r>
            <a:endParaRPr sz="1400">
              <a:latin typeface="Microsoft JhengHei"/>
              <a:cs typeface="Microsoft JhengHei"/>
            </a:endParaRPr>
          </a:p>
        </p:txBody>
      </p:sp>
      <p:sp>
        <p:nvSpPr>
          <p:cNvPr id="22" name="object 22"/>
          <p:cNvSpPr txBox="1"/>
          <p:nvPr/>
        </p:nvSpPr>
        <p:spPr>
          <a:xfrm>
            <a:off x="13087" y="6229070"/>
            <a:ext cx="3194685" cy="651510"/>
          </a:xfrm>
          <a:prstGeom prst="rect">
            <a:avLst/>
          </a:prstGeom>
        </p:spPr>
        <p:txBody>
          <a:bodyPr vert="horz" wrap="square" lIns="0" tIns="26670" rIns="0" bIns="0" rtlCol="0">
            <a:spAutoFit/>
          </a:bodyPr>
          <a:lstStyle/>
          <a:p>
            <a:pPr marL="506730">
              <a:lnSpc>
                <a:spcPts val="1645"/>
              </a:lnSpc>
              <a:spcBef>
                <a:spcPts val="210"/>
              </a:spcBef>
            </a:pPr>
            <a:r>
              <a:rPr sz="1400" spc="-5" dirty="0">
                <a:solidFill>
                  <a:srgbClr val="3E3E3E"/>
                </a:solidFill>
                <a:latin typeface="Microsoft JhengHei"/>
                <a:cs typeface="Microsoft JhengHei"/>
              </a:rPr>
              <a:t>個案施打疫苗及儘早穩定就醫服藥</a:t>
            </a:r>
            <a:endParaRPr sz="1400">
              <a:latin typeface="Microsoft JhengHei"/>
              <a:cs typeface="Microsoft JhengHei"/>
            </a:endParaRPr>
          </a:p>
          <a:p>
            <a:pPr marL="12700">
              <a:lnSpc>
                <a:spcPts val="2905"/>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23" name="object 23"/>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150</a:t>
            </a:r>
            <a:endParaRPr sz="1050">
              <a:latin typeface="Microsoft JhengHei"/>
              <a:cs typeface="Microsoft JhengHei"/>
            </a:endParaRPr>
          </a:p>
        </p:txBody>
      </p:sp>
      <p:sp>
        <p:nvSpPr>
          <p:cNvPr id="24" name="object 24"/>
          <p:cNvSpPr txBox="1"/>
          <p:nvPr/>
        </p:nvSpPr>
        <p:spPr>
          <a:xfrm>
            <a:off x="5750185" y="6397968"/>
            <a:ext cx="3742690" cy="173990"/>
          </a:xfrm>
          <a:prstGeom prst="rect">
            <a:avLst/>
          </a:prstGeom>
        </p:spPr>
        <p:txBody>
          <a:bodyPr vert="horz" wrap="square" lIns="0" tIns="24130" rIns="0" bIns="0" rtlCol="0">
            <a:spAutoFit/>
          </a:bodyPr>
          <a:lstStyle/>
          <a:p>
            <a:pPr marL="12700">
              <a:lnSpc>
                <a:spcPct val="100000"/>
              </a:lnSpc>
              <a:spcBef>
                <a:spcPts val="190"/>
              </a:spcBef>
            </a:pPr>
            <a:r>
              <a:rPr sz="850" spc="-10" dirty="0">
                <a:latin typeface="Microsoft JhengHei"/>
                <a:cs typeface="Microsoft JhengHei"/>
                <a:hlinkClick r:id="rId5"/>
              </a:rPr>
              <a:t>https://www.sciencedirect.com/science/article/pii/S092966462200</a:t>
            </a:r>
            <a:r>
              <a:rPr sz="850" spc="-10" dirty="0">
                <a:latin typeface="Microsoft JhengHei"/>
                <a:cs typeface="Microsoft JhengHei"/>
              </a:rPr>
              <a:t>1802</a:t>
            </a:r>
            <a:endParaRPr sz="850">
              <a:latin typeface="Microsoft JhengHei"/>
              <a:cs typeface="Microsoft JhengHe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3439554" y="2798838"/>
            <a:ext cx="2169160" cy="3714115"/>
          </a:xfrm>
          <a:custGeom>
            <a:avLst/>
            <a:gdLst/>
            <a:ahLst/>
            <a:cxnLst/>
            <a:rect l="l" t="t" r="r" b="b"/>
            <a:pathLst>
              <a:path w="2169160" h="3714115">
                <a:moveTo>
                  <a:pt x="2165604" y="906018"/>
                </a:moveTo>
                <a:lnTo>
                  <a:pt x="1712976" y="0"/>
                </a:lnTo>
                <a:lnTo>
                  <a:pt x="452628" y="0"/>
                </a:lnTo>
                <a:lnTo>
                  <a:pt x="0" y="906018"/>
                </a:lnTo>
                <a:lnTo>
                  <a:pt x="452628" y="1812036"/>
                </a:lnTo>
                <a:lnTo>
                  <a:pt x="1712976" y="1812036"/>
                </a:lnTo>
                <a:lnTo>
                  <a:pt x="2165604" y="906018"/>
                </a:lnTo>
                <a:close/>
              </a:path>
              <a:path w="2169160" h="3714115">
                <a:moveTo>
                  <a:pt x="2168652" y="2807970"/>
                </a:moveTo>
                <a:lnTo>
                  <a:pt x="1716024" y="1901952"/>
                </a:lnTo>
                <a:lnTo>
                  <a:pt x="456438" y="1901952"/>
                </a:lnTo>
                <a:lnTo>
                  <a:pt x="3810" y="2807970"/>
                </a:lnTo>
                <a:lnTo>
                  <a:pt x="456438" y="3713988"/>
                </a:lnTo>
                <a:lnTo>
                  <a:pt x="1716024" y="3713988"/>
                </a:lnTo>
                <a:lnTo>
                  <a:pt x="2168652" y="2807970"/>
                </a:lnTo>
                <a:close/>
              </a:path>
            </a:pathLst>
          </a:custGeom>
          <a:solidFill>
            <a:srgbClr val="C5E0B4"/>
          </a:solidFill>
        </p:spPr>
        <p:txBody>
          <a:bodyPr wrap="square" lIns="0" tIns="0" rIns="0" bIns="0" rtlCol="0"/>
          <a:lstStyle/>
          <a:p>
            <a:endParaRPr/>
          </a:p>
        </p:txBody>
      </p:sp>
      <p:sp>
        <p:nvSpPr>
          <p:cNvPr id="5" name="object 5"/>
          <p:cNvSpPr txBox="1"/>
          <p:nvPr/>
        </p:nvSpPr>
        <p:spPr>
          <a:xfrm>
            <a:off x="4178941" y="5183377"/>
            <a:ext cx="693420" cy="826769"/>
          </a:xfrm>
          <a:prstGeom prst="rect">
            <a:avLst/>
          </a:prstGeom>
        </p:spPr>
        <p:txBody>
          <a:bodyPr vert="horz" wrap="square" lIns="0" tIns="11430" rIns="0" bIns="0" rtlCol="0">
            <a:spAutoFit/>
          </a:bodyPr>
          <a:lstStyle/>
          <a:p>
            <a:pPr marL="12700" marR="5080">
              <a:lnSpc>
                <a:spcPct val="101200"/>
              </a:lnSpc>
              <a:spcBef>
                <a:spcPts val="90"/>
              </a:spcBef>
            </a:pPr>
            <a:r>
              <a:rPr sz="2600" b="1" dirty="0">
                <a:latin typeface="Microsoft JhengHei"/>
                <a:cs typeface="Microsoft JhengHei"/>
              </a:rPr>
              <a:t>案</a:t>
            </a:r>
            <a:r>
              <a:rPr sz="2600" b="1" spc="-50" dirty="0">
                <a:latin typeface="Microsoft JhengHei"/>
                <a:cs typeface="Microsoft JhengHei"/>
              </a:rPr>
              <a:t>件</a:t>
            </a:r>
            <a:r>
              <a:rPr sz="2600" b="1" dirty="0">
                <a:latin typeface="Microsoft JhengHei"/>
                <a:cs typeface="Microsoft JhengHei"/>
              </a:rPr>
              <a:t>通</a:t>
            </a:r>
            <a:r>
              <a:rPr sz="2600" b="1" spc="-50" dirty="0">
                <a:latin typeface="Microsoft JhengHei"/>
                <a:cs typeface="Microsoft JhengHei"/>
              </a:rPr>
              <a:t>報</a:t>
            </a:r>
            <a:endParaRPr sz="2600">
              <a:latin typeface="Microsoft JhengHei"/>
              <a:cs typeface="Microsoft JhengHei"/>
            </a:endParaRPr>
          </a:p>
        </p:txBody>
      </p:sp>
      <p:sp>
        <p:nvSpPr>
          <p:cNvPr id="6" name="object 6"/>
          <p:cNvSpPr txBox="1">
            <a:spLocks noGrp="1"/>
          </p:cNvSpPr>
          <p:nvPr>
            <p:ph type="title"/>
          </p:nvPr>
        </p:nvSpPr>
        <p:spPr>
          <a:xfrm>
            <a:off x="1499749" y="1054100"/>
            <a:ext cx="1628775" cy="506730"/>
          </a:xfrm>
          <a:prstGeom prst="rect">
            <a:avLst/>
          </a:prstGeom>
        </p:spPr>
        <p:txBody>
          <a:bodyPr vert="horz" wrap="square" lIns="0" tIns="13335" rIns="0" bIns="0" rtlCol="0">
            <a:spAutoFit/>
          </a:bodyPr>
          <a:lstStyle/>
          <a:p>
            <a:pPr marL="12700">
              <a:lnSpc>
                <a:spcPct val="100000"/>
              </a:lnSpc>
              <a:spcBef>
                <a:spcPts val="105"/>
              </a:spcBef>
            </a:pPr>
            <a:r>
              <a:rPr spc="-15" dirty="0"/>
              <a:t>權益保障</a:t>
            </a:r>
          </a:p>
        </p:txBody>
      </p:sp>
      <p:sp>
        <p:nvSpPr>
          <p:cNvPr id="7" name="object 7"/>
          <p:cNvSpPr/>
          <p:nvPr/>
        </p:nvSpPr>
        <p:spPr>
          <a:xfrm>
            <a:off x="1622183" y="1847850"/>
            <a:ext cx="2165985" cy="1811655"/>
          </a:xfrm>
          <a:custGeom>
            <a:avLst/>
            <a:gdLst/>
            <a:ahLst/>
            <a:cxnLst/>
            <a:rect l="l" t="t" r="r" b="b"/>
            <a:pathLst>
              <a:path w="2165985" h="1811654">
                <a:moveTo>
                  <a:pt x="2165604" y="906018"/>
                </a:moveTo>
                <a:lnTo>
                  <a:pt x="1712214" y="0"/>
                </a:lnTo>
                <a:lnTo>
                  <a:pt x="452627" y="0"/>
                </a:lnTo>
                <a:lnTo>
                  <a:pt x="0" y="906018"/>
                </a:lnTo>
                <a:lnTo>
                  <a:pt x="452628" y="1811274"/>
                </a:lnTo>
                <a:lnTo>
                  <a:pt x="1712214" y="1811274"/>
                </a:lnTo>
                <a:lnTo>
                  <a:pt x="2165604" y="906018"/>
                </a:lnTo>
                <a:close/>
              </a:path>
            </a:pathLst>
          </a:custGeom>
          <a:solidFill>
            <a:srgbClr val="FFE699"/>
          </a:solidFill>
        </p:spPr>
        <p:txBody>
          <a:bodyPr wrap="square" lIns="0" tIns="0" rIns="0" bIns="0" rtlCol="0"/>
          <a:lstStyle/>
          <a:p>
            <a:endParaRPr/>
          </a:p>
        </p:txBody>
      </p:sp>
      <p:sp>
        <p:nvSpPr>
          <p:cNvPr id="8" name="object 8"/>
          <p:cNvSpPr txBox="1"/>
          <p:nvPr/>
        </p:nvSpPr>
        <p:spPr>
          <a:xfrm>
            <a:off x="2357761" y="2330450"/>
            <a:ext cx="693420" cy="826769"/>
          </a:xfrm>
          <a:prstGeom prst="rect">
            <a:avLst/>
          </a:prstGeom>
        </p:spPr>
        <p:txBody>
          <a:bodyPr vert="horz" wrap="square" lIns="0" tIns="11430" rIns="0" bIns="0" rtlCol="0">
            <a:spAutoFit/>
          </a:bodyPr>
          <a:lstStyle/>
          <a:p>
            <a:pPr marL="12700" marR="5080">
              <a:lnSpc>
                <a:spcPct val="101200"/>
              </a:lnSpc>
              <a:spcBef>
                <a:spcPts val="90"/>
              </a:spcBef>
            </a:pPr>
            <a:r>
              <a:rPr sz="2600" b="1" dirty="0">
                <a:latin typeface="Microsoft JhengHei"/>
                <a:cs typeface="Microsoft JhengHei"/>
              </a:rPr>
              <a:t>法</a:t>
            </a:r>
            <a:r>
              <a:rPr sz="2600" b="1" spc="-50" dirty="0">
                <a:latin typeface="Microsoft JhengHei"/>
                <a:cs typeface="Microsoft JhengHei"/>
              </a:rPr>
              <a:t>制</a:t>
            </a:r>
            <a:r>
              <a:rPr sz="2600" b="1" dirty="0">
                <a:latin typeface="Microsoft JhengHei"/>
                <a:cs typeface="Microsoft JhengHei"/>
              </a:rPr>
              <a:t>整</a:t>
            </a:r>
            <a:r>
              <a:rPr sz="2600" b="1" spc="-50" dirty="0">
                <a:latin typeface="Microsoft JhengHei"/>
                <a:cs typeface="Microsoft JhengHei"/>
              </a:rPr>
              <a:t>備</a:t>
            </a:r>
            <a:endParaRPr sz="2600">
              <a:latin typeface="Microsoft JhengHei"/>
              <a:cs typeface="Microsoft JhengHei"/>
            </a:endParaRPr>
          </a:p>
        </p:txBody>
      </p:sp>
      <p:grpSp>
        <p:nvGrpSpPr>
          <p:cNvPr id="9" name="object 9"/>
          <p:cNvGrpSpPr/>
          <p:nvPr/>
        </p:nvGrpSpPr>
        <p:grpSpPr>
          <a:xfrm>
            <a:off x="1622183" y="1860042"/>
            <a:ext cx="5801995" cy="3636645"/>
            <a:chOff x="1622183" y="1860042"/>
            <a:chExt cx="5801995" cy="3636645"/>
          </a:xfrm>
        </p:grpSpPr>
        <p:sp>
          <p:nvSpPr>
            <p:cNvPr id="10" name="object 10"/>
            <p:cNvSpPr/>
            <p:nvPr/>
          </p:nvSpPr>
          <p:spPr>
            <a:xfrm>
              <a:off x="1622183" y="3769614"/>
              <a:ext cx="2165985" cy="1727200"/>
            </a:xfrm>
            <a:custGeom>
              <a:avLst/>
              <a:gdLst/>
              <a:ahLst/>
              <a:cxnLst/>
              <a:rect l="l" t="t" r="r" b="b"/>
              <a:pathLst>
                <a:path w="2165985" h="1727200">
                  <a:moveTo>
                    <a:pt x="2165604" y="863346"/>
                  </a:moveTo>
                  <a:lnTo>
                    <a:pt x="1733550" y="0"/>
                  </a:lnTo>
                  <a:lnTo>
                    <a:pt x="431291" y="0"/>
                  </a:lnTo>
                  <a:lnTo>
                    <a:pt x="0" y="863346"/>
                  </a:lnTo>
                  <a:lnTo>
                    <a:pt x="431292" y="1726692"/>
                  </a:lnTo>
                  <a:lnTo>
                    <a:pt x="1733550" y="1726692"/>
                  </a:lnTo>
                  <a:lnTo>
                    <a:pt x="2165604" y="863346"/>
                  </a:lnTo>
                  <a:close/>
                </a:path>
              </a:pathLst>
            </a:custGeom>
            <a:solidFill>
              <a:srgbClr val="FFE699"/>
            </a:solidFill>
          </p:spPr>
          <p:txBody>
            <a:bodyPr wrap="square" lIns="0" tIns="0" rIns="0" bIns="0" rtlCol="0"/>
            <a:lstStyle/>
            <a:p>
              <a:endParaRPr/>
            </a:p>
          </p:txBody>
        </p:sp>
        <p:pic>
          <p:nvPicPr>
            <p:cNvPr id="11" name="object 11"/>
            <p:cNvPicPr/>
            <p:nvPr/>
          </p:nvPicPr>
          <p:blipFill>
            <a:blip r:embed="rId2" cstate="print"/>
            <a:stretch>
              <a:fillRect/>
            </a:stretch>
          </p:blipFill>
          <p:spPr>
            <a:xfrm>
              <a:off x="2016899" y="3867912"/>
              <a:ext cx="1376172" cy="1526286"/>
            </a:xfrm>
            <a:prstGeom prst="rect">
              <a:avLst/>
            </a:prstGeom>
          </p:spPr>
        </p:pic>
        <p:pic>
          <p:nvPicPr>
            <p:cNvPr id="12" name="object 12"/>
            <p:cNvPicPr/>
            <p:nvPr/>
          </p:nvPicPr>
          <p:blipFill>
            <a:blip r:embed="rId3" cstate="print"/>
            <a:stretch>
              <a:fillRect/>
            </a:stretch>
          </p:blipFill>
          <p:spPr>
            <a:xfrm>
              <a:off x="3742067" y="3041142"/>
              <a:ext cx="1571244" cy="1309877"/>
            </a:xfrm>
            <a:prstGeom prst="rect">
              <a:avLst/>
            </a:prstGeom>
          </p:spPr>
        </p:pic>
        <p:sp>
          <p:nvSpPr>
            <p:cNvPr id="13" name="object 13"/>
            <p:cNvSpPr/>
            <p:nvPr/>
          </p:nvSpPr>
          <p:spPr>
            <a:xfrm>
              <a:off x="5258447" y="1860042"/>
              <a:ext cx="2165985" cy="1812289"/>
            </a:xfrm>
            <a:custGeom>
              <a:avLst/>
              <a:gdLst/>
              <a:ahLst/>
              <a:cxnLst/>
              <a:rect l="l" t="t" r="r" b="b"/>
              <a:pathLst>
                <a:path w="2165984" h="1812289">
                  <a:moveTo>
                    <a:pt x="2165604" y="906018"/>
                  </a:moveTo>
                  <a:lnTo>
                    <a:pt x="1712976" y="0"/>
                  </a:lnTo>
                  <a:lnTo>
                    <a:pt x="452627" y="0"/>
                  </a:lnTo>
                  <a:lnTo>
                    <a:pt x="0" y="906018"/>
                  </a:lnTo>
                  <a:lnTo>
                    <a:pt x="452628" y="1812036"/>
                  </a:lnTo>
                  <a:lnTo>
                    <a:pt x="1712976" y="1812036"/>
                  </a:lnTo>
                  <a:lnTo>
                    <a:pt x="2165604" y="906018"/>
                  </a:lnTo>
                  <a:close/>
                </a:path>
              </a:pathLst>
            </a:custGeom>
            <a:solidFill>
              <a:srgbClr val="FFCCCC"/>
            </a:solidFill>
          </p:spPr>
          <p:txBody>
            <a:bodyPr wrap="square" lIns="0" tIns="0" rIns="0" bIns="0" rtlCol="0"/>
            <a:lstStyle/>
            <a:p>
              <a:endParaRPr/>
            </a:p>
          </p:txBody>
        </p:sp>
      </p:grpSp>
      <p:sp>
        <p:nvSpPr>
          <p:cNvPr id="14" name="object 14"/>
          <p:cNvSpPr txBox="1"/>
          <p:nvPr/>
        </p:nvSpPr>
        <p:spPr>
          <a:xfrm>
            <a:off x="5661031" y="2142235"/>
            <a:ext cx="1360805" cy="1228090"/>
          </a:xfrm>
          <a:prstGeom prst="rect">
            <a:avLst/>
          </a:prstGeom>
        </p:spPr>
        <p:txBody>
          <a:bodyPr vert="horz" wrap="square" lIns="0" tIns="11430" rIns="0" bIns="0" rtlCol="0">
            <a:spAutoFit/>
          </a:bodyPr>
          <a:lstStyle/>
          <a:p>
            <a:pPr marL="12700" marR="5080" indent="333375">
              <a:lnSpc>
                <a:spcPct val="101200"/>
              </a:lnSpc>
              <a:spcBef>
                <a:spcPts val="90"/>
              </a:spcBef>
            </a:pPr>
            <a:r>
              <a:rPr sz="2600" b="1" dirty="0">
                <a:latin typeface="Microsoft JhengHei"/>
                <a:cs typeface="Microsoft JhengHei"/>
              </a:rPr>
              <a:t>處</a:t>
            </a:r>
            <a:r>
              <a:rPr sz="2600" b="1" spc="-50" dirty="0">
                <a:latin typeface="Microsoft JhengHei"/>
                <a:cs typeface="Microsoft JhengHei"/>
              </a:rPr>
              <a:t>理 </a:t>
            </a:r>
            <a:r>
              <a:rPr sz="2600" b="1" dirty="0">
                <a:latin typeface="Microsoft JhengHei"/>
                <a:cs typeface="Microsoft JhengHei"/>
              </a:rPr>
              <a:t>申訴</a:t>
            </a:r>
            <a:r>
              <a:rPr sz="2600" b="1" spc="-50" dirty="0">
                <a:latin typeface="Microsoft JhengHei"/>
                <a:cs typeface="Microsoft JhengHei"/>
              </a:rPr>
              <a:t>及 </a:t>
            </a:r>
            <a:r>
              <a:rPr sz="2600" b="1" dirty="0">
                <a:latin typeface="Microsoft JhengHei"/>
                <a:cs typeface="Microsoft JhengHei"/>
              </a:rPr>
              <a:t>陳情案</a:t>
            </a:r>
            <a:r>
              <a:rPr sz="2600" b="1" spc="-50" dirty="0">
                <a:latin typeface="Microsoft JhengHei"/>
                <a:cs typeface="Microsoft JhengHei"/>
              </a:rPr>
              <a:t>件</a:t>
            </a:r>
            <a:endParaRPr sz="2600">
              <a:latin typeface="Microsoft JhengHei"/>
              <a:cs typeface="Microsoft JhengHei"/>
            </a:endParaRPr>
          </a:p>
        </p:txBody>
      </p:sp>
      <p:grpSp>
        <p:nvGrpSpPr>
          <p:cNvPr id="15" name="object 15"/>
          <p:cNvGrpSpPr/>
          <p:nvPr/>
        </p:nvGrpSpPr>
        <p:grpSpPr>
          <a:xfrm>
            <a:off x="5250827" y="3749802"/>
            <a:ext cx="4017645" cy="2701290"/>
            <a:chOff x="5250827" y="3749802"/>
            <a:chExt cx="4017645" cy="2701290"/>
          </a:xfrm>
        </p:grpSpPr>
        <p:sp>
          <p:nvSpPr>
            <p:cNvPr id="16" name="object 16"/>
            <p:cNvSpPr/>
            <p:nvPr/>
          </p:nvSpPr>
          <p:spPr>
            <a:xfrm>
              <a:off x="5250827" y="3749802"/>
              <a:ext cx="2165985" cy="1812289"/>
            </a:xfrm>
            <a:custGeom>
              <a:avLst/>
              <a:gdLst/>
              <a:ahLst/>
              <a:cxnLst/>
              <a:rect l="l" t="t" r="r" b="b"/>
              <a:pathLst>
                <a:path w="2165984" h="1812289">
                  <a:moveTo>
                    <a:pt x="2165604" y="906018"/>
                  </a:moveTo>
                  <a:lnTo>
                    <a:pt x="1712976" y="0"/>
                  </a:lnTo>
                  <a:lnTo>
                    <a:pt x="453389" y="0"/>
                  </a:lnTo>
                  <a:lnTo>
                    <a:pt x="0" y="906018"/>
                  </a:lnTo>
                  <a:lnTo>
                    <a:pt x="453390" y="1812036"/>
                  </a:lnTo>
                  <a:lnTo>
                    <a:pt x="1712976" y="1812036"/>
                  </a:lnTo>
                  <a:lnTo>
                    <a:pt x="2165604" y="906018"/>
                  </a:lnTo>
                  <a:close/>
                </a:path>
              </a:pathLst>
            </a:custGeom>
            <a:solidFill>
              <a:srgbClr val="FFCCCC"/>
            </a:solidFill>
          </p:spPr>
          <p:txBody>
            <a:bodyPr wrap="square" lIns="0" tIns="0" rIns="0" bIns="0" rtlCol="0"/>
            <a:lstStyle/>
            <a:p>
              <a:endParaRPr/>
            </a:p>
          </p:txBody>
        </p:sp>
        <p:sp>
          <p:nvSpPr>
            <p:cNvPr id="17" name="object 17"/>
            <p:cNvSpPr/>
            <p:nvPr/>
          </p:nvSpPr>
          <p:spPr>
            <a:xfrm>
              <a:off x="7102474" y="4639818"/>
              <a:ext cx="2165985" cy="1811655"/>
            </a:xfrm>
            <a:custGeom>
              <a:avLst/>
              <a:gdLst/>
              <a:ahLst/>
              <a:cxnLst/>
              <a:rect l="l" t="t" r="r" b="b"/>
              <a:pathLst>
                <a:path w="2165984" h="1811654">
                  <a:moveTo>
                    <a:pt x="2165604" y="906018"/>
                  </a:moveTo>
                  <a:lnTo>
                    <a:pt x="1712976" y="0"/>
                  </a:lnTo>
                  <a:lnTo>
                    <a:pt x="453389" y="0"/>
                  </a:lnTo>
                  <a:lnTo>
                    <a:pt x="0" y="906018"/>
                  </a:lnTo>
                  <a:lnTo>
                    <a:pt x="453390" y="1811274"/>
                  </a:lnTo>
                  <a:lnTo>
                    <a:pt x="1712976" y="1811274"/>
                  </a:lnTo>
                  <a:lnTo>
                    <a:pt x="2165604" y="906018"/>
                  </a:lnTo>
                  <a:close/>
                </a:path>
              </a:pathLst>
            </a:custGeom>
            <a:solidFill>
              <a:srgbClr val="FFFF66"/>
            </a:solidFill>
          </p:spPr>
          <p:txBody>
            <a:bodyPr wrap="square" lIns="0" tIns="0" rIns="0" bIns="0" rtlCol="0"/>
            <a:lstStyle/>
            <a:p>
              <a:endParaRPr/>
            </a:p>
          </p:txBody>
        </p:sp>
      </p:grpSp>
      <p:sp>
        <p:nvSpPr>
          <p:cNvPr id="18" name="object 18"/>
          <p:cNvSpPr txBox="1"/>
          <p:nvPr/>
        </p:nvSpPr>
        <p:spPr>
          <a:xfrm>
            <a:off x="7838827" y="5122417"/>
            <a:ext cx="693420" cy="826769"/>
          </a:xfrm>
          <a:prstGeom prst="rect">
            <a:avLst/>
          </a:prstGeom>
        </p:spPr>
        <p:txBody>
          <a:bodyPr vert="horz" wrap="square" lIns="0" tIns="11430" rIns="0" bIns="0" rtlCol="0">
            <a:spAutoFit/>
          </a:bodyPr>
          <a:lstStyle/>
          <a:p>
            <a:pPr marL="12700" marR="5080">
              <a:lnSpc>
                <a:spcPct val="101200"/>
              </a:lnSpc>
              <a:spcBef>
                <a:spcPts val="90"/>
              </a:spcBef>
            </a:pPr>
            <a:r>
              <a:rPr sz="2600" b="1" dirty="0">
                <a:latin typeface="Microsoft JhengHei"/>
                <a:cs typeface="Microsoft JhengHei"/>
              </a:rPr>
              <a:t>衛</a:t>
            </a:r>
            <a:r>
              <a:rPr sz="2600" b="1" spc="-50" dirty="0">
                <a:latin typeface="Microsoft JhengHei"/>
                <a:cs typeface="Microsoft JhengHei"/>
              </a:rPr>
              <a:t>教</a:t>
            </a:r>
            <a:r>
              <a:rPr sz="2600" b="1" dirty="0">
                <a:latin typeface="Microsoft JhengHei"/>
                <a:cs typeface="Microsoft JhengHei"/>
              </a:rPr>
              <a:t>宣</a:t>
            </a:r>
            <a:r>
              <a:rPr sz="2600" b="1" spc="-50" dirty="0">
                <a:latin typeface="Microsoft JhengHei"/>
                <a:cs typeface="Microsoft JhengHei"/>
              </a:rPr>
              <a:t>導</a:t>
            </a:r>
            <a:endParaRPr sz="2600">
              <a:latin typeface="Microsoft JhengHei"/>
              <a:cs typeface="Microsoft JhengHei"/>
            </a:endParaRPr>
          </a:p>
        </p:txBody>
      </p:sp>
      <p:grpSp>
        <p:nvGrpSpPr>
          <p:cNvPr id="19" name="object 19"/>
          <p:cNvGrpSpPr/>
          <p:nvPr/>
        </p:nvGrpSpPr>
        <p:grpSpPr>
          <a:xfrm>
            <a:off x="5583059" y="2753867"/>
            <a:ext cx="3685540" cy="2653030"/>
            <a:chOff x="5583059" y="2753867"/>
            <a:chExt cx="3685540" cy="2653030"/>
          </a:xfrm>
        </p:grpSpPr>
        <p:sp>
          <p:nvSpPr>
            <p:cNvPr id="20" name="object 20"/>
            <p:cNvSpPr/>
            <p:nvPr/>
          </p:nvSpPr>
          <p:spPr>
            <a:xfrm>
              <a:off x="7102474" y="2753867"/>
              <a:ext cx="2165985" cy="1811655"/>
            </a:xfrm>
            <a:custGeom>
              <a:avLst/>
              <a:gdLst/>
              <a:ahLst/>
              <a:cxnLst/>
              <a:rect l="l" t="t" r="r" b="b"/>
              <a:pathLst>
                <a:path w="2165984" h="1811654">
                  <a:moveTo>
                    <a:pt x="2165604" y="905256"/>
                  </a:moveTo>
                  <a:lnTo>
                    <a:pt x="1712976" y="0"/>
                  </a:lnTo>
                  <a:lnTo>
                    <a:pt x="453389" y="0"/>
                  </a:lnTo>
                  <a:lnTo>
                    <a:pt x="0" y="905256"/>
                  </a:lnTo>
                  <a:lnTo>
                    <a:pt x="453390" y="1811274"/>
                  </a:lnTo>
                  <a:lnTo>
                    <a:pt x="1712976" y="1811274"/>
                  </a:lnTo>
                  <a:lnTo>
                    <a:pt x="2165604" y="905256"/>
                  </a:lnTo>
                  <a:close/>
                </a:path>
              </a:pathLst>
            </a:custGeom>
            <a:solidFill>
              <a:srgbClr val="FFFF66"/>
            </a:solidFill>
          </p:spPr>
          <p:txBody>
            <a:bodyPr wrap="square" lIns="0" tIns="0" rIns="0" bIns="0" rtlCol="0"/>
            <a:lstStyle/>
            <a:p>
              <a:endParaRPr/>
            </a:p>
          </p:txBody>
        </p:sp>
        <p:pic>
          <p:nvPicPr>
            <p:cNvPr id="21" name="object 21"/>
            <p:cNvPicPr/>
            <p:nvPr/>
          </p:nvPicPr>
          <p:blipFill>
            <a:blip r:embed="rId4" cstate="print"/>
            <a:stretch>
              <a:fillRect/>
            </a:stretch>
          </p:blipFill>
          <p:spPr>
            <a:xfrm>
              <a:off x="5583059" y="3893057"/>
              <a:ext cx="1513332" cy="1513332"/>
            </a:xfrm>
            <a:prstGeom prst="rect">
              <a:avLst/>
            </a:prstGeom>
          </p:spPr>
        </p:pic>
        <p:pic>
          <p:nvPicPr>
            <p:cNvPr id="22" name="object 22"/>
            <p:cNvPicPr/>
            <p:nvPr/>
          </p:nvPicPr>
          <p:blipFill>
            <a:blip r:embed="rId5" cstate="print"/>
            <a:stretch>
              <a:fillRect/>
            </a:stretch>
          </p:blipFill>
          <p:spPr>
            <a:xfrm>
              <a:off x="7403477" y="3024377"/>
              <a:ext cx="1505711" cy="1359408"/>
            </a:xfrm>
            <a:prstGeom prst="rect">
              <a:avLst/>
            </a:prstGeom>
          </p:spPr>
        </p:pic>
      </p:grpSp>
      <p:grpSp>
        <p:nvGrpSpPr>
          <p:cNvPr id="23" name="object 23"/>
          <p:cNvGrpSpPr/>
          <p:nvPr/>
        </p:nvGrpSpPr>
        <p:grpSpPr>
          <a:xfrm>
            <a:off x="261251" y="816102"/>
            <a:ext cx="1013460" cy="951230"/>
            <a:chOff x="261251" y="816102"/>
            <a:chExt cx="1013460" cy="951230"/>
          </a:xfrm>
        </p:grpSpPr>
        <p:pic>
          <p:nvPicPr>
            <p:cNvPr id="24" name="object 24"/>
            <p:cNvPicPr/>
            <p:nvPr/>
          </p:nvPicPr>
          <p:blipFill>
            <a:blip r:embed="rId6" cstate="print"/>
            <a:stretch>
              <a:fillRect/>
            </a:stretch>
          </p:blipFill>
          <p:spPr>
            <a:xfrm>
              <a:off x="261251" y="816102"/>
              <a:ext cx="1013460" cy="950976"/>
            </a:xfrm>
            <a:prstGeom prst="rect">
              <a:avLst/>
            </a:prstGeom>
          </p:spPr>
        </p:pic>
        <p:pic>
          <p:nvPicPr>
            <p:cNvPr id="25" name="object 25"/>
            <p:cNvPicPr/>
            <p:nvPr/>
          </p:nvPicPr>
          <p:blipFill>
            <a:blip r:embed="rId7" cstate="print"/>
            <a:stretch>
              <a:fillRect/>
            </a:stretch>
          </p:blipFill>
          <p:spPr>
            <a:xfrm>
              <a:off x="441845" y="950214"/>
              <a:ext cx="649223" cy="640841"/>
            </a:xfrm>
            <a:prstGeom prst="rect">
              <a:avLst/>
            </a:prstGeom>
          </p:spPr>
        </p:pic>
      </p:grpSp>
      <p:sp>
        <p:nvSpPr>
          <p:cNvPr id="26" name="object 26"/>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151</a:t>
            </a:fld>
            <a:endParaRPr spc="-25" dirty="0"/>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082294"/>
            <a:ext cx="4835525" cy="506730"/>
          </a:xfrm>
          <a:prstGeom prst="rect">
            <a:avLst/>
          </a:prstGeom>
        </p:spPr>
        <p:txBody>
          <a:bodyPr vert="horz" wrap="square" lIns="0" tIns="13335" rIns="0" bIns="0" rtlCol="0">
            <a:spAutoFit/>
          </a:bodyPr>
          <a:lstStyle/>
          <a:p>
            <a:pPr marL="12700">
              <a:lnSpc>
                <a:spcPct val="100000"/>
              </a:lnSpc>
              <a:spcBef>
                <a:spcPts val="105"/>
              </a:spcBef>
            </a:pPr>
            <a:r>
              <a:rPr spc="-5" dirty="0"/>
              <a:t>危險性行為之範圍標準修訂</a:t>
            </a:r>
          </a:p>
        </p:txBody>
      </p:sp>
      <p:sp>
        <p:nvSpPr>
          <p:cNvPr id="4" name="object 4"/>
          <p:cNvSpPr txBox="1"/>
          <p:nvPr/>
        </p:nvSpPr>
        <p:spPr>
          <a:xfrm>
            <a:off x="295789" y="1878703"/>
            <a:ext cx="10113645" cy="1126490"/>
          </a:xfrm>
          <a:prstGeom prst="rect">
            <a:avLst/>
          </a:prstGeom>
        </p:spPr>
        <p:txBody>
          <a:bodyPr vert="horz" wrap="square" lIns="0" tIns="44450" rIns="0" bIns="0" rtlCol="0">
            <a:spAutoFit/>
          </a:bodyPr>
          <a:lstStyle/>
          <a:p>
            <a:pPr marL="313055" indent="-300990">
              <a:lnSpc>
                <a:spcPct val="100000"/>
              </a:lnSpc>
              <a:spcBef>
                <a:spcPts val="350"/>
              </a:spcBef>
              <a:buFont typeface="Arial MT"/>
              <a:buChar char="•"/>
              <a:tabLst>
                <a:tab pos="313055" algn="l"/>
                <a:tab pos="313690" algn="l"/>
              </a:tabLst>
            </a:pPr>
            <a:r>
              <a:rPr sz="1750" spc="75" dirty="0">
                <a:solidFill>
                  <a:srgbClr val="3F3F3F"/>
                </a:solidFill>
                <a:latin typeface="Microsoft JhengHei"/>
                <a:cs typeface="Microsoft JhengHei"/>
              </a:rPr>
              <a:t>修訂「</a:t>
            </a:r>
            <a:r>
              <a:rPr sz="1750" b="1" spc="80" dirty="0">
                <a:solidFill>
                  <a:srgbClr val="3F3F3F"/>
                </a:solidFill>
                <a:latin typeface="Microsoft JhengHei"/>
                <a:cs typeface="Microsoft JhengHei"/>
              </a:rPr>
              <a:t>危險性行為之範圍標準</a:t>
            </a:r>
            <a:r>
              <a:rPr sz="1750" spc="80" dirty="0">
                <a:solidFill>
                  <a:srgbClr val="3F3F3F"/>
                </a:solidFill>
                <a:latin typeface="Microsoft JhengHei"/>
                <a:cs typeface="Microsoft JhengHei"/>
              </a:rPr>
              <a:t>」，將判斷要件，除</a:t>
            </a:r>
            <a:r>
              <a:rPr sz="1750" spc="75" dirty="0">
                <a:solidFill>
                  <a:srgbClr val="585858"/>
                </a:solidFill>
                <a:latin typeface="Microsoft JhengHei"/>
                <a:cs typeface="Microsoft JhengHei"/>
              </a:rPr>
              <a:t>「未經隔絕器官黏膜或體液⽽直接接觸」，且</a:t>
            </a:r>
            <a:endParaRPr sz="1750">
              <a:latin typeface="Microsoft JhengHei"/>
              <a:cs typeface="Microsoft JhengHei"/>
            </a:endParaRPr>
          </a:p>
          <a:p>
            <a:pPr marL="313690" marR="15240" indent="-635">
              <a:lnSpc>
                <a:spcPts val="3160"/>
              </a:lnSpc>
              <a:spcBef>
                <a:spcPts val="95"/>
              </a:spcBef>
            </a:pPr>
            <a:r>
              <a:rPr sz="1750" dirty="0">
                <a:solidFill>
                  <a:srgbClr val="585858"/>
                </a:solidFill>
                <a:latin typeface="Microsoft JhengHei"/>
                <a:cs typeface="Microsoft JhengHei"/>
              </a:rPr>
              <a:t>「</a:t>
            </a:r>
            <a:r>
              <a:rPr sz="2450" b="1" dirty="0">
                <a:solidFill>
                  <a:srgbClr val="5B9BD5"/>
                </a:solidFill>
                <a:latin typeface="Microsoft JhengHei"/>
                <a:cs typeface="Microsoft JhengHei"/>
              </a:rPr>
              <a:t>經醫學評估</a:t>
            </a:r>
            <a:r>
              <a:rPr sz="1750" dirty="0">
                <a:solidFill>
                  <a:srgbClr val="585858"/>
                </a:solidFill>
                <a:latin typeface="Microsoft JhengHei"/>
                <a:cs typeface="Microsoft JhengHei"/>
              </a:rPr>
              <a:t>有</a:t>
            </a:r>
            <a:r>
              <a:rPr sz="2450" b="1" u="heavy" dirty="0">
                <a:solidFill>
                  <a:srgbClr val="5B9BD5"/>
                </a:solidFill>
                <a:uFill>
                  <a:solidFill>
                    <a:srgbClr val="5B9BD5"/>
                  </a:solidFill>
                </a:uFill>
                <a:latin typeface="Microsoft JhengHei"/>
                <a:cs typeface="Microsoft JhengHei"/>
              </a:rPr>
              <a:t>重大</a:t>
            </a:r>
            <a:r>
              <a:rPr sz="1750" dirty="0">
                <a:solidFill>
                  <a:srgbClr val="585858"/>
                </a:solidFill>
                <a:latin typeface="Microsoft JhengHei"/>
                <a:cs typeface="Microsoft JhengHei"/>
              </a:rPr>
              <a:t>傳染風險」造成人類免疫缺乏病毒感染之性行為</a:t>
            </a:r>
            <a:r>
              <a:rPr sz="1750" dirty="0">
                <a:solidFill>
                  <a:srgbClr val="3F3F3F"/>
                </a:solidFill>
                <a:latin typeface="Microsoft JhengHei"/>
                <a:cs typeface="Microsoft JhengHei"/>
              </a:rPr>
              <a:t>，並於</a:t>
            </a:r>
            <a:r>
              <a:rPr sz="2450" b="1" spc="-10" dirty="0">
                <a:solidFill>
                  <a:srgbClr val="5B9BD5"/>
                </a:solidFill>
                <a:latin typeface="Microsoft JhengHei"/>
                <a:cs typeface="Microsoft JhengHei"/>
              </a:rPr>
              <a:t>2021</a:t>
            </a:r>
            <a:r>
              <a:rPr sz="1750" dirty="0">
                <a:solidFill>
                  <a:srgbClr val="3F3F3F"/>
                </a:solidFill>
                <a:latin typeface="Microsoft JhengHei"/>
                <a:cs typeface="Microsoft JhengHei"/>
              </a:rPr>
              <a:t>年</a:t>
            </a:r>
            <a:r>
              <a:rPr sz="2450" b="1" dirty="0">
                <a:solidFill>
                  <a:srgbClr val="5B9BD5"/>
                </a:solidFill>
                <a:latin typeface="Microsoft JhengHei"/>
                <a:cs typeface="Microsoft JhengHei"/>
              </a:rPr>
              <a:t>7</a:t>
            </a:r>
            <a:r>
              <a:rPr sz="1750" dirty="0">
                <a:solidFill>
                  <a:srgbClr val="3F3F3F"/>
                </a:solidFill>
                <a:latin typeface="Microsoft JhengHei"/>
                <a:cs typeface="Microsoft JhengHei"/>
              </a:rPr>
              <a:t>月</a:t>
            </a:r>
            <a:r>
              <a:rPr sz="2450" b="1" dirty="0">
                <a:solidFill>
                  <a:srgbClr val="5B9BD5"/>
                </a:solidFill>
                <a:latin typeface="Microsoft JhengHei"/>
                <a:cs typeface="Microsoft JhengHei"/>
              </a:rPr>
              <a:t>2</a:t>
            </a:r>
            <a:r>
              <a:rPr sz="1750" spc="-50" dirty="0">
                <a:solidFill>
                  <a:srgbClr val="3F3F3F"/>
                </a:solidFill>
                <a:latin typeface="Microsoft JhengHei"/>
                <a:cs typeface="Microsoft JhengHei"/>
              </a:rPr>
              <a:t>日</a:t>
            </a:r>
            <a:r>
              <a:rPr sz="1750" spc="-5" dirty="0">
                <a:solidFill>
                  <a:srgbClr val="3F3F3F"/>
                </a:solidFill>
                <a:latin typeface="Microsoft JhengHei"/>
                <a:cs typeface="Microsoft JhengHei"/>
              </a:rPr>
              <a:t>公布施行，以符合最新科學及醫學實證。</a:t>
            </a:r>
            <a:endParaRPr sz="1750">
              <a:latin typeface="Microsoft JhengHei"/>
              <a:cs typeface="Microsoft JhengHei"/>
            </a:endParaRPr>
          </a:p>
        </p:txBody>
      </p:sp>
      <p:graphicFrame>
        <p:nvGraphicFramePr>
          <p:cNvPr id="5" name="object 5"/>
          <p:cNvGraphicFramePr>
            <a:graphicFrameLocks noGrp="1"/>
          </p:cNvGraphicFramePr>
          <p:nvPr/>
        </p:nvGraphicFramePr>
        <p:xfrm>
          <a:off x="419512" y="3141490"/>
          <a:ext cx="9996805" cy="3235960"/>
        </p:xfrm>
        <a:graphic>
          <a:graphicData uri="http://schemas.openxmlformats.org/drawingml/2006/table">
            <a:tbl>
              <a:tblPr firstRow="1" bandRow="1">
                <a:tableStyleId>{2D5ABB26-0587-4C30-8999-92F81FD0307C}</a:tableStyleId>
              </a:tblPr>
              <a:tblGrid>
                <a:gridCol w="2150110">
                  <a:extLst>
                    <a:ext uri="{9D8B030D-6E8A-4147-A177-3AD203B41FA5}">
                      <a16:colId xmlns:a16="http://schemas.microsoft.com/office/drawing/2014/main" val="20000"/>
                    </a:ext>
                  </a:extLst>
                </a:gridCol>
                <a:gridCol w="2150744">
                  <a:extLst>
                    <a:ext uri="{9D8B030D-6E8A-4147-A177-3AD203B41FA5}">
                      <a16:colId xmlns:a16="http://schemas.microsoft.com/office/drawing/2014/main" val="20001"/>
                    </a:ext>
                  </a:extLst>
                </a:gridCol>
                <a:gridCol w="5683250">
                  <a:extLst>
                    <a:ext uri="{9D8B030D-6E8A-4147-A177-3AD203B41FA5}">
                      <a16:colId xmlns:a16="http://schemas.microsoft.com/office/drawing/2014/main" val="20002"/>
                    </a:ext>
                  </a:extLst>
                </a:gridCol>
              </a:tblGrid>
              <a:tr h="334645">
                <a:tc>
                  <a:txBody>
                    <a:bodyPr/>
                    <a:lstStyle/>
                    <a:p>
                      <a:pPr algn="ctr">
                        <a:lnSpc>
                          <a:spcPct val="100000"/>
                        </a:lnSpc>
                        <a:spcBef>
                          <a:spcPts val="254"/>
                        </a:spcBef>
                      </a:pPr>
                      <a:r>
                        <a:rPr sz="1400" b="1" spc="-15" dirty="0">
                          <a:solidFill>
                            <a:srgbClr val="FFFFFF"/>
                          </a:solidFill>
                          <a:latin typeface="Microsoft JhengHei"/>
                          <a:cs typeface="Microsoft JhengHei"/>
                        </a:rPr>
                        <a:t>修正條文</a:t>
                      </a:r>
                      <a:endParaRPr sz="1400">
                        <a:latin typeface="Microsoft JhengHei"/>
                        <a:cs typeface="Microsoft JhengHei"/>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9999"/>
                    </a:solidFill>
                  </a:tcPr>
                </a:tc>
                <a:tc>
                  <a:txBody>
                    <a:bodyPr/>
                    <a:lstStyle/>
                    <a:p>
                      <a:pPr marL="635" algn="ctr">
                        <a:lnSpc>
                          <a:spcPct val="100000"/>
                        </a:lnSpc>
                        <a:spcBef>
                          <a:spcPts val="254"/>
                        </a:spcBef>
                      </a:pPr>
                      <a:r>
                        <a:rPr sz="1400" b="1" spc="-20" dirty="0">
                          <a:solidFill>
                            <a:srgbClr val="FFFFFF"/>
                          </a:solidFill>
                          <a:latin typeface="Microsoft JhengHei"/>
                          <a:cs typeface="Microsoft JhengHei"/>
                        </a:rPr>
                        <a:t>原條文</a:t>
                      </a:r>
                      <a:endParaRPr sz="1400">
                        <a:latin typeface="Microsoft JhengHei"/>
                        <a:cs typeface="Microsoft JhengHei"/>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9999"/>
                    </a:solidFill>
                  </a:tcPr>
                </a:tc>
                <a:tc>
                  <a:txBody>
                    <a:bodyPr/>
                    <a:lstStyle/>
                    <a:p>
                      <a:pPr algn="ctr">
                        <a:lnSpc>
                          <a:spcPct val="100000"/>
                        </a:lnSpc>
                        <a:spcBef>
                          <a:spcPts val="254"/>
                        </a:spcBef>
                      </a:pPr>
                      <a:r>
                        <a:rPr sz="1400" b="1" spc="-25" dirty="0">
                          <a:solidFill>
                            <a:srgbClr val="FFFFFF"/>
                          </a:solidFill>
                          <a:latin typeface="Microsoft JhengHei"/>
                          <a:cs typeface="Microsoft JhengHei"/>
                        </a:rPr>
                        <a:t>說明</a:t>
                      </a:r>
                      <a:endParaRPr sz="1400">
                        <a:latin typeface="Microsoft JhengHei"/>
                        <a:cs typeface="Microsoft JhengHei"/>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9999"/>
                    </a:solidFill>
                  </a:tcPr>
                </a:tc>
                <a:extLst>
                  <a:ext uri="{0D108BD9-81ED-4DB2-BD59-A6C34878D82A}">
                    <a16:rowId xmlns:a16="http://schemas.microsoft.com/office/drawing/2014/main" val="10000"/>
                  </a:ext>
                </a:extLst>
              </a:tr>
              <a:tr h="1591310">
                <a:tc>
                  <a:txBody>
                    <a:bodyPr/>
                    <a:lstStyle/>
                    <a:p>
                      <a:pPr marL="80645" marR="100330">
                        <a:lnSpc>
                          <a:spcPct val="120300"/>
                        </a:lnSpc>
                        <a:spcBef>
                          <a:spcPts val="85"/>
                        </a:spcBef>
                      </a:pPr>
                      <a:r>
                        <a:rPr sz="1400" b="1" spc="15" dirty="0">
                          <a:latin typeface="Microsoft JhengHei"/>
                          <a:cs typeface="Microsoft JhengHei"/>
                        </a:rPr>
                        <a:t>第⼆條 危險性行為之範</a:t>
                      </a:r>
                      <a:r>
                        <a:rPr sz="1400" b="1" spc="-5" dirty="0">
                          <a:latin typeface="Microsoft JhengHei"/>
                          <a:cs typeface="Microsoft JhengHei"/>
                        </a:rPr>
                        <a:t>圍，指未經隔絕器官黏膜</a:t>
                      </a:r>
                      <a:r>
                        <a:rPr sz="1400" b="1" dirty="0">
                          <a:latin typeface="Microsoft JhengHei"/>
                          <a:cs typeface="Microsoft JhengHei"/>
                        </a:rPr>
                        <a:t>或體液而直接接觸，</a:t>
                      </a:r>
                      <a:r>
                        <a:rPr sz="1400" b="1" spc="-25" dirty="0">
                          <a:solidFill>
                            <a:srgbClr val="C00000"/>
                          </a:solidFill>
                          <a:latin typeface="Microsoft JhengHei"/>
                          <a:cs typeface="Microsoft JhengHei"/>
                        </a:rPr>
                        <a:t>且經</a:t>
                      </a:r>
                      <a:r>
                        <a:rPr sz="1400" b="1" dirty="0">
                          <a:latin typeface="Microsoft JhengHei"/>
                          <a:cs typeface="Microsoft JhengHei"/>
                        </a:rPr>
                        <a:t>醫學評估</a:t>
                      </a:r>
                      <a:r>
                        <a:rPr sz="1400" b="1" spc="-10" dirty="0">
                          <a:solidFill>
                            <a:srgbClr val="C00000"/>
                          </a:solidFill>
                          <a:latin typeface="Microsoft JhengHei"/>
                          <a:cs typeface="Microsoft JhengHei"/>
                        </a:rPr>
                        <a:t>有重大傳染風險</a:t>
                      </a:r>
                      <a:r>
                        <a:rPr sz="1400" b="1" spc="-5" dirty="0">
                          <a:latin typeface="Microsoft JhengHei"/>
                          <a:cs typeface="Microsoft JhengHei"/>
                        </a:rPr>
                        <a:t>造成⼈類免疫缺乏病毒感</a:t>
                      </a:r>
                      <a:r>
                        <a:rPr sz="1400" b="1" spc="-10" dirty="0">
                          <a:latin typeface="Microsoft JhengHei"/>
                          <a:cs typeface="Microsoft JhengHei"/>
                        </a:rPr>
                        <a:t>染之性行為。</a:t>
                      </a:r>
                      <a:endParaRPr sz="1400">
                        <a:latin typeface="Microsoft JhengHei"/>
                        <a:cs typeface="Microsoft JhengHei"/>
                      </a:endParaRPr>
                    </a:p>
                  </a:txBody>
                  <a:tcPr marL="0" marR="0" marT="10795" marB="0">
                    <a:lnL w="12700">
                      <a:solidFill>
                        <a:srgbClr val="FFFFFF"/>
                      </a:solidFill>
                      <a:prstDash val="solid"/>
                    </a:lnL>
                    <a:lnR w="12700">
                      <a:solidFill>
                        <a:srgbClr val="FFFFFF"/>
                      </a:solidFill>
                      <a:prstDash val="solid"/>
                    </a:lnR>
                    <a:lnT w="38100">
                      <a:solidFill>
                        <a:srgbClr val="FFFFFF"/>
                      </a:solidFill>
                      <a:prstDash val="solid"/>
                    </a:lnT>
                    <a:solidFill>
                      <a:srgbClr val="CBDEDE"/>
                    </a:solidFill>
                  </a:tcPr>
                </a:tc>
                <a:tc>
                  <a:txBody>
                    <a:bodyPr/>
                    <a:lstStyle/>
                    <a:p>
                      <a:pPr marL="80645" marR="100965">
                        <a:lnSpc>
                          <a:spcPct val="120300"/>
                        </a:lnSpc>
                        <a:spcBef>
                          <a:spcPts val="90"/>
                        </a:spcBef>
                      </a:pPr>
                      <a:r>
                        <a:rPr sz="1400" b="1" spc="15" dirty="0">
                          <a:latin typeface="Microsoft JhengHei"/>
                          <a:cs typeface="Microsoft JhengHei"/>
                        </a:rPr>
                        <a:t>第⼆條 危險性行為之範</a:t>
                      </a:r>
                      <a:r>
                        <a:rPr sz="1400" b="1" spc="-5" dirty="0">
                          <a:latin typeface="Microsoft JhengHei"/>
                          <a:cs typeface="Microsoft JhengHei"/>
                        </a:rPr>
                        <a:t>圍，指未經隔絕器官黏膜或體液而直接接觸，醫學</a:t>
                      </a:r>
                      <a:r>
                        <a:rPr sz="1400" b="1" u="sng" dirty="0">
                          <a:uFill>
                            <a:solidFill>
                              <a:srgbClr val="000000"/>
                            </a:solidFill>
                          </a:uFill>
                          <a:latin typeface="Microsoft JhengHei"/>
                          <a:cs typeface="Microsoft JhengHei"/>
                        </a:rPr>
                        <a:t>上</a:t>
                      </a:r>
                      <a:r>
                        <a:rPr sz="1400" b="1" dirty="0">
                          <a:latin typeface="Microsoft JhengHei"/>
                          <a:cs typeface="Microsoft JhengHei"/>
                        </a:rPr>
                        <a:t>評估</a:t>
                      </a:r>
                      <a:r>
                        <a:rPr sz="1400" b="1" u="sng" dirty="0">
                          <a:uFill>
                            <a:solidFill>
                              <a:srgbClr val="000000"/>
                            </a:solidFill>
                          </a:uFill>
                          <a:latin typeface="Microsoft JhengHei"/>
                          <a:cs typeface="Microsoft JhengHei"/>
                        </a:rPr>
                        <a:t>可能</a:t>
                      </a:r>
                      <a:r>
                        <a:rPr sz="1400" b="1" spc="-10" dirty="0">
                          <a:latin typeface="Microsoft JhengHei"/>
                          <a:cs typeface="Microsoft JhengHei"/>
                        </a:rPr>
                        <a:t>造成⼈類免疫</a:t>
                      </a:r>
                      <a:r>
                        <a:rPr sz="1400" b="1" spc="-5" dirty="0">
                          <a:latin typeface="Microsoft JhengHei"/>
                          <a:cs typeface="Microsoft JhengHei"/>
                        </a:rPr>
                        <a:t>缺乏病毒感染之性行為。</a:t>
                      </a:r>
                      <a:endParaRPr sz="1400">
                        <a:latin typeface="Microsoft JhengHei"/>
                        <a:cs typeface="Microsoft JhengHei"/>
                      </a:endParaRPr>
                    </a:p>
                  </a:txBody>
                  <a:tcPr marL="0" marR="0" marT="11430" marB="0">
                    <a:lnL w="12700">
                      <a:solidFill>
                        <a:srgbClr val="FFFFFF"/>
                      </a:solidFill>
                      <a:prstDash val="solid"/>
                    </a:lnL>
                    <a:lnR w="12700">
                      <a:solidFill>
                        <a:srgbClr val="FFFFFF"/>
                      </a:solidFill>
                      <a:prstDash val="solid"/>
                    </a:lnR>
                    <a:lnT w="38100">
                      <a:solidFill>
                        <a:srgbClr val="FFFFFF"/>
                      </a:solidFill>
                      <a:prstDash val="solid"/>
                    </a:lnT>
                    <a:solidFill>
                      <a:srgbClr val="CBDEDE"/>
                    </a:solidFill>
                  </a:tcPr>
                </a:tc>
                <a:tc>
                  <a:txBody>
                    <a:bodyPr/>
                    <a:lstStyle/>
                    <a:p>
                      <a:pPr marL="381000" marR="69850" indent="-301625">
                        <a:lnSpc>
                          <a:spcPts val="2360"/>
                        </a:lnSpc>
                        <a:spcBef>
                          <a:spcPts val="204"/>
                        </a:spcBef>
                      </a:pPr>
                      <a:r>
                        <a:rPr sz="1300" dirty="0">
                          <a:latin typeface="Microsoft JhengHei"/>
                          <a:cs typeface="Microsoft JhengHei"/>
                        </a:rPr>
                        <a:t>⼀</a:t>
                      </a:r>
                      <a:r>
                        <a:rPr sz="1300" spc="155" dirty="0">
                          <a:latin typeface="Microsoft JhengHei"/>
                          <a:cs typeface="Microsoft JhengHei"/>
                        </a:rPr>
                        <a:t>. 依</a:t>
                      </a:r>
                      <a:r>
                        <a:rPr sz="1300" spc="50" dirty="0">
                          <a:latin typeface="Microsoft JhengHei"/>
                          <a:cs typeface="Microsoft JhengHei"/>
                        </a:rPr>
                        <a:t>據聯合國愛滋病規劃署</a:t>
                      </a:r>
                      <a:r>
                        <a:rPr sz="1300" dirty="0">
                          <a:latin typeface="Microsoft JhengHei"/>
                          <a:cs typeface="Microsoft JhengHei"/>
                        </a:rPr>
                        <a:t>(UNAIDS)指引，對未造成實際傳染仍要課</a:t>
                      </a:r>
                      <a:r>
                        <a:rPr sz="1300" spc="-50" dirty="0">
                          <a:latin typeface="Microsoft JhengHei"/>
                          <a:cs typeface="Microsoft JhengHei"/>
                        </a:rPr>
                        <a:t>予</a:t>
                      </a:r>
                      <a:r>
                        <a:rPr sz="1300" dirty="0">
                          <a:latin typeface="Microsoft JhengHei"/>
                          <a:cs typeface="Microsoft JhengHei"/>
                        </a:rPr>
                        <a:t>刑事責任，應僅限於涉及重大傳染風險之行為；是否構成重大傳染風</a:t>
                      </a:r>
                      <a:r>
                        <a:rPr sz="1300" spc="-50" dirty="0">
                          <a:latin typeface="Microsoft JhengHei"/>
                          <a:cs typeface="Microsoft JhengHei"/>
                        </a:rPr>
                        <a:t>險</a:t>
                      </a:r>
                      <a:endParaRPr sz="1300">
                        <a:latin typeface="Microsoft JhengHei"/>
                        <a:cs typeface="Microsoft JhengHei"/>
                      </a:endParaRPr>
                    </a:p>
                    <a:p>
                      <a:pPr marL="380365">
                        <a:lnSpc>
                          <a:spcPct val="100000"/>
                        </a:lnSpc>
                        <a:spcBef>
                          <a:spcPts val="600"/>
                        </a:spcBef>
                      </a:pPr>
                      <a:r>
                        <a:rPr sz="1300" dirty="0">
                          <a:latin typeface="Microsoft JhengHei"/>
                          <a:cs typeface="Microsoft JhengHei"/>
                        </a:rPr>
                        <a:t>應依照最佳可得知之科學及醫學證據綜合判定</a:t>
                      </a:r>
                      <a:r>
                        <a:rPr sz="1300" spc="-50" dirty="0">
                          <a:latin typeface="Microsoft JhengHei"/>
                          <a:cs typeface="Microsoft JhengHei"/>
                        </a:rPr>
                        <a:t>。</a:t>
                      </a:r>
                      <a:endParaRPr sz="1300">
                        <a:latin typeface="Microsoft JhengHei"/>
                        <a:cs typeface="Microsoft JhengHei"/>
                      </a:endParaRPr>
                    </a:p>
                    <a:p>
                      <a:pPr marL="380365" marR="50800" indent="-301625">
                        <a:lnSpc>
                          <a:spcPct val="151900"/>
                        </a:lnSpc>
                        <a:spcBef>
                          <a:spcPts val="260"/>
                        </a:spcBef>
                      </a:pPr>
                      <a:r>
                        <a:rPr sz="1300" dirty="0">
                          <a:latin typeface="Microsoft JhengHei"/>
                          <a:cs typeface="Microsoft JhengHei"/>
                        </a:rPr>
                        <a:t>二</a:t>
                      </a:r>
                      <a:r>
                        <a:rPr sz="1300" spc="140" dirty="0">
                          <a:latin typeface="Microsoft JhengHei"/>
                          <a:cs typeface="Microsoft JhengHei"/>
                        </a:rPr>
                        <a:t>. 依</a:t>
                      </a:r>
                      <a:r>
                        <a:rPr sz="1300" dirty="0">
                          <a:latin typeface="Microsoft JhengHei"/>
                          <a:cs typeface="Microsoft JhengHei"/>
                        </a:rPr>
                        <a:t>據現有最佳可得知之科學及醫學證據顯示，人類免疫缺乏病毒感染</a:t>
                      </a:r>
                      <a:r>
                        <a:rPr sz="1300" spc="-50" dirty="0">
                          <a:latin typeface="Microsoft JhengHei"/>
                          <a:cs typeface="Microsoft JhengHei"/>
                        </a:rPr>
                        <a:t>者</a:t>
                      </a:r>
                      <a:r>
                        <a:rPr sz="1300" spc="200" dirty="0">
                          <a:latin typeface="Microsoft JhengHei"/>
                          <a:cs typeface="Microsoft JhengHei"/>
                        </a:rPr>
                        <a:t>穩定服用抗病毒藥物治療且維持病</a:t>
                      </a:r>
                      <a:r>
                        <a:rPr sz="1300" spc="204" dirty="0">
                          <a:latin typeface="Microsoft JhengHei"/>
                          <a:cs typeface="Microsoft JhengHei"/>
                        </a:rPr>
                        <a:t>毒</a:t>
                      </a:r>
                      <a:r>
                        <a:rPr sz="1300" spc="200" dirty="0">
                          <a:latin typeface="Microsoft JhengHei"/>
                          <a:cs typeface="Microsoft JhengHei"/>
                        </a:rPr>
                        <a:t>量受良好控制狀態</a:t>
                      </a:r>
                      <a:r>
                        <a:rPr sz="1300" spc="190" dirty="0">
                          <a:latin typeface="Microsoft JhengHei"/>
                          <a:cs typeface="Microsoft JhengHei"/>
                        </a:rPr>
                        <a:t>(</a:t>
                      </a:r>
                      <a:r>
                        <a:rPr sz="1300" spc="200" dirty="0">
                          <a:latin typeface="Microsoft JhengHei"/>
                          <a:cs typeface="Microsoft JhengHei"/>
                        </a:rPr>
                        <a:t>病毒</a:t>
                      </a:r>
                      <a:r>
                        <a:rPr sz="1300" spc="150" dirty="0">
                          <a:latin typeface="Microsoft JhengHei"/>
                          <a:cs typeface="Microsoft JhengHei"/>
                        </a:rPr>
                        <a:t>量</a:t>
                      </a:r>
                      <a:endParaRPr sz="1300">
                        <a:latin typeface="Microsoft JhengHei"/>
                        <a:cs typeface="Microsoft JhengHe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solidFill>
                      <a:srgbClr val="CBDEDE"/>
                    </a:solidFill>
                  </a:tcPr>
                </a:tc>
                <a:extLst>
                  <a:ext uri="{0D108BD9-81ED-4DB2-BD59-A6C34878D82A}">
                    <a16:rowId xmlns:a16="http://schemas.microsoft.com/office/drawing/2014/main" val="10001"/>
                  </a:ext>
                </a:extLst>
              </a:tr>
              <a:tr h="292100">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solidFill>
                      <a:srgbClr val="CBDEDE"/>
                    </a:solidFill>
                  </a:tcPr>
                </a:tc>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solidFill>
                      <a:srgbClr val="CBDEDE"/>
                    </a:solidFill>
                  </a:tcPr>
                </a:tc>
                <a:tc>
                  <a:txBody>
                    <a:bodyPr/>
                    <a:lstStyle/>
                    <a:p>
                      <a:pPr marR="71120" algn="r">
                        <a:lnSpc>
                          <a:spcPct val="100000"/>
                        </a:lnSpc>
                        <a:spcBef>
                          <a:spcPts val="355"/>
                        </a:spcBef>
                      </a:pPr>
                      <a:r>
                        <a:rPr sz="1300" b="1" dirty="0">
                          <a:solidFill>
                            <a:srgbClr val="045560"/>
                          </a:solidFill>
                          <a:latin typeface="Microsoft JhengHei"/>
                          <a:cs typeface="Microsoft JhengHei"/>
                        </a:rPr>
                        <a:t>200copies/mL</a:t>
                      </a:r>
                      <a:r>
                        <a:rPr sz="1300" b="1" spc="245" dirty="0">
                          <a:solidFill>
                            <a:srgbClr val="045560"/>
                          </a:solidFill>
                          <a:latin typeface="Microsoft JhengHei"/>
                          <a:cs typeface="Microsoft JhengHei"/>
                        </a:rPr>
                        <a:t>   </a:t>
                      </a:r>
                      <a:r>
                        <a:rPr sz="1300" dirty="0">
                          <a:latin typeface="Microsoft JhengHei"/>
                          <a:cs typeface="Microsoft JhengHei"/>
                        </a:rPr>
                        <a:t>以下)，無透過性行為傳染人類免疫缺乏病毒予其伴</a:t>
                      </a:r>
                      <a:r>
                        <a:rPr sz="1300" spc="-50" dirty="0">
                          <a:latin typeface="Microsoft JhengHei"/>
                          <a:cs typeface="Microsoft JhengHei"/>
                        </a:rPr>
                        <a:t>侶</a:t>
                      </a:r>
                      <a:endParaRPr sz="1300">
                        <a:latin typeface="Microsoft JhengHei"/>
                        <a:cs typeface="Microsoft JhengHei"/>
                      </a:endParaRPr>
                    </a:p>
                  </a:txBody>
                  <a:tcPr marL="0" marR="0" marT="45085" marB="0">
                    <a:lnL w="12700">
                      <a:solidFill>
                        <a:srgbClr val="FFFFFF"/>
                      </a:solidFill>
                      <a:prstDash val="solid"/>
                    </a:lnL>
                    <a:lnR w="12700">
                      <a:solidFill>
                        <a:srgbClr val="FFFFFF"/>
                      </a:solidFill>
                      <a:prstDash val="solid"/>
                    </a:lnR>
                    <a:solidFill>
                      <a:srgbClr val="CBDEDE"/>
                    </a:solidFill>
                  </a:tcPr>
                </a:tc>
                <a:extLst>
                  <a:ext uri="{0D108BD9-81ED-4DB2-BD59-A6C34878D82A}">
                    <a16:rowId xmlns:a16="http://schemas.microsoft.com/office/drawing/2014/main" val="10002"/>
                  </a:ext>
                </a:extLst>
              </a:tr>
              <a:tr h="316865">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solidFill>
                      <a:srgbClr val="CBDEDE"/>
                    </a:solidFill>
                  </a:tcPr>
                </a:tc>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solidFill>
                      <a:srgbClr val="CBDEDE"/>
                    </a:solidFill>
                  </a:tcPr>
                </a:tc>
                <a:tc>
                  <a:txBody>
                    <a:bodyPr/>
                    <a:lstStyle/>
                    <a:p>
                      <a:pPr marL="380365">
                        <a:lnSpc>
                          <a:spcPct val="100000"/>
                        </a:lnSpc>
                        <a:spcBef>
                          <a:spcPts val="425"/>
                        </a:spcBef>
                      </a:pPr>
                      <a:r>
                        <a:rPr sz="1300" dirty="0">
                          <a:latin typeface="Microsoft JhengHei"/>
                          <a:cs typeface="Microsoft JhengHei"/>
                        </a:rPr>
                        <a:t>之案例發生</a:t>
                      </a:r>
                      <a:r>
                        <a:rPr sz="1300" spc="-50" dirty="0">
                          <a:latin typeface="Microsoft JhengHei"/>
                          <a:cs typeface="Microsoft JhengHei"/>
                        </a:rPr>
                        <a:t>。</a:t>
                      </a:r>
                      <a:endParaRPr sz="1300">
                        <a:latin typeface="Microsoft JhengHei"/>
                        <a:cs typeface="Microsoft JhengHei"/>
                      </a:endParaRPr>
                    </a:p>
                  </a:txBody>
                  <a:tcPr marL="0" marR="0" marT="53975" marB="0">
                    <a:lnL w="12700">
                      <a:solidFill>
                        <a:srgbClr val="FFFFFF"/>
                      </a:solidFill>
                      <a:prstDash val="solid"/>
                    </a:lnL>
                    <a:lnR w="12700">
                      <a:solidFill>
                        <a:srgbClr val="FFFFFF"/>
                      </a:solidFill>
                      <a:prstDash val="solid"/>
                    </a:lnR>
                    <a:solidFill>
                      <a:srgbClr val="CBDEDE"/>
                    </a:solidFill>
                  </a:tcPr>
                </a:tc>
                <a:extLst>
                  <a:ext uri="{0D108BD9-81ED-4DB2-BD59-A6C34878D82A}">
                    <a16:rowId xmlns:a16="http://schemas.microsoft.com/office/drawing/2014/main" val="10003"/>
                  </a:ext>
                </a:extLst>
              </a:tr>
              <a:tr h="316865">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solidFill>
                      <a:srgbClr val="CBDEDE"/>
                    </a:solidFill>
                  </a:tcPr>
                </a:tc>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solidFill>
                      <a:srgbClr val="CBDEDE"/>
                    </a:solidFill>
                  </a:tcPr>
                </a:tc>
                <a:tc>
                  <a:txBody>
                    <a:bodyPr/>
                    <a:lstStyle/>
                    <a:p>
                      <a:pPr marR="74930" algn="r">
                        <a:lnSpc>
                          <a:spcPct val="100000"/>
                        </a:lnSpc>
                        <a:spcBef>
                          <a:spcPts val="550"/>
                        </a:spcBef>
                      </a:pPr>
                      <a:r>
                        <a:rPr sz="1300" dirty="0">
                          <a:latin typeface="Microsoft JhengHei"/>
                          <a:cs typeface="Microsoft JhengHei"/>
                        </a:rPr>
                        <a:t>三</a:t>
                      </a:r>
                      <a:r>
                        <a:rPr sz="1300" spc="195" dirty="0">
                          <a:latin typeface="Microsoft JhengHei"/>
                          <a:cs typeface="Microsoft JhengHei"/>
                        </a:rPr>
                        <a:t>.  綜</a:t>
                      </a:r>
                      <a:r>
                        <a:rPr sz="1300" dirty="0">
                          <a:latin typeface="Microsoft JhengHei"/>
                          <a:cs typeface="Microsoft JhengHei"/>
                        </a:rPr>
                        <a:t>上，修正危險性行為之範圍標準。危險性行為之要件除有未經隔絕</a:t>
                      </a:r>
                      <a:r>
                        <a:rPr sz="1300" spc="-50" dirty="0">
                          <a:latin typeface="Microsoft JhengHei"/>
                          <a:cs typeface="Microsoft JhengHei"/>
                        </a:rPr>
                        <a:t>器</a:t>
                      </a:r>
                      <a:endParaRPr sz="1300">
                        <a:latin typeface="Microsoft JhengHei"/>
                        <a:cs typeface="Microsoft JhengHei"/>
                      </a:endParaRPr>
                    </a:p>
                  </a:txBody>
                  <a:tcPr marL="0" marR="0" marT="69850" marB="0">
                    <a:lnL w="12700">
                      <a:solidFill>
                        <a:srgbClr val="FFFFFF"/>
                      </a:solidFill>
                      <a:prstDash val="solid"/>
                    </a:lnL>
                    <a:lnR w="12700">
                      <a:solidFill>
                        <a:srgbClr val="FFFFFF"/>
                      </a:solidFill>
                      <a:prstDash val="solid"/>
                    </a:lnR>
                    <a:solidFill>
                      <a:srgbClr val="CBDEDE"/>
                    </a:solidFill>
                  </a:tcPr>
                </a:tc>
                <a:extLst>
                  <a:ext uri="{0D108BD9-81ED-4DB2-BD59-A6C34878D82A}">
                    <a16:rowId xmlns:a16="http://schemas.microsoft.com/office/drawing/2014/main" val="10004"/>
                  </a:ext>
                </a:extLst>
              </a:tr>
              <a:tr h="384175">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BDEDE"/>
                    </a:solidFill>
                  </a:tcPr>
                </a:tc>
                <a:tc>
                  <a:txBody>
                    <a:bodyPr/>
                    <a:lstStyle/>
                    <a:p>
                      <a:pPr>
                        <a:lnSpc>
                          <a:spcPct val="100000"/>
                        </a:lnSpc>
                      </a:pPr>
                      <a:endParaRPr sz="15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BDEDE"/>
                    </a:solidFill>
                  </a:tcPr>
                </a:tc>
                <a:tc>
                  <a:txBody>
                    <a:bodyPr/>
                    <a:lstStyle/>
                    <a:p>
                      <a:pPr marR="121920" algn="r">
                        <a:lnSpc>
                          <a:spcPct val="100000"/>
                        </a:lnSpc>
                        <a:spcBef>
                          <a:spcPts val="425"/>
                        </a:spcBef>
                      </a:pPr>
                      <a:r>
                        <a:rPr sz="1300" dirty="0">
                          <a:latin typeface="Microsoft JhengHei"/>
                          <a:cs typeface="Microsoft JhengHei"/>
                        </a:rPr>
                        <a:t>官黏膜或體液⽽直接接觸者外，並應符合經醫學評估有重大傳染風險</a:t>
                      </a:r>
                      <a:r>
                        <a:rPr sz="1300" spc="-50" dirty="0">
                          <a:latin typeface="Microsoft JhengHei"/>
                          <a:cs typeface="Microsoft JhengHei"/>
                        </a:rPr>
                        <a:t>。</a:t>
                      </a:r>
                      <a:endParaRPr sz="1300">
                        <a:latin typeface="Microsoft JhengHei"/>
                        <a:cs typeface="Microsoft JhengHei"/>
                      </a:endParaRPr>
                    </a:p>
                  </a:txBody>
                  <a:tcPr marL="0" marR="0" marT="53975" marB="0">
                    <a:lnL w="12700">
                      <a:solidFill>
                        <a:srgbClr val="FFFFFF"/>
                      </a:solidFill>
                      <a:prstDash val="solid"/>
                    </a:lnL>
                    <a:lnR w="12700">
                      <a:solidFill>
                        <a:srgbClr val="FFFFFF"/>
                      </a:solidFill>
                      <a:prstDash val="solid"/>
                    </a:lnR>
                    <a:lnB w="12700">
                      <a:solidFill>
                        <a:srgbClr val="FFFFFF"/>
                      </a:solidFill>
                      <a:prstDash val="solid"/>
                    </a:lnB>
                    <a:solidFill>
                      <a:srgbClr val="CBDEDE"/>
                    </a:solidFill>
                  </a:tcPr>
                </a:tc>
                <a:extLst>
                  <a:ext uri="{0D108BD9-81ED-4DB2-BD59-A6C34878D82A}">
                    <a16:rowId xmlns:a16="http://schemas.microsoft.com/office/drawing/2014/main" val="10005"/>
                  </a:ext>
                </a:extLst>
              </a:tr>
            </a:tbl>
          </a:graphicData>
        </a:graphic>
      </p:graphicFrame>
      <p:sp>
        <p:nvSpPr>
          <p:cNvPr id="6" name="object 6"/>
          <p:cNvSpPr txBox="1"/>
          <p:nvPr/>
        </p:nvSpPr>
        <p:spPr>
          <a:xfrm>
            <a:off x="6789553" y="1230884"/>
            <a:ext cx="2419350" cy="346710"/>
          </a:xfrm>
          <a:prstGeom prst="rect">
            <a:avLst/>
          </a:prstGeom>
        </p:spPr>
        <p:txBody>
          <a:bodyPr vert="horz" wrap="square" lIns="0" tIns="13335" rIns="0" bIns="0" rtlCol="0">
            <a:spAutoFit/>
          </a:bodyPr>
          <a:lstStyle/>
          <a:p>
            <a:pPr marL="12700">
              <a:lnSpc>
                <a:spcPct val="100000"/>
              </a:lnSpc>
              <a:spcBef>
                <a:spcPts val="105"/>
              </a:spcBef>
            </a:pPr>
            <a:r>
              <a:rPr sz="2100" b="1" spc="85" dirty="0">
                <a:solidFill>
                  <a:srgbClr val="008F9A"/>
                </a:solidFill>
                <a:latin typeface="Microsoft JhengHei"/>
                <a:cs typeface="Microsoft JhengHei"/>
              </a:rPr>
              <a:t>2021/7/2</a:t>
            </a:r>
            <a:r>
              <a:rPr sz="2100" b="1" spc="70" dirty="0">
                <a:solidFill>
                  <a:srgbClr val="008F9A"/>
                </a:solidFill>
                <a:latin typeface="Microsoft JhengHei"/>
                <a:cs typeface="Microsoft JhengHei"/>
              </a:rPr>
              <a:t>公布施行</a:t>
            </a:r>
            <a:endParaRPr sz="2100">
              <a:latin typeface="Microsoft JhengHei"/>
              <a:cs typeface="Microsoft JhengHei"/>
            </a:endParaRPr>
          </a:p>
        </p:txBody>
      </p:sp>
      <p:pic>
        <p:nvPicPr>
          <p:cNvPr id="7" name="object 7"/>
          <p:cNvPicPr/>
          <p:nvPr/>
        </p:nvPicPr>
        <p:blipFill>
          <a:blip r:embed="rId2" cstate="print"/>
          <a:stretch>
            <a:fillRect/>
          </a:stretch>
        </p:blipFill>
        <p:spPr>
          <a:xfrm>
            <a:off x="325259" y="958596"/>
            <a:ext cx="649223" cy="640841"/>
          </a:xfrm>
          <a:prstGeom prst="rect">
            <a:avLst/>
          </a:prstGeom>
        </p:spPr>
      </p:pic>
      <p:sp>
        <p:nvSpPr>
          <p:cNvPr id="8" name="object 8"/>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152</a:t>
            </a:fld>
            <a:endParaRPr spc="-25" dirty="0"/>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9455543" y="2298954"/>
            <a:ext cx="1112520" cy="1570990"/>
            <a:chOff x="9455543" y="2298954"/>
            <a:chExt cx="1112520" cy="1570990"/>
          </a:xfrm>
        </p:grpSpPr>
        <p:pic>
          <p:nvPicPr>
            <p:cNvPr id="4" name="object 4"/>
            <p:cNvPicPr/>
            <p:nvPr/>
          </p:nvPicPr>
          <p:blipFill>
            <a:blip r:embed="rId2" cstate="print"/>
            <a:stretch>
              <a:fillRect/>
            </a:stretch>
          </p:blipFill>
          <p:spPr>
            <a:xfrm>
              <a:off x="9463913" y="2398731"/>
              <a:ext cx="1099489" cy="1407485"/>
            </a:xfrm>
            <a:prstGeom prst="rect">
              <a:avLst/>
            </a:prstGeom>
          </p:spPr>
        </p:pic>
        <p:pic>
          <p:nvPicPr>
            <p:cNvPr id="5" name="object 5"/>
            <p:cNvPicPr/>
            <p:nvPr/>
          </p:nvPicPr>
          <p:blipFill>
            <a:blip r:embed="rId3" cstate="print"/>
            <a:stretch>
              <a:fillRect/>
            </a:stretch>
          </p:blipFill>
          <p:spPr>
            <a:xfrm>
              <a:off x="9455543" y="2298954"/>
              <a:ext cx="1112520" cy="1570482"/>
            </a:xfrm>
            <a:prstGeom prst="rect">
              <a:avLst/>
            </a:prstGeom>
          </p:spPr>
        </p:pic>
        <p:sp>
          <p:nvSpPr>
            <p:cNvPr id="6" name="object 6"/>
            <p:cNvSpPr/>
            <p:nvPr/>
          </p:nvSpPr>
          <p:spPr>
            <a:xfrm>
              <a:off x="9455543" y="2298954"/>
              <a:ext cx="1112520" cy="1570990"/>
            </a:xfrm>
            <a:custGeom>
              <a:avLst/>
              <a:gdLst/>
              <a:ahLst/>
              <a:cxnLst/>
              <a:rect l="l" t="t" r="r" b="b"/>
              <a:pathLst>
                <a:path w="1112520" h="1570989">
                  <a:moveTo>
                    <a:pt x="1112520" y="1568958"/>
                  </a:moveTo>
                  <a:lnTo>
                    <a:pt x="1112520" y="1524"/>
                  </a:lnTo>
                  <a:lnTo>
                    <a:pt x="1110996" y="0"/>
                  </a:lnTo>
                  <a:lnTo>
                    <a:pt x="2285" y="0"/>
                  </a:lnTo>
                  <a:lnTo>
                    <a:pt x="0" y="1524"/>
                  </a:lnTo>
                  <a:lnTo>
                    <a:pt x="0" y="1568958"/>
                  </a:lnTo>
                  <a:lnTo>
                    <a:pt x="2286" y="1570482"/>
                  </a:lnTo>
                  <a:lnTo>
                    <a:pt x="4572" y="1570482"/>
                  </a:lnTo>
                  <a:lnTo>
                    <a:pt x="4572" y="8382"/>
                  </a:lnTo>
                  <a:lnTo>
                    <a:pt x="8381" y="3810"/>
                  </a:lnTo>
                  <a:lnTo>
                    <a:pt x="8381" y="8382"/>
                  </a:lnTo>
                  <a:lnTo>
                    <a:pt x="1104138" y="8382"/>
                  </a:lnTo>
                  <a:lnTo>
                    <a:pt x="1104138" y="3810"/>
                  </a:lnTo>
                  <a:lnTo>
                    <a:pt x="1108710" y="8382"/>
                  </a:lnTo>
                  <a:lnTo>
                    <a:pt x="1108710" y="1570482"/>
                  </a:lnTo>
                  <a:lnTo>
                    <a:pt x="1110996" y="1570482"/>
                  </a:lnTo>
                  <a:lnTo>
                    <a:pt x="1112520" y="1568958"/>
                  </a:lnTo>
                  <a:close/>
                </a:path>
                <a:path w="1112520" h="1570989">
                  <a:moveTo>
                    <a:pt x="8381" y="8382"/>
                  </a:moveTo>
                  <a:lnTo>
                    <a:pt x="8381" y="3810"/>
                  </a:lnTo>
                  <a:lnTo>
                    <a:pt x="4572" y="8382"/>
                  </a:lnTo>
                  <a:lnTo>
                    <a:pt x="8381" y="8382"/>
                  </a:lnTo>
                  <a:close/>
                </a:path>
                <a:path w="1112520" h="1570989">
                  <a:moveTo>
                    <a:pt x="8382" y="1562100"/>
                  </a:moveTo>
                  <a:lnTo>
                    <a:pt x="8381" y="8382"/>
                  </a:lnTo>
                  <a:lnTo>
                    <a:pt x="4572" y="8382"/>
                  </a:lnTo>
                  <a:lnTo>
                    <a:pt x="4572" y="1562100"/>
                  </a:lnTo>
                  <a:lnTo>
                    <a:pt x="8382" y="1562100"/>
                  </a:lnTo>
                  <a:close/>
                </a:path>
                <a:path w="1112520" h="1570989">
                  <a:moveTo>
                    <a:pt x="1108710" y="1562100"/>
                  </a:moveTo>
                  <a:lnTo>
                    <a:pt x="4572" y="1562100"/>
                  </a:lnTo>
                  <a:lnTo>
                    <a:pt x="8382" y="1565910"/>
                  </a:lnTo>
                  <a:lnTo>
                    <a:pt x="8382" y="1570482"/>
                  </a:lnTo>
                  <a:lnTo>
                    <a:pt x="1104138" y="1570482"/>
                  </a:lnTo>
                  <a:lnTo>
                    <a:pt x="1104138" y="1565910"/>
                  </a:lnTo>
                  <a:lnTo>
                    <a:pt x="1108710" y="1562100"/>
                  </a:lnTo>
                  <a:close/>
                </a:path>
                <a:path w="1112520" h="1570989">
                  <a:moveTo>
                    <a:pt x="8382" y="1570482"/>
                  </a:moveTo>
                  <a:lnTo>
                    <a:pt x="8382" y="1565910"/>
                  </a:lnTo>
                  <a:lnTo>
                    <a:pt x="4572" y="1562100"/>
                  </a:lnTo>
                  <a:lnTo>
                    <a:pt x="4572" y="1570482"/>
                  </a:lnTo>
                  <a:lnTo>
                    <a:pt x="8382" y="1570482"/>
                  </a:lnTo>
                  <a:close/>
                </a:path>
                <a:path w="1112520" h="1570989">
                  <a:moveTo>
                    <a:pt x="1108710" y="8382"/>
                  </a:moveTo>
                  <a:lnTo>
                    <a:pt x="1104138" y="3810"/>
                  </a:lnTo>
                  <a:lnTo>
                    <a:pt x="1104138" y="8382"/>
                  </a:lnTo>
                  <a:lnTo>
                    <a:pt x="1108710" y="8382"/>
                  </a:lnTo>
                  <a:close/>
                </a:path>
                <a:path w="1112520" h="1570989">
                  <a:moveTo>
                    <a:pt x="1108710" y="1562100"/>
                  </a:moveTo>
                  <a:lnTo>
                    <a:pt x="1108710" y="8382"/>
                  </a:lnTo>
                  <a:lnTo>
                    <a:pt x="1104138" y="8382"/>
                  </a:lnTo>
                  <a:lnTo>
                    <a:pt x="1104138" y="1562100"/>
                  </a:lnTo>
                  <a:lnTo>
                    <a:pt x="1108710" y="1562100"/>
                  </a:lnTo>
                  <a:close/>
                </a:path>
                <a:path w="1112520" h="1570989">
                  <a:moveTo>
                    <a:pt x="1108710" y="1570482"/>
                  </a:moveTo>
                  <a:lnTo>
                    <a:pt x="1108710" y="1562100"/>
                  </a:lnTo>
                  <a:lnTo>
                    <a:pt x="1104138" y="1565910"/>
                  </a:lnTo>
                  <a:lnTo>
                    <a:pt x="1104138" y="1570482"/>
                  </a:lnTo>
                  <a:lnTo>
                    <a:pt x="1108710" y="1570482"/>
                  </a:lnTo>
                  <a:close/>
                </a:path>
              </a:pathLst>
            </a:custGeom>
            <a:solidFill>
              <a:srgbClr val="D9D9D9"/>
            </a:solidFill>
          </p:spPr>
          <p:txBody>
            <a:bodyPr wrap="square" lIns="0" tIns="0" rIns="0" bIns="0" rtlCol="0"/>
            <a:lstStyle/>
            <a:p>
              <a:endParaRPr/>
            </a:p>
          </p:txBody>
        </p:sp>
      </p:grpSp>
      <p:sp>
        <p:nvSpPr>
          <p:cNvPr id="7" name="object 7"/>
          <p:cNvSpPr txBox="1">
            <a:spLocks noGrp="1"/>
          </p:cNvSpPr>
          <p:nvPr>
            <p:ph type="title"/>
          </p:nvPr>
        </p:nvSpPr>
        <p:spPr>
          <a:xfrm>
            <a:off x="1326014" y="1092200"/>
            <a:ext cx="5636895" cy="506730"/>
          </a:xfrm>
          <a:prstGeom prst="rect">
            <a:avLst/>
          </a:prstGeom>
        </p:spPr>
        <p:txBody>
          <a:bodyPr vert="horz" wrap="square" lIns="0" tIns="13335" rIns="0" bIns="0" rtlCol="0">
            <a:spAutoFit/>
          </a:bodyPr>
          <a:lstStyle/>
          <a:p>
            <a:pPr marL="12700">
              <a:lnSpc>
                <a:spcPct val="100000"/>
              </a:lnSpc>
              <a:spcBef>
                <a:spcPts val="105"/>
              </a:spcBef>
            </a:pPr>
            <a:r>
              <a:rPr spc="-5" dirty="0"/>
              <a:t>因應危險性行為之範圍標準修訂</a:t>
            </a:r>
          </a:p>
        </p:txBody>
      </p:sp>
      <p:sp>
        <p:nvSpPr>
          <p:cNvPr id="8" name="object 8"/>
          <p:cNvSpPr txBox="1"/>
          <p:nvPr/>
        </p:nvSpPr>
        <p:spPr>
          <a:xfrm>
            <a:off x="545726" y="2551270"/>
            <a:ext cx="4883785" cy="746760"/>
          </a:xfrm>
          <a:prstGeom prst="rect">
            <a:avLst/>
          </a:prstGeom>
        </p:spPr>
        <p:txBody>
          <a:bodyPr vert="horz" wrap="square" lIns="0" tIns="12065" rIns="0" bIns="0" rtlCol="0">
            <a:spAutoFit/>
          </a:bodyPr>
          <a:lstStyle/>
          <a:p>
            <a:pPr marL="170180" marR="5080" indent="-158115">
              <a:lnSpc>
                <a:spcPct val="121300"/>
              </a:lnSpc>
              <a:spcBef>
                <a:spcPts val="95"/>
              </a:spcBef>
              <a:buFont typeface="Arial MT"/>
              <a:buChar char="•"/>
              <a:tabLst>
                <a:tab pos="170815" algn="l"/>
              </a:tabLst>
            </a:pPr>
            <a:r>
              <a:rPr sz="1300" spc="45" dirty="0">
                <a:latin typeface="Microsoft JhengHei"/>
                <a:cs typeface="Microsoft JhengHei"/>
              </a:rPr>
              <a:t>函文週知各部會、縣市衛生局及⺠間團體於</a:t>
            </a:r>
            <a:r>
              <a:rPr sz="1300" spc="15" dirty="0">
                <a:latin typeface="Microsoft JhengHei"/>
                <a:cs typeface="Microsoft JhengHei"/>
              </a:rPr>
              <a:t>2021</a:t>
            </a:r>
            <a:r>
              <a:rPr sz="1300" spc="45" dirty="0">
                <a:latin typeface="Microsoft JhengHei"/>
                <a:cs typeface="Microsoft JhengHei"/>
              </a:rPr>
              <a:t>年</a:t>
            </a:r>
            <a:r>
              <a:rPr sz="1300" spc="40" dirty="0">
                <a:latin typeface="Microsoft JhengHei"/>
                <a:cs typeface="Microsoft JhengHei"/>
              </a:rPr>
              <a:t>7</a:t>
            </a:r>
            <a:r>
              <a:rPr sz="1300" spc="45" dirty="0">
                <a:latin typeface="Microsoft JhengHei"/>
                <a:cs typeface="Microsoft JhengHei"/>
              </a:rPr>
              <a:t>月</a:t>
            </a:r>
            <a:r>
              <a:rPr sz="1300" spc="40" dirty="0">
                <a:latin typeface="Microsoft JhengHei"/>
                <a:cs typeface="Microsoft JhengHei"/>
              </a:rPr>
              <a:t>2</a:t>
            </a:r>
            <a:r>
              <a:rPr sz="1300" spc="45" dirty="0">
                <a:latin typeface="Microsoft JhengHei"/>
                <a:cs typeface="Microsoft JhengHei"/>
              </a:rPr>
              <a:t>日衛</a:t>
            </a:r>
            <a:r>
              <a:rPr sz="1300" spc="20" dirty="0">
                <a:latin typeface="Microsoft JhengHei"/>
                <a:cs typeface="Microsoft JhengHei"/>
              </a:rPr>
              <a:t>授疾字第</a:t>
            </a:r>
            <a:r>
              <a:rPr sz="1300" spc="15" dirty="0">
                <a:latin typeface="Microsoft JhengHei"/>
                <a:cs typeface="Microsoft JhengHei"/>
              </a:rPr>
              <a:t>1100100972</a:t>
            </a:r>
            <a:r>
              <a:rPr sz="1300" spc="25" dirty="0">
                <a:latin typeface="Microsoft JhengHei"/>
                <a:cs typeface="Microsoft JhengHei"/>
              </a:rPr>
              <a:t>號令修</a:t>
            </a:r>
            <a:r>
              <a:rPr sz="1300" spc="30" dirty="0">
                <a:latin typeface="Microsoft JhengHei"/>
                <a:cs typeface="Microsoft JhengHei"/>
              </a:rPr>
              <a:t>正</a:t>
            </a:r>
            <a:r>
              <a:rPr sz="1300" spc="25" dirty="0">
                <a:latin typeface="Microsoft JhengHei"/>
                <a:cs typeface="Microsoft JhengHei"/>
              </a:rPr>
              <a:t>發布「</a:t>
            </a:r>
            <a:r>
              <a:rPr sz="1300" spc="30" dirty="0">
                <a:latin typeface="Microsoft JhengHei"/>
                <a:cs typeface="Microsoft JhengHei"/>
              </a:rPr>
              <a:t>危</a:t>
            </a:r>
            <a:r>
              <a:rPr sz="1300" spc="25" dirty="0">
                <a:latin typeface="Microsoft JhengHei"/>
                <a:cs typeface="Microsoft JhengHei"/>
              </a:rPr>
              <a:t>險性行</a:t>
            </a:r>
            <a:r>
              <a:rPr sz="1300" spc="30" dirty="0">
                <a:latin typeface="Microsoft JhengHei"/>
                <a:cs typeface="Microsoft JhengHei"/>
              </a:rPr>
              <a:t>為</a:t>
            </a:r>
            <a:r>
              <a:rPr sz="1300" spc="25" dirty="0">
                <a:latin typeface="Microsoft JhengHei"/>
                <a:cs typeface="Microsoft JhengHei"/>
              </a:rPr>
              <a:t>之範圍標準」</a:t>
            </a:r>
            <a:r>
              <a:rPr sz="1300" spc="10" dirty="0">
                <a:latin typeface="Microsoft JhengHei"/>
                <a:cs typeface="Microsoft JhengHei"/>
              </a:rPr>
              <a:t>第二條，並提供</a:t>
            </a:r>
            <a:r>
              <a:rPr sz="1300" b="1" spc="10" dirty="0">
                <a:solidFill>
                  <a:srgbClr val="009A9A"/>
                </a:solidFill>
                <a:latin typeface="Microsoft JhengHei"/>
                <a:cs typeface="Microsoft JhengHei"/>
              </a:rPr>
              <a:t>修正歷程說明</a:t>
            </a:r>
            <a:r>
              <a:rPr sz="1300" spc="10" dirty="0">
                <a:latin typeface="Microsoft JhengHei"/>
                <a:cs typeface="Microsoft JhengHei"/>
              </a:rPr>
              <a:t>、</a:t>
            </a:r>
            <a:r>
              <a:rPr sz="1300" b="1" spc="10" dirty="0">
                <a:solidFill>
                  <a:srgbClr val="009A9A"/>
                </a:solidFill>
                <a:latin typeface="Microsoft JhengHei"/>
                <a:cs typeface="Microsoft JhengHei"/>
              </a:rPr>
              <a:t>常見</a:t>
            </a:r>
            <a:r>
              <a:rPr sz="1300" b="1" spc="-5" dirty="0">
                <a:solidFill>
                  <a:srgbClr val="009A9A"/>
                </a:solidFill>
                <a:latin typeface="Microsoft JhengHei"/>
                <a:cs typeface="Microsoft JhengHei"/>
              </a:rPr>
              <a:t>QA</a:t>
            </a:r>
            <a:r>
              <a:rPr sz="1300" spc="10" dirty="0">
                <a:latin typeface="Microsoft JhengHei"/>
                <a:cs typeface="Microsoft JhengHei"/>
              </a:rPr>
              <a:t>等相關資料</a:t>
            </a:r>
            <a:endParaRPr sz="1300">
              <a:latin typeface="Microsoft JhengHei"/>
              <a:cs typeface="Microsoft JhengHei"/>
            </a:endParaRPr>
          </a:p>
        </p:txBody>
      </p:sp>
      <p:sp>
        <p:nvSpPr>
          <p:cNvPr id="9" name="object 9"/>
          <p:cNvSpPr/>
          <p:nvPr/>
        </p:nvSpPr>
        <p:spPr>
          <a:xfrm>
            <a:off x="1091831" y="1924811"/>
            <a:ext cx="4231005" cy="568960"/>
          </a:xfrm>
          <a:custGeom>
            <a:avLst/>
            <a:gdLst/>
            <a:ahLst/>
            <a:cxnLst/>
            <a:rect l="l" t="t" r="r" b="b"/>
            <a:pathLst>
              <a:path w="4231005" h="568960">
                <a:moveTo>
                  <a:pt x="4230624" y="491489"/>
                </a:moveTo>
                <a:lnTo>
                  <a:pt x="4230624" y="76961"/>
                </a:lnTo>
                <a:lnTo>
                  <a:pt x="4224599" y="46934"/>
                </a:lnTo>
                <a:lnTo>
                  <a:pt x="4208145" y="22478"/>
                </a:lnTo>
                <a:lnTo>
                  <a:pt x="4183689" y="6024"/>
                </a:lnTo>
                <a:lnTo>
                  <a:pt x="4153662" y="0"/>
                </a:lnTo>
                <a:lnTo>
                  <a:pt x="76962" y="0"/>
                </a:lnTo>
                <a:lnTo>
                  <a:pt x="47255" y="6024"/>
                </a:lnTo>
                <a:lnTo>
                  <a:pt x="22764" y="22479"/>
                </a:lnTo>
                <a:lnTo>
                  <a:pt x="6131" y="46934"/>
                </a:lnTo>
                <a:lnTo>
                  <a:pt x="0" y="76962"/>
                </a:lnTo>
                <a:lnTo>
                  <a:pt x="0" y="491490"/>
                </a:lnTo>
                <a:lnTo>
                  <a:pt x="6131" y="521517"/>
                </a:lnTo>
                <a:lnTo>
                  <a:pt x="22764" y="545973"/>
                </a:lnTo>
                <a:lnTo>
                  <a:pt x="47255" y="562427"/>
                </a:lnTo>
                <a:lnTo>
                  <a:pt x="76962" y="568452"/>
                </a:lnTo>
                <a:lnTo>
                  <a:pt x="4153662" y="568451"/>
                </a:lnTo>
                <a:lnTo>
                  <a:pt x="4183689" y="562427"/>
                </a:lnTo>
                <a:lnTo>
                  <a:pt x="4208145" y="545972"/>
                </a:lnTo>
                <a:lnTo>
                  <a:pt x="4224599" y="521517"/>
                </a:lnTo>
                <a:lnTo>
                  <a:pt x="4230624" y="491489"/>
                </a:lnTo>
                <a:close/>
              </a:path>
            </a:pathLst>
          </a:custGeom>
          <a:solidFill>
            <a:srgbClr val="E2F0D9"/>
          </a:solidFill>
        </p:spPr>
        <p:txBody>
          <a:bodyPr wrap="square" lIns="0" tIns="0" rIns="0" bIns="0" rtlCol="0"/>
          <a:lstStyle/>
          <a:p>
            <a:endParaRPr/>
          </a:p>
        </p:txBody>
      </p:sp>
      <p:sp>
        <p:nvSpPr>
          <p:cNvPr id="10" name="object 10"/>
          <p:cNvSpPr txBox="1"/>
          <p:nvPr/>
        </p:nvSpPr>
        <p:spPr>
          <a:xfrm>
            <a:off x="1182758" y="2069846"/>
            <a:ext cx="4033520" cy="266065"/>
          </a:xfrm>
          <a:prstGeom prst="rect">
            <a:avLst/>
          </a:prstGeom>
        </p:spPr>
        <p:txBody>
          <a:bodyPr vert="horz" wrap="square" lIns="0" tIns="15875" rIns="0" bIns="0" rtlCol="0">
            <a:spAutoFit/>
          </a:bodyPr>
          <a:lstStyle/>
          <a:p>
            <a:pPr marL="12700">
              <a:lnSpc>
                <a:spcPct val="100000"/>
              </a:lnSpc>
              <a:spcBef>
                <a:spcPts val="125"/>
              </a:spcBef>
            </a:pPr>
            <a:r>
              <a:rPr sz="1550" b="1" dirty="0">
                <a:latin typeface="Microsoft JhengHei"/>
                <a:cs typeface="Microsoft JhengHei"/>
              </a:rPr>
              <a:t>提供各部會、衛生局及⺠間團體修法相關說</a:t>
            </a:r>
            <a:r>
              <a:rPr sz="1550" b="1" spc="-50" dirty="0">
                <a:latin typeface="Microsoft JhengHei"/>
                <a:cs typeface="Microsoft JhengHei"/>
              </a:rPr>
              <a:t>明</a:t>
            </a:r>
            <a:endParaRPr sz="1550">
              <a:latin typeface="Microsoft JhengHei"/>
              <a:cs typeface="Microsoft JhengHei"/>
            </a:endParaRPr>
          </a:p>
        </p:txBody>
      </p:sp>
      <p:sp>
        <p:nvSpPr>
          <p:cNvPr id="11" name="object 11"/>
          <p:cNvSpPr/>
          <p:nvPr/>
        </p:nvSpPr>
        <p:spPr>
          <a:xfrm>
            <a:off x="433463" y="1894332"/>
            <a:ext cx="585470" cy="527050"/>
          </a:xfrm>
          <a:custGeom>
            <a:avLst/>
            <a:gdLst/>
            <a:ahLst/>
            <a:cxnLst/>
            <a:rect l="l" t="t" r="r" b="b"/>
            <a:pathLst>
              <a:path w="585469" h="527050">
                <a:moveTo>
                  <a:pt x="585216" y="263651"/>
                </a:moveTo>
                <a:lnTo>
                  <a:pt x="581384" y="220903"/>
                </a:lnTo>
                <a:lnTo>
                  <a:pt x="570292" y="180344"/>
                </a:lnTo>
                <a:lnTo>
                  <a:pt x="552544" y="142519"/>
                </a:lnTo>
                <a:lnTo>
                  <a:pt x="528742" y="107972"/>
                </a:lnTo>
                <a:lnTo>
                  <a:pt x="499491" y="77247"/>
                </a:lnTo>
                <a:lnTo>
                  <a:pt x="465393" y="50889"/>
                </a:lnTo>
                <a:lnTo>
                  <a:pt x="427052" y="29441"/>
                </a:lnTo>
                <a:lnTo>
                  <a:pt x="385072" y="13447"/>
                </a:lnTo>
                <a:lnTo>
                  <a:pt x="340056" y="3452"/>
                </a:lnTo>
                <a:lnTo>
                  <a:pt x="292608" y="0"/>
                </a:lnTo>
                <a:lnTo>
                  <a:pt x="245159" y="3452"/>
                </a:lnTo>
                <a:lnTo>
                  <a:pt x="200143" y="13447"/>
                </a:lnTo>
                <a:lnTo>
                  <a:pt x="158163" y="29441"/>
                </a:lnTo>
                <a:lnTo>
                  <a:pt x="119822" y="50889"/>
                </a:lnTo>
                <a:lnTo>
                  <a:pt x="85725" y="77247"/>
                </a:lnTo>
                <a:lnTo>
                  <a:pt x="56473" y="107972"/>
                </a:lnTo>
                <a:lnTo>
                  <a:pt x="32671" y="142519"/>
                </a:lnTo>
                <a:lnTo>
                  <a:pt x="14923" y="180344"/>
                </a:lnTo>
                <a:lnTo>
                  <a:pt x="3831" y="220903"/>
                </a:lnTo>
                <a:lnTo>
                  <a:pt x="0" y="263651"/>
                </a:lnTo>
                <a:lnTo>
                  <a:pt x="3831" y="306194"/>
                </a:lnTo>
                <a:lnTo>
                  <a:pt x="14923" y="346588"/>
                </a:lnTo>
                <a:lnTo>
                  <a:pt x="32671" y="384284"/>
                </a:lnTo>
                <a:lnTo>
                  <a:pt x="56473" y="418734"/>
                </a:lnTo>
                <a:lnTo>
                  <a:pt x="85724" y="449389"/>
                </a:lnTo>
                <a:lnTo>
                  <a:pt x="119822" y="475701"/>
                </a:lnTo>
                <a:lnTo>
                  <a:pt x="158163" y="497121"/>
                </a:lnTo>
                <a:lnTo>
                  <a:pt x="200143" y="513100"/>
                </a:lnTo>
                <a:lnTo>
                  <a:pt x="245159" y="523090"/>
                </a:lnTo>
                <a:lnTo>
                  <a:pt x="292608" y="526541"/>
                </a:lnTo>
                <a:lnTo>
                  <a:pt x="340056" y="523090"/>
                </a:lnTo>
                <a:lnTo>
                  <a:pt x="385072" y="513100"/>
                </a:lnTo>
                <a:lnTo>
                  <a:pt x="427052" y="497121"/>
                </a:lnTo>
                <a:lnTo>
                  <a:pt x="465393" y="475701"/>
                </a:lnTo>
                <a:lnTo>
                  <a:pt x="499491" y="449389"/>
                </a:lnTo>
                <a:lnTo>
                  <a:pt x="528742" y="418734"/>
                </a:lnTo>
                <a:lnTo>
                  <a:pt x="552544" y="384284"/>
                </a:lnTo>
                <a:lnTo>
                  <a:pt x="570292" y="346588"/>
                </a:lnTo>
                <a:lnTo>
                  <a:pt x="581384" y="306194"/>
                </a:lnTo>
                <a:lnTo>
                  <a:pt x="585216" y="263651"/>
                </a:lnTo>
                <a:close/>
              </a:path>
            </a:pathLst>
          </a:custGeom>
          <a:solidFill>
            <a:srgbClr val="009999"/>
          </a:solidFill>
        </p:spPr>
        <p:txBody>
          <a:bodyPr wrap="square" lIns="0" tIns="0" rIns="0" bIns="0" rtlCol="0"/>
          <a:lstStyle/>
          <a:p>
            <a:endParaRPr/>
          </a:p>
        </p:txBody>
      </p:sp>
      <p:sp>
        <p:nvSpPr>
          <p:cNvPr id="12" name="object 12"/>
          <p:cNvSpPr txBox="1"/>
          <p:nvPr/>
        </p:nvSpPr>
        <p:spPr>
          <a:xfrm>
            <a:off x="608971" y="1938782"/>
            <a:ext cx="233679"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FFFFFF"/>
                </a:solidFill>
                <a:latin typeface="Arial Black"/>
                <a:cs typeface="Arial Black"/>
              </a:rPr>
              <a:t>1</a:t>
            </a:r>
            <a:endParaRPr sz="2450">
              <a:latin typeface="Arial Black"/>
              <a:cs typeface="Arial Black"/>
            </a:endParaRPr>
          </a:p>
        </p:txBody>
      </p:sp>
      <p:sp>
        <p:nvSpPr>
          <p:cNvPr id="13" name="object 13"/>
          <p:cNvSpPr txBox="1"/>
          <p:nvPr/>
        </p:nvSpPr>
        <p:spPr>
          <a:xfrm>
            <a:off x="435997" y="4436458"/>
            <a:ext cx="5140325" cy="1775460"/>
          </a:xfrm>
          <a:prstGeom prst="rect">
            <a:avLst/>
          </a:prstGeom>
        </p:spPr>
        <p:txBody>
          <a:bodyPr vert="horz" wrap="square" lIns="0" tIns="12065" rIns="0" bIns="0" rtlCol="0">
            <a:spAutoFit/>
          </a:bodyPr>
          <a:lstStyle/>
          <a:p>
            <a:pPr marL="170180" marR="172720" indent="-158115">
              <a:lnSpc>
                <a:spcPct val="121200"/>
              </a:lnSpc>
              <a:spcBef>
                <a:spcPts val="95"/>
              </a:spcBef>
              <a:buFont typeface="Arial MT"/>
              <a:buChar char="•"/>
              <a:tabLst>
                <a:tab pos="170815" algn="l"/>
              </a:tabLst>
            </a:pPr>
            <a:r>
              <a:rPr sz="1300" spc="40" dirty="0">
                <a:latin typeface="Microsoft JhengHei"/>
                <a:cs typeface="Microsoft JhengHei"/>
              </a:rPr>
              <a:t>製作「</a:t>
            </a:r>
            <a:r>
              <a:rPr sz="1300" b="1" spc="40" dirty="0">
                <a:solidFill>
                  <a:srgbClr val="009A9A"/>
                </a:solidFill>
                <a:latin typeface="Microsoft JhengHei"/>
                <a:cs typeface="Microsoft JhengHei"/>
              </a:rPr>
              <a:t>愛滋防治現況及新</a:t>
            </a:r>
            <a:r>
              <a:rPr sz="1300" b="1" spc="45" dirty="0">
                <a:solidFill>
                  <a:srgbClr val="009A9A"/>
                </a:solidFill>
                <a:latin typeface="Microsoft JhengHei"/>
                <a:cs typeface="Microsoft JhengHei"/>
              </a:rPr>
              <a:t>知</a:t>
            </a:r>
            <a:r>
              <a:rPr sz="1300" spc="40" dirty="0">
                <a:latin typeface="Microsoft JhengHei"/>
                <a:cs typeface="Microsoft JhengHei"/>
              </a:rPr>
              <a:t>」教育訓練簡報，函知司法院、法務</a:t>
            </a:r>
            <a:r>
              <a:rPr sz="1300" spc="10" dirty="0">
                <a:latin typeface="Microsoft JhengHei"/>
                <a:cs typeface="Microsoft JhengHei"/>
              </a:rPr>
              <a:t>部等相關單位，供相關案件審查或裁量參考</a:t>
            </a:r>
            <a:endParaRPr sz="1300">
              <a:latin typeface="Microsoft JhengHei"/>
              <a:cs typeface="Microsoft JhengHei"/>
            </a:endParaRPr>
          </a:p>
          <a:p>
            <a:pPr marL="170180" indent="-158115">
              <a:lnSpc>
                <a:spcPct val="100000"/>
              </a:lnSpc>
              <a:spcBef>
                <a:spcPts val="600"/>
              </a:spcBef>
              <a:buFont typeface="Arial MT"/>
              <a:buChar char="•"/>
              <a:tabLst>
                <a:tab pos="170815" algn="l"/>
              </a:tabLst>
            </a:pPr>
            <a:r>
              <a:rPr sz="1300" dirty="0">
                <a:latin typeface="Microsoft JhengHei"/>
                <a:cs typeface="Microsoft JhengHei"/>
              </a:rPr>
              <a:t>協助法務部司法官學院錄製「</a:t>
            </a:r>
            <a:r>
              <a:rPr sz="1300" b="1" dirty="0">
                <a:solidFill>
                  <a:srgbClr val="009A9A"/>
                </a:solidFill>
                <a:latin typeface="Microsoft JhengHei"/>
                <a:cs typeface="Microsoft JhengHei"/>
              </a:rPr>
              <a:t>U=U最新愛滋科學與醫學實證</a:t>
            </a:r>
            <a:r>
              <a:rPr sz="1300" dirty="0">
                <a:latin typeface="Microsoft JhengHei"/>
                <a:cs typeface="Microsoft JhengHei"/>
              </a:rPr>
              <a:t>」</a:t>
            </a:r>
            <a:r>
              <a:rPr sz="1300" spc="-50" dirty="0">
                <a:latin typeface="Microsoft JhengHei"/>
                <a:cs typeface="Microsoft JhengHei"/>
              </a:rPr>
              <a:t>及</a:t>
            </a:r>
            <a:endParaRPr sz="1300">
              <a:latin typeface="Microsoft JhengHei"/>
              <a:cs typeface="Microsoft JhengHei"/>
            </a:endParaRPr>
          </a:p>
          <a:p>
            <a:pPr marL="170180" marR="172720">
              <a:lnSpc>
                <a:spcPts val="1900"/>
              </a:lnSpc>
              <a:spcBef>
                <a:spcPts val="110"/>
              </a:spcBef>
            </a:pPr>
            <a:r>
              <a:rPr sz="1300" spc="40" dirty="0">
                <a:latin typeface="Microsoft JhengHei"/>
                <a:cs typeface="Microsoft JhengHei"/>
              </a:rPr>
              <a:t>「</a:t>
            </a:r>
            <a:r>
              <a:rPr sz="1300" b="1" spc="40" dirty="0">
                <a:solidFill>
                  <a:srgbClr val="009A9A"/>
                </a:solidFill>
                <a:latin typeface="Microsoft JhengHei"/>
                <a:cs typeface="Microsoft JhengHei"/>
              </a:rPr>
              <a:t>台灣愛滋防治現況暨危險</a:t>
            </a:r>
            <a:r>
              <a:rPr sz="1300" b="1" spc="35" dirty="0">
                <a:solidFill>
                  <a:srgbClr val="009A9A"/>
                </a:solidFill>
                <a:latin typeface="Microsoft JhengHei"/>
                <a:cs typeface="Microsoft JhengHei"/>
              </a:rPr>
              <a:t>性</a:t>
            </a:r>
            <a:r>
              <a:rPr sz="1300" b="1" spc="40" dirty="0">
                <a:solidFill>
                  <a:srgbClr val="009A9A"/>
                </a:solidFill>
                <a:latin typeface="Microsoft JhengHei"/>
                <a:cs typeface="Microsoft JhengHei"/>
              </a:rPr>
              <a:t>行為之範圍標準修</a:t>
            </a:r>
            <a:r>
              <a:rPr sz="1300" b="1" spc="45" dirty="0">
                <a:solidFill>
                  <a:srgbClr val="009A9A"/>
                </a:solidFill>
                <a:latin typeface="Microsoft JhengHei"/>
                <a:cs typeface="Microsoft JhengHei"/>
              </a:rPr>
              <a:t>訂</a:t>
            </a:r>
            <a:r>
              <a:rPr sz="1300" spc="40" dirty="0">
                <a:latin typeface="Microsoft JhengHei"/>
                <a:cs typeface="Microsoft JhengHei"/>
              </a:rPr>
              <a:t>」數位課程，</a:t>
            </a:r>
            <a:r>
              <a:rPr sz="1300" spc="10" dirty="0">
                <a:latin typeface="Microsoft JhengHei"/>
                <a:cs typeface="Microsoft JhengHei"/>
              </a:rPr>
              <a:t>後續提供司法官及相關人員選讀</a:t>
            </a:r>
            <a:endParaRPr sz="1300">
              <a:latin typeface="Microsoft JhengHei"/>
              <a:cs typeface="Microsoft JhengHei"/>
            </a:endParaRPr>
          </a:p>
          <a:p>
            <a:pPr marL="170180" marR="5080" indent="-158115">
              <a:lnSpc>
                <a:spcPct val="121500"/>
              </a:lnSpc>
              <a:spcBef>
                <a:spcPts val="135"/>
              </a:spcBef>
              <a:buFont typeface="Arial MT"/>
              <a:buChar char="•"/>
              <a:tabLst>
                <a:tab pos="170815" algn="l"/>
              </a:tabLst>
            </a:pPr>
            <a:r>
              <a:rPr sz="1300" spc="40" dirty="0">
                <a:latin typeface="Microsoft JhengHei"/>
                <a:cs typeface="Microsoft JhengHei"/>
              </a:rPr>
              <a:t>司法院法官學院辦理司法</a:t>
            </a:r>
            <a:r>
              <a:rPr sz="1300" spc="45" dirty="0">
                <a:latin typeface="Microsoft JhengHei"/>
                <a:cs typeface="Microsoft JhengHei"/>
              </a:rPr>
              <a:t>人</a:t>
            </a:r>
            <a:r>
              <a:rPr sz="1300" spc="40" dirty="0">
                <a:latin typeface="Microsoft JhengHei"/>
                <a:cs typeface="Microsoft JhengHei"/>
              </a:rPr>
              <a:t>員「醫事案件研習會」線上學習課程，</a:t>
            </a:r>
            <a:r>
              <a:rPr sz="1300" spc="10" dirty="0">
                <a:latin typeface="Microsoft JhengHei"/>
                <a:cs typeface="Microsoft JhengHei"/>
              </a:rPr>
              <a:t>邀請本署講授「</a:t>
            </a:r>
            <a:r>
              <a:rPr sz="1300" b="1" spc="10" dirty="0">
                <a:solidFill>
                  <a:srgbClr val="009A9A"/>
                </a:solidFill>
                <a:latin typeface="Microsoft JhengHei"/>
                <a:cs typeface="Microsoft JhengHei"/>
              </a:rPr>
              <a:t>愛滋病及相關醫療法律問題</a:t>
            </a:r>
            <a:r>
              <a:rPr sz="1300" spc="10" dirty="0">
                <a:latin typeface="Microsoft JhengHei"/>
                <a:cs typeface="Microsoft JhengHei"/>
              </a:rPr>
              <a:t>」課程</a:t>
            </a:r>
            <a:endParaRPr sz="1300">
              <a:latin typeface="Microsoft JhengHei"/>
              <a:cs typeface="Microsoft JhengHei"/>
            </a:endParaRPr>
          </a:p>
        </p:txBody>
      </p:sp>
      <p:sp>
        <p:nvSpPr>
          <p:cNvPr id="14" name="object 14"/>
          <p:cNvSpPr/>
          <p:nvPr/>
        </p:nvSpPr>
        <p:spPr>
          <a:xfrm>
            <a:off x="1148219" y="3714750"/>
            <a:ext cx="4209415" cy="568960"/>
          </a:xfrm>
          <a:custGeom>
            <a:avLst/>
            <a:gdLst/>
            <a:ahLst/>
            <a:cxnLst/>
            <a:rect l="l" t="t" r="r" b="b"/>
            <a:pathLst>
              <a:path w="4209415" h="568960">
                <a:moveTo>
                  <a:pt x="4209288" y="491489"/>
                </a:moveTo>
                <a:lnTo>
                  <a:pt x="4209288" y="76961"/>
                </a:lnTo>
                <a:lnTo>
                  <a:pt x="4203263" y="47255"/>
                </a:lnTo>
                <a:lnTo>
                  <a:pt x="4186809" y="22764"/>
                </a:lnTo>
                <a:lnTo>
                  <a:pt x="4162353" y="6131"/>
                </a:lnTo>
                <a:lnTo>
                  <a:pt x="4132326" y="0"/>
                </a:lnTo>
                <a:lnTo>
                  <a:pt x="76200" y="0"/>
                </a:lnTo>
                <a:lnTo>
                  <a:pt x="46612" y="6131"/>
                </a:lnTo>
                <a:lnTo>
                  <a:pt x="22383" y="22764"/>
                </a:lnTo>
                <a:lnTo>
                  <a:pt x="6012" y="47255"/>
                </a:lnTo>
                <a:lnTo>
                  <a:pt x="0" y="76962"/>
                </a:lnTo>
                <a:lnTo>
                  <a:pt x="0" y="491490"/>
                </a:lnTo>
                <a:lnTo>
                  <a:pt x="6012" y="521517"/>
                </a:lnTo>
                <a:lnTo>
                  <a:pt x="22383" y="545973"/>
                </a:lnTo>
                <a:lnTo>
                  <a:pt x="46612" y="562427"/>
                </a:lnTo>
                <a:lnTo>
                  <a:pt x="76200" y="568452"/>
                </a:lnTo>
                <a:lnTo>
                  <a:pt x="4132326" y="568451"/>
                </a:lnTo>
                <a:lnTo>
                  <a:pt x="4162353" y="562427"/>
                </a:lnTo>
                <a:lnTo>
                  <a:pt x="4186809" y="545972"/>
                </a:lnTo>
                <a:lnTo>
                  <a:pt x="4203263" y="521517"/>
                </a:lnTo>
                <a:lnTo>
                  <a:pt x="4209288" y="491489"/>
                </a:lnTo>
                <a:close/>
              </a:path>
            </a:pathLst>
          </a:custGeom>
          <a:solidFill>
            <a:srgbClr val="E2F0D9"/>
          </a:solidFill>
        </p:spPr>
        <p:txBody>
          <a:bodyPr wrap="square" lIns="0" tIns="0" rIns="0" bIns="0" rtlCol="0"/>
          <a:lstStyle/>
          <a:p>
            <a:endParaRPr/>
          </a:p>
        </p:txBody>
      </p:sp>
      <p:sp>
        <p:nvSpPr>
          <p:cNvPr id="15" name="object 15"/>
          <p:cNvSpPr txBox="1"/>
          <p:nvPr/>
        </p:nvSpPr>
        <p:spPr>
          <a:xfrm>
            <a:off x="1238384" y="3852164"/>
            <a:ext cx="2430780" cy="266065"/>
          </a:xfrm>
          <a:prstGeom prst="rect">
            <a:avLst/>
          </a:prstGeom>
        </p:spPr>
        <p:txBody>
          <a:bodyPr vert="horz" wrap="square" lIns="0" tIns="15875" rIns="0" bIns="0" rtlCol="0">
            <a:spAutoFit/>
          </a:bodyPr>
          <a:lstStyle/>
          <a:p>
            <a:pPr marL="12700">
              <a:lnSpc>
                <a:spcPct val="100000"/>
              </a:lnSpc>
              <a:spcBef>
                <a:spcPts val="125"/>
              </a:spcBef>
            </a:pPr>
            <a:r>
              <a:rPr sz="1550" b="1" dirty="0">
                <a:latin typeface="Microsoft JhengHei"/>
                <a:cs typeface="Microsoft JhengHei"/>
              </a:rPr>
              <a:t>辦理法制相關⼈員教育訓</a:t>
            </a:r>
            <a:r>
              <a:rPr sz="1550" b="1" spc="-50" dirty="0">
                <a:latin typeface="Microsoft JhengHei"/>
                <a:cs typeface="Microsoft JhengHei"/>
              </a:rPr>
              <a:t>練</a:t>
            </a:r>
            <a:endParaRPr sz="1550">
              <a:latin typeface="Microsoft JhengHei"/>
              <a:cs typeface="Microsoft JhengHei"/>
            </a:endParaRPr>
          </a:p>
        </p:txBody>
      </p:sp>
      <p:sp>
        <p:nvSpPr>
          <p:cNvPr id="16" name="object 16"/>
          <p:cNvSpPr/>
          <p:nvPr/>
        </p:nvSpPr>
        <p:spPr>
          <a:xfrm>
            <a:off x="462419" y="3714750"/>
            <a:ext cx="643890" cy="615950"/>
          </a:xfrm>
          <a:custGeom>
            <a:avLst/>
            <a:gdLst/>
            <a:ahLst/>
            <a:cxnLst/>
            <a:rect l="l" t="t" r="r" b="b"/>
            <a:pathLst>
              <a:path w="643890" h="615950">
                <a:moveTo>
                  <a:pt x="643890" y="307848"/>
                </a:moveTo>
                <a:lnTo>
                  <a:pt x="640402" y="262377"/>
                </a:lnTo>
                <a:lnTo>
                  <a:pt x="630271" y="218971"/>
                </a:lnTo>
                <a:lnTo>
                  <a:pt x="613995" y="178107"/>
                </a:lnTo>
                <a:lnTo>
                  <a:pt x="592071" y="140262"/>
                </a:lnTo>
                <a:lnTo>
                  <a:pt x="564999" y="105915"/>
                </a:lnTo>
                <a:lnTo>
                  <a:pt x="533275" y="75541"/>
                </a:lnTo>
                <a:lnTo>
                  <a:pt x="497399" y="49619"/>
                </a:lnTo>
                <a:lnTo>
                  <a:pt x="457868" y="28627"/>
                </a:lnTo>
                <a:lnTo>
                  <a:pt x="415180" y="13041"/>
                </a:lnTo>
                <a:lnTo>
                  <a:pt x="369833" y="3339"/>
                </a:lnTo>
                <a:lnTo>
                  <a:pt x="322326" y="0"/>
                </a:lnTo>
                <a:lnTo>
                  <a:pt x="274629" y="3339"/>
                </a:lnTo>
                <a:lnTo>
                  <a:pt x="229127" y="13041"/>
                </a:lnTo>
                <a:lnTo>
                  <a:pt x="186315" y="28627"/>
                </a:lnTo>
                <a:lnTo>
                  <a:pt x="146687" y="49619"/>
                </a:lnTo>
                <a:lnTo>
                  <a:pt x="110737" y="75541"/>
                </a:lnTo>
                <a:lnTo>
                  <a:pt x="78962" y="105915"/>
                </a:lnTo>
                <a:lnTo>
                  <a:pt x="51854" y="140262"/>
                </a:lnTo>
                <a:lnTo>
                  <a:pt x="29910" y="178107"/>
                </a:lnTo>
                <a:lnTo>
                  <a:pt x="13623" y="218971"/>
                </a:lnTo>
                <a:lnTo>
                  <a:pt x="3488" y="262377"/>
                </a:lnTo>
                <a:lnTo>
                  <a:pt x="0" y="307848"/>
                </a:lnTo>
                <a:lnTo>
                  <a:pt x="3488" y="353318"/>
                </a:lnTo>
                <a:lnTo>
                  <a:pt x="13623" y="396724"/>
                </a:lnTo>
                <a:lnTo>
                  <a:pt x="29910" y="437588"/>
                </a:lnTo>
                <a:lnTo>
                  <a:pt x="51854" y="475433"/>
                </a:lnTo>
                <a:lnTo>
                  <a:pt x="78962" y="509780"/>
                </a:lnTo>
                <a:lnTo>
                  <a:pt x="110737" y="540154"/>
                </a:lnTo>
                <a:lnTo>
                  <a:pt x="146687" y="566076"/>
                </a:lnTo>
                <a:lnTo>
                  <a:pt x="186315" y="587068"/>
                </a:lnTo>
                <a:lnTo>
                  <a:pt x="229127" y="602654"/>
                </a:lnTo>
                <a:lnTo>
                  <a:pt x="274629" y="612356"/>
                </a:lnTo>
                <a:lnTo>
                  <a:pt x="322326" y="615696"/>
                </a:lnTo>
                <a:lnTo>
                  <a:pt x="369833" y="612356"/>
                </a:lnTo>
                <a:lnTo>
                  <a:pt x="415180" y="602654"/>
                </a:lnTo>
                <a:lnTo>
                  <a:pt x="457868" y="587068"/>
                </a:lnTo>
                <a:lnTo>
                  <a:pt x="497399" y="566076"/>
                </a:lnTo>
                <a:lnTo>
                  <a:pt x="533275" y="540154"/>
                </a:lnTo>
                <a:lnTo>
                  <a:pt x="564999" y="509780"/>
                </a:lnTo>
                <a:lnTo>
                  <a:pt x="592071" y="475433"/>
                </a:lnTo>
                <a:lnTo>
                  <a:pt x="613995" y="437588"/>
                </a:lnTo>
                <a:lnTo>
                  <a:pt x="630271" y="396724"/>
                </a:lnTo>
                <a:lnTo>
                  <a:pt x="640402" y="353318"/>
                </a:lnTo>
                <a:lnTo>
                  <a:pt x="643890" y="307848"/>
                </a:lnTo>
                <a:close/>
              </a:path>
            </a:pathLst>
          </a:custGeom>
          <a:solidFill>
            <a:srgbClr val="009999"/>
          </a:solidFill>
        </p:spPr>
        <p:txBody>
          <a:bodyPr wrap="square" lIns="0" tIns="0" rIns="0" bIns="0" rtlCol="0"/>
          <a:lstStyle/>
          <a:p>
            <a:endParaRPr/>
          </a:p>
        </p:txBody>
      </p:sp>
      <p:sp>
        <p:nvSpPr>
          <p:cNvPr id="17" name="object 17"/>
          <p:cNvSpPr txBox="1"/>
          <p:nvPr/>
        </p:nvSpPr>
        <p:spPr>
          <a:xfrm>
            <a:off x="667646" y="3803395"/>
            <a:ext cx="233679"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FFFFFF"/>
                </a:solidFill>
                <a:latin typeface="Arial Black"/>
                <a:cs typeface="Arial Black"/>
              </a:rPr>
              <a:t>2</a:t>
            </a:r>
            <a:endParaRPr sz="2450">
              <a:latin typeface="Arial Black"/>
              <a:cs typeface="Arial Black"/>
            </a:endParaRPr>
          </a:p>
        </p:txBody>
      </p:sp>
      <p:sp>
        <p:nvSpPr>
          <p:cNvPr id="18" name="object 18"/>
          <p:cNvSpPr txBox="1"/>
          <p:nvPr/>
        </p:nvSpPr>
        <p:spPr>
          <a:xfrm>
            <a:off x="5608453" y="4387250"/>
            <a:ext cx="4498340" cy="1031240"/>
          </a:xfrm>
          <a:prstGeom prst="rect">
            <a:avLst/>
          </a:prstGeom>
        </p:spPr>
        <p:txBody>
          <a:bodyPr vert="horz" wrap="square" lIns="0" tIns="12065" rIns="0" bIns="0" rtlCol="0">
            <a:spAutoFit/>
          </a:bodyPr>
          <a:lstStyle/>
          <a:p>
            <a:pPr marL="170180" marR="5080" indent="-158115" algn="just">
              <a:lnSpc>
                <a:spcPct val="120400"/>
              </a:lnSpc>
              <a:spcBef>
                <a:spcPts val="95"/>
              </a:spcBef>
              <a:buFont typeface="Arial MT"/>
              <a:buChar char="•"/>
              <a:tabLst>
                <a:tab pos="170815" algn="l"/>
              </a:tabLst>
            </a:pPr>
            <a:r>
              <a:rPr sz="1300" spc="55" dirty="0">
                <a:latin typeface="Microsoft JhengHei"/>
                <a:cs typeface="Microsoft JhengHei"/>
              </a:rPr>
              <a:t>法務部函請本部提供具公信力之鑑定評估機制，俾利所</a:t>
            </a:r>
            <a:r>
              <a:rPr sz="1300" spc="5" dirty="0">
                <a:latin typeface="Microsoft JhengHei"/>
                <a:cs typeface="Microsoft JhengHei"/>
              </a:rPr>
              <a:t>屬</a:t>
            </a:r>
            <a:r>
              <a:rPr sz="1300" dirty="0">
                <a:latin typeface="Microsoft JhengHei"/>
                <a:cs typeface="Microsoft JhengHei"/>
              </a:rPr>
              <a:t>檢察機關執法參考，本部函復建議其可</a:t>
            </a:r>
            <a:r>
              <a:rPr sz="1400" b="1" spc="-10" dirty="0">
                <a:solidFill>
                  <a:srgbClr val="ED7C31"/>
                </a:solidFill>
                <a:latin typeface="Microsoft JhengHei"/>
                <a:cs typeface="Microsoft JhengHei"/>
              </a:rPr>
              <a:t>囑託愛滋治療相關</a:t>
            </a:r>
            <a:r>
              <a:rPr sz="1400" b="1" dirty="0">
                <a:solidFill>
                  <a:srgbClr val="ED7C31"/>
                </a:solidFill>
                <a:latin typeface="Microsoft JhengHei"/>
                <a:cs typeface="Microsoft JhengHei"/>
              </a:rPr>
              <a:t>領域專業學會</a:t>
            </a:r>
            <a:r>
              <a:rPr sz="1300" dirty="0">
                <a:latin typeface="Microsoft JhengHei"/>
                <a:cs typeface="Microsoft JhengHei"/>
              </a:rPr>
              <a:t>，如：台灣愛滋病學會、台灣愛滋病護理</a:t>
            </a:r>
            <a:r>
              <a:rPr sz="1300" spc="-50" dirty="0">
                <a:latin typeface="Microsoft JhengHei"/>
                <a:cs typeface="Microsoft JhengHei"/>
              </a:rPr>
              <a:t>學</a:t>
            </a:r>
            <a:r>
              <a:rPr sz="1300" dirty="0">
                <a:latin typeface="Microsoft JhengHei"/>
                <a:cs typeface="Microsoft JhengHei"/>
              </a:rPr>
              <a:t>會等</a:t>
            </a:r>
            <a:r>
              <a:rPr sz="1400" b="1" dirty="0">
                <a:solidFill>
                  <a:srgbClr val="ED7C31"/>
                </a:solidFill>
                <a:latin typeface="Microsoft JhengHei"/>
                <a:cs typeface="Microsoft JhengHei"/>
              </a:rPr>
              <a:t>協助進行審查與評估個案HIV</a:t>
            </a:r>
            <a:r>
              <a:rPr sz="1400" b="1" spc="-15" dirty="0">
                <a:solidFill>
                  <a:srgbClr val="ED7C31"/>
                </a:solidFill>
                <a:latin typeface="Microsoft JhengHei"/>
                <a:cs typeface="Microsoft JhengHei"/>
              </a:rPr>
              <a:t>傳染風險</a:t>
            </a:r>
            <a:endParaRPr sz="1400">
              <a:latin typeface="Microsoft JhengHei"/>
              <a:cs typeface="Microsoft JhengHei"/>
            </a:endParaRPr>
          </a:p>
        </p:txBody>
      </p:sp>
      <p:sp>
        <p:nvSpPr>
          <p:cNvPr id="19" name="object 19"/>
          <p:cNvSpPr/>
          <p:nvPr/>
        </p:nvSpPr>
        <p:spPr>
          <a:xfrm>
            <a:off x="6127127" y="3826002"/>
            <a:ext cx="3314700" cy="568960"/>
          </a:xfrm>
          <a:custGeom>
            <a:avLst/>
            <a:gdLst/>
            <a:ahLst/>
            <a:cxnLst/>
            <a:rect l="l" t="t" r="r" b="b"/>
            <a:pathLst>
              <a:path w="3314700" h="568960">
                <a:moveTo>
                  <a:pt x="3314700" y="491489"/>
                </a:moveTo>
                <a:lnTo>
                  <a:pt x="3314700" y="76961"/>
                </a:lnTo>
                <a:lnTo>
                  <a:pt x="3308675" y="46934"/>
                </a:lnTo>
                <a:lnTo>
                  <a:pt x="3292221" y="22478"/>
                </a:lnTo>
                <a:lnTo>
                  <a:pt x="3267765" y="6024"/>
                </a:lnTo>
                <a:lnTo>
                  <a:pt x="3237738" y="0"/>
                </a:lnTo>
                <a:lnTo>
                  <a:pt x="76962" y="0"/>
                </a:lnTo>
                <a:lnTo>
                  <a:pt x="46934" y="6024"/>
                </a:lnTo>
                <a:lnTo>
                  <a:pt x="22478" y="22479"/>
                </a:lnTo>
                <a:lnTo>
                  <a:pt x="6024" y="46934"/>
                </a:lnTo>
                <a:lnTo>
                  <a:pt x="0" y="76962"/>
                </a:lnTo>
                <a:lnTo>
                  <a:pt x="0" y="491490"/>
                </a:lnTo>
                <a:lnTo>
                  <a:pt x="6024" y="521196"/>
                </a:lnTo>
                <a:lnTo>
                  <a:pt x="22479" y="545687"/>
                </a:lnTo>
                <a:lnTo>
                  <a:pt x="46934" y="562320"/>
                </a:lnTo>
                <a:lnTo>
                  <a:pt x="76962" y="568452"/>
                </a:lnTo>
                <a:lnTo>
                  <a:pt x="3237738" y="568451"/>
                </a:lnTo>
                <a:lnTo>
                  <a:pt x="3267765" y="562320"/>
                </a:lnTo>
                <a:lnTo>
                  <a:pt x="3292221" y="545687"/>
                </a:lnTo>
                <a:lnTo>
                  <a:pt x="3308675" y="521196"/>
                </a:lnTo>
                <a:lnTo>
                  <a:pt x="3314700" y="491489"/>
                </a:lnTo>
                <a:close/>
              </a:path>
            </a:pathLst>
          </a:custGeom>
          <a:solidFill>
            <a:srgbClr val="E2F0D9"/>
          </a:solidFill>
        </p:spPr>
        <p:txBody>
          <a:bodyPr wrap="square" lIns="0" tIns="0" rIns="0" bIns="0" rtlCol="0"/>
          <a:lstStyle/>
          <a:p>
            <a:endParaRPr/>
          </a:p>
        </p:txBody>
      </p:sp>
      <p:sp>
        <p:nvSpPr>
          <p:cNvPr id="20" name="object 20"/>
          <p:cNvSpPr txBox="1"/>
          <p:nvPr/>
        </p:nvSpPr>
        <p:spPr>
          <a:xfrm>
            <a:off x="6217291" y="3962653"/>
            <a:ext cx="2630805" cy="266065"/>
          </a:xfrm>
          <a:prstGeom prst="rect">
            <a:avLst/>
          </a:prstGeom>
        </p:spPr>
        <p:txBody>
          <a:bodyPr vert="horz" wrap="square" lIns="0" tIns="15875" rIns="0" bIns="0" rtlCol="0">
            <a:spAutoFit/>
          </a:bodyPr>
          <a:lstStyle/>
          <a:p>
            <a:pPr marL="12700">
              <a:lnSpc>
                <a:spcPct val="100000"/>
              </a:lnSpc>
              <a:spcBef>
                <a:spcPts val="125"/>
              </a:spcBef>
            </a:pPr>
            <a:r>
              <a:rPr sz="1550" b="1" dirty="0">
                <a:latin typeface="Microsoft JhengHei"/>
                <a:cs typeface="Microsoft JhengHei"/>
              </a:rPr>
              <a:t>建立具公信力之鑑定評估機</a:t>
            </a:r>
            <a:r>
              <a:rPr sz="1550" b="1" spc="-50" dirty="0">
                <a:latin typeface="Microsoft JhengHei"/>
                <a:cs typeface="Microsoft JhengHei"/>
              </a:rPr>
              <a:t>制</a:t>
            </a:r>
            <a:endParaRPr sz="1550">
              <a:latin typeface="Microsoft JhengHei"/>
              <a:cs typeface="Microsoft JhengHei"/>
            </a:endParaRPr>
          </a:p>
        </p:txBody>
      </p:sp>
      <p:sp>
        <p:nvSpPr>
          <p:cNvPr id="21" name="object 21"/>
          <p:cNvSpPr/>
          <p:nvPr/>
        </p:nvSpPr>
        <p:spPr>
          <a:xfrm>
            <a:off x="5502287" y="3827526"/>
            <a:ext cx="574675" cy="549910"/>
          </a:xfrm>
          <a:custGeom>
            <a:avLst/>
            <a:gdLst/>
            <a:ahLst/>
            <a:cxnLst/>
            <a:rect l="l" t="t" r="r" b="b"/>
            <a:pathLst>
              <a:path w="574675" h="549910">
                <a:moveTo>
                  <a:pt x="574548" y="275082"/>
                </a:moveTo>
                <a:lnTo>
                  <a:pt x="570783" y="230531"/>
                </a:lnTo>
                <a:lnTo>
                  <a:pt x="559887" y="188244"/>
                </a:lnTo>
                <a:lnTo>
                  <a:pt x="542452" y="148791"/>
                </a:lnTo>
                <a:lnTo>
                  <a:pt x="519074" y="112745"/>
                </a:lnTo>
                <a:lnTo>
                  <a:pt x="490347" y="80676"/>
                </a:lnTo>
                <a:lnTo>
                  <a:pt x="456864" y="53157"/>
                </a:lnTo>
                <a:lnTo>
                  <a:pt x="419221" y="30758"/>
                </a:lnTo>
                <a:lnTo>
                  <a:pt x="378012" y="14051"/>
                </a:lnTo>
                <a:lnTo>
                  <a:pt x="333832" y="3608"/>
                </a:lnTo>
                <a:lnTo>
                  <a:pt x="287274" y="0"/>
                </a:lnTo>
                <a:lnTo>
                  <a:pt x="240715" y="3608"/>
                </a:lnTo>
                <a:lnTo>
                  <a:pt x="196535" y="14051"/>
                </a:lnTo>
                <a:lnTo>
                  <a:pt x="155326" y="30758"/>
                </a:lnTo>
                <a:lnTo>
                  <a:pt x="117683" y="53157"/>
                </a:lnTo>
                <a:lnTo>
                  <a:pt x="84201" y="80676"/>
                </a:lnTo>
                <a:lnTo>
                  <a:pt x="55473" y="112745"/>
                </a:lnTo>
                <a:lnTo>
                  <a:pt x="32095" y="148791"/>
                </a:lnTo>
                <a:lnTo>
                  <a:pt x="14660" y="188244"/>
                </a:lnTo>
                <a:lnTo>
                  <a:pt x="3764" y="230531"/>
                </a:lnTo>
                <a:lnTo>
                  <a:pt x="0" y="275082"/>
                </a:lnTo>
                <a:lnTo>
                  <a:pt x="3764" y="319610"/>
                </a:lnTo>
                <a:lnTo>
                  <a:pt x="14660" y="361840"/>
                </a:lnTo>
                <a:lnTo>
                  <a:pt x="32095" y="401207"/>
                </a:lnTo>
                <a:lnTo>
                  <a:pt x="55473" y="437150"/>
                </a:lnTo>
                <a:lnTo>
                  <a:pt x="84201" y="469106"/>
                </a:lnTo>
                <a:lnTo>
                  <a:pt x="117683" y="496513"/>
                </a:lnTo>
                <a:lnTo>
                  <a:pt x="155326" y="518808"/>
                </a:lnTo>
                <a:lnTo>
                  <a:pt x="196535" y="535429"/>
                </a:lnTo>
                <a:lnTo>
                  <a:pt x="240715" y="545815"/>
                </a:lnTo>
                <a:lnTo>
                  <a:pt x="287274" y="549402"/>
                </a:lnTo>
                <a:lnTo>
                  <a:pt x="333832" y="545815"/>
                </a:lnTo>
                <a:lnTo>
                  <a:pt x="378012" y="535429"/>
                </a:lnTo>
                <a:lnTo>
                  <a:pt x="419221" y="518808"/>
                </a:lnTo>
                <a:lnTo>
                  <a:pt x="456864" y="496513"/>
                </a:lnTo>
                <a:lnTo>
                  <a:pt x="490347" y="469106"/>
                </a:lnTo>
                <a:lnTo>
                  <a:pt x="519074" y="437150"/>
                </a:lnTo>
                <a:lnTo>
                  <a:pt x="542452" y="401207"/>
                </a:lnTo>
                <a:lnTo>
                  <a:pt x="559887" y="361840"/>
                </a:lnTo>
                <a:lnTo>
                  <a:pt x="570783" y="319610"/>
                </a:lnTo>
                <a:lnTo>
                  <a:pt x="574548" y="275082"/>
                </a:lnTo>
                <a:close/>
              </a:path>
            </a:pathLst>
          </a:custGeom>
          <a:solidFill>
            <a:srgbClr val="009999"/>
          </a:solidFill>
        </p:spPr>
        <p:txBody>
          <a:bodyPr wrap="square" lIns="0" tIns="0" rIns="0" bIns="0" rtlCol="0"/>
          <a:lstStyle/>
          <a:p>
            <a:endParaRPr/>
          </a:p>
        </p:txBody>
      </p:sp>
      <p:sp>
        <p:nvSpPr>
          <p:cNvPr id="22" name="object 22"/>
          <p:cNvSpPr txBox="1"/>
          <p:nvPr/>
        </p:nvSpPr>
        <p:spPr>
          <a:xfrm>
            <a:off x="5673223" y="3882644"/>
            <a:ext cx="233679"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FFFFFF"/>
                </a:solidFill>
                <a:latin typeface="Arial Black"/>
                <a:cs typeface="Arial Black"/>
              </a:rPr>
              <a:t>4</a:t>
            </a:r>
            <a:endParaRPr sz="2450">
              <a:latin typeface="Arial Black"/>
              <a:cs typeface="Arial Black"/>
            </a:endParaRPr>
          </a:p>
        </p:txBody>
      </p:sp>
      <p:sp>
        <p:nvSpPr>
          <p:cNvPr id="23" name="object 23"/>
          <p:cNvSpPr txBox="1"/>
          <p:nvPr/>
        </p:nvSpPr>
        <p:spPr>
          <a:xfrm>
            <a:off x="5645029" y="2539840"/>
            <a:ext cx="3651250" cy="987425"/>
          </a:xfrm>
          <a:prstGeom prst="rect">
            <a:avLst/>
          </a:prstGeom>
        </p:spPr>
        <p:txBody>
          <a:bodyPr vert="horz" wrap="square" lIns="0" tIns="53975" rIns="0" bIns="0" rtlCol="0">
            <a:spAutoFit/>
          </a:bodyPr>
          <a:lstStyle/>
          <a:p>
            <a:pPr marL="170180" indent="-158115" algn="just">
              <a:lnSpc>
                <a:spcPct val="100000"/>
              </a:lnSpc>
              <a:spcBef>
                <a:spcPts val="425"/>
              </a:spcBef>
              <a:buFont typeface="Arial MT"/>
              <a:buChar char="•"/>
              <a:tabLst>
                <a:tab pos="170815" algn="l"/>
              </a:tabLst>
            </a:pPr>
            <a:r>
              <a:rPr sz="1300" spc="165" dirty="0">
                <a:latin typeface="Microsoft JhengHei"/>
                <a:cs typeface="Microsoft JhengHei"/>
              </a:rPr>
              <a:t>函復高等法院提供有關「</a:t>
            </a:r>
            <a:r>
              <a:rPr sz="1300" dirty="0">
                <a:latin typeface="Microsoft JhengHei"/>
                <a:cs typeface="Microsoft JhengHei"/>
              </a:rPr>
              <a:t>UNAIDS</a:t>
            </a:r>
            <a:r>
              <a:rPr sz="1300" spc="165" dirty="0">
                <a:latin typeface="Microsoft JhengHei"/>
                <a:cs typeface="Microsoft JhengHei"/>
              </a:rPr>
              <a:t>指引」</a:t>
            </a:r>
            <a:r>
              <a:rPr sz="1300" spc="114" dirty="0">
                <a:latin typeface="Microsoft JhengHei"/>
                <a:cs typeface="Microsoft JhengHei"/>
              </a:rPr>
              <a:t>及</a:t>
            </a:r>
            <a:endParaRPr sz="1300">
              <a:latin typeface="Microsoft JhengHei"/>
              <a:cs typeface="Microsoft JhengHei"/>
            </a:endParaRPr>
          </a:p>
          <a:p>
            <a:pPr marL="170180" marR="19685" algn="just">
              <a:lnSpc>
                <a:spcPts val="1900"/>
              </a:lnSpc>
              <a:spcBef>
                <a:spcPts val="85"/>
              </a:spcBef>
            </a:pPr>
            <a:r>
              <a:rPr sz="1300" dirty="0">
                <a:latin typeface="Microsoft JhengHei"/>
                <a:cs typeface="Microsoft JhengHei"/>
              </a:rPr>
              <a:t>「2018年世界愛滋大會專家共識聲明」之原</a:t>
            </a:r>
            <a:r>
              <a:rPr sz="1300" spc="-50" dirty="0">
                <a:latin typeface="Microsoft JhengHei"/>
                <a:cs typeface="Microsoft JhengHei"/>
              </a:rPr>
              <a:t>文</a:t>
            </a:r>
            <a:r>
              <a:rPr sz="1300" spc="55" dirty="0">
                <a:latin typeface="Microsoft JhengHei"/>
                <a:cs typeface="Microsoft JhengHei"/>
              </a:rPr>
              <a:t>文獻屬具有權威性、可信性之文件，綜整最</a:t>
            </a:r>
            <a:r>
              <a:rPr sz="1300" spc="5" dirty="0">
                <a:latin typeface="Microsoft JhengHei"/>
                <a:cs typeface="Microsoft JhengHei"/>
              </a:rPr>
              <a:t>佳</a:t>
            </a:r>
            <a:r>
              <a:rPr sz="1300" dirty="0">
                <a:latin typeface="Microsoft JhengHei"/>
                <a:cs typeface="Microsoft JhengHei"/>
              </a:rPr>
              <a:t>可得知之科學及醫學實證，提供高等法院參</a:t>
            </a:r>
            <a:r>
              <a:rPr sz="1300" spc="-50" dirty="0">
                <a:latin typeface="Microsoft JhengHei"/>
                <a:cs typeface="Microsoft JhengHei"/>
              </a:rPr>
              <a:t>考</a:t>
            </a:r>
            <a:endParaRPr sz="1300">
              <a:latin typeface="Microsoft JhengHei"/>
              <a:cs typeface="Microsoft JhengHei"/>
            </a:endParaRPr>
          </a:p>
        </p:txBody>
      </p:sp>
      <p:sp>
        <p:nvSpPr>
          <p:cNvPr id="24" name="object 24"/>
          <p:cNvSpPr/>
          <p:nvPr/>
        </p:nvSpPr>
        <p:spPr>
          <a:xfrm>
            <a:off x="6120269" y="1901189"/>
            <a:ext cx="3346450" cy="568960"/>
          </a:xfrm>
          <a:custGeom>
            <a:avLst/>
            <a:gdLst/>
            <a:ahLst/>
            <a:cxnLst/>
            <a:rect l="l" t="t" r="r" b="b"/>
            <a:pathLst>
              <a:path w="3346450" h="568960">
                <a:moveTo>
                  <a:pt x="3345941" y="491489"/>
                </a:moveTo>
                <a:lnTo>
                  <a:pt x="3345941" y="76961"/>
                </a:lnTo>
                <a:lnTo>
                  <a:pt x="3339917" y="47255"/>
                </a:lnTo>
                <a:lnTo>
                  <a:pt x="3323463" y="22764"/>
                </a:lnTo>
                <a:lnTo>
                  <a:pt x="3299007" y="6131"/>
                </a:lnTo>
                <a:lnTo>
                  <a:pt x="3268979" y="0"/>
                </a:lnTo>
                <a:lnTo>
                  <a:pt x="76200" y="0"/>
                </a:lnTo>
                <a:lnTo>
                  <a:pt x="46612" y="6131"/>
                </a:lnTo>
                <a:lnTo>
                  <a:pt x="22383" y="22764"/>
                </a:lnTo>
                <a:lnTo>
                  <a:pt x="6012" y="47255"/>
                </a:lnTo>
                <a:lnTo>
                  <a:pt x="0" y="76962"/>
                </a:lnTo>
                <a:lnTo>
                  <a:pt x="0" y="491490"/>
                </a:lnTo>
                <a:lnTo>
                  <a:pt x="6012" y="521517"/>
                </a:lnTo>
                <a:lnTo>
                  <a:pt x="22383" y="545973"/>
                </a:lnTo>
                <a:lnTo>
                  <a:pt x="46612" y="562427"/>
                </a:lnTo>
                <a:lnTo>
                  <a:pt x="76200" y="568452"/>
                </a:lnTo>
                <a:lnTo>
                  <a:pt x="3268979" y="568451"/>
                </a:lnTo>
                <a:lnTo>
                  <a:pt x="3299007" y="562427"/>
                </a:lnTo>
                <a:lnTo>
                  <a:pt x="3323463" y="545972"/>
                </a:lnTo>
                <a:lnTo>
                  <a:pt x="3339917" y="521517"/>
                </a:lnTo>
                <a:lnTo>
                  <a:pt x="3345941" y="491489"/>
                </a:lnTo>
                <a:close/>
              </a:path>
            </a:pathLst>
          </a:custGeom>
          <a:solidFill>
            <a:srgbClr val="E2F0D9"/>
          </a:solidFill>
        </p:spPr>
        <p:txBody>
          <a:bodyPr wrap="square" lIns="0" tIns="0" rIns="0" bIns="0" rtlCol="0"/>
          <a:lstStyle/>
          <a:p>
            <a:endParaRPr/>
          </a:p>
        </p:txBody>
      </p:sp>
      <p:sp>
        <p:nvSpPr>
          <p:cNvPr id="25" name="object 25"/>
          <p:cNvSpPr txBox="1"/>
          <p:nvPr/>
        </p:nvSpPr>
        <p:spPr>
          <a:xfrm>
            <a:off x="6210433" y="1926590"/>
            <a:ext cx="3031490" cy="488950"/>
          </a:xfrm>
          <a:prstGeom prst="rect">
            <a:avLst/>
          </a:prstGeom>
        </p:spPr>
        <p:txBody>
          <a:bodyPr vert="horz" wrap="square" lIns="0" tIns="34925" rIns="0" bIns="0" rtlCol="0">
            <a:spAutoFit/>
          </a:bodyPr>
          <a:lstStyle/>
          <a:p>
            <a:pPr marL="12700" marR="5080">
              <a:lnSpc>
                <a:spcPts val="1750"/>
              </a:lnSpc>
              <a:spcBef>
                <a:spcPts val="275"/>
              </a:spcBef>
            </a:pPr>
            <a:r>
              <a:rPr sz="1550" b="1" dirty="0">
                <a:latin typeface="Microsoft JhengHei"/>
                <a:cs typeface="Microsoft JhengHei"/>
              </a:rPr>
              <a:t>綜整最佳可得知之科學及醫學實</a:t>
            </a:r>
            <a:r>
              <a:rPr sz="1550" b="1" spc="-50" dirty="0">
                <a:latin typeface="Microsoft JhengHei"/>
                <a:cs typeface="Microsoft JhengHei"/>
              </a:rPr>
              <a:t>證</a:t>
            </a:r>
            <a:r>
              <a:rPr sz="1550" b="1" dirty="0">
                <a:latin typeface="Microsoft JhengHei"/>
                <a:cs typeface="Microsoft JhengHei"/>
              </a:rPr>
              <a:t>提供高等法院參</a:t>
            </a:r>
            <a:r>
              <a:rPr sz="1550" b="1" spc="-50" dirty="0">
                <a:latin typeface="Microsoft JhengHei"/>
                <a:cs typeface="Microsoft JhengHei"/>
              </a:rPr>
              <a:t>考</a:t>
            </a:r>
            <a:endParaRPr sz="1550">
              <a:latin typeface="Microsoft JhengHei"/>
              <a:cs typeface="Microsoft JhengHei"/>
            </a:endParaRPr>
          </a:p>
        </p:txBody>
      </p:sp>
      <p:sp>
        <p:nvSpPr>
          <p:cNvPr id="26" name="object 26"/>
          <p:cNvSpPr/>
          <p:nvPr/>
        </p:nvSpPr>
        <p:spPr>
          <a:xfrm>
            <a:off x="5538863" y="1904238"/>
            <a:ext cx="541020" cy="527685"/>
          </a:xfrm>
          <a:custGeom>
            <a:avLst/>
            <a:gdLst/>
            <a:ahLst/>
            <a:cxnLst/>
            <a:rect l="l" t="t" r="r" b="b"/>
            <a:pathLst>
              <a:path w="541020" h="527685">
                <a:moveTo>
                  <a:pt x="541020" y="263651"/>
                </a:moveTo>
                <a:lnTo>
                  <a:pt x="536660" y="216278"/>
                </a:lnTo>
                <a:lnTo>
                  <a:pt x="524090" y="171683"/>
                </a:lnTo>
                <a:lnTo>
                  <a:pt x="504077" y="130612"/>
                </a:lnTo>
                <a:lnTo>
                  <a:pt x="477384" y="93812"/>
                </a:lnTo>
                <a:lnTo>
                  <a:pt x="444776" y="62030"/>
                </a:lnTo>
                <a:lnTo>
                  <a:pt x="407020" y="36011"/>
                </a:lnTo>
                <a:lnTo>
                  <a:pt x="364880" y="16502"/>
                </a:lnTo>
                <a:lnTo>
                  <a:pt x="319122" y="4250"/>
                </a:lnTo>
                <a:lnTo>
                  <a:pt x="270510" y="0"/>
                </a:lnTo>
                <a:lnTo>
                  <a:pt x="221897" y="4250"/>
                </a:lnTo>
                <a:lnTo>
                  <a:pt x="176139" y="16502"/>
                </a:lnTo>
                <a:lnTo>
                  <a:pt x="133999" y="36011"/>
                </a:lnTo>
                <a:lnTo>
                  <a:pt x="96243" y="62030"/>
                </a:lnTo>
                <a:lnTo>
                  <a:pt x="63635" y="93812"/>
                </a:lnTo>
                <a:lnTo>
                  <a:pt x="36942" y="130612"/>
                </a:lnTo>
                <a:lnTo>
                  <a:pt x="16929" y="171683"/>
                </a:lnTo>
                <a:lnTo>
                  <a:pt x="4359" y="216278"/>
                </a:lnTo>
                <a:lnTo>
                  <a:pt x="0" y="263651"/>
                </a:lnTo>
                <a:lnTo>
                  <a:pt x="4359" y="311025"/>
                </a:lnTo>
                <a:lnTo>
                  <a:pt x="16929" y="355620"/>
                </a:lnTo>
                <a:lnTo>
                  <a:pt x="36942" y="396691"/>
                </a:lnTo>
                <a:lnTo>
                  <a:pt x="63635" y="433491"/>
                </a:lnTo>
                <a:lnTo>
                  <a:pt x="96243" y="465273"/>
                </a:lnTo>
                <a:lnTo>
                  <a:pt x="133999" y="491292"/>
                </a:lnTo>
                <a:lnTo>
                  <a:pt x="176139" y="510801"/>
                </a:lnTo>
                <a:lnTo>
                  <a:pt x="221897" y="523053"/>
                </a:lnTo>
                <a:lnTo>
                  <a:pt x="270510" y="527304"/>
                </a:lnTo>
                <a:lnTo>
                  <a:pt x="319122" y="523053"/>
                </a:lnTo>
                <a:lnTo>
                  <a:pt x="364880" y="510801"/>
                </a:lnTo>
                <a:lnTo>
                  <a:pt x="407020" y="491292"/>
                </a:lnTo>
                <a:lnTo>
                  <a:pt x="444776" y="465273"/>
                </a:lnTo>
                <a:lnTo>
                  <a:pt x="477384" y="433491"/>
                </a:lnTo>
                <a:lnTo>
                  <a:pt x="504077" y="396691"/>
                </a:lnTo>
                <a:lnTo>
                  <a:pt x="524090" y="355620"/>
                </a:lnTo>
                <a:lnTo>
                  <a:pt x="536660" y="311025"/>
                </a:lnTo>
                <a:lnTo>
                  <a:pt x="541020" y="263651"/>
                </a:lnTo>
                <a:close/>
              </a:path>
            </a:pathLst>
          </a:custGeom>
          <a:solidFill>
            <a:srgbClr val="009999"/>
          </a:solidFill>
        </p:spPr>
        <p:txBody>
          <a:bodyPr wrap="square" lIns="0" tIns="0" rIns="0" bIns="0" rtlCol="0"/>
          <a:lstStyle/>
          <a:p>
            <a:endParaRPr/>
          </a:p>
        </p:txBody>
      </p:sp>
      <p:sp>
        <p:nvSpPr>
          <p:cNvPr id="27" name="object 27"/>
          <p:cNvSpPr txBox="1"/>
          <p:nvPr/>
        </p:nvSpPr>
        <p:spPr>
          <a:xfrm>
            <a:off x="5692273" y="1948688"/>
            <a:ext cx="233679"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FFFFFF"/>
                </a:solidFill>
                <a:latin typeface="Arial Black"/>
                <a:cs typeface="Arial Black"/>
              </a:rPr>
              <a:t>3</a:t>
            </a:r>
            <a:endParaRPr sz="2450">
              <a:latin typeface="Arial Black"/>
              <a:cs typeface="Arial Black"/>
            </a:endParaRPr>
          </a:p>
        </p:txBody>
      </p:sp>
      <p:sp>
        <p:nvSpPr>
          <p:cNvPr id="28" name="object 28"/>
          <p:cNvSpPr txBox="1"/>
          <p:nvPr/>
        </p:nvSpPr>
        <p:spPr>
          <a:xfrm>
            <a:off x="7231513" y="1247647"/>
            <a:ext cx="2254885" cy="346710"/>
          </a:xfrm>
          <a:prstGeom prst="rect">
            <a:avLst/>
          </a:prstGeom>
        </p:spPr>
        <p:txBody>
          <a:bodyPr vert="horz" wrap="square" lIns="0" tIns="13335" rIns="0" bIns="0" rtlCol="0">
            <a:spAutoFit/>
          </a:bodyPr>
          <a:lstStyle/>
          <a:p>
            <a:pPr marL="12700">
              <a:lnSpc>
                <a:spcPct val="100000"/>
              </a:lnSpc>
              <a:spcBef>
                <a:spcPts val="105"/>
              </a:spcBef>
            </a:pPr>
            <a:r>
              <a:rPr sz="2100" b="1" spc="75" dirty="0">
                <a:solidFill>
                  <a:srgbClr val="008F9A"/>
                </a:solidFill>
                <a:latin typeface="Microsoft JhengHei"/>
                <a:cs typeface="Microsoft JhengHei"/>
              </a:rPr>
              <a:t>後續法制相關作為</a:t>
            </a:r>
            <a:endParaRPr sz="2100">
              <a:latin typeface="Microsoft JhengHei"/>
              <a:cs typeface="Microsoft JhengHei"/>
            </a:endParaRPr>
          </a:p>
        </p:txBody>
      </p:sp>
      <p:pic>
        <p:nvPicPr>
          <p:cNvPr id="29" name="object 29"/>
          <p:cNvPicPr/>
          <p:nvPr/>
        </p:nvPicPr>
        <p:blipFill>
          <a:blip r:embed="rId4" cstate="print"/>
          <a:stretch>
            <a:fillRect/>
          </a:stretch>
        </p:blipFill>
        <p:spPr>
          <a:xfrm>
            <a:off x="7827136" y="5364479"/>
            <a:ext cx="2071116" cy="1218438"/>
          </a:xfrm>
          <a:prstGeom prst="rect">
            <a:avLst/>
          </a:prstGeom>
        </p:spPr>
      </p:pic>
      <p:pic>
        <p:nvPicPr>
          <p:cNvPr id="30" name="object 30"/>
          <p:cNvPicPr/>
          <p:nvPr/>
        </p:nvPicPr>
        <p:blipFill>
          <a:blip r:embed="rId5" cstate="print"/>
          <a:stretch>
            <a:fillRect/>
          </a:stretch>
        </p:blipFill>
        <p:spPr>
          <a:xfrm>
            <a:off x="300113" y="966977"/>
            <a:ext cx="649223" cy="640841"/>
          </a:xfrm>
          <a:prstGeom prst="rect">
            <a:avLst/>
          </a:prstGeom>
        </p:spPr>
      </p:pic>
      <p:sp>
        <p:nvSpPr>
          <p:cNvPr id="31" name="object 3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153</a:t>
            </a:fld>
            <a:endParaRPr spc="-25" dirty="0"/>
          </a:p>
        </p:txBody>
      </p:sp>
      <p:sp>
        <p:nvSpPr>
          <p:cNvPr id="32" name="object 3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1420502" y="1054100"/>
            <a:ext cx="5236210" cy="506730"/>
          </a:xfrm>
          <a:prstGeom prst="rect">
            <a:avLst/>
          </a:prstGeom>
        </p:spPr>
        <p:txBody>
          <a:bodyPr vert="horz" wrap="square" lIns="0" tIns="13335" rIns="0" bIns="0" rtlCol="0">
            <a:spAutoFit/>
          </a:bodyPr>
          <a:lstStyle/>
          <a:p>
            <a:pPr marL="12700">
              <a:lnSpc>
                <a:spcPct val="100000"/>
              </a:lnSpc>
              <a:spcBef>
                <a:spcPts val="105"/>
              </a:spcBef>
            </a:pPr>
            <a:r>
              <a:rPr spc="-5" dirty="0"/>
              <a:t>感染者權益保障及去歧視宣導</a:t>
            </a:r>
          </a:p>
        </p:txBody>
      </p:sp>
      <p:sp>
        <p:nvSpPr>
          <p:cNvPr id="5" name="object 5"/>
          <p:cNvSpPr txBox="1"/>
          <p:nvPr/>
        </p:nvSpPr>
        <p:spPr>
          <a:xfrm>
            <a:off x="392564" y="1787307"/>
            <a:ext cx="9682480" cy="1188720"/>
          </a:xfrm>
          <a:prstGeom prst="rect">
            <a:avLst/>
          </a:prstGeom>
        </p:spPr>
        <p:txBody>
          <a:bodyPr vert="horz" wrap="square" lIns="0" tIns="80010" rIns="0" bIns="0" rtlCol="0">
            <a:spAutoFit/>
          </a:bodyPr>
          <a:lstStyle/>
          <a:p>
            <a:pPr marL="313055" indent="-300990">
              <a:lnSpc>
                <a:spcPct val="100000"/>
              </a:lnSpc>
              <a:spcBef>
                <a:spcPts val="630"/>
              </a:spcBef>
              <a:buFont typeface="Arial MT"/>
              <a:buChar char="•"/>
              <a:tabLst>
                <a:tab pos="313055" algn="l"/>
                <a:tab pos="314325" algn="l"/>
              </a:tabLst>
            </a:pPr>
            <a:r>
              <a:rPr sz="2100" b="1" dirty="0">
                <a:latin typeface="Microsoft JhengHei"/>
                <a:cs typeface="Microsoft JhengHei"/>
              </a:rPr>
              <a:t>製作宣導摺頁「</a:t>
            </a:r>
            <a:r>
              <a:rPr sz="2100" b="1" spc="-35" dirty="0">
                <a:solidFill>
                  <a:srgbClr val="548335"/>
                </a:solidFill>
                <a:latin typeface="Microsoft JhengHei"/>
                <a:cs typeface="Microsoft JhengHei"/>
              </a:rPr>
              <a:t>你知道嗎</a:t>
            </a:r>
            <a:r>
              <a:rPr sz="2100" b="1" spc="-25" dirty="0">
                <a:solidFill>
                  <a:srgbClr val="548335"/>
                </a:solidFill>
                <a:latin typeface="Microsoft JhengHei"/>
                <a:cs typeface="Microsoft JhengHei"/>
              </a:rPr>
              <a:t>?</a:t>
            </a:r>
            <a:r>
              <a:rPr sz="2100" b="1" spc="-35" dirty="0">
                <a:solidFill>
                  <a:srgbClr val="548335"/>
                </a:solidFill>
                <a:latin typeface="Microsoft JhengHei"/>
                <a:cs typeface="Microsoft JhengHei"/>
              </a:rPr>
              <a:t>有⼀種病比治不好更可怕</a:t>
            </a:r>
            <a:r>
              <a:rPr sz="2100" b="1" spc="-30" dirty="0">
                <a:solidFill>
                  <a:srgbClr val="548335"/>
                </a:solidFill>
                <a:latin typeface="Microsoft JhengHei"/>
                <a:cs typeface="Microsoft JhengHei"/>
              </a:rPr>
              <a:t>!</a:t>
            </a:r>
            <a:r>
              <a:rPr sz="2100" b="1" spc="-50" dirty="0">
                <a:latin typeface="Microsoft JhengHei"/>
                <a:cs typeface="Microsoft JhengHei"/>
              </a:rPr>
              <a:t>」</a:t>
            </a:r>
            <a:endParaRPr sz="2100">
              <a:latin typeface="Microsoft JhengHei"/>
              <a:cs typeface="Microsoft JhengHei"/>
            </a:endParaRPr>
          </a:p>
          <a:p>
            <a:pPr marL="313055" indent="-300990">
              <a:lnSpc>
                <a:spcPct val="100000"/>
              </a:lnSpc>
              <a:spcBef>
                <a:spcPts val="535"/>
              </a:spcBef>
              <a:buFont typeface="Arial MT"/>
              <a:buChar char="•"/>
              <a:tabLst>
                <a:tab pos="313055" algn="l"/>
                <a:tab pos="314325" algn="l"/>
              </a:tabLst>
            </a:pPr>
            <a:r>
              <a:rPr sz="2100" b="1" spc="-10" dirty="0">
                <a:latin typeface="Microsoft JhengHei"/>
                <a:cs typeface="Microsoft JhengHei"/>
              </a:rPr>
              <a:t>出版感染者相關權益保障案例解析「</a:t>
            </a:r>
            <a:r>
              <a:rPr sz="2100" b="1" spc="-35" dirty="0">
                <a:solidFill>
                  <a:srgbClr val="548335"/>
                </a:solidFill>
                <a:latin typeface="Microsoft JhengHei"/>
                <a:cs typeface="Microsoft JhengHei"/>
              </a:rPr>
              <a:t>我們大家都不⼀樣，但值得⼀樣的尊</a:t>
            </a:r>
            <a:r>
              <a:rPr sz="2100" b="1" spc="-30" dirty="0">
                <a:solidFill>
                  <a:srgbClr val="548335"/>
                </a:solidFill>
                <a:latin typeface="Microsoft JhengHei"/>
                <a:cs typeface="Microsoft JhengHei"/>
              </a:rPr>
              <a:t>重</a:t>
            </a:r>
            <a:r>
              <a:rPr sz="2100" b="1" spc="-50" dirty="0">
                <a:latin typeface="Microsoft JhengHei"/>
                <a:cs typeface="Microsoft JhengHei"/>
              </a:rPr>
              <a:t>」</a:t>
            </a:r>
            <a:endParaRPr sz="2100">
              <a:latin typeface="Microsoft JhengHei"/>
              <a:cs typeface="Microsoft JhengHei"/>
            </a:endParaRPr>
          </a:p>
          <a:p>
            <a:pPr marL="313055" indent="-300990">
              <a:lnSpc>
                <a:spcPct val="100000"/>
              </a:lnSpc>
              <a:spcBef>
                <a:spcPts val="530"/>
              </a:spcBef>
              <a:buFont typeface="Arial MT"/>
              <a:buChar char="•"/>
              <a:tabLst>
                <a:tab pos="313055" algn="l"/>
                <a:tab pos="314325" algn="l"/>
              </a:tabLst>
            </a:pPr>
            <a:r>
              <a:rPr sz="2100" b="1" spc="-15" dirty="0">
                <a:latin typeface="Microsoft JhengHei"/>
                <a:cs typeface="Microsoft JhengHei"/>
              </a:rPr>
              <a:t>提升對全⺠愛滋防治正確認知、減少歧視與標籤化，賦權感染者保障自身權益。</a:t>
            </a:r>
            <a:endParaRPr sz="2100">
              <a:latin typeface="Microsoft JhengHei"/>
              <a:cs typeface="Microsoft JhengHei"/>
            </a:endParaRPr>
          </a:p>
        </p:txBody>
      </p:sp>
      <p:pic>
        <p:nvPicPr>
          <p:cNvPr id="6" name="object 6"/>
          <p:cNvPicPr/>
          <p:nvPr/>
        </p:nvPicPr>
        <p:blipFill>
          <a:blip r:embed="rId2" cstate="print"/>
          <a:stretch>
            <a:fillRect/>
          </a:stretch>
        </p:blipFill>
        <p:spPr>
          <a:xfrm>
            <a:off x="6210947" y="3036570"/>
            <a:ext cx="2652522" cy="3201161"/>
          </a:xfrm>
          <a:prstGeom prst="rect">
            <a:avLst/>
          </a:prstGeom>
        </p:spPr>
      </p:pic>
      <p:pic>
        <p:nvPicPr>
          <p:cNvPr id="7" name="object 7"/>
          <p:cNvPicPr/>
          <p:nvPr/>
        </p:nvPicPr>
        <p:blipFill>
          <a:blip r:embed="rId3" cstate="print"/>
          <a:stretch>
            <a:fillRect/>
          </a:stretch>
        </p:blipFill>
        <p:spPr>
          <a:xfrm>
            <a:off x="873899" y="3019805"/>
            <a:ext cx="5025390" cy="3048000"/>
          </a:xfrm>
          <a:prstGeom prst="rect">
            <a:avLst/>
          </a:prstGeom>
        </p:spPr>
      </p:pic>
      <p:grpSp>
        <p:nvGrpSpPr>
          <p:cNvPr id="8" name="object 8"/>
          <p:cNvGrpSpPr/>
          <p:nvPr/>
        </p:nvGrpSpPr>
        <p:grpSpPr>
          <a:xfrm>
            <a:off x="261251" y="816102"/>
            <a:ext cx="1013460" cy="951230"/>
            <a:chOff x="261251" y="816102"/>
            <a:chExt cx="1013460" cy="951230"/>
          </a:xfrm>
        </p:grpSpPr>
        <p:pic>
          <p:nvPicPr>
            <p:cNvPr id="9" name="object 9"/>
            <p:cNvPicPr/>
            <p:nvPr/>
          </p:nvPicPr>
          <p:blipFill>
            <a:blip r:embed="rId4" cstate="print"/>
            <a:stretch>
              <a:fillRect/>
            </a:stretch>
          </p:blipFill>
          <p:spPr>
            <a:xfrm>
              <a:off x="261251" y="816102"/>
              <a:ext cx="1013460" cy="950976"/>
            </a:xfrm>
            <a:prstGeom prst="rect">
              <a:avLst/>
            </a:prstGeom>
          </p:spPr>
        </p:pic>
        <p:pic>
          <p:nvPicPr>
            <p:cNvPr id="10" name="object 10"/>
            <p:cNvPicPr/>
            <p:nvPr/>
          </p:nvPicPr>
          <p:blipFill>
            <a:blip r:embed="rId5" cstate="print"/>
            <a:stretch>
              <a:fillRect/>
            </a:stretch>
          </p:blipFill>
          <p:spPr>
            <a:xfrm>
              <a:off x="441845" y="950214"/>
              <a:ext cx="649223" cy="640841"/>
            </a:xfrm>
            <a:prstGeom prst="rect">
              <a:avLst/>
            </a:prstGeom>
          </p:spPr>
        </p:pic>
      </p:grpSp>
      <p:pic>
        <p:nvPicPr>
          <p:cNvPr id="11" name="object 11"/>
          <p:cNvPicPr/>
          <p:nvPr/>
        </p:nvPicPr>
        <p:blipFill>
          <a:blip r:embed="rId6" cstate="print"/>
          <a:stretch>
            <a:fillRect/>
          </a:stretch>
        </p:blipFill>
        <p:spPr>
          <a:xfrm>
            <a:off x="8958093" y="5285349"/>
            <a:ext cx="915275" cy="919086"/>
          </a:xfrm>
          <a:prstGeom prst="rect">
            <a:avLst/>
          </a:prstGeom>
        </p:spPr>
      </p:pic>
      <p:sp>
        <p:nvSpPr>
          <p:cNvPr id="12" name="object 12"/>
          <p:cNvSpPr txBox="1"/>
          <p:nvPr/>
        </p:nvSpPr>
        <p:spPr>
          <a:xfrm>
            <a:off x="13087" y="6236682"/>
            <a:ext cx="8582025" cy="643890"/>
          </a:xfrm>
          <a:prstGeom prst="rect">
            <a:avLst/>
          </a:prstGeom>
        </p:spPr>
        <p:txBody>
          <a:bodyPr vert="horz" wrap="square" lIns="0" tIns="26670" rIns="0" bIns="0" rtlCol="0">
            <a:spAutoFit/>
          </a:bodyPr>
          <a:lstStyle/>
          <a:p>
            <a:pPr marL="748030">
              <a:lnSpc>
                <a:spcPts val="1614"/>
              </a:lnSpc>
              <a:spcBef>
                <a:spcPts val="210"/>
              </a:spcBef>
            </a:pPr>
            <a:r>
              <a:rPr sz="1400" b="1" spc="-5" dirty="0">
                <a:latin typeface="Microsoft JhengHei"/>
                <a:cs typeface="Microsoft JhengHei"/>
              </a:rPr>
              <a:t>疾管署愛滋防治教材 </a:t>
            </a:r>
            <a:r>
              <a:rPr sz="1400" b="1" u="sng" spc="-10" dirty="0">
                <a:solidFill>
                  <a:srgbClr val="0563C1"/>
                </a:solidFill>
                <a:uFill>
                  <a:solidFill>
                    <a:srgbClr val="0563C1"/>
                  </a:solidFill>
                </a:uFill>
                <a:latin typeface="Microsoft JhengHei"/>
                <a:cs typeface="Microsoft JhengHei"/>
                <a:hlinkClick r:id="rId7"/>
              </a:rPr>
              <a:t>https://www</a:t>
            </a:r>
            <a:r>
              <a:rPr sz="1400" b="1" u="sng" spc="-10" dirty="0">
                <a:solidFill>
                  <a:srgbClr val="0563C1"/>
                </a:solidFill>
                <a:uFill>
                  <a:solidFill>
                    <a:srgbClr val="0563C1"/>
                  </a:solidFill>
                </a:uFill>
                <a:latin typeface="Microsoft JhengHei"/>
                <a:cs typeface="Microsoft JhengHei"/>
              </a:rPr>
              <a:t>.cdc.gov</a:t>
            </a:r>
            <a:r>
              <a:rPr sz="1400" b="1" u="sng" spc="-10" dirty="0">
                <a:solidFill>
                  <a:srgbClr val="0563C1"/>
                </a:solidFill>
                <a:uFill>
                  <a:solidFill>
                    <a:srgbClr val="0563C1"/>
                  </a:solidFill>
                </a:uFill>
                <a:latin typeface="Microsoft JhengHei"/>
                <a:cs typeface="Microsoft JhengHei"/>
                <a:hlinkClick r:id="rId7"/>
              </a:rPr>
              <a:t>.tw/Category/MPage/z5nqnWyOH8eA6z5n_pGoJw</a:t>
            </a:r>
            <a:endParaRPr sz="1400">
              <a:latin typeface="Microsoft JhengHei"/>
              <a:cs typeface="Microsoft JhengHei"/>
            </a:endParaRPr>
          </a:p>
          <a:p>
            <a:pPr marL="12700">
              <a:lnSpc>
                <a:spcPts val="2875"/>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3" name="object 13"/>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154</a:t>
            </a:r>
            <a:endParaRPr sz="1050">
              <a:latin typeface="Microsoft JhengHei"/>
              <a:cs typeface="Microsoft JhengHe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4920367" y="1028191"/>
            <a:ext cx="1095375" cy="667385"/>
          </a:xfrm>
          <a:prstGeom prst="rect">
            <a:avLst/>
          </a:prstGeom>
        </p:spPr>
        <p:txBody>
          <a:bodyPr vert="horz" wrap="square" lIns="0" tIns="13970" rIns="0" bIns="0" rtlCol="0">
            <a:spAutoFit/>
          </a:bodyPr>
          <a:lstStyle/>
          <a:p>
            <a:pPr marL="12700">
              <a:lnSpc>
                <a:spcPct val="100000"/>
              </a:lnSpc>
              <a:spcBef>
                <a:spcPts val="110"/>
              </a:spcBef>
            </a:pPr>
            <a:r>
              <a:rPr sz="4200" spc="-25" dirty="0">
                <a:solidFill>
                  <a:srgbClr val="006565"/>
                </a:solidFill>
              </a:rPr>
              <a:t>總結</a:t>
            </a:r>
            <a:endParaRPr sz="4200"/>
          </a:p>
        </p:txBody>
      </p:sp>
      <p:sp>
        <p:nvSpPr>
          <p:cNvPr id="5" name="object 5"/>
          <p:cNvSpPr txBox="1"/>
          <p:nvPr/>
        </p:nvSpPr>
        <p:spPr>
          <a:xfrm>
            <a:off x="10289420" y="6339906"/>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155</a:t>
            </a:r>
            <a:endParaRPr sz="1050">
              <a:latin typeface="Microsoft JhengHei"/>
              <a:cs typeface="Microsoft JhengHei"/>
            </a:endParaRPr>
          </a:p>
        </p:txBody>
      </p:sp>
      <p:sp>
        <p:nvSpPr>
          <p:cNvPr id="6" name="object 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4" name="object 4"/>
          <p:cNvSpPr txBox="1"/>
          <p:nvPr/>
        </p:nvSpPr>
        <p:spPr>
          <a:xfrm>
            <a:off x="682885" y="1767476"/>
            <a:ext cx="9696450" cy="4355465"/>
          </a:xfrm>
          <a:prstGeom prst="rect">
            <a:avLst/>
          </a:prstGeom>
        </p:spPr>
        <p:txBody>
          <a:bodyPr vert="horz" wrap="square" lIns="0" tIns="173990" rIns="0" bIns="0" rtlCol="0">
            <a:spAutoFit/>
          </a:bodyPr>
          <a:lstStyle/>
          <a:p>
            <a:pPr marL="327660" indent="-315595">
              <a:lnSpc>
                <a:spcPct val="100000"/>
              </a:lnSpc>
              <a:spcBef>
                <a:spcPts val="1370"/>
              </a:spcBef>
              <a:buFont typeface="Arial MT"/>
              <a:buChar char="•"/>
              <a:tabLst>
                <a:tab pos="327660" algn="l"/>
                <a:tab pos="328295" algn="l"/>
              </a:tabLst>
            </a:pPr>
            <a:r>
              <a:rPr sz="2100" b="1" dirty="0">
                <a:solidFill>
                  <a:srgbClr val="0070C0"/>
                </a:solidFill>
                <a:latin typeface="Microsoft JhengHei"/>
                <a:cs typeface="Microsoft JhengHei"/>
              </a:rPr>
              <a:t>愛滋疫情已呈下降趨勢</a:t>
            </a:r>
            <a:r>
              <a:rPr sz="2100" b="1" spc="-15" dirty="0">
                <a:latin typeface="Microsoft JhengHei"/>
                <a:cs typeface="Microsoft JhengHei"/>
              </a:rPr>
              <a:t>，朝消除愛滋目標邁進。</a:t>
            </a:r>
            <a:endParaRPr sz="2100">
              <a:latin typeface="Microsoft JhengHei"/>
              <a:cs typeface="Microsoft JhengHei"/>
            </a:endParaRPr>
          </a:p>
          <a:p>
            <a:pPr marL="327660" marR="176530" indent="-315595">
              <a:lnSpc>
                <a:spcPct val="150200"/>
              </a:lnSpc>
              <a:spcBef>
                <a:spcPts val="5"/>
              </a:spcBef>
              <a:buFont typeface="Arial MT"/>
              <a:buChar char="•"/>
              <a:tabLst>
                <a:tab pos="327660" algn="l"/>
                <a:tab pos="328295" algn="l"/>
              </a:tabLst>
            </a:pPr>
            <a:r>
              <a:rPr sz="2100" b="1" spc="-10" dirty="0">
                <a:latin typeface="Microsoft JhengHei"/>
                <a:cs typeface="Microsoft JhengHei"/>
              </a:rPr>
              <a:t>愛滋病毒(HIV)主要傳染途徑為</a:t>
            </a:r>
            <a:r>
              <a:rPr sz="2100" b="1" spc="-10" dirty="0">
                <a:solidFill>
                  <a:srgbClr val="ED7C31"/>
                </a:solidFill>
                <a:latin typeface="Microsoft JhengHei"/>
                <a:cs typeface="Microsoft JhengHei"/>
              </a:rPr>
              <a:t>不安全性行為，而藥愛(Chemsex)會增加HIV</a:t>
            </a:r>
            <a:r>
              <a:rPr sz="2100" b="1" spc="-50" dirty="0">
                <a:solidFill>
                  <a:srgbClr val="ED7C31"/>
                </a:solidFill>
                <a:latin typeface="Microsoft JhengHei"/>
                <a:cs typeface="Microsoft JhengHei"/>
              </a:rPr>
              <a:t>感</a:t>
            </a:r>
            <a:r>
              <a:rPr sz="2100" b="1" spc="-15" dirty="0">
                <a:solidFill>
                  <a:srgbClr val="ED7C31"/>
                </a:solidFill>
                <a:latin typeface="Microsoft JhengHei"/>
                <a:cs typeface="Microsoft JhengHei"/>
              </a:rPr>
              <a:t>染風險。</a:t>
            </a:r>
            <a:endParaRPr sz="2100">
              <a:latin typeface="Microsoft JhengHei"/>
              <a:cs typeface="Microsoft JhengHei"/>
            </a:endParaRPr>
          </a:p>
          <a:p>
            <a:pPr marL="327660" marR="64135" indent="-315595">
              <a:lnSpc>
                <a:spcPct val="150200"/>
              </a:lnSpc>
              <a:buFont typeface="Arial MT"/>
              <a:buChar char="•"/>
              <a:tabLst>
                <a:tab pos="327660" algn="l"/>
                <a:tab pos="328295" algn="l"/>
              </a:tabLst>
            </a:pPr>
            <a:r>
              <a:rPr sz="2100" b="1" spc="-10" dirty="0">
                <a:latin typeface="Microsoft JhengHei"/>
                <a:cs typeface="Microsoft JhengHei"/>
              </a:rPr>
              <a:t>感染HIV後大多無明顯症狀，</a:t>
            </a:r>
            <a:r>
              <a:rPr sz="2100" b="1" spc="-15" dirty="0">
                <a:solidFill>
                  <a:srgbClr val="0070C0"/>
                </a:solidFill>
                <a:latin typeface="Microsoft JhengHei"/>
                <a:cs typeface="Microsoft JhengHei"/>
              </a:rPr>
              <a:t>⿎勵⺠眾多加利用各式篩檢資源定期進行愛滋篩檢</a:t>
            </a:r>
            <a:r>
              <a:rPr sz="2100" b="1" spc="-50" dirty="0">
                <a:solidFill>
                  <a:srgbClr val="0070C0"/>
                </a:solidFill>
                <a:latin typeface="Microsoft JhengHei"/>
                <a:cs typeface="Microsoft JhengHei"/>
              </a:rPr>
              <a:t> </a:t>
            </a:r>
            <a:r>
              <a:rPr sz="2100" b="1" spc="-10" dirty="0">
                <a:solidFill>
                  <a:srgbClr val="0070C0"/>
                </a:solidFill>
                <a:latin typeface="Microsoft JhengHei"/>
                <a:cs typeface="Microsoft JhengHei"/>
              </a:rPr>
              <a:t>(如：愛滋自我篩檢、匿名篩檢等)，瞭解自身健康狀態</a:t>
            </a:r>
            <a:r>
              <a:rPr sz="2100" b="1" spc="-50" dirty="0">
                <a:latin typeface="Microsoft JhengHei"/>
                <a:cs typeface="Microsoft JhengHei"/>
              </a:rPr>
              <a:t>。</a:t>
            </a:r>
            <a:endParaRPr sz="2100">
              <a:latin typeface="Microsoft JhengHei"/>
              <a:cs typeface="Microsoft JhengHei"/>
            </a:endParaRPr>
          </a:p>
          <a:p>
            <a:pPr marL="327660" marR="5080" indent="-315595">
              <a:lnSpc>
                <a:spcPts val="3790"/>
              </a:lnSpc>
              <a:spcBef>
                <a:spcPts val="335"/>
              </a:spcBef>
              <a:buFont typeface="Arial MT"/>
              <a:buChar char="•"/>
              <a:tabLst>
                <a:tab pos="327660" algn="l"/>
                <a:tab pos="328295" algn="l"/>
              </a:tabLst>
            </a:pPr>
            <a:r>
              <a:rPr sz="2100" b="1" spc="-15" dirty="0">
                <a:latin typeface="Microsoft JhengHei"/>
                <a:cs typeface="Microsoft JhengHei"/>
              </a:rPr>
              <a:t>感染者持續穩定就醫服藥，控制體內愛滋病毒量，可有效降低併發症或伺機性感</a:t>
            </a:r>
            <a:r>
              <a:rPr sz="2100" b="1" spc="-35" dirty="0">
                <a:latin typeface="Microsoft JhengHei"/>
                <a:cs typeface="Microsoft JhengHei"/>
              </a:rPr>
              <a:t>染之風險，感染者的健康狀態與⼀般⼈無異</a:t>
            </a:r>
            <a:r>
              <a:rPr sz="2100" b="1" spc="-50" dirty="0">
                <a:latin typeface="Microsoft JhengHei"/>
                <a:cs typeface="Microsoft JhengHei"/>
              </a:rPr>
              <a:t>。</a:t>
            </a:r>
            <a:endParaRPr sz="2100">
              <a:latin typeface="Microsoft JhengHei"/>
              <a:cs typeface="Microsoft JhengHei"/>
            </a:endParaRPr>
          </a:p>
          <a:p>
            <a:pPr marL="327660" indent="-315595">
              <a:lnSpc>
                <a:spcPct val="100000"/>
              </a:lnSpc>
              <a:spcBef>
                <a:spcPts val="930"/>
              </a:spcBef>
              <a:buFont typeface="Arial MT"/>
              <a:buChar char="•"/>
              <a:tabLst>
                <a:tab pos="327660" algn="l"/>
                <a:tab pos="328295" algn="l"/>
              </a:tabLst>
            </a:pPr>
            <a:r>
              <a:rPr sz="2100" b="1" spc="-10" dirty="0">
                <a:solidFill>
                  <a:srgbClr val="0070C0"/>
                </a:solidFill>
                <a:latin typeface="Microsoft JhengHei"/>
                <a:cs typeface="Microsoft JhengHei"/>
              </a:rPr>
              <a:t>95%已服藥感染者已達病毒量測不到(Undetectable)，</a:t>
            </a:r>
            <a:r>
              <a:rPr sz="2100" b="1" spc="-15" dirty="0">
                <a:solidFill>
                  <a:srgbClr val="0070C0"/>
                </a:solidFill>
                <a:latin typeface="Microsoft JhengHei"/>
                <a:cs typeface="Microsoft JhengHei"/>
              </a:rPr>
              <a:t>可避免透過性行為傳染</a:t>
            </a:r>
            <a:endParaRPr sz="2100">
              <a:latin typeface="Microsoft JhengHei"/>
              <a:cs typeface="Microsoft JhengHei"/>
            </a:endParaRPr>
          </a:p>
          <a:p>
            <a:pPr marL="327660">
              <a:lnSpc>
                <a:spcPct val="100000"/>
              </a:lnSpc>
              <a:spcBef>
                <a:spcPts val="1265"/>
              </a:spcBef>
            </a:pPr>
            <a:r>
              <a:rPr sz="2100" b="1" dirty="0">
                <a:solidFill>
                  <a:srgbClr val="0070C0"/>
                </a:solidFill>
                <a:latin typeface="Microsoft JhengHei"/>
                <a:cs typeface="Microsoft JhengHei"/>
              </a:rPr>
              <a:t>他⼈</a:t>
            </a:r>
            <a:r>
              <a:rPr sz="2100" b="1" spc="-15" dirty="0">
                <a:latin typeface="Microsoft JhengHei"/>
                <a:cs typeface="Microsoft JhengHei"/>
              </a:rPr>
              <a:t>，大幅降低傳染風險。</a:t>
            </a:r>
            <a:endParaRPr sz="2100">
              <a:latin typeface="Microsoft JhengHei"/>
              <a:cs typeface="Microsoft JhengHe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2590933" y="1072388"/>
            <a:ext cx="5101590" cy="747395"/>
          </a:xfrm>
          <a:prstGeom prst="rect">
            <a:avLst/>
          </a:prstGeom>
        </p:spPr>
        <p:txBody>
          <a:bodyPr vert="horz" wrap="square" lIns="0" tIns="17145" rIns="0" bIns="0" rtlCol="0">
            <a:spAutoFit/>
          </a:bodyPr>
          <a:lstStyle/>
          <a:p>
            <a:pPr marL="12700">
              <a:lnSpc>
                <a:spcPct val="100000"/>
              </a:lnSpc>
              <a:spcBef>
                <a:spcPts val="135"/>
              </a:spcBef>
            </a:pPr>
            <a:r>
              <a:rPr sz="4700" spc="-10" dirty="0">
                <a:solidFill>
                  <a:srgbClr val="006565"/>
                </a:solidFill>
              </a:rPr>
              <a:t>朝向95-95-</a:t>
            </a:r>
            <a:r>
              <a:rPr sz="4700" dirty="0">
                <a:solidFill>
                  <a:srgbClr val="006565"/>
                </a:solidFill>
              </a:rPr>
              <a:t>95</a:t>
            </a:r>
            <a:r>
              <a:rPr sz="4700" spc="-30" dirty="0">
                <a:solidFill>
                  <a:srgbClr val="006565"/>
                </a:solidFill>
              </a:rPr>
              <a:t>邁進</a:t>
            </a:r>
            <a:endParaRPr sz="4700"/>
          </a:p>
        </p:txBody>
      </p:sp>
      <p:pic>
        <p:nvPicPr>
          <p:cNvPr id="4" name="object 4"/>
          <p:cNvPicPr/>
          <p:nvPr/>
        </p:nvPicPr>
        <p:blipFill>
          <a:blip r:embed="rId2" cstate="print"/>
          <a:stretch>
            <a:fillRect/>
          </a:stretch>
        </p:blipFill>
        <p:spPr>
          <a:xfrm>
            <a:off x="3986962" y="2138617"/>
            <a:ext cx="1829422" cy="2070573"/>
          </a:xfrm>
          <a:prstGeom prst="rect">
            <a:avLst/>
          </a:prstGeom>
        </p:spPr>
      </p:pic>
      <p:pic>
        <p:nvPicPr>
          <p:cNvPr id="5" name="object 5"/>
          <p:cNvPicPr/>
          <p:nvPr/>
        </p:nvPicPr>
        <p:blipFill>
          <a:blip r:embed="rId3" cstate="print"/>
          <a:stretch>
            <a:fillRect/>
          </a:stretch>
        </p:blipFill>
        <p:spPr>
          <a:xfrm>
            <a:off x="965078" y="2101182"/>
            <a:ext cx="2120754" cy="2116682"/>
          </a:xfrm>
          <a:prstGeom prst="rect">
            <a:avLst/>
          </a:prstGeom>
        </p:spPr>
      </p:pic>
      <p:sp>
        <p:nvSpPr>
          <p:cNvPr id="6" name="object 6"/>
          <p:cNvSpPr txBox="1"/>
          <p:nvPr/>
        </p:nvSpPr>
        <p:spPr>
          <a:xfrm>
            <a:off x="499243" y="4330870"/>
            <a:ext cx="2233295" cy="1808480"/>
          </a:xfrm>
          <a:prstGeom prst="rect">
            <a:avLst/>
          </a:prstGeom>
        </p:spPr>
        <p:txBody>
          <a:bodyPr vert="horz" wrap="square" lIns="0" tIns="133985" rIns="0" bIns="0" rtlCol="0">
            <a:spAutoFit/>
          </a:bodyPr>
          <a:lstStyle/>
          <a:p>
            <a:pPr marL="12700">
              <a:lnSpc>
                <a:spcPct val="100000"/>
              </a:lnSpc>
              <a:spcBef>
                <a:spcPts val="1055"/>
              </a:spcBef>
            </a:pPr>
            <a:r>
              <a:rPr sz="1900" b="1" dirty="0">
                <a:solidFill>
                  <a:srgbClr val="006565"/>
                </a:solidFill>
                <a:latin typeface="Microsoft JhengHei"/>
                <a:cs typeface="Microsoft JhengHei"/>
              </a:rPr>
              <a:t>觸及潛在未診斷⼈</a:t>
            </a:r>
            <a:r>
              <a:rPr sz="1900" b="1" spc="-50" dirty="0">
                <a:solidFill>
                  <a:srgbClr val="006565"/>
                </a:solidFill>
                <a:latin typeface="Microsoft JhengHei"/>
                <a:cs typeface="Microsoft JhengHei"/>
              </a:rPr>
              <a:t>群</a:t>
            </a:r>
            <a:endParaRPr sz="1900">
              <a:latin typeface="Microsoft JhengHei"/>
              <a:cs typeface="Microsoft JhengHei"/>
            </a:endParaRPr>
          </a:p>
          <a:p>
            <a:pPr marL="12700" marR="480695">
              <a:lnSpc>
                <a:spcPts val="2720"/>
              </a:lnSpc>
              <a:spcBef>
                <a:spcPts val="160"/>
              </a:spcBef>
            </a:pPr>
            <a:r>
              <a:rPr sz="1550" dirty="0">
                <a:solidFill>
                  <a:srgbClr val="181717"/>
                </a:solidFill>
                <a:latin typeface="Microsoft JhengHei"/>
                <a:cs typeface="Microsoft JhengHei"/>
              </a:rPr>
              <a:t>篩檢普及化</a:t>
            </a:r>
            <a:r>
              <a:rPr sz="1550" spc="-10" dirty="0">
                <a:solidFill>
                  <a:srgbClr val="181717"/>
                </a:solidFill>
                <a:latin typeface="Microsoft JhengHei"/>
                <a:cs typeface="Microsoft JhengHei"/>
              </a:rPr>
              <a:t>(</a:t>
            </a:r>
            <a:r>
              <a:rPr sz="1550" dirty="0">
                <a:solidFill>
                  <a:srgbClr val="181717"/>
                </a:solidFill>
                <a:latin typeface="Microsoft JhengHei"/>
                <a:cs typeface="Microsoft JhengHei"/>
              </a:rPr>
              <a:t>去歧視</a:t>
            </a:r>
            <a:r>
              <a:rPr sz="1550" spc="-50" dirty="0">
                <a:solidFill>
                  <a:srgbClr val="181717"/>
                </a:solidFill>
                <a:latin typeface="Microsoft JhengHei"/>
                <a:cs typeface="Microsoft JhengHei"/>
              </a:rPr>
              <a:t>)</a:t>
            </a:r>
            <a:r>
              <a:rPr sz="1550" dirty="0">
                <a:solidFill>
                  <a:srgbClr val="181717"/>
                </a:solidFill>
                <a:latin typeface="Microsoft JhengHei"/>
                <a:cs typeface="Microsoft JhengHei"/>
              </a:rPr>
              <a:t>自我篩</a:t>
            </a:r>
            <a:r>
              <a:rPr sz="1550" spc="-50" dirty="0">
                <a:solidFill>
                  <a:srgbClr val="181717"/>
                </a:solidFill>
                <a:latin typeface="Microsoft JhengHei"/>
                <a:cs typeface="Microsoft JhengHei"/>
              </a:rPr>
              <a:t>檢</a:t>
            </a:r>
            <a:endParaRPr sz="1550">
              <a:latin typeface="Microsoft JhengHei"/>
              <a:cs typeface="Microsoft JhengHei"/>
            </a:endParaRPr>
          </a:p>
          <a:p>
            <a:pPr marL="12700" marR="7620">
              <a:lnSpc>
                <a:spcPts val="2710"/>
              </a:lnSpc>
            </a:pPr>
            <a:r>
              <a:rPr sz="1550" dirty="0">
                <a:solidFill>
                  <a:srgbClr val="181717"/>
                </a:solidFill>
                <a:latin typeface="Microsoft JhengHei"/>
                <a:cs typeface="Microsoft JhengHei"/>
              </a:rPr>
              <a:t>伴侶及社群同儕友善篩</a:t>
            </a:r>
            <a:r>
              <a:rPr sz="1550" spc="-50" dirty="0">
                <a:solidFill>
                  <a:srgbClr val="181717"/>
                </a:solidFill>
                <a:latin typeface="Microsoft JhengHei"/>
                <a:cs typeface="Microsoft JhengHei"/>
              </a:rPr>
              <a:t>檢</a:t>
            </a:r>
            <a:r>
              <a:rPr sz="1550" dirty="0">
                <a:solidFill>
                  <a:srgbClr val="181717"/>
                </a:solidFill>
                <a:latin typeface="Microsoft JhengHei"/>
                <a:cs typeface="Microsoft JhengHei"/>
              </a:rPr>
              <a:t>性病整合式篩</a:t>
            </a:r>
            <a:r>
              <a:rPr sz="1550" spc="-50" dirty="0">
                <a:solidFill>
                  <a:srgbClr val="181717"/>
                </a:solidFill>
                <a:latin typeface="Microsoft JhengHei"/>
                <a:cs typeface="Microsoft JhengHei"/>
              </a:rPr>
              <a:t>檢</a:t>
            </a:r>
            <a:endParaRPr sz="1550">
              <a:latin typeface="Microsoft JhengHei"/>
              <a:cs typeface="Microsoft JhengHei"/>
            </a:endParaRPr>
          </a:p>
        </p:txBody>
      </p:sp>
      <p:sp>
        <p:nvSpPr>
          <p:cNvPr id="7" name="object 7"/>
          <p:cNvSpPr txBox="1"/>
          <p:nvPr/>
        </p:nvSpPr>
        <p:spPr>
          <a:xfrm>
            <a:off x="3569341" y="4283974"/>
            <a:ext cx="2721610" cy="1935480"/>
          </a:xfrm>
          <a:prstGeom prst="rect">
            <a:avLst/>
          </a:prstGeom>
        </p:spPr>
        <p:txBody>
          <a:bodyPr vert="horz" wrap="square" lIns="0" tIns="177800" rIns="0" bIns="0" rtlCol="0">
            <a:spAutoFit/>
          </a:bodyPr>
          <a:lstStyle/>
          <a:p>
            <a:pPr marL="12700">
              <a:lnSpc>
                <a:spcPct val="100000"/>
              </a:lnSpc>
              <a:spcBef>
                <a:spcPts val="1400"/>
              </a:spcBef>
            </a:pPr>
            <a:r>
              <a:rPr sz="1900" b="1" dirty="0">
                <a:solidFill>
                  <a:srgbClr val="006565"/>
                </a:solidFill>
                <a:latin typeface="Microsoft JhengHei"/>
                <a:cs typeface="Microsoft JhengHei"/>
              </a:rPr>
              <a:t>加速初篩到確診服藥時</a:t>
            </a:r>
            <a:r>
              <a:rPr sz="1900" b="1" spc="-50" dirty="0">
                <a:solidFill>
                  <a:srgbClr val="006565"/>
                </a:solidFill>
                <a:latin typeface="Microsoft JhengHei"/>
                <a:cs typeface="Microsoft JhengHei"/>
              </a:rPr>
              <a:t>效</a:t>
            </a:r>
            <a:endParaRPr sz="1900">
              <a:latin typeface="Microsoft JhengHei"/>
              <a:cs typeface="Microsoft JhengHei"/>
            </a:endParaRPr>
          </a:p>
          <a:p>
            <a:pPr marL="12700">
              <a:lnSpc>
                <a:spcPct val="100000"/>
              </a:lnSpc>
              <a:spcBef>
                <a:spcPts val="1070"/>
              </a:spcBef>
            </a:pPr>
            <a:r>
              <a:rPr sz="1550" dirty="0">
                <a:solidFill>
                  <a:srgbClr val="181717"/>
                </a:solidFill>
                <a:latin typeface="Microsoft JhengHei"/>
                <a:cs typeface="Microsoft JhengHei"/>
              </a:rPr>
              <a:t>導入快速檢驗⽅</a:t>
            </a:r>
            <a:r>
              <a:rPr sz="1550" spc="-50" dirty="0">
                <a:solidFill>
                  <a:srgbClr val="181717"/>
                </a:solidFill>
                <a:latin typeface="Microsoft JhengHei"/>
                <a:cs typeface="Microsoft JhengHei"/>
              </a:rPr>
              <a:t>法</a:t>
            </a:r>
            <a:endParaRPr sz="1550">
              <a:latin typeface="Microsoft JhengHei"/>
              <a:cs typeface="Microsoft JhengHei"/>
            </a:endParaRPr>
          </a:p>
          <a:p>
            <a:pPr marL="12700" marR="552450">
              <a:lnSpc>
                <a:spcPct val="152600"/>
              </a:lnSpc>
            </a:pPr>
            <a:r>
              <a:rPr sz="1550" dirty="0">
                <a:solidFill>
                  <a:srgbClr val="181717"/>
                </a:solidFill>
                <a:latin typeface="Microsoft JhengHei"/>
                <a:cs typeface="Microsoft JhengHei"/>
              </a:rPr>
              <a:t>提升HIV檢驗品質與效</a:t>
            </a:r>
            <a:r>
              <a:rPr sz="1550" spc="-50" dirty="0">
                <a:solidFill>
                  <a:srgbClr val="181717"/>
                </a:solidFill>
                <a:latin typeface="Microsoft JhengHei"/>
                <a:cs typeface="Microsoft JhengHei"/>
              </a:rPr>
              <a:t>率</a:t>
            </a:r>
            <a:r>
              <a:rPr sz="1550" dirty="0">
                <a:solidFill>
                  <a:srgbClr val="181717"/>
                </a:solidFill>
                <a:latin typeface="Microsoft JhengHei"/>
                <a:cs typeface="Microsoft JhengHei"/>
              </a:rPr>
              <a:t>診斷即刻服</a:t>
            </a:r>
            <a:r>
              <a:rPr sz="1550" spc="-50" dirty="0">
                <a:solidFill>
                  <a:srgbClr val="181717"/>
                </a:solidFill>
                <a:latin typeface="Microsoft JhengHei"/>
                <a:cs typeface="Microsoft JhengHei"/>
              </a:rPr>
              <a:t>藥</a:t>
            </a:r>
            <a:endParaRPr sz="1550">
              <a:latin typeface="Microsoft JhengHei"/>
              <a:cs typeface="Microsoft JhengHei"/>
            </a:endParaRPr>
          </a:p>
          <a:p>
            <a:pPr marL="12700">
              <a:lnSpc>
                <a:spcPct val="100000"/>
              </a:lnSpc>
              <a:spcBef>
                <a:spcPts val="980"/>
              </a:spcBef>
            </a:pPr>
            <a:r>
              <a:rPr sz="1550" dirty="0">
                <a:solidFill>
                  <a:srgbClr val="181717"/>
                </a:solidFill>
                <a:latin typeface="Microsoft JhengHei"/>
                <a:cs typeface="Microsoft JhengHei"/>
              </a:rPr>
              <a:t>引進新治療處</a:t>
            </a:r>
            <a:r>
              <a:rPr sz="1550" spc="-50" dirty="0">
                <a:solidFill>
                  <a:srgbClr val="181717"/>
                </a:solidFill>
                <a:latin typeface="Microsoft JhengHei"/>
                <a:cs typeface="Microsoft JhengHei"/>
              </a:rPr>
              <a:t>⽅</a:t>
            </a:r>
            <a:endParaRPr sz="1550">
              <a:latin typeface="Microsoft JhengHei"/>
              <a:cs typeface="Microsoft JhengHei"/>
            </a:endParaRPr>
          </a:p>
        </p:txBody>
      </p:sp>
      <p:pic>
        <p:nvPicPr>
          <p:cNvPr id="8" name="object 8"/>
          <p:cNvPicPr/>
          <p:nvPr/>
        </p:nvPicPr>
        <p:blipFill>
          <a:blip r:embed="rId4" cstate="print"/>
          <a:stretch>
            <a:fillRect/>
          </a:stretch>
        </p:blipFill>
        <p:spPr>
          <a:xfrm>
            <a:off x="7033923" y="2367366"/>
            <a:ext cx="2564920" cy="1784111"/>
          </a:xfrm>
          <a:prstGeom prst="rect">
            <a:avLst/>
          </a:prstGeom>
        </p:spPr>
      </p:pic>
      <p:sp>
        <p:nvSpPr>
          <p:cNvPr id="9" name="object 9"/>
          <p:cNvSpPr txBox="1"/>
          <p:nvPr/>
        </p:nvSpPr>
        <p:spPr>
          <a:xfrm>
            <a:off x="6561714" y="4330870"/>
            <a:ext cx="3833495" cy="1808480"/>
          </a:xfrm>
          <a:prstGeom prst="rect">
            <a:avLst/>
          </a:prstGeom>
        </p:spPr>
        <p:txBody>
          <a:bodyPr vert="horz" wrap="square" lIns="0" tIns="133985" rIns="0" bIns="0" rtlCol="0">
            <a:spAutoFit/>
          </a:bodyPr>
          <a:lstStyle/>
          <a:p>
            <a:pPr marL="12700">
              <a:lnSpc>
                <a:spcPct val="100000"/>
              </a:lnSpc>
              <a:spcBef>
                <a:spcPts val="1055"/>
              </a:spcBef>
            </a:pPr>
            <a:r>
              <a:rPr sz="1900" b="1" dirty="0">
                <a:solidFill>
                  <a:srgbClr val="006565"/>
                </a:solidFill>
                <a:latin typeface="Microsoft JhengHei"/>
                <a:cs typeface="Microsoft JhengHei"/>
              </a:rPr>
              <a:t>強化醫療、⺠間和公部門的合</a:t>
            </a:r>
            <a:r>
              <a:rPr sz="1900" b="1" spc="-50" dirty="0">
                <a:solidFill>
                  <a:srgbClr val="006565"/>
                </a:solidFill>
                <a:latin typeface="Microsoft JhengHei"/>
                <a:cs typeface="Microsoft JhengHei"/>
              </a:rPr>
              <a:t>作</a:t>
            </a:r>
            <a:endParaRPr sz="1900">
              <a:latin typeface="Microsoft JhengHei"/>
              <a:cs typeface="Microsoft JhengHei"/>
            </a:endParaRPr>
          </a:p>
          <a:p>
            <a:pPr marL="12700" marR="5080" algn="just">
              <a:lnSpc>
                <a:spcPts val="2720"/>
              </a:lnSpc>
              <a:spcBef>
                <a:spcPts val="160"/>
              </a:spcBef>
            </a:pPr>
            <a:r>
              <a:rPr sz="1550" dirty="0">
                <a:solidFill>
                  <a:srgbClr val="181717"/>
                </a:solidFill>
                <a:latin typeface="Microsoft JhengHei"/>
                <a:cs typeface="Microsoft JhengHei"/>
              </a:rPr>
              <a:t>未服藥或順從性不佳、特殊應關懷個案管</a:t>
            </a:r>
            <a:r>
              <a:rPr sz="1550" spc="-50" dirty="0">
                <a:solidFill>
                  <a:srgbClr val="181717"/>
                </a:solidFill>
                <a:latin typeface="Microsoft JhengHei"/>
                <a:cs typeface="Microsoft JhengHei"/>
              </a:rPr>
              <a:t>理</a:t>
            </a:r>
            <a:r>
              <a:rPr sz="1550" dirty="0">
                <a:solidFill>
                  <a:srgbClr val="181717"/>
                </a:solidFill>
                <a:latin typeface="Microsoft JhengHei"/>
                <a:cs typeface="Microsoft JhengHei"/>
              </a:rPr>
              <a:t>照護服務品質提升計畫，強化與健保的合</a:t>
            </a:r>
            <a:r>
              <a:rPr sz="1550" spc="-50" dirty="0">
                <a:solidFill>
                  <a:srgbClr val="181717"/>
                </a:solidFill>
                <a:latin typeface="Microsoft JhengHei"/>
                <a:cs typeface="Microsoft JhengHei"/>
              </a:rPr>
              <a:t>作</a:t>
            </a:r>
            <a:r>
              <a:rPr sz="1550" dirty="0">
                <a:solidFill>
                  <a:srgbClr val="181717"/>
                </a:solidFill>
                <a:latin typeface="Microsoft JhengHei"/>
                <a:cs typeface="Microsoft JhengHei"/>
              </a:rPr>
              <a:t>藥愛防</a:t>
            </a:r>
            <a:r>
              <a:rPr sz="1550" spc="-50" dirty="0">
                <a:solidFill>
                  <a:srgbClr val="181717"/>
                </a:solidFill>
                <a:latin typeface="Microsoft JhengHei"/>
                <a:cs typeface="Microsoft JhengHei"/>
              </a:rPr>
              <a:t>治</a:t>
            </a:r>
            <a:endParaRPr sz="1550">
              <a:latin typeface="Microsoft JhengHei"/>
              <a:cs typeface="Microsoft JhengHei"/>
            </a:endParaRPr>
          </a:p>
          <a:p>
            <a:pPr marL="12700">
              <a:lnSpc>
                <a:spcPct val="100000"/>
              </a:lnSpc>
              <a:spcBef>
                <a:spcPts val="615"/>
              </a:spcBef>
            </a:pPr>
            <a:r>
              <a:rPr sz="1550" dirty="0">
                <a:solidFill>
                  <a:srgbClr val="181717"/>
                </a:solidFill>
                <a:latin typeface="Microsoft JhengHei"/>
                <a:cs typeface="Microsoft JhengHei"/>
              </a:rPr>
              <a:t>感染者</a:t>
            </a:r>
            <a:r>
              <a:rPr sz="1550" spc="-25" dirty="0">
                <a:solidFill>
                  <a:srgbClr val="181717"/>
                </a:solidFill>
                <a:latin typeface="Microsoft JhengHei"/>
                <a:cs typeface="Microsoft JhengHei"/>
              </a:rPr>
              <a:t>LTBI</a:t>
            </a:r>
            <a:r>
              <a:rPr sz="1550" dirty="0">
                <a:solidFill>
                  <a:srgbClr val="181717"/>
                </a:solidFill>
                <a:latin typeface="Microsoft JhengHei"/>
                <a:cs typeface="Microsoft JhengHei"/>
              </a:rPr>
              <a:t>檢驗與治</a:t>
            </a:r>
            <a:r>
              <a:rPr sz="1550" spc="-50" dirty="0">
                <a:solidFill>
                  <a:srgbClr val="181717"/>
                </a:solidFill>
                <a:latin typeface="Microsoft JhengHei"/>
                <a:cs typeface="Microsoft JhengHei"/>
              </a:rPr>
              <a:t>療</a:t>
            </a:r>
            <a:endParaRPr sz="1550">
              <a:latin typeface="Microsoft JhengHei"/>
              <a:cs typeface="Microsoft JhengHei"/>
            </a:endParaRPr>
          </a:p>
        </p:txBody>
      </p:sp>
      <p:sp>
        <p:nvSpPr>
          <p:cNvPr id="10" name="object 10"/>
          <p:cNvSpPr txBox="1"/>
          <p:nvPr/>
        </p:nvSpPr>
        <p:spPr>
          <a:xfrm>
            <a:off x="13087" y="6202980"/>
            <a:ext cx="2238375" cy="677545"/>
          </a:xfrm>
          <a:prstGeom prst="rect">
            <a:avLst/>
          </a:prstGeom>
        </p:spPr>
        <p:txBody>
          <a:bodyPr vert="horz" wrap="square" lIns="0" tIns="31115" rIns="0" bIns="0" rtlCol="0">
            <a:spAutoFit/>
          </a:bodyPr>
          <a:lstStyle/>
          <a:p>
            <a:pPr marL="498475">
              <a:lnSpc>
                <a:spcPts val="1820"/>
              </a:lnSpc>
              <a:spcBef>
                <a:spcPts val="245"/>
              </a:spcBef>
            </a:pPr>
            <a:r>
              <a:rPr sz="1550" dirty="0">
                <a:solidFill>
                  <a:srgbClr val="181717"/>
                </a:solidFill>
                <a:latin typeface="Microsoft JhengHei"/>
                <a:cs typeface="Microsoft JhengHei"/>
              </a:rPr>
              <a:t>PrEP計</a:t>
            </a:r>
            <a:r>
              <a:rPr sz="1550" spc="-50" dirty="0">
                <a:solidFill>
                  <a:srgbClr val="181717"/>
                </a:solidFill>
                <a:latin typeface="Microsoft JhengHei"/>
                <a:cs typeface="Microsoft JhengHei"/>
              </a:rPr>
              <a:t>畫</a:t>
            </a:r>
            <a:endParaRPr sz="1550">
              <a:latin typeface="Microsoft JhengHei"/>
              <a:cs typeface="Microsoft JhengHei"/>
            </a:endParaRPr>
          </a:p>
          <a:p>
            <a:pPr marL="12700">
              <a:lnSpc>
                <a:spcPts val="2900"/>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1" name="object 11"/>
          <p:cNvSpPr txBox="1"/>
          <p:nvPr/>
        </p:nvSpPr>
        <p:spPr>
          <a:xfrm>
            <a:off x="10290181" y="6340668"/>
            <a:ext cx="256540"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156</a:t>
            </a:r>
            <a:endParaRPr sz="1050">
              <a:latin typeface="Microsoft JhengHei"/>
              <a:cs typeface="Microsoft JhengHe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4047" y="1419605"/>
            <a:ext cx="7240270" cy="5081905"/>
            <a:chOff x="534047" y="1419605"/>
            <a:chExt cx="7240270" cy="5081905"/>
          </a:xfrm>
        </p:grpSpPr>
        <p:pic>
          <p:nvPicPr>
            <p:cNvPr id="3" name="object 3"/>
            <p:cNvPicPr/>
            <p:nvPr/>
          </p:nvPicPr>
          <p:blipFill>
            <a:blip r:embed="rId2" cstate="print"/>
            <a:stretch>
              <a:fillRect/>
            </a:stretch>
          </p:blipFill>
          <p:spPr>
            <a:xfrm>
              <a:off x="534047" y="1419605"/>
              <a:ext cx="6561581" cy="5081778"/>
            </a:xfrm>
            <a:prstGeom prst="rect">
              <a:avLst/>
            </a:prstGeom>
          </p:spPr>
        </p:pic>
        <p:pic>
          <p:nvPicPr>
            <p:cNvPr id="4" name="object 4"/>
            <p:cNvPicPr/>
            <p:nvPr/>
          </p:nvPicPr>
          <p:blipFill>
            <a:blip r:embed="rId3" cstate="print"/>
            <a:stretch>
              <a:fillRect/>
            </a:stretch>
          </p:blipFill>
          <p:spPr>
            <a:xfrm>
              <a:off x="6455549" y="5185410"/>
              <a:ext cx="1318260" cy="1277111"/>
            </a:xfrm>
            <a:prstGeom prst="rect">
              <a:avLst/>
            </a:prstGeom>
          </p:spPr>
        </p:pic>
      </p:grpSp>
      <p:sp>
        <p:nvSpPr>
          <p:cNvPr id="5" name="object 5"/>
          <p:cNvSpPr txBox="1"/>
          <p:nvPr/>
        </p:nvSpPr>
        <p:spPr>
          <a:xfrm>
            <a:off x="7805299" y="5696965"/>
            <a:ext cx="2701925" cy="506730"/>
          </a:xfrm>
          <a:prstGeom prst="rect">
            <a:avLst/>
          </a:prstGeom>
        </p:spPr>
        <p:txBody>
          <a:bodyPr vert="horz" wrap="square" lIns="0" tIns="13335" rIns="0" bIns="0" rtlCol="0">
            <a:spAutoFit/>
          </a:bodyPr>
          <a:lstStyle/>
          <a:p>
            <a:pPr marL="12700">
              <a:lnSpc>
                <a:spcPct val="100000"/>
              </a:lnSpc>
              <a:spcBef>
                <a:spcPts val="105"/>
              </a:spcBef>
            </a:pPr>
            <a:r>
              <a:rPr sz="3150" dirty="0">
                <a:solidFill>
                  <a:srgbClr val="3F3F3F"/>
                </a:solidFill>
                <a:latin typeface="Arial Black"/>
                <a:cs typeface="Arial Black"/>
              </a:rPr>
              <a:t>Thank</a:t>
            </a:r>
            <a:r>
              <a:rPr sz="3150" spc="70" dirty="0">
                <a:solidFill>
                  <a:srgbClr val="3F3F3F"/>
                </a:solidFill>
                <a:latin typeface="Arial Black"/>
                <a:cs typeface="Arial Black"/>
              </a:rPr>
              <a:t> </a:t>
            </a:r>
            <a:r>
              <a:rPr sz="3150" spc="-20" dirty="0">
                <a:solidFill>
                  <a:srgbClr val="3F3F3F"/>
                </a:solidFill>
                <a:latin typeface="Arial Black"/>
                <a:cs typeface="Arial Black"/>
              </a:rPr>
              <a:t>you</a:t>
            </a:r>
            <a:r>
              <a:rPr sz="3150" b="1" spc="-20" dirty="0">
                <a:solidFill>
                  <a:srgbClr val="3F3F3F"/>
                </a:solidFill>
                <a:latin typeface="Microsoft JhengHei"/>
                <a:cs typeface="Microsoft JhengHei"/>
              </a:rPr>
              <a:t>！</a:t>
            </a:r>
            <a:endParaRPr sz="3150">
              <a:latin typeface="Microsoft JhengHei"/>
              <a:cs typeface="Microsoft JhengHei"/>
            </a:endParaRPr>
          </a:p>
        </p:txBody>
      </p:sp>
      <p:sp>
        <p:nvSpPr>
          <p:cNvPr id="7" name="object 7"/>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157</a:t>
            </a:fld>
            <a:endParaRPr spc="-25" dirty="0"/>
          </a:p>
        </p:txBody>
      </p:sp>
      <p:sp>
        <p:nvSpPr>
          <p:cNvPr id="8" name="object 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6" name="object 6"/>
          <p:cNvSpPr txBox="1"/>
          <p:nvPr/>
        </p:nvSpPr>
        <p:spPr>
          <a:xfrm>
            <a:off x="696602" y="995426"/>
            <a:ext cx="9108440" cy="560705"/>
          </a:xfrm>
          <a:prstGeom prst="rect">
            <a:avLst/>
          </a:prstGeom>
        </p:spPr>
        <p:txBody>
          <a:bodyPr vert="horz" wrap="square" lIns="0" tIns="13970" rIns="0" bIns="0" rtlCol="0">
            <a:spAutoFit/>
          </a:bodyPr>
          <a:lstStyle/>
          <a:p>
            <a:pPr marL="12700">
              <a:lnSpc>
                <a:spcPct val="100000"/>
              </a:lnSpc>
              <a:spcBef>
                <a:spcPts val="110"/>
              </a:spcBef>
            </a:pPr>
            <a:r>
              <a:rPr sz="3500" b="1" spc="-10" dirty="0">
                <a:solidFill>
                  <a:srgbClr val="006565"/>
                </a:solidFill>
                <a:latin typeface="Microsoft JhengHei"/>
                <a:cs typeface="Microsoft JhengHei"/>
              </a:rPr>
              <a:t>提升愛滋防治成效，達成2030</a:t>
            </a:r>
            <a:r>
              <a:rPr sz="3500" b="1" spc="-20" dirty="0">
                <a:solidFill>
                  <a:srgbClr val="006565"/>
                </a:solidFill>
                <a:latin typeface="Microsoft JhengHei"/>
                <a:cs typeface="Microsoft JhengHei"/>
              </a:rPr>
              <a:t>年消除愛滋目標</a:t>
            </a:r>
            <a:endParaRPr sz="3500">
              <a:latin typeface="Microsoft JhengHei"/>
              <a:cs typeface="Microsoft JhengHe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3" y="771905"/>
            <a:ext cx="10692130" cy="5328920"/>
          </a:xfrm>
          <a:custGeom>
            <a:avLst/>
            <a:gdLst/>
            <a:ahLst/>
            <a:cxnLst/>
            <a:rect l="l" t="t" r="r" b="b"/>
            <a:pathLst>
              <a:path w="10692130" h="5328920">
                <a:moveTo>
                  <a:pt x="10691749" y="5328666"/>
                </a:moveTo>
                <a:lnTo>
                  <a:pt x="10691749" y="0"/>
                </a:lnTo>
                <a:lnTo>
                  <a:pt x="0" y="0"/>
                </a:lnTo>
                <a:lnTo>
                  <a:pt x="0" y="5328666"/>
                </a:lnTo>
                <a:lnTo>
                  <a:pt x="10691749" y="5328666"/>
                </a:lnTo>
                <a:close/>
              </a:path>
            </a:pathLst>
          </a:custGeom>
          <a:solidFill>
            <a:srgbClr val="158B95"/>
          </a:solidFill>
        </p:spPr>
        <p:txBody>
          <a:bodyPr wrap="square" lIns="0" tIns="0" rIns="0" bIns="0" rtlCol="0"/>
          <a:lstStyle/>
          <a:p>
            <a:endParaRPr/>
          </a:p>
        </p:txBody>
      </p:sp>
      <p:sp>
        <p:nvSpPr>
          <p:cNvPr id="3" name="object 3"/>
          <p:cNvSpPr txBox="1"/>
          <p:nvPr/>
        </p:nvSpPr>
        <p:spPr>
          <a:xfrm>
            <a:off x="3317119" y="5312917"/>
            <a:ext cx="3769360" cy="346710"/>
          </a:xfrm>
          <a:prstGeom prst="rect">
            <a:avLst/>
          </a:prstGeom>
        </p:spPr>
        <p:txBody>
          <a:bodyPr vert="horz" wrap="square" lIns="0" tIns="13335" rIns="0" bIns="0" rtlCol="0">
            <a:spAutoFit/>
          </a:bodyPr>
          <a:lstStyle/>
          <a:p>
            <a:pPr marL="12700">
              <a:lnSpc>
                <a:spcPct val="100000"/>
              </a:lnSpc>
              <a:spcBef>
                <a:spcPts val="105"/>
              </a:spcBef>
            </a:pPr>
            <a:r>
              <a:rPr sz="2100" b="1" spc="-15" dirty="0">
                <a:solidFill>
                  <a:srgbClr val="FFFFFF"/>
                </a:solidFill>
                <a:latin typeface="Microsoft JhengHei"/>
                <a:cs typeface="Microsoft JhengHei"/>
              </a:rPr>
              <a:t>補充資訊，提供各單位參考運用</a:t>
            </a:r>
            <a:endParaRPr sz="2100">
              <a:latin typeface="Microsoft JhengHei"/>
              <a:cs typeface="Microsoft JhengHei"/>
            </a:endParaRPr>
          </a:p>
        </p:txBody>
      </p:sp>
      <p:sp>
        <p:nvSpPr>
          <p:cNvPr id="4" name="object 4"/>
          <p:cNvSpPr txBox="1"/>
          <p:nvPr/>
        </p:nvSpPr>
        <p:spPr>
          <a:xfrm>
            <a:off x="1520323" y="4318508"/>
            <a:ext cx="7376795" cy="827405"/>
          </a:xfrm>
          <a:prstGeom prst="rect">
            <a:avLst/>
          </a:prstGeom>
        </p:spPr>
        <p:txBody>
          <a:bodyPr vert="horz" wrap="square" lIns="0" tIns="13970" rIns="0" bIns="0" rtlCol="0">
            <a:spAutoFit/>
          </a:bodyPr>
          <a:lstStyle/>
          <a:p>
            <a:pPr marL="12700">
              <a:lnSpc>
                <a:spcPct val="100000"/>
              </a:lnSpc>
              <a:spcBef>
                <a:spcPts val="110"/>
              </a:spcBef>
            </a:pPr>
            <a:r>
              <a:rPr sz="5250" b="1" spc="-5" dirty="0">
                <a:solidFill>
                  <a:srgbClr val="FFD965"/>
                </a:solidFill>
                <a:latin typeface="Microsoft JhengHei"/>
                <a:cs typeface="Microsoft JhengHei"/>
              </a:rPr>
              <a:t>愛滋防治宣導重點及資源</a:t>
            </a:r>
            <a:endParaRPr sz="5250">
              <a:latin typeface="Microsoft JhengHei"/>
              <a:cs typeface="Microsoft JhengHei"/>
            </a:endParaRPr>
          </a:p>
        </p:txBody>
      </p:sp>
      <p:pic>
        <p:nvPicPr>
          <p:cNvPr id="5" name="object 5"/>
          <p:cNvPicPr/>
          <p:nvPr/>
        </p:nvPicPr>
        <p:blipFill>
          <a:blip r:embed="rId2" cstate="print"/>
          <a:stretch>
            <a:fillRect/>
          </a:stretch>
        </p:blipFill>
        <p:spPr>
          <a:xfrm>
            <a:off x="4165739" y="1956054"/>
            <a:ext cx="2099310" cy="2100072"/>
          </a:xfrm>
          <a:prstGeom prst="rect">
            <a:avLst/>
          </a:prstGeom>
        </p:spPr>
      </p:pic>
      <p:sp>
        <p:nvSpPr>
          <p:cNvPr id="6" name="object 6"/>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158</a:t>
            </a:fld>
            <a:endParaRPr spc="-25" dirty="0"/>
          </a:p>
        </p:txBody>
      </p:sp>
      <p:sp>
        <p:nvSpPr>
          <p:cNvPr id="7" name="object 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1313" y="5106923"/>
            <a:ext cx="8411845" cy="1679575"/>
            <a:chOff x="2281313" y="5106923"/>
            <a:chExt cx="8411845" cy="167957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4477397" y="5106923"/>
              <a:ext cx="1472183" cy="1513332"/>
            </a:xfrm>
            <a:prstGeom prst="rect">
              <a:avLst/>
            </a:prstGeom>
          </p:spPr>
        </p:pic>
        <p:pic>
          <p:nvPicPr>
            <p:cNvPr id="5" name="object 5"/>
            <p:cNvPicPr/>
            <p:nvPr/>
          </p:nvPicPr>
          <p:blipFill>
            <a:blip r:embed="rId3" cstate="print"/>
            <a:stretch>
              <a:fillRect/>
            </a:stretch>
          </p:blipFill>
          <p:spPr>
            <a:xfrm>
              <a:off x="3068459" y="5925672"/>
              <a:ext cx="96392" cy="150154"/>
            </a:xfrm>
            <a:prstGeom prst="rect">
              <a:avLst/>
            </a:prstGeom>
          </p:spPr>
        </p:pic>
        <p:sp>
          <p:nvSpPr>
            <p:cNvPr id="6" name="object 6"/>
            <p:cNvSpPr/>
            <p:nvPr/>
          </p:nvSpPr>
          <p:spPr>
            <a:xfrm>
              <a:off x="2923679" y="6195059"/>
              <a:ext cx="1418590" cy="166370"/>
            </a:xfrm>
            <a:custGeom>
              <a:avLst/>
              <a:gdLst/>
              <a:ahLst/>
              <a:cxnLst/>
              <a:rect l="l" t="t" r="r" b="b"/>
              <a:pathLst>
                <a:path w="1418589" h="166370">
                  <a:moveTo>
                    <a:pt x="1418082" y="83057"/>
                  </a:moveTo>
                  <a:lnTo>
                    <a:pt x="1385316" y="57911"/>
                  </a:lnTo>
                  <a:lnTo>
                    <a:pt x="1338195" y="44550"/>
                  </a:lnTo>
                  <a:lnTo>
                    <a:pt x="1289613" y="35213"/>
                  </a:lnTo>
                  <a:lnTo>
                    <a:pt x="1240496" y="28272"/>
                  </a:lnTo>
                  <a:lnTo>
                    <a:pt x="1191768" y="22097"/>
                  </a:lnTo>
                  <a:lnTo>
                    <a:pt x="1152906" y="18287"/>
                  </a:lnTo>
                  <a:lnTo>
                    <a:pt x="1110996" y="14477"/>
                  </a:lnTo>
                  <a:lnTo>
                    <a:pt x="1062213" y="10997"/>
                  </a:lnTo>
                  <a:lnTo>
                    <a:pt x="1013491" y="8074"/>
                  </a:lnTo>
                  <a:lnTo>
                    <a:pt x="964787" y="5648"/>
                  </a:lnTo>
                  <a:lnTo>
                    <a:pt x="916062" y="3660"/>
                  </a:lnTo>
                  <a:lnTo>
                    <a:pt x="867275" y="2051"/>
                  </a:lnTo>
                  <a:lnTo>
                    <a:pt x="818388" y="761"/>
                  </a:lnTo>
                  <a:lnTo>
                    <a:pt x="764286" y="0"/>
                  </a:lnTo>
                  <a:lnTo>
                    <a:pt x="708660" y="0"/>
                  </a:lnTo>
                  <a:lnTo>
                    <a:pt x="653796" y="0"/>
                  </a:lnTo>
                  <a:lnTo>
                    <a:pt x="555198" y="2393"/>
                  </a:lnTo>
                  <a:lnTo>
                    <a:pt x="504602" y="3842"/>
                  </a:lnTo>
                  <a:lnTo>
                    <a:pt x="453437" y="5661"/>
                  </a:lnTo>
                  <a:lnTo>
                    <a:pt x="401926" y="8003"/>
                  </a:lnTo>
                  <a:lnTo>
                    <a:pt x="350291" y="11020"/>
                  </a:lnTo>
                  <a:lnTo>
                    <a:pt x="298753" y="14864"/>
                  </a:lnTo>
                  <a:lnTo>
                    <a:pt x="247534" y="19687"/>
                  </a:lnTo>
                  <a:lnTo>
                    <a:pt x="196856" y="25642"/>
                  </a:lnTo>
                  <a:lnTo>
                    <a:pt x="146942" y="32880"/>
                  </a:lnTo>
                  <a:lnTo>
                    <a:pt x="98013" y="41554"/>
                  </a:lnTo>
                  <a:lnTo>
                    <a:pt x="50292" y="51816"/>
                  </a:lnTo>
                  <a:lnTo>
                    <a:pt x="0" y="83058"/>
                  </a:lnTo>
                  <a:lnTo>
                    <a:pt x="1524" y="89154"/>
                  </a:lnTo>
                  <a:lnTo>
                    <a:pt x="71628" y="119634"/>
                  </a:lnTo>
                  <a:lnTo>
                    <a:pt x="124206" y="130302"/>
                  </a:lnTo>
                  <a:lnTo>
                    <a:pt x="189738" y="139446"/>
                  </a:lnTo>
                  <a:lnTo>
                    <a:pt x="265176" y="147828"/>
                  </a:lnTo>
                  <a:lnTo>
                    <a:pt x="307086" y="151638"/>
                  </a:lnTo>
                  <a:lnTo>
                    <a:pt x="354887" y="154993"/>
                  </a:lnTo>
                  <a:lnTo>
                    <a:pt x="402718" y="157930"/>
                  </a:lnTo>
                  <a:lnTo>
                    <a:pt x="450575" y="160408"/>
                  </a:lnTo>
                  <a:lnTo>
                    <a:pt x="498455" y="162388"/>
                  </a:lnTo>
                  <a:lnTo>
                    <a:pt x="546354" y="163830"/>
                  </a:lnTo>
                  <a:lnTo>
                    <a:pt x="708660" y="166116"/>
                  </a:lnTo>
                  <a:lnTo>
                    <a:pt x="810220" y="164744"/>
                  </a:lnTo>
                  <a:lnTo>
                    <a:pt x="861459" y="163742"/>
                  </a:lnTo>
                  <a:lnTo>
                    <a:pt x="912892" y="162379"/>
                  </a:lnTo>
                  <a:lnTo>
                    <a:pt x="964437" y="160542"/>
                  </a:lnTo>
                  <a:lnTo>
                    <a:pt x="1016007" y="158119"/>
                  </a:lnTo>
                  <a:lnTo>
                    <a:pt x="1067521" y="154998"/>
                  </a:lnTo>
                  <a:lnTo>
                    <a:pt x="1118895" y="151065"/>
                  </a:lnTo>
                  <a:lnTo>
                    <a:pt x="1170044" y="146208"/>
                  </a:lnTo>
                  <a:lnTo>
                    <a:pt x="1220885" y="140314"/>
                  </a:lnTo>
                  <a:lnTo>
                    <a:pt x="1271334" y="133272"/>
                  </a:lnTo>
                  <a:lnTo>
                    <a:pt x="1321308" y="124967"/>
                  </a:lnTo>
                  <a:lnTo>
                    <a:pt x="1367790" y="113537"/>
                  </a:lnTo>
                  <a:lnTo>
                    <a:pt x="1418082" y="83057"/>
                  </a:lnTo>
                  <a:close/>
                </a:path>
              </a:pathLst>
            </a:custGeom>
            <a:solidFill>
              <a:srgbClr val="E499A2"/>
            </a:solidFill>
          </p:spPr>
          <p:txBody>
            <a:bodyPr wrap="square" lIns="0" tIns="0" rIns="0" bIns="0" rtlCol="0"/>
            <a:lstStyle/>
            <a:p>
              <a:endParaRPr/>
            </a:p>
          </p:txBody>
        </p:sp>
        <p:sp>
          <p:nvSpPr>
            <p:cNvPr id="7" name="object 7"/>
            <p:cNvSpPr/>
            <p:nvPr/>
          </p:nvSpPr>
          <p:spPr>
            <a:xfrm>
              <a:off x="3222282" y="5279148"/>
              <a:ext cx="863600" cy="624205"/>
            </a:xfrm>
            <a:custGeom>
              <a:avLst/>
              <a:gdLst/>
              <a:ahLst/>
              <a:cxnLst/>
              <a:rect l="l" t="t" r="r" b="b"/>
              <a:pathLst>
                <a:path w="863600" h="624204">
                  <a:moveTo>
                    <a:pt x="863447" y="205740"/>
                  </a:moveTo>
                  <a:lnTo>
                    <a:pt x="852017" y="141732"/>
                  </a:lnTo>
                  <a:lnTo>
                    <a:pt x="823823" y="92202"/>
                  </a:lnTo>
                  <a:lnTo>
                    <a:pt x="793013" y="60439"/>
                  </a:lnTo>
                  <a:lnTo>
                    <a:pt x="754976" y="33172"/>
                  </a:lnTo>
                  <a:lnTo>
                    <a:pt x="712863" y="12738"/>
                  </a:lnTo>
                  <a:lnTo>
                    <a:pt x="669899" y="1524"/>
                  </a:lnTo>
                  <a:lnTo>
                    <a:pt x="640943" y="0"/>
                  </a:lnTo>
                  <a:lnTo>
                    <a:pt x="608177" y="2286"/>
                  </a:lnTo>
                  <a:lnTo>
                    <a:pt x="564032" y="12814"/>
                  </a:lnTo>
                  <a:lnTo>
                    <a:pt x="522046" y="32004"/>
                  </a:lnTo>
                  <a:lnTo>
                    <a:pt x="485216" y="59385"/>
                  </a:lnTo>
                  <a:lnTo>
                    <a:pt x="456539" y="94488"/>
                  </a:lnTo>
                  <a:lnTo>
                    <a:pt x="445871" y="118110"/>
                  </a:lnTo>
                  <a:lnTo>
                    <a:pt x="440537" y="108204"/>
                  </a:lnTo>
                  <a:lnTo>
                    <a:pt x="415150" y="70446"/>
                  </a:lnTo>
                  <a:lnTo>
                    <a:pt x="381495" y="39039"/>
                  </a:lnTo>
                  <a:lnTo>
                    <a:pt x="341731" y="15925"/>
                  </a:lnTo>
                  <a:lnTo>
                    <a:pt x="298043" y="3048"/>
                  </a:lnTo>
                  <a:lnTo>
                    <a:pt x="260705" y="0"/>
                  </a:lnTo>
                  <a:lnTo>
                    <a:pt x="221843" y="3048"/>
                  </a:lnTo>
                  <a:lnTo>
                    <a:pt x="179933" y="10668"/>
                  </a:lnTo>
                  <a:lnTo>
                    <a:pt x="97624" y="44653"/>
                  </a:lnTo>
                  <a:lnTo>
                    <a:pt x="58267" y="74295"/>
                  </a:lnTo>
                  <a:lnTo>
                    <a:pt x="27736" y="110451"/>
                  </a:lnTo>
                  <a:lnTo>
                    <a:pt x="7747" y="152539"/>
                  </a:lnTo>
                  <a:lnTo>
                    <a:pt x="0" y="199986"/>
                  </a:lnTo>
                  <a:lnTo>
                    <a:pt x="6197" y="252222"/>
                  </a:lnTo>
                  <a:lnTo>
                    <a:pt x="26009" y="307086"/>
                  </a:lnTo>
                  <a:lnTo>
                    <a:pt x="47167" y="345033"/>
                  </a:lnTo>
                  <a:lnTo>
                    <a:pt x="73926" y="382917"/>
                  </a:lnTo>
                  <a:lnTo>
                    <a:pt x="105219" y="420014"/>
                  </a:lnTo>
                  <a:lnTo>
                    <a:pt x="139941" y="455637"/>
                  </a:lnTo>
                  <a:lnTo>
                    <a:pt x="176987" y="489064"/>
                  </a:lnTo>
                  <a:lnTo>
                    <a:pt x="215265" y="519607"/>
                  </a:lnTo>
                  <a:lnTo>
                    <a:pt x="253695" y="546557"/>
                  </a:lnTo>
                  <a:lnTo>
                    <a:pt x="291185" y="569214"/>
                  </a:lnTo>
                  <a:lnTo>
                    <a:pt x="369671" y="605028"/>
                  </a:lnTo>
                  <a:lnTo>
                    <a:pt x="409295" y="617982"/>
                  </a:lnTo>
                  <a:lnTo>
                    <a:pt x="438251" y="624078"/>
                  </a:lnTo>
                  <a:lnTo>
                    <a:pt x="474573" y="623265"/>
                  </a:lnTo>
                  <a:lnTo>
                    <a:pt x="524395" y="606780"/>
                  </a:lnTo>
                  <a:lnTo>
                    <a:pt x="580301" y="579958"/>
                  </a:lnTo>
                  <a:lnTo>
                    <a:pt x="634847" y="548119"/>
                  </a:lnTo>
                  <a:lnTo>
                    <a:pt x="680656" y="516597"/>
                  </a:lnTo>
                  <a:lnTo>
                    <a:pt x="710285" y="490728"/>
                  </a:lnTo>
                  <a:lnTo>
                    <a:pt x="752195" y="446532"/>
                  </a:lnTo>
                  <a:lnTo>
                    <a:pt x="752957" y="445008"/>
                  </a:lnTo>
                  <a:lnTo>
                    <a:pt x="784961" y="404622"/>
                  </a:lnTo>
                  <a:lnTo>
                    <a:pt x="808583" y="369570"/>
                  </a:lnTo>
                  <a:lnTo>
                    <a:pt x="841349" y="306324"/>
                  </a:lnTo>
                  <a:lnTo>
                    <a:pt x="858875" y="251460"/>
                  </a:lnTo>
                  <a:lnTo>
                    <a:pt x="861923" y="227076"/>
                  </a:lnTo>
                  <a:lnTo>
                    <a:pt x="863447" y="205740"/>
                  </a:lnTo>
                  <a:close/>
                </a:path>
              </a:pathLst>
            </a:custGeom>
            <a:solidFill>
              <a:srgbClr val="EA5084"/>
            </a:solidFill>
          </p:spPr>
          <p:txBody>
            <a:bodyPr wrap="square" lIns="0" tIns="0" rIns="0" bIns="0" rtlCol="0"/>
            <a:lstStyle/>
            <a:p>
              <a:endParaRPr/>
            </a:p>
          </p:txBody>
        </p:sp>
        <p:sp>
          <p:nvSpPr>
            <p:cNvPr id="8" name="object 8"/>
            <p:cNvSpPr/>
            <p:nvPr/>
          </p:nvSpPr>
          <p:spPr>
            <a:xfrm>
              <a:off x="3294011" y="5340870"/>
              <a:ext cx="267970" cy="235585"/>
            </a:xfrm>
            <a:custGeom>
              <a:avLst/>
              <a:gdLst/>
              <a:ahLst/>
              <a:cxnLst/>
              <a:rect l="l" t="t" r="r" b="b"/>
              <a:pathLst>
                <a:path w="267970" h="235585">
                  <a:moveTo>
                    <a:pt x="267462" y="40386"/>
                  </a:moveTo>
                  <a:lnTo>
                    <a:pt x="249936" y="5334"/>
                  </a:lnTo>
                  <a:lnTo>
                    <a:pt x="226314" y="0"/>
                  </a:lnTo>
                  <a:lnTo>
                    <a:pt x="204216" y="0"/>
                  </a:lnTo>
                  <a:lnTo>
                    <a:pt x="135636" y="9144"/>
                  </a:lnTo>
                  <a:lnTo>
                    <a:pt x="91986" y="26187"/>
                  </a:lnTo>
                  <a:lnTo>
                    <a:pt x="55460" y="51803"/>
                  </a:lnTo>
                  <a:lnTo>
                    <a:pt x="27216" y="85991"/>
                  </a:lnTo>
                  <a:lnTo>
                    <a:pt x="8382" y="128778"/>
                  </a:lnTo>
                  <a:lnTo>
                    <a:pt x="0" y="201930"/>
                  </a:lnTo>
                  <a:lnTo>
                    <a:pt x="4216" y="215811"/>
                  </a:lnTo>
                  <a:lnTo>
                    <a:pt x="12014" y="226009"/>
                  </a:lnTo>
                  <a:lnTo>
                    <a:pt x="23139" y="232549"/>
                  </a:lnTo>
                  <a:lnTo>
                    <a:pt x="37338" y="235458"/>
                  </a:lnTo>
                  <a:lnTo>
                    <a:pt x="38100" y="235458"/>
                  </a:lnTo>
                  <a:lnTo>
                    <a:pt x="63246" y="224790"/>
                  </a:lnTo>
                  <a:lnTo>
                    <a:pt x="73152" y="199644"/>
                  </a:lnTo>
                  <a:lnTo>
                    <a:pt x="74676" y="167640"/>
                  </a:lnTo>
                  <a:lnTo>
                    <a:pt x="81534" y="140208"/>
                  </a:lnTo>
                  <a:lnTo>
                    <a:pt x="92202" y="117348"/>
                  </a:lnTo>
                  <a:lnTo>
                    <a:pt x="145542" y="78486"/>
                  </a:lnTo>
                  <a:lnTo>
                    <a:pt x="183642" y="70104"/>
                  </a:lnTo>
                  <a:lnTo>
                    <a:pt x="213360" y="69342"/>
                  </a:lnTo>
                  <a:lnTo>
                    <a:pt x="226314" y="70104"/>
                  </a:lnTo>
                  <a:lnTo>
                    <a:pt x="237744" y="69342"/>
                  </a:lnTo>
                  <a:lnTo>
                    <a:pt x="240792" y="68580"/>
                  </a:lnTo>
                  <a:lnTo>
                    <a:pt x="252984" y="63246"/>
                  </a:lnTo>
                  <a:lnTo>
                    <a:pt x="262890" y="53340"/>
                  </a:lnTo>
                  <a:lnTo>
                    <a:pt x="267462" y="40386"/>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3650226" y="5999988"/>
              <a:ext cx="150154" cy="96392"/>
            </a:xfrm>
            <a:prstGeom prst="rect">
              <a:avLst/>
            </a:prstGeom>
          </p:spPr>
        </p:pic>
        <p:pic>
          <p:nvPicPr>
            <p:cNvPr id="10" name="object 10"/>
            <p:cNvPicPr/>
            <p:nvPr/>
          </p:nvPicPr>
          <p:blipFill>
            <a:blip r:embed="rId5" cstate="print"/>
            <a:stretch>
              <a:fillRect/>
            </a:stretch>
          </p:blipFill>
          <p:spPr>
            <a:xfrm>
              <a:off x="4086847" y="5934045"/>
              <a:ext cx="116636" cy="99880"/>
            </a:xfrm>
            <a:prstGeom prst="rect">
              <a:avLst/>
            </a:prstGeom>
          </p:spPr>
        </p:pic>
        <p:sp>
          <p:nvSpPr>
            <p:cNvPr id="11" name="object 11"/>
            <p:cNvSpPr/>
            <p:nvPr/>
          </p:nvSpPr>
          <p:spPr>
            <a:xfrm>
              <a:off x="3762641" y="5727204"/>
              <a:ext cx="436245" cy="575310"/>
            </a:xfrm>
            <a:custGeom>
              <a:avLst/>
              <a:gdLst/>
              <a:ahLst/>
              <a:cxnLst/>
              <a:rect l="l" t="t" r="r" b="b"/>
              <a:pathLst>
                <a:path w="436245" h="575310">
                  <a:moveTo>
                    <a:pt x="436194" y="496938"/>
                  </a:moveTo>
                  <a:lnTo>
                    <a:pt x="436130" y="467652"/>
                  </a:lnTo>
                  <a:lnTo>
                    <a:pt x="414528" y="440436"/>
                  </a:lnTo>
                  <a:lnTo>
                    <a:pt x="394716" y="432816"/>
                  </a:lnTo>
                  <a:lnTo>
                    <a:pt x="393954" y="432054"/>
                  </a:lnTo>
                  <a:lnTo>
                    <a:pt x="370332" y="431292"/>
                  </a:lnTo>
                  <a:lnTo>
                    <a:pt x="358140" y="432816"/>
                  </a:lnTo>
                  <a:lnTo>
                    <a:pt x="311658" y="162306"/>
                  </a:lnTo>
                  <a:lnTo>
                    <a:pt x="278371" y="99695"/>
                  </a:lnTo>
                  <a:lnTo>
                    <a:pt x="215646" y="65532"/>
                  </a:lnTo>
                  <a:lnTo>
                    <a:pt x="182880" y="61722"/>
                  </a:lnTo>
                  <a:lnTo>
                    <a:pt x="179070" y="51054"/>
                  </a:lnTo>
                  <a:lnTo>
                    <a:pt x="167640" y="28194"/>
                  </a:lnTo>
                  <a:lnTo>
                    <a:pt x="148590" y="6858"/>
                  </a:lnTo>
                  <a:lnTo>
                    <a:pt x="123444" y="0"/>
                  </a:lnTo>
                  <a:lnTo>
                    <a:pt x="101346" y="5334"/>
                  </a:lnTo>
                  <a:lnTo>
                    <a:pt x="90678" y="14478"/>
                  </a:lnTo>
                  <a:lnTo>
                    <a:pt x="87630" y="35052"/>
                  </a:lnTo>
                  <a:lnTo>
                    <a:pt x="88392" y="73914"/>
                  </a:lnTo>
                  <a:lnTo>
                    <a:pt x="60960" y="86106"/>
                  </a:lnTo>
                  <a:lnTo>
                    <a:pt x="32181" y="107708"/>
                  </a:lnTo>
                  <a:lnTo>
                    <a:pt x="11480" y="135128"/>
                  </a:lnTo>
                  <a:lnTo>
                    <a:pt x="279" y="167373"/>
                  </a:lnTo>
                  <a:lnTo>
                    <a:pt x="0" y="203454"/>
                  </a:lnTo>
                  <a:lnTo>
                    <a:pt x="48768" y="482346"/>
                  </a:lnTo>
                  <a:lnTo>
                    <a:pt x="28956" y="489204"/>
                  </a:lnTo>
                  <a:lnTo>
                    <a:pt x="14478" y="500634"/>
                  </a:lnTo>
                  <a:lnTo>
                    <a:pt x="5334" y="516636"/>
                  </a:lnTo>
                  <a:lnTo>
                    <a:pt x="4572" y="536448"/>
                  </a:lnTo>
                  <a:lnTo>
                    <a:pt x="13716" y="554736"/>
                  </a:lnTo>
                  <a:lnTo>
                    <a:pt x="30480" y="568452"/>
                  </a:lnTo>
                  <a:lnTo>
                    <a:pt x="52578" y="575310"/>
                  </a:lnTo>
                  <a:lnTo>
                    <a:pt x="76962" y="575310"/>
                  </a:lnTo>
                  <a:lnTo>
                    <a:pt x="387858" y="534162"/>
                  </a:lnTo>
                  <a:lnTo>
                    <a:pt x="418757" y="521385"/>
                  </a:lnTo>
                  <a:lnTo>
                    <a:pt x="436194" y="496938"/>
                  </a:lnTo>
                  <a:close/>
                </a:path>
              </a:pathLst>
            </a:custGeom>
            <a:solidFill>
              <a:srgbClr val="B6E4FA"/>
            </a:solidFill>
          </p:spPr>
          <p:txBody>
            <a:bodyPr wrap="square" lIns="0" tIns="0" rIns="0" bIns="0" rtlCol="0"/>
            <a:lstStyle/>
            <a:p>
              <a:endParaRPr/>
            </a:p>
          </p:txBody>
        </p:sp>
        <p:sp>
          <p:nvSpPr>
            <p:cNvPr id="12" name="object 12"/>
            <p:cNvSpPr/>
            <p:nvPr/>
          </p:nvSpPr>
          <p:spPr>
            <a:xfrm>
              <a:off x="3871607" y="5735586"/>
              <a:ext cx="319405" cy="519430"/>
            </a:xfrm>
            <a:custGeom>
              <a:avLst/>
              <a:gdLst/>
              <a:ahLst/>
              <a:cxnLst/>
              <a:rect l="l" t="t" r="r" b="b"/>
              <a:pathLst>
                <a:path w="319404" h="519429">
                  <a:moveTo>
                    <a:pt x="319278" y="467868"/>
                  </a:moveTo>
                  <a:lnTo>
                    <a:pt x="312420" y="451104"/>
                  </a:lnTo>
                  <a:lnTo>
                    <a:pt x="300228" y="439674"/>
                  </a:lnTo>
                  <a:lnTo>
                    <a:pt x="299466" y="438912"/>
                  </a:lnTo>
                  <a:lnTo>
                    <a:pt x="285750" y="433578"/>
                  </a:lnTo>
                  <a:lnTo>
                    <a:pt x="281940" y="432054"/>
                  </a:lnTo>
                  <a:lnTo>
                    <a:pt x="262128" y="431292"/>
                  </a:lnTo>
                  <a:lnTo>
                    <a:pt x="245364" y="433578"/>
                  </a:lnTo>
                  <a:lnTo>
                    <a:pt x="240792" y="430530"/>
                  </a:lnTo>
                  <a:lnTo>
                    <a:pt x="192786" y="154686"/>
                  </a:lnTo>
                  <a:lnTo>
                    <a:pt x="182880" y="124968"/>
                  </a:lnTo>
                  <a:lnTo>
                    <a:pt x="164592" y="99060"/>
                  </a:lnTo>
                  <a:lnTo>
                    <a:pt x="139446" y="80010"/>
                  </a:lnTo>
                  <a:lnTo>
                    <a:pt x="108966" y="67056"/>
                  </a:lnTo>
                  <a:lnTo>
                    <a:pt x="73914" y="61722"/>
                  </a:lnTo>
                  <a:lnTo>
                    <a:pt x="69342" y="61722"/>
                  </a:lnTo>
                  <a:lnTo>
                    <a:pt x="66294" y="59436"/>
                  </a:lnTo>
                  <a:lnTo>
                    <a:pt x="58674" y="39624"/>
                  </a:lnTo>
                  <a:lnTo>
                    <a:pt x="48006" y="20574"/>
                  </a:lnTo>
                  <a:lnTo>
                    <a:pt x="34290" y="4572"/>
                  </a:lnTo>
                  <a:lnTo>
                    <a:pt x="17526" y="0"/>
                  </a:lnTo>
                  <a:lnTo>
                    <a:pt x="0" y="12192"/>
                  </a:lnTo>
                  <a:lnTo>
                    <a:pt x="11430" y="22860"/>
                  </a:lnTo>
                  <a:lnTo>
                    <a:pt x="21336" y="37338"/>
                  </a:lnTo>
                  <a:lnTo>
                    <a:pt x="28194" y="52578"/>
                  </a:lnTo>
                  <a:lnTo>
                    <a:pt x="32766" y="64008"/>
                  </a:lnTo>
                  <a:lnTo>
                    <a:pt x="33528" y="67818"/>
                  </a:lnTo>
                  <a:lnTo>
                    <a:pt x="37338" y="70104"/>
                  </a:lnTo>
                  <a:lnTo>
                    <a:pt x="76962" y="75438"/>
                  </a:lnTo>
                  <a:lnTo>
                    <a:pt x="132588" y="107442"/>
                  </a:lnTo>
                  <a:lnTo>
                    <a:pt x="160782" y="163830"/>
                  </a:lnTo>
                  <a:lnTo>
                    <a:pt x="208026" y="438912"/>
                  </a:lnTo>
                  <a:lnTo>
                    <a:pt x="213360" y="441960"/>
                  </a:lnTo>
                  <a:lnTo>
                    <a:pt x="230124" y="439674"/>
                  </a:lnTo>
                  <a:lnTo>
                    <a:pt x="249936" y="440436"/>
                  </a:lnTo>
                  <a:lnTo>
                    <a:pt x="267462" y="447294"/>
                  </a:lnTo>
                  <a:lnTo>
                    <a:pt x="280416" y="460248"/>
                  </a:lnTo>
                  <a:lnTo>
                    <a:pt x="287274" y="476250"/>
                  </a:lnTo>
                  <a:lnTo>
                    <a:pt x="287274" y="489204"/>
                  </a:lnTo>
                  <a:lnTo>
                    <a:pt x="283464" y="500634"/>
                  </a:lnTo>
                  <a:lnTo>
                    <a:pt x="275844" y="511302"/>
                  </a:lnTo>
                  <a:lnTo>
                    <a:pt x="265176" y="518922"/>
                  </a:lnTo>
                  <a:lnTo>
                    <a:pt x="277368" y="517398"/>
                  </a:lnTo>
                  <a:lnTo>
                    <a:pt x="296418" y="511302"/>
                  </a:lnTo>
                  <a:lnTo>
                    <a:pt x="310134" y="500634"/>
                  </a:lnTo>
                  <a:lnTo>
                    <a:pt x="318516" y="485394"/>
                  </a:lnTo>
                  <a:lnTo>
                    <a:pt x="319278" y="467868"/>
                  </a:lnTo>
                  <a:close/>
                </a:path>
              </a:pathLst>
            </a:custGeom>
            <a:solidFill>
              <a:srgbClr val="6DCFF6"/>
            </a:solidFill>
          </p:spPr>
          <p:txBody>
            <a:bodyPr wrap="square" lIns="0" tIns="0" rIns="0" bIns="0" rtlCol="0"/>
            <a:lstStyle/>
            <a:p>
              <a:endParaRPr/>
            </a:p>
          </p:txBody>
        </p:sp>
        <p:pic>
          <p:nvPicPr>
            <p:cNvPr id="13" name="object 13"/>
            <p:cNvPicPr/>
            <p:nvPr/>
          </p:nvPicPr>
          <p:blipFill>
            <a:blip r:embed="rId6" cstate="print"/>
            <a:stretch>
              <a:fillRect/>
            </a:stretch>
          </p:blipFill>
          <p:spPr>
            <a:xfrm>
              <a:off x="3833507" y="5820918"/>
              <a:ext cx="243839" cy="267462"/>
            </a:xfrm>
            <a:prstGeom prst="rect">
              <a:avLst/>
            </a:prstGeom>
          </p:spPr>
        </p:pic>
        <p:pic>
          <p:nvPicPr>
            <p:cNvPr id="14" name="object 14"/>
            <p:cNvPicPr/>
            <p:nvPr/>
          </p:nvPicPr>
          <p:blipFill>
            <a:blip r:embed="rId7" cstate="print"/>
            <a:stretch>
              <a:fillRect/>
            </a:stretch>
          </p:blipFill>
          <p:spPr>
            <a:xfrm>
              <a:off x="3440315" y="6263639"/>
              <a:ext cx="190500" cy="68579"/>
            </a:xfrm>
            <a:prstGeom prst="rect">
              <a:avLst/>
            </a:prstGeom>
          </p:spPr>
        </p:pic>
        <p:sp>
          <p:nvSpPr>
            <p:cNvPr id="15" name="object 15"/>
            <p:cNvSpPr/>
            <p:nvPr/>
          </p:nvSpPr>
          <p:spPr>
            <a:xfrm>
              <a:off x="3124847" y="5750826"/>
              <a:ext cx="582295" cy="549910"/>
            </a:xfrm>
            <a:custGeom>
              <a:avLst/>
              <a:gdLst/>
              <a:ahLst/>
              <a:cxnLst/>
              <a:rect l="l" t="t" r="r" b="b"/>
              <a:pathLst>
                <a:path w="582295" h="549910">
                  <a:moveTo>
                    <a:pt x="582168" y="100584"/>
                  </a:moveTo>
                  <a:lnTo>
                    <a:pt x="509778" y="100584"/>
                  </a:lnTo>
                  <a:lnTo>
                    <a:pt x="496062" y="84582"/>
                  </a:lnTo>
                  <a:lnTo>
                    <a:pt x="392430" y="84582"/>
                  </a:lnTo>
                  <a:lnTo>
                    <a:pt x="378714" y="68580"/>
                  </a:lnTo>
                  <a:lnTo>
                    <a:pt x="275082" y="68580"/>
                  </a:lnTo>
                  <a:lnTo>
                    <a:pt x="261366" y="52578"/>
                  </a:lnTo>
                  <a:lnTo>
                    <a:pt x="156972" y="52578"/>
                  </a:lnTo>
                  <a:lnTo>
                    <a:pt x="118110" y="6858"/>
                  </a:lnTo>
                  <a:lnTo>
                    <a:pt x="112776" y="2286"/>
                  </a:lnTo>
                  <a:lnTo>
                    <a:pt x="105918" y="0"/>
                  </a:lnTo>
                  <a:lnTo>
                    <a:pt x="98298" y="0"/>
                  </a:lnTo>
                  <a:lnTo>
                    <a:pt x="90678" y="3048"/>
                  </a:lnTo>
                  <a:lnTo>
                    <a:pt x="77724" y="72390"/>
                  </a:lnTo>
                  <a:lnTo>
                    <a:pt x="83058" y="86106"/>
                  </a:lnTo>
                  <a:lnTo>
                    <a:pt x="84582" y="95250"/>
                  </a:lnTo>
                  <a:lnTo>
                    <a:pt x="81534" y="102870"/>
                  </a:lnTo>
                  <a:lnTo>
                    <a:pt x="70866" y="111252"/>
                  </a:lnTo>
                  <a:lnTo>
                    <a:pt x="70866" y="112776"/>
                  </a:lnTo>
                  <a:lnTo>
                    <a:pt x="12192" y="438912"/>
                  </a:lnTo>
                  <a:lnTo>
                    <a:pt x="12192" y="439674"/>
                  </a:lnTo>
                  <a:lnTo>
                    <a:pt x="17526" y="451866"/>
                  </a:lnTo>
                  <a:lnTo>
                    <a:pt x="19050" y="463296"/>
                  </a:lnTo>
                  <a:lnTo>
                    <a:pt x="15240" y="473202"/>
                  </a:lnTo>
                  <a:lnTo>
                    <a:pt x="4572" y="480822"/>
                  </a:lnTo>
                  <a:lnTo>
                    <a:pt x="0" y="509778"/>
                  </a:lnTo>
                  <a:lnTo>
                    <a:pt x="6096" y="514350"/>
                  </a:lnTo>
                  <a:lnTo>
                    <a:pt x="13716" y="516636"/>
                  </a:lnTo>
                  <a:lnTo>
                    <a:pt x="20574" y="516636"/>
                  </a:lnTo>
                  <a:lnTo>
                    <a:pt x="27432" y="513588"/>
                  </a:lnTo>
                  <a:lnTo>
                    <a:pt x="80010" y="480822"/>
                  </a:lnTo>
                  <a:lnTo>
                    <a:pt x="118872" y="526542"/>
                  </a:lnTo>
                  <a:lnTo>
                    <a:pt x="124206" y="531114"/>
                  </a:lnTo>
                  <a:lnTo>
                    <a:pt x="131064" y="533400"/>
                  </a:lnTo>
                  <a:lnTo>
                    <a:pt x="138684" y="532638"/>
                  </a:lnTo>
                  <a:lnTo>
                    <a:pt x="145542" y="530352"/>
                  </a:lnTo>
                  <a:lnTo>
                    <a:pt x="198120" y="496824"/>
                  </a:lnTo>
                  <a:lnTo>
                    <a:pt x="236220" y="542544"/>
                  </a:lnTo>
                  <a:lnTo>
                    <a:pt x="242316" y="547116"/>
                  </a:lnTo>
                  <a:lnTo>
                    <a:pt x="249174" y="549402"/>
                  </a:lnTo>
                  <a:lnTo>
                    <a:pt x="256794" y="548640"/>
                  </a:lnTo>
                  <a:lnTo>
                    <a:pt x="263652" y="546354"/>
                  </a:lnTo>
                  <a:lnTo>
                    <a:pt x="315468" y="512826"/>
                  </a:lnTo>
                  <a:lnTo>
                    <a:pt x="502158" y="512826"/>
                  </a:lnTo>
                  <a:lnTo>
                    <a:pt x="500634" y="505206"/>
                  </a:lnTo>
                  <a:lnTo>
                    <a:pt x="502920" y="496824"/>
                  </a:lnTo>
                  <a:lnTo>
                    <a:pt x="503682" y="495300"/>
                  </a:lnTo>
                  <a:lnTo>
                    <a:pt x="512826" y="486918"/>
                  </a:lnTo>
                  <a:lnTo>
                    <a:pt x="513588" y="485394"/>
                  </a:lnTo>
                  <a:lnTo>
                    <a:pt x="513588" y="483870"/>
                  </a:lnTo>
                  <a:lnTo>
                    <a:pt x="514350" y="480822"/>
                  </a:lnTo>
                  <a:lnTo>
                    <a:pt x="569976" y="169164"/>
                  </a:lnTo>
                  <a:lnTo>
                    <a:pt x="566166" y="158496"/>
                  </a:lnTo>
                  <a:lnTo>
                    <a:pt x="564642" y="148590"/>
                  </a:lnTo>
                  <a:lnTo>
                    <a:pt x="566928" y="139446"/>
                  </a:lnTo>
                  <a:lnTo>
                    <a:pt x="576834" y="130302"/>
                  </a:lnTo>
                  <a:lnTo>
                    <a:pt x="576834" y="128778"/>
                  </a:lnTo>
                  <a:lnTo>
                    <a:pt x="577596" y="128016"/>
                  </a:lnTo>
                  <a:lnTo>
                    <a:pt x="582168" y="100584"/>
                  </a:lnTo>
                  <a:close/>
                </a:path>
              </a:pathLst>
            </a:custGeom>
            <a:solidFill>
              <a:srgbClr val="B6E4FA"/>
            </a:solidFill>
          </p:spPr>
          <p:txBody>
            <a:bodyPr wrap="square" lIns="0" tIns="0" rIns="0" bIns="0" rtlCol="0"/>
            <a:lstStyle/>
            <a:p>
              <a:endParaRPr/>
            </a:p>
          </p:txBody>
        </p:sp>
        <p:pic>
          <p:nvPicPr>
            <p:cNvPr id="16" name="object 16"/>
            <p:cNvPicPr/>
            <p:nvPr/>
          </p:nvPicPr>
          <p:blipFill>
            <a:blip r:embed="rId8" cstate="print"/>
            <a:stretch>
              <a:fillRect/>
            </a:stretch>
          </p:blipFill>
          <p:spPr>
            <a:xfrm>
              <a:off x="3281819" y="5766815"/>
              <a:ext cx="430529" cy="84582"/>
            </a:xfrm>
            <a:prstGeom prst="rect">
              <a:avLst/>
            </a:prstGeom>
          </p:spPr>
        </p:pic>
        <p:sp>
          <p:nvSpPr>
            <p:cNvPr id="17" name="object 17"/>
            <p:cNvSpPr/>
            <p:nvPr/>
          </p:nvSpPr>
          <p:spPr>
            <a:xfrm>
              <a:off x="3181235" y="5833872"/>
              <a:ext cx="483234" cy="422275"/>
            </a:xfrm>
            <a:custGeom>
              <a:avLst/>
              <a:gdLst/>
              <a:ahLst/>
              <a:cxnLst/>
              <a:rect l="l" t="t" r="r" b="b"/>
              <a:pathLst>
                <a:path w="483235" h="422275">
                  <a:moveTo>
                    <a:pt x="483107" y="137921"/>
                  </a:moveTo>
                  <a:lnTo>
                    <a:pt x="483107" y="108203"/>
                  </a:lnTo>
                  <a:lnTo>
                    <a:pt x="472439" y="80771"/>
                  </a:lnTo>
                  <a:lnTo>
                    <a:pt x="453389" y="57911"/>
                  </a:lnTo>
                  <a:lnTo>
                    <a:pt x="426719" y="41147"/>
                  </a:lnTo>
                  <a:lnTo>
                    <a:pt x="394715" y="32003"/>
                  </a:lnTo>
                  <a:lnTo>
                    <a:pt x="157733" y="0"/>
                  </a:lnTo>
                  <a:lnTo>
                    <a:pt x="124205" y="0"/>
                  </a:lnTo>
                  <a:lnTo>
                    <a:pt x="66293" y="25908"/>
                  </a:lnTo>
                  <a:lnTo>
                    <a:pt x="36575" y="76962"/>
                  </a:lnTo>
                  <a:lnTo>
                    <a:pt x="0" y="284226"/>
                  </a:lnTo>
                  <a:lnTo>
                    <a:pt x="0" y="313944"/>
                  </a:lnTo>
                  <a:lnTo>
                    <a:pt x="29717" y="363474"/>
                  </a:lnTo>
                  <a:lnTo>
                    <a:pt x="88391" y="390144"/>
                  </a:lnTo>
                  <a:lnTo>
                    <a:pt x="324611" y="422148"/>
                  </a:lnTo>
                  <a:lnTo>
                    <a:pt x="358901" y="422148"/>
                  </a:lnTo>
                  <a:lnTo>
                    <a:pt x="416051" y="396240"/>
                  </a:lnTo>
                  <a:lnTo>
                    <a:pt x="445769" y="345186"/>
                  </a:lnTo>
                  <a:lnTo>
                    <a:pt x="483107" y="137921"/>
                  </a:lnTo>
                  <a:close/>
                </a:path>
              </a:pathLst>
            </a:custGeom>
            <a:solidFill>
              <a:srgbClr val="6DCFF6"/>
            </a:solidFill>
          </p:spPr>
          <p:txBody>
            <a:bodyPr wrap="square" lIns="0" tIns="0" rIns="0" bIns="0" rtlCol="0"/>
            <a:lstStyle/>
            <a:p>
              <a:endParaRPr/>
            </a:p>
          </p:txBody>
        </p:sp>
        <p:pic>
          <p:nvPicPr>
            <p:cNvPr id="18" name="object 18"/>
            <p:cNvPicPr/>
            <p:nvPr/>
          </p:nvPicPr>
          <p:blipFill>
            <a:blip r:embed="rId9" cstate="print"/>
            <a:stretch>
              <a:fillRect/>
            </a:stretch>
          </p:blipFill>
          <p:spPr>
            <a:xfrm>
              <a:off x="4157357" y="5884163"/>
              <a:ext cx="88392" cy="67056"/>
            </a:xfrm>
            <a:prstGeom prst="rect">
              <a:avLst/>
            </a:prstGeom>
          </p:spPr>
        </p:pic>
        <p:pic>
          <p:nvPicPr>
            <p:cNvPr id="19" name="object 19"/>
            <p:cNvPicPr/>
            <p:nvPr/>
          </p:nvPicPr>
          <p:blipFill>
            <a:blip r:embed="rId10" cstate="print"/>
            <a:stretch>
              <a:fillRect/>
            </a:stretch>
          </p:blipFill>
          <p:spPr>
            <a:xfrm>
              <a:off x="3862463" y="6004559"/>
              <a:ext cx="179070" cy="87630"/>
            </a:xfrm>
            <a:prstGeom prst="rect">
              <a:avLst/>
            </a:prstGeom>
          </p:spPr>
        </p:pic>
        <p:pic>
          <p:nvPicPr>
            <p:cNvPr id="20" name="object 20"/>
            <p:cNvPicPr/>
            <p:nvPr/>
          </p:nvPicPr>
          <p:blipFill>
            <a:blip r:embed="rId11" cstate="print"/>
            <a:stretch>
              <a:fillRect/>
            </a:stretch>
          </p:blipFill>
          <p:spPr>
            <a:xfrm>
              <a:off x="3334397" y="6045708"/>
              <a:ext cx="179831" cy="83819"/>
            </a:xfrm>
            <a:prstGeom prst="rect">
              <a:avLst/>
            </a:prstGeom>
          </p:spPr>
        </p:pic>
        <p:sp>
          <p:nvSpPr>
            <p:cNvPr id="21" name="object 21"/>
            <p:cNvSpPr/>
            <p:nvPr/>
          </p:nvSpPr>
          <p:spPr>
            <a:xfrm>
              <a:off x="3278771" y="5894082"/>
              <a:ext cx="205104" cy="118110"/>
            </a:xfrm>
            <a:custGeom>
              <a:avLst/>
              <a:gdLst/>
              <a:ahLst/>
              <a:cxnLst/>
              <a:rect l="l" t="t" r="r" b="b"/>
              <a:pathLst>
                <a:path w="205104" h="118110">
                  <a:moveTo>
                    <a:pt x="204978" y="28956"/>
                  </a:moveTo>
                  <a:lnTo>
                    <a:pt x="161544" y="13716"/>
                  </a:lnTo>
                  <a:lnTo>
                    <a:pt x="144018" y="7620"/>
                  </a:lnTo>
                  <a:lnTo>
                    <a:pt x="107442" y="0"/>
                  </a:lnTo>
                  <a:lnTo>
                    <a:pt x="80010" y="5334"/>
                  </a:lnTo>
                  <a:lnTo>
                    <a:pt x="19050" y="51054"/>
                  </a:lnTo>
                  <a:lnTo>
                    <a:pt x="762" y="107442"/>
                  </a:lnTo>
                  <a:lnTo>
                    <a:pt x="0" y="118110"/>
                  </a:lnTo>
                  <a:lnTo>
                    <a:pt x="32004" y="50292"/>
                  </a:lnTo>
                  <a:lnTo>
                    <a:pt x="64008" y="18288"/>
                  </a:lnTo>
                  <a:lnTo>
                    <a:pt x="115062" y="13716"/>
                  </a:lnTo>
                  <a:lnTo>
                    <a:pt x="204978" y="28956"/>
                  </a:lnTo>
                  <a:close/>
                </a:path>
              </a:pathLst>
            </a:custGeom>
            <a:solidFill>
              <a:srgbClr val="FFFFFF"/>
            </a:solidFill>
          </p:spPr>
          <p:txBody>
            <a:bodyPr wrap="square" lIns="0" tIns="0" rIns="0" bIns="0" rtlCol="0"/>
            <a:lstStyle/>
            <a:p>
              <a:endParaRPr/>
            </a:p>
          </p:txBody>
        </p:sp>
        <p:pic>
          <p:nvPicPr>
            <p:cNvPr id="22" name="object 22"/>
            <p:cNvPicPr/>
            <p:nvPr/>
          </p:nvPicPr>
          <p:blipFill>
            <a:blip r:embed="rId12" cstate="print"/>
            <a:stretch>
              <a:fillRect/>
            </a:stretch>
          </p:blipFill>
          <p:spPr>
            <a:xfrm>
              <a:off x="3381641" y="6064758"/>
              <a:ext cx="192024" cy="128777"/>
            </a:xfrm>
            <a:prstGeom prst="rect">
              <a:avLst/>
            </a:prstGeom>
          </p:spPr>
        </p:pic>
        <p:sp>
          <p:nvSpPr>
            <p:cNvPr id="23" name="object 23"/>
            <p:cNvSpPr/>
            <p:nvPr/>
          </p:nvSpPr>
          <p:spPr>
            <a:xfrm>
              <a:off x="3473081" y="5980175"/>
              <a:ext cx="56515" cy="49530"/>
            </a:xfrm>
            <a:custGeom>
              <a:avLst/>
              <a:gdLst/>
              <a:ahLst/>
              <a:cxnLst/>
              <a:rect l="l" t="t" r="r" b="b"/>
              <a:pathLst>
                <a:path w="56514" h="49529">
                  <a:moveTo>
                    <a:pt x="56387" y="25908"/>
                  </a:moveTo>
                  <a:lnTo>
                    <a:pt x="54863" y="16001"/>
                  </a:lnTo>
                  <a:lnTo>
                    <a:pt x="48767" y="7619"/>
                  </a:lnTo>
                  <a:lnTo>
                    <a:pt x="40385" y="2285"/>
                  </a:lnTo>
                  <a:lnTo>
                    <a:pt x="29717" y="0"/>
                  </a:lnTo>
                  <a:lnTo>
                    <a:pt x="18287" y="1524"/>
                  </a:lnTo>
                  <a:lnTo>
                    <a:pt x="9143" y="6096"/>
                  </a:lnTo>
                  <a:lnTo>
                    <a:pt x="2285" y="13716"/>
                  </a:lnTo>
                  <a:lnTo>
                    <a:pt x="0" y="23622"/>
                  </a:lnTo>
                  <a:lnTo>
                    <a:pt x="1523" y="32766"/>
                  </a:lnTo>
                  <a:lnTo>
                    <a:pt x="6857" y="41148"/>
                  </a:lnTo>
                  <a:lnTo>
                    <a:pt x="16001" y="46482"/>
                  </a:lnTo>
                  <a:lnTo>
                    <a:pt x="26669" y="49530"/>
                  </a:lnTo>
                  <a:lnTo>
                    <a:pt x="38099" y="48006"/>
                  </a:lnTo>
                  <a:lnTo>
                    <a:pt x="47243" y="42672"/>
                  </a:lnTo>
                  <a:lnTo>
                    <a:pt x="53339" y="35052"/>
                  </a:lnTo>
                  <a:lnTo>
                    <a:pt x="56387" y="25908"/>
                  </a:lnTo>
                  <a:close/>
                </a:path>
              </a:pathLst>
            </a:custGeom>
            <a:solidFill>
              <a:srgbClr val="392517"/>
            </a:solidFill>
          </p:spPr>
          <p:txBody>
            <a:bodyPr wrap="square" lIns="0" tIns="0" rIns="0" bIns="0" rtlCol="0"/>
            <a:lstStyle/>
            <a:p>
              <a:endParaRPr/>
            </a:p>
          </p:txBody>
        </p:sp>
        <p:sp>
          <p:nvSpPr>
            <p:cNvPr id="24" name="object 24"/>
            <p:cNvSpPr/>
            <p:nvPr/>
          </p:nvSpPr>
          <p:spPr>
            <a:xfrm>
              <a:off x="3501275" y="5992367"/>
              <a:ext cx="15240" cy="13335"/>
            </a:xfrm>
            <a:custGeom>
              <a:avLst/>
              <a:gdLst/>
              <a:ahLst/>
              <a:cxnLst/>
              <a:rect l="l" t="t" r="r" b="b"/>
              <a:pathLst>
                <a:path w="15239" h="13335">
                  <a:moveTo>
                    <a:pt x="15240" y="3809"/>
                  </a:moveTo>
                  <a:lnTo>
                    <a:pt x="12192" y="761"/>
                  </a:lnTo>
                  <a:lnTo>
                    <a:pt x="3810" y="0"/>
                  </a:lnTo>
                  <a:lnTo>
                    <a:pt x="762" y="3048"/>
                  </a:lnTo>
                  <a:lnTo>
                    <a:pt x="0" y="9906"/>
                  </a:lnTo>
                  <a:lnTo>
                    <a:pt x="3048" y="12954"/>
                  </a:lnTo>
                  <a:lnTo>
                    <a:pt x="11430" y="12954"/>
                  </a:lnTo>
                  <a:lnTo>
                    <a:pt x="14478" y="10668"/>
                  </a:lnTo>
                  <a:lnTo>
                    <a:pt x="15240" y="3809"/>
                  </a:lnTo>
                  <a:close/>
                </a:path>
              </a:pathLst>
            </a:custGeom>
            <a:solidFill>
              <a:srgbClr val="FFFFFF"/>
            </a:solidFill>
          </p:spPr>
          <p:txBody>
            <a:bodyPr wrap="square" lIns="0" tIns="0" rIns="0" bIns="0" rtlCol="0"/>
            <a:lstStyle/>
            <a:p>
              <a:endParaRPr/>
            </a:p>
          </p:txBody>
        </p:sp>
        <p:sp>
          <p:nvSpPr>
            <p:cNvPr id="25" name="object 25"/>
            <p:cNvSpPr/>
            <p:nvPr/>
          </p:nvSpPr>
          <p:spPr>
            <a:xfrm>
              <a:off x="3293249" y="5971794"/>
              <a:ext cx="56515" cy="48895"/>
            </a:xfrm>
            <a:custGeom>
              <a:avLst/>
              <a:gdLst/>
              <a:ahLst/>
              <a:cxnLst/>
              <a:rect l="l" t="t" r="r" b="b"/>
              <a:pathLst>
                <a:path w="56514" h="48895">
                  <a:moveTo>
                    <a:pt x="56178" y="28365"/>
                  </a:moveTo>
                  <a:lnTo>
                    <a:pt x="54952" y="17064"/>
                  </a:lnTo>
                  <a:lnTo>
                    <a:pt x="47244" y="6095"/>
                  </a:lnTo>
                  <a:lnTo>
                    <a:pt x="38100" y="1523"/>
                  </a:lnTo>
                  <a:lnTo>
                    <a:pt x="26670" y="0"/>
                  </a:lnTo>
                  <a:lnTo>
                    <a:pt x="16002" y="2286"/>
                  </a:lnTo>
                  <a:lnTo>
                    <a:pt x="6858" y="7620"/>
                  </a:lnTo>
                  <a:lnTo>
                    <a:pt x="1524" y="16002"/>
                  </a:lnTo>
                  <a:lnTo>
                    <a:pt x="0" y="25908"/>
                  </a:lnTo>
                  <a:lnTo>
                    <a:pt x="2286" y="35052"/>
                  </a:lnTo>
                  <a:lnTo>
                    <a:pt x="9144" y="42672"/>
                  </a:lnTo>
                  <a:lnTo>
                    <a:pt x="18288" y="47244"/>
                  </a:lnTo>
                  <a:lnTo>
                    <a:pt x="29718" y="48768"/>
                  </a:lnTo>
                  <a:lnTo>
                    <a:pt x="40386" y="46482"/>
                  </a:lnTo>
                  <a:lnTo>
                    <a:pt x="51223" y="38628"/>
                  </a:lnTo>
                  <a:lnTo>
                    <a:pt x="56178" y="28365"/>
                  </a:lnTo>
                  <a:close/>
                </a:path>
              </a:pathLst>
            </a:custGeom>
            <a:solidFill>
              <a:srgbClr val="392517"/>
            </a:solidFill>
          </p:spPr>
          <p:txBody>
            <a:bodyPr wrap="square" lIns="0" tIns="0" rIns="0" bIns="0" rtlCol="0"/>
            <a:lstStyle/>
            <a:p>
              <a:endParaRPr/>
            </a:p>
          </p:txBody>
        </p:sp>
        <p:sp>
          <p:nvSpPr>
            <p:cNvPr id="26" name="object 26"/>
            <p:cNvSpPr/>
            <p:nvPr/>
          </p:nvSpPr>
          <p:spPr>
            <a:xfrm>
              <a:off x="3320681" y="5983223"/>
              <a:ext cx="14604" cy="13335"/>
            </a:xfrm>
            <a:custGeom>
              <a:avLst/>
              <a:gdLst/>
              <a:ahLst/>
              <a:cxnLst/>
              <a:rect l="l" t="t" r="r" b="b"/>
              <a:pathLst>
                <a:path w="14604" h="13335">
                  <a:moveTo>
                    <a:pt x="14477" y="9906"/>
                  </a:moveTo>
                  <a:lnTo>
                    <a:pt x="14477" y="3047"/>
                  </a:lnTo>
                  <a:lnTo>
                    <a:pt x="11429" y="0"/>
                  </a:lnTo>
                  <a:lnTo>
                    <a:pt x="3047" y="762"/>
                  </a:lnTo>
                  <a:lnTo>
                    <a:pt x="0" y="3810"/>
                  </a:lnTo>
                  <a:lnTo>
                    <a:pt x="761" y="10668"/>
                  </a:lnTo>
                  <a:lnTo>
                    <a:pt x="3809" y="12954"/>
                  </a:lnTo>
                  <a:lnTo>
                    <a:pt x="11429" y="12954"/>
                  </a:lnTo>
                  <a:lnTo>
                    <a:pt x="14477" y="9906"/>
                  </a:lnTo>
                  <a:close/>
                </a:path>
              </a:pathLst>
            </a:custGeom>
            <a:solidFill>
              <a:srgbClr val="FFFFFF"/>
            </a:solidFill>
          </p:spPr>
          <p:txBody>
            <a:bodyPr wrap="square" lIns="0" tIns="0" rIns="0" bIns="0" rtlCol="0"/>
            <a:lstStyle/>
            <a:p>
              <a:endParaRPr/>
            </a:p>
          </p:txBody>
        </p:sp>
        <p:sp>
          <p:nvSpPr>
            <p:cNvPr id="27" name="object 27"/>
            <p:cNvSpPr/>
            <p:nvPr/>
          </p:nvSpPr>
          <p:spPr>
            <a:xfrm>
              <a:off x="3249053" y="5923038"/>
              <a:ext cx="328930" cy="55880"/>
            </a:xfrm>
            <a:custGeom>
              <a:avLst/>
              <a:gdLst/>
              <a:ahLst/>
              <a:cxnLst/>
              <a:rect l="l" t="t" r="r" b="b"/>
              <a:pathLst>
                <a:path w="328929" h="55879">
                  <a:moveTo>
                    <a:pt x="125730" y="27432"/>
                  </a:moveTo>
                  <a:lnTo>
                    <a:pt x="124206" y="25908"/>
                  </a:lnTo>
                  <a:lnTo>
                    <a:pt x="65532" y="7620"/>
                  </a:lnTo>
                  <a:lnTo>
                    <a:pt x="39624" y="0"/>
                  </a:lnTo>
                  <a:lnTo>
                    <a:pt x="38100" y="0"/>
                  </a:lnTo>
                  <a:lnTo>
                    <a:pt x="762" y="19050"/>
                  </a:lnTo>
                  <a:lnTo>
                    <a:pt x="0" y="20574"/>
                  </a:lnTo>
                  <a:lnTo>
                    <a:pt x="1524" y="24384"/>
                  </a:lnTo>
                  <a:lnTo>
                    <a:pt x="3048" y="25146"/>
                  </a:lnTo>
                  <a:lnTo>
                    <a:pt x="5334" y="25146"/>
                  </a:lnTo>
                  <a:lnTo>
                    <a:pt x="36576" y="22860"/>
                  </a:lnTo>
                  <a:lnTo>
                    <a:pt x="117348" y="47244"/>
                  </a:lnTo>
                  <a:lnTo>
                    <a:pt x="119634" y="47244"/>
                  </a:lnTo>
                  <a:lnTo>
                    <a:pt x="121158" y="46482"/>
                  </a:lnTo>
                  <a:lnTo>
                    <a:pt x="121920" y="45720"/>
                  </a:lnTo>
                  <a:lnTo>
                    <a:pt x="123444" y="38862"/>
                  </a:lnTo>
                  <a:lnTo>
                    <a:pt x="125730" y="27432"/>
                  </a:lnTo>
                  <a:close/>
                </a:path>
                <a:path w="328929" h="55879">
                  <a:moveTo>
                    <a:pt x="328422" y="28956"/>
                  </a:moveTo>
                  <a:lnTo>
                    <a:pt x="327660" y="27432"/>
                  </a:lnTo>
                  <a:lnTo>
                    <a:pt x="322326" y="25146"/>
                  </a:lnTo>
                  <a:lnTo>
                    <a:pt x="303276" y="14478"/>
                  </a:lnTo>
                  <a:lnTo>
                    <a:pt x="288798" y="6858"/>
                  </a:lnTo>
                  <a:lnTo>
                    <a:pt x="287274" y="6858"/>
                  </a:lnTo>
                  <a:lnTo>
                    <a:pt x="198120" y="32766"/>
                  </a:lnTo>
                  <a:lnTo>
                    <a:pt x="196596" y="35052"/>
                  </a:lnTo>
                  <a:lnTo>
                    <a:pt x="197358" y="36576"/>
                  </a:lnTo>
                  <a:lnTo>
                    <a:pt x="200406" y="54102"/>
                  </a:lnTo>
                  <a:lnTo>
                    <a:pt x="201168" y="54864"/>
                  </a:lnTo>
                  <a:lnTo>
                    <a:pt x="202692" y="55626"/>
                  </a:lnTo>
                  <a:lnTo>
                    <a:pt x="205740" y="55626"/>
                  </a:lnTo>
                  <a:lnTo>
                    <a:pt x="233934" y="47244"/>
                  </a:lnTo>
                  <a:lnTo>
                    <a:pt x="290322" y="30480"/>
                  </a:lnTo>
                  <a:lnTo>
                    <a:pt x="326136" y="33528"/>
                  </a:lnTo>
                  <a:lnTo>
                    <a:pt x="327660" y="32766"/>
                  </a:lnTo>
                  <a:lnTo>
                    <a:pt x="328422" y="30480"/>
                  </a:lnTo>
                  <a:lnTo>
                    <a:pt x="328422" y="28956"/>
                  </a:lnTo>
                  <a:close/>
                </a:path>
              </a:pathLst>
            </a:custGeom>
            <a:solidFill>
              <a:srgbClr val="392517"/>
            </a:solidFill>
          </p:spPr>
          <p:txBody>
            <a:bodyPr wrap="square" lIns="0" tIns="0" rIns="0" bIns="0" rtlCol="0"/>
            <a:lstStyle/>
            <a:p>
              <a:endParaRPr/>
            </a:p>
          </p:txBody>
        </p:sp>
        <p:pic>
          <p:nvPicPr>
            <p:cNvPr id="28" name="object 28"/>
            <p:cNvPicPr/>
            <p:nvPr/>
          </p:nvPicPr>
          <p:blipFill>
            <a:blip r:embed="rId13" cstate="print"/>
            <a:stretch>
              <a:fillRect/>
            </a:stretch>
          </p:blipFill>
          <p:spPr>
            <a:xfrm>
              <a:off x="3952379" y="5902451"/>
              <a:ext cx="106680" cy="76200"/>
            </a:xfrm>
            <a:prstGeom prst="rect">
              <a:avLst/>
            </a:prstGeom>
          </p:spPr>
        </p:pic>
        <p:sp>
          <p:nvSpPr>
            <p:cNvPr id="29" name="object 29"/>
            <p:cNvSpPr/>
            <p:nvPr/>
          </p:nvSpPr>
          <p:spPr>
            <a:xfrm>
              <a:off x="3797693" y="5925324"/>
              <a:ext cx="102235" cy="76200"/>
            </a:xfrm>
            <a:custGeom>
              <a:avLst/>
              <a:gdLst/>
              <a:ahLst/>
              <a:cxnLst/>
              <a:rect l="l" t="t" r="r" b="b"/>
              <a:pathLst>
                <a:path w="102235" h="76200">
                  <a:moveTo>
                    <a:pt x="76962" y="43434"/>
                  </a:moveTo>
                  <a:lnTo>
                    <a:pt x="72390" y="32004"/>
                  </a:lnTo>
                  <a:lnTo>
                    <a:pt x="64008" y="24384"/>
                  </a:lnTo>
                  <a:lnTo>
                    <a:pt x="52578" y="19050"/>
                  </a:lnTo>
                  <a:lnTo>
                    <a:pt x="39624" y="18288"/>
                  </a:lnTo>
                  <a:lnTo>
                    <a:pt x="26670" y="22098"/>
                  </a:lnTo>
                  <a:lnTo>
                    <a:pt x="17526" y="29718"/>
                  </a:lnTo>
                  <a:lnTo>
                    <a:pt x="12192" y="39624"/>
                  </a:lnTo>
                  <a:lnTo>
                    <a:pt x="11430" y="51816"/>
                  </a:lnTo>
                  <a:lnTo>
                    <a:pt x="16002" y="62484"/>
                  </a:lnTo>
                  <a:lnTo>
                    <a:pt x="24384" y="70866"/>
                  </a:lnTo>
                  <a:lnTo>
                    <a:pt x="35814" y="75438"/>
                  </a:lnTo>
                  <a:lnTo>
                    <a:pt x="48768" y="76200"/>
                  </a:lnTo>
                  <a:lnTo>
                    <a:pt x="61722" y="72390"/>
                  </a:lnTo>
                  <a:lnTo>
                    <a:pt x="70866" y="64770"/>
                  </a:lnTo>
                  <a:lnTo>
                    <a:pt x="76200" y="54864"/>
                  </a:lnTo>
                  <a:lnTo>
                    <a:pt x="76962" y="43434"/>
                  </a:lnTo>
                  <a:close/>
                </a:path>
                <a:path w="102235" h="76200">
                  <a:moveTo>
                    <a:pt x="102108" y="15240"/>
                  </a:moveTo>
                  <a:lnTo>
                    <a:pt x="86868" y="15240"/>
                  </a:lnTo>
                  <a:lnTo>
                    <a:pt x="74676" y="7620"/>
                  </a:lnTo>
                  <a:lnTo>
                    <a:pt x="72390" y="6096"/>
                  </a:lnTo>
                  <a:lnTo>
                    <a:pt x="58674" y="762"/>
                  </a:lnTo>
                  <a:lnTo>
                    <a:pt x="46482" y="0"/>
                  </a:lnTo>
                  <a:lnTo>
                    <a:pt x="14478" y="10668"/>
                  </a:lnTo>
                  <a:lnTo>
                    <a:pt x="0" y="29718"/>
                  </a:lnTo>
                  <a:lnTo>
                    <a:pt x="1524" y="32004"/>
                  </a:lnTo>
                  <a:lnTo>
                    <a:pt x="6096" y="33528"/>
                  </a:lnTo>
                  <a:lnTo>
                    <a:pt x="8382" y="32004"/>
                  </a:lnTo>
                  <a:lnTo>
                    <a:pt x="12954" y="22860"/>
                  </a:lnTo>
                  <a:lnTo>
                    <a:pt x="19812" y="16002"/>
                  </a:lnTo>
                  <a:lnTo>
                    <a:pt x="28956" y="11430"/>
                  </a:lnTo>
                  <a:lnTo>
                    <a:pt x="38862" y="8382"/>
                  </a:lnTo>
                  <a:lnTo>
                    <a:pt x="50292" y="7620"/>
                  </a:lnTo>
                  <a:lnTo>
                    <a:pt x="61722" y="9906"/>
                  </a:lnTo>
                  <a:lnTo>
                    <a:pt x="73152" y="15240"/>
                  </a:lnTo>
                  <a:lnTo>
                    <a:pt x="83058" y="22860"/>
                  </a:lnTo>
                  <a:lnTo>
                    <a:pt x="83820" y="24384"/>
                  </a:lnTo>
                  <a:lnTo>
                    <a:pt x="86106" y="25146"/>
                  </a:lnTo>
                  <a:lnTo>
                    <a:pt x="88392" y="25146"/>
                  </a:lnTo>
                  <a:lnTo>
                    <a:pt x="89154" y="24384"/>
                  </a:lnTo>
                  <a:lnTo>
                    <a:pt x="100584" y="17526"/>
                  </a:lnTo>
                  <a:lnTo>
                    <a:pt x="102108" y="15240"/>
                  </a:lnTo>
                  <a:close/>
                </a:path>
              </a:pathLst>
            </a:custGeom>
            <a:solidFill>
              <a:srgbClr val="392517"/>
            </a:solidFill>
          </p:spPr>
          <p:txBody>
            <a:bodyPr wrap="square" lIns="0" tIns="0" rIns="0" bIns="0" rtlCol="0"/>
            <a:lstStyle/>
            <a:p>
              <a:endParaRPr/>
            </a:p>
          </p:txBody>
        </p:sp>
        <p:pic>
          <p:nvPicPr>
            <p:cNvPr id="30" name="object 30"/>
            <p:cNvPicPr/>
            <p:nvPr/>
          </p:nvPicPr>
          <p:blipFill>
            <a:blip r:embed="rId14" cstate="print"/>
            <a:stretch>
              <a:fillRect/>
            </a:stretch>
          </p:blipFill>
          <p:spPr>
            <a:xfrm>
              <a:off x="3205619" y="5900165"/>
              <a:ext cx="179070" cy="67818"/>
            </a:xfrm>
            <a:prstGeom prst="rect">
              <a:avLst/>
            </a:prstGeom>
          </p:spPr>
        </p:pic>
        <p:pic>
          <p:nvPicPr>
            <p:cNvPr id="31" name="object 31"/>
            <p:cNvPicPr/>
            <p:nvPr/>
          </p:nvPicPr>
          <p:blipFill>
            <a:blip r:embed="rId15" cstate="print"/>
            <a:stretch>
              <a:fillRect/>
            </a:stretch>
          </p:blipFill>
          <p:spPr>
            <a:xfrm>
              <a:off x="3779405" y="5900165"/>
              <a:ext cx="179070" cy="72390"/>
            </a:xfrm>
            <a:prstGeom prst="rect">
              <a:avLst/>
            </a:prstGeom>
          </p:spPr>
        </p:pic>
        <p:sp>
          <p:nvSpPr>
            <p:cNvPr id="32" name="object 32"/>
            <p:cNvSpPr/>
            <p:nvPr/>
          </p:nvSpPr>
          <p:spPr>
            <a:xfrm>
              <a:off x="7993265" y="5319521"/>
              <a:ext cx="715645" cy="1017269"/>
            </a:xfrm>
            <a:custGeom>
              <a:avLst/>
              <a:gdLst/>
              <a:ahLst/>
              <a:cxnLst/>
              <a:rect l="l" t="t" r="r" b="b"/>
              <a:pathLst>
                <a:path w="715645" h="1017270">
                  <a:moveTo>
                    <a:pt x="715518" y="941069"/>
                  </a:moveTo>
                  <a:lnTo>
                    <a:pt x="715518" y="226314"/>
                  </a:lnTo>
                  <a:lnTo>
                    <a:pt x="708826" y="196286"/>
                  </a:lnTo>
                  <a:lnTo>
                    <a:pt x="690562" y="171830"/>
                  </a:lnTo>
                  <a:lnTo>
                    <a:pt x="663440" y="155376"/>
                  </a:lnTo>
                  <a:lnTo>
                    <a:pt x="630173" y="149352"/>
                  </a:lnTo>
                  <a:lnTo>
                    <a:pt x="85343" y="149352"/>
                  </a:lnTo>
                  <a:lnTo>
                    <a:pt x="52077" y="155376"/>
                  </a:lnTo>
                  <a:lnTo>
                    <a:pt x="24955" y="171831"/>
                  </a:lnTo>
                  <a:lnTo>
                    <a:pt x="6691" y="196286"/>
                  </a:lnTo>
                  <a:lnTo>
                    <a:pt x="0" y="226314"/>
                  </a:lnTo>
                  <a:lnTo>
                    <a:pt x="0" y="941069"/>
                  </a:lnTo>
                  <a:lnTo>
                    <a:pt x="6691" y="970657"/>
                  </a:lnTo>
                  <a:lnTo>
                    <a:pt x="24955" y="994886"/>
                  </a:lnTo>
                  <a:lnTo>
                    <a:pt x="52077" y="1011257"/>
                  </a:lnTo>
                  <a:lnTo>
                    <a:pt x="85343" y="1017269"/>
                  </a:lnTo>
                  <a:lnTo>
                    <a:pt x="108204" y="1017269"/>
                  </a:lnTo>
                  <a:lnTo>
                    <a:pt x="108203" y="269748"/>
                  </a:lnTo>
                  <a:lnTo>
                    <a:pt x="606552" y="269748"/>
                  </a:lnTo>
                  <a:lnTo>
                    <a:pt x="606552" y="1017269"/>
                  </a:lnTo>
                  <a:lnTo>
                    <a:pt x="630174" y="1017269"/>
                  </a:lnTo>
                  <a:lnTo>
                    <a:pt x="663440" y="1011257"/>
                  </a:lnTo>
                  <a:lnTo>
                    <a:pt x="690562" y="994886"/>
                  </a:lnTo>
                  <a:lnTo>
                    <a:pt x="708826" y="970657"/>
                  </a:lnTo>
                  <a:lnTo>
                    <a:pt x="715518" y="941069"/>
                  </a:lnTo>
                  <a:close/>
                </a:path>
                <a:path w="715645" h="1017270">
                  <a:moveTo>
                    <a:pt x="606552" y="1017269"/>
                  </a:moveTo>
                  <a:lnTo>
                    <a:pt x="606552" y="897636"/>
                  </a:lnTo>
                  <a:lnTo>
                    <a:pt x="108203" y="897636"/>
                  </a:lnTo>
                  <a:lnTo>
                    <a:pt x="108204" y="1017269"/>
                  </a:lnTo>
                  <a:lnTo>
                    <a:pt x="606552" y="1017269"/>
                  </a:lnTo>
                  <a:close/>
                </a:path>
                <a:path w="715645" h="1017270">
                  <a:moveTo>
                    <a:pt x="574547" y="868680"/>
                  </a:moveTo>
                  <a:lnTo>
                    <a:pt x="574547" y="298704"/>
                  </a:lnTo>
                  <a:lnTo>
                    <a:pt x="140969" y="298704"/>
                  </a:lnTo>
                  <a:lnTo>
                    <a:pt x="140969" y="868680"/>
                  </a:lnTo>
                  <a:lnTo>
                    <a:pt x="195833" y="868680"/>
                  </a:lnTo>
                  <a:lnTo>
                    <a:pt x="195833" y="534924"/>
                  </a:lnTo>
                  <a:lnTo>
                    <a:pt x="303275" y="534924"/>
                  </a:lnTo>
                  <a:lnTo>
                    <a:pt x="303275" y="438912"/>
                  </a:lnTo>
                  <a:lnTo>
                    <a:pt x="412241" y="438912"/>
                  </a:lnTo>
                  <a:lnTo>
                    <a:pt x="412241" y="534924"/>
                  </a:lnTo>
                  <a:lnTo>
                    <a:pt x="519683" y="534924"/>
                  </a:lnTo>
                  <a:lnTo>
                    <a:pt x="519684" y="868680"/>
                  </a:lnTo>
                  <a:lnTo>
                    <a:pt x="574547" y="868680"/>
                  </a:lnTo>
                  <a:close/>
                </a:path>
                <a:path w="715645" h="1017270">
                  <a:moveTo>
                    <a:pt x="519684" y="868680"/>
                  </a:moveTo>
                  <a:lnTo>
                    <a:pt x="519683" y="632460"/>
                  </a:lnTo>
                  <a:lnTo>
                    <a:pt x="412241" y="632460"/>
                  </a:lnTo>
                  <a:lnTo>
                    <a:pt x="412241" y="728472"/>
                  </a:lnTo>
                  <a:lnTo>
                    <a:pt x="303275" y="728472"/>
                  </a:lnTo>
                  <a:lnTo>
                    <a:pt x="303275" y="632460"/>
                  </a:lnTo>
                  <a:lnTo>
                    <a:pt x="195833" y="632460"/>
                  </a:lnTo>
                  <a:lnTo>
                    <a:pt x="195833" y="868680"/>
                  </a:lnTo>
                  <a:lnTo>
                    <a:pt x="519684" y="868680"/>
                  </a:lnTo>
                  <a:close/>
                </a:path>
                <a:path w="715645" h="1017270">
                  <a:moveTo>
                    <a:pt x="559307" y="116586"/>
                  </a:moveTo>
                  <a:lnTo>
                    <a:pt x="559307" y="23621"/>
                  </a:lnTo>
                  <a:lnTo>
                    <a:pt x="557176" y="14466"/>
                  </a:lnTo>
                  <a:lnTo>
                    <a:pt x="551402" y="6953"/>
                  </a:lnTo>
                  <a:lnTo>
                    <a:pt x="542913" y="1869"/>
                  </a:lnTo>
                  <a:lnTo>
                    <a:pt x="532637" y="0"/>
                  </a:lnTo>
                  <a:lnTo>
                    <a:pt x="182879" y="0"/>
                  </a:lnTo>
                  <a:lnTo>
                    <a:pt x="156209" y="116586"/>
                  </a:lnTo>
                  <a:lnTo>
                    <a:pt x="559307" y="116586"/>
                  </a:lnTo>
                  <a:close/>
                </a:path>
              </a:pathLst>
            </a:custGeom>
            <a:solidFill>
              <a:srgbClr val="2C778C"/>
            </a:solidFill>
          </p:spPr>
          <p:txBody>
            <a:bodyPr wrap="square" lIns="0" tIns="0" rIns="0" bIns="0" rtlCol="0"/>
            <a:lstStyle/>
            <a:p>
              <a:endParaRPr/>
            </a:p>
          </p:txBody>
        </p:sp>
        <p:pic>
          <p:nvPicPr>
            <p:cNvPr id="33" name="object 33"/>
            <p:cNvPicPr/>
            <p:nvPr/>
          </p:nvPicPr>
          <p:blipFill>
            <a:blip r:embed="rId16" cstate="print"/>
            <a:stretch>
              <a:fillRect/>
            </a:stretch>
          </p:blipFill>
          <p:spPr>
            <a:xfrm>
              <a:off x="6102330" y="5156453"/>
              <a:ext cx="1393348" cy="1397508"/>
            </a:xfrm>
            <a:prstGeom prst="rect">
              <a:avLst/>
            </a:prstGeom>
          </p:spPr>
        </p:pic>
        <p:pic>
          <p:nvPicPr>
            <p:cNvPr id="34" name="object 34"/>
            <p:cNvPicPr/>
            <p:nvPr/>
          </p:nvPicPr>
          <p:blipFill>
            <a:blip r:embed="rId17" cstate="print"/>
            <a:stretch>
              <a:fillRect/>
            </a:stretch>
          </p:blipFill>
          <p:spPr>
            <a:xfrm>
              <a:off x="8675255" y="5647181"/>
              <a:ext cx="1422653" cy="819150"/>
            </a:xfrm>
            <a:prstGeom prst="rect">
              <a:avLst/>
            </a:prstGeom>
          </p:spPr>
        </p:pic>
      </p:grpSp>
      <p:sp>
        <p:nvSpPr>
          <p:cNvPr id="35" name="object 35"/>
          <p:cNvSpPr txBox="1">
            <a:spLocks noGrp="1"/>
          </p:cNvSpPr>
          <p:nvPr>
            <p:ph type="title"/>
          </p:nvPr>
        </p:nvSpPr>
        <p:spPr>
          <a:prstGeom prst="rect">
            <a:avLst/>
          </a:prstGeom>
        </p:spPr>
        <p:txBody>
          <a:bodyPr vert="horz" wrap="square" lIns="0" tIns="90297" rIns="0" bIns="0" rtlCol="0">
            <a:spAutoFit/>
          </a:bodyPr>
          <a:lstStyle/>
          <a:p>
            <a:pPr marL="1125220">
              <a:lnSpc>
                <a:spcPct val="100000"/>
              </a:lnSpc>
              <a:spcBef>
                <a:spcPts val="105"/>
              </a:spcBef>
            </a:pPr>
            <a:r>
              <a:rPr dirty="0"/>
              <a:t>現階段愛滋防治宣導重點</a:t>
            </a:r>
            <a:r>
              <a:rPr sz="3150" spc="-75" baseline="-21164" dirty="0"/>
              <a:t>1</a:t>
            </a:r>
            <a:endParaRPr sz="3150" baseline="-21164"/>
          </a:p>
        </p:txBody>
      </p:sp>
      <p:sp>
        <p:nvSpPr>
          <p:cNvPr id="36" name="object 36"/>
          <p:cNvSpPr txBox="1"/>
          <p:nvPr/>
        </p:nvSpPr>
        <p:spPr>
          <a:xfrm>
            <a:off x="991496" y="1894287"/>
            <a:ext cx="6379845" cy="2496820"/>
          </a:xfrm>
          <a:prstGeom prst="rect">
            <a:avLst/>
          </a:prstGeom>
        </p:spPr>
        <p:txBody>
          <a:bodyPr vert="horz" wrap="square" lIns="0" tIns="79375" rIns="0" bIns="0" rtlCol="0">
            <a:spAutoFit/>
          </a:bodyPr>
          <a:lstStyle/>
          <a:p>
            <a:pPr marL="413384" indent="-401320">
              <a:lnSpc>
                <a:spcPct val="100000"/>
              </a:lnSpc>
              <a:spcBef>
                <a:spcPts val="625"/>
              </a:spcBef>
              <a:buFont typeface="Arial MT"/>
              <a:buChar char="•"/>
              <a:tabLst>
                <a:tab pos="413384" algn="l"/>
                <a:tab pos="414020" algn="l"/>
              </a:tabLst>
            </a:pPr>
            <a:r>
              <a:rPr sz="2800" b="1" spc="-15" dirty="0">
                <a:solidFill>
                  <a:srgbClr val="252525"/>
                </a:solidFill>
                <a:latin typeface="Microsoft JhengHei"/>
                <a:cs typeface="Microsoft JhengHei"/>
              </a:rPr>
              <a:t>安全性行為(正確使用保險套、潤滑液)</a:t>
            </a:r>
            <a:endParaRPr sz="2800">
              <a:latin typeface="Microsoft JhengHei"/>
              <a:cs typeface="Microsoft JhengHei"/>
            </a:endParaRPr>
          </a:p>
          <a:p>
            <a:pPr marL="413384" indent="-401320">
              <a:lnSpc>
                <a:spcPct val="100000"/>
              </a:lnSpc>
              <a:spcBef>
                <a:spcPts val="530"/>
              </a:spcBef>
              <a:buFont typeface="Arial MT"/>
              <a:buChar char="•"/>
              <a:tabLst>
                <a:tab pos="413384" algn="l"/>
                <a:tab pos="414020" algn="l"/>
              </a:tabLst>
            </a:pPr>
            <a:r>
              <a:rPr sz="2800" b="1" spc="-10" dirty="0">
                <a:solidFill>
                  <a:srgbClr val="252525"/>
                </a:solidFill>
                <a:latin typeface="Microsoft JhengHei"/>
                <a:cs typeface="Microsoft JhengHei"/>
              </a:rPr>
              <a:t>暴露愛滋病毒前預防性投藥(PrEP)</a:t>
            </a:r>
            <a:endParaRPr sz="2800">
              <a:latin typeface="Microsoft JhengHei"/>
              <a:cs typeface="Microsoft JhengHei"/>
            </a:endParaRPr>
          </a:p>
          <a:p>
            <a:pPr marL="413384" indent="-401320">
              <a:lnSpc>
                <a:spcPct val="100000"/>
              </a:lnSpc>
              <a:spcBef>
                <a:spcPts val="530"/>
              </a:spcBef>
              <a:buFont typeface="Arial MT"/>
              <a:buChar char="•"/>
              <a:tabLst>
                <a:tab pos="413384" algn="l"/>
                <a:tab pos="414020" algn="l"/>
              </a:tabLst>
            </a:pPr>
            <a:r>
              <a:rPr sz="2800" b="1" spc="-15" dirty="0">
                <a:solidFill>
                  <a:srgbClr val="252525"/>
                </a:solidFill>
                <a:latin typeface="Microsoft JhengHei"/>
                <a:cs typeface="Microsoft JhengHei"/>
              </a:rPr>
              <a:t>多元篩檢</a:t>
            </a:r>
            <a:endParaRPr sz="2800">
              <a:latin typeface="Microsoft JhengHei"/>
              <a:cs typeface="Microsoft JhengHei"/>
            </a:endParaRPr>
          </a:p>
          <a:p>
            <a:pPr marL="413384" indent="-401320">
              <a:lnSpc>
                <a:spcPct val="100000"/>
              </a:lnSpc>
              <a:spcBef>
                <a:spcPts val="535"/>
              </a:spcBef>
              <a:buFont typeface="Arial MT"/>
              <a:buChar char="•"/>
              <a:tabLst>
                <a:tab pos="413384" algn="l"/>
                <a:tab pos="414020" algn="l"/>
              </a:tabLst>
            </a:pPr>
            <a:r>
              <a:rPr sz="2800" b="1" spc="-15" dirty="0">
                <a:solidFill>
                  <a:srgbClr val="252525"/>
                </a:solidFill>
                <a:latin typeface="Microsoft JhengHei"/>
                <a:cs typeface="Microsoft JhengHei"/>
              </a:rPr>
              <a:t>藥愛防治</a:t>
            </a:r>
            <a:endParaRPr sz="2800">
              <a:latin typeface="Microsoft JhengHei"/>
              <a:cs typeface="Microsoft JhengHei"/>
            </a:endParaRPr>
          </a:p>
          <a:p>
            <a:pPr marL="413384" indent="-401320">
              <a:lnSpc>
                <a:spcPct val="100000"/>
              </a:lnSpc>
              <a:spcBef>
                <a:spcPts val="535"/>
              </a:spcBef>
              <a:buFont typeface="Arial MT"/>
              <a:buChar char="•"/>
              <a:tabLst>
                <a:tab pos="413384" algn="l"/>
                <a:tab pos="414020" algn="l"/>
              </a:tabLst>
            </a:pPr>
            <a:r>
              <a:rPr sz="2800" b="1" spc="-10" dirty="0">
                <a:solidFill>
                  <a:srgbClr val="252525"/>
                </a:solidFill>
                <a:latin typeface="Microsoft JhengHei"/>
                <a:cs typeface="Microsoft JhengHei"/>
              </a:rPr>
              <a:t>好好治療U=U</a:t>
            </a:r>
            <a:r>
              <a:rPr sz="2800" b="1" spc="-15" dirty="0">
                <a:solidFill>
                  <a:srgbClr val="252525"/>
                </a:solidFill>
                <a:latin typeface="Microsoft JhengHei"/>
                <a:cs typeface="Microsoft JhengHei"/>
              </a:rPr>
              <a:t>、正確認知、消除歧視</a:t>
            </a:r>
            <a:endParaRPr sz="2800">
              <a:latin typeface="Microsoft JhengHei"/>
              <a:cs typeface="Microsoft JhengHei"/>
            </a:endParaRPr>
          </a:p>
        </p:txBody>
      </p:sp>
      <p:pic>
        <p:nvPicPr>
          <p:cNvPr id="37" name="object 37"/>
          <p:cNvPicPr/>
          <p:nvPr/>
        </p:nvPicPr>
        <p:blipFill>
          <a:blip r:embed="rId18" cstate="print"/>
          <a:stretch>
            <a:fillRect/>
          </a:stretch>
        </p:blipFill>
        <p:spPr>
          <a:xfrm>
            <a:off x="283349" y="941832"/>
            <a:ext cx="757427" cy="757427"/>
          </a:xfrm>
          <a:prstGeom prst="rect">
            <a:avLst/>
          </a:prstGeom>
        </p:spPr>
      </p:pic>
      <p:sp>
        <p:nvSpPr>
          <p:cNvPr id="38" name="object 38"/>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159</a:t>
            </a:fld>
            <a:endParaRPr spc="-25" dirty="0"/>
          </a:p>
        </p:txBody>
      </p:sp>
      <p:sp>
        <p:nvSpPr>
          <p:cNvPr id="39" name="object 3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139" y="3169157"/>
            <a:ext cx="10566400" cy="3617595"/>
            <a:chOff x="127139" y="3169157"/>
            <a:chExt cx="10566400" cy="361759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3394595" y="5001005"/>
              <a:ext cx="4752975" cy="770890"/>
            </a:xfrm>
            <a:custGeom>
              <a:avLst/>
              <a:gdLst/>
              <a:ahLst/>
              <a:cxnLst/>
              <a:rect l="l" t="t" r="r" b="b"/>
              <a:pathLst>
                <a:path w="4752975" h="770889">
                  <a:moveTo>
                    <a:pt x="4752594" y="641604"/>
                  </a:moveTo>
                  <a:lnTo>
                    <a:pt x="4752594" y="128016"/>
                  </a:lnTo>
                  <a:lnTo>
                    <a:pt x="4742557" y="78116"/>
                  </a:lnTo>
                  <a:lnTo>
                    <a:pt x="4715160" y="37433"/>
                  </a:lnTo>
                  <a:lnTo>
                    <a:pt x="4674477" y="10036"/>
                  </a:lnTo>
                  <a:lnTo>
                    <a:pt x="4624578" y="0"/>
                  </a:lnTo>
                  <a:lnTo>
                    <a:pt x="128016" y="0"/>
                  </a:lnTo>
                  <a:lnTo>
                    <a:pt x="78116" y="10036"/>
                  </a:lnTo>
                  <a:lnTo>
                    <a:pt x="37433" y="37433"/>
                  </a:lnTo>
                  <a:lnTo>
                    <a:pt x="10036" y="78116"/>
                  </a:lnTo>
                  <a:lnTo>
                    <a:pt x="0" y="128016"/>
                  </a:lnTo>
                  <a:lnTo>
                    <a:pt x="0" y="641604"/>
                  </a:lnTo>
                  <a:lnTo>
                    <a:pt x="10036" y="691622"/>
                  </a:lnTo>
                  <a:lnTo>
                    <a:pt x="37433" y="732567"/>
                  </a:lnTo>
                  <a:lnTo>
                    <a:pt x="78116" y="760225"/>
                  </a:lnTo>
                  <a:lnTo>
                    <a:pt x="128016" y="770382"/>
                  </a:lnTo>
                  <a:lnTo>
                    <a:pt x="4624578" y="770382"/>
                  </a:lnTo>
                  <a:lnTo>
                    <a:pt x="4674477" y="760225"/>
                  </a:lnTo>
                  <a:lnTo>
                    <a:pt x="4715160" y="732567"/>
                  </a:lnTo>
                  <a:lnTo>
                    <a:pt x="4742557" y="691622"/>
                  </a:lnTo>
                  <a:lnTo>
                    <a:pt x="4752594" y="641604"/>
                  </a:lnTo>
                  <a:close/>
                </a:path>
              </a:pathLst>
            </a:custGeom>
            <a:solidFill>
              <a:srgbClr val="E2F0D9"/>
            </a:solidFill>
          </p:spPr>
          <p:txBody>
            <a:bodyPr wrap="square" lIns="0" tIns="0" rIns="0" bIns="0" rtlCol="0"/>
            <a:lstStyle/>
            <a:p>
              <a:endParaRPr/>
            </a:p>
          </p:txBody>
        </p:sp>
        <p:pic>
          <p:nvPicPr>
            <p:cNvPr id="5" name="object 5"/>
            <p:cNvPicPr/>
            <p:nvPr/>
          </p:nvPicPr>
          <p:blipFill>
            <a:blip r:embed="rId2" cstate="print"/>
            <a:stretch>
              <a:fillRect/>
            </a:stretch>
          </p:blipFill>
          <p:spPr>
            <a:xfrm>
              <a:off x="3629291" y="5036057"/>
              <a:ext cx="699516" cy="694944"/>
            </a:xfrm>
            <a:prstGeom prst="rect">
              <a:avLst/>
            </a:prstGeom>
          </p:spPr>
        </p:pic>
        <p:sp>
          <p:nvSpPr>
            <p:cNvPr id="6" name="object 6"/>
            <p:cNvSpPr/>
            <p:nvPr/>
          </p:nvSpPr>
          <p:spPr>
            <a:xfrm>
              <a:off x="3414407" y="5733287"/>
              <a:ext cx="4727575" cy="878205"/>
            </a:xfrm>
            <a:custGeom>
              <a:avLst/>
              <a:gdLst/>
              <a:ahLst/>
              <a:cxnLst/>
              <a:rect l="l" t="t" r="r" b="b"/>
              <a:pathLst>
                <a:path w="4727575" h="878204">
                  <a:moveTo>
                    <a:pt x="4727448" y="731520"/>
                  </a:moveTo>
                  <a:lnTo>
                    <a:pt x="4727448" y="146304"/>
                  </a:lnTo>
                  <a:lnTo>
                    <a:pt x="4719986" y="100071"/>
                  </a:lnTo>
                  <a:lnTo>
                    <a:pt x="4699211" y="59911"/>
                  </a:lnTo>
                  <a:lnTo>
                    <a:pt x="4667536" y="28236"/>
                  </a:lnTo>
                  <a:lnTo>
                    <a:pt x="4627376" y="7461"/>
                  </a:lnTo>
                  <a:lnTo>
                    <a:pt x="4581144" y="0"/>
                  </a:lnTo>
                  <a:lnTo>
                    <a:pt x="146304" y="0"/>
                  </a:lnTo>
                  <a:lnTo>
                    <a:pt x="100071" y="7461"/>
                  </a:lnTo>
                  <a:lnTo>
                    <a:pt x="59911" y="28236"/>
                  </a:lnTo>
                  <a:lnTo>
                    <a:pt x="28236" y="59911"/>
                  </a:lnTo>
                  <a:lnTo>
                    <a:pt x="7461" y="100071"/>
                  </a:lnTo>
                  <a:lnTo>
                    <a:pt x="0" y="146304"/>
                  </a:lnTo>
                  <a:lnTo>
                    <a:pt x="0" y="731520"/>
                  </a:lnTo>
                  <a:lnTo>
                    <a:pt x="7461" y="777752"/>
                  </a:lnTo>
                  <a:lnTo>
                    <a:pt x="28236" y="817912"/>
                  </a:lnTo>
                  <a:lnTo>
                    <a:pt x="59911" y="849587"/>
                  </a:lnTo>
                  <a:lnTo>
                    <a:pt x="100071" y="870362"/>
                  </a:lnTo>
                  <a:lnTo>
                    <a:pt x="146304" y="877824"/>
                  </a:lnTo>
                  <a:lnTo>
                    <a:pt x="4581144" y="877824"/>
                  </a:lnTo>
                  <a:lnTo>
                    <a:pt x="4627376" y="870362"/>
                  </a:lnTo>
                  <a:lnTo>
                    <a:pt x="4667536" y="849587"/>
                  </a:lnTo>
                  <a:lnTo>
                    <a:pt x="4699211" y="817912"/>
                  </a:lnTo>
                  <a:lnTo>
                    <a:pt x="4719986" y="777752"/>
                  </a:lnTo>
                  <a:lnTo>
                    <a:pt x="4727448" y="731520"/>
                  </a:lnTo>
                  <a:close/>
                </a:path>
              </a:pathLst>
            </a:custGeom>
            <a:solidFill>
              <a:srgbClr val="DAE3F3"/>
            </a:solidFill>
          </p:spPr>
          <p:txBody>
            <a:bodyPr wrap="square" lIns="0" tIns="0" rIns="0" bIns="0" rtlCol="0"/>
            <a:lstStyle/>
            <a:p>
              <a:endParaRPr/>
            </a:p>
          </p:txBody>
        </p:sp>
        <p:pic>
          <p:nvPicPr>
            <p:cNvPr id="7" name="object 7"/>
            <p:cNvPicPr/>
            <p:nvPr/>
          </p:nvPicPr>
          <p:blipFill>
            <a:blip r:embed="rId3" cstate="print"/>
            <a:stretch>
              <a:fillRect/>
            </a:stretch>
          </p:blipFill>
          <p:spPr>
            <a:xfrm>
              <a:off x="6609461" y="5784341"/>
              <a:ext cx="1264158" cy="710945"/>
            </a:xfrm>
            <a:prstGeom prst="rect">
              <a:avLst/>
            </a:prstGeom>
          </p:spPr>
        </p:pic>
        <p:pic>
          <p:nvPicPr>
            <p:cNvPr id="8" name="object 8"/>
            <p:cNvPicPr/>
            <p:nvPr/>
          </p:nvPicPr>
          <p:blipFill>
            <a:blip r:embed="rId4" cstate="print"/>
            <a:stretch>
              <a:fillRect/>
            </a:stretch>
          </p:blipFill>
          <p:spPr>
            <a:xfrm>
              <a:off x="127139" y="3178301"/>
              <a:ext cx="2864535" cy="2590038"/>
            </a:xfrm>
            <a:prstGeom prst="rect">
              <a:avLst/>
            </a:prstGeom>
          </p:spPr>
        </p:pic>
        <p:sp>
          <p:nvSpPr>
            <p:cNvPr id="9" name="object 9"/>
            <p:cNvSpPr/>
            <p:nvPr/>
          </p:nvSpPr>
          <p:spPr>
            <a:xfrm>
              <a:off x="2843669" y="3169157"/>
              <a:ext cx="456565" cy="2190750"/>
            </a:xfrm>
            <a:custGeom>
              <a:avLst/>
              <a:gdLst/>
              <a:ahLst/>
              <a:cxnLst/>
              <a:rect l="l" t="t" r="r" b="b"/>
              <a:pathLst>
                <a:path w="456564" h="2190750">
                  <a:moveTo>
                    <a:pt x="456438" y="2114550"/>
                  </a:moveTo>
                  <a:lnTo>
                    <a:pt x="456438" y="75437"/>
                  </a:lnTo>
                  <a:lnTo>
                    <a:pt x="434054" y="22002"/>
                  </a:lnTo>
                  <a:lnTo>
                    <a:pt x="380238" y="0"/>
                  </a:lnTo>
                  <a:lnTo>
                    <a:pt x="76200" y="0"/>
                  </a:lnTo>
                  <a:lnTo>
                    <a:pt x="46291" y="5893"/>
                  </a:lnTo>
                  <a:lnTo>
                    <a:pt x="22097" y="22002"/>
                  </a:lnTo>
                  <a:lnTo>
                    <a:pt x="5905" y="45970"/>
                  </a:lnTo>
                  <a:lnTo>
                    <a:pt x="0" y="75437"/>
                  </a:lnTo>
                  <a:lnTo>
                    <a:pt x="0" y="2114550"/>
                  </a:lnTo>
                  <a:lnTo>
                    <a:pt x="5905" y="2144137"/>
                  </a:lnTo>
                  <a:lnTo>
                    <a:pt x="22098" y="2168366"/>
                  </a:lnTo>
                  <a:lnTo>
                    <a:pt x="46291" y="2184737"/>
                  </a:lnTo>
                  <a:lnTo>
                    <a:pt x="76200" y="2190750"/>
                  </a:lnTo>
                  <a:lnTo>
                    <a:pt x="380238" y="2190750"/>
                  </a:lnTo>
                  <a:lnTo>
                    <a:pt x="409825" y="2184737"/>
                  </a:lnTo>
                  <a:lnTo>
                    <a:pt x="434054" y="2168366"/>
                  </a:lnTo>
                  <a:lnTo>
                    <a:pt x="450425" y="2144137"/>
                  </a:lnTo>
                  <a:lnTo>
                    <a:pt x="456438" y="2114550"/>
                  </a:lnTo>
                  <a:close/>
                </a:path>
              </a:pathLst>
            </a:custGeom>
            <a:solidFill>
              <a:srgbClr val="F2A068"/>
            </a:solidFill>
          </p:spPr>
          <p:txBody>
            <a:bodyPr wrap="square" lIns="0" tIns="0" rIns="0" bIns="0" rtlCol="0"/>
            <a:lstStyle/>
            <a:p>
              <a:endParaRPr/>
            </a:p>
          </p:txBody>
        </p:sp>
      </p:grpSp>
      <p:pic>
        <p:nvPicPr>
          <p:cNvPr id="10" name="object 10"/>
          <p:cNvPicPr/>
          <p:nvPr/>
        </p:nvPicPr>
        <p:blipFill>
          <a:blip r:embed="rId5" cstate="print"/>
          <a:stretch>
            <a:fillRect/>
          </a:stretch>
        </p:blipFill>
        <p:spPr>
          <a:xfrm>
            <a:off x="5559" y="1369687"/>
            <a:ext cx="10687466" cy="213374"/>
          </a:xfrm>
          <a:prstGeom prst="rect">
            <a:avLst/>
          </a:prstGeom>
        </p:spPr>
      </p:pic>
      <p:sp>
        <p:nvSpPr>
          <p:cNvPr id="11" name="object 11"/>
          <p:cNvSpPr txBox="1">
            <a:spLocks noGrp="1"/>
          </p:cNvSpPr>
          <p:nvPr>
            <p:ph type="title"/>
          </p:nvPr>
        </p:nvSpPr>
        <p:spPr>
          <a:xfrm>
            <a:off x="3996061" y="823976"/>
            <a:ext cx="2700020" cy="560705"/>
          </a:xfrm>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276C76"/>
                </a:solidFill>
              </a:rPr>
              <a:t>愛滋自我篩檢</a:t>
            </a:r>
            <a:endParaRPr sz="3500"/>
          </a:p>
        </p:txBody>
      </p:sp>
      <p:sp>
        <p:nvSpPr>
          <p:cNvPr id="12" name="object 12"/>
          <p:cNvSpPr txBox="1"/>
          <p:nvPr/>
        </p:nvSpPr>
        <p:spPr>
          <a:xfrm>
            <a:off x="2958983" y="3283711"/>
            <a:ext cx="226060" cy="1949450"/>
          </a:xfrm>
          <a:prstGeom prst="rect">
            <a:avLst/>
          </a:prstGeom>
        </p:spPr>
        <p:txBody>
          <a:bodyPr vert="horz" wrap="square" lIns="0" tIns="15875" rIns="0" bIns="0" rtlCol="0">
            <a:spAutoFit/>
          </a:bodyPr>
          <a:lstStyle/>
          <a:p>
            <a:pPr marL="52705">
              <a:lnSpc>
                <a:spcPct val="100000"/>
              </a:lnSpc>
              <a:spcBef>
                <a:spcPts val="125"/>
              </a:spcBef>
            </a:pPr>
            <a:r>
              <a:rPr sz="1550" b="1" spc="15" dirty="0">
                <a:solidFill>
                  <a:srgbClr val="FFFFFF"/>
                </a:solidFill>
                <a:latin typeface="Microsoft JhengHei"/>
                <a:cs typeface="Microsoft JhengHei"/>
              </a:rPr>
              <a:t>3</a:t>
            </a:r>
            <a:endParaRPr sz="1550">
              <a:latin typeface="Microsoft JhengHei"/>
              <a:cs typeface="Microsoft JhengHei"/>
            </a:endParaRPr>
          </a:p>
          <a:p>
            <a:pPr marL="12700" marR="5080" algn="just">
              <a:lnSpc>
                <a:spcPct val="101800"/>
              </a:lnSpc>
              <a:spcBef>
                <a:spcPts val="5"/>
              </a:spcBef>
            </a:pPr>
            <a:r>
              <a:rPr sz="1550" b="1" spc="-50" dirty="0">
                <a:solidFill>
                  <a:srgbClr val="FFFFFF"/>
                </a:solidFill>
                <a:latin typeface="Microsoft JhengHei"/>
                <a:cs typeface="Microsoft JhengHei"/>
              </a:rPr>
              <a:t>種管道提供試劑</a:t>
            </a:r>
            <a:endParaRPr sz="1550">
              <a:latin typeface="Microsoft JhengHei"/>
              <a:cs typeface="Microsoft JhengHei"/>
            </a:endParaRPr>
          </a:p>
        </p:txBody>
      </p:sp>
      <p:grpSp>
        <p:nvGrpSpPr>
          <p:cNvPr id="13" name="object 13"/>
          <p:cNvGrpSpPr/>
          <p:nvPr/>
        </p:nvGrpSpPr>
        <p:grpSpPr>
          <a:xfrm>
            <a:off x="5379605" y="3377184"/>
            <a:ext cx="3862070" cy="1705610"/>
            <a:chOff x="5379605" y="3377184"/>
            <a:chExt cx="3862070" cy="1705610"/>
          </a:xfrm>
        </p:grpSpPr>
        <p:pic>
          <p:nvPicPr>
            <p:cNvPr id="14" name="object 14"/>
            <p:cNvPicPr/>
            <p:nvPr/>
          </p:nvPicPr>
          <p:blipFill>
            <a:blip r:embed="rId6" cstate="print"/>
            <a:stretch>
              <a:fillRect/>
            </a:stretch>
          </p:blipFill>
          <p:spPr>
            <a:xfrm>
              <a:off x="7432433" y="3390138"/>
              <a:ext cx="1808988" cy="1692401"/>
            </a:xfrm>
            <a:prstGeom prst="rect">
              <a:avLst/>
            </a:prstGeom>
          </p:spPr>
        </p:pic>
        <p:pic>
          <p:nvPicPr>
            <p:cNvPr id="15" name="object 15"/>
            <p:cNvPicPr/>
            <p:nvPr/>
          </p:nvPicPr>
          <p:blipFill>
            <a:blip r:embed="rId7" cstate="print"/>
            <a:stretch>
              <a:fillRect/>
            </a:stretch>
          </p:blipFill>
          <p:spPr>
            <a:xfrm>
              <a:off x="5379605" y="3377184"/>
              <a:ext cx="1808226" cy="1705355"/>
            </a:xfrm>
            <a:prstGeom prst="rect">
              <a:avLst/>
            </a:prstGeom>
          </p:spPr>
        </p:pic>
      </p:grpSp>
      <p:sp>
        <p:nvSpPr>
          <p:cNvPr id="16" name="object 16"/>
          <p:cNvSpPr txBox="1"/>
          <p:nvPr/>
        </p:nvSpPr>
        <p:spPr>
          <a:xfrm>
            <a:off x="3426085" y="3121405"/>
            <a:ext cx="6466840" cy="266065"/>
          </a:xfrm>
          <a:prstGeom prst="rect">
            <a:avLst/>
          </a:prstGeom>
        </p:spPr>
        <p:txBody>
          <a:bodyPr vert="horz" wrap="square" lIns="0" tIns="15875" rIns="0" bIns="0" rtlCol="0">
            <a:spAutoFit/>
          </a:bodyPr>
          <a:lstStyle/>
          <a:p>
            <a:pPr marL="12700">
              <a:lnSpc>
                <a:spcPct val="100000"/>
              </a:lnSpc>
              <a:spcBef>
                <a:spcPts val="125"/>
              </a:spcBef>
              <a:tabLst>
                <a:tab pos="2310765" algn="l"/>
                <a:tab pos="3773804" algn="l"/>
              </a:tabLst>
            </a:pPr>
            <a:r>
              <a:rPr sz="1550" b="1" dirty="0">
                <a:solidFill>
                  <a:srgbClr val="EB6E18"/>
                </a:solidFill>
                <a:latin typeface="Microsoft JhengHei"/>
                <a:cs typeface="Microsoft JhengHei"/>
              </a:rPr>
              <a:t>網路訂購</a:t>
            </a:r>
            <a:r>
              <a:rPr sz="1550" b="1" dirty="0">
                <a:solidFill>
                  <a:srgbClr val="3F3F3F"/>
                </a:solidFill>
                <a:latin typeface="Microsoft JhengHei"/>
                <a:cs typeface="Microsoft JhengHei"/>
              </a:rPr>
              <a:t>超商取</a:t>
            </a:r>
            <a:r>
              <a:rPr sz="1550" b="1" spc="-50" dirty="0">
                <a:solidFill>
                  <a:srgbClr val="3F3F3F"/>
                </a:solidFill>
                <a:latin typeface="Microsoft JhengHei"/>
                <a:cs typeface="Microsoft JhengHei"/>
              </a:rPr>
              <a:t>貨</a:t>
            </a:r>
            <a:r>
              <a:rPr sz="1550" b="1" dirty="0">
                <a:solidFill>
                  <a:srgbClr val="3F3F3F"/>
                </a:solidFill>
                <a:latin typeface="Microsoft JhengHei"/>
                <a:cs typeface="Microsoft JhengHei"/>
              </a:rPr>
              <a:t>	</a:t>
            </a:r>
            <a:r>
              <a:rPr sz="2325" b="1" baseline="3584" dirty="0">
                <a:solidFill>
                  <a:srgbClr val="EB6E18"/>
                </a:solidFill>
                <a:latin typeface="Microsoft JhengHei"/>
                <a:cs typeface="Microsoft JhengHei"/>
              </a:rPr>
              <a:t>自動服務</a:t>
            </a:r>
            <a:r>
              <a:rPr sz="2325" b="1" spc="-75" baseline="3584" dirty="0">
                <a:solidFill>
                  <a:srgbClr val="EB6E18"/>
                </a:solidFill>
                <a:latin typeface="Microsoft JhengHei"/>
                <a:cs typeface="Microsoft JhengHei"/>
              </a:rPr>
              <a:t>機</a:t>
            </a:r>
            <a:r>
              <a:rPr sz="2325" b="1" baseline="3584" dirty="0">
                <a:solidFill>
                  <a:srgbClr val="EB6E18"/>
                </a:solidFill>
                <a:latin typeface="Microsoft JhengHei"/>
                <a:cs typeface="Microsoft JhengHei"/>
              </a:rPr>
              <a:t>	</a:t>
            </a:r>
            <a:r>
              <a:rPr sz="1550" b="1" dirty="0">
                <a:solidFill>
                  <a:srgbClr val="EB6E18"/>
                </a:solidFill>
                <a:latin typeface="Microsoft JhengHei"/>
                <a:cs typeface="Microsoft JhengHei"/>
              </a:rPr>
              <a:t>衛生局</a:t>
            </a:r>
            <a:r>
              <a:rPr sz="1550" b="1" i="1" spc="-45" dirty="0">
                <a:latin typeface="Trebuchet MS"/>
                <a:cs typeface="Trebuchet MS"/>
              </a:rPr>
              <a:t>/</a:t>
            </a:r>
            <a:r>
              <a:rPr sz="1550" b="1" dirty="0">
                <a:solidFill>
                  <a:srgbClr val="EB6E18"/>
                </a:solidFill>
                <a:latin typeface="Microsoft JhengHei"/>
                <a:cs typeface="Microsoft JhengHei"/>
              </a:rPr>
              <a:t>合作⺠間團體</a:t>
            </a:r>
            <a:r>
              <a:rPr sz="1550" b="1" dirty="0">
                <a:latin typeface="Microsoft JhengHei"/>
                <a:cs typeface="Microsoft JhengHei"/>
              </a:rPr>
              <a:t>實體通</a:t>
            </a:r>
            <a:r>
              <a:rPr sz="1550" b="1" spc="-50" dirty="0">
                <a:latin typeface="Microsoft JhengHei"/>
                <a:cs typeface="Microsoft JhengHei"/>
              </a:rPr>
              <a:t>路</a:t>
            </a:r>
            <a:endParaRPr sz="1550">
              <a:latin typeface="Microsoft JhengHei"/>
              <a:cs typeface="Microsoft JhengHei"/>
            </a:endParaRPr>
          </a:p>
        </p:txBody>
      </p:sp>
      <p:grpSp>
        <p:nvGrpSpPr>
          <p:cNvPr id="17" name="object 17"/>
          <p:cNvGrpSpPr/>
          <p:nvPr/>
        </p:nvGrpSpPr>
        <p:grpSpPr>
          <a:xfrm>
            <a:off x="3359543" y="3361182"/>
            <a:ext cx="1904364" cy="1659255"/>
            <a:chOff x="3359543" y="3361182"/>
            <a:chExt cx="1904364" cy="1659255"/>
          </a:xfrm>
        </p:grpSpPr>
        <p:pic>
          <p:nvPicPr>
            <p:cNvPr id="18" name="object 18"/>
            <p:cNvPicPr/>
            <p:nvPr/>
          </p:nvPicPr>
          <p:blipFill>
            <a:blip r:embed="rId8" cstate="print"/>
            <a:stretch>
              <a:fillRect/>
            </a:stretch>
          </p:blipFill>
          <p:spPr>
            <a:xfrm>
              <a:off x="3359543" y="3361182"/>
              <a:ext cx="1904238" cy="1658873"/>
            </a:xfrm>
            <a:prstGeom prst="rect">
              <a:avLst/>
            </a:prstGeom>
          </p:spPr>
        </p:pic>
        <p:sp>
          <p:nvSpPr>
            <p:cNvPr id="19" name="object 19"/>
            <p:cNvSpPr/>
            <p:nvPr/>
          </p:nvSpPr>
          <p:spPr>
            <a:xfrm>
              <a:off x="3452507" y="4703825"/>
              <a:ext cx="1612900" cy="261620"/>
            </a:xfrm>
            <a:custGeom>
              <a:avLst/>
              <a:gdLst/>
              <a:ahLst/>
              <a:cxnLst/>
              <a:rect l="l" t="t" r="r" b="b"/>
              <a:pathLst>
                <a:path w="1612900" h="261620">
                  <a:moveTo>
                    <a:pt x="1612392" y="217932"/>
                  </a:moveTo>
                  <a:lnTo>
                    <a:pt x="1612392" y="43434"/>
                  </a:lnTo>
                  <a:lnTo>
                    <a:pt x="1608927" y="26360"/>
                  </a:lnTo>
                  <a:lnTo>
                    <a:pt x="1599533" y="12573"/>
                  </a:lnTo>
                  <a:lnTo>
                    <a:pt x="1585710" y="3357"/>
                  </a:lnTo>
                  <a:lnTo>
                    <a:pt x="1568958" y="0"/>
                  </a:lnTo>
                  <a:lnTo>
                    <a:pt x="44196" y="0"/>
                  </a:lnTo>
                  <a:lnTo>
                    <a:pt x="27003" y="3357"/>
                  </a:lnTo>
                  <a:lnTo>
                    <a:pt x="12953" y="12573"/>
                  </a:lnTo>
                  <a:lnTo>
                    <a:pt x="3476" y="26360"/>
                  </a:lnTo>
                  <a:lnTo>
                    <a:pt x="0" y="43434"/>
                  </a:lnTo>
                  <a:lnTo>
                    <a:pt x="0" y="217932"/>
                  </a:lnTo>
                  <a:lnTo>
                    <a:pt x="3476" y="234684"/>
                  </a:lnTo>
                  <a:lnTo>
                    <a:pt x="12954" y="248507"/>
                  </a:lnTo>
                  <a:lnTo>
                    <a:pt x="27003" y="257901"/>
                  </a:lnTo>
                  <a:lnTo>
                    <a:pt x="44196" y="261366"/>
                  </a:lnTo>
                  <a:lnTo>
                    <a:pt x="1568958" y="261366"/>
                  </a:lnTo>
                  <a:lnTo>
                    <a:pt x="1585710" y="257901"/>
                  </a:lnTo>
                  <a:lnTo>
                    <a:pt x="1599533" y="248507"/>
                  </a:lnTo>
                  <a:lnTo>
                    <a:pt x="1608927" y="234684"/>
                  </a:lnTo>
                  <a:lnTo>
                    <a:pt x="1612392" y="217932"/>
                  </a:lnTo>
                  <a:close/>
                </a:path>
              </a:pathLst>
            </a:custGeom>
            <a:solidFill>
              <a:srgbClr val="FF7C80"/>
            </a:solidFill>
          </p:spPr>
          <p:txBody>
            <a:bodyPr wrap="square" lIns="0" tIns="0" rIns="0" bIns="0" rtlCol="0"/>
            <a:lstStyle/>
            <a:p>
              <a:endParaRPr/>
            </a:p>
          </p:txBody>
        </p:sp>
      </p:grpSp>
      <p:sp>
        <p:nvSpPr>
          <p:cNvPr id="20" name="object 20"/>
          <p:cNvSpPr txBox="1"/>
          <p:nvPr/>
        </p:nvSpPr>
        <p:spPr>
          <a:xfrm>
            <a:off x="3525145" y="4709414"/>
            <a:ext cx="4526915" cy="1570355"/>
          </a:xfrm>
          <a:prstGeom prst="rect">
            <a:avLst/>
          </a:prstGeom>
        </p:spPr>
        <p:txBody>
          <a:bodyPr vert="horz" wrap="square" lIns="0" tIns="12700" rIns="0" bIns="0" rtlCol="0">
            <a:spAutoFit/>
          </a:bodyPr>
          <a:lstStyle/>
          <a:p>
            <a:pPr marL="161925">
              <a:lnSpc>
                <a:spcPct val="100000"/>
              </a:lnSpc>
              <a:spcBef>
                <a:spcPts val="100"/>
              </a:spcBef>
            </a:pPr>
            <a:r>
              <a:rPr sz="1400" b="1" dirty="0">
                <a:solidFill>
                  <a:srgbClr val="FFFFFF"/>
                </a:solidFill>
                <a:latin typeface="Microsoft JhengHei"/>
                <a:cs typeface="Microsoft JhengHei"/>
              </a:rPr>
              <a:t>( 7-11</a:t>
            </a:r>
            <a:r>
              <a:rPr sz="1400" b="1" spc="70" dirty="0">
                <a:solidFill>
                  <a:srgbClr val="FFFFFF"/>
                </a:solidFill>
                <a:latin typeface="Microsoft JhengHei"/>
                <a:cs typeface="Microsoft JhengHei"/>
              </a:rPr>
              <a:t>、全家)</a:t>
            </a:r>
            <a:endParaRPr sz="1400">
              <a:latin typeface="Microsoft JhengHei"/>
              <a:cs typeface="Microsoft JhengHei"/>
            </a:endParaRPr>
          </a:p>
          <a:p>
            <a:pPr marL="965835">
              <a:lnSpc>
                <a:spcPct val="100000"/>
              </a:lnSpc>
              <a:spcBef>
                <a:spcPts val="1305"/>
              </a:spcBef>
            </a:pPr>
            <a:r>
              <a:rPr sz="1550" b="1" dirty="0">
                <a:latin typeface="Microsoft JhengHei"/>
                <a:cs typeface="Microsoft JhengHei"/>
              </a:rPr>
              <a:t>疾管署自我篩檢網站(看影片、通路查詢</a:t>
            </a:r>
            <a:r>
              <a:rPr sz="1550" b="1" spc="-50" dirty="0">
                <a:latin typeface="Microsoft JhengHei"/>
                <a:cs typeface="Microsoft JhengHei"/>
              </a:rPr>
              <a:t>)</a:t>
            </a:r>
            <a:endParaRPr sz="1550">
              <a:latin typeface="Microsoft JhengHei"/>
              <a:cs typeface="Microsoft JhengHei"/>
            </a:endParaRPr>
          </a:p>
          <a:p>
            <a:pPr marL="965835">
              <a:lnSpc>
                <a:spcPct val="100000"/>
              </a:lnSpc>
              <a:spcBef>
                <a:spcPts val="400"/>
              </a:spcBef>
            </a:pPr>
            <a:r>
              <a:rPr sz="1750" b="1" spc="-10" dirty="0">
                <a:solidFill>
                  <a:srgbClr val="0070C0"/>
                </a:solidFill>
                <a:latin typeface="Microsoft JhengHei"/>
                <a:cs typeface="Microsoft JhengHei"/>
              </a:rPr>
              <a:t>https://hiva.cdc.gov.tw/Selftest/</a:t>
            </a:r>
            <a:endParaRPr sz="1750">
              <a:latin typeface="Microsoft JhengHei"/>
              <a:cs typeface="Microsoft JhengHei"/>
            </a:endParaRPr>
          </a:p>
          <a:p>
            <a:pPr marL="12700" marR="1663700">
              <a:lnSpc>
                <a:spcPct val="110400"/>
              </a:lnSpc>
              <a:spcBef>
                <a:spcPts val="1105"/>
              </a:spcBef>
            </a:pPr>
            <a:r>
              <a:rPr sz="1400" b="1" spc="20" dirty="0">
                <a:solidFill>
                  <a:srgbClr val="212121"/>
                </a:solidFill>
                <a:latin typeface="Microsoft JhengHei"/>
                <a:cs typeface="Microsoft JhengHei"/>
              </a:rPr>
              <a:t>完成篩檢後上網登錄檢驗結果(</a:t>
            </a:r>
            <a:r>
              <a:rPr sz="1400" b="1" dirty="0">
                <a:solidFill>
                  <a:srgbClr val="DA0058"/>
                </a:solidFill>
                <a:latin typeface="Microsoft JhengHei"/>
                <a:cs typeface="Microsoft JhengHei"/>
              </a:rPr>
              <a:t>匿名</a:t>
            </a:r>
            <a:r>
              <a:rPr sz="1400" b="1" spc="-50" dirty="0">
                <a:solidFill>
                  <a:srgbClr val="212121"/>
                </a:solidFill>
                <a:latin typeface="Microsoft JhengHei"/>
                <a:cs typeface="Microsoft JhengHei"/>
              </a:rPr>
              <a:t>)</a:t>
            </a:r>
            <a:r>
              <a:rPr sz="1400" b="1" spc="-5" dirty="0">
                <a:solidFill>
                  <a:srgbClr val="212121"/>
                </a:solidFill>
                <a:latin typeface="Microsoft JhengHei"/>
                <a:cs typeface="Microsoft JhengHei"/>
              </a:rPr>
              <a:t>經審核後可獲得電⼦兌換券１張</a:t>
            </a:r>
            <a:endParaRPr sz="1400">
              <a:latin typeface="Microsoft JhengHei"/>
              <a:cs typeface="Microsoft JhengHei"/>
            </a:endParaRPr>
          </a:p>
        </p:txBody>
      </p:sp>
      <p:sp>
        <p:nvSpPr>
          <p:cNvPr id="21" name="object 21"/>
          <p:cNvSpPr txBox="1"/>
          <p:nvPr/>
        </p:nvSpPr>
        <p:spPr>
          <a:xfrm>
            <a:off x="391039" y="1580745"/>
            <a:ext cx="9912985" cy="1474470"/>
          </a:xfrm>
          <a:prstGeom prst="rect">
            <a:avLst/>
          </a:prstGeom>
        </p:spPr>
        <p:txBody>
          <a:bodyPr vert="horz" wrap="square" lIns="0" tIns="38100" rIns="0" bIns="0" rtlCol="0">
            <a:spAutoFit/>
          </a:bodyPr>
          <a:lstStyle/>
          <a:p>
            <a:pPr marL="327660" indent="-315595">
              <a:lnSpc>
                <a:spcPct val="100000"/>
              </a:lnSpc>
              <a:spcBef>
                <a:spcPts val="300"/>
              </a:spcBef>
              <a:buClr>
                <a:srgbClr val="ED7C31"/>
              </a:buClr>
              <a:buSzPct val="60000"/>
              <a:buFont typeface="Wingdings"/>
              <a:buChar char=""/>
              <a:tabLst>
                <a:tab pos="327660" algn="l"/>
                <a:tab pos="328295" algn="l"/>
              </a:tabLst>
            </a:pPr>
            <a:r>
              <a:rPr sz="1750" b="1" spc="-5" dirty="0">
                <a:latin typeface="Microsoft JhengHei"/>
                <a:cs typeface="Microsoft JhengHei"/>
              </a:rPr>
              <a:t>還可以購買愛滋自我篩檢試劑，自行篩檢!!</a:t>
            </a:r>
            <a:endParaRPr sz="1750">
              <a:latin typeface="Microsoft JhengHei"/>
              <a:cs typeface="Microsoft JhengHei"/>
            </a:endParaRPr>
          </a:p>
          <a:p>
            <a:pPr marL="485775" lvl="1" indent="-316230">
              <a:lnSpc>
                <a:spcPct val="100000"/>
              </a:lnSpc>
              <a:spcBef>
                <a:spcPts val="204"/>
              </a:spcBef>
              <a:buFont typeface="Wingdings"/>
              <a:buChar char=""/>
              <a:tabLst>
                <a:tab pos="485775" algn="l"/>
                <a:tab pos="486409" algn="l"/>
              </a:tabLst>
            </a:pPr>
            <a:r>
              <a:rPr sz="1550" dirty="0">
                <a:latin typeface="Microsoft JhengHei"/>
                <a:cs typeface="Microsoft JhengHei"/>
              </a:rPr>
              <a:t>為HIV抗體初步檢驗(檢測感染後人體產生的抗體)，於感染後</a:t>
            </a:r>
            <a:r>
              <a:rPr sz="1550" b="1" dirty="0">
                <a:latin typeface="Microsoft JhengHei"/>
                <a:cs typeface="Microsoft JhengHei"/>
              </a:rPr>
              <a:t>23-90天</a:t>
            </a:r>
            <a:r>
              <a:rPr sz="1550" dirty="0">
                <a:latin typeface="Microsoft JhengHei"/>
                <a:cs typeface="Microsoft JhengHei"/>
              </a:rPr>
              <a:t>才能檢測出是否感染愛滋病毒(HIV)</a:t>
            </a:r>
            <a:r>
              <a:rPr sz="1550" spc="-50" dirty="0">
                <a:latin typeface="Microsoft JhengHei"/>
                <a:cs typeface="Microsoft JhengHei"/>
              </a:rPr>
              <a:t>。</a:t>
            </a:r>
            <a:endParaRPr sz="1550">
              <a:latin typeface="Microsoft JhengHei"/>
              <a:cs typeface="Microsoft JhengHei"/>
            </a:endParaRPr>
          </a:p>
          <a:p>
            <a:pPr marL="485775" marR="5080" lvl="1" indent="-315595">
              <a:lnSpc>
                <a:spcPts val="2270"/>
              </a:lnSpc>
              <a:spcBef>
                <a:spcPts val="140"/>
              </a:spcBef>
              <a:buFont typeface="Wingdings"/>
              <a:buChar char=""/>
              <a:tabLst>
                <a:tab pos="485775" algn="l"/>
                <a:tab pos="486409" algn="l"/>
              </a:tabLst>
            </a:pPr>
            <a:r>
              <a:rPr sz="1550" dirty="0">
                <a:latin typeface="Microsoft JhengHei"/>
                <a:cs typeface="Microsoft JhengHei"/>
              </a:rPr>
              <a:t>若愛滋自我篩檢陽性：代表可能感染了HIV，但並非100%確定感染(少數可能是偽陽性)，即使沒有不適，</a:t>
            </a:r>
            <a:r>
              <a:rPr sz="1550" spc="-50" dirty="0">
                <a:latin typeface="Microsoft JhengHei"/>
                <a:cs typeface="Microsoft JhengHei"/>
              </a:rPr>
              <a:t>請</a:t>
            </a:r>
            <a:r>
              <a:rPr sz="1550" dirty="0">
                <a:latin typeface="Microsoft JhengHei"/>
                <a:cs typeface="Microsoft JhengHei"/>
              </a:rPr>
              <a:t>儘速至愛滋指定醫事機構進行確認檢驗</a:t>
            </a:r>
            <a:r>
              <a:rPr sz="1550" spc="-50" dirty="0">
                <a:latin typeface="Microsoft JhengHei"/>
                <a:cs typeface="Microsoft JhengHei"/>
              </a:rPr>
              <a:t>。</a:t>
            </a:r>
            <a:endParaRPr sz="1550">
              <a:latin typeface="Microsoft JhengHei"/>
              <a:cs typeface="Microsoft JhengHei"/>
            </a:endParaRPr>
          </a:p>
          <a:p>
            <a:pPr marL="327660" indent="-315595">
              <a:lnSpc>
                <a:spcPct val="100000"/>
              </a:lnSpc>
              <a:spcBef>
                <a:spcPts val="260"/>
              </a:spcBef>
              <a:buClr>
                <a:srgbClr val="ED7C31"/>
              </a:buClr>
              <a:buSzPct val="60000"/>
              <a:buFont typeface="Wingdings"/>
              <a:buChar char=""/>
              <a:tabLst>
                <a:tab pos="327660" algn="l"/>
                <a:tab pos="328295" algn="l"/>
              </a:tabLst>
            </a:pPr>
            <a:r>
              <a:rPr sz="1750" b="1" dirty="0">
                <a:solidFill>
                  <a:srgbClr val="4A9B83"/>
                </a:solidFill>
                <a:latin typeface="Microsoft JhengHei"/>
                <a:cs typeface="Microsoft JhengHei"/>
              </a:rPr>
              <a:t>補助自我篩檢陽性者</a:t>
            </a:r>
            <a:r>
              <a:rPr sz="1750" b="1" dirty="0">
                <a:latin typeface="Microsoft JhengHei"/>
                <a:cs typeface="Microsoft JhengHei"/>
              </a:rPr>
              <a:t>至愛滋指定醫院進行確認檢驗之當次就醫</a:t>
            </a:r>
            <a:r>
              <a:rPr sz="1750" b="1" dirty="0">
                <a:solidFill>
                  <a:srgbClr val="4A9B83"/>
                </a:solidFill>
                <a:latin typeface="Microsoft JhengHei"/>
                <a:cs typeface="Microsoft JhengHei"/>
              </a:rPr>
              <a:t>掛號費</a:t>
            </a:r>
            <a:r>
              <a:rPr sz="1750" b="1" dirty="0">
                <a:latin typeface="Microsoft JhengHei"/>
                <a:cs typeface="Microsoft JhengHei"/>
              </a:rPr>
              <a:t>、</a:t>
            </a:r>
            <a:r>
              <a:rPr sz="1750" b="1" dirty="0">
                <a:solidFill>
                  <a:srgbClr val="4A9B83"/>
                </a:solidFill>
                <a:latin typeface="Microsoft JhengHei"/>
                <a:cs typeface="Microsoft JhengHei"/>
              </a:rPr>
              <a:t>部分負擔</a:t>
            </a:r>
            <a:r>
              <a:rPr sz="1750" b="1" dirty="0">
                <a:latin typeface="Microsoft JhengHei"/>
                <a:cs typeface="Microsoft JhengHei"/>
              </a:rPr>
              <a:t>，及退還</a:t>
            </a:r>
            <a:r>
              <a:rPr sz="1750" b="1" spc="-15" dirty="0">
                <a:solidFill>
                  <a:srgbClr val="4A9B83"/>
                </a:solidFill>
                <a:latin typeface="Microsoft JhengHei"/>
                <a:cs typeface="Microsoft JhengHei"/>
              </a:rPr>
              <a:t>試劑費用</a:t>
            </a:r>
            <a:endParaRPr sz="1750">
              <a:latin typeface="Microsoft JhengHei"/>
              <a:cs typeface="Microsoft JhengHei"/>
            </a:endParaRPr>
          </a:p>
        </p:txBody>
      </p:sp>
      <p:pic>
        <p:nvPicPr>
          <p:cNvPr id="22" name="object 22"/>
          <p:cNvPicPr/>
          <p:nvPr/>
        </p:nvPicPr>
        <p:blipFill>
          <a:blip r:embed="rId9" cstate="print"/>
          <a:stretch>
            <a:fillRect/>
          </a:stretch>
        </p:blipFill>
        <p:spPr>
          <a:xfrm>
            <a:off x="8174621" y="5013197"/>
            <a:ext cx="2129256" cy="1395983"/>
          </a:xfrm>
          <a:prstGeom prst="rect">
            <a:avLst/>
          </a:prstGeom>
        </p:spPr>
      </p:pic>
      <p:sp>
        <p:nvSpPr>
          <p:cNvPr id="23" name="object 23"/>
          <p:cNvSpPr txBox="1"/>
          <p:nvPr/>
        </p:nvSpPr>
        <p:spPr>
          <a:xfrm>
            <a:off x="3525145" y="6261824"/>
            <a:ext cx="1986914" cy="262890"/>
          </a:xfrm>
          <a:prstGeom prst="rect">
            <a:avLst/>
          </a:prstGeom>
        </p:spPr>
        <p:txBody>
          <a:bodyPr vert="horz" wrap="square" lIns="0" tIns="26670" rIns="0" bIns="0" rtlCol="0">
            <a:spAutoFit/>
          </a:bodyPr>
          <a:lstStyle/>
          <a:p>
            <a:pPr marL="12700">
              <a:lnSpc>
                <a:spcPct val="100000"/>
              </a:lnSpc>
              <a:spcBef>
                <a:spcPts val="210"/>
              </a:spcBef>
            </a:pPr>
            <a:r>
              <a:rPr sz="1400" b="1" spc="-5" dirty="0">
                <a:solidFill>
                  <a:srgbClr val="212121"/>
                </a:solidFill>
                <a:latin typeface="Microsoft JhengHei"/>
                <a:cs typeface="Microsoft JhengHei"/>
              </a:rPr>
              <a:t>可兌換免費試劑再次篩檢</a:t>
            </a:r>
            <a:endParaRPr sz="1400">
              <a:latin typeface="Microsoft JhengHei"/>
              <a:cs typeface="Microsoft JhengHei"/>
            </a:endParaRPr>
          </a:p>
        </p:txBody>
      </p:sp>
      <p:sp>
        <p:nvSpPr>
          <p:cNvPr id="24" name="object 24"/>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16</a:t>
            </a:r>
            <a:endParaRPr sz="1050">
              <a:latin typeface="Microsoft JhengHei"/>
              <a:cs typeface="Microsoft JhengHei"/>
            </a:endParaRPr>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3349" y="941831"/>
            <a:ext cx="757427" cy="757427"/>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90297" rIns="0" bIns="0" rtlCol="0">
            <a:spAutoFit/>
          </a:bodyPr>
          <a:lstStyle/>
          <a:p>
            <a:pPr marL="1125220">
              <a:lnSpc>
                <a:spcPct val="100000"/>
              </a:lnSpc>
              <a:spcBef>
                <a:spcPts val="105"/>
              </a:spcBef>
            </a:pPr>
            <a:r>
              <a:rPr dirty="0"/>
              <a:t>現階段愛滋防治宣導重點</a:t>
            </a:r>
            <a:r>
              <a:rPr sz="3150" spc="-75" baseline="-21164" dirty="0"/>
              <a:t>2</a:t>
            </a:r>
            <a:endParaRPr sz="3150" baseline="-21164"/>
          </a:p>
        </p:txBody>
      </p:sp>
      <p:sp>
        <p:nvSpPr>
          <p:cNvPr id="6" name="object 6"/>
          <p:cNvSpPr txBox="1"/>
          <p:nvPr/>
        </p:nvSpPr>
        <p:spPr>
          <a:xfrm>
            <a:off x="10444227" y="6340668"/>
            <a:ext cx="102870" cy="203200"/>
          </a:xfrm>
          <a:prstGeom prst="rect">
            <a:avLst/>
          </a:prstGeom>
        </p:spPr>
        <p:txBody>
          <a:bodyPr vert="horz" wrap="square" lIns="0" tIns="22860" rIns="0" bIns="0" rtlCol="0">
            <a:spAutoFit/>
          </a:bodyPr>
          <a:lstStyle/>
          <a:p>
            <a:pPr marL="12700">
              <a:lnSpc>
                <a:spcPct val="100000"/>
              </a:lnSpc>
              <a:spcBef>
                <a:spcPts val="180"/>
              </a:spcBef>
            </a:pPr>
            <a:r>
              <a:rPr sz="1050" spc="-5" dirty="0">
                <a:solidFill>
                  <a:srgbClr val="252525"/>
                </a:solidFill>
                <a:latin typeface="Microsoft JhengHei"/>
                <a:cs typeface="Microsoft JhengHei"/>
              </a:rPr>
              <a:t>0</a:t>
            </a:r>
            <a:endParaRPr sz="1050">
              <a:latin typeface="Microsoft JhengHei"/>
              <a:cs typeface="Microsoft JhengHei"/>
            </a:endParaRPr>
          </a:p>
        </p:txBody>
      </p:sp>
      <p:sp>
        <p:nvSpPr>
          <p:cNvPr id="7" name="object 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graphicFrame>
        <p:nvGraphicFramePr>
          <p:cNvPr id="5" name="object 5"/>
          <p:cNvGraphicFramePr>
            <a:graphicFrameLocks noGrp="1"/>
          </p:cNvGraphicFramePr>
          <p:nvPr/>
        </p:nvGraphicFramePr>
        <p:xfrm>
          <a:off x="284638" y="1828565"/>
          <a:ext cx="10183495" cy="4671695"/>
        </p:xfrm>
        <a:graphic>
          <a:graphicData uri="http://schemas.openxmlformats.org/drawingml/2006/table">
            <a:tbl>
              <a:tblPr firstRow="1" bandRow="1">
                <a:tableStyleId>{2D5ABB26-0587-4C30-8999-92F81FD0307C}</a:tableStyleId>
              </a:tblPr>
              <a:tblGrid>
                <a:gridCol w="1515745">
                  <a:extLst>
                    <a:ext uri="{9D8B030D-6E8A-4147-A177-3AD203B41FA5}">
                      <a16:colId xmlns:a16="http://schemas.microsoft.com/office/drawing/2014/main" val="20000"/>
                    </a:ext>
                  </a:extLst>
                </a:gridCol>
                <a:gridCol w="8656320">
                  <a:extLst>
                    <a:ext uri="{9D8B030D-6E8A-4147-A177-3AD203B41FA5}">
                      <a16:colId xmlns:a16="http://schemas.microsoft.com/office/drawing/2014/main" val="20001"/>
                    </a:ext>
                  </a:extLst>
                </a:gridCol>
              </a:tblGrid>
              <a:tr h="374015">
                <a:tc>
                  <a:txBody>
                    <a:bodyPr/>
                    <a:lstStyle/>
                    <a:p>
                      <a:pPr algn="ctr">
                        <a:lnSpc>
                          <a:spcPct val="100000"/>
                        </a:lnSpc>
                        <a:spcBef>
                          <a:spcPts val="300"/>
                        </a:spcBef>
                      </a:pPr>
                      <a:r>
                        <a:rPr sz="1750" b="1" spc="-15" dirty="0">
                          <a:solidFill>
                            <a:srgbClr val="FFFFFF"/>
                          </a:solidFill>
                          <a:latin typeface="Microsoft JhengHei"/>
                          <a:cs typeface="Microsoft JhengHei"/>
                        </a:rPr>
                        <a:t>宣導項目</a:t>
                      </a:r>
                      <a:endParaRPr sz="1750">
                        <a:latin typeface="Microsoft JhengHei"/>
                        <a:cs typeface="Microsoft JhengHe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0AD47"/>
                    </a:solidFill>
                  </a:tcPr>
                </a:tc>
                <a:tc>
                  <a:txBody>
                    <a:bodyPr/>
                    <a:lstStyle/>
                    <a:p>
                      <a:pPr marR="104775" algn="ctr">
                        <a:lnSpc>
                          <a:spcPct val="100000"/>
                        </a:lnSpc>
                        <a:spcBef>
                          <a:spcPts val="300"/>
                        </a:spcBef>
                      </a:pPr>
                      <a:r>
                        <a:rPr sz="1750" b="1" spc="-10" dirty="0">
                          <a:solidFill>
                            <a:srgbClr val="FFFFFF"/>
                          </a:solidFill>
                          <a:latin typeface="Microsoft JhengHei"/>
                          <a:cs typeface="Microsoft JhengHei"/>
                        </a:rPr>
                        <a:t>衛教宣導重點</a:t>
                      </a:r>
                      <a:endParaRPr sz="1750">
                        <a:latin typeface="Microsoft JhengHei"/>
                        <a:cs typeface="Microsoft JhengHe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0AD47"/>
                    </a:solidFill>
                  </a:tcPr>
                </a:tc>
                <a:extLst>
                  <a:ext uri="{0D108BD9-81ED-4DB2-BD59-A6C34878D82A}">
                    <a16:rowId xmlns:a16="http://schemas.microsoft.com/office/drawing/2014/main" val="10000"/>
                  </a:ext>
                </a:extLst>
              </a:tr>
              <a:tr h="421640">
                <a:tc>
                  <a:txBody>
                    <a:bodyPr/>
                    <a:lstStyle/>
                    <a:p>
                      <a:pPr algn="ctr">
                        <a:lnSpc>
                          <a:spcPct val="100000"/>
                        </a:lnSpc>
                        <a:spcBef>
                          <a:spcPts val="484"/>
                        </a:spcBef>
                      </a:pPr>
                      <a:r>
                        <a:rPr sz="1750" b="1" spc="-10" dirty="0">
                          <a:latin typeface="Microsoft JhengHei"/>
                          <a:cs typeface="Microsoft JhengHei"/>
                        </a:rPr>
                        <a:t>安全性行為</a:t>
                      </a:r>
                      <a:endParaRPr sz="1750">
                        <a:latin typeface="Microsoft JhengHei"/>
                        <a:cs typeface="Microsoft JhengHei"/>
                      </a:endParaRPr>
                    </a:p>
                  </a:txBody>
                  <a:tcPr marL="0" marR="0" marT="615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tc>
                  <a:txBody>
                    <a:bodyPr/>
                    <a:lstStyle/>
                    <a:p>
                      <a:pPr marL="79375" marR="103505">
                        <a:lnSpc>
                          <a:spcPct val="100000"/>
                        </a:lnSpc>
                        <a:spcBef>
                          <a:spcPts val="635"/>
                        </a:spcBef>
                      </a:pPr>
                      <a:r>
                        <a:rPr sz="1550" b="1" dirty="0">
                          <a:solidFill>
                            <a:srgbClr val="0070C0"/>
                          </a:solidFill>
                          <a:latin typeface="Microsoft JhengHei"/>
                          <a:cs typeface="Microsoft JhengHei"/>
                        </a:rPr>
                        <a:t>保險套</a:t>
                      </a:r>
                      <a:r>
                        <a:rPr sz="1550" dirty="0">
                          <a:latin typeface="Microsoft JhengHei"/>
                          <a:cs typeface="Microsoft JhengHei"/>
                        </a:rPr>
                        <a:t>請搭配</a:t>
                      </a:r>
                      <a:r>
                        <a:rPr sz="1550" b="1" dirty="0">
                          <a:solidFill>
                            <a:srgbClr val="0070C0"/>
                          </a:solidFill>
                          <a:latin typeface="Microsoft JhengHei"/>
                          <a:cs typeface="Microsoft JhengHei"/>
                        </a:rPr>
                        <a:t>水性潤滑劑</a:t>
                      </a:r>
                      <a:r>
                        <a:rPr sz="1550" dirty="0">
                          <a:latin typeface="Microsoft JhengHei"/>
                          <a:cs typeface="Microsoft JhengHei"/>
                        </a:rPr>
                        <a:t>使用，任何形式性行為均需使用保險套並注意不可重複使用</a:t>
                      </a:r>
                      <a:r>
                        <a:rPr sz="1550" spc="-50" dirty="0">
                          <a:latin typeface="Microsoft JhengHei"/>
                          <a:cs typeface="Microsoft JhengHei"/>
                        </a:rPr>
                        <a:t>。</a:t>
                      </a:r>
                      <a:endParaRPr sz="1550">
                        <a:latin typeface="Microsoft JhengHei"/>
                        <a:cs typeface="Microsoft JhengHei"/>
                      </a:endParaRPr>
                    </a:p>
                  </a:txBody>
                  <a:tcPr marL="0" marR="0" marT="806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extLst>
                  <a:ext uri="{0D108BD9-81ED-4DB2-BD59-A6C34878D82A}">
                    <a16:rowId xmlns:a16="http://schemas.microsoft.com/office/drawing/2014/main" val="10001"/>
                  </a:ext>
                </a:extLst>
              </a:tr>
              <a:tr h="873760">
                <a:tc>
                  <a:txBody>
                    <a:bodyPr/>
                    <a:lstStyle/>
                    <a:p>
                      <a:pPr>
                        <a:lnSpc>
                          <a:spcPct val="100000"/>
                        </a:lnSpc>
                        <a:spcBef>
                          <a:spcPts val="25"/>
                        </a:spcBef>
                      </a:pPr>
                      <a:endParaRPr sz="1950">
                        <a:latin typeface="Times New Roman"/>
                        <a:cs typeface="Times New Roman"/>
                      </a:endParaRPr>
                    </a:p>
                    <a:p>
                      <a:pPr algn="ctr">
                        <a:lnSpc>
                          <a:spcPct val="100000"/>
                        </a:lnSpc>
                      </a:pPr>
                      <a:r>
                        <a:rPr sz="1750" b="1" spc="-20" dirty="0">
                          <a:latin typeface="Microsoft JhengHei"/>
                          <a:cs typeface="Microsoft JhengHei"/>
                        </a:rPr>
                        <a:t>PrEP</a:t>
                      </a:r>
                      <a:endParaRPr sz="1750">
                        <a:latin typeface="Microsoft JhengHei"/>
                        <a:cs typeface="Microsoft JhengHei"/>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a:txBody>
                    <a:bodyPr/>
                    <a:lstStyle/>
                    <a:p>
                      <a:pPr marL="79375" marR="103505">
                        <a:lnSpc>
                          <a:spcPct val="100000"/>
                        </a:lnSpc>
                        <a:spcBef>
                          <a:spcPts val="325"/>
                        </a:spcBef>
                      </a:pPr>
                      <a:r>
                        <a:rPr sz="1550" b="1" dirty="0">
                          <a:solidFill>
                            <a:srgbClr val="0070C0"/>
                          </a:solidFill>
                          <a:latin typeface="Microsoft JhengHei"/>
                          <a:cs typeface="Microsoft JhengHei"/>
                        </a:rPr>
                        <a:t>PrEP是有效預防愛滋病毒(HIV)感染的方式之⼀</a:t>
                      </a:r>
                      <a:r>
                        <a:rPr sz="1550" dirty="0">
                          <a:latin typeface="Microsoft JhengHei"/>
                          <a:cs typeface="Microsoft JhengHei"/>
                        </a:rPr>
                        <a:t>，亦是預防感染HIV的新利器</a:t>
                      </a:r>
                      <a:r>
                        <a:rPr sz="1550" spc="-50" dirty="0">
                          <a:latin typeface="Microsoft JhengHei"/>
                          <a:cs typeface="Microsoft JhengHei"/>
                        </a:rPr>
                        <a:t>！</a:t>
                      </a:r>
                      <a:endParaRPr sz="1550">
                        <a:latin typeface="Microsoft JhengHei"/>
                        <a:cs typeface="Microsoft JhengHei"/>
                      </a:endParaRPr>
                    </a:p>
                    <a:p>
                      <a:pPr marL="79375" marR="264160">
                        <a:lnSpc>
                          <a:spcPct val="111900"/>
                        </a:lnSpc>
                        <a:spcBef>
                          <a:spcPts val="10"/>
                        </a:spcBef>
                      </a:pPr>
                      <a:r>
                        <a:rPr sz="1550" dirty="0">
                          <a:latin typeface="Microsoft JhengHei"/>
                          <a:cs typeface="Microsoft JhengHei"/>
                        </a:rPr>
                        <a:t>強調若持續有感染HIV的高風險行為，經HIV檢驗為陰性及醫師評估需進行預防性投藥者，可</a:t>
                      </a:r>
                      <a:r>
                        <a:rPr sz="1550" spc="-50" dirty="0">
                          <a:latin typeface="Microsoft JhengHei"/>
                          <a:cs typeface="Microsoft JhengHei"/>
                        </a:rPr>
                        <a:t>透</a:t>
                      </a:r>
                      <a:r>
                        <a:rPr sz="1550" dirty="0">
                          <a:latin typeface="Microsoft JhengHei"/>
                          <a:cs typeface="Microsoft JhengHei"/>
                        </a:rPr>
                        <a:t>過穩定持續服用PrEP，讓體內具足夠藥物濃度預防被HIV感染，且保護效果可達90%以上</a:t>
                      </a:r>
                      <a:r>
                        <a:rPr sz="1550" spc="-50" dirty="0">
                          <a:latin typeface="Microsoft JhengHei"/>
                          <a:cs typeface="Microsoft JhengHei"/>
                        </a:rPr>
                        <a:t>。</a:t>
                      </a:r>
                      <a:endParaRPr sz="1550">
                        <a:latin typeface="Microsoft JhengHei"/>
                        <a:cs typeface="Microsoft JhengHe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extLst>
                  <a:ext uri="{0D108BD9-81ED-4DB2-BD59-A6C34878D82A}">
                    <a16:rowId xmlns:a16="http://schemas.microsoft.com/office/drawing/2014/main" val="10002"/>
                  </a:ext>
                </a:extLst>
              </a:tr>
              <a:tr h="873760">
                <a:tc>
                  <a:txBody>
                    <a:bodyPr/>
                    <a:lstStyle/>
                    <a:p>
                      <a:pPr>
                        <a:lnSpc>
                          <a:spcPct val="100000"/>
                        </a:lnSpc>
                        <a:spcBef>
                          <a:spcPts val="25"/>
                        </a:spcBef>
                      </a:pPr>
                      <a:endParaRPr sz="1950">
                        <a:latin typeface="Times New Roman"/>
                        <a:cs typeface="Times New Roman"/>
                      </a:endParaRPr>
                    </a:p>
                    <a:p>
                      <a:pPr algn="ctr">
                        <a:lnSpc>
                          <a:spcPct val="100000"/>
                        </a:lnSpc>
                      </a:pPr>
                      <a:r>
                        <a:rPr sz="1750" b="1" spc="-15" dirty="0">
                          <a:latin typeface="Microsoft JhengHei"/>
                          <a:cs typeface="Microsoft JhengHei"/>
                        </a:rPr>
                        <a:t>多元篩檢</a:t>
                      </a:r>
                      <a:endParaRPr sz="1750">
                        <a:latin typeface="Microsoft JhengHei"/>
                        <a:cs typeface="Microsoft JhengHei"/>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tc>
                  <a:txBody>
                    <a:bodyPr/>
                    <a:lstStyle/>
                    <a:p>
                      <a:pPr marL="79375" marR="194945">
                        <a:lnSpc>
                          <a:spcPct val="112100"/>
                        </a:lnSpc>
                        <a:spcBef>
                          <a:spcPts val="100"/>
                        </a:spcBef>
                      </a:pPr>
                      <a:r>
                        <a:rPr sz="1550" spc="15" dirty="0">
                          <a:latin typeface="Microsoft JhengHei"/>
                          <a:cs typeface="Microsoft JhengHei"/>
                        </a:rPr>
                        <a:t>提升⺠眾對於</a:t>
                      </a:r>
                      <a:r>
                        <a:rPr sz="1550" spc="5" dirty="0">
                          <a:latin typeface="Microsoft JhengHei"/>
                          <a:cs typeface="Microsoft JhengHei"/>
                        </a:rPr>
                        <a:t>HIV</a:t>
                      </a:r>
                      <a:r>
                        <a:rPr sz="1550" spc="15" dirty="0">
                          <a:latin typeface="Microsoft JhengHei"/>
                          <a:cs typeface="Microsoft JhengHei"/>
                        </a:rPr>
                        <a:t>感染風險意識，尤其是針對</a:t>
                      </a:r>
                      <a:r>
                        <a:rPr sz="1550" spc="5" dirty="0">
                          <a:latin typeface="Microsoft JhengHei"/>
                          <a:cs typeface="Microsoft JhengHei"/>
                        </a:rPr>
                        <a:t>35</a:t>
                      </a:r>
                      <a:r>
                        <a:rPr sz="1550" spc="15" dirty="0">
                          <a:latin typeface="Microsoft JhengHei"/>
                          <a:cs typeface="Microsoft JhengHei"/>
                        </a:rPr>
                        <a:t>歲以下年輕族群，加強相關衛教宣導等防治作為，</a:t>
                      </a:r>
                      <a:r>
                        <a:rPr sz="1550" b="1" spc="15" dirty="0">
                          <a:solidFill>
                            <a:srgbClr val="0070C0"/>
                          </a:solidFill>
                          <a:latin typeface="Microsoft JhengHei"/>
                          <a:cs typeface="Microsoft JhengHei"/>
                        </a:rPr>
                        <a:t>⿎勵⺠眾多加利用各式篩檢資源進行</a:t>
                      </a:r>
                      <a:r>
                        <a:rPr sz="1550" b="1" spc="5" dirty="0">
                          <a:solidFill>
                            <a:srgbClr val="0070C0"/>
                          </a:solidFill>
                          <a:latin typeface="Microsoft JhengHei"/>
                          <a:cs typeface="Microsoft JhengHei"/>
                        </a:rPr>
                        <a:t>HIV</a:t>
                      </a:r>
                      <a:r>
                        <a:rPr sz="1550" b="1" spc="15" dirty="0">
                          <a:solidFill>
                            <a:srgbClr val="0070C0"/>
                          </a:solidFill>
                          <a:latin typeface="Microsoft JhengHei"/>
                          <a:cs typeface="Microsoft JhengHei"/>
                        </a:rPr>
                        <a:t>篩檢</a:t>
                      </a:r>
                      <a:r>
                        <a:rPr sz="1550" spc="15" dirty="0">
                          <a:latin typeface="Microsoft JhengHei"/>
                          <a:cs typeface="Microsoft JhengHei"/>
                        </a:rPr>
                        <a:t>，包括：自我篩檢、匿名篩檢、多元性別友善</a:t>
                      </a:r>
                      <a:r>
                        <a:rPr sz="1550" spc="10" dirty="0">
                          <a:latin typeface="Microsoft JhengHei"/>
                          <a:cs typeface="Microsoft JhengHei"/>
                        </a:rPr>
                        <a:t>服務中心篩檢、各縣市衛生局</a:t>
                      </a:r>
                      <a:r>
                        <a:rPr sz="1550" dirty="0">
                          <a:latin typeface="Microsoft JhengHei"/>
                          <a:cs typeface="Microsoft JhengHei"/>
                        </a:rPr>
                        <a:t>(</a:t>
                      </a:r>
                      <a:r>
                        <a:rPr sz="1550" spc="10" dirty="0">
                          <a:latin typeface="Microsoft JhengHei"/>
                          <a:cs typeface="Microsoft JhengHei"/>
                        </a:rPr>
                        <a:t>所</a:t>
                      </a:r>
                      <a:r>
                        <a:rPr sz="1550" dirty="0">
                          <a:latin typeface="Microsoft JhengHei"/>
                          <a:cs typeface="Microsoft JhengHei"/>
                        </a:rPr>
                        <a:t>)</a:t>
                      </a:r>
                      <a:r>
                        <a:rPr sz="1550" spc="10" dirty="0">
                          <a:latin typeface="Microsoft JhengHei"/>
                          <a:cs typeface="Microsoft JhengHei"/>
                        </a:rPr>
                        <a:t>與⺠間團體之社區外展篩檢等</a:t>
                      </a:r>
                      <a:r>
                        <a:rPr sz="1550" spc="15" dirty="0">
                          <a:latin typeface="Microsoft JhengHei"/>
                          <a:cs typeface="Microsoft JhengHei"/>
                        </a:rPr>
                        <a:t>，</a:t>
                      </a:r>
                      <a:r>
                        <a:rPr sz="1550" b="1" spc="15" dirty="0">
                          <a:solidFill>
                            <a:srgbClr val="0070C0"/>
                          </a:solidFill>
                          <a:latin typeface="Microsoft JhengHei"/>
                          <a:cs typeface="Microsoft JhengHei"/>
                        </a:rPr>
                        <a:t>以瞭解自身健康狀態</a:t>
                      </a:r>
                      <a:r>
                        <a:rPr sz="1550" spc="15" dirty="0">
                          <a:latin typeface="Microsoft JhengHei"/>
                          <a:cs typeface="Microsoft JhengHei"/>
                        </a:rPr>
                        <a:t>。</a:t>
                      </a:r>
                      <a:endParaRPr sz="1550">
                        <a:latin typeface="Microsoft JhengHei"/>
                        <a:cs typeface="Microsoft JhengHei"/>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extLst>
                  <a:ext uri="{0D108BD9-81ED-4DB2-BD59-A6C34878D82A}">
                    <a16:rowId xmlns:a16="http://schemas.microsoft.com/office/drawing/2014/main" val="10003"/>
                  </a:ext>
                </a:extLst>
              </a:tr>
              <a:tr h="873760">
                <a:tc>
                  <a:txBody>
                    <a:bodyPr/>
                    <a:lstStyle/>
                    <a:p>
                      <a:pPr>
                        <a:lnSpc>
                          <a:spcPct val="100000"/>
                        </a:lnSpc>
                        <a:spcBef>
                          <a:spcPts val="25"/>
                        </a:spcBef>
                      </a:pPr>
                      <a:endParaRPr sz="1950">
                        <a:latin typeface="Times New Roman"/>
                        <a:cs typeface="Times New Roman"/>
                      </a:endParaRPr>
                    </a:p>
                    <a:p>
                      <a:pPr algn="ctr">
                        <a:lnSpc>
                          <a:spcPct val="100000"/>
                        </a:lnSpc>
                      </a:pPr>
                      <a:r>
                        <a:rPr sz="1750" b="1" spc="-10" dirty="0">
                          <a:latin typeface="Microsoft JhengHei"/>
                          <a:cs typeface="Microsoft JhengHei"/>
                        </a:rPr>
                        <a:t>加速確診時效</a:t>
                      </a:r>
                      <a:endParaRPr sz="1750">
                        <a:latin typeface="Microsoft JhengHei"/>
                        <a:cs typeface="Microsoft JhengHei"/>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a:txBody>
                    <a:bodyPr/>
                    <a:lstStyle/>
                    <a:p>
                      <a:pPr marL="79375" marR="276225" algn="just">
                        <a:lnSpc>
                          <a:spcPct val="112100"/>
                        </a:lnSpc>
                        <a:spcBef>
                          <a:spcPts val="100"/>
                        </a:spcBef>
                      </a:pPr>
                      <a:r>
                        <a:rPr sz="1550" dirty="0">
                          <a:latin typeface="Microsoft JhengHei"/>
                          <a:cs typeface="Microsoft JhengHei"/>
                        </a:rPr>
                        <a:t>為加速確認時效，</a:t>
                      </a:r>
                      <a:r>
                        <a:rPr sz="1550" b="1" dirty="0">
                          <a:solidFill>
                            <a:srgbClr val="0070C0"/>
                          </a:solidFill>
                          <a:latin typeface="Microsoft JhengHei"/>
                          <a:cs typeface="Microsoft JhengHei"/>
                        </a:rPr>
                        <a:t>請各單位如有執行HIV檢驗相關業務時，請依疾管署「愛滋防治工作手冊第</a:t>
                      </a:r>
                      <a:r>
                        <a:rPr sz="1550" b="1" spc="-50" dirty="0">
                          <a:solidFill>
                            <a:srgbClr val="0070C0"/>
                          </a:solidFill>
                          <a:latin typeface="Microsoft JhengHei"/>
                          <a:cs typeface="Microsoft JhengHei"/>
                        </a:rPr>
                        <a:t>2</a:t>
                      </a:r>
                      <a:r>
                        <a:rPr sz="1550" b="1" dirty="0">
                          <a:solidFill>
                            <a:srgbClr val="0070C0"/>
                          </a:solidFill>
                          <a:latin typeface="Microsoft JhengHei"/>
                          <a:cs typeface="Microsoft JhengHei"/>
                        </a:rPr>
                        <a:t>章-HIV檢驗及諮詢服務」規範辦理，提升檢驗品質及準確度，並加速初步檢驗至確診時效</a:t>
                      </a:r>
                      <a:r>
                        <a:rPr sz="1550" dirty="0">
                          <a:latin typeface="Microsoft JhengHei"/>
                          <a:cs typeface="Microsoft JhengHei"/>
                        </a:rPr>
                        <a:t>，</a:t>
                      </a:r>
                      <a:r>
                        <a:rPr sz="1550" spc="-50" dirty="0">
                          <a:latin typeface="Microsoft JhengHei"/>
                          <a:cs typeface="Microsoft JhengHei"/>
                        </a:rPr>
                        <a:t>使</a:t>
                      </a:r>
                      <a:r>
                        <a:rPr sz="1550" dirty="0">
                          <a:latin typeface="Microsoft JhengHei"/>
                          <a:cs typeface="Microsoft JhengHei"/>
                        </a:rPr>
                        <a:t>感染者及早確診、及時銜接治療，降低失聯比率，提升愛滋防治成效</a:t>
                      </a:r>
                      <a:r>
                        <a:rPr sz="1550" spc="-50" dirty="0">
                          <a:latin typeface="Microsoft JhengHei"/>
                          <a:cs typeface="Microsoft JhengHei"/>
                        </a:rPr>
                        <a:t>。</a:t>
                      </a:r>
                      <a:endParaRPr sz="1550">
                        <a:latin typeface="Microsoft JhengHei"/>
                        <a:cs typeface="Microsoft JhengHei"/>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extLst>
                  <a:ext uri="{0D108BD9-81ED-4DB2-BD59-A6C34878D82A}">
                    <a16:rowId xmlns:a16="http://schemas.microsoft.com/office/drawing/2014/main" val="10004"/>
                  </a:ext>
                </a:extLst>
              </a:tr>
              <a:tr h="381000">
                <a:tc>
                  <a:txBody>
                    <a:bodyPr/>
                    <a:lstStyle/>
                    <a:p>
                      <a:pPr algn="ctr">
                        <a:lnSpc>
                          <a:spcPct val="100000"/>
                        </a:lnSpc>
                        <a:spcBef>
                          <a:spcPts val="325"/>
                        </a:spcBef>
                      </a:pPr>
                      <a:r>
                        <a:rPr sz="1750" b="1" spc="-15" dirty="0">
                          <a:latin typeface="Microsoft JhengHei"/>
                          <a:cs typeface="Microsoft JhengHei"/>
                        </a:rPr>
                        <a:t>藥愛防治</a:t>
                      </a:r>
                      <a:endParaRPr sz="1750">
                        <a:latin typeface="Microsoft JhengHei"/>
                        <a:cs typeface="Microsoft JhengHe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tc>
                  <a:txBody>
                    <a:bodyPr/>
                    <a:lstStyle/>
                    <a:p>
                      <a:pPr marL="79375" marR="103505">
                        <a:lnSpc>
                          <a:spcPct val="100000"/>
                        </a:lnSpc>
                        <a:spcBef>
                          <a:spcPts val="470"/>
                        </a:spcBef>
                      </a:pPr>
                      <a:r>
                        <a:rPr sz="1550" dirty="0">
                          <a:latin typeface="Microsoft JhengHei"/>
                          <a:cs typeface="Microsoft JhengHei"/>
                        </a:rPr>
                        <a:t>結合藥癮、社政、⺠間團體等相關單位，</a:t>
                      </a:r>
                      <a:r>
                        <a:rPr sz="1550" b="1" dirty="0">
                          <a:solidFill>
                            <a:srgbClr val="0070C0"/>
                          </a:solidFill>
                          <a:latin typeface="Microsoft JhengHei"/>
                          <a:cs typeface="Microsoft JhengHei"/>
                        </a:rPr>
                        <a:t>提供藥癮者轉介藥癮戒治服務、HIV檢驗及支持資源</a:t>
                      </a:r>
                      <a:r>
                        <a:rPr sz="1550" spc="-50" dirty="0">
                          <a:latin typeface="Microsoft JhengHei"/>
                          <a:cs typeface="Microsoft JhengHei"/>
                        </a:rPr>
                        <a:t>。</a:t>
                      </a:r>
                      <a:endParaRPr sz="1550">
                        <a:latin typeface="Microsoft JhengHei"/>
                        <a:cs typeface="Microsoft JhengHei"/>
                      </a:endParaRPr>
                    </a:p>
                  </a:txBody>
                  <a:tcPr marL="0" marR="0" marT="59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5E3CF"/>
                    </a:solidFill>
                  </a:tcPr>
                </a:tc>
                <a:extLst>
                  <a:ext uri="{0D108BD9-81ED-4DB2-BD59-A6C34878D82A}">
                    <a16:rowId xmlns:a16="http://schemas.microsoft.com/office/drawing/2014/main" val="10005"/>
                  </a:ext>
                </a:extLst>
              </a:tr>
              <a:tr h="873760">
                <a:tc>
                  <a:txBody>
                    <a:bodyPr/>
                    <a:lstStyle/>
                    <a:p>
                      <a:pPr>
                        <a:lnSpc>
                          <a:spcPct val="100000"/>
                        </a:lnSpc>
                        <a:spcBef>
                          <a:spcPts val="25"/>
                        </a:spcBef>
                      </a:pPr>
                      <a:endParaRPr sz="1950">
                        <a:latin typeface="Times New Roman"/>
                        <a:cs typeface="Times New Roman"/>
                      </a:endParaRPr>
                    </a:p>
                    <a:p>
                      <a:pPr algn="ctr">
                        <a:lnSpc>
                          <a:spcPct val="100000"/>
                        </a:lnSpc>
                      </a:pPr>
                      <a:r>
                        <a:rPr sz="1750" b="1" spc="-15" dirty="0">
                          <a:latin typeface="Microsoft JhengHei"/>
                          <a:cs typeface="Microsoft JhengHei"/>
                        </a:rPr>
                        <a:t>好好治療</a:t>
                      </a:r>
                      <a:endParaRPr sz="1750">
                        <a:latin typeface="Microsoft JhengHei"/>
                        <a:cs typeface="Microsoft JhengHei"/>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a:txBody>
                    <a:bodyPr/>
                    <a:lstStyle/>
                    <a:p>
                      <a:pPr marL="79375" marR="133350">
                        <a:lnSpc>
                          <a:spcPct val="112300"/>
                        </a:lnSpc>
                        <a:spcBef>
                          <a:spcPts val="100"/>
                        </a:spcBef>
                      </a:pPr>
                      <a:r>
                        <a:rPr sz="1550" b="1" dirty="0">
                          <a:solidFill>
                            <a:srgbClr val="0070C0"/>
                          </a:solidFill>
                          <a:latin typeface="Microsoft JhengHei"/>
                          <a:cs typeface="Microsoft JhengHei"/>
                        </a:rPr>
                        <a:t>我國95%已服藥感染者達病毒量測不到</a:t>
                      </a:r>
                      <a:r>
                        <a:rPr sz="1550" b="1" dirty="0">
                          <a:latin typeface="Microsoft JhengHei"/>
                          <a:cs typeface="Microsoft JhengHei"/>
                        </a:rPr>
                        <a:t>，</a:t>
                      </a:r>
                      <a:r>
                        <a:rPr sz="1550" b="1" dirty="0">
                          <a:solidFill>
                            <a:srgbClr val="0070C0"/>
                          </a:solidFill>
                          <a:latin typeface="Microsoft JhengHei"/>
                          <a:cs typeface="Microsoft JhengHei"/>
                        </a:rPr>
                        <a:t>請於教育訓練課程納入最新愛滋科學與醫學實證新知</a:t>
                      </a:r>
                      <a:r>
                        <a:rPr sz="1550" spc="-50" dirty="0">
                          <a:latin typeface="Microsoft JhengHei"/>
                          <a:cs typeface="Microsoft JhengHei"/>
                        </a:rPr>
                        <a:t>，</a:t>
                      </a:r>
                      <a:r>
                        <a:rPr sz="1550" dirty="0">
                          <a:latin typeface="Microsoft JhengHei"/>
                          <a:cs typeface="Microsoft JhengHei"/>
                        </a:rPr>
                        <a:t>並強化對於</a:t>
                      </a:r>
                      <a:r>
                        <a:rPr sz="1550" b="1" dirty="0">
                          <a:solidFill>
                            <a:srgbClr val="0070C0"/>
                          </a:solidFill>
                          <a:latin typeface="Microsoft JhengHei"/>
                          <a:cs typeface="Microsoft JhengHei"/>
                        </a:rPr>
                        <a:t>穩定服藥治療且病毒量維持良好控制的感染者，不會透過性行為傳染愛滋病毒</a:t>
                      </a:r>
                      <a:r>
                        <a:rPr sz="1550" dirty="0">
                          <a:latin typeface="Microsoft JhengHei"/>
                          <a:cs typeface="Microsoft JhengHei"/>
                        </a:rPr>
                        <a:t>的</a:t>
                      </a:r>
                      <a:r>
                        <a:rPr sz="1550" spc="-50" dirty="0">
                          <a:latin typeface="Microsoft JhengHei"/>
                          <a:cs typeface="Microsoft JhengHei"/>
                        </a:rPr>
                        <a:t>認</a:t>
                      </a:r>
                      <a:endParaRPr sz="1550">
                        <a:latin typeface="Microsoft JhengHei"/>
                        <a:cs typeface="Microsoft JhengHei"/>
                      </a:endParaRPr>
                    </a:p>
                    <a:p>
                      <a:pPr marL="79375">
                        <a:lnSpc>
                          <a:spcPct val="100000"/>
                        </a:lnSpc>
                        <a:spcBef>
                          <a:spcPts val="220"/>
                        </a:spcBef>
                        <a:tabLst>
                          <a:tab pos="8496935" algn="l"/>
                        </a:tabLst>
                      </a:pPr>
                      <a:r>
                        <a:rPr sz="1550" dirty="0">
                          <a:latin typeface="Microsoft JhengHei"/>
                          <a:cs typeface="Microsoft JhengHei"/>
                        </a:rPr>
                        <a:t>知，以提升對全⺠愛滋防治正確認知、減少歧視與標籤化</a:t>
                      </a:r>
                      <a:r>
                        <a:rPr sz="1550" spc="390" dirty="0">
                          <a:latin typeface="Microsoft JhengHei"/>
                          <a:cs typeface="Microsoft JhengHei"/>
                        </a:rPr>
                        <a:t> </a:t>
                      </a:r>
                      <a:r>
                        <a:rPr sz="1550" spc="-50" dirty="0">
                          <a:latin typeface="Microsoft JhengHei"/>
                          <a:cs typeface="Microsoft JhengHei"/>
                        </a:rPr>
                        <a:t>。</a:t>
                      </a:r>
                      <a:r>
                        <a:rPr sz="1550" dirty="0">
                          <a:latin typeface="Microsoft JhengHei"/>
                          <a:cs typeface="Microsoft JhengHei"/>
                        </a:rPr>
                        <a:t>	</a:t>
                      </a:r>
                      <a:r>
                        <a:rPr sz="1575" spc="-37" baseline="-39682" dirty="0">
                          <a:solidFill>
                            <a:srgbClr val="252525"/>
                          </a:solidFill>
                          <a:latin typeface="Microsoft JhengHei"/>
                          <a:cs typeface="Microsoft JhengHei"/>
                        </a:rPr>
                        <a:t>16</a:t>
                      </a:r>
                      <a:endParaRPr sz="1575" baseline="-39682">
                        <a:latin typeface="Microsoft JhengHei"/>
                        <a:cs typeface="Microsoft JhengHei"/>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34017" y="1793684"/>
            <a:ext cx="3629126" cy="1805240"/>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1404499" y="1082294"/>
            <a:ext cx="4434840" cy="506730"/>
          </a:xfrm>
          <a:prstGeom prst="rect">
            <a:avLst/>
          </a:prstGeom>
        </p:spPr>
        <p:txBody>
          <a:bodyPr vert="horz" wrap="square" lIns="0" tIns="13335" rIns="0" bIns="0" rtlCol="0">
            <a:spAutoFit/>
          </a:bodyPr>
          <a:lstStyle/>
          <a:p>
            <a:pPr marL="12700">
              <a:lnSpc>
                <a:spcPct val="100000"/>
              </a:lnSpc>
              <a:spcBef>
                <a:spcPts val="105"/>
              </a:spcBef>
            </a:pPr>
            <a:r>
              <a:rPr spc="-5" dirty="0"/>
              <a:t>教育訓練影片製作及推廣</a:t>
            </a:r>
          </a:p>
        </p:txBody>
      </p:sp>
      <p:pic>
        <p:nvPicPr>
          <p:cNvPr id="5" name="object 5"/>
          <p:cNvPicPr/>
          <p:nvPr/>
        </p:nvPicPr>
        <p:blipFill>
          <a:blip r:embed="rId3" cstate="print"/>
          <a:stretch>
            <a:fillRect/>
          </a:stretch>
        </p:blipFill>
        <p:spPr>
          <a:xfrm>
            <a:off x="6900477" y="3668615"/>
            <a:ext cx="3629126" cy="2669352"/>
          </a:xfrm>
          <a:prstGeom prst="rect">
            <a:avLst/>
          </a:prstGeom>
        </p:spPr>
      </p:pic>
      <p:sp>
        <p:nvSpPr>
          <p:cNvPr id="6" name="object 6"/>
          <p:cNvSpPr txBox="1"/>
          <p:nvPr/>
        </p:nvSpPr>
        <p:spPr>
          <a:xfrm>
            <a:off x="7025011" y="1747742"/>
            <a:ext cx="3456940" cy="4493895"/>
          </a:xfrm>
          <a:prstGeom prst="rect">
            <a:avLst/>
          </a:prstGeom>
        </p:spPr>
        <p:txBody>
          <a:bodyPr vert="horz" wrap="square" lIns="0" tIns="100965" rIns="0" bIns="0" rtlCol="0">
            <a:spAutoFit/>
          </a:bodyPr>
          <a:lstStyle/>
          <a:p>
            <a:pPr marL="45085">
              <a:lnSpc>
                <a:spcPct val="100000"/>
              </a:lnSpc>
              <a:spcBef>
                <a:spcPts val="795"/>
              </a:spcBef>
            </a:pPr>
            <a:r>
              <a:rPr sz="2450" b="1" spc="-10" dirty="0">
                <a:solidFill>
                  <a:srgbClr val="3F3F3F"/>
                </a:solidFill>
                <a:latin typeface="Microsoft JhengHei"/>
                <a:cs typeface="Microsoft JhengHei"/>
              </a:rPr>
              <a:t>愛滋防治工作手冊</a:t>
            </a:r>
            <a:endParaRPr sz="2450">
              <a:latin typeface="Microsoft JhengHei"/>
              <a:cs typeface="Microsoft JhengHei"/>
            </a:endParaRPr>
          </a:p>
          <a:p>
            <a:pPr marL="44450" marR="194945" algn="just">
              <a:lnSpc>
                <a:spcPct val="100000"/>
              </a:lnSpc>
              <a:spcBef>
                <a:spcPts val="405"/>
              </a:spcBef>
            </a:pPr>
            <a:r>
              <a:rPr sz="1400" b="1" spc="-10" dirty="0">
                <a:solidFill>
                  <a:srgbClr val="4F82BD"/>
                </a:solidFill>
                <a:latin typeface="Microsoft JhengHei"/>
                <a:cs typeface="Microsoft JhengHei"/>
              </a:rPr>
              <a:t>包括預防策略、HIV</a:t>
            </a:r>
            <a:r>
              <a:rPr sz="1400" b="1" spc="-15" dirty="0">
                <a:solidFill>
                  <a:srgbClr val="4F82BD"/>
                </a:solidFill>
                <a:latin typeface="Microsoft JhengHei"/>
                <a:cs typeface="Microsoft JhengHei"/>
              </a:rPr>
              <a:t>檢驗與諮詢服務、個案通報、個案管理、伴侶服務、感染者權</a:t>
            </a:r>
            <a:r>
              <a:rPr sz="1400" b="1" spc="-10" dirty="0">
                <a:solidFill>
                  <a:srgbClr val="4F82BD"/>
                </a:solidFill>
                <a:latin typeface="Microsoft JhengHei"/>
                <a:cs typeface="Microsoft JhengHei"/>
              </a:rPr>
              <a:t>益保障等章節</a:t>
            </a:r>
            <a:endParaRPr sz="1400">
              <a:latin typeface="Microsoft JhengHei"/>
              <a:cs typeface="Microsoft JhengHei"/>
            </a:endParaRPr>
          </a:p>
          <a:p>
            <a:pPr marL="44450" algn="just">
              <a:lnSpc>
                <a:spcPct val="100000"/>
              </a:lnSpc>
              <a:spcBef>
                <a:spcPts val="795"/>
              </a:spcBef>
            </a:pPr>
            <a:r>
              <a:rPr sz="1400" b="1" dirty="0">
                <a:solidFill>
                  <a:srgbClr val="C00000"/>
                </a:solidFill>
                <a:latin typeface="Microsoft JhengHei"/>
                <a:cs typeface="Microsoft JhengHei"/>
              </a:rPr>
              <a:t>e</a:t>
            </a:r>
            <a:r>
              <a:rPr sz="1400" b="1" spc="85" dirty="0">
                <a:solidFill>
                  <a:srgbClr val="C00000"/>
                </a:solidFill>
                <a:latin typeface="Microsoft JhengHei"/>
                <a:cs typeface="Microsoft JhengHei"/>
              </a:rPr>
              <a:t>等公務園</a:t>
            </a:r>
            <a:r>
              <a:rPr sz="900" b="1" u="sng" spc="-10" dirty="0">
                <a:solidFill>
                  <a:srgbClr val="0563C1"/>
                </a:solidFill>
                <a:uFill>
                  <a:solidFill>
                    <a:srgbClr val="0563C1"/>
                  </a:solidFill>
                </a:uFill>
                <a:latin typeface="Microsoft JhengHei"/>
                <a:cs typeface="Microsoft JhengHei"/>
              </a:rPr>
              <a:t>https://elearn.hrd.gov.tw/mooc/index.php</a:t>
            </a:r>
            <a:endParaRPr sz="900">
              <a:latin typeface="Microsoft JhengHei"/>
              <a:cs typeface="Microsoft JhengHei"/>
            </a:endParaRPr>
          </a:p>
          <a:p>
            <a:pPr marL="44450">
              <a:lnSpc>
                <a:spcPct val="100000"/>
              </a:lnSpc>
              <a:spcBef>
                <a:spcPts val="265"/>
              </a:spcBef>
            </a:pPr>
            <a:r>
              <a:rPr sz="1400" b="1" spc="-15" dirty="0">
                <a:solidFill>
                  <a:srgbClr val="C00000"/>
                </a:solidFill>
                <a:latin typeface="Microsoft JhengHei"/>
                <a:cs typeface="Microsoft JhengHei"/>
              </a:rPr>
              <a:t>首頁/查詢「愛滋防治工作手冊」</a:t>
            </a:r>
            <a:endParaRPr sz="1400">
              <a:latin typeface="Microsoft JhengHei"/>
              <a:cs typeface="Microsoft JhengHei"/>
            </a:endParaRPr>
          </a:p>
          <a:p>
            <a:pPr>
              <a:lnSpc>
                <a:spcPct val="100000"/>
              </a:lnSpc>
              <a:spcBef>
                <a:spcPts val="45"/>
              </a:spcBef>
            </a:pPr>
            <a:endParaRPr sz="1050">
              <a:latin typeface="Microsoft JhengHei"/>
              <a:cs typeface="Microsoft JhengHei"/>
            </a:endParaRPr>
          </a:p>
          <a:p>
            <a:pPr marL="25400">
              <a:lnSpc>
                <a:spcPct val="100000"/>
              </a:lnSpc>
              <a:spcBef>
                <a:spcPts val="5"/>
              </a:spcBef>
            </a:pPr>
            <a:r>
              <a:rPr sz="2350" b="1" spc="-10" dirty="0">
                <a:solidFill>
                  <a:srgbClr val="3F3F3F"/>
                </a:solidFill>
                <a:latin typeface="Microsoft JhengHei"/>
                <a:cs typeface="Microsoft JhengHei"/>
              </a:rPr>
              <a:t>⻑期照顧相關⼈員</a:t>
            </a:r>
            <a:endParaRPr sz="2350">
              <a:latin typeface="Microsoft JhengHei"/>
              <a:cs typeface="Microsoft JhengHei"/>
            </a:endParaRPr>
          </a:p>
          <a:p>
            <a:pPr marL="25400">
              <a:lnSpc>
                <a:spcPct val="100000"/>
              </a:lnSpc>
              <a:spcBef>
                <a:spcPts val="15"/>
              </a:spcBef>
            </a:pPr>
            <a:r>
              <a:rPr sz="2350" b="1" spc="-15" dirty="0">
                <a:solidFill>
                  <a:srgbClr val="3F3F3F"/>
                </a:solidFill>
                <a:latin typeface="Microsoft JhengHei"/>
                <a:cs typeface="Microsoft JhengHei"/>
              </a:rPr>
              <a:t>愛滋防治知能及防護措施</a:t>
            </a:r>
            <a:endParaRPr sz="2350">
              <a:latin typeface="Microsoft JhengHei"/>
              <a:cs typeface="Microsoft JhengHei"/>
            </a:endParaRPr>
          </a:p>
          <a:p>
            <a:pPr marL="12700" marR="69850" algn="just">
              <a:lnSpc>
                <a:spcPct val="107600"/>
              </a:lnSpc>
              <a:spcBef>
                <a:spcPts val="295"/>
              </a:spcBef>
            </a:pPr>
            <a:r>
              <a:rPr sz="1550" b="1" dirty="0">
                <a:solidFill>
                  <a:srgbClr val="C00000"/>
                </a:solidFill>
                <a:latin typeface="Microsoft JhengHei"/>
                <a:cs typeface="Microsoft JhengHei"/>
              </a:rPr>
              <a:t>e等公務園 </a:t>
            </a:r>
            <a:r>
              <a:rPr sz="900" b="1" u="sng" spc="-10" dirty="0">
                <a:solidFill>
                  <a:srgbClr val="0563C1"/>
                </a:solidFill>
                <a:uFill>
                  <a:solidFill>
                    <a:srgbClr val="0563C1"/>
                  </a:solidFill>
                </a:uFill>
                <a:latin typeface="Microsoft JhengHei"/>
                <a:cs typeface="Microsoft JhengHei"/>
              </a:rPr>
              <a:t>https://elearn.hrd.gov.tw/mooc/index.php</a:t>
            </a:r>
            <a:r>
              <a:rPr sz="1400" b="1" spc="-5" dirty="0">
                <a:solidFill>
                  <a:srgbClr val="C00000"/>
                </a:solidFill>
                <a:latin typeface="Microsoft JhengHei"/>
                <a:cs typeface="Microsoft JhengHei"/>
              </a:rPr>
              <a:t>首頁/查詢「⻑期照顧相關⼈員-愛滋防治知</a:t>
            </a:r>
            <a:r>
              <a:rPr sz="1400" b="1" spc="-10" dirty="0">
                <a:solidFill>
                  <a:srgbClr val="C00000"/>
                </a:solidFill>
                <a:latin typeface="Microsoft JhengHei"/>
                <a:cs typeface="Microsoft JhengHei"/>
              </a:rPr>
              <a:t>能及防護措施」</a:t>
            </a:r>
            <a:endParaRPr sz="1400">
              <a:latin typeface="Microsoft JhengHei"/>
              <a:cs typeface="Microsoft JhengHei"/>
            </a:endParaRPr>
          </a:p>
          <a:p>
            <a:pPr marL="12700">
              <a:lnSpc>
                <a:spcPct val="100000"/>
              </a:lnSpc>
              <a:spcBef>
                <a:spcPts val="1075"/>
              </a:spcBef>
            </a:pPr>
            <a:r>
              <a:rPr sz="1550" b="1" spc="-10" dirty="0">
                <a:solidFill>
                  <a:srgbClr val="E46C0A"/>
                </a:solidFill>
                <a:latin typeface="Microsoft JhengHei"/>
                <a:cs typeface="Microsoft JhengHei"/>
              </a:rPr>
              <a:t>YouTube</a:t>
            </a:r>
            <a:endParaRPr sz="1550">
              <a:latin typeface="Microsoft JhengHei"/>
              <a:cs typeface="Microsoft JhengHei"/>
            </a:endParaRPr>
          </a:p>
          <a:p>
            <a:pPr marL="12700">
              <a:lnSpc>
                <a:spcPct val="100000"/>
              </a:lnSpc>
              <a:spcBef>
                <a:spcPts val="275"/>
              </a:spcBef>
            </a:pPr>
            <a:r>
              <a:rPr sz="1400" b="1" spc="-5" dirty="0">
                <a:solidFill>
                  <a:srgbClr val="E46C0A"/>
                </a:solidFill>
                <a:latin typeface="Microsoft JhengHei"/>
                <a:cs typeface="Microsoft JhengHei"/>
              </a:rPr>
              <a:t>網址：</a:t>
            </a:r>
            <a:r>
              <a:rPr sz="1200" b="1" u="sng" spc="-10" dirty="0">
                <a:solidFill>
                  <a:srgbClr val="0070C0"/>
                </a:solidFill>
                <a:uFill>
                  <a:solidFill>
                    <a:srgbClr val="0070C0"/>
                  </a:solidFill>
                </a:uFill>
                <a:latin typeface="Microsoft JhengHei"/>
                <a:cs typeface="Microsoft JhengHei"/>
              </a:rPr>
              <a:t>https://reurl.cc/LN3QNX</a:t>
            </a:r>
            <a:endParaRPr sz="1200">
              <a:latin typeface="Microsoft JhengHei"/>
              <a:cs typeface="Microsoft JhengHei"/>
            </a:endParaRPr>
          </a:p>
          <a:p>
            <a:pPr marL="12700" marR="5080">
              <a:lnSpc>
                <a:spcPct val="102499"/>
              </a:lnSpc>
              <a:spcBef>
                <a:spcPts val="260"/>
              </a:spcBef>
            </a:pPr>
            <a:r>
              <a:rPr sz="1200" b="1" dirty="0">
                <a:solidFill>
                  <a:srgbClr val="E46C0A"/>
                </a:solidFill>
                <a:latin typeface="Microsoft JhengHei"/>
                <a:cs typeface="Microsoft JhengHei"/>
              </a:rPr>
              <a:t>至</a:t>
            </a:r>
            <a:r>
              <a:rPr sz="1200" b="1" spc="-30" dirty="0">
                <a:solidFill>
                  <a:srgbClr val="E46C0A"/>
                </a:solidFill>
                <a:latin typeface="Microsoft JhengHei"/>
                <a:cs typeface="Microsoft JhengHei"/>
              </a:rPr>
              <a:t>YouTube</a:t>
            </a:r>
            <a:r>
              <a:rPr sz="1200" b="1" dirty="0">
                <a:solidFill>
                  <a:srgbClr val="E46C0A"/>
                </a:solidFill>
                <a:latin typeface="Microsoft JhengHei"/>
                <a:cs typeface="Microsoft JhengHei"/>
              </a:rPr>
              <a:t>首頁/搜尋「⻑期照顧相關⼈員-愛滋</a:t>
            </a:r>
            <a:r>
              <a:rPr sz="1200" b="1" spc="-50" dirty="0">
                <a:solidFill>
                  <a:srgbClr val="E46C0A"/>
                </a:solidFill>
                <a:latin typeface="Microsoft JhengHei"/>
                <a:cs typeface="Microsoft JhengHei"/>
              </a:rPr>
              <a:t>防</a:t>
            </a:r>
            <a:r>
              <a:rPr sz="1200" b="1" dirty="0">
                <a:solidFill>
                  <a:srgbClr val="E46C0A"/>
                </a:solidFill>
                <a:latin typeface="Microsoft JhengHei"/>
                <a:cs typeface="Microsoft JhengHei"/>
              </a:rPr>
              <a:t>治知能及防護措施</a:t>
            </a:r>
            <a:r>
              <a:rPr sz="1200" b="1" spc="-50" dirty="0">
                <a:solidFill>
                  <a:srgbClr val="E46C0A"/>
                </a:solidFill>
                <a:latin typeface="Microsoft JhengHei"/>
                <a:cs typeface="Microsoft JhengHei"/>
              </a:rPr>
              <a:t>」</a:t>
            </a:r>
            <a:endParaRPr sz="1200">
              <a:latin typeface="Microsoft JhengHei"/>
              <a:cs typeface="Microsoft JhengHei"/>
            </a:endParaRPr>
          </a:p>
        </p:txBody>
      </p:sp>
      <p:pic>
        <p:nvPicPr>
          <p:cNvPr id="7" name="object 7"/>
          <p:cNvPicPr/>
          <p:nvPr/>
        </p:nvPicPr>
        <p:blipFill>
          <a:blip r:embed="rId4" cstate="print"/>
          <a:stretch>
            <a:fillRect/>
          </a:stretch>
        </p:blipFill>
        <p:spPr>
          <a:xfrm>
            <a:off x="2540393" y="5289803"/>
            <a:ext cx="2045970" cy="1151382"/>
          </a:xfrm>
          <a:prstGeom prst="rect">
            <a:avLst/>
          </a:prstGeom>
        </p:spPr>
      </p:pic>
      <p:grpSp>
        <p:nvGrpSpPr>
          <p:cNvPr id="8" name="object 8"/>
          <p:cNvGrpSpPr/>
          <p:nvPr/>
        </p:nvGrpSpPr>
        <p:grpSpPr>
          <a:xfrm>
            <a:off x="137045" y="941832"/>
            <a:ext cx="6772909" cy="4277360"/>
            <a:chOff x="137045" y="941832"/>
            <a:chExt cx="6772909" cy="4277360"/>
          </a:xfrm>
        </p:grpSpPr>
        <p:pic>
          <p:nvPicPr>
            <p:cNvPr id="9" name="object 9"/>
            <p:cNvPicPr/>
            <p:nvPr/>
          </p:nvPicPr>
          <p:blipFill>
            <a:blip r:embed="rId5" cstate="print"/>
            <a:stretch>
              <a:fillRect/>
            </a:stretch>
          </p:blipFill>
          <p:spPr>
            <a:xfrm>
              <a:off x="283349" y="941832"/>
              <a:ext cx="757427" cy="757427"/>
            </a:xfrm>
            <a:prstGeom prst="rect">
              <a:avLst/>
            </a:prstGeom>
          </p:spPr>
        </p:pic>
        <p:pic>
          <p:nvPicPr>
            <p:cNvPr id="10" name="object 10"/>
            <p:cNvPicPr/>
            <p:nvPr/>
          </p:nvPicPr>
          <p:blipFill>
            <a:blip r:embed="rId6" cstate="print"/>
            <a:stretch>
              <a:fillRect/>
            </a:stretch>
          </p:blipFill>
          <p:spPr>
            <a:xfrm>
              <a:off x="137045" y="3573780"/>
              <a:ext cx="6772656" cy="1645157"/>
            </a:xfrm>
            <a:prstGeom prst="rect">
              <a:avLst/>
            </a:prstGeom>
          </p:spPr>
        </p:pic>
        <p:pic>
          <p:nvPicPr>
            <p:cNvPr id="11" name="object 11"/>
            <p:cNvPicPr/>
            <p:nvPr/>
          </p:nvPicPr>
          <p:blipFill>
            <a:blip r:embed="rId7" cstate="print"/>
            <a:stretch>
              <a:fillRect/>
            </a:stretch>
          </p:blipFill>
          <p:spPr>
            <a:xfrm>
              <a:off x="172859" y="1892046"/>
              <a:ext cx="6641417" cy="1635251"/>
            </a:xfrm>
            <a:prstGeom prst="rect">
              <a:avLst/>
            </a:prstGeom>
          </p:spPr>
        </p:pic>
      </p:grpSp>
      <p:sp>
        <p:nvSpPr>
          <p:cNvPr id="12" name="object 12"/>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161</a:t>
            </a:fld>
            <a:endParaRPr spc="-25" dirty="0"/>
          </a:p>
        </p:txBody>
      </p:sp>
      <p:sp>
        <p:nvSpPr>
          <p:cNvPr id="13" name="object 1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511790" cy="4538980"/>
            <a:chOff x="88277" y="795527"/>
            <a:chExt cx="10511790" cy="4538980"/>
          </a:xfrm>
        </p:grpSpPr>
        <p:sp>
          <p:nvSpPr>
            <p:cNvPr id="3" name="object 3"/>
            <p:cNvSpPr/>
            <p:nvPr/>
          </p:nvSpPr>
          <p:spPr>
            <a:xfrm>
              <a:off x="5045087" y="2366010"/>
              <a:ext cx="5554980" cy="2860040"/>
            </a:xfrm>
            <a:custGeom>
              <a:avLst/>
              <a:gdLst/>
              <a:ahLst/>
              <a:cxnLst/>
              <a:rect l="l" t="t" r="r" b="b"/>
              <a:pathLst>
                <a:path w="5554980" h="2860040">
                  <a:moveTo>
                    <a:pt x="5554980" y="2728722"/>
                  </a:moveTo>
                  <a:lnTo>
                    <a:pt x="5554980" y="131826"/>
                  </a:lnTo>
                  <a:lnTo>
                    <a:pt x="5548292" y="90318"/>
                  </a:lnTo>
                  <a:lnTo>
                    <a:pt x="5529645" y="54150"/>
                  </a:lnTo>
                  <a:lnTo>
                    <a:pt x="5501158" y="25554"/>
                  </a:lnTo>
                  <a:lnTo>
                    <a:pt x="5464954" y="6760"/>
                  </a:lnTo>
                  <a:lnTo>
                    <a:pt x="5423154" y="0"/>
                  </a:lnTo>
                  <a:lnTo>
                    <a:pt x="131064" y="0"/>
                  </a:lnTo>
                  <a:lnTo>
                    <a:pt x="80045" y="10417"/>
                  </a:lnTo>
                  <a:lnTo>
                    <a:pt x="38385" y="38766"/>
                  </a:lnTo>
                  <a:lnTo>
                    <a:pt x="10298" y="80688"/>
                  </a:lnTo>
                  <a:lnTo>
                    <a:pt x="0" y="131826"/>
                  </a:lnTo>
                  <a:lnTo>
                    <a:pt x="0" y="2728722"/>
                  </a:lnTo>
                  <a:lnTo>
                    <a:pt x="10298" y="2779740"/>
                  </a:lnTo>
                  <a:lnTo>
                    <a:pt x="38385" y="2821400"/>
                  </a:lnTo>
                  <a:lnTo>
                    <a:pt x="80045" y="2849487"/>
                  </a:lnTo>
                  <a:lnTo>
                    <a:pt x="131064" y="2859786"/>
                  </a:lnTo>
                  <a:lnTo>
                    <a:pt x="5423154" y="2859786"/>
                  </a:lnTo>
                  <a:lnTo>
                    <a:pt x="5474612" y="2849487"/>
                  </a:lnTo>
                  <a:lnTo>
                    <a:pt x="5516499" y="2821400"/>
                  </a:lnTo>
                  <a:lnTo>
                    <a:pt x="5544669" y="2779740"/>
                  </a:lnTo>
                  <a:lnTo>
                    <a:pt x="5554980" y="2728722"/>
                  </a:lnTo>
                  <a:close/>
                </a:path>
              </a:pathLst>
            </a:custGeom>
            <a:solidFill>
              <a:srgbClr val="E2F0D9"/>
            </a:solidFill>
          </p:spPr>
          <p:txBody>
            <a:bodyPr wrap="square" lIns="0" tIns="0" rIns="0" bIns="0" rtlCol="0"/>
            <a:lstStyle/>
            <a:p>
              <a:endParaRPr/>
            </a:p>
          </p:txBody>
        </p:sp>
        <p:sp>
          <p:nvSpPr>
            <p:cNvPr id="4" name="object 4"/>
            <p:cNvSpPr/>
            <p:nvPr/>
          </p:nvSpPr>
          <p:spPr>
            <a:xfrm>
              <a:off x="294779" y="2359152"/>
              <a:ext cx="4672965" cy="2974975"/>
            </a:xfrm>
            <a:custGeom>
              <a:avLst/>
              <a:gdLst/>
              <a:ahLst/>
              <a:cxnLst/>
              <a:rect l="l" t="t" r="r" b="b"/>
              <a:pathLst>
                <a:path w="4672965" h="2974975">
                  <a:moveTo>
                    <a:pt x="4672584" y="2837687"/>
                  </a:moveTo>
                  <a:lnTo>
                    <a:pt x="4672584" y="137159"/>
                  </a:lnTo>
                  <a:lnTo>
                    <a:pt x="4665640" y="93927"/>
                  </a:lnTo>
                  <a:lnTo>
                    <a:pt x="4646298" y="56290"/>
                  </a:lnTo>
                  <a:lnTo>
                    <a:pt x="4616787" y="26554"/>
                  </a:lnTo>
                  <a:lnTo>
                    <a:pt x="4579339" y="7022"/>
                  </a:lnTo>
                  <a:lnTo>
                    <a:pt x="4536186" y="0"/>
                  </a:lnTo>
                  <a:lnTo>
                    <a:pt x="137160" y="0"/>
                  </a:lnTo>
                  <a:lnTo>
                    <a:pt x="93634" y="7022"/>
                  </a:lnTo>
                  <a:lnTo>
                    <a:pt x="55961" y="26554"/>
                  </a:lnTo>
                  <a:lnTo>
                    <a:pt x="26334" y="56290"/>
                  </a:lnTo>
                  <a:lnTo>
                    <a:pt x="6949" y="93927"/>
                  </a:lnTo>
                  <a:lnTo>
                    <a:pt x="0" y="137160"/>
                  </a:lnTo>
                  <a:lnTo>
                    <a:pt x="0" y="2837688"/>
                  </a:lnTo>
                  <a:lnTo>
                    <a:pt x="6949" y="2880920"/>
                  </a:lnTo>
                  <a:lnTo>
                    <a:pt x="26334" y="2918557"/>
                  </a:lnTo>
                  <a:lnTo>
                    <a:pt x="55961" y="2948293"/>
                  </a:lnTo>
                  <a:lnTo>
                    <a:pt x="93634" y="2967825"/>
                  </a:lnTo>
                  <a:lnTo>
                    <a:pt x="137160" y="2974848"/>
                  </a:lnTo>
                  <a:lnTo>
                    <a:pt x="4536186" y="2974847"/>
                  </a:lnTo>
                  <a:lnTo>
                    <a:pt x="4579339" y="2967825"/>
                  </a:lnTo>
                  <a:lnTo>
                    <a:pt x="4616787" y="2948293"/>
                  </a:lnTo>
                  <a:lnTo>
                    <a:pt x="4646298" y="2918557"/>
                  </a:lnTo>
                  <a:lnTo>
                    <a:pt x="4665640" y="2880920"/>
                  </a:lnTo>
                  <a:lnTo>
                    <a:pt x="4672584" y="2837687"/>
                  </a:lnTo>
                  <a:close/>
                </a:path>
              </a:pathLst>
            </a:custGeom>
            <a:solidFill>
              <a:srgbClr val="FFF2CC"/>
            </a:solidFill>
          </p:spPr>
          <p:txBody>
            <a:bodyPr wrap="square" lIns="0" tIns="0" rIns="0" bIns="0" rtlCol="0"/>
            <a:lstStyle/>
            <a:p>
              <a:endParaRPr/>
            </a:p>
          </p:txBody>
        </p:sp>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txBox="1">
            <a:spLocks noGrp="1"/>
          </p:cNvSpPr>
          <p:nvPr>
            <p:ph type="title"/>
          </p:nvPr>
        </p:nvSpPr>
        <p:spPr>
          <a:xfrm>
            <a:off x="1291470" y="1111250"/>
            <a:ext cx="4645025" cy="506730"/>
          </a:xfrm>
          <a:prstGeom prst="rect">
            <a:avLst/>
          </a:prstGeom>
        </p:spPr>
        <p:txBody>
          <a:bodyPr vert="horz" wrap="square" lIns="0" tIns="13335" rIns="0" bIns="0" rtlCol="0">
            <a:spAutoFit/>
          </a:bodyPr>
          <a:lstStyle/>
          <a:p>
            <a:pPr marL="38100">
              <a:lnSpc>
                <a:spcPct val="100000"/>
              </a:lnSpc>
              <a:spcBef>
                <a:spcPts val="105"/>
              </a:spcBef>
            </a:pPr>
            <a:r>
              <a:rPr dirty="0"/>
              <a:t>愛滋防治宣導資源與素材</a:t>
            </a:r>
            <a:r>
              <a:rPr sz="3150" spc="-75" baseline="-21164" dirty="0"/>
              <a:t>1</a:t>
            </a:r>
            <a:endParaRPr sz="3150" baseline="-21164"/>
          </a:p>
        </p:txBody>
      </p:sp>
      <p:pic>
        <p:nvPicPr>
          <p:cNvPr id="7" name="object 7"/>
          <p:cNvPicPr/>
          <p:nvPr/>
        </p:nvPicPr>
        <p:blipFill>
          <a:blip r:embed="rId2" cstate="print"/>
          <a:stretch>
            <a:fillRect/>
          </a:stretch>
        </p:blipFill>
        <p:spPr>
          <a:xfrm>
            <a:off x="8061845" y="5288279"/>
            <a:ext cx="2100440" cy="1166621"/>
          </a:xfrm>
          <a:prstGeom prst="rect">
            <a:avLst/>
          </a:prstGeom>
        </p:spPr>
      </p:pic>
      <p:grpSp>
        <p:nvGrpSpPr>
          <p:cNvPr id="8" name="object 8"/>
          <p:cNvGrpSpPr/>
          <p:nvPr/>
        </p:nvGrpSpPr>
        <p:grpSpPr>
          <a:xfrm>
            <a:off x="248297" y="1815845"/>
            <a:ext cx="9735820" cy="4715510"/>
            <a:chOff x="248297" y="1815845"/>
            <a:chExt cx="9735820" cy="4715510"/>
          </a:xfrm>
        </p:grpSpPr>
        <p:sp>
          <p:nvSpPr>
            <p:cNvPr id="9" name="object 9"/>
            <p:cNvSpPr/>
            <p:nvPr/>
          </p:nvSpPr>
          <p:spPr>
            <a:xfrm>
              <a:off x="5058803" y="1815845"/>
              <a:ext cx="4925060" cy="757555"/>
            </a:xfrm>
            <a:custGeom>
              <a:avLst/>
              <a:gdLst/>
              <a:ahLst/>
              <a:cxnLst/>
              <a:rect l="l" t="t" r="r" b="b"/>
              <a:pathLst>
                <a:path w="4925059" h="757555">
                  <a:moveTo>
                    <a:pt x="4924806" y="546353"/>
                  </a:moveTo>
                  <a:lnTo>
                    <a:pt x="4924806" y="211073"/>
                  </a:lnTo>
                  <a:lnTo>
                    <a:pt x="4919232" y="162672"/>
                  </a:lnTo>
                  <a:lnTo>
                    <a:pt x="4903354" y="118243"/>
                  </a:lnTo>
                  <a:lnTo>
                    <a:pt x="4878439" y="79052"/>
                  </a:lnTo>
                  <a:lnTo>
                    <a:pt x="4845753" y="46366"/>
                  </a:lnTo>
                  <a:lnTo>
                    <a:pt x="4806562" y="21451"/>
                  </a:lnTo>
                  <a:lnTo>
                    <a:pt x="4762133" y="5573"/>
                  </a:lnTo>
                  <a:lnTo>
                    <a:pt x="4713732" y="0"/>
                  </a:lnTo>
                  <a:lnTo>
                    <a:pt x="211074" y="0"/>
                  </a:lnTo>
                  <a:lnTo>
                    <a:pt x="162672" y="5573"/>
                  </a:lnTo>
                  <a:lnTo>
                    <a:pt x="118243" y="21451"/>
                  </a:lnTo>
                  <a:lnTo>
                    <a:pt x="79052" y="46366"/>
                  </a:lnTo>
                  <a:lnTo>
                    <a:pt x="46366" y="79052"/>
                  </a:lnTo>
                  <a:lnTo>
                    <a:pt x="21451" y="118243"/>
                  </a:lnTo>
                  <a:lnTo>
                    <a:pt x="5573" y="162672"/>
                  </a:lnTo>
                  <a:lnTo>
                    <a:pt x="0" y="211074"/>
                  </a:lnTo>
                  <a:lnTo>
                    <a:pt x="0" y="546354"/>
                  </a:lnTo>
                  <a:lnTo>
                    <a:pt x="5573" y="594755"/>
                  </a:lnTo>
                  <a:lnTo>
                    <a:pt x="21451" y="639184"/>
                  </a:lnTo>
                  <a:lnTo>
                    <a:pt x="46366" y="678375"/>
                  </a:lnTo>
                  <a:lnTo>
                    <a:pt x="79052" y="711061"/>
                  </a:lnTo>
                  <a:lnTo>
                    <a:pt x="118243" y="735976"/>
                  </a:lnTo>
                  <a:lnTo>
                    <a:pt x="162672" y="751854"/>
                  </a:lnTo>
                  <a:lnTo>
                    <a:pt x="211074" y="757428"/>
                  </a:lnTo>
                  <a:lnTo>
                    <a:pt x="4713732" y="757427"/>
                  </a:lnTo>
                  <a:lnTo>
                    <a:pt x="4762133" y="751854"/>
                  </a:lnTo>
                  <a:lnTo>
                    <a:pt x="4806562" y="735976"/>
                  </a:lnTo>
                  <a:lnTo>
                    <a:pt x="4845753" y="711061"/>
                  </a:lnTo>
                  <a:lnTo>
                    <a:pt x="4878439" y="678375"/>
                  </a:lnTo>
                  <a:lnTo>
                    <a:pt x="4903354" y="639184"/>
                  </a:lnTo>
                  <a:lnTo>
                    <a:pt x="4919232" y="594755"/>
                  </a:lnTo>
                  <a:lnTo>
                    <a:pt x="4924806" y="546353"/>
                  </a:lnTo>
                  <a:close/>
                </a:path>
              </a:pathLst>
            </a:custGeom>
            <a:solidFill>
              <a:srgbClr val="2C778C"/>
            </a:solidFill>
          </p:spPr>
          <p:txBody>
            <a:bodyPr wrap="square" lIns="0" tIns="0" rIns="0" bIns="0" rtlCol="0"/>
            <a:lstStyle/>
            <a:p>
              <a:endParaRPr/>
            </a:p>
          </p:txBody>
        </p:sp>
        <p:pic>
          <p:nvPicPr>
            <p:cNvPr id="10" name="object 10"/>
            <p:cNvPicPr/>
            <p:nvPr/>
          </p:nvPicPr>
          <p:blipFill>
            <a:blip r:embed="rId3" cstate="print"/>
            <a:stretch>
              <a:fillRect/>
            </a:stretch>
          </p:blipFill>
          <p:spPr>
            <a:xfrm>
              <a:off x="248297" y="5348477"/>
              <a:ext cx="5109971" cy="1182624"/>
            </a:xfrm>
            <a:prstGeom prst="rect">
              <a:avLst/>
            </a:prstGeom>
          </p:spPr>
        </p:pic>
      </p:grpSp>
      <p:sp>
        <p:nvSpPr>
          <p:cNvPr id="11" name="object 11"/>
          <p:cNvSpPr txBox="1"/>
          <p:nvPr/>
        </p:nvSpPr>
        <p:spPr>
          <a:xfrm>
            <a:off x="6349117" y="1230884"/>
            <a:ext cx="2533015" cy="346710"/>
          </a:xfrm>
          <a:prstGeom prst="rect">
            <a:avLst/>
          </a:prstGeom>
        </p:spPr>
        <p:txBody>
          <a:bodyPr vert="horz" wrap="square" lIns="0" tIns="13335" rIns="0" bIns="0" rtlCol="0">
            <a:spAutoFit/>
          </a:bodyPr>
          <a:lstStyle/>
          <a:p>
            <a:pPr marL="12700">
              <a:lnSpc>
                <a:spcPct val="100000"/>
              </a:lnSpc>
              <a:spcBef>
                <a:spcPts val="105"/>
              </a:spcBef>
            </a:pPr>
            <a:r>
              <a:rPr sz="2100" b="1" spc="75" dirty="0">
                <a:solidFill>
                  <a:srgbClr val="008F9A"/>
                </a:solidFill>
                <a:latin typeface="Microsoft JhengHei"/>
                <a:cs typeface="Microsoft JhengHei"/>
              </a:rPr>
              <a:t>提供各單位參考運用</a:t>
            </a:r>
            <a:endParaRPr sz="2100">
              <a:latin typeface="Microsoft JhengHei"/>
              <a:cs typeface="Microsoft JhengHei"/>
            </a:endParaRPr>
          </a:p>
        </p:txBody>
      </p:sp>
      <p:sp>
        <p:nvSpPr>
          <p:cNvPr id="12" name="object 12"/>
          <p:cNvSpPr txBox="1"/>
          <p:nvPr/>
        </p:nvSpPr>
        <p:spPr>
          <a:xfrm>
            <a:off x="5154310" y="1851155"/>
            <a:ext cx="2700020" cy="346710"/>
          </a:xfrm>
          <a:prstGeom prst="rect">
            <a:avLst/>
          </a:prstGeom>
        </p:spPr>
        <p:txBody>
          <a:bodyPr vert="horz" wrap="square" lIns="0" tIns="13335" rIns="0" bIns="0" rtlCol="0">
            <a:spAutoFit/>
          </a:bodyPr>
          <a:lstStyle/>
          <a:p>
            <a:pPr marL="12700">
              <a:lnSpc>
                <a:spcPct val="100000"/>
              </a:lnSpc>
              <a:spcBef>
                <a:spcPts val="105"/>
              </a:spcBef>
            </a:pPr>
            <a:r>
              <a:rPr sz="2100" b="1" spc="-5" dirty="0">
                <a:solidFill>
                  <a:srgbClr val="FFFFFF"/>
                </a:solidFill>
                <a:latin typeface="Microsoft JhengHei"/>
                <a:cs typeface="Microsoft JhengHei"/>
              </a:rPr>
              <a:t>「愛滋防治」核心教材</a:t>
            </a:r>
            <a:endParaRPr sz="2100">
              <a:latin typeface="Microsoft JhengHei"/>
              <a:cs typeface="Microsoft JhengHei"/>
            </a:endParaRPr>
          </a:p>
        </p:txBody>
      </p:sp>
      <p:sp>
        <p:nvSpPr>
          <p:cNvPr id="13" name="object 13"/>
          <p:cNvSpPr txBox="1"/>
          <p:nvPr/>
        </p:nvSpPr>
        <p:spPr>
          <a:xfrm>
            <a:off x="5219833" y="2203196"/>
            <a:ext cx="5217160" cy="2944495"/>
          </a:xfrm>
          <a:prstGeom prst="rect">
            <a:avLst/>
          </a:prstGeom>
        </p:spPr>
        <p:txBody>
          <a:bodyPr vert="horz" wrap="square" lIns="0" tIns="11430" rIns="0" bIns="0" rtlCol="0">
            <a:spAutoFit/>
          </a:bodyPr>
          <a:lstStyle/>
          <a:p>
            <a:pPr marL="62230" marR="775335">
              <a:lnSpc>
                <a:spcPct val="103600"/>
              </a:lnSpc>
              <a:spcBef>
                <a:spcPts val="90"/>
              </a:spcBef>
            </a:pPr>
            <a:r>
              <a:rPr sz="1100" spc="45" dirty="0">
                <a:solidFill>
                  <a:srgbClr val="FFE69A"/>
                </a:solidFill>
                <a:latin typeface="Microsoft JhengHei"/>
                <a:cs typeface="Microsoft JhengHei"/>
              </a:rPr>
              <a:t>可至疾管</a:t>
            </a:r>
            <a:r>
              <a:rPr sz="1100" spc="50" dirty="0">
                <a:solidFill>
                  <a:srgbClr val="FFE69A"/>
                </a:solidFill>
                <a:latin typeface="Microsoft JhengHei"/>
                <a:cs typeface="Microsoft JhengHei"/>
              </a:rPr>
              <a:t>署</a:t>
            </a:r>
            <a:r>
              <a:rPr sz="1100" spc="45" dirty="0">
                <a:solidFill>
                  <a:srgbClr val="FFE69A"/>
                </a:solidFill>
                <a:latin typeface="Microsoft JhengHei"/>
                <a:cs typeface="Microsoft JhengHei"/>
              </a:rPr>
              <a:t>官網</a:t>
            </a:r>
            <a:r>
              <a:rPr sz="1100" spc="25" dirty="0">
                <a:solidFill>
                  <a:srgbClr val="FFE69A"/>
                </a:solidFill>
                <a:latin typeface="Microsoft JhengHei"/>
                <a:cs typeface="Microsoft JhengHei"/>
              </a:rPr>
              <a:t>/</a:t>
            </a:r>
            <a:r>
              <a:rPr sz="1100" spc="45" dirty="0">
                <a:solidFill>
                  <a:srgbClr val="FFE69A"/>
                </a:solidFill>
                <a:latin typeface="Microsoft JhengHei"/>
                <a:cs typeface="Microsoft JhengHei"/>
              </a:rPr>
              <a:t>傳</a:t>
            </a:r>
            <a:r>
              <a:rPr sz="1100" spc="50" dirty="0">
                <a:solidFill>
                  <a:srgbClr val="FFE69A"/>
                </a:solidFill>
                <a:latin typeface="Microsoft JhengHei"/>
                <a:cs typeface="Microsoft JhengHei"/>
              </a:rPr>
              <a:t>染</a:t>
            </a:r>
            <a:r>
              <a:rPr sz="1100" spc="45" dirty="0">
                <a:solidFill>
                  <a:srgbClr val="FFE69A"/>
                </a:solidFill>
                <a:latin typeface="Microsoft JhengHei"/>
                <a:cs typeface="Microsoft JhengHei"/>
              </a:rPr>
              <a:t>病與防疫</a:t>
            </a:r>
            <a:r>
              <a:rPr sz="1100" spc="50" dirty="0">
                <a:solidFill>
                  <a:srgbClr val="FFE69A"/>
                </a:solidFill>
                <a:latin typeface="Microsoft JhengHei"/>
                <a:cs typeface="Microsoft JhengHei"/>
              </a:rPr>
              <a:t>專</a:t>
            </a:r>
            <a:r>
              <a:rPr sz="1100" spc="45" dirty="0">
                <a:solidFill>
                  <a:srgbClr val="FFE69A"/>
                </a:solidFill>
                <a:latin typeface="Microsoft JhengHei"/>
                <a:cs typeface="Microsoft JhengHei"/>
              </a:rPr>
              <a:t>題</a:t>
            </a:r>
            <a:r>
              <a:rPr sz="1100" spc="25" dirty="0">
                <a:solidFill>
                  <a:srgbClr val="FFE69A"/>
                </a:solidFill>
                <a:latin typeface="Microsoft JhengHei"/>
                <a:cs typeface="Microsoft JhengHei"/>
              </a:rPr>
              <a:t>/</a:t>
            </a:r>
            <a:r>
              <a:rPr sz="1100" spc="45" dirty="0">
                <a:solidFill>
                  <a:srgbClr val="FFE69A"/>
                </a:solidFill>
                <a:latin typeface="Microsoft JhengHei"/>
                <a:cs typeface="Microsoft JhengHei"/>
              </a:rPr>
              <a:t>傳染病介紹</a:t>
            </a:r>
            <a:r>
              <a:rPr sz="1100" spc="25" dirty="0">
                <a:solidFill>
                  <a:srgbClr val="FFE69A"/>
                </a:solidFill>
                <a:latin typeface="Microsoft JhengHei"/>
                <a:cs typeface="Microsoft JhengHei"/>
              </a:rPr>
              <a:t>/</a:t>
            </a:r>
            <a:r>
              <a:rPr sz="1100" spc="45" dirty="0">
                <a:solidFill>
                  <a:srgbClr val="FFE69A"/>
                </a:solidFill>
                <a:latin typeface="Microsoft JhengHei"/>
                <a:cs typeface="Microsoft JhengHei"/>
              </a:rPr>
              <a:t>第三類法定傳</a:t>
            </a:r>
            <a:r>
              <a:rPr sz="1100" spc="50" dirty="0">
                <a:solidFill>
                  <a:srgbClr val="FFE69A"/>
                </a:solidFill>
                <a:latin typeface="Microsoft JhengHei"/>
                <a:cs typeface="Microsoft JhengHei"/>
              </a:rPr>
              <a:t>染</a:t>
            </a:r>
            <a:r>
              <a:rPr sz="1100" spc="45" dirty="0">
                <a:solidFill>
                  <a:srgbClr val="FFE69A"/>
                </a:solidFill>
                <a:latin typeface="Microsoft JhengHei"/>
                <a:cs typeface="Microsoft JhengHei"/>
              </a:rPr>
              <a:t>病</a:t>
            </a:r>
            <a:r>
              <a:rPr sz="1100" spc="25" dirty="0">
                <a:solidFill>
                  <a:srgbClr val="FFE69A"/>
                </a:solidFill>
                <a:latin typeface="Microsoft JhengHei"/>
                <a:cs typeface="Microsoft JhengHei"/>
              </a:rPr>
              <a:t>/人類免疫缺乏病毒感染</a:t>
            </a:r>
            <a:r>
              <a:rPr sz="1100" spc="5" dirty="0">
                <a:solidFill>
                  <a:srgbClr val="FFE69A"/>
                </a:solidFill>
                <a:latin typeface="Microsoft JhengHei"/>
                <a:cs typeface="Microsoft JhengHei"/>
              </a:rPr>
              <a:t>/</a:t>
            </a:r>
            <a:r>
              <a:rPr sz="1100" spc="25" dirty="0">
                <a:solidFill>
                  <a:srgbClr val="FFE69A"/>
                </a:solidFill>
                <a:latin typeface="Microsoft JhengHei"/>
                <a:cs typeface="Microsoft JhengHei"/>
              </a:rPr>
              <a:t>宣導素材</a:t>
            </a:r>
            <a:r>
              <a:rPr sz="1100" spc="5" dirty="0">
                <a:solidFill>
                  <a:srgbClr val="FFE69A"/>
                </a:solidFill>
                <a:latin typeface="Microsoft JhengHei"/>
                <a:cs typeface="Microsoft JhengHei"/>
              </a:rPr>
              <a:t>/</a:t>
            </a:r>
            <a:r>
              <a:rPr sz="1100" spc="25" dirty="0">
                <a:solidFill>
                  <a:srgbClr val="FFE69A"/>
                </a:solidFill>
                <a:latin typeface="Microsoft JhengHei"/>
                <a:cs typeface="Microsoft JhengHei"/>
              </a:rPr>
              <a:t>愛滋病防治教材</a:t>
            </a:r>
            <a:endParaRPr sz="1100">
              <a:latin typeface="Microsoft JhengHei"/>
              <a:cs typeface="Microsoft JhengHei"/>
            </a:endParaRPr>
          </a:p>
          <a:p>
            <a:pPr marL="208279" indent="-158115">
              <a:lnSpc>
                <a:spcPct val="100000"/>
              </a:lnSpc>
              <a:spcBef>
                <a:spcPts val="1075"/>
              </a:spcBef>
              <a:buFont typeface="Arial MT"/>
              <a:buChar char="•"/>
              <a:tabLst>
                <a:tab pos="208915" algn="l"/>
              </a:tabLst>
            </a:pPr>
            <a:r>
              <a:rPr sz="1400" spc="-5" dirty="0">
                <a:latin typeface="Microsoft JhengHei"/>
                <a:cs typeface="Microsoft JhengHei"/>
              </a:rPr>
              <a:t>愛滋防治核心教材-愛滋防治簡報</a:t>
            </a:r>
            <a:endParaRPr sz="1400">
              <a:latin typeface="Microsoft JhengHei"/>
              <a:cs typeface="Microsoft JhengHei"/>
            </a:endParaRPr>
          </a:p>
          <a:p>
            <a:pPr marL="208279" indent="-158115">
              <a:lnSpc>
                <a:spcPct val="100000"/>
              </a:lnSpc>
              <a:spcBef>
                <a:spcPts val="505"/>
              </a:spcBef>
              <a:buFont typeface="Arial MT"/>
              <a:buChar char="•"/>
              <a:tabLst>
                <a:tab pos="208915" algn="l"/>
              </a:tabLst>
            </a:pPr>
            <a:r>
              <a:rPr sz="1400" spc="-5" dirty="0">
                <a:latin typeface="Microsoft JhengHei"/>
                <a:cs typeface="Microsoft JhengHei"/>
              </a:rPr>
              <a:t>年輕族群愛滋防治核心教材</a:t>
            </a:r>
            <a:endParaRPr sz="1400">
              <a:latin typeface="Microsoft JhengHei"/>
              <a:cs typeface="Microsoft JhengHei"/>
            </a:endParaRPr>
          </a:p>
          <a:p>
            <a:pPr marL="208279" indent="-158115">
              <a:lnSpc>
                <a:spcPct val="100000"/>
              </a:lnSpc>
              <a:spcBef>
                <a:spcPts val="509"/>
              </a:spcBef>
              <a:buFont typeface="Arial MT"/>
              <a:buChar char="•"/>
              <a:tabLst>
                <a:tab pos="208915" algn="l"/>
              </a:tabLst>
            </a:pPr>
            <a:r>
              <a:rPr sz="1400" spc="-10" dirty="0">
                <a:latin typeface="Microsoft JhengHei"/>
                <a:cs typeface="Microsoft JhengHei"/>
              </a:rPr>
              <a:t>暴露愛滋病毒前預防性服藥-PrEP</a:t>
            </a:r>
            <a:r>
              <a:rPr sz="1400" spc="-20" dirty="0">
                <a:latin typeface="Microsoft JhengHei"/>
                <a:cs typeface="Microsoft JhengHei"/>
              </a:rPr>
              <a:t>必知手冊</a:t>
            </a:r>
            <a:endParaRPr sz="1400">
              <a:latin typeface="Microsoft JhengHei"/>
              <a:cs typeface="Microsoft JhengHei"/>
            </a:endParaRPr>
          </a:p>
          <a:p>
            <a:pPr marL="208279" indent="-158115">
              <a:lnSpc>
                <a:spcPct val="100000"/>
              </a:lnSpc>
              <a:spcBef>
                <a:spcPts val="509"/>
              </a:spcBef>
              <a:buFont typeface="Arial MT"/>
              <a:buChar char="•"/>
              <a:tabLst>
                <a:tab pos="208915" algn="l"/>
              </a:tabLst>
            </a:pPr>
            <a:r>
              <a:rPr sz="1400" spc="-10" dirty="0">
                <a:latin typeface="Microsoft JhengHei"/>
                <a:cs typeface="Microsoft JhengHei"/>
              </a:rPr>
              <a:t>⻑期照顧相關人員-愛滋防治知能及防護措施</a:t>
            </a:r>
            <a:r>
              <a:rPr sz="1350" baseline="-21604" dirty="0">
                <a:latin typeface="Microsoft JhengHei"/>
                <a:cs typeface="Microsoft JhengHei"/>
              </a:rPr>
              <a:t>(中、英、泰、越南、印尼文</a:t>
            </a:r>
            <a:r>
              <a:rPr sz="1350" spc="-75" baseline="-21604" dirty="0">
                <a:latin typeface="Microsoft JhengHei"/>
                <a:cs typeface="Microsoft JhengHei"/>
              </a:rPr>
              <a:t>)</a:t>
            </a:r>
            <a:endParaRPr sz="1350" baseline="-21604">
              <a:latin typeface="Microsoft JhengHei"/>
              <a:cs typeface="Microsoft JhengHei"/>
            </a:endParaRPr>
          </a:p>
          <a:p>
            <a:pPr marL="208279" indent="-158115">
              <a:lnSpc>
                <a:spcPct val="100000"/>
              </a:lnSpc>
              <a:spcBef>
                <a:spcPts val="844"/>
              </a:spcBef>
              <a:buFont typeface="Arial MT"/>
              <a:buChar char="•"/>
              <a:tabLst>
                <a:tab pos="208915" algn="l"/>
              </a:tabLst>
            </a:pPr>
            <a:r>
              <a:rPr sz="2100" spc="22" baseline="13888" dirty="0">
                <a:latin typeface="Microsoft JhengHei"/>
                <a:cs typeface="Microsoft JhengHei"/>
              </a:rPr>
              <a:t>外籍愛滋感染者在臺問與答</a:t>
            </a:r>
            <a:r>
              <a:rPr sz="900" dirty="0">
                <a:latin typeface="Microsoft JhengHei"/>
                <a:cs typeface="Microsoft JhengHei"/>
              </a:rPr>
              <a:t>(中、英、泰、越南、印尼文</a:t>
            </a:r>
            <a:r>
              <a:rPr sz="900" spc="-50" dirty="0">
                <a:latin typeface="Microsoft JhengHei"/>
                <a:cs typeface="Microsoft JhengHei"/>
              </a:rPr>
              <a:t>)</a:t>
            </a:r>
            <a:endParaRPr sz="900">
              <a:latin typeface="Microsoft JhengHei"/>
              <a:cs typeface="Microsoft JhengHei"/>
            </a:endParaRPr>
          </a:p>
          <a:p>
            <a:pPr marL="208279" indent="-158115">
              <a:lnSpc>
                <a:spcPct val="100000"/>
              </a:lnSpc>
              <a:spcBef>
                <a:spcPts val="170"/>
              </a:spcBef>
              <a:buFont typeface="Arial MT"/>
              <a:buChar char="•"/>
              <a:tabLst>
                <a:tab pos="208915" algn="l"/>
              </a:tabLst>
            </a:pPr>
            <a:r>
              <a:rPr sz="1400" spc="-10" dirty="0">
                <a:latin typeface="Microsoft JhengHei"/>
                <a:cs typeface="Microsoft JhengHei"/>
              </a:rPr>
              <a:t>移工來台後得知感染愛滋之處遇Q&amp;A</a:t>
            </a:r>
            <a:r>
              <a:rPr sz="1400" spc="320" dirty="0">
                <a:latin typeface="Microsoft JhengHei"/>
                <a:cs typeface="Microsoft JhengHei"/>
              </a:rPr>
              <a:t> </a:t>
            </a:r>
            <a:r>
              <a:rPr sz="1350" baseline="-21604" dirty="0">
                <a:latin typeface="Microsoft JhengHei"/>
                <a:cs typeface="Microsoft JhengHei"/>
              </a:rPr>
              <a:t>(中、英、泰、越南、印尼文</a:t>
            </a:r>
            <a:r>
              <a:rPr sz="1350" spc="-75" baseline="-21604" dirty="0">
                <a:latin typeface="Microsoft JhengHei"/>
                <a:cs typeface="Microsoft JhengHei"/>
              </a:rPr>
              <a:t>)</a:t>
            </a:r>
            <a:endParaRPr sz="1350" baseline="-21604">
              <a:latin typeface="Microsoft JhengHei"/>
              <a:cs typeface="Microsoft JhengHei"/>
            </a:endParaRPr>
          </a:p>
          <a:p>
            <a:pPr marL="208279" indent="-158115">
              <a:lnSpc>
                <a:spcPct val="100000"/>
              </a:lnSpc>
              <a:spcBef>
                <a:spcPts val="509"/>
              </a:spcBef>
              <a:buFont typeface="Arial MT"/>
              <a:buChar char="•"/>
              <a:tabLst>
                <a:tab pos="208915" algn="l"/>
              </a:tabLst>
            </a:pPr>
            <a:r>
              <a:rPr sz="1400" spc="-5" dirty="0">
                <a:latin typeface="Microsoft JhengHei"/>
                <a:cs typeface="Microsoft JhengHei"/>
              </a:rPr>
              <a:t>愛滋權益保障宣導摺頁</a:t>
            </a:r>
            <a:endParaRPr sz="1400">
              <a:latin typeface="Microsoft JhengHei"/>
              <a:cs typeface="Microsoft JhengHei"/>
            </a:endParaRPr>
          </a:p>
          <a:p>
            <a:pPr marL="208279" indent="-158115">
              <a:lnSpc>
                <a:spcPct val="100000"/>
              </a:lnSpc>
              <a:spcBef>
                <a:spcPts val="500"/>
              </a:spcBef>
              <a:buFont typeface="Arial MT"/>
              <a:buChar char="•"/>
              <a:tabLst>
                <a:tab pos="208915" algn="l"/>
              </a:tabLst>
            </a:pPr>
            <a:r>
              <a:rPr sz="1400" spc="-5" dirty="0">
                <a:latin typeface="Microsoft JhengHei"/>
                <a:cs typeface="Microsoft JhengHei"/>
              </a:rPr>
              <a:t>感染者相關權益保障案例解析</a:t>
            </a:r>
            <a:endParaRPr sz="1400">
              <a:latin typeface="Microsoft JhengHei"/>
              <a:cs typeface="Microsoft JhengHei"/>
            </a:endParaRPr>
          </a:p>
          <a:p>
            <a:pPr marL="208279" indent="-158115">
              <a:lnSpc>
                <a:spcPct val="100000"/>
              </a:lnSpc>
              <a:spcBef>
                <a:spcPts val="509"/>
              </a:spcBef>
              <a:buFont typeface="Arial MT"/>
              <a:buChar char="•"/>
              <a:tabLst>
                <a:tab pos="208915" algn="l"/>
              </a:tabLst>
            </a:pPr>
            <a:r>
              <a:rPr sz="1400" spc="-5" dirty="0">
                <a:latin typeface="Microsoft JhengHei"/>
                <a:cs typeface="Microsoft JhengHei"/>
              </a:rPr>
              <a:t>消除愛滋相關汙名與歧視核心教材</a:t>
            </a:r>
            <a:endParaRPr sz="1400">
              <a:latin typeface="Microsoft JhengHei"/>
              <a:cs typeface="Microsoft JhengHei"/>
            </a:endParaRPr>
          </a:p>
        </p:txBody>
      </p:sp>
      <p:sp>
        <p:nvSpPr>
          <p:cNvPr id="14" name="object 14"/>
          <p:cNvSpPr/>
          <p:nvPr/>
        </p:nvSpPr>
        <p:spPr>
          <a:xfrm>
            <a:off x="322973" y="1814322"/>
            <a:ext cx="4007485" cy="757555"/>
          </a:xfrm>
          <a:custGeom>
            <a:avLst/>
            <a:gdLst/>
            <a:ahLst/>
            <a:cxnLst/>
            <a:rect l="l" t="t" r="r" b="b"/>
            <a:pathLst>
              <a:path w="4007485" h="757555">
                <a:moveTo>
                  <a:pt x="4007358" y="546353"/>
                </a:moveTo>
                <a:lnTo>
                  <a:pt x="4007358" y="211073"/>
                </a:lnTo>
                <a:lnTo>
                  <a:pt x="4001784" y="162672"/>
                </a:lnTo>
                <a:lnTo>
                  <a:pt x="3985906" y="118243"/>
                </a:lnTo>
                <a:lnTo>
                  <a:pt x="3960991" y="79052"/>
                </a:lnTo>
                <a:lnTo>
                  <a:pt x="3928305" y="46366"/>
                </a:lnTo>
                <a:lnTo>
                  <a:pt x="3889114" y="21451"/>
                </a:lnTo>
                <a:lnTo>
                  <a:pt x="3844685" y="5573"/>
                </a:lnTo>
                <a:lnTo>
                  <a:pt x="3796284" y="0"/>
                </a:lnTo>
                <a:lnTo>
                  <a:pt x="211836" y="0"/>
                </a:lnTo>
                <a:lnTo>
                  <a:pt x="163392" y="5573"/>
                </a:lnTo>
                <a:lnTo>
                  <a:pt x="118854" y="21451"/>
                </a:lnTo>
                <a:lnTo>
                  <a:pt x="79514" y="46366"/>
                </a:lnTo>
                <a:lnTo>
                  <a:pt x="46666" y="79052"/>
                </a:lnTo>
                <a:lnTo>
                  <a:pt x="21602" y="118243"/>
                </a:lnTo>
                <a:lnTo>
                  <a:pt x="5616" y="162672"/>
                </a:lnTo>
                <a:lnTo>
                  <a:pt x="0" y="211074"/>
                </a:lnTo>
                <a:lnTo>
                  <a:pt x="0" y="546354"/>
                </a:lnTo>
                <a:lnTo>
                  <a:pt x="5616" y="594755"/>
                </a:lnTo>
                <a:lnTo>
                  <a:pt x="21602" y="639184"/>
                </a:lnTo>
                <a:lnTo>
                  <a:pt x="46666" y="678375"/>
                </a:lnTo>
                <a:lnTo>
                  <a:pt x="79514" y="711061"/>
                </a:lnTo>
                <a:lnTo>
                  <a:pt x="118854" y="735976"/>
                </a:lnTo>
                <a:lnTo>
                  <a:pt x="163392" y="751854"/>
                </a:lnTo>
                <a:lnTo>
                  <a:pt x="211836" y="757428"/>
                </a:lnTo>
                <a:lnTo>
                  <a:pt x="3796284" y="757427"/>
                </a:lnTo>
                <a:lnTo>
                  <a:pt x="3844685" y="751854"/>
                </a:lnTo>
                <a:lnTo>
                  <a:pt x="3889114" y="735976"/>
                </a:lnTo>
                <a:lnTo>
                  <a:pt x="3928305" y="711061"/>
                </a:lnTo>
                <a:lnTo>
                  <a:pt x="3960991" y="678375"/>
                </a:lnTo>
                <a:lnTo>
                  <a:pt x="3985906" y="639184"/>
                </a:lnTo>
                <a:lnTo>
                  <a:pt x="4001784" y="594755"/>
                </a:lnTo>
                <a:lnTo>
                  <a:pt x="4007358" y="546353"/>
                </a:lnTo>
                <a:close/>
              </a:path>
            </a:pathLst>
          </a:custGeom>
          <a:solidFill>
            <a:srgbClr val="FFD966"/>
          </a:solidFill>
        </p:spPr>
        <p:txBody>
          <a:bodyPr wrap="square" lIns="0" tIns="0" rIns="0" bIns="0" rtlCol="0"/>
          <a:lstStyle/>
          <a:p>
            <a:endParaRPr/>
          </a:p>
        </p:txBody>
      </p:sp>
      <p:sp>
        <p:nvSpPr>
          <p:cNvPr id="15" name="object 15"/>
          <p:cNvSpPr txBox="1"/>
          <p:nvPr/>
        </p:nvSpPr>
        <p:spPr>
          <a:xfrm>
            <a:off x="435235" y="1719776"/>
            <a:ext cx="4355465" cy="3583940"/>
          </a:xfrm>
          <a:prstGeom prst="rect">
            <a:avLst/>
          </a:prstGeom>
        </p:spPr>
        <p:txBody>
          <a:bodyPr vert="horz" wrap="square" lIns="0" tIns="168275" rIns="0" bIns="0" rtlCol="0">
            <a:spAutoFit/>
          </a:bodyPr>
          <a:lstStyle/>
          <a:p>
            <a:pPr marL="44450">
              <a:lnSpc>
                <a:spcPct val="100000"/>
              </a:lnSpc>
              <a:spcBef>
                <a:spcPts val="1325"/>
              </a:spcBef>
            </a:pPr>
            <a:r>
              <a:rPr sz="2100" b="1" dirty="0">
                <a:solidFill>
                  <a:srgbClr val="006565"/>
                </a:solidFill>
                <a:latin typeface="Microsoft JhengHei"/>
                <a:cs typeface="Microsoft JhengHei"/>
              </a:rPr>
              <a:t>e</a:t>
            </a:r>
            <a:r>
              <a:rPr sz="2100" b="1" spc="-5" dirty="0">
                <a:solidFill>
                  <a:srgbClr val="006565"/>
                </a:solidFill>
                <a:latin typeface="Microsoft JhengHei"/>
                <a:cs typeface="Microsoft JhengHei"/>
              </a:rPr>
              <a:t>等公務園「愛滋防治」課程</a:t>
            </a:r>
            <a:endParaRPr sz="2100">
              <a:latin typeface="Microsoft JhengHei"/>
              <a:cs typeface="Microsoft JhengHei"/>
            </a:endParaRPr>
          </a:p>
          <a:p>
            <a:pPr marL="44450">
              <a:lnSpc>
                <a:spcPct val="100000"/>
              </a:lnSpc>
              <a:spcBef>
                <a:spcPts val="745"/>
              </a:spcBef>
            </a:pPr>
            <a:r>
              <a:rPr sz="1200" dirty="0">
                <a:latin typeface="Microsoft JhengHei"/>
                <a:cs typeface="Microsoft JhengHei"/>
              </a:rPr>
              <a:t>可至e等公務園學習平台搜</a:t>
            </a:r>
            <a:r>
              <a:rPr sz="1200" spc="-50" dirty="0">
                <a:latin typeface="Microsoft JhengHei"/>
                <a:cs typeface="Microsoft JhengHei"/>
              </a:rPr>
              <a:t>尋</a:t>
            </a:r>
            <a:endParaRPr sz="1200">
              <a:latin typeface="Microsoft JhengHei"/>
              <a:cs typeface="Microsoft JhengHei"/>
            </a:endParaRPr>
          </a:p>
          <a:p>
            <a:pPr>
              <a:lnSpc>
                <a:spcPct val="100000"/>
              </a:lnSpc>
              <a:spcBef>
                <a:spcPts val="20"/>
              </a:spcBef>
            </a:pPr>
            <a:endParaRPr sz="850">
              <a:latin typeface="Microsoft JhengHei"/>
              <a:cs typeface="Microsoft JhengHei"/>
            </a:endParaRPr>
          </a:p>
          <a:p>
            <a:pPr marL="170180" indent="-158115">
              <a:lnSpc>
                <a:spcPct val="100000"/>
              </a:lnSpc>
              <a:buFont typeface="Arial MT"/>
              <a:buChar char="•"/>
              <a:tabLst>
                <a:tab pos="170815" algn="l"/>
              </a:tabLst>
            </a:pPr>
            <a:r>
              <a:rPr sz="1300" dirty="0">
                <a:latin typeface="Microsoft JhengHei"/>
                <a:cs typeface="Microsoft JhengHei"/>
              </a:rPr>
              <a:t>愛滋防治工作手</a:t>
            </a:r>
            <a:r>
              <a:rPr sz="1300" spc="-50" dirty="0">
                <a:latin typeface="Microsoft JhengHei"/>
                <a:cs typeface="Microsoft JhengHei"/>
              </a:rPr>
              <a:t>冊</a:t>
            </a:r>
            <a:endParaRPr sz="1300">
              <a:latin typeface="Microsoft JhengHei"/>
              <a:cs typeface="Microsoft JhengHei"/>
            </a:endParaRPr>
          </a:p>
          <a:p>
            <a:pPr marL="170180" indent="-158115">
              <a:lnSpc>
                <a:spcPct val="100000"/>
              </a:lnSpc>
              <a:spcBef>
                <a:spcPts val="330"/>
              </a:spcBef>
              <a:buFont typeface="Arial MT"/>
              <a:buChar char="•"/>
              <a:tabLst>
                <a:tab pos="170815" algn="l"/>
              </a:tabLst>
            </a:pPr>
            <a:r>
              <a:rPr sz="1300" dirty="0">
                <a:latin typeface="Microsoft JhengHei"/>
                <a:cs typeface="Microsoft JhengHei"/>
              </a:rPr>
              <a:t>藥愛防治策</a:t>
            </a:r>
            <a:r>
              <a:rPr sz="1300" spc="-50" dirty="0">
                <a:latin typeface="Microsoft JhengHei"/>
                <a:cs typeface="Microsoft JhengHei"/>
              </a:rPr>
              <a:t>略</a:t>
            </a:r>
            <a:endParaRPr sz="1300">
              <a:latin typeface="Microsoft JhengHei"/>
              <a:cs typeface="Microsoft JhengHei"/>
            </a:endParaRPr>
          </a:p>
          <a:p>
            <a:pPr marL="170180" indent="-158115">
              <a:lnSpc>
                <a:spcPct val="100000"/>
              </a:lnSpc>
              <a:spcBef>
                <a:spcPts val="340"/>
              </a:spcBef>
              <a:buFont typeface="Arial MT"/>
              <a:buChar char="•"/>
              <a:tabLst>
                <a:tab pos="170815" algn="l"/>
              </a:tabLst>
            </a:pPr>
            <a:r>
              <a:rPr sz="1300" dirty="0">
                <a:latin typeface="Microsoft JhengHei"/>
                <a:cs typeface="Microsoft JhengHei"/>
              </a:rPr>
              <a:t>治療即是預防「相異伴侶」性病及愛滋病感染與治療現</a:t>
            </a:r>
            <a:r>
              <a:rPr sz="1300" spc="-50" dirty="0">
                <a:latin typeface="Microsoft JhengHei"/>
                <a:cs typeface="Microsoft JhengHei"/>
              </a:rPr>
              <a:t>況</a:t>
            </a:r>
            <a:endParaRPr sz="1300">
              <a:latin typeface="Microsoft JhengHei"/>
              <a:cs typeface="Microsoft JhengHei"/>
            </a:endParaRPr>
          </a:p>
          <a:p>
            <a:pPr marL="170180" indent="-158115">
              <a:lnSpc>
                <a:spcPct val="100000"/>
              </a:lnSpc>
              <a:spcBef>
                <a:spcPts val="335"/>
              </a:spcBef>
              <a:buFont typeface="Arial MT"/>
              <a:buChar char="•"/>
              <a:tabLst>
                <a:tab pos="170815" algn="l"/>
              </a:tabLst>
            </a:pPr>
            <a:r>
              <a:rPr sz="1300" dirty="0">
                <a:latin typeface="Microsoft JhengHei"/>
                <a:cs typeface="Microsoft JhengHei"/>
              </a:rPr>
              <a:t>愛滋病毒暴露前預防性投藥的使用原</a:t>
            </a:r>
            <a:r>
              <a:rPr sz="1300" spc="-50" dirty="0">
                <a:latin typeface="Microsoft JhengHei"/>
                <a:cs typeface="Microsoft JhengHei"/>
              </a:rPr>
              <a:t>則</a:t>
            </a:r>
            <a:endParaRPr sz="1300">
              <a:latin typeface="Microsoft JhengHei"/>
              <a:cs typeface="Microsoft JhengHei"/>
            </a:endParaRPr>
          </a:p>
          <a:p>
            <a:pPr marL="170180" indent="-158115">
              <a:lnSpc>
                <a:spcPct val="100000"/>
              </a:lnSpc>
              <a:spcBef>
                <a:spcPts val="330"/>
              </a:spcBef>
              <a:buFont typeface="Arial MT"/>
              <a:buChar char="•"/>
              <a:tabLst>
                <a:tab pos="170815" algn="l"/>
              </a:tabLst>
            </a:pPr>
            <a:r>
              <a:rPr sz="1300" dirty="0">
                <a:latin typeface="Microsoft JhengHei"/>
                <a:cs typeface="Microsoft JhengHei"/>
              </a:rPr>
              <a:t>愛滋病毒暴露後預防性投</a:t>
            </a:r>
            <a:r>
              <a:rPr sz="1300" spc="-50" dirty="0">
                <a:latin typeface="Microsoft JhengHei"/>
                <a:cs typeface="Microsoft JhengHei"/>
              </a:rPr>
              <a:t>藥</a:t>
            </a:r>
            <a:endParaRPr sz="1300">
              <a:latin typeface="Microsoft JhengHei"/>
              <a:cs typeface="Microsoft JhengHei"/>
            </a:endParaRPr>
          </a:p>
          <a:p>
            <a:pPr marL="170180" marR="5080" indent="-158115">
              <a:lnSpc>
                <a:spcPct val="121200"/>
              </a:lnSpc>
              <a:spcBef>
                <a:spcPts val="5"/>
              </a:spcBef>
              <a:buFont typeface="Arial MT"/>
              <a:buChar char="•"/>
              <a:tabLst>
                <a:tab pos="170815" algn="l"/>
              </a:tabLst>
            </a:pPr>
            <a:r>
              <a:rPr sz="1300" dirty="0">
                <a:latin typeface="Microsoft JhengHei"/>
                <a:cs typeface="Microsoft JhengHei"/>
              </a:rPr>
              <a:t>救護技術員執行醫療救護時，如何保護自己免於愛滋病</a:t>
            </a:r>
            <a:r>
              <a:rPr sz="1300" spc="-50" dirty="0">
                <a:latin typeface="Microsoft JhengHei"/>
                <a:cs typeface="Microsoft JhengHei"/>
              </a:rPr>
              <a:t>等</a:t>
            </a:r>
            <a:r>
              <a:rPr sz="1300" dirty="0">
                <a:latin typeface="Microsoft JhengHei"/>
                <a:cs typeface="Microsoft JhengHei"/>
              </a:rPr>
              <a:t>血液傳染疾</a:t>
            </a:r>
            <a:r>
              <a:rPr sz="1300" spc="-50" dirty="0">
                <a:latin typeface="Microsoft JhengHei"/>
                <a:cs typeface="Microsoft JhengHei"/>
              </a:rPr>
              <a:t>病</a:t>
            </a:r>
            <a:endParaRPr sz="1300">
              <a:latin typeface="Microsoft JhengHei"/>
              <a:cs typeface="Microsoft JhengHei"/>
            </a:endParaRPr>
          </a:p>
          <a:p>
            <a:pPr marL="170180" indent="-158115">
              <a:lnSpc>
                <a:spcPct val="100000"/>
              </a:lnSpc>
              <a:spcBef>
                <a:spcPts val="335"/>
              </a:spcBef>
              <a:buFont typeface="Arial MT"/>
              <a:buChar char="•"/>
              <a:tabLst>
                <a:tab pos="170815" algn="l"/>
              </a:tabLst>
            </a:pPr>
            <a:r>
              <a:rPr sz="1300" dirty="0">
                <a:latin typeface="Microsoft JhengHei"/>
                <a:cs typeface="Microsoft JhengHei"/>
              </a:rPr>
              <a:t>安非他命藥愛</a:t>
            </a:r>
            <a:r>
              <a:rPr sz="1300" spc="-10" dirty="0">
                <a:latin typeface="Microsoft JhengHei"/>
                <a:cs typeface="Microsoft JhengHei"/>
              </a:rPr>
              <a:t>(</a:t>
            </a:r>
            <a:r>
              <a:rPr sz="1300" dirty="0">
                <a:latin typeface="Microsoft JhengHei"/>
                <a:cs typeface="Microsoft JhengHei"/>
              </a:rPr>
              <a:t>以藥助性</a:t>
            </a:r>
            <a:r>
              <a:rPr sz="1300" spc="-10" dirty="0">
                <a:latin typeface="Microsoft JhengHei"/>
                <a:cs typeface="Microsoft JhengHei"/>
              </a:rPr>
              <a:t>)</a:t>
            </a:r>
            <a:r>
              <a:rPr sz="1300" dirty="0">
                <a:latin typeface="Microsoft JhengHei"/>
                <a:cs typeface="Microsoft JhengHei"/>
              </a:rPr>
              <a:t>簡介與愛滋防</a:t>
            </a:r>
            <a:r>
              <a:rPr sz="1300" spc="-50" dirty="0">
                <a:latin typeface="Microsoft JhengHei"/>
                <a:cs typeface="Microsoft JhengHei"/>
              </a:rPr>
              <a:t>治</a:t>
            </a:r>
            <a:endParaRPr sz="1300">
              <a:latin typeface="Microsoft JhengHei"/>
              <a:cs typeface="Microsoft JhengHei"/>
            </a:endParaRPr>
          </a:p>
          <a:p>
            <a:pPr marL="170180" indent="-158115">
              <a:lnSpc>
                <a:spcPct val="100000"/>
              </a:lnSpc>
              <a:spcBef>
                <a:spcPts val="335"/>
              </a:spcBef>
              <a:buFont typeface="Arial MT"/>
              <a:buChar char="•"/>
              <a:tabLst>
                <a:tab pos="170815" algn="l"/>
              </a:tabLst>
            </a:pPr>
            <a:r>
              <a:rPr sz="1300" dirty="0">
                <a:latin typeface="Microsoft JhengHei"/>
                <a:cs typeface="Microsoft JhengHei"/>
              </a:rPr>
              <a:t>安非他命藥愛</a:t>
            </a:r>
            <a:r>
              <a:rPr sz="1300" spc="-10" dirty="0">
                <a:latin typeface="Microsoft JhengHei"/>
                <a:cs typeface="Microsoft JhengHei"/>
              </a:rPr>
              <a:t>(</a:t>
            </a:r>
            <a:r>
              <a:rPr sz="1300" dirty="0">
                <a:latin typeface="Microsoft JhengHei"/>
                <a:cs typeface="Microsoft JhengHei"/>
              </a:rPr>
              <a:t>以藥助性</a:t>
            </a:r>
            <a:r>
              <a:rPr sz="1300" spc="-10" dirty="0">
                <a:latin typeface="Microsoft JhengHei"/>
                <a:cs typeface="Microsoft JhengHei"/>
              </a:rPr>
              <a:t>)</a:t>
            </a:r>
            <a:r>
              <a:rPr sz="1300" dirty="0">
                <a:latin typeface="Microsoft JhengHei"/>
                <a:cs typeface="Microsoft JhengHei"/>
              </a:rPr>
              <a:t>的認知行為處遇策</a:t>
            </a:r>
            <a:r>
              <a:rPr sz="1300" spc="-50" dirty="0">
                <a:latin typeface="Microsoft JhengHei"/>
                <a:cs typeface="Microsoft JhengHei"/>
              </a:rPr>
              <a:t>略</a:t>
            </a:r>
            <a:endParaRPr sz="1300">
              <a:latin typeface="Microsoft JhengHei"/>
              <a:cs typeface="Microsoft JhengHei"/>
            </a:endParaRPr>
          </a:p>
          <a:p>
            <a:pPr marL="170180" indent="-158115">
              <a:lnSpc>
                <a:spcPct val="100000"/>
              </a:lnSpc>
              <a:spcBef>
                <a:spcPts val="330"/>
              </a:spcBef>
              <a:buFont typeface="Arial MT"/>
              <a:buChar char="•"/>
              <a:tabLst>
                <a:tab pos="170815" algn="l"/>
              </a:tabLst>
            </a:pPr>
            <a:r>
              <a:rPr sz="1300" dirty="0">
                <a:latin typeface="Microsoft JhengHei"/>
                <a:cs typeface="Microsoft JhengHei"/>
              </a:rPr>
              <a:t>HIV篩檢前後諮</a:t>
            </a:r>
            <a:r>
              <a:rPr sz="1300" spc="-50" dirty="0">
                <a:latin typeface="Microsoft JhengHei"/>
                <a:cs typeface="Microsoft JhengHei"/>
              </a:rPr>
              <a:t>詢</a:t>
            </a:r>
            <a:endParaRPr sz="1300">
              <a:latin typeface="Microsoft JhengHei"/>
              <a:cs typeface="Microsoft JhengHei"/>
            </a:endParaRPr>
          </a:p>
          <a:p>
            <a:pPr marL="170180" indent="-158115">
              <a:lnSpc>
                <a:spcPct val="100000"/>
              </a:lnSpc>
              <a:spcBef>
                <a:spcPts val="335"/>
              </a:spcBef>
              <a:buFont typeface="Arial MT"/>
              <a:buChar char="•"/>
              <a:tabLst>
                <a:tab pos="170815" algn="l"/>
              </a:tabLst>
            </a:pPr>
            <a:r>
              <a:rPr sz="1300" dirty="0">
                <a:latin typeface="Microsoft JhengHei"/>
                <a:cs typeface="Microsoft JhengHei"/>
              </a:rPr>
              <a:t>愛滋感染者接觸者追</a:t>
            </a:r>
            <a:r>
              <a:rPr sz="1300" spc="-50" dirty="0">
                <a:latin typeface="Microsoft JhengHei"/>
                <a:cs typeface="Microsoft JhengHei"/>
              </a:rPr>
              <a:t>蹤</a:t>
            </a:r>
            <a:endParaRPr sz="1300">
              <a:latin typeface="Microsoft JhengHei"/>
              <a:cs typeface="Microsoft JhengHei"/>
            </a:endParaRPr>
          </a:p>
        </p:txBody>
      </p:sp>
      <p:grpSp>
        <p:nvGrpSpPr>
          <p:cNvPr id="16" name="object 16"/>
          <p:cNvGrpSpPr/>
          <p:nvPr/>
        </p:nvGrpSpPr>
        <p:grpSpPr>
          <a:xfrm>
            <a:off x="283349" y="941832"/>
            <a:ext cx="7680959" cy="5549900"/>
            <a:chOff x="283349" y="941832"/>
            <a:chExt cx="7680959" cy="5549900"/>
          </a:xfrm>
        </p:grpSpPr>
        <p:pic>
          <p:nvPicPr>
            <p:cNvPr id="17" name="object 17"/>
            <p:cNvPicPr/>
            <p:nvPr/>
          </p:nvPicPr>
          <p:blipFill>
            <a:blip r:embed="rId4" cstate="print"/>
            <a:stretch>
              <a:fillRect/>
            </a:stretch>
          </p:blipFill>
          <p:spPr>
            <a:xfrm>
              <a:off x="283349" y="941832"/>
              <a:ext cx="757427" cy="757427"/>
            </a:xfrm>
            <a:prstGeom prst="rect">
              <a:avLst/>
            </a:prstGeom>
          </p:spPr>
        </p:pic>
        <p:pic>
          <p:nvPicPr>
            <p:cNvPr id="18" name="object 18"/>
            <p:cNvPicPr/>
            <p:nvPr/>
          </p:nvPicPr>
          <p:blipFill>
            <a:blip r:embed="rId5" cstate="print"/>
            <a:stretch>
              <a:fillRect/>
            </a:stretch>
          </p:blipFill>
          <p:spPr>
            <a:xfrm>
              <a:off x="5586107" y="5276088"/>
              <a:ext cx="2378176" cy="1215389"/>
            </a:xfrm>
            <a:prstGeom prst="rect">
              <a:avLst/>
            </a:prstGeom>
          </p:spPr>
        </p:pic>
      </p:grpSp>
      <p:sp>
        <p:nvSpPr>
          <p:cNvPr id="19" name="object 19"/>
          <p:cNvSpPr txBox="1"/>
          <p:nvPr/>
        </p:nvSpPr>
        <p:spPr>
          <a:xfrm>
            <a:off x="8069713" y="1909826"/>
            <a:ext cx="1748789" cy="266065"/>
          </a:xfrm>
          <a:prstGeom prst="rect">
            <a:avLst/>
          </a:prstGeom>
        </p:spPr>
        <p:txBody>
          <a:bodyPr vert="horz" wrap="square" lIns="0" tIns="15875" rIns="0" bIns="0" rtlCol="0">
            <a:spAutoFit/>
          </a:bodyPr>
          <a:lstStyle/>
          <a:p>
            <a:pPr marL="12700">
              <a:lnSpc>
                <a:spcPct val="100000"/>
              </a:lnSpc>
              <a:spcBef>
                <a:spcPts val="125"/>
              </a:spcBef>
            </a:pPr>
            <a:r>
              <a:rPr sz="1550" b="1" u="sng" spc="-10" dirty="0">
                <a:solidFill>
                  <a:srgbClr val="FFFFFF"/>
                </a:solidFill>
                <a:uFill>
                  <a:solidFill>
                    <a:srgbClr val="FFFFFF"/>
                  </a:solidFill>
                </a:uFill>
                <a:latin typeface="Microsoft JhengHei"/>
                <a:cs typeface="Microsoft JhengHei"/>
              </a:rPr>
              <a:t>https://gov.tw/Zrj</a:t>
            </a:r>
            <a:endParaRPr sz="1550">
              <a:latin typeface="Microsoft JhengHei"/>
              <a:cs typeface="Microsoft JhengHei"/>
            </a:endParaRPr>
          </a:p>
        </p:txBody>
      </p:sp>
      <p:sp>
        <p:nvSpPr>
          <p:cNvPr id="20" name="object 20"/>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162</a:t>
            </a:fld>
            <a:endParaRPr spc="-25" dirty="0"/>
          </a:p>
        </p:txBody>
      </p:sp>
      <p:sp>
        <p:nvSpPr>
          <p:cNvPr id="21" name="object 2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079" y="2599182"/>
            <a:ext cx="10617200" cy="4187190"/>
            <a:chOff x="76079" y="2599182"/>
            <a:chExt cx="10617200" cy="4187190"/>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6205613" y="2599182"/>
              <a:ext cx="1377696" cy="2013966"/>
            </a:xfrm>
            <a:prstGeom prst="rect">
              <a:avLst/>
            </a:prstGeom>
          </p:spPr>
        </p:pic>
        <p:pic>
          <p:nvPicPr>
            <p:cNvPr id="5" name="object 5"/>
            <p:cNvPicPr/>
            <p:nvPr/>
          </p:nvPicPr>
          <p:blipFill>
            <a:blip r:embed="rId3" cstate="print"/>
            <a:stretch>
              <a:fillRect/>
            </a:stretch>
          </p:blipFill>
          <p:spPr>
            <a:xfrm>
              <a:off x="7622171" y="2607564"/>
              <a:ext cx="1394396" cy="1972055"/>
            </a:xfrm>
            <a:prstGeom prst="rect">
              <a:avLst/>
            </a:prstGeom>
          </p:spPr>
        </p:pic>
        <p:pic>
          <p:nvPicPr>
            <p:cNvPr id="6" name="object 6"/>
            <p:cNvPicPr/>
            <p:nvPr/>
          </p:nvPicPr>
          <p:blipFill>
            <a:blip r:embed="rId4" cstate="print"/>
            <a:stretch>
              <a:fillRect/>
            </a:stretch>
          </p:blipFill>
          <p:spPr>
            <a:xfrm>
              <a:off x="3317633" y="2611374"/>
              <a:ext cx="2839211" cy="2000250"/>
            </a:xfrm>
            <a:prstGeom prst="rect">
              <a:avLst/>
            </a:prstGeom>
          </p:spPr>
        </p:pic>
        <p:pic>
          <p:nvPicPr>
            <p:cNvPr id="7" name="object 7"/>
            <p:cNvPicPr/>
            <p:nvPr/>
          </p:nvPicPr>
          <p:blipFill>
            <a:blip r:embed="rId5" cstate="print"/>
            <a:stretch>
              <a:fillRect/>
            </a:stretch>
          </p:blipFill>
          <p:spPr>
            <a:xfrm>
              <a:off x="202577" y="4655058"/>
              <a:ext cx="2588717" cy="1831085"/>
            </a:xfrm>
            <a:prstGeom prst="rect">
              <a:avLst/>
            </a:prstGeom>
          </p:spPr>
        </p:pic>
        <p:pic>
          <p:nvPicPr>
            <p:cNvPr id="8" name="object 8"/>
            <p:cNvPicPr/>
            <p:nvPr/>
          </p:nvPicPr>
          <p:blipFill>
            <a:blip r:embed="rId6" cstate="print"/>
            <a:stretch>
              <a:fillRect/>
            </a:stretch>
          </p:blipFill>
          <p:spPr>
            <a:xfrm>
              <a:off x="2819285" y="4655058"/>
              <a:ext cx="2587955" cy="1831085"/>
            </a:xfrm>
            <a:prstGeom prst="rect">
              <a:avLst/>
            </a:prstGeom>
          </p:spPr>
        </p:pic>
        <p:pic>
          <p:nvPicPr>
            <p:cNvPr id="9" name="object 9"/>
            <p:cNvPicPr/>
            <p:nvPr/>
          </p:nvPicPr>
          <p:blipFill>
            <a:blip r:embed="rId7" cstate="print"/>
            <a:stretch>
              <a:fillRect/>
            </a:stretch>
          </p:blipFill>
          <p:spPr>
            <a:xfrm>
              <a:off x="5445899" y="4645152"/>
              <a:ext cx="2323617" cy="1598675"/>
            </a:xfrm>
            <a:prstGeom prst="rect">
              <a:avLst/>
            </a:prstGeom>
          </p:spPr>
        </p:pic>
        <p:pic>
          <p:nvPicPr>
            <p:cNvPr id="10" name="object 10"/>
            <p:cNvPicPr/>
            <p:nvPr/>
          </p:nvPicPr>
          <p:blipFill>
            <a:blip r:embed="rId8" cstate="print"/>
            <a:stretch>
              <a:fillRect/>
            </a:stretch>
          </p:blipFill>
          <p:spPr>
            <a:xfrm>
              <a:off x="9274937" y="4594860"/>
              <a:ext cx="1363357" cy="1852422"/>
            </a:xfrm>
            <a:prstGeom prst="rect">
              <a:avLst/>
            </a:prstGeom>
          </p:spPr>
        </p:pic>
        <p:pic>
          <p:nvPicPr>
            <p:cNvPr id="11" name="object 11"/>
            <p:cNvPicPr/>
            <p:nvPr/>
          </p:nvPicPr>
          <p:blipFill>
            <a:blip r:embed="rId9" cstate="print"/>
            <a:stretch>
              <a:fillRect/>
            </a:stretch>
          </p:blipFill>
          <p:spPr>
            <a:xfrm>
              <a:off x="7784477" y="4592574"/>
              <a:ext cx="1485138" cy="1956816"/>
            </a:xfrm>
            <a:prstGeom prst="rect">
              <a:avLst/>
            </a:prstGeom>
          </p:spPr>
        </p:pic>
        <p:pic>
          <p:nvPicPr>
            <p:cNvPr id="12" name="object 12"/>
            <p:cNvPicPr/>
            <p:nvPr/>
          </p:nvPicPr>
          <p:blipFill>
            <a:blip r:embed="rId10" cstate="print"/>
            <a:stretch>
              <a:fillRect/>
            </a:stretch>
          </p:blipFill>
          <p:spPr>
            <a:xfrm>
              <a:off x="9054732" y="2619756"/>
              <a:ext cx="1396517" cy="1972817"/>
            </a:xfrm>
            <a:prstGeom prst="rect">
              <a:avLst/>
            </a:prstGeom>
          </p:spPr>
        </p:pic>
        <p:pic>
          <p:nvPicPr>
            <p:cNvPr id="13" name="object 13"/>
            <p:cNvPicPr/>
            <p:nvPr/>
          </p:nvPicPr>
          <p:blipFill>
            <a:blip r:embed="rId11" cstate="print"/>
            <a:stretch>
              <a:fillRect/>
            </a:stretch>
          </p:blipFill>
          <p:spPr>
            <a:xfrm>
              <a:off x="76079" y="4453890"/>
              <a:ext cx="2789682" cy="1888235"/>
            </a:xfrm>
            <a:prstGeom prst="rect">
              <a:avLst/>
            </a:prstGeom>
          </p:spPr>
        </p:pic>
        <p:pic>
          <p:nvPicPr>
            <p:cNvPr id="14" name="object 14"/>
            <p:cNvPicPr/>
            <p:nvPr/>
          </p:nvPicPr>
          <p:blipFill>
            <a:blip r:embed="rId12" cstate="print"/>
            <a:stretch>
              <a:fillRect/>
            </a:stretch>
          </p:blipFill>
          <p:spPr>
            <a:xfrm>
              <a:off x="93605" y="2605278"/>
              <a:ext cx="2760548" cy="1859280"/>
            </a:xfrm>
            <a:prstGeom prst="rect">
              <a:avLst/>
            </a:prstGeom>
          </p:spPr>
        </p:pic>
        <p:pic>
          <p:nvPicPr>
            <p:cNvPr id="15" name="object 15"/>
            <p:cNvPicPr/>
            <p:nvPr/>
          </p:nvPicPr>
          <p:blipFill>
            <a:blip r:embed="rId13" cstate="print"/>
            <a:stretch>
              <a:fillRect/>
            </a:stretch>
          </p:blipFill>
          <p:spPr>
            <a:xfrm>
              <a:off x="2162441" y="2613660"/>
              <a:ext cx="1131277" cy="2039873"/>
            </a:xfrm>
            <a:prstGeom prst="rect">
              <a:avLst/>
            </a:prstGeom>
          </p:spPr>
        </p:pic>
      </p:grpSp>
      <p:sp>
        <p:nvSpPr>
          <p:cNvPr id="16" name="object 16"/>
          <p:cNvSpPr txBox="1"/>
          <p:nvPr/>
        </p:nvSpPr>
        <p:spPr>
          <a:xfrm>
            <a:off x="166249" y="1711326"/>
            <a:ext cx="10330180" cy="805815"/>
          </a:xfrm>
          <a:prstGeom prst="rect">
            <a:avLst/>
          </a:prstGeom>
        </p:spPr>
        <p:txBody>
          <a:bodyPr vert="horz" wrap="square" lIns="0" tIns="113664" rIns="0" bIns="0" rtlCol="0">
            <a:spAutoFit/>
          </a:bodyPr>
          <a:lstStyle/>
          <a:p>
            <a:pPr marL="299720">
              <a:lnSpc>
                <a:spcPct val="100000"/>
              </a:lnSpc>
              <a:spcBef>
                <a:spcPts val="894"/>
              </a:spcBef>
            </a:pPr>
            <a:r>
              <a:rPr sz="2450" b="1" spc="-10" dirty="0">
                <a:solidFill>
                  <a:srgbClr val="006565"/>
                </a:solidFill>
                <a:latin typeface="Microsoft JhengHei"/>
                <a:cs typeface="Microsoft JhengHei"/>
              </a:rPr>
              <a:t>PrEP</a:t>
            </a:r>
            <a:r>
              <a:rPr sz="2450" b="1" spc="-5" dirty="0">
                <a:solidFill>
                  <a:srgbClr val="006565"/>
                </a:solidFill>
                <a:latin typeface="Microsoft JhengHei"/>
                <a:cs typeface="Microsoft JhengHei"/>
              </a:rPr>
              <a:t>、自我篩檢、藥癮減害與藥愛防治等衛教宣導文宣</a:t>
            </a:r>
            <a:endParaRPr sz="2450">
              <a:latin typeface="Microsoft JhengHei"/>
              <a:cs typeface="Microsoft JhengHei"/>
            </a:endParaRPr>
          </a:p>
          <a:p>
            <a:pPr marL="12700">
              <a:lnSpc>
                <a:spcPct val="100000"/>
              </a:lnSpc>
              <a:spcBef>
                <a:spcPts val="540"/>
              </a:spcBef>
              <a:tabLst>
                <a:tab pos="8027670" algn="l"/>
              </a:tabLst>
            </a:pPr>
            <a:r>
              <a:rPr sz="1400" spc="-10" dirty="0">
                <a:latin typeface="Microsoft JhengHei"/>
                <a:cs typeface="Microsoft JhengHei"/>
              </a:rPr>
              <a:t>可至疾管署官網/傳染病與防疫專題/傳染病介紹/第三類法定傳染病/人類免疫缺乏病毒感染/宣導素</a:t>
            </a:r>
            <a:r>
              <a:rPr sz="1400" spc="-50" dirty="0">
                <a:latin typeface="Microsoft JhengHei"/>
                <a:cs typeface="Microsoft JhengHei"/>
              </a:rPr>
              <a:t>材</a:t>
            </a:r>
            <a:r>
              <a:rPr sz="1400" dirty="0">
                <a:latin typeface="Microsoft JhengHei"/>
                <a:cs typeface="Microsoft JhengHei"/>
              </a:rPr>
              <a:t>	</a:t>
            </a:r>
            <a:r>
              <a:rPr sz="2325" b="1" u="sng" spc="-15" baseline="1792" dirty="0">
                <a:solidFill>
                  <a:srgbClr val="0070C0"/>
                </a:solidFill>
                <a:uFill>
                  <a:solidFill>
                    <a:srgbClr val="0070C0"/>
                  </a:solidFill>
                </a:uFill>
                <a:latin typeface="Microsoft JhengHei"/>
                <a:cs typeface="Microsoft JhengHei"/>
              </a:rPr>
              <a:t>https://reurl.cc/Zr65mg</a:t>
            </a:r>
            <a:endParaRPr sz="2325" baseline="1792">
              <a:latin typeface="Microsoft JhengHei"/>
              <a:cs typeface="Microsoft JhengHei"/>
            </a:endParaRPr>
          </a:p>
        </p:txBody>
      </p:sp>
      <p:grpSp>
        <p:nvGrpSpPr>
          <p:cNvPr id="17" name="object 17"/>
          <p:cNvGrpSpPr/>
          <p:nvPr/>
        </p:nvGrpSpPr>
        <p:grpSpPr>
          <a:xfrm>
            <a:off x="283349" y="941832"/>
            <a:ext cx="9831070" cy="1293495"/>
            <a:chOff x="283349" y="941832"/>
            <a:chExt cx="9831070" cy="1293495"/>
          </a:xfrm>
        </p:grpSpPr>
        <p:pic>
          <p:nvPicPr>
            <p:cNvPr id="18" name="object 18"/>
            <p:cNvPicPr/>
            <p:nvPr/>
          </p:nvPicPr>
          <p:blipFill>
            <a:blip r:embed="rId14" cstate="print"/>
            <a:stretch>
              <a:fillRect/>
            </a:stretch>
          </p:blipFill>
          <p:spPr>
            <a:xfrm>
              <a:off x="9178163" y="1303782"/>
              <a:ext cx="935736" cy="931163"/>
            </a:xfrm>
            <a:prstGeom prst="rect">
              <a:avLst/>
            </a:prstGeom>
          </p:spPr>
        </p:pic>
        <p:pic>
          <p:nvPicPr>
            <p:cNvPr id="19" name="object 19"/>
            <p:cNvPicPr/>
            <p:nvPr/>
          </p:nvPicPr>
          <p:blipFill>
            <a:blip r:embed="rId15" cstate="print"/>
            <a:stretch>
              <a:fillRect/>
            </a:stretch>
          </p:blipFill>
          <p:spPr>
            <a:xfrm>
              <a:off x="283349" y="941832"/>
              <a:ext cx="757427" cy="757427"/>
            </a:xfrm>
            <a:prstGeom prst="rect">
              <a:avLst/>
            </a:prstGeom>
          </p:spPr>
        </p:pic>
      </p:grpSp>
      <p:sp>
        <p:nvSpPr>
          <p:cNvPr id="20" name="object 20"/>
          <p:cNvSpPr txBox="1">
            <a:spLocks noGrp="1"/>
          </p:cNvSpPr>
          <p:nvPr>
            <p:ph type="title"/>
          </p:nvPr>
        </p:nvSpPr>
        <p:spPr>
          <a:xfrm>
            <a:off x="1291470" y="1111250"/>
            <a:ext cx="4645025" cy="506730"/>
          </a:xfrm>
          <a:prstGeom prst="rect">
            <a:avLst/>
          </a:prstGeom>
        </p:spPr>
        <p:txBody>
          <a:bodyPr vert="horz" wrap="square" lIns="0" tIns="13335" rIns="0" bIns="0" rtlCol="0">
            <a:spAutoFit/>
          </a:bodyPr>
          <a:lstStyle/>
          <a:p>
            <a:pPr marL="38100">
              <a:lnSpc>
                <a:spcPct val="100000"/>
              </a:lnSpc>
              <a:spcBef>
                <a:spcPts val="105"/>
              </a:spcBef>
            </a:pPr>
            <a:r>
              <a:rPr dirty="0"/>
              <a:t>愛滋防治宣導資源與素材</a:t>
            </a:r>
            <a:r>
              <a:rPr sz="3150" spc="-75" baseline="-21164" dirty="0"/>
              <a:t>2</a:t>
            </a:r>
            <a:endParaRPr sz="3150" baseline="-21164"/>
          </a:p>
        </p:txBody>
      </p:sp>
      <p:sp>
        <p:nvSpPr>
          <p:cNvPr id="22" name="object 22"/>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163</a:t>
            </a:fld>
            <a:endParaRPr spc="-25" dirty="0"/>
          </a:p>
        </p:txBody>
      </p:sp>
      <p:sp>
        <p:nvSpPr>
          <p:cNvPr id="23" name="object 2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1" name="object 21"/>
          <p:cNvSpPr txBox="1"/>
          <p:nvPr/>
        </p:nvSpPr>
        <p:spPr>
          <a:xfrm>
            <a:off x="6349117" y="1230884"/>
            <a:ext cx="2533015" cy="346710"/>
          </a:xfrm>
          <a:prstGeom prst="rect">
            <a:avLst/>
          </a:prstGeom>
        </p:spPr>
        <p:txBody>
          <a:bodyPr vert="horz" wrap="square" lIns="0" tIns="13335" rIns="0" bIns="0" rtlCol="0">
            <a:spAutoFit/>
          </a:bodyPr>
          <a:lstStyle/>
          <a:p>
            <a:pPr marL="12700">
              <a:lnSpc>
                <a:spcPct val="100000"/>
              </a:lnSpc>
              <a:spcBef>
                <a:spcPts val="105"/>
              </a:spcBef>
            </a:pPr>
            <a:r>
              <a:rPr sz="2100" b="1" spc="75" dirty="0">
                <a:solidFill>
                  <a:srgbClr val="008F9A"/>
                </a:solidFill>
                <a:latin typeface="Microsoft JhengHei"/>
                <a:cs typeface="Microsoft JhengHei"/>
              </a:rPr>
              <a:t>提供各單位參考運用</a:t>
            </a:r>
            <a:endParaRPr sz="2100">
              <a:latin typeface="Microsoft JhengHei"/>
              <a:cs typeface="Microsoft JhengHe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082294"/>
            <a:ext cx="2430780" cy="506730"/>
          </a:xfrm>
          <a:prstGeom prst="rect">
            <a:avLst/>
          </a:prstGeom>
        </p:spPr>
        <p:txBody>
          <a:bodyPr vert="horz" wrap="square" lIns="0" tIns="13335" rIns="0" bIns="0" rtlCol="0">
            <a:spAutoFit/>
          </a:bodyPr>
          <a:lstStyle/>
          <a:p>
            <a:pPr marL="12700">
              <a:lnSpc>
                <a:spcPct val="100000"/>
              </a:lnSpc>
              <a:spcBef>
                <a:spcPts val="105"/>
              </a:spcBef>
            </a:pPr>
            <a:r>
              <a:rPr spc="-10" dirty="0"/>
              <a:t>愛滋防治資源</a:t>
            </a:r>
          </a:p>
        </p:txBody>
      </p:sp>
      <p:grpSp>
        <p:nvGrpSpPr>
          <p:cNvPr id="4" name="object 4"/>
          <p:cNvGrpSpPr/>
          <p:nvPr/>
        </p:nvGrpSpPr>
        <p:grpSpPr>
          <a:xfrm>
            <a:off x="5809373" y="2062733"/>
            <a:ext cx="4701540" cy="944244"/>
            <a:chOff x="5809373" y="2062733"/>
            <a:chExt cx="4701540" cy="944244"/>
          </a:xfrm>
        </p:grpSpPr>
        <p:sp>
          <p:nvSpPr>
            <p:cNvPr id="5" name="object 5"/>
            <p:cNvSpPr/>
            <p:nvPr/>
          </p:nvSpPr>
          <p:spPr>
            <a:xfrm>
              <a:off x="6528688" y="2197607"/>
              <a:ext cx="3982720" cy="674370"/>
            </a:xfrm>
            <a:custGeom>
              <a:avLst/>
              <a:gdLst/>
              <a:ahLst/>
              <a:cxnLst/>
              <a:rect l="l" t="t" r="r" b="b"/>
              <a:pathLst>
                <a:path w="3982720" h="674369">
                  <a:moveTo>
                    <a:pt x="3982212" y="674369"/>
                  </a:moveTo>
                  <a:lnTo>
                    <a:pt x="3982212" y="0"/>
                  </a:lnTo>
                  <a:lnTo>
                    <a:pt x="0" y="0"/>
                  </a:lnTo>
                  <a:lnTo>
                    <a:pt x="0" y="674369"/>
                  </a:lnTo>
                  <a:lnTo>
                    <a:pt x="3982212" y="674369"/>
                  </a:lnTo>
                  <a:close/>
                </a:path>
              </a:pathLst>
            </a:custGeom>
            <a:solidFill>
              <a:srgbClr val="DAEDEF"/>
            </a:solidFill>
          </p:spPr>
          <p:txBody>
            <a:bodyPr wrap="square" lIns="0" tIns="0" rIns="0" bIns="0" rtlCol="0"/>
            <a:lstStyle/>
            <a:p>
              <a:endParaRPr/>
            </a:p>
          </p:txBody>
        </p:sp>
        <p:sp>
          <p:nvSpPr>
            <p:cNvPr id="6" name="object 6"/>
            <p:cNvSpPr/>
            <p:nvPr/>
          </p:nvSpPr>
          <p:spPr>
            <a:xfrm>
              <a:off x="5809373" y="2062733"/>
              <a:ext cx="996950" cy="944244"/>
            </a:xfrm>
            <a:custGeom>
              <a:avLst/>
              <a:gdLst/>
              <a:ahLst/>
              <a:cxnLst/>
              <a:rect l="l" t="t" r="r" b="b"/>
              <a:pathLst>
                <a:path w="996950" h="944244">
                  <a:moveTo>
                    <a:pt x="996696" y="472439"/>
                  </a:moveTo>
                  <a:lnTo>
                    <a:pt x="994413" y="426871"/>
                  </a:lnTo>
                  <a:lnTo>
                    <a:pt x="987704" y="382543"/>
                  </a:lnTo>
                  <a:lnTo>
                    <a:pt x="976779" y="339651"/>
                  </a:lnTo>
                  <a:lnTo>
                    <a:pt x="961847" y="298393"/>
                  </a:lnTo>
                  <a:lnTo>
                    <a:pt x="943117" y="258965"/>
                  </a:lnTo>
                  <a:lnTo>
                    <a:pt x="920798" y="221562"/>
                  </a:lnTo>
                  <a:lnTo>
                    <a:pt x="895101" y="186382"/>
                  </a:lnTo>
                  <a:lnTo>
                    <a:pt x="866234" y="153620"/>
                  </a:lnTo>
                  <a:lnTo>
                    <a:pt x="834407" y="123473"/>
                  </a:lnTo>
                  <a:lnTo>
                    <a:pt x="799829" y="96137"/>
                  </a:lnTo>
                  <a:lnTo>
                    <a:pt x="762709" y="71810"/>
                  </a:lnTo>
                  <a:lnTo>
                    <a:pt x="723258" y="50686"/>
                  </a:lnTo>
                  <a:lnTo>
                    <a:pt x="681683" y="32962"/>
                  </a:lnTo>
                  <a:lnTo>
                    <a:pt x="638196" y="18836"/>
                  </a:lnTo>
                  <a:lnTo>
                    <a:pt x="593005" y="8502"/>
                  </a:lnTo>
                  <a:lnTo>
                    <a:pt x="546319" y="2158"/>
                  </a:lnTo>
                  <a:lnTo>
                    <a:pt x="498348" y="0"/>
                  </a:lnTo>
                  <a:lnTo>
                    <a:pt x="450376" y="2158"/>
                  </a:lnTo>
                  <a:lnTo>
                    <a:pt x="403690" y="8502"/>
                  </a:lnTo>
                  <a:lnTo>
                    <a:pt x="358499" y="18836"/>
                  </a:lnTo>
                  <a:lnTo>
                    <a:pt x="315012" y="32962"/>
                  </a:lnTo>
                  <a:lnTo>
                    <a:pt x="273437" y="50686"/>
                  </a:lnTo>
                  <a:lnTo>
                    <a:pt x="233986" y="71810"/>
                  </a:lnTo>
                  <a:lnTo>
                    <a:pt x="196866" y="96137"/>
                  </a:lnTo>
                  <a:lnTo>
                    <a:pt x="162288" y="123473"/>
                  </a:lnTo>
                  <a:lnTo>
                    <a:pt x="130461" y="153620"/>
                  </a:lnTo>
                  <a:lnTo>
                    <a:pt x="101594" y="186382"/>
                  </a:lnTo>
                  <a:lnTo>
                    <a:pt x="75897" y="221562"/>
                  </a:lnTo>
                  <a:lnTo>
                    <a:pt x="53578" y="258965"/>
                  </a:lnTo>
                  <a:lnTo>
                    <a:pt x="34848" y="298393"/>
                  </a:lnTo>
                  <a:lnTo>
                    <a:pt x="19916" y="339651"/>
                  </a:lnTo>
                  <a:lnTo>
                    <a:pt x="8991" y="382543"/>
                  </a:lnTo>
                  <a:lnTo>
                    <a:pt x="2282" y="426871"/>
                  </a:lnTo>
                  <a:lnTo>
                    <a:pt x="0" y="472439"/>
                  </a:lnTo>
                  <a:lnTo>
                    <a:pt x="2282" y="517881"/>
                  </a:lnTo>
                  <a:lnTo>
                    <a:pt x="8991" y="562098"/>
                  </a:lnTo>
                  <a:lnTo>
                    <a:pt x="19916" y="604891"/>
                  </a:lnTo>
                  <a:lnTo>
                    <a:pt x="34848" y="646064"/>
                  </a:lnTo>
                  <a:lnTo>
                    <a:pt x="53578" y="685420"/>
                  </a:lnTo>
                  <a:lnTo>
                    <a:pt x="75897" y="722761"/>
                  </a:lnTo>
                  <a:lnTo>
                    <a:pt x="101594" y="757890"/>
                  </a:lnTo>
                  <a:lnTo>
                    <a:pt x="130461" y="790610"/>
                  </a:lnTo>
                  <a:lnTo>
                    <a:pt x="162288" y="820723"/>
                  </a:lnTo>
                  <a:lnTo>
                    <a:pt x="196866" y="848033"/>
                  </a:lnTo>
                  <a:lnTo>
                    <a:pt x="233986" y="872341"/>
                  </a:lnTo>
                  <a:lnTo>
                    <a:pt x="273437" y="893451"/>
                  </a:lnTo>
                  <a:lnTo>
                    <a:pt x="315012" y="911165"/>
                  </a:lnTo>
                  <a:lnTo>
                    <a:pt x="358499" y="925286"/>
                  </a:lnTo>
                  <a:lnTo>
                    <a:pt x="403690" y="935616"/>
                  </a:lnTo>
                  <a:lnTo>
                    <a:pt x="450376" y="941959"/>
                  </a:lnTo>
                  <a:lnTo>
                    <a:pt x="498348" y="944117"/>
                  </a:lnTo>
                  <a:lnTo>
                    <a:pt x="546319" y="941959"/>
                  </a:lnTo>
                  <a:lnTo>
                    <a:pt x="593005" y="935616"/>
                  </a:lnTo>
                  <a:lnTo>
                    <a:pt x="638196" y="925286"/>
                  </a:lnTo>
                  <a:lnTo>
                    <a:pt x="681683" y="911165"/>
                  </a:lnTo>
                  <a:lnTo>
                    <a:pt x="723258" y="893451"/>
                  </a:lnTo>
                  <a:lnTo>
                    <a:pt x="762709" y="872341"/>
                  </a:lnTo>
                  <a:lnTo>
                    <a:pt x="799829" y="848033"/>
                  </a:lnTo>
                  <a:lnTo>
                    <a:pt x="834407" y="820723"/>
                  </a:lnTo>
                  <a:lnTo>
                    <a:pt x="866234" y="790610"/>
                  </a:lnTo>
                  <a:lnTo>
                    <a:pt x="895101" y="757890"/>
                  </a:lnTo>
                  <a:lnTo>
                    <a:pt x="920798" y="722761"/>
                  </a:lnTo>
                  <a:lnTo>
                    <a:pt x="943117" y="685420"/>
                  </a:lnTo>
                  <a:lnTo>
                    <a:pt x="961847" y="646064"/>
                  </a:lnTo>
                  <a:lnTo>
                    <a:pt x="976779" y="604891"/>
                  </a:lnTo>
                  <a:lnTo>
                    <a:pt x="987704" y="562098"/>
                  </a:lnTo>
                  <a:lnTo>
                    <a:pt x="994413" y="517881"/>
                  </a:lnTo>
                  <a:lnTo>
                    <a:pt x="996696" y="472439"/>
                  </a:lnTo>
                  <a:close/>
                </a:path>
              </a:pathLst>
            </a:custGeom>
            <a:solidFill>
              <a:srgbClr val="BBE0E3"/>
            </a:solidFill>
          </p:spPr>
          <p:txBody>
            <a:bodyPr wrap="square" lIns="0" tIns="0" rIns="0" bIns="0" rtlCol="0"/>
            <a:lstStyle/>
            <a:p>
              <a:endParaRPr/>
            </a:p>
          </p:txBody>
        </p:sp>
      </p:grpSp>
      <p:sp>
        <p:nvSpPr>
          <p:cNvPr id="7" name="object 7"/>
          <p:cNvSpPr txBox="1"/>
          <p:nvPr/>
        </p:nvSpPr>
        <p:spPr>
          <a:xfrm>
            <a:off x="459620" y="2114183"/>
            <a:ext cx="5605145" cy="3557270"/>
          </a:xfrm>
          <a:prstGeom prst="rect">
            <a:avLst/>
          </a:prstGeom>
        </p:spPr>
        <p:txBody>
          <a:bodyPr vert="horz" wrap="square" lIns="0" tIns="181610" rIns="0" bIns="0" rtlCol="0">
            <a:spAutoFit/>
          </a:bodyPr>
          <a:lstStyle/>
          <a:p>
            <a:pPr marL="212725" indent="-200660">
              <a:lnSpc>
                <a:spcPct val="100000"/>
              </a:lnSpc>
              <a:spcBef>
                <a:spcPts val="1430"/>
              </a:spcBef>
              <a:buFont typeface="Arial MT"/>
              <a:buChar char="•"/>
              <a:tabLst>
                <a:tab pos="213360" algn="l"/>
              </a:tabLst>
            </a:pPr>
            <a:r>
              <a:rPr sz="2100" spc="-10" dirty="0">
                <a:solidFill>
                  <a:srgbClr val="224B50"/>
                </a:solidFill>
                <a:latin typeface="Microsoft JhengHei"/>
                <a:cs typeface="Microsoft JhengHei"/>
              </a:rPr>
              <a:t>衛福部疾管署</a:t>
            </a:r>
            <a:endParaRPr sz="2100">
              <a:latin typeface="Microsoft JhengHei"/>
              <a:cs typeface="Microsoft JhengHei"/>
            </a:endParaRPr>
          </a:p>
          <a:p>
            <a:pPr marL="212725" indent="-200660">
              <a:lnSpc>
                <a:spcPct val="100000"/>
              </a:lnSpc>
              <a:spcBef>
                <a:spcPts val="1330"/>
              </a:spcBef>
              <a:buFont typeface="Arial MT"/>
              <a:buChar char="•"/>
              <a:tabLst>
                <a:tab pos="213360" algn="l"/>
              </a:tabLst>
            </a:pPr>
            <a:r>
              <a:rPr sz="2100" dirty="0">
                <a:solidFill>
                  <a:srgbClr val="224B50"/>
                </a:solidFill>
                <a:latin typeface="Microsoft JhengHei"/>
                <a:cs typeface="Microsoft JhengHei"/>
              </a:rPr>
              <a:t>疾管署LINE@</a:t>
            </a:r>
            <a:r>
              <a:rPr sz="2100" spc="-20" dirty="0">
                <a:solidFill>
                  <a:srgbClr val="224B50"/>
                </a:solidFill>
                <a:latin typeface="Microsoft JhengHei"/>
                <a:cs typeface="Microsoft JhengHei"/>
              </a:rPr>
              <a:t>疾管家</a:t>
            </a:r>
            <a:endParaRPr sz="2100">
              <a:latin typeface="Microsoft JhengHei"/>
              <a:cs typeface="Microsoft JhengHei"/>
            </a:endParaRPr>
          </a:p>
          <a:p>
            <a:pPr marL="212725" indent="-200660">
              <a:lnSpc>
                <a:spcPct val="100000"/>
              </a:lnSpc>
              <a:spcBef>
                <a:spcPts val="1335"/>
              </a:spcBef>
              <a:buFont typeface="Arial MT"/>
              <a:buChar char="•"/>
              <a:tabLst>
                <a:tab pos="213360" algn="l"/>
              </a:tabLst>
            </a:pPr>
            <a:r>
              <a:rPr sz="2100" spc="-5" dirty="0">
                <a:solidFill>
                  <a:srgbClr val="224B50"/>
                </a:solidFill>
                <a:latin typeface="Microsoft JhengHei"/>
                <a:cs typeface="Microsoft JhengHei"/>
              </a:rPr>
              <a:t>疾病管制署全球資訊網 </a:t>
            </a:r>
            <a:r>
              <a:rPr sz="1750" b="1" u="heavy" spc="-10" dirty="0">
                <a:solidFill>
                  <a:srgbClr val="FF9A00"/>
                </a:solidFill>
                <a:uFill>
                  <a:solidFill>
                    <a:srgbClr val="FF9900"/>
                  </a:solidFill>
                </a:uFill>
                <a:latin typeface="Microsoft JhengHei"/>
                <a:cs typeface="Microsoft JhengHei"/>
                <a:hlinkClick r:id="rId2"/>
              </a:rPr>
              <a:t>https://www</a:t>
            </a:r>
            <a:r>
              <a:rPr sz="1750" b="1" u="heavy" spc="-10" dirty="0">
                <a:solidFill>
                  <a:srgbClr val="FF9A00"/>
                </a:solidFill>
                <a:uFill>
                  <a:solidFill>
                    <a:srgbClr val="FF9900"/>
                  </a:solidFill>
                </a:uFill>
                <a:latin typeface="Microsoft JhengHei"/>
                <a:cs typeface="Microsoft JhengHei"/>
              </a:rPr>
              <a:t>.cdc.gov</a:t>
            </a:r>
            <a:r>
              <a:rPr sz="1750" b="1" u="heavy" spc="-10" dirty="0">
                <a:solidFill>
                  <a:srgbClr val="FF9A00"/>
                </a:solidFill>
                <a:uFill>
                  <a:solidFill>
                    <a:srgbClr val="FF9900"/>
                  </a:solidFill>
                </a:uFill>
                <a:latin typeface="Microsoft JhengHei"/>
                <a:cs typeface="Microsoft JhengHei"/>
                <a:hlinkClick r:id="rId2"/>
              </a:rPr>
              <a:t>.tw/</a:t>
            </a:r>
            <a:endParaRPr sz="1750">
              <a:latin typeface="Microsoft JhengHei"/>
              <a:cs typeface="Microsoft JhengHei"/>
            </a:endParaRPr>
          </a:p>
          <a:p>
            <a:pPr marL="212725" indent="-200660">
              <a:lnSpc>
                <a:spcPct val="100000"/>
              </a:lnSpc>
              <a:spcBef>
                <a:spcPts val="1325"/>
              </a:spcBef>
              <a:buFont typeface="Arial MT"/>
              <a:buChar char="•"/>
              <a:tabLst>
                <a:tab pos="213360" algn="l"/>
              </a:tabLst>
            </a:pPr>
            <a:r>
              <a:rPr sz="2100" dirty="0">
                <a:solidFill>
                  <a:srgbClr val="224B50"/>
                </a:solidFill>
                <a:latin typeface="Microsoft JhengHei"/>
                <a:cs typeface="Microsoft JhengHei"/>
              </a:rPr>
              <a:t>疾病管制署</a:t>
            </a:r>
            <a:r>
              <a:rPr sz="2100" b="1" spc="-10" dirty="0">
                <a:solidFill>
                  <a:srgbClr val="E75F70"/>
                </a:solidFill>
                <a:latin typeface="Microsoft JhengHei"/>
                <a:cs typeface="Microsoft JhengHei"/>
              </a:rPr>
              <a:t>1922</a:t>
            </a:r>
            <a:r>
              <a:rPr sz="2100" spc="-20" dirty="0">
                <a:solidFill>
                  <a:srgbClr val="224B50"/>
                </a:solidFill>
                <a:latin typeface="Microsoft JhengHei"/>
                <a:cs typeface="Microsoft JhengHei"/>
              </a:rPr>
              <a:t>防疫專線</a:t>
            </a:r>
            <a:endParaRPr sz="2100">
              <a:latin typeface="Microsoft JhengHei"/>
              <a:cs typeface="Microsoft JhengHei"/>
            </a:endParaRPr>
          </a:p>
          <a:p>
            <a:pPr marL="212725" indent="-200660">
              <a:lnSpc>
                <a:spcPct val="100000"/>
              </a:lnSpc>
              <a:spcBef>
                <a:spcPts val="1330"/>
              </a:spcBef>
              <a:buFont typeface="Arial MT"/>
              <a:buChar char="•"/>
              <a:tabLst>
                <a:tab pos="213360" algn="l"/>
              </a:tabLst>
            </a:pPr>
            <a:r>
              <a:rPr sz="2100" spc="-15" dirty="0">
                <a:solidFill>
                  <a:srgbClr val="224B50"/>
                </a:solidFill>
                <a:latin typeface="Microsoft JhengHei"/>
                <a:cs typeface="Microsoft JhengHei"/>
              </a:rPr>
              <a:t>多元性別友善服務中心免費諮詢專線</a:t>
            </a:r>
            <a:endParaRPr sz="2100">
              <a:latin typeface="Microsoft JhengHei"/>
              <a:cs typeface="Microsoft JhengHei"/>
            </a:endParaRPr>
          </a:p>
          <a:p>
            <a:pPr marL="212725">
              <a:lnSpc>
                <a:spcPct val="100000"/>
              </a:lnSpc>
              <a:spcBef>
                <a:spcPts val="805"/>
              </a:spcBef>
            </a:pPr>
            <a:r>
              <a:rPr sz="2100" b="1" spc="-10" dirty="0">
                <a:solidFill>
                  <a:srgbClr val="FF9A00"/>
                </a:solidFill>
                <a:latin typeface="Microsoft JhengHei"/>
                <a:cs typeface="Microsoft JhengHei"/>
              </a:rPr>
              <a:t>0800-</a:t>
            </a:r>
            <a:r>
              <a:rPr sz="2100" b="1" dirty="0">
                <a:solidFill>
                  <a:srgbClr val="FF9A00"/>
                </a:solidFill>
                <a:latin typeface="Microsoft JhengHei"/>
                <a:cs typeface="Microsoft JhengHei"/>
              </a:rPr>
              <a:t>010569</a:t>
            </a:r>
            <a:r>
              <a:rPr sz="2100" b="1" spc="-5" dirty="0">
                <a:solidFill>
                  <a:srgbClr val="FF9A00"/>
                </a:solidFill>
                <a:latin typeface="Microsoft JhengHei"/>
                <a:cs typeface="Microsoft JhengHei"/>
              </a:rPr>
              <a:t> </a:t>
            </a:r>
            <a:r>
              <a:rPr sz="2100" spc="-10" dirty="0">
                <a:solidFill>
                  <a:srgbClr val="224B50"/>
                </a:solidFill>
                <a:latin typeface="Microsoft JhengHei"/>
                <a:cs typeface="Microsoft JhengHei"/>
              </a:rPr>
              <a:t>(你10，我</a:t>
            </a:r>
            <a:r>
              <a:rPr sz="2100" spc="-25" dirty="0">
                <a:solidFill>
                  <a:srgbClr val="224B50"/>
                </a:solidFill>
                <a:latin typeface="Microsoft JhengHei"/>
                <a:cs typeface="Microsoft JhengHei"/>
              </a:rPr>
              <a:t>69)</a:t>
            </a:r>
            <a:endParaRPr sz="2100">
              <a:latin typeface="Microsoft JhengHei"/>
              <a:cs typeface="Microsoft JhengHei"/>
            </a:endParaRPr>
          </a:p>
          <a:p>
            <a:pPr marL="212725" indent="-200660">
              <a:lnSpc>
                <a:spcPts val="2420"/>
              </a:lnSpc>
              <a:spcBef>
                <a:spcPts val="805"/>
              </a:spcBef>
              <a:buFont typeface="Arial MT"/>
              <a:buChar char="•"/>
              <a:tabLst>
                <a:tab pos="213360" algn="l"/>
              </a:tabLst>
            </a:pPr>
            <a:r>
              <a:rPr sz="2100" spc="-15" dirty="0">
                <a:solidFill>
                  <a:srgbClr val="224B50"/>
                </a:solidFill>
                <a:latin typeface="Microsoft JhengHei"/>
                <a:cs typeface="Microsoft JhengHei"/>
              </a:rPr>
              <a:t>毒品危害防制資源：法務部-反毒大本營</a:t>
            </a:r>
            <a:endParaRPr sz="2100">
              <a:latin typeface="Microsoft JhengHei"/>
              <a:cs typeface="Microsoft JhengHei"/>
            </a:endParaRPr>
          </a:p>
          <a:p>
            <a:pPr marL="212725">
              <a:lnSpc>
                <a:spcPts val="2000"/>
              </a:lnSpc>
            </a:pPr>
            <a:r>
              <a:rPr sz="1750" b="1" u="heavy" spc="-10" dirty="0">
                <a:solidFill>
                  <a:srgbClr val="FF9A00"/>
                </a:solidFill>
                <a:uFill>
                  <a:solidFill>
                    <a:srgbClr val="FF9900"/>
                  </a:solidFill>
                </a:uFill>
                <a:latin typeface="Microsoft JhengHei"/>
                <a:cs typeface="Microsoft JhengHei"/>
              </a:rPr>
              <a:t>https://antidrug.moj.gov.tw/mp-4.html</a:t>
            </a:r>
            <a:endParaRPr sz="1750">
              <a:latin typeface="Microsoft JhengHei"/>
              <a:cs typeface="Microsoft JhengHei"/>
            </a:endParaRPr>
          </a:p>
        </p:txBody>
      </p:sp>
      <p:pic>
        <p:nvPicPr>
          <p:cNvPr id="8" name="object 8"/>
          <p:cNvPicPr/>
          <p:nvPr/>
        </p:nvPicPr>
        <p:blipFill>
          <a:blip r:embed="rId3" cstate="print"/>
          <a:stretch>
            <a:fillRect/>
          </a:stretch>
        </p:blipFill>
        <p:spPr>
          <a:xfrm>
            <a:off x="2333129" y="2188463"/>
            <a:ext cx="469871" cy="466344"/>
          </a:xfrm>
          <a:prstGeom prst="rect">
            <a:avLst/>
          </a:prstGeom>
        </p:spPr>
      </p:pic>
      <p:pic>
        <p:nvPicPr>
          <p:cNvPr id="9" name="object 9"/>
          <p:cNvPicPr/>
          <p:nvPr/>
        </p:nvPicPr>
        <p:blipFill>
          <a:blip r:embed="rId4" cstate="print"/>
          <a:stretch>
            <a:fillRect/>
          </a:stretch>
        </p:blipFill>
        <p:spPr>
          <a:xfrm>
            <a:off x="2906382" y="2213604"/>
            <a:ext cx="1002001" cy="437347"/>
          </a:xfrm>
          <a:prstGeom prst="rect">
            <a:avLst/>
          </a:prstGeom>
        </p:spPr>
      </p:pic>
      <p:pic>
        <p:nvPicPr>
          <p:cNvPr id="10" name="object 10"/>
          <p:cNvPicPr/>
          <p:nvPr/>
        </p:nvPicPr>
        <p:blipFill>
          <a:blip r:embed="rId5" cstate="print"/>
          <a:stretch>
            <a:fillRect/>
          </a:stretch>
        </p:blipFill>
        <p:spPr>
          <a:xfrm>
            <a:off x="4088015" y="2248661"/>
            <a:ext cx="950975" cy="950975"/>
          </a:xfrm>
          <a:prstGeom prst="rect">
            <a:avLst/>
          </a:prstGeom>
        </p:spPr>
      </p:pic>
      <p:sp>
        <p:nvSpPr>
          <p:cNvPr id="11" name="object 11"/>
          <p:cNvSpPr txBox="1"/>
          <p:nvPr/>
        </p:nvSpPr>
        <p:spPr>
          <a:xfrm>
            <a:off x="6426079" y="2217673"/>
            <a:ext cx="3980815" cy="1790700"/>
          </a:xfrm>
          <a:prstGeom prst="rect">
            <a:avLst/>
          </a:prstGeom>
        </p:spPr>
        <p:txBody>
          <a:bodyPr vert="horz" wrap="square" lIns="0" tIns="12065" rIns="0" bIns="0" rtlCol="0">
            <a:spAutoFit/>
          </a:bodyPr>
          <a:lstStyle/>
          <a:p>
            <a:pPr marL="498475" marR="177800">
              <a:lnSpc>
                <a:spcPct val="101600"/>
              </a:lnSpc>
              <a:spcBef>
                <a:spcPts val="95"/>
              </a:spcBef>
            </a:pPr>
            <a:r>
              <a:rPr sz="1900" b="1" dirty="0">
                <a:solidFill>
                  <a:srgbClr val="224B50"/>
                </a:solidFill>
                <a:latin typeface="Microsoft JhengHei"/>
                <a:cs typeface="Microsoft JhengHei"/>
              </a:rPr>
              <a:t>各縣市衛生局/所、⺠間團體</a:t>
            </a:r>
            <a:r>
              <a:rPr sz="1900" b="1" spc="-50" dirty="0">
                <a:solidFill>
                  <a:srgbClr val="224B50"/>
                </a:solidFill>
                <a:latin typeface="Microsoft JhengHei"/>
                <a:cs typeface="Microsoft JhengHei"/>
              </a:rPr>
              <a:t>、</a:t>
            </a:r>
            <a:r>
              <a:rPr sz="1900" b="1" dirty="0">
                <a:solidFill>
                  <a:srgbClr val="224B50"/>
                </a:solidFill>
                <a:latin typeface="Microsoft JhengHei"/>
                <a:cs typeface="Microsoft JhengHei"/>
              </a:rPr>
              <a:t>多元性別友善服務中</a:t>
            </a:r>
            <a:r>
              <a:rPr sz="1900" b="1" spc="-50" dirty="0">
                <a:solidFill>
                  <a:srgbClr val="224B50"/>
                </a:solidFill>
                <a:latin typeface="Microsoft JhengHei"/>
                <a:cs typeface="Microsoft JhengHei"/>
              </a:rPr>
              <a:t>心</a:t>
            </a:r>
            <a:endParaRPr sz="1900">
              <a:latin typeface="Microsoft JhengHei"/>
              <a:cs typeface="Microsoft JhengHei"/>
            </a:endParaRPr>
          </a:p>
          <a:p>
            <a:pPr marL="265430" indent="-253365">
              <a:lnSpc>
                <a:spcPct val="100000"/>
              </a:lnSpc>
              <a:spcBef>
                <a:spcPts val="2235"/>
              </a:spcBef>
              <a:buSzPct val="60606"/>
              <a:buFont typeface="Wingdings"/>
              <a:buChar char=""/>
              <a:tabLst>
                <a:tab pos="265430" algn="l"/>
                <a:tab pos="266065" algn="l"/>
              </a:tabLst>
            </a:pPr>
            <a:r>
              <a:rPr sz="1650" b="1" dirty="0">
                <a:solidFill>
                  <a:srgbClr val="224B50"/>
                </a:solidFill>
                <a:latin typeface="Microsoft JhengHei"/>
                <a:cs typeface="Microsoft JhengHei"/>
              </a:rPr>
              <a:t>提供愛滋病毒(HIV)檢驗及衛教諮詢服</a:t>
            </a:r>
            <a:r>
              <a:rPr sz="1650" b="1" spc="-50" dirty="0">
                <a:solidFill>
                  <a:srgbClr val="224B50"/>
                </a:solidFill>
                <a:latin typeface="Microsoft JhengHei"/>
                <a:cs typeface="Microsoft JhengHei"/>
              </a:rPr>
              <a:t>務</a:t>
            </a:r>
            <a:endParaRPr sz="1650">
              <a:latin typeface="Microsoft JhengHei"/>
              <a:cs typeface="Microsoft JhengHei"/>
            </a:endParaRPr>
          </a:p>
          <a:p>
            <a:pPr marL="265430" indent="-253365">
              <a:lnSpc>
                <a:spcPct val="100000"/>
              </a:lnSpc>
              <a:spcBef>
                <a:spcPts val="545"/>
              </a:spcBef>
              <a:buSzPct val="60606"/>
              <a:buFont typeface="Wingdings"/>
              <a:buChar char=""/>
              <a:tabLst>
                <a:tab pos="265430" algn="l"/>
                <a:tab pos="266065" algn="l"/>
              </a:tabLst>
            </a:pPr>
            <a:r>
              <a:rPr sz="1650" b="1" dirty="0">
                <a:solidFill>
                  <a:srgbClr val="224B50"/>
                </a:solidFill>
                <a:latin typeface="Microsoft JhengHei"/>
                <a:cs typeface="Microsoft JhengHei"/>
              </a:rPr>
              <a:t>不定期舉辦社區外展愛滋篩檢活</a:t>
            </a:r>
            <a:r>
              <a:rPr sz="1650" b="1" spc="-50" dirty="0">
                <a:solidFill>
                  <a:srgbClr val="224B50"/>
                </a:solidFill>
                <a:latin typeface="Microsoft JhengHei"/>
                <a:cs typeface="Microsoft JhengHei"/>
              </a:rPr>
              <a:t>動</a:t>
            </a:r>
            <a:endParaRPr sz="1650">
              <a:latin typeface="Microsoft JhengHei"/>
              <a:cs typeface="Microsoft JhengHei"/>
            </a:endParaRPr>
          </a:p>
          <a:p>
            <a:pPr marL="265430" indent="-253365">
              <a:lnSpc>
                <a:spcPct val="100000"/>
              </a:lnSpc>
              <a:spcBef>
                <a:spcPts val="545"/>
              </a:spcBef>
              <a:buSzPct val="60606"/>
              <a:buFont typeface="Wingdings"/>
              <a:buChar char=""/>
              <a:tabLst>
                <a:tab pos="265430" algn="l"/>
                <a:tab pos="266065" algn="l"/>
              </a:tabLst>
            </a:pPr>
            <a:r>
              <a:rPr sz="1650" b="1" dirty="0">
                <a:solidFill>
                  <a:srgbClr val="224B50"/>
                </a:solidFill>
                <a:latin typeface="Microsoft JhengHei"/>
                <a:cs typeface="Microsoft JhengHei"/>
              </a:rPr>
              <a:t>協助轉介預防及醫療照護服</a:t>
            </a:r>
            <a:r>
              <a:rPr sz="1650" b="1" spc="-50" dirty="0">
                <a:solidFill>
                  <a:srgbClr val="224B50"/>
                </a:solidFill>
                <a:latin typeface="Microsoft JhengHei"/>
                <a:cs typeface="Microsoft JhengHei"/>
              </a:rPr>
              <a:t>務</a:t>
            </a:r>
            <a:endParaRPr sz="1650">
              <a:latin typeface="Microsoft JhengHei"/>
              <a:cs typeface="Microsoft JhengHei"/>
            </a:endParaRPr>
          </a:p>
        </p:txBody>
      </p:sp>
      <p:pic>
        <p:nvPicPr>
          <p:cNvPr id="12" name="object 12"/>
          <p:cNvPicPr/>
          <p:nvPr/>
        </p:nvPicPr>
        <p:blipFill>
          <a:blip r:embed="rId6" cstate="print"/>
          <a:stretch>
            <a:fillRect/>
          </a:stretch>
        </p:blipFill>
        <p:spPr>
          <a:xfrm>
            <a:off x="5932055" y="2072639"/>
            <a:ext cx="752855" cy="749045"/>
          </a:xfrm>
          <a:prstGeom prst="rect">
            <a:avLst/>
          </a:prstGeom>
        </p:spPr>
      </p:pic>
      <p:sp>
        <p:nvSpPr>
          <p:cNvPr id="13" name="object 13"/>
          <p:cNvSpPr txBox="1"/>
          <p:nvPr/>
        </p:nvSpPr>
        <p:spPr>
          <a:xfrm>
            <a:off x="6758819" y="4541851"/>
            <a:ext cx="267970" cy="356235"/>
          </a:xfrm>
          <a:prstGeom prst="rect">
            <a:avLst/>
          </a:prstGeom>
        </p:spPr>
        <p:txBody>
          <a:bodyPr vert="horz" wrap="square" lIns="0" tIns="20955" rIns="0" bIns="0" rtlCol="0">
            <a:spAutoFit/>
          </a:bodyPr>
          <a:lstStyle/>
          <a:p>
            <a:pPr>
              <a:lnSpc>
                <a:spcPct val="100000"/>
              </a:lnSpc>
              <a:spcBef>
                <a:spcPts val="165"/>
              </a:spcBef>
            </a:pPr>
            <a:r>
              <a:rPr sz="2100" b="1" spc="5" dirty="0">
                <a:solidFill>
                  <a:srgbClr val="4597A0"/>
                </a:solidFill>
                <a:latin typeface="Microsoft JhengHei"/>
                <a:cs typeface="Microsoft JhengHei"/>
              </a:rPr>
              <a:t>服</a:t>
            </a:r>
            <a:endParaRPr sz="2100">
              <a:latin typeface="Microsoft JhengHei"/>
              <a:cs typeface="Microsoft JhengHei"/>
            </a:endParaRPr>
          </a:p>
        </p:txBody>
      </p:sp>
      <p:sp>
        <p:nvSpPr>
          <p:cNvPr id="14" name="object 14"/>
          <p:cNvSpPr txBox="1"/>
          <p:nvPr/>
        </p:nvSpPr>
        <p:spPr>
          <a:xfrm>
            <a:off x="7013581" y="4549394"/>
            <a:ext cx="828040" cy="346710"/>
          </a:xfrm>
          <a:prstGeom prst="rect">
            <a:avLst/>
          </a:prstGeom>
        </p:spPr>
        <p:txBody>
          <a:bodyPr vert="horz" wrap="square" lIns="0" tIns="13335" rIns="0" bIns="0" rtlCol="0">
            <a:spAutoFit/>
          </a:bodyPr>
          <a:lstStyle/>
          <a:p>
            <a:pPr marL="12700">
              <a:lnSpc>
                <a:spcPct val="100000"/>
              </a:lnSpc>
              <a:spcBef>
                <a:spcPts val="105"/>
              </a:spcBef>
            </a:pPr>
            <a:r>
              <a:rPr sz="2100" b="1" spc="-20" dirty="0">
                <a:solidFill>
                  <a:srgbClr val="4597A0"/>
                </a:solidFill>
                <a:latin typeface="Microsoft JhengHei"/>
                <a:cs typeface="Microsoft JhengHei"/>
              </a:rPr>
              <a:t>務地點</a:t>
            </a:r>
            <a:endParaRPr sz="2100">
              <a:latin typeface="Microsoft JhengHei"/>
              <a:cs typeface="Microsoft JhengHei"/>
            </a:endParaRPr>
          </a:p>
        </p:txBody>
      </p:sp>
      <p:pic>
        <p:nvPicPr>
          <p:cNvPr id="15" name="object 15"/>
          <p:cNvPicPr/>
          <p:nvPr/>
        </p:nvPicPr>
        <p:blipFill>
          <a:blip r:embed="rId7" cstate="print"/>
          <a:stretch>
            <a:fillRect/>
          </a:stretch>
        </p:blipFill>
        <p:spPr>
          <a:xfrm>
            <a:off x="7919285" y="4196681"/>
            <a:ext cx="1089378" cy="1089378"/>
          </a:xfrm>
          <a:prstGeom prst="rect">
            <a:avLst/>
          </a:prstGeom>
        </p:spPr>
      </p:pic>
      <p:pic>
        <p:nvPicPr>
          <p:cNvPr id="16" name="object 16"/>
          <p:cNvPicPr/>
          <p:nvPr/>
        </p:nvPicPr>
        <p:blipFill>
          <a:blip r:embed="rId8" cstate="print"/>
          <a:stretch>
            <a:fillRect/>
          </a:stretch>
        </p:blipFill>
        <p:spPr>
          <a:xfrm>
            <a:off x="9211292" y="4188299"/>
            <a:ext cx="1094292" cy="1093536"/>
          </a:xfrm>
          <a:prstGeom prst="rect">
            <a:avLst/>
          </a:prstGeom>
        </p:spPr>
      </p:pic>
      <p:pic>
        <p:nvPicPr>
          <p:cNvPr id="17" name="object 17"/>
          <p:cNvPicPr/>
          <p:nvPr/>
        </p:nvPicPr>
        <p:blipFill>
          <a:blip r:embed="rId9" cstate="print"/>
          <a:stretch>
            <a:fillRect/>
          </a:stretch>
        </p:blipFill>
        <p:spPr>
          <a:xfrm>
            <a:off x="6127660" y="4187868"/>
            <a:ext cx="736321" cy="673921"/>
          </a:xfrm>
          <a:prstGeom prst="rect">
            <a:avLst/>
          </a:prstGeom>
        </p:spPr>
      </p:pic>
      <p:pic>
        <p:nvPicPr>
          <p:cNvPr id="18" name="object 18"/>
          <p:cNvPicPr/>
          <p:nvPr/>
        </p:nvPicPr>
        <p:blipFill>
          <a:blip r:embed="rId10" cstate="print"/>
          <a:stretch>
            <a:fillRect/>
          </a:stretch>
        </p:blipFill>
        <p:spPr>
          <a:xfrm>
            <a:off x="4930787" y="5364479"/>
            <a:ext cx="1114044" cy="1110233"/>
          </a:xfrm>
          <a:prstGeom prst="rect">
            <a:avLst/>
          </a:prstGeom>
        </p:spPr>
      </p:pic>
      <p:pic>
        <p:nvPicPr>
          <p:cNvPr id="19" name="object 19"/>
          <p:cNvPicPr/>
          <p:nvPr/>
        </p:nvPicPr>
        <p:blipFill>
          <a:blip r:embed="rId11" cstate="print"/>
          <a:stretch>
            <a:fillRect/>
          </a:stretch>
        </p:blipFill>
        <p:spPr>
          <a:xfrm>
            <a:off x="283349" y="941832"/>
            <a:ext cx="757427" cy="757427"/>
          </a:xfrm>
          <a:prstGeom prst="rect">
            <a:avLst/>
          </a:prstGeom>
        </p:spPr>
      </p:pic>
      <p:sp>
        <p:nvSpPr>
          <p:cNvPr id="20" name="object 20"/>
          <p:cNvSpPr txBox="1"/>
          <p:nvPr/>
        </p:nvSpPr>
        <p:spPr>
          <a:xfrm>
            <a:off x="5990215" y="1247647"/>
            <a:ext cx="2533015" cy="346710"/>
          </a:xfrm>
          <a:prstGeom prst="rect">
            <a:avLst/>
          </a:prstGeom>
        </p:spPr>
        <p:txBody>
          <a:bodyPr vert="horz" wrap="square" lIns="0" tIns="13335" rIns="0" bIns="0" rtlCol="0">
            <a:spAutoFit/>
          </a:bodyPr>
          <a:lstStyle/>
          <a:p>
            <a:pPr marL="12700">
              <a:lnSpc>
                <a:spcPct val="100000"/>
              </a:lnSpc>
              <a:spcBef>
                <a:spcPts val="105"/>
              </a:spcBef>
            </a:pPr>
            <a:r>
              <a:rPr sz="2100" b="1" spc="75" dirty="0">
                <a:solidFill>
                  <a:srgbClr val="008F9A"/>
                </a:solidFill>
                <a:latin typeface="Microsoft JhengHei"/>
                <a:cs typeface="Microsoft JhengHei"/>
              </a:rPr>
              <a:t>提供各單位參考運用</a:t>
            </a:r>
            <a:endParaRPr sz="2100">
              <a:latin typeface="Microsoft JhengHei"/>
              <a:cs typeface="Microsoft JhengHei"/>
            </a:endParaRPr>
          </a:p>
        </p:txBody>
      </p:sp>
      <p:sp>
        <p:nvSpPr>
          <p:cNvPr id="21" name="object 2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164</a:t>
            </a:fld>
            <a:endParaRPr spc="-25" dirty="0"/>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1313" y="4758690"/>
            <a:ext cx="8411845" cy="2028189"/>
            <a:chOff x="2281313" y="4758690"/>
            <a:chExt cx="8411845" cy="2028189"/>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3457079" y="4758690"/>
              <a:ext cx="6868159" cy="1809750"/>
            </a:xfrm>
            <a:custGeom>
              <a:avLst/>
              <a:gdLst/>
              <a:ahLst/>
              <a:cxnLst/>
              <a:rect l="l" t="t" r="r" b="b"/>
              <a:pathLst>
                <a:path w="6868159" h="1809750">
                  <a:moveTo>
                    <a:pt x="6867906" y="1809750"/>
                  </a:moveTo>
                  <a:lnTo>
                    <a:pt x="6867906" y="0"/>
                  </a:lnTo>
                  <a:lnTo>
                    <a:pt x="0" y="0"/>
                  </a:lnTo>
                  <a:lnTo>
                    <a:pt x="0" y="1809750"/>
                  </a:lnTo>
                  <a:lnTo>
                    <a:pt x="6867906" y="1809750"/>
                  </a:lnTo>
                  <a:close/>
                </a:path>
              </a:pathLst>
            </a:custGeom>
            <a:solidFill>
              <a:srgbClr val="FFCBCB"/>
            </a:solidFill>
          </p:spPr>
          <p:txBody>
            <a:bodyPr wrap="square" lIns="0" tIns="0" rIns="0" bIns="0" rtlCol="0"/>
            <a:lstStyle/>
            <a:p>
              <a:endParaRPr/>
            </a:p>
          </p:txBody>
        </p:sp>
      </p:grpSp>
      <p:sp>
        <p:nvSpPr>
          <p:cNvPr id="5" name="object 5"/>
          <p:cNvSpPr txBox="1"/>
          <p:nvPr/>
        </p:nvSpPr>
        <p:spPr>
          <a:xfrm>
            <a:off x="3491617" y="4790185"/>
            <a:ext cx="6630034" cy="1522095"/>
          </a:xfrm>
          <a:prstGeom prst="rect">
            <a:avLst/>
          </a:prstGeom>
        </p:spPr>
        <p:txBody>
          <a:bodyPr vert="horz" wrap="square" lIns="0" tIns="12700" rIns="0" bIns="0" rtlCol="0">
            <a:spAutoFit/>
          </a:bodyPr>
          <a:lstStyle/>
          <a:p>
            <a:pPr marL="201930" indent="-189865">
              <a:lnSpc>
                <a:spcPct val="100000"/>
              </a:lnSpc>
              <a:spcBef>
                <a:spcPts val="100"/>
              </a:spcBef>
              <a:buAutoNum type="arabicPeriod"/>
              <a:tabLst>
                <a:tab pos="202565" algn="l"/>
              </a:tabLst>
            </a:pPr>
            <a:r>
              <a:rPr sz="1400" b="1" spc="-10" dirty="0">
                <a:latin typeface="Microsoft JhengHei"/>
                <a:cs typeface="Microsoft JhengHei"/>
              </a:rPr>
              <a:t>告知受檢者</a:t>
            </a:r>
            <a:r>
              <a:rPr sz="1400" b="1" spc="-10" dirty="0">
                <a:solidFill>
                  <a:srgbClr val="C00000"/>
                </a:solidFill>
                <a:latin typeface="Microsoft JhengHei"/>
                <a:cs typeface="Microsoft JhengHei"/>
              </a:rPr>
              <a:t>HIV確診陽性結果</a:t>
            </a:r>
            <a:r>
              <a:rPr sz="1400" b="1" spc="-15" dirty="0">
                <a:latin typeface="Microsoft JhengHei"/>
                <a:cs typeface="Microsoft JhengHei"/>
              </a:rPr>
              <a:t>，解釋感染狀態，同理與支持。</a:t>
            </a:r>
            <a:endParaRPr sz="1400">
              <a:latin typeface="Microsoft JhengHei"/>
              <a:cs typeface="Microsoft JhengHei"/>
            </a:endParaRPr>
          </a:p>
          <a:p>
            <a:pPr marL="201930" indent="-189865">
              <a:lnSpc>
                <a:spcPct val="100000"/>
              </a:lnSpc>
              <a:spcBef>
                <a:spcPts val="5"/>
              </a:spcBef>
              <a:buAutoNum type="arabicPeriod"/>
              <a:tabLst>
                <a:tab pos="202565" algn="l"/>
              </a:tabLst>
            </a:pPr>
            <a:r>
              <a:rPr sz="1400" b="1" spc="-15" dirty="0">
                <a:latin typeface="Microsoft JhengHei"/>
                <a:cs typeface="Microsoft JhengHei"/>
              </a:rPr>
              <a:t>說明遵醫囑服藥，控制體內病毒量，健康狀況將與⼀般⼈無異，不必太過憂心。</a:t>
            </a:r>
            <a:endParaRPr sz="1400">
              <a:latin typeface="Microsoft JhengHei"/>
              <a:cs typeface="Microsoft JhengHei"/>
            </a:endParaRPr>
          </a:p>
          <a:p>
            <a:pPr marL="201930" indent="-189865">
              <a:lnSpc>
                <a:spcPct val="100000"/>
              </a:lnSpc>
              <a:spcBef>
                <a:spcPts val="5"/>
              </a:spcBef>
              <a:buAutoNum type="arabicPeriod"/>
              <a:tabLst>
                <a:tab pos="202565" algn="l"/>
              </a:tabLst>
            </a:pPr>
            <a:r>
              <a:rPr sz="1400" b="1" spc="-10" dirty="0">
                <a:latin typeface="Microsoft JhengHei"/>
                <a:cs typeface="Microsoft JhengHei"/>
              </a:rPr>
              <a:t>衛教預防HIV</a:t>
            </a:r>
            <a:r>
              <a:rPr sz="1400" b="1" spc="-25" dirty="0">
                <a:latin typeface="Microsoft JhengHei"/>
                <a:cs typeface="Microsoft JhengHei"/>
              </a:rPr>
              <a:t>傳染。</a:t>
            </a:r>
            <a:endParaRPr sz="1400">
              <a:latin typeface="Microsoft JhengHei"/>
              <a:cs typeface="Microsoft JhengHei"/>
            </a:endParaRPr>
          </a:p>
          <a:p>
            <a:pPr marL="201295" indent="-189230">
              <a:lnSpc>
                <a:spcPct val="100000"/>
              </a:lnSpc>
              <a:spcBef>
                <a:spcPts val="5"/>
              </a:spcBef>
              <a:buClr>
                <a:srgbClr val="000000"/>
              </a:buClr>
              <a:buAutoNum type="arabicPeriod"/>
              <a:tabLst>
                <a:tab pos="201930" algn="l"/>
              </a:tabLst>
            </a:pPr>
            <a:r>
              <a:rPr sz="1400" b="1" dirty="0">
                <a:solidFill>
                  <a:srgbClr val="C00000"/>
                </a:solidFill>
                <a:latin typeface="Microsoft JhengHei"/>
                <a:cs typeface="Microsoft JhengHei"/>
              </a:rPr>
              <a:t>積極轉介就醫治療</a:t>
            </a:r>
            <a:r>
              <a:rPr sz="1400" b="1" spc="-15" dirty="0">
                <a:latin typeface="Microsoft JhengHei"/>
                <a:cs typeface="Microsoft JhengHei"/>
              </a:rPr>
              <a:t>及提供關懷服務、討論支持資源、協助疾病適應。</a:t>
            </a:r>
            <a:endParaRPr sz="1400">
              <a:latin typeface="Microsoft JhengHei"/>
              <a:cs typeface="Microsoft JhengHei"/>
            </a:endParaRPr>
          </a:p>
          <a:p>
            <a:pPr marL="201930" indent="-189865">
              <a:lnSpc>
                <a:spcPct val="100000"/>
              </a:lnSpc>
              <a:buAutoNum type="arabicPeriod"/>
              <a:tabLst>
                <a:tab pos="202565" algn="l"/>
              </a:tabLst>
            </a:pPr>
            <a:r>
              <a:rPr sz="1400" b="1" spc="-15" dirty="0">
                <a:latin typeface="Microsoft JhengHei"/>
                <a:cs typeface="Microsoft JhengHei"/>
              </a:rPr>
              <a:t>評估伴侶暴力問題、個案確診後可能出現的心理健康問題。</a:t>
            </a:r>
            <a:endParaRPr sz="1400">
              <a:latin typeface="Microsoft JhengHei"/>
              <a:cs typeface="Microsoft JhengHei"/>
            </a:endParaRPr>
          </a:p>
          <a:p>
            <a:pPr marL="201295" indent="-189230">
              <a:lnSpc>
                <a:spcPct val="100000"/>
              </a:lnSpc>
              <a:spcBef>
                <a:spcPts val="5"/>
              </a:spcBef>
              <a:buClr>
                <a:srgbClr val="000000"/>
              </a:buClr>
              <a:buAutoNum type="arabicPeriod"/>
              <a:tabLst>
                <a:tab pos="201930" algn="l"/>
              </a:tabLst>
            </a:pPr>
            <a:r>
              <a:rPr sz="1400" b="1" dirty="0">
                <a:solidFill>
                  <a:srgbClr val="C00000"/>
                </a:solidFill>
                <a:latin typeface="Microsoft JhengHei"/>
                <a:cs typeface="Microsoft JhengHei"/>
              </a:rPr>
              <a:t>說明伴侶服務重要性及內容</a:t>
            </a:r>
            <a:r>
              <a:rPr sz="1400" b="1" spc="-15" dirty="0">
                <a:latin typeface="Microsoft JhengHei"/>
                <a:cs typeface="Microsoft JhengHei"/>
              </a:rPr>
              <a:t>、討論如何向其伴侶揭露病情及好處、可能的問題等。</a:t>
            </a:r>
            <a:endParaRPr sz="1400">
              <a:latin typeface="Microsoft JhengHei"/>
              <a:cs typeface="Microsoft JhengHei"/>
            </a:endParaRPr>
          </a:p>
          <a:p>
            <a:pPr marL="201930" indent="-189865">
              <a:lnSpc>
                <a:spcPct val="100000"/>
              </a:lnSpc>
              <a:buAutoNum type="arabicPeriod"/>
              <a:tabLst>
                <a:tab pos="202565" algn="l"/>
              </a:tabLst>
            </a:pPr>
            <a:r>
              <a:rPr sz="1400" b="1" spc="-10" dirty="0">
                <a:latin typeface="Microsoft JhengHei"/>
                <a:cs typeface="Microsoft JhengHei"/>
              </a:rPr>
              <a:t>提供伴侶及接觸者檢驗服務(應符合5C</a:t>
            </a:r>
            <a:r>
              <a:rPr sz="1400" b="1" spc="-25" dirty="0">
                <a:latin typeface="Microsoft JhengHei"/>
                <a:cs typeface="Microsoft JhengHei"/>
              </a:rPr>
              <a:t>原則)</a:t>
            </a:r>
            <a:endParaRPr sz="1400">
              <a:latin typeface="Microsoft JhengHei"/>
              <a:cs typeface="Microsoft JhengHei"/>
            </a:endParaRPr>
          </a:p>
        </p:txBody>
      </p:sp>
      <p:sp>
        <p:nvSpPr>
          <p:cNvPr id="6" name="object 6"/>
          <p:cNvSpPr/>
          <p:nvPr/>
        </p:nvSpPr>
        <p:spPr>
          <a:xfrm>
            <a:off x="357263" y="3045714"/>
            <a:ext cx="1115695" cy="3465829"/>
          </a:xfrm>
          <a:custGeom>
            <a:avLst/>
            <a:gdLst/>
            <a:ahLst/>
            <a:cxnLst/>
            <a:rect l="l" t="t" r="r" b="b"/>
            <a:pathLst>
              <a:path w="1115695" h="3465829">
                <a:moveTo>
                  <a:pt x="1115568" y="3279648"/>
                </a:moveTo>
                <a:lnTo>
                  <a:pt x="1115568" y="185927"/>
                </a:lnTo>
                <a:lnTo>
                  <a:pt x="1108939" y="136436"/>
                </a:lnTo>
                <a:lnTo>
                  <a:pt x="1090224" y="92004"/>
                </a:lnTo>
                <a:lnTo>
                  <a:pt x="1061180" y="54387"/>
                </a:lnTo>
                <a:lnTo>
                  <a:pt x="1023563" y="25343"/>
                </a:lnTo>
                <a:lnTo>
                  <a:pt x="979131" y="6628"/>
                </a:lnTo>
                <a:lnTo>
                  <a:pt x="929640" y="0"/>
                </a:lnTo>
                <a:lnTo>
                  <a:pt x="185927" y="0"/>
                </a:lnTo>
                <a:lnTo>
                  <a:pt x="136436" y="6628"/>
                </a:lnTo>
                <a:lnTo>
                  <a:pt x="92004" y="25343"/>
                </a:lnTo>
                <a:lnTo>
                  <a:pt x="54387" y="54387"/>
                </a:lnTo>
                <a:lnTo>
                  <a:pt x="25343" y="92004"/>
                </a:lnTo>
                <a:lnTo>
                  <a:pt x="6628" y="136436"/>
                </a:lnTo>
                <a:lnTo>
                  <a:pt x="0" y="185927"/>
                </a:lnTo>
                <a:lnTo>
                  <a:pt x="0" y="3279648"/>
                </a:lnTo>
                <a:lnTo>
                  <a:pt x="6628" y="3329139"/>
                </a:lnTo>
                <a:lnTo>
                  <a:pt x="25343" y="3373571"/>
                </a:lnTo>
                <a:lnTo>
                  <a:pt x="54387" y="3411188"/>
                </a:lnTo>
                <a:lnTo>
                  <a:pt x="92004" y="3440232"/>
                </a:lnTo>
                <a:lnTo>
                  <a:pt x="136436" y="3458947"/>
                </a:lnTo>
                <a:lnTo>
                  <a:pt x="185928" y="3465576"/>
                </a:lnTo>
                <a:lnTo>
                  <a:pt x="929640" y="3465576"/>
                </a:lnTo>
                <a:lnTo>
                  <a:pt x="979131" y="3458947"/>
                </a:lnTo>
                <a:lnTo>
                  <a:pt x="1023563" y="3440232"/>
                </a:lnTo>
                <a:lnTo>
                  <a:pt x="1061180" y="3411188"/>
                </a:lnTo>
                <a:lnTo>
                  <a:pt x="1090224" y="3373571"/>
                </a:lnTo>
                <a:lnTo>
                  <a:pt x="1108939" y="3329139"/>
                </a:lnTo>
                <a:lnTo>
                  <a:pt x="1115568" y="3279648"/>
                </a:lnTo>
                <a:close/>
              </a:path>
            </a:pathLst>
          </a:custGeom>
          <a:solidFill>
            <a:srgbClr val="FFCBCB"/>
          </a:solidFill>
        </p:spPr>
        <p:txBody>
          <a:bodyPr wrap="square" lIns="0" tIns="0" rIns="0" bIns="0" rtlCol="0"/>
          <a:lstStyle/>
          <a:p>
            <a:endParaRPr/>
          </a:p>
        </p:txBody>
      </p:sp>
      <p:sp>
        <p:nvSpPr>
          <p:cNvPr id="7" name="object 7"/>
          <p:cNvSpPr txBox="1"/>
          <p:nvPr/>
        </p:nvSpPr>
        <p:spPr>
          <a:xfrm>
            <a:off x="458096" y="3882957"/>
            <a:ext cx="913765" cy="1631950"/>
          </a:xfrm>
          <a:prstGeom prst="rect">
            <a:avLst/>
          </a:prstGeom>
        </p:spPr>
        <p:txBody>
          <a:bodyPr vert="horz" wrap="square" lIns="0" tIns="12065" rIns="0" bIns="0" rtlCol="0">
            <a:spAutoFit/>
          </a:bodyPr>
          <a:lstStyle/>
          <a:p>
            <a:pPr marL="66675" marR="102870" algn="ctr">
              <a:lnSpc>
                <a:spcPct val="152200"/>
              </a:lnSpc>
              <a:spcBef>
                <a:spcPts val="95"/>
              </a:spcBef>
            </a:pPr>
            <a:r>
              <a:rPr sz="1900" b="1" dirty="0">
                <a:latin typeface="Microsoft JhengHei"/>
                <a:cs typeface="Microsoft JhengHei"/>
              </a:rPr>
              <a:t>檢驗</a:t>
            </a:r>
            <a:r>
              <a:rPr sz="1900" b="1" spc="-50" dirty="0">
                <a:latin typeface="Microsoft JhengHei"/>
                <a:cs typeface="Microsoft JhengHei"/>
              </a:rPr>
              <a:t>後</a:t>
            </a:r>
            <a:r>
              <a:rPr sz="1900" b="1" dirty="0">
                <a:latin typeface="Microsoft JhengHei"/>
                <a:cs typeface="Microsoft JhengHei"/>
              </a:rPr>
              <a:t>諮</a:t>
            </a:r>
            <a:r>
              <a:rPr sz="1900" b="1" spc="-50" dirty="0">
                <a:latin typeface="Microsoft JhengHei"/>
                <a:cs typeface="Microsoft JhengHei"/>
              </a:rPr>
              <a:t>詢 </a:t>
            </a:r>
            <a:r>
              <a:rPr sz="1900" b="1" dirty="0">
                <a:latin typeface="Microsoft JhengHei"/>
                <a:cs typeface="Microsoft JhengHei"/>
              </a:rPr>
              <a:t>服</a:t>
            </a:r>
            <a:r>
              <a:rPr sz="1900" b="1" spc="-50" dirty="0">
                <a:latin typeface="Microsoft JhengHei"/>
                <a:cs typeface="Microsoft JhengHei"/>
              </a:rPr>
              <a:t>務</a:t>
            </a:r>
            <a:endParaRPr sz="1900">
              <a:latin typeface="Microsoft JhengHei"/>
              <a:cs typeface="Microsoft JhengHei"/>
            </a:endParaRPr>
          </a:p>
          <a:p>
            <a:pPr algn="ctr">
              <a:lnSpc>
                <a:spcPct val="100000"/>
              </a:lnSpc>
              <a:spcBef>
                <a:spcPts val="790"/>
              </a:spcBef>
            </a:pPr>
            <a:r>
              <a:rPr sz="1200" b="1" dirty="0">
                <a:solidFill>
                  <a:srgbClr val="C00000"/>
                </a:solidFill>
                <a:latin typeface="Microsoft JhengHei"/>
                <a:cs typeface="Microsoft JhengHei"/>
              </a:rPr>
              <a:t>(個⼈化諮詢</a:t>
            </a:r>
            <a:r>
              <a:rPr sz="1200" b="1" spc="-50" dirty="0">
                <a:solidFill>
                  <a:srgbClr val="C00000"/>
                </a:solidFill>
                <a:latin typeface="Microsoft JhengHei"/>
                <a:cs typeface="Microsoft JhengHei"/>
              </a:rPr>
              <a:t>)</a:t>
            </a:r>
            <a:endParaRPr sz="1200">
              <a:latin typeface="Microsoft JhengHei"/>
              <a:cs typeface="Microsoft JhengHei"/>
            </a:endParaRPr>
          </a:p>
        </p:txBody>
      </p:sp>
      <p:sp>
        <p:nvSpPr>
          <p:cNvPr id="8" name="object 8"/>
          <p:cNvSpPr/>
          <p:nvPr/>
        </p:nvSpPr>
        <p:spPr>
          <a:xfrm>
            <a:off x="1728863" y="3902964"/>
            <a:ext cx="1485265" cy="821055"/>
          </a:xfrm>
          <a:custGeom>
            <a:avLst/>
            <a:gdLst/>
            <a:ahLst/>
            <a:cxnLst/>
            <a:rect l="l" t="t" r="r" b="b"/>
            <a:pathLst>
              <a:path w="1485264" h="821054">
                <a:moveTo>
                  <a:pt x="1485138" y="820674"/>
                </a:moveTo>
                <a:lnTo>
                  <a:pt x="1485138" y="0"/>
                </a:lnTo>
                <a:lnTo>
                  <a:pt x="0" y="0"/>
                </a:lnTo>
                <a:lnTo>
                  <a:pt x="0" y="820674"/>
                </a:lnTo>
                <a:lnTo>
                  <a:pt x="1485138" y="820674"/>
                </a:lnTo>
                <a:close/>
              </a:path>
            </a:pathLst>
          </a:custGeom>
          <a:solidFill>
            <a:srgbClr val="FFCBCB"/>
          </a:solidFill>
        </p:spPr>
        <p:txBody>
          <a:bodyPr wrap="square" lIns="0" tIns="0" rIns="0" bIns="0" rtlCol="0"/>
          <a:lstStyle/>
          <a:p>
            <a:endParaRPr/>
          </a:p>
        </p:txBody>
      </p:sp>
      <p:sp>
        <p:nvSpPr>
          <p:cNvPr id="9" name="object 9"/>
          <p:cNvSpPr txBox="1"/>
          <p:nvPr/>
        </p:nvSpPr>
        <p:spPr>
          <a:xfrm>
            <a:off x="1795405" y="3904741"/>
            <a:ext cx="1327150" cy="804545"/>
          </a:xfrm>
          <a:prstGeom prst="rect">
            <a:avLst/>
          </a:prstGeom>
        </p:spPr>
        <p:txBody>
          <a:bodyPr vert="horz" wrap="square" lIns="0" tIns="16510" rIns="0" bIns="0" rtlCol="0">
            <a:spAutoFit/>
          </a:bodyPr>
          <a:lstStyle/>
          <a:p>
            <a:pPr marL="428625">
              <a:lnSpc>
                <a:spcPct val="100000"/>
              </a:lnSpc>
              <a:spcBef>
                <a:spcPts val="130"/>
              </a:spcBef>
            </a:pPr>
            <a:r>
              <a:rPr sz="1900" b="1" dirty="0">
                <a:solidFill>
                  <a:srgbClr val="0070C0"/>
                </a:solidFill>
                <a:latin typeface="Microsoft JhengHei"/>
                <a:cs typeface="Microsoft JhengHei"/>
              </a:rPr>
              <a:t>陰</a:t>
            </a:r>
            <a:r>
              <a:rPr sz="1900" b="1" spc="-50" dirty="0">
                <a:solidFill>
                  <a:srgbClr val="0070C0"/>
                </a:solidFill>
                <a:latin typeface="Microsoft JhengHei"/>
                <a:cs typeface="Microsoft JhengHei"/>
              </a:rPr>
              <a:t>性</a:t>
            </a:r>
            <a:endParaRPr sz="1900">
              <a:latin typeface="Microsoft JhengHei"/>
              <a:cs typeface="Microsoft JhengHei"/>
            </a:endParaRPr>
          </a:p>
          <a:p>
            <a:pPr marL="106680" indent="-94615">
              <a:lnSpc>
                <a:spcPct val="100000"/>
              </a:lnSpc>
              <a:spcBef>
                <a:spcPts val="35"/>
              </a:spcBef>
              <a:buFont typeface="Arial MT"/>
              <a:buChar char="•"/>
              <a:tabLst>
                <a:tab pos="107314" algn="l"/>
              </a:tabLst>
            </a:pPr>
            <a:r>
              <a:rPr sz="1050" b="1" spc="-10" dirty="0">
                <a:solidFill>
                  <a:srgbClr val="181818"/>
                </a:solidFill>
                <a:latin typeface="Microsoft JhengHei"/>
                <a:cs typeface="Microsoft JhengHei"/>
              </a:rPr>
              <a:t>初步檢驗陰性</a:t>
            </a:r>
            <a:endParaRPr sz="1050">
              <a:latin typeface="Microsoft JhengHei"/>
              <a:cs typeface="Microsoft JhengHei"/>
            </a:endParaRPr>
          </a:p>
          <a:p>
            <a:pPr marL="106680" marR="5080" indent="-94615">
              <a:lnSpc>
                <a:spcPct val="100000"/>
              </a:lnSpc>
              <a:buFont typeface="Arial MT"/>
              <a:buChar char="•"/>
              <a:tabLst>
                <a:tab pos="107314" algn="l"/>
              </a:tabLst>
            </a:pPr>
            <a:r>
              <a:rPr sz="1050" b="1" spc="-10" dirty="0">
                <a:solidFill>
                  <a:srgbClr val="181818"/>
                </a:solidFill>
                <a:latin typeface="Microsoft JhengHei"/>
                <a:cs typeface="Microsoft JhengHei"/>
              </a:rPr>
              <a:t>抗體確認檢驗及</a:t>
            </a:r>
            <a:r>
              <a:rPr sz="1050" b="1" spc="-35" dirty="0">
                <a:solidFill>
                  <a:srgbClr val="181818"/>
                </a:solidFill>
                <a:latin typeface="Microsoft JhengHei"/>
                <a:cs typeface="Microsoft JhengHei"/>
              </a:rPr>
              <a:t>NAT</a:t>
            </a:r>
            <a:r>
              <a:rPr sz="1050" b="1" spc="-10" dirty="0">
                <a:solidFill>
                  <a:srgbClr val="181818"/>
                </a:solidFill>
                <a:latin typeface="Microsoft JhengHei"/>
                <a:cs typeface="Microsoft JhengHei"/>
              </a:rPr>
              <a:t>檢驗結果均陰性</a:t>
            </a:r>
            <a:endParaRPr sz="1050">
              <a:latin typeface="Microsoft JhengHei"/>
              <a:cs typeface="Microsoft JhengHei"/>
            </a:endParaRPr>
          </a:p>
        </p:txBody>
      </p:sp>
      <p:sp>
        <p:nvSpPr>
          <p:cNvPr id="10" name="object 10"/>
          <p:cNvSpPr/>
          <p:nvPr/>
        </p:nvSpPr>
        <p:spPr>
          <a:xfrm>
            <a:off x="421271" y="1831860"/>
            <a:ext cx="1050925" cy="1056640"/>
          </a:xfrm>
          <a:custGeom>
            <a:avLst/>
            <a:gdLst/>
            <a:ahLst/>
            <a:cxnLst/>
            <a:rect l="l" t="t" r="r" b="b"/>
            <a:pathLst>
              <a:path w="1050925" h="1056639">
                <a:moveTo>
                  <a:pt x="1050798" y="172974"/>
                </a:moveTo>
                <a:lnTo>
                  <a:pt x="1036586" y="112395"/>
                </a:lnTo>
                <a:lnTo>
                  <a:pt x="1010920" y="68694"/>
                </a:lnTo>
                <a:lnTo>
                  <a:pt x="974763" y="34315"/>
                </a:lnTo>
                <a:lnTo>
                  <a:pt x="929830" y="10883"/>
                </a:lnTo>
                <a:lnTo>
                  <a:pt x="877824" y="0"/>
                </a:lnTo>
                <a:lnTo>
                  <a:pt x="182880" y="0"/>
                </a:lnTo>
                <a:lnTo>
                  <a:pt x="139357" y="5397"/>
                </a:lnTo>
                <a:lnTo>
                  <a:pt x="99275" y="20472"/>
                </a:lnTo>
                <a:lnTo>
                  <a:pt x="64071" y="44081"/>
                </a:lnTo>
                <a:lnTo>
                  <a:pt x="35204" y="75069"/>
                </a:lnTo>
                <a:lnTo>
                  <a:pt x="14122" y="112318"/>
                </a:lnTo>
                <a:lnTo>
                  <a:pt x="2286" y="154686"/>
                </a:lnTo>
                <a:lnTo>
                  <a:pt x="0" y="182118"/>
                </a:lnTo>
                <a:lnTo>
                  <a:pt x="0" y="874014"/>
                </a:lnTo>
                <a:lnTo>
                  <a:pt x="2286" y="901446"/>
                </a:lnTo>
                <a:lnTo>
                  <a:pt x="3810" y="910590"/>
                </a:lnTo>
                <a:lnTo>
                  <a:pt x="11887" y="938250"/>
                </a:lnTo>
                <a:lnTo>
                  <a:pt x="22860" y="961555"/>
                </a:lnTo>
                <a:lnTo>
                  <a:pt x="24130" y="964285"/>
                </a:lnTo>
                <a:lnTo>
                  <a:pt x="40309" y="988034"/>
                </a:lnTo>
                <a:lnTo>
                  <a:pt x="49530" y="997699"/>
                </a:lnTo>
                <a:lnTo>
                  <a:pt x="54102" y="1002487"/>
                </a:lnTo>
                <a:lnTo>
                  <a:pt x="58674" y="1007287"/>
                </a:lnTo>
                <a:lnTo>
                  <a:pt x="60198" y="1008888"/>
                </a:lnTo>
                <a:lnTo>
                  <a:pt x="67056" y="1014984"/>
                </a:lnTo>
                <a:lnTo>
                  <a:pt x="73914" y="1020318"/>
                </a:lnTo>
                <a:lnTo>
                  <a:pt x="75438" y="1021283"/>
                </a:lnTo>
                <a:lnTo>
                  <a:pt x="92964" y="1032408"/>
                </a:lnTo>
                <a:lnTo>
                  <a:pt x="98539" y="1035951"/>
                </a:lnTo>
                <a:lnTo>
                  <a:pt x="105918" y="1039101"/>
                </a:lnTo>
                <a:lnTo>
                  <a:pt x="113538" y="1042365"/>
                </a:lnTo>
                <a:lnTo>
                  <a:pt x="125399" y="1047419"/>
                </a:lnTo>
                <a:lnTo>
                  <a:pt x="128016" y="1048054"/>
                </a:lnTo>
                <a:lnTo>
                  <a:pt x="134874" y="1049718"/>
                </a:lnTo>
                <a:lnTo>
                  <a:pt x="142494" y="1051560"/>
                </a:lnTo>
                <a:lnTo>
                  <a:pt x="150114" y="1053414"/>
                </a:lnTo>
                <a:lnTo>
                  <a:pt x="153746" y="1054290"/>
                </a:lnTo>
                <a:lnTo>
                  <a:pt x="157734" y="1054544"/>
                </a:lnTo>
                <a:lnTo>
                  <a:pt x="182880" y="1056132"/>
                </a:lnTo>
                <a:lnTo>
                  <a:pt x="877062" y="1056132"/>
                </a:lnTo>
                <a:lnTo>
                  <a:pt x="877824" y="1056132"/>
                </a:lnTo>
                <a:lnTo>
                  <a:pt x="886968" y="1055370"/>
                </a:lnTo>
                <a:lnTo>
                  <a:pt x="893064" y="1054087"/>
                </a:lnTo>
                <a:lnTo>
                  <a:pt x="922782" y="1047838"/>
                </a:lnTo>
                <a:lnTo>
                  <a:pt x="929322" y="1046454"/>
                </a:lnTo>
                <a:lnTo>
                  <a:pt x="931164" y="1045540"/>
                </a:lnTo>
                <a:lnTo>
                  <a:pt x="937260" y="1042479"/>
                </a:lnTo>
                <a:lnTo>
                  <a:pt x="944880" y="1038656"/>
                </a:lnTo>
                <a:lnTo>
                  <a:pt x="951738" y="1035215"/>
                </a:lnTo>
                <a:lnTo>
                  <a:pt x="963930" y="1029106"/>
                </a:lnTo>
                <a:lnTo>
                  <a:pt x="967600" y="1027264"/>
                </a:lnTo>
                <a:lnTo>
                  <a:pt x="970788" y="1024572"/>
                </a:lnTo>
                <a:lnTo>
                  <a:pt x="1000328" y="999566"/>
                </a:lnTo>
                <a:lnTo>
                  <a:pt x="1005840" y="992200"/>
                </a:lnTo>
                <a:lnTo>
                  <a:pt x="1009650" y="987094"/>
                </a:lnTo>
                <a:lnTo>
                  <a:pt x="1025652" y="965695"/>
                </a:lnTo>
                <a:lnTo>
                  <a:pt x="1026071" y="965123"/>
                </a:lnTo>
                <a:lnTo>
                  <a:pt x="1028700" y="959154"/>
                </a:lnTo>
                <a:lnTo>
                  <a:pt x="1043381" y="925728"/>
                </a:lnTo>
                <a:lnTo>
                  <a:pt x="1050798" y="883158"/>
                </a:lnTo>
                <a:lnTo>
                  <a:pt x="1050798" y="172974"/>
                </a:lnTo>
                <a:close/>
              </a:path>
            </a:pathLst>
          </a:custGeom>
          <a:solidFill>
            <a:srgbClr val="CCECFF"/>
          </a:solidFill>
        </p:spPr>
        <p:txBody>
          <a:bodyPr wrap="square" lIns="0" tIns="0" rIns="0" bIns="0" rtlCol="0"/>
          <a:lstStyle/>
          <a:p>
            <a:endParaRPr/>
          </a:p>
        </p:txBody>
      </p:sp>
      <p:sp>
        <p:nvSpPr>
          <p:cNvPr id="11" name="object 11"/>
          <p:cNvSpPr txBox="1"/>
          <p:nvPr/>
        </p:nvSpPr>
        <p:spPr>
          <a:xfrm>
            <a:off x="565537" y="1951735"/>
            <a:ext cx="762000" cy="803910"/>
          </a:xfrm>
          <a:prstGeom prst="rect">
            <a:avLst/>
          </a:prstGeom>
        </p:spPr>
        <p:txBody>
          <a:bodyPr vert="horz" wrap="square" lIns="0" tIns="12065" rIns="0" bIns="0" rtlCol="0">
            <a:spAutoFit/>
          </a:bodyPr>
          <a:lstStyle/>
          <a:p>
            <a:pPr marL="12065" marR="5080" algn="ctr">
              <a:lnSpc>
                <a:spcPct val="101600"/>
              </a:lnSpc>
              <a:spcBef>
                <a:spcPts val="95"/>
              </a:spcBef>
            </a:pPr>
            <a:r>
              <a:rPr sz="1900" b="1" dirty="0">
                <a:latin typeface="Microsoft JhengHei"/>
                <a:cs typeface="Microsoft JhengHei"/>
              </a:rPr>
              <a:t>檢驗</a:t>
            </a:r>
            <a:r>
              <a:rPr sz="1900" b="1" spc="-50" dirty="0">
                <a:latin typeface="Microsoft JhengHei"/>
                <a:cs typeface="Microsoft JhengHei"/>
              </a:rPr>
              <a:t>前</a:t>
            </a:r>
            <a:r>
              <a:rPr sz="1900" b="1" dirty="0">
                <a:latin typeface="Microsoft JhengHei"/>
                <a:cs typeface="Microsoft JhengHei"/>
              </a:rPr>
              <a:t>資</a:t>
            </a:r>
            <a:r>
              <a:rPr sz="1900" b="1" spc="-50" dirty="0">
                <a:latin typeface="Microsoft JhengHei"/>
                <a:cs typeface="Microsoft JhengHei"/>
              </a:rPr>
              <a:t>訊</a:t>
            </a:r>
            <a:endParaRPr sz="1900">
              <a:latin typeface="Microsoft JhengHei"/>
              <a:cs typeface="Microsoft JhengHei"/>
            </a:endParaRPr>
          </a:p>
          <a:p>
            <a:pPr algn="ctr">
              <a:lnSpc>
                <a:spcPct val="100000"/>
              </a:lnSpc>
              <a:spcBef>
                <a:spcPts val="50"/>
              </a:spcBef>
            </a:pPr>
            <a:r>
              <a:rPr sz="1200" b="1" dirty="0">
                <a:solidFill>
                  <a:srgbClr val="C00000"/>
                </a:solidFill>
                <a:latin typeface="Microsoft JhengHei"/>
                <a:cs typeface="Microsoft JhengHei"/>
              </a:rPr>
              <a:t>(簡單明瞭</a:t>
            </a:r>
            <a:r>
              <a:rPr sz="1200" b="1" spc="-50" dirty="0">
                <a:solidFill>
                  <a:srgbClr val="C00000"/>
                </a:solidFill>
                <a:latin typeface="Microsoft JhengHei"/>
                <a:cs typeface="Microsoft JhengHei"/>
              </a:rPr>
              <a:t>)</a:t>
            </a:r>
            <a:endParaRPr sz="1200">
              <a:latin typeface="Microsoft JhengHei"/>
              <a:cs typeface="Microsoft JhengHei"/>
            </a:endParaRPr>
          </a:p>
        </p:txBody>
      </p:sp>
      <p:sp>
        <p:nvSpPr>
          <p:cNvPr id="12" name="object 12"/>
          <p:cNvSpPr/>
          <p:nvPr/>
        </p:nvSpPr>
        <p:spPr>
          <a:xfrm>
            <a:off x="1496453" y="1824240"/>
            <a:ext cx="8818245" cy="1184910"/>
          </a:xfrm>
          <a:custGeom>
            <a:avLst/>
            <a:gdLst/>
            <a:ahLst/>
            <a:cxnLst/>
            <a:rect l="l" t="t" r="r" b="b"/>
            <a:pathLst>
              <a:path w="8818245" h="1184910">
                <a:moveTo>
                  <a:pt x="220980" y="533400"/>
                </a:moveTo>
                <a:lnTo>
                  <a:pt x="0" y="344424"/>
                </a:lnTo>
                <a:lnTo>
                  <a:pt x="0" y="448818"/>
                </a:lnTo>
                <a:lnTo>
                  <a:pt x="0" y="723138"/>
                </a:lnTo>
                <a:lnTo>
                  <a:pt x="220980" y="533400"/>
                </a:lnTo>
                <a:close/>
              </a:path>
              <a:path w="8818245" h="1184910">
                <a:moveTo>
                  <a:pt x="8817864" y="0"/>
                </a:moveTo>
                <a:lnTo>
                  <a:pt x="251460" y="0"/>
                </a:lnTo>
                <a:lnTo>
                  <a:pt x="251447" y="1184910"/>
                </a:lnTo>
                <a:lnTo>
                  <a:pt x="262890" y="1184910"/>
                </a:lnTo>
                <a:lnTo>
                  <a:pt x="273545" y="1184910"/>
                </a:lnTo>
                <a:lnTo>
                  <a:pt x="8794991" y="1184910"/>
                </a:lnTo>
                <a:lnTo>
                  <a:pt x="8806421" y="1184910"/>
                </a:lnTo>
                <a:lnTo>
                  <a:pt x="8817864" y="1184910"/>
                </a:lnTo>
                <a:lnTo>
                  <a:pt x="8817864" y="0"/>
                </a:lnTo>
                <a:close/>
              </a:path>
            </a:pathLst>
          </a:custGeom>
          <a:solidFill>
            <a:srgbClr val="CCECFF"/>
          </a:solidFill>
        </p:spPr>
        <p:txBody>
          <a:bodyPr wrap="square" lIns="0" tIns="0" rIns="0" bIns="0" rtlCol="0"/>
          <a:lstStyle/>
          <a:p>
            <a:endParaRPr/>
          </a:p>
        </p:txBody>
      </p:sp>
      <p:sp>
        <p:nvSpPr>
          <p:cNvPr id="13" name="object 13"/>
          <p:cNvSpPr txBox="1"/>
          <p:nvPr/>
        </p:nvSpPr>
        <p:spPr>
          <a:xfrm>
            <a:off x="1793119" y="1864106"/>
            <a:ext cx="8089265" cy="1094740"/>
          </a:xfrm>
          <a:prstGeom prst="rect">
            <a:avLst/>
          </a:prstGeom>
        </p:spPr>
        <p:txBody>
          <a:bodyPr vert="horz" wrap="square" lIns="0" tIns="12700" rIns="0" bIns="0" rtlCol="0">
            <a:spAutoFit/>
          </a:bodyPr>
          <a:lstStyle/>
          <a:p>
            <a:pPr marL="313690" indent="-301625">
              <a:lnSpc>
                <a:spcPct val="100000"/>
              </a:lnSpc>
              <a:spcBef>
                <a:spcPts val="100"/>
              </a:spcBef>
              <a:buAutoNum type="arabicPeriod"/>
              <a:tabLst>
                <a:tab pos="313690" algn="l"/>
                <a:tab pos="314325" algn="l"/>
              </a:tabLst>
            </a:pPr>
            <a:r>
              <a:rPr sz="1400" b="1" spc="-10" dirty="0">
                <a:latin typeface="Microsoft JhengHei"/>
                <a:cs typeface="Microsoft JhengHei"/>
              </a:rPr>
              <a:t>說明HIV檢驗對個⼈健康的好處、簡介HIV</a:t>
            </a:r>
            <a:r>
              <a:rPr sz="1400" b="1" spc="-15" dirty="0">
                <a:latin typeface="Microsoft JhengHei"/>
                <a:cs typeface="Microsoft JhengHei"/>
              </a:rPr>
              <a:t>檢驗及諮詢流程、時間、費用等。</a:t>
            </a:r>
            <a:endParaRPr sz="1400">
              <a:latin typeface="Microsoft JhengHei"/>
              <a:cs typeface="Microsoft JhengHei"/>
            </a:endParaRPr>
          </a:p>
          <a:p>
            <a:pPr marL="313690" indent="-301625">
              <a:lnSpc>
                <a:spcPct val="100000"/>
              </a:lnSpc>
              <a:spcBef>
                <a:spcPts val="5"/>
              </a:spcBef>
              <a:buAutoNum type="arabicPeriod"/>
              <a:tabLst>
                <a:tab pos="313690" algn="l"/>
                <a:tab pos="314325" algn="l"/>
              </a:tabLst>
            </a:pPr>
            <a:r>
              <a:rPr sz="1400" b="1" spc="-10" dirty="0">
                <a:latin typeface="Microsoft JhengHei"/>
                <a:cs typeface="Microsoft JhengHei"/>
              </a:rPr>
              <a:t>可同時向多位受檢者提供HIV</a:t>
            </a:r>
            <a:r>
              <a:rPr sz="1400" b="1" spc="-15" dirty="0">
                <a:latin typeface="Microsoft JhengHei"/>
                <a:cs typeface="Microsoft JhengHei"/>
              </a:rPr>
              <a:t>檢驗前資訊，或依受檢者需求狀況安排個別討論。</a:t>
            </a:r>
            <a:endParaRPr sz="1400">
              <a:latin typeface="Microsoft JhengHei"/>
              <a:cs typeface="Microsoft JhengHei"/>
            </a:endParaRPr>
          </a:p>
          <a:p>
            <a:pPr marL="313690" indent="-301625">
              <a:lnSpc>
                <a:spcPct val="100000"/>
              </a:lnSpc>
              <a:spcBef>
                <a:spcPts val="5"/>
              </a:spcBef>
              <a:buAutoNum type="arabicPeriod"/>
              <a:tabLst>
                <a:tab pos="313690" algn="l"/>
                <a:tab pos="314325" algn="l"/>
              </a:tabLst>
            </a:pPr>
            <a:r>
              <a:rPr sz="1400" b="1" spc="-10" dirty="0">
                <a:latin typeface="Microsoft JhengHei"/>
                <a:cs typeface="Microsoft JhengHei"/>
              </a:rPr>
              <a:t>說明</a:t>
            </a:r>
            <a:r>
              <a:rPr sz="1400" b="1" spc="-10" dirty="0">
                <a:solidFill>
                  <a:srgbClr val="C00000"/>
                </a:solidFill>
                <a:latin typeface="Microsoft JhengHei"/>
                <a:cs typeface="Microsoft JhengHei"/>
              </a:rPr>
              <a:t>保密原則。</a:t>
            </a:r>
            <a:endParaRPr sz="1400">
              <a:latin typeface="Microsoft JhengHei"/>
              <a:cs typeface="Microsoft JhengHei"/>
            </a:endParaRPr>
          </a:p>
          <a:p>
            <a:pPr marL="313690" indent="-301625">
              <a:lnSpc>
                <a:spcPct val="100000"/>
              </a:lnSpc>
              <a:spcBef>
                <a:spcPts val="5"/>
              </a:spcBef>
              <a:buAutoNum type="arabicPeriod"/>
              <a:tabLst>
                <a:tab pos="313690" algn="l"/>
                <a:tab pos="314325" algn="l"/>
              </a:tabLst>
            </a:pPr>
            <a:r>
              <a:rPr sz="1400" b="1" spc="-10" dirty="0">
                <a:latin typeface="Microsoft JhengHei"/>
                <a:cs typeface="Microsoft JhengHei"/>
              </a:rPr>
              <a:t>說明</a:t>
            </a:r>
            <a:r>
              <a:rPr sz="1400" b="1" spc="-10" dirty="0">
                <a:solidFill>
                  <a:srgbClr val="C00000"/>
                </a:solidFill>
                <a:latin typeface="Microsoft JhengHei"/>
                <a:cs typeface="Microsoft JhengHei"/>
              </a:rPr>
              <a:t>HIV檢驗流程及檢驗後諮詢服務，採單獨個別提供為原則，且HIV檢驗結果僅告知受檢者個⼈</a:t>
            </a:r>
            <a:r>
              <a:rPr sz="1400" b="1" spc="-50" dirty="0">
                <a:latin typeface="Microsoft JhengHei"/>
                <a:cs typeface="Microsoft JhengHei"/>
              </a:rPr>
              <a:t>。</a:t>
            </a:r>
            <a:endParaRPr sz="1400">
              <a:latin typeface="Microsoft JhengHei"/>
              <a:cs typeface="Microsoft JhengHei"/>
            </a:endParaRPr>
          </a:p>
          <a:p>
            <a:pPr marL="313690" indent="-301625">
              <a:lnSpc>
                <a:spcPct val="100000"/>
              </a:lnSpc>
              <a:buAutoNum type="arabicPeriod"/>
              <a:tabLst>
                <a:tab pos="313690" algn="l"/>
                <a:tab pos="314325" algn="l"/>
              </a:tabLst>
            </a:pPr>
            <a:r>
              <a:rPr sz="1400" b="1" spc="-10" dirty="0">
                <a:solidFill>
                  <a:srgbClr val="C00000"/>
                </a:solidFill>
                <a:latin typeface="Microsoft JhengHei"/>
                <a:cs typeface="Microsoft JhengHei"/>
              </a:rPr>
              <a:t>受檢者知情同意</a:t>
            </a:r>
            <a:r>
              <a:rPr sz="1400" b="1" spc="-10" dirty="0">
                <a:latin typeface="Microsoft JhengHei"/>
                <a:cs typeface="Microsoft JhengHei"/>
              </a:rPr>
              <a:t>：徵得受檢者口頭同意(書面同意亦可)，引導進行HIV</a:t>
            </a:r>
            <a:r>
              <a:rPr sz="1400" b="1" spc="-25" dirty="0">
                <a:latin typeface="Microsoft JhengHei"/>
                <a:cs typeface="Microsoft JhengHei"/>
              </a:rPr>
              <a:t>檢驗。</a:t>
            </a:r>
            <a:endParaRPr sz="1400">
              <a:latin typeface="Microsoft JhengHei"/>
              <a:cs typeface="Microsoft JhengHei"/>
            </a:endParaRPr>
          </a:p>
        </p:txBody>
      </p:sp>
      <p:sp>
        <p:nvSpPr>
          <p:cNvPr id="14" name="object 14"/>
          <p:cNvSpPr/>
          <p:nvPr/>
        </p:nvSpPr>
        <p:spPr>
          <a:xfrm>
            <a:off x="339737" y="1412747"/>
            <a:ext cx="9983470" cy="377190"/>
          </a:xfrm>
          <a:custGeom>
            <a:avLst/>
            <a:gdLst/>
            <a:ahLst/>
            <a:cxnLst/>
            <a:rect l="l" t="t" r="r" b="b"/>
            <a:pathLst>
              <a:path w="9983470" h="377189">
                <a:moveTo>
                  <a:pt x="9982962" y="313944"/>
                </a:moveTo>
                <a:lnTo>
                  <a:pt x="9982962" y="62484"/>
                </a:lnTo>
                <a:lnTo>
                  <a:pt x="9978128" y="38254"/>
                </a:lnTo>
                <a:lnTo>
                  <a:pt x="9964864" y="18383"/>
                </a:lnTo>
                <a:lnTo>
                  <a:pt x="9945028" y="4941"/>
                </a:lnTo>
                <a:lnTo>
                  <a:pt x="9920478" y="0"/>
                </a:lnTo>
                <a:lnTo>
                  <a:pt x="62484" y="0"/>
                </a:lnTo>
                <a:lnTo>
                  <a:pt x="38254" y="4941"/>
                </a:lnTo>
                <a:lnTo>
                  <a:pt x="18383" y="18383"/>
                </a:lnTo>
                <a:lnTo>
                  <a:pt x="4941" y="38254"/>
                </a:lnTo>
                <a:lnTo>
                  <a:pt x="0" y="62484"/>
                </a:lnTo>
                <a:lnTo>
                  <a:pt x="0" y="313944"/>
                </a:lnTo>
                <a:lnTo>
                  <a:pt x="4941" y="338613"/>
                </a:lnTo>
                <a:lnTo>
                  <a:pt x="18383" y="358711"/>
                </a:lnTo>
                <a:lnTo>
                  <a:pt x="38254" y="372237"/>
                </a:lnTo>
                <a:lnTo>
                  <a:pt x="62484" y="377190"/>
                </a:lnTo>
                <a:lnTo>
                  <a:pt x="9920478" y="377190"/>
                </a:lnTo>
                <a:lnTo>
                  <a:pt x="9945028" y="372237"/>
                </a:lnTo>
                <a:lnTo>
                  <a:pt x="9964864" y="358711"/>
                </a:lnTo>
                <a:lnTo>
                  <a:pt x="9978128" y="338613"/>
                </a:lnTo>
                <a:lnTo>
                  <a:pt x="9982962" y="313944"/>
                </a:lnTo>
                <a:close/>
              </a:path>
            </a:pathLst>
          </a:custGeom>
          <a:solidFill>
            <a:srgbClr val="CCFFFF"/>
          </a:solidFill>
        </p:spPr>
        <p:txBody>
          <a:bodyPr wrap="square" lIns="0" tIns="0" rIns="0" bIns="0" rtlCol="0"/>
          <a:lstStyle/>
          <a:p>
            <a:endParaRPr/>
          </a:p>
        </p:txBody>
      </p:sp>
      <p:sp>
        <p:nvSpPr>
          <p:cNvPr id="15" name="object 15"/>
          <p:cNvSpPr txBox="1"/>
          <p:nvPr/>
        </p:nvSpPr>
        <p:spPr>
          <a:xfrm>
            <a:off x="603637" y="1419097"/>
            <a:ext cx="9453880" cy="346710"/>
          </a:xfrm>
          <a:prstGeom prst="rect">
            <a:avLst/>
          </a:prstGeom>
        </p:spPr>
        <p:txBody>
          <a:bodyPr vert="horz" wrap="square" lIns="0" tIns="13335" rIns="0" bIns="0" rtlCol="0">
            <a:spAutoFit/>
          </a:bodyPr>
          <a:lstStyle/>
          <a:p>
            <a:pPr marL="12700">
              <a:lnSpc>
                <a:spcPct val="100000"/>
              </a:lnSpc>
              <a:spcBef>
                <a:spcPts val="105"/>
              </a:spcBef>
            </a:pPr>
            <a:r>
              <a:rPr sz="2100" b="1" spc="-10" dirty="0">
                <a:latin typeface="Microsoft JhengHei"/>
                <a:cs typeface="Microsoft JhengHei"/>
              </a:rPr>
              <a:t>5C</a:t>
            </a:r>
            <a:r>
              <a:rPr sz="2100" b="1" spc="-15" dirty="0">
                <a:latin typeface="Microsoft JhengHei"/>
                <a:cs typeface="Microsoft JhengHei"/>
              </a:rPr>
              <a:t>原則：知情同意、保密、衛教諮詢、檢驗結果的正確性、連結醫療照護及預防</a:t>
            </a:r>
            <a:endParaRPr sz="2100">
              <a:latin typeface="Microsoft JhengHei"/>
              <a:cs typeface="Microsoft JhengHei"/>
            </a:endParaRPr>
          </a:p>
        </p:txBody>
      </p:sp>
      <p:sp>
        <p:nvSpPr>
          <p:cNvPr id="16" name="object 16"/>
          <p:cNvSpPr/>
          <p:nvPr/>
        </p:nvSpPr>
        <p:spPr>
          <a:xfrm>
            <a:off x="1496453" y="4131564"/>
            <a:ext cx="220979" cy="379095"/>
          </a:xfrm>
          <a:custGeom>
            <a:avLst/>
            <a:gdLst/>
            <a:ahLst/>
            <a:cxnLst/>
            <a:rect l="l" t="t" r="r" b="b"/>
            <a:pathLst>
              <a:path w="220980" h="379095">
                <a:moveTo>
                  <a:pt x="220979" y="188976"/>
                </a:moveTo>
                <a:lnTo>
                  <a:pt x="0" y="0"/>
                </a:lnTo>
                <a:lnTo>
                  <a:pt x="0" y="104394"/>
                </a:lnTo>
                <a:lnTo>
                  <a:pt x="0" y="378714"/>
                </a:lnTo>
                <a:lnTo>
                  <a:pt x="220979" y="188976"/>
                </a:lnTo>
                <a:close/>
              </a:path>
            </a:pathLst>
          </a:custGeom>
          <a:solidFill>
            <a:srgbClr val="FFCBCB"/>
          </a:solidFill>
        </p:spPr>
        <p:txBody>
          <a:bodyPr wrap="square" lIns="0" tIns="0" rIns="0" bIns="0" rtlCol="0"/>
          <a:lstStyle/>
          <a:p>
            <a:endParaRPr/>
          </a:p>
        </p:txBody>
      </p:sp>
      <p:sp>
        <p:nvSpPr>
          <p:cNvPr id="17" name="object 17"/>
          <p:cNvSpPr txBox="1"/>
          <p:nvPr/>
        </p:nvSpPr>
        <p:spPr>
          <a:xfrm>
            <a:off x="1733435" y="5071109"/>
            <a:ext cx="1488440" cy="1061720"/>
          </a:xfrm>
          <a:prstGeom prst="rect">
            <a:avLst/>
          </a:prstGeom>
          <a:solidFill>
            <a:srgbClr val="FFCBCB"/>
          </a:solidFill>
        </p:spPr>
        <p:txBody>
          <a:bodyPr vert="horz" wrap="square" lIns="0" tIns="227965" rIns="0" bIns="0" rtlCol="0">
            <a:spAutoFit/>
          </a:bodyPr>
          <a:lstStyle/>
          <a:p>
            <a:pPr marL="497840" marR="245745" indent="-245745">
              <a:lnSpc>
                <a:spcPct val="101600"/>
              </a:lnSpc>
              <a:spcBef>
                <a:spcPts val="1795"/>
              </a:spcBef>
            </a:pPr>
            <a:r>
              <a:rPr sz="1900" b="1" dirty="0">
                <a:solidFill>
                  <a:srgbClr val="C00000"/>
                </a:solidFill>
                <a:latin typeface="Microsoft JhengHei"/>
                <a:cs typeface="Microsoft JhengHei"/>
              </a:rPr>
              <a:t>確認檢</a:t>
            </a:r>
            <a:r>
              <a:rPr sz="1900" b="1" spc="-50" dirty="0">
                <a:solidFill>
                  <a:srgbClr val="C00000"/>
                </a:solidFill>
                <a:latin typeface="Microsoft JhengHei"/>
                <a:cs typeface="Microsoft JhengHei"/>
              </a:rPr>
              <a:t>驗</a:t>
            </a:r>
            <a:r>
              <a:rPr sz="1900" b="1" dirty="0">
                <a:solidFill>
                  <a:srgbClr val="C00000"/>
                </a:solidFill>
                <a:latin typeface="Microsoft JhengHei"/>
                <a:cs typeface="Microsoft JhengHei"/>
              </a:rPr>
              <a:t>陽</a:t>
            </a:r>
            <a:r>
              <a:rPr sz="1900" b="1" spc="-50" dirty="0">
                <a:solidFill>
                  <a:srgbClr val="C00000"/>
                </a:solidFill>
                <a:latin typeface="Microsoft JhengHei"/>
                <a:cs typeface="Microsoft JhengHei"/>
              </a:rPr>
              <a:t>性</a:t>
            </a:r>
            <a:endParaRPr sz="1900">
              <a:latin typeface="Microsoft JhengHei"/>
              <a:cs typeface="Microsoft JhengHei"/>
            </a:endParaRPr>
          </a:p>
        </p:txBody>
      </p:sp>
      <p:grpSp>
        <p:nvGrpSpPr>
          <p:cNvPr id="18" name="object 18"/>
          <p:cNvGrpSpPr/>
          <p:nvPr/>
        </p:nvGrpSpPr>
        <p:grpSpPr>
          <a:xfrm>
            <a:off x="1496453" y="3040379"/>
            <a:ext cx="3550285" cy="2852420"/>
            <a:chOff x="1496453" y="3040379"/>
            <a:chExt cx="3550285" cy="2852420"/>
          </a:xfrm>
        </p:grpSpPr>
        <p:sp>
          <p:nvSpPr>
            <p:cNvPr id="19" name="object 19"/>
            <p:cNvSpPr/>
            <p:nvPr/>
          </p:nvSpPr>
          <p:spPr>
            <a:xfrm>
              <a:off x="1496453" y="4128528"/>
              <a:ext cx="1969770" cy="1764030"/>
            </a:xfrm>
            <a:custGeom>
              <a:avLst/>
              <a:gdLst/>
              <a:ahLst/>
              <a:cxnLst/>
              <a:rect l="l" t="t" r="r" b="b"/>
              <a:pathLst>
                <a:path w="1969770" h="1764029">
                  <a:moveTo>
                    <a:pt x="220980" y="1503426"/>
                  </a:moveTo>
                  <a:lnTo>
                    <a:pt x="0" y="1313688"/>
                  </a:lnTo>
                  <a:lnTo>
                    <a:pt x="0" y="1418082"/>
                  </a:lnTo>
                  <a:lnTo>
                    <a:pt x="0" y="1693164"/>
                  </a:lnTo>
                  <a:lnTo>
                    <a:pt x="220980" y="1503426"/>
                  </a:lnTo>
                  <a:close/>
                </a:path>
                <a:path w="1969770" h="1764029">
                  <a:moveTo>
                    <a:pt x="1955292" y="189738"/>
                  </a:moveTo>
                  <a:lnTo>
                    <a:pt x="1734312" y="0"/>
                  </a:lnTo>
                  <a:lnTo>
                    <a:pt x="1734312" y="104394"/>
                  </a:lnTo>
                  <a:lnTo>
                    <a:pt x="1734312" y="378714"/>
                  </a:lnTo>
                  <a:lnTo>
                    <a:pt x="1955292" y="189738"/>
                  </a:lnTo>
                  <a:close/>
                </a:path>
                <a:path w="1969770" h="1764029">
                  <a:moveTo>
                    <a:pt x="1969770" y="1575054"/>
                  </a:moveTo>
                  <a:lnTo>
                    <a:pt x="1748790" y="1385316"/>
                  </a:lnTo>
                  <a:lnTo>
                    <a:pt x="1748790" y="1489710"/>
                  </a:lnTo>
                  <a:lnTo>
                    <a:pt x="1748790" y="1764030"/>
                  </a:lnTo>
                  <a:lnTo>
                    <a:pt x="1969770" y="1575054"/>
                  </a:lnTo>
                  <a:close/>
                </a:path>
              </a:pathLst>
            </a:custGeom>
            <a:solidFill>
              <a:srgbClr val="FFCBCB"/>
            </a:solidFill>
          </p:spPr>
          <p:txBody>
            <a:bodyPr wrap="square" lIns="0" tIns="0" rIns="0" bIns="0" rtlCol="0"/>
            <a:lstStyle/>
            <a:p>
              <a:endParaRPr/>
            </a:p>
          </p:txBody>
        </p:sp>
        <p:sp>
          <p:nvSpPr>
            <p:cNvPr id="20" name="object 20"/>
            <p:cNvSpPr/>
            <p:nvPr/>
          </p:nvSpPr>
          <p:spPr>
            <a:xfrm>
              <a:off x="1496453" y="3040392"/>
              <a:ext cx="3550285" cy="821690"/>
            </a:xfrm>
            <a:custGeom>
              <a:avLst/>
              <a:gdLst/>
              <a:ahLst/>
              <a:cxnLst/>
              <a:rect l="l" t="t" r="r" b="b"/>
              <a:pathLst>
                <a:path w="3550285" h="821689">
                  <a:moveTo>
                    <a:pt x="220980" y="399288"/>
                  </a:moveTo>
                  <a:lnTo>
                    <a:pt x="0" y="210312"/>
                  </a:lnTo>
                  <a:lnTo>
                    <a:pt x="0" y="314706"/>
                  </a:lnTo>
                  <a:lnTo>
                    <a:pt x="0" y="589026"/>
                  </a:lnTo>
                  <a:lnTo>
                    <a:pt x="220980" y="399288"/>
                  </a:lnTo>
                  <a:close/>
                </a:path>
                <a:path w="3550285" h="821689">
                  <a:moveTo>
                    <a:pt x="3550158" y="0"/>
                  </a:moveTo>
                  <a:lnTo>
                    <a:pt x="249174" y="0"/>
                  </a:lnTo>
                  <a:lnTo>
                    <a:pt x="249174" y="821436"/>
                  </a:lnTo>
                  <a:lnTo>
                    <a:pt x="3550158" y="821436"/>
                  </a:lnTo>
                  <a:lnTo>
                    <a:pt x="3550158" y="0"/>
                  </a:lnTo>
                  <a:close/>
                </a:path>
              </a:pathLst>
            </a:custGeom>
            <a:solidFill>
              <a:srgbClr val="FFCC99"/>
            </a:solidFill>
          </p:spPr>
          <p:txBody>
            <a:bodyPr wrap="square" lIns="0" tIns="0" rIns="0" bIns="0" rtlCol="0"/>
            <a:lstStyle/>
            <a:p>
              <a:endParaRPr/>
            </a:p>
          </p:txBody>
        </p:sp>
      </p:grpSp>
      <p:sp>
        <p:nvSpPr>
          <p:cNvPr id="21" name="object 21"/>
          <p:cNvSpPr txBox="1"/>
          <p:nvPr/>
        </p:nvSpPr>
        <p:spPr>
          <a:xfrm>
            <a:off x="1812931" y="3122929"/>
            <a:ext cx="3159125" cy="643890"/>
          </a:xfrm>
          <a:prstGeom prst="rect">
            <a:avLst/>
          </a:prstGeom>
        </p:spPr>
        <p:txBody>
          <a:bodyPr vert="horz" wrap="square" lIns="0" tIns="16510" rIns="0" bIns="0" rtlCol="0">
            <a:spAutoFit/>
          </a:bodyPr>
          <a:lstStyle/>
          <a:p>
            <a:pPr marL="12700">
              <a:lnSpc>
                <a:spcPct val="100000"/>
              </a:lnSpc>
              <a:spcBef>
                <a:spcPts val="130"/>
              </a:spcBef>
            </a:pPr>
            <a:r>
              <a:rPr sz="1900" b="1" dirty="0">
                <a:latin typeface="Microsoft JhengHei"/>
                <a:cs typeface="Microsoft JhengHei"/>
              </a:rPr>
              <a:t>HIV初步檢驗陽性但尚未確</a:t>
            </a:r>
            <a:r>
              <a:rPr sz="1900" b="1" spc="-50" dirty="0">
                <a:latin typeface="Microsoft JhengHei"/>
                <a:cs typeface="Microsoft JhengHei"/>
              </a:rPr>
              <a:t>診</a:t>
            </a:r>
            <a:endParaRPr sz="1900">
              <a:latin typeface="Microsoft JhengHei"/>
              <a:cs typeface="Microsoft JhengHei"/>
            </a:endParaRPr>
          </a:p>
          <a:p>
            <a:pPr marL="12700" marR="365760">
              <a:lnSpc>
                <a:spcPct val="100000"/>
              </a:lnSpc>
              <a:spcBef>
                <a:spcPts val="35"/>
              </a:spcBef>
            </a:pPr>
            <a:r>
              <a:rPr sz="1050" b="1" spc="-20" dirty="0">
                <a:latin typeface="Microsoft JhengHei"/>
                <a:cs typeface="Microsoft JhengHei"/>
              </a:rPr>
              <a:t>通常發生在僅執行⼀項</a:t>
            </a:r>
            <a:r>
              <a:rPr sz="1050" b="1" spc="-10" dirty="0">
                <a:latin typeface="Microsoft JhengHei"/>
                <a:cs typeface="Microsoft JhengHei"/>
              </a:rPr>
              <a:t>HIV</a:t>
            </a:r>
            <a:r>
              <a:rPr sz="1050" b="1" spc="-20" dirty="0">
                <a:latin typeface="Microsoft JhengHei"/>
                <a:cs typeface="Microsoft JhengHei"/>
              </a:rPr>
              <a:t>快速初步</a:t>
            </a:r>
            <a:r>
              <a:rPr sz="1050" b="1" spc="-10" dirty="0">
                <a:latin typeface="Microsoft JhengHei"/>
                <a:cs typeface="Microsoft JhengHei"/>
              </a:rPr>
              <a:t>檢</a:t>
            </a:r>
            <a:r>
              <a:rPr sz="1050" b="1" spc="-15" dirty="0">
                <a:latin typeface="Microsoft JhengHei"/>
                <a:cs typeface="Microsoft JhengHei"/>
              </a:rPr>
              <a:t>驗方法時</a:t>
            </a:r>
            <a:r>
              <a:rPr sz="1050" b="1" spc="-50" dirty="0">
                <a:latin typeface="Microsoft JhengHei"/>
                <a:cs typeface="Microsoft JhengHei"/>
              </a:rPr>
              <a:t> </a:t>
            </a:r>
            <a:r>
              <a:rPr sz="1050" b="1" spc="-15" dirty="0">
                <a:latin typeface="Microsoft JhengHei"/>
                <a:cs typeface="Microsoft JhengHei"/>
              </a:rPr>
              <a:t>(如：社區外展檢驗活動、匿名檢驗等)</a:t>
            </a:r>
            <a:endParaRPr sz="1050">
              <a:latin typeface="Microsoft JhengHei"/>
              <a:cs typeface="Microsoft JhengHei"/>
            </a:endParaRPr>
          </a:p>
        </p:txBody>
      </p:sp>
      <p:sp>
        <p:nvSpPr>
          <p:cNvPr id="22" name="object 22"/>
          <p:cNvSpPr/>
          <p:nvPr/>
        </p:nvSpPr>
        <p:spPr>
          <a:xfrm>
            <a:off x="5065662" y="3029724"/>
            <a:ext cx="5264150" cy="844550"/>
          </a:xfrm>
          <a:custGeom>
            <a:avLst/>
            <a:gdLst/>
            <a:ahLst/>
            <a:cxnLst/>
            <a:rect l="l" t="t" r="r" b="b"/>
            <a:pathLst>
              <a:path w="5264150" h="844550">
                <a:moveTo>
                  <a:pt x="220980" y="409956"/>
                </a:moveTo>
                <a:lnTo>
                  <a:pt x="0" y="220980"/>
                </a:lnTo>
                <a:lnTo>
                  <a:pt x="0" y="325374"/>
                </a:lnTo>
                <a:lnTo>
                  <a:pt x="0" y="599694"/>
                </a:lnTo>
                <a:lnTo>
                  <a:pt x="220980" y="409956"/>
                </a:lnTo>
                <a:close/>
              </a:path>
              <a:path w="5264150" h="844550">
                <a:moveTo>
                  <a:pt x="5263896" y="0"/>
                </a:moveTo>
                <a:lnTo>
                  <a:pt x="245364" y="0"/>
                </a:lnTo>
                <a:lnTo>
                  <a:pt x="245364" y="844296"/>
                </a:lnTo>
                <a:lnTo>
                  <a:pt x="5263896" y="844296"/>
                </a:lnTo>
                <a:lnTo>
                  <a:pt x="5263896" y="0"/>
                </a:lnTo>
                <a:close/>
              </a:path>
            </a:pathLst>
          </a:custGeom>
          <a:solidFill>
            <a:srgbClr val="FFCC99"/>
          </a:solidFill>
        </p:spPr>
        <p:txBody>
          <a:bodyPr wrap="square" lIns="0" tIns="0" rIns="0" bIns="0" rtlCol="0"/>
          <a:lstStyle/>
          <a:p>
            <a:endParaRPr/>
          </a:p>
        </p:txBody>
      </p:sp>
      <p:sp>
        <p:nvSpPr>
          <p:cNvPr id="23" name="object 23"/>
          <p:cNvSpPr txBox="1"/>
          <p:nvPr/>
        </p:nvSpPr>
        <p:spPr>
          <a:xfrm>
            <a:off x="5377567" y="3112262"/>
            <a:ext cx="4954270" cy="667385"/>
          </a:xfrm>
          <a:prstGeom prst="rect">
            <a:avLst/>
          </a:prstGeom>
        </p:spPr>
        <p:txBody>
          <a:bodyPr vert="horz" wrap="square" lIns="0" tIns="12700" rIns="0" bIns="0" rtlCol="0">
            <a:spAutoFit/>
          </a:bodyPr>
          <a:lstStyle/>
          <a:p>
            <a:pPr marL="170180" indent="-158115">
              <a:lnSpc>
                <a:spcPct val="100000"/>
              </a:lnSpc>
              <a:spcBef>
                <a:spcPts val="100"/>
              </a:spcBef>
              <a:buSzPct val="92857"/>
              <a:buAutoNum type="arabicPeriod"/>
              <a:tabLst>
                <a:tab pos="170815" algn="l"/>
              </a:tabLst>
            </a:pPr>
            <a:r>
              <a:rPr sz="1400" b="1" spc="-10" dirty="0">
                <a:latin typeface="Microsoft JhengHei"/>
                <a:cs typeface="Microsoft JhengHei"/>
              </a:rPr>
              <a:t>初步檢驗陽性</a:t>
            </a:r>
            <a:r>
              <a:rPr sz="1400" b="1" spc="-10" dirty="0">
                <a:solidFill>
                  <a:srgbClr val="C00000"/>
                </a:solidFill>
                <a:latin typeface="Microsoft JhengHei"/>
                <a:cs typeface="Microsoft JhengHei"/>
              </a:rPr>
              <a:t>並非最終的HIV</a:t>
            </a:r>
            <a:r>
              <a:rPr sz="1400" b="1" spc="-15" dirty="0">
                <a:solidFill>
                  <a:srgbClr val="C00000"/>
                </a:solidFill>
                <a:latin typeface="Microsoft JhengHei"/>
                <a:cs typeface="Microsoft JhengHei"/>
              </a:rPr>
              <a:t>診斷結果，需進行確認檢驗。</a:t>
            </a:r>
            <a:endParaRPr sz="1400">
              <a:latin typeface="Microsoft JhengHei"/>
              <a:cs typeface="Microsoft JhengHei"/>
            </a:endParaRPr>
          </a:p>
          <a:p>
            <a:pPr marL="170180" indent="-158115">
              <a:lnSpc>
                <a:spcPct val="100000"/>
              </a:lnSpc>
              <a:spcBef>
                <a:spcPts val="5"/>
              </a:spcBef>
              <a:buSzPct val="92857"/>
              <a:buAutoNum type="arabicPeriod"/>
              <a:tabLst>
                <a:tab pos="170815" algn="l"/>
              </a:tabLst>
            </a:pPr>
            <a:r>
              <a:rPr sz="1400" b="1" spc="-10" dirty="0">
                <a:solidFill>
                  <a:srgbClr val="C00000"/>
                </a:solidFill>
                <a:latin typeface="Microsoft JhengHei"/>
                <a:cs typeface="Microsoft JhengHei"/>
              </a:rPr>
              <a:t>儘速轉介進行HIV確認檢驗</a:t>
            </a:r>
            <a:r>
              <a:rPr sz="1400" b="1" spc="-15" dirty="0">
                <a:latin typeface="Microsoft JhengHei"/>
                <a:cs typeface="Microsoft JhengHei"/>
              </a:rPr>
              <a:t>，再依據確認檢驗結果提供諮詢。</a:t>
            </a:r>
            <a:endParaRPr sz="1400">
              <a:latin typeface="Microsoft JhengHei"/>
              <a:cs typeface="Microsoft JhengHei"/>
            </a:endParaRPr>
          </a:p>
          <a:p>
            <a:pPr marL="170180" indent="-158115">
              <a:lnSpc>
                <a:spcPct val="100000"/>
              </a:lnSpc>
              <a:spcBef>
                <a:spcPts val="5"/>
              </a:spcBef>
              <a:buClr>
                <a:srgbClr val="000000"/>
              </a:buClr>
              <a:buSzPct val="92857"/>
              <a:buAutoNum type="arabicPeriod"/>
              <a:tabLst>
                <a:tab pos="170815" algn="l"/>
              </a:tabLst>
            </a:pPr>
            <a:r>
              <a:rPr sz="1400" b="1" spc="-15" dirty="0">
                <a:solidFill>
                  <a:srgbClr val="C00000"/>
                </a:solidFill>
                <a:latin typeface="Microsoft JhengHei"/>
                <a:cs typeface="Microsoft JhengHei"/>
              </a:rPr>
              <a:t>避免失聯</a:t>
            </a:r>
            <a:endParaRPr sz="1400">
              <a:latin typeface="Microsoft JhengHei"/>
              <a:cs typeface="Microsoft JhengHei"/>
            </a:endParaRPr>
          </a:p>
        </p:txBody>
      </p:sp>
      <p:sp>
        <p:nvSpPr>
          <p:cNvPr id="24" name="object 24"/>
          <p:cNvSpPr/>
          <p:nvPr/>
        </p:nvSpPr>
        <p:spPr>
          <a:xfrm>
            <a:off x="3451745" y="3899915"/>
            <a:ext cx="6894195" cy="821055"/>
          </a:xfrm>
          <a:custGeom>
            <a:avLst/>
            <a:gdLst/>
            <a:ahLst/>
            <a:cxnLst/>
            <a:rect l="l" t="t" r="r" b="b"/>
            <a:pathLst>
              <a:path w="6894195" h="821054">
                <a:moveTo>
                  <a:pt x="6893814" y="820674"/>
                </a:moveTo>
                <a:lnTo>
                  <a:pt x="6893814" y="0"/>
                </a:lnTo>
                <a:lnTo>
                  <a:pt x="0" y="0"/>
                </a:lnTo>
                <a:lnTo>
                  <a:pt x="0" y="820674"/>
                </a:lnTo>
                <a:lnTo>
                  <a:pt x="6893814" y="820674"/>
                </a:lnTo>
                <a:close/>
              </a:path>
            </a:pathLst>
          </a:custGeom>
          <a:solidFill>
            <a:srgbClr val="FFCBCB"/>
          </a:solidFill>
        </p:spPr>
        <p:txBody>
          <a:bodyPr wrap="square" lIns="0" tIns="0" rIns="0" bIns="0" rtlCol="0"/>
          <a:lstStyle/>
          <a:p>
            <a:endParaRPr/>
          </a:p>
        </p:txBody>
      </p:sp>
      <p:sp>
        <p:nvSpPr>
          <p:cNvPr id="25" name="object 25"/>
          <p:cNvSpPr txBox="1"/>
          <p:nvPr/>
        </p:nvSpPr>
        <p:spPr>
          <a:xfrm>
            <a:off x="3519031" y="3971035"/>
            <a:ext cx="6236335" cy="667385"/>
          </a:xfrm>
          <a:prstGeom prst="rect">
            <a:avLst/>
          </a:prstGeom>
        </p:spPr>
        <p:txBody>
          <a:bodyPr vert="horz" wrap="square" lIns="0" tIns="12700" rIns="0" bIns="0" rtlCol="0">
            <a:spAutoFit/>
          </a:bodyPr>
          <a:lstStyle/>
          <a:p>
            <a:pPr marL="201930" indent="-189865">
              <a:lnSpc>
                <a:spcPct val="100000"/>
              </a:lnSpc>
              <a:spcBef>
                <a:spcPts val="100"/>
              </a:spcBef>
              <a:buAutoNum type="arabicPeriod"/>
              <a:tabLst>
                <a:tab pos="202565" algn="l"/>
              </a:tabLst>
            </a:pPr>
            <a:r>
              <a:rPr sz="1400" b="1" spc="-10" dirty="0">
                <a:latin typeface="Microsoft JhengHei"/>
                <a:cs typeface="Microsoft JhengHei"/>
              </a:rPr>
              <a:t>告知受檢者HIV</a:t>
            </a:r>
            <a:r>
              <a:rPr sz="1400" b="1" dirty="0">
                <a:solidFill>
                  <a:srgbClr val="0070C0"/>
                </a:solidFill>
                <a:latin typeface="Microsoft JhengHei"/>
                <a:cs typeface="Microsoft JhengHei"/>
              </a:rPr>
              <a:t>陰性</a:t>
            </a:r>
            <a:r>
              <a:rPr sz="1400" b="1" dirty="0">
                <a:latin typeface="Microsoft JhengHei"/>
                <a:cs typeface="Microsoft JhengHei"/>
              </a:rPr>
              <a:t>結果代表</a:t>
            </a:r>
            <a:r>
              <a:rPr sz="1400" b="1" spc="-10" dirty="0">
                <a:solidFill>
                  <a:srgbClr val="0070C0"/>
                </a:solidFill>
                <a:latin typeface="Microsoft JhengHei"/>
                <a:cs typeface="Microsoft JhengHei"/>
              </a:rPr>
              <a:t>未感染HIV或處於空窗期</a:t>
            </a:r>
            <a:r>
              <a:rPr sz="1400" b="1" spc="-50" dirty="0">
                <a:latin typeface="Microsoft JhengHei"/>
                <a:cs typeface="Microsoft JhengHei"/>
              </a:rPr>
              <a:t>。</a:t>
            </a:r>
            <a:endParaRPr sz="1400">
              <a:latin typeface="Microsoft JhengHei"/>
              <a:cs typeface="Microsoft JhengHei"/>
            </a:endParaRPr>
          </a:p>
          <a:p>
            <a:pPr marL="201930" indent="-189865">
              <a:lnSpc>
                <a:spcPct val="100000"/>
              </a:lnSpc>
              <a:spcBef>
                <a:spcPts val="5"/>
              </a:spcBef>
              <a:buAutoNum type="arabicPeriod"/>
              <a:tabLst>
                <a:tab pos="202565" algn="l"/>
              </a:tabLst>
            </a:pPr>
            <a:r>
              <a:rPr sz="1400" b="1" spc="-10" dirty="0">
                <a:latin typeface="Microsoft JhengHei"/>
                <a:cs typeface="Microsoft JhengHei"/>
              </a:rPr>
              <a:t>感染風險評估、衛教、提供PrEP或PEP等預防資訊、</a:t>
            </a:r>
            <a:r>
              <a:rPr sz="1400" b="1" spc="-10" dirty="0">
                <a:solidFill>
                  <a:srgbClr val="0070C0"/>
                </a:solidFill>
                <a:latin typeface="Microsoft JhengHei"/>
                <a:cs typeface="Microsoft JhengHei"/>
              </a:rPr>
              <a:t>建議定期接受HIV檢驗</a:t>
            </a:r>
            <a:r>
              <a:rPr sz="1400" b="1" spc="-50" dirty="0">
                <a:latin typeface="Microsoft JhengHei"/>
                <a:cs typeface="Microsoft JhengHei"/>
              </a:rPr>
              <a:t>。</a:t>
            </a:r>
            <a:endParaRPr sz="1400">
              <a:latin typeface="Microsoft JhengHei"/>
              <a:cs typeface="Microsoft JhengHei"/>
            </a:endParaRPr>
          </a:p>
          <a:p>
            <a:pPr marL="201930" indent="-189865">
              <a:lnSpc>
                <a:spcPct val="100000"/>
              </a:lnSpc>
              <a:spcBef>
                <a:spcPts val="5"/>
              </a:spcBef>
              <a:buAutoNum type="arabicPeriod"/>
              <a:tabLst>
                <a:tab pos="202565" algn="l"/>
              </a:tabLst>
            </a:pPr>
            <a:r>
              <a:rPr sz="1400" b="1" spc="-10" dirty="0">
                <a:solidFill>
                  <a:srgbClr val="0070C0"/>
                </a:solidFill>
                <a:latin typeface="Microsoft JhengHei"/>
                <a:cs typeface="Microsoft JhengHei"/>
              </a:rPr>
              <a:t>轉介連結預防服務(如：PrEP</a:t>
            </a:r>
            <a:r>
              <a:rPr sz="1400" b="1" spc="-20" dirty="0">
                <a:solidFill>
                  <a:srgbClr val="0070C0"/>
                </a:solidFill>
                <a:latin typeface="Microsoft JhengHei"/>
                <a:cs typeface="Microsoft JhengHei"/>
              </a:rPr>
              <a:t>、藥癮戒治等)</a:t>
            </a:r>
            <a:endParaRPr sz="1400">
              <a:latin typeface="Microsoft JhengHei"/>
              <a:cs typeface="Microsoft JhengHei"/>
            </a:endParaRPr>
          </a:p>
        </p:txBody>
      </p:sp>
      <p:sp>
        <p:nvSpPr>
          <p:cNvPr id="27" name="object 27"/>
          <p:cNvSpPr txBox="1"/>
          <p:nvPr/>
        </p:nvSpPr>
        <p:spPr>
          <a:xfrm>
            <a:off x="3491617" y="6273301"/>
            <a:ext cx="5739130" cy="262890"/>
          </a:xfrm>
          <a:prstGeom prst="rect">
            <a:avLst/>
          </a:prstGeom>
        </p:spPr>
        <p:txBody>
          <a:bodyPr vert="horz" wrap="square" lIns="0" tIns="26670" rIns="0" bIns="0" rtlCol="0">
            <a:spAutoFit/>
          </a:bodyPr>
          <a:lstStyle/>
          <a:p>
            <a:pPr marL="12700">
              <a:lnSpc>
                <a:spcPct val="100000"/>
              </a:lnSpc>
              <a:spcBef>
                <a:spcPts val="210"/>
              </a:spcBef>
            </a:pPr>
            <a:r>
              <a:rPr sz="1400" b="1" dirty="0">
                <a:latin typeface="Microsoft JhengHei"/>
                <a:cs typeface="Microsoft JhengHei"/>
              </a:rPr>
              <a:t>8</a:t>
            </a:r>
            <a:r>
              <a:rPr sz="1400" b="1" spc="40" dirty="0">
                <a:latin typeface="Microsoft JhengHei"/>
                <a:cs typeface="Microsoft JhengHei"/>
              </a:rPr>
              <a:t>. </a:t>
            </a:r>
            <a:r>
              <a:rPr sz="1400" b="1" spc="-10" dirty="0">
                <a:solidFill>
                  <a:srgbClr val="C00000"/>
                </a:solidFill>
                <a:latin typeface="Microsoft JhengHei"/>
                <a:cs typeface="Microsoft JhengHei"/>
              </a:rPr>
              <a:t>視其需求主動提供預防、治療、諮詢、支持等服務資訊，並協助轉介</a:t>
            </a:r>
            <a:r>
              <a:rPr sz="1400" b="1" spc="-50" dirty="0">
                <a:latin typeface="Microsoft JhengHei"/>
                <a:cs typeface="Microsoft JhengHei"/>
              </a:rPr>
              <a:t>。</a:t>
            </a:r>
            <a:endParaRPr sz="1400">
              <a:latin typeface="Microsoft JhengHei"/>
              <a:cs typeface="Microsoft JhengHei"/>
            </a:endParaRPr>
          </a:p>
        </p:txBody>
      </p:sp>
      <p:sp>
        <p:nvSpPr>
          <p:cNvPr id="28" name="object 28"/>
          <p:cNvSpPr txBox="1"/>
          <p:nvPr/>
        </p:nvSpPr>
        <p:spPr>
          <a:xfrm>
            <a:off x="10366381" y="6339906"/>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17</a:t>
            </a:r>
            <a:endParaRPr sz="1050">
              <a:latin typeface="Microsoft JhengHei"/>
              <a:cs typeface="Microsoft JhengHei"/>
            </a:endParaRPr>
          </a:p>
        </p:txBody>
      </p:sp>
      <p:sp>
        <p:nvSpPr>
          <p:cNvPr id="29" name="object 2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6" name="object 26"/>
          <p:cNvSpPr txBox="1">
            <a:spLocks noGrp="1"/>
          </p:cNvSpPr>
          <p:nvPr>
            <p:ph type="title"/>
          </p:nvPr>
        </p:nvSpPr>
        <p:spPr>
          <a:xfrm>
            <a:off x="439045" y="892555"/>
            <a:ext cx="5951220" cy="506730"/>
          </a:xfrm>
          <a:prstGeom prst="rect">
            <a:avLst/>
          </a:prstGeom>
        </p:spPr>
        <p:txBody>
          <a:bodyPr vert="horz" wrap="square" lIns="0" tIns="13335" rIns="0" bIns="0" rtlCol="0">
            <a:spAutoFit/>
          </a:bodyPr>
          <a:lstStyle/>
          <a:p>
            <a:pPr marL="12700">
              <a:lnSpc>
                <a:spcPct val="100000"/>
              </a:lnSpc>
              <a:spcBef>
                <a:spcPts val="105"/>
              </a:spcBef>
            </a:pPr>
            <a:r>
              <a:rPr spc="-10" dirty="0">
                <a:solidFill>
                  <a:srgbClr val="276C76"/>
                </a:solidFill>
              </a:rPr>
              <a:t>HIV</a:t>
            </a:r>
            <a:r>
              <a:rPr spc="-5" dirty="0">
                <a:solidFill>
                  <a:srgbClr val="276C76"/>
                </a:solidFill>
              </a:rPr>
              <a:t>檢驗前及檢驗後諮詢服務重點</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3" y="771905"/>
            <a:ext cx="10692130" cy="5328920"/>
          </a:xfrm>
          <a:custGeom>
            <a:avLst/>
            <a:gdLst/>
            <a:ahLst/>
            <a:cxnLst/>
            <a:rect l="l" t="t" r="r" b="b"/>
            <a:pathLst>
              <a:path w="10692130" h="5328920">
                <a:moveTo>
                  <a:pt x="10691749" y="5328666"/>
                </a:moveTo>
                <a:lnTo>
                  <a:pt x="10691749" y="0"/>
                </a:lnTo>
                <a:lnTo>
                  <a:pt x="0" y="0"/>
                </a:lnTo>
                <a:lnTo>
                  <a:pt x="0" y="5328666"/>
                </a:lnTo>
                <a:lnTo>
                  <a:pt x="10691749" y="5328666"/>
                </a:lnTo>
                <a:close/>
              </a:path>
            </a:pathLst>
          </a:custGeom>
          <a:solidFill>
            <a:srgbClr val="158B95"/>
          </a:solidFill>
        </p:spPr>
        <p:txBody>
          <a:bodyPr wrap="square" lIns="0" tIns="0" rIns="0" bIns="0" rtlCol="0"/>
          <a:lstStyle/>
          <a:p>
            <a:endParaRPr/>
          </a:p>
        </p:txBody>
      </p:sp>
      <p:sp>
        <p:nvSpPr>
          <p:cNvPr id="3" name="object 3"/>
          <p:cNvSpPr txBox="1"/>
          <p:nvPr/>
        </p:nvSpPr>
        <p:spPr>
          <a:xfrm>
            <a:off x="4256665" y="5234432"/>
            <a:ext cx="1888489" cy="346710"/>
          </a:xfrm>
          <a:prstGeom prst="rect">
            <a:avLst/>
          </a:prstGeom>
        </p:spPr>
        <p:txBody>
          <a:bodyPr vert="horz" wrap="square" lIns="0" tIns="13335" rIns="0" bIns="0" rtlCol="0">
            <a:spAutoFit/>
          </a:bodyPr>
          <a:lstStyle/>
          <a:p>
            <a:pPr marL="12700">
              <a:lnSpc>
                <a:spcPct val="100000"/>
              </a:lnSpc>
              <a:spcBef>
                <a:spcPts val="105"/>
              </a:spcBef>
            </a:pPr>
            <a:r>
              <a:rPr sz="2100" b="1" spc="-35" dirty="0">
                <a:solidFill>
                  <a:srgbClr val="FFFFFF"/>
                </a:solidFill>
                <a:latin typeface="Microsoft JhengHei"/>
                <a:cs typeface="Microsoft JhengHei"/>
              </a:rPr>
              <a:t>兩者不⼀樣喔</a:t>
            </a:r>
            <a:r>
              <a:rPr sz="2100" b="1" spc="-25" dirty="0">
                <a:solidFill>
                  <a:srgbClr val="FFFFFF"/>
                </a:solidFill>
                <a:latin typeface="Microsoft JhengHei"/>
                <a:cs typeface="Microsoft JhengHei"/>
              </a:rPr>
              <a:t>!!</a:t>
            </a:r>
            <a:endParaRPr sz="2100">
              <a:latin typeface="Microsoft JhengHei"/>
              <a:cs typeface="Microsoft JhengHei"/>
            </a:endParaRPr>
          </a:p>
        </p:txBody>
      </p:sp>
      <p:sp>
        <p:nvSpPr>
          <p:cNvPr id="4" name="object 4"/>
          <p:cNvSpPr txBox="1">
            <a:spLocks noGrp="1"/>
          </p:cNvSpPr>
          <p:nvPr>
            <p:ph type="title"/>
          </p:nvPr>
        </p:nvSpPr>
        <p:spPr>
          <a:xfrm>
            <a:off x="1097414" y="4252976"/>
            <a:ext cx="8331834" cy="747395"/>
          </a:xfrm>
          <a:prstGeom prst="rect">
            <a:avLst/>
          </a:prstGeom>
        </p:spPr>
        <p:txBody>
          <a:bodyPr vert="horz" wrap="square" lIns="0" tIns="17145" rIns="0" bIns="0" rtlCol="0">
            <a:spAutoFit/>
          </a:bodyPr>
          <a:lstStyle/>
          <a:p>
            <a:pPr marL="12700">
              <a:lnSpc>
                <a:spcPct val="100000"/>
              </a:lnSpc>
              <a:spcBef>
                <a:spcPts val="135"/>
              </a:spcBef>
            </a:pPr>
            <a:r>
              <a:rPr sz="4700" spc="-10" dirty="0">
                <a:solidFill>
                  <a:srgbClr val="FFD965"/>
                </a:solidFill>
              </a:rPr>
              <a:t>愛滋病毒</a:t>
            </a:r>
            <a:r>
              <a:rPr sz="4700" dirty="0">
                <a:solidFill>
                  <a:srgbClr val="FFD965"/>
                </a:solidFill>
              </a:rPr>
              <a:t>(HIV</a:t>
            </a:r>
            <a:r>
              <a:rPr sz="4700" spc="-10" dirty="0">
                <a:solidFill>
                  <a:srgbClr val="FFD965"/>
                </a:solidFill>
              </a:rPr>
              <a:t>) ≠ 愛滋病(AIDS)</a:t>
            </a:r>
            <a:endParaRPr sz="4700"/>
          </a:p>
        </p:txBody>
      </p:sp>
      <p:pic>
        <p:nvPicPr>
          <p:cNvPr id="5" name="object 5"/>
          <p:cNvPicPr/>
          <p:nvPr/>
        </p:nvPicPr>
        <p:blipFill>
          <a:blip r:embed="rId2" cstate="print"/>
          <a:stretch>
            <a:fillRect/>
          </a:stretch>
        </p:blipFill>
        <p:spPr>
          <a:xfrm>
            <a:off x="3724541" y="1856232"/>
            <a:ext cx="3000755" cy="2037588"/>
          </a:xfrm>
          <a:prstGeom prst="rect">
            <a:avLst/>
          </a:prstGeom>
        </p:spPr>
      </p:pic>
      <p:sp>
        <p:nvSpPr>
          <p:cNvPr id="6" name="object 6"/>
          <p:cNvSpPr txBox="1">
            <a:spLocks noGrp="1"/>
          </p:cNvSpPr>
          <p:nvPr>
            <p:ph type="sldNum" sz="quarter" idx="7"/>
          </p:nvPr>
        </p:nvSpPr>
        <p:spPr>
          <a:prstGeom prst="rect">
            <a:avLst/>
          </a:prstGeom>
        </p:spPr>
        <p:txBody>
          <a:bodyPr vert="horz" wrap="square" lIns="0" tIns="23495" rIns="0" bIns="0" rtlCol="0">
            <a:spAutoFit/>
          </a:bodyPr>
          <a:lstStyle/>
          <a:p>
            <a:pPr marL="173355">
              <a:lnSpc>
                <a:spcPct val="100000"/>
              </a:lnSpc>
              <a:spcBef>
                <a:spcPts val="185"/>
              </a:spcBef>
            </a:pPr>
            <a:fld id="{81D60167-4931-47E6-BA6A-407CBD079E47}" type="slidenum">
              <a:rPr spc="-25" dirty="0"/>
              <a:t>18</a:t>
            </a:fld>
            <a:endParaRPr spc="-25" dirty="0"/>
          </a:p>
        </p:txBody>
      </p:sp>
      <p:sp>
        <p:nvSpPr>
          <p:cNvPr id="7" name="object 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1726564">
              <a:lnSpc>
                <a:spcPct val="100000"/>
              </a:lnSpc>
              <a:spcBef>
                <a:spcPts val="105"/>
              </a:spcBef>
            </a:pPr>
            <a:r>
              <a:rPr dirty="0">
                <a:solidFill>
                  <a:srgbClr val="FFFFFF"/>
                </a:solidFill>
              </a:rPr>
              <a:t>愛滋病毒(HIV)感染、愛滋病</a:t>
            </a:r>
            <a:r>
              <a:rPr spc="-10" dirty="0">
                <a:solidFill>
                  <a:srgbClr val="FFFFFF"/>
                </a:solidFill>
              </a:rPr>
              <a:t>(AIDS)</a:t>
            </a:r>
          </a:p>
        </p:txBody>
      </p:sp>
      <p:grpSp>
        <p:nvGrpSpPr>
          <p:cNvPr id="5" name="object 5"/>
          <p:cNvGrpSpPr/>
          <p:nvPr/>
        </p:nvGrpSpPr>
        <p:grpSpPr>
          <a:xfrm>
            <a:off x="3251327" y="1963673"/>
            <a:ext cx="6061075" cy="2512060"/>
            <a:chOff x="3251327" y="1963673"/>
            <a:chExt cx="6061075" cy="2512060"/>
          </a:xfrm>
        </p:grpSpPr>
        <p:sp>
          <p:nvSpPr>
            <p:cNvPr id="6" name="object 6"/>
            <p:cNvSpPr/>
            <p:nvPr/>
          </p:nvSpPr>
          <p:spPr>
            <a:xfrm>
              <a:off x="3251327" y="1963673"/>
              <a:ext cx="3968115" cy="1678939"/>
            </a:xfrm>
            <a:custGeom>
              <a:avLst/>
              <a:gdLst/>
              <a:ahLst/>
              <a:cxnLst/>
              <a:rect l="l" t="t" r="r" b="b"/>
              <a:pathLst>
                <a:path w="3968115" h="1678939">
                  <a:moveTo>
                    <a:pt x="3967734" y="839723"/>
                  </a:moveTo>
                  <a:lnTo>
                    <a:pt x="3128010" y="0"/>
                  </a:lnTo>
                  <a:lnTo>
                    <a:pt x="3128010" y="419861"/>
                  </a:lnTo>
                  <a:lnTo>
                    <a:pt x="0" y="419862"/>
                  </a:lnTo>
                  <a:lnTo>
                    <a:pt x="0" y="1258824"/>
                  </a:lnTo>
                  <a:lnTo>
                    <a:pt x="3128010" y="1258823"/>
                  </a:lnTo>
                  <a:lnTo>
                    <a:pt x="3128010" y="1678686"/>
                  </a:lnTo>
                  <a:lnTo>
                    <a:pt x="3967734" y="839723"/>
                  </a:lnTo>
                  <a:close/>
                </a:path>
              </a:pathLst>
            </a:custGeom>
            <a:solidFill>
              <a:srgbClr val="595959"/>
            </a:solidFill>
          </p:spPr>
          <p:txBody>
            <a:bodyPr wrap="square" lIns="0" tIns="0" rIns="0" bIns="0" rtlCol="0"/>
            <a:lstStyle/>
            <a:p>
              <a:endParaRPr/>
            </a:p>
          </p:txBody>
        </p:sp>
        <p:pic>
          <p:nvPicPr>
            <p:cNvPr id="7" name="object 7"/>
            <p:cNvPicPr/>
            <p:nvPr/>
          </p:nvPicPr>
          <p:blipFill>
            <a:blip r:embed="rId2" cstate="print"/>
            <a:stretch>
              <a:fillRect/>
            </a:stretch>
          </p:blipFill>
          <p:spPr>
            <a:xfrm>
              <a:off x="6871589" y="2184653"/>
              <a:ext cx="2440685" cy="2290572"/>
            </a:xfrm>
            <a:prstGeom prst="rect">
              <a:avLst/>
            </a:prstGeom>
          </p:spPr>
        </p:pic>
        <p:sp>
          <p:nvSpPr>
            <p:cNvPr id="8" name="object 8"/>
            <p:cNvSpPr/>
            <p:nvPr/>
          </p:nvSpPr>
          <p:spPr>
            <a:xfrm>
              <a:off x="7689977" y="2715767"/>
              <a:ext cx="1322070" cy="1290320"/>
            </a:xfrm>
            <a:custGeom>
              <a:avLst/>
              <a:gdLst/>
              <a:ahLst/>
              <a:cxnLst/>
              <a:rect l="l" t="t" r="r" b="b"/>
              <a:pathLst>
                <a:path w="1322070" h="1290320">
                  <a:moveTo>
                    <a:pt x="1322070" y="844296"/>
                  </a:moveTo>
                  <a:lnTo>
                    <a:pt x="1252728" y="644652"/>
                  </a:lnTo>
                  <a:lnTo>
                    <a:pt x="1322070" y="445770"/>
                  </a:lnTo>
                  <a:lnTo>
                    <a:pt x="1139190" y="322326"/>
                  </a:lnTo>
                  <a:lnTo>
                    <a:pt x="1069848" y="122682"/>
                  </a:lnTo>
                  <a:lnTo>
                    <a:pt x="843534" y="122682"/>
                  </a:lnTo>
                  <a:lnTo>
                    <a:pt x="661416" y="0"/>
                  </a:lnTo>
                  <a:lnTo>
                    <a:pt x="478536" y="122682"/>
                  </a:lnTo>
                  <a:lnTo>
                    <a:pt x="252984" y="122682"/>
                  </a:lnTo>
                  <a:lnTo>
                    <a:pt x="182880" y="322326"/>
                  </a:lnTo>
                  <a:lnTo>
                    <a:pt x="0" y="445770"/>
                  </a:lnTo>
                  <a:lnTo>
                    <a:pt x="70104" y="644652"/>
                  </a:lnTo>
                  <a:lnTo>
                    <a:pt x="0" y="844296"/>
                  </a:lnTo>
                  <a:lnTo>
                    <a:pt x="182880" y="967740"/>
                  </a:lnTo>
                  <a:lnTo>
                    <a:pt x="252984" y="1166622"/>
                  </a:lnTo>
                  <a:lnTo>
                    <a:pt x="478536" y="1166622"/>
                  </a:lnTo>
                  <a:lnTo>
                    <a:pt x="661416" y="1290066"/>
                  </a:lnTo>
                  <a:lnTo>
                    <a:pt x="843534" y="1166622"/>
                  </a:lnTo>
                  <a:lnTo>
                    <a:pt x="1069848" y="1166622"/>
                  </a:lnTo>
                  <a:lnTo>
                    <a:pt x="1139190" y="967740"/>
                  </a:lnTo>
                  <a:lnTo>
                    <a:pt x="1322070" y="844296"/>
                  </a:lnTo>
                  <a:close/>
                </a:path>
              </a:pathLst>
            </a:custGeom>
            <a:solidFill>
              <a:srgbClr val="C00000"/>
            </a:solidFill>
          </p:spPr>
          <p:txBody>
            <a:bodyPr wrap="square" lIns="0" tIns="0" rIns="0" bIns="0" rtlCol="0"/>
            <a:lstStyle/>
            <a:p>
              <a:endParaRPr/>
            </a:p>
          </p:txBody>
        </p:sp>
      </p:grpSp>
      <p:sp>
        <p:nvSpPr>
          <p:cNvPr id="9" name="object 9"/>
          <p:cNvSpPr txBox="1"/>
          <p:nvPr/>
        </p:nvSpPr>
        <p:spPr>
          <a:xfrm>
            <a:off x="7940169" y="3038347"/>
            <a:ext cx="850265" cy="667385"/>
          </a:xfrm>
          <a:prstGeom prst="rect">
            <a:avLst/>
          </a:prstGeom>
        </p:spPr>
        <p:txBody>
          <a:bodyPr vert="horz" wrap="square" lIns="0" tIns="13335" rIns="0" bIns="0" rtlCol="0">
            <a:spAutoFit/>
          </a:bodyPr>
          <a:lstStyle/>
          <a:p>
            <a:pPr marL="12700" marR="5080" indent="10160">
              <a:lnSpc>
                <a:spcPct val="100000"/>
              </a:lnSpc>
              <a:spcBef>
                <a:spcPts val="105"/>
              </a:spcBef>
            </a:pPr>
            <a:r>
              <a:rPr sz="2100" b="1" spc="-20" dirty="0">
                <a:solidFill>
                  <a:srgbClr val="FFFFFF"/>
                </a:solidFill>
                <a:latin typeface="Microsoft JhengHei"/>
                <a:cs typeface="Microsoft JhengHei"/>
              </a:rPr>
              <a:t>愛滋病</a:t>
            </a:r>
            <a:r>
              <a:rPr sz="2100" b="1" spc="-50" dirty="0">
                <a:solidFill>
                  <a:srgbClr val="FFFFFF"/>
                </a:solidFill>
                <a:latin typeface="Microsoft JhengHei"/>
                <a:cs typeface="Microsoft JhengHei"/>
              </a:rPr>
              <a:t> </a:t>
            </a:r>
            <a:r>
              <a:rPr sz="2100" b="1" spc="-10" dirty="0">
                <a:solidFill>
                  <a:srgbClr val="FFFFFF"/>
                </a:solidFill>
                <a:latin typeface="Microsoft JhengHei"/>
                <a:cs typeface="Microsoft JhengHei"/>
              </a:rPr>
              <a:t>(AIDS)</a:t>
            </a:r>
            <a:endParaRPr sz="2100">
              <a:latin typeface="Microsoft JhengHei"/>
              <a:cs typeface="Microsoft JhengHei"/>
            </a:endParaRPr>
          </a:p>
        </p:txBody>
      </p:sp>
      <p:grpSp>
        <p:nvGrpSpPr>
          <p:cNvPr id="10" name="object 10"/>
          <p:cNvGrpSpPr/>
          <p:nvPr/>
        </p:nvGrpSpPr>
        <p:grpSpPr>
          <a:xfrm>
            <a:off x="1455305" y="1615440"/>
            <a:ext cx="1706880" cy="2939415"/>
            <a:chOff x="1455305" y="1615440"/>
            <a:chExt cx="1706880" cy="2939415"/>
          </a:xfrm>
        </p:grpSpPr>
        <p:pic>
          <p:nvPicPr>
            <p:cNvPr id="11" name="object 11"/>
            <p:cNvPicPr/>
            <p:nvPr/>
          </p:nvPicPr>
          <p:blipFill>
            <a:blip r:embed="rId3" cstate="print"/>
            <a:stretch>
              <a:fillRect/>
            </a:stretch>
          </p:blipFill>
          <p:spPr>
            <a:xfrm>
              <a:off x="1480451" y="1615440"/>
              <a:ext cx="1526286" cy="2939033"/>
            </a:xfrm>
            <a:prstGeom prst="rect">
              <a:avLst/>
            </a:prstGeom>
          </p:spPr>
        </p:pic>
        <p:sp>
          <p:nvSpPr>
            <p:cNvPr id="12" name="object 12"/>
            <p:cNvSpPr/>
            <p:nvPr/>
          </p:nvSpPr>
          <p:spPr>
            <a:xfrm>
              <a:off x="1455305" y="2364486"/>
              <a:ext cx="1706880" cy="1144905"/>
            </a:xfrm>
            <a:custGeom>
              <a:avLst/>
              <a:gdLst/>
              <a:ahLst/>
              <a:cxnLst/>
              <a:rect l="l" t="t" r="r" b="b"/>
              <a:pathLst>
                <a:path w="1706880" h="1144904">
                  <a:moveTo>
                    <a:pt x="1706880" y="572261"/>
                  </a:moveTo>
                  <a:lnTo>
                    <a:pt x="1699686" y="497622"/>
                  </a:lnTo>
                  <a:lnTo>
                    <a:pt x="1678706" y="425896"/>
                  </a:lnTo>
                  <a:lnTo>
                    <a:pt x="1644845" y="357685"/>
                  </a:lnTo>
                  <a:lnTo>
                    <a:pt x="1623367" y="325086"/>
                  </a:lnTo>
                  <a:lnTo>
                    <a:pt x="1599006" y="293591"/>
                  </a:lnTo>
                  <a:lnTo>
                    <a:pt x="1571877" y="263275"/>
                  </a:lnTo>
                  <a:lnTo>
                    <a:pt x="1542092" y="234214"/>
                  </a:lnTo>
                  <a:lnTo>
                    <a:pt x="1509765" y="206483"/>
                  </a:lnTo>
                  <a:lnTo>
                    <a:pt x="1475008" y="180157"/>
                  </a:lnTo>
                  <a:lnTo>
                    <a:pt x="1437933" y="155311"/>
                  </a:lnTo>
                  <a:lnTo>
                    <a:pt x="1398655" y="132021"/>
                  </a:lnTo>
                  <a:lnTo>
                    <a:pt x="1357286" y="110361"/>
                  </a:lnTo>
                  <a:lnTo>
                    <a:pt x="1313939" y="90408"/>
                  </a:lnTo>
                  <a:lnTo>
                    <a:pt x="1268727" y="72235"/>
                  </a:lnTo>
                  <a:lnTo>
                    <a:pt x="1221762" y="55919"/>
                  </a:lnTo>
                  <a:lnTo>
                    <a:pt x="1173159" y="41535"/>
                  </a:lnTo>
                  <a:lnTo>
                    <a:pt x="1123029" y="29157"/>
                  </a:lnTo>
                  <a:lnTo>
                    <a:pt x="1071486" y="18861"/>
                  </a:lnTo>
                  <a:lnTo>
                    <a:pt x="1018642" y="10722"/>
                  </a:lnTo>
                  <a:lnTo>
                    <a:pt x="964612" y="4815"/>
                  </a:lnTo>
                  <a:lnTo>
                    <a:pt x="909506" y="1216"/>
                  </a:lnTo>
                  <a:lnTo>
                    <a:pt x="853440" y="0"/>
                  </a:lnTo>
                  <a:lnTo>
                    <a:pt x="797373" y="1216"/>
                  </a:lnTo>
                  <a:lnTo>
                    <a:pt x="742267" y="4815"/>
                  </a:lnTo>
                  <a:lnTo>
                    <a:pt x="688237" y="10722"/>
                  </a:lnTo>
                  <a:lnTo>
                    <a:pt x="635393" y="18861"/>
                  </a:lnTo>
                  <a:lnTo>
                    <a:pt x="583850" y="29157"/>
                  </a:lnTo>
                  <a:lnTo>
                    <a:pt x="533720" y="41535"/>
                  </a:lnTo>
                  <a:lnTo>
                    <a:pt x="485117" y="55919"/>
                  </a:lnTo>
                  <a:lnTo>
                    <a:pt x="438152" y="72235"/>
                  </a:lnTo>
                  <a:lnTo>
                    <a:pt x="392940" y="90408"/>
                  </a:lnTo>
                  <a:lnTo>
                    <a:pt x="349593" y="110361"/>
                  </a:lnTo>
                  <a:lnTo>
                    <a:pt x="308224" y="132021"/>
                  </a:lnTo>
                  <a:lnTo>
                    <a:pt x="268946" y="155311"/>
                  </a:lnTo>
                  <a:lnTo>
                    <a:pt x="231871" y="180157"/>
                  </a:lnTo>
                  <a:lnTo>
                    <a:pt x="197114" y="206483"/>
                  </a:lnTo>
                  <a:lnTo>
                    <a:pt x="164787" y="234214"/>
                  </a:lnTo>
                  <a:lnTo>
                    <a:pt x="135002" y="263275"/>
                  </a:lnTo>
                  <a:lnTo>
                    <a:pt x="107873" y="293591"/>
                  </a:lnTo>
                  <a:lnTo>
                    <a:pt x="83512" y="325086"/>
                  </a:lnTo>
                  <a:lnTo>
                    <a:pt x="62034" y="357685"/>
                  </a:lnTo>
                  <a:lnTo>
                    <a:pt x="43549" y="391314"/>
                  </a:lnTo>
                  <a:lnTo>
                    <a:pt x="16016" y="461358"/>
                  </a:lnTo>
                  <a:lnTo>
                    <a:pt x="1817" y="534615"/>
                  </a:lnTo>
                  <a:lnTo>
                    <a:pt x="0" y="572262"/>
                  </a:lnTo>
                  <a:lnTo>
                    <a:pt x="1817" y="609908"/>
                  </a:lnTo>
                  <a:lnTo>
                    <a:pt x="16016" y="683165"/>
                  </a:lnTo>
                  <a:lnTo>
                    <a:pt x="43549" y="753209"/>
                  </a:lnTo>
                  <a:lnTo>
                    <a:pt x="62034" y="786838"/>
                  </a:lnTo>
                  <a:lnTo>
                    <a:pt x="83512" y="819437"/>
                  </a:lnTo>
                  <a:lnTo>
                    <a:pt x="107873" y="850932"/>
                  </a:lnTo>
                  <a:lnTo>
                    <a:pt x="135002" y="881248"/>
                  </a:lnTo>
                  <a:lnTo>
                    <a:pt x="164787" y="910309"/>
                  </a:lnTo>
                  <a:lnTo>
                    <a:pt x="197114" y="938040"/>
                  </a:lnTo>
                  <a:lnTo>
                    <a:pt x="231871" y="964366"/>
                  </a:lnTo>
                  <a:lnTo>
                    <a:pt x="268946" y="989212"/>
                  </a:lnTo>
                  <a:lnTo>
                    <a:pt x="308224" y="1012502"/>
                  </a:lnTo>
                  <a:lnTo>
                    <a:pt x="349593" y="1034162"/>
                  </a:lnTo>
                  <a:lnTo>
                    <a:pt x="392940" y="1054115"/>
                  </a:lnTo>
                  <a:lnTo>
                    <a:pt x="438152" y="1072288"/>
                  </a:lnTo>
                  <a:lnTo>
                    <a:pt x="485117" y="1088604"/>
                  </a:lnTo>
                  <a:lnTo>
                    <a:pt x="533720" y="1102988"/>
                  </a:lnTo>
                  <a:lnTo>
                    <a:pt x="583850" y="1115366"/>
                  </a:lnTo>
                  <a:lnTo>
                    <a:pt x="635393" y="1125662"/>
                  </a:lnTo>
                  <a:lnTo>
                    <a:pt x="688237" y="1133801"/>
                  </a:lnTo>
                  <a:lnTo>
                    <a:pt x="742267" y="1139708"/>
                  </a:lnTo>
                  <a:lnTo>
                    <a:pt x="797373" y="1143307"/>
                  </a:lnTo>
                  <a:lnTo>
                    <a:pt x="853440" y="1144524"/>
                  </a:lnTo>
                  <a:lnTo>
                    <a:pt x="909506" y="1143307"/>
                  </a:lnTo>
                  <a:lnTo>
                    <a:pt x="964612" y="1139708"/>
                  </a:lnTo>
                  <a:lnTo>
                    <a:pt x="1018642" y="1133801"/>
                  </a:lnTo>
                  <a:lnTo>
                    <a:pt x="1071486" y="1125662"/>
                  </a:lnTo>
                  <a:lnTo>
                    <a:pt x="1123029" y="1115366"/>
                  </a:lnTo>
                  <a:lnTo>
                    <a:pt x="1173159" y="1102988"/>
                  </a:lnTo>
                  <a:lnTo>
                    <a:pt x="1221762" y="1088604"/>
                  </a:lnTo>
                  <a:lnTo>
                    <a:pt x="1268727" y="1072288"/>
                  </a:lnTo>
                  <a:lnTo>
                    <a:pt x="1313939" y="1054115"/>
                  </a:lnTo>
                  <a:lnTo>
                    <a:pt x="1357286" y="1034162"/>
                  </a:lnTo>
                  <a:lnTo>
                    <a:pt x="1398655" y="1012502"/>
                  </a:lnTo>
                  <a:lnTo>
                    <a:pt x="1437933" y="989212"/>
                  </a:lnTo>
                  <a:lnTo>
                    <a:pt x="1475008" y="964366"/>
                  </a:lnTo>
                  <a:lnTo>
                    <a:pt x="1509765" y="938040"/>
                  </a:lnTo>
                  <a:lnTo>
                    <a:pt x="1542092" y="910309"/>
                  </a:lnTo>
                  <a:lnTo>
                    <a:pt x="1571877" y="881248"/>
                  </a:lnTo>
                  <a:lnTo>
                    <a:pt x="1599006" y="850932"/>
                  </a:lnTo>
                  <a:lnTo>
                    <a:pt x="1623367" y="819437"/>
                  </a:lnTo>
                  <a:lnTo>
                    <a:pt x="1644845" y="786838"/>
                  </a:lnTo>
                  <a:lnTo>
                    <a:pt x="1663330" y="753209"/>
                  </a:lnTo>
                  <a:lnTo>
                    <a:pt x="1690863" y="683165"/>
                  </a:lnTo>
                  <a:lnTo>
                    <a:pt x="1705062" y="609908"/>
                  </a:lnTo>
                  <a:lnTo>
                    <a:pt x="1706880" y="572261"/>
                  </a:lnTo>
                  <a:close/>
                </a:path>
              </a:pathLst>
            </a:custGeom>
            <a:solidFill>
              <a:srgbClr val="007373"/>
            </a:solidFill>
          </p:spPr>
          <p:txBody>
            <a:bodyPr wrap="square" lIns="0" tIns="0" rIns="0" bIns="0" rtlCol="0"/>
            <a:lstStyle/>
            <a:p>
              <a:endParaRPr/>
            </a:p>
          </p:txBody>
        </p:sp>
      </p:grpSp>
      <p:sp>
        <p:nvSpPr>
          <p:cNvPr id="13" name="object 13"/>
          <p:cNvSpPr txBox="1"/>
          <p:nvPr/>
        </p:nvSpPr>
        <p:spPr>
          <a:xfrm>
            <a:off x="1747399" y="2416555"/>
            <a:ext cx="1095375" cy="988060"/>
          </a:xfrm>
          <a:prstGeom prst="rect">
            <a:avLst/>
          </a:prstGeom>
        </p:spPr>
        <p:txBody>
          <a:bodyPr vert="horz" wrap="square" lIns="0" tIns="13335" rIns="0" bIns="0" rtlCol="0">
            <a:spAutoFit/>
          </a:bodyPr>
          <a:lstStyle/>
          <a:p>
            <a:pPr marL="12700" marR="5080" indent="267335">
              <a:lnSpc>
                <a:spcPct val="100000"/>
              </a:lnSpc>
              <a:spcBef>
                <a:spcPts val="105"/>
              </a:spcBef>
            </a:pPr>
            <a:r>
              <a:rPr sz="2100" b="1" spc="-25" dirty="0">
                <a:solidFill>
                  <a:srgbClr val="FFFFFF"/>
                </a:solidFill>
                <a:latin typeface="Microsoft JhengHei"/>
                <a:cs typeface="Microsoft JhengHei"/>
              </a:rPr>
              <a:t>感染</a:t>
            </a:r>
            <a:r>
              <a:rPr sz="2100" b="1" spc="-50" dirty="0">
                <a:solidFill>
                  <a:srgbClr val="FFFFFF"/>
                </a:solidFill>
                <a:latin typeface="Microsoft JhengHei"/>
                <a:cs typeface="Microsoft JhengHei"/>
              </a:rPr>
              <a:t> </a:t>
            </a:r>
            <a:r>
              <a:rPr sz="2100" b="1" spc="-15" dirty="0">
                <a:solidFill>
                  <a:srgbClr val="FFFFFF"/>
                </a:solidFill>
                <a:latin typeface="Microsoft JhengHei"/>
                <a:cs typeface="Microsoft JhengHei"/>
              </a:rPr>
              <a:t>愛滋病毒</a:t>
            </a:r>
            <a:r>
              <a:rPr sz="2100" b="1" spc="-50" dirty="0">
                <a:solidFill>
                  <a:srgbClr val="FFFFFF"/>
                </a:solidFill>
                <a:latin typeface="Microsoft JhengHei"/>
                <a:cs typeface="Microsoft JhengHei"/>
              </a:rPr>
              <a:t> </a:t>
            </a:r>
            <a:r>
              <a:rPr sz="2100" b="1" spc="-10" dirty="0">
                <a:solidFill>
                  <a:srgbClr val="FFFFFF"/>
                </a:solidFill>
                <a:latin typeface="Microsoft JhengHei"/>
                <a:cs typeface="Microsoft JhengHei"/>
              </a:rPr>
              <a:t>(HIV+)</a:t>
            </a:r>
            <a:endParaRPr sz="2100">
              <a:latin typeface="Microsoft JhengHei"/>
              <a:cs typeface="Microsoft JhengHei"/>
            </a:endParaRPr>
          </a:p>
        </p:txBody>
      </p:sp>
      <p:sp>
        <p:nvSpPr>
          <p:cNvPr id="17" name="object 17"/>
          <p:cNvSpPr txBox="1">
            <a:spLocks noGrp="1"/>
          </p:cNvSpPr>
          <p:nvPr>
            <p:ph type="sldNum" sz="quarter" idx="7"/>
          </p:nvPr>
        </p:nvSpPr>
        <p:spPr>
          <a:prstGeom prst="rect">
            <a:avLst/>
          </a:prstGeom>
        </p:spPr>
        <p:txBody>
          <a:bodyPr vert="horz" wrap="square" lIns="0" tIns="23495" rIns="0" bIns="0" rtlCol="0">
            <a:spAutoFit/>
          </a:bodyPr>
          <a:lstStyle/>
          <a:p>
            <a:pPr marL="173355">
              <a:lnSpc>
                <a:spcPct val="100000"/>
              </a:lnSpc>
              <a:spcBef>
                <a:spcPts val="185"/>
              </a:spcBef>
            </a:pPr>
            <a:fld id="{81D60167-4931-47E6-BA6A-407CBD079E47}" type="slidenum">
              <a:rPr spc="-25" dirty="0"/>
              <a:t>19</a:t>
            </a:fld>
            <a:endParaRPr spc="-25" dirty="0"/>
          </a:p>
        </p:txBody>
      </p:sp>
      <p:sp>
        <p:nvSpPr>
          <p:cNvPr id="18" name="object 1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4" name="object 14"/>
          <p:cNvSpPr txBox="1"/>
          <p:nvPr/>
        </p:nvSpPr>
        <p:spPr>
          <a:xfrm>
            <a:off x="457333" y="4517353"/>
            <a:ext cx="4547235" cy="1826895"/>
          </a:xfrm>
          <a:prstGeom prst="rect">
            <a:avLst/>
          </a:prstGeom>
        </p:spPr>
        <p:txBody>
          <a:bodyPr vert="horz" wrap="square" lIns="0" tIns="102870" rIns="0" bIns="0" rtlCol="0">
            <a:spAutoFit/>
          </a:bodyPr>
          <a:lstStyle/>
          <a:p>
            <a:pPr marL="12700">
              <a:lnSpc>
                <a:spcPct val="100000"/>
              </a:lnSpc>
              <a:spcBef>
                <a:spcPts val="810"/>
              </a:spcBef>
            </a:pPr>
            <a:r>
              <a:rPr sz="1750" b="1" dirty="0">
                <a:solidFill>
                  <a:srgbClr val="C00000"/>
                </a:solidFill>
                <a:latin typeface="Microsoft JhengHei"/>
                <a:cs typeface="Microsoft JhengHei"/>
              </a:rPr>
              <a:t>H</a:t>
            </a:r>
            <a:r>
              <a:rPr sz="1750" b="1" dirty="0">
                <a:latin typeface="Microsoft JhengHei"/>
                <a:cs typeface="Microsoft JhengHei"/>
              </a:rPr>
              <a:t>uman</a:t>
            </a:r>
            <a:r>
              <a:rPr sz="1750" b="1" spc="-15" dirty="0">
                <a:latin typeface="Microsoft JhengHei"/>
                <a:cs typeface="Microsoft JhengHei"/>
              </a:rPr>
              <a:t> </a:t>
            </a:r>
            <a:r>
              <a:rPr sz="1750" b="1" dirty="0">
                <a:solidFill>
                  <a:srgbClr val="C00000"/>
                </a:solidFill>
                <a:latin typeface="Microsoft JhengHei"/>
                <a:cs typeface="Microsoft JhengHei"/>
              </a:rPr>
              <a:t>I</a:t>
            </a:r>
            <a:r>
              <a:rPr sz="1750" b="1" dirty="0">
                <a:latin typeface="Microsoft JhengHei"/>
                <a:cs typeface="Microsoft JhengHei"/>
              </a:rPr>
              <a:t>mmunodeficiency</a:t>
            </a:r>
            <a:r>
              <a:rPr sz="1750" b="1" spc="-40" dirty="0">
                <a:latin typeface="Microsoft JhengHei"/>
                <a:cs typeface="Microsoft JhengHei"/>
              </a:rPr>
              <a:t> </a:t>
            </a:r>
            <a:r>
              <a:rPr sz="1750" b="1" dirty="0">
                <a:solidFill>
                  <a:srgbClr val="C00000"/>
                </a:solidFill>
                <a:latin typeface="Microsoft JhengHei"/>
                <a:cs typeface="Microsoft JhengHei"/>
              </a:rPr>
              <a:t>V</a:t>
            </a:r>
            <a:r>
              <a:rPr sz="1750" b="1" dirty="0">
                <a:latin typeface="Microsoft JhengHei"/>
                <a:cs typeface="Microsoft JhengHei"/>
              </a:rPr>
              <a:t>irus </a:t>
            </a:r>
            <a:r>
              <a:rPr sz="1750" b="1" spc="-10" dirty="0">
                <a:solidFill>
                  <a:srgbClr val="C00000"/>
                </a:solidFill>
                <a:latin typeface="Microsoft JhengHei"/>
                <a:cs typeface="Microsoft JhengHei"/>
              </a:rPr>
              <a:t>(HIV)</a:t>
            </a:r>
            <a:endParaRPr sz="1750">
              <a:latin typeface="Microsoft JhengHei"/>
              <a:cs typeface="Microsoft JhengHei"/>
            </a:endParaRPr>
          </a:p>
          <a:p>
            <a:pPr marL="201295" marR="123189" indent="-189230">
              <a:lnSpc>
                <a:spcPts val="2280"/>
              </a:lnSpc>
              <a:spcBef>
                <a:spcPts val="145"/>
              </a:spcBef>
              <a:buFont typeface="Arial MT"/>
              <a:buChar char="•"/>
              <a:tabLst>
                <a:tab pos="201930" algn="l"/>
              </a:tabLst>
            </a:pPr>
            <a:r>
              <a:rPr sz="1400" spc="-15" dirty="0">
                <a:latin typeface="Microsoft JhengHei"/>
                <a:cs typeface="Microsoft JhengHei"/>
              </a:rPr>
              <a:t>人類免疫缺乏病毒(俗稱愛滋病毒)，感染後會破壞人體免疫系統</a:t>
            </a:r>
            <a:endParaRPr sz="1400">
              <a:latin typeface="Microsoft JhengHei"/>
              <a:cs typeface="Microsoft JhengHei"/>
            </a:endParaRPr>
          </a:p>
          <a:p>
            <a:pPr marL="201295" marR="5080" indent="-189230">
              <a:lnSpc>
                <a:spcPts val="2280"/>
              </a:lnSpc>
              <a:buFont typeface="Arial MT"/>
              <a:buChar char="•"/>
              <a:tabLst>
                <a:tab pos="201930" algn="l"/>
              </a:tabLst>
            </a:pPr>
            <a:r>
              <a:rPr sz="1400" spc="-10" dirty="0">
                <a:latin typeface="Microsoft JhengHei"/>
                <a:cs typeface="Microsoft JhengHei"/>
              </a:rPr>
              <a:t>HIV感染通常無明顯症狀，但具傳染力，少數感染後2-</a:t>
            </a:r>
            <a:r>
              <a:rPr sz="1400" spc="-50" dirty="0">
                <a:latin typeface="Microsoft JhengHei"/>
                <a:cs typeface="Microsoft JhengHei"/>
              </a:rPr>
              <a:t>4</a:t>
            </a:r>
            <a:r>
              <a:rPr sz="1400" spc="-15" dirty="0">
                <a:latin typeface="Microsoft JhengHei"/>
                <a:cs typeface="Microsoft JhengHei"/>
              </a:rPr>
              <a:t>週急性感染期可能出現發燒、類流感或皮膚紅疹等症狀</a:t>
            </a:r>
            <a:endParaRPr sz="1400">
              <a:latin typeface="Microsoft JhengHei"/>
              <a:cs typeface="Microsoft JhengHei"/>
            </a:endParaRPr>
          </a:p>
          <a:p>
            <a:pPr marL="201295" indent="-189230">
              <a:lnSpc>
                <a:spcPct val="100000"/>
              </a:lnSpc>
              <a:spcBef>
                <a:spcPts val="425"/>
              </a:spcBef>
              <a:buFont typeface="Arial MT"/>
              <a:buChar char="•"/>
              <a:tabLst>
                <a:tab pos="201930" algn="l"/>
              </a:tabLst>
            </a:pPr>
            <a:r>
              <a:rPr sz="1400" b="1" spc="-10" dirty="0">
                <a:solidFill>
                  <a:srgbClr val="0000FF"/>
                </a:solidFill>
                <a:latin typeface="Microsoft JhengHei"/>
                <a:cs typeface="Microsoft JhengHei"/>
              </a:rPr>
              <a:t>2022年推估有10%</a:t>
            </a:r>
            <a:r>
              <a:rPr sz="1400" b="1" spc="-15" dirty="0">
                <a:solidFill>
                  <a:srgbClr val="0000FF"/>
                </a:solidFill>
                <a:latin typeface="Microsoft JhengHei"/>
                <a:cs typeface="Microsoft JhengHei"/>
              </a:rPr>
              <a:t>感染者未知自己感染狀態</a:t>
            </a:r>
            <a:endParaRPr sz="1400">
              <a:latin typeface="Microsoft JhengHei"/>
              <a:cs typeface="Microsoft JhengHei"/>
            </a:endParaRPr>
          </a:p>
        </p:txBody>
      </p:sp>
      <p:sp>
        <p:nvSpPr>
          <p:cNvPr id="15" name="object 15"/>
          <p:cNvSpPr txBox="1"/>
          <p:nvPr/>
        </p:nvSpPr>
        <p:spPr>
          <a:xfrm>
            <a:off x="3338455" y="1902967"/>
            <a:ext cx="3373754" cy="1777364"/>
          </a:xfrm>
          <a:prstGeom prst="rect">
            <a:avLst/>
          </a:prstGeom>
        </p:spPr>
        <p:txBody>
          <a:bodyPr vert="horz" wrap="square" lIns="0" tIns="13335" rIns="0" bIns="0" rtlCol="0">
            <a:spAutoFit/>
          </a:bodyPr>
          <a:lstStyle/>
          <a:p>
            <a:pPr marL="69850">
              <a:lnSpc>
                <a:spcPct val="100000"/>
              </a:lnSpc>
              <a:spcBef>
                <a:spcPts val="105"/>
              </a:spcBef>
            </a:pPr>
            <a:r>
              <a:rPr sz="2100" b="1" spc="-15" dirty="0">
                <a:latin typeface="Microsoft JhengHei"/>
                <a:cs typeface="Microsoft JhengHei"/>
              </a:rPr>
              <a:t>感染愛滋病毒 ≠ 愛滋病</a:t>
            </a:r>
            <a:endParaRPr sz="2100">
              <a:latin typeface="Microsoft JhengHei"/>
              <a:cs typeface="Microsoft JhengHei"/>
            </a:endParaRPr>
          </a:p>
          <a:p>
            <a:pPr algn="ctr">
              <a:lnSpc>
                <a:spcPct val="100000"/>
              </a:lnSpc>
              <a:spcBef>
                <a:spcPts val="2195"/>
              </a:spcBef>
            </a:pPr>
            <a:r>
              <a:rPr sz="2100" b="1" spc="-10" dirty="0">
                <a:solidFill>
                  <a:srgbClr val="FFC000"/>
                </a:solidFill>
                <a:latin typeface="Microsoft JhengHei"/>
                <a:cs typeface="Microsoft JhengHei"/>
              </a:rPr>
              <a:t>HIV</a:t>
            </a:r>
            <a:r>
              <a:rPr sz="2100" b="1" spc="-20" dirty="0">
                <a:solidFill>
                  <a:srgbClr val="FFC000"/>
                </a:solidFill>
                <a:latin typeface="Microsoft JhengHei"/>
                <a:cs typeface="Microsoft JhengHei"/>
              </a:rPr>
              <a:t>破壞⼈體免疫系統</a:t>
            </a:r>
            <a:endParaRPr sz="2100">
              <a:latin typeface="Microsoft JhengHei"/>
              <a:cs typeface="Microsoft JhengHei"/>
            </a:endParaRPr>
          </a:p>
          <a:p>
            <a:pPr algn="ctr">
              <a:lnSpc>
                <a:spcPct val="100000"/>
              </a:lnSpc>
              <a:spcBef>
                <a:spcPts val="45"/>
              </a:spcBef>
            </a:pPr>
            <a:r>
              <a:rPr sz="1550" b="1" dirty="0">
                <a:solidFill>
                  <a:srgbClr val="FFC000"/>
                </a:solidFill>
                <a:latin typeface="Microsoft JhengHei"/>
                <a:cs typeface="Microsoft JhengHei"/>
              </a:rPr>
              <a:t>(若未治療，HIV感染後約5-10年發病</a:t>
            </a:r>
            <a:r>
              <a:rPr sz="1550" b="1" spc="-50" dirty="0">
                <a:solidFill>
                  <a:srgbClr val="FFC000"/>
                </a:solidFill>
                <a:latin typeface="Microsoft JhengHei"/>
                <a:cs typeface="Microsoft JhengHei"/>
              </a:rPr>
              <a:t>)</a:t>
            </a:r>
            <a:endParaRPr sz="1550">
              <a:latin typeface="Microsoft JhengHei"/>
              <a:cs typeface="Microsoft JhengHei"/>
            </a:endParaRPr>
          </a:p>
          <a:p>
            <a:pPr marR="51435" algn="ctr">
              <a:lnSpc>
                <a:spcPct val="100000"/>
              </a:lnSpc>
              <a:spcBef>
                <a:spcPts val="1285"/>
              </a:spcBef>
            </a:pPr>
            <a:r>
              <a:rPr sz="2800" b="1" spc="-20" dirty="0">
                <a:solidFill>
                  <a:srgbClr val="ED7C31"/>
                </a:solidFill>
                <a:latin typeface="Microsoft JhengHei"/>
                <a:cs typeface="Microsoft JhengHei"/>
              </a:rPr>
              <a:t>潛伏期</a:t>
            </a:r>
            <a:endParaRPr sz="2800">
              <a:latin typeface="Microsoft JhengHei"/>
              <a:cs typeface="Microsoft JhengHei"/>
            </a:endParaRPr>
          </a:p>
        </p:txBody>
      </p:sp>
      <p:sp>
        <p:nvSpPr>
          <p:cNvPr id="16" name="object 16"/>
          <p:cNvSpPr txBox="1"/>
          <p:nvPr/>
        </p:nvSpPr>
        <p:spPr>
          <a:xfrm>
            <a:off x="5366137" y="4072382"/>
            <a:ext cx="4973320" cy="2249170"/>
          </a:xfrm>
          <a:prstGeom prst="rect">
            <a:avLst/>
          </a:prstGeom>
        </p:spPr>
        <p:txBody>
          <a:bodyPr vert="horz" wrap="square" lIns="0" tIns="16510" rIns="0" bIns="0" rtlCol="0">
            <a:spAutoFit/>
          </a:bodyPr>
          <a:lstStyle/>
          <a:p>
            <a:pPr marL="2736215">
              <a:lnSpc>
                <a:spcPct val="100000"/>
              </a:lnSpc>
              <a:spcBef>
                <a:spcPts val="130"/>
              </a:spcBef>
            </a:pPr>
            <a:r>
              <a:rPr sz="1900" b="1" dirty="0">
                <a:latin typeface="Microsoft JhengHei"/>
                <a:cs typeface="Microsoft JhengHei"/>
              </a:rPr>
              <a:t>HIV感染病程末</a:t>
            </a:r>
            <a:r>
              <a:rPr sz="1900" b="1" spc="-50" dirty="0">
                <a:latin typeface="Microsoft JhengHei"/>
                <a:cs typeface="Microsoft JhengHei"/>
              </a:rPr>
              <a:t>期</a:t>
            </a:r>
            <a:endParaRPr sz="1900">
              <a:latin typeface="Microsoft JhengHei"/>
              <a:cs typeface="Microsoft JhengHei"/>
            </a:endParaRPr>
          </a:p>
          <a:p>
            <a:pPr marL="12700">
              <a:lnSpc>
                <a:spcPct val="100000"/>
              </a:lnSpc>
              <a:spcBef>
                <a:spcPts val="1770"/>
              </a:spcBef>
            </a:pPr>
            <a:r>
              <a:rPr sz="1750" b="1" dirty="0">
                <a:solidFill>
                  <a:srgbClr val="C00000"/>
                </a:solidFill>
                <a:latin typeface="Microsoft JhengHei"/>
                <a:cs typeface="Microsoft JhengHei"/>
              </a:rPr>
              <a:t>A</a:t>
            </a:r>
            <a:r>
              <a:rPr sz="1750" b="1" dirty="0">
                <a:latin typeface="Microsoft JhengHei"/>
                <a:cs typeface="Microsoft JhengHei"/>
              </a:rPr>
              <a:t>cquired</a:t>
            </a:r>
            <a:r>
              <a:rPr sz="1750" b="1" spc="-40" dirty="0">
                <a:latin typeface="Microsoft JhengHei"/>
                <a:cs typeface="Microsoft JhengHei"/>
              </a:rPr>
              <a:t> </a:t>
            </a:r>
            <a:r>
              <a:rPr sz="1750" b="1" dirty="0">
                <a:solidFill>
                  <a:srgbClr val="C00000"/>
                </a:solidFill>
                <a:latin typeface="Microsoft JhengHei"/>
                <a:cs typeface="Microsoft JhengHei"/>
              </a:rPr>
              <a:t>I</a:t>
            </a:r>
            <a:r>
              <a:rPr sz="1750" b="1" dirty="0">
                <a:latin typeface="Microsoft JhengHei"/>
                <a:cs typeface="Microsoft JhengHei"/>
              </a:rPr>
              <a:t>mmuno</a:t>
            </a:r>
            <a:r>
              <a:rPr sz="1750" b="1" dirty="0">
                <a:solidFill>
                  <a:srgbClr val="C00000"/>
                </a:solidFill>
                <a:latin typeface="Microsoft JhengHei"/>
                <a:cs typeface="Microsoft JhengHei"/>
              </a:rPr>
              <a:t>d</a:t>
            </a:r>
            <a:r>
              <a:rPr sz="1750" b="1" dirty="0">
                <a:latin typeface="Microsoft JhengHei"/>
                <a:cs typeface="Microsoft JhengHei"/>
              </a:rPr>
              <a:t>eficiency</a:t>
            </a:r>
            <a:r>
              <a:rPr sz="1750" b="1" spc="-60" dirty="0">
                <a:latin typeface="Microsoft JhengHei"/>
                <a:cs typeface="Microsoft JhengHei"/>
              </a:rPr>
              <a:t> </a:t>
            </a:r>
            <a:r>
              <a:rPr sz="1750" b="1" dirty="0">
                <a:solidFill>
                  <a:srgbClr val="C00000"/>
                </a:solidFill>
                <a:latin typeface="Microsoft JhengHei"/>
                <a:cs typeface="Microsoft JhengHei"/>
              </a:rPr>
              <a:t>S</a:t>
            </a:r>
            <a:r>
              <a:rPr sz="1750" b="1" dirty="0">
                <a:latin typeface="Microsoft JhengHei"/>
                <a:cs typeface="Microsoft JhengHei"/>
              </a:rPr>
              <a:t>yndrome</a:t>
            </a:r>
            <a:r>
              <a:rPr sz="1750" b="1" spc="-40" dirty="0">
                <a:latin typeface="Microsoft JhengHei"/>
                <a:cs typeface="Microsoft JhengHei"/>
              </a:rPr>
              <a:t> </a:t>
            </a:r>
            <a:r>
              <a:rPr sz="1750" b="1" spc="-10" dirty="0">
                <a:solidFill>
                  <a:srgbClr val="C00000"/>
                </a:solidFill>
                <a:latin typeface="Microsoft JhengHei"/>
                <a:cs typeface="Microsoft JhengHei"/>
              </a:rPr>
              <a:t>(AIDS)</a:t>
            </a:r>
            <a:endParaRPr sz="1750">
              <a:latin typeface="Microsoft JhengHei"/>
              <a:cs typeface="Microsoft JhengHei"/>
            </a:endParaRPr>
          </a:p>
          <a:p>
            <a:pPr marL="262890" marR="5080" indent="-250825">
              <a:lnSpc>
                <a:spcPts val="2280"/>
              </a:lnSpc>
              <a:spcBef>
                <a:spcPts val="105"/>
              </a:spcBef>
              <a:buFont typeface="Arial MT"/>
              <a:buChar char="•"/>
              <a:tabLst>
                <a:tab pos="262890" algn="l"/>
                <a:tab pos="263525" algn="l"/>
              </a:tabLst>
            </a:pPr>
            <a:r>
              <a:rPr sz="1400" spc="-10" dirty="0">
                <a:latin typeface="Microsoft JhengHei"/>
                <a:cs typeface="Microsoft JhengHei"/>
              </a:rPr>
              <a:t>後天免疫缺乏症候群(俗稱愛滋病)，為HIV</a:t>
            </a:r>
            <a:r>
              <a:rPr sz="1400" spc="-20" dirty="0">
                <a:latin typeface="Microsoft JhengHei"/>
                <a:cs typeface="Microsoft JhengHei"/>
              </a:rPr>
              <a:t>感染病程末期之發</a:t>
            </a:r>
            <a:r>
              <a:rPr sz="1400" spc="-10" dirty="0">
                <a:latin typeface="Microsoft JhengHei"/>
                <a:cs typeface="Microsoft JhengHei"/>
              </a:rPr>
              <a:t>病狀態，因HIV</a:t>
            </a:r>
            <a:r>
              <a:rPr sz="1400" spc="-15" dirty="0">
                <a:latin typeface="Microsoft JhengHei"/>
                <a:cs typeface="Microsoft JhengHei"/>
              </a:rPr>
              <a:t>破壞人體免疫系統，導致免疫力低下、或出</a:t>
            </a:r>
            <a:r>
              <a:rPr sz="1400" spc="-5" dirty="0">
                <a:latin typeface="Microsoft JhengHei"/>
                <a:cs typeface="Microsoft JhengHei"/>
              </a:rPr>
              <a:t>現伺機性感染或腫瘤等症狀。</a:t>
            </a:r>
            <a:endParaRPr sz="1400">
              <a:latin typeface="Microsoft JhengHei"/>
              <a:cs typeface="Microsoft JhengHei"/>
            </a:endParaRPr>
          </a:p>
          <a:p>
            <a:pPr marL="262890" indent="-250825">
              <a:lnSpc>
                <a:spcPct val="100000"/>
              </a:lnSpc>
              <a:spcBef>
                <a:spcPts val="420"/>
              </a:spcBef>
              <a:buFont typeface="Arial MT"/>
              <a:buChar char="•"/>
              <a:tabLst>
                <a:tab pos="262890" algn="l"/>
                <a:tab pos="263525" algn="l"/>
              </a:tabLst>
            </a:pPr>
            <a:r>
              <a:rPr sz="1400" b="1" spc="-10" dirty="0">
                <a:solidFill>
                  <a:srgbClr val="0000FF"/>
                </a:solidFill>
                <a:latin typeface="Microsoft JhengHei"/>
                <a:cs typeface="Microsoft JhengHei"/>
              </a:rPr>
              <a:t>透過檢驗及早發現HIV</a:t>
            </a:r>
            <a:r>
              <a:rPr sz="1400" b="1" spc="-15" dirty="0">
                <a:solidFill>
                  <a:srgbClr val="0000FF"/>
                </a:solidFill>
                <a:latin typeface="Microsoft JhengHei"/>
                <a:cs typeface="Microsoft JhengHei"/>
              </a:rPr>
              <a:t>感染，感染者儘速銜接治療，控制體</a:t>
            </a:r>
            <a:endParaRPr sz="1400">
              <a:latin typeface="Microsoft JhengHei"/>
              <a:cs typeface="Microsoft JhengHei"/>
            </a:endParaRPr>
          </a:p>
          <a:p>
            <a:pPr marL="262890">
              <a:lnSpc>
                <a:spcPct val="100000"/>
              </a:lnSpc>
              <a:spcBef>
                <a:spcPts val="600"/>
              </a:spcBef>
            </a:pPr>
            <a:r>
              <a:rPr sz="1400" b="1" spc="-10" dirty="0">
                <a:solidFill>
                  <a:srgbClr val="0000FF"/>
                </a:solidFill>
                <a:latin typeface="Microsoft JhengHei"/>
                <a:cs typeface="Microsoft JhengHei"/>
              </a:rPr>
              <a:t>內HIV病毒量，可避免或延緩AIDS</a:t>
            </a:r>
            <a:r>
              <a:rPr sz="1400" b="1" spc="-20" dirty="0">
                <a:solidFill>
                  <a:srgbClr val="0000FF"/>
                </a:solidFill>
                <a:latin typeface="Microsoft JhengHei"/>
                <a:cs typeface="Microsoft JhengHei"/>
              </a:rPr>
              <a:t>發病及死亡情形。</a:t>
            </a:r>
            <a:endParaRPr sz="1400">
              <a:latin typeface="Microsoft JhengHei"/>
              <a:cs typeface="Microsoft JhengHe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153802" y="1179068"/>
            <a:ext cx="1005840" cy="613410"/>
          </a:xfrm>
          <a:prstGeom prst="rect">
            <a:avLst/>
          </a:prstGeom>
        </p:spPr>
        <p:txBody>
          <a:bodyPr vert="horz" wrap="square" lIns="0" tIns="13335" rIns="0" bIns="0" rtlCol="0">
            <a:spAutoFit/>
          </a:bodyPr>
          <a:lstStyle/>
          <a:p>
            <a:pPr marL="12700">
              <a:lnSpc>
                <a:spcPct val="100000"/>
              </a:lnSpc>
              <a:spcBef>
                <a:spcPts val="105"/>
              </a:spcBef>
            </a:pPr>
            <a:r>
              <a:rPr sz="3850" spc="-25" dirty="0">
                <a:solidFill>
                  <a:srgbClr val="3F3F3F"/>
                </a:solidFill>
              </a:rPr>
              <a:t>大綱</a:t>
            </a:r>
            <a:endParaRPr sz="3850"/>
          </a:p>
        </p:txBody>
      </p:sp>
      <p:grpSp>
        <p:nvGrpSpPr>
          <p:cNvPr id="4" name="object 4"/>
          <p:cNvGrpSpPr/>
          <p:nvPr/>
        </p:nvGrpSpPr>
        <p:grpSpPr>
          <a:xfrm>
            <a:off x="6636905" y="2892551"/>
            <a:ext cx="3580129" cy="3593465"/>
            <a:chOff x="6636905" y="2892551"/>
            <a:chExt cx="3580129" cy="3593465"/>
          </a:xfrm>
        </p:grpSpPr>
        <p:pic>
          <p:nvPicPr>
            <p:cNvPr id="5" name="object 5"/>
            <p:cNvPicPr/>
            <p:nvPr/>
          </p:nvPicPr>
          <p:blipFill>
            <a:blip r:embed="rId2" cstate="print"/>
            <a:stretch>
              <a:fillRect/>
            </a:stretch>
          </p:blipFill>
          <p:spPr>
            <a:xfrm>
              <a:off x="8033638" y="2892551"/>
              <a:ext cx="697229" cy="696468"/>
            </a:xfrm>
            <a:prstGeom prst="rect">
              <a:avLst/>
            </a:prstGeom>
          </p:spPr>
        </p:pic>
        <p:pic>
          <p:nvPicPr>
            <p:cNvPr id="6" name="object 6"/>
            <p:cNvPicPr/>
            <p:nvPr/>
          </p:nvPicPr>
          <p:blipFill>
            <a:blip r:embed="rId3" cstate="print"/>
            <a:stretch>
              <a:fillRect/>
            </a:stretch>
          </p:blipFill>
          <p:spPr>
            <a:xfrm>
              <a:off x="8168513" y="2995421"/>
              <a:ext cx="436626" cy="412241"/>
            </a:xfrm>
            <a:prstGeom prst="rect">
              <a:avLst/>
            </a:prstGeom>
          </p:spPr>
        </p:pic>
        <p:pic>
          <p:nvPicPr>
            <p:cNvPr id="7" name="object 7"/>
            <p:cNvPicPr/>
            <p:nvPr/>
          </p:nvPicPr>
          <p:blipFill>
            <a:blip r:embed="rId4" cstate="print"/>
            <a:stretch>
              <a:fillRect/>
            </a:stretch>
          </p:blipFill>
          <p:spPr>
            <a:xfrm>
              <a:off x="7385939" y="2964941"/>
              <a:ext cx="2830842" cy="2835894"/>
            </a:xfrm>
            <a:prstGeom prst="rect">
              <a:avLst/>
            </a:prstGeom>
          </p:spPr>
        </p:pic>
        <p:pic>
          <p:nvPicPr>
            <p:cNvPr id="8" name="object 8"/>
            <p:cNvPicPr/>
            <p:nvPr/>
          </p:nvPicPr>
          <p:blipFill>
            <a:blip r:embed="rId5" cstate="print"/>
            <a:stretch>
              <a:fillRect/>
            </a:stretch>
          </p:blipFill>
          <p:spPr>
            <a:xfrm>
              <a:off x="8800211" y="3073907"/>
              <a:ext cx="403859" cy="403859"/>
            </a:xfrm>
            <a:prstGeom prst="rect">
              <a:avLst/>
            </a:prstGeom>
          </p:spPr>
        </p:pic>
        <p:pic>
          <p:nvPicPr>
            <p:cNvPr id="9" name="object 9"/>
            <p:cNvPicPr/>
            <p:nvPr/>
          </p:nvPicPr>
          <p:blipFill>
            <a:blip r:embed="rId6" cstate="print"/>
            <a:stretch>
              <a:fillRect/>
            </a:stretch>
          </p:blipFill>
          <p:spPr>
            <a:xfrm>
              <a:off x="6636905" y="3052130"/>
              <a:ext cx="1464309" cy="1701322"/>
            </a:xfrm>
            <a:prstGeom prst="rect">
              <a:avLst/>
            </a:prstGeom>
          </p:spPr>
        </p:pic>
        <p:pic>
          <p:nvPicPr>
            <p:cNvPr id="10" name="object 10"/>
            <p:cNvPicPr/>
            <p:nvPr/>
          </p:nvPicPr>
          <p:blipFill>
            <a:blip r:embed="rId7" cstate="print"/>
            <a:stretch>
              <a:fillRect/>
            </a:stretch>
          </p:blipFill>
          <p:spPr>
            <a:xfrm>
              <a:off x="7507109" y="3169919"/>
              <a:ext cx="479298" cy="461772"/>
            </a:xfrm>
            <a:prstGeom prst="rect">
              <a:avLst/>
            </a:prstGeom>
          </p:spPr>
        </p:pic>
        <p:pic>
          <p:nvPicPr>
            <p:cNvPr id="11" name="object 11"/>
            <p:cNvPicPr/>
            <p:nvPr/>
          </p:nvPicPr>
          <p:blipFill>
            <a:blip r:embed="rId8" cstate="print"/>
            <a:stretch>
              <a:fillRect/>
            </a:stretch>
          </p:blipFill>
          <p:spPr>
            <a:xfrm>
              <a:off x="6950837" y="3518915"/>
              <a:ext cx="541019" cy="544830"/>
            </a:xfrm>
            <a:prstGeom prst="rect">
              <a:avLst/>
            </a:prstGeom>
          </p:spPr>
        </p:pic>
        <p:pic>
          <p:nvPicPr>
            <p:cNvPr id="12" name="object 12"/>
            <p:cNvPicPr/>
            <p:nvPr/>
          </p:nvPicPr>
          <p:blipFill>
            <a:blip r:embed="rId9" cstate="print"/>
            <a:stretch>
              <a:fillRect/>
            </a:stretch>
          </p:blipFill>
          <p:spPr>
            <a:xfrm>
              <a:off x="6698627" y="4693721"/>
              <a:ext cx="2123693" cy="1792164"/>
            </a:xfrm>
            <a:prstGeom prst="rect">
              <a:avLst/>
            </a:prstGeom>
          </p:spPr>
        </p:pic>
        <p:pic>
          <p:nvPicPr>
            <p:cNvPr id="13" name="object 13"/>
            <p:cNvPicPr/>
            <p:nvPr/>
          </p:nvPicPr>
          <p:blipFill>
            <a:blip r:embed="rId10" cstate="print"/>
            <a:stretch>
              <a:fillRect/>
            </a:stretch>
          </p:blipFill>
          <p:spPr>
            <a:xfrm>
              <a:off x="6763385" y="4765547"/>
              <a:ext cx="586740" cy="508254"/>
            </a:xfrm>
            <a:prstGeom prst="rect">
              <a:avLst/>
            </a:prstGeom>
          </p:spPr>
        </p:pic>
        <p:pic>
          <p:nvPicPr>
            <p:cNvPr id="14" name="object 14"/>
            <p:cNvPicPr/>
            <p:nvPr/>
          </p:nvPicPr>
          <p:blipFill>
            <a:blip r:embed="rId11" cstate="print"/>
            <a:stretch>
              <a:fillRect/>
            </a:stretch>
          </p:blipFill>
          <p:spPr>
            <a:xfrm>
              <a:off x="6722237" y="4155185"/>
              <a:ext cx="502919" cy="502919"/>
            </a:xfrm>
            <a:prstGeom prst="rect">
              <a:avLst/>
            </a:prstGeom>
          </p:spPr>
        </p:pic>
        <p:pic>
          <p:nvPicPr>
            <p:cNvPr id="15" name="object 15"/>
            <p:cNvPicPr/>
            <p:nvPr/>
          </p:nvPicPr>
          <p:blipFill>
            <a:blip r:embed="rId12" cstate="print"/>
            <a:stretch>
              <a:fillRect/>
            </a:stretch>
          </p:blipFill>
          <p:spPr>
            <a:xfrm>
              <a:off x="7095629" y="5335523"/>
              <a:ext cx="928116" cy="861060"/>
            </a:xfrm>
            <a:prstGeom prst="rect">
              <a:avLst/>
            </a:prstGeom>
          </p:spPr>
        </p:pic>
        <p:pic>
          <p:nvPicPr>
            <p:cNvPr id="16" name="object 16"/>
            <p:cNvPicPr/>
            <p:nvPr/>
          </p:nvPicPr>
          <p:blipFill>
            <a:blip r:embed="rId13" cstate="print"/>
            <a:stretch>
              <a:fillRect/>
            </a:stretch>
          </p:blipFill>
          <p:spPr>
            <a:xfrm>
              <a:off x="9323717" y="5252465"/>
              <a:ext cx="637031" cy="419862"/>
            </a:xfrm>
            <a:prstGeom prst="rect">
              <a:avLst/>
            </a:prstGeom>
          </p:spPr>
        </p:pic>
        <p:pic>
          <p:nvPicPr>
            <p:cNvPr id="17" name="object 17"/>
            <p:cNvPicPr/>
            <p:nvPr/>
          </p:nvPicPr>
          <p:blipFill>
            <a:blip r:embed="rId14" cstate="print"/>
            <a:stretch>
              <a:fillRect/>
            </a:stretch>
          </p:blipFill>
          <p:spPr>
            <a:xfrm>
              <a:off x="9618599" y="4641341"/>
              <a:ext cx="495300" cy="499109"/>
            </a:xfrm>
            <a:prstGeom prst="rect">
              <a:avLst/>
            </a:prstGeom>
          </p:spPr>
        </p:pic>
        <p:pic>
          <p:nvPicPr>
            <p:cNvPr id="18" name="object 18"/>
            <p:cNvPicPr/>
            <p:nvPr/>
          </p:nvPicPr>
          <p:blipFill>
            <a:blip r:embed="rId15" cstate="print"/>
            <a:stretch>
              <a:fillRect/>
            </a:stretch>
          </p:blipFill>
          <p:spPr>
            <a:xfrm>
              <a:off x="9635363" y="4025645"/>
              <a:ext cx="412241" cy="425195"/>
            </a:xfrm>
            <a:prstGeom prst="rect">
              <a:avLst/>
            </a:prstGeom>
          </p:spPr>
        </p:pic>
        <p:pic>
          <p:nvPicPr>
            <p:cNvPr id="19" name="object 19"/>
            <p:cNvPicPr/>
            <p:nvPr/>
          </p:nvPicPr>
          <p:blipFill>
            <a:blip r:embed="rId16" cstate="print"/>
            <a:stretch>
              <a:fillRect/>
            </a:stretch>
          </p:blipFill>
          <p:spPr>
            <a:xfrm>
              <a:off x="8823071" y="5597320"/>
              <a:ext cx="698500" cy="696799"/>
            </a:xfrm>
            <a:prstGeom prst="rect">
              <a:avLst/>
            </a:prstGeom>
          </p:spPr>
        </p:pic>
        <p:pic>
          <p:nvPicPr>
            <p:cNvPr id="20" name="object 20"/>
            <p:cNvPicPr/>
            <p:nvPr/>
          </p:nvPicPr>
          <p:blipFill>
            <a:blip r:embed="rId17" cstate="print"/>
            <a:stretch>
              <a:fillRect/>
            </a:stretch>
          </p:blipFill>
          <p:spPr>
            <a:xfrm>
              <a:off x="8903855" y="5647181"/>
              <a:ext cx="541019" cy="486918"/>
            </a:xfrm>
            <a:prstGeom prst="rect">
              <a:avLst/>
            </a:prstGeom>
          </p:spPr>
        </p:pic>
        <p:pic>
          <p:nvPicPr>
            <p:cNvPr id="21" name="object 21"/>
            <p:cNvPicPr/>
            <p:nvPr/>
          </p:nvPicPr>
          <p:blipFill>
            <a:blip r:embed="rId18" cstate="print"/>
            <a:stretch>
              <a:fillRect/>
            </a:stretch>
          </p:blipFill>
          <p:spPr>
            <a:xfrm>
              <a:off x="8234819" y="5900165"/>
              <a:ext cx="474726" cy="474726"/>
            </a:xfrm>
            <a:prstGeom prst="rect">
              <a:avLst/>
            </a:prstGeom>
          </p:spPr>
        </p:pic>
        <p:pic>
          <p:nvPicPr>
            <p:cNvPr id="22" name="object 22"/>
            <p:cNvPicPr/>
            <p:nvPr/>
          </p:nvPicPr>
          <p:blipFill>
            <a:blip r:embed="rId19" cstate="print"/>
            <a:stretch>
              <a:fillRect/>
            </a:stretch>
          </p:blipFill>
          <p:spPr>
            <a:xfrm>
              <a:off x="9389999" y="3390137"/>
              <a:ext cx="525018" cy="520445"/>
            </a:xfrm>
            <a:prstGeom prst="rect">
              <a:avLst/>
            </a:prstGeom>
          </p:spPr>
        </p:pic>
        <p:pic>
          <p:nvPicPr>
            <p:cNvPr id="23" name="object 23"/>
            <p:cNvPicPr/>
            <p:nvPr/>
          </p:nvPicPr>
          <p:blipFill>
            <a:blip r:embed="rId20" cstate="print"/>
            <a:stretch>
              <a:fillRect/>
            </a:stretch>
          </p:blipFill>
          <p:spPr>
            <a:xfrm>
              <a:off x="8766683" y="5488685"/>
              <a:ext cx="72389" cy="60197"/>
            </a:xfrm>
            <a:prstGeom prst="rect">
              <a:avLst/>
            </a:prstGeom>
          </p:spPr>
        </p:pic>
        <p:pic>
          <p:nvPicPr>
            <p:cNvPr id="24" name="object 24"/>
            <p:cNvPicPr/>
            <p:nvPr/>
          </p:nvPicPr>
          <p:blipFill>
            <a:blip r:embed="rId21" cstate="print"/>
            <a:stretch>
              <a:fillRect/>
            </a:stretch>
          </p:blipFill>
          <p:spPr>
            <a:xfrm>
              <a:off x="7870571" y="3817619"/>
              <a:ext cx="1141742" cy="1789176"/>
            </a:xfrm>
            <a:prstGeom prst="rect">
              <a:avLst/>
            </a:prstGeom>
          </p:spPr>
        </p:pic>
        <p:pic>
          <p:nvPicPr>
            <p:cNvPr id="25" name="object 25"/>
            <p:cNvPicPr/>
            <p:nvPr/>
          </p:nvPicPr>
          <p:blipFill>
            <a:blip r:embed="rId22" cstate="print"/>
            <a:stretch>
              <a:fillRect/>
            </a:stretch>
          </p:blipFill>
          <p:spPr>
            <a:xfrm>
              <a:off x="8039735" y="4216907"/>
              <a:ext cx="769619" cy="769619"/>
            </a:xfrm>
            <a:prstGeom prst="rect">
              <a:avLst/>
            </a:prstGeom>
          </p:spPr>
        </p:pic>
      </p:grpSp>
      <p:sp>
        <p:nvSpPr>
          <p:cNvPr id="26" name="object 26"/>
          <p:cNvSpPr txBox="1"/>
          <p:nvPr/>
        </p:nvSpPr>
        <p:spPr>
          <a:xfrm>
            <a:off x="1283341" y="1741135"/>
            <a:ext cx="3794760" cy="4084320"/>
          </a:xfrm>
          <a:prstGeom prst="rect">
            <a:avLst/>
          </a:prstGeom>
        </p:spPr>
        <p:txBody>
          <a:bodyPr vert="horz" wrap="square" lIns="0" tIns="227329" rIns="0" bIns="0" rtlCol="0">
            <a:spAutoFit/>
          </a:bodyPr>
          <a:lstStyle/>
          <a:p>
            <a:pPr marL="413384" indent="-401320">
              <a:lnSpc>
                <a:spcPct val="100000"/>
              </a:lnSpc>
              <a:spcBef>
                <a:spcPts val="1789"/>
              </a:spcBef>
              <a:buFont typeface="Wingdings"/>
              <a:buChar char=""/>
              <a:tabLst>
                <a:tab pos="413384" algn="l"/>
                <a:tab pos="414020" algn="l"/>
              </a:tabLst>
            </a:pPr>
            <a:r>
              <a:rPr sz="2800" b="1" spc="-15" dirty="0">
                <a:solidFill>
                  <a:srgbClr val="158B95"/>
                </a:solidFill>
                <a:latin typeface="Microsoft JhengHei"/>
                <a:cs typeface="Microsoft JhengHei"/>
              </a:rPr>
              <a:t>基本觀念</a:t>
            </a:r>
            <a:endParaRPr sz="2800">
              <a:latin typeface="Microsoft JhengHei"/>
              <a:cs typeface="Microsoft JhengHei"/>
            </a:endParaRPr>
          </a:p>
          <a:p>
            <a:pPr marL="413384" indent="-401320">
              <a:lnSpc>
                <a:spcPct val="100000"/>
              </a:lnSpc>
              <a:spcBef>
                <a:spcPts val="1689"/>
              </a:spcBef>
              <a:buFont typeface="Wingdings"/>
              <a:buChar char=""/>
              <a:tabLst>
                <a:tab pos="413384" algn="l"/>
                <a:tab pos="414020" algn="l"/>
              </a:tabLst>
            </a:pPr>
            <a:r>
              <a:rPr sz="2800" b="1" spc="-15" dirty="0">
                <a:solidFill>
                  <a:srgbClr val="158B95"/>
                </a:solidFill>
                <a:latin typeface="Microsoft JhengHei"/>
                <a:cs typeface="Microsoft JhengHei"/>
              </a:rPr>
              <a:t>個案通報</a:t>
            </a:r>
            <a:endParaRPr sz="2800">
              <a:latin typeface="Microsoft JhengHei"/>
              <a:cs typeface="Microsoft JhengHei"/>
            </a:endParaRPr>
          </a:p>
          <a:p>
            <a:pPr marL="413384" indent="-401320">
              <a:lnSpc>
                <a:spcPct val="100000"/>
              </a:lnSpc>
              <a:spcBef>
                <a:spcPts val="1685"/>
              </a:spcBef>
              <a:buFont typeface="Wingdings"/>
              <a:buChar char=""/>
              <a:tabLst>
                <a:tab pos="413384" algn="l"/>
                <a:tab pos="414020" algn="l"/>
              </a:tabLst>
            </a:pPr>
            <a:r>
              <a:rPr sz="2800" b="1" dirty="0">
                <a:solidFill>
                  <a:srgbClr val="158B95"/>
                </a:solidFill>
                <a:latin typeface="Microsoft JhengHei"/>
                <a:cs typeface="Microsoft JhengHei"/>
              </a:rPr>
              <a:t>疫情概況與95-95-</a:t>
            </a:r>
            <a:r>
              <a:rPr sz="2800" b="1" spc="-25" dirty="0">
                <a:solidFill>
                  <a:srgbClr val="158B95"/>
                </a:solidFill>
                <a:latin typeface="Microsoft JhengHei"/>
                <a:cs typeface="Microsoft JhengHei"/>
              </a:rPr>
              <a:t>95</a:t>
            </a:r>
            <a:endParaRPr sz="2800">
              <a:latin typeface="Microsoft JhengHei"/>
              <a:cs typeface="Microsoft JhengHei"/>
            </a:endParaRPr>
          </a:p>
          <a:p>
            <a:pPr marL="413384" indent="-401320">
              <a:lnSpc>
                <a:spcPct val="100000"/>
              </a:lnSpc>
              <a:spcBef>
                <a:spcPts val="1695"/>
              </a:spcBef>
              <a:buFont typeface="Wingdings"/>
              <a:buChar char=""/>
              <a:tabLst>
                <a:tab pos="413384" algn="l"/>
                <a:tab pos="414020" algn="l"/>
              </a:tabLst>
            </a:pPr>
            <a:r>
              <a:rPr sz="2800" b="1" spc="-10" dirty="0">
                <a:solidFill>
                  <a:srgbClr val="158B95"/>
                </a:solidFill>
                <a:latin typeface="Microsoft JhengHei"/>
                <a:cs typeface="Microsoft JhengHei"/>
              </a:rPr>
              <a:t>重點防治策略</a:t>
            </a:r>
            <a:endParaRPr sz="2800">
              <a:latin typeface="Microsoft JhengHei"/>
              <a:cs typeface="Microsoft JhengHei"/>
            </a:endParaRPr>
          </a:p>
          <a:p>
            <a:pPr marL="841375" lvl="1" indent="-253365">
              <a:lnSpc>
                <a:spcPct val="100000"/>
              </a:lnSpc>
              <a:spcBef>
                <a:spcPts val="1345"/>
              </a:spcBef>
              <a:buClr>
                <a:srgbClr val="FF9A00"/>
              </a:buClr>
              <a:buSzPct val="59523"/>
              <a:buFont typeface="Wingdings"/>
              <a:buChar char=""/>
              <a:tabLst>
                <a:tab pos="841375" algn="l"/>
                <a:tab pos="842010" algn="l"/>
                <a:tab pos="1911350" algn="l"/>
                <a:tab pos="2164080" algn="l"/>
              </a:tabLst>
            </a:pPr>
            <a:r>
              <a:rPr sz="2100" b="1" dirty="0">
                <a:latin typeface="Microsoft JhengHei"/>
                <a:cs typeface="Microsoft JhengHei"/>
              </a:rPr>
              <a:t>法</a:t>
            </a:r>
            <a:r>
              <a:rPr sz="2100" b="1" spc="-50" dirty="0">
                <a:latin typeface="Microsoft JhengHei"/>
                <a:cs typeface="Microsoft JhengHei"/>
              </a:rPr>
              <a:t>規</a:t>
            </a:r>
            <a:r>
              <a:rPr sz="2100" b="1" dirty="0">
                <a:latin typeface="Microsoft JhengHei"/>
                <a:cs typeface="Microsoft JhengHei"/>
              </a:rPr>
              <a:t>	</a:t>
            </a:r>
            <a:r>
              <a:rPr sz="1250" spc="-50" dirty="0">
                <a:solidFill>
                  <a:srgbClr val="FF9A00"/>
                </a:solidFill>
                <a:latin typeface="Wingdings"/>
                <a:cs typeface="Wingdings"/>
              </a:rPr>
              <a:t></a:t>
            </a:r>
            <a:r>
              <a:rPr sz="1250" dirty="0">
                <a:solidFill>
                  <a:srgbClr val="FF9A00"/>
                </a:solidFill>
                <a:latin typeface="Times New Roman"/>
                <a:cs typeface="Times New Roman"/>
              </a:rPr>
              <a:t>	</a:t>
            </a:r>
            <a:r>
              <a:rPr sz="2100" b="1" dirty="0">
                <a:latin typeface="Microsoft JhengHei"/>
                <a:cs typeface="Microsoft JhengHei"/>
              </a:rPr>
              <a:t>個案管</a:t>
            </a:r>
            <a:r>
              <a:rPr sz="2100" b="1" spc="-50" dirty="0">
                <a:latin typeface="Microsoft JhengHei"/>
                <a:cs typeface="Microsoft JhengHei"/>
              </a:rPr>
              <a:t>理</a:t>
            </a:r>
            <a:endParaRPr sz="2100">
              <a:latin typeface="Microsoft JhengHei"/>
              <a:cs typeface="Microsoft JhengHei"/>
            </a:endParaRPr>
          </a:p>
          <a:p>
            <a:pPr marL="841375" lvl="1" indent="-253365">
              <a:lnSpc>
                <a:spcPct val="100000"/>
              </a:lnSpc>
              <a:spcBef>
                <a:spcPts val="110"/>
              </a:spcBef>
              <a:buClr>
                <a:srgbClr val="FF9A00"/>
              </a:buClr>
              <a:buSzPct val="59523"/>
              <a:buFont typeface="Wingdings"/>
              <a:buChar char=""/>
              <a:tabLst>
                <a:tab pos="841375" algn="l"/>
                <a:tab pos="842010" algn="l"/>
                <a:tab pos="1911350" algn="l"/>
                <a:tab pos="2164080" algn="l"/>
              </a:tabLst>
            </a:pPr>
            <a:r>
              <a:rPr sz="2100" b="1" dirty="0">
                <a:latin typeface="Microsoft JhengHei"/>
                <a:cs typeface="Microsoft JhengHei"/>
              </a:rPr>
              <a:t>預</a:t>
            </a:r>
            <a:r>
              <a:rPr sz="2100" b="1" spc="-50" dirty="0">
                <a:latin typeface="Microsoft JhengHei"/>
                <a:cs typeface="Microsoft JhengHei"/>
              </a:rPr>
              <a:t>防</a:t>
            </a:r>
            <a:r>
              <a:rPr sz="2100" b="1" dirty="0">
                <a:latin typeface="Microsoft JhengHei"/>
                <a:cs typeface="Microsoft JhengHei"/>
              </a:rPr>
              <a:t>	</a:t>
            </a:r>
            <a:r>
              <a:rPr sz="1250" spc="-50" dirty="0">
                <a:solidFill>
                  <a:srgbClr val="FF9A00"/>
                </a:solidFill>
                <a:latin typeface="Wingdings"/>
                <a:cs typeface="Wingdings"/>
              </a:rPr>
              <a:t></a:t>
            </a:r>
            <a:r>
              <a:rPr sz="1250" dirty="0">
                <a:solidFill>
                  <a:srgbClr val="FF9A00"/>
                </a:solidFill>
                <a:latin typeface="Times New Roman"/>
                <a:cs typeface="Times New Roman"/>
              </a:rPr>
              <a:t>	</a:t>
            </a:r>
            <a:r>
              <a:rPr sz="2100" b="1" dirty="0">
                <a:latin typeface="Microsoft JhengHei"/>
                <a:cs typeface="Microsoft JhengHei"/>
              </a:rPr>
              <a:t>伴侶服</a:t>
            </a:r>
            <a:r>
              <a:rPr sz="2100" b="1" spc="-50" dirty="0">
                <a:latin typeface="Microsoft JhengHei"/>
                <a:cs typeface="Microsoft JhengHei"/>
              </a:rPr>
              <a:t>務</a:t>
            </a:r>
            <a:endParaRPr sz="2100">
              <a:latin typeface="Microsoft JhengHei"/>
              <a:cs typeface="Microsoft JhengHei"/>
            </a:endParaRPr>
          </a:p>
          <a:p>
            <a:pPr marL="841375" lvl="1" indent="-253365">
              <a:lnSpc>
                <a:spcPct val="100000"/>
              </a:lnSpc>
              <a:spcBef>
                <a:spcPts val="110"/>
              </a:spcBef>
              <a:buClr>
                <a:srgbClr val="FF9A00"/>
              </a:buClr>
              <a:buSzPct val="59523"/>
              <a:buFont typeface="Wingdings"/>
              <a:buChar char=""/>
              <a:tabLst>
                <a:tab pos="841375" algn="l"/>
                <a:tab pos="842010" algn="l"/>
                <a:tab pos="1911350" algn="l"/>
                <a:tab pos="2164080" algn="l"/>
              </a:tabLst>
            </a:pPr>
            <a:r>
              <a:rPr sz="2100" b="1" dirty="0">
                <a:latin typeface="Microsoft JhengHei"/>
                <a:cs typeface="Microsoft JhengHei"/>
              </a:rPr>
              <a:t>篩</a:t>
            </a:r>
            <a:r>
              <a:rPr sz="2100" b="1" spc="-50" dirty="0">
                <a:latin typeface="Microsoft JhengHei"/>
                <a:cs typeface="Microsoft JhengHei"/>
              </a:rPr>
              <a:t>檢</a:t>
            </a:r>
            <a:r>
              <a:rPr sz="2100" b="1" dirty="0">
                <a:latin typeface="Microsoft JhengHei"/>
                <a:cs typeface="Microsoft JhengHei"/>
              </a:rPr>
              <a:t>	</a:t>
            </a:r>
            <a:r>
              <a:rPr sz="1250" spc="-50" dirty="0">
                <a:solidFill>
                  <a:srgbClr val="FF9A00"/>
                </a:solidFill>
                <a:latin typeface="Wingdings"/>
                <a:cs typeface="Wingdings"/>
              </a:rPr>
              <a:t></a:t>
            </a:r>
            <a:r>
              <a:rPr sz="1250" dirty="0">
                <a:solidFill>
                  <a:srgbClr val="FF9A00"/>
                </a:solidFill>
                <a:latin typeface="Times New Roman"/>
                <a:cs typeface="Times New Roman"/>
              </a:rPr>
              <a:t>	</a:t>
            </a:r>
            <a:r>
              <a:rPr sz="2100" b="1" dirty="0">
                <a:latin typeface="Microsoft JhengHei"/>
                <a:cs typeface="Microsoft JhengHei"/>
              </a:rPr>
              <a:t>權益保</a:t>
            </a:r>
            <a:r>
              <a:rPr sz="2100" b="1" spc="-50" dirty="0">
                <a:latin typeface="Microsoft JhengHei"/>
                <a:cs typeface="Microsoft JhengHei"/>
              </a:rPr>
              <a:t>障</a:t>
            </a:r>
            <a:endParaRPr sz="2100">
              <a:latin typeface="Microsoft JhengHei"/>
              <a:cs typeface="Microsoft JhengHei"/>
            </a:endParaRPr>
          </a:p>
          <a:p>
            <a:pPr marL="841375" lvl="1" indent="-253365">
              <a:lnSpc>
                <a:spcPct val="100000"/>
              </a:lnSpc>
              <a:spcBef>
                <a:spcPts val="110"/>
              </a:spcBef>
              <a:buClr>
                <a:srgbClr val="FF9A00"/>
              </a:buClr>
              <a:buSzPct val="59523"/>
              <a:buFont typeface="Wingdings"/>
              <a:buChar char=""/>
              <a:tabLst>
                <a:tab pos="841375" algn="l"/>
                <a:tab pos="842010" algn="l"/>
              </a:tabLst>
            </a:pPr>
            <a:r>
              <a:rPr sz="2100" b="1" spc="-25" dirty="0">
                <a:latin typeface="Microsoft JhengHei"/>
                <a:cs typeface="Microsoft JhengHei"/>
              </a:rPr>
              <a:t>治療</a:t>
            </a:r>
            <a:endParaRPr sz="2100">
              <a:latin typeface="Microsoft JhengHei"/>
              <a:cs typeface="Microsoft JhengHei"/>
            </a:endParaRPr>
          </a:p>
        </p:txBody>
      </p:sp>
      <p:sp>
        <p:nvSpPr>
          <p:cNvPr id="27" name="object 27"/>
          <p:cNvSpPr txBox="1">
            <a:spLocks noGrp="1"/>
          </p:cNvSpPr>
          <p:nvPr>
            <p:ph type="sldNum" sz="quarter" idx="7"/>
          </p:nvPr>
        </p:nvSpPr>
        <p:spPr>
          <a:prstGeom prst="rect">
            <a:avLst/>
          </a:prstGeom>
        </p:spPr>
        <p:txBody>
          <a:bodyPr vert="horz" wrap="square" lIns="0" tIns="22860" rIns="0" bIns="0" rtlCol="0">
            <a:spAutoFit/>
          </a:bodyPr>
          <a:lstStyle/>
          <a:p>
            <a:pPr marL="250190">
              <a:lnSpc>
                <a:spcPct val="100000"/>
              </a:lnSpc>
              <a:spcBef>
                <a:spcPts val="180"/>
              </a:spcBef>
            </a:pPr>
            <a:fld id="{81D60167-4931-47E6-BA6A-407CBD079E47}" type="slidenum">
              <a:rPr dirty="0"/>
              <a:t>2</a:t>
            </a:fld>
            <a:endParaRPr dirty="0"/>
          </a:p>
        </p:txBody>
      </p:sp>
      <p:sp>
        <p:nvSpPr>
          <p:cNvPr id="28" name="object 2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1344053" y="1677923"/>
            <a:ext cx="7659623" cy="4475226"/>
          </a:xfrm>
          <a:prstGeom prst="rect">
            <a:avLst/>
          </a:prstGeom>
        </p:spPr>
      </p:pic>
      <p:sp>
        <p:nvSpPr>
          <p:cNvPr id="5" name="object 5"/>
          <p:cNvSpPr txBox="1">
            <a:spLocks noGrp="1"/>
          </p:cNvSpPr>
          <p:nvPr>
            <p:ph type="title"/>
          </p:nvPr>
        </p:nvSpPr>
        <p:spPr>
          <a:prstGeom prst="rect">
            <a:avLst/>
          </a:prstGeom>
        </p:spPr>
        <p:txBody>
          <a:bodyPr vert="horz" wrap="square" lIns="0" tIns="51435" rIns="0" bIns="0" rtlCol="0">
            <a:spAutoFit/>
          </a:bodyPr>
          <a:lstStyle/>
          <a:p>
            <a:pPr marL="1637030">
              <a:lnSpc>
                <a:spcPct val="100000"/>
              </a:lnSpc>
              <a:spcBef>
                <a:spcPts val="105"/>
              </a:spcBef>
            </a:pPr>
            <a:r>
              <a:rPr dirty="0">
                <a:solidFill>
                  <a:srgbClr val="FFFFFF"/>
                </a:solidFill>
              </a:rPr>
              <a:t>愛滋病毒(HIV)感染病程發展 </a:t>
            </a:r>
            <a:r>
              <a:rPr sz="2100" spc="-15" dirty="0">
                <a:solidFill>
                  <a:srgbClr val="FFFFFF"/>
                </a:solidFill>
              </a:rPr>
              <a:t>(未服藥治療之狀態)</a:t>
            </a:r>
            <a:endParaRPr sz="2100"/>
          </a:p>
        </p:txBody>
      </p:sp>
      <p:sp>
        <p:nvSpPr>
          <p:cNvPr id="6" name="object 6"/>
          <p:cNvSpPr txBox="1"/>
          <p:nvPr/>
        </p:nvSpPr>
        <p:spPr>
          <a:xfrm>
            <a:off x="285121" y="6122161"/>
            <a:ext cx="9355455" cy="213360"/>
          </a:xfrm>
          <a:prstGeom prst="rect">
            <a:avLst/>
          </a:prstGeom>
        </p:spPr>
        <p:txBody>
          <a:bodyPr vert="horz" wrap="square" lIns="0" tIns="16510" rIns="0" bIns="0" rtlCol="0">
            <a:spAutoFit/>
          </a:bodyPr>
          <a:lstStyle/>
          <a:p>
            <a:pPr marL="12700">
              <a:lnSpc>
                <a:spcPct val="100000"/>
              </a:lnSpc>
              <a:spcBef>
                <a:spcPts val="130"/>
              </a:spcBef>
            </a:pPr>
            <a:r>
              <a:rPr sz="1200" dirty="0">
                <a:solidFill>
                  <a:srgbClr val="202020"/>
                </a:solidFill>
                <a:latin typeface="Microsoft JhengHei"/>
                <a:cs typeface="Microsoft JhengHei"/>
              </a:rPr>
              <a:t>資料來源：Rowland-Jones</a:t>
            </a:r>
            <a:r>
              <a:rPr sz="1200" spc="35" dirty="0">
                <a:solidFill>
                  <a:srgbClr val="202020"/>
                </a:solidFill>
                <a:latin typeface="Microsoft JhengHei"/>
                <a:cs typeface="Microsoft JhengHei"/>
              </a:rPr>
              <a:t> </a:t>
            </a:r>
            <a:r>
              <a:rPr sz="1200" dirty="0">
                <a:solidFill>
                  <a:srgbClr val="202020"/>
                </a:solidFill>
                <a:latin typeface="Microsoft JhengHei"/>
                <a:cs typeface="Microsoft JhengHei"/>
              </a:rPr>
              <a:t>SL</a:t>
            </a:r>
            <a:r>
              <a:rPr sz="1200" spc="30" dirty="0">
                <a:solidFill>
                  <a:srgbClr val="202020"/>
                </a:solidFill>
                <a:latin typeface="Microsoft JhengHei"/>
                <a:cs typeface="Microsoft JhengHei"/>
              </a:rPr>
              <a:t>. </a:t>
            </a:r>
            <a:r>
              <a:rPr sz="1200" dirty="0">
                <a:solidFill>
                  <a:srgbClr val="202020"/>
                </a:solidFill>
                <a:latin typeface="Microsoft JhengHei"/>
                <a:cs typeface="Microsoft JhengHei"/>
              </a:rPr>
              <a:t>Timeline:</a:t>
            </a:r>
            <a:r>
              <a:rPr sz="1200" spc="50" dirty="0">
                <a:solidFill>
                  <a:srgbClr val="202020"/>
                </a:solidFill>
                <a:latin typeface="Microsoft JhengHei"/>
                <a:cs typeface="Microsoft JhengHei"/>
              </a:rPr>
              <a:t> </a:t>
            </a:r>
            <a:r>
              <a:rPr sz="1200" dirty="0">
                <a:solidFill>
                  <a:srgbClr val="202020"/>
                </a:solidFill>
                <a:latin typeface="Microsoft JhengHei"/>
                <a:cs typeface="Microsoft JhengHei"/>
              </a:rPr>
              <a:t>AIDS</a:t>
            </a:r>
            <a:r>
              <a:rPr sz="1200" spc="65" dirty="0">
                <a:solidFill>
                  <a:srgbClr val="202020"/>
                </a:solidFill>
                <a:latin typeface="Microsoft JhengHei"/>
                <a:cs typeface="Microsoft JhengHei"/>
              </a:rPr>
              <a:t> </a:t>
            </a:r>
            <a:r>
              <a:rPr sz="1200" dirty="0">
                <a:solidFill>
                  <a:srgbClr val="202020"/>
                </a:solidFill>
                <a:latin typeface="Microsoft JhengHei"/>
                <a:cs typeface="Microsoft JhengHei"/>
              </a:rPr>
              <a:t>pathogenesis:</a:t>
            </a:r>
            <a:r>
              <a:rPr sz="1200" spc="40" dirty="0">
                <a:solidFill>
                  <a:srgbClr val="202020"/>
                </a:solidFill>
                <a:latin typeface="Microsoft JhengHei"/>
                <a:cs typeface="Microsoft JhengHei"/>
              </a:rPr>
              <a:t> </a:t>
            </a:r>
            <a:r>
              <a:rPr sz="1200" dirty="0">
                <a:solidFill>
                  <a:srgbClr val="202020"/>
                </a:solidFill>
                <a:latin typeface="Microsoft JhengHei"/>
                <a:cs typeface="Microsoft JhengHei"/>
              </a:rPr>
              <a:t>what</a:t>
            </a:r>
            <a:r>
              <a:rPr sz="1200" spc="55" dirty="0">
                <a:solidFill>
                  <a:srgbClr val="202020"/>
                </a:solidFill>
                <a:latin typeface="Microsoft JhengHei"/>
                <a:cs typeface="Microsoft JhengHei"/>
              </a:rPr>
              <a:t> </a:t>
            </a:r>
            <a:r>
              <a:rPr sz="1200" dirty="0">
                <a:solidFill>
                  <a:srgbClr val="202020"/>
                </a:solidFill>
                <a:latin typeface="Microsoft JhengHei"/>
                <a:cs typeface="Microsoft JhengHei"/>
              </a:rPr>
              <a:t>have</a:t>
            </a:r>
            <a:r>
              <a:rPr sz="1200" spc="40" dirty="0">
                <a:solidFill>
                  <a:srgbClr val="202020"/>
                </a:solidFill>
                <a:latin typeface="Microsoft JhengHei"/>
                <a:cs typeface="Microsoft JhengHei"/>
              </a:rPr>
              <a:t> </a:t>
            </a:r>
            <a:r>
              <a:rPr sz="1200" dirty="0">
                <a:solidFill>
                  <a:srgbClr val="202020"/>
                </a:solidFill>
                <a:latin typeface="Microsoft JhengHei"/>
                <a:cs typeface="Microsoft JhengHei"/>
              </a:rPr>
              <a:t>two</a:t>
            </a:r>
            <a:r>
              <a:rPr sz="1200" spc="75" dirty="0">
                <a:solidFill>
                  <a:srgbClr val="202020"/>
                </a:solidFill>
                <a:latin typeface="Microsoft JhengHei"/>
                <a:cs typeface="Microsoft JhengHei"/>
              </a:rPr>
              <a:t> </a:t>
            </a:r>
            <a:r>
              <a:rPr sz="1200" dirty="0">
                <a:solidFill>
                  <a:srgbClr val="202020"/>
                </a:solidFill>
                <a:latin typeface="Microsoft JhengHei"/>
                <a:cs typeface="Microsoft JhengHei"/>
              </a:rPr>
              <a:t>decades</a:t>
            </a:r>
            <a:r>
              <a:rPr sz="1200" spc="35" dirty="0">
                <a:solidFill>
                  <a:srgbClr val="202020"/>
                </a:solidFill>
                <a:latin typeface="Microsoft JhengHei"/>
                <a:cs typeface="Microsoft JhengHei"/>
              </a:rPr>
              <a:t> </a:t>
            </a:r>
            <a:r>
              <a:rPr sz="1200" dirty="0">
                <a:solidFill>
                  <a:srgbClr val="202020"/>
                </a:solidFill>
                <a:latin typeface="Microsoft JhengHei"/>
                <a:cs typeface="Microsoft JhengHei"/>
              </a:rPr>
              <a:t>of</a:t>
            </a:r>
            <a:r>
              <a:rPr sz="1200" spc="65" dirty="0">
                <a:solidFill>
                  <a:srgbClr val="202020"/>
                </a:solidFill>
                <a:latin typeface="Microsoft JhengHei"/>
                <a:cs typeface="Microsoft JhengHei"/>
              </a:rPr>
              <a:t> </a:t>
            </a:r>
            <a:r>
              <a:rPr sz="1200" dirty="0">
                <a:solidFill>
                  <a:srgbClr val="202020"/>
                </a:solidFill>
                <a:latin typeface="Microsoft JhengHei"/>
                <a:cs typeface="Microsoft JhengHei"/>
              </a:rPr>
              <a:t>HIV</a:t>
            </a:r>
            <a:r>
              <a:rPr sz="1200" spc="55" dirty="0">
                <a:solidFill>
                  <a:srgbClr val="202020"/>
                </a:solidFill>
                <a:latin typeface="Microsoft JhengHei"/>
                <a:cs typeface="Microsoft JhengHei"/>
              </a:rPr>
              <a:t> </a:t>
            </a:r>
            <a:r>
              <a:rPr sz="1200" dirty="0">
                <a:solidFill>
                  <a:srgbClr val="202020"/>
                </a:solidFill>
                <a:latin typeface="Microsoft JhengHei"/>
                <a:cs typeface="Microsoft JhengHei"/>
              </a:rPr>
              <a:t>research</a:t>
            </a:r>
            <a:r>
              <a:rPr sz="1200" spc="55" dirty="0">
                <a:solidFill>
                  <a:srgbClr val="202020"/>
                </a:solidFill>
                <a:latin typeface="Microsoft JhengHei"/>
                <a:cs typeface="Microsoft JhengHei"/>
              </a:rPr>
              <a:t> </a:t>
            </a:r>
            <a:r>
              <a:rPr sz="1200" dirty="0">
                <a:solidFill>
                  <a:srgbClr val="202020"/>
                </a:solidFill>
                <a:latin typeface="Microsoft JhengHei"/>
                <a:cs typeface="Microsoft JhengHei"/>
              </a:rPr>
              <a:t>taught</a:t>
            </a:r>
            <a:r>
              <a:rPr sz="1200" spc="60" dirty="0">
                <a:solidFill>
                  <a:srgbClr val="202020"/>
                </a:solidFill>
                <a:latin typeface="Microsoft JhengHei"/>
                <a:cs typeface="Microsoft JhengHei"/>
              </a:rPr>
              <a:t> </a:t>
            </a:r>
            <a:r>
              <a:rPr sz="1200" dirty="0">
                <a:solidFill>
                  <a:srgbClr val="202020"/>
                </a:solidFill>
                <a:latin typeface="Microsoft JhengHei"/>
                <a:cs typeface="Microsoft JhengHei"/>
              </a:rPr>
              <a:t>us</a:t>
            </a:r>
            <a:r>
              <a:rPr sz="1200" spc="25" dirty="0">
                <a:solidFill>
                  <a:srgbClr val="202020"/>
                </a:solidFill>
                <a:latin typeface="Microsoft JhengHei"/>
                <a:cs typeface="Microsoft JhengHei"/>
              </a:rPr>
              <a:t>? </a:t>
            </a:r>
            <a:r>
              <a:rPr sz="1200" dirty="0">
                <a:solidFill>
                  <a:srgbClr val="202020"/>
                </a:solidFill>
                <a:latin typeface="Microsoft JhengHei"/>
                <a:cs typeface="Microsoft JhengHei"/>
              </a:rPr>
              <a:t>Nat</a:t>
            </a:r>
            <a:r>
              <a:rPr sz="1200" spc="60" dirty="0">
                <a:solidFill>
                  <a:srgbClr val="202020"/>
                </a:solidFill>
                <a:latin typeface="Microsoft JhengHei"/>
                <a:cs typeface="Microsoft JhengHei"/>
              </a:rPr>
              <a:t> </a:t>
            </a:r>
            <a:r>
              <a:rPr sz="1200" dirty="0">
                <a:solidFill>
                  <a:srgbClr val="202020"/>
                </a:solidFill>
                <a:latin typeface="Microsoft JhengHei"/>
                <a:cs typeface="Microsoft JhengHei"/>
              </a:rPr>
              <a:t>Rev</a:t>
            </a:r>
            <a:r>
              <a:rPr sz="1200" spc="40" dirty="0">
                <a:solidFill>
                  <a:srgbClr val="202020"/>
                </a:solidFill>
                <a:latin typeface="Microsoft JhengHei"/>
                <a:cs typeface="Microsoft JhengHei"/>
              </a:rPr>
              <a:t> </a:t>
            </a:r>
            <a:r>
              <a:rPr sz="1200" spc="-10" dirty="0">
                <a:solidFill>
                  <a:srgbClr val="202020"/>
                </a:solidFill>
                <a:latin typeface="Microsoft JhengHei"/>
                <a:cs typeface="Microsoft JhengHei"/>
              </a:rPr>
              <a:t>Immunol.</a:t>
            </a:r>
            <a:endParaRPr sz="1200">
              <a:latin typeface="Microsoft JhengHei"/>
              <a:cs typeface="Microsoft JhengHei"/>
            </a:endParaRPr>
          </a:p>
        </p:txBody>
      </p:sp>
      <p:sp>
        <p:nvSpPr>
          <p:cNvPr id="7" name="object 7"/>
          <p:cNvSpPr txBox="1"/>
          <p:nvPr/>
        </p:nvSpPr>
        <p:spPr>
          <a:xfrm>
            <a:off x="4844929" y="2154428"/>
            <a:ext cx="828040" cy="346710"/>
          </a:xfrm>
          <a:prstGeom prst="rect">
            <a:avLst/>
          </a:prstGeom>
        </p:spPr>
        <p:txBody>
          <a:bodyPr vert="horz" wrap="square" lIns="0" tIns="13335" rIns="0" bIns="0" rtlCol="0">
            <a:spAutoFit/>
          </a:bodyPr>
          <a:lstStyle/>
          <a:p>
            <a:pPr marL="12700">
              <a:lnSpc>
                <a:spcPct val="100000"/>
              </a:lnSpc>
              <a:spcBef>
                <a:spcPts val="105"/>
              </a:spcBef>
            </a:pPr>
            <a:r>
              <a:rPr sz="2100" b="1" spc="-20" dirty="0">
                <a:solidFill>
                  <a:srgbClr val="ED7C31"/>
                </a:solidFill>
                <a:latin typeface="Microsoft JhengHei"/>
                <a:cs typeface="Microsoft JhengHei"/>
              </a:rPr>
              <a:t>潛伏期</a:t>
            </a:r>
            <a:endParaRPr sz="2100">
              <a:latin typeface="Microsoft JhengHei"/>
              <a:cs typeface="Microsoft JhengHei"/>
            </a:endParaRPr>
          </a:p>
        </p:txBody>
      </p:sp>
      <p:sp>
        <p:nvSpPr>
          <p:cNvPr id="8" name="object 8"/>
          <p:cNvSpPr txBox="1"/>
          <p:nvPr/>
        </p:nvSpPr>
        <p:spPr>
          <a:xfrm>
            <a:off x="4399673" y="2516885"/>
            <a:ext cx="2670175" cy="567055"/>
          </a:xfrm>
          <a:prstGeom prst="rect">
            <a:avLst/>
          </a:prstGeom>
          <a:solidFill>
            <a:srgbClr val="FFC000"/>
          </a:solidFill>
        </p:spPr>
        <p:txBody>
          <a:bodyPr vert="horz" wrap="square" lIns="0" tIns="37465" rIns="0" bIns="0" rtlCol="0">
            <a:spAutoFit/>
          </a:bodyPr>
          <a:lstStyle/>
          <a:p>
            <a:pPr marL="79375" marR="220979">
              <a:lnSpc>
                <a:spcPct val="100000"/>
              </a:lnSpc>
              <a:spcBef>
                <a:spcPts val="295"/>
              </a:spcBef>
            </a:pPr>
            <a:r>
              <a:rPr sz="1550" b="1" dirty="0">
                <a:solidFill>
                  <a:srgbClr val="0000FF"/>
                </a:solidFill>
                <a:latin typeface="Microsoft JhengHei"/>
                <a:cs typeface="Microsoft JhengHei"/>
              </a:rPr>
              <a:t>HIV持續破壞⼈體免疫細</a:t>
            </a:r>
            <a:r>
              <a:rPr sz="1550" b="1" spc="-50" dirty="0">
                <a:solidFill>
                  <a:srgbClr val="0000FF"/>
                </a:solidFill>
                <a:latin typeface="Microsoft JhengHei"/>
                <a:cs typeface="Microsoft JhengHei"/>
              </a:rPr>
              <a:t>胞 </a:t>
            </a:r>
            <a:r>
              <a:rPr sz="1550" b="1" dirty="0">
                <a:solidFill>
                  <a:srgbClr val="0000FF"/>
                </a:solidFill>
                <a:latin typeface="Microsoft JhengHei"/>
                <a:cs typeface="Microsoft JhengHei"/>
              </a:rPr>
              <a:t>(CD4</a:t>
            </a:r>
            <a:r>
              <a:rPr sz="1550" b="1" spc="35" dirty="0">
                <a:solidFill>
                  <a:srgbClr val="0000FF"/>
                </a:solidFill>
                <a:latin typeface="Microsoft JhengHei"/>
                <a:cs typeface="Microsoft JhengHei"/>
              </a:rPr>
              <a:t>+ </a:t>
            </a:r>
            <a:r>
              <a:rPr sz="1550" b="1" dirty="0">
                <a:solidFill>
                  <a:srgbClr val="0000FF"/>
                </a:solidFill>
                <a:latin typeface="Microsoft JhengHei"/>
                <a:cs typeface="Microsoft JhengHei"/>
              </a:rPr>
              <a:t>T細胞</a:t>
            </a:r>
            <a:r>
              <a:rPr sz="1550" b="1" spc="-50" dirty="0">
                <a:solidFill>
                  <a:srgbClr val="0000FF"/>
                </a:solidFill>
                <a:latin typeface="Microsoft JhengHei"/>
                <a:cs typeface="Microsoft JhengHei"/>
              </a:rPr>
              <a:t>)</a:t>
            </a:r>
            <a:endParaRPr sz="1550">
              <a:latin typeface="Microsoft JhengHei"/>
              <a:cs typeface="Microsoft JhengHei"/>
            </a:endParaRPr>
          </a:p>
        </p:txBody>
      </p:sp>
      <p:sp>
        <p:nvSpPr>
          <p:cNvPr id="9" name="object 9"/>
          <p:cNvSpPr txBox="1"/>
          <p:nvPr/>
        </p:nvSpPr>
        <p:spPr>
          <a:xfrm>
            <a:off x="8764657" y="3740911"/>
            <a:ext cx="1961514" cy="1094740"/>
          </a:xfrm>
          <a:prstGeom prst="rect">
            <a:avLst/>
          </a:prstGeom>
        </p:spPr>
        <p:txBody>
          <a:bodyPr vert="horz" wrap="square" lIns="0" tIns="12700" rIns="0" bIns="0" rtlCol="0">
            <a:spAutoFit/>
          </a:bodyPr>
          <a:lstStyle/>
          <a:p>
            <a:pPr marL="12700" marR="5080">
              <a:lnSpc>
                <a:spcPct val="100000"/>
              </a:lnSpc>
              <a:spcBef>
                <a:spcPts val="100"/>
              </a:spcBef>
            </a:pPr>
            <a:r>
              <a:rPr sz="1400" b="1" spc="-5" dirty="0">
                <a:solidFill>
                  <a:srgbClr val="C00000"/>
                </a:solidFill>
                <a:latin typeface="Microsoft JhengHei"/>
                <a:cs typeface="Microsoft JhengHei"/>
              </a:rPr>
              <a:t>HIV破壞⼈體免疫系統，</a:t>
            </a:r>
            <a:r>
              <a:rPr sz="1400" b="1" spc="135" dirty="0">
                <a:solidFill>
                  <a:srgbClr val="C00000"/>
                </a:solidFill>
                <a:latin typeface="Microsoft JhengHei"/>
                <a:cs typeface="Microsoft JhengHei"/>
              </a:rPr>
              <a:t>導致免疫力低下、或</a:t>
            </a:r>
            <a:r>
              <a:rPr sz="1400" b="1" spc="65" dirty="0">
                <a:solidFill>
                  <a:srgbClr val="C00000"/>
                </a:solidFill>
                <a:latin typeface="Microsoft JhengHei"/>
                <a:cs typeface="Microsoft JhengHei"/>
              </a:rPr>
              <a:t>出現伺機性感染(如：</a:t>
            </a:r>
            <a:r>
              <a:rPr sz="1400" b="1" spc="120" dirty="0">
                <a:solidFill>
                  <a:srgbClr val="C00000"/>
                </a:solidFill>
                <a:latin typeface="Microsoft JhengHei"/>
                <a:cs typeface="Microsoft JhengHei"/>
              </a:rPr>
              <a:t>口腔食道念珠菌感染、</a:t>
            </a:r>
            <a:r>
              <a:rPr sz="1400" b="1" spc="-5" dirty="0">
                <a:solidFill>
                  <a:srgbClr val="C00000"/>
                </a:solidFill>
                <a:latin typeface="Microsoft JhengHei"/>
                <a:cs typeface="Microsoft JhengHei"/>
              </a:rPr>
              <a:t>帶狀疱疹)或腫瘤等</a:t>
            </a:r>
            <a:endParaRPr sz="1400">
              <a:latin typeface="Microsoft JhengHei"/>
              <a:cs typeface="Microsoft JhengHei"/>
            </a:endParaRPr>
          </a:p>
        </p:txBody>
      </p:sp>
      <p:grpSp>
        <p:nvGrpSpPr>
          <p:cNvPr id="10" name="object 10"/>
          <p:cNvGrpSpPr/>
          <p:nvPr/>
        </p:nvGrpSpPr>
        <p:grpSpPr>
          <a:xfrm>
            <a:off x="308495" y="2438618"/>
            <a:ext cx="1122045" cy="2062480"/>
            <a:chOff x="308495" y="2438618"/>
            <a:chExt cx="1122045" cy="2062480"/>
          </a:xfrm>
        </p:grpSpPr>
        <p:pic>
          <p:nvPicPr>
            <p:cNvPr id="11" name="object 11"/>
            <p:cNvPicPr/>
            <p:nvPr/>
          </p:nvPicPr>
          <p:blipFill>
            <a:blip r:embed="rId3" cstate="print"/>
            <a:stretch>
              <a:fillRect/>
            </a:stretch>
          </p:blipFill>
          <p:spPr>
            <a:xfrm>
              <a:off x="320687" y="2438618"/>
              <a:ext cx="998690" cy="2061889"/>
            </a:xfrm>
            <a:prstGeom prst="rect">
              <a:avLst/>
            </a:prstGeom>
          </p:spPr>
        </p:pic>
        <p:sp>
          <p:nvSpPr>
            <p:cNvPr id="12" name="object 12"/>
            <p:cNvSpPr/>
            <p:nvPr/>
          </p:nvSpPr>
          <p:spPr>
            <a:xfrm>
              <a:off x="308495" y="2919983"/>
              <a:ext cx="1122045" cy="834390"/>
            </a:xfrm>
            <a:custGeom>
              <a:avLst/>
              <a:gdLst/>
              <a:ahLst/>
              <a:cxnLst/>
              <a:rect l="l" t="t" r="r" b="b"/>
              <a:pathLst>
                <a:path w="1122045" h="834389">
                  <a:moveTo>
                    <a:pt x="1121664" y="416813"/>
                  </a:moveTo>
                  <a:lnTo>
                    <a:pt x="1119093" y="376683"/>
                  </a:lnTo>
                  <a:lnTo>
                    <a:pt x="1111537" y="337630"/>
                  </a:lnTo>
                  <a:lnTo>
                    <a:pt x="1099234" y="299828"/>
                  </a:lnTo>
                  <a:lnTo>
                    <a:pt x="1082420" y="263453"/>
                  </a:lnTo>
                  <a:lnTo>
                    <a:pt x="1061330" y="228680"/>
                  </a:lnTo>
                  <a:lnTo>
                    <a:pt x="1036202" y="195682"/>
                  </a:lnTo>
                  <a:lnTo>
                    <a:pt x="1007271" y="164637"/>
                  </a:lnTo>
                  <a:lnTo>
                    <a:pt x="974774" y="135718"/>
                  </a:lnTo>
                  <a:lnTo>
                    <a:pt x="938947" y="109100"/>
                  </a:lnTo>
                  <a:lnTo>
                    <a:pt x="900027" y="84958"/>
                  </a:lnTo>
                  <a:lnTo>
                    <a:pt x="858251" y="63468"/>
                  </a:lnTo>
                  <a:lnTo>
                    <a:pt x="813853" y="44804"/>
                  </a:lnTo>
                  <a:lnTo>
                    <a:pt x="767072" y="29141"/>
                  </a:lnTo>
                  <a:lnTo>
                    <a:pt x="718143" y="16654"/>
                  </a:lnTo>
                  <a:lnTo>
                    <a:pt x="667302" y="7518"/>
                  </a:lnTo>
                  <a:lnTo>
                    <a:pt x="614786" y="1908"/>
                  </a:lnTo>
                  <a:lnTo>
                    <a:pt x="560832" y="0"/>
                  </a:lnTo>
                  <a:lnTo>
                    <a:pt x="506877" y="1908"/>
                  </a:lnTo>
                  <a:lnTo>
                    <a:pt x="454361" y="7518"/>
                  </a:lnTo>
                  <a:lnTo>
                    <a:pt x="403520" y="16654"/>
                  </a:lnTo>
                  <a:lnTo>
                    <a:pt x="354591" y="29141"/>
                  </a:lnTo>
                  <a:lnTo>
                    <a:pt x="307810" y="44804"/>
                  </a:lnTo>
                  <a:lnTo>
                    <a:pt x="263412" y="63468"/>
                  </a:lnTo>
                  <a:lnTo>
                    <a:pt x="221636" y="84958"/>
                  </a:lnTo>
                  <a:lnTo>
                    <a:pt x="182716" y="109100"/>
                  </a:lnTo>
                  <a:lnTo>
                    <a:pt x="146889" y="135718"/>
                  </a:lnTo>
                  <a:lnTo>
                    <a:pt x="114392" y="164637"/>
                  </a:lnTo>
                  <a:lnTo>
                    <a:pt x="85461" y="195682"/>
                  </a:lnTo>
                  <a:lnTo>
                    <a:pt x="60333" y="228680"/>
                  </a:lnTo>
                  <a:lnTo>
                    <a:pt x="39243" y="263453"/>
                  </a:lnTo>
                  <a:lnTo>
                    <a:pt x="22429" y="299828"/>
                  </a:lnTo>
                  <a:lnTo>
                    <a:pt x="10126" y="337630"/>
                  </a:lnTo>
                  <a:lnTo>
                    <a:pt x="2570" y="376683"/>
                  </a:lnTo>
                  <a:lnTo>
                    <a:pt x="0" y="416813"/>
                  </a:lnTo>
                  <a:lnTo>
                    <a:pt x="2570" y="457070"/>
                  </a:lnTo>
                  <a:lnTo>
                    <a:pt x="10126" y="496236"/>
                  </a:lnTo>
                  <a:lnTo>
                    <a:pt x="22429" y="534135"/>
                  </a:lnTo>
                  <a:lnTo>
                    <a:pt x="39243" y="570595"/>
                  </a:lnTo>
                  <a:lnTo>
                    <a:pt x="60333" y="605441"/>
                  </a:lnTo>
                  <a:lnTo>
                    <a:pt x="85461" y="638500"/>
                  </a:lnTo>
                  <a:lnTo>
                    <a:pt x="114392" y="669597"/>
                  </a:lnTo>
                  <a:lnTo>
                    <a:pt x="146889" y="698558"/>
                  </a:lnTo>
                  <a:lnTo>
                    <a:pt x="182716" y="725210"/>
                  </a:lnTo>
                  <a:lnTo>
                    <a:pt x="221636" y="749378"/>
                  </a:lnTo>
                  <a:lnTo>
                    <a:pt x="263412" y="770888"/>
                  </a:lnTo>
                  <a:lnTo>
                    <a:pt x="307810" y="789566"/>
                  </a:lnTo>
                  <a:lnTo>
                    <a:pt x="354591" y="805238"/>
                  </a:lnTo>
                  <a:lnTo>
                    <a:pt x="403520" y="817731"/>
                  </a:lnTo>
                  <a:lnTo>
                    <a:pt x="454361" y="826870"/>
                  </a:lnTo>
                  <a:lnTo>
                    <a:pt x="506877" y="832481"/>
                  </a:lnTo>
                  <a:lnTo>
                    <a:pt x="560832" y="834389"/>
                  </a:lnTo>
                  <a:lnTo>
                    <a:pt x="614786" y="832481"/>
                  </a:lnTo>
                  <a:lnTo>
                    <a:pt x="667302" y="826870"/>
                  </a:lnTo>
                  <a:lnTo>
                    <a:pt x="718143" y="817731"/>
                  </a:lnTo>
                  <a:lnTo>
                    <a:pt x="767072" y="805238"/>
                  </a:lnTo>
                  <a:lnTo>
                    <a:pt x="813853" y="789566"/>
                  </a:lnTo>
                  <a:lnTo>
                    <a:pt x="858251" y="770888"/>
                  </a:lnTo>
                  <a:lnTo>
                    <a:pt x="900027" y="749378"/>
                  </a:lnTo>
                  <a:lnTo>
                    <a:pt x="938947" y="725210"/>
                  </a:lnTo>
                  <a:lnTo>
                    <a:pt x="974774" y="698558"/>
                  </a:lnTo>
                  <a:lnTo>
                    <a:pt x="1007271" y="669597"/>
                  </a:lnTo>
                  <a:lnTo>
                    <a:pt x="1036202" y="638500"/>
                  </a:lnTo>
                  <a:lnTo>
                    <a:pt x="1061330" y="605441"/>
                  </a:lnTo>
                  <a:lnTo>
                    <a:pt x="1082420" y="570595"/>
                  </a:lnTo>
                  <a:lnTo>
                    <a:pt x="1099234" y="534135"/>
                  </a:lnTo>
                  <a:lnTo>
                    <a:pt x="1111537" y="496236"/>
                  </a:lnTo>
                  <a:lnTo>
                    <a:pt x="1119093" y="457070"/>
                  </a:lnTo>
                  <a:lnTo>
                    <a:pt x="1121664" y="416813"/>
                  </a:lnTo>
                  <a:close/>
                </a:path>
              </a:pathLst>
            </a:custGeom>
            <a:solidFill>
              <a:srgbClr val="007373"/>
            </a:solidFill>
          </p:spPr>
          <p:txBody>
            <a:bodyPr wrap="square" lIns="0" tIns="0" rIns="0" bIns="0" rtlCol="0"/>
            <a:lstStyle/>
            <a:p>
              <a:endParaRPr/>
            </a:p>
          </p:txBody>
        </p:sp>
      </p:grpSp>
      <p:sp>
        <p:nvSpPr>
          <p:cNvPr id="13" name="object 13"/>
          <p:cNvSpPr txBox="1"/>
          <p:nvPr/>
        </p:nvSpPr>
        <p:spPr>
          <a:xfrm>
            <a:off x="446665" y="2965196"/>
            <a:ext cx="827405" cy="746760"/>
          </a:xfrm>
          <a:prstGeom prst="rect">
            <a:avLst/>
          </a:prstGeom>
        </p:spPr>
        <p:txBody>
          <a:bodyPr vert="horz" wrap="square" lIns="0" tIns="12065" rIns="0" bIns="0" rtlCol="0">
            <a:spAutoFit/>
          </a:bodyPr>
          <a:lstStyle/>
          <a:p>
            <a:pPr marL="12700" marR="5080" indent="200025">
              <a:lnSpc>
                <a:spcPct val="101800"/>
              </a:lnSpc>
              <a:spcBef>
                <a:spcPts val="95"/>
              </a:spcBef>
            </a:pPr>
            <a:r>
              <a:rPr sz="1550" b="1" dirty="0">
                <a:solidFill>
                  <a:srgbClr val="FFFFFF"/>
                </a:solidFill>
                <a:latin typeface="Microsoft JhengHei"/>
                <a:cs typeface="Microsoft JhengHei"/>
              </a:rPr>
              <a:t>感</a:t>
            </a:r>
            <a:r>
              <a:rPr sz="1550" b="1" spc="-50" dirty="0">
                <a:solidFill>
                  <a:srgbClr val="FFFFFF"/>
                </a:solidFill>
                <a:latin typeface="Microsoft JhengHei"/>
                <a:cs typeface="Microsoft JhengHei"/>
              </a:rPr>
              <a:t>染 </a:t>
            </a:r>
            <a:r>
              <a:rPr sz="1550" b="1" dirty="0">
                <a:solidFill>
                  <a:srgbClr val="FFFFFF"/>
                </a:solidFill>
                <a:latin typeface="Microsoft JhengHei"/>
                <a:cs typeface="Microsoft JhengHei"/>
              </a:rPr>
              <a:t>愛滋病</a:t>
            </a:r>
            <a:r>
              <a:rPr sz="1550" b="1" spc="-50" dirty="0">
                <a:solidFill>
                  <a:srgbClr val="FFFFFF"/>
                </a:solidFill>
                <a:latin typeface="Microsoft JhengHei"/>
                <a:cs typeface="Microsoft JhengHei"/>
              </a:rPr>
              <a:t>毒 </a:t>
            </a:r>
            <a:r>
              <a:rPr sz="1550" b="1" spc="-10" dirty="0">
                <a:solidFill>
                  <a:srgbClr val="FFFFFF"/>
                </a:solidFill>
                <a:latin typeface="Microsoft JhengHei"/>
                <a:cs typeface="Microsoft JhengHei"/>
              </a:rPr>
              <a:t>(HIV+)</a:t>
            </a:r>
            <a:endParaRPr sz="1550">
              <a:latin typeface="Microsoft JhengHei"/>
              <a:cs typeface="Microsoft JhengHei"/>
            </a:endParaRPr>
          </a:p>
        </p:txBody>
      </p:sp>
      <p:pic>
        <p:nvPicPr>
          <p:cNvPr id="14" name="object 14"/>
          <p:cNvPicPr/>
          <p:nvPr/>
        </p:nvPicPr>
        <p:blipFill>
          <a:blip r:embed="rId4" cstate="print"/>
          <a:stretch>
            <a:fillRect/>
          </a:stretch>
        </p:blipFill>
        <p:spPr>
          <a:xfrm>
            <a:off x="2619641" y="2010155"/>
            <a:ext cx="424433" cy="400050"/>
          </a:xfrm>
          <a:prstGeom prst="rect">
            <a:avLst/>
          </a:prstGeom>
        </p:spPr>
      </p:pic>
      <p:sp>
        <p:nvSpPr>
          <p:cNvPr id="15" name="object 15"/>
          <p:cNvSpPr txBox="1"/>
          <p:nvPr/>
        </p:nvSpPr>
        <p:spPr>
          <a:xfrm>
            <a:off x="8903341" y="1845055"/>
            <a:ext cx="1585595" cy="266065"/>
          </a:xfrm>
          <a:prstGeom prst="rect">
            <a:avLst/>
          </a:prstGeom>
        </p:spPr>
        <p:txBody>
          <a:bodyPr vert="horz" wrap="square" lIns="0" tIns="15875" rIns="0" bIns="0" rtlCol="0">
            <a:spAutoFit/>
          </a:bodyPr>
          <a:lstStyle/>
          <a:p>
            <a:pPr marL="12700">
              <a:lnSpc>
                <a:spcPct val="100000"/>
              </a:lnSpc>
              <a:spcBef>
                <a:spcPts val="125"/>
              </a:spcBef>
            </a:pPr>
            <a:r>
              <a:rPr sz="1550" b="1" dirty="0">
                <a:latin typeface="Microsoft JhengHei"/>
                <a:cs typeface="Microsoft JhengHei"/>
              </a:rPr>
              <a:t>HIV感染病程末</a:t>
            </a:r>
            <a:r>
              <a:rPr sz="1550" b="1" spc="-50" dirty="0">
                <a:latin typeface="Microsoft JhengHei"/>
                <a:cs typeface="Microsoft JhengHei"/>
              </a:rPr>
              <a:t>期</a:t>
            </a:r>
            <a:endParaRPr sz="1550">
              <a:latin typeface="Microsoft JhengHei"/>
              <a:cs typeface="Microsoft JhengHei"/>
            </a:endParaRPr>
          </a:p>
        </p:txBody>
      </p:sp>
      <p:grpSp>
        <p:nvGrpSpPr>
          <p:cNvPr id="16" name="object 16"/>
          <p:cNvGrpSpPr/>
          <p:nvPr/>
        </p:nvGrpSpPr>
        <p:grpSpPr>
          <a:xfrm>
            <a:off x="8650109" y="2155698"/>
            <a:ext cx="1597660" cy="1496695"/>
            <a:chOff x="8650109" y="2155698"/>
            <a:chExt cx="1597660" cy="1496695"/>
          </a:xfrm>
        </p:grpSpPr>
        <p:pic>
          <p:nvPicPr>
            <p:cNvPr id="17" name="object 17"/>
            <p:cNvPicPr/>
            <p:nvPr/>
          </p:nvPicPr>
          <p:blipFill>
            <a:blip r:embed="rId5" cstate="print"/>
            <a:stretch>
              <a:fillRect/>
            </a:stretch>
          </p:blipFill>
          <p:spPr>
            <a:xfrm>
              <a:off x="8650109" y="2155698"/>
              <a:ext cx="1597152" cy="1496567"/>
            </a:xfrm>
            <a:prstGeom prst="rect">
              <a:avLst/>
            </a:prstGeom>
          </p:spPr>
        </p:pic>
        <p:sp>
          <p:nvSpPr>
            <p:cNvPr id="18" name="object 18"/>
            <p:cNvSpPr/>
            <p:nvPr/>
          </p:nvSpPr>
          <p:spPr>
            <a:xfrm>
              <a:off x="9137027" y="2639568"/>
              <a:ext cx="951230" cy="965835"/>
            </a:xfrm>
            <a:custGeom>
              <a:avLst/>
              <a:gdLst/>
              <a:ahLst/>
              <a:cxnLst/>
              <a:rect l="l" t="t" r="r" b="b"/>
              <a:pathLst>
                <a:path w="951229" h="965835">
                  <a:moveTo>
                    <a:pt x="950976" y="632460"/>
                  </a:moveTo>
                  <a:lnTo>
                    <a:pt x="900684" y="483108"/>
                  </a:lnTo>
                  <a:lnTo>
                    <a:pt x="950976" y="333756"/>
                  </a:lnTo>
                  <a:lnTo>
                    <a:pt x="819912" y="241554"/>
                  </a:lnTo>
                  <a:lnTo>
                    <a:pt x="769620" y="92202"/>
                  </a:lnTo>
                  <a:lnTo>
                    <a:pt x="606552" y="92202"/>
                  </a:lnTo>
                  <a:lnTo>
                    <a:pt x="475488" y="0"/>
                  </a:lnTo>
                  <a:lnTo>
                    <a:pt x="343662" y="92202"/>
                  </a:lnTo>
                  <a:lnTo>
                    <a:pt x="181355" y="92202"/>
                  </a:lnTo>
                  <a:lnTo>
                    <a:pt x="131064" y="241554"/>
                  </a:lnTo>
                  <a:lnTo>
                    <a:pt x="0" y="333756"/>
                  </a:lnTo>
                  <a:lnTo>
                    <a:pt x="50292" y="483108"/>
                  </a:lnTo>
                  <a:lnTo>
                    <a:pt x="0" y="632460"/>
                  </a:lnTo>
                  <a:lnTo>
                    <a:pt x="131064" y="724662"/>
                  </a:lnTo>
                  <a:lnTo>
                    <a:pt x="181356" y="873252"/>
                  </a:lnTo>
                  <a:lnTo>
                    <a:pt x="343662" y="873252"/>
                  </a:lnTo>
                  <a:lnTo>
                    <a:pt x="475488" y="965454"/>
                  </a:lnTo>
                  <a:lnTo>
                    <a:pt x="606552" y="873252"/>
                  </a:lnTo>
                  <a:lnTo>
                    <a:pt x="769620" y="873252"/>
                  </a:lnTo>
                  <a:lnTo>
                    <a:pt x="819912" y="724662"/>
                  </a:lnTo>
                  <a:lnTo>
                    <a:pt x="950976" y="632460"/>
                  </a:lnTo>
                  <a:close/>
                </a:path>
              </a:pathLst>
            </a:custGeom>
            <a:solidFill>
              <a:srgbClr val="C00000"/>
            </a:solidFill>
          </p:spPr>
          <p:txBody>
            <a:bodyPr wrap="square" lIns="0" tIns="0" rIns="0" bIns="0" rtlCol="0"/>
            <a:lstStyle/>
            <a:p>
              <a:endParaRPr/>
            </a:p>
          </p:txBody>
        </p:sp>
      </p:grpSp>
      <p:sp>
        <p:nvSpPr>
          <p:cNvPr id="19" name="object 19"/>
          <p:cNvSpPr txBox="1"/>
          <p:nvPr/>
        </p:nvSpPr>
        <p:spPr>
          <a:xfrm>
            <a:off x="9285870" y="2882138"/>
            <a:ext cx="643890" cy="506730"/>
          </a:xfrm>
          <a:prstGeom prst="rect">
            <a:avLst/>
          </a:prstGeom>
        </p:spPr>
        <p:txBody>
          <a:bodyPr vert="horz" wrap="square" lIns="0" tIns="11430" rIns="0" bIns="0" rtlCol="0">
            <a:spAutoFit/>
          </a:bodyPr>
          <a:lstStyle/>
          <a:p>
            <a:pPr marL="12700" marR="5080" indent="8255">
              <a:lnSpc>
                <a:spcPct val="101899"/>
              </a:lnSpc>
              <a:spcBef>
                <a:spcPts val="90"/>
              </a:spcBef>
            </a:pPr>
            <a:r>
              <a:rPr sz="1550" b="1" dirty="0">
                <a:solidFill>
                  <a:srgbClr val="FFFFFF"/>
                </a:solidFill>
                <a:latin typeface="Microsoft JhengHei"/>
                <a:cs typeface="Microsoft JhengHei"/>
              </a:rPr>
              <a:t>愛滋</a:t>
            </a:r>
            <a:r>
              <a:rPr sz="1550" b="1" spc="-50" dirty="0">
                <a:solidFill>
                  <a:srgbClr val="FFFFFF"/>
                </a:solidFill>
                <a:latin typeface="Microsoft JhengHei"/>
                <a:cs typeface="Microsoft JhengHei"/>
              </a:rPr>
              <a:t>病 </a:t>
            </a:r>
            <a:r>
              <a:rPr sz="1550" b="1" spc="-10" dirty="0">
                <a:solidFill>
                  <a:srgbClr val="FFFFFF"/>
                </a:solidFill>
                <a:latin typeface="Microsoft JhengHei"/>
                <a:cs typeface="Microsoft JhengHei"/>
              </a:rPr>
              <a:t>(AIDS)</a:t>
            </a:r>
            <a:endParaRPr sz="1550">
              <a:latin typeface="Microsoft JhengHei"/>
              <a:cs typeface="Microsoft JhengHei"/>
            </a:endParaRPr>
          </a:p>
        </p:txBody>
      </p:sp>
      <p:grpSp>
        <p:nvGrpSpPr>
          <p:cNvPr id="20" name="object 20"/>
          <p:cNvGrpSpPr/>
          <p:nvPr/>
        </p:nvGrpSpPr>
        <p:grpSpPr>
          <a:xfrm>
            <a:off x="2004707" y="1835657"/>
            <a:ext cx="6887845" cy="3442335"/>
            <a:chOff x="2004707" y="1835657"/>
            <a:chExt cx="6887845" cy="3442335"/>
          </a:xfrm>
        </p:grpSpPr>
        <p:pic>
          <p:nvPicPr>
            <p:cNvPr id="21" name="object 21"/>
            <p:cNvPicPr/>
            <p:nvPr/>
          </p:nvPicPr>
          <p:blipFill>
            <a:blip r:embed="rId6" cstate="print"/>
            <a:stretch>
              <a:fillRect/>
            </a:stretch>
          </p:blipFill>
          <p:spPr>
            <a:xfrm>
              <a:off x="3018167" y="2001773"/>
              <a:ext cx="803148" cy="408431"/>
            </a:xfrm>
            <a:prstGeom prst="rect">
              <a:avLst/>
            </a:prstGeom>
          </p:spPr>
        </p:pic>
        <p:pic>
          <p:nvPicPr>
            <p:cNvPr id="22" name="object 22"/>
            <p:cNvPicPr/>
            <p:nvPr/>
          </p:nvPicPr>
          <p:blipFill>
            <a:blip r:embed="rId7" cstate="print"/>
            <a:stretch>
              <a:fillRect/>
            </a:stretch>
          </p:blipFill>
          <p:spPr>
            <a:xfrm>
              <a:off x="2004707" y="4869941"/>
              <a:ext cx="428244" cy="407669"/>
            </a:xfrm>
            <a:prstGeom prst="rect">
              <a:avLst/>
            </a:prstGeom>
          </p:spPr>
        </p:pic>
        <p:pic>
          <p:nvPicPr>
            <p:cNvPr id="23" name="object 23"/>
            <p:cNvPicPr/>
            <p:nvPr/>
          </p:nvPicPr>
          <p:blipFill>
            <a:blip r:embed="rId8" cstate="print"/>
            <a:stretch>
              <a:fillRect/>
            </a:stretch>
          </p:blipFill>
          <p:spPr>
            <a:xfrm>
              <a:off x="7657211" y="1835657"/>
              <a:ext cx="1235202" cy="449580"/>
            </a:xfrm>
            <a:prstGeom prst="rect">
              <a:avLst/>
            </a:prstGeom>
          </p:spPr>
        </p:pic>
      </p:grpSp>
      <p:sp>
        <p:nvSpPr>
          <p:cNvPr id="24" name="object 24"/>
          <p:cNvSpPr txBox="1"/>
          <p:nvPr/>
        </p:nvSpPr>
        <p:spPr>
          <a:xfrm>
            <a:off x="2440819" y="5031739"/>
            <a:ext cx="382905" cy="266065"/>
          </a:xfrm>
          <a:prstGeom prst="rect">
            <a:avLst/>
          </a:prstGeom>
        </p:spPr>
        <p:txBody>
          <a:bodyPr vert="horz" wrap="square" lIns="0" tIns="15875" rIns="0" bIns="0" rtlCol="0">
            <a:spAutoFit/>
          </a:bodyPr>
          <a:lstStyle/>
          <a:p>
            <a:pPr marL="12700">
              <a:lnSpc>
                <a:spcPct val="100000"/>
              </a:lnSpc>
              <a:spcBef>
                <a:spcPts val="125"/>
              </a:spcBef>
            </a:pPr>
            <a:r>
              <a:rPr sz="1550" b="1" spc="-25" dirty="0">
                <a:solidFill>
                  <a:srgbClr val="C00000"/>
                </a:solidFill>
                <a:latin typeface="Microsoft JhengHei"/>
                <a:cs typeface="Microsoft JhengHei"/>
              </a:rPr>
              <a:t>HIV</a:t>
            </a:r>
            <a:endParaRPr sz="1550">
              <a:latin typeface="Microsoft JhengHei"/>
              <a:cs typeface="Microsoft JhengHei"/>
            </a:endParaRPr>
          </a:p>
        </p:txBody>
      </p:sp>
      <p:sp>
        <p:nvSpPr>
          <p:cNvPr id="25" name="object 25"/>
          <p:cNvSpPr txBox="1"/>
          <p:nvPr/>
        </p:nvSpPr>
        <p:spPr>
          <a:xfrm>
            <a:off x="285121" y="6297026"/>
            <a:ext cx="1519555" cy="233679"/>
          </a:xfrm>
          <a:prstGeom prst="rect">
            <a:avLst/>
          </a:prstGeom>
        </p:spPr>
        <p:txBody>
          <a:bodyPr vert="horz" wrap="square" lIns="0" tIns="27940" rIns="0" bIns="0" rtlCol="0">
            <a:spAutoFit/>
          </a:bodyPr>
          <a:lstStyle/>
          <a:p>
            <a:pPr marL="12700">
              <a:lnSpc>
                <a:spcPct val="100000"/>
              </a:lnSpc>
              <a:spcBef>
                <a:spcPts val="220"/>
              </a:spcBef>
            </a:pPr>
            <a:r>
              <a:rPr sz="1200" dirty="0">
                <a:solidFill>
                  <a:srgbClr val="202020"/>
                </a:solidFill>
                <a:latin typeface="Microsoft JhengHei"/>
                <a:cs typeface="Microsoft JhengHei"/>
              </a:rPr>
              <a:t>2003</a:t>
            </a:r>
            <a:r>
              <a:rPr sz="1200" spc="245" dirty="0">
                <a:solidFill>
                  <a:srgbClr val="202020"/>
                </a:solidFill>
                <a:latin typeface="Microsoft JhengHei"/>
                <a:cs typeface="Microsoft JhengHei"/>
              </a:rPr>
              <a:t> </a:t>
            </a:r>
            <a:r>
              <a:rPr sz="1200" dirty="0">
                <a:solidFill>
                  <a:srgbClr val="202020"/>
                </a:solidFill>
                <a:latin typeface="Microsoft JhengHei"/>
                <a:cs typeface="Microsoft JhengHei"/>
              </a:rPr>
              <a:t>Apr;3(4):343-</a:t>
            </a:r>
            <a:r>
              <a:rPr sz="1200" spc="-25" dirty="0">
                <a:solidFill>
                  <a:srgbClr val="202020"/>
                </a:solidFill>
                <a:latin typeface="Microsoft JhengHei"/>
                <a:cs typeface="Microsoft JhengHei"/>
              </a:rPr>
              <a:t>8.</a:t>
            </a:r>
            <a:endParaRPr sz="1200">
              <a:latin typeface="Microsoft JhengHei"/>
              <a:cs typeface="Microsoft JhengHei"/>
            </a:endParaRPr>
          </a:p>
        </p:txBody>
      </p:sp>
      <p:sp>
        <p:nvSpPr>
          <p:cNvPr id="26" name="object 26"/>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20</a:t>
            </a:r>
            <a:endParaRPr sz="1050">
              <a:latin typeface="Microsoft JhengHei"/>
              <a:cs typeface="Microsoft JhengHei"/>
            </a:endParaRPr>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55205" y="1606296"/>
            <a:ext cx="10038080" cy="5180330"/>
            <a:chOff x="655205" y="1606296"/>
            <a:chExt cx="10038080" cy="5180330"/>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2244737" y="2212848"/>
              <a:ext cx="6469610" cy="4332732"/>
            </a:xfrm>
            <a:prstGeom prst="rect">
              <a:avLst/>
            </a:prstGeom>
          </p:spPr>
        </p:pic>
        <p:sp>
          <p:nvSpPr>
            <p:cNvPr id="5" name="object 5"/>
            <p:cNvSpPr/>
            <p:nvPr/>
          </p:nvSpPr>
          <p:spPr>
            <a:xfrm>
              <a:off x="655205" y="1606296"/>
              <a:ext cx="9383395" cy="573405"/>
            </a:xfrm>
            <a:custGeom>
              <a:avLst/>
              <a:gdLst/>
              <a:ahLst/>
              <a:cxnLst/>
              <a:rect l="l" t="t" r="r" b="b"/>
              <a:pathLst>
                <a:path w="9383395" h="573405">
                  <a:moveTo>
                    <a:pt x="9383268" y="477012"/>
                  </a:moveTo>
                  <a:lnTo>
                    <a:pt x="9383268" y="95250"/>
                  </a:lnTo>
                  <a:lnTo>
                    <a:pt x="9375778" y="58185"/>
                  </a:lnTo>
                  <a:lnTo>
                    <a:pt x="9355359" y="27908"/>
                  </a:lnTo>
                  <a:lnTo>
                    <a:pt x="9325082" y="7489"/>
                  </a:lnTo>
                  <a:lnTo>
                    <a:pt x="9288018" y="0"/>
                  </a:lnTo>
                  <a:lnTo>
                    <a:pt x="96012" y="0"/>
                  </a:lnTo>
                  <a:lnTo>
                    <a:pt x="58507" y="7489"/>
                  </a:lnTo>
                  <a:lnTo>
                    <a:pt x="28003" y="27908"/>
                  </a:lnTo>
                  <a:lnTo>
                    <a:pt x="7500" y="58185"/>
                  </a:lnTo>
                  <a:lnTo>
                    <a:pt x="0" y="95250"/>
                  </a:lnTo>
                  <a:lnTo>
                    <a:pt x="0" y="477012"/>
                  </a:lnTo>
                  <a:lnTo>
                    <a:pt x="7500" y="514516"/>
                  </a:lnTo>
                  <a:lnTo>
                    <a:pt x="28003" y="545020"/>
                  </a:lnTo>
                  <a:lnTo>
                    <a:pt x="58507" y="565523"/>
                  </a:lnTo>
                  <a:lnTo>
                    <a:pt x="96012" y="573024"/>
                  </a:lnTo>
                  <a:lnTo>
                    <a:pt x="9288018" y="573024"/>
                  </a:lnTo>
                  <a:lnTo>
                    <a:pt x="9325082" y="565523"/>
                  </a:lnTo>
                  <a:lnTo>
                    <a:pt x="9355359" y="545020"/>
                  </a:lnTo>
                  <a:lnTo>
                    <a:pt x="9375778" y="514516"/>
                  </a:lnTo>
                  <a:lnTo>
                    <a:pt x="9383268" y="477012"/>
                  </a:lnTo>
                  <a:close/>
                </a:path>
              </a:pathLst>
            </a:custGeom>
            <a:solidFill>
              <a:srgbClr val="6D98A3"/>
            </a:solidFill>
          </p:spPr>
          <p:txBody>
            <a:bodyPr wrap="square" lIns="0" tIns="0" rIns="0" bIns="0" rtlCol="0"/>
            <a:lstStyle/>
            <a:p>
              <a:endParaRPr/>
            </a:p>
          </p:txBody>
        </p:sp>
      </p:grpSp>
      <p:sp>
        <p:nvSpPr>
          <p:cNvPr id="6" name="object 6"/>
          <p:cNvSpPr txBox="1">
            <a:spLocks noGrp="1"/>
          </p:cNvSpPr>
          <p:nvPr>
            <p:ph type="title"/>
          </p:nvPr>
        </p:nvSpPr>
        <p:spPr>
          <a:xfrm>
            <a:off x="2126113" y="1054100"/>
            <a:ext cx="6438900" cy="50673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2C778D"/>
                </a:solidFill>
              </a:rPr>
              <a:t>愛滋病毒感染已變成可控制的慢性病</a:t>
            </a:r>
          </a:p>
        </p:txBody>
      </p:sp>
      <p:sp>
        <p:nvSpPr>
          <p:cNvPr id="8" name="object 8"/>
          <p:cNvSpPr txBox="1"/>
          <p:nvPr/>
        </p:nvSpPr>
        <p:spPr>
          <a:xfrm>
            <a:off x="10366381" y="6339906"/>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21</a:t>
            </a:r>
            <a:endParaRPr sz="1050">
              <a:latin typeface="Microsoft JhengHei"/>
              <a:cs typeface="Microsoft JhengHei"/>
            </a:endParaRPr>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7" name="object 7"/>
          <p:cNvSpPr txBox="1"/>
          <p:nvPr/>
        </p:nvSpPr>
        <p:spPr>
          <a:xfrm>
            <a:off x="750703" y="1739899"/>
            <a:ext cx="9102725"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FFFFFF"/>
                </a:solidFill>
                <a:latin typeface="Microsoft JhengHei"/>
                <a:cs typeface="Microsoft JhengHei"/>
              </a:rPr>
              <a:t>雞尾酒療法問世後，HIV</a:t>
            </a:r>
            <a:r>
              <a:rPr sz="1750" b="1" spc="-5" dirty="0">
                <a:solidFill>
                  <a:srgbClr val="FFFFFF"/>
                </a:solidFill>
                <a:latin typeface="Microsoft JhengHei"/>
                <a:cs typeface="Microsoft JhengHei"/>
              </a:rPr>
              <a:t>感染者的死亡率大幅下降，愛滋已變成如同糖尿病般可控制的慢性病</a:t>
            </a:r>
            <a:endParaRPr sz="1750">
              <a:latin typeface="Microsoft JhengHei"/>
              <a:cs typeface="Microsoft JhengHe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3573913" y="1010666"/>
            <a:ext cx="354647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HIV</a:t>
            </a:r>
            <a:r>
              <a:rPr spc="-10" dirty="0">
                <a:solidFill>
                  <a:srgbClr val="FFFFFF"/>
                </a:solidFill>
              </a:rPr>
              <a:t>感染者治療方法</a:t>
            </a:r>
          </a:p>
        </p:txBody>
      </p:sp>
      <p:pic>
        <p:nvPicPr>
          <p:cNvPr id="5" name="object 5"/>
          <p:cNvPicPr/>
          <p:nvPr/>
        </p:nvPicPr>
        <p:blipFill>
          <a:blip r:embed="rId2" cstate="print"/>
          <a:stretch>
            <a:fillRect/>
          </a:stretch>
        </p:blipFill>
        <p:spPr>
          <a:xfrm>
            <a:off x="8949563" y="912875"/>
            <a:ext cx="1463802" cy="1463802"/>
          </a:xfrm>
          <a:prstGeom prst="rect">
            <a:avLst/>
          </a:prstGeom>
        </p:spPr>
      </p:pic>
      <p:sp>
        <p:nvSpPr>
          <p:cNvPr id="6" name="object 6"/>
          <p:cNvSpPr txBox="1"/>
          <p:nvPr/>
        </p:nvSpPr>
        <p:spPr>
          <a:xfrm>
            <a:off x="612020" y="1588710"/>
            <a:ext cx="8788400" cy="4068445"/>
          </a:xfrm>
          <a:prstGeom prst="rect">
            <a:avLst/>
          </a:prstGeom>
        </p:spPr>
        <p:txBody>
          <a:bodyPr vert="horz" wrap="square" lIns="0" tIns="212725" rIns="0" bIns="0" rtlCol="0">
            <a:spAutoFit/>
          </a:bodyPr>
          <a:lstStyle/>
          <a:p>
            <a:pPr marL="155575">
              <a:lnSpc>
                <a:spcPct val="100000"/>
              </a:lnSpc>
              <a:spcBef>
                <a:spcPts val="1675"/>
              </a:spcBef>
            </a:pPr>
            <a:r>
              <a:rPr sz="2450" b="1" dirty="0">
                <a:solidFill>
                  <a:srgbClr val="C55A11"/>
                </a:solidFill>
                <a:latin typeface="Microsoft JhengHei"/>
                <a:cs typeface="Microsoft JhengHei"/>
              </a:rPr>
              <a:t>高效能抗愛滋病毒治療</a:t>
            </a:r>
            <a:r>
              <a:rPr sz="2450" b="1" spc="-10" dirty="0">
                <a:solidFill>
                  <a:srgbClr val="093F5C"/>
                </a:solidFill>
                <a:latin typeface="Microsoft JhengHei"/>
                <a:cs typeface="Microsoft JhengHei"/>
              </a:rPr>
              <a:t>(HAART，</a:t>
            </a:r>
            <a:r>
              <a:rPr sz="2450" b="1" spc="-5" dirty="0">
                <a:solidFill>
                  <a:srgbClr val="093F5C"/>
                </a:solidFill>
                <a:latin typeface="Microsoft JhengHei"/>
                <a:cs typeface="Microsoft JhengHei"/>
              </a:rPr>
              <a:t>俗稱</a:t>
            </a:r>
            <a:r>
              <a:rPr sz="2450" b="1" dirty="0">
                <a:solidFill>
                  <a:srgbClr val="C55A11"/>
                </a:solidFill>
                <a:latin typeface="Microsoft JhengHei"/>
                <a:cs typeface="Microsoft JhengHei"/>
              </a:rPr>
              <a:t>雞尾酒療法</a:t>
            </a:r>
            <a:r>
              <a:rPr sz="2450" b="1" spc="-25" dirty="0">
                <a:solidFill>
                  <a:srgbClr val="093F5C"/>
                </a:solidFill>
                <a:latin typeface="Microsoft JhengHei"/>
                <a:cs typeface="Microsoft JhengHei"/>
              </a:rPr>
              <a:t>)：</a:t>
            </a:r>
            <a:endParaRPr sz="2450">
              <a:latin typeface="Microsoft JhengHei"/>
              <a:cs typeface="Microsoft JhengHei"/>
            </a:endParaRPr>
          </a:p>
          <a:p>
            <a:pPr marL="155575" marR="5080">
              <a:lnSpc>
                <a:spcPct val="150200"/>
              </a:lnSpc>
              <a:spcBef>
                <a:spcPts val="95"/>
              </a:spcBef>
            </a:pPr>
            <a:r>
              <a:rPr sz="2100" spc="-10" dirty="0">
                <a:solidFill>
                  <a:srgbClr val="C55A11"/>
                </a:solidFill>
                <a:latin typeface="Microsoft JhengHei"/>
                <a:cs typeface="Microsoft JhengHei"/>
              </a:rPr>
              <a:t>有效控制感染者血漿HIV病毒量</a:t>
            </a:r>
            <a:r>
              <a:rPr sz="2100" dirty="0">
                <a:solidFill>
                  <a:srgbClr val="093F5C"/>
                </a:solidFill>
                <a:latin typeface="Microsoft JhengHei"/>
                <a:cs typeface="Microsoft JhengHei"/>
              </a:rPr>
              <a:t>(plasma viral </a:t>
            </a:r>
            <a:r>
              <a:rPr sz="2100" spc="-10" dirty="0">
                <a:solidFill>
                  <a:srgbClr val="093F5C"/>
                </a:solidFill>
                <a:latin typeface="Microsoft JhengHei"/>
                <a:cs typeface="Microsoft JhengHei"/>
              </a:rPr>
              <a:t>load)、提高CD4</a:t>
            </a:r>
            <a:r>
              <a:rPr sz="2100" spc="-20" dirty="0">
                <a:solidFill>
                  <a:srgbClr val="093F5C"/>
                </a:solidFill>
                <a:latin typeface="Microsoft JhengHei"/>
                <a:cs typeface="Microsoft JhengHei"/>
              </a:rPr>
              <a:t>淋巴球數，</a:t>
            </a:r>
            <a:r>
              <a:rPr sz="2100" spc="-10" dirty="0">
                <a:solidFill>
                  <a:srgbClr val="093F5C"/>
                </a:solidFill>
                <a:latin typeface="Microsoft JhengHei"/>
                <a:cs typeface="Microsoft JhengHei"/>
              </a:rPr>
              <a:t>可大幅降低HIV</a:t>
            </a:r>
            <a:r>
              <a:rPr sz="2100" spc="-15" dirty="0">
                <a:solidFill>
                  <a:srgbClr val="093F5C"/>
                </a:solidFill>
                <a:latin typeface="Microsoft JhengHei"/>
                <a:cs typeface="Microsoft JhengHei"/>
              </a:rPr>
              <a:t>感染相關的伺機性感染、腫瘤與死亡風險。</a:t>
            </a:r>
            <a:endParaRPr sz="2100">
              <a:latin typeface="Microsoft JhengHei"/>
              <a:cs typeface="Microsoft JhengHei"/>
            </a:endParaRPr>
          </a:p>
          <a:p>
            <a:pPr marL="145415">
              <a:lnSpc>
                <a:spcPct val="100000"/>
              </a:lnSpc>
              <a:spcBef>
                <a:spcPts val="1475"/>
              </a:spcBef>
            </a:pPr>
            <a:r>
              <a:rPr sz="2450" b="1" dirty="0">
                <a:solidFill>
                  <a:srgbClr val="C55A11"/>
                </a:solidFill>
                <a:latin typeface="Microsoft JhengHei"/>
                <a:cs typeface="Microsoft JhengHei"/>
              </a:rPr>
              <a:t>及早發現HIV感染、及早治療、穩定服藥控制體內HIV</a:t>
            </a:r>
            <a:r>
              <a:rPr sz="2450" b="1" spc="-20" dirty="0">
                <a:solidFill>
                  <a:srgbClr val="C55A11"/>
                </a:solidFill>
                <a:latin typeface="Microsoft JhengHei"/>
                <a:cs typeface="Microsoft JhengHei"/>
              </a:rPr>
              <a:t>病毒量</a:t>
            </a:r>
            <a:endParaRPr sz="2450">
              <a:latin typeface="Microsoft JhengHei"/>
              <a:cs typeface="Microsoft JhengHei"/>
            </a:endParaRPr>
          </a:p>
          <a:p>
            <a:pPr marL="12700">
              <a:lnSpc>
                <a:spcPct val="100000"/>
              </a:lnSpc>
              <a:spcBef>
                <a:spcPts val="1355"/>
              </a:spcBef>
            </a:pPr>
            <a:r>
              <a:rPr sz="2100" dirty="0">
                <a:solidFill>
                  <a:srgbClr val="093F5C"/>
                </a:solidFill>
                <a:latin typeface="Microsoft JhengHei"/>
                <a:cs typeface="Microsoft JhengHei"/>
              </a:rPr>
              <a:t>→ 降低</a:t>
            </a:r>
            <a:r>
              <a:rPr sz="2100" spc="-10" dirty="0">
                <a:solidFill>
                  <a:srgbClr val="093F5C"/>
                </a:solidFill>
                <a:latin typeface="Microsoft JhengHei"/>
                <a:cs typeface="Microsoft JhengHei"/>
              </a:rPr>
              <a:t>HIV</a:t>
            </a:r>
            <a:r>
              <a:rPr sz="2100" spc="-15" dirty="0">
                <a:solidFill>
                  <a:srgbClr val="093F5C"/>
                </a:solidFill>
                <a:latin typeface="Microsoft JhengHei"/>
                <a:cs typeface="Microsoft JhengHei"/>
              </a:rPr>
              <a:t>傳播風險</a:t>
            </a:r>
            <a:endParaRPr sz="2100">
              <a:latin typeface="Microsoft JhengHei"/>
              <a:cs typeface="Microsoft JhengHei"/>
            </a:endParaRPr>
          </a:p>
          <a:p>
            <a:pPr marL="12700">
              <a:lnSpc>
                <a:spcPct val="100000"/>
              </a:lnSpc>
              <a:spcBef>
                <a:spcPts val="1270"/>
              </a:spcBef>
            </a:pPr>
            <a:r>
              <a:rPr sz="2100" spc="30" dirty="0">
                <a:solidFill>
                  <a:srgbClr val="093F5C"/>
                </a:solidFill>
                <a:latin typeface="Microsoft JhengHei"/>
                <a:cs typeface="Microsoft JhengHei"/>
              </a:rPr>
              <a:t>→ </a:t>
            </a:r>
            <a:r>
              <a:rPr sz="2100" spc="-10" dirty="0">
                <a:solidFill>
                  <a:srgbClr val="093F5C"/>
                </a:solidFill>
                <a:latin typeface="Microsoft JhengHei"/>
                <a:cs typeface="Microsoft JhengHei"/>
              </a:rPr>
              <a:t>HIV</a:t>
            </a:r>
            <a:r>
              <a:rPr sz="2100" spc="-15" dirty="0">
                <a:solidFill>
                  <a:srgbClr val="093F5C"/>
                </a:solidFill>
                <a:latin typeface="Microsoft JhengHei"/>
                <a:cs typeface="Microsoft JhengHei"/>
              </a:rPr>
              <a:t>感染者免疫功能保持正常運作</a:t>
            </a:r>
            <a:endParaRPr sz="2100">
              <a:latin typeface="Microsoft JhengHei"/>
              <a:cs typeface="Microsoft JhengHei"/>
            </a:endParaRPr>
          </a:p>
          <a:p>
            <a:pPr marL="413384" marR="4232910" indent="-401320">
              <a:lnSpc>
                <a:spcPct val="150200"/>
              </a:lnSpc>
            </a:pPr>
            <a:r>
              <a:rPr sz="2100" dirty="0">
                <a:solidFill>
                  <a:srgbClr val="093F5C"/>
                </a:solidFill>
                <a:latin typeface="Microsoft JhengHei"/>
                <a:cs typeface="Microsoft JhengHei"/>
              </a:rPr>
              <a:t>→ </a:t>
            </a:r>
            <a:r>
              <a:rPr sz="2100" spc="-10" dirty="0">
                <a:solidFill>
                  <a:srgbClr val="093F5C"/>
                </a:solidFill>
                <a:latin typeface="Microsoft JhengHei"/>
                <a:cs typeface="Microsoft JhengHei"/>
              </a:rPr>
              <a:t>HIV</a:t>
            </a:r>
            <a:r>
              <a:rPr sz="2100" spc="-15" dirty="0">
                <a:solidFill>
                  <a:srgbClr val="093F5C"/>
                </a:solidFill>
                <a:latin typeface="Microsoft JhengHei"/>
                <a:cs typeface="Microsoft JhengHei"/>
              </a:rPr>
              <a:t>雖無法治癒，但可透過藥物治療有效控制，降低發病及死亡風險</a:t>
            </a:r>
            <a:endParaRPr sz="2100">
              <a:latin typeface="Microsoft JhengHei"/>
              <a:cs typeface="Microsoft JhengHei"/>
            </a:endParaRPr>
          </a:p>
        </p:txBody>
      </p:sp>
      <p:sp>
        <p:nvSpPr>
          <p:cNvPr id="7" name="object 7"/>
          <p:cNvSpPr/>
          <p:nvPr/>
        </p:nvSpPr>
        <p:spPr>
          <a:xfrm>
            <a:off x="363359" y="1868423"/>
            <a:ext cx="279400" cy="281940"/>
          </a:xfrm>
          <a:custGeom>
            <a:avLst/>
            <a:gdLst/>
            <a:ahLst/>
            <a:cxnLst/>
            <a:rect l="l" t="t" r="r" b="b"/>
            <a:pathLst>
              <a:path w="279400" h="281939">
                <a:moveTo>
                  <a:pt x="278892" y="281939"/>
                </a:moveTo>
                <a:lnTo>
                  <a:pt x="278892" y="0"/>
                </a:lnTo>
                <a:lnTo>
                  <a:pt x="0" y="0"/>
                </a:lnTo>
                <a:lnTo>
                  <a:pt x="0" y="281939"/>
                </a:lnTo>
                <a:lnTo>
                  <a:pt x="33528" y="281939"/>
                </a:lnTo>
                <a:lnTo>
                  <a:pt x="33528" y="33527"/>
                </a:lnTo>
                <a:lnTo>
                  <a:pt x="35814" y="33527"/>
                </a:lnTo>
                <a:lnTo>
                  <a:pt x="35814" y="32765"/>
                </a:lnTo>
                <a:lnTo>
                  <a:pt x="246126" y="32765"/>
                </a:lnTo>
                <a:lnTo>
                  <a:pt x="246126" y="281939"/>
                </a:lnTo>
                <a:lnTo>
                  <a:pt x="278892" y="281939"/>
                </a:lnTo>
                <a:close/>
              </a:path>
              <a:path w="279400" h="281939">
                <a:moveTo>
                  <a:pt x="131826" y="281939"/>
                </a:moveTo>
                <a:lnTo>
                  <a:pt x="131826" y="248411"/>
                </a:lnTo>
                <a:lnTo>
                  <a:pt x="33528" y="248411"/>
                </a:lnTo>
                <a:lnTo>
                  <a:pt x="33528" y="281939"/>
                </a:lnTo>
                <a:lnTo>
                  <a:pt x="131826" y="281939"/>
                </a:lnTo>
                <a:close/>
              </a:path>
              <a:path w="279400" h="281939">
                <a:moveTo>
                  <a:pt x="238506" y="51815"/>
                </a:moveTo>
                <a:lnTo>
                  <a:pt x="192024" y="51815"/>
                </a:lnTo>
                <a:lnTo>
                  <a:pt x="174819" y="81164"/>
                </a:lnTo>
                <a:lnTo>
                  <a:pt x="160686" y="107727"/>
                </a:lnTo>
                <a:lnTo>
                  <a:pt x="147554" y="135290"/>
                </a:lnTo>
                <a:lnTo>
                  <a:pt x="133350" y="167639"/>
                </a:lnTo>
                <a:lnTo>
                  <a:pt x="117395" y="145839"/>
                </a:lnTo>
                <a:lnTo>
                  <a:pt x="101155" y="128682"/>
                </a:lnTo>
                <a:lnTo>
                  <a:pt x="80629" y="114811"/>
                </a:lnTo>
                <a:lnTo>
                  <a:pt x="51816" y="102869"/>
                </a:lnTo>
                <a:lnTo>
                  <a:pt x="37338" y="145541"/>
                </a:lnTo>
                <a:lnTo>
                  <a:pt x="69461" y="157972"/>
                </a:lnTo>
                <a:lnTo>
                  <a:pt x="94297" y="184403"/>
                </a:lnTo>
                <a:lnTo>
                  <a:pt x="114276" y="217122"/>
                </a:lnTo>
                <a:lnTo>
                  <a:pt x="131826" y="248411"/>
                </a:lnTo>
                <a:lnTo>
                  <a:pt x="131826" y="281939"/>
                </a:lnTo>
                <a:lnTo>
                  <a:pt x="135636" y="281939"/>
                </a:lnTo>
                <a:lnTo>
                  <a:pt x="135636" y="248411"/>
                </a:lnTo>
                <a:lnTo>
                  <a:pt x="158245" y="197977"/>
                </a:lnTo>
                <a:lnTo>
                  <a:pt x="183356" y="146113"/>
                </a:lnTo>
                <a:lnTo>
                  <a:pt x="210323" y="96250"/>
                </a:lnTo>
                <a:lnTo>
                  <a:pt x="238506" y="51815"/>
                </a:lnTo>
                <a:close/>
              </a:path>
              <a:path w="279400" h="281939">
                <a:moveTo>
                  <a:pt x="246126" y="281939"/>
                </a:moveTo>
                <a:lnTo>
                  <a:pt x="246126" y="51815"/>
                </a:lnTo>
                <a:lnTo>
                  <a:pt x="245364" y="51815"/>
                </a:lnTo>
                <a:lnTo>
                  <a:pt x="245364" y="248411"/>
                </a:lnTo>
                <a:lnTo>
                  <a:pt x="135636" y="248411"/>
                </a:lnTo>
                <a:lnTo>
                  <a:pt x="135636" y="281939"/>
                </a:lnTo>
                <a:lnTo>
                  <a:pt x="246126" y="281939"/>
                </a:lnTo>
                <a:close/>
              </a:path>
            </a:pathLst>
          </a:custGeom>
          <a:solidFill>
            <a:srgbClr val="2C778C"/>
          </a:solidFill>
        </p:spPr>
        <p:txBody>
          <a:bodyPr wrap="square" lIns="0" tIns="0" rIns="0" bIns="0" rtlCol="0"/>
          <a:lstStyle/>
          <a:p>
            <a:endParaRPr/>
          </a:p>
        </p:txBody>
      </p:sp>
      <p:sp>
        <p:nvSpPr>
          <p:cNvPr id="8" name="object 8"/>
          <p:cNvSpPr/>
          <p:nvPr/>
        </p:nvSpPr>
        <p:spPr>
          <a:xfrm>
            <a:off x="351929" y="3362705"/>
            <a:ext cx="279400" cy="281940"/>
          </a:xfrm>
          <a:custGeom>
            <a:avLst/>
            <a:gdLst/>
            <a:ahLst/>
            <a:cxnLst/>
            <a:rect l="l" t="t" r="r" b="b"/>
            <a:pathLst>
              <a:path w="279400" h="281939">
                <a:moveTo>
                  <a:pt x="278892" y="281939"/>
                </a:moveTo>
                <a:lnTo>
                  <a:pt x="278892" y="0"/>
                </a:lnTo>
                <a:lnTo>
                  <a:pt x="0" y="0"/>
                </a:lnTo>
                <a:lnTo>
                  <a:pt x="0" y="281939"/>
                </a:lnTo>
                <a:lnTo>
                  <a:pt x="33528" y="281939"/>
                </a:lnTo>
                <a:lnTo>
                  <a:pt x="33528" y="33527"/>
                </a:lnTo>
                <a:lnTo>
                  <a:pt x="35814" y="33527"/>
                </a:lnTo>
                <a:lnTo>
                  <a:pt x="35814" y="32765"/>
                </a:lnTo>
                <a:lnTo>
                  <a:pt x="246126" y="32765"/>
                </a:lnTo>
                <a:lnTo>
                  <a:pt x="246126" y="281939"/>
                </a:lnTo>
                <a:lnTo>
                  <a:pt x="278892" y="281939"/>
                </a:lnTo>
                <a:close/>
              </a:path>
              <a:path w="279400" h="281939">
                <a:moveTo>
                  <a:pt x="131826" y="281939"/>
                </a:moveTo>
                <a:lnTo>
                  <a:pt x="131826" y="248411"/>
                </a:lnTo>
                <a:lnTo>
                  <a:pt x="33528" y="248411"/>
                </a:lnTo>
                <a:lnTo>
                  <a:pt x="33528" y="281939"/>
                </a:lnTo>
                <a:lnTo>
                  <a:pt x="131826" y="281939"/>
                </a:lnTo>
                <a:close/>
              </a:path>
              <a:path w="279400" h="281939">
                <a:moveTo>
                  <a:pt x="238506" y="51815"/>
                </a:moveTo>
                <a:lnTo>
                  <a:pt x="192024" y="51815"/>
                </a:lnTo>
                <a:lnTo>
                  <a:pt x="174819" y="81152"/>
                </a:lnTo>
                <a:lnTo>
                  <a:pt x="160686" y="107632"/>
                </a:lnTo>
                <a:lnTo>
                  <a:pt x="147554" y="134969"/>
                </a:lnTo>
                <a:lnTo>
                  <a:pt x="133350" y="166877"/>
                </a:lnTo>
                <a:lnTo>
                  <a:pt x="117395" y="145518"/>
                </a:lnTo>
                <a:lnTo>
                  <a:pt x="101155" y="128587"/>
                </a:lnTo>
                <a:lnTo>
                  <a:pt x="80629" y="114800"/>
                </a:lnTo>
                <a:lnTo>
                  <a:pt x="51816" y="102869"/>
                </a:lnTo>
                <a:lnTo>
                  <a:pt x="37338" y="145541"/>
                </a:lnTo>
                <a:lnTo>
                  <a:pt x="69461" y="157972"/>
                </a:lnTo>
                <a:lnTo>
                  <a:pt x="94297" y="184403"/>
                </a:lnTo>
                <a:lnTo>
                  <a:pt x="114276" y="217122"/>
                </a:lnTo>
                <a:lnTo>
                  <a:pt x="131826" y="248411"/>
                </a:lnTo>
                <a:lnTo>
                  <a:pt x="131826" y="281939"/>
                </a:lnTo>
                <a:lnTo>
                  <a:pt x="135636" y="281939"/>
                </a:lnTo>
                <a:lnTo>
                  <a:pt x="135636" y="248411"/>
                </a:lnTo>
                <a:lnTo>
                  <a:pt x="158567" y="197977"/>
                </a:lnTo>
                <a:lnTo>
                  <a:pt x="183642" y="146113"/>
                </a:lnTo>
                <a:lnTo>
                  <a:pt x="210431" y="96250"/>
                </a:lnTo>
                <a:lnTo>
                  <a:pt x="238506" y="51815"/>
                </a:lnTo>
                <a:close/>
              </a:path>
              <a:path w="279400" h="281939">
                <a:moveTo>
                  <a:pt x="246126" y="281939"/>
                </a:moveTo>
                <a:lnTo>
                  <a:pt x="246126" y="51815"/>
                </a:lnTo>
                <a:lnTo>
                  <a:pt x="245364" y="51815"/>
                </a:lnTo>
                <a:lnTo>
                  <a:pt x="245364" y="248411"/>
                </a:lnTo>
                <a:lnTo>
                  <a:pt x="135636" y="248411"/>
                </a:lnTo>
                <a:lnTo>
                  <a:pt x="135636" y="281939"/>
                </a:lnTo>
                <a:lnTo>
                  <a:pt x="246126" y="281939"/>
                </a:lnTo>
                <a:close/>
              </a:path>
            </a:pathLst>
          </a:custGeom>
          <a:solidFill>
            <a:srgbClr val="2C778C"/>
          </a:solidFill>
        </p:spPr>
        <p:txBody>
          <a:bodyPr wrap="square" lIns="0" tIns="0" rIns="0" bIns="0" rtlCol="0"/>
          <a:lstStyle/>
          <a:p>
            <a:endParaRPr/>
          </a:p>
        </p:txBody>
      </p:sp>
      <p:pic>
        <p:nvPicPr>
          <p:cNvPr id="9" name="object 9"/>
          <p:cNvPicPr/>
          <p:nvPr/>
        </p:nvPicPr>
        <p:blipFill>
          <a:blip r:embed="rId3" cstate="print"/>
          <a:stretch>
            <a:fillRect/>
          </a:stretch>
        </p:blipFill>
        <p:spPr>
          <a:xfrm>
            <a:off x="5985395" y="3818335"/>
            <a:ext cx="4194809" cy="2738810"/>
          </a:xfrm>
          <a:prstGeom prst="rect">
            <a:avLst/>
          </a:prstGeom>
        </p:spPr>
      </p:pic>
      <p:sp>
        <p:nvSpPr>
          <p:cNvPr id="10" name="object 10"/>
          <p:cNvSpPr txBox="1"/>
          <p:nvPr/>
        </p:nvSpPr>
        <p:spPr>
          <a:xfrm>
            <a:off x="13087" y="6346188"/>
            <a:ext cx="6425565" cy="500380"/>
          </a:xfrm>
          <a:prstGeom prst="rect">
            <a:avLst/>
          </a:prstGeom>
        </p:spPr>
        <p:txBody>
          <a:bodyPr vert="horz" wrap="square" lIns="0" tIns="16510" rIns="0" bIns="0" rtlCol="0">
            <a:spAutoFit/>
          </a:bodyPr>
          <a:lstStyle/>
          <a:p>
            <a:pPr marL="2289175">
              <a:lnSpc>
                <a:spcPts val="1105"/>
              </a:lnSpc>
              <a:spcBef>
                <a:spcPts val="130"/>
              </a:spcBef>
            </a:pPr>
            <a:r>
              <a:rPr sz="1200" dirty="0">
                <a:latin typeface="Microsoft JhengHei"/>
                <a:cs typeface="Microsoft JhengHei"/>
              </a:rPr>
              <a:t>https://clinicalinfo.hiv.gov/en/glossary/viral-</a:t>
            </a:r>
            <a:r>
              <a:rPr sz="1200" spc="-10" dirty="0">
                <a:latin typeface="Microsoft JhengHei"/>
                <a:cs typeface="Microsoft JhengHei"/>
              </a:rPr>
              <a:t>suppression</a:t>
            </a:r>
            <a:endParaRPr sz="1200">
              <a:latin typeface="Microsoft JhengHei"/>
              <a:cs typeface="Microsoft JhengHei"/>
            </a:endParaRPr>
          </a:p>
          <a:p>
            <a:pPr marL="12700">
              <a:lnSpc>
                <a:spcPts val="2605"/>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1" name="object 11"/>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22</a:t>
            </a:r>
            <a:endParaRPr sz="1050">
              <a:latin typeface="Microsoft JhengHei"/>
              <a:cs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2461393" y="937514"/>
            <a:ext cx="5816600" cy="560705"/>
          </a:xfrm>
          <a:prstGeom prst="rect">
            <a:avLst/>
          </a:prstGeom>
        </p:spPr>
        <p:txBody>
          <a:bodyPr vert="horz" wrap="square" lIns="0" tIns="13970" rIns="0" bIns="0" rtlCol="0">
            <a:spAutoFit/>
          </a:bodyPr>
          <a:lstStyle/>
          <a:p>
            <a:pPr marL="12700">
              <a:lnSpc>
                <a:spcPct val="100000"/>
              </a:lnSpc>
              <a:spcBef>
                <a:spcPts val="110"/>
              </a:spcBef>
            </a:pPr>
            <a:r>
              <a:rPr sz="3500" spc="-15" dirty="0">
                <a:solidFill>
                  <a:srgbClr val="FFFFFF"/>
                </a:solidFill>
              </a:rPr>
              <a:t>醫療照護服務、提升醫療品質</a:t>
            </a:r>
            <a:endParaRPr sz="3500"/>
          </a:p>
        </p:txBody>
      </p:sp>
      <p:grpSp>
        <p:nvGrpSpPr>
          <p:cNvPr id="5" name="object 5"/>
          <p:cNvGrpSpPr/>
          <p:nvPr/>
        </p:nvGrpSpPr>
        <p:grpSpPr>
          <a:xfrm>
            <a:off x="1044587" y="3665982"/>
            <a:ext cx="8446770" cy="2482215"/>
            <a:chOff x="1044587" y="3665982"/>
            <a:chExt cx="8446770" cy="2482215"/>
          </a:xfrm>
        </p:grpSpPr>
        <p:sp>
          <p:nvSpPr>
            <p:cNvPr id="6" name="object 6"/>
            <p:cNvSpPr/>
            <p:nvPr/>
          </p:nvSpPr>
          <p:spPr>
            <a:xfrm>
              <a:off x="1044587" y="4376940"/>
              <a:ext cx="8446770" cy="1771014"/>
            </a:xfrm>
            <a:custGeom>
              <a:avLst/>
              <a:gdLst/>
              <a:ahLst/>
              <a:cxnLst/>
              <a:rect l="l" t="t" r="r" b="b"/>
              <a:pathLst>
                <a:path w="8446770" h="1771014">
                  <a:moveTo>
                    <a:pt x="8446770" y="0"/>
                  </a:moveTo>
                  <a:lnTo>
                    <a:pt x="4166616" y="0"/>
                  </a:lnTo>
                  <a:lnTo>
                    <a:pt x="4166616" y="15240"/>
                  </a:lnTo>
                  <a:lnTo>
                    <a:pt x="0" y="15240"/>
                  </a:lnTo>
                  <a:lnTo>
                    <a:pt x="0" y="1770888"/>
                  </a:lnTo>
                  <a:lnTo>
                    <a:pt x="4188714" y="1770888"/>
                  </a:lnTo>
                  <a:lnTo>
                    <a:pt x="4188714" y="1756410"/>
                  </a:lnTo>
                  <a:lnTo>
                    <a:pt x="8446770" y="1756410"/>
                  </a:lnTo>
                  <a:lnTo>
                    <a:pt x="8446770" y="0"/>
                  </a:lnTo>
                  <a:close/>
                </a:path>
              </a:pathLst>
            </a:custGeom>
            <a:solidFill>
              <a:srgbClr val="6D98A3"/>
            </a:solidFill>
          </p:spPr>
          <p:txBody>
            <a:bodyPr wrap="square" lIns="0" tIns="0" rIns="0" bIns="0" rtlCol="0"/>
            <a:lstStyle/>
            <a:p>
              <a:endParaRPr/>
            </a:p>
          </p:txBody>
        </p:sp>
        <p:sp>
          <p:nvSpPr>
            <p:cNvPr id="7" name="object 7"/>
            <p:cNvSpPr/>
            <p:nvPr/>
          </p:nvSpPr>
          <p:spPr>
            <a:xfrm>
              <a:off x="5216538" y="4440186"/>
              <a:ext cx="33655" cy="1708150"/>
            </a:xfrm>
            <a:custGeom>
              <a:avLst/>
              <a:gdLst/>
              <a:ahLst/>
              <a:cxnLst/>
              <a:rect l="l" t="t" r="r" b="b"/>
              <a:pathLst>
                <a:path w="33654" h="1708150">
                  <a:moveTo>
                    <a:pt x="33528" y="1637538"/>
                  </a:moveTo>
                  <a:lnTo>
                    <a:pt x="0" y="1637538"/>
                  </a:lnTo>
                  <a:lnTo>
                    <a:pt x="0" y="1707642"/>
                  </a:lnTo>
                  <a:lnTo>
                    <a:pt x="33528" y="1707642"/>
                  </a:lnTo>
                  <a:lnTo>
                    <a:pt x="33528" y="1637538"/>
                  </a:lnTo>
                  <a:close/>
                </a:path>
                <a:path w="33654" h="1708150">
                  <a:moveTo>
                    <a:pt x="33528" y="1403604"/>
                  </a:moveTo>
                  <a:lnTo>
                    <a:pt x="0" y="1403604"/>
                  </a:lnTo>
                  <a:lnTo>
                    <a:pt x="0" y="1536954"/>
                  </a:lnTo>
                  <a:lnTo>
                    <a:pt x="33528" y="1536954"/>
                  </a:lnTo>
                  <a:lnTo>
                    <a:pt x="33528" y="1403604"/>
                  </a:lnTo>
                  <a:close/>
                </a:path>
                <a:path w="33654" h="1708150">
                  <a:moveTo>
                    <a:pt x="33528" y="1169670"/>
                  </a:moveTo>
                  <a:lnTo>
                    <a:pt x="0" y="1169670"/>
                  </a:lnTo>
                  <a:lnTo>
                    <a:pt x="0" y="1303020"/>
                  </a:lnTo>
                  <a:lnTo>
                    <a:pt x="33528" y="1303020"/>
                  </a:lnTo>
                  <a:lnTo>
                    <a:pt x="33528" y="1169670"/>
                  </a:lnTo>
                  <a:close/>
                </a:path>
                <a:path w="33654" h="1708150">
                  <a:moveTo>
                    <a:pt x="33528" y="935736"/>
                  </a:moveTo>
                  <a:lnTo>
                    <a:pt x="0" y="935736"/>
                  </a:lnTo>
                  <a:lnTo>
                    <a:pt x="0" y="1069848"/>
                  </a:lnTo>
                  <a:lnTo>
                    <a:pt x="33528" y="1069848"/>
                  </a:lnTo>
                  <a:lnTo>
                    <a:pt x="33528" y="935736"/>
                  </a:lnTo>
                  <a:close/>
                </a:path>
                <a:path w="33654" h="1708150">
                  <a:moveTo>
                    <a:pt x="33528" y="701802"/>
                  </a:moveTo>
                  <a:lnTo>
                    <a:pt x="0" y="701802"/>
                  </a:lnTo>
                  <a:lnTo>
                    <a:pt x="0" y="835914"/>
                  </a:lnTo>
                  <a:lnTo>
                    <a:pt x="33528" y="835914"/>
                  </a:lnTo>
                  <a:lnTo>
                    <a:pt x="33528" y="701802"/>
                  </a:lnTo>
                  <a:close/>
                </a:path>
                <a:path w="33654" h="1708150">
                  <a:moveTo>
                    <a:pt x="33528" y="467868"/>
                  </a:moveTo>
                  <a:lnTo>
                    <a:pt x="0" y="467868"/>
                  </a:lnTo>
                  <a:lnTo>
                    <a:pt x="0" y="601980"/>
                  </a:lnTo>
                  <a:lnTo>
                    <a:pt x="33528" y="601980"/>
                  </a:lnTo>
                  <a:lnTo>
                    <a:pt x="33528" y="467868"/>
                  </a:lnTo>
                  <a:close/>
                </a:path>
                <a:path w="33654" h="1708150">
                  <a:moveTo>
                    <a:pt x="33528" y="233934"/>
                  </a:moveTo>
                  <a:lnTo>
                    <a:pt x="0" y="233934"/>
                  </a:lnTo>
                  <a:lnTo>
                    <a:pt x="0" y="368046"/>
                  </a:lnTo>
                  <a:lnTo>
                    <a:pt x="33528" y="368046"/>
                  </a:lnTo>
                  <a:lnTo>
                    <a:pt x="33528" y="233934"/>
                  </a:lnTo>
                  <a:close/>
                </a:path>
                <a:path w="33654" h="1708150">
                  <a:moveTo>
                    <a:pt x="33528" y="0"/>
                  </a:moveTo>
                  <a:lnTo>
                    <a:pt x="0" y="0"/>
                  </a:lnTo>
                  <a:lnTo>
                    <a:pt x="0" y="134112"/>
                  </a:lnTo>
                  <a:lnTo>
                    <a:pt x="33528" y="134112"/>
                  </a:lnTo>
                  <a:lnTo>
                    <a:pt x="33528" y="0"/>
                  </a:lnTo>
                  <a:close/>
                </a:path>
              </a:pathLst>
            </a:custGeom>
            <a:solidFill>
              <a:srgbClr val="034D41"/>
            </a:solidFill>
          </p:spPr>
          <p:txBody>
            <a:bodyPr wrap="square" lIns="0" tIns="0" rIns="0" bIns="0" rtlCol="0"/>
            <a:lstStyle/>
            <a:p>
              <a:endParaRPr/>
            </a:p>
          </p:txBody>
        </p:sp>
        <p:sp>
          <p:nvSpPr>
            <p:cNvPr id="8" name="object 8"/>
            <p:cNvSpPr/>
            <p:nvPr/>
          </p:nvSpPr>
          <p:spPr>
            <a:xfrm>
              <a:off x="1044587" y="3665994"/>
              <a:ext cx="8446770" cy="774700"/>
            </a:xfrm>
            <a:custGeom>
              <a:avLst/>
              <a:gdLst/>
              <a:ahLst/>
              <a:cxnLst/>
              <a:rect l="l" t="t" r="r" b="b"/>
              <a:pathLst>
                <a:path w="8446770" h="774700">
                  <a:moveTo>
                    <a:pt x="8446770" y="411480"/>
                  </a:moveTo>
                  <a:lnTo>
                    <a:pt x="4719675" y="411480"/>
                  </a:lnTo>
                  <a:lnTo>
                    <a:pt x="4490466" y="0"/>
                  </a:lnTo>
                  <a:lnTo>
                    <a:pt x="4293692" y="411480"/>
                  </a:lnTo>
                  <a:lnTo>
                    <a:pt x="0" y="411480"/>
                  </a:lnTo>
                  <a:lnTo>
                    <a:pt x="0" y="774192"/>
                  </a:lnTo>
                  <a:lnTo>
                    <a:pt x="8446770" y="774192"/>
                  </a:lnTo>
                  <a:lnTo>
                    <a:pt x="8446770" y="411480"/>
                  </a:lnTo>
                  <a:close/>
                </a:path>
              </a:pathLst>
            </a:custGeom>
            <a:solidFill>
              <a:srgbClr val="6D98A3"/>
            </a:solidFill>
          </p:spPr>
          <p:txBody>
            <a:bodyPr wrap="square" lIns="0" tIns="0" rIns="0" bIns="0" rtlCol="0"/>
            <a:lstStyle/>
            <a:p>
              <a:endParaRPr/>
            </a:p>
          </p:txBody>
        </p:sp>
      </p:grpSp>
      <p:sp>
        <p:nvSpPr>
          <p:cNvPr id="9" name="object 9"/>
          <p:cNvSpPr txBox="1"/>
          <p:nvPr/>
        </p:nvSpPr>
        <p:spPr>
          <a:xfrm>
            <a:off x="3009779" y="4077715"/>
            <a:ext cx="4527550" cy="346710"/>
          </a:xfrm>
          <a:prstGeom prst="rect">
            <a:avLst/>
          </a:prstGeom>
        </p:spPr>
        <p:txBody>
          <a:bodyPr vert="horz" wrap="square" lIns="0" tIns="13335" rIns="0" bIns="0" rtlCol="0">
            <a:spAutoFit/>
          </a:bodyPr>
          <a:lstStyle/>
          <a:p>
            <a:pPr>
              <a:lnSpc>
                <a:spcPct val="100000"/>
              </a:lnSpc>
              <a:spcBef>
                <a:spcPts val="105"/>
              </a:spcBef>
            </a:pPr>
            <a:r>
              <a:rPr sz="2100" b="1" spc="-35" dirty="0">
                <a:solidFill>
                  <a:srgbClr val="FFFFFF"/>
                </a:solidFill>
                <a:latin typeface="Microsoft JhengHei"/>
                <a:cs typeface="Microsoft JhengHei"/>
              </a:rPr>
              <a:t>抗愛滋三合⼀處方</a:t>
            </a:r>
            <a:r>
              <a:rPr sz="2100" b="1" spc="-20" dirty="0">
                <a:solidFill>
                  <a:srgbClr val="FFFFFF"/>
                </a:solidFill>
                <a:latin typeface="Microsoft JhengHei"/>
                <a:cs typeface="Microsoft JhengHei"/>
              </a:rPr>
              <a:t>(</a:t>
            </a:r>
            <a:r>
              <a:rPr sz="2100" b="1" spc="-35" dirty="0">
                <a:solidFill>
                  <a:srgbClr val="FFFFFF"/>
                </a:solidFill>
                <a:latin typeface="Microsoft JhengHei"/>
                <a:cs typeface="Microsoft JhengHei"/>
              </a:rPr>
              <a:t>每日</a:t>
            </a:r>
            <a:r>
              <a:rPr sz="2100" b="1" spc="-25" dirty="0">
                <a:solidFill>
                  <a:srgbClr val="FFFFFF"/>
                </a:solidFill>
                <a:latin typeface="Microsoft JhengHei"/>
                <a:cs typeface="Microsoft JhengHei"/>
              </a:rPr>
              <a:t>1</a:t>
            </a:r>
            <a:r>
              <a:rPr sz="2100" b="1" spc="-35" dirty="0">
                <a:solidFill>
                  <a:srgbClr val="FFFFFF"/>
                </a:solidFill>
                <a:latin typeface="Microsoft JhengHei"/>
                <a:cs typeface="Microsoft JhengHei"/>
              </a:rPr>
              <a:t>次、每次</a:t>
            </a:r>
            <a:r>
              <a:rPr sz="2100" b="1" spc="-25" dirty="0">
                <a:solidFill>
                  <a:srgbClr val="FFFFFF"/>
                </a:solidFill>
                <a:latin typeface="Microsoft JhengHei"/>
                <a:cs typeface="Microsoft JhengHei"/>
              </a:rPr>
              <a:t>1</a:t>
            </a:r>
            <a:r>
              <a:rPr sz="2100" b="1" spc="-35" dirty="0">
                <a:solidFill>
                  <a:srgbClr val="FFFFFF"/>
                </a:solidFill>
                <a:latin typeface="Microsoft JhengHei"/>
                <a:cs typeface="Microsoft JhengHei"/>
              </a:rPr>
              <a:t>錠</a:t>
            </a:r>
            <a:r>
              <a:rPr sz="2100" b="1" spc="-50" dirty="0">
                <a:solidFill>
                  <a:srgbClr val="FFFFFF"/>
                </a:solidFill>
                <a:latin typeface="Microsoft JhengHei"/>
                <a:cs typeface="Microsoft JhengHei"/>
              </a:rPr>
              <a:t>)</a:t>
            </a:r>
            <a:endParaRPr sz="2100">
              <a:latin typeface="Microsoft JhengHei"/>
              <a:cs typeface="Microsoft JhengHei"/>
            </a:endParaRPr>
          </a:p>
        </p:txBody>
      </p:sp>
      <p:sp>
        <p:nvSpPr>
          <p:cNvPr id="10" name="object 10"/>
          <p:cNvSpPr/>
          <p:nvPr/>
        </p:nvSpPr>
        <p:spPr>
          <a:xfrm>
            <a:off x="1869071" y="4452365"/>
            <a:ext cx="946150" cy="654050"/>
          </a:xfrm>
          <a:custGeom>
            <a:avLst/>
            <a:gdLst/>
            <a:ahLst/>
            <a:cxnLst/>
            <a:rect l="l" t="t" r="r" b="b"/>
            <a:pathLst>
              <a:path w="946150" h="654050">
                <a:moveTo>
                  <a:pt x="945641" y="326898"/>
                </a:moveTo>
                <a:lnTo>
                  <a:pt x="472440" y="0"/>
                </a:lnTo>
                <a:lnTo>
                  <a:pt x="0" y="326898"/>
                </a:lnTo>
                <a:lnTo>
                  <a:pt x="236220" y="326898"/>
                </a:lnTo>
                <a:lnTo>
                  <a:pt x="236220" y="653796"/>
                </a:lnTo>
                <a:lnTo>
                  <a:pt x="709422" y="653796"/>
                </a:lnTo>
                <a:lnTo>
                  <a:pt x="709422" y="326898"/>
                </a:lnTo>
                <a:lnTo>
                  <a:pt x="945641" y="326898"/>
                </a:lnTo>
                <a:close/>
              </a:path>
            </a:pathLst>
          </a:custGeom>
          <a:solidFill>
            <a:srgbClr val="FFE699"/>
          </a:solidFill>
        </p:spPr>
        <p:txBody>
          <a:bodyPr wrap="square" lIns="0" tIns="0" rIns="0" bIns="0" rtlCol="0"/>
          <a:lstStyle/>
          <a:p>
            <a:endParaRPr/>
          </a:p>
        </p:txBody>
      </p:sp>
      <p:sp>
        <p:nvSpPr>
          <p:cNvPr id="11" name="object 11"/>
          <p:cNvSpPr txBox="1"/>
          <p:nvPr/>
        </p:nvSpPr>
        <p:spPr>
          <a:xfrm>
            <a:off x="2121287" y="4617973"/>
            <a:ext cx="457834" cy="292735"/>
          </a:xfrm>
          <a:prstGeom prst="rect">
            <a:avLst/>
          </a:prstGeom>
        </p:spPr>
        <p:txBody>
          <a:bodyPr vert="horz" wrap="square" lIns="0" tIns="12700" rIns="0" bIns="0" rtlCol="0">
            <a:spAutoFit/>
          </a:bodyPr>
          <a:lstStyle/>
          <a:p>
            <a:pPr>
              <a:lnSpc>
                <a:spcPct val="100000"/>
              </a:lnSpc>
              <a:spcBef>
                <a:spcPts val="100"/>
              </a:spcBef>
            </a:pPr>
            <a:r>
              <a:rPr sz="1750" b="1" spc="-25" dirty="0">
                <a:solidFill>
                  <a:srgbClr val="C00000"/>
                </a:solidFill>
                <a:latin typeface="Microsoft JhengHei"/>
                <a:cs typeface="Microsoft JhengHei"/>
              </a:rPr>
              <a:t>提升</a:t>
            </a:r>
            <a:endParaRPr sz="1750">
              <a:latin typeface="Microsoft JhengHei"/>
              <a:cs typeface="Microsoft JhengHei"/>
            </a:endParaRPr>
          </a:p>
        </p:txBody>
      </p:sp>
      <p:sp>
        <p:nvSpPr>
          <p:cNvPr id="12" name="object 12"/>
          <p:cNvSpPr txBox="1"/>
          <p:nvPr/>
        </p:nvSpPr>
        <p:spPr>
          <a:xfrm>
            <a:off x="3199517" y="4589924"/>
            <a:ext cx="1350010" cy="1470025"/>
          </a:xfrm>
          <a:prstGeom prst="rect">
            <a:avLst/>
          </a:prstGeom>
        </p:spPr>
        <p:txBody>
          <a:bodyPr vert="horz" wrap="square" lIns="0" tIns="12700" rIns="0" bIns="0" rtlCol="0">
            <a:spAutoFit/>
          </a:bodyPr>
          <a:lstStyle/>
          <a:p>
            <a:pPr marR="5080" algn="just">
              <a:lnSpc>
                <a:spcPct val="150400"/>
              </a:lnSpc>
              <a:spcBef>
                <a:spcPts val="100"/>
              </a:spcBef>
            </a:pPr>
            <a:r>
              <a:rPr sz="2100" b="1" spc="-10" dirty="0">
                <a:solidFill>
                  <a:srgbClr val="FFFFFF"/>
                </a:solidFill>
                <a:latin typeface="Microsoft JhengHei"/>
                <a:cs typeface="Microsoft JhengHei"/>
              </a:rPr>
              <a:t>用藥安全性服藥順從性</a:t>
            </a:r>
            <a:r>
              <a:rPr sz="2100" b="1" spc="-15" dirty="0">
                <a:solidFill>
                  <a:srgbClr val="FFFFFF"/>
                </a:solidFill>
                <a:latin typeface="Microsoft JhengHei"/>
                <a:cs typeface="Microsoft JhengHei"/>
              </a:rPr>
              <a:t>用藥比例</a:t>
            </a:r>
            <a:endParaRPr sz="2100">
              <a:latin typeface="Microsoft JhengHei"/>
              <a:cs typeface="Microsoft JhengHei"/>
            </a:endParaRPr>
          </a:p>
        </p:txBody>
      </p:sp>
      <p:sp>
        <p:nvSpPr>
          <p:cNvPr id="13" name="object 13"/>
          <p:cNvSpPr txBox="1"/>
          <p:nvPr/>
        </p:nvSpPr>
        <p:spPr>
          <a:xfrm>
            <a:off x="6926466" y="4587650"/>
            <a:ext cx="815340" cy="1470025"/>
          </a:xfrm>
          <a:prstGeom prst="rect">
            <a:avLst/>
          </a:prstGeom>
        </p:spPr>
        <p:txBody>
          <a:bodyPr vert="horz" wrap="square" lIns="0" tIns="12700" rIns="0" bIns="0" rtlCol="0">
            <a:spAutoFit/>
          </a:bodyPr>
          <a:lstStyle/>
          <a:p>
            <a:pPr marR="5080" algn="just">
              <a:lnSpc>
                <a:spcPct val="150400"/>
              </a:lnSpc>
              <a:spcBef>
                <a:spcPts val="100"/>
              </a:spcBef>
            </a:pPr>
            <a:r>
              <a:rPr sz="2100" b="1" spc="-20" dirty="0">
                <a:solidFill>
                  <a:srgbClr val="FFFFFF"/>
                </a:solidFill>
                <a:latin typeface="Microsoft JhengHei"/>
                <a:cs typeface="Microsoft JhengHei"/>
              </a:rPr>
              <a:t>副作用抗藥性併發症</a:t>
            </a:r>
            <a:endParaRPr sz="2100">
              <a:latin typeface="Microsoft JhengHei"/>
              <a:cs typeface="Microsoft JhengHei"/>
            </a:endParaRPr>
          </a:p>
        </p:txBody>
      </p:sp>
      <p:sp>
        <p:nvSpPr>
          <p:cNvPr id="14" name="object 14"/>
          <p:cNvSpPr/>
          <p:nvPr/>
        </p:nvSpPr>
        <p:spPr>
          <a:xfrm>
            <a:off x="5401703" y="4457700"/>
            <a:ext cx="971550" cy="661035"/>
          </a:xfrm>
          <a:custGeom>
            <a:avLst/>
            <a:gdLst/>
            <a:ahLst/>
            <a:cxnLst/>
            <a:rect l="l" t="t" r="r" b="b"/>
            <a:pathLst>
              <a:path w="971550" h="661035">
                <a:moveTo>
                  <a:pt x="971550" y="329945"/>
                </a:moveTo>
                <a:lnTo>
                  <a:pt x="728472" y="329945"/>
                </a:lnTo>
                <a:lnTo>
                  <a:pt x="728472" y="0"/>
                </a:lnTo>
                <a:lnTo>
                  <a:pt x="242315" y="0"/>
                </a:lnTo>
                <a:lnTo>
                  <a:pt x="242315" y="329945"/>
                </a:lnTo>
                <a:lnTo>
                  <a:pt x="0" y="329945"/>
                </a:lnTo>
                <a:lnTo>
                  <a:pt x="485394" y="660653"/>
                </a:lnTo>
                <a:lnTo>
                  <a:pt x="971550" y="329945"/>
                </a:lnTo>
                <a:close/>
              </a:path>
            </a:pathLst>
          </a:custGeom>
          <a:solidFill>
            <a:srgbClr val="FFE699"/>
          </a:solidFill>
        </p:spPr>
        <p:txBody>
          <a:bodyPr wrap="square" lIns="0" tIns="0" rIns="0" bIns="0" rtlCol="0"/>
          <a:lstStyle/>
          <a:p>
            <a:endParaRPr/>
          </a:p>
        </p:txBody>
      </p:sp>
      <p:sp>
        <p:nvSpPr>
          <p:cNvPr id="15" name="object 15"/>
          <p:cNvSpPr txBox="1"/>
          <p:nvPr/>
        </p:nvSpPr>
        <p:spPr>
          <a:xfrm>
            <a:off x="5665349" y="4617973"/>
            <a:ext cx="457834" cy="292735"/>
          </a:xfrm>
          <a:prstGeom prst="rect">
            <a:avLst/>
          </a:prstGeom>
        </p:spPr>
        <p:txBody>
          <a:bodyPr vert="horz" wrap="square" lIns="0" tIns="12700" rIns="0" bIns="0" rtlCol="0">
            <a:spAutoFit/>
          </a:bodyPr>
          <a:lstStyle/>
          <a:p>
            <a:pPr>
              <a:lnSpc>
                <a:spcPct val="100000"/>
              </a:lnSpc>
              <a:spcBef>
                <a:spcPts val="100"/>
              </a:spcBef>
            </a:pPr>
            <a:r>
              <a:rPr sz="1750" b="1" spc="-25" dirty="0">
                <a:solidFill>
                  <a:srgbClr val="C00000"/>
                </a:solidFill>
                <a:latin typeface="Microsoft JhengHei"/>
                <a:cs typeface="Microsoft JhengHei"/>
              </a:rPr>
              <a:t>降低</a:t>
            </a:r>
            <a:endParaRPr sz="1750">
              <a:latin typeface="Microsoft JhengHei"/>
              <a:cs typeface="Microsoft JhengHei"/>
            </a:endParaRPr>
          </a:p>
        </p:txBody>
      </p:sp>
      <p:grpSp>
        <p:nvGrpSpPr>
          <p:cNvPr id="16" name="object 16"/>
          <p:cNvGrpSpPr/>
          <p:nvPr/>
        </p:nvGrpSpPr>
        <p:grpSpPr>
          <a:xfrm>
            <a:off x="427272" y="1924050"/>
            <a:ext cx="8286115" cy="4106545"/>
            <a:chOff x="427272" y="1924050"/>
            <a:chExt cx="8286115" cy="4106545"/>
          </a:xfrm>
        </p:grpSpPr>
        <p:sp>
          <p:nvSpPr>
            <p:cNvPr id="17" name="object 17"/>
            <p:cNvSpPr/>
            <p:nvPr/>
          </p:nvSpPr>
          <p:spPr>
            <a:xfrm>
              <a:off x="2871863" y="4847094"/>
              <a:ext cx="3994785" cy="1183640"/>
            </a:xfrm>
            <a:custGeom>
              <a:avLst/>
              <a:gdLst/>
              <a:ahLst/>
              <a:cxnLst/>
              <a:rect l="l" t="t" r="r" b="b"/>
              <a:pathLst>
                <a:path w="3994784" h="1183639">
                  <a:moveTo>
                    <a:pt x="278892" y="466344"/>
                  </a:moveTo>
                  <a:lnTo>
                    <a:pt x="246126" y="466344"/>
                  </a:lnTo>
                  <a:lnTo>
                    <a:pt x="246126" y="493776"/>
                  </a:lnTo>
                  <a:lnTo>
                    <a:pt x="246126" y="509016"/>
                  </a:lnTo>
                  <a:lnTo>
                    <a:pt x="245364" y="509016"/>
                  </a:lnTo>
                  <a:lnTo>
                    <a:pt x="245364" y="671322"/>
                  </a:lnTo>
                  <a:lnTo>
                    <a:pt x="135636" y="671322"/>
                  </a:lnTo>
                  <a:lnTo>
                    <a:pt x="158559" y="629780"/>
                  </a:lnTo>
                  <a:lnTo>
                    <a:pt x="183642" y="587019"/>
                  </a:lnTo>
                  <a:lnTo>
                    <a:pt x="210426" y="545833"/>
                  </a:lnTo>
                  <a:lnTo>
                    <a:pt x="238506" y="509016"/>
                  </a:lnTo>
                  <a:lnTo>
                    <a:pt x="192024" y="509016"/>
                  </a:lnTo>
                  <a:lnTo>
                    <a:pt x="174815" y="533209"/>
                  </a:lnTo>
                  <a:lnTo>
                    <a:pt x="160680" y="555205"/>
                  </a:lnTo>
                  <a:lnTo>
                    <a:pt x="147548" y="577913"/>
                  </a:lnTo>
                  <a:lnTo>
                    <a:pt x="133350" y="604266"/>
                  </a:lnTo>
                  <a:lnTo>
                    <a:pt x="117386" y="586498"/>
                  </a:lnTo>
                  <a:lnTo>
                    <a:pt x="101155" y="572452"/>
                  </a:lnTo>
                  <a:lnTo>
                    <a:pt x="80619" y="560971"/>
                  </a:lnTo>
                  <a:lnTo>
                    <a:pt x="51816" y="550926"/>
                  </a:lnTo>
                  <a:lnTo>
                    <a:pt x="38100" y="585978"/>
                  </a:lnTo>
                  <a:lnTo>
                    <a:pt x="69773" y="596633"/>
                  </a:lnTo>
                  <a:lnTo>
                    <a:pt x="94386" y="618642"/>
                  </a:lnTo>
                  <a:lnTo>
                    <a:pt x="114287" y="645655"/>
                  </a:lnTo>
                  <a:lnTo>
                    <a:pt x="131826" y="671322"/>
                  </a:lnTo>
                  <a:lnTo>
                    <a:pt x="33528" y="671322"/>
                  </a:lnTo>
                  <a:lnTo>
                    <a:pt x="33528" y="493776"/>
                  </a:lnTo>
                  <a:lnTo>
                    <a:pt x="246126" y="493776"/>
                  </a:lnTo>
                  <a:lnTo>
                    <a:pt x="246126" y="466344"/>
                  </a:lnTo>
                  <a:lnTo>
                    <a:pt x="0" y="466344"/>
                  </a:lnTo>
                  <a:lnTo>
                    <a:pt x="0" y="698754"/>
                  </a:lnTo>
                  <a:lnTo>
                    <a:pt x="33528" y="698754"/>
                  </a:lnTo>
                  <a:lnTo>
                    <a:pt x="131826" y="698754"/>
                  </a:lnTo>
                  <a:lnTo>
                    <a:pt x="135636" y="698754"/>
                  </a:lnTo>
                  <a:lnTo>
                    <a:pt x="246126" y="698754"/>
                  </a:lnTo>
                  <a:lnTo>
                    <a:pt x="278892" y="698754"/>
                  </a:lnTo>
                  <a:lnTo>
                    <a:pt x="278892" y="466344"/>
                  </a:lnTo>
                  <a:close/>
                </a:path>
                <a:path w="3994784" h="1183639">
                  <a:moveTo>
                    <a:pt x="278892" y="0"/>
                  </a:moveTo>
                  <a:lnTo>
                    <a:pt x="246126" y="0"/>
                  </a:lnTo>
                  <a:lnTo>
                    <a:pt x="246126" y="27432"/>
                  </a:lnTo>
                  <a:lnTo>
                    <a:pt x="246126" y="42672"/>
                  </a:lnTo>
                  <a:lnTo>
                    <a:pt x="245364" y="42672"/>
                  </a:lnTo>
                  <a:lnTo>
                    <a:pt x="245364" y="204978"/>
                  </a:lnTo>
                  <a:lnTo>
                    <a:pt x="135636" y="204978"/>
                  </a:lnTo>
                  <a:lnTo>
                    <a:pt x="158559" y="163436"/>
                  </a:lnTo>
                  <a:lnTo>
                    <a:pt x="183642" y="120675"/>
                  </a:lnTo>
                  <a:lnTo>
                    <a:pt x="210426" y="79489"/>
                  </a:lnTo>
                  <a:lnTo>
                    <a:pt x="238506" y="42672"/>
                  </a:lnTo>
                  <a:lnTo>
                    <a:pt x="192024" y="42672"/>
                  </a:lnTo>
                  <a:lnTo>
                    <a:pt x="174815" y="67195"/>
                  </a:lnTo>
                  <a:lnTo>
                    <a:pt x="160680" y="89154"/>
                  </a:lnTo>
                  <a:lnTo>
                    <a:pt x="147548" y="111671"/>
                  </a:lnTo>
                  <a:lnTo>
                    <a:pt x="133350" y="137922"/>
                  </a:lnTo>
                  <a:lnTo>
                    <a:pt x="117386" y="120167"/>
                  </a:lnTo>
                  <a:lnTo>
                    <a:pt x="101155" y="106197"/>
                  </a:lnTo>
                  <a:lnTo>
                    <a:pt x="80619" y="94945"/>
                  </a:lnTo>
                  <a:lnTo>
                    <a:pt x="51816" y="85344"/>
                  </a:lnTo>
                  <a:lnTo>
                    <a:pt x="38100" y="120396"/>
                  </a:lnTo>
                  <a:lnTo>
                    <a:pt x="69773" y="130606"/>
                  </a:lnTo>
                  <a:lnTo>
                    <a:pt x="94386" y="152400"/>
                  </a:lnTo>
                  <a:lnTo>
                    <a:pt x="114287" y="179324"/>
                  </a:lnTo>
                  <a:lnTo>
                    <a:pt x="131826" y="204978"/>
                  </a:lnTo>
                  <a:lnTo>
                    <a:pt x="33528" y="204978"/>
                  </a:lnTo>
                  <a:lnTo>
                    <a:pt x="33528" y="27432"/>
                  </a:lnTo>
                  <a:lnTo>
                    <a:pt x="246126" y="27432"/>
                  </a:lnTo>
                  <a:lnTo>
                    <a:pt x="246126" y="0"/>
                  </a:lnTo>
                  <a:lnTo>
                    <a:pt x="0" y="0"/>
                  </a:lnTo>
                  <a:lnTo>
                    <a:pt x="0" y="232410"/>
                  </a:lnTo>
                  <a:lnTo>
                    <a:pt x="33528" y="232410"/>
                  </a:lnTo>
                  <a:lnTo>
                    <a:pt x="131826" y="232410"/>
                  </a:lnTo>
                  <a:lnTo>
                    <a:pt x="135636" y="232410"/>
                  </a:lnTo>
                  <a:lnTo>
                    <a:pt x="246126" y="232410"/>
                  </a:lnTo>
                  <a:lnTo>
                    <a:pt x="278892" y="232410"/>
                  </a:lnTo>
                  <a:lnTo>
                    <a:pt x="278892" y="0"/>
                  </a:lnTo>
                  <a:close/>
                </a:path>
                <a:path w="3994784" h="1183639">
                  <a:moveTo>
                    <a:pt x="288036" y="950214"/>
                  </a:moveTo>
                  <a:lnTo>
                    <a:pt x="254508" y="950214"/>
                  </a:lnTo>
                  <a:lnTo>
                    <a:pt x="254508" y="977646"/>
                  </a:lnTo>
                  <a:lnTo>
                    <a:pt x="254508" y="1155192"/>
                  </a:lnTo>
                  <a:lnTo>
                    <a:pt x="144780" y="1155192"/>
                  </a:lnTo>
                  <a:lnTo>
                    <a:pt x="167386" y="1113650"/>
                  </a:lnTo>
                  <a:lnTo>
                    <a:pt x="192493" y="1070889"/>
                  </a:lnTo>
                  <a:lnTo>
                    <a:pt x="219456" y="1029703"/>
                  </a:lnTo>
                  <a:lnTo>
                    <a:pt x="247650" y="992886"/>
                  </a:lnTo>
                  <a:lnTo>
                    <a:pt x="201168" y="992886"/>
                  </a:lnTo>
                  <a:lnTo>
                    <a:pt x="183629" y="1017079"/>
                  </a:lnTo>
                  <a:lnTo>
                    <a:pt x="169443" y="1039075"/>
                  </a:lnTo>
                  <a:lnTo>
                    <a:pt x="156260" y="1061783"/>
                  </a:lnTo>
                  <a:lnTo>
                    <a:pt x="141732" y="1088136"/>
                  </a:lnTo>
                  <a:lnTo>
                    <a:pt x="125895" y="1070368"/>
                  </a:lnTo>
                  <a:lnTo>
                    <a:pt x="109918" y="1056322"/>
                  </a:lnTo>
                  <a:lnTo>
                    <a:pt x="89649" y="1044841"/>
                  </a:lnTo>
                  <a:lnTo>
                    <a:pt x="60960" y="1034796"/>
                  </a:lnTo>
                  <a:lnTo>
                    <a:pt x="46482" y="1069848"/>
                  </a:lnTo>
                  <a:lnTo>
                    <a:pt x="78600" y="1080503"/>
                  </a:lnTo>
                  <a:lnTo>
                    <a:pt x="103441" y="1102512"/>
                  </a:lnTo>
                  <a:lnTo>
                    <a:pt x="123418" y="1129525"/>
                  </a:lnTo>
                  <a:lnTo>
                    <a:pt x="140970" y="1155192"/>
                  </a:lnTo>
                  <a:lnTo>
                    <a:pt x="42672" y="1155192"/>
                  </a:lnTo>
                  <a:lnTo>
                    <a:pt x="42672" y="977646"/>
                  </a:lnTo>
                  <a:lnTo>
                    <a:pt x="254508" y="977646"/>
                  </a:lnTo>
                  <a:lnTo>
                    <a:pt x="254508" y="950214"/>
                  </a:lnTo>
                  <a:lnTo>
                    <a:pt x="9144" y="950214"/>
                  </a:lnTo>
                  <a:lnTo>
                    <a:pt x="9144" y="1182624"/>
                  </a:lnTo>
                  <a:lnTo>
                    <a:pt x="42672" y="1182624"/>
                  </a:lnTo>
                  <a:lnTo>
                    <a:pt x="140970" y="1182624"/>
                  </a:lnTo>
                  <a:lnTo>
                    <a:pt x="144780" y="1182624"/>
                  </a:lnTo>
                  <a:lnTo>
                    <a:pt x="254508" y="1182624"/>
                  </a:lnTo>
                  <a:lnTo>
                    <a:pt x="288036" y="1182624"/>
                  </a:lnTo>
                  <a:lnTo>
                    <a:pt x="288036" y="950214"/>
                  </a:lnTo>
                  <a:close/>
                </a:path>
                <a:path w="3994784" h="1183639">
                  <a:moveTo>
                    <a:pt x="3994391" y="950214"/>
                  </a:moveTo>
                  <a:lnTo>
                    <a:pt x="3961625" y="950214"/>
                  </a:lnTo>
                  <a:lnTo>
                    <a:pt x="3961625" y="977646"/>
                  </a:lnTo>
                  <a:lnTo>
                    <a:pt x="3961625" y="1155192"/>
                  </a:lnTo>
                  <a:lnTo>
                    <a:pt x="3851897" y="1155192"/>
                  </a:lnTo>
                  <a:lnTo>
                    <a:pt x="3874490" y="1113663"/>
                  </a:lnTo>
                  <a:lnTo>
                    <a:pt x="3899522" y="1070991"/>
                  </a:lnTo>
                  <a:lnTo>
                    <a:pt x="3926255" y="1030033"/>
                  </a:lnTo>
                  <a:lnTo>
                    <a:pt x="3954005" y="993648"/>
                  </a:lnTo>
                  <a:lnTo>
                    <a:pt x="3908285" y="993648"/>
                  </a:lnTo>
                  <a:lnTo>
                    <a:pt x="3890746" y="1017739"/>
                  </a:lnTo>
                  <a:lnTo>
                    <a:pt x="3876560" y="1039558"/>
                  </a:lnTo>
                  <a:lnTo>
                    <a:pt x="3863378" y="1062228"/>
                  </a:lnTo>
                  <a:lnTo>
                    <a:pt x="3848849" y="1088898"/>
                  </a:lnTo>
                  <a:lnTo>
                    <a:pt x="3832885" y="1070698"/>
                  </a:lnTo>
                  <a:lnTo>
                    <a:pt x="3816654" y="1056513"/>
                  </a:lnTo>
                  <a:lnTo>
                    <a:pt x="3796119" y="1045171"/>
                  </a:lnTo>
                  <a:lnTo>
                    <a:pt x="3767315" y="1035558"/>
                  </a:lnTo>
                  <a:lnTo>
                    <a:pt x="3753599" y="1070610"/>
                  </a:lnTo>
                  <a:lnTo>
                    <a:pt x="3785387" y="1081138"/>
                  </a:lnTo>
                  <a:lnTo>
                    <a:pt x="3810177" y="1102893"/>
                  </a:lnTo>
                  <a:lnTo>
                    <a:pt x="3830104" y="1129652"/>
                  </a:lnTo>
                  <a:lnTo>
                    <a:pt x="3847325" y="1155192"/>
                  </a:lnTo>
                  <a:lnTo>
                    <a:pt x="3749027" y="1155192"/>
                  </a:lnTo>
                  <a:lnTo>
                    <a:pt x="3749027" y="978408"/>
                  </a:lnTo>
                  <a:lnTo>
                    <a:pt x="3752075" y="978408"/>
                  </a:lnTo>
                  <a:lnTo>
                    <a:pt x="3752075" y="977646"/>
                  </a:lnTo>
                  <a:lnTo>
                    <a:pt x="3961625" y="977646"/>
                  </a:lnTo>
                  <a:lnTo>
                    <a:pt x="3961625" y="950214"/>
                  </a:lnTo>
                  <a:lnTo>
                    <a:pt x="3716261" y="950214"/>
                  </a:lnTo>
                  <a:lnTo>
                    <a:pt x="3716261" y="1183386"/>
                  </a:lnTo>
                  <a:lnTo>
                    <a:pt x="3749027" y="1183386"/>
                  </a:lnTo>
                  <a:lnTo>
                    <a:pt x="3847325" y="1183386"/>
                  </a:lnTo>
                  <a:lnTo>
                    <a:pt x="3851897" y="1183386"/>
                  </a:lnTo>
                  <a:lnTo>
                    <a:pt x="3961625" y="1183386"/>
                  </a:lnTo>
                  <a:lnTo>
                    <a:pt x="3994391" y="1183386"/>
                  </a:lnTo>
                  <a:lnTo>
                    <a:pt x="3994391" y="950214"/>
                  </a:lnTo>
                  <a:close/>
                </a:path>
                <a:path w="3994784" h="1183639">
                  <a:moveTo>
                    <a:pt x="3994391" y="466344"/>
                  </a:moveTo>
                  <a:lnTo>
                    <a:pt x="3961625" y="466344"/>
                  </a:lnTo>
                  <a:lnTo>
                    <a:pt x="3961625" y="493776"/>
                  </a:lnTo>
                  <a:lnTo>
                    <a:pt x="3961625" y="671322"/>
                  </a:lnTo>
                  <a:lnTo>
                    <a:pt x="3851897" y="671322"/>
                  </a:lnTo>
                  <a:lnTo>
                    <a:pt x="3874490" y="629780"/>
                  </a:lnTo>
                  <a:lnTo>
                    <a:pt x="3899522" y="587019"/>
                  </a:lnTo>
                  <a:lnTo>
                    <a:pt x="3926255" y="545833"/>
                  </a:lnTo>
                  <a:lnTo>
                    <a:pt x="3954005" y="509016"/>
                  </a:lnTo>
                  <a:lnTo>
                    <a:pt x="3908285" y="509016"/>
                  </a:lnTo>
                  <a:lnTo>
                    <a:pt x="3890746" y="533209"/>
                  </a:lnTo>
                  <a:lnTo>
                    <a:pt x="3876560" y="555205"/>
                  </a:lnTo>
                  <a:lnTo>
                    <a:pt x="3863378" y="577913"/>
                  </a:lnTo>
                  <a:lnTo>
                    <a:pt x="3848849" y="604266"/>
                  </a:lnTo>
                  <a:lnTo>
                    <a:pt x="3832885" y="586498"/>
                  </a:lnTo>
                  <a:lnTo>
                    <a:pt x="3816654" y="572452"/>
                  </a:lnTo>
                  <a:lnTo>
                    <a:pt x="3796119" y="560971"/>
                  </a:lnTo>
                  <a:lnTo>
                    <a:pt x="3767315" y="550926"/>
                  </a:lnTo>
                  <a:lnTo>
                    <a:pt x="3753599" y="585978"/>
                  </a:lnTo>
                  <a:lnTo>
                    <a:pt x="3785387" y="596633"/>
                  </a:lnTo>
                  <a:lnTo>
                    <a:pt x="3810177" y="618642"/>
                  </a:lnTo>
                  <a:lnTo>
                    <a:pt x="3830104" y="645655"/>
                  </a:lnTo>
                  <a:lnTo>
                    <a:pt x="3847325" y="671322"/>
                  </a:lnTo>
                  <a:lnTo>
                    <a:pt x="3749027" y="671322"/>
                  </a:lnTo>
                  <a:lnTo>
                    <a:pt x="3749027" y="493776"/>
                  </a:lnTo>
                  <a:lnTo>
                    <a:pt x="3961625" y="493776"/>
                  </a:lnTo>
                  <a:lnTo>
                    <a:pt x="3961625" y="466344"/>
                  </a:lnTo>
                  <a:lnTo>
                    <a:pt x="3716261" y="466344"/>
                  </a:lnTo>
                  <a:lnTo>
                    <a:pt x="3716261" y="698754"/>
                  </a:lnTo>
                  <a:lnTo>
                    <a:pt x="3749027" y="698754"/>
                  </a:lnTo>
                  <a:lnTo>
                    <a:pt x="3847325" y="698754"/>
                  </a:lnTo>
                  <a:lnTo>
                    <a:pt x="3851897" y="698754"/>
                  </a:lnTo>
                  <a:lnTo>
                    <a:pt x="3961625" y="698754"/>
                  </a:lnTo>
                  <a:lnTo>
                    <a:pt x="3994391" y="698754"/>
                  </a:lnTo>
                  <a:lnTo>
                    <a:pt x="3994391" y="466344"/>
                  </a:lnTo>
                  <a:close/>
                </a:path>
                <a:path w="3994784" h="1183639">
                  <a:moveTo>
                    <a:pt x="3994391" y="0"/>
                  </a:moveTo>
                  <a:lnTo>
                    <a:pt x="3961625" y="0"/>
                  </a:lnTo>
                  <a:lnTo>
                    <a:pt x="3961625" y="27432"/>
                  </a:lnTo>
                  <a:lnTo>
                    <a:pt x="3961625" y="204978"/>
                  </a:lnTo>
                  <a:lnTo>
                    <a:pt x="3851897" y="204978"/>
                  </a:lnTo>
                  <a:lnTo>
                    <a:pt x="3874490" y="163436"/>
                  </a:lnTo>
                  <a:lnTo>
                    <a:pt x="3899522" y="120675"/>
                  </a:lnTo>
                  <a:lnTo>
                    <a:pt x="3926255" y="79489"/>
                  </a:lnTo>
                  <a:lnTo>
                    <a:pt x="3954005" y="42672"/>
                  </a:lnTo>
                  <a:lnTo>
                    <a:pt x="3908285" y="42672"/>
                  </a:lnTo>
                  <a:lnTo>
                    <a:pt x="3890746" y="67195"/>
                  </a:lnTo>
                  <a:lnTo>
                    <a:pt x="3876560" y="89154"/>
                  </a:lnTo>
                  <a:lnTo>
                    <a:pt x="3863378" y="111671"/>
                  </a:lnTo>
                  <a:lnTo>
                    <a:pt x="3848849" y="137922"/>
                  </a:lnTo>
                  <a:lnTo>
                    <a:pt x="3832885" y="120167"/>
                  </a:lnTo>
                  <a:lnTo>
                    <a:pt x="3816654" y="106197"/>
                  </a:lnTo>
                  <a:lnTo>
                    <a:pt x="3796119" y="94945"/>
                  </a:lnTo>
                  <a:lnTo>
                    <a:pt x="3767315" y="85344"/>
                  </a:lnTo>
                  <a:lnTo>
                    <a:pt x="3753599" y="120396"/>
                  </a:lnTo>
                  <a:lnTo>
                    <a:pt x="3785387" y="130606"/>
                  </a:lnTo>
                  <a:lnTo>
                    <a:pt x="3810177" y="152400"/>
                  </a:lnTo>
                  <a:lnTo>
                    <a:pt x="3830104" y="179324"/>
                  </a:lnTo>
                  <a:lnTo>
                    <a:pt x="3847325" y="204978"/>
                  </a:lnTo>
                  <a:lnTo>
                    <a:pt x="3749027" y="204978"/>
                  </a:lnTo>
                  <a:lnTo>
                    <a:pt x="3749027" y="27432"/>
                  </a:lnTo>
                  <a:lnTo>
                    <a:pt x="3961625" y="27432"/>
                  </a:lnTo>
                  <a:lnTo>
                    <a:pt x="3961625" y="0"/>
                  </a:lnTo>
                  <a:lnTo>
                    <a:pt x="3716261" y="0"/>
                  </a:lnTo>
                  <a:lnTo>
                    <a:pt x="3716261" y="232410"/>
                  </a:lnTo>
                  <a:lnTo>
                    <a:pt x="3749027" y="232410"/>
                  </a:lnTo>
                  <a:lnTo>
                    <a:pt x="3847325" y="232410"/>
                  </a:lnTo>
                  <a:lnTo>
                    <a:pt x="3851897" y="232410"/>
                  </a:lnTo>
                  <a:lnTo>
                    <a:pt x="3961625" y="232410"/>
                  </a:lnTo>
                  <a:lnTo>
                    <a:pt x="3994391" y="232410"/>
                  </a:lnTo>
                  <a:lnTo>
                    <a:pt x="3994391" y="0"/>
                  </a:lnTo>
                  <a:close/>
                </a:path>
              </a:pathLst>
            </a:custGeom>
            <a:solidFill>
              <a:srgbClr val="2C778C"/>
            </a:solidFill>
          </p:spPr>
          <p:txBody>
            <a:bodyPr wrap="square" lIns="0" tIns="0" rIns="0" bIns="0" rtlCol="0"/>
            <a:lstStyle/>
            <a:p>
              <a:endParaRPr/>
            </a:p>
          </p:txBody>
        </p:sp>
        <p:sp>
          <p:nvSpPr>
            <p:cNvPr id="18" name="object 18"/>
            <p:cNvSpPr/>
            <p:nvPr/>
          </p:nvSpPr>
          <p:spPr>
            <a:xfrm>
              <a:off x="875423" y="1924050"/>
              <a:ext cx="173355" cy="77470"/>
            </a:xfrm>
            <a:custGeom>
              <a:avLst/>
              <a:gdLst/>
              <a:ahLst/>
              <a:cxnLst/>
              <a:rect l="l" t="t" r="r" b="b"/>
              <a:pathLst>
                <a:path w="173355" h="77469">
                  <a:moveTo>
                    <a:pt x="172974" y="64770"/>
                  </a:moveTo>
                  <a:lnTo>
                    <a:pt x="171199" y="46482"/>
                  </a:lnTo>
                  <a:lnTo>
                    <a:pt x="169164" y="12192"/>
                  </a:lnTo>
                  <a:lnTo>
                    <a:pt x="168402" y="7620"/>
                  </a:lnTo>
                  <a:lnTo>
                    <a:pt x="166878" y="3810"/>
                  </a:lnTo>
                  <a:lnTo>
                    <a:pt x="163830" y="762"/>
                  </a:lnTo>
                  <a:lnTo>
                    <a:pt x="141732" y="762"/>
                  </a:lnTo>
                  <a:lnTo>
                    <a:pt x="134112" y="3048"/>
                  </a:lnTo>
                  <a:lnTo>
                    <a:pt x="126492" y="0"/>
                  </a:lnTo>
                  <a:lnTo>
                    <a:pt x="119634" y="2286"/>
                  </a:lnTo>
                  <a:lnTo>
                    <a:pt x="22860" y="6096"/>
                  </a:lnTo>
                  <a:lnTo>
                    <a:pt x="10751" y="7012"/>
                  </a:lnTo>
                  <a:lnTo>
                    <a:pt x="4286" y="9429"/>
                  </a:lnTo>
                  <a:lnTo>
                    <a:pt x="1964" y="14561"/>
                  </a:lnTo>
                  <a:lnTo>
                    <a:pt x="2286" y="23622"/>
                  </a:lnTo>
                  <a:lnTo>
                    <a:pt x="762" y="31242"/>
                  </a:lnTo>
                  <a:lnTo>
                    <a:pt x="0" y="38100"/>
                  </a:lnTo>
                  <a:lnTo>
                    <a:pt x="762" y="44958"/>
                  </a:lnTo>
                  <a:lnTo>
                    <a:pt x="762" y="59436"/>
                  </a:lnTo>
                  <a:lnTo>
                    <a:pt x="1869" y="67639"/>
                  </a:lnTo>
                  <a:lnTo>
                    <a:pt x="5619" y="73056"/>
                  </a:lnTo>
                  <a:lnTo>
                    <a:pt x="12656" y="76045"/>
                  </a:lnTo>
                  <a:lnTo>
                    <a:pt x="23622" y="76962"/>
                  </a:lnTo>
                  <a:lnTo>
                    <a:pt x="36885" y="76711"/>
                  </a:lnTo>
                  <a:lnTo>
                    <a:pt x="76962" y="74676"/>
                  </a:lnTo>
                  <a:lnTo>
                    <a:pt x="92964" y="74676"/>
                  </a:lnTo>
                  <a:lnTo>
                    <a:pt x="100584" y="71628"/>
                  </a:lnTo>
                  <a:lnTo>
                    <a:pt x="115443" y="70615"/>
                  </a:lnTo>
                  <a:lnTo>
                    <a:pt x="160020" y="68580"/>
                  </a:lnTo>
                  <a:lnTo>
                    <a:pt x="169164" y="67818"/>
                  </a:lnTo>
                  <a:lnTo>
                    <a:pt x="172974" y="64770"/>
                  </a:lnTo>
                  <a:close/>
                </a:path>
              </a:pathLst>
            </a:custGeom>
            <a:solidFill>
              <a:srgbClr val="3C5D67"/>
            </a:solidFill>
          </p:spPr>
          <p:txBody>
            <a:bodyPr wrap="square" lIns="0" tIns="0" rIns="0" bIns="0" rtlCol="0"/>
            <a:lstStyle/>
            <a:p>
              <a:endParaRPr/>
            </a:p>
          </p:txBody>
        </p:sp>
        <p:sp>
          <p:nvSpPr>
            <p:cNvPr id="19" name="object 19"/>
            <p:cNvSpPr/>
            <p:nvPr/>
          </p:nvSpPr>
          <p:spPr>
            <a:xfrm>
              <a:off x="995057" y="1924811"/>
              <a:ext cx="22225" cy="5715"/>
            </a:xfrm>
            <a:custGeom>
              <a:avLst/>
              <a:gdLst/>
              <a:ahLst/>
              <a:cxnLst/>
              <a:rect l="l" t="t" r="r" b="b"/>
              <a:pathLst>
                <a:path w="22225" h="5714">
                  <a:moveTo>
                    <a:pt x="22097" y="0"/>
                  </a:moveTo>
                  <a:lnTo>
                    <a:pt x="0" y="0"/>
                  </a:lnTo>
                  <a:lnTo>
                    <a:pt x="0" y="2286"/>
                  </a:lnTo>
                  <a:lnTo>
                    <a:pt x="7619" y="3048"/>
                  </a:lnTo>
                  <a:lnTo>
                    <a:pt x="14477" y="5334"/>
                  </a:lnTo>
                  <a:lnTo>
                    <a:pt x="22097" y="0"/>
                  </a:lnTo>
                  <a:close/>
                </a:path>
              </a:pathLst>
            </a:custGeom>
            <a:solidFill>
              <a:srgbClr val="888888"/>
            </a:solidFill>
          </p:spPr>
          <p:txBody>
            <a:bodyPr wrap="square" lIns="0" tIns="0" rIns="0" bIns="0" rtlCol="0"/>
            <a:lstStyle/>
            <a:p>
              <a:endParaRPr/>
            </a:p>
          </p:txBody>
        </p:sp>
        <p:sp>
          <p:nvSpPr>
            <p:cNvPr id="20" name="object 20"/>
            <p:cNvSpPr/>
            <p:nvPr/>
          </p:nvSpPr>
          <p:spPr>
            <a:xfrm>
              <a:off x="427272" y="2388108"/>
              <a:ext cx="972819" cy="490220"/>
            </a:xfrm>
            <a:custGeom>
              <a:avLst/>
              <a:gdLst/>
              <a:ahLst/>
              <a:cxnLst/>
              <a:rect l="l" t="t" r="r" b="b"/>
              <a:pathLst>
                <a:path w="972819" h="490219">
                  <a:moveTo>
                    <a:pt x="972692" y="171545"/>
                  </a:moveTo>
                  <a:lnTo>
                    <a:pt x="967355" y="126520"/>
                  </a:lnTo>
                  <a:lnTo>
                    <a:pt x="952281" y="81537"/>
                  </a:lnTo>
                  <a:lnTo>
                    <a:pt x="927449" y="36575"/>
                  </a:lnTo>
                  <a:lnTo>
                    <a:pt x="889349" y="1523"/>
                  </a:lnTo>
                  <a:lnTo>
                    <a:pt x="885539" y="0"/>
                  </a:lnTo>
                  <a:lnTo>
                    <a:pt x="880967" y="0"/>
                  </a:lnTo>
                  <a:lnTo>
                    <a:pt x="876395" y="0"/>
                  </a:lnTo>
                  <a:lnTo>
                    <a:pt x="867251" y="3048"/>
                  </a:lnTo>
                  <a:lnTo>
                    <a:pt x="858869" y="5334"/>
                  </a:lnTo>
                  <a:lnTo>
                    <a:pt x="853535" y="11430"/>
                  </a:lnTo>
                  <a:lnTo>
                    <a:pt x="848201" y="16764"/>
                  </a:lnTo>
                  <a:lnTo>
                    <a:pt x="844438" y="23062"/>
                  </a:lnTo>
                  <a:lnTo>
                    <a:pt x="843248" y="29432"/>
                  </a:lnTo>
                  <a:lnTo>
                    <a:pt x="844343" y="35944"/>
                  </a:lnTo>
                  <a:lnTo>
                    <a:pt x="847439" y="42672"/>
                  </a:lnTo>
                  <a:lnTo>
                    <a:pt x="856583" y="54102"/>
                  </a:lnTo>
                  <a:lnTo>
                    <a:pt x="881431" y="95261"/>
                  </a:lnTo>
                  <a:lnTo>
                    <a:pt x="895349" y="137636"/>
                  </a:lnTo>
                  <a:lnTo>
                    <a:pt x="898267" y="181296"/>
                  </a:lnTo>
                  <a:lnTo>
                    <a:pt x="890111" y="226314"/>
                  </a:lnTo>
                  <a:lnTo>
                    <a:pt x="872487" y="268065"/>
                  </a:lnTo>
                  <a:lnTo>
                    <a:pt x="846049" y="306305"/>
                  </a:lnTo>
                  <a:lnTo>
                    <a:pt x="812039" y="340815"/>
                  </a:lnTo>
                  <a:lnTo>
                    <a:pt x="771702" y="371374"/>
                  </a:lnTo>
                  <a:lnTo>
                    <a:pt x="726281" y="397764"/>
                  </a:lnTo>
                  <a:lnTo>
                    <a:pt x="675840" y="413070"/>
                  </a:lnTo>
                  <a:lnTo>
                    <a:pt x="618721" y="424111"/>
                  </a:lnTo>
                  <a:lnTo>
                    <a:pt x="559070" y="431474"/>
                  </a:lnTo>
                  <a:lnTo>
                    <a:pt x="501031" y="435744"/>
                  </a:lnTo>
                  <a:lnTo>
                    <a:pt x="448751" y="437507"/>
                  </a:lnTo>
                  <a:lnTo>
                    <a:pt x="406374" y="437352"/>
                  </a:lnTo>
                  <a:lnTo>
                    <a:pt x="323603" y="427402"/>
                  </a:lnTo>
                  <a:lnTo>
                    <a:pt x="272964" y="413711"/>
                  </a:lnTo>
                  <a:lnTo>
                    <a:pt x="226458" y="394496"/>
                  </a:lnTo>
                  <a:lnTo>
                    <a:pt x="184413" y="369466"/>
                  </a:lnTo>
                  <a:lnTo>
                    <a:pt x="147161" y="338328"/>
                  </a:lnTo>
                  <a:lnTo>
                    <a:pt x="114846" y="301209"/>
                  </a:lnTo>
                  <a:lnTo>
                    <a:pt x="91821" y="262115"/>
                  </a:lnTo>
                  <a:lnTo>
                    <a:pt x="77868" y="221083"/>
                  </a:lnTo>
                  <a:lnTo>
                    <a:pt x="72765" y="178149"/>
                  </a:lnTo>
                  <a:lnTo>
                    <a:pt x="76295" y="133350"/>
                  </a:lnTo>
                  <a:lnTo>
                    <a:pt x="87653" y="94880"/>
                  </a:lnTo>
                  <a:lnTo>
                    <a:pt x="96869" y="74676"/>
                  </a:lnTo>
                  <a:lnTo>
                    <a:pt x="97631" y="67818"/>
                  </a:lnTo>
                  <a:lnTo>
                    <a:pt x="93059" y="60198"/>
                  </a:lnTo>
                  <a:lnTo>
                    <a:pt x="83629" y="49577"/>
                  </a:lnTo>
                  <a:lnTo>
                    <a:pt x="73056" y="43815"/>
                  </a:lnTo>
                  <a:lnTo>
                    <a:pt x="60483" y="42624"/>
                  </a:lnTo>
                  <a:lnTo>
                    <a:pt x="45053" y="45720"/>
                  </a:lnTo>
                  <a:lnTo>
                    <a:pt x="5893" y="112728"/>
                  </a:lnTo>
                  <a:lnTo>
                    <a:pt x="0" y="152590"/>
                  </a:lnTo>
                  <a:lnTo>
                    <a:pt x="821" y="192738"/>
                  </a:lnTo>
                  <a:lnTo>
                    <a:pt x="7715" y="233172"/>
                  </a:lnTo>
                  <a:lnTo>
                    <a:pt x="20559" y="274330"/>
                  </a:lnTo>
                  <a:lnTo>
                    <a:pt x="37913" y="311682"/>
                  </a:lnTo>
                  <a:lnTo>
                    <a:pt x="59660" y="345291"/>
                  </a:lnTo>
                  <a:lnTo>
                    <a:pt x="85684" y="375218"/>
                  </a:lnTo>
                  <a:lnTo>
                    <a:pt x="115867" y="401526"/>
                  </a:lnTo>
                  <a:lnTo>
                    <a:pt x="150094" y="424278"/>
                  </a:lnTo>
                  <a:lnTo>
                    <a:pt x="188248" y="443536"/>
                  </a:lnTo>
                  <a:lnTo>
                    <a:pt x="230212" y="459362"/>
                  </a:lnTo>
                  <a:lnTo>
                    <a:pt x="275870" y="471819"/>
                  </a:lnTo>
                  <a:lnTo>
                    <a:pt x="325105" y="480969"/>
                  </a:lnTo>
                  <a:lnTo>
                    <a:pt x="377801" y="486875"/>
                  </a:lnTo>
                  <a:lnTo>
                    <a:pt x="433841" y="489599"/>
                  </a:lnTo>
                  <a:lnTo>
                    <a:pt x="493109" y="489204"/>
                  </a:lnTo>
                  <a:lnTo>
                    <a:pt x="608004" y="480702"/>
                  </a:lnTo>
                  <a:lnTo>
                    <a:pt x="681680" y="469511"/>
                  </a:lnTo>
                  <a:lnTo>
                    <a:pt x="720947" y="459486"/>
                  </a:lnTo>
                  <a:lnTo>
                    <a:pt x="774122" y="437784"/>
                  </a:lnTo>
                  <a:lnTo>
                    <a:pt x="821921" y="411876"/>
                  </a:lnTo>
                  <a:lnTo>
                    <a:pt x="864087" y="381579"/>
                  </a:lnTo>
                  <a:lnTo>
                    <a:pt x="900364" y="346710"/>
                  </a:lnTo>
                  <a:lnTo>
                    <a:pt x="930497" y="307086"/>
                  </a:lnTo>
                  <a:lnTo>
                    <a:pt x="954242" y="261806"/>
                  </a:lnTo>
                  <a:lnTo>
                    <a:pt x="968315" y="216633"/>
                  </a:lnTo>
                  <a:lnTo>
                    <a:pt x="972692" y="171545"/>
                  </a:lnTo>
                  <a:close/>
                </a:path>
              </a:pathLst>
            </a:custGeom>
            <a:solidFill>
              <a:srgbClr val="507C89"/>
            </a:solidFill>
          </p:spPr>
          <p:txBody>
            <a:bodyPr wrap="square" lIns="0" tIns="0" rIns="0" bIns="0" rtlCol="0"/>
            <a:lstStyle/>
            <a:p>
              <a:endParaRPr/>
            </a:p>
          </p:txBody>
        </p:sp>
        <p:sp>
          <p:nvSpPr>
            <p:cNvPr id="21" name="object 21"/>
            <p:cNvSpPr/>
            <p:nvPr/>
          </p:nvSpPr>
          <p:spPr>
            <a:xfrm>
              <a:off x="472325" y="1948446"/>
              <a:ext cx="848994" cy="501015"/>
            </a:xfrm>
            <a:custGeom>
              <a:avLst/>
              <a:gdLst/>
              <a:ahLst/>
              <a:cxnLst/>
              <a:rect l="l" t="t" r="r" b="b"/>
              <a:pathLst>
                <a:path w="848994" h="501014">
                  <a:moveTo>
                    <a:pt x="848868" y="438912"/>
                  </a:moveTo>
                  <a:lnTo>
                    <a:pt x="845058" y="435864"/>
                  </a:lnTo>
                  <a:lnTo>
                    <a:pt x="843534" y="431292"/>
                  </a:lnTo>
                  <a:lnTo>
                    <a:pt x="818807" y="392874"/>
                  </a:lnTo>
                  <a:lnTo>
                    <a:pt x="768515" y="315772"/>
                  </a:lnTo>
                  <a:lnTo>
                    <a:pt x="742950" y="277368"/>
                  </a:lnTo>
                  <a:lnTo>
                    <a:pt x="720636" y="245287"/>
                  </a:lnTo>
                  <a:lnTo>
                    <a:pt x="697611" y="213360"/>
                  </a:lnTo>
                  <a:lnTo>
                    <a:pt x="672858" y="181991"/>
                  </a:lnTo>
                  <a:lnTo>
                    <a:pt x="645414" y="151638"/>
                  </a:lnTo>
                  <a:lnTo>
                    <a:pt x="616331" y="123964"/>
                  </a:lnTo>
                  <a:lnTo>
                    <a:pt x="584835" y="98298"/>
                  </a:lnTo>
                  <a:lnTo>
                    <a:pt x="550468" y="74904"/>
                  </a:lnTo>
                  <a:lnTo>
                    <a:pt x="512826" y="54102"/>
                  </a:lnTo>
                  <a:lnTo>
                    <a:pt x="509016" y="51816"/>
                  </a:lnTo>
                  <a:lnTo>
                    <a:pt x="502920" y="51054"/>
                  </a:lnTo>
                  <a:lnTo>
                    <a:pt x="503682" y="46482"/>
                  </a:lnTo>
                  <a:lnTo>
                    <a:pt x="483806" y="47485"/>
                  </a:lnTo>
                  <a:lnTo>
                    <a:pt x="425196" y="49530"/>
                  </a:lnTo>
                  <a:lnTo>
                    <a:pt x="416128" y="49187"/>
                  </a:lnTo>
                  <a:lnTo>
                    <a:pt x="410425" y="46863"/>
                  </a:lnTo>
                  <a:lnTo>
                    <a:pt x="407720" y="42240"/>
                  </a:lnTo>
                  <a:lnTo>
                    <a:pt x="407670" y="24384"/>
                  </a:lnTo>
                  <a:lnTo>
                    <a:pt x="406908" y="19812"/>
                  </a:lnTo>
                  <a:lnTo>
                    <a:pt x="406146" y="19812"/>
                  </a:lnTo>
                  <a:lnTo>
                    <a:pt x="406908" y="12954"/>
                  </a:lnTo>
                  <a:lnTo>
                    <a:pt x="406908" y="6096"/>
                  </a:lnTo>
                  <a:lnTo>
                    <a:pt x="405384" y="0"/>
                  </a:lnTo>
                  <a:lnTo>
                    <a:pt x="403860" y="431"/>
                  </a:lnTo>
                  <a:lnTo>
                    <a:pt x="403860" y="32766"/>
                  </a:lnTo>
                  <a:lnTo>
                    <a:pt x="403339" y="32943"/>
                  </a:lnTo>
                  <a:lnTo>
                    <a:pt x="403771" y="32334"/>
                  </a:lnTo>
                  <a:lnTo>
                    <a:pt x="403860" y="32766"/>
                  </a:lnTo>
                  <a:lnTo>
                    <a:pt x="403860" y="431"/>
                  </a:lnTo>
                  <a:lnTo>
                    <a:pt x="389483" y="4406"/>
                  </a:lnTo>
                  <a:lnTo>
                    <a:pt x="373659" y="8470"/>
                  </a:lnTo>
                  <a:lnTo>
                    <a:pt x="357695" y="12103"/>
                  </a:lnTo>
                  <a:lnTo>
                    <a:pt x="341376" y="15240"/>
                  </a:lnTo>
                  <a:lnTo>
                    <a:pt x="338328" y="15240"/>
                  </a:lnTo>
                  <a:lnTo>
                    <a:pt x="317233" y="24003"/>
                  </a:lnTo>
                  <a:lnTo>
                    <a:pt x="296506" y="33337"/>
                  </a:lnTo>
                  <a:lnTo>
                    <a:pt x="276491" y="43522"/>
                  </a:lnTo>
                  <a:lnTo>
                    <a:pt x="257556" y="54864"/>
                  </a:lnTo>
                  <a:lnTo>
                    <a:pt x="243357" y="64096"/>
                  </a:lnTo>
                  <a:lnTo>
                    <a:pt x="235585" y="67614"/>
                  </a:lnTo>
                  <a:lnTo>
                    <a:pt x="226314" y="69342"/>
                  </a:lnTo>
                  <a:lnTo>
                    <a:pt x="225552" y="69342"/>
                  </a:lnTo>
                  <a:lnTo>
                    <a:pt x="224790" y="70866"/>
                  </a:lnTo>
                  <a:lnTo>
                    <a:pt x="224790" y="71628"/>
                  </a:lnTo>
                  <a:lnTo>
                    <a:pt x="228600" y="71628"/>
                  </a:lnTo>
                  <a:lnTo>
                    <a:pt x="231648" y="72390"/>
                  </a:lnTo>
                  <a:lnTo>
                    <a:pt x="236982" y="72390"/>
                  </a:lnTo>
                  <a:lnTo>
                    <a:pt x="220065" y="85547"/>
                  </a:lnTo>
                  <a:lnTo>
                    <a:pt x="204597" y="98869"/>
                  </a:lnTo>
                  <a:lnTo>
                    <a:pt x="176784" y="126492"/>
                  </a:lnTo>
                  <a:lnTo>
                    <a:pt x="146989" y="163677"/>
                  </a:lnTo>
                  <a:lnTo>
                    <a:pt x="121920" y="202882"/>
                  </a:lnTo>
                  <a:lnTo>
                    <a:pt x="100266" y="243497"/>
                  </a:lnTo>
                  <a:lnTo>
                    <a:pt x="80772" y="284988"/>
                  </a:lnTo>
                  <a:lnTo>
                    <a:pt x="60744" y="332689"/>
                  </a:lnTo>
                  <a:lnTo>
                    <a:pt x="41719" y="380898"/>
                  </a:lnTo>
                  <a:lnTo>
                    <a:pt x="23545" y="429539"/>
                  </a:lnTo>
                  <a:lnTo>
                    <a:pt x="6096" y="478536"/>
                  </a:lnTo>
                  <a:lnTo>
                    <a:pt x="4572" y="481584"/>
                  </a:lnTo>
                  <a:lnTo>
                    <a:pt x="3810" y="483870"/>
                  </a:lnTo>
                  <a:lnTo>
                    <a:pt x="0" y="486156"/>
                  </a:lnTo>
                  <a:lnTo>
                    <a:pt x="14859" y="484441"/>
                  </a:lnTo>
                  <a:lnTo>
                    <a:pt x="27520" y="486244"/>
                  </a:lnTo>
                  <a:lnTo>
                    <a:pt x="38036" y="491617"/>
                  </a:lnTo>
                  <a:lnTo>
                    <a:pt x="46482" y="500634"/>
                  </a:lnTo>
                  <a:lnTo>
                    <a:pt x="49961" y="493966"/>
                  </a:lnTo>
                  <a:lnTo>
                    <a:pt x="52666" y="486816"/>
                  </a:lnTo>
                  <a:lnTo>
                    <a:pt x="57150" y="472440"/>
                  </a:lnTo>
                  <a:lnTo>
                    <a:pt x="76365" y="419442"/>
                  </a:lnTo>
                  <a:lnTo>
                    <a:pt x="96583" y="366801"/>
                  </a:lnTo>
                  <a:lnTo>
                    <a:pt x="118224" y="314591"/>
                  </a:lnTo>
                  <a:lnTo>
                    <a:pt x="141732" y="262890"/>
                  </a:lnTo>
                  <a:lnTo>
                    <a:pt x="160845" y="225196"/>
                  </a:lnTo>
                  <a:lnTo>
                    <a:pt x="183261" y="188874"/>
                  </a:lnTo>
                  <a:lnTo>
                    <a:pt x="209664" y="154114"/>
                  </a:lnTo>
                  <a:lnTo>
                    <a:pt x="240792" y="121158"/>
                  </a:lnTo>
                  <a:lnTo>
                    <a:pt x="282409" y="88671"/>
                  </a:lnTo>
                  <a:lnTo>
                    <a:pt x="331470" y="62484"/>
                  </a:lnTo>
                  <a:lnTo>
                    <a:pt x="346329" y="56959"/>
                  </a:lnTo>
                  <a:lnTo>
                    <a:pt x="353110" y="53263"/>
                  </a:lnTo>
                  <a:lnTo>
                    <a:pt x="358902" y="48006"/>
                  </a:lnTo>
                  <a:lnTo>
                    <a:pt x="361188" y="50292"/>
                  </a:lnTo>
                  <a:lnTo>
                    <a:pt x="368046" y="50292"/>
                  </a:lnTo>
                  <a:lnTo>
                    <a:pt x="418973" y="60426"/>
                  </a:lnTo>
                  <a:lnTo>
                    <a:pt x="465772" y="76581"/>
                  </a:lnTo>
                  <a:lnTo>
                    <a:pt x="508838" y="97866"/>
                  </a:lnTo>
                  <a:lnTo>
                    <a:pt x="548640" y="123444"/>
                  </a:lnTo>
                  <a:lnTo>
                    <a:pt x="587400" y="156298"/>
                  </a:lnTo>
                  <a:lnTo>
                    <a:pt x="621030" y="192024"/>
                  </a:lnTo>
                  <a:lnTo>
                    <a:pt x="647852" y="224104"/>
                  </a:lnTo>
                  <a:lnTo>
                    <a:pt x="672744" y="257263"/>
                  </a:lnTo>
                  <a:lnTo>
                    <a:pt x="696353" y="291134"/>
                  </a:lnTo>
                  <a:lnTo>
                    <a:pt x="719328" y="325374"/>
                  </a:lnTo>
                  <a:lnTo>
                    <a:pt x="758659" y="386143"/>
                  </a:lnTo>
                  <a:lnTo>
                    <a:pt x="798576" y="451866"/>
                  </a:lnTo>
                  <a:lnTo>
                    <a:pt x="799338" y="455676"/>
                  </a:lnTo>
                  <a:lnTo>
                    <a:pt x="805434" y="457200"/>
                  </a:lnTo>
                  <a:lnTo>
                    <a:pt x="813930" y="449160"/>
                  </a:lnTo>
                  <a:lnTo>
                    <a:pt x="823722" y="443763"/>
                  </a:lnTo>
                  <a:lnTo>
                    <a:pt x="835215" y="441655"/>
                  </a:lnTo>
                  <a:lnTo>
                    <a:pt x="848868" y="443484"/>
                  </a:lnTo>
                  <a:lnTo>
                    <a:pt x="848868" y="438912"/>
                  </a:lnTo>
                  <a:close/>
                </a:path>
              </a:pathLst>
            </a:custGeom>
            <a:solidFill>
              <a:srgbClr val="A6A6A6"/>
            </a:solidFill>
          </p:spPr>
          <p:txBody>
            <a:bodyPr wrap="square" lIns="0" tIns="0" rIns="0" bIns="0" rtlCol="0"/>
            <a:lstStyle/>
            <a:p>
              <a:endParaRPr/>
            </a:p>
          </p:txBody>
        </p:sp>
        <p:pic>
          <p:nvPicPr>
            <p:cNvPr id="22" name="object 22"/>
            <p:cNvPicPr/>
            <p:nvPr/>
          </p:nvPicPr>
          <p:blipFill>
            <a:blip r:embed="rId2" cstate="print"/>
            <a:stretch>
              <a:fillRect/>
            </a:stretch>
          </p:blipFill>
          <p:spPr>
            <a:xfrm>
              <a:off x="643775" y="1942338"/>
              <a:ext cx="169926" cy="80772"/>
            </a:xfrm>
            <a:prstGeom prst="rect">
              <a:avLst/>
            </a:prstGeom>
          </p:spPr>
        </p:pic>
        <p:pic>
          <p:nvPicPr>
            <p:cNvPr id="23" name="object 23"/>
            <p:cNvPicPr/>
            <p:nvPr/>
          </p:nvPicPr>
          <p:blipFill>
            <a:blip r:embed="rId3" cstate="print"/>
            <a:stretch>
              <a:fillRect/>
            </a:stretch>
          </p:blipFill>
          <p:spPr>
            <a:xfrm>
              <a:off x="724547" y="2849880"/>
              <a:ext cx="7988807" cy="902208"/>
            </a:xfrm>
            <a:prstGeom prst="rect">
              <a:avLst/>
            </a:prstGeom>
          </p:spPr>
        </p:pic>
        <p:pic>
          <p:nvPicPr>
            <p:cNvPr id="24" name="object 24"/>
            <p:cNvPicPr/>
            <p:nvPr/>
          </p:nvPicPr>
          <p:blipFill>
            <a:blip r:embed="rId4" cstate="print"/>
            <a:stretch>
              <a:fillRect/>
            </a:stretch>
          </p:blipFill>
          <p:spPr>
            <a:xfrm>
              <a:off x="2020709" y="2818638"/>
              <a:ext cx="367283" cy="502209"/>
            </a:xfrm>
            <a:prstGeom prst="rect">
              <a:avLst/>
            </a:prstGeom>
          </p:spPr>
        </p:pic>
      </p:grpSp>
      <p:sp>
        <p:nvSpPr>
          <p:cNvPr id="25" name="object 25"/>
          <p:cNvSpPr txBox="1"/>
          <p:nvPr/>
        </p:nvSpPr>
        <p:spPr>
          <a:xfrm>
            <a:off x="1793881" y="3237230"/>
            <a:ext cx="817880" cy="453390"/>
          </a:xfrm>
          <a:prstGeom prst="rect">
            <a:avLst/>
          </a:prstGeom>
        </p:spPr>
        <p:txBody>
          <a:bodyPr vert="horz" wrap="square" lIns="0" tIns="13335" rIns="0" bIns="0" rtlCol="0">
            <a:spAutoFit/>
          </a:bodyPr>
          <a:lstStyle/>
          <a:p>
            <a:pPr marL="12700">
              <a:lnSpc>
                <a:spcPct val="100000"/>
              </a:lnSpc>
              <a:spcBef>
                <a:spcPts val="105"/>
              </a:spcBef>
            </a:pPr>
            <a:r>
              <a:rPr sz="2800" b="1" spc="-20" dirty="0">
                <a:solidFill>
                  <a:srgbClr val="F47775"/>
                </a:solidFill>
                <a:latin typeface="Arial"/>
                <a:cs typeface="Arial"/>
              </a:rPr>
              <a:t>1997</a:t>
            </a:r>
            <a:endParaRPr sz="2800">
              <a:latin typeface="Arial"/>
              <a:cs typeface="Arial"/>
            </a:endParaRPr>
          </a:p>
        </p:txBody>
      </p:sp>
      <p:pic>
        <p:nvPicPr>
          <p:cNvPr id="26" name="object 26"/>
          <p:cNvPicPr/>
          <p:nvPr/>
        </p:nvPicPr>
        <p:blipFill>
          <a:blip r:embed="rId5" cstate="print"/>
          <a:stretch>
            <a:fillRect/>
          </a:stretch>
        </p:blipFill>
        <p:spPr>
          <a:xfrm>
            <a:off x="5365889" y="2811017"/>
            <a:ext cx="386334" cy="548616"/>
          </a:xfrm>
          <a:prstGeom prst="rect">
            <a:avLst/>
          </a:prstGeom>
        </p:spPr>
      </p:pic>
      <p:sp>
        <p:nvSpPr>
          <p:cNvPr id="27" name="object 27"/>
          <p:cNvSpPr txBox="1"/>
          <p:nvPr/>
        </p:nvSpPr>
        <p:spPr>
          <a:xfrm>
            <a:off x="5198497" y="3254755"/>
            <a:ext cx="817880" cy="453390"/>
          </a:xfrm>
          <a:prstGeom prst="rect">
            <a:avLst/>
          </a:prstGeom>
        </p:spPr>
        <p:txBody>
          <a:bodyPr vert="horz" wrap="square" lIns="0" tIns="13335" rIns="0" bIns="0" rtlCol="0">
            <a:spAutoFit/>
          </a:bodyPr>
          <a:lstStyle/>
          <a:p>
            <a:pPr marL="12700">
              <a:lnSpc>
                <a:spcPct val="100000"/>
              </a:lnSpc>
              <a:spcBef>
                <a:spcPts val="105"/>
              </a:spcBef>
            </a:pPr>
            <a:r>
              <a:rPr sz="2800" b="1" spc="-20" dirty="0">
                <a:solidFill>
                  <a:srgbClr val="57C3A7"/>
                </a:solidFill>
                <a:latin typeface="Arial"/>
                <a:cs typeface="Arial"/>
              </a:rPr>
              <a:t>2016</a:t>
            </a:r>
            <a:endParaRPr sz="2800">
              <a:latin typeface="Arial"/>
              <a:cs typeface="Arial"/>
            </a:endParaRPr>
          </a:p>
        </p:txBody>
      </p:sp>
      <p:grpSp>
        <p:nvGrpSpPr>
          <p:cNvPr id="28" name="object 28"/>
          <p:cNvGrpSpPr/>
          <p:nvPr/>
        </p:nvGrpSpPr>
        <p:grpSpPr>
          <a:xfrm>
            <a:off x="7682369" y="2818638"/>
            <a:ext cx="1912620" cy="609600"/>
            <a:chOff x="7682369" y="2818638"/>
            <a:chExt cx="1912620" cy="609600"/>
          </a:xfrm>
        </p:grpSpPr>
        <p:sp>
          <p:nvSpPr>
            <p:cNvPr id="29" name="object 29"/>
            <p:cNvSpPr/>
            <p:nvPr/>
          </p:nvSpPr>
          <p:spPr>
            <a:xfrm>
              <a:off x="8616569" y="2945892"/>
              <a:ext cx="978535" cy="482600"/>
            </a:xfrm>
            <a:custGeom>
              <a:avLst/>
              <a:gdLst/>
              <a:ahLst/>
              <a:cxnLst/>
              <a:rect l="l" t="t" r="r" b="b"/>
              <a:pathLst>
                <a:path w="978534" h="482600">
                  <a:moveTo>
                    <a:pt x="563879" y="482345"/>
                  </a:moveTo>
                  <a:lnTo>
                    <a:pt x="563879" y="240029"/>
                  </a:lnTo>
                  <a:lnTo>
                    <a:pt x="561748" y="248507"/>
                  </a:lnTo>
                  <a:lnTo>
                    <a:pt x="555974" y="255269"/>
                  </a:lnTo>
                  <a:lnTo>
                    <a:pt x="547485" y="259746"/>
                  </a:lnTo>
                  <a:lnTo>
                    <a:pt x="537209" y="261365"/>
                  </a:lnTo>
                  <a:lnTo>
                    <a:pt x="413003" y="261365"/>
                  </a:lnTo>
                  <a:lnTo>
                    <a:pt x="404907" y="275201"/>
                  </a:lnTo>
                  <a:lnTo>
                    <a:pt x="391667" y="286321"/>
                  </a:lnTo>
                  <a:lnTo>
                    <a:pt x="374427" y="293727"/>
                  </a:lnTo>
                  <a:lnTo>
                    <a:pt x="354329" y="296417"/>
                  </a:lnTo>
                  <a:lnTo>
                    <a:pt x="0" y="296417"/>
                  </a:lnTo>
                  <a:lnTo>
                    <a:pt x="10682" y="334379"/>
                  </a:lnTo>
                  <a:lnTo>
                    <a:pt x="29598" y="369510"/>
                  </a:lnTo>
                  <a:lnTo>
                    <a:pt x="55908" y="401123"/>
                  </a:lnTo>
                  <a:lnTo>
                    <a:pt x="88772" y="428529"/>
                  </a:lnTo>
                  <a:lnTo>
                    <a:pt x="127352" y="451042"/>
                  </a:lnTo>
                  <a:lnTo>
                    <a:pt x="170807" y="467975"/>
                  </a:lnTo>
                  <a:lnTo>
                    <a:pt x="218298" y="478638"/>
                  </a:lnTo>
                  <a:lnTo>
                    <a:pt x="267461" y="482234"/>
                  </a:lnTo>
                  <a:lnTo>
                    <a:pt x="563879" y="482345"/>
                  </a:lnTo>
                  <a:close/>
                </a:path>
                <a:path w="978534" h="482600">
                  <a:moveTo>
                    <a:pt x="978407" y="270509"/>
                  </a:moveTo>
                  <a:lnTo>
                    <a:pt x="978407" y="211835"/>
                  </a:lnTo>
                  <a:lnTo>
                    <a:pt x="972911" y="169041"/>
                  </a:lnTo>
                  <a:lnTo>
                    <a:pt x="957155" y="129230"/>
                  </a:lnTo>
                  <a:lnTo>
                    <a:pt x="932237" y="93240"/>
                  </a:lnTo>
                  <a:lnTo>
                    <a:pt x="899255" y="61912"/>
                  </a:lnTo>
                  <a:lnTo>
                    <a:pt x="859308" y="36084"/>
                  </a:lnTo>
                  <a:lnTo>
                    <a:pt x="813494" y="16597"/>
                  </a:lnTo>
                  <a:lnTo>
                    <a:pt x="762912" y="4289"/>
                  </a:lnTo>
                  <a:lnTo>
                    <a:pt x="708659" y="0"/>
                  </a:lnTo>
                  <a:lnTo>
                    <a:pt x="267461" y="110"/>
                  </a:lnTo>
                  <a:lnTo>
                    <a:pt x="218580" y="3641"/>
                  </a:lnTo>
                  <a:lnTo>
                    <a:pt x="171354" y="14132"/>
                  </a:lnTo>
                  <a:lnTo>
                    <a:pt x="128129" y="30820"/>
                  </a:lnTo>
                  <a:lnTo>
                    <a:pt x="89725" y="53054"/>
                  </a:lnTo>
                  <a:lnTo>
                    <a:pt x="56965" y="80181"/>
                  </a:lnTo>
                  <a:lnTo>
                    <a:pt x="30670" y="111549"/>
                  </a:lnTo>
                  <a:lnTo>
                    <a:pt x="11662" y="146507"/>
                  </a:lnTo>
                  <a:lnTo>
                    <a:pt x="761" y="184403"/>
                  </a:lnTo>
                  <a:lnTo>
                    <a:pt x="354329" y="184403"/>
                  </a:lnTo>
                  <a:lnTo>
                    <a:pt x="374427" y="186987"/>
                  </a:lnTo>
                  <a:lnTo>
                    <a:pt x="391667" y="194214"/>
                  </a:lnTo>
                  <a:lnTo>
                    <a:pt x="404907" y="205299"/>
                  </a:lnTo>
                  <a:lnTo>
                    <a:pt x="413003" y="219455"/>
                  </a:lnTo>
                  <a:lnTo>
                    <a:pt x="537209" y="219455"/>
                  </a:lnTo>
                  <a:lnTo>
                    <a:pt x="547485" y="221063"/>
                  </a:lnTo>
                  <a:lnTo>
                    <a:pt x="555974" y="225456"/>
                  </a:lnTo>
                  <a:lnTo>
                    <a:pt x="561748" y="231993"/>
                  </a:lnTo>
                  <a:lnTo>
                    <a:pt x="563879" y="240029"/>
                  </a:lnTo>
                  <a:lnTo>
                    <a:pt x="563879" y="482345"/>
                  </a:lnTo>
                  <a:lnTo>
                    <a:pt x="708659" y="482345"/>
                  </a:lnTo>
                  <a:lnTo>
                    <a:pt x="762912" y="478025"/>
                  </a:lnTo>
                  <a:lnTo>
                    <a:pt x="813494" y="465641"/>
                  </a:lnTo>
                  <a:lnTo>
                    <a:pt x="859308" y="446060"/>
                  </a:lnTo>
                  <a:lnTo>
                    <a:pt x="899255" y="420147"/>
                  </a:lnTo>
                  <a:lnTo>
                    <a:pt x="932237" y="388770"/>
                  </a:lnTo>
                  <a:lnTo>
                    <a:pt x="957155" y="352794"/>
                  </a:lnTo>
                  <a:lnTo>
                    <a:pt x="972911" y="313085"/>
                  </a:lnTo>
                  <a:lnTo>
                    <a:pt x="978407" y="270509"/>
                  </a:lnTo>
                  <a:close/>
                </a:path>
                <a:path w="978534" h="482600">
                  <a:moveTo>
                    <a:pt x="267461" y="240029"/>
                  </a:moveTo>
                  <a:lnTo>
                    <a:pt x="260508" y="224516"/>
                  </a:lnTo>
                  <a:lnTo>
                    <a:pt x="241553" y="211931"/>
                  </a:lnTo>
                  <a:lnTo>
                    <a:pt x="213455" y="203489"/>
                  </a:lnTo>
                  <a:lnTo>
                    <a:pt x="179069" y="200405"/>
                  </a:lnTo>
                  <a:lnTo>
                    <a:pt x="144684" y="203489"/>
                  </a:lnTo>
                  <a:lnTo>
                    <a:pt x="116585" y="211931"/>
                  </a:lnTo>
                  <a:lnTo>
                    <a:pt x="97631" y="224516"/>
                  </a:lnTo>
                  <a:lnTo>
                    <a:pt x="90677" y="240029"/>
                  </a:lnTo>
                  <a:lnTo>
                    <a:pt x="97631" y="255662"/>
                  </a:lnTo>
                  <a:lnTo>
                    <a:pt x="116585" y="268509"/>
                  </a:lnTo>
                  <a:lnTo>
                    <a:pt x="144684" y="277213"/>
                  </a:lnTo>
                  <a:lnTo>
                    <a:pt x="179069" y="280415"/>
                  </a:lnTo>
                  <a:lnTo>
                    <a:pt x="213455" y="277213"/>
                  </a:lnTo>
                  <a:lnTo>
                    <a:pt x="241553" y="268509"/>
                  </a:lnTo>
                  <a:lnTo>
                    <a:pt x="260508" y="255662"/>
                  </a:lnTo>
                  <a:lnTo>
                    <a:pt x="267461" y="240029"/>
                  </a:lnTo>
                  <a:close/>
                </a:path>
              </a:pathLst>
            </a:custGeom>
            <a:solidFill>
              <a:srgbClr val="F47775"/>
            </a:solidFill>
          </p:spPr>
          <p:txBody>
            <a:bodyPr wrap="square" lIns="0" tIns="0" rIns="0" bIns="0" rtlCol="0"/>
            <a:lstStyle/>
            <a:p>
              <a:endParaRPr/>
            </a:p>
          </p:txBody>
        </p:sp>
        <p:pic>
          <p:nvPicPr>
            <p:cNvPr id="30" name="object 30"/>
            <p:cNvPicPr/>
            <p:nvPr/>
          </p:nvPicPr>
          <p:blipFill>
            <a:blip r:embed="rId6" cstate="print"/>
            <a:stretch>
              <a:fillRect/>
            </a:stretch>
          </p:blipFill>
          <p:spPr>
            <a:xfrm>
              <a:off x="7682369" y="2818638"/>
              <a:ext cx="366522" cy="502153"/>
            </a:xfrm>
            <a:prstGeom prst="rect">
              <a:avLst/>
            </a:prstGeom>
          </p:spPr>
        </p:pic>
      </p:grpSp>
      <p:sp>
        <p:nvSpPr>
          <p:cNvPr id="31" name="object 31"/>
          <p:cNvSpPr txBox="1"/>
          <p:nvPr/>
        </p:nvSpPr>
        <p:spPr>
          <a:xfrm>
            <a:off x="1478165" y="1718310"/>
            <a:ext cx="1685289" cy="1052830"/>
          </a:xfrm>
          <a:prstGeom prst="rect">
            <a:avLst/>
          </a:prstGeom>
          <a:solidFill>
            <a:srgbClr val="FFF2CC"/>
          </a:solidFill>
        </p:spPr>
        <p:txBody>
          <a:bodyPr vert="horz" wrap="square" lIns="0" tIns="32384" rIns="0" bIns="0" rtlCol="0">
            <a:spAutoFit/>
          </a:bodyPr>
          <a:lstStyle/>
          <a:p>
            <a:pPr marL="173355" marR="165735" indent="635" algn="ctr">
              <a:lnSpc>
                <a:spcPct val="100000"/>
              </a:lnSpc>
              <a:spcBef>
                <a:spcPts val="254"/>
              </a:spcBef>
            </a:pPr>
            <a:r>
              <a:rPr sz="2100" b="1" spc="-15" dirty="0">
                <a:solidFill>
                  <a:srgbClr val="093F5C"/>
                </a:solidFill>
                <a:latin typeface="Microsoft JhengHei"/>
                <a:cs typeface="Microsoft JhengHei"/>
              </a:rPr>
              <a:t>免費提供</a:t>
            </a:r>
            <a:r>
              <a:rPr sz="2100" b="1" spc="-50" dirty="0">
                <a:solidFill>
                  <a:srgbClr val="093F5C"/>
                </a:solidFill>
                <a:latin typeface="Microsoft JhengHei"/>
                <a:cs typeface="Microsoft JhengHei"/>
              </a:rPr>
              <a:t> </a:t>
            </a:r>
            <a:r>
              <a:rPr sz="2100" b="1" spc="-10" dirty="0">
                <a:solidFill>
                  <a:srgbClr val="093F5C"/>
                </a:solidFill>
                <a:latin typeface="Microsoft JhengHei"/>
                <a:cs typeface="Microsoft JhengHei"/>
              </a:rPr>
              <a:t>雞尾酒療法</a:t>
            </a:r>
            <a:r>
              <a:rPr sz="2100" b="1" spc="-50" dirty="0">
                <a:solidFill>
                  <a:srgbClr val="093F5C"/>
                </a:solidFill>
                <a:latin typeface="Microsoft JhengHei"/>
                <a:cs typeface="Microsoft JhengHei"/>
              </a:rPr>
              <a:t> </a:t>
            </a:r>
            <a:r>
              <a:rPr sz="2100" b="1" spc="-10" dirty="0">
                <a:solidFill>
                  <a:srgbClr val="093F5C"/>
                </a:solidFill>
                <a:latin typeface="Microsoft JhengHei"/>
                <a:cs typeface="Microsoft JhengHei"/>
              </a:rPr>
              <a:t>HAART</a:t>
            </a:r>
            <a:endParaRPr sz="2100">
              <a:latin typeface="Microsoft JhengHei"/>
              <a:cs typeface="Microsoft JhengHei"/>
            </a:endParaRPr>
          </a:p>
        </p:txBody>
      </p:sp>
      <p:sp>
        <p:nvSpPr>
          <p:cNvPr id="32" name="object 32"/>
          <p:cNvSpPr txBox="1"/>
          <p:nvPr/>
        </p:nvSpPr>
        <p:spPr>
          <a:xfrm>
            <a:off x="7456303" y="3241801"/>
            <a:ext cx="817880" cy="453390"/>
          </a:xfrm>
          <a:prstGeom prst="rect">
            <a:avLst/>
          </a:prstGeom>
        </p:spPr>
        <p:txBody>
          <a:bodyPr vert="horz" wrap="square" lIns="0" tIns="13335" rIns="0" bIns="0" rtlCol="0">
            <a:spAutoFit/>
          </a:bodyPr>
          <a:lstStyle/>
          <a:p>
            <a:pPr marL="12700">
              <a:lnSpc>
                <a:spcPct val="100000"/>
              </a:lnSpc>
              <a:spcBef>
                <a:spcPts val="105"/>
              </a:spcBef>
            </a:pPr>
            <a:r>
              <a:rPr sz="2800" b="1" spc="-20" dirty="0">
                <a:solidFill>
                  <a:srgbClr val="F47775"/>
                </a:solidFill>
                <a:latin typeface="Arial"/>
                <a:cs typeface="Arial"/>
              </a:rPr>
              <a:t>2020</a:t>
            </a:r>
            <a:endParaRPr sz="2800">
              <a:latin typeface="Arial"/>
              <a:cs typeface="Arial"/>
            </a:endParaRPr>
          </a:p>
        </p:txBody>
      </p:sp>
      <p:sp>
        <p:nvSpPr>
          <p:cNvPr id="33" name="object 33"/>
          <p:cNvSpPr/>
          <p:nvPr/>
        </p:nvSpPr>
        <p:spPr>
          <a:xfrm>
            <a:off x="4049915" y="1717548"/>
            <a:ext cx="3062605" cy="1052830"/>
          </a:xfrm>
          <a:custGeom>
            <a:avLst/>
            <a:gdLst/>
            <a:ahLst/>
            <a:cxnLst/>
            <a:rect l="l" t="t" r="r" b="b"/>
            <a:pathLst>
              <a:path w="3062604" h="1052830">
                <a:moveTo>
                  <a:pt x="3062477" y="1052321"/>
                </a:moveTo>
                <a:lnTo>
                  <a:pt x="3062477" y="0"/>
                </a:lnTo>
                <a:lnTo>
                  <a:pt x="0" y="0"/>
                </a:lnTo>
                <a:lnTo>
                  <a:pt x="0" y="1052321"/>
                </a:lnTo>
                <a:lnTo>
                  <a:pt x="3062477" y="1052321"/>
                </a:lnTo>
                <a:close/>
              </a:path>
            </a:pathLst>
          </a:custGeom>
          <a:solidFill>
            <a:srgbClr val="FFF2CC"/>
          </a:solidFill>
        </p:spPr>
        <p:txBody>
          <a:bodyPr wrap="square" lIns="0" tIns="0" rIns="0" bIns="0" rtlCol="0"/>
          <a:lstStyle/>
          <a:p>
            <a:endParaRPr/>
          </a:p>
        </p:txBody>
      </p:sp>
      <p:sp>
        <p:nvSpPr>
          <p:cNvPr id="34" name="object 34"/>
          <p:cNvSpPr txBox="1"/>
          <p:nvPr/>
        </p:nvSpPr>
        <p:spPr>
          <a:xfrm>
            <a:off x="4117981" y="1736090"/>
            <a:ext cx="3215005" cy="346710"/>
          </a:xfrm>
          <a:prstGeom prst="rect">
            <a:avLst/>
          </a:prstGeom>
        </p:spPr>
        <p:txBody>
          <a:bodyPr vert="horz" wrap="square" lIns="0" tIns="13335" rIns="0" bIns="0" rtlCol="0">
            <a:spAutoFit/>
          </a:bodyPr>
          <a:lstStyle/>
          <a:p>
            <a:pPr marL="12700">
              <a:lnSpc>
                <a:spcPct val="100000"/>
              </a:lnSpc>
              <a:spcBef>
                <a:spcPts val="105"/>
              </a:spcBef>
            </a:pPr>
            <a:r>
              <a:rPr sz="2100" b="1" spc="175" dirty="0">
                <a:solidFill>
                  <a:srgbClr val="093F5C"/>
                </a:solidFill>
                <a:latin typeface="Microsoft JhengHei"/>
                <a:cs typeface="Microsoft JhengHei"/>
              </a:rPr>
              <a:t>推動</a:t>
            </a:r>
            <a:r>
              <a:rPr sz="2100" b="1" spc="170" dirty="0">
                <a:solidFill>
                  <a:srgbClr val="C00000"/>
                </a:solidFill>
                <a:latin typeface="Microsoft JhengHei"/>
                <a:cs typeface="Microsoft JhengHei"/>
              </a:rPr>
              <a:t>診斷即刻治療</a:t>
            </a:r>
            <a:r>
              <a:rPr sz="2100" b="1" spc="155" dirty="0">
                <a:solidFill>
                  <a:srgbClr val="093F5C"/>
                </a:solidFill>
                <a:latin typeface="Microsoft JhengHei"/>
                <a:cs typeface="Microsoft JhengHei"/>
              </a:rPr>
              <a:t>策略，</a:t>
            </a:r>
            <a:endParaRPr sz="2100">
              <a:latin typeface="Microsoft JhengHei"/>
              <a:cs typeface="Microsoft JhengHei"/>
            </a:endParaRPr>
          </a:p>
        </p:txBody>
      </p:sp>
      <p:sp>
        <p:nvSpPr>
          <p:cNvPr id="35" name="object 35"/>
          <p:cNvSpPr txBox="1"/>
          <p:nvPr/>
        </p:nvSpPr>
        <p:spPr>
          <a:xfrm>
            <a:off x="4117981" y="2056884"/>
            <a:ext cx="2951480" cy="667385"/>
          </a:xfrm>
          <a:prstGeom prst="rect">
            <a:avLst/>
          </a:prstGeom>
        </p:spPr>
        <p:txBody>
          <a:bodyPr vert="horz" wrap="square" lIns="0" tIns="13335" rIns="0" bIns="0" rtlCol="0">
            <a:spAutoFit/>
          </a:bodyPr>
          <a:lstStyle/>
          <a:p>
            <a:pPr marL="12700" marR="5080">
              <a:lnSpc>
                <a:spcPct val="100000"/>
              </a:lnSpc>
              <a:spcBef>
                <a:spcPts val="105"/>
              </a:spcBef>
            </a:pPr>
            <a:r>
              <a:rPr sz="2100" b="1" spc="190" dirty="0">
                <a:solidFill>
                  <a:srgbClr val="093F5C"/>
                </a:solidFill>
                <a:latin typeface="Microsoft JhengHei"/>
                <a:cs typeface="Microsoft JhengHei"/>
              </a:rPr>
              <a:t>與國際接軌，引進副作</a:t>
            </a:r>
            <a:r>
              <a:rPr sz="2100" b="1" spc="-30" dirty="0">
                <a:solidFill>
                  <a:srgbClr val="093F5C"/>
                </a:solidFill>
                <a:latin typeface="Microsoft JhengHei"/>
                <a:cs typeface="Microsoft JhengHei"/>
              </a:rPr>
              <a:t>用低之三合⼀藥</a:t>
            </a:r>
            <a:r>
              <a:rPr sz="2100" b="1" spc="-50" dirty="0">
                <a:solidFill>
                  <a:srgbClr val="093F5C"/>
                </a:solidFill>
                <a:latin typeface="Microsoft JhengHei"/>
                <a:cs typeface="Microsoft JhengHei"/>
              </a:rPr>
              <a:t>品</a:t>
            </a:r>
            <a:endParaRPr sz="2100">
              <a:latin typeface="Microsoft JhengHei"/>
              <a:cs typeface="Microsoft JhengHei"/>
            </a:endParaRPr>
          </a:p>
        </p:txBody>
      </p:sp>
      <p:sp>
        <p:nvSpPr>
          <p:cNvPr id="36" name="object 36"/>
          <p:cNvSpPr/>
          <p:nvPr/>
        </p:nvSpPr>
        <p:spPr>
          <a:xfrm>
            <a:off x="7188593" y="2023110"/>
            <a:ext cx="2004060" cy="729615"/>
          </a:xfrm>
          <a:custGeom>
            <a:avLst/>
            <a:gdLst/>
            <a:ahLst/>
            <a:cxnLst/>
            <a:rect l="l" t="t" r="r" b="b"/>
            <a:pathLst>
              <a:path w="2004059" h="729614">
                <a:moveTo>
                  <a:pt x="2004059" y="729234"/>
                </a:moveTo>
                <a:lnTo>
                  <a:pt x="2004059" y="0"/>
                </a:lnTo>
                <a:lnTo>
                  <a:pt x="0" y="0"/>
                </a:lnTo>
                <a:lnTo>
                  <a:pt x="0" y="729234"/>
                </a:lnTo>
                <a:lnTo>
                  <a:pt x="2004059" y="729234"/>
                </a:lnTo>
                <a:close/>
              </a:path>
            </a:pathLst>
          </a:custGeom>
          <a:solidFill>
            <a:srgbClr val="FFF2CC"/>
          </a:solidFill>
        </p:spPr>
        <p:txBody>
          <a:bodyPr wrap="square" lIns="0" tIns="0" rIns="0" bIns="0" rtlCol="0"/>
          <a:lstStyle/>
          <a:p>
            <a:endParaRPr/>
          </a:p>
        </p:txBody>
      </p:sp>
      <p:sp>
        <p:nvSpPr>
          <p:cNvPr id="37" name="object 37"/>
          <p:cNvSpPr txBox="1"/>
          <p:nvPr/>
        </p:nvSpPr>
        <p:spPr>
          <a:xfrm>
            <a:off x="7188593" y="2023110"/>
            <a:ext cx="2004060" cy="350520"/>
          </a:xfrm>
          <a:prstGeom prst="rect">
            <a:avLst/>
          </a:prstGeom>
          <a:solidFill>
            <a:srgbClr val="FFF2CC"/>
          </a:solidFill>
        </p:spPr>
        <p:txBody>
          <a:bodyPr vert="horz" wrap="square" lIns="0" tIns="32384" rIns="0" bIns="0" rtlCol="0">
            <a:spAutoFit/>
          </a:bodyPr>
          <a:lstStyle/>
          <a:p>
            <a:pPr marL="199390">
              <a:lnSpc>
                <a:spcPts val="2500"/>
              </a:lnSpc>
              <a:spcBef>
                <a:spcPts val="254"/>
              </a:spcBef>
            </a:pPr>
            <a:r>
              <a:rPr sz="2100" b="1" spc="-10" dirty="0">
                <a:solidFill>
                  <a:srgbClr val="093F5C"/>
                </a:solidFill>
                <a:latin typeface="Microsoft JhengHei"/>
                <a:cs typeface="Microsoft JhengHei"/>
              </a:rPr>
              <a:t>與國際同步增</a:t>
            </a:r>
            <a:endParaRPr sz="2100">
              <a:latin typeface="Microsoft JhengHei"/>
              <a:cs typeface="Microsoft JhengHei"/>
            </a:endParaRPr>
          </a:p>
        </p:txBody>
      </p:sp>
      <p:sp>
        <p:nvSpPr>
          <p:cNvPr id="40" name="object 4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38" name="object 38"/>
          <p:cNvSpPr txBox="1"/>
          <p:nvPr/>
        </p:nvSpPr>
        <p:spPr>
          <a:xfrm>
            <a:off x="7188593" y="2373141"/>
            <a:ext cx="2004060" cy="379730"/>
          </a:xfrm>
          <a:prstGeom prst="rect">
            <a:avLst/>
          </a:prstGeom>
          <a:solidFill>
            <a:srgbClr val="FFF2CC"/>
          </a:solidFill>
        </p:spPr>
        <p:txBody>
          <a:bodyPr vert="horz" wrap="square" lIns="0" tIns="3175" rIns="0" bIns="0" rtlCol="0">
            <a:spAutoFit/>
          </a:bodyPr>
          <a:lstStyle/>
          <a:p>
            <a:pPr marL="199390">
              <a:lnSpc>
                <a:spcPct val="100000"/>
              </a:lnSpc>
              <a:spcBef>
                <a:spcPts val="25"/>
              </a:spcBef>
            </a:pPr>
            <a:r>
              <a:rPr sz="2100" b="1" spc="-50" dirty="0">
                <a:solidFill>
                  <a:srgbClr val="093F5C"/>
                </a:solidFill>
                <a:latin typeface="Microsoft JhengHei"/>
                <a:cs typeface="Microsoft JhengHei"/>
              </a:rPr>
              <a:t>加⼆合⼀藥品</a:t>
            </a:r>
            <a:endParaRPr sz="2100">
              <a:latin typeface="Microsoft JhengHei"/>
              <a:cs typeface="Microsoft JhengHei"/>
            </a:endParaRPr>
          </a:p>
        </p:txBody>
      </p:sp>
      <p:sp>
        <p:nvSpPr>
          <p:cNvPr id="39" name="object 39"/>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23</a:t>
            </a:r>
            <a:endParaRPr sz="1050">
              <a:latin typeface="Microsoft JhengHei"/>
              <a:cs typeface="Microsoft JhengHe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03" y="835152"/>
            <a:ext cx="10692130" cy="5481320"/>
            <a:chOff x="1403" y="835152"/>
            <a:chExt cx="10692130" cy="5481320"/>
          </a:xfrm>
        </p:grpSpPr>
        <p:sp>
          <p:nvSpPr>
            <p:cNvPr id="3" name="object 3"/>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1834781" y="1632204"/>
              <a:ext cx="7025640" cy="4684014"/>
            </a:xfrm>
            <a:prstGeom prst="rect">
              <a:avLst/>
            </a:prstGeom>
          </p:spPr>
        </p:pic>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txBox="1">
            <a:spLocks noGrp="1"/>
          </p:cNvSpPr>
          <p:nvPr>
            <p:ph type="title"/>
          </p:nvPr>
        </p:nvSpPr>
        <p:spPr>
          <a:xfrm>
            <a:off x="1220858" y="1013714"/>
            <a:ext cx="843597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愛滋病毒(HIV)</a:t>
            </a:r>
            <a:r>
              <a:rPr spc="35" dirty="0">
                <a:solidFill>
                  <a:srgbClr val="FFFFFF"/>
                </a:solidFill>
              </a:rPr>
              <a:t>感染與 抗愛滋病毒藥物作用機轉</a:t>
            </a:r>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7" name="object 7"/>
          <p:cNvSpPr txBox="1"/>
          <p:nvPr/>
        </p:nvSpPr>
        <p:spPr>
          <a:xfrm>
            <a:off x="68714" y="6265678"/>
            <a:ext cx="7009130" cy="223520"/>
          </a:xfrm>
          <a:prstGeom prst="rect">
            <a:avLst/>
          </a:prstGeom>
        </p:spPr>
        <p:txBody>
          <a:bodyPr vert="horz" wrap="square" lIns="0" tIns="12700" rIns="0" bIns="0" rtlCol="0">
            <a:spAutoFit/>
          </a:bodyPr>
          <a:lstStyle/>
          <a:p>
            <a:pPr marL="12700">
              <a:lnSpc>
                <a:spcPct val="100000"/>
              </a:lnSpc>
              <a:spcBef>
                <a:spcPts val="100"/>
              </a:spcBef>
            </a:pPr>
            <a:r>
              <a:rPr sz="1200" dirty="0">
                <a:latin typeface="Microsoft JhengHei"/>
                <a:cs typeface="Microsoft JhengHei"/>
              </a:rPr>
              <a:t>資料來源：Deeks</a:t>
            </a:r>
            <a:r>
              <a:rPr sz="1200" spc="5" dirty="0">
                <a:latin typeface="Microsoft JhengHei"/>
                <a:cs typeface="Microsoft JhengHei"/>
              </a:rPr>
              <a:t>, </a:t>
            </a:r>
            <a:r>
              <a:rPr sz="1200" dirty="0">
                <a:latin typeface="Microsoft JhengHei"/>
                <a:cs typeface="Microsoft JhengHei"/>
              </a:rPr>
              <a:t>S</a:t>
            </a:r>
            <a:r>
              <a:rPr sz="1200" spc="15" dirty="0">
                <a:latin typeface="Microsoft JhengHei"/>
                <a:cs typeface="Microsoft JhengHei"/>
              </a:rPr>
              <a:t>. </a:t>
            </a:r>
            <a:r>
              <a:rPr sz="1200" dirty="0">
                <a:latin typeface="Microsoft JhengHei"/>
                <a:cs typeface="Microsoft JhengHei"/>
              </a:rPr>
              <a:t>G</a:t>
            </a:r>
            <a:r>
              <a:rPr sz="1200" spc="15" dirty="0">
                <a:latin typeface="Microsoft JhengHei"/>
                <a:cs typeface="Microsoft JhengHei"/>
              </a:rPr>
              <a:t>. </a:t>
            </a:r>
            <a:r>
              <a:rPr sz="1300" spc="-30" dirty="0">
                <a:latin typeface="Microsoft JhengHei"/>
                <a:cs typeface="Microsoft JhengHei"/>
              </a:rPr>
              <a:t>et</a:t>
            </a:r>
            <a:r>
              <a:rPr sz="1300" dirty="0">
                <a:latin typeface="Microsoft JhengHei"/>
                <a:cs typeface="Microsoft JhengHei"/>
              </a:rPr>
              <a:t> </a:t>
            </a:r>
            <a:r>
              <a:rPr sz="1300" spc="-20" dirty="0">
                <a:latin typeface="Microsoft JhengHei"/>
                <a:cs typeface="Microsoft JhengHei"/>
              </a:rPr>
              <a:t>al</a:t>
            </a:r>
            <a:r>
              <a:rPr sz="1300" spc="-5" dirty="0">
                <a:latin typeface="Microsoft JhengHei"/>
                <a:cs typeface="Microsoft JhengHei"/>
              </a:rPr>
              <a:t>. </a:t>
            </a:r>
            <a:r>
              <a:rPr sz="1200" dirty="0">
                <a:latin typeface="Microsoft JhengHei"/>
                <a:cs typeface="Microsoft JhengHei"/>
              </a:rPr>
              <a:t>(2015)</a:t>
            </a:r>
            <a:r>
              <a:rPr sz="1200" spc="25" dirty="0">
                <a:latin typeface="Microsoft JhengHei"/>
                <a:cs typeface="Microsoft JhengHei"/>
              </a:rPr>
              <a:t> </a:t>
            </a:r>
            <a:r>
              <a:rPr sz="1200" dirty="0">
                <a:latin typeface="Microsoft JhengHei"/>
                <a:cs typeface="Microsoft JhengHei"/>
              </a:rPr>
              <a:t>HIV</a:t>
            </a:r>
            <a:r>
              <a:rPr sz="1200" spc="30" dirty="0">
                <a:latin typeface="Microsoft JhengHei"/>
                <a:cs typeface="Microsoft JhengHei"/>
              </a:rPr>
              <a:t> </a:t>
            </a:r>
            <a:r>
              <a:rPr sz="1200" dirty="0">
                <a:latin typeface="Microsoft JhengHei"/>
                <a:cs typeface="Microsoft JhengHei"/>
              </a:rPr>
              <a:t>infection</a:t>
            </a:r>
            <a:r>
              <a:rPr sz="1200" spc="25" dirty="0">
                <a:latin typeface="Microsoft JhengHei"/>
                <a:cs typeface="Microsoft JhengHei"/>
              </a:rPr>
              <a:t> </a:t>
            </a:r>
            <a:r>
              <a:rPr sz="1300" spc="-45" dirty="0">
                <a:latin typeface="Microsoft JhengHei"/>
                <a:cs typeface="Microsoft JhengHei"/>
              </a:rPr>
              <a:t>Nat</a:t>
            </a:r>
            <a:r>
              <a:rPr sz="1300" spc="-20" dirty="0">
                <a:latin typeface="Microsoft JhengHei"/>
                <a:cs typeface="Microsoft JhengHei"/>
              </a:rPr>
              <a:t>. </a:t>
            </a:r>
            <a:r>
              <a:rPr sz="1300" spc="-80" dirty="0">
                <a:latin typeface="Microsoft JhengHei"/>
                <a:cs typeface="Microsoft JhengHei"/>
              </a:rPr>
              <a:t>Rev</a:t>
            </a:r>
            <a:r>
              <a:rPr sz="1300" spc="-45" dirty="0">
                <a:latin typeface="Microsoft JhengHei"/>
                <a:cs typeface="Microsoft JhengHei"/>
              </a:rPr>
              <a:t>. </a:t>
            </a:r>
            <a:r>
              <a:rPr sz="1300" spc="-25" dirty="0">
                <a:latin typeface="Microsoft JhengHei"/>
                <a:cs typeface="Microsoft JhengHei"/>
              </a:rPr>
              <a:t>Dis.</a:t>
            </a:r>
            <a:r>
              <a:rPr sz="1300" spc="5" dirty="0">
                <a:latin typeface="Microsoft JhengHei"/>
                <a:cs typeface="Microsoft JhengHei"/>
              </a:rPr>
              <a:t> </a:t>
            </a:r>
            <a:r>
              <a:rPr sz="1300" spc="-40" dirty="0">
                <a:latin typeface="Microsoft JhengHei"/>
                <a:cs typeface="Microsoft JhengHei"/>
              </a:rPr>
              <a:t>Primers</a:t>
            </a:r>
            <a:r>
              <a:rPr sz="1300" spc="5" dirty="0">
                <a:latin typeface="Microsoft JhengHei"/>
                <a:cs typeface="Microsoft JhengHei"/>
              </a:rPr>
              <a:t> </a:t>
            </a:r>
            <a:r>
              <a:rPr sz="1200" spc="-10" dirty="0">
                <a:latin typeface="Microsoft JhengHei"/>
                <a:cs typeface="Microsoft JhengHei"/>
              </a:rPr>
              <a:t>doi:10.1038/nrdp.2015.35</a:t>
            </a:r>
            <a:endParaRPr sz="1200">
              <a:latin typeface="Microsoft JhengHei"/>
              <a:cs typeface="Microsoft JhengHei"/>
            </a:endParaRPr>
          </a:p>
        </p:txBody>
      </p:sp>
      <p:sp>
        <p:nvSpPr>
          <p:cNvPr id="8" name="object 8"/>
          <p:cNvSpPr txBox="1"/>
          <p:nvPr/>
        </p:nvSpPr>
        <p:spPr>
          <a:xfrm>
            <a:off x="10366381" y="6349998"/>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24</a:t>
            </a:r>
            <a:endParaRPr sz="1050">
              <a:latin typeface="Microsoft JhengHei"/>
              <a:cs typeface="Microsoft JhengHe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480955" y="1054862"/>
            <a:ext cx="9794875"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FFFFFF"/>
                </a:solidFill>
              </a:rPr>
              <a:t>高效能抗病毒藥物</a:t>
            </a:r>
            <a:r>
              <a:rPr sz="2450" spc="-20" dirty="0">
                <a:solidFill>
                  <a:srgbClr val="FFFFFF"/>
                </a:solidFill>
              </a:rPr>
              <a:t>(HAART)</a:t>
            </a:r>
            <a:r>
              <a:rPr sz="2450" spc="-10" dirty="0">
                <a:solidFill>
                  <a:srgbClr val="FFFFFF"/>
                </a:solidFill>
              </a:rPr>
              <a:t>進展，愛滋病毒感染不再是20</a:t>
            </a:r>
            <a:r>
              <a:rPr sz="2450" spc="-20" dirty="0">
                <a:solidFill>
                  <a:srgbClr val="FFFFFF"/>
                </a:solidFill>
              </a:rPr>
              <a:t>世紀的黑死病</a:t>
            </a:r>
            <a:endParaRPr sz="2450"/>
          </a:p>
        </p:txBody>
      </p:sp>
      <p:pic>
        <p:nvPicPr>
          <p:cNvPr id="5" name="object 5"/>
          <p:cNvPicPr/>
          <p:nvPr/>
        </p:nvPicPr>
        <p:blipFill>
          <a:blip r:embed="rId2" cstate="print"/>
          <a:stretch>
            <a:fillRect/>
          </a:stretch>
        </p:blipFill>
        <p:spPr>
          <a:xfrm>
            <a:off x="2235413" y="2080776"/>
            <a:ext cx="6353874" cy="4121088"/>
          </a:xfrm>
          <a:prstGeom prst="rect">
            <a:avLst/>
          </a:prstGeom>
        </p:spPr>
      </p:pic>
      <p:sp>
        <p:nvSpPr>
          <p:cNvPr id="6" name="object 6"/>
          <p:cNvSpPr txBox="1"/>
          <p:nvPr/>
        </p:nvSpPr>
        <p:spPr>
          <a:xfrm>
            <a:off x="2006993" y="5563361"/>
            <a:ext cx="8039100" cy="620395"/>
          </a:xfrm>
          <a:prstGeom prst="rect">
            <a:avLst/>
          </a:prstGeom>
          <a:solidFill>
            <a:srgbClr val="FFE699"/>
          </a:solidFill>
        </p:spPr>
        <p:txBody>
          <a:bodyPr vert="horz" wrap="square" lIns="0" tIns="36830" rIns="0" bIns="0" rtlCol="0">
            <a:spAutoFit/>
          </a:bodyPr>
          <a:lstStyle/>
          <a:p>
            <a:pPr marL="79375" marR="210185">
              <a:lnSpc>
                <a:spcPct val="100000"/>
              </a:lnSpc>
              <a:spcBef>
                <a:spcPts val="290"/>
              </a:spcBef>
            </a:pPr>
            <a:r>
              <a:rPr sz="1750" b="1" dirty="0">
                <a:latin typeface="Microsoft JhengHei"/>
                <a:cs typeface="Microsoft JhengHei"/>
              </a:rPr>
              <a:t>隨著藥物的進展，HIV</a:t>
            </a:r>
            <a:r>
              <a:rPr sz="1750" b="1" spc="-5" dirty="0">
                <a:latin typeface="Microsoft JhengHei"/>
                <a:cs typeface="Microsoft JhengHei"/>
              </a:rPr>
              <a:t>感染者及早發現、及早就醫穩定服藥，控制體內病毒量，</a:t>
            </a:r>
            <a:r>
              <a:rPr sz="1750" b="1" spc="-25" dirty="0">
                <a:latin typeface="Microsoft JhengHei"/>
                <a:cs typeface="Microsoft JhengHei"/>
              </a:rPr>
              <a:t>其存活年限可以和⼀般⼈相當</a:t>
            </a:r>
            <a:r>
              <a:rPr sz="1750" b="1" spc="-50" dirty="0">
                <a:latin typeface="Microsoft JhengHei"/>
                <a:cs typeface="Microsoft JhengHei"/>
              </a:rPr>
              <a:t>。</a:t>
            </a:r>
            <a:endParaRPr sz="1750">
              <a:latin typeface="Microsoft JhengHei"/>
              <a:cs typeface="Microsoft JhengHei"/>
            </a:endParaRPr>
          </a:p>
        </p:txBody>
      </p:sp>
      <p:sp>
        <p:nvSpPr>
          <p:cNvPr id="7" name="object 7"/>
          <p:cNvSpPr/>
          <p:nvPr/>
        </p:nvSpPr>
        <p:spPr>
          <a:xfrm>
            <a:off x="4505591" y="1962150"/>
            <a:ext cx="2413635" cy="430530"/>
          </a:xfrm>
          <a:custGeom>
            <a:avLst/>
            <a:gdLst/>
            <a:ahLst/>
            <a:cxnLst/>
            <a:rect l="l" t="t" r="r" b="b"/>
            <a:pathLst>
              <a:path w="2413634" h="430530">
                <a:moveTo>
                  <a:pt x="2413254" y="348234"/>
                </a:moveTo>
                <a:lnTo>
                  <a:pt x="2413254" y="82296"/>
                </a:lnTo>
                <a:lnTo>
                  <a:pt x="2412492" y="74676"/>
                </a:lnTo>
                <a:lnTo>
                  <a:pt x="2385731" y="21359"/>
                </a:lnTo>
                <a:lnTo>
                  <a:pt x="2338578" y="0"/>
                </a:lnTo>
                <a:lnTo>
                  <a:pt x="83058" y="0"/>
                </a:lnTo>
                <a:lnTo>
                  <a:pt x="34056" y="15968"/>
                </a:lnTo>
                <a:lnTo>
                  <a:pt x="3809" y="57912"/>
                </a:lnTo>
                <a:lnTo>
                  <a:pt x="0" y="82296"/>
                </a:lnTo>
                <a:lnTo>
                  <a:pt x="0" y="348234"/>
                </a:lnTo>
                <a:lnTo>
                  <a:pt x="10640" y="388203"/>
                </a:lnTo>
                <a:lnTo>
                  <a:pt x="33528" y="414147"/>
                </a:lnTo>
                <a:lnTo>
                  <a:pt x="33528" y="78486"/>
                </a:lnTo>
                <a:lnTo>
                  <a:pt x="34290" y="75438"/>
                </a:lnTo>
                <a:lnTo>
                  <a:pt x="34290" y="73914"/>
                </a:lnTo>
                <a:lnTo>
                  <a:pt x="35814" y="67056"/>
                </a:lnTo>
                <a:lnTo>
                  <a:pt x="35814" y="68580"/>
                </a:lnTo>
                <a:lnTo>
                  <a:pt x="37338" y="64516"/>
                </a:lnTo>
                <a:lnTo>
                  <a:pt x="37338" y="64008"/>
                </a:lnTo>
                <a:lnTo>
                  <a:pt x="38862" y="60452"/>
                </a:lnTo>
                <a:lnTo>
                  <a:pt x="38862" y="60198"/>
                </a:lnTo>
                <a:lnTo>
                  <a:pt x="39624" y="58674"/>
                </a:lnTo>
                <a:lnTo>
                  <a:pt x="39624" y="59131"/>
                </a:lnTo>
                <a:lnTo>
                  <a:pt x="41910" y="55930"/>
                </a:lnTo>
                <a:lnTo>
                  <a:pt x="41910" y="55626"/>
                </a:lnTo>
                <a:lnTo>
                  <a:pt x="44196" y="52882"/>
                </a:lnTo>
                <a:lnTo>
                  <a:pt x="44196" y="51816"/>
                </a:lnTo>
                <a:lnTo>
                  <a:pt x="48768" y="47244"/>
                </a:lnTo>
                <a:lnTo>
                  <a:pt x="48768" y="47461"/>
                </a:lnTo>
                <a:lnTo>
                  <a:pt x="51053" y="45502"/>
                </a:lnTo>
                <a:lnTo>
                  <a:pt x="51053" y="44958"/>
                </a:lnTo>
                <a:lnTo>
                  <a:pt x="54864" y="42236"/>
                </a:lnTo>
                <a:lnTo>
                  <a:pt x="54864" y="41910"/>
                </a:lnTo>
                <a:lnTo>
                  <a:pt x="58674" y="39732"/>
                </a:lnTo>
                <a:lnTo>
                  <a:pt x="64769" y="36576"/>
                </a:lnTo>
                <a:lnTo>
                  <a:pt x="64769" y="36766"/>
                </a:lnTo>
                <a:lnTo>
                  <a:pt x="69342" y="35052"/>
                </a:lnTo>
                <a:lnTo>
                  <a:pt x="69342" y="35433"/>
                </a:lnTo>
                <a:lnTo>
                  <a:pt x="72390" y="34671"/>
                </a:lnTo>
                <a:lnTo>
                  <a:pt x="72390" y="34290"/>
                </a:lnTo>
                <a:lnTo>
                  <a:pt x="76962" y="33782"/>
                </a:lnTo>
                <a:lnTo>
                  <a:pt x="76962" y="33528"/>
                </a:lnTo>
                <a:lnTo>
                  <a:pt x="2336292" y="33528"/>
                </a:lnTo>
                <a:lnTo>
                  <a:pt x="2336292" y="33782"/>
                </a:lnTo>
                <a:lnTo>
                  <a:pt x="2340864" y="34290"/>
                </a:lnTo>
                <a:lnTo>
                  <a:pt x="2340864" y="34671"/>
                </a:lnTo>
                <a:lnTo>
                  <a:pt x="2343912" y="35433"/>
                </a:lnTo>
                <a:lnTo>
                  <a:pt x="2343912" y="35052"/>
                </a:lnTo>
                <a:lnTo>
                  <a:pt x="2348484" y="36766"/>
                </a:lnTo>
                <a:lnTo>
                  <a:pt x="2348484" y="36576"/>
                </a:lnTo>
                <a:lnTo>
                  <a:pt x="2354580" y="39624"/>
                </a:lnTo>
                <a:lnTo>
                  <a:pt x="2358390" y="41910"/>
                </a:lnTo>
                <a:lnTo>
                  <a:pt x="2358390" y="42236"/>
                </a:lnTo>
                <a:lnTo>
                  <a:pt x="2362200" y="44958"/>
                </a:lnTo>
                <a:lnTo>
                  <a:pt x="2362200" y="45502"/>
                </a:lnTo>
                <a:lnTo>
                  <a:pt x="2364486" y="47461"/>
                </a:lnTo>
                <a:lnTo>
                  <a:pt x="2364486" y="47244"/>
                </a:lnTo>
                <a:lnTo>
                  <a:pt x="2366010" y="48768"/>
                </a:lnTo>
                <a:lnTo>
                  <a:pt x="2366010" y="49072"/>
                </a:lnTo>
                <a:lnTo>
                  <a:pt x="2368296" y="51816"/>
                </a:lnTo>
                <a:lnTo>
                  <a:pt x="2368296" y="51968"/>
                </a:lnTo>
                <a:lnTo>
                  <a:pt x="2371344" y="55626"/>
                </a:lnTo>
                <a:lnTo>
                  <a:pt x="2371344" y="56197"/>
                </a:lnTo>
                <a:lnTo>
                  <a:pt x="2372868" y="58864"/>
                </a:lnTo>
                <a:lnTo>
                  <a:pt x="2372868" y="58674"/>
                </a:lnTo>
                <a:lnTo>
                  <a:pt x="2375154" y="62674"/>
                </a:lnTo>
                <a:lnTo>
                  <a:pt x="2375154" y="62484"/>
                </a:lnTo>
                <a:lnTo>
                  <a:pt x="2375916" y="64008"/>
                </a:lnTo>
                <a:lnTo>
                  <a:pt x="2375916" y="64516"/>
                </a:lnTo>
                <a:lnTo>
                  <a:pt x="2377440" y="68580"/>
                </a:lnTo>
                <a:lnTo>
                  <a:pt x="2377440" y="69342"/>
                </a:lnTo>
                <a:lnTo>
                  <a:pt x="2378964" y="73914"/>
                </a:lnTo>
                <a:lnTo>
                  <a:pt x="2378964" y="75438"/>
                </a:lnTo>
                <a:lnTo>
                  <a:pt x="2379726" y="78486"/>
                </a:lnTo>
                <a:lnTo>
                  <a:pt x="2379726" y="412929"/>
                </a:lnTo>
                <a:lnTo>
                  <a:pt x="2391689" y="403078"/>
                </a:lnTo>
                <a:lnTo>
                  <a:pt x="2405817" y="381196"/>
                </a:lnTo>
                <a:lnTo>
                  <a:pt x="2412492" y="355854"/>
                </a:lnTo>
                <a:lnTo>
                  <a:pt x="2413254" y="348234"/>
                </a:lnTo>
                <a:close/>
              </a:path>
              <a:path w="2413634" h="430530">
                <a:moveTo>
                  <a:pt x="34290" y="76962"/>
                </a:moveTo>
                <a:lnTo>
                  <a:pt x="33528" y="78486"/>
                </a:lnTo>
                <a:lnTo>
                  <a:pt x="33528" y="83820"/>
                </a:lnTo>
                <a:lnTo>
                  <a:pt x="34290" y="76962"/>
                </a:lnTo>
                <a:close/>
              </a:path>
              <a:path w="2413634" h="430530">
                <a:moveTo>
                  <a:pt x="34290" y="353568"/>
                </a:moveTo>
                <a:lnTo>
                  <a:pt x="33528" y="346710"/>
                </a:lnTo>
                <a:lnTo>
                  <a:pt x="33528" y="352044"/>
                </a:lnTo>
                <a:lnTo>
                  <a:pt x="34290" y="353568"/>
                </a:lnTo>
                <a:close/>
              </a:path>
              <a:path w="2413634" h="430530">
                <a:moveTo>
                  <a:pt x="35052" y="358140"/>
                </a:moveTo>
                <a:lnTo>
                  <a:pt x="33528" y="352044"/>
                </a:lnTo>
                <a:lnTo>
                  <a:pt x="33528" y="414147"/>
                </a:lnTo>
                <a:lnTo>
                  <a:pt x="34290" y="414813"/>
                </a:lnTo>
                <a:lnTo>
                  <a:pt x="34290" y="356616"/>
                </a:lnTo>
                <a:lnTo>
                  <a:pt x="35052" y="358140"/>
                </a:lnTo>
                <a:close/>
              </a:path>
              <a:path w="2413634" h="430530">
                <a:moveTo>
                  <a:pt x="35052" y="72390"/>
                </a:moveTo>
                <a:lnTo>
                  <a:pt x="34290" y="73914"/>
                </a:lnTo>
                <a:lnTo>
                  <a:pt x="34290" y="75438"/>
                </a:lnTo>
                <a:lnTo>
                  <a:pt x="35052" y="72390"/>
                </a:lnTo>
                <a:close/>
              </a:path>
              <a:path w="2413634" h="430530">
                <a:moveTo>
                  <a:pt x="38100" y="368046"/>
                </a:moveTo>
                <a:lnTo>
                  <a:pt x="35814" y="361950"/>
                </a:lnTo>
                <a:lnTo>
                  <a:pt x="35814" y="363474"/>
                </a:lnTo>
                <a:lnTo>
                  <a:pt x="34290" y="356616"/>
                </a:lnTo>
                <a:lnTo>
                  <a:pt x="34290" y="414813"/>
                </a:lnTo>
                <a:lnTo>
                  <a:pt x="36576" y="416814"/>
                </a:lnTo>
                <a:lnTo>
                  <a:pt x="37338" y="417237"/>
                </a:lnTo>
                <a:lnTo>
                  <a:pt x="37338" y="366522"/>
                </a:lnTo>
                <a:lnTo>
                  <a:pt x="38100" y="368046"/>
                </a:lnTo>
                <a:close/>
              </a:path>
              <a:path w="2413634" h="430530">
                <a:moveTo>
                  <a:pt x="38100" y="62484"/>
                </a:moveTo>
                <a:lnTo>
                  <a:pt x="37338" y="64008"/>
                </a:lnTo>
                <a:lnTo>
                  <a:pt x="37338" y="64516"/>
                </a:lnTo>
                <a:lnTo>
                  <a:pt x="38100" y="62484"/>
                </a:lnTo>
                <a:close/>
              </a:path>
              <a:path w="2413634" h="430530">
                <a:moveTo>
                  <a:pt x="39134" y="370713"/>
                </a:moveTo>
                <a:lnTo>
                  <a:pt x="37338" y="366522"/>
                </a:lnTo>
                <a:lnTo>
                  <a:pt x="37338" y="417237"/>
                </a:lnTo>
                <a:lnTo>
                  <a:pt x="38862" y="418084"/>
                </a:lnTo>
                <a:lnTo>
                  <a:pt x="38862" y="370332"/>
                </a:lnTo>
                <a:lnTo>
                  <a:pt x="39134" y="370713"/>
                </a:lnTo>
                <a:close/>
              </a:path>
              <a:path w="2413634" h="430530">
                <a:moveTo>
                  <a:pt x="39624" y="58674"/>
                </a:moveTo>
                <a:lnTo>
                  <a:pt x="38862" y="60198"/>
                </a:lnTo>
                <a:lnTo>
                  <a:pt x="39134" y="59817"/>
                </a:lnTo>
                <a:lnTo>
                  <a:pt x="39624" y="58674"/>
                </a:lnTo>
                <a:close/>
              </a:path>
              <a:path w="2413634" h="430530">
                <a:moveTo>
                  <a:pt x="39134" y="59817"/>
                </a:moveTo>
                <a:lnTo>
                  <a:pt x="38862" y="60198"/>
                </a:lnTo>
                <a:lnTo>
                  <a:pt x="38862" y="60452"/>
                </a:lnTo>
                <a:lnTo>
                  <a:pt x="39134" y="59817"/>
                </a:lnTo>
                <a:close/>
              </a:path>
              <a:path w="2413634" h="430530">
                <a:moveTo>
                  <a:pt x="39624" y="371856"/>
                </a:moveTo>
                <a:lnTo>
                  <a:pt x="39134" y="370713"/>
                </a:lnTo>
                <a:lnTo>
                  <a:pt x="38862" y="370332"/>
                </a:lnTo>
                <a:lnTo>
                  <a:pt x="39624" y="371856"/>
                </a:lnTo>
                <a:close/>
              </a:path>
              <a:path w="2413634" h="430530">
                <a:moveTo>
                  <a:pt x="39624" y="418507"/>
                </a:moveTo>
                <a:lnTo>
                  <a:pt x="39624" y="371856"/>
                </a:lnTo>
                <a:lnTo>
                  <a:pt x="38862" y="370332"/>
                </a:lnTo>
                <a:lnTo>
                  <a:pt x="38862" y="418084"/>
                </a:lnTo>
                <a:lnTo>
                  <a:pt x="39624" y="418507"/>
                </a:lnTo>
                <a:close/>
              </a:path>
              <a:path w="2413634" h="430530">
                <a:moveTo>
                  <a:pt x="39624" y="59131"/>
                </a:moveTo>
                <a:lnTo>
                  <a:pt x="39624" y="58674"/>
                </a:lnTo>
                <a:lnTo>
                  <a:pt x="39134" y="59817"/>
                </a:lnTo>
                <a:lnTo>
                  <a:pt x="39624" y="59131"/>
                </a:lnTo>
                <a:close/>
              </a:path>
              <a:path w="2413634" h="430530">
                <a:moveTo>
                  <a:pt x="42672" y="375666"/>
                </a:moveTo>
                <a:lnTo>
                  <a:pt x="39134" y="370713"/>
                </a:lnTo>
                <a:lnTo>
                  <a:pt x="39624" y="371856"/>
                </a:lnTo>
                <a:lnTo>
                  <a:pt x="39624" y="418507"/>
                </a:lnTo>
                <a:lnTo>
                  <a:pt x="41910" y="419777"/>
                </a:lnTo>
                <a:lnTo>
                  <a:pt x="41910" y="374904"/>
                </a:lnTo>
                <a:lnTo>
                  <a:pt x="42672" y="375666"/>
                </a:lnTo>
                <a:close/>
              </a:path>
              <a:path w="2413634" h="430530">
                <a:moveTo>
                  <a:pt x="42672" y="54864"/>
                </a:moveTo>
                <a:lnTo>
                  <a:pt x="41910" y="55626"/>
                </a:lnTo>
                <a:lnTo>
                  <a:pt x="41910" y="55930"/>
                </a:lnTo>
                <a:lnTo>
                  <a:pt x="42672" y="54864"/>
                </a:lnTo>
                <a:close/>
              </a:path>
              <a:path w="2413634" h="430530">
                <a:moveTo>
                  <a:pt x="45720" y="379476"/>
                </a:moveTo>
                <a:lnTo>
                  <a:pt x="41910" y="374904"/>
                </a:lnTo>
                <a:lnTo>
                  <a:pt x="41910" y="419777"/>
                </a:lnTo>
                <a:lnTo>
                  <a:pt x="43434" y="420624"/>
                </a:lnTo>
                <a:lnTo>
                  <a:pt x="44196" y="421005"/>
                </a:lnTo>
                <a:lnTo>
                  <a:pt x="44196" y="378714"/>
                </a:lnTo>
                <a:lnTo>
                  <a:pt x="45720" y="379476"/>
                </a:lnTo>
                <a:close/>
              </a:path>
              <a:path w="2413634" h="430530">
                <a:moveTo>
                  <a:pt x="45720" y="51054"/>
                </a:moveTo>
                <a:lnTo>
                  <a:pt x="44196" y="51816"/>
                </a:lnTo>
                <a:lnTo>
                  <a:pt x="44196" y="52882"/>
                </a:lnTo>
                <a:lnTo>
                  <a:pt x="45720" y="51054"/>
                </a:lnTo>
                <a:close/>
              </a:path>
              <a:path w="2413634" h="430530">
                <a:moveTo>
                  <a:pt x="48768" y="383286"/>
                </a:moveTo>
                <a:lnTo>
                  <a:pt x="44196" y="378714"/>
                </a:lnTo>
                <a:lnTo>
                  <a:pt x="44196" y="421005"/>
                </a:lnTo>
                <a:lnTo>
                  <a:pt x="47244" y="422529"/>
                </a:lnTo>
                <a:lnTo>
                  <a:pt x="47244" y="382524"/>
                </a:lnTo>
                <a:lnTo>
                  <a:pt x="48768" y="383286"/>
                </a:lnTo>
                <a:close/>
              </a:path>
              <a:path w="2413634" h="430530">
                <a:moveTo>
                  <a:pt x="48768" y="47461"/>
                </a:moveTo>
                <a:lnTo>
                  <a:pt x="48768" y="47244"/>
                </a:lnTo>
                <a:lnTo>
                  <a:pt x="47244" y="48768"/>
                </a:lnTo>
                <a:lnTo>
                  <a:pt x="48768" y="47461"/>
                </a:lnTo>
                <a:close/>
              </a:path>
              <a:path w="2413634" h="430530">
                <a:moveTo>
                  <a:pt x="52578" y="386334"/>
                </a:moveTo>
                <a:lnTo>
                  <a:pt x="47244" y="382524"/>
                </a:lnTo>
                <a:lnTo>
                  <a:pt x="47244" y="422529"/>
                </a:lnTo>
                <a:lnTo>
                  <a:pt x="51054" y="424434"/>
                </a:lnTo>
                <a:lnTo>
                  <a:pt x="51054" y="385572"/>
                </a:lnTo>
                <a:lnTo>
                  <a:pt x="52578" y="386334"/>
                </a:lnTo>
                <a:close/>
              </a:path>
              <a:path w="2413634" h="430530">
                <a:moveTo>
                  <a:pt x="52577" y="44196"/>
                </a:moveTo>
                <a:lnTo>
                  <a:pt x="51053" y="44958"/>
                </a:lnTo>
                <a:lnTo>
                  <a:pt x="51053" y="45502"/>
                </a:lnTo>
                <a:lnTo>
                  <a:pt x="52577" y="44196"/>
                </a:lnTo>
                <a:close/>
              </a:path>
              <a:path w="2413634" h="430530">
                <a:moveTo>
                  <a:pt x="56388" y="389382"/>
                </a:moveTo>
                <a:lnTo>
                  <a:pt x="51054" y="385572"/>
                </a:lnTo>
                <a:lnTo>
                  <a:pt x="51054" y="424434"/>
                </a:lnTo>
                <a:lnTo>
                  <a:pt x="54864" y="425577"/>
                </a:lnTo>
                <a:lnTo>
                  <a:pt x="54864" y="388620"/>
                </a:lnTo>
                <a:lnTo>
                  <a:pt x="56388" y="389382"/>
                </a:lnTo>
                <a:close/>
              </a:path>
              <a:path w="2413634" h="430530">
                <a:moveTo>
                  <a:pt x="56388" y="41148"/>
                </a:moveTo>
                <a:lnTo>
                  <a:pt x="54864" y="41910"/>
                </a:lnTo>
                <a:lnTo>
                  <a:pt x="54864" y="42236"/>
                </a:lnTo>
                <a:lnTo>
                  <a:pt x="56388" y="41148"/>
                </a:lnTo>
                <a:close/>
              </a:path>
              <a:path w="2413634" h="430530">
                <a:moveTo>
                  <a:pt x="64770" y="428548"/>
                </a:moveTo>
                <a:lnTo>
                  <a:pt x="64770" y="393954"/>
                </a:lnTo>
                <a:lnTo>
                  <a:pt x="58674" y="390906"/>
                </a:lnTo>
                <a:lnTo>
                  <a:pt x="54864" y="388620"/>
                </a:lnTo>
                <a:lnTo>
                  <a:pt x="54864" y="425577"/>
                </a:lnTo>
                <a:lnTo>
                  <a:pt x="64770" y="428548"/>
                </a:lnTo>
                <a:close/>
              </a:path>
              <a:path w="2413634" h="430530">
                <a:moveTo>
                  <a:pt x="60198" y="38862"/>
                </a:moveTo>
                <a:lnTo>
                  <a:pt x="58674" y="39624"/>
                </a:lnTo>
                <a:lnTo>
                  <a:pt x="60198" y="38862"/>
                </a:lnTo>
                <a:close/>
              </a:path>
              <a:path w="2413634" h="430530">
                <a:moveTo>
                  <a:pt x="60198" y="391668"/>
                </a:moveTo>
                <a:lnTo>
                  <a:pt x="58674" y="390797"/>
                </a:lnTo>
                <a:lnTo>
                  <a:pt x="60198" y="391668"/>
                </a:lnTo>
                <a:close/>
              </a:path>
              <a:path w="2413634" h="430530">
                <a:moveTo>
                  <a:pt x="64769" y="36766"/>
                </a:moveTo>
                <a:lnTo>
                  <a:pt x="64769" y="36576"/>
                </a:lnTo>
                <a:lnTo>
                  <a:pt x="63245" y="37338"/>
                </a:lnTo>
                <a:lnTo>
                  <a:pt x="64769" y="36766"/>
                </a:lnTo>
                <a:close/>
              </a:path>
              <a:path w="2413634" h="430530">
                <a:moveTo>
                  <a:pt x="69342" y="429560"/>
                </a:moveTo>
                <a:lnTo>
                  <a:pt x="69342" y="395478"/>
                </a:lnTo>
                <a:lnTo>
                  <a:pt x="63245" y="393192"/>
                </a:lnTo>
                <a:lnTo>
                  <a:pt x="64770" y="393954"/>
                </a:lnTo>
                <a:lnTo>
                  <a:pt x="64770" y="428548"/>
                </a:lnTo>
                <a:lnTo>
                  <a:pt x="66294" y="429006"/>
                </a:lnTo>
                <a:lnTo>
                  <a:pt x="69342" y="429560"/>
                </a:lnTo>
                <a:close/>
              </a:path>
              <a:path w="2413634" h="430530">
                <a:moveTo>
                  <a:pt x="69342" y="35433"/>
                </a:moveTo>
                <a:lnTo>
                  <a:pt x="69342" y="35052"/>
                </a:lnTo>
                <a:lnTo>
                  <a:pt x="67818" y="35814"/>
                </a:lnTo>
                <a:lnTo>
                  <a:pt x="69342" y="35433"/>
                </a:lnTo>
                <a:close/>
              </a:path>
              <a:path w="2413634" h="430530">
                <a:moveTo>
                  <a:pt x="73914" y="396240"/>
                </a:moveTo>
                <a:lnTo>
                  <a:pt x="67818" y="394716"/>
                </a:lnTo>
                <a:lnTo>
                  <a:pt x="69342" y="395478"/>
                </a:lnTo>
                <a:lnTo>
                  <a:pt x="69342" y="429560"/>
                </a:lnTo>
                <a:lnTo>
                  <a:pt x="72390" y="430114"/>
                </a:lnTo>
                <a:lnTo>
                  <a:pt x="72390" y="396240"/>
                </a:lnTo>
                <a:lnTo>
                  <a:pt x="73914" y="396240"/>
                </a:lnTo>
                <a:close/>
              </a:path>
              <a:path w="2413634" h="430530">
                <a:moveTo>
                  <a:pt x="73914" y="34290"/>
                </a:moveTo>
                <a:lnTo>
                  <a:pt x="72390" y="34290"/>
                </a:lnTo>
                <a:lnTo>
                  <a:pt x="72390" y="34671"/>
                </a:lnTo>
                <a:lnTo>
                  <a:pt x="73914" y="34290"/>
                </a:lnTo>
                <a:close/>
              </a:path>
              <a:path w="2413634" h="430530">
                <a:moveTo>
                  <a:pt x="79248" y="397002"/>
                </a:moveTo>
                <a:lnTo>
                  <a:pt x="72390" y="396240"/>
                </a:lnTo>
                <a:lnTo>
                  <a:pt x="72390" y="430114"/>
                </a:lnTo>
                <a:lnTo>
                  <a:pt x="74676" y="430530"/>
                </a:lnTo>
                <a:lnTo>
                  <a:pt x="76962" y="430530"/>
                </a:lnTo>
                <a:lnTo>
                  <a:pt x="76962" y="397002"/>
                </a:lnTo>
                <a:lnTo>
                  <a:pt x="79248" y="397002"/>
                </a:lnTo>
                <a:close/>
              </a:path>
              <a:path w="2413634" h="430530">
                <a:moveTo>
                  <a:pt x="79248" y="33528"/>
                </a:moveTo>
                <a:lnTo>
                  <a:pt x="76962" y="33528"/>
                </a:lnTo>
                <a:lnTo>
                  <a:pt x="76962" y="33782"/>
                </a:lnTo>
                <a:lnTo>
                  <a:pt x="79248" y="33528"/>
                </a:lnTo>
                <a:close/>
              </a:path>
              <a:path w="2413634" h="430530">
                <a:moveTo>
                  <a:pt x="2336292" y="430530"/>
                </a:moveTo>
                <a:lnTo>
                  <a:pt x="2336292" y="397002"/>
                </a:lnTo>
                <a:lnTo>
                  <a:pt x="76962" y="397002"/>
                </a:lnTo>
                <a:lnTo>
                  <a:pt x="76962" y="430530"/>
                </a:lnTo>
                <a:lnTo>
                  <a:pt x="2336292" y="430530"/>
                </a:lnTo>
                <a:close/>
              </a:path>
              <a:path w="2413634" h="430530">
                <a:moveTo>
                  <a:pt x="2336292" y="33782"/>
                </a:moveTo>
                <a:lnTo>
                  <a:pt x="2336292" y="33528"/>
                </a:lnTo>
                <a:lnTo>
                  <a:pt x="2334006" y="33528"/>
                </a:lnTo>
                <a:lnTo>
                  <a:pt x="2336292" y="33782"/>
                </a:lnTo>
                <a:close/>
              </a:path>
              <a:path w="2413634" h="430530">
                <a:moveTo>
                  <a:pt x="2340864" y="430114"/>
                </a:moveTo>
                <a:lnTo>
                  <a:pt x="2340864" y="396240"/>
                </a:lnTo>
                <a:lnTo>
                  <a:pt x="2334006" y="397002"/>
                </a:lnTo>
                <a:lnTo>
                  <a:pt x="2336292" y="397002"/>
                </a:lnTo>
                <a:lnTo>
                  <a:pt x="2336292" y="430530"/>
                </a:lnTo>
                <a:lnTo>
                  <a:pt x="2338578" y="430530"/>
                </a:lnTo>
                <a:lnTo>
                  <a:pt x="2340864" y="430114"/>
                </a:lnTo>
                <a:close/>
              </a:path>
              <a:path w="2413634" h="430530">
                <a:moveTo>
                  <a:pt x="2340864" y="34671"/>
                </a:moveTo>
                <a:lnTo>
                  <a:pt x="2340864" y="34290"/>
                </a:lnTo>
                <a:lnTo>
                  <a:pt x="2339340" y="34290"/>
                </a:lnTo>
                <a:lnTo>
                  <a:pt x="2340864" y="34671"/>
                </a:lnTo>
                <a:close/>
              </a:path>
              <a:path w="2413634" h="430530">
                <a:moveTo>
                  <a:pt x="2345436" y="394716"/>
                </a:moveTo>
                <a:lnTo>
                  <a:pt x="2339340" y="396240"/>
                </a:lnTo>
                <a:lnTo>
                  <a:pt x="2340864" y="396240"/>
                </a:lnTo>
                <a:lnTo>
                  <a:pt x="2340864" y="430114"/>
                </a:lnTo>
                <a:lnTo>
                  <a:pt x="2343912" y="429560"/>
                </a:lnTo>
                <a:lnTo>
                  <a:pt x="2343912" y="395478"/>
                </a:lnTo>
                <a:lnTo>
                  <a:pt x="2345436" y="394716"/>
                </a:lnTo>
                <a:close/>
              </a:path>
              <a:path w="2413634" h="430530">
                <a:moveTo>
                  <a:pt x="2345436" y="35814"/>
                </a:moveTo>
                <a:lnTo>
                  <a:pt x="2343912" y="35052"/>
                </a:lnTo>
                <a:lnTo>
                  <a:pt x="2343912" y="35433"/>
                </a:lnTo>
                <a:lnTo>
                  <a:pt x="2345436" y="35814"/>
                </a:lnTo>
                <a:close/>
              </a:path>
              <a:path w="2413634" h="430530">
                <a:moveTo>
                  <a:pt x="2350008" y="393192"/>
                </a:moveTo>
                <a:lnTo>
                  <a:pt x="2343912" y="395478"/>
                </a:lnTo>
                <a:lnTo>
                  <a:pt x="2343912" y="429560"/>
                </a:lnTo>
                <a:lnTo>
                  <a:pt x="2346960" y="429006"/>
                </a:lnTo>
                <a:lnTo>
                  <a:pt x="2348484" y="428426"/>
                </a:lnTo>
                <a:lnTo>
                  <a:pt x="2348484" y="393954"/>
                </a:lnTo>
                <a:lnTo>
                  <a:pt x="2350008" y="393192"/>
                </a:lnTo>
                <a:close/>
              </a:path>
              <a:path w="2413634" h="430530">
                <a:moveTo>
                  <a:pt x="2350008" y="37338"/>
                </a:moveTo>
                <a:lnTo>
                  <a:pt x="2348484" y="36576"/>
                </a:lnTo>
                <a:lnTo>
                  <a:pt x="2348484" y="36766"/>
                </a:lnTo>
                <a:lnTo>
                  <a:pt x="2350008" y="37338"/>
                </a:lnTo>
                <a:close/>
              </a:path>
              <a:path w="2413634" h="430530">
                <a:moveTo>
                  <a:pt x="2354580" y="426106"/>
                </a:moveTo>
                <a:lnTo>
                  <a:pt x="2354580" y="390906"/>
                </a:lnTo>
                <a:lnTo>
                  <a:pt x="2348484" y="393954"/>
                </a:lnTo>
                <a:lnTo>
                  <a:pt x="2348484" y="428426"/>
                </a:lnTo>
                <a:lnTo>
                  <a:pt x="2354580" y="426106"/>
                </a:lnTo>
                <a:close/>
              </a:path>
              <a:path w="2413634" h="430530">
                <a:moveTo>
                  <a:pt x="2354580" y="39732"/>
                </a:moveTo>
                <a:lnTo>
                  <a:pt x="2353056" y="38862"/>
                </a:lnTo>
                <a:lnTo>
                  <a:pt x="2354580" y="39732"/>
                </a:lnTo>
                <a:close/>
              </a:path>
              <a:path w="2413634" h="430530">
                <a:moveTo>
                  <a:pt x="2358390" y="424656"/>
                </a:moveTo>
                <a:lnTo>
                  <a:pt x="2358390" y="388620"/>
                </a:lnTo>
                <a:lnTo>
                  <a:pt x="2353056" y="391668"/>
                </a:lnTo>
                <a:lnTo>
                  <a:pt x="2354580" y="390906"/>
                </a:lnTo>
                <a:lnTo>
                  <a:pt x="2354580" y="426106"/>
                </a:lnTo>
                <a:lnTo>
                  <a:pt x="2358390" y="424656"/>
                </a:lnTo>
                <a:close/>
              </a:path>
              <a:path w="2413634" h="430530">
                <a:moveTo>
                  <a:pt x="2358390" y="42236"/>
                </a:moveTo>
                <a:lnTo>
                  <a:pt x="2358390" y="41910"/>
                </a:lnTo>
                <a:lnTo>
                  <a:pt x="2356866" y="41148"/>
                </a:lnTo>
                <a:lnTo>
                  <a:pt x="2358390" y="42236"/>
                </a:lnTo>
                <a:close/>
              </a:path>
              <a:path w="2413634" h="430530">
                <a:moveTo>
                  <a:pt x="2362200" y="423206"/>
                </a:moveTo>
                <a:lnTo>
                  <a:pt x="2362200" y="385572"/>
                </a:lnTo>
                <a:lnTo>
                  <a:pt x="2356866" y="389382"/>
                </a:lnTo>
                <a:lnTo>
                  <a:pt x="2358390" y="388620"/>
                </a:lnTo>
                <a:lnTo>
                  <a:pt x="2358390" y="424656"/>
                </a:lnTo>
                <a:lnTo>
                  <a:pt x="2362200" y="423206"/>
                </a:lnTo>
                <a:close/>
              </a:path>
              <a:path w="2413634" h="430530">
                <a:moveTo>
                  <a:pt x="2362200" y="45502"/>
                </a:moveTo>
                <a:lnTo>
                  <a:pt x="2362200" y="44958"/>
                </a:lnTo>
                <a:lnTo>
                  <a:pt x="2360676" y="44196"/>
                </a:lnTo>
                <a:lnTo>
                  <a:pt x="2362200" y="45502"/>
                </a:lnTo>
                <a:close/>
              </a:path>
              <a:path w="2413634" h="430530">
                <a:moveTo>
                  <a:pt x="2364832" y="382870"/>
                </a:moveTo>
                <a:lnTo>
                  <a:pt x="2360676" y="386334"/>
                </a:lnTo>
                <a:lnTo>
                  <a:pt x="2362200" y="385572"/>
                </a:lnTo>
                <a:lnTo>
                  <a:pt x="2362200" y="423206"/>
                </a:lnTo>
                <a:lnTo>
                  <a:pt x="2364486" y="422336"/>
                </a:lnTo>
                <a:lnTo>
                  <a:pt x="2364486" y="383286"/>
                </a:lnTo>
                <a:lnTo>
                  <a:pt x="2364832" y="382870"/>
                </a:lnTo>
                <a:close/>
              </a:path>
              <a:path w="2413634" h="430530">
                <a:moveTo>
                  <a:pt x="2366010" y="48768"/>
                </a:moveTo>
                <a:lnTo>
                  <a:pt x="2364486" y="47244"/>
                </a:lnTo>
                <a:lnTo>
                  <a:pt x="2365121" y="48005"/>
                </a:lnTo>
                <a:lnTo>
                  <a:pt x="2366010" y="48768"/>
                </a:lnTo>
                <a:close/>
              </a:path>
              <a:path w="2413634" h="430530">
                <a:moveTo>
                  <a:pt x="2365121" y="48005"/>
                </a:moveTo>
                <a:lnTo>
                  <a:pt x="2364486" y="47244"/>
                </a:lnTo>
                <a:lnTo>
                  <a:pt x="2364486" y="47461"/>
                </a:lnTo>
                <a:lnTo>
                  <a:pt x="2365121" y="48005"/>
                </a:lnTo>
                <a:close/>
              </a:path>
              <a:path w="2413634" h="430530">
                <a:moveTo>
                  <a:pt x="2365248" y="382524"/>
                </a:moveTo>
                <a:lnTo>
                  <a:pt x="2364832" y="382870"/>
                </a:lnTo>
                <a:lnTo>
                  <a:pt x="2364486" y="383286"/>
                </a:lnTo>
                <a:lnTo>
                  <a:pt x="2365248" y="382524"/>
                </a:lnTo>
                <a:close/>
              </a:path>
              <a:path w="2413634" h="430530">
                <a:moveTo>
                  <a:pt x="2365248" y="422046"/>
                </a:moveTo>
                <a:lnTo>
                  <a:pt x="2365248" y="382524"/>
                </a:lnTo>
                <a:lnTo>
                  <a:pt x="2364486" y="383286"/>
                </a:lnTo>
                <a:lnTo>
                  <a:pt x="2364486" y="422336"/>
                </a:lnTo>
                <a:lnTo>
                  <a:pt x="2365248" y="422046"/>
                </a:lnTo>
                <a:close/>
              </a:path>
              <a:path w="2413634" h="430530">
                <a:moveTo>
                  <a:pt x="2368296" y="420886"/>
                </a:moveTo>
                <a:lnTo>
                  <a:pt x="2368296" y="378714"/>
                </a:lnTo>
                <a:lnTo>
                  <a:pt x="2364832" y="382870"/>
                </a:lnTo>
                <a:lnTo>
                  <a:pt x="2365248" y="382524"/>
                </a:lnTo>
                <a:lnTo>
                  <a:pt x="2365248" y="422046"/>
                </a:lnTo>
                <a:lnTo>
                  <a:pt x="2368296" y="420886"/>
                </a:lnTo>
                <a:close/>
              </a:path>
              <a:path w="2413634" h="430530">
                <a:moveTo>
                  <a:pt x="2366010" y="49072"/>
                </a:moveTo>
                <a:lnTo>
                  <a:pt x="2366010" y="48768"/>
                </a:lnTo>
                <a:lnTo>
                  <a:pt x="2365121" y="48005"/>
                </a:lnTo>
                <a:lnTo>
                  <a:pt x="2366010" y="49072"/>
                </a:lnTo>
                <a:close/>
              </a:path>
              <a:path w="2413634" h="430530">
                <a:moveTo>
                  <a:pt x="2368296" y="51968"/>
                </a:moveTo>
                <a:lnTo>
                  <a:pt x="2368296" y="51816"/>
                </a:lnTo>
                <a:lnTo>
                  <a:pt x="2367534" y="51054"/>
                </a:lnTo>
                <a:lnTo>
                  <a:pt x="2368296" y="51968"/>
                </a:lnTo>
                <a:close/>
              </a:path>
              <a:path w="2413634" h="430530">
                <a:moveTo>
                  <a:pt x="2371344" y="419726"/>
                </a:moveTo>
                <a:lnTo>
                  <a:pt x="2371344" y="374904"/>
                </a:lnTo>
                <a:lnTo>
                  <a:pt x="2367534" y="379476"/>
                </a:lnTo>
                <a:lnTo>
                  <a:pt x="2368296" y="378714"/>
                </a:lnTo>
                <a:lnTo>
                  <a:pt x="2368296" y="420886"/>
                </a:lnTo>
                <a:lnTo>
                  <a:pt x="2371344" y="419726"/>
                </a:lnTo>
                <a:close/>
              </a:path>
              <a:path w="2413634" h="430530">
                <a:moveTo>
                  <a:pt x="2371344" y="56197"/>
                </a:moveTo>
                <a:lnTo>
                  <a:pt x="2371344" y="55626"/>
                </a:lnTo>
                <a:lnTo>
                  <a:pt x="2370582" y="54864"/>
                </a:lnTo>
                <a:lnTo>
                  <a:pt x="2371344" y="56197"/>
                </a:lnTo>
                <a:close/>
              </a:path>
              <a:path w="2413634" h="430530">
                <a:moveTo>
                  <a:pt x="2373630" y="370332"/>
                </a:moveTo>
                <a:lnTo>
                  <a:pt x="2370582" y="375666"/>
                </a:lnTo>
                <a:lnTo>
                  <a:pt x="2371344" y="374904"/>
                </a:lnTo>
                <a:lnTo>
                  <a:pt x="2371344" y="419726"/>
                </a:lnTo>
                <a:lnTo>
                  <a:pt x="2371579" y="419636"/>
                </a:lnTo>
                <a:lnTo>
                  <a:pt x="2372868" y="418576"/>
                </a:lnTo>
                <a:lnTo>
                  <a:pt x="2372868" y="371856"/>
                </a:lnTo>
                <a:lnTo>
                  <a:pt x="2373630" y="370332"/>
                </a:lnTo>
                <a:close/>
              </a:path>
              <a:path w="2413634" h="430530">
                <a:moveTo>
                  <a:pt x="2373630" y="60198"/>
                </a:moveTo>
                <a:lnTo>
                  <a:pt x="2372868" y="58674"/>
                </a:lnTo>
                <a:lnTo>
                  <a:pt x="2372868" y="58864"/>
                </a:lnTo>
                <a:lnTo>
                  <a:pt x="2373630" y="60198"/>
                </a:lnTo>
                <a:close/>
              </a:path>
              <a:path w="2413634" h="430530">
                <a:moveTo>
                  <a:pt x="2375361" y="367491"/>
                </a:moveTo>
                <a:lnTo>
                  <a:pt x="2372868" y="371856"/>
                </a:lnTo>
                <a:lnTo>
                  <a:pt x="2372868" y="418576"/>
                </a:lnTo>
                <a:lnTo>
                  <a:pt x="2375154" y="416693"/>
                </a:lnTo>
                <a:lnTo>
                  <a:pt x="2375154" y="368046"/>
                </a:lnTo>
                <a:lnTo>
                  <a:pt x="2375361" y="367491"/>
                </a:lnTo>
                <a:close/>
              </a:path>
              <a:path w="2413634" h="430530">
                <a:moveTo>
                  <a:pt x="2375916" y="64008"/>
                </a:moveTo>
                <a:lnTo>
                  <a:pt x="2375154" y="62484"/>
                </a:lnTo>
                <a:lnTo>
                  <a:pt x="2375361" y="63038"/>
                </a:lnTo>
                <a:lnTo>
                  <a:pt x="2375916" y="64008"/>
                </a:lnTo>
                <a:close/>
              </a:path>
              <a:path w="2413634" h="430530">
                <a:moveTo>
                  <a:pt x="2375361" y="63038"/>
                </a:moveTo>
                <a:lnTo>
                  <a:pt x="2375154" y="62484"/>
                </a:lnTo>
                <a:lnTo>
                  <a:pt x="2375154" y="62674"/>
                </a:lnTo>
                <a:lnTo>
                  <a:pt x="2375361" y="63038"/>
                </a:lnTo>
                <a:close/>
              </a:path>
              <a:path w="2413634" h="430530">
                <a:moveTo>
                  <a:pt x="2375916" y="366522"/>
                </a:moveTo>
                <a:lnTo>
                  <a:pt x="2375361" y="367491"/>
                </a:lnTo>
                <a:lnTo>
                  <a:pt x="2375154" y="368046"/>
                </a:lnTo>
                <a:lnTo>
                  <a:pt x="2375916" y="366522"/>
                </a:lnTo>
                <a:close/>
              </a:path>
              <a:path w="2413634" h="430530">
                <a:moveTo>
                  <a:pt x="2375916" y="416066"/>
                </a:moveTo>
                <a:lnTo>
                  <a:pt x="2375916" y="366522"/>
                </a:lnTo>
                <a:lnTo>
                  <a:pt x="2375154" y="368046"/>
                </a:lnTo>
                <a:lnTo>
                  <a:pt x="2375154" y="416693"/>
                </a:lnTo>
                <a:lnTo>
                  <a:pt x="2375916" y="416066"/>
                </a:lnTo>
                <a:close/>
              </a:path>
              <a:path w="2413634" h="430530">
                <a:moveTo>
                  <a:pt x="2375916" y="64516"/>
                </a:moveTo>
                <a:lnTo>
                  <a:pt x="2375916" y="64008"/>
                </a:lnTo>
                <a:lnTo>
                  <a:pt x="2375361" y="63038"/>
                </a:lnTo>
                <a:lnTo>
                  <a:pt x="2375916" y="64516"/>
                </a:lnTo>
                <a:close/>
              </a:path>
              <a:path w="2413634" h="430530">
                <a:moveTo>
                  <a:pt x="2377440" y="414811"/>
                </a:moveTo>
                <a:lnTo>
                  <a:pt x="2377440" y="361950"/>
                </a:lnTo>
                <a:lnTo>
                  <a:pt x="2375361" y="367491"/>
                </a:lnTo>
                <a:lnTo>
                  <a:pt x="2375916" y="366522"/>
                </a:lnTo>
                <a:lnTo>
                  <a:pt x="2375916" y="416066"/>
                </a:lnTo>
                <a:lnTo>
                  <a:pt x="2377440" y="414811"/>
                </a:lnTo>
                <a:close/>
              </a:path>
              <a:path w="2413634" h="430530">
                <a:moveTo>
                  <a:pt x="2377440" y="69342"/>
                </a:moveTo>
                <a:lnTo>
                  <a:pt x="2377440" y="68580"/>
                </a:lnTo>
                <a:lnTo>
                  <a:pt x="2376678" y="67056"/>
                </a:lnTo>
                <a:lnTo>
                  <a:pt x="2377440" y="69342"/>
                </a:lnTo>
                <a:close/>
              </a:path>
              <a:path w="2413634" h="430530">
                <a:moveTo>
                  <a:pt x="2378964" y="413556"/>
                </a:moveTo>
                <a:lnTo>
                  <a:pt x="2378964" y="356616"/>
                </a:lnTo>
                <a:lnTo>
                  <a:pt x="2376678" y="363474"/>
                </a:lnTo>
                <a:lnTo>
                  <a:pt x="2377440" y="361950"/>
                </a:lnTo>
                <a:lnTo>
                  <a:pt x="2377440" y="414811"/>
                </a:lnTo>
                <a:lnTo>
                  <a:pt x="2378964" y="413556"/>
                </a:lnTo>
                <a:close/>
              </a:path>
              <a:path w="2413634" h="430530">
                <a:moveTo>
                  <a:pt x="2378964" y="75438"/>
                </a:moveTo>
                <a:lnTo>
                  <a:pt x="2378964" y="73914"/>
                </a:lnTo>
                <a:lnTo>
                  <a:pt x="2378202" y="72390"/>
                </a:lnTo>
                <a:lnTo>
                  <a:pt x="2378964" y="75438"/>
                </a:lnTo>
                <a:close/>
              </a:path>
              <a:path w="2413634" h="430530">
                <a:moveTo>
                  <a:pt x="2379726" y="412929"/>
                </a:moveTo>
                <a:lnTo>
                  <a:pt x="2379726" y="352044"/>
                </a:lnTo>
                <a:lnTo>
                  <a:pt x="2378202" y="358140"/>
                </a:lnTo>
                <a:lnTo>
                  <a:pt x="2378964" y="356616"/>
                </a:lnTo>
                <a:lnTo>
                  <a:pt x="2378964" y="413556"/>
                </a:lnTo>
                <a:lnTo>
                  <a:pt x="2379726" y="412929"/>
                </a:lnTo>
                <a:close/>
              </a:path>
              <a:path w="2413634" h="430530">
                <a:moveTo>
                  <a:pt x="2379726" y="83820"/>
                </a:moveTo>
                <a:lnTo>
                  <a:pt x="2379726" y="78486"/>
                </a:lnTo>
                <a:lnTo>
                  <a:pt x="2378964" y="76962"/>
                </a:lnTo>
                <a:lnTo>
                  <a:pt x="2379726" y="83820"/>
                </a:lnTo>
                <a:close/>
              </a:path>
              <a:path w="2413634" h="430530">
                <a:moveTo>
                  <a:pt x="2379726" y="352044"/>
                </a:moveTo>
                <a:lnTo>
                  <a:pt x="2379726" y="346710"/>
                </a:lnTo>
                <a:lnTo>
                  <a:pt x="2378964" y="353568"/>
                </a:lnTo>
                <a:lnTo>
                  <a:pt x="2379726" y="352044"/>
                </a:lnTo>
                <a:close/>
              </a:path>
            </a:pathLst>
          </a:custGeom>
          <a:solidFill>
            <a:srgbClr val="FFC000"/>
          </a:solidFill>
        </p:spPr>
        <p:txBody>
          <a:bodyPr wrap="square" lIns="0" tIns="0" rIns="0" bIns="0" rtlCol="0"/>
          <a:lstStyle/>
          <a:p>
            <a:endParaRPr/>
          </a:p>
        </p:txBody>
      </p:sp>
      <p:sp>
        <p:nvSpPr>
          <p:cNvPr id="8" name="object 8"/>
          <p:cNvSpPr txBox="1"/>
          <p:nvPr/>
        </p:nvSpPr>
        <p:spPr>
          <a:xfrm>
            <a:off x="4226947" y="1656080"/>
            <a:ext cx="3182620"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ED7C31"/>
                </a:solidFill>
                <a:latin typeface="Microsoft JhengHei"/>
                <a:cs typeface="Microsoft JhengHei"/>
              </a:rPr>
              <a:t>高效能抗愛滋病毒治療</a:t>
            </a:r>
            <a:r>
              <a:rPr sz="1750" b="1" spc="-10" dirty="0">
                <a:solidFill>
                  <a:srgbClr val="ED7C31"/>
                </a:solidFill>
                <a:latin typeface="Microsoft JhengHei"/>
                <a:cs typeface="Microsoft JhengHei"/>
              </a:rPr>
              <a:t>(HAART)</a:t>
            </a:r>
            <a:endParaRPr sz="1750">
              <a:latin typeface="Microsoft JhengHei"/>
              <a:cs typeface="Microsoft JhengHei"/>
            </a:endParaRPr>
          </a:p>
        </p:txBody>
      </p:sp>
      <p:sp>
        <p:nvSpPr>
          <p:cNvPr id="9" name="object 9"/>
          <p:cNvSpPr txBox="1"/>
          <p:nvPr/>
        </p:nvSpPr>
        <p:spPr>
          <a:xfrm>
            <a:off x="7481449" y="6288852"/>
            <a:ext cx="2078355" cy="203200"/>
          </a:xfrm>
          <a:prstGeom prst="rect">
            <a:avLst/>
          </a:prstGeom>
        </p:spPr>
        <p:txBody>
          <a:bodyPr vert="horz" wrap="square" lIns="0" tIns="22860" rIns="0" bIns="0" rtlCol="0">
            <a:spAutoFit/>
          </a:bodyPr>
          <a:lstStyle/>
          <a:p>
            <a:pPr marL="12700">
              <a:lnSpc>
                <a:spcPct val="100000"/>
              </a:lnSpc>
              <a:spcBef>
                <a:spcPts val="180"/>
              </a:spcBef>
            </a:pPr>
            <a:r>
              <a:rPr sz="1050" dirty="0">
                <a:latin typeface="Microsoft JhengHei"/>
                <a:cs typeface="Microsoft JhengHei"/>
              </a:rPr>
              <a:t>(UNAIDS,</a:t>
            </a:r>
            <a:r>
              <a:rPr sz="1050" spc="-15" dirty="0">
                <a:latin typeface="Microsoft JhengHei"/>
                <a:cs typeface="Microsoft JhengHei"/>
              </a:rPr>
              <a:t> </a:t>
            </a:r>
            <a:r>
              <a:rPr sz="1050" dirty="0">
                <a:latin typeface="Microsoft JhengHei"/>
                <a:cs typeface="Microsoft JhengHei"/>
              </a:rPr>
              <a:t>The</a:t>
            </a:r>
            <a:r>
              <a:rPr sz="1050" spc="-25" dirty="0">
                <a:latin typeface="Microsoft JhengHei"/>
                <a:cs typeface="Microsoft JhengHei"/>
              </a:rPr>
              <a:t> </a:t>
            </a:r>
            <a:r>
              <a:rPr sz="1050" dirty="0">
                <a:latin typeface="Microsoft JhengHei"/>
                <a:cs typeface="Microsoft JhengHei"/>
              </a:rPr>
              <a:t>Gap</a:t>
            </a:r>
            <a:r>
              <a:rPr sz="1050" spc="-15" dirty="0">
                <a:latin typeface="Microsoft JhengHei"/>
                <a:cs typeface="Microsoft JhengHei"/>
              </a:rPr>
              <a:t> </a:t>
            </a:r>
            <a:r>
              <a:rPr sz="1050" dirty="0">
                <a:latin typeface="Microsoft JhengHei"/>
                <a:cs typeface="Microsoft JhengHei"/>
              </a:rPr>
              <a:t>Report,</a:t>
            </a:r>
            <a:r>
              <a:rPr sz="1050" spc="10" dirty="0">
                <a:latin typeface="Microsoft JhengHei"/>
                <a:cs typeface="Microsoft JhengHei"/>
              </a:rPr>
              <a:t> </a:t>
            </a:r>
            <a:r>
              <a:rPr sz="1050" spc="-10" dirty="0">
                <a:latin typeface="Microsoft JhengHei"/>
                <a:cs typeface="Microsoft JhengHei"/>
              </a:rPr>
              <a:t>2014.)</a:t>
            </a:r>
            <a:endParaRPr sz="1050">
              <a:latin typeface="Microsoft JhengHei"/>
              <a:cs typeface="Microsoft JhengHei"/>
            </a:endParaRPr>
          </a:p>
        </p:txBody>
      </p:sp>
      <p:sp>
        <p:nvSpPr>
          <p:cNvPr id="10" name="object 10"/>
          <p:cNvSpPr txBox="1"/>
          <p:nvPr/>
        </p:nvSpPr>
        <p:spPr>
          <a:xfrm>
            <a:off x="10366381" y="6339906"/>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25</a:t>
            </a:r>
            <a:endParaRPr sz="1050">
              <a:latin typeface="Microsoft JhengHei"/>
              <a:cs typeface="Microsoft JhengHei"/>
            </a:endParaRPr>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90297" rIns="0" bIns="0" rtlCol="0">
            <a:spAutoFit/>
          </a:bodyPr>
          <a:lstStyle/>
          <a:p>
            <a:pPr marL="1125220">
              <a:lnSpc>
                <a:spcPct val="100000"/>
              </a:lnSpc>
              <a:spcBef>
                <a:spcPts val="105"/>
              </a:spcBef>
            </a:pPr>
            <a:r>
              <a:rPr spc="-5" dirty="0">
                <a:solidFill>
                  <a:srgbClr val="006565"/>
                </a:solidFill>
              </a:rPr>
              <a:t>病毒量測不到 </a:t>
            </a:r>
            <a:r>
              <a:rPr spc="-10" dirty="0">
                <a:solidFill>
                  <a:srgbClr val="006565"/>
                </a:solidFill>
              </a:rPr>
              <a:t>Undetectable</a:t>
            </a:r>
          </a:p>
        </p:txBody>
      </p:sp>
      <p:grpSp>
        <p:nvGrpSpPr>
          <p:cNvPr id="4" name="object 4"/>
          <p:cNvGrpSpPr/>
          <p:nvPr/>
        </p:nvGrpSpPr>
        <p:grpSpPr>
          <a:xfrm>
            <a:off x="259727" y="1832610"/>
            <a:ext cx="7519034" cy="4434840"/>
            <a:chOff x="259727" y="1832610"/>
            <a:chExt cx="7519034" cy="4434840"/>
          </a:xfrm>
        </p:grpSpPr>
        <p:sp>
          <p:nvSpPr>
            <p:cNvPr id="5" name="object 5"/>
            <p:cNvSpPr/>
            <p:nvPr/>
          </p:nvSpPr>
          <p:spPr>
            <a:xfrm>
              <a:off x="437273" y="2231136"/>
              <a:ext cx="7158355" cy="4036695"/>
            </a:xfrm>
            <a:custGeom>
              <a:avLst/>
              <a:gdLst/>
              <a:ahLst/>
              <a:cxnLst/>
              <a:rect l="l" t="t" r="r" b="b"/>
              <a:pathLst>
                <a:path w="7158355" h="4036695">
                  <a:moveTo>
                    <a:pt x="25146" y="4011930"/>
                  </a:moveTo>
                  <a:lnTo>
                    <a:pt x="25146" y="3948684"/>
                  </a:lnTo>
                  <a:lnTo>
                    <a:pt x="0" y="3948684"/>
                  </a:lnTo>
                  <a:lnTo>
                    <a:pt x="0" y="4024122"/>
                  </a:lnTo>
                  <a:lnTo>
                    <a:pt x="12192" y="4024122"/>
                  </a:lnTo>
                  <a:lnTo>
                    <a:pt x="12192" y="4011930"/>
                  </a:lnTo>
                  <a:lnTo>
                    <a:pt x="25146" y="4011930"/>
                  </a:lnTo>
                  <a:close/>
                </a:path>
                <a:path w="7158355" h="4036695">
                  <a:moveTo>
                    <a:pt x="48768" y="4036314"/>
                  </a:moveTo>
                  <a:lnTo>
                    <a:pt x="48768" y="4011930"/>
                  </a:lnTo>
                  <a:lnTo>
                    <a:pt x="12192" y="4011930"/>
                  </a:lnTo>
                  <a:lnTo>
                    <a:pt x="12192" y="4024122"/>
                  </a:lnTo>
                  <a:lnTo>
                    <a:pt x="25146" y="4024122"/>
                  </a:lnTo>
                  <a:lnTo>
                    <a:pt x="25146" y="4036314"/>
                  </a:lnTo>
                  <a:lnTo>
                    <a:pt x="48768" y="4036314"/>
                  </a:lnTo>
                  <a:close/>
                </a:path>
                <a:path w="7158355" h="4036695">
                  <a:moveTo>
                    <a:pt x="25146" y="4036314"/>
                  </a:moveTo>
                  <a:lnTo>
                    <a:pt x="25146" y="4024122"/>
                  </a:lnTo>
                  <a:lnTo>
                    <a:pt x="12192" y="4024122"/>
                  </a:lnTo>
                  <a:lnTo>
                    <a:pt x="12192" y="4036314"/>
                  </a:lnTo>
                  <a:lnTo>
                    <a:pt x="25146" y="4036314"/>
                  </a:lnTo>
                  <a:close/>
                </a:path>
                <a:path w="7158355" h="4036695">
                  <a:moveTo>
                    <a:pt x="25146" y="3923538"/>
                  </a:moveTo>
                  <a:lnTo>
                    <a:pt x="25146" y="3848862"/>
                  </a:lnTo>
                  <a:lnTo>
                    <a:pt x="0" y="3848862"/>
                  </a:lnTo>
                  <a:lnTo>
                    <a:pt x="0" y="3923538"/>
                  </a:lnTo>
                  <a:lnTo>
                    <a:pt x="25146" y="3923538"/>
                  </a:lnTo>
                  <a:close/>
                </a:path>
                <a:path w="7158355" h="4036695">
                  <a:moveTo>
                    <a:pt x="25146" y="3823716"/>
                  </a:moveTo>
                  <a:lnTo>
                    <a:pt x="25146" y="3748278"/>
                  </a:lnTo>
                  <a:lnTo>
                    <a:pt x="0" y="3748278"/>
                  </a:lnTo>
                  <a:lnTo>
                    <a:pt x="0" y="3823716"/>
                  </a:lnTo>
                  <a:lnTo>
                    <a:pt x="25146" y="3823716"/>
                  </a:lnTo>
                  <a:close/>
                </a:path>
                <a:path w="7158355" h="4036695">
                  <a:moveTo>
                    <a:pt x="25146" y="3723132"/>
                  </a:moveTo>
                  <a:lnTo>
                    <a:pt x="25146" y="3648456"/>
                  </a:lnTo>
                  <a:lnTo>
                    <a:pt x="0" y="3648456"/>
                  </a:lnTo>
                  <a:lnTo>
                    <a:pt x="0" y="3723132"/>
                  </a:lnTo>
                  <a:lnTo>
                    <a:pt x="25146" y="3723132"/>
                  </a:lnTo>
                  <a:close/>
                </a:path>
                <a:path w="7158355" h="4036695">
                  <a:moveTo>
                    <a:pt x="25146" y="3623310"/>
                  </a:moveTo>
                  <a:lnTo>
                    <a:pt x="25146" y="3547872"/>
                  </a:lnTo>
                  <a:lnTo>
                    <a:pt x="0" y="3547872"/>
                  </a:lnTo>
                  <a:lnTo>
                    <a:pt x="0" y="3623310"/>
                  </a:lnTo>
                  <a:lnTo>
                    <a:pt x="25146" y="3623310"/>
                  </a:lnTo>
                  <a:close/>
                </a:path>
                <a:path w="7158355" h="4036695">
                  <a:moveTo>
                    <a:pt x="25146" y="3522726"/>
                  </a:moveTo>
                  <a:lnTo>
                    <a:pt x="25146" y="3448050"/>
                  </a:lnTo>
                  <a:lnTo>
                    <a:pt x="0" y="3448050"/>
                  </a:lnTo>
                  <a:lnTo>
                    <a:pt x="0" y="3522726"/>
                  </a:lnTo>
                  <a:lnTo>
                    <a:pt x="25146" y="3522726"/>
                  </a:lnTo>
                  <a:close/>
                </a:path>
                <a:path w="7158355" h="4036695">
                  <a:moveTo>
                    <a:pt x="25146" y="3422904"/>
                  </a:moveTo>
                  <a:lnTo>
                    <a:pt x="25146" y="3347466"/>
                  </a:lnTo>
                  <a:lnTo>
                    <a:pt x="0" y="3347466"/>
                  </a:lnTo>
                  <a:lnTo>
                    <a:pt x="0" y="3422904"/>
                  </a:lnTo>
                  <a:lnTo>
                    <a:pt x="25146" y="3422904"/>
                  </a:lnTo>
                  <a:close/>
                </a:path>
                <a:path w="7158355" h="4036695">
                  <a:moveTo>
                    <a:pt x="25146" y="3322320"/>
                  </a:moveTo>
                  <a:lnTo>
                    <a:pt x="25146" y="3247644"/>
                  </a:lnTo>
                  <a:lnTo>
                    <a:pt x="0" y="3247644"/>
                  </a:lnTo>
                  <a:lnTo>
                    <a:pt x="0" y="3322320"/>
                  </a:lnTo>
                  <a:lnTo>
                    <a:pt x="25146" y="3322320"/>
                  </a:lnTo>
                  <a:close/>
                </a:path>
                <a:path w="7158355" h="4036695">
                  <a:moveTo>
                    <a:pt x="25146" y="3222498"/>
                  </a:moveTo>
                  <a:lnTo>
                    <a:pt x="25146" y="3147060"/>
                  </a:lnTo>
                  <a:lnTo>
                    <a:pt x="0" y="3147060"/>
                  </a:lnTo>
                  <a:lnTo>
                    <a:pt x="0" y="3222498"/>
                  </a:lnTo>
                  <a:lnTo>
                    <a:pt x="25146" y="3222498"/>
                  </a:lnTo>
                  <a:close/>
                </a:path>
                <a:path w="7158355" h="4036695">
                  <a:moveTo>
                    <a:pt x="25146" y="3121914"/>
                  </a:moveTo>
                  <a:lnTo>
                    <a:pt x="25146" y="3046476"/>
                  </a:lnTo>
                  <a:lnTo>
                    <a:pt x="0" y="3046476"/>
                  </a:lnTo>
                  <a:lnTo>
                    <a:pt x="0" y="3121914"/>
                  </a:lnTo>
                  <a:lnTo>
                    <a:pt x="25146" y="3121914"/>
                  </a:lnTo>
                  <a:close/>
                </a:path>
                <a:path w="7158355" h="4036695">
                  <a:moveTo>
                    <a:pt x="25146" y="3022092"/>
                  </a:moveTo>
                  <a:lnTo>
                    <a:pt x="25146" y="2946654"/>
                  </a:lnTo>
                  <a:lnTo>
                    <a:pt x="0" y="2946654"/>
                  </a:lnTo>
                  <a:lnTo>
                    <a:pt x="0" y="3022092"/>
                  </a:lnTo>
                  <a:lnTo>
                    <a:pt x="25146" y="3022092"/>
                  </a:lnTo>
                  <a:close/>
                </a:path>
                <a:path w="7158355" h="4036695">
                  <a:moveTo>
                    <a:pt x="25146" y="2921508"/>
                  </a:moveTo>
                  <a:lnTo>
                    <a:pt x="25146" y="2846070"/>
                  </a:lnTo>
                  <a:lnTo>
                    <a:pt x="0" y="2846070"/>
                  </a:lnTo>
                  <a:lnTo>
                    <a:pt x="0" y="2921508"/>
                  </a:lnTo>
                  <a:lnTo>
                    <a:pt x="25146" y="2921508"/>
                  </a:lnTo>
                  <a:close/>
                </a:path>
                <a:path w="7158355" h="4036695">
                  <a:moveTo>
                    <a:pt x="25146" y="2821686"/>
                  </a:moveTo>
                  <a:lnTo>
                    <a:pt x="25146" y="2746248"/>
                  </a:lnTo>
                  <a:lnTo>
                    <a:pt x="0" y="2746248"/>
                  </a:lnTo>
                  <a:lnTo>
                    <a:pt x="0" y="2821686"/>
                  </a:lnTo>
                  <a:lnTo>
                    <a:pt x="25146" y="2821686"/>
                  </a:lnTo>
                  <a:close/>
                </a:path>
                <a:path w="7158355" h="4036695">
                  <a:moveTo>
                    <a:pt x="25146" y="2721102"/>
                  </a:moveTo>
                  <a:lnTo>
                    <a:pt x="25146" y="2645664"/>
                  </a:lnTo>
                  <a:lnTo>
                    <a:pt x="0" y="2645664"/>
                  </a:lnTo>
                  <a:lnTo>
                    <a:pt x="0" y="2721102"/>
                  </a:lnTo>
                  <a:lnTo>
                    <a:pt x="25146" y="2721102"/>
                  </a:lnTo>
                  <a:close/>
                </a:path>
                <a:path w="7158355" h="4036695">
                  <a:moveTo>
                    <a:pt x="25146" y="2620518"/>
                  </a:moveTo>
                  <a:lnTo>
                    <a:pt x="25146" y="2545842"/>
                  </a:lnTo>
                  <a:lnTo>
                    <a:pt x="0" y="2545842"/>
                  </a:lnTo>
                  <a:lnTo>
                    <a:pt x="0" y="2620518"/>
                  </a:lnTo>
                  <a:lnTo>
                    <a:pt x="25146" y="2620518"/>
                  </a:lnTo>
                  <a:close/>
                </a:path>
                <a:path w="7158355" h="4036695">
                  <a:moveTo>
                    <a:pt x="25146" y="2520696"/>
                  </a:moveTo>
                  <a:lnTo>
                    <a:pt x="25146" y="2445258"/>
                  </a:lnTo>
                  <a:lnTo>
                    <a:pt x="0" y="2445258"/>
                  </a:lnTo>
                  <a:lnTo>
                    <a:pt x="0" y="2520696"/>
                  </a:lnTo>
                  <a:lnTo>
                    <a:pt x="25146" y="2520696"/>
                  </a:lnTo>
                  <a:close/>
                </a:path>
                <a:path w="7158355" h="4036695">
                  <a:moveTo>
                    <a:pt x="25146" y="2420112"/>
                  </a:moveTo>
                  <a:lnTo>
                    <a:pt x="25146" y="2345436"/>
                  </a:lnTo>
                  <a:lnTo>
                    <a:pt x="0" y="2345436"/>
                  </a:lnTo>
                  <a:lnTo>
                    <a:pt x="0" y="2420112"/>
                  </a:lnTo>
                  <a:lnTo>
                    <a:pt x="25146" y="2420112"/>
                  </a:lnTo>
                  <a:close/>
                </a:path>
                <a:path w="7158355" h="4036695">
                  <a:moveTo>
                    <a:pt x="25146" y="2320290"/>
                  </a:moveTo>
                  <a:lnTo>
                    <a:pt x="25146" y="2244852"/>
                  </a:lnTo>
                  <a:lnTo>
                    <a:pt x="0" y="2244852"/>
                  </a:lnTo>
                  <a:lnTo>
                    <a:pt x="0" y="2320290"/>
                  </a:lnTo>
                  <a:lnTo>
                    <a:pt x="25146" y="2320290"/>
                  </a:lnTo>
                  <a:close/>
                </a:path>
                <a:path w="7158355" h="4036695">
                  <a:moveTo>
                    <a:pt x="25146" y="2219706"/>
                  </a:moveTo>
                  <a:lnTo>
                    <a:pt x="25146" y="2145030"/>
                  </a:lnTo>
                  <a:lnTo>
                    <a:pt x="0" y="2145030"/>
                  </a:lnTo>
                  <a:lnTo>
                    <a:pt x="0" y="2219706"/>
                  </a:lnTo>
                  <a:lnTo>
                    <a:pt x="25146" y="2219706"/>
                  </a:lnTo>
                  <a:close/>
                </a:path>
                <a:path w="7158355" h="4036695">
                  <a:moveTo>
                    <a:pt x="25146" y="2119884"/>
                  </a:moveTo>
                  <a:lnTo>
                    <a:pt x="25146" y="2044446"/>
                  </a:lnTo>
                  <a:lnTo>
                    <a:pt x="0" y="2044446"/>
                  </a:lnTo>
                  <a:lnTo>
                    <a:pt x="0" y="2119884"/>
                  </a:lnTo>
                  <a:lnTo>
                    <a:pt x="25146" y="2119884"/>
                  </a:lnTo>
                  <a:close/>
                </a:path>
                <a:path w="7158355" h="4036695">
                  <a:moveTo>
                    <a:pt x="25146" y="2019300"/>
                  </a:moveTo>
                  <a:lnTo>
                    <a:pt x="25146" y="1944624"/>
                  </a:lnTo>
                  <a:lnTo>
                    <a:pt x="0" y="1944624"/>
                  </a:lnTo>
                  <a:lnTo>
                    <a:pt x="0" y="2019300"/>
                  </a:lnTo>
                  <a:lnTo>
                    <a:pt x="25146" y="2019300"/>
                  </a:lnTo>
                  <a:close/>
                </a:path>
                <a:path w="7158355" h="4036695">
                  <a:moveTo>
                    <a:pt x="25146" y="1919478"/>
                  </a:moveTo>
                  <a:lnTo>
                    <a:pt x="25146" y="1844040"/>
                  </a:lnTo>
                  <a:lnTo>
                    <a:pt x="0" y="1844040"/>
                  </a:lnTo>
                  <a:lnTo>
                    <a:pt x="0" y="1919478"/>
                  </a:lnTo>
                  <a:lnTo>
                    <a:pt x="25146" y="1919478"/>
                  </a:lnTo>
                  <a:close/>
                </a:path>
                <a:path w="7158355" h="4036695">
                  <a:moveTo>
                    <a:pt x="25146" y="1818894"/>
                  </a:moveTo>
                  <a:lnTo>
                    <a:pt x="25146" y="1743456"/>
                  </a:lnTo>
                  <a:lnTo>
                    <a:pt x="0" y="1743456"/>
                  </a:lnTo>
                  <a:lnTo>
                    <a:pt x="0" y="1818894"/>
                  </a:lnTo>
                  <a:lnTo>
                    <a:pt x="25146" y="1818894"/>
                  </a:lnTo>
                  <a:close/>
                </a:path>
                <a:path w="7158355" h="4036695">
                  <a:moveTo>
                    <a:pt x="25146" y="1719072"/>
                  </a:moveTo>
                  <a:lnTo>
                    <a:pt x="25146" y="1643634"/>
                  </a:lnTo>
                  <a:lnTo>
                    <a:pt x="0" y="1643634"/>
                  </a:lnTo>
                  <a:lnTo>
                    <a:pt x="0" y="1719072"/>
                  </a:lnTo>
                  <a:lnTo>
                    <a:pt x="25146" y="1719072"/>
                  </a:lnTo>
                  <a:close/>
                </a:path>
                <a:path w="7158355" h="4036695">
                  <a:moveTo>
                    <a:pt x="25146" y="1618488"/>
                  </a:moveTo>
                  <a:lnTo>
                    <a:pt x="25146" y="1543050"/>
                  </a:lnTo>
                  <a:lnTo>
                    <a:pt x="0" y="1543050"/>
                  </a:lnTo>
                  <a:lnTo>
                    <a:pt x="0" y="1618488"/>
                  </a:lnTo>
                  <a:lnTo>
                    <a:pt x="25146" y="1618488"/>
                  </a:lnTo>
                  <a:close/>
                </a:path>
                <a:path w="7158355" h="4036695">
                  <a:moveTo>
                    <a:pt x="25146" y="1517904"/>
                  </a:moveTo>
                  <a:lnTo>
                    <a:pt x="25145" y="1443228"/>
                  </a:lnTo>
                  <a:lnTo>
                    <a:pt x="0" y="1443228"/>
                  </a:lnTo>
                  <a:lnTo>
                    <a:pt x="0" y="1517904"/>
                  </a:lnTo>
                  <a:lnTo>
                    <a:pt x="25146" y="1517904"/>
                  </a:lnTo>
                  <a:close/>
                </a:path>
                <a:path w="7158355" h="4036695">
                  <a:moveTo>
                    <a:pt x="25145" y="1418082"/>
                  </a:moveTo>
                  <a:lnTo>
                    <a:pt x="25145" y="1342644"/>
                  </a:lnTo>
                  <a:lnTo>
                    <a:pt x="0" y="1342644"/>
                  </a:lnTo>
                  <a:lnTo>
                    <a:pt x="0" y="1418082"/>
                  </a:lnTo>
                  <a:lnTo>
                    <a:pt x="25145" y="1418082"/>
                  </a:lnTo>
                  <a:close/>
                </a:path>
                <a:path w="7158355" h="4036695">
                  <a:moveTo>
                    <a:pt x="25145" y="1317498"/>
                  </a:moveTo>
                  <a:lnTo>
                    <a:pt x="25145" y="1242822"/>
                  </a:lnTo>
                  <a:lnTo>
                    <a:pt x="0" y="1242822"/>
                  </a:lnTo>
                  <a:lnTo>
                    <a:pt x="0" y="1317498"/>
                  </a:lnTo>
                  <a:lnTo>
                    <a:pt x="25145" y="1317498"/>
                  </a:lnTo>
                  <a:close/>
                </a:path>
                <a:path w="7158355" h="4036695">
                  <a:moveTo>
                    <a:pt x="25145" y="1217676"/>
                  </a:moveTo>
                  <a:lnTo>
                    <a:pt x="25145" y="1142238"/>
                  </a:lnTo>
                  <a:lnTo>
                    <a:pt x="0" y="1142238"/>
                  </a:lnTo>
                  <a:lnTo>
                    <a:pt x="0" y="1217676"/>
                  </a:lnTo>
                  <a:lnTo>
                    <a:pt x="25145" y="1217676"/>
                  </a:lnTo>
                  <a:close/>
                </a:path>
                <a:path w="7158355" h="4036695">
                  <a:moveTo>
                    <a:pt x="25145" y="1117092"/>
                  </a:moveTo>
                  <a:lnTo>
                    <a:pt x="25145" y="1042416"/>
                  </a:lnTo>
                  <a:lnTo>
                    <a:pt x="0" y="1042416"/>
                  </a:lnTo>
                  <a:lnTo>
                    <a:pt x="0" y="1117092"/>
                  </a:lnTo>
                  <a:lnTo>
                    <a:pt x="25145" y="1117092"/>
                  </a:lnTo>
                  <a:close/>
                </a:path>
                <a:path w="7158355" h="4036695">
                  <a:moveTo>
                    <a:pt x="25145" y="1017270"/>
                  </a:moveTo>
                  <a:lnTo>
                    <a:pt x="25145" y="941832"/>
                  </a:lnTo>
                  <a:lnTo>
                    <a:pt x="0" y="941832"/>
                  </a:lnTo>
                  <a:lnTo>
                    <a:pt x="0" y="1017270"/>
                  </a:lnTo>
                  <a:lnTo>
                    <a:pt x="25145" y="1017270"/>
                  </a:lnTo>
                  <a:close/>
                </a:path>
                <a:path w="7158355" h="4036695">
                  <a:moveTo>
                    <a:pt x="25145" y="916686"/>
                  </a:moveTo>
                  <a:lnTo>
                    <a:pt x="25145" y="842010"/>
                  </a:lnTo>
                  <a:lnTo>
                    <a:pt x="0" y="842010"/>
                  </a:lnTo>
                  <a:lnTo>
                    <a:pt x="0" y="916686"/>
                  </a:lnTo>
                  <a:lnTo>
                    <a:pt x="25145" y="916686"/>
                  </a:lnTo>
                  <a:close/>
                </a:path>
                <a:path w="7158355" h="4036695">
                  <a:moveTo>
                    <a:pt x="25145" y="816864"/>
                  </a:moveTo>
                  <a:lnTo>
                    <a:pt x="25145" y="741426"/>
                  </a:lnTo>
                  <a:lnTo>
                    <a:pt x="0" y="741426"/>
                  </a:lnTo>
                  <a:lnTo>
                    <a:pt x="0" y="816864"/>
                  </a:lnTo>
                  <a:lnTo>
                    <a:pt x="25145" y="816864"/>
                  </a:lnTo>
                  <a:close/>
                </a:path>
                <a:path w="7158355" h="4036695">
                  <a:moveTo>
                    <a:pt x="25145" y="716280"/>
                  </a:moveTo>
                  <a:lnTo>
                    <a:pt x="25145" y="640842"/>
                  </a:lnTo>
                  <a:lnTo>
                    <a:pt x="0" y="640842"/>
                  </a:lnTo>
                  <a:lnTo>
                    <a:pt x="0" y="716280"/>
                  </a:lnTo>
                  <a:lnTo>
                    <a:pt x="25145" y="716280"/>
                  </a:lnTo>
                  <a:close/>
                </a:path>
                <a:path w="7158355" h="4036695">
                  <a:moveTo>
                    <a:pt x="25145" y="616458"/>
                  </a:moveTo>
                  <a:lnTo>
                    <a:pt x="25145" y="541020"/>
                  </a:lnTo>
                  <a:lnTo>
                    <a:pt x="0" y="541020"/>
                  </a:lnTo>
                  <a:lnTo>
                    <a:pt x="0" y="616458"/>
                  </a:lnTo>
                  <a:lnTo>
                    <a:pt x="25145" y="616458"/>
                  </a:lnTo>
                  <a:close/>
                </a:path>
                <a:path w="7158355" h="4036695">
                  <a:moveTo>
                    <a:pt x="25145" y="515874"/>
                  </a:moveTo>
                  <a:lnTo>
                    <a:pt x="25145" y="440436"/>
                  </a:lnTo>
                  <a:lnTo>
                    <a:pt x="0" y="440436"/>
                  </a:lnTo>
                  <a:lnTo>
                    <a:pt x="0" y="515874"/>
                  </a:lnTo>
                  <a:lnTo>
                    <a:pt x="25145" y="515874"/>
                  </a:lnTo>
                  <a:close/>
                </a:path>
                <a:path w="7158355" h="4036695">
                  <a:moveTo>
                    <a:pt x="25145" y="415290"/>
                  </a:moveTo>
                  <a:lnTo>
                    <a:pt x="25145" y="340614"/>
                  </a:lnTo>
                  <a:lnTo>
                    <a:pt x="0" y="340614"/>
                  </a:lnTo>
                  <a:lnTo>
                    <a:pt x="0" y="415290"/>
                  </a:lnTo>
                  <a:lnTo>
                    <a:pt x="25145" y="415290"/>
                  </a:lnTo>
                  <a:close/>
                </a:path>
                <a:path w="7158355" h="4036695">
                  <a:moveTo>
                    <a:pt x="25145" y="315468"/>
                  </a:moveTo>
                  <a:lnTo>
                    <a:pt x="25145" y="240030"/>
                  </a:lnTo>
                  <a:lnTo>
                    <a:pt x="0" y="240030"/>
                  </a:lnTo>
                  <a:lnTo>
                    <a:pt x="0" y="315468"/>
                  </a:lnTo>
                  <a:lnTo>
                    <a:pt x="25145" y="315468"/>
                  </a:lnTo>
                  <a:close/>
                </a:path>
                <a:path w="7158355" h="4036695">
                  <a:moveTo>
                    <a:pt x="25145" y="214884"/>
                  </a:moveTo>
                  <a:lnTo>
                    <a:pt x="25145" y="140208"/>
                  </a:lnTo>
                  <a:lnTo>
                    <a:pt x="0" y="140208"/>
                  </a:lnTo>
                  <a:lnTo>
                    <a:pt x="0" y="214884"/>
                  </a:lnTo>
                  <a:lnTo>
                    <a:pt x="25145" y="214884"/>
                  </a:lnTo>
                  <a:close/>
                </a:path>
                <a:path w="7158355" h="4036695">
                  <a:moveTo>
                    <a:pt x="25145" y="115062"/>
                  </a:moveTo>
                  <a:lnTo>
                    <a:pt x="25145" y="39624"/>
                  </a:lnTo>
                  <a:lnTo>
                    <a:pt x="0" y="39624"/>
                  </a:lnTo>
                  <a:lnTo>
                    <a:pt x="0" y="115062"/>
                  </a:lnTo>
                  <a:lnTo>
                    <a:pt x="25145" y="115062"/>
                  </a:lnTo>
                  <a:close/>
                </a:path>
                <a:path w="7158355" h="4036695">
                  <a:moveTo>
                    <a:pt x="86106" y="25146"/>
                  </a:moveTo>
                  <a:lnTo>
                    <a:pt x="86106" y="0"/>
                  </a:lnTo>
                  <a:lnTo>
                    <a:pt x="0" y="0"/>
                  </a:lnTo>
                  <a:lnTo>
                    <a:pt x="0" y="14478"/>
                  </a:lnTo>
                  <a:lnTo>
                    <a:pt x="23526" y="14478"/>
                  </a:lnTo>
                  <a:lnTo>
                    <a:pt x="25146" y="12954"/>
                  </a:lnTo>
                  <a:lnTo>
                    <a:pt x="25146" y="25146"/>
                  </a:lnTo>
                  <a:lnTo>
                    <a:pt x="86106" y="25146"/>
                  </a:lnTo>
                  <a:close/>
                </a:path>
                <a:path w="7158355" h="4036695">
                  <a:moveTo>
                    <a:pt x="25146" y="25146"/>
                  </a:moveTo>
                  <a:lnTo>
                    <a:pt x="25146" y="14478"/>
                  </a:lnTo>
                  <a:lnTo>
                    <a:pt x="23526" y="14478"/>
                  </a:lnTo>
                  <a:lnTo>
                    <a:pt x="12192" y="25146"/>
                  </a:lnTo>
                  <a:lnTo>
                    <a:pt x="25146" y="25146"/>
                  </a:lnTo>
                  <a:close/>
                </a:path>
                <a:path w="7158355" h="4036695">
                  <a:moveTo>
                    <a:pt x="25146" y="14478"/>
                  </a:moveTo>
                  <a:lnTo>
                    <a:pt x="25146" y="12954"/>
                  </a:lnTo>
                  <a:lnTo>
                    <a:pt x="23526" y="14478"/>
                  </a:lnTo>
                  <a:lnTo>
                    <a:pt x="25146" y="14478"/>
                  </a:lnTo>
                  <a:close/>
                </a:path>
                <a:path w="7158355" h="4036695">
                  <a:moveTo>
                    <a:pt x="185928" y="25146"/>
                  </a:moveTo>
                  <a:lnTo>
                    <a:pt x="185928" y="0"/>
                  </a:lnTo>
                  <a:lnTo>
                    <a:pt x="110490" y="0"/>
                  </a:lnTo>
                  <a:lnTo>
                    <a:pt x="110490" y="25146"/>
                  </a:lnTo>
                  <a:lnTo>
                    <a:pt x="185928" y="25146"/>
                  </a:lnTo>
                  <a:close/>
                </a:path>
                <a:path w="7158355" h="4036695">
                  <a:moveTo>
                    <a:pt x="286512" y="25146"/>
                  </a:moveTo>
                  <a:lnTo>
                    <a:pt x="286512" y="0"/>
                  </a:lnTo>
                  <a:lnTo>
                    <a:pt x="211074" y="0"/>
                  </a:lnTo>
                  <a:lnTo>
                    <a:pt x="211074" y="25146"/>
                  </a:lnTo>
                  <a:lnTo>
                    <a:pt x="286512" y="25146"/>
                  </a:lnTo>
                  <a:close/>
                </a:path>
                <a:path w="7158355" h="4036695">
                  <a:moveTo>
                    <a:pt x="386334" y="25146"/>
                  </a:moveTo>
                  <a:lnTo>
                    <a:pt x="386334" y="0"/>
                  </a:lnTo>
                  <a:lnTo>
                    <a:pt x="311658" y="0"/>
                  </a:lnTo>
                  <a:lnTo>
                    <a:pt x="311658" y="25146"/>
                  </a:lnTo>
                  <a:lnTo>
                    <a:pt x="386334" y="25146"/>
                  </a:lnTo>
                  <a:close/>
                </a:path>
                <a:path w="7158355" h="4036695">
                  <a:moveTo>
                    <a:pt x="486918" y="25146"/>
                  </a:moveTo>
                  <a:lnTo>
                    <a:pt x="486918" y="0"/>
                  </a:lnTo>
                  <a:lnTo>
                    <a:pt x="411480" y="0"/>
                  </a:lnTo>
                  <a:lnTo>
                    <a:pt x="411480" y="25146"/>
                  </a:lnTo>
                  <a:lnTo>
                    <a:pt x="486918" y="25146"/>
                  </a:lnTo>
                  <a:close/>
                </a:path>
                <a:path w="7158355" h="4036695">
                  <a:moveTo>
                    <a:pt x="586740" y="25146"/>
                  </a:moveTo>
                  <a:lnTo>
                    <a:pt x="586740" y="0"/>
                  </a:lnTo>
                  <a:lnTo>
                    <a:pt x="512064" y="0"/>
                  </a:lnTo>
                  <a:lnTo>
                    <a:pt x="512064" y="25146"/>
                  </a:lnTo>
                  <a:lnTo>
                    <a:pt x="586740" y="25146"/>
                  </a:lnTo>
                  <a:close/>
                </a:path>
                <a:path w="7158355" h="4036695">
                  <a:moveTo>
                    <a:pt x="687324" y="25146"/>
                  </a:moveTo>
                  <a:lnTo>
                    <a:pt x="687324" y="0"/>
                  </a:lnTo>
                  <a:lnTo>
                    <a:pt x="611886" y="0"/>
                  </a:lnTo>
                  <a:lnTo>
                    <a:pt x="611886" y="25146"/>
                  </a:lnTo>
                  <a:lnTo>
                    <a:pt x="687324" y="25146"/>
                  </a:lnTo>
                  <a:close/>
                </a:path>
                <a:path w="7158355" h="4036695">
                  <a:moveTo>
                    <a:pt x="787146" y="25146"/>
                  </a:moveTo>
                  <a:lnTo>
                    <a:pt x="787146" y="0"/>
                  </a:lnTo>
                  <a:lnTo>
                    <a:pt x="712470" y="0"/>
                  </a:lnTo>
                  <a:lnTo>
                    <a:pt x="712470" y="25146"/>
                  </a:lnTo>
                  <a:lnTo>
                    <a:pt x="787146" y="25146"/>
                  </a:lnTo>
                  <a:close/>
                </a:path>
                <a:path w="7158355" h="4036695">
                  <a:moveTo>
                    <a:pt x="887730" y="25146"/>
                  </a:moveTo>
                  <a:lnTo>
                    <a:pt x="887730" y="0"/>
                  </a:lnTo>
                  <a:lnTo>
                    <a:pt x="812292" y="0"/>
                  </a:lnTo>
                  <a:lnTo>
                    <a:pt x="812292" y="25146"/>
                  </a:lnTo>
                  <a:lnTo>
                    <a:pt x="887730" y="25146"/>
                  </a:lnTo>
                  <a:close/>
                </a:path>
                <a:path w="7158355" h="4036695">
                  <a:moveTo>
                    <a:pt x="987552" y="25146"/>
                  </a:moveTo>
                  <a:lnTo>
                    <a:pt x="987552" y="0"/>
                  </a:lnTo>
                  <a:lnTo>
                    <a:pt x="912876" y="0"/>
                  </a:lnTo>
                  <a:lnTo>
                    <a:pt x="912876" y="25146"/>
                  </a:lnTo>
                  <a:lnTo>
                    <a:pt x="987552" y="25146"/>
                  </a:lnTo>
                  <a:close/>
                </a:path>
                <a:path w="7158355" h="4036695">
                  <a:moveTo>
                    <a:pt x="1088136" y="25146"/>
                  </a:moveTo>
                  <a:lnTo>
                    <a:pt x="1088136" y="0"/>
                  </a:lnTo>
                  <a:lnTo>
                    <a:pt x="1012698" y="0"/>
                  </a:lnTo>
                  <a:lnTo>
                    <a:pt x="1012698" y="25146"/>
                  </a:lnTo>
                  <a:lnTo>
                    <a:pt x="1088136" y="25146"/>
                  </a:lnTo>
                  <a:close/>
                </a:path>
                <a:path w="7158355" h="4036695">
                  <a:moveTo>
                    <a:pt x="1188720" y="25146"/>
                  </a:moveTo>
                  <a:lnTo>
                    <a:pt x="1188720" y="0"/>
                  </a:lnTo>
                  <a:lnTo>
                    <a:pt x="1113282" y="0"/>
                  </a:lnTo>
                  <a:lnTo>
                    <a:pt x="1113282" y="25146"/>
                  </a:lnTo>
                  <a:lnTo>
                    <a:pt x="1188720" y="25146"/>
                  </a:lnTo>
                  <a:close/>
                </a:path>
                <a:path w="7158355" h="4036695">
                  <a:moveTo>
                    <a:pt x="1288541" y="25146"/>
                  </a:moveTo>
                  <a:lnTo>
                    <a:pt x="1288541" y="0"/>
                  </a:lnTo>
                  <a:lnTo>
                    <a:pt x="1213103" y="0"/>
                  </a:lnTo>
                  <a:lnTo>
                    <a:pt x="1213103" y="25146"/>
                  </a:lnTo>
                  <a:lnTo>
                    <a:pt x="1288541" y="25146"/>
                  </a:lnTo>
                  <a:close/>
                </a:path>
                <a:path w="7158355" h="4036695">
                  <a:moveTo>
                    <a:pt x="1389126" y="25146"/>
                  </a:moveTo>
                  <a:lnTo>
                    <a:pt x="1389126" y="0"/>
                  </a:lnTo>
                  <a:lnTo>
                    <a:pt x="1313688" y="0"/>
                  </a:lnTo>
                  <a:lnTo>
                    <a:pt x="1313688" y="25146"/>
                  </a:lnTo>
                  <a:lnTo>
                    <a:pt x="1389126" y="25146"/>
                  </a:lnTo>
                  <a:close/>
                </a:path>
                <a:path w="7158355" h="4036695">
                  <a:moveTo>
                    <a:pt x="1488947" y="25146"/>
                  </a:moveTo>
                  <a:lnTo>
                    <a:pt x="1488947" y="0"/>
                  </a:lnTo>
                  <a:lnTo>
                    <a:pt x="1414271" y="0"/>
                  </a:lnTo>
                  <a:lnTo>
                    <a:pt x="1414271" y="25146"/>
                  </a:lnTo>
                  <a:lnTo>
                    <a:pt x="1488947" y="25146"/>
                  </a:lnTo>
                  <a:close/>
                </a:path>
                <a:path w="7158355" h="4036695">
                  <a:moveTo>
                    <a:pt x="1589532" y="25146"/>
                  </a:moveTo>
                  <a:lnTo>
                    <a:pt x="1589532" y="0"/>
                  </a:lnTo>
                  <a:lnTo>
                    <a:pt x="1514094" y="0"/>
                  </a:lnTo>
                  <a:lnTo>
                    <a:pt x="1514094" y="25146"/>
                  </a:lnTo>
                  <a:lnTo>
                    <a:pt x="1589532" y="25146"/>
                  </a:lnTo>
                  <a:close/>
                </a:path>
                <a:path w="7158355" h="4036695">
                  <a:moveTo>
                    <a:pt x="1689353" y="25146"/>
                  </a:moveTo>
                  <a:lnTo>
                    <a:pt x="1689353" y="0"/>
                  </a:lnTo>
                  <a:lnTo>
                    <a:pt x="1614677" y="0"/>
                  </a:lnTo>
                  <a:lnTo>
                    <a:pt x="1614677" y="25146"/>
                  </a:lnTo>
                  <a:lnTo>
                    <a:pt x="1689353" y="25146"/>
                  </a:lnTo>
                  <a:close/>
                </a:path>
                <a:path w="7158355" h="4036695">
                  <a:moveTo>
                    <a:pt x="1789938" y="25146"/>
                  </a:moveTo>
                  <a:lnTo>
                    <a:pt x="1789938" y="0"/>
                  </a:lnTo>
                  <a:lnTo>
                    <a:pt x="1714500" y="0"/>
                  </a:lnTo>
                  <a:lnTo>
                    <a:pt x="1714500" y="25146"/>
                  </a:lnTo>
                  <a:lnTo>
                    <a:pt x="1789938" y="25146"/>
                  </a:lnTo>
                  <a:close/>
                </a:path>
                <a:path w="7158355" h="4036695">
                  <a:moveTo>
                    <a:pt x="1889759" y="25146"/>
                  </a:moveTo>
                  <a:lnTo>
                    <a:pt x="1889759" y="0"/>
                  </a:lnTo>
                  <a:lnTo>
                    <a:pt x="1815083" y="0"/>
                  </a:lnTo>
                  <a:lnTo>
                    <a:pt x="1815083" y="25146"/>
                  </a:lnTo>
                  <a:lnTo>
                    <a:pt x="1889759" y="25146"/>
                  </a:lnTo>
                  <a:close/>
                </a:path>
                <a:path w="7158355" h="4036695">
                  <a:moveTo>
                    <a:pt x="1990344" y="25146"/>
                  </a:moveTo>
                  <a:lnTo>
                    <a:pt x="1990344" y="0"/>
                  </a:lnTo>
                  <a:lnTo>
                    <a:pt x="1914906" y="0"/>
                  </a:lnTo>
                  <a:lnTo>
                    <a:pt x="1914906" y="25146"/>
                  </a:lnTo>
                  <a:lnTo>
                    <a:pt x="1990344" y="25146"/>
                  </a:lnTo>
                  <a:close/>
                </a:path>
                <a:path w="7158355" h="4036695">
                  <a:moveTo>
                    <a:pt x="2090165" y="25146"/>
                  </a:moveTo>
                  <a:lnTo>
                    <a:pt x="2090165" y="0"/>
                  </a:lnTo>
                  <a:lnTo>
                    <a:pt x="2015489" y="0"/>
                  </a:lnTo>
                  <a:lnTo>
                    <a:pt x="2015489" y="25146"/>
                  </a:lnTo>
                  <a:lnTo>
                    <a:pt x="2090165" y="25146"/>
                  </a:lnTo>
                  <a:close/>
                </a:path>
                <a:path w="7158355" h="4036695">
                  <a:moveTo>
                    <a:pt x="2190750" y="25146"/>
                  </a:moveTo>
                  <a:lnTo>
                    <a:pt x="2190750" y="0"/>
                  </a:lnTo>
                  <a:lnTo>
                    <a:pt x="2115312" y="0"/>
                  </a:lnTo>
                  <a:lnTo>
                    <a:pt x="2115312" y="25146"/>
                  </a:lnTo>
                  <a:lnTo>
                    <a:pt x="2190750" y="25146"/>
                  </a:lnTo>
                  <a:close/>
                </a:path>
                <a:path w="7158355" h="4036695">
                  <a:moveTo>
                    <a:pt x="2291334" y="25146"/>
                  </a:moveTo>
                  <a:lnTo>
                    <a:pt x="2291334" y="0"/>
                  </a:lnTo>
                  <a:lnTo>
                    <a:pt x="2215896" y="0"/>
                  </a:lnTo>
                  <a:lnTo>
                    <a:pt x="2215896" y="25146"/>
                  </a:lnTo>
                  <a:lnTo>
                    <a:pt x="2291334" y="25146"/>
                  </a:lnTo>
                  <a:close/>
                </a:path>
                <a:path w="7158355" h="4036695">
                  <a:moveTo>
                    <a:pt x="2391155" y="25146"/>
                  </a:moveTo>
                  <a:lnTo>
                    <a:pt x="2391155" y="0"/>
                  </a:lnTo>
                  <a:lnTo>
                    <a:pt x="2315717" y="0"/>
                  </a:lnTo>
                  <a:lnTo>
                    <a:pt x="2315717" y="25146"/>
                  </a:lnTo>
                  <a:lnTo>
                    <a:pt x="2391155" y="25146"/>
                  </a:lnTo>
                  <a:close/>
                </a:path>
                <a:path w="7158355" h="4036695">
                  <a:moveTo>
                    <a:pt x="2491740" y="25146"/>
                  </a:moveTo>
                  <a:lnTo>
                    <a:pt x="2491740" y="0"/>
                  </a:lnTo>
                  <a:lnTo>
                    <a:pt x="2416302" y="0"/>
                  </a:lnTo>
                  <a:lnTo>
                    <a:pt x="2416302" y="25146"/>
                  </a:lnTo>
                  <a:lnTo>
                    <a:pt x="2491740" y="25146"/>
                  </a:lnTo>
                  <a:close/>
                </a:path>
                <a:path w="7158355" h="4036695">
                  <a:moveTo>
                    <a:pt x="2591561" y="25146"/>
                  </a:moveTo>
                  <a:lnTo>
                    <a:pt x="2591561" y="0"/>
                  </a:lnTo>
                  <a:lnTo>
                    <a:pt x="2516885" y="0"/>
                  </a:lnTo>
                  <a:lnTo>
                    <a:pt x="2516885" y="25146"/>
                  </a:lnTo>
                  <a:lnTo>
                    <a:pt x="2591561" y="25146"/>
                  </a:lnTo>
                  <a:close/>
                </a:path>
                <a:path w="7158355" h="4036695">
                  <a:moveTo>
                    <a:pt x="2692146" y="25146"/>
                  </a:moveTo>
                  <a:lnTo>
                    <a:pt x="2692146" y="0"/>
                  </a:lnTo>
                  <a:lnTo>
                    <a:pt x="2616708" y="0"/>
                  </a:lnTo>
                  <a:lnTo>
                    <a:pt x="2616708" y="25146"/>
                  </a:lnTo>
                  <a:lnTo>
                    <a:pt x="2692146" y="25146"/>
                  </a:lnTo>
                  <a:close/>
                </a:path>
                <a:path w="7158355" h="4036695">
                  <a:moveTo>
                    <a:pt x="2791967" y="25146"/>
                  </a:moveTo>
                  <a:lnTo>
                    <a:pt x="2791967" y="0"/>
                  </a:lnTo>
                  <a:lnTo>
                    <a:pt x="2717291" y="0"/>
                  </a:lnTo>
                  <a:lnTo>
                    <a:pt x="2717291" y="25146"/>
                  </a:lnTo>
                  <a:lnTo>
                    <a:pt x="2791967" y="25146"/>
                  </a:lnTo>
                  <a:close/>
                </a:path>
                <a:path w="7158355" h="4036695">
                  <a:moveTo>
                    <a:pt x="2892551" y="25146"/>
                  </a:moveTo>
                  <a:lnTo>
                    <a:pt x="2892551" y="0"/>
                  </a:lnTo>
                  <a:lnTo>
                    <a:pt x="2817113" y="0"/>
                  </a:lnTo>
                  <a:lnTo>
                    <a:pt x="2817113" y="25146"/>
                  </a:lnTo>
                  <a:lnTo>
                    <a:pt x="2892551" y="25146"/>
                  </a:lnTo>
                  <a:close/>
                </a:path>
                <a:path w="7158355" h="4036695">
                  <a:moveTo>
                    <a:pt x="2992373" y="25146"/>
                  </a:moveTo>
                  <a:lnTo>
                    <a:pt x="2992373" y="0"/>
                  </a:lnTo>
                  <a:lnTo>
                    <a:pt x="2917697" y="0"/>
                  </a:lnTo>
                  <a:lnTo>
                    <a:pt x="2917697" y="25146"/>
                  </a:lnTo>
                  <a:lnTo>
                    <a:pt x="2992373" y="25146"/>
                  </a:lnTo>
                  <a:close/>
                </a:path>
                <a:path w="7158355" h="4036695">
                  <a:moveTo>
                    <a:pt x="3092958" y="25146"/>
                  </a:moveTo>
                  <a:lnTo>
                    <a:pt x="3092958" y="0"/>
                  </a:lnTo>
                  <a:lnTo>
                    <a:pt x="3017520" y="0"/>
                  </a:lnTo>
                  <a:lnTo>
                    <a:pt x="3017520" y="25146"/>
                  </a:lnTo>
                  <a:lnTo>
                    <a:pt x="3092958" y="25146"/>
                  </a:lnTo>
                  <a:close/>
                </a:path>
                <a:path w="7158355" h="4036695">
                  <a:moveTo>
                    <a:pt x="3192780" y="25146"/>
                  </a:moveTo>
                  <a:lnTo>
                    <a:pt x="3192780" y="0"/>
                  </a:lnTo>
                  <a:lnTo>
                    <a:pt x="3118104" y="0"/>
                  </a:lnTo>
                  <a:lnTo>
                    <a:pt x="3118104" y="25146"/>
                  </a:lnTo>
                  <a:lnTo>
                    <a:pt x="3192780" y="25146"/>
                  </a:lnTo>
                  <a:close/>
                </a:path>
                <a:path w="7158355" h="4036695">
                  <a:moveTo>
                    <a:pt x="3293363" y="25146"/>
                  </a:moveTo>
                  <a:lnTo>
                    <a:pt x="3293363" y="0"/>
                  </a:lnTo>
                  <a:lnTo>
                    <a:pt x="3217925" y="0"/>
                  </a:lnTo>
                  <a:lnTo>
                    <a:pt x="3217925" y="25146"/>
                  </a:lnTo>
                  <a:lnTo>
                    <a:pt x="3293363" y="25146"/>
                  </a:lnTo>
                  <a:close/>
                </a:path>
                <a:path w="7158355" h="4036695">
                  <a:moveTo>
                    <a:pt x="3393948" y="25146"/>
                  </a:moveTo>
                  <a:lnTo>
                    <a:pt x="3393948" y="0"/>
                  </a:lnTo>
                  <a:lnTo>
                    <a:pt x="3318509" y="0"/>
                  </a:lnTo>
                  <a:lnTo>
                    <a:pt x="3318509" y="25146"/>
                  </a:lnTo>
                  <a:lnTo>
                    <a:pt x="3393948" y="25146"/>
                  </a:lnTo>
                  <a:close/>
                </a:path>
                <a:path w="7158355" h="4036695">
                  <a:moveTo>
                    <a:pt x="3493770" y="25146"/>
                  </a:moveTo>
                  <a:lnTo>
                    <a:pt x="3493770" y="0"/>
                  </a:lnTo>
                  <a:lnTo>
                    <a:pt x="3418331" y="0"/>
                  </a:lnTo>
                  <a:lnTo>
                    <a:pt x="3418331" y="25146"/>
                  </a:lnTo>
                  <a:lnTo>
                    <a:pt x="3493770" y="25146"/>
                  </a:lnTo>
                  <a:close/>
                </a:path>
                <a:path w="7158355" h="4036695">
                  <a:moveTo>
                    <a:pt x="3594354" y="25146"/>
                  </a:moveTo>
                  <a:lnTo>
                    <a:pt x="3594354" y="0"/>
                  </a:lnTo>
                  <a:lnTo>
                    <a:pt x="3518916" y="0"/>
                  </a:lnTo>
                  <a:lnTo>
                    <a:pt x="3518916" y="25146"/>
                  </a:lnTo>
                  <a:lnTo>
                    <a:pt x="3594354" y="25146"/>
                  </a:lnTo>
                  <a:close/>
                </a:path>
                <a:path w="7158355" h="4036695">
                  <a:moveTo>
                    <a:pt x="3694176" y="25146"/>
                  </a:moveTo>
                  <a:lnTo>
                    <a:pt x="3694176" y="0"/>
                  </a:lnTo>
                  <a:lnTo>
                    <a:pt x="3618737" y="0"/>
                  </a:lnTo>
                  <a:lnTo>
                    <a:pt x="3618737" y="25146"/>
                  </a:lnTo>
                  <a:lnTo>
                    <a:pt x="3694176" y="25146"/>
                  </a:lnTo>
                  <a:close/>
                </a:path>
                <a:path w="7158355" h="4036695">
                  <a:moveTo>
                    <a:pt x="3794759" y="25146"/>
                  </a:moveTo>
                  <a:lnTo>
                    <a:pt x="3794759" y="0"/>
                  </a:lnTo>
                  <a:lnTo>
                    <a:pt x="3719322" y="0"/>
                  </a:lnTo>
                  <a:lnTo>
                    <a:pt x="3719322" y="25146"/>
                  </a:lnTo>
                  <a:lnTo>
                    <a:pt x="3794759" y="25146"/>
                  </a:lnTo>
                  <a:close/>
                </a:path>
                <a:path w="7158355" h="4036695">
                  <a:moveTo>
                    <a:pt x="3894581" y="25146"/>
                  </a:moveTo>
                  <a:lnTo>
                    <a:pt x="3894581" y="0"/>
                  </a:lnTo>
                  <a:lnTo>
                    <a:pt x="3819905" y="0"/>
                  </a:lnTo>
                  <a:lnTo>
                    <a:pt x="3819905" y="25146"/>
                  </a:lnTo>
                  <a:lnTo>
                    <a:pt x="3894581" y="25146"/>
                  </a:lnTo>
                  <a:close/>
                </a:path>
                <a:path w="7158355" h="4036695">
                  <a:moveTo>
                    <a:pt x="3995166" y="25146"/>
                  </a:moveTo>
                  <a:lnTo>
                    <a:pt x="3995166" y="0"/>
                  </a:lnTo>
                  <a:lnTo>
                    <a:pt x="3919728" y="0"/>
                  </a:lnTo>
                  <a:lnTo>
                    <a:pt x="3919728" y="25146"/>
                  </a:lnTo>
                  <a:lnTo>
                    <a:pt x="3995166" y="25146"/>
                  </a:lnTo>
                  <a:close/>
                </a:path>
                <a:path w="7158355" h="4036695">
                  <a:moveTo>
                    <a:pt x="4094987" y="25146"/>
                  </a:moveTo>
                  <a:lnTo>
                    <a:pt x="4094987" y="0"/>
                  </a:lnTo>
                  <a:lnTo>
                    <a:pt x="4020311" y="0"/>
                  </a:lnTo>
                  <a:lnTo>
                    <a:pt x="4020311" y="25146"/>
                  </a:lnTo>
                  <a:lnTo>
                    <a:pt x="4094987" y="25146"/>
                  </a:lnTo>
                  <a:close/>
                </a:path>
                <a:path w="7158355" h="4036695">
                  <a:moveTo>
                    <a:pt x="4195572" y="25146"/>
                  </a:moveTo>
                  <a:lnTo>
                    <a:pt x="4195572" y="0"/>
                  </a:lnTo>
                  <a:lnTo>
                    <a:pt x="4120133" y="0"/>
                  </a:lnTo>
                  <a:lnTo>
                    <a:pt x="4120133" y="25146"/>
                  </a:lnTo>
                  <a:lnTo>
                    <a:pt x="4195572" y="25146"/>
                  </a:lnTo>
                  <a:close/>
                </a:path>
                <a:path w="7158355" h="4036695">
                  <a:moveTo>
                    <a:pt x="4295394" y="25146"/>
                  </a:moveTo>
                  <a:lnTo>
                    <a:pt x="4295394" y="0"/>
                  </a:lnTo>
                  <a:lnTo>
                    <a:pt x="4220718" y="0"/>
                  </a:lnTo>
                  <a:lnTo>
                    <a:pt x="4220718" y="25146"/>
                  </a:lnTo>
                  <a:lnTo>
                    <a:pt x="4295394" y="25146"/>
                  </a:lnTo>
                  <a:close/>
                </a:path>
                <a:path w="7158355" h="4036695">
                  <a:moveTo>
                    <a:pt x="4395978" y="25146"/>
                  </a:moveTo>
                  <a:lnTo>
                    <a:pt x="4395978" y="0"/>
                  </a:lnTo>
                  <a:lnTo>
                    <a:pt x="4320539" y="0"/>
                  </a:lnTo>
                  <a:lnTo>
                    <a:pt x="4320539" y="25146"/>
                  </a:lnTo>
                  <a:lnTo>
                    <a:pt x="4395978" y="25146"/>
                  </a:lnTo>
                  <a:close/>
                </a:path>
                <a:path w="7158355" h="4036695">
                  <a:moveTo>
                    <a:pt x="4495800" y="25146"/>
                  </a:moveTo>
                  <a:lnTo>
                    <a:pt x="4495800" y="0"/>
                  </a:lnTo>
                  <a:lnTo>
                    <a:pt x="4421124" y="0"/>
                  </a:lnTo>
                  <a:lnTo>
                    <a:pt x="4421124" y="25146"/>
                  </a:lnTo>
                  <a:lnTo>
                    <a:pt x="4495800" y="25146"/>
                  </a:lnTo>
                  <a:close/>
                </a:path>
                <a:path w="7158355" h="4036695">
                  <a:moveTo>
                    <a:pt x="4596383" y="25146"/>
                  </a:moveTo>
                  <a:lnTo>
                    <a:pt x="4596383" y="0"/>
                  </a:lnTo>
                  <a:lnTo>
                    <a:pt x="4520946" y="0"/>
                  </a:lnTo>
                  <a:lnTo>
                    <a:pt x="4520946" y="25146"/>
                  </a:lnTo>
                  <a:lnTo>
                    <a:pt x="4596383" y="25146"/>
                  </a:lnTo>
                  <a:close/>
                </a:path>
                <a:path w="7158355" h="4036695">
                  <a:moveTo>
                    <a:pt x="4696968" y="25146"/>
                  </a:moveTo>
                  <a:lnTo>
                    <a:pt x="4696968" y="0"/>
                  </a:lnTo>
                  <a:lnTo>
                    <a:pt x="4621530" y="0"/>
                  </a:lnTo>
                  <a:lnTo>
                    <a:pt x="4621530" y="25146"/>
                  </a:lnTo>
                  <a:lnTo>
                    <a:pt x="4696968" y="25146"/>
                  </a:lnTo>
                  <a:close/>
                </a:path>
                <a:path w="7158355" h="4036695">
                  <a:moveTo>
                    <a:pt x="4796789" y="25146"/>
                  </a:moveTo>
                  <a:lnTo>
                    <a:pt x="4796789" y="0"/>
                  </a:lnTo>
                  <a:lnTo>
                    <a:pt x="4721352" y="0"/>
                  </a:lnTo>
                  <a:lnTo>
                    <a:pt x="4721352" y="25146"/>
                  </a:lnTo>
                  <a:lnTo>
                    <a:pt x="4796789" y="25146"/>
                  </a:lnTo>
                  <a:close/>
                </a:path>
                <a:path w="7158355" h="4036695">
                  <a:moveTo>
                    <a:pt x="4897374" y="25146"/>
                  </a:moveTo>
                  <a:lnTo>
                    <a:pt x="4897374" y="0"/>
                  </a:lnTo>
                  <a:lnTo>
                    <a:pt x="4821935" y="0"/>
                  </a:lnTo>
                  <a:lnTo>
                    <a:pt x="4821935" y="25146"/>
                  </a:lnTo>
                  <a:lnTo>
                    <a:pt x="4897374" y="25146"/>
                  </a:lnTo>
                  <a:close/>
                </a:path>
                <a:path w="7158355" h="4036695">
                  <a:moveTo>
                    <a:pt x="4997196" y="25146"/>
                  </a:moveTo>
                  <a:lnTo>
                    <a:pt x="4997196" y="0"/>
                  </a:lnTo>
                  <a:lnTo>
                    <a:pt x="4922520" y="0"/>
                  </a:lnTo>
                  <a:lnTo>
                    <a:pt x="4922520" y="25146"/>
                  </a:lnTo>
                  <a:lnTo>
                    <a:pt x="4997196" y="25146"/>
                  </a:lnTo>
                  <a:close/>
                </a:path>
                <a:path w="7158355" h="4036695">
                  <a:moveTo>
                    <a:pt x="5097780" y="25146"/>
                  </a:moveTo>
                  <a:lnTo>
                    <a:pt x="5097780" y="0"/>
                  </a:lnTo>
                  <a:lnTo>
                    <a:pt x="5022342" y="0"/>
                  </a:lnTo>
                  <a:lnTo>
                    <a:pt x="5022342" y="25146"/>
                  </a:lnTo>
                  <a:lnTo>
                    <a:pt x="5097780" y="25146"/>
                  </a:lnTo>
                  <a:close/>
                </a:path>
                <a:path w="7158355" h="4036695">
                  <a:moveTo>
                    <a:pt x="5197602" y="25146"/>
                  </a:moveTo>
                  <a:lnTo>
                    <a:pt x="5197602" y="0"/>
                  </a:lnTo>
                  <a:lnTo>
                    <a:pt x="5122926" y="0"/>
                  </a:lnTo>
                  <a:lnTo>
                    <a:pt x="5122926" y="25146"/>
                  </a:lnTo>
                  <a:lnTo>
                    <a:pt x="5197602" y="25146"/>
                  </a:lnTo>
                  <a:close/>
                </a:path>
                <a:path w="7158355" h="4036695">
                  <a:moveTo>
                    <a:pt x="5298185" y="25146"/>
                  </a:moveTo>
                  <a:lnTo>
                    <a:pt x="5298185" y="0"/>
                  </a:lnTo>
                  <a:lnTo>
                    <a:pt x="5222748" y="0"/>
                  </a:lnTo>
                  <a:lnTo>
                    <a:pt x="5222748" y="25146"/>
                  </a:lnTo>
                  <a:lnTo>
                    <a:pt x="5298185" y="25146"/>
                  </a:lnTo>
                  <a:close/>
                </a:path>
                <a:path w="7158355" h="4036695">
                  <a:moveTo>
                    <a:pt x="5398008" y="25146"/>
                  </a:moveTo>
                  <a:lnTo>
                    <a:pt x="5398008" y="0"/>
                  </a:lnTo>
                  <a:lnTo>
                    <a:pt x="5323332" y="0"/>
                  </a:lnTo>
                  <a:lnTo>
                    <a:pt x="5323332" y="25146"/>
                  </a:lnTo>
                  <a:lnTo>
                    <a:pt x="5398008" y="25146"/>
                  </a:lnTo>
                  <a:close/>
                </a:path>
                <a:path w="7158355" h="4036695">
                  <a:moveTo>
                    <a:pt x="5498592" y="25146"/>
                  </a:moveTo>
                  <a:lnTo>
                    <a:pt x="5498592" y="0"/>
                  </a:lnTo>
                  <a:lnTo>
                    <a:pt x="5423154" y="0"/>
                  </a:lnTo>
                  <a:lnTo>
                    <a:pt x="5423154" y="25146"/>
                  </a:lnTo>
                  <a:lnTo>
                    <a:pt x="5498592" y="25146"/>
                  </a:lnTo>
                  <a:close/>
                </a:path>
                <a:path w="7158355" h="4036695">
                  <a:moveTo>
                    <a:pt x="5598413" y="25146"/>
                  </a:moveTo>
                  <a:lnTo>
                    <a:pt x="5598413" y="0"/>
                  </a:lnTo>
                  <a:lnTo>
                    <a:pt x="5523737" y="0"/>
                  </a:lnTo>
                  <a:lnTo>
                    <a:pt x="5523737" y="25146"/>
                  </a:lnTo>
                  <a:lnTo>
                    <a:pt x="5598413" y="25146"/>
                  </a:lnTo>
                  <a:close/>
                </a:path>
                <a:path w="7158355" h="4036695">
                  <a:moveTo>
                    <a:pt x="5698998" y="25146"/>
                  </a:moveTo>
                  <a:lnTo>
                    <a:pt x="5698998" y="0"/>
                  </a:lnTo>
                  <a:lnTo>
                    <a:pt x="5623559" y="0"/>
                  </a:lnTo>
                  <a:lnTo>
                    <a:pt x="5623559" y="25146"/>
                  </a:lnTo>
                  <a:lnTo>
                    <a:pt x="5698998" y="25146"/>
                  </a:lnTo>
                  <a:close/>
                </a:path>
                <a:path w="7158355" h="4036695">
                  <a:moveTo>
                    <a:pt x="5799582" y="25146"/>
                  </a:moveTo>
                  <a:lnTo>
                    <a:pt x="5799582" y="0"/>
                  </a:lnTo>
                  <a:lnTo>
                    <a:pt x="5724144" y="0"/>
                  </a:lnTo>
                  <a:lnTo>
                    <a:pt x="5724144" y="25146"/>
                  </a:lnTo>
                  <a:lnTo>
                    <a:pt x="5799582" y="25146"/>
                  </a:lnTo>
                  <a:close/>
                </a:path>
                <a:path w="7158355" h="4036695">
                  <a:moveTo>
                    <a:pt x="5899391" y="25146"/>
                  </a:moveTo>
                  <a:lnTo>
                    <a:pt x="5899391" y="0"/>
                  </a:lnTo>
                  <a:lnTo>
                    <a:pt x="5823953" y="0"/>
                  </a:lnTo>
                  <a:lnTo>
                    <a:pt x="5823953" y="25146"/>
                  </a:lnTo>
                  <a:lnTo>
                    <a:pt x="5899391" y="25146"/>
                  </a:lnTo>
                  <a:close/>
                </a:path>
                <a:path w="7158355" h="4036695">
                  <a:moveTo>
                    <a:pt x="5999987" y="25146"/>
                  </a:moveTo>
                  <a:lnTo>
                    <a:pt x="5999987" y="0"/>
                  </a:lnTo>
                  <a:lnTo>
                    <a:pt x="5924550" y="0"/>
                  </a:lnTo>
                  <a:lnTo>
                    <a:pt x="5924550" y="25146"/>
                  </a:lnTo>
                  <a:lnTo>
                    <a:pt x="5999987" y="25146"/>
                  </a:lnTo>
                  <a:close/>
                </a:path>
                <a:path w="7158355" h="4036695">
                  <a:moveTo>
                    <a:pt x="6099797" y="25146"/>
                  </a:moveTo>
                  <a:lnTo>
                    <a:pt x="6099797" y="0"/>
                  </a:lnTo>
                  <a:lnTo>
                    <a:pt x="6025121" y="0"/>
                  </a:lnTo>
                  <a:lnTo>
                    <a:pt x="6025121" y="25146"/>
                  </a:lnTo>
                  <a:lnTo>
                    <a:pt x="6099797" y="25146"/>
                  </a:lnTo>
                  <a:close/>
                </a:path>
                <a:path w="7158355" h="4036695">
                  <a:moveTo>
                    <a:pt x="6200394" y="25146"/>
                  </a:moveTo>
                  <a:lnTo>
                    <a:pt x="6200394" y="0"/>
                  </a:lnTo>
                  <a:lnTo>
                    <a:pt x="6124956" y="0"/>
                  </a:lnTo>
                  <a:lnTo>
                    <a:pt x="6124956" y="25146"/>
                  </a:lnTo>
                  <a:lnTo>
                    <a:pt x="6200394" y="25146"/>
                  </a:lnTo>
                  <a:close/>
                </a:path>
                <a:path w="7158355" h="4036695">
                  <a:moveTo>
                    <a:pt x="6300203" y="25146"/>
                  </a:moveTo>
                  <a:lnTo>
                    <a:pt x="6300203" y="0"/>
                  </a:lnTo>
                  <a:lnTo>
                    <a:pt x="6225527" y="0"/>
                  </a:lnTo>
                  <a:lnTo>
                    <a:pt x="6225527" y="25146"/>
                  </a:lnTo>
                  <a:lnTo>
                    <a:pt x="6300203" y="25146"/>
                  </a:lnTo>
                  <a:close/>
                </a:path>
                <a:path w="7158355" h="4036695">
                  <a:moveTo>
                    <a:pt x="6400787" y="25146"/>
                  </a:moveTo>
                  <a:lnTo>
                    <a:pt x="6400787" y="0"/>
                  </a:lnTo>
                  <a:lnTo>
                    <a:pt x="6325349" y="0"/>
                  </a:lnTo>
                  <a:lnTo>
                    <a:pt x="6325349" y="25146"/>
                  </a:lnTo>
                  <a:lnTo>
                    <a:pt x="6400787" y="25146"/>
                  </a:lnTo>
                  <a:close/>
                </a:path>
                <a:path w="7158355" h="4036695">
                  <a:moveTo>
                    <a:pt x="6500621" y="25146"/>
                  </a:moveTo>
                  <a:lnTo>
                    <a:pt x="6500621" y="0"/>
                  </a:lnTo>
                  <a:lnTo>
                    <a:pt x="6425945" y="0"/>
                  </a:lnTo>
                  <a:lnTo>
                    <a:pt x="6425945" y="25146"/>
                  </a:lnTo>
                  <a:lnTo>
                    <a:pt x="6500621" y="25146"/>
                  </a:lnTo>
                  <a:close/>
                </a:path>
                <a:path w="7158355" h="4036695">
                  <a:moveTo>
                    <a:pt x="6601206" y="25146"/>
                  </a:moveTo>
                  <a:lnTo>
                    <a:pt x="6601206" y="0"/>
                  </a:lnTo>
                  <a:lnTo>
                    <a:pt x="6525767" y="0"/>
                  </a:lnTo>
                  <a:lnTo>
                    <a:pt x="6525767" y="25146"/>
                  </a:lnTo>
                  <a:lnTo>
                    <a:pt x="6601206" y="25146"/>
                  </a:lnTo>
                  <a:close/>
                </a:path>
                <a:path w="7158355" h="4036695">
                  <a:moveTo>
                    <a:pt x="6701015" y="25146"/>
                  </a:moveTo>
                  <a:lnTo>
                    <a:pt x="6701015" y="0"/>
                  </a:lnTo>
                  <a:lnTo>
                    <a:pt x="6626339" y="0"/>
                  </a:lnTo>
                  <a:lnTo>
                    <a:pt x="6626339" y="25146"/>
                  </a:lnTo>
                  <a:lnTo>
                    <a:pt x="6701015" y="25146"/>
                  </a:lnTo>
                  <a:close/>
                </a:path>
                <a:path w="7158355" h="4036695">
                  <a:moveTo>
                    <a:pt x="6801610" y="25146"/>
                  </a:moveTo>
                  <a:lnTo>
                    <a:pt x="6801610" y="0"/>
                  </a:lnTo>
                  <a:lnTo>
                    <a:pt x="6726174" y="0"/>
                  </a:lnTo>
                  <a:lnTo>
                    <a:pt x="6726174" y="25146"/>
                  </a:lnTo>
                  <a:lnTo>
                    <a:pt x="6801610" y="25146"/>
                  </a:lnTo>
                  <a:close/>
                </a:path>
                <a:path w="7158355" h="4036695">
                  <a:moveTo>
                    <a:pt x="6902196" y="25146"/>
                  </a:moveTo>
                  <a:lnTo>
                    <a:pt x="6902196" y="0"/>
                  </a:lnTo>
                  <a:lnTo>
                    <a:pt x="6826758" y="0"/>
                  </a:lnTo>
                  <a:lnTo>
                    <a:pt x="6826758" y="25146"/>
                  </a:lnTo>
                  <a:lnTo>
                    <a:pt x="6902196" y="25146"/>
                  </a:lnTo>
                  <a:close/>
                </a:path>
                <a:path w="7158355" h="4036695">
                  <a:moveTo>
                    <a:pt x="7002018" y="25146"/>
                  </a:moveTo>
                  <a:lnTo>
                    <a:pt x="7002018" y="0"/>
                  </a:lnTo>
                  <a:lnTo>
                    <a:pt x="6926580" y="0"/>
                  </a:lnTo>
                  <a:lnTo>
                    <a:pt x="6926580" y="25146"/>
                  </a:lnTo>
                  <a:lnTo>
                    <a:pt x="7002018" y="25146"/>
                  </a:lnTo>
                  <a:close/>
                </a:path>
                <a:path w="7158355" h="4036695">
                  <a:moveTo>
                    <a:pt x="7102589" y="25146"/>
                  </a:moveTo>
                  <a:lnTo>
                    <a:pt x="7102589" y="0"/>
                  </a:lnTo>
                  <a:lnTo>
                    <a:pt x="7027151" y="0"/>
                  </a:lnTo>
                  <a:lnTo>
                    <a:pt x="7027151" y="25146"/>
                  </a:lnTo>
                  <a:lnTo>
                    <a:pt x="7102589" y="25146"/>
                  </a:lnTo>
                  <a:close/>
                </a:path>
                <a:path w="7158355" h="4036695">
                  <a:moveTo>
                    <a:pt x="7158215" y="70104"/>
                  </a:moveTo>
                  <a:lnTo>
                    <a:pt x="7158215" y="0"/>
                  </a:lnTo>
                  <a:lnTo>
                    <a:pt x="7126973" y="0"/>
                  </a:lnTo>
                  <a:lnTo>
                    <a:pt x="7126973" y="25146"/>
                  </a:lnTo>
                  <a:lnTo>
                    <a:pt x="7133082" y="25146"/>
                  </a:lnTo>
                  <a:lnTo>
                    <a:pt x="7133082" y="12954"/>
                  </a:lnTo>
                  <a:lnTo>
                    <a:pt x="7145274" y="25146"/>
                  </a:lnTo>
                  <a:lnTo>
                    <a:pt x="7145274" y="70104"/>
                  </a:lnTo>
                  <a:lnTo>
                    <a:pt x="7158215" y="70104"/>
                  </a:lnTo>
                  <a:close/>
                </a:path>
                <a:path w="7158355" h="4036695">
                  <a:moveTo>
                    <a:pt x="7145274" y="25146"/>
                  </a:moveTo>
                  <a:lnTo>
                    <a:pt x="7133082" y="12954"/>
                  </a:lnTo>
                  <a:lnTo>
                    <a:pt x="7133082" y="25146"/>
                  </a:lnTo>
                  <a:lnTo>
                    <a:pt x="7145274" y="25146"/>
                  </a:lnTo>
                  <a:close/>
                </a:path>
                <a:path w="7158355" h="4036695">
                  <a:moveTo>
                    <a:pt x="7145274" y="70104"/>
                  </a:moveTo>
                  <a:lnTo>
                    <a:pt x="7145274" y="25146"/>
                  </a:lnTo>
                  <a:lnTo>
                    <a:pt x="7133082" y="25146"/>
                  </a:lnTo>
                  <a:lnTo>
                    <a:pt x="7133082" y="70104"/>
                  </a:lnTo>
                  <a:lnTo>
                    <a:pt x="7145274" y="70104"/>
                  </a:lnTo>
                  <a:close/>
                </a:path>
                <a:path w="7158355" h="4036695">
                  <a:moveTo>
                    <a:pt x="7158215" y="169926"/>
                  </a:moveTo>
                  <a:lnTo>
                    <a:pt x="7158215" y="94488"/>
                  </a:lnTo>
                  <a:lnTo>
                    <a:pt x="7133069" y="94488"/>
                  </a:lnTo>
                  <a:lnTo>
                    <a:pt x="7133069" y="169926"/>
                  </a:lnTo>
                  <a:lnTo>
                    <a:pt x="7158215" y="169926"/>
                  </a:lnTo>
                  <a:close/>
                </a:path>
                <a:path w="7158355" h="4036695">
                  <a:moveTo>
                    <a:pt x="7158215" y="270510"/>
                  </a:moveTo>
                  <a:lnTo>
                    <a:pt x="7158215" y="195072"/>
                  </a:lnTo>
                  <a:lnTo>
                    <a:pt x="7133069" y="195072"/>
                  </a:lnTo>
                  <a:lnTo>
                    <a:pt x="7133069" y="270510"/>
                  </a:lnTo>
                  <a:lnTo>
                    <a:pt x="7158215" y="270510"/>
                  </a:lnTo>
                  <a:close/>
                </a:path>
                <a:path w="7158355" h="4036695">
                  <a:moveTo>
                    <a:pt x="7158215" y="370332"/>
                  </a:moveTo>
                  <a:lnTo>
                    <a:pt x="7158215" y="295656"/>
                  </a:lnTo>
                  <a:lnTo>
                    <a:pt x="7133069" y="295656"/>
                  </a:lnTo>
                  <a:lnTo>
                    <a:pt x="7133069" y="370332"/>
                  </a:lnTo>
                  <a:lnTo>
                    <a:pt x="7158215" y="370332"/>
                  </a:lnTo>
                  <a:close/>
                </a:path>
                <a:path w="7158355" h="4036695">
                  <a:moveTo>
                    <a:pt x="7158215" y="470916"/>
                  </a:moveTo>
                  <a:lnTo>
                    <a:pt x="7158215" y="395478"/>
                  </a:lnTo>
                  <a:lnTo>
                    <a:pt x="7133069" y="395478"/>
                  </a:lnTo>
                  <a:lnTo>
                    <a:pt x="7133069" y="470916"/>
                  </a:lnTo>
                  <a:lnTo>
                    <a:pt x="7158215" y="470916"/>
                  </a:lnTo>
                  <a:close/>
                </a:path>
                <a:path w="7158355" h="4036695">
                  <a:moveTo>
                    <a:pt x="7158215" y="570738"/>
                  </a:moveTo>
                  <a:lnTo>
                    <a:pt x="7158215" y="496062"/>
                  </a:lnTo>
                  <a:lnTo>
                    <a:pt x="7133069" y="496062"/>
                  </a:lnTo>
                  <a:lnTo>
                    <a:pt x="7133069" y="570738"/>
                  </a:lnTo>
                  <a:lnTo>
                    <a:pt x="7158215" y="570738"/>
                  </a:lnTo>
                  <a:close/>
                </a:path>
                <a:path w="7158355" h="4036695">
                  <a:moveTo>
                    <a:pt x="7158215" y="671322"/>
                  </a:moveTo>
                  <a:lnTo>
                    <a:pt x="7158215" y="595884"/>
                  </a:lnTo>
                  <a:lnTo>
                    <a:pt x="7133069" y="595884"/>
                  </a:lnTo>
                  <a:lnTo>
                    <a:pt x="7133069" y="671322"/>
                  </a:lnTo>
                  <a:lnTo>
                    <a:pt x="7158215" y="671322"/>
                  </a:lnTo>
                  <a:close/>
                </a:path>
                <a:path w="7158355" h="4036695">
                  <a:moveTo>
                    <a:pt x="7158215" y="771144"/>
                  </a:moveTo>
                  <a:lnTo>
                    <a:pt x="7158215" y="696468"/>
                  </a:lnTo>
                  <a:lnTo>
                    <a:pt x="7133069" y="696468"/>
                  </a:lnTo>
                  <a:lnTo>
                    <a:pt x="7133069" y="771144"/>
                  </a:lnTo>
                  <a:lnTo>
                    <a:pt x="7158215" y="771144"/>
                  </a:lnTo>
                  <a:close/>
                </a:path>
                <a:path w="7158355" h="4036695">
                  <a:moveTo>
                    <a:pt x="7158215" y="871728"/>
                  </a:moveTo>
                  <a:lnTo>
                    <a:pt x="7158215" y="796290"/>
                  </a:lnTo>
                  <a:lnTo>
                    <a:pt x="7133069" y="796290"/>
                  </a:lnTo>
                  <a:lnTo>
                    <a:pt x="7133069" y="871728"/>
                  </a:lnTo>
                  <a:lnTo>
                    <a:pt x="7158215" y="871728"/>
                  </a:lnTo>
                  <a:close/>
                </a:path>
                <a:path w="7158355" h="4036695">
                  <a:moveTo>
                    <a:pt x="7158215" y="971550"/>
                  </a:moveTo>
                  <a:lnTo>
                    <a:pt x="7158215" y="896874"/>
                  </a:lnTo>
                  <a:lnTo>
                    <a:pt x="7133069" y="896874"/>
                  </a:lnTo>
                  <a:lnTo>
                    <a:pt x="7133069" y="971550"/>
                  </a:lnTo>
                  <a:lnTo>
                    <a:pt x="7158215" y="971550"/>
                  </a:lnTo>
                  <a:close/>
                </a:path>
                <a:path w="7158355" h="4036695">
                  <a:moveTo>
                    <a:pt x="7158215" y="1072134"/>
                  </a:moveTo>
                  <a:lnTo>
                    <a:pt x="7158215" y="996696"/>
                  </a:lnTo>
                  <a:lnTo>
                    <a:pt x="7133069" y="996696"/>
                  </a:lnTo>
                  <a:lnTo>
                    <a:pt x="7133069" y="1072134"/>
                  </a:lnTo>
                  <a:lnTo>
                    <a:pt x="7158215" y="1072134"/>
                  </a:lnTo>
                  <a:close/>
                </a:path>
                <a:path w="7158355" h="4036695">
                  <a:moveTo>
                    <a:pt x="7158215" y="1172717"/>
                  </a:moveTo>
                  <a:lnTo>
                    <a:pt x="7158215" y="1097279"/>
                  </a:lnTo>
                  <a:lnTo>
                    <a:pt x="7133069" y="1097279"/>
                  </a:lnTo>
                  <a:lnTo>
                    <a:pt x="7133069" y="1172717"/>
                  </a:lnTo>
                  <a:lnTo>
                    <a:pt x="7158215" y="1172717"/>
                  </a:lnTo>
                  <a:close/>
                </a:path>
                <a:path w="7158355" h="4036695">
                  <a:moveTo>
                    <a:pt x="7158215" y="1272539"/>
                  </a:moveTo>
                  <a:lnTo>
                    <a:pt x="7158215" y="1197102"/>
                  </a:lnTo>
                  <a:lnTo>
                    <a:pt x="7133069" y="1197102"/>
                  </a:lnTo>
                  <a:lnTo>
                    <a:pt x="7133069" y="1272539"/>
                  </a:lnTo>
                  <a:lnTo>
                    <a:pt x="7158215" y="1272539"/>
                  </a:lnTo>
                  <a:close/>
                </a:path>
                <a:path w="7158355" h="4036695">
                  <a:moveTo>
                    <a:pt x="7158215" y="1373124"/>
                  </a:moveTo>
                  <a:lnTo>
                    <a:pt x="7158215" y="1297686"/>
                  </a:lnTo>
                  <a:lnTo>
                    <a:pt x="7133069" y="1297686"/>
                  </a:lnTo>
                  <a:lnTo>
                    <a:pt x="7133069" y="1373124"/>
                  </a:lnTo>
                  <a:lnTo>
                    <a:pt x="7158215" y="1373124"/>
                  </a:lnTo>
                  <a:close/>
                </a:path>
                <a:path w="7158355" h="4036695">
                  <a:moveTo>
                    <a:pt x="7158215" y="1472945"/>
                  </a:moveTo>
                  <a:lnTo>
                    <a:pt x="7158215" y="1398269"/>
                  </a:lnTo>
                  <a:lnTo>
                    <a:pt x="7133069" y="1398269"/>
                  </a:lnTo>
                  <a:lnTo>
                    <a:pt x="7133069" y="1472945"/>
                  </a:lnTo>
                  <a:lnTo>
                    <a:pt x="7158215" y="1472945"/>
                  </a:lnTo>
                  <a:close/>
                </a:path>
                <a:path w="7158355" h="4036695">
                  <a:moveTo>
                    <a:pt x="7158215" y="1573529"/>
                  </a:moveTo>
                  <a:lnTo>
                    <a:pt x="7158215" y="1498091"/>
                  </a:lnTo>
                  <a:lnTo>
                    <a:pt x="7133069" y="1498091"/>
                  </a:lnTo>
                  <a:lnTo>
                    <a:pt x="7133069" y="1573529"/>
                  </a:lnTo>
                  <a:lnTo>
                    <a:pt x="7158215" y="1573529"/>
                  </a:lnTo>
                  <a:close/>
                </a:path>
                <a:path w="7158355" h="4036695">
                  <a:moveTo>
                    <a:pt x="7158215" y="1673352"/>
                  </a:moveTo>
                  <a:lnTo>
                    <a:pt x="7158215" y="1598676"/>
                  </a:lnTo>
                  <a:lnTo>
                    <a:pt x="7133069" y="1598676"/>
                  </a:lnTo>
                  <a:lnTo>
                    <a:pt x="7133069" y="1673352"/>
                  </a:lnTo>
                  <a:lnTo>
                    <a:pt x="7158215" y="1673352"/>
                  </a:lnTo>
                  <a:close/>
                </a:path>
                <a:path w="7158355" h="4036695">
                  <a:moveTo>
                    <a:pt x="7158215" y="1773936"/>
                  </a:moveTo>
                  <a:lnTo>
                    <a:pt x="7158215" y="1698498"/>
                  </a:lnTo>
                  <a:lnTo>
                    <a:pt x="7133069" y="1698498"/>
                  </a:lnTo>
                  <a:lnTo>
                    <a:pt x="7133069" y="1773936"/>
                  </a:lnTo>
                  <a:lnTo>
                    <a:pt x="7158215" y="1773936"/>
                  </a:lnTo>
                  <a:close/>
                </a:path>
                <a:path w="7158355" h="4036695">
                  <a:moveTo>
                    <a:pt x="7158215" y="1873757"/>
                  </a:moveTo>
                  <a:lnTo>
                    <a:pt x="7158215" y="1799081"/>
                  </a:lnTo>
                  <a:lnTo>
                    <a:pt x="7133069" y="1799081"/>
                  </a:lnTo>
                  <a:lnTo>
                    <a:pt x="7133069" y="1873757"/>
                  </a:lnTo>
                  <a:lnTo>
                    <a:pt x="7158215" y="1873757"/>
                  </a:lnTo>
                  <a:close/>
                </a:path>
                <a:path w="7158355" h="4036695">
                  <a:moveTo>
                    <a:pt x="7158215" y="1974341"/>
                  </a:moveTo>
                  <a:lnTo>
                    <a:pt x="7158215" y="1898903"/>
                  </a:lnTo>
                  <a:lnTo>
                    <a:pt x="7133069" y="1898903"/>
                  </a:lnTo>
                  <a:lnTo>
                    <a:pt x="7133069" y="1974341"/>
                  </a:lnTo>
                  <a:lnTo>
                    <a:pt x="7158215" y="1974341"/>
                  </a:lnTo>
                  <a:close/>
                </a:path>
                <a:path w="7158355" h="4036695">
                  <a:moveTo>
                    <a:pt x="7158215" y="2074164"/>
                  </a:moveTo>
                  <a:lnTo>
                    <a:pt x="7158215" y="1999488"/>
                  </a:lnTo>
                  <a:lnTo>
                    <a:pt x="7133069" y="1999488"/>
                  </a:lnTo>
                  <a:lnTo>
                    <a:pt x="7133069" y="2074164"/>
                  </a:lnTo>
                  <a:lnTo>
                    <a:pt x="7158215" y="2074164"/>
                  </a:lnTo>
                  <a:close/>
                </a:path>
                <a:path w="7158355" h="4036695">
                  <a:moveTo>
                    <a:pt x="7158215" y="2174748"/>
                  </a:moveTo>
                  <a:lnTo>
                    <a:pt x="7158215" y="2099310"/>
                  </a:lnTo>
                  <a:lnTo>
                    <a:pt x="7133069" y="2099310"/>
                  </a:lnTo>
                  <a:lnTo>
                    <a:pt x="7133069" y="2174748"/>
                  </a:lnTo>
                  <a:lnTo>
                    <a:pt x="7158215" y="2174748"/>
                  </a:lnTo>
                  <a:close/>
                </a:path>
                <a:path w="7158355" h="4036695">
                  <a:moveTo>
                    <a:pt x="7158215" y="2275331"/>
                  </a:moveTo>
                  <a:lnTo>
                    <a:pt x="7158215" y="2199893"/>
                  </a:lnTo>
                  <a:lnTo>
                    <a:pt x="7133069" y="2199893"/>
                  </a:lnTo>
                  <a:lnTo>
                    <a:pt x="7133069" y="2275331"/>
                  </a:lnTo>
                  <a:lnTo>
                    <a:pt x="7158215" y="2275331"/>
                  </a:lnTo>
                  <a:close/>
                </a:path>
                <a:path w="7158355" h="4036695">
                  <a:moveTo>
                    <a:pt x="7158215" y="2375154"/>
                  </a:moveTo>
                  <a:lnTo>
                    <a:pt x="7158215" y="2299716"/>
                  </a:lnTo>
                  <a:lnTo>
                    <a:pt x="7133069" y="2299716"/>
                  </a:lnTo>
                  <a:lnTo>
                    <a:pt x="7133069" y="2375154"/>
                  </a:lnTo>
                  <a:lnTo>
                    <a:pt x="7158215" y="2375154"/>
                  </a:lnTo>
                  <a:close/>
                </a:path>
                <a:path w="7158355" h="4036695">
                  <a:moveTo>
                    <a:pt x="7158215" y="2475738"/>
                  </a:moveTo>
                  <a:lnTo>
                    <a:pt x="7158215" y="2400300"/>
                  </a:lnTo>
                  <a:lnTo>
                    <a:pt x="7133069" y="2400300"/>
                  </a:lnTo>
                  <a:lnTo>
                    <a:pt x="7133069" y="2475738"/>
                  </a:lnTo>
                  <a:lnTo>
                    <a:pt x="7158215" y="2475738"/>
                  </a:lnTo>
                  <a:close/>
                </a:path>
                <a:path w="7158355" h="4036695">
                  <a:moveTo>
                    <a:pt x="7158215" y="2575560"/>
                  </a:moveTo>
                  <a:lnTo>
                    <a:pt x="7158215" y="2500122"/>
                  </a:lnTo>
                  <a:lnTo>
                    <a:pt x="7133069" y="2500122"/>
                  </a:lnTo>
                  <a:lnTo>
                    <a:pt x="7133069" y="2575560"/>
                  </a:lnTo>
                  <a:lnTo>
                    <a:pt x="7158215" y="2575560"/>
                  </a:lnTo>
                  <a:close/>
                </a:path>
                <a:path w="7158355" h="4036695">
                  <a:moveTo>
                    <a:pt x="7158215" y="2676143"/>
                  </a:moveTo>
                  <a:lnTo>
                    <a:pt x="7158215" y="2600705"/>
                  </a:lnTo>
                  <a:lnTo>
                    <a:pt x="7133069" y="2600705"/>
                  </a:lnTo>
                  <a:lnTo>
                    <a:pt x="7133069" y="2676143"/>
                  </a:lnTo>
                  <a:lnTo>
                    <a:pt x="7158215" y="2676143"/>
                  </a:lnTo>
                  <a:close/>
                </a:path>
                <a:path w="7158355" h="4036695">
                  <a:moveTo>
                    <a:pt x="7158215" y="2775966"/>
                  </a:moveTo>
                  <a:lnTo>
                    <a:pt x="7158215" y="2701290"/>
                  </a:lnTo>
                  <a:lnTo>
                    <a:pt x="7133069" y="2701290"/>
                  </a:lnTo>
                  <a:lnTo>
                    <a:pt x="7133069" y="2775966"/>
                  </a:lnTo>
                  <a:lnTo>
                    <a:pt x="7158215" y="2775966"/>
                  </a:lnTo>
                  <a:close/>
                </a:path>
                <a:path w="7158355" h="4036695">
                  <a:moveTo>
                    <a:pt x="7158215" y="2876550"/>
                  </a:moveTo>
                  <a:lnTo>
                    <a:pt x="7158215" y="2801112"/>
                  </a:lnTo>
                  <a:lnTo>
                    <a:pt x="7133069" y="2801112"/>
                  </a:lnTo>
                  <a:lnTo>
                    <a:pt x="7133069" y="2876550"/>
                  </a:lnTo>
                  <a:lnTo>
                    <a:pt x="7158215" y="2876550"/>
                  </a:lnTo>
                  <a:close/>
                </a:path>
                <a:path w="7158355" h="4036695">
                  <a:moveTo>
                    <a:pt x="7158215" y="2976372"/>
                  </a:moveTo>
                  <a:lnTo>
                    <a:pt x="7158215" y="2901696"/>
                  </a:lnTo>
                  <a:lnTo>
                    <a:pt x="7133069" y="2901696"/>
                  </a:lnTo>
                  <a:lnTo>
                    <a:pt x="7133069" y="2976372"/>
                  </a:lnTo>
                  <a:lnTo>
                    <a:pt x="7158215" y="2976372"/>
                  </a:lnTo>
                  <a:close/>
                </a:path>
                <a:path w="7158355" h="4036695">
                  <a:moveTo>
                    <a:pt x="7158215" y="3076955"/>
                  </a:moveTo>
                  <a:lnTo>
                    <a:pt x="7158215" y="3001517"/>
                  </a:lnTo>
                  <a:lnTo>
                    <a:pt x="7133069" y="3001517"/>
                  </a:lnTo>
                  <a:lnTo>
                    <a:pt x="7133069" y="3076955"/>
                  </a:lnTo>
                  <a:lnTo>
                    <a:pt x="7158215" y="3076955"/>
                  </a:lnTo>
                  <a:close/>
                </a:path>
                <a:path w="7158355" h="4036695">
                  <a:moveTo>
                    <a:pt x="7158215" y="3176778"/>
                  </a:moveTo>
                  <a:lnTo>
                    <a:pt x="7158215" y="3102102"/>
                  </a:lnTo>
                  <a:lnTo>
                    <a:pt x="7133069" y="3102102"/>
                  </a:lnTo>
                  <a:lnTo>
                    <a:pt x="7133069" y="3176778"/>
                  </a:lnTo>
                  <a:lnTo>
                    <a:pt x="7158215" y="3176778"/>
                  </a:lnTo>
                  <a:close/>
                </a:path>
                <a:path w="7158355" h="4036695">
                  <a:moveTo>
                    <a:pt x="7158215" y="3277362"/>
                  </a:moveTo>
                  <a:lnTo>
                    <a:pt x="7158215" y="3201924"/>
                  </a:lnTo>
                  <a:lnTo>
                    <a:pt x="7133069" y="3201924"/>
                  </a:lnTo>
                  <a:lnTo>
                    <a:pt x="7133069" y="3277362"/>
                  </a:lnTo>
                  <a:lnTo>
                    <a:pt x="7158215" y="3277362"/>
                  </a:lnTo>
                  <a:close/>
                </a:path>
                <a:path w="7158355" h="4036695">
                  <a:moveTo>
                    <a:pt x="7158215" y="3377184"/>
                  </a:moveTo>
                  <a:lnTo>
                    <a:pt x="7158215" y="3302508"/>
                  </a:lnTo>
                  <a:lnTo>
                    <a:pt x="7133069" y="3302508"/>
                  </a:lnTo>
                  <a:lnTo>
                    <a:pt x="7133069" y="3377184"/>
                  </a:lnTo>
                  <a:lnTo>
                    <a:pt x="7158215" y="3377184"/>
                  </a:lnTo>
                  <a:close/>
                </a:path>
                <a:path w="7158355" h="4036695">
                  <a:moveTo>
                    <a:pt x="7158215" y="3477767"/>
                  </a:moveTo>
                  <a:lnTo>
                    <a:pt x="7158215" y="3402329"/>
                  </a:lnTo>
                  <a:lnTo>
                    <a:pt x="7133069" y="3402329"/>
                  </a:lnTo>
                  <a:lnTo>
                    <a:pt x="7133069" y="3477767"/>
                  </a:lnTo>
                  <a:lnTo>
                    <a:pt x="7158215" y="3477767"/>
                  </a:lnTo>
                  <a:close/>
                </a:path>
                <a:path w="7158355" h="4036695">
                  <a:moveTo>
                    <a:pt x="7158215" y="3578352"/>
                  </a:moveTo>
                  <a:lnTo>
                    <a:pt x="7158215" y="3502914"/>
                  </a:lnTo>
                  <a:lnTo>
                    <a:pt x="7133069" y="3502914"/>
                  </a:lnTo>
                  <a:lnTo>
                    <a:pt x="7133069" y="3578352"/>
                  </a:lnTo>
                  <a:lnTo>
                    <a:pt x="7158215" y="3578352"/>
                  </a:lnTo>
                  <a:close/>
                </a:path>
                <a:path w="7158355" h="4036695">
                  <a:moveTo>
                    <a:pt x="7158215" y="3678174"/>
                  </a:moveTo>
                  <a:lnTo>
                    <a:pt x="7158215" y="3602736"/>
                  </a:lnTo>
                  <a:lnTo>
                    <a:pt x="7133069" y="3602736"/>
                  </a:lnTo>
                  <a:lnTo>
                    <a:pt x="7133069" y="3678174"/>
                  </a:lnTo>
                  <a:lnTo>
                    <a:pt x="7158215" y="3678174"/>
                  </a:lnTo>
                  <a:close/>
                </a:path>
                <a:path w="7158355" h="4036695">
                  <a:moveTo>
                    <a:pt x="7158215" y="3778757"/>
                  </a:moveTo>
                  <a:lnTo>
                    <a:pt x="7158215" y="3703319"/>
                  </a:lnTo>
                  <a:lnTo>
                    <a:pt x="7133069" y="3703319"/>
                  </a:lnTo>
                  <a:lnTo>
                    <a:pt x="7133069" y="3778757"/>
                  </a:lnTo>
                  <a:lnTo>
                    <a:pt x="7158215" y="3778757"/>
                  </a:lnTo>
                  <a:close/>
                </a:path>
                <a:path w="7158355" h="4036695">
                  <a:moveTo>
                    <a:pt x="7158215" y="3878579"/>
                  </a:moveTo>
                  <a:lnTo>
                    <a:pt x="7158215" y="3803904"/>
                  </a:lnTo>
                  <a:lnTo>
                    <a:pt x="7133069" y="3803904"/>
                  </a:lnTo>
                  <a:lnTo>
                    <a:pt x="7133069" y="3878579"/>
                  </a:lnTo>
                  <a:lnTo>
                    <a:pt x="7158215" y="3878579"/>
                  </a:lnTo>
                  <a:close/>
                </a:path>
                <a:path w="7158355" h="4036695">
                  <a:moveTo>
                    <a:pt x="7158215" y="3979164"/>
                  </a:moveTo>
                  <a:lnTo>
                    <a:pt x="7158215" y="3903726"/>
                  </a:lnTo>
                  <a:lnTo>
                    <a:pt x="7133069" y="3903726"/>
                  </a:lnTo>
                  <a:lnTo>
                    <a:pt x="7133069" y="3979164"/>
                  </a:lnTo>
                  <a:lnTo>
                    <a:pt x="7158215" y="3979164"/>
                  </a:lnTo>
                  <a:close/>
                </a:path>
                <a:path w="7158355" h="4036695">
                  <a:moveTo>
                    <a:pt x="7145274" y="4011929"/>
                  </a:moveTo>
                  <a:lnTo>
                    <a:pt x="7090397" y="4011929"/>
                  </a:lnTo>
                  <a:lnTo>
                    <a:pt x="7090397" y="4036314"/>
                  </a:lnTo>
                  <a:lnTo>
                    <a:pt x="7133082" y="4036314"/>
                  </a:lnTo>
                  <a:lnTo>
                    <a:pt x="7133082" y="4024122"/>
                  </a:lnTo>
                  <a:lnTo>
                    <a:pt x="7145274" y="4011929"/>
                  </a:lnTo>
                  <a:close/>
                </a:path>
                <a:path w="7158355" h="4036695">
                  <a:moveTo>
                    <a:pt x="7158215" y="4036314"/>
                  </a:moveTo>
                  <a:lnTo>
                    <a:pt x="7158215" y="4004310"/>
                  </a:lnTo>
                  <a:lnTo>
                    <a:pt x="7133082" y="4004310"/>
                  </a:lnTo>
                  <a:lnTo>
                    <a:pt x="7133082" y="4011929"/>
                  </a:lnTo>
                  <a:lnTo>
                    <a:pt x="7145274" y="4011929"/>
                  </a:lnTo>
                  <a:lnTo>
                    <a:pt x="7145274" y="4036314"/>
                  </a:lnTo>
                  <a:lnTo>
                    <a:pt x="7158215" y="4036314"/>
                  </a:lnTo>
                  <a:close/>
                </a:path>
                <a:path w="7158355" h="4036695">
                  <a:moveTo>
                    <a:pt x="7145274" y="4036314"/>
                  </a:moveTo>
                  <a:lnTo>
                    <a:pt x="7145274" y="4011929"/>
                  </a:lnTo>
                  <a:lnTo>
                    <a:pt x="7133082" y="4024122"/>
                  </a:lnTo>
                  <a:lnTo>
                    <a:pt x="7133082" y="4036314"/>
                  </a:lnTo>
                  <a:lnTo>
                    <a:pt x="7145274" y="4036314"/>
                  </a:lnTo>
                  <a:close/>
                </a:path>
                <a:path w="7158355" h="4036695">
                  <a:moveTo>
                    <a:pt x="7065251" y="4036314"/>
                  </a:moveTo>
                  <a:lnTo>
                    <a:pt x="7065251" y="4011929"/>
                  </a:lnTo>
                  <a:lnTo>
                    <a:pt x="6990575" y="4011929"/>
                  </a:lnTo>
                  <a:lnTo>
                    <a:pt x="6990575" y="4036314"/>
                  </a:lnTo>
                  <a:lnTo>
                    <a:pt x="7065251" y="4036314"/>
                  </a:lnTo>
                  <a:close/>
                </a:path>
                <a:path w="7158355" h="4036695">
                  <a:moveTo>
                    <a:pt x="6965441" y="4036314"/>
                  </a:moveTo>
                  <a:lnTo>
                    <a:pt x="6965441" y="4011929"/>
                  </a:lnTo>
                  <a:lnTo>
                    <a:pt x="6890003" y="4011929"/>
                  </a:lnTo>
                  <a:lnTo>
                    <a:pt x="6890003" y="4036314"/>
                  </a:lnTo>
                  <a:lnTo>
                    <a:pt x="6965441" y="4036314"/>
                  </a:lnTo>
                  <a:close/>
                </a:path>
                <a:path w="7158355" h="4036695">
                  <a:moveTo>
                    <a:pt x="6864858" y="4036314"/>
                  </a:moveTo>
                  <a:lnTo>
                    <a:pt x="6864858" y="4011929"/>
                  </a:lnTo>
                  <a:lnTo>
                    <a:pt x="6790182" y="4011929"/>
                  </a:lnTo>
                  <a:lnTo>
                    <a:pt x="6790182" y="4036314"/>
                  </a:lnTo>
                  <a:lnTo>
                    <a:pt x="6864858" y="4036314"/>
                  </a:lnTo>
                  <a:close/>
                </a:path>
                <a:path w="7158355" h="4036695">
                  <a:moveTo>
                    <a:pt x="6765023" y="4036314"/>
                  </a:moveTo>
                  <a:lnTo>
                    <a:pt x="6765023" y="4011929"/>
                  </a:lnTo>
                  <a:lnTo>
                    <a:pt x="6689586" y="4011929"/>
                  </a:lnTo>
                  <a:lnTo>
                    <a:pt x="6689586" y="4036314"/>
                  </a:lnTo>
                  <a:lnTo>
                    <a:pt x="6765023" y="4036314"/>
                  </a:lnTo>
                  <a:close/>
                </a:path>
                <a:path w="7158355" h="4036695">
                  <a:moveTo>
                    <a:pt x="6664439" y="4036314"/>
                  </a:moveTo>
                  <a:lnTo>
                    <a:pt x="6664439" y="4011929"/>
                  </a:lnTo>
                  <a:lnTo>
                    <a:pt x="6589763" y="4011929"/>
                  </a:lnTo>
                  <a:lnTo>
                    <a:pt x="6589763" y="4036314"/>
                  </a:lnTo>
                  <a:lnTo>
                    <a:pt x="6664439" y="4036314"/>
                  </a:lnTo>
                  <a:close/>
                </a:path>
                <a:path w="7158355" h="4036695">
                  <a:moveTo>
                    <a:pt x="6564630" y="4036314"/>
                  </a:moveTo>
                  <a:lnTo>
                    <a:pt x="6564630" y="4011929"/>
                  </a:lnTo>
                  <a:lnTo>
                    <a:pt x="6489191" y="4011929"/>
                  </a:lnTo>
                  <a:lnTo>
                    <a:pt x="6489191" y="4036314"/>
                  </a:lnTo>
                  <a:lnTo>
                    <a:pt x="6564630" y="4036314"/>
                  </a:lnTo>
                  <a:close/>
                </a:path>
                <a:path w="7158355" h="4036695">
                  <a:moveTo>
                    <a:pt x="6464045" y="4036314"/>
                  </a:moveTo>
                  <a:lnTo>
                    <a:pt x="6464045" y="4011929"/>
                  </a:lnTo>
                  <a:lnTo>
                    <a:pt x="6388607" y="4011929"/>
                  </a:lnTo>
                  <a:lnTo>
                    <a:pt x="6388607" y="4036314"/>
                  </a:lnTo>
                  <a:lnTo>
                    <a:pt x="6464045" y="4036314"/>
                  </a:lnTo>
                  <a:close/>
                </a:path>
                <a:path w="7158355" h="4036695">
                  <a:moveTo>
                    <a:pt x="6364211" y="4036314"/>
                  </a:moveTo>
                  <a:lnTo>
                    <a:pt x="6364211" y="4011929"/>
                  </a:lnTo>
                  <a:lnTo>
                    <a:pt x="6288773" y="4011929"/>
                  </a:lnTo>
                  <a:lnTo>
                    <a:pt x="6288773" y="4036314"/>
                  </a:lnTo>
                  <a:lnTo>
                    <a:pt x="6364211" y="4036314"/>
                  </a:lnTo>
                  <a:close/>
                </a:path>
                <a:path w="7158355" h="4036695">
                  <a:moveTo>
                    <a:pt x="6263627" y="4036314"/>
                  </a:moveTo>
                  <a:lnTo>
                    <a:pt x="6263627" y="4011929"/>
                  </a:lnTo>
                  <a:lnTo>
                    <a:pt x="6188189" y="4011929"/>
                  </a:lnTo>
                  <a:lnTo>
                    <a:pt x="6188189" y="4036314"/>
                  </a:lnTo>
                  <a:lnTo>
                    <a:pt x="6263627" y="4036314"/>
                  </a:lnTo>
                  <a:close/>
                </a:path>
                <a:path w="7158355" h="4036695">
                  <a:moveTo>
                    <a:pt x="6163056" y="4036314"/>
                  </a:moveTo>
                  <a:lnTo>
                    <a:pt x="6163056" y="4011929"/>
                  </a:lnTo>
                  <a:lnTo>
                    <a:pt x="6088380" y="4011929"/>
                  </a:lnTo>
                  <a:lnTo>
                    <a:pt x="6088380" y="4036314"/>
                  </a:lnTo>
                  <a:lnTo>
                    <a:pt x="6163056" y="4036314"/>
                  </a:lnTo>
                  <a:close/>
                </a:path>
                <a:path w="7158355" h="4036695">
                  <a:moveTo>
                    <a:pt x="6063221" y="4036314"/>
                  </a:moveTo>
                  <a:lnTo>
                    <a:pt x="6063221" y="4011929"/>
                  </a:lnTo>
                  <a:lnTo>
                    <a:pt x="5987783" y="4011929"/>
                  </a:lnTo>
                  <a:lnTo>
                    <a:pt x="5987783" y="4036314"/>
                  </a:lnTo>
                  <a:lnTo>
                    <a:pt x="6063221" y="4036314"/>
                  </a:lnTo>
                  <a:close/>
                </a:path>
                <a:path w="7158355" h="4036695">
                  <a:moveTo>
                    <a:pt x="5962650" y="4036314"/>
                  </a:moveTo>
                  <a:lnTo>
                    <a:pt x="5962650" y="4011929"/>
                  </a:lnTo>
                  <a:lnTo>
                    <a:pt x="5887974" y="4011929"/>
                  </a:lnTo>
                  <a:lnTo>
                    <a:pt x="5887974" y="4036314"/>
                  </a:lnTo>
                  <a:lnTo>
                    <a:pt x="5962650" y="4036314"/>
                  </a:lnTo>
                  <a:close/>
                </a:path>
                <a:path w="7158355" h="4036695">
                  <a:moveTo>
                    <a:pt x="5862815" y="4036314"/>
                  </a:moveTo>
                  <a:lnTo>
                    <a:pt x="5862815" y="4011929"/>
                  </a:lnTo>
                  <a:lnTo>
                    <a:pt x="5787377" y="4011929"/>
                  </a:lnTo>
                  <a:lnTo>
                    <a:pt x="5787377" y="4036314"/>
                  </a:lnTo>
                  <a:lnTo>
                    <a:pt x="5862815" y="4036314"/>
                  </a:lnTo>
                  <a:close/>
                </a:path>
                <a:path w="7158355" h="4036695">
                  <a:moveTo>
                    <a:pt x="5762244" y="4036314"/>
                  </a:moveTo>
                  <a:lnTo>
                    <a:pt x="5762244" y="4011929"/>
                  </a:lnTo>
                  <a:lnTo>
                    <a:pt x="5687568" y="4011929"/>
                  </a:lnTo>
                  <a:lnTo>
                    <a:pt x="5687568" y="4036314"/>
                  </a:lnTo>
                  <a:lnTo>
                    <a:pt x="5762244" y="4036314"/>
                  </a:lnTo>
                  <a:close/>
                </a:path>
                <a:path w="7158355" h="4036695">
                  <a:moveTo>
                    <a:pt x="5662422" y="4036314"/>
                  </a:moveTo>
                  <a:lnTo>
                    <a:pt x="5662422" y="4011929"/>
                  </a:lnTo>
                  <a:lnTo>
                    <a:pt x="5586984" y="4011929"/>
                  </a:lnTo>
                  <a:lnTo>
                    <a:pt x="5586984" y="4036314"/>
                  </a:lnTo>
                  <a:lnTo>
                    <a:pt x="5662422" y="4036314"/>
                  </a:lnTo>
                  <a:close/>
                </a:path>
                <a:path w="7158355" h="4036695">
                  <a:moveTo>
                    <a:pt x="5561838" y="4036314"/>
                  </a:moveTo>
                  <a:lnTo>
                    <a:pt x="5561838" y="4011929"/>
                  </a:lnTo>
                  <a:lnTo>
                    <a:pt x="5487162" y="4011929"/>
                  </a:lnTo>
                  <a:lnTo>
                    <a:pt x="5487162" y="4036314"/>
                  </a:lnTo>
                  <a:lnTo>
                    <a:pt x="5561838" y="4036314"/>
                  </a:lnTo>
                  <a:close/>
                </a:path>
                <a:path w="7158355" h="4036695">
                  <a:moveTo>
                    <a:pt x="5462016" y="4036314"/>
                  </a:moveTo>
                  <a:lnTo>
                    <a:pt x="5462016" y="4011929"/>
                  </a:lnTo>
                  <a:lnTo>
                    <a:pt x="5386578" y="4011930"/>
                  </a:lnTo>
                  <a:lnTo>
                    <a:pt x="5386578" y="4036314"/>
                  </a:lnTo>
                  <a:lnTo>
                    <a:pt x="5462016" y="4036314"/>
                  </a:lnTo>
                  <a:close/>
                </a:path>
                <a:path w="7158355" h="4036695">
                  <a:moveTo>
                    <a:pt x="5361432" y="4036314"/>
                  </a:moveTo>
                  <a:lnTo>
                    <a:pt x="5361432" y="4011930"/>
                  </a:lnTo>
                  <a:lnTo>
                    <a:pt x="5285994" y="4011930"/>
                  </a:lnTo>
                  <a:lnTo>
                    <a:pt x="5285994" y="4036314"/>
                  </a:lnTo>
                  <a:lnTo>
                    <a:pt x="5361432" y="4036314"/>
                  </a:lnTo>
                  <a:close/>
                </a:path>
                <a:path w="7158355" h="4036695">
                  <a:moveTo>
                    <a:pt x="5261610" y="4036314"/>
                  </a:moveTo>
                  <a:lnTo>
                    <a:pt x="5261610" y="4011930"/>
                  </a:lnTo>
                  <a:lnTo>
                    <a:pt x="5186172" y="4011930"/>
                  </a:lnTo>
                  <a:lnTo>
                    <a:pt x="5186172" y="4036314"/>
                  </a:lnTo>
                  <a:lnTo>
                    <a:pt x="5261610" y="4036314"/>
                  </a:lnTo>
                  <a:close/>
                </a:path>
                <a:path w="7158355" h="4036695">
                  <a:moveTo>
                    <a:pt x="5161026" y="4036314"/>
                  </a:moveTo>
                  <a:lnTo>
                    <a:pt x="5161026" y="4011930"/>
                  </a:lnTo>
                  <a:lnTo>
                    <a:pt x="5085588" y="4011930"/>
                  </a:lnTo>
                  <a:lnTo>
                    <a:pt x="5085588" y="4036314"/>
                  </a:lnTo>
                  <a:lnTo>
                    <a:pt x="5161026" y="4036314"/>
                  </a:lnTo>
                  <a:close/>
                </a:path>
                <a:path w="7158355" h="4036695">
                  <a:moveTo>
                    <a:pt x="5060442" y="4036314"/>
                  </a:moveTo>
                  <a:lnTo>
                    <a:pt x="5060442" y="4011930"/>
                  </a:lnTo>
                  <a:lnTo>
                    <a:pt x="4985766" y="4011930"/>
                  </a:lnTo>
                  <a:lnTo>
                    <a:pt x="4985766" y="4036314"/>
                  </a:lnTo>
                  <a:lnTo>
                    <a:pt x="5060442" y="4036314"/>
                  </a:lnTo>
                  <a:close/>
                </a:path>
                <a:path w="7158355" h="4036695">
                  <a:moveTo>
                    <a:pt x="4960620" y="4036314"/>
                  </a:moveTo>
                  <a:lnTo>
                    <a:pt x="4960620" y="4011930"/>
                  </a:lnTo>
                  <a:lnTo>
                    <a:pt x="4885182" y="4011930"/>
                  </a:lnTo>
                  <a:lnTo>
                    <a:pt x="4885182" y="4036314"/>
                  </a:lnTo>
                  <a:lnTo>
                    <a:pt x="4960620" y="4036314"/>
                  </a:lnTo>
                  <a:close/>
                </a:path>
                <a:path w="7158355" h="4036695">
                  <a:moveTo>
                    <a:pt x="4860036" y="4036314"/>
                  </a:moveTo>
                  <a:lnTo>
                    <a:pt x="4860036" y="4011930"/>
                  </a:lnTo>
                  <a:lnTo>
                    <a:pt x="4785360" y="4011930"/>
                  </a:lnTo>
                  <a:lnTo>
                    <a:pt x="4785360" y="4036314"/>
                  </a:lnTo>
                  <a:lnTo>
                    <a:pt x="4860036" y="4036314"/>
                  </a:lnTo>
                  <a:close/>
                </a:path>
                <a:path w="7158355" h="4036695">
                  <a:moveTo>
                    <a:pt x="4760214" y="4036314"/>
                  </a:moveTo>
                  <a:lnTo>
                    <a:pt x="4760214" y="4011930"/>
                  </a:lnTo>
                  <a:lnTo>
                    <a:pt x="4684776" y="4011930"/>
                  </a:lnTo>
                  <a:lnTo>
                    <a:pt x="4684776" y="4036314"/>
                  </a:lnTo>
                  <a:lnTo>
                    <a:pt x="4760214" y="4036314"/>
                  </a:lnTo>
                  <a:close/>
                </a:path>
                <a:path w="7158355" h="4036695">
                  <a:moveTo>
                    <a:pt x="4659630" y="4036314"/>
                  </a:moveTo>
                  <a:lnTo>
                    <a:pt x="4659630" y="4011930"/>
                  </a:lnTo>
                  <a:lnTo>
                    <a:pt x="4584954" y="4011930"/>
                  </a:lnTo>
                  <a:lnTo>
                    <a:pt x="4584954" y="4036314"/>
                  </a:lnTo>
                  <a:lnTo>
                    <a:pt x="4659630" y="4036314"/>
                  </a:lnTo>
                  <a:close/>
                </a:path>
                <a:path w="7158355" h="4036695">
                  <a:moveTo>
                    <a:pt x="4559808" y="4036314"/>
                  </a:moveTo>
                  <a:lnTo>
                    <a:pt x="4559808" y="4011930"/>
                  </a:lnTo>
                  <a:lnTo>
                    <a:pt x="4484370" y="4011930"/>
                  </a:lnTo>
                  <a:lnTo>
                    <a:pt x="4484370" y="4036314"/>
                  </a:lnTo>
                  <a:lnTo>
                    <a:pt x="4559808" y="4036314"/>
                  </a:lnTo>
                  <a:close/>
                </a:path>
                <a:path w="7158355" h="4036695">
                  <a:moveTo>
                    <a:pt x="4459224" y="4036314"/>
                  </a:moveTo>
                  <a:lnTo>
                    <a:pt x="4459224" y="4011930"/>
                  </a:lnTo>
                  <a:lnTo>
                    <a:pt x="4384548" y="4011930"/>
                  </a:lnTo>
                  <a:lnTo>
                    <a:pt x="4384548" y="4036314"/>
                  </a:lnTo>
                  <a:lnTo>
                    <a:pt x="4459224" y="4036314"/>
                  </a:lnTo>
                  <a:close/>
                </a:path>
                <a:path w="7158355" h="4036695">
                  <a:moveTo>
                    <a:pt x="4359402" y="4036314"/>
                  </a:moveTo>
                  <a:lnTo>
                    <a:pt x="4359402" y="4011930"/>
                  </a:lnTo>
                  <a:lnTo>
                    <a:pt x="4283964" y="4011930"/>
                  </a:lnTo>
                  <a:lnTo>
                    <a:pt x="4283964" y="4036314"/>
                  </a:lnTo>
                  <a:lnTo>
                    <a:pt x="4359402" y="4036314"/>
                  </a:lnTo>
                  <a:close/>
                </a:path>
                <a:path w="7158355" h="4036695">
                  <a:moveTo>
                    <a:pt x="4258818" y="4036314"/>
                  </a:moveTo>
                  <a:lnTo>
                    <a:pt x="4258818" y="4011930"/>
                  </a:lnTo>
                  <a:lnTo>
                    <a:pt x="4183380" y="4011930"/>
                  </a:lnTo>
                  <a:lnTo>
                    <a:pt x="4183380" y="4036314"/>
                  </a:lnTo>
                  <a:lnTo>
                    <a:pt x="4258818" y="4036314"/>
                  </a:lnTo>
                  <a:close/>
                </a:path>
                <a:path w="7158355" h="4036695">
                  <a:moveTo>
                    <a:pt x="4158996" y="4036314"/>
                  </a:moveTo>
                  <a:lnTo>
                    <a:pt x="4158996" y="4011930"/>
                  </a:lnTo>
                  <a:lnTo>
                    <a:pt x="4083558" y="4011930"/>
                  </a:lnTo>
                  <a:lnTo>
                    <a:pt x="4083558" y="4036314"/>
                  </a:lnTo>
                  <a:lnTo>
                    <a:pt x="4158996" y="4036314"/>
                  </a:lnTo>
                  <a:close/>
                </a:path>
                <a:path w="7158355" h="4036695">
                  <a:moveTo>
                    <a:pt x="4058412" y="4036314"/>
                  </a:moveTo>
                  <a:lnTo>
                    <a:pt x="4058412" y="4011930"/>
                  </a:lnTo>
                  <a:lnTo>
                    <a:pt x="3982974" y="4011930"/>
                  </a:lnTo>
                  <a:lnTo>
                    <a:pt x="3982974" y="4036314"/>
                  </a:lnTo>
                  <a:lnTo>
                    <a:pt x="4058412" y="4036314"/>
                  </a:lnTo>
                  <a:close/>
                </a:path>
                <a:path w="7158355" h="4036695">
                  <a:moveTo>
                    <a:pt x="3958590" y="4036314"/>
                  </a:moveTo>
                  <a:lnTo>
                    <a:pt x="3958590" y="4011930"/>
                  </a:lnTo>
                  <a:lnTo>
                    <a:pt x="3883152" y="4011930"/>
                  </a:lnTo>
                  <a:lnTo>
                    <a:pt x="3883152" y="4036314"/>
                  </a:lnTo>
                  <a:lnTo>
                    <a:pt x="3958590" y="4036314"/>
                  </a:lnTo>
                  <a:close/>
                </a:path>
                <a:path w="7158355" h="4036695">
                  <a:moveTo>
                    <a:pt x="3858006" y="4036314"/>
                  </a:moveTo>
                  <a:lnTo>
                    <a:pt x="3858006" y="4011930"/>
                  </a:lnTo>
                  <a:lnTo>
                    <a:pt x="3782568" y="4011930"/>
                  </a:lnTo>
                  <a:lnTo>
                    <a:pt x="3782568" y="4036314"/>
                  </a:lnTo>
                  <a:lnTo>
                    <a:pt x="3858006" y="4036314"/>
                  </a:lnTo>
                  <a:close/>
                </a:path>
                <a:path w="7158355" h="4036695">
                  <a:moveTo>
                    <a:pt x="3757422" y="4036314"/>
                  </a:moveTo>
                  <a:lnTo>
                    <a:pt x="3757422" y="4011930"/>
                  </a:lnTo>
                  <a:lnTo>
                    <a:pt x="3682746" y="4011930"/>
                  </a:lnTo>
                  <a:lnTo>
                    <a:pt x="3682746" y="4036314"/>
                  </a:lnTo>
                  <a:lnTo>
                    <a:pt x="3757422" y="4036314"/>
                  </a:lnTo>
                  <a:close/>
                </a:path>
                <a:path w="7158355" h="4036695">
                  <a:moveTo>
                    <a:pt x="3657600" y="4036314"/>
                  </a:moveTo>
                  <a:lnTo>
                    <a:pt x="3657600" y="4011930"/>
                  </a:lnTo>
                  <a:lnTo>
                    <a:pt x="3582162" y="4011930"/>
                  </a:lnTo>
                  <a:lnTo>
                    <a:pt x="3582162" y="4036314"/>
                  </a:lnTo>
                  <a:lnTo>
                    <a:pt x="3657600" y="4036314"/>
                  </a:lnTo>
                  <a:close/>
                </a:path>
                <a:path w="7158355" h="4036695">
                  <a:moveTo>
                    <a:pt x="3557016" y="4036314"/>
                  </a:moveTo>
                  <a:lnTo>
                    <a:pt x="3557016" y="4011930"/>
                  </a:lnTo>
                  <a:lnTo>
                    <a:pt x="3482340" y="4011930"/>
                  </a:lnTo>
                  <a:lnTo>
                    <a:pt x="3482340" y="4036314"/>
                  </a:lnTo>
                  <a:lnTo>
                    <a:pt x="3557016" y="4036314"/>
                  </a:lnTo>
                  <a:close/>
                </a:path>
                <a:path w="7158355" h="4036695">
                  <a:moveTo>
                    <a:pt x="3457194" y="4036314"/>
                  </a:moveTo>
                  <a:lnTo>
                    <a:pt x="3457194" y="4011930"/>
                  </a:lnTo>
                  <a:lnTo>
                    <a:pt x="3381756" y="4011930"/>
                  </a:lnTo>
                  <a:lnTo>
                    <a:pt x="3381756" y="4036314"/>
                  </a:lnTo>
                  <a:lnTo>
                    <a:pt x="3457194" y="4036314"/>
                  </a:lnTo>
                  <a:close/>
                </a:path>
                <a:path w="7158355" h="4036695">
                  <a:moveTo>
                    <a:pt x="3356610" y="4036314"/>
                  </a:moveTo>
                  <a:lnTo>
                    <a:pt x="3356610" y="4011930"/>
                  </a:lnTo>
                  <a:lnTo>
                    <a:pt x="3281934" y="4011930"/>
                  </a:lnTo>
                  <a:lnTo>
                    <a:pt x="3281934" y="4036314"/>
                  </a:lnTo>
                  <a:lnTo>
                    <a:pt x="3356610" y="4036314"/>
                  </a:lnTo>
                  <a:close/>
                </a:path>
                <a:path w="7158355" h="4036695">
                  <a:moveTo>
                    <a:pt x="3256788" y="4036314"/>
                  </a:moveTo>
                  <a:lnTo>
                    <a:pt x="3256788" y="4011930"/>
                  </a:lnTo>
                  <a:lnTo>
                    <a:pt x="3181350" y="4011930"/>
                  </a:lnTo>
                  <a:lnTo>
                    <a:pt x="3181350" y="4036314"/>
                  </a:lnTo>
                  <a:lnTo>
                    <a:pt x="3256788" y="4036314"/>
                  </a:lnTo>
                  <a:close/>
                </a:path>
                <a:path w="7158355" h="4036695">
                  <a:moveTo>
                    <a:pt x="3156204" y="4036314"/>
                  </a:moveTo>
                  <a:lnTo>
                    <a:pt x="3156204" y="4011930"/>
                  </a:lnTo>
                  <a:lnTo>
                    <a:pt x="3081528" y="4011930"/>
                  </a:lnTo>
                  <a:lnTo>
                    <a:pt x="3081528" y="4036314"/>
                  </a:lnTo>
                  <a:lnTo>
                    <a:pt x="3156204" y="4036314"/>
                  </a:lnTo>
                  <a:close/>
                </a:path>
                <a:path w="7158355" h="4036695">
                  <a:moveTo>
                    <a:pt x="3056382" y="4036314"/>
                  </a:moveTo>
                  <a:lnTo>
                    <a:pt x="3056382" y="4011930"/>
                  </a:lnTo>
                  <a:lnTo>
                    <a:pt x="2980944" y="4011930"/>
                  </a:lnTo>
                  <a:lnTo>
                    <a:pt x="2980944" y="4036314"/>
                  </a:lnTo>
                  <a:lnTo>
                    <a:pt x="3056382" y="4036314"/>
                  </a:lnTo>
                  <a:close/>
                </a:path>
                <a:path w="7158355" h="4036695">
                  <a:moveTo>
                    <a:pt x="2955798" y="4036314"/>
                  </a:moveTo>
                  <a:lnTo>
                    <a:pt x="2955798" y="4011930"/>
                  </a:lnTo>
                  <a:lnTo>
                    <a:pt x="2880360" y="4011930"/>
                  </a:lnTo>
                  <a:lnTo>
                    <a:pt x="2880360" y="4036314"/>
                  </a:lnTo>
                  <a:lnTo>
                    <a:pt x="2955798" y="4036314"/>
                  </a:lnTo>
                  <a:close/>
                </a:path>
                <a:path w="7158355" h="4036695">
                  <a:moveTo>
                    <a:pt x="2855976" y="4036314"/>
                  </a:moveTo>
                  <a:lnTo>
                    <a:pt x="2855976" y="4011930"/>
                  </a:lnTo>
                  <a:lnTo>
                    <a:pt x="2780538" y="4011930"/>
                  </a:lnTo>
                  <a:lnTo>
                    <a:pt x="2780538" y="4036314"/>
                  </a:lnTo>
                  <a:lnTo>
                    <a:pt x="2855976" y="4036314"/>
                  </a:lnTo>
                  <a:close/>
                </a:path>
                <a:path w="7158355" h="4036695">
                  <a:moveTo>
                    <a:pt x="2755392" y="4036314"/>
                  </a:moveTo>
                  <a:lnTo>
                    <a:pt x="2755392" y="4011930"/>
                  </a:lnTo>
                  <a:lnTo>
                    <a:pt x="2679954" y="4011930"/>
                  </a:lnTo>
                  <a:lnTo>
                    <a:pt x="2679954" y="4036314"/>
                  </a:lnTo>
                  <a:lnTo>
                    <a:pt x="2755392" y="4036314"/>
                  </a:lnTo>
                  <a:close/>
                </a:path>
                <a:path w="7158355" h="4036695">
                  <a:moveTo>
                    <a:pt x="2654808" y="4036314"/>
                  </a:moveTo>
                  <a:lnTo>
                    <a:pt x="2654808" y="4011930"/>
                  </a:lnTo>
                  <a:lnTo>
                    <a:pt x="2580132" y="4011930"/>
                  </a:lnTo>
                  <a:lnTo>
                    <a:pt x="2580132" y="4036314"/>
                  </a:lnTo>
                  <a:lnTo>
                    <a:pt x="2654808" y="4036314"/>
                  </a:lnTo>
                  <a:close/>
                </a:path>
                <a:path w="7158355" h="4036695">
                  <a:moveTo>
                    <a:pt x="2554986" y="4036314"/>
                  </a:moveTo>
                  <a:lnTo>
                    <a:pt x="2554986" y="4011930"/>
                  </a:lnTo>
                  <a:lnTo>
                    <a:pt x="2479548" y="4011930"/>
                  </a:lnTo>
                  <a:lnTo>
                    <a:pt x="2479548" y="4036314"/>
                  </a:lnTo>
                  <a:lnTo>
                    <a:pt x="2554986" y="4036314"/>
                  </a:lnTo>
                  <a:close/>
                </a:path>
                <a:path w="7158355" h="4036695">
                  <a:moveTo>
                    <a:pt x="2454402" y="4036314"/>
                  </a:moveTo>
                  <a:lnTo>
                    <a:pt x="2454402" y="4011930"/>
                  </a:lnTo>
                  <a:lnTo>
                    <a:pt x="2379726" y="4011930"/>
                  </a:lnTo>
                  <a:lnTo>
                    <a:pt x="2379726" y="4036314"/>
                  </a:lnTo>
                  <a:lnTo>
                    <a:pt x="2454402" y="4036314"/>
                  </a:lnTo>
                  <a:close/>
                </a:path>
                <a:path w="7158355" h="4036695">
                  <a:moveTo>
                    <a:pt x="2354580" y="4036314"/>
                  </a:moveTo>
                  <a:lnTo>
                    <a:pt x="2354580" y="4011930"/>
                  </a:lnTo>
                  <a:lnTo>
                    <a:pt x="2279142" y="4011930"/>
                  </a:lnTo>
                  <a:lnTo>
                    <a:pt x="2279142" y="4036314"/>
                  </a:lnTo>
                  <a:lnTo>
                    <a:pt x="2354580" y="4036314"/>
                  </a:lnTo>
                  <a:close/>
                </a:path>
                <a:path w="7158355" h="4036695">
                  <a:moveTo>
                    <a:pt x="2253996" y="4036314"/>
                  </a:moveTo>
                  <a:lnTo>
                    <a:pt x="2253996" y="4011930"/>
                  </a:lnTo>
                  <a:lnTo>
                    <a:pt x="2179320" y="4011930"/>
                  </a:lnTo>
                  <a:lnTo>
                    <a:pt x="2179320" y="4036314"/>
                  </a:lnTo>
                  <a:lnTo>
                    <a:pt x="2253996" y="4036314"/>
                  </a:lnTo>
                  <a:close/>
                </a:path>
                <a:path w="7158355" h="4036695">
                  <a:moveTo>
                    <a:pt x="2154174" y="4036314"/>
                  </a:moveTo>
                  <a:lnTo>
                    <a:pt x="2154174" y="4011930"/>
                  </a:lnTo>
                  <a:lnTo>
                    <a:pt x="2078736" y="4011930"/>
                  </a:lnTo>
                  <a:lnTo>
                    <a:pt x="2078736" y="4036314"/>
                  </a:lnTo>
                  <a:lnTo>
                    <a:pt x="2154174" y="4036314"/>
                  </a:lnTo>
                  <a:close/>
                </a:path>
                <a:path w="7158355" h="4036695">
                  <a:moveTo>
                    <a:pt x="2053590" y="4036314"/>
                  </a:moveTo>
                  <a:lnTo>
                    <a:pt x="2053590" y="4011930"/>
                  </a:lnTo>
                  <a:lnTo>
                    <a:pt x="1978914" y="4011930"/>
                  </a:lnTo>
                  <a:lnTo>
                    <a:pt x="1978914" y="4036314"/>
                  </a:lnTo>
                  <a:lnTo>
                    <a:pt x="2053590" y="4036314"/>
                  </a:lnTo>
                  <a:close/>
                </a:path>
                <a:path w="7158355" h="4036695">
                  <a:moveTo>
                    <a:pt x="1953768" y="4036314"/>
                  </a:moveTo>
                  <a:lnTo>
                    <a:pt x="1953768" y="4011930"/>
                  </a:lnTo>
                  <a:lnTo>
                    <a:pt x="1878330" y="4011930"/>
                  </a:lnTo>
                  <a:lnTo>
                    <a:pt x="1878330" y="4036314"/>
                  </a:lnTo>
                  <a:lnTo>
                    <a:pt x="1953768" y="4036314"/>
                  </a:lnTo>
                  <a:close/>
                </a:path>
                <a:path w="7158355" h="4036695">
                  <a:moveTo>
                    <a:pt x="1853184" y="4036314"/>
                  </a:moveTo>
                  <a:lnTo>
                    <a:pt x="1853184" y="4011930"/>
                  </a:lnTo>
                  <a:lnTo>
                    <a:pt x="1777746" y="4011930"/>
                  </a:lnTo>
                  <a:lnTo>
                    <a:pt x="1777746" y="4036314"/>
                  </a:lnTo>
                  <a:lnTo>
                    <a:pt x="1853184" y="4036314"/>
                  </a:lnTo>
                  <a:close/>
                </a:path>
                <a:path w="7158355" h="4036695">
                  <a:moveTo>
                    <a:pt x="1753362" y="4036314"/>
                  </a:moveTo>
                  <a:lnTo>
                    <a:pt x="1753362" y="4011930"/>
                  </a:lnTo>
                  <a:lnTo>
                    <a:pt x="1677924" y="4011930"/>
                  </a:lnTo>
                  <a:lnTo>
                    <a:pt x="1677924" y="4036314"/>
                  </a:lnTo>
                  <a:lnTo>
                    <a:pt x="1753362" y="4036314"/>
                  </a:lnTo>
                  <a:close/>
                </a:path>
                <a:path w="7158355" h="4036695">
                  <a:moveTo>
                    <a:pt x="1652778" y="4036314"/>
                  </a:moveTo>
                  <a:lnTo>
                    <a:pt x="1652778" y="4011930"/>
                  </a:lnTo>
                  <a:lnTo>
                    <a:pt x="1577340" y="4011930"/>
                  </a:lnTo>
                  <a:lnTo>
                    <a:pt x="1577340" y="4036314"/>
                  </a:lnTo>
                  <a:lnTo>
                    <a:pt x="1652778" y="4036314"/>
                  </a:lnTo>
                  <a:close/>
                </a:path>
                <a:path w="7158355" h="4036695">
                  <a:moveTo>
                    <a:pt x="1552194" y="4036314"/>
                  </a:moveTo>
                  <a:lnTo>
                    <a:pt x="1552194" y="4011930"/>
                  </a:lnTo>
                  <a:lnTo>
                    <a:pt x="1477518" y="4011930"/>
                  </a:lnTo>
                  <a:lnTo>
                    <a:pt x="1477518" y="4036314"/>
                  </a:lnTo>
                  <a:lnTo>
                    <a:pt x="1552194" y="4036314"/>
                  </a:lnTo>
                  <a:close/>
                </a:path>
                <a:path w="7158355" h="4036695">
                  <a:moveTo>
                    <a:pt x="1452372" y="4036314"/>
                  </a:moveTo>
                  <a:lnTo>
                    <a:pt x="1452372" y="4011930"/>
                  </a:lnTo>
                  <a:lnTo>
                    <a:pt x="1376934" y="4011930"/>
                  </a:lnTo>
                  <a:lnTo>
                    <a:pt x="1376934" y="4036314"/>
                  </a:lnTo>
                  <a:lnTo>
                    <a:pt x="1452372" y="4036314"/>
                  </a:lnTo>
                  <a:close/>
                </a:path>
                <a:path w="7158355" h="4036695">
                  <a:moveTo>
                    <a:pt x="1351788" y="4036314"/>
                  </a:moveTo>
                  <a:lnTo>
                    <a:pt x="1351788" y="4011930"/>
                  </a:lnTo>
                  <a:lnTo>
                    <a:pt x="1277112" y="4011930"/>
                  </a:lnTo>
                  <a:lnTo>
                    <a:pt x="1277112" y="4036314"/>
                  </a:lnTo>
                  <a:lnTo>
                    <a:pt x="1351788" y="4036314"/>
                  </a:lnTo>
                  <a:close/>
                </a:path>
                <a:path w="7158355" h="4036695">
                  <a:moveTo>
                    <a:pt x="1251966" y="4036314"/>
                  </a:moveTo>
                  <a:lnTo>
                    <a:pt x="1251966" y="4011930"/>
                  </a:lnTo>
                  <a:lnTo>
                    <a:pt x="1176528" y="4011930"/>
                  </a:lnTo>
                  <a:lnTo>
                    <a:pt x="1176528" y="4036314"/>
                  </a:lnTo>
                  <a:lnTo>
                    <a:pt x="1251966" y="4036314"/>
                  </a:lnTo>
                  <a:close/>
                </a:path>
                <a:path w="7158355" h="4036695">
                  <a:moveTo>
                    <a:pt x="1151382" y="4036314"/>
                  </a:moveTo>
                  <a:lnTo>
                    <a:pt x="1151382" y="4011930"/>
                  </a:lnTo>
                  <a:lnTo>
                    <a:pt x="1076706" y="4011930"/>
                  </a:lnTo>
                  <a:lnTo>
                    <a:pt x="1076706" y="4036314"/>
                  </a:lnTo>
                  <a:lnTo>
                    <a:pt x="1151382" y="4036314"/>
                  </a:lnTo>
                  <a:close/>
                </a:path>
                <a:path w="7158355" h="4036695">
                  <a:moveTo>
                    <a:pt x="1051560" y="4036314"/>
                  </a:moveTo>
                  <a:lnTo>
                    <a:pt x="1051560" y="4011930"/>
                  </a:lnTo>
                  <a:lnTo>
                    <a:pt x="976122" y="4011930"/>
                  </a:lnTo>
                  <a:lnTo>
                    <a:pt x="976122" y="4036314"/>
                  </a:lnTo>
                  <a:lnTo>
                    <a:pt x="1051560" y="4036314"/>
                  </a:lnTo>
                  <a:close/>
                </a:path>
                <a:path w="7158355" h="4036695">
                  <a:moveTo>
                    <a:pt x="950976" y="4036314"/>
                  </a:moveTo>
                  <a:lnTo>
                    <a:pt x="950976" y="4011930"/>
                  </a:lnTo>
                  <a:lnTo>
                    <a:pt x="876300" y="4011930"/>
                  </a:lnTo>
                  <a:lnTo>
                    <a:pt x="876300" y="4036314"/>
                  </a:lnTo>
                  <a:lnTo>
                    <a:pt x="950976" y="4036314"/>
                  </a:lnTo>
                  <a:close/>
                </a:path>
                <a:path w="7158355" h="4036695">
                  <a:moveTo>
                    <a:pt x="851154" y="4036314"/>
                  </a:moveTo>
                  <a:lnTo>
                    <a:pt x="851154" y="4011930"/>
                  </a:lnTo>
                  <a:lnTo>
                    <a:pt x="775716" y="4011930"/>
                  </a:lnTo>
                  <a:lnTo>
                    <a:pt x="775716" y="4036314"/>
                  </a:lnTo>
                  <a:lnTo>
                    <a:pt x="851154" y="4036314"/>
                  </a:lnTo>
                  <a:close/>
                </a:path>
                <a:path w="7158355" h="4036695">
                  <a:moveTo>
                    <a:pt x="750570" y="4036314"/>
                  </a:moveTo>
                  <a:lnTo>
                    <a:pt x="750570" y="4011930"/>
                  </a:lnTo>
                  <a:lnTo>
                    <a:pt x="675132" y="4011930"/>
                  </a:lnTo>
                  <a:lnTo>
                    <a:pt x="675132" y="4036314"/>
                  </a:lnTo>
                  <a:lnTo>
                    <a:pt x="750570" y="4036314"/>
                  </a:lnTo>
                  <a:close/>
                </a:path>
                <a:path w="7158355" h="4036695">
                  <a:moveTo>
                    <a:pt x="650748" y="4036314"/>
                  </a:moveTo>
                  <a:lnTo>
                    <a:pt x="650748" y="4011930"/>
                  </a:lnTo>
                  <a:lnTo>
                    <a:pt x="575310" y="4011930"/>
                  </a:lnTo>
                  <a:lnTo>
                    <a:pt x="575310" y="4036314"/>
                  </a:lnTo>
                  <a:lnTo>
                    <a:pt x="650748" y="4036314"/>
                  </a:lnTo>
                  <a:close/>
                </a:path>
                <a:path w="7158355" h="4036695">
                  <a:moveTo>
                    <a:pt x="550164" y="4036314"/>
                  </a:moveTo>
                  <a:lnTo>
                    <a:pt x="550164" y="4011930"/>
                  </a:lnTo>
                  <a:lnTo>
                    <a:pt x="474726" y="4011930"/>
                  </a:lnTo>
                  <a:lnTo>
                    <a:pt x="474726" y="4036314"/>
                  </a:lnTo>
                  <a:lnTo>
                    <a:pt x="550164" y="4036314"/>
                  </a:lnTo>
                  <a:close/>
                </a:path>
                <a:path w="7158355" h="4036695">
                  <a:moveTo>
                    <a:pt x="450342" y="4036314"/>
                  </a:moveTo>
                  <a:lnTo>
                    <a:pt x="450342" y="4011930"/>
                  </a:lnTo>
                  <a:lnTo>
                    <a:pt x="374904" y="4011930"/>
                  </a:lnTo>
                  <a:lnTo>
                    <a:pt x="374904" y="4036314"/>
                  </a:lnTo>
                  <a:lnTo>
                    <a:pt x="450342" y="4036314"/>
                  </a:lnTo>
                  <a:close/>
                </a:path>
                <a:path w="7158355" h="4036695">
                  <a:moveTo>
                    <a:pt x="349758" y="4036314"/>
                  </a:moveTo>
                  <a:lnTo>
                    <a:pt x="349758" y="4011930"/>
                  </a:lnTo>
                  <a:lnTo>
                    <a:pt x="274320" y="4011930"/>
                  </a:lnTo>
                  <a:lnTo>
                    <a:pt x="274320" y="4036314"/>
                  </a:lnTo>
                  <a:lnTo>
                    <a:pt x="349758" y="4036314"/>
                  </a:lnTo>
                  <a:close/>
                </a:path>
                <a:path w="7158355" h="4036695">
                  <a:moveTo>
                    <a:pt x="249174" y="4036314"/>
                  </a:moveTo>
                  <a:lnTo>
                    <a:pt x="249174" y="4011930"/>
                  </a:lnTo>
                  <a:lnTo>
                    <a:pt x="174498" y="4011930"/>
                  </a:lnTo>
                  <a:lnTo>
                    <a:pt x="174498" y="4036314"/>
                  </a:lnTo>
                  <a:lnTo>
                    <a:pt x="249174" y="4036314"/>
                  </a:lnTo>
                  <a:close/>
                </a:path>
                <a:path w="7158355" h="4036695">
                  <a:moveTo>
                    <a:pt x="149352" y="4036314"/>
                  </a:moveTo>
                  <a:lnTo>
                    <a:pt x="149352" y="4011930"/>
                  </a:lnTo>
                  <a:lnTo>
                    <a:pt x="73914" y="4011930"/>
                  </a:lnTo>
                  <a:lnTo>
                    <a:pt x="73914" y="4036314"/>
                  </a:lnTo>
                  <a:lnTo>
                    <a:pt x="149352" y="4036314"/>
                  </a:lnTo>
                  <a:close/>
                </a:path>
              </a:pathLst>
            </a:custGeom>
            <a:solidFill>
              <a:srgbClr val="6D98A3"/>
            </a:solidFill>
          </p:spPr>
          <p:txBody>
            <a:bodyPr wrap="square" lIns="0" tIns="0" rIns="0" bIns="0" rtlCol="0"/>
            <a:lstStyle/>
            <a:p>
              <a:endParaRPr/>
            </a:p>
          </p:txBody>
        </p:sp>
        <p:pic>
          <p:nvPicPr>
            <p:cNvPr id="6" name="object 6"/>
            <p:cNvPicPr/>
            <p:nvPr/>
          </p:nvPicPr>
          <p:blipFill>
            <a:blip r:embed="rId2" cstate="print"/>
            <a:stretch>
              <a:fillRect/>
            </a:stretch>
          </p:blipFill>
          <p:spPr>
            <a:xfrm>
              <a:off x="617867" y="3062477"/>
              <a:ext cx="1752600" cy="1386425"/>
            </a:xfrm>
            <a:prstGeom prst="rect">
              <a:avLst/>
            </a:prstGeom>
          </p:spPr>
        </p:pic>
        <p:sp>
          <p:nvSpPr>
            <p:cNvPr id="7" name="object 7"/>
            <p:cNvSpPr/>
            <p:nvPr/>
          </p:nvSpPr>
          <p:spPr>
            <a:xfrm>
              <a:off x="4491113" y="3073146"/>
              <a:ext cx="1742439" cy="1374775"/>
            </a:xfrm>
            <a:custGeom>
              <a:avLst/>
              <a:gdLst/>
              <a:ahLst/>
              <a:cxnLst/>
              <a:rect l="l" t="t" r="r" b="b"/>
              <a:pathLst>
                <a:path w="1742439" h="1374775">
                  <a:moveTo>
                    <a:pt x="1741932" y="687324"/>
                  </a:moveTo>
                  <a:lnTo>
                    <a:pt x="1740344" y="645466"/>
                  </a:lnTo>
                  <a:lnTo>
                    <a:pt x="1735643" y="604271"/>
                  </a:lnTo>
                  <a:lnTo>
                    <a:pt x="1727918" y="563808"/>
                  </a:lnTo>
                  <a:lnTo>
                    <a:pt x="1717259" y="524152"/>
                  </a:lnTo>
                  <a:lnTo>
                    <a:pt x="1703759" y="485373"/>
                  </a:lnTo>
                  <a:lnTo>
                    <a:pt x="1687507" y="447543"/>
                  </a:lnTo>
                  <a:lnTo>
                    <a:pt x="1668593" y="410735"/>
                  </a:lnTo>
                  <a:lnTo>
                    <a:pt x="1647109" y="375021"/>
                  </a:lnTo>
                  <a:lnTo>
                    <a:pt x="1623144" y="340472"/>
                  </a:lnTo>
                  <a:lnTo>
                    <a:pt x="1596790" y="307161"/>
                  </a:lnTo>
                  <a:lnTo>
                    <a:pt x="1568138" y="275160"/>
                  </a:lnTo>
                  <a:lnTo>
                    <a:pt x="1537276" y="244540"/>
                  </a:lnTo>
                  <a:lnTo>
                    <a:pt x="1504298" y="215374"/>
                  </a:lnTo>
                  <a:lnTo>
                    <a:pt x="1469292" y="187733"/>
                  </a:lnTo>
                  <a:lnTo>
                    <a:pt x="1432349" y="161690"/>
                  </a:lnTo>
                  <a:lnTo>
                    <a:pt x="1393561" y="137316"/>
                  </a:lnTo>
                  <a:lnTo>
                    <a:pt x="1353017" y="114685"/>
                  </a:lnTo>
                  <a:lnTo>
                    <a:pt x="1310809" y="93867"/>
                  </a:lnTo>
                  <a:lnTo>
                    <a:pt x="1267026" y="74934"/>
                  </a:lnTo>
                  <a:lnTo>
                    <a:pt x="1221760" y="57959"/>
                  </a:lnTo>
                  <a:lnTo>
                    <a:pt x="1175101" y="43014"/>
                  </a:lnTo>
                  <a:lnTo>
                    <a:pt x="1127139" y="30171"/>
                  </a:lnTo>
                  <a:lnTo>
                    <a:pt x="1077966" y="19501"/>
                  </a:lnTo>
                  <a:lnTo>
                    <a:pt x="1027671" y="11077"/>
                  </a:lnTo>
                  <a:lnTo>
                    <a:pt x="976346" y="4971"/>
                  </a:lnTo>
                  <a:lnTo>
                    <a:pt x="924080" y="1254"/>
                  </a:lnTo>
                  <a:lnTo>
                    <a:pt x="870966" y="0"/>
                  </a:lnTo>
                  <a:lnTo>
                    <a:pt x="817929" y="1254"/>
                  </a:lnTo>
                  <a:lnTo>
                    <a:pt x="765731" y="4971"/>
                  </a:lnTo>
                  <a:lnTo>
                    <a:pt x="714461" y="11077"/>
                  </a:lnTo>
                  <a:lnTo>
                    <a:pt x="664211" y="19501"/>
                  </a:lnTo>
                  <a:lnTo>
                    <a:pt x="615073" y="30171"/>
                  </a:lnTo>
                  <a:lnTo>
                    <a:pt x="567138" y="43014"/>
                  </a:lnTo>
                  <a:lnTo>
                    <a:pt x="520496" y="57959"/>
                  </a:lnTo>
                  <a:lnTo>
                    <a:pt x="475240" y="74934"/>
                  </a:lnTo>
                  <a:lnTo>
                    <a:pt x="431461" y="93867"/>
                  </a:lnTo>
                  <a:lnTo>
                    <a:pt x="389249" y="114685"/>
                  </a:lnTo>
                  <a:lnTo>
                    <a:pt x="348697" y="137316"/>
                  </a:lnTo>
                  <a:lnTo>
                    <a:pt x="309895" y="161690"/>
                  </a:lnTo>
                  <a:lnTo>
                    <a:pt x="272935" y="187733"/>
                  </a:lnTo>
                  <a:lnTo>
                    <a:pt x="237908" y="215374"/>
                  </a:lnTo>
                  <a:lnTo>
                    <a:pt x="204905" y="244540"/>
                  </a:lnTo>
                  <a:lnTo>
                    <a:pt x="174018" y="275160"/>
                  </a:lnTo>
                  <a:lnTo>
                    <a:pt x="145338" y="307161"/>
                  </a:lnTo>
                  <a:lnTo>
                    <a:pt x="118956" y="340472"/>
                  </a:lnTo>
                  <a:lnTo>
                    <a:pt x="94964" y="375021"/>
                  </a:lnTo>
                  <a:lnTo>
                    <a:pt x="73452" y="410735"/>
                  </a:lnTo>
                  <a:lnTo>
                    <a:pt x="54512" y="447543"/>
                  </a:lnTo>
                  <a:lnTo>
                    <a:pt x="38236" y="485373"/>
                  </a:lnTo>
                  <a:lnTo>
                    <a:pt x="24714" y="524152"/>
                  </a:lnTo>
                  <a:lnTo>
                    <a:pt x="14038" y="563808"/>
                  </a:lnTo>
                  <a:lnTo>
                    <a:pt x="6300" y="604271"/>
                  </a:lnTo>
                  <a:lnTo>
                    <a:pt x="1590" y="645466"/>
                  </a:lnTo>
                  <a:lnTo>
                    <a:pt x="0" y="687324"/>
                  </a:lnTo>
                  <a:lnTo>
                    <a:pt x="1590" y="729181"/>
                  </a:lnTo>
                  <a:lnTo>
                    <a:pt x="6300" y="770376"/>
                  </a:lnTo>
                  <a:lnTo>
                    <a:pt x="14038" y="810839"/>
                  </a:lnTo>
                  <a:lnTo>
                    <a:pt x="24714" y="850495"/>
                  </a:lnTo>
                  <a:lnTo>
                    <a:pt x="38236" y="889274"/>
                  </a:lnTo>
                  <a:lnTo>
                    <a:pt x="54512" y="927104"/>
                  </a:lnTo>
                  <a:lnTo>
                    <a:pt x="73452" y="963912"/>
                  </a:lnTo>
                  <a:lnTo>
                    <a:pt x="94964" y="999626"/>
                  </a:lnTo>
                  <a:lnTo>
                    <a:pt x="118956" y="1034175"/>
                  </a:lnTo>
                  <a:lnTo>
                    <a:pt x="145338" y="1067486"/>
                  </a:lnTo>
                  <a:lnTo>
                    <a:pt x="174018" y="1099487"/>
                  </a:lnTo>
                  <a:lnTo>
                    <a:pt x="204905" y="1130107"/>
                  </a:lnTo>
                  <a:lnTo>
                    <a:pt x="237908" y="1159273"/>
                  </a:lnTo>
                  <a:lnTo>
                    <a:pt x="272935" y="1186914"/>
                  </a:lnTo>
                  <a:lnTo>
                    <a:pt x="309895" y="1212957"/>
                  </a:lnTo>
                  <a:lnTo>
                    <a:pt x="348697" y="1237331"/>
                  </a:lnTo>
                  <a:lnTo>
                    <a:pt x="389249" y="1259962"/>
                  </a:lnTo>
                  <a:lnTo>
                    <a:pt x="431461" y="1280780"/>
                  </a:lnTo>
                  <a:lnTo>
                    <a:pt x="475240" y="1299713"/>
                  </a:lnTo>
                  <a:lnTo>
                    <a:pt x="520496" y="1316688"/>
                  </a:lnTo>
                  <a:lnTo>
                    <a:pt x="567138" y="1331633"/>
                  </a:lnTo>
                  <a:lnTo>
                    <a:pt x="615073" y="1344476"/>
                  </a:lnTo>
                  <a:lnTo>
                    <a:pt x="664211" y="1355146"/>
                  </a:lnTo>
                  <a:lnTo>
                    <a:pt x="714461" y="1363570"/>
                  </a:lnTo>
                  <a:lnTo>
                    <a:pt x="765731" y="1369676"/>
                  </a:lnTo>
                  <a:lnTo>
                    <a:pt x="817929" y="1373393"/>
                  </a:lnTo>
                  <a:lnTo>
                    <a:pt x="870966" y="1374648"/>
                  </a:lnTo>
                  <a:lnTo>
                    <a:pt x="924080" y="1373393"/>
                  </a:lnTo>
                  <a:lnTo>
                    <a:pt x="976346" y="1369676"/>
                  </a:lnTo>
                  <a:lnTo>
                    <a:pt x="1027671" y="1363570"/>
                  </a:lnTo>
                  <a:lnTo>
                    <a:pt x="1077966" y="1355146"/>
                  </a:lnTo>
                  <a:lnTo>
                    <a:pt x="1127139" y="1344476"/>
                  </a:lnTo>
                  <a:lnTo>
                    <a:pt x="1175101" y="1331633"/>
                  </a:lnTo>
                  <a:lnTo>
                    <a:pt x="1221760" y="1316688"/>
                  </a:lnTo>
                  <a:lnTo>
                    <a:pt x="1267026" y="1299713"/>
                  </a:lnTo>
                  <a:lnTo>
                    <a:pt x="1310809" y="1280780"/>
                  </a:lnTo>
                  <a:lnTo>
                    <a:pt x="1353017" y="1259962"/>
                  </a:lnTo>
                  <a:lnTo>
                    <a:pt x="1393561" y="1237331"/>
                  </a:lnTo>
                  <a:lnTo>
                    <a:pt x="1432349" y="1212957"/>
                  </a:lnTo>
                  <a:lnTo>
                    <a:pt x="1469292" y="1186914"/>
                  </a:lnTo>
                  <a:lnTo>
                    <a:pt x="1504298" y="1159273"/>
                  </a:lnTo>
                  <a:lnTo>
                    <a:pt x="1537276" y="1130107"/>
                  </a:lnTo>
                  <a:lnTo>
                    <a:pt x="1568138" y="1099487"/>
                  </a:lnTo>
                  <a:lnTo>
                    <a:pt x="1596790" y="1067486"/>
                  </a:lnTo>
                  <a:lnTo>
                    <a:pt x="1623144" y="1034175"/>
                  </a:lnTo>
                  <a:lnTo>
                    <a:pt x="1647109" y="999626"/>
                  </a:lnTo>
                  <a:lnTo>
                    <a:pt x="1668593" y="963912"/>
                  </a:lnTo>
                  <a:lnTo>
                    <a:pt x="1687507" y="927104"/>
                  </a:lnTo>
                  <a:lnTo>
                    <a:pt x="1703759" y="889274"/>
                  </a:lnTo>
                  <a:lnTo>
                    <a:pt x="1717259" y="850495"/>
                  </a:lnTo>
                  <a:lnTo>
                    <a:pt x="1727918" y="810839"/>
                  </a:lnTo>
                  <a:lnTo>
                    <a:pt x="1735643" y="770376"/>
                  </a:lnTo>
                  <a:lnTo>
                    <a:pt x="1740344" y="729181"/>
                  </a:lnTo>
                  <a:lnTo>
                    <a:pt x="1741932" y="687324"/>
                  </a:lnTo>
                  <a:close/>
                </a:path>
              </a:pathLst>
            </a:custGeom>
            <a:solidFill>
              <a:srgbClr val="045560"/>
            </a:solidFill>
          </p:spPr>
          <p:txBody>
            <a:bodyPr wrap="square" lIns="0" tIns="0" rIns="0" bIns="0" rtlCol="0"/>
            <a:lstStyle/>
            <a:p>
              <a:endParaRPr/>
            </a:p>
          </p:txBody>
        </p:sp>
        <p:sp>
          <p:nvSpPr>
            <p:cNvPr id="8" name="object 8"/>
            <p:cNvSpPr/>
            <p:nvPr/>
          </p:nvSpPr>
          <p:spPr>
            <a:xfrm>
              <a:off x="4485779" y="3067812"/>
              <a:ext cx="1752600" cy="1386205"/>
            </a:xfrm>
            <a:custGeom>
              <a:avLst/>
              <a:gdLst/>
              <a:ahLst/>
              <a:cxnLst/>
              <a:rect l="l" t="t" r="r" b="b"/>
              <a:pathLst>
                <a:path w="1752600" h="1386204">
                  <a:moveTo>
                    <a:pt x="1739900" y="658368"/>
                  </a:moveTo>
                  <a:lnTo>
                    <a:pt x="1739900" y="587502"/>
                  </a:lnTo>
                  <a:lnTo>
                    <a:pt x="1727200" y="540152"/>
                  </a:lnTo>
                  <a:lnTo>
                    <a:pt x="1714500" y="494689"/>
                  </a:lnTo>
                  <a:lnTo>
                    <a:pt x="1689100" y="451129"/>
                  </a:lnTo>
                  <a:lnTo>
                    <a:pt x="1676400" y="409484"/>
                  </a:lnTo>
                  <a:lnTo>
                    <a:pt x="1651000" y="369769"/>
                  </a:lnTo>
                  <a:lnTo>
                    <a:pt x="1612900" y="331998"/>
                  </a:lnTo>
                  <a:lnTo>
                    <a:pt x="1587500" y="296184"/>
                  </a:lnTo>
                  <a:lnTo>
                    <a:pt x="1562100" y="262341"/>
                  </a:lnTo>
                  <a:lnTo>
                    <a:pt x="1524000" y="230484"/>
                  </a:lnTo>
                  <a:lnTo>
                    <a:pt x="1485900" y="200627"/>
                  </a:lnTo>
                  <a:lnTo>
                    <a:pt x="1447800" y="172782"/>
                  </a:lnTo>
                  <a:lnTo>
                    <a:pt x="1409700" y="146965"/>
                  </a:lnTo>
                  <a:lnTo>
                    <a:pt x="1371600" y="123189"/>
                  </a:lnTo>
                  <a:lnTo>
                    <a:pt x="1320800" y="101468"/>
                  </a:lnTo>
                  <a:lnTo>
                    <a:pt x="1282700" y="81817"/>
                  </a:lnTo>
                  <a:lnTo>
                    <a:pt x="1231900" y="64248"/>
                  </a:lnTo>
                  <a:lnTo>
                    <a:pt x="1193800" y="48776"/>
                  </a:lnTo>
                  <a:lnTo>
                    <a:pt x="1143000" y="35415"/>
                  </a:lnTo>
                  <a:lnTo>
                    <a:pt x="1104900" y="24179"/>
                  </a:lnTo>
                  <a:lnTo>
                    <a:pt x="1054100" y="15082"/>
                  </a:lnTo>
                  <a:lnTo>
                    <a:pt x="1003300" y="8137"/>
                  </a:lnTo>
                  <a:lnTo>
                    <a:pt x="965200" y="3359"/>
                  </a:lnTo>
                  <a:lnTo>
                    <a:pt x="914400" y="762"/>
                  </a:lnTo>
                  <a:lnTo>
                    <a:pt x="876300" y="0"/>
                  </a:lnTo>
                  <a:lnTo>
                    <a:pt x="825500" y="762"/>
                  </a:lnTo>
                  <a:lnTo>
                    <a:pt x="774700" y="3437"/>
                  </a:lnTo>
                  <a:lnTo>
                    <a:pt x="736600" y="8273"/>
                  </a:lnTo>
                  <a:lnTo>
                    <a:pt x="685800" y="15259"/>
                  </a:lnTo>
                  <a:lnTo>
                    <a:pt x="635000" y="24382"/>
                  </a:lnTo>
                  <a:lnTo>
                    <a:pt x="596900" y="35630"/>
                  </a:lnTo>
                  <a:lnTo>
                    <a:pt x="546100" y="48991"/>
                  </a:lnTo>
                  <a:lnTo>
                    <a:pt x="508000" y="64452"/>
                  </a:lnTo>
                  <a:lnTo>
                    <a:pt x="457200" y="82001"/>
                  </a:lnTo>
                  <a:lnTo>
                    <a:pt x="419100" y="101626"/>
                  </a:lnTo>
                  <a:lnTo>
                    <a:pt x="368299" y="123315"/>
                  </a:lnTo>
                  <a:lnTo>
                    <a:pt x="330199" y="147055"/>
                  </a:lnTo>
                  <a:lnTo>
                    <a:pt x="292099" y="172835"/>
                  </a:lnTo>
                  <a:lnTo>
                    <a:pt x="253999" y="200641"/>
                  </a:lnTo>
                  <a:lnTo>
                    <a:pt x="215899" y="230463"/>
                  </a:lnTo>
                  <a:lnTo>
                    <a:pt x="177799" y="262287"/>
                  </a:lnTo>
                  <a:lnTo>
                    <a:pt x="152399" y="296101"/>
                  </a:lnTo>
                  <a:lnTo>
                    <a:pt x="126999" y="331893"/>
                  </a:lnTo>
                  <a:lnTo>
                    <a:pt x="88899" y="369651"/>
                  </a:lnTo>
                  <a:lnTo>
                    <a:pt x="76199" y="409363"/>
                  </a:lnTo>
                  <a:lnTo>
                    <a:pt x="50799" y="451016"/>
                  </a:lnTo>
                  <a:lnTo>
                    <a:pt x="25399" y="494598"/>
                  </a:lnTo>
                  <a:lnTo>
                    <a:pt x="12699" y="540098"/>
                  </a:lnTo>
                  <a:lnTo>
                    <a:pt x="0" y="587502"/>
                  </a:lnTo>
                  <a:lnTo>
                    <a:pt x="0" y="658368"/>
                  </a:lnTo>
                  <a:lnTo>
                    <a:pt x="12699" y="623316"/>
                  </a:lnTo>
                  <a:lnTo>
                    <a:pt x="12699" y="589788"/>
                  </a:lnTo>
                  <a:lnTo>
                    <a:pt x="25399" y="555498"/>
                  </a:lnTo>
                  <a:lnTo>
                    <a:pt x="25399" y="556260"/>
                  </a:lnTo>
                  <a:lnTo>
                    <a:pt x="38099" y="522732"/>
                  </a:lnTo>
                  <a:lnTo>
                    <a:pt x="38099" y="490728"/>
                  </a:lnTo>
                  <a:lnTo>
                    <a:pt x="50799" y="458724"/>
                  </a:lnTo>
                  <a:lnTo>
                    <a:pt x="76199" y="427482"/>
                  </a:lnTo>
                  <a:lnTo>
                    <a:pt x="76199" y="428244"/>
                  </a:lnTo>
                  <a:lnTo>
                    <a:pt x="88899" y="397764"/>
                  </a:lnTo>
                  <a:lnTo>
                    <a:pt x="114299" y="368046"/>
                  </a:lnTo>
                  <a:lnTo>
                    <a:pt x="114299" y="368808"/>
                  </a:lnTo>
                  <a:lnTo>
                    <a:pt x="126999" y="339852"/>
                  </a:lnTo>
                  <a:lnTo>
                    <a:pt x="152399" y="312420"/>
                  </a:lnTo>
                  <a:lnTo>
                    <a:pt x="177799" y="285750"/>
                  </a:lnTo>
                  <a:lnTo>
                    <a:pt x="203199" y="259842"/>
                  </a:lnTo>
                  <a:lnTo>
                    <a:pt x="228599" y="234696"/>
                  </a:lnTo>
                  <a:lnTo>
                    <a:pt x="228599" y="235458"/>
                  </a:lnTo>
                  <a:lnTo>
                    <a:pt x="253999" y="211074"/>
                  </a:lnTo>
                  <a:lnTo>
                    <a:pt x="292099" y="188976"/>
                  </a:lnTo>
                  <a:lnTo>
                    <a:pt x="317499" y="166878"/>
                  </a:lnTo>
                  <a:lnTo>
                    <a:pt x="317499" y="167640"/>
                  </a:lnTo>
                  <a:lnTo>
                    <a:pt x="355599" y="147066"/>
                  </a:lnTo>
                  <a:lnTo>
                    <a:pt x="380999" y="128016"/>
                  </a:lnTo>
                  <a:lnTo>
                    <a:pt x="419100" y="109728"/>
                  </a:lnTo>
                  <a:lnTo>
                    <a:pt x="419100" y="110490"/>
                  </a:lnTo>
                  <a:lnTo>
                    <a:pt x="457200" y="93726"/>
                  </a:lnTo>
                  <a:lnTo>
                    <a:pt x="495300" y="78486"/>
                  </a:lnTo>
                  <a:lnTo>
                    <a:pt x="533400" y="64770"/>
                  </a:lnTo>
                  <a:lnTo>
                    <a:pt x="571500" y="52578"/>
                  </a:lnTo>
                  <a:lnTo>
                    <a:pt x="609600" y="41910"/>
                  </a:lnTo>
                  <a:lnTo>
                    <a:pt x="660400" y="30596"/>
                  </a:lnTo>
                  <a:lnTo>
                    <a:pt x="723900" y="21607"/>
                  </a:lnTo>
                  <a:lnTo>
                    <a:pt x="774700" y="15340"/>
                  </a:lnTo>
                  <a:lnTo>
                    <a:pt x="825500" y="12192"/>
                  </a:lnTo>
                  <a:lnTo>
                    <a:pt x="876300" y="11430"/>
                  </a:lnTo>
                  <a:lnTo>
                    <a:pt x="914400" y="12192"/>
                  </a:lnTo>
                  <a:lnTo>
                    <a:pt x="965200" y="14478"/>
                  </a:lnTo>
                  <a:lnTo>
                    <a:pt x="1003300" y="19050"/>
                  </a:lnTo>
                  <a:lnTo>
                    <a:pt x="1041400" y="25146"/>
                  </a:lnTo>
                  <a:lnTo>
                    <a:pt x="1092200" y="32766"/>
                  </a:lnTo>
                  <a:lnTo>
                    <a:pt x="1130300" y="41910"/>
                  </a:lnTo>
                  <a:lnTo>
                    <a:pt x="1168400" y="52578"/>
                  </a:lnTo>
                  <a:lnTo>
                    <a:pt x="1206500" y="64770"/>
                  </a:lnTo>
                  <a:lnTo>
                    <a:pt x="1244600" y="78486"/>
                  </a:lnTo>
                  <a:lnTo>
                    <a:pt x="1282700" y="93726"/>
                  </a:lnTo>
                  <a:lnTo>
                    <a:pt x="1320800" y="110490"/>
                  </a:lnTo>
                  <a:lnTo>
                    <a:pt x="1320800" y="109728"/>
                  </a:lnTo>
                  <a:lnTo>
                    <a:pt x="1358900" y="128016"/>
                  </a:lnTo>
                  <a:lnTo>
                    <a:pt x="1384300" y="147066"/>
                  </a:lnTo>
                  <a:lnTo>
                    <a:pt x="1422400" y="167640"/>
                  </a:lnTo>
                  <a:lnTo>
                    <a:pt x="1422400" y="166878"/>
                  </a:lnTo>
                  <a:lnTo>
                    <a:pt x="1447800" y="188976"/>
                  </a:lnTo>
                  <a:lnTo>
                    <a:pt x="1485900" y="211074"/>
                  </a:lnTo>
                  <a:lnTo>
                    <a:pt x="1511300" y="235458"/>
                  </a:lnTo>
                  <a:lnTo>
                    <a:pt x="1511300" y="234696"/>
                  </a:lnTo>
                  <a:lnTo>
                    <a:pt x="1536700" y="259842"/>
                  </a:lnTo>
                  <a:lnTo>
                    <a:pt x="1562100" y="285750"/>
                  </a:lnTo>
                  <a:lnTo>
                    <a:pt x="1587500" y="312420"/>
                  </a:lnTo>
                  <a:lnTo>
                    <a:pt x="1612900" y="339852"/>
                  </a:lnTo>
                  <a:lnTo>
                    <a:pt x="1625600" y="368808"/>
                  </a:lnTo>
                  <a:lnTo>
                    <a:pt x="1625600" y="368046"/>
                  </a:lnTo>
                  <a:lnTo>
                    <a:pt x="1651000" y="397764"/>
                  </a:lnTo>
                  <a:lnTo>
                    <a:pt x="1663700" y="428244"/>
                  </a:lnTo>
                  <a:lnTo>
                    <a:pt x="1663700" y="427482"/>
                  </a:lnTo>
                  <a:lnTo>
                    <a:pt x="1689100" y="458724"/>
                  </a:lnTo>
                  <a:lnTo>
                    <a:pt x="1714500" y="522732"/>
                  </a:lnTo>
                  <a:lnTo>
                    <a:pt x="1714500" y="555498"/>
                  </a:lnTo>
                  <a:lnTo>
                    <a:pt x="1727200" y="589788"/>
                  </a:lnTo>
                  <a:lnTo>
                    <a:pt x="1727200" y="623316"/>
                  </a:lnTo>
                  <a:lnTo>
                    <a:pt x="1739900" y="658368"/>
                  </a:lnTo>
                  <a:close/>
                </a:path>
                <a:path w="1752600" h="1386204">
                  <a:moveTo>
                    <a:pt x="1739900" y="776632"/>
                  </a:moveTo>
                  <a:lnTo>
                    <a:pt x="1739900" y="727710"/>
                  </a:lnTo>
                  <a:lnTo>
                    <a:pt x="1727200" y="762762"/>
                  </a:lnTo>
                  <a:lnTo>
                    <a:pt x="1727200" y="796290"/>
                  </a:lnTo>
                  <a:lnTo>
                    <a:pt x="1714500" y="829818"/>
                  </a:lnTo>
                  <a:lnTo>
                    <a:pt x="1714500" y="862584"/>
                  </a:lnTo>
                  <a:lnTo>
                    <a:pt x="1689100" y="927354"/>
                  </a:lnTo>
                  <a:lnTo>
                    <a:pt x="1689100" y="926592"/>
                  </a:lnTo>
                  <a:lnTo>
                    <a:pt x="1663700" y="957834"/>
                  </a:lnTo>
                  <a:lnTo>
                    <a:pt x="1651000" y="988314"/>
                  </a:lnTo>
                  <a:lnTo>
                    <a:pt x="1651000" y="987552"/>
                  </a:lnTo>
                  <a:lnTo>
                    <a:pt x="1625600" y="1017270"/>
                  </a:lnTo>
                  <a:lnTo>
                    <a:pt x="1612900" y="1046226"/>
                  </a:lnTo>
                  <a:lnTo>
                    <a:pt x="1612900" y="1045464"/>
                  </a:lnTo>
                  <a:lnTo>
                    <a:pt x="1587500" y="1073658"/>
                  </a:lnTo>
                  <a:lnTo>
                    <a:pt x="1536700" y="1126236"/>
                  </a:lnTo>
                  <a:lnTo>
                    <a:pt x="1485900" y="1174242"/>
                  </a:lnTo>
                  <a:lnTo>
                    <a:pt x="1447800" y="1197102"/>
                  </a:lnTo>
                  <a:lnTo>
                    <a:pt x="1422400" y="1218438"/>
                  </a:lnTo>
                  <a:lnTo>
                    <a:pt x="1384300" y="1239012"/>
                  </a:lnTo>
                  <a:lnTo>
                    <a:pt x="1358900" y="1258062"/>
                  </a:lnTo>
                  <a:lnTo>
                    <a:pt x="1308100" y="1280451"/>
                  </a:lnTo>
                  <a:lnTo>
                    <a:pt x="1257300" y="1300243"/>
                  </a:lnTo>
                  <a:lnTo>
                    <a:pt x="1219200" y="1317614"/>
                  </a:lnTo>
                  <a:lnTo>
                    <a:pt x="1168400" y="1332738"/>
                  </a:lnTo>
                  <a:lnTo>
                    <a:pt x="1130300" y="1344168"/>
                  </a:lnTo>
                  <a:lnTo>
                    <a:pt x="1130300" y="1343406"/>
                  </a:lnTo>
                  <a:lnTo>
                    <a:pt x="1092200" y="1353312"/>
                  </a:lnTo>
                  <a:lnTo>
                    <a:pt x="1041400" y="1360932"/>
                  </a:lnTo>
                  <a:lnTo>
                    <a:pt x="1003300" y="1367028"/>
                  </a:lnTo>
                  <a:lnTo>
                    <a:pt x="965200" y="1370838"/>
                  </a:lnTo>
                  <a:lnTo>
                    <a:pt x="914400" y="1373886"/>
                  </a:lnTo>
                  <a:lnTo>
                    <a:pt x="876300" y="1374648"/>
                  </a:lnTo>
                  <a:lnTo>
                    <a:pt x="825500" y="1373886"/>
                  </a:lnTo>
                  <a:lnTo>
                    <a:pt x="787400" y="1370838"/>
                  </a:lnTo>
                  <a:lnTo>
                    <a:pt x="736600" y="1367028"/>
                  </a:lnTo>
                  <a:lnTo>
                    <a:pt x="698500" y="1360932"/>
                  </a:lnTo>
                  <a:lnTo>
                    <a:pt x="647700" y="1353312"/>
                  </a:lnTo>
                  <a:lnTo>
                    <a:pt x="609600" y="1343406"/>
                  </a:lnTo>
                  <a:lnTo>
                    <a:pt x="609600" y="1344168"/>
                  </a:lnTo>
                  <a:lnTo>
                    <a:pt x="571500" y="1332738"/>
                  </a:lnTo>
                  <a:lnTo>
                    <a:pt x="533400" y="1320546"/>
                  </a:lnTo>
                  <a:lnTo>
                    <a:pt x="495300" y="1306830"/>
                  </a:lnTo>
                  <a:lnTo>
                    <a:pt x="457200" y="1292352"/>
                  </a:lnTo>
                  <a:lnTo>
                    <a:pt x="419100" y="1275588"/>
                  </a:lnTo>
                  <a:lnTo>
                    <a:pt x="381000" y="1254715"/>
                  </a:lnTo>
                  <a:lnTo>
                    <a:pt x="342900" y="1231873"/>
                  </a:lnTo>
                  <a:lnTo>
                    <a:pt x="304800" y="1206971"/>
                  </a:lnTo>
                  <a:lnTo>
                    <a:pt x="266700" y="1179917"/>
                  </a:lnTo>
                  <a:lnTo>
                    <a:pt x="228600" y="1150620"/>
                  </a:lnTo>
                  <a:lnTo>
                    <a:pt x="177800" y="1100328"/>
                  </a:lnTo>
                  <a:lnTo>
                    <a:pt x="127000" y="1045464"/>
                  </a:lnTo>
                  <a:lnTo>
                    <a:pt x="127000" y="1046226"/>
                  </a:lnTo>
                  <a:lnTo>
                    <a:pt x="114300" y="1017270"/>
                  </a:lnTo>
                  <a:lnTo>
                    <a:pt x="88900" y="987552"/>
                  </a:lnTo>
                  <a:lnTo>
                    <a:pt x="88900" y="988314"/>
                  </a:lnTo>
                  <a:lnTo>
                    <a:pt x="76200" y="957834"/>
                  </a:lnTo>
                  <a:lnTo>
                    <a:pt x="50800" y="926592"/>
                  </a:lnTo>
                  <a:lnTo>
                    <a:pt x="50800" y="927354"/>
                  </a:lnTo>
                  <a:lnTo>
                    <a:pt x="38100" y="895350"/>
                  </a:lnTo>
                  <a:lnTo>
                    <a:pt x="38100" y="863346"/>
                  </a:lnTo>
                  <a:lnTo>
                    <a:pt x="12700" y="796290"/>
                  </a:lnTo>
                  <a:lnTo>
                    <a:pt x="12700" y="762762"/>
                  </a:lnTo>
                  <a:lnTo>
                    <a:pt x="0" y="727710"/>
                  </a:lnTo>
                  <a:lnTo>
                    <a:pt x="0" y="798576"/>
                  </a:lnTo>
                  <a:lnTo>
                    <a:pt x="12700" y="832866"/>
                  </a:lnTo>
                  <a:lnTo>
                    <a:pt x="25400" y="879317"/>
                  </a:lnTo>
                  <a:lnTo>
                    <a:pt x="38100" y="923805"/>
                  </a:lnTo>
                  <a:lnTo>
                    <a:pt x="63500" y="966319"/>
                  </a:lnTo>
                  <a:lnTo>
                    <a:pt x="88900" y="1006848"/>
                  </a:lnTo>
                  <a:lnTo>
                    <a:pt x="114300" y="1045383"/>
                  </a:lnTo>
                  <a:lnTo>
                    <a:pt x="139700" y="1081912"/>
                  </a:lnTo>
                  <a:lnTo>
                    <a:pt x="177800" y="1116425"/>
                  </a:lnTo>
                  <a:lnTo>
                    <a:pt x="215900" y="1148912"/>
                  </a:lnTo>
                  <a:lnTo>
                    <a:pt x="241300" y="1179362"/>
                  </a:lnTo>
                  <a:lnTo>
                    <a:pt x="279400" y="1207764"/>
                  </a:lnTo>
                  <a:lnTo>
                    <a:pt x="317500" y="1234109"/>
                  </a:lnTo>
                  <a:lnTo>
                    <a:pt x="368300" y="1258385"/>
                  </a:lnTo>
                  <a:lnTo>
                    <a:pt x="406400" y="1280583"/>
                  </a:lnTo>
                  <a:lnTo>
                    <a:pt x="444500" y="1300691"/>
                  </a:lnTo>
                  <a:lnTo>
                    <a:pt x="495300" y="1318699"/>
                  </a:lnTo>
                  <a:lnTo>
                    <a:pt x="546100" y="1334597"/>
                  </a:lnTo>
                  <a:lnTo>
                    <a:pt x="584200" y="1348375"/>
                  </a:lnTo>
                  <a:lnTo>
                    <a:pt x="635000" y="1360021"/>
                  </a:lnTo>
                  <a:lnTo>
                    <a:pt x="685800" y="1369525"/>
                  </a:lnTo>
                  <a:lnTo>
                    <a:pt x="723900" y="1376877"/>
                  </a:lnTo>
                  <a:lnTo>
                    <a:pt x="774700" y="1382066"/>
                  </a:lnTo>
                  <a:lnTo>
                    <a:pt x="825500" y="1385083"/>
                  </a:lnTo>
                  <a:lnTo>
                    <a:pt x="863600" y="1385915"/>
                  </a:lnTo>
                  <a:lnTo>
                    <a:pt x="914400" y="1384554"/>
                  </a:lnTo>
                  <a:lnTo>
                    <a:pt x="965200" y="1382268"/>
                  </a:lnTo>
                  <a:lnTo>
                    <a:pt x="1054100" y="1371575"/>
                  </a:lnTo>
                  <a:lnTo>
                    <a:pt x="1092200" y="1363247"/>
                  </a:lnTo>
                  <a:lnTo>
                    <a:pt x="1143000" y="1352740"/>
                  </a:lnTo>
                  <a:lnTo>
                    <a:pt x="1181100" y="1340082"/>
                  </a:lnTo>
                  <a:lnTo>
                    <a:pt x="1231900" y="1325302"/>
                  </a:lnTo>
                  <a:lnTo>
                    <a:pt x="1270000" y="1308428"/>
                  </a:lnTo>
                  <a:lnTo>
                    <a:pt x="1320800" y="1289487"/>
                  </a:lnTo>
                  <a:lnTo>
                    <a:pt x="1358900" y="1268508"/>
                  </a:lnTo>
                  <a:lnTo>
                    <a:pt x="1397000" y="1245520"/>
                  </a:lnTo>
                  <a:lnTo>
                    <a:pt x="1435100" y="1220550"/>
                  </a:lnTo>
                  <a:lnTo>
                    <a:pt x="1473200" y="1193627"/>
                  </a:lnTo>
                  <a:lnTo>
                    <a:pt x="1511300" y="1164779"/>
                  </a:lnTo>
                  <a:lnTo>
                    <a:pt x="1549400" y="1134035"/>
                  </a:lnTo>
                  <a:lnTo>
                    <a:pt x="1574800" y="1101421"/>
                  </a:lnTo>
                  <a:lnTo>
                    <a:pt x="1612900" y="1066967"/>
                  </a:lnTo>
                  <a:lnTo>
                    <a:pt x="1638300" y="1030702"/>
                  </a:lnTo>
                  <a:lnTo>
                    <a:pt x="1663700" y="992652"/>
                  </a:lnTo>
                  <a:lnTo>
                    <a:pt x="1689100" y="952846"/>
                  </a:lnTo>
                  <a:lnTo>
                    <a:pt x="1701800" y="911314"/>
                  </a:lnTo>
                  <a:lnTo>
                    <a:pt x="1714500" y="868081"/>
                  </a:lnTo>
                  <a:lnTo>
                    <a:pt x="1739900" y="776632"/>
                  </a:lnTo>
                  <a:close/>
                </a:path>
                <a:path w="1752600" h="1386204">
                  <a:moveTo>
                    <a:pt x="1752600" y="692658"/>
                  </a:moveTo>
                  <a:lnTo>
                    <a:pt x="1739900" y="656844"/>
                  </a:lnTo>
                  <a:lnTo>
                    <a:pt x="1739900" y="728472"/>
                  </a:lnTo>
                  <a:lnTo>
                    <a:pt x="1752600" y="692658"/>
                  </a:lnTo>
                  <a:close/>
                </a:path>
              </a:pathLst>
            </a:custGeom>
            <a:solidFill>
              <a:srgbClr val="41719C"/>
            </a:solidFill>
          </p:spPr>
          <p:txBody>
            <a:bodyPr wrap="square" lIns="0" tIns="0" rIns="0" bIns="0" rtlCol="0"/>
            <a:lstStyle/>
            <a:p>
              <a:endParaRPr/>
            </a:p>
          </p:txBody>
        </p:sp>
        <p:sp>
          <p:nvSpPr>
            <p:cNvPr id="9" name="object 9"/>
            <p:cNvSpPr/>
            <p:nvPr/>
          </p:nvSpPr>
          <p:spPr>
            <a:xfrm>
              <a:off x="5061089" y="3296412"/>
              <a:ext cx="669925" cy="893444"/>
            </a:xfrm>
            <a:custGeom>
              <a:avLst/>
              <a:gdLst/>
              <a:ahLst/>
              <a:cxnLst/>
              <a:rect l="l" t="t" r="r" b="b"/>
              <a:pathLst>
                <a:path w="669925" h="893445">
                  <a:moveTo>
                    <a:pt x="92202" y="615692"/>
                  </a:moveTo>
                  <a:lnTo>
                    <a:pt x="92202" y="345185"/>
                  </a:lnTo>
                  <a:lnTo>
                    <a:pt x="87034" y="364819"/>
                  </a:lnTo>
                  <a:lnTo>
                    <a:pt x="74866" y="381666"/>
                  </a:lnTo>
                  <a:lnTo>
                    <a:pt x="35814" y="401573"/>
                  </a:lnTo>
                  <a:lnTo>
                    <a:pt x="7162" y="403770"/>
                  </a:lnTo>
                  <a:lnTo>
                    <a:pt x="0" y="403097"/>
                  </a:lnTo>
                  <a:lnTo>
                    <a:pt x="762" y="404621"/>
                  </a:lnTo>
                  <a:lnTo>
                    <a:pt x="762" y="422909"/>
                  </a:lnTo>
                  <a:lnTo>
                    <a:pt x="7162" y="471946"/>
                  </a:lnTo>
                  <a:lnTo>
                    <a:pt x="22341" y="518751"/>
                  </a:lnTo>
                  <a:lnTo>
                    <a:pt x="45750" y="562374"/>
                  </a:lnTo>
                  <a:lnTo>
                    <a:pt x="76840" y="601864"/>
                  </a:lnTo>
                  <a:lnTo>
                    <a:pt x="92202" y="615692"/>
                  </a:lnTo>
                  <a:close/>
                </a:path>
                <a:path w="669925" h="893445">
                  <a:moveTo>
                    <a:pt x="79248" y="306737"/>
                  </a:moveTo>
                  <a:lnTo>
                    <a:pt x="79248" y="176021"/>
                  </a:lnTo>
                  <a:lnTo>
                    <a:pt x="62900" y="189607"/>
                  </a:lnTo>
                  <a:lnTo>
                    <a:pt x="32206" y="219634"/>
                  </a:lnTo>
                  <a:lnTo>
                    <a:pt x="10572" y="257270"/>
                  </a:lnTo>
                  <a:lnTo>
                    <a:pt x="2286" y="278891"/>
                  </a:lnTo>
                  <a:lnTo>
                    <a:pt x="11430" y="278891"/>
                  </a:lnTo>
                  <a:lnTo>
                    <a:pt x="15251" y="278131"/>
                  </a:lnTo>
                  <a:lnTo>
                    <a:pt x="45589" y="281106"/>
                  </a:lnTo>
                  <a:lnTo>
                    <a:pt x="70580" y="295084"/>
                  </a:lnTo>
                  <a:lnTo>
                    <a:pt x="79248" y="306737"/>
                  </a:lnTo>
                  <a:close/>
                </a:path>
                <a:path w="669925" h="893445">
                  <a:moveTo>
                    <a:pt x="502158" y="281939"/>
                  </a:moveTo>
                  <a:lnTo>
                    <a:pt x="461531" y="249091"/>
                  </a:lnTo>
                  <a:lnTo>
                    <a:pt x="421776" y="217384"/>
                  </a:lnTo>
                  <a:lnTo>
                    <a:pt x="227080" y="64555"/>
                  </a:lnTo>
                  <a:lnTo>
                    <a:pt x="187156" y="32848"/>
                  </a:lnTo>
                  <a:lnTo>
                    <a:pt x="146304" y="0"/>
                  </a:lnTo>
                  <a:lnTo>
                    <a:pt x="22098" y="130301"/>
                  </a:lnTo>
                  <a:lnTo>
                    <a:pt x="79248" y="176021"/>
                  </a:lnTo>
                  <a:lnTo>
                    <a:pt x="79248" y="306737"/>
                  </a:lnTo>
                  <a:lnTo>
                    <a:pt x="87141" y="317349"/>
                  </a:lnTo>
                  <a:lnTo>
                    <a:pt x="92202" y="345185"/>
                  </a:lnTo>
                  <a:lnTo>
                    <a:pt x="92202" y="615692"/>
                  </a:lnTo>
                  <a:lnTo>
                    <a:pt x="115062" y="636269"/>
                  </a:lnTo>
                  <a:lnTo>
                    <a:pt x="124968" y="643127"/>
                  </a:lnTo>
                  <a:lnTo>
                    <a:pt x="124968" y="893063"/>
                  </a:lnTo>
                  <a:lnTo>
                    <a:pt x="131826" y="893063"/>
                  </a:lnTo>
                  <a:lnTo>
                    <a:pt x="131826" y="394715"/>
                  </a:lnTo>
                  <a:lnTo>
                    <a:pt x="135171" y="348353"/>
                  </a:lnTo>
                  <a:lnTo>
                    <a:pt x="152304" y="305561"/>
                  </a:lnTo>
                  <a:lnTo>
                    <a:pt x="181356" y="259841"/>
                  </a:lnTo>
                  <a:lnTo>
                    <a:pt x="220016" y="290321"/>
                  </a:lnTo>
                  <a:lnTo>
                    <a:pt x="257470" y="318973"/>
                  </a:lnTo>
                  <a:lnTo>
                    <a:pt x="295253" y="347624"/>
                  </a:lnTo>
                  <a:lnTo>
                    <a:pt x="334902" y="378104"/>
                  </a:lnTo>
                  <a:lnTo>
                    <a:pt x="377952" y="412241"/>
                  </a:lnTo>
                  <a:lnTo>
                    <a:pt x="502158" y="281939"/>
                  </a:lnTo>
                  <a:close/>
                </a:path>
                <a:path w="669925" h="893445">
                  <a:moveTo>
                    <a:pt x="124968" y="893063"/>
                  </a:moveTo>
                  <a:lnTo>
                    <a:pt x="124968" y="643127"/>
                  </a:lnTo>
                  <a:lnTo>
                    <a:pt x="121158" y="658367"/>
                  </a:lnTo>
                  <a:lnTo>
                    <a:pt x="76200" y="854963"/>
                  </a:lnTo>
                  <a:lnTo>
                    <a:pt x="75438" y="858011"/>
                  </a:lnTo>
                  <a:lnTo>
                    <a:pt x="73914" y="858773"/>
                  </a:lnTo>
                  <a:lnTo>
                    <a:pt x="31242" y="858773"/>
                  </a:lnTo>
                  <a:lnTo>
                    <a:pt x="31242" y="893063"/>
                  </a:lnTo>
                  <a:lnTo>
                    <a:pt x="124968" y="893063"/>
                  </a:lnTo>
                  <a:close/>
                </a:path>
                <a:path w="669925" h="893445">
                  <a:moveTo>
                    <a:pt x="632460" y="679703"/>
                  </a:moveTo>
                  <a:lnTo>
                    <a:pt x="632460" y="624839"/>
                  </a:lnTo>
                  <a:lnTo>
                    <a:pt x="281178" y="621791"/>
                  </a:lnTo>
                  <a:lnTo>
                    <a:pt x="270117" y="620732"/>
                  </a:lnTo>
                  <a:lnTo>
                    <a:pt x="219730" y="594177"/>
                  </a:lnTo>
                  <a:lnTo>
                    <a:pt x="189981" y="560405"/>
                  </a:lnTo>
                  <a:lnTo>
                    <a:pt x="164439" y="515294"/>
                  </a:lnTo>
                  <a:lnTo>
                    <a:pt x="144566" y="459760"/>
                  </a:lnTo>
                  <a:lnTo>
                    <a:pt x="131826" y="394715"/>
                  </a:lnTo>
                  <a:lnTo>
                    <a:pt x="131826" y="893063"/>
                  </a:lnTo>
                  <a:lnTo>
                    <a:pt x="157460" y="893063"/>
                  </a:lnTo>
                  <a:lnTo>
                    <a:pt x="157460" y="676489"/>
                  </a:lnTo>
                  <a:lnTo>
                    <a:pt x="161639" y="667702"/>
                  </a:lnTo>
                  <a:lnTo>
                    <a:pt x="169961" y="661487"/>
                  </a:lnTo>
                  <a:lnTo>
                    <a:pt x="181356" y="659129"/>
                  </a:lnTo>
                  <a:lnTo>
                    <a:pt x="190095" y="660475"/>
                  </a:lnTo>
                  <a:lnTo>
                    <a:pt x="197548" y="664178"/>
                  </a:lnTo>
                  <a:lnTo>
                    <a:pt x="203001" y="669738"/>
                  </a:lnTo>
                  <a:lnTo>
                    <a:pt x="205740" y="676655"/>
                  </a:lnTo>
                  <a:lnTo>
                    <a:pt x="205740" y="893063"/>
                  </a:lnTo>
                  <a:lnTo>
                    <a:pt x="249174" y="893063"/>
                  </a:lnTo>
                  <a:lnTo>
                    <a:pt x="249174" y="679703"/>
                  </a:lnTo>
                  <a:lnTo>
                    <a:pt x="632460" y="679703"/>
                  </a:lnTo>
                  <a:close/>
                </a:path>
                <a:path w="669925" h="893445">
                  <a:moveTo>
                    <a:pt x="205740" y="893063"/>
                  </a:moveTo>
                  <a:lnTo>
                    <a:pt x="205740" y="676655"/>
                  </a:lnTo>
                  <a:lnTo>
                    <a:pt x="205680" y="684526"/>
                  </a:lnTo>
                  <a:lnTo>
                    <a:pt x="202406" y="691610"/>
                  </a:lnTo>
                  <a:lnTo>
                    <a:pt x="196417" y="697122"/>
                  </a:lnTo>
                  <a:lnTo>
                    <a:pt x="188214" y="700277"/>
                  </a:lnTo>
                  <a:lnTo>
                    <a:pt x="178641" y="700920"/>
                  </a:lnTo>
                  <a:lnTo>
                    <a:pt x="169926" y="698563"/>
                  </a:lnTo>
                  <a:lnTo>
                    <a:pt x="162925" y="693634"/>
                  </a:lnTo>
                  <a:lnTo>
                    <a:pt x="158496" y="686561"/>
                  </a:lnTo>
                  <a:lnTo>
                    <a:pt x="157460" y="676489"/>
                  </a:lnTo>
                  <a:lnTo>
                    <a:pt x="157460" y="893063"/>
                  </a:lnTo>
                  <a:lnTo>
                    <a:pt x="205740" y="893063"/>
                  </a:lnTo>
                  <a:close/>
                </a:path>
                <a:path w="669925" h="893445">
                  <a:moveTo>
                    <a:pt x="450342" y="893063"/>
                  </a:moveTo>
                  <a:lnTo>
                    <a:pt x="450342" y="858773"/>
                  </a:lnTo>
                  <a:lnTo>
                    <a:pt x="294132" y="858773"/>
                  </a:lnTo>
                  <a:lnTo>
                    <a:pt x="285821" y="830901"/>
                  </a:lnTo>
                  <a:lnTo>
                    <a:pt x="270510" y="769524"/>
                  </a:lnTo>
                  <a:lnTo>
                    <a:pt x="249174" y="679703"/>
                  </a:lnTo>
                  <a:lnTo>
                    <a:pt x="249174" y="893063"/>
                  </a:lnTo>
                  <a:lnTo>
                    <a:pt x="450342" y="893063"/>
                  </a:lnTo>
                  <a:close/>
                </a:path>
                <a:path w="669925" h="893445">
                  <a:moveTo>
                    <a:pt x="606552" y="772667"/>
                  </a:moveTo>
                  <a:lnTo>
                    <a:pt x="600075" y="758666"/>
                  </a:lnTo>
                  <a:lnTo>
                    <a:pt x="596907" y="751986"/>
                  </a:lnTo>
                  <a:lnTo>
                    <a:pt x="593598" y="745235"/>
                  </a:lnTo>
                  <a:lnTo>
                    <a:pt x="397002" y="823721"/>
                  </a:lnTo>
                  <a:lnTo>
                    <a:pt x="409956" y="851153"/>
                  </a:lnTo>
                  <a:lnTo>
                    <a:pt x="450342" y="834389"/>
                  </a:lnTo>
                  <a:lnTo>
                    <a:pt x="450342" y="893063"/>
                  </a:lnTo>
                  <a:lnTo>
                    <a:pt x="512064" y="893063"/>
                  </a:lnTo>
                  <a:lnTo>
                    <a:pt x="512064" y="810767"/>
                  </a:lnTo>
                  <a:lnTo>
                    <a:pt x="548687" y="795599"/>
                  </a:lnTo>
                  <a:lnTo>
                    <a:pt x="570738" y="786574"/>
                  </a:lnTo>
                  <a:lnTo>
                    <a:pt x="587073" y="780121"/>
                  </a:lnTo>
                  <a:lnTo>
                    <a:pt x="606552" y="772667"/>
                  </a:lnTo>
                  <a:close/>
                </a:path>
                <a:path w="669925" h="893445">
                  <a:moveTo>
                    <a:pt x="669798" y="893063"/>
                  </a:moveTo>
                  <a:lnTo>
                    <a:pt x="669798" y="858773"/>
                  </a:lnTo>
                  <a:lnTo>
                    <a:pt x="574548" y="858773"/>
                  </a:lnTo>
                  <a:lnTo>
                    <a:pt x="574548" y="810767"/>
                  </a:lnTo>
                  <a:lnTo>
                    <a:pt x="512064" y="810767"/>
                  </a:lnTo>
                  <a:lnTo>
                    <a:pt x="512064" y="893063"/>
                  </a:lnTo>
                  <a:lnTo>
                    <a:pt x="669798" y="893063"/>
                  </a:lnTo>
                  <a:close/>
                </a:path>
              </a:pathLst>
            </a:custGeom>
            <a:solidFill>
              <a:srgbClr val="FFFFFF"/>
            </a:solidFill>
          </p:spPr>
          <p:txBody>
            <a:bodyPr wrap="square" lIns="0" tIns="0" rIns="0" bIns="0" rtlCol="0"/>
            <a:lstStyle/>
            <a:p>
              <a:endParaRPr/>
            </a:p>
          </p:txBody>
        </p:sp>
        <p:pic>
          <p:nvPicPr>
            <p:cNvPr id="10" name="object 10"/>
            <p:cNvPicPr/>
            <p:nvPr/>
          </p:nvPicPr>
          <p:blipFill>
            <a:blip r:embed="rId3" cstate="print"/>
            <a:stretch>
              <a:fillRect/>
            </a:stretch>
          </p:blipFill>
          <p:spPr>
            <a:xfrm>
              <a:off x="5448185" y="3585210"/>
              <a:ext cx="180593" cy="176022"/>
            </a:xfrm>
            <a:prstGeom prst="rect">
              <a:avLst/>
            </a:prstGeom>
          </p:spPr>
        </p:pic>
        <p:pic>
          <p:nvPicPr>
            <p:cNvPr id="11" name="object 11"/>
            <p:cNvPicPr/>
            <p:nvPr/>
          </p:nvPicPr>
          <p:blipFill>
            <a:blip r:embed="rId4" cstate="print"/>
            <a:stretch>
              <a:fillRect/>
            </a:stretch>
          </p:blipFill>
          <p:spPr>
            <a:xfrm>
              <a:off x="5030609" y="3245358"/>
              <a:ext cx="145541" cy="147065"/>
            </a:xfrm>
            <a:prstGeom prst="rect">
              <a:avLst/>
            </a:prstGeom>
          </p:spPr>
        </p:pic>
        <p:pic>
          <p:nvPicPr>
            <p:cNvPr id="12" name="object 12"/>
            <p:cNvPicPr/>
            <p:nvPr/>
          </p:nvPicPr>
          <p:blipFill>
            <a:blip r:embed="rId5" cstate="print"/>
            <a:stretch>
              <a:fillRect/>
            </a:stretch>
          </p:blipFill>
          <p:spPr>
            <a:xfrm>
              <a:off x="5024513" y="3588258"/>
              <a:ext cx="114300" cy="102108"/>
            </a:xfrm>
            <a:prstGeom prst="rect">
              <a:avLst/>
            </a:prstGeom>
          </p:spPr>
        </p:pic>
        <p:sp>
          <p:nvSpPr>
            <p:cNvPr id="13" name="object 13"/>
            <p:cNvSpPr/>
            <p:nvPr/>
          </p:nvSpPr>
          <p:spPr>
            <a:xfrm>
              <a:off x="5395607" y="3902964"/>
              <a:ext cx="296545" cy="8890"/>
            </a:xfrm>
            <a:custGeom>
              <a:avLst/>
              <a:gdLst/>
              <a:ahLst/>
              <a:cxnLst/>
              <a:rect l="l" t="t" r="r" b="b"/>
              <a:pathLst>
                <a:path w="296545" h="8889">
                  <a:moveTo>
                    <a:pt x="296417" y="8382"/>
                  </a:moveTo>
                  <a:lnTo>
                    <a:pt x="296417" y="0"/>
                  </a:lnTo>
                  <a:lnTo>
                    <a:pt x="0" y="0"/>
                  </a:lnTo>
                  <a:lnTo>
                    <a:pt x="0" y="8382"/>
                  </a:lnTo>
                  <a:lnTo>
                    <a:pt x="296417" y="8382"/>
                  </a:lnTo>
                  <a:close/>
                </a:path>
              </a:pathLst>
            </a:custGeom>
            <a:solidFill>
              <a:srgbClr val="000000"/>
            </a:solidFill>
          </p:spPr>
          <p:txBody>
            <a:bodyPr wrap="square" lIns="0" tIns="0" rIns="0" bIns="0" rtlCol="0"/>
            <a:lstStyle/>
            <a:p>
              <a:endParaRPr/>
            </a:p>
          </p:txBody>
        </p:sp>
        <p:sp>
          <p:nvSpPr>
            <p:cNvPr id="14" name="object 14"/>
            <p:cNvSpPr/>
            <p:nvPr/>
          </p:nvSpPr>
          <p:spPr>
            <a:xfrm>
              <a:off x="2552585" y="3068574"/>
              <a:ext cx="1742439" cy="1374140"/>
            </a:xfrm>
            <a:custGeom>
              <a:avLst/>
              <a:gdLst/>
              <a:ahLst/>
              <a:cxnLst/>
              <a:rect l="l" t="t" r="r" b="b"/>
              <a:pathLst>
                <a:path w="1742439" h="1374139">
                  <a:moveTo>
                    <a:pt x="1741932" y="687324"/>
                  </a:moveTo>
                  <a:lnTo>
                    <a:pt x="1740341" y="645466"/>
                  </a:lnTo>
                  <a:lnTo>
                    <a:pt x="1735631" y="604271"/>
                  </a:lnTo>
                  <a:lnTo>
                    <a:pt x="1727893" y="563808"/>
                  </a:lnTo>
                  <a:lnTo>
                    <a:pt x="1717217" y="524152"/>
                  </a:lnTo>
                  <a:lnTo>
                    <a:pt x="1703695" y="485373"/>
                  </a:lnTo>
                  <a:lnTo>
                    <a:pt x="1687419" y="447543"/>
                  </a:lnTo>
                  <a:lnTo>
                    <a:pt x="1668479" y="410735"/>
                  </a:lnTo>
                  <a:lnTo>
                    <a:pt x="1646967" y="375021"/>
                  </a:lnTo>
                  <a:lnTo>
                    <a:pt x="1622975" y="340472"/>
                  </a:lnTo>
                  <a:lnTo>
                    <a:pt x="1596593" y="307161"/>
                  </a:lnTo>
                  <a:lnTo>
                    <a:pt x="1567913" y="275160"/>
                  </a:lnTo>
                  <a:lnTo>
                    <a:pt x="1537026" y="244540"/>
                  </a:lnTo>
                  <a:lnTo>
                    <a:pt x="1504023" y="215374"/>
                  </a:lnTo>
                  <a:lnTo>
                    <a:pt x="1468996" y="187733"/>
                  </a:lnTo>
                  <a:lnTo>
                    <a:pt x="1432036" y="161690"/>
                  </a:lnTo>
                  <a:lnTo>
                    <a:pt x="1393234" y="137316"/>
                  </a:lnTo>
                  <a:lnTo>
                    <a:pt x="1352682" y="114685"/>
                  </a:lnTo>
                  <a:lnTo>
                    <a:pt x="1310470" y="93867"/>
                  </a:lnTo>
                  <a:lnTo>
                    <a:pt x="1266691" y="74934"/>
                  </a:lnTo>
                  <a:lnTo>
                    <a:pt x="1221435" y="57959"/>
                  </a:lnTo>
                  <a:lnTo>
                    <a:pt x="1174793" y="43014"/>
                  </a:lnTo>
                  <a:lnTo>
                    <a:pt x="1126858" y="30171"/>
                  </a:lnTo>
                  <a:lnTo>
                    <a:pt x="1077720" y="19501"/>
                  </a:lnTo>
                  <a:lnTo>
                    <a:pt x="1027470" y="11077"/>
                  </a:lnTo>
                  <a:lnTo>
                    <a:pt x="976200" y="4971"/>
                  </a:lnTo>
                  <a:lnTo>
                    <a:pt x="924002" y="1254"/>
                  </a:lnTo>
                  <a:lnTo>
                    <a:pt x="870966" y="0"/>
                  </a:lnTo>
                  <a:lnTo>
                    <a:pt x="817929" y="1254"/>
                  </a:lnTo>
                  <a:lnTo>
                    <a:pt x="765731" y="4971"/>
                  </a:lnTo>
                  <a:lnTo>
                    <a:pt x="714461" y="11077"/>
                  </a:lnTo>
                  <a:lnTo>
                    <a:pt x="664211" y="19501"/>
                  </a:lnTo>
                  <a:lnTo>
                    <a:pt x="615073" y="30171"/>
                  </a:lnTo>
                  <a:lnTo>
                    <a:pt x="567138" y="43014"/>
                  </a:lnTo>
                  <a:lnTo>
                    <a:pt x="520496" y="57959"/>
                  </a:lnTo>
                  <a:lnTo>
                    <a:pt x="475240" y="74934"/>
                  </a:lnTo>
                  <a:lnTo>
                    <a:pt x="431461" y="93867"/>
                  </a:lnTo>
                  <a:lnTo>
                    <a:pt x="389249" y="114685"/>
                  </a:lnTo>
                  <a:lnTo>
                    <a:pt x="348697" y="137316"/>
                  </a:lnTo>
                  <a:lnTo>
                    <a:pt x="309895" y="161690"/>
                  </a:lnTo>
                  <a:lnTo>
                    <a:pt x="272935" y="187733"/>
                  </a:lnTo>
                  <a:lnTo>
                    <a:pt x="237908" y="215374"/>
                  </a:lnTo>
                  <a:lnTo>
                    <a:pt x="204905" y="244540"/>
                  </a:lnTo>
                  <a:lnTo>
                    <a:pt x="174018" y="275160"/>
                  </a:lnTo>
                  <a:lnTo>
                    <a:pt x="145338" y="307161"/>
                  </a:lnTo>
                  <a:lnTo>
                    <a:pt x="118956" y="340472"/>
                  </a:lnTo>
                  <a:lnTo>
                    <a:pt x="94964" y="375021"/>
                  </a:lnTo>
                  <a:lnTo>
                    <a:pt x="73452" y="410735"/>
                  </a:lnTo>
                  <a:lnTo>
                    <a:pt x="54512" y="447543"/>
                  </a:lnTo>
                  <a:lnTo>
                    <a:pt x="38236" y="485373"/>
                  </a:lnTo>
                  <a:lnTo>
                    <a:pt x="24714" y="524152"/>
                  </a:lnTo>
                  <a:lnTo>
                    <a:pt x="14038" y="563808"/>
                  </a:lnTo>
                  <a:lnTo>
                    <a:pt x="6300" y="604271"/>
                  </a:lnTo>
                  <a:lnTo>
                    <a:pt x="1590" y="645466"/>
                  </a:lnTo>
                  <a:lnTo>
                    <a:pt x="0" y="687324"/>
                  </a:lnTo>
                  <a:lnTo>
                    <a:pt x="1590" y="729178"/>
                  </a:lnTo>
                  <a:lnTo>
                    <a:pt x="6300" y="770365"/>
                  </a:lnTo>
                  <a:lnTo>
                    <a:pt x="14038" y="810812"/>
                  </a:lnTo>
                  <a:lnTo>
                    <a:pt x="24714" y="850450"/>
                  </a:lnTo>
                  <a:lnTo>
                    <a:pt x="38236" y="889205"/>
                  </a:lnTo>
                  <a:lnTo>
                    <a:pt x="54512" y="927008"/>
                  </a:lnTo>
                  <a:lnTo>
                    <a:pt x="73452" y="963784"/>
                  </a:lnTo>
                  <a:lnTo>
                    <a:pt x="94964" y="999465"/>
                  </a:lnTo>
                  <a:lnTo>
                    <a:pt x="118956" y="1033977"/>
                  </a:lnTo>
                  <a:lnTo>
                    <a:pt x="145338" y="1067250"/>
                  </a:lnTo>
                  <a:lnTo>
                    <a:pt x="174018" y="1099211"/>
                  </a:lnTo>
                  <a:lnTo>
                    <a:pt x="204905" y="1129789"/>
                  </a:lnTo>
                  <a:lnTo>
                    <a:pt x="237908" y="1158914"/>
                  </a:lnTo>
                  <a:lnTo>
                    <a:pt x="272935" y="1186512"/>
                  </a:lnTo>
                  <a:lnTo>
                    <a:pt x="309895" y="1212513"/>
                  </a:lnTo>
                  <a:lnTo>
                    <a:pt x="348697" y="1236845"/>
                  </a:lnTo>
                  <a:lnTo>
                    <a:pt x="389249" y="1259436"/>
                  </a:lnTo>
                  <a:lnTo>
                    <a:pt x="431461" y="1280216"/>
                  </a:lnTo>
                  <a:lnTo>
                    <a:pt x="475240" y="1299112"/>
                  </a:lnTo>
                  <a:lnTo>
                    <a:pt x="520496" y="1316053"/>
                  </a:lnTo>
                  <a:lnTo>
                    <a:pt x="567138" y="1330967"/>
                  </a:lnTo>
                  <a:lnTo>
                    <a:pt x="615073" y="1343783"/>
                  </a:lnTo>
                  <a:lnTo>
                    <a:pt x="664211" y="1354429"/>
                  </a:lnTo>
                  <a:lnTo>
                    <a:pt x="714461" y="1362834"/>
                  </a:lnTo>
                  <a:lnTo>
                    <a:pt x="765731" y="1368926"/>
                  </a:lnTo>
                  <a:lnTo>
                    <a:pt x="817929" y="1372634"/>
                  </a:lnTo>
                  <a:lnTo>
                    <a:pt x="870966" y="1373886"/>
                  </a:lnTo>
                  <a:lnTo>
                    <a:pt x="924002" y="1372634"/>
                  </a:lnTo>
                  <a:lnTo>
                    <a:pt x="976200" y="1368926"/>
                  </a:lnTo>
                  <a:lnTo>
                    <a:pt x="1027470" y="1362834"/>
                  </a:lnTo>
                  <a:lnTo>
                    <a:pt x="1077720" y="1354429"/>
                  </a:lnTo>
                  <a:lnTo>
                    <a:pt x="1126858" y="1343783"/>
                  </a:lnTo>
                  <a:lnTo>
                    <a:pt x="1174793" y="1330967"/>
                  </a:lnTo>
                  <a:lnTo>
                    <a:pt x="1221435" y="1316053"/>
                  </a:lnTo>
                  <a:lnTo>
                    <a:pt x="1266691" y="1299112"/>
                  </a:lnTo>
                  <a:lnTo>
                    <a:pt x="1310470" y="1280216"/>
                  </a:lnTo>
                  <a:lnTo>
                    <a:pt x="1352682" y="1259436"/>
                  </a:lnTo>
                  <a:lnTo>
                    <a:pt x="1393234" y="1236845"/>
                  </a:lnTo>
                  <a:lnTo>
                    <a:pt x="1432036" y="1212513"/>
                  </a:lnTo>
                  <a:lnTo>
                    <a:pt x="1468996" y="1186512"/>
                  </a:lnTo>
                  <a:lnTo>
                    <a:pt x="1504023" y="1158914"/>
                  </a:lnTo>
                  <a:lnTo>
                    <a:pt x="1537026" y="1129789"/>
                  </a:lnTo>
                  <a:lnTo>
                    <a:pt x="1567913" y="1099211"/>
                  </a:lnTo>
                  <a:lnTo>
                    <a:pt x="1596593" y="1067250"/>
                  </a:lnTo>
                  <a:lnTo>
                    <a:pt x="1622975" y="1033977"/>
                  </a:lnTo>
                  <a:lnTo>
                    <a:pt x="1646967" y="999465"/>
                  </a:lnTo>
                  <a:lnTo>
                    <a:pt x="1668479" y="963784"/>
                  </a:lnTo>
                  <a:lnTo>
                    <a:pt x="1687419" y="927008"/>
                  </a:lnTo>
                  <a:lnTo>
                    <a:pt x="1703695" y="889205"/>
                  </a:lnTo>
                  <a:lnTo>
                    <a:pt x="1717217" y="850450"/>
                  </a:lnTo>
                  <a:lnTo>
                    <a:pt x="1727893" y="810812"/>
                  </a:lnTo>
                  <a:lnTo>
                    <a:pt x="1735631" y="770365"/>
                  </a:lnTo>
                  <a:lnTo>
                    <a:pt x="1740341" y="729178"/>
                  </a:lnTo>
                  <a:lnTo>
                    <a:pt x="1741932" y="687324"/>
                  </a:lnTo>
                  <a:close/>
                </a:path>
              </a:pathLst>
            </a:custGeom>
            <a:solidFill>
              <a:srgbClr val="045560"/>
            </a:solidFill>
          </p:spPr>
          <p:txBody>
            <a:bodyPr wrap="square" lIns="0" tIns="0" rIns="0" bIns="0" rtlCol="0"/>
            <a:lstStyle/>
            <a:p>
              <a:endParaRPr/>
            </a:p>
          </p:txBody>
        </p:sp>
        <p:sp>
          <p:nvSpPr>
            <p:cNvPr id="15" name="object 15"/>
            <p:cNvSpPr/>
            <p:nvPr/>
          </p:nvSpPr>
          <p:spPr>
            <a:xfrm>
              <a:off x="2547251" y="3062477"/>
              <a:ext cx="1752600" cy="1386840"/>
            </a:xfrm>
            <a:custGeom>
              <a:avLst/>
              <a:gdLst/>
              <a:ahLst/>
              <a:cxnLst/>
              <a:rect l="l" t="t" r="r" b="b"/>
              <a:pathLst>
                <a:path w="1752600" h="1386839">
                  <a:moveTo>
                    <a:pt x="1739900" y="658368"/>
                  </a:moveTo>
                  <a:lnTo>
                    <a:pt x="1739900" y="587502"/>
                  </a:lnTo>
                  <a:lnTo>
                    <a:pt x="1727200" y="540274"/>
                  </a:lnTo>
                  <a:lnTo>
                    <a:pt x="1714500" y="494900"/>
                  </a:lnTo>
                  <a:lnTo>
                    <a:pt x="1689100" y="451398"/>
                  </a:lnTo>
                  <a:lnTo>
                    <a:pt x="1663700" y="409785"/>
                  </a:lnTo>
                  <a:lnTo>
                    <a:pt x="1651000" y="370079"/>
                  </a:lnTo>
                  <a:lnTo>
                    <a:pt x="1612900" y="332296"/>
                  </a:lnTo>
                  <a:lnTo>
                    <a:pt x="1587500" y="296456"/>
                  </a:lnTo>
                  <a:lnTo>
                    <a:pt x="1562100" y="262576"/>
                  </a:lnTo>
                  <a:lnTo>
                    <a:pt x="1524000" y="230673"/>
                  </a:lnTo>
                  <a:lnTo>
                    <a:pt x="1485900" y="200765"/>
                  </a:lnTo>
                  <a:lnTo>
                    <a:pt x="1447800" y="172869"/>
                  </a:lnTo>
                  <a:lnTo>
                    <a:pt x="1409700" y="147004"/>
                  </a:lnTo>
                  <a:lnTo>
                    <a:pt x="1371600" y="123186"/>
                  </a:lnTo>
                  <a:lnTo>
                    <a:pt x="1320800" y="101434"/>
                  </a:lnTo>
                  <a:lnTo>
                    <a:pt x="1282700" y="81765"/>
                  </a:lnTo>
                  <a:lnTo>
                    <a:pt x="1231900" y="64197"/>
                  </a:lnTo>
                  <a:lnTo>
                    <a:pt x="1193800" y="48747"/>
                  </a:lnTo>
                  <a:lnTo>
                    <a:pt x="1143000" y="35433"/>
                  </a:lnTo>
                  <a:lnTo>
                    <a:pt x="1104900" y="24273"/>
                  </a:lnTo>
                  <a:lnTo>
                    <a:pt x="1054100" y="15285"/>
                  </a:lnTo>
                  <a:lnTo>
                    <a:pt x="1003300" y="8485"/>
                  </a:lnTo>
                  <a:lnTo>
                    <a:pt x="965200" y="3892"/>
                  </a:lnTo>
                  <a:lnTo>
                    <a:pt x="914400" y="1524"/>
                  </a:lnTo>
                  <a:lnTo>
                    <a:pt x="876300" y="0"/>
                  </a:lnTo>
                  <a:lnTo>
                    <a:pt x="825500" y="1524"/>
                  </a:lnTo>
                  <a:lnTo>
                    <a:pt x="774700" y="3837"/>
                  </a:lnTo>
                  <a:lnTo>
                    <a:pt x="736600" y="8391"/>
                  </a:lnTo>
                  <a:lnTo>
                    <a:pt x="685800" y="15168"/>
                  </a:lnTo>
                  <a:lnTo>
                    <a:pt x="635000" y="24147"/>
                  </a:lnTo>
                  <a:lnTo>
                    <a:pt x="596900" y="35310"/>
                  </a:lnTo>
                  <a:lnTo>
                    <a:pt x="546100" y="48637"/>
                  </a:lnTo>
                  <a:lnTo>
                    <a:pt x="508000" y="64108"/>
                  </a:lnTo>
                  <a:lnTo>
                    <a:pt x="457200" y="81704"/>
                  </a:lnTo>
                  <a:lnTo>
                    <a:pt x="419100" y="101407"/>
                  </a:lnTo>
                  <a:lnTo>
                    <a:pt x="368299" y="123195"/>
                  </a:lnTo>
                  <a:lnTo>
                    <a:pt x="330199" y="147051"/>
                  </a:lnTo>
                  <a:lnTo>
                    <a:pt x="292099" y="172955"/>
                  </a:lnTo>
                  <a:lnTo>
                    <a:pt x="253999" y="200886"/>
                  </a:lnTo>
                  <a:lnTo>
                    <a:pt x="215899" y="230827"/>
                  </a:lnTo>
                  <a:lnTo>
                    <a:pt x="177799" y="262757"/>
                  </a:lnTo>
                  <a:lnTo>
                    <a:pt x="152399" y="296658"/>
                  </a:lnTo>
                  <a:lnTo>
                    <a:pt x="126999" y="332510"/>
                  </a:lnTo>
                  <a:lnTo>
                    <a:pt x="88899" y="370292"/>
                  </a:lnTo>
                  <a:lnTo>
                    <a:pt x="63499" y="409988"/>
                  </a:lnTo>
                  <a:lnTo>
                    <a:pt x="50799" y="451575"/>
                  </a:lnTo>
                  <a:lnTo>
                    <a:pt x="25399" y="495037"/>
                  </a:lnTo>
                  <a:lnTo>
                    <a:pt x="12699" y="540352"/>
                  </a:lnTo>
                  <a:lnTo>
                    <a:pt x="0" y="587502"/>
                  </a:lnTo>
                  <a:lnTo>
                    <a:pt x="0" y="658368"/>
                  </a:lnTo>
                  <a:lnTo>
                    <a:pt x="12699" y="623316"/>
                  </a:lnTo>
                  <a:lnTo>
                    <a:pt x="12699" y="589788"/>
                  </a:lnTo>
                  <a:lnTo>
                    <a:pt x="25399" y="555498"/>
                  </a:lnTo>
                  <a:lnTo>
                    <a:pt x="25399" y="556260"/>
                  </a:lnTo>
                  <a:lnTo>
                    <a:pt x="38099" y="522732"/>
                  </a:lnTo>
                  <a:lnTo>
                    <a:pt x="38099" y="490728"/>
                  </a:lnTo>
                  <a:lnTo>
                    <a:pt x="50799" y="458724"/>
                  </a:lnTo>
                  <a:lnTo>
                    <a:pt x="50799" y="459486"/>
                  </a:lnTo>
                  <a:lnTo>
                    <a:pt x="76199" y="428244"/>
                  </a:lnTo>
                  <a:lnTo>
                    <a:pt x="88899" y="397764"/>
                  </a:lnTo>
                  <a:lnTo>
                    <a:pt x="88899" y="398526"/>
                  </a:lnTo>
                  <a:lnTo>
                    <a:pt x="114299" y="368808"/>
                  </a:lnTo>
                  <a:lnTo>
                    <a:pt x="126999" y="339852"/>
                  </a:lnTo>
                  <a:lnTo>
                    <a:pt x="126999" y="340614"/>
                  </a:lnTo>
                  <a:lnTo>
                    <a:pt x="177799" y="285750"/>
                  </a:lnTo>
                  <a:lnTo>
                    <a:pt x="228599" y="235458"/>
                  </a:lnTo>
                  <a:lnTo>
                    <a:pt x="292099" y="188976"/>
                  </a:lnTo>
                  <a:lnTo>
                    <a:pt x="317499" y="167640"/>
                  </a:lnTo>
                  <a:lnTo>
                    <a:pt x="355599" y="147066"/>
                  </a:lnTo>
                  <a:lnTo>
                    <a:pt x="380999" y="128016"/>
                  </a:lnTo>
                  <a:lnTo>
                    <a:pt x="419100" y="110490"/>
                  </a:lnTo>
                  <a:lnTo>
                    <a:pt x="457200" y="93726"/>
                  </a:lnTo>
                  <a:lnTo>
                    <a:pt x="495300" y="78486"/>
                  </a:lnTo>
                  <a:lnTo>
                    <a:pt x="495300" y="79248"/>
                  </a:lnTo>
                  <a:lnTo>
                    <a:pt x="533400" y="64770"/>
                  </a:lnTo>
                  <a:lnTo>
                    <a:pt x="533400" y="65532"/>
                  </a:lnTo>
                  <a:lnTo>
                    <a:pt x="571500" y="52578"/>
                  </a:lnTo>
                  <a:lnTo>
                    <a:pt x="571500" y="53340"/>
                  </a:lnTo>
                  <a:lnTo>
                    <a:pt x="609600" y="41910"/>
                  </a:lnTo>
                  <a:lnTo>
                    <a:pt x="647700" y="32766"/>
                  </a:lnTo>
                  <a:lnTo>
                    <a:pt x="698500" y="25146"/>
                  </a:lnTo>
                  <a:lnTo>
                    <a:pt x="736600" y="19050"/>
                  </a:lnTo>
                  <a:lnTo>
                    <a:pt x="774700" y="16192"/>
                  </a:lnTo>
                  <a:lnTo>
                    <a:pt x="774700" y="15240"/>
                  </a:lnTo>
                  <a:lnTo>
                    <a:pt x="825500" y="12192"/>
                  </a:lnTo>
                  <a:lnTo>
                    <a:pt x="876300" y="11430"/>
                  </a:lnTo>
                  <a:lnTo>
                    <a:pt x="914400" y="12192"/>
                  </a:lnTo>
                  <a:lnTo>
                    <a:pt x="952500" y="15240"/>
                  </a:lnTo>
                  <a:lnTo>
                    <a:pt x="1003300" y="19050"/>
                  </a:lnTo>
                  <a:lnTo>
                    <a:pt x="1041400" y="25146"/>
                  </a:lnTo>
                  <a:lnTo>
                    <a:pt x="1092200" y="32766"/>
                  </a:lnTo>
                  <a:lnTo>
                    <a:pt x="1130300" y="41910"/>
                  </a:lnTo>
                  <a:lnTo>
                    <a:pt x="1168400" y="53340"/>
                  </a:lnTo>
                  <a:lnTo>
                    <a:pt x="1168400" y="52578"/>
                  </a:lnTo>
                  <a:lnTo>
                    <a:pt x="1206500" y="65532"/>
                  </a:lnTo>
                  <a:lnTo>
                    <a:pt x="1206500" y="64770"/>
                  </a:lnTo>
                  <a:lnTo>
                    <a:pt x="1244600" y="79248"/>
                  </a:lnTo>
                  <a:lnTo>
                    <a:pt x="1244600" y="78486"/>
                  </a:lnTo>
                  <a:lnTo>
                    <a:pt x="1282700" y="93726"/>
                  </a:lnTo>
                  <a:lnTo>
                    <a:pt x="1320800" y="110490"/>
                  </a:lnTo>
                  <a:lnTo>
                    <a:pt x="1358900" y="128016"/>
                  </a:lnTo>
                  <a:lnTo>
                    <a:pt x="1384300" y="147066"/>
                  </a:lnTo>
                  <a:lnTo>
                    <a:pt x="1422400" y="167640"/>
                  </a:lnTo>
                  <a:lnTo>
                    <a:pt x="1447800" y="188976"/>
                  </a:lnTo>
                  <a:lnTo>
                    <a:pt x="1485900" y="211836"/>
                  </a:lnTo>
                  <a:lnTo>
                    <a:pt x="1511300" y="235458"/>
                  </a:lnTo>
                  <a:lnTo>
                    <a:pt x="1536700" y="259842"/>
                  </a:lnTo>
                  <a:lnTo>
                    <a:pt x="1562100" y="285750"/>
                  </a:lnTo>
                  <a:lnTo>
                    <a:pt x="1587500" y="312420"/>
                  </a:lnTo>
                  <a:lnTo>
                    <a:pt x="1612900" y="340614"/>
                  </a:lnTo>
                  <a:lnTo>
                    <a:pt x="1612900" y="339852"/>
                  </a:lnTo>
                  <a:lnTo>
                    <a:pt x="1625600" y="368808"/>
                  </a:lnTo>
                  <a:lnTo>
                    <a:pt x="1651000" y="398526"/>
                  </a:lnTo>
                  <a:lnTo>
                    <a:pt x="1651000" y="397764"/>
                  </a:lnTo>
                  <a:lnTo>
                    <a:pt x="1663700" y="428244"/>
                  </a:lnTo>
                  <a:lnTo>
                    <a:pt x="1689100" y="459486"/>
                  </a:lnTo>
                  <a:lnTo>
                    <a:pt x="1689100" y="458724"/>
                  </a:lnTo>
                  <a:lnTo>
                    <a:pt x="1714500" y="523494"/>
                  </a:lnTo>
                  <a:lnTo>
                    <a:pt x="1714500" y="555498"/>
                  </a:lnTo>
                  <a:lnTo>
                    <a:pt x="1727200" y="589788"/>
                  </a:lnTo>
                  <a:lnTo>
                    <a:pt x="1727200" y="623316"/>
                  </a:lnTo>
                  <a:lnTo>
                    <a:pt x="1739900" y="658368"/>
                  </a:lnTo>
                  <a:close/>
                </a:path>
                <a:path w="1752600" h="1386839">
                  <a:moveTo>
                    <a:pt x="787400" y="1371600"/>
                  </a:moveTo>
                  <a:lnTo>
                    <a:pt x="736600" y="1367028"/>
                  </a:lnTo>
                  <a:lnTo>
                    <a:pt x="685800" y="1360025"/>
                  </a:lnTo>
                  <a:lnTo>
                    <a:pt x="647700" y="1350969"/>
                  </a:lnTo>
                  <a:lnTo>
                    <a:pt x="596900" y="1339767"/>
                  </a:lnTo>
                  <a:lnTo>
                    <a:pt x="546100" y="1326325"/>
                  </a:lnTo>
                  <a:lnTo>
                    <a:pt x="508000" y="1310551"/>
                  </a:lnTo>
                  <a:lnTo>
                    <a:pt x="457200" y="1292352"/>
                  </a:lnTo>
                  <a:lnTo>
                    <a:pt x="419100" y="1275588"/>
                  </a:lnTo>
                  <a:lnTo>
                    <a:pt x="381000" y="1258062"/>
                  </a:lnTo>
                  <a:lnTo>
                    <a:pt x="355600" y="1239012"/>
                  </a:lnTo>
                  <a:lnTo>
                    <a:pt x="317500" y="1218438"/>
                  </a:lnTo>
                  <a:lnTo>
                    <a:pt x="317500" y="1219200"/>
                  </a:lnTo>
                  <a:lnTo>
                    <a:pt x="292100" y="1197102"/>
                  </a:lnTo>
                  <a:lnTo>
                    <a:pt x="254000" y="1175004"/>
                  </a:lnTo>
                  <a:lnTo>
                    <a:pt x="228600" y="1150620"/>
                  </a:lnTo>
                  <a:lnTo>
                    <a:pt x="228600" y="1151382"/>
                  </a:lnTo>
                  <a:lnTo>
                    <a:pt x="203200" y="1126236"/>
                  </a:lnTo>
                  <a:lnTo>
                    <a:pt x="177800" y="1100328"/>
                  </a:lnTo>
                  <a:lnTo>
                    <a:pt x="152400" y="1073658"/>
                  </a:lnTo>
                  <a:lnTo>
                    <a:pt x="127000" y="1046226"/>
                  </a:lnTo>
                  <a:lnTo>
                    <a:pt x="114300" y="1017270"/>
                  </a:lnTo>
                  <a:lnTo>
                    <a:pt x="114300" y="1018032"/>
                  </a:lnTo>
                  <a:lnTo>
                    <a:pt x="88900" y="988314"/>
                  </a:lnTo>
                  <a:lnTo>
                    <a:pt x="76200" y="957834"/>
                  </a:lnTo>
                  <a:lnTo>
                    <a:pt x="50800" y="926592"/>
                  </a:lnTo>
                  <a:lnTo>
                    <a:pt x="50800" y="927354"/>
                  </a:lnTo>
                  <a:lnTo>
                    <a:pt x="38100" y="895350"/>
                  </a:lnTo>
                  <a:lnTo>
                    <a:pt x="38100" y="863346"/>
                  </a:lnTo>
                  <a:lnTo>
                    <a:pt x="25400" y="829818"/>
                  </a:lnTo>
                  <a:lnTo>
                    <a:pt x="25400" y="830580"/>
                  </a:lnTo>
                  <a:lnTo>
                    <a:pt x="12700" y="796290"/>
                  </a:lnTo>
                  <a:lnTo>
                    <a:pt x="12700" y="762762"/>
                  </a:lnTo>
                  <a:lnTo>
                    <a:pt x="0" y="727710"/>
                  </a:lnTo>
                  <a:lnTo>
                    <a:pt x="0" y="798576"/>
                  </a:lnTo>
                  <a:lnTo>
                    <a:pt x="12700" y="832866"/>
                  </a:lnTo>
                  <a:lnTo>
                    <a:pt x="25400" y="879636"/>
                  </a:lnTo>
                  <a:lnTo>
                    <a:pt x="38100" y="924376"/>
                  </a:lnTo>
                  <a:lnTo>
                    <a:pt x="63500" y="967078"/>
                  </a:lnTo>
                  <a:lnTo>
                    <a:pt x="88900" y="1007740"/>
                  </a:lnTo>
                  <a:lnTo>
                    <a:pt x="114300" y="1046356"/>
                  </a:lnTo>
                  <a:lnTo>
                    <a:pt x="139700" y="1082922"/>
                  </a:lnTo>
                  <a:lnTo>
                    <a:pt x="177800" y="1117434"/>
                  </a:lnTo>
                  <a:lnTo>
                    <a:pt x="215900" y="1149886"/>
                  </a:lnTo>
                  <a:lnTo>
                    <a:pt x="241300" y="1180274"/>
                  </a:lnTo>
                  <a:lnTo>
                    <a:pt x="279400" y="1208594"/>
                  </a:lnTo>
                  <a:lnTo>
                    <a:pt x="317500" y="1234840"/>
                  </a:lnTo>
                  <a:lnTo>
                    <a:pt x="368300" y="1259009"/>
                  </a:lnTo>
                  <a:lnTo>
                    <a:pt x="406400" y="1281096"/>
                  </a:lnTo>
                  <a:lnTo>
                    <a:pt x="444500" y="1301096"/>
                  </a:lnTo>
                  <a:lnTo>
                    <a:pt x="495300" y="1319005"/>
                  </a:lnTo>
                  <a:lnTo>
                    <a:pt x="546100" y="1334817"/>
                  </a:lnTo>
                  <a:lnTo>
                    <a:pt x="584200" y="1348530"/>
                  </a:lnTo>
                  <a:lnTo>
                    <a:pt x="635000" y="1360137"/>
                  </a:lnTo>
                  <a:lnTo>
                    <a:pt x="685800" y="1369634"/>
                  </a:lnTo>
                  <a:lnTo>
                    <a:pt x="723900" y="1377017"/>
                  </a:lnTo>
                  <a:lnTo>
                    <a:pt x="774700" y="1382282"/>
                  </a:lnTo>
                  <a:lnTo>
                    <a:pt x="774700" y="1371600"/>
                  </a:lnTo>
                  <a:lnTo>
                    <a:pt x="787400" y="1371600"/>
                  </a:lnTo>
                  <a:close/>
                </a:path>
                <a:path w="1752600" h="1386839">
                  <a:moveTo>
                    <a:pt x="787400" y="15240"/>
                  </a:moveTo>
                  <a:lnTo>
                    <a:pt x="774700" y="15240"/>
                  </a:lnTo>
                  <a:lnTo>
                    <a:pt x="774700" y="16192"/>
                  </a:lnTo>
                  <a:lnTo>
                    <a:pt x="787400" y="15240"/>
                  </a:lnTo>
                  <a:close/>
                </a:path>
                <a:path w="1752600" h="1386839">
                  <a:moveTo>
                    <a:pt x="1739900" y="777406"/>
                  </a:moveTo>
                  <a:lnTo>
                    <a:pt x="1739900" y="727710"/>
                  </a:lnTo>
                  <a:lnTo>
                    <a:pt x="1727200" y="762762"/>
                  </a:lnTo>
                  <a:lnTo>
                    <a:pt x="1727200" y="796290"/>
                  </a:lnTo>
                  <a:lnTo>
                    <a:pt x="1714500" y="830580"/>
                  </a:lnTo>
                  <a:lnTo>
                    <a:pt x="1714500" y="863346"/>
                  </a:lnTo>
                  <a:lnTo>
                    <a:pt x="1689100" y="927354"/>
                  </a:lnTo>
                  <a:lnTo>
                    <a:pt x="1689100" y="926592"/>
                  </a:lnTo>
                  <a:lnTo>
                    <a:pt x="1663700" y="957834"/>
                  </a:lnTo>
                  <a:lnTo>
                    <a:pt x="1651000" y="988314"/>
                  </a:lnTo>
                  <a:lnTo>
                    <a:pt x="1625600" y="1018032"/>
                  </a:lnTo>
                  <a:lnTo>
                    <a:pt x="1625600" y="1017270"/>
                  </a:lnTo>
                  <a:lnTo>
                    <a:pt x="1612900" y="1046226"/>
                  </a:lnTo>
                  <a:lnTo>
                    <a:pt x="1587500" y="1073658"/>
                  </a:lnTo>
                  <a:lnTo>
                    <a:pt x="1562100" y="1100328"/>
                  </a:lnTo>
                  <a:lnTo>
                    <a:pt x="1536700" y="1126236"/>
                  </a:lnTo>
                  <a:lnTo>
                    <a:pt x="1511300" y="1151382"/>
                  </a:lnTo>
                  <a:lnTo>
                    <a:pt x="1511300" y="1150620"/>
                  </a:lnTo>
                  <a:lnTo>
                    <a:pt x="1485900" y="1175004"/>
                  </a:lnTo>
                  <a:lnTo>
                    <a:pt x="1447800" y="1197102"/>
                  </a:lnTo>
                  <a:lnTo>
                    <a:pt x="1422400" y="1219200"/>
                  </a:lnTo>
                  <a:lnTo>
                    <a:pt x="1422400" y="1218438"/>
                  </a:lnTo>
                  <a:lnTo>
                    <a:pt x="1384300" y="1239012"/>
                  </a:lnTo>
                  <a:lnTo>
                    <a:pt x="1358900" y="1258062"/>
                  </a:lnTo>
                  <a:lnTo>
                    <a:pt x="1320800" y="1275588"/>
                  </a:lnTo>
                  <a:lnTo>
                    <a:pt x="1282700" y="1292352"/>
                  </a:lnTo>
                  <a:lnTo>
                    <a:pt x="1244600" y="1307592"/>
                  </a:lnTo>
                  <a:lnTo>
                    <a:pt x="1206500" y="1321308"/>
                  </a:lnTo>
                  <a:lnTo>
                    <a:pt x="1168400" y="1333500"/>
                  </a:lnTo>
                  <a:lnTo>
                    <a:pt x="1117600" y="1346839"/>
                  </a:lnTo>
                  <a:lnTo>
                    <a:pt x="1066800" y="1357579"/>
                  </a:lnTo>
                  <a:lnTo>
                    <a:pt x="1016000" y="1365804"/>
                  </a:lnTo>
                  <a:lnTo>
                    <a:pt x="952500" y="1371600"/>
                  </a:lnTo>
                  <a:lnTo>
                    <a:pt x="914400" y="1373886"/>
                  </a:lnTo>
                  <a:lnTo>
                    <a:pt x="876300" y="1374648"/>
                  </a:lnTo>
                  <a:lnTo>
                    <a:pt x="825500" y="1373886"/>
                  </a:lnTo>
                  <a:lnTo>
                    <a:pt x="774700" y="1371600"/>
                  </a:lnTo>
                  <a:lnTo>
                    <a:pt x="774700" y="1382282"/>
                  </a:lnTo>
                  <a:lnTo>
                    <a:pt x="825500" y="1385422"/>
                  </a:lnTo>
                  <a:lnTo>
                    <a:pt x="863600" y="1386435"/>
                  </a:lnTo>
                  <a:lnTo>
                    <a:pt x="914400" y="1385316"/>
                  </a:lnTo>
                  <a:lnTo>
                    <a:pt x="965200" y="1382268"/>
                  </a:lnTo>
                  <a:lnTo>
                    <a:pt x="1003300" y="1377696"/>
                  </a:lnTo>
                  <a:lnTo>
                    <a:pt x="1054100" y="1371633"/>
                  </a:lnTo>
                  <a:lnTo>
                    <a:pt x="1092200" y="1363362"/>
                  </a:lnTo>
                  <a:lnTo>
                    <a:pt x="1143000" y="1352912"/>
                  </a:lnTo>
                  <a:lnTo>
                    <a:pt x="1181100" y="1340310"/>
                  </a:lnTo>
                  <a:lnTo>
                    <a:pt x="1231900" y="1325585"/>
                  </a:lnTo>
                  <a:lnTo>
                    <a:pt x="1270000" y="1308763"/>
                  </a:lnTo>
                  <a:lnTo>
                    <a:pt x="1320800" y="1289874"/>
                  </a:lnTo>
                  <a:lnTo>
                    <a:pt x="1358900" y="1268945"/>
                  </a:lnTo>
                  <a:lnTo>
                    <a:pt x="1397000" y="1246004"/>
                  </a:lnTo>
                  <a:lnTo>
                    <a:pt x="1435100" y="1221079"/>
                  </a:lnTo>
                  <a:lnTo>
                    <a:pt x="1473200" y="1194198"/>
                  </a:lnTo>
                  <a:lnTo>
                    <a:pt x="1511300" y="1165389"/>
                  </a:lnTo>
                  <a:lnTo>
                    <a:pt x="1549400" y="1134680"/>
                  </a:lnTo>
                  <a:lnTo>
                    <a:pt x="1574800" y="1102098"/>
                  </a:lnTo>
                  <a:lnTo>
                    <a:pt x="1612900" y="1067673"/>
                  </a:lnTo>
                  <a:lnTo>
                    <a:pt x="1638300" y="1031431"/>
                  </a:lnTo>
                  <a:lnTo>
                    <a:pt x="1663700" y="993401"/>
                  </a:lnTo>
                  <a:lnTo>
                    <a:pt x="1676400" y="953611"/>
                  </a:lnTo>
                  <a:lnTo>
                    <a:pt x="1701800" y="912088"/>
                  </a:lnTo>
                  <a:lnTo>
                    <a:pt x="1714500" y="868861"/>
                  </a:lnTo>
                  <a:lnTo>
                    <a:pt x="1727200" y="823958"/>
                  </a:lnTo>
                  <a:lnTo>
                    <a:pt x="1739900" y="777406"/>
                  </a:lnTo>
                  <a:close/>
                </a:path>
                <a:path w="1752600" h="1386839">
                  <a:moveTo>
                    <a:pt x="1752600" y="693420"/>
                  </a:moveTo>
                  <a:lnTo>
                    <a:pt x="1739900" y="657606"/>
                  </a:lnTo>
                  <a:lnTo>
                    <a:pt x="1739900" y="729234"/>
                  </a:lnTo>
                  <a:lnTo>
                    <a:pt x="1752600" y="693420"/>
                  </a:lnTo>
                  <a:close/>
                </a:path>
              </a:pathLst>
            </a:custGeom>
            <a:solidFill>
              <a:srgbClr val="41719C"/>
            </a:solidFill>
          </p:spPr>
          <p:txBody>
            <a:bodyPr wrap="square" lIns="0" tIns="0" rIns="0" bIns="0" rtlCol="0"/>
            <a:lstStyle/>
            <a:p>
              <a:endParaRPr/>
            </a:p>
          </p:txBody>
        </p:sp>
        <p:sp>
          <p:nvSpPr>
            <p:cNvPr id="16" name="object 16"/>
            <p:cNvSpPr/>
            <p:nvPr/>
          </p:nvSpPr>
          <p:spPr>
            <a:xfrm>
              <a:off x="2969399" y="3333762"/>
              <a:ext cx="1018540" cy="824865"/>
            </a:xfrm>
            <a:custGeom>
              <a:avLst/>
              <a:gdLst/>
              <a:ahLst/>
              <a:cxnLst/>
              <a:rect l="l" t="t" r="r" b="b"/>
              <a:pathLst>
                <a:path w="1018539" h="824864">
                  <a:moveTo>
                    <a:pt x="405384" y="19050"/>
                  </a:moveTo>
                  <a:lnTo>
                    <a:pt x="403898" y="11569"/>
                  </a:lnTo>
                  <a:lnTo>
                    <a:pt x="399859" y="5524"/>
                  </a:lnTo>
                  <a:lnTo>
                    <a:pt x="393801" y="1473"/>
                  </a:lnTo>
                  <a:lnTo>
                    <a:pt x="386334" y="0"/>
                  </a:lnTo>
                  <a:lnTo>
                    <a:pt x="132588" y="0"/>
                  </a:lnTo>
                  <a:lnTo>
                    <a:pt x="125107" y="1473"/>
                  </a:lnTo>
                  <a:lnTo>
                    <a:pt x="119062" y="5524"/>
                  </a:lnTo>
                  <a:lnTo>
                    <a:pt x="115011" y="11569"/>
                  </a:lnTo>
                  <a:lnTo>
                    <a:pt x="113538" y="19050"/>
                  </a:lnTo>
                  <a:lnTo>
                    <a:pt x="113538" y="94488"/>
                  </a:lnTo>
                  <a:lnTo>
                    <a:pt x="405384" y="94488"/>
                  </a:lnTo>
                  <a:lnTo>
                    <a:pt x="405384" y="19050"/>
                  </a:lnTo>
                  <a:close/>
                </a:path>
                <a:path w="1018539" h="824864">
                  <a:moveTo>
                    <a:pt x="416814" y="242316"/>
                  </a:moveTo>
                  <a:lnTo>
                    <a:pt x="377190" y="242316"/>
                  </a:lnTo>
                  <a:lnTo>
                    <a:pt x="377190" y="433578"/>
                  </a:lnTo>
                  <a:lnTo>
                    <a:pt x="377190" y="512826"/>
                  </a:lnTo>
                  <a:lnTo>
                    <a:pt x="298704" y="512826"/>
                  </a:lnTo>
                  <a:lnTo>
                    <a:pt x="298704" y="590550"/>
                  </a:lnTo>
                  <a:lnTo>
                    <a:pt x="220218" y="590550"/>
                  </a:lnTo>
                  <a:lnTo>
                    <a:pt x="220218" y="512826"/>
                  </a:lnTo>
                  <a:lnTo>
                    <a:pt x="141732" y="512826"/>
                  </a:lnTo>
                  <a:lnTo>
                    <a:pt x="141732" y="433578"/>
                  </a:lnTo>
                  <a:lnTo>
                    <a:pt x="220218" y="433578"/>
                  </a:lnTo>
                  <a:lnTo>
                    <a:pt x="220218" y="355092"/>
                  </a:lnTo>
                  <a:lnTo>
                    <a:pt x="298704" y="355092"/>
                  </a:lnTo>
                  <a:lnTo>
                    <a:pt x="298704" y="433578"/>
                  </a:lnTo>
                  <a:lnTo>
                    <a:pt x="377190" y="433578"/>
                  </a:lnTo>
                  <a:lnTo>
                    <a:pt x="377190" y="242316"/>
                  </a:lnTo>
                  <a:lnTo>
                    <a:pt x="102108" y="242316"/>
                  </a:lnTo>
                  <a:lnTo>
                    <a:pt x="102108" y="704088"/>
                  </a:lnTo>
                  <a:lnTo>
                    <a:pt x="141732" y="704088"/>
                  </a:lnTo>
                  <a:lnTo>
                    <a:pt x="377190" y="704088"/>
                  </a:lnTo>
                  <a:lnTo>
                    <a:pt x="416814" y="704088"/>
                  </a:lnTo>
                  <a:lnTo>
                    <a:pt x="416814" y="242316"/>
                  </a:lnTo>
                  <a:close/>
                </a:path>
                <a:path w="1018539" h="824864">
                  <a:moveTo>
                    <a:pt x="518922" y="182880"/>
                  </a:moveTo>
                  <a:lnTo>
                    <a:pt x="513981" y="158762"/>
                  </a:lnTo>
                  <a:lnTo>
                    <a:pt x="500634" y="139153"/>
                  </a:lnTo>
                  <a:lnTo>
                    <a:pt x="480987" y="125971"/>
                  </a:lnTo>
                  <a:lnTo>
                    <a:pt x="457200" y="121158"/>
                  </a:lnTo>
                  <a:lnTo>
                    <a:pt x="440436" y="121158"/>
                  </a:lnTo>
                  <a:lnTo>
                    <a:pt x="440436" y="218694"/>
                  </a:lnTo>
                  <a:lnTo>
                    <a:pt x="440436" y="727710"/>
                  </a:lnTo>
                  <a:lnTo>
                    <a:pt x="78486" y="727710"/>
                  </a:lnTo>
                  <a:lnTo>
                    <a:pt x="78486" y="218694"/>
                  </a:lnTo>
                  <a:lnTo>
                    <a:pt x="440436" y="218694"/>
                  </a:lnTo>
                  <a:lnTo>
                    <a:pt x="440436" y="121158"/>
                  </a:lnTo>
                  <a:lnTo>
                    <a:pt x="61722" y="121158"/>
                  </a:lnTo>
                  <a:lnTo>
                    <a:pt x="37922" y="125971"/>
                  </a:lnTo>
                  <a:lnTo>
                    <a:pt x="18288" y="139153"/>
                  </a:lnTo>
                  <a:lnTo>
                    <a:pt x="4927" y="158762"/>
                  </a:lnTo>
                  <a:lnTo>
                    <a:pt x="0" y="182880"/>
                  </a:lnTo>
                  <a:lnTo>
                    <a:pt x="0" y="762762"/>
                  </a:lnTo>
                  <a:lnTo>
                    <a:pt x="4927" y="786866"/>
                  </a:lnTo>
                  <a:lnTo>
                    <a:pt x="18288" y="806475"/>
                  </a:lnTo>
                  <a:lnTo>
                    <a:pt x="37922" y="819658"/>
                  </a:lnTo>
                  <a:lnTo>
                    <a:pt x="61722" y="824484"/>
                  </a:lnTo>
                  <a:lnTo>
                    <a:pt x="78486" y="824484"/>
                  </a:lnTo>
                  <a:lnTo>
                    <a:pt x="440436" y="824484"/>
                  </a:lnTo>
                  <a:lnTo>
                    <a:pt x="457200" y="824484"/>
                  </a:lnTo>
                  <a:lnTo>
                    <a:pt x="480987" y="819658"/>
                  </a:lnTo>
                  <a:lnTo>
                    <a:pt x="500634" y="806475"/>
                  </a:lnTo>
                  <a:lnTo>
                    <a:pt x="513981" y="786866"/>
                  </a:lnTo>
                  <a:lnTo>
                    <a:pt x="518922" y="762762"/>
                  </a:lnTo>
                  <a:lnTo>
                    <a:pt x="518922" y="182880"/>
                  </a:lnTo>
                  <a:close/>
                </a:path>
                <a:path w="1018539" h="824864">
                  <a:moveTo>
                    <a:pt x="821436" y="482346"/>
                  </a:moveTo>
                  <a:lnTo>
                    <a:pt x="786765" y="455561"/>
                  </a:lnTo>
                  <a:lnTo>
                    <a:pt x="756183" y="424713"/>
                  </a:lnTo>
                  <a:lnTo>
                    <a:pt x="730021" y="390296"/>
                  </a:lnTo>
                  <a:lnTo>
                    <a:pt x="711708" y="358165"/>
                  </a:lnTo>
                  <a:lnTo>
                    <a:pt x="711708" y="403098"/>
                  </a:lnTo>
                  <a:lnTo>
                    <a:pt x="710946" y="409194"/>
                  </a:lnTo>
                  <a:lnTo>
                    <a:pt x="707136" y="412242"/>
                  </a:lnTo>
                  <a:lnTo>
                    <a:pt x="626364" y="482346"/>
                  </a:lnTo>
                  <a:lnTo>
                    <a:pt x="622554" y="486156"/>
                  </a:lnTo>
                  <a:lnTo>
                    <a:pt x="616458" y="485394"/>
                  </a:lnTo>
                  <a:lnTo>
                    <a:pt x="612648" y="481584"/>
                  </a:lnTo>
                  <a:lnTo>
                    <a:pt x="609600" y="477774"/>
                  </a:lnTo>
                  <a:lnTo>
                    <a:pt x="609600" y="471678"/>
                  </a:lnTo>
                  <a:lnTo>
                    <a:pt x="614172" y="467868"/>
                  </a:lnTo>
                  <a:lnTo>
                    <a:pt x="694182" y="397764"/>
                  </a:lnTo>
                  <a:lnTo>
                    <a:pt x="696468" y="396240"/>
                  </a:lnTo>
                  <a:lnTo>
                    <a:pt x="698754" y="395478"/>
                  </a:lnTo>
                  <a:lnTo>
                    <a:pt x="704088" y="395478"/>
                  </a:lnTo>
                  <a:lnTo>
                    <a:pt x="706374" y="397002"/>
                  </a:lnTo>
                  <a:lnTo>
                    <a:pt x="707898" y="398526"/>
                  </a:lnTo>
                  <a:lnTo>
                    <a:pt x="711708" y="403098"/>
                  </a:lnTo>
                  <a:lnTo>
                    <a:pt x="711708" y="358165"/>
                  </a:lnTo>
                  <a:lnTo>
                    <a:pt x="708660" y="352806"/>
                  </a:lnTo>
                  <a:lnTo>
                    <a:pt x="612648" y="435864"/>
                  </a:lnTo>
                  <a:lnTo>
                    <a:pt x="591832" y="462610"/>
                  </a:lnTo>
                  <a:lnTo>
                    <a:pt x="583311" y="494436"/>
                  </a:lnTo>
                  <a:lnTo>
                    <a:pt x="587349" y="527265"/>
                  </a:lnTo>
                  <a:lnTo>
                    <a:pt x="604266" y="557022"/>
                  </a:lnTo>
                  <a:lnTo>
                    <a:pt x="609600" y="561111"/>
                  </a:lnTo>
                  <a:lnTo>
                    <a:pt x="631329" y="577824"/>
                  </a:lnTo>
                  <a:lnTo>
                    <a:pt x="663130" y="586359"/>
                  </a:lnTo>
                  <a:lnTo>
                    <a:pt x="695769" y="582307"/>
                  </a:lnTo>
                  <a:lnTo>
                    <a:pt x="711708" y="573214"/>
                  </a:lnTo>
                  <a:lnTo>
                    <a:pt x="725424" y="565404"/>
                  </a:lnTo>
                  <a:lnTo>
                    <a:pt x="797433" y="503351"/>
                  </a:lnTo>
                  <a:lnTo>
                    <a:pt x="821436" y="482346"/>
                  </a:lnTo>
                  <a:close/>
                </a:path>
                <a:path w="1018539" h="824864">
                  <a:moveTo>
                    <a:pt x="950595" y="336613"/>
                  </a:moveTo>
                  <a:lnTo>
                    <a:pt x="929640" y="274320"/>
                  </a:lnTo>
                  <a:lnTo>
                    <a:pt x="887310" y="247307"/>
                  </a:lnTo>
                  <a:lnTo>
                    <a:pt x="870966" y="244602"/>
                  </a:lnTo>
                  <a:lnTo>
                    <a:pt x="855726" y="244995"/>
                  </a:lnTo>
                  <a:lnTo>
                    <a:pt x="855726" y="278130"/>
                  </a:lnTo>
                  <a:lnTo>
                    <a:pt x="854964" y="284226"/>
                  </a:lnTo>
                  <a:lnTo>
                    <a:pt x="851154" y="288036"/>
                  </a:lnTo>
                  <a:lnTo>
                    <a:pt x="770382" y="357378"/>
                  </a:lnTo>
                  <a:lnTo>
                    <a:pt x="766572" y="361188"/>
                  </a:lnTo>
                  <a:lnTo>
                    <a:pt x="760476" y="361188"/>
                  </a:lnTo>
                  <a:lnTo>
                    <a:pt x="756666" y="356616"/>
                  </a:lnTo>
                  <a:lnTo>
                    <a:pt x="752856" y="352806"/>
                  </a:lnTo>
                  <a:lnTo>
                    <a:pt x="838200" y="272796"/>
                  </a:lnTo>
                  <a:lnTo>
                    <a:pt x="842772" y="270510"/>
                  </a:lnTo>
                  <a:lnTo>
                    <a:pt x="845058" y="270510"/>
                  </a:lnTo>
                  <a:lnTo>
                    <a:pt x="847344" y="271272"/>
                  </a:lnTo>
                  <a:lnTo>
                    <a:pt x="850392" y="272034"/>
                  </a:lnTo>
                  <a:lnTo>
                    <a:pt x="851916" y="274320"/>
                  </a:lnTo>
                  <a:lnTo>
                    <a:pt x="855726" y="278130"/>
                  </a:lnTo>
                  <a:lnTo>
                    <a:pt x="855726" y="244995"/>
                  </a:lnTo>
                  <a:lnTo>
                    <a:pt x="808482" y="265176"/>
                  </a:lnTo>
                  <a:lnTo>
                    <a:pt x="720852" y="341376"/>
                  </a:lnTo>
                  <a:lnTo>
                    <a:pt x="742226" y="379285"/>
                  </a:lnTo>
                  <a:lnTo>
                    <a:pt x="752856" y="393280"/>
                  </a:lnTo>
                  <a:lnTo>
                    <a:pt x="768477" y="413854"/>
                  </a:lnTo>
                  <a:lnTo>
                    <a:pt x="799287" y="444563"/>
                  </a:lnTo>
                  <a:lnTo>
                    <a:pt x="834390" y="470916"/>
                  </a:lnTo>
                  <a:lnTo>
                    <a:pt x="855726" y="452386"/>
                  </a:lnTo>
                  <a:lnTo>
                    <a:pt x="921258" y="395478"/>
                  </a:lnTo>
                  <a:lnTo>
                    <a:pt x="942060" y="368401"/>
                  </a:lnTo>
                  <a:lnTo>
                    <a:pt x="950595" y="336613"/>
                  </a:lnTo>
                  <a:close/>
                </a:path>
                <a:path w="1018539" h="824864">
                  <a:moveTo>
                    <a:pt x="1018032" y="575310"/>
                  </a:moveTo>
                  <a:lnTo>
                    <a:pt x="1010246" y="536244"/>
                  </a:lnTo>
                  <a:lnTo>
                    <a:pt x="996696" y="516051"/>
                  </a:lnTo>
                  <a:lnTo>
                    <a:pt x="996696" y="560832"/>
                  </a:lnTo>
                  <a:lnTo>
                    <a:pt x="992886" y="567690"/>
                  </a:lnTo>
                  <a:lnTo>
                    <a:pt x="986790" y="569214"/>
                  </a:lnTo>
                  <a:lnTo>
                    <a:pt x="855726" y="604266"/>
                  </a:lnTo>
                  <a:lnTo>
                    <a:pt x="849630" y="605790"/>
                  </a:lnTo>
                  <a:lnTo>
                    <a:pt x="842772" y="601980"/>
                  </a:lnTo>
                  <a:lnTo>
                    <a:pt x="839724" y="589788"/>
                  </a:lnTo>
                  <a:lnTo>
                    <a:pt x="843534" y="582930"/>
                  </a:lnTo>
                  <a:lnTo>
                    <a:pt x="849630" y="581406"/>
                  </a:lnTo>
                  <a:lnTo>
                    <a:pt x="980694" y="546354"/>
                  </a:lnTo>
                  <a:lnTo>
                    <a:pt x="982218" y="545592"/>
                  </a:lnTo>
                  <a:lnTo>
                    <a:pt x="985266" y="545592"/>
                  </a:lnTo>
                  <a:lnTo>
                    <a:pt x="989838" y="546354"/>
                  </a:lnTo>
                  <a:lnTo>
                    <a:pt x="994410" y="549402"/>
                  </a:lnTo>
                  <a:lnTo>
                    <a:pt x="995172" y="554736"/>
                  </a:lnTo>
                  <a:lnTo>
                    <a:pt x="996696" y="560832"/>
                  </a:lnTo>
                  <a:lnTo>
                    <a:pt x="996696" y="516051"/>
                  </a:lnTo>
                  <a:lnTo>
                    <a:pt x="988974" y="504532"/>
                  </a:lnTo>
                  <a:lnTo>
                    <a:pt x="957262" y="483260"/>
                  </a:lnTo>
                  <a:lnTo>
                    <a:pt x="918210" y="475488"/>
                  </a:lnTo>
                  <a:lnTo>
                    <a:pt x="879462" y="483260"/>
                  </a:lnTo>
                  <a:lnTo>
                    <a:pt x="847725" y="504532"/>
                  </a:lnTo>
                  <a:lnTo>
                    <a:pt x="826262" y="536244"/>
                  </a:lnTo>
                  <a:lnTo>
                    <a:pt x="818388" y="575310"/>
                  </a:lnTo>
                  <a:lnTo>
                    <a:pt x="826262" y="614045"/>
                  </a:lnTo>
                  <a:lnTo>
                    <a:pt x="839724" y="633945"/>
                  </a:lnTo>
                  <a:lnTo>
                    <a:pt x="847725" y="645795"/>
                  </a:lnTo>
                  <a:lnTo>
                    <a:pt x="879462" y="667245"/>
                  </a:lnTo>
                  <a:lnTo>
                    <a:pt x="918210" y="675132"/>
                  </a:lnTo>
                  <a:lnTo>
                    <a:pt x="957262" y="667245"/>
                  </a:lnTo>
                  <a:lnTo>
                    <a:pt x="988974" y="645795"/>
                  </a:lnTo>
                  <a:lnTo>
                    <a:pt x="996696" y="634276"/>
                  </a:lnTo>
                  <a:lnTo>
                    <a:pt x="1010246" y="614045"/>
                  </a:lnTo>
                  <a:lnTo>
                    <a:pt x="1018032" y="575310"/>
                  </a:lnTo>
                  <a:close/>
                </a:path>
              </a:pathLst>
            </a:custGeom>
            <a:solidFill>
              <a:srgbClr val="FFFFFF"/>
            </a:solidFill>
          </p:spPr>
          <p:txBody>
            <a:bodyPr wrap="square" lIns="0" tIns="0" rIns="0" bIns="0" rtlCol="0"/>
            <a:lstStyle/>
            <a:p>
              <a:endParaRPr/>
            </a:p>
          </p:txBody>
        </p:sp>
        <p:pic>
          <p:nvPicPr>
            <p:cNvPr id="17" name="object 17"/>
            <p:cNvPicPr/>
            <p:nvPr/>
          </p:nvPicPr>
          <p:blipFill>
            <a:blip r:embed="rId6" cstate="print"/>
            <a:stretch>
              <a:fillRect/>
            </a:stretch>
          </p:blipFill>
          <p:spPr>
            <a:xfrm>
              <a:off x="731405" y="4645914"/>
              <a:ext cx="206502" cy="219456"/>
            </a:xfrm>
            <a:prstGeom prst="rect">
              <a:avLst/>
            </a:prstGeom>
          </p:spPr>
        </p:pic>
        <p:pic>
          <p:nvPicPr>
            <p:cNvPr id="18" name="object 18"/>
            <p:cNvPicPr/>
            <p:nvPr/>
          </p:nvPicPr>
          <p:blipFill>
            <a:blip r:embed="rId7" cstate="print"/>
            <a:stretch>
              <a:fillRect/>
            </a:stretch>
          </p:blipFill>
          <p:spPr>
            <a:xfrm>
              <a:off x="731405" y="4978908"/>
              <a:ext cx="215646" cy="220218"/>
            </a:xfrm>
            <a:prstGeom prst="rect">
              <a:avLst/>
            </a:prstGeom>
          </p:spPr>
        </p:pic>
        <p:pic>
          <p:nvPicPr>
            <p:cNvPr id="19" name="object 19"/>
            <p:cNvPicPr/>
            <p:nvPr/>
          </p:nvPicPr>
          <p:blipFill>
            <a:blip r:embed="rId8" cstate="print"/>
            <a:stretch>
              <a:fillRect/>
            </a:stretch>
          </p:blipFill>
          <p:spPr>
            <a:xfrm>
              <a:off x="731405" y="5302757"/>
              <a:ext cx="215646" cy="219456"/>
            </a:xfrm>
            <a:prstGeom prst="rect">
              <a:avLst/>
            </a:prstGeom>
          </p:spPr>
        </p:pic>
        <p:sp>
          <p:nvSpPr>
            <p:cNvPr id="20" name="object 20"/>
            <p:cNvSpPr/>
            <p:nvPr/>
          </p:nvSpPr>
          <p:spPr>
            <a:xfrm>
              <a:off x="259727" y="1832610"/>
              <a:ext cx="7519034" cy="810895"/>
            </a:xfrm>
            <a:custGeom>
              <a:avLst/>
              <a:gdLst/>
              <a:ahLst/>
              <a:cxnLst/>
              <a:rect l="l" t="t" r="r" b="b"/>
              <a:pathLst>
                <a:path w="7519034" h="810894">
                  <a:moveTo>
                    <a:pt x="7518654" y="771144"/>
                  </a:moveTo>
                  <a:lnTo>
                    <a:pt x="7518654" y="38862"/>
                  </a:lnTo>
                  <a:lnTo>
                    <a:pt x="7515570" y="23788"/>
                  </a:lnTo>
                  <a:lnTo>
                    <a:pt x="7507128" y="11430"/>
                  </a:lnTo>
                  <a:lnTo>
                    <a:pt x="7494543" y="3071"/>
                  </a:lnTo>
                  <a:lnTo>
                    <a:pt x="7479030" y="0"/>
                  </a:lnTo>
                  <a:lnTo>
                    <a:pt x="39624" y="0"/>
                  </a:lnTo>
                  <a:lnTo>
                    <a:pt x="24110" y="3071"/>
                  </a:lnTo>
                  <a:lnTo>
                    <a:pt x="11525" y="11430"/>
                  </a:lnTo>
                  <a:lnTo>
                    <a:pt x="3083" y="23788"/>
                  </a:lnTo>
                  <a:lnTo>
                    <a:pt x="0" y="38862"/>
                  </a:lnTo>
                  <a:lnTo>
                    <a:pt x="0" y="771144"/>
                  </a:lnTo>
                  <a:lnTo>
                    <a:pt x="3083" y="786336"/>
                  </a:lnTo>
                  <a:lnTo>
                    <a:pt x="11525" y="798957"/>
                  </a:lnTo>
                  <a:lnTo>
                    <a:pt x="24110" y="807577"/>
                  </a:lnTo>
                  <a:lnTo>
                    <a:pt x="39624" y="810768"/>
                  </a:lnTo>
                  <a:lnTo>
                    <a:pt x="7479030" y="810768"/>
                  </a:lnTo>
                  <a:lnTo>
                    <a:pt x="7494543" y="807577"/>
                  </a:lnTo>
                  <a:lnTo>
                    <a:pt x="7507128" y="798957"/>
                  </a:lnTo>
                  <a:lnTo>
                    <a:pt x="7515570" y="786336"/>
                  </a:lnTo>
                  <a:lnTo>
                    <a:pt x="7518654" y="771144"/>
                  </a:lnTo>
                  <a:close/>
                </a:path>
              </a:pathLst>
            </a:custGeom>
            <a:solidFill>
              <a:srgbClr val="6D98A3"/>
            </a:solidFill>
          </p:spPr>
          <p:txBody>
            <a:bodyPr wrap="square" lIns="0" tIns="0" rIns="0" bIns="0" rtlCol="0"/>
            <a:lstStyle/>
            <a:p>
              <a:endParaRPr/>
            </a:p>
          </p:txBody>
        </p:sp>
      </p:grpSp>
      <p:sp>
        <p:nvSpPr>
          <p:cNvPr id="21" name="object 21"/>
          <p:cNvSpPr txBox="1"/>
          <p:nvPr/>
        </p:nvSpPr>
        <p:spPr>
          <a:xfrm>
            <a:off x="339216" y="1951736"/>
            <a:ext cx="7432675" cy="1092200"/>
          </a:xfrm>
          <a:prstGeom prst="rect">
            <a:avLst/>
          </a:prstGeom>
        </p:spPr>
        <p:txBody>
          <a:bodyPr vert="horz" wrap="square" lIns="0" tIns="12700" rIns="0" bIns="0" rtlCol="0">
            <a:spAutoFit/>
          </a:bodyPr>
          <a:lstStyle/>
          <a:p>
            <a:pPr marL="12700" marR="5080">
              <a:lnSpc>
                <a:spcPct val="100000"/>
              </a:lnSpc>
              <a:spcBef>
                <a:spcPts val="100"/>
              </a:spcBef>
            </a:pPr>
            <a:r>
              <a:rPr sz="1750" b="1" dirty="0">
                <a:solidFill>
                  <a:srgbClr val="FFFFFF"/>
                </a:solidFill>
                <a:latin typeface="Microsoft JhengHei"/>
                <a:cs typeface="Microsoft JhengHei"/>
              </a:rPr>
              <a:t>目前醫學研究證實，感染者穩定服藥⾎液中測不到HIV病毒</a:t>
            </a:r>
            <a:r>
              <a:rPr sz="1550" b="1" spc="-10" dirty="0">
                <a:solidFill>
                  <a:srgbClr val="FFFFFF"/>
                </a:solidFill>
                <a:latin typeface="Microsoft JhengHei"/>
                <a:cs typeface="Microsoft JhengHei"/>
              </a:rPr>
              <a:t>(Undetectable)</a:t>
            </a:r>
            <a:r>
              <a:rPr sz="1750" b="1" spc="-10" dirty="0">
                <a:solidFill>
                  <a:srgbClr val="FFFFFF"/>
                </a:solidFill>
                <a:latin typeface="Microsoft JhengHei"/>
                <a:cs typeface="Microsoft JhengHei"/>
              </a:rPr>
              <a:t>，</a:t>
            </a:r>
            <a:r>
              <a:rPr sz="1750" b="1" spc="-25" dirty="0">
                <a:solidFill>
                  <a:srgbClr val="FFFFFF"/>
                </a:solidFill>
                <a:latin typeface="Microsoft JhengHei"/>
                <a:cs typeface="Microsoft JhengHei"/>
              </a:rPr>
              <a:t>能預防透過性行為傳播</a:t>
            </a:r>
            <a:r>
              <a:rPr sz="1750" b="1" spc="-20" dirty="0">
                <a:solidFill>
                  <a:srgbClr val="FFFFFF"/>
                </a:solidFill>
                <a:latin typeface="Microsoft JhengHei"/>
                <a:cs typeface="Microsoft JhengHei"/>
              </a:rPr>
              <a:t>HIV，</a:t>
            </a:r>
            <a:r>
              <a:rPr sz="1750" b="1" spc="-25" dirty="0">
                <a:solidFill>
                  <a:srgbClr val="FFFFFF"/>
                </a:solidFill>
                <a:latin typeface="Microsoft JhengHei"/>
                <a:cs typeface="Microsoft JhengHei"/>
              </a:rPr>
              <a:t>為重要的預防策略之⼀</a:t>
            </a:r>
            <a:r>
              <a:rPr sz="1750" b="1" spc="-50" dirty="0">
                <a:solidFill>
                  <a:srgbClr val="FFFFFF"/>
                </a:solidFill>
                <a:latin typeface="Microsoft JhengHei"/>
                <a:cs typeface="Microsoft JhengHei"/>
              </a:rPr>
              <a:t>。</a:t>
            </a:r>
            <a:endParaRPr sz="1750">
              <a:latin typeface="Microsoft JhengHei"/>
              <a:cs typeface="Microsoft JhengHei"/>
            </a:endParaRPr>
          </a:p>
          <a:p>
            <a:pPr>
              <a:lnSpc>
                <a:spcPct val="100000"/>
              </a:lnSpc>
              <a:spcBef>
                <a:spcPts val="70"/>
              </a:spcBef>
            </a:pPr>
            <a:endParaRPr sz="1100">
              <a:latin typeface="Microsoft JhengHei"/>
              <a:cs typeface="Microsoft JhengHei"/>
            </a:endParaRPr>
          </a:p>
          <a:p>
            <a:pPr marL="680085">
              <a:lnSpc>
                <a:spcPct val="100000"/>
              </a:lnSpc>
              <a:tabLst>
                <a:tab pos="2604770" algn="l"/>
                <a:tab pos="4093845" algn="l"/>
              </a:tabLst>
            </a:pPr>
            <a:r>
              <a:rPr sz="1750" b="1" dirty="0">
                <a:solidFill>
                  <a:srgbClr val="093F5C"/>
                </a:solidFill>
                <a:latin typeface="Microsoft JhengHei"/>
                <a:cs typeface="Microsoft JhengHei"/>
              </a:rPr>
              <a:t>接受治</a:t>
            </a:r>
            <a:r>
              <a:rPr sz="1750" b="1" spc="-50" dirty="0">
                <a:solidFill>
                  <a:srgbClr val="093F5C"/>
                </a:solidFill>
                <a:latin typeface="Microsoft JhengHei"/>
                <a:cs typeface="Microsoft JhengHei"/>
              </a:rPr>
              <a:t>療</a:t>
            </a:r>
            <a:r>
              <a:rPr sz="1750" b="1" dirty="0">
                <a:solidFill>
                  <a:srgbClr val="093F5C"/>
                </a:solidFill>
                <a:latin typeface="Microsoft JhengHei"/>
                <a:cs typeface="Microsoft JhengHei"/>
              </a:rPr>
              <a:t>	穩定服</a:t>
            </a:r>
            <a:r>
              <a:rPr sz="1750" b="1" spc="-50" dirty="0">
                <a:solidFill>
                  <a:srgbClr val="093F5C"/>
                </a:solidFill>
                <a:latin typeface="Microsoft JhengHei"/>
                <a:cs typeface="Microsoft JhengHei"/>
              </a:rPr>
              <a:t>藥</a:t>
            </a:r>
            <a:r>
              <a:rPr sz="1750" b="1" dirty="0">
                <a:solidFill>
                  <a:srgbClr val="093F5C"/>
                </a:solidFill>
                <a:latin typeface="Microsoft JhengHei"/>
                <a:cs typeface="Microsoft JhengHei"/>
              </a:rPr>
              <a:t>	維持HIV病毒量測不</a:t>
            </a:r>
            <a:r>
              <a:rPr sz="1750" b="1" spc="-50" dirty="0">
                <a:solidFill>
                  <a:srgbClr val="093F5C"/>
                </a:solidFill>
                <a:latin typeface="Microsoft JhengHei"/>
                <a:cs typeface="Microsoft JhengHei"/>
              </a:rPr>
              <a:t>到</a:t>
            </a:r>
            <a:endParaRPr sz="1750">
              <a:latin typeface="Microsoft JhengHei"/>
              <a:cs typeface="Microsoft JhengHei"/>
            </a:endParaRPr>
          </a:p>
        </p:txBody>
      </p:sp>
      <p:sp>
        <p:nvSpPr>
          <p:cNvPr id="22" name="object 22"/>
          <p:cNvSpPr txBox="1"/>
          <p:nvPr/>
        </p:nvSpPr>
        <p:spPr>
          <a:xfrm>
            <a:off x="999875" y="4523037"/>
            <a:ext cx="5768975" cy="1625600"/>
          </a:xfrm>
          <a:prstGeom prst="rect">
            <a:avLst/>
          </a:prstGeom>
        </p:spPr>
        <p:txBody>
          <a:bodyPr vert="horz" wrap="square" lIns="0" tIns="12700" rIns="0" bIns="0" rtlCol="0">
            <a:spAutoFit/>
          </a:bodyPr>
          <a:lstStyle/>
          <a:p>
            <a:pPr marL="21590" marR="3522979" indent="-9525">
              <a:lnSpc>
                <a:spcPct val="130000"/>
              </a:lnSpc>
              <a:spcBef>
                <a:spcPts val="100"/>
              </a:spcBef>
            </a:pPr>
            <a:r>
              <a:rPr sz="1750" b="1" spc="-5" dirty="0">
                <a:solidFill>
                  <a:srgbClr val="093F5C"/>
                </a:solidFill>
                <a:latin typeface="Microsoft JhengHei"/>
                <a:cs typeface="Microsoft JhengHei"/>
              </a:rPr>
              <a:t>免疫功能保持正常運作</a:t>
            </a:r>
            <a:r>
              <a:rPr sz="1750" b="1" spc="-10" dirty="0">
                <a:solidFill>
                  <a:srgbClr val="093F5C"/>
                </a:solidFill>
                <a:latin typeface="Microsoft JhengHei"/>
                <a:cs typeface="Microsoft JhengHei"/>
              </a:rPr>
              <a:t>傳染力降低</a:t>
            </a:r>
            <a:endParaRPr sz="1750">
              <a:latin typeface="Microsoft JhengHei"/>
              <a:cs typeface="Microsoft JhengHei"/>
            </a:endParaRPr>
          </a:p>
          <a:p>
            <a:pPr marL="26670">
              <a:lnSpc>
                <a:spcPct val="100000"/>
              </a:lnSpc>
              <a:spcBef>
                <a:spcPts val="434"/>
              </a:spcBef>
            </a:pPr>
            <a:r>
              <a:rPr sz="1750" b="1" spc="-10" dirty="0">
                <a:solidFill>
                  <a:srgbClr val="093F5C"/>
                </a:solidFill>
                <a:latin typeface="Microsoft JhengHei"/>
                <a:cs typeface="Microsoft JhengHei"/>
              </a:rPr>
              <a:t>臺灣95%</a:t>
            </a:r>
            <a:r>
              <a:rPr sz="1750" b="1" spc="-15" dirty="0">
                <a:solidFill>
                  <a:srgbClr val="093F5C"/>
                </a:solidFill>
                <a:latin typeface="Microsoft JhengHei"/>
                <a:cs typeface="Microsoft JhengHei"/>
              </a:rPr>
              <a:t>服藥者病毒量已達測不到!</a:t>
            </a:r>
            <a:endParaRPr sz="1750">
              <a:latin typeface="Microsoft JhengHei"/>
              <a:cs typeface="Microsoft JhengHei"/>
            </a:endParaRPr>
          </a:p>
          <a:p>
            <a:pPr marL="36195" marR="5080">
              <a:lnSpc>
                <a:spcPct val="100000"/>
              </a:lnSpc>
              <a:spcBef>
                <a:spcPts val="405"/>
              </a:spcBef>
            </a:pPr>
            <a:r>
              <a:rPr sz="1750" b="1" spc="-5" dirty="0">
                <a:solidFill>
                  <a:srgbClr val="093F5C"/>
                </a:solidFill>
                <a:latin typeface="Microsoft JhengHei"/>
                <a:cs typeface="Microsoft JhengHei"/>
              </a:rPr>
              <a:t>其他傳染途徑(如⺟⼦垂直傳染、哺乳、共用針具及輸⾎等)尚未證實，並且仍需使用保險套，以預防感染其他性病。</a:t>
            </a:r>
            <a:endParaRPr sz="1750">
              <a:latin typeface="Microsoft JhengHei"/>
              <a:cs typeface="Microsoft JhengHei"/>
            </a:endParaRPr>
          </a:p>
        </p:txBody>
      </p:sp>
      <p:grpSp>
        <p:nvGrpSpPr>
          <p:cNvPr id="23" name="object 23"/>
          <p:cNvGrpSpPr/>
          <p:nvPr/>
        </p:nvGrpSpPr>
        <p:grpSpPr>
          <a:xfrm>
            <a:off x="292493" y="771905"/>
            <a:ext cx="10292080" cy="5615940"/>
            <a:chOff x="292493" y="771905"/>
            <a:chExt cx="10292080" cy="5615940"/>
          </a:xfrm>
        </p:grpSpPr>
        <p:pic>
          <p:nvPicPr>
            <p:cNvPr id="24" name="object 24"/>
            <p:cNvPicPr/>
            <p:nvPr/>
          </p:nvPicPr>
          <p:blipFill>
            <a:blip r:embed="rId9" cstate="print"/>
            <a:stretch>
              <a:fillRect/>
            </a:stretch>
          </p:blipFill>
          <p:spPr>
            <a:xfrm>
              <a:off x="739787" y="5632703"/>
              <a:ext cx="215645" cy="219456"/>
            </a:xfrm>
            <a:prstGeom prst="rect">
              <a:avLst/>
            </a:prstGeom>
          </p:spPr>
        </p:pic>
        <p:sp>
          <p:nvSpPr>
            <p:cNvPr id="25" name="object 25"/>
            <p:cNvSpPr/>
            <p:nvPr/>
          </p:nvSpPr>
          <p:spPr>
            <a:xfrm>
              <a:off x="292493" y="986027"/>
              <a:ext cx="300990" cy="478155"/>
            </a:xfrm>
            <a:custGeom>
              <a:avLst/>
              <a:gdLst/>
              <a:ahLst/>
              <a:cxnLst/>
              <a:rect l="l" t="t" r="r" b="b"/>
              <a:pathLst>
                <a:path w="300990" h="478155">
                  <a:moveTo>
                    <a:pt x="300990" y="441960"/>
                  </a:moveTo>
                  <a:lnTo>
                    <a:pt x="300989" y="105918"/>
                  </a:lnTo>
                  <a:lnTo>
                    <a:pt x="279130" y="72913"/>
                  </a:lnTo>
                  <a:lnTo>
                    <a:pt x="265176" y="70104"/>
                  </a:lnTo>
                  <a:lnTo>
                    <a:pt x="35813" y="70104"/>
                  </a:lnTo>
                  <a:lnTo>
                    <a:pt x="21859" y="72913"/>
                  </a:lnTo>
                  <a:lnTo>
                    <a:pt x="10477" y="80581"/>
                  </a:lnTo>
                  <a:lnTo>
                    <a:pt x="2809" y="91963"/>
                  </a:lnTo>
                  <a:lnTo>
                    <a:pt x="0" y="105918"/>
                  </a:lnTo>
                  <a:lnTo>
                    <a:pt x="0" y="441960"/>
                  </a:lnTo>
                  <a:lnTo>
                    <a:pt x="2809" y="455914"/>
                  </a:lnTo>
                  <a:lnTo>
                    <a:pt x="10477" y="467296"/>
                  </a:lnTo>
                  <a:lnTo>
                    <a:pt x="21859" y="474964"/>
                  </a:lnTo>
                  <a:lnTo>
                    <a:pt x="35813" y="477774"/>
                  </a:lnTo>
                  <a:lnTo>
                    <a:pt x="45719" y="477774"/>
                  </a:lnTo>
                  <a:lnTo>
                    <a:pt x="45719" y="126492"/>
                  </a:lnTo>
                  <a:lnTo>
                    <a:pt x="255269" y="126492"/>
                  </a:lnTo>
                  <a:lnTo>
                    <a:pt x="255270" y="477774"/>
                  </a:lnTo>
                  <a:lnTo>
                    <a:pt x="265176" y="477774"/>
                  </a:lnTo>
                  <a:lnTo>
                    <a:pt x="279130" y="474964"/>
                  </a:lnTo>
                  <a:lnTo>
                    <a:pt x="290512" y="467296"/>
                  </a:lnTo>
                  <a:lnTo>
                    <a:pt x="298180" y="455914"/>
                  </a:lnTo>
                  <a:lnTo>
                    <a:pt x="300990" y="441960"/>
                  </a:lnTo>
                  <a:close/>
                </a:path>
                <a:path w="300990" h="478155">
                  <a:moveTo>
                    <a:pt x="255270" y="477774"/>
                  </a:moveTo>
                  <a:lnTo>
                    <a:pt x="255270" y="421386"/>
                  </a:lnTo>
                  <a:lnTo>
                    <a:pt x="45719" y="421386"/>
                  </a:lnTo>
                  <a:lnTo>
                    <a:pt x="45719" y="477774"/>
                  </a:lnTo>
                  <a:lnTo>
                    <a:pt x="255270" y="477774"/>
                  </a:lnTo>
                  <a:close/>
                </a:path>
                <a:path w="300990" h="478155">
                  <a:moveTo>
                    <a:pt x="241554" y="407670"/>
                  </a:moveTo>
                  <a:lnTo>
                    <a:pt x="241553" y="140208"/>
                  </a:lnTo>
                  <a:lnTo>
                    <a:pt x="59435" y="140208"/>
                  </a:lnTo>
                  <a:lnTo>
                    <a:pt x="59435" y="407670"/>
                  </a:lnTo>
                  <a:lnTo>
                    <a:pt x="82296" y="407670"/>
                  </a:lnTo>
                  <a:lnTo>
                    <a:pt x="82295" y="251460"/>
                  </a:lnTo>
                  <a:lnTo>
                    <a:pt x="128015" y="251460"/>
                  </a:lnTo>
                  <a:lnTo>
                    <a:pt x="128015" y="205740"/>
                  </a:lnTo>
                  <a:lnTo>
                    <a:pt x="173735" y="205740"/>
                  </a:lnTo>
                  <a:lnTo>
                    <a:pt x="173735" y="251460"/>
                  </a:lnTo>
                  <a:lnTo>
                    <a:pt x="218694" y="251460"/>
                  </a:lnTo>
                  <a:lnTo>
                    <a:pt x="218694" y="407670"/>
                  </a:lnTo>
                  <a:lnTo>
                    <a:pt x="241554" y="407670"/>
                  </a:lnTo>
                  <a:close/>
                </a:path>
                <a:path w="300990" h="478155">
                  <a:moveTo>
                    <a:pt x="218694" y="407670"/>
                  </a:moveTo>
                  <a:lnTo>
                    <a:pt x="218694" y="297180"/>
                  </a:lnTo>
                  <a:lnTo>
                    <a:pt x="173736" y="297180"/>
                  </a:lnTo>
                  <a:lnTo>
                    <a:pt x="173736" y="342138"/>
                  </a:lnTo>
                  <a:lnTo>
                    <a:pt x="128015" y="342138"/>
                  </a:lnTo>
                  <a:lnTo>
                    <a:pt x="128015" y="297180"/>
                  </a:lnTo>
                  <a:lnTo>
                    <a:pt x="82295" y="297180"/>
                  </a:lnTo>
                  <a:lnTo>
                    <a:pt x="82296" y="407670"/>
                  </a:lnTo>
                  <a:lnTo>
                    <a:pt x="218694" y="407670"/>
                  </a:lnTo>
                  <a:close/>
                </a:path>
                <a:path w="300990" h="478155">
                  <a:moveTo>
                    <a:pt x="235458" y="54864"/>
                  </a:moveTo>
                  <a:lnTo>
                    <a:pt x="235458" y="4572"/>
                  </a:lnTo>
                  <a:lnTo>
                    <a:pt x="230123" y="0"/>
                  </a:lnTo>
                  <a:lnTo>
                    <a:pt x="70865" y="0"/>
                  </a:lnTo>
                  <a:lnTo>
                    <a:pt x="66293" y="4572"/>
                  </a:lnTo>
                  <a:lnTo>
                    <a:pt x="66293" y="54864"/>
                  </a:lnTo>
                  <a:lnTo>
                    <a:pt x="235458" y="54864"/>
                  </a:lnTo>
                  <a:close/>
                </a:path>
              </a:pathLst>
            </a:custGeom>
            <a:solidFill>
              <a:srgbClr val="FFFFFF"/>
            </a:solidFill>
          </p:spPr>
          <p:txBody>
            <a:bodyPr wrap="square" lIns="0" tIns="0" rIns="0" bIns="0" rtlCol="0"/>
            <a:lstStyle/>
            <a:p>
              <a:endParaRPr/>
            </a:p>
          </p:txBody>
        </p:sp>
        <p:pic>
          <p:nvPicPr>
            <p:cNvPr id="26" name="object 26"/>
            <p:cNvPicPr/>
            <p:nvPr/>
          </p:nvPicPr>
          <p:blipFill>
            <a:blip r:embed="rId10" cstate="print"/>
            <a:stretch>
              <a:fillRect/>
            </a:stretch>
          </p:blipFill>
          <p:spPr>
            <a:xfrm>
              <a:off x="533285" y="1107947"/>
              <a:ext cx="573786" cy="578358"/>
            </a:xfrm>
            <a:prstGeom prst="rect">
              <a:avLst/>
            </a:prstGeom>
          </p:spPr>
        </p:pic>
        <p:pic>
          <p:nvPicPr>
            <p:cNvPr id="27" name="object 27"/>
            <p:cNvPicPr/>
            <p:nvPr/>
          </p:nvPicPr>
          <p:blipFill>
            <a:blip r:embed="rId11" cstate="print"/>
            <a:stretch>
              <a:fillRect/>
            </a:stretch>
          </p:blipFill>
          <p:spPr>
            <a:xfrm>
              <a:off x="7989455" y="771905"/>
              <a:ext cx="2594610" cy="5615940"/>
            </a:xfrm>
            <a:prstGeom prst="rect">
              <a:avLst/>
            </a:prstGeom>
          </p:spPr>
        </p:pic>
      </p:grpSp>
      <p:sp>
        <p:nvSpPr>
          <p:cNvPr id="28" name="object 28"/>
          <p:cNvSpPr txBox="1"/>
          <p:nvPr/>
        </p:nvSpPr>
        <p:spPr>
          <a:xfrm>
            <a:off x="327793" y="6320856"/>
            <a:ext cx="8761095" cy="203200"/>
          </a:xfrm>
          <a:prstGeom prst="rect">
            <a:avLst/>
          </a:prstGeom>
        </p:spPr>
        <p:txBody>
          <a:bodyPr vert="horz" wrap="square" lIns="0" tIns="22860" rIns="0" bIns="0" rtlCol="0">
            <a:spAutoFit/>
          </a:bodyPr>
          <a:lstStyle/>
          <a:p>
            <a:pPr marL="12700">
              <a:lnSpc>
                <a:spcPct val="100000"/>
              </a:lnSpc>
              <a:spcBef>
                <a:spcPts val="180"/>
              </a:spcBef>
            </a:pPr>
            <a:r>
              <a:rPr sz="1050" b="1" dirty="0">
                <a:solidFill>
                  <a:srgbClr val="3F3F3F"/>
                </a:solidFill>
                <a:latin typeface="Microsoft JhengHei"/>
                <a:cs typeface="Microsoft JhengHei"/>
              </a:rPr>
              <a:t>*U=U</a:t>
            </a:r>
            <a:r>
              <a:rPr sz="1050" b="1" spc="-10" dirty="0">
                <a:solidFill>
                  <a:srgbClr val="3F3F3F"/>
                </a:solidFill>
                <a:latin typeface="Microsoft JhengHei"/>
                <a:cs typeface="Microsoft JhengHei"/>
              </a:rPr>
              <a:t>的結論是基於醫學實證並受到多個學術研究所支持，包括</a:t>
            </a:r>
            <a:r>
              <a:rPr sz="1050" b="1" spc="-20" dirty="0">
                <a:solidFill>
                  <a:srgbClr val="3F3F3F"/>
                </a:solidFill>
                <a:latin typeface="Microsoft JhengHei"/>
                <a:cs typeface="Microsoft JhengHei"/>
              </a:rPr>
              <a:t>PARTNER</a:t>
            </a:r>
            <a:r>
              <a:rPr sz="1050" b="1" dirty="0">
                <a:solidFill>
                  <a:srgbClr val="3F3F3F"/>
                </a:solidFill>
                <a:latin typeface="Microsoft JhengHei"/>
                <a:cs typeface="Microsoft JhengHei"/>
              </a:rPr>
              <a:t>、HPTN</a:t>
            </a:r>
            <a:r>
              <a:rPr sz="1050" b="1" spc="65" dirty="0">
                <a:solidFill>
                  <a:srgbClr val="3F3F3F"/>
                </a:solidFill>
                <a:latin typeface="Microsoft JhengHei"/>
                <a:cs typeface="Microsoft JhengHei"/>
              </a:rPr>
              <a:t> </a:t>
            </a:r>
            <a:r>
              <a:rPr sz="1050" b="1" dirty="0">
                <a:solidFill>
                  <a:srgbClr val="3F3F3F"/>
                </a:solidFill>
                <a:latin typeface="Microsoft JhengHei"/>
                <a:cs typeface="Microsoft JhengHei"/>
              </a:rPr>
              <a:t>052、Opposites</a:t>
            </a:r>
            <a:r>
              <a:rPr sz="1050" b="1" spc="30" dirty="0">
                <a:solidFill>
                  <a:srgbClr val="3F3F3F"/>
                </a:solidFill>
                <a:latin typeface="Microsoft JhengHei"/>
                <a:cs typeface="Microsoft JhengHei"/>
              </a:rPr>
              <a:t> </a:t>
            </a:r>
            <a:r>
              <a:rPr sz="1050" b="1" spc="-10" dirty="0">
                <a:solidFill>
                  <a:srgbClr val="3F3F3F"/>
                </a:solidFill>
                <a:latin typeface="Microsoft JhengHei"/>
                <a:cs typeface="Microsoft JhengHei"/>
              </a:rPr>
              <a:t>Attract</a:t>
            </a:r>
            <a:r>
              <a:rPr sz="1050" b="1" dirty="0">
                <a:solidFill>
                  <a:srgbClr val="3F3F3F"/>
                </a:solidFill>
                <a:latin typeface="Microsoft JhengHei"/>
                <a:cs typeface="Microsoft JhengHei"/>
              </a:rPr>
              <a:t>、以及瑞士聲明 (Swiss</a:t>
            </a:r>
            <a:r>
              <a:rPr sz="1050" b="1" spc="40" dirty="0">
                <a:solidFill>
                  <a:srgbClr val="3F3F3F"/>
                </a:solidFill>
                <a:latin typeface="Microsoft JhengHei"/>
                <a:cs typeface="Microsoft JhengHei"/>
              </a:rPr>
              <a:t> </a:t>
            </a:r>
            <a:r>
              <a:rPr sz="1050" b="1" spc="-10" dirty="0">
                <a:solidFill>
                  <a:srgbClr val="3F3F3F"/>
                </a:solidFill>
                <a:latin typeface="Microsoft JhengHei"/>
                <a:cs typeface="Microsoft JhengHei"/>
              </a:rPr>
              <a:t>Statement)</a:t>
            </a:r>
            <a:r>
              <a:rPr sz="1050" b="1" spc="-30" dirty="0">
                <a:solidFill>
                  <a:srgbClr val="3F3F3F"/>
                </a:solidFill>
                <a:latin typeface="Microsoft JhengHei"/>
                <a:cs typeface="Microsoft JhengHei"/>
              </a:rPr>
              <a:t>等。</a:t>
            </a:r>
            <a:endParaRPr sz="1050">
              <a:latin typeface="Microsoft JhengHei"/>
              <a:cs typeface="Microsoft JhengHei"/>
            </a:endParaRPr>
          </a:p>
        </p:txBody>
      </p:sp>
      <p:sp>
        <p:nvSpPr>
          <p:cNvPr id="29" name="object 29"/>
          <p:cNvSpPr txBox="1"/>
          <p:nvPr/>
        </p:nvSpPr>
        <p:spPr>
          <a:xfrm>
            <a:off x="10367154" y="6340672"/>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26</a:t>
            </a:r>
            <a:endParaRPr sz="1050">
              <a:latin typeface="Microsoft JhengHei"/>
              <a:cs typeface="Microsoft JhengHei"/>
            </a:endParaRPr>
          </a:p>
        </p:txBody>
      </p:sp>
      <p:sp>
        <p:nvSpPr>
          <p:cNvPr id="30" name="object 3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220" y="859475"/>
            <a:ext cx="1005840" cy="1584960"/>
          </a:xfrm>
          <a:prstGeom prst="rect">
            <a:avLst/>
          </a:prstGeom>
        </p:spPr>
        <p:txBody>
          <a:bodyPr vert="horz" wrap="square" lIns="0" tIns="12065" rIns="0" bIns="0" rtlCol="0">
            <a:spAutoFit/>
          </a:bodyPr>
          <a:lstStyle/>
          <a:p>
            <a:pPr marL="12700" marR="5080">
              <a:lnSpc>
                <a:spcPct val="132900"/>
              </a:lnSpc>
              <a:spcBef>
                <a:spcPts val="95"/>
              </a:spcBef>
            </a:pPr>
            <a:r>
              <a:rPr sz="3850" spc="-25" dirty="0">
                <a:solidFill>
                  <a:srgbClr val="045560"/>
                </a:solidFill>
              </a:rPr>
              <a:t>科學證據</a:t>
            </a:r>
            <a:endParaRPr sz="3850"/>
          </a:p>
        </p:txBody>
      </p:sp>
      <p:graphicFrame>
        <p:nvGraphicFramePr>
          <p:cNvPr id="3" name="object 3"/>
          <p:cNvGraphicFramePr>
            <a:graphicFrameLocks noGrp="1"/>
          </p:cNvGraphicFramePr>
          <p:nvPr/>
        </p:nvGraphicFramePr>
        <p:xfrm>
          <a:off x="2329846" y="1709693"/>
          <a:ext cx="8145780" cy="4714875"/>
        </p:xfrm>
        <a:graphic>
          <a:graphicData uri="http://schemas.openxmlformats.org/drawingml/2006/table">
            <a:tbl>
              <a:tblPr firstRow="1" bandRow="1">
                <a:tableStyleId>{2D5ABB26-0587-4C30-8999-92F81FD0307C}</a:tableStyleId>
              </a:tblPr>
              <a:tblGrid>
                <a:gridCol w="1172210">
                  <a:extLst>
                    <a:ext uri="{9D8B030D-6E8A-4147-A177-3AD203B41FA5}">
                      <a16:colId xmlns:a16="http://schemas.microsoft.com/office/drawing/2014/main" val="20000"/>
                    </a:ext>
                  </a:extLst>
                </a:gridCol>
                <a:gridCol w="1452880">
                  <a:extLst>
                    <a:ext uri="{9D8B030D-6E8A-4147-A177-3AD203B41FA5}">
                      <a16:colId xmlns:a16="http://schemas.microsoft.com/office/drawing/2014/main" val="20001"/>
                    </a:ext>
                  </a:extLst>
                </a:gridCol>
                <a:gridCol w="1601469">
                  <a:extLst>
                    <a:ext uri="{9D8B030D-6E8A-4147-A177-3AD203B41FA5}">
                      <a16:colId xmlns:a16="http://schemas.microsoft.com/office/drawing/2014/main" val="20002"/>
                    </a:ext>
                  </a:extLst>
                </a:gridCol>
                <a:gridCol w="1212850">
                  <a:extLst>
                    <a:ext uri="{9D8B030D-6E8A-4147-A177-3AD203B41FA5}">
                      <a16:colId xmlns:a16="http://schemas.microsoft.com/office/drawing/2014/main" val="20003"/>
                    </a:ext>
                  </a:extLst>
                </a:gridCol>
                <a:gridCol w="1491615">
                  <a:extLst>
                    <a:ext uri="{9D8B030D-6E8A-4147-A177-3AD203B41FA5}">
                      <a16:colId xmlns:a16="http://schemas.microsoft.com/office/drawing/2014/main" val="20004"/>
                    </a:ext>
                  </a:extLst>
                </a:gridCol>
                <a:gridCol w="1205865">
                  <a:extLst>
                    <a:ext uri="{9D8B030D-6E8A-4147-A177-3AD203B41FA5}">
                      <a16:colId xmlns:a16="http://schemas.microsoft.com/office/drawing/2014/main" val="20005"/>
                    </a:ext>
                  </a:extLst>
                </a:gridCol>
              </a:tblGrid>
              <a:tr h="851535">
                <a:tc>
                  <a:txBody>
                    <a:bodyPr/>
                    <a:lstStyle/>
                    <a:p>
                      <a:pPr marL="288290" marR="280035" indent="36195">
                        <a:lnSpc>
                          <a:spcPct val="102800"/>
                        </a:lnSpc>
                        <a:spcBef>
                          <a:spcPts val="1585"/>
                        </a:spcBef>
                      </a:pPr>
                      <a:r>
                        <a:rPr sz="1450" b="1" spc="-10" dirty="0">
                          <a:solidFill>
                            <a:srgbClr val="252525"/>
                          </a:solidFill>
                          <a:latin typeface="Microsoft JhengHei"/>
                          <a:cs typeface="Microsoft JhengHei"/>
                        </a:rPr>
                        <a:t>Paper review</a:t>
                      </a:r>
                      <a:endParaRPr sz="1450">
                        <a:latin typeface="Microsoft JhengHei"/>
                        <a:cs typeface="Microsoft JhengHei"/>
                      </a:endParaRPr>
                    </a:p>
                  </a:txBody>
                  <a:tcPr marL="0" marR="0" marT="20129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solidFill>
                      <a:srgbClr val="D9EDE7"/>
                    </a:solidFill>
                  </a:tcPr>
                </a:tc>
                <a:tc>
                  <a:txBody>
                    <a:bodyPr/>
                    <a:lstStyle/>
                    <a:p>
                      <a:pPr>
                        <a:lnSpc>
                          <a:spcPct val="100000"/>
                        </a:lnSpc>
                        <a:spcBef>
                          <a:spcPts val="55"/>
                        </a:spcBef>
                      </a:pPr>
                      <a:endParaRPr sz="2150">
                        <a:latin typeface="Times New Roman"/>
                        <a:cs typeface="Times New Roman"/>
                      </a:endParaRPr>
                    </a:p>
                    <a:p>
                      <a:pPr marL="347980">
                        <a:lnSpc>
                          <a:spcPct val="100000"/>
                        </a:lnSpc>
                      </a:pPr>
                      <a:r>
                        <a:rPr sz="1450" b="1" dirty="0">
                          <a:solidFill>
                            <a:srgbClr val="252525"/>
                          </a:solidFill>
                          <a:latin typeface="Microsoft JhengHei"/>
                          <a:cs typeface="Microsoft JhengHei"/>
                        </a:rPr>
                        <a:t>收案地</a:t>
                      </a:r>
                      <a:r>
                        <a:rPr sz="1450" b="1" spc="-50" dirty="0">
                          <a:solidFill>
                            <a:srgbClr val="252525"/>
                          </a:solidFill>
                          <a:latin typeface="Microsoft JhengHei"/>
                          <a:cs typeface="Microsoft JhengHei"/>
                        </a:rPr>
                        <a:t>點</a:t>
                      </a:r>
                      <a:endParaRPr sz="1450">
                        <a:latin typeface="Microsoft JhengHei"/>
                        <a:cs typeface="Microsoft JhengHei"/>
                      </a:endParaRPr>
                    </a:p>
                  </a:txBody>
                  <a:tcPr marL="0" marR="0" marT="698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solidFill>
                      <a:srgbClr val="D9EDE7"/>
                    </a:solidFill>
                  </a:tcPr>
                </a:tc>
                <a:tc>
                  <a:txBody>
                    <a:bodyPr/>
                    <a:lstStyle/>
                    <a:p>
                      <a:pPr>
                        <a:lnSpc>
                          <a:spcPct val="100000"/>
                        </a:lnSpc>
                        <a:spcBef>
                          <a:spcPts val="55"/>
                        </a:spcBef>
                      </a:pPr>
                      <a:endParaRPr sz="2150">
                        <a:latin typeface="Times New Roman"/>
                        <a:cs typeface="Times New Roman"/>
                      </a:endParaRPr>
                    </a:p>
                    <a:p>
                      <a:pPr marL="421640">
                        <a:lnSpc>
                          <a:spcPct val="100000"/>
                        </a:lnSpc>
                      </a:pPr>
                      <a:r>
                        <a:rPr sz="1450" b="1" dirty="0">
                          <a:solidFill>
                            <a:srgbClr val="252525"/>
                          </a:solidFill>
                          <a:latin typeface="Microsoft JhengHei"/>
                          <a:cs typeface="Microsoft JhengHei"/>
                        </a:rPr>
                        <a:t>收案對</a:t>
                      </a:r>
                      <a:r>
                        <a:rPr sz="1450" b="1" spc="-50" dirty="0">
                          <a:solidFill>
                            <a:srgbClr val="252525"/>
                          </a:solidFill>
                          <a:latin typeface="Microsoft JhengHei"/>
                          <a:cs typeface="Microsoft JhengHei"/>
                        </a:rPr>
                        <a:t>象</a:t>
                      </a:r>
                      <a:endParaRPr sz="1450">
                        <a:latin typeface="Microsoft JhengHei"/>
                        <a:cs typeface="Microsoft JhengHei"/>
                      </a:endParaRPr>
                    </a:p>
                  </a:txBody>
                  <a:tcPr marL="0" marR="0" marT="698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solidFill>
                      <a:srgbClr val="D9EDE7"/>
                    </a:solidFill>
                  </a:tcPr>
                </a:tc>
                <a:tc>
                  <a:txBody>
                    <a:bodyPr/>
                    <a:lstStyle/>
                    <a:p>
                      <a:pPr>
                        <a:lnSpc>
                          <a:spcPct val="100000"/>
                        </a:lnSpc>
                        <a:spcBef>
                          <a:spcPts val="55"/>
                        </a:spcBef>
                      </a:pPr>
                      <a:endParaRPr sz="2150">
                        <a:latin typeface="Times New Roman"/>
                        <a:cs typeface="Times New Roman"/>
                      </a:endParaRPr>
                    </a:p>
                    <a:p>
                      <a:pPr marL="635" algn="ctr">
                        <a:lnSpc>
                          <a:spcPct val="100000"/>
                        </a:lnSpc>
                      </a:pPr>
                      <a:r>
                        <a:rPr sz="1450" b="1" dirty="0">
                          <a:solidFill>
                            <a:srgbClr val="252525"/>
                          </a:solidFill>
                          <a:latin typeface="Microsoft JhengHei"/>
                          <a:cs typeface="Microsoft JhengHei"/>
                        </a:rPr>
                        <a:t>研究設</a:t>
                      </a:r>
                      <a:r>
                        <a:rPr sz="1450" b="1" spc="-50" dirty="0">
                          <a:solidFill>
                            <a:srgbClr val="252525"/>
                          </a:solidFill>
                          <a:latin typeface="Microsoft JhengHei"/>
                          <a:cs typeface="Microsoft JhengHei"/>
                        </a:rPr>
                        <a:t>計</a:t>
                      </a:r>
                      <a:endParaRPr sz="1450">
                        <a:latin typeface="Microsoft JhengHei"/>
                        <a:cs typeface="Microsoft JhengHei"/>
                      </a:endParaRPr>
                    </a:p>
                  </a:txBody>
                  <a:tcPr marL="0" marR="0" marT="698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solidFill>
                      <a:srgbClr val="D9EDE7"/>
                    </a:solidFill>
                  </a:tcPr>
                </a:tc>
                <a:tc>
                  <a:txBody>
                    <a:bodyPr/>
                    <a:lstStyle/>
                    <a:p>
                      <a:pPr marL="300990" marR="97155" indent="-196850">
                        <a:lnSpc>
                          <a:spcPct val="102800"/>
                        </a:lnSpc>
                        <a:spcBef>
                          <a:spcPts val="1585"/>
                        </a:spcBef>
                      </a:pPr>
                      <a:r>
                        <a:rPr sz="1450" b="1" dirty="0">
                          <a:solidFill>
                            <a:srgbClr val="252525"/>
                          </a:solidFill>
                          <a:latin typeface="Microsoft JhengHei"/>
                          <a:cs typeface="Microsoft JhengHei"/>
                        </a:rPr>
                        <a:t>新感染HIV⼈</a:t>
                      </a:r>
                      <a:r>
                        <a:rPr sz="1450" b="1" spc="-50" dirty="0">
                          <a:solidFill>
                            <a:srgbClr val="252525"/>
                          </a:solidFill>
                          <a:latin typeface="Microsoft JhengHei"/>
                          <a:cs typeface="Microsoft JhengHei"/>
                        </a:rPr>
                        <a:t>數 </a:t>
                      </a:r>
                      <a:r>
                        <a:rPr sz="1450" b="1" dirty="0">
                          <a:solidFill>
                            <a:srgbClr val="252525"/>
                          </a:solidFill>
                          <a:latin typeface="Microsoft JhengHei"/>
                          <a:cs typeface="Microsoft JhengHei"/>
                        </a:rPr>
                        <a:t>(不分來源</a:t>
                      </a:r>
                      <a:r>
                        <a:rPr sz="1450" b="1" spc="-50" dirty="0">
                          <a:solidFill>
                            <a:srgbClr val="252525"/>
                          </a:solidFill>
                          <a:latin typeface="Microsoft JhengHei"/>
                          <a:cs typeface="Microsoft JhengHei"/>
                        </a:rPr>
                        <a:t>)</a:t>
                      </a:r>
                      <a:endParaRPr sz="1450">
                        <a:latin typeface="Microsoft JhengHei"/>
                        <a:cs typeface="Microsoft JhengHei"/>
                      </a:endParaRPr>
                    </a:p>
                  </a:txBody>
                  <a:tcPr marL="0" marR="0" marT="20129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solidFill>
                      <a:srgbClr val="D9EDE7"/>
                    </a:solidFill>
                  </a:tcPr>
                </a:tc>
                <a:tc>
                  <a:txBody>
                    <a:bodyPr/>
                    <a:lstStyle/>
                    <a:p>
                      <a:pPr marL="34925" marR="28575" algn="ctr">
                        <a:lnSpc>
                          <a:spcPct val="102800"/>
                        </a:lnSpc>
                        <a:spcBef>
                          <a:spcPts val="690"/>
                        </a:spcBef>
                      </a:pPr>
                      <a:r>
                        <a:rPr sz="1450" b="1" dirty="0">
                          <a:solidFill>
                            <a:srgbClr val="252525"/>
                          </a:solidFill>
                          <a:latin typeface="Microsoft JhengHei"/>
                          <a:cs typeface="Microsoft JhengHei"/>
                        </a:rPr>
                        <a:t>新感染者</a:t>
                      </a:r>
                      <a:r>
                        <a:rPr sz="1450" b="1" spc="-50" dirty="0">
                          <a:solidFill>
                            <a:srgbClr val="252525"/>
                          </a:solidFill>
                          <a:latin typeface="Microsoft JhengHei"/>
                          <a:cs typeface="Microsoft JhengHei"/>
                        </a:rPr>
                        <a:t>的</a:t>
                      </a:r>
                      <a:r>
                        <a:rPr sz="1450" b="1" spc="500" dirty="0">
                          <a:solidFill>
                            <a:srgbClr val="252525"/>
                          </a:solidFill>
                          <a:latin typeface="Microsoft JhengHei"/>
                          <a:cs typeface="Microsoft JhengHei"/>
                        </a:rPr>
                        <a:t> </a:t>
                      </a:r>
                      <a:r>
                        <a:rPr sz="1450" b="1" dirty="0">
                          <a:solidFill>
                            <a:srgbClr val="252525"/>
                          </a:solidFill>
                          <a:latin typeface="Microsoft JhengHei"/>
                          <a:cs typeface="Microsoft JhengHei"/>
                        </a:rPr>
                        <a:t>病毒株來自</a:t>
                      </a:r>
                      <a:r>
                        <a:rPr sz="1450" b="1" spc="-50" dirty="0">
                          <a:solidFill>
                            <a:srgbClr val="252525"/>
                          </a:solidFill>
                          <a:latin typeface="Microsoft JhengHei"/>
                          <a:cs typeface="Microsoft JhengHei"/>
                        </a:rPr>
                        <a:t>其 </a:t>
                      </a:r>
                      <a:r>
                        <a:rPr sz="1450" b="1" dirty="0">
                          <a:solidFill>
                            <a:srgbClr val="252525"/>
                          </a:solidFill>
                          <a:latin typeface="Microsoft JhengHei"/>
                          <a:cs typeface="Microsoft JhengHei"/>
                        </a:rPr>
                        <a:t>HIV陽性伴</a:t>
                      </a:r>
                      <a:r>
                        <a:rPr sz="1450" b="1" spc="-50" dirty="0">
                          <a:solidFill>
                            <a:srgbClr val="252525"/>
                          </a:solidFill>
                          <a:latin typeface="Microsoft JhengHei"/>
                          <a:cs typeface="Microsoft JhengHei"/>
                        </a:rPr>
                        <a:t>侶</a:t>
                      </a:r>
                      <a:endParaRPr sz="1450">
                        <a:latin typeface="Microsoft JhengHei"/>
                        <a:cs typeface="Microsoft JhengHei"/>
                      </a:endParaRPr>
                    </a:p>
                  </a:txBody>
                  <a:tcPr marL="0" marR="0" marT="87630" marB="0">
                    <a:lnL w="12700">
                      <a:solidFill>
                        <a:srgbClr val="A5A5A5"/>
                      </a:solidFill>
                      <a:prstDash val="solid"/>
                    </a:lnL>
                    <a:lnT w="12700">
                      <a:solidFill>
                        <a:srgbClr val="A5A5A5"/>
                      </a:solidFill>
                      <a:prstDash val="solid"/>
                    </a:lnT>
                    <a:lnB w="12700">
                      <a:solidFill>
                        <a:srgbClr val="A5A5A5"/>
                      </a:solidFill>
                      <a:prstDash val="solid"/>
                    </a:lnB>
                    <a:solidFill>
                      <a:srgbClr val="D9EDE7"/>
                    </a:solidFill>
                  </a:tcPr>
                </a:tc>
                <a:extLst>
                  <a:ext uri="{0D108BD9-81ED-4DB2-BD59-A6C34878D82A}">
                    <a16:rowId xmlns:a16="http://schemas.microsoft.com/office/drawing/2014/main" val="10000"/>
                  </a:ext>
                </a:extLst>
              </a:tr>
              <a:tr h="1546225">
                <a:tc>
                  <a:txBody>
                    <a:bodyPr/>
                    <a:lstStyle/>
                    <a:p>
                      <a:pPr>
                        <a:lnSpc>
                          <a:spcPct val="100000"/>
                        </a:lnSpc>
                      </a:pPr>
                      <a:endParaRPr sz="2000">
                        <a:latin typeface="Times New Roman"/>
                        <a:cs typeface="Times New Roman"/>
                      </a:endParaRPr>
                    </a:p>
                    <a:p>
                      <a:pPr>
                        <a:lnSpc>
                          <a:spcPct val="100000"/>
                        </a:lnSpc>
                        <a:spcBef>
                          <a:spcPts val="15"/>
                        </a:spcBef>
                      </a:pPr>
                      <a:endParaRPr sz="1750">
                        <a:latin typeface="Times New Roman"/>
                        <a:cs typeface="Times New Roman"/>
                      </a:endParaRPr>
                    </a:p>
                    <a:p>
                      <a:pPr marL="305435" marR="154940" indent="-142240">
                        <a:lnSpc>
                          <a:spcPct val="102800"/>
                        </a:lnSpc>
                      </a:pPr>
                      <a:r>
                        <a:rPr sz="1450" spc="-10" dirty="0">
                          <a:solidFill>
                            <a:srgbClr val="3F3F3F"/>
                          </a:solidFill>
                          <a:latin typeface="Microsoft JhengHei"/>
                          <a:cs typeface="Microsoft JhengHei"/>
                        </a:rPr>
                        <a:t>HPTN052 (2016)</a:t>
                      </a:r>
                      <a:endParaRPr sz="1450">
                        <a:latin typeface="Microsoft JhengHei"/>
                        <a:cs typeface="Microsoft JhengHei"/>
                      </a:endParaRPr>
                    </a:p>
                  </a:txBody>
                  <a:tcPr marL="0" marR="0" marT="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15"/>
                        </a:spcBef>
                      </a:pPr>
                      <a:endParaRPr sz="2100">
                        <a:latin typeface="Times New Roman"/>
                        <a:cs typeface="Times New Roman"/>
                      </a:endParaRPr>
                    </a:p>
                    <a:p>
                      <a:pPr marL="23495" marR="17780" algn="ctr">
                        <a:lnSpc>
                          <a:spcPct val="102299"/>
                        </a:lnSpc>
                      </a:pPr>
                      <a:r>
                        <a:rPr sz="1200" dirty="0">
                          <a:solidFill>
                            <a:srgbClr val="3F3F3F"/>
                          </a:solidFill>
                          <a:latin typeface="Microsoft JhengHei"/>
                          <a:cs typeface="Microsoft JhengHei"/>
                        </a:rPr>
                        <a:t>Malawi,</a:t>
                      </a:r>
                      <a:r>
                        <a:rPr sz="1200" spc="60" dirty="0">
                          <a:solidFill>
                            <a:srgbClr val="3F3F3F"/>
                          </a:solidFill>
                          <a:latin typeface="Microsoft JhengHei"/>
                          <a:cs typeface="Microsoft JhengHei"/>
                        </a:rPr>
                        <a:t> </a:t>
                      </a:r>
                      <a:r>
                        <a:rPr sz="1200" spc="-10" dirty="0">
                          <a:solidFill>
                            <a:srgbClr val="3F3F3F"/>
                          </a:solidFill>
                          <a:latin typeface="Microsoft JhengHei"/>
                          <a:cs typeface="Microsoft JhengHei"/>
                        </a:rPr>
                        <a:t>Zimbabwe, </a:t>
                      </a:r>
                      <a:r>
                        <a:rPr sz="1200" dirty="0">
                          <a:solidFill>
                            <a:srgbClr val="3F3F3F"/>
                          </a:solidFill>
                          <a:latin typeface="Microsoft JhengHei"/>
                          <a:cs typeface="Microsoft JhengHei"/>
                        </a:rPr>
                        <a:t>South</a:t>
                      </a:r>
                      <a:r>
                        <a:rPr sz="1200" spc="50" dirty="0">
                          <a:solidFill>
                            <a:srgbClr val="3F3F3F"/>
                          </a:solidFill>
                          <a:latin typeface="Microsoft JhengHei"/>
                          <a:cs typeface="Microsoft JhengHei"/>
                        </a:rPr>
                        <a:t> </a:t>
                      </a:r>
                      <a:r>
                        <a:rPr sz="1200" spc="-10" dirty="0">
                          <a:solidFill>
                            <a:srgbClr val="3F3F3F"/>
                          </a:solidFill>
                          <a:latin typeface="Microsoft JhengHei"/>
                          <a:cs typeface="Microsoft JhengHei"/>
                        </a:rPr>
                        <a:t>Africa, </a:t>
                      </a:r>
                      <a:r>
                        <a:rPr sz="1200" dirty="0">
                          <a:solidFill>
                            <a:srgbClr val="3F3F3F"/>
                          </a:solidFill>
                          <a:latin typeface="Microsoft JhengHei"/>
                          <a:cs typeface="Microsoft JhengHei"/>
                        </a:rPr>
                        <a:t>Botswana,</a:t>
                      </a:r>
                      <a:r>
                        <a:rPr sz="1200" spc="75" dirty="0">
                          <a:solidFill>
                            <a:srgbClr val="3F3F3F"/>
                          </a:solidFill>
                          <a:latin typeface="Microsoft JhengHei"/>
                          <a:cs typeface="Microsoft JhengHei"/>
                        </a:rPr>
                        <a:t> </a:t>
                      </a:r>
                      <a:r>
                        <a:rPr sz="1200" spc="-10" dirty="0">
                          <a:solidFill>
                            <a:srgbClr val="3F3F3F"/>
                          </a:solidFill>
                          <a:latin typeface="Microsoft JhengHei"/>
                          <a:cs typeface="Microsoft JhengHei"/>
                        </a:rPr>
                        <a:t>Kenya, </a:t>
                      </a:r>
                      <a:r>
                        <a:rPr sz="1200" dirty="0">
                          <a:solidFill>
                            <a:srgbClr val="3F3F3F"/>
                          </a:solidFill>
                          <a:latin typeface="Microsoft JhengHei"/>
                          <a:cs typeface="Microsoft JhengHei"/>
                        </a:rPr>
                        <a:t>Thailand,</a:t>
                      </a:r>
                      <a:r>
                        <a:rPr sz="1200" spc="90" dirty="0">
                          <a:solidFill>
                            <a:srgbClr val="3F3F3F"/>
                          </a:solidFill>
                          <a:latin typeface="Microsoft JhengHei"/>
                          <a:cs typeface="Microsoft JhengHei"/>
                        </a:rPr>
                        <a:t> </a:t>
                      </a:r>
                      <a:r>
                        <a:rPr sz="1200" spc="-10" dirty="0">
                          <a:solidFill>
                            <a:srgbClr val="3F3F3F"/>
                          </a:solidFill>
                          <a:latin typeface="Microsoft JhengHei"/>
                          <a:cs typeface="Microsoft JhengHei"/>
                        </a:rPr>
                        <a:t>India, </a:t>
                      </a:r>
                      <a:r>
                        <a:rPr sz="1200" dirty="0">
                          <a:solidFill>
                            <a:srgbClr val="3F3F3F"/>
                          </a:solidFill>
                          <a:latin typeface="Microsoft JhengHei"/>
                          <a:cs typeface="Microsoft JhengHei"/>
                        </a:rPr>
                        <a:t>Brazil,</a:t>
                      </a:r>
                      <a:r>
                        <a:rPr sz="1200" spc="30" dirty="0">
                          <a:solidFill>
                            <a:srgbClr val="3F3F3F"/>
                          </a:solidFill>
                          <a:latin typeface="Microsoft JhengHei"/>
                          <a:cs typeface="Microsoft JhengHei"/>
                        </a:rPr>
                        <a:t> </a:t>
                      </a:r>
                      <a:r>
                        <a:rPr sz="1200" dirty="0">
                          <a:solidFill>
                            <a:srgbClr val="3F3F3F"/>
                          </a:solidFill>
                          <a:latin typeface="Microsoft JhengHei"/>
                          <a:cs typeface="Microsoft JhengHei"/>
                        </a:rPr>
                        <a:t>and</a:t>
                      </a:r>
                      <a:r>
                        <a:rPr sz="1200" spc="35" dirty="0">
                          <a:solidFill>
                            <a:srgbClr val="3F3F3F"/>
                          </a:solidFill>
                          <a:latin typeface="Microsoft JhengHei"/>
                          <a:cs typeface="Microsoft JhengHei"/>
                        </a:rPr>
                        <a:t> </a:t>
                      </a:r>
                      <a:r>
                        <a:rPr sz="1200" dirty="0">
                          <a:solidFill>
                            <a:srgbClr val="3F3F3F"/>
                          </a:solidFill>
                          <a:latin typeface="Microsoft JhengHei"/>
                          <a:cs typeface="Microsoft JhengHei"/>
                        </a:rPr>
                        <a:t>the</a:t>
                      </a:r>
                      <a:r>
                        <a:rPr sz="1200" spc="40" dirty="0">
                          <a:solidFill>
                            <a:srgbClr val="3F3F3F"/>
                          </a:solidFill>
                          <a:latin typeface="Microsoft JhengHei"/>
                          <a:cs typeface="Microsoft JhengHei"/>
                        </a:rPr>
                        <a:t> </a:t>
                      </a:r>
                      <a:r>
                        <a:rPr sz="1200" spc="-25" dirty="0">
                          <a:solidFill>
                            <a:srgbClr val="3F3F3F"/>
                          </a:solidFill>
                          <a:latin typeface="Microsoft JhengHei"/>
                          <a:cs typeface="Microsoft JhengHei"/>
                        </a:rPr>
                        <a:t>US</a:t>
                      </a:r>
                      <a:endParaRPr sz="1200">
                        <a:latin typeface="Microsoft JhengHei"/>
                        <a:cs typeface="Microsoft JhengHei"/>
                      </a:endParaRPr>
                    </a:p>
                  </a:txBody>
                  <a:tcPr marL="0" marR="0" marT="190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20"/>
                        </a:spcBef>
                      </a:pPr>
                      <a:endParaRPr sz="2000">
                        <a:latin typeface="Times New Roman"/>
                        <a:cs typeface="Times New Roman"/>
                      </a:endParaRPr>
                    </a:p>
                    <a:p>
                      <a:pPr marL="635" algn="ctr">
                        <a:lnSpc>
                          <a:spcPct val="100000"/>
                        </a:lnSpc>
                        <a:spcBef>
                          <a:spcPts val="5"/>
                        </a:spcBef>
                      </a:pPr>
                      <a:r>
                        <a:rPr sz="1450" dirty="0">
                          <a:solidFill>
                            <a:srgbClr val="3F3F3F"/>
                          </a:solidFill>
                          <a:latin typeface="Microsoft JhengHei"/>
                          <a:cs typeface="Microsoft JhengHei"/>
                        </a:rPr>
                        <a:t>1,763</a:t>
                      </a:r>
                      <a:r>
                        <a:rPr sz="1450" spc="-50" dirty="0">
                          <a:solidFill>
                            <a:srgbClr val="3F3F3F"/>
                          </a:solidFill>
                          <a:latin typeface="Microsoft JhengHei"/>
                          <a:cs typeface="Microsoft JhengHei"/>
                        </a:rPr>
                        <a:t>對</a:t>
                      </a:r>
                      <a:endParaRPr sz="1450">
                        <a:latin typeface="Microsoft JhengHei"/>
                        <a:cs typeface="Microsoft JhengHei"/>
                      </a:endParaRPr>
                    </a:p>
                    <a:p>
                      <a:pPr algn="ctr">
                        <a:lnSpc>
                          <a:spcPct val="100000"/>
                        </a:lnSpc>
                        <a:spcBef>
                          <a:spcPts val="45"/>
                        </a:spcBef>
                      </a:pPr>
                      <a:r>
                        <a:rPr sz="1450" dirty="0">
                          <a:solidFill>
                            <a:srgbClr val="3F3F3F"/>
                          </a:solidFill>
                          <a:latin typeface="Microsoft JhengHei"/>
                          <a:cs typeface="Microsoft JhengHei"/>
                        </a:rPr>
                        <a:t>血清相異伴</a:t>
                      </a:r>
                      <a:r>
                        <a:rPr sz="1450" spc="-50" dirty="0">
                          <a:solidFill>
                            <a:srgbClr val="3F3F3F"/>
                          </a:solidFill>
                          <a:latin typeface="Microsoft JhengHei"/>
                          <a:cs typeface="Microsoft JhengHei"/>
                        </a:rPr>
                        <a:t>侶</a:t>
                      </a:r>
                      <a:endParaRPr sz="1450">
                        <a:latin typeface="Microsoft JhengHei"/>
                        <a:cs typeface="Microsoft JhengHei"/>
                      </a:endParaRPr>
                    </a:p>
                    <a:p>
                      <a:pPr algn="ctr">
                        <a:lnSpc>
                          <a:spcPct val="100000"/>
                        </a:lnSpc>
                        <a:spcBef>
                          <a:spcPts val="575"/>
                        </a:spcBef>
                      </a:pPr>
                      <a:r>
                        <a:rPr sz="1450" spc="-25" dirty="0">
                          <a:solidFill>
                            <a:srgbClr val="3F3F3F"/>
                          </a:solidFill>
                          <a:latin typeface="Microsoft JhengHei"/>
                          <a:cs typeface="Microsoft JhengHei"/>
                        </a:rPr>
                        <a:t>98%</a:t>
                      </a:r>
                      <a:endParaRPr sz="1450">
                        <a:latin typeface="Microsoft JhengHei"/>
                        <a:cs typeface="Microsoft JhengHei"/>
                      </a:endParaRPr>
                    </a:p>
                    <a:p>
                      <a:pPr algn="ctr">
                        <a:lnSpc>
                          <a:spcPct val="100000"/>
                        </a:lnSpc>
                        <a:spcBef>
                          <a:spcPts val="50"/>
                        </a:spcBef>
                      </a:pPr>
                      <a:r>
                        <a:rPr sz="1450" dirty="0">
                          <a:solidFill>
                            <a:srgbClr val="3F3F3F"/>
                          </a:solidFill>
                          <a:latin typeface="Microsoft JhengHei"/>
                          <a:cs typeface="Microsoft JhengHei"/>
                        </a:rPr>
                        <a:t>為異性戀伴</a:t>
                      </a:r>
                      <a:r>
                        <a:rPr sz="1450" spc="-50" dirty="0">
                          <a:solidFill>
                            <a:srgbClr val="3F3F3F"/>
                          </a:solidFill>
                          <a:latin typeface="Microsoft JhengHei"/>
                          <a:cs typeface="Microsoft JhengHei"/>
                        </a:rPr>
                        <a:t>侶</a:t>
                      </a:r>
                      <a:endParaRPr sz="1450">
                        <a:latin typeface="Microsoft JhengHei"/>
                        <a:cs typeface="Microsoft JhengHei"/>
                      </a:endParaRPr>
                    </a:p>
                  </a:txBody>
                  <a:tcPr marL="0" marR="0" marT="254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pPr>
                      <a:endParaRPr sz="2200">
                        <a:latin typeface="Times New Roman"/>
                        <a:cs typeface="Times New Roman"/>
                      </a:endParaRPr>
                    </a:p>
                    <a:p>
                      <a:pPr marL="39370" marR="31115" indent="-635" algn="ctr">
                        <a:lnSpc>
                          <a:spcPct val="102800"/>
                        </a:lnSpc>
                      </a:pPr>
                      <a:r>
                        <a:rPr sz="1450" dirty="0">
                          <a:solidFill>
                            <a:srgbClr val="3F3F3F"/>
                          </a:solidFill>
                          <a:latin typeface="Microsoft JhengHei"/>
                          <a:cs typeface="Microsoft JhengHei"/>
                        </a:rPr>
                        <a:t>HIV陽性伴</a:t>
                      </a:r>
                      <a:r>
                        <a:rPr sz="1450" spc="-50" dirty="0">
                          <a:solidFill>
                            <a:srgbClr val="3F3F3F"/>
                          </a:solidFill>
                          <a:latin typeface="Microsoft JhengHei"/>
                          <a:cs typeface="Microsoft JhengHei"/>
                        </a:rPr>
                        <a:t>侶</a:t>
                      </a:r>
                      <a:r>
                        <a:rPr sz="1450" dirty="0">
                          <a:solidFill>
                            <a:srgbClr val="3F3F3F"/>
                          </a:solidFill>
                          <a:latin typeface="Microsoft JhengHei"/>
                          <a:cs typeface="Microsoft JhengHei"/>
                        </a:rPr>
                        <a:t>隨機分派</a:t>
                      </a:r>
                      <a:r>
                        <a:rPr sz="1450" spc="-50" dirty="0">
                          <a:solidFill>
                            <a:srgbClr val="3F3F3F"/>
                          </a:solidFill>
                          <a:latin typeface="Microsoft JhengHei"/>
                          <a:cs typeface="Microsoft JhengHei"/>
                        </a:rPr>
                        <a:t>至</a:t>
                      </a:r>
                      <a:r>
                        <a:rPr sz="1450" spc="500" dirty="0">
                          <a:solidFill>
                            <a:srgbClr val="3F3F3F"/>
                          </a:solidFill>
                          <a:latin typeface="Microsoft JhengHei"/>
                          <a:cs typeface="Microsoft JhengHei"/>
                        </a:rPr>
                        <a:t> </a:t>
                      </a:r>
                      <a:r>
                        <a:rPr sz="1450" dirty="0">
                          <a:solidFill>
                            <a:srgbClr val="3F3F3F"/>
                          </a:solidFill>
                          <a:latin typeface="Microsoft JhengHei"/>
                          <a:cs typeface="Microsoft JhengHei"/>
                        </a:rPr>
                        <a:t>立即治療組</a:t>
                      </a:r>
                      <a:r>
                        <a:rPr sz="1450" spc="-50" dirty="0">
                          <a:solidFill>
                            <a:srgbClr val="3F3F3F"/>
                          </a:solidFill>
                          <a:latin typeface="Microsoft JhengHei"/>
                          <a:cs typeface="Microsoft JhengHei"/>
                        </a:rPr>
                        <a:t>或</a:t>
                      </a:r>
                      <a:r>
                        <a:rPr sz="1450" dirty="0">
                          <a:solidFill>
                            <a:srgbClr val="3F3F3F"/>
                          </a:solidFill>
                          <a:latin typeface="Microsoft JhengHei"/>
                          <a:cs typeface="Microsoft JhengHei"/>
                        </a:rPr>
                        <a:t>延遲治療</a:t>
                      </a:r>
                      <a:r>
                        <a:rPr sz="1450" spc="-50" dirty="0">
                          <a:solidFill>
                            <a:srgbClr val="3F3F3F"/>
                          </a:solidFill>
                          <a:latin typeface="Microsoft JhengHei"/>
                          <a:cs typeface="Microsoft JhengHei"/>
                        </a:rPr>
                        <a:t>組</a:t>
                      </a:r>
                      <a:endParaRPr sz="1450">
                        <a:latin typeface="Microsoft JhengHei"/>
                        <a:cs typeface="Microsoft JhengHei"/>
                      </a:endParaRPr>
                    </a:p>
                  </a:txBody>
                  <a:tcPr marL="0" marR="0" marT="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pPr>
                      <a:endParaRPr sz="2000">
                        <a:latin typeface="Times New Roman"/>
                        <a:cs typeface="Times New Roman"/>
                      </a:endParaRPr>
                    </a:p>
                    <a:p>
                      <a:pPr algn="ctr">
                        <a:lnSpc>
                          <a:spcPct val="100000"/>
                        </a:lnSpc>
                        <a:spcBef>
                          <a:spcPts val="1175"/>
                        </a:spcBef>
                      </a:pPr>
                      <a:r>
                        <a:rPr sz="1450" dirty="0">
                          <a:solidFill>
                            <a:srgbClr val="3F3F3F"/>
                          </a:solidFill>
                          <a:latin typeface="Microsoft JhengHei"/>
                          <a:cs typeface="Microsoft JhengHei"/>
                        </a:rPr>
                        <a:t>78位</a:t>
                      </a:r>
                      <a:r>
                        <a:rPr sz="1450" spc="-50" dirty="0">
                          <a:solidFill>
                            <a:srgbClr val="3F3F3F"/>
                          </a:solidFill>
                          <a:latin typeface="Microsoft JhengHei"/>
                          <a:cs typeface="Microsoft JhengHei"/>
                        </a:rPr>
                        <a:t>；</a:t>
                      </a:r>
                      <a:endParaRPr sz="1450">
                        <a:latin typeface="Microsoft JhengHei"/>
                        <a:cs typeface="Microsoft JhengHei"/>
                      </a:endParaRPr>
                    </a:p>
                    <a:p>
                      <a:pPr marL="46990" marR="39370" algn="ctr">
                        <a:lnSpc>
                          <a:spcPct val="102800"/>
                        </a:lnSpc>
                      </a:pPr>
                      <a:r>
                        <a:rPr sz="1450" dirty="0">
                          <a:solidFill>
                            <a:srgbClr val="3F3F3F"/>
                          </a:solidFill>
                          <a:latin typeface="Microsoft JhengHei"/>
                          <a:cs typeface="Microsoft JhengHei"/>
                        </a:rPr>
                        <a:t>立即治療組:19</a:t>
                      </a:r>
                      <a:r>
                        <a:rPr sz="1450" spc="-50" dirty="0">
                          <a:solidFill>
                            <a:srgbClr val="3F3F3F"/>
                          </a:solidFill>
                          <a:latin typeface="Microsoft JhengHei"/>
                          <a:cs typeface="Microsoft JhengHei"/>
                        </a:rPr>
                        <a:t>位</a:t>
                      </a:r>
                      <a:r>
                        <a:rPr sz="1450" dirty="0">
                          <a:solidFill>
                            <a:srgbClr val="3F3F3F"/>
                          </a:solidFill>
                          <a:latin typeface="Microsoft JhengHei"/>
                          <a:cs typeface="Microsoft JhengHei"/>
                        </a:rPr>
                        <a:t>延遲治療組:59</a:t>
                      </a:r>
                      <a:r>
                        <a:rPr sz="1450" spc="-50" dirty="0">
                          <a:solidFill>
                            <a:srgbClr val="3F3F3F"/>
                          </a:solidFill>
                          <a:latin typeface="Microsoft JhengHei"/>
                          <a:cs typeface="Microsoft JhengHei"/>
                        </a:rPr>
                        <a:t>位</a:t>
                      </a:r>
                      <a:endParaRPr sz="1450">
                        <a:latin typeface="Microsoft JhengHei"/>
                        <a:cs typeface="Microsoft JhengHei"/>
                      </a:endParaRPr>
                    </a:p>
                  </a:txBody>
                  <a:tcPr marL="0" marR="0" marT="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pPr>
                      <a:endParaRPr sz="2000">
                        <a:latin typeface="Times New Roman"/>
                        <a:cs typeface="Times New Roman"/>
                      </a:endParaRPr>
                    </a:p>
                    <a:p>
                      <a:pPr>
                        <a:lnSpc>
                          <a:spcPct val="100000"/>
                        </a:lnSpc>
                        <a:spcBef>
                          <a:spcPts val="35"/>
                        </a:spcBef>
                      </a:pPr>
                      <a:endParaRPr sz="2550">
                        <a:latin typeface="Times New Roman"/>
                        <a:cs typeface="Times New Roman"/>
                      </a:endParaRPr>
                    </a:p>
                    <a:p>
                      <a:pPr algn="ctr">
                        <a:lnSpc>
                          <a:spcPct val="100000"/>
                        </a:lnSpc>
                      </a:pPr>
                      <a:r>
                        <a:rPr sz="1450" b="1" dirty="0">
                          <a:solidFill>
                            <a:srgbClr val="3F3F3F"/>
                          </a:solidFill>
                          <a:latin typeface="Microsoft JhengHei"/>
                          <a:cs typeface="Microsoft JhengHei"/>
                        </a:rPr>
                        <a:t>0</a:t>
                      </a:r>
                      <a:r>
                        <a:rPr sz="1450" b="1" spc="-50" dirty="0">
                          <a:solidFill>
                            <a:srgbClr val="3F3F3F"/>
                          </a:solidFill>
                          <a:latin typeface="Microsoft JhengHei"/>
                          <a:cs typeface="Microsoft JhengHei"/>
                        </a:rPr>
                        <a:t>位</a:t>
                      </a:r>
                      <a:endParaRPr sz="1450">
                        <a:latin typeface="Microsoft JhengHei"/>
                        <a:cs typeface="Microsoft JhengHei"/>
                      </a:endParaRPr>
                    </a:p>
                  </a:txBody>
                  <a:tcPr marL="0" marR="0" marT="0" marB="0">
                    <a:lnL w="12700">
                      <a:solidFill>
                        <a:srgbClr val="A5A5A5"/>
                      </a:solidFill>
                      <a:prstDash val="solid"/>
                    </a:lnL>
                    <a:lnT w="12700">
                      <a:solidFill>
                        <a:srgbClr val="A5A5A5"/>
                      </a:solidFill>
                      <a:prstDash val="solid"/>
                    </a:lnT>
                    <a:lnB w="12700">
                      <a:solidFill>
                        <a:srgbClr val="A5A5A5"/>
                      </a:solidFill>
                      <a:prstDash val="solid"/>
                    </a:lnB>
                  </a:tcPr>
                </a:tc>
                <a:extLst>
                  <a:ext uri="{0D108BD9-81ED-4DB2-BD59-A6C34878D82A}">
                    <a16:rowId xmlns:a16="http://schemas.microsoft.com/office/drawing/2014/main" val="10001"/>
                  </a:ext>
                </a:extLst>
              </a:tr>
              <a:tr h="948690">
                <a:tc>
                  <a:txBody>
                    <a:bodyPr/>
                    <a:lstStyle/>
                    <a:p>
                      <a:pPr>
                        <a:lnSpc>
                          <a:spcPct val="100000"/>
                        </a:lnSpc>
                        <a:spcBef>
                          <a:spcPts val="10"/>
                        </a:spcBef>
                      </a:pPr>
                      <a:endParaRPr sz="1700">
                        <a:latin typeface="Times New Roman"/>
                        <a:cs typeface="Times New Roman"/>
                      </a:endParaRPr>
                    </a:p>
                    <a:p>
                      <a:pPr marL="305435" marR="200025" indent="-97790">
                        <a:lnSpc>
                          <a:spcPct val="102800"/>
                        </a:lnSpc>
                        <a:spcBef>
                          <a:spcPts val="5"/>
                        </a:spcBef>
                      </a:pPr>
                      <a:r>
                        <a:rPr sz="1450" spc="-10" dirty="0">
                          <a:solidFill>
                            <a:srgbClr val="3F3F3F"/>
                          </a:solidFill>
                          <a:latin typeface="Microsoft JhengHei"/>
                          <a:cs typeface="Microsoft JhengHei"/>
                        </a:rPr>
                        <a:t>Partner1 (2016)</a:t>
                      </a:r>
                      <a:endParaRPr sz="1450">
                        <a:latin typeface="Microsoft JhengHei"/>
                        <a:cs typeface="Microsoft JhengHei"/>
                      </a:endParaRPr>
                    </a:p>
                  </a:txBody>
                  <a:tcPr marL="0" marR="0" marT="127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45"/>
                        </a:spcBef>
                      </a:pPr>
                      <a:endParaRPr sz="1950">
                        <a:latin typeface="Times New Roman"/>
                        <a:cs typeface="Times New Roman"/>
                      </a:endParaRPr>
                    </a:p>
                    <a:p>
                      <a:pPr marL="385445" marR="257810" indent="-121285">
                        <a:lnSpc>
                          <a:spcPct val="102099"/>
                        </a:lnSpc>
                        <a:spcBef>
                          <a:spcPts val="5"/>
                        </a:spcBef>
                      </a:pPr>
                      <a:r>
                        <a:rPr sz="1200" dirty="0">
                          <a:solidFill>
                            <a:srgbClr val="3F3F3F"/>
                          </a:solidFill>
                          <a:latin typeface="Microsoft JhengHei"/>
                          <a:cs typeface="Microsoft JhengHei"/>
                        </a:rPr>
                        <a:t>14</a:t>
                      </a:r>
                      <a:r>
                        <a:rPr sz="1200" spc="35" dirty="0">
                          <a:solidFill>
                            <a:srgbClr val="3F3F3F"/>
                          </a:solidFill>
                          <a:latin typeface="Microsoft JhengHei"/>
                          <a:cs typeface="Microsoft JhengHei"/>
                        </a:rPr>
                        <a:t> </a:t>
                      </a:r>
                      <a:r>
                        <a:rPr sz="1200" spc="-10" dirty="0">
                          <a:solidFill>
                            <a:srgbClr val="3F3F3F"/>
                          </a:solidFill>
                          <a:latin typeface="Microsoft JhengHei"/>
                          <a:cs typeface="Microsoft JhengHei"/>
                        </a:rPr>
                        <a:t>European countries</a:t>
                      </a:r>
                      <a:endParaRPr sz="1200">
                        <a:latin typeface="Microsoft JhengHei"/>
                        <a:cs typeface="Microsoft JhengHei"/>
                      </a:endParaRPr>
                    </a:p>
                  </a:txBody>
                  <a:tcPr marL="0" marR="0" marT="571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5"/>
                        </a:spcBef>
                      </a:pPr>
                      <a:endParaRPr sz="1750">
                        <a:latin typeface="Times New Roman"/>
                        <a:cs typeface="Times New Roman"/>
                      </a:endParaRPr>
                    </a:p>
                    <a:p>
                      <a:pPr marL="67945">
                        <a:lnSpc>
                          <a:spcPct val="100000"/>
                        </a:lnSpc>
                      </a:pPr>
                      <a:r>
                        <a:rPr sz="1450" dirty="0">
                          <a:solidFill>
                            <a:srgbClr val="3F3F3F"/>
                          </a:solidFill>
                          <a:latin typeface="Microsoft JhengHei"/>
                          <a:cs typeface="Microsoft JhengHei"/>
                        </a:rPr>
                        <a:t>548對異性戀者</a:t>
                      </a:r>
                      <a:r>
                        <a:rPr sz="1450" spc="-50" dirty="0">
                          <a:solidFill>
                            <a:srgbClr val="3F3F3F"/>
                          </a:solidFill>
                          <a:latin typeface="Microsoft JhengHei"/>
                          <a:cs typeface="Microsoft JhengHei"/>
                        </a:rPr>
                        <a:t>和</a:t>
                      </a:r>
                      <a:endParaRPr sz="1450">
                        <a:latin typeface="Microsoft JhengHei"/>
                        <a:cs typeface="Microsoft JhengHei"/>
                      </a:endParaRPr>
                    </a:p>
                    <a:p>
                      <a:pPr marL="67945">
                        <a:lnSpc>
                          <a:spcPct val="100000"/>
                        </a:lnSpc>
                        <a:spcBef>
                          <a:spcPts val="45"/>
                        </a:spcBef>
                      </a:pPr>
                      <a:r>
                        <a:rPr sz="1450" dirty="0">
                          <a:solidFill>
                            <a:srgbClr val="3F3F3F"/>
                          </a:solidFill>
                          <a:latin typeface="Microsoft JhengHei"/>
                          <a:cs typeface="Microsoft JhengHei"/>
                        </a:rPr>
                        <a:t>340對男同性戀</a:t>
                      </a:r>
                      <a:r>
                        <a:rPr sz="1450" spc="-50" dirty="0">
                          <a:solidFill>
                            <a:srgbClr val="3F3F3F"/>
                          </a:solidFill>
                          <a:latin typeface="Microsoft JhengHei"/>
                          <a:cs typeface="Microsoft JhengHei"/>
                        </a:rPr>
                        <a:t>者</a:t>
                      </a:r>
                      <a:endParaRPr sz="1450">
                        <a:latin typeface="Microsoft JhengHei"/>
                        <a:cs typeface="Microsoft JhengHei"/>
                      </a:endParaRPr>
                    </a:p>
                  </a:txBody>
                  <a:tcPr marL="0" marR="0" marT="63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35"/>
                        </a:spcBef>
                      </a:pPr>
                      <a:endParaRPr sz="2500">
                        <a:latin typeface="Times New Roman"/>
                        <a:cs typeface="Times New Roman"/>
                      </a:endParaRPr>
                    </a:p>
                    <a:p>
                      <a:pPr marL="635" algn="ctr">
                        <a:lnSpc>
                          <a:spcPct val="100000"/>
                        </a:lnSpc>
                      </a:pPr>
                      <a:r>
                        <a:rPr sz="1450" dirty="0">
                          <a:solidFill>
                            <a:srgbClr val="3F3F3F"/>
                          </a:solidFill>
                          <a:latin typeface="Microsoft JhengHei"/>
                          <a:cs typeface="Microsoft JhengHei"/>
                        </a:rPr>
                        <a:t>觀察性研</a:t>
                      </a:r>
                      <a:r>
                        <a:rPr sz="1450" spc="-50" dirty="0">
                          <a:solidFill>
                            <a:srgbClr val="3F3F3F"/>
                          </a:solidFill>
                          <a:latin typeface="Microsoft JhengHei"/>
                          <a:cs typeface="Microsoft JhengHei"/>
                        </a:rPr>
                        <a:t>究</a:t>
                      </a:r>
                      <a:endParaRPr sz="1450">
                        <a:latin typeface="Microsoft JhengHei"/>
                        <a:cs typeface="Microsoft JhengHei"/>
                      </a:endParaRPr>
                    </a:p>
                  </a:txBody>
                  <a:tcPr marL="0" marR="0" marT="444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35"/>
                        </a:spcBef>
                      </a:pPr>
                      <a:endParaRPr sz="2500">
                        <a:latin typeface="Times New Roman"/>
                        <a:cs typeface="Times New Roman"/>
                      </a:endParaRPr>
                    </a:p>
                    <a:p>
                      <a:pPr algn="ctr">
                        <a:lnSpc>
                          <a:spcPct val="100000"/>
                        </a:lnSpc>
                      </a:pPr>
                      <a:r>
                        <a:rPr sz="1450" dirty="0">
                          <a:solidFill>
                            <a:srgbClr val="3F3F3F"/>
                          </a:solidFill>
                          <a:latin typeface="Microsoft JhengHei"/>
                          <a:cs typeface="Microsoft JhengHei"/>
                        </a:rPr>
                        <a:t>11</a:t>
                      </a:r>
                      <a:r>
                        <a:rPr sz="1450" spc="-50" dirty="0">
                          <a:solidFill>
                            <a:srgbClr val="3F3F3F"/>
                          </a:solidFill>
                          <a:latin typeface="Microsoft JhengHei"/>
                          <a:cs typeface="Microsoft JhengHei"/>
                        </a:rPr>
                        <a:t>位</a:t>
                      </a:r>
                      <a:endParaRPr sz="1450">
                        <a:latin typeface="Microsoft JhengHei"/>
                        <a:cs typeface="Microsoft JhengHei"/>
                      </a:endParaRPr>
                    </a:p>
                  </a:txBody>
                  <a:tcPr marL="0" marR="0" marT="444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35"/>
                        </a:spcBef>
                      </a:pPr>
                      <a:endParaRPr sz="2500">
                        <a:latin typeface="Times New Roman"/>
                        <a:cs typeface="Times New Roman"/>
                      </a:endParaRPr>
                    </a:p>
                    <a:p>
                      <a:pPr algn="ctr">
                        <a:lnSpc>
                          <a:spcPct val="100000"/>
                        </a:lnSpc>
                      </a:pPr>
                      <a:r>
                        <a:rPr sz="1450" b="1" dirty="0">
                          <a:solidFill>
                            <a:srgbClr val="3F3F3F"/>
                          </a:solidFill>
                          <a:latin typeface="Microsoft JhengHei"/>
                          <a:cs typeface="Microsoft JhengHei"/>
                        </a:rPr>
                        <a:t>0</a:t>
                      </a:r>
                      <a:r>
                        <a:rPr sz="1450" b="1" spc="-50" dirty="0">
                          <a:solidFill>
                            <a:srgbClr val="3F3F3F"/>
                          </a:solidFill>
                          <a:latin typeface="Microsoft JhengHei"/>
                          <a:cs typeface="Microsoft JhengHei"/>
                        </a:rPr>
                        <a:t>位</a:t>
                      </a:r>
                      <a:endParaRPr sz="1450">
                        <a:latin typeface="Microsoft JhengHei"/>
                        <a:cs typeface="Microsoft JhengHei"/>
                      </a:endParaRPr>
                    </a:p>
                  </a:txBody>
                  <a:tcPr marL="0" marR="0" marT="4445" marB="0">
                    <a:lnL w="12700">
                      <a:solidFill>
                        <a:srgbClr val="A5A5A5"/>
                      </a:solidFill>
                      <a:prstDash val="solid"/>
                    </a:lnL>
                    <a:lnT w="12700">
                      <a:solidFill>
                        <a:srgbClr val="A5A5A5"/>
                      </a:solidFill>
                      <a:prstDash val="solid"/>
                    </a:lnT>
                    <a:lnB w="12700">
                      <a:solidFill>
                        <a:srgbClr val="A5A5A5"/>
                      </a:solidFill>
                      <a:prstDash val="solid"/>
                    </a:lnB>
                  </a:tcPr>
                </a:tc>
                <a:extLst>
                  <a:ext uri="{0D108BD9-81ED-4DB2-BD59-A6C34878D82A}">
                    <a16:rowId xmlns:a16="http://schemas.microsoft.com/office/drawing/2014/main" val="10002"/>
                  </a:ext>
                </a:extLst>
              </a:tr>
              <a:tr h="684530">
                <a:tc>
                  <a:txBody>
                    <a:bodyPr/>
                    <a:lstStyle/>
                    <a:p>
                      <a:pPr marL="132080" marR="124460" algn="ctr">
                        <a:lnSpc>
                          <a:spcPct val="102800"/>
                        </a:lnSpc>
                        <a:spcBef>
                          <a:spcPts val="10"/>
                        </a:spcBef>
                      </a:pPr>
                      <a:r>
                        <a:rPr sz="1450" spc="-10" dirty="0">
                          <a:solidFill>
                            <a:srgbClr val="3F3F3F"/>
                          </a:solidFill>
                          <a:latin typeface="Microsoft JhengHei"/>
                          <a:cs typeface="Microsoft JhengHei"/>
                        </a:rPr>
                        <a:t>Opposites Attract (2018)</a:t>
                      </a:r>
                      <a:endParaRPr sz="1450">
                        <a:latin typeface="Microsoft JhengHei"/>
                        <a:cs typeface="Microsoft JhengHei"/>
                      </a:endParaRPr>
                    </a:p>
                  </a:txBody>
                  <a:tcPr marL="0" marR="0" marT="127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marL="527685" marR="26670" indent="-492759">
                        <a:lnSpc>
                          <a:spcPct val="102099"/>
                        </a:lnSpc>
                        <a:spcBef>
                          <a:spcPts val="1245"/>
                        </a:spcBef>
                      </a:pPr>
                      <a:r>
                        <a:rPr sz="1200" dirty="0">
                          <a:solidFill>
                            <a:srgbClr val="3F3F3F"/>
                          </a:solidFill>
                          <a:latin typeface="Microsoft JhengHei"/>
                          <a:cs typeface="Microsoft JhengHei"/>
                        </a:rPr>
                        <a:t>Australia,</a:t>
                      </a:r>
                      <a:r>
                        <a:rPr sz="1200" spc="60" dirty="0">
                          <a:solidFill>
                            <a:srgbClr val="3F3F3F"/>
                          </a:solidFill>
                          <a:latin typeface="Microsoft JhengHei"/>
                          <a:cs typeface="Microsoft JhengHei"/>
                        </a:rPr>
                        <a:t> </a:t>
                      </a:r>
                      <a:r>
                        <a:rPr sz="1200" spc="-10" dirty="0">
                          <a:solidFill>
                            <a:srgbClr val="3F3F3F"/>
                          </a:solidFill>
                          <a:latin typeface="Microsoft JhengHei"/>
                          <a:cs typeface="Microsoft JhengHei"/>
                        </a:rPr>
                        <a:t>Thailand, Brazil</a:t>
                      </a:r>
                      <a:endParaRPr sz="1200">
                        <a:latin typeface="Microsoft JhengHei"/>
                        <a:cs typeface="Microsoft JhengHei"/>
                      </a:endParaRPr>
                    </a:p>
                  </a:txBody>
                  <a:tcPr marL="0" marR="0" marT="15811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gn="ctr">
                        <a:lnSpc>
                          <a:spcPct val="100000"/>
                        </a:lnSpc>
                        <a:spcBef>
                          <a:spcPts val="980"/>
                        </a:spcBef>
                      </a:pPr>
                      <a:r>
                        <a:rPr sz="1450" dirty="0">
                          <a:solidFill>
                            <a:srgbClr val="3F3F3F"/>
                          </a:solidFill>
                          <a:latin typeface="Microsoft JhengHei"/>
                          <a:cs typeface="Microsoft JhengHei"/>
                        </a:rPr>
                        <a:t>343</a:t>
                      </a:r>
                      <a:r>
                        <a:rPr sz="1450" spc="-50" dirty="0">
                          <a:solidFill>
                            <a:srgbClr val="3F3F3F"/>
                          </a:solidFill>
                          <a:latin typeface="Microsoft JhengHei"/>
                          <a:cs typeface="Microsoft JhengHei"/>
                        </a:rPr>
                        <a:t>對</a:t>
                      </a:r>
                      <a:endParaRPr sz="1450">
                        <a:latin typeface="Microsoft JhengHei"/>
                        <a:cs typeface="Microsoft JhengHei"/>
                      </a:endParaRPr>
                    </a:p>
                    <a:p>
                      <a:pPr algn="ctr">
                        <a:lnSpc>
                          <a:spcPct val="100000"/>
                        </a:lnSpc>
                        <a:spcBef>
                          <a:spcPts val="45"/>
                        </a:spcBef>
                      </a:pPr>
                      <a:r>
                        <a:rPr sz="1450" dirty="0">
                          <a:solidFill>
                            <a:srgbClr val="3F3F3F"/>
                          </a:solidFill>
                          <a:latin typeface="Microsoft JhengHei"/>
                          <a:cs typeface="Microsoft JhengHei"/>
                        </a:rPr>
                        <a:t>男同性戀</a:t>
                      </a:r>
                      <a:r>
                        <a:rPr sz="1450" spc="-50" dirty="0">
                          <a:solidFill>
                            <a:srgbClr val="3F3F3F"/>
                          </a:solidFill>
                          <a:latin typeface="Microsoft JhengHei"/>
                          <a:cs typeface="Microsoft JhengHei"/>
                        </a:rPr>
                        <a:t>者</a:t>
                      </a:r>
                      <a:endParaRPr sz="1450">
                        <a:latin typeface="Microsoft JhengHei"/>
                        <a:cs typeface="Microsoft JhengHei"/>
                      </a:endParaRPr>
                    </a:p>
                  </a:txBody>
                  <a:tcPr marL="0" marR="0" marT="12446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30"/>
                        </a:spcBef>
                      </a:pPr>
                      <a:endParaRPr sz="1600">
                        <a:latin typeface="Times New Roman"/>
                        <a:cs typeface="Times New Roman"/>
                      </a:endParaRPr>
                    </a:p>
                    <a:p>
                      <a:pPr marL="635" algn="ctr">
                        <a:lnSpc>
                          <a:spcPct val="100000"/>
                        </a:lnSpc>
                        <a:spcBef>
                          <a:spcPts val="5"/>
                        </a:spcBef>
                      </a:pPr>
                      <a:r>
                        <a:rPr sz="1450" dirty="0">
                          <a:solidFill>
                            <a:srgbClr val="3F3F3F"/>
                          </a:solidFill>
                          <a:latin typeface="Microsoft JhengHei"/>
                          <a:cs typeface="Microsoft JhengHei"/>
                        </a:rPr>
                        <a:t>觀察性研</a:t>
                      </a:r>
                      <a:r>
                        <a:rPr sz="1450" spc="-50" dirty="0">
                          <a:solidFill>
                            <a:srgbClr val="3F3F3F"/>
                          </a:solidFill>
                          <a:latin typeface="Microsoft JhengHei"/>
                          <a:cs typeface="Microsoft JhengHei"/>
                        </a:rPr>
                        <a:t>究</a:t>
                      </a:r>
                      <a:endParaRPr sz="1450">
                        <a:latin typeface="Microsoft JhengHei"/>
                        <a:cs typeface="Microsoft JhengHei"/>
                      </a:endParaRPr>
                    </a:p>
                  </a:txBody>
                  <a:tcPr marL="0" marR="0" marT="381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30"/>
                        </a:spcBef>
                      </a:pPr>
                      <a:endParaRPr sz="1600">
                        <a:latin typeface="Times New Roman"/>
                        <a:cs typeface="Times New Roman"/>
                      </a:endParaRPr>
                    </a:p>
                    <a:p>
                      <a:pPr algn="ctr">
                        <a:lnSpc>
                          <a:spcPct val="100000"/>
                        </a:lnSpc>
                        <a:spcBef>
                          <a:spcPts val="5"/>
                        </a:spcBef>
                      </a:pPr>
                      <a:r>
                        <a:rPr sz="1450" dirty="0">
                          <a:solidFill>
                            <a:srgbClr val="3F3F3F"/>
                          </a:solidFill>
                          <a:latin typeface="Microsoft JhengHei"/>
                          <a:cs typeface="Microsoft JhengHei"/>
                        </a:rPr>
                        <a:t>15</a:t>
                      </a:r>
                      <a:r>
                        <a:rPr sz="1450" spc="-50" dirty="0">
                          <a:solidFill>
                            <a:srgbClr val="3F3F3F"/>
                          </a:solidFill>
                          <a:latin typeface="Microsoft JhengHei"/>
                          <a:cs typeface="Microsoft JhengHei"/>
                        </a:rPr>
                        <a:t>位</a:t>
                      </a:r>
                      <a:endParaRPr sz="1450">
                        <a:latin typeface="Microsoft JhengHei"/>
                        <a:cs typeface="Microsoft JhengHei"/>
                      </a:endParaRPr>
                    </a:p>
                  </a:txBody>
                  <a:tcPr marL="0" marR="0" marT="3810"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30"/>
                        </a:spcBef>
                      </a:pPr>
                      <a:endParaRPr sz="1600">
                        <a:latin typeface="Times New Roman"/>
                        <a:cs typeface="Times New Roman"/>
                      </a:endParaRPr>
                    </a:p>
                    <a:p>
                      <a:pPr algn="ctr">
                        <a:lnSpc>
                          <a:spcPct val="100000"/>
                        </a:lnSpc>
                        <a:spcBef>
                          <a:spcPts val="5"/>
                        </a:spcBef>
                      </a:pPr>
                      <a:r>
                        <a:rPr sz="1450" b="1" dirty="0">
                          <a:solidFill>
                            <a:srgbClr val="3F3F3F"/>
                          </a:solidFill>
                          <a:latin typeface="Microsoft JhengHei"/>
                          <a:cs typeface="Microsoft JhengHei"/>
                        </a:rPr>
                        <a:t>0</a:t>
                      </a:r>
                      <a:r>
                        <a:rPr sz="1450" b="1" spc="-50" dirty="0">
                          <a:solidFill>
                            <a:srgbClr val="3F3F3F"/>
                          </a:solidFill>
                          <a:latin typeface="Microsoft JhengHei"/>
                          <a:cs typeface="Microsoft JhengHei"/>
                        </a:rPr>
                        <a:t>位</a:t>
                      </a:r>
                      <a:endParaRPr sz="1450">
                        <a:latin typeface="Microsoft JhengHei"/>
                        <a:cs typeface="Microsoft JhengHei"/>
                      </a:endParaRPr>
                    </a:p>
                  </a:txBody>
                  <a:tcPr marL="0" marR="0" marT="3810" marB="0">
                    <a:lnL w="12700">
                      <a:solidFill>
                        <a:srgbClr val="A5A5A5"/>
                      </a:solidFill>
                      <a:prstDash val="solid"/>
                    </a:lnL>
                    <a:lnT w="12700">
                      <a:solidFill>
                        <a:srgbClr val="A5A5A5"/>
                      </a:solidFill>
                      <a:prstDash val="solid"/>
                    </a:lnT>
                    <a:lnB w="12700">
                      <a:solidFill>
                        <a:srgbClr val="A5A5A5"/>
                      </a:solidFill>
                      <a:prstDash val="solid"/>
                    </a:lnB>
                  </a:tcPr>
                </a:tc>
                <a:extLst>
                  <a:ext uri="{0D108BD9-81ED-4DB2-BD59-A6C34878D82A}">
                    <a16:rowId xmlns:a16="http://schemas.microsoft.com/office/drawing/2014/main" val="10003"/>
                  </a:ext>
                </a:extLst>
              </a:tr>
              <a:tr h="683895">
                <a:tc>
                  <a:txBody>
                    <a:bodyPr/>
                    <a:lstStyle/>
                    <a:p>
                      <a:pPr marL="305435" marR="200660" indent="-97790">
                        <a:lnSpc>
                          <a:spcPct val="102800"/>
                        </a:lnSpc>
                        <a:spcBef>
                          <a:spcPts val="925"/>
                        </a:spcBef>
                      </a:pPr>
                      <a:r>
                        <a:rPr sz="1450" spc="-10" dirty="0">
                          <a:solidFill>
                            <a:srgbClr val="3F3F3F"/>
                          </a:solidFill>
                          <a:latin typeface="Microsoft JhengHei"/>
                          <a:cs typeface="Microsoft JhengHei"/>
                        </a:rPr>
                        <a:t>Partner2 (2019)</a:t>
                      </a:r>
                      <a:endParaRPr sz="1450">
                        <a:latin typeface="Microsoft JhengHei"/>
                        <a:cs typeface="Microsoft JhengHei"/>
                      </a:endParaRPr>
                    </a:p>
                  </a:txBody>
                  <a:tcPr marL="0" marR="0" marT="11747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marL="385445" marR="257810" indent="-121285">
                        <a:lnSpc>
                          <a:spcPct val="102099"/>
                        </a:lnSpc>
                        <a:spcBef>
                          <a:spcPts val="1245"/>
                        </a:spcBef>
                      </a:pPr>
                      <a:r>
                        <a:rPr sz="1200" dirty="0">
                          <a:solidFill>
                            <a:srgbClr val="3F3F3F"/>
                          </a:solidFill>
                          <a:latin typeface="Microsoft JhengHei"/>
                          <a:cs typeface="Microsoft JhengHei"/>
                        </a:rPr>
                        <a:t>14</a:t>
                      </a:r>
                      <a:r>
                        <a:rPr sz="1200" spc="35" dirty="0">
                          <a:solidFill>
                            <a:srgbClr val="3F3F3F"/>
                          </a:solidFill>
                          <a:latin typeface="Microsoft JhengHei"/>
                          <a:cs typeface="Microsoft JhengHei"/>
                        </a:rPr>
                        <a:t> </a:t>
                      </a:r>
                      <a:r>
                        <a:rPr sz="1200" spc="-10" dirty="0">
                          <a:solidFill>
                            <a:srgbClr val="3F3F3F"/>
                          </a:solidFill>
                          <a:latin typeface="Microsoft JhengHei"/>
                          <a:cs typeface="Microsoft JhengHei"/>
                        </a:rPr>
                        <a:t>European countries</a:t>
                      </a:r>
                      <a:endParaRPr sz="1200">
                        <a:latin typeface="Microsoft JhengHei"/>
                        <a:cs typeface="Microsoft JhengHei"/>
                      </a:endParaRPr>
                    </a:p>
                  </a:txBody>
                  <a:tcPr marL="0" marR="0" marT="15811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gn="ctr">
                        <a:lnSpc>
                          <a:spcPct val="100000"/>
                        </a:lnSpc>
                        <a:spcBef>
                          <a:spcPts val="969"/>
                        </a:spcBef>
                      </a:pPr>
                      <a:r>
                        <a:rPr sz="1450" dirty="0">
                          <a:solidFill>
                            <a:srgbClr val="3F3F3F"/>
                          </a:solidFill>
                          <a:latin typeface="Microsoft JhengHei"/>
                          <a:cs typeface="Microsoft JhengHei"/>
                        </a:rPr>
                        <a:t>782</a:t>
                      </a:r>
                      <a:r>
                        <a:rPr sz="1450" spc="-50" dirty="0">
                          <a:solidFill>
                            <a:srgbClr val="3F3F3F"/>
                          </a:solidFill>
                          <a:latin typeface="Microsoft JhengHei"/>
                          <a:cs typeface="Microsoft JhengHei"/>
                        </a:rPr>
                        <a:t>對</a:t>
                      </a:r>
                      <a:endParaRPr sz="1450">
                        <a:latin typeface="Microsoft JhengHei"/>
                        <a:cs typeface="Microsoft JhengHei"/>
                      </a:endParaRPr>
                    </a:p>
                    <a:p>
                      <a:pPr algn="ctr">
                        <a:lnSpc>
                          <a:spcPct val="100000"/>
                        </a:lnSpc>
                        <a:spcBef>
                          <a:spcPts val="50"/>
                        </a:spcBef>
                      </a:pPr>
                      <a:r>
                        <a:rPr sz="1450" dirty="0">
                          <a:solidFill>
                            <a:srgbClr val="3F3F3F"/>
                          </a:solidFill>
                          <a:latin typeface="Microsoft JhengHei"/>
                          <a:cs typeface="Microsoft JhengHei"/>
                        </a:rPr>
                        <a:t>男同性戀</a:t>
                      </a:r>
                      <a:r>
                        <a:rPr sz="1450" spc="-50" dirty="0">
                          <a:solidFill>
                            <a:srgbClr val="3F3F3F"/>
                          </a:solidFill>
                          <a:latin typeface="Microsoft JhengHei"/>
                          <a:cs typeface="Microsoft JhengHei"/>
                        </a:rPr>
                        <a:t>者</a:t>
                      </a:r>
                      <a:endParaRPr sz="1450">
                        <a:latin typeface="Microsoft JhengHei"/>
                        <a:cs typeface="Microsoft JhengHei"/>
                      </a:endParaRPr>
                    </a:p>
                  </a:txBody>
                  <a:tcPr marL="0" marR="0" marT="123189"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25"/>
                        </a:spcBef>
                      </a:pPr>
                      <a:endParaRPr sz="1600">
                        <a:latin typeface="Times New Roman"/>
                        <a:cs typeface="Times New Roman"/>
                      </a:endParaRPr>
                    </a:p>
                    <a:p>
                      <a:pPr marL="635" algn="ctr">
                        <a:lnSpc>
                          <a:spcPct val="100000"/>
                        </a:lnSpc>
                      </a:pPr>
                      <a:r>
                        <a:rPr sz="1450" dirty="0">
                          <a:solidFill>
                            <a:srgbClr val="3F3F3F"/>
                          </a:solidFill>
                          <a:latin typeface="Microsoft JhengHei"/>
                          <a:cs typeface="Microsoft JhengHei"/>
                        </a:rPr>
                        <a:t>觀察性研</a:t>
                      </a:r>
                      <a:r>
                        <a:rPr sz="1450" spc="-50" dirty="0">
                          <a:solidFill>
                            <a:srgbClr val="3F3F3F"/>
                          </a:solidFill>
                          <a:latin typeface="Microsoft JhengHei"/>
                          <a:cs typeface="Microsoft JhengHei"/>
                        </a:rPr>
                        <a:t>究</a:t>
                      </a:r>
                      <a:endParaRPr sz="1450">
                        <a:latin typeface="Microsoft JhengHei"/>
                        <a:cs typeface="Microsoft JhengHei"/>
                      </a:endParaRPr>
                    </a:p>
                  </a:txBody>
                  <a:tcPr marL="0" marR="0" marT="317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25"/>
                        </a:spcBef>
                      </a:pPr>
                      <a:endParaRPr sz="1600">
                        <a:latin typeface="Times New Roman"/>
                        <a:cs typeface="Times New Roman"/>
                      </a:endParaRPr>
                    </a:p>
                    <a:p>
                      <a:pPr algn="ctr">
                        <a:lnSpc>
                          <a:spcPct val="100000"/>
                        </a:lnSpc>
                      </a:pPr>
                      <a:r>
                        <a:rPr sz="1450" dirty="0">
                          <a:solidFill>
                            <a:srgbClr val="3F3F3F"/>
                          </a:solidFill>
                          <a:latin typeface="Microsoft JhengHei"/>
                          <a:cs typeface="Microsoft JhengHei"/>
                        </a:rPr>
                        <a:t>3</a:t>
                      </a:r>
                      <a:r>
                        <a:rPr sz="1450" spc="-50" dirty="0">
                          <a:solidFill>
                            <a:srgbClr val="3F3F3F"/>
                          </a:solidFill>
                          <a:latin typeface="Microsoft JhengHei"/>
                          <a:cs typeface="Microsoft JhengHei"/>
                        </a:rPr>
                        <a:t>位</a:t>
                      </a:r>
                      <a:endParaRPr sz="1450">
                        <a:latin typeface="Microsoft JhengHei"/>
                        <a:cs typeface="Microsoft JhengHei"/>
                      </a:endParaRPr>
                    </a:p>
                  </a:txBody>
                  <a:tcPr marL="0" marR="0" marT="3175" marB="0">
                    <a:lnL w="12700">
                      <a:solidFill>
                        <a:srgbClr val="A5A5A5"/>
                      </a:solidFill>
                      <a:prstDash val="solid"/>
                    </a:lnL>
                    <a:lnR w="12700">
                      <a:solidFill>
                        <a:srgbClr val="A5A5A5"/>
                      </a:solidFill>
                      <a:prstDash val="solid"/>
                    </a:lnR>
                    <a:lnT w="12700">
                      <a:solidFill>
                        <a:srgbClr val="A5A5A5"/>
                      </a:solidFill>
                      <a:prstDash val="solid"/>
                    </a:lnT>
                    <a:lnB w="12700">
                      <a:solidFill>
                        <a:srgbClr val="A5A5A5"/>
                      </a:solidFill>
                      <a:prstDash val="solid"/>
                    </a:lnB>
                  </a:tcPr>
                </a:tc>
                <a:tc>
                  <a:txBody>
                    <a:bodyPr/>
                    <a:lstStyle/>
                    <a:p>
                      <a:pPr>
                        <a:lnSpc>
                          <a:spcPct val="100000"/>
                        </a:lnSpc>
                        <a:spcBef>
                          <a:spcPts val="25"/>
                        </a:spcBef>
                      </a:pPr>
                      <a:endParaRPr sz="1600">
                        <a:latin typeface="Times New Roman"/>
                        <a:cs typeface="Times New Roman"/>
                      </a:endParaRPr>
                    </a:p>
                    <a:p>
                      <a:pPr algn="ctr">
                        <a:lnSpc>
                          <a:spcPct val="100000"/>
                        </a:lnSpc>
                      </a:pPr>
                      <a:r>
                        <a:rPr sz="1450" b="1" dirty="0">
                          <a:solidFill>
                            <a:srgbClr val="3F3F3F"/>
                          </a:solidFill>
                          <a:latin typeface="Microsoft JhengHei"/>
                          <a:cs typeface="Microsoft JhengHei"/>
                        </a:rPr>
                        <a:t>0</a:t>
                      </a:r>
                      <a:r>
                        <a:rPr sz="1450" b="1" spc="-50" dirty="0">
                          <a:solidFill>
                            <a:srgbClr val="3F3F3F"/>
                          </a:solidFill>
                          <a:latin typeface="Microsoft JhengHei"/>
                          <a:cs typeface="Microsoft JhengHei"/>
                        </a:rPr>
                        <a:t>位</a:t>
                      </a:r>
                      <a:endParaRPr sz="1450">
                        <a:latin typeface="Microsoft JhengHei"/>
                        <a:cs typeface="Microsoft JhengHei"/>
                      </a:endParaRPr>
                    </a:p>
                  </a:txBody>
                  <a:tcPr marL="0" marR="0" marT="3175" marB="0">
                    <a:lnL w="12700">
                      <a:solidFill>
                        <a:srgbClr val="A5A5A5"/>
                      </a:solidFill>
                      <a:prstDash val="solid"/>
                    </a:lnL>
                    <a:lnT w="12700">
                      <a:solidFill>
                        <a:srgbClr val="A5A5A5"/>
                      </a:solidFill>
                      <a:prstDash val="solid"/>
                    </a:lnT>
                    <a:lnB w="12700">
                      <a:solidFill>
                        <a:srgbClr val="A5A5A5"/>
                      </a:solidFill>
                      <a:prstDash val="solid"/>
                    </a:lnB>
                  </a:tcPr>
                </a:tc>
                <a:extLst>
                  <a:ext uri="{0D108BD9-81ED-4DB2-BD59-A6C34878D82A}">
                    <a16:rowId xmlns:a16="http://schemas.microsoft.com/office/drawing/2014/main" val="10004"/>
                  </a:ext>
                </a:extLst>
              </a:tr>
            </a:tbl>
          </a:graphicData>
        </a:graphic>
      </p:graphicFrame>
      <p:sp>
        <p:nvSpPr>
          <p:cNvPr id="4" name="object 4"/>
          <p:cNvSpPr/>
          <p:nvPr/>
        </p:nvSpPr>
        <p:spPr>
          <a:xfrm>
            <a:off x="9242945" y="1696973"/>
            <a:ext cx="1278255" cy="4753610"/>
          </a:xfrm>
          <a:custGeom>
            <a:avLst/>
            <a:gdLst/>
            <a:ahLst/>
            <a:cxnLst/>
            <a:rect l="l" t="t" r="r" b="b"/>
            <a:pathLst>
              <a:path w="1278254" h="4753610">
                <a:moveTo>
                  <a:pt x="1277874" y="4753356"/>
                </a:moveTo>
                <a:lnTo>
                  <a:pt x="1277874" y="0"/>
                </a:lnTo>
                <a:lnTo>
                  <a:pt x="0" y="0"/>
                </a:lnTo>
                <a:lnTo>
                  <a:pt x="0" y="4753356"/>
                </a:lnTo>
                <a:lnTo>
                  <a:pt x="18275" y="4753356"/>
                </a:lnTo>
                <a:lnTo>
                  <a:pt x="18275" y="35813"/>
                </a:lnTo>
                <a:lnTo>
                  <a:pt x="35801" y="18287"/>
                </a:lnTo>
                <a:lnTo>
                  <a:pt x="35801" y="35813"/>
                </a:lnTo>
                <a:lnTo>
                  <a:pt x="1241297" y="35813"/>
                </a:lnTo>
                <a:lnTo>
                  <a:pt x="1241297" y="18287"/>
                </a:lnTo>
                <a:lnTo>
                  <a:pt x="1259585" y="35813"/>
                </a:lnTo>
                <a:lnTo>
                  <a:pt x="1259585" y="4753356"/>
                </a:lnTo>
                <a:lnTo>
                  <a:pt x="1277874" y="4753356"/>
                </a:lnTo>
                <a:close/>
              </a:path>
              <a:path w="1278254" h="4753610">
                <a:moveTo>
                  <a:pt x="35801" y="35813"/>
                </a:moveTo>
                <a:lnTo>
                  <a:pt x="35801" y="18287"/>
                </a:lnTo>
                <a:lnTo>
                  <a:pt x="18275" y="35813"/>
                </a:lnTo>
                <a:lnTo>
                  <a:pt x="35801" y="35813"/>
                </a:lnTo>
                <a:close/>
              </a:path>
              <a:path w="1278254" h="4753610">
                <a:moveTo>
                  <a:pt x="35801" y="4716780"/>
                </a:moveTo>
                <a:lnTo>
                  <a:pt x="35801" y="35813"/>
                </a:lnTo>
                <a:lnTo>
                  <a:pt x="18275" y="35813"/>
                </a:lnTo>
                <a:lnTo>
                  <a:pt x="18275" y="4716780"/>
                </a:lnTo>
                <a:lnTo>
                  <a:pt x="35801" y="4716780"/>
                </a:lnTo>
                <a:close/>
              </a:path>
              <a:path w="1278254" h="4753610">
                <a:moveTo>
                  <a:pt x="1259585" y="4716780"/>
                </a:moveTo>
                <a:lnTo>
                  <a:pt x="18275" y="4716780"/>
                </a:lnTo>
                <a:lnTo>
                  <a:pt x="35801" y="4735068"/>
                </a:lnTo>
                <a:lnTo>
                  <a:pt x="35801" y="4753356"/>
                </a:lnTo>
                <a:lnTo>
                  <a:pt x="1241297" y="4753356"/>
                </a:lnTo>
                <a:lnTo>
                  <a:pt x="1241297" y="4735068"/>
                </a:lnTo>
                <a:lnTo>
                  <a:pt x="1259585" y="4716780"/>
                </a:lnTo>
                <a:close/>
              </a:path>
              <a:path w="1278254" h="4753610">
                <a:moveTo>
                  <a:pt x="35801" y="4753356"/>
                </a:moveTo>
                <a:lnTo>
                  <a:pt x="35801" y="4735068"/>
                </a:lnTo>
                <a:lnTo>
                  <a:pt x="18275" y="4716780"/>
                </a:lnTo>
                <a:lnTo>
                  <a:pt x="18275" y="4753356"/>
                </a:lnTo>
                <a:lnTo>
                  <a:pt x="35801" y="4753356"/>
                </a:lnTo>
                <a:close/>
              </a:path>
              <a:path w="1278254" h="4753610">
                <a:moveTo>
                  <a:pt x="1259585" y="35813"/>
                </a:moveTo>
                <a:lnTo>
                  <a:pt x="1241297" y="18287"/>
                </a:lnTo>
                <a:lnTo>
                  <a:pt x="1241297" y="35813"/>
                </a:lnTo>
                <a:lnTo>
                  <a:pt x="1259585" y="35813"/>
                </a:lnTo>
                <a:close/>
              </a:path>
              <a:path w="1278254" h="4753610">
                <a:moveTo>
                  <a:pt x="1259585" y="4716780"/>
                </a:moveTo>
                <a:lnTo>
                  <a:pt x="1259585" y="35813"/>
                </a:lnTo>
                <a:lnTo>
                  <a:pt x="1241297" y="35813"/>
                </a:lnTo>
                <a:lnTo>
                  <a:pt x="1241297" y="4716780"/>
                </a:lnTo>
                <a:lnTo>
                  <a:pt x="1259585" y="4716780"/>
                </a:lnTo>
                <a:close/>
              </a:path>
              <a:path w="1278254" h="4753610">
                <a:moveTo>
                  <a:pt x="1259585" y="4753356"/>
                </a:moveTo>
                <a:lnTo>
                  <a:pt x="1259585" y="4716780"/>
                </a:lnTo>
                <a:lnTo>
                  <a:pt x="1241297" y="4735068"/>
                </a:lnTo>
                <a:lnTo>
                  <a:pt x="1241297" y="4753356"/>
                </a:lnTo>
                <a:lnTo>
                  <a:pt x="1259585" y="4753356"/>
                </a:lnTo>
                <a:close/>
              </a:path>
            </a:pathLst>
          </a:custGeom>
          <a:solidFill>
            <a:srgbClr val="C00000"/>
          </a:solidFill>
        </p:spPr>
        <p:txBody>
          <a:bodyPr wrap="square" lIns="0" tIns="0" rIns="0" bIns="0" rtlCol="0"/>
          <a:lstStyle/>
          <a:p>
            <a:endParaRPr/>
          </a:p>
        </p:txBody>
      </p:sp>
      <p:sp>
        <p:nvSpPr>
          <p:cNvPr id="5" name="object 5"/>
          <p:cNvSpPr txBox="1"/>
          <p:nvPr/>
        </p:nvSpPr>
        <p:spPr>
          <a:xfrm>
            <a:off x="2399671" y="6497065"/>
            <a:ext cx="6566534" cy="266065"/>
          </a:xfrm>
          <a:prstGeom prst="rect">
            <a:avLst/>
          </a:prstGeom>
        </p:spPr>
        <p:txBody>
          <a:bodyPr vert="horz" wrap="square" lIns="0" tIns="15875" rIns="0" bIns="0" rtlCol="0">
            <a:spAutoFit/>
          </a:bodyPr>
          <a:lstStyle/>
          <a:p>
            <a:pPr marL="12700">
              <a:lnSpc>
                <a:spcPct val="100000"/>
              </a:lnSpc>
              <a:spcBef>
                <a:spcPts val="125"/>
              </a:spcBef>
            </a:pPr>
            <a:r>
              <a:rPr sz="1550" dirty="0">
                <a:solidFill>
                  <a:srgbClr val="3F3F3F"/>
                </a:solidFill>
                <a:latin typeface="Microsoft JhengHei"/>
                <a:cs typeface="Microsoft JhengHei"/>
              </a:rPr>
              <a:t>備註：其他傳染途徑</a:t>
            </a:r>
            <a:r>
              <a:rPr sz="1550" spc="-10" dirty="0">
                <a:solidFill>
                  <a:srgbClr val="3F3F3F"/>
                </a:solidFill>
                <a:latin typeface="Microsoft JhengHei"/>
                <a:cs typeface="Microsoft JhengHei"/>
              </a:rPr>
              <a:t>(</a:t>
            </a:r>
            <a:r>
              <a:rPr sz="1550" dirty="0">
                <a:solidFill>
                  <a:srgbClr val="3F3F3F"/>
                </a:solidFill>
                <a:latin typeface="Microsoft JhengHei"/>
                <a:cs typeface="Microsoft JhengHei"/>
              </a:rPr>
              <a:t>如⺟⼦垂直感染、哺乳、共用針具及輸血等</a:t>
            </a:r>
            <a:r>
              <a:rPr sz="1550" spc="-10" dirty="0">
                <a:solidFill>
                  <a:srgbClr val="3F3F3F"/>
                </a:solidFill>
                <a:latin typeface="Microsoft JhengHei"/>
                <a:cs typeface="Microsoft JhengHei"/>
              </a:rPr>
              <a:t>)</a:t>
            </a:r>
            <a:r>
              <a:rPr sz="1550" dirty="0">
                <a:solidFill>
                  <a:srgbClr val="3F3F3F"/>
                </a:solidFill>
                <a:latin typeface="Microsoft JhengHei"/>
                <a:cs typeface="Microsoft JhengHei"/>
              </a:rPr>
              <a:t>尚無證</a:t>
            </a:r>
            <a:r>
              <a:rPr sz="1550" spc="-50" dirty="0">
                <a:solidFill>
                  <a:srgbClr val="3F3F3F"/>
                </a:solidFill>
                <a:latin typeface="Microsoft JhengHei"/>
                <a:cs typeface="Microsoft JhengHei"/>
              </a:rPr>
              <a:t>據</a:t>
            </a:r>
            <a:endParaRPr sz="1550">
              <a:latin typeface="Microsoft JhengHei"/>
              <a:cs typeface="Microsoft JhengHei"/>
            </a:endParaRPr>
          </a:p>
        </p:txBody>
      </p:sp>
      <p:pic>
        <p:nvPicPr>
          <p:cNvPr id="6" name="object 6"/>
          <p:cNvPicPr/>
          <p:nvPr/>
        </p:nvPicPr>
        <p:blipFill>
          <a:blip r:embed="rId2" cstate="print"/>
          <a:stretch>
            <a:fillRect/>
          </a:stretch>
        </p:blipFill>
        <p:spPr>
          <a:xfrm>
            <a:off x="84461" y="2583941"/>
            <a:ext cx="2253233" cy="3147060"/>
          </a:xfrm>
          <a:prstGeom prst="rect">
            <a:avLst/>
          </a:prstGeom>
        </p:spPr>
      </p:pic>
      <p:sp>
        <p:nvSpPr>
          <p:cNvPr id="7" name="object 7"/>
          <p:cNvSpPr/>
          <p:nvPr/>
        </p:nvSpPr>
        <p:spPr>
          <a:xfrm>
            <a:off x="2250833" y="998982"/>
            <a:ext cx="8289290" cy="627380"/>
          </a:xfrm>
          <a:custGeom>
            <a:avLst/>
            <a:gdLst/>
            <a:ahLst/>
            <a:cxnLst/>
            <a:rect l="l" t="t" r="r" b="b"/>
            <a:pathLst>
              <a:path w="8289290" h="627380">
                <a:moveTo>
                  <a:pt x="8289035" y="601979"/>
                </a:moveTo>
                <a:lnTo>
                  <a:pt x="8289035" y="25145"/>
                </a:lnTo>
                <a:lnTo>
                  <a:pt x="8287142" y="15430"/>
                </a:lnTo>
                <a:lnTo>
                  <a:pt x="8281892" y="7429"/>
                </a:lnTo>
                <a:lnTo>
                  <a:pt x="8273926" y="2000"/>
                </a:lnTo>
                <a:lnTo>
                  <a:pt x="8263890" y="0"/>
                </a:lnTo>
                <a:lnTo>
                  <a:pt x="25145" y="0"/>
                </a:lnTo>
                <a:lnTo>
                  <a:pt x="15430" y="2000"/>
                </a:lnTo>
                <a:lnTo>
                  <a:pt x="7429" y="7429"/>
                </a:lnTo>
                <a:lnTo>
                  <a:pt x="2000" y="15430"/>
                </a:lnTo>
                <a:lnTo>
                  <a:pt x="0" y="25146"/>
                </a:lnTo>
                <a:lnTo>
                  <a:pt x="0" y="601980"/>
                </a:lnTo>
                <a:lnTo>
                  <a:pt x="2000" y="611695"/>
                </a:lnTo>
                <a:lnTo>
                  <a:pt x="7429" y="619696"/>
                </a:lnTo>
                <a:lnTo>
                  <a:pt x="15430" y="625125"/>
                </a:lnTo>
                <a:lnTo>
                  <a:pt x="25146" y="627126"/>
                </a:lnTo>
                <a:lnTo>
                  <a:pt x="8263890" y="627125"/>
                </a:lnTo>
                <a:lnTo>
                  <a:pt x="8273926" y="625125"/>
                </a:lnTo>
                <a:lnTo>
                  <a:pt x="8281892" y="619696"/>
                </a:lnTo>
                <a:lnTo>
                  <a:pt x="8287142" y="611695"/>
                </a:lnTo>
                <a:lnTo>
                  <a:pt x="8289035" y="601979"/>
                </a:lnTo>
                <a:close/>
              </a:path>
            </a:pathLst>
          </a:custGeom>
          <a:solidFill>
            <a:srgbClr val="E2F0D9"/>
          </a:solidFill>
        </p:spPr>
        <p:txBody>
          <a:bodyPr wrap="square" lIns="0" tIns="0" rIns="0" bIns="0" rtlCol="0"/>
          <a:lstStyle/>
          <a:p>
            <a:endParaRPr/>
          </a:p>
        </p:txBody>
      </p:sp>
      <p:sp>
        <p:nvSpPr>
          <p:cNvPr id="8" name="object 8"/>
          <p:cNvSpPr txBox="1"/>
          <p:nvPr/>
        </p:nvSpPr>
        <p:spPr>
          <a:xfrm>
            <a:off x="2325757" y="1007312"/>
            <a:ext cx="8139430" cy="556260"/>
          </a:xfrm>
          <a:prstGeom prst="rect">
            <a:avLst/>
          </a:prstGeom>
        </p:spPr>
        <p:txBody>
          <a:bodyPr vert="horz" wrap="square" lIns="0" tIns="11430" rIns="0" bIns="0" rtlCol="0">
            <a:spAutoFit/>
          </a:bodyPr>
          <a:lstStyle/>
          <a:p>
            <a:pPr marL="12700" marR="5080">
              <a:lnSpc>
                <a:spcPct val="112300"/>
              </a:lnSpc>
              <a:spcBef>
                <a:spcPts val="90"/>
              </a:spcBef>
            </a:pPr>
            <a:r>
              <a:rPr sz="1550" b="1" spc="30" dirty="0">
                <a:latin typeface="Microsoft JhengHei"/>
                <a:cs typeface="Microsoft JhengHei"/>
              </a:rPr>
              <a:t>依據現有最佳可得知之科學及醫</a:t>
            </a:r>
            <a:r>
              <a:rPr sz="1550" b="1" spc="40" dirty="0">
                <a:latin typeface="Microsoft JhengHei"/>
                <a:cs typeface="Microsoft JhengHei"/>
              </a:rPr>
              <a:t>學</a:t>
            </a:r>
            <a:r>
              <a:rPr sz="1550" b="1" spc="30" dirty="0">
                <a:latin typeface="Microsoft JhengHei"/>
                <a:cs typeface="Microsoft JhengHei"/>
              </a:rPr>
              <a:t>證據顯示，感染者穩定服用抗病毒藥物治療且維持病毒量</a:t>
            </a:r>
            <a:r>
              <a:rPr sz="1550" b="1" spc="15" dirty="0">
                <a:latin typeface="Microsoft JhengHei"/>
                <a:cs typeface="Microsoft JhengHei"/>
              </a:rPr>
              <a:t>受良好控制狀態</a:t>
            </a:r>
            <a:r>
              <a:rPr sz="1550" dirty="0">
                <a:solidFill>
                  <a:srgbClr val="00659A"/>
                </a:solidFill>
                <a:latin typeface="Microsoft JhengHei"/>
                <a:cs typeface="Microsoft JhengHei"/>
              </a:rPr>
              <a:t>(</a:t>
            </a:r>
            <a:r>
              <a:rPr sz="1550" spc="10" dirty="0">
                <a:solidFill>
                  <a:srgbClr val="00659A"/>
                </a:solidFill>
                <a:latin typeface="Microsoft JhengHei"/>
                <a:cs typeface="Microsoft JhengHei"/>
              </a:rPr>
              <a:t>病毒量</a:t>
            </a:r>
            <a:r>
              <a:rPr sz="1550" dirty="0">
                <a:solidFill>
                  <a:srgbClr val="00659A"/>
                </a:solidFill>
                <a:latin typeface="Microsoft JhengHei"/>
                <a:cs typeface="Microsoft JhengHei"/>
              </a:rPr>
              <a:t>200copies/mL 以</a:t>
            </a:r>
            <a:r>
              <a:rPr sz="1550" spc="10" dirty="0">
                <a:solidFill>
                  <a:srgbClr val="00659A"/>
                </a:solidFill>
                <a:latin typeface="Microsoft JhengHei"/>
                <a:cs typeface="Microsoft JhengHei"/>
              </a:rPr>
              <a:t>下</a:t>
            </a:r>
            <a:r>
              <a:rPr sz="1550" spc="5" dirty="0">
                <a:solidFill>
                  <a:srgbClr val="00659A"/>
                </a:solidFill>
                <a:latin typeface="Microsoft JhengHei"/>
                <a:cs typeface="Microsoft JhengHei"/>
              </a:rPr>
              <a:t>)</a:t>
            </a:r>
            <a:r>
              <a:rPr sz="1550" spc="5" dirty="0">
                <a:latin typeface="Microsoft JhengHei"/>
                <a:cs typeface="Microsoft JhengHei"/>
              </a:rPr>
              <a:t>，</a:t>
            </a:r>
            <a:r>
              <a:rPr sz="1550" b="1" u="sng" spc="15" dirty="0">
                <a:uFill>
                  <a:solidFill>
                    <a:srgbClr val="000000"/>
                  </a:solidFill>
                </a:uFill>
                <a:latin typeface="Microsoft JhengHei"/>
                <a:cs typeface="Microsoft JhengHei"/>
              </a:rPr>
              <a:t>無透過性行為傳染</a:t>
            </a:r>
            <a:r>
              <a:rPr sz="1550" b="1" u="sng" spc="5" dirty="0">
                <a:uFill>
                  <a:solidFill>
                    <a:srgbClr val="000000"/>
                  </a:solidFill>
                </a:uFill>
                <a:latin typeface="Microsoft JhengHei"/>
                <a:cs typeface="Microsoft JhengHei"/>
              </a:rPr>
              <a:t>HIV</a:t>
            </a:r>
            <a:r>
              <a:rPr sz="1550" b="1" u="sng" spc="15" dirty="0">
                <a:uFill>
                  <a:solidFill>
                    <a:srgbClr val="000000"/>
                  </a:solidFill>
                </a:uFill>
                <a:latin typeface="Microsoft JhengHei"/>
                <a:cs typeface="Microsoft JhengHei"/>
              </a:rPr>
              <a:t>予其伴侶之案例發生。</a:t>
            </a:r>
            <a:endParaRPr sz="1550">
              <a:latin typeface="Microsoft JhengHei"/>
              <a:cs typeface="Microsoft JhengHei"/>
            </a:endParaRPr>
          </a:p>
        </p:txBody>
      </p:sp>
      <p:sp>
        <p:nvSpPr>
          <p:cNvPr id="9" name="object 9"/>
          <p:cNvSpPr txBox="1"/>
          <p:nvPr/>
        </p:nvSpPr>
        <p:spPr>
          <a:xfrm>
            <a:off x="10405243" y="6489446"/>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27</a:t>
            </a:r>
            <a:endParaRPr sz="1050">
              <a:latin typeface="Microsoft JhengHei"/>
              <a:cs typeface="Microsoft JhengHe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4961515" y="1046479"/>
            <a:ext cx="827405" cy="506730"/>
          </a:xfrm>
          <a:prstGeom prst="rect">
            <a:avLst/>
          </a:prstGeom>
        </p:spPr>
        <p:txBody>
          <a:bodyPr vert="horz" wrap="square" lIns="0" tIns="13335" rIns="0" bIns="0" rtlCol="0">
            <a:spAutoFit/>
          </a:bodyPr>
          <a:lstStyle/>
          <a:p>
            <a:pPr marL="12700">
              <a:lnSpc>
                <a:spcPct val="100000"/>
              </a:lnSpc>
              <a:spcBef>
                <a:spcPts val="105"/>
              </a:spcBef>
            </a:pPr>
            <a:r>
              <a:rPr spc="-25" dirty="0">
                <a:solidFill>
                  <a:srgbClr val="FFFFFF"/>
                </a:solidFill>
              </a:rPr>
              <a:t>小結</a:t>
            </a:r>
          </a:p>
        </p:txBody>
      </p:sp>
      <p:sp>
        <p:nvSpPr>
          <p:cNvPr id="5" name="object 5"/>
          <p:cNvSpPr txBox="1"/>
          <p:nvPr/>
        </p:nvSpPr>
        <p:spPr>
          <a:xfrm>
            <a:off x="1758829" y="1698292"/>
            <a:ext cx="8548370" cy="3509645"/>
          </a:xfrm>
          <a:prstGeom prst="rect">
            <a:avLst/>
          </a:prstGeom>
        </p:spPr>
        <p:txBody>
          <a:bodyPr vert="horz" wrap="square" lIns="0" tIns="12065" rIns="0" bIns="0" rtlCol="0">
            <a:spAutoFit/>
          </a:bodyPr>
          <a:lstStyle/>
          <a:p>
            <a:pPr marL="27940" marR="431800">
              <a:lnSpc>
                <a:spcPct val="121800"/>
              </a:lnSpc>
              <a:spcBef>
                <a:spcPts val="95"/>
              </a:spcBef>
            </a:pPr>
            <a:r>
              <a:rPr sz="1900" b="1" dirty="0">
                <a:solidFill>
                  <a:srgbClr val="ED7C31"/>
                </a:solidFill>
                <a:latin typeface="Microsoft JhengHei"/>
                <a:cs typeface="Microsoft JhengHei"/>
              </a:rPr>
              <a:t>愛滋病毒(HIV)</a:t>
            </a:r>
            <a:r>
              <a:rPr sz="1900" b="1" dirty="0">
                <a:solidFill>
                  <a:srgbClr val="093F5C"/>
                </a:solidFill>
                <a:latin typeface="Microsoft JhengHei"/>
                <a:cs typeface="Microsoft JhengHei"/>
              </a:rPr>
              <a:t>透過帶有HIV的體液(⾎液、精液、陰道分泌物或⺟乳)傳播</a:t>
            </a:r>
            <a:r>
              <a:rPr sz="1900" b="1" spc="-50" dirty="0">
                <a:solidFill>
                  <a:srgbClr val="093F5C"/>
                </a:solidFill>
                <a:latin typeface="Microsoft JhengHei"/>
                <a:cs typeface="Microsoft JhengHei"/>
              </a:rPr>
              <a:t>，</a:t>
            </a:r>
            <a:r>
              <a:rPr sz="1900" b="1" dirty="0">
                <a:solidFill>
                  <a:srgbClr val="ED7C31"/>
                </a:solidFill>
                <a:latin typeface="Microsoft JhengHei"/>
                <a:cs typeface="Microsoft JhengHei"/>
              </a:rPr>
              <a:t>主要傳染途徑為不安全性行為</a:t>
            </a:r>
            <a:r>
              <a:rPr sz="1900" b="1" spc="-50" dirty="0">
                <a:solidFill>
                  <a:srgbClr val="093F5C"/>
                </a:solidFill>
                <a:latin typeface="Microsoft JhengHei"/>
                <a:cs typeface="Microsoft JhengHei"/>
              </a:rPr>
              <a:t>。</a:t>
            </a:r>
            <a:endParaRPr sz="1900">
              <a:latin typeface="Microsoft JhengHei"/>
              <a:cs typeface="Microsoft JhengHei"/>
            </a:endParaRPr>
          </a:p>
          <a:p>
            <a:pPr>
              <a:lnSpc>
                <a:spcPct val="100000"/>
              </a:lnSpc>
              <a:spcBef>
                <a:spcPts val="30"/>
              </a:spcBef>
            </a:pPr>
            <a:endParaRPr sz="1350">
              <a:latin typeface="Microsoft JhengHei"/>
              <a:cs typeface="Microsoft JhengHei"/>
            </a:endParaRPr>
          </a:p>
          <a:p>
            <a:pPr marL="27940">
              <a:lnSpc>
                <a:spcPct val="100000"/>
              </a:lnSpc>
            </a:pPr>
            <a:r>
              <a:rPr sz="1900" b="1" dirty="0">
                <a:solidFill>
                  <a:srgbClr val="0070C0"/>
                </a:solidFill>
                <a:latin typeface="Microsoft JhengHei"/>
                <a:cs typeface="Microsoft JhengHei"/>
              </a:rPr>
              <a:t>⼀般日常生活接觸不會感染</a:t>
            </a:r>
            <a:r>
              <a:rPr sz="1900" b="1" spc="-25" dirty="0">
                <a:solidFill>
                  <a:srgbClr val="0070C0"/>
                </a:solidFill>
                <a:latin typeface="Microsoft JhengHei"/>
                <a:cs typeface="Microsoft JhengHei"/>
              </a:rPr>
              <a:t>HIV</a:t>
            </a:r>
            <a:endParaRPr sz="1900">
              <a:latin typeface="Microsoft JhengHei"/>
              <a:cs typeface="Microsoft JhengHei"/>
            </a:endParaRPr>
          </a:p>
          <a:p>
            <a:pPr marL="27940">
              <a:lnSpc>
                <a:spcPct val="100000"/>
              </a:lnSpc>
              <a:spcBef>
                <a:spcPts val="455"/>
              </a:spcBef>
            </a:pPr>
            <a:r>
              <a:rPr sz="1750" b="1" dirty="0">
                <a:solidFill>
                  <a:srgbClr val="008F9A"/>
                </a:solidFill>
                <a:latin typeface="Microsoft JhengHei"/>
                <a:cs typeface="Microsoft JhengHei"/>
              </a:rPr>
              <a:t>(如：擁抱、握手、共餐、使用電話或馬桶、游泳、蚊⼦叮咬等均不會感染</a:t>
            </a:r>
            <a:r>
              <a:rPr sz="1750" b="1" spc="-20" dirty="0">
                <a:solidFill>
                  <a:srgbClr val="008F9A"/>
                </a:solidFill>
                <a:latin typeface="Microsoft JhengHei"/>
                <a:cs typeface="Microsoft JhengHei"/>
              </a:rPr>
              <a:t>HIV)</a:t>
            </a:r>
            <a:endParaRPr sz="1750">
              <a:latin typeface="Microsoft JhengHei"/>
              <a:cs typeface="Microsoft JhengHei"/>
            </a:endParaRPr>
          </a:p>
          <a:p>
            <a:pPr marL="12700" marR="5080">
              <a:lnSpc>
                <a:spcPct val="134500"/>
              </a:lnSpc>
              <a:spcBef>
                <a:spcPts val="1310"/>
              </a:spcBef>
            </a:pPr>
            <a:r>
              <a:rPr sz="1900" b="1" dirty="0">
                <a:solidFill>
                  <a:srgbClr val="0070C0"/>
                </a:solidFill>
                <a:latin typeface="Microsoft JhengHei"/>
                <a:cs typeface="Microsoft JhengHei"/>
              </a:rPr>
              <a:t>⿎勵⺠眾定期接受HIV檢驗</a:t>
            </a:r>
            <a:r>
              <a:rPr sz="1900" b="1" dirty="0">
                <a:solidFill>
                  <a:srgbClr val="093F5C"/>
                </a:solidFill>
                <a:latin typeface="Microsoft JhengHei"/>
                <a:cs typeface="Microsoft JhengHei"/>
              </a:rPr>
              <a:t>，瞭解自己的健康狀態，及早診斷、及時銜接治療</a:t>
            </a:r>
            <a:r>
              <a:rPr sz="1900" b="1" spc="-50" dirty="0">
                <a:solidFill>
                  <a:srgbClr val="093F5C"/>
                </a:solidFill>
                <a:latin typeface="Microsoft JhengHei"/>
                <a:cs typeface="Microsoft JhengHei"/>
              </a:rPr>
              <a:t>，</a:t>
            </a:r>
            <a:r>
              <a:rPr sz="1900" b="1" dirty="0">
                <a:solidFill>
                  <a:srgbClr val="093F5C"/>
                </a:solidFill>
                <a:latin typeface="Microsoft JhengHei"/>
                <a:cs typeface="Microsoft JhengHei"/>
              </a:rPr>
              <a:t>檢驗陰性且具有風險行為者轉介合適的預防服務(如：PrEP、藥癮戒治等)</a:t>
            </a:r>
            <a:r>
              <a:rPr sz="1900" b="1" spc="-50" dirty="0">
                <a:solidFill>
                  <a:srgbClr val="093F5C"/>
                </a:solidFill>
                <a:latin typeface="Microsoft JhengHei"/>
                <a:cs typeface="Microsoft JhengHei"/>
              </a:rPr>
              <a:t>。</a:t>
            </a:r>
            <a:endParaRPr sz="1900">
              <a:latin typeface="Microsoft JhengHei"/>
              <a:cs typeface="Microsoft JhengHei"/>
            </a:endParaRPr>
          </a:p>
          <a:p>
            <a:pPr marL="29209" marR="532130">
              <a:lnSpc>
                <a:spcPct val="134500"/>
              </a:lnSpc>
              <a:spcBef>
                <a:spcPts val="950"/>
              </a:spcBef>
            </a:pPr>
            <a:r>
              <a:rPr sz="1900" b="1" dirty="0">
                <a:solidFill>
                  <a:srgbClr val="093F5C"/>
                </a:solidFill>
                <a:latin typeface="Microsoft JhengHei"/>
                <a:cs typeface="Microsoft JhengHei"/>
              </a:rPr>
              <a:t>HIV感染者及早發現、及時銜接治療，穩定就醫服藥控制體內HIV病毒量</a:t>
            </a:r>
            <a:r>
              <a:rPr sz="1900" b="1" spc="-50" dirty="0">
                <a:solidFill>
                  <a:srgbClr val="093F5C"/>
                </a:solidFill>
                <a:latin typeface="Microsoft JhengHei"/>
                <a:cs typeface="Microsoft JhengHei"/>
              </a:rPr>
              <a:t>，</a:t>
            </a:r>
            <a:r>
              <a:rPr sz="1900" b="1" dirty="0">
                <a:solidFill>
                  <a:srgbClr val="093F5C"/>
                </a:solidFill>
                <a:latin typeface="Microsoft JhengHei"/>
                <a:cs typeface="Microsoft JhengHei"/>
              </a:rPr>
              <a:t>維持免疫功能，可有效減少併發症或伺機性感染、並降低HIV傳播風險</a:t>
            </a:r>
            <a:r>
              <a:rPr sz="1900" b="1" spc="-50" dirty="0">
                <a:solidFill>
                  <a:srgbClr val="093F5C"/>
                </a:solidFill>
                <a:latin typeface="Microsoft JhengHei"/>
                <a:cs typeface="Microsoft JhengHei"/>
              </a:rPr>
              <a:t>。</a:t>
            </a:r>
            <a:endParaRPr sz="1900">
              <a:latin typeface="Microsoft JhengHei"/>
              <a:cs typeface="Microsoft JhengHei"/>
            </a:endParaRPr>
          </a:p>
        </p:txBody>
      </p:sp>
      <p:sp>
        <p:nvSpPr>
          <p:cNvPr id="6" name="object 6"/>
          <p:cNvSpPr txBox="1"/>
          <p:nvPr/>
        </p:nvSpPr>
        <p:spPr>
          <a:xfrm>
            <a:off x="1774069" y="5483154"/>
            <a:ext cx="8403590" cy="737235"/>
          </a:xfrm>
          <a:prstGeom prst="rect">
            <a:avLst/>
          </a:prstGeom>
        </p:spPr>
        <p:txBody>
          <a:bodyPr vert="horz" wrap="square" lIns="0" tIns="11430" rIns="0" bIns="0" rtlCol="0">
            <a:spAutoFit/>
          </a:bodyPr>
          <a:lstStyle/>
          <a:p>
            <a:pPr marL="12700" marR="5080">
              <a:lnSpc>
                <a:spcPct val="122900"/>
              </a:lnSpc>
              <a:spcBef>
                <a:spcPts val="90"/>
              </a:spcBef>
            </a:pPr>
            <a:r>
              <a:rPr sz="1900" b="1" dirty="0">
                <a:solidFill>
                  <a:srgbClr val="093F5C"/>
                </a:solidFill>
                <a:latin typeface="Microsoft JhengHei"/>
                <a:cs typeface="Microsoft JhengHei"/>
              </a:rPr>
              <a:t>如因執行職務有意外暴露事件發生，請於72小時內儘速就醫，由醫師評估是</a:t>
            </a:r>
            <a:r>
              <a:rPr sz="1900" b="1" spc="-50" dirty="0">
                <a:solidFill>
                  <a:srgbClr val="093F5C"/>
                </a:solidFill>
                <a:latin typeface="Microsoft JhengHei"/>
                <a:cs typeface="Microsoft JhengHei"/>
              </a:rPr>
              <a:t>否</a:t>
            </a:r>
            <a:r>
              <a:rPr sz="1900" b="1" dirty="0">
                <a:solidFill>
                  <a:srgbClr val="093F5C"/>
                </a:solidFill>
                <a:latin typeface="Microsoft JhengHei"/>
                <a:cs typeface="Microsoft JhengHei"/>
              </a:rPr>
              <a:t>需要預防性投藥(PEP)</a:t>
            </a:r>
            <a:r>
              <a:rPr sz="1900" b="1" spc="-50" dirty="0">
                <a:solidFill>
                  <a:srgbClr val="093F5C"/>
                </a:solidFill>
                <a:latin typeface="Microsoft JhengHei"/>
                <a:cs typeface="Microsoft JhengHei"/>
              </a:rPr>
              <a:t>。</a:t>
            </a:r>
            <a:endParaRPr sz="1900">
              <a:latin typeface="Microsoft JhengHei"/>
              <a:cs typeface="Microsoft JhengHei"/>
            </a:endParaRPr>
          </a:p>
        </p:txBody>
      </p:sp>
      <p:grpSp>
        <p:nvGrpSpPr>
          <p:cNvPr id="7" name="object 7"/>
          <p:cNvGrpSpPr/>
          <p:nvPr/>
        </p:nvGrpSpPr>
        <p:grpSpPr>
          <a:xfrm>
            <a:off x="579005" y="1678685"/>
            <a:ext cx="1118870" cy="3640454"/>
            <a:chOff x="579005" y="1678685"/>
            <a:chExt cx="1118870" cy="3640454"/>
          </a:xfrm>
        </p:grpSpPr>
        <p:sp>
          <p:nvSpPr>
            <p:cNvPr id="8" name="object 8"/>
            <p:cNvSpPr/>
            <p:nvPr/>
          </p:nvSpPr>
          <p:spPr>
            <a:xfrm>
              <a:off x="620153" y="1678685"/>
              <a:ext cx="1077595" cy="887730"/>
            </a:xfrm>
            <a:custGeom>
              <a:avLst/>
              <a:gdLst/>
              <a:ahLst/>
              <a:cxnLst/>
              <a:rect l="l" t="t" r="r" b="b"/>
              <a:pathLst>
                <a:path w="1077595" h="887730">
                  <a:moveTo>
                    <a:pt x="1077468" y="854201"/>
                  </a:moveTo>
                  <a:lnTo>
                    <a:pt x="1077468" y="33527"/>
                  </a:lnTo>
                  <a:lnTo>
                    <a:pt x="1074801" y="20573"/>
                  </a:lnTo>
                  <a:lnTo>
                    <a:pt x="1067562" y="9905"/>
                  </a:lnTo>
                  <a:lnTo>
                    <a:pt x="1056894" y="2666"/>
                  </a:lnTo>
                  <a:lnTo>
                    <a:pt x="1043940" y="0"/>
                  </a:lnTo>
                  <a:lnTo>
                    <a:pt x="33528" y="0"/>
                  </a:lnTo>
                  <a:lnTo>
                    <a:pt x="20573" y="2666"/>
                  </a:lnTo>
                  <a:lnTo>
                    <a:pt x="9905" y="9905"/>
                  </a:lnTo>
                  <a:lnTo>
                    <a:pt x="2666" y="20573"/>
                  </a:lnTo>
                  <a:lnTo>
                    <a:pt x="0" y="33527"/>
                  </a:lnTo>
                  <a:lnTo>
                    <a:pt x="0" y="854201"/>
                  </a:lnTo>
                  <a:lnTo>
                    <a:pt x="2667" y="867155"/>
                  </a:lnTo>
                  <a:lnTo>
                    <a:pt x="9906" y="877823"/>
                  </a:lnTo>
                  <a:lnTo>
                    <a:pt x="20574" y="885063"/>
                  </a:lnTo>
                  <a:lnTo>
                    <a:pt x="33528" y="887729"/>
                  </a:lnTo>
                  <a:lnTo>
                    <a:pt x="33528" y="67055"/>
                  </a:lnTo>
                  <a:lnTo>
                    <a:pt x="67056" y="33527"/>
                  </a:lnTo>
                  <a:lnTo>
                    <a:pt x="67056" y="67055"/>
                  </a:lnTo>
                  <a:lnTo>
                    <a:pt x="1010412" y="67055"/>
                  </a:lnTo>
                  <a:lnTo>
                    <a:pt x="1010412" y="33527"/>
                  </a:lnTo>
                  <a:lnTo>
                    <a:pt x="1043940" y="67055"/>
                  </a:lnTo>
                  <a:lnTo>
                    <a:pt x="1043940" y="887729"/>
                  </a:lnTo>
                  <a:lnTo>
                    <a:pt x="1056894" y="885063"/>
                  </a:lnTo>
                  <a:lnTo>
                    <a:pt x="1067562" y="877823"/>
                  </a:lnTo>
                  <a:lnTo>
                    <a:pt x="1074801" y="867155"/>
                  </a:lnTo>
                  <a:lnTo>
                    <a:pt x="1077468" y="854201"/>
                  </a:lnTo>
                  <a:close/>
                </a:path>
                <a:path w="1077595" h="887730">
                  <a:moveTo>
                    <a:pt x="67056" y="67055"/>
                  </a:moveTo>
                  <a:lnTo>
                    <a:pt x="67056" y="33527"/>
                  </a:lnTo>
                  <a:lnTo>
                    <a:pt x="33528" y="67055"/>
                  </a:lnTo>
                  <a:lnTo>
                    <a:pt x="67056" y="67055"/>
                  </a:lnTo>
                  <a:close/>
                </a:path>
                <a:path w="1077595" h="887730">
                  <a:moveTo>
                    <a:pt x="67056" y="820673"/>
                  </a:moveTo>
                  <a:lnTo>
                    <a:pt x="67056" y="67055"/>
                  </a:lnTo>
                  <a:lnTo>
                    <a:pt x="33528" y="67055"/>
                  </a:lnTo>
                  <a:lnTo>
                    <a:pt x="33528" y="820673"/>
                  </a:lnTo>
                  <a:lnTo>
                    <a:pt x="67056" y="820673"/>
                  </a:lnTo>
                  <a:close/>
                </a:path>
                <a:path w="1077595" h="887730">
                  <a:moveTo>
                    <a:pt x="1043940" y="820673"/>
                  </a:moveTo>
                  <a:lnTo>
                    <a:pt x="33528" y="820673"/>
                  </a:lnTo>
                  <a:lnTo>
                    <a:pt x="67056" y="854201"/>
                  </a:lnTo>
                  <a:lnTo>
                    <a:pt x="67056" y="887729"/>
                  </a:lnTo>
                  <a:lnTo>
                    <a:pt x="1010412" y="887729"/>
                  </a:lnTo>
                  <a:lnTo>
                    <a:pt x="1010412" y="854201"/>
                  </a:lnTo>
                  <a:lnTo>
                    <a:pt x="1043940" y="820673"/>
                  </a:lnTo>
                  <a:close/>
                </a:path>
                <a:path w="1077595" h="887730">
                  <a:moveTo>
                    <a:pt x="67056" y="887729"/>
                  </a:moveTo>
                  <a:lnTo>
                    <a:pt x="67056" y="854201"/>
                  </a:lnTo>
                  <a:lnTo>
                    <a:pt x="33528" y="820673"/>
                  </a:lnTo>
                  <a:lnTo>
                    <a:pt x="33528" y="887729"/>
                  </a:lnTo>
                  <a:lnTo>
                    <a:pt x="67056" y="887729"/>
                  </a:lnTo>
                  <a:close/>
                </a:path>
                <a:path w="1077595" h="887730">
                  <a:moveTo>
                    <a:pt x="1043940" y="67055"/>
                  </a:moveTo>
                  <a:lnTo>
                    <a:pt x="1010412" y="33527"/>
                  </a:lnTo>
                  <a:lnTo>
                    <a:pt x="1010412" y="67055"/>
                  </a:lnTo>
                  <a:lnTo>
                    <a:pt x="1043940" y="67055"/>
                  </a:lnTo>
                  <a:close/>
                </a:path>
                <a:path w="1077595" h="887730">
                  <a:moveTo>
                    <a:pt x="1043940" y="820673"/>
                  </a:moveTo>
                  <a:lnTo>
                    <a:pt x="1043940" y="67055"/>
                  </a:lnTo>
                  <a:lnTo>
                    <a:pt x="1010412" y="67055"/>
                  </a:lnTo>
                  <a:lnTo>
                    <a:pt x="1010412" y="820673"/>
                  </a:lnTo>
                  <a:lnTo>
                    <a:pt x="1043940" y="820673"/>
                  </a:lnTo>
                  <a:close/>
                </a:path>
                <a:path w="1077595" h="887730">
                  <a:moveTo>
                    <a:pt x="1043940" y="887729"/>
                  </a:moveTo>
                  <a:lnTo>
                    <a:pt x="1043940" y="820673"/>
                  </a:lnTo>
                  <a:lnTo>
                    <a:pt x="1010412" y="854201"/>
                  </a:lnTo>
                  <a:lnTo>
                    <a:pt x="1010412" y="887729"/>
                  </a:lnTo>
                  <a:lnTo>
                    <a:pt x="1043940" y="887729"/>
                  </a:lnTo>
                  <a:close/>
                </a:path>
              </a:pathLst>
            </a:custGeom>
            <a:solidFill>
              <a:srgbClr val="ACD7CA"/>
            </a:solidFill>
          </p:spPr>
          <p:txBody>
            <a:bodyPr wrap="square" lIns="0" tIns="0" rIns="0" bIns="0" rtlCol="0"/>
            <a:lstStyle/>
            <a:p>
              <a:endParaRPr/>
            </a:p>
          </p:txBody>
        </p:sp>
        <p:pic>
          <p:nvPicPr>
            <p:cNvPr id="9" name="object 9"/>
            <p:cNvPicPr/>
            <p:nvPr/>
          </p:nvPicPr>
          <p:blipFill>
            <a:blip r:embed="rId2" cstate="print"/>
            <a:stretch>
              <a:fillRect/>
            </a:stretch>
          </p:blipFill>
          <p:spPr>
            <a:xfrm>
              <a:off x="1373009" y="1775459"/>
              <a:ext cx="176784" cy="254508"/>
            </a:xfrm>
            <a:prstGeom prst="rect">
              <a:avLst/>
            </a:prstGeom>
          </p:spPr>
        </p:pic>
        <p:pic>
          <p:nvPicPr>
            <p:cNvPr id="10" name="object 10"/>
            <p:cNvPicPr/>
            <p:nvPr/>
          </p:nvPicPr>
          <p:blipFill>
            <a:blip r:embed="rId3" cstate="print"/>
            <a:stretch>
              <a:fillRect/>
            </a:stretch>
          </p:blipFill>
          <p:spPr>
            <a:xfrm>
              <a:off x="653681" y="1798319"/>
              <a:ext cx="869441" cy="715518"/>
            </a:xfrm>
            <a:prstGeom prst="rect">
              <a:avLst/>
            </a:prstGeom>
          </p:spPr>
        </p:pic>
        <p:sp>
          <p:nvSpPr>
            <p:cNvPr id="11" name="object 11"/>
            <p:cNvSpPr/>
            <p:nvPr/>
          </p:nvSpPr>
          <p:spPr>
            <a:xfrm>
              <a:off x="627773" y="2609849"/>
              <a:ext cx="1058545" cy="887730"/>
            </a:xfrm>
            <a:custGeom>
              <a:avLst/>
              <a:gdLst/>
              <a:ahLst/>
              <a:cxnLst/>
              <a:rect l="l" t="t" r="r" b="b"/>
              <a:pathLst>
                <a:path w="1058545" h="887729">
                  <a:moveTo>
                    <a:pt x="1058418" y="854201"/>
                  </a:moveTo>
                  <a:lnTo>
                    <a:pt x="1058418" y="33527"/>
                  </a:lnTo>
                  <a:lnTo>
                    <a:pt x="1055858" y="20573"/>
                  </a:lnTo>
                  <a:lnTo>
                    <a:pt x="1048797" y="9905"/>
                  </a:lnTo>
                  <a:lnTo>
                    <a:pt x="1038165" y="2666"/>
                  </a:lnTo>
                  <a:lnTo>
                    <a:pt x="1024890" y="0"/>
                  </a:lnTo>
                  <a:lnTo>
                    <a:pt x="33528" y="0"/>
                  </a:lnTo>
                  <a:lnTo>
                    <a:pt x="20573" y="2666"/>
                  </a:lnTo>
                  <a:lnTo>
                    <a:pt x="9905" y="9905"/>
                  </a:lnTo>
                  <a:lnTo>
                    <a:pt x="2666" y="20573"/>
                  </a:lnTo>
                  <a:lnTo>
                    <a:pt x="0" y="33527"/>
                  </a:lnTo>
                  <a:lnTo>
                    <a:pt x="0" y="854201"/>
                  </a:lnTo>
                  <a:lnTo>
                    <a:pt x="2667" y="867155"/>
                  </a:lnTo>
                  <a:lnTo>
                    <a:pt x="9906" y="877823"/>
                  </a:lnTo>
                  <a:lnTo>
                    <a:pt x="20574" y="885063"/>
                  </a:lnTo>
                  <a:lnTo>
                    <a:pt x="33528" y="887729"/>
                  </a:lnTo>
                  <a:lnTo>
                    <a:pt x="33528" y="67055"/>
                  </a:lnTo>
                  <a:lnTo>
                    <a:pt x="67056" y="33527"/>
                  </a:lnTo>
                  <a:lnTo>
                    <a:pt x="67056" y="67055"/>
                  </a:lnTo>
                  <a:lnTo>
                    <a:pt x="992124" y="67055"/>
                  </a:lnTo>
                  <a:lnTo>
                    <a:pt x="992124" y="33527"/>
                  </a:lnTo>
                  <a:lnTo>
                    <a:pt x="1024890" y="67055"/>
                  </a:lnTo>
                  <a:lnTo>
                    <a:pt x="1024890" y="887729"/>
                  </a:lnTo>
                  <a:lnTo>
                    <a:pt x="1038165" y="885063"/>
                  </a:lnTo>
                  <a:lnTo>
                    <a:pt x="1048797" y="877824"/>
                  </a:lnTo>
                  <a:lnTo>
                    <a:pt x="1055858" y="867156"/>
                  </a:lnTo>
                  <a:lnTo>
                    <a:pt x="1058418" y="854201"/>
                  </a:lnTo>
                  <a:close/>
                </a:path>
                <a:path w="1058545" h="887729">
                  <a:moveTo>
                    <a:pt x="67056" y="67055"/>
                  </a:moveTo>
                  <a:lnTo>
                    <a:pt x="67056" y="33527"/>
                  </a:lnTo>
                  <a:lnTo>
                    <a:pt x="33528" y="67055"/>
                  </a:lnTo>
                  <a:lnTo>
                    <a:pt x="67056" y="67055"/>
                  </a:lnTo>
                  <a:close/>
                </a:path>
                <a:path w="1058545" h="887729">
                  <a:moveTo>
                    <a:pt x="67056" y="820673"/>
                  </a:moveTo>
                  <a:lnTo>
                    <a:pt x="67056" y="67055"/>
                  </a:lnTo>
                  <a:lnTo>
                    <a:pt x="33528" y="67055"/>
                  </a:lnTo>
                  <a:lnTo>
                    <a:pt x="33528" y="820673"/>
                  </a:lnTo>
                  <a:lnTo>
                    <a:pt x="67056" y="820673"/>
                  </a:lnTo>
                  <a:close/>
                </a:path>
                <a:path w="1058545" h="887729">
                  <a:moveTo>
                    <a:pt x="1024890" y="820673"/>
                  </a:moveTo>
                  <a:lnTo>
                    <a:pt x="33528" y="820673"/>
                  </a:lnTo>
                  <a:lnTo>
                    <a:pt x="67056" y="854201"/>
                  </a:lnTo>
                  <a:lnTo>
                    <a:pt x="67056" y="887729"/>
                  </a:lnTo>
                  <a:lnTo>
                    <a:pt x="992124" y="887729"/>
                  </a:lnTo>
                  <a:lnTo>
                    <a:pt x="992124" y="854201"/>
                  </a:lnTo>
                  <a:lnTo>
                    <a:pt x="1024890" y="820673"/>
                  </a:lnTo>
                  <a:close/>
                </a:path>
                <a:path w="1058545" h="887729">
                  <a:moveTo>
                    <a:pt x="67056" y="887729"/>
                  </a:moveTo>
                  <a:lnTo>
                    <a:pt x="67056" y="854201"/>
                  </a:lnTo>
                  <a:lnTo>
                    <a:pt x="33528" y="820673"/>
                  </a:lnTo>
                  <a:lnTo>
                    <a:pt x="33528" y="887729"/>
                  </a:lnTo>
                  <a:lnTo>
                    <a:pt x="67056" y="887729"/>
                  </a:lnTo>
                  <a:close/>
                </a:path>
                <a:path w="1058545" h="887729">
                  <a:moveTo>
                    <a:pt x="1024890" y="67055"/>
                  </a:moveTo>
                  <a:lnTo>
                    <a:pt x="992124" y="33527"/>
                  </a:lnTo>
                  <a:lnTo>
                    <a:pt x="992124" y="67055"/>
                  </a:lnTo>
                  <a:lnTo>
                    <a:pt x="1024890" y="67055"/>
                  </a:lnTo>
                  <a:close/>
                </a:path>
                <a:path w="1058545" h="887729">
                  <a:moveTo>
                    <a:pt x="1024890" y="820673"/>
                  </a:moveTo>
                  <a:lnTo>
                    <a:pt x="1024890" y="67055"/>
                  </a:lnTo>
                  <a:lnTo>
                    <a:pt x="992124" y="67055"/>
                  </a:lnTo>
                  <a:lnTo>
                    <a:pt x="992124" y="820673"/>
                  </a:lnTo>
                  <a:lnTo>
                    <a:pt x="1024890" y="820673"/>
                  </a:lnTo>
                  <a:close/>
                </a:path>
                <a:path w="1058545" h="887729">
                  <a:moveTo>
                    <a:pt x="1024890" y="887729"/>
                  </a:moveTo>
                  <a:lnTo>
                    <a:pt x="1024890" y="820673"/>
                  </a:lnTo>
                  <a:lnTo>
                    <a:pt x="992124" y="854201"/>
                  </a:lnTo>
                  <a:lnTo>
                    <a:pt x="992124" y="887729"/>
                  </a:lnTo>
                  <a:lnTo>
                    <a:pt x="1024890" y="887729"/>
                  </a:lnTo>
                  <a:close/>
                </a:path>
              </a:pathLst>
            </a:custGeom>
            <a:solidFill>
              <a:srgbClr val="ACD7CA"/>
            </a:solidFill>
          </p:spPr>
          <p:txBody>
            <a:bodyPr wrap="square" lIns="0" tIns="0" rIns="0" bIns="0" rtlCol="0"/>
            <a:lstStyle/>
            <a:p>
              <a:endParaRPr/>
            </a:p>
          </p:txBody>
        </p:sp>
        <p:pic>
          <p:nvPicPr>
            <p:cNvPr id="12" name="object 12"/>
            <p:cNvPicPr/>
            <p:nvPr/>
          </p:nvPicPr>
          <p:blipFill>
            <a:blip r:embed="rId4" cstate="print"/>
            <a:stretch>
              <a:fillRect/>
            </a:stretch>
          </p:blipFill>
          <p:spPr>
            <a:xfrm>
              <a:off x="665873" y="2646425"/>
              <a:ext cx="1011174" cy="761237"/>
            </a:xfrm>
            <a:prstGeom prst="rect">
              <a:avLst/>
            </a:prstGeom>
          </p:spPr>
        </p:pic>
        <p:sp>
          <p:nvSpPr>
            <p:cNvPr id="13" name="object 13"/>
            <p:cNvSpPr/>
            <p:nvPr/>
          </p:nvSpPr>
          <p:spPr>
            <a:xfrm>
              <a:off x="633107" y="3528072"/>
              <a:ext cx="1049655" cy="1790700"/>
            </a:xfrm>
            <a:custGeom>
              <a:avLst/>
              <a:gdLst/>
              <a:ahLst/>
              <a:cxnLst/>
              <a:rect l="l" t="t" r="r" b="b"/>
              <a:pathLst>
                <a:path w="1049655" h="1790700">
                  <a:moveTo>
                    <a:pt x="1034034" y="33528"/>
                  </a:moveTo>
                  <a:lnTo>
                    <a:pt x="1031481" y="20574"/>
                  </a:lnTo>
                  <a:lnTo>
                    <a:pt x="1024509" y="9906"/>
                  </a:lnTo>
                  <a:lnTo>
                    <a:pt x="1014095" y="2667"/>
                  </a:lnTo>
                  <a:lnTo>
                    <a:pt x="1001268" y="0"/>
                  </a:lnTo>
                  <a:lnTo>
                    <a:pt x="967740" y="0"/>
                  </a:lnTo>
                  <a:lnTo>
                    <a:pt x="967740" y="67056"/>
                  </a:lnTo>
                  <a:lnTo>
                    <a:pt x="967740" y="787908"/>
                  </a:lnTo>
                  <a:lnTo>
                    <a:pt x="67056" y="787908"/>
                  </a:lnTo>
                  <a:lnTo>
                    <a:pt x="67056" y="67056"/>
                  </a:lnTo>
                  <a:lnTo>
                    <a:pt x="967740" y="67056"/>
                  </a:lnTo>
                  <a:lnTo>
                    <a:pt x="967740" y="0"/>
                  </a:lnTo>
                  <a:lnTo>
                    <a:pt x="33528" y="0"/>
                  </a:lnTo>
                  <a:lnTo>
                    <a:pt x="20574" y="2667"/>
                  </a:lnTo>
                  <a:lnTo>
                    <a:pt x="9906" y="9906"/>
                  </a:lnTo>
                  <a:lnTo>
                    <a:pt x="2667" y="20574"/>
                  </a:lnTo>
                  <a:lnTo>
                    <a:pt x="0" y="33528"/>
                  </a:lnTo>
                  <a:lnTo>
                    <a:pt x="0" y="821436"/>
                  </a:lnTo>
                  <a:lnTo>
                    <a:pt x="2667" y="834390"/>
                  </a:lnTo>
                  <a:lnTo>
                    <a:pt x="9906" y="845058"/>
                  </a:lnTo>
                  <a:lnTo>
                    <a:pt x="20574" y="852297"/>
                  </a:lnTo>
                  <a:lnTo>
                    <a:pt x="33528" y="854964"/>
                  </a:lnTo>
                  <a:lnTo>
                    <a:pt x="67056" y="854964"/>
                  </a:lnTo>
                  <a:lnTo>
                    <a:pt x="967740" y="854964"/>
                  </a:lnTo>
                  <a:lnTo>
                    <a:pt x="1001268" y="854964"/>
                  </a:lnTo>
                  <a:lnTo>
                    <a:pt x="1014095" y="852297"/>
                  </a:lnTo>
                  <a:lnTo>
                    <a:pt x="1024509" y="845058"/>
                  </a:lnTo>
                  <a:lnTo>
                    <a:pt x="1031481" y="834390"/>
                  </a:lnTo>
                  <a:lnTo>
                    <a:pt x="1034034" y="821436"/>
                  </a:lnTo>
                  <a:lnTo>
                    <a:pt x="1034034" y="33528"/>
                  </a:lnTo>
                  <a:close/>
                </a:path>
                <a:path w="1049655" h="1790700">
                  <a:moveTo>
                    <a:pt x="1049274" y="936498"/>
                  </a:moveTo>
                  <a:lnTo>
                    <a:pt x="1046607" y="923544"/>
                  </a:lnTo>
                  <a:lnTo>
                    <a:pt x="1039368" y="912876"/>
                  </a:lnTo>
                  <a:lnTo>
                    <a:pt x="1028700" y="905637"/>
                  </a:lnTo>
                  <a:lnTo>
                    <a:pt x="1015746" y="902970"/>
                  </a:lnTo>
                  <a:lnTo>
                    <a:pt x="982218" y="902970"/>
                  </a:lnTo>
                  <a:lnTo>
                    <a:pt x="982218" y="970026"/>
                  </a:lnTo>
                  <a:lnTo>
                    <a:pt x="982218" y="1723644"/>
                  </a:lnTo>
                  <a:lnTo>
                    <a:pt x="70104" y="1723644"/>
                  </a:lnTo>
                  <a:lnTo>
                    <a:pt x="70104" y="970026"/>
                  </a:lnTo>
                  <a:lnTo>
                    <a:pt x="982218" y="970026"/>
                  </a:lnTo>
                  <a:lnTo>
                    <a:pt x="982218" y="902970"/>
                  </a:lnTo>
                  <a:lnTo>
                    <a:pt x="37338" y="902970"/>
                  </a:lnTo>
                  <a:lnTo>
                    <a:pt x="24053" y="905637"/>
                  </a:lnTo>
                  <a:lnTo>
                    <a:pt x="13423" y="912876"/>
                  </a:lnTo>
                  <a:lnTo>
                    <a:pt x="6362" y="923544"/>
                  </a:lnTo>
                  <a:lnTo>
                    <a:pt x="3810" y="936498"/>
                  </a:lnTo>
                  <a:lnTo>
                    <a:pt x="3810" y="1757172"/>
                  </a:lnTo>
                  <a:lnTo>
                    <a:pt x="6362" y="1770126"/>
                  </a:lnTo>
                  <a:lnTo>
                    <a:pt x="13423" y="1780794"/>
                  </a:lnTo>
                  <a:lnTo>
                    <a:pt x="24053" y="1788033"/>
                  </a:lnTo>
                  <a:lnTo>
                    <a:pt x="37338" y="1790700"/>
                  </a:lnTo>
                  <a:lnTo>
                    <a:pt x="70104" y="1790700"/>
                  </a:lnTo>
                  <a:lnTo>
                    <a:pt x="982218" y="1790700"/>
                  </a:lnTo>
                  <a:lnTo>
                    <a:pt x="1015746" y="1790700"/>
                  </a:lnTo>
                  <a:lnTo>
                    <a:pt x="1028700" y="1788033"/>
                  </a:lnTo>
                  <a:lnTo>
                    <a:pt x="1039368" y="1780794"/>
                  </a:lnTo>
                  <a:lnTo>
                    <a:pt x="1046607" y="1770126"/>
                  </a:lnTo>
                  <a:lnTo>
                    <a:pt x="1049274" y="1757172"/>
                  </a:lnTo>
                  <a:lnTo>
                    <a:pt x="1049274" y="936498"/>
                  </a:lnTo>
                  <a:close/>
                </a:path>
              </a:pathLst>
            </a:custGeom>
            <a:solidFill>
              <a:srgbClr val="ACD7CA"/>
            </a:solidFill>
          </p:spPr>
          <p:txBody>
            <a:bodyPr wrap="square" lIns="0" tIns="0" rIns="0" bIns="0" rtlCol="0"/>
            <a:lstStyle/>
            <a:p>
              <a:endParaRPr/>
            </a:p>
          </p:txBody>
        </p:sp>
        <p:sp>
          <p:nvSpPr>
            <p:cNvPr id="14" name="object 14"/>
            <p:cNvSpPr/>
            <p:nvPr/>
          </p:nvSpPr>
          <p:spPr>
            <a:xfrm>
              <a:off x="729881" y="4561331"/>
              <a:ext cx="349250" cy="496570"/>
            </a:xfrm>
            <a:custGeom>
              <a:avLst/>
              <a:gdLst/>
              <a:ahLst/>
              <a:cxnLst/>
              <a:rect l="l" t="t" r="r" b="b"/>
              <a:pathLst>
                <a:path w="349250" h="496570">
                  <a:moveTo>
                    <a:pt x="348996" y="458724"/>
                  </a:moveTo>
                  <a:lnTo>
                    <a:pt x="348996" y="109728"/>
                  </a:lnTo>
                  <a:lnTo>
                    <a:pt x="323278" y="75330"/>
                  </a:lnTo>
                  <a:lnTo>
                    <a:pt x="307086" y="72390"/>
                  </a:lnTo>
                  <a:lnTo>
                    <a:pt x="41910" y="72390"/>
                  </a:lnTo>
                  <a:lnTo>
                    <a:pt x="25717" y="75330"/>
                  </a:lnTo>
                  <a:lnTo>
                    <a:pt x="12382" y="83343"/>
                  </a:lnTo>
                  <a:lnTo>
                    <a:pt x="3333" y="95214"/>
                  </a:lnTo>
                  <a:lnTo>
                    <a:pt x="0" y="109728"/>
                  </a:lnTo>
                  <a:lnTo>
                    <a:pt x="0" y="458724"/>
                  </a:lnTo>
                  <a:lnTo>
                    <a:pt x="3333" y="473237"/>
                  </a:lnTo>
                  <a:lnTo>
                    <a:pt x="12382" y="485108"/>
                  </a:lnTo>
                  <a:lnTo>
                    <a:pt x="25717" y="493121"/>
                  </a:lnTo>
                  <a:lnTo>
                    <a:pt x="41910" y="496062"/>
                  </a:lnTo>
                  <a:lnTo>
                    <a:pt x="53340" y="496062"/>
                  </a:lnTo>
                  <a:lnTo>
                    <a:pt x="53339" y="131064"/>
                  </a:lnTo>
                  <a:lnTo>
                    <a:pt x="296418" y="131064"/>
                  </a:lnTo>
                  <a:lnTo>
                    <a:pt x="296418" y="496062"/>
                  </a:lnTo>
                  <a:lnTo>
                    <a:pt x="307086" y="496062"/>
                  </a:lnTo>
                  <a:lnTo>
                    <a:pt x="323278" y="493121"/>
                  </a:lnTo>
                  <a:lnTo>
                    <a:pt x="336613" y="485108"/>
                  </a:lnTo>
                  <a:lnTo>
                    <a:pt x="345662" y="473237"/>
                  </a:lnTo>
                  <a:lnTo>
                    <a:pt x="348996" y="458724"/>
                  </a:lnTo>
                  <a:close/>
                </a:path>
                <a:path w="349250" h="496570">
                  <a:moveTo>
                    <a:pt x="296418" y="496062"/>
                  </a:moveTo>
                  <a:lnTo>
                    <a:pt x="296418" y="437388"/>
                  </a:lnTo>
                  <a:lnTo>
                    <a:pt x="53340" y="437388"/>
                  </a:lnTo>
                  <a:lnTo>
                    <a:pt x="53340" y="496062"/>
                  </a:lnTo>
                  <a:lnTo>
                    <a:pt x="296418" y="496062"/>
                  </a:lnTo>
                  <a:close/>
                </a:path>
                <a:path w="349250" h="496570">
                  <a:moveTo>
                    <a:pt x="280416" y="422910"/>
                  </a:moveTo>
                  <a:lnTo>
                    <a:pt x="280416" y="145542"/>
                  </a:lnTo>
                  <a:lnTo>
                    <a:pt x="68580" y="145542"/>
                  </a:lnTo>
                  <a:lnTo>
                    <a:pt x="68580" y="422910"/>
                  </a:lnTo>
                  <a:lnTo>
                    <a:pt x="95250" y="422910"/>
                  </a:lnTo>
                  <a:lnTo>
                    <a:pt x="95250" y="260604"/>
                  </a:lnTo>
                  <a:lnTo>
                    <a:pt x="147828" y="260604"/>
                  </a:lnTo>
                  <a:lnTo>
                    <a:pt x="147828" y="213360"/>
                  </a:lnTo>
                  <a:lnTo>
                    <a:pt x="201168" y="213360"/>
                  </a:lnTo>
                  <a:lnTo>
                    <a:pt x="201168" y="260604"/>
                  </a:lnTo>
                  <a:lnTo>
                    <a:pt x="253746" y="260604"/>
                  </a:lnTo>
                  <a:lnTo>
                    <a:pt x="253746" y="422910"/>
                  </a:lnTo>
                  <a:lnTo>
                    <a:pt x="280416" y="422910"/>
                  </a:lnTo>
                  <a:close/>
                </a:path>
                <a:path w="349250" h="496570">
                  <a:moveTo>
                    <a:pt x="253746" y="422910"/>
                  </a:moveTo>
                  <a:lnTo>
                    <a:pt x="253746" y="307848"/>
                  </a:lnTo>
                  <a:lnTo>
                    <a:pt x="201168" y="307848"/>
                  </a:lnTo>
                  <a:lnTo>
                    <a:pt x="201168" y="355092"/>
                  </a:lnTo>
                  <a:lnTo>
                    <a:pt x="147828" y="355092"/>
                  </a:lnTo>
                  <a:lnTo>
                    <a:pt x="147828" y="307848"/>
                  </a:lnTo>
                  <a:lnTo>
                    <a:pt x="95250" y="307848"/>
                  </a:lnTo>
                  <a:lnTo>
                    <a:pt x="95250" y="422910"/>
                  </a:lnTo>
                  <a:lnTo>
                    <a:pt x="253746" y="422910"/>
                  </a:lnTo>
                  <a:close/>
                </a:path>
                <a:path w="349250" h="496570">
                  <a:moveTo>
                    <a:pt x="272796" y="56388"/>
                  </a:moveTo>
                  <a:lnTo>
                    <a:pt x="272795" y="4572"/>
                  </a:lnTo>
                  <a:lnTo>
                    <a:pt x="266700" y="0"/>
                  </a:lnTo>
                  <a:lnTo>
                    <a:pt x="82296" y="0"/>
                  </a:lnTo>
                  <a:lnTo>
                    <a:pt x="76200" y="4572"/>
                  </a:lnTo>
                  <a:lnTo>
                    <a:pt x="76199" y="56388"/>
                  </a:lnTo>
                  <a:lnTo>
                    <a:pt x="272796" y="56388"/>
                  </a:lnTo>
                  <a:close/>
                </a:path>
              </a:pathLst>
            </a:custGeom>
            <a:solidFill>
              <a:srgbClr val="2C778C"/>
            </a:solidFill>
          </p:spPr>
          <p:txBody>
            <a:bodyPr wrap="square" lIns="0" tIns="0" rIns="0" bIns="0" rtlCol="0"/>
            <a:lstStyle/>
            <a:p>
              <a:endParaRPr/>
            </a:p>
          </p:txBody>
        </p:sp>
        <p:pic>
          <p:nvPicPr>
            <p:cNvPr id="15" name="object 15"/>
            <p:cNvPicPr/>
            <p:nvPr/>
          </p:nvPicPr>
          <p:blipFill>
            <a:blip r:embed="rId5" cstate="print"/>
            <a:stretch>
              <a:fillRect/>
            </a:stretch>
          </p:blipFill>
          <p:spPr>
            <a:xfrm>
              <a:off x="1019441" y="4682489"/>
              <a:ext cx="665987" cy="595122"/>
            </a:xfrm>
            <a:prstGeom prst="rect">
              <a:avLst/>
            </a:prstGeom>
          </p:spPr>
        </p:pic>
        <p:pic>
          <p:nvPicPr>
            <p:cNvPr id="16" name="object 16"/>
            <p:cNvPicPr/>
            <p:nvPr/>
          </p:nvPicPr>
          <p:blipFill>
            <a:blip r:embed="rId6" cstate="print"/>
            <a:stretch>
              <a:fillRect/>
            </a:stretch>
          </p:blipFill>
          <p:spPr>
            <a:xfrm>
              <a:off x="579005" y="3552443"/>
              <a:ext cx="993647" cy="835913"/>
            </a:xfrm>
            <a:prstGeom prst="rect">
              <a:avLst/>
            </a:prstGeom>
          </p:spPr>
        </p:pic>
      </p:grpSp>
      <p:grpSp>
        <p:nvGrpSpPr>
          <p:cNvPr id="17" name="object 17"/>
          <p:cNvGrpSpPr/>
          <p:nvPr/>
        </p:nvGrpSpPr>
        <p:grpSpPr>
          <a:xfrm>
            <a:off x="630059" y="5404865"/>
            <a:ext cx="1076960" cy="887730"/>
            <a:chOff x="630059" y="5404865"/>
            <a:chExt cx="1076960" cy="887730"/>
          </a:xfrm>
        </p:grpSpPr>
        <p:sp>
          <p:nvSpPr>
            <p:cNvPr id="18" name="object 18"/>
            <p:cNvSpPr/>
            <p:nvPr/>
          </p:nvSpPr>
          <p:spPr>
            <a:xfrm>
              <a:off x="630059" y="5404865"/>
              <a:ext cx="1076960" cy="887730"/>
            </a:xfrm>
            <a:custGeom>
              <a:avLst/>
              <a:gdLst/>
              <a:ahLst/>
              <a:cxnLst/>
              <a:rect l="l" t="t" r="r" b="b"/>
              <a:pathLst>
                <a:path w="1076960" h="887729">
                  <a:moveTo>
                    <a:pt x="1076706" y="854201"/>
                  </a:moveTo>
                  <a:lnTo>
                    <a:pt x="1076706" y="33527"/>
                  </a:lnTo>
                  <a:lnTo>
                    <a:pt x="1074146" y="20573"/>
                  </a:lnTo>
                  <a:lnTo>
                    <a:pt x="1067085" y="9905"/>
                  </a:lnTo>
                  <a:lnTo>
                    <a:pt x="1056453" y="2666"/>
                  </a:lnTo>
                  <a:lnTo>
                    <a:pt x="1043178" y="0"/>
                  </a:lnTo>
                  <a:lnTo>
                    <a:pt x="33528" y="0"/>
                  </a:lnTo>
                  <a:lnTo>
                    <a:pt x="20252" y="2666"/>
                  </a:lnTo>
                  <a:lnTo>
                    <a:pt x="9620" y="9905"/>
                  </a:lnTo>
                  <a:lnTo>
                    <a:pt x="2559" y="20573"/>
                  </a:lnTo>
                  <a:lnTo>
                    <a:pt x="0" y="33527"/>
                  </a:lnTo>
                  <a:lnTo>
                    <a:pt x="0" y="854201"/>
                  </a:lnTo>
                  <a:lnTo>
                    <a:pt x="2559" y="867155"/>
                  </a:lnTo>
                  <a:lnTo>
                    <a:pt x="9620" y="877823"/>
                  </a:lnTo>
                  <a:lnTo>
                    <a:pt x="20252" y="885063"/>
                  </a:lnTo>
                  <a:lnTo>
                    <a:pt x="33528" y="887729"/>
                  </a:lnTo>
                  <a:lnTo>
                    <a:pt x="33528" y="67055"/>
                  </a:lnTo>
                  <a:lnTo>
                    <a:pt x="66293" y="33527"/>
                  </a:lnTo>
                  <a:lnTo>
                    <a:pt x="66293" y="67055"/>
                  </a:lnTo>
                  <a:lnTo>
                    <a:pt x="1010412" y="67055"/>
                  </a:lnTo>
                  <a:lnTo>
                    <a:pt x="1010412" y="33527"/>
                  </a:lnTo>
                  <a:lnTo>
                    <a:pt x="1043178" y="67055"/>
                  </a:lnTo>
                  <a:lnTo>
                    <a:pt x="1043178" y="887729"/>
                  </a:lnTo>
                  <a:lnTo>
                    <a:pt x="1056453" y="885063"/>
                  </a:lnTo>
                  <a:lnTo>
                    <a:pt x="1067085" y="877824"/>
                  </a:lnTo>
                  <a:lnTo>
                    <a:pt x="1074146" y="867156"/>
                  </a:lnTo>
                  <a:lnTo>
                    <a:pt x="1076706" y="854201"/>
                  </a:lnTo>
                  <a:close/>
                </a:path>
                <a:path w="1076960" h="887729">
                  <a:moveTo>
                    <a:pt x="66293" y="67055"/>
                  </a:moveTo>
                  <a:lnTo>
                    <a:pt x="66293" y="33527"/>
                  </a:lnTo>
                  <a:lnTo>
                    <a:pt x="33528" y="67055"/>
                  </a:lnTo>
                  <a:lnTo>
                    <a:pt x="66293" y="67055"/>
                  </a:lnTo>
                  <a:close/>
                </a:path>
                <a:path w="1076960" h="887729">
                  <a:moveTo>
                    <a:pt x="66294" y="820673"/>
                  </a:moveTo>
                  <a:lnTo>
                    <a:pt x="66293" y="67055"/>
                  </a:lnTo>
                  <a:lnTo>
                    <a:pt x="33528" y="67055"/>
                  </a:lnTo>
                  <a:lnTo>
                    <a:pt x="33528" y="820673"/>
                  </a:lnTo>
                  <a:lnTo>
                    <a:pt x="66294" y="820673"/>
                  </a:lnTo>
                  <a:close/>
                </a:path>
                <a:path w="1076960" h="887729">
                  <a:moveTo>
                    <a:pt x="1043178" y="820673"/>
                  </a:moveTo>
                  <a:lnTo>
                    <a:pt x="33528" y="820673"/>
                  </a:lnTo>
                  <a:lnTo>
                    <a:pt x="66294" y="854201"/>
                  </a:lnTo>
                  <a:lnTo>
                    <a:pt x="66294" y="887729"/>
                  </a:lnTo>
                  <a:lnTo>
                    <a:pt x="1010412" y="887729"/>
                  </a:lnTo>
                  <a:lnTo>
                    <a:pt x="1010412" y="854201"/>
                  </a:lnTo>
                  <a:lnTo>
                    <a:pt x="1043178" y="820673"/>
                  </a:lnTo>
                  <a:close/>
                </a:path>
                <a:path w="1076960" h="887729">
                  <a:moveTo>
                    <a:pt x="66294" y="887729"/>
                  </a:moveTo>
                  <a:lnTo>
                    <a:pt x="66294" y="854201"/>
                  </a:lnTo>
                  <a:lnTo>
                    <a:pt x="33528" y="820673"/>
                  </a:lnTo>
                  <a:lnTo>
                    <a:pt x="33528" y="887729"/>
                  </a:lnTo>
                  <a:lnTo>
                    <a:pt x="66294" y="887729"/>
                  </a:lnTo>
                  <a:close/>
                </a:path>
                <a:path w="1076960" h="887729">
                  <a:moveTo>
                    <a:pt x="1043178" y="67055"/>
                  </a:moveTo>
                  <a:lnTo>
                    <a:pt x="1010412" y="33527"/>
                  </a:lnTo>
                  <a:lnTo>
                    <a:pt x="1010412" y="67055"/>
                  </a:lnTo>
                  <a:lnTo>
                    <a:pt x="1043178" y="67055"/>
                  </a:lnTo>
                  <a:close/>
                </a:path>
                <a:path w="1076960" h="887729">
                  <a:moveTo>
                    <a:pt x="1043178" y="820673"/>
                  </a:moveTo>
                  <a:lnTo>
                    <a:pt x="1043178" y="67055"/>
                  </a:lnTo>
                  <a:lnTo>
                    <a:pt x="1010412" y="67055"/>
                  </a:lnTo>
                  <a:lnTo>
                    <a:pt x="1010412" y="820673"/>
                  </a:lnTo>
                  <a:lnTo>
                    <a:pt x="1043178" y="820673"/>
                  </a:lnTo>
                  <a:close/>
                </a:path>
                <a:path w="1076960" h="887729">
                  <a:moveTo>
                    <a:pt x="1043178" y="887729"/>
                  </a:moveTo>
                  <a:lnTo>
                    <a:pt x="1043178" y="820673"/>
                  </a:lnTo>
                  <a:lnTo>
                    <a:pt x="1010412" y="854201"/>
                  </a:lnTo>
                  <a:lnTo>
                    <a:pt x="1010412" y="887729"/>
                  </a:lnTo>
                  <a:lnTo>
                    <a:pt x="1043178" y="887729"/>
                  </a:lnTo>
                  <a:close/>
                </a:path>
              </a:pathLst>
            </a:custGeom>
            <a:solidFill>
              <a:srgbClr val="ACD7CA"/>
            </a:solidFill>
          </p:spPr>
          <p:txBody>
            <a:bodyPr wrap="square" lIns="0" tIns="0" rIns="0" bIns="0" rtlCol="0"/>
            <a:lstStyle/>
            <a:p>
              <a:endParaRPr/>
            </a:p>
          </p:txBody>
        </p:sp>
        <p:pic>
          <p:nvPicPr>
            <p:cNvPr id="19" name="object 19"/>
            <p:cNvPicPr/>
            <p:nvPr/>
          </p:nvPicPr>
          <p:blipFill>
            <a:blip r:embed="rId7" cstate="print"/>
            <a:stretch>
              <a:fillRect/>
            </a:stretch>
          </p:blipFill>
          <p:spPr>
            <a:xfrm>
              <a:off x="1065161" y="5605271"/>
              <a:ext cx="553212" cy="503681"/>
            </a:xfrm>
            <a:prstGeom prst="rect">
              <a:avLst/>
            </a:prstGeom>
          </p:spPr>
        </p:pic>
        <p:sp>
          <p:nvSpPr>
            <p:cNvPr id="20" name="object 20"/>
            <p:cNvSpPr/>
            <p:nvPr/>
          </p:nvSpPr>
          <p:spPr>
            <a:xfrm>
              <a:off x="1015631" y="5913881"/>
              <a:ext cx="428625" cy="243204"/>
            </a:xfrm>
            <a:custGeom>
              <a:avLst/>
              <a:gdLst/>
              <a:ahLst/>
              <a:cxnLst/>
              <a:rect l="l" t="t" r="r" b="b"/>
              <a:pathLst>
                <a:path w="428625" h="243204">
                  <a:moveTo>
                    <a:pt x="428244" y="243077"/>
                  </a:moveTo>
                  <a:lnTo>
                    <a:pt x="428244" y="0"/>
                  </a:lnTo>
                  <a:lnTo>
                    <a:pt x="0" y="0"/>
                  </a:lnTo>
                  <a:lnTo>
                    <a:pt x="0" y="243077"/>
                  </a:lnTo>
                  <a:lnTo>
                    <a:pt x="428244" y="243077"/>
                  </a:lnTo>
                  <a:close/>
                </a:path>
              </a:pathLst>
            </a:custGeom>
            <a:solidFill>
              <a:srgbClr val="FFFFFF"/>
            </a:solidFill>
          </p:spPr>
          <p:txBody>
            <a:bodyPr wrap="square" lIns="0" tIns="0" rIns="0" bIns="0" rtlCol="0"/>
            <a:lstStyle/>
            <a:p>
              <a:endParaRPr/>
            </a:p>
          </p:txBody>
        </p:sp>
      </p:grpSp>
      <p:sp>
        <p:nvSpPr>
          <p:cNvPr id="21" name="object 21"/>
          <p:cNvSpPr txBox="1"/>
          <p:nvPr/>
        </p:nvSpPr>
        <p:spPr>
          <a:xfrm>
            <a:off x="1083697" y="5933185"/>
            <a:ext cx="293370"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C00000"/>
                </a:solidFill>
                <a:latin typeface="Arial Black"/>
                <a:cs typeface="Arial Black"/>
              </a:rPr>
              <a:t>72h</a:t>
            </a:r>
            <a:endParaRPr sz="1050">
              <a:latin typeface="Arial Black"/>
              <a:cs typeface="Arial Black"/>
            </a:endParaRPr>
          </a:p>
        </p:txBody>
      </p:sp>
      <p:pic>
        <p:nvPicPr>
          <p:cNvPr id="22" name="object 22"/>
          <p:cNvPicPr/>
          <p:nvPr/>
        </p:nvPicPr>
        <p:blipFill>
          <a:blip r:embed="rId8" cstate="print"/>
          <a:stretch>
            <a:fillRect/>
          </a:stretch>
        </p:blipFill>
        <p:spPr>
          <a:xfrm>
            <a:off x="707783" y="5480303"/>
            <a:ext cx="407669" cy="662177"/>
          </a:xfrm>
          <a:prstGeom prst="rect">
            <a:avLst/>
          </a:prstGeom>
        </p:spPr>
      </p:pic>
      <p:sp>
        <p:nvSpPr>
          <p:cNvPr id="23" name="object 23"/>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28</a:t>
            </a:fld>
            <a:endParaRPr spc="-25" dirty="0"/>
          </a:p>
        </p:txBody>
      </p:sp>
      <p:sp>
        <p:nvSpPr>
          <p:cNvPr id="24" name="object 2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3" y="771905"/>
            <a:ext cx="10692130" cy="5328920"/>
          </a:xfrm>
          <a:custGeom>
            <a:avLst/>
            <a:gdLst/>
            <a:ahLst/>
            <a:cxnLst/>
            <a:rect l="l" t="t" r="r" b="b"/>
            <a:pathLst>
              <a:path w="10692130" h="5328920">
                <a:moveTo>
                  <a:pt x="10691749" y="5328666"/>
                </a:moveTo>
                <a:lnTo>
                  <a:pt x="10691749" y="0"/>
                </a:lnTo>
                <a:lnTo>
                  <a:pt x="0" y="0"/>
                </a:lnTo>
                <a:lnTo>
                  <a:pt x="0" y="5328666"/>
                </a:lnTo>
                <a:lnTo>
                  <a:pt x="10691749" y="5328666"/>
                </a:lnTo>
                <a:close/>
              </a:path>
            </a:pathLst>
          </a:custGeom>
          <a:solidFill>
            <a:srgbClr val="158B95"/>
          </a:solidFill>
        </p:spPr>
        <p:txBody>
          <a:bodyPr wrap="square" lIns="0" tIns="0" rIns="0" bIns="0" rtlCol="0"/>
          <a:lstStyle/>
          <a:p>
            <a:endParaRPr/>
          </a:p>
        </p:txBody>
      </p:sp>
      <p:sp>
        <p:nvSpPr>
          <p:cNvPr id="3" name="object 3"/>
          <p:cNvSpPr txBox="1"/>
          <p:nvPr/>
        </p:nvSpPr>
        <p:spPr>
          <a:xfrm>
            <a:off x="1147705" y="5312917"/>
            <a:ext cx="8104505" cy="34671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FFFFFF"/>
                </a:solidFill>
                <a:latin typeface="Microsoft JhengHei"/>
                <a:cs typeface="Microsoft JhengHei"/>
              </a:rPr>
              <a:t>執行職務時，如何保護自己免於HIV</a:t>
            </a:r>
            <a:r>
              <a:rPr sz="2100" b="1" spc="-15" dirty="0">
                <a:solidFill>
                  <a:srgbClr val="FFFFFF"/>
                </a:solidFill>
                <a:latin typeface="Microsoft JhengHei"/>
                <a:cs typeface="Microsoft JhengHei"/>
              </a:rPr>
              <a:t>及其他⾎/體液傳染病的感染風險</a:t>
            </a:r>
            <a:endParaRPr sz="2100">
              <a:latin typeface="Microsoft JhengHei"/>
              <a:cs typeface="Microsoft JhengHei"/>
            </a:endParaRPr>
          </a:p>
        </p:txBody>
      </p:sp>
      <p:sp>
        <p:nvSpPr>
          <p:cNvPr id="4" name="object 4"/>
          <p:cNvSpPr txBox="1"/>
          <p:nvPr/>
        </p:nvSpPr>
        <p:spPr>
          <a:xfrm>
            <a:off x="3061849" y="4329176"/>
            <a:ext cx="4035425" cy="827405"/>
          </a:xfrm>
          <a:prstGeom prst="rect">
            <a:avLst/>
          </a:prstGeom>
        </p:spPr>
        <p:txBody>
          <a:bodyPr vert="horz" wrap="square" lIns="0" tIns="13970" rIns="0" bIns="0" rtlCol="0">
            <a:spAutoFit/>
          </a:bodyPr>
          <a:lstStyle/>
          <a:p>
            <a:pPr marL="12700">
              <a:lnSpc>
                <a:spcPct val="100000"/>
              </a:lnSpc>
              <a:spcBef>
                <a:spcPts val="110"/>
              </a:spcBef>
            </a:pPr>
            <a:r>
              <a:rPr sz="5250" b="1" spc="-10" dirty="0">
                <a:solidFill>
                  <a:srgbClr val="FFD965"/>
                </a:solidFill>
                <a:latin typeface="Microsoft JhengHei"/>
                <a:cs typeface="Microsoft JhengHei"/>
              </a:rPr>
              <a:t>標準防護措施</a:t>
            </a:r>
            <a:endParaRPr sz="5250">
              <a:latin typeface="Microsoft JhengHei"/>
              <a:cs typeface="Microsoft JhengHei"/>
            </a:endParaRPr>
          </a:p>
        </p:txBody>
      </p:sp>
      <p:pic>
        <p:nvPicPr>
          <p:cNvPr id="5" name="object 5"/>
          <p:cNvPicPr/>
          <p:nvPr/>
        </p:nvPicPr>
        <p:blipFill>
          <a:blip r:embed="rId2" cstate="print"/>
          <a:stretch>
            <a:fillRect/>
          </a:stretch>
        </p:blipFill>
        <p:spPr>
          <a:xfrm>
            <a:off x="3755021" y="1950720"/>
            <a:ext cx="2673095" cy="2189226"/>
          </a:xfrm>
          <a:prstGeom prst="rect">
            <a:avLst/>
          </a:prstGeom>
        </p:spPr>
      </p:pic>
      <p:sp>
        <p:nvSpPr>
          <p:cNvPr id="6" name="object 6"/>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29</a:t>
            </a:fld>
            <a:endParaRPr spc="-25" dirty="0"/>
          </a:p>
        </p:txBody>
      </p:sp>
      <p:sp>
        <p:nvSpPr>
          <p:cNvPr id="7" name="object 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1403" y="771905"/>
            <a:ext cx="10692130" cy="5328920"/>
            <a:chOff x="1403" y="771905"/>
            <a:chExt cx="10692130" cy="5328920"/>
          </a:xfrm>
        </p:grpSpPr>
        <p:sp>
          <p:nvSpPr>
            <p:cNvPr id="4" name="object 4"/>
            <p:cNvSpPr/>
            <p:nvPr/>
          </p:nvSpPr>
          <p:spPr>
            <a:xfrm>
              <a:off x="1403" y="771905"/>
              <a:ext cx="10692130" cy="5328920"/>
            </a:xfrm>
            <a:custGeom>
              <a:avLst/>
              <a:gdLst/>
              <a:ahLst/>
              <a:cxnLst/>
              <a:rect l="l" t="t" r="r" b="b"/>
              <a:pathLst>
                <a:path w="10692130" h="5328920">
                  <a:moveTo>
                    <a:pt x="10691749" y="5328666"/>
                  </a:moveTo>
                  <a:lnTo>
                    <a:pt x="10691749" y="0"/>
                  </a:lnTo>
                  <a:lnTo>
                    <a:pt x="0" y="0"/>
                  </a:lnTo>
                  <a:lnTo>
                    <a:pt x="0" y="5328666"/>
                  </a:lnTo>
                  <a:lnTo>
                    <a:pt x="10691749" y="5328666"/>
                  </a:lnTo>
                  <a:close/>
                </a:path>
              </a:pathLst>
            </a:custGeom>
            <a:solidFill>
              <a:srgbClr val="158B95"/>
            </a:solidFill>
          </p:spPr>
          <p:txBody>
            <a:bodyPr wrap="square" lIns="0" tIns="0" rIns="0" bIns="0" rtlCol="0"/>
            <a:lstStyle/>
            <a:p>
              <a:endParaRPr/>
            </a:p>
          </p:txBody>
        </p:sp>
        <p:sp>
          <p:nvSpPr>
            <p:cNvPr id="5" name="object 5"/>
            <p:cNvSpPr/>
            <p:nvPr/>
          </p:nvSpPr>
          <p:spPr>
            <a:xfrm>
              <a:off x="3801503" y="1613153"/>
              <a:ext cx="3039745" cy="2659380"/>
            </a:xfrm>
            <a:custGeom>
              <a:avLst/>
              <a:gdLst/>
              <a:ahLst/>
              <a:cxnLst/>
              <a:rect l="l" t="t" r="r" b="b"/>
              <a:pathLst>
                <a:path w="3039745" h="2659379">
                  <a:moveTo>
                    <a:pt x="3039618" y="2209799"/>
                  </a:moveTo>
                  <a:lnTo>
                    <a:pt x="3039618" y="0"/>
                  </a:lnTo>
                  <a:lnTo>
                    <a:pt x="0" y="0"/>
                  </a:lnTo>
                  <a:lnTo>
                    <a:pt x="0" y="2209800"/>
                  </a:lnTo>
                  <a:lnTo>
                    <a:pt x="33528" y="2209800"/>
                  </a:lnTo>
                  <a:lnTo>
                    <a:pt x="33528" y="66294"/>
                  </a:lnTo>
                  <a:lnTo>
                    <a:pt x="66294" y="32765"/>
                  </a:lnTo>
                  <a:lnTo>
                    <a:pt x="66293" y="66294"/>
                  </a:lnTo>
                  <a:lnTo>
                    <a:pt x="2973324" y="66293"/>
                  </a:lnTo>
                  <a:lnTo>
                    <a:pt x="2973324" y="32765"/>
                  </a:lnTo>
                  <a:lnTo>
                    <a:pt x="3006852" y="66293"/>
                  </a:lnTo>
                  <a:lnTo>
                    <a:pt x="3006852" y="2209799"/>
                  </a:lnTo>
                  <a:lnTo>
                    <a:pt x="3039618" y="2209799"/>
                  </a:lnTo>
                  <a:close/>
                </a:path>
                <a:path w="3039745" h="2659379">
                  <a:moveTo>
                    <a:pt x="66294" y="66294"/>
                  </a:moveTo>
                  <a:lnTo>
                    <a:pt x="66294" y="32765"/>
                  </a:lnTo>
                  <a:lnTo>
                    <a:pt x="33528" y="66294"/>
                  </a:lnTo>
                  <a:lnTo>
                    <a:pt x="66294" y="66294"/>
                  </a:lnTo>
                  <a:close/>
                </a:path>
                <a:path w="3039745" h="2659379">
                  <a:moveTo>
                    <a:pt x="66294" y="2142744"/>
                  </a:moveTo>
                  <a:lnTo>
                    <a:pt x="66294" y="66294"/>
                  </a:lnTo>
                  <a:lnTo>
                    <a:pt x="33528" y="66294"/>
                  </a:lnTo>
                  <a:lnTo>
                    <a:pt x="33528" y="2142744"/>
                  </a:lnTo>
                  <a:lnTo>
                    <a:pt x="66294" y="2142744"/>
                  </a:lnTo>
                  <a:close/>
                </a:path>
                <a:path w="3039745" h="2659379">
                  <a:moveTo>
                    <a:pt x="890778" y="2556949"/>
                  </a:moveTo>
                  <a:lnTo>
                    <a:pt x="544068" y="2142744"/>
                  </a:lnTo>
                  <a:lnTo>
                    <a:pt x="33528" y="2142744"/>
                  </a:lnTo>
                  <a:lnTo>
                    <a:pt x="66294" y="2176272"/>
                  </a:lnTo>
                  <a:lnTo>
                    <a:pt x="66294" y="2209800"/>
                  </a:lnTo>
                  <a:lnTo>
                    <a:pt x="502920" y="2209800"/>
                  </a:lnTo>
                  <a:lnTo>
                    <a:pt x="502920" y="2197608"/>
                  </a:lnTo>
                  <a:lnTo>
                    <a:pt x="528828" y="2209800"/>
                  </a:lnTo>
                  <a:lnTo>
                    <a:pt x="528828" y="2228574"/>
                  </a:lnTo>
                  <a:lnTo>
                    <a:pt x="864870" y="2630234"/>
                  </a:lnTo>
                  <a:lnTo>
                    <a:pt x="864870" y="2586228"/>
                  </a:lnTo>
                  <a:lnTo>
                    <a:pt x="890778" y="2556949"/>
                  </a:lnTo>
                  <a:close/>
                </a:path>
                <a:path w="3039745" h="2659379">
                  <a:moveTo>
                    <a:pt x="66294" y="2209800"/>
                  </a:moveTo>
                  <a:lnTo>
                    <a:pt x="66294" y="2176272"/>
                  </a:lnTo>
                  <a:lnTo>
                    <a:pt x="33528" y="2142744"/>
                  </a:lnTo>
                  <a:lnTo>
                    <a:pt x="33528" y="2209800"/>
                  </a:lnTo>
                  <a:lnTo>
                    <a:pt x="66294" y="2209800"/>
                  </a:lnTo>
                  <a:close/>
                </a:path>
                <a:path w="3039745" h="2659379">
                  <a:moveTo>
                    <a:pt x="528828" y="2209800"/>
                  </a:moveTo>
                  <a:lnTo>
                    <a:pt x="502920" y="2197608"/>
                  </a:lnTo>
                  <a:lnTo>
                    <a:pt x="513120" y="2209800"/>
                  </a:lnTo>
                  <a:lnTo>
                    <a:pt x="528828" y="2209800"/>
                  </a:lnTo>
                  <a:close/>
                </a:path>
                <a:path w="3039745" h="2659379">
                  <a:moveTo>
                    <a:pt x="513120" y="2209800"/>
                  </a:moveTo>
                  <a:lnTo>
                    <a:pt x="502920" y="2197608"/>
                  </a:lnTo>
                  <a:lnTo>
                    <a:pt x="502920" y="2209800"/>
                  </a:lnTo>
                  <a:lnTo>
                    <a:pt x="513120" y="2209800"/>
                  </a:lnTo>
                  <a:close/>
                </a:path>
                <a:path w="3039745" h="2659379">
                  <a:moveTo>
                    <a:pt x="528828" y="2228574"/>
                  </a:moveTo>
                  <a:lnTo>
                    <a:pt x="528828" y="2209800"/>
                  </a:lnTo>
                  <a:lnTo>
                    <a:pt x="513120" y="2209800"/>
                  </a:lnTo>
                  <a:lnTo>
                    <a:pt x="528828" y="2228574"/>
                  </a:lnTo>
                  <a:close/>
                </a:path>
                <a:path w="3039745" h="2659379">
                  <a:moveTo>
                    <a:pt x="915924" y="2586990"/>
                  </a:moveTo>
                  <a:lnTo>
                    <a:pt x="890778" y="2556949"/>
                  </a:lnTo>
                  <a:lnTo>
                    <a:pt x="864870" y="2586228"/>
                  </a:lnTo>
                  <a:lnTo>
                    <a:pt x="915924" y="2586990"/>
                  </a:lnTo>
                  <a:close/>
                </a:path>
                <a:path w="3039745" h="2659379">
                  <a:moveTo>
                    <a:pt x="915924" y="2629220"/>
                  </a:moveTo>
                  <a:lnTo>
                    <a:pt x="915924" y="2586990"/>
                  </a:lnTo>
                  <a:lnTo>
                    <a:pt x="864870" y="2586228"/>
                  </a:lnTo>
                  <a:lnTo>
                    <a:pt x="864870" y="2630234"/>
                  </a:lnTo>
                  <a:lnTo>
                    <a:pt x="889254" y="2659380"/>
                  </a:lnTo>
                  <a:lnTo>
                    <a:pt x="915924" y="2629220"/>
                  </a:lnTo>
                  <a:close/>
                </a:path>
                <a:path w="3039745" h="2659379">
                  <a:moveTo>
                    <a:pt x="3006852" y="2142743"/>
                  </a:moveTo>
                  <a:lnTo>
                    <a:pt x="1257300" y="2142744"/>
                  </a:lnTo>
                  <a:lnTo>
                    <a:pt x="890778" y="2556949"/>
                  </a:lnTo>
                  <a:lnTo>
                    <a:pt x="915924" y="2586990"/>
                  </a:lnTo>
                  <a:lnTo>
                    <a:pt x="915924" y="2629220"/>
                  </a:lnTo>
                  <a:lnTo>
                    <a:pt x="1271778" y="2226806"/>
                  </a:lnTo>
                  <a:lnTo>
                    <a:pt x="1271778" y="2209800"/>
                  </a:lnTo>
                  <a:lnTo>
                    <a:pt x="1296924" y="2198370"/>
                  </a:lnTo>
                  <a:lnTo>
                    <a:pt x="1296924" y="2209800"/>
                  </a:lnTo>
                  <a:lnTo>
                    <a:pt x="2973324" y="2209799"/>
                  </a:lnTo>
                  <a:lnTo>
                    <a:pt x="2973324" y="2176272"/>
                  </a:lnTo>
                  <a:lnTo>
                    <a:pt x="3006852" y="2142743"/>
                  </a:lnTo>
                  <a:close/>
                </a:path>
                <a:path w="3039745" h="2659379">
                  <a:moveTo>
                    <a:pt x="1296924" y="2198370"/>
                  </a:moveTo>
                  <a:lnTo>
                    <a:pt x="1271778" y="2209800"/>
                  </a:lnTo>
                  <a:lnTo>
                    <a:pt x="1286816" y="2209800"/>
                  </a:lnTo>
                  <a:lnTo>
                    <a:pt x="1296924" y="2198370"/>
                  </a:lnTo>
                  <a:close/>
                </a:path>
                <a:path w="3039745" h="2659379">
                  <a:moveTo>
                    <a:pt x="1286816" y="2209800"/>
                  </a:moveTo>
                  <a:lnTo>
                    <a:pt x="1271778" y="2209800"/>
                  </a:lnTo>
                  <a:lnTo>
                    <a:pt x="1271778" y="2226806"/>
                  </a:lnTo>
                  <a:lnTo>
                    <a:pt x="1286816" y="2209800"/>
                  </a:lnTo>
                  <a:close/>
                </a:path>
                <a:path w="3039745" h="2659379">
                  <a:moveTo>
                    <a:pt x="1296924" y="2209800"/>
                  </a:moveTo>
                  <a:lnTo>
                    <a:pt x="1296924" y="2198370"/>
                  </a:lnTo>
                  <a:lnTo>
                    <a:pt x="1286816" y="2209800"/>
                  </a:lnTo>
                  <a:lnTo>
                    <a:pt x="1296924" y="2209800"/>
                  </a:lnTo>
                  <a:close/>
                </a:path>
                <a:path w="3039745" h="2659379">
                  <a:moveTo>
                    <a:pt x="3006852" y="66293"/>
                  </a:moveTo>
                  <a:lnTo>
                    <a:pt x="2973324" y="32765"/>
                  </a:lnTo>
                  <a:lnTo>
                    <a:pt x="2973324" y="66293"/>
                  </a:lnTo>
                  <a:lnTo>
                    <a:pt x="3006852" y="66293"/>
                  </a:lnTo>
                  <a:close/>
                </a:path>
                <a:path w="3039745" h="2659379">
                  <a:moveTo>
                    <a:pt x="3006852" y="2142743"/>
                  </a:moveTo>
                  <a:lnTo>
                    <a:pt x="3006852" y="66293"/>
                  </a:lnTo>
                  <a:lnTo>
                    <a:pt x="2973324" y="66293"/>
                  </a:lnTo>
                  <a:lnTo>
                    <a:pt x="2973324" y="2142743"/>
                  </a:lnTo>
                  <a:lnTo>
                    <a:pt x="3006852" y="2142743"/>
                  </a:lnTo>
                  <a:close/>
                </a:path>
                <a:path w="3039745" h="2659379">
                  <a:moveTo>
                    <a:pt x="3006852" y="2209799"/>
                  </a:moveTo>
                  <a:lnTo>
                    <a:pt x="3006852" y="2142743"/>
                  </a:lnTo>
                  <a:lnTo>
                    <a:pt x="2973324" y="2176272"/>
                  </a:lnTo>
                  <a:lnTo>
                    <a:pt x="2973324" y="2209799"/>
                  </a:lnTo>
                  <a:lnTo>
                    <a:pt x="3006852" y="2209799"/>
                  </a:lnTo>
                  <a:close/>
                </a:path>
              </a:pathLst>
            </a:custGeom>
            <a:solidFill>
              <a:srgbClr val="FFFFFF"/>
            </a:solidFill>
          </p:spPr>
          <p:txBody>
            <a:bodyPr wrap="square" lIns="0" tIns="0" rIns="0" bIns="0" rtlCol="0"/>
            <a:lstStyle/>
            <a:p>
              <a:endParaRPr/>
            </a:p>
          </p:txBody>
        </p:sp>
      </p:grpSp>
      <p:sp>
        <p:nvSpPr>
          <p:cNvPr id="6" name="object 6"/>
          <p:cNvSpPr txBox="1"/>
          <p:nvPr/>
        </p:nvSpPr>
        <p:spPr>
          <a:xfrm>
            <a:off x="2317375" y="4317746"/>
            <a:ext cx="5767070" cy="1341755"/>
          </a:xfrm>
          <a:prstGeom prst="rect">
            <a:avLst/>
          </a:prstGeom>
        </p:spPr>
        <p:txBody>
          <a:bodyPr vert="horz" wrap="square" lIns="0" tIns="13970" rIns="0" bIns="0" rtlCol="0">
            <a:spAutoFit/>
          </a:bodyPr>
          <a:lstStyle/>
          <a:p>
            <a:pPr marL="13335" algn="ctr">
              <a:lnSpc>
                <a:spcPct val="100000"/>
              </a:lnSpc>
              <a:spcBef>
                <a:spcPts val="110"/>
              </a:spcBef>
            </a:pPr>
            <a:r>
              <a:rPr sz="5250" b="1" spc="-15" dirty="0">
                <a:solidFill>
                  <a:srgbClr val="FFD965"/>
                </a:solidFill>
                <a:latin typeface="Microsoft JhengHei"/>
                <a:cs typeface="Microsoft JhengHei"/>
              </a:rPr>
              <a:t>基本觀念</a:t>
            </a:r>
            <a:endParaRPr sz="5250">
              <a:latin typeface="Microsoft JhengHei"/>
              <a:cs typeface="Microsoft JhengHei"/>
            </a:endParaRPr>
          </a:p>
          <a:p>
            <a:pPr algn="ctr">
              <a:lnSpc>
                <a:spcPct val="100000"/>
              </a:lnSpc>
              <a:spcBef>
                <a:spcPts val="1530"/>
              </a:spcBef>
            </a:pPr>
            <a:r>
              <a:rPr sz="2100" b="1" spc="-10" dirty="0">
                <a:solidFill>
                  <a:srgbClr val="FFFFFF"/>
                </a:solidFill>
                <a:latin typeface="Microsoft JhengHei"/>
                <a:cs typeface="Microsoft JhengHei"/>
              </a:rPr>
              <a:t>愛滋病毒(HIV)</a:t>
            </a:r>
            <a:r>
              <a:rPr sz="2100" b="1" spc="-15" dirty="0">
                <a:solidFill>
                  <a:srgbClr val="FFFFFF"/>
                </a:solidFill>
                <a:latin typeface="Microsoft JhengHei"/>
                <a:cs typeface="Microsoft JhengHei"/>
              </a:rPr>
              <a:t>感染其實不可怕，只需要更了解它</a:t>
            </a:r>
            <a:endParaRPr sz="2100">
              <a:latin typeface="Microsoft JhengHei"/>
              <a:cs typeface="Microsoft JhengHei"/>
            </a:endParaRPr>
          </a:p>
        </p:txBody>
      </p:sp>
      <p:sp>
        <p:nvSpPr>
          <p:cNvPr id="7" name="object 7"/>
          <p:cNvSpPr/>
          <p:nvPr/>
        </p:nvSpPr>
        <p:spPr>
          <a:xfrm>
            <a:off x="4237367" y="1798320"/>
            <a:ext cx="2030095" cy="1892300"/>
          </a:xfrm>
          <a:custGeom>
            <a:avLst/>
            <a:gdLst/>
            <a:ahLst/>
            <a:cxnLst/>
            <a:rect l="l" t="t" r="r" b="b"/>
            <a:pathLst>
              <a:path w="2030095" h="1892300">
                <a:moveTo>
                  <a:pt x="1653540" y="794765"/>
                </a:moveTo>
                <a:lnTo>
                  <a:pt x="1640586" y="628649"/>
                </a:lnTo>
                <a:lnTo>
                  <a:pt x="1627632" y="575309"/>
                </a:lnTo>
                <a:lnTo>
                  <a:pt x="1608582" y="528065"/>
                </a:lnTo>
                <a:lnTo>
                  <a:pt x="1583436" y="474725"/>
                </a:lnTo>
                <a:lnTo>
                  <a:pt x="1532382" y="379475"/>
                </a:lnTo>
                <a:lnTo>
                  <a:pt x="1494282" y="332231"/>
                </a:lnTo>
                <a:lnTo>
                  <a:pt x="1455420" y="284987"/>
                </a:lnTo>
                <a:lnTo>
                  <a:pt x="1417320" y="243077"/>
                </a:lnTo>
                <a:lnTo>
                  <a:pt x="1372362" y="207263"/>
                </a:lnTo>
                <a:lnTo>
                  <a:pt x="1328166" y="166115"/>
                </a:lnTo>
                <a:lnTo>
                  <a:pt x="1277112" y="130301"/>
                </a:lnTo>
                <a:lnTo>
                  <a:pt x="1232154" y="100583"/>
                </a:lnTo>
                <a:lnTo>
                  <a:pt x="1175004" y="76961"/>
                </a:lnTo>
                <a:lnTo>
                  <a:pt x="1123950" y="53339"/>
                </a:lnTo>
                <a:lnTo>
                  <a:pt x="1072896" y="35813"/>
                </a:lnTo>
                <a:lnTo>
                  <a:pt x="1014984" y="17525"/>
                </a:lnTo>
                <a:lnTo>
                  <a:pt x="906780" y="6095"/>
                </a:lnTo>
                <a:lnTo>
                  <a:pt x="797814" y="0"/>
                </a:lnTo>
                <a:lnTo>
                  <a:pt x="689610" y="11429"/>
                </a:lnTo>
                <a:lnTo>
                  <a:pt x="587502" y="29717"/>
                </a:lnTo>
                <a:lnTo>
                  <a:pt x="491490" y="64769"/>
                </a:lnTo>
                <a:lnTo>
                  <a:pt x="402336" y="106679"/>
                </a:lnTo>
                <a:lnTo>
                  <a:pt x="319278" y="160019"/>
                </a:lnTo>
                <a:lnTo>
                  <a:pt x="242316" y="225551"/>
                </a:lnTo>
                <a:lnTo>
                  <a:pt x="172212" y="296417"/>
                </a:lnTo>
                <a:lnTo>
                  <a:pt x="115062" y="373379"/>
                </a:lnTo>
                <a:lnTo>
                  <a:pt x="70104" y="456437"/>
                </a:lnTo>
                <a:lnTo>
                  <a:pt x="32004" y="545591"/>
                </a:lnTo>
                <a:lnTo>
                  <a:pt x="12954" y="640841"/>
                </a:lnTo>
                <a:lnTo>
                  <a:pt x="0" y="741425"/>
                </a:lnTo>
                <a:lnTo>
                  <a:pt x="0" y="842009"/>
                </a:lnTo>
                <a:lnTo>
                  <a:pt x="19050" y="948689"/>
                </a:lnTo>
                <a:lnTo>
                  <a:pt x="38100" y="996695"/>
                </a:lnTo>
                <a:lnTo>
                  <a:pt x="57150" y="1050035"/>
                </a:lnTo>
                <a:lnTo>
                  <a:pt x="76962" y="1097279"/>
                </a:lnTo>
                <a:lnTo>
                  <a:pt x="140208" y="1192529"/>
                </a:lnTo>
                <a:lnTo>
                  <a:pt x="179070" y="1233677"/>
                </a:lnTo>
                <a:lnTo>
                  <a:pt x="217170" y="1275587"/>
                </a:lnTo>
                <a:lnTo>
                  <a:pt x="306324" y="1358645"/>
                </a:lnTo>
                <a:lnTo>
                  <a:pt x="319278" y="1366186"/>
                </a:lnTo>
                <a:lnTo>
                  <a:pt x="319278" y="723899"/>
                </a:lnTo>
                <a:lnTo>
                  <a:pt x="325374" y="675893"/>
                </a:lnTo>
                <a:lnTo>
                  <a:pt x="338328" y="628649"/>
                </a:lnTo>
                <a:lnTo>
                  <a:pt x="376428" y="545591"/>
                </a:lnTo>
                <a:lnTo>
                  <a:pt x="402336" y="503681"/>
                </a:lnTo>
                <a:lnTo>
                  <a:pt x="434340" y="468629"/>
                </a:lnTo>
                <a:lnTo>
                  <a:pt x="466344" y="432815"/>
                </a:lnTo>
                <a:lnTo>
                  <a:pt x="504444" y="403097"/>
                </a:lnTo>
                <a:lnTo>
                  <a:pt x="580644" y="355853"/>
                </a:lnTo>
                <a:lnTo>
                  <a:pt x="625602" y="332231"/>
                </a:lnTo>
                <a:lnTo>
                  <a:pt x="676656" y="320039"/>
                </a:lnTo>
                <a:lnTo>
                  <a:pt x="721614" y="308609"/>
                </a:lnTo>
                <a:lnTo>
                  <a:pt x="823722" y="296417"/>
                </a:lnTo>
                <a:lnTo>
                  <a:pt x="925830" y="308609"/>
                </a:lnTo>
                <a:lnTo>
                  <a:pt x="976884" y="320039"/>
                </a:lnTo>
                <a:lnTo>
                  <a:pt x="1021080" y="332231"/>
                </a:lnTo>
                <a:lnTo>
                  <a:pt x="1113112" y="380529"/>
                </a:lnTo>
                <a:lnTo>
                  <a:pt x="1152287" y="405189"/>
                </a:lnTo>
                <a:lnTo>
                  <a:pt x="1185576" y="431930"/>
                </a:lnTo>
                <a:lnTo>
                  <a:pt x="1214992" y="462847"/>
                </a:lnTo>
                <a:lnTo>
                  <a:pt x="1242546" y="500036"/>
                </a:lnTo>
                <a:lnTo>
                  <a:pt x="1270254" y="545591"/>
                </a:lnTo>
                <a:lnTo>
                  <a:pt x="1296162" y="586739"/>
                </a:lnTo>
                <a:lnTo>
                  <a:pt x="1308354" y="628649"/>
                </a:lnTo>
                <a:lnTo>
                  <a:pt x="1321308" y="675893"/>
                </a:lnTo>
                <a:lnTo>
                  <a:pt x="1328166" y="723899"/>
                </a:lnTo>
                <a:lnTo>
                  <a:pt x="1334262" y="771143"/>
                </a:lnTo>
                <a:lnTo>
                  <a:pt x="1334262" y="1435607"/>
                </a:lnTo>
                <a:lnTo>
                  <a:pt x="1340358" y="1465325"/>
                </a:lnTo>
                <a:lnTo>
                  <a:pt x="1359408" y="1494281"/>
                </a:lnTo>
                <a:lnTo>
                  <a:pt x="1474470" y="1601156"/>
                </a:lnTo>
                <a:lnTo>
                  <a:pt x="1474470" y="1239773"/>
                </a:lnTo>
                <a:lnTo>
                  <a:pt x="1525524" y="1174241"/>
                </a:lnTo>
                <a:lnTo>
                  <a:pt x="1564386" y="1109471"/>
                </a:lnTo>
                <a:lnTo>
                  <a:pt x="1602486" y="1037843"/>
                </a:lnTo>
                <a:lnTo>
                  <a:pt x="1627632" y="960881"/>
                </a:lnTo>
                <a:lnTo>
                  <a:pt x="1653540" y="794765"/>
                </a:lnTo>
                <a:close/>
              </a:path>
              <a:path w="2030095" h="1892300">
                <a:moveTo>
                  <a:pt x="1334262" y="1376171"/>
                </a:moveTo>
                <a:lnTo>
                  <a:pt x="1334262" y="771143"/>
                </a:lnTo>
                <a:lnTo>
                  <a:pt x="1328166" y="818387"/>
                </a:lnTo>
                <a:lnTo>
                  <a:pt x="1321308" y="865631"/>
                </a:lnTo>
                <a:lnTo>
                  <a:pt x="1308354" y="907541"/>
                </a:lnTo>
                <a:lnTo>
                  <a:pt x="1296162" y="954785"/>
                </a:lnTo>
                <a:lnTo>
                  <a:pt x="1270254" y="996695"/>
                </a:lnTo>
                <a:lnTo>
                  <a:pt x="1219200" y="1067561"/>
                </a:lnTo>
                <a:lnTo>
                  <a:pt x="1187196" y="1103375"/>
                </a:lnTo>
                <a:lnTo>
                  <a:pt x="1149096" y="1133093"/>
                </a:lnTo>
                <a:lnTo>
                  <a:pt x="1110996" y="1162049"/>
                </a:lnTo>
                <a:lnTo>
                  <a:pt x="1066038" y="1186433"/>
                </a:lnTo>
                <a:lnTo>
                  <a:pt x="1021080" y="1203959"/>
                </a:lnTo>
                <a:lnTo>
                  <a:pt x="976884" y="1222247"/>
                </a:lnTo>
                <a:lnTo>
                  <a:pt x="925830" y="1233677"/>
                </a:lnTo>
                <a:lnTo>
                  <a:pt x="874776" y="1239773"/>
                </a:lnTo>
                <a:lnTo>
                  <a:pt x="772668" y="1239773"/>
                </a:lnTo>
                <a:lnTo>
                  <a:pt x="721614" y="1233677"/>
                </a:lnTo>
                <a:lnTo>
                  <a:pt x="676656" y="1222247"/>
                </a:lnTo>
                <a:lnTo>
                  <a:pt x="625602" y="1203959"/>
                </a:lnTo>
                <a:lnTo>
                  <a:pt x="580644" y="1186433"/>
                </a:lnTo>
                <a:lnTo>
                  <a:pt x="542544" y="1162049"/>
                </a:lnTo>
                <a:lnTo>
                  <a:pt x="504444" y="1133093"/>
                </a:lnTo>
                <a:lnTo>
                  <a:pt x="466344" y="1103375"/>
                </a:lnTo>
                <a:lnTo>
                  <a:pt x="402336" y="1031747"/>
                </a:lnTo>
                <a:lnTo>
                  <a:pt x="376428" y="996695"/>
                </a:lnTo>
                <a:lnTo>
                  <a:pt x="357378" y="954785"/>
                </a:lnTo>
                <a:lnTo>
                  <a:pt x="338328" y="907541"/>
                </a:lnTo>
                <a:lnTo>
                  <a:pt x="325374" y="865631"/>
                </a:lnTo>
                <a:lnTo>
                  <a:pt x="319278" y="818387"/>
                </a:lnTo>
                <a:lnTo>
                  <a:pt x="319278" y="1366186"/>
                </a:lnTo>
                <a:lnTo>
                  <a:pt x="357378" y="1388363"/>
                </a:lnTo>
                <a:lnTo>
                  <a:pt x="402336" y="1423415"/>
                </a:lnTo>
                <a:lnTo>
                  <a:pt x="459486" y="1453133"/>
                </a:lnTo>
                <a:lnTo>
                  <a:pt x="510540" y="1476755"/>
                </a:lnTo>
                <a:lnTo>
                  <a:pt x="561594" y="1494281"/>
                </a:lnTo>
                <a:lnTo>
                  <a:pt x="619506" y="1512569"/>
                </a:lnTo>
                <a:lnTo>
                  <a:pt x="670560" y="1524761"/>
                </a:lnTo>
                <a:lnTo>
                  <a:pt x="765810" y="1536191"/>
                </a:lnTo>
                <a:lnTo>
                  <a:pt x="855726" y="1536191"/>
                </a:lnTo>
                <a:lnTo>
                  <a:pt x="944880" y="1530095"/>
                </a:lnTo>
                <a:lnTo>
                  <a:pt x="1027938" y="1512569"/>
                </a:lnTo>
                <a:lnTo>
                  <a:pt x="1110996" y="1488947"/>
                </a:lnTo>
                <a:lnTo>
                  <a:pt x="1194054" y="1459229"/>
                </a:lnTo>
                <a:lnTo>
                  <a:pt x="1264158" y="1417319"/>
                </a:lnTo>
                <a:lnTo>
                  <a:pt x="1334262" y="1376171"/>
                </a:lnTo>
                <a:close/>
              </a:path>
              <a:path w="2030095" h="1892300">
                <a:moveTo>
                  <a:pt x="2029968" y="1696211"/>
                </a:moveTo>
                <a:lnTo>
                  <a:pt x="2017014" y="1648967"/>
                </a:lnTo>
                <a:lnTo>
                  <a:pt x="1608582" y="1269491"/>
                </a:lnTo>
                <a:lnTo>
                  <a:pt x="1576578" y="1245107"/>
                </a:lnTo>
                <a:lnTo>
                  <a:pt x="1538478" y="1239773"/>
                </a:lnTo>
                <a:lnTo>
                  <a:pt x="1474470" y="1239773"/>
                </a:lnTo>
                <a:lnTo>
                  <a:pt x="1474470" y="1601156"/>
                </a:lnTo>
                <a:lnTo>
                  <a:pt x="1755648" y="1862327"/>
                </a:lnTo>
                <a:lnTo>
                  <a:pt x="1774698" y="1874519"/>
                </a:lnTo>
                <a:lnTo>
                  <a:pt x="1787652" y="1886711"/>
                </a:lnTo>
                <a:lnTo>
                  <a:pt x="1825752" y="1892045"/>
                </a:lnTo>
                <a:lnTo>
                  <a:pt x="1857756" y="1886711"/>
                </a:lnTo>
                <a:lnTo>
                  <a:pt x="1876806" y="1874519"/>
                </a:lnTo>
                <a:lnTo>
                  <a:pt x="1889760" y="1862327"/>
                </a:lnTo>
                <a:lnTo>
                  <a:pt x="2004822" y="1761743"/>
                </a:lnTo>
                <a:lnTo>
                  <a:pt x="2017014" y="1743455"/>
                </a:lnTo>
                <a:lnTo>
                  <a:pt x="2023872" y="1732026"/>
                </a:lnTo>
                <a:lnTo>
                  <a:pt x="2029968" y="1696211"/>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4870837" y="2171191"/>
            <a:ext cx="433705" cy="827405"/>
          </a:xfrm>
          <a:prstGeom prst="rect">
            <a:avLst/>
          </a:prstGeom>
        </p:spPr>
        <p:txBody>
          <a:bodyPr vert="horz" wrap="square" lIns="0" tIns="13970" rIns="0" bIns="0" rtlCol="0">
            <a:spAutoFit/>
          </a:bodyPr>
          <a:lstStyle/>
          <a:p>
            <a:pPr marL="12700">
              <a:lnSpc>
                <a:spcPct val="100000"/>
              </a:lnSpc>
              <a:spcBef>
                <a:spcPts val="110"/>
              </a:spcBef>
            </a:pPr>
            <a:r>
              <a:rPr sz="5250" b="0" spc="5" dirty="0">
                <a:solidFill>
                  <a:srgbClr val="FFFFFF"/>
                </a:solidFill>
                <a:latin typeface="Arial Black"/>
                <a:cs typeface="Arial Black"/>
              </a:rPr>
              <a:t>?</a:t>
            </a:r>
            <a:endParaRPr sz="5250">
              <a:latin typeface="Arial Black"/>
              <a:cs typeface="Arial Black"/>
            </a:endParaRPr>
          </a:p>
        </p:txBody>
      </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250190">
              <a:lnSpc>
                <a:spcPct val="100000"/>
              </a:lnSpc>
              <a:spcBef>
                <a:spcPts val="180"/>
              </a:spcBef>
            </a:pPr>
            <a:fld id="{81D60167-4931-47E6-BA6A-407CBD079E47}" type="slidenum">
              <a:rPr dirty="0"/>
              <a:t>3</a:t>
            </a:fld>
            <a:endParaRPr dirty="0"/>
          </a:p>
        </p:txBody>
      </p:sp>
      <p:sp>
        <p:nvSpPr>
          <p:cNvPr id="10" name="object 1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2628900">
              <a:lnSpc>
                <a:spcPct val="100000"/>
              </a:lnSpc>
              <a:spcBef>
                <a:spcPts val="105"/>
              </a:spcBef>
            </a:pPr>
            <a:r>
              <a:rPr dirty="0">
                <a:solidFill>
                  <a:srgbClr val="FFFFFF"/>
                </a:solidFill>
              </a:rPr>
              <a:t>那些體液有傳染HIV</a:t>
            </a:r>
            <a:r>
              <a:rPr spc="-15" dirty="0">
                <a:solidFill>
                  <a:srgbClr val="FFFFFF"/>
                </a:solidFill>
              </a:rPr>
              <a:t>的風險?</a:t>
            </a:r>
          </a:p>
        </p:txBody>
      </p:sp>
      <p:grpSp>
        <p:nvGrpSpPr>
          <p:cNvPr id="5" name="object 5"/>
          <p:cNvGrpSpPr/>
          <p:nvPr/>
        </p:nvGrpSpPr>
        <p:grpSpPr>
          <a:xfrm>
            <a:off x="1334909" y="1911857"/>
            <a:ext cx="3321685" cy="2567940"/>
            <a:chOff x="1334909" y="1911857"/>
            <a:chExt cx="3321685" cy="2567940"/>
          </a:xfrm>
        </p:grpSpPr>
        <p:sp>
          <p:nvSpPr>
            <p:cNvPr id="6" name="object 6"/>
            <p:cNvSpPr/>
            <p:nvPr/>
          </p:nvSpPr>
          <p:spPr>
            <a:xfrm>
              <a:off x="1334909" y="1911857"/>
              <a:ext cx="1367790" cy="566420"/>
            </a:xfrm>
            <a:custGeom>
              <a:avLst/>
              <a:gdLst/>
              <a:ahLst/>
              <a:cxnLst/>
              <a:rect l="l" t="t" r="r" b="b"/>
              <a:pathLst>
                <a:path w="1367790" h="566419">
                  <a:moveTo>
                    <a:pt x="1367790" y="282701"/>
                  </a:moveTo>
                  <a:lnTo>
                    <a:pt x="1364092" y="236827"/>
                  </a:lnTo>
                  <a:lnTo>
                    <a:pt x="1353385" y="193316"/>
                  </a:lnTo>
                  <a:lnTo>
                    <a:pt x="1336250" y="152749"/>
                  </a:lnTo>
                  <a:lnTo>
                    <a:pt x="1313267" y="115708"/>
                  </a:lnTo>
                  <a:lnTo>
                    <a:pt x="1285017" y="82772"/>
                  </a:lnTo>
                  <a:lnTo>
                    <a:pt x="1252081" y="54522"/>
                  </a:lnTo>
                  <a:lnTo>
                    <a:pt x="1215040" y="31539"/>
                  </a:lnTo>
                  <a:lnTo>
                    <a:pt x="1174473" y="14404"/>
                  </a:lnTo>
                  <a:lnTo>
                    <a:pt x="1130962" y="3697"/>
                  </a:lnTo>
                  <a:lnTo>
                    <a:pt x="1085088" y="0"/>
                  </a:lnTo>
                  <a:lnTo>
                    <a:pt x="0" y="0"/>
                  </a:lnTo>
                  <a:lnTo>
                    <a:pt x="0" y="566166"/>
                  </a:lnTo>
                  <a:lnTo>
                    <a:pt x="1085088" y="566165"/>
                  </a:lnTo>
                  <a:lnTo>
                    <a:pt x="1130962" y="562446"/>
                  </a:lnTo>
                  <a:lnTo>
                    <a:pt x="1174473" y="551681"/>
                  </a:lnTo>
                  <a:lnTo>
                    <a:pt x="1215040" y="534461"/>
                  </a:lnTo>
                  <a:lnTo>
                    <a:pt x="1252081" y="511375"/>
                  </a:lnTo>
                  <a:lnTo>
                    <a:pt x="1285017" y="483012"/>
                  </a:lnTo>
                  <a:lnTo>
                    <a:pt x="1313267" y="449964"/>
                  </a:lnTo>
                  <a:lnTo>
                    <a:pt x="1336250" y="412818"/>
                  </a:lnTo>
                  <a:lnTo>
                    <a:pt x="1353385" y="372166"/>
                  </a:lnTo>
                  <a:lnTo>
                    <a:pt x="1364092" y="328598"/>
                  </a:lnTo>
                  <a:lnTo>
                    <a:pt x="1367790" y="282701"/>
                  </a:lnTo>
                  <a:close/>
                </a:path>
              </a:pathLst>
            </a:custGeom>
            <a:solidFill>
              <a:srgbClr val="588894"/>
            </a:solidFill>
          </p:spPr>
          <p:txBody>
            <a:bodyPr wrap="square" lIns="0" tIns="0" rIns="0" bIns="0" rtlCol="0"/>
            <a:lstStyle/>
            <a:p>
              <a:endParaRPr/>
            </a:p>
          </p:txBody>
        </p:sp>
        <p:sp>
          <p:nvSpPr>
            <p:cNvPr id="7" name="object 7"/>
            <p:cNvSpPr/>
            <p:nvPr/>
          </p:nvSpPr>
          <p:spPr>
            <a:xfrm>
              <a:off x="1334909" y="1978913"/>
              <a:ext cx="1278890" cy="432434"/>
            </a:xfrm>
            <a:custGeom>
              <a:avLst/>
              <a:gdLst/>
              <a:ahLst/>
              <a:cxnLst/>
              <a:rect l="l" t="t" r="r" b="b"/>
              <a:pathLst>
                <a:path w="1278889" h="432435">
                  <a:moveTo>
                    <a:pt x="1278636" y="215646"/>
                  </a:moveTo>
                  <a:lnTo>
                    <a:pt x="1272926" y="166271"/>
                  </a:lnTo>
                  <a:lnTo>
                    <a:pt x="1256660" y="120909"/>
                  </a:lnTo>
                  <a:lnTo>
                    <a:pt x="1231129" y="80865"/>
                  </a:lnTo>
                  <a:lnTo>
                    <a:pt x="1197628" y="47446"/>
                  </a:lnTo>
                  <a:lnTo>
                    <a:pt x="1157449" y="21958"/>
                  </a:lnTo>
                  <a:lnTo>
                    <a:pt x="1111884" y="5707"/>
                  </a:lnTo>
                  <a:lnTo>
                    <a:pt x="1062228" y="0"/>
                  </a:lnTo>
                  <a:lnTo>
                    <a:pt x="0" y="0"/>
                  </a:lnTo>
                  <a:lnTo>
                    <a:pt x="0" y="432054"/>
                  </a:lnTo>
                  <a:lnTo>
                    <a:pt x="1062228" y="432054"/>
                  </a:lnTo>
                  <a:lnTo>
                    <a:pt x="1111884" y="426344"/>
                  </a:lnTo>
                  <a:lnTo>
                    <a:pt x="1157449" y="410078"/>
                  </a:lnTo>
                  <a:lnTo>
                    <a:pt x="1197628" y="384547"/>
                  </a:lnTo>
                  <a:lnTo>
                    <a:pt x="1231129" y="351046"/>
                  </a:lnTo>
                  <a:lnTo>
                    <a:pt x="1256660" y="310867"/>
                  </a:lnTo>
                  <a:lnTo>
                    <a:pt x="1272926" y="265302"/>
                  </a:lnTo>
                  <a:lnTo>
                    <a:pt x="1278636" y="215646"/>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2639453" y="2087117"/>
              <a:ext cx="153924" cy="215646"/>
            </a:xfrm>
            <a:prstGeom prst="rect">
              <a:avLst/>
            </a:prstGeom>
          </p:spPr>
        </p:pic>
        <p:sp>
          <p:nvSpPr>
            <p:cNvPr id="9" name="object 9"/>
            <p:cNvSpPr/>
            <p:nvPr/>
          </p:nvSpPr>
          <p:spPr>
            <a:xfrm>
              <a:off x="2793377" y="2161043"/>
              <a:ext cx="1203325" cy="67310"/>
            </a:xfrm>
            <a:custGeom>
              <a:avLst/>
              <a:gdLst/>
              <a:ahLst/>
              <a:cxnLst/>
              <a:rect l="l" t="t" r="r" b="b"/>
              <a:pathLst>
                <a:path w="1203325" h="67310">
                  <a:moveTo>
                    <a:pt x="1203198" y="0"/>
                  </a:moveTo>
                  <a:lnTo>
                    <a:pt x="1069848" y="0"/>
                  </a:lnTo>
                  <a:lnTo>
                    <a:pt x="0" y="0"/>
                  </a:lnTo>
                  <a:lnTo>
                    <a:pt x="0" y="67056"/>
                  </a:lnTo>
                  <a:lnTo>
                    <a:pt x="1069848" y="67056"/>
                  </a:lnTo>
                  <a:lnTo>
                    <a:pt x="1203198" y="0"/>
                  </a:lnTo>
                  <a:close/>
                </a:path>
              </a:pathLst>
            </a:custGeom>
            <a:solidFill>
              <a:srgbClr val="588894"/>
            </a:solidFill>
          </p:spPr>
          <p:txBody>
            <a:bodyPr wrap="square" lIns="0" tIns="0" rIns="0" bIns="0" rtlCol="0"/>
            <a:lstStyle/>
            <a:p>
              <a:endParaRPr/>
            </a:p>
          </p:txBody>
        </p:sp>
        <p:pic>
          <p:nvPicPr>
            <p:cNvPr id="10" name="object 10"/>
            <p:cNvPicPr/>
            <p:nvPr/>
          </p:nvPicPr>
          <p:blipFill>
            <a:blip r:embed="rId3" cstate="print"/>
            <a:stretch>
              <a:fillRect/>
            </a:stretch>
          </p:blipFill>
          <p:spPr>
            <a:xfrm>
              <a:off x="1552079" y="2019299"/>
              <a:ext cx="1006601" cy="351281"/>
            </a:xfrm>
            <a:prstGeom prst="rect">
              <a:avLst/>
            </a:prstGeom>
          </p:spPr>
        </p:pic>
        <p:pic>
          <p:nvPicPr>
            <p:cNvPr id="11" name="object 11"/>
            <p:cNvPicPr/>
            <p:nvPr/>
          </p:nvPicPr>
          <p:blipFill>
            <a:blip r:embed="rId4" cstate="print"/>
            <a:stretch>
              <a:fillRect/>
            </a:stretch>
          </p:blipFill>
          <p:spPr>
            <a:xfrm>
              <a:off x="3105035" y="2257297"/>
              <a:ext cx="1551431" cy="2222500"/>
            </a:xfrm>
            <a:prstGeom prst="rect">
              <a:avLst/>
            </a:prstGeom>
          </p:spPr>
        </p:pic>
        <p:pic>
          <p:nvPicPr>
            <p:cNvPr id="12" name="object 12"/>
            <p:cNvPicPr/>
            <p:nvPr/>
          </p:nvPicPr>
          <p:blipFill>
            <a:blip r:embed="rId5" cstate="print"/>
            <a:stretch>
              <a:fillRect/>
            </a:stretch>
          </p:blipFill>
          <p:spPr>
            <a:xfrm>
              <a:off x="3105035" y="2257297"/>
              <a:ext cx="1551431" cy="2222500"/>
            </a:xfrm>
            <a:prstGeom prst="rect">
              <a:avLst/>
            </a:prstGeom>
          </p:spPr>
        </p:pic>
      </p:grpSp>
      <p:grpSp>
        <p:nvGrpSpPr>
          <p:cNvPr id="13" name="object 13"/>
          <p:cNvGrpSpPr/>
          <p:nvPr/>
        </p:nvGrpSpPr>
        <p:grpSpPr>
          <a:xfrm>
            <a:off x="6376520" y="2265426"/>
            <a:ext cx="1549400" cy="2222500"/>
            <a:chOff x="6376520" y="2265426"/>
            <a:chExt cx="1549400" cy="2222500"/>
          </a:xfrm>
        </p:grpSpPr>
        <p:sp>
          <p:nvSpPr>
            <p:cNvPr id="14" name="object 14"/>
            <p:cNvSpPr/>
            <p:nvPr/>
          </p:nvSpPr>
          <p:spPr>
            <a:xfrm>
              <a:off x="6398399" y="2287524"/>
              <a:ext cx="1506220" cy="2178685"/>
            </a:xfrm>
            <a:custGeom>
              <a:avLst/>
              <a:gdLst/>
              <a:ahLst/>
              <a:cxnLst/>
              <a:rect l="l" t="t" r="r" b="b"/>
              <a:pathLst>
                <a:path w="1506220" h="2178685">
                  <a:moveTo>
                    <a:pt x="1505712" y="1427035"/>
                  </a:moveTo>
                  <a:lnTo>
                    <a:pt x="1504318" y="1382563"/>
                  </a:lnTo>
                  <a:lnTo>
                    <a:pt x="1500314" y="1338210"/>
                  </a:lnTo>
                  <a:lnTo>
                    <a:pt x="1493700" y="1294099"/>
                  </a:lnTo>
                  <a:lnTo>
                    <a:pt x="1484475" y="1250356"/>
                  </a:lnTo>
                  <a:lnTo>
                    <a:pt x="1472639" y="1207106"/>
                  </a:lnTo>
                  <a:lnTo>
                    <a:pt x="1458192" y="1164474"/>
                  </a:lnTo>
                  <a:lnTo>
                    <a:pt x="1441135" y="1122584"/>
                  </a:lnTo>
                  <a:lnTo>
                    <a:pt x="1421468" y="1081561"/>
                  </a:lnTo>
                  <a:lnTo>
                    <a:pt x="1399189" y="1041530"/>
                  </a:lnTo>
                  <a:lnTo>
                    <a:pt x="1374300" y="1002616"/>
                  </a:lnTo>
                  <a:lnTo>
                    <a:pt x="1346801" y="964944"/>
                  </a:lnTo>
                  <a:lnTo>
                    <a:pt x="1316690" y="928639"/>
                  </a:lnTo>
                  <a:lnTo>
                    <a:pt x="1283970" y="893826"/>
                  </a:lnTo>
                  <a:lnTo>
                    <a:pt x="1250410" y="859453"/>
                  </a:lnTo>
                  <a:lnTo>
                    <a:pt x="1217661" y="824261"/>
                  </a:lnTo>
                  <a:lnTo>
                    <a:pt x="1185720" y="788250"/>
                  </a:lnTo>
                  <a:lnTo>
                    <a:pt x="1154590" y="751420"/>
                  </a:lnTo>
                  <a:lnTo>
                    <a:pt x="1124271" y="713771"/>
                  </a:lnTo>
                  <a:lnTo>
                    <a:pt x="1094762" y="675303"/>
                  </a:lnTo>
                  <a:lnTo>
                    <a:pt x="1066066" y="636016"/>
                  </a:lnTo>
                  <a:lnTo>
                    <a:pt x="1038181" y="595909"/>
                  </a:lnTo>
                  <a:lnTo>
                    <a:pt x="1011109" y="554984"/>
                  </a:lnTo>
                  <a:lnTo>
                    <a:pt x="984850" y="513240"/>
                  </a:lnTo>
                  <a:lnTo>
                    <a:pt x="959405" y="470677"/>
                  </a:lnTo>
                  <a:lnTo>
                    <a:pt x="934774" y="427295"/>
                  </a:lnTo>
                  <a:lnTo>
                    <a:pt x="910957" y="383094"/>
                  </a:lnTo>
                  <a:lnTo>
                    <a:pt x="887955" y="338074"/>
                  </a:lnTo>
                  <a:lnTo>
                    <a:pt x="865769" y="292234"/>
                  </a:lnTo>
                  <a:lnTo>
                    <a:pt x="844399" y="245576"/>
                  </a:lnTo>
                  <a:lnTo>
                    <a:pt x="823846" y="198099"/>
                  </a:lnTo>
                  <a:lnTo>
                    <a:pt x="804109" y="149802"/>
                  </a:lnTo>
                  <a:lnTo>
                    <a:pt x="785191" y="100687"/>
                  </a:lnTo>
                  <a:lnTo>
                    <a:pt x="767090" y="50753"/>
                  </a:lnTo>
                  <a:lnTo>
                    <a:pt x="749808" y="0"/>
                  </a:lnTo>
                  <a:lnTo>
                    <a:pt x="732743" y="50644"/>
                  </a:lnTo>
                  <a:lnTo>
                    <a:pt x="714859" y="100469"/>
                  </a:lnTo>
                  <a:lnTo>
                    <a:pt x="696156" y="149476"/>
                  </a:lnTo>
                  <a:lnTo>
                    <a:pt x="676635" y="197663"/>
                  </a:lnTo>
                  <a:lnTo>
                    <a:pt x="656294" y="245032"/>
                  </a:lnTo>
                  <a:lnTo>
                    <a:pt x="635134" y="291581"/>
                  </a:lnTo>
                  <a:lnTo>
                    <a:pt x="613156" y="337312"/>
                  </a:lnTo>
                  <a:lnTo>
                    <a:pt x="590358" y="382223"/>
                  </a:lnTo>
                  <a:lnTo>
                    <a:pt x="566741" y="426315"/>
                  </a:lnTo>
                  <a:lnTo>
                    <a:pt x="542305" y="469588"/>
                  </a:lnTo>
                  <a:lnTo>
                    <a:pt x="517050" y="512043"/>
                  </a:lnTo>
                  <a:lnTo>
                    <a:pt x="490976" y="553678"/>
                  </a:lnTo>
                  <a:lnTo>
                    <a:pt x="464083" y="594494"/>
                  </a:lnTo>
                  <a:lnTo>
                    <a:pt x="436372" y="634492"/>
                  </a:lnTo>
                  <a:lnTo>
                    <a:pt x="407841" y="673670"/>
                  </a:lnTo>
                  <a:lnTo>
                    <a:pt x="378491" y="712029"/>
                  </a:lnTo>
                  <a:lnTo>
                    <a:pt x="348322" y="749569"/>
                  </a:lnTo>
                  <a:lnTo>
                    <a:pt x="317334" y="786290"/>
                  </a:lnTo>
                  <a:lnTo>
                    <a:pt x="285527" y="822192"/>
                  </a:lnTo>
                  <a:lnTo>
                    <a:pt x="252901" y="857275"/>
                  </a:lnTo>
                  <a:lnTo>
                    <a:pt x="219456" y="891540"/>
                  </a:lnTo>
                  <a:lnTo>
                    <a:pt x="186910" y="926184"/>
                  </a:lnTo>
                  <a:lnTo>
                    <a:pt x="156976" y="962334"/>
                  </a:lnTo>
                  <a:lnTo>
                    <a:pt x="129652" y="999864"/>
                  </a:lnTo>
                  <a:lnTo>
                    <a:pt x="104939" y="1038649"/>
                  </a:lnTo>
                  <a:lnTo>
                    <a:pt x="82837" y="1078565"/>
                  </a:lnTo>
                  <a:lnTo>
                    <a:pt x="63345" y="1119486"/>
                  </a:lnTo>
                  <a:lnTo>
                    <a:pt x="46463" y="1161288"/>
                  </a:lnTo>
                  <a:lnTo>
                    <a:pt x="32193" y="1203846"/>
                  </a:lnTo>
                  <a:lnTo>
                    <a:pt x="20533" y="1247036"/>
                  </a:lnTo>
                  <a:lnTo>
                    <a:pt x="11484" y="1290731"/>
                  </a:lnTo>
                  <a:lnTo>
                    <a:pt x="5045" y="1334808"/>
                  </a:lnTo>
                  <a:lnTo>
                    <a:pt x="1217" y="1379141"/>
                  </a:lnTo>
                  <a:lnTo>
                    <a:pt x="0" y="1423606"/>
                  </a:lnTo>
                  <a:lnTo>
                    <a:pt x="1393" y="1468078"/>
                  </a:lnTo>
                  <a:lnTo>
                    <a:pt x="5397" y="1512431"/>
                  </a:lnTo>
                  <a:lnTo>
                    <a:pt x="12011" y="1556542"/>
                  </a:lnTo>
                  <a:lnTo>
                    <a:pt x="21236" y="1600285"/>
                  </a:lnTo>
                  <a:lnTo>
                    <a:pt x="33072" y="1643535"/>
                  </a:lnTo>
                  <a:lnTo>
                    <a:pt x="47519" y="1686167"/>
                  </a:lnTo>
                  <a:lnTo>
                    <a:pt x="64576" y="1728057"/>
                  </a:lnTo>
                  <a:lnTo>
                    <a:pt x="84243" y="1769080"/>
                  </a:lnTo>
                  <a:lnTo>
                    <a:pt x="106522" y="1809111"/>
                  </a:lnTo>
                  <a:lnTo>
                    <a:pt x="131411" y="1848025"/>
                  </a:lnTo>
                  <a:lnTo>
                    <a:pt x="158910" y="1885697"/>
                  </a:lnTo>
                  <a:lnTo>
                    <a:pt x="189021" y="1922002"/>
                  </a:lnTo>
                  <a:lnTo>
                    <a:pt x="221742" y="1956816"/>
                  </a:lnTo>
                  <a:lnTo>
                    <a:pt x="256552" y="1989455"/>
                  </a:lnTo>
                  <a:lnTo>
                    <a:pt x="292848" y="2019497"/>
                  </a:lnTo>
                  <a:lnTo>
                    <a:pt x="330504" y="2046940"/>
                  </a:lnTo>
                  <a:lnTo>
                    <a:pt x="369397" y="2071784"/>
                  </a:lnTo>
                  <a:lnTo>
                    <a:pt x="409403" y="2094027"/>
                  </a:lnTo>
                  <a:lnTo>
                    <a:pt x="450397" y="2113669"/>
                  </a:lnTo>
                  <a:lnTo>
                    <a:pt x="492254" y="2130710"/>
                  </a:lnTo>
                  <a:lnTo>
                    <a:pt x="534850" y="2145148"/>
                  </a:lnTo>
                  <a:lnTo>
                    <a:pt x="578062" y="2156982"/>
                  </a:lnTo>
                  <a:lnTo>
                    <a:pt x="621764" y="2166213"/>
                  </a:lnTo>
                  <a:lnTo>
                    <a:pt x="665832" y="2172838"/>
                  </a:lnTo>
                  <a:lnTo>
                    <a:pt x="710142" y="2176858"/>
                  </a:lnTo>
                  <a:lnTo>
                    <a:pt x="754570" y="2178272"/>
                  </a:lnTo>
                  <a:lnTo>
                    <a:pt x="798991" y="2177078"/>
                  </a:lnTo>
                  <a:lnTo>
                    <a:pt x="843281" y="2173276"/>
                  </a:lnTo>
                  <a:lnTo>
                    <a:pt x="887315" y="2166865"/>
                  </a:lnTo>
                  <a:lnTo>
                    <a:pt x="930970" y="2157845"/>
                  </a:lnTo>
                  <a:lnTo>
                    <a:pt x="974121" y="2146214"/>
                  </a:lnTo>
                  <a:lnTo>
                    <a:pt x="1016643" y="2131972"/>
                  </a:lnTo>
                  <a:lnTo>
                    <a:pt x="1058412" y="2115119"/>
                  </a:lnTo>
                  <a:lnTo>
                    <a:pt x="1099304" y="2095652"/>
                  </a:lnTo>
                  <a:lnTo>
                    <a:pt x="1139195" y="2073572"/>
                  </a:lnTo>
                  <a:lnTo>
                    <a:pt x="1177960" y="2048878"/>
                  </a:lnTo>
                  <a:lnTo>
                    <a:pt x="1215474" y="2021569"/>
                  </a:lnTo>
                  <a:lnTo>
                    <a:pt x="1251614" y="1991643"/>
                  </a:lnTo>
                  <a:lnTo>
                    <a:pt x="1286256" y="1959102"/>
                  </a:lnTo>
                  <a:lnTo>
                    <a:pt x="1318801" y="1924457"/>
                  </a:lnTo>
                  <a:lnTo>
                    <a:pt x="1348735" y="1888307"/>
                  </a:lnTo>
                  <a:lnTo>
                    <a:pt x="1376059" y="1850777"/>
                  </a:lnTo>
                  <a:lnTo>
                    <a:pt x="1400772" y="1811992"/>
                  </a:lnTo>
                  <a:lnTo>
                    <a:pt x="1422874" y="1772076"/>
                  </a:lnTo>
                  <a:lnTo>
                    <a:pt x="1442366" y="1731155"/>
                  </a:lnTo>
                  <a:lnTo>
                    <a:pt x="1459248" y="1689353"/>
                  </a:lnTo>
                  <a:lnTo>
                    <a:pt x="1473518" y="1646795"/>
                  </a:lnTo>
                  <a:lnTo>
                    <a:pt x="1485178" y="1603605"/>
                  </a:lnTo>
                  <a:lnTo>
                    <a:pt x="1494227" y="1559910"/>
                  </a:lnTo>
                  <a:lnTo>
                    <a:pt x="1500666" y="1515833"/>
                  </a:lnTo>
                  <a:lnTo>
                    <a:pt x="1504494" y="1471500"/>
                  </a:lnTo>
                  <a:lnTo>
                    <a:pt x="1505712" y="1427035"/>
                  </a:lnTo>
                  <a:close/>
                </a:path>
              </a:pathLst>
            </a:custGeom>
            <a:solidFill>
              <a:srgbClr val="C5E0B4"/>
            </a:solidFill>
          </p:spPr>
          <p:txBody>
            <a:bodyPr wrap="square" lIns="0" tIns="0" rIns="0" bIns="0" rtlCol="0"/>
            <a:lstStyle/>
            <a:p>
              <a:endParaRPr/>
            </a:p>
          </p:txBody>
        </p:sp>
        <p:sp>
          <p:nvSpPr>
            <p:cNvPr id="15" name="object 15"/>
            <p:cNvSpPr/>
            <p:nvPr/>
          </p:nvSpPr>
          <p:spPr>
            <a:xfrm>
              <a:off x="6376520" y="2265426"/>
              <a:ext cx="1549400" cy="2222500"/>
            </a:xfrm>
            <a:custGeom>
              <a:avLst/>
              <a:gdLst/>
              <a:ahLst/>
              <a:cxnLst/>
              <a:rect l="l" t="t" r="r" b="b"/>
              <a:pathLst>
                <a:path w="1549400" h="2222500">
                  <a:moveTo>
                    <a:pt x="762145" y="95626"/>
                  </a:moveTo>
                  <a:lnTo>
                    <a:pt x="762000" y="95250"/>
                  </a:lnTo>
                  <a:lnTo>
                    <a:pt x="749300" y="28955"/>
                  </a:lnTo>
                  <a:lnTo>
                    <a:pt x="749300" y="14477"/>
                  </a:lnTo>
                  <a:lnTo>
                    <a:pt x="723900" y="80771"/>
                  </a:lnTo>
                  <a:lnTo>
                    <a:pt x="647700" y="269747"/>
                  </a:lnTo>
                  <a:lnTo>
                    <a:pt x="622300" y="315363"/>
                  </a:lnTo>
                  <a:lnTo>
                    <a:pt x="609600" y="360531"/>
                  </a:lnTo>
                  <a:lnTo>
                    <a:pt x="584200" y="405209"/>
                  </a:lnTo>
                  <a:lnTo>
                    <a:pt x="533400" y="492928"/>
                  </a:lnTo>
                  <a:lnTo>
                    <a:pt x="482600" y="578187"/>
                  </a:lnTo>
                  <a:lnTo>
                    <a:pt x="444500" y="619790"/>
                  </a:lnTo>
                  <a:lnTo>
                    <a:pt x="419100" y="660653"/>
                  </a:lnTo>
                  <a:lnTo>
                    <a:pt x="381000" y="710945"/>
                  </a:lnTo>
                  <a:lnTo>
                    <a:pt x="342900" y="759713"/>
                  </a:lnTo>
                  <a:lnTo>
                    <a:pt x="317500" y="798486"/>
                  </a:lnTo>
                  <a:lnTo>
                    <a:pt x="279400" y="835028"/>
                  </a:lnTo>
                  <a:lnTo>
                    <a:pt x="241300" y="870394"/>
                  </a:lnTo>
                  <a:lnTo>
                    <a:pt x="215900" y="905643"/>
                  </a:lnTo>
                  <a:lnTo>
                    <a:pt x="177800" y="941831"/>
                  </a:lnTo>
                  <a:lnTo>
                    <a:pt x="152400" y="972311"/>
                  </a:lnTo>
                  <a:lnTo>
                    <a:pt x="114300" y="1029347"/>
                  </a:lnTo>
                  <a:lnTo>
                    <a:pt x="88900" y="1073020"/>
                  </a:lnTo>
                  <a:lnTo>
                    <a:pt x="63500" y="1118720"/>
                  </a:lnTo>
                  <a:lnTo>
                    <a:pt x="50800" y="1165837"/>
                  </a:lnTo>
                  <a:lnTo>
                    <a:pt x="25400" y="1213758"/>
                  </a:lnTo>
                  <a:lnTo>
                    <a:pt x="12700" y="1261871"/>
                  </a:lnTo>
                  <a:lnTo>
                    <a:pt x="12700" y="1298447"/>
                  </a:lnTo>
                  <a:lnTo>
                    <a:pt x="0" y="1316735"/>
                  </a:lnTo>
                  <a:lnTo>
                    <a:pt x="0" y="1566247"/>
                  </a:lnTo>
                  <a:lnTo>
                    <a:pt x="38100" y="1710010"/>
                  </a:lnTo>
                  <a:lnTo>
                    <a:pt x="38100" y="1374872"/>
                  </a:lnTo>
                  <a:lnTo>
                    <a:pt x="50800" y="1323593"/>
                  </a:lnTo>
                  <a:lnTo>
                    <a:pt x="50800" y="1288541"/>
                  </a:lnTo>
                  <a:lnTo>
                    <a:pt x="63500" y="1271777"/>
                  </a:lnTo>
                  <a:lnTo>
                    <a:pt x="88900" y="1174783"/>
                  </a:lnTo>
                  <a:lnTo>
                    <a:pt x="114300" y="1128536"/>
                  </a:lnTo>
                  <a:lnTo>
                    <a:pt x="127000" y="1083809"/>
                  </a:lnTo>
                  <a:lnTo>
                    <a:pt x="165100" y="1040619"/>
                  </a:lnTo>
                  <a:lnTo>
                    <a:pt x="190500" y="998981"/>
                  </a:lnTo>
                  <a:lnTo>
                    <a:pt x="203200" y="985265"/>
                  </a:lnTo>
                  <a:lnTo>
                    <a:pt x="215900" y="970787"/>
                  </a:lnTo>
                  <a:lnTo>
                    <a:pt x="228600" y="957071"/>
                  </a:lnTo>
                  <a:lnTo>
                    <a:pt x="254000" y="921388"/>
                  </a:lnTo>
                  <a:lnTo>
                    <a:pt x="330200" y="850925"/>
                  </a:lnTo>
                  <a:lnTo>
                    <a:pt x="355600" y="814930"/>
                  </a:lnTo>
                  <a:lnTo>
                    <a:pt x="393700" y="777617"/>
                  </a:lnTo>
                  <a:lnTo>
                    <a:pt x="419100" y="738377"/>
                  </a:lnTo>
                  <a:lnTo>
                    <a:pt x="457200" y="687323"/>
                  </a:lnTo>
                  <a:lnTo>
                    <a:pt x="495300" y="634745"/>
                  </a:lnTo>
                  <a:lnTo>
                    <a:pt x="520700" y="594017"/>
                  </a:lnTo>
                  <a:lnTo>
                    <a:pt x="546100" y="552104"/>
                  </a:lnTo>
                  <a:lnTo>
                    <a:pt x="571500" y="509225"/>
                  </a:lnTo>
                  <a:lnTo>
                    <a:pt x="647700" y="376992"/>
                  </a:lnTo>
                  <a:lnTo>
                    <a:pt x="660400" y="332447"/>
                  </a:lnTo>
                  <a:lnTo>
                    <a:pt x="685800" y="288035"/>
                  </a:lnTo>
                  <a:lnTo>
                    <a:pt x="736600" y="161544"/>
                  </a:lnTo>
                  <a:lnTo>
                    <a:pt x="762145" y="95626"/>
                  </a:lnTo>
                  <a:close/>
                </a:path>
                <a:path w="1549400" h="2222500">
                  <a:moveTo>
                    <a:pt x="254000" y="1962911"/>
                  </a:moveTo>
                  <a:lnTo>
                    <a:pt x="228600" y="1935479"/>
                  </a:lnTo>
                  <a:lnTo>
                    <a:pt x="190500" y="1895842"/>
                  </a:lnTo>
                  <a:lnTo>
                    <a:pt x="165100" y="1854430"/>
                  </a:lnTo>
                  <a:lnTo>
                    <a:pt x="139700" y="1811388"/>
                  </a:lnTo>
                  <a:lnTo>
                    <a:pt x="114300" y="1766864"/>
                  </a:lnTo>
                  <a:lnTo>
                    <a:pt x="88900" y="1721004"/>
                  </a:lnTo>
                  <a:lnTo>
                    <a:pt x="76200" y="1673955"/>
                  </a:lnTo>
                  <a:lnTo>
                    <a:pt x="38100" y="1527132"/>
                  </a:lnTo>
                  <a:lnTo>
                    <a:pt x="38100" y="1710010"/>
                  </a:lnTo>
                  <a:lnTo>
                    <a:pt x="63500" y="1756074"/>
                  </a:lnTo>
                  <a:lnTo>
                    <a:pt x="76200" y="1800968"/>
                  </a:lnTo>
                  <a:lnTo>
                    <a:pt x="101600" y="1844548"/>
                  </a:lnTo>
                  <a:lnTo>
                    <a:pt x="127000" y="1886669"/>
                  </a:lnTo>
                  <a:lnTo>
                    <a:pt x="165100" y="1927188"/>
                  </a:lnTo>
                  <a:lnTo>
                    <a:pt x="190500" y="1965959"/>
                  </a:lnTo>
                  <a:lnTo>
                    <a:pt x="203200" y="1980438"/>
                  </a:lnTo>
                  <a:lnTo>
                    <a:pt x="215900" y="1994153"/>
                  </a:lnTo>
                  <a:lnTo>
                    <a:pt x="215900" y="1965959"/>
                  </a:lnTo>
                  <a:lnTo>
                    <a:pt x="227647" y="1960321"/>
                  </a:lnTo>
                  <a:lnTo>
                    <a:pt x="228600" y="1957577"/>
                  </a:lnTo>
                  <a:lnTo>
                    <a:pt x="228600" y="2001773"/>
                  </a:lnTo>
                  <a:lnTo>
                    <a:pt x="241300" y="2008632"/>
                  </a:lnTo>
                  <a:lnTo>
                    <a:pt x="241300" y="2000250"/>
                  </a:lnTo>
                  <a:lnTo>
                    <a:pt x="254000" y="1962911"/>
                  </a:lnTo>
                  <a:close/>
                </a:path>
                <a:path w="1549400" h="2222500">
                  <a:moveTo>
                    <a:pt x="227647" y="1960321"/>
                  </a:moveTo>
                  <a:lnTo>
                    <a:pt x="215900" y="1965959"/>
                  </a:lnTo>
                  <a:lnTo>
                    <a:pt x="215900" y="1994153"/>
                  </a:lnTo>
                  <a:lnTo>
                    <a:pt x="227647" y="1960321"/>
                  </a:lnTo>
                  <a:close/>
                </a:path>
                <a:path w="1549400" h="2222500">
                  <a:moveTo>
                    <a:pt x="228600" y="2001773"/>
                  </a:moveTo>
                  <a:lnTo>
                    <a:pt x="228600" y="1959864"/>
                  </a:lnTo>
                  <a:lnTo>
                    <a:pt x="227647" y="1960321"/>
                  </a:lnTo>
                  <a:lnTo>
                    <a:pt x="215900" y="1994153"/>
                  </a:lnTo>
                  <a:lnTo>
                    <a:pt x="215900" y="1994915"/>
                  </a:lnTo>
                  <a:lnTo>
                    <a:pt x="228600" y="2001773"/>
                  </a:lnTo>
                  <a:close/>
                </a:path>
                <a:path w="1549400" h="2222500">
                  <a:moveTo>
                    <a:pt x="1498600" y="1701259"/>
                  </a:moveTo>
                  <a:lnTo>
                    <a:pt x="1498600" y="1530271"/>
                  </a:lnTo>
                  <a:lnTo>
                    <a:pt x="1447800" y="1728659"/>
                  </a:lnTo>
                  <a:lnTo>
                    <a:pt x="1422400" y="1775372"/>
                  </a:lnTo>
                  <a:lnTo>
                    <a:pt x="1397000" y="1820417"/>
                  </a:lnTo>
                  <a:lnTo>
                    <a:pt x="1384300" y="1835658"/>
                  </a:lnTo>
                  <a:lnTo>
                    <a:pt x="1371600" y="1866137"/>
                  </a:lnTo>
                  <a:lnTo>
                    <a:pt x="1346200" y="1905121"/>
                  </a:lnTo>
                  <a:lnTo>
                    <a:pt x="1308100" y="1941561"/>
                  </a:lnTo>
                  <a:lnTo>
                    <a:pt x="1270000" y="1975443"/>
                  </a:lnTo>
                  <a:lnTo>
                    <a:pt x="1244600" y="2006756"/>
                  </a:lnTo>
                  <a:lnTo>
                    <a:pt x="1206500" y="2035486"/>
                  </a:lnTo>
                  <a:lnTo>
                    <a:pt x="1168400" y="2061622"/>
                  </a:lnTo>
                  <a:lnTo>
                    <a:pt x="1130300" y="2085150"/>
                  </a:lnTo>
                  <a:lnTo>
                    <a:pt x="1092200" y="2106058"/>
                  </a:lnTo>
                  <a:lnTo>
                    <a:pt x="1041400" y="2124334"/>
                  </a:lnTo>
                  <a:lnTo>
                    <a:pt x="1003300" y="2139965"/>
                  </a:lnTo>
                  <a:lnTo>
                    <a:pt x="965200" y="2152938"/>
                  </a:lnTo>
                  <a:lnTo>
                    <a:pt x="914400" y="2163241"/>
                  </a:lnTo>
                  <a:lnTo>
                    <a:pt x="876300" y="2170861"/>
                  </a:lnTo>
                  <a:lnTo>
                    <a:pt x="825500" y="2175786"/>
                  </a:lnTo>
                  <a:lnTo>
                    <a:pt x="787400" y="2178004"/>
                  </a:lnTo>
                  <a:lnTo>
                    <a:pt x="736600" y="2177500"/>
                  </a:lnTo>
                  <a:lnTo>
                    <a:pt x="698500" y="2174264"/>
                  </a:lnTo>
                  <a:lnTo>
                    <a:pt x="647700" y="2168282"/>
                  </a:lnTo>
                  <a:lnTo>
                    <a:pt x="609600" y="2159542"/>
                  </a:lnTo>
                  <a:lnTo>
                    <a:pt x="558800" y="2148031"/>
                  </a:lnTo>
                  <a:lnTo>
                    <a:pt x="520700" y="2133737"/>
                  </a:lnTo>
                  <a:lnTo>
                    <a:pt x="482600" y="2116647"/>
                  </a:lnTo>
                  <a:lnTo>
                    <a:pt x="431800" y="2096748"/>
                  </a:lnTo>
                  <a:lnTo>
                    <a:pt x="393700" y="2074029"/>
                  </a:lnTo>
                  <a:lnTo>
                    <a:pt x="355600" y="2048476"/>
                  </a:lnTo>
                  <a:lnTo>
                    <a:pt x="317500" y="2020077"/>
                  </a:lnTo>
                  <a:lnTo>
                    <a:pt x="279400" y="1988820"/>
                  </a:lnTo>
                  <a:lnTo>
                    <a:pt x="254000" y="1962911"/>
                  </a:lnTo>
                  <a:lnTo>
                    <a:pt x="241300" y="2000250"/>
                  </a:lnTo>
                  <a:lnTo>
                    <a:pt x="254000" y="1997202"/>
                  </a:lnTo>
                  <a:lnTo>
                    <a:pt x="254000" y="1969008"/>
                  </a:lnTo>
                  <a:lnTo>
                    <a:pt x="266700" y="1976627"/>
                  </a:lnTo>
                  <a:lnTo>
                    <a:pt x="266700" y="2032665"/>
                  </a:lnTo>
                  <a:lnTo>
                    <a:pt x="292100" y="2053301"/>
                  </a:lnTo>
                  <a:lnTo>
                    <a:pt x="330200" y="2081621"/>
                  </a:lnTo>
                  <a:lnTo>
                    <a:pt x="368300" y="2107317"/>
                  </a:lnTo>
                  <a:lnTo>
                    <a:pt x="406400" y="2130401"/>
                  </a:lnTo>
                  <a:lnTo>
                    <a:pt x="444500" y="2150884"/>
                  </a:lnTo>
                  <a:lnTo>
                    <a:pt x="482600" y="2168778"/>
                  </a:lnTo>
                  <a:lnTo>
                    <a:pt x="533400" y="2184093"/>
                  </a:lnTo>
                  <a:lnTo>
                    <a:pt x="571500" y="2196841"/>
                  </a:lnTo>
                  <a:lnTo>
                    <a:pt x="609600" y="2207033"/>
                  </a:lnTo>
                  <a:lnTo>
                    <a:pt x="660400" y="2214680"/>
                  </a:lnTo>
                  <a:lnTo>
                    <a:pt x="698500" y="2219793"/>
                  </a:lnTo>
                  <a:lnTo>
                    <a:pt x="749300" y="2222383"/>
                  </a:lnTo>
                  <a:lnTo>
                    <a:pt x="787400" y="2222462"/>
                  </a:lnTo>
                  <a:lnTo>
                    <a:pt x="838200" y="2220041"/>
                  </a:lnTo>
                  <a:lnTo>
                    <a:pt x="876300" y="2215130"/>
                  </a:lnTo>
                  <a:lnTo>
                    <a:pt x="927100" y="2207742"/>
                  </a:lnTo>
                  <a:lnTo>
                    <a:pt x="965200" y="2197886"/>
                  </a:lnTo>
                  <a:lnTo>
                    <a:pt x="1003300" y="2185576"/>
                  </a:lnTo>
                  <a:lnTo>
                    <a:pt x="1054100" y="2170820"/>
                  </a:lnTo>
                  <a:lnTo>
                    <a:pt x="1092200" y="2153632"/>
                  </a:lnTo>
                  <a:lnTo>
                    <a:pt x="1130300" y="2134022"/>
                  </a:lnTo>
                  <a:lnTo>
                    <a:pt x="1168400" y="2112000"/>
                  </a:lnTo>
                  <a:lnTo>
                    <a:pt x="1206500" y="2087579"/>
                  </a:lnTo>
                  <a:lnTo>
                    <a:pt x="1244600" y="2060769"/>
                  </a:lnTo>
                  <a:lnTo>
                    <a:pt x="1282700" y="2031582"/>
                  </a:lnTo>
                  <a:lnTo>
                    <a:pt x="1320800" y="2000029"/>
                  </a:lnTo>
                  <a:lnTo>
                    <a:pt x="1346200" y="1966121"/>
                  </a:lnTo>
                  <a:lnTo>
                    <a:pt x="1371600" y="1929868"/>
                  </a:lnTo>
                  <a:lnTo>
                    <a:pt x="1409700" y="1891283"/>
                  </a:lnTo>
                  <a:lnTo>
                    <a:pt x="1422400" y="1875281"/>
                  </a:lnTo>
                  <a:lnTo>
                    <a:pt x="1422400" y="1858517"/>
                  </a:lnTo>
                  <a:lnTo>
                    <a:pt x="1435100" y="1842515"/>
                  </a:lnTo>
                  <a:lnTo>
                    <a:pt x="1460500" y="1796529"/>
                  </a:lnTo>
                  <a:lnTo>
                    <a:pt x="1485900" y="1749396"/>
                  </a:lnTo>
                  <a:lnTo>
                    <a:pt x="1498600" y="1701259"/>
                  </a:lnTo>
                  <a:close/>
                </a:path>
                <a:path w="1549400" h="2222500">
                  <a:moveTo>
                    <a:pt x="266700" y="2032665"/>
                  </a:moveTo>
                  <a:lnTo>
                    <a:pt x="266700" y="1976627"/>
                  </a:lnTo>
                  <a:lnTo>
                    <a:pt x="254000" y="1984247"/>
                  </a:lnTo>
                  <a:lnTo>
                    <a:pt x="254000" y="1997202"/>
                  </a:lnTo>
                  <a:lnTo>
                    <a:pt x="241300" y="2000250"/>
                  </a:lnTo>
                  <a:lnTo>
                    <a:pt x="241300" y="2008632"/>
                  </a:lnTo>
                  <a:lnTo>
                    <a:pt x="254000" y="2022347"/>
                  </a:lnTo>
                  <a:lnTo>
                    <a:pt x="266700" y="2032665"/>
                  </a:lnTo>
                  <a:close/>
                </a:path>
                <a:path w="1549400" h="2222500">
                  <a:moveTo>
                    <a:pt x="266700" y="1976627"/>
                  </a:moveTo>
                  <a:lnTo>
                    <a:pt x="254000" y="1969008"/>
                  </a:lnTo>
                  <a:lnTo>
                    <a:pt x="254000" y="1984247"/>
                  </a:lnTo>
                  <a:lnTo>
                    <a:pt x="266700" y="1976627"/>
                  </a:lnTo>
                  <a:close/>
                </a:path>
                <a:path w="1549400" h="2222500">
                  <a:moveTo>
                    <a:pt x="787400" y="28955"/>
                  </a:moveTo>
                  <a:lnTo>
                    <a:pt x="787400" y="8251"/>
                  </a:lnTo>
                  <a:lnTo>
                    <a:pt x="774700" y="3524"/>
                  </a:lnTo>
                  <a:lnTo>
                    <a:pt x="774700" y="654"/>
                  </a:lnTo>
                  <a:lnTo>
                    <a:pt x="762000" y="0"/>
                  </a:lnTo>
                  <a:lnTo>
                    <a:pt x="749300" y="5333"/>
                  </a:lnTo>
                  <a:lnTo>
                    <a:pt x="749300" y="28955"/>
                  </a:lnTo>
                  <a:lnTo>
                    <a:pt x="787400" y="28955"/>
                  </a:lnTo>
                  <a:close/>
                </a:path>
                <a:path w="1549400" h="2222500">
                  <a:moveTo>
                    <a:pt x="787400" y="28955"/>
                  </a:moveTo>
                  <a:lnTo>
                    <a:pt x="749300" y="28955"/>
                  </a:lnTo>
                  <a:lnTo>
                    <a:pt x="762000" y="95250"/>
                  </a:lnTo>
                  <a:lnTo>
                    <a:pt x="762145" y="95626"/>
                  </a:lnTo>
                  <a:lnTo>
                    <a:pt x="787400" y="28955"/>
                  </a:lnTo>
                  <a:close/>
                </a:path>
                <a:path w="1549400" h="2222500">
                  <a:moveTo>
                    <a:pt x="1536700" y="1552213"/>
                  </a:moveTo>
                  <a:lnTo>
                    <a:pt x="1536700" y="1347900"/>
                  </a:lnTo>
                  <a:lnTo>
                    <a:pt x="1511300" y="1245869"/>
                  </a:lnTo>
                  <a:lnTo>
                    <a:pt x="1511300" y="1210055"/>
                  </a:lnTo>
                  <a:lnTo>
                    <a:pt x="1498600" y="1192529"/>
                  </a:lnTo>
                  <a:lnTo>
                    <a:pt x="1485900" y="1142762"/>
                  </a:lnTo>
                  <a:lnTo>
                    <a:pt x="1460500" y="1094076"/>
                  </a:lnTo>
                  <a:lnTo>
                    <a:pt x="1435100" y="1046957"/>
                  </a:lnTo>
                  <a:lnTo>
                    <a:pt x="1397000" y="1001889"/>
                  </a:lnTo>
                  <a:lnTo>
                    <a:pt x="1371600" y="959357"/>
                  </a:lnTo>
                  <a:lnTo>
                    <a:pt x="1346200" y="928877"/>
                  </a:lnTo>
                  <a:lnTo>
                    <a:pt x="1308100" y="892448"/>
                  </a:lnTo>
                  <a:lnTo>
                    <a:pt x="1270000" y="855484"/>
                  </a:lnTo>
                  <a:lnTo>
                    <a:pt x="1231900" y="817965"/>
                  </a:lnTo>
                  <a:lnTo>
                    <a:pt x="1206500" y="779871"/>
                  </a:lnTo>
                  <a:lnTo>
                    <a:pt x="1168400" y="741182"/>
                  </a:lnTo>
                  <a:lnTo>
                    <a:pt x="1143000" y="701877"/>
                  </a:lnTo>
                  <a:lnTo>
                    <a:pt x="1117600" y="661936"/>
                  </a:lnTo>
                  <a:lnTo>
                    <a:pt x="1079500" y="621339"/>
                  </a:lnTo>
                  <a:lnTo>
                    <a:pt x="1054100" y="580066"/>
                  </a:lnTo>
                  <a:lnTo>
                    <a:pt x="1028700" y="538095"/>
                  </a:lnTo>
                  <a:lnTo>
                    <a:pt x="1003300" y="495408"/>
                  </a:lnTo>
                  <a:lnTo>
                    <a:pt x="977900" y="451984"/>
                  </a:lnTo>
                  <a:lnTo>
                    <a:pt x="952500" y="407802"/>
                  </a:lnTo>
                  <a:lnTo>
                    <a:pt x="901700" y="317085"/>
                  </a:lnTo>
                  <a:lnTo>
                    <a:pt x="889000" y="270509"/>
                  </a:lnTo>
                  <a:lnTo>
                    <a:pt x="838200" y="145541"/>
                  </a:lnTo>
                  <a:lnTo>
                    <a:pt x="787400" y="14477"/>
                  </a:lnTo>
                  <a:lnTo>
                    <a:pt x="787400" y="28955"/>
                  </a:lnTo>
                  <a:lnTo>
                    <a:pt x="762145" y="95626"/>
                  </a:lnTo>
                  <a:lnTo>
                    <a:pt x="812800" y="225551"/>
                  </a:lnTo>
                  <a:lnTo>
                    <a:pt x="850900" y="288035"/>
                  </a:lnTo>
                  <a:lnTo>
                    <a:pt x="876300" y="349757"/>
                  </a:lnTo>
                  <a:lnTo>
                    <a:pt x="901700" y="393806"/>
                  </a:lnTo>
                  <a:lnTo>
                    <a:pt x="914400" y="437443"/>
                  </a:lnTo>
                  <a:lnTo>
                    <a:pt x="965200" y="523303"/>
                  </a:lnTo>
                  <a:lnTo>
                    <a:pt x="1016000" y="606972"/>
                  </a:lnTo>
                  <a:lnTo>
                    <a:pt x="1041400" y="647871"/>
                  </a:lnTo>
                  <a:lnTo>
                    <a:pt x="1079500" y="688085"/>
                  </a:lnTo>
                  <a:lnTo>
                    <a:pt x="1117600" y="739901"/>
                  </a:lnTo>
                  <a:lnTo>
                    <a:pt x="1155700" y="790193"/>
                  </a:lnTo>
                  <a:lnTo>
                    <a:pt x="1181100" y="825409"/>
                  </a:lnTo>
                  <a:lnTo>
                    <a:pt x="1219200" y="859465"/>
                  </a:lnTo>
                  <a:lnTo>
                    <a:pt x="1244600" y="892829"/>
                  </a:lnTo>
                  <a:lnTo>
                    <a:pt x="1282700" y="925971"/>
                  </a:lnTo>
                  <a:lnTo>
                    <a:pt x="1308100" y="959357"/>
                  </a:lnTo>
                  <a:lnTo>
                    <a:pt x="1320800" y="973835"/>
                  </a:lnTo>
                  <a:lnTo>
                    <a:pt x="1333500" y="987551"/>
                  </a:lnTo>
                  <a:lnTo>
                    <a:pt x="1346200" y="1002029"/>
                  </a:lnTo>
                  <a:lnTo>
                    <a:pt x="1371600" y="1043031"/>
                  </a:lnTo>
                  <a:lnTo>
                    <a:pt x="1397000" y="1085974"/>
                  </a:lnTo>
                  <a:lnTo>
                    <a:pt x="1422400" y="1130667"/>
                  </a:lnTo>
                  <a:lnTo>
                    <a:pt x="1447800" y="1176918"/>
                  </a:lnTo>
                  <a:lnTo>
                    <a:pt x="1460500" y="1224533"/>
                  </a:lnTo>
                  <a:lnTo>
                    <a:pt x="1473200" y="1258061"/>
                  </a:lnTo>
                  <a:lnTo>
                    <a:pt x="1473200" y="1275587"/>
                  </a:lnTo>
                  <a:lnTo>
                    <a:pt x="1498600" y="1376557"/>
                  </a:lnTo>
                  <a:lnTo>
                    <a:pt x="1498600" y="1701259"/>
                  </a:lnTo>
                  <a:lnTo>
                    <a:pt x="1536700" y="1552213"/>
                  </a:lnTo>
                  <a:close/>
                </a:path>
                <a:path w="1549400" h="2222500">
                  <a:moveTo>
                    <a:pt x="1549400" y="1450387"/>
                  </a:moveTo>
                  <a:lnTo>
                    <a:pt x="1536700" y="1399157"/>
                  </a:lnTo>
                  <a:lnTo>
                    <a:pt x="1536700" y="1501453"/>
                  </a:lnTo>
                  <a:lnTo>
                    <a:pt x="1549400" y="1450387"/>
                  </a:lnTo>
                  <a:close/>
                </a:path>
              </a:pathLst>
            </a:custGeom>
            <a:solidFill>
              <a:srgbClr val="E2F0D9"/>
            </a:solidFill>
          </p:spPr>
          <p:txBody>
            <a:bodyPr wrap="square" lIns="0" tIns="0" rIns="0" bIns="0" rtlCol="0"/>
            <a:lstStyle/>
            <a:p>
              <a:endParaRPr/>
            </a:p>
          </p:txBody>
        </p:sp>
      </p:grpSp>
      <p:sp>
        <p:nvSpPr>
          <p:cNvPr id="16" name="object 16"/>
          <p:cNvSpPr txBox="1"/>
          <p:nvPr/>
        </p:nvSpPr>
        <p:spPr>
          <a:xfrm>
            <a:off x="3427609" y="3495547"/>
            <a:ext cx="960755" cy="774065"/>
          </a:xfrm>
          <a:prstGeom prst="rect">
            <a:avLst/>
          </a:prstGeom>
        </p:spPr>
        <p:txBody>
          <a:bodyPr vert="horz" wrap="square" lIns="0" tIns="13335" rIns="0" bIns="0" rtlCol="0">
            <a:spAutoFit/>
          </a:bodyPr>
          <a:lstStyle/>
          <a:p>
            <a:pPr marL="167640" marR="5080" indent="-155575">
              <a:lnSpc>
                <a:spcPct val="100000"/>
              </a:lnSpc>
              <a:spcBef>
                <a:spcPts val="105"/>
              </a:spcBef>
            </a:pPr>
            <a:r>
              <a:rPr sz="2450" b="1" spc="-20" dirty="0">
                <a:solidFill>
                  <a:srgbClr val="FFFFFF"/>
                </a:solidFill>
                <a:latin typeface="Microsoft JhengHei"/>
                <a:cs typeface="Microsoft JhengHei"/>
              </a:rPr>
              <a:t>具傳染</a:t>
            </a:r>
            <a:r>
              <a:rPr sz="2450" b="1" spc="-25" dirty="0">
                <a:solidFill>
                  <a:srgbClr val="FFFFFF"/>
                </a:solidFill>
                <a:latin typeface="Microsoft JhengHei"/>
                <a:cs typeface="Microsoft JhengHei"/>
              </a:rPr>
              <a:t>風險</a:t>
            </a:r>
            <a:endParaRPr sz="2450">
              <a:latin typeface="Microsoft JhengHei"/>
              <a:cs typeface="Microsoft JhengHei"/>
            </a:endParaRPr>
          </a:p>
        </p:txBody>
      </p:sp>
      <p:sp>
        <p:nvSpPr>
          <p:cNvPr id="17" name="object 17"/>
          <p:cNvSpPr txBox="1"/>
          <p:nvPr/>
        </p:nvSpPr>
        <p:spPr>
          <a:xfrm>
            <a:off x="1605419" y="4703826"/>
            <a:ext cx="3619500" cy="1538605"/>
          </a:xfrm>
          <a:prstGeom prst="rect">
            <a:avLst/>
          </a:prstGeom>
          <a:solidFill>
            <a:srgbClr val="FFF2CC"/>
          </a:solidFill>
        </p:spPr>
        <p:txBody>
          <a:bodyPr vert="horz" wrap="square" lIns="0" tIns="133985" rIns="0" bIns="0" rtlCol="0">
            <a:spAutoFit/>
          </a:bodyPr>
          <a:lstStyle/>
          <a:p>
            <a:pPr marL="80645">
              <a:lnSpc>
                <a:spcPct val="100000"/>
              </a:lnSpc>
              <a:spcBef>
                <a:spcPts val="1055"/>
              </a:spcBef>
            </a:pPr>
            <a:r>
              <a:rPr sz="2100" b="1" spc="170" dirty="0">
                <a:solidFill>
                  <a:srgbClr val="C00000"/>
                </a:solidFill>
                <a:latin typeface="Microsoft JhengHei"/>
                <a:cs typeface="Microsoft JhengHei"/>
              </a:rPr>
              <a:t>⾎液、精液、陰道分泌液、</a:t>
            </a:r>
            <a:endParaRPr sz="2100">
              <a:latin typeface="Microsoft JhengHei"/>
              <a:cs typeface="Microsoft JhengHei"/>
            </a:endParaRPr>
          </a:p>
          <a:p>
            <a:pPr marL="80645" marR="62865">
              <a:lnSpc>
                <a:spcPct val="150200"/>
              </a:lnSpc>
              <a:spcBef>
                <a:spcPts val="5"/>
              </a:spcBef>
              <a:tabLst>
                <a:tab pos="1609090" algn="l"/>
              </a:tabLst>
            </a:pPr>
            <a:r>
              <a:rPr sz="2100" b="1" spc="75" dirty="0">
                <a:solidFill>
                  <a:srgbClr val="C00000"/>
                </a:solidFill>
                <a:latin typeface="Microsoft JhengHei"/>
                <a:cs typeface="Microsoft JhengHei"/>
              </a:rPr>
              <a:t>腦脊髓液</a:t>
            </a:r>
            <a:r>
              <a:rPr sz="2100" b="1" spc="-50" dirty="0">
                <a:solidFill>
                  <a:srgbClr val="C00000"/>
                </a:solidFill>
                <a:latin typeface="Microsoft JhengHei"/>
                <a:cs typeface="Microsoft JhengHei"/>
              </a:rPr>
              <a:t>、</a:t>
            </a:r>
            <a:r>
              <a:rPr sz="2100" b="1" dirty="0">
                <a:solidFill>
                  <a:srgbClr val="C00000"/>
                </a:solidFill>
                <a:latin typeface="Microsoft JhengHei"/>
                <a:cs typeface="Microsoft JhengHei"/>
              </a:rPr>
              <a:t>	</a:t>
            </a:r>
            <a:r>
              <a:rPr sz="2100" b="1" spc="70" dirty="0">
                <a:solidFill>
                  <a:srgbClr val="C00000"/>
                </a:solidFill>
                <a:latin typeface="Microsoft JhengHei"/>
                <a:cs typeface="Microsoft JhengHei"/>
              </a:rPr>
              <a:t>滑</a:t>
            </a:r>
            <a:r>
              <a:rPr sz="2100" b="1" spc="75" dirty="0">
                <a:solidFill>
                  <a:srgbClr val="C00000"/>
                </a:solidFill>
                <a:latin typeface="Microsoft JhengHei"/>
                <a:cs typeface="Microsoft JhengHei"/>
              </a:rPr>
              <a:t>囊液、胸水</a:t>
            </a:r>
            <a:r>
              <a:rPr sz="2100" b="1" spc="25" dirty="0">
                <a:solidFill>
                  <a:srgbClr val="C00000"/>
                </a:solidFill>
                <a:latin typeface="Microsoft JhengHei"/>
                <a:cs typeface="Microsoft JhengHei"/>
              </a:rPr>
              <a:t>、</a:t>
            </a:r>
            <a:r>
              <a:rPr sz="2100" b="1" dirty="0">
                <a:solidFill>
                  <a:srgbClr val="C00000"/>
                </a:solidFill>
                <a:latin typeface="Microsoft JhengHei"/>
                <a:cs typeface="Microsoft JhengHei"/>
              </a:rPr>
              <a:t>腹水、羊水、⺟</a:t>
            </a:r>
            <a:r>
              <a:rPr sz="2100" b="1" spc="-50" dirty="0">
                <a:solidFill>
                  <a:srgbClr val="C00000"/>
                </a:solidFill>
                <a:latin typeface="Microsoft JhengHei"/>
                <a:cs typeface="Microsoft JhengHei"/>
              </a:rPr>
              <a:t>乳</a:t>
            </a:r>
            <a:endParaRPr sz="2100">
              <a:latin typeface="Microsoft JhengHei"/>
              <a:cs typeface="Microsoft JhengHei"/>
            </a:endParaRPr>
          </a:p>
        </p:txBody>
      </p:sp>
      <p:sp>
        <p:nvSpPr>
          <p:cNvPr id="18" name="object 18"/>
          <p:cNvSpPr txBox="1"/>
          <p:nvPr/>
        </p:nvSpPr>
        <p:spPr>
          <a:xfrm>
            <a:off x="6615059" y="3466598"/>
            <a:ext cx="1095375" cy="667385"/>
          </a:xfrm>
          <a:prstGeom prst="rect">
            <a:avLst/>
          </a:prstGeom>
        </p:spPr>
        <p:txBody>
          <a:bodyPr vert="horz" wrap="square" lIns="0" tIns="13335" rIns="0" bIns="0" rtlCol="0">
            <a:spAutoFit/>
          </a:bodyPr>
          <a:lstStyle/>
          <a:p>
            <a:pPr marL="280035" marR="5080" indent="-267970">
              <a:lnSpc>
                <a:spcPct val="100000"/>
              </a:lnSpc>
              <a:spcBef>
                <a:spcPts val="105"/>
              </a:spcBef>
            </a:pPr>
            <a:r>
              <a:rPr sz="2100" b="1" spc="-15" dirty="0">
                <a:latin typeface="Microsoft JhengHei"/>
                <a:cs typeface="Microsoft JhengHei"/>
              </a:rPr>
              <a:t>不具傳染</a:t>
            </a:r>
            <a:r>
              <a:rPr sz="2100" b="1" spc="-25" dirty="0">
                <a:latin typeface="Microsoft JhengHei"/>
                <a:cs typeface="Microsoft JhengHei"/>
              </a:rPr>
              <a:t>風險</a:t>
            </a:r>
            <a:endParaRPr sz="2100">
              <a:latin typeface="Microsoft JhengHei"/>
              <a:cs typeface="Microsoft JhengHei"/>
            </a:endParaRPr>
          </a:p>
        </p:txBody>
      </p:sp>
      <p:sp>
        <p:nvSpPr>
          <p:cNvPr id="19" name="object 19"/>
          <p:cNvSpPr txBox="1"/>
          <p:nvPr/>
        </p:nvSpPr>
        <p:spPr>
          <a:xfrm>
            <a:off x="5848997" y="4770882"/>
            <a:ext cx="3453129" cy="1538605"/>
          </a:xfrm>
          <a:prstGeom prst="rect">
            <a:avLst/>
          </a:prstGeom>
          <a:solidFill>
            <a:srgbClr val="E2F0D9"/>
          </a:solidFill>
        </p:spPr>
        <p:txBody>
          <a:bodyPr vert="horz" wrap="square" lIns="0" tIns="133985" rIns="0" bIns="0" rtlCol="0">
            <a:spAutoFit/>
          </a:bodyPr>
          <a:lstStyle/>
          <a:p>
            <a:pPr marL="80645">
              <a:lnSpc>
                <a:spcPct val="100000"/>
              </a:lnSpc>
              <a:spcBef>
                <a:spcPts val="1055"/>
              </a:spcBef>
            </a:pPr>
            <a:r>
              <a:rPr sz="2100" b="1" spc="50" dirty="0">
                <a:solidFill>
                  <a:srgbClr val="093F5C"/>
                </a:solidFill>
                <a:latin typeface="Microsoft JhengHei"/>
                <a:cs typeface="Microsoft JhengHei"/>
              </a:rPr>
              <a:t>唾液、汗水、痰液、尿液、</a:t>
            </a:r>
            <a:endParaRPr sz="2100">
              <a:latin typeface="Microsoft JhengHei"/>
              <a:cs typeface="Microsoft JhengHei"/>
            </a:endParaRPr>
          </a:p>
          <a:p>
            <a:pPr marL="80645" marR="65405">
              <a:lnSpc>
                <a:spcPct val="150200"/>
              </a:lnSpc>
              <a:spcBef>
                <a:spcPts val="5"/>
              </a:spcBef>
            </a:pPr>
            <a:r>
              <a:rPr sz="2100" b="1" spc="50" dirty="0">
                <a:solidFill>
                  <a:srgbClr val="093F5C"/>
                </a:solidFill>
                <a:latin typeface="Microsoft JhengHei"/>
                <a:cs typeface="Microsoft JhengHei"/>
              </a:rPr>
              <a:t>鼻腔分泌物、眼淚、糞便、</a:t>
            </a:r>
            <a:r>
              <a:rPr sz="2100" b="1" spc="-10" dirty="0">
                <a:solidFill>
                  <a:srgbClr val="093F5C"/>
                </a:solidFill>
                <a:latin typeface="Microsoft JhengHei"/>
                <a:cs typeface="Microsoft JhengHei"/>
              </a:rPr>
              <a:t>嘔吐物、皮膚水泡</a:t>
            </a:r>
            <a:endParaRPr sz="2100">
              <a:latin typeface="Microsoft JhengHei"/>
              <a:cs typeface="Microsoft JhengHei"/>
            </a:endParaRPr>
          </a:p>
        </p:txBody>
      </p:sp>
      <p:pic>
        <p:nvPicPr>
          <p:cNvPr id="20" name="object 20"/>
          <p:cNvPicPr/>
          <p:nvPr/>
        </p:nvPicPr>
        <p:blipFill>
          <a:blip r:embed="rId6" cstate="print"/>
          <a:stretch>
            <a:fillRect/>
          </a:stretch>
        </p:blipFill>
        <p:spPr>
          <a:xfrm>
            <a:off x="3471557" y="2804160"/>
            <a:ext cx="686562" cy="686562"/>
          </a:xfrm>
          <a:prstGeom prst="rect">
            <a:avLst/>
          </a:prstGeom>
        </p:spPr>
      </p:pic>
      <p:sp>
        <p:nvSpPr>
          <p:cNvPr id="21" name="object 21"/>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30</a:t>
            </a:fld>
            <a:endParaRPr spc="-25" dirty="0"/>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1678939">
              <a:lnSpc>
                <a:spcPct val="100000"/>
              </a:lnSpc>
              <a:spcBef>
                <a:spcPts val="105"/>
              </a:spcBef>
            </a:pPr>
            <a:r>
              <a:rPr spc="-20" dirty="0">
                <a:solidFill>
                  <a:srgbClr val="FFFFFF"/>
                </a:solidFill>
              </a:rPr>
              <a:t>標準防護措施 (</a:t>
            </a:r>
            <a:r>
              <a:rPr dirty="0">
                <a:solidFill>
                  <a:srgbClr val="FFFFFF"/>
                </a:solidFill>
              </a:rPr>
              <a:t>Standard</a:t>
            </a:r>
            <a:r>
              <a:rPr spc="-80" dirty="0">
                <a:solidFill>
                  <a:srgbClr val="FFFFFF"/>
                </a:solidFill>
              </a:rPr>
              <a:t> </a:t>
            </a:r>
            <a:r>
              <a:rPr dirty="0">
                <a:solidFill>
                  <a:srgbClr val="FFFFFF"/>
                </a:solidFill>
              </a:rPr>
              <a:t>Precaution</a:t>
            </a:r>
            <a:r>
              <a:rPr spc="-50" dirty="0">
                <a:solidFill>
                  <a:srgbClr val="FFFFFF"/>
                </a:solidFill>
              </a:rPr>
              <a:t>) </a:t>
            </a:r>
            <a:r>
              <a:rPr sz="3150" spc="-75" baseline="-21164" dirty="0">
                <a:solidFill>
                  <a:srgbClr val="FFFFFF"/>
                </a:solidFill>
              </a:rPr>
              <a:t>1</a:t>
            </a:r>
            <a:endParaRPr sz="3150" baseline="-21164"/>
          </a:p>
        </p:txBody>
      </p:sp>
      <p:sp>
        <p:nvSpPr>
          <p:cNvPr id="5" name="object 5"/>
          <p:cNvSpPr txBox="1"/>
          <p:nvPr/>
        </p:nvSpPr>
        <p:spPr>
          <a:xfrm>
            <a:off x="773564" y="1885441"/>
            <a:ext cx="9417685" cy="399415"/>
          </a:xfrm>
          <a:prstGeom prst="rect">
            <a:avLst/>
          </a:prstGeom>
        </p:spPr>
        <p:txBody>
          <a:bodyPr vert="horz" wrap="square" lIns="0" tIns="13335" rIns="0" bIns="0" rtlCol="0">
            <a:spAutoFit/>
          </a:bodyPr>
          <a:lstStyle/>
          <a:p>
            <a:pPr marL="12700">
              <a:lnSpc>
                <a:spcPct val="100000"/>
              </a:lnSpc>
              <a:spcBef>
                <a:spcPts val="105"/>
              </a:spcBef>
            </a:pPr>
            <a:r>
              <a:rPr sz="2450" spc="-5" dirty="0">
                <a:latin typeface="Microsoft JhengHei"/>
                <a:cs typeface="Microsoft JhengHei"/>
              </a:rPr>
              <a:t>建構原則：需將以下視為可能帶有微生物病原，透過標準防護措施，</a:t>
            </a:r>
            <a:endParaRPr sz="2450">
              <a:latin typeface="Microsoft JhengHei"/>
              <a:cs typeface="Microsoft JhengHei"/>
            </a:endParaRPr>
          </a:p>
        </p:txBody>
      </p:sp>
      <p:sp>
        <p:nvSpPr>
          <p:cNvPr id="6" name="object 6"/>
          <p:cNvSpPr txBox="1"/>
          <p:nvPr/>
        </p:nvSpPr>
        <p:spPr>
          <a:xfrm>
            <a:off x="773564" y="2259431"/>
            <a:ext cx="4166235" cy="2719070"/>
          </a:xfrm>
          <a:prstGeom prst="rect">
            <a:avLst/>
          </a:prstGeom>
        </p:spPr>
        <p:txBody>
          <a:bodyPr vert="horz" wrap="square" lIns="0" tIns="87630" rIns="0" bIns="0" rtlCol="0">
            <a:spAutoFit/>
          </a:bodyPr>
          <a:lstStyle/>
          <a:p>
            <a:pPr marL="12700">
              <a:lnSpc>
                <a:spcPct val="100000"/>
              </a:lnSpc>
              <a:spcBef>
                <a:spcPts val="690"/>
              </a:spcBef>
            </a:pPr>
            <a:r>
              <a:rPr sz="2450" spc="-10" dirty="0">
                <a:latin typeface="Microsoft JhengHei"/>
                <a:cs typeface="Microsoft JhengHei"/>
              </a:rPr>
              <a:t>避免接觸或暴露</a:t>
            </a:r>
            <a:endParaRPr sz="2450">
              <a:latin typeface="Microsoft JhengHei"/>
              <a:cs typeface="Microsoft JhengHei"/>
            </a:endParaRPr>
          </a:p>
          <a:p>
            <a:pPr marL="12700">
              <a:lnSpc>
                <a:spcPct val="100000"/>
              </a:lnSpc>
              <a:spcBef>
                <a:spcPts val="595"/>
              </a:spcBef>
            </a:pPr>
            <a:r>
              <a:rPr sz="2450" dirty="0">
                <a:solidFill>
                  <a:srgbClr val="0070C0"/>
                </a:solidFill>
                <a:latin typeface="Wingdings"/>
                <a:cs typeface="Wingdings"/>
              </a:rPr>
              <a:t></a:t>
            </a:r>
            <a:r>
              <a:rPr sz="2450" spc="350" dirty="0">
                <a:solidFill>
                  <a:srgbClr val="0070C0"/>
                </a:solidFill>
                <a:latin typeface="Times New Roman"/>
                <a:cs typeface="Times New Roman"/>
              </a:rPr>
              <a:t> </a:t>
            </a:r>
            <a:r>
              <a:rPr sz="2450" b="1" spc="-25" dirty="0">
                <a:solidFill>
                  <a:srgbClr val="0070C0"/>
                </a:solidFill>
                <a:latin typeface="Microsoft JhengHei"/>
                <a:cs typeface="Microsoft JhengHei"/>
              </a:rPr>
              <a:t>⾎液</a:t>
            </a:r>
            <a:endParaRPr sz="2450">
              <a:latin typeface="Microsoft JhengHei"/>
              <a:cs typeface="Microsoft JhengHei"/>
            </a:endParaRPr>
          </a:p>
          <a:p>
            <a:pPr marL="12700">
              <a:lnSpc>
                <a:spcPct val="100000"/>
              </a:lnSpc>
              <a:spcBef>
                <a:spcPts val="595"/>
              </a:spcBef>
            </a:pPr>
            <a:r>
              <a:rPr sz="2450" dirty="0">
                <a:solidFill>
                  <a:srgbClr val="0070C0"/>
                </a:solidFill>
                <a:latin typeface="Wingdings"/>
                <a:cs typeface="Wingdings"/>
              </a:rPr>
              <a:t></a:t>
            </a:r>
            <a:r>
              <a:rPr sz="2450" spc="350" dirty="0">
                <a:solidFill>
                  <a:srgbClr val="0070C0"/>
                </a:solidFill>
                <a:latin typeface="Times New Roman"/>
                <a:cs typeface="Times New Roman"/>
              </a:rPr>
              <a:t> </a:t>
            </a:r>
            <a:r>
              <a:rPr sz="2450" b="1" spc="-25" dirty="0">
                <a:solidFill>
                  <a:srgbClr val="0070C0"/>
                </a:solidFill>
                <a:latin typeface="Microsoft JhengHei"/>
                <a:cs typeface="Microsoft JhengHei"/>
              </a:rPr>
              <a:t>體液</a:t>
            </a:r>
            <a:endParaRPr sz="2450">
              <a:latin typeface="Microsoft JhengHei"/>
              <a:cs typeface="Microsoft JhengHei"/>
            </a:endParaRPr>
          </a:p>
          <a:p>
            <a:pPr marL="12700">
              <a:lnSpc>
                <a:spcPct val="100000"/>
              </a:lnSpc>
              <a:spcBef>
                <a:spcPts val="595"/>
              </a:spcBef>
            </a:pPr>
            <a:r>
              <a:rPr sz="2450" dirty="0">
                <a:solidFill>
                  <a:srgbClr val="0070C0"/>
                </a:solidFill>
                <a:latin typeface="Wingdings"/>
                <a:cs typeface="Wingdings"/>
              </a:rPr>
              <a:t></a:t>
            </a:r>
            <a:r>
              <a:rPr sz="2450" spc="350" dirty="0">
                <a:solidFill>
                  <a:srgbClr val="0070C0"/>
                </a:solidFill>
                <a:latin typeface="Times New Roman"/>
                <a:cs typeface="Times New Roman"/>
              </a:rPr>
              <a:t> </a:t>
            </a:r>
            <a:r>
              <a:rPr sz="2450" b="1" spc="-20" dirty="0">
                <a:solidFill>
                  <a:srgbClr val="0070C0"/>
                </a:solidFill>
                <a:latin typeface="Microsoft JhengHei"/>
                <a:cs typeface="Microsoft JhengHei"/>
              </a:rPr>
              <a:t>分泌物</a:t>
            </a:r>
            <a:endParaRPr sz="2450">
              <a:latin typeface="Microsoft JhengHei"/>
              <a:cs typeface="Microsoft JhengHei"/>
            </a:endParaRPr>
          </a:p>
          <a:p>
            <a:pPr marL="12700">
              <a:lnSpc>
                <a:spcPct val="100000"/>
              </a:lnSpc>
              <a:spcBef>
                <a:spcPts val="595"/>
              </a:spcBef>
            </a:pPr>
            <a:r>
              <a:rPr sz="2450" dirty="0">
                <a:solidFill>
                  <a:srgbClr val="0070C0"/>
                </a:solidFill>
                <a:latin typeface="Wingdings"/>
                <a:cs typeface="Wingdings"/>
              </a:rPr>
              <a:t></a:t>
            </a:r>
            <a:r>
              <a:rPr sz="2450" spc="350" dirty="0">
                <a:solidFill>
                  <a:srgbClr val="0070C0"/>
                </a:solidFill>
                <a:latin typeface="Times New Roman"/>
                <a:cs typeface="Times New Roman"/>
              </a:rPr>
              <a:t> </a:t>
            </a:r>
            <a:r>
              <a:rPr sz="2450" b="1" spc="-10" dirty="0">
                <a:solidFill>
                  <a:srgbClr val="0070C0"/>
                </a:solidFill>
                <a:latin typeface="Microsoft JhengHei"/>
                <a:cs typeface="Microsoft JhengHei"/>
              </a:rPr>
              <a:t>排泄物(不含汗水)</a:t>
            </a:r>
            <a:endParaRPr sz="2450">
              <a:latin typeface="Microsoft JhengHei"/>
              <a:cs typeface="Microsoft JhengHei"/>
            </a:endParaRPr>
          </a:p>
          <a:p>
            <a:pPr marL="12700">
              <a:lnSpc>
                <a:spcPct val="100000"/>
              </a:lnSpc>
              <a:spcBef>
                <a:spcPts val="600"/>
              </a:spcBef>
            </a:pPr>
            <a:r>
              <a:rPr sz="2450" dirty="0">
                <a:solidFill>
                  <a:srgbClr val="0070C0"/>
                </a:solidFill>
                <a:latin typeface="Wingdings"/>
                <a:cs typeface="Wingdings"/>
              </a:rPr>
              <a:t></a:t>
            </a:r>
            <a:r>
              <a:rPr sz="2450" spc="350" dirty="0">
                <a:solidFill>
                  <a:srgbClr val="0070C0"/>
                </a:solidFill>
                <a:latin typeface="Times New Roman"/>
                <a:cs typeface="Times New Roman"/>
              </a:rPr>
              <a:t> </a:t>
            </a:r>
            <a:r>
              <a:rPr sz="2450" b="1" spc="-5" dirty="0">
                <a:solidFill>
                  <a:srgbClr val="0070C0"/>
                </a:solidFill>
                <a:latin typeface="Microsoft JhengHei"/>
                <a:cs typeface="Microsoft JhengHei"/>
              </a:rPr>
              <a:t>不完整的皮膚和黏膜組織等</a:t>
            </a:r>
            <a:endParaRPr sz="2450">
              <a:latin typeface="Microsoft JhengHei"/>
              <a:cs typeface="Microsoft JhengHei"/>
            </a:endParaRPr>
          </a:p>
        </p:txBody>
      </p:sp>
      <p:pic>
        <p:nvPicPr>
          <p:cNvPr id="7" name="object 7"/>
          <p:cNvPicPr/>
          <p:nvPr/>
        </p:nvPicPr>
        <p:blipFill>
          <a:blip r:embed="rId2" cstate="print"/>
          <a:stretch>
            <a:fillRect/>
          </a:stretch>
        </p:blipFill>
        <p:spPr>
          <a:xfrm>
            <a:off x="5645226" y="3127947"/>
            <a:ext cx="740467" cy="807319"/>
          </a:xfrm>
          <a:prstGeom prst="rect">
            <a:avLst/>
          </a:prstGeom>
        </p:spPr>
      </p:pic>
      <p:grpSp>
        <p:nvGrpSpPr>
          <p:cNvPr id="8" name="object 8"/>
          <p:cNvGrpSpPr/>
          <p:nvPr/>
        </p:nvGrpSpPr>
        <p:grpSpPr>
          <a:xfrm>
            <a:off x="6455549" y="3057905"/>
            <a:ext cx="3517900" cy="3047365"/>
            <a:chOff x="6455549" y="3057905"/>
            <a:chExt cx="3517900" cy="3047365"/>
          </a:xfrm>
        </p:grpSpPr>
        <p:pic>
          <p:nvPicPr>
            <p:cNvPr id="9" name="object 9"/>
            <p:cNvPicPr/>
            <p:nvPr/>
          </p:nvPicPr>
          <p:blipFill>
            <a:blip r:embed="rId3" cstate="print"/>
            <a:stretch>
              <a:fillRect/>
            </a:stretch>
          </p:blipFill>
          <p:spPr>
            <a:xfrm>
              <a:off x="6455549" y="3057905"/>
              <a:ext cx="853439" cy="852677"/>
            </a:xfrm>
            <a:prstGeom prst="rect">
              <a:avLst/>
            </a:prstGeom>
          </p:spPr>
        </p:pic>
        <p:pic>
          <p:nvPicPr>
            <p:cNvPr id="10" name="object 10"/>
            <p:cNvPicPr/>
            <p:nvPr/>
          </p:nvPicPr>
          <p:blipFill>
            <a:blip r:embed="rId4" cstate="print"/>
            <a:stretch>
              <a:fillRect/>
            </a:stretch>
          </p:blipFill>
          <p:spPr>
            <a:xfrm>
              <a:off x="7095629" y="3659886"/>
              <a:ext cx="2877311" cy="2445257"/>
            </a:xfrm>
            <a:prstGeom prst="rect">
              <a:avLst/>
            </a:prstGeom>
          </p:spPr>
        </p:pic>
      </p:grpSp>
      <p:sp>
        <p:nvSpPr>
          <p:cNvPr id="11" name="object 11"/>
          <p:cNvSpPr txBox="1"/>
          <p:nvPr/>
        </p:nvSpPr>
        <p:spPr>
          <a:xfrm>
            <a:off x="5088769" y="2527046"/>
            <a:ext cx="4315460" cy="34671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C00000"/>
                </a:solidFill>
                <a:latin typeface="Microsoft JhengHei"/>
                <a:cs typeface="Microsoft JhengHei"/>
              </a:rPr>
              <a:t>如：HIV、HBV、HCV</a:t>
            </a:r>
            <a:r>
              <a:rPr sz="2100" b="1" spc="-20" dirty="0">
                <a:solidFill>
                  <a:srgbClr val="C00000"/>
                </a:solidFill>
                <a:latin typeface="Microsoft JhengHei"/>
                <a:cs typeface="Microsoft JhengHei"/>
              </a:rPr>
              <a:t>等微生物病原</a:t>
            </a:r>
            <a:endParaRPr sz="2100">
              <a:latin typeface="Microsoft JhengHei"/>
              <a:cs typeface="Microsoft JhengHei"/>
            </a:endParaRPr>
          </a:p>
        </p:txBody>
      </p:sp>
      <p:sp>
        <p:nvSpPr>
          <p:cNvPr id="12" name="object 12"/>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31</a:t>
            </a:fld>
            <a:endParaRPr spc="-25" dirty="0"/>
          </a:p>
        </p:txBody>
      </p:sp>
      <p:sp>
        <p:nvSpPr>
          <p:cNvPr id="13" name="object 1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1541411" y="5517641"/>
            <a:ext cx="8439150" cy="647700"/>
          </a:xfrm>
          <a:prstGeom prst="rect">
            <a:avLst/>
          </a:prstGeom>
          <a:solidFill>
            <a:srgbClr val="FDFFBD"/>
          </a:solidFill>
        </p:spPr>
        <p:txBody>
          <a:bodyPr vert="horz" wrap="square" lIns="0" tIns="149860" rIns="0" bIns="0" rtlCol="0">
            <a:spAutoFit/>
          </a:bodyPr>
          <a:lstStyle/>
          <a:p>
            <a:pPr marL="80645">
              <a:lnSpc>
                <a:spcPct val="100000"/>
              </a:lnSpc>
              <a:spcBef>
                <a:spcPts val="1180"/>
              </a:spcBef>
            </a:pPr>
            <a:r>
              <a:rPr sz="2450" b="1" spc="-5" dirty="0">
                <a:solidFill>
                  <a:srgbClr val="2C778D"/>
                </a:solidFill>
                <a:latin typeface="Microsoft JhengHei"/>
                <a:cs typeface="Microsoft JhengHei"/>
              </a:rPr>
              <a:t>如可能有接觸病患之⾎/體液時，請務必遵守標準防護措施！</a:t>
            </a:r>
            <a:endParaRPr sz="2450">
              <a:latin typeface="Microsoft JhengHei"/>
              <a:cs typeface="Microsoft JhengHei"/>
            </a:endParaRPr>
          </a:p>
        </p:txBody>
      </p:sp>
      <p:sp>
        <p:nvSpPr>
          <p:cNvPr id="5" name="object 5"/>
          <p:cNvSpPr txBox="1"/>
          <p:nvPr/>
        </p:nvSpPr>
        <p:spPr>
          <a:xfrm>
            <a:off x="916069" y="1716121"/>
            <a:ext cx="6091555" cy="3392804"/>
          </a:xfrm>
          <a:prstGeom prst="rect">
            <a:avLst/>
          </a:prstGeom>
        </p:spPr>
        <p:txBody>
          <a:bodyPr vert="horz" wrap="square" lIns="0" tIns="12700" rIns="0" bIns="0" rtlCol="0">
            <a:spAutoFit/>
          </a:bodyPr>
          <a:lstStyle/>
          <a:p>
            <a:pPr marL="413384" marR="316865" indent="-401320">
              <a:lnSpc>
                <a:spcPct val="150400"/>
              </a:lnSpc>
              <a:spcBef>
                <a:spcPts val="100"/>
              </a:spcBef>
              <a:buFont typeface="Wingdings"/>
              <a:buChar char=""/>
              <a:tabLst>
                <a:tab pos="413384" algn="l"/>
                <a:tab pos="414020" algn="l"/>
              </a:tabLst>
            </a:pPr>
            <a:r>
              <a:rPr sz="2450" b="1" spc="-5" dirty="0">
                <a:solidFill>
                  <a:srgbClr val="ED7C31"/>
                </a:solidFill>
                <a:latin typeface="Microsoft JhengHei"/>
                <a:cs typeface="Microsoft JhengHei"/>
              </a:rPr>
              <a:t>面對疑似感染、或已確認感染的病患，都需要遵守標準防護措施 。</a:t>
            </a:r>
            <a:endParaRPr sz="2450">
              <a:latin typeface="Microsoft JhengHei"/>
              <a:cs typeface="Microsoft JhengHei"/>
            </a:endParaRPr>
          </a:p>
          <a:p>
            <a:pPr marL="413384" indent="-401320">
              <a:lnSpc>
                <a:spcPct val="100000"/>
              </a:lnSpc>
              <a:spcBef>
                <a:spcPts val="1475"/>
              </a:spcBef>
              <a:buFont typeface="Wingdings"/>
              <a:buChar char=""/>
              <a:tabLst>
                <a:tab pos="413384" algn="l"/>
                <a:tab pos="414020" algn="l"/>
              </a:tabLst>
            </a:pPr>
            <a:r>
              <a:rPr sz="2450" b="1" spc="105" dirty="0">
                <a:latin typeface="Microsoft JhengHei"/>
                <a:cs typeface="Microsoft JhengHei"/>
              </a:rPr>
              <a:t>⾎/體液傳染病的標準防護措施：</a:t>
            </a:r>
            <a:r>
              <a:rPr sz="2450" spc="85" dirty="0">
                <a:latin typeface="Microsoft JhengHei"/>
                <a:cs typeface="Microsoft JhengHei"/>
              </a:rPr>
              <a:t>包括</a:t>
            </a:r>
            <a:endParaRPr sz="2450">
              <a:latin typeface="Microsoft JhengHei"/>
              <a:cs typeface="Microsoft JhengHei"/>
            </a:endParaRPr>
          </a:p>
          <a:p>
            <a:pPr marL="413384" marR="5080">
              <a:lnSpc>
                <a:spcPct val="150200"/>
              </a:lnSpc>
              <a:spcBef>
                <a:spcPts val="5"/>
              </a:spcBef>
            </a:pPr>
            <a:r>
              <a:rPr sz="2450" b="1" spc="-5" dirty="0">
                <a:solidFill>
                  <a:srgbClr val="0070C0"/>
                </a:solidFill>
                <a:latin typeface="Microsoft JhengHei"/>
                <a:cs typeface="Microsoft JhengHei"/>
              </a:rPr>
              <a:t>手部衛生、依可能的暴露情形選用手套、隔離衣、口罩、眼鏡或臉部防護具等個</a:t>
            </a:r>
            <a:endParaRPr sz="2450">
              <a:latin typeface="Microsoft JhengHei"/>
              <a:cs typeface="Microsoft JhengHei"/>
            </a:endParaRPr>
          </a:p>
          <a:p>
            <a:pPr marL="413384">
              <a:lnSpc>
                <a:spcPct val="100000"/>
              </a:lnSpc>
              <a:spcBef>
                <a:spcPts val="1475"/>
              </a:spcBef>
            </a:pPr>
            <a:r>
              <a:rPr sz="2450" b="1" dirty="0">
                <a:solidFill>
                  <a:srgbClr val="0070C0"/>
                </a:solidFill>
                <a:latin typeface="Microsoft JhengHei"/>
                <a:cs typeface="Microsoft JhengHei"/>
              </a:rPr>
              <a:t>⼈防護裝備</a:t>
            </a:r>
            <a:r>
              <a:rPr sz="2450" spc="-50" dirty="0">
                <a:latin typeface="Microsoft JhengHei"/>
                <a:cs typeface="Microsoft JhengHei"/>
              </a:rPr>
              <a:t>。</a:t>
            </a:r>
            <a:endParaRPr sz="2450">
              <a:latin typeface="Microsoft JhengHei"/>
              <a:cs typeface="Microsoft JhengHei"/>
            </a:endParaRPr>
          </a:p>
        </p:txBody>
      </p:sp>
      <p:sp>
        <p:nvSpPr>
          <p:cNvPr id="6" name="object 6"/>
          <p:cNvSpPr txBox="1">
            <a:spLocks noGrp="1"/>
          </p:cNvSpPr>
          <p:nvPr>
            <p:ph type="title"/>
          </p:nvPr>
        </p:nvSpPr>
        <p:spPr>
          <a:prstGeom prst="rect">
            <a:avLst/>
          </a:prstGeom>
        </p:spPr>
        <p:txBody>
          <a:bodyPr vert="horz" wrap="square" lIns="0" tIns="13335" rIns="0" bIns="0" rtlCol="0">
            <a:spAutoFit/>
          </a:bodyPr>
          <a:lstStyle/>
          <a:p>
            <a:pPr marL="1788160">
              <a:lnSpc>
                <a:spcPct val="100000"/>
              </a:lnSpc>
              <a:spcBef>
                <a:spcPts val="105"/>
              </a:spcBef>
            </a:pPr>
            <a:r>
              <a:rPr spc="-20" dirty="0">
                <a:solidFill>
                  <a:srgbClr val="FFFFFF"/>
                </a:solidFill>
              </a:rPr>
              <a:t>標準防護措施 (</a:t>
            </a:r>
            <a:r>
              <a:rPr dirty="0">
                <a:solidFill>
                  <a:srgbClr val="FFFFFF"/>
                </a:solidFill>
              </a:rPr>
              <a:t>Standard</a:t>
            </a:r>
            <a:r>
              <a:rPr spc="-80" dirty="0">
                <a:solidFill>
                  <a:srgbClr val="FFFFFF"/>
                </a:solidFill>
              </a:rPr>
              <a:t> </a:t>
            </a:r>
            <a:r>
              <a:rPr dirty="0">
                <a:solidFill>
                  <a:srgbClr val="FFFFFF"/>
                </a:solidFill>
              </a:rPr>
              <a:t>Precaution</a:t>
            </a:r>
            <a:r>
              <a:rPr spc="-50" dirty="0">
                <a:solidFill>
                  <a:srgbClr val="FFFFFF"/>
                </a:solidFill>
              </a:rPr>
              <a:t>) </a:t>
            </a:r>
            <a:r>
              <a:rPr sz="3150" spc="-75" baseline="-21164" dirty="0">
                <a:solidFill>
                  <a:srgbClr val="FFFFFF"/>
                </a:solidFill>
              </a:rPr>
              <a:t>2</a:t>
            </a:r>
            <a:endParaRPr sz="3150" baseline="-21164"/>
          </a:p>
        </p:txBody>
      </p:sp>
      <p:sp>
        <p:nvSpPr>
          <p:cNvPr id="7" name="object 7"/>
          <p:cNvSpPr/>
          <p:nvPr/>
        </p:nvSpPr>
        <p:spPr>
          <a:xfrm>
            <a:off x="335927" y="5223522"/>
            <a:ext cx="1156970" cy="1102360"/>
          </a:xfrm>
          <a:custGeom>
            <a:avLst/>
            <a:gdLst/>
            <a:ahLst/>
            <a:cxnLst/>
            <a:rect l="l" t="t" r="r" b="b"/>
            <a:pathLst>
              <a:path w="1156970" h="1102360">
                <a:moveTo>
                  <a:pt x="594004" y="327177"/>
                </a:moveTo>
                <a:lnTo>
                  <a:pt x="592836" y="316992"/>
                </a:lnTo>
                <a:lnTo>
                  <a:pt x="579882" y="276009"/>
                </a:lnTo>
                <a:lnTo>
                  <a:pt x="574446" y="242316"/>
                </a:lnTo>
                <a:lnTo>
                  <a:pt x="573430" y="219468"/>
                </a:lnTo>
                <a:lnTo>
                  <a:pt x="573786" y="211074"/>
                </a:lnTo>
                <a:lnTo>
                  <a:pt x="570699" y="163385"/>
                </a:lnTo>
                <a:lnTo>
                  <a:pt x="556463" y="119240"/>
                </a:lnTo>
                <a:lnTo>
                  <a:pt x="541782" y="95262"/>
                </a:lnTo>
                <a:lnTo>
                  <a:pt x="541782" y="208788"/>
                </a:lnTo>
                <a:lnTo>
                  <a:pt x="536435" y="249707"/>
                </a:lnTo>
                <a:lnTo>
                  <a:pt x="521296" y="286981"/>
                </a:lnTo>
                <a:lnTo>
                  <a:pt x="497738" y="319265"/>
                </a:lnTo>
                <a:lnTo>
                  <a:pt x="467106" y="345186"/>
                </a:lnTo>
                <a:lnTo>
                  <a:pt x="421005" y="367182"/>
                </a:lnTo>
                <a:lnTo>
                  <a:pt x="368046" y="374904"/>
                </a:lnTo>
                <a:lnTo>
                  <a:pt x="341109" y="372935"/>
                </a:lnTo>
                <a:lnTo>
                  <a:pt x="291528" y="357860"/>
                </a:lnTo>
                <a:lnTo>
                  <a:pt x="244411" y="324700"/>
                </a:lnTo>
                <a:lnTo>
                  <a:pt x="208026" y="272313"/>
                </a:lnTo>
                <a:lnTo>
                  <a:pt x="198120" y="241554"/>
                </a:lnTo>
                <a:lnTo>
                  <a:pt x="286943" y="217462"/>
                </a:lnTo>
                <a:lnTo>
                  <a:pt x="346417" y="171157"/>
                </a:lnTo>
                <a:lnTo>
                  <a:pt x="379742" y="126136"/>
                </a:lnTo>
                <a:lnTo>
                  <a:pt x="390144" y="105918"/>
                </a:lnTo>
                <a:lnTo>
                  <a:pt x="432968" y="144932"/>
                </a:lnTo>
                <a:lnTo>
                  <a:pt x="477291" y="167728"/>
                </a:lnTo>
                <a:lnTo>
                  <a:pt x="515188" y="178676"/>
                </a:lnTo>
                <a:lnTo>
                  <a:pt x="538734" y="182118"/>
                </a:lnTo>
                <a:lnTo>
                  <a:pt x="539851" y="188849"/>
                </a:lnTo>
                <a:lnTo>
                  <a:pt x="540829" y="195453"/>
                </a:lnTo>
                <a:lnTo>
                  <a:pt x="541515" y="202044"/>
                </a:lnTo>
                <a:lnTo>
                  <a:pt x="541782" y="208788"/>
                </a:lnTo>
                <a:lnTo>
                  <a:pt x="541782" y="95262"/>
                </a:lnTo>
                <a:lnTo>
                  <a:pt x="500011" y="47078"/>
                </a:lnTo>
                <a:lnTo>
                  <a:pt x="460514" y="21844"/>
                </a:lnTo>
                <a:lnTo>
                  <a:pt x="415302" y="5689"/>
                </a:lnTo>
                <a:lnTo>
                  <a:pt x="365760" y="0"/>
                </a:lnTo>
                <a:lnTo>
                  <a:pt x="316204" y="5689"/>
                </a:lnTo>
                <a:lnTo>
                  <a:pt x="270992" y="21844"/>
                </a:lnTo>
                <a:lnTo>
                  <a:pt x="231495" y="47078"/>
                </a:lnTo>
                <a:lnTo>
                  <a:pt x="199059" y="80010"/>
                </a:lnTo>
                <a:lnTo>
                  <a:pt x="175044" y="119240"/>
                </a:lnTo>
                <a:lnTo>
                  <a:pt x="160807" y="163385"/>
                </a:lnTo>
                <a:lnTo>
                  <a:pt x="157734" y="211074"/>
                </a:lnTo>
                <a:lnTo>
                  <a:pt x="158699" y="239293"/>
                </a:lnTo>
                <a:lnTo>
                  <a:pt x="156972" y="259740"/>
                </a:lnTo>
                <a:lnTo>
                  <a:pt x="150660" y="282321"/>
                </a:lnTo>
                <a:lnTo>
                  <a:pt x="137922" y="316992"/>
                </a:lnTo>
                <a:lnTo>
                  <a:pt x="136728" y="327177"/>
                </a:lnTo>
                <a:lnTo>
                  <a:pt x="140398" y="336232"/>
                </a:lnTo>
                <a:lnTo>
                  <a:pt x="147777" y="342709"/>
                </a:lnTo>
                <a:lnTo>
                  <a:pt x="157734" y="345186"/>
                </a:lnTo>
                <a:lnTo>
                  <a:pt x="158699" y="345186"/>
                </a:lnTo>
                <a:lnTo>
                  <a:pt x="198120" y="345186"/>
                </a:lnTo>
                <a:lnTo>
                  <a:pt x="235458" y="345186"/>
                </a:lnTo>
                <a:lnTo>
                  <a:pt x="263461" y="366331"/>
                </a:lnTo>
                <a:lnTo>
                  <a:pt x="295465" y="382422"/>
                </a:lnTo>
                <a:lnTo>
                  <a:pt x="330606" y="392645"/>
                </a:lnTo>
                <a:lnTo>
                  <a:pt x="368046" y="396240"/>
                </a:lnTo>
                <a:lnTo>
                  <a:pt x="405803" y="392645"/>
                </a:lnTo>
                <a:lnTo>
                  <a:pt x="441007" y="382422"/>
                </a:lnTo>
                <a:lnTo>
                  <a:pt x="473049" y="366331"/>
                </a:lnTo>
                <a:lnTo>
                  <a:pt x="501396" y="345186"/>
                </a:lnTo>
                <a:lnTo>
                  <a:pt x="541782" y="345186"/>
                </a:lnTo>
                <a:lnTo>
                  <a:pt x="572262" y="345186"/>
                </a:lnTo>
                <a:lnTo>
                  <a:pt x="573430" y="344893"/>
                </a:lnTo>
                <a:lnTo>
                  <a:pt x="582650" y="342709"/>
                </a:lnTo>
                <a:lnTo>
                  <a:pt x="590257" y="336232"/>
                </a:lnTo>
                <a:lnTo>
                  <a:pt x="594004" y="327177"/>
                </a:lnTo>
                <a:close/>
              </a:path>
              <a:path w="1156970" h="1102360">
                <a:moveTo>
                  <a:pt x="995934" y="198882"/>
                </a:moveTo>
                <a:lnTo>
                  <a:pt x="994308" y="190715"/>
                </a:lnTo>
                <a:lnTo>
                  <a:pt x="989838" y="183921"/>
                </a:lnTo>
                <a:lnTo>
                  <a:pt x="983068" y="179260"/>
                </a:lnTo>
                <a:lnTo>
                  <a:pt x="974598" y="177546"/>
                </a:lnTo>
                <a:lnTo>
                  <a:pt x="909828" y="177546"/>
                </a:lnTo>
                <a:lnTo>
                  <a:pt x="909828" y="115824"/>
                </a:lnTo>
                <a:lnTo>
                  <a:pt x="908088" y="107784"/>
                </a:lnTo>
                <a:lnTo>
                  <a:pt x="903351" y="101244"/>
                </a:lnTo>
                <a:lnTo>
                  <a:pt x="896315" y="96850"/>
                </a:lnTo>
                <a:lnTo>
                  <a:pt x="887730" y="95250"/>
                </a:lnTo>
                <a:lnTo>
                  <a:pt x="822960" y="95250"/>
                </a:lnTo>
                <a:lnTo>
                  <a:pt x="814476" y="96850"/>
                </a:lnTo>
                <a:lnTo>
                  <a:pt x="807720" y="101244"/>
                </a:lnTo>
                <a:lnTo>
                  <a:pt x="803236" y="107784"/>
                </a:lnTo>
                <a:lnTo>
                  <a:pt x="801624" y="115824"/>
                </a:lnTo>
                <a:lnTo>
                  <a:pt x="801624" y="177546"/>
                </a:lnTo>
                <a:lnTo>
                  <a:pt x="736092" y="177546"/>
                </a:lnTo>
                <a:lnTo>
                  <a:pt x="727925" y="179260"/>
                </a:lnTo>
                <a:lnTo>
                  <a:pt x="721131" y="183921"/>
                </a:lnTo>
                <a:lnTo>
                  <a:pt x="716470" y="190715"/>
                </a:lnTo>
                <a:lnTo>
                  <a:pt x="714756" y="198882"/>
                </a:lnTo>
                <a:lnTo>
                  <a:pt x="714756" y="260604"/>
                </a:lnTo>
                <a:lnTo>
                  <a:pt x="716470" y="269074"/>
                </a:lnTo>
                <a:lnTo>
                  <a:pt x="721131" y="275844"/>
                </a:lnTo>
                <a:lnTo>
                  <a:pt x="727925" y="280314"/>
                </a:lnTo>
                <a:lnTo>
                  <a:pt x="736092" y="281940"/>
                </a:lnTo>
                <a:lnTo>
                  <a:pt x="801624" y="281940"/>
                </a:lnTo>
                <a:lnTo>
                  <a:pt x="801624" y="343662"/>
                </a:lnTo>
                <a:lnTo>
                  <a:pt x="803236" y="351815"/>
                </a:lnTo>
                <a:lnTo>
                  <a:pt x="807720" y="358609"/>
                </a:lnTo>
                <a:lnTo>
                  <a:pt x="814476" y="363270"/>
                </a:lnTo>
                <a:lnTo>
                  <a:pt x="822960" y="364998"/>
                </a:lnTo>
                <a:lnTo>
                  <a:pt x="887730" y="364998"/>
                </a:lnTo>
                <a:lnTo>
                  <a:pt x="896315" y="363270"/>
                </a:lnTo>
                <a:lnTo>
                  <a:pt x="903351" y="358609"/>
                </a:lnTo>
                <a:lnTo>
                  <a:pt x="908088" y="351815"/>
                </a:lnTo>
                <a:lnTo>
                  <a:pt x="909828" y="343662"/>
                </a:lnTo>
                <a:lnTo>
                  <a:pt x="909828" y="281940"/>
                </a:lnTo>
                <a:lnTo>
                  <a:pt x="974598" y="281940"/>
                </a:lnTo>
                <a:lnTo>
                  <a:pt x="983068" y="280314"/>
                </a:lnTo>
                <a:lnTo>
                  <a:pt x="989838" y="275844"/>
                </a:lnTo>
                <a:lnTo>
                  <a:pt x="994308" y="269074"/>
                </a:lnTo>
                <a:lnTo>
                  <a:pt x="995934" y="260604"/>
                </a:lnTo>
                <a:lnTo>
                  <a:pt x="995934" y="198882"/>
                </a:lnTo>
                <a:close/>
              </a:path>
              <a:path w="1156970" h="1102360">
                <a:moveTo>
                  <a:pt x="1156970" y="393090"/>
                </a:moveTo>
                <a:lnTo>
                  <a:pt x="1150620" y="379476"/>
                </a:lnTo>
                <a:lnTo>
                  <a:pt x="1140460" y="368808"/>
                </a:lnTo>
                <a:lnTo>
                  <a:pt x="1136650" y="366903"/>
                </a:lnTo>
                <a:lnTo>
                  <a:pt x="1136650" y="401574"/>
                </a:lnTo>
                <a:lnTo>
                  <a:pt x="1135380" y="406146"/>
                </a:lnTo>
                <a:lnTo>
                  <a:pt x="1132840" y="409956"/>
                </a:lnTo>
                <a:lnTo>
                  <a:pt x="1040130" y="534162"/>
                </a:lnTo>
                <a:lnTo>
                  <a:pt x="1027430" y="524852"/>
                </a:lnTo>
                <a:lnTo>
                  <a:pt x="1027430" y="550926"/>
                </a:lnTo>
                <a:lnTo>
                  <a:pt x="883920" y="752856"/>
                </a:lnTo>
                <a:lnTo>
                  <a:pt x="850900" y="781812"/>
                </a:lnTo>
                <a:lnTo>
                  <a:pt x="806450" y="792480"/>
                </a:lnTo>
                <a:lnTo>
                  <a:pt x="791210" y="791222"/>
                </a:lnTo>
                <a:lnTo>
                  <a:pt x="777240" y="787615"/>
                </a:lnTo>
                <a:lnTo>
                  <a:pt x="763270" y="781862"/>
                </a:lnTo>
                <a:lnTo>
                  <a:pt x="750570" y="774192"/>
                </a:lnTo>
                <a:lnTo>
                  <a:pt x="645160" y="697230"/>
                </a:lnTo>
                <a:lnTo>
                  <a:pt x="645160" y="657961"/>
                </a:lnTo>
                <a:lnTo>
                  <a:pt x="642620" y="629412"/>
                </a:lnTo>
                <a:lnTo>
                  <a:pt x="640080" y="611708"/>
                </a:lnTo>
                <a:lnTo>
                  <a:pt x="637540" y="605028"/>
                </a:lnTo>
                <a:lnTo>
                  <a:pt x="636270" y="599694"/>
                </a:lnTo>
                <a:lnTo>
                  <a:pt x="629920" y="596646"/>
                </a:lnTo>
                <a:lnTo>
                  <a:pt x="623570" y="598170"/>
                </a:lnTo>
                <a:lnTo>
                  <a:pt x="618490" y="599694"/>
                </a:lnTo>
                <a:lnTo>
                  <a:pt x="615950" y="605790"/>
                </a:lnTo>
                <a:lnTo>
                  <a:pt x="617220" y="611124"/>
                </a:lnTo>
                <a:lnTo>
                  <a:pt x="626110" y="642556"/>
                </a:lnTo>
                <a:lnTo>
                  <a:pt x="628650" y="668274"/>
                </a:lnTo>
                <a:lnTo>
                  <a:pt x="624840" y="701992"/>
                </a:lnTo>
                <a:lnTo>
                  <a:pt x="614680" y="757428"/>
                </a:lnTo>
                <a:lnTo>
                  <a:pt x="612140" y="766572"/>
                </a:lnTo>
                <a:lnTo>
                  <a:pt x="601980" y="807529"/>
                </a:lnTo>
                <a:lnTo>
                  <a:pt x="594360" y="850290"/>
                </a:lnTo>
                <a:lnTo>
                  <a:pt x="590550" y="894613"/>
                </a:lnTo>
                <a:lnTo>
                  <a:pt x="591820" y="940308"/>
                </a:lnTo>
                <a:lnTo>
                  <a:pt x="598170" y="1069086"/>
                </a:lnTo>
                <a:lnTo>
                  <a:pt x="598170" y="1072134"/>
                </a:lnTo>
                <a:lnTo>
                  <a:pt x="596900" y="1075182"/>
                </a:lnTo>
                <a:lnTo>
                  <a:pt x="591820" y="1079754"/>
                </a:lnTo>
                <a:lnTo>
                  <a:pt x="589280" y="1080516"/>
                </a:lnTo>
                <a:lnTo>
                  <a:pt x="378460" y="1080516"/>
                </a:lnTo>
                <a:lnTo>
                  <a:pt x="378460" y="566166"/>
                </a:lnTo>
                <a:lnTo>
                  <a:pt x="386080" y="561594"/>
                </a:lnTo>
                <a:lnTo>
                  <a:pt x="387350" y="558546"/>
                </a:lnTo>
                <a:lnTo>
                  <a:pt x="469900" y="431292"/>
                </a:lnTo>
                <a:lnTo>
                  <a:pt x="488950" y="446786"/>
                </a:lnTo>
                <a:lnTo>
                  <a:pt x="500380" y="461327"/>
                </a:lnTo>
                <a:lnTo>
                  <a:pt x="511810" y="475869"/>
                </a:lnTo>
                <a:lnTo>
                  <a:pt x="524510" y="519798"/>
                </a:lnTo>
                <a:lnTo>
                  <a:pt x="515620" y="579882"/>
                </a:lnTo>
                <a:lnTo>
                  <a:pt x="515620" y="584454"/>
                </a:lnTo>
                <a:lnTo>
                  <a:pt x="511810" y="583692"/>
                </a:lnTo>
                <a:lnTo>
                  <a:pt x="502920" y="583692"/>
                </a:lnTo>
                <a:lnTo>
                  <a:pt x="467360" y="590638"/>
                </a:lnTo>
                <a:lnTo>
                  <a:pt x="438150" y="609600"/>
                </a:lnTo>
                <a:lnTo>
                  <a:pt x="417830" y="637692"/>
                </a:lnTo>
                <a:lnTo>
                  <a:pt x="410210" y="672084"/>
                </a:lnTo>
                <a:lnTo>
                  <a:pt x="410210" y="720852"/>
                </a:lnTo>
                <a:lnTo>
                  <a:pt x="411480" y="721614"/>
                </a:lnTo>
                <a:lnTo>
                  <a:pt x="415290" y="732320"/>
                </a:lnTo>
                <a:lnTo>
                  <a:pt x="421640" y="741045"/>
                </a:lnTo>
                <a:lnTo>
                  <a:pt x="431800" y="746899"/>
                </a:lnTo>
                <a:lnTo>
                  <a:pt x="443230" y="749046"/>
                </a:lnTo>
                <a:lnTo>
                  <a:pt x="455930" y="746518"/>
                </a:lnTo>
                <a:lnTo>
                  <a:pt x="466090" y="739711"/>
                </a:lnTo>
                <a:lnTo>
                  <a:pt x="473710" y="729754"/>
                </a:lnTo>
                <a:lnTo>
                  <a:pt x="474980" y="717804"/>
                </a:lnTo>
                <a:lnTo>
                  <a:pt x="473710" y="705523"/>
                </a:lnTo>
                <a:lnTo>
                  <a:pt x="466090" y="695604"/>
                </a:lnTo>
                <a:lnTo>
                  <a:pt x="455930" y="688975"/>
                </a:lnTo>
                <a:lnTo>
                  <a:pt x="443230" y="686562"/>
                </a:lnTo>
                <a:lnTo>
                  <a:pt x="439420" y="686562"/>
                </a:lnTo>
                <a:lnTo>
                  <a:pt x="435610" y="687324"/>
                </a:lnTo>
                <a:lnTo>
                  <a:pt x="431800" y="688848"/>
                </a:lnTo>
                <a:lnTo>
                  <a:pt x="431800" y="672084"/>
                </a:lnTo>
                <a:lnTo>
                  <a:pt x="438150" y="645731"/>
                </a:lnTo>
                <a:lnTo>
                  <a:pt x="453390" y="624166"/>
                </a:lnTo>
                <a:lnTo>
                  <a:pt x="474980" y="609600"/>
                </a:lnTo>
                <a:lnTo>
                  <a:pt x="502920" y="604266"/>
                </a:lnTo>
                <a:lnTo>
                  <a:pt x="524510" y="608393"/>
                </a:lnTo>
                <a:lnTo>
                  <a:pt x="530860" y="609600"/>
                </a:lnTo>
                <a:lnTo>
                  <a:pt x="534670" y="612178"/>
                </a:lnTo>
                <a:lnTo>
                  <a:pt x="552450" y="624166"/>
                </a:lnTo>
                <a:lnTo>
                  <a:pt x="567690" y="645731"/>
                </a:lnTo>
                <a:lnTo>
                  <a:pt x="572770" y="672084"/>
                </a:lnTo>
                <a:lnTo>
                  <a:pt x="572770" y="688086"/>
                </a:lnTo>
                <a:lnTo>
                  <a:pt x="570230" y="687324"/>
                </a:lnTo>
                <a:lnTo>
                  <a:pt x="566420" y="686562"/>
                </a:lnTo>
                <a:lnTo>
                  <a:pt x="532130" y="705523"/>
                </a:lnTo>
                <a:lnTo>
                  <a:pt x="529590" y="717804"/>
                </a:lnTo>
                <a:lnTo>
                  <a:pt x="532130" y="729754"/>
                </a:lnTo>
                <a:lnTo>
                  <a:pt x="539750" y="739711"/>
                </a:lnTo>
                <a:lnTo>
                  <a:pt x="549910" y="746518"/>
                </a:lnTo>
                <a:lnTo>
                  <a:pt x="562610" y="749046"/>
                </a:lnTo>
                <a:lnTo>
                  <a:pt x="572770" y="747128"/>
                </a:lnTo>
                <a:lnTo>
                  <a:pt x="575310" y="746645"/>
                </a:lnTo>
                <a:lnTo>
                  <a:pt x="585470" y="740181"/>
                </a:lnTo>
                <a:lnTo>
                  <a:pt x="591820" y="730719"/>
                </a:lnTo>
                <a:lnTo>
                  <a:pt x="595630" y="719328"/>
                </a:lnTo>
                <a:lnTo>
                  <a:pt x="595630" y="672084"/>
                </a:lnTo>
                <a:lnTo>
                  <a:pt x="590550" y="644740"/>
                </a:lnTo>
                <a:lnTo>
                  <a:pt x="577850" y="620839"/>
                </a:lnTo>
                <a:lnTo>
                  <a:pt x="558800" y="601789"/>
                </a:lnTo>
                <a:lnTo>
                  <a:pt x="534670" y="589026"/>
                </a:lnTo>
                <a:lnTo>
                  <a:pt x="535940" y="587502"/>
                </a:lnTo>
                <a:lnTo>
                  <a:pt x="535940" y="586740"/>
                </a:lnTo>
                <a:lnTo>
                  <a:pt x="546100" y="531342"/>
                </a:lnTo>
                <a:lnTo>
                  <a:pt x="539750" y="487108"/>
                </a:lnTo>
                <a:lnTo>
                  <a:pt x="521970" y="453428"/>
                </a:lnTo>
                <a:lnTo>
                  <a:pt x="500380" y="429768"/>
                </a:lnTo>
                <a:lnTo>
                  <a:pt x="538480" y="434708"/>
                </a:lnTo>
                <a:lnTo>
                  <a:pt x="575310" y="445858"/>
                </a:lnTo>
                <a:lnTo>
                  <a:pt x="608330" y="462876"/>
                </a:lnTo>
                <a:lnTo>
                  <a:pt x="638810" y="485394"/>
                </a:lnTo>
                <a:lnTo>
                  <a:pt x="784860" y="616458"/>
                </a:lnTo>
                <a:lnTo>
                  <a:pt x="789940" y="620445"/>
                </a:lnTo>
                <a:lnTo>
                  <a:pt x="795020" y="623214"/>
                </a:lnTo>
                <a:lnTo>
                  <a:pt x="801370" y="624700"/>
                </a:lnTo>
                <a:lnTo>
                  <a:pt x="806450" y="624801"/>
                </a:lnTo>
                <a:lnTo>
                  <a:pt x="816610" y="624840"/>
                </a:lnTo>
                <a:lnTo>
                  <a:pt x="824230" y="621030"/>
                </a:lnTo>
                <a:lnTo>
                  <a:pt x="830580" y="614934"/>
                </a:lnTo>
                <a:lnTo>
                  <a:pt x="946150" y="492252"/>
                </a:lnTo>
                <a:lnTo>
                  <a:pt x="960120" y="502335"/>
                </a:lnTo>
                <a:lnTo>
                  <a:pt x="1027430" y="550926"/>
                </a:lnTo>
                <a:lnTo>
                  <a:pt x="1027430" y="524852"/>
                </a:lnTo>
                <a:lnTo>
                  <a:pt x="960120" y="475488"/>
                </a:lnTo>
                <a:lnTo>
                  <a:pt x="976630" y="457200"/>
                </a:lnTo>
                <a:lnTo>
                  <a:pt x="990600" y="444512"/>
                </a:lnTo>
                <a:lnTo>
                  <a:pt x="1005840" y="435190"/>
                </a:lnTo>
                <a:lnTo>
                  <a:pt x="1023620" y="429437"/>
                </a:lnTo>
                <a:lnTo>
                  <a:pt x="1042670" y="427482"/>
                </a:lnTo>
                <a:lnTo>
                  <a:pt x="1057910" y="425818"/>
                </a:lnTo>
                <a:lnTo>
                  <a:pt x="1094740" y="403860"/>
                </a:lnTo>
                <a:lnTo>
                  <a:pt x="1108710" y="386334"/>
                </a:lnTo>
                <a:lnTo>
                  <a:pt x="1113790" y="384048"/>
                </a:lnTo>
                <a:lnTo>
                  <a:pt x="1122680" y="384048"/>
                </a:lnTo>
                <a:lnTo>
                  <a:pt x="1125220" y="384810"/>
                </a:lnTo>
                <a:lnTo>
                  <a:pt x="1127760" y="386334"/>
                </a:lnTo>
                <a:lnTo>
                  <a:pt x="1132840" y="388620"/>
                </a:lnTo>
                <a:lnTo>
                  <a:pt x="1134110" y="392430"/>
                </a:lnTo>
                <a:lnTo>
                  <a:pt x="1136650" y="401574"/>
                </a:lnTo>
                <a:lnTo>
                  <a:pt x="1136650" y="366903"/>
                </a:lnTo>
                <a:lnTo>
                  <a:pt x="1132840" y="364998"/>
                </a:lnTo>
                <a:lnTo>
                  <a:pt x="1126490" y="362712"/>
                </a:lnTo>
                <a:lnTo>
                  <a:pt x="1118870" y="362712"/>
                </a:lnTo>
                <a:lnTo>
                  <a:pt x="1076960" y="390906"/>
                </a:lnTo>
                <a:lnTo>
                  <a:pt x="1070610" y="397573"/>
                </a:lnTo>
                <a:lnTo>
                  <a:pt x="1061720" y="402615"/>
                </a:lnTo>
                <a:lnTo>
                  <a:pt x="1052830" y="405790"/>
                </a:lnTo>
                <a:lnTo>
                  <a:pt x="1019810" y="409409"/>
                </a:lnTo>
                <a:lnTo>
                  <a:pt x="996950" y="416712"/>
                </a:lnTo>
                <a:lnTo>
                  <a:pt x="976630" y="428434"/>
                </a:lnTo>
                <a:lnTo>
                  <a:pt x="960120" y="444246"/>
                </a:lnTo>
                <a:lnTo>
                  <a:pt x="928370" y="479298"/>
                </a:lnTo>
                <a:lnTo>
                  <a:pt x="814070" y="601218"/>
                </a:lnTo>
                <a:lnTo>
                  <a:pt x="810260" y="604266"/>
                </a:lnTo>
                <a:lnTo>
                  <a:pt x="803910" y="604266"/>
                </a:lnTo>
                <a:lnTo>
                  <a:pt x="801370" y="603504"/>
                </a:lnTo>
                <a:lnTo>
                  <a:pt x="654050" y="470154"/>
                </a:lnTo>
                <a:lnTo>
                  <a:pt x="618490" y="443788"/>
                </a:lnTo>
                <a:lnTo>
                  <a:pt x="579120" y="424434"/>
                </a:lnTo>
                <a:lnTo>
                  <a:pt x="535940" y="412496"/>
                </a:lnTo>
                <a:lnTo>
                  <a:pt x="490220" y="408432"/>
                </a:lnTo>
                <a:lnTo>
                  <a:pt x="466090" y="408432"/>
                </a:lnTo>
                <a:lnTo>
                  <a:pt x="464820" y="409194"/>
                </a:lnTo>
                <a:lnTo>
                  <a:pt x="462280" y="409194"/>
                </a:lnTo>
                <a:lnTo>
                  <a:pt x="462280" y="409956"/>
                </a:lnTo>
                <a:lnTo>
                  <a:pt x="448310" y="417576"/>
                </a:lnTo>
                <a:lnTo>
                  <a:pt x="410210" y="433006"/>
                </a:lnTo>
                <a:lnTo>
                  <a:pt x="368300" y="438150"/>
                </a:lnTo>
                <a:lnTo>
                  <a:pt x="356870" y="436753"/>
                </a:lnTo>
                <a:lnTo>
                  <a:pt x="356870" y="566166"/>
                </a:lnTo>
                <a:lnTo>
                  <a:pt x="356870" y="1080516"/>
                </a:lnTo>
                <a:lnTo>
                  <a:pt x="139700" y="1080516"/>
                </a:lnTo>
                <a:lnTo>
                  <a:pt x="148590" y="922782"/>
                </a:lnTo>
                <a:lnTo>
                  <a:pt x="148590" y="885228"/>
                </a:lnTo>
                <a:lnTo>
                  <a:pt x="146050" y="846963"/>
                </a:lnTo>
                <a:lnTo>
                  <a:pt x="139700" y="808113"/>
                </a:lnTo>
                <a:lnTo>
                  <a:pt x="123190" y="735584"/>
                </a:lnTo>
                <a:lnTo>
                  <a:pt x="118110" y="697611"/>
                </a:lnTo>
                <a:lnTo>
                  <a:pt x="115570" y="655053"/>
                </a:lnTo>
                <a:lnTo>
                  <a:pt x="115570" y="608076"/>
                </a:lnTo>
                <a:lnTo>
                  <a:pt x="116840" y="602742"/>
                </a:lnTo>
                <a:lnTo>
                  <a:pt x="111760" y="598170"/>
                </a:lnTo>
                <a:lnTo>
                  <a:pt x="105410" y="597408"/>
                </a:lnTo>
                <a:lnTo>
                  <a:pt x="99060" y="597408"/>
                </a:lnTo>
                <a:lnTo>
                  <a:pt x="95250" y="601980"/>
                </a:lnTo>
                <a:lnTo>
                  <a:pt x="95250" y="607314"/>
                </a:lnTo>
                <a:lnTo>
                  <a:pt x="93980" y="655891"/>
                </a:lnTo>
                <a:lnTo>
                  <a:pt x="96520" y="699897"/>
                </a:lnTo>
                <a:lnTo>
                  <a:pt x="101600" y="739330"/>
                </a:lnTo>
                <a:lnTo>
                  <a:pt x="109220" y="774192"/>
                </a:lnTo>
                <a:lnTo>
                  <a:pt x="115570" y="801014"/>
                </a:lnTo>
                <a:lnTo>
                  <a:pt x="118110" y="811745"/>
                </a:lnTo>
                <a:lnTo>
                  <a:pt x="124460" y="848956"/>
                </a:lnTo>
                <a:lnTo>
                  <a:pt x="127000" y="885736"/>
                </a:lnTo>
                <a:lnTo>
                  <a:pt x="127000" y="922020"/>
                </a:lnTo>
                <a:lnTo>
                  <a:pt x="119380" y="1080516"/>
                </a:lnTo>
                <a:lnTo>
                  <a:pt x="63500" y="1080516"/>
                </a:lnTo>
                <a:lnTo>
                  <a:pt x="58420" y="1076706"/>
                </a:lnTo>
                <a:lnTo>
                  <a:pt x="58420" y="1070610"/>
                </a:lnTo>
                <a:lnTo>
                  <a:pt x="21590" y="669798"/>
                </a:lnTo>
                <a:lnTo>
                  <a:pt x="21590" y="625081"/>
                </a:lnTo>
                <a:lnTo>
                  <a:pt x="31750" y="582193"/>
                </a:lnTo>
                <a:lnTo>
                  <a:pt x="49530" y="542239"/>
                </a:lnTo>
                <a:lnTo>
                  <a:pt x="74930" y="506298"/>
                </a:lnTo>
                <a:lnTo>
                  <a:pt x="109220" y="475488"/>
                </a:lnTo>
                <a:lnTo>
                  <a:pt x="162560" y="445960"/>
                </a:lnTo>
                <a:lnTo>
                  <a:pt x="222250" y="431292"/>
                </a:lnTo>
                <a:lnTo>
                  <a:pt x="213360" y="438721"/>
                </a:lnTo>
                <a:lnTo>
                  <a:pt x="204470" y="447382"/>
                </a:lnTo>
                <a:lnTo>
                  <a:pt x="196850" y="457327"/>
                </a:lnTo>
                <a:lnTo>
                  <a:pt x="190500" y="468630"/>
                </a:lnTo>
                <a:lnTo>
                  <a:pt x="181610" y="495769"/>
                </a:lnTo>
                <a:lnTo>
                  <a:pt x="179070" y="525780"/>
                </a:lnTo>
                <a:lnTo>
                  <a:pt x="182880" y="558634"/>
                </a:lnTo>
                <a:lnTo>
                  <a:pt x="194310" y="594360"/>
                </a:lnTo>
                <a:lnTo>
                  <a:pt x="195580" y="594360"/>
                </a:lnTo>
                <a:lnTo>
                  <a:pt x="195580" y="595122"/>
                </a:lnTo>
                <a:lnTo>
                  <a:pt x="185420" y="604075"/>
                </a:lnTo>
                <a:lnTo>
                  <a:pt x="179070" y="614743"/>
                </a:lnTo>
                <a:lnTo>
                  <a:pt x="173990" y="626833"/>
                </a:lnTo>
                <a:lnTo>
                  <a:pt x="172720" y="640080"/>
                </a:lnTo>
                <a:lnTo>
                  <a:pt x="177800" y="662178"/>
                </a:lnTo>
                <a:lnTo>
                  <a:pt x="190500" y="680364"/>
                </a:lnTo>
                <a:lnTo>
                  <a:pt x="194310" y="682828"/>
                </a:lnTo>
                <a:lnTo>
                  <a:pt x="209550" y="692683"/>
                </a:lnTo>
                <a:lnTo>
                  <a:pt x="232410" y="697230"/>
                </a:lnTo>
                <a:lnTo>
                  <a:pt x="255270" y="692683"/>
                </a:lnTo>
                <a:lnTo>
                  <a:pt x="269240" y="683653"/>
                </a:lnTo>
                <a:lnTo>
                  <a:pt x="274320" y="680364"/>
                </a:lnTo>
                <a:lnTo>
                  <a:pt x="287020" y="662178"/>
                </a:lnTo>
                <a:lnTo>
                  <a:pt x="292100" y="640080"/>
                </a:lnTo>
                <a:lnTo>
                  <a:pt x="287020" y="617639"/>
                </a:lnTo>
                <a:lnTo>
                  <a:pt x="274320" y="599503"/>
                </a:lnTo>
                <a:lnTo>
                  <a:pt x="269240" y="596265"/>
                </a:lnTo>
                <a:lnTo>
                  <a:pt x="269240" y="640080"/>
                </a:lnTo>
                <a:lnTo>
                  <a:pt x="266700" y="654024"/>
                </a:lnTo>
                <a:lnTo>
                  <a:pt x="259080" y="665416"/>
                </a:lnTo>
                <a:lnTo>
                  <a:pt x="247650" y="673074"/>
                </a:lnTo>
                <a:lnTo>
                  <a:pt x="232410" y="675894"/>
                </a:lnTo>
                <a:lnTo>
                  <a:pt x="217170" y="673074"/>
                </a:lnTo>
                <a:lnTo>
                  <a:pt x="205740" y="665416"/>
                </a:lnTo>
                <a:lnTo>
                  <a:pt x="196850" y="654024"/>
                </a:lnTo>
                <a:lnTo>
                  <a:pt x="194310" y="640080"/>
                </a:lnTo>
                <a:lnTo>
                  <a:pt x="195580" y="632879"/>
                </a:lnTo>
                <a:lnTo>
                  <a:pt x="196850" y="625678"/>
                </a:lnTo>
                <a:lnTo>
                  <a:pt x="199390" y="622363"/>
                </a:lnTo>
                <a:lnTo>
                  <a:pt x="205740" y="614070"/>
                </a:lnTo>
                <a:lnTo>
                  <a:pt x="217170" y="606323"/>
                </a:lnTo>
                <a:lnTo>
                  <a:pt x="232410" y="603504"/>
                </a:lnTo>
                <a:lnTo>
                  <a:pt x="247650" y="606323"/>
                </a:lnTo>
                <a:lnTo>
                  <a:pt x="259080" y="614070"/>
                </a:lnTo>
                <a:lnTo>
                  <a:pt x="266700" y="625678"/>
                </a:lnTo>
                <a:lnTo>
                  <a:pt x="269240" y="640080"/>
                </a:lnTo>
                <a:lnTo>
                  <a:pt x="269240" y="596265"/>
                </a:lnTo>
                <a:lnTo>
                  <a:pt x="255270" y="587349"/>
                </a:lnTo>
                <a:lnTo>
                  <a:pt x="232410" y="582930"/>
                </a:lnTo>
                <a:lnTo>
                  <a:pt x="226060" y="582930"/>
                </a:lnTo>
                <a:lnTo>
                  <a:pt x="219710" y="583692"/>
                </a:lnTo>
                <a:lnTo>
                  <a:pt x="214630" y="585216"/>
                </a:lnTo>
                <a:lnTo>
                  <a:pt x="204470" y="554494"/>
                </a:lnTo>
                <a:lnTo>
                  <a:pt x="199390" y="526351"/>
                </a:lnTo>
                <a:lnTo>
                  <a:pt x="201930" y="500773"/>
                </a:lnTo>
                <a:lnTo>
                  <a:pt x="209550" y="477774"/>
                </a:lnTo>
                <a:lnTo>
                  <a:pt x="222250" y="460146"/>
                </a:lnTo>
                <a:lnTo>
                  <a:pt x="223520" y="458381"/>
                </a:lnTo>
                <a:lnTo>
                  <a:pt x="240030" y="444436"/>
                </a:lnTo>
                <a:lnTo>
                  <a:pt x="255270" y="435330"/>
                </a:lnTo>
                <a:lnTo>
                  <a:pt x="266700" y="430530"/>
                </a:lnTo>
                <a:lnTo>
                  <a:pt x="349250" y="558546"/>
                </a:lnTo>
                <a:lnTo>
                  <a:pt x="351790" y="561594"/>
                </a:lnTo>
                <a:lnTo>
                  <a:pt x="353060" y="563880"/>
                </a:lnTo>
                <a:lnTo>
                  <a:pt x="356870" y="566166"/>
                </a:lnTo>
                <a:lnTo>
                  <a:pt x="356870" y="436753"/>
                </a:lnTo>
                <a:lnTo>
                  <a:pt x="326390" y="433006"/>
                </a:lnTo>
                <a:lnTo>
                  <a:pt x="287020" y="417576"/>
                </a:lnTo>
                <a:lnTo>
                  <a:pt x="273050" y="409956"/>
                </a:lnTo>
                <a:lnTo>
                  <a:pt x="271780" y="409956"/>
                </a:lnTo>
                <a:lnTo>
                  <a:pt x="271780" y="409194"/>
                </a:lnTo>
                <a:lnTo>
                  <a:pt x="270510" y="409194"/>
                </a:lnTo>
                <a:lnTo>
                  <a:pt x="269240" y="408432"/>
                </a:lnTo>
                <a:lnTo>
                  <a:pt x="250190" y="408432"/>
                </a:lnTo>
                <a:lnTo>
                  <a:pt x="208280" y="411797"/>
                </a:lnTo>
                <a:lnTo>
                  <a:pt x="168910" y="421665"/>
                </a:lnTo>
                <a:lnTo>
                  <a:pt x="130810" y="437680"/>
                </a:lnTo>
                <a:lnTo>
                  <a:pt x="96520" y="459486"/>
                </a:lnTo>
                <a:lnTo>
                  <a:pt x="58420" y="492925"/>
                </a:lnTo>
                <a:lnTo>
                  <a:pt x="30480" y="532066"/>
                </a:lnTo>
                <a:lnTo>
                  <a:pt x="10160" y="575678"/>
                </a:lnTo>
                <a:lnTo>
                  <a:pt x="0" y="622515"/>
                </a:lnTo>
                <a:lnTo>
                  <a:pt x="0" y="671322"/>
                </a:lnTo>
                <a:lnTo>
                  <a:pt x="21590" y="906272"/>
                </a:lnTo>
                <a:lnTo>
                  <a:pt x="36830" y="1072134"/>
                </a:lnTo>
                <a:lnTo>
                  <a:pt x="40640" y="1083843"/>
                </a:lnTo>
                <a:lnTo>
                  <a:pt x="46990" y="1093279"/>
                </a:lnTo>
                <a:lnTo>
                  <a:pt x="58420" y="1099566"/>
                </a:lnTo>
                <a:lnTo>
                  <a:pt x="69850" y="1101852"/>
                </a:lnTo>
                <a:lnTo>
                  <a:pt x="127000" y="1101852"/>
                </a:lnTo>
                <a:lnTo>
                  <a:pt x="139700" y="1101852"/>
                </a:lnTo>
                <a:lnTo>
                  <a:pt x="356870" y="1101852"/>
                </a:lnTo>
                <a:lnTo>
                  <a:pt x="378460" y="1101852"/>
                </a:lnTo>
                <a:lnTo>
                  <a:pt x="585470" y="1101852"/>
                </a:lnTo>
                <a:lnTo>
                  <a:pt x="593090" y="1101153"/>
                </a:lnTo>
                <a:lnTo>
                  <a:pt x="598170" y="1099578"/>
                </a:lnTo>
                <a:lnTo>
                  <a:pt x="599440" y="1099185"/>
                </a:lnTo>
                <a:lnTo>
                  <a:pt x="605790" y="1096060"/>
                </a:lnTo>
                <a:lnTo>
                  <a:pt x="610870" y="1091946"/>
                </a:lnTo>
                <a:lnTo>
                  <a:pt x="612140" y="1090129"/>
                </a:lnTo>
                <a:lnTo>
                  <a:pt x="614680" y="1086523"/>
                </a:lnTo>
                <a:lnTo>
                  <a:pt x="617220" y="1080604"/>
                </a:lnTo>
                <a:lnTo>
                  <a:pt x="619760" y="1074254"/>
                </a:lnTo>
                <a:lnTo>
                  <a:pt x="619760" y="1067562"/>
                </a:lnTo>
                <a:lnTo>
                  <a:pt x="612140" y="939546"/>
                </a:lnTo>
                <a:lnTo>
                  <a:pt x="612140" y="895248"/>
                </a:lnTo>
                <a:lnTo>
                  <a:pt x="615950" y="852678"/>
                </a:lnTo>
                <a:lnTo>
                  <a:pt x="622300" y="811809"/>
                </a:lnTo>
                <a:lnTo>
                  <a:pt x="628650" y="790067"/>
                </a:lnTo>
                <a:lnTo>
                  <a:pt x="633730" y="772668"/>
                </a:lnTo>
                <a:lnTo>
                  <a:pt x="635000" y="769620"/>
                </a:lnTo>
                <a:lnTo>
                  <a:pt x="635000" y="766572"/>
                </a:lnTo>
                <a:lnTo>
                  <a:pt x="636270" y="762762"/>
                </a:lnTo>
                <a:lnTo>
                  <a:pt x="641350" y="742848"/>
                </a:lnTo>
                <a:lnTo>
                  <a:pt x="643890" y="722376"/>
                </a:lnTo>
                <a:lnTo>
                  <a:pt x="736600" y="790194"/>
                </a:lnTo>
                <a:lnTo>
                  <a:pt x="753110" y="799871"/>
                </a:lnTo>
                <a:lnTo>
                  <a:pt x="769620" y="807046"/>
                </a:lnTo>
                <a:lnTo>
                  <a:pt x="787400" y="811517"/>
                </a:lnTo>
                <a:lnTo>
                  <a:pt x="806450" y="813054"/>
                </a:lnTo>
                <a:lnTo>
                  <a:pt x="834390" y="809726"/>
                </a:lnTo>
                <a:lnTo>
                  <a:pt x="859790" y="800188"/>
                </a:lnTo>
                <a:lnTo>
                  <a:pt x="882650" y="785075"/>
                </a:lnTo>
                <a:lnTo>
                  <a:pt x="901700" y="765048"/>
                </a:lnTo>
                <a:lnTo>
                  <a:pt x="1027430" y="588378"/>
                </a:lnTo>
                <a:lnTo>
                  <a:pt x="1050290" y="556260"/>
                </a:lnTo>
                <a:lnTo>
                  <a:pt x="1136650" y="440156"/>
                </a:lnTo>
                <a:lnTo>
                  <a:pt x="1150620" y="421386"/>
                </a:lnTo>
                <a:lnTo>
                  <a:pt x="1156970" y="407695"/>
                </a:lnTo>
                <a:lnTo>
                  <a:pt x="1156970" y="393090"/>
                </a:lnTo>
                <a:close/>
              </a:path>
            </a:pathLst>
          </a:custGeom>
          <a:solidFill>
            <a:srgbClr val="2C778C"/>
          </a:solidFill>
        </p:spPr>
        <p:txBody>
          <a:bodyPr wrap="square" lIns="0" tIns="0" rIns="0" bIns="0" rtlCol="0"/>
          <a:lstStyle/>
          <a:p>
            <a:endParaRPr/>
          </a:p>
        </p:txBody>
      </p:sp>
      <p:pic>
        <p:nvPicPr>
          <p:cNvPr id="8" name="object 8"/>
          <p:cNvPicPr/>
          <p:nvPr/>
        </p:nvPicPr>
        <p:blipFill>
          <a:blip r:embed="rId2" cstate="print"/>
          <a:stretch>
            <a:fillRect/>
          </a:stretch>
        </p:blipFill>
        <p:spPr>
          <a:xfrm>
            <a:off x="7312317" y="1735836"/>
            <a:ext cx="2560802" cy="3774947"/>
          </a:xfrm>
          <a:prstGeom prst="rect">
            <a:avLst/>
          </a:prstGeom>
        </p:spPr>
      </p:pic>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32</a:t>
            </a:fld>
            <a:endParaRPr spc="-25" dirty="0"/>
          </a:p>
        </p:txBody>
      </p:sp>
      <p:sp>
        <p:nvSpPr>
          <p:cNvPr id="10" name="object 1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2909449" y="944372"/>
            <a:ext cx="4434840"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標準防護措施之</a:t>
            </a:r>
            <a:r>
              <a:rPr spc="-15" dirty="0">
                <a:solidFill>
                  <a:srgbClr val="FFD965"/>
                </a:solidFill>
              </a:rPr>
              <a:t>執行時機</a:t>
            </a:r>
          </a:p>
        </p:txBody>
      </p:sp>
      <p:pic>
        <p:nvPicPr>
          <p:cNvPr id="5" name="object 5"/>
          <p:cNvPicPr/>
          <p:nvPr/>
        </p:nvPicPr>
        <p:blipFill>
          <a:blip r:embed="rId2" cstate="print"/>
          <a:stretch>
            <a:fillRect/>
          </a:stretch>
        </p:blipFill>
        <p:spPr>
          <a:xfrm>
            <a:off x="7799717" y="3873246"/>
            <a:ext cx="2427731" cy="2034539"/>
          </a:xfrm>
          <a:prstGeom prst="rect">
            <a:avLst/>
          </a:prstGeom>
        </p:spPr>
      </p:pic>
      <p:pic>
        <p:nvPicPr>
          <p:cNvPr id="6" name="object 6"/>
          <p:cNvPicPr/>
          <p:nvPr/>
        </p:nvPicPr>
        <p:blipFill>
          <a:blip r:embed="rId3" cstate="print"/>
          <a:stretch>
            <a:fillRect/>
          </a:stretch>
        </p:blipFill>
        <p:spPr>
          <a:xfrm>
            <a:off x="7733424" y="2248661"/>
            <a:ext cx="2534399" cy="1389125"/>
          </a:xfrm>
          <a:prstGeom prst="rect">
            <a:avLst/>
          </a:prstGeom>
        </p:spPr>
      </p:pic>
      <p:sp>
        <p:nvSpPr>
          <p:cNvPr id="7" name="object 7"/>
          <p:cNvSpPr/>
          <p:nvPr/>
        </p:nvSpPr>
        <p:spPr>
          <a:xfrm>
            <a:off x="495947" y="1888235"/>
            <a:ext cx="7056120" cy="3709035"/>
          </a:xfrm>
          <a:custGeom>
            <a:avLst/>
            <a:gdLst/>
            <a:ahLst/>
            <a:cxnLst/>
            <a:rect l="l" t="t" r="r" b="b"/>
            <a:pathLst>
              <a:path w="7056120" h="3709035">
                <a:moveTo>
                  <a:pt x="7056120" y="3708654"/>
                </a:moveTo>
                <a:lnTo>
                  <a:pt x="7056120" y="0"/>
                </a:lnTo>
                <a:lnTo>
                  <a:pt x="0" y="0"/>
                </a:lnTo>
                <a:lnTo>
                  <a:pt x="0" y="3708654"/>
                </a:lnTo>
                <a:lnTo>
                  <a:pt x="7056120" y="3708654"/>
                </a:lnTo>
                <a:close/>
              </a:path>
            </a:pathLst>
          </a:custGeom>
          <a:solidFill>
            <a:srgbClr val="FFF2CC"/>
          </a:solidFill>
        </p:spPr>
        <p:txBody>
          <a:bodyPr wrap="square" lIns="0" tIns="0" rIns="0" bIns="0" rtlCol="0"/>
          <a:lstStyle/>
          <a:p>
            <a:endParaRPr/>
          </a:p>
        </p:txBody>
      </p:sp>
      <p:sp>
        <p:nvSpPr>
          <p:cNvPr id="8" name="object 8"/>
          <p:cNvSpPr txBox="1"/>
          <p:nvPr/>
        </p:nvSpPr>
        <p:spPr>
          <a:xfrm>
            <a:off x="563252" y="2033270"/>
            <a:ext cx="6756400" cy="3425190"/>
          </a:xfrm>
          <a:prstGeom prst="rect">
            <a:avLst/>
          </a:prstGeom>
        </p:spPr>
        <p:txBody>
          <a:bodyPr vert="horz" wrap="square" lIns="0" tIns="13335" rIns="0" bIns="0" rtlCol="0">
            <a:spAutoFit/>
          </a:bodyPr>
          <a:lstStyle/>
          <a:p>
            <a:pPr marL="327660" indent="-315595">
              <a:lnSpc>
                <a:spcPct val="100000"/>
              </a:lnSpc>
              <a:spcBef>
                <a:spcPts val="105"/>
              </a:spcBef>
              <a:buFont typeface="Arial MT"/>
              <a:buChar char="•"/>
              <a:tabLst>
                <a:tab pos="327660" algn="l"/>
                <a:tab pos="328295" algn="l"/>
              </a:tabLst>
            </a:pPr>
            <a:r>
              <a:rPr sz="2100" dirty="0">
                <a:latin typeface="Microsoft JhengHei"/>
                <a:cs typeface="Microsoft JhengHei"/>
              </a:rPr>
              <a:t>當要執行</a:t>
            </a:r>
            <a:r>
              <a:rPr sz="2100" b="1" dirty="0">
                <a:solidFill>
                  <a:srgbClr val="ED7C31"/>
                </a:solidFill>
                <a:latin typeface="Microsoft JhengHei"/>
                <a:cs typeface="Microsoft JhengHei"/>
              </a:rPr>
              <a:t>無菌技術</a:t>
            </a:r>
            <a:r>
              <a:rPr sz="2100" spc="-50" dirty="0">
                <a:latin typeface="Microsoft JhengHei"/>
                <a:cs typeface="Microsoft JhengHei"/>
              </a:rPr>
              <a:t>時</a:t>
            </a:r>
            <a:endParaRPr sz="2100">
              <a:latin typeface="Microsoft JhengHei"/>
              <a:cs typeface="Microsoft JhengHei"/>
            </a:endParaRPr>
          </a:p>
          <a:p>
            <a:pPr marL="327660" marR="5080" indent="-315595">
              <a:lnSpc>
                <a:spcPts val="4040"/>
              </a:lnSpc>
              <a:spcBef>
                <a:spcPts val="385"/>
              </a:spcBef>
              <a:buFont typeface="Arial MT"/>
              <a:buChar char="•"/>
              <a:tabLst>
                <a:tab pos="327660" algn="l"/>
                <a:tab pos="328295" algn="l"/>
              </a:tabLst>
            </a:pPr>
            <a:r>
              <a:rPr sz="2100" dirty="0">
                <a:latin typeface="Microsoft JhengHei"/>
                <a:cs typeface="Microsoft JhengHei"/>
              </a:rPr>
              <a:t>當要</a:t>
            </a:r>
            <a:r>
              <a:rPr sz="2100" b="1" spc="-15" dirty="0">
                <a:solidFill>
                  <a:srgbClr val="ED7C31"/>
                </a:solidFill>
                <a:latin typeface="Microsoft JhengHei"/>
                <a:cs typeface="Microsoft JhengHei"/>
              </a:rPr>
              <a:t>接觸病⼈的⾎液、體液、分泌物、排泄物、不完整</a:t>
            </a:r>
            <a:r>
              <a:rPr sz="2100" b="1" dirty="0">
                <a:solidFill>
                  <a:srgbClr val="ED7C31"/>
                </a:solidFill>
                <a:latin typeface="Microsoft JhengHei"/>
                <a:cs typeface="Microsoft JhengHei"/>
              </a:rPr>
              <a:t>皮膚</a:t>
            </a:r>
            <a:r>
              <a:rPr sz="2100" dirty="0">
                <a:latin typeface="Microsoft JhengHei"/>
                <a:cs typeface="Microsoft JhengHei"/>
              </a:rPr>
              <a:t>與</a:t>
            </a:r>
            <a:r>
              <a:rPr sz="2100" b="1" dirty="0">
                <a:solidFill>
                  <a:srgbClr val="ED7C31"/>
                </a:solidFill>
                <a:latin typeface="Microsoft JhengHei"/>
                <a:cs typeface="Microsoft JhengHei"/>
              </a:rPr>
              <a:t>黏膜組織</a:t>
            </a:r>
            <a:r>
              <a:rPr sz="2100" spc="-50" dirty="0">
                <a:latin typeface="Microsoft JhengHei"/>
                <a:cs typeface="Microsoft JhengHei"/>
              </a:rPr>
              <a:t>時</a:t>
            </a:r>
            <a:endParaRPr sz="2100">
              <a:latin typeface="Microsoft JhengHei"/>
              <a:cs typeface="Microsoft JhengHei"/>
            </a:endParaRPr>
          </a:p>
          <a:p>
            <a:pPr marL="327660" indent="-315595">
              <a:lnSpc>
                <a:spcPct val="100000"/>
              </a:lnSpc>
              <a:spcBef>
                <a:spcPts val="1135"/>
              </a:spcBef>
              <a:buFont typeface="Arial MT"/>
              <a:buChar char="•"/>
              <a:tabLst>
                <a:tab pos="327660" algn="l"/>
                <a:tab pos="328295" algn="l"/>
              </a:tabLst>
            </a:pPr>
            <a:r>
              <a:rPr sz="2100" dirty="0">
                <a:latin typeface="Microsoft JhengHei"/>
                <a:cs typeface="Microsoft JhengHei"/>
              </a:rPr>
              <a:t>當要為任何人</a:t>
            </a:r>
            <a:r>
              <a:rPr sz="2100" b="1" dirty="0">
                <a:solidFill>
                  <a:srgbClr val="ED7C31"/>
                </a:solidFill>
                <a:latin typeface="Microsoft JhengHei"/>
                <a:cs typeface="Microsoft JhengHei"/>
              </a:rPr>
              <a:t>急救</a:t>
            </a:r>
            <a:r>
              <a:rPr sz="2100" dirty="0">
                <a:latin typeface="Microsoft JhengHei"/>
                <a:cs typeface="Microsoft JhengHei"/>
              </a:rPr>
              <a:t>或</a:t>
            </a:r>
            <a:r>
              <a:rPr sz="2100" b="1" spc="-10" dirty="0">
                <a:solidFill>
                  <a:srgbClr val="ED7C31"/>
                </a:solidFill>
                <a:latin typeface="Microsoft JhengHei"/>
                <a:cs typeface="Microsoft JhengHei"/>
              </a:rPr>
              <a:t>CPR</a:t>
            </a:r>
            <a:r>
              <a:rPr sz="2100" spc="-50" dirty="0">
                <a:latin typeface="Microsoft JhengHei"/>
                <a:cs typeface="Microsoft JhengHei"/>
              </a:rPr>
              <a:t>時</a:t>
            </a:r>
            <a:endParaRPr sz="2100">
              <a:latin typeface="Microsoft JhengHei"/>
              <a:cs typeface="Microsoft JhengHei"/>
            </a:endParaRPr>
          </a:p>
          <a:p>
            <a:pPr marL="327660" indent="-315595">
              <a:lnSpc>
                <a:spcPct val="100000"/>
              </a:lnSpc>
              <a:spcBef>
                <a:spcPts val="1520"/>
              </a:spcBef>
              <a:buFont typeface="Arial MT"/>
              <a:buChar char="•"/>
              <a:tabLst>
                <a:tab pos="327660" algn="l"/>
                <a:tab pos="328295" algn="l"/>
              </a:tabLst>
            </a:pPr>
            <a:r>
              <a:rPr sz="2100" dirty="0">
                <a:latin typeface="Microsoft JhengHei"/>
                <a:cs typeface="Microsoft JhengHei"/>
              </a:rPr>
              <a:t>當要處理任何</a:t>
            </a:r>
            <a:r>
              <a:rPr sz="2100" b="1" spc="-10" dirty="0">
                <a:solidFill>
                  <a:srgbClr val="ED7C31"/>
                </a:solidFill>
                <a:latin typeface="Microsoft JhengHei"/>
                <a:cs typeface="Microsoft JhengHei"/>
              </a:rPr>
              <a:t>被⾎液或含有⾎液之體液所污染的環境</a:t>
            </a:r>
            <a:r>
              <a:rPr sz="2100" spc="-50" dirty="0">
                <a:latin typeface="Microsoft JhengHei"/>
                <a:cs typeface="Microsoft JhengHei"/>
              </a:rPr>
              <a:t>時</a:t>
            </a:r>
            <a:endParaRPr sz="2100">
              <a:latin typeface="Microsoft JhengHei"/>
              <a:cs typeface="Microsoft JhengHei"/>
            </a:endParaRPr>
          </a:p>
          <a:p>
            <a:pPr marL="327660" marR="5080" indent="-315595">
              <a:lnSpc>
                <a:spcPts val="4040"/>
              </a:lnSpc>
              <a:spcBef>
                <a:spcPts val="185"/>
              </a:spcBef>
              <a:buFont typeface="Arial MT"/>
              <a:buChar char="•"/>
              <a:tabLst>
                <a:tab pos="327660" algn="l"/>
                <a:tab pos="328295" algn="l"/>
              </a:tabLst>
            </a:pPr>
            <a:r>
              <a:rPr sz="2100" dirty="0">
                <a:latin typeface="Microsoft JhengHei"/>
                <a:cs typeface="Microsoft JhengHei"/>
              </a:rPr>
              <a:t>當要處理任何</a:t>
            </a:r>
            <a:r>
              <a:rPr sz="2100" b="1" spc="-10" dirty="0">
                <a:solidFill>
                  <a:srgbClr val="ED7C31"/>
                </a:solidFill>
                <a:latin typeface="Microsoft JhengHei"/>
                <a:cs typeface="Microsoft JhengHei"/>
              </a:rPr>
              <a:t>被⾎液或含有⾎液之體液所污染的東⻄</a:t>
            </a:r>
            <a:r>
              <a:rPr sz="2100" spc="-50" dirty="0">
                <a:latin typeface="Microsoft JhengHei"/>
                <a:cs typeface="Microsoft JhengHei"/>
              </a:rPr>
              <a:t>或</a:t>
            </a:r>
            <a:r>
              <a:rPr sz="2100" spc="-10" dirty="0">
                <a:latin typeface="Microsoft JhengHei"/>
                <a:cs typeface="Microsoft JhengHei"/>
              </a:rPr>
              <a:t>制服等物品時</a:t>
            </a:r>
            <a:endParaRPr sz="2100">
              <a:latin typeface="Microsoft JhengHei"/>
              <a:cs typeface="Microsoft JhengHei"/>
            </a:endParaRPr>
          </a:p>
        </p:txBody>
      </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33</a:t>
            </a:fld>
            <a:endParaRPr spc="-25" dirty="0"/>
          </a:p>
        </p:txBody>
      </p:sp>
      <p:sp>
        <p:nvSpPr>
          <p:cNvPr id="10" name="object 1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3401701" y="1033526"/>
            <a:ext cx="363283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標準防護措施之</a:t>
            </a:r>
            <a:r>
              <a:rPr spc="-25" dirty="0">
                <a:solidFill>
                  <a:srgbClr val="FFD965"/>
                </a:solidFill>
              </a:rPr>
              <a:t>原則</a:t>
            </a:r>
          </a:p>
        </p:txBody>
      </p:sp>
      <p:grpSp>
        <p:nvGrpSpPr>
          <p:cNvPr id="5" name="object 5"/>
          <p:cNvGrpSpPr/>
          <p:nvPr/>
        </p:nvGrpSpPr>
        <p:grpSpPr>
          <a:xfrm>
            <a:off x="1941461" y="1968195"/>
            <a:ext cx="8580120" cy="616585"/>
            <a:chOff x="1941461" y="1968195"/>
            <a:chExt cx="8580120" cy="616585"/>
          </a:xfrm>
        </p:grpSpPr>
        <p:pic>
          <p:nvPicPr>
            <p:cNvPr id="6" name="object 6"/>
            <p:cNvPicPr/>
            <p:nvPr/>
          </p:nvPicPr>
          <p:blipFill>
            <a:blip r:embed="rId2" cstate="print"/>
            <a:stretch>
              <a:fillRect/>
            </a:stretch>
          </p:blipFill>
          <p:spPr>
            <a:xfrm>
              <a:off x="4839278" y="1968195"/>
              <a:ext cx="5681956" cy="616508"/>
            </a:xfrm>
            <a:prstGeom prst="rect">
              <a:avLst/>
            </a:prstGeom>
          </p:spPr>
        </p:pic>
        <p:sp>
          <p:nvSpPr>
            <p:cNvPr id="7" name="object 7"/>
            <p:cNvSpPr/>
            <p:nvPr/>
          </p:nvSpPr>
          <p:spPr>
            <a:xfrm>
              <a:off x="1946795" y="1989581"/>
              <a:ext cx="2906395" cy="568960"/>
            </a:xfrm>
            <a:custGeom>
              <a:avLst/>
              <a:gdLst/>
              <a:ahLst/>
              <a:cxnLst/>
              <a:rect l="l" t="t" r="r" b="b"/>
              <a:pathLst>
                <a:path w="2906395" h="568960">
                  <a:moveTo>
                    <a:pt x="2906268" y="473201"/>
                  </a:moveTo>
                  <a:lnTo>
                    <a:pt x="2906268" y="94487"/>
                  </a:lnTo>
                  <a:lnTo>
                    <a:pt x="2898898" y="57864"/>
                  </a:lnTo>
                  <a:lnTo>
                    <a:pt x="2878740" y="27812"/>
                  </a:lnTo>
                  <a:lnTo>
                    <a:pt x="2848725" y="7477"/>
                  </a:lnTo>
                  <a:lnTo>
                    <a:pt x="2811780" y="0"/>
                  </a:lnTo>
                  <a:lnTo>
                    <a:pt x="94488" y="0"/>
                  </a:lnTo>
                  <a:lnTo>
                    <a:pt x="57864" y="7477"/>
                  </a:lnTo>
                  <a:lnTo>
                    <a:pt x="27812" y="27812"/>
                  </a:lnTo>
                  <a:lnTo>
                    <a:pt x="7477" y="57864"/>
                  </a:lnTo>
                  <a:lnTo>
                    <a:pt x="0" y="94487"/>
                  </a:lnTo>
                  <a:lnTo>
                    <a:pt x="0" y="473202"/>
                  </a:lnTo>
                  <a:lnTo>
                    <a:pt x="7477" y="510266"/>
                  </a:lnTo>
                  <a:lnTo>
                    <a:pt x="27813" y="540543"/>
                  </a:lnTo>
                  <a:lnTo>
                    <a:pt x="57864" y="560962"/>
                  </a:lnTo>
                  <a:lnTo>
                    <a:pt x="94488" y="568452"/>
                  </a:lnTo>
                  <a:lnTo>
                    <a:pt x="2811780" y="568451"/>
                  </a:lnTo>
                  <a:lnTo>
                    <a:pt x="2848725" y="560962"/>
                  </a:lnTo>
                  <a:lnTo>
                    <a:pt x="2878740" y="540543"/>
                  </a:lnTo>
                  <a:lnTo>
                    <a:pt x="2898898" y="510266"/>
                  </a:lnTo>
                  <a:lnTo>
                    <a:pt x="2906268" y="473201"/>
                  </a:lnTo>
                  <a:close/>
                </a:path>
              </a:pathLst>
            </a:custGeom>
            <a:solidFill>
              <a:srgbClr val="C5E0B4"/>
            </a:solidFill>
          </p:spPr>
          <p:txBody>
            <a:bodyPr wrap="square" lIns="0" tIns="0" rIns="0" bIns="0" rtlCol="0"/>
            <a:lstStyle/>
            <a:p>
              <a:endParaRPr/>
            </a:p>
          </p:txBody>
        </p:sp>
        <p:sp>
          <p:nvSpPr>
            <p:cNvPr id="8" name="object 8"/>
            <p:cNvSpPr/>
            <p:nvPr/>
          </p:nvSpPr>
          <p:spPr>
            <a:xfrm>
              <a:off x="1941461" y="1984247"/>
              <a:ext cx="2917825" cy="579120"/>
            </a:xfrm>
            <a:custGeom>
              <a:avLst/>
              <a:gdLst/>
              <a:ahLst/>
              <a:cxnLst/>
              <a:rect l="l" t="t" r="r" b="b"/>
              <a:pathLst>
                <a:path w="2917825" h="579119">
                  <a:moveTo>
                    <a:pt x="2917698" y="479297"/>
                  </a:moveTo>
                  <a:lnTo>
                    <a:pt x="2917698" y="99822"/>
                  </a:lnTo>
                  <a:lnTo>
                    <a:pt x="2916936" y="89915"/>
                  </a:lnTo>
                  <a:lnTo>
                    <a:pt x="2904591" y="50334"/>
                  </a:lnTo>
                  <a:lnTo>
                    <a:pt x="2858276" y="8301"/>
                  </a:lnTo>
                  <a:lnTo>
                    <a:pt x="2827782" y="0"/>
                  </a:lnTo>
                  <a:lnTo>
                    <a:pt x="99822" y="0"/>
                  </a:lnTo>
                  <a:lnTo>
                    <a:pt x="40724" y="19207"/>
                  </a:lnTo>
                  <a:lnTo>
                    <a:pt x="4571" y="70104"/>
                  </a:lnTo>
                  <a:lnTo>
                    <a:pt x="0" y="89916"/>
                  </a:lnTo>
                  <a:lnTo>
                    <a:pt x="0" y="489204"/>
                  </a:lnTo>
                  <a:lnTo>
                    <a:pt x="1524" y="499110"/>
                  </a:lnTo>
                  <a:lnTo>
                    <a:pt x="4572" y="508254"/>
                  </a:lnTo>
                  <a:lnTo>
                    <a:pt x="7620" y="518160"/>
                  </a:lnTo>
                  <a:lnTo>
                    <a:pt x="10668" y="523869"/>
                  </a:lnTo>
                  <a:lnTo>
                    <a:pt x="10668" y="100584"/>
                  </a:lnTo>
                  <a:lnTo>
                    <a:pt x="11430" y="90678"/>
                  </a:lnTo>
                  <a:lnTo>
                    <a:pt x="11430" y="91440"/>
                  </a:lnTo>
                  <a:lnTo>
                    <a:pt x="12954" y="81534"/>
                  </a:lnTo>
                  <a:lnTo>
                    <a:pt x="12954" y="82296"/>
                  </a:lnTo>
                  <a:lnTo>
                    <a:pt x="15239" y="73152"/>
                  </a:lnTo>
                  <a:lnTo>
                    <a:pt x="15239" y="73914"/>
                  </a:lnTo>
                  <a:lnTo>
                    <a:pt x="17525" y="67056"/>
                  </a:lnTo>
                  <a:lnTo>
                    <a:pt x="17525" y="65532"/>
                  </a:lnTo>
                  <a:lnTo>
                    <a:pt x="21336" y="58547"/>
                  </a:lnTo>
                  <a:lnTo>
                    <a:pt x="21336" y="57912"/>
                  </a:lnTo>
                  <a:lnTo>
                    <a:pt x="25907" y="50727"/>
                  </a:lnTo>
                  <a:lnTo>
                    <a:pt x="25907" y="50292"/>
                  </a:lnTo>
                  <a:lnTo>
                    <a:pt x="31241" y="42672"/>
                  </a:lnTo>
                  <a:lnTo>
                    <a:pt x="31241" y="43434"/>
                  </a:lnTo>
                  <a:lnTo>
                    <a:pt x="37337" y="36576"/>
                  </a:lnTo>
                  <a:lnTo>
                    <a:pt x="37337" y="37338"/>
                  </a:lnTo>
                  <a:lnTo>
                    <a:pt x="43433" y="31242"/>
                  </a:lnTo>
                  <a:lnTo>
                    <a:pt x="50291" y="25908"/>
                  </a:lnTo>
                  <a:lnTo>
                    <a:pt x="57150" y="21793"/>
                  </a:lnTo>
                  <a:lnTo>
                    <a:pt x="57150" y="21336"/>
                  </a:lnTo>
                  <a:lnTo>
                    <a:pt x="65532" y="17526"/>
                  </a:lnTo>
                  <a:lnTo>
                    <a:pt x="73914" y="14478"/>
                  </a:lnTo>
                  <a:lnTo>
                    <a:pt x="73914" y="14986"/>
                  </a:lnTo>
                  <a:lnTo>
                    <a:pt x="82296" y="12192"/>
                  </a:lnTo>
                  <a:lnTo>
                    <a:pt x="82296" y="12836"/>
                  </a:lnTo>
                  <a:lnTo>
                    <a:pt x="90678" y="11547"/>
                  </a:lnTo>
                  <a:lnTo>
                    <a:pt x="99822" y="10726"/>
                  </a:lnTo>
                  <a:lnTo>
                    <a:pt x="2817114" y="10668"/>
                  </a:lnTo>
                  <a:lnTo>
                    <a:pt x="2827020" y="11430"/>
                  </a:lnTo>
                  <a:lnTo>
                    <a:pt x="2827020" y="11557"/>
                  </a:lnTo>
                  <a:lnTo>
                    <a:pt x="2834640" y="12826"/>
                  </a:lnTo>
                  <a:lnTo>
                    <a:pt x="2834640" y="12192"/>
                  </a:lnTo>
                  <a:lnTo>
                    <a:pt x="2843784" y="15240"/>
                  </a:lnTo>
                  <a:lnTo>
                    <a:pt x="2843784" y="14478"/>
                  </a:lnTo>
                  <a:lnTo>
                    <a:pt x="2852166" y="17526"/>
                  </a:lnTo>
                  <a:lnTo>
                    <a:pt x="2852166" y="17872"/>
                  </a:lnTo>
                  <a:lnTo>
                    <a:pt x="2859786" y="21335"/>
                  </a:lnTo>
                  <a:lnTo>
                    <a:pt x="2867406" y="25907"/>
                  </a:lnTo>
                  <a:lnTo>
                    <a:pt x="2867406" y="26441"/>
                  </a:lnTo>
                  <a:lnTo>
                    <a:pt x="2874264" y="31241"/>
                  </a:lnTo>
                  <a:lnTo>
                    <a:pt x="2874264" y="31919"/>
                  </a:lnTo>
                  <a:lnTo>
                    <a:pt x="2880360" y="37337"/>
                  </a:lnTo>
                  <a:lnTo>
                    <a:pt x="2880360" y="36575"/>
                  </a:lnTo>
                  <a:lnTo>
                    <a:pt x="2886456" y="43433"/>
                  </a:lnTo>
                  <a:lnTo>
                    <a:pt x="2886456" y="43760"/>
                  </a:lnTo>
                  <a:lnTo>
                    <a:pt x="2891028" y="50292"/>
                  </a:lnTo>
                  <a:lnTo>
                    <a:pt x="2891028" y="49530"/>
                  </a:lnTo>
                  <a:lnTo>
                    <a:pt x="2895600" y="57912"/>
                  </a:lnTo>
                  <a:lnTo>
                    <a:pt x="2895600" y="57150"/>
                  </a:lnTo>
                  <a:lnTo>
                    <a:pt x="2899410" y="65532"/>
                  </a:lnTo>
                  <a:lnTo>
                    <a:pt x="2899410" y="64769"/>
                  </a:lnTo>
                  <a:lnTo>
                    <a:pt x="2902458" y="73913"/>
                  </a:lnTo>
                  <a:lnTo>
                    <a:pt x="2902458" y="73152"/>
                  </a:lnTo>
                  <a:lnTo>
                    <a:pt x="2904744" y="82296"/>
                  </a:lnTo>
                  <a:lnTo>
                    <a:pt x="2904744" y="81534"/>
                  </a:lnTo>
                  <a:lnTo>
                    <a:pt x="2906268" y="91439"/>
                  </a:lnTo>
                  <a:lnTo>
                    <a:pt x="2906268" y="523768"/>
                  </a:lnTo>
                  <a:lnTo>
                    <a:pt x="2908962" y="519655"/>
                  </a:lnTo>
                  <a:lnTo>
                    <a:pt x="2916936" y="489203"/>
                  </a:lnTo>
                  <a:lnTo>
                    <a:pt x="2917698" y="479297"/>
                  </a:lnTo>
                  <a:close/>
                </a:path>
                <a:path w="2917825" h="579119">
                  <a:moveTo>
                    <a:pt x="18288" y="513588"/>
                  </a:moveTo>
                  <a:lnTo>
                    <a:pt x="15240" y="505206"/>
                  </a:lnTo>
                  <a:lnTo>
                    <a:pt x="12954" y="496824"/>
                  </a:lnTo>
                  <a:lnTo>
                    <a:pt x="11430" y="487680"/>
                  </a:lnTo>
                  <a:lnTo>
                    <a:pt x="11430" y="488442"/>
                  </a:lnTo>
                  <a:lnTo>
                    <a:pt x="10668" y="478536"/>
                  </a:lnTo>
                  <a:lnTo>
                    <a:pt x="10668" y="523869"/>
                  </a:lnTo>
                  <a:lnTo>
                    <a:pt x="13646" y="529449"/>
                  </a:lnTo>
                  <a:lnTo>
                    <a:pt x="17526" y="535395"/>
                  </a:lnTo>
                  <a:lnTo>
                    <a:pt x="17526" y="513588"/>
                  </a:lnTo>
                  <a:lnTo>
                    <a:pt x="18288" y="513588"/>
                  </a:lnTo>
                  <a:close/>
                </a:path>
                <a:path w="2917825" h="579119">
                  <a:moveTo>
                    <a:pt x="18287" y="64770"/>
                  </a:moveTo>
                  <a:lnTo>
                    <a:pt x="17525" y="65532"/>
                  </a:lnTo>
                  <a:lnTo>
                    <a:pt x="17525" y="67056"/>
                  </a:lnTo>
                  <a:lnTo>
                    <a:pt x="18287" y="64770"/>
                  </a:lnTo>
                  <a:close/>
                </a:path>
                <a:path w="2917825" h="579119">
                  <a:moveTo>
                    <a:pt x="22098" y="521208"/>
                  </a:moveTo>
                  <a:lnTo>
                    <a:pt x="17526" y="513588"/>
                  </a:lnTo>
                  <a:lnTo>
                    <a:pt x="17526" y="535395"/>
                  </a:lnTo>
                  <a:lnTo>
                    <a:pt x="19797" y="538876"/>
                  </a:lnTo>
                  <a:lnTo>
                    <a:pt x="21336" y="540687"/>
                  </a:lnTo>
                  <a:lnTo>
                    <a:pt x="21336" y="521208"/>
                  </a:lnTo>
                  <a:lnTo>
                    <a:pt x="22098" y="521208"/>
                  </a:lnTo>
                  <a:close/>
                </a:path>
                <a:path w="2917825" h="579119">
                  <a:moveTo>
                    <a:pt x="22097" y="57150"/>
                  </a:moveTo>
                  <a:lnTo>
                    <a:pt x="21336" y="57912"/>
                  </a:lnTo>
                  <a:lnTo>
                    <a:pt x="21336" y="58547"/>
                  </a:lnTo>
                  <a:lnTo>
                    <a:pt x="22097" y="57150"/>
                  </a:lnTo>
                  <a:close/>
                </a:path>
                <a:path w="2917825" h="579119">
                  <a:moveTo>
                    <a:pt x="26670" y="528828"/>
                  </a:moveTo>
                  <a:lnTo>
                    <a:pt x="21336" y="521208"/>
                  </a:lnTo>
                  <a:lnTo>
                    <a:pt x="21336" y="540687"/>
                  </a:lnTo>
                  <a:lnTo>
                    <a:pt x="25908" y="546068"/>
                  </a:lnTo>
                  <a:lnTo>
                    <a:pt x="25908" y="528828"/>
                  </a:lnTo>
                  <a:lnTo>
                    <a:pt x="26670" y="528828"/>
                  </a:lnTo>
                  <a:close/>
                </a:path>
                <a:path w="2917825" h="579119">
                  <a:moveTo>
                    <a:pt x="26669" y="49530"/>
                  </a:moveTo>
                  <a:lnTo>
                    <a:pt x="25907" y="50292"/>
                  </a:lnTo>
                  <a:lnTo>
                    <a:pt x="25907" y="50727"/>
                  </a:lnTo>
                  <a:lnTo>
                    <a:pt x="26669" y="49530"/>
                  </a:lnTo>
                  <a:close/>
                </a:path>
                <a:path w="2917825" h="579119">
                  <a:moveTo>
                    <a:pt x="57912" y="557022"/>
                  </a:moveTo>
                  <a:lnTo>
                    <a:pt x="50292" y="552450"/>
                  </a:lnTo>
                  <a:lnTo>
                    <a:pt x="50292" y="553212"/>
                  </a:lnTo>
                  <a:lnTo>
                    <a:pt x="43434" y="547116"/>
                  </a:lnTo>
                  <a:lnTo>
                    <a:pt x="43434" y="547878"/>
                  </a:lnTo>
                  <a:lnTo>
                    <a:pt x="31242" y="535686"/>
                  </a:lnTo>
                  <a:lnTo>
                    <a:pt x="25908" y="528828"/>
                  </a:lnTo>
                  <a:lnTo>
                    <a:pt x="25908" y="546068"/>
                  </a:lnTo>
                  <a:lnTo>
                    <a:pt x="57150" y="569276"/>
                  </a:lnTo>
                  <a:lnTo>
                    <a:pt x="57150" y="557022"/>
                  </a:lnTo>
                  <a:lnTo>
                    <a:pt x="57912" y="557022"/>
                  </a:lnTo>
                  <a:close/>
                </a:path>
                <a:path w="2917825" h="579119">
                  <a:moveTo>
                    <a:pt x="57912" y="21336"/>
                  </a:moveTo>
                  <a:lnTo>
                    <a:pt x="57150" y="21336"/>
                  </a:lnTo>
                  <a:lnTo>
                    <a:pt x="57150" y="21793"/>
                  </a:lnTo>
                  <a:lnTo>
                    <a:pt x="57912" y="21336"/>
                  </a:lnTo>
                  <a:close/>
                </a:path>
                <a:path w="2917825" h="579119">
                  <a:moveTo>
                    <a:pt x="73914" y="563880"/>
                  </a:moveTo>
                  <a:lnTo>
                    <a:pt x="65532" y="560832"/>
                  </a:lnTo>
                  <a:lnTo>
                    <a:pt x="57150" y="557022"/>
                  </a:lnTo>
                  <a:lnTo>
                    <a:pt x="57150" y="569276"/>
                  </a:lnTo>
                  <a:lnTo>
                    <a:pt x="62895" y="572228"/>
                  </a:lnTo>
                  <a:lnTo>
                    <a:pt x="73152" y="575253"/>
                  </a:lnTo>
                  <a:lnTo>
                    <a:pt x="73152" y="563880"/>
                  </a:lnTo>
                  <a:lnTo>
                    <a:pt x="73914" y="563880"/>
                  </a:lnTo>
                  <a:close/>
                </a:path>
                <a:path w="2917825" h="579119">
                  <a:moveTo>
                    <a:pt x="73914" y="14986"/>
                  </a:moveTo>
                  <a:lnTo>
                    <a:pt x="73914" y="14478"/>
                  </a:lnTo>
                  <a:lnTo>
                    <a:pt x="73152" y="15240"/>
                  </a:lnTo>
                  <a:lnTo>
                    <a:pt x="73914" y="14986"/>
                  </a:lnTo>
                  <a:close/>
                </a:path>
                <a:path w="2917825" h="579119">
                  <a:moveTo>
                    <a:pt x="82296" y="566166"/>
                  </a:moveTo>
                  <a:lnTo>
                    <a:pt x="73152" y="563880"/>
                  </a:lnTo>
                  <a:lnTo>
                    <a:pt x="73152" y="575253"/>
                  </a:lnTo>
                  <a:lnTo>
                    <a:pt x="75295" y="575886"/>
                  </a:lnTo>
                  <a:lnTo>
                    <a:pt x="81534" y="576967"/>
                  </a:lnTo>
                  <a:lnTo>
                    <a:pt x="81534" y="566166"/>
                  </a:lnTo>
                  <a:lnTo>
                    <a:pt x="82296" y="566166"/>
                  </a:lnTo>
                  <a:close/>
                </a:path>
                <a:path w="2917825" h="579119">
                  <a:moveTo>
                    <a:pt x="82296" y="12836"/>
                  </a:moveTo>
                  <a:lnTo>
                    <a:pt x="82296" y="12192"/>
                  </a:lnTo>
                  <a:lnTo>
                    <a:pt x="81534" y="12954"/>
                  </a:lnTo>
                  <a:lnTo>
                    <a:pt x="82296" y="12836"/>
                  </a:lnTo>
                  <a:close/>
                </a:path>
                <a:path w="2917825" h="579119">
                  <a:moveTo>
                    <a:pt x="2827020" y="578412"/>
                  </a:moveTo>
                  <a:lnTo>
                    <a:pt x="2827020" y="567690"/>
                  </a:lnTo>
                  <a:lnTo>
                    <a:pt x="90678" y="567690"/>
                  </a:lnTo>
                  <a:lnTo>
                    <a:pt x="81534" y="566166"/>
                  </a:lnTo>
                  <a:lnTo>
                    <a:pt x="81534" y="576967"/>
                  </a:lnTo>
                  <a:lnTo>
                    <a:pt x="88146" y="578113"/>
                  </a:lnTo>
                  <a:lnTo>
                    <a:pt x="99822" y="579120"/>
                  </a:lnTo>
                  <a:lnTo>
                    <a:pt x="2817114" y="579120"/>
                  </a:lnTo>
                  <a:lnTo>
                    <a:pt x="2827020" y="578412"/>
                  </a:lnTo>
                  <a:close/>
                </a:path>
                <a:path w="2917825" h="579119">
                  <a:moveTo>
                    <a:pt x="91440" y="11430"/>
                  </a:moveTo>
                  <a:lnTo>
                    <a:pt x="90678" y="11430"/>
                  </a:lnTo>
                  <a:lnTo>
                    <a:pt x="91440" y="11430"/>
                  </a:lnTo>
                  <a:close/>
                </a:path>
                <a:path w="2917825" h="579119">
                  <a:moveTo>
                    <a:pt x="91440" y="567690"/>
                  </a:moveTo>
                  <a:lnTo>
                    <a:pt x="90678" y="567572"/>
                  </a:lnTo>
                  <a:lnTo>
                    <a:pt x="91440" y="567690"/>
                  </a:lnTo>
                  <a:close/>
                </a:path>
                <a:path w="2917825" h="579119">
                  <a:moveTo>
                    <a:pt x="100583" y="10668"/>
                  </a:moveTo>
                  <a:lnTo>
                    <a:pt x="99822" y="10668"/>
                  </a:lnTo>
                  <a:lnTo>
                    <a:pt x="100583" y="10668"/>
                  </a:lnTo>
                  <a:close/>
                </a:path>
                <a:path w="2917825" h="579119">
                  <a:moveTo>
                    <a:pt x="2827020" y="11557"/>
                  </a:moveTo>
                  <a:lnTo>
                    <a:pt x="2827020" y="11430"/>
                  </a:lnTo>
                  <a:lnTo>
                    <a:pt x="2826258" y="11430"/>
                  </a:lnTo>
                  <a:lnTo>
                    <a:pt x="2827020" y="11557"/>
                  </a:lnTo>
                  <a:close/>
                </a:path>
                <a:path w="2917825" h="579119">
                  <a:moveTo>
                    <a:pt x="2835402" y="577185"/>
                  </a:moveTo>
                  <a:lnTo>
                    <a:pt x="2835402" y="566166"/>
                  </a:lnTo>
                  <a:lnTo>
                    <a:pt x="2826258" y="567690"/>
                  </a:lnTo>
                  <a:lnTo>
                    <a:pt x="2827020" y="567690"/>
                  </a:lnTo>
                  <a:lnTo>
                    <a:pt x="2827020" y="578412"/>
                  </a:lnTo>
                  <a:lnTo>
                    <a:pt x="2827782" y="578358"/>
                  </a:lnTo>
                  <a:lnTo>
                    <a:pt x="2835402" y="577185"/>
                  </a:lnTo>
                  <a:close/>
                </a:path>
                <a:path w="2917825" h="579119">
                  <a:moveTo>
                    <a:pt x="2835402" y="12954"/>
                  </a:moveTo>
                  <a:lnTo>
                    <a:pt x="2834640" y="12192"/>
                  </a:lnTo>
                  <a:lnTo>
                    <a:pt x="2834640" y="12826"/>
                  </a:lnTo>
                  <a:lnTo>
                    <a:pt x="2835402" y="12954"/>
                  </a:lnTo>
                  <a:close/>
                </a:path>
                <a:path w="2917825" h="579119">
                  <a:moveTo>
                    <a:pt x="2852166" y="571472"/>
                  </a:moveTo>
                  <a:lnTo>
                    <a:pt x="2852166" y="560832"/>
                  </a:lnTo>
                  <a:lnTo>
                    <a:pt x="2843784" y="563880"/>
                  </a:lnTo>
                  <a:lnTo>
                    <a:pt x="2834640" y="566166"/>
                  </a:lnTo>
                  <a:lnTo>
                    <a:pt x="2835402" y="566166"/>
                  </a:lnTo>
                  <a:lnTo>
                    <a:pt x="2835402" y="577185"/>
                  </a:lnTo>
                  <a:lnTo>
                    <a:pt x="2837688" y="576834"/>
                  </a:lnTo>
                  <a:lnTo>
                    <a:pt x="2852166" y="571472"/>
                  </a:lnTo>
                  <a:close/>
                </a:path>
                <a:path w="2917825" h="579119">
                  <a:moveTo>
                    <a:pt x="2852166" y="17872"/>
                  </a:moveTo>
                  <a:lnTo>
                    <a:pt x="2852166" y="17526"/>
                  </a:lnTo>
                  <a:lnTo>
                    <a:pt x="2851404" y="17526"/>
                  </a:lnTo>
                  <a:lnTo>
                    <a:pt x="2852166" y="17872"/>
                  </a:lnTo>
                  <a:close/>
                </a:path>
                <a:path w="2917825" h="579119">
                  <a:moveTo>
                    <a:pt x="2867406" y="552450"/>
                  </a:moveTo>
                  <a:lnTo>
                    <a:pt x="2859786" y="557022"/>
                  </a:lnTo>
                  <a:lnTo>
                    <a:pt x="2851404" y="560832"/>
                  </a:lnTo>
                  <a:lnTo>
                    <a:pt x="2852166" y="560832"/>
                  </a:lnTo>
                  <a:lnTo>
                    <a:pt x="2852166" y="571472"/>
                  </a:lnTo>
                  <a:lnTo>
                    <a:pt x="2866644" y="566110"/>
                  </a:lnTo>
                  <a:lnTo>
                    <a:pt x="2866644" y="553212"/>
                  </a:lnTo>
                  <a:lnTo>
                    <a:pt x="2867406" y="552450"/>
                  </a:lnTo>
                  <a:close/>
                </a:path>
                <a:path w="2917825" h="579119">
                  <a:moveTo>
                    <a:pt x="2867406" y="26441"/>
                  </a:moveTo>
                  <a:lnTo>
                    <a:pt x="2867406" y="25907"/>
                  </a:lnTo>
                  <a:lnTo>
                    <a:pt x="2866644" y="25907"/>
                  </a:lnTo>
                  <a:lnTo>
                    <a:pt x="2867406" y="26441"/>
                  </a:lnTo>
                  <a:close/>
                </a:path>
                <a:path w="2917825" h="579119">
                  <a:moveTo>
                    <a:pt x="2874264" y="547116"/>
                  </a:moveTo>
                  <a:lnTo>
                    <a:pt x="2866644" y="553212"/>
                  </a:lnTo>
                  <a:lnTo>
                    <a:pt x="2866644" y="566110"/>
                  </a:lnTo>
                  <a:lnTo>
                    <a:pt x="2867213" y="565899"/>
                  </a:lnTo>
                  <a:lnTo>
                    <a:pt x="2873502" y="560792"/>
                  </a:lnTo>
                  <a:lnTo>
                    <a:pt x="2873502" y="547878"/>
                  </a:lnTo>
                  <a:lnTo>
                    <a:pt x="2874264" y="547116"/>
                  </a:lnTo>
                  <a:close/>
                </a:path>
                <a:path w="2917825" h="579119">
                  <a:moveTo>
                    <a:pt x="2874264" y="31919"/>
                  </a:moveTo>
                  <a:lnTo>
                    <a:pt x="2874264" y="31241"/>
                  </a:lnTo>
                  <a:lnTo>
                    <a:pt x="2873502" y="31241"/>
                  </a:lnTo>
                  <a:lnTo>
                    <a:pt x="2874264" y="31919"/>
                  </a:lnTo>
                  <a:close/>
                </a:path>
                <a:path w="2917825" h="579119">
                  <a:moveTo>
                    <a:pt x="2886456" y="550272"/>
                  </a:moveTo>
                  <a:lnTo>
                    <a:pt x="2886456" y="535686"/>
                  </a:lnTo>
                  <a:lnTo>
                    <a:pt x="2880360" y="541782"/>
                  </a:lnTo>
                  <a:lnTo>
                    <a:pt x="2873502" y="547878"/>
                  </a:lnTo>
                  <a:lnTo>
                    <a:pt x="2873502" y="560792"/>
                  </a:lnTo>
                  <a:lnTo>
                    <a:pt x="2886456" y="550272"/>
                  </a:lnTo>
                  <a:close/>
                </a:path>
                <a:path w="2917825" h="579119">
                  <a:moveTo>
                    <a:pt x="2886456" y="43760"/>
                  </a:moveTo>
                  <a:lnTo>
                    <a:pt x="2886456" y="43433"/>
                  </a:lnTo>
                  <a:lnTo>
                    <a:pt x="2885694" y="42671"/>
                  </a:lnTo>
                  <a:lnTo>
                    <a:pt x="2886456" y="43760"/>
                  </a:lnTo>
                  <a:close/>
                </a:path>
                <a:path w="2917825" h="579119">
                  <a:moveTo>
                    <a:pt x="2906268" y="523768"/>
                  </a:moveTo>
                  <a:lnTo>
                    <a:pt x="2906268" y="487680"/>
                  </a:lnTo>
                  <a:lnTo>
                    <a:pt x="2904744" y="496824"/>
                  </a:lnTo>
                  <a:lnTo>
                    <a:pt x="2902458" y="505206"/>
                  </a:lnTo>
                  <a:lnTo>
                    <a:pt x="2899410" y="513588"/>
                  </a:lnTo>
                  <a:lnTo>
                    <a:pt x="2895600" y="521208"/>
                  </a:lnTo>
                  <a:lnTo>
                    <a:pt x="2891028" y="528828"/>
                  </a:lnTo>
                  <a:lnTo>
                    <a:pt x="2885694" y="535686"/>
                  </a:lnTo>
                  <a:lnTo>
                    <a:pt x="2886456" y="535686"/>
                  </a:lnTo>
                  <a:lnTo>
                    <a:pt x="2886456" y="550272"/>
                  </a:lnTo>
                  <a:lnTo>
                    <a:pt x="2891680" y="546030"/>
                  </a:lnTo>
                  <a:lnTo>
                    <a:pt x="2906268" y="523768"/>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694829" y="1739645"/>
            <a:ext cx="9826625" cy="3663315"/>
            <a:chOff x="694829" y="1739645"/>
            <a:chExt cx="9826625" cy="3663315"/>
          </a:xfrm>
        </p:grpSpPr>
        <p:pic>
          <p:nvPicPr>
            <p:cNvPr id="10" name="object 10"/>
            <p:cNvPicPr/>
            <p:nvPr/>
          </p:nvPicPr>
          <p:blipFill>
            <a:blip r:embed="rId3" cstate="print"/>
            <a:stretch>
              <a:fillRect/>
            </a:stretch>
          </p:blipFill>
          <p:spPr>
            <a:xfrm>
              <a:off x="694829" y="1739645"/>
              <a:ext cx="1143761" cy="753618"/>
            </a:xfrm>
            <a:prstGeom prst="rect">
              <a:avLst/>
            </a:prstGeom>
          </p:spPr>
        </p:pic>
        <p:pic>
          <p:nvPicPr>
            <p:cNvPr id="11" name="object 11"/>
            <p:cNvPicPr/>
            <p:nvPr/>
          </p:nvPicPr>
          <p:blipFill>
            <a:blip r:embed="rId4" cstate="print"/>
            <a:stretch>
              <a:fillRect/>
            </a:stretch>
          </p:blipFill>
          <p:spPr>
            <a:xfrm>
              <a:off x="4822515" y="2708500"/>
              <a:ext cx="5682716" cy="549458"/>
            </a:xfrm>
            <a:prstGeom prst="rect">
              <a:avLst/>
            </a:prstGeom>
          </p:spPr>
        </p:pic>
        <p:sp>
          <p:nvSpPr>
            <p:cNvPr id="12" name="object 12"/>
            <p:cNvSpPr/>
            <p:nvPr/>
          </p:nvSpPr>
          <p:spPr>
            <a:xfrm>
              <a:off x="1918601" y="2713481"/>
              <a:ext cx="2906395" cy="537210"/>
            </a:xfrm>
            <a:custGeom>
              <a:avLst/>
              <a:gdLst/>
              <a:ahLst/>
              <a:cxnLst/>
              <a:rect l="l" t="t" r="r" b="b"/>
              <a:pathLst>
                <a:path w="2906395" h="537210">
                  <a:moveTo>
                    <a:pt x="2906268" y="447294"/>
                  </a:moveTo>
                  <a:lnTo>
                    <a:pt x="2906268" y="89916"/>
                  </a:lnTo>
                  <a:lnTo>
                    <a:pt x="2899302" y="54971"/>
                  </a:lnTo>
                  <a:lnTo>
                    <a:pt x="2880264" y="26384"/>
                  </a:lnTo>
                  <a:lnTo>
                    <a:pt x="2851939" y="7084"/>
                  </a:lnTo>
                  <a:lnTo>
                    <a:pt x="2817114" y="0"/>
                  </a:lnTo>
                  <a:lnTo>
                    <a:pt x="89154" y="0"/>
                  </a:lnTo>
                  <a:lnTo>
                    <a:pt x="54328" y="7084"/>
                  </a:lnTo>
                  <a:lnTo>
                    <a:pt x="26003" y="26384"/>
                  </a:lnTo>
                  <a:lnTo>
                    <a:pt x="6965" y="54971"/>
                  </a:lnTo>
                  <a:lnTo>
                    <a:pt x="0" y="89916"/>
                  </a:lnTo>
                  <a:lnTo>
                    <a:pt x="0" y="447294"/>
                  </a:lnTo>
                  <a:lnTo>
                    <a:pt x="6965" y="482238"/>
                  </a:lnTo>
                  <a:lnTo>
                    <a:pt x="26003" y="510825"/>
                  </a:lnTo>
                  <a:lnTo>
                    <a:pt x="54328" y="530125"/>
                  </a:lnTo>
                  <a:lnTo>
                    <a:pt x="89154" y="537210"/>
                  </a:lnTo>
                  <a:lnTo>
                    <a:pt x="2817114" y="537210"/>
                  </a:lnTo>
                  <a:lnTo>
                    <a:pt x="2851939" y="530125"/>
                  </a:lnTo>
                  <a:lnTo>
                    <a:pt x="2880264" y="510825"/>
                  </a:lnTo>
                  <a:lnTo>
                    <a:pt x="2899302" y="482238"/>
                  </a:lnTo>
                  <a:lnTo>
                    <a:pt x="2906268" y="447294"/>
                  </a:lnTo>
                  <a:close/>
                </a:path>
              </a:pathLst>
            </a:custGeom>
            <a:solidFill>
              <a:srgbClr val="C5E0B4"/>
            </a:solidFill>
          </p:spPr>
          <p:txBody>
            <a:bodyPr wrap="square" lIns="0" tIns="0" rIns="0" bIns="0" rtlCol="0"/>
            <a:lstStyle/>
            <a:p>
              <a:endParaRPr/>
            </a:p>
          </p:txBody>
        </p:sp>
        <p:sp>
          <p:nvSpPr>
            <p:cNvPr id="13" name="object 13"/>
            <p:cNvSpPr/>
            <p:nvPr/>
          </p:nvSpPr>
          <p:spPr>
            <a:xfrm>
              <a:off x="1912505" y="2708147"/>
              <a:ext cx="2917825" cy="548005"/>
            </a:xfrm>
            <a:custGeom>
              <a:avLst/>
              <a:gdLst/>
              <a:ahLst/>
              <a:cxnLst/>
              <a:rect l="l" t="t" r="r" b="b"/>
              <a:pathLst>
                <a:path w="2917825" h="548004">
                  <a:moveTo>
                    <a:pt x="2917698" y="462533"/>
                  </a:moveTo>
                  <a:lnTo>
                    <a:pt x="2917698" y="85343"/>
                  </a:lnTo>
                  <a:lnTo>
                    <a:pt x="2916174" y="76199"/>
                  </a:lnTo>
                  <a:lnTo>
                    <a:pt x="2886808" y="24588"/>
                  </a:lnTo>
                  <a:lnTo>
                    <a:pt x="2832354" y="761"/>
                  </a:lnTo>
                  <a:lnTo>
                    <a:pt x="2823210" y="0"/>
                  </a:lnTo>
                  <a:lnTo>
                    <a:pt x="95249" y="0"/>
                  </a:lnTo>
                  <a:lnTo>
                    <a:pt x="38771" y="18616"/>
                  </a:lnTo>
                  <a:lnTo>
                    <a:pt x="4571" y="67055"/>
                  </a:lnTo>
                  <a:lnTo>
                    <a:pt x="0" y="95250"/>
                  </a:lnTo>
                  <a:lnTo>
                    <a:pt x="0" y="452628"/>
                  </a:lnTo>
                  <a:lnTo>
                    <a:pt x="7620" y="489966"/>
                  </a:lnTo>
                  <a:lnTo>
                    <a:pt x="11430" y="496895"/>
                  </a:lnTo>
                  <a:lnTo>
                    <a:pt x="11430" y="95250"/>
                  </a:lnTo>
                  <a:lnTo>
                    <a:pt x="12192" y="86106"/>
                  </a:lnTo>
                  <a:lnTo>
                    <a:pt x="12192" y="86868"/>
                  </a:lnTo>
                  <a:lnTo>
                    <a:pt x="12954" y="77724"/>
                  </a:lnTo>
                  <a:lnTo>
                    <a:pt x="12954" y="78486"/>
                  </a:lnTo>
                  <a:lnTo>
                    <a:pt x="15239" y="70104"/>
                  </a:lnTo>
                  <a:lnTo>
                    <a:pt x="18313" y="62432"/>
                  </a:lnTo>
                  <a:lnTo>
                    <a:pt x="21336" y="56387"/>
                  </a:lnTo>
                  <a:lnTo>
                    <a:pt x="21336" y="55626"/>
                  </a:lnTo>
                  <a:lnTo>
                    <a:pt x="25907" y="48006"/>
                  </a:lnTo>
                  <a:lnTo>
                    <a:pt x="30479" y="41148"/>
                  </a:lnTo>
                  <a:lnTo>
                    <a:pt x="30479" y="41910"/>
                  </a:lnTo>
                  <a:lnTo>
                    <a:pt x="35813" y="36576"/>
                  </a:lnTo>
                  <a:lnTo>
                    <a:pt x="35813" y="35814"/>
                  </a:lnTo>
                  <a:lnTo>
                    <a:pt x="41909" y="30480"/>
                  </a:lnTo>
                  <a:lnTo>
                    <a:pt x="48767" y="25146"/>
                  </a:lnTo>
                  <a:lnTo>
                    <a:pt x="48767" y="25450"/>
                  </a:lnTo>
                  <a:lnTo>
                    <a:pt x="54864" y="21793"/>
                  </a:lnTo>
                  <a:lnTo>
                    <a:pt x="54864" y="21335"/>
                  </a:lnTo>
                  <a:lnTo>
                    <a:pt x="62484" y="17872"/>
                  </a:lnTo>
                  <a:lnTo>
                    <a:pt x="62484" y="17526"/>
                  </a:lnTo>
                  <a:lnTo>
                    <a:pt x="70866" y="14477"/>
                  </a:lnTo>
                  <a:lnTo>
                    <a:pt x="70866" y="15032"/>
                  </a:lnTo>
                  <a:lnTo>
                    <a:pt x="78486" y="12953"/>
                  </a:lnTo>
                  <a:lnTo>
                    <a:pt x="86868" y="11430"/>
                  </a:lnTo>
                  <a:lnTo>
                    <a:pt x="2831592" y="11429"/>
                  </a:lnTo>
                  <a:lnTo>
                    <a:pt x="2839974" y="12953"/>
                  </a:lnTo>
                  <a:lnTo>
                    <a:pt x="2847594" y="15032"/>
                  </a:lnTo>
                  <a:lnTo>
                    <a:pt x="2847594" y="14477"/>
                  </a:lnTo>
                  <a:lnTo>
                    <a:pt x="2855976" y="17525"/>
                  </a:lnTo>
                  <a:lnTo>
                    <a:pt x="2855976" y="17872"/>
                  </a:lnTo>
                  <a:lnTo>
                    <a:pt x="2863596" y="21335"/>
                  </a:lnTo>
                  <a:lnTo>
                    <a:pt x="2863596" y="21793"/>
                  </a:lnTo>
                  <a:lnTo>
                    <a:pt x="2869692" y="25450"/>
                  </a:lnTo>
                  <a:lnTo>
                    <a:pt x="2869692" y="25145"/>
                  </a:lnTo>
                  <a:lnTo>
                    <a:pt x="2876550" y="30479"/>
                  </a:lnTo>
                  <a:lnTo>
                    <a:pt x="2882646" y="35813"/>
                  </a:lnTo>
                  <a:lnTo>
                    <a:pt x="2882646" y="36575"/>
                  </a:lnTo>
                  <a:lnTo>
                    <a:pt x="2887980" y="41909"/>
                  </a:lnTo>
                  <a:lnTo>
                    <a:pt x="2887980" y="42127"/>
                  </a:lnTo>
                  <a:lnTo>
                    <a:pt x="2892552" y="48005"/>
                  </a:lnTo>
                  <a:lnTo>
                    <a:pt x="2897124" y="55625"/>
                  </a:lnTo>
                  <a:lnTo>
                    <a:pt x="2897124" y="56387"/>
                  </a:lnTo>
                  <a:lnTo>
                    <a:pt x="2900172" y="62483"/>
                  </a:lnTo>
                  <a:lnTo>
                    <a:pt x="2903220" y="70103"/>
                  </a:lnTo>
                  <a:lnTo>
                    <a:pt x="2905506" y="78485"/>
                  </a:lnTo>
                  <a:lnTo>
                    <a:pt x="2905506" y="77723"/>
                  </a:lnTo>
                  <a:lnTo>
                    <a:pt x="2906268" y="86867"/>
                  </a:lnTo>
                  <a:lnTo>
                    <a:pt x="2906268" y="86105"/>
                  </a:lnTo>
                  <a:lnTo>
                    <a:pt x="2907030" y="95249"/>
                  </a:lnTo>
                  <a:lnTo>
                    <a:pt x="2907030" y="496078"/>
                  </a:lnTo>
                  <a:lnTo>
                    <a:pt x="2909539" y="492245"/>
                  </a:lnTo>
                  <a:lnTo>
                    <a:pt x="2917698" y="462533"/>
                  </a:lnTo>
                  <a:close/>
                </a:path>
                <a:path w="2917825" h="548004">
                  <a:moveTo>
                    <a:pt x="22098" y="493014"/>
                  </a:moveTo>
                  <a:lnTo>
                    <a:pt x="18288" y="485394"/>
                  </a:lnTo>
                  <a:lnTo>
                    <a:pt x="15240" y="477774"/>
                  </a:lnTo>
                  <a:lnTo>
                    <a:pt x="12954" y="469392"/>
                  </a:lnTo>
                  <a:lnTo>
                    <a:pt x="12954" y="470153"/>
                  </a:lnTo>
                  <a:lnTo>
                    <a:pt x="12192" y="461009"/>
                  </a:lnTo>
                  <a:lnTo>
                    <a:pt x="12192" y="461772"/>
                  </a:lnTo>
                  <a:lnTo>
                    <a:pt x="11430" y="452628"/>
                  </a:lnTo>
                  <a:lnTo>
                    <a:pt x="11430" y="496895"/>
                  </a:lnTo>
                  <a:lnTo>
                    <a:pt x="13256" y="500217"/>
                  </a:lnTo>
                  <a:lnTo>
                    <a:pt x="19316" y="509787"/>
                  </a:lnTo>
                  <a:lnTo>
                    <a:pt x="21336" y="512301"/>
                  </a:lnTo>
                  <a:lnTo>
                    <a:pt x="21336" y="492252"/>
                  </a:lnTo>
                  <a:lnTo>
                    <a:pt x="22098" y="493014"/>
                  </a:lnTo>
                  <a:close/>
                </a:path>
                <a:path w="2917825" h="548004">
                  <a:moveTo>
                    <a:pt x="22097" y="54864"/>
                  </a:moveTo>
                  <a:lnTo>
                    <a:pt x="21336" y="55626"/>
                  </a:lnTo>
                  <a:lnTo>
                    <a:pt x="21336" y="56387"/>
                  </a:lnTo>
                  <a:lnTo>
                    <a:pt x="22097" y="54864"/>
                  </a:lnTo>
                  <a:close/>
                </a:path>
                <a:path w="2917825" h="548004">
                  <a:moveTo>
                    <a:pt x="36576" y="512064"/>
                  </a:moveTo>
                  <a:lnTo>
                    <a:pt x="30480" y="505968"/>
                  </a:lnTo>
                  <a:lnTo>
                    <a:pt x="30480" y="506730"/>
                  </a:lnTo>
                  <a:lnTo>
                    <a:pt x="25908" y="499872"/>
                  </a:lnTo>
                  <a:lnTo>
                    <a:pt x="21336" y="492252"/>
                  </a:lnTo>
                  <a:lnTo>
                    <a:pt x="21336" y="512301"/>
                  </a:lnTo>
                  <a:lnTo>
                    <a:pt x="26386" y="518591"/>
                  </a:lnTo>
                  <a:lnTo>
                    <a:pt x="35052" y="526542"/>
                  </a:lnTo>
                  <a:lnTo>
                    <a:pt x="35814" y="527134"/>
                  </a:lnTo>
                  <a:lnTo>
                    <a:pt x="35814" y="512064"/>
                  </a:lnTo>
                  <a:lnTo>
                    <a:pt x="36576" y="512064"/>
                  </a:lnTo>
                  <a:close/>
                </a:path>
                <a:path w="2917825" h="548004">
                  <a:moveTo>
                    <a:pt x="36575" y="35814"/>
                  </a:moveTo>
                  <a:lnTo>
                    <a:pt x="35813" y="35814"/>
                  </a:lnTo>
                  <a:lnTo>
                    <a:pt x="35813" y="36576"/>
                  </a:lnTo>
                  <a:lnTo>
                    <a:pt x="36575" y="35814"/>
                  </a:lnTo>
                  <a:close/>
                </a:path>
                <a:path w="2917825" h="548004">
                  <a:moveTo>
                    <a:pt x="48768" y="535616"/>
                  </a:moveTo>
                  <a:lnTo>
                    <a:pt x="48768" y="522731"/>
                  </a:lnTo>
                  <a:lnTo>
                    <a:pt x="41910" y="517398"/>
                  </a:lnTo>
                  <a:lnTo>
                    <a:pt x="35814" y="512064"/>
                  </a:lnTo>
                  <a:lnTo>
                    <a:pt x="35814" y="527134"/>
                  </a:lnTo>
                  <a:lnTo>
                    <a:pt x="41910" y="531876"/>
                  </a:lnTo>
                  <a:lnTo>
                    <a:pt x="48768" y="535616"/>
                  </a:lnTo>
                  <a:close/>
                </a:path>
                <a:path w="2917825" h="548004">
                  <a:moveTo>
                    <a:pt x="48767" y="25450"/>
                  </a:moveTo>
                  <a:lnTo>
                    <a:pt x="48767" y="25146"/>
                  </a:lnTo>
                  <a:lnTo>
                    <a:pt x="48006" y="25908"/>
                  </a:lnTo>
                  <a:lnTo>
                    <a:pt x="48767" y="25450"/>
                  </a:lnTo>
                  <a:close/>
                </a:path>
                <a:path w="2917825" h="548004">
                  <a:moveTo>
                    <a:pt x="55626" y="526542"/>
                  </a:moveTo>
                  <a:lnTo>
                    <a:pt x="48006" y="521970"/>
                  </a:lnTo>
                  <a:lnTo>
                    <a:pt x="48768" y="522731"/>
                  </a:lnTo>
                  <a:lnTo>
                    <a:pt x="48768" y="535616"/>
                  </a:lnTo>
                  <a:lnTo>
                    <a:pt x="50292" y="536448"/>
                  </a:lnTo>
                  <a:lnTo>
                    <a:pt x="54864" y="538445"/>
                  </a:lnTo>
                  <a:lnTo>
                    <a:pt x="54864" y="526542"/>
                  </a:lnTo>
                  <a:lnTo>
                    <a:pt x="55626" y="526542"/>
                  </a:lnTo>
                  <a:close/>
                </a:path>
                <a:path w="2917825" h="548004">
                  <a:moveTo>
                    <a:pt x="55626" y="21335"/>
                  </a:moveTo>
                  <a:lnTo>
                    <a:pt x="54864" y="21335"/>
                  </a:lnTo>
                  <a:lnTo>
                    <a:pt x="54864" y="21793"/>
                  </a:lnTo>
                  <a:lnTo>
                    <a:pt x="55626" y="21335"/>
                  </a:lnTo>
                  <a:close/>
                </a:path>
                <a:path w="2917825" h="548004">
                  <a:moveTo>
                    <a:pt x="70866" y="544681"/>
                  </a:moveTo>
                  <a:lnTo>
                    <a:pt x="70866" y="533400"/>
                  </a:lnTo>
                  <a:lnTo>
                    <a:pt x="62484" y="530352"/>
                  </a:lnTo>
                  <a:lnTo>
                    <a:pt x="62484" y="530005"/>
                  </a:lnTo>
                  <a:lnTo>
                    <a:pt x="54864" y="526542"/>
                  </a:lnTo>
                  <a:lnTo>
                    <a:pt x="54864" y="538445"/>
                  </a:lnTo>
                  <a:lnTo>
                    <a:pt x="62484" y="541764"/>
                  </a:lnTo>
                  <a:lnTo>
                    <a:pt x="62484" y="530352"/>
                  </a:lnTo>
                  <a:lnTo>
                    <a:pt x="63246" y="530352"/>
                  </a:lnTo>
                  <a:lnTo>
                    <a:pt x="63246" y="542030"/>
                  </a:lnTo>
                  <a:lnTo>
                    <a:pt x="70866" y="544681"/>
                  </a:lnTo>
                  <a:close/>
                </a:path>
                <a:path w="2917825" h="548004">
                  <a:moveTo>
                    <a:pt x="63246" y="17526"/>
                  </a:moveTo>
                  <a:lnTo>
                    <a:pt x="62484" y="17526"/>
                  </a:lnTo>
                  <a:lnTo>
                    <a:pt x="62484" y="17872"/>
                  </a:lnTo>
                  <a:lnTo>
                    <a:pt x="63246" y="17526"/>
                  </a:lnTo>
                  <a:close/>
                </a:path>
                <a:path w="2917825" h="548004">
                  <a:moveTo>
                    <a:pt x="70866" y="15032"/>
                  </a:moveTo>
                  <a:lnTo>
                    <a:pt x="70866" y="14477"/>
                  </a:lnTo>
                  <a:lnTo>
                    <a:pt x="70104" y="15240"/>
                  </a:lnTo>
                  <a:lnTo>
                    <a:pt x="70866" y="15032"/>
                  </a:lnTo>
                  <a:close/>
                </a:path>
                <a:path w="2917825" h="548004">
                  <a:moveTo>
                    <a:pt x="2848356" y="532637"/>
                  </a:moveTo>
                  <a:lnTo>
                    <a:pt x="2839974" y="534923"/>
                  </a:lnTo>
                  <a:lnTo>
                    <a:pt x="2831592" y="536447"/>
                  </a:lnTo>
                  <a:lnTo>
                    <a:pt x="86868" y="536448"/>
                  </a:lnTo>
                  <a:lnTo>
                    <a:pt x="78486" y="534924"/>
                  </a:lnTo>
                  <a:lnTo>
                    <a:pt x="70104" y="532638"/>
                  </a:lnTo>
                  <a:lnTo>
                    <a:pt x="70866" y="533400"/>
                  </a:lnTo>
                  <a:lnTo>
                    <a:pt x="70866" y="544681"/>
                  </a:lnTo>
                  <a:lnTo>
                    <a:pt x="72047" y="545091"/>
                  </a:lnTo>
                  <a:lnTo>
                    <a:pt x="82095" y="546997"/>
                  </a:lnTo>
                  <a:lnTo>
                    <a:pt x="95250" y="547878"/>
                  </a:lnTo>
                  <a:lnTo>
                    <a:pt x="2823210" y="547877"/>
                  </a:lnTo>
                  <a:lnTo>
                    <a:pt x="2832354" y="547115"/>
                  </a:lnTo>
                  <a:lnTo>
                    <a:pt x="2842260" y="546353"/>
                  </a:lnTo>
                  <a:lnTo>
                    <a:pt x="2847594" y="544200"/>
                  </a:lnTo>
                  <a:lnTo>
                    <a:pt x="2847594" y="533399"/>
                  </a:lnTo>
                  <a:lnTo>
                    <a:pt x="2848356" y="532637"/>
                  </a:lnTo>
                  <a:close/>
                </a:path>
                <a:path w="2917825" h="548004">
                  <a:moveTo>
                    <a:pt x="2848356" y="15239"/>
                  </a:moveTo>
                  <a:lnTo>
                    <a:pt x="2847594" y="14477"/>
                  </a:lnTo>
                  <a:lnTo>
                    <a:pt x="2847594" y="15032"/>
                  </a:lnTo>
                  <a:lnTo>
                    <a:pt x="2848356" y="15239"/>
                  </a:lnTo>
                  <a:close/>
                </a:path>
                <a:path w="2917825" h="548004">
                  <a:moveTo>
                    <a:pt x="2855976" y="540816"/>
                  </a:moveTo>
                  <a:lnTo>
                    <a:pt x="2855976" y="530351"/>
                  </a:lnTo>
                  <a:lnTo>
                    <a:pt x="2847594" y="533399"/>
                  </a:lnTo>
                  <a:lnTo>
                    <a:pt x="2847594" y="544200"/>
                  </a:lnTo>
                  <a:lnTo>
                    <a:pt x="2855976" y="540816"/>
                  </a:lnTo>
                  <a:close/>
                </a:path>
                <a:path w="2917825" h="548004">
                  <a:moveTo>
                    <a:pt x="2855976" y="17872"/>
                  </a:moveTo>
                  <a:lnTo>
                    <a:pt x="2855976" y="17525"/>
                  </a:lnTo>
                  <a:lnTo>
                    <a:pt x="2855214" y="17525"/>
                  </a:lnTo>
                  <a:lnTo>
                    <a:pt x="2855976" y="17872"/>
                  </a:lnTo>
                  <a:close/>
                </a:path>
                <a:path w="2917825" h="548004">
                  <a:moveTo>
                    <a:pt x="2863596" y="537740"/>
                  </a:moveTo>
                  <a:lnTo>
                    <a:pt x="2863596" y="526541"/>
                  </a:lnTo>
                  <a:lnTo>
                    <a:pt x="2855214" y="530351"/>
                  </a:lnTo>
                  <a:lnTo>
                    <a:pt x="2855976" y="530351"/>
                  </a:lnTo>
                  <a:lnTo>
                    <a:pt x="2855976" y="540816"/>
                  </a:lnTo>
                  <a:lnTo>
                    <a:pt x="2863596" y="537740"/>
                  </a:lnTo>
                  <a:close/>
                </a:path>
                <a:path w="2917825" h="548004">
                  <a:moveTo>
                    <a:pt x="2863596" y="21793"/>
                  </a:moveTo>
                  <a:lnTo>
                    <a:pt x="2863596" y="21335"/>
                  </a:lnTo>
                  <a:lnTo>
                    <a:pt x="2862834" y="21335"/>
                  </a:lnTo>
                  <a:lnTo>
                    <a:pt x="2863596" y="21793"/>
                  </a:lnTo>
                  <a:close/>
                </a:path>
                <a:path w="2917825" h="548004">
                  <a:moveTo>
                    <a:pt x="2870454" y="521969"/>
                  </a:moveTo>
                  <a:lnTo>
                    <a:pt x="2862834" y="526541"/>
                  </a:lnTo>
                  <a:lnTo>
                    <a:pt x="2863596" y="526541"/>
                  </a:lnTo>
                  <a:lnTo>
                    <a:pt x="2863596" y="537740"/>
                  </a:lnTo>
                  <a:lnTo>
                    <a:pt x="2869692" y="535279"/>
                  </a:lnTo>
                  <a:lnTo>
                    <a:pt x="2869692" y="522731"/>
                  </a:lnTo>
                  <a:lnTo>
                    <a:pt x="2870454" y="521969"/>
                  </a:lnTo>
                  <a:close/>
                </a:path>
                <a:path w="2917825" h="548004">
                  <a:moveTo>
                    <a:pt x="2870454" y="25907"/>
                  </a:moveTo>
                  <a:lnTo>
                    <a:pt x="2869692" y="25145"/>
                  </a:lnTo>
                  <a:lnTo>
                    <a:pt x="2869692" y="25450"/>
                  </a:lnTo>
                  <a:lnTo>
                    <a:pt x="2870454" y="25907"/>
                  </a:lnTo>
                  <a:close/>
                </a:path>
                <a:path w="2917825" h="548004">
                  <a:moveTo>
                    <a:pt x="2882646" y="525360"/>
                  </a:moveTo>
                  <a:lnTo>
                    <a:pt x="2882646" y="512063"/>
                  </a:lnTo>
                  <a:lnTo>
                    <a:pt x="2876550" y="517397"/>
                  </a:lnTo>
                  <a:lnTo>
                    <a:pt x="2869692" y="522731"/>
                  </a:lnTo>
                  <a:lnTo>
                    <a:pt x="2869692" y="535279"/>
                  </a:lnTo>
                  <a:lnTo>
                    <a:pt x="2870892" y="534794"/>
                  </a:lnTo>
                  <a:lnTo>
                    <a:pt x="2882646" y="525360"/>
                  </a:lnTo>
                  <a:close/>
                </a:path>
                <a:path w="2917825" h="548004">
                  <a:moveTo>
                    <a:pt x="2882646" y="36575"/>
                  </a:moveTo>
                  <a:lnTo>
                    <a:pt x="2882646" y="35813"/>
                  </a:lnTo>
                  <a:lnTo>
                    <a:pt x="2881884" y="35813"/>
                  </a:lnTo>
                  <a:lnTo>
                    <a:pt x="2882646" y="36575"/>
                  </a:lnTo>
                  <a:close/>
                </a:path>
                <a:path w="2917825" h="548004">
                  <a:moveTo>
                    <a:pt x="2887980" y="521079"/>
                  </a:moveTo>
                  <a:lnTo>
                    <a:pt x="2887980" y="505967"/>
                  </a:lnTo>
                  <a:lnTo>
                    <a:pt x="2881884" y="512063"/>
                  </a:lnTo>
                  <a:lnTo>
                    <a:pt x="2882646" y="512063"/>
                  </a:lnTo>
                  <a:lnTo>
                    <a:pt x="2882646" y="525360"/>
                  </a:lnTo>
                  <a:lnTo>
                    <a:pt x="2887980" y="521079"/>
                  </a:lnTo>
                  <a:close/>
                </a:path>
                <a:path w="2917825" h="548004">
                  <a:moveTo>
                    <a:pt x="2887980" y="42127"/>
                  </a:moveTo>
                  <a:lnTo>
                    <a:pt x="2887980" y="41909"/>
                  </a:lnTo>
                  <a:lnTo>
                    <a:pt x="2887217" y="41147"/>
                  </a:lnTo>
                  <a:lnTo>
                    <a:pt x="2887980" y="42127"/>
                  </a:lnTo>
                  <a:close/>
                </a:path>
                <a:path w="2917825" h="548004">
                  <a:moveTo>
                    <a:pt x="2897124" y="511206"/>
                  </a:moveTo>
                  <a:lnTo>
                    <a:pt x="2897124" y="492251"/>
                  </a:lnTo>
                  <a:lnTo>
                    <a:pt x="2892552" y="499871"/>
                  </a:lnTo>
                  <a:lnTo>
                    <a:pt x="2887217" y="506730"/>
                  </a:lnTo>
                  <a:lnTo>
                    <a:pt x="2887980" y="505967"/>
                  </a:lnTo>
                  <a:lnTo>
                    <a:pt x="2887980" y="521079"/>
                  </a:lnTo>
                  <a:lnTo>
                    <a:pt x="2893628" y="516545"/>
                  </a:lnTo>
                  <a:lnTo>
                    <a:pt x="2897124" y="511206"/>
                  </a:lnTo>
                  <a:close/>
                </a:path>
                <a:path w="2917825" h="548004">
                  <a:moveTo>
                    <a:pt x="2897124" y="56387"/>
                  </a:moveTo>
                  <a:lnTo>
                    <a:pt x="2897124" y="55625"/>
                  </a:lnTo>
                  <a:lnTo>
                    <a:pt x="2896362" y="54863"/>
                  </a:lnTo>
                  <a:lnTo>
                    <a:pt x="2897124" y="56387"/>
                  </a:lnTo>
                  <a:close/>
                </a:path>
                <a:path w="2917825" h="548004">
                  <a:moveTo>
                    <a:pt x="2907030" y="496078"/>
                  </a:moveTo>
                  <a:lnTo>
                    <a:pt x="2907030" y="452627"/>
                  </a:lnTo>
                  <a:lnTo>
                    <a:pt x="2906268" y="461771"/>
                  </a:lnTo>
                  <a:lnTo>
                    <a:pt x="2906268" y="461009"/>
                  </a:lnTo>
                  <a:lnTo>
                    <a:pt x="2905506" y="470153"/>
                  </a:lnTo>
                  <a:lnTo>
                    <a:pt x="2905506" y="469391"/>
                  </a:lnTo>
                  <a:lnTo>
                    <a:pt x="2903220" y="477773"/>
                  </a:lnTo>
                  <a:lnTo>
                    <a:pt x="2900172" y="485393"/>
                  </a:lnTo>
                  <a:lnTo>
                    <a:pt x="2896362" y="493013"/>
                  </a:lnTo>
                  <a:lnTo>
                    <a:pt x="2897124" y="492251"/>
                  </a:lnTo>
                  <a:lnTo>
                    <a:pt x="2897124" y="511206"/>
                  </a:lnTo>
                  <a:lnTo>
                    <a:pt x="2907030" y="496078"/>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4830550" y="3464750"/>
              <a:ext cx="5678838" cy="898460"/>
            </a:xfrm>
            <a:prstGeom prst="rect">
              <a:avLst/>
            </a:prstGeom>
          </p:spPr>
        </p:pic>
        <p:sp>
          <p:nvSpPr>
            <p:cNvPr id="15" name="object 15"/>
            <p:cNvSpPr/>
            <p:nvPr/>
          </p:nvSpPr>
          <p:spPr>
            <a:xfrm>
              <a:off x="1936127" y="3467861"/>
              <a:ext cx="2901315" cy="886460"/>
            </a:xfrm>
            <a:custGeom>
              <a:avLst/>
              <a:gdLst/>
              <a:ahLst/>
              <a:cxnLst/>
              <a:rect l="l" t="t" r="r" b="b"/>
              <a:pathLst>
                <a:path w="2901315" h="886460">
                  <a:moveTo>
                    <a:pt x="2900934" y="738377"/>
                  </a:moveTo>
                  <a:lnTo>
                    <a:pt x="2900934" y="147827"/>
                  </a:lnTo>
                  <a:lnTo>
                    <a:pt x="2893387" y="101144"/>
                  </a:lnTo>
                  <a:lnTo>
                    <a:pt x="2872380" y="60569"/>
                  </a:lnTo>
                  <a:lnTo>
                    <a:pt x="2840364" y="28553"/>
                  </a:lnTo>
                  <a:lnTo>
                    <a:pt x="2799789" y="7546"/>
                  </a:lnTo>
                  <a:lnTo>
                    <a:pt x="2753106" y="0"/>
                  </a:lnTo>
                  <a:lnTo>
                    <a:pt x="147066" y="0"/>
                  </a:lnTo>
                  <a:lnTo>
                    <a:pt x="100462" y="7546"/>
                  </a:lnTo>
                  <a:lnTo>
                    <a:pt x="60076" y="28553"/>
                  </a:lnTo>
                  <a:lnTo>
                    <a:pt x="28285" y="60569"/>
                  </a:lnTo>
                  <a:lnTo>
                    <a:pt x="7467" y="101144"/>
                  </a:lnTo>
                  <a:lnTo>
                    <a:pt x="0" y="147827"/>
                  </a:lnTo>
                  <a:lnTo>
                    <a:pt x="0" y="738377"/>
                  </a:lnTo>
                  <a:lnTo>
                    <a:pt x="7467" y="785061"/>
                  </a:lnTo>
                  <a:lnTo>
                    <a:pt x="28285" y="825636"/>
                  </a:lnTo>
                  <a:lnTo>
                    <a:pt x="60076" y="857652"/>
                  </a:lnTo>
                  <a:lnTo>
                    <a:pt x="100462" y="878659"/>
                  </a:lnTo>
                  <a:lnTo>
                    <a:pt x="147066" y="886205"/>
                  </a:lnTo>
                  <a:lnTo>
                    <a:pt x="2753106" y="886205"/>
                  </a:lnTo>
                  <a:lnTo>
                    <a:pt x="2799789" y="878659"/>
                  </a:lnTo>
                  <a:lnTo>
                    <a:pt x="2840364" y="857652"/>
                  </a:lnTo>
                  <a:lnTo>
                    <a:pt x="2872380" y="825636"/>
                  </a:lnTo>
                  <a:lnTo>
                    <a:pt x="2893387" y="785061"/>
                  </a:lnTo>
                  <a:lnTo>
                    <a:pt x="2900934" y="738377"/>
                  </a:lnTo>
                  <a:close/>
                </a:path>
              </a:pathLst>
            </a:custGeom>
            <a:solidFill>
              <a:srgbClr val="C5E0B4"/>
            </a:solidFill>
          </p:spPr>
          <p:txBody>
            <a:bodyPr wrap="square" lIns="0" tIns="0" rIns="0" bIns="0" rtlCol="0"/>
            <a:lstStyle/>
            <a:p>
              <a:endParaRPr/>
            </a:p>
          </p:txBody>
        </p:sp>
        <p:sp>
          <p:nvSpPr>
            <p:cNvPr id="16" name="object 16"/>
            <p:cNvSpPr/>
            <p:nvPr/>
          </p:nvSpPr>
          <p:spPr>
            <a:xfrm>
              <a:off x="1930031" y="3462527"/>
              <a:ext cx="2912745" cy="897255"/>
            </a:xfrm>
            <a:custGeom>
              <a:avLst/>
              <a:gdLst/>
              <a:ahLst/>
              <a:cxnLst/>
              <a:rect l="l" t="t" r="r" b="b"/>
              <a:pathLst>
                <a:path w="2912745" h="897254">
                  <a:moveTo>
                    <a:pt x="762" y="751332"/>
                  </a:moveTo>
                  <a:lnTo>
                    <a:pt x="761" y="144780"/>
                  </a:lnTo>
                  <a:lnTo>
                    <a:pt x="0" y="153162"/>
                  </a:lnTo>
                  <a:lnTo>
                    <a:pt x="0" y="743712"/>
                  </a:lnTo>
                  <a:lnTo>
                    <a:pt x="762" y="751332"/>
                  </a:lnTo>
                  <a:close/>
                </a:path>
                <a:path w="2912745" h="897254">
                  <a:moveTo>
                    <a:pt x="2912364" y="751331"/>
                  </a:moveTo>
                  <a:lnTo>
                    <a:pt x="2912364" y="144779"/>
                  </a:lnTo>
                  <a:lnTo>
                    <a:pt x="2911602" y="137159"/>
                  </a:lnTo>
                  <a:lnTo>
                    <a:pt x="2901188" y="94707"/>
                  </a:lnTo>
                  <a:lnTo>
                    <a:pt x="2879411" y="57799"/>
                  </a:lnTo>
                  <a:lnTo>
                    <a:pt x="2848438" y="28401"/>
                  </a:lnTo>
                  <a:lnTo>
                    <a:pt x="2810440" y="8479"/>
                  </a:lnTo>
                  <a:lnTo>
                    <a:pt x="2767584" y="0"/>
                  </a:lnTo>
                  <a:lnTo>
                    <a:pt x="153162" y="0"/>
                  </a:lnTo>
                  <a:lnTo>
                    <a:pt x="110123" y="6032"/>
                  </a:lnTo>
                  <a:lnTo>
                    <a:pt x="71054" y="24102"/>
                  </a:lnTo>
                  <a:lnTo>
                    <a:pt x="38417" y="52109"/>
                  </a:lnTo>
                  <a:lnTo>
                    <a:pt x="14674" y="87955"/>
                  </a:lnTo>
                  <a:lnTo>
                    <a:pt x="2285" y="129540"/>
                  </a:lnTo>
                  <a:lnTo>
                    <a:pt x="761" y="137160"/>
                  </a:lnTo>
                  <a:lnTo>
                    <a:pt x="762" y="758952"/>
                  </a:lnTo>
                  <a:lnTo>
                    <a:pt x="2286" y="767334"/>
                  </a:lnTo>
                  <a:lnTo>
                    <a:pt x="3048" y="774192"/>
                  </a:lnTo>
                  <a:lnTo>
                    <a:pt x="10700" y="799135"/>
                  </a:lnTo>
                  <a:lnTo>
                    <a:pt x="11430" y="800631"/>
                  </a:lnTo>
                  <a:lnTo>
                    <a:pt x="11430" y="145542"/>
                  </a:lnTo>
                  <a:lnTo>
                    <a:pt x="12191" y="138684"/>
                  </a:lnTo>
                  <a:lnTo>
                    <a:pt x="12954" y="131064"/>
                  </a:lnTo>
                  <a:lnTo>
                    <a:pt x="12954" y="131826"/>
                  </a:lnTo>
                  <a:lnTo>
                    <a:pt x="14477" y="124206"/>
                  </a:lnTo>
                  <a:lnTo>
                    <a:pt x="17525" y="110490"/>
                  </a:lnTo>
                  <a:lnTo>
                    <a:pt x="17525" y="111252"/>
                  </a:lnTo>
                  <a:lnTo>
                    <a:pt x="19811" y="104394"/>
                  </a:lnTo>
                  <a:lnTo>
                    <a:pt x="22859" y="97536"/>
                  </a:lnTo>
                  <a:lnTo>
                    <a:pt x="25145" y="91440"/>
                  </a:lnTo>
                  <a:lnTo>
                    <a:pt x="28193" y="86563"/>
                  </a:lnTo>
                  <a:lnTo>
                    <a:pt x="28193" y="85344"/>
                  </a:lnTo>
                  <a:lnTo>
                    <a:pt x="35813" y="73152"/>
                  </a:lnTo>
                  <a:lnTo>
                    <a:pt x="35813" y="73914"/>
                  </a:lnTo>
                  <a:lnTo>
                    <a:pt x="43433" y="63523"/>
                  </a:lnTo>
                  <a:lnTo>
                    <a:pt x="43433" y="62484"/>
                  </a:lnTo>
                  <a:lnTo>
                    <a:pt x="52577" y="53340"/>
                  </a:lnTo>
                  <a:lnTo>
                    <a:pt x="52577" y="52578"/>
                  </a:lnTo>
                  <a:lnTo>
                    <a:pt x="63245" y="43434"/>
                  </a:lnTo>
                  <a:lnTo>
                    <a:pt x="73913" y="35052"/>
                  </a:lnTo>
                  <a:lnTo>
                    <a:pt x="80009" y="31242"/>
                  </a:lnTo>
                  <a:lnTo>
                    <a:pt x="85343" y="28575"/>
                  </a:lnTo>
                  <a:lnTo>
                    <a:pt x="85343" y="28194"/>
                  </a:lnTo>
                  <a:lnTo>
                    <a:pt x="91439" y="25484"/>
                  </a:lnTo>
                  <a:lnTo>
                    <a:pt x="91439" y="25146"/>
                  </a:lnTo>
                  <a:lnTo>
                    <a:pt x="98297" y="22098"/>
                  </a:lnTo>
                  <a:lnTo>
                    <a:pt x="138684" y="11506"/>
                  </a:lnTo>
                  <a:lnTo>
                    <a:pt x="146304" y="11430"/>
                  </a:lnTo>
                  <a:lnTo>
                    <a:pt x="153162" y="10744"/>
                  </a:lnTo>
                  <a:lnTo>
                    <a:pt x="2759202" y="10667"/>
                  </a:lnTo>
                  <a:lnTo>
                    <a:pt x="2766822" y="11429"/>
                  </a:lnTo>
                  <a:lnTo>
                    <a:pt x="2774442" y="11506"/>
                  </a:lnTo>
                  <a:lnTo>
                    <a:pt x="2781300" y="12191"/>
                  </a:lnTo>
                  <a:lnTo>
                    <a:pt x="2795016" y="15239"/>
                  </a:lnTo>
                  <a:lnTo>
                    <a:pt x="2808732" y="19811"/>
                  </a:lnTo>
                  <a:lnTo>
                    <a:pt x="2808732" y="20065"/>
                  </a:lnTo>
                  <a:lnTo>
                    <a:pt x="2814828" y="22097"/>
                  </a:lnTo>
                  <a:lnTo>
                    <a:pt x="2833116" y="31241"/>
                  </a:lnTo>
                  <a:lnTo>
                    <a:pt x="2839212" y="35051"/>
                  </a:lnTo>
                  <a:lnTo>
                    <a:pt x="2839212" y="35610"/>
                  </a:lnTo>
                  <a:lnTo>
                    <a:pt x="2849880" y="43433"/>
                  </a:lnTo>
                  <a:lnTo>
                    <a:pt x="2859786" y="52577"/>
                  </a:lnTo>
                  <a:lnTo>
                    <a:pt x="2869692" y="62483"/>
                  </a:lnTo>
                  <a:lnTo>
                    <a:pt x="2869692" y="63523"/>
                  </a:lnTo>
                  <a:lnTo>
                    <a:pt x="2877312" y="73913"/>
                  </a:lnTo>
                  <a:lnTo>
                    <a:pt x="2877312" y="73151"/>
                  </a:lnTo>
                  <a:lnTo>
                    <a:pt x="2881122" y="79247"/>
                  </a:lnTo>
                  <a:lnTo>
                    <a:pt x="2884170" y="85343"/>
                  </a:lnTo>
                  <a:lnTo>
                    <a:pt x="2887980" y="91439"/>
                  </a:lnTo>
                  <a:lnTo>
                    <a:pt x="2887980" y="92963"/>
                  </a:lnTo>
                  <a:lnTo>
                    <a:pt x="2890266" y="97535"/>
                  </a:lnTo>
                  <a:lnTo>
                    <a:pt x="2893314" y="104393"/>
                  </a:lnTo>
                  <a:lnTo>
                    <a:pt x="2895600" y="111251"/>
                  </a:lnTo>
                  <a:lnTo>
                    <a:pt x="2895600" y="112775"/>
                  </a:lnTo>
                  <a:lnTo>
                    <a:pt x="2897124" y="117347"/>
                  </a:lnTo>
                  <a:lnTo>
                    <a:pt x="2898648" y="124205"/>
                  </a:lnTo>
                  <a:lnTo>
                    <a:pt x="2900172" y="131825"/>
                  </a:lnTo>
                  <a:lnTo>
                    <a:pt x="2900172" y="131063"/>
                  </a:lnTo>
                  <a:lnTo>
                    <a:pt x="2900934" y="138683"/>
                  </a:lnTo>
                  <a:lnTo>
                    <a:pt x="2901696" y="145541"/>
                  </a:lnTo>
                  <a:lnTo>
                    <a:pt x="2901696" y="798924"/>
                  </a:lnTo>
                  <a:lnTo>
                    <a:pt x="2903873" y="794719"/>
                  </a:lnTo>
                  <a:lnTo>
                    <a:pt x="2912364" y="751331"/>
                  </a:lnTo>
                  <a:close/>
                </a:path>
                <a:path w="2912745" h="897254">
                  <a:moveTo>
                    <a:pt x="28956" y="811530"/>
                  </a:moveTo>
                  <a:lnTo>
                    <a:pt x="25146" y="805434"/>
                  </a:lnTo>
                  <a:lnTo>
                    <a:pt x="22860" y="798576"/>
                  </a:lnTo>
                  <a:lnTo>
                    <a:pt x="22860" y="799338"/>
                  </a:lnTo>
                  <a:lnTo>
                    <a:pt x="19812" y="792480"/>
                  </a:lnTo>
                  <a:lnTo>
                    <a:pt x="17526" y="785622"/>
                  </a:lnTo>
                  <a:lnTo>
                    <a:pt x="17526" y="786384"/>
                  </a:lnTo>
                  <a:lnTo>
                    <a:pt x="16002" y="778764"/>
                  </a:lnTo>
                  <a:lnTo>
                    <a:pt x="16002" y="779526"/>
                  </a:lnTo>
                  <a:lnTo>
                    <a:pt x="14478" y="771906"/>
                  </a:lnTo>
                  <a:lnTo>
                    <a:pt x="14478" y="772668"/>
                  </a:lnTo>
                  <a:lnTo>
                    <a:pt x="12954" y="765048"/>
                  </a:lnTo>
                  <a:lnTo>
                    <a:pt x="12192" y="758190"/>
                  </a:lnTo>
                  <a:lnTo>
                    <a:pt x="11430" y="750570"/>
                  </a:lnTo>
                  <a:lnTo>
                    <a:pt x="11430" y="800631"/>
                  </a:lnTo>
                  <a:lnTo>
                    <a:pt x="22164" y="822636"/>
                  </a:lnTo>
                  <a:lnTo>
                    <a:pt x="28194" y="831017"/>
                  </a:lnTo>
                  <a:lnTo>
                    <a:pt x="28194" y="811530"/>
                  </a:lnTo>
                  <a:lnTo>
                    <a:pt x="28956" y="811530"/>
                  </a:lnTo>
                  <a:close/>
                </a:path>
                <a:path w="2912745" h="897254">
                  <a:moveTo>
                    <a:pt x="28955" y="85344"/>
                  </a:moveTo>
                  <a:lnTo>
                    <a:pt x="28193" y="85344"/>
                  </a:lnTo>
                  <a:lnTo>
                    <a:pt x="28193" y="86563"/>
                  </a:lnTo>
                  <a:lnTo>
                    <a:pt x="28955" y="85344"/>
                  </a:lnTo>
                  <a:close/>
                </a:path>
                <a:path w="2912745" h="897254">
                  <a:moveTo>
                    <a:pt x="44196" y="834390"/>
                  </a:moveTo>
                  <a:lnTo>
                    <a:pt x="35814" y="822960"/>
                  </a:lnTo>
                  <a:lnTo>
                    <a:pt x="32004" y="816863"/>
                  </a:lnTo>
                  <a:lnTo>
                    <a:pt x="32004" y="817626"/>
                  </a:lnTo>
                  <a:lnTo>
                    <a:pt x="28194" y="811530"/>
                  </a:lnTo>
                  <a:lnTo>
                    <a:pt x="28194" y="831017"/>
                  </a:lnTo>
                  <a:lnTo>
                    <a:pt x="37405" y="843822"/>
                  </a:lnTo>
                  <a:lnTo>
                    <a:pt x="43434" y="849538"/>
                  </a:lnTo>
                  <a:lnTo>
                    <a:pt x="43434" y="833628"/>
                  </a:lnTo>
                  <a:lnTo>
                    <a:pt x="44196" y="834390"/>
                  </a:lnTo>
                  <a:close/>
                </a:path>
                <a:path w="2912745" h="897254">
                  <a:moveTo>
                    <a:pt x="44195" y="62484"/>
                  </a:moveTo>
                  <a:lnTo>
                    <a:pt x="43433" y="62484"/>
                  </a:lnTo>
                  <a:lnTo>
                    <a:pt x="43433" y="63523"/>
                  </a:lnTo>
                  <a:lnTo>
                    <a:pt x="44195" y="62484"/>
                  </a:lnTo>
                  <a:close/>
                </a:path>
                <a:path w="2912745" h="897254">
                  <a:moveTo>
                    <a:pt x="53340" y="844296"/>
                  </a:moveTo>
                  <a:lnTo>
                    <a:pt x="43434" y="833628"/>
                  </a:lnTo>
                  <a:lnTo>
                    <a:pt x="43434" y="849538"/>
                  </a:lnTo>
                  <a:lnTo>
                    <a:pt x="52578" y="858209"/>
                  </a:lnTo>
                  <a:lnTo>
                    <a:pt x="52578" y="844296"/>
                  </a:lnTo>
                  <a:lnTo>
                    <a:pt x="53340" y="844296"/>
                  </a:lnTo>
                  <a:close/>
                </a:path>
                <a:path w="2912745" h="897254">
                  <a:moveTo>
                    <a:pt x="53339" y="52578"/>
                  </a:moveTo>
                  <a:lnTo>
                    <a:pt x="52577" y="52578"/>
                  </a:lnTo>
                  <a:lnTo>
                    <a:pt x="52577" y="53340"/>
                  </a:lnTo>
                  <a:lnTo>
                    <a:pt x="53339" y="52578"/>
                  </a:lnTo>
                  <a:close/>
                </a:path>
                <a:path w="2912745" h="897254">
                  <a:moveTo>
                    <a:pt x="86106" y="868680"/>
                  </a:moveTo>
                  <a:lnTo>
                    <a:pt x="80010" y="864869"/>
                  </a:lnTo>
                  <a:lnTo>
                    <a:pt x="80010" y="865632"/>
                  </a:lnTo>
                  <a:lnTo>
                    <a:pt x="73914" y="861060"/>
                  </a:lnTo>
                  <a:lnTo>
                    <a:pt x="73914" y="861822"/>
                  </a:lnTo>
                  <a:lnTo>
                    <a:pt x="63246" y="853440"/>
                  </a:lnTo>
                  <a:lnTo>
                    <a:pt x="52578" y="844296"/>
                  </a:lnTo>
                  <a:lnTo>
                    <a:pt x="52578" y="858209"/>
                  </a:lnTo>
                  <a:lnTo>
                    <a:pt x="56388" y="861822"/>
                  </a:lnTo>
                  <a:lnTo>
                    <a:pt x="67818" y="870966"/>
                  </a:lnTo>
                  <a:lnTo>
                    <a:pt x="73914" y="874776"/>
                  </a:lnTo>
                  <a:lnTo>
                    <a:pt x="85344" y="880612"/>
                  </a:lnTo>
                  <a:lnTo>
                    <a:pt x="85344" y="868680"/>
                  </a:lnTo>
                  <a:lnTo>
                    <a:pt x="86106" y="868680"/>
                  </a:lnTo>
                  <a:close/>
                </a:path>
                <a:path w="2912745" h="897254">
                  <a:moveTo>
                    <a:pt x="86105" y="28194"/>
                  </a:moveTo>
                  <a:lnTo>
                    <a:pt x="85343" y="28194"/>
                  </a:lnTo>
                  <a:lnTo>
                    <a:pt x="85343" y="28575"/>
                  </a:lnTo>
                  <a:lnTo>
                    <a:pt x="86105" y="28194"/>
                  </a:lnTo>
                  <a:close/>
                </a:path>
                <a:path w="2912745" h="897254">
                  <a:moveTo>
                    <a:pt x="92202" y="871728"/>
                  </a:moveTo>
                  <a:lnTo>
                    <a:pt x="85344" y="868680"/>
                  </a:lnTo>
                  <a:lnTo>
                    <a:pt x="85344" y="880612"/>
                  </a:lnTo>
                  <a:lnTo>
                    <a:pt x="91440" y="883724"/>
                  </a:lnTo>
                  <a:lnTo>
                    <a:pt x="91440" y="871728"/>
                  </a:lnTo>
                  <a:lnTo>
                    <a:pt x="92202" y="871728"/>
                  </a:lnTo>
                  <a:close/>
                </a:path>
                <a:path w="2912745" h="897254">
                  <a:moveTo>
                    <a:pt x="92201" y="25146"/>
                  </a:moveTo>
                  <a:lnTo>
                    <a:pt x="91439" y="25146"/>
                  </a:lnTo>
                  <a:lnTo>
                    <a:pt x="91439" y="25484"/>
                  </a:lnTo>
                  <a:lnTo>
                    <a:pt x="92201" y="25146"/>
                  </a:lnTo>
                  <a:close/>
                </a:path>
                <a:path w="2912745" h="897254">
                  <a:moveTo>
                    <a:pt x="2774442" y="896188"/>
                  </a:moveTo>
                  <a:lnTo>
                    <a:pt x="2774442" y="884682"/>
                  </a:lnTo>
                  <a:lnTo>
                    <a:pt x="2767584" y="885367"/>
                  </a:lnTo>
                  <a:lnTo>
                    <a:pt x="146304" y="885444"/>
                  </a:lnTo>
                  <a:lnTo>
                    <a:pt x="138684" y="884682"/>
                  </a:lnTo>
                  <a:lnTo>
                    <a:pt x="131826" y="883919"/>
                  </a:lnTo>
                  <a:lnTo>
                    <a:pt x="91440" y="871728"/>
                  </a:lnTo>
                  <a:lnTo>
                    <a:pt x="91440" y="883724"/>
                  </a:lnTo>
                  <a:lnTo>
                    <a:pt x="92463" y="884247"/>
                  </a:lnTo>
                  <a:lnTo>
                    <a:pt x="112047" y="891292"/>
                  </a:lnTo>
                  <a:lnTo>
                    <a:pt x="132376" y="895603"/>
                  </a:lnTo>
                  <a:lnTo>
                    <a:pt x="153162" y="896874"/>
                  </a:lnTo>
                  <a:lnTo>
                    <a:pt x="2767584" y="896873"/>
                  </a:lnTo>
                  <a:lnTo>
                    <a:pt x="2774442" y="896188"/>
                  </a:lnTo>
                  <a:close/>
                </a:path>
                <a:path w="2912745" h="897254">
                  <a:moveTo>
                    <a:pt x="139446" y="11430"/>
                  </a:moveTo>
                  <a:lnTo>
                    <a:pt x="138684" y="11430"/>
                  </a:lnTo>
                  <a:lnTo>
                    <a:pt x="139446" y="11430"/>
                  </a:lnTo>
                  <a:close/>
                </a:path>
                <a:path w="2912745" h="897254">
                  <a:moveTo>
                    <a:pt x="139446" y="884682"/>
                  </a:moveTo>
                  <a:lnTo>
                    <a:pt x="138684" y="884605"/>
                  </a:lnTo>
                  <a:lnTo>
                    <a:pt x="139446" y="884682"/>
                  </a:lnTo>
                  <a:close/>
                </a:path>
                <a:path w="2912745" h="897254">
                  <a:moveTo>
                    <a:pt x="153923" y="10668"/>
                  </a:moveTo>
                  <a:lnTo>
                    <a:pt x="153162" y="10668"/>
                  </a:lnTo>
                  <a:lnTo>
                    <a:pt x="153923" y="10668"/>
                  </a:lnTo>
                  <a:close/>
                </a:path>
                <a:path w="2912745" h="897254">
                  <a:moveTo>
                    <a:pt x="2774442" y="11506"/>
                  </a:moveTo>
                  <a:lnTo>
                    <a:pt x="2773680" y="11429"/>
                  </a:lnTo>
                  <a:lnTo>
                    <a:pt x="2774442" y="11506"/>
                  </a:lnTo>
                  <a:close/>
                </a:path>
                <a:path w="2912745" h="897254">
                  <a:moveTo>
                    <a:pt x="2808732" y="887718"/>
                  </a:moveTo>
                  <a:lnTo>
                    <a:pt x="2808732" y="877061"/>
                  </a:lnTo>
                  <a:lnTo>
                    <a:pt x="2795016" y="881633"/>
                  </a:lnTo>
                  <a:lnTo>
                    <a:pt x="2788158" y="883157"/>
                  </a:lnTo>
                  <a:lnTo>
                    <a:pt x="2781300" y="883919"/>
                  </a:lnTo>
                  <a:lnTo>
                    <a:pt x="2773680" y="884682"/>
                  </a:lnTo>
                  <a:lnTo>
                    <a:pt x="2774442" y="884682"/>
                  </a:lnTo>
                  <a:lnTo>
                    <a:pt x="2774442" y="896188"/>
                  </a:lnTo>
                  <a:lnTo>
                    <a:pt x="2775204" y="896111"/>
                  </a:lnTo>
                  <a:lnTo>
                    <a:pt x="2808732" y="887718"/>
                  </a:lnTo>
                  <a:close/>
                </a:path>
                <a:path w="2912745" h="897254">
                  <a:moveTo>
                    <a:pt x="2808732" y="20065"/>
                  </a:moveTo>
                  <a:lnTo>
                    <a:pt x="2808732" y="19811"/>
                  </a:lnTo>
                  <a:lnTo>
                    <a:pt x="2807970" y="19811"/>
                  </a:lnTo>
                  <a:lnTo>
                    <a:pt x="2808732" y="20065"/>
                  </a:lnTo>
                  <a:close/>
                </a:path>
                <a:path w="2912745" h="897254">
                  <a:moveTo>
                    <a:pt x="2839212" y="861059"/>
                  </a:moveTo>
                  <a:lnTo>
                    <a:pt x="2833116" y="865632"/>
                  </a:lnTo>
                  <a:lnTo>
                    <a:pt x="2833116" y="864869"/>
                  </a:lnTo>
                  <a:lnTo>
                    <a:pt x="2827020" y="868679"/>
                  </a:lnTo>
                  <a:lnTo>
                    <a:pt x="2814828" y="874776"/>
                  </a:lnTo>
                  <a:lnTo>
                    <a:pt x="2807970" y="877061"/>
                  </a:lnTo>
                  <a:lnTo>
                    <a:pt x="2808732" y="877061"/>
                  </a:lnTo>
                  <a:lnTo>
                    <a:pt x="2808732" y="887718"/>
                  </a:lnTo>
                  <a:lnTo>
                    <a:pt x="2818069" y="885380"/>
                  </a:lnTo>
                  <a:lnTo>
                    <a:pt x="2838450" y="873374"/>
                  </a:lnTo>
                  <a:lnTo>
                    <a:pt x="2838450" y="861821"/>
                  </a:lnTo>
                  <a:lnTo>
                    <a:pt x="2839212" y="861059"/>
                  </a:lnTo>
                  <a:close/>
                </a:path>
                <a:path w="2912745" h="897254">
                  <a:moveTo>
                    <a:pt x="2839212" y="35610"/>
                  </a:moveTo>
                  <a:lnTo>
                    <a:pt x="2839212" y="35051"/>
                  </a:lnTo>
                  <a:lnTo>
                    <a:pt x="2838450" y="35051"/>
                  </a:lnTo>
                  <a:lnTo>
                    <a:pt x="2839212" y="35610"/>
                  </a:lnTo>
                  <a:close/>
                </a:path>
                <a:path w="2912745" h="897254">
                  <a:moveTo>
                    <a:pt x="2869692" y="848080"/>
                  </a:moveTo>
                  <a:lnTo>
                    <a:pt x="2869692" y="833627"/>
                  </a:lnTo>
                  <a:lnTo>
                    <a:pt x="2859786" y="844295"/>
                  </a:lnTo>
                  <a:lnTo>
                    <a:pt x="2849880" y="853439"/>
                  </a:lnTo>
                  <a:lnTo>
                    <a:pt x="2838450" y="861821"/>
                  </a:lnTo>
                  <a:lnTo>
                    <a:pt x="2838450" y="873374"/>
                  </a:lnTo>
                  <a:lnTo>
                    <a:pt x="2854972" y="863640"/>
                  </a:lnTo>
                  <a:lnTo>
                    <a:pt x="2869692" y="848080"/>
                  </a:lnTo>
                  <a:close/>
                </a:path>
                <a:path w="2912745" h="897254">
                  <a:moveTo>
                    <a:pt x="2869692" y="63523"/>
                  </a:moveTo>
                  <a:lnTo>
                    <a:pt x="2869692" y="62483"/>
                  </a:lnTo>
                  <a:lnTo>
                    <a:pt x="2868930" y="62483"/>
                  </a:lnTo>
                  <a:lnTo>
                    <a:pt x="2869692" y="63523"/>
                  </a:lnTo>
                  <a:close/>
                </a:path>
                <a:path w="2912745" h="897254">
                  <a:moveTo>
                    <a:pt x="2887980" y="825408"/>
                  </a:moveTo>
                  <a:lnTo>
                    <a:pt x="2887980" y="805433"/>
                  </a:lnTo>
                  <a:lnTo>
                    <a:pt x="2884158" y="811553"/>
                  </a:lnTo>
                  <a:lnTo>
                    <a:pt x="2881122" y="817626"/>
                  </a:lnTo>
                  <a:lnTo>
                    <a:pt x="2881122" y="816863"/>
                  </a:lnTo>
                  <a:lnTo>
                    <a:pt x="2877312" y="822959"/>
                  </a:lnTo>
                  <a:lnTo>
                    <a:pt x="2868930" y="834389"/>
                  </a:lnTo>
                  <a:lnTo>
                    <a:pt x="2869692" y="833627"/>
                  </a:lnTo>
                  <a:lnTo>
                    <a:pt x="2869692" y="848080"/>
                  </a:lnTo>
                  <a:lnTo>
                    <a:pt x="2884170" y="832765"/>
                  </a:lnTo>
                  <a:lnTo>
                    <a:pt x="2887980" y="825408"/>
                  </a:lnTo>
                  <a:close/>
                </a:path>
                <a:path w="2912745" h="897254">
                  <a:moveTo>
                    <a:pt x="2887980" y="92963"/>
                  </a:moveTo>
                  <a:lnTo>
                    <a:pt x="2887980" y="91439"/>
                  </a:lnTo>
                  <a:lnTo>
                    <a:pt x="2887218" y="91439"/>
                  </a:lnTo>
                  <a:lnTo>
                    <a:pt x="2887980" y="92963"/>
                  </a:lnTo>
                  <a:close/>
                </a:path>
                <a:path w="2912745" h="897254">
                  <a:moveTo>
                    <a:pt x="2895600" y="810695"/>
                  </a:moveTo>
                  <a:lnTo>
                    <a:pt x="2895600" y="785621"/>
                  </a:lnTo>
                  <a:lnTo>
                    <a:pt x="2893314" y="792479"/>
                  </a:lnTo>
                  <a:lnTo>
                    <a:pt x="2890266" y="799337"/>
                  </a:lnTo>
                  <a:lnTo>
                    <a:pt x="2890266" y="798575"/>
                  </a:lnTo>
                  <a:lnTo>
                    <a:pt x="2887218" y="805433"/>
                  </a:lnTo>
                  <a:lnTo>
                    <a:pt x="2887980" y="805433"/>
                  </a:lnTo>
                  <a:lnTo>
                    <a:pt x="2887980" y="825408"/>
                  </a:lnTo>
                  <a:lnTo>
                    <a:pt x="2895600" y="810695"/>
                  </a:lnTo>
                  <a:close/>
                </a:path>
                <a:path w="2912745" h="897254">
                  <a:moveTo>
                    <a:pt x="2895600" y="112775"/>
                  </a:moveTo>
                  <a:lnTo>
                    <a:pt x="2895600" y="111251"/>
                  </a:lnTo>
                  <a:lnTo>
                    <a:pt x="2894838" y="110489"/>
                  </a:lnTo>
                  <a:lnTo>
                    <a:pt x="2895600" y="112775"/>
                  </a:lnTo>
                  <a:close/>
                </a:path>
                <a:path w="2912745" h="897254">
                  <a:moveTo>
                    <a:pt x="2901696" y="798924"/>
                  </a:moveTo>
                  <a:lnTo>
                    <a:pt x="2901696" y="750569"/>
                  </a:lnTo>
                  <a:lnTo>
                    <a:pt x="2900934" y="758189"/>
                  </a:lnTo>
                  <a:lnTo>
                    <a:pt x="2900172" y="765047"/>
                  </a:lnTo>
                  <a:lnTo>
                    <a:pt x="2898648" y="772667"/>
                  </a:lnTo>
                  <a:lnTo>
                    <a:pt x="2898648" y="771905"/>
                  </a:lnTo>
                  <a:lnTo>
                    <a:pt x="2897124" y="779525"/>
                  </a:lnTo>
                  <a:lnTo>
                    <a:pt x="2897124" y="778763"/>
                  </a:lnTo>
                  <a:lnTo>
                    <a:pt x="2894838" y="786383"/>
                  </a:lnTo>
                  <a:lnTo>
                    <a:pt x="2895600" y="785621"/>
                  </a:lnTo>
                  <a:lnTo>
                    <a:pt x="2895600" y="810695"/>
                  </a:lnTo>
                  <a:lnTo>
                    <a:pt x="2901696" y="798924"/>
                  </a:lnTo>
                  <a:close/>
                </a:path>
              </a:pathLst>
            </a:custGeom>
            <a:solidFill>
              <a:srgbClr val="FFFFFF"/>
            </a:solidFill>
          </p:spPr>
          <p:txBody>
            <a:bodyPr wrap="square" lIns="0" tIns="0" rIns="0" bIns="0" rtlCol="0"/>
            <a:lstStyle/>
            <a:p>
              <a:endParaRPr/>
            </a:p>
          </p:txBody>
        </p:sp>
        <p:pic>
          <p:nvPicPr>
            <p:cNvPr id="17" name="object 17"/>
            <p:cNvPicPr/>
            <p:nvPr/>
          </p:nvPicPr>
          <p:blipFill>
            <a:blip r:embed="rId6" cstate="print"/>
            <a:stretch>
              <a:fillRect/>
            </a:stretch>
          </p:blipFill>
          <p:spPr>
            <a:xfrm>
              <a:off x="4839278" y="4487358"/>
              <a:ext cx="5681956" cy="848927"/>
            </a:xfrm>
            <a:prstGeom prst="rect">
              <a:avLst/>
            </a:prstGeom>
          </p:spPr>
        </p:pic>
        <p:sp>
          <p:nvSpPr>
            <p:cNvPr id="18" name="object 18"/>
            <p:cNvSpPr/>
            <p:nvPr/>
          </p:nvSpPr>
          <p:spPr>
            <a:xfrm>
              <a:off x="1944509" y="4491227"/>
              <a:ext cx="2907030" cy="835660"/>
            </a:xfrm>
            <a:custGeom>
              <a:avLst/>
              <a:gdLst/>
              <a:ahLst/>
              <a:cxnLst/>
              <a:rect l="l" t="t" r="r" b="b"/>
              <a:pathLst>
                <a:path w="2907029" h="835660">
                  <a:moveTo>
                    <a:pt x="2907030" y="695706"/>
                  </a:moveTo>
                  <a:lnTo>
                    <a:pt x="2907030" y="138684"/>
                  </a:lnTo>
                  <a:lnTo>
                    <a:pt x="2899915" y="94707"/>
                  </a:lnTo>
                  <a:lnTo>
                    <a:pt x="2880110" y="56619"/>
                  </a:lnTo>
                  <a:lnTo>
                    <a:pt x="2849916" y="26651"/>
                  </a:lnTo>
                  <a:lnTo>
                    <a:pt x="2811639" y="7034"/>
                  </a:lnTo>
                  <a:lnTo>
                    <a:pt x="2767584" y="0"/>
                  </a:lnTo>
                  <a:lnTo>
                    <a:pt x="139446" y="0"/>
                  </a:lnTo>
                  <a:lnTo>
                    <a:pt x="95390" y="7034"/>
                  </a:lnTo>
                  <a:lnTo>
                    <a:pt x="57113" y="26651"/>
                  </a:lnTo>
                  <a:lnTo>
                    <a:pt x="26919" y="56619"/>
                  </a:lnTo>
                  <a:lnTo>
                    <a:pt x="7114" y="94707"/>
                  </a:lnTo>
                  <a:lnTo>
                    <a:pt x="0" y="138684"/>
                  </a:lnTo>
                  <a:lnTo>
                    <a:pt x="0" y="695706"/>
                  </a:lnTo>
                  <a:lnTo>
                    <a:pt x="7114" y="739761"/>
                  </a:lnTo>
                  <a:lnTo>
                    <a:pt x="26919" y="778038"/>
                  </a:lnTo>
                  <a:lnTo>
                    <a:pt x="57113" y="808232"/>
                  </a:lnTo>
                  <a:lnTo>
                    <a:pt x="95390" y="828037"/>
                  </a:lnTo>
                  <a:lnTo>
                    <a:pt x="139446" y="835152"/>
                  </a:lnTo>
                  <a:lnTo>
                    <a:pt x="2767584" y="835152"/>
                  </a:lnTo>
                  <a:lnTo>
                    <a:pt x="2811639" y="828037"/>
                  </a:lnTo>
                  <a:lnTo>
                    <a:pt x="2849916" y="808232"/>
                  </a:lnTo>
                  <a:lnTo>
                    <a:pt x="2880110" y="778038"/>
                  </a:lnTo>
                  <a:lnTo>
                    <a:pt x="2899915" y="739761"/>
                  </a:lnTo>
                  <a:lnTo>
                    <a:pt x="2907030" y="695706"/>
                  </a:lnTo>
                  <a:close/>
                </a:path>
              </a:pathLst>
            </a:custGeom>
            <a:solidFill>
              <a:srgbClr val="C5E0B4"/>
            </a:solidFill>
          </p:spPr>
          <p:txBody>
            <a:bodyPr wrap="square" lIns="0" tIns="0" rIns="0" bIns="0" rtlCol="0"/>
            <a:lstStyle/>
            <a:p>
              <a:endParaRPr/>
            </a:p>
          </p:txBody>
        </p:sp>
        <p:sp>
          <p:nvSpPr>
            <p:cNvPr id="19" name="object 19"/>
            <p:cNvSpPr/>
            <p:nvPr/>
          </p:nvSpPr>
          <p:spPr>
            <a:xfrm>
              <a:off x="1939175" y="4485131"/>
              <a:ext cx="2917825" cy="847090"/>
            </a:xfrm>
            <a:custGeom>
              <a:avLst/>
              <a:gdLst/>
              <a:ahLst/>
              <a:cxnLst/>
              <a:rect l="l" t="t" r="r" b="b"/>
              <a:pathLst>
                <a:path w="2917825" h="847089">
                  <a:moveTo>
                    <a:pt x="2917698" y="709422"/>
                  </a:moveTo>
                  <a:lnTo>
                    <a:pt x="2917698" y="137922"/>
                  </a:lnTo>
                  <a:lnTo>
                    <a:pt x="2916936" y="130302"/>
                  </a:lnTo>
                  <a:lnTo>
                    <a:pt x="2902588" y="81095"/>
                  </a:lnTo>
                  <a:lnTo>
                    <a:pt x="2872454" y="40285"/>
                  </a:lnTo>
                  <a:lnTo>
                    <a:pt x="2830460" y="12099"/>
                  </a:lnTo>
                  <a:lnTo>
                    <a:pt x="2780538" y="762"/>
                  </a:lnTo>
                  <a:lnTo>
                    <a:pt x="2772918" y="0"/>
                  </a:lnTo>
                  <a:lnTo>
                    <a:pt x="144780" y="0"/>
                  </a:lnTo>
                  <a:lnTo>
                    <a:pt x="93871" y="9469"/>
                  </a:lnTo>
                  <a:lnTo>
                    <a:pt x="50653" y="35047"/>
                  </a:lnTo>
                  <a:lnTo>
                    <a:pt x="18685" y="73771"/>
                  </a:lnTo>
                  <a:lnTo>
                    <a:pt x="1523" y="122682"/>
                  </a:lnTo>
                  <a:lnTo>
                    <a:pt x="0" y="137922"/>
                  </a:lnTo>
                  <a:lnTo>
                    <a:pt x="0" y="709422"/>
                  </a:lnTo>
                  <a:lnTo>
                    <a:pt x="762" y="716280"/>
                  </a:lnTo>
                  <a:lnTo>
                    <a:pt x="1524" y="723900"/>
                  </a:lnTo>
                  <a:lnTo>
                    <a:pt x="3048" y="730758"/>
                  </a:lnTo>
                  <a:lnTo>
                    <a:pt x="9728" y="754444"/>
                  </a:lnTo>
                  <a:lnTo>
                    <a:pt x="10668" y="756334"/>
                  </a:lnTo>
                  <a:lnTo>
                    <a:pt x="10668" y="145542"/>
                  </a:lnTo>
                  <a:lnTo>
                    <a:pt x="11430" y="137922"/>
                  </a:lnTo>
                  <a:lnTo>
                    <a:pt x="11429" y="131826"/>
                  </a:lnTo>
                  <a:lnTo>
                    <a:pt x="12954" y="124968"/>
                  </a:lnTo>
                  <a:lnTo>
                    <a:pt x="13715" y="118110"/>
                  </a:lnTo>
                  <a:lnTo>
                    <a:pt x="15239" y="111252"/>
                  </a:lnTo>
                  <a:lnTo>
                    <a:pt x="15239" y="112014"/>
                  </a:lnTo>
                  <a:lnTo>
                    <a:pt x="16763" y="105156"/>
                  </a:lnTo>
                  <a:lnTo>
                    <a:pt x="21336" y="92964"/>
                  </a:lnTo>
                  <a:lnTo>
                    <a:pt x="24383" y="86868"/>
                  </a:lnTo>
                  <a:lnTo>
                    <a:pt x="24383" y="87630"/>
                  </a:lnTo>
                  <a:lnTo>
                    <a:pt x="26669" y="83058"/>
                  </a:lnTo>
                  <a:lnTo>
                    <a:pt x="26669" y="81534"/>
                  </a:lnTo>
                  <a:lnTo>
                    <a:pt x="33527" y="71247"/>
                  </a:lnTo>
                  <a:lnTo>
                    <a:pt x="33527" y="70866"/>
                  </a:lnTo>
                  <a:lnTo>
                    <a:pt x="41148" y="61167"/>
                  </a:lnTo>
                  <a:lnTo>
                    <a:pt x="41148" y="60198"/>
                  </a:lnTo>
                  <a:lnTo>
                    <a:pt x="50291" y="50292"/>
                  </a:lnTo>
                  <a:lnTo>
                    <a:pt x="50291" y="51054"/>
                  </a:lnTo>
                  <a:lnTo>
                    <a:pt x="59435" y="42613"/>
                  </a:lnTo>
                  <a:lnTo>
                    <a:pt x="59435" y="41910"/>
                  </a:lnTo>
                  <a:lnTo>
                    <a:pt x="70103" y="34290"/>
                  </a:lnTo>
                  <a:lnTo>
                    <a:pt x="80772" y="27889"/>
                  </a:lnTo>
                  <a:lnTo>
                    <a:pt x="80772" y="27432"/>
                  </a:lnTo>
                  <a:lnTo>
                    <a:pt x="86867" y="24384"/>
                  </a:lnTo>
                  <a:lnTo>
                    <a:pt x="92201" y="22383"/>
                  </a:lnTo>
                  <a:lnTo>
                    <a:pt x="92201" y="22098"/>
                  </a:lnTo>
                  <a:lnTo>
                    <a:pt x="98297" y="20066"/>
                  </a:lnTo>
                  <a:lnTo>
                    <a:pt x="98297" y="19812"/>
                  </a:lnTo>
                  <a:lnTo>
                    <a:pt x="105155" y="17526"/>
                  </a:lnTo>
                  <a:lnTo>
                    <a:pt x="111252" y="15240"/>
                  </a:lnTo>
                  <a:lnTo>
                    <a:pt x="111252" y="16002"/>
                  </a:lnTo>
                  <a:lnTo>
                    <a:pt x="118110" y="13716"/>
                  </a:lnTo>
                  <a:lnTo>
                    <a:pt x="118110" y="14308"/>
                  </a:lnTo>
                  <a:lnTo>
                    <a:pt x="124205" y="12954"/>
                  </a:lnTo>
                  <a:lnTo>
                    <a:pt x="137922" y="11430"/>
                  </a:lnTo>
                  <a:lnTo>
                    <a:pt x="2780538" y="11514"/>
                  </a:lnTo>
                  <a:lnTo>
                    <a:pt x="2793492" y="12954"/>
                  </a:lnTo>
                  <a:lnTo>
                    <a:pt x="2793492" y="13123"/>
                  </a:lnTo>
                  <a:lnTo>
                    <a:pt x="2799588" y="14478"/>
                  </a:lnTo>
                  <a:lnTo>
                    <a:pt x="2799588" y="13716"/>
                  </a:lnTo>
                  <a:lnTo>
                    <a:pt x="2806446" y="16002"/>
                  </a:lnTo>
                  <a:lnTo>
                    <a:pt x="2806446" y="15240"/>
                  </a:lnTo>
                  <a:lnTo>
                    <a:pt x="2830830" y="24384"/>
                  </a:lnTo>
                  <a:lnTo>
                    <a:pt x="2836926" y="27432"/>
                  </a:lnTo>
                  <a:lnTo>
                    <a:pt x="2836926" y="27889"/>
                  </a:lnTo>
                  <a:lnTo>
                    <a:pt x="2847594" y="34290"/>
                  </a:lnTo>
                  <a:lnTo>
                    <a:pt x="2858262" y="41910"/>
                  </a:lnTo>
                  <a:lnTo>
                    <a:pt x="2858262" y="42613"/>
                  </a:lnTo>
                  <a:lnTo>
                    <a:pt x="2867406" y="51054"/>
                  </a:lnTo>
                  <a:lnTo>
                    <a:pt x="2867406" y="50292"/>
                  </a:lnTo>
                  <a:lnTo>
                    <a:pt x="2875788" y="60198"/>
                  </a:lnTo>
                  <a:lnTo>
                    <a:pt x="2884170" y="70866"/>
                  </a:lnTo>
                  <a:lnTo>
                    <a:pt x="2884170" y="71374"/>
                  </a:lnTo>
                  <a:lnTo>
                    <a:pt x="2890266" y="81534"/>
                  </a:lnTo>
                  <a:lnTo>
                    <a:pt x="2893314" y="87630"/>
                  </a:lnTo>
                  <a:lnTo>
                    <a:pt x="2893314" y="86868"/>
                  </a:lnTo>
                  <a:lnTo>
                    <a:pt x="2896362" y="92964"/>
                  </a:lnTo>
                  <a:lnTo>
                    <a:pt x="2896362" y="94488"/>
                  </a:lnTo>
                  <a:lnTo>
                    <a:pt x="2898648" y="99060"/>
                  </a:lnTo>
                  <a:lnTo>
                    <a:pt x="2900172" y="105156"/>
                  </a:lnTo>
                  <a:lnTo>
                    <a:pt x="2902458" y="112014"/>
                  </a:lnTo>
                  <a:lnTo>
                    <a:pt x="2902458" y="111252"/>
                  </a:lnTo>
                  <a:lnTo>
                    <a:pt x="2903982" y="118110"/>
                  </a:lnTo>
                  <a:lnTo>
                    <a:pt x="2905506" y="131826"/>
                  </a:lnTo>
                  <a:lnTo>
                    <a:pt x="2905506" y="131064"/>
                  </a:lnTo>
                  <a:lnTo>
                    <a:pt x="2906268" y="138684"/>
                  </a:lnTo>
                  <a:lnTo>
                    <a:pt x="2906268" y="756021"/>
                  </a:lnTo>
                  <a:lnTo>
                    <a:pt x="2917698" y="709422"/>
                  </a:lnTo>
                  <a:close/>
                </a:path>
                <a:path w="2917825" h="847089">
                  <a:moveTo>
                    <a:pt x="27432" y="765810"/>
                  </a:moveTo>
                  <a:lnTo>
                    <a:pt x="21336" y="753618"/>
                  </a:lnTo>
                  <a:lnTo>
                    <a:pt x="16764" y="741426"/>
                  </a:lnTo>
                  <a:lnTo>
                    <a:pt x="15240" y="735330"/>
                  </a:lnTo>
                  <a:lnTo>
                    <a:pt x="13716" y="728472"/>
                  </a:lnTo>
                  <a:lnTo>
                    <a:pt x="13716" y="729234"/>
                  </a:lnTo>
                  <a:lnTo>
                    <a:pt x="12954" y="722376"/>
                  </a:lnTo>
                  <a:lnTo>
                    <a:pt x="11430" y="715518"/>
                  </a:lnTo>
                  <a:lnTo>
                    <a:pt x="11430" y="708660"/>
                  </a:lnTo>
                  <a:lnTo>
                    <a:pt x="10668" y="701802"/>
                  </a:lnTo>
                  <a:lnTo>
                    <a:pt x="10668" y="756334"/>
                  </a:lnTo>
                  <a:lnTo>
                    <a:pt x="20674" y="776458"/>
                  </a:lnTo>
                  <a:lnTo>
                    <a:pt x="26670" y="784690"/>
                  </a:lnTo>
                  <a:lnTo>
                    <a:pt x="26670" y="765048"/>
                  </a:lnTo>
                  <a:lnTo>
                    <a:pt x="27432" y="765810"/>
                  </a:lnTo>
                  <a:close/>
                </a:path>
                <a:path w="2917825" h="847089">
                  <a:moveTo>
                    <a:pt x="27431" y="81534"/>
                  </a:moveTo>
                  <a:lnTo>
                    <a:pt x="26669" y="81534"/>
                  </a:lnTo>
                  <a:lnTo>
                    <a:pt x="26669" y="83058"/>
                  </a:lnTo>
                  <a:lnTo>
                    <a:pt x="27431" y="81534"/>
                  </a:lnTo>
                  <a:close/>
                </a:path>
                <a:path w="2917825" h="847089">
                  <a:moveTo>
                    <a:pt x="34290" y="776478"/>
                  </a:moveTo>
                  <a:lnTo>
                    <a:pt x="26670" y="765048"/>
                  </a:lnTo>
                  <a:lnTo>
                    <a:pt x="26670" y="784690"/>
                  </a:lnTo>
                  <a:lnTo>
                    <a:pt x="33528" y="794106"/>
                  </a:lnTo>
                  <a:lnTo>
                    <a:pt x="33528" y="776478"/>
                  </a:lnTo>
                  <a:lnTo>
                    <a:pt x="34290" y="776478"/>
                  </a:lnTo>
                  <a:close/>
                </a:path>
                <a:path w="2917825" h="847089">
                  <a:moveTo>
                    <a:pt x="34290" y="70104"/>
                  </a:moveTo>
                  <a:lnTo>
                    <a:pt x="33527" y="70866"/>
                  </a:lnTo>
                  <a:lnTo>
                    <a:pt x="33527" y="71247"/>
                  </a:lnTo>
                  <a:lnTo>
                    <a:pt x="34290" y="70104"/>
                  </a:lnTo>
                  <a:close/>
                </a:path>
                <a:path w="2917825" h="847089">
                  <a:moveTo>
                    <a:pt x="41910" y="787146"/>
                  </a:moveTo>
                  <a:lnTo>
                    <a:pt x="33528" y="776478"/>
                  </a:lnTo>
                  <a:lnTo>
                    <a:pt x="33528" y="794106"/>
                  </a:lnTo>
                  <a:lnTo>
                    <a:pt x="35189" y="796387"/>
                  </a:lnTo>
                  <a:lnTo>
                    <a:pt x="41148" y="802359"/>
                  </a:lnTo>
                  <a:lnTo>
                    <a:pt x="41148" y="786384"/>
                  </a:lnTo>
                  <a:lnTo>
                    <a:pt x="41910" y="787146"/>
                  </a:lnTo>
                  <a:close/>
                </a:path>
                <a:path w="2917825" h="847089">
                  <a:moveTo>
                    <a:pt x="41909" y="60198"/>
                  </a:moveTo>
                  <a:lnTo>
                    <a:pt x="41148" y="60198"/>
                  </a:lnTo>
                  <a:lnTo>
                    <a:pt x="41148" y="61167"/>
                  </a:lnTo>
                  <a:lnTo>
                    <a:pt x="41909" y="60198"/>
                  </a:lnTo>
                  <a:close/>
                </a:path>
                <a:path w="2917825" h="847089">
                  <a:moveTo>
                    <a:pt x="60198" y="819404"/>
                  </a:moveTo>
                  <a:lnTo>
                    <a:pt x="60198" y="805434"/>
                  </a:lnTo>
                  <a:lnTo>
                    <a:pt x="50292" y="796290"/>
                  </a:lnTo>
                  <a:lnTo>
                    <a:pt x="41148" y="786384"/>
                  </a:lnTo>
                  <a:lnTo>
                    <a:pt x="41148" y="802359"/>
                  </a:lnTo>
                  <a:lnTo>
                    <a:pt x="52578" y="813816"/>
                  </a:lnTo>
                  <a:lnTo>
                    <a:pt x="60198" y="819404"/>
                  </a:lnTo>
                  <a:close/>
                </a:path>
                <a:path w="2917825" h="847089">
                  <a:moveTo>
                    <a:pt x="60197" y="41910"/>
                  </a:moveTo>
                  <a:lnTo>
                    <a:pt x="59435" y="41910"/>
                  </a:lnTo>
                  <a:lnTo>
                    <a:pt x="59435" y="42613"/>
                  </a:lnTo>
                  <a:lnTo>
                    <a:pt x="60197" y="41910"/>
                  </a:lnTo>
                  <a:close/>
                </a:path>
                <a:path w="2917825" h="847089">
                  <a:moveTo>
                    <a:pt x="81534" y="819150"/>
                  </a:moveTo>
                  <a:lnTo>
                    <a:pt x="70104" y="812292"/>
                  </a:lnTo>
                  <a:lnTo>
                    <a:pt x="70104" y="813054"/>
                  </a:lnTo>
                  <a:lnTo>
                    <a:pt x="59436" y="804672"/>
                  </a:lnTo>
                  <a:lnTo>
                    <a:pt x="60198" y="805434"/>
                  </a:lnTo>
                  <a:lnTo>
                    <a:pt x="60198" y="819404"/>
                  </a:lnTo>
                  <a:lnTo>
                    <a:pt x="64008" y="822198"/>
                  </a:lnTo>
                  <a:lnTo>
                    <a:pt x="75438" y="829056"/>
                  </a:lnTo>
                  <a:lnTo>
                    <a:pt x="80772" y="831414"/>
                  </a:lnTo>
                  <a:lnTo>
                    <a:pt x="80772" y="819150"/>
                  </a:lnTo>
                  <a:lnTo>
                    <a:pt x="81534" y="819150"/>
                  </a:lnTo>
                  <a:close/>
                </a:path>
                <a:path w="2917825" h="847089">
                  <a:moveTo>
                    <a:pt x="81533" y="27432"/>
                  </a:moveTo>
                  <a:lnTo>
                    <a:pt x="80772" y="27432"/>
                  </a:lnTo>
                  <a:lnTo>
                    <a:pt x="80772" y="27889"/>
                  </a:lnTo>
                  <a:lnTo>
                    <a:pt x="81533" y="27432"/>
                  </a:lnTo>
                  <a:close/>
                </a:path>
                <a:path w="2917825" h="847089">
                  <a:moveTo>
                    <a:pt x="99060" y="827532"/>
                  </a:moveTo>
                  <a:lnTo>
                    <a:pt x="92202" y="825246"/>
                  </a:lnTo>
                  <a:lnTo>
                    <a:pt x="92202" y="824865"/>
                  </a:lnTo>
                  <a:lnTo>
                    <a:pt x="80772" y="819150"/>
                  </a:lnTo>
                  <a:lnTo>
                    <a:pt x="80772" y="831414"/>
                  </a:lnTo>
                  <a:lnTo>
                    <a:pt x="91996" y="836378"/>
                  </a:lnTo>
                  <a:lnTo>
                    <a:pt x="92202" y="836446"/>
                  </a:lnTo>
                  <a:lnTo>
                    <a:pt x="92202" y="825246"/>
                  </a:lnTo>
                  <a:lnTo>
                    <a:pt x="92964" y="825246"/>
                  </a:lnTo>
                  <a:lnTo>
                    <a:pt x="92964" y="836699"/>
                  </a:lnTo>
                  <a:lnTo>
                    <a:pt x="98298" y="838465"/>
                  </a:lnTo>
                  <a:lnTo>
                    <a:pt x="98298" y="827532"/>
                  </a:lnTo>
                  <a:lnTo>
                    <a:pt x="99060" y="827532"/>
                  </a:lnTo>
                  <a:close/>
                </a:path>
                <a:path w="2917825" h="847089">
                  <a:moveTo>
                    <a:pt x="92963" y="22098"/>
                  </a:moveTo>
                  <a:lnTo>
                    <a:pt x="92201" y="22098"/>
                  </a:lnTo>
                  <a:lnTo>
                    <a:pt x="92201" y="22383"/>
                  </a:lnTo>
                  <a:lnTo>
                    <a:pt x="92963" y="22098"/>
                  </a:lnTo>
                  <a:close/>
                </a:path>
                <a:path w="2917825" h="847089">
                  <a:moveTo>
                    <a:pt x="99059" y="19812"/>
                  </a:moveTo>
                  <a:lnTo>
                    <a:pt x="98297" y="19812"/>
                  </a:lnTo>
                  <a:lnTo>
                    <a:pt x="98297" y="20066"/>
                  </a:lnTo>
                  <a:lnTo>
                    <a:pt x="99059" y="19812"/>
                  </a:lnTo>
                  <a:close/>
                </a:path>
                <a:path w="2917825" h="847089">
                  <a:moveTo>
                    <a:pt x="118110" y="832866"/>
                  </a:moveTo>
                  <a:lnTo>
                    <a:pt x="111252" y="831342"/>
                  </a:lnTo>
                  <a:lnTo>
                    <a:pt x="105156" y="829056"/>
                  </a:lnTo>
                  <a:lnTo>
                    <a:pt x="105156" y="829818"/>
                  </a:lnTo>
                  <a:lnTo>
                    <a:pt x="98298" y="827532"/>
                  </a:lnTo>
                  <a:lnTo>
                    <a:pt x="98298" y="838465"/>
                  </a:lnTo>
                  <a:lnTo>
                    <a:pt x="109075" y="842033"/>
                  </a:lnTo>
                  <a:lnTo>
                    <a:pt x="117348" y="843701"/>
                  </a:lnTo>
                  <a:lnTo>
                    <a:pt x="117348" y="832866"/>
                  </a:lnTo>
                  <a:lnTo>
                    <a:pt x="118110" y="832866"/>
                  </a:lnTo>
                  <a:close/>
                </a:path>
                <a:path w="2917825" h="847089">
                  <a:moveTo>
                    <a:pt x="118110" y="14308"/>
                  </a:moveTo>
                  <a:lnTo>
                    <a:pt x="118110" y="13716"/>
                  </a:lnTo>
                  <a:lnTo>
                    <a:pt x="117348" y="14478"/>
                  </a:lnTo>
                  <a:lnTo>
                    <a:pt x="118110" y="14308"/>
                  </a:lnTo>
                  <a:close/>
                </a:path>
                <a:path w="2917825" h="847089">
                  <a:moveTo>
                    <a:pt x="2793492" y="844067"/>
                  </a:moveTo>
                  <a:lnTo>
                    <a:pt x="2793492" y="833628"/>
                  </a:lnTo>
                  <a:lnTo>
                    <a:pt x="2786634" y="835152"/>
                  </a:lnTo>
                  <a:lnTo>
                    <a:pt x="2786634" y="834390"/>
                  </a:lnTo>
                  <a:lnTo>
                    <a:pt x="2780538" y="835067"/>
                  </a:lnTo>
                  <a:lnTo>
                    <a:pt x="137922" y="835152"/>
                  </a:lnTo>
                  <a:lnTo>
                    <a:pt x="131064" y="834390"/>
                  </a:lnTo>
                  <a:lnTo>
                    <a:pt x="131064" y="835152"/>
                  </a:lnTo>
                  <a:lnTo>
                    <a:pt x="124206" y="833628"/>
                  </a:lnTo>
                  <a:lnTo>
                    <a:pt x="117348" y="832866"/>
                  </a:lnTo>
                  <a:lnTo>
                    <a:pt x="117348" y="843701"/>
                  </a:lnTo>
                  <a:lnTo>
                    <a:pt x="126671" y="845581"/>
                  </a:lnTo>
                  <a:lnTo>
                    <a:pt x="144780" y="846582"/>
                  </a:lnTo>
                  <a:lnTo>
                    <a:pt x="2780538" y="846582"/>
                  </a:lnTo>
                  <a:lnTo>
                    <a:pt x="2787396" y="845820"/>
                  </a:lnTo>
                  <a:lnTo>
                    <a:pt x="2793492" y="844067"/>
                  </a:lnTo>
                  <a:close/>
                </a:path>
                <a:path w="2917825" h="847089">
                  <a:moveTo>
                    <a:pt x="2793492" y="13123"/>
                  </a:moveTo>
                  <a:lnTo>
                    <a:pt x="2793492" y="12954"/>
                  </a:lnTo>
                  <a:lnTo>
                    <a:pt x="2792730" y="12954"/>
                  </a:lnTo>
                  <a:lnTo>
                    <a:pt x="2793492" y="13123"/>
                  </a:lnTo>
                  <a:close/>
                </a:path>
                <a:path w="2917825" h="847089">
                  <a:moveTo>
                    <a:pt x="2806446" y="840344"/>
                  </a:moveTo>
                  <a:lnTo>
                    <a:pt x="2806446" y="831342"/>
                  </a:lnTo>
                  <a:lnTo>
                    <a:pt x="2799588" y="832866"/>
                  </a:lnTo>
                  <a:lnTo>
                    <a:pt x="2792730" y="833628"/>
                  </a:lnTo>
                  <a:lnTo>
                    <a:pt x="2793492" y="833628"/>
                  </a:lnTo>
                  <a:lnTo>
                    <a:pt x="2793492" y="844067"/>
                  </a:lnTo>
                  <a:lnTo>
                    <a:pt x="2806446" y="840344"/>
                  </a:lnTo>
                  <a:close/>
                </a:path>
                <a:path w="2917825" h="847089">
                  <a:moveTo>
                    <a:pt x="2836926" y="831584"/>
                  </a:moveTo>
                  <a:lnTo>
                    <a:pt x="2836926" y="819150"/>
                  </a:lnTo>
                  <a:lnTo>
                    <a:pt x="2824734" y="825246"/>
                  </a:lnTo>
                  <a:lnTo>
                    <a:pt x="2812542" y="829818"/>
                  </a:lnTo>
                  <a:lnTo>
                    <a:pt x="2812542" y="829056"/>
                  </a:lnTo>
                  <a:lnTo>
                    <a:pt x="2805684" y="831342"/>
                  </a:lnTo>
                  <a:lnTo>
                    <a:pt x="2806446" y="831342"/>
                  </a:lnTo>
                  <a:lnTo>
                    <a:pt x="2806446" y="840344"/>
                  </a:lnTo>
                  <a:lnTo>
                    <a:pt x="2836926" y="831584"/>
                  </a:lnTo>
                  <a:close/>
                </a:path>
                <a:path w="2917825" h="847089">
                  <a:moveTo>
                    <a:pt x="2836926" y="27889"/>
                  </a:moveTo>
                  <a:lnTo>
                    <a:pt x="2836926" y="27432"/>
                  </a:lnTo>
                  <a:lnTo>
                    <a:pt x="2836164" y="27432"/>
                  </a:lnTo>
                  <a:lnTo>
                    <a:pt x="2836926" y="27889"/>
                  </a:lnTo>
                  <a:close/>
                </a:path>
                <a:path w="2917825" h="847089">
                  <a:moveTo>
                    <a:pt x="2858262" y="804672"/>
                  </a:moveTo>
                  <a:lnTo>
                    <a:pt x="2847594" y="813054"/>
                  </a:lnTo>
                  <a:lnTo>
                    <a:pt x="2847594" y="812292"/>
                  </a:lnTo>
                  <a:lnTo>
                    <a:pt x="2836164" y="819150"/>
                  </a:lnTo>
                  <a:lnTo>
                    <a:pt x="2836926" y="819150"/>
                  </a:lnTo>
                  <a:lnTo>
                    <a:pt x="2836926" y="831584"/>
                  </a:lnTo>
                  <a:lnTo>
                    <a:pt x="2837382" y="831453"/>
                  </a:lnTo>
                  <a:lnTo>
                    <a:pt x="2857500" y="816550"/>
                  </a:lnTo>
                  <a:lnTo>
                    <a:pt x="2857500" y="805434"/>
                  </a:lnTo>
                  <a:lnTo>
                    <a:pt x="2858262" y="804672"/>
                  </a:lnTo>
                  <a:close/>
                </a:path>
                <a:path w="2917825" h="847089">
                  <a:moveTo>
                    <a:pt x="2858262" y="42613"/>
                  </a:moveTo>
                  <a:lnTo>
                    <a:pt x="2858262" y="41910"/>
                  </a:lnTo>
                  <a:lnTo>
                    <a:pt x="2857500" y="41910"/>
                  </a:lnTo>
                  <a:lnTo>
                    <a:pt x="2858262" y="42613"/>
                  </a:lnTo>
                  <a:close/>
                </a:path>
                <a:path w="2917825" h="847089">
                  <a:moveTo>
                    <a:pt x="2884170" y="791767"/>
                  </a:moveTo>
                  <a:lnTo>
                    <a:pt x="2884170" y="776478"/>
                  </a:lnTo>
                  <a:lnTo>
                    <a:pt x="2875788" y="787146"/>
                  </a:lnTo>
                  <a:lnTo>
                    <a:pt x="2875788" y="786384"/>
                  </a:lnTo>
                  <a:lnTo>
                    <a:pt x="2867406" y="796290"/>
                  </a:lnTo>
                  <a:lnTo>
                    <a:pt x="2857500" y="805434"/>
                  </a:lnTo>
                  <a:lnTo>
                    <a:pt x="2857500" y="816550"/>
                  </a:lnTo>
                  <a:lnTo>
                    <a:pt x="2877631" y="801638"/>
                  </a:lnTo>
                  <a:lnTo>
                    <a:pt x="2884170" y="791767"/>
                  </a:lnTo>
                  <a:close/>
                </a:path>
                <a:path w="2917825" h="847089">
                  <a:moveTo>
                    <a:pt x="2884170" y="71374"/>
                  </a:moveTo>
                  <a:lnTo>
                    <a:pt x="2884170" y="70866"/>
                  </a:lnTo>
                  <a:lnTo>
                    <a:pt x="2883408" y="70104"/>
                  </a:lnTo>
                  <a:lnTo>
                    <a:pt x="2884170" y="71374"/>
                  </a:lnTo>
                  <a:close/>
                </a:path>
                <a:path w="2917825" h="847089">
                  <a:moveTo>
                    <a:pt x="2896362" y="773363"/>
                  </a:moveTo>
                  <a:lnTo>
                    <a:pt x="2896362" y="753618"/>
                  </a:lnTo>
                  <a:lnTo>
                    <a:pt x="2890266" y="765810"/>
                  </a:lnTo>
                  <a:lnTo>
                    <a:pt x="2890266" y="765048"/>
                  </a:lnTo>
                  <a:lnTo>
                    <a:pt x="2883408" y="776478"/>
                  </a:lnTo>
                  <a:lnTo>
                    <a:pt x="2884170" y="776478"/>
                  </a:lnTo>
                  <a:lnTo>
                    <a:pt x="2884170" y="791767"/>
                  </a:lnTo>
                  <a:lnTo>
                    <a:pt x="2896362" y="773363"/>
                  </a:lnTo>
                  <a:close/>
                </a:path>
                <a:path w="2917825" h="847089">
                  <a:moveTo>
                    <a:pt x="2896362" y="94488"/>
                  </a:moveTo>
                  <a:lnTo>
                    <a:pt x="2896362" y="92964"/>
                  </a:lnTo>
                  <a:lnTo>
                    <a:pt x="2895600" y="92964"/>
                  </a:lnTo>
                  <a:lnTo>
                    <a:pt x="2896362" y="94488"/>
                  </a:lnTo>
                  <a:close/>
                </a:path>
                <a:path w="2917825" h="847089">
                  <a:moveTo>
                    <a:pt x="2906268" y="756021"/>
                  </a:moveTo>
                  <a:lnTo>
                    <a:pt x="2906268" y="708660"/>
                  </a:lnTo>
                  <a:lnTo>
                    <a:pt x="2903982" y="729234"/>
                  </a:lnTo>
                  <a:lnTo>
                    <a:pt x="2903982" y="728472"/>
                  </a:lnTo>
                  <a:lnTo>
                    <a:pt x="2902458" y="735330"/>
                  </a:lnTo>
                  <a:lnTo>
                    <a:pt x="2900172" y="741426"/>
                  </a:lnTo>
                  <a:lnTo>
                    <a:pt x="2898648" y="747522"/>
                  </a:lnTo>
                  <a:lnTo>
                    <a:pt x="2895600" y="753618"/>
                  </a:lnTo>
                  <a:lnTo>
                    <a:pt x="2896362" y="753618"/>
                  </a:lnTo>
                  <a:lnTo>
                    <a:pt x="2896362" y="773363"/>
                  </a:lnTo>
                  <a:lnTo>
                    <a:pt x="2905337" y="759814"/>
                  </a:lnTo>
                  <a:lnTo>
                    <a:pt x="2906268" y="756021"/>
                  </a:lnTo>
                  <a:close/>
                </a:path>
              </a:pathLst>
            </a:custGeom>
            <a:solidFill>
              <a:srgbClr val="FFFFFF"/>
            </a:solidFill>
          </p:spPr>
          <p:txBody>
            <a:bodyPr wrap="square" lIns="0" tIns="0" rIns="0" bIns="0" rtlCol="0"/>
            <a:lstStyle/>
            <a:p>
              <a:endParaRPr/>
            </a:p>
          </p:txBody>
        </p:sp>
        <p:pic>
          <p:nvPicPr>
            <p:cNvPr id="20" name="object 20"/>
            <p:cNvPicPr/>
            <p:nvPr/>
          </p:nvPicPr>
          <p:blipFill>
            <a:blip r:embed="rId7" cstate="print"/>
            <a:stretch>
              <a:fillRect/>
            </a:stretch>
          </p:blipFill>
          <p:spPr>
            <a:xfrm>
              <a:off x="716140" y="4674107"/>
              <a:ext cx="881861" cy="728472"/>
            </a:xfrm>
            <a:prstGeom prst="rect">
              <a:avLst/>
            </a:prstGeom>
          </p:spPr>
        </p:pic>
      </p:grpSp>
      <p:grpSp>
        <p:nvGrpSpPr>
          <p:cNvPr id="21" name="object 21"/>
          <p:cNvGrpSpPr/>
          <p:nvPr/>
        </p:nvGrpSpPr>
        <p:grpSpPr>
          <a:xfrm>
            <a:off x="1914791" y="5471159"/>
            <a:ext cx="8594725" cy="849630"/>
            <a:chOff x="1914791" y="5471159"/>
            <a:chExt cx="8594725" cy="849630"/>
          </a:xfrm>
        </p:grpSpPr>
        <p:pic>
          <p:nvPicPr>
            <p:cNvPr id="22" name="object 22"/>
            <p:cNvPicPr/>
            <p:nvPr/>
          </p:nvPicPr>
          <p:blipFill>
            <a:blip r:embed="rId8" cstate="print"/>
            <a:stretch>
              <a:fillRect/>
            </a:stretch>
          </p:blipFill>
          <p:spPr>
            <a:xfrm>
              <a:off x="4822169" y="5472617"/>
              <a:ext cx="5687220" cy="848172"/>
            </a:xfrm>
            <a:prstGeom prst="rect">
              <a:avLst/>
            </a:prstGeom>
          </p:spPr>
        </p:pic>
        <p:sp>
          <p:nvSpPr>
            <p:cNvPr id="23" name="object 23"/>
            <p:cNvSpPr/>
            <p:nvPr/>
          </p:nvSpPr>
          <p:spPr>
            <a:xfrm>
              <a:off x="1920125" y="5477255"/>
              <a:ext cx="2906395" cy="835660"/>
            </a:xfrm>
            <a:custGeom>
              <a:avLst/>
              <a:gdLst/>
              <a:ahLst/>
              <a:cxnLst/>
              <a:rect l="l" t="t" r="r" b="b"/>
              <a:pathLst>
                <a:path w="2906395" h="835660">
                  <a:moveTo>
                    <a:pt x="2906268" y="695706"/>
                  </a:moveTo>
                  <a:lnTo>
                    <a:pt x="2906268" y="138684"/>
                  </a:lnTo>
                  <a:lnTo>
                    <a:pt x="2899233" y="94707"/>
                  </a:lnTo>
                  <a:lnTo>
                    <a:pt x="2879616" y="56619"/>
                  </a:lnTo>
                  <a:lnTo>
                    <a:pt x="2849648" y="26651"/>
                  </a:lnTo>
                  <a:lnTo>
                    <a:pt x="2811560" y="7034"/>
                  </a:lnTo>
                  <a:lnTo>
                    <a:pt x="2767584" y="0"/>
                  </a:lnTo>
                  <a:lnTo>
                    <a:pt x="139446" y="0"/>
                  </a:lnTo>
                  <a:lnTo>
                    <a:pt x="95390" y="7034"/>
                  </a:lnTo>
                  <a:lnTo>
                    <a:pt x="57113" y="26651"/>
                  </a:lnTo>
                  <a:lnTo>
                    <a:pt x="26919" y="56619"/>
                  </a:lnTo>
                  <a:lnTo>
                    <a:pt x="7114" y="94707"/>
                  </a:lnTo>
                  <a:lnTo>
                    <a:pt x="0" y="138684"/>
                  </a:lnTo>
                  <a:lnTo>
                    <a:pt x="0" y="695706"/>
                  </a:lnTo>
                  <a:lnTo>
                    <a:pt x="7114" y="739761"/>
                  </a:lnTo>
                  <a:lnTo>
                    <a:pt x="26919" y="778038"/>
                  </a:lnTo>
                  <a:lnTo>
                    <a:pt x="57113" y="808232"/>
                  </a:lnTo>
                  <a:lnTo>
                    <a:pt x="95390" y="828037"/>
                  </a:lnTo>
                  <a:lnTo>
                    <a:pt x="139446" y="835152"/>
                  </a:lnTo>
                  <a:lnTo>
                    <a:pt x="2767584" y="835152"/>
                  </a:lnTo>
                  <a:lnTo>
                    <a:pt x="2811560" y="828037"/>
                  </a:lnTo>
                  <a:lnTo>
                    <a:pt x="2849648" y="808232"/>
                  </a:lnTo>
                  <a:lnTo>
                    <a:pt x="2879616" y="778038"/>
                  </a:lnTo>
                  <a:lnTo>
                    <a:pt x="2899233" y="739761"/>
                  </a:lnTo>
                  <a:lnTo>
                    <a:pt x="2906268" y="695706"/>
                  </a:lnTo>
                  <a:close/>
                </a:path>
              </a:pathLst>
            </a:custGeom>
            <a:solidFill>
              <a:srgbClr val="C5E0B4"/>
            </a:solidFill>
          </p:spPr>
          <p:txBody>
            <a:bodyPr wrap="square" lIns="0" tIns="0" rIns="0" bIns="0" rtlCol="0"/>
            <a:lstStyle/>
            <a:p>
              <a:endParaRPr/>
            </a:p>
          </p:txBody>
        </p:sp>
        <p:sp>
          <p:nvSpPr>
            <p:cNvPr id="24" name="object 24"/>
            <p:cNvSpPr/>
            <p:nvPr/>
          </p:nvSpPr>
          <p:spPr>
            <a:xfrm>
              <a:off x="1914791" y="5471159"/>
              <a:ext cx="2917825" cy="847090"/>
            </a:xfrm>
            <a:custGeom>
              <a:avLst/>
              <a:gdLst/>
              <a:ahLst/>
              <a:cxnLst/>
              <a:rect l="l" t="t" r="r" b="b"/>
              <a:pathLst>
                <a:path w="2917825" h="847089">
                  <a:moveTo>
                    <a:pt x="2917698" y="709422"/>
                  </a:moveTo>
                  <a:lnTo>
                    <a:pt x="2917698" y="137922"/>
                  </a:lnTo>
                  <a:lnTo>
                    <a:pt x="2916936" y="130302"/>
                  </a:lnTo>
                  <a:lnTo>
                    <a:pt x="2902703" y="81280"/>
                  </a:lnTo>
                  <a:lnTo>
                    <a:pt x="2872397" y="40371"/>
                  </a:lnTo>
                  <a:lnTo>
                    <a:pt x="2830260" y="12042"/>
                  </a:lnTo>
                  <a:lnTo>
                    <a:pt x="2780538" y="762"/>
                  </a:lnTo>
                  <a:lnTo>
                    <a:pt x="2772918" y="0"/>
                  </a:lnTo>
                  <a:lnTo>
                    <a:pt x="144780" y="0"/>
                  </a:lnTo>
                  <a:lnTo>
                    <a:pt x="93696" y="9448"/>
                  </a:lnTo>
                  <a:lnTo>
                    <a:pt x="50568" y="34923"/>
                  </a:lnTo>
                  <a:lnTo>
                    <a:pt x="18732" y="73607"/>
                  </a:lnTo>
                  <a:lnTo>
                    <a:pt x="1523" y="122682"/>
                  </a:lnTo>
                  <a:lnTo>
                    <a:pt x="0" y="137922"/>
                  </a:lnTo>
                  <a:lnTo>
                    <a:pt x="0" y="709422"/>
                  </a:lnTo>
                  <a:lnTo>
                    <a:pt x="762" y="716280"/>
                  </a:lnTo>
                  <a:lnTo>
                    <a:pt x="1524" y="723900"/>
                  </a:lnTo>
                  <a:lnTo>
                    <a:pt x="3048" y="730758"/>
                  </a:lnTo>
                  <a:lnTo>
                    <a:pt x="9594" y="753979"/>
                  </a:lnTo>
                  <a:lnTo>
                    <a:pt x="10668" y="756156"/>
                  </a:lnTo>
                  <a:lnTo>
                    <a:pt x="10668" y="145542"/>
                  </a:lnTo>
                  <a:lnTo>
                    <a:pt x="11430" y="137922"/>
                  </a:lnTo>
                  <a:lnTo>
                    <a:pt x="11429" y="131826"/>
                  </a:lnTo>
                  <a:lnTo>
                    <a:pt x="12191" y="124206"/>
                  </a:lnTo>
                  <a:lnTo>
                    <a:pt x="12191" y="124968"/>
                  </a:lnTo>
                  <a:lnTo>
                    <a:pt x="15239" y="111252"/>
                  </a:lnTo>
                  <a:lnTo>
                    <a:pt x="15239" y="112014"/>
                  </a:lnTo>
                  <a:lnTo>
                    <a:pt x="16763" y="105156"/>
                  </a:lnTo>
                  <a:lnTo>
                    <a:pt x="21336" y="92964"/>
                  </a:lnTo>
                  <a:lnTo>
                    <a:pt x="24383" y="86868"/>
                  </a:lnTo>
                  <a:lnTo>
                    <a:pt x="24383" y="87630"/>
                  </a:lnTo>
                  <a:lnTo>
                    <a:pt x="26669" y="83058"/>
                  </a:lnTo>
                  <a:lnTo>
                    <a:pt x="26669" y="81534"/>
                  </a:lnTo>
                  <a:lnTo>
                    <a:pt x="33527" y="71247"/>
                  </a:lnTo>
                  <a:lnTo>
                    <a:pt x="33527" y="70866"/>
                  </a:lnTo>
                  <a:lnTo>
                    <a:pt x="41148" y="61167"/>
                  </a:lnTo>
                  <a:lnTo>
                    <a:pt x="41148" y="60198"/>
                  </a:lnTo>
                  <a:lnTo>
                    <a:pt x="50291" y="50292"/>
                  </a:lnTo>
                  <a:lnTo>
                    <a:pt x="50291" y="51054"/>
                  </a:lnTo>
                  <a:lnTo>
                    <a:pt x="59435" y="42613"/>
                  </a:lnTo>
                  <a:lnTo>
                    <a:pt x="59435" y="41910"/>
                  </a:lnTo>
                  <a:lnTo>
                    <a:pt x="69341" y="34834"/>
                  </a:lnTo>
                  <a:lnTo>
                    <a:pt x="69341" y="34290"/>
                  </a:lnTo>
                  <a:lnTo>
                    <a:pt x="80772" y="27860"/>
                  </a:lnTo>
                  <a:lnTo>
                    <a:pt x="80772" y="27432"/>
                  </a:lnTo>
                  <a:lnTo>
                    <a:pt x="86867" y="24384"/>
                  </a:lnTo>
                  <a:lnTo>
                    <a:pt x="92201" y="22383"/>
                  </a:lnTo>
                  <a:lnTo>
                    <a:pt x="92201" y="22098"/>
                  </a:lnTo>
                  <a:lnTo>
                    <a:pt x="98297" y="20066"/>
                  </a:lnTo>
                  <a:lnTo>
                    <a:pt x="98297" y="19812"/>
                  </a:lnTo>
                  <a:lnTo>
                    <a:pt x="104394" y="17780"/>
                  </a:lnTo>
                  <a:lnTo>
                    <a:pt x="104394" y="17526"/>
                  </a:lnTo>
                  <a:lnTo>
                    <a:pt x="111252" y="15240"/>
                  </a:lnTo>
                  <a:lnTo>
                    <a:pt x="111252" y="16002"/>
                  </a:lnTo>
                  <a:lnTo>
                    <a:pt x="118110" y="13716"/>
                  </a:lnTo>
                  <a:lnTo>
                    <a:pt x="118110" y="14308"/>
                  </a:lnTo>
                  <a:lnTo>
                    <a:pt x="124205" y="12954"/>
                  </a:lnTo>
                  <a:lnTo>
                    <a:pt x="137922" y="11430"/>
                  </a:lnTo>
                  <a:lnTo>
                    <a:pt x="2780538" y="11514"/>
                  </a:lnTo>
                  <a:lnTo>
                    <a:pt x="2793492" y="12954"/>
                  </a:lnTo>
                  <a:lnTo>
                    <a:pt x="2793492" y="13123"/>
                  </a:lnTo>
                  <a:lnTo>
                    <a:pt x="2799588" y="14478"/>
                  </a:lnTo>
                  <a:lnTo>
                    <a:pt x="2799588" y="13716"/>
                  </a:lnTo>
                  <a:lnTo>
                    <a:pt x="2805684" y="15748"/>
                  </a:lnTo>
                  <a:lnTo>
                    <a:pt x="2805684" y="15240"/>
                  </a:lnTo>
                  <a:lnTo>
                    <a:pt x="2812542" y="17526"/>
                  </a:lnTo>
                  <a:lnTo>
                    <a:pt x="2830830" y="24384"/>
                  </a:lnTo>
                  <a:lnTo>
                    <a:pt x="2836926" y="27432"/>
                  </a:lnTo>
                  <a:lnTo>
                    <a:pt x="2836926" y="27889"/>
                  </a:lnTo>
                  <a:lnTo>
                    <a:pt x="2847594" y="34290"/>
                  </a:lnTo>
                  <a:lnTo>
                    <a:pt x="2858262" y="41910"/>
                  </a:lnTo>
                  <a:lnTo>
                    <a:pt x="2858262" y="42613"/>
                  </a:lnTo>
                  <a:lnTo>
                    <a:pt x="2867406" y="51054"/>
                  </a:lnTo>
                  <a:lnTo>
                    <a:pt x="2867406" y="50292"/>
                  </a:lnTo>
                  <a:lnTo>
                    <a:pt x="2875788" y="60198"/>
                  </a:lnTo>
                  <a:lnTo>
                    <a:pt x="2883408" y="70866"/>
                  </a:lnTo>
                  <a:lnTo>
                    <a:pt x="2883408" y="70104"/>
                  </a:lnTo>
                  <a:lnTo>
                    <a:pt x="2890266" y="81534"/>
                  </a:lnTo>
                  <a:lnTo>
                    <a:pt x="2893314" y="87630"/>
                  </a:lnTo>
                  <a:lnTo>
                    <a:pt x="2893314" y="86868"/>
                  </a:lnTo>
                  <a:lnTo>
                    <a:pt x="2895600" y="92964"/>
                  </a:lnTo>
                  <a:lnTo>
                    <a:pt x="2898648" y="99060"/>
                  </a:lnTo>
                  <a:lnTo>
                    <a:pt x="2898648" y="101092"/>
                  </a:lnTo>
                  <a:lnTo>
                    <a:pt x="2900172" y="105156"/>
                  </a:lnTo>
                  <a:lnTo>
                    <a:pt x="2902458" y="112014"/>
                  </a:lnTo>
                  <a:lnTo>
                    <a:pt x="2902458" y="111252"/>
                  </a:lnTo>
                  <a:lnTo>
                    <a:pt x="2903982" y="118110"/>
                  </a:lnTo>
                  <a:lnTo>
                    <a:pt x="2904744" y="124968"/>
                  </a:lnTo>
                  <a:lnTo>
                    <a:pt x="2904744" y="124206"/>
                  </a:lnTo>
                  <a:lnTo>
                    <a:pt x="2905506" y="131826"/>
                  </a:lnTo>
                  <a:lnTo>
                    <a:pt x="2905506" y="131064"/>
                  </a:lnTo>
                  <a:lnTo>
                    <a:pt x="2906268" y="138684"/>
                  </a:lnTo>
                  <a:lnTo>
                    <a:pt x="2906268" y="755855"/>
                  </a:lnTo>
                  <a:lnTo>
                    <a:pt x="2917698" y="709422"/>
                  </a:lnTo>
                  <a:close/>
                </a:path>
                <a:path w="2917825" h="847089">
                  <a:moveTo>
                    <a:pt x="27432" y="765810"/>
                  </a:moveTo>
                  <a:lnTo>
                    <a:pt x="21336" y="753618"/>
                  </a:lnTo>
                  <a:lnTo>
                    <a:pt x="16764" y="741426"/>
                  </a:lnTo>
                  <a:lnTo>
                    <a:pt x="15240" y="735330"/>
                  </a:lnTo>
                  <a:lnTo>
                    <a:pt x="13716" y="728472"/>
                  </a:lnTo>
                  <a:lnTo>
                    <a:pt x="13716" y="729234"/>
                  </a:lnTo>
                  <a:lnTo>
                    <a:pt x="12192" y="722376"/>
                  </a:lnTo>
                  <a:lnTo>
                    <a:pt x="11430" y="715518"/>
                  </a:lnTo>
                  <a:lnTo>
                    <a:pt x="11430" y="708660"/>
                  </a:lnTo>
                  <a:lnTo>
                    <a:pt x="10668" y="701802"/>
                  </a:lnTo>
                  <a:lnTo>
                    <a:pt x="10668" y="756156"/>
                  </a:lnTo>
                  <a:lnTo>
                    <a:pt x="20745" y="776582"/>
                  </a:lnTo>
                  <a:lnTo>
                    <a:pt x="26670" y="784835"/>
                  </a:lnTo>
                  <a:lnTo>
                    <a:pt x="26670" y="765048"/>
                  </a:lnTo>
                  <a:lnTo>
                    <a:pt x="27432" y="765810"/>
                  </a:lnTo>
                  <a:close/>
                </a:path>
                <a:path w="2917825" h="847089">
                  <a:moveTo>
                    <a:pt x="27431" y="81534"/>
                  </a:moveTo>
                  <a:lnTo>
                    <a:pt x="26669" y="81534"/>
                  </a:lnTo>
                  <a:lnTo>
                    <a:pt x="26669" y="83058"/>
                  </a:lnTo>
                  <a:lnTo>
                    <a:pt x="27431" y="81534"/>
                  </a:lnTo>
                  <a:close/>
                </a:path>
                <a:path w="2917825" h="847089">
                  <a:moveTo>
                    <a:pt x="34290" y="776478"/>
                  </a:moveTo>
                  <a:lnTo>
                    <a:pt x="26670" y="765048"/>
                  </a:lnTo>
                  <a:lnTo>
                    <a:pt x="26670" y="784835"/>
                  </a:lnTo>
                  <a:lnTo>
                    <a:pt x="33528" y="794387"/>
                  </a:lnTo>
                  <a:lnTo>
                    <a:pt x="33528" y="776478"/>
                  </a:lnTo>
                  <a:lnTo>
                    <a:pt x="34290" y="776478"/>
                  </a:lnTo>
                  <a:close/>
                </a:path>
                <a:path w="2917825" h="847089">
                  <a:moveTo>
                    <a:pt x="34290" y="70104"/>
                  </a:moveTo>
                  <a:lnTo>
                    <a:pt x="33527" y="70866"/>
                  </a:lnTo>
                  <a:lnTo>
                    <a:pt x="33527" y="71247"/>
                  </a:lnTo>
                  <a:lnTo>
                    <a:pt x="34290" y="70104"/>
                  </a:lnTo>
                  <a:close/>
                </a:path>
                <a:path w="2917825" h="847089">
                  <a:moveTo>
                    <a:pt x="41910" y="787146"/>
                  </a:moveTo>
                  <a:lnTo>
                    <a:pt x="33528" y="776478"/>
                  </a:lnTo>
                  <a:lnTo>
                    <a:pt x="33528" y="794387"/>
                  </a:lnTo>
                  <a:lnTo>
                    <a:pt x="35430" y="797037"/>
                  </a:lnTo>
                  <a:lnTo>
                    <a:pt x="41148" y="802632"/>
                  </a:lnTo>
                  <a:lnTo>
                    <a:pt x="41148" y="786384"/>
                  </a:lnTo>
                  <a:lnTo>
                    <a:pt x="41910" y="787146"/>
                  </a:lnTo>
                  <a:close/>
                </a:path>
                <a:path w="2917825" h="847089">
                  <a:moveTo>
                    <a:pt x="41909" y="60198"/>
                  </a:moveTo>
                  <a:lnTo>
                    <a:pt x="41148" y="60198"/>
                  </a:lnTo>
                  <a:lnTo>
                    <a:pt x="41148" y="61167"/>
                  </a:lnTo>
                  <a:lnTo>
                    <a:pt x="41909" y="60198"/>
                  </a:lnTo>
                  <a:close/>
                </a:path>
                <a:path w="2917825" h="847089">
                  <a:moveTo>
                    <a:pt x="60198" y="819404"/>
                  </a:moveTo>
                  <a:lnTo>
                    <a:pt x="60198" y="805434"/>
                  </a:lnTo>
                  <a:lnTo>
                    <a:pt x="50292" y="796290"/>
                  </a:lnTo>
                  <a:lnTo>
                    <a:pt x="41148" y="786384"/>
                  </a:lnTo>
                  <a:lnTo>
                    <a:pt x="41148" y="802632"/>
                  </a:lnTo>
                  <a:lnTo>
                    <a:pt x="52578" y="813816"/>
                  </a:lnTo>
                  <a:lnTo>
                    <a:pt x="60198" y="819404"/>
                  </a:lnTo>
                  <a:close/>
                </a:path>
                <a:path w="2917825" h="847089">
                  <a:moveTo>
                    <a:pt x="60197" y="41910"/>
                  </a:moveTo>
                  <a:lnTo>
                    <a:pt x="59435" y="41910"/>
                  </a:lnTo>
                  <a:lnTo>
                    <a:pt x="59435" y="42613"/>
                  </a:lnTo>
                  <a:lnTo>
                    <a:pt x="60197" y="41910"/>
                  </a:lnTo>
                  <a:close/>
                </a:path>
                <a:path w="2917825" h="847089">
                  <a:moveTo>
                    <a:pt x="70104" y="825855"/>
                  </a:moveTo>
                  <a:lnTo>
                    <a:pt x="70104" y="813054"/>
                  </a:lnTo>
                  <a:lnTo>
                    <a:pt x="59436" y="804672"/>
                  </a:lnTo>
                  <a:lnTo>
                    <a:pt x="60198" y="805434"/>
                  </a:lnTo>
                  <a:lnTo>
                    <a:pt x="60198" y="819404"/>
                  </a:lnTo>
                  <a:lnTo>
                    <a:pt x="64008" y="822198"/>
                  </a:lnTo>
                  <a:lnTo>
                    <a:pt x="70104" y="825855"/>
                  </a:lnTo>
                  <a:close/>
                </a:path>
                <a:path w="2917825" h="847089">
                  <a:moveTo>
                    <a:pt x="70103" y="34290"/>
                  </a:moveTo>
                  <a:lnTo>
                    <a:pt x="69341" y="34290"/>
                  </a:lnTo>
                  <a:lnTo>
                    <a:pt x="69341" y="34834"/>
                  </a:lnTo>
                  <a:lnTo>
                    <a:pt x="70103" y="34290"/>
                  </a:lnTo>
                  <a:close/>
                </a:path>
                <a:path w="2917825" h="847089">
                  <a:moveTo>
                    <a:pt x="81534" y="819150"/>
                  </a:moveTo>
                  <a:lnTo>
                    <a:pt x="69342" y="812292"/>
                  </a:lnTo>
                  <a:lnTo>
                    <a:pt x="70104" y="813054"/>
                  </a:lnTo>
                  <a:lnTo>
                    <a:pt x="70104" y="825855"/>
                  </a:lnTo>
                  <a:lnTo>
                    <a:pt x="75438" y="829056"/>
                  </a:lnTo>
                  <a:lnTo>
                    <a:pt x="80772" y="831467"/>
                  </a:lnTo>
                  <a:lnTo>
                    <a:pt x="80772" y="819150"/>
                  </a:lnTo>
                  <a:lnTo>
                    <a:pt x="81534" y="819150"/>
                  </a:lnTo>
                  <a:close/>
                </a:path>
                <a:path w="2917825" h="847089">
                  <a:moveTo>
                    <a:pt x="81533" y="27432"/>
                  </a:moveTo>
                  <a:lnTo>
                    <a:pt x="80772" y="27432"/>
                  </a:lnTo>
                  <a:lnTo>
                    <a:pt x="80772" y="27860"/>
                  </a:lnTo>
                  <a:lnTo>
                    <a:pt x="81533" y="27432"/>
                  </a:lnTo>
                  <a:close/>
                </a:path>
                <a:path w="2917825" h="847089">
                  <a:moveTo>
                    <a:pt x="92964" y="825246"/>
                  </a:moveTo>
                  <a:lnTo>
                    <a:pt x="80772" y="819150"/>
                  </a:lnTo>
                  <a:lnTo>
                    <a:pt x="80772" y="831467"/>
                  </a:lnTo>
                  <a:lnTo>
                    <a:pt x="91826" y="836466"/>
                  </a:lnTo>
                  <a:lnTo>
                    <a:pt x="92202" y="836588"/>
                  </a:lnTo>
                  <a:lnTo>
                    <a:pt x="92202" y="825246"/>
                  </a:lnTo>
                  <a:lnTo>
                    <a:pt x="92964" y="825246"/>
                  </a:lnTo>
                  <a:close/>
                </a:path>
                <a:path w="2917825" h="847089">
                  <a:moveTo>
                    <a:pt x="92963" y="22098"/>
                  </a:moveTo>
                  <a:lnTo>
                    <a:pt x="92201" y="22098"/>
                  </a:lnTo>
                  <a:lnTo>
                    <a:pt x="92201" y="22383"/>
                  </a:lnTo>
                  <a:lnTo>
                    <a:pt x="92963" y="22098"/>
                  </a:lnTo>
                  <a:close/>
                </a:path>
                <a:path w="2917825" h="847089">
                  <a:moveTo>
                    <a:pt x="99060" y="827532"/>
                  </a:moveTo>
                  <a:lnTo>
                    <a:pt x="92202" y="825246"/>
                  </a:lnTo>
                  <a:lnTo>
                    <a:pt x="92202" y="836588"/>
                  </a:lnTo>
                  <a:lnTo>
                    <a:pt x="98298" y="838575"/>
                  </a:lnTo>
                  <a:lnTo>
                    <a:pt x="98298" y="827532"/>
                  </a:lnTo>
                  <a:lnTo>
                    <a:pt x="99060" y="827532"/>
                  </a:lnTo>
                  <a:close/>
                </a:path>
                <a:path w="2917825" h="847089">
                  <a:moveTo>
                    <a:pt x="99059" y="19812"/>
                  </a:moveTo>
                  <a:lnTo>
                    <a:pt x="98297" y="19812"/>
                  </a:lnTo>
                  <a:lnTo>
                    <a:pt x="98297" y="20066"/>
                  </a:lnTo>
                  <a:lnTo>
                    <a:pt x="99059" y="19812"/>
                  </a:lnTo>
                  <a:close/>
                </a:path>
                <a:path w="2917825" h="847089">
                  <a:moveTo>
                    <a:pt x="105156" y="840810"/>
                  </a:moveTo>
                  <a:lnTo>
                    <a:pt x="105156" y="829818"/>
                  </a:lnTo>
                  <a:lnTo>
                    <a:pt x="98298" y="827532"/>
                  </a:lnTo>
                  <a:lnTo>
                    <a:pt x="98298" y="838575"/>
                  </a:lnTo>
                  <a:lnTo>
                    <a:pt x="105156" y="840810"/>
                  </a:lnTo>
                  <a:close/>
                </a:path>
                <a:path w="2917825" h="847089">
                  <a:moveTo>
                    <a:pt x="105155" y="17526"/>
                  </a:moveTo>
                  <a:lnTo>
                    <a:pt x="104394" y="17526"/>
                  </a:lnTo>
                  <a:lnTo>
                    <a:pt x="104394" y="17780"/>
                  </a:lnTo>
                  <a:lnTo>
                    <a:pt x="105155" y="17526"/>
                  </a:lnTo>
                  <a:close/>
                </a:path>
                <a:path w="2917825" h="847089">
                  <a:moveTo>
                    <a:pt x="118110" y="832866"/>
                  </a:moveTo>
                  <a:lnTo>
                    <a:pt x="111252" y="831342"/>
                  </a:lnTo>
                  <a:lnTo>
                    <a:pt x="104394" y="829056"/>
                  </a:lnTo>
                  <a:lnTo>
                    <a:pt x="105156" y="829818"/>
                  </a:lnTo>
                  <a:lnTo>
                    <a:pt x="105156" y="840810"/>
                  </a:lnTo>
                  <a:lnTo>
                    <a:pt x="109070" y="842086"/>
                  </a:lnTo>
                  <a:lnTo>
                    <a:pt x="117348" y="843710"/>
                  </a:lnTo>
                  <a:lnTo>
                    <a:pt x="117348" y="832866"/>
                  </a:lnTo>
                  <a:lnTo>
                    <a:pt x="118110" y="832866"/>
                  </a:lnTo>
                  <a:close/>
                </a:path>
                <a:path w="2917825" h="847089">
                  <a:moveTo>
                    <a:pt x="118110" y="14308"/>
                  </a:moveTo>
                  <a:lnTo>
                    <a:pt x="118110" y="13716"/>
                  </a:lnTo>
                  <a:lnTo>
                    <a:pt x="117348" y="14478"/>
                  </a:lnTo>
                  <a:lnTo>
                    <a:pt x="118110" y="14308"/>
                  </a:lnTo>
                  <a:close/>
                </a:path>
                <a:path w="2917825" h="847089">
                  <a:moveTo>
                    <a:pt x="2793492" y="844044"/>
                  </a:moveTo>
                  <a:lnTo>
                    <a:pt x="2793492" y="833628"/>
                  </a:lnTo>
                  <a:lnTo>
                    <a:pt x="2780538" y="835067"/>
                  </a:lnTo>
                  <a:lnTo>
                    <a:pt x="137922" y="835152"/>
                  </a:lnTo>
                  <a:lnTo>
                    <a:pt x="117348" y="832866"/>
                  </a:lnTo>
                  <a:lnTo>
                    <a:pt x="117348" y="843710"/>
                  </a:lnTo>
                  <a:lnTo>
                    <a:pt x="126833" y="845572"/>
                  </a:lnTo>
                  <a:lnTo>
                    <a:pt x="144780" y="846582"/>
                  </a:lnTo>
                  <a:lnTo>
                    <a:pt x="2780538" y="846582"/>
                  </a:lnTo>
                  <a:lnTo>
                    <a:pt x="2787396" y="845820"/>
                  </a:lnTo>
                  <a:lnTo>
                    <a:pt x="2793492" y="844044"/>
                  </a:lnTo>
                  <a:close/>
                </a:path>
                <a:path w="2917825" h="847089">
                  <a:moveTo>
                    <a:pt x="2793492" y="13123"/>
                  </a:moveTo>
                  <a:lnTo>
                    <a:pt x="2793492" y="12954"/>
                  </a:lnTo>
                  <a:lnTo>
                    <a:pt x="2792730" y="12954"/>
                  </a:lnTo>
                  <a:lnTo>
                    <a:pt x="2793492" y="13123"/>
                  </a:lnTo>
                  <a:close/>
                </a:path>
                <a:path w="2917825" h="847089">
                  <a:moveTo>
                    <a:pt x="2806446" y="840272"/>
                  </a:moveTo>
                  <a:lnTo>
                    <a:pt x="2806446" y="831342"/>
                  </a:lnTo>
                  <a:lnTo>
                    <a:pt x="2799588" y="832866"/>
                  </a:lnTo>
                  <a:lnTo>
                    <a:pt x="2792730" y="833628"/>
                  </a:lnTo>
                  <a:lnTo>
                    <a:pt x="2793492" y="833628"/>
                  </a:lnTo>
                  <a:lnTo>
                    <a:pt x="2793492" y="844044"/>
                  </a:lnTo>
                  <a:lnTo>
                    <a:pt x="2806446" y="840272"/>
                  </a:lnTo>
                  <a:close/>
                </a:path>
                <a:path w="2917825" h="847089">
                  <a:moveTo>
                    <a:pt x="2806446" y="16002"/>
                  </a:moveTo>
                  <a:lnTo>
                    <a:pt x="2805684" y="15240"/>
                  </a:lnTo>
                  <a:lnTo>
                    <a:pt x="2805684" y="15748"/>
                  </a:lnTo>
                  <a:lnTo>
                    <a:pt x="2806446" y="16002"/>
                  </a:lnTo>
                  <a:close/>
                </a:path>
                <a:path w="2917825" h="847089">
                  <a:moveTo>
                    <a:pt x="2836926" y="831395"/>
                  </a:moveTo>
                  <a:lnTo>
                    <a:pt x="2836926" y="819150"/>
                  </a:lnTo>
                  <a:lnTo>
                    <a:pt x="2824734" y="825246"/>
                  </a:lnTo>
                  <a:lnTo>
                    <a:pt x="2818638" y="827532"/>
                  </a:lnTo>
                  <a:lnTo>
                    <a:pt x="2812542" y="829056"/>
                  </a:lnTo>
                  <a:lnTo>
                    <a:pt x="2805684" y="831342"/>
                  </a:lnTo>
                  <a:lnTo>
                    <a:pt x="2806446" y="831342"/>
                  </a:lnTo>
                  <a:lnTo>
                    <a:pt x="2806446" y="840272"/>
                  </a:lnTo>
                  <a:lnTo>
                    <a:pt x="2836926" y="831395"/>
                  </a:lnTo>
                  <a:close/>
                </a:path>
                <a:path w="2917825" h="847089">
                  <a:moveTo>
                    <a:pt x="2836926" y="27889"/>
                  </a:moveTo>
                  <a:lnTo>
                    <a:pt x="2836926" y="27432"/>
                  </a:lnTo>
                  <a:lnTo>
                    <a:pt x="2836164" y="27432"/>
                  </a:lnTo>
                  <a:lnTo>
                    <a:pt x="2836926" y="27889"/>
                  </a:lnTo>
                  <a:close/>
                </a:path>
                <a:path w="2917825" h="847089">
                  <a:moveTo>
                    <a:pt x="2858262" y="804672"/>
                  </a:moveTo>
                  <a:lnTo>
                    <a:pt x="2847594" y="813054"/>
                  </a:lnTo>
                  <a:lnTo>
                    <a:pt x="2847594" y="812292"/>
                  </a:lnTo>
                  <a:lnTo>
                    <a:pt x="2836164" y="819150"/>
                  </a:lnTo>
                  <a:lnTo>
                    <a:pt x="2836926" y="819150"/>
                  </a:lnTo>
                  <a:lnTo>
                    <a:pt x="2836926" y="831395"/>
                  </a:lnTo>
                  <a:lnTo>
                    <a:pt x="2837505" y="831226"/>
                  </a:lnTo>
                  <a:lnTo>
                    <a:pt x="2857500" y="816475"/>
                  </a:lnTo>
                  <a:lnTo>
                    <a:pt x="2857500" y="805434"/>
                  </a:lnTo>
                  <a:lnTo>
                    <a:pt x="2858262" y="804672"/>
                  </a:lnTo>
                  <a:close/>
                </a:path>
                <a:path w="2917825" h="847089">
                  <a:moveTo>
                    <a:pt x="2858262" y="42613"/>
                  </a:moveTo>
                  <a:lnTo>
                    <a:pt x="2858262" y="41910"/>
                  </a:lnTo>
                  <a:lnTo>
                    <a:pt x="2857500" y="41910"/>
                  </a:lnTo>
                  <a:lnTo>
                    <a:pt x="2858262" y="42613"/>
                  </a:lnTo>
                  <a:close/>
                </a:path>
                <a:path w="2917825" h="847089">
                  <a:moveTo>
                    <a:pt x="2898648" y="769947"/>
                  </a:moveTo>
                  <a:lnTo>
                    <a:pt x="2898648" y="747522"/>
                  </a:lnTo>
                  <a:lnTo>
                    <a:pt x="2895600" y="753618"/>
                  </a:lnTo>
                  <a:lnTo>
                    <a:pt x="2893314" y="759714"/>
                  </a:lnTo>
                  <a:lnTo>
                    <a:pt x="2890266" y="765810"/>
                  </a:lnTo>
                  <a:lnTo>
                    <a:pt x="2890266" y="765048"/>
                  </a:lnTo>
                  <a:lnTo>
                    <a:pt x="2883408" y="776478"/>
                  </a:lnTo>
                  <a:lnTo>
                    <a:pt x="2875788" y="787146"/>
                  </a:lnTo>
                  <a:lnTo>
                    <a:pt x="2875788" y="786384"/>
                  </a:lnTo>
                  <a:lnTo>
                    <a:pt x="2867406" y="796290"/>
                  </a:lnTo>
                  <a:lnTo>
                    <a:pt x="2857500" y="805434"/>
                  </a:lnTo>
                  <a:lnTo>
                    <a:pt x="2857500" y="816475"/>
                  </a:lnTo>
                  <a:lnTo>
                    <a:pt x="2877654" y="801604"/>
                  </a:lnTo>
                  <a:lnTo>
                    <a:pt x="2898648" y="769947"/>
                  </a:lnTo>
                  <a:close/>
                </a:path>
                <a:path w="2917825" h="847089">
                  <a:moveTo>
                    <a:pt x="2898648" y="101092"/>
                  </a:moveTo>
                  <a:lnTo>
                    <a:pt x="2898648" y="99060"/>
                  </a:lnTo>
                  <a:lnTo>
                    <a:pt x="2897886" y="99060"/>
                  </a:lnTo>
                  <a:lnTo>
                    <a:pt x="2898648" y="101092"/>
                  </a:lnTo>
                  <a:close/>
                </a:path>
                <a:path w="2917825" h="847089">
                  <a:moveTo>
                    <a:pt x="2906268" y="755855"/>
                  </a:moveTo>
                  <a:lnTo>
                    <a:pt x="2906268" y="708660"/>
                  </a:lnTo>
                  <a:lnTo>
                    <a:pt x="2903982" y="729234"/>
                  </a:lnTo>
                  <a:lnTo>
                    <a:pt x="2903982" y="728472"/>
                  </a:lnTo>
                  <a:lnTo>
                    <a:pt x="2902458" y="735330"/>
                  </a:lnTo>
                  <a:lnTo>
                    <a:pt x="2897886" y="747522"/>
                  </a:lnTo>
                  <a:lnTo>
                    <a:pt x="2898648" y="747522"/>
                  </a:lnTo>
                  <a:lnTo>
                    <a:pt x="2898648" y="769947"/>
                  </a:lnTo>
                  <a:lnTo>
                    <a:pt x="2905250" y="759991"/>
                  </a:lnTo>
                  <a:lnTo>
                    <a:pt x="2906268" y="755855"/>
                  </a:lnTo>
                  <a:close/>
                </a:path>
              </a:pathLst>
            </a:custGeom>
            <a:solidFill>
              <a:srgbClr val="FFFFFF"/>
            </a:solidFill>
          </p:spPr>
          <p:txBody>
            <a:bodyPr wrap="square" lIns="0" tIns="0" rIns="0" bIns="0" rtlCol="0"/>
            <a:lstStyle/>
            <a:p>
              <a:endParaRPr/>
            </a:p>
          </p:txBody>
        </p:sp>
      </p:grpSp>
      <p:sp>
        <p:nvSpPr>
          <p:cNvPr id="25" name="object 25"/>
          <p:cNvSpPr txBox="1">
            <a:spLocks noGrp="1"/>
          </p:cNvSpPr>
          <p:nvPr>
            <p:ph sz="half" idx="2"/>
          </p:nvPr>
        </p:nvSpPr>
        <p:spPr>
          <a:prstGeom prst="rect">
            <a:avLst/>
          </a:prstGeom>
        </p:spPr>
        <p:txBody>
          <a:bodyPr vert="horz" wrap="square" lIns="0" tIns="12700" rIns="0" bIns="0" rtlCol="0">
            <a:spAutoFit/>
          </a:bodyPr>
          <a:lstStyle/>
          <a:p>
            <a:pPr marL="19685">
              <a:lnSpc>
                <a:spcPct val="100000"/>
              </a:lnSpc>
              <a:spcBef>
                <a:spcPts val="100"/>
              </a:spcBef>
            </a:pPr>
            <a:r>
              <a:rPr spc="-5" dirty="0"/>
              <a:t>有可能接觸到⾎液或體液時</a:t>
            </a:r>
          </a:p>
          <a:p>
            <a:pPr marL="48260" marR="90805" indent="9525">
              <a:lnSpc>
                <a:spcPct val="262600"/>
              </a:lnSpc>
              <a:spcBef>
                <a:spcPts val="215"/>
              </a:spcBef>
            </a:pPr>
            <a:r>
              <a:rPr spc="-5" dirty="0"/>
              <a:t>若有⾎/體液飛濺的情形時若手或皮膚接觸到病患的</a:t>
            </a:r>
          </a:p>
          <a:p>
            <a:pPr marL="48260">
              <a:lnSpc>
                <a:spcPct val="100000"/>
              </a:lnSpc>
              <a:spcBef>
                <a:spcPts val="1055"/>
              </a:spcBef>
            </a:pPr>
            <a:r>
              <a:rPr spc="-10" dirty="0"/>
              <a:t>⾎液或體液時</a:t>
            </a:r>
          </a:p>
          <a:p>
            <a:pPr>
              <a:lnSpc>
                <a:spcPct val="100000"/>
              </a:lnSpc>
              <a:spcBef>
                <a:spcPts val="75"/>
              </a:spcBef>
            </a:pPr>
            <a:endParaRPr sz="1250"/>
          </a:p>
          <a:p>
            <a:pPr marL="12700" marR="12700">
              <a:lnSpc>
                <a:spcPct val="125099"/>
              </a:lnSpc>
            </a:pPr>
            <a:r>
              <a:rPr spc="-5" dirty="0"/>
              <a:t>受到⾎液或體液污染的環境</a:t>
            </a:r>
            <a:r>
              <a:rPr spc="-20" dirty="0"/>
              <a:t>或物件</a:t>
            </a:r>
          </a:p>
          <a:p>
            <a:pPr marL="56515" marR="413384">
              <a:lnSpc>
                <a:spcPct val="150300"/>
              </a:lnSpc>
              <a:spcBef>
                <a:spcPts val="1739"/>
              </a:spcBef>
            </a:pPr>
            <a:r>
              <a:rPr spc="-5" dirty="0"/>
              <a:t>皮膚上有開放性傷口或</a:t>
            </a:r>
            <a:r>
              <a:rPr spc="-15" dirty="0"/>
              <a:t>皮膚炎時</a:t>
            </a:r>
          </a:p>
        </p:txBody>
      </p:sp>
      <p:sp>
        <p:nvSpPr>
          <p:cNvPr id="26" name="object 26"/>
          <p:cNvSpPr txBox="1"/>
          <p:nvPr/>
        </p:nvSpPr>
        <p:spPr>
          <a:xfrm>
            <a:off x="4947797" y="2139182"/>
            <a:ext cx="5357495" cy="4100195"/>
          </a:xfrm>
          <a:prstGeom prst="rect">
            <a:avLst/>
          </a:prstGeom>
        </p:spPr>
        <p:txBody>
          <a:bodyPr vert="horz" wrap="square" lIns="0" tIns="12700" rIns="0" bIns="0" rtlCol="0">
            <a:spAutoFit/>
          </a:bodyPr>
          <a:lstStyle/>
          <a:p>
            <a:pPr marL="45720">
              <a:lnSpc>
                <a:spcPct val="100000"/>
              </a:lnSpc>
              <a:spcBef>
                <a:spcPts val="100"/>
              </a:spcBef>
            </a:pPr>
            <a:r>
              <a:rPr sz="1750" b="1" spc="55" dirty="0">
                <a:latin typeface="Microsoft JhengHei"/>
                <a:cs typeface="Microsoft JhengHei"/>
              </a:rPr>
              <a:t>須</a:t>
            </a:r>
            <a:r>
              <a:rPr sz="1750" b="1" spc="55" dirty="0">
                <a:solidFill>
                  <a:srgbClr val="0070C0"/>
                </a:solidFill>
                <a:latin typeface="Microsoft JhengHei"/>
                <a:cs typeface="Microsoft JhengHei"/>
              </a:rPr>
              <a:t>戴手套</a:t>
            </a:r>
            <a:r>
              <a:rPr sz="1750" b="1" spc="55" dirty="0">
                <a:latin typeface="Microsoft JhengHei"/>
                <a:cs typeface="Microsoft JhengHei"/>
              </a:rPr>
              <a:t>，接觸後要脫掉手套並用水和清潔液清洗。</a:t>
            </a:r>
            <a:endParaRPr sz="1750">
              <a:latin typeface="Microsoft JhengHei"/>
              <a:cs typeface="Microsoft JhengHei"/>
            </a:endParaRPr>
          </a:p>
          <a:p>
            <a:pPr marL="49530" marR="1977389" indent="-16510">
              <a:lnSpc>
                <a:spcPts val="5860"/>
              </a:lnSpc>
              <a:spcBef>
                <a:spcPts val="625"/>
              </a:spcBef>
            </a:pPr>
            <a:r>
              <a:rPr sz="1750" b="1" spc="-5" dirty="0">
                <a:latin typeface="Microsoft JhengHei"/>
                <a:cs typeface="Microsoft JhengHei"/>
              </a:rPr>
              <a:t>應該穿戴口罩、護目鏡和隔離衣。使用清潔液或乾洗手液洗手</a:t>
            </a:r>
            <a:endParaRPr sz="1750">
              <a:latin typeface="Microsoft JhengHei"/>
              <a:cs typeface="Microsoft JhengHei"/>
            </a:endParaRPr>
          </a:p>
          <a:p>
            <a:pPr marL="49530">
              <a:lnSpc>
                <a:spcPts val="1810"/>
              </a:lnSpc>
            </a:pPr>
            <a:r>
              <a:rPr sz="1750" b="1" dirty="0">
                <a:latin typeface="Microsoft JhengHei"/>
                <a:cs typeface="Microsoft JhengHei"/>
              </a:rPr>
              <a:t>遵從</a:t>
            </a:r>
            <a:r>
              <a:rPr sz="1750" b="1" dirty="0">
                <a:solidFill>
                  <a:srgbClr val="0070C0"/>
                </a:solidFill>
                <a:latin typeface="Microsoft JhengHei"/>
                <a:cs typeface="Microsoft JhengHei"/>
              </a:rPr>
              <a:t>正確洗手「內外夾弓大立腕(完)」</a:t>
            </a:r>
            <a:r>
              <a:rPr sz="1750" b="1" spc="-20" dirty="0">
                <a:latin typeface="Microsoft JhengHei"/>
                <a:cs typeface="Microsoft JhengHei"/>
              </a:rPr>
              <a:t>洗淨。</a:t>
            </a:r>
            <a:endParaRPr sz="1750">
              <a:latin typeface="Microsoft JhengHei"/>
              <a:cs typeface="Microsoft JhengHei"/>
            </a:endParaRPr>
          </a:p>
          <a:p>
            <a:pPr>
              <a:lnSpc>
                <a:spcPct val="100000"/>
              </a:lnSpc>
              <a:spcBef>
                <a:spcPts val="30"/>
              </a:spcBef>
            </a:pPr>
            <a:endParaRPr sz="2500">
              <a:latin typeface="Microsoft JhengHei"/>
              <a:cs typeface="Microsoft JhengHei"/>
            </a:endParaRPr>
          </a:p>
          <a:p>
            <a:pPr marL="43815">
              <a:lnSpc>
                <a:spcPct val="100000"/>
              </a:lnSpc>
            </a:pPr>
            <a:r>
              <a:rPr sz="1750" b="1" dirty="0">
                <a:latin typeface="Microsoft JhengHei"/>
                <a:cs typeface="Microsoft JhengHei"/>
              </a:rPr>
              <a:t>請以稀釋100</a:t>
            </a:r>
            <a:r>
              <a:rPr sz="1750" b="1" spc="-10" dirty="0">
                <a:latin typeface="Microsoft JhengHei"/>
                <a:cs typeface="Microsoft JhengHei"/>
              </a:rPr>
              <a:t>倍的漂白水清潔。</a:t>
            </a:r>
            <a:endParaRPr sz="1750">
              <a:latin typeface="Microsoft JhengHei"/>
              <a:cs typeface="Microsoft JhengHei"/>
            </a:endParaRPr>
          </a:p>
          <a:p>
            <a:pPr>
              <a:lnSpc>
                <a:spcPct val="100000"/>
              </a:lnSpc>
              <a:spcBef>
                <a:spcPts val="75"/>
              </a:spcBef>
            </a:pPr>
            <a:endParaRPr sz="2050">
              <a:latin typeface="Microsoft JhengHei"/>
              <a:cs typeface="Microsoft JhengHei"/>
            </a:endParaRPr>
          </a:p>
          <a:p>
            <a:pPr marL="12700" marR="371475">
              <a:lnSpc>
                <a:spcPct val="125099"/>
              </a:lnSpc>
              <a:spcBef>
                <a:spcPts val="5"/>
              </a:spcBef>
            </a:pPr>
            <a:r>
              <a:rPr sz="1750" b="1" spc="-5" dirty="0">
                <a:latin typeface="Microsoft JhengHei"/>
                <a:cs typeface="Microsoft JhengHei"/>
              </a:rPr>
              <a:t>有可能接觸到病患的⾎液或體液時，自己的傷口請</a:t>
            </a:r>
            <a:r>
              <a:rPr sz="1750" b="1" dirty="0">
                <a:latin typeface="Microsoft JhengHei"/>
                <a:cs typeface="Microsoft JhengHei"/>
              </a:rPr>
              <a:t>先用防水的OK</a:t>
            </a:r>
            <a:r>
              <a:rPr sz="1750" b="1" spc="-10" dirty="0">
                <a:latin typeface="Microsoft JhengHei"/>
                <a:cs typeface="Microsoft JhengHei"/>
              </a:rPr>
              <a:t>繃等封好。</a:t>
            </a:r>
            <a:endParaRPr sz="1750">
              <a:latin typeface="Microsoft JhengHei"/>
              <a:cs typeface="Microsoft JhengHei"/>
            </a:endParaRPr>
          </a:p>
        </p:txBody>
      </p:sp>
      <p:pic>
        <p:nvPicPr>
          <p:cNvPr id="27" name="object 27"/>
          <p:cNvPicPr/>
          <p:nvPr/>
        </p:nvPicPr>
        <p:blipFill>
          <a:blip r:embed="rId9" cstate="print"/>
          <a:stretch>
            <a:fillRect/>
          </a:stretch>
        </p:blipFill>
        <p:spPr>
          <a:xfrm>
            <a:off x="645299" y="5484876"/>
            <a:ext cx="1260347" cy="894588"/>
          </a:xfrm>
          <a:prstGeom prst="rect">
            <a:avLst/>
          </a:prstGeom>
        </p:spPr>
      </p:pic>
      <p:grpSp>
        <p:nvGrpSpPr>
          <p:cNvPr id="28" name="object 28"/>
          <p:cNvGrpSpPr/>
          <p:nvPr/>
        </p:nvGrpSpPr>
        <p:grpSpPr>
          <a:xfrm>
            <a:off x="287159" y="2450592"/>
            <a:ext cx="1641475" cy="2208530"/>
            <a:chOff x="287159" y="2450592"/>
            <a:chExt cx="1641475" cy="2208530"/>
          </a:xfrm>
        </p:grpSpPr>
        <p:pic>
          <p:nvPicPr>
            <p:cNvPr id="29" name="object 29"/>
            <p:cNvPicPr/>
            <p:nvPr/>
          </p:nvPicPr>
          <p:blipFill>
            <a:blip r:embed="rId10" cstate="print"/>
            <a:stretch>
              <a:fillRect/>
            </a:stretch>
          </p:blipFill>
          <p:spPr>
            <a:xfrm>
              <a:off x="686447" y="2450592"/>
              <a:ext cx="1189482" cy="957072"/>
            </a:xfrm>
            <a:prstGeom prst="rect">
              <a:avLst/>
            </a:prstGeom>
          </p:spPr>
        </p:pic>
        <p:pic>
          <p:nvPicPr>
            <p:cNvPr id="30" name="object 30"/>
            <p:cNvPicPr/>
            <p:nvPr/>
          </p:nvPicPr>
          <p:blipFill>
            <a:blip r:embed="rId11" cstate="print"/>
            <a:stretch>
              <a:fillRect/>
            </a:stretch>
          </p:blipFill>
          <p:spPr>
            <a:xfrm>
              <a:off x="287159" y="3307080"/>
              <a:ext cx="1641182" cy="1351788"/>
            </a:xfrm>
            <a:prstGeom prst="rect">
              <a:avLst/>
            </a:prstGeom>
          </p:spPr>
        </p:pic>
      </p:grpSp>
      <p:sp>
        <p:nvSpPr>
          <p:cNvPr id="31" name="object 31"/>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34</a:t>
            </a:fld>
            <a:endParaRPr spc="-25" dirty="0"/>
          </a:p>
        </p:txBody>
      </p:sp>
      <p:sp>
        <p:nvSpPr>
          <p:cNvPr id="32" name="object 3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1985905" y="1092961"/>
            <a:ext cx="6615430" cy="506730"/>
          </a:xfrm>
          <a:prstGeom prst="rect">
            <a:avLst/>
          </a:prstGeom>
        </p:spPr>
        <p:txBody>
          <a:bodyPr vert="horz" wrap="square" lIns="0" tIns="13335" rIns="0" bIns="0" rtlCol="0">
            <a:spAutoFit/>
          </a:bodyPr>
          <a:lstStyle/>
          <a:p>
            <a:pPr marL="12700">
              <a:lnSpc>
                <a:spcPct val="100000"/>
              </a:lnSpc>
              <a:spcBef>
                <a:spcPts val="105"/>
              </a:spcBef>
            </a:pPr>
            <a:r>
              <a:rPr spc="-10" dirty="0">
                <a:solidFill>
                  <a:srgbClr val="FFFFFF"/>
                </a:solidFill>
              </a:rPr>
              <a:t>防範尖銳物品扎傷或⾎/體液暴觸原則</a:t>
            </a:r>
          </a:p>
        </p:txBody>
      </p:sp>
      <p:sp>
        <p:nvSpPr>
          <p:cNvPr id="5" name="object 5"/>
          <p:cNvSpPr/>
          <p:nvPr/>
        </p:nvSpPr>
        <p:spPr>
          <a:xfrm>
            <a:off x="5461901" y="1795272"/>
            <a:ext cx="4420870" cy="3662679"/>
          </a:xfrm>
          <a:custGeom>
            <a:avLst/>
            <a:gdLst/>
            <a:ahLst/>
            <a:cxnLst/>
            <a:rect l="l" t="t" r="r" b="b"/>
            <a:pathLst>
              <a:path w="4420870" h="3662679">
                <a:moveTo>
                  <a:pt x="4420362" y="3662172"/>
                </a:moveTo>
                <a:lnTo>
                  <a:pt x="4420362" y="0"/>
                </a:lnTo>
                <a:lnTo>
                  <a:pt x="0" y="0"/>
                </a:lnTo>
                <a:lnTo>
                  <a:pt x="0" y="3662172"/>
                </a:lnTo>
                <a:lnTo>
                  <a:pt x="4420362" y="3662172"/>
                </a:lnTo>
                <a:close/>
              </a:path>
            </a:pathLst>
          </a:custGeom>
          <a:solidFill>
            <a:srgbClr val="FFF2CC"/>
          </a:solidFill>
        </p:spPr>
        <p:txBody>
          <a:bodyPr wrap="square" lIns="0" tIns="0" rIns="0" bIns="0" rtlCol="0"/>
          <a:lstStyle/>
          <a:p>
            <a:endParaRPr/>
          </a:p>
        </p:txBody>
      </p:sp>
      <p:sp>
        <p:nvSpPr>
          <p:cNvPr id="6" name="object 6"/>
          <p:cNvSpPr txBox="1"/>
          <p:nvPr/>
        </p:nvSpPr>
        <p:spPr>
          <a:xfrm>
            <a:off x="5529205" y="1731204"/>
            <a:ext cx="4500245" cy="3016250"/>
          </a:xfrm>
          <a:prstGeom prst="rect">
            <a:avLst/>
          </a:prstGeom>
        </p:spPr>
        <p:txBody>
          <a:bodyPr vert="horz" wrap="square" lIns="0" tIns="212725" rIns="0" bIns="0" rtlCol="0">
            <a:spAutoFit/>
          </a:bodyPr>
          <a:lstStyle/>
          <a:p>
            <a:pPr marL="12700">
              <a:lnSpc>
                <a:spcPct val="100000"/>
              </a:lnSpc>
              <a:spcBef>
                <a:spcPts val="1675"/>
              </a:spcBef>
            </a:pPr>
            <a:r>
              <a:rPr sz="2450" b="1" spc="-5" dirty="0">
                <a:latin typeface="Microsoft JhengHei"/>
                <a:cs typeface="Microsoft JhengHei"/>
              </a:rPr>
              <a:t>防範⾎/體液暴觸原則</a:t>
            </a:r>
            <a:endParaRPr sz="2450">
              <a:latin typeface="Microsoft JhengHei"/>
              <a:cs typeface="Microsoft JhengHei"/>
            </a:endParaRPr>
          </a:p>
          <a:p>
            <a:pPr marL="212725" marR="268605" indent="-200660">
              <a:lnSpc>
                <a:spcPct val="150200"/>
              </a:lnSpc>
              <a:spcBef>
                <a:spcPts val="95"/>
              </a:spcBef>
              <a:buFont typeface="Arial MT"/>
              <a:buChar char="•"/>
              <a:tabLst>
                <a:tab pos="213360" algn="l"/>
              </a:tabLst>
            </a:pPr>
            <a:r>
              <a:rPr sz="2100" spc="-15" dirty="0">
                <a:latin typeface="Microsoft JhengHei"/>
                <a:cs typeface="Microsoft JhengHei"/>
              </a:rPr>
              <a:t>清洗含血液、體液之器械物品時應</a:t>
            </a:r>
            <a:r>
              <a:rPr sz="2100" spc="-10" dirty="0">
                <a:latin typeface="Microsoft JhengHei"/>
                <a:cs typeface="Microsoft JhengHei"/>
              </a:rPr>
              <a:t>有適當防護。</a:t>
            </a:r>
            <a:endParaRPr sz="2100">
              <a:latin typeface="Microsoft JhengHei"/>
              <a:cs typeface="Microsoft JhengHei"/>
            </a:endParaRPr>
          </a:p>
          <a:p>
            <a:pPr marL="212725" marR="268605" indent="-200660">
              <a:lnSpc>
                <a:spcPct val="150200"/>
              </a:lnSpc>
              <a:buFont typeface="Arial MT"/>
              <a:buChar char="•"/>
              <a:tabLst>
                <a:tab pos="213360" algn="l"/>
              </a:tabLst>
            </a:pPr>
            <a:r>
              <a:rPr sz="2100" spc="-15" dirty="0">
                <a:latin typeface="Microsoft JhengHei"/>
                <a:cs typeface="Microsoft JhengHei"/>
              </a:rPr>
              <a:t>血液注入容器應輕輕推入，切勿用</a:t>
            </a:r>
            <a:r>
              <a:rPr sz="2100" spc="-10" dirty="0">
                <a:latin typeface="Microsoft JhengHei"/>
                <a:cs typeface="Microsoft JhengHei"/>
              </a:rPr>
              <a:t>力過猛，以防噴濺。</a:t>
            </a:r>
            <a:endParaRPr sz="2100">
              <a:latin typeface="Microsoft JhengHei"/>
              <a:cs typeface="Microsoft JhengHei"/>
            </a:endParaRPr>
          </a:p>
          <a:p>
            <a:pPr marL="212725" indent="-200660">
              <a:lnSpc>
                <a:spcPct val="100000"/>
              </a:lnSpc>
              <a:spcBef>
                <a:spcPts val="1275"/>
              </a:spcBef>
              <a:buFont typeface="Arial MT"/>
              <a:buChar char="•"/>
              <a:tabLst>
                <a:tab pos="213360" algn="l"/>
              </a:tabLst>
            </a:pPr>
            <a:r>
              <a:rPr sz="2100" spc="-15" dirty="0">
                <a:latin typeface="Microsoft JhengHei"/>
                <a:cs typeface="Microsoft JhengHei"/>
              </a:rPr>
              <a:t>使用真空採血器取代多次分裝動作。</a:t>
            </a:r>
            <a:endParaRPr sz="2100">
              <a:latin typeface="Microsoft JhengHei"/>
              <a:cs typeface="Microsoft JhengHei"/>
            </a:endParaRPr>
          </a:p>
        </p:txBody>
      </p:sp>
      <p:sp>
        <p:nvSpPr>
          <p:cNvPr id="7" name="object 7"/>
          <p:cNvSpPr/>
          <p:nvPr/>
        </p:nvSpPr>
        <p:spPr>
          <a:xfrm>
            <a:off x="878471" y="1805939"/>
            <a:ext cx="4419600" cy="3630295"/>
          </a:xfrm>
          <a:custGeom>
            <a:avLst/>
            <a:gdLst/>
            <a:ahLst/>
            <a:cxnLst/>
            <a:rect l="l" t="t" r="r" b="b"/>
            <a:pathLst>
              <a:path w="4419600" h="3630295">
                <a:moveTo>
                  <a:pt x="4419600" y="3630168"/>
                </a:moveTo>
                <a:lnTo>
                  <a:pt x="4419600" y="0"/>
                </a:lnTo>
                <a:lnTo>
                  <a:pt x="0" y="0"/>
                </a:lnTo>
                <a:lnTo>
                  <a:pt x="0" y="3630168"/>
                </a:lnTo>
                <a:lnTo>
                  <a:pt x="4419600" y="3630168"/>
                </a:lnTo>
                <a:close/>
              </a:path>
            </a:pathLst>
          </a:custGeom>
          <a:solidFill>
            <a:srgbClr val="E2F0D9"/>
          </a:solidFill>
        </p:spPr>
        <p:txBody>
          <a:bodyPr wrap="square" lIns="0" tIns="0" rIns="0" bIns="0" rtlCol="0"/>
          <a:lstStyle/>
          <a:p>
            <a:endParaRPr/>
          </a:p>
        </p:txBody>
      </p:sp>
      <p:sp>
        <p:nvSpPr>
          <p:cNvPr id="8" name="object 8"/>
          <p:cNvSpPr txBox="1"/>
          <p:nvPr/>
        </p:nvSpPr>
        <p:spPr>
          <a:xfrm>
            <a:off x="945776" y="1741871"/>
            <a:ext cx="4236720" cy="3496945"/>
          </a:xfrm>
          <a:prstGeom prst="rect">
            <a:avLst/>
          </a:prstGeom>
        </p:spPr>
        <p:txBody>
          <a:bodyPr vert="horz" wrap="square" lIns="0" tIns="212725" rIns="0" bIns="0" rtlCol="0">
            <a:spAutoFit/>
          </a:bodyPr>
          <a:lstStyle/>
          <a:p>
            <a:pPr marL="12700">
              <a:lnSpc>
                <a:spcPct val="100000"/>
              </a:lnSpc>
              <a:spcBef>
                <a:spcPts val="1675"/>
              </a:spcBef>
            </a:pPr>
            <a:r>
              <a:rPr sz="2450" b="1" spc="-5" dirty="0">
                <a:latin typeface="Microsoft JhengHei"/>
                <a:cs typeface="Microsoft JhengHei"/>
              </a:rPr>
              <a:t>防範尖銳物品扎傷原則</a:t>
            </a:r>
            <a:endParaRPr sz="2450">
              <a:latin typeface="Microsoft JhengHei"/>
              <a:cs typeface="Microsoft JhengHei"/>
            </a:endParaRPr>
          </a:p>
          <a:p>
            <a:pPr marL="212725" marR="5080" indent="-200660">
              <a:lnSpc>
                <a:spcPct val="150200"/>
              </a:lnSpc>
              <a:spcBef>
                <a:spcPts val="95"/>
              </a:spcBef>
              <a:buFont typeface="Arial MT"/>
              <a:buChar char="•"/>
              <a:tabLst>
                <a:tab pos="213360" algn="l"/>
              </a:tabLst>
            </a:pPr>
            <a:r>
              <a:rPr sz="2100" spc="-15" dirty="0">
                <a:latin typeface="Microsoft JhengHei"/>
                <a:cs typeface="Microsoft JhengHei"/>
              </a:rPr>
              <a:t>使用安全針具，避免回套；如果必須回套針頭，請單手回套。</a:t>
            </a:r>
            <a:endParaRPr sz="2100">
              <a:latin typeface="Microsoft JhengHei"/>
              <a:cs typeface="Microsoft JhengHei"/>
            </a:endParaRPr>
          </a:p>
          <a:p>
            <a:pPr marL="212725" indent="-200660">
              <a:lnSpc>
                <a:spcPct val="100000"/>
              </a:lnSpc>
              <a:spcBef>
                <a:spcPts val="1265"/>
              </a:spcBef>
              <a:buFont typeface="Arial MT"/>
              <a:buChar char="•"/>
              <a:tabLst>
                <a:tab pos="213360" algn="l"/>
              </a:tabLst>
            </a:pPr>
            <a:r>
              <a:rPr sz="2100" spc="-15" dirty="0">
                <a:latin typeface="Microsoft JhengHei"/>
                <a:cs typeface="Microsoft JhengHei"/>
              </a:rPr>
              <a:t>尖銳物品不可隨意放置或丟棄。</a:t>
            </a:r>
            <a:endParaRPr sz="2100">
              <a:latin typeface="Microsoft JhengHei"/>
              <a:cs typeface="Microsoft JhengHei"/>
            </a:endParaRPr>
          </a:p>
          <a:p>
            <a:pPr marL="212725" indent="-200660">
              <a:lnSpc>
                <a:spcPct val="100000"/>
              </a:lnSpc>
              <a:spcBef>
                <a:spcPts val="1265"/>
              </a:spcBef>
              <a:buFont typeface="Arial MT"/>
              <a:buChar char="•"/>
              <a:tabLst>
                <a:tab pos="213360" algn="l"/>
              </a:tabLst>
            </a:pPr>
            <a:r>
              <a:rPr sz="2100" spc="-5" dirty="0">
                <a:latin typeface="Microsoft JhengHei"/>
                <a:cs typeface="Microsoft JhengHei"/>
              </a:rPr>
              <a:t>減少不必要的注射行為。</a:t>
            </a:r>
            <a:endParaRPr sz="2100">
              <a:latin typeface="Microsoft JhengHei"/>
              <a:cs typeface="Microsoft JhengHei"/>
            </a:endParaRPr>
          </a:p>
          <a:p>
            <a:pPr marL="212725" marR="5080" indent="-200660">
              <a:lnSpc>
                <a:spcPct val="150200"/>
              </a:lnSpc>
              <a:spcBef>
                <a:spcPts val="10"/>
              </a:spcBef>
              <a:buFont typeface="Arial MT"/>
              <a:buChar char="•"/>
              <a:tabLst>
                <a:tab pos="213360" algn="l"/>
              </a:tabLst>
            </a:pPr>
            <a:r>
              <a:rPr sz="2100" spc="-15" dirty="0">
                <a:latin typeface="Microsoft JhengHei"/>
                <a:cs typeface="Microsoft JhengHei"/>
              </a:rPr>
              <a:t>避免病人於注射過程中或注射完成</a:t>
            </a:r>
            <a:r>
              <a:rPr sz="2100" spc="-10" dirty="0">
                <a:latin typeface="Microsoft JhengHei"/>
                <a:cs typeface="Microsoft JhengHei"/>
              </a:rPr>
              <a:t>時突然的移動。</a:t>
            </a:r>
            <a:endParaRPr sz="2100">
              <a:latin typeface="Microsoft JhengHei"/>
              <a:cs typeface="Microsoft JhengHei"/>
            </a:endParaRPr>
          </a:p>
        </p:txBody>
      </p:sp>
      <p:sp>
        <p:nvSpPr>
          <p:cNvPr id="9" name="object 9"/>
          <p:cNvSpPr/>
          <p:nvPr/>
        </p:nvSpPr>
        <p:spPr>
          <a:xfrm>
            <a:off x="311035" y="5303532"/>
            <a:ext cx="1282700" cy="1209040"/>
          </a:xfrm>
          <a:custGeom>
            <a:avLst/>
            <a:gdLst/>
            <a:ahLst/>
            <a:cxnLst/>
            <a:rect l="l" t="t" r="r" b="b"/>
            <a:pathLst>
              <a:path w="1282700" h="1209040">
                <a:moveTo>
                  <a:pt x="660400" y="706932"/>
                </a:moveTo>
                <a:lnTo>
                  <a:pt x="635000" y="680935"/>
                </a:lnTo>
                <a:lnTo>
                  <a:pt x="622300" y="660234"/>
                </a:lnTo>
                <a:lnTo>
                  <a:pt x="609600" y="653211"/>
                </a:lnTo>
                <a:lnTo>
                  <a:pt x="609600" y="684466"/>
                </a:lnTo>
                <a:lnTo>
                  <a:pt x="635000" y="707936"/>
                </a:lnTo>
                <a:lnTo>
                  <a:pt x="635000" y="753618"/>
                </a:lnTo>
                <a:lnTo>
                  <a:pt x="622300" y="752856"/>
                </a:lnTo>
                <a:lnTo>
                  <a:pt x="609600" y="755523"/>
                </a:lnTo>
                <a:lnTo>
                  <a:pt x="596900" y="762850"/>
                </a:lnTo>
                <a:lnTo>
                  <a:pt x="584200" y="773747"/>
                </a:lnTo>
                <a:lnTo>
                  <a:pt x="584200" y="800531"/>
                </a:lnTo>
                <a:lnTo>
                  <a:pt x="596900" y="811428"/>
                </a:lnTo>
                <a:lnTo>
                  <a:pt x="609600" y="818756"/>
                </a:lnTo>
                <a:lnTo>
                  <a:pt x="622300" y="821436"/>
                </a:lnTo>
                <a:lnTo>
                  <a:pt x="635000" y="818883"/>
                </a:lnTo>
                <a:lnTo>
                  <a:pt x="647700" y="811911"/>
                </a:lnTo>
                <a:lnTo>
                  <a:pt x="660400" y="801497"/>
                </a:lnTo>
                <a:lnTo>
                  <a:pt x="660400" y="706932"/>
                </a:lnTo>
                <a:close/>
              </a:path>
              <a:path w="1282700" h="1209040">
                <a:moveTo>
                  <a:pt x="663397" y="358457"/>
                </a:moveTo>
                <a:lnTo>
                  <a:pt x="661924" y="347472"/>
                </a:lnTo>
                <a:lnTo>
                  <a:pt x="647649" y="302691"/>
                </a:lnTo>
                <a:lnTo>
                  <a:pt x="641540" y="265836"/>
                </a:lnTo>
                <a:lnTo>
                  <a:pt x="640270" y="240842"/>
                </a:lnTo>
                <a:lnTo>
                  <a:pt x="640588" y="231648"/>
                </a:lnTo>
                <a:lnTo>
                  <a:pt x="638505" y="185585"/>
                </a:lnTo>
                <a:lnTo>
                  <a:pt x="626681" y="142405"/>
                </a:lnTo>
                <a:lnTo>
                  <a:pt x="606132" y="103098"/>
                </a:lnTo>
                <a:lnTo>
                  <a:pt x="605536" y="102374"/>
                </a:lnTo>
                <a:lnTo>
                  <a:pt x="605536" y="228600"/>
                </a:lnTo>
                <a:lnTo>
                  <a:pt x="599516" y="273697"/>
                </a:lnTo>
                <a:lnTo>
                  <a:pt x="582574" y="314515"/>
                </a:lnTo>
                <a:lnTo>
                  <a:pt x="556348" y="349897"/>
                </a:lnTo>
                <a:lnTo>
                  <a:pt x="522478" y="378714"/>
                </a:lnTo>
                <a:lnTo>
                  <a:pt x="470369" y="402805"/>
                </a:lnTo>
                <a:lnTo>
                  <a:pt x="411988" y="411480"/>
                </a:lnTo>
                <a:lnTo>
                  <a:pt x="381749" y="409244"/>
                </a:lnTo>
                <a:lnTo>
                  <a:pt x="326148" y="392506"/>
                </a:lnTo>
                <a:lnTo>
                  <a:pt x="273456" y="356235"/>
                </a:lnTo>
                <a:lnTo>
                  <a:pt x="232803" y="298450"/>
                </a:lnTo>
                <a:lnTo>
                  <a:pt x="221488" y="264414"/>
                </a:lnTo>
                <a:lnTo>
                  <a:pt x="320522" y="238302"/>
                </a:lnTo>
                <a:lnTo>
                  <a:pt x="386842" y="187540"/>
                </a:lnTo>
                <a:lnTo>
                  <a:pt x="424002" y="138074"/>
                </a:lnTo>
                <a:lnTo>
                  <a:pt x="435610" y="115824"/>
                </a:lnTo>
                <a:lnTo>
                  <a:pt x="483539" y="158597"/>
                </a:lnTo>
                <a:lnTo>
                  <a:pt x="533336" y="183730"/>
                </a:lnTo>
                <a:lnTo>
                  <a:pt x="575983" y="195859"/>
                </a:lnTo>
                <a:lnTo>
                  <a:pt x="602488" y="199644"/>
                </a:lnTo>
                <a:lnTo>
                  <a:pt x="603605" y="206946"/>
                </a:lnTo>
                <a:lnTo>
                  <a:pt x="604583" y="214122"/>
                </a:lnTo>
                <a:lnTo>
                  <a:pt x="605269" y="221284"/>
                </a:lnTo>
                <a:lnTo>
                  <a:pt x="605536" y="228600"/>
                </a:lnTo>
                <a:lnTo>
                  <a:pt x="605536" y="102374"/>
                </a:lnTo>
                <a:lnTo>
                  <a:pt x="577913" y="68668"/>
                </a:lnTo>
                <a:lnTo>
                  <a:pt x="543039" y="40132"/>
                </a:lnTo>
                <a:lnTo>
                  <a:pt x="502564" y="18503"/>
                </a:lnTo>
                <a:lnTo>
                  <a:pt x="457517" y="4787"/>
                </a:lnTo>
                <a:lnTo>
                  <a:pt x="408940" y="0"/>
                </a:lnTo>
                <a:lnTo>
                  <a:pt x="360133" y="4787"/>
                </a:lnTo>
                <a:lnTo>
                  <a:pt x="314972" y="18503"/>
                </a:lnTo>
                <a:lnTo>
                  <a:pt x="274447" y="40132"/>
                </a:lnTo>
                <a:lnTo>
                  <a:pt x="239585" y="68668"/>
                </a:lnTo>
                <a:lnTo>
                  <a:pt x="211353" y="103098"/>
                </a:lnTo>
                <a:lnTo>
                  <a:pt x="190766" y="142405"/>
                </a:lnTo>
                <a:lnTo>
                  <a:pt x="178816" y="185585"/>
                </a:lnTo>
                <a:lnTo>
                  <a:pt x="176530" y="231648"/>
                </a:lnTo>
                <a:lnTo>
                  <a:pt x="177469" y="262597"/>
                </a:lnTo>
                <a:lnTo>
                  <a:pt x="175475" y="284988"/>
                </a:lnTo>
                <a:lnTo>
                  <a:pt x="168490" y="309651"/>
                </a:lnTo>
                <a:lnTo>
                  <a:pt x="154432" y="347472"/>
                </a:lnTo>
                <a:lnTo>
                  <a:pt x="152946" y="358775"/>
                </a:lnTo>
                <a:lnTo>
                  <a:pt x="156908" y="368808"/>
                </a:lnTo>
                <a:lnTo>
                  <a:pt x="165138" y="375970"/>
                </a:lnTo>
                <a:lnTo>
                  <a:pt x="176530" y="378714"/>
                </a:lnTo>
                <a:lnTo>
                  <a:pt x="177469" y="378714"/>
                </a:lnTo>
                <a:lnTo>
                  <a:pt x="221488" y="378714"/>
                </a:lnTo>
                <a:lnTo>
                  <a:pt x="262636" y="378714"/>
                </a:lnTo>
                <a:lnTo>
                  <a:pt x="294220" y="401866"/>
                </a:lnTo>
                <a:lnTo>
                  <a:pt x="330161" y="419379"/>
                </a:lnTo>
                <a:lnTo>
                  <a:pt x="369684" y="430466"/>
                </a:lnTo>
                <a:lnTo>
                  <a:pt x="411988" y="434340"/>
                </a:lnTo>
                <a:lnTo>
                  <a:pt x="453847" y="430466"/>
                </a:lnTo>
                <a:lnTo>
                  <a:pt x="493141" y="419379"/>
                </a:lnTo>
                <a:lnTo>
                  <a:pt x="528993" y="401866"/>
                </a:lnTo>
                <a:lnTo>
                  <a:pt x="560578" y="378714"/>
                </a:lnTo>
                <a:lnTo>
                  <a:pt x="605536" y="378714"/>
                </a:lnTo>
                <a:lnTo>
                  <a:pt x="640270" y="378599"/>
                </a:lnTo>
                <a:lnTo>
                  <a:pt x="651205" y="375856"/>
                </a:lnTo>
                <a:lnTo>
                  <a:pt x="659447" y="368515"/>
                </a:lnTo>
                <a:lnTo>
                  <a:pt x="663397" y="358457"/>
                </a:lnTo>
                <a:close/>
              </a:path>
              <a:path w="1282700" h="1209040">
                <a:moveTo>
                  <a:pt x="1113790" y="217932"/>
                </a:moveTo>
                <a:lnTo>
                  <a:pt x="1111796" y="208889"/>
                </a:lnTo>
                <a:lnTo>
                  <a:pt x="1106449" y="201637"/>
                </a:lnTo>
                <a:lnTo>
                  <a:pt x="1098677" y="196811"/>
                </a:lnTo>
                <a:lnTo>
                  <a:pt x="1089406" y="195072"/>
                </a:lnTo>
                <a:lnTo>
                  <a:pt x="1017016" y="195072"/>
                </a:lnTo>
                <a:lnTo>
                  <a:pt x="1017016" y="126492"/>
                </a:lnTo>
                <a:lnTo>
                  <a:pt x="1015022" y="117449"/>
                </a:lnTo>
                <a:lnTo>
                  <a:pt x="1009675" y="110197"/>
                </a:lnTo>
                <a:lnTo>
                  <a:pt x="1001903" y="105371"/>
                </a:lnTo>
                <a:lnTo>
                  <a:pt x="992632" y="103632"/>
                </a:lnTo>
                <a:lnTo>
                  <a:pt x="919480" y="103632"/>
                </a:lnTo>
                <a:lnTo>
                  <a:pt x="910323" y="105371"/>
                </a:lnTo>
                <a:lnTo>
                  <a:pt x="902804" y="110197"/>
                </a:lnTo>
                <a:lnTo>
                  <a:pt x="897724" y="117449"/>
                </a:lnTo>
                <a:lnTo>
                  <a:pt x="895858" y="126492"/>
                </a:lnTo>
                <a:lnTo>
                  <a:pt x="895858" y="195072"/>
                </a:lnTo>
                <a:lnTo>
                  <a:pt x="822706" y="195072"/>
                </a:lnTo>
                <a:lnTo>
                  <a:pt x="813549" y="196811"/>
                </a:lnTo>
                <a:lnTo>
                  <a:pt x="806030" y="201637"/>
                </a:lnTo>
                <a:lnTo>
                  <a:pt x="800950" y="208889"/>
                </a:lnTo>
                <a:lnTo>
                  <a:pt x="799084" y="217932"/>
                </a:lnTo>
                <a:lnTo>
                  <a:pt x="799084" y="285750"/>
                </a:lnTo>
                <a:lnTo>
                  <a:pt x="800950" y="294779"/>
                </a:lnTo>
                <a:lnTo>
                  <a:pt x="806030" y="302031"/>
                </a:lnTo>
                <a:lnTo>
                  <a:pt x="813549" y="306857"/>
                </a:lnTo>
                <a:lnTo>
                  <a:pt x="822706" y="308610"/>
                </a:lnTo>
                <a:lnTo>
                  <a:pt x="895858" y="308610"/>
                </a:lnTo>
                <a:lnTo>
                  <a:pt x="895858" y="377190"/>
                </a:lnTo>
                <a:lnTo>
                  <a:pt x="897724" y="385902"/>
                </a:lnTo>
                <a:lnTo>
                  <a:pt x="902804" y="393192"/>
                </a:lnTo>
                <a:lnTo>
                  <a:pt x="910323" y="398183"/>
                </a:lnTo>
                <a:lnTo>
                  <a:pt x="919480" y="400050"/>
                </a:lnTo>
                <a:lnTo>
                  <a:pt x="992632" y="400050"/>
                </a:lnTo>
                <a:lnTo>
                  <a:pt x="1001903" y="398183"/>
                </a:lnTo>
                <a:lnTo>
                  <a:pt x="1009675" y="393192"/>
                </a:lnTo>
                <a:lnTo>
                  <a:pt x="1015022" y="385902"/>
                </a:lnTo>
                <a:lnTo>
                  <a:pt x="1017016" y="377190"/>
                </a:lnTo>
                <a:lnTo>
                  <a:pt x="1017016" y="308610"/>
                </a:lnTo>
                <a:lnTo>
                  <a:pt x="1089406" y="308610"/>
                </a:lnTo>
                <a:lnTo>
                  <a:pt x="1098677" y="306857"/>
                </a:lnTo>
                <a:lnTo>
                  <a:pt x="1106449" y="302031"/>
                </a:lnTo>
                <a:lnTo>
                  <a:pt x="1111796" y="294779"/>
                </a:lnTo>
                <a:lnTo>
                  <a:pt x="1113790" y="285750"/>
                </a:lnTo>
                <a:lnTo>
                  <a:pt x="1113790" y="217932"/>
                </a:lnTo>
                <a:close/>
              </a:path>
              <a:path w="1282700" h="1209040">
                <a:moveTo>
                  <a:pt x="1282700" y="416128"/>
                </a:moveTo>
                <a:lnTo>
                  <a:pt x="1270000" y="404622"/>
                </a:lnTo>
                <a:lnTo>
                  <a:pt x="1270000" y="435102"/>
                </a:lnTo>
                <a:lnTo>
                  <a:pt x="1270000" y="445008"/>
                </a:lnTo>
                <a:lnTo>
                  <a:pt x="1257300" y="448818"/>
                </a:lnTo>
                <a:lnTo>
                  <a:pt x="1155700" y="585216"/>
                </a:lnTo>
                <a:lnTo>
                  <a:pt x="1143000" y="576072"/>
                </a:lnTo>
                <a:lnTo>
                  <a:pt x="1143000" y="604266"/>
                </a:lnTo>
                <a:lnTo>
                  <a:pt x="977900" y="826008"/>
                </a:lnTo>
                <a:lnTo>
                  <a:pt x="965200" y="843915"/>
                </a:lnTo>
                <a:lnTo>
                  <a:pt x="939800" y="857338"/>
                </a:lnTo>
                <a:lnTo>
                  <a:pt x="927100" y="865759"/>
                </a:lnTo>
                <a:lnTo>
                  <a:pt x="901700" y="868680"/>
                </a:lnTo>
                <a:lnTo>
                  <a:pt x="876300" y="867397"/>
                </a:lnTo>
                <a:lnTo>
                  <a:pt x="863600" y="863625"/>
                </a:lnTo>
                <a:lnTo>
                  <a:pt x="850900" y="857427"/>
                </a:lnTo>
                <a:lnTo>
                  <a:pt x="838200" y="848868"/>
                </a:lnTo>
                <a:lnTo>
                  <a:pt x="711200" y="764286"/>
                </a:lnTo>
                <a:lnTo>
                  <a:pt x="711200" y="657606"/>
                </a:lnTo>
                <a:lnTo>
                  <a:pt x="698500" y="653796"/>
                </a:lnTo>
                <a:lnTo>
                  <a:pt x="698500" y="656082"/>
                </a:lnTo>
                <a:lnTo>
                  <a:pt x="685800" y="657606"/>
                </a:lnTo>
                <a:lnTo>
                  <a:pt x="685800" y="837438"/>
                </a:lnTo>
                <a:lnTo>
                  <a:pt x="673100" y="840486"/>
                </a:lnTo>
                <a:lnTo>
                  <a:pt x="660400" y="885469"/>
                </a:lnTo>
                <a:lnTo>
                  <a:pt x="660400" y="1184148"/>
                </a:lnTo>
                <a:lnTo>
                  <a:pt x="647700" y="1185672"/>
                </a:lnTo>
                <a:lnTo>
                  <a:pt x="419100" y="1185672"/>
                </a:lnTo>
                <a:lnTo>
                  <a:pt x="419100" y="615696"/>
                </a:lnTo>
                <a:lnTo>
                  <a:pt x="431800" y="611886"/>
                </a:lnTo>
                <a:lnTo>
                  <a:pt x="520700" y="473202"/>
                </a:lnTo>
                <a:lnTo>
                  <a:pt x="546100" y="489991"/>
                </a:lnTo>
                <a:lnTo>
                  <a:pt x="558800" y="505929"/>
                </a:lnTo>
                <a:lnTo>
                  <a:pt x="571500" y="521868"/>
                </a:lnTo>
                <a:lnTo>
                  <a:pt x="584200" y="570166"/>
                </a:lnTo>
                <a:lnTo>
                  <a:pt x="571500" y="636270"/>
                </a:lnTo>
                <a:lnTo>
                  <a:pt x="571500" y="640080"/>
                </a:lnTo>
                <a:lnTo>
                  <a:pt x="558800" y="640080"/>
                </a:lnTo>
                <a:lnTo>
                  <a:pt x="520700" y="647700"/>
                </a:lnTo>
                <a:lnTo>
                  <a:pt x="482600" y="668464"/>
                </a:lnTo>
                <a:lnTo>
                  <a:pt x="457200" y="699223"/>
                </a:lnTo>
                <a:lnTo>
                  <a:pt x="457200" y="803427"/>
                </a:lnTo>
                <a:lnTo>
                  <a:pt x="469900" y="812863"/>
                </a:lnTo>
                <a:lnTo>
                  <a:pt x="482600" y="819150"/>
                </a:lnTo>
                <a:lnTo>
                  <a:pt x="495300" y="821436"/>
                </a:lnTo>
                <a:lnTo>
                  <a:pt x="508000" y="818756"/>
                </a:lnTo>
                <a:lnTo>
                  <a:pt x="520700" y="762850"/>
                </a:lnTo>
                <a:lnTo>
                  <a:pt x="482600" y="752856"/>
                </a:lnTo>
                <a:lnTo>
                  <a:pt x="482600" y="707936"/>
                </a:lnTo>
                <a:lnTo>
                  <a:pt x="495300" y="684466"/>
                </a:lnTo>
                <a:lnTo>
                  <a:pt x="520700" y="668693"/>
                </a:lnTo>
                <a:lnTo>
                  <a:pt x="558800" y="662940"/>
                </a:lnTo>
                <a:lnTo>
                  <a:pt x="584200" y="668693"/>
                </a:lnTo>
                <a:lnTo>
                  <a:pt x="596900" y="676579"/>
                </a:lnTo>
                <a:lnTo>
                  <a:pt x="596900" y="646176"/>
                </a:lnTo>
                <a:lnTo>
                  <a:pt x="596900" y="643128"/>
                </a:lnTo>
                <a:lnTo>
                  <a:pt x="596900" y="534162"/>
                </a:lnTo>
                <a:lnTo>
                  <a:pt x="584200" y="497179"/>
                </a:lnTo>
                <a:lnTo>
                  <a:pt x="558800" y="470916"/>
                </a:lnTo>
                <a:lnTo>
                  <a:pt x="596900" y="476592"/>
                </a:lnTo>
                <a:lnTo>
                  <a:pt x="635000" y="488911"/>
                </a:lnTo>
                <a:lnTo>
                  <a:pt x="673100" y="507669"/>
                </a:lnTo>
                <a:lnTo>
                  <a:pt x="711200" y="532638"/>
                </a:lnTo>
                <a:lnTo>
                  <a:pt x="876300" y="675894"/>
                </a:lnTo>
                <a:lnTo>
                  <a:pt x="876300" y="680326"/>
                </a:lnTo>
                <a:lnTo>
                  <a:pt x="889000" y="683412"/>
                </a:lnTo>
                <a:lnTo>
                  <a:pt x="889000" y="685215"/>
                </a:lnTo>
                <a:lnTo>
                  <a:pt x="901700" y="685800"/>
                </a:lnTo>
                <a:lnTo>
                  <a:pt x="901700" y="684657"/>
                </a:lnTo>
                <a:lnTo>
                  <a:pt x="914400" y="682371"/>
                </a:lnTo>
                <a:lnTo>
                  <a:pt x="914400" y="678942"/>
                </a:lnTo>
                <a:lnTo>
                  <a:pt x="927100" y="674370"/>
                </a:lnTo>
                <a:lnTo>
                  <a:pt x="1054100" y="539496"/>
                </a:lnTo>
                <a:lnTo>
                  <a:pt x="1066800" y="548741"/>
                </a:lnTo>
                <a:lnTo>
                  <a:pt x="1143000" y="604266"/>
                </a:lnTo>
                <a:lnTo>
                  <a:pt x="1143000" y="576072"/>
                </a:lnTo>
                <a:lnTo>
                  <a:pt x="1066800" y="521208"/>
                </a:lnTo>
                <a:lnTo>
                  <a:pt x="1079500" y="501396"/>
                </a:lnTo>
                <a:lnTo>
                  <a:pt x="1104900" y="487591"/>
                </a:lnTo>
                <a:lnTo>
                  <a:pt x="1117600" y="477291"/>
                </a:lnTo>
                <a:lnTo>
                  <a:pt x="1143000" y="470852"/>
                </a:lnTo>
                <a:lnTo>
                  <a:pt x="1155700" y="468630"/>
                </a:lnTo>
                <a:lnTo>
                  <a:pt x="1181100" y="466826"/>
                </a:lnTo>
                <a:lnTo>
                  <a:pt x="1193800" y="461670"/>
                </a:lnTo>
                <a:lnTo>
                  <a:pt x="1206500" y="453517"/>
                </a:lnTo>
                <a:lnTo>
                  <a:pt x="1219200" y="442722"/>
                </a:lnTo>
                <a:lnTo>
                  <a:pt x="1231900" y="427482"/>
                </a:lnTo>
                <a:lnTo>
                  <a:pt x="1231900" y="422910"/>
                </a:lnTo>
                <a:lnTo>
                  <a:pt x="1244600" y="420624"/>
                </a:lnTo>
                <a:lnTo>
                  <a:pt x="1257300" y="421386"/>
                </a:lnTo>
                <a:lnTo>
                  <a:pt x="1257300" y="430530"/>
                </a:lnTo>
                <a:lnTo>
                  <a:pt x="1270000" y="435102"/>
                </a:lnTo>
                <a:lnTo>
                  <a:pt x="1270000" y="404622"/>
                </a:lnTo>
                <a:lnTo>
                  <a:pt x="1257300" y="400050"/>
                </a:lnTo>
                <a:lnTo>
                  <a:pt x="1257300" y="397764"/>
                </a:lnTo>
                <a:lnTo>
                  <a:pt x="1244600" y="397764"/>
                </a:lnTo>
                <a:lnTo>
                  <a:pt x="1231900" y="398754"/>
                </a:lnTo>
                <a:lnTo>
                  <a:pt x="1231900" y="401764"/>
                </a:lnTo>
                <a:lnTo>
                  <a:pt x="1219200" y="406755"/>
                </a:lnTo>
                <a:lnTo>
                  <a:pt x="1206500" y="413766"/>
                </a:lnTo>
                <a:lnTo>
                  <a:pt x="1193800" y="428244"/>
                </a:lnTo>
                <a:lnTo>
                  <a:pt x="1193800" y="435800"/>
                </a:lnTo>
                <a:lnTo>
                  <a:pt x="1181100" y="441286"/>
                </a:lnTo>
                <a:lnTo>
                  <a:pt x="1168400" y="444627"/>
                </a:lnTo>
                <a:lnTo>
                  <a:pt x="1155700" y="445770"/>
                </a:lnTo>
                <a:lnTo>
                  <a:pt x="1130300" y="448551"/>
                </a:lnTo>
                <a:lnTo>
                  <a:pt x="1104900" y="456628"/>
                </a:lnTo>
                <a:lnTo>
                  <a:pt x="1092200" y="469557"/>
                </a:lnTo>
                <a:lnTo>
                  <a:pt x="1066800" y="486918"/>
                </a:lnTo>
                <a:lnTo>
                  <a:pt x="1028700" y="525780"/>
                </a:lnTo>
                <a:lnTo>
                  <a:pt x="901700" y="659130"/>
                </a:lnTo>
                <a:lnTo>
                  <a:pt x="901700" y="662940"/>
                </a:lnTo>
                <a:lnTo>
                  <a:pt x="889000" y="662940"/>
                </a:lnTo>
                <a:lnTo>
                  <a:pt x="889000" y="659892"/>
                </a:lnTo>
                <a:lnTo>
                  <a:pt x="723900" y="515874"/>
                </a:lnTo>
                <a:lnTo>
                  <a:pt x="685800" y="486625"/>
                </a:lnTo>
                <a:lnTo>
                  <a:pt x="635000" y="465391"/>
                </a:lnTo>
                <a:lnTo>
                  <a:pt x="596900" y="452437"/>
                </a:lnTo>
                <a:lnTo>
                  <a:pt x="546100" y="448056"/>
                </a:lnTo>
                <a:lnTo>
                  <a:pt x="508000" y="448056"/>
                </a:lnTo>
                <a:lnTo>
                  <a:pt x="508000" y="449580"/>
                </a:lnTo>
                <a:lnTo>
                  <a:pt x="495300" y="457200"/>
                </a:lnTo>
                <a:lnTo>
                  <a:pt x="457200" y="474459"/>
                </a:lnTo>
                <a:lnTo>
                  <a:pt x="406400" y="480441"/>
                </a:lnTo>
                <a:lnTo>
                  <a:pt x="393700" y="479082"/>
                </a:lnTo>
                <a:lnTo>
                  <a:pt x="393700" y="618744"/>
                </a:lnTo>
                <a:lnTo>
                  <a:pt x="393700" y="1185672"/>
                </a:lnTo>
                <a:lnTo>
                  <a:pt x="152400" y="1185672"/>
                </a:lnTo>
                <a:lnTo>
                  <a:pt x="165100" y="1012698"/>
                </a:lnTo>
                <a:lnTo>
                  <a:pt x="165100" y="971156"/>
                </a:lnTo>
                <a:lnTo>
                  <a:pt x="152400" y="928966"/>
                </a:lnTo>
                <a:lnTo>
                  <a:pt x="152400" y="886358"/>
                </a:lnTo>
                <a:lnTo>
                  <a:pt x="139700" y="843534"/>
                </a:lnTo>
                <a:lnTo>
                  <a:pt x="127000" y="806805"/>
                </a:lnTo>
                <a:lnTo>
                  <a:pt x="127000" y="660654"/>
                </a:lnTo>
                <a:lnTo>
                  <a:pt x="114300" y="655320"/>
                </a:lnTo>
                <a:lnTo>
                  <a:pt x="101600" y="655320"/>
                </a:lnTo>
                <a:lnTo>
                  <a:pt x="101600" y="767905"/>
                </a:lnTo>
                <a:lnTo>
                  <a:pt x="114300" y="811187"/>
                </a:lnTo>
                <a:lnTo>
                  <a:pt x="114300" y="849630"/>
                </a:lnTo>
                <a:lnTo>
                  <a:pt x="139700" y="931252"/>
                </a:lnTo>
                <a:lnTo>
                  <a:pt x="139700" y="1011174"/>
                </a:lnTo>
                <a:lnTo>
                  <a:pt x="127000" y="1185672"/>
                </a:lnTo>
                <a:lnTo>
                  <a:pt x="63500" y="1185672"/>
                </a:lnTo>
                <a:lnTo>
                  <a:pt x="63500" y="1174242"/>
                </a:lnTo>
                <a:lnTo>
                  <a:pt x="12700" y="734568"/>
                </a:lnTo>
                <a:lnTo>
                  <a:pt x="12700" y="685380"/>
                </a:lnTo>
                <a:lnTo>
                  <a:pt x="25400" y="638276"/>
                </a:lnTo>
                <a:lnTo>
                  <a:pt x="50800" y="594436"/>
                </a:lnTo>
                <a:lnTo>
                  <a:pt x="76200" y="555028"/>
                </a:lnTo>
                <a:lnTo>
                  <a:pt x="114300" y="521208"/>
                </a:lnTo>
                <a:lnTo>
                  <a:pt x="177800" y="488823"/>
                </a:lnTo>
                <a:lnTo>
                  <a:pt x="203200" y="478548"/>
                </a:lnTo>
                <a:lnTo>
                  <a:pt x="241300" y="472440"/>
                </a:lnTo>
                <a:lnTo>
                  <a:pt x="228600" y="480580"/>
                </a:lnTo>
                <a:lnTo>
                  <a:pt x="228600" y="490156"/>
                </a:lnTo>
                <a:lnTo>
                  <a:pt x="215900" y="501154"/>
                </a:lnTo>
                <a:lnTo>
                  <a:pt x="203200" y="513588"/>
                </a:lnTo>
                <a:lnTo>
                  <a:pt x="190500" y="543598"/>
                </a:lnTo>
                <a:lnTo>
                  <a:pt x="190500" y="576541"/>
                </a:lnTo>
                <a:lnTo>
                  <a:pt x="203200" y="612482"/>
                </a:lnTo>
                <a:lnTo>
                  <a:pt x="215900" y="651510"/>
                </a:lnTo>
                <a:lnTo>
                  <a:pt x="215900" y="652272"/>
                </a:lnTo>
                <a:lnTo>
                  <a:pt x="203200" y="662368"/>
                </a:lnTo>
                <a:lnTo>
                  <a:pt x="190500" y="674179"/>
                </a:lnTo>
                <a:lnTo>
                  <a:pt x="190500" y="726020"/>
                </a:lnTo>
                <a:lnTo>
                  <a:pt x="203200" y="745896"/>
                </a:lnTo>
                <a:lnTo>
                  <a:pt x="228600" y="759333"/>
                </a:lnTo>
                <a:lnTo>
                  <a:pt x="254000" y="764286"/>
                </a:lnTo>
                <a:lnTo>
                  <a:pt x="279400" y="759333"/>
                </a:lnTo>
                <a:lnTo>
                  <a:pt x="292100" y="752614"/>
                </a:lnTo>
                <a:lnTo>
                  <a:pt x="304800" y="745896"/>
                </a:lnTo>
                <a:lnTo>
                  <a:pt x="317500" y="726020"/>
                </a:lnTo>
                <a:lnTo>
                  <a:pt x="317500" y="677570"/>
                </a:lnTo>
                <a:lnTo>
                  <a:pt x="304800" y="657694"/>
                </a:lnTo>
                <a:lnTo>
                  <a:pt x="292100" y="650976"/>
                </a:lnTo>
                <a:lnTo>
                  <a:pt x="292100" y="686282"/>
                </a:lnTo>
                <a:lnTo>
                  <a:pt x="292100" y="717308"/>
                </a:lnTo>
                <a:lnTo>
                  <a:pt x="279400" y="729894"/>
                </a:lnTo>
                <a:lnTo>
                  <a:pt x="266700" y="738339"/>
                </a:lnTo>
                <a:lnTo>
                  <a:pt x="254000" y="741426"/>
                </a:lnTo>
                <a:lnTo>
                  <a:pt x="241300" y="738339"/>
                </a:lnTo>
                <a:lnTo>
                  <a:pt x="228600" y="729894"/>
                </a:lnTo>
                <a:lnTo>
                  <a:pt x="215900" y="717308"/>
                </a:lnTo>
                <a:lnTo>
                  <a:pt x="215900" y="686282"/>
                </a:lnTo>
                <a:lnTo>
                  <a:pt x="228600" y="673696"/>
                </a:lnTo>
                <a:lnTo>
                  <a:pt x="241300" y="665251"/>
                </a:lnTo>
                <a:lnTo>
                  <a:pt x="254000" y="662178"/>
                </a:lnTo>
                <a:lnTo>
                  <a:pt x="266700" y="665251"/>
                </a:lnTo>
                <a:lnTo>
                  <a:pt x="279400" y="673696"/>
                </a:lnTo>
                <a:lnTo>
                  <a:pt x="292100" y="686282"/>
                </a:lnTo>
                <a:lnTo>
                  <a:pt x="292100" y="650976"/>
                </a:lnTo>
                <a:lnTo>
                  <a:pt x="279400" y="644258"/>
                </a:lnTo>
                <a:lnTo>
                  <a:pt x="254000" y="639318"/>
                </a:lnTo>
                <a:lnTo>
                  <a:pt x="241300" y="639318"/>
                </a:lnTo>
                <a:lnTo>
                  <a:pt x="241300" y="640080"/>
                </a:lnTo>
                <a:lnTo>
                  <a:pt x="228600" y="641604"/>
                </a:lnTo>
                <a:lnTo>
                  <a:pt x="228600" y="608050"/>
                </a:lnTo>
                <a:lnTo>
                  <a:pt x="215900" y="577215"/>
                </a:lnTo>
                <a:lnTo>
                  <a:pt x="215900" y="549224"/>
                </a:lnTo>
                <a:lnTo>
                  <a:pt x="228600" y="524256"/>
                </a:lnTo>
                <a:lnTo>
                  <a:pt x="241300" y="502539"/>
                </a:lnTo>
                <a:lnTo>
                  <a:pt x="266700" y="487108"/>
                </a:lnTo>
                <a:lnTo>
                  <a:pt x="279400" y="477100"/>
                </a:lnTo>
                <a:lnTo>
                  <a:pt x="292100" y="471678"/>
                </a:lnTo>
                <a:lnTo>
                  <a:pt x="381000" y="611886"/>
                </a:lnTo>
                <a:lnTo>
                  <a:pt x="381000" y="615696"/>
                </a:lnTo>
                <a:lnTo>
                  <a:pt x="393700" y="618744"/>
                </a:lnTo>
                <a:lnTo>
                  <a:pt x="393700" y="479082"/>
                </a:lnTo>
                <a:lnTo>
                  <a:pt x="355600" y="474980"/>
                </a:lnTo>
                <a:lnTo>
                  <a:pt x="317500" y="457962"/>
                </a:lnTo>
                <a:lnTo>
                  <a:pt x="304800" y="449580"/>
                </a:lnTo>
                <a:lnTo>
                  <a:pt x="304800" y="448818"/>
                </a:lnTo>
                <a:lnTo>
                  <a:pt x="292100" y="448818"/>
                </a:lnTo>
                <a:lnTo>
                  <a:pt x="292100" y="448056"/>
                </a:lnTo>
                <a:lnTo>
                  <a:pt x="279400" y="448056"/>
                </a:lnTo>
                <a:lnTo>
                  <a:pt x="228600" y="451700"/>
                </a:lnTo>
                <a:lnTo>
                  <a:pt x="177800" y="462432"/>
                </a:lnTo>
                <a:lnTo>
                  <a:pt x="139700" y="479869"/>
                </a:lnTo>
                <a:lnTo>
                  <a:pt x="101600" y="503682"/>
                </a:lnTo>
                <a:lnTo>
                  <a:pt x="63500" y="533958"/>
                </a:lnTo>
                <a:lnTo>
                  <a:pt x="38100" y="568667"/>
                </a:lnTo>
                <a:lnTo>
                  <a:pt x="12700" y="607021"/>
                </a:lnTo>
                <a:lnTo>
                  <a:pt x="0" y="648233"/>
                </a:lnTo>
                <a:lnTo>
                  <a:pt x="0" y="736092"/>
                </a:lnTo>
                <a:lnTo>
                  <a:pt x="12700" y="882904"/>
                </a:lnTo>
                <a:lnTo>
                  <a:pt x="38100" y="1176528"/>
                </a:lnTo>
                <a:lnTo>
                  <a:pt x="38100" y="1189240"/>
                </a:lnTo>
                <a:lnTo>
                  <a:pt x="50800" y="1199388"/>
                </a:lnTo>
                <a:lnTo>
                  <a:pt x="63500" y="1206093"/>
                </a:lnTo>
                <a:lnTo>
                  <a:pt x="76200" y="1208532"/>
                </a:lnTo>
                <a:lnTo>
                  <a:pt x="139700" y="1208532"/>
                </a:lnTo>
                <a:lnTo>
                  <a:pt x="393700" y="1208532"/>
                </a:lnTo>
                <a:lnTo>
                  <a:pt x="419100" y="1208532"/>
                </a:lnTo>
                <a:lnTo>
                  <a:pt x="647700" y="1208532"/>
                </a:lnTo>
                <a:lnTo>
                  <a:pt x="660400" y="1207808"/>
                </a:lnTo>
                <a:lnTo>
                  <a:pt x="660400" y="1205674"/>
                </a:lnTo>
                <a:lnTo>
                  <a:pt x="673100" y="1202093"/>
                </a:lnTo>
                <a:lnTo>
                  <a:pt x="673100" y="1197102"/>
                </a:lnTo>
                <a:lnTo>
                  <a:pt x="685800" y="1191552"/>
                </a:lnTo>
                <a:lnTo>
                  <a:pt x="685800" y="1171194"/>
                </a:lnTo>
                <a:lnTo>
                  <a:pt x="673100" y="1030224"/>
                </a:lnTo>
                <a:lnTo>
                  <a:pt x="673100" y="981925"/>
                </a:lnTo>
                <a:lnTo>
                  <a:pt x="685800" y="935355"/>
                </a:lnTo>
                <a:lnTo>
                  <a:pt x="685800" y="890485"/>
                </a:lnTo>
                <a:lnTo>
                  <a:pt x="698500" y="847344"/>
                </a:lnTo>
                <a:lnTo>
                  <a:pt x="698500" y="840486"/>
                </a:lnTo>
                <a:lnTo>
                  <a:pt x="711200" y="836676"/>
                </a:lnTo>
                <a:lnTo>
                  <a:pt x="711200" y="792480"/>
                </a:lnTo>
                <a:lnTo>
                  <a:pt x="812800" y="867156"/>
                </a:lnTo>
                <a:lnTo>
                  <a:pt x="838200" y="877709"/>
                </a:lnTo>
                <a:lnTo>
                  <a:pt x="850900" y="885342"/>
                </a:lnTo>
                <a:lnTo>
                  <a:pt x="876300" y="889977"/>
                </a:lnTo>
                <a:lnTo>
                  <a:pt x="901700" y="891540"/>
                </a:lnTo>
                <a:lnTo>
                  <a:pt x="927100" y="887920"/>
                </a:lnTo>
                <a:lnTo>
                  <a:pt x="952500" y="877531"/>
                </a:lnTo>
                <a:lnTo>
                  <a:pt x="977900" y="860996"/>
                </a:lnTo>
                <a:lnTo>
                  <a:pt x="1003300" y="838962"/>
                </a:lnTo>
                <a:lnTo>
                  <a:pt x="1143000" y="644880"/>
                </a:lnTo>
                <a:lnTo>
                  <a:pt x="1168400" y="609600"/>
                </a:lnTo>
                <a:lnTo>
                  <a:pt x="1270000" y="478866"/>
                </a:lnTo>
                <a:lnTo>
                  <a:pt x="1282700" y="462534"/>
                </a:lnTo>
                <a:lnTo>
                  <a:pt x="1282700" y="416128"/>
                </a:lnTo>
                <a:close/>
              </a:path>
            </a:pathLst>
          </a:custGeom>
          <a:solidFill>
            <a:srgbClr val="2C778C"/>
          </a:solid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35</a:t>
            </a:fld>
            <a:endParaRPr spc="-25" dirty="0"/>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922019">
              <a:lnSpc>
                <a:spcPct val="100000"/>
              </a:lnSpc>
              <a:spcBef>
                <a:spcPts val="105"/>
              </a:spcBef>
            </a:pPr>
            <a:r>
              <a:rPr dirty="0">
                <a:solidFill>
                  <a:srgbClr val="FFFFFF"/>
                </a:solidFill>
              </a:rPr>
              <a:t>執行職務時如有暴露愛滋病毒風險之處理措施</a:t>
            </a:r>
            <a:r>
              <a:rPr sz="3150" spc="-75" baseline="-21164" dirty="0">
                <a:solidFill>
                  <a:srgbClr val="FFFFFF"/>
                </a:solidFill>
              </a:rPr>
              <a:t>1</a:t>
            </a:r>
            <a:endParaRPr sz="3150" baseline="-21164"/>
          </a:p>
        </p:txBody>
      </p:sp>
      <p:sp>
        <p:nvSpPr>
          <p:cNvPr id="5" name="object 5"/>
          <p:cNvSpPr txBox="1"/>
          <p:nvPr/>
        </p:nvSpPr>
        <p:spPr>
          <a:xfrm>
            <a:off x="579253" y="1922779"/>
            <a:ext cx="9583420" cy="4472305"/>
          </a:xfrm>
          <a:prstGeom prst="rect">
            <a:avLst/>
          </a:prstGeom>
        </p:spPr>
        <p:txBody>
          <a:bodyPr vert="horz" wrap="square" lIns="0" tIns="13335" rIns="0" bIns="0" rtlCol="0">
            <a:spAutoFit/>
          </a:bodyPr>
          <a:lstStyle/>
          <a:p>
            <a:pPr marL="523875">
              <a:lnSpc>
                <a:spcPct val="100000"/>
              </a:lnSpc>
              <a:spcBef>
                <a:spcPts val="105"/>
              </a:spcBef>
            </a:pPr>
            <a:r>
              <a:rPr sz="2450" b="1" dirty="0">
                <a:solidFill>
                  <a:srgbClr val="093F5C"/>
                </a:solidFill>
                <a:latin typeface="Microsoft JhengHei"/>
                <a:cs typeface="Microsoft JhengHei"/>
              </a:rPr>
              <a:t>請</a:t>
            </a:r>
            <a:r>
              <a:rPr sz="2450" b="1" spc="-10" dirty="0">
                <a:solidFill>
                  <a:srgbClr val="0070C0"/>
                </a:solidFill>
                <a:latin typeface="Microsoft JhengHei"/>
                <a:cs typeface="Microsoft JhengHei"/>
              </a:rPr>
              <a:t>立即清洗暴露傷口</a:t>
            </a:r>
            <a:endParaRPr sz="2450">
              <a:latin typeface="Microsoft JhengHei"/>
              <a:cs typeface="Microsoft JhengHei"/>
            </a:endParaRPr>
          </a:p>
          <a:p>
            <a:pPr marL="838835" indent="-314960">
              <a:lnSpc>
                <a:spcPct val="100000"/>
              </a:lnSpc>
              <a:spcBef>
                <a:spcPts val="2570"/>
              </a:spcBef>
              <a:buFont typeface="Arial MT"/>
              <a:buChar char="•"/>
              <a:tabLst>
                <a:tab pos="838835" algn="l"/>
                <a:tab pos="839469" algn="l"/>
              </a:tabLst>
            </a:pPr>
            <a:r>
              <a:rPr sz="2100" b="1" spc="-10" dirty="0">
                <a:solidFill>
                  <a:srgbClr val="093F5C"/>
                </a:solidFill>
                <a:latin typeface="Microsoft JhengHei"/>
                <a:cs typeface="Microsoft JhengHei"/>
              </a:rPr>
              <a:t>穿透皮膚的銳器扎傷：立即擠壓傷口⾎液並以</a:t>
            </a:r>
            <a:r>
              <a:rPr sz="2800" b="1" spc="-5" dirty="0">
                <a:solidFill>
                  <a:srgbClr val="0070C0"/>
                </a:solidFill>
                <a:latin typeface="Microsoft JhengHei"/>
                <a:cs typeface="Microsoft JhengHei"/>
              </a:rPr>
              <a:t>清水</a:t>
            </a:r>
            <a:r>
              <a:rPr sz="2100" b="1" dirty="0">
                <a:solidFill>
                  <a:srgbClr val="093F5C"/>
                </a:solidFill>
                <a:latin typeface="Microsoft JhengHei"/>
                <a:cs typeface="Microsoft JhengHei"/>
              </a:rPr>
              <a:t>和</a:t>
            </a:r>
            <a:r>
              <a:rPr sz="2800" b="1" spc="-5" dirty="0">
                <a:solidFill>
                  <a:srgbClr val="0070C0"/>
                </a:solidFill>
                <a:latin typeface="Microsoft JhengHei"/>
                <a:cs typeface="Microsoft JhengHei"/>
              </a:rPr>
              <a:t>肥皂</a:t>
            </a:r>
            <a:r>
              <a:rPr sz="2100" b="1" spc="-20" dirty="0">
                <a:solidFill>
                  <a:srgbClr val="093F5C"/>
                </a:solidFill>
                <a:latin typeface="Microsoft JhengHei"/>
                <a:cs typeface="Microsoft JhengHei"/>
              </a:rPr>
              <a:t>清洗傷口</a:t>
            </a:r>
            <a:endParaRPr sz="2100">
              <a:latin typeface="Microsoft JhengHei"/>
              <a:cs typeface="Microsoft JhengHei"/>
            </a:endParaRPr>
          </a:p>
          <a:p>
            <a:pPr>
              <a:lnSpc>
                <a:spcPct val="100000"/>
              </a:lnSpc>
              <a:spcBef>
                <a:spcPts val="30"/>
              </a:spcBef>
              <a:buClr>
                <a:srgbClr val="093F5C"/>
              </a:buClr>
              <a:buFont typeface="Arial MT"/>
              <a:buChar char="•"/>
            </a:pPr>
            <a:endParaRPr sz="2100">
              <a:latin typeface="Microsoft JhengHei"/>
              <a:cs typeface="Microsoft JhengHei"/>
            </a:endParaRPr>
          </a:p>
          <a:p>
            <a:pPr marL="838835" indent="-314960">
              <a:lnSpc>
                <a:spcPct val="100000"/>
              </a:lnSpc>
              <a:buFont typeface="Arial MT"/>
              <a:buChar char="•"/>
              <a:tabLst>
                <a:tab pos="838835" algn="l"/>
                <a:tab pos="839469" algn="l"/>
              </a:tabLst>
            </a:pPr>
            <a:r>
              <a:rPr sz="2100" b="1" spc="-5" dirty="0">
                <a:solidFill>
                  <a:srgbClr val="093F5C"/>
                </a:solidFill>
                <a:latin typeface="Microsoft JhengHei"/>
                <a:cs typeface="Microsoft JhengHei"/>
              </a:rPr>
              <a:t>皮膚傷口暴露：以</a:t>
            </a:r>
            <a:r>
              <a:rPr sz="2800" b="1" spc="-5" dirty="0">
                <a:solidFill>
                  <a:srgbClr val="0070C0"/>
                </a:solidFill>
                <a:latin typeface="Microsoft JhengHei"/>
                <a:cs typeface="Microsoft JhengHei"/>
              </a:rPr>
              <a:t>清水</a:t>
            </a:r>
            <a:r>
              <a:rPr sz="2100" b="1" dirty="0">
                <a:solidFill>
                  <a:srgbClr val="093F5C"/>
                </a:solidFill>
                <a:latin typeface="Microsoft JhengHei"/>
                <a:cs typeface="Microsoft JhengHei"/>
              </a:rPr>
              <a:t>和</a:t>
            </a:r>
            <a:r>
              <a:rPr sz="2800" b="1" spc="-5" dirty="0">
                <a:solidFill>
                  <a:srgbClr val="0070C0"/>
                </a:solidFill>
                <a:latin typeface="Microsoft JhengHei"/>
                <a:cs typeface="Microsoft JhengHei"/>
              </a:rPr>
              <a:t>肥皂</a:t>
            </a:r>
            <a:r>
              <a:rPr sz="2100" b="1" spc="-25" dirty="0">
                <a:solidFill>
                  <a:srgbClr val="093F5C"/>
                </a:solidFill>
                <a:latin typeface="Microsoft JhengHei"/>
                <a:cs typeface="Microsoft JhengHei"/>
              </a:rPr>
              <a:t>洗淨</a:t>
            </a:r>
            <a:endParaRPr sz="2100">
              <a:latin typeface="Microsoft JhengHei"/>
              <a:cs typeface="Microsoft JhengHei"/>
            </a:endParaRPr>
          </a:p>
          <a:p>
            <a:pPr>
              <a:lnSpc>
                <a:spcPct val="100000"/>
              </a:lnSpc>
              <a:spcBef>
                <a:spcPts val="40"/>
              </a:spcBef>
              <a:buClr>
                <a:srgbClr val="093F5C"/>
              </a:buClr>
              <a:buFont typeface="Arial MT"/>
              <a:buChar char="•"/>
            </a:pPr>
            <a:endParaRPr sz="2100">
              <a:latin typeface="Microsoft JhengHei"/>
              <a:cs typeface="Microsoft JhengHei"/>
            </a:endParaRPr>
          </a:p>
          <a:p>
            <a:pPr marL="838835" indent="-314960">
              <a:lnSpc>
                <a:spcPct val="100000"/>
              </a:lnSpc>
              <a:buFont typeface="Arial MT"/>
              <a:buChar char="•"/>
              <a:tabLst>
                <a:tab pos="838835" algn="l"/>
                <a:tab pos="839469" algn="l"/>
              </a:tabLst>
            </a:pPr>
            <a:r>
              <a:rPr sz="2100" b="1" spc="-5" dirty="0">
                <a:solidFill>
                  <a:srgbClr val="093F5C"/>
                </a:solidFill>
                <a:latin typeface="Microsoft JhengHei"/>
                <a:cs typeface="Microsoft JhengHei"/>
              </a:rPr>
              <a:t>黏膜暴露：以大量之</a:t>
            </a:r>
            <a:r>
              <a:rPr sz="2800" b="1" spc="-5" dirty="0">
                <a:solidFill>
                  <a:srgbClr val="0070C0"/>
                </a:solidFill>
                <a:latin typeface="Microsoft JhengHei"/>
                <a:cs typeface="Microsoft JhengHei"/>
              </a:rPr>
              <a:t>清水</a:t>
            </a:r>
            <a:r>
              <a:rPr sz="2100" b="1" spc="-25" dirty="0">
                <a:solidFill>
                  <a:srgbClr val="093F5C"/>
                </a:solidFill>
                <a:latin typeface="Microsoft JhengHei"/>
                <a:cs typeface="Microsoft JhengHei"/>
              </a:rPr>
              <a:t>沖洗</a:t>
            </a:r>
            <a:endParaRPr sz="2100">
              <a:latin typeface="Microsoft JhengHei"/>
              <a:cs typeface="Microsoft JhengHei"/>
            </a:endParaRPr>
          </a:p>
          <a:p>
            <a:pPr marL="523875">
              <a:lnSpc>
                <a:spcPct val="100000"/>
              </a:lnSpc>
              <a:spcBef>
                <a:spcPts val="2510"/>
              </a:spcBef>
            </a:pPr>
            <a:r>
              <a:rPr sz="2450" b="1" dirty="0">
                <a:solidFill>
                  <a:srgbClr val="093F5C"/>
                </a:solidFill>
                <a:latin typeface="Microsoft JhengHei"/>
                <a:cs typeface="Microsoft JhengHei"/>
              </a:rPr>
              <a:t>請</a:t>
            </a:r>
            <a:r>
              <a:rPr sz="2450" b="1" spc="-10" dirty="0">
                <a:solidFill>
                  <a:srgbClr val="0070C0"/>
                </a:solidFill>
                <a:latin typeface="Microsoft JhengHei"/>
                <a:cs typeface="Microsoft JhengHei"/>
              </a:rPr>
              <a:t>立即至愛滋指定醫院，請醫師評估是否有感染HIV</a:t>
            </a:r>
            <a:r>
              <a:rPr sz="2450" b="1" spc="-20" dirty="0">
                <a:solidFill>
                  <a:srgbClr val="0070C0"/>
                </a:solidFill>
                <a:latin typeface="Microsoft JhengHei"/>
                <a:cs typeface="Microsoft JhengHei"/>
              </a:rPr>
              <a:t>的風險。</a:t>
            </a:r>
            <a:endParaRPr sz="2450">
              <a:latin typeface="Microsoft JhengHei"/>
              <a:cs typeface="Microsoft JhengHei"/>
            </a:endParaRPr>
          </a:p>
          <a:p>
            <a:pPr marL="12700" marR="5080">
              <a:lnSpc>
                <a:spcPct val="100000"/>
              </a:lnSpc>
              <a:spcBef>
                <a:spcPts val="2815"/>
              </a:spcBef>
            </a:pPr>
            <a:r>
              <a:rPr sz="1400" spc="-10" dirty="0">
                <a:solidFill>
                  <a:srgbClr val="3F3F3F"/>
                </a:solidFill>
                <a:latin typeface="Microsoft JhengHei"/>
                <a:cs typeface="Microsoft JhengHei"/>
              </a:rPr>
              <a:t>參考疾管署全球資訊網</a:t>
            </a:r>
            <a:r>
              <a:rPr sz="1400" spc="-20" dirty="0">
                <a:solidFill>
                  <a:srgbClr val="3F3F3F"/>
                </a:solidFill>
                <a:latin typeface="Microsoft JhengHei"/>
                <a:cs typeface="Microsoft JhengHei"/>
              </a:rPr>
              <a:t>(https://www.cdc.gov.tw)/</a:t>
            </a:r>
            <a:r>
              <a:rPr sz="1400" spc="-15" dirty="0">
                <a:solidFill>
                  <a:srgbClr val="3F3F3F"/>
                </a:solidFill>
                <a:latin typeface="Microsoft JhengHei"/>
                <a:cs typeface="Microsoft JhengHei"/>
              </a:rPr>
              <a:t>傳染病與防疫專題/第三類法定傳染病/人類免疫缺乏病毒感染/治療照護/愛滋病預防性投藥 /暴露愛滋病毒「後」預防性投藥</a:t>
            </a:r>
            <a:endParaRPr sz="1400">
              <a:latin typeface="Microsoft JhengHei"/>
              <a:cs typeface="Microsoft JhengHei"/>
            </a:endParaRPr>
          </a:p>
        </p:txBody>
      </p:sp>
      <p:sp>
        <p:nvSpPr>
          <p:cNvPr id="6" name="object 6"/>
          <p:cNvSpPr/>
          <p:nvPr/>
        </p:nvSpPr>
        <p:spPr>
          <a:xfrm>
            <a:off x="662063" y="2013966"/>
            <a:ext cx="272415" cy="219710"/>
          </a:xfrm>
          <a:custGeom>
            <a:avLst/>
            <a:gdLst/>
            <a:ahLst/>
            <a:cxnLst/>
            <a:rect l="l" t="t" r="r" b="b"/>
            <a:pathLst>
              <a:path w="272415" h="219710">
                <a:moveTo>
                  <a:pt x="272034" y="219456"/>
                </a:moveTo>
                <a:lnTo>
                  <a:pt x="272034" y="0"/>
                </a:lnTo>
                <a:lnTo>
                  <a:pt x="0" y="0"/>
                </a:lnTo>
                <a:lnTo>
                  <a:pt x="0" y="219456"/>
                </a:lnTo>
                <a:lnTo>
                  <a:pt x="32004" y="219456"/>
                </a:lnTo>
                <a:lnTo>
                  <a:pt x="32003" y="25908"/>
                </a:lnTo>
                <a:lnTo>
                  <a:pt x="240029" y="25908"/>
                </a:lnTo>
                <a:lnTo>
                  <a:pt x="240029" y="219456"/>
                </a:lnTo>
                <a:lnTo>
                  <a:pt x="272034" y="219456"/>
                </a:lnTo>
                <a:close/>
              </a:path>
              <a:path w="272415" h="219710">
                <a:moveTo>
                  <a:pt x="128015" y="219456"/>
                </a:moveTo>
                <a:lnTo>
                  <a:pt x="128015" y="193548"/>
                </a:lnTo>
                <a:lnTo>
                  <a:pt x="32003" y="193548"/>
                </a:lnTo>
                <a:lnTo>
                  <a:pt x="32004" y="219456"/>
                </a:lnTo>
                <a:lnTo>
                  <a:pt x="128015" y="219456"/>
                </a:lnTo>
                <a:close/>
              </a:path>
              <a:path w="272415" h="219710">
                <a:moveTo>
                  <a:pt x="232409" y="40386"/>
                </a:moveTo>
                <a:lnTo>
                  <a:pt x="187451" y="40386"/>
                </a:lnTo>
                <a:lnTo>
                  <a:pt x="156495" y="84201"/>
                </a:lnTo>
                <a:lnTo>
                  <a:pt x="129539" y="130302"/>
                </a:lnTo>
                <a:lnTo>
                  <a:pt x="114157" y="113561"/>
                </a:lnTo>
                <a:lnTo>
                  <a:pt x="98488" y="100393"/>
                </a:lnTo>
                <a:lnTo>
                  <a:pt x="78533" y="89796"/>
                </a:lnTo>
                <a:lnTo>
                  <a:pt x="50291" y="80772"/>
                </a:lnTo>
                <a:lnTo>
                  <a:pt x="36575" y="113538"/>
                </a:lnTo>
                <a:lnTo>
                  <a:pt x="67687" y="123253"/>
                </a:lnTo>
                <a:lnTo>
                  <a:pt x="91725" y="143827"/>
                </a:lnTo>
                <a:lnTo>
                  <a:pt x="111049" y="169259"/>
                </a:lnTo>
                <a:lnTo>
                  <a:pt x="128015" y="193548"/>
                </a:lnTo>
                <a:lnTo>
                  <a:pt x="128015" y="219456"/>
                </a:lnTo>
                <a:lnTo>
                  <a:pt x="132587" y="219456"/>
                </a:lnTo>
                <a:lnTo>
                  <a:pt x="132587" y="193548"/>
                </a:lnTo>
                <a:lnTo>
                  <a:pt x="154614" y="154400"/>
                </a:lnTo>
                <a:lnTo>
                  <a:pt x="179069" y="114109"/>
                </a:lnTo>
                <a:lnTo>
                  <a:pt x="205239" y="75247"/>
                </a:lnTo>
                <a:lnTo>
                  <a:pt x="232409" y="40386"/>
                </a:lnTo>
                <a:close/>
              </a:path>
              <a:path w="272415" h="219710">
                <a:moveTo>
                  <a:pt x="240029" y="219456"/>
                </a:moveTo>
                <a:lnTo>
                  <a:pt x="240029" y="40386"/>
                </a:lnTo>
                <a:lnTo>
                  <a:pt x="239267" y="40386"/>
                </a:lnTo>
                <a:lnTo>
                  <a:pt x="239267" y="193548"/>
                </a:lnTo>
                <a:lnTo>
                  <a:pt x="132587" y="193548"/>
                </a:lnTo>
                <a:lnTo>
                  <a:pt x="132587" y="219456"/>
                </a:lnTo>
                <a:lnTo>
                  <a:pt x="240029" y="219456"/>
                </a:lnTo>
                <a:close/>
              </a:path>
            </a:pathLst>
          </a:custGeom>
          <a:solidFill>
            <a:srgbClr val="2C778C"/>
          </a:solidFill>
        </p:spPr>
        <p:txBody>
          <a:bodyPr wrap="square" lIns="0" tIns="0" rIns="0" bIns="0" rtlCol="0"/>
          <a:lstStyle/>
          <a:p>
            <a:endParaRPr/>
          </a:p>
        </p:txBody>
      </p:sp>
      <p:sp>
        <p:nvSpPr>
          <p:cNvPr id="7" name="object 7"/>
          <p:cNvSpPr/>
          <p:nvPr/>
        </p:nvSpPr>
        <p:spPr>
          <a:xfrm>
            <a:off x="639965" y="5289041"/>
            <a:ext cx="271780" cy="219710"/>
          </a:xfrm>
          <a:custGeom>
            <a:avLst/>
            <a:gdLst/>
            <a:ahLst/>
            <a:cxnLst/>
            <a:rect l="l" t="t" r="r" b="b"/>
            <a:pathLst>
              <a:path w="271780" h="219710">
                <a:moveTo>
                  <a:pt x="271272" y="219455"/>
                </a:moveTo>
                <a:lnTo>
                  <a:pt x="271272" y="0"/>
                </a:lnTo>
                <a:lnTo>
                  <a:pt x="0" y="0"/>
                </a:lnTo>
                <a:lnTo>
                  <a:pt x="0" y="219455"/>
                </a:lnTo>
                <a:lnTo>
                  <a:pt x="32004" y="219455"/>
                </a:lnTo>
                <a:lnTo>
                  <a:pt x="32004" y="25907"/>
                </a:lnTo>
                <a:lnTo>
                  <a:pt x="239268" y="25907"/>
                </a:lnTo>
                <a:lnTo>
                  <a:pt x="239268" y="219455"/>
                </a:lnTo>
                <a:lnTo>
                  <a:pt x="271272" y="219455"/>
                </a:lnTo>
                <a:close/>
              </a:path>
              <a:path w="271780" h="219710">
                <a:moveTo>
                  <a:pt x="128016" y="219455"/>
                </a:moveTo>
                <a:lnTo>
                  <a:pt x="128016" y="193547"/>
                </a:lnTo>
                <a:lnTo>
                  <a:pt x="32004" y="193547"/>
                </a:lnTo>
                <a:lnTo>
                  <a:pt x="32004" y="219455"/>
                </a:lnTo>
                <a:lnTo>
                  <a:pt x="128016" y="219455"/>
                </a:lnTo>
                <a:close/>
              </a:path>
              <a:path w="271780" h="219710">
                <a:moveTo>
                  <a:pt x="232410" y="40385"/>
                </a:moveTo>
                <a:lnTo>
                  <a:pt x="187452" y="40385"/>
                </a:lnTo>
                <a:lnTo>
                  <a:pt x="156495" y="84200"/>
                </a:lnTo>
                <a:lnTo>
                  <a:pt x="129540" y="130301"/>
                </a:lnTo>
                <a:lnTo>
                  <a:pt x="114049" y="113549"/>
                </a:lnTo>
                <a:lnTo>
                  <a:pt x="98202" y="100298"/>
                </a:lnTo>
                <a:lnTo>
                  <a:pt x="78212" y="89475"/>
                </a:lnTo>
                <a:lnTo>
                  <a:pt x="50292" y="80009"/>
                </a:lnTo>
                <a:lnTo>
                  <a:pt x="36576" y="113537"/>
                </a:lnTo>
                <a:lnTo>
                  <a:pt x="67687" y="123253"/>
                </a:lnTo>
                <a:lnTo>
                  <a:pt x="91725" y="143827"/>
                </a:lnTo>
                <a:lnTo>
                  <a:pt x="111049" y="169259"/>
                </a:lnTo>
                <a:lnTo>
                  <a:pt x="128016" y="193547"/>
                </a:lnTo>
                <a:lnTo>
                  <a:pt x="128016" y="219455"/>
                </a:lnTo>
                <a:lnTo>
                  <a:pt x="131826" y="219455"/>
                </a:lnTo>
                <a:lnTo>
                  <a:pt x="131826" y="193547"/>
                </a:lnTo>
                <a:lnTo>
                  <a:pt x="154185" y="154400"/>
                </a:lnTo>
                <a:lnTo>
                  <a:pt x="178689" y="114109"/>
                </a:lnTo>
                <a:lnTo>
                  <a:pt x="204906" y="75247"/>
                </a:lnTo>
                <a:lnTo>
                  <a:pt x="232410" y="40385"/>
                </a:lnTo>
                <a:close/>
              </a:path>
              <a:path w="271780" h="219710">
                <a:moveTo>
                  <a:pt x="239268" y="219455"/>
                </a:moveTo>
                <a:lnTo>
                  <a:pt x="239268" y="193547"/>
                </a:lnTo>
                <a:lnTo>
                  <a:pt x="131826" y="193547"/>
                </a:lnTo>
                <a:lnTo>
                  <a:pt x="131826" y="219455"/>
                </a:lnTo>
                <a:lnTo>
                  <a:pt x="239268" y="219455"/>
                </a:lnTo>
                <a:close/>
              </a:path>
            </a:pathLst>
          </a:custGeom>
          <a:solidFill>
            <a:srgbClr val="2C778C"/>
          </a:solidFill>
        </p:spPr>
        <p:txBody>
          <a:bodyPr wrap="square" lIns="0" tIns="0" rIns="0" bIns="0" rtlCol="0"/>
          <a:lstStyle/>
          <a:p>
            <a:endParaRPr/>
          </a:p>
        </p:txBody>
      </p:sp>
      <p:pic>
        <p:nvPicPr>
          <p:cNvPr id="8" name="object 8"/>
          <p:cNvPicPr/>
          <p:nvPr/>
        </p:nvPicPr>
        <p:blipFill>
          <a:blip r:embed="rId2" cstate="print"/>
          <a:stretch>
            <a:fillRect/>
          </a:stretch>
        </p:blipFill>
        <p:spPr>
          <a:xfrm>
            <a:off x="6256602" y="3406519"/>
            <a:ext cx="1534385" cy="1443230"/>
          </a:xfrm>
          <a:prstGeom prst="rect">
            <a:avLst/>
          </a:prstGeom>
        </p:spPr>
      </p:pic>
      <p:pic>
        <p:nvPicPr>
          <p:cNvPr id="9" name="object 9"/>
          <p:cNvPicPr/>
          <p:nvPr/>
        </p:nvPicPr>
        <p:blipFill>
          <a:blip r:embed="rId3" cstate="print"/>
          <a:stretch>
            <a:fillRect/>
          </a:stretch>
        </p:blipFill>
        <p:spPr>
          <a:xfrm>
            <a:off x="8201774" y="3285989"/>
            <a:ext cx="1633979" cy="1601104"/>
          </a:xfrm>
          <a:prstGeom prst="rect">
            <a:avLst/>
          </a:prstGeom>
        </p:spPr>
      </p:pic>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36</a:t>
            </a:fld>
            <a:endParaRPr spc="-25" dirty="0"/>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726071" y="1786140"/>
            <a:ext cx="7205980" cy="4616450"/>
          </a:xfrm>
          <a:custGeom>
            <a:avLst/>
            <a:gdLst/>
            <a:ahLst/>
            <a:cxnLst/>
            <a:rect l="l" t="t" r="r" b="b"/>
            <a:pathLst>
              <a:path w="7205980" h="4616450">
                <a:moveTo>
                  <a:pt x="4735068" y="4116324"/>
                </a:moveTo>
                <a:lnTo>
                  <a:pt x="4727181" y="4077258"/>
                </a:lnTo>
                <a:lnTo>
                  <a:pt x="4705731" y="4045547"/>
                </a:lnTo>
                <a:lnTo>
                  <a:pt x="4673981" y="4024274"/>
                </a:lnTo>
                <a:lnTo>
                  <a:pt x="4635246" y="4016502"/>
                </a:lnTo>
                <a:lnTo>
                  <a:pt x="99822" y="4016502"/>
                </a:lnTo>
                <a:lnTo>
                  <a:pt x="60756" y="4024274"/>
                </a:lnTo>
                <a:lnTo>
                  <a:pt x="29044" y="4045547"/>
                </a:lnTo>
                <a:lnTo>
                  <a:pt x="7772" y="4077258"/>
                </a:lnTo>
                <a:lnTo>
                  <a:pt x="0" y="4116324"/>
                </a:lnTo>
                <a:lnTo>
                  <a:pt x="0" y="4516374"/>
                </a:lnTo>
                <a:lnTo>
                  <a:pt x="7772" y="4555109"/>
                </a:lnTo>
                <a:lnTo>
                  <a:pt x="29044" y="4586859"/>
                </a:lnTo>
                <a:lnTo>
                  <a:pt x="60756" y="4608309"/>
                </a:lnTo>
                <a:lnTo>
                  <a:pt x="99822" y="4616196"/>
                </a:lnTo>
                <a:lnTo>
                  <a:pt x="4635246" y="4616196"/>
                </a:lnTo>
                <a:lnTo>
                  <a:pt x="4673981" y="4608309"/>
                </a:lnTo>
                <a:lnTo>
                  <a:pt x="4705731" y="4586859"/>
                </a:lnTo>
                <a:lnTo>
                  <a:pt x="4727181" y="4555109"/>
                </a:lnTo>
                <a:lnTo>
                  <a:pt x="4735068" y="4516374"/>
                </a:lnTo>
                <a:lnTo>
                  <a:pt x="4735068" y="4116324"/>
                </a:lnTo>
                <a:close/>
              </a:path>
              <a:path w="7205980" h="4616450">
                <a:moveTo>
                  <a:pt x="4757166" y="3251454"/>
                </a:moveTo>
                <a:lnTo>
                  <a:pt x="4748466" y="3208464"/>
                </a:lnTo>
                <a:lnTo>
                  <a:pt x="4724768" y="3173349"/>
                </a:lnTo>
                <a:lnTo>
                  <a:pt x="4689653" y="3149650"/>
                </a:lnTo>
                <a:lnTo>
                  <a:pt x="4646676" y="3140964"/>
                </a:lnTo>
                <a:lnTo>
                  <a:pt x="132588" y="3140964"/>
                </a:lnTo>
                <a:lnTo>
                  <a:pt x="89598" y="3149650"/>
                </a:lnTo>
                <a:lnTo>
                  <a:pt x="54483" y="3173349"/>
                </a:lnTo>
                <a:lnTo>
                  <a:pt x="30784" y="3208464"/>
                </a:lnTo>
                <a:lnTo>
                  <a:pt x="22098" y="3251454"/>
                </a:lnTo>
                <a:lnTo>
                  <a:pt x="22098" y="3693414"/>
                </a:lnTo>
                <a:lnTo>
                  <a:pt x="30784" y="3736390"/>
                </a:lnTo>
                <a:lnTo>
                  <a:pt x="54483" y="3771519"/>
                </a:lnTo>
                <a:lnTo>
                  <a:pt x="89598" y="3795204"/>
                </a:lnTo>
                <a:lnTo>
                  <a:pt x="132588" y="3803904"/>
                </a:lnTo>
                <a:lnTo>
                  <a:pt x="4646676" y="3803904"/>
                </a:lnTo>
                <a:lnTo>
                  <a:pt x="4689653" y="3795204"/>
                </a:lnTo>
                <a:lnTo>
                  <a:pt x="4724781" y="3771519"/>
                </a:lnTo>
                <a:lnTo>
                  <a:pt x="4748466" y="3736390"/>
                </a:lnTo>
                <a:lnTo>
                  <a:pt x="4757166" y="3693414"/>
                </a:lnTo>
                <a:lnTo>
                  <a:pt x="4757166" y="3251454"/>
                </a:lnTo>
                <a:close/>
              </a:path>
              <a:path w="7205980" h="4616450">
                <a:moveTo>
                  <a:pt x="4757166" y="1217676"/>
                </a:moveTo>
                <a:lnTo>
                  <a:pt x="4746866" y="1166647"/>
                </a:lnTo>
                <a:lnTo>
                  <a:pt x="4718774" y="1124991"/>
                </a:lnTo>
                <a:lnTo>
                  <a:pt x="4677118" y="1096899"/>
                </a:lnTo>
                <a:lnTo>
                  <a:pt x="4626102" y="1086612"/>
                </a:lnTo>
                <a:lnTo>
                  <a:pt x="153162" y="1086612"/>
                </a:lnTo>
                <a:lnTo>
                  <a:pt x="102133" y="1096899"/>
                </a:lnTo>
                <a:lnTo>
                  <a:pt x="60477" y="1124991"/>
                </a:lnTo>
                <a:lnTo>
                  <a:pt x="32385" y="1166647"/>
                </a:lnTo>
                <a:lnTo>
                  <a:pt x="22098" y="1217676"/>
                </a:lnTo>
                <a:lnTo>
                  <a:pt x="22098" y="1744218"/>
                </a:lnTo>
                <a:lnTo>
                  <a:pt x="32385" y="1795348"/>
                </a:lnTo>
                <a:lnTo>
                  <a:pt x="60477" y="1837270"/>
                </a:lnTo>
                <a:lnTo>
                  <a:pt x="102133" y="1865617"/>
                </a:lnTo>
                <a:lnTo>
                  <a:pt x="153162" y="1876044"/>
                </a:lnTo>
                <a:lnTo>
                  <a:pt x="4626102" y="1876044"/>
                </a:lnTo>
                <a:lnTo>
                  <a:pt x="4677118" y="1865617"/>
                </a:lnTo>
                <a:lnTo>
                  <a:pt x="4718774" y="1837270"/>
                </a:lnTo>
                <a:lnTo>
                  <a:pt x="4746866" y="1795348"/>
                </a:lnTo>
                <a:lnTo>
                  <a:pt x="4757166" y="1744218"/>
                </a:lnTo>
                <a:lnTo>
                  <a:pt x="4757166" y="1217676"/>
                </a:lnTo>
                <a:close/>
              </a:path>
              <a:path w="7205980" h="4616450">
                <a:moveTo>
                  <a:pt x="6047232" y="131064"/>
                </a:moveTo>
                <a:lnTo>
                  <a:pt x="6036919" y="80035"/>
                </a:lnTo>
                <a:lnTo>
                  <a:pt x="6008751" y="38379"/>
                </a:lnTo>
                <a:lnTo>
                  <a:pt x="5966853" y="10287"/>
                </a:lnTo>
                <a:lnTo>
                  <a:pt x="5915406" y="0"/>
                </a:lnTo>
                <a:lnTo>
                  <a:pt x="153162" y="0"/>
                </a:lnTo>
                <a:lnTo>
                  <a:pt x="102133" y="10287"/>
                </a:lnTo>
                <a:lnTo>
                  <a:pt x="60477" y="38379"/>
                </a:lnTo>
                <a:lnTo>
                  <a:pt x="32385" y="80035"/>
                </a:lnTo>
                <a:lnTo>
                  <a:pt x="22098" y="131064"/>
                </a:lnTo>
                <a:lnTo>
                  <a:pt x="22098" y="657606"/>
                </a:lnTo>
                <a:lnTo>
                  <a:pt x="32385" y="708621"/>
                </a:lnTo>
                <a:lnTo>
                  <a:pt x="60477" y="750277"/>
                </a:lnTo>
                <a:lnTo>
                  <a:pt x="102133" y="778370"/>
                </a:lnTo>
                <a:lnTo>
                  <a:pt x="153162" y="788670"/>
                </a:lnTo>
                <a:lnTo>
                  <a:pt x="5915406" y="788670"/>
                </a:lnTo>
                <a:lnTo>
                  <a:pt x="5966853" y="778370"/>
                </a:lnTo>
                <a:lnTo>
                  <a:pt x="6008751" y="750277"/>
                </a:lnTo>
                <a:lnTo>
                  <a:pt x="6036919" y="708621"/>
                </a:lnTo>
                <a:lnTo>
                  <a:pt x="6047232" y="657606"/>
                </a:lnTo>
                <a:lnTo>
                  <a:pt x="6047232" y="131064"/>
                </a:lnTo>
                <a:close/>
              </a:path>
              <a:path w="7205980" h="4616450">
                <a:moveTo>
                  <a:pt x="7205472" y="2248662"/>
                </a:moveTo>
                <a:lnTo>
                  <a:pt x="7195159" y="2197633"/>
                </a:lnTo>
                <a:lnTo>
                  <a:pt x="7166991" y="2155977"/>
                </a:lnTo>
                <a:lnTo>
                  <a:pt x="7125094" y="2127885"/>
                </a:lnTo>
                <a:lnTo>
                  <a:pt x="7073646" y="2117598"/>
                </a:lnTo>
                <a:lnTo>
                  <a:pt x="153162" y="2117598"/>
                </a:lnTo>
                <a:lnTo>
                  <a:pt x="102133" y="2127885"/>
                </a:lnTo>
                <a:lnTo>
                  <a:pt x="60477" y="2155977"/>
                </a:lnTo>
                <a:lnTo>
                  <a:pt x="32385" y="2197633"/>
                </a:lnTo>
                <a:lnTo>
                  <a:pt x="22098" y="2248662"/>
                </a:lnTo>
                <a:lnTo>
                  <a:pt x="22098" y="2775204"/>
                </a:lnTo>
                <a:lnTo>
                  <a:pt x="32385" y="2826220"/>
                </a:lnTo>
                <a:lnTo>
                  <a:pt x="60477" y="2867876"/>
                </a:lnTo>
                <a:lnTo>
                  <a:pt x="102133" y="2895968"/>
                </a:lnTo>
                <a:lnTo>
                  <a:pt x="153162" y="2906268"/>
                </a:lnTo>
                <a:lnTo>
                  <a:pt x="7073646" y="2906268"/>
                </a:lnTo>
                <a:lnTo>
                  <a:pt x="7125094" y="2895968"/>
                </a:lnTo>
                <a:lnTo>
                  <a:pt x="7166991" y="2867876"/>
                </a:lnTo>
                <a:lnTo>
                  <a:pt x="7195159" y="2826220"/>
                </a:lnTo>
                <a:lnTo>
                  <a:pt x="7205472" y="2775204"/>
                </a:lnTo>
                <a:lnTo>
                  <a:pt x="7205472" y="2248662"/>
                </a:lnTo>
                <a:close/>
              </a:path>
            </a:pathLst>
          </a:custGeom>
          <a:solidFill>
            <a:srgbClr val="E2F0D9"/>
          </a:solidFill>
        </p:spPr>
        <p:txBody>
          <a:bodyPr wrap="square" lIns="0" tIns="0" rIns="0" bIns="0" rtlCol="0"/>
          <a:lstStyle/>
          <a:p>
            <a:endParaRPr/>
          </a:p>
        </p:txBody>
      </p:sp>
      <p:sp>
        <p:nvSpPr>
          <p:cNvPr id="5" name="object 5"/>
          <p:cNvSpPr txBox="1"/>
          <p:nvPr/>
        </p:nvSpPr>
        <p:spPr>
          <a:xfrm>
            <a:off x="816994" y="1819147"/>
            <a:ext cx="6010910" cy="1760855"/>
          </a:xfrm>
          <a:prstGeom prst="rect">
            <a:avLst/>
          </a:prstGeom>
        </p:spPr>
        <p:txBody>
          <a:bodyPr vert="horz" wrap="square" lIns="0" tIns="13335" rIns="0" bIns="0" rtlCol="0">
            <a:spAutoFit/>
          </a:bodyPr>
          <a:lstStyle/>
          <a:p>
            <a:pPr marL="63500" marR="5080">
              <a:lnSpc>
                <a:spcPct val="100000"/>
              </a:lnSpc>
              <a:spcBef>
                <a:spcPts val="105"/>
              </a:spcBef>
            </a:pPr>
            <a:r>
              <a:rPr sz="2100" b="1" spc="-5" dirty="0">
                <a:latin typeface="Microsoft JhengHei"/>
                <a:cs typeface="Microsoft JhengHei"/>
              </a:rPr>
              <a:t>若執行職務時不小心暴露到患者的體液或⾎液時，</a:t>
            </a:r>
            <a:r>
              <a:rPr sz="2100" b="1" spc="-15" dirty="0">
                <a:latin typeface="Microsoft JhengHei"/>
                <a:cs typeface="Microsoft JhengHei"/>
              </a:rPr>
              <a:t>有暴露⾎/體液傳染病風險之虞</a:t>
            </a:r>
            <a:endParaRPr sz="2100">
              <a:latin typeface="Microsoft JhengHei"/>
              <a:cs typeface="Microsoft JhengHei"/>
            </a:endParaRPr>
          </a:p>
          <a:p>
            <a:pPr>
              <a:lnSpc>
                <a:spcPct val="100000"/>
              </a:lnSpc>
              <a:spcBef>
                <a:spcPts val="75"/>
              </a:spcBef>
            </a:pPr>
            <a:endParaRPr sz="1900">
              <a:latin typeface="Microsoft JhengHei"/>
              <a:cs typeface="Microsoft JhengHei"/>
            </a:endParaRPr>
          </a:p>
          <a:p>
            <a:pPr marL="12700" marR="1979930">
              <a:lnSpc>
                <a:spcPct val="100000"/>
              </a:lnSpc>
            </a:pPr>
            <a:r>
              <a:rPr sz="2100" b="1" spc="-15" dirty="0">
                <a:solidFill>
                  <a:srgbClr val="0070C0"/>
                </a:solidFill>
                <a:latin typeface="Microsoft JhengHei"/>
                <a:cs typeface="Microsoft JhengHei"/>
              </a:rPr>
              <a:t>趕快至愛滋指定醫院先給醫師評估</a:t>
            </a:r>
            <a:r>
              <a:rPr sz="2100" b="1" spc="-10" dirty="0">
                <a:latin typeface="Microsoft JhengHei"/>
                <a:cs typeface="Microsoft JhengHei"/>
              </a:rPr>
              <a:t>是否有感染HIV</a:t>
            </a:r>
            <a:r>
              <a:rPr sz="2100" b="1" spc="-20" dirty="0">
                <a:latin typeface="Microsoft JhengHei"/>
                <a:cs typeface="Microsoft JhengHei"/>
              </a:rPr>
              <a:t>的風險。</a:t>
            </a:r>
            <a:endParaRPr sz="2100">
              <a:latin typeface="Microsoft JhengHei"/>
              <a:cs typeface="Microsoft JhengHei"/>
            </a:endParaRPr>
          </a:p>
        </p:txBody>
      </p:sp>
      <p:sp>
        <p:nvSpPr>
          <p:cNvPr id="6" name="object 6"/>
          <p:cNvSpPr txBox="1"/>
          <p:nvPr/>
        </p:nvSpPr>
        <p:spPr>
          <a:xfrm>
            <a:off x="908439" y="5030965"/>
            <a:ext cx="3413760" cy="346710"/>
          </a:xfrm>
          <a:prstGeom prst="rect">
            <a:avLst/>
          </a:prstGeom>
        </p:spPr>
        <p:txBody>
          <a:bodyPr vert="horz" wrap="square" lIns="0" tIns="13335" rIns="0" bIns="0" rtlCol="0">
            <a:spAutoFit/>
          </a:bodyPr>
          <a:lstStyle/>
          <a:p>
            <a:pPr marL="12700">
              <a:lnSpc>
                <a:spcPct val="100000"/>
              </a:lnSpc>
              <a:spcBef>
                <a:spcPts val="105"/>
              </a:spcBef>
            </a:pPr>
            <a:r>
              <a:rPr sz="2100" b="1" dirty="0">
                <a:latin typeface="Microsoft JhengHei"/>
                <a:cs typeface="Microsoft JhengHei"/>
              </a:rPr>
              <a:t>請務必</a:t>
            </a:r>
            <a:r>
              <a:rPr sz="2100" b="1" spc="-10" dirty="0">
                <a:solidFill>
                  <a:srgbClr val="0070C0"/>
                </a:solidFill>
                <a:latin typeface="Microsoft JhengHei"/>
                <a:cs typeface="Microsoft JhengHei"/>
              </a:rPr>
              <a:t>遵醫囑持續服藥</a:t>
            </a:r>
            <a:r>
              <a:rPr sz="2100" b="1" u="heavy" spc="-10" dirty="0">
                <a:solidFill>
                  <a:srgbClr val="0070C0"/>
                </a:solidFill>
                <a:uFill>
                  <a:solidFill>
                    <a:srgbClr val="0070C0"/>
                  </a:solidFill>
                </a:uFill>
                <a:latin typeface="Microsoft JhengHei"/>
                <a:cs typeface="Microsoft JhengHei"/>
              </a:rPr>
              <a:t>28</a:t>
            </a:r>
            <a:r>
              <a:rPr sz="2100" b="1" u="heavy" dirty="0">
                <a:solidFill>
                  <a:srgbClr val="0070C0"/>
                </a:solidFill>
                <a:uFill>
                  <a:solidFill>
                    <a:srgbClr val="0070C0"/>
                  </a:solidFill>
                </a:uFill>
                <a:latin typeface="Microsoft JhengHei"/>
                <a:cs typeface="Microsoft JhengHei"/>
              </a:rPr>
              <a:t>天</a:t>
            </a:r>
            <a:r>
              <a:rPr sz="2100" b="1" spc="-50" dirty="0">
                <a:latin typeface="Microsoft JhengHei"/>
                <a:cs typeface="Microsoft JhengHei"/>
              </a:rPr>
              <a:t>!</a:t>
            </a:r>
            <a:endParaRPr sz="2100">
              <a:latin typeface="Microsoft JhengHei"/>
              <a:cs typeface="Microsoft JhengHei"/>
            </a:endParaRPr>
          </a:p>
        </p:txBody>
      </p:sp>
      <p:grpSp>
        <p:nvGrpSpPr>
          <p:cNvPr id="7" name="object 7"/>
          <p:cNvGrpSpPr/>
          <p:nvPr/>
        </p:nvGrpSpPr>
        <p:grpSpPr>
          <a:xfrm>
            <a:off x="1945271" y="2573273"/>
            <a:ext cx="8166100" cy="3851275"/>
            <a:chOff x="1945271" y="2573273"/>
            <a:chExt cx="8166100" cy="3851275"/>
          </a:xfrm>
        </p:grpSpPr>
        <p:sp>
          <p:nvSpPr>
            <p:cNvPr id="8" name="object 8"/>
            <p:cNvSpPr/>
            <p:nvPr/>
          </p:nvSpPr>
          <p:spPr>
            <a:xfrm>
              <a:off x="1945271" y="2573286"/>
              <a:ext cx="699770" cy="3289300"/>
            </a:xfrm>
            <a:custGeom>
              <a:avLst/>
              <a:gdLst/>
              <a:ahLst/>
              <a:cxnLst/>
              <a:rect l="l" t="t" r="r" b="b"/>
              <a:pathLst>
                <a:path w="699769" h="3289300">
                  <a:moveTo>
                    <a:pt x="681990" y="146304"/>
                  </a:moveTo>
                  <a:lnTo>
                    <a:pt x="511302" y="146304"/>
                  </a:lnTo>
                  <a:lnTo>
                    <a:pt x="511302" y="0"/>
                  </a:lnTo>
                  <a:lnTo>
                    <a:pt x="169926" y="0"/>
                  </a:lnTo>
                  <a:lnTo>
                    <a:pt x="169926" y="146304"/>
                  </a:lnTo>
                  <a:lnTo>
                    <a:pt x="0" y="146304"/>
                  </a:lnTo>
                  <a:lnTo>
                    <a:pt x="340614" y="292608"/>
                  </a:lnTo>
                  <a:lnTo>
                    <a:pt x="681990" y="146304"/>
                  </a:lnTo>
                  <a:close/>
                </a:path>
                <a:path w="699769" h="3289300">
                  <a:moveTo>
                    <a:pt x="688848" y="3142488"/>
                  </a:moveTo>
                  <a:lnTo>
                    <a:pt x="518160" y="3142488"/>
                  </a:lnTo>
                  <a:lnTo>
                    <a:pt x="518160" y="2995422"/>
                  </a:lnTo>
                  <a:lnTo>
                    <a:pt x="176784" y="2995422"/>
                  </a:lnTo>
                  <a:lnTo>
                    <a:pt x="176784" y="3142488"/>
                  </a:lnTo>
                  <a:lnTo>
                    <a:pt x="6096" y="3142488"/>
                  </a:lnTo>
                  <a:lnTo>
                    <a:pt x="347472" y="3288792"/>
                  </a:lnTo>
                  <a:lnTo>
                    <a:pt x="688848" y="3142488"/>
                  </a:lnTo>
                  <a:close/>
                </a:path>
                <a:path w="699769" h="3289300">
                  <a:moveTo>
                    <a:pt x="688848" y="2228850"/>
                  </a:moveTo>
                  <a:lnTo>
                    <a:pt x="518160" y="2228850"/>
                  </a:lnTo>
                  <a:lnTo>
                    <a:pt x="518160" y="2082546"/>
                  </a:lnTo>
                  <a:lnTo>
                    <a:pt x="176784" y="2082546"/>
                  </a:lnTo>
                  <a:lnTo>
                    <a:pt x="176784" y="2228850"/>
                  </a:lnTo>
                  <a:lnTo>
                    <a:pt x="6096" y="2228850"/>
                  </a:lnTo>
                  <a:lnTo>
                    <a:pt x="347472" y="2375154"/>
                  </a:lnTo>
                  <a:lnTo>
                    <a:pt x="688848" y="2228850"/>
                  </a:lnTo>
                  <a:close/>
                </a:path>
                <a:path w="699769" h="3289300">
                  <a:moveTo>
                    <a:pt x="699516" y="1191768"/>
                  </a:moveTo>
                  <a:lnTo>
                    <a:pt x="528828" y="1191768"/>
                  </a:lnTo>
                  <a:lnTo>
                    <a:pt x="528828" y="1045464"/>
                  </a:lnTo>
                  <a:lnTo>
                    <a:pt x="188214" y="1045464"/>
                  </a:lnTo>
                  <a:lnTo>
                    <a:pt x="188214" y="1191768"/>
                  </a:lnTo>
                  <a:lnTo>
                    <a:pt x="17526" y="1191768"/>
                  </a:lnTo>
                  <a:lnTo>
                    <a:pt x="358140" y="1338072"/>
                  </a:lnTo>
                  <a:lnTo>
                    <a:pt x="699516" y="1191768"/>
                  </a:lnTo>
                  <a:close/>
                </a:path>
              </a:pathLst>
            </a:custGeom>
            <a:solidFill>
              <a:srgbClr val="7F7F7F"/>
            </a:solidFill>
          </p:spPr>
          <p:txBody>
            <a:bodyPr wrap="square" lIns="0" tIns="0" rIns="0" bIns="0" rtlCol="0"/>
            <a:lstStyle/>
            <a:p>
              <a:endParaRPr/>
            </a:p>
          </p:txBody>
        </p:sp>
        <p:sp>
          <p:nvSpPr>
            <p:cNvPr id="9" name="object 9"/>
            <p:cNvSpPr/>
            <p:nvPr/>
          </p:nvSpPr>
          <p:spPr>
            <a:xfrm>
              <a:off x="6009017" y="4891277"/>
              <a:ext cx="4079875" cy="1508125"/>
            </a:xfrm>
            <a:custGeom>
              <a:avLst/>
              <a:gdLst/>
              <a:ahLst/>
              <a:cxnLst/>
              <a:rect l="l" t="t" r="r" b="b"/>
              <a:pathLst>
                <a:path w="4079875" h="1508125">
                  <a:moveTo>
                    <a:pt x="4079748" y="1256538"/>
                  </a:moveTo>
                  <a:lnTo>
                    <a:pt x="4079748" y="251459"/>
                  </a:lnTo>
                  <a:lnTo>
                    <a:pt x="4075690" y="206310"/>
                  </a:lnTo>
                  <a:lnTo>
                    <a:pt x="4063993" y="163795"/>
                  </a:lnTo>
                  <a:lnTo>
                    <a:pt x="4045373" y="124629"/>
                  </a:lnTo>
                  <a:lnTo>
                    <a:pt x="4020544" y="89527"/>
                  </a:lnTo>
                  <a:lnTo>
                    <a:pt x="3990220" y="59203"/>
                  </a:lnTo>
                  <a:lnTo>
                    <a:pt x="3955118" y="34374"/>
                  </a:lnTo>
                  <a:lnTo>
                    <a:pt x="3915952" y="15754"/>
                  </a:lnTo>
                  <a:lnTo>
                    <a:pt x="3873437" y="4057"/>
                  </a:lnTo>
                  <a:lnTo>
                    <a:pt x="3828288" y="0"/>
                  </a:lnTo>
                  <a:lnTo>
                    <a:pt x="251460" y="0"/>
                  </a:lnTo>
                  <a:lnTo>
                    <a:pt x="206310" y="4057"/>
                  </a:lnTo>
                  <a:lnTo>
                    <a:pt x="163795" y="15754"/>
                  </a:lnTo>
                  <a:lnTo>
                    <a:pt x="124629" y="34374"/>
                  </a:lnTo>
                  <a:lnTo>
                    <a:pt x="89527" y="59203"/>
                  </a:lnTo>
                  <a:lnTo>
                    <a:pt x="59203" y="89527"/>
                  </a:lnTo>
                  <a:lnTo>
                    <a:pt x="34374" y="124629"/>
                  </a:lnTo>
                  <a:lnTo>
                    <a:pt x="15754" y="163795"/>
                  </a:lnTo>
                  <a:lnTo>
                    <a:pt x="4057" y="206310"/>
                  </a:lnTo>
                  <a:lnTo>
                    <a:pt x="0" y="251460"/>
                  </a:lnTo>
                  <a:lnTo>
                    <a:pt x="0" y="1256538"/>
                  </a:lnTo>
                  <a:lnTo>
                    <a:pt x="4057" y="1301887"/>
                  </a:lnTo>
                  <a:lnTo>
                    <a:pt x="15754" y="1344509"/>
                  </a:lnTo>
                  <a:lnTo>
                    <a:pt x="34374" y="1383707"/>
                  </a:lnTo>
                  <a:lnTo>
                    <a:pt x="59203" y="1418784"/>
                  </a:lnTo>
                  <a:lnTo>
                    <a:pt x="89527" y="1449044"/>
                  </a:lnTo>
                  <a:lnTo>
                    <a:pt x="124629" y="1473792"/>
                  </a:lnTo>
                  <a:lnTo>
                    <a:pt x="163795" y="1492331"/>
                  </a:lnTo>
                  <a:lnTo>
                    <a:pt x="206310" y="1503965"/>
                  </a:lnTo>
                  <a:lnTo>
                    <a:pt x="251460" y="1507998"/>
                  </a:lnTo>
                  <a:lnTo>
                    <a:pt x="3828288" y="1507998"/>
                  </a:lnTo>
                  <a:lnTo>
                    <a:pt x="3873437" y="1503965"/>
                  </a:lnTo>
                  <a:lnTo>
                    <a:pt x="3915952" y="1492331"/>
                  </a:lnTo>
                  <a:lnTo>
                    <a:pt x="3955118" y="1473792"/>
                  </a:lnTo>
                  <a:lnTo>
                    <a:pt x="3990220" y="1449044"/>
                  </a:lnTo>
                  <a:lnTo>
                    <a:pt x="4020544" y="1418784"/>
                  </a:lnTo>
                  <a:lnTo>
                    <a:pt x="4045373" y="1383707"/>
                  </a:lnTo>
                  <a:lnTo>
                    <a:pt x="4063993" y="1344509"/>
                  </a:lnTo>
                  <a:lnTo>
                    <a:pt x="4075690" y="1301887"/>
                  </a:lnTo>
                  <a:lnTo>
                    <a:pt x="4079748" y="1256538"/>
                  </a:lnTo>
                  <a:close/>
                </a:path>
              </a:pathLst>
            </a:custGeom>
            <a:solidFill>
              <a:srgbClr val="FFFF00"/>
            </a:solidFill>
          </p:spPr>
          <p:txBody>
            <a:bodyPr wrap="square" lIns="0" tIns="0" rIns="0" bIns="0" rtlCol="0"/>
            <a:lstStyle/>
            <a:p>
              <a:endParaRPr/>
            </a:p>
          </p:txBody>
        </p:sp>
        <p:sp>
          <p:nvSpPr>
            <p:cNvPr id="10" name="object 10"/>
            <p:cNvSpPr/>
            <p:nvPr/>
          </p:nvSpPr>
          <p:spPr>
            <a:xfrm>
              <a:off x="5983871" y="4866131"/>
              <a:ext cx="4127500" cy="1558290"/>
            </a:xfrm>
            <a:custGeom>
              <a:avLst/>
              <a:gdLst/>
              <a:ahLst/>
              <a:cxnLst/>
              <a:rect l="l" t="t" r="r" b="b"/>
              <a:pathLst>
                <a:path w="4127500" h="1558289">
                  <a:moveTo>
                    <a:pt x="4127500" y="1296162"/>
                  </a:moveTo>
                  <a:lnTo>
                    <a:pt x="4127500" y="248412"/>
                  </a:lnTo>
                  <a:lnTo>
                    <a:pt x="4114800" y="198868"/>
                  </a:lnTo>
                  <a:lnTo>
                    <a:pt x="4089400" y="153140"/>
                  </a:lnTo>
                  <a:lnTo>
                    <a:pt x="4064000" y="111961"/>
                  </a:lnTo>
                  <a:lnTo>
                    <a:pt x="4038600" y="76066"/>
                  </a:lnTo>
                  <a:lnTo>
                    <a:pt x="4000500" y="46188"/>
                  </a:lnTo>
                  <a:lnTo>
                    <a:pt x="3962400" y="23062"/>
                  </a:lnTo>
                  <a:lnTo>
                    <a:pt x="3911600" y="7421"/>
                  </a:lnTo>
                  <a:lnTo>
                    <a:pt x="3860800" y="0"/>
                  </a:lnTo>
                  <a:lnTo>
                    <a:pt x="266700" y="0"/>
                  </a:lnTo>
                  <a:lnTo>
                    <a:pt x="215900" y="4229"/>
                  </a:lnTo>
                  <a:lnTo>
                    <a:pt x="177799" y="17390"/>
                  </a:lnTo>
                  <a:lnTo>
                    <a:pt x="126999" y="38603"/>
                  </a:lnTo>
                  <a:lnTo>
                    <a:pt x="88899" y="66989"/>
                  </a:lnTo>
                  <a:lnTo>
                    <a:pt x="50799" y="101670"/>
                  </a:lnTo>
                  <a:lnTo>
                    <a:pt x="25399" y="141767"/>
                  </a:lnTo>
                  <a:lnTo>
                    <a:pt x="12699" y="186402"/>
                  </a:lnTo>
                  <a:lnTo>
                    <a:pt x="0" y="234696"/>
                  </a:lnTo>
                  <a:lnTo>
                    <a:pt x="0" y="1338072"/>
                  </a:lnTo>
                  <a:lnTo>
                    <a:pt x="12700" y="1379948"/>
                  </a:lnTo>
                  <a:lnTo>
                    <a:pt x="25400" y="1419129"/>
                  </a:lnTo>
                  <a:lnTo>
                    <a:pt x="38100" y="1437029"/>
                  </a:lnTo>
                  <a:lnTo>
                    <a:pt x="38100" y="265176"/>
                  </a:lnTo>
                  <a:lnTo>
                    <a:pt x="50800" y="252222"/>
                  </a:lnTo>
                  <a:lnTo>
                    <a:pt x="50799" y="198882"/>
                  </a:lnTo>
                  <a:lnTo>
                    <a:pt x="63500" y="187452"/>
                  </a:lnTo>
                  <a:lnTo>
                    <a:pt x="63499" y="179070"/>
                  </a:lnTo>
                  <a:lnTo>
                    <a:pt x="76199" y="167640"/>
                  </a:lnTo>
                  <a:lnTo>
                    <a:pt x="76199" y="150114"/>
                  </a:lnTo>
                  <a:lnTo>
                    <a:pt x="88899" y="140208"/>
                  </a:lnTo>
                  <a:lnTo>
                    <a:pt x="88899" y="132588"/>
                  </a:lnTo>
                  <a:lnTo>
                    <a:pt x="101599" y="124206"/>
                  </a:lnTo>
                  <a:lnTo>
                    <a:pt x="101599" y="124968"/>
                  </a:lnTo>
                  <a:lnTo>
                    <a:pt x="114300" y="115824"/>
                  </a:lnTo>
                  <a:lnTo>
                    <a:pt x="114300" y="108966"/>
                  </a:lnTo>
                  <a:lnTo>
                    <a:pt x="127000" y="101346"/>
                  </a:lnTo>
                  <a:lnTo>
                    <a:pt x="127000" y="102108"/>
                  </a:lnTo>
                  <a:lnTo>
                    <a:pt x="139700" y="94488"/>
                  </a:lnTo>
                  <a:lnTo>
                    <a:pt x="139699" y="89154"/>
                  </a:lnTo>
                  <a:lnTo>
                    <a:pt x="152399" y="82296"/>
                  </a:lnTo>
                  <a:lnTo>
                    <a:pt x="152399" y="83058"/>
                  </a:lnTo>
                  <a:lnTo>
                    <a:pt x="165099" y="76962"/>
                  </a:lnTo>
                  <a:lnTo>
                    <a:pt x="165099" y="72390"/>
                  </a:lnTo>
                  <a:lnTo>
                    <a:pt x="190499" y="63246"/>
                  </a:lnTo>
                  <a:lnTo>
                    <a:pt x="190499" y="64008"/>
                  </a:lnTo>
                  <a:lnTo>
                    <a:pt x="203199" y="60198"/>
                  </a:lnTo>
                  <a:lnTo>
                    <a:pt x="215900" y="57150"/>
                  </a:lnTo>
                  <a:lnTo>
                    <a:pt x="241300" y="52578"/>
                  </a:lnTo>
                  <a:lnTo>
                    <a:pt x="241300" y="51054"/>
                  </a:lnTo>
                  <a:lnTo>
                    <a:pt x="254000" y="50292"/>
                  </a:lnTo>
                  <a:lnTo>
                    <a:pt x="3860800" y="50292"/>
                  </a:lnTo>
                  <a:lnTo>
                    <a:pt x="3873500" y="51054"/>
                  </a:lnTo>
                  <a:lnTo>
                    <a:pt x="3886200" y="52578"/>
                  </a:lnTo>
                  <a:lnTo>
                    <a:pt x="3898900" y="54864"/>
                  </a:lnTo>
                  <a:lnTo>
                    <a:pt x="3898900" y="57150"/>
                  </a:lnTo>
                  <a:lnTo>
                    <a:pt x="3911600" y="60198"/>
                  </a:lnTo>
                  <a:lnTo>
                    <a:pt x="3924300" y="64008"/>
                  </a:lnTo>
                  <a:lnTo>
                    <a:pt x="3924300" y="63246"/>
                  </a:lnTo>
                  <a:lnTo>
                    <a:pt x="3949700" y="72390"/>
                  </a:lnTo>
                  <a:lnTo>
                    <a:pt x="3949700" y="76962"/>
                  </a:lnTo>
                  <a:lnTo>
                    <a:pt x="3962400" y="83058"/>
                  </a:lnTo>
                  <a:lnTo>
                    <a:pt x="3962400" y="82296"/>
                  </a:lnTo>
                  <a:lnTo>
                    <a:pt x="3975100" y="89154"/>
                  </a:lnTo>
                  <a:lnTo>
                    <a:pt x="3975100" y="88392"/>
                  </a:lnTo>
                  <a:lnTo>
                    <a:pt x="3987800" y="95250"/>
                  </a:lnTo>
                  <a:lnTo>
                    <a:pt x="3987800" y="101346"/>
                  </a:lnTo>
                  <a:lnTo>
                    <a:pt x="4000500" y="108966"/>
                  </a:lnTo>
                  <a:lnTo>
                    <a:pt x="4000500" y="108204"/>
                  </a:lnTo>
                  <a:lnTo>
                    <a:pt x="4013200" y="116586"/>
                  </a:lnTo>
                  <a:lnTo>
                    <a:pt x="4013200" y="124206"/>
                  </a:lnTo>
                  <a:lnTo>
                    <a:pt x="4025900" y="132588"/>
                  </a:lnTo>
                  <a:lnTo>
                    <a:pt x="4025900" y="140970"/>
                  </a:lnTo>
                  <a:lnTo>
                    <a:pt x="4038600" y="150114"/>
                  </a:lnTo>
                  <a:lnTo>
                    <a:pt x="4038600" y="158496"/>
                  </a:lnTo>
                  <a:lnTo>
                    <a:pt x="4051300" y="169164"/>
                  </a:lnTo>
                  <a:lnTo>
                    <a:pt x="4051300" y="187452"/>
                  </a:lnTo>
                  <a:lnTo>
                    <a:pt x="4064000" y="198882"/>
                  </a:lnTo>
                  <a:lnTo>
                    <a:pt x="4064000" y="230124"/>
                  </a:lnTo>
                  <a:lnTo>
                    <a:pt x="4076700" y="242316"/>
                  </a:lnTo>
                  <a:lnTo>
                    <a:pt x="4076700" y="1434822"/>
                  </a:lnTo>
                  <a:lnTo>
                    <a:pt x="4102100" y="1392259"/>
                  </a:lnTo>
                  <a:lnTo>
                    <a:pt x="4114800" y="1345739"/>
                  </a:lnTo>
                  <a:lnTo>
                    <a:pt x="4127500" y="1296162"/>
                  </a:lnTo>
                  <a:close/>
                </a:path>
                <a:path w="4127500" h="1558289">
                  <a:moveTo>
                    <a:pt x="88900" y="1486662"/>
                  </a:moveTo>
                  <a:lnTo>
                    <a:pt x="88900" y="1418082"/>
                  </a:lnTo>
                  <a:lnTo>
                    <a:pt x="76200" y="1408176"/>
                  </a:lnTo>
                  <a:lnTo>
                    <a:pt x="76200" y="1390650"/>
                  </a:lnTo>
                  <a:lnTo>
                    <a:pt x="63500" y="1379982"/>
                  </a:lnTo>
                  <a:lnTo>
                    <a:pt x="63500" y="1370838"/>
                  </a:lnTo>
                  <a:lnTo>
                    <a:pt x="50800" y="1359408"/>
                  </a:lnTo>
                  <a:lnTo>
                    <a:pt x="50800" y="1306068"/>
                  </a:lnTo>
                  <a:lnTo>
                    <a:pt x="38100" y="1293114"/>
                  </a:lnTo>
                  <a:lnTo>
                    <a:pt x="38100" y="1437029"/>
                  </a:lnTo>
                  <a:lnTo>
                    <a:pt x="50800" y="1454929"/>
                  </a:lnTo>
                  <a:lnTo>
                    <a:pt x="88900" y="1486662"/>
                  </a:lnTo>
                  <a:close/>
                </a:path>
                <a:path w="4127500" h="1558289">
                  <a:moveTo>
                    <a:pt x="63500" y="198120"/>
                  </a:moveTo>
                  <a:lnTo>
                    <a:pt x="50799" y="198882"/>
                  </a:lnTo>
                  <a:lnTo>
                    <a:pt x="50799" y="209550"/>
                  </a:lnTo>
                  <a:lnTo>
                    <a:pt x="63500" y="198120"/>
                  </a:lnTo>
                  <a:close/>
                </a:path>
                <a:path w="4127500" h="1558289">
                  <a:moveTo>
                    <a:pt x="63500" y="1360170"/>
                  </a:moveTo>
                  <a:lnTo>
                    <a:pt x="50800" y="1348740"/>
                  </a:lnTo>
                  <a:lnTo>
                    <a:pt x="50800" y="1359408"/>
                  </a:lnTo>
                  <a:lnTo>
                    <a:pt x="63500" y="1360170"/>
                  </a:lnTo>
                  <a:close/>
                </a:path>
                <a:path w="4127500" h="1558289">
                  <a:moveTo>
                    <a:pt x="88899" y="149352"/>
                  </a:moveTo>
                  <a:lnTo>
                    <a:pt x="76199" y="150114"/>
                  </a:lnTo>
                  <a:lnTo>
                    <a:pt x="76199" y="160020"/>
                  </a:lnTo>
                  <a:lnTo>
                    <a:pt x="88899" y="149352"/>
                  </a:lnTo>
                  <a:close/>
                </a:path>
                <a:path w="4127500" h="1558289">
                  <a:moveTo>
                    <a:pt x="88900" y="1408938"/>
                  </a:moveTo>
                  <a:lnTo>
                    <a:pt x="76200" y="1399032"/>
                  </a:lnTo>
                  <a:lnTo>
                    <a:pt x="76200" y="1408176"/>
                  </a:lnTo>
                  <a:lnTo>
                    <a:pt x="88900" y="1408938"/>
                  </a:lnTo>
                  <a:close/>
                </a:path>
                <a:path w="4127500" h="1558289">
                  <a:moveTo>
                    <a:pt x="101599" y="131826"/>
                  </a:moveTo>
                  <a:lnTo>
                    <a:pt x="88899" y="132588"/>
                  </a:lnTo>
                  <a:lnTo>
                    <a:pt x="88899" y="141732"/>
                  </a:lnTo>
                  <a:lnTo>
                    <a:pt x="101599" y="131826"/>
                  </a:lnTo>
                  <a:close/>
                </a:path>
                <a:path w="4127500" h="1558289">
                  <a:moveTo>
                    <a:pt x="101600" y="1426464"/>
                  </a:moveTo>
                  <a:lnTo>
                    <a:pt x="88900" y="1417320"/>
                  </a:lnTo>
                  <a:lnTo>
                    <a:pt x="88900" y="1425702"/>
                  </a:lnTo>
                  <a:lnTo>
                    <a:pt x="101600" y="1426464"/>
                  </a:lnTo>
                  <a:close/>
                </a:path>
                <a:path w="4127500" h="1558289">
                  <a:moveTo>
                    <a:pt x="3898900" y="1552129"/>
                  </a:moveTo>
                  <a:lnTo>
                    <a:pt x="3898900" y="1503426"/>
                  </a:lnTo>
                  <a:lnTo>
                    <a:pt x="3886200" y="1505712"/>
                  </a:lnTo>
                  <a:lnTo>
                    <a:pt x="3873500" y="1507236"/>
                  </a:lnTo>
                  <a:lnTo>
                    <a:pt x="3848100" y="1508760"/>
                  </a:lnTo>
                  <a:lnTo>
                    <a:pt x="266700" y="1508760"/>
                  </a:lnTo>
                  <a:lnTo>
                    <a:pt x="241300" y="1507236"/>
                  </a:lnTo>
                  <a:lnTo>
                    <a:pt x="241300" y="1505712"/>
                  </a:lnTo>
                  <a:lnTo>
                    <a:pt x="228600" y="1503426"/>
                  </a:lnTo>
                  <a:lnTo>
                    <a:pt x="228600" y="1504188"/>
                  </a:lnTo>
                  <a:lnTo>
                    <a:pt x="203200" y="1498092"/>
                  </a:lnTo>
                  <a:lnTo>
                    <a:pt x="190500" y="1494282"/>
                  </a:lnTo>
                  <a:lnTo>
                    <a:pt x="190500" y="1495044"/>
                  </a:lnTo>
                  <a:lnTo>
                    <a:pt x="177800" y="1490472"/>
                  </a:lnTo>
                  <a:lnTo>
                    <a:pt x="177800" y="1491234"/>
                  </a:lnTo>
                  <a:lnTo>
                    <a:pt x="165100" y="1485900"/>
                  </a:lnTo>
                  <a:lnTo>
                    <a:pt x="165100" y="1481328"/>
                  </a:lnTo>
                  <a:lnTo>
                    <a:pt x="152400" y="1475232"/>
                  </a:lnTo>
                  <a:lnTo>
                    <a:pt x="152400" y="1475994"/>
                  </a:lnTo>
                  <a:lnTo>
                    <a:pt x="139700" y="1469136"/>
                  </a:lnTo>
                  <a:lnTo>
                    <a:pt x="139700" y="1463802"/>
                  </a:lnTo>
                  <a:lnTo>
                    <a:pt x="127000" y="1456182"/>
                  </a:lnTo>
                  <a:lnTo>
                    <a:pt x="127000" y="1456944"/>
                  </a:lnTo>
                  <a:lnTo>
                    <a:pt x="114300" y="1449324"/>
                  </a:lnTo>
                  <a:lnTo>
                    <a:pt x="114300" y="1442466"/>
                  </a:lnTo>
                  <a:lnTo>
                    <a:pt x="101600" y="1434084"/>
                  </a:lnTo>
                  <a:lnTo>
                    <a:pt x="101600" y="1434846"/>
                  </a:lnTo>
                  <a:lnTo>
                    <a:pt x="88900" y="1425702"/>
                  </a:lnTo>
                  <a:lnTo>
                    <a:pt x="88900" y="1495044"/>
                  </a:lnTo>
                  <a:lnTo>
                    <a:pt x="139700" y="1527191"/>
                  </a:lnTo>
                  <a:lnTo>
                    <a:pt x="177800" y="1544426"/>
                  </a:lnTo>
                  <a:lnTo>
                    <a:pt x="228600" y="1554877"/>
                  </a:lnTo>
                  <a:lnTo>
                    <a:pt x="266700" y="1558290"/>
                  </a:lnTo>
                  <a:lnTo>
                    <a:pt x="3860800" y="1558290"/>
                  </a:lnTo>
                  <a:lnTo>
                    <a:pt x="3873500" y="1556766"/>
                  </a:lnTo>
                  <a:lnTo>
                    <a:pt x="3898900" y="1552129"/>
                  </a:lnTo>
                  <a:close/>
                </a:path>
                <a:path w="4127500" h="1558289">
                  <a:moveTo>
                    <a:pt x="177799" y="72390"/>
                  </a:moveTo>
                  <a:lnTo>
                    <a:pt x="165099" y="72390"/>
                  </a:lnTo>
                  <a:lnTo>
                    <a:pt x="165099" y="77724"/>
                  </a:lnTo>
                  <a:lnTo>
                    <a:pt x="177799" y="72390"/>
                  </a:lnTo>
                  <a:close/>
                </a:path>
                <a:path w="4127500" h="1558289">
                  <a:moveTo>
                    <a:pt x="177800" y="1486662"/>
                  </a:moveTo>
                  <a:lnTo>
                    <a:pt x="165100" y="1480566"/>
                  </a:lnTo>
                  <a:lnTo>
                    <a:pt x="165100" y="1485900"/>
                  </a:lnTo>
                  <a:lnTo>
                    <a:pt x="177800" y="1486662"/>
                  </a:lnTo>
                  <a:close/>
                </a:path>
                <a:path w="4127500" h="1558289">
                  <a:moveTo>
                    <a:pt x="3898900" y="57150"/>
                  </a:moveTo>
                  <a:lnTo>
                    <a:pt x="3898900" y="54864"/>
                  </a:lnTo>
                  <a:lnTo>
                    <a:pt x="3886200" y="54864"/>
                  </a:lnTo>
                  <a:lnTo>
                    <a:pt x="3898900" y="57150"/>
                  </a:lnTo>
                  <a:close/>
                </a:path>
                <a:path w="4127500" h="1558289">
                  <a:moveTo>
                    <a:pt x="4076700" y="1434822"/>
                  </a:moveTo>
                  <a:lnTo>
                    <a:pt x="4076700" y="1315974"/>
                  </a:lnTo>
                  <a:lnTo>
                    <a:pt x="4064000" y="1328166"/>
                  </a:lnTo>
                  <a:lnTo>
                    <a:pt x="4064000" y="1359408"/>
                  </a:lnTo>
                  <a:lnTo>
                    <a:pt x="4051300" y="1370838"/>
                  </a:lnTo>
                  <a:lnTo>
                    <a:pt x="4051300" y="1389126"/>
                  </a:lnTo>
                  <a:lnTo>
                    <a:pt x="4038600" y="1399794"/>
                  </a:lnTo>
                  <a:lnTo>
                    <a:pt x="4038600" y="1408176"/>
                  </a:lnTo>
                  <a:lnTo>
                    <a:pt x="4025900" y="1418082"/>
                  </a:lnTo>
                  <a:lnTo>
                    <a:pt x="4025900" y="1425702"/>
                  </a:lnTo>
                  <a:lnTo>
                    <a:pt x="4013200" y="1434846"/>
                  </a:lnTo>
                  <a:lnTo>
                    <a:pt x="4013200" y="1441704"/>
                  </a:lnTo>
                  <a:lnTo>
                    <a:pt x="4000500" y="1450086"/>
                  </a:lnTo>
                  <a:lnTo>
                    <a:pt x="4000500" y="1449324"/>
                  </a:lnTo>
                  <a:lnTo>
                    <a:pt x="3987800" y="1456944"/>
                  </a:lnTo>
                  <a:lnTo>
                    <a:pt x="3987800" y="1463040"/>
                  </a:lnTo>
                  <a:lnTo>
                    <a:pt x="3975100" y="1469898"/>
                  </a:lnTo>
                  <a:lnTo>
                    <a:pt x="3975100" y="1469136"/>
                  </a:lnTo>
                  <a:lnTo>
                    <a:pt x="3962400" y="1475994"/>
                  </a:lnTo>
                  <a:lnTo>
                    <a:pt x="3962400" y="1475232"/>
                  </a:lnTo>
                  <a:lnTo>
                    <a:pt x="3949700" y="1481328"/>
                  </a:lnTo>
                  <a:lnTo>
                    <a:pt x="3949700" y="1485900"/>
                  </a:lnTo>
                  <a:lnTo>
                    <a:pt x="3924300" y="1495044"/>
                  </a:lnTo>
                  <a:lnTo>
                    <a:pt x="3924300" y="1494282"/>
                  </a:lnTo>
                  <a:lnTo>
                    <a:pt x="3911600" y="1498092"/>
                  </a:lnTo>
                  <a:lnTo>
                    <a:pt x="3886200" y="1504188"/>
                  </a:lnTo>
                  <a:lnTo>
                    <a:pt x="3898900" y="1503426"/>
                  </a:lnTo>
                  <a:lnTo>
                    <a:pt x="3898900" y="1552129"/>
                  </a:lnTo>
                  <a:lnTo>
                    <a:pt x="3924300" y="1547493"/>
                  </a:lnTo>
                  <a:lnTo>
                    <a:pt x="3975100" y="1529762"/>
                  </a:lnTo>
                  <a:lnTo>
                    <a:pt x="4013200" y="1504473"/>
                  </a:lnTo>
                  <a:lnTo>
                    <a:pt x="4051300" y="1472526"/>
                  </a:lnTo>
                  <a:lnTo>
                    <a:pt x="4076700" y="1434822"/>
                  </a:lnTo>
                  <a:close/>
                </a:path>
                <a:path w="4127500" h="1558289">
                  <a:moveTo>
                    <a:pt x="4013200" y="124968"/>
                  </a:moveTo>
                  <a:lnTo>
                    <a:pt x="4013200" y="116586"/>
                  </a:lnTo>
                  <a:lnTo>
                    <a:pt x="4000500" y="115824"/>
                  </a:lnTo>
                  <a:lnTo>
                    <a:pt x="4013200" y="124968"/>
                  </a:lnTo>
                  <a:close/>
                </a:path>
                <a:path w="4127500" h="1558289">
                  <a:moveTo>
                    <a:pt x="4013200" y="1441704"/>
                  </a:moveTo>
                  <a:lnTo>
                    <a:pt x="4013200" y="1434084"/>
                  </a:lnTo>
                  <a:lnTo>
                    <a:pt x="4000500" y="1442466"/>
                  </a:lnTo>
                  <a:lnTo>
                    <a:pt x="4013200" y="1441704"/>
                  </a:lnTo>
                  <a:close/>
                </a:path>
              </a:pathLst>
            </a:custGeom>
            <a:solidFill>
              <a:srgbClr val="ED7D31"/>
            </a:solidFill>
          </p:spPr>
          <p:txBody>
            <a:bodyPr wrap="square" lIns="0" tIns="0" rIns="0" bIns="0" rtlCol="0"/>
            <a:lstStyle/>
            <a:p>
              <a:endParaRPr/>
            </a:p>
          </p:txBody>
        </p:sp>
      </p:grpSp>
      <p:sp>
        <p:nvSpPr>
          <p:cNvPr id="11" name="object 11"/>
          <p:cNvSpPr txBox="1"/>
          <p:nvPr/>
        </p:nvSpPr>
        <p:spPr>
          <a:xfrm>
            <a:off x="878720" y="4104385"/>
            <a:ext cx="6976745" cy="346710"/>
          </a:xfrm>
          <a:prstGeom prst="rect">
            <a:avLst/>
          </a:prstGeom>
        </p:spPr>
        <p:txBody>
          <a:bodyPr vert="horz" wrap="square" lIns="0" tIns="13335" rIns="0" bIns="0" rtlCol="0">
            <a:spAutoFit/>
          </a:bodyPr>
          <a:lstStyle/>
          <a:p>
            <a:pPr marL="12700">
              <a:lnSpc>
                <a:spcPct val="100000"/>
              </a:lnSpc>
              <a:spcBef>
                <a:spcPts val="105"/>
              </a:spcBef>
            </a:pPr>
            <a:r>
              <a:rPr sz="2100" b="1" dirty="0">
                <a:latin typeface="Microsoft JhengHei"/>
                <a:cs typeface="Microsoft JhengHei"/>
              </a:rPr>
              <a:t>在</a:t>
            </a:r>
            <a:r>
              <a:rPr sz="2100" b="1" u="heavy" dirty="0">
                <a:solidFill>
                  <a:srgbClr val="0070C0"/>
                </a:solidFill>
                <a:uFill>
                  <a:solidFill>
                    <a:srgbClr val="0070C0"/>
                  </a:solidFill>
                </a:uFill>
                <a:latin typeface="Microsoft JhengHei"/>
                <a:cs typeface="Microsoft JhengHei"/>
              </a:rPr>
              <a:t>72</a:t>
            </a:r>
            <a:r>
              <a:rPr sz="2100" b="1" u="heavy" spc="25" dirty="0">
                <a:solidFill>
                  <a:srgbClr val="0070C0"/>
                </a:solidFill>
                <a:uFill>
                  <a:solidFill>
                    <a:srgbClr val="0070C0"/>
                  </a:solidFill>
                </a:uFill>
                <a:latin typeface="Microsoft JhengHei"/>
                <a:cs typeface="Microsoft JhengHei"/>
              </a:rPr>
              <a:t>小時</a:t>
            </a:r>
            <a:r>
              <a:rPr sz="2100" b="1" spc="35" dirty="0">
                <a:latin typeface="Microsoft JhengHei"/>
                <a:cs typeface="Microsoft JhengHei"/>
              </a:rPr>
              <a:t>內，對於</a:t>
            </a:r>
            <a:r>
              <a:rPr sz="2100" b="1" dirty="0">
                <a:solidFill>
                  <a:srgbClr val="0070C0"/>
                </a:solidFill>
                <a:latin typeface="Microsoft JhengHei"/>
                <a:cs typeface="Microsoft JhengHei"/>
              </a:rPr>
              <a:t>有暴露HIV風險者</a:t>
            </a:r>
            <a:r>
              <a:rPr sz="2100" b="1" dirty="0">
                <a:latin typeface="Microsoft JhengHei"/>
                <a:cs typeface="Microsoft JhengHei"/>
              </a:rPr>
              <a:t>，給予</a:t>
            </a:r>
            <a:r>
              <a:rPr sz="2100" b="1" spc="-5" dirty="0">
                <a:solidFill>
                  <a:srgbClr val="0070C0"/>
                </a:solidFill>
                <a:latin typeface="Microsoft JhengHei"/>
                <a:cs typeface="Microsoft JhengHei"/>
              </a:rPr>
              <a:t>預防藥物(</a:t>
            </a:r>
            <a:r>
              <a:rPr sz="2100" b="1" spc="-10" dirty="0">
                <a:solidFill>
                  <a:srgbClr val="0070C0"/>
                </a:solidFill>
                <a:latin typeface="Microsoft JhengHei"/>
                <a:cs typeface="Microsoft JhengHei"/>
              </a:rPr>
              <a:t>PEP)</a:t>
            </a:r>
            <a:endParaRPr sz="2100">
              <a:latin typeface="Microsoft JhengHei"/>
              <a:cs typeface="Microsoft JhengHei"/>
            </a:endParaRPr>
          </a:p>
        </p:txBody>
      </p:sp>
      <p:sp>
        <p:nvSpPr>
          <p:cNvPr id="12" name="object 12"/>
          <p:cNvSpPr txBox="1"/>
          <p:nvPr/>
        </p:nvSpPr>
        <p:spPr>
          <a:xfrm>
            <a:off x="7848508" y="4096843"/>
            <a:ext cx="267970" cy="356235"/>
          </a:xfrm>
          <a:prstGeom prst="rect">
            <a:avLst/>
          </a:prstGeom>
        </p:spPr>
        <p:txBody>
          <a:bodyPr vert="horz" wrap="square" lIns="0" tIns="20955" rIns="0" bIns="0" rtlCol="0">
            <a:spAutoFit/>
          </a:bodyPr>
          <a:lstStyle/>
          <a:p>
            <a:pPr>
              <a:lnSpc>
                <a:spcPct val="100000"/>
              </a:lnSpc>
              <a:spcBef>
                <a:spcPts val="165"/>
              </a:spcBef>
            </a:pPr>
            <a:r>
              <a:rPr sz="2100" b="1" spc="5" dirty="0">
                <a:latin typeface="Microsoft JhengHei"/>
                <a:cs typeface="Microsoft JhengHei"/>
              </a:rPr>
              <a:t>。</a:t>
            </a:r>
            <a:endParaRPr sz="2100">
              <a:latin typeface="Microsoft JhengHei"/>
              <a:cs typeface="Microsoft JhengHei"/>
            </a:endParaRPr>
          </a:p>
        </p:txBody>
      </p:sp>
      <p:sp>
        <p:nvSpPr>
          <p:cNvPr id="13" name="object 13"/>
          <p:cNvSpPr txBox="1"/>
          <p:nvPr/>
        </p:nvSpPr>
        <p:spPr>
          <a:xfrm>
            <a:off x="882529" y="5927852"/>
            <a:ext cx="3839845" cy="34671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0070C0"/>
                </a:solidFill>
                <a:latin typeface="Microsoft JhengHei"/>
                <a:cs typeface="Microsoft JhengHei"/>
              </a:rPr>
              <a:t>依請追蹤檢驗時程進行HIV</a:t>
            </a:r>
            <a:r>
              <a:rPr sz="2100" b="1" spc="-25" dirty="0">
                <a:solidFill>
                  <a:srgbClr val="0070C0"/>
                </a:solidFill>
                <a:latin typeface="Microsoft JhengHei"/>
                <a:cs typeface="Microsoft JhengHei"/>
              </a:rPr>
              <a:t>檢驗!</a:t>
            </a:r>
            <a:endParaRPr sz="2100">
              <a:latin typeface="Microsoft JhengHei"/>
              <a:cs typeface="Microsoft JhengHei"/>
            </a:endParaRPr>
          </a:p>
        </p:txBody>
      </p:sp>
      <p:sp>
        <p:nvSpPr>
          <p:cNvPr id="14" name="object 14"/>
          <p:cNvSpPr txBox="1">
            <a:spLocks noGrp="1"/>
          </p:cNvSpPr>
          <p:nvPr>
            <p:ph type="title"/>
          </p:nvPr>
        </p:nvSpPr>
        <p:spPr>
          <a:xfrm>
            <a:off x="299345" y="990091"/>
            <a:ext cx="10179050" cy="506730"/>
          </a:xfrm>
          <a:prstGeom prst="rect">
            <a:avLst/>
          </a:prstGeom>
        </p:spPr>
        <p:txBody>
          <a:bodyPr vert="horz" wrap="square" lIns="0" tIns="13335" rIns="0" bIns="0" rtlCol="0">
            <a:spAutoFit/>
          </a:bodyPr>
          <a:lstStyle/>
          <a:p>
            <a:pPr marL="38100">
              <a:lnSpc>
                <a:spcPct val="100000"/>
              </a:lnSpc>
              <a:spcBef>
                <a:spcPts val="105"/>
              </a:spcBef>
            </a:pPr>
            <a:r>
              <a:rPr dirty="0">
                <a:solidFill>
                  <a:srgbClr val="FFFFFF"/>
                </a:solidFill>
              </a:rPr>
              <a:t>執行職務時如有暴露愛滋病毒風險之處理措施</a:t>
            </a:r>
            <a:r>
              <a:rPr sz="3150" spc="-15" baseline="-21164" dirty="0">
                <a:solidFill>
                  <a:srgbClr val="FFFFFF"/>
                </a:solidFill>
              </a:rPr>
              <a:t>2</a:t>
            </a:r>
            <a:r>
              <a:rPr sz="3150" spc="-10" dirty="0">
                <a:solidFill>
                  <a:srgbClr val="FFFFFF"/>
                </a:solidFill>
              </a:rPr>
              <a:t>：PEP</a:t>
            </a:r>
            <a:r>
              <a:rPr sz="3150" spc="-25" dirty="0">
                <a:solidFill>
                  <a:srgbClr val="FFFFFF"/>
                </a:solidFill>
              </a:rPr>
              <a:t>流程</a:t>
            </a:r>
            <a:endParaRPr sz="3150"/>
          </a:p>
        </p:txBody>
      </p:sp>
      <p:pic>
        <p:nvPicPr>
          <p:cNvPr id="15" name="object 15"/>
          <p:cNvPicPr/>
          <p:nvPr/>
        </p:nvPicPr>
        <p:blipFill>
          <a:blip r:embed="rId2" cstate="print"/>
          <a:stretch>
            <a:fillRect/>
          </a:stretch>
        </p:blipFill>
        <p:spPr>
          <a:xfrm>
            <a:off x="7885559" y="1785859"/>
            <a:ext cx="2428260" cy="997793"/>
          </a:xfrm>
          <a:prstGeom prst="rect">
            <a:avLst/>
          </a:prstGeom>
        </p:spPr>
      </p:pic>
      <p:grpSp>
        <p:nvGrpSpPr>
          <p:cNvPr id="16" name="object 16"/>
          <p:cNvGrpSpPr/>
          <p:nvPr/>
        </p:nvGrpSpPr>
        <p:grpSpPr>
          <a:xfrm>
            <a:off x="8069465" y="2895488"/>
            <a:ext cx="2249170" cy="1818005"/>
            <a:chOff x="8069465" y="2895488"/>
            <a:chExt cx="2249170" cy="1818005"/>
          </a:xfrm>
        </p:grpSpPr>
        <p:pic>
          <p:nvPicPr>
            <p:cNvPr id="17" name="object 17"/>
            <p:cNvPicPr/>
            <p:nvPr/>
          </p:nvPicPr>
          <p:blipFill>
            <a:blip r:embed="rId3" cstate="print"/>
            <a:stretch>
              <a:fillRect/>
            </a:stretch>
          </p:blipFill>
          <p:spPr>
            <a:xfrm>
              <a:off x="8355215" y="2895488"/>
              <a:ext cx="1962911" cy="1667432"/>
            </a:xfrm>
            <a:prstGeom prst="rect">
              <a:avLst/>
            </a:prstGeom>
          </p:spPr>
        </p:pic>
        <p:sp>
          <p:nvSpPr>
            <p:cNvPr id="18" name="object 18"/>
            <p:cNvSpPr/>
            <p:nvPr/>
          </p:nvSpPr>
          <p:spPr>
            <a:xfrm>
              <a:off x="8069465" y="3998213"/>
              <a:ext cx="1430020" cy="715010"/>
            </a:xfrm>
            <a:custGeom>
              <a:avLst/>
              <a:gdLst/>
              <a:ahLst/>
              <a:cxnLst/>
              <a:rect l="l" t="t" r="r" b="b"/>
              <a:pathLst>
                <a:path w="1430020" h="715010">
                  <a:moveTo>
                    <a:pt x="1429512" y="714756"/>
                  </a:moveTo>
                  <a:lnTo>
                    <a:pt x="1429512" y="0"/>
                  </a:lnTo>
                  <a:lnTo>
                    <a:pt x="0" y="0"/>
                  </a:lnTo>
                  <a:lnTo>
                    <a:pt x="0" y="714756"/>
                  </a:lnTo>
                  <a:lnTo>
                    <a:pt x="1429512" y="714756"/>
                  </a:lnTo>
                  <a:close/>
                </a:path>
              </a:pathLst>
            </a:custGeom>
            <a:solidFill>
              <a:srgbClr val="FFFFFF"/>
            </a:solidFill>
          </p:spPr>
          <p:txBody>
            <a:bodyPr wrap="square" lIns="0" tIns="0" rIns="0" bIns="0" rtlCol="0"/>
            <a:lstStyle/>
            <a:p>
              <a:endParaRPr/>
            </a:p>
          </p:txBody>
        </p:sp>
      </p:grpSp>
      <p:sp>
        <p:nvSpPr>
          <p:cNvPr id="19" name="object 19"/>
          <p:cNvSpPr txBox="1"/>
          <p:nvPr/>
        </p:nvSpPr>
        <p:spPr>
          <a:xfrm>
            <a:off x="8136769" y="3994657"/>
            <a:ext cx="1006475" cy="613410"/>
          </a:xfrm>
          <a:prstGeom prst="rect">
            <a:avLst/>
          </a:prstGeom>
        </p:spPr>
        <p:txBody>
          <a:bodyPr vert="horz" wrap="square" lIns="0" tIns="13335" rIns="0" bIns="0" rtlCol="0">
            <a:spAutoFit/>
          </a:bodyPr>
          <a:lstStyle/>
          <a:p>
            <a:pPr marL="12700">
              <a:lnSpc>
                <a:spcPct val="100000"/>
              </a:lnSpc>
              <a:spcBef>
                <a:spcPts val="105"/>
              </a:spcBef>
            </a:pPr>
            <a:r>
              <a:rPr sz="3850" spc="-25" dirty="0">
                <a:solidFill>
                  <a:srgbClr val="C00000"/>
                </a:solidFill>
                <a:latin typeface="Arial Black"/>
                <a:cs typeface="Arial Black"/>
              </a:rPr>
              <a:t>72h</a:t>
            </a:r>
            <a:endParaRPr sz="3850">
              <a:latin typeface="Arial Black"/>
              <a:cs typeface="Arial Black"/>
            </a:endParaRPr>
          </a:p>
        </p:txBody>
      </p:sp>
      <p:sp>
        <p:nvSpPr>
          <p:cNvPr id="21" name="object 21"/>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37</a:t>
            </a:fld>
            <a:endParaRPr spc="-25" dirty="0"/>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0" name="object 20"/>
          <p:cNvSpPr txBox="1"/>
          <p:nvPr/>
        </p:nvSpPr>
        <p:spPr>
          <a:xfrm>
            <a:off x="6150235" y="4942129"/>
            <a:ext cx="3808095" cy="1289050"/>
          </a:xfrm>
          <a:prstGeom prst="rect">
            <a:avLst/>
          </a:prstGeom>
        </p:spPr>
        <p:txBody>
          <a:bodyPr vert="horz" wrap="square" lIns="0" tIns="13335" rIns="0" bIns="0" rtlCol="0">
            <a:spAutoFit/>
          </a:bodyPr>
          <a:lstStyle/>
          <a:p>
            <a:pPr marL="12700" marR="5080" algn="just">
              <a:lnSpc>
                <a:spcPct val="149300"/>
              </a:lnSpc>
              <a:spcBef>
                <a:spcPts val="105"/>
              </a:spcBef>
            </a:pPr>
            <a:r>
              <a:rPr sz="1850" b="1" spc="-10" dirty="0">
                <a:latin typeface="Microsoft JhengHei"/>
                <a:cs typeface="Microsoft JhengHei"/>
              </a:rPr>
              <a:t>若不清楚是否該接受預防性投藥時</a:t>
            </a:r>
            <a:r>
              <a:rPr sz="1850" b="1" spc="-50" dirty="0">
                <a:latin typeface="Microsoft JhengHei"/>
                <a:cs typeface="Microsoft JhengHei"/>
              </a:rPr>
              <a:t>，</a:t>
            </a:r>
            <a:r>
              <a:rPr sz="1850" b="1" spc="85" dirty="0">
                <a:latin typeface="Microsoft JhengHei"/>
                <a:cs typeface="Microsoft JhengHei"/>
              </a:rPr>
              <a:t>可撥</a:t>
            </a:r>
            <a:r>
              <a:rPr sz="1850" b="1" spc="80" dirty="0">
                <a:latin typeface="Microsoft JhengHei"/>
                <a:cs typeface="Microsoft JhengHei"/>
              </a:rPr>
              <a:t>打</a:t>
            </a:r>
            <a:r>
              <a:rPr sz="1850" b="1" u="heavy" dirty="0">
                <a:solidFill>
                  <a:srgbClr val="C00000"/>
                </a:solidFill>
                <a:uFill>
                  <a:solidFill>
                    <a:srgbClr val="C00000"/>
                  </a:solidFill>
                </a:uFill>
                <a:latin typeface="Microsoft JhengHei"/>
                <a:cs typeface="Microsoft JhengHei"/>
              </a:rPr>
              <a:t>1922</a:t>
            </a:r>
            <a:r>
              <a:rPr sz="1850" b="1" spc="80" dirty="0">
                <a:latin typeface="Microsoft JhengHei"/>
                <a:cs typeface="Microsoft JhengHei"/>
              </a:rPr>
              <a:t>詢問針扎後預防性投</a:t>
            </a:r>
            <a:r>
              <a:rPr sz="1850" b="1" spc="30" dirty="0">
                <a:latin typeface="Microsoft JhengHei"/>
                <a:cs typeface="Microsoft JhengHei"/>
              </a:rPr>
              <a:t>藥</a:t>
            </a:r>
            <a:r>
              <a:rPr sz="1850" b="1" spc="-25" dirty="0">
                <a:latin typeface="Microsoft JhengHei"/>
                <a:cs typeface="Microsoft JhengHei"/>
              </a:rPr>
              <a:t>的諮詢專線或</a:t>
            </a:r>
            <a:r>
              <a:rPr sz="1850" b="1" u="heavy" spc="-25" dirty="0">
                <a:solidFill>
                  <a:srgbClr val="C00000"/>
                </a:solidFill>
                <a:uFill>
                  <a:solidFill>
                    <a:srgbClr val="C00000"/>
                  </a:solidFill>
                </a:uFill>
                <a:latin typeface="Microsoft JhengHei"/>
                <a:cs typeface="Microsoft JhengHei"/>
              </a:rPr>
              <a:t>所在地衛生局防疫專</a:t>
            </a:r>
            <a:r>
              <a:rPr sz="1850" b="1" u="heavy" spc="-50" dirty="0">
                <a:solidFill>
                  <a:srgbClr val="C00000"/>
                </a:solidFill>
                <a:uFill>
                  <a:solidFill>
                    <a:srgbClr val="C00000"/>
                  </a:solidFill>
                </a:uFill>
                <a:latin typeface="Microsoft JhengHei"/>
                <a:cs typeface="Microsoft JhengHei"/>
              </a:rPr>
              <a:t>線</a:t>
            </a:r>
            <a:endParaRPr sz="1850">
              <a:latin typeface="Microsoft JhengHei"/>
              <a:cs typeface="Microsoft JhengHe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893197" y="1727852"/>
            <a:ext cx="9321800" cy="1470025"/>
          </a:xfrm>
          <a:prstGeom prst="rect">
            <a:avLst/>
          </a:prstGeom>
        </p:spPr>
        <p:txBody>
          <a:bodyPr vert="horz" wrap="square" lIns="0" tIns="12065" rIns="0" bIns="0" rtlCol="0">
            <a:spAutoFit/>
          </a:bodyPr>
          <a:lstStyle/>
          <a:p>
            <a:pPr marL="12700" marR="5080">
              <a:lnSpc>
                <a:spcPct val="150500"/>
              </a:lnSpc>
              <a:spcBef>
                <a:spcPts val="95"/>
              </a:spcBef>
            </a:pPr>
            <a:r>
              <a:rPr sz="2100" b="1" spc="-10" dirty="0">
                <a:solidFill>
                  <a:srgbClr val="C00000"/>
                </a:solidFill>
                <a:latin typeface="Microsoft JhengHei"/>
                <a:cs typeface="Microsoft JhengHei"/>
              </a:rPr>
              <a:t>在HIV</a:t>
            </a:r>
            <a:r>
              <a:rPr sz="2100" b="1" spc="-15" dirty="0">
                <a:solidFill>
                  <a:srgbClr val="C00000"/>
                </a:solidFill>
                <a:latin typeface="Microsoft JhengHei"/>
                <a:cs typeface="Microsoft JhengHei"/>
              </a:rPr>
              <a:t>進入體內但尚未感染⼈體細胞前，及時投藥建立體內藥物濃度，保護細胞</a:t>
            </a:r>
            <a:r>
              <a:rPr sz="2100" b="1" spc="-10" dirty="0">
                <a:solidFill>
                  <a:srgbClr val="093F5C"/>
                </a:solidFill>
                <a:latin typeface="Microsoft JhengHei"/>
                <a:cs typeface="Microsoft JhengHei"/>
              </a:rPr>
              <a:t>須在</a:t>
            </a:r>
            <a:r>
              <a:rPr sz="2100" b="1" u="heavy" spc="-10" dirty="0">
                <a:solidFill>
                  <a:srgbClr val="093F5C"/>
                </a:solidFill>
                <a:uFill>
                  <a:solidFill>
                    <a:srgbClr val="093F5C"/>
                  </a:solidFill>
                </a:uFill>
                <a:latin typeface="Microsoft JhengHei"/>
                <a:cs typeface="Microsoft JhengHei"/>
              </a:rPr>
              <a:t>暴露後72</a:t>
            </a:r>
            <a:r>
              <a:rPr sz="2100" b="1" u="heavy" spc="-20" dirty="0">
                <a:solidFill>
                  <a:srgbClr val="093F5C"/>
                </a:solidFill>
                <a:uFill>
                  <a:solidFill>
                    <a:srgbClr val="093F5C"/>
                  </a:solidFill>
                </a:uFill>
                <a:latin typeface="Microsoft JhengHei"/>
                <a:cs typeface="Microsoft JhengHei"/>
              </a:rPr>
              <a:t>小時之內及時投藥</a:t>
            </a:r>
            <a:endParaRPr sz="2100">
              <a:latin typeface="Microsoft JhengHei"/>
              <a:cs typeface="Microsoft JhengHei"/>
            </a:endParaRPr>
          </a:p>
          <a:p>
            <a:pPr marL="12700">
              <a:lnSpc>
                <a:spcPct val="100000"/>
              </a:lnSpc>
              <a:spcBef>
                <a:spcPts val="1270"/>
              </a:spcBef>
            </a:pPr>
            <a:r>
              <a:rPr sz="2100" b="1" spc="-15" dirty="0">
                <a:solidFill>
                  <a:srgbClr val="093F5C"/>
                </a:solidFill>
                <a:latin typeface="Microsoft JhengHei"/>
                <a:cs typeface="Microsoft JhengHei"/>
              </a:rPr>
              <a:t>副作用因⼈而異，會在停止用藥後消失</a:t>
            </a:r>
            <a:endParaRPr sz="2100">
              <a:latin typeface="Microsoft JhengHei"/>
              <a:cs typeface="Microsoft JhengHei"/>
            </a:endParaRPr>
          </a:p>
        </p:txBody>
      </p:sp>
      <p:pic>
        <p:nvPicPr>
          <p:cNvPr id="5" name="object 5"/>
          <p:cNvPicPr/>
          <p:nvPr/>
        </p:nvPicPr>
        <p:blipFill>
          <a:blip r:embed="rId2" cstate="print"/>
          <a:stretch>
            <a:fillRect/>
          </a:stretch>
        </p:blipFill>
        <p:spPr>
          <a:xfrm>
            <a:off x="389267" y="3337559"/>
            <a:ext cx="7892795" cy="2572511"/>
          </a:xfrm>
          <a:prstGeom prst="rect">
            <a:avLst/>
          </a:prstGeom>
        </p:spPr>
      </p:pic>
      <p:pic>
        <p:nvPicPr>
          <p:cNvPr id="6" name="object 6"/>
          <p:cNvPicPr/>
          <p:nvPr/>
        </p:nvPicPr>
        <p:blipFill>
          <a:blip r:embed="rId3" cstate="print"/>
          <a:stretch>
            <a:fillRect/>
          </a:stretch>
        </p:blipFill>
        <p:spPr>
          <a:xfrm>
            <a:off x="8446861" y="2512949"/>
            <a:ext cx="1400932" cy="2930778"/>
          </a:xfrm>
          <a:prstGeom prst="rect">
            <a:avLst/>
          </a:prstGeom>
        </p:spPr>
      </p:pic>
      <p:pic>
        <p:nvPicPr>
          <p:cNvPr id="7" name="object 7"/>
          <p:cNvPicPr/>
          <p:nvPr/>
        </p:nvPicPr>
        <p:blipFill>
          <a:blip r:embed="rId4" cstate="print"/>
          <a:stretch>
            <a:fillRect/>
          </a:stretch>
        </p:blipFill>
        <p:spPr>
          <a:xfrm>
            <a:off x="8819539" y="5589585"/>
            <a:ext cx="964134" cy="851284"/>
          </a:xfrm>
          <a:prstGeom prst="rect">
            <a:avLst/>
          </a:prstGeom>
        </p:spPr>
      </p:pic>
      <p:sp>
        <p:nvSpPr>
          <p:cNvPr id="8" name="object 8"/>
          <p:cNvSpPr txBox="1"/>
          <p:nvPr/>
        </p:nvSpPr>
        <p:spPr>
          <a:xfrm>
            <a:off x="6718687" y="5985764"/>
            <a:ext cx="1819275" cy="292735"/>
          </a:xfrm>
          <a:prstGeom prst="rect">
            <a:avLst/>
          </a:prstGeom>
        </p:spPr>
        <p:txBody>
          <a:bodyPr vert="horz" wrap="square" lIns="0" tIns="12700" rIns="0" bIns="0" rtlCol="0">
            <a:spAutoFit/>
          </a:bodyPr>
          <a:lstStyle/>
          <a:p>
            <a:pPr marL="12700">
              <a:lnSpc>
                <a:spcPct val="100000"/>
              </a:lnSpc>
              <a:spcBef>
                <a:spcPts val="100"/>
              </a:spcBef>
            </a:pPr>
            <a:r>
              <a:rPr sz="1750" b="1" spc="5" dirty="0">
                <a:solidFill>
                  <a:srgbClr val="158B95"/>
                </a:solidFill>
                <a:latin typeface="Microsoft JhengHei"/>
                <a:cs typeface="Microsoft JhengHei"/>
              </a:rPr>
              <a:t>疾管署 </a:t>
            </a:r>
            <a:r>
              <a:rPr sz="1750" b="1" spc="-10" dirty="0">
                <a:solidFill>
                  <a:srgbClr val="158B95"/>
                </a:solidFill>
                <a:latin typeface="Microsoft JhengHei"/>
                <a:cs typeface="Microsoft JhengHei"/>
              </a:rPr>
              <a:t>PEP</a:t>
            </a:r>
            <a:r>
              <a:rPr sz="1750" b="1" spc="-25" dirty="0">
                <a:solidFill>
                  <a:srgbClr val="158B95"/>
                </a:solidFill>
                <a:latin typeface="Microsoft JhengHei"/>
                <a:cs typeface="Microsoft JhengHei"/>
              </a:rPr>
              <a:t>資訊：</a:t>
            </a:r>
            <a:endParaRPr sz="1750">
              <a:latin typeface="Microsoft JhengHei"/>
              <a:cs typeface="Microsoft JhengHei"/>
            </a:endParaRPr>
          </a:p>
        </p:txBody>
      </p:sp>
      <p:sp>
        <p:nvSpPr>
          <p:cNvPr id="9" name="object 9"/>
          <p:cNvSpPr txBox="1">
            <a:spLocks noGrp="1"/>
          </p:cNvSpPr>
          <p:nvPr>
            <p:ph type="title"/>
          </p:nvPr>
        </p:nvSpPr>
        <p:spPr>
          <a:prstGeom prst="rect">
            <a:avLst/>
          </a:prstGeom>
        </p:spPr>
        <p:txBody>
          <a:bodyPr vert="horz" wrap="square" lIns="0" tIns="13335" rIns="0" bIns="0" rtlCol="0">
            <a:spAutoFit/>
          </a:bodyPr>
          <a:lstStyle/>
          <a:p>
            <a:pPr marL="1680210">
              <a:lnSpc>
                <a:spcPct val="100000"/>
              </a:lnSpc>
              <a:spcBef>
                <a:spcPts val="105"/>
              </a:spcBef>
            </a:pPr>
            <a:r>
              <a:rPr spc="-10" dirty="0">
                <a:solidFill>
                  <a:srgbClr val="FFFFFF"/>
                </a:solidFill>
              </a:rPr>
              <a:t>暴露愛滋病毒「後」預防性投藥(PEP)</a:t>
            </a:r>
          </a:p>
        </p:txBody>
      </p:sp>
      <p:sp>
        <p:nvSpPr>
          <p:cNvPr id="10" name="object 10"/>
          <p:cNvSpPr/>
          <p:nvPr/>
        </p:nvSpPr>
        <p:spPr>
          <a:xfrm>
            <a:off x="557669" y="1962911"/>
            <a:ext cx="271780" cy="219710"/>
          </a:xfrm>
          <a:custGeom>
            <a:avLst/>
            <a:gdLst/>
            <a:ahLst/>
            <a:cxnLst/>
            <a:rect l="l" t="t" r="r" b="b"/>
            <a:pathLst>
              <a:path w="271780" h="219710">
                <a:moveTo>
                  <a:pt x="271272" y="219456"/>
                </a:moveTo>
                <a:lnTo>
                  <a:pt x="271272" y="0"/>
                </a:lnTo>
                <a:lnTo>
                  <a:pt x="0" y="0"/>
                </a:lnTo>
                <a:lnTo>
                  <a:pt x="0" y="219456"/>
                </a:lnTo>
                <a:lnTo>
                  <a:pt x="32004" y="219456"/>
                </a:lnTo>
                <a:lnTo>
                  <a:pt x="32004" y="25908"/>
                </a:lnTo>
                <a:lnTo>
                  <a:pt x="239268" y="25908"/>
                </a:lnTo>
                <a:lnTo>
                  <a:pt x="239268" y="219456"/>
                </a:lnTo>
                <a:lnTo>
                  <a:pt x="271272" y="219456"/>
                </a:lnTo>
                <a:close/>
              </a:path>
              <a:path w="271780" h="219710">
                <a:moveTo>
                  <a:pt x="128016" y="219456"/>
                </a:moveTo>
                <a:lnTo>
                  <a:pt x="128016" y="193548"/>
                </a:lnTo>
                <a:lnTo>
                  <a:pt x="32004" y="193548"/>
                </a:lnTo>
                <a:lnTo>
                  <a:pt x="32004" y="219456"/>
                </a:lnTo>
                <a:lnTo>
                  <a:pt x="128016" y="219456"/>
                </a:lnTo>
                <a:close/>
              </a:path>
              <a:path w="271780" h="219710">
                <a:moveTo>
                  <a:pt x="232410" y="40386"/>
                </a:moveTo>
                <a:lnTo>
                  <a:pt x="186690" y="40386"/>
                </a:lnTo>
                <a:lnTo>
                  <a:pt x="156400" y="84201"/>
                </a:lnTo>
                <a:lnTo>
                  <a:pt x="129540" y="130302"/>
                </a:lnTo>
                <a:lnTo>
                  <a:pt x="113728" y="113549"/>
                </a:lnTo>
                <a:lnTo>
                  <a:pt x="97917" y="100298"/>
                </a:lnTo>
                <a:lnTo>
                  <a:pt x="78105" y="89475"/>
                </a:lnTo>
                <a:lnTo>
                  <a:pt x="50292" y="80010"/>
                </a:lnTo>
                <a:lnTo>
                  <a:pt x="36576" y="113538"/>
                </a:lnTo>
                <a:lnTo>
                  <a:pt x="67365" y="123253"/>
                </a:lnTo>
                <a:lnTo>
                  <a:pt x="91440" y="143827"/>
                </a:lnTo>
                <a:lnTo>
                  <a:pt x="110942" y="169259"/>
                </a:lnTo>
                <a:lnTo>
                  <a:pt x="128016" y="193548"/>
                </a:lnTo>
                <a:lnTo>
                  <a:pt x="128016" y="219456"/>
                </a:lnTo>
                <a:lnTo>
                  <a:pt x="131826" y="219456"/>
                </a:lnTo>
                <a:lnTo>
                  <a:pt x="131826" y="193548"/>
                </a:lnTo>
                <a:lnTo>
                  <a:pt x="154185" y="154293"/>
                </a:lnTo>
                <a:lnTo>
                  <a:pt x="178689" y="113823"/>
                </a:lnTo>
                <a:lnTo>
                  <a:pt x="204906" y="74926"/>
                </a:lnTo>
                <a:lnTo>
                  <a:pt x="232410" y="40386"/>
                </a:lnTo>
                <a:close/>
              </a:path>
              <a:path w="271780" h="219710">
                <a:moveTo>
                  <a:pt x="239268" y="219456"/>
                </a:moveTo>
                <a:lnTo>
                  <a:pt x="239268" y="193548"/>
                </a:lnTo>
                <a:lnTo>
                  <a:pt x="131826" y="193548"/>
                </a:lnTo>
                <a:lnTo>
                  <a:pt x="131826" y="219456"/>
                </a:lnTo>
                <a:lnTo>
                  <a:pt x="239268" y="219456"/>
                </a:lnTo>
                <a:close/>
              </a:path>
            </a:pathLst>
          </a:custGeom>
          <a:solidFill>
            <a:srgbClr val="2C778C"/>
          </a:solidFill>
        </p:spPr>
        <p:txBody>
          <a:bodyPr wrap="square" lIns="0" tIns="0" rIns="0" bIns="0" rtlCol="0"/>
          <a:lstStyle/>
          <a:p>
            <a:endParaRPr/>
          </a:p>
        </p:txBody>
      </p:sp>
      <p:sp>
        <p:nvSpPr>
          <p:cNvPr id="11" name="object 11"/>
          <p:cNvSpPr/>
          <p:nvPr/>
        </p:nvSpPr>
        <p:spPr>
          <a:xfrm>
            <a:off x="557669" y="2423922"/>
            <a:ext cx="271780" cy="219710"/>
          </a:xfrm>
          <a:custGeom>
            <a:avLst/>
            <a:gdLst/>
            <a:ahLst/>
            <a:cxnLst/>
            <a:rect l="l" t="t" r="r" b="b"/>
            <a:pathLst>
              <a:path w="271780" h="219710">
                <a:moveTo>
                  <a:pt x="271272" y="219456"/>
                </a:moveTo>
                <a:lnTo>
                  <a:pt x="271272" y="0"/>
                </a:lnTo>
                <a:lnTo>
                  <a:pt x="0" y="0"/>
                </a:lnTo>
                <a:lnTo>
                  <a:pt x="0" y="219456"/>
                </a:lnTo>
                <a:lnTo>
                  <a:pt x="32004" y="219456"/>
                </a:lnTo>
                <a:lnTo>
                  <a:pt x="32004" y="25908"/>
                </a:lnTo>
                <a:lnTo>
                  <a:pt x="239268" y="25908"/>
                </a:lnTo>
                <a:lnTo>
                  <a:pt x="239268" y="219456"/>
                </a:lnTo>
                <a:lnTo>
                  <a:pt x="271272" y="219456"/>
                </a:lnTo>
                <a:close/>
              </a:path>
              <a:path w="271780" h="219710">
                <a:moveTo>
                  <a:pt x="128016" y="219456"/>
                </a:moveTo>
                <a:lnTo>
                  <a:pt x="128016" y="193548"/>
                </a:lnTo>
                <a:lnTo>
                  <a:pt x="32004" y="193548"/>
                </a:lnTo>
                <a:lnTo>
                  <a:pt x="32004" y="219456"/>
                </a:lnTo>
                <a:lnTo>
                  <a:pt x="128016" y="219456"/>
                </a:lnTo>
                <a:close/>
              </a:path>
              <a:path w="271780" h="219710">
                <a:moveTo>
                  <a:pt x="232410" y="40386"/>
                </a:moveTo>
                <a:lnTo>
                  <a:pt x="186690" y="40386"/>
                </a:lnTo>
                <a:lnTo>
                  <a:pt x="156400" y="83915"/>
                </a:lnTo>
                <a:lnTo>
                  <a:pt x="129540" y="130302"/>
                </a:lnTo>
                <a:lnTo>
                  <a:pt x="113728" y="113549"/>
                </a:lnTo>
                <a:lnTo>
                  <a:pt x="97917" y="100298"/>
                </a:lnTo>
                <a:lnTo>
                  <a:pt x="78105" y="89475"/>
                </a:lnTo>
                <a:lnTo>
                  <a:pt x="50292" y="80010"/>
                </a:lnTo>
                <a:lnTo>
                  <a:pt x="36576" y="113538"/>
                </a:lnTo>
                <a:lnTo>
                  <a:pt x="67365" y="123253"/>
                </a:lnTo>
                <a:lnTo>
                  <a:pt x="91440" y="143827"/>
                </a:lnTo>
                <a:lnTo>
                  <a:pt x="110942" y="169259"/>
                </a:lnTo>
                <a:lnTo>
                  <a:pt x="128016" y="193548"/>
                </a:lnTo>
                <a:lnTo>
                  <a:pt x="128016" y="219456"/>
                </a:lnTo>
                <a:lnTo>
                  <a:pt x="131826" y="219456"/>
                </a:lnTo>
                <a:lnTo>
                  <a:pt x="131826" y="193548"/>
                </a:lnTo>
                <a:lnTo>
                  <a:pt x="154185" y="154293"/>
                </a:lnTo>
                <a:lnTo>
                  <a:pt x="178689" y="113823"/>
                </a:lnTo>
                <a:lnTo>
                  <a:pt x="204906" y="74926"/>
                </a:lnTo>
                <a:lnTo>
                  <a:pt x="232410" y="40386"/>
                </a:lnTo>
                <a:close/>
              </a:path>
              <a:path w="271780" h="219710">
                <a:moveTo>
                  <a:pt x="239268" y="219456"/>
                </a:moveTo>
                <a:lnTo>
                  <a:pt x="239268" y="193548"/>
                </a:lnTo>
                <a:lnTo>
                  <a:pt x="131826" y="193548"/>
                </a:lnTo>
                <a:lnTo>
                  <a:pt x="131826" y="219456"/>
                </a:lnTo>
                <a:lnTo>
                  <a:pt x="239268" y="219456"/>
                </a:lnTo>
                <a:close/>
              </a:path>
            </a:pathLst>
          </a:custGeom>
          <a:solidFill>
            <a:srgbClr val="2C778C"/>
          </a:solidFill>
        </p:spPr>
        <p:txBody>
          <a:bodyPr wrap="square" lIns="0" tIns="0" rIns="0" bIns="0" rtlCol="0"/>
          <a:lstStyle/>
          <a:p>
            <a:endParaRPr/>
          </a:p>
        </p:txBody>
      </p:sp>
      <p:sp>
        <p:nvSpPr>
          <p:cNvPr id="12" name="object 12"/>
          <p:cNvSpPr/>
          <p:nvPr/>
        </p:nvSpPr>
        <p:spPr>
          <a:xfrm>
            <a:off x="568337" y="2924555"/>
            <a:ext cx="272415" cy="220345"/>
          </a:xfrm>
          <a:custGeom>
            <a:avLst/>
            <a:gdLst/>
            <a:ahLst/>
            <a:cxnLst/>
            <a:rect l="l" t="t" r="r" b="b"/>
            <a:pathLst>
              <a:path w="272415" h="220344">
                <a:moveTo>
                  <a:pt x="272034" y="220218"/>
                </a:moveTo>
                <a:lnTo>
                  <a:pt x="272034" y="0"/>
                </a:lnTo>
                <a:lnTo>
                  <a:pt x="0" y="0"/>
                </a:lnTo>
                <a:lnTo>
                  <a:pt x="0" y="220218"/>
                </a:lnTo>
                <a:lnTo>
                  <a:pt x="32765" y="220218"/>
                </a:lnTo>
                <a:lnTo>
                  <a:pt x="32765" y="26670"/>
                </a:lnTo>
                <a:lnTo>
                  <a:pt x="35051" y="26670"/>
                </a:lnTo>
                <a:lnTo>
                  <a:pt x="35051" y="25908"/>
                </a:lnTo>
                <a:lnTo>
                  <a:pt x="240029" y="25908"/>
                </a:lnTo>
                <a:lnTo>
                  <a:pt x="240029" y="220218"/>
                </a:lnTo>
                <a:lnTo>
                  <a:pt x="272034" y="220218"/>
                </a:lnTo>
                <a:close/>
              </a:path>
              <a:path w="272415" h="220344">
                <a:moveTo>
                  <a:pt x="128778" y="220218"/>
                </a:moveTo>
                <a:lnTo>
                  <a:pt x="128777" y="193548"/>
                </a:lnTo>
                <a:lnTo>
                  <a:pt x="32765" y="193548"/>
                </a:lnTo>
                <a:lnTo>
                  <a:pt x="32765" y="220218"/>
                </a:lnTo>
                <a:lnTo>
                  <a:pt x="128778" y="220218"/>
                </a:lnTo>
                <a:close/>
              </a:path>
              <a:path w="272415" h="220344">
                <a:moveTo>
                  <a:pt x="232409" y="41148"/>
                </a:moveTo>
                <a:lnTo>
                  <a:pt x="187451" y="41148"/>
                </a:lnTo>
                <a:lnTo>
                  <a:pt x="170366" y="63769"/>
                </a:lnTo>
                <a:lnTo>
                  <a:pt x="156495" y="84391"/>
                </a:lnTo>
                <a:lnTo>
                  <a:pt x="143625" y="105870"/>
                </a:lnTo>
                <a:lnTo>
                  <a:pt x="129539" y="131064"/>
                </a:lnTo>
                <a:lnTo>
                  <a:pt x="114157" y="113883"/>
                </a:lnTo>
                <a:lnTo>
                  <a:pt x="98488" y="100488"/>
                </a:lnTo>
                <a:lnTo>
                  <a:pt x="78533" y="89808"/>
                </a:lnTo>
                <a:lnTo>
                  <a:pt x="50291" y="80772"/>
                </a:lnTo>
                <a:lnTo>
                  <a:pt x="36575" y="113538"/>
                </a:lnTo>
                <a:lnTo>
                  <a:pt x="67806" y="123682"/>
                </a:lnTo>
                <a:lnTo>
                  <a:pt x="92106" y="144399"/>
                </a:lnTo>
                <a:lnTo>
                  <a:pt x="111692" y="169687"/>
                </a:lnTo>
                <a:lnTo>
                  <a:pt x="128777" y="193548"/>
                </a:lnTo>
                <a:lnTo>
                  <a:pt x="128778" y="220218"/>
                </a:lnTo>
                <a:lnTo>
                  <a:pt x="132587" y="220218"/>
                </a:lnTo>
                <a:lnTo>
                  <a:pt x="132587" y="193548"/>
                </a:lnTo>
                <a:lnTo>
                  <a:pt x="154614" y="154733"/>
                </a:lnTo>
                <a:lnTo>
                  <a:pt x="179069" y="114490"/>
                </a:lnTo>
                <a:lnTo>
                  <a:pt x="205239" y="75676"/>
                </a:lnTo>
                <a:lnTo>
                  <a:pt x="232409" y="41148"/>
                </a:lnTo>
                <a:close/>
              </a:path>
              <a:path w="272415" h="220344">
                <a:moveTo>
                  <a:pt x="240029" y="220218"/>
                </a:moveTo>
                <a:lnTo>
                  <a:pt x="240029" y="41148"/>
                </a:lnTo>
                <a:lnTo>
                  <a:pt x="239267" y="41148"/>
                </a:lnTo>
                <a:lnTo>
                  <a:pt x="239267" y="193548"/>
                </a:lnTo>
                <a:lnTo>
                  <a:pt x="132587" y="193548"/>
                </a:lnTo>
                <a:lnTo>
                  <a:pt x="132587" y="220218"/>
                </a:lnTo>
                <a:lnTo>
                  <a:pt x="240029" y="220218"/>
                </a:lnTo>
                <a:close/>
              </a:path>
            </a:pathLst>
          </a:custGeom>
          <a:solidFill>
            <a:srgbClr val="2C778C"/>
          </a:solidFill>
        </p:spPr>
        <p:txBody>
          <a:bodyPr wrap="square" lIns="0" tIns="0" rIns="0" bIns="0" rtlCol="0"/>
          <a:lstStyle/>
          <a:p>
            <a:endParaRPr/>
          </a:p>
        </p:txBody>
      </p:sp>
      <p:sp>
        <p:nvSpPr>
          <p:cNvPr id="13" name="object 13"/>
          <p:cNvSpPr txBox="1"/>
          <p:nvPr/>
        </p:nvSpPr>
        <p:spPr>
          <a:xfrm>
            <a:off x="6718687" y="6238058"/>
            <a:ext cx="1865630" cy="292100"/>
          </a:xfrm>
          <a:prstGeom prst="rect">
            <a:avLst/>
          </a:prstGeom>
        </p:spPr>
        <p:txBody>
          <a:bodyPr vert="horz" wrap="square" lIns="0" tIns="31115" rIns="0" bIns="0" rtlCol="0">
            <a:spAutoFit/>
          </a:bodyPr>
          <a:lstStyle/>
          <a:p>
            <a:pPr marL="12700">
              <a:lnSpc>
                <a:spcPct val="100000"/>
              </a:lnSpc>
              <a:spcBef>
                <a:spcPts val="245"/>
              </a:spcBef>
            </a:pPr>
            <a:r>
              <a:rPr sz="1550" b="1" spc="-10" dirty="0">
                <a:solidFill>
                  <a:srgbClr val="0070C0"/>
                </a:solidFill>
                <a:latin typeface="Microsoft JhengHei"/>
                <a:cs typeface="Microsoft JhengHei"/>
              </a:rPr>
              <a:t>https://gov.tw/LGg</a:t>
            </a:r>
            <a:endParaRPr sz="1550">
              <a:latin typeface="Microsoft JhengHei"/>
              <a:cs typeface="Microsoft JhengHei"/>
            </a:endParaRPr>
          </a:p>
        </p:txBody>
      </p:sp>
      <p:sp>
        <p:nvSpPr>
          <p:cNvPr id="14" name="object 14"/>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38</a:t>
            </a:r>
            <a:endParaRPr sz="1050">
              <a:latin typeface="Microsoft JhengHei"/>
              <a:cs typeface="Microsoft JhengHei"/>
            </a:endParaRPr>
          </a:p>
        </p:txBody>
      </p:sp>
      <p:sp>
        <p:nvSpPr>
          <p:cNvPr id="15" name="object 1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700411" y="1024381"/>
            <a:ext cx="9291955" cy="453390"/>
          </a:xfrm>
          <a:prstGeom prst="rect">
            <a:avLst/>
          </a:prstGeom>
        </p:spPr>
        <p:txBody>
          <a:bodyPr vert="horz" wrap="square" lIns="0" tIns="13335" rIns="0" bIns="0" rtlCol="0">
            <a:spAutoFit/>
          </a:bodyPr>
          <a:lstStyle/>
          <a:p>
            <a:pPr marL="12700">
              <a:lnSpc>
                <a:spcPct val="100000"/>
              </a:lnSpc>
              <a:spcBef>
                <a:spcPts val="105"/>
              </a:spcBef>
            </a:pPr>
            <a:r>
              <a:rPr sz="2800" spc="-15" dirty="0">
                <a:solidFill>
                  <a:srgbClr val="FFFFFF"/>
                </a:solidFill>
              </a:rPr>
              <a:t>因執行職務意外暴露愛滋病毒後預防性投藥費用由政府補助</a:t>
            </a:r>
            <a:endParaRPr sz="2800"/>
          </a:p>
        </p:txBody>
      </p:sp>
      <p:sp>
        <p:nvSpPr>
          <p:cNvPr id="5" name="object 5"/>
          <p:cNvSpPr/>
          <p:nvPr/>
        </p:nvSpPr>
        <p:spPr>
          <a:xfrm>
            <a:off x="774077" y="3759708"/>
            <a:ext cx="1705610" cy="1200150"/>
          </a:xfrm>
          <a:custGeom>
            <a:avLst/>
            <a:gdLst/>
            <a:ahLst/>
            <a:cxnLst/>
            <a:rect l="l" t="t" r="r" b="b"/>
            <a:pathLst>
              <a:path w="1705610" h="1200150">
                <a:moveTo>
                  <a:pt x="1705356" y="999744"/>
                </a:moveTo>
                <a:lnTo>
                  <a:pt x="1705356" y="200406"/>
                </a:lnTo>
                <a:lnTo>
                  <a:pt x="1700053" y="154514"/>
                </a:lnTo>
                <a:lnTo>
                  <a:pt x="1684953" y="112356"/>
                </a:lnTo>
                <a:lnTo>
                  <a:pt x="1661268" y="75142"/>
                </a:lnTo>
                <a:lnTo>
                  <a:pt x="1630213" y="44087"/>
                </a:lnTo>
                <a:lnTo>
                  <a:pt x="1592999" y="20402"/>
                </a:lnTo>
                <a:lnTo>
                  <a:pt x="1550841" y="5302"/>
                </a:lnTo>
                <a:lnTo>
                  <a:pt x="1504950" y="0"/>
                </a:lnTo>
                <a:lnTo>
                  <a:pt x="199644" y="0"/>
                </a:lnTo>
                <a:lnTo>
                  <a:pt x="154035" y="5302"/>
                </a:lnTo>
                <a:lnTo>
                  <a:pt x="112078" y="20402"/>
                </a:lnTo>
                <a:lnTo>
                  <a:pt x="75000" y="44087"/>
                </a:lnTo>
                <a:lnTo>
                  <a:pt x="44027" y="75142"/>
                </a:lnTo>
                <a:lnTo>
                  <a:pt x="20385" y="112356"/>
                </a:lnTo>
                <a:lnTo>
                  <a:pt x="5300" y="154514"/>
                </a:lnTo>
                <a:lnTo>
                  <a:pt x="0" y="200406"/>
                </a:lnTo>
                <a:lnTo>
                  <a:pt x="0" y="999744"/>
                </a:lnTo>
                <a:lnTo>
                  <a:pt x="5300" y="1045635"/>
                </a:lnTo>
                <a:lnTo>
                  <a:pt x="20385" y="1087793"/>
                </a:lnTo>
                <a:lnTo>
                  <a:pt x="44027" y="1125007"/>
                </a:lnTo>
                <a:lnTo>
                  <a:pt x="75000" y="1156062"/>
                </a:lnTo>
                <a:lnTo>
                  <a:pt x="112078" y="1179747"/>
                </a:lnTo>
                <a:lnTo>
                  <a:pt x="154035" y="1194847"/>
                </a:lnTo>
                <a:lnTo>
                  <a:pt x="199644" y="1200150"/>
                </a:lnTo>
                <a:lnTo>
                  <a:pt x="1504950" y="1200150"/>
                </a:lnTo>
                <a:lnTo>
                  <a:pt x="1550841" y="1194847"/>
                </a:lnTo>
                <a:lnTo>
                  <a:pt x="1592999" y="1179747"/>
                </a:lnTo>
                <a:lnTo>
                  <a:pt x="1630213" y="1156062"/>
                </a:lnTo>
                <a:lnTo>
                  <a:pt x="1661268" y="1125007"/>
                </a:lnTo>
                <a:lnTo>
                  <a:pt x="1684953" y="1087793"/>
                </a:lnTo>
                <a:lnTo>
                  <a:pt x="1700053" y="1045635"/>
                </a:lnTo>
                <a:lnTo>
                  <a:pt x="1705356" y="999744"/>
                </a:lnTo>
                <a:close/>
              </a:path>
            </a:pathLst>
          </a:custGeom>
          <a:solidFill>
            <a:srgbClr val="588894"/>
          </a:solidFill>
        </p:spPr>
        <p:txBody>
          <a:bodyPr wrap="square" lIns="0" tIns="0" rIns="0" bIns="0" rtlCol="0"/>
          <a:lstStyle/>
          <a:p>
            <a:endParaRPr/>
          </a:p>
        </p:txBody>
      </p:sp>
      <p:sp>
        <p:nvSpPr>
          <p:cNvPr id="6" name="object 6"/>
          <p:cNvSpPr txBox="1"/>
          <p:nvPr/>
        </p:nvSpPr>
        <p:spPr>
          <a:xfrm>
            <a:off x="945019" y="4018279"/>
            <a:ext cx="1362710" cy="667385"/>
          </a:xfrm>
          <a:prstGeom prst="rect">
            <a:avLst/>
          </a:prstGeom>
        </p:spPr>
        <p:txBody>
          <a:bodyPr vert="horz" wrap="square" lIns="0" tIns="13335" rIns="0" bIns="0" rtlCol="0">
            <a:spAutoFit/>
          </a:bodyPr>
          <a:lstStyle/>
          <a:p>
            <a:pPr marL="635" algn="ctr">
              <a:lnSpc>
                <a:spcPct val="100000"/>
              </a:lnSpc>
              <a:spcBef>
                <a:spcPts val="105"/>
              </a:spcBef>
            </a:pPr>
            <a:r>
              <a:rPr sz="2100" b="1" spc="-25" dirty="0">
                <a:solidFill>
                  <a:srgbClr val="FFFFFF"/>
                </a:solidFill>
                <a:latin typeface="Microsoft JhengHei"/>
                <a:cs typeface="Microsoft JhengHei"/>
              </a:rPr>
              <a:t>申請</a:t>
            </a:r>
            <a:endParaRPr sz="2100">
              <a:latin typeface="Microsoft JhengHei"/>
              <a:cs typeface="Microsoft JhengHei"/>
            </a:endParaRPr>
          </a:p>
          <a:p>
            <a:pPr algn="ctr">
              <a:lnSpc>
                <a:spcPct val="100000"/>
              </a:lnSpc>
              <a:spcBef>
                <a:spcPts val="5"/>
              </a:spcBef>
            </a:pPr>
            <a:r>
              <a:rPr sz="2100" b="1" spc="-10" dirty="0">
                <a:solidFill>
                  <a:srgbClr val="FFFFFF"/>
                </a:solidFill>
                <a:latin typeface="Microsoft JhengHei"/>
                <a:cs typeface="Microsoft JhengHei"/>
              </a:rPr>
              <a:t>有時效性嗎</a:t>
            </a:r>
            <a:endParaRPr sz="2100">
              <a:latin typeface="Microsoft JhengHei"/>
              <a:cs typeface="Microsoft JhengHei"/>
            </a:endParaRPr>
          </a:p>
        </p:txBody>
      </p:sp>
      <p:sp>
        <p:nvSpPr>
          <p:cNvPr id="7" name="object 7"/>
          <p:cNvSpPr/>
          <p:nvPr/>
        </p:nvSpPr>
        <p:spPr>
          <a:xfrm>
            <a:off x="774077" y="5154167"/>
            <a:ext cx="1705610" cy="1199515"/>
          </a:xfrm>
          <a:custGeom>
            <a:avLst/>
            <a:gdLst/>
            <a:ahLst/>
            <a:cxnLst/>
            <a:rect l="l" t="t" r="r" b="b"/>
            <a:pathLst>
              <a:path w="1705610" h="1199514">
                <a:moveTo>
                  <a:pt x="1705356" y="999743"/>
                </a:moveTo>
                <a:lnTo>
                  <a:pt x="1705356" y="199643"/>
                </a:lnTo>
                <a:lnTo>
                  <a:pt x="1700053" y="153795"/>
                </a:lnTo>
                <a:lnTo>
                  <a:pt x="1684953" y="111745"/>
                </a:lnTo>
                <a:lnTo>
                  <a:pt x="1661268" y="74680"/>
                </a:lnTo>
                <a:lnTo>
                  <a:pt x="1630213" y="43787"/>
                </a:lnTo>
                <a:lnTo>
                  <a:pt x="1592999" y="20251"/>
                </a:lnTo>
                <a:lnTo>
                  <a:pt x="1550841" y="5260"/>
                </a:lnTo>
                <a:lnTo>
                  <a:pt x="1504950" y="0"/>
                </a:lnTo>
                <a:lnTo>
                  <a:pt x="199644" y="0"/>
                </a:lnTo>
                <a:lnTo>
                  <a:pt x="154035" y="5260"/>
                </a:lnTo>
                <a:lnTo>
                  <a:pt x="112078" y="20251"/>
                </a:lnTo>
                <a:lnTo>
                  <a:pt x="75000" y="43787"/>
                </a:lnTo>
                <a:lnTo>
                  <a:pt x="44027" y="74680"/>
                </a:lnTo>
                <a:lnTo>
                  <a:pt x="20385" y="111745"/>
                </a:lnTo>
                <a:lnTo>
                  <a:pt x="5300" y="153795"/>
                </a:lnTo>
                <a:lnTo>
                  <a:pt x="0" y="199643"/>
                </a:lnTo>
                <a:lnTo>
                  <a:pt x="0" y="999743"/>
                </a:lnTo>
                <a:lnTo>
                  <a:pt x="5300" y="1045592"/>
                </a:lnTo>
                <a:lnTo>
                  <a:pt x="20385" y="1087642"/>
                </a:lnTo>
                <a:lnTo>
                  <a:pt x="44027" y="1124707"/>
                </a:lnTo>
                <a:lnTo>
                  <a:pt x="75000" y="1155600"/>
                </a:lnTo>
                <a:lnTo>
                  <a:pt x="112078" y="1179136"/>
                </a:lnTo>
                <a:lnTo>
                  <a:pt x="154035" y="1194127"/>
                </a:lnTo>
                <a:lnTo>
                  <a:pt x="199644" y="1199387"/>
                </a:lnTo>
                <a:lnTo>
                  <a:pt x="1504950" y="1199387"/>
                </a:lnTo>
                <a:lnTo>
                  <a:pt x="1550841" y="1194127"/>
                </a:lnTo>
                <a:lnTo>
                  <a:pt x="1592999" y="1179136"/>
                </a:lnTo>
                <a:lnTo>
                  <a:pt x="1630213" y="1155600"/>
                </a:lnTo>
                <a:lnTo>
                  <a:pt x="1661268" y="1124707"/>
                </a:lnTo>
                <a:lnTo>
                  <a:pt x="1684953" y="1087642"/>
                </a:lnTo>
                <a:lnTo>
                  <a:pt x="1700053" y="1045592"/>
                </a:lnTo>
                <a:lnTo>
                  <a:pt x="1705356" y="999743"/>
                </a:lnTo>
                <a:close/>
              </a:path>
            </a:pathLst>
          </a:custGeom>
          <a:solidFill>
            <a:srgbClr val="588894"/>
          </a:solidFill>
        </p:spPr>
        <p:txBody>
          <a:bodyPr wrap="square" lIns="0" tIns="0" rIns="0" bIns="0" rtlCol="0"/>
          <a:lstStyle/>
          <a:p>
            <a:endParaRPr/>
          </a:p>
        </p:txBody>
      </p:sp>
      <p:sp>
        <p:nvSpPr>
          <p:cNvPr id="8" name="object 8"/>
          <p:cNvSpPr txBox="1"/>
          <p:nvPr/>
        </p:nvSpPr>
        <p:spPr>
          <a:xfrm>
            <a:off x="1079126" y="5411977"/>
            <a:ext cx="1095375" cy="667385"/>
          </a:xfrm>
          <a:prstGeom prst="rect">
            <a:avLst/>
          </a:prstGeom>
        </p:spPr>
        <p:txBody>
          <a:bodyPr vert="horz" wrap="square" lIns="0" tIns="13335" rIns="0" bIns="0" rtlCol="0">
            <a:spAutoFit/>
          </a:bodyPr>
          <a:lstStyle/>
          <a:p>
            <a:pPr marL="12700" marR="5080">
              <a:lnSpc>
                <a:spcPct val="100000"/>
              </a:lnSpc>
              <a:spcBef>
                <a:spcPts val="105"/>
              </a:spcBef>
            </a:pPr>
            <a:r>
              <a:rPr sz="2100" b="1" spc="-15" dirty="0">
                <a:solidFill>
                  <a:srgbClr val="FFFFFF"/>
                </a:solidFill>
                <a:latin typeface="Microsoft JhengHei"/>
                <a:cs typeface="Microsoft JhengHei"/>
              </a:rPr>
              <a:t>申請資料送到哪裡</a:t>
            </a:r>
            <a:endParaRPr sz="2100">
              <a:latin typeface="Microsoft JhengHei"/>
              <a:cs typeface="Microsoft JhengHei"/>
            </a:endParaRPr>
          </a:p>
        </p:txBody>
      </p:sp>
      <p:sp>
        <p:nvSpPr>
          <p:cNvPr id="9" name="object 9"/>
          <p:cNvSpPr/>
          <p:nvPr/>
        </p:nvSpPr>
        <p:spPr>
          <a:xfrm>
            <a:off x="2596019" y="3759708"/>
            <a:ext cx="7195820" cy="1200150"/>
          </a:xfrm>
          <a:custGeom>
            <a:avLst/>
            <a:gdLst/>
            <a:ahLst/>
            <a:cxnLst/>
            <a:rect l="l" t="t" r="r" b="b"/>
            <a:pathLst>
              <a:path w="7195820" h="1200150">
                <a:moveTo>
                  <a:pt x="7195566" y="999744"/>
                </a:moveTo>
                <a:lnTo>
                  <a:pt x="7195566" y="200405"/>
                </a:lnTo>
                <a:lnTo>
                  <a:pt x="7190263" y="154514"/>
                </a:lnTo>
                <a:lnTo>
                  <a:pt x="7175163" y="112356"/>
                </a:lnTo>
                <a:lnTo>
                  <a:pt x="7151478" y="75142"/>
                </a:lnTo>
                <a:lnTo>
                  <a:pt x="7120423" y="44087"/>
                </a:lnTo>
                <a:lnTo>
                  <a:pt x="7083209" y="20402"/>
                </a:lnTo>
                <a:lnTo>
                  <a:pt x="7041051" y="5302"/>
                </a:lnTo>
                <a:lnTo>
                  <a:pt x="6995159" y="0"/>
                </a:lnTo>
                <a:lnTo>
                  <a:pt x="200405" y="0"/>
                </a:lnTo>
                <a:lnTo>
                  <a:pt x="154514" y="5302"/>
                </a:lnTo>
                <a:lnTo>
                  <a:pt x="112356" y="20402"/>
                </a:lnTo>
                <a:lnTo>
                  <a:pt x="75142" y="44087"/>
                </a:lnTo>
                <a:lnTo>
                  <a:pt x="44087" y="75142"/>
                </a:lnTo>
                <a:lnTo>
                  <a:pt x="20402" y="112356"/>
                </a:lnTo>
                <a:lnTo>
                  <a:pt x="5302" y="154514"/>
                </a:lnTo>
                <a:lnTo>
                  <a:pt x="0" y="200406"/>
                </a:lnTo>
                <a:lnTo>
                  <a:pt x="0" y="999744"/>
                </a:lnTo>
                <a:lnTo>
                  <a:pt x="5302" y="1045635"/>
                </a:lnTo>
                <a:lnTo>
                  <a:pt x="20402" y="1087793"/>
                </a:lnTo>
                <a:lnTo>
                  <a:pt x="44087" y="1125007"/>
                </a:lnTo>
                <a:lnTo>
                  <a:pt x="75142" y="1156062"/>
                </a:lnTo>
                <a:lnTo>
                  <a:pt x="112356" y="1179747"/>
                </a:lnTo>
                <a:lnTo>
                  <a:pt x="154514" y="1194847"/>
                </a:lnTo>
                <a:lnTo>
                  <a:pt x="200406" y="1200150"/>
                </a:lnTo>
                <a:lnTo>
                  <a:pt x="6995159" y="1200150"/>
                </a:lnTo>
                <a:lnTo>
                  <a:pt x="7041051" y="1194847"/>
                </a:lnTo>
                <a:lnTo>
                  <a:pt x="7083209" y="1179747"/>
                </a:lnTo>
                <a:lnTo>
                  <a:pt x="7120423" y="1156062"/>
                </a:lnTo>
                <a:lnTo>
                  <a:pt x="7151478" y="1125007"/>
                </a:lnTo>
                <a:lnTo>
                  <a:pt x="7175163" y="1087793"/>
                </a:lnTo>
                <a:lnTo>
                  <a:pt x="7190263" y="1045635"/>
                </a:lnTo>
                <a:lnTo>
                  <a:pt x="7195566" y="999744"/>
                </a:lnTo>
                <a:close/>
              </a:path>
            </a:pathLst>
          </a:custGeom>
          <a:solidFill>
            <a:srgbClr val="F2F2F2"/>
          </a:solidFill>
        </p:spPr>
        <p:txBody>
          <a:bodyPr wrap="square" lIns="0" tIns="0" rIns="0" bIns="0" rtlCol="0"/>
          <a:lstStyle/>
          <a:p>
            <a:endParaRPr/>
          </a:p>
        </p:txBody>
      </p:sp>
      <p:sp>
        <p:nvSpPr>
          <p:cNvPr id="10" name="object 10"/>
          <p:cNvSpPr txBox="1"/>
          <p:nvPr/>
        </p:nvSpPr>
        <p:spPr>
          <a:xfrm>
            <a:off x="2722759" y="3807510"/>
            <a:ext cx="6939915" cy="1026794"/>
          </a:xfrm>
          <a:prstGeom prst="rect">
            <a:avLst/>
          </a:prstGeom>
        </p:spPr>
        <p:txBody>
          <a:bodyPr vert="horz" wrap="square" lIns="0" tIns="79375" rIns="0" bIns="0" rtlCol="0">
            <a:spAutoFit/>
          </a:bodyPr>
          <a:lstStyle/>
          <a:p>
            <a:pPr marL="12700">
              <a:lnSpc>
                <a:spcPct val="100000"/>
              </a:lnSpc>
              <a:spcBef>
                <a:spcPts val="625"/>
              </a:spcBef>
            </a:pPr>
            <a:r>
              <a:rPr sz="1750" spc="-20" dirty="0">
                <a:solidFill>
                  <a:srgbClr val="3F3F3F"/>
                </a:solidFill>
                <a:latin typeface="Microsoft JhengHei"/>
                <a:cs typeface="Microsoft JhengHei"/>
              </a:rPr>
              <a:t>有的。</a:t>
            </a:r>
            <a:endParaRPr sz="1750">
              <a:latin typeface="Microsoft JhengHei"/>
              <a:cs typeface="Microsoft JhengHei"/>
            </a:endParaRPr>
          </a:p>
          <a:p>
            <a:pPr marL="12700" marR="5080">
              <a:lnSpc>
                <a:spcPct val="125099"/>
              </a:lnSpc>
            </a:pPr>
            <a:r>
              <a:rPr sz="1750" dirty="0">
                <a:solidFill>
                  <a:srgbClr val="3F3F3F"/>
                </a:solidFill>
                <a:latin typeface="Microsoft JhengHei"/>
                <a:cs typeface="Microsoft JhengHei"/>
              </a:rPr>
              <a:t>你服務的單位需要於</a:t>
            </a:r>
            <a:r>
              <a:rPr sz="1750" b="1" dirty="0">
                <a:solidFill>
                  <a:srgbClr val="C00000"/>
                </a:solidFill>
                <a:latin typeface="Microsoft JhengHei"/>
                <a:cs typeface="Microsoft JhengHei"/>
              </a:rPr>
              <a:t>事發後1周內(至遲6個月內)</a:t>
            </a:r>
            <a:r>
              <a:rPr sz="1750" dirty="0">
                <a:solidFill>
                  <a:srgbClr val="3F3F3F"/>
                </a:solidFill>
                <a:latin typeface="Microsoft JhengHei"/>
                <a:cs typeface="Microsoft JhengHei"/>
              </a:rPr>
              <a:t>，</a:t>
            </a:r>
            <a:r>
              <a:rPr sz="1750" b="1" dirty="0">
                <a:solidFill>
                  <a:srgbClr val="3F3F3F"/>
                </a:solidFill>
                <a:latin typeface="Microsoft JhengHei"/>
                <a:cs typeface="Microsoft JhengHei"/>
              </a:rPr>
              <a:t>函文到</a:t>
            </a:r>
            <a:r>
              <a:rPr sz="1750" b="1" dirty="0">
                <a:solidFill>
                  <a:srgbClr val="C00000"/>
                </a:solidFill>
                <a:latin typeface="Microsoft JhengHei"/>
                <a:cs typeface="Microsoft JhengHei"/>
              </a:rPr>
              <a:t>當地衛生局</a:t>
            </a:r>
            <a:r>
              <a:rPr sz="1750" spc="-50" dirty="0">
                <a:solidFill>
                  <a:srgbClr val="3F3F3F"/>
                </a:solidFill>
                <a:latin typeface="Microsoft JhengHei"/>
                <a:cs typeface="Microsoft JhengHei"/>
              </a:rPr>
              <a:t>進</a:t>
            </a:r>
            <a:r>
              <a:rPr sz="1750" spc="-5" dirty="0">
                <a:solidFill>
                  <a:srgbClr val="3F3F3F"/>
                </a:solidFill>
                <a:latin typeface="Microsoft JhengHei"/>
                <a:cs typeface="Microsoft JhengHei"/>
              </a:rPr>
              <a:t>行初審及申請費用喔！</a:t>
            </a:r>
            <a:endParaRPr sz="1750">
              <a:latin typeface="Microsoft JhengHei"/>
              <a:cs typeface="Microsoft JhengHei"/>
            </a:endParaRPr>
          </a:p>
        </p:txBody>
      </p:sp>
      <p:sp>
        <p:nvSpPr>
          <p:cNvPr id="11" name="object 11"/>
          <p:cNvSpPr/>
          <p:nvPr/>
        </p:nvSpPr>
        <p:spPr>
          <a:xfrm>
            <a:off x="2583827" y="5139690"/>
            <a:ext cx="6962775" cy="1199515"/>
          </a:xfrm>
          <a:custGeom>
            <a:avLst/>
            <a:gdLst/>
            <a:ahLst/>
            <a:cxnLst/>
            <a:rect l="l" t="t" r="r" b="b"/>
            <a:pathLst>
              <a:path w="6962775" h="1199514">
                <a:moveTo>
                  <a:pt x="6962394" y="999744"/>
                </a:moveTo>
                <a:lnTo>
                  <a:pt x="6962394" y="199643"/>
                </a:lnTo>
                <a:lnTo>
                  <a:pt x="6957133" y="153795"/>
                </a:lnTo>
                <a:lnTo>
                  <a:pt x="6942142" y="111745"/>
                </a:lnTo>
                <a:lnTo>
                  <a:pt x="6918606" y="74680"/>
                </a:lnTo>
                <a:lnTo>
                  <a:pt x="6887713" y="43787"/>
                </a:lnTo>
                <a:lnTo>
                  <a:pt x="6850648" y="20251"/>
                </a:lnTo>
                <a:lnTo>
                  <a:pt x="6808598" y="5260"/>
                </a:lnTo>
                <a:lnTo>
                  <a:pt x="6762750" y="0"/>
                </a:lnTo>
                <a:lnTo>
                  <a:pt x="200405" y="0"/>
                </a:lnTo>
                <a:lnTo>
                  <a:pt x="154514" y="5260"/>
                </a:lnTo>
                <a:lnTo>
                  <a:pt x="112356" y="20251"/>
                </a:lnTo>
                <a:lnTo>
                  <a:pt x="75142" y="43787"/>
                </a:lnTo>
                <a:lnTo>
                  <a:pt x="44087" y="74680"/>
                </a:lnTo>
                <a:lnTo>
                  <a:pt x="20402" y="111745"/>
                </a:lnTo>
                <a:lnTo>
                  <a:pt x="5302" y="153795"/>
                </a:lnTo>
                <a:lnTo>
                  <a:pt x="0" y="199644"/>
                </a:lnTo>
                <a:lnTo>
                  <a:pt x="0" y="999744"/>
                </a:lnTo>
                <a:lnTo>
                  <a:pt x="5302" y="1045592"/>
                </a:lnTo>
                <a:lnTo>
                  <a:pt x="20402" y="1087642"/>
                </a:lnTo>
                <a:lnTo>
                  <a:pt x="44087" y="1124707"/>
                </a:lnTo>
                <a:lnTo>
                  <a:pt x="75142" y="1155600"/>
                </a:lnTo>
                <a:lnTo>
                  <a:pt x="112356" y="1179136"/>
                </a:lnTo>
                <a:lnTo>
                  <a:pt x="154514" y="1194127"/>
                </a:lnTo>
                <a:lnTo>
                  <a:pt x="200406" y="1199388"/>
                </a:lnTo>
                <a:lnTo>
                  <a:pt x="6762750" y="1199388"/>
                </a:lnTo>
                <a:lnTo>
                  <a:pt x="6808598" y="1194127"/>
                </a:lnTo>
                <a:lnTo>
                  <a:pt x="6850648" y="1179136"/>
                </a:lnTo>
                <a:lnTo>
                  <a:pt x="6887713" y="1155600"/>
                </a:lnTo>
                <a:lnTo>
                  <a:pt x="6918606" y="1124707"/>
                </a:lnTo>
                <a:lnTo>
                  <a:pt x="6942142" y="1087642"/>
                </a:lnTo>
                <a:lnTo>
                  <a:pt x="6957133" y="1045592"/>
                </a:lnTo>
                <a:lnTo>
                  <a:pt x="6962394" y="999744"/>
                </a:lnTo>
                <a:close/>
              </a:path>
            </a:pathLst>
          </a:custGeom>
          <a:solidFill>
            <a:srgbClr val="F2F2F2"/>
          </a:solidFill>
        </p:spPr>
        <p:txBody>
          <a:bodyPr wrap="square" lIns="0" tIns="0" rIns="0" bIns="0" rtlCol="0"/>
          <a:lstStyle/>
          <a:p>
            <a:endParaRPr/>
          </a:p>
        </p:txBody>
      </p:sp>
      <p:sp>
        <p:nvSpPr>
          <p:cNvPr id="12" name="object 12"/>
          <p:cNvSpPr txBox="1"/>
          <p:nvPr/>
        </p:nvSpPr>
        <p:spPr>
          <a:xfrm>
            <a:off x="2710567" y="5354370"/>
            <a:ext cx="4698365" cy="693420"/>
          </a:xfrm>
          <a:prstGeom prst="rect">
            <a:avLst/>
          </a:prstGeom>
        </p:spPr>
        <p:txBody>
          <a:bodyPr vert="horz" wrap="square" lIns="0" tIns="79375" rIns="0" bIns="0" rtlCol="0">
            <a:spAutoFit/>
          </a:bodyPr>
          <a:lstStyle/>
          <a:p>
            <a:pPr marL="12700">
              <a:lnSpc>
                <a:spcPct val="100000"/>
              </a:lnSpc>
              <a:spcBef>
                <a:spcPts val="625"/>
              </a:spcBef>
            </a:pPr>
            <a:r>
              <a:rPr sz="1750" b="1" dirty="0">
                <a:solidFill>
                  <a:srgbClr val="585858"/>
                </a:solidFill>
                <a:latin typeface="Microsoft JhengHei"/>
                <a:cs typeface="Microsoft JhengHei"/>
              </a:rPr>
              <a:t>相關資料請送至當地衛生局</a:t>
            </a:r>
            <a:r>
              <a:rPr sz="1750" spc="-50" dirty="0">
                <a:solidFill>
                  <a:srgbClr val="585858"/>
                </a:solidFill>
                <a:latin typeface="Microsoft JhengHei"/>
                <a:cs typeface="Microsoft JhengHei"/>
              </a:rPr>
              <a:t>，</a:t>
            </a:r>
            <a:endParaRPr sz="1750">
              <a:latin typeface="Microsoft JhengHei"/>
              <a:cs typeface="Microsoft JhengHei"/>
            </a:endParaRPr>
          </a:p>
          <a:p>
            <a:pPr marL="12700">
              <a:lnSpc>
                <a:spcPct val="100000"/>
              </a:lnSpc>
              <a:spcBef>
                <a:spcPts val="530"/>
              </a:spcBef>
            </a:pPr>
            <a:r>
              <a:rPr sz="1750" spc="-5" dirty="0">
                <a:solidFill>
                  <a:srgbClr val="585858"/>
                </a:solidFill>
                <a:latin typeface="Microsoft JhengHei"/>
                <a:cs typeface="Microsoft JhengHei"/>
              </a:rPr>
              <a:t>由衛生局函送疾病管制署辦理複審及經費撥付。</a:t>
            </a:r>
            <a:endParaRPr sz="1750">
              <a:latin typeface="Microsoft JhengHei"/>
              <a:cs typeface="Microsoft JhengHei"/>
            </a:endParaRPr>
          </a:p>
        </p:txBody>
      </p:sp>
      <p:sp>
        <p:nvSpPr>
          <p:cNvPr id="13" name="object 13"/>
          <p:cNvSpPr/>
          <p:nvPr/>
        </p:nvSpPr>
        <p:spPr>
          <a:xfrm>
            <a:off x="774077" y="1806701"/>
            <a:ext cx="1705610" cy="1788160"/>
          </a:xfrm>
          <a:custGeom>
            <a:avLst/>
            <a:gdLst/>
            <a:ahLst/>
            <a:cxnLst/>
            <a:rect l="l" t="t" r="r" b="b"/>
            <a:pathLst>
              <a:path w="1705610" h="1788160">
                <a:moveTo>
                  <a:pt x="1705356" y="1503425"/>
                </a:moveTo>
                <a:lnTo>
                  <a:pt x="1705356" y="284225"/>
                </a:lnTo>
                <a:lnTo>
                  <a:pt x="1701635" y="238123"/>
                </a:lnTo>
                <a:lnTo>
                  <a:pt x="1690865" y="194389"/>
                </a:lnTo>
                <a:lnTo>
                  <a:pt x="1673630" y="153608"/>
                </a:lnTo>
                <a:lnTo>
                  <a:pt x="1650516" y="116366"/>
                </a:lnTo>
                <a:lnTo>
                  <a:pt x="1622107" y="83248"/>
                </a:lnTo>
                <a:lnTo>
                  <a:pt x="1588989" y="54839"/>
                </a:lnTo>
                <a:lnTo>
                  <a:pt x="1551747" y="31725"/>
                </a:lnTo>
                <a:lnTo>
                  <a:pt x="1510966" y="14490"/>
                </a:lnTo>
                <a:lnTo>
                  <a:pt x="1467232" y="3720"/>
                </a:lnTo>
                <a:lnTo>
                  <a:pt x="1421130" y="0"/>
                </a:lnTo>
                <a:lnTo>
                  <a:pt x="284226" y="0"/>
                </a:lnTo>
                <a:lnTo>
                  <a:pt x="238123" y="3720"/>
                </a:lnTo>
                <a:lnTo>
                  <a:pt x="194389" y="14490"/>
                </a:lnTo>
                <a:lnTo>
                  <a:pt x="153608" y="31725"/>
                </a:lnTo>
                <a:lnTo>
                  <a:pt x="116366" y="54839"/>
                </a:lnTo>
                <a:lnTo>
                  <a:pt x="83248" y="83248"/>
                </a:lnTo>
                <a:lnTo>
                  <a:pt x="54839" y="116366"/>
                </a:lnTo>
                <a:lnTo>
                  <a:pt x="31725" y="153608"/>
                </a:lnTo>
                <a:lnTo>
                  <a:pt x="14490" y="194389"/>
                </a:lnTo>
                <a:lnTo>
                  <a:pt x="3720" y="238123"/>
                </a:lnTo>
                <a:lnTo>
                  <a:pt x="0" y="284225"/>
                </a:lnTo>
                <a:lnTo>
                  <a:pt x="0" y="1503426"/>
                </a:lnTo>
                <a:lnTo>
                  <a:pt x="3720" y="1549528"/>
                </a:lnTo>
                <a:lnTo>
                  <a:pt x="14490" y="1593262"/>
                </a:lnTo>
                <a:lnTo>
                  <a:pt x="31725" y="1634043"/>
                </a:lnTo>
                <a:lnTo>
                  <a:pt x="54839" y="1671285"/>
                </a:lnTo>
                <a:lnTo>
                  <a:pt x="83248" y="1704403"/>
                </a:lnTo>
                <a:lnTo>
                  <a:pt x="116366" y="1732812"/>
                </a:lnTo>
                <a:lnTo>
                  <a:pt x="153608" y="1755926"/>
                </a:lnTo>
                <a:lnTo>
                  <a:pt x="194389" y="1773161"/>
                </a:lnTo>
                <a:lnTo>
                  <a:pt x="238123" y="1783931"/>
                </a:lnTo>
                <a:lnTo>
                  <a:pt x="284226" y="1787652"/>
                </a:lnTo>
                <a:lnTo>
                  <a:pt x="1421130" y="1787652"/>
                </a:lnTo>
                <a:lnTo>
                  <a:pt x="1467232" y="1783931"/>
                </a:lnTo>
                <a:lnTo>
                  <a:pt x="1510966" y="1773161"/>
                </a:lnTo>
                <a:lnTo>
                  <a:pt x="1551747" y="1755926"/>
                </a:lnTo>
                <a:lnTo>
                  <a:pt x="1588989" y="1732812"/>
                </a:lnTo>
                <a:lnTo>
                  <a:pt x="1622107" y="1704403"/>
                </a:lnTo>
                <a:lnTo>
                  <a:pt x="1650516" y="1671285"/>
                </a:lnTo>
                <a:lnTo>
                  <a:pt x="1673630" y="1634043"/>
                </a:lnTo>
                <a:lnTo>
                  <a:pt x="1690865" y="1593262"/>
                </a:lnTo>
                <a:lnTo>
                  <a:pt x="1701635" y="1549528"/>
                </a:lnTo>
                <a:lnTo>
                  <a:pt x="1705356" y="1503425"/>
                </a:lnTo>
                <a:close/>
              </a:path>
            </a:pathLst>
          </a:custGeom>
          <a:solidFill>
            <a:srgbClr val="588894"/>
          </a:solidFill>
        </p:spPr>
        <p:txBody>
          <a:bodyPr wrap="square" lIns="0" tIns="0" rIns="0" bIns="0" rtlCol="0"/>
          <a:lstStyle/>
          <a:p>
            <a:endParaRPr/>
          </a:p>
        </p:txBody>
      </p:sp>
      <p:sp>
        <p:nvSpPr>
          <p:cNvPr id="14" name="object 14"/>
          <p:cNvSpPr txBox="1"/>
          <p:nvPr/>
        </p:nvSpPr>
        <p:spPr>
          <a:xfrm>
            <a:off x="1079120" y="2198623"/>
            <a:ext cx="1095375" cy="988060"/>
          </a:xfrm>
          <a:prstGeom prst="rect">
            <a:avLst/>
          </a:prstGeom>
        </p:spPr>
        <p:txBody>
          <a:bodyPr vert="horz" wrap="square" lIns="0" tIns="13335" rIns="0" bIns="0" rtlCol="0">
            <a:spAutoFit/>
          </a:bodyPr>
          <a:lstStyle/>
          <a:p>
            <a:pPr marL="12700" marR="5080" indent="133350">
              <a:lnSpc>
                <a:spcPct val="100000"/>
              </a:lnSpc>
              <a:spcBef>
                <a:spcPts val="105"/>
              </a:spcBef>
            </a:pPr>
            <a:r>
              <a:rPr sz="2100" b="1" spc="-20" dirty="0">
                <a:solidFill>
                  <a:srgbClr val="FFFFFF"/>
                </a:solidFill>
                <a:latin typeface="Microsoft JhengHei"/>
                <a:cs typeface="Microsoft JhengHei"/>
              </a:rPr>
              <a:t>申請時</a:t>
            </a:r>
            <a:r>
              <a:rPr sz="2100" b="1" spc="-15" dirty="0">
                <a:solidFill>
                  <a:srgbClr val="FFFFFF"/>
                </a:solidFill>
                <a:latin typeface="Microsoft JhengHei"/>
                <a:cs typeface="Microsoft JhengHei"/>
              </a:rPr>
              <a:t>需要準備什麼資料</a:t>
            </a:r>
            <a:endParaRPr sz="2100">
              <a:latin typeface="Microsoft JhengHei"/>
              <a:cs typeface="Microsoft JhengHei"/>
            </a:endParaRPr>
          </a:p>
        </p:txBody>
      </p:sp>
      <p:sp>
        <p:nvSpPr>
          <p:cNvPr id="15" name="object 15"/>
          <p:cNvSpPr/>
          <p:nvPr/>
        </p:nvSpPr>
        <p:spPr>
          <a:xfrm>
            <a:off x="2596019" y="1806701"/>
            <a:ext cx="7240270" cy="1790700"/>
          </a:xfrm>
          <a:custGeom>
            <a:avLst/>
            <a:gdLst/>
            <a:ahLst/>
            <a:cxnLst/>
            <a:rect l="l" t="t" r="r" b="b"/>
            <a:pathLst>
              <a:path w="7240270" h="1790700">
                <a:moveTo>
                  <a:pt x="7239761" y="1492758"/>
                </a:moveTo>
                <a:lnTo>
                  <a:pt x="7239761" y="298704"/>
                </a:lnTo>
                <a:lnTo>
                  <a:pt x="7235863" y="250344"/>
                </a:lnTo>
                <a:lnTo>
                  <a:pt x="7224576" y="204435"/>
                </a:lnTo>
                <a:lnTo>
                  <a:pt x="7206514" y="161598"/>
                </a:lnTo>
                <a:lnTo>
                  <a:pt x="7182288" y="122456"/>
                </a:lnTo>
                <a:lnTo>
                  <a:pt x="7152512" y="87630"/>
                </a:lnTo>
                <a:lnTo>
                  <a:pt x="7117799" y="57741"/>
                </a:lnTo>
                <a:lnTo>
                  <a:pt x="7078760" y="33412"/>
                </a:lnTo>
                <a:lnTo>
                  <a:pt x="7036009" y="15264"/>
                </a:lnTo>
                <a:lnTo>
                  <a:pt x="6990158" y="3919"/>
                </a:lnTo>
                <a:lnTo>
                  <a:pt x="6941820" y="0"/>
                </a:lnTo>
                <a:lnTo>
                  <a:pt x="298704" y="0"/>
                </a:lnTo>
                <a:lnTo>
                  <a:pt x="250344" y="3919"/>
                </a:lnTo>
                <a:lnTo>
                  <a:pt x="204435" y="15264"/>
                </a:lnTo>
                <a:lnTo>
                  <a:pt x="161598" y="33412"/>
                </a:lnTo>
                <a:lnTo>
                  <a:pt x="122456" y="57741"/>
                </a:lnTo>
                <a:lnTo>
                  <a:pt x="87630" y="87630"/>
                </a:lnTo>
                <a:lnTo>
                  <a:pt x="57741" y="122456"/>
                </a:lnTo>
                <a:lnTo>
                  <a:pt x="33412" y="161598"/>
                </a:lnTo>
                <a:lnTo>
                  <a:pt x="15264" y="204435"/>
                </a:lnTo>
                <a:lnTo>
                  <a:pt x="3919" y="250344"/>
                </a:lnTo>
                <a:lnTo>
                  <a:pt x="0" y="298704"/>
                </a:lnTo>
                <a:lnTo>
                  <a:pt x="0" y="1492758"/>
                </a:lnTo>
                <a:lnTo>
                  <a:pt x="3919" y="1541096"/>
                </a:lnTo>
                <a:lnTo>
                  <a:pt x="15264" y="1586947"/>
                </a:lnTo>
                <a:lnTo>
                  <a:pt x="33412" y="1629698"/>
                </a:lnTo>
                <a:lnTo>
                  <a:pt x="57741" y="1668737"/>
                </a:lnTo>
                <a:lnTo>
                  <a:pt x="87630" y="1703451"/>
                </a:lnTo>
                <a:lnTo>
                  <a:pt x="122456" y="1733226"/>
                </a:lnTo>
                <a:lnTo>
                  <a:pt x="161598" y="1757452"/>
                </a:lnTo>
                <a:lnTo>
                  <a:pt x="204435" y="1775514"/>
                </a:lnTo>
                <a:lnTo>
                  <a:pt x="250344" y="1786801"/>
                </a:lnTo>
                <a:lnTo>
                  <a:pt x="298704" y="1790700"/>
                </a:lnTo>
                <a:lnTo>
                  <a:pt x="6941820" y="1790700"/>
                </a:lnTo>
                <a:lnTo>
                  <a:pt x="6990158" y="1786801"/>
                </a:lnTo>
                <a:lnTo>
                  <a:pt x="7036009" y="1775514"/>
                </a:lnTo>
                <a:lnTo>
                  <a:pt x="7078760" y="1757452"/>
                </a:lnTo>
                <a:lnTo>
                  <a:pt x="7117799" y="1733226"/>
                </a:lnTo>
                <a:lnTo>
                  <a:pt x="7152512" y="1703451"/>
                </a:lnTo>
                <a:lnTo>
                  <a:pt x="7182288" y="1668737"/>
                </a:lnTo>
                <a:lnTo>
                  <a:pt x="7206514" y="1629698"/>
                </a:lnTo>
                <a:lnTo>
                  <a:pt x="7224576" y="1586947"/>
                </a:lnTo>
                <a:lnTo>
                  <a:pt x="7235863" y="1541096"/>
                </a:lnTo>
                <a:lnTo>
                  <a:pt x="7239761" y="1492758"/>
                </a:lnTo>
                <a:close/>
              </a:path>
            </a:pathLst>
          </a:custGeom>
          <a:solidFill>
            <a:srgbClr val="F2F2F2"/>
          </a:solidFill>
        </p:spPr>
        <p:txBody>
          <a:bodyPr wrap="square" lIns="0" tIns="0" rIns="0" bIns="0" rtlCol="0"/>
          <a:lstStyle/>
          <a:p>
            <a:endParaRPr/>
          </a:p>
        </p:txBody>
      </p:sp>
      <p:sp>
        <p:nvSpPr>
          <p:cNvPr id="16" name="object 16"/>
          <p:cNvSpPr txBox="1"/>
          <p:nvPr/>
        </p:nvSpPr>
        <p:spPr>
          <a:xfrm>
            <a:off x="2946025" y="2149398"/>
            <a:ext cx="2149475" cy="1361440"/>
          </a:xfrm>
          <a:prstGeom prst="rect">
            <a:avLst/>
          </a:prstGeom>
        </p:spPr>
        <p:txBody>
          <a:bodyPr vert="horz" wrap="square" lIns="0" tIns="79375" rIns="0" bIns="0" rtlCol="0">
            <a:spAutoFit/>
          </a:bodyPr>
          <a:lstStyle/>
          <a:p>
            <a:pPr marL="355600" indent="-343535">
              <a:lnSpc>
                <a:spcPct val="100000"/>
              </a:lnSpc>
              <a:spcBef>
                <a:spcPts val="625"/>
              </a:spcBef>
              <a:buAutoNum type="arabicParenBoth"/>
              <a:tabLst>
                <a:tab pos="356235" algn="l"/>
              </a:tabLst>
            </a:pPr>
            <a:r>
              <a:rPr sz="1750" b="1" spc="-10" dirty="0">
                <a:solidFill>
                  <a:srgbClr val="007272"/>
                </a:solidFill>
                <a:latin typeface="Microsoft JhengHei"/>
                <a:cs typeface="Microsoft JhengHei"/>
              </a:rPr>
              <a:t>申請單位之領據</a:t>
            </a:r>
            <a:endParaRPr sz="1750">
              <a:latin typeface="Microsoft JhengHei"/>
              <a:cs typeface="Microsoft JhengHei"/>
            </a:endParaRPr>
          </a:p>
          <a:p>
            <a:pPr marL="355600" indent="-343535">
              <a:lnSpc>
                <a:spcPct val="100000"/>
              </a:lnSpc>
              <a:spcBef>
                <a:spcPts val="530"/>
              </a:spcBef>
              <a:buAutoNum type="arabicParenBoth"/>
              <a:tabLst>
                <a:tab pos="356235" algn="l"/>
              </a:tabLst>
            </a:pPr>
            <a:r>
              <a:rPr sz="1750" b="1" spc="-10" dirty="0">
                <a:solidFill>
                  <a:srgbClr val="007272"/>
                </a:solidFill>
                <a:latin typeface="Microsoft JhengHei"/>
                <a:cs typeface="Microsoft JhengHei"/>
              </a:rPr>
              <a:t>醫療費用收據正本</a:t>
            </a:r>
            <a:endParaRPr sz="1750">
              <a:latin typeface="Microsoft JhengHei"/>
              <a:cs typeface="Microsoft JhengHei"/>
            </a:endParaRPr>
          </a:p>
          <a:p>
            <a:pPr marL="355600" indent="-343535">
              <a:lnSpc>
                <a:spcPct val="100000"/>
              </a:lnSpc>
              <a:spcBef>
                <a:spcPts val="525"/>
              </a:spcBef>
              <a:buAutoNum type="arabicParenBoth"/>
              <a:tabLst>
                <a:tab pos="356235" algn="l"/>
              </a:tabLst>
            </a:pPr>
            <a:r>
              <a:rPr sz="1750" b="1" spc="-15" dirty="0">
                <a:solidFill>
                  <a:srgbClr val="007272"/>
                </a:solidFill>
                <a:latin typeface="Microsoft JhengHei"/>
                <a:cs typeface="Microsoft JhengHei"/>
              </a:rPr>
              <a:t>費用明細</a:t>
            </a:r>
            <a:endParaRPr sz="1750">
              <a:latin typeface="Microsoft JhengHei"/>
              <a:cs typeface="Microsoft JhengHei"/>
            </a:endParaRPr>
          </a:p>
          <a:p>
            <a:pPr marL="355600" indent="-343535">
              <a:lnSpc>
                <a:spcPct val="100000"/>
              </a:lnSpc>
              <a:spcBef>
                <a:spcPts val="535"/>
              </a:spcBef>
              <a:buAutoNum type="arabicParenBoth"/>
              <a:tabLst>
                <a:tab pos="356235" algn="l"/>
              </a:tabLst>
            </a:pPr>
            <a:r>
              <a:rPr sz="1750" b="1" spc="-15" dirty="0">
                <a:solidFill>
                  <a:srgbClr val="007272"/>
                </a:solidFill>
                <a:latin typeface="Microsoft JhengHei"/>
                <a:cs typeface="Microsoft JhengHei"/>
              </a:rPr>
              <a:t>病歷摘要</a:t>
            </a:r>
            <a:endParaRPr sz="1750">
              <a:latin typeface="Microsoft JhengHei"/>
              <a:cs typeface="Microsoft JhengHei"/>
            </a:endParaRPr>
          </a:p>
        </p:txBody>
      </p:sp>
      <p:sp>
        <p:nvSpPr>
          <p:cNvPr id="17" name="object 17"/>
          <p:cNvSpPr txBox="1"/>
          <p:nvPr/>
        </p:nvSpPr>
        <p:spPr>
          <a:xfrm>
            <a:off x="5610733" y="2054901"/>
            <a:ext cx="3929379" cy="800100"/>
          </a:xfrm>
          <a:prstGeom prst="rect">
            <a:avLst/>
          </a:prstGeom>
        </p:spPr>
        <p:txBody>
          <a:bodyPr vert="horz" wrap="square" lIns="0" tIns="132715" rIns="0" bIns="0" rtlCol="0">
            <a:spAutoFit/>
          </a:bodyPr>
          <a:lstStyle/>
          <a:p>
            <a:pPr marL="355600" indent="-343535">
              <a:lnSpc>
                <a:spcPct val="100000"/>
              </a:lnSpc>
              <a:spcBef>
                <a:spcPts val="1045"/>
              </a:spcBef>
              <a:buAutoNum type="arabicParenBoth" startAt="5"/>
              <a:tabLst>
                <a:tab pos="356235" algn="l"/>
              </a:tabLst>
            </a:pPr>
            <a:r>
              <a:rPr sz="1750" b="1" spc="-5" dirty="0">
                <a:solidFill>
                  <a:srgbClr val="007272"/>
                </a:solidFill>
                <a:latin typeface="Microsoft JhengHei"/>
                <a:cs typeface="Microsoft JhengHei"/>
              </a:rPr>
              <a:t>因執行職務意外暴露愛滋病毒通報單</a:t>
            </a:r>
            <a:endParaRPr sz="1750">
              <a:latin typeface="Microsoft JhengHei"/>
              <a:cs typeface="Microsoft JhengHei"/>
            </a:endParaRPr>
          </a:p>
          <a:p>
            <a:pPr marL="355600" indent="-343535">
              <a:lnSpc>
                <a:spcPct val="100000"/>
              </a:lnSpc>
              <a:spcBef>
                <a:spcPts val="950"/>
              </a:spcBef>
              <a:buAutoNum type="arabicParenBoth" startAt="5"/>
              <a:tabLst>
                <a:tab pos="356235" algn="l"/>
              </a:tabLst>
            </a:pPr>
            <a:r>
              <a:rPr sz="1750" b="1" spc="-10" dirty="0">
                <a:solidFill>
                  <a:srgbClr val="007272"/>
                </a:solidFill>
                <a:latin typeface="Microsoft JhengHei"/>
                <a:cs typeface="Microsoft JhengHei"/>
              </a:rPr>
              <a:t>⾎液追蹤紀錄單</a:t>
            </a:r>
            <a:endParaRPr sz="1750">
              <a:latin typeface="Microsoft JhengHei"/>
              <a:cs typeface="Microsoft JhengHei"/>
            </a:endParaRPr>
          </a:p>
        </p:txBody>
      </p:sp>
      <p:sp>
        <p:nvSpPr>
          <p:cNvPr id="18" name="object 18"/>
          <p:cNvSpPr txBox="1"/>
          <p:nvPr/>
        </p:nvSpPr>
        <p:spPr>
          <a:xfrm>
            <a:off x="2811151" y="1858009"/>
            <a:ext cx="3502025" cy="346710"/>
          </a:xfrm>
          <a:prstGeom prst="rect">
            <a:avLst/>
          </a:prstGeom>
        </p:spPr>
        <p:txBody>
          <a:bodyPr vert="horz" wrap="square" lIns="0" tIns="13335" rIns="0" bIns="0" rtlCol="0">
            <a:spAutoFit/>
          </a:bodyPr>
          <a:lstStyle/>
          <a:p>
            <a:pPr marL="12700">
              <a:lnSpc>
                <a:spcPct val="100000"/>
              </a:lnSpc>
              <a:spcBef>
                <a:spcPts val="105"/>
              </a:spcBef>
            </a:pPr>
            <a:r>
              <a:rPr sz="2100" b="1" spc="-15" dirty="0">
                <a:solidFill>
                  <a:srgbClr val="585858"/>
                </a:solidFill>
                <a:latin typeface="Microsoft JhengHei"/>
                <a:cs typeface="Microsoft JhengHei"/>
              </a:rPr>
              <a:t>申請單位具函檢據以下資料：</a:t>
            </a:r>
            <a:endParaRPr sz="2100">
              <a:latin typeface="Microsoft JhengHei"/>
              <a:cs typeface="Microsoft JhengHei"/>
            </a:endParaRPr>
          </a:p>
        </p:txBody>
      </p:sp>
      <p:pic>
        <p:nvPicPr>
          <p:cNvPr id="19" name="object 19"/>
          <p:cNvPicPr/>
          <p:nvPr/>
        </p:nvPicPr>
        <p:blipFill>
          <a:blip r:embed="rId2" cstate="print"/>
          <a:stretch>
            <a:fillRect/>
          </a:stretch>
        </p:blipFill>
        <p:spPr>
          <a:xfrm>
            <a:off x="7994027" y="4678679"/>
            <a:ext cx="2195322" cy="1833372"/>
          </a:xfrm>
          <a:prstGeom prst="rect">
            <a:avLst/>
          </a:prstGeom>
        </p:spPr>
      </p:pic>
      <p:sp>
        <p:nvSpPr>
          <p:cNvPr id="20" name="object 20"/>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39</a:t>
            </a:fld>
            <a:endParaRPr spc="-25" dirty="0"/>
          </a:p>
        </p:txBody>
      </p:sp>
      <p:sp>
        <p:nvSpPr>
          <p:cNvPr id="21" name="object 2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1944370">
              <a:lnSpc>
                <a:spcPct val="100000"/>
              </a:lnSpc>
              <a:spcBef>
                <a:spcPts val="105"/>
              </a:spcBef>
            </a:pPr>
            <a:r>
              <a:rPr dirty="0">
                <a:solidFill>
                  <a:srgbClr val="FFFFFF"/>
                </a:solidFill>
              </a:rPr>
              <a:t>愛滋病毒(HIV)</a:t>
            </a:r>
            <a:r>
              <a:rPr spc="-10" dirty="0">
                <a:solidFill>
                  <a:srgbClr val="FFFFFF"/>
                </a:solidFill>
              </a:rPr>
              <a:t>傳染途徑有哪些？</a:t>
            </a:r>
          </a:p>
        </p:txBody>
      </p:sp>
      <p:pic>
        <p:nvPicPr>
          <p:cNvPr id="5" name="object 5"/>
          <p:cNvPicPr/>
          <p:nvPr/>
        </p:nvPicPr>
        <p:blipFill>
          <a:blip r:embed="rId2" cstate="print"/>
          <a:stretch>
            <a:fillRect/>
          </a:stretch>
        </p:blipFill>
        <p:spPr>
          <a:xfrm>
            <a:off x="1726023" y="2172440"/>
            <a:ext cx="1601031" cy="1767295"/>
          </a:xfrm>
          <a:prstGeom prst="rect">
            <a:avLst/>
          </a:prstGeom>
        </p:spPr>
      </p:pic>
      <p:pic>
        <p:nvPicPr>
          <p:cNvPr id="6" name="object 6"/>
          <p:cNvPicPr/>
          <p:nvPr/>
        </p:nvPicPr>
        <p:blipFill>
          <a:blip r:embed="rId3" cstate="print"/>
          <a:stretch>
            <a:fillRect/>
          </a:stretch>
        </p:blipFill>
        <p:spPr>
          <a:xfrm>
            <a:off x="7199873" y="2400956"/>
            <a:ext cx="1596351" cy="1363512"/>
          </a:xfrm>
          <a:prstGeom prst="rect">
            <a:avLst/>
          </a:prstGeom>
        </p:spPr>
      </p:pic>
      <p:sp>
        <p:nvSpPr>
          <p:cNvPr id="7" name="object 7"/>
          <p:cNvSpPr/>
          <p:nvPr/>
        </p:nvSpPr>
        <p:spPr>
          <a:xfrm>
            <a:off x="1430921" y="4806696"/>
            <a:ext cx="7905750" cy="1094740"/>
          </a:xfrm>
          <a:custGeom>
            <a:avLst/>
            <a:gdLst/>
            <a:ahLst/>
            <a:cxnLst/>
            <a:rect l="l" t="t" r="r" b="b"/>
            <a:pathLst>
              <a:path w="7905750" h="1094739">
                <a:moveTo>
                  <a:pt x="7905750" y="1094231"/>
                </a:moveTo>
                <a:lnTo>
                  <a:pt x="7905750" y="0"/>
                </a:lnTo>
                <a:lnTo>
                  <a:pt x="0" y="0"/>
                </a:lnTo>
                <a:lnTo>
                  <a:pt x="0" y="1094232"/>
                </a:lnTo>
                <a:lnTo>
                  <a:pt x="7905750" y="1094231"/>
                </a:lnTo>
                <a:close/>
              </a:path>
            </a:pathLst>
          </a:custGeom>
          <a:solidFill>
            <a:srgbClr val="FFF2CC"/>
          </a:solidFill>
        </p:spPr>
        <p:txBody>
          <a:bodyPr wrap="square" lIns="0" tIns="0" rIns="0" bIns="0" rtlCol="0"/>
          <a:lstStyle/>
          <a:p>
            <a:endParaRPr/>
          </a:p>
        </p:txBody>
      </p:sp>
      <p:sp>
        <p:nvSpPr>
          <p:cNvPr id="8" name="object 8"/>
          <p:cNvSpPr txBox="1"/>
          <p:nvPr/>
        </p:nvSpPr>
        <p:spPr>
          <a:xfrm>
            <a:off x="1498987" y="4957826"/>
            <a:ext cx="7657465" cy="774065"/>
          </a:xfrm>
          <a:prstGeom prst="rect">
            <a:avLst/>
          </a:prstGeom>
        </p:spPr>
        <p:txBody>
          <a:bodyPr vert="horz" wrap="square" lIns="0" tIns="13335" rIns="0" bIns="0" rtlCol="0">
            <a:spAutoFit/>
          </a:bodyPr>
          <a:lstStyle/>
          <a:p>
            <a:pPr marL="12700" marR="5080">
              <a:lnSpc>
                <a:spcPct val="100000"/>
              </a:lnSpc>
              <a:spcBef>
                <a:spcPts val="105"/>
              </a:spcBef>
            </a:pPr>
            <a:r>
              <a:rPr sz="2450" b="1" dirty="0">
                <a:solidFill>
                  <a:srgbClr val="093F5C"/>
                </a:solidFill>
                <a:latin typeface="Microsoft JhengHei"/>
                <a:cs typeface="Microsoft JhengHei"/>
              </a:rPr>
              <a:t>透過帶有HIV</a:t>
            </a:r>
            <a:r>
              <a:rPr sz="2450" b="1" spc="-5" dirty="0">
                <a:solidFill>
                  <a:srgbClr val="093F5C"/>
                </a:solidFill>
                <a:latin typeface="Microsoft JhengHei"/>
                <a:cs typeface="Microsoft JhengHei"/>
              </a:rPr>
              <a:t>的體液(⾎液、精液、陰道分泌物或⺟乳)，接觸黏膜或破損皮膚而傳染。</a:t>
            </a:r>
            <a:endParaRPr sz="2450">
              <a:latin typeface="Microsoft JhengHei"/>
              <a:cs typeface="Microsoft JhengHei"/>
            </a:endParaRPr>
          </a:p>
        </p:txBody>
      </p:sp>
      <p:sp>
        <p:nvSpPr>
          <p:cNvPr id="9" name="object 9"/>
          <p:cNvSpPr txBox="1"/>
          <p:nvPr/>
        </p:nvSpPr>
        <p:spPr>
          <a:xfrm>
            <a:off x="1470034" y="4038091"/>
            <a:ext cx="4638040" cy="399415"/>
          </a:xfrm>
          <a:prstGeom prst="rect">
            <a:avLst/>
          </a:prstGeom>
        </p:spPr>
        <p:txBody>
          <a:bodyPr vert="horz" wrap="square" lIns="0" tIns="13335" rIns="0" bIns="0" rtlCol="0">
            <a:spAutoFit/>
          </a:bodyPr>
          <a:lstStyle/>
          <a:p>
            <a:pPr marL="12700">
              <a:lnSpc>
                <a:spcPct val="100000"/>
              </a:lnSpc>
              <a:spcBef>
                <a:spcPts val="105"/>
              </a:spcBef>
              <a:tabLst>
                <a:tab pos="2754630" algn="l"/>
              </a:tabLst>
            </a:pPr>
            <a:r>
              <a:rPr sz="3675" b="1" baseline="1133" dirty="0">
                <a:solidFill>
                  <a:srgbClr val="093F5C"/>
                </a:solidFill>
                <a:latin typeface="Microsoft JhengHei"/>
                <a:cs typeface="Microsoft JhengHei"/>
              </a:rPr>
              <a:t>不安全性行</a:t>
            </a:r>
            <a:r>
              <a:rPr sz="3675" b="1" spc="-75" baseline="1133" dirty="0">
                <a:solidFill>
                  <a:srgbClr val="093F5C"/>
                </a:solidFill>
                <a:latin typeface="Microsoft JhengHei"/>
                <a:cs typeface="Microsoft JhengHei"/>
              </a:rPr>
              <a:t>為</a:t>
            </a:r>
            <a:r>
              <a:rPr sz="3675" b="1" baseline="1133" dirty="0">
                <a:solidFill>
                  <a:srgbClr val="093F5C"/>
                </a:solidFill>
                <a:latin typeface="Microsoft JhengHei"/>
                <a:cs typeface="Microsoft JhengHei"/>
              </a:rPr>
              <a:t>	</a:t>
            </a:r>
            <a:r>
              <a:rPr sz="2450" b="1" dirty="0">
                <a:solidFill>
                  <a:srgbClr val="093F5C"/>
                </a:solidFill>
                <a:latin typeface="Microsoft JhengHei"/>
                <a:cs typeface="Microsoft JhengHei"/>
              </a:rPr>
              <a:t>⺟⼦垂直感</a:t>
            </a:r>
            <a:r>
              <a:rPr sz="2450" b="1" spc="-50" dirty="0">
                <a:solidFill>
                  <a:srgbClr val="093F5C"/>
                </a:solidFill>
                <a:latin typeface="Microsoft JhengHei"/>
                <a:cs typeface="Microsoft JhengHei"/>
              </a:rPr>
              <a:t>染</a:t>
            </a:r>
            <a:endParaRPr sz="2450">
              <a:latin typeface="Microsoft JhengHei"/>
              <a:cs typeface="Microsoft JhengHei"/>
            </a:endParaRPr>
          </a:p>
        </p:txBody>
      </p:sp>
      <p:sp>
        <p:nvSpPr>
          <p:cNvPr id="10" name="object 10"/>
          <p:cNvSpPr txBox="1"/>
          <p:nvPr/>
        </p:nvSpPr>
        <p:spPr>
          <a:xfrm>
            <a:off x="6908425" y="4025127"/>
            <a:ext cx="2629535" cy="669925"/>
          </a:xfrm>
          <a:prstGeom prst="rect">
            <a:avLst/>
          </a:prstGeom>
        </p:spPr>
        <p:txBody>
          <a:bodyPr vert="horz" wrap="square" lIns="0" tIns="13335" rIns="0" bIns="0" rtlCol="0">
            <a:spAutoFit/>
          </a:bodyPr>
          <a:lstStyle/>
          <a:p>
            <a:pPr marL="12700">
              <a:lnSpc>
                <a:spcPct val="100000"/>
              </a:lnSpc>
              <a:spcBef>
                <a:spcPts val="105"/>
              </a:spcBef>
            </a:pPr>
            <a:r>
              <a:rPr sz="2450" b="1" spc="-15" dirty="0">
                <a:solidFill>
                  <a:srgbClr val="093F5C"/>
                </a:solidFill>
                <a:latin typeface="Microsoft JhengHei"/>
                <a:cs typeface="Microsoft JhengHei"/>
              </a:rPr>
              <a:t>⾎液交換</a:t>
            </a:r>
            <a:endParaRPr sz="2450">
              <a:latin typeface="Microsoft JhengHei"/>
              <a:cs typeface="Microsoft JhengHei"/>
            </a:endParaRPr>
          </a:p>
          <a:p>
            <a:pPr marL="12700">
              <a:lnSpc>
                <a:spcPct val="100000"/>
              </a:lnSpc>
              <a:spcBef>
                <a:spcPts val="25"/>
              </a:spcBef>
            </a:pPr>
            <a:r>
              <a:rPr sz="1750" b="1" spc="-5" dirty="0">
                <a:solidFill>
                  <a:srgbClr val="093F5C"/>
                </a:solidFill>
                <a:latin typeface="Microsoft JhengHei"/>
                <a:cs typeface="Microsoft JhengHei"/>
              </a:rPr>
              <a:t>(如：共用針具、稀釋液等)</a:t>
            </a:r>
            <a:endParaRPr sz="1750">
              <a:latin typeface="Microsoft JhengHei"/>
              <a:cs typeface="Microsoft JhengHei"/>
            </a:endParaRPr>
          </a:p>
        </p:txBody>
      </p:sp>
      <p:sp>
        <p:nvSpPr>
          <p:cNvPr id="11" name="object 11"/>
          <p:cNvSpPr/>
          <p:nvPr/>
        </p:nvSpPr>
        <p:spPr>
          <a:xfrm>
            <a:off x="270014" y="4959108"/>
            <a:ext cx="1211580" cy="1271905"/>
          </a:xfrm>
          <a:custGeom>
            <a:avLst/>
            <a:gdLst/>
            <a:ahLst/>
            <a:cxnLst/>
            <a:rect l="l" t="t" r="r" b="b"/>
            <a:pathLst>
              <a:path w="1211580" h="1271904">
                <a:moveTo>
                  <a:pt x="622236" y="376986"/>
                </a:moveTo>
                <a:lnTo>
                  <a:pt x="620649" y="364998"/>
                </a:lnTo>
                <a:lnTo>
                  <a:pt x="607263" y="318096"/>
                </a:lnTo>
                <a:lnTo>
                  <a:pt x="601599" y="279552"/>
                </a:lnTo>
                <a:lnTo>
                  <a:pt x="600494" y="253441"/>
                </a:lnTo>
                <a:lnTo>
                  <a:pt x="600837" y="243840"/>
                </a:lnTo>
                <a:lnTo>
                  <a:pt x="598589" y="195287"/>
                </a:lnTo>
                <a:lnTo>
                  <a:pt x="587349" y="149796"/>
                </a:lnTo>
                <a:lnTo>
                  <a:pt x="568045" y="108419"/>
                </a:lnTo>
                <a:lnTo>
                  <a:pt x="567309" y="107416"/>
                </a:lnTo>
                <a:lnTo>
                  <a:pt x="567309" y="240792"/>
                </a:lnTo>
                <a:lnTo>
                  <a:pt x="561695" y="288150"/>
                </a:lnTo>
                <a:lnTo>
                  <a:pt x="545871" y="331089"/>
                </a:lnTo>
                <a:lnTo>
                  <a:pt x="521335" y="368300"/>
                </a:lnTo>
                <a:lnTo>
                  <a:pt x="489585" y="398526"/>
                </a:lnTo>
                <a:lnTo>
                  <a:pt x="440905" y="423672"/>
                </a:lnTo>
                <a:lnTo>
                  <a:pt x="385953" y="432816"/>
                </a:lnTo>
                <a:lnTo>
                  <a:pt x="357428" y="430453"/>
                </a:lnTo>
                <a:lnTo>
                  <a:pt x="305257" y="412877"/>
                </a:lnTo>
                <a:lnTo>
                  <a:pt x="255968" y="374789"/>
                </a:lnTo>
                <a:lnTo>
                  <a:pt x="218122" y="314185"/>
                </a:lnTo>
                <a:lnTo>
                  <a:pt x="207645" y="278892"/>
                </a:lnTo>
                <a:lnTo>
                  <a:pt x="300469" y="251142"/>
                </a:lnTo>
                <a:lnTo>
                  <a:pt x="362800" y="197548"/>
                </a:lnTo>
                <a:lnTo>
                  <a:pt x="397840" y="145364"/>
                </a:lnTo>
                <a:lnTo>
                  <a:pt x="408813" y="121920"/>
                </a:lnTo>
                <a:lnTo>
                  <a:pt x="453580" y="166903"/>
                </a:lnTo>
                <a:lnTo>
                  <a:pt x="500062" y="193255"/>
                </a:lnTo>
                <a:lnTo>
                  <a:pt x="539965" y="206032"/>
                </a:lnTo>
                <a:lnTo>
                  <a:pt x="565023" y="210312"/>
                </a:lnTo>
                <a:lnTo>
                  <a:pt x="566013" y="217741"/>
                </a:lnTo>
                <a:lnTo>
                  <a:pt x="566737" y="225259"/>
                </a:lnTo>
                <a:lnTo>
                  <a:pt x="567156" y="232918"/>
                </a:lnTo>
                <a:lnTo>
                  <a:pt x="567309" y="240792"/>
                </a:lnTo>
                <a:lnTo>
                  <a:pt x="567309" y="107416"/>
                </a:lnTo>
                <a:lnTo>
                  <a:pt x="541591" y="72199"/>
                </a:lnTo>
                <a:lnTo>
                  <a:pt x="508914" y="42189"/>
                </a:lnTo>
                <a:lnTo>
                  <a:pt x="470954" y="19443"/>
                </a:lnTo>
                <a:lnTo>
                  <a:pt x="428637" y="5029"/>
                </a:lnTo>
                <a:lnTo>
                  <a:pt x="382905" y="0"/>
                </a:lnTo>
                <a:lnTo>
                  <a:pt x="337375" y="5029"/>
                </a:lnTo>
                <a:lnTo>
                  <a:pt x="295173" y="19443"/>
                </a:lnTo>
                <a:lnTo>
                  <a:pt x="257263" y="42189"/>
                </a:lnTo>
                <a:lnTo>
                  <a:pt x="224599" y="72199"/>
                </a:lnTo>
                <a:lnTo>
                  <a:pt x="198145" y="108419"/>
                </a:lnTo>
                <a:lnTo>
                  <a:pt x="178879" y="149796"/>
                </a:lnTo>
                <a:lnTo>
                  <a:pt x="167741" y="195287"/>
                </a:lnTo>
                <a:lnTo>
                  <a:pt x="165735" y="243840"/>
                </a:lnTo>
                <a:lnTo>
                  <a:pt x="166687" y="276174"/>
                </a:lnTo>
                <a:lnTo>
                  <a:pt x="164782" y="299656"/>
                </a:lnTo>
                <a:lnTo>
                  <a:pt x="158013" y="325704"/>
                </a:lnTo>
                <a:lnTo>
                  <a:pt x="144399" y="365760"/>
                </a:lnTo>
                <a:lnTo>
                  <a:pt x="143230" y="377621"/>
                </a:lnTo>
                <a:lnTo>
                  <a:pt x="147066" y="388137"/>
                </a:lnTo>
                <a:lnTo>
                  <a:pt x="154889" y="395655"/>
                </a:lnTo>
                <a:lnTo>
                  <a:pt x="165735" y="398526"/>
                </a:lnTo>
                <a:lnTo>
                  <a:pt x="166687" y="398526"/>
                </a:lnTo>
                <a:lnTo>
                  <a:pt x="207645" y="398526"/>
                </a:lnTo>
                <a:lnTo>
                  <a:pt x="246507" y="398526"/>
                </a:lnTo>
                <a:lnTo>
                  <a:pt x="276110" y="422681"/>
                </a:lnTo>
                <a:lnTo>
                  <a:pt x="309651" y="440905"/>
                </a:lnTo>
                <a:lnTo>
                  <a:pt x="346481" y="452424"/>
                </a:lnTo>
                <a:lnTo>
                  <a:pt x="385953" y="456438"/>
                </a:lnTo>
                <a:lnTo>
                  <a:pt x="425411" y="452424"/>
                </a:lnTo>
                <a:lnTo>
                  <a:pt x="462241" y="440905"/>
                </a:lnTo>
                <a:lnTo>
                  <a:pt x="495782" y="422681"/>
                </a:lnTo>
                <a:lnTo>
                  <a:pt x="525399" y="398526"/>
                </a:lnTo>
                <a:lnTo>
                  <a:pt x="567309" y="398526"/>
                </a:lnTo>
                <a:lnTo>
                  <a:pt x="599313" y="398526"/>
                </a:lnTo>
                <a:lnTo>
                  <a:pt x="600494" y="398208"/>
                </a:lnTo>
                <a:lnTo>
                  <a:pt x="610565" y="395528"/>
                </a:lnTo>
                <a:lnTo>
                  <a:pt x="618553" y="387756"/>
                </a:lnTo>
                <a:lnTo>
                  <a:pt x="622236" y="376986"/>
                </a:lnTo>
                <a:close/>
              </a:path>
              <a:path w="1211580" h="1271904">
                <a:moveTo>
                  <a:pt x="1043559" y="229362"/>
                </a:moveTo>
                <a:lnTo>
                  <a:pt x="1041806" y="219760"/>
                </a:lnTo>
                <a:lnTo>
                  <a:pt x="1036980" y="212026"/>
                </a:lnTo>
                <a:lnTo>
                  <a:pt x="1029728" y="206857"/>
                </a:lnTo>
                <a:lnTo>
                  <a:pt x="1020699" y="204978"/>
                </a:lnTo>
                <a:lnTo>
                  <a:pt x="952881" y="204978"/>
                </a:lnTo>
                <a:lnTo>
                  <a:pt x="952881" y="133350"/>
                </a:lnTo>
                <a:lnTo>
                  <a:pt x="951128" y="123748"/>
                </a:lnTo>
                <a:lnTo>
                  <a:pt x="946302" y="116014"/>
                </a:lnTo>
                <a:lnTo>
                  <a:pt x="939050" y="110845"/>
                </a:lnTo>
                <a:lnTo>
                  <a:pt x="930021" y="108966"/>
                </a:lnTo>
                <a:lnTo>
                  <a:pt x="862203" y="108966"/>
                </a:lnTo>
                <a:lnTo>
                  <a:pt x="853478" y="110845"/>
                </a:lnTo>
                <a:lnTo>
                  <a:pt x="846201" y="116014"/>
                </a:lnTo>
                <a:lnTo>
                  <a:pt x="841197" y="123748"/>
                </a:lnTo>
                <a:lnTo>
                  <a:pt x="839343" y="133350"/>
                </a:lnTo>
                <a:lnTo>
                  <a:pt x="839343" y="204978"/>
                </a:lnTo>
                <a:lnTo>
                  <a:pt x="771525" y="204978"/>
                </a:lnTo>
                <a:lnTo>
                  <a:pt x="762800" y="206857"/>
                </a:lnTo>
                <a:lnTo>
                  <a:pt x="755523" y="212026"/>
                </a:lnTo>
                <a:lnTo>
                  <a:pt x="750519" y="219760"/>
                </a:lnTo>
                <a:lnTo>
                  <a:pt x="748665" y="229362"/>
                </a:lnTo>
                <a:lnTo>
                  <a:pt x="748665" y="300990"/>
                </a:lnTo>
                <a:lnTo>
                  <a:pt x="750519" y="310134"/>
                </a:lnTo>
                <a:lnTo>
                  <a:pt x="755523" y="317652"/>
                </a:lnTo>
                <a:lnTo>
                  <a:pt x="762800" y="322732"/>
                </a:lnTo>
                <a:lnTo>
                  <a:pt x="771525" y="324612"/>
                </a:lnTo>
                <a:lnTo>
                  <a:pt x="839343" y="324612"/>
                </a:lnTo>
                <a:lnTo>
                  <a:pt x="839343" y="397002"/>
                </a:lnTo>
                <a:lnTo>
                  <a:pt x="841197" y="406146"/>
                </a:lnTo>
                <a:lnTo>
                  <a:pt x="846201" y="413664"/>
                </a:lnTo>
                <a:lnTo>
                  <a:pt x="853478" y="418744"/>
                </a:lnTo>
                <a:lnTo>
                  <a:pt x="862203" y="420624"/>
                </a:lnTo>
                <a:lnTo>
                  <a:pt x="930021" y="420624"/>
                </a:lnTo>
                <a:lnTo>
                  <a:pt x="939050" y="418744"/>
                </a:lnTo>
                <a:lnTo>
                  <a:pt x="946302" y="413664"/>
                </a:lnTo>
                <a:lnTo>
                  <a:pt x="951128" y="406146"/>
                </a:lnTo>
                <a:lnTo>
                  <a:pt x="952881" y="397002"/>
                </a:lnTo>
                <a:lnTo>
                  <a:pt x="952881" y="324612"/>
                </a:lnTo>
                <a:lnTo>
                  <a:pt x="1020699" y="324612"/>
                </a:lnTo>
                <a:lnTo>
                  <a:pt x="1029728" y="322732"/>
                </a:lnTo>
                <a:lnTo>
                  <a:pt x="1036980" y="317652"/>
                </a:lnTo>
                <a:lnTo>
                  <a:pt x="1041806" y="310134"/>
                </a:lnTo>
                <a:lnTo>
                  <a:pt x="1043559" y="300990"/>
                </a:lnTo>
                <a:lnTo>
                  <a:pt x="1043559" y="229362"/>
                </a:lnTo>
                <a:close/>
              </a:path>
              <a:path w="1211580" h="1271904">
                <a:moveTo>
                  <a:pt x="1211580" y="453580"/>
                </a:moveTo>
                <a:lnTo>
                  <a:pt x="1206500" y="438048"/>
                </a:lnTo>
                <a:lnTo>
                  <a:pt x="1195070" y="425958"/>
                </a:lnTo>
                <a:lnTo>
                  <a:pt x="1191260" y="423672"/>
                </a:lnTo>
                <a:lnTo>
                  <a:pt x="1191260" y="463296"/>
                </a:lnTo>
                <a:lnTo>
                  <a:pt x="1189990" y="468630"/>
                </a:lnTo>
                <a:lnTo>
                  <a:pt x="1187450" y="472440"/>
                </a:lnTo>
                <a:lnTo>
                  <a:pt x="1089660" y="616458"/>
                </a:lnTo>
                <a:lnTo>
                  <a:pt x="1076960" y="606183"/>
                </a:lnTo>
                <a:lnTo>
                  <a:pt x="1076960" y="635508"/>
                </a:lnTo>
                <a:lnTo>
                  <a:pt x="925830" y="869442"/>
                </a:lnTo>
                <a:lnTo>
                  <a:pt x="890270" y="902487"/>
                </a:lnTo>
                <a:lnTo>
                  <a:pt x="844550" y="914400"/>
                </a:lnTo>
                <a:lnTo>
                  <a:pt x="829310" y="912990"/>
                </a:lnTo>
                <a:lnTo>
                  <a:pt x="814070" y="908875"/>
                </a:lnTo>
                <a:lnTo>
                  <a:pt x="798830" y="902182"/>
                </a:lnTo>
                <a:lnTo>
                  <a:pt x="786130" y="893064"/>
                </a:lnTo>
                <a:lnTo>
                  <a:pt x="674370" y="803910"/>
                </a:lnTo>
                <a:lnTo>
                  <a:pt x="675640" y="759066"/>
                </a:lnTo>
                <a:lnTo>
                  <a:pt x="673100" y="726376"/>
                </a:lnTo>
                <a:lnTo>
                  <a:pt x="670560" y="705967"/>
                </a:lnTo>
                <a:lnTo>
                  <a:pt x="668020" y="697992"/>
                </a:lnTo>
                <a:lnTo>
                  <a:pt x="666750" y="691896"/>
                </a:lnTo>
                <a:lnTo>
                  <a:pt x="660400" y="688086"/>
                </a:lnTo>
                <a:lnTo>
                  <a:pt x="654050" y="690372"/>
                </a:lnTo>
                <a:lnTo>
                  <a:pt x="647700" y="691896"/>
                </a:lnTo>
                <a:lnTo>
                  <a:pt x="645160" y="698754"/>
                </a:lnTo>
                <a:lnTo>
                  <a:pt x="646430" y="704850"/>
                </a:lnTo>
                <a:lnTo>
                  <a:pt x="648970" y="716280"/>
                </a:lnTo>
                <a:lnTo>
                  <a:pt x="652780" y="748944"/>
                </a:lnTo>
                <a:lnTo>
                  <a:pt x="652780" y="802030"/>
                </a:lnTo>
                <a:lnTo>
                  <a:pt x="643890" y="874776"/>
                </a:lnTo>
                <a:lnTo>
                  <a:pt x="643890" y="877824"/>
                </a:lnTo>
                <a:lnTo>
                  <a:pt x="642620" y="881634"/>
                </a:lnTo>
                <a:lnTo>
                  <a:pt x="629920" y="931951"/>
                </a:lnTo>
                <a:lnTo>
                  <a:pt x="622300" y="981163"/>
                </a:lnTo>
                <a:lnTo>
                  <a:pt x="618490" y="1032230"/>
                </a:lnTo>
                <a:lnTo>
                  <a:pt x="619760" y="1085088"/>
                </a:lnTo>
                <a:lnTo>
                  <a:pt x="627380" y="1233678"/>
                </a:lnTo>
                <a:lnTo>
                  <a:pt x="627380" y="1237488"/>
                </a:lnTo>
                <a:lnTo>
                  <a:pt x="624840" y="1240536"/>
                </a:lnTo>
                <a:lnTo>
                  <a:pt x="623570" y="1243584"/>
                </a:lnTo>
                <a:lnTo>
                  <a:pt x="621030" y="1245870"/>
                </a:lnTo>
                <a:lnTo>
                  <a:pt x="617220" y="1247394"/>
                </a:lnTo>
                <a:lnTo>
                  <a:pt x="396240" y="1247394"/>
                </a:lnTo>
                <a:lnTo>
                  <a:pt x="396240" y="653034"/>
                </a:lnTo>
                <a:lnTo>
                  <a:pt x="403860" y="648462"/>
                </a:lnTo>
                <a:lnTo>
                  <a:pt x="406400" y="643890"/>
                </a:lnTo>
                <a:lnTo>
                  <a:pt x="491490" y="497586"/>
                </a:lnTo>
                <a:lnTo>
                  <a:pt x="513080" y="515581"/>
                </a:lnTo>
                <a:lnTo>
                  <a:pt x="524510" y="532295"/>
                </a:lnTo>
                <a:lnTo>
                  <a:pt x="535940" y="549021"/>
                </a:lnTo>
                <a:lnTo>
                  <a:pt x="548640" y="599592"/>
                </a:lnTo>
                <a:lnTo>
                  <a:pt x="539750" y="669036"/>
                </a:lnTo>
                <a:lnTo>
                  <a:pt x="539750" y="674370"/>
                </a:lnTo>
                <a:lnTo>
                  <a:pt x="535940" y="673608"/>
                </a:lnTo>
                <a:lnTo>
                  <a:pt x="527050" y="673608"/>
                </a:lnTo>
                <a:lnTo>
                  <a:pt x="488950" y="681621"/>
                </a:lnTo>
                <a:lnTo>
                  <a:pt x="458470" y="703516"/>
                </a:lnTo>
                <a:lnTo>
                  <a:pt x="438150" y="735965"/>
                </a:lnTo>
                <a:lnTo>
                  <a:pt x="430530" y="775716"/>
                </a:lnTo>
                <a:lnTo>
                  <a:pt x="430530" y="832866"/>
                </a:lnTo>
                <a:lnTo>
                  <a:pt x="434340" y="845134"/>
                </a:lnTo>
                <a:lnTo>
                  <a:pt x="441960" y="855052"/>
                </a:lnTo>
                <a:lnTo>
                  <a:pt x="452120" y="861682"/>
                </a:lnTo>
                <a:lnTo>
                  <a:pt x="453390" y="861923"/>
                </a:lnTo>
                <a:lnTo>
                  <a:pt x="464820" y="864108"/>
                </a:lnTo>
                <a:lnTo>
                  <a:pt x="477520" y="861288"/>
                </a:lnTo>
                <a:lnTo>
                  <a:pt x="488950" y="853630"/>
                </a:lnTo>
                <a:lnTo>
                  <a:pt x="496570" y="842238"/>
                </a:lnTo>
                <a:lnTo>
                  <a:pt x="499110" y="828294"/>
                </a:lnTo>
                <a:lnTo>
                  <a:pt x="496570" y="814336"/>
                </a:lnTo>
                <a:lnTo>
                  <a:pt x="488950" y="802957"/>
                </a:lnTo>
                <a:lnTo>
                  <a:pt x="477520" y="795286"/>
                </a:lnTo>
                <a:lnTo>
                  <a:pt x="464820" y="792480"/>
                </a:lnTo>
                <a:lnTo>
                  <a:pt x="461010" y="792480"/>
                </a:lnTo>
                <a:lnTo>
                  <a:pt x="457200" y="793242"/>
                </a:lnTo>
                <a:lnTo>
                  <a:pt x="453390" y="794766"/>
                </a:lnTo>
                <a:lnTo>
                  <a:pt x="453390" y="775716"/>
                </a:lnTo>
                <a:lnTo>
                  <a:pt x="458470" y="745121"/>
                </a:lnTo>
                <a:lnTo>
                  <a:pt x="474980" y="720178"/>
                </a:lnTo>
                <a:lnTo>
                  <a:pt x="497840" y="703376"/>
                </a:lnTo>
                <a:lnTo>
                  <a:pt x="527050" y="697230"/>
                </a:lnTo>
                <a:lnTo>
                  <a:pt x="548640" y="701776"/>
                </a:lnTo>
                <a:lnTo>
                  <a:pt x="556260" y="703376"/>
                </a:lnTo>
                <a:lnTo>
                  <a:pt x="560070" y="706183"/>
                </a:lnTo>
                <a:lnTo>
                  <a:pt x="579120" y="720178"/>
                </a:lnTo>
                <a:lnTo>
                  <a:pt x="595630" y="745121"/>
                </a:lnTo>
                <a:lnTo>
                  <a:pt x="600710" y="775716"/>
                </a:lnTo>
                <a:lnTo>
                  <a:pt x="600710" y="794766"/>
                </a:lnTo>
                <a:lnTo>
                  <a:pt x="596900" y="793242"/>
                </a:lnTo>
                <a:lnTo>
                  <a:pt x="593090" y="792480"/>
                </a:lnTo>
                <a:lnTo>
                  <a:pt x="589280" y="792480"/>
                </a:lnTo>
                <a:lnTo>
                  <a:pt x="576580" y="795286"/>
                </a:lnTo>
                <a:lnTo>
                  <a:pt x="565150" y="802957"/>
                </a:lnTo>
                <a:lnTo>
                  <a:pt x="557530" y="814336"/>
                </a:lnTo>
                <a:lnTo>
                  <a:pt x="554990" y="828294"/>
                </a:lnTo>
                <a:lnTo>
                  <a:pt x="557530" y="842238"/>
                </a:lnTo>
                <a:lnTo>
                  <a:pt x="565150" y="853630"/>
                </a:lnTo>
                <a:lnTo>
                  <a:pt x="576580" y="861288"/>
                </a:lnTo>
                <a:lnTo>
                  <a:pt x="589280" y="864108"/>
                </a:lnTo>
                <a:lnTo>
                  <a:pt x="600710" y="861695"/>
                </a:lnTo>
                <a:lnTo>
                  <a:pt x="601980" y="861428"/>
                </a:lnTo>
                <a:lnTo>
                  <a:pt x="613410" y="854100"/>
                </a:lnTo>
                <a:lnTo>
                  <a:pt x="619760" y="843203"/>
                </a:lnTo>
                <a:lnTo>
                  <a:pt x="623570" y="829818"/>
                </a:lnTo>
                <a:lnTo>
                  <a:pt x="623570" y="775716"/>
                </a:lnTo>
                <a:lnTo>
                  <a:pt x="618490" y="744093"/>
                </a:lnTo>
                <a:lnTo>
                  <a:pt x="605790" y="716559"/>
                </a:lnTo>
                <a:lnTo>
                  <a:pt x="585470" y="694588"/>
                </a:lnTo>
                <a:lnTo>
                  <a:pt x="560070" y="679704"/>
                </a:lnTo>
                <a:lnTo>
                  <a:pt x="561340" y="678180"/>
                </a:lnTo>
                <a:lnTo>
                  <a:pt x="561340" y="676656"/>
                </a:lnTo>
                <a:lnTo>
                  <a:pt x="571500" y="612965"/>
                </a:lnTo>
                <a:lnTo>
                  <a:pt x="565150" y="562063"/>
                </a:lnTo>
                <a:lnTo>
                  <a:pt x="547370" y="523303"/>
                </a:lnTo>
                <a:lnTo>
                  <a:pt x="524510" y="496062"/>
                </a:lnTo>
                <a:lnTo>
                  <a:pt x="565150" y="501561"/>
                </a:lnTo>
                <a:lnTo>
                  <a:pt x="601980" y="514350"/>
                </a:lnTo>
                <a:lnTo>
                  <a:pt x="637540" y="533984"/>
                </a:lnTo>
                <a:lnTo>
                  <a:pt x="669290" y="560070"/>
                </a:lnTo>
                <a:lnTo>
                  <a:pt x="821690" y="711708"/>
                </a:lnTo>
                <a:lnTo>
                  <a:pt x="826770" y="716140"/>
                </a:lnTo>
                <a:lnTo>
                  <a:pt x="833120" y="719226"/>
                </a:lnTo>
                <a:lnTo>
                  <a:pt x="839470" y="721029"/>
                </a:lnTo>
                <a:lnTo>
                  <a:pt x="845820" y="721614"/>
                </a:lnTo>
                <a:lnTo>
                  <a:pt x="853440" y="720458"/>
                </a:lnTo>
                <a:lnTo>
                  <a:pt x="859790" y="718083"/>
                </a:lnTo>
                <a:lnTo>
                  <a:pt x="864870" y="714425"/>
                </a:lnTo>
                <a:lnTo>
                  <a:pt x="869950" y="709422"/>
                </a:lnTo>
                <a:lnTo>
                  <a:pt x="991870" y="567690"/>
                </a:lnTo>
                <a:lnTo>
                  <a:pt x="1005840" y="578815"/>
                </a:lnTo>
                <a:lnTo>
                  <a:pt x="1076960" y="635508"/>
                </a:lnTo>
                <a:lnTo>
                  <a:pt x="1076960" y="606183"/>
                </a:lnTo>
                <a:lnTo>
                  <a:pt x="1005840" y="548640"/>
                </a:lnTo>
                <a:lnTo>
                  <a:pt x="1023620" y="528066"/>
                </a:lnTo>
                <a:lnTo>
                  <a:pt x="1037590" y="513257"/>
                </a:lnTo>
                <a:lnTo>
                  <a:pt x="1054100" y="502246"/>
                </a:lnTo>
                <a:lnTo>
                  <a:pt x="1073150" y="495376"/>
                </a:lnTo>
                <a:lnTo>
                  <a:pt x="1093470" y="493014"/>
                </a:lnTo>
                <a:lnTo>
                  <a:pt x="1108710" y="491185"/>
                </a:lnTo>
                <a:lnTo>
                  <a:pt x="1122680" y="485863"/>
                </a:lnTo>
                <a:lnTo>
                  <a:pt x="1135380" y="477253"/>
                </a:lnTo>
                <a:lnTo>
                  <a:pt x="1146810" y="465582"/>
                </a:lnTo>
                <a:lnTo>
                  <a:pt x="1158240" y="449580"/>
                </a:lnTo>
                <a:lnTo>
                  <a:pt x="1162050" y="445770"/>
                </a:lnTo>
                <a:lnTo>
                  <a:pt x="1167130" y="442722"/>
                </a:lnTo>
                <a:lnTo>
                  <a:pt x="1176020" y="442722"/>
                </a:lnTo>
                <a:lnTo>
                  <a:pt x="1179830" y="443484"/>
                </a:lnTo>
                <a:lnTo>
                  <a:pt x="1182370" y="445770"/>
                </a:lnTo>
                <a:lnTo>
                  <a:pt x="1186180" y="448818"/>
                </a:lnTo>
                <a:lnTo>
                  <a:pt x="1188720" y="452628"/>
                </a:lnTo>
                <a:lnTo>
                  <a:pt x="1191260" y="463296"/>
                </a:lnTo>
                <a:lnTo>
                  <a:pt x="1191260" y="423672"/>
                </a:lnTo>
                <a:lnTo>
                  <a:pt x="1187450" y="421386"/>
                </a:lnTo>
                <a:lnTo>
                  <a:pt x="1179830" y="419100"/>
                </a:lnTo>
                <a:lnTo>
                  <a:pt x="1172210" y="419100"/>
                </a:lnTo>
                <a:lnTo>
                  <a:pt x="1129030" y="451104"/>
                </a:lnTo>
                <a:lnTo>
                  <a:pt x="1121410" y="458774"/>
                </a:lnTo>
                <a:lnTo>
                  <a:pt x="1112520" y="464527"/>
                </a:lnTo>
                <a:lnTo>
                  <a:pt x="1103630" y="468134"/>
                </a:lnTo>
                <a:lnTo>
                  <a:pt x="1093470" y="469392"/>
                </a:lnTo>
                <a:lnTo>
                  <a:pt x="1068070" y="472211"/>
                </a:lnTo>
                <a:lnTo>
                  <a:pt x="1043940" y="480529"/>
                </a:lnTo>
                <a:lnTo>
                  <a:pt x="1023620" y="494144"/>
                </a:lnTo>
                <a:lnTo>
                  <a:pt x="1005840" y="512826"/>
                </a:lnTo>
                <a:lnTo>
                  <a:pt x="974090" y="553212"/>
                </a:lnTo>
                <a:lnTo>
                  <a:pt x="853440" y="693420"/>
                </a:lnTo>
                <a:lnTo>
                  <a:pt x="852170" y="695706"/>
                </a:lnTo>
                <a:lnTo>
                  <a:pt x="848360" y="697230"/>
                </a:lnTo>
                <a:lnTo>
                  <a:pt x="842010" y="697230"/>
                </a:lnTo>
                <a:lnTo>
                  <a:pt x="839470" y="696468"/>
                </a:lnTo>
                <a:lnTo>
                  <a:pt x="684530" y="542544"/>
                </a:lnTo>
                <a:lnTo>
                  <a:pt x="647700" y="512064"/>
                </a:lnTo>
                <a:lnTo>
                  <a:pt x="605790" y="489585"/>
                </a:lnTo>
                <a:lnTo>
                  <a:pt x="561340" y="475678"/>
                </a:lnTo>
                <a:lnTo>
                  <a:pt x="514350" y="470916"/>
                </a:lnTo>
                <a:lnTo>
                  <a:pt x="488950" y="470916"/>
                </a:lnTo>
                <a:lnTo>
                  <a:pt x="487680" y="471678"/>
                </a:lnTo>
                <a:lnTo>
                  <a:pt x="486410" y="471678"/>
                </a:lnTo>
                <a:lnTo>
                  <a:pt x="486410" y="472440"/>
                </a:lnTo>
                <a:lnTo>
                  <a:pt x="485140" y="472440"/>
                </a:lnTo>
                <a:lnTo>
                  <a:pt x="483870" y="473202"/>
                </a:lnTo>
                <a:lnTo>
                  <a:pt x="471170" y="481584"/>
                </a:lnTo>
                <a:lnTo>
                  <a:pt x="429260" y="499579"/>
                </a:lnTo>
                <a:lnTo>
                  <a:pt x="386080" y="505587"/>
                </a:lnTo>
                <a:lnTo>
                  <a:pt x="374650" y="504050"/>
                </a:lnTo>
                <a:lnTo>
                  <a:pt x="374650" y="653034"/>
                </a:lnTo>
                <a:lnTo>
                  <a:pt x="374650" y="1247394"/>
                </a:lnTo>
                <a:lnTo>
                  <a:pt x="147320" y="1247394"/>
                </a:lnTo>
                <a:lnTo>
                  <a:pt x="156210" y="1065276"/>
                </a:lnTo>
                <a:lnTo>
                  <a:pt x="156210" y="1021880"/>
                </a:lnTo>
                <a:lnTo>
                  <a:pt x="152400" y="977646"/>
                </a:lnTo>
                <a:lnTo>
                  <a:pt x="146050" y="932827"/>
                </a:lnTo>
                <a:lnTo>
                  <a:pt x="129540" y="849033"/>
                </a:lnTo>
                <a:lnTo>
                  <a:pt x="124460" y="805053"/>
                </a:lnTo>
                <a:lnTo>
                  <a:pt x="121920" y="755916"/>
                </a:lnTo>
                <a:lnTo>
                  <a:pt x="121920" y="695706"/>
                </a:lnTo>
                <a:lnTo>
                  <a:pt x="116840" y="689610"/>
                </a:lnTo>
                <a:lnTo>
                  <a:pt x="104140" y="689610"/>
                </a:lnTo>
                <a:lnTo>
                  <a:pt x="99060" y="694944"/>
                </a:lnTo>
                <a:lnTo>
                  <a:pt x="99060" y="756869"/>
                </a:lnTo>
                <a:lnTo>
                  <a:pt x="101600" y="807720"/>
                </a:lnTo>
                <a:lnTo>
                  <a:pt x="106680" y="853414"/>
                </a:lnTo>
                <a:lnTo>
                  <a:pt x="114300" y="893826"/>
                </a:lnTo>
                <a:lnTo>
                  <a:pt x="124460" y="937082"/>
                </a:lnTo>
                <a:lnTo>
                  <a:pt x="130810" y="979932"/>
                </a:lnTo>
                <a:lnTo>
                  <a:pt x="133350" y="1022197"/>
                </a:lnTo>
                <a:lnTo>
                  <a:pt x="133350" y="1063752"/>
                </a:lnTo>
                <a:lnTo>
                  <a:pt x="124460" y="1247394"/>
                </a:lnTo>
                <a:lnTo>
                  <a:pt x="67310" y="1247394"/>
                </a:lnTo>
                <a:lnTo>
                  <a:pt x="60960" y="1242822"/>
                </a:lnTo>
                <a:lnTo>
                  <a:pt x="60960" y="1235964"/>
                </a:lnTo>
                <a:lnTo>
                  <a:pt x="21590" y="772668"/>
                </a:lnTo>
                <a:lnTo>
                  <a:pt x="22860" y="721131"/>
                </a:lnTo>
                <a:lnTo>
                  <a:pt x="33020" y="671639"/>
                </a:lnTo>
                <a:lnTo>
                  <a:pt x="52070" y="625513"/>
                </a:lnTo>
                <a:lnTo>
                  <a:pt x="78740" y="584073"/>
                </a:lnTo>
                <a:lnTo>
                  <a:pt x="114300" y="548640"/>
                </a:lnTo>
                <a:lnTo>
                  <a:pt x="170180" y="514540"/>
                </a:lnTo>
                <a:lnTo>
                  <a:pt x="232410" y="497586"/>
                </a:lnTo>
                <a:lnTo>
                  <a:pt x="223520" y="505866"/>
                </a:lnTo>
                <a:lnTo>
                  <a:pt x="214630" y="515874"/>
                </a:lnTo>
                <a:lnTo>
                  <a:pt x="207010" y="527583"/>
                </a:lnTo>
                <a:lnTo>
                  <a:pt x="199390" y="541020"/>
                </a:lnTo>
                <a:lnTo>
                  <a:pt x="189230" y="571995"/>
                </a:lnTo>
                <a:lnTo>
                  <a:pt x="186690" y="606552"/>
                </a:lnTo>
                <a:lnTo>
                  <a:pt x="191770" y="644525"/>
                </a:lnTo>
                <a:lnTo>
                  <a:pt x="204470" y="685800"/>
                </a:lnTo>
                <a:lnTo>
                  <a:pt x="204470" y="686562"/>
                </a:lnTo>
                <a:lnTo>
                  <a:pt x="194310" y="696899"/>
                </a:lnTo>
                <a:lnTo>
                  <a:pt x="187960" y="709320"/>
                </a:lnTo>
                <a:lnTo>
                  <a:pt x="182880" y="723315"/>
                </a:lnTo>
                <a:lnTo>
                  <a:pt x="181610" y="738378"/>
                </a:lnTo>
                <a:lnTo>
                  <a:pt x="185420" y="764159"/>
                </a:lnTo>
                <a:lnTo>
                  <a:pt x="199390" y="785241"/>
                </a:lnTo>
                <a:lnTo>
                  <a:pt x="219710" y="799452"/>
                </a:lnTo>
                <a:lnTo>
                  <a:pt x="243840" y="804672"/>
                </a:lnTo>
                <a:lnTo>
                  <a:pt x="267970" y="799452"/>
                </a:lnTo>
                <a:lnTo>
                  <a:pt x="283210" y="788784"/>
                </a:lnTo>
                <a:lnTo>
                  <a:pt x="288290" y="785241"/>
                </a:lnTo>
                <a:lnTo>
                  <a:pt x="300990" y="764159"/>
                </a:lnTo>
                <a:lnTo>
                  <a:pt x="306070" y="738378"/>
                </a:lnTo>
                <a:lnTo>
                  <a:pt x="300990" y="712584"/>
                </a:lnTo>
                <a:lnTo>
                  <a:pt x="288290" y="691515"/>
                </a:lnTo>
                <a:lnTo>
                  <a:pt x="283210" y="687959"/>
                </a:lnTo>
                <a:lnTo>
                  <a:pt x="283210" y="738378"/>
                </a:lnTo>
                <a:lnTo>
                  <a:pt x="279400" y="754570"/>
                </a:lnTo>
                <a:lnTo>
                  <a:pt x="271780" y="767905"/>
                </a:lnTo>
                <a:lnTo>
                  <a:pt x="259080" y="776947"/>
                </a:lnTo>
                <a:lnTo>
                  <a:pt x="243840" y="780288"/>
                </a:lnTo>
                <a:lnTo>
                  <a:pt x="228600" y="776947"/>
                </a:lnTo>
                <a:lnTo>
                  <a:pt x="215900" y="767905"/>
                </a:lnTo>
                <a:lnTo>
                  <a:pt x="207010" y="754570"/>
                </a:lnTo>
                <a:lnTo>
                  <a:pt x="204470" y="738378"/>
                </a:lnTo>
                <a:lnTo>
                  <a:pt x="207010" y="722185"/>
                </a:lnTo>
                <a:lnTo>
                  <a:pt x="209550" y="718375"/>
                </a:lnTo>
                <a:lnTo>
                  <a:pt x="215900" y="708850"/>
                </a:lnTo>
                <a:lnTo>
                  <a:pt x="228600" y="699795"/>
                </a:lnTo>
                <a:lnTo>
                  <a:pt x="243840" y="696468"/>
                </a:lnTo>
                <a:lnTo>
                  <a:pt x="259080" y="699795"/>
                </a:lnTo>
                <a:lnTo>
                  <a:pt x="271780" y="708850"/>
                </a:lnTo>
                <a:lnTo>
                  <a:pt x="279400" y="722185"/>
                </a:lnTo>
                <a:lnTo>
                  <a:pt x="283210" y="738378"/>
                </a:lnTo>
                <a:lnTo>
                  <a:pt x="283210" y="687959"/>
                </a:lnTo>
                <a:lnTo>
                  <a:pt x="267970" y="677291"/>
                </a:lnTo>
                <a:lnTo>
                  <a:pt x="243840" y="672084"/>
                </a:lnTo>
                <a:lnTo>
                  <a:pt x="236220" y="672084"/>
                </a:lnTo>
                <a:lnTo>
                  <a:pt x="224790" y="675132"/>
                </a:lnTo>
                <a:lnTo>
                  <a:pt x="213360" y="639876"/>
                </a:lnTo>
                <a:lnTo>
                  <a:pt x="209550" y="607402"/>
                </a:lnTo>
                <a:lnTo>
                  <a:pt x="212090" y="577938"/>
                </a:lnTo>
                <a:lnTo>
                  <a:pt x="219710" y="551688"/>
                </a:lnTo>
                <a:lnTo>
                  <a:pt x="232410" y="531025"/>
                </a:lnTo>
                <a:lnTo>
                  <a:pt x="233680" y="528955"/>
                </a:lnTo>
                <a:lnTo>
                  <a:pt x="251460" y="512724"/>
                </a:lnTo>
                <a:lnTo>
                  <a:pt x="266700" y="502069"/>
                </a:lnTo>
                <a:lnTo>
                  <a:pt x="278130" y="496062"/>
                </a:lnTo>
                <a:lnTo>
                  <a:pt x="365760" y="643890"/>
                </a:lnTo>
                <a:lnTo>
                  <a:pt x="368300" y="648462"/>
                </a:lnTo>
                <a:lnTo>
                  <a:pt x="370840" y="650748"/>
                </a:lnTo>
                <a:lnTo>
                  <a:pt x="374650" y="653034"/>
                </a:lnTo>
                <a:lnTo>
                  <a:pt x="374650" y="504050"/>
                </a:lnTo>
                <a:lnTo>
                  <a:pt x="341630" y="499579"/>
                </a:lnTo>
                <a:lnTo>
                  <a:pt x="300990" y="481584"/>
                </a:lnTo>
                <a:lnTo>
                  <a:pt x="284480" y="471678"/>
                </a:lnTo>
                <a:lnTo>
                  <a:pt x="280670" y="471678"/>
                </a:lnTo>
                <a:lnTo>
                  <a:pt x="280670" y="470916"/>
                </a:lnTo>
                <a:lnTo>
                  <a:pt x="261620" y="470916"/>
                </a:lnTo>
                <a:lnTo>
                  <a:pt x="218440" y="474827"/>
                </a:lnTo>
                <a:lnTo>
                  <a:pt x="176530" y="486244"/>
                </a:lnTo>
                <a:lnTo>
                  <a:pt x="137160" y="504659"/>
                </a:lnTo>
                <a:lnTo>
                  <a:pt x="100330" y="529590"/>
                </a:lnTo>
                <a:lnTo>
                  <a:pt x="67310" y="561517"/>
                </a:lnTo>
                <a:lnTo>
                  <a:pt x="40640" y="598106"/>
                </a:lnTo>
                <a:lnTo>
                  <a:pt x="20320" y="638556"/>
                </a:lnTo>
                <a:lnTo>
                  <a:pt x="6350" y="682040"/>
                </a:lnTo>
                <a:lnTo>
                  <a:pt x="0" y="727773"/>
                </a:lnTo>
                <a:lnTo>
                  <a:pt x="0" y="774954"/>
                </a:lnTo>
                <a:lnTo>
                  <a:pt x="21590" y="1037056"/>
                </a:lnTo>
                <a:lnTo>
                  <a:pt x="38100" y="1237488"/>
                </a:lnTo>
                <a:lnTo>
                  <a:pt x="41910" y="1251204"/>
                </a:lnTo>
                <a:lnTo>
                  <a:pt x="49530" y="1262062"/>
                </a:lnTo>
                <a:lnTo>
                  <a:pt x="60960" y="1269199"/>
                </a:lnTo>
                <a:lnTo>
                  <a:pt x="73660" y="1271778"/>
                </a:lnTo>
                <a:lnTo>
                  <a:pt x="133350" y="1271778"/>
                </a:lnTo>
                <a:lnTo>
                  <a:pt x="147320" y="1271778"/>
                </a:lnTo>
                <a:lnTo>
                  <a:pt x="374650" y="1271778"/>
                </a:lnTo>
                <a:lnTo>
                  <a:pt x="396240" y="1271778"/>
                </a:lnTo>
                <a:lnTo>
                  <a:pt x="613410" y="1271778"/>
                </a:lnTo>
                <a:lnTo>
                  <a:pt x="621030" y="1270952"/>
                </a:lnTo>
                <a:lnTo>
                  <a:pt x="627380" y="1268628"/>
                </a:lnTo>
                <a:lnTo>
                  <a:pt x="633730" y="1265021"/>
                </a:lnTo>
                <a:lnTo>
                  <a:pt x="640080" y="1260348"/>
                </a:lnTo>
                <a:lnTo>
                  <a:pt x="641350" y="1258303"/>
                </a:lnTo>
                <a:lnTo>
                  <a:pt x="643890" y="1254239"/>
                </a:lnTo>
                <a:lnTo>
                  <a:pt x="646430" y="1247482"/>
                </a:lnTo>
                <a:lnTo>
                  <a:pt x="648970" y="1240307"/>
                </a:lnTo>
                <a:lnTo>
                  <a:pt x="648970" y="1232916"/>
                </a:lnTo>
                <a:lnTo>
                  <a:pt x="642620" y="1084326"/>
                </a:lnTo>
                <a:lnTo>
                  <a:pt x="641350" y="1033640"/>
                </a:lnTo>
                <a:lnTo>
                  <a:pt x="645160" y="984592"/>
                </a:lnTo>
                <a:lnTo>
                  <a:pt x="652780" y="937412"/>
                </a:lnTo>
                <a:lnTo>
                  <a:pt x="662940" y="892302"/>
                </a:lnTo>
                <a:lnTo>
                  <a:pt x="665480" y="888492"/>
                </a:lnTo>
                <a:lnTo>
                  <a:pt x="666750" y="880872"/>
                </a:lnTo>
                <a:lnTo>
                  <a:pt x="666750" y="880110"/>
                </a:lnTo>
                <a:lnTo>
                  <a:pt x="671830" y="857440"/>
                </a:lnTo>
                <a:lnTo>
                  <a:pt x="674370" y="833628"/>
                </a:lnTo>
                <a:lnTo>
                  <a:pt x="772160" y="912114"/>
                </a:lnTo>
                <a:lnTo>
                  <a:pt x="806450" y="931354"/>
                </a:lnTo>
                <a:lnTo>
                  <a:pt x="844550" y="938022"/>
                </a:lnTo>
                <a:lnTo>
                  <a:pt x="873760" y="934250"/>
                </a:lnTo>
                <a:lnTo>
                  <a:pt x="901700" y="923353"/>
                </a:lnTo>
                <a:lnTo>
                  <a:pt x="924560" y="905865"/>
                </a:lnTo>
                <a:lnTo>
                  <a:pt x="944880" y="882396"/>
                </a:lnTo>
                <a:lnTo>
                  <a:pt x="1076960" y="677125"/>
                </a:lnTo>
                <a:lnTo>
                  <a:pt x="1099820" y="641604"/>
                </a:lnTo>
                <a:lnTo>
                  <a:pt x="1191260" y="507415"/>
                </a:lnTo>
                <a:lnTo>
                  <a:pt x="1205230" y="486918"/>
                </a:lnTo>
                <a:lnTo>
                  <a:pt x="1211580" y="470535"/>
                </a:lnTo>
                <a:lnTo>
                  <a:pt x="1211580" y="453580"/>
                </a:lnTo>
                <a:close/>
              </a:path>
            </a:pathLst>
          </a:custGeom>
          <a:solidFill>
            <a:srgbClr val="2C778C"/>
          </a:solidFill>
        </p:spPr>
        <p:txBody>
          <a:bodyPr wrap="square" lIns="0" tIns="0" rIns="0" bIns="0" rtlCol="0"/>
          <a:lstStyle/>
          <a:p>
            <a:endParaRPr/>
          </a:p>
        </p:txBody>
      </p:sp>
      <p:pic>
        <p:nvPicPr>
          <p:cNvPr id="12" name="object 12"/>
          <p:cNvPicPr/>
          <p:nvPr/>
        </p:nvPicPr>
        <p:blipFill>
          <a:blip r:embed="rId4" cstate="print"/>
          <a:stretch>
            <a:fillRect/>
          </a:stretch>
        </p:blipFill>
        <p:spPr>
          <a:xfrm>
            <a:off x="4598311" y="2238755"/>
            <a:ext cx="1138985" cy="1667255"/>
          </a:xfrm>
          <a:prstGeom prst="rect">
            <a:avLst/>
          </a:prstGeom>
        </p:spPr>
      </p:pic>
      <p:sp>
        <p:nvSpPr>
          <p:cNvPr id="13" name="object 13"/>
          <p:cNvSpPr txBox="1">
            <a:spLocks noGrp="1"/>
          </p:cNvSpPr>
          <p:nvPr>
            <p:ph type="sldNum" sz="quarter" idx="7"/>
          </p:nvPr>
        </p:nvSpPr>
        <p:spPr>
          <a:prstGeom prst="rect">
            <a:avLst/>
          </a:prstGeom>
        </p:spPr>
        <p:txBody>
          <a:bodyPr vert="horz" wrap="square" lIns="0" tIns="22860" rIns="0" bIns="0" rtlCol="0">
            <a:spAutoFit/>
          </a:bodyPr>
          <a:lstStyle/>
          <a:p>
            <a:pPr marL="250190">
              <a:lnSpc>
                <a:spcPct val="100000"/>
              </a:lnSpc>
              <a:spcBef>
                <a:spcPts val="180"/>
              </a:spcBef>
            </a:pPr>
            <a:fld id="{81D60167-4931-47E6-BA6A-407CBD079E47}" type="slidenum">
              <a:rPr dirty="0"/>
              <a:t>4</a:t>
            </a:fld>
            <a:endParaRPr dirty="0"/>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1800701" y="5381114"/>
            <a:ext cx="6900184" cy="989748"/>
          </a:xfrm>
          <a:prstGeom prst="rect">
            <a:avLst/>
          </a:prstGeom>
        </p:spPr>
      </p:pic>
      <p:sp>
        <p:nvSpPr>
          <p:cNvPr id="5" name="object 5"/>
          <p:cNvSpPr txBox="1">
            <a:spLocks noGrp="1"/>
          </p:cNvSpPr>
          <p:nvPr>
            <p:ph type="title"/>
          </p:nvPr>
        </p:nvSpPr>
        <p:spPr>
          <a:xfrm>
            <a:off x="1406023" y="1013714"/>
            <a:ext cx="6037580" cy="50673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FFFFFF"/>
                </a:solidFill>
              </a:rPr>
              <a:t>認識標準防護措施後，我有個疑問</a:t>
            </a:r>
          </a:p>
        </p:txBody>
      </p:sp>
      <p:sp>
        <p:nvSpPr>
          <p:cNvPr id="6" name="object 6"/>
          <p:cNvSpPr/>
          <p:nvPr/>
        </p:nvSpPr>
        <p:spPr>
          <a:xfrm>
            <a:off x="707958" y="2234988"/>
            <a:ext cx="774065" cy="916940"/>
          </a:xfrm>
          <a:custGeom>
            <a:avLst/>
            <a:gdLst/>
            <a:ahLst/>
            <a:cxnLst/>
            <a:rect l="l" t="t" r="r" b="b"/>
            <a:pathLst>
              <a:path w="774065" h="916939">
                <a:moveTo>
                  <a:pt x="773798" y="471730"/>
                </a:moveTo>
                <a:lnTo>
                  <a:pt x="772427" y="427516"/>
                </a:lnTo>
                <a:lnTo>
                  <a:pt x="765704" y="382696"/>
                </a:lnTo>
                <a:lnTo>
                  <a:pt x="753701" y="337779"/>
                </a:lnTo>
                <a:lnTo>
                  <a:pt x="736492" y="293271"/>
                </a:lnTo>
                <a:lnTo>
                  <a:pt x="714149" y="249682"/>
                </a:lnTo>
                <a:lnTo>
                  <a:pt x="686745" y="207517"/>
                </a:lnTo>
                <a:lnTo>
                  <a:pt x="654352" y="167286"/>
                </a:lnTo>
                <a:lnTo>
                  <a:pt x="617044" y="129496"/>
                </a:lnTo>
                <a:lnTo>
                  <a:pt x="576306" y="95618"/>
                </a:lnTo>
                <a:lnTo>
                  <a:pt x="533559" y="66807"/>
                </a:lnTo>
                <a:lnTo>
                  <a:pt x="489311" y="43099"/>
                </a:lnTo>
                <a:lnTo>
                  <a:pt x="444071" y="24528"/>
                </a:lnTo>
                <a:lnTo>
                  <a:pt x="398347" y="11132"/>
                </a:lnTo>
                <a:lnTo>
                  <a:pt x="352645" y="2943"/>
                </a:lnTo>
                <a:lnTo>
                  <a:pt x="307473" y="0"/>
                </a:lnTo>
                <a:lnTo>
                  <a:pt x="263340" y="2335"/>
                </a:lnTo>
                <a:lnTo>
                  <a:pt x="220754" y="9986"/>
                </a:lnTo>
                <a:lnTo>
                  <a:pt x="180221" y="22986"/>
                </a:lnTo>
                <a:lnTo>
                  <a:pt x="142250" y="41373"/>
                </a:lnTo>
                <a:lnTo>
                  <a:pt x="107349" y="65181"/>
                </a:lnTo>
                <a:lnTo>
                  <a:pt x="76024" y="94444"/>
                </a:lnTo>
                <a:lnTo>
                  <a:pt x="49540" y="128164"/>
                </a:lnTo>
                <a:lnTo>
                  <a:pt x="28771" y="164980"/>
                </a:lnTo>
                <a:lnTo>
                  <a:pt x="13641" y="204391"/>
                </a:lnTo>
                <a:lnTo>
                  <a:pt x="4075" y="245896"/>
                </a:lnTo>
                <a:lnTo>
                  <a:pt x="0" y="288992"/>
                </a:lnTo>
                <a:lnTo>
                  <a:pt x="1339" y="333179"/>
                </a:lnTo>
                <a:lnTo>
                  <a:pt x="8018" y="377955"/>
                </a:lnTo>
                <a:lnTo>
                  <a:pt x="19962" y="422818"/>
                </a:lnTo>
                <a:lnTo>
                  <a:pt x="37096" y="467267"/>
                </a:lnTo>
                <a:lnTo>
                  <a:pt x="59345" y="510801"/>
                </a:lnTo>
                <a:lnTo>
                  <a:pt x="86634" y="552917"/>
                </a:lnTo>
                <a:lnTo>
                  <a:pt x="118889" y="593115"/>
                </a:lnTo>
                <a:lnTo>
                  <a:pt x="156034" y="630892"/>
                </a:lnTo>
                <a:lnTo>
                  <a:pt x="467692" y="916642"/>
                </a:lnTo>
                <a:lnTo>
                  <a:pt x="697816" y="665944"/>
                </a:lnTo>
                <a:lnTo>
                  <a:pt x="724300" y="632375"/>
                </a:lnTo>
                <a:lnTo>
                  <a:pt x="745067" y="595661"/>
                </a:lnTo>
                <a:lnTo>
                  <a:pt x="760191" y="556310"/>
                </a:lnTo>
                <a:lnTo>
                  <a:pt x="769743" y="514831"/>
                </a:lnTo>
                <a:lnTo>
                  <a:pt x="773798" y="471730"/>
                </a:lnTo>
                <a:close/>
              </a:path>
            </a:pathLst>
          </a:custGeom>
          <a:solidFill>
            <a:srgbClr val="7F7F7F"/>
          </a:solidFill>
        </p:spPr>
        <p:txBody>
          <a:bodyPr wrap="square" lIns="0" tIns="0" rIns="0" bIns="0" rtlCol="0"/>
          <a:lstStyle/>
          <a:p>
            <a:endParaRPr/>
          </a:p>
        </p:txBody>
      </p:sp>
      <p:sp>
        <p:nvSpPr>
          <p:cNvPr id="7" name="object 7"/>
          <p:cNvSpPr txBox="1"/>
          <p:nvPr/>
        </p:nvSpPr>
        <p:spPr>
          <a:xfrm>
            <a:off x="855859" y="2354834"/>
            <a:ext cx="352425" cy="506730"/>
          </a:xfrm>
          <a:prstGeom prst="rect">
            <a:avLst/>
          </a:prstGeom>
        </p:spPr>
        <p:txBody>
          <a:bodyPr vert="horz" wrap="square" lIns="0" tIns="13335" rIns="0" bIns="0" rtlCol="0">
            <a:spAutoFit/>
          </a:bodyPr>
          <a:lstStyle/>
          <a:p>
            <a:pPr marL="12700">
              <a:lnSpc>
                <a:spcPct val="100000"/>
              </a:lnSpc>
              <a:spcBef>
                <a:spcPts val="105"/>
              </a:spcBef>
            </a:pPr>
            <a:r>
              <a:rPr sz="3150" b="1" dirty="0">
                <a:solidFill>
                  <a:srgbClr val="FFFFFF"/>
                </a:solidFill>
                <a:latin typeface="Microsoft JhengHei"/>
                <a:cs typeface="Microsoft JhengHei"/>
              </a:rPr>
              <a:t>Q</a:t>
            </a:r>
            <a:endParaRPr sz="3150">
              <a:latin typeface="Microsoft JhengHei"/>
              <a:cs typeface="Microsoft JhengHei"/>
            </a:endParaRPr>
          </a:p>
        </p:txBody>
      </p:sp>
      <p:sp>
        <p:nvSpPr>
          <p:cNvPr id="8" name="object 8"/>
          <p:cNvSpPr txBox="1"/>
          <p:nvPr/>
        </p:nvSpPr>
        <p:spPr>
          <a:xfrm>
            <a:off x="1596523" y="2334259"/>
            <a:ext cx="8801735" cy="4006850"/>
          </a:xfrm>
          <a:prstGeom prst="rect">
            <a:avLst/>
          </a:prstGeom>
        </p:spPr>
        <p:txBody>
          <a:bodyPr vert="horz" wrap="square" lIns="0" tIns="13335" rIns="0" bIns="0" rtlCol="0">
            <a:spAutoFit/>
          </a:bodyPr>
          <a:lstStyle/>
          <a:p>
            <a:pPr marL="71120" marR="5080">
              <a:lnSpc>
                <a:spcPct val="100000"/>
              </a:lnSpc>
              <a:spcBef>
                <a:spcPts val="105"/>
              </a:spcBef>
            </a:pPr>
            <a:r>
              <a:rPr sz="2450" b="1" spc="75" dirty="0">
                <a:solidFill>
                  <a:srgbClr val="585858"/>
                </a:solidFill>
                <a:latin typeface="Microsoft JhengHei"/>
                <a:cs typeface="Microsoft JhengHei"/>
              </a:rPr>
              <a:t>如遇到愛滋、急性病毒性</a:t>
            </a:r>
            <a:r>
              <a:rPr sz="2450" b="1" spc="70" dirty="0">
                <a:solidFill>
                  <a:srgbClr val="585858"/>
                </a:solidFill>
                <a:latin typeface="Microsoft JhengHei"/>
                <a:cs typeface="Microsoft JhengHei"/>
              </a:rPr>
              <a:t>C型肝炎等⾎/體液傳染病的病患時，</a:t>
            </a:r>
            <a:r>
              <a:rPr sz="2450" b="1" dirty="0">
                <a:solidFill>
                  <a:srgbClr val="585858"/>
                </a:solidFill>
                <a:latin typeface="Microsoft JhengHei"/>
                <a:cs typeface="Microsoft JhengHei"/>
              </a:rPr>
              <a:t>我是否要戴2</a:t>
            </a:r>
            <a:r>
              <a:rPr sz="2450" b="1" spc="-5" dirty="0">
                <a:solidFill>
                  <a:srgbClr val="585858"/>
                </a:solidFill>
                <a:latin typeface="Microsoft JhengHei"/>
                <a:cs typeface="Microsoft JhengHei"/>
              </a:rPr>
              <a:t>層手套，並穿防護衣，比較安全啊?</a:t>
            </a:r>
            <a:endParaRPr sz="2450">
              <a:latin typeface="Microsoft JhengHei"/>
              <a:cs typeface="Microsoft JhengHei"/>
            </a:endParaRPr>
          </a:p>
          <a:p>
            <a:pPr marL="12700">
              <a:lnSpc>
                <a:spcPct val="100000"/>
              </a:lnSpc>
              <a:spcBef>
                <a:spcPts val="2470"/>
              </a:spcBef>
            </a:pPr>
            <a:r>
              <a:rPr sz="2800" b="1" dirty="0">
                <a:solidFill>
                  <a:srgbClr val="0070C0"/>
                </a:solidFill>
                <a:latin typeface="Microsoft JhengHei"/>
                <a:cs typeface="Microsoft JhengHei"/>
              </a:rPr>
              <a:t>不需要唷</a:t>
            </a:r>
            <a:r>
              <a:rPr sz="2800" b="1" spc="-50" dirty="0">
                <a:latin typeface="Microsoft JhengHei"/>
                <a:cs typeface="Microsoft JhengHei"/>
              </a:rPr>
              <a:t>。</a:t>
            </a:r>
            <a:endParaRPr sz="2800">
              <a:latin typeface="Microsoft JhengHei"/>
              <a:cs typeface="Microsoft JhengHei"/>
            </a:endParaRPr>
          </a:p>
          <a:p>
            <a:pPr marL="413384" marR="212090" indent="-401320">
              <a:lnSpc>
                <a:spcPct val="101600"/>
              </a:lnSpc>
              <a:spcBef>
                <a:spcPts val="1065"/>
              </a:spcBef>
              <a:buAutoNum type="arabicPeriod"/>
              <a:tabLst>
                <a:tab pos="413384" algn="l"/>
                <a:tab pos="414020" algn="l"/>
              </a:tabLst>
            </a:pPr>
            <a:r>
              <a:rPr sz="1900" b="1" dirty="0">
                <a:solidFill>
                  <a:srgbClr val="585858"/>
                </a:solidFill>
                <a:latin typeface="Microsoft JhengHei"/>
                <a:cs typeface="Microsoft JhengHei"/>
              </a:rPr>
              <a:t>基於標準防護原則，</a:t>
            </a:r>
            <a:r>
              <a:rPr sz="1900" b="1" dirty="0">
                <a:solidFill>
                  <a:srgbClr val="0070C0"/>
                </a:solidFill>
                <a:latin typeface="Microsoft JhengHei"/>
                <a:cs typeface="Microsoft JhengHei"/>
              </a:rPr>
              <a:t>必須將所有病患都視為可能具有⾎體液傳染病的對象</a:t>
            </a:r>
            <a:r>
              <a:rPr sz="1900" b="1" spc="-50" dirty="0">
                <a:solidFill>
                  <a:srgbClr val="0070C0"/>
                </a:solidFill>
                <a:latin typeface="Microsoft JhengHei"/>
                <a:cs typeface="Microsoft JhengHei"/>
              </a:rPr>
              <a:t>，</a:t>
            </a:r>
            <a:r>
              <a:rPr sz="1900" b="1" dirty="0">
                <a:solidFill>
                  <a:srgbClr val="0070C0"/>
                </a:solidFill>
                <a:latin typeface="Microsoft JhengHei"/>
                <a:cs typeface="Microsoft JhengHei"/>
              </a:rPr>
              <a:t>而非遇到特定傳染病才採取保護措施</a:t>
            </a:r>
            <a:r>
              <a:rPr sz="1900" b="1" dirty="0">
                <a:solidFill>
                  <a:srgbClr val="585858"/>
                </a:solidFill>
                <a:latin typeface="Microsoft JhengHei"/>
                <a:cs typeface="Microsoft JhengHei"/>
              </a:rPr>
              <a:t>，這樣才能有效保護自己免於感染</a:t>
            </a:r>
            <a:r>
              <a:rPr sz="1900" b="1" spc="-50" dirty="0">
                <a:latin typeface="Microsoft JhengHei"/>
                <a:cs typeface="Microsoft JhengHei"/>
              </a:rPr>
              <a:t>。</a:t>
            </a:r>
            <a:endParaRPr sz="1900">
              <a:latin typeface="Microsoft JhengHei"/>
              <a:cs typeface="Microsoft JhengHei"/>
            </a:endParaRPr>
          </a:p>
          <a:p>
            <a:pPr marL="413384" marR="210820" indent="-401320">
              <a:lnSpc>
                <a:spcPct val="101600"/>
              </a:lnSpc>
              <a:spcBef>
                <a:spcPts val="1050"/>
              </a:spcBef>
              <a:buAutoNum type="arabicPeriod"/>
              <a:tabLst>
                <a:tab pos="413384" algn="l"/>
                <a:tab pos="414020" algn="l"/>
              </a:tabLst>
            </a:pPr>
            <a:r>
              <a:rPr sz="1900" b="1" spc="40" dirty="0">
                <a:solidFill>
                  <a:srgbClr val="585858"/>
                </a:solidFill>
                <a:latin typeface="Microsoft JhengHei"/>
                <a:cs typeface="Microsoft JhengHei"/>
              </a:rPr>
              <a:t>目前仍有</a:t>
            </a:r>
            <a:r>
              <a:rPr sz="1900" b="1" spc="15" dirty="0">
                <a:solidFill>
                  <a:srgbClr val="585858"/>
                </a:solidFill>
                <a:latin typeface="Microsoft JhengHei"/>
                <a:cs typeface="Microsoft JhengHei"/>
              </a:rPr>
              <a:t>10%</a:t>
            </a:r>
            <a:r>
              <a:rPr sz="1900" b="1" spc="40" dirty="0">
                <a:solidFill>
                  <a:srgbClr val="585858"/>
                </a:solidFill>
                <a:latin typeface="Microsoft JhengHei"/>
                <a:cs typeface="Microsoft JhengHei"/>
              </a:rPr>
              <a:t>潛在</a:t>
            </a:r>
            <a:r>
              <a:rPr sz="1900" b="1" spc="10" dirty="0">
                <a:solidFill>
                  <a:srgbClr val="585858"/>
                </a:solidFill>
                <a:latin typeface="Microsoft JhengHei"/>
                <a:cs typeface="Microsoft JhengHei"/>
              </a:rPr>
              <a:t>HIV</a:t>
            </a:r>
            <a:r>
              <a:rPr sz="1900" b="1" spc="40" dirty="0">
                <a:solidFill>
                  <a:srgbClr val="585858"/>
                </a:solidFill>
                <a:latin typeface="Microsoft JhengHei"/>
                <a:cs typeface="Microsoft JhengHei"/>
              </a:rPr>
              <a:t>感染者未知自己的感染狀態，爰建請</a:t>
            </a:r>
            <a:r>
              <a:rPr sz="1900" b="1" spc="40" dirty="0">
                <a:solidFill>
                  <a:srgbClr val="0070C0"/>
                </a:solidFill>
                <a:latin typeface="Microsoft JhengHei"/>
                <a:cs typeface="Microsoft JhengHei"/>
              </a:rPr>
              <a:t>於執行職務且可</a:t>
            </a:r>
            <a:r>
              <a:rPr sz="1900" b="1" spc="10" dirty="0">
                <a:solidFill>
                  <a:srgbClr val="0070C0"/>
                </a:solidFill>
                <a:latin typeface="Microsoft JhengHei"/>
                <a:cs typeface="Microsoft JhengHei"/>
              </a:rPr>
              <a:t>能接觸到病患的⾎液或體液時，均落實標準防護原則</a:t>
            </a:r>
            <a:r>
              <a:rPr sz="1900" b="1" spc="15" dirty="0">
                <a:solidFill>
                  <a:srgbClr val="585858"/>
                </a:solidFill>
                <a:latin typeface="Microsoft JhengHei"/>
                <a:cs typeface="Microsoft JhengHei"/>
              </a:rPr>
              <a:t>。</a:t>
            </a:r>
            <a:endParaRPr sz="1900">
              <a:latin typeface="Microsoft JhengHei"/>
              <a:cs typeface="Microsoft JhengHei"/>
            </a:endParaRPr>
          </a:p>
          <a:p>
            <a:pPr marL="427990" marR="1820545">
              <a:lnSpc>
                <a:spcPct val="131200"/>
              </a:lnSpc>
              <a:spcBef>
                <a:spcPts val="535"/>
              </a:spcBef>
            </a:pPr>
            <a:r>
              <a:rPr sz="2450" b="1" dirty="0">
                <a:solidFill>
                  <a:srgbClr val="2C778D"/>
                </a:solidFill>
                <a:latin typeface="Microsoft JhengHei"/>
                <a:cs typeface="Microsoft JhengHei"/>
              </a:rPr>
              <a:t>執行職務有暴露風險時，請落實</a:t>
            </a:r>
            <a:r>
              <a:rPr sz="2450" b="1" u="heavy" dirty="0">
                <a:solidFill>
                  <a:srgbClr val="2C778D"/>
                </a:solidFill>
                <a:uFill>
                  <a:solidFill>
                    <a:srgbClr val="2C778C"/>
                  </a:solidFill>
                </a:uFill>
                <a:latin typeface="Microsoft JhengHei"/>
                <a:cs typeface="Microsoft JhengHei"/>
              </a:rPr>
              <a:t>標準防護措施</a:t>
            </a:r>
            <a:r>
              <a:rPr sz="2450" b="1" spc="-50" dirty="0">
                <a:solidFill>
                  <a:srgbClr val="2C778D"/>
                </a:solidFill>
                <a:latin typeface="Microsoft JhengHei"/>
                <a:cs typeface="Microsoft JhengHei"/>
              </a:rPr>
              <a:t>，</a:t>
            </a:r>
            <a:r>
              <a:rPr sz="2450" b="1" spc="-5" dirty="0">
                <a:solidFill>
                  <a:srgbClr val="2C778D"/>
                </a:solidFill>
                <a:latin typeface="Microsoft JhengHei"/>
                <a:cs typeface="Microsoft JhengHei"/>
              </a:rPr>
              <a:t>以確實保護自己，免於感染的風險</a:t>
            </a:r>
            <a:endParaRPr sz="2450">
              <a:latin typeface="Microsoft JhengHei"/>
              <a:cs typeface="Microsoft JhengHei"/>
            </a:endParaRPr>
          </a:p>
        </p:txBody>
      </p:sp>
      <p:sp>
        <p:nvSpPr>
          <p:cNvPr id="9" name="object 9"/>
          <p:cNvSpPr/>
          <p:nvPr/>
        </p:nvSpPr>
        <p:spPr>
          <a:xfrm>
            <a:off x="617145" y="3518608"/>
            <a:ext cx="793750" cy="936625"/>
          </a:xfrm>
          <a:custGeom>
            <a:avLst/>
            <a:gdLst/>
            <a:ahLst/>
            <a:cxnLst/>
            <a:rect l="l" t="t" r="r" b="b"/>
            <a:pathLst>
              <a:path w="793750" h="936625">
                <a:moveTo>
                  <a:pt x="793495" y="489275"/>
                </a:moveTo>
                <a:lnTo>
                  <a:pt x="791245" y="444295"/>
                </a:lnTo>
                <a:lnTo>
                  <a:pt x="783512" y="398596"/>
                </a:lnTo>
                <a:lnTo>
                  <a:pt x="770387" y="352696"/>
                </a:lnTo>
                <a:lnTo>
                  <a:pt x="751961" y="307110"/>
                </a:lnTo>
                <a:lnTo>
                  <a:pt x="728327" y="262354"/>
                </a:lnTo>
                <a:lnTo>
                  <a:pt x="699575" y="218945"/>
                </a:lnTo>
                <a:lnTo>
                  <a:pt x="665797" y="177398"/>
                </a:lnTo>
                <a:lnTo>
                  <a:pt x="627086" y="138229"/>
                </a:lnTo>
                <a:lnTo>
                  <a:pt x="584793" y="102810"/>
                </a:lnTo>
                <a:lnTo>
                  <a:pt x="540557" y="72546"/>
                </a:lnTo>
                <a:lnTo>
                  <a:pt x="494895" y="47477"/>
                </a:lnTo>
                <a:lnTo>
                  <a:pt x="448326" y="27647"/>
                </a:lnTo>
                <a:lnTo>
                  <a:pt x="401368" y="13096"/>
                </a:lnTo>
                <a:lnTo>
                  <a:pt x="354539" y="3866"/>
                </a:lnTo>
                <a:lnTo>
                  <a:pt x="308357" y="0"/>
                </a:lnTo>
                <a:lnTo>
                  <a:pt x="263340" y="1537"/>
                </a:lnTo>
                <a:lnTo>
                  <a:pt x="220007" y="8521"/>
                </a:lnTo>
                <a:lnTo>
                  <a:pt x="178876" y="20992"/>
                </a:lnTo>
                <a:lnTo>
                  <a:pt x="140465" y="38992"/>
                </a:lnTo>
                <a:lnTo>
                  <a:pt x="105291" y="62564"/>
                </a:lnTo>
                <a:lnTo>
                  <a:pt x="73874" y="91747"/>
                </a:lnTo>
                <a:lnTo>
                  <a:pt x="47483" y="125547"/>
                </a:lnTo>
                <a:lnTo>
                  <a:pt x="26985" y="162599"/>
                </a:lnTo>
                <a:lnTo>
                  <a:pt x="12296" y="202396"/>
                </a:lnTo>
                <a:lnTo>
                  <a:pt x="3329" y="244431"/>
                </a:lnTo>
                <a:lnTo>
                  <a:pt x="0" y="288194"/>
                </a:lnTo>
                <a:lnTo>
                  <a:pt x="2222" y="333179"/>
                </a:lnTo>
                <a:lnTo>
                  <a:pt x="9912" y="378878"/>
                </a:lnTo>
                <a:lnTo>
                  <a:pt x="22983" y="424783"/>
                </a:lnTo>
                <a:lnTo>
                  <a:pt x="41351" y="470386"/>
                </a:lnTo>
                <a:lnTo>
                  <a:pt x="64929" y="515179"/>
                </a:lnTo>
                <a:lnTo>
                  <a:pt x="93633" y="558656"/>
                </a:lnTo>
                <a:lnTo>
                  <a:pt x="127377" y="600307"/>
                </a:lnTo>
                <a:lnTo>
                  <a:pt x="166076" y="639625"/>
                </a:lnTo>
                <a:lnTo>
                  <a:pt x="489164" y="936043"/>
                </a:lnTo>
                <a:lnTo>
                  <a:pt x="588055" y="828895"/>
                </a:lnTo>
                <a:lnTo>
                  <a:pt x="719288" y="685345"/>
                </a:lnTo>
                <a:lnTo>
                  <a:pt x="745829" y="651696"/>
                </a:lnTo>
                <a:lnTo>
                  <a:pt x="766429" y="614748"/>
                </a:lnTo>
                <a:lnTo>
                  <a:pt x="781179" y="575018"/>
                </a:lnTo>
                <a:lnTo>
                  <a:pt x="790170" y="533022"/>
                </a:lnTo>
                <a:lnTo>
                  <a:pt x="793495" y="489275"/>
                </a:lnTo>
                <a:close/>
              </a:path>
            </a:pathLst>
          </a:custGeom>
          <a:solidFill>
            <a:srgbClr val="7F7F7F"/>
          </a:solidFill>
        </p:spPr>
        <p:txBody>
          <a:bodyPr wrap="square" lIns="0" tIns="0" rIns="0" bIns="0" rtlCol="0"/>
          <a:lstStyle/>
          <a:p>
            <a:endParaRPr/>
          </a:p>
        </p:txBody>
      </p:sp>
      <p:sp>
        <p:nvSpPr>
          <p:cNvPr id="10" name="object 10"/>
          <p:cNvSpPr txBox="1"/>
          <p:nvPr/>
        </p:nvSpPr>
        <p:spPr>
          <a:xfrm>
            <a:off x="847477" y="3638803"/>
            <a:ext cx="313690" cy="506730"/>
          </a:xfrm>
          <a:prstGeom prst="rect">
            <a:avLst/>
          </a:prstGeom>
        </p:spPr>
        <p:txBody>
          <a:bodyPr vert="horz" wrap="square" lIns="0" tIns="13335" rIns="0" bIns="0" rtlCol="0">
            <a:spAutoFit/>
          </a:bodyPr>
          <a:lstStyle/>
          <a:p>
            <a:pPr marL="12700">
              <a:lnSpc>
                <a:spcPct val="100000"/>
              </a:lnSpc>
              <a:spcBef>
                <a:spcPts val="105"/>
              </a:spcBef>
            </a:pPr>
            <a:r>
              <a:rPr sz="3150" b="1" dirty="0">
                <a:solidFill>
                  <a:srgbClr val="FFFFFF"/>
                </a:solidFill>
                <a:latin typeface="Microsoft JhengHei"/>
                <a:cs typeface="Microsoft JhengHei"/>
              </a:rPr>
              <a:t>A</a:t>
            </a:r>
            <a:endParaRPr sz="3150">
              <a:latin typeface="Microsoft JhengHei"/>
              <a:cs typeface="Microsoft JhengHei"/>
            </a:endParaRPr>
          </a:p>
        </p:txBody>
      </p:sp>
      <p:grpSp>
        <p:nvGrpSpPr>
          <p:cNvPr id="11" name="object 11"/>
          <p:cNvGrpSpPr/>
          <p:nvPr/>
        </p:nvGrpSpPr>
        <p:grpSpPr>
          <a:xfrm>
            <a:off x="519569" y="879347"/>
            <a:ext cx="9957435" cy="2338070"/>
            <a:chOff x="519569" y="879347"/>
            <a:chExt cx="9957435" cy="2338070"/>
          </a:xfrm>
        </p:grpSpPr>
        <p:sp>
          <p:nvSpPr>
            <p:cNvPr id="12" name="object 12"/>
            <p:cNvSpPr/>
            <p:nvPr/>
          </p:nvSpPr>
          <p:spPr>
            <a:xfrm>
              <a:off x="519569" y="2100072"/>
              <a:ext cx="9957435" cy="1117600"/>
            </a:xfrm>
            <a:custGeom>
              <a:avLst/>
              <a:gdLst/>
              <a:ahLst/>
              <a:cxnLst/>
              <a:rect l="l" t="t" r="r" b="b"/>
              <a:pathLst>
                <a:path w="9957435" h="1117600">
                  <a:moveTo>
                    <a:pt x="9957054" y="927354"/>
                  </a:moveTo>
                  <a:lnTo>
                    <a:pt x="9957054" y="189738"/>
                  </a:lnTo>
                  <a:lnTo>
                    <a:pt x="9955530" y="170688"/>
                  </a:lnTo>
                  <a:lnTo>
                    <a:pt x="9946031" y="126357"/>
                  </a:lnTo>
                  <a:lnTo>
                    <a:pt x="9926183" y="86458"/>
                  </a:lnTo>
                  <a:lnTo>
                    <a:pt x="9897665" y="52497"/>
                  </a:lnTo>
                  <a:lnTo>
                    <a:pt x="9862100" y="25908"/>
                  </a:lnTo>
                  <a:lnTo>
                    <a:pt x="9821148" y="8172"/>
                  </a:lnTo>
                  <a:lnTo>
                    <a:pt x="9776460" y="762"/>
                  </a:lnTo>
                  <a:lnTo>
                    <a:pt x="9767316" y="0"/>
                  </a:lnTo>
                  <a:lnTo>
                    <a:pt x="189737" y="0"/>
                  </a:lnTo>
                  <a:lnTo>
                    <a:pt x="144401" y="5767"/>
                  </a:lnTo>
                  <a:lnTo>
                    <a:pt x="102717" y="21612"/>
                  </a:lnTo>
                  <a:lnTo>
                    <a:pt x="66174" y="46324"/>
                  </a:lnTo>
                  <a:lnTo>
                    <a:pt x="36262" y="78692"/>
                  </a:lnTo>
                  <a:lnTo>
                    <a:pt x="14470" y="117502"/>
                  </a:lnTo>
                  <a:lnTo>
                    <a:pt x="2285" y="161544"/>
                  </a:lnTo>
                  <a:lnTo>
                    <a:pt x="0" y="180594"/>
                  </a:lnTo>
                  <a:lnTo>
                    <a:pt x="0" y="936498"/>
                  </a:lnTo>
                  <a:lnTo>
                    <a:pt x="762" y="946404"/>
                  </a:lnTo>
                  <a:lnTo>
                    <a:pt x="2286" y="955548"/>
                  </a:lnTo>
                  <a:lnTo>
                    <a:pt x="3810" y="965454"/>
                  </a:lnTo>
                  <a:lnTo>
                    <a:pt x="11430" y="991501"/>
                  </a:lnTo>
                  <a:lnTo>
                    <a:pt x="11430" y="181356"/>
                  </a:lnTo>
                  <a:lnTo>
                    <a:pt x="12191" y="171450"/>
                  </a:lnTo>
                  <a:lnTo>
                    <a:pt x="12191" y="172212"/>
                  </a:lnTo>
                  <a:lnTo>
                    <a:pt x="12953" y="163068"/>
                  </a:lnTo>
                  <a:lnTo>
                    <a:pt x="14477" y="156972"/>
                  </a:lnTo>
                  <a:lnTo>
                    <a:pt x="14477" y="153924"/>
                  </a:lnTo>
                  <a:lnTo>
                    <a:pt x="16763" y="145542"/>
                  </a:lnTo>
                  <a:lnTo>
                    <a:pt x="30797" y="108894"/>
                  </a:lnTo>
                  <a:lnTo>
                    <a:pt x="41909" y="89916"/>
                  </a:lnTo>
                  <a:lnTo>
                    <a:pt x="41909" y="90678"/>
                  </a:lnTo>
                  <a:lnTo>
                    <a:pt x="46481" y="83058"/>
                  </a:lnTo>
                  <a:lnTo>
                    <a:pt x="51815" y="76200"/>
                  </a:lnTo>
                  <a:lnTo>
                    <a:pt x="51815" y="76962"/>
                  </a:lnTo>
                  <a:lnTo>
                    <a:pt x="57911" y="70104"/>
                  </a:lnTo>
                  <a:lnTo>
                    <a:pt x="63245" y="64770"/>
                  </a:lnTo>
                  <a:lnTo>
                    <a:pt x="63245" y="64008"/>
                  </a:lnTo>
                  <a:lnTo>
                    <a:pt x="69341" y="58589"/>
                  </a:lnTo>
                  <a:lnTo>
                    <a:pt x="69341" y="57912"/>
                  </a:lnTo>
                  <a:lnTo>
                    <a:pt x="76199" y="51816"/>
                  </a:lnTo>
                  <a:lnTo>
                    <a:pt x="76199" y="52578"/>
                  </a:lnTo>
                  <a:lnTo>
                    <a:pt x="89915" y="41910"/>
                  </a:lnTo>
                  <a:lnTo>
                    <a:pt x="96773" y="37795"/>
                  </a:lnTo>
                  <a:lnTo>
                    <a:pt x="96773" y="37338"/>
                  </a:lnTo>
                  <a:lnTo>
                    <a:pt x="104394" y="33181"/>
                  </a:lnTo>
                  <a:lnTo>
                    <a:pt x="104394" y="32766"/>
                  </a:lnTo>
                  <a:lnTo>
                    <a:pt x="112014" y="29302"/>
                  </a:lnTo>
                  <a:lnTo>
                    <a:pt x="112014" y="28956"/>
                  </a:lnTo>
                  <a:lnTo>
                    <a:pt x="120396" y="25146"/>
                  </a:lnTo>
                  <a:lnTo>
                    <a:pt x="120396" y="25908"/>
                  </a:lnTo>
                  <a:lnTo>
                    <a:pt x="128016" y="22444"/>
                  </a:lnTo>
                  <a:lnTo>
                    <a:pt x="128016" y="22098"/>
                  </a:lnTo>
                  <a:lnTo>
                    <a:pt x="136398" y="20002"/>
                  </a:lnTo>
                  <a:lnTo>
                    <a:pt x="136398" y="19812"/>
                  </a:lnTo>
                  <a:lnTo>
                    <a:pt x="145542" y="16764"/>
                  </a:lnTo>
                  <a:lnTo>
                    <a:pt x="145542" y="17335"/>
                  </a:lnTo>
                  <a:lnTo>
                    <a:pt x="153924" y="15240"/>
                  </a:lnTo>
                  <a:lnTo>
                    <a:pt x="162306" y="13843"/>
                  </a:lnTo>
                  <a:lnTo>
                    <a:pt x="171450" y="12192"/>
                  </a:lnTo>
                  <a:lnTo>
                    <a:pt x="180594" y="11430"/>
                  </a:lnTo>
                  <a:lnTo>
                    <a:pt x="9776460" y="11430"/>
                  </a:lnTo>
                  <a:lnTo>
                    <a:pt x="9785604" y="12192"/>
                  </a:lnTo>
                  <a:lnTo>
                    <a:pt x="9794748" y="13716"/>
                  </a:lnTo>
                  <a:lnTo>
                    <a:pt x="9794748" y="13843"/>
                  </a:lnTo>
                  <a:lnTo>
                    <a:pt x="9803130" y="15240"/>
                  </a:lnTo>
                  <a:lnTo>
                    <a:pt x="9811512" y="17526"/>
                  </a:lnTo>
                  <a:lnTo>
                    <a:pt x="9811512" y="16764"/>
                  </a:lnTo>
                  <a:lnTo>
                    <a:pt x="9820656" y="19812"/>
                  </a:lnTo>
                  <a:lnTo>
                    <a:pt x="9820656" y="20019"/>
                  </a:lnTo>
                  <a:lnTo>
                    <a:pt x="9828276" y="22098"/>
                  </a:lnTo>
                  <a:lnTo>
                    <a:pt x="9836658" y="25908"/>
                  </a:lnTo>
                  <a:lnTo>
                    <a:pt x="9836658" y="25146"/>
                  </a:lnTo>
                  <a:lnTo>
                    <a:pt x="9844278" y="28956"/>
                  </a:lnTo>
                  <a:lnTo>
                    <a:pt x="9852660" y="32766"/>
                  </a:lnTo>
                  <a:lnTo>
                    <a:pt x="9852660" y="33223"/>
                  </a:lnTo>
                  <a:lnTo>
                    <a:pt x="9867138" y="41910"/>
                  </a:lnTo>
                  <a:lnTo>
                    <a:pt x="9880854" y="52578"/>
                  </a:lnTo>
                  <a:lnTo>
                    <a:pt x="9880854" y="51816"/>
                  </a:lnTo>
                  <a:lnTo>
                    <a:pt x="9886950" y="57912"/>
                  </a:lnTo>
                  <a:lnTo>
                    <a:pt x="9893808" y="64008"/>
                  </a:lnTo>
                  <a:lnTo>
                    <a:pt x="9893808" y="64769"/>
                  </a:lnTo>
                  <a:lnTo>
                    <a:pt x="9899142" y="70104"/>
                  </a:lnTo>
                  <a:lnTo>
                    <a:pt x="9905238" y="76962"/>
                  </a:lnTo>
                  <a:lnTo>
                    <a:pt x="9910572" y="83058"/>
                  </a:lnTo>
                  <a:lnTo>
                    <a:pt x="9910572" y="84146"/>
                  </a:lnTo>
                  <a:lnTo>
                    <a:pt x="9915144" y="90678"/>
                  </a:lnTo>
                  <a:lnTo>
                    <a:pt x="9915144" y="89916"/>
                  </a:lnTo>
                  <a:lnTo>
                    <a:pt x="9919716" y="97536"/>
                  </a:lnTo>
                  <a:lnTo>
                    <a:pt x="9940220" y="145663"/>
                  </a:lnTo>
                  <a:lnTo>
                    <a:pt x="9944862" y="172212"/>
                  </a:lnTo>
                  <a:lnTo>
                    <a:pt x="9944862" y="171450"/>
                  </a:lnTo>
                  <a:lnTo>
                    <a:pt x="9945624" y="181356"/>
                  </a:lnTo>
                  <a:lnTo>
                    <a:pt x="9945624" y="989495"/>
                  </a:lnTo>
                  <a:lnTo>
                    <a:pt x="9949237" y="981149"/>
                  </a:lnTo>
                  <a:lnTo>
                    <a:pt x="9956292" y="936498"/>
                  </a:lnTo>
                  <a:lnTo>
                    <a:pt x="9957054" y="927354"/>
                  </a:lnTo>
                  <a:close/>
                </a:path>
                <a:path w="9957435" h="1117600">
                  <a:moveTo>
                    <a:pt x="64008" y="1068916"/>
                  </a:moveTo>
                  <a:lnTo>
                    <a:pt x="64008" y="1053846"/>
                  </a:lnTo>
                  <a:lnTo>
                    <a:pt x="63246" y="1053084"/>
                  </a:lnTo>
                  <a:lnTo>
                    <a:pt x="28698" y="1003892"/>
                  </a:lnTo>
                  <a:lnTo>
                    <a:pt x="12954" y="954024"/>
                  </a:lnTo>
                  <a:lnTo>
                    <a:pt x="12192" y="944880"/>
                  </a:lnTo>
                  <a:lnTo>
                    <a:pt x="12192" y="945642"/>
                  </a:lnTo>
                  <a:lnTo>
                    <a:pt x="11430" y="935736"/>
                  </a:lnTo>
                  <a:lnTo>
                    <a:pt x="11430" y="991501"/>
                  </a:lnTo>
                  <a:lnTo>
                    <a:pt x="12192" y="994068"/>
                  </a:lnTo>
                  <a:lnTo>
                    <a:pt x="25060" y="1021170"/>
                  </a:lnTo>
                  <a:lnTo>
                    <a:pt x="42000" y="1046001"/>
                  </a:lnTo>
                  <a:lnTo>
                    <a:pt x="62484" y="1067562"/>
                  </a:lnTo>
                  <a:lnTo>
                    <a:pt x="64008" y="1068916"/>
                  </a:lnTo>
                  <a:close/>
                </a:path>
                <a:path w="9957435" h="1117600">
                  <a:moveTo>
                    <a:pt x="15239" y="153924"/>
                  </a:moveTo>
                  <a:lnTo>
                    <a:pt x="14477" y="153924"/>
                  </a:lnTo>
                  <a:lnTo>
                    <a:pt x="14477" y="156972"/>
                  </a:lnTo>
                  <a:lnTo>
                    <a:pt x="15239" y="153924"/>
                  </a:lnTo>
                  <a:close/>
                </a:path>
                <a:path w="9957435" h="1117600">
                  <a:moveTo>
                    <a:pt x="64007" y="64008"/>
                  </a:moveTo>
                  <a:lnTo>
                    <a:pt x="63245" y="64008"/>
                  </a:lnTo>
                  <a:lnTo>
                    <a:pt x="63245" y="64770"/>
                  </a:lnTo>
                  <a:lnTo>
                    <a:pt x="64007" y="64008"/>
                  </a:lnTo>
                  <a:close/>
                </a:path>
                <a:path w="9957435" h="1117600">
                  <a:moveTo>
                    <a:pt x="63649" y="1053442"/>
                  </a:moveTo>
                  <a:lnTo>
                    <a:pt x="63246" y="1052988"/>
                  </a:lnTo>
                  <a:lnTo>
                    <a:pt x="63649" y="1053442"/>
                  </a:lnTo>
                  <a:close/>
                </a:path>
                <a:path w="9957435" h="1117600">
                  <a:moveTo>
                    <a:pt x="64008" y="1053846"/>
                  </a:moveTo>
                  <a:lnTo>
                    <a:pt x="63649" y="1053442"/>
                  </a:lnTo>
                  <a:lnTo>
                    <a:pt x="63246" y="1053084"/>
                  </a:lnTo>
                  <a:lnTo>
                    <a:pt x="64008" y="1053846"/>
                  </a:lnTo>
                  <a:close/>
                </a:path>
                <a:path w="9957435" h="1117600">
                  <a:moveTo>
                    <a:pt x="70104" y="1059180"/>
                  </a:moveTo>
                  <a:lnTo>
                    <a:pt x="63649" y="1053442"/>
                  </a:lnTo>
                  <a:lnTo>
                    <a:pt x="64008" y="1053846"/>
                  </a:lnTo>
                  <a:lnTo>
                    <a:pt x="64008" y="1068916"/>
                  </a:lnTo>
                  <a:lnTo>
                    <a:pt x="69342" y="1073658"/>
                  </a:lnTo>
                  <a:lnTo>
                    <a:pt x="69342" y="1059180"/>
                  </a:lnTo>
                  <a:lnTo>
                    <a:pt x="70104" y="1059180"/>
                  </a:lnTo>
                  <a:close/>
                </a:path>
                <a:path w="9957435" h="1117600">
                  <a:moveTo>
                    <a:pt x="70103" y="57912"/>
                  </a:moveTo>
                  <a:lnTo>
                    <a:pt x="69341" y="57912"/>
                  </a:lnTo>
                  <a:lnTo>
                    <a:pt x="69341" y="58589"/>
                  </a:lnTo>
                  <a:lnTo>
                    <a:pt x="70103" y="57912"/>
                  </a:lnTo>
                  <a:close/>
                </a:path>
                <a:path w="9957435" h="1117600">
                  <a:moveTo>
                    <a:pt x="97536" y="1079754"/>
                  </a:moveTo>
                  <a:lnTo>
                    <a:pt x="89916" y="1075182"/>
                  </a:lnTo>
                  <a:lnTo>
                    <a:pt x="83058" y="1069848"/>
                  </a:lnTo>
                  <a:lnTo>
                    <a:pt x="83058" y="1070610"/>
                  </a:lnTo>
                  <a:lnTo>
                    <a:pt x="76200" y="1064514"/>
                  </a:lnTo>
                  <a:lnTo>
                    <a:pt x="76200" y="1065276"/>
                  </a:lnTo>
                  <a:lnTo>
                    <a:pt x="69342" y="1059180"/>
                  </a:lnTo>
                  <a:lnTo>
                    <a:pt x="69342" y="1073658"/>
                  </a:lnTo>
                  <a:lnTo>
                    <a:pt x="76200" y="1078992"/>
                  </a:lnTo>
                  <a:lnTo>
                    <a:pt x="96774" y="1092180"/>
                  </a:lnTo>
                  <a:lnTo>
                    <a:pt x="96774" y="1079754"/>
                  </a:lnTo>
                  <a:lnTo>
                    <a:pt x="97536" y="1079754"/>
                  </a:lnTo>
                  <a:close/>
                </a:path>
                <a:path w="9957435" h="1117600">
                  <a:moveTo>
                    <a:pt x="97535" y="37338"/>
                  </a:moveTo>
                  <a:lnTo>
                    <a:pt x="96773" y="37338"/>
                  </a:lnTo>
                  <a:lnTo>
                    <a:pt x="96773" y="37795"/>
                  </a:lnTo>
                  <a:lnTo>
                    <a:pt x="97535" y="37338"/>
                  </a:lnTo>
                  <a:close/>
                </a:path>
                <a:path w="9957435" h="1117600">
                  <a:moveTo>
                    <a:pt x="105156" y="1084326"/>
                  </a:moveTo>
                  <a:lnTo>
                    <a:pt x="96774" y="1079754"/>
                  </a:lnTo>
                  <a:lnTo>
                    <a:pt x="96774" y="1092180"/>
                  </a:lnTo>
                  <a:lnTo>
                    <a:pt x="101916" y="1095476"/>
                  </a:lnTo>
                  <a:lnTo>
                    <a:pt x="104394" y="1096517"/>
                  </a:lnTo>
                  <a:lnTo>
                    <a:pt x="104394" y="1084326"/>
                  </a:lnTo>
                  <a:lnTo>
                    <a:pt x="105156" y="1084326"/>
                  </a:lnTo>
                  <a:close/>
                </a:path>
                <a:path w="9957435" h="1117600">
                  <a:moveTo>
                    <a:pt x="105155" y="32766"/>
                  </a:moveTo>
                  <a:lnTo>
                    <a:pt x="104394" y="32766"/>
                  </a:lnTo>
                  <a:lnTo>
                    <a:pt x="104394" y="33181"/>
                  </a:lnTo>
                  <a:lnTo>
                    <a:pt x="105155" y="32766"/>
                  </a:lnTo>
                  <a:close/>
                </a:path>
                <a:path w="9957435" h="1117600">
                  <a:moveTo>
                    <a:pt x="112776" y="1088136"/>
                  </a:moveTo>
                  <a:lnTo>
                    <a:pt x="104394" y="1084326"/>
                  </a:lnTo>
                  <a:lnTo>
                    <a:pt x="104394" y="1096517"/>
                  </a:lnTo>
                  <a:lnTo>
                    <a:pt x="112014" y="1099716"/>
                  </a:lnTo>
                  <a:lnTo>
                    <a:pt x="112014" y="1088136"/>
                  </a:lnTo>
                  <a:lnTo>
                    <a:pt x="112776" y="1088136"/>
                  </a:lnTo>
                  <a:close/>
                </a:path>
                <a:path w="9957435" h="1117600">
                  <a:moveTo>
                    <a:pt x="112776" y="28956"/>
                  </a:moveTo>
                  <a:lnTo>
                    <a:pt x="112014" y="28956"/>
                  </a:lnTo>
                  <a:lnTo>
                    <a:pt x="112014" y="29302"/>
                  </a:lnTo>
                  <a:lnTo>
                    <a:pt x="112776" y="28956"/>
                  </a:lnTo>
                  <a:close/>
                </a:path>
                <a:path w="9957435" h="1117600">
                  <a:moveTo>
                    <a:pt x="128778" y="1094994"/>
                  </a:moveTo>
                  <a:lnTo>
                    <a:pt x="120396" y="1091946"/>
                  </a:lnTo>
                  <a:lnTo>
                    <a:pt x="112014" y="1088136"/>
                  </a:lnTo>
                  <a:lnTo>
                    <a:pt x="112014" y="1099716"/>
                  </a:lnTo>
                  <a:lnTo>
                    <a:pt x="128016" y="1106436"/>
                  </a:lnTo>
                  <a:lnTo>
                    <a:pt x="128016" y="1094994"/>
                  </a:lnTo>
                  <a:lnTo>
                    <a:pt x="128778" y="1094994"/>
                  </a:lnTo>
                  <a:close/>
                </a:path>
                <a:path w="9957435" h="1117600">
                  <a:moveTo>
                    <a:pt x="128778" y="22098"/>
                  </a:moveTo>
                  <a:lnTo>
                    <a:pt x="128016" y="22098"/>
                  </a:lnTo>
                  <a:lnTo>
                    <a:pt x="128016" y="22444"/>
                  </a:lnTo>
                  <a:lnTo>
                    <a:pt x="128778" y="22098"/>
                  </a:lnTo>
                  <a:close/>
                </a:path>
                <a:path w="9957435" h="1117600">
                  <a:moveTo>
                    <a:pt x="137160" y="1108975"/>
                  </a:moveTo>
                  <a:lnTo>
                    <a:pt x="137160" y="1098042"/>
                  </a:lnTo>
                  <a:lnTo>
                    <a:pt x="128016" y="1094994"/>
                  </a:lnTo>
                  <a:lnTo>
                    <a:pt x="128016" y="1106436"/>
                  </a:lnTo>
                  <a:lnTo>
                    <a:pt x="129835" y="1107200"/>
                  </a:lnTo>
                  <a:lnTo>
                    <a:pt x="137160" y="1108975"/>
                  </a:lnTo>
                  <a:close/>
                </a:path>
                <a:path w="9957435" h="1117600">
                  <a:moveTo>
                    <a:pt x="137160" y="19812"/>
                  </a:moveTo>
                  <a:lnTo>
                    <a:pt x="136398" y="19812"/>
                  </a:lnTo>
                  <a:lnTo>
                    <a:pt x="136398" y="20002"/>
                  </a:lnTo>
                  <a:lnTo>
                    <a:pt x="137160" y="19812"/>
                  </a:lnTo>
                  <a:close/>
                </a:path>
                <a:path w="9957435" h="1117600">
                  <a:moveTo>
                    <a:pt x="163068" y="1103376"/>
                  </a:moveTo>
                  <a:lnTo>
                    <a:pt x="144780" y="1100328"/>
                  </a:lnTo>
                  <a:lnTo>
                    <a:pt x="144780" y="1100074"/>
                  </a:lnTo>
                  <a:lnTo>
                    <a:pt x="136398" y="1097280"/>
                  </a:lnTo>
                  <a:lnTo>
                    <a:pt x="137160" y="1098042"/>
                  </a:lnTo>
                  <a:lnTo>
                    <a:pt x="137160" y="1108975"/>
                  </a:lnTo>
                  <a:lnTo>
                    <a:pt x="144780" y="1110821"/>
                  </a:lnTo>
                  <a:lnTo>
                    <a:pt x="144780" y="1100328"/>
                  </a:lnTo>
                  <a:lnTo>
                    <a:pt x="145542" y="1100328"/>
                  </a:lnTo>
                  <a:lnTo>
                    <a:pt x="145542" y="1111005"/>
                  </a:lnTo>
                  <a:lnTo>
                    <a:pt x="159321" y="1114344"/>
                  </a:lnTo>
                  <a:lnTo>
                    <a:pt x="162306" y="1114614"/>
                  </a:lnTo>
                  <a:lnTo>
                    <a:pt x="162306" y="1103376"/>
                  </a:lnTo>
                  <a:lnTo>
                    <a:pt x="163068" y="1103376"/>
                  </a:lnTo>
                  <a:close/>
                </a:path>
                <a:path w="9957435" h="1117600">
                  <a:moveTo>
                    <a:pt x="145542" y="17335"/>
                  </a:moveTo>
                  <a:lnTo>
                    <a:pt x="145542" y="16764"/>
                  </a:lnTo>
                  <a:lnTo>
                    <a:pt x="144780" y="17526"/>
                  </a:lnTo>
                  <a:lnTo>
                    <a:pt x="145542" y="17335"/>
                  </a:lnTo>
                  <a:close/>
                </a:path>
                <a:path w="9957435" h="1117600">
                  <a:moveTo>
                    <a:pt x="163068" y="13716"/>
                  </a:moveTo>
                  <a:lnTo>
                    <a:pt x="162306" y="13716"/>
                  </a:lnTo>
                  <a:lnTo>
                    <a:pt x="163068" y="13716"/>
                  </a:lnTo>
                  <a:close/>
                </a:path>
                <a:path w="9957435" h="1117600">
                  <a:moveTo>
                    <a:pt x="9785604" y="1115626"/>
                  </a:moveTo>
                  <a:lnTo>
                    <a:pt x="9785604" y="1104900"/>
                  </a:lnTo>
                  <a:lnTo>
                    <a:pt x="9776460" y="1105662"/>
                  </a:lnTo>
                  <a:lnTo>
                    <a:pt x="180594" y="1105662"/>
                  </a:lnTo>
                  <a:lnTo>
                    <a:pt x="171450" y="1104900"/>
                  </a:lnTo>
                  <a:lnTo>
                    <a:pt x="162306" y="1103376"/>
                  </a:lnTo>
                  <a:lnTo>
                    <a:pt x="162306" y="1114614"/>
                  </a:lnTo>
                  <a:lnTo>
                    <a:pt x="189738" y="1117092"/>
                  </a:lnTo>
                  <a:lnTo>
                    <a:pt x="9767316" y="1117092"/>
                  </a:lnTo>
                  <a:lnTo>
                    <a:pt x="9776460" y="1116330"/>
                  </a:lnTo>
                  <a:lnTo>
                    <a:pt x="9785604" y="1115626"/>
                  </a:lnTo>
                  <a:close/>
                </a:path>
                <a:path w="9957435" h="1117600">
                  <a:moveTo>
                    <a:pt x="9785604" y="12309"/>
                  </a:moveTo>
                  <a:lnTo>
                    <a:pt x="9784842" y="12192"/>
                  </a:lnTo>
                  <a:lnTo>
                    <a:pt x="9785604" y="12309"/>
                  </a:lnTo>
                  <a:close/>
                </a:path>
                <a:path w="9957435" h="1117600">
                  <a:moveTo>
                    <a:pt x="9794748" y="1113777"/>
                  </a:moveTo>
                  <a:lnTo>
                    <a:pt x="9794748" y="1103376"/>
                  </a:lnTo>
                  <a:lnTo>
                    <a:pt x="9784842" y="1104900"/>
                  </a:lnTo>
                  <a:lnTo>
                    <a:pt x="9785604" y="1104900"/>
                  </a:lnTo>
                  <a:lnTo>
                    <a:pt x="9785604" y="1115626"/>
                  </a:lnTo>
                  <a:lnTo>
                    <a:pt x="9786366" y="1115568"/>
                  </a:lnTo>
                  <a:lnTo>
                    <a:pt x="9794748" y="1113777"/>
                  </a:lnTo>
                  <a:close/>
                </a:path>
                <a:path w="9957435" h="1117600">
                  <a:moveTo>
                    <a:pt x="9794748" y="13843"/>
                  </a:moveTo>
                  <a:lnTo>
                    <a:pt x="9794748" y="13716"/>
                  </a:lnTo>
                  <a:lnTo>
                    <a:pt x="9793986" y="13716"/>
                  </a:lnTo>
                  <a:lnTo>
                    <a:pt x="9794748" y="13843"/>
                  </a:lnTo>
                  <a:close/>
                </a:path>
                <a:path w="9957435" h="1117600">
                  <a:moveTo>
                    <a:pt x="9820656" y="1097280"/>
                  </a:moveTo>
                  <a:lnTo>
                    <a:pt x="9811512" y="1100328"/>
                  </a:lnTo>
                  <a:lnTo>
                    <a:pt x="9803130" y="1101852"/>
                  </a:lnTo>
                  <a:lnTo>
                    <a:pt x="9793986" y="1103376"/>
                  </a:lnTo>
                  <a:lnTo>
                    <a:pt x="9794748" y="1103376"/>
                  </a:lnTo>
                  <a:lnTo>
                    <a:pt x="9794748" y="1113777"/>
                  </a:lnTo>
                  <a:lnTo>
                    <a:pt x="9819894" y="1108405"/>
                  </a:lnTo>
                  <a:lnTo>
                    <a:pt x="9819894" y="1098042"/>
                  </a:lnTo>
                  <a:lnTo>
                    <a:pt x="9820656" y="1097280"/>
                  </a:lnTo>
                  <a:close/>
                </a:path>
                <a:path w="9957435" h="1117600">
                  <a:moveTo>
                    <a:pt x="9820656" y="20019"/>
                  </a:moveTo>
                  <a:lnTo>
                    <a:pt x="9820656" y="19812"/>
                  </a:lnTo>
                  <a:lnTo>
                    <a:pt x="9819894" y="19812"/>
                  </a:lnTo>
                  <a:lnTo>
                    <a:pt x="9820656" y="20019"/>
                  </a:lnTo>
                  <a:close/>
                </a:path>
                <a:path w="9957435" h="1117600">
                  <a:moveTo>
                    <a:pt x="9852660" y="1095149"/>
                  </a:moveTo>
                  <a:lnTo>
                    <a:pt x="9852660" y="1084326"/>
                  </a:lnTo>
                  <a:lnTo>
                    <a:pt x="9844278" y="1088136"/>
                  </a:lnTo>
                  <a:lnTo>
                    <a:pt x="9836658" y="1091946"/>
                  </a:lnTo>
                  <a:lnTo>
                    <a:pt x="9819894" y="1098042"/>
                  </a:lnTo>
                  <a:lnTo>
                    <a:pt x="9819894" y="1108405"/>
                  </a:lnTo>
                  <a:lnTo>
                    <a:pt x="9830509" y="1106138"/>
                  </a:lnTo>
                  <a:lnTo>
                    <a:pt x="9852660" y="1095149"/>
                  </a:lnTo>
                  <a:close/>
                </a:path>
                <a:path w="9957435" h="1117600">
                  <a:moveTo>
                    <a:pt x="9852660" y="33223"/>
                  </a:moveTo>
                  <a:lnTo>
                    <a:pt x="9852660" y="32766"/>
                  </a:lnTo>
                  <a:lnTo>
                    <a:pt x="9851898" y="32766"/>
                  </a:lnTo>
                  <a:lnTo>
                    <a:pt x="9852660" y="33223"/>
                  </a:lnTo>
                  <a:close/>
                </a:path>
                <a:path w="9957435" h="1117600">
                  <a:moveTo>
                    <a:pt x="9893808" y="1066835"/>
                  </a:moveTo>
                  <a:lnTo>
                    <a:pt x="9893808" y="1053084"/>
                  </a:lnTo>
                  <a:lnTo>
                    <a:pt x="9893046" y="1053846"/>
                  </a:lnTo>
                  <a:lnTo>
                    <a:pt x="9886950" y="1059180"/>
                  </a:lnTo>
                  <a:lnTo>
                    <a:pt x="9880854" y="1065276"/>
                  </a:lnTo>
                  <a:lnTo>
                    <a:pt x="9880854" y="1064514"/>
                  </a:lnTo>
                  <a:lnTo>
                    <a:pt x="9873996" y="1070610"/>
                  </a:lnTo>
                  <a:lnTo>
                    <a:pt x="9873996" y="1069848"/>
                  </a:lnTo>
                  <a:lnTo>
                    <a:pt x="9867138" y="1075182"/>
                  </a:lnTo>
                  <a:lnTo>
                    <a:pt x="9851898" y="1084326"/>
                  </a:lnTo>
                  <a:lnTo>
                    <a:pt x="9852660" y="1084326"/>
                  </a:lnTo>
                  <a:lnTo>
                    <a:pt x="9852660" y="1095149"/>
                  </a:lnTo>
                  <a:lnTo>
                    <a:pt x="9870502" y="1086298"/>
                  </a:lnTo>
                  <a:lnTo>
                    <a:pt x="9893808" y="1066835"/>
                  </a:lnTo>
                  <a:close/>
                </a:path>
                <a:path w="9957435" h="1117600">
                  <a:moveTo>
                    <a:pt x="9893808" y="64769"/>
                  </a:moveTo>
                  <a:lnTo>
                    <a:pt x="9893808" y="64008"/>
                  </a:lnTo>
                  <a:lnTo>
                    <a:pt x="9893046" y="64008"/>
                  </a:lnTo>
                  <a:lnTo>
                    <a:pt x="9893808" y="64769"/>
                  </a:lnTo>
                  <a:close/>
                </a:path>
                <a:path w="9957435" h="1117600">
                  <a:moveTo>
                    <a:pt x="9893404" y="1053442"/>
                  </a:moveTo>
                  <a:lnTo>
                    <a:pt x="9893046" y="1053761"/>
                  </a:lnTo>
                  <a:lnTo>
                    <a:pt x="9893404" y="1053442"/>
                  </a:lnTo>
                  <a:close/>
                </a:path>
                <a:path w="9957435" h="1117600">
                  <a:moveTo>
                    <a:pt x="9893808" y="1053084"/>
                  </a:moveTo>
                  <a:lnTo>
                    <a:pt x="9893404" y="1053442"/>
                  </a:lnTo>
                  <a:lnTo>
                    <a:pt x="9893046" y="1053846"/>
                  </a:lnTo>
                  <a:lnTo>
                    <a:pt x="9893808" y="1053084"/>
                  </a:lnTo>
                  <a:close/>
                </a:path>
                <a:path w="9957435" h="1117600">
                  <a:moveTo>
                    <a:pt x="9905238" y="1057029"/>
                  </a:moveTo>
                  <a:lnTo>
                    <a:pt x="9905238" y="1040892"/>
                  </a:lnTo>
                  <a:lnTo>
                    <a:pt x="9899142" y="1046988"/>
                  </a:lnTo>
                  <a:lnTo>
                    <a:pt x="9893404" y="1053442"/>
                  </a:lnTo>
                  <a:lnTo>
                    <a:pt x="9893808" y="1053084"/>
                  </a:lnTo>
                  <a:lnTo>
                    <a:pt x="9893808" y="1066835"/>
                  </a:lnTo>
                  <a:lnTo>
                    <a:pt x="9904709" y="1057732"/>
                  </a:lnTo>
                  <a:lnTo>
                    <a:pt x="9905238" y="1057029"/>
                  </a:lnTo>
                  <a:close/>
                </a:path>
                <a:path w="9957435" h="1117600">
                  <a:moveTo>
                    <a:pt x="9905238" y="77057"/>
                  </a:moveTo>
                  <a:lnTo>
                    <a:pt x="9904476" y="76200"/>
                  </a:lnTo>
                  <a:lnTo>
                    <a:pt x="9905238" y="77057"/>
                  </a:lnTo>
                  <a:close/>
                </a:path>
                <a:path w="9957435" h="1117600">
                  <a:moveTo>
                    <a:pt x="9910572" y="1049939"/>
                  </a:moveTo>
                  <a:lnTo>
                    <a:pt x="9910572" y="1034034"/>
                  </a:lnTo>
                  <a:lnTo>
                    <a:pt x="9904476" y="1040892"/>
                  </a:lnTo>
                  <a:lnTo>
                    <a:pt x="9905238" y="1040892"/>
                  </a:lnTo>
                  <a:lnTo>
                    <a:pt x="9905238" y="1057029"/>
                  </a:lnTo>
                  <a:lnTo>
                    <a:pt x="9910572" y="1049939"/>
                  </a:lnTo>
                  <a:close/>
                </a:path>
                <a:path w="9957435" h="1117600">
                  <a:moveTo>
                    <a:pt x="9910572" y="84146"/>
                  </a:moveTo>
                  <a:lnTo>
                    <a:pt x="9910572" y="83058"/>
                  </a:lnTo>
                  <a:lnTo>
                    <a:pt x="9909810" y="83058"/>
                  </a:lnTo>
                  <a:lnTo>
                    <a:pt x="9910572" y="84146"/>
                  </a:lnTo>
                  <a:close/>
                </a:path>
                <a:path w="9957435" h="1117600">
                  <a:moveTo>
                    <a:pt x="9945624" y="989495"/>
                  </a:moveTo>
                  <a:lnTo>
                    <a:pt x="9945624" y="935736"/>
                  </a:lnTo>
                  <a:lnTo>
                    <a:pt x="9944862" y="945642"/>
                  </a:lnTo>
                  <a:lnTo>
                    <a:pt x="9944862" y="944880"/>
                  </a:lnTo>
                  <a:lnTo>
                    <a:pt x="9941814" y="963168"/>
                  </a:lnTo>
                  <a:lnTo>
                    <a:pt x="9940290" y="971550"/>
                  </a:lnTo>
                  <a:lnTo>
                    <a:pt x="9938004" y="980694"/>
                  </a:lnTo>
                  <a:lnTo>
                    <a:pt x="9938004" y="979932"/>
                  </a:lnTo>
                  <a:lnTo>
                    <a:pt x="9934956" y="988314"/>
                  </a:lnTo>
                  <a:lnTo>
                    <a:pt x="9915144" y="1027176"/>
                  </a:lnTo>
                  <a:lnTo>
                    <a:pt x="9909810" y="1034034"/>
                  </a:lnTo>
                  <a:lnTo>
                    <a:pt x="9910572" y="1034034"/>
                  </a:lnTo>
                  <a:lnTo>
                    <a:pt x="9910572" y="1049939"/>
                  </a:lnTo>
                  <a:lnTo>
                    <a:pt x="9931498" y="1022121"/>
                  </a:lnTo>
                  <a:lnTo>
                    <a:pt x="9945624" y="989495"/>
                  </a:lnTo>
                  <a:close/>
                </a:path>
              </a:pathLst>
            </a:custGeom>
            <a:solidFill>
              <a:srgbClr val="7F7F7F"/>
            </a:solidFill>
          </p:spPr>
          <p:txBody>
            <a:bodyPr wrap="square" lIns="0" tIns="0" rIns="0" bIns="0" rtlCol="0"/>
            <a:lstStyle/>
            <a:p>
              <a:endParaRPr/>
            </a:p>
          </p:txBody>
        </p:sp>
        <p:pic>
          <p:nvPicPr>
            <p:cNvPr id="13" name="object 13"/>
            <p:cNvPicPr/>
            <p:nvPr/>
          </p:nvPicPr>
          <p:blipFill>
            <a:blip r:embed="rId3" cstate="print"/>
            <a:stretch>
              <a:fillRect/>
            </a:stretch>
          </p:blipFill>
          <p:spPr>
            <a:xfrm>
              <a:off x="8426081" y="879347"/>
              <a:ext cx="1837944" cy="1409700"/>
            </a:xfrm>
            <a:prstGeom prst="rect">
              <a:avLst/>
            </a:prstGeom>
          </p:spPr>
        </p:pic>
      </p:grpSp>
      <p:sp>
        <p:nvSpPr>
          <p:cNvPr id="14" name="object 14"/>
          <p:cNvSpPr/>
          <p:nvPr/>
        </p:nvSpPr>
        <p:spPr>
          <a:xfrm>
            <a:off x="469658" y="5187708"/>
            <a:ext cx="1346200" cy="1226820"/>
          </a:xfrm>
          <a:custGeom>
            <a:avLst/>
            <a:gdLst/>
            <a:ahLst/>
            <a:cxnLst/>
            <a:rect l="l" t="t" r="r" b="b"/>
            <a:pathLst>
              <a:path w="1346200" h="1226820">
                <a:moveTo>
                  <a:pt x="685800" y="717461"/>
                </a:moveTo>
                <a:lnTo>
                  <a:pt x="673100" y="691134"/>
                </a:lnTo>
                <a:lnTo>
                  <a:pt x="647700" y="669937"/>
                </a:lnTo>
                <a:lnTo>
                  <a:pt x="635000" y="662635"/>
                </a:lnTo>
                <a:lnTo>
                  <a:pt x="635000" y="694753"/>
                </a:lnTo>
                <a:lnTo>
                  <a:pt x="660400" y="718489"/>
                </a:lnTo>
                <a:lnTo>
                  <a:pt x="660400" y="765048"/>
                </a:lnTo>
                <a:lnTo>
                  <a:pt x="647700" y="764286"/>
                </a:lnTo>
                <a:lnTo>
                  <a:pt x="635000" y="766953"/>
                </a:lnTo>
                <a:lnTo>
                  <a:pt x="622300" y="774280"/>
                </a:lnTo>
                <a:lnTo>
                  <a:pt x="609600" y="785177"/>
                </a:lnTo>
                <a:lnTo>
                  <a:pt x="609600" y="812088"/>
                </a:lnTo>
                <a:lnTo>
                  <a:pt x="622300" y="823239"/>
                </a:lnTo>
                <a:lnTo>
                  <a:pt x="635000" y="830821"/>
                </a:lnTo>
                <a:lnTo>
                  <a:pt x="647700" y="833628"/>
                </a:lnTo>
                <a:lnTo>
                  <a:pt x="660400" y="830961"/>
                </a:lnTo>
                <a:lnTo>
                  <a:pt x="673100" y="823722"/>
                </a:lnTo>
                <a:lnTo>
                  <a:pt x="685800" y="813054"/>
                </a:lnTo>
                <a:lnTo>
                  <a:pt x="685800" y="717461"/>
                </a:lnTo>
                <a:close/>
              </a:path>
              <a:path w="1346200" h="1226820">
                <a:moveTo>
                  <a:pt x="691438" y="363474"/>
                </a:moveTo>
                <a:lnTo>
                  <a:pt x="689991" y="352044"/>
                </a:lnTo>
                <a:lnTo>
                  <a:pt x="674954" y="306705"/>
                </a:lnTo>
                <a:lnTo>
                  <a:pt x="668655" y="269367"/>
                </a:lnTo>
                <a:lnTo>
                  <a:pt x="667486" y="244030"/>
                </a:lnTo>
                <a:lnTo>
                  <a:pt x="667893" y="234696"/>
                </a:lnTo>
                <a:lnTo>
                  <a:pt x="665378" y="188074"/>
                </a:lnTo>
                <a:lnTo>
                  <a:pt x="652843" y="144335"/>
                </a:lnTo>
                <a:lnTo>
                  <a:pt x="631329" y="104508"/>
                </a:lnTo>
                <a:lnTo>
                  <a:pt x="630555" y="103593"/>
                </a:lnTo>
                <a:lnTo>
                  <a:pt x="630555" y="232410"/>
                </a:lnTo>
                <a:lnTo>
                  <a:pt x="624370" y="277749"/>
                </a:lnTo>
                <a:lnTo>
                  <a:pt x="606831" y="319087"/>
                </a:lnTo>
                <a:lnTo>
                  <a:pt x="579437" y="354990"/>
                </a:lnTo>
                <a:lnTo>
                  <a:pt x="543687" y="384048"/>
                </a:lnTo>
                <a:lnTo>
                  <a:pt x="489864" y="408520"/>
                </a:lnTo>
                <a:lnTo>
                  <a:pt x="428625" y="417576"/>
                </a:lnTo>
                <a:lnTo>
                  <a:pt x="397243" y="415226"/>
                </a:lnTo>
                <a:lnTo>
                  <a:pt x="339356" y="397954"/>
                </a:lnTo>
                <a:lnTo>
                  <a:pt x="284416" y="361442"/>
                </a:lnTo>
                <a:lnTo>
                  <a:pt x="242404" y="302818"/>
                </a:lnTo>
                <a:lnTo>
                  <a:pt x="231267" y="268224"/>
                </a:lnTo>
                <a:lnTo>
                  <a:pt x="334175" y="241744"/>
                </a:lnTo>
                <a:lnTo>
                  <a:pt x="403098" y="190207"/>
                </a:lnTo>
                <a:lnTo>
                  <a:pt x="441718" y="139954"/>
                </a:lnTo>
                <a:lnTo>
                  <a:pt x="453771" y="117348"/>
                </a:lnTo>
                <a:lnTo>
                  <a:pt x="503631" y="160997"/>
                </a:lnTo>
                <a:lnTo>
                  <a:pt x="555498" y="186588"/>
                </a:lnTo>
                <a:lnTo>
                  <a:pt x="599922" y="198882"/>
                </a:lnTo>
                <a:lnTo>
                  <a:pt x="627507" y="202692"/>
                </a:lnTo>
                <a:lnTo>
                  <a:pt x="628624" y="210121"/>
                </a:lnTo>
                <a:lnTo>
                  <a:pt x="629602" y="217551"/>
                </a:lnTo>
                <a:lnTo>
                  <a:pt x="630288" y="224980"/>
                </a:lnTo>
                <a:lnTo>
                  <a:pt x="630555" y="232410"/>
                </a:lnTo>
                <a:lnTo>
                  <a:pt x="630555" y="103593"/>
                </a:lnTo>
                <a:lnTo>
                  <a:pt x="601878" y="69621"/>
                </a:lnTo>
                <a:lnTo>
                  <a:pt x="565531" y="40703"/>
                </a:lnTo>
                <a:lnTo>
                  <a:pt x="523328" y="18770"/>
                </a:lnTo>
                <a:lnTo>
                  <a:pt x="476326" y="4864"/>
                </a:lnTo>
                <a:lnTo>
                  <a:pt x="425577" y="0"/>
                </a:lnTo>
                <a:lnTo>
                  <a:pt x="375031" y="4864"/>
                </a:lnTo>
                <a:lnTo>
                  <a:pt x="328142" y="18770"/>
                </a:lnTo>
                <a:lnTo>
                  <a:pt x="285991" y="40703"/>
                </a:lnTo>
                <a:lnTo>
                  <a:pt x="249643" y="69621"/>
                </a:lnTo>
                <a:lnTo>
                  <a:pt x="220192" y="104508"/>
                </a:lnTo>
                <a:lnTo>
                  <a:pt x="198716" y="144335"/>
                </a:lnTo>
                <a:lnTo>
                  <a:pt x="186296" y="188074"/>
                </a:lnTo>
                <a:lnTo>
                  <a:pt x="184023" y="234696"/>
                </a:lnTo>
                <a:lnTo>
                  <a:pt x="184937" y="266115"/>
                </a:lnTo>
                <a:lnTo>
                  <a:pt x="182778" y="288886"/>
                </a:lnTo>
                <a:lnTo>
                  <a:pt x="175336" y="314096"/>
                </a:lnTo>
                <a:lnTo>
                  <a:pt x="160401" y="352806"/>
                </a:lnTo>
                <a:lnTo>
                  <a:pt x="159054" y="364109"/>
                </a:lnTo>
                <a:lnTo>
                  <a:pt x="163347" y="374142"/>
                </a:lnTo>
                <a:lnTo>
                  <a:pt x="172072" y="381304"/>
                </a:lnTo>
                <a:lnTo>
                  <a:pt x="184023" y="384048"/>
                </a:lnTo>
                <a:lnTo>
                  <a:pt x="184937" y="384048"/>
                </a:lnTo>
                <a:lnTo>
                  <a:pt x="231267" y="384048"/>
                </a:lnTo>
                <a:lnTo>
                  <a:pt x="273939" y="384048"/>
                </a:lnTo>
                <a:lnTo>
                  <a:pt x="306679" y="407644"/>
                </a:lnTo>
                <a:lnTo>
                  <a:pt x="343852" y="425386"/>
                </a:lnTo>
                <a:lnTo>
                  <a:pt x="384733" y="436549"/>
                </a:lnTo>
                <a:lnTo>
                  <a:pt x="428625" y="440436"/>
                </a:lnTo>
                <a:lnTo>
                  <a:pt x="472516" y="436549"/>
                </a:lnTo>
                <a:lnTo>
                  <a:pt x="513486" y="425386"/>
                </a:lnTo>
                <a:lnTo>
                  <a:pt x="550887" y="407644"/>
                </a:lnTo>
                <a:lnTo>
                  <a:pt x="584073" y="384048"/>
                </a:lnTo>
                <a:lnTo>
                  <a:pt x="630555" y="384048"/>
                </a:lnTo>
                <a:lnTo>
                  <a:pt x="666369" y="384048"/>
                </a:lnTo>
                <a:lnTo>
                  <a:pt x="667486" y="383781"/>
                </a:lnTo>
                <a:lnTo>
                  <a:pt x="678624" y="381190"/>
                </a:lnTo>
                <a:lnTo>
                  <a:pt x="687324" y="373761"/>
                </a:lnTo>
                <a:lnTo>
                  <a:pt x="691438" y="363474"/>
                </a:lnTo>
                <a:close/>
              </a:path>
              <a:path w="1346200" h="1226820">
                <a:moveTo>
                  <a:pt x="1160145" y="220980"/>
                </a:moveTo>
                <a:lnTo>
                  <a:pt x="1158138" y="211823"/>
                </a:lnTo>
                <a:lnTo>
                  <a:pt x="1152715" y="204304"/>
                </a:lnTo>
                <a:lnTo>
                  <a:pt x="1144714" y="199224"/>
                </a:lnTo>
                <a:lnTo>
                  <a:pt x="1134999" y="197358"/>
                </a:lnTo>
                <a:lnTo>
                  <a:pt x="1058799" y="197358"/>
                </a:lnTo>
                <a:lnTo>
                  <a:pt x="1058799" y="128016"/>
                </a:lnTo>
                <a:lnTo>
                  <a:pt x="1056792" y="119291"/>
                </a:lnTo>
                <a:lnTo>
                  <a:pt x="1051369" y="112014"/>
                </a:lnTo>
                <a:lnTo>
                  <a:pt x="1043368" y="107010"/>
                </a:lnTo>
                <a:lnTo>
                  <a:pt x="1033653" y="105156"/>
                </a:lnTo>
                <a:lnTo>
                  <a:pt x="958215" y="105156"/>
                </a:lnTo>
                <a:lnTo>
                  <a:pt x="948499" y="107010"/>
                </a:lnTo>
                <a:lnTo>
                  <a:pt x="940498" y="112014"/>
                </a:lnTo>
                <a:lnTo>
                  <a:pt x="935062" y="119291"/>
                </a:lnTo>
                <a:lnTo>
                  <a:pt x="933069" y="128016"/>
                </a:lnTo>
                <a:lnTo>
                  <a:pt x="933069" y="197358"/>
                </a:lnTo>
                <a:lnTo>
                  <a:pt x="857631" y="197358"/>
                </a:lnTo>
                <a:lnTo>
                  <a:pt x="847585" y="199224"/>
                </a:lnTo>
                <a:lnTo>
                  <a:pt x="839622" y="204304"/>
                </a:lnTo>
                <a:lnTo>
                  <a:pt x="834377" y="211823"/>
                </a:lnTo>
                <a:lnTo>
                  <a:pt x="832485" y="220980"/>
                </a:lnTo>
                <a:lnTo>
                  <a:pt x="832485" y="290322"/>
                </a:lnTo>
                <a:lnTo>
                  <a:pt x="834377" y="299034"/>
                </a:lnTo>
                <a:lnTo>
                  <a:pt x="839622" y="306324"/>
                </a:lnTo>
                <a:lnTo>
                  <a:pt x="847585" y="311315"/>
                </a:lnTo>
                <a:lnTo>
                  <a:pt x="857631" y="313182"/>
                </a:lnTo>
                <a:lnTo>
                  <a:pt x="933069" y="313182"/>
                </a:lnTo>
                <a:lnTo>
                  <a:pt x="933069" y="382524"/>
                </a:lnTo>
                <a:lnTo>
                  <a:pt x="935062" y="391553"/>
                </a:lnTo>
                <a:lnTo>
                  <a:pt x="940498" y="398805"/>
                </a:lnTo>
                <a:lnTo>
                  <a:pt x="948499" y="403631"/>
                </a:lnTo>
                <a:lnTo>
                  <a:pt x="958215" y="405384"/>
                </a:lnTo>
                <a:lnTo>
                  <a:pt x="1033653" y="405384"/>
                </a:lnTo>
                <a:lnTo>
                  <a:pt x="1043368" y="403631"/>
                </a:lnTo>
                <a:lnTo>
                  <a:pt x="1051369" y="398805"/>
                </a:lnTo>
                <a:lnTo>
                  <a:pt x="1056792" y="391553"/>
                </a:lnTo>
                <a:lnTo>
                  <a:pt x="1058799" y="382524"/>
                </a:lnTo>
                <a:lnTo>
                  <a:pt x="1058799" y="313182"/>
                </a:lnTo>
                <a:lnTo>
                  <a:pt x="1134999" y="313182"/>
                </a:lnTo>
                <a:lnTo>
                  <a:pt x="1144714" y="311315"/>
                </a:lnTo>
                <a:lnTo>
                  <a:pt x="1152715" y="306324"/>
                </a:lnTo>
                <a:lnTo>
                  <a:pt x="1158138" y="299034"/>
                </a:lnTo>
                <a:lnTo>
                  <a:pt x="1160145" y="290322"/>
                </a:lnTo>
                <a:lnTo>
                  <a:pt x="1160145" y="220980"/>
                </a:lnTo>
                <a:close/>
              </a:path>
              <a:path w="1346200" h="1226820">
                <a:moveTo>
                  <a:pt x="1346200" y="437476"/>
                </a:moveTo>
                <a:lnTo>
                  <a:pt x="1333500" y="422338"/>
                </a:lnTo>
                <a:lnTo>
                  <a:pt x="1320800" y="410718"/>
                </a:lnTo>
                <a:lnTo>
                  <a:pt x="1320800" y="436626"/>
                </a:lnTo>
                <a:lnTo>
                  <a:pt x="1320800" y="451866"/>
                </a:lnTo>
                <a:lnTo>
                  <a:pt x="1308100" y="455676"/>
                </a:lnTo>
                <a:lnTo>
                  <a:pt x="1206500" y="594360"/>
                </a:lnTo>
                <a:lnTo>
                  <a:pt x="1193800" y="585000"/>
                </a:lnTo>
                <a:lnTo>
                  <a:pt x="1193800" y="613410"/>
                </a:lnTo>
                <a:lnTo>
                  <a:pt x="1028700" y="838200"/>
                </a:lnTo>
                <a:lnTo>
                  <a:pt x="1003300" y="856551"/>
                </a:lnTo>
                <a:lnTo>
                  <a:pt x="990600" y="870204"/>
                </a:lnTo>
                <a:lnTo>
                  <a:pt x="965200" y="878700"/>
                </a:lnTo>
                <a:lnTo>
                  <a:pt x="939800" y="881634"/>
                </a:lnTo>
                <a:lnTo>
                  <a:pt x="914400" y="880338"/>
                </a:lnTo>
                <a:lnTo>
                  <a:pt x="901700" y="876490"/>
                </a:lnTo>
                <a:lnTo>
                  <a:pt x="876300" y="870051"/>
                </a:lnTo>
                <a:lnTo>
                  <a:pt x="863600" y="861060"/>
                </a:lnTo>
                <a:lnTo>
                  <a:pt x="749300" y="775716"/>
                </a:lnTo>
                <a:lnTo>
                  <a:pt x="749300" y="732320"/>
                </a:lnTo>
                <a:lnTo>
                  <a:pt x="736600" y="700659"/>
                </a:lnTo>
                <a:lnTo>
                  <a:pt x="736600" y="667512"/>
                </a:lnTo>
                <a:lnTo>
                  <a:pt x="723900" y="663702"/>
                </a:lnTo>
                <a:lnTo>
                  <a:pt x="723900" y="665988"/>
                </a:lnTo>
                <a:lnTo>
                  <a:pt x="711200" y="667512"/>
                </a:lnTo>
                <a:lnTo>
                  <a:pt x="711200" y="690727"/>
                </a:lnTo>
                <a:lnTo>
                  <a:pt x="723900" y="722185"/>
                </a:lnTo>
                <a:lnTo>
                  <a:pt x="723900" y="773353"/>
                </a:lnTo>
                <a:lnTo>
                  <a:pt x="711200" y="843534"/>
                </a:lnTo>
                <a:lnTo>
                  <a:pt x="711200" y="853440"/>
                </a:lnTo>
                <a:lnTo>
                  <a:pt x="698500" y="898994"/>
                </a:lnTo>
                <a:lnTo>
                  <a:pt x="685800" y="946492"/>
                </a:lnTo>
                <a:lnTo>
                  <a:pt x="685800" y="1203198"/>
                </a:lnTo>
                <a:lnTo>
                  <a:pt x="431800" y="1203198"/>
                </a:lnTo>
                <a:lnTo>
                  <a:pt x="431800" y="630174"/>
                </a:lnTo>
                <a:lnTo>
                  <a:pt x="444500" y="627888"/>
                </a:lnTo>
                <a:lnTo>
                  <a:pt x="444500" y="621030"/>
                </a:lnTo>
                <a:lnTo>
                  <a:pt x="546100" y="480060"/>
                </a:lnTo>
                <a:lnTo>
                  <a:pt x="558800" y="497319"/>
                </a:lnTo>
                <a:lnTo>
                  <a:pt x="571500" y="513448"/>
                </a:lnTo>
                <a:lnTo>
                  <a:pt x="584200" y="529590"/>
                </a:lnTo>
                <a:lnTo>
                  <a:pt x="609600" y="578421"/>
                </a:lnTo>
                <a:lnTo>
                  <a:pt x="596900" y="645414"/>
                </a:lnTo>
                <a:lnTo>
                  <a:pt x="596900" y="650748"/>
                </a:lnTo>
                <a:lnTo>
                  <a:pt x="584200" y="649986"/>
                </a:lnTo>
                <a:lnTo>
                  <a:pt x="584200" y="649224"/>
                </a:lnTo>
                <a:lnTo>
                  <a:pt x="533400" y="656971"/>
                </a:lnTo>
                <a:lnTo>
                  <a:pt x="508000" y="678078"/>
                </a:lnTo>
                <a:lnTo>
                  <a:pt x="482600" y="709333"/>
                </a:lnTo>
                <a:lnTo>
                  <a:pt x="469900" y="747522"/>
                </a:lnTo>
                <a:lnTo>
                  <a:pt x="469900" y="803148"/>
                </a:lnTo>
                <a:lnTo>
                  <a:pt x="482600" y="814971"/>
                </a:lnTo>
                <a:lnTo>
                  <a:pt x="482600" y="824674"/>
                </a:lnTo>
                <a:lnTo>
                  <a:pt x="495300" y="831215"/>
                </a:lnTo>
                <a:lnTo>
                  <a:pt x="508000" y="833628"/>
                </a:lnTo>
                <a:lnTo>
                  <a:pt x="520700" y="830821"/>
                </a:lnTo>
                <a:lnTo>
                  <a:pt x="533400" y="823239"/>
                </a:lnTo>
                <a:lnTo>
                  <a:pt x="546100" y="812088"/>
                </a:lnTo>
                <a:lnTo>
                  <a:pt x="546100" y="785177"/>
                </a:lnTo>
                <a:lnTo>
                  <a:pt x="533400" y="774280"/>
                </a:lnTo>
                <a:lnTo>
                  <a:pt x="520700" y="766953"/>
                </a:lnTo>
                <a:lnTo>
                  <a:pt x="508000" y="764286"/>
                </a:lnTo>
                <a:lnTo>
                  <a:pt x="495300" y="765048"/>
                </a:lnTo>
                <a:lnTo>
                  <a:pt x="495300" y="747522"/>
                </a:lnTo>
                <a:lnTo>
                  <a:pt x="508000" y="718489"/>
                </a:lnTo>
                <a:lnTo>
                  <a:pt x="520700" y="694753"/>
                </a:lnTo>
                <a:lnTo>
                  <a:pt x="546100" y="678726"/>
                </a:lnTo>
                <a:lnTo>
                  <a:pt x="584200" y="672846"/>
                </a:lnTo>
                <a:lnTo>
                  <a:pt x="609600" y="678726"/>
                </a:lnTo>
                <a:lnTo>
                  <a:pt x="622300" y="686739"/>
                </a:lnTo>
                <a:lnTo>
                  <a:pt x="622300" y="655320"/>
                </a:lnTo>
                <a:lnTo>
                  <a:pt x="622300" y="653034"/>
                </a:lnTo>
                <a:lnTo>
                  <a:pt x="622300" y="541972"/>
                </a:lnTo>
                <a:lnTo>
                  <a:pt x="596900" y="504291"/>
                </a:lnTo>
                <a:lnTo>
                  <a:pt x="571500" y="477774"/>
                </a:lnTo>
                <a:lnTo>
                  <a:pt x="622300" y="483463"/>
                </a:lnTo>
                <a:lnTo>
                  <a:pt x="660400" y="495871"/>
                </a:lnTo>
                <a:lnTo>
                  <a:pt x="698500" y="514845"/>
                </a:lnTo>
                <a:lnTo>
                  <a:pt x="736600" y="540258"/>
                </a:lnTo>
                <a:lnTo>
                  <a:pt x="901700" y="686562"/>
                </a:lnTo>
                <a:lnTo>
                  <a:pt x="914400" y="690562"/>
                </a:lnTo>
                <a:lnTo>
                  <a:pt x="914400" y="693420"/>
                </a:lnTo>
                <a:lnTo>
                  <a:pt x="927100" y="695134"/>
                </a:lnTo>
                <a:lnTo>
                  <a:pt x="939800" y="695706"/>
                </a:lnTo>
                <a:lnTo>
                  <a:pt x="939800" y="694563"/>
                </a:lnTo>
                <a:lnTo>
                  <a:pt x="952500" y="692277"/>
                </a:lnTo>
                <a:lnTo>
                  <a:pt x="952500" y="688848"/>
                </a:lnTo>
                <a:lnTo>
                  <a:pt x="965200" y="684276"/>
                </a:lnTo>
                <a:lnTo>
                  <a:pt x="1092200" y="547116"/>
                </a:lnTo>
                <a:lnTo>
                  <a:pt x="1117600" y="563689"/>
                </a:lnTo>
                <a:lnTo>
                  <a:pt x="1193800" y="613410"/>
                </a:lnTo>
                <a:lnTo>
                  <a:pt x="1193800" y="585000"/>
                </a:lnTo>
                <a:lnTo>
                  <a:pt x="1117600" y="528828"/>
                </a:lnTo>
                <a:lnTo>
                  <a:pt x="1130300" y="509016"/>
                </a:lnTo>
                <a:lnTo>
                  <a:pt x="1143000" y="494766"/>
                </a:lnTo>
                <a:lnTo>
                  <a:pt x="1168400" y="484251"/>
                </a:lnTo>
                <a:lnTo>
                  <a:pt x="1181100" y="477723"/>
                </a:lnTo>
                <a:lnTo>
                  <a:pt x="1206500" y="475488"/>
                </a:lnTo>
                <a:lnTo>
                  <a:pt x="1231900" y="473671"/>
                </a:lnTo>
                <a:lnTo>
                  <a:pt x="1244600" y="468439"/>
                </a:lnTo>
                <a:lnTo>
                  <a:pt x="1257300" y="460057"/>
                </a:lnTo>
                <a:lnTo>
                  <a:pt x="1270000" y="448818"/>
                </a:lnTo>
                <a:lnTo>
                  <a:pt x="1282700" y="433578"/>
                </a:lnTo>
                <a:lnTo>
                  <a:pt x="1282700" y="429768"/>
                </a:lnTo>
                <a:lnTo>
                  <a:pt x="1295400" y="426720"/>
                </a:lnTo>
                <a:lnTo>
                  <a:pt x="1308100" y="428244"/>
                </a:lnTo>
                <a:lnTo>
                  <a:pt x="1308100" y="432816"/>
                </a:lnTo>
                <a:lnTo>
                  <a:pt x="1320800" y="436626"/>
                </a:lnTo>
                <a:lnTo>
                  <a:pt x="1320800" y="410718"/>
                </a:lnTo>
                <a:lnTo>
                  <a:pt x="1308100" y="406146"/>
                </a:lnTo>
                <a:lnTo>
                  <a:pt x="1308100" y="403860"/>
                </a:lnTo>
                <a:lnTo>
                  <a:pt x="1295400" y="403860"/>
                </a:lnTo>
                <a:lnTo>
                  <a:pt x="1282700" y="404850"/>
                </a:lnTo>
                <a:lnTo>
                  <a:pt x="1282700" y="407860"/>
                </a:lnTo>
                <a:lnTo>
                  <a:pt x="1270000" y="412851"/>
                </a:lnTo>
                <a:lnTo>
                  <a:pt x="1257300" y="419862"/>
                </a:lnTo>
                <a:lnTo>
                  <a:pt x="1244600" y="434340"/>
                </a:lnTo>
                <a:lnTo>
                  <a:pt x="1244600" y="442010"/>
                </a:lnTo>
                <a:lnTo>
                  <a:pt x="1231900" y="447763"/>
                </a:lnTo>
                <a:lnTo>
                  <a:pt x="1219200" y="451370"/>
                </a:lnTo>
                <a:lnTo>
                  <a:pt x="1206500" y="452628"/>
                </a:lnTo>
                <a:lnTo>
                  <a:pt x="1181100" y="455422"/>
                </a:lnTo>
                <a:lnTo>
                  <a:pt x="1155700" y="463575"/>
                </a:lnTo>
                <a:lnTo>
                  <a:pt x="1130300" y="476732"/>
                </a:lnTo>
                <a:lnTo>
                  <a:pt x="1117600" y="494538"/>
                </a:lnTo>
                <a:lnTo>
                  <a:pt x="1079500" y="533400"/>
                </a:lnTo>
                <a:lnTo>
                  <a:pt x="939800" y="669036"/>
                </a:lnTo>
                <a:lnTo>
                  <a:pt x="939800" y="672846"/>
                </a:lnTo>
                <a:lnTo>
                  <a:pt x="927100" y="672846"/>
                </a:lnTo>
                <a:lnTo>
                  <a:pt x="927100" y="669798"/>
                </a:lnTo>
                <a:lnTo>
                  <a:pt x="749300" y="523494"/>
                </a:lnTo>
                <a:lnTo>
                  <a:pt x="711200" y="494004"/>
                </a:lnTo>
                <a:lnTo>
                  <a:pt x="673100" y="472249"/>
                </a:lnTo>
                <a:lnTo>
                  <a:pt x="622300" y="458762"/>
                </a:lnTo>
                <a:lnTo>
                  <a:pt x="571500" y="454152"/>
                </a:lnTo>
                <a:lnTo>
                  <a:pt x="533400" y="454152"/>
                </a:lnTo>
                <a:lnTo>
                  <a:pt x="533400" y="455676"/>
                </a:lnTo>
                <a:lnTo>
                  <a:pt x="520700" y="464058"/>
                </a:lnTo>
                <a:lnTo>
                  <a:pt x="469900" y="481634"/>
                </a:lnTo>
                <a:lnTo>
                  <a:pt x="419100" y="487578"/>
                </a:lnTo>
                <a:lnTo>
                  <a:pt x="406400" y="486181"/>
                </a:lnTo>
                <a:lnTo>
                  <a:pt x="406400" y="621030"/>
                </a:lnTo>
                <a:lnTo>
                  <a:pt x="406400" y="1203198"/>
                </a:lnTo>
                <a:lnTo>
                  <a:pt x="152400" y="1203198"/>
                </a:lnTo>
                <a:lnTo>
                  <a:pt x="165100" y="1027176"/>
                </a:lnTo>
                <a:lnTo>
                  <a:pt x="165100" y="942873"/>
                </a:lnTo>
                <a:lnTo>
                  <a:pt x="152400" y="899541"/>
                </a:lnTo>
                <a:lnTo>
                  <a:pt x="152400" y="855726"/>
                </a:lnTo>
                <a:lnTo>
                  <a:pt x="139700" y="818756"/>
                </a:lnTo>
                <a:lnTo>
                  <a:pt x="127000" y="776566"/>
                </a:lnTo>
                <a:lnTo>
                  <a:pt x="127000" y="665226"/>
                </a:lnTo>
                <a:lnTo>
                  <a:pt x="114300" y="665226"/>
                </a:lnTo>
                <a:lnTo>
                  <a:pt x="101600" y="669798"/>
                </a:lnTo>
                <a:lnTo>
                  <a:pt x="101600" y="779233"/>
                </a:lnTo>
                <a:lnTo>
                  <a:pt x="114300" y="823137"/>
                </a:lnTo>
                <a:lnTo>
                  <a:pt x="127000" y="861822"/>
                </a:lnTo>
                <a:lnTo>
                  <a:pt x="127000" y="903820"/>
                </a:lnTo>
                <a:lnTo>
                  <a:pt x="139700" y="945261"/>
                </a:lnTo>
                <a:lnTo>
                  <a:pt x="139700" y="1026414"/>
                </a:lnTo>
                <a:lnTo>
                  <a:pt x="127000" y="1203198"/>
                </a:lnTo>
                <a:lnTo>
                  <a:pt x="63500" y="1203198"/>
                </a:lnTo>
                <a:lnTo>
                  <a:pt x="63500" y="1191768"/>
                </a:lnTo>
                <a:lnTo>
                  <a:pt x="25400" y="745236"/>
                </a:lnTo>
                <a:lnTo>
                  <a:pt x="25400" y="647763"/>
                </a:lnTo>
                <a:lnTo>
                  <a:pt x="50800" y="603237"/>
                </a:lnTo>
                <a:lnTo>
                  <a:pt x="76200" y="563181"/>
                </a:lnTo>
                <a:lnTo>
                  <a:pt x="127000" y="528828"/>
                </a:lnTo>
                <a:lnTo>
                  <a:pt x="152400" y="510692"/>
                </a:lnTo>
                <a:lnTo>
                  <a:pt x="177800" y="496341"/>
                </a:lnTo>
                <a:lnTo>
                  <a:pt x="215900" y="485851"/>
                </a:lnTo>
                <a:lnTo>
                  <a:pt x="254000" y="479298"/>
                </a:lnTo>
                <a:lnTo>
                  <a:pt x="241300" y="487768"/>
                </a:lnTo>
                <a:lnTo>
                  <a:pt x="228600" y="497395"/>
                </a:lnTo>
                <a:lnTo>
                  <a:pt x="228600" y="508444"/>
                </a:lnTo>
                <a:lnTo>
                  <a:pt x="215900" y="521208"/>
                </a:lnTo>
                <a:lnTo>
                  <a:pt x="203200" y="551472"/>
                </a:lnTo>
                <a:lnTo>
                  <a:pt x="203200" y="621715"/>
                </a:lnTo>
                <a:lnTo>
                  <a:pt x="215900" y="661416"/>
                </a:lnTo>
                <a:lnTo>
                  <a:pt x="215900" y="672274"/>
                </a:lnTo>
                <a:lnTo>
                  <a:pt x="203200" y="684174"/>
                </a:lnTo>
                <a:lnTo>
                  <a:pt x="203200" y="697636"/>
                </a:lnTo>
                <a:lnTo>
                  <a:pt x="190500" y="712470"/>
                </a:lnTo>
                <a:lnTo>
                  <a:pt x="203200" y="737133"/>
                </a:lnTo>
                <a:lnTo>
                  <a:pt x="215900" y="757237"/>
                </a:lnTo>
                <a:lnTo>
                  <a:pt x="241300" y="770763"/>
                </a:lnTo>
                <a:lnTo>
                  <a:pt x="266700" y="775716"/>
                </a:lnTo>
                <a:lnTo>
                  <a:pt x="292100" y="770763"/>
                </a:lnTo>
                <a:lnTo>
                  <a:pt x="304800" y="763993"/>
                </a:lnTo>
                <a:lnTo>
                  <a:pt x="317500" y="757237"/>
                </a:lnTo>
                <a:lnTo>
                  <a:pt x="330200" y="737133"/>
                </a:lnTo>
                <a:lnTo>
                  <a:pt x="330200" y="687679"/>
                </a:lnTo>
                <a:lnTo>
                  <a:pt x="317500" y="667321"/>
                </a:lnTo>
                <a:lnTo>
                  <a:pt x="304800" y="660425"/>
                </a:lnTo>
                <a:lnTo>
                  <a:pt x="304800" y="696391"/>
                </a:lnTo>
                <a:lnTo>
                  <a:pt x="304800" y="728091"/>
                </a:lnTo>
                <a:lnTo>
                  <a:pt x="292100" y="740943"/>
                </a:lnTo>
                <a:lnTo>
                  <a:pt x="279400" y="749642"/>
                </a:lnTo>
                <a:lnTo>
                  <a:pt x="266700" y="752856"/>
                </a:lnTo>
                <a:lnTo>
                  <a:pt x="254000" y="749642"/>
                </a:lnTo>
                <a:lnTo>
                  <a:pt x="228600" y="740943"/>
                </a:lnTo>
                <a:lnTo>
                  <a:pt x="228600" y="728091"/>
                </a:lnTo>
                <a:lnTo>
                  <a:pt x="215900" y="712470"/>
                </a:lnTo>
                <a:lnTo>
                  <a:pt x="228600" y="696391"/>
                </a:lnTo>
                <a:lnTo>
                  <a:pt x="228600" y="683323"/>
                </a:lnTo>
                <a:lnTo>
                  <a:pt x="254000" y="674535"/>
                </a:lnTo>
                <a:lnTo>
                  <a:pt x="266700" y="671322"/>
                </a:lnTo>
                <a:lnTo>
                  <a:pt x="279400" y="674535"/>
                </a:lnTo>
                <a:lnTo>
                  <a:pt x="292100" y="683323"/>
                </a:lnTo>
                <a:lnTo>
                  <a:pt x="304800" y="696391"/>
                </a:lnTo>
                <a:lnTo>
                  <a:pt x="304800" y="660425"/>
                </a:lnTo>
                <a:lnTo>
                  <a:pt x="292100" y="653529"/>
                </a:lnTo>
                <a:lnTo>
                  <a:pt x="266700" y="648462"/>
                </a:lnTo>
                <a:lnTo>
                  <a:pt x="254000" y="648462"/>
                </a:lnTo>
                <a:lnTo>
                  <a:pt x="254000" y="649224"/>
                </a:lnTo>
                <a:lnTo>
                  <a:pt x="241300" y="651510"/>
                </a:lnTo>
                <a:lnTo>
                  <a:pt x="228600" y="617054"/>
                </a:lnTo>
                <a:lnTo>
                  <a:pt x="228600" y="557314"/>
                </a:lnTo>
                <a:lnTo>
                  <a:pt x="241300" y="531876"/>
                </a:lnTo>
                <a:lnTo>
                  <a:pt x="254000" y="510032"/>
                </a:lnTo>
                <a:lnTo>
                  <a:pt x="279400" y="494347"/>
                </a:lnTo>
                <a:lnTo>
                  <a:pt x="292100" y="484073"/>
                </a:lnTo>
                <a:lnTo>
                  <a:pt x="304800" y="478536"/>
                </a:lnTo>
                <a:lnTo>
                  <a:pt x="406400" y="621030"/>
                </a:lnTo>
                <a:lnTo>
                  <a:pt x="406400" y="486181"/>
                </a:lnTo>
                <a:lnTo>
                  <a:pt x="368300" y="481952"/>
                </a:lnTo>
                <a:lnTo>
                  <a:pt x="330200" y="464820"/>
                </a:lnTo>
                <a:lnTo>
                  <a:pt x="317500" y="455676"/>
                </a:lnTo>
                <a:lnTo>
                  <a:pt x="304800" y="454914"/>
                </a:lnTo>
                <a:lnTo>
                  <a:pt x="304800" y="454152"/>
                </a:lnTo>
                <a:lnTo>
                  <a:pt x="292100" y="454152"/>
                </a:lnTo>
                <a:lnTo>
                  <a:pt x="241300" y="457923"/>
                </a:lnTo>
                <a:lnTo>
                  <a:pt x="190500" y="468909"/>
                </a:lnTo>
                <a:lnTo>
                  <a:pt x="152400" y="486613"/>
                </a:lnTo>
                <a:lnTo>
                  <a:pt x="101600" y="510540"/>
                </a:lnTo>
                <a:lnTo>
                  <a:pt x="63500" y="541261"/>
                </a:lnTo>
                <a:lnTo>
                  <a:pt x="38100" y="576541"/>
                </a:lnTo>
                <a:lnTo>
                  <a:pt x="12700" y="615594"/>
                </a:lnTo>
                <a:lnTo>
                  <a:pt x="0" y="657631"/>
                </a:lnTo>
                <a:lnTo>
                  <a:pt x="0" y="747522"/>
                </a:lnTo>
                <a:lnTo>
                  <a:pt x="25400" y="1045210"/>
                </a:lnTo>
                <a:lnTo>
                  <a:pt x="38100" y="1194054"/>
                </a:lnTo>
                <a:lnTo>
                  <a:pt x="38100" y="1206881"/>
                </a:lnTo>
                <a:lnTo>
                  <a:pt x="50800" y="1217295"/>
                </a:lnTo>
                <a:lnTo>
                  <a:pt x="63500" y="1224267"/>
                </a:lnTo>
                <a:lnTo>
                  <a:pt x="76200" y="1226820"/>
                </a:lnTo>
                <a:lnTo>
                  <a:pt x="139700" y="1226820"/>
                </a:lnTo>
                <a:lnTo>
                  <a:pt x="406400" y="1226820"/>
                </a:lnTo>
                <a:lnTo>
                  <a:pt x="431800" y="1226820"/>
                </a:lnTo>
                <a:lnTo>
                  <a:pt x="673100" y="1226820"/>
                </a:lnTo>
                <a:lnTo>
                  <a:pt x="685800" y="1225994"/>
                </a:lnTo>
                <a:lnTo>
                  <a:pt x="698500" y="1223670"/>
                </a:lnTo>
                <a:lnTo>
                  <a:pt x="698500" y="1220063"/>
                </a:lnTo>
                <a:lnTo>
                  <a:pt x="711200" y="1215390"/>
                </a:lnTo>
                <a:lnTo>
                  <a:pt x="711200" y="949159"/>
                </a:lnTo>
                <a:lnTo>
                  <a:pt x="723900" y="903693"/>
                </a:lnTo>
                <a:lnTo>
                  <a:pt x="736600" y="860298"/>
                </a:lnTo>
                <a:lnTo>
                  <a:pt x="736600" y="815327"/>
                </a:lnTo>
                <a:lnTo>
                  <a:pt x="749300" y="803910"/>
                </a:lnTo>
                <a:lnTo>
                  <a:pt x="850900" y="880110"/>
                </a:lnTo>
                <a:lnTo>
                  <a:pt x="876300" y="890778"/>
                </a:lnTo>
                <a:lnTo>
                  <a:pt x="889000" y="898677"/>
                </a:lnTo>
                <a:lnTo>
                  <a:pt x="914400" y="903566"/>
                </a:lnTo>
                <a:lnTo>
                  <a:pt x="939800" y="905256"/>
                </a:lnTo>
                <a:lnTo>
                  <a:pt x="965200" y="901509"/>
                </a:lnTo>
                <a:lnTo>
                  <a:pt x="990600" y="890778"/>
                </a:lnTo>
                <a:lnTo>
                  <a:pt x="1028700" y="873747"/>
                </a:lnTo>
                <a:lnTo>
                  <a:pt x="1041400" y="851154"/>
                </a:lnTo>
                <a:lnTo>
                  <a:pt x="1193800" y="651941"/>
                </a:lnTo>
                <a:lnTo>
                  <a:pt x="1320800" y="485978"/>
                </a:lnTo>
                <a:lnTo>
                  <a:pt x="1333500" y="469392"/>
                </a:lnTo>
                <a:lnTo>
                  <a:pt x="1346200" y="453898"/>
                </a:lnTo>
                <a:lnTo>
                  <a:pt x="1346200" y="437476"/>
                </a:lnTo>
                <a:close/>
              </a:path>
            </a:pathLst>
          </a:custGeom>
          <a:solidFill>
            <a:srgbClr val="2C778C"/>
          </a:solidFill>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40</a:t>
            </a:fld>
            <a:endParaRPr spc="-25" dirty="0"/>
          </a:p>
        </p:txBody>
      </p:sp>
      <p:sp>
        <p:nvSpPr>
          <p:cNvPr id="16" name="object 1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82103" y="966977"/>
            <a:ext cx="9711055" cy="5819775"/>
            <a:chOff x="982103" y="966977"/>
            <a:chExt cx="9711055" cy="581977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982103" y="966977"/>
              <a:ext cx="8704326" cy="5436870"/>
            </a:xfrm>
            <a:prstGeom prst="rect">
              <a:avLst/>
            </a:prstGeom>
          </p:spPr>
        </p:pic>
      </p:grpSp>
      <p:sp>
        <p:nvSpPr>
          <p:cNvPr id="5" name="object 5"/>
          <p:cNvSpPr txBox="1">
            <a:spLocks noGrp="1"/>
          </p:cNvSpPr>
          <p:nvPr>
            <p:ph type="title"/>
          </p:nvPr>
        </p:nvSpPr>
        <p:spPr>
          <a:xfrm>
            <a:off x="1638433" y="1624837"/>
            <a:ext cx="6752590" cy="1067435"/>
          </a:xfrm>
          <a:prstGeom prst="rect">
            <a:avLst/>
          </a:prstGeom>
        </p:spPr>
        <p:txBody>
          <a:bodyPr vert="horz" wrap="square" lIns="0" tIns="12065" rIns="0" bIns="0" rtlCol="0">
            <a:spAutoFit/>
          </a:bodyPr>
          <a:lstStyle/>
          <a:p>
            <a:pPr marL="12700" marR="5080">
              <a:lnSpc>
                <a:spcPct val="101299"/>
              </a:lnSpc>
              <a:spcBef>
                <a:spcPts val="95"/>
              </a:spcBef>
            </a:pPr>
            <a:r>
              <a:rPr sz="2250" b="0" dirty="0">
                <a:solidFill>
                  <a:srgbClr val="FFFFFF"/>
                </a:solidFill>
                <a:latin typeface="Microsoft JhengHei"/>
                <a:cs typeface="Microsoft JhengHei"/>
              </a:rPr>
              <a:t>有關病患是否有感染血/體液傳染病，如HIV、HCV</a:t>
            </a:r>
            <a:r>
              <a:rPr sz="2250" b="0" spc="-50" dirty="0">
                <a:solidFill>
                  <a:srgbClr val="FFFFFF"/>
                </a:solidFill>
                <a:latin typeface="Microsoft JhengHei"/>
                <a:cs typeface="Microsoft JhengHei"/>
              </a:rPr>
              <a:t>等</a:t>
            </a:r>
            <a:r>
              <a:rPr sz="2250" b="0" dirty="0">
                <a:solidFill>
                  <a:srgbClr val="FFFFFF"/>
                </a:solidFill>
                <a:latin typeface="Microsoft JhengHei"/>
                <a:cs typeface="Microsoft JhengHei"/>
              </a:rPr>
              <a:t>目前都需要靠</a:t>
            </a:r>
            <a:r>
              <a:rPr sz="2250" dirty="0">
                <a:solidFill>
                  <a:srgbClr val="FFE69A"/>
                </a:solidFill>
              </a:rPr>
              <a:t>臨床檢驗技術</a:t>
            </a:r>
            <a:r>
              <a:rPr sz="2250" b="0" dirty="0">
                <a:solidFill>
                  <a:srgbClr val="FFFFFF"/>
                </a:solidFill>
                <a:latin typeface="Microsoft JhengHei"/>
                <a:cs typeface="Microsoft JhengHei"/>
              </a:rPr>
              <a:t>，才能確</a:t>
            </a:r>
            <a:r>
              <a:rPr sz="2250" b="0" spc="-50" dirty="0">
                <a:solidFill>
                  <a:srgbClr val="FFFFFF"/>
                </a:solidFill>
                <a:latin typeface="Microsoft JhengHei"/>
                <a:cs typeface="Microsoft JhengHei"/>
              </a:rPr>
              <a:t>定</a:t>
            </a:r>
            <a:endParaRPr sz="2250">
              <a:latin typeface="Microsoft JhengHei"/>
              <a:cs typeface="Microsoft JhengHei"/>
            </a:endParaRPr>
          </a:p>
          <a:p>
            <a:pPr marL="12700">
              <a:lnSpc>
                <a:spcPct val="100000"/>
              </a:lnSpc>
              <a:spcBef>
                <a:spcPts val="30"/>
              </a:spcBef>
            </a:pPr>
            <a:r>
              <a:rPr sz="2250" b="0" dirty="0">
                <a:solidFill>
                  <a:srgbClr val="FFFFFF"/>
                </a:solidFill>
                <a:latin typeface="Microsoft JhengHei"/>
                <a:cs typeface="Microsoft JhengHei"/>
              </a:rPr>
              <a:t>因此病患說的是否屬實，你當下也無法確</a:t>
            </a:r>
            <a:r>
              <a:rPr sz="2250" b="0" spc="-50" dirty="0">
                <a:solidFill>
                  <a:srgbClr val="FFFFFF"/>
                </a:solidFill>
                <a:latin typeface="Microsoft JhengHei"/>
                <a:cs typeface="Microsoft JhengHei"/>
              </a:rPr>
              <a:t>定</a:t>
            </a:r>
            <a:endParaRPr sz="2250">
              <a:latin typeface="Microsoft JhengHei"/>
              <a:cs typeface="Microsoft JhengHei"/>
            </a:endParaRPr>
          </a:p>
        </p:txBody>
      </p:sp>
      <p:sp>
        <p:nvSpPr>
          <p:cNvPr id="6" name="object 6"/>
          <p:cNvSpPr txBox="1"/>
          <p:nvPr/>
        </p:nvSpPr>
        <p:spPr>
          <a:xfrm>
            <a:off x="1638433" y="2987304"/>
            <a:ext cx="7003415" cy="2671445"/>
          </a:xfrm>
          <a:prstGeom prst="rect">
            <a:avLst/>
          </a:prstGeom>
        </p:spPr>
        <p:txBody>
          <a:bodyPr vert="horz" wrap="square" lIns="0" tIns="16510" rIns="0" bIns="0" rtlCol="0">
            <a:spAutoFit/>
          </a:bodyPr>
          <a:lstStyle/>
          <a:p>
            <a:pPr marL="12700">
              <a:lnSpc>
                <a:spcPct val="100000"/>
              </a:lnSpc>
              <a:spcBef>
                <a:spcPts val="130"/>
              </a:spcBef>
            </a:pPr>
            <a:r>
              <a:rPr sz="2250" b="1" dirty="0">
                <a:solidFill>
                  <a:srgbClr val="FFE69A"/>
                </a:solidFill>
                <a:latin typeface="Microsoft JhengHei"/>
                <a:cs typeface="Microsoft JhengHei"/>
              </a:rPr>
              <a:t>眼前這位病患說沒有感染，不代表他就沒有感染</a:t>
            </a:r>
            <a:r>
              <a:rPr sz="2250" b="1" spc="-50" dirty="0">
                <a:solidFill>
                  <a:srgbClr val="FFE69A"/>
                </a:solidFill>
                <a:latin typeface="Microsoft JhengHei"/>
                <a:cs typeface="Microsoft JhengHei"/>
              </a:rPr>
              <a:t>！</a:t>
            </a:r>
            <a:endParaRPr sz="2250">
              <a:latin typeface="Microsoft JhengHei"/>
              <a:cs typeface="Microsoft JhengHei"/>
            </a:endParaRPr>
          </a:p>
          <a:p>
            <a:pPr marL="313055" indent="-300990">
              <a:lnSpc>
                <a:spcPct val="100000"/>
              </a:lnSpc>
              <a:spcBef>
                <a:spcPts val="25"/>
              </a:spcBef>
              <a:buFont typeface="Wingdings"/>
              <a:buChar char=""/>
              <a:tabLst>
                <a:tab pos="313690" algn="l"/>
              </a:tabLst>
            </a:pPr>
            <a:r>
              <a:rPr sz="1750" spc="-5" dirty="0">
                <a:solidFill>
                  <a:srgbClr val="FFFFFF"/>
                </a:solidFill>
                <a:latin typeface="Microsoft JhengHei"/>
                <a:cs typeface="Microsoft JhengHei"/>
              </a:rPr>
              <a:t>有可能他已感染、但沒篩檢，所以他也不知道、也沒被通報在名單中</a:t>
            </a:r>
            <a:endParaRPr sz="1750">
              <a:latin typeface="Microsoft JhengHei"/>
              <a:cs typeface="Microsoft JhengHei"/>
            </a:endParaRPr>
          </a:p>
          <a:p>
            <a:pPr marL="313055" indent="-300990">
              <a:lnSpc>
                <a:spcPct val="100000"/>
              </a:lnSpc>
              <a:spcBef>
                <a:spcPts val="5"/>
              </a:spcBef>
              <a:buFont typeface="Wingdings"/>
              <a:buChar char=""/>
              <a:tabLst>
                <a:tab pos="313690" algn="l"/>
              </a:tabLst>
            </a:pPr>
            <a:r>
              <a:rPr sz="1750" spc="-5" dirty="0">
                <a:solidFill>
                  <a:srgbClr val="FFFFFF"/>
                </a:solidFill>
                <a:latin typeface="Microsoft JhengHei"/>
                <a:cs typeface="Microsoft JhengHei"/>
              </a:rPr>
              <a:t>有可能還在檢驗空窗期，所以尚未確診感染</a:t>
            </a:r>
            <a:endParaRPr sz="1750">
              <a:latin typeface="Microsoft JhengHei"/>
              <a:cs typeface="Microsoft JhengHei"/>
            </a:endParaRPr>
          </a:p>
          <a:p>
            <a:pPr>
              <a:lnSpc>
                <a:spcPct val="100000"/>
              </a:lnSpc>
              <a:spcBef>
                <a:spcPts val="15"/>
              </a:spcBef>
            </a:pPr>
            <a:endParaRPr sz="1600">
              <a:latin typeface="Microsoft JhengHei"/>
              <a:cs typeface="Microsoft JhengHei"/>
            </a:endParaRPr>
          </a:p>
          <a:p>
            <a:pPr marL="12700">
              <a:lnSpc>
                <a:spcPct val="100000"/>
              </a:lnSpc>
            </a:pPr>
            <a:r>
              <a:rPr sz="2250" dirty="0">
                <a:solidFill>
                  <a:srgbClr val="FFFFFF"/>
                </a:solidFill>
                <a:latin typeface="Microsoft JhengHei"/>
                <a:cs typeface="Microsoft JhengHei"/>
              </a:rPr>
              <a:t>所以當你</a:t>
            </a:r>
            <a:r>
              <a:rPr sz="2250" b="1" dirty="0">
                <a:solidFill>
                  <a:srgbClr val="FFE69A"/>
                </a:solidFill>
                <a:latin typeface="Microsoft JhengHei"/>
                <a:cs typeface="Microsoft JhengHei"/>
              </a:rPr>
              <a:t>執行職務</a:t>
            </a:r>
            <a:r>
              <a:rPr sz="2250" b="1" spc="-50" dirty="0">
                <a:solidFill>
                  <a:srgbClr val="FFE69A"/>
                </a:solidFill>
                <a:latin typeface="Microsoft JhengHei"/>
                <a:cs typeface="Microsoft JhengHei"/>
              </a:rPr>
              <a:t>時</a:t>
            </a:r>
            <a:endParaRPr sz="2250">
              <a:latin typeface="Microsoft JhengHei"/>
              <a:cs typeface="Microsoft JhengHei"/>
            </a:endParaRPr>
          </a:p>
          <a:p>
            <a:pPr marL="12700">
              <a:lnSpc>
                <a:spcPct val="100000"/>
              </a:lnSpc>
              <a:spcBef>
                <a:spcPts val="35"/>
              </a:spcBef>
            </a:pPr>
            <a:r>
              <a:rPr sz="2250" dirty="0">
                <a:solidFill>
                  <a:srgbClr val="FFFFFF"/>
                </a:solidFill>
                <a:latin typeface="Microsoft JhengHei"/>
                <a:cs typeface="Microsoft JhengHei"/>
              </a:rPr>
              <a:t>不論知不知道病患是否有感染血/體液傳染的疾</a:t>
            </a:r>
            <a:r>
              <a:rPr sz="2250" spc="-50" dirty="0">
                <a:solidFill>
                  <a:srgbClr val="FFFFFF"/>
                </a:solidFill>
                <a:latin typeface="Microsoft JhengHei"/>
                <a:cs typeface="Microsoft JhengHei"/>
              </a:rPr>
              <a:t>病</a:t>
            </a:r>
            <a:endParaRPr sz="2250">
              <a:latin typeface="Microsoft JhengHei"/>
              <a:cs typeface="Microsoft JhengHei"/>
            </a:endParaRPr>
          </a:p>
          <a:p>
            <a:pPr marL="12700">
              <a:lnSpc>
                <a:spcPct val="100000"/>
              </a:lnSpc>
              <a:spcBef>
                <a:spcPts val="35"/>
              </a:spcBef>
            </a:pPr>
            <a:r>
              <a:rPr sz="2250" b="1" dirty="0">
                <a:solidFill>
                  <a:srgbClr val="FFE69A"/>
                </a:solidFill>
                <a:latin typeface="Microsoft JhengHei"/>
                <a:cs typeface="Microsoft JhengHei"/>
              </a:rPr>
              <a:t>都應該先做好標準防護措</a:t>
            </a:r>
            <a:r>
              <a:rPr sz="2250" b="1" spc="-50" dirty="0">
                <a:solidFill>
                  <a:srgbClr val="FFE69A"/>
                </a:solidFill>
                <a:latin typeface="Microsoft JhengHei"/>
                <a:cs typeface="Microsoft JhengHei"/>
              </a:rPr>
              <a:t>施</a:t>
            </a:r>
            <a:endParaRPr sz="2250">
              <a:latin typeface="Microsoft JhengHei"/>
              <a:cs typeface="Microsoft JhengHei"/>
            </a:endParaRPr>
          </a:p>
          <a:p>
            <a:pPr marL="12700">
              <a:lnSpc>
                <a:spcPct val="100000"/>
              </a:lnSpc>
              <a:spcBef>
                <a:spcPts val="35"/>
              </a:spcBef>
            </a:pPr>
            <a:r>
              <a:rPr sz="2250" dirty="0">
                <a:solidFill>
                  <a:srgbClr val="FFFFFF"/>
                </a:solidFill>
                <a:latin typeface="Microsoft JhengHei"/>
                <a:cs typeface="Microsoft JhengHei"/>
              </a:rPr>
              <a:t>才能確實保護自己，免於感</a:t>
            </a:r>
            <a:r>
              <a:rPr sz="2250" spc="-50" dirty="0">
                <a:solidFill>
                  <a:srgbClr val="FFFFFF"/>
                </a:solidFill>
                <a:latin typeface="Microsoft JhengHei"/>
                <a:cs typeface="Microsoft JhengHei"/>
              </a:rPr>
              <a:t>染</a:t>
            </a:r>
            <a:endParaRPr sz="2250">
              <a:latin typeface="Microsoft JhengHei"/>
              <a:cs typeface="Microsoft JhengHei"/>
            </a:endParaRPr>
          </a:p>
        </p:txBody>
      </p:sp>
      <p:pic>
        <p:nvPicPr>
          <p:cNvPr id="7" name="object 7"/>
          <p:cNvPicPr/>
          <p:nvPr/>
        </p:nvPicPr>
        <p:blipFill>
          <a:blip r:embed="rId3" cstate="print"/>
          <a:stretch>
            <a:fillRect/>
          </a:stretch>
        </p:blipFill>
        <p:spPr>
          <a:xfrm>
            <a:off x="8392553" y="4549902"/>
            <a:ext cx="1148333" cy="1999488"/>
          </a:xfrm>
          <a:prstGeom prst="rect">
            <a:avLst/>
          </a:prstGeom>
        </p:spPr>
      </p:pic>
      <p:sp>
        <p:nvSpPr>
          <p:cNvPr id="8" name="object 8"/>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41</a:t>
            </a:fld>
            <a:endParaRPr spc="-25" dirty="0"/>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xfrm>
            <a:off x="1464697" y="988567"/>
            <a:ext cx="8041640" cy="50673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FFFFFF"/>
                </a:solidFill>
              </a:rPr>
              <a:t>做好標準防護措施，才能保護自己、預防感染</a:t>
            </a:r>
          </a:p>
        </p:txBody>
      </p:sp>
      <p:grpSp>
        <p:nvGrpSpPr>
          <p:cNvPr id="5" name="object 5"/>
          <p:cNvGrpSpPr/>
          <p:nvPr/>
        </p:nvGrpSpPr>
        <p:grpSpPr>
          <a:xfrm>
            <a:off x="292493" y="1752600"/>
            <a:ext cx="10113645" cy="1052830"/>
            <a:chOff x="292493" y="1752600"/>
            <a:chExt cx="10113645" cy="1052830"/>
          </a:xfrm>
        </p:grpSpPr>
        <p:sp>
          <p:nvSpPr>
            <p:cNvPr id="6" name="object 6"/>
            <p:cNvSpPr/>
            <p:nvPr/>
          </p:nvSpPr>
          <p:spPr>
            <a:xfrm>
              <a:off x="297827" y="1758695"/>
              <a:ext cx="10102850" cy="1041400"/>
            </a:xfrm>
            <a:custGeom>
              <a:avLst/>
              <a:gdLst/>
              <a:ahLst/>
              <a:cxnLst/>
              <a:rect l="l" t="t" r="r" b="b"/>
              <a:pathLst>
                <a:path w="10102850" h="1041400">
                  <a:moveTo>
                    <a:pt x="10102596" y="936497"/>
                  </a:moveTo>
                  <a:lnTo>
                    <a:pt x="10102596" y="103631"/>
                  </a:lnTo>
                  <a:lnTo>
                    <a:pt x="10094428" y="63329"/>
                  </a:lnTo>
                  <a:lnTo>
                    <a:pt x="10072116" y="30384"/>
                  </a:lnTo>
                  <a:lnTo>
                    <a:pt x="10038945" y="8155"/>
                  </a:lnTo>
                  <a:lnTo>
                    <a:pt x="9998202" y="0"/>
                  </a:lnTo>
                  <a:lnTo>
                    <a:pt x="104394" y="0"/>
                  </a:lnTo>
                  <a:lnTo>
                    <a:pt x="63650" y="8155"/>
                  </a:lnTo>
                  <a:lnTo>
                    <a:pt x="30479" y="30384"/>
                  </a:lnTo>
                  <a:lnTo>
                    <a:pt x="8167" y="63329"/>
                  </a:lnTo>
                  <a:lnTo>
                    <a:pt x="0" y="103632"/>
                  </a:lnTo>
                  <a:lnTo>
                    <a:pt x="0" y="936498"/>
                  </a:lnTo>
                  <a:lnTo>
                    <a:pt x="8167" y="976919"/>
                  </a:lnTo>
                  <a:lnTo>
                    <a:pt x="30480" y="1010126"/>
                  </a:lnTo>
                  <a:lnTo>
                    <a:pt x="63650" y="1032617"/>
                  </a:lnTo>
                  <a:lnTo>
                    <a:pt x="104394" y="1040892"/>
                  </a:lnTo>
                  <a:lnTo>
                    <a:pt x="9998202" y="1040891"/>
                  </a:lnTo>
                  <a:lnTo>
                    <a:pt x="10038945" y="1032617"/>
                  </a:lnTo>
                  <a:lnTo>
                    <a:pt x="10072116" y="1010126"/>
                  </a:lnTo>
                  <a:lnTo>
                    <a:pt x="10094428" y="976919"/>
                  </a:lnTo>
                  <a:lnTo>
                    <a:pt x="10102596" y="936497"/>
                  </a:lnTo>
                  <a:close/>
                </a:path>
              </a:pathLst>
            </a:custGeom>
            <a:solidFill>
              <a:srgbClr val="E2F0D9"/>
            </a:solidFill>
          </p:spPr>
          <p:txBody>
            <a:bodyPr wrap="square" lIns="0" tIns="0" rIns="0" bIns="0" rtlCol="0"/>
            <a:lstStyle/>
            <a:p>
              <a:endParaRPr/>
            </a:p>
          </p:txBody>
        </p:sp>
        <p:sp>
          <p:nvSpPr>
            <p:cNvPr id="7" name="object 7"/>
            <p:cNvSpPr/>
            <p:nvPr/>
          </p:nvSpPr>
          <p:spPr>
            <a:xfrm>
              <a:off x="292493" y="1752600"/>
              <a:ext cx="10113645" cy="1052830"/>
            </a:xfrm>
            <a:custGeom>
              <a:avLst/>
              <a:gdLst/>
              <a:ahLst/>
              <a:cxnLst/>
              <a:rect l="l" t="t" r="r" b="b"/>
              <a:pathLst>
                <a:path w="10113645" h="1052830">
                  <a:moveTo>
                    <a:pt x="10113264" y="954024"/>
                  </a:moveTo>
                  <a:lnTo>
                    <a:pt x="10113264" y="99059"/>
                  </a:lnTo>
                  <a:lnTo>
                    <a:pt x="10110978" y="87629"/>
                  </a:lnTo>
                  <a:lnTo>
                    <a:pt x="10077230" y="28665"/>
                  </a:lnTo>
                  <a:lnTo>
                    <a:pt x="10014966" y="761"/>
                  </a:lnTo>
                  <a:lnTo>
                    <a:pt x="10004298" y="0"/>
                  </a:lnTo>
                  <a:lnTo>
                    <a:pt x="109728" y="0"/>
                  </a:lnTo>
                  <a:lnTo>
                    <a:pt x="44443" y="21783"/>
                  </a:lnTo>
                  <a:lnTo>
                    <a:pt x="4571" y="77724"/>
                  </a:lnTo>
                  <a:lnTo>
                    <a:pt x="0" y="109728"/>
                  </a:lnTo>
                  <a:lnTo>
                    <a:pt x="0" y="942594"/>
                  </a:lnTo>
                  <a:lnTo>
                    <a:pt x="8382" y="985266"/>
                  </a:lnTo>
                  <a:lnTo>
                    <a:pt x="10668" y="990024"/>
                  </a:lnTo>
                  <a:lnTo>
                    <a:pt x="10668" y="110490"/>
                  </a:lnTo>
                  <a:lnTo>
                    <a:pt x="11430" y="99822"/>
                  </a:lnTo>
                  <a:lnTo>
                    <a:pt x="12954" y="89916"/>
                  </a:lnTo>
                  <a:lnTo>
                    <a:pt x="12954" y="90678"/>
                  </a:lnTo>
                  <a:lnTo>
                    <a:pt x="15239" y="80772"/>
                  </a:lnTo>
                  <a:lnTo>
                    <a:pt x="18287" y="73456"/>
                  </a:lnTo>
                  <a:lnTo>
                    <a:pt x="18287" y="71628"/>
                  </a:lnTo>
                  <a:lnTo>
                    <a:pt x="22859" y="62484"/>
                  </a:lnTo>
                  <a:lnTo>
                    <a:pt x="22859" y="63246"/>
                  </a:lnTo>
                  <a:lnTo>
                    <a:pt x="27431" y="56061"/>
                  </a:lnTo>
                  <a:lnTo>
                    <a:pt x="27431" y="54864"/>
                  </a:lnTo>
                  <a:lnTo>
                    <a:pt x="33527" y="47244"/>
                  </a:lnTo>
                  <a:lnTo>
                    <a:pt x="39623" y="41148"/>
                  </a:lnTo>
                  <a:lnTo>
                    <a:pt x="39623" y="40386"/>
                  </a:lnTo>
                  <a:lnTo>
                    <a:pt x="47243" y="33528"/>
                  </a:lnTo>
                  <a:lnTo>
                    <a:pt x="47243" y="33735"/>
                  </a:lnTo>
                  <a:lnTo>
                    <a:pt x="54102" y="28748"/>
                  </a:lnTo>
                  <a:lnTo>
                    <a:pt x="54102" y="28194"/>
                  </a:lnTo>
                  <a:lnTo>
                    <a:pt x="62484" y="22860"/>
                  </a:lnTo>
                  <a:lnTo>
                    <a:pt x="62484" y="23622"/>
                  </a:lnTo>
                  <a:lnTo>
                    <a:pt x="70866" y="19431"/>
                  </a:lnTo>
                  <a:lnTo>
                    <a:pt x="70866" y="19050"/>
                  </a:lnTo>
                  <a:lnTo>
                    <a:pt x="80009" y="16236"/>
                  </a:lnTo>
                  <a:lnTo>
                    <a:pt x="80009" y="16002"/>
                  </a:lnTo>
                  <a:lnTo>
                    <a:pt x="89153" y="13891"/>
                  </a:lnTo>
                  <a:lnTo>
                    <a:pt x="89153" y="13716"/>
                  </a:lnTo>
                  <a:lnTo>
                    <a:pt x="99059" y="12300"/>
                  </a:lnTo>
                  <a:lnTo>
                    <a:pt x="109728" y="11430"/>
                  </a:lnTo>
                  <a:lnTo>
                    <a:pt x="10004298" y="11484"/>
                  </a:lnTo>
                  <a:lnTo>
                    <a:pt x="10014204" y="12191"/>
                  </a:lnTo>
                  <a:lnTo>
                    <a:pt x="10024110" y="13715"/>
                  </a:lnTo>
                  <a:lnTo>
                    <a:pt x="10024110" y="13891"/>
                  </a:lnTo>
                  <a:lnTo>
                    <a:pt x="10033254" y="16001"/>
                  </a:lnTo>
                  <a:lnTo>
                    <a:pt x="10033254" y="16236"/>
                  </a:lnTo>
                  <a:lnTo>
                    <a:pt x="10042398" y="19049"/>
                  </a:lnTo>
                  <a:lnTo>
                    <a:pt x="10042398" y="19431"/>
                  </a:lnTo>
                  <a:lnTo>
                    <a:pt x="10050780" y="23621"/>
                  </a:lnTo>
                  <a:lnTo>
                    <a:pt x="10050780" y="22859"/>
                  </a:lnTo>
                  <a:lnTo>
                    <a:pt x="10059162" y="28193"/>
                  </a:lnTo>
                  <a:lnTo>
                    <a:pt x="10059162" y="28748"/>
                  </a:lnTo>
                  <a:lnTo>
                    <a:pt x="10066020" y="33735"/>
                  </a:lnTo>
                  <a:lnTo>
                    <a:pt x="10066020" y="33527"/>
                  </a:lnTo>
                  <a:lnTo>
                    <a:pt x="10073640" y="40385"/>
                  </a:lnTo>
                  <a:lnTo>
                    <a:pt x="10079736" y="47243"/>
                  </a:lnTo>
                  <a:lnTo>
                    <a:pt x="10085832" y="54863"/>
                  </a:lnTo>
                  <a:lnTo>
                    <a:pt x="10085832" y="56061"/>
                  </a:lnTo>
                  <a:lnTo>
                    <a:pt x="10090404" y="63245"/>
                  </a:lnTo>
                  <a:lnTo>
                    <a:pt x="10090404" y="62483"/>
                  </a:lnTo>
                  <a:lnTo>
                    <a:pt x="10094976" y="71627"/>
                  </a:lnTo>
                  <a:lnTo>
                    <a:pt x="10094976" y="73456"/>
                  </a:lnTo>
                  <a:lnTo>
                    <a:pt x="10098024" y="80771"/>
                  </a:lnTo>
                  <a:lnTo>
                    <a:pt x="10100310" y="90677"/>
                  </a:lnTo>
                  <a:lnTo>
                    <a:pt x="10100310" y="89915"/>
                  </a:lnTo>
                  <a:lnTo>
                    <a:pt x="10101834" y="99821"/>
                  </a:lnTo>
                  <a:lnTo>
                    <a:pt x="10102596" y="110489"/>
                  </a:lnTo>
                  <a:lnTo>
                    <a:pt x="10102596" y="989588"/>
                  </a:lnTo>
                  <a:lnTo>
                    <a:pt x="10103677" y="987938"/>
                  </a:lnTo>
                  <a:lnTo>
                    <a:pt x="10113264" y="954024"/>
                  </a:lnTo>
                  <a:close/>
                </a:path>
                <a:path w="10113645" h="1052830">
                  <a:moveTo>
                    <a:pt x="19050" y="981456"/>
                  </a:moveTo>
                  <a:lnTo>
                    <a:pt x="15240" y="971550"/>
                  </a:lnTo>
                  <a:lnTo>
                    <a:pt x="15240" y="972312"/>
                  </a:lnTo>
                  <a:lnTo>
                    <a:pt x="12954" y="962406"/>
                  </a:lnTo>
                  <a:lnTo>
                    <a:pt x="11430" y="952500"/>
                  </a:lnTo>
                  <a:lnTo>
                    <a:pt x="11430" y="953262"/>
                  </a:lnTo>
                  <a:lnTo>
                    <a:pt x="10668" y="942594"/>
                  </a:lnTo>
                  <a:lnTo>
                    <a:pt x="10668" y="990024"/>
                  </a:lnTo>
                  <a:lnTo>
                    <a:pt x="13829" y="996606"/>
                  </a:lnTo>
                  <a:lnTo>
                    <a:pt x="18288" y="1003288"/>
                  </a:lnTo>
                  <a:lnTo>
                    <a:pt x="18288" y="980694"/>
                  </a:lnTo>
                  <a:lnTo>
                    <a:pt x="19050" y="981456"/>
                  </a:lnTo>
                  <a:close/>
                </a:path>
                <a:path w="10113645" h="1052830">
                  <a:moveTo>
                    <a:pt x="19049" y="71628"/>
                  </a:moveTo>
                  <a:lnTo>
                    <a:pt x="18287" y="71628"/>
                  </a:lnTo>
                  <a:lnTo>
                    <a:pt x="18287" y="73456"/>
                  </a:lnTo>
                  <a:lnTo>
                    <a:pt x="19049" y="71628"/>
                  </a:lnTo>
                  <a:close/>
                </a:path>
                <a:path w="10113645" h="1052830">
                  <a:moveTo>
                    <a:pt x="28194" y="998220"/>
                  </a:moveTo>
                  <a:lnTo>
                    <a:pt x="22860" y="989076"/>
                  </a:lnTo>
                  <a:lnTo>
                    <a:pt x="22860" y="989838"/>
                  </a:lnTo>
                  <a:lnTo>
                    <a:pt x="18288" y="980694"/>
                  </a:lnTo>
                  <a:lnTo>
                    <a:pt x="18288" y="1003288"/>
                  </a:lnTo>
                  <a:lnTo>
                    <a:pt x="21474" y="1008064"/>
                  </a:lnTo>
                  <a:lnTo>
                    <a:pt x="27432" y="1015110"/>
                  </a:lnTo>
                  <a:lnTo>
                    <a:pt x="27432" y="997458"/>
                  </a:lnTo>
                  <a:lnTo>
                    <a:pt x="28194" y="998220"/>
                  </a:lnTo>
                  <a:close/>
                </a:path>
                <a:path w="10113645" h="1052830">
                  <a:moveTo>
                    <a:pt x="28193" y="54864"/>
                  </a:moveTo>
                  <a:lnTo>
                    <a:pt x="27431" y="54864"/>
                  </a:lnTo>
                  <a:lnTo>
                    <a:pt x="27431" y="56061"/>
                  </a:lnTo>
                  <a:lnTo>
                    <a:pt x="28193" y="54864"/>
                  </a:lnTo>
                  <a:close/>
                </a:path>
                <a:path w="10113645" h="1052830">
                  <a:moveTo>
                    <a:pt x="40386" y="1027730"/>
                  </a:moveTo>
                  <a:lnTo>
                    <a:pt x="40386" y="1012698"/>
                  </a:lnTo>
                  <a:lnTo>
                    <a:pt x="39624" y="1011936"/>
                  </a:lnTo>
                  <a:lnTo>
                    <a:pt x="33528" y="1005078"/>
                  </a:lnTo>
                  <a:lnTo>
                    <a:pt x="27432" y="997458"/>
                  </a:lnTo>
                  <a:lnTo>
                    <a:pt x="27432" y="1015110"/>
                  </a:lnTo>
                  <a:lnTo>
                    <a:pt x="30382" y="1018600"/>
                  </a:lnTo>
                  <a:lnTo>
                    <a:pt x="39624" y="1027176"/>
                  </a:lnTo>
                  <a:lnTo>
                    <a:pt x="40386" y="1027730"/>
                  </a:lnTo>
                  <a:close/>
                </a:path>
                <a:path w="10113645" h="1052830">
                  <a:moveTo>
                    <a:pt x="40386" y="40386"/>
                  </a:moveTo>
                  <a:lnTo>
                    <a:pt x="39623" y="40386"/>
                  </a:lnTo>
                  <a:lnTo>
                    <a:pt x="39623" y="41148"/>
                  </a:lnTo>
                  <a:lnTo>
                    <a:pt x="40386" y="40386"/>
                  </a:lnTo>
                  <a:close/>
                </a:path>
                <a:path w="10113645" h="1052830">
                  <a:moveTo>
                    <a:pt x="40025" y="1012296"/>
                  </a:moveTo>
                  <a:lnTo>
                    <a:pt x="39624" y="1011851"/>
                  </a:lnTo>
                  <a:lnTo>
                    <a:pt x="40025" y="1012296"/>
                  </a:lnTo>
                  <a:close/>
                </a:path>
                <a:path w="10113645" h="1052830">
                  <a:moveTo>
                    <a:pt x="40386" y="1012698"/>
                  </a:moveTo>
                  <a:lnTo>
                    <a:pt x="40025" y="1012296"/>
                  </a:lnTo>
                  <a:lnTo>
                    <a:pt x="39624" y="1011936"/>
                  </a:lnTo>
                  <a:lnTo>
                    <a:pt x="40386" y="1012698"/>
                  </a:lnTo>
                  <a:close/>
                </a:path>
                <a:path w="10113645" h="1052830">
                  <a:moveTo>
                    <a:pt x="47244" y="1018794"/>
                  </a:moveTo>
                  <a:lnTo>
                    <a:pt x="40025" y="1012296"/>
                  </a:lnTo>
                  <a:lnTo>
                    <a:pt x="40386" y="1012698"/>
                  </a:lnTo>
                  <a:lnTo>
                    <a:pt x="40386" y="1027730"/>
                  </a:lnTo>
                  <a:lnTo>
                    <a:pt x="46482" y="1032163"/>
                  </a:lnTo>
                  <a:lnTo>
                    <a:pt x="46482" y="1018794"/>
                  </a:lnTo>
                  <a:lnTo>
                    <a:pt x="47244" y="1018794"/>
                  </a:lnTo>
                  <a:close/>
                </a:path>
                <a:path w="10113645" h="1052830">
                  <a:moveTo>
                    <a:pt x="47243" y="33735"/>
                  </a:moveTo>
                  <a:lnTo>
                    <a:pt x="47243" y="33528"/>
                  </a:lnTo>
                  <a:lnTo>
                    <a:pt x="46481" y="34290"/>
                  </a:lnTo>
                  <a:lnTo>
                    <a:pt x="47243" y="33735"/>
                  </a:lnTo>
                  <a:close/>
                </a:path>
                <a:path w="10113645" h="1052830">
                  <a:moveTo>
                    <a:pt x="54864" y="1024128"/>
                  </a:moveTo>
                  <a:lnTo>
                    <a:pt x="46482" y="1018794"/>
                  </a:lnTo>
                  <a:lnTo>
                    <a:pt x="46482" y="1032163"/>
                  </a:lnTo>
                  <a:lnTo>
                    <a:pt x="48006" y="1033272"/>
                  </a:lnTo>
                  <a:lnTo>
                    <a:pt x="54102" y="1036828"/>
                  </a:lnTo>
                  <a:lnTo>
                    <a:pt x="54102" y="1024128"/>
                  </a:lnTo>
                  <a:lnTo>
                    <a:pt x="54864" y="1024128"/>
                  </a:lnTo>
                  <a:close/>
                </a:path>
                <a:path w="10113645" h="1052830">
                  <a:moveTo>
                    <a:pt x="54864" y="28194"/>
                  </a:moveTo>
                  <a:lnTo>
                    <a:pt x="54102" y="28194"/>
                  </a:lnTo>
                  <a:lnTo>
                    <a:pt x="54102" y="28748"/>
                  </a:lnTo>
                  <a:lnTo>
                    <a:pt x="54864" y="28194"/>
                  </a:lnTo>
                  <a:close/>
                </a:path>
                <a:path w="10113645" h="1052830">
                  <a:moveTo>
                    <a:pt x="71628" y="1033272"/>
                  </a:moveTo>
                  <a:lnTo>
                    <a:pt x="62484" y="1028700"/>
                  </a:lnTo>
                  <a:lnTo>
                    <a:pt x="62484" y="1029462"/>
                  </a:lnTo>
                  <a:lnTo>
                    <a:pt x="54102" y="1024128"/>
                  </a:lnTo>
                  <a:lnTo>
                    <a:pt x="54102" y="1036828"/>
                  </a:lnTo>
                  <a:lnTo>
                    <a:pt x="57150" y="1038606"/>
                  </a:lnTo>
                  <a:lnTo>
                    <a:pt x="68515" y="1044371"/>
                  </a:lnTo>
                  <a:lnTo>
                    <a:pt x="70866" y="1045102"/>
                  </a:lnTo>
                  <a:lnTo>
                    <a:pt x="70866" y="1033272"/>
                  </a:lnTo>
                  <a:lnTo>
                    <a:pt x="71628" y="1033272"/>
                  </a:lnTo>
                  <a:close/>
                </a:path>
                <a:path w="10113645" h="1052830">
                  <a:moveTo>
                    <a:pt x="71628" y="19050"/>
                  </a:moveTo>
                  <a:lnTo>
                    <a:pt x="70866" y="19050"/>
                  </a:lnTo>
                  <a:lnTo>
                    <a:pt x="70866" y="19431"/>
                  </a:lnTo>
                  <a:lnTo>
                    <a:pt x="71628" y="19050"/>
                  </a:lnTo>
                  <a:close/>
                </a:path>
                <a:path w="10113645" h="1052830">
                  <a:moveTo>
                    <a:pt x="80772" y="1048187"/>
                  </a:moveTo>
                  <a:lnTo>
                    <a:pt x="80772" y="1037082"/>
                  </a:lnTo>
                  <a:lnTo>
                    <a:pt x="70866" y="1033272"/>
                  </a:lnTo>
                  <a:lnTo>
                    <a:pt x="70866" y="1045102"/>
                  </a:lnTo>
                  <a:lnTo>
                    <a:pt x="80772" y="1048187"/>
                  </a:lnTo>
                  <a:close/>
                </a:path>
                <a:path w="10113645" h="1052830">
                  <a:moveTo>
                    <a:pt x="80772" y="16002"/>
                  </a:moveTo>
                  <a:lnTo>
                    <a:pt x="80009" y="16002"/>
                  </a:lnTo>
                  <a:lnTo>
                    <a:pt x="80009" y="16236"/>
                  </a:lnTo>
                  <a:lnTo>
                    <a:pt x="80772" y="16002"/>
                  </a:lnTo>
                  <a:close/>
                </a:path>
                <a:path w="10113645" h="1052830">
                  <a:moveTo>
                    <a:pt x="89916" y="1039368"/>
                  </a:moveTo>
                  <a:lnTo>
                    <a:pt x="80010" y="1036320"/>
                  </a:lnTo>
                  <a:lnTo>
                    <a:pt x="80772" y="1037082"/>
                  </a:lnTo>
                  <a:lnTo>
                    <a:pt x="80772" y="1048187"/>
                  </a:lnTo>
                  <a:lnTo>
                    <a:pt x="82457" y="1048712"/>
                  </a:lnTo>
                  <a:lnTo>
                    <a:pt x="89154" y="1049972"/>
                  </a:lnTo>
                  <a:lnTo>
                    <a:pt x="89154" y="1039368"/>
                  </a:lnTo>
                  <a:lnTo>
                    <a:pt x="89916" y="1039368"/>
                  </a:lnTo>
                  <a:close/>
                </a:path>
                <a:path w="10113645" h="1052830">
                  <a:moveTo>
                    <a:pt x="89915" y="13716"/>
                  </a:moveTo>
                  <a:lnTo>
                    <a:pt x="89153" y="13716"/>
                  </a:lnTo>
                  <a:lnTo>
                    <a:pt x="89153" y="13891"/>
                  </a:lnTo>
                  <a:lnTo>
                    <a:pt x="89915" y="13716"/>
                  </a:lnTo>
                  <a:close/>
                </a:path>
                <a:path w="10113645" h="1052830">
                  <a:moveTo>
                    <a:pt x="10014204" y="1051614"/>
                  </a:moveTo>
                  <a:lnTo>
                    <a:pt x="10014204" y="1040891"/>
                  </a:lnTo>
                  <a:lnTo>
                    <a:pt x="99060" y="1040892"/>
                  </a:lnTo>
                  <a:lnTo>
                    <a:pt x="89154" y="1039368"/>
                  </a:lnTo>
                  <a:lnTo>
                    <a:pt x="89154" y="1049972"/>
                  </a:lnTo>
                  <a:lnTo>
                    <a:pt x="96890" y="1051429"/>
                  </a:lnTo>
                  <a:lnTo>
                    <a:pt x="109728" y="1052322"/>
                  </a:lnTo>
                  <a:lnTo>
                    <a:pt x="10004298" y="1052322"/>
                  </a:lnTo>
                  <a:lnTo>
                    <a:pt x="10014204" y="1051614"/>
                  </a:lnTo>
                  <a:close/>
                </a:path>
                <a:path w="10113645" h="1052830">
                  <a:moveTo>
                    <a:pt x="99822" y="12192"/>
                  </a:moveTo>
                  <a:lnTo>
                    <a:pt x="99059" y="12192"/>
                  </a:lnTo>
                  <a:lnTo>
                    <a:pt x="99822" y="12192"/>
                  </a:lnTo>
                  <a:close/>
                </a:path>
                <a:path w="10113645" h="1052830">
                  <a:moveTo>
                    <a:pt x="99822" y="1040892"/>
                  </a:moveTo>
                  <a:lnTo>
                    <a:pt x="99060" y="1040783"/>
                  </a:lnTo>
                  <a:lnTo>
                    <a:pt x="99822" y="1040892"/>
                  </a:lnTo>
                  <a:close/>
                </a:path>
                <a:path w="10113645" h="1052830">
                  <a:moveTo>
                    <a:pt x="10014204" y="12300"/>
                  </a:moveTo>
                  <a:lnTo>
                    <a:pt x="10013442" y="12191"/>
                  </a:lnTo>
                  <a:lnTo>
                    <a:pt x="10014204" y="12300"/>
                  </a:lnTo>
                  <a:close/>
                </a:path>
                <a:path w="10113645" h="1052830">
                  <a:moveTo>
                    <a:pt x="10024110" y="1050253"/>
                  </a:moveTo>
                  <a:lnTo>
                    <a:pt x="10024110" y="1039368"/>
                  </a:lnTo>
                  <a:lnTo>
                    <a:pt x="10013442" y="1040891"/>
                  </a:lnTo>
                  <a:lnTo>
                    <a:pt x="10014204" y="1040891"/>
                  </a:lnTo>
                  <a:lnTo>
                    <a:pt x="10014204" y="1051614"/>
                  </a:lnTo>
                  <a:lnTo>
                    <a:pt x="10014966" y="1051560"/>
                  </a:lnTo>
                  <a:lnTo>
                    <a:pt x="10024110" y="1050253"/>
                  </a:lnTo>
                  <a:close/>
                </a:path>
                <a:path w="10113645" h="1052830">
                  <a:moveTo>
                    <a:pt x="10024110" y="13891"/>
                  </a:moveTo>
                  <a:lnTo>
                    <a:pt x="10024110" y="13715"/>
                  </a:lnTo>
                  <a:lnTo>
                    <a:pt x="10023348" y="13715"/>
                  </a:lnTo>
                  <a:lnTo>
                    <a:pt x="10024110" y="13891"/>
                  </a:lnTo>
                  <a:close/>
                </a:path>
                <a:path w="10113645" h="1052830">
                  <a:moveTo>
                    <a:pt x="10033254" y="1036319"/>
                  </a:moveTo>
                  <a:lnTo>
                    <a:pt x="10023348" y="1039368"/>
                  </a:lnTo>
                  <a:lnTo>
                    <a:pt x="10024110" y="1039368"/>
                  </a:lnTo>
                  <a:lnTo>
                    <a:pt x="10024110" y="1050253"/>
                  </a:lnTo>
                  <a:lnTo>
                    <a:pt x="10025634" y="1050036"/>
                  </a:lnTo>
                  <a:lnTo>
                    <a:pt x="10032492" y="1047460"/>
                  </a:lnTo>
                  <a:lnTo>
                    <a:pt x="10032492" y="1037082"/>
                  </a:lnTo>
                  <a:lnTo>
                    <a:pt x="10033254" y="1036319"/>
                  </a:lnTo>
                  <a:close/>
                </a:path>
                <a:path w="10113645" h="1052830">
                  <a:moveTo>
                    <a:pt x="10033254" y="16236"/>
                  </a:moveTo>
                  <a:lnTo>
                    <a:pt x="10033254" y="16001"/>
                  </a:lnTo>
                  <a:lnTo>
                    <a:pt x="10032492" y="16001"/>
                  </a:lnTo>
                  <a:lnTo>
                    <a:pt x="10033254" y="16236"/>
                  </a:lnTo>
                  <a:close/>
                </a:path>
                <a:path w="10113645" h="1052830">
                  <a:moveTo>
                    <a:pt x="10042398" y="1043740"/>
                  </a:moveTo>
                  <a:lnTo>
                    <a:pt x="10042398" y="1033272"/>
                  </a:lnTo>
                  <a:lnTo>
                    <a:pt x="10032492" y="1037082"/>
                  </a:lnTo>
                  <a:lnTo>
                    <a:pt x="10032492" y="1047460"/>
                  </a:lnTo>
                  <a:lnTo>
                    <a:pt x="10042398" y="1043740"/>
                  </a:lnTo>
                  <a:close/>
                </a:path>
                <a:path w="10113645" h="1052830">
                  <a:moveTo>
                    <a:pt x="10042398" y="19431"/>
                  </a:moveTo>
                  <a:lnTo>
                    <a:pt x="10042398" y="19049"/>
                  </a:lnTo>
                  <a:lnTo>
                    <a:pt x="10041636" y="19049"/>
                  </a:lnTo>
                  <a:lnTo>
                    <a:pt x="10042398" y="19431"/>
                  </a:lnTo>
                  <a:close/>
                </a:path>
                <a:path w="10113645" h="1052830">
                  <a:moveTo>
                    <a:pt x="10059162" y="1037192"/>
                  </a:moveTo>
                  <a:lnTo>
                    <a:pt x="10059162" y="1024128"/>
                  </a:lnTo>
                  <a:lnTo>
                    <a:pt x="10050780" y="1029462"/>
                  </a:lnTo>
                  <a:lnTo>
                    <a:pt x="10041636" y="1033272"/>
                  </a:lnTo>
                  <a:lnTo>
                    <a:pt x="10042398" y="1033272"/>
                  </a:lnTo>
                  <a:lnTo>
                    <a:pt x="10042398" y="1043740"/>
                  </a:lnTo>
                  <a:lnTo>
                    <a:pt x="10058573" y="1037666"/>
                  </a:lnTo>
                  <a:lnTo>
                    <a:pt x="10059162" y="1037192"/>
                  </a:lnTo>
                  <a:close/>
                </a:path>
                <a:path w="10113645" h="1052830">
                  <a:moveTo>
                    <a:pt x="10059162" y="28748"/>
                  </a:moveTo>
                  <a:lnTo>
                    <a:pt x="10059162" y="28193"/>
                  </a:lnTo>
                  <a:lnTo>
                    <a:pt x="10058400" y="28193"/>
                  </a:lnTo>
                  <a:lnTo>
                    <a:pt x="10059162" y="28748"/>
                  </a:lnTo>
                  <a:close/>
                </a:path>
                <a:path w="10113645" h="1052830">
                  <a:moveTo>
                    <a:pt x="10066782" y="1031063"/>
                  </a:moveTo>
                  <a:lnTo>
                    <a:pt x="10066782" y="1018794"/>
                  </a:lnTo>
                  <a:lnTo>
                    <a:pt x="10058400" y="1024128"/>
                  </a:lnTo>
                  <a:lnTo>
                    <a:pt x="10059162" y="1024128"/>
                  </a:lnTo>
                  <a:lnTo>
                    <a:pt x="10059162" y="1037192"/>
                  </a:lnTo>
                  <a:lnTo>
                    <a:pt x="10066782" y="1031063"/>
                  </a:lnTo>
                  <a:close/>
                </a:path>
                <a:path w="10113645" h="1052830">
                  <a:moveTo>
                    <a:pt x="10066782" y="34289"/>
                  </a:moveTo>
                  <a:lnTo>
                    <a:pt x="10066020" y="33527"/>
                  </a:lnTo>
                  <a:lnTo>
                    <a:pt x="10066020" y="33735"/>
                  </a:lnTo>
                  <a:lnTo>
                    <a:pt x="10066782" y="34289"/>
                  </a:lnTo>
                  <a:close/>
                </a:path>
                <a:path w="10113645" h="1052830">
                  <a:moveTo>
                    <a:pt x="10085832" y="1015151"/>
                  </a:moveTo>
                  <a:lnTo>
                    <a:pt x="10085832" y="997458"/>
                  </a:lnTo>
                  <a:lnTo>
                    <a:pt x="10073640" y="1012697"/>
                  </a:lnTo>
                  <a:lnTo>
                    <a:pt x="10073640" y="1011936"/>
                  </a:lnTo>
                  <a:lnTo>
                    <a:pt x="10066020" y="1018794"/>
                  </a:lnTo>
                  <a:lnTo>
                    <a:pt x="10066782" y="1018794"/>
                  </a:lnTo>
                  <a:lnTo>
                    <a:pt x="10066782" y="1031063"/>
                  </a:lnTo>
                  <a:lnTo>
                    <a:pt x="10085017" y="1016393"/>
                  </a:lnTo>
                  <a:lnTo>
                    <a:pt x="10085832" y="1015151"/>
                  </a:lnTo>
                  <a:close/>
                </a:path>
                <a:path w="10113645" h="1052830">
                  <a:moveTo>
                    <a:pt x="10085832" y="56061"/>
                  </a:moveTo>
                  <a:lnTo>
                    <a:pt x="10085832" y="54863"/>
                  </a:lnTo>
                  <a:lnTo>
                    <a:pt x="10085070" y="54863"/>
                  </a:lnTo>
                  <a:lnTo>
                    <a:pt x="10085832" y="56061"/>
                  </a:lnTo>
                  <a:close/>
                </a:path>
                <a:path w="10113645" h="1052830">
                  <a:moveTo>
                    <a:pt x="10094976" y="1001208"/>
                  </a:moveTo>
                  <a:lnTo>
                    <a:pt x="10094976" y="980694"/>
                  </a:lnTo>
                  <a:lnTo>
                    <a:pt x="10090404" y="989838"/>
                  </a:lnTo>
                  <a:lnTo>
                    <a:pt x="10090404" y="989076"/>
                  </a:lnTo>
                  <a:lnTo>
                    <a:pt x="10085070" y="998219"/>
                  </a:lnTo>
                  <a:lnTo>
                    <a:pt x="10085832" y="997458"/>
                  </a:lnTo>
                  <a:lnTo>
                    <a:pt x="10085832" y="1015151"/>
                  </a:lnTo>
                  <a:lnTo>
                    <a:pt x="10094976" y="1001208"/>
                  </a:lnTo>
                  <a:close/>
                </a:path>
                <a:path w="10113645" h="1052830">
                  <a:moveTo>
                    <a:pt x="10094976" y="73456"/>
                  </a:moveTo>
                  <a:lnTo>
                    <a:pt x="10094976" y="71627"/>
                  </a:lnTo>
                  <a:lnTo>
                    <a:pt x="10094214" y="71627"/>
                  </a:lnTo>
                  <a:lnTo>
                    <a:pt x="10094976" y="73456"/>
                  </a:lnTo>
                  <a:close/>
                </a:path>
                <a:path w="10113645" h="1052830">
                  <a:moveTo>
                    <a:pt x="10102596" y="989588"/>
                  </a:moveTo>
                  <a:lnTo>
                    <a:pt x="10102596" y="942594"/>
                  </a:lnTo>
                  <a:lnTo>
                    <a:pt x="10101834" y="953262"/>
                  </a:lnTo>
                  <a:lnTo>
                    <a:pt x="10101834" y="952500"/>
                  </a:lnTo>
                  <a:lnTo>
                    <a:pt x="10100310" y="962406"/>
                  </a:lnTo>
                  <a:lnTo>
                    <a:pt x="10098024" y="972312"/>
                  </a:lnTo>
                  <a:lnTo>
                    <a:pt x="10098024" y="971550"/>
                  </a:lnTo>
                  <a:lnTo>
                    <a:pt x="10094214" y="981456"/>
                  </a:lnTo>
                  <a:lnTo>
                    <a:pt x="10094976" y="980694"/>
                  </a:lnTo>
                  <a:lnTo>
                    <a:pt x="10094976" y="1001208"/>
                  </a:lnTo>
                  <a:lnTo>
                    <a:pt x="10102596" y="989588"/>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526427" y="1886712"/>
              <a:ext cx="1226819" cy="820674"/>
            </a:xfrm>
            <a:prstGeom prst="rect">
              <a:avLst/>
            </a:prstGeom>
          </p:spPr>
        </p:pic>
        <p:sp>
          <p:nvSpPr>
            <p:cNvPr id="9" name="object 9"/>
            <p:cNvSpPr/>
            <p:nvPr/>
          </p:nvSpPr>
          <p:spPr>
            <a:xfrm>
              <a:off x="521093" y="1881378"/>
              <a:ext cx="1238250" cy="831850"/>
            </a:xfrm>
            <a:custGeom>
              <a:avLst/>
              <a:gdLst/>
              <a:ahLst/>
              <a:cxnLst/>
              <a:rect l="l" t="t" r="r" b="b"/>
              <a:pathLst>
                <a:path w="1238250" h="831850">
                  <a:moveTo>
                    <a:pt x="1238250" y="744474"/>
                  </a:moveTo>
                  <a:lnTo>
                    <a:pt x="1238250" y="86868"/>
                  </a:lnTo>
                  <a:lnTo>
                    <a:pt x="1237488" y="78486"/>
                  </a:lnTo>
                  <a:lnTo>
                    <a:pt x="1209289" y="22326"/>
                  </a:lnTo>
                  <a:lnTo>
                    <a:pt x="1159002" y="0"/>
                  </a:lnTo>
                  <a:lnTo>
                    <a:pt x="86868" y="0"/>
                  </a:lnTo>
                  <a:lnTo>
                    <a:pt x="35294" y="16592"/>
                  </a:lnTo>
                  <a:lnTo>
                    <a:pt x="3809" y="60960"/>
                  </a:lnTo>
                  <a:lnTo>
                    <a:pt x="0" y="78486"/>
                  </a:lnTo>
                  <a:lnTo>
                    <a:pt x="0" y="752856"/>
                  </a:lnTo>
                  <a:lnTo>
                    <a:pt x="1524" y="762000"/>
                  </a:lnTo>
                  <a:lnTo>
                    <a:pt x="3810" y="770382"/>
                  </a:lnTo>
                  <a:lnTo>
                    <a:pt x="6858" y="778002"/>
                  </a:lnTo>
                  <a:lnTo>
                    <a:pt x="10668" y="787020"/>
                  </a:lnTo>
                  <a:lnTo>
                    <a:pt x="10668" y="87630"/>
                  </a:lnTo>
                  <a:lnTo>
                    <a:pt x="11430" y="79248"/>
                  </a:lnTo>
                  <a:lnTo>
                    <a:pt x="11430" y="80010"/>
                  </a:lnTo>
                  <a:lnTo>
                    <a:pt x="12191" y="71628"/>
                  </a:lnTo>
                  <a:lnTo>
                    <a:pt x="12191" y="72390"/>
                  </a:lnTo>
                  <a:lnTo>
                    <a:pt x="14478" y="64008"/>
                  </a:lnTo>
                  <a:lnTo>
                    <a:pt x="14478" y="64770"/>
                  </a:lnTo>
                  <a:lnTo>
                    <a:pt x="16763" y="57150"/>
                  </a:lnTo>
                  <a:lnTo>
                    <a:pt x="16763" y="57912"/>
                  </a:lnTo>
                  <a:lnTo>
                    <a:pt x="19811" y="50292"/>
                  </a:lnTo>
                  <a:lnTo>
                    <a:pt x="19811" y="51054"/>
                  </a:lnTo>
                  <a:lnTo>
                    <a:pt x="23621" y="44196"/>
                  </a:lnTo>
                  <a:lnTo>
                    <a:pt x="23621" y="44958"/>
                  </a:lnTo>
                  <a:lnTo>
                    <a:pt x="28193" y="38100"/>
                  </a:lnTo>
                  <a:lnTo>
                    <a:pt x="28193" y="38862"/>
                  </a:lnTo>
                  <a:lnTo>
                    <a:pt x="32765" y="33636"/>
                  </a:lnTo>
                  <a:lnTo>
                    <a:pt x="33527" y="32766"/>
                  </a:lnTo>
                  <a:lnTo>
                    <a:pt x="38099" y="28860"/>
                  </a:lnTo>
                  <a:lnTo>
                    <a:pt x="38099" y="28194"/>
                  </a:lnTo>
                  <a:lnTo>
                    <a:pt x="44957" y="23622"/>
                  </a:lnTo>
                  <a:lnTo>
                    <a:pt x="44957" y="23876"/>
                  </a:lnTo>
                  <a:lnTo>
                    <a:pt x="51053" y="19812"/>
                  </a:lnTo>
                  <a:lnTo>
                    <a:pt x="51053" y="20193"/>
                  </a:lnTo>
                  <a:lnTo>
                    <a:pt x="57150" y="17145"/>
                  </a:lnTo>
                  <a:lnTo>
                    <a:pt x="57150" y="16764"/>
                  </a:lnTo>
                  <a:lnTo>
                    <a:pt x="64008" y="14706"/>
                  </a:lnTo>
                  <a:lnTo>
                    <a:pt x="64008" y="14478"/>
                  </a:lnTo>
                  <a:lnTo>
                    <a:pt x="71628" y="12399"/>
                  </a:lnTo>
                  <a:lnTo>
                    <a:pt x="71628" y="12192"/>
                  </a:lnTo>
                  <a:lnTo>
                    <a:pt x="79248" y="11499"/>
                  </a:lnTo>
                  <a:lnTo>
                    <a:pt x="86868" y="10737"/>
                  </a:lnTo>
                  <a:lnTo>
                    <a:pt x="1150620" y="10737"/>
                  </a:lnTo>
                  <a:lnTo>
                    <a:pt x="1158240" y="11430"/>
                  </a:lnTo>
                  <a:lnTo>
                    <a:pt x="1165860" y="12192"/>
                  </a:lnTo>
                  <a:lnTo>
                    <a:pt x="1165860" y="12399"/>
                  </a:lnTo>
                  <a:lnTo>
                    <a:pt x="1173480" y="14478"/>
                  </a:lnTo>
                  <a:lnTo>
                    <a:pt x="1173480" y="14706"/>
                  </a:lnTo>
                  <a:lnTo>
                    <a:pt x="1180338" y="16764"/>
                  </a:lnTo>
                  <a:lnTo>
                    <a:pt x="1180338" y="17145"/>
                  </a:lnTo>
                  <a:lnTo>
                    <a:pt x="1186434" y="20193"/>
                  </a:lnTo>
                  <a:lnTo>
                    <a:pt x="1186434" y="19812"/>
                  </a:lnTo>
                  <a:lnTo>
                    <a:pt x="1192530" y="23876"/>
                  </a:lnTo>
                  <a:lnTo>
                    <a:pt x="1192530" y="23622"/>
                  </a:lnTo>
                  <a:lnTo>
                    <a:pt x="1199388" y="28194"/>
                  </a:lnTo>
                  <a:lnTo>
                    <a:pt x="1199388" y="28860"/>
                  </a:lnTo>
                  <a:lnTo>
                    <a:pt x="1203960" y="32861"/>
                  </a:lnTo>
                  <a:lnTo>
                    <a:pt x="1204722" y="33528"/>
                  </a:lnTo>
                  <a:lnTo>
                    <a:pt x="1209294" y="38862"/>
                  </a:lnTo>
                  <a:lnTo>
                    <a:pt x="1209294" y="38100"/>
                  </a:lnTo>
                  <a:lnTo>
                    <a:pt x="1213866" y="44958"/>
                  </a:lnTo>
                  <a:lnTo>
                    <a:pt x="1213866" y="44196"/>
                  </a:lnTo>
                  <a:lnTo>
                    <a:pt x="1217676" y="51054"/>
                  </a:lnTo>
                  <a:lnTo>
                    <a:pt x="1217676" y="50292"/>
                  </a:lnTo>
                  <a:lnTo>
                    <a:pt x="1220724" y="57912"/>
                  </a:lnTo>
                  <a:lnTo>
                    <a:pt x="1220724" y="57150"/>
                  </a:lnTo>
                  <a:lnTo>
                    <a:pt x="1223772" y="64770"/>
                  </a:lnTo>
                  <a:lnTo>
                    <a:pt x="1223772" y="66802"/>
                  </a:lnTo>
                  <a:lnTo>
                    <a:pt x="1225296" y="72390"/>
                  </a:lnTo>
                  <a:lnTo>
                    <a:pt x="1225296" y="71628"/>
                  </a:lnTo>
                  <a:lnTo>
                    <a:pt x="1226058" y="80010"/>
                  </a:lnTo>
                  <a:lnTo>
                    <a:pt x="1226058" y="79248"/>
                  </a:lnTo>
                  <a:lnTo>
                    <a:pt x="1226820" y="87630"/>
                  </a:lnTo>
                  <a:lnTo>
                    <a:pt x="1226820" y="785403"/>
                  </a:lnTo>
                  <a:lnTo>
                    <a:pt x="1230178" y="780213"/>
                  </a:lnTo>
                  <a:lnTo>
                    <a:pt x="1237488" y="752856"/>
                  </a:lnTo>
                  <a:lnTo>
                    <a:pt x="1238250" y="744474"/>
                  </a:lnTo>
                  <a:close/>
                </a:path>
                <a:path w="1238250" h="831850">
                  <a:moveTo>
                    <a:pt x="33528" y="813308"/>
                  </a:moveTo>
                  <a:lnTo>
                    <a:pt x="33528" y="798576"/>
                  </a:lnTo>
                  <a:lnTo>
                    <a:pt x="32766" y="797814"/>
                  </a:lnTo>
                  <a:lnTo>
                    <a:pt x="28194" y="792480"/>
                  </a:lnTo>
                  <a:lnTo>
                    <a:pt x="28194" y="793242"/>
                  </a:lnTo>
                  <a:lnTo>
                    <a:pt x="23622" y="786384"/>
                  </a:lnTo>
                  <a:lnTo>
                    <a:pt x="23622" y="787146"/>
                  </a:lnTo>
                  <a:lnTo>
                    <a:pt x="19812" y="780288"/>
                  </a:lnTo>
                  <a:lnTo>
                    <a:pt x="19812" y="781050"/>
                  </a:lnTo>
                  <a:lnTo>
                    <a:pt x="16764" y="773430"/>
                  </a:lnTo>
                  <a:lnTo>
                    <a:pt x="16764" y="774192"/>
                  </a:lnTo>
                  <a:lnTo>
                    <a:pt x="14478" y="766572"/>
                  </a:lnTo>
                  <a:lnTo>
                    <a:pt x="14478" y="767334"/>
                  </a:lnTo>
                  <a:lnTo>
                    <a:pt x="12192" y="758952"/>
                  </a:lnTo>
                  <a:lnTo>
                    <a:pt x="12192" y="759714"/>
                  </a:lnTo>
                  <a:lnTo>
                    <a:pt x="11430" y="751332"/>
                  </a:lnTo>
                  <a:lnTo>
                    <a:pt x="11430" y="752094"/>
                  </a:lnTo>
                  <a:lnTo>
                    <a:pt x="10668" y="743712"/>
                  </a:lnTo>
                  <a:lnTo>
                    <a:pt x="10668" y="787020"/>
                  </a:lnTo>
                  <a:lnTo>
                    <a:pt x="16764" y="796371"/>
                  </a:lnTo>
                  <a:lnTo>
                    <a:pt x="23988" y="804912"/>
                  </a:lnTo>
                  <a:lnTo>
                    <a:pt x="31242" y="811530"/>
                  </a:lnTo>
                  <a:lnTo>
                    <a:pt x="33528" y="813308"/>
                  </a:lnTo>
                  <a:close/>
                </a:path>
                <a:path w="1238250" h="831850">
                  <a:moveTo>
                    <a:pt x="33527" y="32766"/>
                  </a:moveTo>
                  <a:lnTo>
                    <a:pt x="32765" y="33528"/>
                  </a:lnTo>
                  <a:lnTo>
                    <a:pt x="33172" y="33172"/>
                  </a:lnTo>
                  <a:lnTo>
                    <a:pt x="33527" y="32766"/>
                  </a:lnTo>
                  <a:close/>
                </a:path>
                <a:path w="1238250" h="831850">
                  <a:moveTo>
                    <a:pt x="33172" y="33172"/>
                  </a:moveTo>
                  <a:lnTo>
                    <a:pt x="32765" y="33528"/>
                  </a:lnTo>
                  <a:lnTo>
                    <a:pt x="33172" y="33172"/>
                  </a:lnTo>
                  <a:close/>
                </a:path>
                <a:path w="1238250" h="831850">
                  <a:moveTo>
                    <a:pt x="33172" y="798169"/>
                  </a:moveTo>
                  <a:lnTo>
                    <a:pt x="32766" y="797705"/>
                  </a:lnTo>
                  <a:lnTo>
                    <a:pt x="33172" y="798169"/>
                  </a:lnTo>
                  <a:close/>
                </a:path>
                <a:path w="1238250" h="831850">
                  <a:moveTo>
                    <a:pt x="33528" y="798576"/>
                  </a:moveTo>
                  <a:lnTo>
                    <a:pt x="33172" y="798169"/>
                  </a:lnTo>
                  <a:lnTo>
                    <a:pt x="32766" y="797814"/>
                  </a:lnTo>
                  <a:lnTo>
                    <a:pt x="33528" y="798576"/>
                  </a:lnTo>
                  <a:close/>
                </a:path>
                <a:path w="1238250" h="831850">
                  <a:moveTo>
                    <a:pt x="33527" y="32861"/>
                  </a:moveTo>
                  <a:lnTo>
                    <a:pt x="33172" y="33172"/>
                  </a:lnTo>
                  <a:lnTo>
                    <a:pt x="33527" y="32861"/>
                  </a:lnTo>
                  <a:close/>
                </a:path>
                <a:path w="1238250" h="831850">
                  <a:moveTo>
                    <a:pt x="38862" y="803148"/>
                  </a:moveTo>
                  <a:lnTo>
                    <a:pt x="33172" y="798169"/>
                  </a:lnTo>
                  <a:lnTo>
                    <a:pt x="33528" y="798576"/>
                  </a:lnTo>
                  <a:lnTo>
                    <a:pt x="33528" y="813308"/>
                  </a:lnTo>
                  <a:lnTo>
                    <a:pt x="38100" y="816864"/>
                  </a:lnTo>
                  <a:lnTo>
                    <a:pt x="38100" y="803148"/>
                  </a:lnTo>
                  <a:lnTo>
                    <a:pt x="38862" y="803148"/>
                  </a:lnTo>
                  <a:close/>
                </a:path>
                <a:path w="1238250" h="831850">
                  <a:moveTo>
                    <a:pt x="38861" y="28194"/>
                  </a:moveTo>
                  <a:lnTo>
                    <a:pt x="38099" y="28194"/>
                  </a:lnTo>
                  <a:lnTo>
                    <a:pt x="38099" y="28860"/>
                  </a:lnTo>
                  <a:lnTo>
                    <a:pt x="38861" y="28194"/>
                  </a:lnTo>
                  <a:close/>
                </a:path>
                <a:path w="1238250" h="831850">
                  <a:moveTo>
                    <a:pt x="44958" y="807720"/>
                  </a:moveTo>
                  <a:lnTo>
                    <a:pt x="38100" y="803148"/>
                  </a:lnTo>
                  <a:lnTo>
                    <a:pt x="38100" y="816864"/>
                  </a:lnTo>
                  <a:lnTo>
                    <a:pt x="44196" y="820521"/>
                  </a:lnTo>
                  <a:lnTo>
                    <a:pt x="44196" y="807720"/>
                  </a:lnTo>
                  <a:lnTo>
                    <a:pt x="44958" y="807720"/>
                  </a:lnTo>
                  <a:close/>
                </a:path>
                <a:path w="1238250" h="831850">
                  <a:moveTo>
                    <a:pt x="44957" y="23876"/>
                  </a:moveTo>
                  <a:lnTo>
                    <a:pt x="44957" y="23622"/>
                  </a:lnTo>
                  <a:lnTo>
                    <a:pt x="44195" y="24384"/>
                  </a:lnTo>
                  <a:lnTo>
                    <a:pt x="44957" y="23876"/>
                  </a:lnTo>
                  <a:close/>
                </a:path>
                <a:path w="1238250" h="831850">
                  <a:moveTo>
                    <a:pt x="51054" y="811530"/>
                  </a:moveTo>
                  <a:lnTo>
                    <a:pt x="44196" y="807720"/>
                  </a:lnTo>
                  <a:lnTo>
                    <a:pt x="44196" y="820521"/>
                  </a:lnTo>
                  <a:lnTo>
                    <a:pt x="45720" y="821436"/>
                  </a:lnTo>
                  <a:lnTo>
                    <a:pt x="50292" y="823301"/>
                  </a:lnTo>
                  <a:lnTo>
                    <a:pt x="50292" y="811530"/>
                  </a:lnTo>
                  <a:lnTo>
                    <a:pt x="51054" y="811530"/>
                  </a:lnTo>
                  <a:close/>
                </a:path>
                <a:path w="1238250" h="831850">
                  <a:moveTo>
                    <a:pt x="51053" y="20193"/>
                  </a:moveTo>
                  <a:lnTo>
                    <a:pt x="51053" y="19812"/>
                  </a:lnTo>
                  <a:lnTo>
                    <a:pt x="50291" y="20574"/>
                  </a:lnTo>
                  <a:lnTo>
                    <a:pt x="51053" y="20193"/>
                  </a:lnTo>
                  <a:close/>
                </a:path>
                <a:path w="1238250" h="831850">
                  <a:moveTo>
                    <a:pt x="57912" y="814578"/>
                  </a:moveTo>
                  <a:lnTo>
                    <a:pt x="50292" y="811530"/>
                  </a:lnTo>
                  <a:lnTo>
                    <a:pt x="50292" y="823301"/>
                  </a:lnTo>
                  <a:lnTo>
                    <a:pt x="55606" y="825469"/>
                  </a:lnTo>
                  <a:lnTo>
                    <a:pt x="57150" y="825995"/>
                  </a:lnTo>
                  <a:lnTo>
                    <a:pt x="57150" y="814578"/>
                  </a:lnTo>
                  <a:lnTo>
                    <a:pt x="57912" y="814578"/>
                  </a:lnTo>
                  <a:close/>
                </a:path>
                <a:path w="1238250" h="831850">
                  <a:moveTo>
                    <a:pt x="57912" y="16764"/>
                  </a:moveTo>
                  <a:lnTo>
                    <a:pt x="57150" y="16764"/>
                  </a:lnTo>
                  <a:lnTo>
                    <a:pt x="57150" y="17145"/>
                  </a:lnTo>
                  <a:lnTo>
                    <a:pt x="57912" y="16764"/>
                  </a:lnTo>
                  <a:close/>
                </a:path>
                <a:path w="1238250" h="831850">
                  <a:moveTo>
                    <a:pt x="64770" y="816864"/>
                  </a:moveTo>
                  <a:lnTo>
                    <a:pt x="57150" y="814578"/>
                  </a:lnTo>
                  <a:lnTo>
                    <a:pt x="57150" y="825995"/>
                  </a:lnTo>
                  <a:lnTo>
                    <a:pt x="64008" y="828329"/>
                  </a:lnTo>
                  <a:lnTo>
                    <a:pt x="64008" y="816864"/>
                  </a:lnTo>
                  <a:lnTo>
                    <a:pt x="64770" y="816864"/>
                  </a:lnTo>
                  <a:close/>
                </a:path>
                <a:path w="1238250" h="831850">
                  <a:moveTo>
                    <a:pt x="64769" y="14478"/>
                  </a:moveTo>
                  <a:lnTo>
                    <a:pt x="64008" y="14478"/>
                  </a:lnTo>
                  <a:lnTo>
                    <a:pt x="64008" y="14706"/>
                  </a:lnTo>
                  <a:lnTo>
                    <a:pt x="64769" y="14478"/>
                  </a:lnTo>
                  <a:close/>
                </a:path>
                <a:path w="1238250" h="831850">
                  <a:moveTo>
                    <a:pt x="72390" y="819150"/>
                  </a:moveTo>
                  <a:lnTo>
                    <a:pt x="64008" y="816864"/>
                  </a:lnTo>
                  <a:lnTo>
                    <a:pt x="64008" y="828329"/>
                  </a:lnTo>
                  <a:lnTo>
                    <a:pt x="65751" y="828922"/>
                  </a:lnTo>
                  <a:lnTo>
                    <a:pt x="71628" y="830156"/>
                  </a:lnTo>
                  <a:lnTo>
                    <a:pt x="71628" y="819150"/>
                  </a:lnTo>
                  <a:lnTo>
                    <a:pt x="72390" y="819150"/>
                  </a:lnTo>
                  <a:close/>
                </a:path>
                <a:path w="1238250" h="831850">
                  <a:moveTo>
                    <a:pt x="72390" y="12192"/>
                  </a:moveTo>
                  <a:lnTo>
                    <a:pt x="71628" y="12192"/>
                  </a:lnTo>
                  <a:lnTo>
                    <a:pt x="71628" y="12399"/>
                  </a:lnTo>
                  <a:lnTo>
                    <a:pt x="72390" y="12192"/>
                  </a:lnTo>
                  <a:close/>
                </a:path>
                <a:path w="1238250" h="831850">
                  <a:moveTo>
                    <a:pt x="1150620" y="831342"/>
                  </a:moveTo>
                  <a:lnTo>
                    <a:pt x="1150620" y="820674"/>
                  </a:lnTo>
                  <a:lnTo>
                    <a:pt x="86868" y="820604"/>
                  </a:lnTo>
                  <a:lnTo>
                    <a:pt x="79248" y="819912"/>
                  </a:lnTo>
                  <a:lnTo>
                    <a:pt x="71628" y="819150"/>
                  </a:lnTo>
                  <a:lnTo>
                    <a:pt x="71628" y="830156"/>
                  </a:lnTo>
                  <a:lnTo>
                    <a:pt x="76166" y="831108"/>
                  </a:lnTo>
                  <a:lnTo>
                    <a:pt x="86868" y="831342"/>
                  </a:lnTo>
                  <a:lnTo>
                    <a:pt x="1150620" y="831342"/>
                  </a:lnTo>
                  <a:close/>
                </a:path>
                <a:path w="1238250" h="831850">
                  <a:moveTo>
                    <a:pt x="80010" y="11430"/>
                  </a:moveTo>
                  <a:lnTo>
                    <a:pt x="79248" y="11430"/>
                  </a:lnTo>
                  <a:lnTo>
                    <a:pt x="80010" y="11430"/>
                  </a:lnTo>
                  <a:close/>
                </a:path>
                <a:path w="1238250" h="831850">
                  <a:moveTo>
                    <a:pt x="80010" y="819912"/>
                  </a:moveTo>
                  <a:lnTo>
                    <a:pt x="79248" y="819842"/>
                  </a:lnTo>
                  <a:lnTo>
                    <a:pt x="80010" y="819912"/>
                  </a:lnTo>
                  <a:close/>
                </a:path>
                <a:path w="1238250" h="831850">
                  <a:moveTo>
                    <a:pt x="1150620" y="10737"/>
                  </a:moveTo>
                  <a:lnTo>
                    <a:pt x="1149858" y="10668"/>
                  </a:lnTo>
                  <a:lnTo>
                    <a:pt x="1150620" y="10737"/>
                  </a:lnTo>
                  <a:close/>
                </a:path>
                <a:path w="1238250" h="831850">
                  <a:moveTo>
                    <a:pt x="1158240" y="831342"/>
                  </a:moveTo>
                  <a:lnTo>
                    <a:pt x="1158240" y="819912"/>
                  </a:lnTo>
                  <a:lnTo>
                    <a:pt x="1149858" y="820674"/>
                  </a:lnTo>
                  <a:lnTo>
                    <a:pt x="1150620" y="820674"/>
                  </a:lnTo>
                  <a:lnTo>
                    <a:pt x="1150620" y="831342"/>
                  </a:lnTo>
                  <a:lnTo>
                    <a:pt x="1158240" y="831342"/>
                  </a:lnTo>
                  <a:close/>
                </a:path>
                <a:path w="1238250" h="831850">
                  <a:moveTo>
                    <a:pt x="1158240" y="11499"/>
                  </a:moveTo>
                  <a:lnTo>
                    <a:pt x="1157478" y="11430"/>
                  </a:lnTo>
                  <a:lnTo>
                    <a:pt x="1158240" y="11499"/>
                  </a:lnTo>
                  <a:close/>
                </a:path>
                <a:path w="1238250" h="831850">
                  <a:moveTo>
                    <a:pt x="1165860" y="830199"/>
                  </a:moveTo>
                  <a:lnTo>
                    <a:pt x="1165860" y="819150"/>
                  </a:lnTo>
                  <a:lnTo>
                    <a:pt x="1157478" y="819912"/>
                  </a:lnTo>
                  <a:lnTo>
                    <a:pt x="1158240" y="819912"/>
                  </a:lnTo>
                  <a:lnTo>
                    <a:pt x="1158240" y="831342"/>
                  </a:lnTo>
                  <a:lnTo>
                    <a:pt x="1159002" y="831342"/>
                  </a:lnTo>
                  <a:lnTo>
                    <a:pt x="1165860" y="830199"/>
                  </a:lnTo>
                  <a:close/>
                </a:path>
                <a:path w="1238250" h="831850">
                  <a:moveTo>
                    <a:pt x="1165860" y="12399"/>
                  </a:moveTo>
                  <a:lnTo>
                    <a:pt x="1165860" y="12192"/>
                  </a:lnTo>
                  <a:lnTo>
                    <a:pt x="1165098" y="12192"/>
                  </a:lnTo>
                  <a:lnTo>
                    <a:pt x="1165860" y="12399"/>
                  </a:lnTo>
                  <a:close/>
                </a:path>
                <a:path w="1238250" h="831850">
                  <a:moveTo>
                    <a:pt x="1173480" y="827766"/>
                  </a:moveTo>
                  <a:lnTo>
                    <a:pt x="1173480" y="816864"/>
                  </a:lnTo>
                  <a:lnTo>
                    <a:pt x="1165098" y="819150"/>
                  </a:lnTo>
                  <a:lnTo>
                    <a:pt x="1165860" y="819150"/>
                  </a:lnTo>
                  <a:lnTo>
                    <a:pt x="1165860" y="830199"/>
                  </a:lnTo>
                  <a:lnTo>
                    <a:pt x="1168146" y="829818"/>
                  </a:lnTo>
                  <a:lnTo>
                    <a:pt x="1173480" y="827766"/>
                  </a:lnTo>
                  <a:close/>
                </a:path>
                <a:path w="1238250" h="831850">
                  <a:moveTo>
                    <a:pt x="1173480" y="14706"/>
                  </a:moveTo>
                  <a:lnTo>
                    <a:pt x="1173480" y="14478"/>
                  </a:lnTo>
                  <a:lnTo>
                    <a:pt x="1172718" y="14478"/>
                  </a:lnTo>
                  <a:lnTo>
                    <a:pt x="1173480" y="14706"/>
                  </a:lnTo>
                  <a:close/>
                </a:path>
                <a:path w="1238250" h="831850">
                  <a:moveTo>
                    <a:pt x="1180338" y="825129"/>
                  </a:moveTo>
                  <a:lnTo>
                    <a:pt x="1180338" y="814578"/>
                  </a:lnTo>
                  <a:lnTo>
                    <a:pt x="1172718" y="816864"/>
                  </a:lnTo>
                  <a:lnTo>
                    <a:pt x="1173480" y="816864"/>
                  </a:lnTo>
                  <a:lnTo>
                    <a:pt x="1173480" y="827766"/>
                  </a:lnTo>
                  <a:lnTo>
                    <a:pt x="1180338" y="825129"/>
                  </a:lnTo>
                  <a:close/>
                </a:path>
                <a:path w="1238250" h="831850">
                  <a:moveTo>
                    <a:pt x="1180338" y="17145"/>
                  </a:moveTo>
                  <a:lnTo>
                    <a:pt x="1180338" y="16764"/>
                  </a:lnTo>
                  <a:lnTo>
                    <a:pt x="1179576" y="16764"/>
                  </a:lnTo>
                  <a:lnTo>
                    <a:pt x="1180338" y="17145"/>
                  </a:lnTo>
                  <a:close/>
                </a:path>
                <a:path w="1238250" h="831850">
                  <a:moveTo>
                    <a:pt x="1187196" y="822491"/>
                  </a:moveTo>
                  <a:lnTo>
                    <a:pt x="1187196" y="811530"/>
                  </a:lnTo>
                  <a:lnTo>
                    <a:pt x="1179576" y="814578"/>
                  </a:lnTo>
                  <a:lnTo>
                    <a:pt x="1180338" y="814578"/>
                  </a:lnTo>
                  <a:lnTo>
                    <a:pt x="1180338" y="825129"/>
                  </a:lnTo>
                  <a:lnTo>
                    <a:pt x="1187196" y="822491"/>
                  </a:lnTo>
                  <a:close/>
                </a:path>
                <a:path w="1238250" h="831850">
                  <a:moveTo>
                    <a:pt x="1187196" y="20574"/>
                  </a:moveTo>
                  <a:lnTo>
                    <a:pt x="1186434" y="19812"/>
                  </a:lnTo>
                  <a:lnTo>
                    <a:pt x="1186434" y="20193"/>
                  </a:lnTo>
                  <a:lnTo>
                    <a:pt x="1187196" y="20574"/>
                  </a:lnTo>
                  <a:close/>
                </a:path>
                <a:path w="1238250" h="831850">
                  <a:moveTo>
                    <a:pt x="1193292" y="820147"/>
                  </a:moveTo>
                  <a:lnTo>
                    <a:pt x="1193292" y="807720"/>
                  </a:lnTo>
                  <a:lnTo>
                    <a:pt x="1186434" y="811530"/>
                  </a:lnTo>
                  <a:lnTo>
                    <a:pt x="1187196" y="811530"/>
                  </a:lnTo>
                  <a:lnTo>
                    <a:pt x="1187196" y="822491"/>
                  </a:lnTo>
                  <a:lnTo>
                    <a:pt x="1193292" y="820147"/>
                  </a:lnTo>
                  <a:close/>
                </a:path>
                <a:path w="1238250" h="831850">
                  <a:moveTo>
                    <a:pt x="1193292" y="24384"/>
                  </a:moveTo>
                  <a:lnTo>
                    <a:pt x="1192530" y="23622"/>
                  </a:lnTo>
                  <a:lnTo>
                    <a:pt x="1192530" y="23876"/>
                  </a:lnTo>
                  <a:lnTo>
                    <a:pt x="1193292" y="24384"/>
                  </a:lnTo>
                  <a:close/>
                </a:path>
                <a:path w="1238250" h="831850">
                  <a:moveTo>
                    <a:pt x="1199388" y="815787"/>
                  </a:moveTo>
                  <a:lnTo>
                    <a:pt x="1199388" y="803148"/>
                  </a:lnTo>
                  <a:lnTo>
                    <a:pt x="1192530" y="807720"/>
                  </a:lnTo>
                  <a:lnTo>
                    <a:pt x="1193292" y="807720"/>
                  </a:lnTo>
                  <a:lnTo>
                    <a:pt x="1193292" y="820147"/>
                  </a:lnTo>
                  <a:lnTo>
                    <a:pt x="1194571" y="819655"/>
                  </a:lnTo>
                  <a:lnTo>
                    <a:pt x="1199388" y="815787"/>
                  </a:lnTo>
                  <a:close/>
                </a:path>
                <a:path w="1238250" h="831850">
                  <a:moveTo>
                    <a:pt x="1199388" y="28860"/>
                  </a:moveTo>
                  <a:lnTo>
                    <a:pt x="1199388" y="28194"/>
                  </a:lnTo>
                  <a:lnTo>
                    <a:pt x="1198626" y="28194"/>
                  </a:lnTo>
                  <a:lnTo>
                    <a:pt x="1199388" y="28860"/>
                  </a:lnTo>
                  <a:close/>
                </a:path>
                <a:path w="1238250" h="831850">
                  <a:moveTo>
                    <a:pt x="1204722" y="811504"/>
                  </a:moveTo>
                  <a:lnTo>
                    <a:pt x="1204722" y="797814"/>
                  </a:lnTo>
                  <a:lnTo>
                    <a:pt x="1203960" y="798576"/>
                  </a:lnTo>
                  <a:lnTo>
                    <a:pt x="1198626" y="803148"/>
                  </a:lnTo>
                  <a:lnTo>
                    <a:pt x="1199388" y="803148"/>
                  </a:lnTo>
                  <a:lnTo>
                    <a:pt x="1199388" y="815787"/>
                  </a:lnTo>
                  <a:lnTo>
                    <a:pt x="1204722" y="811504"/>
                  </a:lnTo>
                  <a:close/>
                </a:path>
                <a:path w="1238250" h="831850">
                  <a:moveTo>
                    <a:pt x="1204722" y="33528"/>
                  </a:moveTo>
                  <a:lnTo>
                    <a:pt x="1203960" y="32766"/>
                  </a:lnTo>
                  <a:lnTo>
                    <a:pt x="1204315" y="33172"/>
                  </a:lnTo>
                  <a:lnTo>
                    <a:pt x="1204722" y="33528"/>
                  </a:lnTo>
                  <a:close/>
                </a:path>
                <a:path w="1238250" h="831850">
                  <a:moveTo>
                    <a:pt x="1204315" y="33172"/>
                  </a:moveTo>
                  <a:lnTo>
                    <a:pt x="1203960" y="32766"/>
                  </a:lnTo>
                  <a:lnTo>
                    <a:pt x="1204315" y="33172"/>
                  </a:lnTo>
                  <a:close/>
                </a:path>
                <a:path w="1238250" h="831850">
                  <a:moveTo>
                    <a:pt x="1204315" y="798169"/>
                  </a:moveTo>
                  <a:lnTo>
                    <a:pt x="1203960" y="798480"/>
                  </a:lnTo>
                  <a:lnTo>
                    <a:pt x="1204315" y="798169"/>
                  </a:lnTo>
                  <a:close/>
                </a:path>
                <a:path w="1238250" h="831850">
                  <a:moveTo>
                    <a:pt x="1204722" y="797814"/>
                  </a:moveTo>
                  <a:lnTo>
                    <a:pt x="1204315" y="798169"/>
                  </a:lnTo>
                  <a:lnTo>
                    <a:pt x="1203960" y="798576"/>
                  </a:lnTo>
                  <a:lnTo>
                    <a:pt x="1204722" y="797814"/>
                  </a:lnTo>
                  <a:close/>
                </a:path>
                <a:path w="1238250" h="831850">
                  <a:moveTo>
                    <a:pt x="1204722" y="33636"/>
                  </a:moveTo>
                  <a:lnTo>
                    <a:pt x="1204315" y="33172"/>
                  </a:lnTo>
                  <a:lnTo>
                    <a:pt x="1204722" y="33636"/>
                  </a:lnTo>
                  <a:close/>
                </a:path>
                <a:path w="1238250" h="831850">
                  <a:moveTo>
                    <a:pt x="1223772" y="790113"/>
                  </a:moveTo>
                  <a:lnTo>
                    <a:pt x="1223772" y="766572"/>
                  </a:lnTo>
                  <a:lnTo>
                    <a:pt x="1220724" y="774192"/>
                  </a:lnTo>
                  <a:lnTo>
                    <a:pt x="1220724" y="773430"/>
                  </a:lnTo>
                  <a:lnTo>
                    <a:pt x="1217676" y="781050"/>
                  </a:lnTo>
                  <a:lnTo>
                    <a:pt x="1217676" y="780288"/>
                  </a:lnTo>
                  <a:lnTo>
                    <a:pt x="1213866" y="787146"/>
                  </a:lnTo>
                  <a:lnTo>
                    <a:pt x="1213866" y="786384"/>
                  </a:lnTo>
                  <a:lnTo>
                    <a:pt x="1209294" y="793242"/>
                  </a:lnTo>
                  <a:lnTo>
                    <a:pt x="1209294" y="792480"/>
                  </a:lnTo>
                  <a:lnTo>
                    <a:pt x="1204315" y="798169"/>
                  </a:lnTo>
                  <a:lnTo>
                    <a:pt x="1204722" y="797814"/>
                  </a:lnTo>
                  <a:lnTo>
                    <a:pt x="1204722" y="811504"/>
                  </a:lnTo>
                  <a:lnTo>
                    <a:pt x="1215561" y="802800"/>
                  </a:lnTo>
                  <a:lnTo>
                    <a:pt x="1223772" y="790113"/>
                  </a:lnTo>
                  <a:close/>
                </a:path>
                <a:path w="1238250" h="831850">
                  <a:moveTo>
                    <a:pt x="1223772" y="66802"/>
                  </a:moveTo>
                  <a:lnTo>
                    <a:pt x="1223772" y="64770"/>
                  </a:lnTo>
                  <a:lnTo>
                    <a:pt x="1223010" y="64008"/>
                  </a:lnTo>
                  <a:lnTo>
                    <a:pt x="1223772" y="66802"/>
                  </a:lnTo>
                  <a:close/>
                </a:path>
                <a:path w="1238250" h="831850">
                  <a:moveTo>
                    <a:pt x="1226820" y="785403"/>
                  </a:moveTo>
                  <a:lnTo>
                    <a:pt x="1226820" y="743712"/>
                  </a:lnTo>
                  <a:lnTo>
                    <a:pt x="1226058" y="752094"/>
                  </a:lnTo>
                  <a:lnTo>
                    <a:pt x="1226058" y="751332"/>
                  </a:lnTo>
                  <a:lnTo>
                    <a:pt x="1225296" y="759714"/>
                  </a:lnTo>
                  <a:lnTo>
                    <a:pt x="1225296" y="758952"/>
                  </a:lnTo>
                  <a:lnTo>
                    <a:pt x="1223010" y="767334"/>
                  </a:lnTo>
                  <a:lnTo>
                    <a:pt x="1223772" y="766572"/>
                  </a:lnTo>
                  <a:lnTo>
                    <a:pt x="1223772" y="790113"/>
                  </a:lnTo>
                  <a:lnTo>
                    <a:pt x="1226820" y="785403"/>
                  </a:lnTo>
                  <a:close/>
                </a:path>
              </a:pathLst>
            </a:custGeom>
            <a:solidFill>
              <a:srgbClr val="FFFFFF"/>
            </a:solidFill>
          </p:spPr>
          <p:txBody>
            <a:bodyPr wrap="square" lIns="0" tIns="0" rIns="0" bIns="0" rtlCol="0"/>
            <a:lstStyle/>
            <a:p>
              <a:endParaRPr/>
            </a:p>
          </p:txBody>
        </p:sp>
      </p:grpSp>
      <p:grpSp>
        <p:nvGrpSpPr>
          <p:cNvPr id="10" name="object 10"/>
          <p:cNvGrpSpPr/>
          <p:nvPr/>
        </p:nvGrpSpPr>
        <p:grpSpPr>
          <a:xfrm>
            <a:off x="303161" y="5244084"/>
            <a:ext cx="10062210" cy="1134745"/>
            <a:chOff x="303161" y="5244084"/>
            <a:chExt cx="10062210" cy="1134745"/>
          </a:xfrm>
        </p:grpSpPr>
        <p:sp>
          <p:nvSpPr>
            <p:cNvPr id="11" name="object 11"/>
            <p:cNvSpPr/>
            <p:nvPr/>
          </p:nvSpPr>
          <p:spPr>
            <a:xfrm>
              <a:off x="309257" y="5249418"/>
              <a:ext cx="10050145" cy="1123950"/>
            </a:xfrm>
            <a:custGeom>
              <a:avLst/>
              <a:gdLst/>
              <a:ahLst/>
              <a:cxnLst/>
              <a:rect l="l" t="t" r="r" b="b"/>
              <a:pathLst>
                <a:path w="10050145" h="1123950">
                  <a:moveTo>
                    <a:pt x="10050018" y="1011936"/>
                  </a:moveTo>
                  <a:lnTo>
                    <a:pt x="10050018" y="112014"/>
                  </a:lnTo>
                  <a:lnTo>
                    <a:pt x="10041195" y="68472"/>
                  </a:lnTo>
                  <a:lnTo>
                    <a:pt x="10017156" y="32861"/>
                  </a:lnTo>
                  <a:lnTo>
                    <a:pt x="9981545" y="8822"/>
                  </a:lnTo>
                  <a:lnTo>
                    <a:pt x="9938004" y="0"/>
                  </a:lnTo>
                  <a:lnTo>
                    <a:pt x="112014" y="0"/>
                  </a:lnTo>
                  <a:lnTo>
                    <a:pt x="68472" y="8822"/>
                  </a:lnTo>
                  <a:lnTo>
                    <a:pt x="32861" y="32861"/>
                  </a:lnTo>
                  <a:lnTo>
                    <a:pt x="8822" y="68472"/>
                  </a:lnTo>
                  <a:lnTo>
                    <a:pt x="0" y="112014"/>
                  </a:lnTo>
                  <a:lnTo>
                    <a:pt x="0" y="1011936"/>
                  </a:lnTo>
                  <a:lnTo>
                    <a:pt x="8822" y="1055477"/>
                  </a:lnTo>
                  <a:lnTo>
                    <a:pt x="32861" y="1091088"/>
                  </a:lnTo>
                  <a:lnTo>
                    <a:pt x="68472" y="1115127"/>
                  </a:lnTo>
                  <a:lnTo>
                    <a:pt x="112014" y="1123950"/>
                  </a:lnTo>
                  <a:lnTo>
                    <a:pt x="9938004" y="1123950"/>
                  </a:lnTo>
                  <a:lnTo>
                    <a:pt x="9981545" y="1115127"/>
                  </a:lnTo>
                  <a:lnTo>
                    <a:pt x="10017156" y="1091088"/>
                  </a:lnTo>
                  <a:lnTo>
                    <a:pt x="10041195" y="1055477"/>
                  </a:lnTo>
                  <a:lnTo>
                    <a:pt x="10050018" y="1011936"/>
                  </a:lnTo>
                  <a:close/>
                </a:path>
              </a:pathLst>
            </a:custGeom>
            <a:solidFill>
              <a:srgbClr val="E2F0D9"/>
            </a:solidFill>
          </p:spPr>
          <p:txBody>
            <a:bodyPr wrap="square" lIns="0" tIns="0" rIns="0" bIns="0" rtlCol="0"/>
            <a:lstStyle/>
            <a:p>
              <a:endParaRPr/>
            </a:p>
          </p:txBody>
        </p:sp>
        <p:sp>
          <p:nvSpPr>
            <p:cNvPr id="12" name="object 12"/>
            <p:cNvSpPr/>
            <p:nvPr/>
          </p:nvSpPr>
          <p:spPr>
            <a:xfrm>
              <a:off x="303161" y="5244084"/>
              <a:ext cx="10062210" cy="1134745"/>
            </a:xfrm>
            <a:custGeom>
              <a:avLst/>
              <a:gdLst/>
              <a:ahLst/>
              <a:cxnLst/>
              <a:rect l="l" t="t" r="r" b="b"/>
              <a:pathLst>
                <a:path w="10062210" h="1134745">
                  <a:moveTo>
                    <a:pt x="762" y="1023366"/>
                  </a:moveTo>
                  <a:lnTo>
                    <a:pt x="761" y="112014"/>
                  </a:lnTo>
                  <a:lnTo>
                    <a:pt x="0" y="117348"/>
                  </a:lnTo>
                  <a:lnTo>
                    <a:pt x="0" y="1017270"/>
                  </a:lnTo>
                  <a:lnTo>
                    <a:pt x="762" y="1023366"/>
                  </a:lnTo>
                  <a:close/>
                </a:path>
                <a:path w="10062210" h="1134745">
                  <a:moveTo>
                    <a:pt x="10062210" y="1017270"/>
                  </a:moveTo>
                  <a:lnTo>
                    <a:pt x="10062210" y="117348"/>
                  </a:lnTo>
                  <a:lnTo>
                    <a:pt x="10061448" y="112014"/>
                  </a:lnTo>
                  <a:lnTo>
                    <a:pt x="10061448" y="105918"/>
                  </a:lnTo>
                  <a:lnTo>
                    <a:pt x="10049738" y="65631"/>
                  </a:lnTo>
                  <a:lnTo>
                    <a:pt x="10025248" y="32437"/>
                  </a:lnTo>
                  <a:lnTo>
                    <a:pt x="9991044" y="9504"/>
                  </a:lnTo>
                  <a:lnTo>
                    <a:pt x="9950196" y="0"/>
                  </a:lnTo>
                  <a:lnTo>
                    <a:pt x="118110" y="0"/>
                  </a:lnTo>
                  <a:lnTo>
                    <a:pt x="78632" y="6507"/>
                  </a:lnTo>
                  <a:lnTo>
                    <a:pt x="43881" y="26336"/>
                  </a:lnTo>
                  <a:lnTo>
                    <a:pt x="17479" y="56428"/>
                  </a:lnTo>
                  <a:lnTo>
                    <a:pt x="3047" y="93726"/>
                  </a:lnTo>
                  <a:lnTo>
                    <a:pt x="761" y="105918"/>
                  </a:lnTo>
                  <a:lnTo>
                    <a:pt x="762" y="1028700"/>
                  </a:lnTo>
                  <a:lnTo>
                    <a:pt x="3048" y="1040892"/>
                  </a:lnTo>
                  <a:lnTo>
                    <a:pt x="5334" y="1052322"/>
                  </a:lnTo>
                  <a:lnTo>
                    <a:pt x="11430" y="1066356"/>
                  </a:lnTo>
                  <a:lnTo>
                    <a:pt x="11430" y="112014"/>
                  </a:lnTo>
                  <a:lnTo>
                    <a:pt x="12192" y="106680"/>
                  </a:lnTo>
                  <a:lnTo>
                    <a:pt x="12192" y="107442"/>
                  </a:lnTo>
                  <a:lnTo>
                    <a:pt x="13716" y="96012"/>
                  </a:lnTo>
                  <a:lnTo>
                    <a:pt x="13716" y="96774"/>
                  </a:lnTo>
                  <a:lnTo>
                    <a:pt x="16001" y="85344"/>
                  </a:lnTo>
                  <a:lnTo>
                    <a:pt x="16001" y="86106"/>
                  </a:lnTo>
                  <a:lnTo>
                    <a:pt x="19811" y="76200"/>
                  </a:lnTo>
                  <a:lnTo>
                    <a:pt x="24383" y="66294"/>
                  </a:lnTo>
                  <a:lnTo>
                    <a:pt x="24383" y="67056"/>
                  </a:lnTo>
                  <a:lnTo>
                    <a:pt x="29717" y="57912"/>
                  </a:lnTo>
                  <a:lnTo>
                    <a:pt x="35813" y="49530"/>
                  </a:lnTo>
                  <a:lnTo>
                    <a:pt x="35813" y="50292"/>
                  </a:lnTo>
                  <a:lnTo>
                    <a:pt x="42671" y="41910"/>
                  </a:lnTo>
                  <a:lnTo>
                    <a:pt x="42671" y="42672"/>
                  </a:lnTo>
                  <a:lnTo>
                    <a:pt x="50291" y="35052"/>
                  </a:lnTo>
                  <a:lnTo>
                    <a:pt x="58674" y="28956"/>
                  </a:lnTo>
                  <a:lnTo>
                    <a:pt x="67055" y="24066"/>
                  </a:lnTo>
                  <a:lnTo>
                    <a:pt x="67055" y="23622"/>
                  </a:lnTo>
                  <a:lnTo>
                    <a:pt x="76199" y="19401"/>
                  </a:lnTo>
                  <a:lnTo>
                    <a:pt x="76199" y="19050"/>
                  </a:lnTo>
                  <a:lnTo>
                    <a:pt x="86867" y="15240"/>
                  </a:lnTo>
                  <a:lnTo>
                    <a:pt x="86867" y="15784"/>
                  </a:lnTo>
                  <a:lnTo>
                    <a:pt x="96773" y="12954"/>
                  </a:lnTo>
                  <a:lnTo>
                    <a:pt x="112776" y="10668"/>
                  </a:lnTo>
                  <a:lnTo>
                    <a:pt x="9950196" y="10776"/>
                  </a:lnTo>
                  <a:lnTo>
                    <a:pt x="9965436" y="12954"/>
                  </a:lnTo>
                  <a:lnTo>
                    <a:pt x="9975342" y="15784"/>
                  </a:lnTo>
                  <a:lnTo>
                    <a:pt x="9975342" y="15240"/>
                  </a:lnTo>
                  <a:lnTo>
                    <a:pt x="9986010" y="19050"/>
                  </a:lnTo>
                  <a:lnTo>
                    <a:pt x="9986010" y="19401"/>
                  </a:lnTo>
                  <a:lnTo>
                    <a:pt x="9995154" y="23622"/>
                  </a:lnTo>
                  <a:lnTo>
                    <a:pt x="9995154" y="24066"/>
                  </a:lnTo>
                  <a:lnTo>
                    <a:pt x="10003536" y="28956"/>
                  </a:lnTo>
                  <a:lnTo>
                    <a:pt x="10011918" y="35052"/>
                  </a:lnTo>
                  <a:lnTo>
                    <a:pt x="10019538" y="42672"/>
                  </a:lnTo>
                  <a:lnTo>
                    <a:pt x="10019538" y="41910"/>
                  </a:lnTo>
                  <a:lnTo>
                    <a:pt x="10026396" y="50292"/>
                  </a:lnTo>
                  <a:lnTo>
                    <a:pt x="10026396" y="49530"/>
                  </a:lnTo>
                  <a:lnTo>
                    <a:pt x="10032492" y="57912"/>
                  </a:lnTo>
                  <a:lnTo>
                    <a:pt x="10037826" y="67056"/>
                  </a:lnTo>
                  <a:lnTo>
                    <a:pt x="10037826" y="66294"/>
                  </a:lnTo>
                  <a:lnTo>
                    <a:pt x="10042398" y="76200"/>
                  </a:lnTo>
                  <a:lnTo>
                    <a:pt x="10046208" y="86106"/>
                  </a:lnTo>
                  <a:lnTo>
                    <a:pt x="10046208" y="85344"/>
                  </a:lnTo>
                  <a:lnTo>
                    <a:pt x="10048494" y="96774"/>
                  </a:lnTo>
                  <a:lnTo>
                    <a:pt x="10048494" y="96012"/>
                  </a:lnTo>
                  <a:lnTo>
                    <a:pt x="10050018" y="107442"/>
                  </a:lnTo>
                  <a:lnTo>
                    <a:pt x="10050018" y="106680"/>
                  </a:lnTo>
                  <a:lnTo>
                    <a:pt x="10050780" y="112014"/>
                  </a:lnTo>
                  <a:lnTo>
                    <a:pt x="10050780" y="1066022"/>
                  </a:lnTo>
                  <a:lnTo>
                    <a:pt x="10052227" y="1063866"/>
                  </a:lnTo>
                  <a:lnTo>
                    <a:pt x="10061448" y="1023366"/>
                  </a:lnTo>
                  <a:lnTo>
                    <a:pt x="10062210" y="1017270"/>
                  </a:lnTo>
                  <a:close/>
                </a:path>
                <a:path w="10062210" h="1134745">
                  <a:moveTo>
                    <a:pt x="67818" y="1110996"/>
                  </a:moveTo>
                  <a:lnTo>
                    <a:pt x="58674" y="1105662"/>
                  </a:lnTo>
                  <a:lnTo>
                    <a:pt x="50292" y="1099566"/>
                  </a:lnTo>
                  <a:lnTo>
                    <a:pt x="42672" y="1091946"/>
                  </a:lnTo>
                  <a:lnTo>
                    <a:pt x="42672" y="1092708"/>
                  </a:lnTo>
                  <a:lnTo>
                    <a:pt x="35814" y="1084326"/>
                  </a:lnTo>
                  <a:lnTo>
                    <a:pt x="35814" y="1085088"/>
                  </a:lnTo>
                  <a:lnTo>
                    <a:pt x="29718" y="1076706"/>
                  </a:lnTo>
                  <a:lnTo>
                    <a:pt x="24384" y="1067562"/>
                  </a:lnTo>
                  <a:lnTo>
                    <a:pt x="24384" y="1068324"/>
                  </a:lnTo>
                  <a:lnTo>
                    <a:pt x="19812" y="1058418"/>
                  </a:lnTo>
                  <a:lnTo>
                    <a:pt x="16002" y="1048512"/>
                  </a:lnTo>
                  <a:lnTo>
                    <a:pt x="16002" y="1049274"/>
                  </a:lnTo>
                  <a:lnTo>
                    <a:pt x="13716" y="1037844"/>
                  </a:lnTo>
                  <a:lnTo>
                    <a:pt x="13716" y="1038606"/>
                  </a:lnTo>
                  <a:lnTo>
                    <a:pt x="11430" y="1022604"/>
                  </a:lnTo>
                  <a:lnTo>
                    <a:pt x="11430" y="1066356"/>
                  </a:lnTo>
                  <a:lnTo>
                    <a:pt x="43434" y="1107948"/>
                  </a:lnTo>
                  <a:lnTo>
                    <a:pt x="67056" y="1123130"/>
                  </a:lnTo>
                  <a:lnTo>
                    <a:pt x="67056" y="1110996"/>
                  </a:lnTo>
                  <a:lnTo>
                    <a:pt x="67818" y="1110996"/>
                  </a:lnTo>
                  <a:close/>
                </a:path>
                <a:path w="10062210" h="1134745">
                  <a:moveTo>
                    <a:pt x="67817" y="23622"/>
                  </a:moveTo>
                  <a:lnTo>
                    <a:pt x="67055" y="23622"/>
                  </a:lnTo>
                  <a:lnTo>
                    <a:pt x="67055" y="24066"/>
                  </a:lnTo>
                  <a:lnTo>
                    <a:pt x="67817" y="23622"/>
                  </a:lnTo>
                  <a:close/>
                </a:path>
                <a:path w="10062210" h="1134745">
                  <a:moveTo>
                    <a:pt x="76962" y="1115568"/>
                  </a:moveTo>
                  <a:lnTo>
                    <a:pt x="67056" y="1110996"/>
                  </a:lnTo>
                  <a:lnTo>
                    <a:pt x="67056" y="1123130"/>
                  </a:lnTo>
                  <a:lnTo>
                    <a:pt x="74915" y="1126415"/>
                  </a:lnTo>
                  <a:lnTo>
                    <a:pt x="76200" y="1126838"/>
                  </a:lnTo>
                  <a:lnTo>
                    <a:pt x="76200" y="1115568"/>
                  </a:lnTo>
                  <a:lnTo>
                    <a:pt x="76962" y="1115568"/>
                  </a:lnTo>
                  <a:close/>
                </a:path>
                <a:path w="10062210" h="1134745">
                  <a:moveTo>
                    <a:pt x="76961" y="19050"/>
                  </a:moveTo>
                  <a:lnTo>
                    <a:pt x="76199" y="19050"/>
                  </a:lnTo>
                  <a:lnTo>
                    <a:pt x="76199" y="19401"/>
                  </a:lnTo>
                  <a:lnTo>
                    <a:pt x="76961" y="19050"/>
                  </a:lnTo>
                  <a:close/>
                </a:path>
                <a:path w="10062210" h="1134745">
                  <a:moveTo>
                    <a:pt x="86868" y="1130352"/>
                  </a:moveTo>
                  <a:lnTo>
                    <a:pt x="86868" y="1119378"/>
                  </a:lnTo>
                  <a:lnTo>
                    <a:pt x="76200" y="1115568"/>
                  </a:lnTo>
                  <a:lnTo>
                    <a:pt x="76200" y="1126838"/>
                  </a:lnTo>
                  <a:lnTo>
                    <a:pt x="86868" y="1130352"/>
                  </a:lnTo>
                  <a:close/>
                </a:path>
                <a:path w="10062210" h="1134745">
                  <a:moveTo>
                    <a:pt x="86867" y="15784"/>
                  </a:moveTo>
                  <a:lnTo>
                    <a:pt x="86867" y="15240"/>
                  </a:lnTo>
                  <a:lnTo>
                    <a:pt x="86105" y="16002"/>
                  </a:lnTo>
                  <a:lnTo>
                    <a:pt x="86867" y="15784"/>
                  </a:lnTo>
                  <a:close/>
                </a:path>
                <a:path w="10062210" h="1134745">
                  <a:moveTo>
                    <a:pt x="9976104" y="1118616"/>
                  </a:moveTo>
                  <a:lnTo>
                    <a:pt x="9965436" y="1121664"/>
                  </a:lnTo>
                  <a:lnTo>
                    <a:pt x="9950196" y="1123841"/>
                  </a:lnTo>
                  <a:lnTo>
                    <a:pt x="112776" y="1123950"/>
                  </a:lnTo>
                  <a:lnTo>
                    <a:pt x="96774" y="1121664"/>
                  </a:lnTo>
                  <a:lnTo>
                    <a:pt x="86106" y="1118616"/>
                  </a:lnTo>
                  <a:lnTo>
                    <a:pt x="86868" y="1119378"/>
                  </a:lnTo>
                  <a:lnTo>
                    <a:pt x="86868" y="1130352"/>
                  </a:lnTo>
                  <a:lnTo>
                    <a:pt x="89220" y="1131127"/>
                  </a:lnTo>
                  <a:lnTo>
                    <a:pt x="103873" y="1134155"/>
                  </a:lnTo>
                  <a:lnTo>
                    <a:pt x="118110" y="1134618"/>
                  </a:lnTo>
                  <a:lnTo>
                    <a:pt x="9956292" y="1134618"/>
                  </a:lnTo>
                  <a:lnTo>
                    <a:pt x="9975342" y="1128911"/>
                  </a:lnTo>
                  <a:lnTo>
                    <a:pt x="9975342" y="1119378"/>
                  </a:lnTo>
                  <a:lnTo>
                    <a:pt x="9976104" y="1118616"/>
                  </a:lnTo>
                  <a:close/>
                </a:path>
                <a:path w="10062210" h="1134745">
                  <a:moveTo>
                    <a:pt x="9976104" y="16002"/>
                  </a:moveTo>
                  <a:lnTo>
                    <a:pt x="9975342" y="15240"/>
                  </a:lnTo>
                  <a:lnTo>
                    <a:pt x="9975342" y="15784"/>
                  </a:lnTo>
                  <a:lnTo>
                    <a:pt x="9976104" y="16002"/>
                  </a:lnTo>
                  <a:close/>
                </a:path>
                <a:path w="10062210" h="1134745">
                  <a:moveTo>
                    <a:pt x="9986010" y="1125716"/>
                  </a:moveTo>
                  <a:lnTo>
                    <a:pt x="9986010" y="1115568"/>
                  </a:lnTo>
                  <a:lnTo>
                    <a:pt x="9975342" y="1119378"/>
                  </a:lnTo>
                  <a:lnTo>
                    <a:pt x="9975342" y="1128911"/>
                  </a:lnTo>
                  <a:lnTo>
                    <a:pt x="9986010" y="1125716"/>
                  </a:lnTo>
                  <a:close/>
                </a:path>
                <a:path w="10062210" h="1134745">
                  <a:moveTo>
                    <a:pt x="9986010" y="19401"/>
                  </a:moveTo>
                  <a:lnTo>
                    <a:pt x="9986010" y="19050"/>
                  </a:lnTo>
                  <a:lnTo>
                    <a:pt x="9985248" y="19050"/>
                  </a:lnTo>
                  <a:lnTo>
                    <a:pt x="9986010" y="19401"/>
                  </a:lnTo>
                  <a:close/>
                </a:path>
                <a:path w="10062210" h="1134745">
                  <a:moveTo>
                    <a:pt x="9995154" y="1122977"/>
                  </a:moveTo>
                  <a:lnTo>
                    <a:pt x="9995154" y="1110996"/>
                  </a:lnTo>
                  <a:lnTo>
                    <a:pt x="9985248" y="1115568"/>
                  </a:lnTo>
                  <a:lnTo>
                    <a:pt x="9986010" y="1115568"/>
                  </a:lnTo>
                  <a:lnTo>
                    <a:pt x="9986010" y="1125716"/>
                  </a:lnTo>
                  <a:lnTo>
                    <a:pt x="9995154" y="1122977"/>
                  </a:lnTo>
                  <a:close/>
                </a:path>
                <a:path w="10062210" h="1134745">
                  <a:moveTo>
                    <a:pt x="9995154" y="24066"/>
                  </a:moveTo>
                  <a:lnTo>
                    <a:pt x="9995154" y="23622"/>
                  </a:lnTo>
                  <a:lnTo>
                    <a:pt x="9994392" y="23622"/>
                  </a:lnTo>
                  <a:lnTo>
                    <a:pt x="9995154" y="24066"/>
                  </a:lnTo>
                  <a:close/>
                </a:path>
                <a:path w="10062210" h="1134745">
                  <a:moveTo>
                    <a:pt x="10050780" y="1066022"/>
                  </a:moveTo>
                  <a:lnTo>
                    <a:pt x="10050780" y="1022604"/>
                  </a:lnTo>
                  <a:lnTo>
                    <a:pt x="10048494" y="1038606"/>
                  </a:lnTo>
                  <a:lnTo>
                    <a:pt x="10046208" y="1049274"/>
                  </a:lnTo>
                  <a:lnTo>
                    <a:pt x="10046208" y="1048512"/>
                  </a:lnTo>
                  <a:lnTo>
                    <a:pt x="10042398" y="1058418"/>
                  </a:lnTo>
                  <a:lnTo>
                    <a:pt x="10037826" y="1068324"/>
                  </a:lnTo>
                  <a:lnTo>
                    <a:pt x="10037826" y="1067562"/>
                  </a:lnTo>
                  <a:lnTo>
                    <a:pt x="10032492" y="1076706"/>
                  </a:lnTo>
                  <a:lnTo>
                    <a:pt x="10026396" y="1085088"/>
                  </a:lnTo>
                  <a:lnTo>
                    <a:pt x="10026396" y="1084326"/>
                  </a:lnTo>
                  <a:lnTo>
                    <a:pt x="10019538" y="1092708"/>
                  </a:lnTo>
                  <a:lnTo>
                    <a:pt x="10019538" y="1091946"/>
                  </a:lnTo>
                  <a:lnTo>
                    <a:pt x="10011918" y="1099566"/>
                  </a:lnTo>
                  <a:lnTo>
                    <a:pt x="10003536" y="1105662"/>
                  </a:lnTo>
                  <a:lnTo>
                    <a:pt x="9994392" y="1110996"/>
                  </a:lnTo>
                  <a:lnTo>
                    <a:pt x="9995154" y="1110996"/>
                  </a:lnTo>
                  <a:lnTo>
                    <a:pt x="9995154" y="1122977"/>
                  </a:lnTo>
                  <a:lnTo>
                    <a:pt x="9996152" y="1122678"/>
                  </a:lnTo>
                  <a:lnTo>
                    <a:pt x="10029296" y="1098032"/>
                  </a:lnTo>
                  <a:lnTo>
                    <a:pt x="10050780" y="1066022"/>
                  </a:lnTo>
                  <a:close/>
                </a:path>
              </a:pathLst>
            </a:custGeom>
            <a:solidFill>
              <a:srgbClr val="FFFFFF"/>
            </a:solidFill>
          </p:spPr>
          <p:txBody>
            <a:bodyPr wrap="square" lIns="0" tIns="0" rIns="0" bIns="0" rtlCol="0"/>
            <a:lstStyle/>
            <a:p>
              <a:endParaRPr/>
            </a:p>
          </p:txBody>
        </p:sp>
        <p:pic>
          <p:nvPicPr>
            <p:cNvPr id="13" name="object 13"/>
            <p:cNvPicPr/>
            <p:nvPr/>
          </p:nvPicPr>
          <p:blipFill>
            <a:blip r:embed="rId3" cstate="print"/>
            <a:stretch>
              <a:fillRect/>
            </a:stretch>
          </p:blipFill>
          <p:spPr>
            <a:xfrm>
              <a:off x="487565" y="5368290"/>
              <a:ext cx="1280922" cy="906780"/>
            </a:xfrm>
            <a:prstGeom prst="rect">
              <a:avLst/>
            </a:prstGeom>
          </p:spPr>
        </p:pic>
        <p:sp>
          <p:nvSpPr>
            <p:cNvPr id="14" name="object 14"/>
            <p:cNvSpPr/>
            <p:nvPr/>
          </p:nvSpPr>
          <p:spPr>
            <a:xfrm>
              <a:off x="486803" y="5367528"/>
              <a:ext cx="1280160" cy="910590"/>
            </a:xfrm>
            <a:custGeom>
              <a:avLst/>
              <a:gdLst/>
              <a:ahLst/>
              <a:cxnLst/>
              <a:rect l="l" t="t" r="r" b="b"/>
              <a:pathLst>
                <a:path w="1280160" h="910589">
                  <a:moveTo>
                    <a:pt x="1280160" y="814577"/>
                  </a:moveTo>
                  <a:lnTo>
                    <a:pt x="1280160" y="95249"/>
                  </a:lnTo>
                  <a:lnTo>
                    <a:pt x="1278636" y="76199"/>
                  </a:lnTo>
                  <a:lnTo>
                    <a:pt x="1267206" y="47043"/>
                  </a:lnTo>
                  <a:lnTo>
                    <a:pt x="1249132" y="24350"/>
                  </a:lnTo>
                  <a:lnTo>
                    <a:pt x="1224852" y="8529"/>
                  </a:lnTo>
                  <a:lnTo>
                    <a:pt x="1194816" y="0"/>
                  </a:lnTo>
                  <a:lnTo>
                    <a:pt x="95249" y="0"/>
                  </a:lnTo>
                  <a:lnTo>
                    <a:pt x="38919" y="18473"/>
                  </a:lnTo>
                  <a:lnTo>
                    <a:pt x="4571" y="67055"/>
                  </a:lnTo>
                  <a:lnTo>
                    <a:pt x="0" y="95250"/>
                  </a:lnTo>
                  <a:lnTo>
                    <a:pt x="0" y="814578"/>
                  </a:lnTo>
                  <a:lnTo>
                    <a:pt x="7620" y="851916"/>
                  </a:lnTo>
                  <a:lnTo>
                    <a:pt x="11430" y="860027"/>
                  </a:lnTo>
                  <a:lnTo>
                    <a:pt x="11430" y="86868"/>
                  </a:lnTo>
                  <a:lnTo>
                    <a:pt x="12954" y="77724"/>
                  </a:lnTo>
                  <a:lnTo>
                    <a:pt x="12954" y="78486"/>
                  </a:lnTo>
                  <a:lnTo>
                    <a:pt x="14478" y="72897"/>
                  </a:lnTo>
                  <a:lnTo>
                    <a:pt x="14477" y="70866"/>
                  </a:lnTo>
                  <a:lnTo>
                    <a:pt x="17525" y="62484"/>
                  </a:lnTo>
                  <a:lnTo>
                    <a:pt x="21336" y="54864"/>
                  </a:lnTo>
                  <a:lnTo>
                    <a:pt x="21336" y="55626"/>
                  </a:lnTo>
                  <a:lnTo>
                    <a:pt x="25145" y="49276"/>
                  </a:lnTo>
                  <a:lnTo>
                    <a:pt x="25145" y="48768"/>
                  </a:lnTo>
                  <a:lnTo>
                    <a:pt x="30479" y="41148"/>
                  </a:lnTo>
                  <a:lnTo>
                    <a:pt x="30479" y="41910"/>
                  </a:lnTo>
                  <a:lnTo>
                    <a:pt x="35813" y="35814"/>
                  </a:lnTo>
                  <a:lnTo>
                    <a:pt x="41909" y="29718"/>
                  </a:lnTo>
                  <a:lnTo>
                    <a:pt x="41909" y="30480"/>
                  </a:lnTo>
                  <a:lnTo>
                    <a:pt x="48767" y="25146"/>
                  </a:lnTo>
                  <a:lnTo>
                    <a:pt x="48767" y="25450"/>
                  </a:lnTo>
                  <a:lnTo>
                    <a:pt x="54864" y="21793"/>
                  </a:lnTo>
                  <a:lnTo>
                    <a:pt x="54864" y="21335"/>
                  </a:lnTo>
                  <a:lnTo>
                    <a:pt x="62484" y="17872"/>
                  </a:lnTo>
                  <a:lnTo>
                    <a:pt x="62484" y="17526"/>
                  </a:lnTo>
                  <a:lnTo>
                    <a:pt x="70104" y="14755"/>
                  </a:lnTo>
                  <a:lnTo>
                    <a:pt x="70104" y="14477"/>
                  </a:lnTo>
                  <a:lnTo>
                    <a:pt x="86868" y="11430"/>
                  </a:lnTo>
                  <a:lnTo>
                    <a:pt x="95250" y="10731"/>
                  </a:lnTo>
                  <a:lnTo>
                    <a:pt x="1184910" y="10731"/>
                  </a:lnTo>
                  <a:lnTo>
                    <a:pt x="1193292" y="11429"/>
                  </a:lnTo>
                  <a:lnTo>
                    <a:pt x="1202436" y="12953"/>
                  </a:lnTo>
                  <a:lnTo>
                    <a:pt x="1202436" y="13092"/>
                  </a:lnTo>
                  <a:lnTo>
                    <a:pt x="1210056" y="14477"/>
                  </a:lnTo>
                  <a:lnTo>
                    <a:pt x="1210056" y="14755"/>
                  </a:lnTo>
                  <a:lnTo>
                    <a:pt x="1217676" y="17525"/>
                  </a:lnTo>
                  <a:lnTo>
                    <a:pt x="1225296" y="21335"/>
                  </a:lnTo>
                  <a:lnTo>
                    <a:pt x="1225296" y="21793"/>
                  </a:lnTo>
                  <a:lnTo>
                    <a:pt x="1231392" y="25450"/>
                  </a:lnTo>
                  <a:lnTo>
                    <a:pt x="1231392" y="25145"/>
                  </a:lnTo>
                  <a:lnTo>
                    <a:pt x="1238250" y="30479"/>
                  </a:lnTo>
                  <a:lnTo>
                    <a:pt x="1238250" y="29717"/>
                  </a:lnTo>
                  <a:lnTo>
                    <a:pt x="1244346" y="35813"/>
                  </a:lnTo>
                  <a:lnTo>
                    <a:pt x="1249680" y="41909"/>
                  </a:lnTo>
                  <a:lnTo>
                    <a:pt x="1249680" y="41147"/>
                  </a:lnTo>
                  <a:lnTo>
                    <a:pt x="1255014" y="48767"/>
                  </a:lnTo>
                  <a:lnTo>
                    <a:pt x="1255014" y="49275"/>
                  </a:lnTo>
                  <a:lnTo>
                    <a:pt x="1258824" y="55625"/>
                  </a:lnTo>
                  <a:lnTo>
                    <a:pt x="1258824" y="54863"/>
                  </a:lnTo>
                  <a:lnTo>
                    <a:pt x="1262634" y="62483"/>
                  </a:lnTo>
                  <a:lnTo>
                    <a:pt x="1265682" y="70865"/>
                  </a:lnTo>
                  <a:lnTo>
                    <a:pt x="1265682" y="72897"/>
                  </a:lnTo>
                  <a:lnTo>
                    <a:pt x="1267206" y="78485"/>
                  </a:lnTo>
                  <a:lnTo>
                    <a:pt x="1267206" y="77723"/>
                  </a:lnTo>
                  <a:lnTo>
                    <a:pt x="1268730" y="86867"/>
                  </a:lnTo>
                  <a:lnTo>
                    <a:pt x="1268730" y="858631"/>
                  </a:lnTo>
                  <a:lnTo>
                    <a:pt x="1271963" y="853668"/>
                  </a:lnTo>
                  <a:lnTo>
                    <a:pt x="1279398" y="824483"/>
                  </a:lnTo>
                  <a:lnTo>
                    <a:pt x="1280160" y="814577"/>
                  </a:lnTo>
                  <a:close/>
                </a:path>
                <a:path w="1280160" h="910589">
                  <a:moveTo>
                    <a:pt x="15240" y="839724"/>
                  </a:moveTo>
                  <a:lnTo>
                    <a:pt x="12954" y="831342"/>
                  </a:lnTo>
                  <a:lnTo>
                    <a:pt x="12954" y="832104"/>
                  </a:lnTo>
                  <a:lnTo>
                    <a:pt x="11430" y="822960"/>
                  </a:lnTo>
                  <a:lnTo>
                    <a:pt x="11430" y="860027"/>
                  </a:lnTo>
                  <a:lnTo>
                    <a:pt x="12392" y="862076"/>
                  </a:lnTo>
                  <a:lnTo>
                    <a:pt x="14478" y="865173"/>
                  </a:lnTo>
                  <a:lnTo>
                    <a:pt x="14478" y="839724"/>
                  </a:lnTo>
                  <a:lnTo>
                    <a:pt x="15240" y="839724"/>
                  </a:lnTo>
                  <a:close/>
                </a:path>
                <a:path w="1280160" h="910589">
                  <a:moveTo>
                    <a:pt x="15239" y="70104"/>
                  </a:moveTo>
                  <a:lnTo>
                    <a:pt x="14477" y="70866"/>
                  </a:lnTo>
                  <a:lnTo>
                    <a:pt x="14478" y="72897"/>
                  </a:lnTo>
                  <a:lnTo>
                    <a:pt x="15239" y="70104"/>
                  </a:lnTo>
                  <a:close/>
                </a:path>
                <a:path w="1280160" h="910589">
                  <a:moveTo>
                    <a:pt x="25908" y="861822"/>
                  </a:moveTo>
                  <a:lnTo>
                    <a:pt x="21336" y="854963"/>
                  </a:lnTo>
                  <a:lnTo>
                    <a:pt x="17526" y="847344"/>
                  </a:lnTo>
                  <a:lnTo>
                    <a:pt x="17526" y="848106"/>
                  </a:lnTo>
                  <a:lnTo>
                    <a:pt x="14478" y="839724"/>
                  </a:lnTo>
                  <a:lnTo>
                    <a:pt x="14478" y="865173"/>
                  </a:lnTo>
                  <a:lnTo>
                    <a:pt x="19011" y="871904"/>
                  </a:lnTo>
                  <a:lnTo>
                    <a:pt x="25146" y="878981"/>
                  </a:lnTo>
                  <a:lnTo>
                    <a:pt x="25146" y="861822"/>
                  </a:lnTo>
                  <a:lnTo>
                    <a:pt x="25908" y="861822"/>
                  </a:lnTo>
                  <a:close/>
                </a:path>
                <a:path w="1280160" h="910589">
                  <a:moveTo>
                    <a:pt x="25907" y="48006"/>
                  </a:moveTo>
                  <a:lnTo>
                    <a:pt x="25145" y="48768"/>
                  </a:lnTo>
                  <a:lnTo>
                    <a:pt x="25145" y="49276"/>
                  </a:lnTo>
                  <a:lnTo>
                    <a:pt x="25907" y="48006"/>
                  </a:lnTo>
                  <a:close/>
                </a:path>
                <a:path w="1280160" h="910589">
                  <a:moveTo>
                    <a:pt x="48768" y="884682"/>
                  </a:moveTo>
                  <a:lnTo>
                    <a:pt x="41910" y="879348"/>
                  </a:lnTo>
                  <a:lnTo>
                    <a:pt x="41910" y="880110"/>
                  </a:lnTo>
                  <a:lnTo>
                    <a:pt x="35814" y="874013"/>
                  </a:lnTo>
                  <a:lnTo>
                    <a:pt x="35814" y="874776"/>
                  </a:lnTo>
                  <a:lnTo>
                    <a:pt x="30480" y="867918"/>
                  </a:lnTo>
                  <a:lnTo>
                    <a:pt x="30480" y="868680"/>
                  </a:lnTo>
                  <a:lnTo>
                    <a:pt x="25146" y="861822"/>
                  </a:lnTo>
                  <a:lnTo>
                    <a:pt x="25146" y="878981"/>
                  </a:lnTo>
                  <a:lnTo>
                    <a:pt x="26793" y="880882"/>
                  </a:lnTo>
                  <a:lnTo>
                    <a:pt x="35052" y="888492"/>
                  </a:lnTo>
                  <a:lnTo>
                    <a:pt x="41910" y="893826"/>
                  </a:lnTo>
                  <a:lnTo>
                    <a:pt x="48006" y="897151"/>
                  </a:lnTo>
                  <a:lnTo>
                    <a:pt x="48006" y="884682"/>
                  </a:lnTo>
                  <a:lnTo>
                    <a:pt x="48768" y="884682"/>
                  </a:lnTo>
                  <a:close/>
                </a:path>
                <a:path w="1280160" h="910589">
                  <a:moveTo>
                    <a:pt x="48767" y="25450"/>
                  </a:moveTo>
                  <a:lnTo>
                    <a:pt x="48767" y="25146"/>
                  </a:lnTo>
                  <a:lnTo>
                    <a:pt x="48006" y="25908"/>
                  </a:lnTo>
                  <a:lnTo>
                    <a:pt x="48767" y="25450"/>
                  </a:lnTo>
                  <a:close/>
                </a:path>
                <a:path w="1280160" h="910589">
                  <a:moveTo>
                    <a:pt x="55626" y="901202"/>
                  </a:moveTo>
                  <a:lnTo>
                    <a:pt x="55626" y="889254"/>
                  </a:lnTo>
                  <a:lnTo>
                    <a:pt x="48006" y="884682"/>
                  </a:lnTo>
                  <a:lnTo>
                    <a:pt x="48006" y="897151"/>
                  </a:lnTo>
                  <a:lnTo>
                    <a:pt x="50292" y="898398"/>
                  </a:lnTo>
                  <a:lnTo>
                    <a:pt x="55626" y="901202"/>
                  </a:lnTo>
                  <a:close/>
                </a:path>
                <a:path w="1280160" h="910589">
                  <a:moveTo>
                    <a:pt x="55626" y="21335"/>
                  </a:moveTo>
                  <a:lnTo>
                    <a:pt x="54864" y="21335"/>
                  </a:lnTo>
                  <a:lnTo>
                    <a:pt x="54864" y="21793"/>
                  </a:lnTo>
                  <a:lnTo>
                    <a:pt x="55626" y="21335"/>
                  </a:lnTo>
                  <a:close/>
                </a:path>
                <a:path w="1280160" h="910589">
                  <a:moveTo>
                    <a:pt x="63246" y="892301"/>
                  </a:moveTo>
                  <a:lnTo>
                    <a:pt x="54864" y="888492"/>
                  </a:lnTo>
                  <a:lnTo>
                    <a:pt x="55626" y="889254"/>
                  </a:lnTo>
                  <a:lnTo>
                    <a:pt x="55626" y="901202"/>
                  </a:lnTo>
                  <a:lnTo>
                    <a:pt x="60031" y="903518"/>
                  </a:lnTo>
                  <a:lnTo>
                    <a:pt x="62484" y="904313"/>
                  </a:lnTo>
                  <a:lnTo>
                    <a:pt x="62484" y="892301"/>
                  </a:lnTo>
                  <a:lnTo>
                    <a:pt x="63246" y="892301"/>
                  </a:lnTo>
                  <a:close/>
                </a:path>
                <a:path w="1280160" h="910589">
                  <a:moveTo>
                    <a:pt x="63246" y="17526"/>
                  </a:moveTo>
                  <a:lnTo>
                    <a:pt x="62484" y="17526"/>
                  </a:lnTo>
                  <a:lnTo>
                    <a:pt x="62484" y="17872"/>
                  </a:lnTo>
                  <a:lnTo>
                    <a:pt x="63246" y="17526"/>
                  </a:lnTo>
                  <a:close/>
                </a:path>
                <a:path w="1280160" h="910589">
                  <a:moveTo>
                    <a:pt x="70866" y="895350"/>
                  </a:moveTo>
                  <a:lnTo>
                    <a:pt x="62484" y="892301"/>
                  </a:lnTo>
                  <a:lnTo>
                    <a:pt x="62484" y="904313"/>
                  </a:lnTo>
                  <a:lnTo>
                    <a:pt x="70104" y="906785"/>
                  </a:lnTo>
                  <a:lnTo>
                    <a:pt x="70104" y="895350"/>
                  </a:lnTo>
                  <a:lnTo>
                    <a:pt x="70866" y="895350"/>
                  </a:lnTo>
                  <a:close/>
                </a:path>
                <a:path w="1280160" h="910589">
                  <a:moveTo>
                    <a:pt x="70866" y="14477"/>
                  </a:moveTo>
                  <a:lnTo>
                    <a:pt x="70104" y="14477"/>
                  </a:lnTo>
                  <a:lnTo>
                    <a:pt x="70104" y="14755"/>
                  </a:lnTo>
                  <a:lnTo>
                    <a:pt x="70866" y="14477"/>
                  </a:lnTo>
                  <a:close/>
                </a:path>
                <a:path w="1280160" h="910589">
                  <a:moveTo>
                    <a:pt x="1184910" y="910590"/>
                  </a:moveTo>
                  <a:lnTo>
                    <a:pt x="1184910" y="899159"/>
                  </a:lnTo>
                  <a:lnTo>
                    <a:pt x="95250" y="899160"/>
                  </a:lnTo>
                  <a:lnTo>
                    <a:pt x="86868" y="898398"/>
                  </a:lnTo>
                  <a:lnTo>
                    <a:pt x="78486" y="897636"/>
                  </a:lnTo>
                  <a:lnTo>
                    <a:pt x="70104" y="895350"/>
                  </a:lnTo>
                  <a:lnTo>
                    <a:pt x="70104" y="906785"/>
                  </a:lnTo>
                  <a:lnTo>
                    <a:pt x="71951" y="907384"/>
                  </a:lnTo>
                  <a:lnTo>
                    <a:pt x="84281" y="909615"/>
                  </a:lnTo>
                  <a:lnTo>
                    <a:pt x="95250" y="909828"/>
                  </a:lnTo>
                  <a:lnTo>
                    <a:pt x="1184910" y="910590"/>
                  </a:lnTo>
                  <a:close/>
                </a:path>
                <a:path w="1280160" h="910589">
                  <a:moveTo>
                    <a:pt x="96011" y="10667"/>
                  </a:moveTo>
                  <a:lnTo>
                    <a:pt x="95250" y="10667"/>
                  </a:lnTo>
                  <a:lnTo>
                    <a:pt x="96011" y="10667"/>
                  </a:lnTo>
                  <a:close/>
                </a:path>
                <a:path w="1280160" h="910589">
                  <a:moveTo>
                    <a:pt x="96011" y="899160"/>
                  </a:moveTo>
                  <a:lnTo>
                    <a:pt x="95250" y="899096"/>
                  </a:lnTo>
                  <a:lnTo>
                    <a:pt x="96011" y="899160"/>
                  </a:lnTo>
                  <a:close/>
                </a:path>
                <a:path w="1280160" h="910589">
                  <a:moveTo>
                    <a:pt x="1184910" y="10731"/>
                  </a:moveTo>
                  <a:lnTo>
                    <a:pt x="1184148" y="10667"/>
                  </a:lnTo>
                  <a:lnTo>
                    <a:pt x="1184910" y="10731"/>
                  </a:lnTo>
                  <a:close/>
                </a:path>
                <a:path w="1280160" h="910589">
                  <a:moveTo>
                    <a:pt x="1202436" y="908557"/>
                  </a:moveTo>
                  <a:lnTo>
                    <a:pt x="1202436" y="897635"/>
                  </a:lnTo>
                  <a:lnTo>
                    <a:pt x="1184148" y="899159"/>
                  </a:lnTo>
                  <a:lnTo>
                    <a:pt x="1184910" y="899159"/>
                  </a:lnTo>
                  <a:lnTo>
                    <a:pt x="1184910" y="910590"/>
                  </a:lnTo>
                  <a:lnTo>
                    <a:pt x="1194816" y="909828"/>
                  </a:lnTo>
                  <a:lnTo>
                    <a:pt x="1202436" y="908557"/>
                  </a:lnTo>
                  <a:close/>
                </a:path>
                <a:path w="1280160" h="910589">
                  <a:moveTo>
                    <a:pt x="1202436" y="13092"/>
                  </a:moveTo>
                  <a:lnTo>
                    <a:pt x="1202436" y="12953"/>
                  </a:lnTo>
                  <a:lnTo>
                    <a:pt x="1201674" y="12953"/>
                  </a:lnTo>
                  <a:lnTo>
                    <a:pt x="1202436" y="13092"/>
                  </a:lnTo>
                  <a:close/>
                </a:path>
                <a:path w="1280160" h="910589">
                  <a:moveTo>
                    <a:pt x="1210056" y="906036"/>
                  </a:moveTo>
                  <a:lnTo>
                    <a:pt x="1210056" y="895350"/>
                  </a:lnTo>
                  <a:lnTo>
                    <a:pt x="1201674" y="897635"/>
                  </a:lnTo>
                  <a:lnTo>
                    <a:pt x="1202436" y="897635"/>
                  </a:lnTo>
                  <a:lnTo>
                    <a:pt x="1202436" y="908557"/>
                  </a:lnTo>
                  <a:lnTo>
                    <a:pt x="1203960" y="908304"/>
                  </a:lnTo>
                  <a:lnTo>
                    <a:pt x="1210056" y="906036"/>
                  </a:lnTo>
                  <a:close/>
                </a:path>
                <a:path w="1280160" h="910589">
                  <a:moveTo>
                    <a:pt x="1210056" y="14755"/>
                  </a:moveTo>
                  <a:lnTo>
                    <a:pt x="1210056" y="14477"/>
                  </a:lnTo>
                  <a:lnTo>
                    <a:pt x="1209294" y="14477"/>
                  </a:lnTo>
                  <a:lnTo>
                    <a:pt x="1210056" y="14755"/>
                  </a:lnTo>
                  <a:close/>
                </a:path>
                <a:path w="1280160" h="910589">
                  <a:moveTo>
                    <a:pt x="1225296" y="888491"/>
                  </a:moveTo>
                  <a:lnTo>
                    <a:pt x="1217676" y="892301"/>
                  </a:lnTo>
                  <a:lnTo>
                    <a:pt x="1209294" y="895350"/>
                  </a:lnTo>
                  <a:lnTo>
                    <a:pt x="1210056" y="895350"/>
                  </a:lnTo>
                  <a:lnTo>
                    <a:pt x="1210056" y="906036"/>
                  </a:lnTo>
                  <a:lnTo>
                    <a:pt x="1224534" y="900651"/>
                  </a:lnTo>
                  <a:lnTo>
                    <a:pt x="1224534" y="889254"/>
                  </a:lnTo>
                  <a:lnTo>
                    <a:pt x="1225296" y="888491"/>
                  </a:lnTo>
                  <a:close/>
                </a:path>
                <a:path w="1280160" h="910589">
                  <a:moveTo>
                    <a:pt x="1225296" y="21793"/>
                  </a:moveTo>
                  <a:lnTo>
                    <a:pt x="1225296" y="21335"/>
                  </a:lnTo>
                  <a:lnTo>
                    <a:pt x="1224534" y="21335"/>
                  </a:lnTo>
                  <a:lnTo>
                    <a:pt x="1225296" y="21793"/>
                  </a:lnTo>
                  <a:close/>
                </a:path>
                <a:path w="1280160" h="910589">
                  <a:moveTo>
                    <a:pt x="1232154" y="897817"/>
                  </a:moveTo>
                  <a:lnTo>
                    <a:pt x="1232154" y="884682"/>
                  </a:lnTo>
                  <a:lnTo>
                    <a:pt x="1224534" y="889254"/>
                  </a:lnTo>
                  <a:lnTo>
                    <a:pt x="1224534" y="900651"/>
                  </a:lnTo>
                  <a:lnTo>
                    <a:pt x="1232154" y="897817"/>
                  </a:lnTo>
                  <a:close/>
                </a:path>
                <a:path w="1280160" h="910589">
                  <a:moveTo>
                    <a:pt x="1232154" y="25907"/>
                  </a:moveTo>
                  <a:lnTo>
                    <a:pt x="1231392" y="25145"/>
                  </a:lnTo>
                  <a:lnTo>
                    <a:pt x="1231392" y="25450"/>
                  </a:lnTo>
                  <a:lnTo>
                    <a:pt x="1232154" y="25907"/>
                  </a:lnTo>
                  <a:close/>
                </a:path>
                <a:path w="1280160" h="910589">
                  <a:moveTo>
                    <a:pt x="1255014" y="879287"/>
                  </a:moveTo>
                  <a:lnTo>
                    <a:pt x="1255014" y="861821"/>
                  </a:lnTo>
                  <a:lnTo>
                    <a:pt x="1249680" y="868679"/>
                  </a:lnTo>
                  <a:lnTo>
                    <a:pt x="1249680" y="867918"/>
                  </a:lnTo>
                  <a:lnTo>
                    <a:pt x="1244346" y="874776"/>
                  </a:lnTo>
                  <a:lnTo>
                    <a:pt x="1244346" y="874013"/>
                  </a:lnTo>
                  <a:lnTo>
                    <a:pt x="1238250" y="880109"/>
                  </a:lnTo>
                  <a:lnTo>
                    <a:pt x="1238250" y="879347"/>
                  </a:lnTo>
                  <a:lnTo>
                    <a:pt x="1231392" y="884682"/>
                  </a:lnTo>
                  <a:lnTo>
                    <a:pt x="1232154" y="884682"/>
                  </a:lnTo>
                  <a:lnTo>
                    <a:pt x="1232154" y="897817"/>
                  </a:lnTo>
                  <a:lnTo>
                    <a:pt x="1255014" y="879287"/>
                  </a:lnTo>
                  <a:close/>
                </a:path>
                <a:path w="1280160" h="910589">
                  <a:moveTo>
                    <a:pt x="1255014" y="49275"/>
                  </a:moveTo>
                  <a:lnTo>
                    <a:pt x="1255014" y="48767"/>
                  </a:lnTo>
                  <a:lnTo>
                    <a:pt x="1254252" y="48005"/>
                  </a:lnTo>
                  <a:lnTo>
                    <a:pt x="1255014" y="49275"/>
                  </a:lnTo>
                  <a:close/>
                </a:path>
                <a:path w="1280160" h="910589">
                  <a:moveTo>
                    <a:pt x="1265682" y="863309"/>
                  </a:moveTo>
                  <a:lnTo>
                    <a:pt x="1265682" y="839723"/>
                  </a:lnTo>
                  <a:lnTo>
                    <a:pt x="1262634" y="848106"/>
                  </a:lnTo>
                  <a:lnTo>
                    <a:pt x="1262634" y="847344"/>
                  </a:lnTo>
                  <a:lnTo>
                    <a:pt x="1258824" y="854963"/>
                  </a:lnTo>
                  <a:lnTo>
                    <a:pt x="1254252" y="861821"/>
                  </a:lnTo>
                  <a:lnTo>
                    <a:pt x="1255014" y="861821"/>
                  </a:lnTo>
                  <a:lnTo>
                    <a:pt x="1255014" y="879287"/>
                  </a:lnTo>
                  <a:lnTo>
                    <a:pt x="1255561" y="878843"/>
                  </a:lnTo>
                  <a:lnTo>
                    <a:pt x="1265682" y="863309"/>
                  </a:lnTo>
                  <a:close/>
                </a:path>
                <a:path w="1280160" h="910589">
                  <a:moveTo>
                    <a:pt x="1265682" y="72897"/>
                  </a:moveTo>
                  <a:lnTo>
                    <a:pt x="1265682" y="70865"/>
                  </a:lnTo>
                  <a:lnTo>
                    <a:pt x="1264920" y="70103"/>
                  </a:lnTo>
                  <a:lnTo>
                    <a:pt x="1265682" y="72897"/>
                  </a:lnTo>
                  <a:close/>
                </a:path>
                <a:path w="1280160" h="910589">
                  <a:moveTo>
                    <a:pt x="1268730" y="858631"/>
                  </a:moveTo>
                  <a:lnTo>
                    <a:pt x="1268730" y="822959"/>
                  </a:lnTo>
                  <a:lnTo>
                    <a:pt x="1267206" y="832104"/>
                  </a:lnTo>
                  <a:lnTo>
                    <a:pt x="1267206" y="831341"/>
                  </a:lnTo>
                  <a:lnTo>
                    <a:pt x="1264920" y="839723"/>
                  </a:lnTo>
                  <a:lnTo>
                    <a:pt x="1265682" y="839723"/>
                  </a:lnTo>
                  <a:lnTo>
                    <a:pt x="1265682" y="863309"/>
                  </a:lnTo>
                  <a:lnTo>
                    <a:pt x="1268730" y="858631"/>
                  </a:lnTo>
                  <a:close/>
                </a:path>
              </a:pathLst>
            </a:custGeom>
            <a:solidFill>
              <a:srgbClr val="FFFFFF"/>
            </a:solidFill>
          </p:spPr>
          <p:txBody>
            <a:bodyPr wrap="square" lIns="0" tIns="0" rIns="0" bIns="0" rtlCol="0"/>
            <a:lstStyle/>
            <a:p>
              <a:endParaRPr/>
            </a:p>
          </p:txBody>
        </p:sp>
      </p:grpSp>
      <p:grpSp>
        <p:nvGrpSpPr>
          <p:cNvPr id="15" name="object 15"/>
          <p:cNvGrpSpPr/>
          <p:nvPr/>
        </p:nvGrpSpPr>
        <p:grpSpPr>
          <a:xfrm>
            <a:off x="339737" y="2979420"/>
            <a:ext cx="10113645" cy="958215"/>
            <a:chOff x="339737" y="2979420"/>
            <a:chExt cx="10113645" cy="958215"/>
          </a:xfrm>
        </p:grpSpPr>
        <p:sp>
          <p:nvSpPr>
            <p:cNvPr id="16" name="object 16"/>
            <p:cNvSpPr/>
            <p:nvPr/>
          </p:nvSpPr>
          <p:spPr>
            <a:xfrm>
              <a:off x="345071" y="2984754"/>
              <a:ext cx="10102850" cy="947419"/>
            </a:xfrm>
            <a:custGeom>
              <a:avLst/>
              <a:gdLst/>
              <a:ahLst/>
              <a:cxnLst/>
              <a:rect l="l" t="t" r="r" b="b"/>
              <a:pathLst>
                <a:path w="10102850" h="947420">
                  <a:moveTo>
                    <a:pt x="10102596" y="851916"/>
                  </a:moveTo>
                  <a:lnTo>
                    <a:pt x="10102596" y="94488"/>
                  </a:lnTo>
                  <a:lnTo>
                    <a:pt x="10095118" y="57864"/>
                  </a:lnTo>
                  <a:lnTo>
                    <a:pt x="10074783" y="27813"/>
                  </a:lnTo>
                  <a:lnTo>
                    <a:pt x="10044731" y="7477"/>
                  </a:lnTo>
                  <a:lnTo>
                    <a:pt x="10008108" y="0"/>
                  </a:lnTo>
                  <a:lnTo>
                    <a:pt x="94488" y="0"/>
                  </a:lnTo>
                  <a:lnTo>
                    <a:pt x="57864" y="7477"/>
                  </a:lnTo>
                  <a:lnTo>
                    <a:pt x="27812" y="27813"/>
                  </a:lnTo>
                  <a:lnTo>
                    <a:pt x="7477" y="57864"/>
                  </a:lnTo>
                  <a:lnTo>
                    <a:pt x="0" y="94488"/>
                  </a:lnTo>
                  <a:lnTo>
                    <a:pt x="0" y="851916"/>
                  </a:lnTo>
                  <a:lnTo>
                    <a:pt x="27813" y="918876"/>
                  </a:lnTo>
                  <a:lnTo>
                    <a:pt x="94488" y="946404"/>
                  </a:lnTo>
                  <a:lnTo>
                    <a:pt x="10008108" y="947166"/>
                  </a:lnTo>
                  <a:lnTo>
                    <a:pt x="10044731" y="939676"/>
                  </a:lnTo>
                  <a:lnTo>
                    <a:pt x="10074783" y="919257"/>
                  </a:lnTo>
                  <a:lnTo>
                    <a:pt x="10095118" y="888980"/>
                  </a:lnTo>
                  <a:lnTo>
                    <a:pt x="10102596" y="851916"/>
                  </a:lnTo>
                  <a:close/>
                </a:path>
              </a:pathLst>
            </a:custGeom>
            <a:solidFill>
              <a:srgbClr val="E2F0D9"/>
            </a:solidFill>
          </p:spPr>
          <p:txBody>
            <a:bodyPr wrap="square" lIns="0" tIns="0" rIns="0" bIns="0" rtlCol="0"/>
            <a:lstStyle/>
            <a:p>
              <a:endParaRPr/>
            </a:p>
          </p:txBody>
        </p:sp>
        <p:sp>
          <p:nvSpPr>
            <p:cNvPr id="17" name="object 17"/>
            <p:cNvSpPr/>
            <p:nvPr/>
          </p:nvSpPr>
          <p:spPr>
            <a:xfrm>
              <a:off x="339737" y="2979420"/>
              <a:ext cx="10113645" cy="958215"/>
            </a:xfrm>
            <a:custGeom>
              <a:avLst/>
              <a:gdLst/>
              <a:ahLst/>
              <a:cxnLst/>
              <a:rect l="l" t="t" r="r" b="b"/>
              <a:pathLst>
                <a:path w="10113645" h="958214">
                  <a:moveTo>
                    <a:pt x="10113264" y="867918"/>
                  </a:moveTo>
                  <a:lnTo>
                    <a:pt x="10113264" y="89916"/>
                  </a:lnTo>
                  <a:lnTo>
                    <a:pt x="10111740" y="80010"/>
                  </a:lnTo>
                  <a:lnTo>
                    <a:pt x="10099761" y="49729"/>
                  </a:lnTo>
                  <a:lnTo>
                    <a:pt x="10080488" y="25655"/>
                  </a:lnTo>
                  <a:lnTo>
                    <a:pt x="10054743" y="8756"/>
                  </a:lnTo>
                  <a:lnTo>
                    <a:pt x="10023348" y="0"/>
                  </a:lnTo>
                  <a:lnTo>
                    <a:pt x="99822" y="0"/>
                  </a:lnTo>
                  <a:lnTo>
                    <a:pt x="40747" y="19397"/>
                  </a:lnTo>
                  <a:lnTo>
                    <a:pt x="4571" y="70104"/>
                  </a:lnTo>
                  <a:lnTo>
                    <a:pt x="0" y="89916"/>
                  </a:lnTo>
                  <a:lnTo>
                    <a:pt x="0" y="867918"/>
                  </a:lnTo>
                  <a:lnTo>
                    <a:pt x="1524" y="877824"/>
                  </a:lnTo>
                  <a:lnTo>
                    <a:pt x="7620" y="896112"/>
                  </a:lnTo>
                  <a:lnTo>
                    <a:pt x="10668" y="902249"/>
                  </a:lnTo>
                  <a:lnTo>
                    <a:pt x="10668" y="100584"/>
                  </a:lnTo>
                  <a:lnTo>
                    <a:pt x="11430" y="90678"/>
                  </a:lnTo>
                  <a:lnTo>
                    <a:pt x="11430" y="91440"/>
                  </a:lnTo>
                  <a:lnTo>
                    <a:pt x="12954" y="81534"/>
                  </a:lnTo>
                  <a:lnTo>
                    <a:pt x="12954" y="82296"/>
                  </a:lnTo>
                  <a:lnTo>
                    <a:pt x="15239" y="73152"/>
                  </a:lnTo>
                  <a:lnTo>
                    <a:pt x="15239" y="73914"/>
                  </a:lnTo>
                  <a:lnTo>
                    <a:pt x="17525" y="67627"/>
                  </a:lnTo>
                  <a:lnTo>
                    <a:pt x="17525" y="65532"/>
                  </a:lnTo>
                  <a:lnTo>
                    <a:pt x="21336" y="58547"/>
                  </a:lnTo>
                  <a:lnTo>
                    <a:pt x="21336" y="57912"/>
                  </a:lnTo>
                  <a:lnTo>
                    <a:pt x="25907" y="51380"/>
                  </a:lnTo>
                  <a:lnTo>
                    <a:pt x="25907" y="50292"/>
                  </a:lnTo>
                  <a:lnTo>
                    <a:pt x="31241" y="43434"/>
                  </a:lnTo>
                  <a:lnTo>
                    <a:pt x="36575" y="37433"/>
                  </a:lnTo>
                  <a:lnTo>
                    <a:pt x="37337" y="36576"/>
                  </a:lnTo>
                  <a:lnTo>
                    <a:pt x="43433" y="31242"/>
                  </a:lnTo>
                  <a:lnTo>
                    <a:pt x="50291" y="25908"/>
                  </a:lnTo>
                  <a:lnTo>
                    <a:pt x="50291" y="26670"/>
                  </a:lnTo>
                  <a:lnTo>
                    <a:pt x="57912" y="21336"/>
                  </a:lnTo>
                  <a:lnTo>
                    <a:pt x="57912" y="21682"/>
                  </a:lnTo>
                  <a:lnTo>
                    <a:pt x="65532" y="17526"/>
                  </a:lnTo>
                  <a:lnTo>
                    <a:pt x="65532" y="18034"/>
                  </a:lnTo>
                  <a:lnTo>
                    <a:pt x="73152" y="15494"/>
                  </a:lnTo>
                  <a:lnTo>
                    <a:pt x="73152" y="15240"/>
                  </a:lnTo>
                  <a:lnTo>
                    <a:pt x="81534" y="13144"/>
                  </a:lnTo>
                  <a:lnTo>
                    <a:pt x="81534" y="12954"/>
                  </a:lnTo>
                  <a:lnTo>
                    <a:pt x="90678" y="11547"/>
                  </a:lnTo>
                  <a:lnTo>
                    <a:pt x="99822" y="10726"/>
                  </a:lnTo>
                  <a:lnTo>
                    <a:pt x="10013442" y="10726"/>
                  </a:lnTo>
                  <a:lnTo>
                    <a:pt x="10022586" y="11430"/>
                  </a:lnTo>
                  <a:lnTo>
                    <a:pt x="10031730" y="12954"/>
                  </a:lnTo>
                  <a:lnTo>
                    <a:pt x="10031730" y="13144"/>
                  </a:lnTo>
                  <a:lnTo>
                    <a:pt x="10040112" y="15240"/>
                  </a:lnTo>
                  <a:lnTo>
                    <a:pt x="10040112" y="15494"/>
                  </a:lnTo>
                  <a:lnTo>
                    <a:pt x="10047732" y="18034"/>
                  </a:lnTo>
                  <a:lnTo>
                    <a:pt x="10047732" y="17526"/>
                  </a:lnTo>
                  <a:lnTo>
                    <a:pt x="10055352" y="21682"/>
                  </a:lnTo>
                  <a:lnTo>
                    <a:pt x="10055352" y="21336"/>
                  </a:lnTo>
                  <a:lnTo>
                    <a:pt x="10062972" y="26670"/>
                  </a:lnTo>
                  <a:lnTo>
                    <a:pt x="10062972" y="25908"/>
                  </a:lnTo>
                  <a:lnTo>
                    <a:pt x="10069830" y="31242"/>
                  </a:lnTo>
                  <a:lnTo>
                    <a:pt x="10075926" y="36660"/>
                  </a:lnTo>
                  <a:lnTo>
                    <a:pt x="10076688" y="37338"/>
                  </a:lnTo>
                  <a:lnTo>
                    <a:pt x="10082022" y="43434"/>
                  </a:lnTo>
                  <a:lnTo>
                    <a:pt x="10087356" y="50292"/>
                  </a:lnTo>
                  <a:lnTo>
                    <a:pt x="10091928" y="57912"/>
                  </a:lnTo>
                  <a:lnTo>
                    <a:pt x="10091928" y="58546"/>
                  </a:lnTo>
                  <a:lnTo>
                    <a:pt x="10095738" y="65532"/>
                  </a:lnTo>
                  <a:lnTo>
                    <a:pt x="10095738" y="67208"/>
                  </a:lnTo>
                  <a:lnTo>
                    <a:pt x="10098786" y="73914"/>
                  </a:lnTo>
                  <a:lnTo>
                    <a:pt x="10098786" y="76199"/>
                  </a:lnTo>
                  <a:lnTo>
                    <a:pt x="10100310" y="82296"/>
                  </a:lnTo>
                  <a:lnTo>
                    <a:pt x="10100310" y="81534"/>
                  </a:lnTo>
                  <a:lnTo>
                    <a:pt x="10101834" y="91440"/>
                  </a:lnTo>
                  <a:lnTo>
                    <a:pt x="10101834" y="90678"/>
                  </a:lnTo>
                  <a:lnTo>
                    <a:pt x="10102596" y="100584"/>
                  </a:lnTo>
                  <a:lnTo>
                    <a:pt x="10102596" y="901514"/>
                  </a:lnTo>
                  <a:lnTo>
                    <a:pt x="10104661" y="898355"/>
                  </a:lnTo>
                  <a:lnTo>
                    <a:pt x="10113264" y="867918"/>
                  </a:lnTo>
                  <a:close/>
                </a:path>
                <a:path w="10113645" h="958214">
                  <a:moveTo>
                    <a:pt x="18288" y="892302"/>
                  </a:moveTo>
                  <a:lnTo>
                    <a:pt x="15240" y="883920"/>
                  </a:lnTo>
                  <a:lnTo>
                    <a:pt x="12954" y="875538"/>
                  </a:lnTo>
                  <a:lnTo>
                    <a:pt x="11430" y="866394"/>
                  </a:lnTo>
                  <a:lnTo>
                    <a:pt x="11430" y="867156"/>
                  </a:lnTo>
                  <a:lnTo>
                    <a:pt x="10668" y="857250"/>
                  </a:lnTo>
                  <a:lnTo>
                    <a:pt x="10668" y="902249"/>
                  </a:lnTo>
                  <a:lnTo>
                    <a:pt x="13344" y="907638"/>
                  </a:lnTo>
                  <a:lnTo>
                    <a:pt x="17526" y="914132"/>
                  </a:lnTo>
                  <a:lnTo>
                    <a:pt x="17526" y="891540"/>
                  </a:lnTo>
                  <a:lnTo>
                    <a:pt x="18288" y="892302"/>
                  </a:lnTo>
                  <a:close/>
                </a:path>
                <a:path w="10113645" h="958214">
                  <a:moveTo>
                    <a:pt x="18287" y="65532"/>
                  </a:moveTo>
                  <a:lnTo>
                    <a:pt x="17525" y="65532"/>
                  </a:lnTo>
                  <a:lnTo>
                    <a:pt x="17525" y="67627"/>
                  </a:lnTo>
                  <a:lnTo>
                    <a:pt x="18287" y="65532"/>
                  </a:lnTo>
                  <a:close/>
                </a:path>
                <a:path w="10113645" h="958214">
                  <a:moveTo>
                    <a:pt x="22098" y="899922"/>
                  </a:moveTo>
                  <a:lnTo>
                    <a:pt x="17526" y="891540"/>
                  </a:lnTo>
                  <a:lnTo>
                    <a:pt x="17526" y="914132"/>
                  </a:lnTo>
                  <a:lnTo>
                    <a:pt x="19611" y="917371"/>
                  </a:lnTo>
                  <a:lnTo>
                    <a:pt x="21336" y="919396"/>
                  </a:lnTo>
                  <a:lnTo>
                    <a:pt x="21336" y="899922"/>
                  </a:lnTo>
                  <a:lnTo>
                    <a:pt x="22098" y="899922"/>
                  </a:lnTo>
                  <a:close/>
                </a:path>
                <a:path w="10113645" h="958214">
                  <a:moveTo>
                    <a:pt x="22097" y="57150"/>
                  </a:moveTo>
                  <a:lnTo>
                    <a:pt x="21336" y="57912"/>
                  </a:lnTo>
                  <a:lnTo>
                    <a:pt x="21336" y="58547"/>
                  </a:lnTo>
                  <a:lnTo>
                    <a:pt x="22097" y="57150"/>
                  </a:lnTo>
                  <a:close/>
                </a:path>
                <a:path w="10113645" h="958214">
                  <a:moveTo>
                    <a:pt x="26670" y="907542"/>
                  </a:moveTo>
                  <a:lnTo>
                    <a:pt x="21336" y="899922"/>
                  </a:lnTo>
                  <a:lnTo>
                    <a:pt x="21336" y="919396"/>
                  </a:lnTo>
                  <a:lnTo>
                    <a:pt x="25908" y="924764"/>
                  </a:lnTo>
                  <a:lnTo>
                    <a:pt x="25908" y="906780"/>
                  </a:lnTo>
                  <a:lnTo>
                    <a:pt x="26670" y="907542"/>
                  </a:lnTo>
                  <a:close/>
                </a:path>
                <a:path w="10113645" h="958214">
                  <a:moveTo>
                    <a:pt x="26669" y="50292"/>
                  </a:moveTo>
                  <a:lnTo>
                    <a:pt x="25907" y="50292"/>
                  </a:lnTo>
                  <a:lnTo>
                    <a:pt x="25907" y="51380"/>
                  </a:lnTo>
                  <a:lnTo>
                    <a:pt x="26669" y="50292"/>
                  </a:lnTo>
                  <a:close/>
                </a:path>
                <a:path w="10113645" h="958214">
                  <a:moveTo>
                    <a:pt x="37338" y="920496"/>
                  </a:moveTo>
                  <a:lnTo>
                    <a:pt x="31242" y="913638"/>
                  </a:lnTo>
                  <a:lnTo>
                    <a:pt x="31242" y="914400"/>
                  </a:lnTo>
                  <a:lnTo>
                    <a:pt x="25908" y="906780"/>
                  </a:lnTo>
                  <a:lnTo>
                    <a:pt x="25908" y="924764"/>
                  </a:lnTo>
                  <a:lnTo>
                    <a:pt x="27122" y="926190"/>
                  </a:lnTo>
                  <a:lnTo>
                    <a:pt x="36576" y="934974"/>
                  </a:lnTo>
                  <a:lnTo>
                    <a:pt x="36576" y="920496"/>
                  </a:lnTo>
                  <a:lnTo>
                    <a:pt x="37338" y="920496"/>
                  </a:lnTo>
                  <a:close/>
                </a:path>
                <a:path w="10113645" h="958214">
                  <a:moveTo>
                    <a:pt x="37337" y="36576"/>
                  </a:moveTo>
                  <a:lnTo>
                    <a:pt x="36575" y="37338"/>
                  </a:lnTo>
                  <a:lnTo>
                    <a:pt x="36979" y="36979"/>
                  </a:lnTo>
                  <a:lnTo>
                    <a:pt x="37337" y="36576"/>
                  </a:lnTo>
                  <a:close/>
                </a:path>
                <a:path w="10113645" h="958214">
                  <a:moveTo>
                    <a:pt x="36979" y="36979"/>
                  </a:moveTo>
                  <a:lnTo>
                    <a:pt x="36575" y="37338"/>
                  </a:lnTo>
                  <a:lnTo>
                    <a:pt x="36979" y="36979"/>
                  </a:lnTo>
                  <a:close/>
                </a:path>
                <a:path w="10113645" h="958214">
                  <a:moveTo>
                    <a:pt x="57912" y="935736"/>
                  </a:moveTo>
                  <a:lnTo>
                    <a:pt x="50292" y="931164"/>
                  </a:lnTo>
                  <a:lnTo>
                    <a:pt x="43434" y="925830"/>
                  </a:lnTo>
                  <a:lnTo>
                    <a:pt x="43434" y="926592"/>
                  </a:lnTo>
                  <a:lnTo>
                    <a:pt x="36576" y="920496"/>
                  </a:lnTo>
                  <a:lnTo>
                    <a:pt x="36576" y="934974"/>
                  </a:lnTo>
                  <a:lnTo>
                    <a:pt x="44196" y="940308"/>
                  </a:lnTo>
                  <a:lnTo>
                    <a:pt x="52578" y="945642"/>
                  </a:lnTo>
                  <a:lnTo>
                    <a:pt x="57150" y="947990"/>
                  </a:lnTo>
                  <a:lnTo>
                    <a:pt x="57150" y="935736"/>
                  </a:lnTo>
                  <a:lnTo>
                    <a:pt x="57912" y="935736"/>
                  </a:lnTo>
                  <a:close/>
                </a:path>
                <a:path w="10113645" h="958214">
                  <a:moveTo>
                    <a:pt x="37337" y="36660"/>
                  </a:moveTo>
                  <a:lnTo>
                    <a:pt x="36979" y="36979"/>
                  </a:lnTo>
                  <a:lnTo>
                    <a:pt x="37337" y="36660"/>
                  </a:lnTo>
                  <a:close/>
                </a:path>
                <a:path w="10113645" h="958214">
                  <a:moveTo>
                    <a:pt x="57912" y="21682"/>
                  </a:moveTo>
                  <a:lnTo>
                    <a:pt x="57912" y="21336"/>
                  </a:lnTo>
                  <a:lnTo>
                    <a:pt x="57150" y="22098"/>
                  </a:lnTo>
                  <a:lnTo>
                    <a:pt x="57912" y="21682"/>
                  </a:lnTo>
                  <a:close/>
                </a:path>
                <a:path w="10113645" h="958214">
                  <a:moveTo>
                    <a:pt x="65532" y="939546"/>
                  </a:moveTo>
                  <a:lnTo>
                    <a:pt x="57150" y="935736"/>
                  </a:lnTo>
                  <a:lnTo>
                    <a:pt x="57150" y="947990"/>
                  </a:lnTo>
                  <a:lnTo>
                    <a:pt x="62895" y="950942"/>
                  </a:lnTo>
                  <a:lnTo>
                    <a:pt x="64770" y="951494"/>
                  </a:lnTo>
                  <a:lnTo>
                    <a:pt x="64770" y="939546"/>
                  </a:lnTo>
                  <a:lnTo>
                    <a:pt x="65532" y="939546"/>
                  </a:lnTo>
                  <a:close/>
                </a:path>
                <a:path w="10113645" h="958214">
                  <a:moveTo>
                    <a:pt x="65532" y="18034"/>
                  </a:moveTo>
                  <a:lnTo>
                    <a:pt x="65532" y="17526"/>
                  </a:lnTo>
                  <a:lnTo>
                    <a:pt x="64769" y="18288"/>
                  </a:lnTo>
                  <a:lnTo>
                    <a:pt x="65532" y="18034"/>
                  </a:lnTo>
                  <a:close/>
                </a:path>
                <a:path w="10113645" h="958214">
                  <a:moveTo>
                    <a:pt x="73914" y="942594"/>
                  </a:moveTo>
                  <a:lnTo>
                    <a:pt x="64770" y="939546"/>
                  </a:lnTo>
                  <a:lnTo>
                    <a:pt x="64770" y="951494"/>
                  </a:lnTo>
                  <a:lnTo>
                    <a:pt x="73152" y="953967"/>
                  </a:lnTo>
                  <a:lnTo>
                    <a:pt x="73152" y="942594"/>
                  </a:lnTo>
                  <a:lnTo>
                    <a:pt x="73914" y="942594"/>
                  </a:lnTo>
                  <a:close/>
                </a:path>
                <a:path w="10113645" h="958214">
                  <a:moveTo>
                    <a:pt x="73914" y="15240"/>
                  </a:moveTo>
                  <a:lnTo>
                    <a:pt x="73152" y="15240"/>
                  </a:lnTo>
                  <a:lnTo>
                    <a:pt x="73152" y="15494"/>
                  </a:lnTo>
                  <a:lnTo>
                    <a:pt x="73914" y="15240"/>
                  </a:lnTo>
                  <a:close/>
                </a:path>
                <a:path w="10113645" h="958214">
                  <a:moveTo>
                    <a:pt x="82296" y="944880"/>
                  </a:moveTo>
                  <a:lnTo>
                    <a:pt x="73152" y="942594"/>
                  </a:lnTo>
                  <a:lnTo>
                    <a:pt x="73152" y="953967"/>
                  </a:lnTo>
                  <a:lnTo>
                    <a:pt x="75295" y="954600"/>
                  </a:lnTo>
                  <a:lnTo>
                    <a:pt x="81534" y="955681"/>
                  </a:lnTo>
                  <a:lnTo>
                    <a:pt x="81534" y="944880"/>
                  </a:lnTo>
                  <a:lnTo>
                    <a:pt x="82296" y="944880"/>
                  </a:lnTo>
                  <a:close/>
                </a:path>
                <a:path w="10113645" h="958214">
                  <a:moveTo>
                    <a:pt x="82296" y="12954"/>
                  </a:moveTo>
                  <a:lnTo>
                    <a:pt x="81534" y="12954"/>
                  </a:lnTo>
                  <a:lnTo>
                    <a:pt x="81534" y="13144"/>
                  </a:lnTo>
                  <a:lnTo>
                    <a:pt x="82296" y="12954"/>
                  </a:lnTo>
                  <a:close/>
                </a:path>
                <a:path w="10113645" h="958214">
                  <a:moveTo>
                    <a:pt x="10022586" y="957130"/>
                  </a:moveTo>
                  <a:lnTo>
                    <a:pt x="10022586" y="946404"/>
                  </a:lnTo>
                  <a:lnTo>
                    <a:pt x="90678" y="946404"/>
                  </a:lnTo>
                  <a:lnTo>
                    <a:pt x="81534" y="944880"/>
                  </a:lnTo>
                  <a:lnTo>
                    <a:pt x="81534" y="955681"/>
                  </a:lnTo>
                  <a:lnTo>
                    <a:pt x="88146" y="956827"/>
                  </a:lnTo>
                  <a:lnTo>
                    <a:pt x="99822" y="957834"/>
                  </a:lnTo>
                  <a:lnTo>
                    <a:pt x="10013442" y="957834"/>
                  </a:lnTo>
                  <a:lnTo>
                    <a:pt x="10022586" y="957130"/>
                  </a:lnTo>
                  <a:close/>
                </a:path>
                <a:path w="10113645" h="958214">
                  <a:moveTo>
                    <a:pt x="91440" y="11430"/>
                  </a:moveTo>
                  <a:lnTo>
                    <a:pt x="90678" y="11430"/>
                  </a:lnTo>
                  <a:lnTo>
                    <a:pt x="91440" y="11430"/>
                  </a:lnTo>
                  <a:close/>
                </a:path>
                <a:path w="10113645" h="958214">
                  <a:moveTo>
                    <a:pt x="91440" y="946404"/>
                  </a:moveTo>
                  <a:lnTo>
                    <a:pt x="90678" y="946286"/>
                  </a:lnTo>
                  <a:lnTo>
                    <a:pt x="91440" y="946404"/>
                  </a:lnTo>
                  <a:close/>
                </a:path>
                <a:path w="10113645" h="958214">
                  <a:moveTo>
                    <a:pt x="100583" y="10668"/>
                  </a:moveTo>
                  <a:lnTo>
                    <a:pt x="99822" y="10668"/>
                  </a:lnTo>
                  <a:lnTo>
                    <a:pt x="100583" y="10668"/>
                  </a:lnTo>
                  <a:close/>
                </a:path>
                <a:path w="10113645" h="958214">
                  <a:moveTo>
                    <a:pt x="10013442" y="10726"/>
                  </a:moveTo>
                  <a:lnTo>
                    <a:pt x="10012680" y="10668"/>
                  </a:lnTo>
                  <a:lnTo>
                    <a:pt x="10013442" y="10726"/>
                  </a:lnTo>
                  <a:close/>
                </a:path>
                <a:path w="10113645" h="958214">
                  <a:moveTo>
                    <a:pt x="10022586" y="11547"/>
                  </a:moveTo>
                  <a:lnTo>
                    <a:pt x="10021824" y="11430"/>
                  </a:lnTo>
                  <a:lnTo>
                    <a:pt x="10022586" y="11547"/>
                  </a:lnTo>
                  <a:close/>
                </a:path>
                <a:path w="10113645" h="958214">
                  <a:moveTo>
                    <a:pt x="10031730" y="955782"/>
                  </a:moveTo>
                  <a:lnTo>
                    <a:pt x="10031730" y="944880"/>
                  </a:lnTo>
                  <a:lnTo>
                    <a:pt x="10021824" y="946404"/>
                  </a:lnTo>
                  <a:lnTo>
                    <a:pt x="10022586" y="946404"/>
                  </a:lnTo>
                  <a:lnTo>
                    <a:pt x="10022586" y="957130"/>
                  </a:lnTo>
                  <a:lnTo>
                    <a:pt x="10023348" y="957072"/>
                  </a:lnTo>
                  <a:lnTo>
                    <a:pt x="10031730" y="955782"/>
                  </a:lnTo>
                  <a:close/>
                </a:path>
                <a:path w="10113645" h="958214">
                  <a:moveTo>
                    <a:pt x="10031730" y="13144"/>
                  </a:moveTo>
                  <a:lnTo>
                    <a:pt x="10031730" y="12954"/>
                  </a:lnTo>
                  <a:lnTo>
                    <a:pt x="10030968" y="12954"/>
                  </a:lnTo>
                  <a:lnTo>
                    <a:pt x="10031730" y="13144"/>
                  </a:lnTo>
                  <a:close/>
                </a:path>
                <a:path w="10113645" h="958214">
                  <a:moveTo>
                    <a:pt x="10040112" y="953062"/>
                  </a:moveTo>
                  <a:lnTo>
                    <a:pt x="10040112" y="942594"/>
                  </a:lnTo>
                  <a:lnTo>
                    <a:pt x="10030968" y="944880"/>
                  </a:lnTo>
                  <a:lnTo>
                    <a:pt x="10031730" y="944880"/>
                  </a:lnTo>
                  <a:lnTo>
                    <a:pt x="10031730" y="955782"/>
                  </a:lnTo>
                  <a:lnTo>
                    <a:pt x="10033254" y="955548"/>
                  </a:lnTo>
                  <a:lnTo>
                    <a:pt x="10040112" y="953062"/>
                  </a:lnTo>
                  <a:close/>
                </a:path>
                <a:path w="10113645" h="958214">
                  <a:moveTo>
                    <a:pt x="10040112" y="15494"/>
                  </a:moveTo>
                  <a:lnTo>
                    <a:pt x="10040112" y="15240"/>
                  </a:lnTo>
                  <a:lnTo>
                    <a:pt x="10039350" y="15240"/>
                  </a:lnTo>
                  <a:lnTo>
                    <a:pt x="10040112" y="15494"/>
                  </a:lnTo>
                  <a:close/>
                </a:path>
                <a:path w="10113645" h="958214">
                  <a:moveTo>
                    <a:pt x="10048494" y="950025"/>
                  </a:moveTo>
                  <a:lnTo>
                    <a:pt x="10048494" y="939546"/>
                  </a:lnTo>
                  <a:lnTo>
                    <a:pt x="10039350" y="942594"/>
                  </a:lnTo>
                  <a:lnTo>
                    <a:pt x="10040112" y="942594"/>
                  </a:lnTo>
                  <a:lnTo>
                    <a:pt x="10040112" y="953062"/>
                  </a:lnTo>
                  <a:lnTo>
                    <a:pt x="10048494" y="950025"/>
                  </a:lnTo>
                  <a:close/>
                </a:path>
                <a:path w="10113645" h="958214">
                  <a:moveTo>
                    <a:pt x="10048494" y="18288"/>
                  </a:moveTo>
                  <a:lnTo>
                    <a:pt x="10047732" y="17526"/>
                  </a:lnTo>
                  <a:lnTo>
                    <a:pt x="10047732" y="18034"/>
                  </a:lnTo>
                  <a:lnTo>
                    <a:pt x="10048494" y="18288"/>
                  </a:lnTo>
                  <a:close/>
                </a:path>
                <a:path w="10113645" h="958214">
                  <a:moveTo>
                    <a:pt x="10056114" y="947264"/>
                  </a:moveTo>
                  <a:lnTo>
                    <a:pt x="10056114" y="935736"/>
                  </a:lnTo>
                  <a:lnTo>
                    <a:pt x="10047732" y="939546"/>
                  </a:lnTo>
                  <a:lnTo>
                    <a:pt x="10048494" y="939546"/>
                  </a:lnTo>
                  <a:lnTo>
                    <a:pt x="10048494" y="950025"/>
                  </a:lnTo>
                  <a:lnTo>
                    <a:pt x="10056114" y="947264"/>
                  </a:lnTo>
                  <a:close/>
                </a:path>
                <a:path w="10113645" h="958214">
                  <a:moveTo>
                    <a:pt x="10056114" y="22098"/>
                  </a:moveTo>
                  <a:lnTo>
                    <a:pt x="10055352" y="21336"/>
                  </a:lnTo>
                  <a:lnTo>
                    <a:pt x="10055352" y="21682"/>
                  </a:lnTo>
                  <a:lnTo>
                    <a:pt x="10056114" y="22098"/>
                  </a:lnTo>
                  <a:close/>
                </a:path>
                <a:path w="10113645" h="958214">
                  <a:moveTo>
                    <a:pt x="10076688" y="933565"/>
                  </a:moveTo>
                  <a:lnTo>
                    <a:pt x="10076688" y="920496"/>
                  </a:lnTo>
                  <a:lnTo>
                    <a:pt x="10069830" y="926592"/>
                  </a:lnTo>
                  <a:lnTo>
                    <a:pt x="10069830" y="925830"/>
                  </a:lnTo>
                  <a:lnTo>
                    <a:pt x="10062972" y="931164"/>
                  </a:lnTo>
                  <a:lnTo>
                    <a:pt x="10055352" y="935736"/>
                  </a:lnTo>
                  <a:lnTo>
                    <a:pt x="10056114" y="935736"/>
                  </a:lnTo>
                  <a:lnTo>
                    <a:pt x="10056114" y="947264"/>
                  </a:lnTo>
                  <a:lnTo>
                    <a:pt x="10062995" y="944770"/>
                  </a:lnTo>
                  <a:lnTo>
                    <a:pt x="10076688" y="933565"/>
                  </a:lnTo>
                  <a:close/>
                </a:path>
                <a:path w="10113645" h="958214">
                  <a:moveTo>
                    <a:pt x="10076688" y="37338"/>
                  </a:moveTo>
                  <a:lnTo>
                    <a:pt x="10075926" y="36576"/>
                  </a:lnTo>
                  <a:lnTo>
                    <a:pt x="10076284" y="36979"/>
                  </a:lnTo>
                  <a:lnTo>
                    <a:pt x="10076688" y="37338"/>
                  </a:lnTo>
                  <a:close/>
                </a:path>
                <a:path w="10113645" h="958214">
                  <a:moveTo>
                    <a:pt x="10076284" y="36979"/>
                  </a:moveTo>
                  <a:lnTo>
                    <a:pt x="10075926" y="36576"/>
                  </a:lnTo>
                  <a:lnTo>
                    <a:pt x="10076284" y="36979"/>
                  </a:lnTo>
                  <a:close/>
                </a:path>
                <a:path w="10113645" h="958214">
                  <a:moveTo>
                    <a:pt x="10091928" y="917836"/>
                  </a:moveTo>
                  <a:lnTo>
                    <a:pt x="10091928" y="899922"/>
                  </a:lnTo>
                  <a:lnTo>
                    <a:pt x="10087356" y="907542"/>
                  </a:lnTo>
                  <a:lnTo>
                    <a:pt x="10087356" y="906780"/>
                  </a:lnTo>
                  <a:lnTo>
                    <a:pt x="10082022" y="914400"/>
                  </a:lnTo>
                  <a:lnTo>
                    <a:pt x="10082022" y="913638"/>
                  </a:lnTo>
                  <a:lnTo>
                    <a:pt x="10075926" y="920496"/>
                  </a:lnTo>
                  <a:lnTo>
                    <a:pt x="10076688" y="920496"/>
                  </a:lnTo>
                  <a:lnTo>
                    <a:pt x="10076688" y="933565"/>
                  </a:lnTo>
                  <a:lnTo>
                    <a:pt x="10087356" y="924832"/>
                  </a:lnTo>
                  <a:lnTo>
                    <a:pt x="10091928" y="917836"/>
                  </a:lnTo>
                  <a:close/>
                </a:path>
                <a:path w="10113645" h="958214">
                  <a:moveTo>
                    <a:pt x="10076688" y="37433"/>
                  </a:moveTo>
                  <a:lnTo>
                    <a:pt x="10076284" y="36979"/>
                  </a:lnTo>
                  <a:lnTo>
                    <a:pt x="10076688" y="37433"/>
                  </a:lnTo>
                  <a:close/>
                </a:path>
                <a:path w="10113645" h="958214">
                  <a:moveTo>
                    <a:pt x="10091928" y="58546"/>
                  </a:moveTo>
                  <a:lnTo>
                    <a:pt x="10091928" y="57912"/>
                  </a:lnTo>
                  <a:lnTo>
                    <a:pt x="10091166" y="57150"/>
                  </a:lnTo>
                  <a:lnTo>
                    <a:pt x="10091928" y="58546"/>
                  </a:lnTo>
                  <a:close/>
                </a:path>
                <a:path w="10113645" h="958214">
                  <a:moveTo>
                    <a:pt x="10095738" y="912007"/>
                  </a:moveTo>
                  <a:lnTo>
                    <a:pt x="10095738" y="891540"/>
                  </a:lnTo>
                  <a:lnTo>
                    <a:pt x="10091166" y="899922"/>
                  </a:lnTo>
                  <a:lnTo>
                    <a:pt x="10091928" y="899922"/>
                  </a:lnTo>
                  <a:lnTo>
                    <a:pt x="10091928" y="917836"/>
                  </a:lnTo>
                  <a:lnTo>
                    <a:pt x="10095738" y="912007"/>
                  </a:lnTo>
                  <a:close/>
                </a:path>
                <a:path w="10113645" h="958214">
                  <a:moveTo>
                    <a:pt x="10095738" y="67208"/>
                  </a:moveTo>
                  <a:lnTo>
                    <a:pt x="10095738" y="65532"/>
                  </a:lnTo>
                  <a:lnTo>
                    <a:pt x="10094976" y="65532"/>
                  </a:lnTo>
                  <a:lnTo>
                    <a:pt x="10095738" y="67208"/>
                  </a:lnTo>
                  <a:close/>
                </a:path>
                <a:path w="10113645" h="958214">
                  <a:moveTo>
                    <a:pt x="10098786" y="907344"/>
                  </a:moveTo>
                  <a:lnTo>
                    <a:pt x="10098786" y="883920"/>
                  </a:lnTo>
                  <a:lnTo>
                    <a:pt x="10094976" y="892302"/>
                  </a:lnTo>
                  <a:lnTo>
                    <a:pt x="10095738" y="891540"/>
                  </a:lnTo>
                  <a:lnTo>
                    <a:pt x="10095738" y="912007"/>
                  </a:lnTo>
                  <a:lnTo>
                    <a:pt x="10098786" y="907344"/>
                  </a:lnTo>
                  <a:close/>
                </a:path>
                <a:path w="10113645" h="958214">
                  <a:moveTo>
                    <a:pt x="10098786" y="76199"/>
                  </a:moveTo>
                  <a:lnTo>
                    <a:pt x="10098786" y="73914"/>
                  </a:lnTo>
                  <a:lnTo>
                    <a:pt x="10098024" y="73152"/>
                  </a:lnTo>
                  <a:lnTo>
                    <a:pt x="10098786" y="76199"/>
                  </a:lnTo>
                  <a:close/>
                </a:path>
                <a:path w="10113645" h="958214">
                  <a:moveTo>
                    <a:pt x="10102596" y="901514"/>
                  </a:moveTo>
                  <a:lnTo>
                    <a:pt x="10102596" y="857250"/>
                  </a:lnTo>
                  <a:lnTo>
                    <a:pt x="10101834" y="867156"/>
                  </a:lnTo>
                  <a:lnTo>
                    <a:pt x="10101834" y="866394"/>
                  </a:lnTo>
                  <a:lnTo>
                    <a:pt x="10100310" y="875538"/>
                  </a:lnTo>
                  <a:lnTo>
                    <a:pt x="10098024" y="883920"/>
                  </a:lnTo>
                  <a:lnTo>
                    <a:pt x="10098786" y="883920"/>
                  </a:lnTo>
                  <a:lnTo>
                    <a:pt x="10098786" y="907344"/>
                  </a:lnTo>
                  <a:lnTo>
                    <a:pt x="10102596" y="901514"/>
                  </a:lnTo>
                  <a:close/>
                </a:path>
              </a:pathLst>
            </a:custGeom>
            <a:solidFill>
              <a:srgbClr val="FFFFFF"/>
            </a:solidFill>
          </p:spPr>
          <p:txBody>
            <a:bodyPr wrap="square" lIns="0" tIns="0" rIns="0" bIns="0" rtlCol="0"/>
            <a:lstStyle/>
            <a:p>
              <a:endParaRPr/>
            </a:p>
          </p:txBody>
        </p:sp>
        <p:pic>
          <p:nvPicPr>
            <p:cNvPr id="18" name="object 18"/>
            <p:cNvPicPr/>
            <p:nvPr/>
          </p:nvPicPr>
          <p:blipFill>
            <a:blip r:embed="rId4" cstate="print"/>
            <a:stretch>
              <a:fillRect/>
            </a:stretch>
          </p:blipFill>
          <p:spPr>
            <a:xfrm>
              <a:off x="408317" y="3095244"/>
              <a:ext cx="1392936" cy="765048"/>
            </a:xfrm>
            <a:prstGeom prst="rect">
              <a:avLst/>
            </a:prstGeom>
          </p:spPr>
        </p:pic>
        <p:sp>
          <p:nvSpPr>
            <p:cNvPr id="19" name="object 19"/>
            <p:cNvSpPr/>
            <p:nvPr/>
          </p:nvSpPr>
          <p:spPr>
            <a:xfrm>
              <a:off x="408317" y="3095244"/>
              <a:ext cx="1396365" cy="768350"/>
            </a:xfrm>
            <a:custGeom>
              <a:avLst/>
              <a:gdLst/>
              <a:ahLst/>
              <a:cxnLst/>
              <a:rect l="l" t="t" r="r" b="b"/>
              <a:pathLst>
                <a:path w="1396364" h="768350">
                  <a:moveTo>
                    <a:pt x="1395984" y="687324"/>
                  </a:moveTo>
                  <a:lnTo>
                    <a:pt x="1395984" y="80772"/>
                  </a:lnTo>
                  <a:lnTo>
                    <a:pt x="1394460" y="64770"/>
                  </a:lnTo>
                  <a:lnTo>
                    <a:pt x="1384487" y="40315"/>
                  </a:lnTo>
                  <a:lnTo>
                    <a:pt x="1368966" y="20945"/>
                  </a:lnTo>
                  <a:lnTo>
                    <a:pt x="1348284" y="7294"/>
                  </a:lnTo>
                  <a:lnTo>
                    <a:pt x="1322832" y="0"/>
                  </a:lnTo>
                  <a:lnTo>
                    <a:pt x="80772" y="0"/>
                  </a:lnTo>
                  <a:lnTo>
                    <a:pt x="32670" y="15840"/>
                  </a:lnTo>
                  <a:lnTo>
                    <a:pt x="3047" y="57150"/>
                  </a:lnTo>
                  <a:lnTo>
                    <a:pt x="0" y="73152"/>
                  </a:lnTo>
                  <a:lnTo>
                    <a:pt x="0" y="695706"/>
                  </a:lnTo>
                  <a:lnTo>
                    <a:pt x="3048" y="710946"/>
                  </a:lnTo>
                  <a:lnTo>
                    <a:pt x="6096" y="718566"/>
                  </a:lnTo>
                  <a:lnTo>
                    <a:pt x="9560" y="726556"/>
                  </a:lnTo>
                  <a:lnTo>
                    <a:pt x="10668" y="728171"/>
                  </a:lnTo>
                  <a:lnTo>
                    <a:pt x="10668" y="81534"/>
                  </a:lnTo>
                  <a:lnTo>
                    <a:pt x="11430" y="73914"/>
                  </a:lnTo>
                  <a:lnTo>
                    <a:pt x="11430" y="74676"/>
                  </a:lnTo>
                  <a:lnTo>
                    <a:pt x="12191" y="67056"/>
                  </a:lnTo>
                  <a:lnTo>
                    <a:pt x="13716" y="60198"/>
                  </a:lnTo>
                  <a:lnTo>
                    <a:pt x="13716" y="60960"/>
                  </a:lnTo>
                  <a:lnTo>
                    <a:pt x="16001" y="55245"/>
                  </a:lnTo>
                  <a:lnTo>
                    <a:pt x="16001" y="54102"/>
                  </a:lnTo>
                  <a:lnTo>
                    <a:pt x="19049" y="47244"/>
                  </a:lnTo>
                  <a:lnTo>
                    <a:pt x="19049" y="48006"/>
                  </a:lnTo>
                  <a:lnTo>
                    <a:pt x="22859" y="41910"/>
                  </a:lnTo>
                  <a:lnTo>
                    <a:pt x="26670" y="36576"/>
                  </a:lnTo>
                  <a:lnTo>
                    <a:pt x="31241" y="31242"/>
                  </a:lnTo>
                  <a:lnTo>
                    <a:pt x="31241" y="32004"/>
                  </a:lnTo>
                  <a:lnTo>
                    <a:pt x="36575" y="26670"/>
                  </a:lnTo>
                  <a:lnTo>
                    <a:pt x="36575" y="26860"/>
                  </a:lnTo>
                  <a:lnTo>
                    <a:pt x="41148" y="23431"/>
                  </a:lnTo>
                  <a:lnTo>
                    <a:pt x="41148" y="22860"/>
                  </a:lnTo>
                  <a:lnTo>
                    <a:pt x="48006" y="19050"/>
                  </a:lnTo>
                  <a:lnTo>
                    <a:pt x="48006" y="19473"/>
                  </a:lnTo>
                  <a:lnTo>
                    <a:pt x="53340" y="17102"/>
                  </a:lnTo>
                  <a:lnTo>
                    <a:pt x="53340" y="16764"/>
                  </a:lnTo>
                  <a:lnTo>
                    <a:pt x="60198" y="13716"/>
                  </a:lnTo>
                  <a:lnTo>
                    <a:pt x="60198" y="14478"/>
                  </a:lnTo>
                  <a:lnTo>
                    <a:pt x="66294" y="12446"/>
                  </a:lnTo>
                  <a:lnTo>
                    <a:pt x="66294" y="12192"/>
                  </a:lnTo>
                  <a:lnTo>
                    <a:pt x="73152" y="11506"/>
                  </a:lnTo>
                  <a:lnTo>
                    <a:pt x="1322070" y="11506"/>
                  </a:lnTo>
                  <a:lnTo>
                    <a:pt x="1328928" y="12192"/>
                  </a:lnTo>
                  <a:lnTo>
                    <a:pt x="1328928" y="12420"/>
                  </a:lnTo>
                  <a:lnTo>
                    <a:pt x="1335786" y="14478"/>
                  </a:lnTo>
                  <a:lnTo>
                    <a:pt x="1335786" y="14732"/>
                  </a:lnTo>
                  <a:lnTo>
                    <a:pt x="1341882" y="16764"/>
                  </a:lnTo>
                  <a:lnTo>
                    <a:pt x="1341882" y="17102"/>
                  </a:lnTo>
                  <a:lnTo>
                    <a:pt x="1347978" y="19812"/>
                  </a:lnTo>
                  <a:lnTo>
                    <a:pt x="1347978" y="19050"/>
                  </a:lnTo>
                  <a:lnTo>
                    <a:pt x="1354074" y="22860"/>
                  </a:lnTo>
                  <a:lnTo>
                    <a:pt x="1354074" y="23431"/>
                  </a:lnTo>
                  <a:lnTo>
                    <a:pt x="1358646" y="26860"/>
                  </a:lnTo>
                  <a:lnTo>
                    <a:pt x="1358646" y="26670"/>
                  </a:lnTo>
                  <a:lnTo>
                    <a:pt x="1363980" y="32004"/>
                  </a:lnTo>
                  <a:lnTo>
                    <a:pt x="1363980" y="31242"/>
                  </a:lnTo>
                  <a:lnTo>
                    <a:pt x="1368552" y="36576"/>
                  </a:lnTo>
                  <a:lnTo>
                    <a:pt x="1372362" y="41910"/>
                  </a:lnTo>
                  <a:lnTo>
                    <a:pt x="1376172" y="48006"/>
                  </a:lnTo>
                  <a:lnTo>
                    <a:pt x="1376172" y="47244"/>
                  </a:lnTo>
                  <a:lnTo>
                    <a:pt x="1379220" y="54102"/>
                  </a:lnTo>
                  <a:lnTo>
                    <a:pt x="1379220" y="53340"/>
                  </a:lnTo>
                  <a:lnTo>
                    <a:pt x="1381506" y="60960"/>
                  </a:lnTo>
                  <a:lnTo>
                    <a:pt x="1381506" y="60198"/>
                  </a:lnTo>
                  <a:lnTo>
                    <a:pt x="1383030" y="67056"/>
                  </a:lnTo>
                  <a:lnTo>
                    <a:pt x="1384554" y="74676"/>
                  </a:lnTo>
                  <a:lnTo>
                    <a:pt x="1384554" y="726460"/>
                  </a:lnTo>
                  <a:lnTo>
                    <a:pt x="1388578" y="720339"/>
                  </a:lnTo>
                  <a:lnTo>
                    <a:pt x="1395222" y="695706"/>
                  </a:lnTo>
                  <a:lnTo>
                    <a:pt x="1395984" y="687324"/>
                  </a:lnTo>
                  <a:close/>
                </a:path>
                <a:path w="1396364" h="768350">
                  <a:moveTo>
                    <a:pt x="16764" y="714756"/>
                  </a:moveTo>
                  <a:lnTo>
                    <a:pt x="13716" y="707898"/>
                  </a:lnTo>
                  <a:lnTo>
                    <a:pt x="12192" y="701040"/>
                  </a:lnTo>
                  <a:lnTo>
                    <a:pt x="12192" y="701802"/>
                  </a:lnTo>
                  <a:lnTo>
                    <a:pt x="11430" y="694182"/>
                  </a:lnTo>
                  <a:lnTo>
                    <a:pt x="11430" y="694944"/>
                  </a:lnTo>
                  <a:lnTo>
                    <a:pt x="10668" y="686562"/>
                  </a:lnTo>
                  <a:lnTo>
                    <a:pt x="10668" y="728171"/>
                  </a:lnTo>
                  <a:lnTo>
                    <a:pt x="15573" y="735325"/>
                  </a:lnTo>
                  <a:lnTo>
                    <a:pt x="16002" y="735828"/>
                  </a:lnTo>
                  <a:lnTo>
                    <a:pt x="16002" y="713994"/>
                  </a:lnTo>
                  <a:lnTo>
                    <a:pt x="16764" y="714756"/>
                  </a:lnTo>
                  <a:close/>
                </a:path>
                <a:path w="1396364" h="768350">
                  <a:moveTo>
                    <a:pt x="16763" y="53340"/>
                  </a:moveTo>
                  <a:lnTo>
                    <a:pt x="16001" y="54102"/>
                  </a:lnTo>
                  <a:lnTo>
                    <a:pt x="16001" y="55245"/>
                  </a:lnTo>
                  <a:lnTo>
                    <a:pt x="16763" y="53340"/>
                  </a:lnTo>
                  <a:close/>
                </a:path>
                <a:path w="1396364" h="768350">
                  <a:moveTo>
                    <a:pt x="36576" y="741426"/>
                  </a:moveTo>
                  <a:lnTo>
                    <a:pt x="31242" y="736854"/>
                  </a:lnTo>
                  <a:lnTo>
                    <a:pt x="26670" y="731520"/>
                  </a:lnTo>
                  <a:lnTo>
                    <a:pt x="26670" y="732282"/>
                  </a:lnTo>
                  <a:lnTo>
                    <a:pt x="22860" y="726186"/>
                  </a:lnTo>
                  <a:lnTo>
                    <a:pt x="22860" y="726948"/>
                  </a:lnTo>
                  <a:lnTo>
                    <a:pt x="19050" y="720090"/>
                  </a:lnTo>
                  <a:lnTo>
                    <a:pt x="19050" y="720852"/>
                  </a:lnTo>
                  <a:lnTo>
                    <a:pt x="16002" y="713994"/>
                  </a:lnTo>
                  <a:lnTo>
                    <a:pt x="16002" y="735828"/>
                  </a:lnTo>
                  <a:lnTo>
                    <a:pt x="22562" y="743524"/>
                  </a:lnTo>
                  <a:lnTo>
                    <a:pt x="28956" y="749808"/>
                  </a:lnTo>
                  <a:lnTo>
                    <a:pt x="35814" y="754380"/>
                  </a:lnTo>
                  <a:lnTo>
                    <a:pt x="35814" y="741426"/>
                  </a:lnTo>
                  <a:lnTo>
                    <a:pt x="36576" y="741426"/>
                  </a:lnTo>
                  <a:close/>
                </a:path>
                <a:path w="1396364" h="768350">
                  <a:moveTo>
                    <a:pt x="36575" y="26860"/>
                  </a:moveTo>
                  <a:lnTo>
                    <a:pt x="36575" y="26670"/>
                  </a:lnTo>
                  <a:lnTo>
                    <a:pt x="35813" y="27432"/>
                  </a:lnTo>
                  <a:lnTo>
                    <a:pt x="36575" y="26860"/>
                  </a:lnTo>
                  <a:close/>
                </a:path>
                <a:path w="1396364" h="768350">
                  <a:moveTo>
                    <a:pt x="41910" y="745236"/>
                  </a:moveTo>
                  <a:lnTo>
                    <a:pt x="35814" y="741426"/>
                  </a:lnTo>
                  <a:lnTo>
                    <a:pt x="35814" y="754380"/>
                  </a:lnTo>
                  <a:lnTo>
                    <a:pt x="41148" y="758380"/>
                  </a:lnTo>
                  <a:lnTo>
                    <a:pt x="41148" y="745236"/>
                  </a:lnTo>
                  <a:lnTo>
                    <a:pt x="41910" y="745236"/>
                  </a:lnTo>
                  <a:close/>
                </a:path>
                <a:path w="1396364" h="768350">
                  <a:moveTo>
                    <a:pt x="41909" y="22860"/>
                  </a:moveTo>
                  <a:lnTo>
                    <a:pt x="41148" y="22860"/>
                  </a:lnTo>
                  <a:lnTo>
                    <a:pt x="41148" y="23431"/>
                  </a:lnTo>
                  <a:lnTo>
                    <a:pt x="41909" y="22860"/>
                  </a:lnTo>
                  <a:close/>
                </a:path>
                <a:path w="1396364" h="768350">
                  <a:moveTo>
                    <a:pt x="48006" y="749046"/>
                  </a:moveTo>
                  <a:lnTo>
                    <a:pt x="41148" y="745236"/>
                  </a:lnTo>
                  <a:lnTo>
                    <a:pt x="41148" y="758380"/>
                  </a:lnTo>
                  <a:lnTo>
                    <a:pt x="41910" y="758952"/>
                  </a:lnTo>
                  <a:lnTo>
                    <a:pt x="47244" y="761137"/>
                  </a:lnTo>
                  <a:lnTo>
                    <a:pt x="47244" y="749046"/>
                  </a:lnTo>
                  <a:lnTo>
                    <a:pt x="48006" y="749046"/>
                  </a:lnTo>
                  <a:close/>
                </a:path>
                <a:path w="1396364" h="768350">
                  <a:moveTo>
                    <a:pt x="48006" y="19473"/>
                  </a:moveTo>
                  <a:lnTo>
                    <a:pt x="48006" y="19050"/>
                  </a:lnTo>
                  <a:lnTo>
                    <a:pt x="47243" y="19812"/>
                  </a:lnTo>
                  <a:lnTo>
                    <a:pt x="48006" y="19473"/>
                  </a:lnTo>
                  <a:close/>
                </a:path>
                <a:path w="1396364" h="768350">
                  <a:moveTo>
                    <a:pt x="54102" y="763697"/>
                  </a:moveTo>
                  <a:lnTo>
                    <a:pt x="54102" y="752094"/>
                  </a:lnTo>
                  <a:lnTo>
                    <a:pt x="47244" y="749046"/>
                  </a:lnTo>
                  <a:lnTo>
                    <a:pt x="47244" y="761137"/>
                  </a:lnTo>
                  <a:lnTo>
                    <a:pt x="51225" y="762768"/>
                  </a:lnTo>
                  <a:lnTo>
                    <a:pt x="54102" y="763697"/>
                  </a:lnTo>
                  <a:close/>
                </a:path>
                <a:path w="1396364" h="768350">
                  <a:moveTo>
                    <a:pt x="54102" y="16764"/>
                  </a:moveTo>
                  <a:lnTo>
                    <a:pt x="53340" y="16764"/>
                  </a:lnTo>
                  <a:lnTo>
                    <a:pt x="53340" y="17102"/>
                  </a:lnTo>
                  <a:lnTo>
                    <a:pt x="54102" y="16764"/>
                  </a:lnTo>
                  <a:close/>
                </a:path>
                <a:path w="1396364" h="768350">
                  <a:moveTo>
                    <a:pt x="67056" y="755904"/>
                  </a:moveTo>
                  <a:lnTo>
                    <a:pt x="60198" y="754380"/>
                  </a:lnTo>
                  <a:lnTo>
                    <a:pt x="53340" y="751332"/>
                  </a:lnTo>
                  <a:lnTo>
                    <a:pt x="54102" y="752094"/>
                  </a:lnTo>
                  <a:lnTo>
                    <a:pt x="54102" y="763697"/>
                  </a:lnTo>
                  <a:lnTo>
                    <a:pt x="60836" y="765871"/>
                  </a:lnTo>
                  <a:lnTo>
                    <a:pt x="66294" y="766939"/>
                  </a:lnTo>
                  <a:lnTo>
                    <a:pt x="66294" y="755904"/>
                  </a:lnTo>
                  <a:lnTo>
                    <a:pt x="67056" y="755904"/>
                  </a:lnTo>
                  <a:close/>
                </a:path>
                <a:path w="1396364" h="768350">
                  <a:moveTo>
                    <a:pt x="67056" y="12192"/>
                  </a:moveTo>
                  <a:lnTo>
                    <a:pt x="66294" y="12192"/>
                  </a:lnTo>
                  <a:lnTo>
                    <a:pt x="66294" y="12446"/>
                  </a:lnTo>
                  <a:lnTo>
                    <a:pt x="67056" y="12192"/>
                  </a:lnTo>
                  <a:close/>
                </a:path>
                <a:path w="1396364" h="768350">
                  <a:moveTo>
                    <a:pt x="1322070" y="768096"/>
                  </a:moveTo>
                  <a:lnTo>
                    <a:pt x="1322070" y="756666"/>
                  </a:lnTo>
                  <a:lnTo>
                    <a:pt x="1314450" y="757428"/>
                  </a:lnTo>
                  <a:lnTo>
                    <a:pt x="80772" y="757428"/>
                  </a:lnTo>
                  <a:lnTo>
                    <a:pt x="73152" y="756666"/>
                  </a:lnTo>
                  <a:lnTo>
                    <a:pt x="66294" y="755904"/>
                  </a:lnTo>
                  <a:lnTo>
                    <a:pt x="66294" y="766939"/>
                  </a:lnTo>
                  <a:lnTo>
                    <a:pt x="70699" y="767801"/>
                  </a:lnTo>
                  <a:lnTo>
                    <a:pt x="80772" y="768096"/>
                  </a:lnTo>
                  <a:lnTo>
                    <a:pt x="1322070" y="768096"/>
                  </a:lnTo>
                  <a:close/>
                </a:path>
                <a:path w="1396364" h="768350">
                  <a:moveTo>
                    <a:pt x="73914" y="11430"/>
                  </a:moveTo>
                  <a:lnTo>
                    <a:pt x="73152" y="11430"/>
                  </a:lnTo>
                  <a:lnTo>
                    <a:pt x="73914" y="11430"/>
                  </a:lnTo>
                  <a:close/>
                </a:path>
                <a:path w="1396364" h="768350">
                  <a:moveTo>
                    <a:pt x="73914" y="756666"/>
                  </a:moveTo>
                  <a:lnTo>
                    <a:pt x="73152" y="756589"/>
                  </a:lnTo>
                  <a:lnTo>
                    <a:pt x="73914" y="756666"/>
                  </a:lnTo>
                  <a:close/>
                </a:path>
                <a:path w="1396364" h="768350">
                  <a:moveTo>
                    <a:pt x="81534" y="757428"/>
                  </a:moveTo>
                  <a:lnTo>
                    <a:pt x="80772" y="757358"/>
                  </a:lnTo>
                  <a:lnTo>
                    <a:pt x="81534" y="757428"/>
                  </a:lnTo>
                  <a:close/>
                </a:path>
                <a:path w="1396364" h="768350">
                  <a:moveTo>
                    <a:pt x="1322070" y="11506"/>
                  </a:moveTo>
                  <a:lnTo>
                    <a:pt x="1321308" y="11430"/>
                  </a:lnTo>
                  <a:lnTo>
                    <a:pt x="1322070" y="11506"/>
                  </a:lnTo>
                  <a:close/>
                </a:path>
                <a:path w="1396364" h="768350">
                  <a:moveTo>
                    <a:pt x="1328928" y="766876"/>
                  </a:moveTo>
                  <a:lnTo>
                    <a:pt x="1328928" y="755904"/>
                  </a:lnTo>
                  <a:lnTo>
                    <a:pt x="1321308" y="756666"/>
                  </a:lnTo>
                  <a:lnTo>
                    <a:pt x="1322070" y="756666"/>
                  </a:lnTo>
                  <a:lnTo>
                    <a:pt x="1322070" y="768096"/>
                  </a:lnTo>
                  <a:lnTo>
                    <a:pt x="1322832" y="768096"/>
                  </a:lnTo>
                  <a:lnTo>
                    <a:pt x="1328928" y="766876"/>
                  </a:lnTo>
                  <a:close/>
                </a:path>
                <a:path w="1396364" h="768350">
                  <a:moveTo>
                    <a:pt x="1328928" y="12420"/>
                  </a:moveTo>
                  <a:lnTo>
                    <a:pt x="1328928" y="12192"/>
                  </a:lnTo>
                  <a:lnTo>
                    <a:pt x="1328166" y="12192"/>
                  </a:lnTo>
                  <a:lnTo>
                    <a:pt x="1328928" y="12420"/>
                  </a:lnTo>
                  <a:close/>
                </a:path>
                <a:path w="1396364" h="768350">
                  <a:moveTo>
                    <a:pt x="1335786" y="764670"/>
                  </a:moveTo>
                  <a:lnTo>
                    <a:pt x="1335786" y="754380"/>
                  </a:lnTo>
                  <a:lnTo>
                    <a:pt x="1328166" y="755904"/>
                  </a:lnTo>
                  <a:lnTo>
                    <a:pt x="1328928" y="755904"/>
                  </a:lnTo>
                  <a:lnTo>
                    <a:pt x="1328928" y="766876"/>
                  </a:lnTo>
                  <a:lnTo>
                    <a:pt x="1330452" y="766572"/>
                  </a:lnTo>
                  <a:lnTo>
                    <a:pt x="1335786" y="764670"/>
                  </a:lnTo>
                  <a:close/>
                </a:path>
                <a:path w="1396364" h="768350">
                  <a:moveTo>
                    <a:pt x="1335786" y="14732"/>
                  </a:moveTo>
                  <a:lnTo>
                    <a:pt x="1335786" y="14478"/>
                  </a:lnTo>
                  <a:lnTo>
                    <a:pt x="1335024" y="14478"/>
                  </a:lnTo>
                  <a:lnTo>
                    <a:pt x="1335786" y="14732"/>
                  </a:lnTo>
                  <a:close/>
                </a:path>
                <a:path w="1396364" h="768350">
                  <a:moveTo>
                    <a:pt x="1341882" y="751332"/>
                  </a:moveTo>
                  <a:lnTo>
                    <a:pt x="1335024" y="754380"/>
                  </a:lnTo>
                  <a:lnTo>
                    <a:pt x="1335786" y="754380"/>
                  </a:lnTo>
                  <a:lnTo>
                    <a:pt x="1335786" y="764670"/>
                  </a:lnTo>
                  <a:lnTo>
                    <a:pt x="1341120" y="762769"/>
                  </a:lnTo>
                  <a:lnTo>
                    <a:pt x="1341120" y="752094"/>
                  </a:lnTo>
                  <a:lnTo>
                    <a:pt x="1341882" y="751332"/>
                  </a:lnTo>
                  <a:close/>
                </a:path>
                <a:path w="1396364" h="768350">
                  <a:moveTo>
                    <a:pt x="1341882" y="17102"/>
                  </a:moveTo>
                  <a:lnTo>
                    <a:pt x="1341882" y="16764"/>
                  </a:lnTo>
                  <a:lnTo>
                    <a:pt x="1341120" y="16764"/>
                  </a:lnTo>
                  <a:lnTo>
                    <a:pt x="1341882" y="17102"/>
                  </a:lnTo>
                  <a:close/>
                </a:path>
                <a:path w="1396364" h="768350">
                  <a:moveTo>
                    <a:pt x="1354074" y="758153"/>
                  </a:moveTo>
                  <a:lnTo>
                    <a:pt x="1354074" y="745236"/>
                  </a:lnTo>
                  <a:lnTo>
                    <a:pt x="1347978" y="749046"/>
                  </a:lnTo>
                  <a:lnTo>
                    <a:pt x="1341120" y="752094"/>
                  </a:lnTo>
                  <a:lnTo>
                    <a:pt x="1341120" y="762769"/>
                  </a:lnTo>
                  <a:lnTo>
                    <a:pt x="1354074" y="758153"/>
                  </a:lnTo>
                  <a:close/>
                </a:path>
                <a:path w="1396364" h="768350">
                  <a:moveTo>
                    <a:pt x="1354074" y="23431"/>
                  </a:moveTo>
                  <a:lnTo>
                    <a:pt x="1354074" y="22860"/>
                  </a:lnTo>
                  <a:lnTo>
                    <a:pt x="1353312" y="22860"/>
                  </a:lnTo>
                  <a:lnTo>
                    <a:pt x="1354074" y="23431"/>
                  </a:lnTo>
                  <a:close/>
                </a:path>
                <a:path w="1396364" h="768350">
                  <a:moveTo>
                    <a:pt x="1359408" y="754021"/>
                  </a:moveTo>
                  <a:lnTo>
                    <a:pt x="1359408" y="741426"/>
                  </a:lnTo>
                  <a:lnTo>
                    <a:pt x="1353312" y="745236"/>
                  </a:lnTo>
                  <a:lnTo>
                    <a:pt x="1354074" y="745236"/>
                  </a:lnTo>
                  <a:lnTo>
                    <a:pt x="1354074" y="758153"/>
                  </a:lnTo>
                  <a:lnTo>
                    <a:pt x="1354490" y="758004"/>
                  </a:lnTo>
                  <a:lnTo>
                    <a:pt x="1359408" y="754021"/>
                  </a:lnTo>
                  <a:close/>
                </a:path>
                <a:path w="1396364" h="768350">
                  <a:moveTo>
                    <a:pt x="1359408" y="27431"/>
                  </a:moveTo>
                  <a:lnTo>
                    <a:pt x="1358646" y="26670"/>
                  </a:lnTo>
                  <a:lnTo>
                    <a:pt x="1358646" y="26860"/>
                  </a:lnTo>
                  <a:lnTo>
                    <a:pt x="1359408" y="27431"/>
                  </a:lnTo>
                  <a:close/>
                </a:path>
                <a:path w="1396364" h="768350">
                  <a:moveTo>
                    <a:pt x="1384554" y="726460"/>
                  </a:moveTo>
                  <a:lnTo>
                    <a:pt x="1384554" y="694182"/>
                  </a:lnTo>
                  <a:lnTo>
                    <a:pt x="1383030" y="701802"/>
                  </a:lnTo>
                  <a:lnTo>
                    <a:pt x="1383030" y="701040"/>
                  </a:lnTo>
                  <a:lnTo>
                    <a:pt x="1381506" y="707898"/>
                  </a:lnTo>
                  <a:lnTo>
                    <a:pt x="1379220" y="714756"/>
                  </a:lnTo>
                  <a:lnTo>
                    <a:pt x="1379220" y="713994"/>
                  </a:lnTo>
                  <a:lnTo>
                    <a:pt x="1376172" y="720852"/>
                  </a:lnTo>
                  <a:lnTo>
                    <a:pt x="1376172" y="720090"/>
                  </a:lnTo>
                  <a:lnTo>
                    <a:pt x="1372362" y="726948"/>
                  </a:lnTo>
                  <a:lnTo>
                    <a:pt x="1372362" y="726186"/>
                  </a:lnTo>
                  <a:lnTo>
                    <a:pt x="1368552" y="732282"/>
                  </a:lnTo>
                  <a:lnTo>
                    <a:pt x="1368552" y="731520"/>
                  </a:lnTo>
                  <a:lnTo>
                    <a:pt x="1363980" y="736854"/>
                  </a:lnTo>
                  <a:lnTo>
                    <a:pt x="1358646" y="741426"/>
                  </a:lnTo>
                  <a:lnTo>
                    <a:pt x="1359408" y="741426"/>
                  </a:lnTo>
                  <a:lnTo>
                    <a:pt x="1359408" y="754021"/>
                  </a:lnTo>
                  <a:lnTo>
                    <a:pt x="1374433" y="741849"/>
                  </a:lnTo>
                  <a:lnTo>
                    <a:pt x="1384554" y="726460"/>
                  </a:lnTo>
                  <a:close/>
                </a:path>
              </a:pathLst>
            </a:custGeom>
            <a:solidFill>
              <a:srgbClr val="FFFFFF"/>
            </a:solidFill>
          </p:spPr>
          <p:txBody>
            <a:bodyPr wrap="square" lIns="0" tIns="0" rIns="0" bIns="0" rtlCol="0"/>
            <a:lstStyle/>
            <a:p>
              <a:endParaRPr/>
            </a:p>
          </p:txBody>
        </p:sp>
      </p:grpSp>
      <p:grpSp>
        <p:nvGrpSpPr>
          <p:cNvPr id="20" name="object 20"/>
          <p:cNvGrpSpPr/>
          <p:nvPr/>
        </p:nvGrpSpPr>
        <p:grpSpPr>
          <a:xfrm>
            <a:off x="292493" y="4075176"/>
            <a:ext cx="10113645" cy="1068705"/>
            <a:chOff x="292493" y="4075176"/>
            <a:chExt cx="10113645" cy="1068705"/>
          </a:xfrm>
        </p:grpSpPr>
        <p:sp>
          <p:nvSpPr>
            <p:cNvPr id="21" name="object 21"/>
            <p:cNvSpPr/>
            <p:nvPr/>
          </p:nvSpPr>
          <p:spPr>
            <a:xfrm>
              <a:off x="292493" y="4075188"/>
              <a:ext cx="10113645" cy="1068705"/>
            </a:xfrm>
            <a:custGeom>
              <a:avLst/>
              <a:gdLst/>
              <a:ahLst/>
              <a:cxnLst/>
              <a:rect l="l" t="t" r="r" b="b"/>
              <a:pathLst>
                <a:path w="10113645" h="1068704">
                  <a:moveTo>
                    <a:pt x="10113264" y="99822"/>
                  </a:moveTo>
                  <a:lnTo>
                    <a:pt x="10110978" y="88392"/>
                  </a:lnTo>
                  <a:lnTo>
                    <a:pt x="10107930" y="80175"/>
                  </a:lnTo>
                  <a:lnTo>
                    <a:pt x="10107930" y="5334"/>
                  </a:lnTo>
                  <a:lnTo>
                    <a:pt x="10032911" y="5334"/>
                  </a:lnTo>
                  <a:lnTo>
                    <a:pt x="10013442" y="0"/>
                  </a:lnTo>
                  <a:lnTo>
                    <a:pt x="111252" y="0"/>
                  </a:lnTo>
                  <a:lnTo>
                    <a:pt x="76441" y="5054"/>
                  </a:lnTo>
                  <a:lnTo>
                    <a:pt x="75895" y="5334"/>
                  </a:lnTo>
                  <a:lnTo>
                    <a:pt x="5334" y="5334"/>
                  </a:lnTo>
                  <a:lnTo>
                    <a:pt x="5334" y="76225"/>
                  </a:lnTo>
                  <a:lnTo>
                    <a:pt x="4572" y="77724"/>
                  </a:lnTo>
                  <a:lnTo>
                    <a:pt x="2286" y="88392"/>
                  </a:lnTo>
                  <a:lnTo>
                    <a:pt x="762" y="99822"/>
                  </a:lnTo>
                  <a:lnTo>
                    <a:pt x="0" y="111252"/>
                  </a:lnTo>
                  <a:lnTo>
                    <a:pt x="0" y="957072"/>
                  </a:lnTo>
                  <a:lnTo>
                    <a:pt x="762" y="968502"/>
                  </a:lnTo>
                  <a:lnTo>
                    <a:pt x="2286" y="979932"/>
                  </a:lnTo>
                  <a:lnTo>
                    <a:pt x="4572" y="990600"/>
                  </a:lnTo>
                  <a:lnTo>
                    <a:pt x="5334" y="992581"/>
                  </a:lnTo>
                  <a:lnTo>
                    <a:pt x="5334" y="1062990"/>
                  </a:lnTo>
                  <a:lnTo>
                    <a:pt x="76454" y="1062990"/>
                  </a:lnTo>
                  <a:lnTo>
                    <a:pt x="80772" y="1064285"/>
                  </a:lnTo>
                  <a:lnTo>
                    <a:pt x="83756" y="1065174"/>
                  </a:lnTo>
                  <a:lnTo>
                    <a:pt x="90678" y="1066292"/>
                  </a:lnTo>
                  <a:lnTo>
                    <a:pt x="96570" y="1067231"/>
                  </a:lnTo>
                  <a:lnTo>
                    <a:pt x="111252" y="1068324"/>
                  </a:lnTo>
                  <a:lnTo>
                    <a:pt x="10012680" y="1068324"/>
                  </a:lnTo>
                  <a:lnTo>
                    <a:pt x="10013442" y="1068324"/>
                  </a:lnTo>
                  <a:lnTo>
                    <a:pt x="10022586" y="1066495"/>
                  </a:lnTo>
                  <a:lnTo>
                    <a:pt x="10024872" y="1066038"/>
                  </a:lnTo>
                  <a:lnTo>
                    <a:pt x="10032492" y="1063218"/>
                  </a:lnTo>
                  <a:lnTo>
                    <a:pt x="10033102" y="1062990"/>
                  </a:lnTo>
                  <a:lnTo>
                    <a:pt x="10107930" y="1062990"/>
                  </a:lnTo>
                  <a:lnTo>
                    <a:pt x="10107930" y="988021"/>
                  </a:lnTo>
                  <a:lnTo>
                    <a:pt x="10113264" y="968502"/>
                  </a:lnTo>
                  <a:lnTo>
                    <a:pt x="10113264" y="99822"/>
                  </a:lnTo>
                  <a:close/>
                </a:path>
              </a:pathLst>
            </a:custGeom>
            <a:solidFill>
              <a:srgbClr val="E2F0D9"/>
            </a:solidFill>
          </p:spPr>
          <p:txBody>
            <a:bodyPr wrap="square" lIns="0" tIns="0" rIns="0" bIns="0" rtlCol="0"/>
            <a:lstStyle/>
            <a:p>
              <a:endParaRPr/>
            </a:p>
          </p:txBody>
        </p:sp>
        <p:pic>
          <p:nvPicPr>
            <p:cNvPr id="22" name="object 22"/>
            <p:cNvPicPr/>
            <p:nvPr/>
          </p:nvPicPr>
          <p:blipFill>
            <a:blip r:embed="rId5" cstate="print"/>
            <a:stretch>
              <a:fillRect/>
            </a:stretch>
          </p:blipFill>
          <p:spPr>
            <a:xfrm>
              <a:off x="396125" y="4267200"/>
              <a:ext cx="1367789" cy="732281"/>
            </a:xfrm>
            <a:prstGeom prst="rect">
              <a:avLst/>
            </a:prstGeom>
          </p:spPr>
        </p:pic>
        <p:sp>
          <p:nvSpPr>
            <p:cNvPr id="23" name="object 23"/>
            <p:cNvSpPr/>
            <p:nvPr/>
          </p:nvSpPr>
          <p:spPr>
            <a:xfrm>
              <a:off x="1840877" y="4270248"/>
              <a:ext cx="8349615" cy="729615"/>
            </a:xfrm>
            <a:custGeom>
              <a:avLst/>
              <a:gdLst/>
              <a:ahLst/>
              <a:cxnLst/>
              <a:rect l="l" t="t" r="r" b="b"/>
              <a:pathLst>
                <a:path w="8349615" h="729614">
                  <a:moveTo>
                    <a:pt x="8349233" y="729234"/>
                  </a:moveTo>
                  <a:lnTo>
                    <a:pt x="8349233" y="0"/>
                  </a:lnTo>
                  <a:lnTo>
                    <a:pt x="0" y="0"/>
                  </a:lnTo>
                  <a:lnTo>
                    <a:pt x="0" y="729234"/>
                  </a:lnTo>
                  <a:lnTo>
                    <a:pt x="8349233" y="729234"/>
                  </a:lnTo>
                  <a:close/>
                </a:path>
              </a:pathLst>
            </a:custGeom>
            <a:solidFill>
              <a:srgbClr val="E2F0D9"/>
            </a:solidFill>
          </p:spPr>
          <p:txBody>
            <a:bodyPr wrap="square" lIns="0" tIns="0" rIns="0" bIns="0" rtlCol="0"/>
            <a:lstStyle/>
            <a:p>
              <a:endParaRPr/>
            </a:p>
          </p:txBody>
        </p:sp>
      </p:grpSp>
      <p:sp>
        <p:nvSpPr>
          <p:cNvPr id="24" name="object 24"/>
          <p:cNvSpPr txBox="1"/>
          <p:nvPr/>
        </p:nvSpPr>
        <p:spPr>
          <a:xfrm>
            <a:off x="1878463" y="1944878"/>
            <a:ext cx="8509000" cy="4362450"/>
          </a:xfrm>
          <a:prstGeom prst="rect">
            <a:avLst/>
          </a:prstGeom>
        </p:spPr>
        <p:txBody>
          <a:bodyPr vert="horz" wrap="square" lIns="0" tIns="13335" rIns="0" bIns="0" rtlCol="0">
            <a:spAutoFit/>
          </a:bodyPr>
          <a:lstStyle/>
          <a:p>
            <a:pPr marL="12700">
              <a:lnSpc>
                <a:spcPct val="100000"/>
              </a:lnSpc>
              <a:spcBef>
                <a:spcPts val="105"/>
              </a:spcBef>
            </a:pPr>
            <a:r>
              <a:rPr sz="2100" spc="-10" dirty="0">
                <a:latin typeface="Microsoft JhengHei"/>
                <a:cs typeface="Microsoft JhengHei"/>
              </a:rPr>
              <a:t>唯有透過HIV檢驗，才能知道HIV</a:t>
            </a:r>
            <a:r>
              <a:rPr sz="2100" spc="-20" dirty="0">
                <a:latin typeface="Microsoft JhengHei"/>
                <a:cs typeface="Microsoft JhengHei"/>
              </a:rPr>
              <a:t>感染狀態</a:t>
            </a:r>
            <a:endParaRPr sz="2100">
              <a:latin typeface="Microsoft JhengHei"/>
              <a:cs typeface="Microsoft JhengHei"/>
            </a:endParaRPr>
          </a:p>
          <a:p>
            <a:pPr marL="12700">
              <a:lnSpc>
                <a:spcPct val="100000"/>
              </a:lnSpc>
              <a:spcBef>
                <a:spcPts val="5"/>
              </a:spcBef>
            </a:pPr>
            <a:r>
              <a:rPr sz="2100" spc="-10" dirty="0">
                <a:latin typeface="Microsoft JhengHei"/>
                <a:cs typeface="Microsoft JhengHei"/>
              </a:rPr>
              <a:t>依2022年疫情資料推估，仍有</a:t>
            </a:r>
            <a:r>
              <a:rPr sz="2100" b="1" spc="-10" dirty="0">
                <a:solidFill>
                  <a:srgbClr val="0070C0"/>
                </a:solidFill>
                <a:latin typeface="Microsoft JhengHei"/>
                <a:cs typeface="Microsoft JhengHei"/>
              </a:rPr>
              <a:t>10%的HIV</a:t>
            </a:r>
            <a:r>
              <a:rPr sz="2100" b="1" spc="-15" dirty="0">
                <a:solidFill>
                  <a:srgbClr val="0070C0"/>
                </a:solidFill>
                <a:latin typeface="Microsoft JhengHei"/>
                <a:cs typeface="Microsoft JhengHei"/>
              </a:rPr>
              <a:t>感染者不知道自己感染</a:t>
            </a:r>
            <a:endParaRPr sz="2100">
              <a:latin typeface="Microsoft JhengHei"/>
              <a:cs typeface="Microsoft JhengHei"/>
            </a:endParaRPr>
          </a:p>
          <a:p>
            <a:pPr>
              <a:lnSpc>
                <a:spcPct val="100000"/>
              </a:lnSpc>
              <a:spcBef>
                <a:spcPts val="15"/>
              </a:spcBef>
            </a:pPr>
            <a:endParaRPr sz="2200">
              <a:latin typeface="Microsoft JhengHei"/>
              <a:cs typeface="Microsoft JhengHei"/>
            </a:endParaRPr>
          </a:p>
          <a:p>
            <a:pPr marL="59690" marR="671195">
              <a:lnSpc>
                <a:spcPct val="100000"/>
              </a:lnSpc>
            </a:pPr>
            <a:r>
              <a:rPr sz="2100" dirty="0">
                <a:latin typeface="Microsoft JhengHei"/>
                <a:cs typeface="Microsoft JhengHei"/>
              </a:rPr>
              <a:t>若醫事人員沒有落實標準防護措施的情況下，就可能有暴露於</a:t>
            </a:r>
            <a:r>
              <a:rPr sz="2100" spc="-25" dirty="0">
                <a:latin typeface="Microsoft JhengHei"/>
                <a:cs typeface="Microsoft JhengHei"/>
              </a:rPr>
              <a:t>HIV</a:t>
            </a:r>
            <a:r>
              <a:rPr sz="2100" spc="-10" dirty="0">
                <a:latin typeface="Microsoft JhengHei"/>
                <a:cs typeface="Microsoft JhengHei"/>
              </a:rPr>
              <a:t>感染的風險</a:t>
            </a:r>
            <a:endParaRPr sz="2100">
              <a:latin typeface="Microsoft JhengHei"/>
              <a:cs typeface="Microsoft JhengHei"/>
            </a:endParaRPr>
          </a:p>
          <a:p>
            <a:pPr>
              <a:lnSpc>
                <a:spcPct val="100000"/>
              </a:lnSpc>
              <a:spcBef>
                <a:spcPts val="85"/>
              </a:spcBef>
            </a:pPr>
            <a:endParaRPr sz="2300">
              <a:latin typeface="Microsoft JhengHei"/>
              <a:cs typeface="Microsoft JhengHei"/>
            </a:endParaRPr>
          </a:p>
          <a:p>
            <a:pPr marL="43180" marR="5080">
              <a:lnSpc>
                <a:spcPct val="100000"/>
              </a:lnSpc>
            </a:pPr>
            <a:r>
              <a:rPr sz="2100" dirty="0">
                <a:latin typeface="Microsoft JhengHei"/>
                <a:cs typeface="Microsoft JhengHei"/>
              </a:rPr>
              <a:t>就算眼前這位病患說自己沒有感染HIV，且未曾有HIV</a:t>
            </a:r>
            <a:r>
              <a:rPr sz="2100" spc="-10" dirty="0">
                <a:latin typeface="Microsoft JhengHei"/>
                <a:cs typeface="Microsoft JhengHei"/>
              </a:rPr>
              <a:t>就醫及通報紀錄，</a:t>
            </a:r>
            <a:r>
              <a:rPr sz="2100" spc="-10" dirty="0">
                <a:solidFill>
                  <a:srgbClr val="0070C0"/>
                </a:solidFill>
                <a:latin typeface="Microsoft JhengHei"/>
                <a:cs typeface="Microsoft JhengHei"/>
              </a:rPr>
              <a:t>並不代表他就沒有感染</a:t>
            </a:r>
            <a:r>
              <a:rPr sz="2100" spc="-20" dirty="0">
                <a:solidFill>
                  <a:srgbClr val="0070C0"/>
                </a:solidFill>
                <a:latin typeface="Microsoft JhengHei"/>
                <a:cs typeface="Microsoft JhengHei"/>
              </a:rPr>
              <a:t>HIV!!</a:t>
            </a:r>
            <a:endParaRPr sz="2100">
              <a:latin typeface="Microsoft JhengHei"/>
              <a:cs typeface="Microsoft JhengHei"/>
            </a:endParaRPr>
          </a:p>
          <a:p>
            <a:pPr>
              <a:lnSpc>
                <a:spcPct val="100000"/>
              </a:lnSpc>
              <a:spcBef>
                <a:spcPts val="35"/>
              </a:spcBef>
            </a:pPr>
            <a:endParaRPr sz="1650">
              <a:latin typeface="Microsoft JhengHei"/>
              <a:cs typeface="Microsoft JhengHei"/>
            </a:endParaRPr>
          </a:p>
          <a:p>
            <a:pPr marL="173990" marR="151130" algn="just">
              <a:lnSpc>
                <a:spcPct val="100000"/>
              </a:lnSpc>
            </a:pPr>
            <a:r>
              <a:rPr sz="2100" b="1" dirty="0">
                <a:solidFill>
                  <a:srgbClr val="0070C0"/>
                </a:solidFill>
                <a:latin typeface="Microsoft JhengHei"/>
                <a:cs typeface="Microsoft JhengHei"/>
              </a:rPr>
              <a:t>確實落實相對應之標準防護措施</a:t>
            </a:r>
            <a:r>
              <a:rPr sz="2100" spc="-5" dirty="0">
                <a:latin typeface="Microsoft JhengHei"/>
                <a:cs typeface="Microsoft JhengHei"/>
              </a:rPr>
              <a:t>，將每位病患當成皆具有血/體液傳染</a:t>
            </a:r>
            <a:r>
              <a:rPr sz="2100" spc="60" dirty="0">
                <a:latin typeface="Microsoft JhengHei"/>
                <a:cs typeface="Microsoft JhengHei"/>
              </a:rPr>
              <a:t>病的對象，以免於執行職務中可能暴露及感染</a:t>
            </a:r>
            <a:r>
              <a:rPr sz="2100" dirty="0">
                <a:latin typeface="Microsoft JhengHei"/>
                <a:cs typeface="Microsoft JhengHei"/>
              </a:rPr>
              <a:t>HIV</a:t>
            </a:r>
            <a:r>
              <a:rPr sz="2100" spc="50" dirty="0">
                <a:latin typeface="Microsoft JhengHei"/>
                <a:cs typeface="Microsoft JhengHei"/>
              </a:rPr>
              <a:t>的風險，這才是最</a:t>
            </a:r>
            <a:r>
              <a:rPr sz="2100" spc="-10" dirty="0">
                <a:latin typeface="Microsoft JhengHei"/>
                <a:cs typeface="Microsoft JhengHei"/>
              </a:rPr>
              <a:t>好的預防⽅法</a:t>
            </a:r>
            <a:endParaRPr sz="2100">
              <a:latin typeface="Microsoft JhengHei"/>
              <a:cs typeface="Microsoft JhengHei"/>
            </a:endParaRPr>
          </a:p>
        </p:txBody>
      </p:sp>
      <p:sp>
        <p:nvSpPr>
          <p:cNvPr id="25" name="object 25"/>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42</a:t>
            </a:fld>
            <a:endParaRPr spc="-25" dirty="0"/>
          </a:p>
        </p:txBody>
      </p:sp>
      <p:sp>
        <p:nvSpPr>
          <p:cNvPr id="26" name="object 2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3" y="771905"/>
            <a:ext cx="10692130" cy="5328920"/>
          </a:xfrm>
          <a:custGeom>
            <a:avLst/>
            <a:gdLst/>
            <a:ahLst/>
            <a:cxnLst/>
            <a:rect l="l" t="t" r="r" b="b"/>
            <a:pathLst>
              <a:path w="10692130" h="5328920">
                <a:moveTo>
                  <a:pt x="10691749" y="5328666"/>
                </a:moveTo>
                <a:lnTo>
                  <a:pt x="10691749" y="0"/>
                </a:lnTo>
                <a:lnTo>
                  <a:pt x="0" y="0"/>
                </a:lnTo>
                <a:lnTo>
                  <a:pt x="0" y="5328666"/>
                </a:lnTo>
                <a:lnTo>
                  <a:pt x="10691749" y="5328666"/>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3858901" y="4318508"/>
            <a:ext cx="2698750" cy="827405"/>
          </a:xfrm>
          <a:prstGeom prst="rect">
            <a:avLst/>
          </a:prstGeom>
        </p:spPr>
        <p:txBody>
          <a:bodyPr vert="horz" wrap="square" lIns="0" tIns="13970" rIns="0" bIns="0" rtlCol="0">
            <a:spAutoFit/>
          </a:bodyPr>
          <a:lstStyle/>
          <a:p>
            <a:pPr marL="12700">
              <a:lnSpc>
                <a:spcPct val="100000"/>
              </a:lnSpc>
              <a:spcBef>
                <a:spcPts val="110"/>
              </a:spcBef>
            </a:pPr>
            <a:r>
              <a:rPr sz="5250" spc="-15" dirty="0">
                <a:solidFill>
                  <a:srgbClr val="FFD965"/>
                </a:solidFill>
              </a:rPr>
              <a:t>個案通報</a:t>
            </a:r>
            <a:endParaRPr sz="5250"/>
          </a:p>
        </p:txBody>
      </p:sp>
      <p:pic>
        <p:nvPicPr>
          <p:cNvPr id="4" name="object 4"/>
          <p:cNvPicPr/>
          <p:nvPr/>
        </p:nvPicPr>
        <p:blipFill>
          <a:blip r:embed="rId2" cstate="print"/>
          <a:stretch>
            <a:fillRect/>
          </a:stretch>
        </p:blipFill>
        <p:spPr>
          <a:xfrm>
            <a:off x="4011815" y="1498854"/>
            <a:ext cx="2457450" cy="2548889"/>
          </a:xfrm>
          <a:prstGeom prst="rect">
            <a:avLst/>
          </a:prstGeom>
        </p:spPr>
      </p:pic>
      <p:sp>
        <p:nvSpPr>
          <p:cNvPr id="5" name="object 5"/>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43</a:t>
            </a:fld>
            <a:endParaRPr spc="-25" dirty="0"/>
          </a:p>
        </p:txBody>
      </p:sp>
      <p:sp>
        <p:nvSpPr>
          <p:cNvPr id="6" name="object 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7670250" y="4132638"/>
            <a:ext cx="2406015" cy="356235"/>
          </a:xfrm>
          <a:prstGeom prst="rect">
            <a:avLst/>
          </a:prstGeom>
        </p:spPr>
        <p:txBody>
          <a:bodyPr vert="horz" wrap="square" lIns="0" tIns="20955" rIns="0" bIns="0" rtlCol="0">
            <a:spAutoFit/>
          </a:bodyPr>
          <a:lstStyle/>
          <a:p>
            <a:pPr>
              <a:lnSpc>
                <a:spcPct val="100000"/>
              </a:lnSpc>
              <a:spcBef>
                <a:spcPts val="165"/>
              </a:spcBef>
            </a:pPr>
            <a:r>
              <a:rPr sz="2100" spc="-15" dirty="0">
                <a:latin typeface="Microsoft JhengHei"/>
                <a:cs typeface="Microsoft JhengHei"/>
              </a:rPr>
              <a:t>拒絕、規避或妨礙。</a:t>
            </a:r>
            <a:endParaRPr sz="2100">
              <a:latin typeface="Microsoft JhengHei"/>
              <a:cs typeface="Microsoft JhengHei"/>
            </a:endParaRPr>
          </a:p>
        </p:txBody>
      </p:sp>
      <p:sp>
        <p:nvSpPr>
          <p:cNvPr id="5" name="object 5"/>
          <p:cNvSpPr txBox="1"/>
          <p:nvPr/>
        </p:nvSpPr>
        <p:spPr>
          <a:xfrm>
            <a:off x="852811" y="2013007"/>
            <a:ext cx="9236075" cy="3152775"/>
          </a:xfrm>
          <a:prstGeom prst="rect">
            <a:avLst/>
          </a:prstGeom>
        </p:spPr>
        <p:txBody>
          <a:bodyPr vert="horz" wrap="square" lIns="0" tIns="122555" rIns="0" bIns="0" rtlCol="0">
            <a:spAutoFit/>
          </a:bodyPr>
          <a:lstStyle/>
          <a:p>
            <a:pPr marL="413384" indent="-401320">
              <a:lnSpc>
                <a:spcPct val="100000"/>
              </a:lnSpc>
              <a:spcBef>
                <a:spcPts val="965"/>
              </a:spcBef>
              <a:buFont typeface="Arial MT"/>
              <a:buChar char="•"/>
              <a:tabLst>
                <a:tab pos="413384" algn="l"/>
                <a:tab pos="414020" algn="l"/>
              </a:tabLst>
            </a:pPr>
            <a:r>
              <a:rPr sz="2450" b="1" spc="-5" dirty="0">
                <a:latin typeface="Microsoft JhengHei"/>
                <a:cs typeface="Microsoft JhengHei"/>
              </a:rPr>
              <a:t>⼈類免疫缺乏病毒傳染防治及感染者權益保障條例</a:t>
            </a:r>
            <a:endParaRPr sz="2450">
              <a:latin typeface="Microsoft JhengHei"/>
              <a:cs typeface="Microsoft JhengHei"/>
            </a:endParaRPr>
          </a:p>
          <a:p>
            <a:pPr marL="402590">
              <a:lnSpc>
                <a:spcPct val="100000"/>
              </a:lnSpc>
              <a:spcBef>
                <a:spcPts val="745"/>
              </a:spcBef>
            </a:pPr>
            <a:r>
              <a:rPr sz="2100" spc="-10" dirty="0">
                <a:latin typeface="Microsoft JhengHei"/>
                <a:cs typeface="Microsoft JhengHei"/>
              </a:rPr>
              <a:t>第13</a:t>
            </a:r>
            <a:r>
              <a:rPr sz="2100" spc="-50" dirty="0">
                <a:latin typeface="Microsoft JhengHei"/>
                <a:cs typeface="Microsoft JhengHei"/>
              </a:rPr>
              <a:t>條</a:t>
            </a:r>
            <a:endParaRPr sz="2100">
              <a:latin typeface="Microsoft JhengHei"/>
              <a:cs typeface="Microsoft JhengHei"/>
            </a:endParaRPr>
          </a:p>
          <a:p>
            <a:pPr marL="402590" marR="5080">
              <a:lnSpc>
                <a:spcPct val="100000"/>
              </a:lnSpc>
              <a:spcBef>
                <a:spcPts val="1055"/>
              </a:spcBef>
            </a:pPr>
            <a:r>
              <a:rPr sz="2100" spc="-5" dirty="0">
                <a:latin typeface="Microsoft JhengHei"/>
                <a:cs typeface="Microsoft JhengHei"/>
              </a:rPr>
              <a:t>醫事人員發現感染者應於</a:t>
            </a:r>
            <a:r>
              <a:rPr sz="2100" b="1" spc="-10" dirty="0">
                <a:solidFill>
                  <a:srgbClr val="C00000"/>
                </a:solidFill>
                <a:latin typeface="Microsoft JhengHei"/>
                <a:cs typeface="Microsoft JhengHei"/>
              </a:rPr>
              <a:t>⼆十四小時</a:t>
            </a:r>
            <a:r>
              <a:rPr sz="2100" spc="-15" dirty="0">
                <a:latin typeface="Microsoft JhengHei"/>
                <a:cs typeface="Microsoft JhengHei"/>
              </a:rPr>
              <a:t>內向地⽅主管機關通報；其通報程序與內容，由中央主管機關訂定之。</a:t>
            </a:r>
            <a:endParaRPr sz="2100">
              <a:latin typeface="Microsoft JhengHei"/>
              <a:cs typeface="Microsoft JhengHei"/>
            </a:endParaRPr>
          </a:p>
          <a:p>
            <a:pPr marL="402590" marR="5080">
              <a:lnSpc>
                <a:spcPct val="100000"/>
              </a:lnSpc>
              <a:spcBef>
                <a:spcPts val="1065"/>
              </a:spcBef>
            </a:pPr>
            <a:r>
              <a:rPr sz="2100" spc="-15" dirty="0">
                <a:latin typeface="Microsoft JhengHei"/>
                <a:cs typeface="Microsoft JhengHei"/>
              </a:rPr>
              <a:t>主管機關為防治需要，得要求醫事機構、醫師或法醫師限期提供感染者之相關檢驗結果及治療情形，醫事機構、醫師或法醫師不得</a:t>
            </a:r>
            <a:endParaRPr sz="2100">
              <a:latin typeface="Microsoft JhengHei"/>
              <a:cs typeface="Microsoft JhengHei"/>
            </a:endParaRPr>
          </a:p>
          <a:p>
            <a:pPr marL="413384" indent="-401320">
              <a:lnSpc>
                <a:spcPct val="100000"/>
              </a:lnSpc>
              <a:spcBef>
                <a:spcPts val="2410"/>
              </a:spcBef>
              <a:buFont typeface="Arial MT"/>
              <a:buChar char="•"/>
              <a:tabLst>
                <a:tab pos="413384" algn="l"/>
                <a:tab pos="414020" algn="l"/>
              </a:tabLst>
            </a:pPr>
            <a:r>
              <a:rPr sz="2450" b="1" spc="-5" dirty="0">
                <a:latin typeface="Microsoft JhengHei"/>
                <a:cs typeface="Microsoft JhengHei"/>
              </a:rPr>
              <a:t>醫事⼈員發現⼈類免疫缺乏病毒感染者通報辦法</a:t>
            </a:r>
            <a:endParaRPr sz="2450">
              <a:latin typeface="Microsoft JhengHei"/>
              <a:cs typeface="Microsoft JhengHei"/>
            </a:endParaRPr>
          </a:p>
        </p:txBody>
      </p:sp>
      <p:sp>
        <p:nvSpPr>
          <p:cNvPr id="6" name="object 6"/>
          <p:cNvSpPr txBox="1">
            <a:spLocks noGrp="1"/>
          </p:cNvSpPr>
          <p:nvPr>
            <p:ph type="title"/>
          </p:nvPr>
        </p:nvSpPr>
        <p:spPr>
          <a:xfrm>
            <a:off x="1429646" y="1054100"/>
            <a:ext cx="2430780" cy="506730"/>
          </a:xfrm>
          <a:prstGeom prst="rect">
            <a:avLst/>
          </a:prstGeom>
        </p:spPr>
        <p:txBody>
          <a:bodyPr vert="horz" wrap="square" lIns="0" tIns="13335" rIns="0" bIns="0" rtlCol="0">
            <a:spAutoFit/>
          </a:bodyPr>
          <a:lstStyle/>
          <a:p>
            <a:pPr marL="12700">
              <a:lnSpc>
                <a:spcPct val="100000"/>
              </a:lnSpc>
              <a:spcBef>
                <a:spcPts val="105"/>
              </a:spcBef>
            </a:pPr>
            <a:r>
              <a:rPr spc="-10" dirty="0"/>
              <a:t>通報法源依據</a:t>
            </a:r>
          </a:p>
        </p:txBody>
      </p:sp>
      <p:grpSp>
        <p:nvGrpSpPr>
          <p:cNvPr id="7" name="object 7"/>
          <p:cNvGrpSpPr/>
          <p:nvPr/>
        </p:nvGrpSpPr>
        <p:grpSpPr>
          <a:xfrm>
            <a:off x="261251" y="816102"/>
            <a:ext cx="1013460" cy="951230"/>
            <a:chOff x="261251" y="816102"/>
            <a:chExt cx="1013460" cy="951230"/>
          </a:xfrm>
        </p:grpSpPr>
        <p:pic>
          <p:nvPicPr>
            <p:cNvPr id="8" name="object 8"/>
            <p:cNvPicPr/>
            <p:nvPr/>
          </p:nvPicPr>
          <p:blipFill>
            <a:blip r:embed="rId2" cstate="print"/>
            <a:stretch>
              <a:fillRect/>
            </a:stretch>
          </p:blipFill>
          <p:spPr>
            <a:xfrm>
              <a:off x="261251" y="816102"/>
              <a:ext cx="1013460" cy="950976"/>
            </a:xfrm>
            <a:prstGeom prst="rect">
              <a:avLst/>
            </a:prstGeom>
          </p:spPr>
        </p:pic>
        <p:pic>
          <p:nvPicPr>
            <p:cNvPr id="9" name="object 9"/>
            <p:cNvPicPr/>
            <p:nvPr/>
          </p:nvPicPr>
          <p:blipFill>
            <a:blip r:embed="rId3" cstate="print"/>
            <a:stretch>
              <a:fillRect/>
            </a:stretch>
          </p:blipFill>
          <p:spPr>
            <a:xfrm>
              <a:off x="482993" y="946404"/>
              <a:ext cx="578358" cy="598931"/>
            </a:xfrm>
            <a:prstGeom prst="rect">
              <a:avLst/>
            </a:prstGeom>
          </p:spPr>
        </p:pic>
      </p:grpSp>
      <p:pic>
        <p:nvPicPr>
          <p:cNvPr id="10" name="object 10"/>
          <p:cNvPicPr/>
          <p:nvPr/>
        </p:nvPicPr>
        <p:blipFill>
          <a:blip r:embed="rId4" cstate="print"/>
          <a:stretch>
            <a:fillRect/>
          </a:stretch>
        </p:blipFill>
        <p:spPr>
          <a:xfrm>
            <a:off x="7956141" y="4283964"/>
            <a:ext cx="2012291" cy="1974333"/>
          </a:xfrm>
          <a:prstGeom prst="rect">
            <a:avLst/>
          </a:prstGeom>
        </p:spPr>
      </p:pic>
      <p:sp>
        <p:nvSpPr>
          <p:cNvPr id="11" name="object 11"/>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44</a:t>
            </a:fld>
            <a:endParaRPr spc="-25" dirty="0"/>
          </a:p>
        </p:txBody>
      </p:sp>
      <p:sp>
        <p:nvSpPr>
          <p:cNvPr id="12" name="object 1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315602" y="1779523"/>
            <a:ext cx="10130155" cy="4640580"/>
          </a:xfrm>
          <a:prstGeom prst="rect">
            <a:avLst/>
          </a:prstGeom>
        </p:spPr>
        <p:txBody>
          <a:bodyPr vert="horz" wrap="square" lIns="0" tIns="15875" rIns="0" bIns="0" rtlCol="0">
            <a:spAutoFit/>
          </a:bodyPr>
          <a:lstStyle/>
          <a:p>
            <a:pPr marL="45085">
              <a:lnSpc>
                <a:spcPct val="100000"/>
              </a:lnSpc>
              <a:spcBef>
                <a:spcPts val="125"/>
              </a:spcBef>
            </a:pPr>
            <a:r>
              <a:rPr sz="1550" b="1" dirty="0">
                <a:latin typeface="Microsoft JhengHei"/>
                <a:cs typeface="Microsoft JhengHei"/>
              </a:rPr>
              <a:t>中華⺠國⼀百零九年十⼆月⼀日衛生福利部衛授疾字第</a:t>
            </a:r>
            <a:r>
              <a:rPr sz="1550" b="1" spc="160" dirty="0">
                <a:latin typeface="Microsoft JhengHei"/>
                <a:cs typeface="Microsoft JhengHei"/>
              </a:rPr>
              <a:t> </a:t>
            </a:r>
            <a:r>
              <a:rPr sz="1550" b="1" dirty="0">
                <a:latin typeface="Microsoft JhengHei"/>
                <a:cs typeface="Microsoft JhengHei"/>
              </a:rPr>
              <a:t>1090101935</a:t>
            </a:r>
            <a:r>
              <a:rPr sz="1550" b="1" spc="80" dirty="0">
                <a:latin typeface="Microsoft JhengHei"/>
                <a:cs typeface="Microsoft JhengHei"/>
              </a:rPr>
              <a:t> 號</a:t>
            </a:r>
            <a:r>
              <a:rPr sz="1550" b="1" dirty="0">
                <a:latin typeface="Microsoft JhengHei"/>
                <a:cs typeface="Microsoft JhengHei"/>
              </a:rPr>
              <a:t>令修正發布第</a:t>
            </a:r>
            <a:r>
              <a:rPr sz="1550" b="1" spc="165" dirty="0">
                <a:latin typeface="Microsoft JhengHei"/>
                <a:cs typeface="Microsoft JhengHei"/>
              </a:rPr>
              <a:t> </a:t>
            </a:r>
            <a:r>
              <a:rPr sz="1550" b="1" dirty="0">
                <a:latin typeface="Microsoft JhengHei"/>
                <a:cs typeface="Microsoft JhengHei"/>
              </a:rPr>
              <a:t>2、4</a:t>
            </a:r>
            <a:r>
              <a:rPr sz="1550" b="1" spc="80" dirty="0">
                <a:latin typeface="Microsoft JhengHei"/>
                <a:cs typeface="Microsoft JhengHei"/>
              </a:rPr>
              <a:t> 條</a:t>
            </a:r>
            <a:r>
              <a:rPr sz="1550" b="1" dirty="0">
                <a:latin typeface="Microsoft JhengHei"/>
                <a:cs typeface="Microsoft JhengHei"/>
              </a:rPr>
              <a:t>條</a:t>
            </a:r>
            <a:r>
              <a:rPr sz="1550" b="1" spc="-50" dirty="0">
                <a:latin typeface="Microsoft JhengHei"/>
                <a:cs typeface="Microsoft JhengHei"/>
              </a:rPr>
              <a:t>文</a:t>
            </a:r>
            <a:endParaRPr sz="1550">
              <a:latin typeface="Microsoft JhengHei"/>
              <a:cs typeface="Microsoft JhengHei"/>
            </a:endParaRPr>
          </a:p>
          <a:p>
            <a:pPr marL="12700">
              <a:lnSpc>
                <a:spcPct val="100000"/>
              </a:lnSpc>
              <a:spcBef>
                <a:spcPts val="1725"/>
              </a:spcBef>
              <a:tabLst>
                <a:tab pos="873760" algn="l"/>
              </a:tabLst>
            </a:pPr>
            <a:r>
              <a:rPr sz="1550" dirty="0">
                <a:latin typeface="Microsoft JhengHei"/>
                <a:cs typeface="Microsoft JhengHei"/>
              </a:rPr>
              <a:t>第</a:t>
            </a:r>
            <a:r>
              <a:rPr sz="1550" spc="15" dirty="0">
                <a:latin typeface="Microsoft JhengHei"/>
                <a:cs typeface="Microsoft JhengHei"/>
              </a:rPr>
              <a:t> </a:t>
            </a:r>
            <a:r>
              <a:rPr sz="1550" dirty="0">
                <a:latin typeface="Microsoft JhengHei"/>
                <a:cs typeface="Microsoft JhengHei"/>
              </a:rPr>
              <a:t>2</a:t>
            </a:r>
            <a:r>
              <a:rPr sz="1550" spc="10" dirty="0">
                <a:latin typeface="Microsoft JhengHei"/>
                <a:cs typeface="Microsoft JhengHei"/>
              </a:rPr>
              <a:t> </a:t>
            </a:r>
            <a:r>
              <a:rPr sz="1550" spc="-50" dirty="0">
                <a:latin typeface="Microsoft JhengHei"/>
                <a:cs typeface="Microsoft JhengHei"/>
              </a:rPr>
              <a:t>條</a:t>
            </a:r>
            <a:r>
              <a:rPr sz="1550" dirty="0">
                <a:latin typeface="Microsoft JhengHei"/>
                <a:cs typeface="Microsoft JhengHei"/>
              </a:rPr>
              <a:t>	本辦法所定</a:t>
            </a:r>
            <a:r>
              <a:rPr sz="1550" b="1" dirty="0">
                <a:latin typeface="Microsoft JhengHei"/>
                <a:cs typeface="Microsoft JhengHei"/>
              </a:rPr>
              <a:t>應通報之對象</a:t>
            </a:r>
            <a:r>
              <a:rPr sz="1550" dirty="0">
                <a:latin typeface="Microsoft JhengHei"/>
                <a:cs typeface="Microsoft JhengHei"/>
              </a:rPr>
              <a:t>如下</a:t>
            </a:r>
            <a:r>
              <a:rPr sz="1550" spc="-50" dirty="0">
                <a:latin typeface="Microsoft JhengHei"/>
                <a:cs typeface="Microsoft JhengHei"/>
              </a:rPr>
              <a:t>：</a:t>
            </a:r>
            <a:endParaRPr sz="1550">
              <a:latin typeface="Microsoft JhengHei"/>
              <a:cs typeface="Microsoft JhengHei"/>
            </a:endParaRPr>
          </a:p>
          <a:p>
            <a:pPr marL="1029969">
              <a:lnSpc>
                <a:spcPct val="100000"/>
              </a:lnSpc>
              <a:spcBef>
                <a:spcPts val="70"/>
              </a:spcBef>
            </a:pPr>
            <a:r>
              <a:rPr sz="1550" dirty="0">
                <a:latin typeface="Microsoft JhengHei"/>
                <a:cs typeface="Microsoft JhengHei"/>
              </a:rPr>
              <a:t>⼀、感染人類免疫缺乏病毒⽽未發病者（以下稱未發病者）</a:t>
            </a:r>
            <a:r>
              <a:rPr sz="1550" spc="-50" dirty="0">
                <a:latin typeface="Microsoft JhengHei"/>
                <a:cs typeface="Microsoft JhengHei"/>
              </a:rPr>
              <a:t>。</a:t>
            </a:r>
            <a:endParaRPr sz="1550">
              <a:latin typeface="Microsoft JhengHei"/>
              <a:cs typeface="Microsoft JhengHei"/>
            </a:endParaRPr>
          </a:p>
          <a:p>
            <a:pPr marL="1029969">
              <a:lnSpc>
                <a:spcPct val="100000"/>
              </a:lnSpc>
              <a:spcBef>
                <a:spcPts val="65"/>
              </a:spcBef>
            </a:pPr>
            <a:r>
              <a:rPr sz="1550" dirty="0">
                <a:latin typeface="Microsoft JhengHei"/>
                <a:cs typeface="Microsoft JhengHei"/>
              </a:rPr>
              <a:t>二、受人類免疫缺乏病毒感染之後天免疫缺乏症候群患者（以下稱發病者）</a:t>
            </a:r>
            <a:r>
              <a:rPr sz="1550" spc="-50" dirty="0">
                <a:latin typeface="Microsoft JhengHei"/>
                <a:cs typeface="Microsoft JhengHei"/>
              </a:rPr>
              <a:t>。</a:t>
            </a:r>
            <a:endParaRPr sz="1550">
              <a:latin typeface="Microsoft JhengHei"/>
              <a:cs typeface="Microsoft JhengHei"/>
            </a:endParaRPr>
          </a:p>
          <a:p>
            <a:pPr marL="1029969">
              <a:lnSpc>
                <a:spcPct val="100000"/>
              </a:lnSpc>
              <a:spcBef>
                <a:spcPts val="65"/>
              </a:spcBef>
            </a:pPr>
            <a:r>
              <a:rPr sz="1550" dirty="0">
                <a:latin typeface="Microsoft JhengHei"/>
                <a:cs typeface="Microsoft JhengHei"/>
              </a:rPr>
              <a:t>三、出生月齡在十八月以下之嬰幼兒疑似感染人類免疫缺乏病毒者（以下稱嬰幼兒疑似感染者）</a:t>
            </a:r>
            <a:r>
              <a:rPr sz="1550" spc="-50" dirty="0">
                <a:latin typeface="Microsoft JhengHei"/>
                <a:cs typeface="Microsoft JhengHei"/>
              </a:rPr>
              <a:t>。</a:t>
            </a:r>
            <a:endParaRPr sz="1550">
              <a:latin typeface="Microsoft JhengHei"/>
              <a:cs typeface="Microsoft JhengHei"/>
            </a:endParaRPr>
          </a:p>
          <a:p>
            <a:pPr marL="1029969" marR="2887980">
              <a:lnSpc>
                <a:spcPct val="103499"/>
              </a:lnSpc>
              <a:spcBef>
                <a:spcPts val="10"/>
              </a:spcBef>
            </a:pPr>
            <a:r>
              <a:rPr sz="1550" b="1" dirty="0">
                <a:solidFill>
                  <a:srgbClr val="ED7C31"/>
                </a:solidFill>
                <a:latin typeface="Microsoft JhengHei"/>
                <a:cs typeface="Microsoft JhengHei"/>
              </a:rPr>
              <a:t>四、孕產婦疑似感染⼈類免疫缺乏病毒者(以下稱孕產婦疑似感染者) </a:t>
            </a:r>
            <a:r>
              <a:rPr sz="1550" spc="-50" dirty="0">
                <a:solidFill>
                  <a:srgbClr val="7E7E7E"/>
                </a:solidFill>
                <a:latin typeface="Microsoft JhengHei"/>
                <a:cs typeface="Microsoft JhengHei"/>
              </a:rPr>
              <a:t>。</a:t>
            </a:r>
            <a:r>
              <a:rPr sz="1550" dirty="0">
                <a:latin typeface="Microsoft JhengHei"/>
                <a:cs typeface="Microsoft JhengHei"/>
              </a:rPr>
              <a:t>五、其他經中央主管機關認為有必要通報者</a:t>
            </a:r>
            <a:r>
              <a:rPr sz="1550" spc="-50" dirty="0">
                <a:latin typeface="Microsoft JhengHei"/>
                <a:cs typeface="Microsoft JhengHei"/>
              </a:rPr>
              <a:t>。</a:t>
            </a:r>
            <a:endParaRPr sz="1550">
              <a:latin typeface="Microsoft JhengHei"/>
              <a:cs typeface="Microsoft JhengHei"/>
            </a:endParaRPr>
          </a:p>
          <a:p>
            <a:pPr marL="12700">
              <a:lnSpc>
                <a:spcPct val="100000"/>
              </a:lnSpc>
              <a:spcBef>
                <a:spcPts val="70"/>
              </a:spcBef>
              <a:tabLst>
                <a:tab pos="873760" algn="l"/>
              </a:tabLst>
            </a:pPr>
            <a:r>
              <a:rPr sz="1550" dirty="0">
                <a:latin typeface="Microsoft JhengHei"/>
                <a:cs typeface="Microsoft JhengHei"/>
              </a:rPr>
              <a:t>第</a:t>
            </a:r>
            <a:r>
              <a:rPr sz="1550" spc="15" dirty="0">
                <a:latin typeface="Microsoft JhengHei"/>
                <a:cs typeface="Microsoft JhengHei"/>
              </a:rPr>
              <a:t> </a:t>
            </a:r>
            <a:r>
              <a:rPr sz="1550" dirty="0">
                <a:latin typeface="Microsoft JhengHei"/>
                <a:cs typeface="Microsoft JhengHei"/>
              </a:rPr>
              <a:t>4</a:t>
            </a:r>
            <a:r>
              <a:rPr sz="1550" spc="10" dirty="0">
                <a:latin typeface="Microsoft JhengHei"/>
                <a:cs typeface="Microsoft JhengHei"/>
              </a:rPr>
              <a:t> </a:t>
            </a:r>
            <a:r>
              <a:rPr sz="1550" spc="-50" dirty="0">
                <a:latin typeface="Microsoft JhengHei"/>
                <a:cs typeface="Microsoft JhengHei"/>
              </a:rPr>
              <a:t>條</a:t>
            </a:r>
            <a:r>
              <a:rPr sz="1550" dirty="0">
                <a:latin typeface="Microsoft JhengHei"/>
                <a:cs typeface="Microsoft JhengHei"/>
              </a:rPr>
              <a:t>	醫事人員通報時，應檢具下列資料</a:t>
            </a:r>
            <a:r>
              <a:rPr sz="1550" spc="-50" dirty="0">
                <a:latin typeface="Microsoft JhengHei"/>
                <a:cs typeface="Microsoft JhengHei"/>
              </a:rPr>
              <a:t>：</a:t>
            </a:r>
            <a:endParaRPr sz="1550">
              <a:latin typeface="Microsoft JhengHei"/>
              <a:cs typeface="Microsoft JhengHei"/>
            </a:endParaRPr>
          </a:p>
          <a:p>
            <a:pPr marL="1397000" marR="5080" indent="-367665">
              <a:lnSpc>
                <a:spcPct val="103499"/>
              </a:lnSpc>
              <a:spcBef>
                <a:spcPts val="10"/>
              </a:spcBef>
            </a:pPr>
            <a:r>
              <a:rPr sz="1550" spc="25" dirty="0">
                <a:latin typeface="Microsoft JhengHei"/>
                <a:cs typeface="Microsoft JhengHei"/>
              </a:rPr>
              <a:t>⼀、未發病者：傳染病個案報告單。內容包括感染者之姓名、國⺠⾝分證統⼀編號或護照號碼</a:t>
            </a:r>
            <a:r>
              <a:rPr sz="1550" spc="25" dirty="0">
                <a:solidFill>
                  <a:srgbClr val="7E7E7E"/>
                </a:solidFill>
                <a:latin typeface="Microsoft JhengHei"/>
                <a:cs typeface="Microsoft JhengHei"/>
              </a:rPr>
              <a:t>或</a:t>
            </a:r>
            <a:r>
              <a:rPr sz="1550" spc="25" dirty="0">
                <a:latin typeface="Microsoft JhengHei"/>
                <a:cs typeface="Microsoft JhengHei"/>
              </a:rPr>
              <a:t>居留證</a:t>
            </a:r>
            <a:r>
              <a:rPr sz="1550" spc="15" dirty="0">
                <a:latin typeface="Microsoft JhengHei"/>
                <a:cs typeface="Microsoft JhengHei"/>
              </a:rPr>
              <a:t>號、性別、出生日期、住居所、診斷日期、檢驗確認單位、感染危險因⼦等資料。</a:t>
            </a:r>
            <a:endParaRPr sz="1550">
              <a:latin typeface="Microsoft JhengHei"/>
              <a:cs typeface="Microsoft JhengHei"/>
            </a:endParaRPr>
          </a:p>
          <a:p>
            <a:pPr marL="1397000" marR="5080" indent="-367665">
              <a:lnSpc>
                <a:spcPts val="1930"/>
              </a:lnSpc>
              <a:spcBef>
                <a:spcPts val="70"/>
              </a:spcBef>
            </a:pPr>
            <a:r>
              <a:rPr sz="1550" spc="25" dirty="0">
                <a:latin typeface="Microsoft JhengHei"/>
                <a:cs typeface="Microsoft JhengHei"/>
              </a:rPr>
              <a:t>二、發病者：後天免疫缺乏症候群個案報告單。內容包括發病者之姓名、國⺠⾝分證統⼀編號</a:t>
            </a:r>
            <a:r>
              <a:rPr sz="1550" spc="25" dirty="0">
                <a:solidFill>
                  <a:srgbClr val="7E7E7E"/>
                </a:solidFill>
                <a:latin typeface="Microsoft JhengHei"/>
                <a:cs typeface="Microsoft JhengHei"/>
              </a:rPr>
              <a:t>或</a:t>
            </a:r>
            <a:r>
              <a:rPr sz="1550" spc="25" dirty="0">
                <a:latin typeface="Microsoft JhengHei"/>
                <a:cs typeface="Microsoft JhengHei"/>
              </a:rPr>
              <a:t>護照號</a:t>
            </a:r>
            <a:r>
              <a:rPr sz="1550" spc="15" dirty="0">
                <a:latin typeface="Microsoft JhengHei"/>
                <a:cs typeface="Microsoft JhengHei"/>
              </a:rPr>
              <a:t>碼或居留證號、性別、出生日期、診斷日期、診斷依據等資料。</a:t>
            </a:r>
            <a:endParaRPr sz="1550">
              <a:latin typeface="Microsoft JhengHei"/>
              <a:cs typeface="Microsoft JhengHei"/>
            </a:endParaRPr>
          </a:p>
          <a:p>
            <a:pPr marL="1029969">
              <a:lnSpc>
                <a:spcPts val="1850"/>
              </a:lnSpc>
            </a:pPr>
            <a:r>
              <a:rPr sz="1550" dirty="0">
                <a:latin typeface="Microsoft JhengHei"/>
                <a:cs typeface="Microsoft JhengHei"/>
              </a:rPr>
              <a:t>三、嬰幼兒疑似感染者：⺟⼦垂直感染之疑似個案報告單。內容包括嬰幼兒疑似感染者之姓名、性別</a:t>
            </a:r>
            <a:r>
              <a:rPr sz="1550" spc="-50" dirty="0">
                <a:latin typeface="Microsoft JhengHei"/>
                <a:cs typeface="Microsoft JhengHei"/>
              </a:rPr>
              <a:t>、</a:t>
            </a:r>
            <a:endParaRPr sz="1550">
              <a:latin typeface="Microsoft JhengHei"/>
              <a:cs typeface="Microsoft JhengHei"/>
            </a:endParaRPr>
          </a:p>
          <a:p>
            <a:pPr marL="1397000">
              <a:lnSpc>
                <a:spcPct val="100000"/>
              </a:lnSpc>
              <a:spcBef>
                <a:spcPts val="70"/>
              </a:spcBef>
            </a:pPr>
            <a:r>
              <a:rPr sz="1550" dirty="0">
                <a:latin typeface="Microsoft JhengHei"/>
                <a:cs typeface="Microsoft JhengHei"/>
              </a:rPr>
              <a:t>出生日期、住居所、出生是否給予預防性投藥、採檢項目、抽血日期及其生⺟姓名、國⺠⾝分證</a:t>
            </a:r>
            <a:r>
              <a:rPr sz="1550" spc="-50" dirty="0">
                <a:latin typeface="Microsoft JhengHei"/>
                <a:cs typeface="Microsoft JhengHei"/>
              </a:rPr>
              <a:t>統</a:t>
            </a:r>
            <a:endParaRPr sz="1550">
              <a:latin typeface="Microsoft JhengHei"/>
              <a:cs typeface="Microsoft JhengHei"/>
            </a:endParaRPr>
          </a:p>
          <a:p>
            <a:pPr marL="1397000">
              <a:lnSpc>
                <a:spcPct val="100000"/>
              </a:lnSpc>
              <a:spcBef>
                <a:spcPts val="70"/>
              </a:spcBef>
            </a:pPr>
            <a:r>
              <a:rPr sz="1550" dirty="0">
                <a:latin typeface="Microsoft JhengHei"/>
                <a:cs typeface="Microsoft JhengHei"/>
              </a:rPr>
              <a:t>⼀編號等資料</a:t>
            </a:r>
            <a:r>
              <a:rPr sz="1550" spc="-50" dirty="0">
                <a:latin typeface="Microsoft JhengHei"/>
                <a:cs typeface="Microsoft JhengHei"/>
              </a:rPr>
              <a:t>。</a:t>
            </a:r>
            <a:endParaRPr sz="1550">
              <a:latin typeface="Microsoft JhengHei"/>
              <a:cs typeface="Microsoft JhengHei"/>
            </a:endParaRPr>
          </a:p>
          <a:p>
            <a:pPr marL="1397000" marR="5080" indent="-367665" algn="just">
              <a:lnSpc>
                <a:spcPct val="103699"/>
              </a:lnSpc>
            </a:pPr>
            <a:r>
              <a:rPr sz="1550" b="1" spc="25" dirty="0">
                <a:solidFill>
                  <a:srgbClr val="ED7C31"/>
                </a:solidFill>
                <a:latin typeface="Microsoft JhengHei"/>
                <a:cs typeface="Microsoft JhengHei"/>
              </a:rPr>
              <a:t>四、孕產婦疑似感染者：孕產婦疑似感染⼈類免疫缺乏病毒報告單。內容包括孕產婦疑似感染者之姓名</a:t>
            </a:r>
            <a:r>
              <a:rPr sz="1550" b="1" spc="30" dirty="0">
                <a:solidFill>
                  <a:srgbClr val="ED7C31"/>
                </a:solidFill>
                <a:latin typeface="Microsoft JhengHei"/>
                <a:cs typeface="Microsoft JhengHei"/>
              </a:rPr>
              <a:t>國⺠身分證統⼀編號或護照號碼或居留證號、出生日期、住居所、懷孕週數、預產期、歷次懷孕情</a:t>
            </a:r>
            <a:r>
              <a:rPr sz="1550" b="1" spc="15" dirty="0">
                <a:solidFill>
                  <a:srgbClr val="ED7C31"/>
                </a:solidFill>
                <a:latin typeface="Microsoft JhengHei"/>
                <a:cs typeface="Microsoft JhengHei"/>
              </a:rPr>
              <a:t>形、感染危險因⼦、檢驗單位、採檢項目等資料。</a:t>
            </a:r>
            <a:endParaRPr sz="1550">
              <a:latin typeface="Microsoft JhengHei"/>
              <a:cs typeface="Microsoft JhengHei"/>
            </a:endParaRPr>
          </a:p>
        </p:txBody>
      </p:sp>
      <p:sp>
        <p:nvSpPr>
          <p:cNvPr id="5" name="object 5"/>
          <p:cNvSpPr txBox="1">
            <a:spLocks noGrp="1"/>
          </p:cNvSpPr>
          <p:nvPr>
            <p:ph type="title"/>
          </p:nvPr>
        </p:nvSpPr>
        <p:spPr>
          <a:xfrm>
            <a:off x="1354970" y="1063244"/>
            <a:ext cx="8442960" cy="506730"/>
          </a:xfrm>
          <a:prstGeom prst="rect">
            <a:avLst/>
          </a:prstGeom>
        </p:spPr>
        <p:txBody>
          <a:bodyPr vert="horz" wrap="square" lIns="0" tIns="13335" rIns="0" bIns="0" rtlCol="0">
            <a:spAutoFit/>
          </a:bodyPr>
          <a:lstStyle/>
          <a:p>
            <a:pPr marL="12700">
              <a:lnSpc>
                <a:spcPct val="100000"/>
              </a:lnSpc>
              <a:spcBef>
                <a:spcPts val="105"/>
              </a:spcBef>
            </a:pPr>
            <a:r>
              <a:rPr spc="-5" dirty="0"/>
              <a:t>醫事⼈員發現⼈類免疫缺乏病毒感染者通報辦法</a:t>
            </a:r>
          </a:p>
        </p:txBody>
      </p:sp>
      <p:grpSp>
        <p:nvGrpSpPr>
          <p:cNvPr id="6" name="object 6"/>
          <p:cNvGrpSpPr/>
          <p:nvPr/>
        </p:nvGrpSpPr>
        <p:grpSpPr>
          <a:xfrm>
            <a:off x="261251" y="816102"/>
            <a:ext cx="1013460" cy="951230"/>
            <a:chOff x="261251" y="816102"/>
            <a:chExt cx="1013460" cy="951230"/>
          </a:xfrm>
        </p:grpSpPr>
        <p:pic>
          <p:nvPicPr>
            <p:cNvPr id="7" name="object 7"/>
            <p:cNvPicPr/>
            <p:nvPr/>
          </p:nvPicPr>
          <p:blipFill>
            <a:blip r:embed="rId2" cstate="print"/>
            <a:stretch>
              <a:fillRect/>
            </a:stretch>
          </p:blipFill>
          <p:spPr>
            <a:xfrm>
              <a:off x="261251" y="816102"/>
              <a:ext cx="1013460" cy="950976"/>
            </a:xfrm>
            <a:prstGeom prst="rect">
              <a:avLst/>
            </a:prstGeom>
          </p:spPr>
        </p:pic>
        <p:pic>
          <p:nvPicPr>
            <p:cNvPr id="8" name="object 8"/>
            <p:cNvPicPr/>
            <p:nvPr/>
          </p:nvPicPr>
          <p:blipFill>
            <a:blip r:embed="rId3" cstate="print"/>
            <a:stretch>
              <a:fillRect/>
            </a:stretch>
          </p:blipFill>
          <p:spPr>
            <a:xfrm>
              <a:off x="482993" y="946404"/>
              <a:ext cx="578358" cy="598931"/>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45</a:t>
            </a:fld>
            <a:endParaRPr spc="-25" dirty="0"/>
          </a:p>
        </p:txBody>
      </p:sp>
      <p:sp>
        <p:nvSpPr>
          <p:cNvPr id="10" name="object 1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1472831" y="2409444"/>
            <a:ext cx="3679825" cy="3053080"/>
          </a:xfrm>
          <a:prstGeom prst="rect">
            <a:avLst/>
          </a:prstGeom>
          <a:solidFill>
            <a:srgbClr val="FFF2CC"/>
          </a:solidFill>
        </p:spPr>
        <p:txBody>
          <a:bodyPr vert="horz" wrap="square" lIns="0" tIns="184150" rIns="0" bIns="0" rtlCol="0">
            <a:spAutoFit/>
          </a:bodyPr>
          <a:lstStyle/>
          <a:p>
            <a:pPr marL="1149350" marR="862330" indent="-300355">
              <a:lnSpc>
                <a:spcPct val="130400"/>
              </a:lnSpc>
              <a:spcBef>
                <a:spcPts val="1450"/>
              </a:spcBef>
            </a:pPr>
            <a:r>
              <a:rPr sz="3850" b="1" spc="-15" dirty="0">
                <a:solidFill>
                  <a:srgbClr val="ED7C31"/>
                </a:solidFill>
                <a:latin typeface="Microsoft JhengHei"/>
                <a:cs typeface="Microsoft JhengHei"/>
              </a:rPr>
              <a:t>確診通報</a:t>
            </a:r>
            <a:r>
              <a:rPr sz="3850" b="1" spc="-50" dirty="0">
                <a:solidFill>
                  <a:srgbClr val="ED7C31"/>
                </a:solidFill>
                <a:latin typeface="Microsoft JhengHei"/>
                <a:cs typeface="Microsoft JhengHei"/>
              </a:rPr>
              <a:t> </a:t>
            </a:r>
            <a:r>
              <a:rPr sz="3500" spc="-10" dirty="0">
                <a:latin typeface="Microsoft JhengHei"/>
                <a:cs typeface="Microsoft JhengHei"/>
              </a:rPr>
              <a:t>HIV(+) </a:t>
            </a:r>
            <a:r>
              <a:rPr sz="3500" spc="-20" dirty="0">
                <a:latin typeface="Microsoft JhengHei"/>
                <a:cs typeface="Microsoft JhengHei"/>
              </a:rPr>
              <a:t>AIDS</a:t>
            </a:r>
            <a:endParaRPr sz="3500">
              <a:latin typeface="Microsoft JhengHei"/>
              <a:cs typeface="Microsoft JhengHei"/>
            </a:endParaRPr>
          </a:p>
          <a:p>
            <a:pPr marL="1557655">
              <a:lnSpc>
                <a:spcPct val="100000"/>
              </a:lnSpc>
              <a:spcBef>
                <a:spcPts val="130"/>
              </a:spcBef>
            </a:pPr>
            <a:r>
              <a:rPr sz="1550" dirty="0">
                <a:latin typeface="Microsoft JhengHei"/>
                <a:cs typeface="Microsoft JhengHei"/>
              </a:rPr>
              <a:t>(排除急性初期感染</a:t>
            </a:r>
            <a:r>
              <a:rPr sz="1550" spc="-50" dirty="0">
                <a:latin typeface="Microsoft JhengHei"/>
                <a:cs typeface="Microsoft JhengHei"/>
              </a:rPr>
              <a:t>)</a:t>
            </a:r>
            <a:endParaRPr sz="1550">
              <a:latin typeface="Microsoft JhengHei"/>
              <a:cs typeface="Microsoft JhengHei"/>
            </a:endParaRPr>
          </a:p>
        </p:txBody>
      </p:sp>
      <p:sp>
        <p:nvSpPr>
          <p:cNvPr id="5" name="object 5"/>
          <p:cNvSpPr txBox="1"/>
          <p:nvPr/>
        </p:nvSpPr>
        <p:spPr>
          <a:xfrm>
            <a:off x="5643257" y="2409444"/>
            <a:ext cx="3679825" cy="3053080"/>
          </a:xfrm>
          <a:prstGeom prst="rect">
            <a:avLst/>
          </a:prstGeom>
          <a:solidFill>
            <a:srgbClr val="FFF2CC"/>
          </a:solidFill>
        </p:spPr>
        <p:txBody>
          <a:bodyPr vert="horz" wrap="square" lIns="0" tIns="189230" rIns="0" bIns="0" rtlCol="0">
            <a:spAutoFit/>
          </a:bodyPr>
          <a:lstStyle/>
          <a:p>
            <a:pPr marL="1184910" marR="784860" indent="-257810">
              <a:lnSpc>
                <a:spcPct val="129600"/>
              </a:lnSpc>
              <a:spcBef>
                <a:spcPts val="1490"/>
              </a:spcBef>
            </a:pPr>
            <a:r>
              <a:rPr sz="3850" b="1" spc="-15" dirty="0">
                <a:solidFill>
                  <a:srgbClr val="ED7C31"/>
                </a:solidFill>
                <a:latin typeface="Microsoft JhengHei"/>
                <a:cs typeface="Microsoft JhengHei"/>
              </a:rPr>
              <a:t>疑似通報</a:t>
            </a:r>
            <a:r>
              <a:rPr sz="3500" spc="-20" dirty="0">
                <a:latin typeface="Microsoft JhengHei"/>
                <a:cs typeface="Microsoft JhengHei"/>
              </a:rPr>
              <a:t>嬰幼兒孕產婦</a:t>
            </a:r>
            <a:endParaRPr sz="3500">
              <a:latin typeface="Microsoft JhengHei"/>
              <a:cs typeface="Microsoft JhengHei"/>
            </a:endParaRPr>
          </a:p>
        </p:txBody>
      </p:sp>
      <p:sp>
        <p:nvSpPr>
          <p:cNvPr id="6" name="object 6"/>
          <p:cNvSpPr txBox="1">
            <a:spLocks noGrp="1"/>
          </p:cNvSpPr>
          <p:nvPr>
            <p:ph type="title"/>
          </p:nvPr>
        </p:nvSpPr>
        <p:spPr>
          <a:xfrm>
            <a:off x="1354970" y="1063244"/>
            <a:ext cx="8442960" cy="506730"/>
          </a:xfrm>
          <a:prstGeom prst="rect">
            <a:avLst/>
          </a:prstGeom>
        </p:spPr>
        <p:txBody>
          <a:bodyPr vert="horz" wrap="square" lIns="0" tIns="13335" rIns="0" bIns="0" rtlCol="0">
            <a:spAutoFit/>
          </a:bodyPr>
          <a:lstStyle/>
          <a:p>
            <a:pPr marL="12700">
              <a:lnSpc>
                <a:spcPct val="100000"/>
              </a:lnSpc>
              <a:spcBef>
                <a:spcPts val="105"/>
              </a:spcBef>
            </a:pPr>
            <a:r>
              <a:rPr spc="-5" dirty="0"/>
              <a:t>醫事⼈員發現⼈類免疫缺乏病毒感染者通報辦法</a:t>
            </a:r>
          </a:p>
        </p:txBody>
      </p:sp>
      <p:grpSp>
        <p:nvGrpSpPr>
          <p:cNvPr id="7" name="object 7"/>
          <p:cNvGrpSpPr/>
          <p:nvPr/>
        </p:nvGrpSpPr>
        <p:grpSpPr>
          <a:xfrm>
            <a:off x="261251" y="816102"/>
            <a:ext cx="1013460" cy="951230"/>
            <a:chOff x="261251" y="816102"/>
            <a:chExt cx="1013460" cy="951230"/>
          </a:xfrm>
        </p:grpSpPr>
        <p:pic>
          <p:nvPicPr>
            <p:cNvPr id="8" name="object 8"/>
            <p:cNvPicPr/>
            <p:nvPr/>
          </p:nvPicPr>
          <p:blipFill>
            <a:blip r:embed="rId2" cstate="print"/>
            <a:stretch>
              <a:fillRect/>
            </a:stretch>
          </p:blipFill>
          <p:spPr>
            <a:xfrm>
              <a:off x="261251" y="816102"/>
              <a:ext cx="1013460" cy="950976"/>
            </a:xfrm>
            <a:prstGeom prst="rect">
              <a:avLst/>
            </a:prstGeom>
          </p:spPr>
        </p:pic>
        <p:pic>
          <p:nvPicPr>
            <p:cNvPr id="9" name="object 9"/>
            <p:cNvPicPr/>
            <p:nvPr/>
          </p:nvPicPr>
          <p:blipFill>
            <a:blip r:embed="rId3" cstate="print"/>
            <a:stretch>
              <a:fillRect/>
            </a:stretch>
          </p:blipFill>
          <p:spPr>
            <a:xfrm>
              <a:off x="482993" y="946404"/>
              <a:ext cx="578358" cy="598931"/>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46</a:t>
            </a:fld>
            <a:endParaRPr spc="-25" dirty="0"/>
          </a:p>
        </p:txBody>
      </p:sp>
      <p:sp>
        <p:nvSpPr>
          <p:cNvPr id="11" name="object 1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925964" y="1962403"/>
            <a:ext cx="3502025" cy="346710"/>
          </a:xfrm>
          <a:prstGeom prst="rect">
            <a:avLst/>
          </a:prstGeom>
        </p:spPr>
        <p:txBody>
          <a:bodyPr vert="horz" wrap="square" lIns="0" tIns="13335" rIns="0" bIns="0" rtlCol="0">
            <a:spAutoFit/>
          </a:bodyPr>
          <a:lstStyle/>
          <a:p>
            <a:pPr marL="12700">
              <a:lnSpc>
                <a:spcPct val="100000"/>
              </a:lnSpc>
              <a:spcBef>
                <a:spcPts val="105"/>
              </a:spcBef>
            </a:pPr>
            <a:r>
              <a:rPr sz="2100" b="1" spc="-35" dirty="0">
                <a:latin typeface="Microsoft JhengHei"/>
                <a:cs typeface="Microsoft JhengHei"/>
              </a:rPr>
              <a:t>符合下列檢驗條件任⼀情形</a:t>
            </a:r>
            <a:r>
              <a:rPr sz="2100" b="1" spc="-50" dirty="0">
                <a:latin typeface="Microsoft JhengHei"/>
                <a:cs typeface="Microsoft JhengHei"/>
              </a:rPr>
              <a:t>：</a:t>
            </a:r>
            <a:endParaRPr sz="2100">
              <a:latin typeface="Microsoft JhengHei"/>
              <a:cs typeface="Microsoft JhengHei"/>
            </a:endParaRPr>
          </a:p>
        </p:txBody>
      </p:sp>
      <p:pic>
        <p:nvPicPr>
          <p:cNvPr id="5" name="object 5"/>
          <p:cNvPicPr/>
          <p:nvPr/>
        </p:nvPicPr>
        <p:blipFill>
          <a:blip r:embed="rId2" cstate="print"/>
          <a:stretch>
            <a:fillRect/>
          </a:stretch>
        </p:blipFill>
        <p:spPr>
          <a:xfrm>
            <a:off x="932077" y="2563236"/>
            <a:ext cx="308435" cy="307697"/>
          </a:xfrm>
          <a:prstGeom prst="rect">
            <a:avLst/>
          </a:prstGeom>
        </p:spPr>
      </p:pic>
      <p:pic>
        <p:nvPicPr>
          <p:cNvPr id="6" name="object 6"/>
          <p:cNvPicPr/>
          <p:nvPr/>
        </p:nvPicPr>
        <p:blipFill>
          <a:blip r:embed="rId3" cstate="print"/>
          <a:stretch>
            <a:fillRect/>
          </a:stretch>
        </p:blipFill>
        <p:spPr>
          <a:xfrm>
            <a:off x="911458" y="3889116"/>
            <a:ext cx="303597" cy="303539"/>
          </a:xfrm>
          <a:prstGeom prst="rect">
            <a:avLst/>
          </a:prstGeom>
        </p:spPr>
      </p:pic>
      <p:pic>
        <p:nvPicPr>
          <p:cNvPr id="7" name="object 7"/>
          <p:cNvPicPr/>
          <p:nvPr/>
        </p:nvPicPr>
        <p:blipFill>
          <a:blip r:embed="rId4" cstate="print"/>
          <a:stretch>
            <a:fillRect/>
          </a:stretch>
        </p:blipFill>
        <p:spPr>
          <a:xfrm>
            <a:off x="898549" y="4487323"/>
            <a:ext cx="304267" cy="308393"/>
          </a:xfrm>
          <a:prstGeom prst="rect">
            <a:avLst/>
          </a:prstGeom>
        </p:spPr>
      </p:pic>
      <p:sp>
        <p:nvSpPr>
          <p:cNvPr id="8" name="object 8"/>
          <p:cNvSpPr txBox="1"/>
          <p:nvPr/>
        </p:nvSpPr>
        <p:spPr>
          <a:xfrm>
            <a:off x="526676" y="2451779"/>
            <a:ext cx="9479280" cy="3802379"/>
          </a:xfrm>
          <a:prstGeom prst="rect">
            <a:avLst/>
          </a:prstGeom>
        </p:spPr>
        <p:txBody>
          <a:bodyPr vert="horz" wrap="square" lIns="0" tIns="12065" rIns="0" bIns="0" rtlCol="0">
            <a:spAutoFit/>
          </a:bodyPr>
          <a:lstStyle/>
          <a:p>
            <a:pPr marL="803910" marR="5080" algn="just">
              <a:lnSpc>
                <a:spcPct val="121700"/>
              </a:lnSpc>
              <a:spcBef>
                <a:spcPts val="95"/>
              </a:spcBef>
            </a:pPr>
            <a:r>
              <a:rPr sz="2100" spc="60" dirty="0">
                <a:latin typeface="Microsoft JhengHei"/>
                <a:cs typeface="Microsoft JhengHei"/>
              </a:rPr>
              <a:t>HIV</a:t>
            </a:r>
            <a:r>
              <a:rPr sz="2100" spc="190" dirty="0">
                <a:latin typeface="Microsoft JhengHei"/>
                <a:cs typeface="Microsoft JhengHei"/>
              </a:rPr>
              <a:t>抗原/抗體複合型篩檢</a:t>
            </a:r>
            <a:r>
              <a:rPr sz="2100" dirty="0">
                <a:latin typeface="Microsoft JhengHei"/>
                <a:cs typeface="Microsoft JhengHei"/>
              </a:rPr>
              <a:t>(HIV</a:t>
            </a:r>
            <a:r>
              <a:rPr sz="2100" spc="85" dirty="0">
                <a:latin typeface="Microsoft JhengHei"/>
                <a:cs typeface="Microsoft JhengHei"/>
              </a:rPr>
              <a:t>  </a:t>
            </a:r>
            <a:r>
              <a:rPr sz="2100" dirty="0">
                <a:latin typeface="Microsoft JhengHei"/>
                <a:cs typeface="Microsoft JhengHei"/>
              </a:rPr>
              <a:t>antibody</a:t>
            </a:r>
            <a:r>
              <a:rPr sz="2100" spc="90" dirty="0">
                <a:latin typeface="Microsoft JhengHei"/>
                <a:cs typeface="Microsoft JhengHei"/>
              </a:rPr>
              <a:t>  </a:t>
            </a:r>
            <a:r>
              <a:rPr sz="2100" dirty="0">
                <a:latin typeface="Microsoft JhengHei"/>
                <a:cs typeface="Microsoft JhengHei"/>
              </a:rPr>
              <a:t>and</a:t>
            </a:r>
            <a:r>
              <a:rPr sz="2100" spc="95" dirty="0">
                <a:latin typeface="Microsoft JhengHei"/>
                <a:cs typeface="Microsoft JhengHei"/>
              </a:rPr>
              <a:t>  </a:t>
            </a:r>
            <a:r>
              <a:rPr sz="2100" dirty="0">
                <a:latin typeface="Microsoft JhengHei"/>
                <a:cs typeface="Microsoft JhengHei"/>
              </a:rPr>
              <a:t>antigen</a:t>
            </a:r>
            <a:r>
              <a:rPr sz="2100" spc="90" dirty="0">
                <a:latin typeface="Microsoft JhengHei"/>
                <a:cs typeface="Microsoft JhengHei"/>
              </a:rPr>
              <a:t>  </a:t>
            </a:r>
            <a:r>
              <a:rPr sz="2100" spc="-10" dirty="0">
                <a:latin typeface="Microsoft JhengHei"/>
                <a:cs typeface="Microsoft JhengHei"/>
              </a:rPr>
              <a:t>combination </a:t>
            </a:r>
            <a:r>
              <a:rPr sz="2100" dirty="0">
                <a:latin typeface="Microsoft JhengHei"/>
                <a:cs typeface="Microsoft JhengHei"/>
              </a:rPr>
              <a:t>assay)或抗體篩檢*(EIA或</a:t>
            </a:r>
            <a:r>
              <a:rPr sz="2100" spc="-60" dirty="0">
                <a:latin typeface="Microsoft JhengHei"/>
                <a:cs typeface="Microsoft JhengHei"/>
              </a:rPr>
              <a:t>PA</a:t>
            </a:r>
            <a:r>
              <a:rPr sz="2100" spc="-15" dirty="0">
                <a:latin typeface="Microsoft JhengHei"/>
                <a:cs typeface="Microsoft JhengHei"/>
              </a:rPr>
              <a:t>)陽性，再經</a:t>
            </a:r>
            <a:r>
              <a:rPr sz="2100" spc="-10" dirty="0">
                <a:latin typeface="Microsoft JhengHei"/>
                <a:cs typeface="Microsoft JhengHei"/>
              </a:rPr>
              <a:t>HIV-</a:t>
            </a:r>
            <a:r>
              <a:rPr sz="2100" dirty="0">
                <a:latin typeface="Microsoft JhengHei"/>
                <a:cs typeface="Microsoft JhengHei"/>
              </a:rPr>
              <a:t>1/2</a:t>
            </a:r>
            <a:r>
              <a:rPr sz="2100" spc="-5" dirty="0">
                <a:latin typeface="Microsoft JhengHei"/>
                <a:cs typeface="Microsoft JhengHei"/>
              </a:rPr>
              <a:t>抗體確認檢驗⽅法(抗體</a:t>
            </a:r>
            <a:r>
              <a:rPr sz="2100" dirty="0">
                <a:latin typeface="Microsoft JhengHei"/>
                <a:cs typeface="Microsoft JhengHei"/>
              </a:rPr>
              <a:t>免疫層析檢驗法或⻄⽅墨點法)，確認為陽性反應者。(年齡須大於18</a:t>
            </a:r>
            <a:r>
              <a:rPr sz="2100" spc="-20" dirty="0">
                <a:latin typeface="Microsoft JhengHei"/>
                <a:cs typeface="Microsoft JhengHei"/>
              </a:rPr>
              <a:t>個月)</a:t>
            </a:r>
            <a:endParaRPr sz="2100">
              <a:latin typeface="Microsoft JhengHei"/>
              <a:cs typeface="Microsoft JhengHei"/>
            </a:endParaRPr>
          </a:p>
          <a:p>
            <a:pPr marL="767080">
              <a:lnSpc>
                <a:spcPct val="100000"/>
              </a:lnSpc>
              <a:spcBef>
                <a:spcPts val="1739"/>
              </a:spcBef>
            </a:pPr>
            <a:r>
              <a:rPr sz="2100" spc="-10" dirty="0">
                <a:latin typeface="Microsoft JhengHei"/>
                <a:cs typeface="Microsoft JhengHei"/>
              </a:rPr>
              <a:t>HIV分⼦生物學核酸檢測</a:t>
            </a:r>
            <a:r>
              <a:rPr sz="2100" spc="-35" dirty="0">
                <a:latin typeface="Microsoft JhengHei"/>
                <a:cs typeface="Microsoft JhengHei"/>
              </a:rPr>
              <a:t>(NAT)</a:t>
            </a:r>
            <a:r>
              <a:rPr sz="2100" spc="-20" dirty="0">
                <a:latin typeface="Microsoft JhengHei"/>
                <a:cs typeface="Microsoft JhengHei"/>
              </a:rPr>
              <a:t>呈陽性反應者。</a:t>
            </a:r>
            <a:endParaRPr sz="2100">
              <a:latin typeface="Microsoft JhengHei"/>
              <a:cs typeface="Microsoft JhengHei"/>
            </a:endParaRPr>
          </a:p>
          <a:p>
            <a:pPr marL="773430" marR="124460" algn="just">
              <a:lnSpc>
                <a:spcPct val="121700"/>
              </a:lnSpc>
              <a:spcBef>
                <a:spcPts val="1700"/>
              </a:spcBef>
            </a:pPr>
            <a:r>
              <a:rPr sz="2100" dirty="0">
                <a:latin typeface="Microsoft JhengHei"/>
                <a:cs typeface="Microsoft JhengHei"/>
              </a:rPr>
              <a:t>HIV 抗原 p24</a:t>
            </a:r>
            <a:r>
              <a:rPr sz="2100" spc="-10" dirty="0">
                <a:latin typeface="Microsoft JhengHei"/>
                <a:cs typeface="Microsoft JhengHei"/>
              </a:rPr>
              <a:t> 篩檢陽性，且進行中和試驗</a:t>
            </a:r>
            <a:r>
              <a:rPr sz="2100" dirty="0">
                <a:latin typeface="Microsoft JhengHei"/>
                <a:cs typeface="Microsoft JhengHei"/>
              </a:rPr>
              <a:t>(Neutralization test, </a:t>
            </a:r>
            <a:r>
              <a:rPr sz="2100" spc="-10" dirty="0">
                <a:latin typeface="Microsoft JhengHei"/>
                <a:cs typeface="Microsoft JhengHei"/>
              </a:rPr>
              <a:t>NT)</a:t>
            </a:r>
            <a:r>
              <a:rPr sz="2100" spc="-30" dirty="0">
                <a:latin typeface="Microsoft JhengHei"/>
                <a:cs typeface="Microsoft JhengHei"/>
              </a:rPr>
              <a:t>，確</a:t>
            </a:r>
            <a:r>
              <a:rPr sz="2100" spc="-10" dirty="0">
                <a:latin typeface="Microsoft JhengHei"/>
                <a:cs typeface="Microsoft JhengHei"/>
              </a:rPr>
              <a:t>認為陽性反應者。(年齡須大於1</a:t>
            </a:r>
            <a:r>
              <a:rPr sz="2100" spc="-25" dirty="0">
                <a:latin typeface="Microsoft JhengHei"/>
                <a:cs typeface="Microsoft JhengHei"/>
              </a:rPr>
              <a:t>個月)</a:t>
            </a:r>
            <a:endParaRPr sz="2100">
              <a:latin typeface="Microsoft JhengHei"/>
              <a:cs typeface="Microsoft JhengHei"/>
            </a:endParaRPr>
          </a:p>
          <a:p>
            <a:pPr marL="375285">
              <a:lnSpc>
                <a:spcPct val="100000"/>
              </a:lnSpc>
              <a:spcBef>
                <a:spcPts val="2190"/>
              </a:spcBef>
            </a:pPr>
            <a:r>
              <a:rPr sz="1900" dirty="0">
                <a:latin typeface="Microsoft JhengHei"/>
                <a:cs typeface="Microsoft JhengHei"/>
              </a:rPr>
              <a:t>*若使用快速抗體篩檢檢測陽性者，仍需進行HIV抗原/抗體複合型篩檢或抗體篩檢</a:t>
            </a:r>
            <a:r>
              <a:rPr sz="1900" spc="-50" dirty="0">
                <a:latin typeface="Microsoft JhengHei"/>
                <a:cs typeface="Microsoft JhengHei"/>
              </a:rPr>
              <a:t>。</a:t>
            </a:r>
            <a:endParaRPr sz="1900">
              <a:latin typeface="Microsoft JhengHei"/>
              <a:cs typeface="Microsoft JhengHei"/>
            </a:endParaRPr>
          </a:p>
          <a:p>
            <a:pPr>
              <a:lnSpc>
                <a:spcPct val="100000"/>
              </a:lnSpc>
            </a:pPr>
            <a:endParaRPr sz="1250">
              <a:latin typeface="Microsoft JhengHei"/>
              <a:cs typeface="Microsoft JhengHei"/>
            </a:endParaRPr>
          </a:p>
          <a:p>
            <a:pPr marL="12700">
              <a:lnSpc>
                <a:spcPct val="100000"/>
              </a:lnSpc>
            </a:pPr>
            <a:r>
              <a:rPr sz="1400" spc="-15" dirty="0">
                <a:latin typeface="Microsoft JhengHei"/>
                <a:cs typeface="Microsoft JhengHei"/>
              </a:rPr>
              <a:t>請參見疾管署傳染病病例定義暨防疫檢體採檢送驗事項：</a:t>
            </a:r>
            <a:endParaRPr sz="1400">
              <a:latin typeface="Microsoft JhengHei"/>
              <a:cs typeface="Microsoft JhengHei"/>
            </a:endParaRPr>
          </a:p>
        </p:txBody>
      </p:sp>
      <p:sp>
        <p:nvSpPr>
          <p:cNvPr id="9" name="object 9"/>
          <p:cNvSpPr txBox="1">
            <a:spLocks noGrp="1"/>
          </p:cNvSpPr>
          <p:nvPr>
            <p:ph type="title"/>
          </p:nvPr>
        </p:nvSpPr>
        <p:spPr>
          <a:prstGeom prst="rect">
            <a:avLst/>
          </a:prstGeom>
        </p:spPr>
        <p:txBody>
          <a:bodyPr vert="horz" wrap="square" lIns="0" tIns="15240" rIns="0" bIns="0" rtlCol="0">
            <a:spAutoFit/>
          </a:bodyPr>
          <a:lstStyle/>
          <a:p>
            <a:pPr marL="980440">
              <a:lnSpc>
                <a:spcPct val="100000"/>
              </a:lnSpc>
              <a:spcBef>
                <a:spcPts val="120"/>
              </a:spcBef>
            </a:pPr>
            <a:r>
              <a:rPr sz="3050" spc="-10" dirty="0"/>
              <a:t>通報定義：⼈類免疫缺乏病毒感染</a:t>
            </a:r>
            <a:r>
              <a:rPr sz="2450" dirty="0"/>
              <a:t>(HIV</a:t>
            </a:r>
            <a:r>
              <a:rPr sz="2450" spc="55" dirty="0"/>
              <a:t> </a:t>
            </a:r>
            <a:r>
              <a:rPr sz="2450" spc="-10" dirty="0"/>
              <a:t>Infection)</a:t>
            </a:r>
            <a:endParaRPr sz="2450"/>
          </a:p>
        </p:txBody>
      </p:sp>
      <p:grpSp>
        <p:nvGrpSpPr>
          <p:cNvPr id="10" name="object 10"/>
          <p:cNvGrpSpPr/>
          <p:nvPr/>
        </p:nvGrpSpPr>
        <p:grpSpPr>
          <a:xfrm>
            <a:off x="261251" y="816102"/>
            <a:ext cx="1013460" cy="951230"/>
            <a:chOff x="261251" y="816102"/>
            <a:chExt cx="1013460" cy="951230"/>
          </a:xfrm>
        </p:grpSpPr>
        <p:pic>
          <p:nvPicPr>
            <p:cNvPr id="11" name="object 11"/>
            <p:cNvPicPr/>
            <p:nvPr/>
          </p:nvPicPr>
          <p:blipFill>
            <a:blip r:embed="rId5" cstate="print"/>
            <a:stretch>
              <a:fillRect/>
            </a:stretch>
          </p:blipFill>
          <p:spPr>
            <a:xfrm>
              <a:off x="261251" y="816102"/>
              <a:ext cx="1013460" cy="950976"/>
            </a:xfrm>
            <a:prstGeom prst="rect">
              <a:avLst/>
            </a:prstGeom>
          </p:spPr>
        </p:pic>
        <p:pic>
          <p:nvPicPr>
            <p:cNvPr id="12" name="object 12"/>
            <p:cNvPicPr/>
            <p:nvPr/>
          </p:nvPicPr>
          <p:blipFill>
            <a:blip r:embed="rId6" cstate="print"/>
            <a:stretch>
              <a:fillRect/>
            </a:stretch>
          </p:blipFill>
          <p:spPr>
            <a:xfrm>
              <a:off x="482993" y="946404"/>
              <a:ext cx="578358" cy="598931"/>
            </a:xfrm>
            <a:prstGeom prst="rect">
              <a:avLst/>
            </a:prstGeom>
          </p:spPr>
        </p:pic>
      </p:grpSp>
      <p:sp>
        <p:nvSpPr>
          <p:cNvPr id="13" name="object 13"/>
          <p:cNvSpPr txBox="1"/>
          <p:nvPr/>
        </p:nvSpPr>
        <p:spPr>
          <a:xfrm>
            <a:off x="7100951" y="1813560"/>
            <a:ext cx="2928620" cy="536575"/>
          </a:xfrm>
          <a:prstGeom prst="rect">
            <a:avLst/>
          </a:prstGeom>
          <a:solidFill>
            <a:srgbClr val="FFF2CC"/>
          </a:solidFill>
        </p:spPr>
        <p:txBody>
          <a:bodyPr vert="horz" wrap="square" lIns="0" tIns="31750" rIns="0" bIns="0" rtlCol="0">
            <a:spAutoFit/>
          </a:bodyPr>
          <a:lstStyle/>
          <a:p>
            <a:pPr marL="80010">
              <a:lnSpc>
                <a:spcPct val="100000"/>
              </a:lnSpc>
              <a:spcBef>
                <a:spcPts val="250"/>
              </a:spcBef>
            </a:pPr>
            <a:r>
              <a:rPr sz="2450" b="1" spc="-10" dirty="0">
                <a:solidFill>
                  <a:srgbClr val="C00000"/>
                </a:solidFill>
                <a:latin typeface="Microsoft JhengHei"/>
                <a:cs typeface="Microsoft JhengHei"/>
              </a:rPr>
              <a:t>確診通報HIV</a:t>
            </a:r>
            <a:r>
              <a:rPr sz="2450" b="1" spc="-25" dirty="0">
                <a:solidFill>
                  <a:srgbClr val="C00000"/>
                </a:solidFill>
                <a:latin typeface="Microsoft JhengHei"/>
                <a:cs typeface="Microsoft JhengHei"/>
              </a:rPr>
              <a:t>感染者</a:t>
            </a:r>
            <a:endParaRPr sz="2450">
              <a:latin typeface="Microsoft JhengHei"/>
              <a:cs typeface="Microsoft JhengHei"/>
            </a:endParaRPr>
          </a:p>
        </p:txBody>
      </p:sp>
      <p:sp>
        <p:nvSpPr>
          <p:cNvPr id="14" name="object 14"/>
          <p:cNvSpPr txBox="1"/>
          <p:nvPr/>
        </p:nvSpPr>
        <p:spPr>
          <a:xfrm>
            <a:off x="13087" y="6214588"/>
            <a:ext cx="8393430" cy="666115"/>
          </a:xfrm>
          <a:prstGeom prst="rect">
            <a:avLst/>
          </a:prstGeom>
        </p:spPr>
        <p:txBody>
          <a:bodyPr vert="horz" wrap="square" lIns="0" tIns="26670" rIns="0" bIns="0" rtlCol="0">
            <a:spAutoFit/>
          </a:bodyPr>
          <a:lstStyle/>
          <a:p>
            <a:pPr marL="525780">
              <a:lnSpc>
                <a:spcPct val="100000"/>
              </a:lnSpc>
              <a:spcBef>
                <a:spcPts val="210"/>
              </a:spcBef>
            </a:pPr>
            <a:r>
              <a:rPr sz="1400" spc="-10" dirty="0">
                <a:latin typeface="Microsoft JhengHei"/>
                <a:cs typeface="Microsoft JhengHei"/>
                <a:hlinkClick r:id="rId7"/>
              </a:rPr>
              <a:t>https://ww</a:t>
            </a:r>
            <a:r>
              <a:rPr sz="1400" spc="-10" dirty="0">
                <a:latin typeface="Microsoft JhengHei"/>
                <a:cs typeface="Microsoft JhengHei"/>
              </a:rPr>
              <a:t>w.</a:t>
            </a:r>
            <a:r>
              <a:rPr sz="1400" spc="-10" dirty="0">
                <a:latin typeface="Microsoft JhengHei"/>
                <a:cs typeface="Microsoft JhengHei"/>
                <a:hlinkClick r:id="rId7"/>
              </a:rPr>
              <a:t>cdc.gov</a:t>
            </a:r>
            <a:r>
              <a:rPr sz="1400" spc="-10" dirty="0">
                <a:latin typeface="Microsoft JhengHei"/>
                <a:cs typeface="Microsoft JhengHei"/>
              </a:rPr>
              <a:t>.</a:t>
            </a:r>
            <a:r>
              <a:rPr sz="1400" spc="-10" dirty="0">
                <a:latin typeface="Microsoft JhengHei"/>
                <a:cs typeface="Microsoft JhengHei"/>
                <a:hlinkClick r:id="rId7"/>
              </a:rPr>
              <a:t>tw/Cat</a:t>
            </a:r>
            <a:r>
              <a:rPr sz="1400" spc="-10" dirty="0">
                <a:latin typeface="Microsoft JhengHei"/>
                <a:cs typeface="Microsoft JhengHei"/>
              </a:rPr>
              <a:t>egor</a:t>
            </a:r>
            <a:r>
              <a:rPr sz="1400" spc="-10" dirty="0">
                <a:latin typeface="Microsoft JhengHei"/>
                <a:cs typeface="Microsoft JhengHei"/>
                <a:hlinkClick r:id="rId7"/>
              </a:rPr>
              <a:t>y/DiseaseDefine/ZW54U0FpV</a:t>
            </a:r>
            <a:r>
              <a:rPr sz="1400" spc="-10" dirty="0">
                <a:latin typeface="Microsoft JhengHei"/>
                <a:cs typeface="Microsoft JhengHei"/>
              </a:rPr>
              <a:t>V</a:t>
            </a:r>
            <a:r>
              <a:rPr sz="1400" spc="-10" dirty="0">
                <a:latin typeface="Microsoft JhengHei"/>
                <a:cs typeface="Microsoft JhengHei"/>
                <a:hlinkClick r:id="rId7"/>
              </a:rPr>
              <a:t>hpVGR3UkViWm8rQkNwUT09</a:t>
            </a:r>
            <a:endParaRPr sz="1400">
              <a:latin typeface="Microsoft JhengHei"/>
              <a:cs typeface="Microsoft JhengHei"/>
            </a:endParaRPr>
          </a:p>
          <a:p>
            <a:pPr marL="12700">
              <a:lnSpc>
                <a:spcPct val="100000"/>
              </a:lnSpc>
              <a:spcBef>
                <a:spcPts val="40"/>
              </a:spcBef>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5" name="object 15"/>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47</a:t>
            </a:r>
            <a:endParaRPr sz="1050">
              <a:latin typeface="Microsoft JhengHei"/>
              <a:cs typeface="Microsoft JhengHe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1328813" y="1726692"/>
            <a:ext cx="4254500" cy="473709"/>
          </a:xfrm>
          <a:prstGeom prst="rect">
            <a:avLst/>
          </a:prstGeom>
          <a:solidFill>
            <a:srgbClr val="FFF2CC"/>
          </a:solidFill>
        </p:spPr>
        <p:txBody>
          <a:bodyPr vert="horz" wrap="square" lIns="0" tIns="32384" rIns="0" bIns="0" rtlCol="0">
            <a:spAutoFit/>
          </a:bodyPr>
          <a:lstStyle/>
          <a:p>
            <a:pPr marL="80645">
              <a:lnSpc>
                <a:spcPct val="100000"/>
              </a:lnSpc>
              <a:spcBef>
                <a:spcPts val="254"/>
              </a:spcBef>
            </a:pPr>
            <a:r>
              <a:rPr sz="2100" b="1" spc="-10" dirty="0">
                <a:solidFill>
                  <a:srgbClr val="C00000"/>
                </a:solidFill>
                <a:latin typeface="Microsoft JhengHei"/>
                <a:cs typeface="Microsoft JhengHei"/>
              </a:rPr>
              <a:t>確診為HIV感染且為AIDS</a:t>
            </a:r>
            <a:r>
              <a:rPr sz="2100" b="1" spc="-20" dirty="0">
                <a:solidFill>
                  <a:srgbClr val="C00000"/>
                </a:solidFill>
                <a:latin typeface="Microsoft JhengHei"/>
                <a:cs typeface="Microsoft JhengHei"/>
              </a:rPr>
              <a:t>發病患者</a:t>
            </a:r>
            <a:endParaRPr sz="2100">
              <a:latin typeface="Microsoft JhengHei"/>
              <a:cs typeface="Microsoft JhengHei"/>
            </a:endParaRPr>
          </a:p>
        </p:txBody>
      </p:sp>
      <p:pic>
        <p:nvPicPr>
          <p:cNvPr id="5" name="object 5"/>
          <p:cNvPicPr/>
          <p:nvPr/>
        </p:nvPicPr>
        <p:blipFill>
          <a:blip r:embed="rId2" cstate="print"/>
          <a:stretch>
            <a:fillRect/>
          </a:stretch>
        </p:blipFill>
        <p:spPr>
          <a:xfrm>
            <a:off x="923695" y="2758345"/>
            <a:ext cx="304267" cy="308393"/>
          </a:xfrm>
          <a:prstGeom prst="rect">
            <a:avLst/>
          </a:prstGeom>
        </p:spPr>
      </p:pic>
      <p:pic>
        <p:nvPicPr>
          <p:cNvPr id="6" name="object 6"/>
          <p:cNvPicPr/>
          <p:nvPr/>
        </p:nvPicPr>
        <p:blipFill>
          <a:blip r:embed="rId3" cstate="print"/>
          <a:stretch>
            <a:fillRect/>
          </a:stretch>
        </p:blipFill>
        <p:spPr>
          <a:xfrm>
            <a:off x="923695" y="3996595"/>
            <a:ext cx="304267" cy="308393"/>
          </a:xfrm>
          <a:prstGeom prst="rect">
            <a:avLst/>
          </a:prstGeom>
        </p:spPr>
      </p:pic>
      <p:sp>
        <p:nvSpPr>
          <p:cNvPr id="7" name="object 7"/>
          <p:cNvSpPr txBox="1">
            <a:spLocks noGrp="1"/>
          </p:cNvSpPr>
          <p:nvPr>
            <p:ph type="title"/>
          </p:nvPr>
        </p:nvSpPr>
        <p:spPr>
          <a:prstGeom prst="rect">
            <a:avLst/>
          </a:prstGeom>
        </p:spPr>
        <p:txBody>
          <a:bodyPr vert="horz" wrap="square" lIns="0" tIns="62103" rIns="0" bIns="0" rtlCol="0">
            <a:spAutoFit/>
          </a:bodyPr>
          <a:lstStyle/>
          <a:p>
            <a:pPr marL="1083310">
              <a:lnSpc>
                <a:spcPct val="100000"/>
              </a:lnSpc>
              <a:spcBef>
                <a:spcPts val="105"/>
              </a:spcBef>
            </a:pPr>
            <a:r>
              <a:rPr dirty="0"/>
              <a:t>通報定義：後天免疫缺乏症候群</a:t>
            </a:r>
            <a:r>
              <a:rPr sz="2450" spc="-10" dirty="0"/>
              <a:t>(AIDS)</a:t>
            </a:r>
            <a:endParaRPr sz="2450"/>
          </a:p>
        </p:txBody>
      </p:sp>
      <p:grpSp>
        <p:nvGrpSpPr>
          <p:cNvPr id="8" name="object 8"/>
          <p:cNvGrpSpPr/>
          <p:nvPr/>
        </p:nvGrpSpPr>
        <p:grpSpPr>
          <a:xfrm>
            <a:off x="261251" y="816102"/>
            <a:ext cx="1013460" cy="951230"/>
            <a:chOff x="261251" y="816102"/>
            <a:chExt cx="1013460" cy="951230"/>
          </a:xfrm>
        </p:grpSpPr>
        <p:pic>
          <p:nvPicPr>
            <p:cNvPr id="9" name="object 9"/>
            <p:cNvPicPr/>
            <p:nvPr/>
          </p:nvPicPr>
          <p:blipFill>
            <a:blip r:embed="rId4" cstate="print"/>
            <a:stretch>
              <a:fillRect/>
            </a:stretch>
          </p:blipFill>
          <p:spPr>
            <a:xfrm>
              <a:off x="261251" y="816102"/>
              <a:ext cx="1013460" cy="950976"/>
            </a:xfrm>
            <a:prstGeom prst="rect">
              <a:avLst/>
            </a:prstGeom>
          </p:spPr>
        </p:pic>
        <p:pic>
          <p:nvPicPr>
            <p:cNvPr id="10" name="object 10"/>
            <p:cNvPicPr/>
            <p:nvPr/>
          </p:nvPicPr>
          <p:blipFill>
            <a:blip r:embed="rId5" cstate="print"/>
            <a:stretch>
              <a:fillRect/>
            </a:stretch>
          </p:blipFill>
          <p:spPr>
            <a:xfrm>
              <a:off x="482993" y="946404"/>
              <a:ext cx="578358" cy="598931"/>
            </a:xfrm>
            <a:prstGeom prst="rect">
              <a:avLst/>
            </a:prstGeom>
          </p:spPr>
        </p:pic>
      </p:grpSp>
      <p:sp>
        <p:nvSpPr>
          <p:cNvPr id="11" name="object 11"/>
          <p:cNvSpPr txBox="1"/>
          <p:nvPr/>
        </p:nvSpPr>
        <p:spPr>
          <a:xfrm>
            <a:off x="460127" y="2063883"/>
            <a:ext cx="9427210" cy="4362450"/>
          </a:xfrm>
          <a:prstGeom prst="rect">
            <a:avLst/>
          </a:prstGeom>
        </p:spPr>
        <p:txBody>
          <a:bodyPr vert="horz" wrap="square" lIns="0" tIns="172085" rIns="0" bIns="0" rtlCol="0">
            <a:spAutoFit/>
          </a:bodyPr>
          <a:lstStyle/>
          <a:p>
            <a:pPr marL="857885">
              <a:lnSpc>
                <a:spcPct val="100000"/>
              </a:lnSpc>
              <a:spcBef>
                <a:spcPts val="1355"/>
              </a:spcBef>
            </a:pPr>
            <a:r>
              <a:rPr sz="2100" dirty="0">
                <a:latin typeface="Microsoft JhengHei"/>
                <a:cs typeface="Microsoft JhengHei"/>
              </a:rPr>
              <a:t>有下列任⼀條件者，且</a:t>
            </a:r>
            <a:r>
              <a:rPr sz="2450" b="1" u="heavy" spc="-10" dirty="0">
                <a:solidFill>
                  <a:srgbClr val="004D4D"/>
                </a:solidFill>
                <a:uFill>
                  <a:solidFill>
                    <a:srgbClr val="004D4D"/>
                  </a:solidFill>
                </a:uFill>
                <a:latin typeface="Microsoft JhengHei"/>
                <a:cs typeface="Microsoft JhengHei"/>
              </a:rPr>
              <a:t>排除HIV急性初期感染</a:t>
            </a:r>
            <a:r>
              <a:rPr sz="2100" spc="-50" dirty="0">
                <a:latin typeface="Microsoft JhengHei"/>
                <a:cs typeface="Microsoft JhengHei"/>
              </a:rPr>
              <a:t>：</a:t>
            </a:r>
            <a:endParaRPr sz="2100">
              <a:latin typeface="Microsoft JhengHei"/>
              <a:cs typeface="Microsoft JhengHei"/>
            </a:endParaRPr>
          </a:p>
          <a:p>
            <a:pPr marL="864869" marR="30480" algn="just">
              <a:lnSpc>
                <a:spcPct val="121700"/>
              </a:lnSpc>
              <a:spcBef>
                <a:spcPts val="535"/>
              </a:spcBef>
            </a:pPr>
            <a:r>
              <a:rPr sz="2100" b="1" spc="50" dirty="0">
                <a:latin typeface="Microsoft JhengHei"/>
                <a:cs typeface="Microsoft JhengHei"/>
              </a:rPr>
              <a:t>確認為</a:t>
            </a:r>
            <a:r>
              <a:rPr sz="2100" b="1" dirty="0">
                <a:latin typeface="Microsoft JhengHei"/>
                <a:cs typeface="Microsoft JhengHei"/>
              </a:rPr>
              <a:t>HIV</a:t>
            </a:r>
            <a:r>
              <a:rPr sz="2100" b="1" spc="50" dirty="0">
                <a:latin typeface="Microsoft JhengHei"/>
                <a:cs typeface="Microsoft JhengHei"/>
              </a:rPr>
              <a:t>感染，且經醫師診斷為伺機性感染或</a:t>
            </a:r>
            <a:r>
              <a:rPr sz="2100" b="1" dirty="0">
                <a:latin typeface="Microsoft JhengHei"/>
                <a:cs typeface="Microsoft JhengHei"/>
              </a:rPr>
              <a:t>AIDS</a:t>
            </a:r>
            <a:r>
              <a:rPr sz="2100" b="1" spc="40" dirty="0">
                <a:latin typeface="Microsoft JhengHei"/>
                <a:cs typeface="Microsoft JhengHei"/>
              </a:rPr>
              <a:t>有關的腫瘤</a:t>
            </a:r>
            <a:r>
              <a:rPr sz="2100" spc="35" dirty="0">
                <a:latin typeface="Microsoft JhengHei"/>
                <a:cs typeface="Microsoft JhengHei"/>
              </a:rPr>
              <a:t>，如：</a:t>
            </a:r>
            <a:r>
              <a:rPr sz="2100" spc="-5" dirty="0">
                <a:latin typeface="Microsoft JhengHei"/>
                <a:cs typeface="Microsoft JhengHei"/>
              </a:rPr>
              <a:t>肺囊蟲肺炎、弓形蟲感染、隱球菌症、食道念珠菌症等(詳如後天免疫缺</a:t>
            </a:r>
            <a:r>
              <a:rPr sz="2100" spc="-10" dirty="0">
                <a:latin typeface="Microsoft JhengHei"/>
                <a:cs typeface="Microsoft JhengHei"/>
              </a:rPr>
              <a:t>乏症候群個案報告單背面表列，AIDS</a:t>
            </a:r>
            <a:r>
              <a:rPr sz="2100" spc="-20" dirty="0">
                <a:latin typeface="Microsoft JhengHei"/>
                <a:cs typeface="Microsoft JhengHei"/>
              </a:rPr>
              <a:t>之診斷依據)。</a:t>
            </a:r>
            <a:endParaRPr sz="2100">
              <a:latin typeface="Microsoft JhengHei"/>
              <a:cs typeface="Microsoft JhengHei"/>
            </a:endParaRPr>
          </a:p>
          <a:p>
            <a:pPr marL="864869">
              <a:lnSpc>
                <a:spcPct val="100000"/>
              </a:lnSpc>
              <a:spcBef>
                <a:spcPts val="1115"/>
              </a:spcBef>
            </a:pPr>
            <a:r>
              <a:rPr sz="2100" b="1" spc="-10" dirty="0">
                <a:latin typeface="Microsoft JhengHei"/>
                <a:cs typeface="Microsoft JhengHei"/>
              </a:rPr>
              <a:t>確認為HIV感染，且依不同年齡，其CD4</a:t>
            </a:r>
            <a:r>
              <a:rPr sz="2100" b="1" spc="-15" dirty="0">
                <a:latin typeface="Microsoft JhengHei"/>
                <a:cs typeface="Microsoft JhengHei"/>
              </a:rPr>
              <a:t>值或比例符合下列條件</a:t>
            </a:r>
            <a:endParaRPr sz="2100">
              <a:latin typeface="Microsoft JhengHei"/>
              <a:cs typeface="Microsoft JhengHei"/>
            </a:endParaRPr>
          </a:p>
          <a:p>
            <a:pPr marL="864869">
              <a:lnSpc>
                <a:spcPct val="100000"/>
              </a:lnSpc>
              <a:spcBef>
                <a:spcPts val="550"/>
              </a:spcBef>
            </a:pPr>
            <a:r>
              <a:rPr sz="2100" spc="-10" dirty="0">
                <a:latin typeface="Microsoft JhengHei"/>
                <a:cs typeface="Microsoft JhengHei"/>
              </a:rPr>
              <a:t>(CD4值為診斷之優先考量，若無CD4值才採用CD4</a:t>
            </a:r>
            <a:r>
              <a:rPr sz="2100" spc="-20" dirty="0">
                <a:latin typeface="Microsoft JhengHei"/>
                <a:cs typeface="Microsoft JhengHei"/>
              </a:rPr>
              <a:t>比例)：</a:t>
            </a:r>
            <a:endParaRPr sz="2100">
              <a:latin typeface="Microsoft JhengHei"/>
              <a:cs typeface="Microsoft JhengHei"/>
            </a:endParaRPr>
          </a:p>
          <a:p>
            <a:pPr marL="1390015" indent="-401955">
              <a:lnSpc>
                <a:spcPct val="100000"/>
              </a:lnSpc>
              <a:spcBef>
                <a:spcPts val="760"/>
              </a:spcBef>
              <a:buAutoNum type="arabicPeriod"/>
              <a:tabLst>
                <a:tab pos="1390015" algn="l"/>
                <a:tab pos="1390650" algn="l"/>
              </a:tabLst>
            </a:pPr>
            <a:r>
              <a:rPr sz="2100" spc="-10" dirty="0">
                <a:solidFill>
                  <a:srgbClr val="C00000"/>
                </a:solidFill>
                <a:latin typeface="Microsoft JhengHei"/>
                <a:cs typeface="Microsoft JhengHei"/>
              </a:rPr>
              <a:t>年齡滿6歲（含）以上</a:t>
            </a:r>
            <a:r>
              <a:rPr sz="2100" dirty="0">
                <a:solidFill>
                  <a:srgbClr val="C00000"/>
                </a:solidFill>
                <a:latin typeface="Microsoft JhengHei"/>
                <a:cs typeface="Microsoft JhengHei"/>
              </a:rPr>
              <a:t>：&lt;200</a:t>
            </a:r>
            <a:r>
              <a:rPr sz="2100" spc="90" dirty="0">
                <a:solidFill>
                  <a:srgbClr val="C00000"/>
                </a:solidFill>
                <a:latin typeface="Microsoft JhengHei"/>
                <a:cs typeface="Microsoft JhengHei"/>
              </a:rPr>
              <a:t> </a:t>
            </a:r>
            <a:r>
              <a:rPr sz="2100" spc="-10" dirty="0">
                <a:solidFill>
                  <a:srgbClr val="C00000"/>
                </a:solidFill>
                <a:latin typeface="Microsoft JhengHei"/>
                <a:cs typeface="Microsoft JhengHei"/>
              </a:rPr>
              <a:t>Cells/mm</a:t>
            </a:r>
            <a:r>
              <a:rPr sz="2100" spc="-15" baseline="25793" dirty="0">
                <a:solidFill>
                  <a:srgbClr val="C00000"/>
                </a:solidFill>
                <a:latin typeface="Microsoft JhengHei"/>
                <a:cs typeface="Microsoft JhengHei"/>
              </a:rPr>
              <a:t>3</a:t>
            </a:r>
            <a:r>
              <a:rPr sz="2100" spc="-10" dirty="0">
                <a:solidFill>
                  <a:srgbClr val="C00000"/>
                </a:solidFill>
                <a:latin typeface="Microsoft JhengHei"/>
                <a:cs typeface="Microsoft JhengHei"/>
              </a:rPr>
              <a:t>或&lt;14%</a:t>
            </a:r>
            <a:r>
              <a:rPr sz="2100" spc="-50" dirty="0">
                <a:solidFill>
                  <a:srgbClr val="C00000"/>
                </a:solidFill>
                <a:latin typeface="Microsoft JhengHei"/>
                <a:cs typeface="Microsoft JhengHei"/>
              </a:rPr>
              <a:t>。</a:t>
            </a:r>
            <a:endParaRPr sz="2100">
              <a:latin typeface="Microsoft JhengHei"/>
              <a:cs typeface="Microsoft JhengHei"/>
            </a:endParaRPr>
          </a:p>
          <a:p>
            <a:pPr marL="1390015" indent="-401955">
              <a:lnSpc>
                <a:spcPct val="100000"/>
              </a:lnSpc>
              <a:spcBef>
                <a:spcPts val="545"/>
              </a:spcBef>
              <a:buAutoNum type="arabicPeriod"/>
              <a:tabLst>
                <a:tab pos="1390015" algn="l"/>
                <a:tab pos="1390650" algn="l"/>
              </a:tabLst>
            </a:pPr>
            <a:r>
              <a:rPr sz="2100" spc="-10" dirty="0">
                <a:latin typeface="Microsoft JhengHei"/>
                <a:cs typeface="Microsoft JhengHei"/>
              </a:rPr>
              <a:t>年齡介於1至6歲</a:t>
            </a:r>
            <a:r>
              <a:rPr sz="2100" dirty="0">
                <a:latin typeface="Microsoft JhengHei"/>
                <a:cs typeface="Microsoft JhengHei"/>
              </a:rPr>
              <a:t>：&lt;500</a:t>
            </a:r>
            <a:r>
              <a:rPr sz="2100" spc="70" dirty="0">
                <a:latin typeface="Microsoft JhengHei"/>
                <a:cs typeface="Microsoft JhengHei"/>
              </a:rPr>
              <a:t> </a:t>
            </a:r>
            <a:r>
              <a:rPr sz="2100" spc="-10" dirty="0">
                <a:latin typeface="Microsoft JhengHei"/>
                <a:cs typeface="Microsoft JhengHei"/>
              </a:rPr>
              <a:t>Cells/mm</a:t>
            </a:r>
            <a:r>
              <a:rPr sz="2100" spc="-15" baseline="25793" dirty="0">
                <a:latin typeface="Microsoft JhengHei"/>
                <a:cs typeface="Microsoft JhengHei"/>
              </a:rPr>
              <a:t>3</a:t>
            </a:r>
            <a:r>
              <a:rPr sz="2100" spc="-10" dirty="0">
                <a:latin typeface="Microsoft JhengHei"/>
                <a:cs typeface="Microsoft JhengHei"/>
              </a:rPr>
              <a:t>或&lt;22%</a:t>
            </a:r>
            <a:r>
              <a:rPr sz="2100" spc="-50" dirty="0">
                <a:latin typeface="Microsoft JhengHei"/>
                <a:cs typeface="Microsoft JhengHei"/>
              </a:rPr>
              <a:t>。</a:t>
            </a:r>
            <a:endParaRPr sz="2100">
              <a:latin typeface="Microsoft JhengHei"/>
              <a:cs typeface="Microsoft JhengHei"/>
            </a:endParaRPr>
          </a:p>
          <a:p>
            <a:pPr marL="1390015" indent="-401955">
              <a:lnSpc>
                <a:spcPct val="100000"/>
              </a:lnSpc>
              <a:spcBef>
                <a:spcPts val="545"/>
              </a:spcBef>
              <a:buAutoNum type="arabicPeriod"/>
              <a:tabLst>
                <a:tab pos="1390015" algn="l"/>
                <a:tab pos="1390650" algn="l"/>
              </a:tabLst>
            </a:pPr>
            <a:r>
              <a:rPr sz="2100" spc="-10" dirty="0">
                <a:latin typeface="Microsoft JhengHei"/>
                <a:cs typeface="Microsoft JhengHei"/>
              </a:rPr>
              <a:t>年齡小於1歲</a:t>
            </a:r>
            <a:r>
              <a:rPr sz="2100" dirty="0">
                <a:latin typeface="Microsoft JhengHei"/>
                <a:cs typeface="Microsoft JhengHei"/>
              </a:rPr>
              <a:t>：&lt;750</a:t>
            </a:r>
            <a:r>
              <a:rPr sz="2100" spc="50" dirty="0">
                <a:latin typeface="Microsoft JhengHei"/>
                <a:cs typeface="Microsoft JhengHei"/>
              </a:rPr>
              <a:t> </a:t>
            </a:r>
            <a:r>
              <a:rPr sz="2100" spc="-10" dirty="0">
                <a:latin typeface="Microsoft JhengHei"/>
                <a:cs typeface="Microsoft JhengHei"/>
              </a:rPr>
              <a:t>Cells/mm</a:t>
            </a:r>
            <a:r>
              <a:rPr sz="2100" spc="-15" baseline="25793" dirty="0">
                <a:latin typeface="Microsoft JhengHei"/>
                <a:cs typeface="Microsoft JhengHei"/>
              </a:rPr>
              <a:t>3</a:t>
            </a:r>
            <a:r>
              <a:rPr sz="2100" spc="-10" dirty="0">
                <a:latin typeface="Microsoft JhengHei"/>
                <a:cs typeface="Microsoft JhengHei"/>
              </a:rPr>
              <a:t>或</a:t>
            </a:r>
            <a:r>
              <a:rPr sz="2100" spc="-20" dirty="0">
                <a:latin typeface="Microsoft JhengHei"/>
                <a:cs typeface="Microsoft JhengHei"/>
              </a:rPr>
              <a:t>&lt;26%</a:t>
            </a:r>
            <a:endParaRPr sz="2100">
              <a:latin typeface="Microsoft JhengHei"/>
              <a:cs typeface="Microsoft JhengHei"/>
            </a:endParaRPr>
          </a:p>
          <a:p>
            <a:pPr marL="38100" marR="1527175">
              <a:lnSpc>
                <a:spcPct val="100000"/>
              </a:lnSpc>
              <a:spcBef>
                <a:spcPts val="745"/>
              </a:spcBef>
            </a:pPr>
            <a:r>
              <a:rPr sz="1400" spc="-15" dirty="0">
                <a:latin typeface="Microsoft JhengHei"/>
                <a:cs typeface="Microsoft JhengHei"/>
              </a:rPr>
              <a:t>請參見疾管署傳染病病例定義暨防疫檢體採檢送驗事項：</a:t>
            </a:r>
            <a:r>
              <a:rPr sz="1400" spc="-50" dirty="0">
                <a:latin typeface="Microsoft JhengHei"/>
                <a:cs typeface="Microsoft JhengHei"/>
              </a:rPr>
              <a:t> </a:t>
            </a:r>
            <a:r>
              <a:rPr sz="1400" spc="-10" dirty="0">
                <a:latin typeface="Microsoft JhengHei"/>
                <a:cs typeface="Microsoft JhengHei"/>
                <a:hlinkClick r:id="rId6"/>
              </a:rPr>
              <a:t>https://ww</a:t>
            </a:r>
            <a:r>
              <a:rPr sz="1400" spc="-10" dirty="0">
                <a:latin typeface="Microsoft JhengHei"/>
                <a:cs typeface="Microsoft JhengHei"/>
              </a:rPr>
              <a:t>w.</a:t>
            </a:r>
            <a:r>
              <a:rPr sz="1400" spc="-10" dirty="0">
                <a:latin typeface="Microsoft JhengHei"/>
                <a:cs typeface="Microsoft JhengHei"/>
                <a:hlinkClick r:id="rId6"/>
              </a:rPr>
              <a:t>cdc.gov</a:t>
            </a:r>
            <a:r>
              <a:rPr sz="1400" spc="-10" dirty="0">
                <a:latin typeface="Microsoft JhengHei"/>
                <a:cs typeface="Microsoft JhengHei"/>
              </a:rPr>
              <a:t>.</a:t>
            </a:r>
            <a:r>
              <a:rPr sz="1400" spc="-10" dirty="0">
                <a:latin typeface="Microsoft JhengHei"/>
                <a:cs typeface="Microsoft JhengHei"/>
                <a:hlinkClick r:id="rId6"/>
              </a:rPr>
              <a:t>tw/Cat</a:t>
            </a:r>
            <a:r>
              <a:rPr sz="1400" spc="-10" dirty="0">
                <a:latin typeface="Microsoft JhengHei"/>
                <a:cs typeface="Microsoft JhengHei"/>
              </a:rPr>
              <a:t>egor</a:t>
            </a:r>
            <a:r>
              <a:rPr sz="1400" spc="-10" dirty="0">
                <a:latin typeface="Microsoft JhengHei"/>
                <a:cs typeface="Microsoft JhengHei"/>
                <a:hlinkClick r:id="rId6"/>
              </a:rPr>
              <a:t>y/DiseaseDefine/ZW54U0FpV</a:t>
            </a:r>
            <a:r>
              <a:rPr sz="1400" spc="-10" dirty="0">
                <a:latin typeface="Microsoft JhengHei"/>
                <a:cs typeface="Microsoft JhengHei"/>
              </a:rPr>
              <a:t>V</a:t>
            </a:r>
            <a:r>
              <a:rPr sz="1400" spc="-10" dirty="0">
                <a:latin typeface="Microsoft JhengHei"/>
                <a:cs typeface="Microsoft JhengHei"/>
                <a:hlinkClick r:id="rId6"/>
              </a:rPr>
              <a:t>hpVGR3UkViWm8rQkNwUT09</a:t>
            </a:r>
            <a:endParaRPr sz="1400">
              <a:latin typeface="Microsoft JhengHei"/>
              <a:cs typeface="Microsoft JhengHei"/>
            </a:endParaRPr>
          </a:p>
        </p:txBody>
      </p:sp>
      <p:sp>
        <p:nvSpPr>
          <p:cNvPr id="12" name="object 12"/>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48</a:t>
            </a:fld>
            <a:endParaRPr spc="-25" dirty="0"/>
          </a:p>
        </p:txBody>
      </p:sp>
      <p:sp>
        <p:nvSpPr>
          <p:cNvPr id="13" name="object 1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2242451" y="3878579"/>
            <a:ext cx="7696200" cy="1262380"/>
          </a:xfrm>
          <a:prstGeom prst="rect">
            <a:avLst/>
          </a:prstGeom>
          <a:solidFill>
            <a:srgbClr val="E2F0D9"/>
          </a:solidFill>
        </p:spPr>
        <p:txBody>
          <a:bodyPr vert="horz" wrap="square" lIns="0" tIns="5715" rIns="0" bIns="0" rtlCol="0">
            <a:spAutoFit/>
          </a:bodyPr>
          <a:lstStyle/>
          <a:p>
            <a:pPr marL="79375" marR="210185" algn="just">
              <a:lnSpc>
                <a:spcPct val="104299"/>
              </a:lnSpc>
              <a:spcBef>
                <a:spcPts val="45"/>
              </a:spcBef>
            </a:pPr>
            <a:r>
              <a:rPr sz="2450" dirty="0">
                <a:latin typeface="Microsoft JhengHei"/>
                <a:cs typeface="Microsoft JhengHei"/>
              </a:rPr>
              <a:t>本次確診檢驗流程中，於</a:t>
            </a:r>
            <a:r>
              <a:rPr sz="2450" spc="-10" dirty="0">
                <a:latin typeface="Microsoft JhengHei"/>
                <a:cs typeface="Microsoft JhengHei"/>
              </a:rPr>
              <a:t>HIV</a:t>
            </a:r>
            <a:r>
              <a:rPr sz="2450" dirty="0">
                <a:latin typeface="Microsoft JhengHei"/>
                <a:cs typeface="Microsoft JhengHei"/>
              </a:rPr>
              <a:t>分⼦生物學核酸檢測</a:t>
            </a:r>
            <a:r>
              <a:rPr sz="2450" spc="-25" dirty="0">
                <a:solidFill>
                  <a:srgbClr val="004D4D"/>
                </a:solidFill>
                <a:latin typeface="Microsoft JhengHei"/>
                <a:cs typeface="Microsoft JhengHei"/>
              </a:rPr>
              <a:t>NAT</a:t>
            </a:r>
            <a:r>
              <a:rPr sz="2450" dirty="0">
                <a:solidFill>
                  <a:srgbClr val="004D4D"/>
                </a:solidFill>
                <a:latin typeface="Microsoft JhengHei"/>
                <a:cs typeface="Microsoft JhengHei"/>
              </a:rPr>
              <a:t>檢驗陽性前後180</a:t>
            </a:r>
            <a:r>
              <a:rPr sz="2450" spc="-5" dirty="0">
                <a:solidFill>
                  <a:srgbClr val="004D4D"/>
                </a:solidFill>
                <a:latin typeface="Microsoft JhengHei"/>
                <a:cs typeface="Microsoft JhengHei"/>
              </a:rPr>
              <a:t>日內有任⼀</a:t>
            </a:r>
            <a:r>
              <a:rPr sz="2450" b="1" dirty="0">
                <a:solidFill>
                  <a:srgbClr val="004D4D"/>
                </a:solidFill>
                <a:latin typeface="Microsoft JhengHei"/>
                <a:cs typeface="Microsoft JhengHei"/>
              </a:rPr>
              <a:t>抗體</a:t>
            </a:r>
            <a:r>
              <a:rPr sz="2450" spc="-10" dirty="0">
                <a:solidFill>
                  <a:srgbClr val="004D4D"/>
                </a:solidFill>
                <a:latin typeface="Microsoft JhengHei"/>
                <a:cs typeface="Microsoft JhengHei"/>
              </a:rPr>
              <a:t>確認檢驗結果為陰性</a:t>
            </a:r>
            <a:r>
              <a:rPr sz="2450" dirty="0">
                <a:solidFill>
                  <a:srgbClr val="004D4D"/>
                </a:solidFill>
                <a:latin typeface="Microsoft JhengHei"/>
                <a:cs typeface="Microsoft JhengHei"/>
              </a:rPr>
              <a:t>或未確定者</a:t>
            </a:r>
            <a:r>
              <a:rPr sz="2450" spc="-50" dirty="0">
                <a:latin typeface="Microsoft JhengHei"/>
                <a:cs typeface="Microsoft JhengHei"/>
              </a:rPr>
              <a:t>。</a:t>
            </a:r>
            <a:endParaRPr sz="2450">
              <a:latin typeface="Microsoft JhengHei"/>
              <a:cs typeface="Microsoft JhengHei"/>
            </a:endParaRPr>
          </a:p>
        </p:txBody>
      </p:sp>
      <p:sp>
        <p:nvSpPr>
          <p:cNvPr id="5" name="object 5"/>
          <p:cNvSpPr txBox="1"/>
          <p:nvPr/>
        </p:nvSpPr>
        <p:spPr>
          <a:xfrm>
            <a:off x="2242451" y="1888998"/>
            <a:ext cx="7696200" cy="1655445"/>
          </a:xfrm>
          <a:prstGeom prst="rect">
            <a:avLst/>
          </a:prstGeom>
          <a:solidFill>
            <a:srgbClr val="E2F0D9"/>
          </a:solidFill>
        </p:spPr>
        <p:txBody>
          <a:bodyPr vert="horz" wrap="square" lIns="0" tIns="5080" rIns="0" bIns="0" rtlCol="0">
            <a:spAutoFit/>
          </a:bodyPr>
          <a:lstStyle/>
          <a:p>
            <a:pPr marL="79375" marR="223520" algn="just">
              <a:lnSpc>
                <a:spcPct val="104400"/>
              </a:lnSpc>
              <a:spcBef>
                <a:spcPts val="40"/>
              </a:spcBef>
            </a:pPr>
            <a:r>
              <a:rPr sz="2450" dirty="0">
                <a:latin typeface="Microsoft JhengHei"/>
                <a:cs typeface="Microsoft JhengHei"/>
              </a:rPr>
              <a:t>依據過去檢驗紀錄：</a:t>
            </a:r>
            <a:r>
              <a:rPr sz="2450" b="1" dirty="0">
                <a:solidFill>
                  <a:srgbClr val="004D4D"/>
                </a:solidFill>
                <a:latin typeface="Microsoft JhengHei"/>
                <a:cs typeface="Microsoft JhengHei"/>
              </a:rPr>
              <a:t>確診通報前</a:t>
            </a:r>
            <a:r>
              <a:rPr sz="2450" b="1" spc="-10" dirty="0">
                <a:solidFill>
                  <a:srgbClr val="004D4D"/>
                </a:solidFill>
                <a:latin typeface="Microsoft JhengHei"/>
                <a:cs typeface="Microsoft JhengHei"/>
              </a:rPr>
              <a:t>180</a:t>
            </a:r>
            <a:r>
              <a:rPr sz="2450" b="1" spc="-20" dirty="0">
                <a:solidFill>
                  <a:srgbClr val="004D4D"/>
                </a:solidFill>
                <a:latin typeface="Microsoft JhengHei"/>
                <a:cs typeface="Microsoft JhengHei"/>
              </a:rPr>
              <a:t>天內，有任⼀</a:t>
            </a:r>
            <a:r>
              <a:rPr sz="2450" b="1" spc="-25" dirty="0">
                <a:solidFill>
                  <a:srgbClr val="004D4D"/>
                </a:solidFill>
                <a:latin typeface="Microsoft JhengHei"/>
                <a:cs typeface="Microsoft JhengHei"/>
              </a:rPr>
              <a:t>HIV</a:t>
            </a:r>
            <a:r>
              <a:rPr sz="2450" b="1" spc="55" dirty="0">
                <a:solidFill>
                  <a:srgbClr val="004D4D"/>
                </a:solidFill>
                <a:latin typeface="Microsoft JhengHei"/>
                <a:cs typeface="Microsoft JhengHei"/>
              </a:rPr>
              <a:t>檢驗結果是陰性或未確定者</a:t>
            </a:r>
            <a:r>
              <a:rPr sz="2450" spc="45" dirty="0">
                <a:latin typeface="Microsoft JhengHei"/>
                <a:cs typeface="Microsoft JhengHei"/>
              </a:rPr>
              <a:t>，包含：</a:t>
            </a:r>
            <a:r>
              <a:rPr sz="2450" dirty="0">
                <a:latin typeface="Microsoft JhengHei"/>
                <a:cs typeface="Microsoft JhengHei"/>
              </a:rPr>
              <a:t>HIV</a:t>
            </a:r>
            <a:r>
              <a:rPr sz="2450" spc="50" dirty="0">
                <a:latin typeface="Microsoft JhengHei"/>
                <a:cs typeface="Microsoft JhengHei"/>
              </a:rPr>
              <a:t>抗原/抗體複</a:t>
            </a:r>
            <a:r>
              <a:rPr sz="2450" dirty="0">
                <a:latin typeface="Microsoft JhengHei"/>
                <a:cs typeface="Microsoft JhengHei"/>
              </a:rPr>
              <a:t>合型篩檢、抗體篩檢（EIA 或 </a:t>
            </a:r>
            <a:r>
              <a:rPr sz="2450" spc="-60" dirty="0">
                <a:latin typeface="Microsoft JhengHei"/>
                <a:cs typeface="Microsoft JhengHei"/>
              </a:rPr>
              <a:t>PA）</a:t>
            </a:r>
            <a:r>
              <a:rPr sz="2450" dirty="0">
                <a:latin typeface="Microsoft JhengHei"/>
                <a:cs typeface="Microsoft JhengHei"/>
              </a:rPr>
              <a:t>、HIV-1/2</a:t>
            </a:r>
            <a:r>
              <a:rPr sz="2450" spc="-20" dirty="0">
                <a:latin typeface="Microsoft JhengHei"/>
                <a:cs typeface="Microsoft JhengHei"/>
              </a:rPr>
              <a:t>抗體確</a:t>
            </a:r>
            <a:r>
              <a:rPr sz="2450" spc="-10" dirty="0">
                <a:latin typeface="Microsoft JhengHei"/>
                <a:cs typeface="Microsoft JhengHei"/>
              </a:rPr>
              <a:t>認檢驗或HIV分⼦生物學核酸檢測</a:t>
            </a:r>
            <a:r>
              <a:rPr sz="2450" spc="-50" dirty="0">
                <a:latin typeface="Microsoft JhengHei"/>
                <a:cs typeface="Microsoft JhengHei"/>
              </a:rPr>
              <a:t>（NAT）。</a:t>
            </a:r>
            <a:endParaRPr sz="2450">
              <a:latin typeface="Microsoft JhengHei"/>
              <a:cs typeface="Microsoft JhengHei"/>
            </a:endParaRPr>
          </a:p>
        </p:txBody>
      </p:sp>
      <p:pic>
        <p:nvPicPr>
          <p:cNvPr id="6" name="object 6"/>
          <p:cNvPicPr/>
          <p:nvPr/>
        </p:nvPicPr>
        <p:blipFill>
          <a:blip r:embed="rId2" cstate="print"/>
          <a:stretch>
            <a:fillRect/>
          </a:stretch>
        </p:blipFill>
        <p:spPr>
          <a:xfrm>
            <a:off x="653400" y="1947572"/>
            <a:ext cx="1534448" cy="1468124"/>
          </a:xfrm>
          <a:prstGeom prst="rect">
            <a:avLst/>
          </a:prstGeom>
        </p:spPr>
      </p:pic>
      <p:pic>
        <p:nvPicPr>
          <p:cNvPr id="7" name="object 7"/>
          <p:cNvPicPr/>
          <p:nvPr/>
        </p:nvPicPr>
        <p:blipFill>
          <a:blip r:embed="rId3" cstate="print"/>
          <a:stretch>
            <a:fillRect/>
          </a:stretch>
        </p:blipFill>
        <p:spPr>
          <a:xfrm>
            <a:off x="782699" y="3684936"/>
            <a:ext cx="1201761" cy="1335119"/>
          </a:xfrm>
          <a:prstGeom prst="rect">
            <a:avLst/>
          </a:prstGeom>
        </p:spPr>
      </p:pic>
      <p:sp>
        <p:nvSpPr>
          <p:cNvPr id="8" name="object 8"/>
          <p:cNvSpPr txBox="1">
            <a:spLocks noGrp="1"/>
          </p:cNvSpPr>
          <p:nvPr>
            <p:ph type="title"/>
          </p:nvPr>
        </p:nvSpPr>
        <p:spPr>
          <a:prstGeom prst="rect">
            <a:avLst/>
          </a:prstGeom>
        </p:spPr>
        <p:txBody>
          <a:bodyPr vert="horz" wrap="square" lIns="0" tIns="62103" rIns="0" bIns="0" rtlCol="0">
            <a:spAutoFit/>
          </a:bodyPr>
          <a:lstStyle/>
          <a:p>
            <a:pPr marL="1083310">
              <a:lnSpc>
                <a:spcPct val="100000"/>
              </a:lnSpc>
              <a:spcBef>
                <a:spcPts val="105"/>
              </a:spcBef>
            </a:pPr>
            <a:r>
              <a:rPr dirty="0"/>
              <a:t>強化HIV</a:t>
            </a:r>
            <a:r>
              <a:rPr spc="75" dirty="0"/>
              <a:t>急性初期感染個案監測</a:t>
            </a:r>
            <a:r>
              <a:rPr sz="1750" dirty="0">
                <a:solidFill>
                  <a:srgbClr val="C00000"/>
                </a:solidFill>
              </a:rPr>
              <a:t>(為HIV</a:t>
            </a:r>
            <a:r>
              <a:rPr sz="1750" spc="-5" dirty="0">
                <a:solidFill>
                  <a:srgbClr val="C00000"/>
                </a:solidFill>
              </a:rPr>
              <a:t>病毒量高具高度傳染力)</a:t>
            </a:r>
            <a:endParaRPr sz="1750"/>
          </a:p>
        </p:txBody>
      </p:sp>
      <p:sp>
        <p:nvSpPr>
          <p:cNvPr id="9" name="object 9"/>
          <p:cNvSpPr txBox="1"/>
          <p:nvPr/>
        </p:nvSpPr>
        <p:spPr>
          <a:xfrm>
            <a:off x="560717" y="5505450"/>
            <a:ext cx="9611995" cy="845185"/>
          </a:xfrm>
          <a:prstGeom prst="rect">
            <a:avLst/>
          </a:prstGeom>
          <a:solidFill>
            <a:srgbClr val="FFF2CC"/>
          </a:solidFill>
        </p:spPr>
        <p:txBody>
          <a:bodyPr vert="horz" wrap="square" lIns="0" tIns="0" rIns="0" bIns="0" rtlCol="0">
            <a:spAutoFit/>
          </a:bodyPr>
          <a:lstStyle/>
          <a:p>
            <a:pPr marL="80645">
              <a:lnSpc>
                <a:spcPct val="118100"/>
              </a:lnSpc>
            </a:pPr>
            <a:r>
              <a:rPr sz="2100" dirty="0">
                <a:latin typeface="Microsoft JhengHei"/>
                <a:cs typeface="Microsoft JhengHei"/>
              </a:rPr>
              <a:t>透過系統自動勾稽</a:t>
            </a:r>
            <a:r>
              <a:rPr sz="2100" u="heavy" dirty="0">
                <a:uFill>
                  <a:solidFill>
                    <a:srgbClr val="000000"/>
                  </a:solidFill>
                </a:uFill>
                <a:latin typeface="Microsoft JhengHei"/>
                <a:cs typeface="Microsoft JhengHei"/>
              </a:rPr>
              <a:t>法傳通報單資料</a:t>
            </a:r>
            <a:r>
              <a:rPr sz="2100" dirty="0">
                <a:latin typeface="Microsoft JhengHei"/>
                <a:cs typeface="Microsoft JhengHei"/>
              </a:rPr>
              <a:t>及</a:t>
            </a:r>
            <a:r>
              <a:rPr sz="2100" u="heavy" dirty="0">
                <a:uFill>
                  <a:solidFill>
                    <a:srgbClr val="000000"/>
                  </a:solidFill>
                </a:uFill>
                <a:latin typeface="Microsoft JhengHei"/>
                <a:cs typeface="Microsoft JhengHei"/>
              </a:rPr>
              <a:t>醫院自動上傳之疑似愛滋感染者檢驗資料</a:t>
            </a:r>
            <a:r>
              <a:rPr sz="2100" spc="-50" dirty="0">
                <a:latin typeface="Microsoft JhengHei"/>
                <a:cs typeface="Microsoft JhengHei"/>
              </a:rPr>
              <a:t>，</a:t>
            </a:r>
            <a:r>
              <a:rPr sz="2100" spc="-10" dirty="0">
                <a:latin typeface="Microsoft JhengHei"/>
                <a:cs typeface="Microsoft JhengHei"/>
              </a:rPr>
              <a:t>並依上述邏輯自動判斷HIV</a:t>
            </a:r>
            <a:r>
              <a:rPr sz="2100" spc="-15" dirty="0">
                <a:latin typeface="Microsoft JhengHei"/>
                <a:cs typeface="Microsoft JhengHei"/>
              </a:rPr>
              <a:t>新通報個案是否處於「急性初期感染」階段。</a:t>
            </a:r>
            <a:endParaRPr sz="2100">
              <a:latin typeface="Microsoft JhengHei"/>
              <a:cs typeface="Microsoft JhengHei"/>
            </a:endParaRPr>
          </a:p>
        </p:txBody>
      </p:sp>
      <p:grpSp>
        <p:nvGrpSpPr>
          <p:cNvPr id="10" name="object 10"/>
          <p:cNvGrpSpPr/>
          <p:nvPr/>
        </p:nvGrpSpPr>
        <p:grpSpPr>
          <a:xfrm>
            <a:off x="261251" y="816102"/>
            <a:ext cx="1013460" cy="951230"/>
            <a:chOff x="261251" y="816102"/>
            <a:chExt cx="1013460" cy="951230"/>
          </a:xfrm>
        </p:grpSpPr>
        <p:pic>
          <p:nvPicPr>
            <p:cNvPr id="11" name="object 11"/>
            <p:cNvPicPr/>
            <p:nvPr/>
          </p:nvPicPr>
          <p:blipFill>
            <a:blip r:embed="rId4" cstate="print"/>
            <a:stretch>
              <a:fillRect/>
            </a:stretch>
          </p:blipFill>
          <p:spPr>
            <a:xfrm>
              <a:off x="261251" y="816102"/>
              <a:ext cx="1013460" cy="950976"/>
            </a:xfrm>
            <a:prstGeom prst="rect">
              <a:avLst/>
            </a:prstGeom>
          </p:spPr>
        </p:pic>
        <p:pic>
          <p:nvPicPr>
            <p:cNvPr id="12" name="object 12"/>
            <p:cNvPicPr/>
            <p:nvPr/>
          </p:nvPicPr>
          <p:blipFill>
            <a:blip r:embed="rId5" cstate="print"/>
            <a:stretch>
              <a:fillRect/>
            </a:stretch>
          </p:blipFill>
          <p:spPr>
            <a:xfrm>
              <a:off x="474611" y="987552"/>
              <a:ext cx="578358" cy="578358"/>
            </a:xfrm>
            <a:prstGeom prst="rect">
              <a:avLst/>
            </a:prstGeom>
          </p:spPr>
        </p:pic>
      </p:grpSp>
      <p:sp>
        <p:nvSpPr>
          <p:cNvPr id="13" name="object 13"/>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49</a:t>
            </a:fld>
            <a:endParaRPr spc="-25" dirty="0"/>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4512449" y="4314444"/>
            <a:ext cx="2047239" cy="821055"/>
          </a:xfrm>
          <a:custGeom>
            <a:avLst/>
            <a:gdLst/>
            <a:ahLst/>
            <a:cxnLst/>
            <a:rect l="l" t="t" r="r" b="b"/>
            <a:pathLst>
              <a:path w="2047240" h="821054">
                <a:moveTo>
                  <a:pt x="2046732" y="820674"/>
                </a:moveTo>
                <a:lnTo>
                  <a:pt x="2046732" y="0"/>
                </a:lnTo>
                <a:lnTo>
                  <a:pt x="0" y="0"/>
                </a:lnTo>
                <a:lnTo>
                  <a:pt x="0" y="820674"/>
                </a:lnTo>
                <a:lnTo>
                  <a:pt x="2046732" y="820674"/>
                </a:lnTo>
                <a:close/>
              </a:path>
            </a:pathLst>
          </a:custGeom>
          <a:solidFill>
            <a:srgbClr val="2C778C"/>
          </a:solidFill>
        </p:spPr>
        <p:txBody>
          <a:bodyPr wrap="square" lIns="0" tIns="0" rIns="0" bIns="0" rtlCol="0"/>
          <a:lstStyle/>
          <a:p>
            <a:endParaRPr/>
          </a:p>
        </p:txBody>
      </p:sp>
      <p:sp>
        <p:nvSpPr>
          <p:cNvPr id="5" name="object 5"/>
          <p:cNvSpPr/>
          <p:nvPr/>
        </p:nvSpPr>
        <p:spPr>
          <a:xfrm>
            <a:off x="1661045" y="4314444"/>
            <a:ext cx="2021839" cy="821055"/>
          </a:xfrm>
          <a:custGeom>
            <a:avLst/>
            <a:gdLst/>
            <a:ahLst/>
            <a:cxnLst/>
            <a:rect l="l" t="t" r="r" b="b"/>
            <a:pathLst>
              <a:path w="2021839" h="821054">
                <a:moveTo>
                  <a:pt x="2021585" y="820674"/>
                </a:moveTo>
                <a:lnTo>
                  <a:pt x="2021585" y="0"/>
                </a:lnTo>
                <a:lnTo>
                  <a:pt x="0" y="0"/>
                </a:lnTo>
                <a:lnTo>
                  <a:pt x="0" y="820674"/>
                </a:lnTo>
                <a:lnTo>
                  <a:pt x="2021585" y="820674"/>
                </a:lnTo>
                <a:close/>
              </a:path>
            </a:pathLst>
          </a:custGeom>
          <a:solidFill>
            <a:srgbClr val="2C778C"/>
          </a:solidFill>
        </p:spPr>
        <p:txBody>
          <a:bodyPr wrap="square" lIns="0" tIns="0" rIns="0" bIns="0" rtlCol="0"/>
          <a:lstStyle/>
          <a:p>
            <a:endParaRPr/>
          </a:p>
        </p:txBody>
      </p:sp>
      <p:sp>
        <p:nvSpPr>
          <p:cNvPr id="6" name="object 6"/>
          <p:cNvSpPr txBox="1"/>
          <p:nvPr/>
        </p:nvSpPr>
        <p:spPr>
          <a:xfrm>
            <a:off x="1856365" y="4654541"/>
            <a:ext cx="1630680" cy="34671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FFFFFF"/>
                </a:solidFill>
                <a:latin typeface="Microsoft JhengHei"/>
                <a:cs typeface="Microsoft JhengHei"/>
              </a:rPr>
              <a:t>有開放性傷口</a:t>
            </a:r>
            <a:endParaRPr sz="2100">
              <a:latin typeface="Microsoft JhengHei"/>
              <a:cs typeface="Microsoft JhengHei"/>
            </a:endParaRPr>
          </a:p>
        </p:txBody>
      </p:sp>
      <p:sp>
        <p:nvSpPr>
          <p:cNvPr id="7" name="object 7"/>
          <p:cNvSpPr txBox="1"/>
          <p:nvPr/>
        </p:nvSpPr>
        <p:spPr>
          <a:xfrm>
            <a:off x="3678307" y="3394202"/>
            <a:ext cx="760730" cy="908050"/>
          </a:xfrm>
          <a:prstGeom prst="rect">
            <a:avLst/>
          </a:prstGeom>
        </p:spPr>
        <p:txBody>
          <a:bodyPr vert="horz" wrap="square" lIns="0" tIns="11430" rIns="0" bIns="0" rtlCol="0">
            <a:spAutoFit/>
          </a:bodyPr>
          <a:lstStyle/>
          <a:p>
            <a:pPr marL="12700">
              <a:lnSpc>
                <a:spcPct val="100000"/>
              </a:lnSpc>
              <a:spcBef>
                <a:spcPts val="90"/>
              </a:spcBef>
            </a:pPr>
            <a:r>
              <a:rPr sz="5800" b="1" spc="-10" dirty="0">
                <a:solidFill>
                  <a:srgbClr val="C55A11"/>
                </a:solidFill>
                <a:latin typeface="Microsoft JhengHei"/>
                <a:cs typeface="Microsoft JhengHei"/>
              </a:rPr>
              <a:t>＋</a:t>
            </a:r>
            <a:endParaRPr sz="5800">
              <a:latin typeface="Microsoft JhengHei"/>
              <a:cs typeface="Microsoft JhengHei"/>
            </a:endParaRPr>
          </a:p>
        </p:txBody>
      </p:sp>
      <p:sp>
        <p:nvSpPr>
          <p:cNvPr id="8" name="object 8"/>
          <p:cNvSpPr txBox="1"/>
          <p:nvPr/>
        </p:nvSpPr>
        <p:spPr>
          <a:xfrm>
            <a:off x="1830965" y="4477765"/>
            <a:ext cx="4653280" cy="399415"/>
          </a:xfrm>
          <a:prstGeom prst="rect">
            <a:avLst/>
          </a:prstGeom>
        </p:spPr>
        <p:txBody>
          <a:bodyPr vert="horz" wrap="square" lIns="0" tIns="13335" rIns="0" bIns="0" rtlCol="0">
            <a:spAutoFit/>
          </a:bodyPr>
          <a:lstStyle/>
          <a:p>
            <a:pPr marL="38100">
              <a:lnSpc>
                <a:spcPct val="100000"/>
              </a:lnSpc>
              <a:spcBef>
                <a:spcPts val="105"/>
              </a:spcBef>
              <a:tabLst>
                <a:tab pos="1847214" algn="l"/>
              </a:tabLst>
            </a:pPr>
            <a:r>
              <a:rPr sz="3150" b="1" baseline="39682" dirty="0">
                <a:solidFill>
                  <a:srgbClr val="FFFFFF"/>
                </a:solidFill>
                <a:latin typeface="Microsoft JhengHei"/>
                <a:cs typeface="Microsoft JhengHei"/>
              </a:rPr>
              <a:t>皮膚或黏膜</a:t>
            </a:r>
            <a:r>
              <a:rPr sz="3150" b="1" spc="-75" baseline="39682" dirty="0">
                <a:solidFill>
                  <a:srgbClr val="FFFFFF"/>
                </a:solidFill>
                <a:latin typeface="Microsoft JhengHei"/>
                <a:cs typeface="Microsoft JhengHei"/>
              </a:rPr>
              <a:t>上</a:t>
            </a:r>
            <a:r>
              <a:rPr sz="3150" b="1" baseline="39682" dirty="0">
                <a:solidFill>
                  <a:srgbClr val="FFFFFF"/>
                </a:solidFill>
                <a:latin typeface="Microsoft JhengHei"/>
                <a:cs typeface="Microsoft JhengHei"/>
              </a:rPr>
              <a:t>	</a:t>
            </a:r>
            <a:r>
              <a:rPr sz="3675" b="1" baseline="51020" dirty="0">
                <a:solidFill>
                  <a:srgbClr val="C55A11"/>
                </a:solidFill>
                <a:latin typeface="Microsoft JhengHei"/>
                <a:cs typeface="Microsoft JhengHei"/>
              </a:rPr>
              <a:t>(接觸)</a:t>
            </a:r>
            <a:r>
              <a:rPr sz="3675" b="1" spc="375" baseline="51020" dirty="0">
                <a:solidFill>
                  <a:srgbClr val="C55A11"/>
                </a:solidFill>
                <a:latin typeface="Microsoft JhengHei"/>
                <a:cs typeface="Microsoft JhengHei"/>
              </a:rPr>
              <a:t> </a:t>
            </a:r>
            <a:r>
              <a:rPr sz="2100" b="1" dirty="0">
                <a:solidFill>
                  <a:srgbClr val="FFFFFF"/>
                </a:solidFill>
                <a:latin typeface="Microsoft JhengHei"/>
                <a:cs typeface="Microsoft JhengHei"/>
              </a:rPr>
              <a:t>帶有HIV的體</a:t>
            </a:r>
            <a:r>
              <a:rPr sz="2100" b="1" spc="-50" dirty="0">
                <a:solidFill>
                  <a:srgbClr val="FFFFFF"/>
                </a:solidFill>
                <a:latin typeface="Microsoft JhengHei"/>
                <a:cs typeface="Microsoft JhengHei"/>
              </a:rPr>
              <a:t>液</a:t>
            </a:r>
            <a:endParaRPr sz="2100">
              <a:latin typeface="Microsoft JhengHei"/>
              <a:cs typeface="Microsoft JhengHei"/>
            </a:endParaRPr>
          </a:p>
        </p:txBody>
      </p:sp>
      <p:sp>
        <p:nvSpPr>
          <p:cNvPr id="9" name="object 9"/>
          <p:cNvSpPr txBox="1"/>
          <p:nvPr/>
        </p:nvSpPr>
        <p:spPr>
          <a:xfrm>
            <a:off x="6471037" y="3414014"/>
            <a:ext cx="760730" cy="908050"/>
          </a:xfrm>
          <a:prstGeom prst="rect">
            <a:avLst/>
          </a:prstGeom>
        </p:spPr>
        <p:txBody>
          <a:bodyPr vert="horz" wrap="square" lIns="0" tIns="11430" rIns="0" bIns="0" rtlCol="0">
            <a:spAutoFit/>
          </a:bodyPr>
          <a:lstStyle/>
          <a:p>
            <a:pPr marL="12700">
              <a:lnSpc>
                <a:spcPct val="100000"/>
              </a:lnSpc>
              <a:spcBef>
                <a:spcPts val="90"/>
              </a:spcBef>
            </a:pPr>
            <a:r>
              <a:rPr sz="5800" b="1" spc="-10" dirty="0">
                <a:solidFill>
                  <a:srgbClr val="C55A11"/>
                </a:solidFill>
                <a:latin typeface="Microsoft JhengHei"/>
                <a:cs typeface="Microsoft JhengHei"/>
              </a:rPr>
              <a:t>＋</a:t>
            </a:r>
            <a:endParaRPr sz="5800">
              <a:latin typeface="Microsoft JhengHei"/>
              <a:cs typeface="Microsoft JhengHei"/>
            </a:endParaRPr>
          </a:p>
        </p:txBody>
      </p:sp>
      <p:sp>
        <p:nvSpPr>
          <p:cNvPr id="10" name="object 10"/>
          <p:cNvSpPr/>
          <p:nvPr/>
        </p:nvSpPr>
        <p:spPr>
          <a:xfrm>
            <a:off x="4505591" y="5172455"/>
            <a:ext cx="4582160" cy="1241425"/>
          </a:xfrm>
          <a:custGeom>
            <a:avLst/>
            <a:gdLst/>
            <a:ahLst/>
            <a:cxnLst/>
            <a:rect l="l" t="t" r="r" b="b"/>
            <a:pathLst>
              <a:path w="4582159" h="1241425">
                <a:moveTo>
                  <a:pt x="4581906" y="1104900"/>
                </a:moveTo>
                <a:lnTo>
                  <a:pt x="4581906" y="560832"/>
                </a:lnTo>
                <a:lnTo>
                  <a:pt x="4574962" y="517678"/>
                </a:lnTo>
                <a:lnTo>
                  <a:pt x="4555620" y="480230"/>
                </a:lnTo>
                <a:lnTo>
                  <a:pt x="4526109" y="450719"/>
                </a:lnTo>
                <a:lnTo>
                  <a:pt x="4488661" y="431377"/>
                </a:lnTo>
                <a:lnTo>
                  <a:pt x="4445508" y="424434"/>
                </a:lnTo>
                <a:lnTo>
                  <a:pt x="1908810" y="424434"/>
                </a:lnTo>
                <a:lnTo>
                  <a:pt x="1385316" y="0"/>
                </a:lnTo>
                <a:lnTo>
                  <a:pt x="763524" y="424434"/>
                </a:lnTo>
                <a:lnTo>
                  <a:pt x="135636" y="424434"/>
                </a:lnTo>
                <a:lnTo>
                  <a:pt x="92854" y="431377"/>
                </a:lnTo>
                <a:lnTo>
                  <a:pt x="55632" y="450719"/>
                </a:lnTo>
                <a:lnTo>
                  <a:pt x="26237" y="480230"/>
                </a:lnTo>
                <a:lnTo>
                  <a:pt x="6937" y="517678"/>
                </a:lnTo>
                <a:lnTo>
                  <a:pt x="0" y="560832"/>
                </a:lnTo>
                <a:lnTo>
                  <a:pt x="0" y="1104900"/>
                </a:lnTo>
                <a:lnTo>
                  <a:pt x="6937" y="1148053"/>
                </a:lnTo>
                <a:lnTo>
                  <a:pt x="26237" y="1185501"/>
                </a:lnTo>
                <a:lnTo>
                  <a:pt x="55632" y="1215012"/>
                </a:lnTo>
                <a:lnTo>
                  <a:pt x="92854" y="1234354"/>
                </a:lnTo>
                <a:lnTo>
                  <a:pt x="135636" y="1241298"/>
                </a:lnTo>
                <a:lnTo>
                  <a:pt x="4445508" y="1241298"/>
                </a:lnTo>
                <a:lnTo>
                  <a:pt x="4488661" y="1234354"/>
                </a:lnTo>
                <a:lnTo>
                  <a:pt x="4526109" y="1215012"/>
                </a:lnTo>
                <a:lnTo>
                  <a:pt x="4555620" y="1185501"/>
                </a:lnTo>
                <a:lnTo>
                  <a:pt x="4574962" y="1148053"/>
                </a:lnTo>
                <a:lnTo>
                  <a:pt x="4581906" y="1104900"/>
                </a:lnTo>
                <a:close/>
              </a:path>
            </a:pathLst>
          </a:custGeom>
          <a:solidFill>
            <a:srgbClr val="2C778C"/>
          </a:solidFill>
        </p:spPr>
        <p:txBody>
          <a:bodyPr wrap="square" lIns="0" tIns="0" rIns="0" bIns="0" rtlCol="0"/>
          <a:lstStyle/>
          <a:p>
            <a:endParaRPr/>
          </a:p>
        </p:txBody>
      </p:sp>
      <p:sp>
        <p:nvSpPr>
          <p:cNvPr id="11" name="object 11"/>
          <p:cNvSpPr txBox="1"/>
          <p:nvPr/>
        </p:nvSpPr>
        <p:spPr>
          <a:xfrm>
            <a:off x="4642999" y="5636767"/>
            <a:ext cx="4305300" cy="720725"/>
          </a:xfrm>
          <a:prstGeom prst="rect">
            <a:avLst/>
          </a:prstGeom>
        </p:spPr>
        <p:txBody>
          <a:bodyPr vert="horz" wrap="square" lIns="0" tIns="12065" rIns="0" bIns="0" rtlCol="0">
            <a:spAutoFit/>
          </a:bodyPr>
          <a:lstStyle/>
          <a:p>
            <a:pPr marL="860425" marR="5080" indent="-848360">
              <a:lnSpc>
                <a:spcPct val="101299"/>
              </a:lnSpc>
              <a:spcBef>
                <a:spcPts val="95"/>
              </a:spcBef>
            </a:pPr>
            <a:r>
              <a:rPr sz="2250" b="1" spc="-10" dirty="0">
                <a:solidFill>
                  <a:srgbClr val="FFC000"/>
                </a:solidFill>
                <a:latin typeface="Microsoft JhengHei"/>
                <a:cs typeface="Microsoft JhengHei"/>
              </a:rPr>
              <a:t>HIV</a:t>
            </a:r>
            <a:r>
              <a:rPr sz="2250" b="1" spc="-15" dirty="0">
                <a:solidFill>
                  <a:srgbClr val="FFC000"/>
                </a:solidFill>
                <a:latin typeface="Microsoft JhengHei"/>
                <a:cs typeface="Microsoft JhengHei"/>
              </a:rPr>
              <a:t>⼀旦離開⼈體很快就會死亡，</a:t>
            </a:r>
            <a:r>
              <a:rPr sz="2250" b="1" dirty="0">
                <a:solidFill>
                  <a:srgbClr val="FFC000"/>
                </a:solidFill>
                <a:latin typeface="Microsoft JhengHei"/>
                <a:cs typeface="Microsoft JhengHei"/>
              </a:rPr>
              <a:t>在環境中不易存活</a:t>
            </a:r>
            <a:r>
              <a:rPr sz="2100" b="1" spc="-50" dirty="0">
                <a:solidFill>
                  <a:srgbClr val="FFC000"/>
                </a:solidFill>
                <a:latin typeface="Microsoft JhengHei"/>
                <a:cs typeface="Microsoft JhengHei"/>
              </a:rPr>
              <a:t>。</a:t>
            </a:r>
            <a:endParaRPr sz="2100">
              <a:latin typeface="Microsoft JhengHei"/>
              <a:cs typeface="Microsoft JhengHei"/>
            </a:endParaRPr>
          </a:p>
        </p:txBody>
      </p:sp>
      <p:sp>
        <p:nvSpPr>
          <p:cNvPr id="12" name="object 12"/>
          <p:cNvSpPr txBox="1"/>
          <p:nvPr/>
        </p:nvSpPr>
        <p:spPr>
          <a:xfrm>
            <a:off x="1946795" y="1865376"/>
            <a:ext cx="8030845" cy="688340"/>
          </a:xfrm>
          <a:prstGeom prst="rect">
            <a:avLst/>
          </a:prstGeom>
          <a:solidFill>
            <a:srgbClr val="FFF2CC"/>
          </a:solidFill>
        </p:spPr>
        <p:txBody>
          <a:bodyPr vert="horz" wrap="square" lIns="0" tIns="161290" rIns="0" bIns="0" rtlCol="0">
            <a:spAutoFit/>
          </a:bodyPr>
          <a:lstStyle/>
          <a:p>
            <a:pPr marL="79375">
              <a:lnSpc>
                <a:spcPct val="100000"/>
              </a:lnSpc>
              <a:spcBef>
                <a:spcPts val="1270"/>
              </a:spcBef>
            </a:pPr>
            <a:r>
              <a:rPr sz="2600" b="1" dirty="0">
                <a:solidFill>
                  <a:srgbClr val="093F5C"/>
                </a:solidFill>
                <a:latin typeface="Microsoft JhengHei"/>
                <a:cs typeface="Microsoft JhengHei"/>
              </a:rPr>
              <a:t>必須同時符合以下3個條件，才有可能造成HIV感染</a:t>
            </a:r>
            <a:r>
              <a:rPr sz="2600" b="1" spc="-50" dirty="0">
                <a:solidFill>
                  <a:srgbClr val="093F5C"/>
                </a:solidFill>
                <a:latin typeface="Microsoft JhengHei"/>
                <a:cs typeface="Microsoft JhengHei"/>
              </a:rPr>
              <a:t>。</a:t>
            </a:r>
            <a:endParaRPr sz="2600">
              <a:latin typeface="Microsoft JhengHei"/>
              <a:cs typeface="Microsoft JhengHei"/>
            </a:endParaRPr>
          </a:p>
        </p:txBody>
      </p:sp>
      <p:grpSp>
        <p:nvGrpSpPr>
          <p:cNvPr id="13" name="object 13"/>
          <p:cNvGrpSpPr/>
          <p:nvPr/>
        </p:nvGrpSpPr>
        <p:grpSpPr>
          <a:xfrm>
            <a:off x="678065" y="1975866"/>
            <a:ext cx="3007360" cy="2361565"/>
            <a:chOff x="678065" y="1975866"/>
            <a:chExt cx="3007360" cy="2361565"/>
          </a:xfrm>
        </p:grpSpPr>
        <p:sp>
          <p:nvSpPr>
            <p:cNvPr id="14" name="object 14"/>
            <p:cNvSpPr/>
            <p:nvPr/>
          </p:nvSpPr>
          <p:spPr>
            <a:xfrm>
              <a:off x="678065" y="1975878"/>
              <a:ext cx="1219200" cy="1118235"/>
            </a:xfrm>
            <a:custGeom>
              <a:avLst/>
              <a:gdLst/>
              <a:ahLst/>
              <a:cxnLst/>
              <a:rect l="l" t="t" r="r" b="b"/>
              <a:pathLst>
                <a:path w="1219200" h="1118235">
                  <a:moveTo>
                    <a:pt x="625563" y="331863"/>
                  </a:moveTo>
                  <a:lnTo>
                    <a:pt x="624078" y="321564"/>
                  </a:lnTo>
                  <a:lnTo>
                    <a:pt x="610692" y="280022"/>
                  </a:lnTo>
                  <a:lnTo>
                    <a:pt x="605028" y="245833"/>
                  </a:lnTo>
                  <a:lnTo>
                    <a:pt x="603923" y="222656"/>
                  </a:lnTo>
                  <a:lnTo>
                    <a:pt x="604266" y="214122"/>
                  </a:lnTo>
                  <a:lnTo>
                    <a:pt x="601992" y="171665"/>
                  </a:lnTo>
                  <a:lnTo>
                    <a:pt x="590651" y="131800"/>
                  </a:lnTo>
                  <a:lnTo>
                    <a:pt x="571182" y="95465"/>
                  </a:lnTo>
                  <a:lnTo>
                    <a:pt x="569976" y="94030"/>
                  </a:lnTo>
                  <a:lnTo>
                    <a:pt x="569976" y="211836"/>
                  </a:lnTo>
                  <a:lnTo>
                    <a:pt x="564464" y="253326"/>
                  </a:lnTo>
                  <a:lnTo>
                    <a:pt x="548830" y="291172"/>
                  </a:lnTo>
                  <a:lnTo>
                    <a:pt x="524319" y="324027"/>
                  </a:lnTo>
                  <a:lnTo>
                    <a:pt x="492252" y="350520"/>
                  </a:lnTo>
                  <a:lnTo>
                    <a:pt x="443484" y="372897"/>
                  </a:lnTo>
                  <a:lnTo>
                    <a:pt x="387858" y="381000"/>
                  </a:lnTo>
                  <a:lnTo>
                    <a:pt x="359321" y="378904"/>
                  </a:lnTo>
                  <a:lnTo>
                    <a:pt x="306844" y="363308"/>
                  </a:lnTo>
                  <a:lnTo>
                    <a:pt x="256997" y="329907"/>
                  </a:lnTo>
                  <a:lnTo>
                    <a:pt x="218948" y="276682"/>
                  </a:lnTo>
                  <a:lnTo>
                    <a:pt x="208788" y="245364"/>
                  </a:lnTo>
                  <a:lnTo>
                    <a:pt x="302056" y="220916"/>
                  </a:lnTo>
                  <a:lnTo>
                    <a:pt x="364617" y="173824"/>
                  </a:lnTo>
                  <a:lnTo>
                    <a:pt x="399732" y="128016"/>
                  </a:lnTo>
                  <a:lnTo>
                    <a:pt x="410718" y="107442"/>
                  </a:lnTo>
                  <a:lnTo>
                    <a:pt x="455599" y="147015"/>
                  </a:lnTo>
                  <a:lnTo>
                    <a:pt x="502348" y="170307"/>
                  </a:lnTo>
                  <a:lnTo>
                    <a:pt x="542518" y="181584"/>
                  </a:lnTo>
                  <a:lnTo>
                    <a:pt x="567690" y="185166"/>
                  </a:lnTo>
                  <a:lnTo>
                    <a:pt x="568680" y="191579"/>
                  </a:lnTo>
                  <a:lnTo>
                    <a:pt x="569404" y="198208"/>
                  </a:lnTo>
                  <a:lnTo>
                    <a:pt x="569823" y="204978"/>
                  </a:lnTo>
                  <a:lnTo>
                    <a:pt x="569976" y="211836"/>
                  </a:lnTo>
                  <a:lnTo>
                    <a:pt x="569976" y="94030"/>
                  </a:lnTo>
                  <a:lnTo>
                    <a:pt x="544537" y="63627"/>
                  </a:lnTo>
                  <a:lnTo>
                    <a:pt x="511632" y="37198"/>
                  </a:lnTo>
                  <a:lnTo>
                    <a:pt x="473417" y="17157"/>
                  </a:lnTo>
                  <a:lnTo>
                    <a:pt x="430834" y="4445"/>
                  </a:lnTo>
                  <a:lnTo>
                    <a:pt x="384810" y="0"/>
                  </a:lnTo>
                  <a:lnTo>
                    <a:pt x="339026" y="4445"/>
                  </a:lnTo>
                  <a:lnTo>
                    <a:pt x="296621" y="17157"/>
                  </a:lnTo>
                  <a:lnTo>
                    <a:pt x="258546" y="37198"/>
                  </a:lnTo>
                  <a:lnTo>
                    <a:pt x="225742" y="63627"/>
                  </a:lnTo>
                  <a:lnTo>
                    <a:pt x="199136" y="95465"/>
                  </a:lnTo>
                  <a:lnTo>
                    <a:pt x="179705" y="131800"/>
                  </a:lnTo>
                  <a:lnTo>
                    <a:pt x="168376" y="171665"/>
                  </a:lnTo>
                  <a:lnTo>
                    <a:pt x="166116" y="214122"/>
                  </a:lnTo>
                  <a:lnTo>
                    <a:pt x="167068" y="242798"/>
                  </a:lnTo>
                  <a:lnTo>
                    <a:pt x="165163" y="263550"/>
                  </a:lnTo>
                  <a:lnTo>
                    <a:pt x="158394" y="286448"/>
                  </a:lnTo>
                  <a:lnTo>
                    <a:pt x="144780" y="321564"/>
                  </a:lnTo>
                  <a:lnTo>
                    <a:pt x="143611" y="331863"/>
                  </a:lnTo>
                  <a:lnTo>
                    <a:pt x="147447" y="341185"/>
                  </a:lnTo>
                  <a:lnTo>
                    <a:pt x="155270" y="347916"/>
                  </a:lnTo>
                  <a:lnTo>
                    <a:pt x="166116" y="350520"/>
                  </a:lnTo>
                  <a:lnTo>
                    <a:pt x="167068" y="350520"/>
                  </a:lnTo>
                  <a:lnTo>
                    <a:pt x="208788" y="350520"/>
                  </a:lnTo>
                  <a:lnTo>
                    <a:pt x="247650" y="350520"/>
                  </a:lnTo>
                  <a:lnTo>
                    <a:pt x="277368" y="371665"/>
                  </a:lnTo>
                  <a:lnTo>
                    <a:pt x="311175" y="387756"/>
                  </a:lnTo>
                  <a:lnTo>
                    <a:pt x="348259" y="397979"/>
                  </a:lnTo>
                  <a:lnTo>
                    <a:pt x="387858" y="401574"/>
                  </a:lnTo>
                  <a:lnTo>
                    <a:pt x="427443" y="397979"/>
                  </a:lnTo>
                  <a:lnTo>
                    <a:pt x="464527" y="387756"/>
                  </a:lnTo>
                  <a:lnTo>
                    <a:pt x="498335" y="371665"/>
                  </a:lnTo>
                  <a:lnTo>
                    <a:pt x="528066" y="350520"/>
                  </a:lnTo>
                  <a:lnTo>
                    <a:pt x="569976" y="350520"/>
                  </a:lnTo>
                  <a:lnTo>
                    <a:pt x="602742" y="350520"/>
                  </a:lnTo>
                  <a:lnTo>
                    <a:pt x="603923" y="350227"/>
                  </a:lnTo>
                  <a:lnTo>
                    <a:pt x="613676" y="347916"/>
                  </a:lnTo>
                  <a:lnTo>
                    <a:pt x="621690" y="341185"/>
                  </a:lnTo>
                  <a:lnTo>
                    <a:pt x="625563" y="331863"/>
                  </a:lnTo>
                  <a:close/>
                </a:path>
                <a:path w="1219200" h="1118235">
                  <a:moveTo>
                    <a:pt x="1049274" y="201930"/>
                  </a:moveTo>
                  <a:lnTo>
                    <a:pt x="1047521" y="193446"/>
                  </a:lnTo>
                  <a:lnTo>
                    <a:pt x="1042695" y="186690"/>
                  </a:lnTo>
                  <a:lnTo>
                    <a:pt x="1035443" y="182206"/>
                  </a:lnTo>
                  <a:lnTo>
                    <a:pt x="1026414" y="180594"/>
                  </a:lnTo>
                  <a:lnTo>
                    <a:pt x="957834" y="180594"/>
                  </a:lnTo>
                  <a:lnTo>
                    <a:pt x="957834" y="117348"/>
                  </a:lnTo>
                  <a:lnTo>
                    <a:pt x="956081" y="109181"/>
                  </a:lnTo>
                  <a:lnTo>
                    <a:pt x="951255" y="102387"/>
                  </a:lnTo>
                  <a:lnTo>
                    <a:pt x="944003" y="97726"/>
                  </a:lnTo>
                  <a:lnTo>
                    <a:pt x="934974" y="96012"/>
                  </a:lnTo>
                  <a:lnTo>
                    <a:pt x="867156" y="96012"/>
                  </a:lnTo>
                  <a:lnTo>
                    <a:pt x="858113" y="97726"/>
                  </a:lnTo>
                  <a:lnTo>
                    <a:pt x="850861" y="102387"/>
                  </a:lnTo>
                  <a:lnTo>
                    <a:pt x="846035" y="109181"/>
                  </a:lnTo>
                  <a:lnTo>
                    <a:pt x="844296" y="117348"/>
                  </a:lnTo>
                  <a:lnTo>
                    <a:pt x="844296" y="180594"/>
                  </a:lnTo>
                  <a:lnTo>
                    <a:pt x="775716" y="180594"/>
                  </a:lnTo>
                  <a:lnTo>
                    <a:pt x="766673" y="182206"/>
                  </a:lnTo>
                  <a:lnTo>
                    <a:pt x="759421" y="186690"/>
                  </a:lnTo>
                  <a:lnTo>
                    <a:pt x="754595" y="193446"/>
                  </a:lnTo>
                  <a:lnTo>
                    <a:pt x="752856" y="201930"/>
                  </a:lnTo>
                  <a:lnTo>
                    <a:pt x="752856" y="265176"/>
                  </a:lnTo>
                  <a:lnTo>
                    <a:pt x="754595" y="273202"/>
                  </a:lnTo>
                  <a:lnTo>
                    <a:pt x="759421" y="279742"/>
                  </a:lnTo>
                  <a:lnTo>
                    <a:pt x="766673" y="284137"/>
                  </a:lnTo>
                  <a:lnTo>
                    <a:pt x="775716" y="285750"/>
                  </a:lnTo>
                  <a:lnTo>
                    <a:pt x="844296" y="285750"/>
                  </a:lnTo>
                  <a:lnTo>
                    <a:pt x="844296" y="348996"/>
                  </a:lnTo>
                  <a:lnTo>
                    <a:pt x="846035" y="357149"/>
                  </a:lnTo>
                  <a:lnTo>
                    <a:pt x="850861" y="363943"/>
                  </a:lnTo>
                  <a:lnTo>
                    <a:pt x="858113" y="368604"/>
                  </a:lnTo>
                  <a:lnTo>
                    <a:pt x="867156" y="370332"/>
                  </a:lnTo>
                  <a:lnTo>
                    <a:pt x="934974" y="370332"/>
                  </a:lnTo>
                  <a:lnTo>
                    <a:pt x="944003" y="368604"/>
                  </a:lnTo>
                  <a:lnTo>
                    <a:pt x="951255" y="363943"/>
                  </a:lnTo>
                  <a:lnTo>
                    <a:pt x="956081" y="357149"/>
                  </a:lnTo>
                  <a:lnTo>
                    <a:pt x="957834" y="348996"/>
                  </a:lnTo>
                  <a:lnTo>
                    <a:pt x="957834" y="285750"/>
                  </a:lnTo>
                  <a:lnTo>
                    <a:pt x="1026414" y="285750"/>
                  </a:lnTo>
                  <a:lnTo>
                    <a:pt x="1035443" y="284137"/>
                  </a:lnTo>
                  <a:lnTo>
                    <a:pt x="1042695" y="279742"/>
                  </a:lnTo>
                  <a:lnTo>
                    <a:pt x="1047521" y="273202"/>
                  </a:lnTo>
                  <a:lnTo>
                    <a:pt x="1049274" y="265176"/>
                  </a:lnTo>
                  <a:lnTo>
                    <a:pt x="1049274" y="201930"/>
                  </a:lnTo>
                  <a:close/>
                </a:path>
                <a:path w="1219200" h="1118235">
                  <a:moveTo>
                    <a:pt x="1219200" y="399186"/>
                  </a:moveTo>
                  <a:lnTo>
                    <a:pt x="1212850" y="385267"/>
                  </a:lnTo>
                  <a:lnTo>
                    <a:pt x="1201420" y="374142"/>
                  </a:lnTo>
                  <a:lnTo>
                    <a:pt x="1197610" y="372237"/>
                  </a:lnTo>
                  <a:lnTo>
                    <a:pt x="1197610" y="407670"/>
                  </a:lnTo>
                  <a:lnTo>
                    <a:pt x="1196340" y="412242"/>
                  </a:lnTo>
                  <a:lnTo>
                    <a:pt x="1193800" y="415290"/>
                  </a:lnTo>
                  <a:lnTo>
                    <a:pt x="1096010" y="541782"/>
                  </a:lnTo>
                  <a:lnTo>
                    <a:pt x="1082040" y="531876"/>
                  </a:lnTo>
                  <a:lnTo>
                    <a:pt x="1082040" y="559308"/>
                  </a:lnTo>
                  <a:lnTo>
                    <a:pt x="930910" y="764286"/>
                  </a:lnTo>
                  <a:lnTo>
                    <a:pt x="914400" y="780757"/>
                  </a:lnTo>
                  <a:lnTo>
                    <a:pt x="895350" y="793242"/>
                  </a:lnTo>
                  <a:lnTo>
                    <a:pt x="873760" y="801141"/>
                  </a:lnTo>
                  <a:lnTo>
                    <a:pt x="849630" y="803910"/>
                  </a:lnTo>
                  <a:lnTo>
                    <a:pt x="834390" y="802640"/>
                  </a:lnTo>
                  <a:lnTo>
                    <a:pt x="817880" y="798957"/>
                  </a:lnTo>
                  <a:lnTo>
                    <a:pt x="803910" y="792975"/>
                  </a:lnTo>
                  <a:lnTo>
                    <a:pt x="789940" y="784860"/>
                  </a:lnTo>
                  <a:lnTo>
                    <a:pt x="679450" y="707136"/>
                  </a:lnTo>
                  <a:lnTo>
                    <a:pt x="679450" y="667740"/>
                  </a:lnTo>
                  <a:lnTo>
                    <a:pt x="676910" y="638937"/>
                  </a:lnTo>
                  <a:lnTo>
                    <a:pt x="673100" y="620979"/>
                  </a:lnTo>
                  <a:lnTo>
                    <a:pt x="671830" y="614172"/>
                  </a:lnTo>
                  <a:lnTo>
                    <a:pt x="670560" y="608076"/>
                  </a:lnTo>
                  <a:lnTo>
                    <a:pt x="664210" y="605028"/>
                  </a:lnTo>
                  <a:lnTo>
                    <a:pt x="651510" y="608076"/>
                  </a:lnTo>
                  <a:lnTo>
                    <a:pt x="648970" y="614172"/>
                  </a:lnTo>
                  <a:lnTo>
                    <a:pt x="650240" y="619506"/>
                  </a:lnTo>
                  <a:lnTo>
                    <a:pt x="652780" y="629653"/>
                  </a:lnTo>
                  <a:lnTo>
                    <a:pt x="655320" y="658456"/>
                  </a:lnTo>
                  <a:lnTo>
                    <a:pt x="655320" y="705116"/>
                  </a:lnTo>
                  <a:lnTo>
                    <a:pt x="647700" y="768858"/>
                  </a:lnTo>
                  <a:lnTo>
                    <a:pt x="633730" y="819429"/>
                  </a:lnTo>
                  <a:lnTo>
                    <a:pt x="626110" y="862584"/>
                  </a:lnTo>
                  <a:lnTo>
                    <a:pt x="622300" y="907440"/>
                  </a:lnTo>
                  <a:lnTo>
                    <a:pt x="622300" y="954024"/>
                  </a:lnTo>
                  <a:lnTo>
                    <a:pt x="629920" y="1084326"/>
                  </a:lnTo>
                  <a:lnTo>
                    <a:pt x="629920" y="1087374"/>
                  </a:lnTo>
                  <a:lnTo>
                    <a:pt x="628650" y="1090422"/>
                  </a:lnTo>
                  <a:lnTo>
                    <a:pt x="624840" y="1094994"/>
                  </a:lnTo>
                  <a:lnTo>
                    <a:pt x="621030" y="1096518"/>
                  </a:lnTo>
                  <a:lnTo>
                    <a:pt x="400050" y="1096518"/>
                  </a:lnTo>
                  <a:lnTo>
                    <a:pt x="400050" y="574548"/>
                  </a:lnTo>
                  <a:lnTo>
                    <a:pt x="405130" y="569976"/>
                  </a:lnTo>
                  <a:lnTo>
                    <a:pt x="494030" y="438150"/>
                  </a:lnTo>
                  <a:lnTo>
                    <a:pt x="515620" y="453669"/>
                  </a:lnTo>
                  <a:lnTo>
                    <a:pt x="527050" y="468287"/>
                  </a:lnTo>
                  <a:lnTo>
                    <a:pt x="538480" y="482917"/>
                  </a:lnTo>
                  <a:lnTo>
                    <a:pt x="552450" y="527304"/>
                  </a:lnTo>
                  <a:lnTo>
                    <a:pt x="542290" y="588264"/>
                  </a:lnTo>
                  <a:lnTo>
                    <a:pt x="542290" y="592836"/>
                  </a:lnTo>
                  <a:lnTo>
                    <a:pt x="538480" y="592836"/>
                  </a:lnTo>
                  <a:lnTo>
                    <a:pt x="534670" y="592074"/>
                  </a:lnTo>
                  <a:lnTo>
                    <a:pt x="529590" y="592074"/>
                  </a:lnTo>
                  <a:lnTo>
                    <a:pt x="491490" y="599147"/>
                  </a:lnTo>
                  <a:lnTo>
                    <a:pt x="461010" y="618451"/>
                  </a:lnTo>
                  <a:lnTo>
                    <a:pt x="440690" y="647039"/>
                  </a:lnTo>
                  <a:lnTo>
                    <a:pt x="433070" y="681990"/>
                  </a:lnTo>
                  <a:lnTo>
                    <a:pt x="433070" y="732282"/>
                  </a:lnTo>
                  <a:lnTo>
                    <a:pt x="436880" y="742988"/>
                  </a:lnTo>
                  <a:lnTo>
                    <a:pt x="444500" y="751713"/>
                  </a:lnTo>
                  <a:lnTo>
                    <a:pt x="454660" y="757567"/>
                  </a:lnTo>
                  <a:lnTo>
                    <a:pt x="467360" y="759714"/>
                  </a:lnTo>
                  <a:lnTo>
                    <a:pt x="480060" y="757186"/>
                  </a:lnTo>
                  <a:lnTo>
                    <a:pt x="499110" y="716076"/>
                  </a:lnTo>
                  <a:lnTo>
                    <a:pt x="462280" y="696468"/>
                  </a:lnTo>
                  <a:lnTo>
                    <a:pt x="454660" y="698754"/>
                  </a:lnTo>
                  <a:lnTo>
                    <a:pt x="454660" y="681990"/>
                  </a:lnTo>
                  <a:lnTo>
                    <a:pt x="461010" y="655193"/>
                  </a:lnTo>
                  <a:lnTo>
                    <a:pt x="477520" y="633412"/>
                  </a:lnTo>
                  <a:lnTo>
                    <a:pt x="500380" y="618756"/>
                  </a:lnTo>
                  <a:lnTo>
                    <a:pt x="529590" y="613410"/>
                  </a:lnTo>
                  <a:lnTo>
                    <a:pt x="552450" y="617601"/>
                  </a:lnTo>
                  <a:lnTo>
                    <a:pt x="558800" y="618756"/>
                  </a:lnTo>
                  <a:lnTo>
                    <a:pt x="563880" y="622020"/>
                  </a:lnTo>
                  <a:lnTo>
                    <a:pt x="581660" y="633412"/>
                  </a:lnTo>
                  <a:lnTo>
                    <a:pt x="598170" y="655193"/>
                  </a:lnTo>
                  <a:lnTo>
                    <a:pt x="603250" y="681990"/>
                  </a:lnTo>
                  <a:lnTo>
                    <a:pt x="603250" y="698754"/>
                  </a:lnTo>
                  <a:lnTo>
                    <a:pt x="600710" y="697230"/>
                  </a:lnTo>
                  <a:lnTo>
                    <a:pt x="596900" y="696468"/>
                  </a:lnTo>
                  <a:lnTo>
                    <a:pt x="560070" y="716076"/>
                  </a:lnTo>
                  <a:lnTo>
                    <a:pt x="557530" y="728472"/>
                  </a:lnTo>
                  <a:lnTo>
                    <a:pt x="560070" y="740422"/>
                  </a:lnTo>
                  <a:lnTo>
                    <a:pt x="567690" y="750379"/>
                  </a:lnTo>
                  <a:lnTo>
                    <a:pt x="579120" y="757186"/>
                  </a:lnTo>
                  <a:lnTo>
                    <a:pt x="591820" y="759714"/>
                  </a:lnTo>
                  <a:lnTo>
                    <a:pt x="603250" y="757745"/>
                  </a:lnTo>
                  <a:lnTo>
                    <a:pt x="605790" y="757301"/>
                  </a:lnTo>
                  <a:lnTo>
                    <a:pt x="615950" y="750760"/>
                  </a:lnTo>
                  <a:lnTo>
                    <a:pt x="623570" y="741057"/>
                  </a:lnTo>
                  <a:lnTo>
                    <a:pt x="626110" y="729234"/>
                  </a:lnTo>
                  <a:lnTo>
                    <a:pt x="626110" y="681990"/>
                  </a:lnTo>
                  <a:lnTo>
                    <a:pt x="622300" y="654189"/>
                  </a:lnTo>
                  <a:lnTo>
                    <a:pt x="608330" y="629983"/>
                  </a:lnTo>
                  <a:lnTo>
                    <a:pt x="588010" y="610616"/>
                  </a:lnTo>
                  <a:lnTo>
                    <a:pt x="563880" y="597408"/>
                  </a:lnTo>
                  <a:lnTo>
                    <a:pt x="563880" y="595884"/>
                  </a:lnTo>
                  <a:lnTo>
                    <a:pt x="565150" y="595122"/>
                  </a:lnTo>
                  <a:lnTo>
                    <a:pt x="575310" y="539153"/>
                  </a:lnTo>
                  <a:lnTo>
                    <a:pt x="567690" y="494347"/>
                  </a:lnTo>
                  <a:lnTo>
                    <a:pt x="549910" y="460095"/>
                  </a:lnTo>
                  <a:lnTo>
                    <a:pt x="527050" y="435864"/>
                  </a:lnTo>
                  <a:lnTo>
                    <a:pt x="567690" y="440817"/>
                  </a:lnTo>
                  <a:lnTo>
                    <a:pt x="605790" y="452145"/>
                  </a:lnTo>
                  <a:lnTo>
                    <a:pt x="641350" y="469607"/>
                  </a:lnTo>
                  <a:lnTo>
                    <a:pt x="673100" y="493014"/>
                  </a:lnTo>
                  <a:lnTo>
                    <a:pt x="826757" y="625602"/>
                  </a:lnTo>
                  <a:lnTo>
                    <a:pt x="831850" y="629589"/>
                  </a:lnTo>
                  <a:lnTo>
                    <a:pt x="838200" y="632358"/>
                  </a:lnTo>
                  <a:lnTo>
                    <a:pt x="844550" y="633844"/>
                  </a:lnTo>
                  <a:lnTo>
                    <a:pt x="850900" y="633984"/>
                  </a:lnTo>
                  <a:lnTo>
                    <a:pt x="858507" y="633285"/>
                  </a:lnTo>
                  <a:lnTo>
                    <a:pt x="864857" y="631317"/>
                  </a:lnTo>
                  <a:lnTo>
                    <a:pt x="869950" y="628192"/>
                  </a:lnTo>
                  <a:lnTo>
                    <a:pt x="875030" y="624078"/>
                  </a:lnTo>
                  <a:lnTo>
                    <a:pt x="996950" y="499110"/>
                  </a:lnTo>
                  <a:lnTo>
                    <a:pt x="1012190" y="509879"/>
                  </a:lnTo>
                  <a:lnTo>
                    <a:pt x="1082040" y="559308"/>
                  </a:lnTo>
                  <a:lnTo>
                    <a:pt x="1082040" y="531876"/>
                  </a:lnTo>
                  <a:lnTo>
                    <a:pt x="1012190" y="482346"/>
                  </a:lnTo>
                  <a:lnTo>
                    <a:pt x="1028700" y="464058"/>
                  </a:lnTo>
                  <a:lnTo>
                    <a:pt x="1078230" y="435660"/>
                  </a:lnTo>
                  <a:lnTo>
                    <a:pt x="1115060" y="432015"/>
                  </a:lnTo>
                  <a:lnTo>
                    <a:pt x="1129030" y="427380"/>
                  </a:lnTo>
                  <a:lnTo>
                    <a:pt x="1141730" y="419747"/>
                  </a:lnTo>
                  <a:lnTo>
                    <a:pt x="1153160" y="409194"/>
                  </a:lnTo>
                  <a:lnTo>
                    <a:pt x="1164590" y="395478"/>
                  </a:lnTo>
                  <a:lnTo>
                    <a:pt x="1168400" y="391668"/>
                  </a:lnTo>
                  <a:lnTo>
                    <a:pt x="1173480" y="389382"/>
                  </a:lnTo>
                  <a:lnTo>
                    <a:pt x="1182370" y="389382"/>
                  </a:lnTo>
                  <a:lnTo>
                    <a:pt x="1186180" y="390144"/>
                  </a:lnTo>
                  <a:lnTo>
                    <a:pt x="1188720" y="392430"/>
                  </a:lnTo>
                  <a:lnTo>
                    <a:pt x="1192530" y="394716"/>
                  </a:lnTo>
                  <a:lnTo>
                    <a:pt x="1195070" y="398526"/>
                  </a:lnTo>
                  <a:lnTo>
                    <a:pt x="1197610" y="407670"/>
                  </a:lnTo>
                  <a:lnTo>
                    <a:pt x="1197610" y="372237"/>
                  </a:lnTo>
                  <a:lnTo>
                    <a:pt x="1193800" y="370332"/>
                  </a:lnTo>
                  <a:lnTo>
                    <a:pt x="1186180" y="368046"/>
                  </a:lnTo>
                  <a:lnTo>
                    <a:pt x="1178560" y="368046"/>
                  </a:lnTo>
                  <a:lnTo>
                    <a:pt x="1135380" y="396240"/>
                  </a:lnTo>
                  <a:lnTo>
                    <a:pt x="1127760" y="403237"/>
                  </a:lnTo>
                  <a:lnTo>
                    <a:pt x="1118870" y="408241"/>
                  </a:lnTo>
                  <a:lnTo>
                    <a:pt x="1108710" y="411238"/>
                  </a:lnTo>
                  <a:lnTo>
                    <a:pt x="1098550" y="412242"/>
                  </a:lnTo>
                  <a:lnTo>
                    <a:pt x="1073150" y="414883"/>
                  </a:lnTo>
                  <a:lnTo>
                    <a:pt x="1050290" y="422529"/>
                  </a:lnTo>
                  <a:lnTo>
                    <a:pt x="1028700" y="434733"/>
                  </a:lnTo>
                  <a:lnTo>
                    <a:pt x="1010920" y="451104"/>
                  </a:lnTo>
                  <a:lnTo>
                    <a:pt x="979157" y="486156"/>
                  </a:lnTo>
                  <a:lnTo>
                    <a:pt x="858507" y="609600"/>
                  </a:lnTo>
                  <a:lnTo>
                    <a:pt x="855980" y="611886"/>
                  </a:lnTo>
                  <a:lnTo>
                    <a:pt x="849630" y="613410"/>
                  </a:lnTo>
                  <a:lnTo>
                    <a:pt x="847090" y="613410"/>
                  </a:lnTo>
                  <a:lnTo>
                    <a:pt x="843280" y="611886"/>
                  </a:lnTo>
                  <a:lnTo>
                    <a:pt x="842010" y="610362"/>
                  </a:lnTo>
                  <a:lnTo>
                    <a:pt x="689610" y="477012"/>
                  </a:lnTo>
                  <a:lnTo>
                    <a:pt x="651510" y="450202"/>
                  </a:lnTo>
                  <a:lnTo>
                    <a:pt x="609600" y="430618"/>
                  </a:lnTo>
                  <a:lnTo>
                    <a:pt x="563880" y="418604"/>
                  </a:lnTo>
                  <a:lnTo>
                    <a:pt x="516890" y="414528"/>
                  </a:lnTo>
                  <a:lnTo>
                    <a:pt x="491490" y="414528"/>
                  </a:lnTo>
                  <a:lnTo>
                    <a:pt x="488950" y="415290"/>
                  </a:lnTo>
                  <a:lnTo>
                    <a:pt x="487680" y="415290"/>
                  </a:lnTo>
                  <a:lnTo>
                    <a:pt x="487680" y="416052"/>
                  </a:lnTo>
                  <a:lnTo>
                    <a:pt x="472440" y="423672"/>
                  </a:lnTo>
                  <a:lnTo>
                    <a:pt x="431800" y="439521"/>
                  </a:lnTo>
                  <a:lnTo>
                    <a:pt x="387350" y="444817"/>
                  </a:lnTo>
                  <a:lnTo>
                    <a:pt x="377190" y="443572"/>
                  </a:lnTo>
                  <a:lnTo>
                    <a:pt x="377190" y="574548"/>
                  </a:lnTo>
                  <a:lnTo>
                    <a:pt x="377190" y="1096518"/>
                  </a:lnTo>
                  <a:lnTo>
                    <a:pt x="148590" y="1096518"/>
                  </a:lnTo>
                  <a:lnTo>
                    <a:pt x="156197" y="936498"/>
                  </a:lnTo>
                  <a:lnTo>
                    <a:pt x="157480" y="898372"/>
                  </a:lnTo>
                  <a:lnTo>
                    <a:pt x="153657" y="859536"/>
                  </a:lnTo>
                  <a:lnTo>
                    <a:pt x="147307" y="820115"/>
                  </a:lnTo>
                  <a:lnTo>
                    <a:pt x="137147" y="780288"/>
                  </a:lnTo>
                  <a:lnTo>
                    <a:pt x="129540" y="746442"/>
                  </a:lnTo>
                  <a:lnTo>
                    <a:pt x="124447" y="707898"/>
                  </a:lnTo>
                  <a:lnTo>
                    <a:pt x="121907" y="664768"/>
                  </a:lnTo>
                  <a:lnTo>
                    <a:pt x="121907" y="617220"/>
                  </a:lnTo>
                  <a:lnTo>
                    <a:pt x="123190" y="611124"/>
                  </a:lnTo>
                  <a:lnTo>
                    <a:pt x="118097" y="606552"/>
                  </a:lnTo>
                  <a:lnTo>
                    <a:pt x="104140" y="606552"/>
                  </a:lnTo>
                  <a:lnTo>
                    <a:pt x="100330" y="611124"/>
                  </a:lnTo>
                  <a:lnTo>
                    <a:pt x="99047" y="616458"/>
                  </a:lnTo>
                  <a:lnTo>
                    <a:pt x="99047" y="665607"/>
                  </a:lnTo>
                  <a:lnTo>
                    <a:pt x="101600" y="710184"/>
                  </a:lnTo>
                  <a:lnTo>
                    <a:pt x="106680" y="750189"/>
                  </a:lnTo>
                  <a:lnTo>
                    <a:pt x="115557" y="785622"/>
                  </a:lnTo>
                  <a:lnTo>
                    <a:pt x="121907" y="812850"/>
                  </a:lnTo>
                  <a:lnTo>
                    <a:pt x="130797" y="861441"/>
                  </a:lnTo>
                  <a:lnTo>
                    <a:pt x="133350" y="934974"/>
                  </a:lnTo>
                  <a:lnTo>
                    <a:pt x="125730" y="1096518"/>
                  </a:lnTo>
                  <a:lnTo>
                    <a:pt x="67297" y="1096518"/>
                  </a:lnTo>
                  <a:lnTo>
                    <a:pt x="62230" y="1091946"/>
                  </a:lnTo>
                  <a:lnTo>
                    <a:pt x="60947" y="1085850"/>
                  </a:lnTo>
                  <a:lnTo>
                    <a:pt x="22847" y="678942"/>
                  </a:lnTo>
                  <a:lnTo>
                    <a:pt x="22847" y="633768"/>
                  </a:lnTo>
                  <a:lnTo>
                    <a:pt x="33007" y="590423"/>
                  </a:lnTo>
                  <a:lnTo>
                    <a:pt x="52057" y="550011"/>
                  </a:lnTo>
                  <a:lnTo>
                    <a:pt x="79997" y="513613"/>
                  </a:lnTo>
                  <a:lnTo>
                    <a:pt x="115557" y="482346"/>
                  </a:lnTo>
                  <a:lnTo>
                    <a:pt x="171450" y="452716"/>
                  </a:lnTo>
                  <a:lnTo>
                    <a:pt x="233680" y="437388"/>
                  </a:lnTo>
                  <a:lnTo>
                    <a:pt x="224790" y="444830"/>
                  </a:lnTo>
                  <a:lnTo>
                    <a:pt x="215900" y="453580"/>
                  </a:lnTo>
                  <a:lnTo>
                    <a:pt x="208280" y="463740"/>
                  </a:lnTo>
                  <a:lnTo>
                    <a:pt x="200647" y="475488"/>
                  </a:lnTo>
                  <a:lnTo>
                    <a:pt x="190500" y="503186"/>
                  </a:lnTo>
                  <a:lnTo>
                    <a:pt x="187947" y="533679"/>
                  </a:lnTo>
                  <a:lnTo>
                    <a:pt x="193040" y="566889"/>
                  </a:lnTo>
                  <a:lnTo>
                    <a:pt x="205740" y="602742"/>
                  </a:lnTo>
                  <a:lnTo>
                    <a:pt x="205740" y="603504"/>
                  </a:lnTo>
                  <a:lnTo>
                    <a:pt x="195580" y="612571"/>
                  </a:lnTo>
                  <a:lnTo>
                    <a:pt x="189230" y="623506"/>
                  </a:lnTo>
                  <a:lnTo>
                    <a:pt x="184150" y="635863"/>
                  </a:lnTo>
                  <a:lnTo>
                    <a:pt x="182880" y="649224"/>
                  </a:lnTo>
                  <a:lnTo>
                    <a:pt x="186690" y="671766"/>
                  </a:lnTo>
                  <a:lnTo>
                    <a:pt x="200647" y="690181"/>
                  </a:lnTo>
                  <a:lnTo>
                    <a:pt x="204457" y="692658"/>
                  </a:lnTo>
                  <a:lnTo>
                    <a:pt x="219697" y="702576"/>
                  </a:lnTo>
                  <a:lnTo>
                    <a:pt x="245097" y="707136"/>
                  </a:lnTo>
                  <a:lnTo>
                    <a:pt x="269240" y="702576"/>
                  </a:lnTo>
                  <a:lnTo>
                    <a:pt x="284480" y="692658"/>
                  </a:lnTo>
                  <a:lnTo>
                    <a:pt x="288290" y="690181"/>
                  </a:lnTo>
                  <a:lnTo>
                    <a:pt x="302247" y="671766"/>
                  </a:lnTo>
                  <a:lnTo>
                    <a:pt x="307340" y="649224"/>
                  </a:lnTo>
                  <a:lnTo>
                    <a:pt x="302247" y="626668"/>
                  </a:lnTo>
                  <a:lnTo>
                    <a:pt x="288290" y="608266"/>
                  </a:lnTo>
                  <a:lnTo>
                    <a:pt x="284480" y="605790"/>
                  </a:lnTo>
                  <a:lnTo>
                    <a:pt x="284480" y="649224"/>
                  </a:lnTo>
                  <a:lnTo>
                    <a:pt x="280657" y="663613"/>
                  </a:lnTo>
                  <a:lnTo>
                    <a:pt x="273050" y="675220"/>
                  </a:lnTo>
                  <a:lnTo>
                    <a:pt x="260350" y="682967"/>
                  </a:lnTo>
                  <a:lnTo>
                    <a:pt x="245097" y="685800"/>
                  </a:lnTo>
                  <a:lnTo>
                    <a:pt x="228600" y="682967"/>
                  </a:lnTo>
                  <a:lnTo>
                    <a:pt x="215900" y="675220"/>
                  </a:lnTo>
                  <a:lnTo>
                    <a:pt x="206997" y="663613"/>
                  </a:lnTo>
                  <a:lnTo>
                    <a:pt x="204457" y="649224"/>
                  </a:lnTo>
                  <a:lnTo>
                    <a:pt x="205740" y="642023"/>
                  </a:lnTo>
                  <a:lnTo>
                    <a:pt x="206997" y="634822"/>
                  </a:lnTo>
                  <a:lnTo>
                    <a:pt x="210807" y="629843"/>
                  </a:lnTo>
                  <a:lnTo>
                    <a:pt x="215900" y="623214"/>
                  </a:lnTo>
                  <a:lnTo>
                    <a:pt x="228600" y="615467"/>
                  </a:lnTo>
                  <a:lnTo>
                    <a:pt x="245097" y="612648"/>
                  </a:lnTo>
                  <a:lnTo>
                    <a:pt x="260350" y="615467"/>
                  </a:lnTo>
                  <a:lnTo>
                    <a:pt x="273050" y="623214"/>
                  </a:lnTo>
                  <a:lnTo>
                    <a:pt x="280657" y="634822"/>
                  </a:lnTo>
                  <a:lnTo>
                    <a:pt x="284480" y="649224"/>
                  </a:lnTo>
                  <a:lnTo>
                    <a:pt x="284480" y="605790"/>
                  </a:lnTo>
                  <a:lnTo>
                    <a:pt x="269240" y="595858"/>
                  </a:lnTo>
                  <a:lnTo>
                    <a:pt x="245097" y="591312"/>
                  </a:lnTo>
                  <a:lnTo>
                    <a:pt x="237490" y="591312"/>
                  </a:lnTo>
                  <a:lnTo>
                    <a:pt x="232397" y="592074"/>
                  </a:lnTo>
                  <a:lnTo>
                    <a:pt x="226047" y="593598"/>
                  </a:lnTo>
                  <a:lnTo>
                    <a:pt x="214630" y="562330"/>
                  </a:lnTo>
                  <a:lnTo>
                    <a:pt x="210807" y="533781"/>
                  </a:lnTo>
                  <a:lnTo>
                    <a:pt x="213347" y="508076"/>
                  </a:lnTo>
                  <a:lnTo>
                    <a:pt x="220980" y="485394"/>
                  </a:lnTo>
                  <a:lnTo>
                    <a:pt x="252730" y="450723"/>
                  </a:lnTo>
                  <a:lnTo>
                    <a:pt x="280657" y="436626"/>
                  </a:lnTo>
                  <a:lnTo>
                    <a:pt x="369570" y="569976"/>
                  </a:lnTo>
                  <a:lnTo>
                    <a:pt x="377190" y="574548"/>
                  </a:lnTo>
                  <a:lnTo>
                    <a:pt x="377190" y="443572"/>
                  </a:lnTo>
                  <a:lnTo>
                    <a:pt x="344157" y="439521"/>
                  </a:lnTo>
                  <a:lnTo>
                    <a:pt x="302247" y="423672"/>
                  </a:lnTo>
                  <a:lnTo>
                    <a:pt x="287007" y="416052"/>
                  </a:lnTo>
                  <a:lnTo>
                    <a:pt x="287007" y="415290"/>
                  </a:lnTo>
                  <a:lnTo>
                    <a:pt x="285750" y="415290"/>
                  </a:lnTo>
                  <a:lnTo>
                    <a:pt x="285750" y="414528"/>
                  </a:lnTo>
                  <a:lnTo>
                    <a:pt x="264147" y="414528"/>
                  </a:lnTo>
                  <a:lnTo>
                    <a:pt x="219697" y="417893"/>
                  </a:lnTo>
                  <a:lnTo>
                    <a:pt x="177800" y="427761"/>
                  </a:lnTo>
                  <a:lnTo>
                    <a:pt x="137147" y="443776"/>
                  </a:lnTo>
                  <a:lnTo>
                    <a:pt x="100330" y="465582"/>
                  </a:lnTo>
                  <a:lnTo>
                    <a:pt x="62230" y="499859"/>
                  </a:lnTo>
                  <a:lnTo>
                    <a:pt x="31750" y="539724"/>
                  </a:lnTo>
                  <a:lnTo>
                    <a:pt x="10147" y="584022"/>
                  </a:lnTo>
                  <a:lnTo>
                    <a:pt x="0" y="631583"/>
                  </a:lnTo>
                  <a:lnTo>
                    <a:pt x="0" y="681228"/>
                  </a:lnTo>
                  <a:lnTo>
                    <a:pt x="22847" y="925372"/>
                  </a:lnTo>
                  <a:lnTo>
                    <a:pt x="38100" y="1088136"/>
                  </a:lnTo>
                  <a:lnTo>
                    <a:pt x="73647" y="1117854"/>
                  </a:lnTo>
                  <a:lnTo>
                    <a:pt x="134607" y="1117854"/>
                  </a:lnTo>
                  <a:lnTo>
                    <a:pt x="148590" y="1117854"/>
                  </a:lnTo>
                  <a:lnTo>
                    <a:pt x="377190" y="1117854"/>
                  </a:lnTo>
                  <a:lnTo>
                    <a:pt x="400050" y="1117854"/>
                  </a:lnTo>
                  <a:lnTo>
                    <a:pt x="617220" y="1117854"/>
                  </a:lnTo>
                  <a:lnTo>
                    <a:pt x="624840" y="1117142"/>
                  </a:lnTo>
                  <a:lnTo>
                    <a:pt x="629920" y="1115491"/>
                  </a:lnTo>
                  <a:lnTo>
                    <a:pt x="631190" y="1115085"/>
                  </a:lnTo>
                  <a:lnTo>
                    <a:pt x="637540" y="1111745"/>
                  </a:lnTo>
                  <a:lnTo>
                    <a:pt x="643890" y="1107186"/>
                  </a:lnTo>
                  <a:lnTo>
                    <a:pt x="645160" y="1105522"/>
                  </a:lnTo>
                  <a:lnTo>
                    <a:pt x="647700" y="1102207"/>
                  </a:lnTo>
                  <a:lnTo>
                    <a:pt x="650240" y="1096518"/>
                  </a:lnTo>
                  <a:lnTo>
                    <a:pt x="652780" y="1090244"/>
                  </a:lnTo>
                  <a:lnTo>
                    <a:pt x="652780" y="1083564"/>
                  </a:lnTo>
                  <a:lnTo>
                    <a:pt x="645160" y="953262"/>
                  </a:lnTo>
                  <a:lnTo>
                    <a:pt x="645160" y="908392"/>
                  </a:lnTo>
                  <a:lnTo>
                    <a:pt x="648970" y="865251"/>
                  </a:lnTo>
                  <a:lnTo>
                    <a:pt x="655320" y="823810"/>
                  </a:lnTo>
                  <a:lnTo>
                    <a:pt x="666750" y="784098"/>
                  </a:lnTo>
                  <a:lnTo>
                    <a:pt x="668020" y="781050"/>
                  </a:lnTo>
                  <a:lnTo>
                    <a:pt x="669290" y="777240"/>
                  </a:lnTo>
                  <a:lnTo>
                    <a:pt x="670560" y="774192"/>
                  </a:lnTo>
                  <a:lnTo>
                    <a:pt x="675640" y="753618"/>
                  </a:lnTo>
                  <a:lnTo>
                    <a:pt x="678180" y="733044"/>
                  </a:lnTo>
                  <a:lnTo>
                    <a:pt x="775970" y="801624"/>
                  </a:lnTo>
                  <a:lnTo>
                    <a:pt x="792480" y="811618"/>
                  </a:lnTo>
                  <a:lnTo>
                    <a:pt x="810260" y="818769"/>
                  </a:lnTo>
                  <a:lnTo>
                    <a:pt x="830580" y="823048"/>
                  </a:lnTo>
                  <a:lnTo>
                    <a:pt x="849630" y="824484"/>
                  </a:lnTo>
                  <a:lnTo>
                    <a:pt x="878840" y="821143"/>
                  </a:lnTo>
                  <a:lnTo>
                    <a:pt x="905510" y="811530"/>
                  </a:lnTo>
                  <a:lnTo>
                    <a:pt x="929640" y="796188"/>
                  </a:lnTo>
                  <a:lnTo>
                    <a:pt x="949960" y="775716"/>
                  </a:lnTo>
                  <a:lnTo>
                    <a:pt x="1082040" y="597242"/>
                  </a:lnTo>
                  <a:lnTo>
                    <a:pt x="1106170" y="564642"/>
                  </a:lnTo>
                  <a:lnTo>
                    <a:pt x="1197610" y="446316"/>
                  </a:lnTo>
                  <a:lnTo>
                    <a:pt x="1211580" y="428244"/>
                  </a:lnTo>
                  <a:lnTo>
                    <a:pt x="1217930" y="414108"/>
                  </a:lnTo>
                  <a:lnTo>
                    <a:pt x="1219200" y="399186"/>
                  </a:lnTo>
                  <a:close/>
                </a:path>
              </a:pathLst>
            </a:custGeom>
            <a:solidFill>
              <a:srgbClr val="2C778C"/>
            </a:solidFill>
          </p:spPr>
          <p:txBody>
            <a:bodyPr wrap="square" lIns="0" tIns="0" rIns="0" bIns="0" rtlCol="0"/>
            <a:lstStyle/>
            <a:p>
              <a:endParaRPr/>
            </a:p>
          </p:txBody>
        </p:sp>
        <p:pic>
          <p:nvPicPr>
            <p:cNvPr id="15" name="object 15"/>
            <p:cNvPicPr/>
            <p:nvPr/>
          </p:nvPicPr>
          <p:blipFill>
            <a:blip r:embed="rId2" cstate="print"/>
            <a:stretch>
              <a:fillRect/>
            </a:stretch>
          </p:blipFill>
          <p:spPr>
            <a:xfrm>
              <a:off x="2042045" y="2990850"/>
              <a:ext cx="1259586" cy="1264158"/>
            </a:xfrm>
            <a:prstGeom prst="rect">
              <a:avLst/>
            </a:prstGeom>
          </p:spPr>
        </p:pic>
        <p:sp>
          <p:nvSpPr>
            <p:cNvPr id="16" name="object 16"/>
            <p:cNvSpPr/>
            <p:nvPr/>
          </p:nvSpPr>
          <p:spPr>
            <a:xfrm>
              <a:off x="1654187" y="2868168"/>
              <a:ext cx="2030730" cy="1469390"/>
            </a:xfrm>
            <a:custGeom>
              <a:avLst/>
              <a:gdLst/>
              <a:ahLst/>
              <a:cxnLst/>
              <a:rect l="l" t="t" r="r" b="b"/>
              <a:pathLst>
                <a:path w="2030729" h="1469389">
                  <a:moveTo>
                    <a:pt x="2030730" y="1469136"/>
                  </a:moveTo>
                  <a:lnTo>
                    <a:pt x="2030730" y="0"/>
                  </a:lnTo>
                  <a:lnTo>
                    <a:pt x="0" y="0"/>
                  </a:lnTo>
                  <a:lnTo>
                    <a:pt x="0" y="1469136"/>
                  </a:lnTo>
                  <a:lnTo>
                    <a:pt x="33528" y="1469136"/>
                  </a:lnTo>
                  <a:lnTo>
                    <a:pt x="33527" y="67056"/>
                  </a:lnTo>
                  <a:lnTo>
                    <a:pt x="67056" y="33528"/>
                  </a:lnTo>
                  <a:lnTo>
                    <a:pt x="67056" y="67056"/>
                  </a:lnTo>
                  <a:lnTo>
                    <a:pt x="1964435" y="67056"/>
                  </a:lnTo>
                  <a:lnTo>
                    <a:pt x="1964435" y="33528"/>
                  </a:lnTo>
                  <a:lnTo>
                    <a:pt x="1997202" y="67056"/>
                  </a:lnTo>
                  <a:lnTo>
                    <a:pt x="1997202" y="1469136"/>
                  </a:lnTo>
                  <a:lnTo>
                    <a:pt x="2030730" y="1469136"/>
                  </a:lnTo>
                  <a:close/>
                </a:path>
                <a:path w="2030729" h="1469389">
                  <a:moveTo>
                    <a:pt x="67056" y="67056"/>
                  </a:moveTo>
                  <a:lnTo>
                    <a:pt x="67056" y="33528"/>
                  </a:lnTo>
                  <a:lnTo>
                    <a:pt x="33527" y="67056"/>
                  </a:lnTo>
                  <a:lnTo>
                    <a:pt x="67056" y="67056"/>
                  </a:lnTo>
                  <a:close/>
                </a:path>
                <a:path w="2030729" h="1469389">
                  <a:moveTo>
                    <a:pt x="67056" y="1402080"/>
                  </a:moveTo>
                  <a:lnTo>
                    <a:pt x="67056" y="67056"/>
                  </a:lnTo>
                  <a:lnTo>
                    <a:pt x="33527" y="67056"/>
                  </a:lnTo>
                  <a:lnTo>
                    <a:pt x="33528" y="1402080"/>
                  </a:lnTo>
                  <a:lnTo>
                    <a:pt x="67056" y="1402080"/>
                  </a:lnTo>
                  <a:close/>
                </a:path>
                <a:path w="2030729" h="1469389">
                  <a:moveTo>
                    <a:pt x="1997202" y="1402080"/>
                  </a:moveTo>
                  <a:lnTo>
                    <a:pt x="33528" y="1402080"/>
                  </a:lnTo>
                  <a:lnTo>
                    <a:pt x="67056" y="1435608"/>
                  </a:lnTo>
                  <a:lnTo>
                    <a:pt x="67056" y="1469136"/>
                  </a:lnTo>
                  <a:lnTo>
                    <a:pt x="1964435" y="1469136"/>
                  </a:lnTo>
                  <a:lnTo>
                    <a:pt x="1964435" y="1435608"/>
                  </a:lnTo>
                  <a:lnTo>
                    <a:pt x="1997202" y="1402080"/>
                  </a:lnTo>
                  <a:close/>
                </a:path>
                <a:path w="2030729" h="1469389">
                  <a:moveTo>
                    <a:pt x="67056" y="1469136"/>
                  </a:moveTo>
                  <a:lnTo>
                    <a:pt x="67056" y="1435608"/>
                  </a:lnTo>
                  <a:lnTo>
                    <a:pt x="33528" y="1402080"/>
                  </a:lnTo>
                  <a:lnTo>
                    <a:pt x="33528" y="1469136"/>
                  </a:lnTo>
                  <a:lnTo>
                    <a:pt x="67056" y="1469136"/>
                  </a:lnTo>
                  <a:close/>
                </a:path>
                <a:path w="2030729" h="1469389">
                  <a:moveTo>
                    <a:pt x="1997202" y="67056"/>
                  </a:moveTo>
                  <a:lnTo>
                    <a:pt x="1964435" y="33528"/>
                  </a:lnTo>
                  <a:lnTo>
                    <a:pt x="1964435" y="67056"/>
                  </a:lnTo>
                  <a:lnTo>
                    <a:pt x="1997202" y="67056"/>
                  </a:lnTo>
                  <a:close/>
                </a:path>
                <a:path w="2030729" h="1469389">
                  <a:moveTo>
                    <a:pt x="1997202" y="1402080"/>
                  </a:moveTo>
                  <a:lnTo>
                    <a:pt x="1997202" y="67056"/>
                  </a:lnTo>
                  <a:lnTo>
                    <a:pt x="1964435" y="67056"/>
                  </a:lnTo>
                  <a:lnTo>
                    <a:pt x="1964435" y="1402080"/>
                  </a:lnTo>
                  <a:lnTo>
                    <a:pt x="1997202" y="1402080"/>
                  </a:lnTo>
                  <a:close/>
                </a:path>
                <a:path w="2030729" h="1469389">
                  <a:moveTo>
                    <a:pt x="1997202" y="1469136"/>
                  </a:moveTo>
                  <a:lnTo>
                    <a:pt x="1997202" y="1402080"/>
                  </a:lnTo>
                  <a:lnTo>
                    <a:pt x="1964435" y="1435608"/>
                  </a:lnTo>
                  <a:lnTo>
                    <a:pt x="1964435" y="1469136"/>
                  </a:lnTo>
                  <a:lnTo>
                    <a:pt x="1997202" y="1469136"/>
                  </a:lnTo>
                  <a:close/>
                </a:path>
              </a:pathLst>
            </a:custGeom>
            <a:solidFill>
              <a:srgbClr val="2C778C"/>
            </a:solidFill>
          </p:spPr>
          <p:txBody>
            <a:bodyPr wrap="square" lIns="0" tIns="0" rIns="0" bIns="0" rtlCol="0"/>
            <a:lstStyle/>
            <a:p>
              <a:endParaRPr/>
            </a:p>
          </p:txBody>
        </p:sp>
      </p:grpSp>
      <p:grpSp>
        <p:nvGrpSpPr>
          <p:cNvPr id="17" name="object 17"/>
          <p:cNvGrpSpPr/>
          <p:nvPr/>
        </p:nvGrpSpPr>
        <p:grpSpPr>
          <a:xfrm>
            <a:off x="4507115" y="2868167"/>
            <a:ext cx="4737735" cy="1470660"/>
            <a:chOff x="4507115" y="2868167"/>
            <a:chExt cx="4737735" cy="1470660"/>
          </a:xfrm>
        </p:grpSpPr>
        <p:pic>
          <p:nvPicPr>
            <p:cNvPr id="18" name="object 18"/>
            <p:cNvPicPr/>
            <p:nvPr/>
          </p:nvPicPr>
          <p:blipFill>
            <a:blip r:embed="rId3" cstate="print"/>
            <a:stretch>
              <a:fillRect/>
            </a:stretch>
          </p:blipFill>
          <p:spPr>
            <a:xfrm>
              <a:off x="4934597" y="3095243"/>
              <a:ext cx="1135380" cy="1059941"/>
            </a:xfrm>
            <a:prstGeom prst="rect">
              <a:avLst/>
            </a:prstGeom>
          </p:spPr>
        </p:pic>
        <p:sp>
          <p:nvSpPr>
            <p:cNvPr id="19" name="object 19"/>
            <p:cNvSpPr/>
            <p:nvPr/>
          </p:nvSpPr>
          <p:spPr>
            <a:xfrm>
              <a:off x="4507115" y="2869691"/>
              <a:ext cx="2047875" cy="1469390"/>
            </a:xfrm>
            <a:custGeom>
              <a:avLst/>
              <a:gdLst/>
              <a:ahLst/>
              <a:cxnLst/>
              <a:rect l="l" t="t" r="r" b="b"/>
              <a:pathLst>
                <a:path w="2047875" h="1469389">
                  <a:moveTo>
                    <a:pt x="2047493" y="1469136"/>
                  </a:moveTo>
                  <a:lnTo>
                    <a:pt x="2047493" y="0"/>
                  </a:lnTo>
                  <a:lnTo>
                    <a:pt x="0" y="0"/>
                  </a:lnTo>
                  <a:lnTo>
                    <a:pt x="0" y="1469136"/>
                  </a:lnTo>
                  <a:lnTo>
                    <a:pt x="33527" y="1469136"/>
                  </a:lnTo>
                  <a:lnTo>
                    <a:pt x="33527" y="66294"/>
                  </a:lnTo>
                  <a:lnTo>
                    <a:pt x="67055" y="32766"/>
                  </a:lnTo>
                  <a:lnTo>
                    <a:pt x="67055" y="66294"/>
                  </a:lnTo>
                  <a:lnTo>
                    <a:pt x="1980438" y="66294"/>
                  </a:lnTo>
                  <a:lnTo>
                    <a:pt x="1980438" y="32766"/>
                  </a:lnTo>
                  <a:lnTo>
                    <a:pt x="2013965" y="66294"/>
                  </a:lnTo>
                  <a:lnTo>
                    <a:pt x="2013965" y="1469136"/>
                  </a:lnTo>
                  <a:lnTo>
                    <a:pt x="2047493" y="1469136"/>
                  </a:lnTo>
                  <a:close/>
                </a:path>
                <a:path w="2047875" h="1469389">
                  <a:moveTo>
                    <a:pt x="67055" y="66294"/>
                  </a:moveTo>
                  <a:lnTo>
                    <a:pt x="67055" y="32766"/>
                  </a:lnTo>
                  <a:lnTo>
                    <a:pt x="33527" y="66294"/>
                  </a:lnTo>
                  <a:lnTo>
                    <a:pt x="67055" y="66294"/>
                  </a:lnTo>
                  <a:close/>
                </a:path>
                <a:path w="2047875" h="1469389">
                  <a:moveTo>
                    <a:pt x="67055" y="1402080"/>
                  </a:moveTo>
                  <a:lnTo>
                    <a:pt x="67055" y="66294"/>
                  </a:lnTo>
                  <a:lnTo>
                    <a:pt x="33527" y="66294"/>
                  </a:lnTo>
                  <a:lnTo>
                    <a:pt x="33527" y="1402080"/>
                  </a:lnTo>
                  <a:lnTo>
                    <a:pt x="67055" y="1402080"/>
                  </a:lnTo>
                  <a:close/>
                </a:path>
                <a:path w="2047875" h="1469389">
                  <a:moveTo>
                    <a:pt x="2013965" y="1402080"/>
                  </a:moveTo>
                  <a:lnTo>
                    <a:pt x="33527" y="1402080"/>
                  </a:lnTo>
                  <a:lnTo>
                    <a:pt x="67055" y="1435608"/>
                  </a:lnTo>
                  <a:lnTo>
                    <a:pt x="67055" y="1469136"/>
                  </a:lnTo>
                  <a:lnTo>
                    <a:pt x="1980438" y="1469136"/>
                  </a:lnTo>
                  <a:lnTo>
                    <a:pt x="1980438" y="1435608"/>
                  </a:lnTo>
                  <a:lnTo>
                    <a:pt x="2013965" y="1402080"/>
                  </a:lnTo>
                  <a:close/>
                </a:path>
                <a:path w="2047875" h="1469389">
                  <a:moveTo>
                    <a:pt x="67055" y="1469136"/>
                  </a:moveTo>
                  <a:lnTo>
                    <a:pt x="67055" y="1435608"/>
                  </a:lnTo>
                  <a:lnTo>
                    <a:pt x="33527" y="1402080"/>
                  </a:lnTo>
                  <a:lnTo>
                    <a:pt x="33527" y="1469136"/>
                  </a:lnTo>
                  <a:lnTo>
                    <a:pt x="67055" y="1469136"/>
                  </a:lnTo>
                  <a:close/>
                </a:path>
                <a:path w="2047875" h="1469389">
                  <a:moveTo>
                    <a:pt x="2013965" y="66294"/>
                  </a:moveTo>
                  <a:lnTo>
                    <a:pt x="1980438" y="32766"/>
                  </a:lnTo>
                  <a:lnTo>
                    <a:pt x="1980438" y="66294"/>
                  </a:lnTo>
                  <a:lnTo>
                    <a:pt x="2013965" y="66294"/>
                  </a:lnTo>
                  <a:close/>
                </a:path>
                <a:path w="2047875" h="1469389">
                  <a:moveTo>
                    <a:pt x="2013965" y="1402080"/>
                  </a:moveTo>
                  <a:lnTo>
                    <a:pt x="2013965" y="66294"/>
                  </a:lnTo>
                  <a:lnTo>
                    <a:pt x="1980438" y="66294"/>
                  </a:lnTo>
                  <a:lnTo>
                    <a:pt x="1980438" y="1402080"/>
                  </a:lnTo>
                  <a:lnTo>
                    <a:pt x="2013965" y="1402080"/>
                  </a:lnTo>
                  <a:close/>
                </a:path>
                <a:path w="2047875" h="1469389">
                  <a:moveTo>
                    <a:pt x="2013965" y="1469136"/>
                  </a:moveTo>
                  <a:lnTo>
                    <a:pt x="2013965" y="1402080"/>
                  </a:lnTo>
                  <a:lnTo>
                    <a:pt x="1980438" y="1435608"/>
                  </a:lnTo>
                  <a:lnTo>
                    <a:pt x="1980438" y="1469136"/>
                  </a:lnTo>
                  <a:lnTo>
                    <a:pt x="2013965" y="1469136"/>
                  </a:lnTo>
                  <a:close/>
                </a:path>
              </a:pathLst>
            </a:custGeom>
            <a:solidFill>
              <a:srgbClr val="2C778C"/>
            </a:solidFill>
          </p:spPr>
          <p:txBody>
            <a:bodyPr wrap="square" lIns="0" tIns="0" rIns="0" bIns="0" rtlCol="0"/>
            <a:lstStyle/>
            <a:p>
              <a:endParaRPr/>
            </a:p>
          </p:txBody>
        </p:sp>
        <p:pic>
          <p:nvPicPr>
            <p:cNvPr id="20" name="object 20"/>
            <p:cNvPicPr/>
            <p:nvPr/>
          </p:nvPicPr>
          <p:blipFill>
            <a:blip r:embed="rId4" cstate="print"/>
            <a:stretch>
              <a:fillRect/>
            </a:stretch>
          </p:blipFill>
          <p:spPr>
            <a:xfrm>
              <a:off x="7682369" y="3073907"/>
              <a:ext cx="914400" cy="915161"/>
            </a:xfrm>
            <a:prstGeom prst="rect">
              <a:avLst/>
            </a:prstGeom>
          </p:spPr>
        </p:pic>
        <p:sp>
          <p:nvSpPr>
            <p:cNvPr id="21" name="object 21"/>
            <p:cNvSpPr/>
            <p:nvPr/>
          </p:nvSpPr>
          <p:spPr>
            <a:xfrm>
              <a:off x="7172591" y="2868167"/>
              <a:ext cx="2072005" cy="1469390"/>
            </a:xfrm>
            <a:custGeom>
              <a:avLst/>
              <a:gdLst/>
              <a:ahLst/>
              <a:cxnLst/>
              <a:rect l="l" t="t" r="r" b="b"/>
              <a:pathLst>
                <a:path w="2072004" h="1469389">
                  <a:moveTo>
                    <a:pt x="2071877" y="1469136"/>
                  </a:moveTo>
                  <a:lnTo>
                    <a:pt x="2071877" y="0"/>
                  </a:lnTo>
                  <a:lnTo>
                    <a:pt x="0" y="0"/>
                  </a:lnTo>
                  <a:lnTo>
                    <a:pt x="0" y="1469136"/>
                  </a:lnTo>
                  <a:lnTo>
                    <a:pt x="33527" y="1469136"/>
                  </a:lnTo>
                  <a:lnTo>
                    <a:pt x="33527" y="67056"/>
                  </a:lnTo>
                  <a:lnTo>
                    <a:pt x="67056" y="33528"/>
                  </a:lnTo>
                  <a:lnTo>
                    <a:pt x="67056" y="67056"/>
                  </a:lnTo>
                  <a:lnTo>
                    <a:pt x="2005584" y="67056"/>
                  </a:lnTo>
                  <a:lnTo>
                    <a:pt x="2005584" y="33528"/>
                  </a:lnTo>
                  <a:lnTo>
                    <a:pt x="2038350" y="67056"/>
                  </a:lnTo>
                  <a:lnTo>
                    <a:pt x="2038350" y="1469136"/>
                  </a:lnTo>
                  <a:lnTo>
                    <a:pt x="2071877" y="1469136"/>
                  </a:lnTo>
                  <a:close/>
                </a:path>
                <a:path w="2072004" h="1469389">
                  <a:moveTo>
                    <a:pt x="67056" y="67056"/>
                  </a:moveTo>
                  <a:lnTo>
                    <a:pt x="67056" y="33528"/>
                  </a:lnTo>
                  <a:lnTo>
                    <a:pt x="33527" y="67056"/>
                  </a:lnTo>
                  <a:lnTo>
                    <a:pt x="67056" y="67056"/>
                  </a:lnTo>
                  <a:close/>
                </a:path>
                <a:path w="2072004" h="1469389">
                  <a:moveTo>
                    <a:pt x="67056" y="1402080"/>
                  </a:moveTo>
                  <a:lnTo>
                    <a:pt x="67056" y="67056"/>
                  </a:lnTo>
                  <a:lnTo>
                    <a:pt x="33527" y="67056"/>
                  </a:lnTo>
                  <a:lnTo>
                    <a:pt x="33527" y="1402080"/>
                  </a:lnTo>
                  <a:lnTo>
                    <a:pt x="67056" y="1402080"/>
                  </a:lnTo>
                  <a:close/>
                </a:path>
                <a:path w="2072004" h="1469389">
                  <a:moveTo>
                    <a:pt x="2038350" y="1402080"/>
                  </a:moveTo>
                  <a:lnTo>
                    <a:pt x="33527" y="1402080"/>
                  </a:lnTo>
                  <a:lnTo>
                    <a:pt x="67056" y="1435608"/>
                  </a:lnTo>
                  <a:lnTo>
                    <a:pt x="67056" y="1469136"/>
                  </a:lnTo>
                  <a:lnTo>
                    <a:pt x="2005584" y="1469136"/>
                  </a:lnTo>
                  <a:lnTo>
                    <a:pt x="2005584" y="1435608"/>
                  </a:lnTo>
                  <a:lnTo>
                    <a:pt x="2038350" y="1402080"/>
                  </a:lnTo>
                  <a:close/>
                </a:path>
                <a:path w="2072004" h="1469389">
                  <a:moveTo>
                    <a:pt x="67056" y="1469136"/>
                  </a:moveTo>
                  <a:lnTo>
                    <a:pt x="67056" y="1435608"/>
                  </a:lnTo>
                  <a:lnTo>
                    <a:pt x="33527" y="1402080"/>
                  </a:lnTo>
                  <a:lnTo>
                    <a:pt x="33527" y="1469136"/>
                  </a:lnTo>
                  <a:lnTo>
                    <a:pt x="67056" y="1469136"/>
                  </a:lnTo>
                  <a:close/>
                </a:path>
                <a:path w="2072004" h="1469389">
                  <a:moveTo>
                    <a:pt x="2038350" y="67056"/>
                  </a:moveTo>
                  <a:lnTo>
                    <a:pt x="2005584" y="33528"/>
                  </a:lnTo>
                  <a:lnTo>
                    <a:pt x="2005584" y="67056"/>
                  </a:lnTo>
                  <a:lnTo>
                    <a:pt x="2038350" y="67056"/>
                  </a:lnTo>
                  <a:close/>
                </a:path>
                <a:path w="2072004" h="1469389">
                  <a:moveTo>
                    <a:pt x="2038350" y="1402080"/>
                  </a:moveTo>
                  <a:lnTo>
                    <a:pt x="2038350" y="67056"/>
                  </a:lnTo>
                  <a:lnTo>
                    <a:pt x="2005584" y="67056"/>
                  </a:lnTo>
                  <a:lnTo>
                    <a:pt x="2005584" y="1402080"/>
                  </a:lnTo>
                  <a:lnTo>
                    <a:pt x="2038350" y="1402080"/>
                  </a:lnTo>
                  <a:close/>
                </a:path>
                <a:path w="2072004" h="1469389">
                  <a:moveTo>
                    <a:pt x="2038350" y="1469136"/>
                  </a:moveTo>
                  <a:lnTo>
                    <a:pt x="2038350" y="1402080"/>
                  </a:lnTo>
                  <a:lnTo>
                    <a:pt x="2005584" y="1435608"/>
                  </a:lnTo>
                  <a:lnTo>
                    <a:pt x="2005584" y="1469136"/>
                  </a:lnTo>
                  <a:lnTo>
                    <a:pt x="2038350" y="1469136"/>
                  </a:lnTo>
                  <a:close/>
                </a:path>
              </a:pathLst>
            </a:custGeom>
            <a:solidFill>
              <a:srgbClr val="2C778C"/>
            </a:solidFill>
          </p:spPr>
          <p:txBody>
            <a:bodyPr wrap="square" lIns="0" tIns="0" rIns="0" bIns="0" rtlCol="0"/>
            <a:lstStyle/>
            <a:p>
              <a:endParaRPr/>
            </a:p>
          </p:txBody>
        </p:sp>
      </p:grpSp>
      <p:sp>
        <p:nvSpPr>
          <p:cNvPr id="22" name="object 22"/>
          <p:cNvSpPr txBox="1"/>
          <p:nvPr/>
        </p:nvSpPr>
        <p:spPr>
          <a:xfrm>
            <a:off x="7178675" y="4314444"/>
            <a:ext cx="2084070" cy="821055"/>
          </a:xfrm>
          <a:prstGeom prst="rect">
            <a:avLst/>
          </a:prstGeom>
          <a:solidFill>
            <a:srgbClr val="2C778C"/>
          </a:solidFill>
        </p:spPr>
        <p:txBody>
          <a:bodyPr vert="horz" wrap="square" lIns="0" tIns="124460" rIns="0" bIns="0" rtlCol="0">
            <a:spAutoFit/>
          </a:bodyPr>
          <a:lstStyle/>
          <a:p>
            <a:pPr marL="541655" marR="73025" indent="-471170">
              <a:lnSpc>
                <a:spcPct val="100000"/>
              </a:lnSpc>
              <a:spcBef>
                <a:spcPts val="980"/>
              </a:spcBef>
            </a:pPr>
            <a:r>
              <a:rPr sz="2100" b="1" dirty="0">
                <a:solidFill>
                  <a:srgbClr val="FFFFFF"/>
                </a:solidFill>
                <a:latin typeface="Microsoft JhengHei"/>
                <a:cs typeface="Microsoft JhengHei"/>
              </a:rPr>
              <a:t>HIV</a:t>
            </a:r>
            <a:r>
              <a:rPr sz="2100" b="1" spc="-10" dirty="0">
                <a:solidFill>
                  <a:srgbClr val="FFFFFF"/>
                </a:solidFill>
                <a:latin typeface="Microsoft JhengHei"/>
                <a:cs typeface="Microsoft JhengHei"/>
              </a:rPr>
              <a:t>的數量/濃度</a:t>
            </a:r>
            <a:r>
              <a:rPr sz="2100" b="1" spc="-50" dirty="0">
                <a:solidFill>
                  <a:srgbClr val="FFFFFF"/>
                </a:solidFill>
                <a:latin typeface="Microsoft JhengHei"/>
                <a:cs typeface="Microsoft JhengHei"/>
              </a:rPr>
              <a:t> </a:t>
            </a:r>
            <a:r>
              <a:rPr sz="2100" b="1" spc="-20" dirty="0">
                <a:solidFill>
                  <a:srgbClr val="FFFFFF"/>
                </a:solidFill>
                <a:latin typeface="Microsoft JhengHei"/>
                <a:cs typeface="Microsoft JhengHei"/>
              </a:rPr>
              <a:t>(病毒量)</a:t>
            </a:r>
            <a:endParaRPr sz="2100">
              <a:latin typeface="Microsoft JhengHei"/>
              <a:cs typeface="Microsoft JhengHei"/>
            </a:endParaRPr>
          </a:p>
        </p:txBody>
      </p:sp>
      <p:sp>
        <p:nvSpPr>
          <p:cNvPr id="24" name="object 24"/>
          <p:cNvSpPr txBox="1">
            <a:spLocks noGrp="1"/>
          </p:cNvSpPr>
          <p:nvPr>
            <p:ph type="sldNum" sz="quarter" idx="7"/>
          </p:nvPr>
        </p:nvSpPr>
        <p:spPr>
          <a:prstGeom prst="rect">
            <a:avLst/>
          </a:prstGeom>
        </p:spPr>
        <p:txBody>
          <a:bodyPr vert="horz" wrap="square" lIns="0" tIns="22860" rIns="0" bIns="0" rtlCol="0">
            <a:spAutoFit/>
          </a:bodyPr>
          <a:lstStyle/>
          <a:p>
            <a:pPr marL="250190">
              <a:lnSpc>
                <a:spcPct val="100000"/>
              </a:lnSpc>
              <a:spcBef>
                <a:spcPts val="180"/>
              </a:spcBef>
            </a:pPr>
            <a:fld id="{81D60167-4931-47E6-BA6A-407CBD079E47}" type="slidenum">
              <a:rPr dirty="0"/>
              <a:t>5</a:t>
            </a:fld>
            <a:endParaRPr dirty="0"/>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3" name="object 23"/>
          <p:cNvSpPr txBox="1">
            <a:spLocks noGrp="1"/>
          </p:cNvSpPr>
          <p:nvPr>
            <p:ph type="title"/>
          </p:nvPr>
        </p:nvSpPr>
        <p:spPr>
          <a:xfrm>
            <a:off x="1898275" y="1007617"/>
            <a:ext cx="687260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愛滋病毒(HIV)感染風險：3</a:t>
            </a:r>
            <a:r>
              <a:rPr spc="-10" dirty="0">
                <a:solidFill>
                  <a:srgbClr val="FFFFFF"/>
                </a:solidFill>
              </a:rPr>
              <a:t>個基本條件</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grpSp>
        <p:nvGrpSpPr>
          <p:cNvPr id="3" name="object 3"/>
          <p:cNvGrpSpPr/>
          <p:nvPr/>
        </p:nvGrpSpPr>
        <p:grpSpPr>
          <a:xfrm>
            <a:off x="2281313" y="2643377"/>
            <a:ext cx="8411845" cy="4143375"/>
            <a:chOff x="2281313" y="2643377"/>
            <a:chExt cx="8411845" cy="4143375"/>
          </a:xfrm>
        </p:grpSpPr>
        <p:sp>
          <p:nvSpPr>
            <p:cNvPr id="4" name="object 4"/>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5" name="object 5"/>
            <p:cNvSpPr/>
            <p:nvPr/>
          </p:nvSpPr>
          <p:spPr>
            <a:xfrm>
              <a:off x="6817486" y="2643377"/>
              <a:ext cx="3562350" cy="2887980"/>
            </a:xfrm>
            <a:custGeom>
              <a:avLst/>
              <a:gdLst/>
              <a:ahLst/>
              <a:cxnLst/>
              <a:rect l="l" t="t" r="r" b="b"/>
              <a:pathLst>
                <a:path w="3562350" h="2887979">
                  <a:moveTo>
                    <a:pt x="3562350" y="2887979"/>
                  </a:moveTo>
                  <a:lnTo>
                    <a:pt x="3562350" y="0"/>
                  </a:lnTo>
                  <a:lnTo>
                    <a:pt x="0" y="0"/>
                  </a:lnTo>
                  <a:lnTo>
                    <a:pt x="0" y="2887979"/>
                  </a:lnTo>
                  <a:lnTo>
                    <a:pt x="3562350" y="2887979"/>
                  </a:lnTo>
                  <a:close/>
                </a:path>
              </a:pathLst>
            </a:custGeom>
            <a:solidFill>
              <a:srgbClr val="FBE4D4"/>
            </a:solidFill>
          </p:spPr>
          <p:txBody>
            <a:bodyPr wrap="square" lIns="0" tIns="0" rIns="0" bIns="0" rtlCol="0"/>
            <a:lstStyle/>
            <a:p>
              <a:endParaRPr/>
            </a:p>
          </p:txBody>
        </p:sp>
      </p:grpSp>
      <p:sp>
        <p:nvSpPr>
          <p:cNvPr id="6" name="object 6"/>
          <p:cNvSpPr txBox="1"/>
          <p:nvPr/>
        </p:nvSpPr>
        <p:spPr>
          <a:xfrm>
            <a:off x="1062361" y="1851152"/>
            <a:ext cx="6768465" cy="346710"/>
          </a:xfrm>
          <a:prstGeom prst="rect">
            <a:avLst/>
          </a:prstGeom>
        </p:spPr>
        <p:txBody>
          <a:bodyPr vert="horz" wrap="square" lIns="0" tIns="13335" rIns="0" bIns="0" rtlCol="0">
            <a:spAutoFit/>
          </a:bodyPr>
          <a:lstStyle/>
          <a:p>
            <a:pPr marL="12700">
              <a:lnSpc>
                <a:spcPct val="100000"/>
              </a:lnSpc>
              <a:spcBef>
                <a:spcPts val="105"/>
              </a:spcBef>
            </a:pPr>
            <a:r>
              <a:rPr sz="2100" b="1" spc="-10" dirty="0">
                <a:latin typeface="Microsoft JhengHei"/>
                <a:cs typeface="Microsoft JhengHei"/>
              </a:rPr>
              <a:t>孕產婦以HIV</a:t>
            </a:r>
            <a:r>
              <a:rPr sz="2100" b="1" spc="-15" dirty="0">
                <a:latin typeface="Microsoft JhengHei"/>
                <a:cs typeface="Microsoft JhengHei"/>
              </a:rPr>
              <a:t>抗原/抗體複合型篩檢或抗體篩檢呈陽性者。</a:t>
            </a:r>
            <a:endParaRPr sz="2100">
              <a:latin typeface="Microsoft JhengHei"/>
              <a:cs typeface="Microsoft JhengHei"/>
            </a:endParaRPr>
          </a:p>
        </p:txBody>
      </p:sp>
      <p:sp>
        <p:nvSpPr>
          <p:cNvPr id="7" name="object 7"/>
          <p:cNvSpPr/>
          <p:nvPr/>
        </p:nvSpPr>
        <p:spPr>
          <a:xfrm>
            <a:off x="8012315" y="1693164"/>
            <a:ext cx="2051685" cy="836930"/>
          </a:xfrm>
          <a:custGeom>
            <a:avLst/>
            <a:gdLst/>
            <a:ahLst/>
            <a:cxnLst/>
            <a:rect l="l" t="t" r="r" b="b"/>
            <a:pathLst>
              <a:path w="2051684" h="836930">
                <a:moveTo>
                  <a:pt x="2051303" y="836676"/>
                </a:moveTo>
                <a:lnTo>
                  <a:pt x="2051303" y="0"/>
                </a:lnTo>
                <a:lnTo>
                  <a:pt x="0" y="0"/>
                </a:lnTo>
                <a:lnTo>
                  <a:pt x="0" y="836676"/>
                </a:lnTo>
                <a:lnTo>
                  <a:pt x="2051303" y="836676"/>
                </a:lnTo>
                <a:close/>
              </a:path>
            </a:pathLst>
          </a:custGeom>
          <a:solidFill>
            <a:srgbClr val="FFF2CC"/>
          </a:solidFill>
        </p:spPr>
        <p:txBody>
          <a:bodyPr wrap="square" lIns="0" tIns="0" rIns="0" bIns="0" rtlCol="0"/>
          <a:lstStyle/>
          <a:p>
            <a:endParaRPr/>
          </a:p>
        </p:txBody>
      </p:sp>
      <p:sp>
        <p:nvSpPr>
          <p:cNvPr id="8" name="object 8"/>
          <p:cNvSpPr txBox="1"/>
          <p:nvPr/>
        </p:nvSpPr>
        <p:spPr>
          <a:xfrm>
            <a:off x="8012315" y="1693164"/>
            <a:ext cx="2051685" cy="402590"/>
          </a:xfrm>
          <a:prstGeom prst="rect">
            <a:avLst/>
          </a:prstGeom>
          <a:solidFill>
            <a:srgbClr val="FFF2CC"/>
          </a:solidFill>
        </p:spPr>
        <p:txBody>
          <a:bodyPr vert="horz" wrap="square" lIns="0" tIns="31750" rIns="0" bIns="0" rtlCol="0">
            <a:spAutoFit/>
          </a:bodyPr>
          <a:lstStyle/>
          <a:p>
            <a:pPr marL="80645">
              <a:lnSpc>
                <a:spcPts val="2915"/>
              </a:lnSpc>
              <a:spcBef>
                <a:spcPts val="250"/>
              </a:spcBef>
            </a:pPr>
            <a:r>
              <a:rPr sz="2450" b="1" spc="-15" dirty="0">
                <a:solidFill>
                  <a:srgbClr val="C00000"/>
                </a:solidFill>
                <a:latin typeface="Microsoft JhengHei"/>
                <a:cs typeface="Microsoft JhengHei"/>
              </a:rPr>
              <a:t>初步檢驗(+)</a:t>
            </a:r>
            <a:endParaRPr sz="2450">
              <a:latin typeface="Microsoft JhengHei"/>
              <a:cs typeface="Microsoft JhengHei"/>
            </a:endParaRPr>
          </a:p>
        </p:txBody>
      </p:sp>
      <p:sp>
        <p:nvSpPr>
          <p:cNvPr id="9" name="object 9"/>
          <p:cNvSpPr txBox="1"/>
          <p:nvPr/>
        </p:nvSpPr>
        <p:spPr>
          <a:xfrm>
            <a:off x="8012315" y="2095156"/>
            <a:ext cx="2051685" cy="434975"/>
          </a:xfrm>
          <a:prstGeom prst="rect">
            <a:avLst/>
          </a:prstGeom>
          <a:solidFill>
            <a:srgbClr val="FFF2CC"/>
          </a:solidFill>
        </p:spPr>
        <p:txBody>
          <a:bodyPr vert="horz" wrap="square" lIns="0" tIns="3810" rIns="0" bIns="0" rtlCol="0">
            <a:spAutoFit/>
          </a:bodyPr>
          <a:lstStyle/>
          <a:p>
            <a:pPr marL="80645">
              <a:lnSpc>
                <a:spcPct val="100000"/>
              </a:lnSpc>
              <a:spcBef>
                <a:spcPts val="30"/>
              </a:spcBef>
            </a:pPr>
            <a:r>
              <a:rPr sz="2450" b="1" spc="-10" dirty="0">
                <a:solidFill>
                  <a:srgbClr val="C00000"/>
                </a:solidFill>
                <a:latin typeface="Microsoft JhengHei"/>
                <a:cs typeface="Microsoft JhengHei"/>
              </a:rPr>
              <a:t>疑似個案通報</a:t>
            </a:r>
            <a:endParaRPr sz="2450">
              <a:latin typeface="Microsoft JhengHei"/>
              <a:cs typeface="Microsoft JhengHei"/>
            </a:endParaRPr>
          </a:p>
        </p:txBody>
      </p:sp>
      <p:sp>
        <p:nvSpPr>
          <p:cNvPr id="10" name="object 10"/>
          <p:cNvSpPr txBox="1">
            <a:spLocks noGrp="1"/>
          </p:cNvSpPr>
          <p:nvPr>
            <p:ph type="title"/>
          </p:nvPr>
        </p:nvSpPr>
        <p:spPr>
          <a:xfrm>
            <a:off x="1367923" y="1064005"/>
            <a:ext cx="8442960" cy="506730"/>
          </a:xfrm>
          <a:prstGeom prst="rect">
            <a:avLst/>
          </a:prstGeom>
        </p:spPr>
        <p:txBody>
          <a:bodyPr vert="horz" wrap="square" lIns="0" tIns="13335" rIns="0" bIns="0" rtlCol="0">
            <a:spAutoFit/>
          </a:bodyPr>
          <a:lstStyle/>
          <a:p>
            <a:pPr marL="12700">
              <a:lnSpc>
                <a:spcPct val="100000"/>
              </a:lnSpc>
              <a:spcBef>
                <a:spcPts val="105"/>
              </a:spcBef>
            </a:pPr>
            <a:r>
              <a:rPr dirty="0"/>
              <a:t>通報定義：</a:t>
            </a:r>
            <a:r>
              <a:rPr dirty="0">
                <a:solidFill>
                  <a:srgbClr val="C55A11"/>
                </a:solidFill>
              </a:rPr>
              <a:t>孕產婦疑似感染</a:t>
            </a:r>
            <a:r>
              <a:rPr spc="-10" dirty="0"/>
              <a:t>⼈類免疫缺乏病毒者</a:t>
            </a:r>
          </a:p>
        </p:txBody>
      </p:sp>
      <p:grpSp>
        <p:nvGrpSpPr>
          <p:cNvPr id="11" name="object 11"/>
          <p:cNvGrpSpPr/>
          <p:nvPr/>
        </p:nvGrpSpPr>
        <p:grpSpPr>
          <a:xfrm>
            <a:off x="261251" y="816102"/>
            <a:ext cx="1013460" cy="951230"/>
            <a:chOff x="261251" y="816102"/>
            <a:chExt cx="1013460" cy="951230"/>
          </a:xfrm>
        </p:grpSpPr>
        <p:pic>
          <p:nvPicPr>
            <p:cNvPr id="12" name="object 12"/>
            <p:cNvPicPr/>
            <p:nvPr/>
          </p:nvPicPr>
          <p:blipFill>
            <a:blip r:embed="rId2" cstate="print"/>
            <a:stretch>
              <a:fillRect/>
            </a:stretch>
          </p:blipFill>
          <p:spPr>
            <a:xfrm>
              <a:off x="261251" y="816102"/>
              <a:ext cx="1013460" cy="950976"/>
            </a:xfrm>
            <a:prstGeom prst="rect">
              <a:avLst/>
            </a:prstGeom>
          </p:spPr>
        </p:pic>
        <p:pic>
          <p:nvPicPr>
            <p:cNvPr id="13" name="object 13"/>
            <p:cNvPicPr/>
            <p:nvPr/>
          </p:nvPicPr>
          <p:blipFill>
            <a:blip r:embed="rId3" cstate="print"/>
            <a:stretch>
              <a:fillRect/>
            </a:stretch>
          </p:blipFill>
          <p:spPr>
            <a:xfrm>
              <a:off x="482993" y="946404"/>
              <a:ext cx="578358" cy="598931"/>
            </a:xfrm>
            <a:prstGeom prst="rect">
              <a:avLst/>
            </a:prstGeom>
          </p:spPr>
        </p:pic>
      </p:grpSp>
      <p:pic>
        <p:nvPicPr>
          <p:cNvPr id="14" name="object 14"/>
          <p:cNvPicPr/>
          <p:nvPr/>
        </p:nvPicPr>
        <p:blipFill>
          <a:blip r:embed="rId4" cstate="print"/>
          <a:stretch>
            <a:fillRect/>
          </a:stretch>
        </p:blipFill>
        <p:spPr>
          <a:xfrm>
            <a:off x="570844" y="1864855"/>
            <a:ext cx="303597" cy="303907"/>
          </a:xfrm>
          <a:prstGeom prst="rect">
            <a:avLst/>
          </a:prstGeom>
        </p:spPr>
      </p:pic>
      <p:sp>
        <p:nvSpPr>
          <p:cNvPr id="15" name="object 15"/>
          <p:cNvSpPr txBox="1"/>
          <p:nvPr/>
        </p:nvSpPr>
        <p:spPr>
          <a:xfrm>
            <a:off x="436759" y="2331659"/>
            <a:ext cx="6332220" cy="3952240"/>
          </a:xfrm>
          <a:prstGeom prst="rect">
            <a:avLst/>
          </a:prstGeom>
        </p:spPr>
        <p:txBody>
          <a:bodyPr vert="horz" wrap="square" lIns="0" tIns="12065" rIns="0" bIns="0" rtlCol="0">
            <a:spAutoFit/>
          </a:bodyPr>
          <a:lstStyle/>
          <a:p>
            <a:pPr marL="233045" marR="219075" indent="-220345">
              <a:lnSpc>
                <a:spcPct val="131200"/>
              </a:lnSpc>
              <a:spcBef>
                <a:spcPts val="95"/>
              </a:spcBef>
              <a:buSzPct val="106060"/>
              <a:buFont typeface="Arial MT"/>
              <a:buChar char="•"/>
              <a:tabLst>
                <a:tab pos="233045" algn="l"/>
                <a:tab pos="233679" algn="l"/>
              </a:tabLst>
            </a:pPr>
            <a:r>
              <a:rPr sz="1650" dirty="0">
                <a:latin typeface="Microsoft JhengHei"/>
                <a:cs typeface="Microsoft JhengHei"/>
              </a:rPr>
              <a:t>近年發生數起孕婦於醫療院所接受HIV篩檢陽性，但未進⼀步</a:t>
            </a:r>
            <a:r>
              <a:rPr sz="1650" spc="-50" dirty="0">
                <a:latin typeface="Microsoft JhengHei"/>
                <a:cs typeface="Microsoft JhengHei"/>
              </a:rPr>
              <a:t>接</a:t>
            </a:r>
            <a:r>
              <a:rPr sz="1650" dirty="0">
                <a:latin typeface="Microsoft JhengHei"/>
                <a:cs typeface="Microsoft JhengHei"/>
              </a:rPr>
              <a:t>受確認檢驗，致未及時給予治療，使寶寶暴露於HIV感染風險</a:t>
            </a:r>
            <a:r>
              <a:rPr sz="1650" spc="-50" dirty="0">
                <a:latin typeface="Microsoft JhengHei"/>
                <a:cs typeface="Microsoft JhengHei"/>
              </a:rPr>
              <a:t>。</a:t>
            </a:r>
            <a:endParaRPr sz="1650">
              <a:latin typeface="Microsoft JhengHei"/>
              <a:cs typeface="Microsoft JhengHei"/>
            </a:endParaRPr>
          </a:p>
          <a:p>
            <a:pPr marL="233045" marR="5080" indent="-220345">
              <a:lnSpc>
                <a:spcPct val="131200"/>
              </a:lnSpc>
              <a:spcBef>
                <a:spcPts val="530"/>
              </a:spcBef>
              <a:buSzPct val="106060"/>
              <a:buFont typeface="Arial MT"/>
              <a:buChar char="•"/>
              <a:tabLst>
                <a:tab pos="233045" algn="l"/>
                <a:tab pos="233679" algn="l"/>
              </a:tabLst>
            </a:pPr>
            <a:r>
              <a:rPr sz="1650" spc="130" dirty="0">
                <a:latin typeface="Microsoft JhengHei"/>
                <a:cs typeface="Microsoft JhengHei"/>
              </a:rPr>
              <a:t>修訂</a:t>
            </a:r>
            <a:r>
              <a:rPr sz="1650" spc="125" dirty="0">
                <a:latin typeface="Microsoft JhengHei"/>
                <a:cs typeface="Microsoft JhengHei"/>
              </a:rPr>
              <a:t>「</a:t>
            </a:r>
            <a:r>
              <a:rPr sz="1650" b="1" spc="125" dirty="0">
                <a:latin typeface="Microsoft JhengHei"/>
                <a:cs typeface="Microsoft JhengHei"/>
              </a:rPr>
              <a:t>醫事⼈員發現⼈類免疫缺乏病毒感染者通報辦</a:t>
            </a:r>
            <a:r>
              <a:rPr sz="1650" b="1" spc="130" dirty="0">
                <a:latin typeface="Microsoft JhengHei"/>
                <a:cs typeface="Microsoft JhengHei"/>
              </a:rPr>
              <a:t>法</a:t>
            </a:r>
            <a:r>
              <a:rPr sz="1650" spc="140" dirty="0">
                <a:latin typeface="Microsoft JhengHei"/>
                <a:cs typeface="Microsoft JhengHei"/>
              </a:rPr>
              <a:t>」</a:t>
            </a:r>
            <a:r>
              <a:rPr sz="1650" spc="90" dirty="0">
                <a:latin typeface="Microsoft JhengHei"/>
                <a:cs typeface="Microsoft JhengHei"/>
              </a:rPr>
              <a:t>及 </a:t>
            </a:r>
            <a:r>
              <a:rPr sz="1650" b="1" dirty="0">
                <a:latin typeface="Microsoft JhengHei"/>
                <a:cs typeface="Microsoft JhengHei"/>
              </a:rPr>
              <a:t>HIV通報定義</a:t>
            </a:r>
            <a:r>
              <a:rPr sz="1650" dirty="0">
                <a:latin typeface="Microsoft JhengHei"/>
                <a:cs typeface="Microsoft JhengHei"/>
              </a:rPr>
              <a:t>，將孕產婦疑似愛滋感染(初篩陽性)列入通報對象</a:t>
            </a:r>
            <a:r>
              <a:rPr sz="1650" spc="-50" dirty="0">
                <a:latin typeface="Microsoft JhengHei"/>
                <a:cs typeface="Microsoft JhengHei"/>
              </a:rPr>
              <a:t>，</a:t>
            </a:r>
            <a:r>
              <a:rPr sz="1650" dirty="0">
                <a:latin typeface="Microsoft JhengHei"/>
                <a:cs typeface="Microsoft JhengHei"/>
              </a:rPr>
              <a:t>並於</a:t>
            </a:r>
            <a:r>
              <a:rPr sz="1650" dirty="0">
                <a:solidFill>
                  <a:srgbClr val="D0305C"/>
                </a:solidFill>
                <a:latin typeface="Arial Black"/>
                <a:cs typeface="Arial Black"/>
              </a:rPr>
              <a:t>2020</a:t>
            </a:r>
            <a:r>
              <a:rPr sz="1650" dirty="0">
                <a:latin typeface="Microsoft JhengHei"/>
                <a:cs typeface="Microsoft JhengHei"/>
              </a:rPr>
              <a:t>年</a:t>
            </a:r>
            <a:r>
              <a:rPr sz="1650" dirty="0">
                <a:solidFill>
                  <a:srgbClr val="D0305C"/>
                </a:solidFill>
                <a:latin typeface="Arial Black"/>
                <a:cs typeface="Arial Black"/>
              </a:rPr>
              <a:t>12</a:t>
            </a:r>
            <a:r>
              <a:rPr sz="1650" dirty="0">
                <a:latin typeface="Microsoft JhengHei"/>
                <a:cs typeface="Microsoft JhengHei"/>
              </a:rPr>
              <a:t>月</a:t>
            </a:r>
            <a:r>
              <a:rPr sz="1650" dirty="0">
                <a:solidFill>
                  <a:srgbClr val="D0305C"/>
                </a:solidFill>
                <a:latin typeface="Arial Black"/>
                <a:cs typeface="Arial Black"/>
              </a:rPr>
              <a:t>1</a:t>
            </a:r>
            <a:r>
              <a:rPr sz="1650" dirty="0">
                <a:latin typeface="Microsoft JhengHei"/>
                <a:cs typeface="Microsoft JhengHei"/>
              </a:rPr>
              <a:t>日公布施行</a:t>
            </a:r>
            <a:r>
              <a:rPr sz="1650" spc="-50" dirty="0">
                <a:latin typeface="Microsoft JhengHei"/>
                <a:cs typeface="Microsoft JhengHei"/>
              </a:rPr>
              <a:t>。</a:t>
            </a:r>
            <a:endParaRPr sz="1650">
              <a:latin typeface="Microsoft JhengHei"/>
              <a:cs typeface="Microsoft JhengHei"/>
            </a:endParaRPr>
          </a:p>
          <a:p>
            <a:pPr marL="233045" marR="215900" indent="-220345">
              <a:lnSpc>
                <a:spcPct val="131200"/>
              </a:lnSpc>
              <a:spcBef>
                <a:spcPts val="525"/>
              </a:spcBef>
              <a:buSzPct val="106060"/>
              <a:buFont typeface="Arial MT"/>
              <a:buChar char="•"/>
              <a:tabLst>
                <a:tab pos="233045" algn="l"/>
                <a:tab pos="233679" algn="l"/>
              </a:tabLst>
            </a:pPr>
            <a:r>
              <a:rPr sz="1650" b="1" dirty="0">
                <a:latin typeface="Microsoft JhengHei"/>
                <a:cs typeface="Microsoft JhengHei"/>
              </a:rPr>
              <a:t>衛生局於接獲通報後，與醫療院所合作於3日內聯繫孕產婦回</a:t>
            </a:r>
            <a:r>
              <a:rPr sz="1650" b="1" spc="-50" dirty="0">
                <a:latin typeface="Microsoft JhengHei"/>
                <a:cs typeface="Microsoft JhengHei"/>
              </a:rPr>
              <a:t>診</a:t>
            </a:r>
            <a:r>
              <a:rPr sz="1650" b="1" dirty="0">
                <a:latin typeface="Microsoft JhengHei"/>
                <a:cs typeface="Microsoft JhengHei"/>
              </a:rPr>
              <a:t>或抽⾎，予以衛教並完成後續確認檢驗</a:t>
            </a:r>
            <a:r>
              <a:rPr sz="1650" b="1" spc="-50" dirty="0">
                <a:latin typeface="Microsoft JhengHei"/>
                <a:cs typeface="Microsoft JhengHei"/>
              </a:rPr>
              <a:t>。</a:t>
            </a:r>
            <a:endParaRPr sz="1650">
              <a:latin typeface="Microsoft JhengHei"/>
              <a:cs typeface="Microsoft JhengHei"/>
            </a:endParaRPr>
          </a:p>
          <a:p>
            <a:pPr marL="233679" marR="209550" indent="-220979" algn="just">
              <a:lnSpc>
                <a:spcPct val="131200"/>
              </a:lnSpc>
              <a:spcBef>
                <a:spcPts val="525"/>
              </a:spcBef>
              <a:buSzPct val="106060"/>
              <a:buFont typeface="Arial MT"/>
              <a:buChar char="•"/>
              <a:tabLst>
                <a:tab pos="233679" algn="l"/>
              </a:tabLst>
            </a:pPr>
            <a:r>
              <a:rPr sz="1650" dirty="0">
                <a:latin typeface="Microsoft JhengHei"/>
                <a:cs typeface="Microsoft JhengHei"/>
              </a:rPr>
              <a:t>初篩陽性孕婦即符合法定傳染病通報定義，醫事人員應</a:t>
            </a:r>
            <a:r>
              <a:rPr sz="1650" spc="50" dirty="0">
                <a:latin typeface="Microsoft JhengHei"/>
                <a:cs typeface="Microsoft JhengHei"/>
              </a:rPr>
              <a:t>於</a:t>
            </a:r>
            <a:r>
              <a:rPr sz="1650" b="1" dirty="0">
                <a:solidFill>
                  <a:srgbClr val="D0305C"/>
                </a:solidFill>
                <a:latin typeface="Microsoft JhengHei"/>
                <a:cs typeface="Microsoft JhengHei"/>
              </a:rPr>
              <a:t>24</a:t>
            </a:r>
            <a:r>
              <a:rPr sz="1650" b="1" spc="-50" dirty="0">
                <a:solidFill>
                  <a:srgbClr val="D0305C"/>
                </a:solidFill>
                <a:latin typeface="Microsoft JhengHei"/>
                <a:cs typeface="Microsoft JhengHei"/>
              </a:rPr>
              <a:t>小</a:t>
            </a:r>
            <a:r>
              <a:rPr sz="1650" b="1" spc="95" dirty="0">
                <a:solidFill>
                  <a:srgbClr val="D0305C"/>
                </a:solidFill>
                <a:latin typeface="Microsoft JhengHei"/>
                <a:cs typeface="Microsoft JhengHei"/>
              </a:rPr>
              <a:t>時內</a:t>
            </a:r>
            <a:r>
              <a:rPr sz="1650" spc="95" dirty="0">
                <a:latin typeface="Microsoft JhengHei"/>
                <a:cs typeface="Microsoft JhengHei"/>
              </a:rPr>
              <a:t>至「傳染病通報系統</a:t>
            </a:r>
            <a:r>
              <a:rPr sz="1650" spc="90" dirty="0">
                <a:latin typeface="Microsoft JhengHei"/>
                <a:cs typeface="Microsoft JhengHei"/>
              </a:rPr>
              <a:t>」</a:t>
            </a:r>
            <a:r>
              <a:rPr sz="1650" u="sng" dirty="0">
                <a:solidFill>
                  <a:srgbClr val="0563C1"/>
                </a:solidFill>
                <a:uFill>
                  <a:solidFill>
                    <a:srgbClr val="0563C1"/>
                  </a:solidFill>
                </a:uFill>
                <a:latin typeface="Microsoft JhengHei"/>
                <a:cs typeface="Microsoft JhengHei"/>
              </a:rPr>
              <a:t>https://nidrs.cdc.gov.tw/login</a:t>
            </a:r>
            <a:r>
              <a:rPr sz="1650" dirty="0">
                <a:latin typeface="Microsoft JhengHei"/>
                <a:cs typeface="Microsoft JhengHei"/>
              </a:rPr>
              <a:t>)</a:t>
            </a:r>
            <a:r>
              <a:rPr sz="1650" spc="45" dirty="0">
                <a:latin typeface="Microsoft JhengHei"/>
                <a:cs typeface="Microsoft JhengHei"/>
              </a:rPr>
              <a:t>進</a:t>
            </a:r>
            <a:r>
              <a:rPr sz="1650" dirty="0">
                <a:latin typeface="Microsoft JhengHei"/>
                <a:cs typeface="Microsoft JhengHei"/>
              </a:rPr>
              <a:t>行</a:t>
            </a:r>
            <a:r>
              <a:rPr sz="1650" b="1" dirty="0">
                <a:solidFill>
                  <a:srgbClr val="D0305C"/>
                </a:solidFill>
                <a:latin typeface="Microsoft JhengHei"/>
                <a:cs typeface="Microsoft JhengHei"/>
              </a:rPr>
              <a:t>HIV通報</a:t>
            </a:r>
            <a:r>
              <a:rPr sz="1650" spc="-50" dirty="0">
                <a:latin typeface="Microsoft JhengHei"/>
                <a:cs typeface="Microsoft JhengHei"/>
              </a:rPr>
              <a:t>。</a:t>
            </a:r>
            <a:endParaRPr sz="1650">
              <a:latin typeface="Microsoft JhengHei"/>
              <a:cs typeface="Microsoft JhengHei"/>
            </a:endParaRPr>
          </a:p>
          <a:p>
            <a:pPr marL="219075">
              <a:lnSpc>
                <a:spcPct val="100000"/>
              </a:lnSpc>
              <a:spcBef>
                <a:spcPts val="1685"/>
              </a:spcBef>
            </a:pPr>
            <a:r>
              <a:rPr sz="1400" spc="-15" dirty="0">
                <a:latin typeface="Microsoft JhengHei"/>
                <a:cs typeface="Microsoft JhengHei"/>
              </a:rPr>
              <a:t>請參見疾管署傳染病病例定義暨防疫檢體採檢送驗事項：</a:t>
            </a:r>
            <a:endParaRPr sz="1400">
              <a:latin typeface="Microsoft JhengHei"/>
              <a:cs typeface="Microsoft JhengHei"/>
            </a:endParaRPr>
          </a:p>
        </p:txBody>
      </p:sp>
      <p:sp>
        <p:nvSpPr>
          <p:cNvPr id="16" name="object 16"/>
          <p:cNvSpPr txBox="1"/>
          <p:nvPr/>
        </p:nvSpPr>
        <p:spPr>
          <a:xfrm>
            <a:off x="6885564" y="2684780"/>
            <a:ext cx="859790" cy="226060"/>
          </a:xfrm>
          <a:prstGeom prst="rect">
            <a:avLst/>
          </a:prstGeom>
        </p:spPr>
        <p:txBody>
          <a:bodyPr vert="horz" wrap="square" lIns="0" tIns="14605" rIns="0" bIns="0" rtlCol="0">
            <a:spAutoFit/>
          </a:bodyPr>
          <a:lstStyle/>
          <a:p>
            <a:pPr marL="12700">
              <a:lnSpc>
                <a:spcPct val="100000"/>
              </a:lnSpc>
              <a:spcBef>
                <a:spcPts val="115"/>
              </a:spcBef>
            </a:pPr>
            <a:r>
              <a:rPr sz="1300" b="1" dirty="0">
                <a:latin typeface="Microsoft JhengHei"/>
                <a:cs typeface="Microsoft JhengHei"/>
              </a:rPr>
              <a:t>注意事項</a:t>
            </a:r>
            <a:r>
              <a:rPr sz="1300" b="1" spc="-50" dirty="0">
                <a:latin typeface="Microsoft JhengHei"/>
                <a:cs typeface="Microsoft JhengHei"/>
              </a:rPr>
              <a:t>：</a:t>
            </a:r>
            <a:endParaRPr sz="1300">
              <a:latin typeface="Microsoft JhengHei"/>
              <a:cs typeface="Microsoft JhengHei"/>
            </a:endParaRPr>
          </a:p>
        </p:txBody>
      </p:sp>
      <p:sp>
        <p:nvSpPr>
          <p:cNvPr id="17" name="object 17"/>
          <p:cNvSpPr txBox="1"/>
          <p:nvPr/>
        </p:nvSpPr>
        <p:spPr>
          <a:xfrm>
            <a:off x="6885548" y="2951334"/>
            <a:ext cx="3377565" cy="2497455"/>
          </a:xfrm>
          <a:prstGeom prst="rect">
            <a:avLst/>
          </a:prstGeom>
        </p:spPr>
        <p:txBody>
          <a:bodyPr vert="horz" wrap="square" lIns="0" tIns="12700" rIns="0" bIns="0" rtlCol="0">
            <a:spAutoFit/>
          </a:bodyPr>
          <a:lstStyle/>
          <a:p>
            <a:pPr marL="262890" marR="5080" indent="-250825" algn="just">
              <a:lnSpc>
                <a:spcPct val="121400"/>
              </a:lnSpc>
              <a:spcBef>
                <a:spcPts val="100"/>
              </a:spcBef>
              <a:buFont typeface="Arial MT"/>
              <a:buChar char="•"/>
              <a:tabLst>
                <a:tab pos="263525" algn="l"/>
              </a:tabLst>
            </a:pPr>
            <a:r>
              <a:rPr sz="1300" spc="70" dirty="0">
                <a:latin typeface="Microsoft JhengHei"/>
                <a:cs typeface="Microsoft JhengHei"/>
              </a:rPr>
              <a:t>醫事人員執行孕期</a:t>
            </a:r>
            <a:r>
              <a:rPr sz="1300" spc="65" dirty="0">
                <a:latin typeface="Microsoft JhengHei"/>
                <a:cs typeface="Microsoft JhengHei"/>
              </a:rPr>
              <a:t>HIV</a:t>
            </a:r>
            <a:r>
              <a:rPr sz="1300" spc="70" dirty="0">
                <a:latin typeface="Microsoft JhengHei"/>
                <a:cs typeface="Microsoft JhengHei"/>
              </a:rPr>
              <a:t>篩檢作業時，如</a:t>
            </a:r>
            <a:r>
              <a:rPr sz="1300" spc="20" dirty="0">
                <a:latin typeface="Microsoft JhengHei"/>
                <a:cs typeface="Microsoft JhengHei"/>
              </a:rPr>
              <a:t>可</a:t>
            </a:r>
            <a:r>
              <a:rPr sz="1300" dirty="0">
                <a:latin typeface="Microsoft JhengHei"/>
                <a:cs typeface="Microsoft JhengHei"/>
              </a:rPr>
              <a:t>確認個案為</a:t>
            </a:r>
            <a:r>
              <a:rPr sz="1300" dirty="0">
                <a:solidFill>
                  <a:srgbClr val="C00000"/>
                </a:solidFill>
                <a:latin typeface="Microsoft JhengHei"/>
                <a:cs typeface="Microsoft JhengHei"/>
              </a:rPr>
              <a:t>舊案</a:t>
            </a:r>
            <a:r>
              <a:rPr sz="1300" dirty="0">
                <a:latin typeface="Microsoft JhengHei"/>
                <a:cs typeface="Microsoft JhengHei"/>
              </a:rPr>
              <a:t>(例如：為院內照顧管理</a:t>
            </a:r>
            <a:r>
              <a:rPr sz="1300" spc="-50" dirty="0">
                <a:latin typeface="Microsoft JhengHei"/>
                <a:cs typeface="Microsoft JhengHei"/>
              </a:rPr>
              <a:t>個</a:t>
            </a:r>
            <a:r>
              <a:rPr sz="1300" dirty="0">
                <a:latin typeface="Microsoft JhengHei"/>
                <a:cs typeface="Microsoft JhengHei"/>
              </a:rPr>
              <a:t>案，個案出示全國醫療卡)，則</a:t>
            </a:r>
            <a:r>
              <a:rPr sz="1300" dirty="0">
                <a:solidFill>
                  <a:srgbClr val="C00000"/>
                </a:solidFill>
                <a:latin typeface="Microsoft JhengHei"/>
                <a:cs typeface="Microsoft JhengHei"/>
              </a:rPr>
              <a:t>不需再次</a:t>
            </a:r>
            <a:r>
              <a:rPr sz="1300" spc="-50" dirty="0">
                <a:solidFill>
                  <a:srgbClr val="C00000"/>
                </a:solidFill>
                <a:latin typeface="Microsoft JhengHei"/>
                <a:cs typeface="Microsoft JhengHei"/>
              </a:rPr>
              <a:t>執</a:t>
            </a:r>
            <a:r>
              <a:rPr sz="1300" spc="70" dirty="0">
                <a:solidFill>
                  <a:srgbClr val="C00000"/>
                </a:solidFill>
                <a:latin typeface="Microsoft JhengHei"/>
                <a:cs typeface="Microsoft JhengHei"/>
              </a:rPr>
              <a:t>行</a:t>
            </a:r>
            <a:r>
              <a:rPr sz="1300" spc="65" dirty="0">
                <a:solidFill>
                  <a:srgbClr val="C00000"/>
                </a:solidFill>
                <a:latin typeface="Microsoft JhengHei"/>
                <a:cs typeface="Microsoft JhengHei"/>
              </a:rPr>
              <a:t>HIV</a:t>
            </a:r>
            <a:r>
              <a:rPr sz="1300" spc="70" dirty="0">
                <a:solidFill>
                  <a:srgbClr val="C00000"/>
                </a:solidFill>
                <a:latin typeface="Microsoft JhengHei"/>
                <a:cs typeface="Microsoft JhengHei"/>
              </a:rPr>
              <a:t>篩檢及通</a:t>
            </a:r>
            <a:r>
              <a:rPr sz="1300" spc="65" dirty="0">
                <a:solidFill>
                  <a:srgbClr val="C00000"/>
                </a:solidFill>
                <a:latin typeface="Microsoft JhengHei"/>
                <a:cs typeface="Microsoft JhengHei"/>
              </a:rPr>
              <a:t>報</a:t>
            </a:r>
            <a:r>
              <a:rPr sz="1300" spc="70" dirty="0">
                <a:latin typeface="Microsoft JhengHei"/>
                <a:cs typeface="Microsoft JhengHei"/>
              </a:rPr>
              <a:t>作業，應通知所在地</a:t>
            </a:r>
            <a:r>
              <a:rPr sz="1300" spc="20" dirty="0">
                <a:latin typeface="Microsoft JhengHei"/>
                <a:cs typeface="Microsoft JhengHei"/>
              </a:rPr>
              <a:t>衛</a:t>
            </a:r>
            <a:r>
              <a:rPr sz="1300" spc="50" dirty="0">
                <a:latin typeface="Microsoft JhengHei"/>
                <a:cs typeface="Microsoft JhengHei"/>
              </a:rPr>
              <a:t>生局個案已懷孕訊息，如為愛滋病指定</a:t>
            </a:r>
            <a:r>
              <a:rPr sz="1300" dirty="0">
                <a:latin typeface="Microsoft JhengHei"/>
                <a:cs typeface="Microsoft JhengHei"/>
              </a:rPr>
              <a:t>醫</a:t>
            </a:r>
            <a:r>
              <a:rPr sz="1300" spc="50" dirty="0">
                <a:latin typeface="Microsoft JhengHei"/>
                <a:cs typeface="Microsoft JhengHei"/>
              </a:rPr>
              <a:t>事機構應轉知院內愛滋個管師至「個管</a:t>
            </a:r>
            <a:r>
              <a:rPr sz="1300" dirty="0">
                <a:latin typeface="Microsoft JhengHei"/>
                <a:cs typeface="Microsoft JhengHei"/>
              </a:rPr>
              <a:t>師個案管理系統」維護個案懷孕資訊</a:t>
            </a:r>
            <a:r>
              <a:rPr sz="1300" spc="-50" dirty="0">
                <a:latin typeface="Microsoft JhengHei"/>
                <a:cs typeface="Microsoft JhengHei"/>
              </a:rPr>
              <a:t>。</a:t>
            </a:r>
            <a:endParaRPr sz="1300">
              <a:latin typeface="Microsoft JhengHei"/>
              <a:cs typeface="Microsoft JhengHei"/>
            </a:endParaRPr>
          </a:p>
          <a:p>
            <a:pPr marL="262890" marR="5080" indent="-250825" algn="just">
              <a:lnSpc>
                <a:spcPct val="121300"/>
              </a:lnSpc>
              <a:spcBef>
                <a:spcPts val="525"/>
              </a:spcBef>
              <a:buFont typeface="Arial MT"/>
              <a:buChar char="•"/>
              <a:tabLst>
                <a:tab pos="263525" algn="l"/>
              </a:tabLst>
            </a:pPr>
            <a:r>
              <a:rPr sz="1300" spc="50" dirty="0">
                <a:latin typeface="Microsoft JhengHei"/>
                <a:cs typeface="Microsoft JhengHei"/>
              </a:rPr>
              <a:t>如</a:t>
            </a:r>
            <a:r>
              <a:rPr sz="1300" spc="50" dirty="0">
                <a:solidFill>
                  <a:srgbClr val="C00000"/>
                </a:solidFill>
                <a:latin typeface="Microsoft JhengHei"/>
                <a:cs typeface="Microsoft JhengHei"/>
              </a:rPr>
              <a:t>無法確認</a:t>
            </a:r>
            <a:r>
              <a:rPr sz="1300" spc="50" dirty="0">
                <a:latin typeface="Microsoft JhengHei"/>
                <a:cs typeface="Microsoft JhengHei"/>
              </a:rPr>
              <a:t>個案為是否為舊案，則請仍</a:t>
            </a:r>
            <a:r>
              <a:rPr sz="1300" spc="-50" dirty="0">
                <a:solidFill>
                  <a:srgbClr val="C00000"/>
                </a:solidFill>
                <a:latin typeface="Microsoft JhengHei"/>
                <a:cs typeface="Microsoft JhengHei"/>
              </a:rPr>
              <a:t>依</a:t>
            </a:r>
            <a:r>
              <a:rPr sz="1300" spc="70" dirty="0">
                <a:solidFill>
                  <a:srgbClr val="C00000"/>
                </a:solidFill>
                <a:latin typeface="Microsoft JhengHei"/>
                <a:cs typeface="Microsoft JhengHei"/>
              </a:rPr>
              <a:t>規定執行孕期</a:t>
            </a:r>
            <a:r>
              <a:rPr sz="1300" spc="65" dirty="0">
                <a:solidFill>
                  <a:srgbClr val="C00000"/>
                </a:solidFill>
                <a:latin typeface="Microsoft JhengHei"/>
                <a:cs typeface="Microsoft JhengHei"/>
              </a:rPr>
              <a:t>HIV</a:t>
            </a:r>
            <a:r>
              <a:rPr sz="1300" spc="70" dirty="0">
                <a:solidFill>
                  <a:srgbClr val="C00000"/>
                </a:solidFill>
                <a:latin typeface="Microsoft JhengHei"/>
                <a:cs typeface="Microsoft JhengHei"/>
              </a:rPr>
              <a:t>篩檢</a:t>
            </a:r>
            <a:r>
              <a:rPr sz="1300" spc="70" dirty="0">
                <a:latin typeface="Microsoft JhengHei"/>
                <a:cs typeface="Microsoft JhengHei"/>
              </a:rPr>
              <a:t>作業，於發現初</a:t>
            </a:r>
            <a:r>
              <a:rPr sz="1300" spc="20" dirty="0">
                <a:latin typeface="Microsoft JhengHei"/>
                <a:cs typeface="Microsoft JhengHei"/>
              </a:rPr>
              <a:t>篩</a:t>
            </a:r>
            <a:r>
              <a:rPr sz="1300" dirty="0">
                <a:latin typeface="Microsoft JhengHei"/>
                <a:cs typeface="Microsoft JhengHei"/>
              </a:rPr>
              <a:t>陽性個案時依法通報</a:t>
            </a:r>
            <a:r>
              <a:rPr sz="1300" spc="-50" dirty="0">
                <a:latin typeface="Microsoft JhengHei"/>
                <a:cs typeface="Microsoft JhengHei"/>
              </a:rPr>
              <a:t>。</a:t>
            </a:r>
            <a:endParaRPr sz="1300">
              <a:latin typeface="Microsoft JhengHei"/>
              <a:cs typeface="Microsoft JhengHei"/>
            </a:endParaRPr>
          </a:p>
        </p:txBody>
      </p:sp>
      <p:pic>
        <p:nvPicPr>
          <p:cNvPr id="18" name="object 18"/>
          <p:cNvPicPr/>
          <p:nvPr/>
        </p:nvPicPr>
        <p:blipFill>
          <a:blip r:embed="rId5" cstate="print"/>
          <a:stretch>
            <a:fillRect/>
          </a:stretch>
        </p:blipFill>
        <p:spPr>
          <a:xfrm>
            <a:off x="8891651" y="5335523"/>
            <a:ext cx="1210055" cy="1213866"/>
          </a:xfrm>
          <a:prstGeom prst="rect">
            <a:avLst/>
          </a:prstGeom>
        </p:spPr>
      </p:pic>
      <p:sp>
        <p:nvSpPr>
          <p:cNvPr id="19" name="object 19"/>
          <p:cNvSpPr txBox="1"/>
          <p:nvPr/>
        </p:nvSpPr>
        <p:spPr>
          <a:xfrm>
            <a:off x="13087" y="6244306"/>
            <a:ext cx="8509635" cy="636270"/>
          </a:xfrm>
          <a:prstGeom prst="rect">
            <a:avLst/>
          </a:prstGeom>
        </p:spPr>
        <p:txBody>
          <a:bodyPr vert="horz" wrap="square" lIns="0" tIns="26670" rIns="0" bIns="0" rtlCol="0">
            <a:spAutoFit/>
          </a:bodyPr>
          <a:lstStyle/>
          <a:p>
            <a:pPr marL="642620">
              <a:lnSpc>
                <a:spcPts val="1585"/>
              </a:lnSpc>
              <a:spcBef>
                <a:spcPts val="210"/>
              </a:spcBef>
            </a:pPr>
            <a:r>
              <a:rPr sz="1400" spc="-10" dirty="0">
                <a:latin typeface="Microsoft JhengHei"/>
                <a:cs typeface="Microsoft JhengHei"/>
                <a:hlinkClick r:id="rId6"/>
              </a:rPr>
              <a:t>https://ww</a:t>
            </a:r>
            <a:r>
              <a:rPr sz="1400" spc="-10" dirty="0">
                <a:latin typeface="Microsoft JhengHei"/>
                <a:cs typeface="Microsoft JhengHei"/>
              </a:rPr>
              <a:t>w.</a:t>
            </a:r>
            <a:r>
              <a:rPr sz="1400" spc="-10" dirty="0">
                <a:latin typeface="Microsoft JhengHei"/>
                <a:cs typeface="Microsoft JhengHei"/>
                <a:hlinkClick r:id="rId6"/>
              </a:rPr>
              <a:t>cdc.gov</a:t>
            </a:r>
            <a:r>
              <a:rPr sz="1400" spc="-10" dirty="0">
                <a:latin typeface="Microsoft JhengHei"/>
                <a:cs typeface="Microsoft JhengHei"/>
              </a:rPr>
              <a:t>.</a:t>
            </a:r>
            <a:r>
              <a:rPr sz="1400" spc="-10" dirty="0">
                <a:latin typeface="Microsoft JhengHei"/>
                <a:cs typeface="Microsoft JhengHei"/>
                <a:hlinkClick r:id="rId6"/>
              </a:rPr>
              <a:t>tw/Cat</a:t>
            </a:r>
            <a:r>
              <a:rPr sz="1400" spc="-10" dirty="0">
                <a:latin typeface="Microsoft JhengHei"/>
                <a:cs typeface="Microsoft JhengHei"/>
              </a:rPr>
              <a:t>egor</a:t>
            </a:r>
            <a:r>
              <a:rPr sz="1400" spc="-10" dirty="0">
                <a:latin typeface="Microsoft JhengHei"/>
                <a:cs typeface="Microsoft JhengHei"/>
                <a:hlinkClick r:id="rId6"/>
              </a:rPr>
              <a:t>y/DiseaseDefine/ZW54U0FpV</a:t>
            </a:r>
            <a:r>
              <a:rPr sz="1400" spc="-10" dirty="0">
                <a:latin typeface="Microsoft JhengHei"/>
                <a:cs typeface="Microsoft JhengHei"/>
              </a:rPr>
              <a:t>V</a:t>
            </a:r>
            <a:r>
              <a:rPr sz="1400" spc="-10" dirty="0">
                <a:latin typeface="Microsoft JhengHei"/>
                <a:cs typeface="Microsoft JhengHei"/>
                <a:hlinkClick r:id="rId6"/>
              </a:rPr>
              <a:t>hpVGR3UkViWm8rQkNwUT09</a:t>
            </a:r>
            <a:endParaRPr sz="1400">
              <a:latin typeface="Microsoft JhengHei"/>
              <a:cs typeface="Microsoft JhengHei"/>
            </a:endParaRPr>
          </a:p>
          <a:p>
            <a:pPr marL="12700">
              <a:lnSpc>
                <a:spcPts val="2845"/>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20" name="object 20"/>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50</a:t>
            </a:r>
            <a:endParaRPr sz="1050">
              <a:latin typeface="Microsoft JhengHei"/>
              <a:cs typeface="Microsoft JhengHe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929011" y="2174240"/>
            <a:ext cx="6317615" cy="975360"/>
          </a:xfrm>
          <a:prstGeom prst="rect">
            <a:avLst/>
          </a:prstGeom>
        </p:spPr>
        <p:txBody>
          <a:bodyPr vert="horz" wrap="square" lIns="0" tIns="13335" rIns="0" bIns="0" rtlCol="0">
            <a:spAutoFit/>
          </a:bodyPr>
          <a:lstStyle/>
          <a:p>
            <a:pPr marL="12700">
              <a:lnSpc>
                <a:spcPct val="100000"/>
              </a:lnSpc>
              <a:spcBef>
                <a:spcPts val="105"/>
              </a:spcBef>
            </a:pPr>
            <a:r>
              <a:rPr sz="2100" b="1" spc="-30" dirty="0">
                <a:latin typeface="Microsoft JhengHei"/>
                <a:cs typeface="Microsoft JhengHei"/>
              </a:rPr>
              <a:t>符合下列任⼀情形</a:t>
            </a:r>
            <a:r>
              <a:rPr sz="2100" b="1" spc="-50" dirty="0">
                <a:latin typeface="Microsoft JhengHei"/>
                <a:cs typeface="Microsoft JhengHei"/>
              </a:rPr>
              <a:t>：</a:t>
            </a:r>
            <a:endParaRPr sz="2100">
              <a:latin typeface="Microsoft JhengHei"/>
              <a:cs typeface="Microsoft JhengHei"/>
            </a:endParaRPr>
          </a:p>
          <a:p>
            <a:pPr marL="362585">
              <a:lnSpc>
                <a:spcPct val="100000"/>
              </a:lnSpc>
              <a:spcBef>
                <a:spcPts val="2430"/>
              </a:spcBef>
            </a:pPr>
            <a:r>
              <a:rPr sz="2100" b="1" spc="-10" dirty="0">
                <a:latin typeface="Microsoft JhengHei"/>
                <a:cs typeface="Microsoft JhengHei"/>
              </a:rPr>
              <a:t>以HIV</a:t>
            </a:r>
            <a:r>
              <a:rPr sz="2100" b="1" spc="-15" dirty="0">
                <a:latin typeface="Microsoft JhengHei"/>
                <a:cs typeface="Microsoft JhengHei"/>
              </a:rPr>
              <a:t>抗原/抗體複合型篩檢或抗體篩檢呈陽性者。</a:t>
            </a:r>
            <a:endParaRPr sz="2100">
              <a:latin typeface="Microsoft JhengHei"/>
              <a:cs typeface="Microsoft JhengHei"/>
            </a:endParaRPr>
          </a:p>
        </p:txBody>
      </p:sp>
      <p:sp>
        <p:nvSpPr>
          <p:cNvPr id="5" name="object 5"/>
          <p:cNvSpPr txBox="1"/>
          <p:nvPr/>
        </p:nvSpPr>
        <p:spPr>
          <a:xfrm>
            <a:off x="1320655" y="3445460"/>
            <a:ext cx="7564755" cy="979805"/>
          </a:xfrm>
          <a:prstGeom prst="rect">
            <a:avLst/>
          </a:prstGeom>
        </p:spPr>
        <p:txBody>
          <a:bodyPr vert="horz" wrap="square" lIns="0" tIns="169545" rIns="0" bIns="0" rtlCol="0">
            <a:spAutoFit/>
          </a:bodyPr>
          <a:lstStyle/>
          <a:p>
            <a:pPr marL="12700">
              <a:lnSpc>
                <a:spcPct val="100000"/>
              </a:lnSpc>
              <a:spcBef>
                <a:spcPts val="1335"/>
              </a:spcBef>
            </a:pPr>
            <a:r>
              <a:rPr sz="2100" b="1" spc="-15" dirty="0">
                <a:latin typeface="Microsoft JhengHei"/>
                <a:cs typeface="Microsoft JhengHei"/>
              </a:rPr>
              <a:t>其生⺟為⼈類免疫缺乏病毒感染者。</a:t>
            </a:r>
            <a:endParaRPr sz="2100">
              <a:latin typeface="Microsoft JhengHei"/>
              <a:cs typeface="Microsoft JhengHei"/>
            </a:endParaRPr>
          </a:p>
          <a:p>
            <a:pPr marL="12700">
              <a:lnSpc>
                <a:spcPct val="100000"/>
              </a:lnSpc>
              <a:spcBef>
                <a:spcPts val="1235"/>
              </a:spcBef>
            </a:pPr>
            <a:r>
              <a:rPr sz="2100" b="1" spc="-10" dirty="0">
                <a:latin typeface="Microsoft JhengHei"/>
                <a:cs typeface="Microsoft JhengHei"/>
              </a:rPr>
              <a:t>其生⺟臨產時為HIV</a:t>
            </a:r>
            <a:r>
              <a:rPr sz="2100" b="1" spc="-15" dirty="0">
                <a:latin typeface="Microsoft JhengHei"/>
                <a:cs typeface="Microsoft JhengHei"/>
              </a:rPr>
              <a:t>抗原/抗體複合型篩檢或抗體篩檢呈陽性者。</a:t>
            </a:r>
            <a:endParaRPr sz="2100">
              <a:latin typeface="Microsoft JhengHei"/>
              <a:cs typeface="Microsoft JhengHei"/>
            </a:endParaRPr>
          </a:p>
        </p:txBody>
      </p:sp>
      <p:pic>
        <p:nvPicPr>
          <p:cNvPr id="6" name="object 6"/>
          <p:cNvPicPr/>
          <p:nvPr/>
        </p:nvPicPr>
        <p:blipFill>
          <a:blip r:embed="rId2" cstate="print"/>
          <a:stretch>
            <a:fillRect/>
          </a:stretch>
        </p:blipFill>
        <p:spPr>
          <a:xfrm>
            <a:off x="932077" y="2812447"/>
            <a:ext cx="308435" cy="304226"/>
          </a:xfrm>
          <a:prstGeom prst="rect">
            <a:avLst/>
          </a:prstGeom>
        </p:spPr>
      </p:pic>
      <p:pic>
        <p:nvPicPr>
          <p:cNvPr id="7" name="object 7"/>
          <p:cNvPicPr/>
          <p:nvPr/>
        </p:nvPicPr>
        <p:blipFill>
          <a:blip r:embed="rId3" cstate="print"/>
          <a:stretch>
            <a:fillRect/>
          </a:stretch>
        </p:blipFill>
        <p:spPr>
          <a:xfrm>
            <a:off x="973942" y="3631171"/>
            <a:ext cx="307756" cy="303907"/>
          </a:xfrm>
          <a:prstGeom prst="rect">
            <a:avLst/>
          </a:prstGeom>
        </p:spPr>
      </p:pic>
      <p:pic>
        <p:nvPicPr>
          <p:cNvPr id="8" name="object 8"/>
          <p:cNvPicPr/>
          <p:nvPr/>
        </p:nvPicPr>
        <p:blipFill>
          <a:blip r:embed="rId4" cstate="print"/>
          <a:stretch>
            <a:fillRect/>
          </a:stretch>
        </p:blipFill>
        <p:spPr>
          <a:xfrm>
            <a:off x="973942" y="4088035"/>
            <a:ext cx="307756" cy="304226"/>
          </a:xfrm>
          <a:prstGeom prst="rect">
            <a:avLst/>
          </a:prstGeom>
        </p:spPr>
      </p:pic>
      <p:sp>
        <p:nvSpPr>
          <p:cNvPr id="9" name="object 9"/>
          <p:cNvSpPr txBox="1">
            <a:spLocks noGrp="1"/>
          </p:cNvSpPr>
          <p:nvPr>
            <p:ph type="title"/>
          </p:nvPr>
        </p:nvSpPr>
        <p:spPr>
          <a:xfrm>
            <a:off x="1429646" y="1054100"/>
            <a:ext cx="8442960" cy="506730"/>
          </a:xfrm>
          <a:prstGeom prst="rect">
            <a:avLst/>
          </a:prstGeom>
        </p:spPr>
        <p:txBody>
          <a:bodyPr vert="horz" wrap="square" lIns="0" tIns="13335" rIns="0" bIns="0" rtlCol="0">
            <a:spAutoFit/>
          </a:bodyPr>
          <a:lstStyle/>
          <a:p>
            <a:pPr marL="12700">
              <a:lnSpc>
                <a:spcPct val="100000"/>
              </a:lnSpc>
              <a:spcBef>
                <a:spcPts val="105"/>
              </a:spcBef>
            </a:pPr>
            <a:r>
              <a:rPr dirty="0"/>
              <a:t>通報定義：</a:t>
            </a:r>
            <a:r>
              <a:rPr dirty="0">
                <a:solidFill>
                  <a:srgbClr val="C55A11"/>
                </a:solidFill>
              </a:rPr>
              <a:t>嬰幼兒疑似感染</a:t>
            </a:r>
            <a:r>
              <a:rPr spc="-10" dirty="0"/>
              <a:t>⼈類免疫缺乏病毒者</a:t>
            </a:r>
          </a:p>
        </p:txBody>
      </p:sp>
      <p:grpSp>
        <p:nvGrpSpPr>
          <p:cNvPr id="10" name="object 10"/>
          <p:cNvGrpSpPr/>
          <p:nvPr/>
        </p:nvGrpSpPr>
        <p:grpSpPr>
          <a:xfrm>
            <a:off x="261251" y="816102"/>
            <a:ext cx="1013460" cy="951230"/>
            <a:chOff x="261251" y="816102"/>
            <a:chExt cx="1013460" cy="951230"/>
          </a:xfrm>
        </p:grpSpPr>
        <p:pic>
          <p:nvPicPr>
            <p:cNvPr id="11" name="object 11"/>
            <p:cNvPicPr/>
            <p:nvPr/>
          </p:nvPicPr>
          <p:blipFill>
            <a:blip r:embed="rId5" cstate="print"/>
            <a:stretch>
              <a:fillRect/>
            </a:stretch>
          </p:blipFill>
          <p:spPr>
            <a:xfrm>
              <a:off x="261251" y="816102"/>
              <a:ext cx="1013460" cy="950976"/>
            </a:xfrm>
            <a:prstGeom prst="rect">
              <a:avLst/>
            </a:prstGeom>
          </p:spPr>
        </p:pic>
        <p:pic>
          <p:nvPicPr>
            <p:cNvPr id="12" name="object 12"/>
            <p:cNvPicPr/>
            <p:nvPr/>
          </p:nvPicPr>
          <p:blipFill>
            <a:blip r:embed="rId6" cstate="print"/>
            <a:stretch>
              <a:fillRect/>
            </a:stretch>
          </p:blipFill>
          <p:spPr>
            <a:xfrm>
              <a:off x="482993" y="946404"/>
              <a:ext cx="578358" cy="598931"/>
            </a:xfrm>
            <a:prstGeom prst="rect">
              <a:avLst/>
            </a:prstGeom>
          </p:spPr>
        </p:pic>
      </p:grpSp>
      <p:sp>
        <p:nvSpPr>
          <p:cNvPr id="13" name="object 13"/>
          <p:cNvSpPr/>
          <p:nvPr/>
        </p:nvSpPr>
        <p:spPr>
          <a:xfrm>
            <a:off x="7881239" y="2279904"/>
            <a:ext cx="2051685" cy="836930"/>
          </a:xfrm>
          <a:custGeom>
            <a:avLst/>
            <a:gdLst/>
            <a:ahLst/>
            <a:cxnLst/>
            <a:rect l="l" t="t" r="r" b="b"/>
            <a:pathLst>
              <a:path w="2051684" h="836930">
                <a:moveTo>
                  <a:pt x="2051303" y="836675"/>
                </a:moveTo>
                <a:lnTo>
                  <a:pt x="2051303" y="0"/>
                </a:lnTo>
                <a:lnTo>
                  <a:pt x="0" y="0"/>
                </a:lnTo>
                <a:lnTo>
                  <a:pt x="0" y="836676"/>
                </a:lnTo>
                <a:lnTo>
                  <a:pt x="2051303" y="836675"/>
                </a:lnTo>
                <a:close/>
              </a:path>
            </a:pathLst>
          </a:custGeom>
          <a:solidFill>
            <a:srgbClr val="FFF2CC"/>
          </a:solidFill>
        </p:spPr>
        <p:txBody>
          <a:bodyPr wrap="square" lIns="0" tIns="0" rIns="0" bIns="0" rtlCol="0"/>
          <a:lstStyle/>
          <a:p>
            <a:endParaRPr/>
          </a:p>
        </p:txBody>
      </p:sp>
      <p:sp>
        <p:nvSpPr>
          <p:cNvPr id="14" name="object 14"/>
          <p:cNvSpPr txBox="1"/>
          <p:nvPr/>
        </p:nvSpPr>
        <p:spPr>
          <a:xfrm>
            <a:off x="7881239" y="2279904"/>
            <a:ext cx="2051685" cy="401320"/>
          </a:xfrm>
          <a:prstGeom prst="rect">
            <a:avLst/>
          </a:prstGeom>
          <a:solidFill>
            <a:srgbClr val="FFF2CC"/>
          </a:solidFill>
        </p:spPr>
        <p:txBody>
          <a:bodyPr vert="horz" wrap="square" lIns="0" tIns="30480" rIns="0" bIns="0" rtlCol="0">
            <a:spAutoFit/>
          </a:bodyPr>
          <a:lstStyle/>
          <a:p>
            <a:pPr marL="80645">
              <a:lnSpc>
                <a:spcPts val="2915"/>
              </a:lnSpc>
              <a:spcBef>
                <a:spcPts val="240"/>
              </a:spcBef>
            </a:pPr>
            <a:r>
              <a:rPr sz="2450" b="1" spc="-15" dirty="0">
                <a:solidFill>
                  <a:srgbClr val="C00000"/>
                </a:solidFill>
                <a:latin typeface="Microsoft JhengHei"/>
                <a:cs typeface="Microsoft JhengHei"/>
              </a:rPr>
              <a:t>初步檢驗(+)</a:t>
            </a:r>
            <a:endParaRPr sz="2450">
              <a:latin typeface="Microsoft JhengHei"/>
              <a:cs typeface="Microsoft JhengHei"/>
            </a:endParaRPr>
          </a:p>
        </p:txBody>
      </p:sp>
      <p:sp>
        <p:nvSpPr>
          <p:cNvPr id="17" name="object 17"/>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51</a:t>
            </a:fld>
            <a:endParaRPr spc="-25" dirty="0"/>
          </a:p>
        </p:txBody>
      </p:sp>
      <p:sp>
        <p:nvSpPr>
          <p:cNvPr id="18" name="object 1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5" name="object 15"/>
          <p:cNvSpPr txBox="1"/>
          <p:nvPr/>
        </p:nvSpPr>
        <p:spPr>
          <a:xfrm>
            <a:off x="7881239" y="2681134"/>
            <a:ext cx="2051685" cy="435609"/>
          </a:xfrm>
          <a:prstGeom prst="rect">
            <a:avLst/>
          </a:prstGeom>
          <a:solidFill>
            <a:srgbClr val="FFF2CC"/>
          </a:solidFill>
        </p:spPr>
        <p:txBody>
          <a:bodyPr vert="horz" wrap="square" lIns="0" tIns="3810" rIns="0" bIns="0" rtlCol="0">
            <a:spAutoFit/>
          </a:bodyPr>
          <a:lstStyle/>
          <a:p>
            <a:pPr marL="80645">
              <a:lnSpc>
                <a:spcPct val="100000"/>
              </a:lnSpc>
              <a:spcBef>
                <a:spcPts val="30"/>
              </a:spcBef>
            </a:pPr>
            <a:r>
              <a:rPr sz="2450" b="1" spc="-10" dirty="0">
                <a:solidFill>
                  <a:srgbClr val="C00000"/>
                </a:solidFill>
                <a:latin typeface="Microsoft JhengHei"/>
                <a:cs typeface="Microsoft JhengHei"/>
              </a:rPr>
              <a:t>疑似個案通報</a:t>
            </a:r>
            <a:endParaRPr sz="2450">
              <a:latin typeface="Microsoft JhengHei"/>
              <a:cs typeface="Microsoft JhengHei"/>
            </a:endParaRPr>
          </a:p>
        </p:txBody>
      </p:sp>
      <p:sp>
        <p:nvSpPr>
          <p:cNvPr id="16" name="object 16"/>
          <p:cNvSpPr txBox="1"/>
          <p:nvPr/>
        </p:nvSpPr>
        <p:spPr>
          <a:xfrm>
            <a:off x="721747" y="5922517"/>
            <a:ext cx="7879715" cy="452755"/>
          </a:xfrm>
          <a:prstGeom prst="rect">
            <a:avLst/>
          </a:prstGeom>
        </p:spPr>
        <p:txBody>
          <a:bodyPr vert="horz" wrap="square" lIns="0" tIns="12700" rIns="0" bIns="0" rtlCol="0">
            <a:spAutoFit/>
          </a:bodyPr>
          <a:lstStyle/>
          <a:p>
            <a:pPr marL="12700" marR="5080">
              <a:lnSpc>
                <a:spcPct val="100000"/>
              </a:lnSpc>
              <a:spcBef>
                <a:spcPts val="100"/>
              </a:spcBef>
            </a:pPr>
            <a:r>
              <a:rPr sz="1400" spc="-15" dirty="0">
                <a:latin typeface="Microsoft JhengHei"/>
                <a:cs typeface="Microsoft JhengHei"/>
              </a:rPr>
              <a:t>請參見疾管署傳染病病例定義暨防疫檢體採檢送驗事項：</a:t>
            </a:r>
            <a:r>
              <a:rPr sz="1400" spc="-50" dirty="0">
                <a:latin typeface="Microsoft JhengHei"/>
                <a:cs typeface="Microsoft JhengHei"/>
              </a:rPr>
              <a:t> </a:t>
            </a:r>
            <a:r>
              <a:rPr sz="1400" spc="-10" dirty="0">
                <a:latin typeface="Microsoft JhengHei"/>
                <a:cs typeface="Microsoft JhengHei"/>
                <a:hlinkClick r:id="rId7"/>
              </a:rPr>
              <a:t>https://ww</a:t>
            </a:r>
            <a:r>
              <a:rPr sz="1400" spc="-10" dirty="0">
                <a:latin typeface="Microsoft JhengHei"/>
                <a:cs typeface="Microsoft JhengHei"/>
              </a:rPr>
              <a:t>w.</a:t>
            </a:r>
            <a:r>
              <a:rPr sz="1400" spc="-10" dirty="0">
                <a:latin typeface="Microsoft JhengHei"/>
                <a:cs typeface="Microsoft JhengHei"/>
                <a:hlinkClick r:id="rId7"/>
              </a:rPr>
              <a:t>cdc.gov</a:t>
            </a:r>
            <a:r>
              <a:rPr sz="1400" spc="-10" dirty="0">
                <a:latin typeface="Microsoft JhengHei"/>
                <a:cs typeface="Microsoft JhengHei"/>
              </a:rPr>
              <a:t>.</a:t>
            </a:r>
            <a:r>
              <a:rPr sz="1400" spc="-10" dirty="0">
                <a:latin typeface="Microsoft JhengHei"/>
                <a:cs typeface="Microsoft JhengHei"/>
                <a:hlinkClick r:id="rId7"/>
              </a:rPr>
              <a:t>tw/Cat</a:t>
            </a:r>
            <a:r>
              <a:rPr sz="1400" spc="-10" dirty="0">
                <a:latin typeface="Microsoft JhengHei"/>
                <a:cs typeface="Microsoft JhengHei"/>
              </a:rPr>
              <a:t>egor</a:t>
            </a:r>
            <a:r>
              <a:rPr sz="1400" spc="-10" dirty="0">
                <a:latin typeface="Microsoft JhengHei"/>
                <a:cs typeface="Microsoft JhengHei"/>
                <a:hlinkClick r:id="rId7"/>
              </a:rPr>
              <a:t>y/DiseaseDefine/ZW54U0FpV</a:t>
            </a:r>
            <a:r>
              <a:rPr sz="1400" spc="-10" dirty="0">
                <a:latin typeface="Microsoft JhengHei"/>
                <a:cs typeface="Microsoft JhengHei"/>
              </a:rPr>
              <a:t>V</a:t>
            </a:r>
            <a:r>
              <a:rPr sz="1400" spc="-10" dirty="0">
                <a:latin typeface="Microsoft JhengHei"/>
                <a:cs typeface="Microsoft JhengHei"/>
                <a:hlinkClick r:id="rId7"/>
              </a:rPr>
              <a:t>hpVGR3UkViWm8rQkNwUT09</a:t>
            </a:r>
            <a:endParaRPr sz="1400">
              <a:latin typeface="Microsoft JhengHei"/>
              <a:cs typeface="Microsoft JhengHe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03" y="771905"/>
            <a:ext cx="10692130" cy="5328920"/>
            <a:chOff x="1403" y="771905"/>
            <a:chExt cx="10692130" cy="5328920"/>
          </a:xfrm>
        </p:grpSpPr>
        <p:sp>
          <p:nvSpPr>
            <p:cNvPr id="3" name="object 3"/>
            <p:cNvSpPr/>
            <p:nvPr/>
          </p:nvSpPr>
          <p:spPr>
            <a:xfrm>
              <a:off x="1403" y="771905"/>
              <a:ext cx="10692130" cy="5328920"/>
            </a:xfrm>
            <a:custGeom>
              <a:avLst/>
              <a:gdLst/>
              <a:ahLst/>
              <a:cxnLst/>
              <a:rect l="l" t="t" r="r" b="b"/>
              <a:pathLst>
                <a:path w="10692130" h="5328920">
                  <a:moveTo>
                    <a:pt x="10691749" y="5328666"/>
                  </a:moveTo>
                  <a:lnTo>
                    <a:pt x="10691749" y="0"/>
                  </a:lnTo>
                  <a:lnTo>
                    <a:pt x="0" y="0"/>
                  </a:lnTo>
                  <a:lnTo>
                    <a:pt x="0" y="5328666"/>
                  </a:lnTo>
                  <a:lnTo>
                    <a:pt x="10691749" y="5328666"/>
                  </a:lnTo>
                  <a:close/>
                </a:path>
              </a:pathLst>
            </a:custGeom>
            <a:solidFill>
              <a:srgbClr val="158B95"/>
            </a:solidFill>
          </p:spPr>
          <p:txBody>
            <a:bodyPr wrap="square" lIns="0" tIns="0" rIns="0" bIns="0" rtlCol="0"/>
            <a:lstStyle/>
            <a:p>
              <a:endParaRPr/>
            </a:p>
          </p:txBody>
        </p:sp>
        <p:sp>
          <p:nvSpPr>
            <p:cNvPr id="4" name="object 4"/>
            <p:cNvSpPr/>
            <p:nvPr/>
          </p:nvSpPr>
          <p:spPr>
            <a:xfrm>
              <a:off x="3865511" y="1658111"/>
              <a:ext cx="3023870" cy="2639695"/>
            </a:xfrm>
            <a:custGeom>
              <a:avLst/>
              <a:gdLst/>
              <a:ahLst/>
              <a:cxnLst/>
              <a:rect l="l" t="t" r="r" b="b"/>
              <a:pathLst>
                <a:path w="3023870" h="2639695">
                  <a:moveTo>
                    <a:pt x="3023616" y="2193797"/>
                  </a:moveTo>
                  <a:lnTo>
                    <a:pt x="3023616" y="0"/>
                  </a:lnTo>
                  <a:lnTo>
                    <a:pt x="0" y="0"/>
                  </a:lnTo>
                  <a:lnTo>
                    <a:pt x="0" y="2193798"/>
                  </a:lnTo>
                  <a:lnTo>
                    <a:pt x="25146" y="2193798"/>
                  </a:lnTo>
                  <a:lnTo>
                    <a:pt x="25146" y="50292"/>
                  </a:lnTo>
                  <a:lnTo>
                    <a:pt x="50292" y="25145"/>
                  </a:lnTo>
                  <a:lnTo>
                    <a:pt x="50291" y="50291"/>
                  </a:lnTo>
                  <a:lnTo>
                    <a:pt x="2973324" y="50291"/>
                  </a:lnTo>
                  <a:lnTo>
                    <a:pt x="2973324" y="25145"/>
                  </a:lnTo>
                  <a:lnTo>
                    <a:pt x="2998470" y="50291"/>
                  </a:lnTo>
                  <a:lnTo>
                    <a:pt x="2998470" y="2193797"/>
                  </a:lnTo>
                  <a:lnTo>
                    <a:pt x="3023616" y="2193797"/>
                  </a:lnTo>
                  <a:close/>
                </a:path>
                <a:path w="3023870" h="2639695">
                  <a:moveTo>
                    <a:pt x="50292" y="50291"/>
                  </a:moveTo>
                  <a:lnTo>
                    <a:pt x="50292" y="25145"/>
                  </a:lnTo>
                  <a:lnTo>
                    <a:pt x="25146" y="50292"/>
                  </a:lnTo>
                  <a:lnTo>
                    <a:pt x="50292" y="50291"/>
                  </a:lnTo>
                  <a:close/>
                </a:path>
                <a:path w="3023870" h="2639695">
                  <a:moveTo>
                    <a:pt x="50292" y="2143506"/>
                  </a:moveTo>
                  <a:lnTo>
                    <a:pt x="50292" y="50291"/>
                  </a:lnTo>
                  <a:lnTo>
                    <a:pt x="25146" y="50292"/>
                  </a:lnTo>
                  <a:lnTo>
                    <a:pt x="25146" y="2143506"/>
                  </a:lnTo>
                  <a:lnTo>
                    <a:pt x="50292" y="2143506"/>
                  </a:lnTo>
                  <a:close/>
                </a:path>
                <a:path w="3023870" h="2639695">
                  <a:moveTo>
                    <a:pt x="882601" y="2562161"/>
                  </a:moveTo>
                  <a:lnTo>
                    <a:pt x="532638" y="2143506"/>
                  </a:lnTo>
                  <a:lnTo>
                    <a:pt x="25146" y="2143506"/>
                  </a:lnTo>
                  <a:lnTo>
                    <a:pt x="50292" y="2168652"/>
                  </a:lnTo>
                  <a:lnTo>
                    <a:pt x="50292" y="2193798"/>
                  </a:lnTo>
                  <a:lnTo>
                    <a:pt x="501396" y="2193798"/>
                  </a:lnTo>
                  <a:lnTo>
                    <a:pt x="501396" y="2184654"/>
                  </a:lnTo>
                  <a:lnTo>
                    <a:pt x="520446" y="2193798"/>
                  </a:lnTo>
                  <a:lnTo>
                    <a:pt x="520446" y="2207445"/>
                  </a:lnTo>
                  <a:lnTo>
                    <a:pt x="863346" y="2617688"/>
                  </a:lnTo>
                  <a:lnTo>
                    <a:pt x="863346" y="2583942"/>
                  </a:lnTo>
                  <a:lnTo>
                    <a:pt x="882601" y="2562161"/>
                  </a:lnTo>
                  <a:close/>
                </a:path>
                <a:path w="3023870" h="2639695">
                  <a:moveTo>
                    <a:pt x="50292" y="2193798"/>
                  </a:moveTo>
                  <a:lnTo>
                    <a:pt x="50292" y="2168652"/>
                  </a:lnTo>
                  <a:lnTo>
                    <a:pt x="25146" y="2143506"/>
                  </a:lnTo>
                  <a:lnTo>
                    <a:pt x="25146" y="2193798"/>
                  </a:lnTo>
                  <a:lnTo>
                    <a:pt x="50292" y="2193798"/>
                  </a:lnTo>
                  <a:close/>
                </a:path>
                <a:path w="3023870" h="2639695">
                  <a:moveTo>
                    <a:pt x="520446" y="2193798"/>
                  </a:moveTo>
                  <a:lnTo>
                    <a:pt x="501396" y="2184654"/>
                  </a:lnTo>
                  <a:lnTo>
                    <a:pt x="509038" y="2193798"/>
                  </a:lnTo>
                  <a:lnTo>
                    <a:pt x="520446" y="2193798"/>
                  </a:lnTo>
                  <a:close/>
                </a:path>
                <a:path w="3023870" h="2639695">
                  <a:moveTo>
                    <a:pt x="509038" y="2193798"/>
                  </a:moveTo>
                  <a:lnTo>
                    <a:pt x="501396" y="2184654"/>
                  </a:lnTo>
                  <a:lnTo>
                    <a:pt x="501396" y="2193798"/>
                  </a:lnTo>
                  <a:lnTo>
                    <a:pt x="509038" y="2193798"/>
                  </a:lnTo>
                  <a:close/>
                </a:path>
                <a:path w="3023870" h="2639695">
                  <a:moveTo>
                    <a:pt x="520446" y="2207445"/>
                  </a:moveTo>
                  <a:lnTo>
                    <a:pt x="520446" y="2193798"/>
                  </a:lnTo>
                  <a:lnTo>
                    <a:pt x="509038" y="2193798"/>
                  </a:lnTo>
                  <a:lnTo>
                    <a:pt x="520446" y="2207445"/>
                  </a:lnTo>
                  <a:close/>
                </a:path>
                <a:path w="3023870" h="2639695">
                  <a:moveTo>
                    <a:pt x="901446" y="2584704"/>
                  </a:moveTo>
                  <a:lnTo>
                    <a:pt x="882601" y="2562161"/>
                  </a:lnTo>
                  <a:lnTo>
                    <a:pt x="863346" y="2583942"/>
                  </a:lnTo>
                  <a:lnTo>
                    <a:pt x="901446" y="2584704"/>
                  </a:lnTo>
                  <a:close/>
                </a:path>
                <a:path w="3023870" h="2639695">
                  <a:moveTo>
                    <a:pt x="901446" y="2617119"/>
                  </a:moveTo>
                  <a:lnTo>
                    <a:pt x="901446" y="2584704"/>
                  </a:lnTo>
                  <a:lnTo>
                    <a:pt x="863346" y="2583942"/>
                  </a:lnTo>
                  <a:lnTo>
                    <a:pt x="863346" y="2617688"/>
                  </a:lnTo>
                  <a:lnTo>
                    <a:pt x="881634" y="2639568"/>
                  </a:lnTo>
                  <a:lnTo>
                    <a:pt x="901446" y="2617119"/>
                  </a:lnTo>
                  <a:close/>
                </a:path>
                <a:path w="3023870" h="2639695">
                  <a:moveTo>
                    <a:pt x="2998470" y="2143505"/>
                  </a:moveTo>
                  <a:lnTo>
                    <a:pt x="1252728" y="2143506"/>
                  </a:lnTo>
                  <a:lnTo>
                    <a:pt x="882601" y="2562161"/>
                  </a:lnTo>
                  <a:lnTo>
                    <a:pt x="901446" y="2584704"/>
                  </a:lnTo>
                  <a:lnTo>
                    <a:pt x="901446" y="2617119"/>
                  </a:lnTo>
                  <a:lnTo>
                    <a:pt x="1264158" y="2206137"/>
                  </a:lnTo>
                  <a:lnTo>
                    <a:pt x="1264158" y="2193798"/>
                  </a:lnTo>
                  <a:lnTo>
                    <a:pt x="1282446" y="2185416"/>
                  </a:lnTo>
                  <a:lnTo>
                    <a:pt x="1282446" y="2193798"/>
                  </a:lnTo>
                  <a:lnTo>
                    <a:pt x="2973324" y="2193797"/>
                  </a:lnTo>
                  <a:lnTo>
                    <a:pt x="2973324" y="2168651"/>
                  </a:lnTo>
                  <a:lnTo>
                    <a:pt x="2998470" y="2143505"/>
                  </a:lnTo>
                  <a:close/>
                </a:path>
                <a:path w="3023870" h="2639695">
                  <a:moveTo>
                    <a:pt x="1282446" y="2185416"/>
                  </a:moveTo>
                  <a:lnTo>
                    <a:pt x="1264158" y="2193798"/>
                  </a:lnTo>
                  <a:lnTo>
                    <a:pt x="1275048" y="2193798"/>
                  </a:lnTo>
                  <a:lnTo>
                    <a:pt x="1282446" y="2185416"/>
                  </a:lnTo>
                  <a:close/>
                </a:path>
                <a:path w="3023870" h="2639695">
                  <a:moveTo>
                    <a:pt x="1275048" y="2193798"/>
                  </a:moveTo>
                  <a:lnTo>
                    <a:pt x="1264158" y="2193798"/>
                  </a:lnTo>
                  <a:lnTo>
                    <a:pt x="1264158" y="2206137"/>
                  </a:lnTo>
                  <a:lnTo>
                    <a:pt x="1275048" y="2193798"/>
                  </a:lnTo>
                  <a:close/>
                </a:path>
                <a:path w="3023870" h="2639695">
                  <a:moveTo>
                    <a:pt x="1282446" y="2193798"/>
                  </a:moveTo>
                  <a:lnTo>
                    <a:pt x="1282446" y="2185416"/>
                  </a:lnTo>
                  <a:lnTo>
                    <a:pt x="1275048" y="2193798"/>
                  </a:lnTo>
                  <a:lnTo>
                    <a:pt x="1282446" y="2193798"/>
                  </a:lnTo>
                  <a:close/>
                </a:path>
                <a:path w="3023870" h="2639695">
                  <a:moveTo>
                    <a:pt x="2998470" y="50291"/>
                  </a:moveTo>
                  <a:lnTo>
                    <a:pt x="2973324" y="25145"/>
                  </a:lnTo>
                  <a:lnTo>
                    <a:pt x="2973324" y="50291"/>
                  </a:lnTo>
                  <a:lnTo>
                    <a:pt x="2998470" y="50291"/>
                  </a:lnTo>
                  <a:close/>
                </a:path>
                <a:path w="3023870" h="2639695">
                  <a:moveTo>
                    <a:pt x="2998470" y="2143505"/>
                  </a:moveTo>
                  <a:lnTo>
                    <a:pt x="2998470" y="50291"/>
                  </a:lnTo>
                  <a:lnTo>
                    <a:pt x="2973324" y="50291"/>
                  </a:lnTo>
                  <a:lnTo>
                    <a:pt x="2973324" y="2143505"/>
                  </a:lnTo>
                  <a:lnTo>
                    <a:pt x="2998470" y="2143505"/>
                  </a:lnTo>
                  <a:close/>
                </a:path>
                <a:path w="3023870" h="2639695">
                  <a:moveTo>
                    <a:pt x="2998470" y="2193797"/>
                  </a:moveTo>
                  <a:lnTo>
                    <a:pt x="2998470" y="2143505"/>
                  </a:lnTo>
                  <a:lnTo>
                    <a:pt x="2973324" y="2168651"/>
                  </a:lnTo>
                  <a:lnTo>
                    <a:pt x="2973324" y="2193797"/>
                  </a:lnTo>
                  <a:lnTo>
                    <a:pt x="2998470" y="2193797"/>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subTitle" idx="4"/>
          </p:nvPr>
        </p:nvSpPr>
        <p:spPr>
          <a:prstGeom prst="rect">
            <a:avLst/>
          </a:prstGeom>
        </p:spPr>
        <p:txBody>
          <a:bodyPr vert="horz" wrap="square" lIns="0" tIns="394335" rIns="0" bIns="0" rtlCol="0">
            <a:spAutoFit/>
          </a:bodyPr>
          <a:lstStyle/>
          <a:p>
            <a:pPr marL="12700">
              <a:lnSpc>
                <a:spcPct val="100000"/>
              </a:lnSpc>
              <a:spcBef>
                <a:spcPts val="3105"/>
              </a:spcBef>
            </a:pPr>
            <a:r>
              <a:rPr sz="5250" b="1" spc="-10" dirty="0">
                <a:solidFill>
                  <a:srgbClr val="FFD965"/>
                </a:solidFill>
                <a:latin typeface="Microsoft JhengHei"/>
                <a:cs typeface="Microsoft JhengHei"/>
              </a:rPr>
              <a:t>疫情概況與95-95-</a:t>
            </a:r>
            <a:r>
              <a:rPr sz="5250" b="1" spc="-25" dirty="0">
                <a:solidFill>
                  <a:srgbClr val="FFD965"/>
                </a:solidFill>
                <a:latin typeface="Microsoft JhengHei"/>
                <a:cs typeface="Microsoft JhengHei"/>
              </a:rPr>
              <a:t>95</a:t>
            </a:r>
            <a:endParaRPr sz="5250">
              <a:latin typeface="Microsoft JhengHei"/>
              <a:cs typeface="Microsoft JhengHei"/>
            </a:endParaRPr>
          </a:p>
          <a:p>
            <a:pPr marL="220345" algn="ctr">
              <a:lnSpc>
                <a:spcPct val="100000"/>
              </a:lnSpc>
              <a:spcBef>
                <a:spcPts val="1205"/>
              </a:spcBef>
            </a:pPr>
            <a:r>
              <a:rPr sz="2100" b="1" spc="-15" dirty="0">
                <a:solidFill>
                  <a:srgbClr val="FFFFFF"/>
                </a:solidFill>
                <a:latin typeface="Microsoft JhengHei"/>
                <a:cs typeface="Microsoft JhengHei"/>
              </a:rPr>
              <a:t>愛滋疫情逐年下降，朝消除愛滋目標努力!</a:t>
            </a:r>
            <a:endParaRPr sz="2100">
              <a:latin typeface="Microsoft JhengHei"/>
              <a:cs typeface="Microsoft JhengHei"/>
            </a:endParaRPr>
          </a:p>
        </p:txBody>
      </p:sp>
      <p:sp>
        <p:nvSpPr>
          <p:cNvPr id="6" name="object 6"/>
          <p:cNvSpPr/>
          <p:nvPr/>
        </p:nvSpPr>
        <p:spPr>
          <a:xfrm>
            <a:off x="4346333" y="1953767"/>
            <a:ext cx="2037080" cy="1654810"/>
          </a:xfrm>
          <a:custGeom>
            <a:avLst/>
            <a:gdLst/>
            <a:ahLst/>
            <a:cxnLst/>
            <a:rect l="l" t="t" r="r" b="b"/>
            <a:pathLst>
              <a:path w="2037079" h="1654810">
                <a:moveTo>
                  <a:pt x="2036826" y="1654302"/>
                </a:moveTo>
                <a:lnTo>
                  <a:pt x="2036826" y="1562861"/>
                </a:lnTo>
                <a:lnTo>
                  <a:pt x="113537" y="1562862"/>
                </a:lnTo>
                <a:lnTo>
                  <a:pt x="113537" y="0"/>
                </a:lnTo>
                <a:lnTo>
                  <a:pt x="0" y="0"/>
                </a:lnTo>
                <a:lnTo>
                  <a:pt x="0" y="1654302"/>
                </a:lnTo>
                <a:lnTo>
                  <a:pt x="2036826" y="1654302"/>
                </a:lnTo>
                <a:close/>
              </a:path>
              <a:path w="2037079" h="1654810">
                <a:moveTo>
                  <a:pt x="547116" y="1488948"/>
                </a:moveTo>
                <a:lnTo>
                  <a:pt x="547116" y="497585"/>
                </a:lnTo>
                <a:lnTo>
                  <a:pt x="252984" y="497585"/>
                </a:lnTo>
                <a:lnTo>
                  <a:pt x="252984" y="1488948"/>
                </a:lnTo>
                <a:lnTo>
                  <a:pt x="547116" y="1488948"/>
                </a:lnTo>
                <a:close/>
              </a:path>
              <a:path w="2037079" h="1654810">
                <a:moveTo>
                  <a:pt x="1840229" y="782574"/>
                </a:moveTo>
                <a:lnTo>
                  <a:pt x="1677162" y="529589"/>
                </a:lnTo>
                <a:lnTo>
                  <a:pt x="1629918" y="595883"/>
                </a:lnTo>
                <a:lnTo>
                  <a:pt x="370332" y="6095"/>
                </a:lnTo>
                <a:lnTo>
                  <a:pt x="276606" y="137921"/>
                </a:lnTo>
                <a:lnTo>
                  <a:pt x="1536191" y="727709"/>
                </a:lnTo>
                <a:lnTo>
                  <a:pt x="1536191" y="792466"/>
                </a:lnTo>
                <a:lnTo>
                  <a:pt x="1840229" y="782574"/>
                </a:lnTo>
                <a:close/>
              </a:path>
              <a:path w="2037079" h="1654810">
                <a:moveTo>
                  <a:pt x="999744" y="1488948"/>
                </a:moveTo>
                <a:lnTo>
                  <a:pt x="999744" y="681227"/>
                </a:lnTo>
                <a:lnTo>
                  <a:pt x="705612" y="681227"/>
                </a:lnTo>
                <a:lnTo>
                  <a:pt x="705612" y="1488948"/>
                </a:lnTo>
                <a:lnTo>
                  <a:pt x="999744" y="1488948"/>
                </a:lnTo>
                <a:close/>
              </a:path>
              <a:path w="2037079" h="1654810">
                <a:moveTo>
                  <a:pt x="1452372" y="1488948"/>
                </a:moveTo>
                <a:lnTo>
                  <a:pt x="1452372" y="864869"/>
                </a:lnTo>
                <a:lnTo>
                  <a:pt x="1158239" y="864869"/>
                </a:lnTo>
                <a:lnTo>
                  <a:pt x="1158239" y="1488948"/>
                </a:lnTo>
                <a:lnTo>
                  <a:pt x="1452372" y="1488948"/>
                </a:lnTo>
                <a:close/>
              </a:path>
              <a:path w="2037079" h="1654810">
                <a:moveTo>
                  <a:pt x="1536191" y="792466"/>
                </a:moveTo>
                <a:lnTo>
                  <a:pt x="1536191" y="727709"/>
                </a:lnTo>
                <a:lnTo>
                  <a:pt x="1488948" y="794004"/>
                </a:lnTo>
                <a:lnTo>
                  <a:pt x="1536191" y="792466"/>
                </a:lnTo>
                <a:close/>
              </a:path>
              <a:path w="2037079" h="1654810">
                <a:moveTo>
                  <a:pt x="1904238" y="1488947"/>
                </a:moveTo>
                <a:lnTo>
                  <a:pt x="1904238" y="1048511"/>
                </a:lnTo>
                <a:lnTo>
                  <a:pt x="1610106" y="1048511"/>
                </a:lnTo>
                <a:lnTo>
                  <a:pt x="1610106" y="1488947"/>
                </a:lnTo>
                <a:lnTo>
                  <a:pt x="1904238" y="1488947"/>
                </a:lnTo>
                <a:close/>
              </a:path>
            </a:pathLst>
          </a:custGeom>
          <a:solidFill>
            <a:srgbClr val="FFFFFF"/>
          </a:solid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52</a:t>
            </a:fld>
            <a:endParaRPr spc="-25" dirty="0"/>
          </a:p>
        </p:txBody>
      </p:sp>
      <p:sp>
        <p:nvSpPr>
          <p:cNvPr id="8" name="object 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183527" y="1539239"/>
            <a:ext cx="10212705" cy="4910455"/>
            <a:chOff x="183527" y="1539239"/>
            <a:chExt cx="10212705" cy="4910455"/>
          </a:xfrm>
        </p:grpSpPr>
        <p:pic>
          <p:nvPicPr>
            <p:cNvPr id="4" name="object 4"/>
            <p:cNvPicPr/>
            <p:nvPr/>
          </p:nvPicPr>
          <p:blipFill>
            <a:blip r:embed="rId2" cstate="print"/>
            <a:stretch>
              <a:fillRect/>
            </a:stretch>
          </p:blipFill>
          <p:spPr>
            <a:xfrm>
              <a:off x="183527" y="2255519"/>
              <a:ext cx="10134600" cy="4194047"/>
            </a:xfrm>
            <a:prstGeom prst="rect">
              <a:avLst/>
            </a:prstGeom>
          </p:spPr>
        </p:pic>
        <p:sp>
          <p:nvSpPr>
            <p:cNvPr id="5" name="object 5"/>
            <p:cNvSpPr/>
            <p:nvPr/>
          </p:nvSpPr>
          <p:spPr>
            <a:xfrm>
              <a:off x="9394570" y="3307079"/>
              <a:ext cx="784225" cy="855980"/>
            </a:xfrm>
            <a:custGeom>
              <a:avLst/>
              <a:gdLst/>
              <a:ahLst/>
              <a:cxnLst/>
              <a:rect l="l" t="t" r="r" b="b"/>
              <a:pathLst>
                <a:path w="784225" h="855979">
                  <a:moveTo>
                    <a:pt x="701352" y="727911"/>
                  </a:moveTo>
                  <a:lnTo>
                    <a:pt x="36575" y="0"/>
                  </a:lnTo>
                  <a:lnTo>
                    <a:pt x="0" y="33528"/>
                  </a:lnTo>
                  <a:lnTo>
                    <a:pt x="664266" y="761694"/>
                  </a:lnTo>
                  <a:lnTo>
                    <a:pt x="701352" y="727911"/>
                  </a:lnTo>
                  <a:close/>
                </a:path>
                <a:path w="784225" h="855979">
                  <a:moveTo>
                    <a:pt x="718566" y="830594"/>
                  </a:moveTo>
                  <a:lnTo>
                    <a:pt x="718566" y="746760"/>
                  </a:lnTo>
                  <a:lnTo>
                    <a:pt x="681228" y="780288"/>
                  </a:lnTo>
                  <a:lnTo>
                    <a:pt x="664266" y="761694"/>
                  </a:lnTo>
                  <a:lnTo>
                    <a:pt x="627126" y="795528"/>
                  </a:lnTo>
                  <a:lnTo>
                    <a:pt x="718566" y="830594"/>
                  </a:lnTo>
                  <a:close/>
                </a:path>
                <a:path w="784225" h="855979">
                  <a:moveTo>
                    <a:pt x="718566" y="746760"/>
                  </a:moveTo>
                  <a:lnTo>
                    <a:pt x="701352" y="727911"/>
                  </a:lnTo>
                  <a:lnTo>
                    <a:pt x="664266" y="761694"/>
                  </a:lnTo>
                  <a:lnTo>
                    <a:pt x="681228" y="780288"/>
                  </a:lnTo>
                  <a:lnTo>
                    <a:pt x="718566" y="746760"/>
                  </a:lnTo>
                  <a:close/>
                </a:path>
                <a:path w="784225" h="855979">
                  <a:moveTo>
                    <a:pt x="784098" y="855726"/>
                  </a:moveTo>
                  <a:lnTo>
                    <a:pt x="738377" y="694182"/>
                  </a:lnTo>
                  <a:lnTo>
                    <a:pt x="701352" y="727911"/>
                  </a:lnTo>
                  <a:lnTo>
                    <a:pt x="718566" y="746760"/>
                  </a:lnTo>
                  <a:lnTo>
                    <a:pt x="718566" y="830594"/>
                  </a:lnTo>
                  <a:lnTo>
                    <a:pt x="784098" y="855726"/>
                  </a:lnTo>
                  <a:close/>
                </a:path>
              </a:pathLst>
            </a:custGeom>
            <a:solidFill>
              <a:srgbClr val="C00000"/>
            </a:solidFill>
          </p:spPr>
          <p:txBody>
            <a:bodyPr wrap="square" lIns="0" tIns="0" rIns="0" bIns="0" rtlCol="0"/>
            <a:lstStyle/>
            <a:p>
              <a:endParaRPr/>
            </a:p>
          </p:txBody>
        </p:sp>
        <p:pic>
          <p:nvPicPr>
            <p:cNvPr id="6" name="object 6"/>
            <p:cNvPicPr/>
            <p:nvPr/>
          </p:nvPicPr>
          <p:blipFill>
            <a:blip r:embed="rId3" cstate="print"/>
            <a:stretch>
              <a:fillRect/>
            </a:stretch>
          </p:blipFill>
          <p:spPr>
            <a:xfrm>
              <a:off x="1239659" y="3186683"/>
              <a:ext cx="3633215" cy="1912620"/>
            </a:xfrm>
            <a:prstGeom prst="rect">
              <a:avLst/>
            </a:prstGeom>
          </p:spPr>
        </p:pic>
        <p:sp>
          <p:nvSpPr>
            <p:cNvPr id="7" name="object 7"/>
            <p:cNvSpPr/>
            <p:nvPr/>
          </p:nvSpPr>
          <p:spPr>
            <a:xfrm>
              <a:off x="6138557" y="1539239"/>
              <a:ext cx="4257675" cy="687705"/>
            </a:xfrm>
            <a:custGeom>
              <a:avLst/>
              <a:gdLst/>
              <a:ahLst/>
              <a:cxnLst/>
              <a:rect l="l" t="t" r="r" b="b"/>
              <a:pathLst>
                <a:path w="4257675" h="687705">
                  <a:moveTo>
                    <a:pt x="4257294" y="573023"/>
                  </a:moveTo>
                  <a:lnTo>
                    <a:pt x="4257294" y="115061"/>
                  </a:lnTo>
                  <a:lnTo>
                    <a:pt x="4248209" y="70401"/>
                  </a:lnTo>
                  <a:lnTo>
                    <a:pt x="4223480" y="33813"/>
                  </a:lnTo>
                  <a:lnTo>
                    <a:pt x="4186892" y="9084"/>
                  </a:lnTo>
                  <a:lnTo>
                    <a:pt x="4142232" y="0"/>
                  </a:lnTo>
                  <a:lnTo>
                    <a:pt x="114300" y="0"/>
                  </a:lnTo>
                  <a:lnTo>
                    <a:pt x="69758" y="9084"/>
                  </a:lnTo>
                  <a:lnTo>
                    <a:pt x="33432" y="33813"/>
                  </a:lnTo>
                  <a:lnTo>
                    <a:pt x="8965" y="70401"/>
                  </a:lnTo>
                  <a:lnTo>
                    <a:pt x="0" y="115062"/>
                  </a:lnTo>
                  <a:lnTo>
                    <a:pt x="0" y="573024"/>
                  </a:lnTo>
                  <a:lnTo>
                    <a:pt x="8965" y="617565"/>
                  </a:lnTo>
                  <a:lnTo>
                    <a:pt x="33432" y="653891"/>
                  </a:lnTo>
                  <a:lnTo>
                    <a:pt x="69758" y="678358"/>
                  </a:lnTo>
                  <a:lnTo>
                    <a:pt x="114300" y="687324"/>
                  </a:lnTo>
                  <a:lnTo>
                    <a:pt x="4142232" y="687323"/>
                  </a:lnTo>
                  <a:lnTo>
                    <a:pt x="4186892" y="678358"/>
                  </a:lnTo>
                  <a:lnTo>
                    <a:pt x="4223480" y="653891"/>
                  </a:lnTo>
                  <a:lnTo>
                    <a:pt x="4248209" y="617565"/>
                  </a:lnTo>
                  <a:lnTo>
                    <a:pt x="4257294" y="573023"/>
                  </a:lnTo>
                  <a:close/>
                </a:path>
              </a:pathLst>
            </a:custGeom>
            <a:solidFill>
              <a:srgbClr val="E2F0D9"/>
            </a:solidFill>
          </p:spPr>
          <p:txBody>
            <a:bodyPr wrap="square" lIns="0" tIns="0" rIns="0" bIns="0" rtlCol="0"/>
            <a:lstStyle/>
            <a:p>
              <a:endParaRPr/>
            </a:p>
          </p:txBody>
        </p:sp>
      </p:grpSp>
      <p:sp>
        <p:nvSpPr>
          <p:cNvPr id="8" name="object 8"/>
          <p:cNvSpPr txBox="1">
            <a:spLocks noGrp="1"/>
          </p:cNvSpPr>
          <p:nvPr>
            <p:ph type="title"/>
          </p:nvPr>
        </p:nvSpPr>
        <p:spPr>
          <a:xfrm>
            <a:off x="2462155" y="897889"/>
            <a:ext cx="5798820" cy="613410"/>
          </a:xfrm>
          <a:prstGeom prst="rect">
            <a:avLst/>
          </a:prstGeom>
        </p:spPr>
        <p:txBody>
          <a:bodyPr vert="horz" wrap="square" lIns="0" tIns="13335" rIns="0" bIns="0" rtlCol="0">
            <a:spAutoFit/>
          </a:bodyPr>
          <a:lstStyle/>
          <a:p>
            <a:pPr marL="12700">
              <a:lnSpc>
                <a:spcPct val="100000"/>
              </a:lnSpc>
              <a:spcBef>
                <a:spcPts val="105"/>
              </a:spcBef>
            </a:pPr>
            <a:r>
              <a:rPr sz="3850" dirty="0">
                <a:solidFill>
                  <a:srgbClr val="00659A"/>
                </a:solidFill>
              </a:rPr>
              <a:t>我國HIV</a:t>
            </a:r>
            <a:r>
              <a:rPr sz="3850" spc="-10" dirty="0">
                <a:solidFill>
                  <a:srgbClr val="00659A"/>
                </a:solidFill>
              </a:rPr>
              <a:t>確診通報⼈數趨勢</a:t>
            </a:r>
            <a:endParaRPr sz="3850"/>
          </a:p>
        </p:txBody>
      </p:sp>
      <p:sp>
        <p:nvSpPr>
          <p:cNvPr id="9" name="object 9"/>
          <p:cNvSpPr txBox="1"/>
          <p:nvPr/>
        </p:nvSpPr>
        <p:spPr>
          <a:xfrm>
            <a:off x="6239389" y="1594357"/>
            <a:ext cx="2700655"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46987C"/>
                </a:solidFill>
                <a:latin typeface="Microsoft JhengHei"/>
                <a:cs typeface="Microsoft JhengHei"/>
              </a:rPr>
              <a:t>2022</a:t>
            </a:r>
            <a:r>
              <a:rPr sz="1750" b="1" spc="-5" dirty="0">
                <a:solidFill>
                  <a:srgbClr val="46987C"/>
                </a:solidFill>
                <a:latin typeface="Microsoft JhengHei"/>
                <a:cs typeface="Microsoft JhengHei"/>
              </a:rPr>
              <a:t>年新通報確診</a:t>
            </a:r>
            <a:r>
              <a:rPr sz="1750" b="1" spc="-10" dirty="0">
                <a:solidFill>
                  <a:srgbClr val="E31936"/>
                </a:solidFill>
                <a:latin typeface="Microsoft JhengHei"/>
                <a:cs typeface="Microsoft JhengHei"/>
              </a:rPr>
              <a:t>1,069</a:t>
            </a:r>
            <a:r>
              <a:rPr sz="1750" b="1" spc="-50" dirty="0">
                <a:solidFill>
                  <a:srgbClr val="46987C"/>
                </a:solidFill>
                <a:latin typeface="Microsoft JhengHei"/>
                <a:cs typeface="Microsoft JhengHei"/>
              </a:rPr>
              <a:t>⼈</a:t>
            </a:r>
            <a:endParaRPr sz="1750">
              <a:latin typeface="Microsoft JhengHei"/>
              <a:cs typeface="Microsoft JhengHei"/>
            </a:endParaRPr>
          </a:p>
        </p:txBody>
      </p:sp>
      <p:sp>
        <p:nvSpPr>
          <p:cNvPr id="10" name="object 10"/>
          <p:cNvSpPr/>
          <p:nvPr/>
        </p:nvSpPr>
        <p:spPr>
          <a:xfrm>
            <a:off x="7123810" y="2278379"/>
            <a:ext cx="3258820" cy="688340"/>
          </a:xfrm>
          <a:custGeom>
            <a:avLst/>
            <a:gdLst/>
            <a:ahLst/>
            <a:cxnLst/>
            <a:rect l="l" t="t" r="r" b="b"/>
            <a:pathLst>
              <a:path w="3258820" h="688339">
                <a:moveTo>
                  <a:pt x="3258312" y="573023"/>
                </a:moveTo>
                <a:lnTo>
                  <a:pt x="3258312" y="114299"/>
                </a:lnTo>
                <a:lnTo>
                  <a:pt x="3249334" y="69758"/>
                </a:lnTo>
                <a:lnTo>
                  <a:pt x="3224784" y="33432"/>
                </a:lnTo>
                <a:lnTo>
                  <a:pt x="3188231" y="8965"/>
                </a:lnTo>
                <a:lnTo>
                  <a:pt x="3143250" y="0"/>
                </a:lnTo>
                <a:lnTo>
                  <a:pt x="114300" y="0"/>
                </a:lnTo>
                <a:lnTo>
                  <a:pt x="69758" y="8965"/>
                </a:lnTo>
                <a:lnTo>
                  <a:pt x="33432" y="33432"/>
                </a:lnTo>
                <a:lnTo>
                  <a:pt x="8965" y="69758"/>
                </a:lnTo>
                <a:lnTo>
                  <a:pt x="0" y="114300"/>
                </a:lnTo>
                <a:lnTo>
                  <a:pt x="0" y="573024"/>
                </a:lnTo>
                <a:lnTo>
                  <a:pt x="8965" y="618005"/>
                </a:lnTo>
                <a:lnTo>
                  <a:pt x="33432" y="654557"/>
                </a:lnTo>
                <a:lnTo>
                  <a:pt x="69758" y="679108"/>
                </a:lnTo>
                <a:lnTo>
                  <a:pt x="114300" y="688086"/>
                </a:lnTo>
                <a:lnTo>
                  <a:pt x="3143250" y="688085"/>
                </a:lnTo>
                <a:lnTo>
                  <a:pt x="3188231" y="679108"/>
                </a:lnTo>
                <a:lnTo>
                  <a:pt x="3224784" y="654557"/>
                </a:lnTo>
                <a:lnTo>
                  <a:pt x="3249334" y="618005"/>
                </a:lnTo>
                <a:lnTo>
                  <a:pt x="3258312" y="573023"/>
                </a:lnTo>
                <a:close/>
              </a:path>
            </a:pathLst>
          </a:custGeom>
          <a:solidFill>
            <a:srgbClr val="AFD7EB"/>
          </a:solidFill>
        </p:spPr>
        <p:txBody>
          <a:bodyPr wrap="square" lIns="0" tIns="0" rIns="0" bIns="0" rtlCol="0"/>
          <a:lstStyle/>
          <a:p>
            <a:endParaRPr/>
          </a:p>
        </p:txBody>
      </p:sp>
      <p:sp>
        <p:nvSpPr>
          <p:cNvPr id="11" name="object 11"/>
          <p:cNvSpPr txBox="1"/>
          <p:nvPr/>
        </p:nvSpPr>
        <p:spPr>
          <a:xfrm>
            <a:off x="6239411" y="1861051"/>
            <a:ext cx="4015740" cy="140906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46987C"/>
                </a:solidFill>
                <a:latin typeface="Microsoft JhengHei"/>
                <a:cs typeface="Microsoft JhengHei"/>
              </a:rPr>
              <a:t>相較2021</a:t>
            </a:r>
            <a:r>
              <a:rPr sz="1750" b="1" spc="-5" dirty="0">
                <a:solidFill>
                  <a:srgbClr val="46987C"/>
                </a:solidFill>
                <a:latin typeface="Microsoft JhengHei"/>
                <a:cs typeface="Microsoft JhengHei"/>
              </a:rPr>
              <a:t>年同期(</a:t>
            </a:r>
            <a:r>
              <a:rPr sz="1750" b="1" spc="-10" dirty="0">
                <a:solidFill>
                  <a:srgbClr val="E31936"/>
                </a:solidFill>
                <a:latin typeface="Microsoft JhengHei"/>
                <a:cs typeface="Microsoft JhengHei"/>
              </a:rPr>
              <a:t>1,245</a:t>
            </a:r>
            <a:r>
              <a:rPr sz="1750" b="1" dirty="0">
                <a:solidFill>
                  <a:srgbClr val="46987C"/>
                </a:solidFill>
                <a:latin typeface="Microsoft JhengHei"/>
                <a:cs typeface="Microsoft JhengHei"/>
              </a:rPr>
              <a:t>⼈)，降幅</a:t>
            </a:r>
            <a:r>
              <a:rPr sz="1750" b="1" spc="-25" dirty="0">
                <a:solidFill>
                  <a:srgbClr val="E31936"/>
                </a:solidFill>
                <a:latin typeface="Microsoft JhengHei"/>
                <a:cs typeface="Microsoft JhengHei"/>
              </a:rPr>
              <a:t>14</a:t>
            </a:r>
            <a:r>
              <a:rPr sz="1750" b="1" spc="-25" dirty="0">
                <a:solidFill>
                  <a:srgbClr val="46987C"/>
                </a:solidFill>
                <a:latin typeface="Microsoft JhengHei"/>
                <a:cs typeface="Microsoft JhengHei"/>
              </a:rPr>
              <a:t>%</a:t>
            </a:r>
            <a:endParaRPr sz="1750">
              <a:latin typeface="Microsoft JhengHei"/>
              <a:cs typeface="Microsoft JhengHei"/>
            </a:endParaRPr>
          </a:p>
          <a:p>
            <a:pPr marL="1023619" marR="5080" indent="264795">
              <a:lnSpc>
                <a:spcPct val="100000"/>
              </a:lnSpc>
              <a:spcBef>
                <a:spcPts val="1705"/>
              </a:spcBef>
            </a:pPr>
            <a:r>
              <a:rPr sz="1750" b="1" spc="-5" dirty="0">
                <a:solidFill>
                  <a:srgbClr val="44546A"/>
                </a:solidFill>
                <a:latin typeface="Microsoft JhengHei"/>
                <a:cs typeface="Microsoft JhengHei"/>
              </a:rPr>
              <a:t>積極推動多元防治策略，</a:t>
            </a:r>
            <a:r>
              <a:rPr sz="1750" b="1" spc="-50" dirty="0">
                <a:solidFill>
                  <a:srgbClr val="44546A"/>
                </a:solidFill>
                <a:latin typeface="Microsoft JhengHei"/>
                <a:cs typeface="Microsoft JhengHei"/>
              </a:rPr>
              <a:t> </a:t>
            </a:r>
            <a:r>
              <a:rPr sz="1750" b="1" dirty="0">
                <a:solidFill>
                  <a:srgbClr val="44546A"/>
                </a:solidFill>
                <a:latin typeface="Microsoft JhengHei"/>
                <a:cs typeface="Microsoft JhengHei"/>
              </a:rPr>
              <a:t>2018</a:t>
            </a:r>
            <a:r>
              <a:rPr sz="1750" b="1" spc="-5" dirty="0">
                <a:solidFill>
                  <a:srgbClr val="44546A"/>
                </a:solidFill>
                <a:latin typeface="Microsoft JhengHei"/>
                <a:cs typeface="Microsoft JhengHei"/>
              </a:rPr>
              <a:t>年起新通報⼈數持續下降</a:t>
            </a:r>
            <a:endParaRPr sz="1750">
              <a:latin typeface="Microsoft JhengHei"/>
              <a:cs typeface="Microsoft JhengHei"/>
            </a:endParaRPr>
          </a:p>
          <a:p>
            <a:pPr marL="2848610">
              <a:lnSpc>
                <a:spcPct val="100000"/>
              </a:lnSpc>
              <a:spcBef>
                <a:spcPts val="785"/>
              </a:spcBef>
            </a:pPr>
            <a:r>
              <a:rPr sz="1750" b="1" spc="-15" dirty="0">
                <a:solidFill>
                  <a:srgbClr val="C00000"/>
                </a:solidFill>
                <a:latin typeface="Microsoft JhengHei"/>
                <a:cs typeface="Microsoft JhengHei"/>
              </a:rPr>
              <a:t>持續下降</a:t>
            </a:r>
            <a:endParaRPr sz="1750">
              <a:latin typeface="Microsoft JhengHei"/>
              <a:cs typeface="Microsoft JhengHei"/>
            </a:endParaRPr>
          </a:p>
        </p:txBody>
      </p:sp>
      <p:sp>
        <p:nvSpPr>
          <p:cNvPr id="15" name="object 15"/>
          <p:cNvSpPr txBox="1"/>
          <p:nvPr/>
        </p:nvSpPr>
        <p:spPr>
          <a:xfrm>
            <a:off x="360559" y="6293425"/>
            <a:ext cx="1285240" cy="203200"/>
          </a:xfrm>
          <a:prstGeom prst="rect">
            <a:avLst/>
          </a:prstGeom>
        </p:spPr>
        <p:txBody>
          <a:bodyPr vert="horz" wrap="square" lIns="0" tIns="22860" rIns="0" bIns="0" rtlCol="0">
            <a:spAutoFit/>
          </a:bodyPr>
          <a:lstStyle/>
          <a:p>
            <a:pPr marL="12700">
              <a:lnSpc>
                <a:spcPct val="100000"/>
              </a:lnSpc>
              <a:spcBef>
                <a:spcPts val="180"/>
              </a:spcBef>
            </a:pPr>
            <a:r>
              <a:rPr sz="1050" b="1" spc="-10" dirty="0">
                <a:solidFill>
                  <a:srgbClr val="7E7E7E"/>
                </a:solidFill>
                <a:latin typeface="Microsoft JhengHei"/>
                <a:cs typeface="Microsoft JhengHei"/>
              </a:rPr>
              <a:t>資料更新至2023/5/1</a:t>
            </a:r>
            <a:endParaRPr sz="1050">
              <a:latin typeface="Microsoft JhengHei"/>
              <a:cs typeface="Microsoft JhengHei"/>
            </a:endParaRPr>
          </a:p>
        </p:txBody>
      </p:sp>
      <p:sp>
        <p:nvSpPr>
          <p:cNvPr id="16" name="object 16"/>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53</a:t>
            </a:fld>
            <a:endParaRPr spc="-25" dirty="0"/>
          </a:p>
        </p:txBody>
      </p:sp>
      <p:sp>
        <p:nvSpPr>
          <p:cNvPr id="17" name="object 1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2" name="object 12"/>
          <p:cNvSpPr txBox="1"/>
          <p:nvPr/>
        </p:nvSpPr>
        <p:spPr>
          <a:xfrm>
            <a:off x="1331347" y="2190242"/>
            <a:ext cx="1769745" cy="650875"/>
          </a:xfrm>
          <a:prstGeom prst="rect">
            <a:avLst/>
          </a:prstGeom>
        </p:spPr>
        <p:txBody>
          <a:bodyPr vert="horz" wrap="square" lIns="0" tIns="13335" rIns="0" bIns="0" rtlCol="0">
            <a:spAutoFit/>
          </a:bodyPr>
          <a:lstStyle/>
          <a:p>
            <a:pPr marL="1270" algn="ctr">
              <a:lnSpc>
                <a:spcPts val="3300"/>
              </a:lnSpc>
              <a:spcBef>
                <a:spcPts val="105"/>
              </a:spcBef>
            </a:pPr>
            <a:r>
              <a:rPr sz="2800" b="1" spc="-10" dirty="0">
                <a:solidFill>
                  <a:srgbClr val="46987C"/>
                </a:solidFill>
                <a:latin typeface="Microsoft JhengHei"/>
                <a:cs typeface="Microsoft JhengHei"/>
              </a:rPr>
              <a:t>43,320</a:t>
            </a:r>
            <a:endParaRPr sz="2800">
              <a:latin typeface="Microsoft JhengHei"/>
              <a:cs typeface="Microsoft JhengHei"/>
            </a:endParaRPr>
          </a:p>
          <a:p>
            <a:pPr algn="ctr">
              <a:lnSpc>
                <a:spcPts val="1620"/>
              </a:lnSpc>
            </a:pPr>
            <a:r>
              <a:rPr sz="1400" b="1" spc="-10" dirty="0">
                <a:latin typeface="Microsoft JhengHei"/>
                <a:cs typeface="Microsoft JhengHei"/>
              </a:rPr>
              <a:t>累計HIV</a:t>
            </a:r>
            <a:r>
              <a:rPr sz="1400" b="1" spc="-20" dirty="0">
                <a:latin typeface="Microsoft JhengHei"/>
                <a:cs typeface="Microsoft JhengHei"/>
              </a:rPr>
              <a:t>感染通報⼈數</a:t>
            </a:r>
            <a:endParaRPr sz="1400">
              <a:latin typeface="Microsoft JhengHei"/>
              <a:cs typeface="Microsoft JhengHei"/>
            </a:endParaRPr>
          </a:p>
        </p:txBody>
      </p:sp>
      <p:sp>
        <p:nvSpPr>
          <p:cNvPr id="13" name="object 13"/>
          <p:cNvSpPr txBox="1"/>
          <p:nvPr/>
        </p:nvSpPr>
        <p:spPr>
          <a:xfrm>
            <a:off x="1961521" y="1615693"/>
            <a:ext cx="2351405"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181717"/>
                </a:solidFill>
                <a:latin typeface="Microsoft JhengHei"/>
                <a:cs typeface="Microsoft JhengHei"/>
              </a:rPr>
              <a:t>1984~2022</a:t>
            </a:r>
            <a:r>
              <a:rPr sz="2800" b="1" spc="-50" dirty="0">
                <a:solidFill>
                  <a:srgbClr val="181717"/>
                </a:solidFill>
                <a:latin typeface="Microsoft JhengHei"/>
                <a:cs typeface="Microsoft JhengHei"/>
              </a:rPr>
              <a:t>年</a:t>
            </a:r>
            <a:endParaRPr sz="2800">
              <a:latin typeface="Microsoft JhengHei"/>
              <a:cs typeface="Microsoft JhengHei"/>
            </a:endParaRPr>
          </a:p>
        </p:txBody>
      </p:sp>
      <p:sp>
        <p:nvSpPr>
          <p:cNvPr id="14" name="object 14"/>
          <p:cNvSpPr txBox="1"/>
          <p:nvPr/>
        </p:nvSpPr>
        <p:spPr>
          <a:xfrm>
            <a:off x="3435236" y="2176508"/>
            <a:ext cx="1179830" cy="650875"/>
          </a:xfrm>
          <a:prstGeom prst="rect">
            <a:avLst/>
          </a:prstGeom>
        </p:spPr>
        <p:txBody>
          <a:bodyPr vert="horz" wrap="square" lIns="0" tIns="13335" rIns="0" bIns="0" rtlCol="0">
            <a:spAutoFit/>
          </a:bodyPr>
          <a:lstStyle/>
          <a:p>
            <a:pPr marL="12700">
              <a:lnSpc>
                <a:spcPts val="3300"/>
              </a:lnSpc>
              <a:spcBef>
                <a:spcPts val="105"/>
              </a:spcBef>
            </a:pPr>
            <a:r>
              <a:rPr sz="2800" b="1" spc="-10" dirty="0">
                <a:solidFill>
                  <a:srgbClr val="9ED2C1"/>
                </a:solidFill>
                <a:latin typeface="Microsoft JhengHei"/>
                <a:cs typeface="Microsoft JhengHei"/>
              </a:rPr>
              <a:t>34,967</a:t>
            </a:r>
            <a:endParaRPr sz="2800">
              <a:latin typeface="Microsoft JhengHei"/>
              <a:cs typeface="Microsoft JhengHei"/>
            </a:endParaRPr>
          </a:p>
          <a:p>
            <a:pPr marL="53975">
              <a:lnSpc>
                <a:spcPts val="1620"/>
              </a:lnSpc>
            </a:pPr>
            <a:r>
              <a:rPr sz="1400" b="1" spc="-10" dirty="0">
                <a:latin typeface="Microsoft JhengHei"/>
                <a:cs typeface="Microsoft JhengHei"/>
              </a:rPr>
              <a:t>累計存活⼈數</a:t>
            </a:r>
            <a:endParaRPr sz="1400">
              <a:latin typeface="Microsoft JhengHei"/>
              <a:cs typeface="Microsoft JhengHe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0937" y="1931655"/>
            <a:ext cx="9776653" cy="4301704"/>
          </a:xfrm>
          <a:prstGeom prst="rect">
            <a:avLst/>
          </a:prstGeom>
        </p:spPr>
      </p:pic>
      <p:sp>
        <p:nvSpPr>
          <p:cNvPr id="3" name="object 3"/>
          <p:cNvSpPr txBox="1">
            <a:spLocks noGrp="1"/>
          </p:cNvSpPr>
          <p:nvPr>
            <p:ph type="title"/>
          </p:nvPr>
        </p:nvSpPr>
        <p:spPr>
          <a:xfrm>
            <a:off x="831476" y="994663"/>
            <a:ext cx="9030970" cy="613410"/>
          </a:xfrm>
          <a:prstGeom prst="rect">
            <a:avLst/>
          </a:prstGeom>
        </p:spPr>
        <p:txBody>
          <a:bodyPr vert="horz" wrap="square" lIns="0" tIns="13335" rIns="0" bIns="0" rtlCol="0">
            <a:spAutoFit/>
          </a:bodyPr>
          <a:lstStyle/>
          <a:p>
            <a:pPr marL="12700">
              <a:lnSpc>
                <a:spcPct val="100000"/>
              </a:lnSpc>
              <a:spcBef>
                <a:spcPts val="105"/>
              </a:spcBef>
            </a:pPr>
            <a:r>
              <a:rPr sz="3850" dirty="0">
                <a:solidFill>
                  <a:srgbClr val="00659A"/>
                </a:solidFill>
              </a:rPr>
              <a:t>感染HIV危險因⼦超過9</a:t>
            </a:r>
            <a:r>
              <a:rPr sz="3850" spc="-10" dirty="0">
                <a:solidFill>
                  <a:srgbClr val="00659A"/>
                </a:solidFill>
              </a:rPr>
              <a:t>成為不安全性行為</a:t>
            </a:r>
            <a:endParaRPr sz="3850"/>
          </a:p>
        </p:txBody>
      </p:sp>
      <p:sp>
        <p:nvSpPr>
          <p:cNvPr id="4" name="object 4"/>
          <p:cNvSpPr txBox="1"/>
          <p:nvPr/>
        </p:nvSpPr>
        <p:spPr>
          <a:xfrm>
            <a:off x="360559" y="6293425"/>
            <a:ext cx="1285240" cy="203200"/>
          </a:xfrm>
          <a:prstGeom prst="rect">
            <a:avLst/>
          </a:prstGeom>
        </p:spPr>
        <p:txBody>
          <a:bodyPr vert="horz" wrap="square" lIns="0" tIns="22860" rIns="0" bIns="0" rtlCol="0">
            <a:spAutoFit/>
          </a:bodyPr>
          <a:lstStyle/>
          <a:p>
            <a:pPr marL="12700">
              <a:lnSpc>
                <a:spcPct val="100000"/>
              </a:lnSpc>
              <a:spcBef>
                <a:spcPts val="180"/>
              </a:spcBef>
            </a:pPr>
            <a:r>
              <a:rPr sz="1050" b="1" spc="-10" dirty="0">
                <a:solidFill>
                  <a:srgbClr val="7E7E7E"/>
                </a:solidFill>
                <a:latin typeface="Microsoft JhengHei"/>
                <a:cs typeface="Microsoft JhengHei"/>
              </a:rPr>
              <a:t>資料更新至2023/5/1</a:t>
            </a:r>
            <a:endParaRPr sz="1050">
              <a:latin typeface="Microsoft JhengHei"/>
              <a:cs typeface="Microsoft JhengHei"/>
            </a:endParaRPr>
          </a:p>
        </p:txBody>
      </p:sp>
      <p:sp>
        <p:nvSpPr>
          <p:cNvPr id="5" name="object 5"/>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54</a:t>
            </a:fld>
            <a:endParaRPr spc="-25" dirty="0"/>
          </a:p>
        </p:txBody>
      </p:sp>
      <p:sp>
        <p:nvSpPr>
          <p:cNvPr id="6" name="object 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8787" y="1769363"/>
            <a:ext cx="10334625" cy="5017135"/>
            <a:chOff x="358787" y="1769363"/>
            <a:chExt cx="10334625" cy="501713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358787" y="1769363"/>
              <a:ext cx="9979914" cy="4813554"/>
            </a:xfrm>
            <a:prstGeom prst="rect">
              <a:avLst/>
            </a:prstGeom>
          </p:spPr>
        </p:pic>
        <p:sp>
          <p:nvSpPr>
            <p:cNvPr id="5" name="object 5"/>
            <p:cNvSpPr/>
            <p:nvPr/>
          </p:nvSpPr>
          <p:spPr>
            <a:xfrm>
              <a:off x="7442326" y="1773173"/>
              <a:ext cx="2890520" cy="1193800"/>
            </a:xfrm>
            <a:custGeom>
              <a:avLst/>
              <a:gdLst/>
              <a:ahLst/>
              <a:cxnLst/>
              <a:rect l="l" t="t" r="r" b="b"/>
              <a:pathLst>
                <a:path w="2890520" h="1193800">
                  <a:moveTo>
                    <a:pt x="2890266" y="994410"/>
                  </a:moveTo>
                  <a:lnTo>
                    <a:pt x="2890266" y="198882"/>
                  </a:lnTo>
                  <a:lnTo>
                    <a:pt x="2885007" y="153315"/>
                  </a:lnTo>
                  <a:lnTo>
                    <a:pt x="2870031" y="111467"/>
                  </a:lnTo>
                  <a:lnTo>
                    <a:pt x="2846538" y="74538"/>
                  </a:lnTo>
                  <a:lnTo>
                    <a:pt x="2815727" y="43727"/>
                  </a:lnTo>
                  <a:lnTo>
                    <a:pt x="2778798" y="20234"/>
                  </a:lnTo>
                  <a:lnTo>
                    <a:pt x="2736950" y="5258"/>
                  </a:lnTo>
                  <a:lnTo>
                    <a:pt x="2691384" y="0"/>
                  </a:lnTo>
                  <a:lnTo>
                    <a:pt x="198881" y="0"/>
                  </a:lnTo>
                  <a:lnTo>
                    <a:pt x="153315" y="5258"/>
                  </a:lnTo>
                  <a:lnTo>
                    <a:pt x="111467" y="20234"/>
                  </a:lnTo>
                  <a:lnTo>
                    <a:pt x="74538" y="43727"/>
                  </a:lnTo>
                  <a:lnTo>
                    <a:pt x="43727" y="74538"/>
                  </a:lnTo>
                  <a:lnTo>
                    <a:pt x="20234" y="111467"/>
                  </a:lnTo>
                  <a:lnTo>
                    <a:pt x="5258" y="153315"/>
                  </a:lnTo>
                  <a:lnTo>
                    <a:pt x="0" y="198882"/>
                  </a:lnTo>
                  <a:lnTo>
                    <a:pt x="0" y="994410"/>
                  </a:lnTo>
                  <a:lnTo>
                    <a:pt x="5258" y="1039976"/>
                  </a:lnTo>
                  <a:lnTo>
                    <a:pt x="20234" y="1081824"/>
                  </a:lnTo>
                  <a:lnTo>
                    <a:pt x="43727" y="1118753"/>
                  </a:lnTo>
                  <a:lnTo>
                    <a:pt x="74538" y="1149564"/>
                  </a:lnTo>
                  <a:lnTo>
                    <a:pt x="111467" y="1173057"/>
                  </a:lnTo>
                  <a:lnTo>
                    <a:pt x="153315" y="1188033"/>
                  </a:lnTo>
                  <a:lnTo>
                    <a:pt x="198882" y="1193292"/>
                  </a:lnTo>
                  <a:lnTo>
                    <a:pt x="2691384" y="1193292"/>
                  </a:lnTo>
                  <a:lnTo>
                    <a:pt x="2736950" y="1188033"/>
                  </a:lnTo>
                  <a:lnTo>
                    <a:pt x="2778798" y="1173057"/>
                  </a:lnTo>
                  <a:lnTo>
                    <a:pt x="2815727" y="1149564"/>
                  </a:lnTo>
                  <a:lnTo>
                    <a:pt x="2846538" y="1118753"/>
                  </a:lnTo>
                  <a:lnTo>
                    <a:pt x="2870031" y="1081824"/>
                  </a:lnTo>
                  <a:lnTo>
                    <a:pt x="2885007" y="1039976"/>
                  </a:lnTo>
                  <a:lnTo>
                    <a:pt x="2890266" y="994410"/>
                  </a:lnTo>
                  <a:close/>
                </a:path>
              </a:pathLst>
            </a:custGeom>
            <a:solidFill>
              <a:srgbClr val="AFD7EB"/>
            </a:solidFill>
          </p:spPr>
          <p:txBody>
            <a:bodyPr wrap="square" lIns="0" tIns="0" rIns="0" bIns="0" rtlCol="0"/>
            <a:lstStyle/>
            <a:p>
              <a:endParaRPr/>
            </a:p>
          </p:txBody>
        </p:sp>
      </p:grpSp>
      <p:sp>
        <p:nvSpPr>
          <p:cNvPr id="6" name="object 6"/>
          <p:cNvSpPr txBox="1">
            <a:spLocks noGrp="1"/>
          </p:cNvSpPr>
          <p:nvPr>
            <p:ph type="title"/>
          </p:nvPr>
        </p:nvSpPr>
        <p:spPr>
          <a:xfrm>
            <a:off x="487052" y="994663"/>
            <a:ext cx="9718675" cy="613410"/>
          </a:xfrm>
          <a:prstGeom prst="rect">
            <a:avLst/>
          </a:prstGeom>
        </p:spPr>
        <p:txBody>
          <a:bodyPr vert="horz" wrap="square" lIns="0" tIns="13335" rIns="0" bIns="0" rtlCol="0">
            <a:spAutoFit/>
          </a:bodyPr>
          <a:lstStyle/>
          <a:p>
            <a:pPr marL="12700">
              <a:lnSpc>
                <a:spcPct val="100000"/>
              </a:lnSpc>
              <a:spcBef>
                <a:spcPts val="105"/>
              </a:spcBef>
            </a:pPr>
            <a:r>
              <a:rPr sz="3850" spc="-10" dirty="0">
                <a:solidFill>
                  <a:srgbClr val="00659A"/>
                </a:solidFill>
              </a:rPr>
              <a:t>HIV</a:t>
            </a:r>
            <a:r>
              <a:rPr sz="3850" spc="-5" dirty="0">
                <a:solidFill>
                  <a:srgbClr val="00659A"/>
                </a:solidFill>
              </a:rPr>
              <a:t>感染者以年輕族群為多，影響國家競爭力</a:t>
            </a:r>
            <a:endParaRPr sz="3850"/>
          </a:p>
        </p:txBody>
      </p:sp>
      <p:sp>
        <p:nvSpPr>
          <p:cNvPr id="8" name="object 8"/>
          <p:cNvSpPr txBox="1"/>
          <p:nvPr/>
        </p:nvSpPr>
        <p:spPr>
          <a:xfrm>
            <a:off x="360559" y="6293425"/>
            <a:ext cx="1285240" cy="203200"/>
          </a:xfrm>
          <a:prstGeom prst="rect">
            <a:avLst/>
          </a:prstGeom>
        </p:spPr>
        <p:txBody>
          <a:bodyPr vert="horz" wrap="square" lIns="0" tIns="22860" rIns="0" bIns="0" rtlCol="0">
            <a:spAutoFit/>
          </a:bodyPr>
          <a:lstStyle/>
          <a:p>
            <a:pPr marL="12700">
              <a:lnSpc>
                <a:spcPct val="100000"/>
              </a:lnSpc>
              <a:spcBef>
                <a:spcPts val="180"/>
              </a:spcBef>
            </a:pPr>
            <a:r>
              <a:rPr sz="1050" b="1" spc="-10" dirty="0">
                <a:solidFill>
                  <a:srgbClr val="7E7E7E"/>
                </a:solidFill>
                <a:latin typeface="Microsoft JhengHei"/>
                <a:cs typeface="Microsoft JhengHei"/>
              </a:rPr>
              <a:t>資料更新至2023/5/1</a:t>
            </a:r>
            <a:endParaRPr sz="1050">
              <a:latin typeface="Microsoft JhengHei"/>
              <a:cs typeface="Microsoft JhengHei"/>
            </a:endParaRPr>
          </a:p>
        </p:txBody>
      </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55</a:t>
            </a:fld>
            <a:endParaRPr spc="-25" dirty="0"/>
          </a:p>
        </p:txBody>
      </p:sp>
      <p:sp>
        <p:nvSpPr>
          <p:cNvPr id="10" name="object 1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7" name="object 7"/>
          <p:cNvSpPr txBox="1"/>
          <p:nvPr/>
        </p:nvSpPr>
        <p:spPr>
          <a:xfrm>
            <a:off x="7802253" y="1822957"/>
            <a:ext cx="2171065" cy="1094105"/>
          </a:xfrm>
          <a:prstGeom prst="rect">
            <a:avLst/>
          </a:prstGeom>
        </p:spPr>
        <p:txBody>
          <a:bodyPr vert="horz" wrap="square" lIns="0" tIns="12700" rIns="0" bIns="0" rtlCol="0">
            <a:spAutoFit/>
          </a:bodyPr>
          <a:lstStyle/>
          <a:p>
            <a:pPr algn="ctr">
              <a:lnSpc>
                <a:spcPct val="100000"/>
              </a:lnSpc>
              <a:spcBef>
                <a:spcPts val="100"/>
              </a:spcBef>
            </a:pPr>
            <a:r>
              <a:rPr sz="1750" b="1" dirty="0">
                <a:solidFill>
                  <a:srgbClr val="009A9A"/>
                </a:solidFill>
                <a:latin typeface="Microsoft JhengHei"/>
                <a:cs typeface="Microsoft JhengHei"/>
              </a:rPr>
              <a:t>2022</a:t>
            </a:r>
            <a:r>
              <a:rPr sz="1750" b="1" spc="-50" dirty="0">
                <a:solidFill>
                  <a:srgbClr val="009A9A"/>
                </a:solidFill>
                <a:latin typeface="Microsoft JhengHei"/>
                <a:cs typeface="Microsoft JhengHei"/>
              </a:rPr>
              <a:t>年</a:t>
            </a:r>
            <a:endParaRPr sz="1750">
              <a:latin typeface="Microsoft JhengHei"/>
              <a:cs typeface="Microsoft JhengHei"/>
            </a:endParaRPr>
          </a:p>
          <a:p>
            <a:pPr algn="ctr">
              <a:lnSpc>
                <a:spcPct val="100000"/>
              </a:lnSpc>
            </a:pPr>
            <a:r>
              <a:rPr sz="1750" b="1" dirty="0">
                <a:solidFill>
                  <a:srgbClr val="44546A"/>
                </a:solidFill>
                <a:latin typeface="Microsoft JhengHei"/>
                <a:cs typeface="Microsoft JhengHei"/>
              </a:rPr>
              <a:t>15-24歲212</a:t>
            </a:r>
            <a:r>
              <a:rPr sz="1750" b="1" spc="200" dirty="0">
                <a:solidFill>
                  <a:srgbClr val="44546A"/>
                </a:solidFill>
                <a:latin typeface="Microsoft JhengHei"/>
                <a:cs typeface="Microsoft JhengHei"/>
              </a:rPr>
              <a:t>⼈(</a:t>
            </a:r>
            <a:r>
              <a:rPr sz="1750" b="1" spc="-20" dirty="0">
                <a:solidFill>
                  <a:srgbClr val="E31936"/>
                </a:solidFill>
                <a:latin typeface="Microsoft JhengHei"/>
                <a:cs typeface="Microsoft JhengHei"/>
              </a:rPr>
              <a:t>20%</a:t>
            </a:r>
            <a:r>
              <a:rPr sz="1750" b="1" spc="-20" dirty="0">
                <a:solidFill>
                  <a:srgbClr val="44546A"/>
                </a:solidFill>
                <a:latin typeface="Microsoft JhengHei"/>
                <a:cs typeface="Microsoft JhengHei"/>
              </a:rPr>
              <a:t>)</a:t>
            </a:r>
            <a:endParaRPr sz="1750">
              <a:latin typeface="Microsoft JhengHei"/>
              <a:cs typeface="Microsoft JhengHei"/>
            </a:endParaRPr>
          </a:p>
          <a:p>
            <a:pPr algn="ctr">
              <a:lnSpc>
                <a:spcPct val="100000"/>
              </a:lnSpc>
              <a:spcBef>
                <a:spcPts val="5"/>
              </a:spcBef>
            </a:pPr>
            <a:r>
              <a:rPr sz="1750" b="1" dirty="0">
                <a:solidFill>
                  <a:srgbClr val="44546A"/>
                </a:solidFill>
                <a:latin typeface="Microsoft JhengHei"/>
                <a:cs typeface="Microsoft JhengHei"/>
              </a:rPr>
              <a:t>25-34歲421</a:t>
            </a:r>
            <a:r>
              <a:rPr sz="1750" b="1" spc="200" dirty="0">
                <a:solidFill>
                  <a:srgbClr val="44546A"/>
                </a:solidFill>
                <a:latin typeface="Microsoft JhengHei"/>
                <a:cs typeface="Microsoft JhengHei"/>
              </a:rPr>
              <a:t>⼈(</a:t>
            </a:r>
            <a:r>
              <a:rPr sz="1750" b="1" spc="-20" dirty="0">
                <a:solidFill>
                  <a:srgbClr val="E31936"/>
                </a:solidFill>
                <a:latin typeface="Microsoft JhengHei"/>
                <a:cs typeface="Microsoft JhengHei"/>
              </a:rPr>
              <a:t>39%</a:t>
            </a:r>
            <a:r>
              <a:rPr sz="1750" b="1" spc="-20" dirty="0">
                <a:solidFill>
                  <a:srgbClr val="44546A"/>
                </a:solidFill>
                <a:latin typeface="Microsoft JhengHei"/>
                <a:cs typeface="Microsoft JhengHei"/>
              </a:rPr>
              <a:t>)</a:t>
            </a:r>
            <a:endParaRPr sz="1750">
              <a:latin typeface="Microsoft JhengHei"/>
              <a:cs typeface="Microsoft JhengHei"/>
            </a:endParaRPr>
          </a:p>
          <a:p>
            <a:pPr algn="ctr">
              <a:lnSpc>
                <a:spcPct val="100000"/>
              </a:lnSpc>
              <a:spcBef>
                <a:spcPts val="10"/>
              </a:spcBef>
            </a:pPr>
            <a:r>
              <a:rPr sz="1750" b="1" dirty="0">
                <a:solidFill>
                  <a:srgbClr val="44546A"/>
                </a:solidFill>
                <a:latin typeface="Microsoft JhengHei"/>
                <a:cs typeface="Microsoft JhengHei"/>
              </a:rPr>
              <a:t>35-44歲268</a:t>
            </a:r>
            <a:r>
              <a:rPr sz="1750" b="1" spc="-10" dirty="0">
                <a:solidFill>
                  <a:srgbClr val="44546A"/>
                </a:solidFill>
                <a:latin typeface="Microsoft JhengHei"/>
                <a:cs typeface="Microsoft JhengHei"/>
              </a:rPr>
              <a:t>⼈ (25%)</a:t>
            </a:r>
            <a:endParaRPr sz="1750">
              <a:latin typeface="Microsoft JhengHei"/>
              <a:cs typeface="Microsoft JhengHe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9670" y="1051052"/>
            <a:ext cx="898715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00659A"/>
                </a:solidFill>
              </a:rPr>
              <a:t>2012–2022年 本國籍新確診通報HIV</a:t>
            </a:r>
            <a:r>
              <a:rPr spc="-10" dirty="0">
                <a:solidFill>
                  <a:srgbClr val="00659A"/>
                </a:solidFill>
              </a:rPr>
              <a:t>延遲診斷情形</a:t>
            </a:r>
          </a:p>
        </p:txBody>
      </p:sp>
      <p:pic>
        <p:nvPicPr>
          <p:cNvPr id="3" name="object 3"/>
          <p:cNvPicPr/>
          <p:nvPr/>
        </p:nvPicPr>
        <p:blipFill>
          <a:blip r:embed="rId2" cstate="print"/>
          <a:stretch>
            <a:fillRect/>
          </a:stretch>
        </p:blipFill>
        <p:spPr>
          <a:xfrm>
            <a:off x="242201" y="1644395"/>
            <a:ext cx="10208514" cy="4568190"/>
          </a:xfrm>
          <a:prstGeom prst="rect">
            <a:avLst/>
          </a:prstGeom>
        </p:spPr>
      </p:pic>
      <p:sp>
        <p:nvSpPr>
          <p:cNvPr id="4" name="object 4"/>
          <p:cNvSpPr txBox="1"/>
          <p:nvPr/>
        </p:nvSpPr>
        <p:spPr>
          <a:xfrm>
            <a:off x="13087" y="6236068"/>
            <a:ext cx="7931784" cy="644525"/>
          </a:xfrm>
          <a:prstGeom prst="rect">
            <a:avLst/>
          </a:prstGeom>
        </p:spPr>
        <p:txBody>
          <a:bodyPr vert="horz" wrap="square" lIns="0" tIns="27940" rIns="0" bIns="0" rtlCol="0">
            <a:spAutoFit/>
          </a:bodyPr>
          <a:lstStyle/>
          <a:p>
            <a:pPr marL="860425">
              <a:lnSpc>
                <a:spcPct val="100000"/>
              </a:lnSpc>
              <a:spcBef>
                <a:spcPts val="220"/>
              </a:spcBef>
            </a:pPr>
            <a:r>
              <a:rPr sz="1200" b="1" dirty="0">
                <a:solidFill>
                  <a:srgbClr val="7E7E7E"/>
                </a:solidFill>
                <a:latin typeface="Microsoft JhengHei"/>
                <a:cs typeface="Microsoft JhengHei"/>
              </a:rPr>
              <a:t>*延遲診斷定義：診斷為HIV後，</a:t>
            </a:r>
            <a:r>
              <a:rPr sz="1200" b="1" dirty="0">
                <a:solidFill>
                  <a:srgbClr val="FF0000"/>
                </a:solidFill>
                <a:latin typeface="Microsoft JhengHei"/>
                <a:cs typeface="Microsoft JhengHei"/>
              </a:rPr>
              <a:t>90日</a:t>
            </a:r>
            <a:r>
              <a:rPr sz="1200" b="1" dirty="0">
                <a:solidFill>
                  <a:srgbClr val="7E7E7E"/>
                </a:solidFill>
                <a:latin typeface="Microsoft JhengHei"/>
                <a:cs typeface="Microsoft JhengHei"/>
              </a:rPr>
              <a:t>內即確診通報為AIDS，且排除急性初期感染；資料截至</a:t>
            </a:r>
            <a:r>
              <a:rPr sz="1200" b="1" spc="-10" dirty="0">
                <a:solidFill>
                  <a:srgbClr val="7E7E7E"/>
                </a:solidFill>
                <a:latin typeface="Microsoft JhengHei"/>
                <a:cs typeface="Microsoft JhengHei"/>
              </a:rPr>
              <a:t>2023/5/1</a:t>
            </a:r>
            <a:endParaRPr sz="1200">
              <a:latin typeface="Microsoft JhengHei"/>
              <a:cs typeface="Microsoft JhengHei"/>
            </a:endParaRPr>
          </a:p>
          <a:p>
            <a:pPr marL="12700">
              <a:lnSpc>
                <a:spcPct val="100000"/>
              </a:lnSpc>
              <a:spcBef>
                <a:spcPts val="100"/>
              </a:spcBef>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5" name="object 5"/>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56</a:t>
            </a:r>
            <a:endParaRPr sz="1050">
              <a:latin typeface="Microsoft JhengHei"/>
              <a:cs typeface="Microsoft JhengHe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230009" y="1677923"/>
            <a:ext cx="10424159" cy="4322825"/>
          </a:xfrm>
          <a:prstGeom prst="rect">
            <a:avLst/>
          </a:prstGeom>
        </p:spPr>
      </p:pic>
      <p:sp>
        <p:nvSpPr>
          <p:cNvPr id="4" name="object 4"/>
          <p:cNvSpPr txBox="1"/>
          <p:nvPr/>
        </p:nvSpPr>
        <p:spPr>
          <a:xfrm>
            <a:off x="2675515" y="6152640"/>
            <a:ext cx="5610225" cy="213360"/>
          </a:xfrm>
          <a:prstGeom prst="rect">
            <a:avLst/>
          </a:prstGeom>
        </p:spPr>
        <p:txBody>
          <a:bodyPr vert="horz" wrap="square" lIns="0" tIns="16510" rIns="0" bIns="0" rtlCol="0">
            <a:spAutoFit/>
          </a:bodyPr>
          <a:lstStyle/>
          <a:p>
            <a:pPr marL="12700">
              <a:lnSpc>
                <a:spcPct val="100000"/>
              </a:lnSpc>
              <a:spcBef>
                <a:spcPts val="130"/>
              </a:spcBef>
            </a:pPr>
            <a:r>
              <a:rPr sz="1200" b="1" dirty="0">
                <a:solidFill>
                  <a:srgbClr val="7E7E7E"/>
                </a:solidFill>
                <a:latin typeface="Microsoft JhengHei"/>
                <a:cs typeface="Microsoft JhengHei"/>
              </a:rPr>
              <a:t>*延遲診斷定義：診斷為HIV後，</a:t>
            </a:r>
            <a:r>
              <a:rPr sz="1200" b="1" dirty="0">
                <a:solidFill>
                  <a:srgbClr val="FF0000"/>
                </a:solidFill>
                <a:latin typeface="Microsoft JhengHei"/>
                <a:cs typeface="Microsoft JhengHei"/>
              </a:rPr>
              <a:t>90日</a:t>
            </a:r>
            <a:r>
              <a:rPr sz="1200" b="1" dirty="0">
                <a:solidFill>
                  <a:srgbClr val="7E7E7E"/>
                </a:solidFill>
                <a:latin typeface="Microsoft JhengHei"/>
                <a:cs typeface="Microsoft JhengHei"/>
              </a:rPr>
              <a:t>內即確診通報為AIDS，且排除急性初期感</a:t>
            </a:r>
            <a:r>
              <a:rPr sz="1200" b="1" spc="-50" dirty="0">
                <a:solidFill>
                  <a:srgbClr val="7E7E7E"/>
                </a:solidFill>
                <a:latin typeface="Microsoft JhengHei"/>
                <a:cs typeface="Microsoft JhengHei"/>
              </a:rPr>
              <a:t>染</a:t>
            </a:r>
            <a:endParaRPr sz="1200">
              <a:latin typeface="Microsoft JhengHei"/>
              <a:cs typeface="Microsoft JhengHei"/>
            </a:endParaRPr>
          </a:p>
        </p:txBody>
      </p:sp>
      <p:sp>
        <p:nvSpPr>
          <p:cNvPr id="5" name="object 5"/>
          <p:cNvSpPr txBox="1">
            <a:spLocks noGrp="1"/>
          </p:cNvSpPr>
          <p:nvPr>
            <p:ph type="title"/>
          </p:nvPr>
        </p:nvSpPr>
        <p:spPr>
          <a:xfrm>
            <a:off x="1662817" y="976376"/>
            <a:ext cx="7378065" cy="800735"/>
          </a:xfrm>
          <a:prstGeom prst="rect">
            <a:avLst/>
          </a:prstGeom>
        </p:spPr>
        <p:txBody>
          <a:bodyPr vert="horz" wrap="square" lIns="0" tIns="13335" rIns="0" bIns="0" rtlCol="0">
            <a:spAutoFit/>
          </a:bodyPr>
          <a:lstStyle/>
          <a:p>
            <a:pPr marL="12700">
              <a:lnSpc>
                <a:spcPct val="100000"/>
              </a:lnSpc>
              <a:spcBef>
                <a:spcPts val="105"/>
              </a:spcBef>
            </a:pPr>
            <a:r>
              <a:rPr dirty="0">
                <a:solidFill>
                  <a:srgbClr val="252525"/>
                </a:solidFill>
              </a:rPr>
              <a:t>2022年本國籍新確診通報HIV</a:t>
            </a:r>
            <a:r>
              <a:rPr spc="-10" dirty="0">
                <a:solidFill>
                  <a:srgbClr val="252525"/>
                </a:solidFill>
              </a:rPr>
              <a:t>個案</a:t>
            </a:r>
            <a:r>
              <a:rPr sz="2450" dirty="0">
                <a:solidFill>
                  <a:srgbClr val="252525"/>
                </a:solidFill>
              </a:rPr>
              <a:t>(1069</a:t>
            </a:r>
            <a:r>
              <a:rPr sz="2450" spc="-25" dirty="0">
                <a:solidFill>
                  <a:srgbClr val="252525"/>
                </a:solidFill>
              </a:rPr>
              <a:t>⼈)</a:t>
            </a:r>
            <a:endParaRPr sz="2450"/>
          </a:p>
          <a:p>
            <a:pPr marL="403225">
              <a:lnSpc>
                <a:spcPct val="100000"/>
              </a:lnSpc>
              <a:spcBef>
                <a:spcPts val="30"/>
              </a:spcBef>
            </a:pPr>
            <a:r>
              <a:rPr sz="1900" dirty="0">
                <a:solidFill>
                  <a:srgbClr val="158B95"/>
                </a:solidFill>
              </a:rPr>
              <a:t>依性別、HIV診斷年齡、HIV感染危險因⼦之延遲診斷情</a:t>
            </a:r>
            <a:r>
              <a:rPr sz="1900" spc="-50" dirty="0">
                <a:solidFill>
                  <a:srgbClr val="158B95"/>
                </a:solidFill>
              </a:rPr>
              <a:t>形</a:t>
            </a:r>
            <a:endParaRPr sz="1900"/>
          </a:p>
        </p:txBody>
      </p:sp>
      <p:sp>
        <p:nvSpPr>
          <p:cNvPr id="6" name="object 6"/>
          <p:cNvSpPr txBox="1"/>
          <p:nvPr/>
        </p:nvSpPr>
        <p:spPr>
          <a:xfrm>
            <a:off x="1392059" y="5806440"/>
            <a:ext cx="1137285" cy="287020"/>
          </a:xfrm>
          <a:prstGeom prst="rect">
            <a:avLst/>
          </a:prstGeom>
          <a:solidFill>
            <a:srgbClr val="C5E0B4"/>
          </a:solidFill>
        </p:spPr>
        <p:txBody>
          <a:bodyPr vert="horz" wrap="square" lIns="0" tIns="30480" rIns="0" bIns="0" rtlCol="0">
            <a:spAutoFit/>
          </a:bodyPr>
          <a:lstStyle/>
          <a:p>
            <a:pPr algn="ctr">
              <a:lnSpc>
                <a:spcPct val="100000"/>
              </a:lnSpc>
              <a:spcBef>
                <a:spcPts val="240"/>
              </a:spcBef>
            </a:pPr>
            <a:r>
              <a:rPr sz="1400" b="1" spc="-25" dirty="0">
                <a:solidFill>
                  <a:srgbClr val="385723"/>
                </a:solidFill>
                <a:latin typeface="Microsoft JhengHei"/>
                <a:cs typeface="Microsoft JhengHei"/>
              </a:rPr>
              <a:t>性別</a:t>
            </a:r>
            <a:endParaRPr sz="1400">
              <a:latin typeface="Microsoft JhengHei"/>
              <a:cs typeface="Microsoft JhengHei"/>
            </a:endParaRPr>
          </a:p>
        </p:txBody>
      </p:sp>
      <p:sp>
        <p:nvSpPr>
          <p:cNvPr id="7" name="object 7"/>
          <p:cNvSpPr txBox="1"/>
          <p:nvPr/>
        </p:nvSpPr>
        <p:spPr>
          <a:xfrm>
            <a:off x="6653669" y="5804153"/>
            <a:ext cx="2304415" cy="287020"/>
          </a:xfrm>
          <a:prstGeom prst="rect">
            <a:avLst/>
          </a:prstGeom>
          <a:solidFill>
            <a:srgbClr val="C5E0B4"/>
          </a:solidFill>
        </p:spPr>
        <p:txBody>
          <a:bodyPr vert="horz" wrap="square" lIns="0" tIns="30480" rIns="0" bIns="0" rtlCol="0">
            <a:spAutoFit/>
          </a:bodyPr>
          <a:lstStyle/>
          <a:p>
            <a:pPr marL="458470">
              <a:lnSpc>
                <a:spcPct val="100000"/>
              </a:lnSpc>
              <a:spcBef>
                <a:spcPts val="240"/>
              </a:spcBef>
            </a:pPr>
            <a:r>
              <a:rPr sz="1400" b="1" spc="-10" dirty="0">
                <a:solidFill>
                  <a:srgbClr val="385723"/>
                </a:solidFill>
                <a:latin typeface="Microsoft JhengHei"/>
                <a:cs typeface="Microsoft JhengHei"/>
              </a:rPr>
              <a:t>HIV</a:t>
            </a:r>
            <a:r>
              <a:rPr sz="1400" b="1" spc="-20" dirty="0">
                <a:solidFill>
                  <a:srgbClr val="385723"/>
                </a:solidFill>
                <a:latin typeface="Microsoft JhengHei"/>
                <a:cs typeface="Microsoft JhengHei"/>
              </a:rPr>
              <a:t>感染危險因⼦</a:t>
            </a:r>
            <a:endParaRPr sz="1400">
              <a:latin typeface="Microsoft JhengHei"/>
              <a:cs typeface="Microsoft JhengHei"/>
            </a:endParaRPr>
          </a:p>
        </p:txBody>
      </p:sp>
      <p:grpSp>
        <p:nvGrpSpPr>
          <p:cNvPr id="8" name="object 8"/>
          <p:cNvGrpSpPr/>
          <p:nvPr/>
        </p:nvGrpSpPr>
        <p:grpSpPr>
          <a:xfrm>
            <a:off x="2648597" y="2164079"/>
            <a:ext cx="7524115" cy="4143375"/>
            <a:chOff x="2648597" y="2164079"/>
            <a:chExt cx="7524115" cy="4143375"/>
          </a:xfrm>
        </p:grpSpPr>
        <p:pic>
          <p:nvPicPr>
            <p:cNvPr id="9" name="object 9"/>
            <p:cNvPicPr/>
            <p:nvPr/>
          </p:nvPicPr>
          <p:blipFill>
            <a:blip r:embed="rId3" cstate="print"/>
            <a:stretch>
              <a:fillRect/>
            </a:stretch>
          </p:blipFill>
          <p:spPr>
            <a:xfrm>
              <a:off x="2648597" y="2164079"/>
              <a:ext cx="3957828" cy="3799332"/>
            </a:xfrm>
            <a:prstGeom prst="rect">
              <a:avLst/>
            </a:prstGeom>
          </p:spPr>
        </p:pic>
        <p:pic>
          <p:nvPicPr>
            <p:cNvPr id="10" name="object 10"/>
            <p:cNvPicPr/>
            <p:nvPr/>
          </p:nvPicPr>
          <p:blipFill>
            <a:blip r:embed="rId4" cstate="print"/>
            <a:stretch>
              <a:fillRect/>
            </a:stretch>
          </p:blipFill>
          <p:spPr>
            <a:xfrm>
              <a:off x="8995295" y="2167889"/>
              <a:ext cx="1177289" cy="3800094"/>
            </a:xfrm>
            <a:prstGeom prst="rect">
              <a:avLst/>
            </a:prstGeom>
          </p:spPr>
        </p:pic>
        <p:sp>
          <p:nvSpPr>
            <p:cNvPr id="11" name="object 11"/>
            <p:cNvSpPr/>
            <p:nvPr/>
          </p:nvSpPr>
          <p:spPr>
            <a:xfrm>
              <a:off x="9001391" y="5794247"/>
              <a:ext cx="1168400" cy="513080"/>
            </a:xfrm>
            <a:custGeom>
              <a:avLst/>
              <a:gdLst/>
              <a:ahLst/>
              <a:cxnLst/>
              <a:rect l="l" t="t" r="r" b="b"/>
              <a:pathLst>
                <a:path w="1168400" h="513079">
                  <a:moveTo>
                    <a:pt x="1168146" y="512825"/>
                  </a:moveTo>
                  <a:lnTo>
                    <a:pt x="1168146" y="0"/>
                  </a:lnTo>
                  <a:lnTo>
                    <a:pt x="0" y="0"/>
                  </a:lnTo>
                  <a:lnTo>
                    <a:pt x="0" y="512825"/>
                  </a:lnTo>
                  <a:lnTo>
                    <a:pt x="1168146" y="512825"/>
                  </a:lnTo>
                  <a:close/>
                </a:path>
              </a:pathLst>
            </a:custGeom>
            <a:solidFill>
              <a:srgbClr val="C5E0B4"/>
            </a:solidFill>
          </p:spPr>
          <p:txBody>
            <a:bodyPr wrap="square" lIns="0" tIns="0" rIns="0" bIns="0" rtlCol="0"/>
            <a:lstStyle/>
            <a:p>
              <a:endParaRPr/>
            </a:p>
          </p:txBody>
        </p:sp>
      </p:grpSp>
      <p:sp>
        <p:nvSpPr>
          <p:cNvPr id="12" name="object 12"/>
          <p:cNvSpPr txBox="1"/>
          <p:nvPr/>
        </p:nvSpPr>
        <p:spPr>
          <a:xfrm>
            <a:off x="9001391" y="5794247"/>
            <a:ext cx="1168400" cy="299085"/>
          </a:xfrm>
          <a:prstGeom prst="rect">
            <a:avLst/>
          </a:prstGeom>
          <a:solidFill>
            <a:srgbClr val="C5E0B4"/>
          </a:solidFill>
        </p:spPr>
        <p:txBody>
          <a:bodyPr vert="horz" wrap="square" lIns="0" tIns="35560" rIns="0" bIns="0" rtlCol="0">
            <a:spAutoFit/>
          </a:bodyPr>
          <a:lstStyle/>
          <a:p>
            <a:pPr marL="156845">
              <a:lnSpc>
                <a:spcPct val="100000"/>
              </a:lnSpc>
              <a:spcBef>
                <a:spcPts val="280"/>
              </a:spcBef>
            </a:pPr>
            <a:r>
              <a:rPr sz="1400" b="1" spc="-10" dirty="0">
                <a:solidFill>
                  <a:srgbClr val="385723"/>
                </a:solidFill>
                <a:latin typeface="Microsoft JhengHei"/>
                <a:cs typeface="Microsoft JhengHei"/>
              </a:rPr>
              <a:t>HIV</a:t>
            </a:r>
            <a:r>
              <a:rPr sz="1400" b="1" spc="-25" dirty="0">
                <a:solidFill>
                  <a:srgbClr val="385723"/>
                </a:solidFill>
                <a:latin typeface="Microsoft JhengHei"/>
                <a:cs typeface="Microsoft JhengHei"/>
              </a:rPr>
              <a:t>診斷前</a:t>
            </a:r>
            <a:endParaRPr sz="1400">
              <a:latin typeface="Microsoft JhengHei"/>
              <a:cs typeface="Microsoft JhengHei"/>
            </a:endParaRPr>
          </a:p>
        </p:txBody>
      </p:sp>
      <p:sp>
        <p:nvSpPr>
          <p:cNvPr id="15" name="object 15"/>
          <p:cNvSpPr txBox="1"/>
          <p:nvPr/>
        </p:nvSpPr>
        <p:spPr>
          <a:xfrm>
            <a:off x="69476" y="6319332"/>
            <a:ext cx="1285240" cy="203200"/>
          </a:xfrm>
          <a:prstGeom prst="rect">
            <a:avLst/>
          </a:prstGeom>
        </p:spPr>
        <p:txBody>
          <a:bodyPr vert="horz" wrap="square" lIns="0" tIns="22860" rIns="0" bIns="0" rtlCol="0">
            <a:spAutoFit/>
          </a:bodyPr>
          <a:lstStyle/>
          <a:p>
            <a:pPr marL="12700">
              <a:lnSpc>
                <a:spcPct val="100000"/>
              </a:lnSpc>
              <a:spcBef>
                <a:spcPts val="180"/>
              </a:spcBef>
            </a:pPr>
            <a:r>
              <a:rPr sz="1050" b="1" spc="-10" dirty="0">
                <a:solidFill>
                  <a:srgbClr val="7E7E7E"/>
                </a:solidFill>
                <a:latin typeface="Microsoft JhengHei"/>
                <a:cs typeface="Microsoft JhengHei"/>
              </a:rPr>
              <a:t>資料更新至2023/5/1</a:t>
            </a:r>
            <a:endParaRPr sz="1050">
              <a:latin typeface="Microsoft JhengHei"/>
              <a:cs typeface="Microsoft JhengHei"/>
            </a:endParaRPr>
          </a:p>
        </p:txBody>
      </p:sp>
      <p:sp>
        <p:nvSpPr>
          <p:cNvPr id="16" name="object 16"/>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57</a:t>
            </a:r>
            <a:endParaRPr sz="1050">
              <a:latin typeface="Microsoft JhengHei"/>
              <a:cs typeface="Microsoft JhengHei"/>
            </a:endParaRPr>
          </a:p>
        </p:txBody>
      </p:sp>
      <p:sp>
        <p:nvSpPr>
          <p:cNvPr id="17" name="object 17"/>
          <p:cNvSpPr txBox="1"/>
          <p:nvPr/>
        </p:nvSpPr>
        <p:spPr>
          <a:xfrm>
            <a:off x="2753229" y="6346562"/>
            <a:ext cx="6280150" cy="233679"/>
          </a:xfrm>
          <a:prstGeom prst="rect">
            <a:avLst/>
          </a:prstGeom>
        </p:spPr>
        <p:txBody>
          <a:bodyPr vert="horz" wrap="square" lIns="0" tIns="27940" rIns="0" bIns="0" rtlCol="0">
            <a:spAutoFit/>
          </a:bodyPr>
          <a:lstStyle/>
          <a:p>
            <a:pPr marL="12700">
              <a:lnSpc>
                <a:spcPct val="100000"/>
              </a:lnSpc>
              <a:spcBef>
                <a:spcPts val="220"/>
              </a:spcBef>
            </a:pPr>
            <a:r>
              <a:rPr sz="1200" b="1" dirty="0">
                <a:solidFill>
                  <a:srgbClr val="7E7E7E"/>
                </a:solidFill>
                <a:latin typeface="Microsoft JhengHei"/>
                <a:cs typeface="Microsoft JhengHei"/>
              </a:rPr>
              <a:t>性病包含：梅毒、淋病、急性病毒性Ａ、B、C型肝炎、桿菌性痢疾、阿米巴性痢疾、</a:t>
            </a:r>
            <a:r>
              <a:rPr sz="1200" b="1" spc="-20" dirty="0">
                <a:solidFill>
                  <a:srgbClr val="7E7E7E"/>
                </a:solidFill>
                <a:latin typeface="Microsoft JhengHei"/>
                <a:cs typeface="Microsoft JhengHei"/>
              </a:rPr>
              <a:t>Mpox</a:t>
            </a:r>
            <a:endParaRPr sz="1200">
              <a:latin typeface="Microsoft JhengHei"/>
              <a:cs typeface="Microsoft JhengHei"/>
            </a:endParaRPr>
          </a:p>
        </p:txBody>
      </p:sp>
      <p:sp>
        <p:nvSpPr>
          <p:cNvPr id="18" name="object 1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3" name="object 13"/>
          <p:cNvSpPr txBox="1"/>
          <p:nvPr/>
        </p:nvSpPr>
        <p:spPr>
          <a:xfrm>
            <a:off x="9001391" y="6092952"/>
            <a:ext cx="1168400" cy="214629"/>
          </a:xfrm>
          <a:prstGeom prst="rect">
            <a:avLst/>
          </a:prstGeom>
          <a:solidFill>
            <a:srgbClr val="C5E0B4"/>
          </a:solidFill>
        </p:spPr>
        <p:txBody>
          <a:bodyPr vert="horz" wrap="square" lIns="0" tIns="0" rIns="0" bIns="0" rtlCol="0">
            <a:spAutoFit/>
          </a:bodyPr>
          <a:lstStyle/>
          <a:p>
            <a:pPr marL="137795">
              <a:lnSpc>
                <a:spcPts val="1290"/>
              </a:lnSpc>
            </a:pPr>
            <a:r>
              <a:rPr sz="1400" b="1" spc="-10" dirty="0">
                <a:solidFill>
                  <a:srgbClr val="385723"/>
                </a:solidFill>
                <a:latin typeface="Microsoft JhengHei"/>
                <a:cs typeface="Microsoft JhengHei"/>
              </a:rPr>
              <a:t>曾通報性病</a:t>
            </a:r>
            <a:endParaRPr sz="1400">
              <a:latin typeface="Microsoft JhengHei"/>
              <a:cs typeface="Microsoft JhengHei"/>
            </a:endParaRPr>
          </a:p>
        </p:txBody>
      </p:sp>
      <p:sp>
        <p:nvSpPr>
          <p:cNvPr id="14" name="object 14"/>
          <p:cNvSpPr txBox="1"/>
          <p:nvPr/>
        </p:nvSpPr>
        <p:spPr>
          <a:xfrm>
            <a:off x="2676791" y="5806440"/>
            <a:ext cx="3914775" cy="287020"/>
          </a:xfrm>
          <a:prstGeom prst="rect">
            <a:avLst/>
          </a:prstGeom>
          <a:solidFill>
            <a:srgbClr val="C5E0B4"/>
          </a:solidFill>
        </p:spPr>
        <p:txBody>
          <a:bodyPr vert="horz" wrap="square" lIns="0" tIns="30480" rIns="0" bIns="0" rtlCol="0">
            <a:spAutoFit/>
          </a:bodyPr>
          <a:lstStyle/>
          <a:p>
            <a:pPr algn="ctr">
              <a:lnSpc>
                <a:spcPct val="100000"/>
              </a:lnSpc>
              <a:spcBef>
                <a:spcPts val="240"/>
              </a:spcBef>
            </a:pPr>
            <a:r>
              <a:rPr sz="1400" b="1" spc="-10" dirty="0">
                <a:solidFill>
                  <a:srgbClr val="385723"/>
                </a:solidFill>
                <a:latin typeface="Microsoft JhengHei"/>
                <a:cs typeface="Microsoft JhengHei"/>
              </a:rPr>
              <a:t>HIV</a:t>
            </a:r>
            <a:r>
              <a:rPr sz="1400" b="1" spc="-20" dirty="0">
                <a:solidFill>
                  <a:srgbClr val="385723"/>
                </a:solidFill>
                <a:latin typeface="Microsoft JhengHei"/>
                <a:cs typeface="Microsoft JhengHei"/>
              </a:rPr>
              <a:t>診斷年齡層</a:t>
            </a:r>
            <a:endParaRPr sz="1400">
              <a:latin typeface="Microsoft JhengHei"/>
              <a:cs typeface="Microsoft JhengHe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275729" y="2396489"/>
            <a:ext cx="9185910" cy="3733165"/>
            <a:chOff x="275729" y="2396489"/>
            <a:chExt cx="9185910" cy="3733165"/>
          </a:xfrm>
        </p:grpSpPr>
        <p:pic>
          <p:nvPicPr>
            <p:cNvPr id="4" name="object 4"/>
            <p:cNvPicPr/>
            <p:nvPr/>
          </p:nvPicPr>
          <p:blipFill>
            <a:blip r:embed="rId2" cstate="print"/>
            <a:stretch>
              <a:fillRect/>
            </a:stretch>
          </p:blipFill>
          <p:spPr>
            <a:xfrm>
              <a:off x="275729" y="2396489"/>
              <a:ext cx="9185909" cy="3733038"/>
            </a:xfrm>
            <a:prstGeom prst="rect">
              <a:avLst/>
            </a:prstGeom>
          </p:spPr>
        </p:pic>
        <p:sp>
          <p:nvSpPr>
            <p:cNvPr id="5" name="object 5"/>
            <p:cNvSpPr/>
            <p:nvPr/>
          </p:nvSpPr>
          <p:spPr>
            <a:xfrm>
              <a:off x="1521599" y="4645913"/>
              <a:ext cx="7345680" cy="1199515"/>
            </a:xfrm>
            <a:custGeom>
              <a:avLst/>
              <a:gdLst/>
              <a:ahLst/>
              <a:cxnLst/>
              <a:rect l="l" t="t" r="r" b="b"/>
              <a:pathLst>
                <a:path w="7345680" h="1199514">
                  <a:moveTo>
                    <a:pt x="7345680" y="1199388"/>
                  </a:moveTo>
                  <a:lnTo>
                    <a:pt x="7345680" y="0"/>
                  </a:lnTo>
                  <a:lnTo>
                    <a:pt x="0" y="0"/>
                  </a:lnTo>
                  <a:lnTo>
                    <a:pt x="0" y="1199388"/>
                  </a:lnTo>
                  <a:lnTo>
                    <a:pt x="25145" y="1199388"/>
                  </a:lnTo>
                  <a:lnTo>
                    <a:pt x="25145" y="50292"/>
                  </a:lnTo>
                  <a:lnTo>
                    <a:pt x="50291" y="25146"/>
                  </a:lnTo>
                  <a:lnTo>
                    <a:pt x="50291" y="50292"/>
                  </a:lnTo>
                  <a:lnTo>
                    <a:pt x="7295375" y="50291"/>
                  </a:lnTo>
                  <a:lnTo>
                    <a:pt x="7295375" y="25146"/>
                  </a:lnTo>
                  <a:lnTo>
                    <a:pt x="7320521" y="50291"/>
                  </a:lnTo>
                  <a:lnTo>
                    <a:pt x="7320521" y="1199388"/>
                  </a:lnTo>
                  <a:lnTo>
                    <a:pt x="7345680" y="1199388"/>
                  </a:lnTo>
                  <a:close/>
                </a:path>
                <a:path w="7345680" h="1199514">
                  <a:moveTo>
                    <a:pt x="50291" y="50292"/>
                  </a:moveTo>
                  <a:lnTo>
                    <a:pt x="50291" y="25146"/>
                  </a:lnTo>
                  <a:lnTo>
                    <a:pt x="25145" y="50292"/>
                  </a:lnTo>
                  <a:lnTo>
                    <a:pt x="50291" y="50292"/>
                  </a:lnTo>
                  <a:close/>
                </a:path>
                <a:path w="7345680" h="1199514">
                  <a:moveTo>
                    <a:pt x="50291" y="1149096"/>
                  </a:moveTo>
                  <a:lnTo>
                    <a:pt x="50291" y="50292"/>
                  </a:lnTo>
                  <a:lnTo>
                    <a:pt x="25145" y="50292"/>
                  </a:lnTo>
                  <a:lnTo>
                    <a:pt x="25145" y="1149096"/>
                  </a:lnTo>
                  <a:lnTo>
                    <a:pt x="50291" y="1149096"/>
                  </a:lnTo>
                  <a:close/>
                </a:path>
                <a:path w="7345680" h="1199514">
                  <a:moveTo>
                    <a:pt x="7320521" y="1149096"/>
                  </a:moveTo>
                  <a:lnTo>
                    <a:pt x="25145" y="1149096"/>
                  </a:lnTo>
                  <a:lnTo>
                    <a:pt x="50291" y="1174242"/>
                  </a:lnTo>
                  <a:lnTo>
                    <a:pt x="50291" y="1199388"/>
                  </a:lnTo>
                  <a:lnTo>
                    <a:pt x="7295375" y="1199388"/>
                  </a:lnTo>
                  <a:lnTo>
                    <a:pt x="7295375" y="1174241"/>
                  </a:lnTo>
                  <a:lnTo>
                    <a:pt x="7320521" y="1149096"/>
                  </a:lnTo>
                  <a:close/>
                </a:path>
                <a:path w="7345680" h="1199514">
                  <a:moveTo>
                    <a:pt x="50291" y="1199388"/>
                  </a:moveTo>
                  <a:lnTo>
                    <a:pt x="50291" y="1174242"/>
                  </a:lnTo>
                  <a:lnTo>
                    <a:pt x="25145" y="1149096"/>
                  </a:lnTo>
                  <a:lnTo>
                    <a:pt x="25145" y="1199388"/>
                  </a:lnTo>
                  <a:lnTo>
                    <a:pt x="50291" y="1199388"/>
                  </a:lnTo>
                  <a:close/>
                </a:path>
                <a:path w="7345680" h="1199514">
                  <a:moveTo>
                    <a:pt x="7320521" y="50291"/>
                  </a:moveTo>
                  <a:lnTo>
                    <a:pt x="7295375" y="25146"/>
                  </a:lnTo>
                  <a:lnTo>
                    <a:pt x="7295375" y="50291"/>
                  </a:lnTo>
                  <a:lnTo>
                    <a:pt x="7320521" y="50291"/>
                  </a:lnTo>
                  <a:close/>
                </a:path>
                <a:path w="7345680" h="1199514">
                  <a:moveTo>
                    <a:pt x="7320521" y="1149096"/>
                  </a:moveTo>
                  <a:lnTo>
                    <a:pt x="7320521" y="50291"/>
                  </a:lnTo>
                  <a:lnTo>
                    <a:pt x="7295375" y="50291"/>
                  </a:lnTo>
                  <a:lnTo>
                    <a:pt x="7295375" y="1149096"/>
                  </a:lnTo>
                  <a:lnTo>
                    <a:pt x="7320521" y="1149096"/>
                  </a:lnTo>
                  <a:close/>
                </a:path>
                <a:path w="7345680" h="1199514">
                  <a:moveTo>
                    <a:pt x="7320521" y="1199388"/>
                  </a:moveTo>
                  <a:lnTo>
                    <a:pt x="7320521" y="1149096"/>
                  </a:lnTo>
                  <a:lnTo>
                    <a:pt x="7295375" y="1174241"/>
                  </a:lnTo>
                  <a:lnTo>
                    <a:pt x="7295375" y="1199388"/>
                  </a:lnTo>
                  <a:lnTo>
                    <a:pt x="7320521" y="1199388"/>
                  </a:lnTo>
                  <a:close/>
                </a:path>
              </a:pathLst>
            </a:custGeom>
            <a:solidFill>
              <a:srgbClr val="FF7C80"/>
            </a:solidFill>
          </p:spPr>
          <p:txBody>
            <a:bodyPr wrap="square" lIns="0" tIns="0" rIns="0" bIns="0" rtlCol="0"/>
            <a:lstStyle/>
            <a:p>
              <a:endParaRPr/>
            </a:p>
          </p:txBody>
        </p:sp>
        <p:sp>
          <p:nvSpPr>
            <p:cNvPr id="6" name="object 6"/>
            <p:cNvSpPr/>
            <p:nvPr/>
          </p:nvSpPr>
          <p:spPr>
            <a:xfrm>
              <a:off x="1377581" y="5246369"/>
              <a:ext cx="479425" cy="459105"/>
            </a:xfrm>
            <a:custGeom>
              <a:avLst/>
              <a:gdLst/>
              <a:ahLst/>
              <a:cxnLst/>
              <a:rect l="l" t="t" r="r" b="b"/>
              <a:pathLst>
                <a:path w="479425" h="459104">
                  <a:moveTo>
                    <a:pt x="479298" y="229361"/>
                  </a:moveTo>
                  <a:lnTo>
                    <a:pt x="474422" y="183189"/>
                  </a:lnTo>
                  <a:lnTo>
                    <a:pt x="460438" y="140160"/>
                  </a:lnTo>
                  <a:lnTo>
                    <a:pt x="438310" y="101203"/>
                  </a:lnTo>
                  <a:lnTo>
                    <a:pt x="409003" y="67246"/>
                  </a:lnTo>
                  <a:lnTo>
                    <a:pt x="373481" y="39219"/>
                  </a:lnTo>
                  <a:lnTo>
                    <a:pt x="332708" y="18049"/>
                  </a:lnTo>
                  <a:lnTo>
                    <a:pt x="287649" y="4667"/>
                  </a:lnTo>
                  <a:lnTo>
                    <a:pt x="239268" y="0"/>
                  </a:lnTo>
                  <a:lnTo>
                    <a:pt x="191138" y="4667"/>
                  </a:lnTo>
                  <a:lnTo>
                    <a:pt x="146268" y="18049"/>
                  </a:lnTo>
                  <a:lnTo>
                    <a:pt x="105630" y="39219"/>
                  </a:lnTo>
                  <a:lnTo>
                    <a:pt x="70199" y="67246"/>
                  </a:lnTo>
                  <a:lnTo>
                    <a:pt x="40947" y="101203"/>
                  </a:lnTo>
                  <a:lnTo>
                    <a:pt x="18847" y="140160"/>
                  </a:lnTo>
                  <a:lnTo>
                    <a:pt x="4874" y="183189"/>
                  </a:lnTo>
                  <a:lnTo>
                    <a:pt x="0" y="229362"/>
                  </a:lnTo>
                  <a:lnTo>
                    <a:pt x="4874" y="275753"/>
                  </a:lnTo>
                  <a:lnTo>
                    <a:pt x="18847" y="318885"/>
                  </a:lnTo>
                  <a:lnTo>
                    <a:pt x="40947" y="357855"/>
                  </a:lnTo>
                  <a:lnTo>
                    <a:pt x="70199" y="391763"/>
                  </a:lnTo>
                  <a:lnTo>
                    <a:pt x="105630" y="419705"/>
                  </a:lnTo>
                  <a:lnTo>
                    <a:pt x="146268" y="440781"/>
                  </a:lnTo>
                  <a:lnTo>
                    <a:pt x="191138" y="454088"/>
                  </a:lnTo>
                  <a:lnTo>
                    <a:pt x="239268" y="458724"/>
                  </a:lnTo>
                  <a:lnTo>
                    <a:pt x="287649" y="454088"/>
                  </a:lnTo>
                  <a:lnTo>
                    <a:pt x="332708" y="440781"/>
                  </a:lnTo>
                  <a:lnTo>
                    <a:pt x="373481" y="419705"/>
                  </a:lnTo>
                  <a:lnTo>
                    <a:pt x="409003" y="391763"/>
                  </a:lnTo>
                  <a:lnTo>
                    <a:pt x="438310" y="357855"/>
                  </a:lnTo>
                  <a:lnTo>
                    <a:pt x="460438" y="318885"/>
                  </a:lnTo>
                  <a:lnTo>
                    <a:pt x="474422" y="275753"/>
                  </a:lnTo>
                  <a:lnTo>
                    <a:pt x="479298" y="229361"/>
                  </a:lnTo>
                  <a:close/>
                </a:path>
              </a:pathLst>
            </a:custGeom>
            <a:solidFill>
              <a:srgbClr val="FFC000"/>
            </a:solidFill>
          </p:spPr>
          <p:txBody>
            <a:bodyPr wrap="square" lIns="0" tIns="0" rIns="0" bIns="0" rtlCol="0"/>
            <a:lstStyle/>
            <a:p>
              <a:endParaRPr/>
            </a:p>
          </p:txBody>
        </p:sp>
        <p:sp>
          <p:nvSpPr>
            <p:cNvPr id="7" name="object 7"/>
            <p:cNvSpPr/>
            <p:nvPr/>
          </p:nvSpPr>
          <p:spPr>
            <a:xfrm>
              <a:off x="1386725" y="4738116"/>
              <a:ext cx="479425" cy="459105"/>
            </a:xfrm>
            <a:custGeom>
              <a:avLst/>
              <a:gdLst/>
              <a:ahLst/>
              <a:cxnLst/>
              <a:rect l="l" t="t" r="r" b="b"/>
              <a:pathLst>
                <a:path w="479425" h="459104">
                  <a:moveTo>
                    <a:pt x="479298" y="229361"/>
                  </a:moveTo>
                  <a:lnTo>
                    <a:pt x="474455" y="183189"/>
                  </a:lnTo>
                  <a:lnTo>
                    <a:pt x="460557" y="140160"/>
                  </a:lnTo>
                  <a:lnTo>
                    <a:pt x="438551" y="101203"/>
                  </a:lnTo>
                  <a:lnTo>
                    <a:pt x="409384" y="67246"/>
                  </a:lnTo>
                  <a:lnTo>
                    <a:pt x="374002" y="39219"/>
                  </a:lnTo>
                  <a:lnTo>
                    <a:pt x="333351" y="18049"/>
                  </a:lnTo>
                  <a:lnTo>
                    <a:pt x="288378" y="4667"/>
                  </a:lnTo>
                  <a:lnTo>
                    <a:pt x="240029" y="0"/>
                  </a:lnTo>
                  <a:lnTo>
                    <a:pt x="191648" y="4667"/>
                  </a:lnTo>
                  <a:lnTo>
                    <a:pt x="146589" y="18049"/>
                  </a:lnTo>
                  <a:lnTo>
                    <a:pt x="105816" y="39219"/>
                  </a:lnTo>
                  <a:lnTo>
                    <a:pt x="70294" y="67246"/>
                  </a:lnTo>
                  <a:lnTo>
                    <a:pt x="40987" y="101203"/>
                  </a:lnTo>
                  <a:lnTo>
                    <a:pt x="18859" y="140160"/>
                  </a:lnTo>
                  <a:lnTo>
                    <a:pt x="4875" y="183189"/>
                  </a:lnTo>
                  <a:lnTo>
                    <a:pt x="0" y="229362"/>
                  </a:lnTo>
                  <a:lnTo>
                    <a:pt x="4875" y="275753"/>
                  </a:lnTo>
                  <a:lnTo>
                    <a:pt x="18859" y="318885"/>
                  </a:lnTo>
                  <a:lnTo>
                    <a:pt x="40987" y="357855"/>
                  </a:lnTo>
                  <a:lnTo>
                    <a:pt x="70294" y="391763"/>
                  </a:lnTo>
                  <a:lnTo>
                    <a:pt x="105816" y="419705"/>
                  </a:lnTo>
                  <a:lnTo>
                    <a:pt x="146589" y="440781"/>
                  </a:lnTo>
                  <a:lnTo>
                    <a:pt x="191648" y="454088"/>
                  </a:lnTo>
                  <a:lnTo>
                    <a:pt x="240029" y="458724"/>
                  </a:lnTo>
                  <a:lnTo>
                    <a:pt x="288378" y="454088"/>
                  </a:lnTo>
                  <a:lnTo>
                    <a:pt x="333351" y="440781"/>
                  </a:lnTo>
                  <a:lnTo>
                    <a:pt x="374002" y="419705"/>
                  </a:lnTo>
                  <a:lnTo>
                    <a:pt x="409384" y="391763"/>
                  </a:lnTo>
                  <a:lnTo>
                    <a:pt x="438551" y="357855"/>
                  </a:lnTo>
                  <a:lnTo>
                    <a:pt x="460557" y="318885"/>
                  </a:lnTo>
                  <a:lnTo>
                    <a:pt x="474455" y="275753"/>
                  </a:lnTo>
                  <a:lnTo>
                    <a:pt x="479298" y="229361"/>
                  </a:lnTo>
                  <a:close/>
                </a:path>
              </a:pathLst>
            </a:custGeom>
            <a:solidFill>
              <a:srgbClr val="AFABAB"/>
            </a:solidFill>
          </p:spPr>
          <p:txBody>
            <a:bodyPr wrap="square" lIns="0" tIns="0" rIns="0" bIns="0" rtlCol="0"/>
            <a:lstStyle/>
            <a:p>
              <a:endParaRPr/>
            </a:p>
          </p:txBody>
        </p:sp>
      </p:grpSp>
      <p:sp>
        <p:nvSpPr>
          <p:cNvPr id="8" name="object 8"/>
          <p:cNvSpPr txBox="1">
            <a:spLocks noGrp="1"/>
          </p:cNvSpPr>
          <p:nvPr>
            <p:ph type="title"/>
          </p:nvPr>
        </p:nvSpPr>
        <p:spPr>
          <a:xfrm>
            <a:off x="1237621" y="1236979"/>
            <a:ext cx="851090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252525"/>
                </a:solidFill>
              </a:rPr>
              <a:t>2022年本國籍新確診通報HIV</a:t>
            </a:r>
            <a:r>
              <a:rPr spc="-10" dirty="0">
                <a:solidFill>
                  <a:srgbClr val="252525"/>
                </a:solidFill>
              </a:rPr>
              <a:t>個案篩檢問卷分析</a:t>
            </a:r>
          </a:p>
        </p:txBody>
      </p:sp>
      <p:sp>
        <p:nvSpPr>
          <p:cNvPr id="13" name="object 13"/>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58</a:t>
            </a:fld>
            <a:endParaRPr spc="-25" dirty="0"/>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9" name="object 9"/>
          <p:cNvSpPr txBox="1"/>
          <p:nvPr/>
        </p:nvSpPr>
        <p:spPr>
          <a:xfrm>
            <a:off x="1189615" y="1954022"/>
            <a:ext cx="8313420"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3F3F3F"/>
                </a:solidFill>
                <a:latin typeface="Microsoft JhengHei"/>
                <a:cs typeface="Microsoft JhengHei"/>
              </a:rPr>
              <a:t>個案於本次通報就醫前，無HIV篩檢經驗者自述之前未曾篩檢原因</a:t>
            </a:r>
            <a:r>
              <a:rPr sz="1550" b="1" dirty="0">
                <a:solidFill>
                  <a:srgbClr val="3F3F3F"/>
                </a:solidFill>
                <a:latin typeface="Microsoft JhengHei"/>
                <a:cs typeface="Microsoft JhengHei"/>
              </a:rPr>
              <a:t>(n</a:t>
            </a:r>
            <a:r>
              <a:rPr sz="1550" b="1" spc="55" dirty="0">
                <a:solidFill>
                  <a:srgbClr val="3F3F3F"/>
                </a:solidFill>
                <a:latin typeface="Microsoft JhengHei"/>
                <a:cs typeface="Microsoft JhengHei"/>
              </a:rPr>
              <a:t> = </a:t>
            </a:r>
            <a:r>
              <a:rPr sz="1550" b="1" dirty="0">
                <a:solidFill>
                  <a:srgbClr val="3F3F3F"/>
                </a:solidFill>
                <a:latin typeface="Microsoft JhengHei"/>
                <a:cs typeface="Microsoft JhengHei"/>
              </a:rPr>
              <a:t>428⼈，複選題</a:t>
            </a:r>
            <a:r>
              <a:rPr sz="1550" b="1" spc="-50" dirty="0">
                <a:solidFill>
                  <a:srgbClr val="3F3F3F"/>
                </a:solidFill>
                <a:latin typeface="Microsoft JhengHei"/>
                <a:cs typeface="Microsoft JhengHei"/>
              </a:rPr>
              <a:t>)</a:t>
            </a:r>
            <a:endParaRPr sz="1550">
              <a:latin typeface="Microsoft JhengHei"/>
              <a:cs typeface="Microsoft JhengHei"/>
            </a:endParaRPr>
          </a:p>
        </p:txBody>
      </p:sp>
      <p:sp>
        <p:nvSpPr>
          <p:cNvPr id="10" name="object 10"/>
          <p:cNvSpPr txBox="1"/>
          <p:nvPr/>
        </p:nvSpPr>
        <p:spPr>
          <a:xfrm>
            <a:off x="69476" y="6208267"/>
            <a:ext cx="5532120" cy="213360"/>
          </a:xfrm>
          <a:prstGeom prst="rect">
            <a:avLst/>
          </a:prstGeom>
        </p:spPr>
        <p:txBody>
          <a:bodyPr vert="horz" wrap="square" lIns="0" tIns="16510" rIns="0" bIns="0" rtlCol="0">
            <a:spAutoFit/>
          </a:bodyPr>
          <a:lstStyle/>
          <a:p>
            <a:pPr marL="12700">
              <a:lnSpc>
                <a:spcPct val="100000"/>
              </a:lnSpc>
              <a:spcBef>
                <a:spcPts val="130"/>
              </a:spcBef>
            </a:pPr>
            <a:r>
              <a:rPr sz="1200" dirty="0">
                <a:solidFill>
                  <a:srgbClr val="7E7E7E"/>
                </a:solidFill>
                <a:latin typeface="Microsoft JhengHei"/>
                <a:cs typeface="Microsoft JhengHei"/>
              </a:rPr>
              <a:t>資料來源：醫院個管初收問卷、愛滋追管系統疫調資料，問卷資料截至</a:t>
            </a:r>
            <a:r>
              <a:rPr sz="1200" spc="-10" dirty="0">
                <a:solidFill>
                  <a:srgbClr val="7E7E7E"/>
                </a:solidFill>
                <a:latin typeface="Microsoft JhengHei"/>
                <a:cs typeface="Microsoft JhengHei"/>
              </a:rPr>
              <a:t>2023/2/1</a:t>
            </a:r>
            <a:endParaRPr sz="1200">
              <a:latin typeface="Microsoft JhengHei"/>
              <a:cs typeface="Microsoft JhengHei"/>
            </a:endParaRPr>
          </a:p>
        </p:txBody>
      </p:sp>
      <p:sp>
        <p:nvSpPr>
          <p:cNvPr id="11" name="object 11"/>
          <p:cNvSpPr txBox="1"/>
          <p:nvPr/>
        </p:nvSpPr>
        <p:spPr>
          <a:xfrm>
            <a:off x="1511941" y="4624679"/>
            <a:ext cx="220979" cy="1042035"/>
          </a:xfrm>
          <a:prstGeom prst="rect">
            <a:avLst/>
          </a:prstGeom>
        </p:spPr>
        <p:txBody>
          <a:bodyPr vert="horz" wrap="square" lIns="0" tIns="147320" rIns="0" bIns="0" rtlCol="0">
            <a:spAutoFit/>
          </a:bodyPr>
          <a:lstStyle/>
          <a:p>
            <a:pPr marL="22225">
              <a:lnSpc>
                <a:spcPct val="100000"/>
              </a:lnSpc>
              <a:spcBef>
                <a:spcPts val="1160"/>
              </a:spcBef>
            </a:pPr>
            <a:r>
              <a:rPr sz="2450" b="1" dirty="0">
                <a:solidFill>
                  <a:srgbClr val="FFFFFF"/>
                </a:solidFill>
                <a:latin typeface="Microsoft JhengHei"/>
                <a:cs typeface="Microsoft JhengHei"/>
              </a:rPr>
              <a:t>2</a:t>
            </a:r>
            <a:endParaRPr sz="2450">
              <a:latin typeface="Microsoft JhengHei"/>
              <a:cs typeface="Microsoft JhengHei"/>
            </a:endParaRPr>
          </a:p>
          <a:p>
            <a:pPr marL="12700">
              <a:lnSpc>
                <a:spcPct val="100000"/>
              </a:lnSpc>
              <a:spcBef>
                <a:spcPts val="1060"/>
              </a:spcBef>
            </a:pPr>
            <a:r>
              <a:rPr sz="2450" b="1" dirty="0">
                <a:solidFill>
                  <a:srgbClr val="FFFFFF"/>
                </a:solidFill>
                <a:latin typeface="Microsoft JhengHei"/>
                <a:cs typeface="Microsoft JhengHei"/>
              </a:rPr>
              <a:t>1</a:t>
            </a:r>
            <a:endParaRPr sz="2450">
              <a:latin typeface="Microsoft JhengHei"/>
              <a:cs typeface="Microsoft JhengHei"/>
            </a:endParaRPr>
          </a:p>
        </p:txBody>
      </p:sp>
      <p:sp>
        <p:nvSpPr>
          <p:cNvPr id="12" name="object 12"/>
          <p:cNvSpPr txBox="1"/>
          <p:nvPr/>
        </p:nvSpPr>
        <p:spPr>
          <a:xfrm>
            <a:off x="8955920" y="5108702"/>
            <a:ext cx="1497965" cy="614045"/>
          </a:xfrm>
          <a:prstGeom prst="rect">
            <a:avLst/>
          </a:prstGeom>
        </p:spPr>
        <p:txBody>
          <a:bodyPr vert="horz" wrap="square" lIns="0" tIns="12065" rIns="0" bIns="0" rtlCol="0">
            <a:spAutoFit/>
          </a:bodyPr>
          <a:lstStyle/>
          <a:p>
            <a:pPr marL="12700" marR="5080">
              <a:lnSpc>
                <a:spcPct val="101600"/>
              </a:lnSpc>
              <a:spcBef>
                <a:spcPts val="95"/>
              </a:spcBef>
            </a:pPr>
            <a:r>
              <a:rPr sz="1900" b="1" dirty="0">
                <a:solidFill>
                  <a:srgbClr val="C00000"/>
                </a:solidFill>
                <a:latin typeface="Microsoft JhengHei"/>
                <a:cs typeface="Microsoft JhengHei"/>
              </a:rPr>
              <a:t>⺠眾感染風</a:t>
            </a:r>
            <a:r>
              <a:rPr sz="1900" b="1" spc="-50" dirty="0">
                <a:solidFill>
                  <a:srgbClr val="C00000"/>
                </a:solidFill>
                <a:latin typeface="Microsoft JhengHei"/>
                <a:cs typeface="Microsoft JhengHei"/>
              </a:rPr>
              <a:t>險</a:t>
            </a:r>
            <a:r>
              <a:rPr sz="1900" b="1" dirty="0">
                <a:solidFill>
                  <a:srgbClr val="C00000"/>
                </a:solidFill>
                <a:latin typeface="Microsoft JhengHei"/>
                <a:cs typeface="Microsoft JhengHei"/>
              </a:rPr>
              <a:t>知覺偏</a:t>
            </a:r>
            <a:r>
              <a:rPr sz="1900" b="1" spc="-50" dirty="0">
                <a:solidFill>
                  <a:srgbClr val="C00000"/>
                </a:solidFill>
                <a:latin typeface="Microsoft JhengHei"/>
                <a:cs typeface="Microsoft JhengHei"/>
              </a:rPr>
              <a:t>低</a:t>
            </a:r>
            <a:endParaRPr sz="1900">
              <a:latin typeface="Microsoft JhengHei"/>
              <a:cs typeface="Microsoft JhengHe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526420" y="1080770"/>
            <a:ext cx="7841615" cy="747395"/>
          </a:xfrm>
          <a:prstGeom prst="rect">
            <a:avLst/>
          </a:prstGeom>
        </p:spPr>
        <p:txBody>
          <a:bodyPr vert="horz" wrap="square" lIns="0" tIns="17145" rIns="0" bIns="0" rtlCol="0">
            <a:spAutoFit/>
          </a:bodyPr>
          <a:lstStyle/>
          <a:p>
            <a:pPr marL="12700">
              <a:lnSpc>
                <a:spcPct val="100000"/>
              </a:lnSpc>
              <a:spcBef>
                <a:spcPts val="135"/>
              </a:spcBef>
            </a:pPr>
            <a:r>
              <a:rPr sz="4700" spc="-5" dirty="0">
                <a:solidFill>
                  <a:srgbClr val="181717"/>
                </a:solidFill>
              </a:rPr>
              <a:t>對於愛滋的偏見及歧視仍存在</a:t>
            </a:r>
            <a:endParaRPr sz="4700"/>
          </a:p>
        </p:txBody>
      </p:sp>
      <p:sp>
        <p:nvSpPr>
          <p:cNvPr id="4" name="object 4"/>
          <p:cNvSpPr txBox="1"/>
          <p:nvPr/>
        </p:nvSpPr>
        <p:spPr>
          <a:xfrm>
            <a:off x="2078107" y="1899157"/>
            <a:ext cx="6440805" cy="453390"/>
          </a:xfrm>
          <a:prstGeom prst="rect">
            <a:avLst/>
          </a:prstGeom>
        </p:spPr>
        <p:txBody>
          <a:bodyPr vert="horz" wrap="square" lIns="0" tIns="13335" rIns="0" bIns="0" rtlCol="0">
            <a:spAutoFit/>
          </a:bodyPr>
          <a:lstStyle/>
          <a:p>
            <a:pPr marL="12700">
              <a:lnSpc>
                <a:spcPct val="100000"/>
              </a:lnSpc>
              <a:spcBef>
                <a:spcPts val="105"/>
              </a:spcBef>
            </a:pPr>
            <a:r>
              <a:rPr sz="2800" b="1" spc="-15" dirty="0">
                <a:solidFill>
                  <a:srgbClr val="60A8AC"/>
                </a:solidFill>
                <a:latin typeface="Microsoft JhengHei"/>
                <a:cs typeface="Microsoft JhengHei"/>
              </a:rPr>
              <a:t>導致高風險者不願篩檢，感染者不敢治療</a:t>
            </a:r>
            <a:endParaRPr sz="2800">
              <a:latin typeface="Microsoft JhengHei"/>
              <a:cs typeface="Microsoft JhengHei"/>
            </a:endParaRPr>
          </a:p>
        </p:txBody>
      </p:sp>
      <p:sp>
        <p:nvSpPr>
          <p:cNvPr id="5" name="object 5"/>
          <p:cNvSpPr/>
          <p:nvPr/>
        </p:nvSpPr>
        <p:spPr>
          <a:xfrm>
            <a:off x="2637929" y="2995422"/>
            <a:ext cx="923290" cy="530860"/>
          </a:xfrm>
          <a:custGeom>
            <a:avLst/>
            <a:gdLst/>
            <a:ahLst/>
            <a:cxnLst/>
            <a:rect l="l" t="t" r="r" b="b"/>
            <a:pathLst>
              <a:path w="923289" h="530860">
                <a:moveTo>
                  <a:pt x="922782" y="441959"/>
                </a:moveTo>
                <a:lnTo>
                  <a:pt x="922782" y="88391"/>
                </a:lnTo>
                <a:lnTo>
                  <a:pt x="915828" y="54006"/>
                </a:lnTo>
                <a:lnTo>
                  <a:pt x="896873" y="25907"/>
                </a:lnTo>
                <a:lnTo>
                  <a:pt x="868775" y="6953"/>
                </a:lnTo>
                <a:lnTo>
                  <a:pt x="834390" y="0"/>
                </a:lnTo>
                <a:lnTo>
                  <a:pt x="87630" y="0"/>
                </a:lnTo>
                <a:lnTo>
                  <a:pt x="53363" y="6953"/>
                </a:lnTo>
                <a:lnTo>
                  <a:pt x="25526" y="25907"/>
                </a:lnTo>
                <a:lnTo>
                  <a:pt x="6834" y="54006"/>
                </a:lnTo>
                <a:lnTo>
                  <a:pt x="0" y="88391"/>
                </a:lnTo>
                <a:lnTo>
                  <a:pt x="0" y="441959"/>
                </a:lnTo>
                <a:lnTo>
                  <a:pt x="6834" y="476345"/>
                </a:lnTo>
                <a:lnTo>
                  <a:pt x="25527" y="504443"/>
                </a:lnTo>
                <a:lnTo>
                  <a:pt x="53363" y="523398"/>
                </a:lnTo>
                <a:lnTo>
                  <a:pt x="87630" y="530351"/>
                </a:lnTo>
                <a:lnTo>
                  <a:pt x="834390" y="530351"/>
                </a:lnTo>
                <a:lnTo>
                  <a:pt x="868775" y="523398"/>
                </a:lnTo>
                <a:lnTo>
                  <a:pt x="896874" y="504443"/>
                </a:lnTo>
                <a:lnTo>
                  <a:pt x="915828" y="476345"/>
                </a:lnTo>
                <a:lnTo>
                  <a:pt x="922782" y="441959"/>
                </a:lnTo>
                <a:close/>
              </a:path>
            </a:pathLst>
          </a:custGeom>
          <a:solidFill>
            <a:srgbClr val="60A8AC"/>
          </a:solidFill>
        </p:spPr>
        <p:txBody>
          <a:bodyPr wrap="square" lIns="0" tIns="0" rIns="0" bIns="0" rtlCol="0"/>
          <a:lstStyle/>
          <a:p>
            <a:endParaRPr/>
          </a:p>
        </p:txBody>
      </p:sp>
      <p:sp>
        <p:nvSpPr>
          <p:cNvPr id="6" name="object 6"/>
          <p:cNvSpPr/>
          <p:nvPr/>
        </p:nvSpPr>
        <p:spPr>
          <a:xfrm>
            <a:off x="2637929" y="3832097"/>
            <a:ext cx="923290" cy="529590"/>
          </a:xfrm>
          <a:custGeom>
            <a:avLst/>
            <a:gdLst/>
            <a:ahLst/>
            <a:cxnLst/>
            <a:rect l="l" t="t" r="r" b="b"/>
            <a:pathLst>
              <a:path w="923289" h="529589">
                <a:moveTo>
                  <a:pt x="922782" y="441197"/>
                </a:moveTo>
                <a:lnTo>
                  <a:pt x="922782" y="88391"/>
                </a:lnTo>
                <a:lnTo>
                  <a:pt x="915828" y="54006"/>
                </a:lnTo>
                <a:lnTo>
                  <a:pt x="896873" y="25907"/>
                </a:lnTo>
                <a:lnTo>
                  <a:pt x="868775" y="6953"/>
                </a:lnTo>
                <a:lnTo>
                  <a:pt x="834390" y="0"/>
                </a:lnTo>
                <a:lnTo>
                  <a:pt x="87630" y="0"/>
                </a:lnTo>
                <a:lnTo>
                  <a:pt x="53363" y="6953"/>
                </a:lnTo>
                <a:lnTo>
                  <a:pt x="25526" y="25907"/>
                </a:lnTo>
                <a:lnTo>
                  <a:pt x="6834" y="54006"/>
                </a:lnTo>
                <a:lnTo>
                  <a:pt x="0" y="88391"/>
                </a:lnTo>
                <a:lnTo>
                  <a:pt x="0" y="441197"/>
                </a:lnTo>
                <a:lnTo>
                  <a:pt x="6834" y="475583"/>
                </a:lnTo>
                <a:lnTo>
                  <a:pt x="25527" y="503681"/>
                </a:lnTo>
                <a:lnTo>
                  <a:pt x="53363" y="522636"/>
                </a:lnTo>
                <a:lnTo>
                  <a:pt x="87630" y="529589"/>
                </a:lnTo>
                <a:lnTo>
                  <a:pt x="834390" y="529589"/>
                </a:lnTo>
                <a:lnTo>
                  <a:pt x="868775" y="522636"/>
                </a:lnTo>
                <a:lnTo>
                  <a:pt x="896874" y="503681"/>
                </a:lnTo>
                <a:lnTo>
                  <a:pt x="915828" y="475583"/>
                </a:lnTo>
                <a:lnTo>
                  <a:pt x="922782" y="441197"/>
                </a:lnTo>
                <a:close/>
              </a:path>
            </a:pathLst>
          </a:custGeom>
          <a:solidFill>
            <a:srgbClr val="60A8AC"/>
          </a:solidFill>
        </p:spPr>
        <p:txBody>
          <a:bodyPr wrap="square" lIns="0" tIns="0" rIns="0" bIns="0" rtlCol="0"/>
          <a:lstStyle/>
          <a:p>
            <a:endParaRPr/>
          </a:p>
        </p:txBody>
      </p:sp>
      <p:sp>
        <p:nvSpPr>
          <p:cNvPr id="7" name="object 7"/>
          <p:cNvSpPr/>
          <p:nvPr/>
        </p:nvSpPr>
        <p:spPr>
          <a:xfrm>
            <a:off x="2637929" y="4668011"/>
            <a:ext cx="923290" cy="530860"/>
          </a:xfrm>
          <a:custGeom>
            <a:avLst/>
            <a:gdLst/>
            <a:ahLst/>
            <a:cxnLst/>
            <a:rect l="l" t="t" r="r" b="b"/>
            <a:pathLst>
              <a:path w="923289" h="530860">
                <a:moveTo>
                  <a:pt x="922782" y="441960"/>
                </a:moveTo>
                <a:lnTo>
                  <a:pt x="922782" y="88392"/>
                </a:lnTo>
                <a:lnTo>
                  <a:pt x="915828" y="54006"/>
                </a:lnTo>
                <a:lnTo>
                  <a:pt x="896873" y="25908"/>
                </a:lnTo>
                <a:lnTo>
                  <a:pt x="868775" y="6953"/>
                </a:lnTo>
                <a:lnTo>
                  <a:pt x="834390" y="0"/>
                </a:lnTo>
                <a:lnTo>
                  <a:pt x="87630" y="0"/>
                </a:lnTo>
                <a:lnTo>
                  <a:pt x="53363" y="6953"/>
                </a:lnTo>
                <a:lnTo>
                  <a:pt x="25526" y="25908"/>
                </a:lnTo>
                <a:lnTo>
                  <a:pt x="6834" y="54006"/>
                </a:lnTo>
                <a:lnTo>
                  <a:pt x="0" y="88392"/>
                </a:lnTo>
                <a:lnTo>
                  <a:pt x="0" y="441960"/>
                </a:lnTo>
                <a:lnTo>
                  <a:pt x="6834" y="476345"/>
                </a:lnTo>
                <a:lnTo>
                  <a:pt x="25527" y="504444"/>
                </a:lnTo>
                <a:lnTo>
                  <a:pt x="53363" y="523398"/>
                </a:lnTo>
                <a:lnTo>
                  <a:pt x="87630" y="530352"/>
                </a:lnTo>
                <a:lnTo>
                  <a:pt x="834390" y="530352"/>
                </a:lnTo>
                <a:lnTo>
                  <a:pt x="868775" y="523398"/>
                </a:lnTo>
                <a:lnTo>
                  <a:pt x="896874" y="504444"/>
                </a:lnTo>
                <a:lnTo>
                  <a:pt x="915828" y="476345"/>
                </a:lnTo>
                <a:lnTo>
                  <a:pt x="922782" y="441960"/>
                </a:lnTo>
                <a:close/>
              </a:path>
            </a:pathLst>
          </a:custGeom>
          <a:solidFill>
            <a:srgbClr val="60A8AC"/>
          </a:solidFill>
        </p:spPr>
        <p:txBody>
          <a:bodyPr wrap="square" lIns="0" tIns="0" rIns="0" bIns="0" rtlCol="0"/>
          <a:lstStyle/>
          <a:p>
            <a:endParaRPr/>
          </a:p>
        </p:txBody>
      </p:sp>
      <p:sp>
        <p:nvSpPr>
          <p:cNvPr id="8" name="object 8"/>
          <p:cNvSpPr txBox="1"/>
          <p:nvPr/>
        </p:nvSpPr>
        <p:spPr>
          <a:xfrm>
            <a:off x="2729617" y="3043681"/>
            <a:ext cx="739140" cy="2125345"/>
          </a:xfrm>
          <a:prstGeom prst="rect">
            <a:avLst/>
          </a:prstGeom>
        </p:spPr>
        <p:txBody>
          <a:bodyPr vert="horz" wrap="square" lIns="0" tIns="13335" rIns="0" bIns="0" rtlCol="0">
            <a:spAutoFit/>
          </a:bodyPr>
          <a:lstStyle/>
          <a:p>
            <a:pPr marL="12700">
              <a:lnSpc>
                <a:spcPct val="100000"/>
              </a:lnSpc>
              <a:spcBef>
                <a:spcPts val="105"/>
              </a:spcBef>
            </a:pPr>
            <a:r>
              <a:rPr sz="2800" b="1" spc="-25" dirty="0">
                <a:solidFill>
                  <a:srgbClr val="FFFFFF"/>
                </a:solidFill>
                <a:latin typeface="Microsoft JhengHei"/>
                <a:cs typeface="Microsoft JhengHei"/>
              </a:rPr>
              <a:t>偏見</a:t>
            </a:r>
            <a:endParaRPr sz="2800">
              <a:latin typeface="Microsoft JhengHei"/>
              <a:cs typeface="Microsoft JhengHei"/>
            </a:endParaRPr>
          </a:p>
          <a:p>
            <a:pPr marL="12700" marR="5080">
              <a:lnSpc>
                <a:spcPct val="195900"/>
              </a:lnSpc>
            </a:pPr>
            <a:r>
              <a:rPr sz="2800" b="1" spc="-25" dirty="0">
                <a:solidFill>
                  <a:srgbClr val="FFFFFF"/>
                </a:solidFill>
                <a:latin typeface="Microsoft JhengHei"/>
                <a:cs typeface="Microsoft JhengHei"/>
              </a:rPr>
              <a:t>誤解恐懼</a:t>
            </a:r>
            <a:endParaRPr sz="2800">
              <a:latin typeface="Microsoft JhengHei"/>
              <a:cs typeface="Microsoft JhengHei"/>
            </a:endParaRPr>
          </a:p>
        </p:txBody>
      </p:sp>
      <p:sp>
        <p:nvSpPr>
          <p:cNvPr id="9" name="object 9"/>
          <p:cNvSpPr txBox="1"/>
          <p:nvPr/>
        </p:nvSpPr>
        <p:spPr>
          <a:xfrm>
            <a:off x="3834517" y="2813558"/>
            <a:ext cx="1094740" cy="2592070"/>
          </a:xfrm>
          <a:prstGeom prst="rect">
            <a:avLst/>
          </a:prstGeom>
        </p:spPr>
        <p:txBody>
          <a:bodyPr vert="horz" wrap="square" lIns="0" tIns="12065" rIns="0" bIns="0" rtlCol="0">
            <a:spAutoFit/>
          </a:bodyPr>
          <a:lstStyle/>
          <a:p>
            <a:pPr marL="12700" marR="5080">
              <a:lnSpc>
                <a:spcPct val="100200"/>
              </a:lnSpc>
              <a:spcBef>
                <a:spcPts val="95"/>
              </a:spcBef>
            </a:pPr>
            <a:r>
              <a:rPr sz="8400" b="1" spc="-50" dirty="0">
                <a:latin typeface="Microsoft JhengHei"/>
                <a:cs typeface="Microsoft JhengHei"/>
              </a:rPr>
              <a:t>歧視</a:t>
            </a:r>
            <a:endParaRPr sz="8400">
              <a:latin typeface="Microsoft JhengHei"/>
              <a:cs typeface="Microsoft JhengHei"/>
            </a:endParaRPr>
          </a:p>
        </p:txBody>
      </p:sp>
      <p:pic>
        <p:nvPicPr>
          <p:cNvPr id="10" name="object 10"/>
          <p:cNvPicPr/>
          <p:nvPr/>
        </p:nvPicPr>
        <p:blipFill>
          <a:blip r:embed="rId2" cstate="print"/>
          <a:stretch>
            <a:fillRect/>
          </a:stretch>
        </p:blipFill>
        <p:spPr>
          <a:xfrm>
            <a:off x="5857379" y="2737866"/>
            <a:ext cx="2647950" cy="2647950"/>
          </a:xfrm>
          <a:prstGeom prst="rect">
            <a:avLst/>
          </a:prstGeom>
        </p:spPr>
      </p:pic>
      <p:sp>
        <p:nvSpPr>
          <p:cNvPr id="11" name="object 11"/>
          <p:cNvSpPr txBox="1"/>
          <p:nvPr/>
        </p:nvSpPr>
        <p:spPr>
          <a:xfrm>
            <a:off x="1614049" y="5727446"/>
            <a:ext cx="7665720" cy="559435"/>
          </a:xfrm>
          <a:prstGeom prst="rect">
            <a:avLst/>
          </a:prstGeom>
        </p:spPr>
        <p:txBody>
          <a:bodyPr vert="horz" wrap="square" lIns="0" tIns="12700" rIns="0" bIns="0" rtlCol="0">
            <a:spAutoFit/>
          </a:bodyPr>
          <a:lstStyle/>
          <a:p>
            <a:pPr marL="113030" marR="5080" indent="-100965">
              <a:lnSpc>
                <a:spcPct val="100000"/>
              </a:lnSpc>
              <a:spcBef>
                <a:spcPts val="100"/>
              </a:spcBef>
            </a:pPr>
            <a:r>
              <a:rPr sz="1750" dirty="0">
                <a:latin typeface="Microsoft JhengHei"/>
                <a:cs typeface="Microsoft JhengHei"/>
              </a:rPr>
              <a:t>自2008</a:t>
            </a:r>
            <a:r>
              <a:rPr sz="1750" spc="-5" dirty="0">
                <a:latin typeface="Microsoft JhengHei"/>
                <a:cs typeface="Microsoft JhengHei"/>
              </a:rPr>
              <a:t>年「人類免疫缺乏病毒感染者權益保障辦法」施行迄今，已協助近百件個案之申訴/陳情案；類別以「隱私」、「就業」及「就醫」權益受損為最多</a:t>
            </a:r>
            <a:endParaRPr sz="1750">
              <a:latin typeface="Microsoft JhengHei"/>
              <a:cs typeface="Microsoft JhengHei"/>
            </a:endParaRPr>
          </a:p>
        </p:txBody>
      </p:sp>
      <p:sp>
        <p:nvSpPr>
          <p:cNvPr id="12" name="object 12"/>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59</a:t>
            </a:fld>
            <a:endParaRPr spc="-25" dirty="0"/>
          </a:p>
        </p:txBody>
      </p:sp>
      <p:sp>
        <p:nvSpPr>
          <p:cNvPr id="13" name="object 1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03" y="835152"/>
            <a:ext cx="10692130" cy="5389245"/>
            <a:chOff x="1403" y="835152"/>
            <a:chExt cx="10692130" cy="5389245"/>
          </a:xfrm>
        </p:grpSpPr>
        <p:sp>
          <p:nvSpPr>
            <p:cNvPr id="3" name="object 3"/>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728357" y="1324356"/>
              <a:ext cx="3807714" cy="2058161"/>
            </a:xfrm>
            <a:prstGeom prst="rect">
              <a:avLst/>
            </a:prstGeom>
          </p:spPr>
        </p:pic>
        <p:sp>
          <p:nvSpPr>
            <p:cNvPr id="5" name="object 5"/>
            <p:cNvSpPr/>
            <p:nvPr/>
          </p:nvSpPr>
          <p:spPr>
            <a:xfrm>
              <a:off x="4878971" y="1712976"/>
              <a:ext cx="3950335" cy="595630"/>
            </a:xfrm>
            <a:custGeom>
              <a:avLst/>
              <a:gdLst/>
              <a:ahLst/>
              <a:cxnLst/>
              <a:rect l="l" t="t" r="r" b="b"/>
              <a:pathLst>
                <a:path w="3950334" h="595630">
                  <a:moveTo>
                    <a:pt x="3950208" y="595121"/>
                  </a:moveTo>
                  <a:lnTo>
                    <a:pt x="3950208" y="0"/>
                  </a:lnTo>
                  <a:lnTo>
                    <a:pt x="0" y="0"/>
                  </a:lnTo>
                  <a:lnTo>
                    <a:pt x="0" y="595121"/>
                  </a:lnTo>
                  <a:lnTo>
                    <a:pt x="3950208" y="595121"/>
                  </a:lnTo>
                  <a:close/>
                </a:path>
              </a:pathLst>
            </a:custGeom>
            <a:solidFill>
              <a:srgbClr val="009999"/>
            </a:solidFill>
          </p:spPr>
          <p:txBody>
            <a:bodyPr wrap="square" lIns="0" tIns="0" rIns="0" bIns="0" rtlCol="0"/>
            <a:lstStyle/>
            <a:p>
              <a:endParaRPr/>
            </a:p>
          </p:txBody>
        </p:sp>
        <p:sp>
          <p:nvSpPr>
            <p:cNvPr id="6" name="object 6"/>
            <p:cNvSpPr/>
            <p:nvPr/>
          </p:nvSpPr>
          <p:spPr>
            <a:xfrm>
              <a:off x="4878971" y="2308098"/>
              <a:ext cx="3950335" cy="355600"/>
            </a:xfrm>
            <a:custGeom>
              <a:avLst/>
              <a:gdLst/>
              <a:ahLst/>
              <a:cxnLst/>
              <a:rect l="l" t="t" r="r" b="b"/>
              <a:pathLst>
                <a:path w="3950334" h="355600">
                  <a:moveTo>
                    <a:pt x="3950208" y="355091"/>
                  </a:moveTo>
                  <a:lnTo>
                    <a:pt x="3950208" y="0"/>
                  </a:lnTo>
                  <a:lnTo>
                    <a:pt x="0" y="0"/>
                  </a:lnTo>
                  <a:lnTo>
                    <a:pt x="0" y="355091"/>
                  </a:lnTo>
                  <a:lnTo>
                    <a:pt x="3950208" y="355091"/>
                  </a:lnTo>
                  <a:close/>
                </a:path>
              </a:pathLst>
            </a:custGeom>
            <a:solidFill>
              <a:srgbClr val="CBDEDE"/>
            </a:solidFill>
          </p:spPr>
          <p:txBody>
            <a:bodyPr wrap="square" lIns="0" tIns="0" rIns="0" bIns="0" rtlCol="0"/>
            <a:lstStyle/>
            <a:p>
              <a:endParaRPr/>
            </a:p>
          </p:txBody>
        </p:sp>
        <p:sp>
          <p:nvSpPr>
            <p:cNvPr id="7" name="object 7"/>
            <p:cNvSpPr/>
            <p:nvPr/>
          </p:nvSpPr>
          <p:spPr>
            <a:xfrm>
              <a:off x="4878971" y="2663190"/>
              <a:ext cx="3950335" cy="355600"/>
            </a:xfrm>
            <a:custGeom>
              <a:avLst/>
              <a:gdLst/>
              <a:ahLst/>
              <a:cxnLst/>
              <a:rect l="l" t="t" r="r" b="b"/>
              <a:pathLst>
                <a:path w="3950334" h="355600">
                  <a:moveTo>
                    <a:pt x="3950208" y="355092"/>
                  </a:moveTo>
                  <a:lnTo>
                    <a:pt x="3950208" y="0"/>
                  </a:lnTo>
                  <a:lnTo>
                    <a:pt x="0" y="0"/>
                  </a:lnTo>
                  <a:lnTo>
                    <a:pt x="0" y="355092"/>
                  </a:lnTo>
                  <a:lnTo>
                    <a:pt x="3950208" y="355092"/>
                  </a:lnTo>
                  <a:close/>
                </a:path>
              </a:pathLst>
            </a:custGeom>
            <a:solidFill>
              <a:srgbClr val="E7EFEF"/>
            </a:solidFill>
          </p:spPr>
          <p:txBody>
            <a:bodyPr wrap="square" lIns="0" tIns="0" rIns="0" bIns="0" rtlCol="0"/>
            <a:lstStyle/>
            <a:p>
              <a:endParaRPr/>
            </a:p>
          </p:txBody>
        </p:sp>
        <p:sp>
          <p:nvSpPr>
            <p:cNvPr id="8" name="object 8"/>
            <p:cNvSpPr/>
            <p:nvPr/>
          </p:nvSpPr>
          <p:spPr>
            <a:xfrm>
              <a:off x="4878971" y="3018281"/>
              <a:ext cx="3950335" cy="354330"/>
            </a:xfrm>
            <a:custGeom>
              <a:avLst/>
              <a:gdLst/>
              <a:ahLst/>
              <a:cxnLst/>
              <a:rect l="l" t="t" r="r" b="b"/>
              <a:pathLst>
                <a:path w="3950334" h="354329">
                  <a:moveTo>
                    <a:pt x="3950208" y="354329"/>
                  </a:moveTo>
                  <a:lnTo>
                    <a:pt x="3950208" y="0"/>
                  </a:lnTo>
                  <a:lnTo>
                    <a:pt x="0" y="0"/>
                  </a:lnTo>
                  <a:lnTo>
                    <a:pt x="0" y="354330"/>
                  </a:lnTo>
                  <a:lnTo>
                    <a:pt x="3950208" y="354329"/>
                  </a:lnTo>
                  <a:close/>
                </a:path>
              </a:pathLst>
            </a:custGeom>
            <a:solidFill>
              <a:srgbClr val="CBDEDE"/>
            </a:solidFill>
          </p:spPr>
          <p:txBody>
            <a:bodyPr wrap="square" lIns="0" tIns="0" rIns="0" bIns="0" rtlCol="0"/>
            <a:lstStyle/>
            <a:p>
              <a:endParaRPr/>
            </a:p>
          </p:txBody>
        </p:sp>
        <p:sp>
          <p:nvSpPr>
            <p:cNvPr id="9" name="object 9"/>
            <p:cNvSpPr/>
            <p:nvPr/>
          </p:nvSpPr>
          <p:spPr>
            <a:xfrm>
              <a:off x="4878971" y="3372612"/>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E7EFEF"/>
            </a:solidFill>
          </p:spPr>
          <p:txBody>
            <a:bodyPr wrap="square" lIns="0" tIns="0" rIns="0" bIns="0" rtlCol="0"/>
            <a:lstStyle/>
            <a:p>
              <a:endParaRPr/>
            </a:p>
          </p:txBody>
        </p:sp>
        <p:sp>
          <p:nvSpPr>
            <p:cNvPr id="10" name="object 10"/>
            <p:cNvSpPr/>
            <p:nvPr/>
          </p:nvSpPr>
          <p:spPr>
            <a:xfrm>
              <a:off x="4878971" y="3727703"/>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CBDEDE"/>
            </a:solidFill>
          </p:spPr>
          <p:txBody>
            <a:bodyPr wrap="square" lIns="0" tIns="0" rIns="0" bIns="0" rtlCol="0"/>
            <a:lstStyle/>
            <a:p>
              <a:endParaRPr/>
            </a:p>
          </p:txBody>
        </p:sp>
        <p:sp>
          <p:nvSpPr>
            <p:cNvPr id="11" name="object 11"/>
            <p:cNvSpPr/>
            <p:nvPr/>
          </p:nvSpPr>
          <p:spPr>
            <a:xfrm>
              <a:off x="4878971" y="4082796"/>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E7EFEF"/>
            </a:solidFill>
          </p:spPr>
          <p:txBody>
            <a:bodyPr wrap="square" lIns="0" tIns="0" rIns="0" bIns="0" rtlCol="0"/>
            <a:lstStyle/>
            <a:p>
              <a:endParaRPr/>
            </a:p>
          </p:txBody>
        </p:sp>
        <p:sp>
          <p:nvSpPr>
            <p:cNvPr id="12" name="object 12"/>
            <p:cNvSpPr/>
            <p:nvPr/>
          </p:nvSpPr>
          <p:spPr>
            <a:xfrm>
              <a:off x="4878971" y="4437887"/>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CBDEDE"/>
            </a:solidFill>
          </p:spPr>
          <p:txBody>
            <a:bodyPr wrap="square" lIns="0" tIns="0" rIns="0" bIns="0" rtlCol="0"/>
            <a:lstStyle/>
            <a:p>
              <a:endParaRPr/>
            </a:p>
          </p:txBody>
        </p:sp>
        <p:sp>
          <p:nvSpPr>
            <p:cNvPr id="13" name="object 13"/>
            <p:cNvSpPr/>
            <p:nvPr/>
          </p:nvSpPr>
          <p:spPr>
            <a:xfrm>
              <a:off x="4878971" y="4792980"/>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E7EFEF"/>
            </a:solidFill>
          </p:spPr>
          <p:txBody>
            <a:bodyPr wrap="square" lIns="0" tIns="0" rIns="0" bIns="0" rtlCol="0"/>
            <a:lstStyle/>
            <a:p>
              <a:endParaRPr/>
            </a:p>
          </p:txBody>
        </p:sp>
        <p:sp>
          <p:nvSpPr>
            <p:cNvPr id="14" name="object 14"/>
            <p:cNvSpPr/>
            <p:nvPr/>
          </p:nvSpPr>
          <p:spPr>
            <a:xfrm>
              <a:off x="4878971" y="5148072"/>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CBDEDE"/>
            </a:solidFill>
          </p:spPr>
          <p:txBody>
            <a:bodyPr wrap="square" lIns="0" tIns="0" rIns="0" bIns="0" rtlCol="0"/>
            <a:lstStyle/>
            <a:p>
              <a:endParaRPr/>
            </a:p>
          </p:txBody>
        </p:sp>
        <p:sp>
          <p:nvSpPr>
            <p:cNvPr id="15" name="object 15"/>
            <p:cNvSpPr/>
            <p:nvPr/>
          </p:nvSpPr>
          <p:spPr>
            <a:xfrm>
              <a:off x="4878971" y="5503163"/>
              <a:ext cx="3950335" cy="355600"/>
            </a:xfrm>
            <a:custGeom>
              <a:avLst/>
              <a:gdLst/>
              <a:ahLst/>
              <a:cxnLst/>
              <a:rect l="l" t="t" r="r" b="b"/>
              <a:pathLst>
                <a:path w="3950334" h="355600">
                  <a:moveTo>
                    <a:pt x="3950208" y="355091"/>
                  </a:moveTo>
                  <a:lnTo>
                    <a:pt x="3950208" y="0"/>
                  </a:lnTo>
                  <a:lnTo>
                    <a:pt x="0" y="0"/>
                  </a:lnTo>
                  <a:lnTo>
                    <a:pt x="0" y="355092"/>
                  </a:lnTo>
                  <a:lnTo>
                    <a:pt x="3950208" y="355091"/>
                  </a:lnTo>
                  <a:close/>
                </a:path>
              </a:pathLst>
            </a:custGeom>
            <a:solidFill>
              <a:srgbClr val="E7EFEF"/>
            </a:solidFill>
          </p:spPr>
          <p:txBody>
            <a:bodyPr wrap="square" lIns="0" tIns="0" rIns="0" bIns="0" rtlCol="0"/>
            <a:lstStyle/>
            <a:p>
              <a:endParaRPr/>
            </a:p>
          </p:txBody>
        </p:sp>
        <p:sp>
          <p:nvSpPr>
            <p:cNvPr id="16" name="object 16"/>
            <p:cNvSpPr/>
            <p:nvPr/>
          </p:nvSpPr>
          <p:spPr>
            <a:xfrm>
              <a:off x="4878971" y="5858255"/>
              <a:ext cx="3950335" cy="354330"/>
            </a:xfrm>
            <a:custGeom>
              <a:avLst/>
              <a:gdLst/>
              <a:ahLst/>
              <a:cxnLst/>
              <a:rect l="l" t="t" r="r" b="b"/>
              <a:pathLst>
                <a:path w="3950334" h="354329">
                  <a:moveTo>
                    <a:pt x="3950208" y="354329"/>
                  </a:moveTo>
                  <a:lnTo>
                    <a:pt x="3950208" y="0"/>
                  </a:lnTo>
                  <a:lnTo>
                    <a:pt x="0" y="0"/>
                  </a:lnTo>
                  <a:lnTo>
                    <a:pt x="0" y="354330"/>
                  </a:lnTo>
                  <a:lnTo>
                    <a:pt x="3950208" y="354329"/>
                  </a:lnTo>
                  <a:close/>
                </a:path>
              </a:pathLst>
            </a:custGeom>
            <a:solidFill>
              <a:srgbClr val="CBDEDE"/>
            </a:solidFill>
          </p:spPr>
          <p:txBody>
            <a:bodyPr wrap="square" lIns="0" tIns="0" rIns="0" bIns="0" rtlCol="0"/>
            <a:lstStyle/>
            <a:p>
              <a:endParaRPr/>
            </a:p>
          </p:txBody>
        </p:sp>
        <p:sp>
          <p:nvSpPr>
            <p:cNvPr id="17" name="object 17"/>
            <p:cNvSpPr/>
            <p:nvPr/>
          </p:nvSpPr>
          <p:spPr>
            <a:xfrm>
              <a:off x="6427355" y="1707641"/>
              <a:ext cx="0" cy="4511040"/>
            </a:xfrm>
            <a:custGeom>
              <a:avLst/>
              <a:gdLst/>
              <a:ahLst/>
              <a:cxnLst/>
              <a:rect l="l" t="t" r="r" b="b"/>
              <a:pathLst>
                <a:path h="4511040">
                  <a:moveTo>
                    <a:pt x="0" y="0"/>
                  </a:moveTo>
                  <a:lnTo>
                    <a:pt x="0" y="4511040"/>
                  </a:lnTo>
                </a:path>
              </a:pathLst>
            </a:custGeom>
            <a:ln w="11137">
              <a:solidFill>
                <a:srgbClr val="FFFFFF"/>
              </a:solidFill>
            </a:ln>
          </p:spPr>
          <p:txBody>
            <a:bodyPr wrap="square" lIns="0" tIns="0" rIns="0" bIns="0" rtlCol="0"/>
            <a:lstStyle/>
            <a:p>
              <a:endParaRPr/>
            </a:p>
          </p:txBody>
        </p:sp>
        <p:sp>
          <p:nvSpPr>
            <p:cNvPr id="18" name="object 18"/>
            <p:cNvSpPr/>
            <p:nvPr/>
          </p:nvSpPr>
          <p:spPr>
            <a:xfrm>
              <a:off x="4873637" y="2308098"/>
              <a:ext cx="3961129" cy="0"/>
            </a:xfrm>
            <a:custGeom>
              <a:avLst/>
              <a:gdLst/>
              <a:ahLst/>
              <a:cxnLst/>
              <a:rect l="l" t="t" r="r" b="b"/>
              <a:pathLst>
                <a:path w="3961129">
                  <a:moveTo>
                    <a:pt x="0" y="0"/>
                  </a:moveTo>
                  <a:lnTo>
                    <a:pt x="3960876" y="0"/>
                  </a:lnTo>
                </a:path>
              </a:pathLst>
            </a:custGeom>
            <a:ln w="33413">
              <a:solidFill>
                <a:srgbClr val="FFFFFF"/>
              </a:solidFill>
            </a:ln>
          </p:spPr>
          <p:txBody>
            <a:bodyPr wrap="square" lIns="0" tIns="0" rIns="0" bIns="0" rtlCol="0"/>
            <a:lstStyle/>
            <a:p>
              <a:endParaRPr/>
            </a:p>
          </p:txBody>
        </p:sp>
        <p:sp>
          <p:nvSpPr>
            <p:cNvPr id="19" name="object 19"/>
            <p:cNvSpPr/>
            <p:nvPr/>
          </p:nvSpPr>
          <p:spPr>
            <a:xfrm>
              <a:off x="4873637" y="2663190"/>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0" name="object 20"/>
            <p:cNvSpPr/>
            <p:nvPr/>
          </p:nvSpPr>
          <p:spPr>
            <a:xfrm>
              <a:off x="4873637" y="3018281"/>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1" name="object 21"/>
            <p:cNvSpPr/>
            <p:nvPr/>
          </p:nvSpPr>
          <p:spPr>
            <a:xfrm>
              <a:off x="4873637" y="3372612"/>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2" name="object 22"/>
            <p:cNvSpPr/>
            <p:nvPr/>
          </p:nvSpPr>
          <p:spPr>
            <a:xfrm>
              <a:off x="4873637" y="3727703"/>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3" name="object 23"/>
            <p:cNvSpPr/>
            <p:nvPr/>
          </p:nvSpPr>
          <p:spPr>
            <a:xfrm>
              <a:off x="4873637" y="4082796"/>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4" name="object 24"/>
            <p:cNvSpPr/>
            <p:nvPr/>
          </p:nvSpPr>
          <p:spPr>
            <a:xfrm>
              <a:off x="4873637" y="4437887"/>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5" name="object 25"/>
            <p:cNvSpPr/>
            <p:nvPr/>
          </p:nvSpPr>
          <p:spPr>
            <a:xfrm>
              <a:off x="4873637" y="4792980"/>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6" name="object 26"/>
            <p:cNvSpPr/>
            <p:nvPr/>
          </p:nvSpPr>
          <p:spPr>
            <a:xfrm>
              <a:off x="4873637" y="5148072"/>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7" name="object 27"/>
            <p:cNvSpPr/>
            <p:nvPr/>
          </p:nvSpPr>
          <p:spPr>
            <a:xfrm>
              <a:off x="4873637" y="5503163"/>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8" name="object 28"/>
            <p:cNvSpPr/>
            <p:nvPr/>
          </p:nvSpPr>
          <p:spPr>
            <a:xfrm>
              <a:off x="4873637" y="5858255"/>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29" name="object 29"/>
            <p:cNvSpPr/>
            <p:nvPr/>
          </p:nvSpPr>
          <p:spPr>
            <a:xfrm>
              <a:off x="4878971" y="1707641"/>
              <a:ext cx="0" cy="4511040"/>
            </a:xfrm>
            <a:custGeom>
              <a:avLst/>
              <a:gdLst/>
              <a:ahLst/>
              <a:cxnLst/>
              <a:rect l="l" t="t" r="r" b="b"/>
              <a:pathLst>
                <a:path h="4511040">
                  <a:moveTo>
                    <a:pt x="0" y="0"/>
                  </a:moveTo>
                  <a:lnTo>
                    <a:pt x="0" y="4511040"/>
                  </a:lnTo>
                </a:path>
              </a:pathLst>
            </a:custGeom>
            <a:ln w="11137">
              <a:solidFill>
                <a:srgbClr val="FFFFFF"/>
              </a:solidFill>
            </a:ln>
          </p:spPr>
          <p:txBody>
            <a:bodyPr wrap="square" lIns="0" tIns="0" rIns="0" bIns="0" rtlCol="0"/>
            <a:lstStyle/>
            <a:p>
              <a:endParaRPr/>
            </a:p>
          </p:txBody>
        </p:sp>
        <p:sp>
          <p:nvSpPr>
            <p:cNvPr id="30" name="object 30"/>
            <p:cNvSpPr/>
            <p:nvPr/>
          </p:nvSpPr>
          <p:spPr>
            <a:xfrm>
              <a:off x="8829179" y="1707641"/>
              <a:ext cx="0" cy="4511040"/>
            </a:xfrm>
            <a:custGeom>
              <a:avLst/>
              <a:gdLst/>
              <a:ahLst/>
              <a:cxnLst/>
              <a:rect l="l" t="t" r="r" b="b"/>
              <a:pathLst>
                <a:path h="4511040">
                  <a:moveTo>
                    <a:pt x="0" y="0"/>
                  </a:moveTo>
                  <a:lnTo>
                    <a:pt x="0" y="4511040"/>
                  </a:lnTo>
                </a:path>
              </a:pathLst>
            </a:custGeom>
            <a:ln w="11137">
              <a:solidFill>
                <a:srgbClr val="FFFFFF"/>
              </a:solidFill>
            </a:ln>
          </p:spPr>
          <p:txBody>
            <a:bodyPr wrap="square" lIns="0" tIns="0" rIns="0" bIns="0" rtlCol="0"/>
            <a:lstStyle/>
            <a:p>
              <a:endParaRPr/>
            </a:p>
          </p:txBody>
        </p:sp>
        <p:sp>
          <p:nvSpPr>
            <p:cNvPr id="31" name="object 31"/>
            <p:cNvSpPr/>
            <p:nvPr/>
          </p:nvSpPr>
          <p:spPr>
            <a:xfrm>
              <a:off x="4873637" y="1712976"/>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sp>
          <p:nvSpPr>
            <p:cNvPr id="32" name="object 32"/>
            <p:cNvSpPr/>
            <p:nvPr/>
          </p:nvSpPr>
          <p:spPr>
            <a:xfrm>
              <a:off x="4873637" y="6212586"/>
              <a:ext cx="3961129" cy="0"/>
            </a:xfrm>
            <a:custGeom>
              <a:avLst/>
              <a:gdLst/>
              <a:ahLst/>
              <a:cxnLst/>
              <a:rect l="l" t="t" r="r" b="b"/>
              <a:pathLst>
                <a:path w="3961129">
                  <a:moveTo>
                    <a:pt x="0" y="0"/>
                  </a:moveTo>
                  <a:lnTo>
                    <a:pt x="3960876" y="0"/>
                  </a:lnTo>
                </a:path>
              </a:pathLst>
            </a:custGeom>
            <a:ln w="11137">
              <a:solidFill>
                <a:srgbClr val="FFFFFF"/>
              </a:solidFill>
            </a:ln>
          </p:spPr>
          <p:txBody>
            <a:bodyPr wrap="square" lIns="0" tIns="0" rIns="0" bIns="0" rtlCol="0"/>
            <a:lstStyle/>
            <a:p>
              <a:endParaRPr/>
            </a:p>
          </p:txBody>
        </p:sp>
      </p:grpSp>
      <p:sp>
        <p:nvSpPr>
          <p:cNvPr id="33" name="object 33"/>
          <p:cNvSpPr txBox="1"/>
          <p:nvPr/>
        </p:nvSpPr>
        <p:spPr>
          <a:xfrm>
            <a:off x="13087" y="6446773"/>
            <a:ext cx="2238375"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34" name="object 34"/>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5" name="object 35"/>
          <p:cNvSpPr txBox="1"/>
          <p:nvPr/>
        </p:nvSpPr>
        <p:spPr>
          <a:xfrm>
            <a:off x="4884540" y="1718544"/>
            <a:ext cx="1537335" cy="573405"/>
          </a:xfrm>
          <a:prstGeom prst="rect">
            <a:avLst/>
          </a:prstGeom>
          <a:solidFill>
            <a:srgbClr val="009999"/>
          </a:solidFill>
        </p:spPr>
        <p:txBody>
          <a:bodyPr vert="horz" wrap="square" lIns="0" tIns="21590" rIns="0" bIns="0" rtlCol="0">
            <a:spAutoFit/>
          </a:bodyPr>
          <a:lstStyle/>
          <a:p>
            <a:pPr marL="154940" marR="50800" indent="-96520">
              <a:lnSpc>
                <a:spcPts val="2110"/>
              </a:lnSpc>
              <a:spcBef>
                <a:spcPts val="170"/>
              </a:spcBef>
            </a:pPr>
            <a:r>
              <a:rPr sz="1900" b="1" dirty="0">
                <a:solidFill>
                  <a:srgbClr val="FFFFFF"/>
                </a:solidFill>
                <a:latin typeface="Microsoft JhengHei"/>
                <a:cs typeface="Microsoft JhengHei"/>
              </a:rPr>
              <a:t>不同HIV傳</a:t>
            </a:r>
            <a:r>
              <a:rPr sz="1900" b="1" spc="-50" dirty="0">
                <a:solidFill>
                  <a:srgbClr val="FFFFFF"/>
                </a:solidFill>
                <a:latin typeface="Microsoft JhengHei"/>
                <a:cs typeface="Microsoft JhengHei"/>
              </a:rPr>
              <a:t>染</a:t>
            </a:r>
            <a:r>
              <a:rPr sz="1900" b="1" dirty="0">
                <a:solidFill>
                  <a:srgbClr val="FFFFFF"/>
                </a:solidFill>
                <a:latin typeface="Microsoft JhengHei"/>
                <a:cs typeface="Microsoft JhengHei"/>
              </a:rPr>
              <a:t>途徑的風</a:t>
            </a:r>
            <a:r>
              <a:rPr sz="1900" b="1" spc="-50" dirty="0">
                <a:solidFill>
                  <a:srgbClr val="FFFFFF"/>
                </a:solidFill>
                <a:latin typeface="Microsoft JhengHei"/>
                <a:cs typeface="Microsoft JhengHei"/>
              </a:rPr>
              <a:t>險</a:t>
            </a:r>
            <a:endParaRPr sz="1900">
              <a:latin typeface="Microsoft JhengHei"/>
              <a:cs typeface="Microsoft JhengHei"/>
            </a:endParaRPr>
          </a:p>
        </p:txBody>
      </p:sp>
      <p:sp>
        <p:nvSpPr>
          <p:cNvPr id="36" name="object 36"/>
          <p:cNvSpPr txBox="1"/>
          <p:nvPr/>
        </p:nvSpPr>
        <p:spPr>
          <a:xfrm>
            <a:off x="6432924" y="1718544"/>
            <a:ext cx="2390775" cy="573405"/>
          </a:xfrm>
          <a:prstGeom prst="rect">
            <a:avLst/>
          </a:prstGeom>
          <a:solidFill>
            <a:srgbClr val="009999"/>
          </a:solidFill>
        </p:spPr>
        <p:txBody>
          <a:bodyPr vert="horz" wrap="square" lIns="0" tIns="21590" rIns="0" bIns="0" rtlCol="0">
            <a:spAutoFit/>
          </a:bodyPr>
          <a:lstStyle/>
          <a:p>
            <a:pPr marL="155575" marR="83185" indent="-64135">
              <a:lnSpc>
                <a:spcPts val="2110"/>
              </a:lnSpc>
              <a:spcBef>
                <a:spcPts val="170"/>
              </a:spcBef>
            </a:pPr>
            <a:r>
              <a:rPr sz="1900" b="1" dirty="0">
                <a:solidFill>
                  <a:srgbClr val="FFFFFF"/>
                </a:solidFill>
                <a:latin typeface="Microsoft JhengHei"/>
                <a:cs typeface="Microsoft JhengHei"/>
              </a:rPr>
              <a:t>每次暴露可能有多</a:t>
            </a:r>
            <a:r>
              <a:rPr sz="1900" b="1" spc="-50" dirty="0">
                <a:solidFill>
                  <a:srgbClr val="FFFFFF"/>
                </a:solidFill>
                <a:latin typeface="Microsoft JhengHei"/>
                <a:cs typeface="Microsoft JhengHei"/>
              </a:rPr>
              <a:t>少</a:t>
            </a:r>
            <a:r>
              <a:rPr sz="1900" b="1" dirty="0">
                <a:solidFill>
                  <a:srgbClr val="FFFFFF"/>
                </a:solidFill>
                <a:latin typeface="Microsoft JhengHei"/>
                <a:cs typeface="Microsoft JhengHei"/>
              </a:rPr>
              <a:t>比例可能造成感染</a:t>
            </a:r>
            <a:r>
              <a:rPr sz="1900" b="1" spc="-50" dirty="0">
                <a:solidFill>
                  <a:srgbClr val="FFFFFF"/>
                </a:solidFill>
                <a:latin typeface="Microsoft JhengHei"/>
                <a:cs typeface="Microsoft JhengHei"/>
              </a:rPr>
              <a:t>?</a:t>
            </a:r>
            <a:endParaRPr sz="1900">
              <a:latin typeface="Microsoft JhengHei"/>
              <a:cs typeface="Microsoft JhengHei"/>
            </a:endParaRPr>
          </a:p>
        </p:txBody>
      </p:sp>
      <p:sp>
        <p:nvSpPr>
          <p:cNvPr id="37" name="object 37"/>
          <p:cNvSpPr txBox="1"/>
          <p:nvPr/>
        </p:nvSpPr>
        <p:spPr>
          <a:xfrm>
            <a:off x="4884540" y="2324804"/>
            <a:ext cx="1537335" cy="333375"/>
          </a:xfrm>
          <a:prstGeom prst="rect">
            <a:avLst/>
          </a:prstGeom>
          <a:solidFill>
            <a:srgbClr val="CBDEDE"/>
          </a:solidFill>
        </p:spPr>
        <p:txBody>
          <a:bodyPr vert="horz" wrap="square" lIns="0" tIns="29845" rIns="0" bIns="0" rtlCol="0">
            <a:spAutoFit/>
          </a:bodyPr>
          <a:lstStyle/>
          <a:p>
            <a:pPr marL="1270" algn="ctr">
              <a:lnSpc>
                <a:spcPct val="100000"/>
              </a:lnSpc>
              <a:spcBef>
                <a:spcPts val="235"/>
              </a:spcBef>
            </a:pPr>
            <a:r>
              <a:rPr sz="1900" b="1" dirty="0">
                <a:latin typeface="Microsoft JhengHei"/>
                <a:cs typeface="Microsoft JhengHei"/>
              </a:rPr>
              <a:t>輸</a:t>
            </a:r>
            <a:r>
              <a:rPr sz="1900" b="1" spc="-50" dirty="0">
                <a:latin typeface="Microsoft JhengHei"/>
                <a:cs typeface="Microsoft JhengHei"/>
              </a:rPr>
              <a:t>⾎</a:t>
            </a:r>
            <a:endParaRPr sz="1900">
              <a:latin typeface="Microsoft JhengHei"/>
              <a:cs typeface="Microsoft JhengHei"/>
            </a:endParaRPr>
          </a:p>
        </p:txBody>
      </p:sp>
      <p:sp>
        <p:nvSpPr>
          <p:cNvPr id="38" name="object 38"/>
          <p:cNvSpPr txBox="1"/>
          <p:nvPr/>
        </p:nvSpPr>
        <p:spPr>
          <a:xfrm>
            <a:off x="6679916" y="2338068"/>
            <a:ext cx="748665" cy="320040"/>
          </a:xfrm>
          <a:prstGeom prst="rect">
            <a:avLst/>
          </a:prstGeom>
        </p:spPr>
        <p:txBody>
          <a:bodyPr vert="horz" wrap="square" lIns="0" tIns="16510" rIns="0" bIns="0" rtlCol="0">
            <a:spAutoFit/>
          </a:bodyPr>
          <a:lstStyle/>
          <a:p>
            <a:pPr marL="12700">
              <a:lnSpc>
                <a:spcPct val="100000"/>
              </a:lnSpc>
              <a:spcBef>
                <a:spcPts val="130"/>
              </a:spcBef>
            </a:pPr>
            <a:r>
              <a:rPr sz="1900" b="1" spc="-10" dirty="0">
                <a:latin typeface="Microsoft JhengHei"/>
                <a:cs typeface="Microsoft JhengHei"/>
              </a:rPr>
              <a:t>92.5%</a:t>
            </a:r>
            <a:endParaRPr sz="1900">
              <a:latin typeface="Microsoft JhengHei"/>
              <a:cs typeface="Microsoft JhengHei"/>
            </a:endParaRPr>
          </a:p>
        </p:txBody>
      </p:sp>
      <p:sp>
        <p:nvSpPr>
          <p:cNvPr id="39" name="object 39"/>
          <p:cNvSpPr txBox="1"/>
          <p:nvPr/>
        </p:nvSpPr>
        <p:spPr>
          <a:xfrm>
            <a:off x="4878971" y="2663189"/>
            <a:ext cx="1548765" cy="355600"/>
          </a:xfrm>
          <a:prstGeom prst="rect">
            <a:avLst/>
          </a:prstGeom>
          <a:solidFill>
            <a:srgbClr val="E7EFEF"/>
          </a:solidFill>
          <a:ln w="11137">
            <a:solidFill>
              <a:srgbClr val="FFFFFF"/>
            </a:solidFill>
          </a:ln>
        </p:spPr>
        <p:txBody>
          <a:bodyPr vert="horz" wrap="square" lIns="0" tIns="46355" rIns="0" bIns="0" rtlCol="0">
            <a:spAutoFit/>
          </a:bodyPr>
          <a:lstStyle/>
          <a:p>
            <a:pPr marL="283845">
              <a:lnSpc>
                <a:spcPct val="100000"/>
              </a:lnSpc>
              <a:spcBef>
                <a:spcPts val="365"/>
              </a:spcBef>
            </a:pPr>
            <a:r>
              <a:rPr sz="1900" b="1" dirty="0">
                <a:latin typeface="Microsoft JhengHei"/>
                <a:cs typeface="Microsoft JhengHei"/>
              </a:rPr>
              <a:t>共用針</a:t>
            </a:r>
            <a:r>
              <a:rPr sz="1900" b="1" spc="-50" dirty="0">
                <a:latin typeface="Microsoft JhengHei"/>
                <a:cs typeface="Microsoft JhengHei"/>
              </a:rPr>
              <a:t>具</a:t>
            </a:r>
            <a:endParaRPr sz="1900">
              <a:latin typeface="Microsoft JhengHei"/>
              <a:cs typeface="Microsoft JhengHei"/>
            </a:endParaRPr>
          </a:p>
        </p:txBody>
      </p:sp>
      <p:sp>
        <p:nvSpPr>
          <p:cNvPr id="40" name="object 40"/>
          <p:cNvSpPr txBox="1"/>
          <p:nvPr/>
        </p:nvSpPr>
        <p:spPr>
          <a:xfrm>
            <a:off x="6680137" y="2693158"/>
            <a:ext cx="748665" cy="320040"/>
          </a:xfrm>
          <a:prstGeom prst="rect">
            <a:avLst/>
          </a:prstGeom>
        </p:spPr>
        <p:txBody>
          <a:bodyPr vert="horz" wrap="square" lIns="0" tIns="16510" rIns="0" bIns="0" rtlCol="0">
            <a:spAutoFit/>
          </a:bodyPr>
          <a:lstStyle/>
          <a:p>
            <a:pPr marL="12700">
              <a:lnSpc>
                <a:spcPct val="100000"/>
              </a:lnSpc>
              <a:spcBef>
                <a:spcPts val="130"/>
              </a:spcBef>
            </a:pPr>
            <a:r>
              <a:rPr sz="1900" b="1" spc="-10" dirty="0">
                <a:latin typeface="Microsoft JhengHei"/>
                <a:cs typeface="Microsoft JhengHei"/>
              </a:rPr>
              <a:t>0.63%</a:t>
            </a:r>
            <a:endParaRPr sz="1900">
              <a:latin typeface="Microsoft JhengHei"/>
              <a:cs typeface="Microsoft JhengHei"/>
            </a:endParaRPr>
          </a:p>
        </p:txBody>
      </p:sp>
      <p:sp>
        <p:nvSpPr>
          <p:cNvPr id="41" name="object 41"/>
          <p:cNvSpPr txBox="1"/>
          <p:nvPr/>
        </p:nvSpPr>
        <p:spPr>
          <a:xfrm>
            <a:off x="4878971" y="3018282"/>
            <a:ext cx="1548765" cy="354330"/>
          </a:xfrm>
          <a:prstGeom prst="rect">
            <a:avLst/>
          </a:prstGeom>
          <a:solidFill>
            <a:srgbClr val="CBDEDE"/>
          </a:solidFill>
          <a:ln w="11137">
            <a:solidFill>
              <a:srgbClr val="FFFFFF"/>
            </a:solidFill>
          </a:ln>
        </p:spPr>
        <p:txBody>
          <a:bodyPr vert="horz" wrap="square" lIns="0" tIns="45720" rIns="0" bIns="0" rtlCol="0">
            <a:spAutoFit/>
          </a:bodyPr>
          <a:lstStyle/>
          <a:p>
            <a:pPr marL="1270" algn="ctr">
              <a:lnSpc>
                <a:spcPct val="100000"/>
              </a:lnSpc>
              <a:spcBef>
                <a:spcPts val="360"/>
              </a:spcBef>
            </a:pPr>
            <a:r>
              <a:rPr sz="1900" b="1" dirty="0">
                <a:latin typeface="Microsoft JhengHei"/>
                <a:cs typeface="Microsoft JhengHei"/>
              </a:rPr>
              <a:t>針</a:t>
            </a:r>
            <a:r>
              <a:rPr sz="1900" b="1" spc="-50" dirty="0">
                <a:latin typeface="Microsoft JhengHei"/>
                <a:cs typeface="Microsoft JhengHei"/>
              </a:rPr>
              <a:t>扎</a:t>
            </a:r>
            <a:endParaRPr sz="1900">
              <a:latin typeface="Microsoft JhengHei"/>
              <a:cs typeface="Microsoft JhengHei"/>
            </a:endParaRPr>
          </a:p>
        </p:txBody>
      </p:sp>
      <p:sp>
        <p:nvSpPr>
          <p:cNvPr id="42" name="object 42"/>
          <p:cNvSpPr txBox="1"/>
          <p:nvPr/>
        </p:nvSpPr>
        <p:spPr>
          <a:xfrm>
            <a:off x="6679916" y="3047489"/>
            <a:ext cx="748665" cy="320040"/>
          </a:xfrm>
          <a:prstGeom prst="rect">
            <a:avLst/>
          </a:prstGeom>
        </p:spPr>
        <p:txBody>
          <a:bodyPr vert="horz" wrap="square" lIns="0" tIns="16510" rIns="0" bIns="0" rtlCol="0">
            <a:spAutoFit/>
          </a:bodyPr>
          <a:lstStyle/>
          <a:p>
            <a:pPr marL="12700">
              <a:lnSpc>
                <a:spcPct val="100000"/>
              </a:lnSpc>
              <a:spcBef>
                <a:spcPts val="130"/>
              </a:spcBef>
            </a:pPr>
            <a:r>
              <a:rPr sz="1900" b="1" spc="-10" dirty="0">
                <a:latin typeface="Microsoft JhengHei"/>
                <a:cs typeface="Microsoft JhengHei"/>
              </a:rPr>
              <a:t>0.23%</a:t>
            </a:r>
            <a:endParaRPr sz="1900">
              <a:latin typeface="Microsoft JhengHei"/>
              <a:cs typeface="Microsoft JhengHei"/>
            </a:endParaRPr>
          </a:p>
        </p:txBody>
      </p:sp>
      <p:sp>
        <p:nvSpPr>
          <p:cNvPr id="43" name="object 43"/>
          <p:cNvSpPr txBox="1"/>
          <p:nvPr/>
        </p:nvSpPr>
        <p:spPr>
          <a:xfrm>
            <a:off x="4878971" y="3372611"/>
            <a:ext cx="1548765" cy="355600"/>
          </a:xfrm>
          <a:prstGeom prst="rect">
            <a:avLst/>
          </a:prstGeom>
          <a:solidFill>
            <a:srgbClr val="E7EFEF"/>
          </a:solidFill>
          <a:ln w="11137">
            <a:solidFill>
              <a:srgbClr val="FFFFFF"/>
            </a:solidFill>
          </a:ln>
        </p:spPr>
        <p:txBody>
          <a:bodyPr vert="horz" wrap="square" lIns="0" tIns="46355" rIns="0" bIns="0" rtlCol="0">
            <a:spAutoFit/>
          </a:bodyPr>
          <a:lstStyle/>
          <a:p>
            <a:pPr marL="74930">
              <a:lnSpc>
                <a:spcPct val="100000"/>
              </a:lnSpc>
              <a:spcBef>
                <a:spcPts val="365"/>
              </a:spcBef>
            </a:pPr>
            <a:r>
              <a:rPr sz="1900" b="1" dirty="0">
                <a:latin typeface="Microsoft JhengHei"/>
                <a:cs typeface="Microsoft JhengHei"/>
              </a:rPr>
              <a:t>肛交(接受方</a:t>
            </a:r>
            <a:r>
              <a:rPr sz="1900" b="1" spc="-50" dirty="0">
                <a:latin typeface="Microsoft JhengHei"/>
                <a:cs typeface="Microsoft JhengHei"/>
              </a:rPr>
              <a:t>)</a:t>
            </a:r>
            <a:endParaRPr sz="1900">
              <a:latin typeface="Microsoft JhengHei"/>
              <a:cs typeface="Microsoft JhengHei"/>
            </a:endParaRPr>
          </a:p>
        </p:txBody>
      </p:sp>
      <p:sp>
        <p:nvSpPr>
          <p:cNvPr id="44" name="object 44"/>
          <p:cNvSpPr txBox="1"/>
          <p:nvPr/>
        </p:nvSpPr>
        <p:spPr>
          <a:xfrm>
            <a:off x="6680148" y="3402579"/>
            <a:ext cx="748665" cy="320040"/>
          </a:xfrm>
          <a:prstGeom prst="rect">
            <a:avLst/>
          </a:prstGeom>
        </p:spPr>
        <p:txBody>
          <a:bodyPr vert="horz" wrap="square" lIns="0" tIns="16510" rIns="0" bIns="0" rtlCol="0">
            <a:spAutoFit/>
          </a:bodyPr>
          <a:lstStyle/>
          <a:p>
            <a:pPr marL="12700">
              <a:lnSpc>
                <a:spcPct val="100000"/>
              </a:lnSpc>
              <a:spcBef>
                <a:spcPts val="130"/>
              </a:spcBef>
            </a:pPr>
            <a:r>
              <a:rPr sz="1900" b="1" spc="-10" dirty="0">
                <a:latin typeface="Microsoft JhengHei"/>
                <a:cs typeface="Microsoft JhengHei"/>
              </a:rPr>
              <a:t>1.38%</a:t>
            </a:r>
            <a:endParaRPr sz="1900">
              <a:latin typeface="Microsoft JhengHei"/>
              <a:cs typeface="Microsoft JhengHei"/>
            </a:endParaRPr>
          </a:p>
        </p:txBody>
      </p:sp>
      <p:sp>
        <p:nvSpPr>
          <p:cNvPr id="45" name="object 45"/>
          <p:cNvSpPr txBox="1"/>
          <p:nvPr/>
        </p:nvSpPr>
        <p:spPr>
          <a:xfrm>
            <a:off x="4878971" y="3727703"/>
            <a:ext cx="1548765" cy="355600"/>
          </a:xfrm>
          <a:prstGeom prst="rect">
            <a:avLst/>
          </a:prstGeom>
          <a:solidFill>
            <a:srgbClr val="CBDEDE"/>
          </a:solidFill>
          <a:ln w="11137">
            <a:solidFill>
              <a:srgbClr val="FFFFFF"/>
            </a:solidFill>
          </a:ln>
        </p:spPr>
        <p:txBody>
          <a:bodyPr vert="horz" wrap="square" lIns="0" tIns="46355" rIns="0" bIns="0" rtlCol="0">
            <a:spAutoFit/>
          </a:bodyPr>
          <a:lstStyle/>
          <a:p>
            <a:pPr marL="74930">
              <a:lnSpc>
                <a:spcPct val="100000"/>
              </a:lnSpc>
              <a:spcBef>
                <a:spcPts val="365"/>
              </a:spcBef>
            </a:pPr>
            <a:r>
              <a:rPr sz="1900" b="1" dirty="0">
                <a:latin typeface="Microsoft JhengHei"/>
                <a:cs typeface="Microsoft JhengHei"/>
              </a:rPr>
              <a:t>肛交(進入方</a:t>
            </a:r>
            <a:r>
              <a:rPr sz="1900" b="1" spc="-50" dirty="0">
                <a:latin typeface="Microsoft JhengHei"/>
                <a:cs typeface="Microsoft JhengHei"/>
              </a:rPr>
              <a:t>)</a:t>
            </a:r>
            <a:endParaRPr sz="1900">
              <a:latin typeface="Microsoft JhengHei"/>
              <a:cs typeface="Microsoft JhengHei"/>
            </a:endParaRPr>
          </a:p>
        </p:txBody>
      </p:sp>
      <p:sp>
        <p:nvSpPr>
          <p:cNvPr id="46" name="object 46"/>
          <p:cNvSpPr txBox="1"/>
          <p:nvPr/>
        </p:nvSpPr>
        <p:spPr>
          <a:xfrm>
            <a:off x="6680148" y="3757670"/>
            <a:ext cx="748665" cy="320040"/>
          </a:xfrm>
          <a:prstGeom prst="rect">
            <a:avLst/>
          </a:prstGeom>
        </p:spPr>
        <p:txBody>
          <a:bodyPr vert="horz" wrap="square" lIns="0" tIns="16510" rIns="0" bIns="0" rtlCol="0">
            <a:spAutoFit/>
          </a:bodyPr>
          <a:lstStyle/>
          <a:p>
            <a:pPr marL="12700">
              <a:lnSpc>
                <a:spcPct val="100000"/>
              </a:lnSpc>
              <a:spcBef>
                <a:spcPts val="130"/>
              </a:spcBef>
            </a:pPr>
            <a:r>
              <a:rPr sz="1900" b="1" spc="-10" dirty="0">
                <a:latin typeface="Microsoft JhengHei"/>
                <a:cs typeface="Microsoft JhengHei"/>
              </a:rPr>
              <a:t>0.11%</a:t>
            </a:r>
            <a:endParaRPr sz="1900">
              <a:latin typeface="Microsoft JhengHei"/>
              <a:cs typeface="Microsoft JhengHei"/>
            </a:endParaRPr>
          </a:p>
        </p:txBody>
      </p:sp>
      <p:sp>
        <p:nvSpPr>
          <p:cNvPr id="47" name="object 47"/>
          <p:cNvSpPr txBox="1"/>
          <p:nvPr/>
        </p:nvSpPr>
        <p:spPr>
          <a:xfrm>
            <a:off x="4878971" y="4082796"/>
            <a:ext cx="1548765" cy="355600"/>
          </a:xfrm>
          <a:prstGeom prst="rect">
            <a:avLst/>
          </a:prstGeom>
          <a:solidFill>
            <a:srgbClr val="E7EFEF"/>
          </a:solidFill>
          <a:ln w="11137">
            <a:solidFill>
              <a:srgbClr val="FFFFFF"/>
            </a:solidFill>
          </a:ln>
        </p:spPr>
        <p:txBody>
          <a:bodyPr vert="horz" wrap="square" lIns="0" tIns="46355" rIns="0" bIns="0" rtlCol="0">
            <a:spAutoFit/>
          </a:bodyPr>
          <a:lstStyle/>
          <a:p>
            <a:pPr marL="74930">
              <a:lnSpc>
                <a:spcPct val="100000"/>
              </a:lnSpc>
              <a:spcBef>
                <a:spcPts val="365"/>
              </a:spcBef>
            </a:pPr>
            <a:r>
              <a:rPr sz="1900" b="1" dirty="0">
                <a:latin typeface="Microsoft JhengHei"/>
                <a:cs typeface="Microsoft JhengHei"/>
              </a:rPr>
              <a:t>陰道交(女性</a:t>
            </a:r>
            <a:r>
              <a:rPr sz="1900" b="1" spc="-50" dirty="0">
                <a:latin typeface="Microsoft JhengHei"/>
                <a:cs typeface="Microsoft JhengHei"/>
              </a:rPr>
              <a:t>)</a:t>
            </a:r>
            <a:endParaRPr sz="1900">
              <a:latin typeface="Microsoft JhengHei"/>
              <a:cs typeface="Microsoft JhengHei"/>
            </a:endParaRPr>
          </a:p>
        </p:txBody>
      </p:sp>
      <p:sp>
        <p:nvSpPr>
          <p:cNvPr id="48" name="object 48"/>
          <p:cNvSpPr txBox="1"/>
          <p:nvPr/>
        </p:nvSpPr>
        <p:spPr>
          <a:xfrm>
            <a:off x="6680148" y="4112761"/>
            <a:ext cx="748665" cy="320040"/>
          </a:xfrm>
          <a:prstGeom prst="rect">
            <a:avLst/>
          </a:prstGeom>
        </p:spPr>
        <p:txBody>
          <a:bodyPr vert="horz" wrap="square" lIns="0" tIns="16510" rIns="0" bIns="0" rtlCol="0">
            <a:spAutoFit/>
          </a:bodyPr>
          <a:lstStyle/>
          <a:p>
            <a:pPr marL="12700">
              <a:lnSpc>
                <a:spcPct val="100000"/>
              </a:lnSpc>
              <a:spcBef>
                <a:spcPts val="130"/>
              </a:spcBef>
            </a:pPr>
            <a:r>
              <a:rPr sz="1900" b="1" spc="-10" dirty="0">
                <a:latin typeface="Microsoft JhengHei"/>
                <a:cs typeface="Microsoft JhengHei"/>
              </a:rPr>
              <a:t>0.08%</a:t>
            </a:r>
            <a:endParaRPr sz="1900">
              <a:latin typeface="Microsoft JhengHei"/>
              <a:cs typeface="Microsoft JhengHei"/>
            </a:endParaRPr>
          </a:p>
        </p:txBody>
      </p:sp>
      <p:sp>
        <p:nvSpPr>
          <p:cNvPr id="49" name="object 49"/>
          <p:cNvSpPr txBox="1"/>
          <p:nvPr/>
        </p:nvSpPr>
        <p:spPr>
          <a:xfrm>
            <a:off x="4878971" y="4437888"/>
            <a:ext cx="1548765" cy="355600"/>
          </a:xfrm>
          <a:prstGeom prst="rect">
            <a:avLst/>
          </a:prstGeom>
          <a:solidFill>
            <a:srgbClr val="CBDEDE"/>
          </a:solidFill>
          <a:ln w="11137">
            <a:solidFill>
              <a:srgbClr val="FFFFFF"/>
            </a:solidFill>
          </a:ln>
        </p:spPr>
        <p:txBody>
          <a:bodyPr vert="horz" wrap="square" lIns="0" tIns="46355" rIns="0" bIns="0" rtlCol="0">
            <a:spAutoFit/>
          </a:bodyPr>
          <a:lstStyle/>
          <a:p>
            <a:pPr marL="74930">
              <a:lnSpc>
                <a:spcPct val="100000"/>
              </a:lnSpc>
              <a:spcBef>
                <a:spcPts val="365"/>
              </a:spcBef>
            </a:pPr>
            <a:r>
              <a:rPr sz="1900" b="1" dirty="0">
                <a:latin typeface="Microsoft JhengHei"/>
                <a:cs typeface="Microsoft JhengHei"/>
              </a:rPr>
              <a:t>陰道交(男性</a:t>
            </a:r>
            <a:r>
              <a:rPr sz="1900" b="1" spc="-50" dirty="0">
                <a:latin typeface="Microsoft JhengHei"/>
                <a:cs typeface="Microsoft JhengHei"/>
              </a:rPr>
              <a:t>)</a:t>
            </a:r>
            <a:endParaRPr sz="1900">
              <a:latin typeface="Microsoft JhengHei"/>
              <a:cs typeface="Microsoft JhengHei"/>
            </a:endParaRPr>
          </a:p>
        </p:txBody>
      </p:sp>
      <p:sp>
        <p:nvSpPr>
          <p:cNvPr id="50" name="object 50"/>
          <p:cNvSpPr txBox="1"/>
          <p:nvPr/>
        </p:nvSpPr>
        <p:spPr>
          <a:xfrm>
            <a:off x="6427355" y="4437888"/>
            <a:ext cx="2402205" cy="355600"/>
          </a:xfrm>
          <a:prstGeom prst="rect">
            <a:avLst/>
          </a:prstGeom>
          <a:ln w="11137">
            <a:solidFill>
              <a:srgbClr val="FFFFFF"/>
            </a:solidFill>
          </a:ln>
        </p:spPr>
        <p:txBody>
          <a:bodyPr vert="horz" wrap="square" lIns="0" tIns="46355" rIns="0" bIns="0" rtlCol="0">
            <a:spAutoFit/>
          </a:bodyPr>
          <a:lstStyle/>
          <a:p>
            <a:pPr marL="265430">
              <a:lnSpc>
                <a:spcPct val="100000"/>
              </a:lnSpc>
              <a:spcBef>
                <a:spcPts val="365"/>
              </a:spcBef>
            </a:pPr>
            <a:r>
              <a:rPr sz="1900" b="1" spc="-10" dirty="0">
                <a:latin typeface="Microsoft JhengHei"/>
                <a:cs typeface="Microsoft JhengHei"/>
              </a:rPr>
              <a:t>0.04%</a:t>
            </a:r>
            <a:endParaRPr sz="1900">
              <a:latin typeface="Microsoft JhengHei"/>
              <a:cs typeface="Microsoft JhengHei"/>
            </a:endParaRPr>
          </a:p>
        </p:txBody>
      </p:sp>
      <p:sp>
        <p:nvSpPr>
          <p:cNvPr id="51" name="object 51"/>
          <p:cNvSpPr txBox="1"/>
          <p:nvPr/>
        </p:nvSpPr>
        <p:spPr>
          <a:xfrm>
            <a:off x="4878971" y="4792979"/>
            <a:ext cx="1548765" cy="355600"/>
          </a:xfrm>
          <a:prstGeom prst="rect">
            <a:avLst/>
          </a:prstGeom>
          <a:solidFill>
            <a:srgbClr val="E7EFEF"/>
          </a:solidFill>
          <a:ln w="11137">
            <a:solidFill>
              <a:srgbClr val="FFFFFF"/>
            </a:solidFill>
          </a:ln>
        </p:spPr>
        <p:txBody>
          <a:bodyPr vert="horz" wrap="square" lIns="0" tIns="46355" rIns="0" bIns="0" rtlCol="0">
            <a:spAutoFit/>
          </a:bodyPr>
          <a:lstStyle/>
          <a:p>
            <a:pPr marL="1270" algn="ctr">
              <a:lnSpc>
                <a:spcPct val="100000"/>
              </a:lnSpc>
              <a:spcBef>
                <a:spcPts val="365"/>
              </a:spcBef>
            </a:pPr>
            <a:r>
              <a:rPr sz="1900" b="1" dirty="0">
                <a:latin typeface="Microsoft JhengHei"/>
                <a:cs typeface="Microsoft JhengHei"/>
              </a:rPr>
              <a:t>口</a:t>
            </a:r>
            <a:r>
              <a:rPr sz="1900" b="1" spc="-50" dirty="0">
                <a:latin typeface="Microsoft JhengHei"/>
                <a:cs typeface="Microsoft JhengHei"/>
              </a:rPr>
              <a:t>交</a:t>
            </a:r>
            <a:endParaRPr sz="1900">
              <a:latin typeface="Microsoft JhengHei"/>
              <a:cs typeface="Microsoft JhengHei"/>
            </a:endParaRPr>
          </a:p>
        </p:txBody>
      </p:sp>
      <p:sp>
        <p:nvSpPr>
          <p:cNvPr id="52" name="object 52"/>
          <p:cNvSpPr txBox="1"/>
          <p:nvPr/>
        </p:nvSpPr>
        <p:spPr>
          <a:xfrm>
            <a:off x="6427355" y="4792979"/>
            <a:ext cx="2402205" cy="355600"/>
          </a:xfrm>
          <a:prstGeom prst="rect">
            <a:avLst/>
          </a:prstGeom>
          <a:ln w="11137">
            <a:solidFill>
              <a:srgbClr val="FFFFFF"/>
            </a:solidFill>
          </a:ln>
        </p:spPr>
        <p:txBody>
          <a:bodyPr vert="horz" wrap="square" lIns="0" tIns="46355" rIns="0" bIns="0" rtlCol="0">
            <a:spAutoFit/>
          </a:bodyPr>
          <a:lstStyle/>
          <a:p>
            <a:pPr marL="264795">
              <a:lnSpc>
                <a:spcPct val="100000"/>
              </a:lnSpc>
              <a:spcBef>
                <a:spcPts val="365"/>
              </a:spcBef>
            </a:pPr>
            <a:r>
              <a:rPr sz="1900" b="1" dirty="0">
                <a:latin typeface="Microsoft JhengHei"/>
                <a:cs typeface="Microsoft JhengHei"/>
              </a:rPr>
              <a:t>很</a:t>
            </a:r>
            <a:r>
              <a:rPr sz="1900" b="1" spc="-50" dirty="0">
                <a:latin typeface="Microsoft JhengHei"/>
                <a:cs typeface="Microsoft JhengHei"/>
              </a:rPr>
              <a:t>低</a:t>
            </a:r>
            <a:endParaRPr sz="1900">
              <a:latin typeface="Microsoft JhengHei"/>
              <a:cs typeface="Microsoft JhengHei"/>
            </a:endParaRPr>
          </a:p>
        </p:txBody>
      </p:sp>
      <p:sp>
        <p:nvSpPr>
          <p:cNvPr id="53" name="object 53"/>
          <p:cNvSpPr txBox="1"/>
          <p:nvPr/>
        </p:nvSpPr>
        <p:spPr>
          <a:xfrm>
            <a:off x="4878971" y="5148071"/>
            <a:ext cx="1548765" cy="355600"/>
          </a:xfrm>
          <a:prstGeom prst="rect">
            <a:avLst/>
          </a:prstGeom>
          <a:solidFill>
            <a:srgbClr val="CBDEDE"/>
          </a:solidFill>
          <a:ln w="11137">
            <a:solidFill>
              <a:srgbClr val="FFFFFF"/>
            </a:solidFill>
          </a:ln>
        </p:spPr>
        <p:txBody>
          <a:bodyPr vert="horz" wrap="square" lIns="0" tIns="46355" rIns="0" bIns="0" rtlCol="0">
            <a:spAutoFit/>
          </a:bodyPr>
          <a:lstStyle/>
          <a:p>
            <a:pPr marL="1270" algn="ctr">
              <a:lnSpc>
                <a:spcPct val="100000"/>
              </a:lnSpc>
              <a:spcBef>
                <a:spcPts val="365"/>
              </a:spcBef>
            </a:pPr>
            <a:r>
              <a:rPr sz="1900" b="1" dirty="0">
                <a:latin typeface="Microsoft JhengHei"/>
                <a:cs typeface="Microsoft JhengHei"/>
              </a:rPr>
              <a:t>咬</a:t>
            </a:r>
            <a:r>
              <a:rPr sz="1900" b="1" spc="-50" dirty="0">
                <a:latin typeface="Microsoft JhengHei"/>
                <a:cs typeface="Microsoft JhengHei"/>
              </a:rPr>
              <a:t>傷</a:t>
            </a:r>
            <a:endParaRPr sz="1900">
              <a:latin typeface="Microsoft JhengHei"/>
              <a:cs typeface="Microsoft JhengHei"/>
            </a:endParaRPr>
          </a:p>
        </p:txBody>
      </p:sp>
      <p:sp>
        <p:nvSpPr>
          <p:cNvPr id="54" name="object 54"/>
          <p:cNvSpPr txBox="1"/>
          <p:nvPr/>
        </p:nvSpPr>
        <p:spPr>
          <a:xfrm>
            <a:off x="6427355" y="5148071"/>
            <a:ext cx="2402205" cy="355600"/>
          </a:xfrm>
          <a:prstGeom prst="rect">
            <a:avLst/>
          </a:prstGeom>
          <a:ln w="11137">
            <a:solidFill>
              <a:srgbClr val="FFFFFF"/>
            </a:solidFill>
          </a:ln>
        </p:spPr>
        <p:txBody>
          <a:bodyPr vert="horz" wrap="square" lIns="0" tIns="46355" rIns="0" bIns="0" rtlCol="0">
            <a:spAutoFit/>
          </a:bodyPr>
          <a:lstStyle/>
          <a:p>
            <a:pPr marL="264795">
              <a:lnSpc>
                <a:spcPct val="100000"/>
              </a:lnSpc>
              <a:spcBef>
                <a:spcPts val="365"/>
              </a:spcBef>
            </a:pPr>
            <a:r>
              <a:rPr sz="1900" b="1" dirty="0">
                <a:latin typeface="Microsoft JhengHei"/>
                <a:cs typeface="Microsoft JhengHei"/>
              </a:rPr>
              <a:t>可以忽略</a:t>
            </a:r>
            <a:r>
              <a:rPr sz="1900" b="1" spc="-50" dirty="0">
                <a:latin typeface="Microsoft JhengHei"/>
                <a:cs typeface="Microsoft JhengHei"/>
              </a:rPr>
              <a:t>的</a:t>
            </a:r>
            <a:endParaRPr sz="1900">
              <a:latin typeface="Microsoft JhengHei"/>
              <a:cs typeface="Microsoft JhengHei"/>
            </a:endParaRPr>
          </a:p>
        </p:txBody>
      </p:sp>
      <p:sp>
        <p:nvSpPr>
          <p:cNvPr id="55" name="object 55"/>
          <p:cNvSpPr txBox="1"/>
          <p:nvPr/>
        </p:nvSpPr>
        <p:spPr>
          <a:xfrm>
            <a:off x="4878971" y="5503164"/>
            <a:ext cx="1548765" cy="355600"/>
          </a:xfrm>
          <a:prstGeom prst="rect">
            <a:avLst/>
          </a:prstGeom>
          <a:solidFill>
            <a:srgbClr val="E7EFEF"/>
          </a:solidFill>
          <a:ln w="11137">
            <a:solidFill>
              <a:srgbClr val="FFFFFF"/>
            </a:solidFill>
          </a:ln>
        </p:spPr>
        <p:txBody>
          <a:bodyPr vert="horz" wrap="square" lIns="0" tIns="46355" rIns="0" bIns="0" rtlCol="0">
            <a:spAutoFit/>
          </a:bodyPr>
          <a:lstStyle/>
          <a:p>
            <a:pPr marL="406400">
              <a:lnSpc>
                <a:spcPct val="100000"/>
              </a:lnSpc>
              <a:spcBef>
                <a:spcPts val="365"/>
              </a:spcBef>
            </a:pPr>
            <a:r>
              <a:rPr sz="1900" b="1" dirty="0">
                <a:latin typeface="Microsoft JhengHei"/>
                <a:cs typeface="Microsoft JhengHei"/>
              </a:rPr>
              <a:t>吐口</a:t>
            </a:r>
            <a:r>
              <a:rPr sz="1900" b="1" spc="-50" dirty="0">
                <a:latin typeface="Microsoft JhengHei"/>
                <a:cs typeface="Microsoft JhengHei"/>
              </a:rPr>
              <a:t>水</a:t>
            </a:r>
            <a:endParaRPr sz="1900">
              <a:latin typeface="Microsoft JhengHei"/>
              <a:cs typeface="Microsoft JhengHei"/>
            </a:endParaRPr>
          </a:p>
        </p:txBody>
      </p:sp>
      <p:sp>
        <p:nvSpPr>
          <p:cNvPr id="56" name="object 56"/>
          <p:cNvSpPr txBox="1"/>
          <p:nvPr/>
        </p:nvSpPr>
        <p:spPr>
          <a:xfrm>
            <a:off x="6427355" y="5503164"/>
            <a:ext cx="2402205" cy="355600"/>
          </a:xfrm>
          <a:prstGeom prst="rect">
            <a:avLst/>
          </a:prstGeom>
          <a:ln w="11137">
            <a:solidFill>
              <a:srgbClr val="FFFFFF"/>
            </a:solidFill>
          </a:ln>
        </p:spPr>
        <p:txBody>
          <a:bodyPr vert="horz" wrap="square" lIns="0" tIns="46355" rIns="0" bIns="0" rtlCol="0">
            <a:spAutoFit/>
          </a:bodyPr>
          <a:lstStyle/>
          <a:p>
            <a:pPr marL="264795">
              <a:lnSpc>
                <a:spcPct val="100000"/>
              </a:lnSpc>
              <a:spcBef>
                <a:spcPts val="365"/>
              </a:spcBef>
            </a:pPr>
            <a:r>
              <a:rPr sz="1900" b="1" dirty="0">
                <a:latin typeface="Microsoft JhengHei"/>
                <a:cs typeface="Microsoft JhengHei"/>
              </a:rPr>
              <a:t>可以忽略</a:t>
            </a:r>
            <a:r>
              <a:rPr sz="1900" b="1" spc="-50" dirty="0">
                <a:latin typeface="Microsoft JhengHei"/>
                <a:cs typeface="Microsoft JhengHei"/>
              </a:rPr>
              <a:t>的</a:t>
            </a:r>
            <a:endParaRPr sz="1900">
              <a:latin typeface="Microsoft JhengHei"/>
              <a:cs typeface="Microsoft JhengHei"/>
            </a:endParaRPr>
          </a:p>
        </p:txBody>
      </p:sp>
      <p:sp>
        <p:nvSpPr>
          <p:cNvPr id="57" name="object 57"/>
          <p:cNvSpPr txBox="1"/>
          <p:nvPr/>
        </p:nvSpPr>
        <p:spPr>
          <a:xfrm>
            <a:off x="4878971" y="5858255"/>
            <a:ext cx="1548765" cy="354330"/>
          </a:xfrm>
          <a:prstGeom prst="rect">
            <a:avLst/>
          </a:prstGeom>
          <a:solidFill>
            <a:srgbClr val="CBDEDE"/>
          </a:solidFill>
          <a:ln w="11137">
            <a:solidFill>
              <a:srgbClr val="FFFFFF"/>
            </a:solidFill>
          </a:ln>
        </p:spPr>
        <p:txBody>
          <a:bodyPr vert="horz" wrap="square" lIns="0" tIns="45720" rIns="0" bIns="0" rtlCol="0">
            <a:spAutoFit/>
          </a:bodyPr>
          <a:lstStyle/>
          <a:p>
            <a:pPr marL="161290">
              <a:lnSpc>
                <a:spcPct val="100000"/>
              </a:lnSpc>
              <a:spcBef>
                <a:spcPts val="360"/>
              </a:spcBef>
            </a:pPr>
            <a:r>
              <a:rPr sz="1900" b="1" dirty="0">
                <a:latin typeface="Microsoft JhengHei"/>
                <a:cs typeface="Microsoft JhengHei"/>
              </a:rPr>
              <a:t>共用性道</a:t>
            </a:r>
            <a:r>
              <a:rPr sz="1900" b="1" spc="-50" dirty="0">
                <a:latin typeface="Microsoft JhengHei"/>
                <a:cs typeface="Microsoft JhengHei"/>
              </a:rPr>
              <a:t>具</a:t>
            </a:r>
            <a:endParaRPr sz="1900">
              <a:latin typeface="Microsoft JhengHei"/>
              <a:cs typeface="Microsoft JhengHei"/>
            </a:endParaRPr>
          </a:p>
        </p:txBody>
      </p:sp>
      <p:sp>
        <p:nvSpPr>
          <p:cNvPr id="58" name="object 58"/>
          <p:cNvSpPr txBox="1"/>
          <p:nvPr/>
        </p:nvSpPr>
        <p:spPr>
          <a:xfrm>
            <a:off x="6427355" y="5858255"/>
            <a:ext cx="2402205" cy="354330"/>
          </a:xfrm>
          <a:prstGeom prst="rect">
            <a:avLst/>
          </a:prstGeom>
          <a:ln w="11137">
            <a:solidFill>
              <a:srgbClr val="FFFFFF"/>
            </a:solidFill>
          </a:ln>
        </p:spPr>
        <p:txBody>
          <a:bodyPr vert="horz" wrap="square" lIns="0" tIns="45720" rIns="0" bIns="0" rtlCol="0">
            <a:spAutoFit/>
          </a:bodyPr>
          <a:lstStyle/>
          <a:p>
            <a:pPr marL="264795">
              <a:lnSpc>
                <a:spcPct val="100000"/>
              </a:lnSpc>
              <a:spcBef>
                <a:spcPts val="360"/>
              </a:spcBef>
            </a:pPr>
            <a:r>
              <a:rPr sz="1900" b="1" dirty="0">
                <a:latin typeface="Microsoft JhengHei"/>
                <a:cs typeface="Microsoft JhengHei"/>
              </a:rPr>
              <a:t>可以忽略</a:t>
            </a:r>
            <a:r>
              <a:rPr sz="1900" b="1" spc="-50" dirty="0">
                <a:latin typeface="Microsoft JhengHei"/>
                <a:cs typeface="Microsoft JhengHei"/>
              </a:rPr>
              <a:t>的</a:t>
            </a:r>
            <a:endParaRPr sz="1900">
              <a:latin typeface="Microsoft JhengHei"/>
              <a:cs typeface="Microsoft JhengHei"/>
            </a:endParaRPr>
          </a:p>
        </p:txBody>
      </p:sp>
      <p:sp>
        <p:nvSpPr>
          <p:cNvPr id="59" name="object 59"/>
          <p:cNvSpPr txBox="1">
            <a:spLocks noGrp="1"/>
          </p:cNvSpPr>
          <p:nvPr>
            <p:ph type="title"/>
          </p:nvPr>
        </p:nvSpPr>
        <p:spPr>
          <a:xfrm>
            <a:off x="2669419" y="961897"/>
            <a:ext cx="5149215" cy="50673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不同傳染途徑之HIV</a:t>
            </a:r>
            <a:r>
              <a:rPr spc="-15" dirty="0">
                <a:solidFill>
                  <a:srgbClr val="FFFFFF"/>
                </a:solidFill>
              </a:rPr>
              <a:t>感染風險</a:t>
            </a:r>
          </a:p>
        </p:txBody>
      </p:sp>
      <p:sp>
        <p:nvSpPr>
          <p:cNvPr id="60" name="object 60"/>
          <p:cNvSpPr txBox="1"/>
          <p:nvPr/>
        </p:nvSpPr>
        <p:spPr>
          <a:xfrm>
            <a:off x="287921" y="3270503"/>
            <a:ext cx="4511040" cy="1430655"/>
          </a:xfrm>
          <a:prstGeom prst="rect">
            <a:avLst/>
          </a:prstGeom>
          <a:solidFill>
            <a:srgbClr val="FFF2CC"/>
          </a:solidFill>
        </p:spPr>
        <p:txBody>
          <a:bodyPr vert="horz" wrap="square" lIns="0" tIns="49530" rIns="0" bIns="0" rtlCol="0">
            <a:spAutoFit/>
          </a:bodyPr>
          <a:lstStyle/>
          <a:p>
            <a:pPr marL="401955" indent="-316230">
              <a:lnSpc>
                <a:spcPct val="100000"/>
              </a:lnSpc>
              <a:spcBef>
                <a:spcPts val="390"/>
              </a:spcBef>
              <a:buFont typeface="Arial MT"/>
              <a:buChar char="•"/>
              <a:tabLst>
                <a:tab pos="401955" algn="l"/>
                <a:tab pos="402590" algn="l"/>
              </a:tabLst>
            </a:pPr>
            <a:r>
              <a:rPr sz="1900" b="1" dirty="0">
                <a:solidFill>
                  <a:srgbClr val="C00000"/>
                </a:solidFill>
                <a:latin typeface="Microsoft JhengHei"/>
                <a:cs typeface="Microsoft JhengHei"/>
              </a:rPr>
              <a:t>可能增加HIV感染風險，包含</a:t>
            </a:r>
            <a:r>
              <a:rPr sz="1900" b="1" spc="-50" dirty="0">
                <a:solidFill>
                  <a:srgbClr val="C00000"/>
                </a:solidFill>
                <a:latin typeface="Microsoft JhengHei"/>
                <a:cs typeface="Microsoft JhengHei"/>
              </a:rPr>
              <a:t>：</a:t>
            </a:r>
            <a:endParaRPr sz="1900">
              <a:latin typeface="Microsoft JhengHei"/>
              <a:cs typeface="Microsoft JhengHei"/>
            </a:endParaRPr>
          </a:p>
          <a:p>
            <a:pPr marL="559435" lvl="1" indent="-315595">
              <a:lnSpc>
                <a:spcPct val="100000"/>
              </a:lnSpc>
              <a:spcBef>
                <a:spcPts val="700"/>
              </a:spcBef>
              <a:buFont typeface="Wingdings"/>
              <a:buChar char=""/>
              <a:tabLst>
                <a:tab pos="559435" algn="l"/>
                <a:tab pos="560070" algn="l"/>
              </a:tabLst>
            </a:pPr>
            <a:r>
              <a:rPr sz="1550" b="1" dirty="0">
                <a:solidFill>
                  <a:srgbClr val="C00000"/>
                </a:solidFill>
                <a:latin typeface="Microsoft JhengHei"/>
                <a:cs typeface="Microsoft JhengHei"/>
              </a:rPr>
              <a:t>感染性傳染</a:t>
            </a:r>
            <a:r>
              <a:rPr sz="1550" b="1" spc="45" dirty="0">
                <a:solidFill>
                  <a:srgbClr val="C00000"/>
                </a:solidFill>
                <a:latin typeface="Microsoft JhengHei"/>
                <a:cs typeface="Microsoft JhengHei"/>
              </a:rPr>
              <a:t>病 (</a:t>
            </a:r>
            <a:r>
              <a:rPr sz="1550" b="1" dirty="0">
                <a:solidFill>
                  <a:srgbClr val="C00000"/>
                </a:solidFill>
                <a:latin typeface="Microsoft JhengHei"/>
                <a:cs typeface="Microsoft JhengHei"/>
              </a:rPr>
              <a:t>或生殖器官潰瘍</a:t>
            </a:r>
            <a:r>
              <a:rPr sz="1550" b="1" spc="-50" dirty="0">
                <a:solidFill>
                  <a:srgbClr val="C00000"/>
                </a:solidFill>
                <a:latin typeface="Microsoft JhengHei"/>
                <a:cs typeface="Microsoft JhengHei"/>
              </a:rPr>
              <a:t>)</a:t>
            </a:r>
            <a:endParaRPr sz="1550">
              <a:latin typeface="Microsoft JhengHei"/>
              <a:cs typeface="Microsoft JhengHei"/>
            </a:endParaRPr>
          </a:p>
          <a:p>
            <a:pPr marL="559435" lvl="1" indent="-315595">
              <a:lnSpc>
                <a:spcPct val="100000"/>
              </a:lnSpc>
              <a:spcBef>
                <a:spcPts val="765"/>
              </a:spcBef>
              <a:buFont typeface="Wingdings"/>
              <a:buChar char=""/>
              <a:tabLst>
                <a:tab pos="559435" algn="l"/>
                <a:tab pos="560070" algn="l"/>
              </a:tabLst>
            </a:pPr>
            <a:r>
              <a:rPr sz="1550" b="1" dirty="0">
                <a:solidFill>
                  <a:srgbClr val="C00000"/>
                </a:solidFill>
                <a:latin typeface="Microsoft JhengHei"/>
                <a:cs typeface="Microsoft JhengHei"/>
              </a:rPr>
              <a:t>處於HIV病毒量高的病程階</a:t>
            </a:r>
            <a:r>
              <a:rPr sz="1550" b="1" spc="-50" dirty="0">
                <a:solidFill>
                  <a:srgbClr val="C00000"/>
                </a:solidFill>
                <a:latin typeface="Microsoft JhengHei"/>
                <a:cs typeface="Microsoft JhengHei"/>
              </a:rPr>
              <a:t>段</a:t>
            </a:r>
            <a:endParaRPr sz="1550">
              <a:latin typeface="Microsoft JhengHei"/>
              <a:cs typeface="Microsoft JhengHei"/>
            </a:endParaRPr>
          </a:p>
          <a:p>
            <a:pPr marL="559435" lvl="1" indent="-315595">
              <a:lnSpc>
                <a:spcPct val="100000"/>
              </a:lnSpc>
              <a:spcBef>
                <a:spcPts val="775"/>
              </a:spcBef>
              <a:buFont typeface="Wingdings"/>
              <a:buChar char=""/>
              <a:tabLst>
                <a:tab pos="559435" algn="l"/>
                <a:tab pos="560070" algn="l"/>
              </a:tabLst>
            </a:pPr>
            <a:r>
              <a:rPr sz="1550" b="1" dirty="0">
                <a:solidFill>
                  <a:srgbClr val="C00000"/>
                </a:solidFill>
                <a:latin typeface="Microsoft JhengHei"/>
                <a:cs typeface="Microsoft JhengHei"/>
              </a:rPr>
              <a:t>性行為合併使用成癮性藥物</a:t>
            </a:r>
            <a:r>
              <a:rPr sz="1550" b="1" spc="-10" dirty="0">
                <a:solidFill>
                  <a:srgbClr val="C00000"/>
                </a:solidFill>
                <a:latin typeface="Microsoft JhengHei"/>
                <a:cs typeface="Microsoft JhengHei"/>
              </a:rPr>
              <a:t>(chemsex)</a:t>
            </a:r>
            <a:endParaRPr sz="1550">
              <a:latin typeface="Microsoft JhengHei"/>
              <a:cs typeface="Microsoft JhengHei"/>
            </a:endParaRPr>
          </a:p>
        </p:txBody>
      </p:sp>
      <p:sp>
        <p:nvSpPr>
          <p:cNvPr id="61" name="object 61"/>
          <p:cNvSpPr txBox="1"/>
          <p:nvPr/>
        </p:nvSpPr>
        <p:spPr>
          <a:xfrm>
            <a:off x="287921" y="4700778"/>
            <a:ext cx="4511040" cy="1664335"/>
          </a:xfrm>
          <a:prstGeom prst="rect">
            <a:avLst/>
          </a:prstGeom>
          <a:solidFill>
            <a:srgbClr val="CEF0DD"/>
          </a:solidFill>
        </p:spPr>
        <p:txBody>
          <a:bodyPr vert="horz" wrap="square" lIns="0" tIns="41910" rIns="0" bIns="0" rtlCol="0">
            <a:spAutoFit/>
          </a:bodyPr>
          <a:lstStyle/>
          <a:p>
            <a:pPr marL="330200" indent="-251460">
              <a:lnSpc>
                <a:spcPct val="100000"/>
              </a:lnSpc>
              <a:spcBef>
                <a:spcPts val="330"/>
              </a:spcBef>
              <a:buFont typeface="Arial MT"/>
              <a:buChar char="•"/>
              <a:tabLst>
                <a:tab pos="330200" algn="l"/>
                <a:tab pos="330835" algn="l"/>
              </a:tabLst>
            </a:pPr>
            <a:r>
              <a:rPr sz="1900" b="1" dirty="0">
                <a:solidFill>
                  <a:srgbClr val="0B4E55"/>
                </a:solidFill>
                <a:latin typeface="Microsoft JhengHei"/>
                <a:cs typeface="Microsoft JhengHei"/>
              </a:rPr>
              <a:t>可降低HIV感染風險，包含</a:t>
            </a:r>
            <a:r>
              <a:rPr sz="1900" b="1" spc="-50" dirty="0">
                <a:solidFill>
                  <a:srgbClr val="0B4E55"/>
                </a:solidFill>
                <a:latin typeface="Microsoft JhengHei"/>
                <a:cs typeface="Microsoft JhengHei"/>
              </a:rPr>
              <a:t>：</a:t>
            </a:r>
            <a:endParaRPr sz="1900">
              <a:latin typeface="Microsoft JhengHei"/>
              <a:cs typeface="Microsoft JhengHei"/>
            </a:endParaRPr>
          </a:p>
          <a:p>
            <a:pPr marL="553085" marR="97155" lvl="1" indent="-250825">
              <a:lnSpc>
                <a:spcPts val="2450"/>
              </a:lnSpc>
              <a:spcBef>
                <a:spcPts val="114"/>
              </a:spcBef>
              <a:buFont typeface="Wingdings"/>
              <a:buChar char=""/>
              <a:tabLst>
                <a:tab pos="553720" algn="l"/>
              </a:tabLst>
            </a:pPr>
            <a:r>
              <a:rPr sz="1550" b="1" dirty="0">
                <a:solidFill>
                  <a:srgbClr val="0B4E55"/>
                </a:solidFill>
                <a:latin typeface="Microsoft JhengHei"/>
                <a:cs typeface="Microsoft JhengHei"/>
              </a:rPr>
              <a:t>感染者穩定服藥控制體內病毒量，可大幅</a:t>
            </a:r>
            <a:r>
              <a:rPr sz="1550" b="1" spc="-50" dirty="0">
                <a:solidFill>
                  <a:srgbClr val="0B4E55"/>
                </a:solidFill>
                <a:latin typeface="Microsoft JhengHei"/>
                <a:cs typeface="Microsoft JhengHei"/>
              </a:rPr>
              <a:t>降</a:t>
            </a:r>
            <a:r>
              <a:rPr sz="1550" b="1" dirty="0">
                <a:solidFill>
                  <a:srgbClr val="0B4E55"/>
                </a:solidFill>
                <a:latin typeface="Microsoft JhengHei"/>
                <a:cs typeface="Microsoft JhengHei"/>
              </a:rPr>
              <a:t>低HIV透過性行為傳染給配偶/伴侶之風險</a:t>
            </a:r>
            <a:r>
              <a:rPr sz="1550" b="1" spc="-50" dirty="0">
                <a:solidFill>
                  <a:srgbClr val="0B4E55"/>
                </a:solidFill>
                <a:latin typeface="Microsoft JhengHei"/>
                <a:cs typeface="Microsoft JhengHei"/>
              </a:rPr>
              <a:t>。</a:t>
            </a:r>
            <a:endParaRPr sz="1550">
              <a:latin typeface="Microsoft JhengHei"/>
              <a:cs typeface="Microsoft JhengHei"/>
            </a:endParaRPr>
          </a:p>
          <a:p>
            <a:pPr marL="553085" lvl="1" indent="-251460">
              <a:lnSpc>
                <a:spcPct val="100000"/>
              </a:lnSpc>
              <a:spcBef>
                <a:spcPts val="415"/>
              </a:spcBef>
              <a:buFont typeface="Wingdings"/>
              <a:buChar char=""/>
              <a:tabLst>
                <a:tab pos="553720" algn="l"/>
              </a:tabLst>
            </a:pPr>
            <a:r>
              <a:rPr sz="1550" b="1" dirty="0">
                <a:solidFill>
                  <a:srgbClr val="0B4E55"/>
                </a:solidFill>
                <a:latin typeface="Microsoft JhengHei"/>
                <a:cs typeface="Microsoft JhengHei"/>
              </a:rPr>
              <a:t>暴露前/後預防性投藥</a:t>
            </a:r>
            <a:r>
              <a:rPr sz="1550" b="1" spc="-10" dirty="0">
                <a:solidFill>
                  <a:srgbClr val="0B4E55"/>
                </a:solidFill>
                <a:latin typeface="Microsoft JhengHei"/>
                <a:cs typeface="Microsoft JhengHei"/>
              </a:rPr>
              <a:t>(PrEP/PEP)</a:t>
            </a:r>
            <a:endParaRPr sz="1550">
              <a:latin typeface="Microsoft JhengHei"/>
              <a:cs typeface="Microsoft JhengHei"/>
            </a:endParaRPr>
          </a:p>
          <a:p>
            <a:pPr marL="553085" lvl="1" indent="-251460">
              <a:lnSpc>
                <a:spcPct val="100000"/>
              </a:lnSpc>
              <a:spcBef>
                <a:spcPts val="595"/>
              </a:spcBef>
              <a:buFont typeface="Wingdings"/>
              <a:buChar char=""/>
              <a:tabLst>
                <a:tab pos="553720" algn="l"/>
              </a:tabLst>
            </a:pPr>
            <a:r>
              <a:rPr sz="1550" b="1" dirty="0">
                <a:solidFill>
                  <a:srgbClr val="0B4E55"/>
                </a:solidFill>
                <a:latin typeface="Microsoft JhengHei"/>
                <a:cs typeface="Microsoft JhengHei"/>
              </a:rPr>
              <a:t>安全性行為(全程正確使用保險套</a:t>
            </a:r>
            <a:r>
              <a:rPr sz="1550" b="1" spc="-50" dirty="0">
                <a:solidFill>
                  <a:srgbClr val="0B4E55"/>
                </a:solidFill>
                <a:latin typeface="Microsoft JhengHei"/>
                <a:cs typeface="Microsoft JhengHei"/>
              </a:rPr>
              <a:t>)</a:t>
            </a:r>
            <a:endParaRPr sz="1550">
              <a:latin typeface="Microsoft JhengHei"/>
              <a:cs typeface="Microsoft JhengHei"/>
            </a:endParaRPr>
          </a:p>
        </p:txBody>
      </p:sp>
      <p:sp>
        <p:nvSpPr>
          <p:cNvPr id="62" name="object 62"/>
          <p:cNvSpPr txBox="1"/>
          <p:nvPr/>
        </p:nvSpPr>
        <p:spPr>
          <a:xfrm>
            <a:off x="4030351" y="6362952"/>
            <a:ext cx="5790565" cy="239395"/>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3F3F3F"/>
                </a:solidFill>
                <a:latin typeface="Microsoft JhengHei"/>
                <a:cs typeface="Microsoft JhengHei"/>
                <a:hlinkClick r:id="rId3"/>
              </a:rPr>
              <a:t>資料來源：https://w</a:t>
            </a:r>
            <a:r>
              <a:rPr sz="1400" spc="-10" dirty="0">
                <a:solidFill>
                  <a:srgbClr val="3F3F3F"/>
                </a:solidFill>
                <a:latin typeface="Microsoft JhengHei"/>
                <a:cs typeface="Microsoft JhengHei"/>
              </a:rPr>
              <a:t>ww.</a:t>
            </a:r>
            <a:r>
              <a:rPr sz="1400" spc="-10" dirty="0">
                <a:solidFill>
                  <a:srgbClr val="3F3F3F"/>
                </a:solidFill>
                <a:latin typeface="Microsoft JhengHei"/>
                <a:cs typeface="Microsoft JhengHei"/>
                <a:hlinkClick r:id="rId3"/>
              </a:rPr>
              <a:t>cdc.gov/hiv/risk/e</a:t>
            </a:r>
            <a:r>
              <a:rPr sz="1400" spc="-10" dirty="0">
                <a:solidFill>
                  <a:srgbClr val="3F3F3F"/>
                </a:solidFill>
                <a:latin typeface="Microsoft JhengHei"/>
                <a:cs typeface="Microsoft JhengHei"/>
              </a:rPr>
              <a:t>stimat</a:t>
            </a:r>
            <a:r>
              <a:rPr sz="1400" spc="-10" dirty="0">
                <a:solidFill>
                  <a:srgbClr val="3F3F3F"/>
                </a:solidFill>
                <a:latin typeface="Microsoft JhengHei"/>
                <a:cs typeface="Microsoft JhengHei"/>
                <a:hlinkClick r:id="rId3"/>
              </a:rPr>
              <a:t>es/riskbehavior</a:t>
            </a:r>
            <a:r>
              <a:rPr sz="1400" spc="-10" dirty="0">
                <a:solidFill>
                  <a:srgbClr val="3F3F3F"/>
                </a:solidFill>
                <a:latin typeface="Microsoft JhengHei"/>
                <a:cs typeface="Microsoft JhengHei"/>
              </a:rPr>
              <a:t>s</a:t>
            </a:r>
            <a:r>
              <a:rPr sz="1400" spc="-10" dirty="0">
                <a:solidFill>
                  <a:srgbClr val="3F3F3F"/>
                </a:solidFill>
                <a:latin typeface="Microsoft JhengHei"/>
                <a:cs typeface="Microsoft JhengHei"/>
                <a:hlinkClick r:id="rId3"/>
              </a:rPr>
              <a:t>.html</a:t>
            </a:r>
            <a:endParaRPr sz="1400">
              <a:latin typeface="Microsoft JhengHei"/>
              <a:cs typeface="Microsoft JhengHei"/>
            </a:endParaRPr>
          </a:p>
        </p:txBody>
      </p:sp>
      <p:grpSp>
        <p:nvGrpSpPr>
          <p:cNvPr id="63" name="object 63"/>
          <p:cNvGrpSpPr/>
          <p:nvPr/>
        </p:nvGrpSpPr>
        <p:grpSpPr>
          <a:xfrm>
            <a:off x="7497953" y="2302764"/>
            <a:ext cx="3035300" cy="1991360"/>
            <a:chOff x="7497953" y="2302764"/>
            <a:chExt cx="3035300" cy="1991360"/>
          </a:xfrm>
        </p:grpSpPr>
        <p:sp>
          <p:nvSpPr>
            <p:cNvPr id="64" name="object 64"/>
            <p:cNvSpPr/>
            <p:nvPr/>
          </p:nvSpPr>
          <p:spPr>
            <a:xfrm>
              <a:off x="7533005" y="2314956"/>
              <a:ext cx="2999740" cy="1967230"/>
            </a:xfrm>
            <a:custGeom>
              <a:avLst/>
              <a:gdLst/>
              <a:ahLst/>
              <a:cxnLst/>
              <a:rect l="l" t="t" r="r" b="b"/>
              <a:pathLst>
                <a:path w="2999740" h="1967229">
                  <a:moveTo>
                    <a:pt x="2999232" y="1639062"/>
                  </a:moveTo>
                  <a:lnTo>
                    <a:pt x="2999232" y="328422"/>
                  </a:lnTo>
                  <a:lnTo>
                    <a:pt x="2995671" y="279896"/>
                  </a:lnTo>
                  <a:lnTo>
                    <a:pt x="2985329" y="233579"/>
                  </a:lnTo>
                  <a:lnTo>
                    <a:pt x="2968718" y="189979"/>
                  </a:lnTo>
                  <a:lnTo>
                    <a:pt x="2946351" y="149604"/>
                  </a:lnTo>
                  <a:lnTo>
                    <a:pt x="2918738" y="112963"/>
                  </a:lnTo>
                  <a:lnTo>
                    <a:pt x="2886391" y="80565"/>
                  </a:lnTo>
                  <a:lnTo>
                    <a:pt x="2849823" y="52917"/>
                  </a:lnTo>
                  <a:lnTo>
                    <a:pt x="2809546" y="30528"/>
                  </a:lnTo>
                  <a:lnTo>
                    <a:pt x="2766070" y="13907"/>
                  </a:lnTo>
                  <a:lnTo>
                    <a:pt x="2719908" y="3561"/>
                  </a:lnTo>
                  <a:lnTo>
                    <a:pt x="2671572" y="0"/>
                  </a:lnTo>
                  <a:lnTo>
                    <a:pt x="841248" y="0"/>
                  </a:lnTo>
                  <a:lnTo>
                    <a:pt x="792739" y="3561"/>
                  </a:lnTo>
                  <a:lnTo>
                    <a:pt x="746471" y="13907"/>
                  </a:lnTo>
                  <a:lnTo>
                    <a:pt x="702944" y="30528"/>
                  </a:lnTo>
                  <a:lnTo>
                    <a:pt x="662659" y="52917"/>
                  </a:lnTo>
                  <a:lnTo>
                    <a:pt x="626118" y="80565"/>
                  </a:lnTo>
                  <a:lnTo>
                    <a:pt x="593824" y="112963"/>
                  </a:lnTo>
                  <a:lnTo>
                    <a:pt x="566276" y="149604"/>
                  </a:lnTo>
                  <a:lnTo>
                    <a:pt x="543977" y="189979"/>
                  </a:lnTo>
                  <a:lnTo>
                    <a:pt x="527428" y="233579"/>
                  </a:lnTo>
                  <a:lnTo>
                    <a:pt x="517131" y="279896"/>
                  </a:lnTo>
                  <a:lnTo>
                    <a:pt x="513588" y="328422"/>
                  </a:lnTo>
                  <a:lnTo>
                    <a:pt x="0" y="155448"/>
                  </a:lnTo>
                  <a:lnTo>
                    <a:pt x="513588" y="819912"/>
                  </a:lnTo>
                  <a:lnTo>
                    <a:pt x="513588" y="1639062"/>
                  </a:lnTo>
                  <a:lnTo>
                    <a:pt x="517131" y="1687398"/>
                  </a:lnTo>
                  <a:lnTo>
                    <a:pt x="527428" y="1733560"/>
                  </a:lnTo>
                  <a:lnTo>
                    <a:pt x="543977" y="1777036"/>
                  </a:lnTo>
                  <a:lnTo>
                    <a:pt x="566276" y="1817313"/>
                  </a:lnTo>
                  <a:lnTo>
                    <a:pt x="593824" y="1853881"/>
                  </a:lnTo>
                  <a:lnTo>
                    <a:pt x="626118" y="1886228"/>
                  </a:lnTo>
                  <a:lnTo>
                    <a:pt x="662659" y="1913841"/>
                  </a:lnTo>
                  <a:lnTo>
                    <a:pt x="702944" y="1936208"/>
                  </a:lnTo>
                  <a:lnTo>
                    <a:pt x="746471" y="1952819"/>
                  </a:lnTo>
                  <a:lnTo>
                    <a:pt x="792739" y="1963161"/>
                  </a:lnTo>
                  <a:lnTo>
                    <a:pt x="841248" y="1966722"/>
                  </a:lnTo>
                  <a:lnTo>
                    <a:pt x="2671572" y="1966722"/>
                  </a:lnTo>
                  <a:lnTo>
                    <a:pt x="2719908" y="1963161"/>
                  </a:lnTo>
                  <a:lnTo>
                    <a:pt x="2766070" y="1952819"/>
                  </a:lnTo>
                  <a:lnTo>
                    <a:pt x="2809546" y="1936208"/>
                  </a:lnTo>
                  <a:lnTo>
                    <a:pt x="2849823" y="1913841"/>
                  </a:lnTo>
                  <a:lnTo>
                    <a:pt x="2886391" y="1886228"/>
                  </a:lnTo>
                  <a:lnTo>
                    <a:pt x="2918738" y="1853881"/>
                  </a:lnTo>
                  <a:lnTo>
                    <a:pt x="2946351" y="1817313"/>
                  </a:lnTo>
                  <a:lnTo>
                    <a:pt x="2968718" y="1777036"/>
                  </a:lnTo>
                  <a:lnTo>
                    <a:pt x="2985329" y="1733560"/>
                  </a:lnTo>
                  <a:lnTo>
                    <a:pt x="2995671" y="1687398"/>
                  </a:lnTo>
                  <a:lnTo>
                    <a:pt x="2999232" y="1639062"/>
                  </a:lnTo>
                  <a:close/>
                </a:path>
              </a:pathLst>
            </a:custGeom>
            <a:solidFill>
              <a:srgbClr val="E2F0D9"/>
            </a:solidFill>
          </p:spPr>
          <p:txBody>
            <a:bodyPr wrap="square" lIns="0" tIns="0" rIns="0" bIns="0" rtlCol="0"/>
            <a:lstStyle/>
            <a:p>
              <a:endParaRPr/>
            </a:p>
          </p:txBody>
        </p:sp>
        <p:sp>
          <p:nvSpPr>
            <p:cNvPr id="65" name="object 65"/>
            <p:cNvSpPr/>
            <p:nvPr/>
          </p:nvSpPr>
          <p:spPr>
            <a:xfrm>
              <a:off x="7497953" y="2302764"/>
              <a:ext cx="3035300" cy="1991360"/>
            </a:xfrm>
            <a:custGeom>
              <a:avLst/>
              <a:gdLst/>
              <a:ahLst/>
              <a:cxnLst/>
              <a:rect l="l" t="t" r="r" b="b"/>
              <a:pathLst>
                <a:path w="3035300" h="1991360">
                  <a:moveTo>
                    <a:pt x="546100" y="328422"/>
                  </a:moveTo>
                  <a:lnTo>
                    <a:pt x="0" y="143256"/>
                  </a:lnTo>
                  <a:lnTo>
                    <a:pt x="26590" y="177975"/>
                  </a:lnTo>
                  <a:lnTo>
                    <a:pt x="38100" y="160020"/>
                  </a:lnTo>
                  <a:lnTo>
                    <a:pt x="63428" y="192490"/>
                  </a:lnTo>
                  <a:lnTo>
                    <a:pt x="533400" y="348923"/>
                  </a:lnTo>
                  <a:lnTo>
                    <a:pt x="533400" y="339852"/>
                  </a:lnTo>
                  <a:lnTo>
                    <a:pt x="546100" y="328422"/>
                  </a:lnTo>
                  <a:close/>
                </a:path>
                <a:path w="3035300" h="1991360">
                  <a:moveTo>
                    <a:pt x="28906" y="180999"/>
                  </a:moveTo>
                  <a:lnTo>
                    <a:pt x="26590" y="177975"/>
                  </a:lnTo>
                  <a:lnTo>
                    <a:pt x="25400" y="179832"/>
                  </a:lnTo>
                  <a:lnTo>
                    <a:pt x="28906" y="180999"/>
                  </a:lnTo>
                  <a:close/>
                </a:path>
                <a:path w="3035300" h="1991360">
                  <a:moveTo>
                    <a:pt x="63428" y="192490"/>
                  </a:moveTo>
                  <a:lnTo>
                    <a:pt x="38100" y="160020"/>
                  </a:lnTo>
                  <a:lnTo>
                    <a:pt x="26590" y="177975"/>
                  </a:lnTo>
                  <a:lnTo>
                    <a:pt x="28906" y="180999"/>
                  </a:lnTo>
                  <a:lnTo>
                    <a:pt x="63428" y="192490"/>
                  </a:lnTo>
                  <a:close/>
                </a:path>
                <a:path w="3035300" h="1991360">
                  <a:moveTo>
                    <a:pt x="812800" y="1959864"/>
                  </a:moveTo>
                  <a:lnTo>
                    <a:pt x="787400" y="1956054"/>
                  </a:lnTo>
                  <a:lnTo>
                    <a:pt x="774700" y="1952244"/>
                  </a:lnTo>
                  <a:lnTo>
                    <a:pt x="762000" y="1946910"/>
                  </a:lnTo>
                  <a:lnTo>
                    <a:pt x="762000" y="1947672"/>
                  </a:lnTo>
                  <a:lnTo>
                    <a:pt x="736600" y="1935480"/>
                  </a:lnTo>
                  <a:lnTo>
                    <a:pt x="723900" y="1927860"/>
                  </a:lnTo>
                  <a:lnTo>
                    <a:pt x="723900" y="1928622"/>
                  </a:lnTo>
                  <a:lnTo>
                    <a:pt x="711200" y="1920239"/>
                  </a:lnTo>
                  <a:lnTo>
                    <a:pt x="711200" y="1921002"/>
                  </a:lnTo>
                  <a:lnTo>
                    <a:pt x="698500" y="1912620"/>
                  </a:lnTo>
                  <a:lnTo>
                    <a:pt x="685800" y="1903476"/>
                  </a:lnTo>
                  <a:lnTo>
                    <a:pt x="685800" y="1904238"/>
                  </a:lnTo>
                  <a:lnTo>
                    <a:pt x="660400" y="1884426"/>
                  </a:lnTo>
                  <a:lnTo>
                    <a:pt x="647700" y="1873758"/>
                  </a:lnTo>
                  <a:lnTo>
                    <a:pt x="647700" y="1874520"/>
                  </a:lnTo>
                  <a:lnTo>
                    <a:pt x="622300" y="1851660"/>
                  </a:lnTo>
                  <a:lnTo>
                    <a:pt x="622300" y="1840230"/>
                  </a:lnTo>
                  <a:lnTo>
                    <a:pt x="596900" y="1814322"/>
                  </a:lnTo>
                  <a:lnTo>
                    <a:pt x="596900" y="1801368"/>
                  </a:lnTo>
                  <a:lnTo>
                    <a:pt x="584200" y="1787652"/>
                  </a:lnTo>
                  <a:lnTo>
                    <a:pt x="584200" y="1773936"/>
                  </a:lnTo>
                  <a:lnTo>
                    <a:pt x="571500" y="1759458"/>
                  </a:lnTo>
                  <a:lnTo>
                    <a:pt x="571500" y="1744980"/>
                  </a:lnTo>
                  <a:lnTo>
                    <a:pt x="558800" y="1729739"/>
                  </a:lnTo>
                  <a:lnTo>
                    <a:pt x="558800" y="827532"/>
                  </a:lnTo>
                  <a:lnTo>
                    <a:pt x="63428" y="192490"/>
                  </a:lnTo>
                  <a:lnTo>
                    <a:pt x="28906" y="180999"/>
                  </a:lnTo>
                  <a:lnTo>
                    <a:pt x="533400" y="839724"/>
                  </a:lnTo>
                  <a:lnTo>
                    <a:pt x="533400" y="1730396"/>
                  </a:lnTo>
                  <a:lnTo>
                    <a:pt x="546100" y="1773712"/>
                  </a:lnTo>
                  <a:lnTo>
                    <a:pt x="571500" y="1814832"/>
                  </a:lnTo>
                  <a:lnTo>
                    <a:pt x="596900" y="1853098"/>
                  </a:lnTo>
                  <a:lnTo>
                    <a:pt x="622300" y="1887850"/>
                  </a:lnTo>
                  <a:lnTo>
                    <a:pt x="660400" y="1918430"/>
                  </a:lnTo>
                  <a:lnTo>
                    <a:pt x="698500" y="1944178"/>
                  </a:lnTo>
                  <a:lnTo>
                    <a:pt x="736600" y="1964436"/>
                  </a:lnTo>
                  <a:lnTo>
                    <a:pt x="774700" y="1975866"/>
                  </a:lnTo>
                  <a:lnTo>
                    <a:pt x="787400" y="1980438"/>
                  </a:lnTo>
                  <a:lnTo>
                    <a:pt x="800100" y="1984248"/>
                  </a:lnTo>
                  <a:lnTo>
                    <a:pt x="800100" y="1959864"/>
                  </a:lnTo>
                  <a:lnTo>
                    <a:pt x="812800" y="1959864"/>
                  </a:lnTo>
                  <a:close/>
                </a:path>
                <a:path w="3035300" h="1991360">
                  <a:moveTo>
                    <a:pt x="3035300" y="1735836"/>
                  </a:moveTo>
                  <a:lnTo>
                    <a:pt x="3035300" y="255270"/>
                  </a:lnTo>
                  <a:lnTo>
                    <a:pt x="3022600" y="239268"/>
                  </a:lnTo>
                  <a:lnTo>
                    <a:pt x="3022600" y="223265"/>
                  </a:lnTo>
                  <a:lnTo>
                    <a:pt x="2997200" y="175547"/>
                  </a:lnTo>
                  <a:lnTo>
                    <a:pt x="2971800" y="132324"/>
                  </a:lnTo>
                  <a:lnTo>
                    <a:pt x="2933700" y="94174"/>
                  </a:lnTo>
                  <a:lnTo>
                    <a:pt x="2895600" y="61671"/>
                  </a:lnTo>
                  <a:lnTo>
                    <a:pt x="2844800" y="35393"/>
                  </a:lnTo>
                  <a:lnTo>
                    <a:pt x="2806700" y="15913"/>
                  </a:lnTo>
                  <a:lnTo>
                    <a:pt x="2755900" y="3809"/>
                  </a:lnTo>
                  <a:lnTo>
                    <a:pt x="2705100" y="0"/>
                  </a:lnTo>
                  <a:lnTo>
                    <a:pt x="876300" y="0"/>
                  </a:lnTo>
                  <a:lnTo>
                    <a:pt x="825500" y="3195"/>
                  </a:lnTo>
                  <a:lnTo>
                    <a:pt x="774700" y="12713"/>
                  </a:lnTo>
                  <a:lnTo>
                    <a:pt x="736600" y="28406"/>
                  </a:lnTo>
                  <a:lnTo>
                    <a:pt x="685800" y="50126"/>
                  </a:lnTo>
                  <a:lnTo>
                    <a:pt x="647700" y="77724"/>
                  </a:lnTo>
                  <a:lnTo>
                    <a:pt x="647700" y="88392"/>
                  </a:lnTo>
                  <a:lnTo>
                    <a:pt x="635000" y="99822"/>
                  </a:lnTo>
                  <a:lnTo>
                    <a:pt x="596900" y="134572"/>
                  </a:lnTo>
                  <a:lnTo>
                    <a:pt x="571500" y="173460"/>
                  </a:lnTo>
                  <a:lnTo>
                    <a:pt x="558800" y="215546"/>
                  </a:lnTo>
                  <a:lnTo>
                    <a:pt x="533400" y="259893"/>
                  </a:lnTo>
                  <a:lnTo>
                    <a:pt x="533400" y="324115"/>
                  </a:lnTo>
                  <a:lnTo>
                    <a:pt x="546100" y="328422"/>
                  </a:lnTo>
                  <a:lnTo>
                    <a:pt x="546100" y="353150"/>
                  </a:lnTo>
                  <a:lnTo>
                    <a:pt x="558800" y="357378"/>
                  </a:lnTo>
                  <a:lnTo>
                    <a:pt x="558800" y="262128"/>
                  </a:lnTo>
                  <a:lnTo>
                    <a:pt x="571500" y="246126"/>
                  </a:lnTo>
                  <a:lnTo>
                    <a:pt x="571500" y="232410"/>
                  </a:lnTo>
                  <a:lnTo>
                    <a:pt x="584200" y="217170"/>
                  </a:lnTo>
                  <a:lnTo>
                    <a:pt x="584200" y="204216"/>
                  </a:lnTo>
                  <a:lnTo>
                    <a:pt x="596900" y="189738"/>
                  </a:lnTo>
                  <a:lnTo>
                    <a:pt x="596900" y="176784"/>
                  </a:lnTo>
                  <a:lnTo>
                    <a:pt x="609600" y="163830"/>
                  </a:lnTo>
                  <a:lnTo>
                    <a:pt x="609600" y="164592"/>
                  </a:lnTo>
                  <a:lnTo>
                    <a:pt x="622300" y="151638"/>
                  </a:lnTo>
                  <a:lnTo>
                    <a:pt x="622300" y="140208"/>
                  </a:lnTo>
                  <a:lnTo>
                    <a:pt x="635000" y="128016"/>
                  </a:lnTo>
                  <a:lnTo>
                    <a:pt x="635000" y="128778"/>
                  </a:lnTo>
                  <a:lnTo>
                    <a:pt x="647700" y="117348"/>
                  </a:lnTo>
                  <a:lnTo>
                    <a:pt x="660400" y="106680"/>
                  </a:lnTo>
                  <a:lnTo>
                    <a:pt x="660400" y="107442"/>
                  </a:lnTo>
                  <a:lnTo>
                    <a:pt x="673100" y="96774"/>
                  </a:lnTo>
                  <a:lnTo>
                    <a:pt x="673100" y="97536"/>
                  </a:lnTo>
                  <a:lnTo>
                    <a:pt x="685800" y="87630"/>
                  </a:lnTo>
                  <a:lnTo>
                    <a:pt x="698500" y="78486"/>
                  </a:lnTo>
                  <a:lnTo>
                    <a:pt x="698500" y="79248"/>
                  </a:lnTo>
                  <a:lnTo>
                    <a:pt x="711200" y="70866"/>
                  </a:lnTo>
                  <a:lnTo>
                    <a:pt x="736600" y="55626"/>
                  </a:lnTo>
                  <a:lnTo>
                    <a:pt x="736600" y="56388"/>
                  </a:lnTo>
                  <a:lnTo>
                    <a:pt x="749300" y="49530"/>
                  </a:lnTo>
                  <a:lnTo>
                    <a:pt x="749300" y="50292"/>
                  </a:lnTo>
                  <a:lnTo>
                    <a:pt x="762000" y="44196"/>
                  </a:lnTo>
                  <a:lnTo>
                    <a:pt x="774700" y="38862"/>
                  </a:lnTo>
                  <a:lnTo>
                    <a:pt x="774700" y="39624"/>
                  </a:lnTo>
                  <a:lnTo>
                    <a:pt x="787400" y="35052"/>
                  </a:lnTo>
                  <a:lnTo>
                    <a:pt x="800100" y="33147"/>
                  </a:lnTo>
                  <a:lnTo>
                    <a:pt x="800100" y="31242"/>
                  </a:lnTo>
                  <a:lnTo>
                    <a:pt x="825500" y="28956"/>
                  </a:lnTo>
                  <a:lnTo>
                    <a:pt x="838200" y="26670"/>
                  </a:lnTo>
                  <a:lnTo>
                    <a:pt x="850900" y="25146"/>
                  </a:lnTo>
                  <a:lnTo>
                    <a:pt x="2717800" y="25146"/>
                  </a:lnTo>
                  <a:lnTo>
                    <a:pt x="2730500" y="26670"/>
                  </a:lnTo>
                  <a:lnTo>
                    <a:pt x="2743200" y="28956"/>
                  </a:lnTo>
                  <a:lnTo>
                    <a:pt x="2768600" y="31241"/>
                  </a:lnTo>
                  <a:lnTo>
                    <a:pt x="2781300" y="35051"/>
                  </a:lnTo>
                  <a:lnTo>
                    <a:pt x="2794000" y="39623"/>
                  </a:lnTo>
                  <a:lnTo>
                    <a:pt x="2794000" y="38861"/>
                  </a:lnTo>
                  <a:lnTo>
                    <a:pt x="2806700" y="44195"/>
                  </a:lnTo>
                  <a:lnTo>
                    <a:pt x="2819400" y="50291"/>
                  </a:lnTo>
                  <a:lnTo>
                    <a:pt x="2819400" y="49529"/>
                  </a:lnTo>
                  <a:lnTo>
                    <a:pt x="2844800" y="63245"/>
                  </a:lnTo>
                  <a:lnTo>
                    <a:pt x="2857500" y="70865"/>
                  </a:lnTo>
                  <a:lnTo>
                    <a:pt x="2870200" y="79247"/>
                  </a:lnTo>
                  <a:lnTo>
                    <a:pt x="2870200" y="78485"/>
                  </a:lnTo>
                  <a:lnTo>
                    <a:pt x="2882900" y="87630"/>
                  </a:lnTo>
                  <a:lnTo>
                    <a:pt x="2895600" y="97535"/>
                  </a:lnTo>
                  <a:lnTo>
                    <a:pt x="2895600" y="96773"/>
                  </a:lnTo>
                  <a:lnTo>
                    <a:pt x="2908300" y="107441"/>
                  </a:lnTo>
                  <a:lnTo>
                    <a:pt x="2908300" y="106679"/>
                  </a:lnTo>
                  <a:lnTo>
                    <a:pt x="2921000" y="117347"/>
                  </a:lnTo>
                  <a:lnTo>
                    <a:pt x="2933700" y="128777"/>
                  </a:lnTo>
                  <a:lnTo>
                    <a:pt x="2933700" y="128015"/>
                  </a:lnTo>
                  <a:lnTo>
                    <a:pt x="2946400" y="140207"/>
                  </a:lnTo>
                  <a:lnTo>
                    <a:pt x="2946400" y="151637"/>
                  </a:lnTo>
                  <a:lnTo>
                    <a:pt x="2959100" y="164592"/>
                  </a:lnTo>
                  <a:lnTo>
                    <a:pt x="2959100" y="163829"/>
                  </a:lnTo>
                  <a:lnTo>
                    <a:pt x="2971800" y="176783"/>
                  </a:lnTo>
                  <a:lnTo>
                    <a:pt x="2971800" y="189737"/>
                  </a:lnTo>
                  <a:lnTo>
                    <a:pt x="2984500" y="204215"/>
                  </a:lnTo>
                  <a:lnTo>
                    <a:pt x="2984500" y="217170"/>
                  </a:lnTo>
                  <a:lnTo>
                    <a:pt x="2997200" y="232410"/>
                  </a:lnTo>
                  <a:lnTo>
                    <a:pt x="2997200" y="246126"/>
                  </a:lnTo>
                  <a:lnTo>
                    <a:pt x="3009900" y="262128"/>
                  </a:lnTo>
                  <a:lnTo>
                    <a:pt x="3009900" y="1788441"/>
                  </a:lnTo>
                  <a:lnTo>
                    <a:pt x="3022600" y="1771382"/>
                  </a:lnTo>
                  <a:lnTo>
                    <a:pt x="3035300" y="1735836"/>
                  </a:lnTo>
                  <a:close/>
                </a:path>
                <a:path w="3035300" h="1991360">
                  <a:moveTo>
                    <a:pt x="546100" y="353150"/>
                  </a:moveTo>
                  <a:lnTo>
                    <a:pt x="546100" y="328422"/>
                  </a:lnTo>
                  <a:lnTo>
                    <a:pt x="533400" y="339852"/>
                  </a:lnTo>
                  <a:lnTo>
                    <a:pt x="533400" y="348923"/>
                  </a:lnTo>
                  <a:lnTo>
                    <a:pt x="546100" y="353150"/>
                  </a:lnTo>
                  <a:close/>
                </a:path>
                <a:path w="3035300" h="1991360">
                  <a:moveTo>
                    <a:pt x="812800" y="31242"/>
                  </a:moveTo>
                  <a:lnTo>
                    <a:pt x="800100" y="31242"/>
                  </a:lnTo>
                  <a:lnTo>
                    <a:pt x="800100" y="33147"/>
                  </a:lnTo>
                  <a:lnTo>
                    <a:pt x="812800" y="31242"/>
                  </a:lnTo>
                  <a:close/>
                </a:path>
                <a:path w="3035300" h="1991360">
                  <a:moveTo>
                    <a:pt x="2946400" y="1892045"/>
                  </a:moveTo>
                  <a:lnTo>
                    <a:pt x="2946400" y="1851660"/>
                  </a:lnTo>
                  <a:lnTo>
                    <a:pt x="2921000" y="1874520"/>
                  </a:lnTo>
                  <a:lnTo>
                    <a:pt x="2921000" y="1873758"/>
                  </a:lnTo>
                  <a:lnTo>
                    <a:pt x="2908300" y="1884426"/>
                  </a:lnTo>
                  <a:lnTo>
                    <a:pt x="2882900" y="1904238"/>
                  </a:lnTo>
                  <a:lnTo>
                    <a:pt x="2882900" y="1903476"/>
                  </a:lnTo>
                  <a:lnTo>
                    <a:pt x="2870200" y="1912620"/>
                  </a:lnTo>
                  <a:lnTo>
                    <a:pt x="2857500" y="1921002"/>
                  </a:lnTo>
                  <a:lnTo>
                    <a:pt x="2857500" y="1920239"/>
                  </a:lnTo>
                  <a:lnTo>
                    <a:pt x="2844800" y="1928622"/>
                  </a:lnTo>
                  <a:lnTo>
                    <a:pt x="2844800" y="1927860"/>
                  </a:lnTo>
                  <a:lnTo>
                    <a:pt x="2832100" y="1935480"/>
                  </a:lnTo>
                  <a:lnTo>
                    <a:pt x="2832100" y="1934718"/>
                  </a:lnTo>
                  <a:lnTo>
                    <a:pt x="2819400" y="1941576"/>
                  </a:lnTo>
                  <a:lnTo>
                    <a:pt x="2794000" y="1952244"/>
                  </a:lnTo>
                  <a:lnTo>
                    <a:pt x="2768600" y="1959864"/>
                  </a:lnTo>
                  <a:lnTo>
                    <a:pt x="2717800" y="1965960"/>
                  </a:lnTo>
                  <a:lnTo>
                    <a:pt x="850900" y="1965960"/>
                  </a:lnTo>
                  <a:lnTo>
                    <a:pt x="800100" y="1959864"/>
                  </a:lnTo>
                  <a:lnTo>
                    <a:pt x="800100" y="1984248"/>
                  </a:lnTo>
                  <a:lnTo>
                    <a:pt x="812800" y="1987295"/>
                  </a:lnTo>
                  <a:lnTo>
                    <a:pt x="838200" y="1989582"/>
                  </a:lnTo>
                  <a:lnTo>
                    <a:pt x="850900" y="1991106"/>
                  </a:lnTo>
                  <a:lnTo>
                    <a:pt x="2717800" y="1991106"/>
                  </a:lnTo>
                  <a:lnTo>
                    <a:pt x="2730500" y="1989582"/>
                  </a:lnTo>
                  <a:lnTo>
                    <a:pt x="2755900" y="1987295"/>
                  </a:lnTo>
                  <a:lnTo>
                    <a:pt x="2794000" y="1979542"/>
                  </a:lnTo>
                  <a:lnTo>
                    <a:pt x="2819400" y="1967722"/>
                  </a:lnTo>
                  <a:lnTo>
                    <a:pt x="2857500" y="1952163"/>
                  </a:lnTo>
                  <a:lnTo>
                    <a:pt x="2895600" y="1933194"/>
                  </a:lnTo>
                  <a:lnTo>
                    <a:pt x="2908300" y="1924050"/>
                  </a:lnTo>
                  <a:lnTo>
                    <a:pt x="2946400" y="1892045"/>
                  </a:lnTo>
                  <a:close/>
                </a:path>
                <a:path w="3035300" h="1991360">
                  <a:moveTo>
                    <a:pt x="3009900" y="1788441"/>
                  </a:moveTo>
                  <a:lnTo>
                    <a:pt x="3009900" y="1729739"/>
                  </a:lnTo>
                  <a:lnTo>
                    <a:pt x="2997200" y="1744980"/>
                  </a:lnTo>
                  <a:lnTo>
                    <a:pt x="2997200" y="1759458"/>
                  </a:lnTo>
                  <a:lnTo>
                    <a:pt x="2984500" y="1773936"/>
                  </a:lnTo>
                  <a:lnTo>
                    <a:pt x="2984500" y="1787652"/>
                  </a:lnTo>
                  <a:lnTo>
                    <a:pt x="2971800" y="1815083"/>
                  </a:lnTo>
                  <a:lnTo>
                    <a:pt x="2971800" y="1814322"/>
                  </a:lnTo>
                  <a:lnTo>
                    <a:pt x="2946400" y="1840230"/>
                  </a:lnTo>
                  <a:lnTo>
                    <a:pt x="2946400" y="1879854"/>
                  </a:lnTo>
                  <a:lnTo>
                    <a:pt x="2959100" y="1867662"/>
                  </a:lnTo>
                  <a:lnTo>
                    <a:pt x="2984500" y="1837745"/>
                  </a:lnTo>
                  <a:lnTo>
                    <a:pt x="2997200" y="1805501"/>
                  </a:lnTo>
                  <a:lnTo>
                    <a:pt x="3009900" y="1788441"/>
                  </a:lnTo>
                  <a:close/>
                </a:path>
              </a:pathLst>
            </a:custGeom>
            <a:solidFill>
              <a:srgbClr val="006F6F"/>
            </a:solidFill>
          </p:spPr>
          <p:txBody>
            <a:bodyPr wrap="square" lIns="0" tIns="0" rIns="0" bIns="0" rtlCol="0"/>
            <a:lstStyle/>
            <a:p>
              <a:endParaRPr/>
            </a:p>
          </p:txBody>
        </p:sp>
      </p:grpSp>
      <p:sp>
        <p:nvSpPr>
          <p:cNvPr id="66" name="object 66"/>
          <p:cNvSpPr txBox="1"/>
          <p:nvPr/>
        </p:nvSpPr>
        <p:spPr>
          <a:xfrm>
            <a:off x="8204587" y="2424938"/>
            <a:ext cx="2238375" cy="266065"/>
          </a:xfrm>
          <a:prstGeom prst="rect">
            <a:avLst/>
          </a:prstGeom>
        </p:spPr>
        <p:txBody>
          <a:bodyPr vert="horz" wrap="square" lIns="0" tIns="15875" rIns="0" bIns="0" rtlCol="0">
            <a:spAutoFit/>
          </a:bodyPr>
          <a:lstStyle/>
          <a:p>
            <a:pPr marL="12700">
              <a:lnSpc>
                <a:spcPct val="100000"/>
              </a:lnSpc>
              <a:spcBef>
                <a:spcPts val="125"/>
              </a:spcBef>
            </a:pPr>
            <a:r>
              <a:rPr sz="1550" b="1" spc="175" dirty="0">
                <a:solidFill>
                  <a:srgbClr val="004D4D"/>
                </a:solidFill>
                <a:latin typeface="Microsoft JhengHei"/>
                <a:cs typeface="Microsoft JhengHei"/>
              </a:rPr>
              <a:t>為保障輸⾎安全，透</a:t>
            </a:r>
            <a:r>
              <a:rPr sz="1550" b="1" spc="125" dirty="0">
                <a:solidFill>
                  <a:srgbClr val="004D4D"/>
                </a:solidFill>
                <a:latin typeface="Microsoft JhengHei"/>
                <a:cs typeface="Microsoft JhengHei"/>
              </a:rPr>
              <a:t>過</a:t>
            </a:r>
            <a:endParaRPr sz="1550">
              <a:latin typeface="Microsoft JhengHei"/>
              <a:cs typeface="Microsoft JhengHei"/>
            </a:endParaRPr>
          </a:p>
        </p:txBody>
      </p:sp>
      <p:sp>
        <p:nvSpPr>
          <p:cNvPr id="67" name="object 67"/>
          <p:cNvSpPr txBox="1"/>
          <p:nvPr/>
        </p:nvSpPr>
        <p:spPr>
          <a:xfrm>
            <a:off x="8204587" y="2669533"/>
            <a:ext cx="2238375" cy="511809"/>
          </a:xfrm>
          <a:prstGeom prst="rect">
            <a:avLst/>
          </a:prstGeom>
        </p:spPr>
        <p:txBody>
          <a:bodyPr vert="horz" wrap="square" lIns="0" tIns="6985" rIns="0" bIns="0" rtlCol="0">
            <a:spAutoFit/>
          </a:bodyPr>
          <a:lstStyle/>
          <a:p>
            <a:pPr marL="12700" marR="5080">
              <a:lnSpc>
                <a:spcPct val="103899"/>
              </a:lnSpc>
              <a:spcBef>
                <a:spcPts val="55"/>
              </a:spcBef>
            </a:pPr>
            <a:r>
              <a:rPr sz="1550" b="1" spc="175" dirty="0">
                <a:solidFill>
                  <a:srgbClr val="004D4D"/>
                </a:solidFill>
                <a:latin typeface="Microsoft JhengHei"/>
                <a:cs typeface="Microsoft JhengHei"/>
              </a:rPr>
              <a:t>⾎品安全控管機制以</a:t>
            </a:r>
            <a:r>
              <a:rPr sz="1550" b="1" spc="125" dirty="0">
                <a:solidFill>
                  <a:srgbClr val="004D4D"/>
                </a:solidFill>
                <a:latin typeface="Microsoft JhengHei"/>
                <a:cs typeface="Microsoft JhengHei"/>
              </a:rPr>
              <a:t>提</a:t>
            </a:r>
            <a:r>
              <a:rPr sz="1550" b="1" spc="175" dirty="0">
                <a:solidFill>
                  <a:srgbClr val="004D4D"/>
                </a:solidFill>
                <a:latin typeface="Microsoft JhengHei"/>
                <a:cs typeface="Microsoft JhengHei"/>
              </a:rPr>
              <a:t>升醫療用⾎品質，並</a:t>
            </a:r>
            <a:r>
              <a:rPr sz="1550" b="1" spc="125" dirty="0">
                <a:solidFill>
                  <a:srgbClr val="004D4D"/>
                </a:solidFill>
                <a:latin typeface="Microsoft JhengHei"/>
                <a:cs typeface="Microsoft JhengHei"/>
              </a:rPr>
              <a:t>於</a:t>
            </a:r>
            <a:endParaRPr sz="1550">
              <a:latin typeface="Microsoft JhengHei"/>
              <a:cs typeface="Microsoft JhengHei"/>
            </a:endParaRPr>
          </a:p>
        </p:txBody>
      </p:sp>
      <p:sp>
        <p:nvSpPr>
          <p:cNvPr id="68" name="object 68"/>
          <p:cNvSpPr txBox="1"/>
          <p:nvPr/>
        </p:nvSpPr>
        <p:spPr>
          <a:xfrm>
            <a:off x="8204587" y="3159486"/>
            <a:ext cx="222885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004D4D"/>
                </a:solidFill>
                <a:latin typeface="Microsoft JhengHei"/>
                <a:cs typeface="Microsoft JhengHei"/>
              </a:rPr>
              <a:t>2013</a:t>
            </a:r>
            <a:r>
              <a:rPr sz="1550" b="1" spc="120" dirty="0">
                <a:solidFill>
                  <a:srgbClr val="004D4D"/>
                </a:solidFill>
                <a:latin typeface="Microsoft JhengHei"/>
                <a:cs typeface="Microsoft JhengHei"/>
              </a:rPr>
              <a:t>年起全面實施供</a:t>
            </a:r>
            <a:r>
              <a:rPr sz="1550" b="1" spc="70" dirty="0">
                <a:solidFill>
                  <a:srgbClr val="004D4D"/>
                </a:solidFill>
                <a:latin typeface="Microsoft JhengHei"/>
                <a:cs typeface="Microsoft JhengHei"/>
              </a:rPr>
              <a:t>輸</a:t>
            </a:r>
            <a:endParaRPr sz="1550">
              <a:latin typeface="Microsoft JhengHei"/>
              <a:cs typeface="Microsoft JhengHei"/>
            </a:endParaRPr>
          </a:p>
        </p:txBody>
      </p:sp>
      <p:sp>
        <p:nvSpPr>
          <p:cNvPr id="69" name="object 69"/>
          <p:cNvSpPr txBox="1"/>
          <p:nvPr/>
        </p:nvSpPr>
        <p:spPr>
          <a:xfrm>
            <a:off x="8204587" y="3404843"/>
            <a:ext cx="2238375" cy="510540"/>
          </a:xfrm>
          <a:prstGeom prst="rect">
            <a:avLst/>
          </a:prstGeom>
        </p:spPr>
        <p:txBody>
          <a:bodyPr vert="horz" wrap="square" lIns="0" tIns="7620" rIns="0" bIns="0" rtlCol="0">
            <a:spAutoFit/>
          </a:bodyPr>
          <a:lstStyle/>
          <a:p>
            <a:pPr marL="12700" marR="5080">
              <a:lnSpc>
                <a:spcPct val="103499"/>
              </a:lnSpc>
              <a:spcBef>
                <a:spcPts val="60"/>
              </a:spcBef>
            </a:pPr>
            <a:r>
              <a:rPr sz="1550" b="1" spc="175" dirty="0">
                <a:solidFill>
                  <a:srgbClr val="004D4D"/>
                </a:solidFill>
                <a:latin typeface="Microsoft JhengHei"/>
                <a:cs typeface="Microsoft JhengHei"/>
              </a:rPr>
              <a:t>⾎用⾎液之核酸擴增</a:t>
            </a:r>
            <a:r>
              <a:rPr sz="1550" b="1" spc="125" dirty="0">
                <a:solidFill>
                  <a:srgbClr val="004D4D"/>
                </a:solidFill>
                <a:latin typeface="Microsoft JhengHei"/>
                <a:cs typeface="Microsoft JhengHei"/>
              </a:rPr>
              <a:t>檢</a:t>
            </a:r>
            <a:r>
              <a:rPr sz="1550" b="1" dirty="0">
                <a:solidFill>
                  <a:srgbClr val="004D4D"/>
                </a:solidFill>
                <a:latin typeface="Microsoft JhengHei"/>
                <a:cs typeface="Microsoft JhengHei"/>
              </a:rPr>
              <a:t>驗(NAT)，國內迄今無</a:t>
            </a:r>
            <a:r>
              <a:rPr sz="1550" b="1" spc="-50" dirty="0">
                <a:solidFill>
                  <a:srgbClr val="004D4D"/>
                </a:solidFill>
                <a:latin typeface="Microsoft JhengHei"/>
                <a:cs typeface="Microsoft JhengHei"/>
              </a:rPr>
              <a:t>因</a:t>
            </a:r>
            <a:endParaRPr sz="1550">
              <a:latin typeface="Microsoft JhengHei"/>
              <a:cs typeface="Microsoft JhengHei"/>
            </a:endParaRPr>
          </a:p>
        </p:txBody>
      </p:sp>
      <p:sp>
        <p:nvSpPr>
          <p:cNvPr id="70" name="object 70"/>
          <p:cNvSpPr txBox="1"/>
          <p:nvPr/>
        </p:nvSpPr>
        <p:spPr>
          <a:xfrm>
            <a:off x="8204587" y="3894795"/>
            <a:ext cx="218694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004D4D"/>
                </a:solidFill>
                <a:latin typeface="Microsoft JhengHei"/>
                <a:cs typeface="Microsoft JhengHei"/>
              </a:rPr>
              <a:t>輸⾎而感染HIV之個案</a:t>
            </a:r>
            <a:r>
              <a:rPr sz="1550" b="1" spc="-50" dirty="0">
                <a:solidFill>
                  <a:srgbClr val="004D4D"/>
                </a:solidFill>
                <a:latin typeface="Microsoft JhengHei"/>
                <a:cs typeface="Microsoft JhengHei"/>
              </a:rPr>
              <a:t>。</a:t>
            </a:r>
            <a:endParaRPr sz="1550">
              <a:latin typeface="Microsoft JhengHei"/>
              <a:cs typeface="Microsoft JhengHei"/>
            </a:endParaRPr>
          </a:p>
        </p:txBody>
      </p:sp>
      <p:pic>
        <p:nvPicPr>
          <p:cNvPr id="71" name="object 71"/>
          <p:cNvPicPr/>
          <p:nvPr/>
        </p:nvPicPr>
        <p:blipFill>
          <a:blip r:embed="rId4" cstate="print"/>
          <a:stretch>
            <a:fillRect/>
          </a:stretch>
        </p:blipFill>
        <p:spPr>
          <a:xfrm>
            <a:off x="8708783" y="4362450"/>
            <a:ext cx="1984242" cy="1971294"/>
          </a:xfrm>
          <a:prstGeom prst="rect">
            <a:avLst/>
          </a:prstGeom>
        </p:spPr>
      </p:pic>
      <p:sp>
        <p:nvSpPr>
          <p:cNvPr id="72" name="object 72"/>
          <p:cNvSpPr txBox="1"/>
          <p:nvPr/>
        </p:nvSpPr>
        <p:spPr>
          <a:xfrm>
            <a:off x="10444105" y="6350760"/>
            <a:ext cx="102870" cy="18542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252525"/>
                </a:solidFill>
                <a:latin typeface="Microsoft JhengHei"/>
                <a:cs typeface="Microsoft JhengHei"/>
              </a:rPr>
              <a:t>6</a:t>
            </a:r>
            <a:endParaRPr sz="1050">
              <a:latin typeface="Microsoft JhengHei"/>
              <a:cs typeface="Microsoft JhengHe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3112141" y="1016000"/>
            <a:ext cx="4467860" cy="560705"/>
          </a:xfrm>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00659A"/>
                </a:solidFill>
              </a:rPr>
              <a:t>手機交友APP</a:t>
            </a:r>
            <a:r>
              <a:rPr sz="3500" spc="-20" dirty="0">
                <a:solidFill>
                  <a:srgbClr val="00659A"/>
                </a:solidFill>
              </a:rPr>
              <a:t>助⻑疫情</a:t>
            </a:r>
            <a:endParaRPr sz="3500"/>
          </a:p>
        </p:txBody>
      </p:sp>
      <p:sp>
        <p:nvSpPr>
          <p:cNvPr id="4" name="object 4"/>
          <p:cNvSpPr txBox="1"/>
          <p:nvPr/>
        </p:nvSpPr>
        <p:spPr>
          <a:xfrm>
            <a:off x="3003937" y="1569439"/>
            <a:ext cx="4636770" cy="547370"/>
          </a:xfrm>
          <a:prstGeom prst="rect">
            <a:avLst/>
          </a:prstGeom>
        </p:spPr>
        <p:txBody>
          <a:bodyPr vert="horz" wrap="square" lIns="0" tIns="40640" rIns="0" bIns="0" rtlCol="0">
            <a:spAutoFit/>
          </a:bodyPr>
          <a:lstStyle/>
          <a:p>
            <a:pPr marL="12700">
              <a:lnSpc>
                <a:spcPct val="100000"/>
              </a:lnSpc>
              <a:spcBef>
                <a:spcPts val="320"/>
              </a:spcBef>
            </a:pPr>
            <a:r>
              <a:rPr sz="2100" b="1" dirty="0">
                <a:solidFill>
                  <a:srgbClr val="60A8AC"/>
                </a:solidFill>
                <a:latin typeface="Microsoft JhengHei"/>
                <a:cs typeface="Microsoft JhengHei"/>
              </a:rPr>
              <a:t>手機</a:t>
            </a:r>
            <a:r>
              <a:rPr sz="2100" b="1" i="1" spc="50" dirty="0">
                <a:solidFill>
                  <a:srgbClr val="60A8AC"/>
                </a:solidFill>
                <a:latin typeface="Trebuchet MS"/>
                <a:cs typeface="Trebuchet MS"/>
              </a:rPr>
              <a:t>APP</a:t>
            </a:r>
            <a:r>
              <a:rPr sz="2100" b="1" spc="-15" dirty="0">
                <a:solidFill>
                  <a:srgbClr val="60A8AC"/>
                </a:solidFill>
                <a:latin typeface="Microsoft JhengHei"/>
                <a:cs typeface="Microsoft JhengHei"/>
              </a:rPr>
              <a:t>逐漸變成尋找性對象的新管道</a:t>
            </a:r>
            <a:endParaRPr sz="2100">
              <a:latin typeface="Microsoft JhengHei"/>
              <a:cs typeface="Microsoft JhengHei"/>
            </a:endParaRPr>
          </a:p>
          <a:p>
            <a:pPr marR="5080" algn="r">
              <a:lnSpc>
                <a:spcPct val="100000"/>
              </a:lnSpc>
              <a:spcBef>
                <a:spcPts val="105"/>
              </a:spcBef>
            </a:pPr>
            <a:r>
              <a:rPr sz="1050" b="1" spc="-10" dirty="0">
                <a:solidFill>
                  <a:srgbClr val="3F3F3F"/>
                </a:solidFill>
                <a:latin typeface="Microsoft JhengHei"/>
                <a:cs typeface="Microsoft JhengHei"/>
              </a:rPr>
              <a:t>(柯乃熒,2016)</a:t>
            </a:r>
            <a:endParaRPr sz="1050">
              <a:latin typeface="Microsoft JhengHei"/>
              <a:cs typeface="Microsoft JhengHei"/>
            </a:endParaRPr>
          </a:p>
        </p:txBody>
      </p:sp>
      <p:sp>
        <p:nvSpPr>
          <p:cNvPr id="5" name="object 5"/>
          <p:cNvSpPr/>
          <p:nvPr/>
        </p:nvSpPr>
        <p:spPr>
          <a:xfrm>
            <a:off x="1781156" y="2530316"/>
            <a:ext cx="1019810" cy="831850"/>
          </a:xfrm>
          <a:custGeom>
            <a:avLst/>
            <a:gdLst/>
            <a:ahLst/>
            <a:cxnLst/>
            <a:rect l="l" t="t" r="r" b="b"/>
            <a:pathLst>
              <a:path w="1019810" h="831850">
                <a:moveTo>
                  <a:pt x="135878" y="686295"/>
                </a:moveTo>
                <a:lnTo>
                  <a:pt x="123789" y="675858"/>
                </a:lnTo>
                <a:lnTo>
                  <a:pt x="93345" y="665987"/>
                </a:lnTo>
                <a:lnTo>
                  <a:pt x="61329" y="668262"/>
                </a:lnTo>
                <a:lnTo>
                  <a:pt x="31527" y="683037"/>
                </a:lnTo>
                <a:lnTo>
                  <a:pt x="9870" y="708124"/>
                </a:lnTo>
                <a:lnTo>
                  <a:pt x="0" y="738568"/>
                </a:lnTo>
                <a:lnTo>
                  <a:pt x="2274" y="770584"/>
                </a:lnTo>
                <a:lnTo>
                  <a:pt x="17049" y="800385"/>
                </a:lnTo>
                <a:lnTo>
                  <a:pt x="42136" y="821721"/>
                </a:lnTo>
                <a:lnTo>
                  <a:pt x="72580" y="831627"/>
                </a:lnTo>
                <a:lnTo>
                  <a:pt x="72675" y="735615"/>
                </a:lnTo>
                <a:lnTo>
                  <a:pt x="135878" y="686295"/>
                </a:lnTo>
                <a:close/>
              </a:path>
              <a:path w="1019810" h="831850">
                <a:moveTo>
                  <a:pt x="156512" y="712918"/>
                </a:moveTo>
                <a:lnTo>
                  <a:pt x="148875" y="697515"/>
                </a:lnTo>
                <a:lnTo>
                  <a:pt x="135878" y="686295"/>
                </a:lnTo>
                <a:lnTo>
                  <a:pt x="72675" y="735615"/>
                </a:lnTo>
                <a:lnTo>
                  <a:pt x="93249" y="762285"/>
                </a:lnTo>
                <a:lnTo>
                  <a:pt x="156512" y="712918"/>
                </a:lnTo>
                <a:close/>
              </a:path>
              <a:path w="1019810" h="831850">
                <a:moveTo>
                  <a:pt x="165925" y="759332"/>
                </a:moveTo>
                <a:lnTo>
                  <a:pt x="163651" y="727317"/>
                </a:lnTo>
                <a:lnTo>
                  <a:pt x="156512" y="712918"/>
                </a:lnTo>
                <a:lnTo>
                  <a:pt x="93249" y="762285"/>
                </a:lnTo>
                <a:lnTo>
                  <a:pt x="72675" y="735615"/>
                </a:lnTo>
                <a:lnTo>
                  <a:pt x="72675" y="831621"/>
                </a:lnTo>
                <a:lnTo>
                  <a:pt x="104596" y="829532"/>
                </a:lnTo>
                <a:lnTo>
                  <a:pt x="134397" y="814863"/>
                </a:lnTo>
                <a:lnTo>
                  <a:pt x="156055" y="789777"/>
                </a:lnTo>
                <a:lnTo>
                  <a:pt x="165925" y="759332"/>
                </a:lnTo>
                <a:close/>
              </a:path>
              <a:path w="1019810" h="831850">
                <a:moveTo>
                  <a:pt x="883487" y="145618"/>
                </a:moveTo>
                <a:lnTo>
                  <a:pt x="870489" y="134397"/>
                </a:lnTo>
                <a:lnTo>
                  <a:pt x="862853" y="118995"/>
                </a:lnTo>
                <a:lnTo>
                  <a:pt x="135878" y="686295"/>
                </a:lnTo>
                <a:lnTo>
                  <a:pt x="148875" y="697515"/>
                </a:lnTo>
                <a:lnTo>
                  <a:pt x="156512" y="712918"/>
                </a:lnTo>
                <a:lnTo>
                  <a:pt x="883487" y="145618"/>
                </a:lnTo>
                <a:close/>
              </a:path>
              <a:path w="1019810" h="831850">
                <a:moveTo>
                  <a:pt x="1019365" y="93344"/>
                </a:moveTo>
                <a:lnTo>
                  <a:pt x="1017091" y="61329"/>
                </a:lnTo>
                <a:lnTo>
                  <a:pt x="1002315" y="31527"/>
                </a:lnTo>
                <a:lnTo>
                  <a:pt x="977229" y="9870"/>
                </a:lnTo>
                <a:lnTo>
                  <a:pt x="946785" y="0"/>
                </a:lnTo>
                <a:lnTo>
                  <a:pt x="914769" y="2274"/>
                </a:lnTo>
                <a:lnTo>
                  <a:pt x="884967" y="17049"/>
                </a:lnTo>
                <a:lnTo>
                  <a:pt x="863310" y="42136"/>
                </a:lnTo>
                <a:lnTo>
                  <a:pt x="853439" y="72580"/>
                </a:lnTo>
                <a:lnTo>
                  <a:pt x="855714" y="104596"/>
                </a:lnTo>
                <a:lnTo>
                  <a:pt x="862853" y="118995"/>
                </a:lnTo>
                <a:lnTo>
                  <a:pt x="926115" y="69627"/>
                </a:lnTo>
                <a:lnTo>
                  <a:pt x="946689" y="96297"/>
                </a:lnTo>
                <a:lnTo>
                  <a:pt x="946689" y="164457"/>
                </a:lnTo>
                <a:lnTo>
                  <a:pt x="958036" y="163651"/>
                </a:lnTo>
                <a:lnTo>
                  <a:pt x="987837" y="148875"/>
                </a:lnTo>
                <a:lnTo>
                  <a:pt x="1009495" y="123789"/>
                </a:lnTo>
                <a:lnTo>
                  <a:pt x="1019365" y="93344"/>
                </a:lnTo>
                <a:close/>
              </a:path>
              <a:path w="1019810" h="831850">
                <a:moveTo>
                  <a:pt x="946689" y="96297"/>
                </a:moveTo>
                <a:lnTo>
                  <a:pt x="926115" y="69627"/>
                </a:lnTo>
                <a:lnTo>
                  <a:pt x="862853" y="118995"/>
                </a:lnTo>
                <a:lnTo>
                  <a:pt x="870489" y="134397"/>
                </a:lnTo>
                <a:lnTo>
                  <a:pt x="883487" y="145618"/>
                </a:lnTo>
                <a:lnTo>
                  <a:pt x="946689" y="96297"/>
                </a:lnTo>
                <a:close/>
              </a:path>
              <a:path w="1019810" h="831850">
                <a:moveTo>
                  <a:pt x="946689" y="164457"/>
                </a:moveTo>
                <a:lnTo>
                  <a:pt x="946689" y="96297"/>
                </a:lnTo>
                <a:lnTo>
                  <a:pt x="883487" y="145618"/>
                </a:lnTo>
                <a:lnTo>
                  <a:pt x="895576" y="156055"/>
                </a:lnTo>
                <a:lnTo>
                  <a:pt x="926020" y="165925"/>
                </a:lnTo>
                <a:lnTo>
                  <a:pt x="946689" y="164457"/>
                </a:lnTo>
                <a:close/>
              </a:path>
            </a:pathLst>
          </a:custGeom>
          <a:solidFill>
            <a:srgbClr val="60A8AC"/>
          </a:solidFill>
        </p:spPr>
        <p:txBody>
          <a:bodyPr wrap="square" lIns="0" tIns="0" rIns="0" bIns="0" rtlCol="0"/>
          <a:lstStyle/>
          <a:p>
            <a:endParaRPr/>
          </a:p>
        </p:txBody>
      </p:sp>
      <p:sp>
        <p:nvSpPr>
          <p:cNvPr id="6" name="object 6"/>
          <p:cNvSpPr/>
          <p:nvPr/>
        </p:nvSpPr>
        <p:spPr>
          <a:xfrm>
            <a:off x="1571891" y="2378976"/>
            <a:ext cx="1842770" cy="1377950"/>
          </a:xfrm>
          <a:custGeom>
            <a:avLst/>
            <a:gdLst/>
            <a:ahLst/>
            <a:cxnLst/>
            <a:rect l="l" t="t" r="r" b="b"/>
            <a:pathLst>
              <a:path w="1842770" h="1377950">
                <a:moveTo>
                  <a:pt x="1842516" y="1363980"/>
                </a:moveTo>
                <a:lnTo>
                  <a:pt x="5334" y="1363980"/>
                </a:lnTo>
                <a:lnTo>
                  <a:pt x="5334" y="0"/>
                </a:lnTo>
                <a:lnTo>
                  <a:pt x="0" y="0"/>
                </a:lnTo>
                <a:lnTo>
                  <a:pt x="0" y="1363980"/>
                </a:lnTo>
                <a:lnTo>
                  <a:pt x="0" y="1369314"/>
                </a:lnTo>
                <a:lnTo>
                  <a:pt x="0" y="1377696"/>
                </a:lnTo>
                <a:lnTo>
                  <a:pt x="5334" y="1377696"/>
                </a:lnTo>
                <a:lnTo>
                  <a:pt x="5334" y="1369314"/>
                </a:lnTo>
                <a:lnTo>
                  <a:pt x="1842516" y="1369314"/>
                </a:lnTo>
                <a:lnTo>
                  <a:pt x="1842516" y="1363980"/>
                </a:lnTo>
                <a:close/>
              </a:path>
            </a:pathLst>
          </a:custGeom>
          <a:solidFill>
            <a:srgbClr val="000000"/>
          </a:solidFill>
        </p:spPr>
        <p:txBody>
          <a:bodyPr wrap="square" lIns="0" tIns="0" rIns="0" bIns="0" rtlCol="0"/>
          <a:lstStyle/>
          <a:p>
            <a:endParaRPr/>
          </a:p>
        </p:txBody>
      </p:sp>
      <p:sp>
        <p:nvSpPr>
          <p:cNvPr id="7" name="object 7"/>
          <p:cNvSpPr txBox="1"/>
          <p:nvPr/>
        </p:nvSpPr>
        <p:spPr>
          <a:xfrm>
            <a:off x="2015630" y="3107682"/>
            <a:ext cx="763905" cy="557530"/>
          </a:xfrm>
          <a:prstGeom prst="rect">
            <a:avLst/>
          </a:prstGeom>
        </p:spPr>
        <p:txBody>
          <a:bodyPr vert="horz" wrap="square" lIns="0" tIns="12700" rIns="0" bIns="0" rtlCol="0">
            <a:spAutoFit/>
          </a:bodyPr>
          <a:lstStyle/>
          <a:p>
            <a:pPr marL="12700">
              <a:lnSpc>
                <a:spcPts val="1885"/>
              </a:lnSpc>
              <a:spcBef>
                <a:spcPts val="100"/>
              </a:spcBef>
            </a:pPr>
            <a:r>
              <a:rPr sz="1750" spc="-10" dirty="0">
                <a:latin typeface="Microsoft JhengHei"/>
                <a:cs typeface="Microsoft JhengHei"/>
              </a:rPr>
              <a:t>2011</a:t>
            </a:r>
            <a:r>
              <a:rPr sz="1750" spc="-50" dirty="0">
                <a:latin typeface="Microsoft JhengHei"/>
                <a:cs typeface="Microsoft JhengHei"/>
              </a:rPr>
              <a:t>年</a:t>
            </a:r>
            <a:endParaRPr sz="1750">
              <a:latin typeface="Microsoft JhengHei"/>
              <a:cs typeface="Microsoft JhengHei"/>
            </a:endParaRPr>
          </a:p>
          <a:p>
            <a:pPr marL="30480">
              <a:lnSpc>
                <a:spcPts val="2305"/>
              </a:lnSpc>
            </a:pPr>
            <a:r>
              <a:rPr sz="2100" b="1" spc="-10" dirty="0">
                <a:solidFill>
                  <a:srgbClr val="60A8AC"/>
                </a:solidFill>
                <a:latin typeface="Calibri"/>
                <a:cs typeface="Calibri"/>
              </a:rPr>
              <a:t>35.4%</a:t>
            </a:r>
            <a:endParaRPr sz="2100">
              <a:latin typeface="Calibri"/>
              <a:cs typeface="Calibri"/>
            </a:endParaRPr>
          </a:p>
        </p:txBody>
      </p:sp>
      <p:sp>
        <p:nvSpPr>
          <p:cNvPr id="8" name="object 8"/>
          <p:cNvSpPr txBox="1"/>
          <p:nvPr/>
        </p:nvSpPr>
        <p:spPr>
          <a:xfrm>
            <a:off x="2837070" y="2376155"/>
            <a:ext cx="763905" cy="563245"/>
          </a:xfrm>
          <a:prstGeom prst="rect">
            <a:avLst/>
          </a:prstGeom>
        </p:spPr>
        <p:txBody>
          <a:bodyPr vert="horz" wrap="square" lIns="0" tIns="12700" rIns="0" bIns="0" rtlCol="0">
            <a:spAutoFit/>
          </a:bodyPr>
          <a:lstStyle/>
          <a:p>
            <a:pPr marL="12700">
              <a:lnSpc>
                <a:spcPts val="1905"/>
              </a:lnSpc>
              <a:spcBef>
                <a:spcPts val="100"/>
              </a:spcBef>
            </a:pPr>
            <a:r>
              <a:rPr sz="1750" spc="-10" dirty="0">
                <a:latin typeface="Microsoft JhengHei"/>
                <a:cs typeface="Microsoft JhengHei"/>
              </a:rPr>
              <a:t>2017</a:t>
            </a:r>
            <a:r>
              <a:rPr sz="1750" spc="-50" dirty="0">
                <a:latin typeface="Microsoft JhengHei"/>
                <a:cs typeface="Microsoft JhengHei"/>
              </a:rPr>
              <a:t>年</a:t>
            </a:r>
            <a:endParaRPr sz="1750">
              <a:latin typeface="Microsoft JhengHei"/>
              <a:cs typeface="Microsoft JhengHei"/>
            </a:endParaRPr>
          </a:p>
          <a:p>
            <a:pPr marL="13970">
              <a:lnSpc>
                <a:spcPts val="2325"/>
              </a:lnSpc>
            </a:pPr>
            <a:r>
              <a:rPr sz="2100" b="1" spc="-10" dirty="0">
                <a:solidFill>
                  <a:srgbClr val="60A8AC"/>
                </a:solidFill>
                <a:latin typeface="Calibri"/>
                <a:cs typeface="Calibri"/>
              </a:rPr>
              <a:t>91.3%</a:t>
            </a:r>
            <a:endParaRPr sz="2100">
              <a:latin typeface="Calibri"/>
              <a:cs typeface="Calibri"/>
            </a:endParaRPr>
          </a:p>
        </p:txBody>
      </p:sp>
      <p:sp>
        <p:nvSpPr>
          <p:cNvPr id="9" name="object 9"/>
          <p:cNvSpPr txBox="1"/>
          <p:nvPr/>
        </p:nvSpPr>
        <p:spPr>
          <a:xfrm>
            <a:off x="640978" y="3819845"/>
            <a:ext cx="4029075" cy="958850"/>
          </a:xfrm>
          <a:prstGeom prst="rect">
            <a:avLst/>
          </a:prstGeom>
        </p:spPr>
        <p:txBody>
          <a:bodyPr vert="horz" wrap="square" lIns="0" tIns="47625" rIns="0" bIns="0" rtlCol="0">
            <a:spAutoFit/>
          </a:bodyPr>
          <a:lstStyle/>
          <a:p>
            <a:pPr marL="371475">
              <a:lnSpc>
                <a:spcPct val="100000"/>
              </a:lnSpc>
              <a:spcBef>
                <a:spcPts val="375"/>
              </a:spcBef>
            </a:pPr>
            <a:r>
              <a:rPr sz="1750" b="1" spc="-5" dirty="0">
                <a:solidFill>
                  <a:srgbClr val="2C778D"/>
                </a:solidFill>
                <a:latin typeface="Microsoft JhengHei"/>
                <a:cs typeface="Microsoft JhengHei"/>
              </a:rPr>
              <a:t>使用手機上網的比率顯著上升</a:t>
            </a:r>
            <a:endParaRPr sz="1750">
              <a:latin typeface="Microsoft JhengHei"/>
              <a:cs typeface="Microsoft JhengHei"/>
            </a:endParaRPr>
          </a:p>
          <a:p>
            <a:pPr marL="12700">
              <a:lnSpc>
                <a:spcPct val="100000"/>
              </a:lnSpc>
              <a:spcBef>
                <a:spcPts val="330"/>
              </a:spcBef>
            </a:pPr>
            <a:r>
              <a:rPr sz="1750" dirty="0">
                <a:latin typeface="Microsoft JhengHei"/>
                <a:cs typeface="Microsoft JhengHei"/>
              </a:rPr>
              <a:t>下載APP類型主要以</a:t>
            </a:r>
            <a:r>
              <a:rPr sz="2100" b="1" dirty="0">
                <a:solidFill>
                  <a:srgbClr val="ED7C31"/>
                </a:solidFill>
                <a:latin typeface="Microsoft JhengHei"/>
                <a:cs typeface="Microsoft JhengHei"/>
              </a:rPr>
              <a:t>社交類</a:t>
            </a:r>
            <a:r>
              <a:rPr sz="1750" spc="-10" dirty="0">
                <a:latin typeface="Microsoft JhengHei"/>
                <a:cs typeface="Microsoft JhengHei"/>
              </a:rPr>
              <a:t>為主(69.8%)</a:t>
            </a:r>
            <a:endParaRPr sz="1750">
              <a:latin typeface="Microsoft JhengHei"/>
              <a:cs typeface="Microsoft JhengHei"/>
            </a:endParaRPr>
          </a:p>
          <a:p>
            <a:pPr marL="446405">
              <a:lnSpc>
                <a:spcPct val="100000"/>
              </a:lnSpc>
              <a:spcBef>
                <a:spcPts val="439"/>
              </a:spcBef>
            </a:pPr>
            <a:r>
              <a:rPr sz="1400" spc="-10" dirty="0">
                <a:latin typeface="Microsoft JhengHei"/>
                <a:cs typeface="Microsoft JhengHei"/>
              </a:rPr>
              <a:t>(台灣無線網路使用狀況調查報告,2016)</a:t>
            </a:r>
            <a:endParaRPr sz="1400">
              <a:latin typeface="Microsoft JhengHei"/>
              <a:cs typeface="Microsoft JhengHei"/>
            </a:endParaRPr>
          </a:p>
        </p:txBody>
      </p:sp>
      <p:grpSp>
        <p:nvGrpSpPr>
          <p:cNvPr id="10" name="object 10"/>
          <p:cNvGrpSpPr/>
          <p:nvPr/>
        </p:nvGrpSpPr>
        <p:grpSpPr>
          <a:xfrm>
            <a:off x="6525653" y="2376677"/>
            <a:ext cx="1842770" cy="1377950"/>
            <a:chOff x="6525653" y="2376677"/>
            <a:chExt cx="1842770" cy="1377950"/>
          </a:xfrm>
        </p:grpSpPr>
        <p:sp>
          <p:nvSpPr>
            <p:cNvPr id="11" name="object 11"/>
            <p:cNvSpPr/>
            <p:nvPr/>
          </p:nvSpPr>
          <p:spPr>
            <a:xfrm>
              <a:off x="7083424" y="3219450"/>
              <a:ext cx="189865" cy="492759"/>
            </a:xfrm>
            <a:custGeom>
              <a:avLst/>
              <a:gdLst/>
              <a:ahLst/>
              <a:cxnLst/>
              <a:rect l="l" t="t" r="r" b="b"/>
              <a:pathLst>
                <a:path w="189865" h="492760">
                  <a:moveTo>
                    <a:pt x="189738" y="492251"/>
                  </a:moveTo>
                  <a:lnTo>
                    <a:pt x="189738" y="0"/>
                  </a:lnTo>
                  <a:lnTo>
                    <a:pt x="0" y="0"/>
                  </a:lnTo>
                  <a:lnTo>
                    <a:pt x="0" y="492251"/>
                  </a:lnTo>
                  <a:lnTo>
                    <a:pt x="189738" y="492251"/>
                  </a:lnTo>
                  <a:close/>
                </a:path>
              </a:pathLst>
            </a:custGeom>
            <a:solidFill>
              <a:srgbClr val="60A8AC"/>
            </a:solidFill>
          </p:spPr>
          <p:txBody>
            <a:bodyPr wrap="square" lIns="0" tIns="0" rIns="0" bIns="0" rtlCol="0"/>
            <a:lstStyle/>
            <a:p>
              <a:endParaRPr/>
            </a:p>
          </p:txBody>
        </p:sp>
        <p:sp>
          <p:nvSpPr>
            <p:cNvPr id="12" name="object 12"/>
            <p:cNvSpPr/>
            <p:nvPr/>
          </p:nvSpPr>
          <p:spPr>
            <a:xfrm>
              <a:off x="6525653" y="2376690"/>
              <a:ext cx="1842770" cy="1377950"/>
            </a:xfrm>
            <a:custGeom>
              <a:avLst/>
              <a:gdLst/>
              <a:ahLst/>
              <a:cxnLst/>
              <a:rect l="l" t="t" r="r" b="b"/>
              <a:pathLst>
                <a:path w="1842770" h="1377950">
                  <a:moveTo>
                    <a:pt x="1842516" y="1363980"/>
                  </a:moveTo>
                  <a:lnTo>
                    <a:pt x="5321" y="1363980"/>
                  </a:lnTo>
                  <a:lnTo>
                    <a:pt x="5321" y="0"/>
                  </a:lnTo>
                  <a:lnTo>
                    <a:pt x="0" y="0"/>
                  </a:lnTo>
                  <a:lnTo>
                    <a:pt x="0" y="1363980"/>
                  </a:lnTo>
                  <a:lnTo>
                    <a:pt x="0" y="1370076"/>
                  </a:lnTo>
                  <a:lnTo>
                    <a:pt x="0" y="1377696"/>
                  </a:lnTo>
                  <a:lnTo>
                    <a:pt x="5321" y="1377696"/>
                  </a:lnTo>
                  <a:lnTo>
                    <a:pt x="5321" y="1370076"/>
                  </a:lnTo>
                  <a:lnTo>
                    <a:pt x="1842516" y="1370076"/>
                  </a:lnTo>
                  <a:lnTo>
                    <a:pt x="1842516" y="1363980"/>
                  </a:lnTo>
                  <a:close/>
                </a:path>
              </a:pathLst>
            </a:custGeom>
            <a:solidFill>
              <a:srgbClr val="000000"/>
            </a:solidFill>
          </p:spPr>
          <p:txBody>
            <a:bodyPr wrap="square" lIns="0" tIns="0" rIns="0" bIns="0" rtlCol="0"/>
            <a:lstStyle/>
            <a:p>
              <a:endParaRPr/>
            </a:p>
          </p:txBody>
        </p:sp>
        <p:sp>
          <p:nvSpPr>
            <p:cNvPr id="13" name="object 13"/>
            <p:cNvSpPr/>
            <p:nvPr/>
          </p:nvSpPr>
          <p:spPr>
            <a:xfrm>
              <a:off x="7888871" y="2752343"/>
              <a:ext cx="180340" cy="967740"/>
            </a:xfrm>
            <a:custGeom>
              <a:avLst/>
              <a:gdLst/>
              <a:ahLst/>
              <a:cxnLst/>
              <a:rect l="l" t="t" r="r" b="b"/>
              <a:pathLst>
                <a:path w="180340" h="967739">
                  <a:moveTo>
                    <a:pt x="179831" y="967739"/>
                  </a:moveTo>
                  <a:lnTo>
                    <a:pt x="179831" y="0"/>
                  </a:lnTo>
                  <a:lnTo>
                    <a:pt x="0" y="0"/>
                  </a:lnTo>
                  <a:lnTo>
                    <a:pt x="0" y="967739"/>
                  </a:lnTo>
                  <a:lnTo>
                    <a:pt x="179831" y="967739"/>
                  </a:lnTo>
                  <a:close/>
                </a:path>
              </a:pathLst>
            </a:custGeom>
            <a:solidFill>
              <a:srgbClr val="60A8AC"/>
            </a:solidFill>
          </p:spPr>
          <p:txBody>
            <a:bodyPr wrap="square" lIns="0" tIns="0" rIns="0" bIns="0" rtlCol="0"/>
            <a:lstStyle/>
            <a:p>
              <a:endParaRPr/>
            </a:p>
          </p:txBody>
        </p:sp>
      </p:grpSp>
      <p:sp>
        <p:nvSpPr>
          <p:cNvPr id="14" name="object 14"/>
          <p:cNvSpPr txBox="1"/>
          <p:nvPr/>
        </p:nvSpPr>
        <p:spPr>
          <a:xfrm>
            <a:off x="8132205" y="2646680"/>
            <a:ext cx="874394" cy="559435"/>
          </a:xfrm>
          <a:prstGeom prst="rect">
            <a:avLst/>
          </a:prstGeom>
        </p:spPr>
        <p:txBody>
          <a:bodyPr vert="horz" wrap="square" lIns="0" tIns="12700" rIns="0" bIns="0" rtlCol="0">
            <a:spAutoFit/>
          </a:bodyPr>
          <a:lstStyle/>
          <a:p>
            <a:pPr marL="12700" marR="5080" indent="90170">
              <a:lnSpc>
                <a:spcPct val="100000"/>
              </a:lnSpc>
              <a:spcBef>
                <a:spcPts val="100"/>
              </a:spcBef>
            </a:pPr>
            <a:r>
              <a:rPr sz="1750" spc="-20" dirty="0">
                <a:latin typeface="Microsoft JhengHei"/>
                <a:cs typeface="Microsoft JhengHei"/>
              </a:rPr>
              <a:t>有使用</a:t>
            </a:r>
            <a:r>
              <a:rPr sz="1750" dirty="0">
                <a:latin typeface="Microsoft JhengHei"/>
                <a:cs typeface="Microsoft JhengHei"/>
              </a:rPr>
              <a:t>交友</a:t>
            </a:r>
            <a:r>
              <a:rPr sz="1750" spc="-25" dirty="0">
                <a:latin typeface="Microsoft JhengHei"/>
                <a:cs typeface="Microsoft JhengHei"/>
              </a:rPr>
              <a:t>app</a:t>
            </a:r>
            <a:endParaRPr sz="1750">
              <a:latin typeface="Microsoft JhengHei"/>
              <a:cs typeface="Microsoft JhengHei"/>
            </a:endParaRPr>
          </a:p>
        </p:txBody>
      </p:sp>
      <p:sp>
        <p:nvSpPr>
          <p:cNvPr id="15" name="object 15"/>
          <p:cNvSpPr txBox="1"/>
          <p:nvPr/>
        </p:nvSpPr>
        <p:spPr>
          <a:xfrm>
            <a:off x="6740042" y="2612391"/>
            <a:ext cx="874394" cy="559435"/>
          </a:xfrm>
          <a:prstGeom prst="rect">
            <a:avLst/>
          </a:prstGeom>
        </p:spPr>
        <p:txBody>
          <a:bodyPr vert="horz" wrap="square" lIns="0" tIns="12700" rIns="0" bIns="0" rtlCol="0">
            <a:spAutoFit/>
          </a:bodyPr>
          <a:lstStyle/>
          <a:p>
            <a:pPr marL="12700" marR="5080" indent="90170">
              <a:lnSpc>
                <a:spcPct val="100000"/>
              </a:lnSpc>
              <a:spcBef>
                <a:spcPts val="100"/>
              </a:spcBef>
            </a:pPr>
            <a:r>
              <a:rPr sz="1750" spc="-20" dirty="0">
                <a:latin typeface="Microsoft JhengHei"/>
                <a:cs typeface="Microsoft JhengHei"/>
              </a:rPr>
              <a:t>無使用</a:t>
            </a:r>
            <a:r>
              <a:rPr sz="1750" dirty="0">
                <a:latin typeface="Microsoft JhengHei"/>
                <a:cs typeface="Microsoft JhengHei"/>
              </a:rPr>
              <a:t>交友</a:t>
            </a:r>
            <a:r>
              <a:rPr sz="1750" spc="-25" dirty="0">
                <a:latin typeface="Microsoft JhengHei"/>
                <a:cs typeface="Microsoft JhengHei"/>
              </a:rPr>
              <a:t>app</a:t>
            </a:r>
            <a:endParaRPr sz="1750">
              <a:latin typeface="Microsoft JhengHei"/>
              <a:cs typeface="Microsoft JhengHei"/>
            </a:endParaRPr>
          </a:p>
        </p:txBody>
      </p:sp>
      <p:sp>
        <p:nvSpPr>
          <p:cNvPr id="16" name="object 16"/>
          <p:cNvSpPr txBox="1"/>
          <p:nvPr/>
        </p:nvSpPr>
        <p:spPr>
          <a:xfrm>
            <a:off x="6207411" y="3863599"/>
            <a:ext cx="2665730" cy="1122680"/>
          </a:xfrm>
          <a:prstGeom prst="rect">
            <a:avLst/>
          </a:prstGeom>
        </p:spPr>
        <p:txBody>
          <a:bodyPr vert="horz" wrap="square" lIns="0" tIns="12700" rIns="0" bIns="0" rtlCol="0">
            <a:spAutoFit/>
          </a:bodyPr>
          <a:lstStyle/>
          <a:p>
            <a:pPr marL="64769" marR="5080" indent="-52705">
              <a:lnSpc>
                <a:spcPct val="100000"/>
              </a:lnSpc>
              <a:spcBef>
                <a:spcPts val="100"/>
              </a:spcBef>
            </a:pPr>
            <a:r>
              <a:rPr sz="1750" dirty="0">
                <a:latin typeface="Microsoft JhengHei"/>
                <a:cs typeface="Microsoft JhengHei"/>
              </a:rPr>
              <a:t>有使用手機交友</a:t>
            </a:r>
            <a:r>
              <a:rPr sz="1750" i="1" spc="85" dirty="0">
                <a:latin typeface="Trebuchet MS"/>
                <a:cs typeface="Trebuchet MS"/>
              </a:rPr>
              <a:t>APP</a:t>
            </a:r>
            <a:r>
              <a:rPr sz="1750" spc="-20" dirty="0">
                <a:latin typeface="Microsoft JhengHei"/>
                <a:cs typeface="Microsoft JhengHei"/>
              </a:rPr>
              <a:t>的人，</a:t>
            </a:r>
            <a:r>
              <a:rPr sz="1750" dirty="0">
                <a:latin typeface="Microsoft JhengHei"/>
                <a:cs typeface="Microsoft JhengHei"/>
              </a:rPr>
              <a:t>感染</a:t>
            </a:r>
            <a:r>
              <a:rPr sz="1750" i="1" dirty="0">
                <a:latin typeface="Trebuchet MS"/>
                <a:cs typeface="Trebuchet MS"/>
              </a:rPr>
              <a:t>HIV</a:t>
            </a:r>
            <a:r>
              <a:rPr sz="1750" spc="-10" dirty="0">
                <a:latin typeface="Microsoft JhengHei"/>
                <a:cs typeface="Microsoft JhengHei"/>
              </a:rPr>
              <a:t>與性病的比例是</a:t>
            </a:r>
            <a:endParaRPr sz="1750">
              <a:latin typeface="Microsoft JhengHei"/>
              <a:cs typeface="Microsoft JhengHei"/>
            </a:endParaRPr>
          </a:p>
          <a:p>
            <a:pPr marR="175895" algn="ctr">
              <a:lnSpc>
                <a:spcPts val="2510"/>
              </a:lnSpc>
            </a:pPr>
            <a:r>
              <a:rPr sz="1750" spc="-5" dirty="0">
                <a:latin typeface="Microsoft JhengHei"/>
                <a:cs typeface="Microsoft JhengHei"/>
              </a:rPr>
              <a:t>沒使用的</a:t>
            </a:r>
            <a:r>
              <a:rPr sz="2100" b="1" i="1" spc="-10" dirty="0">
                <a:solidFill>
                  <a:srgbClr val="ED7C31"/>
                </a:solidFill>
                <a:latin typeface="Trebuchet MS"/>
                <a:cs typeface="Trebuchet MS"/>
              </a:rPr>
              <a:t>2</a:t>
            </a:r>
            <a:r>
              <a:rPr sz="2100" b="1" spc="-50" dirty="0">
                <a:solidFill>
                  <a:srgbClr val="ED7C31"/>
                </a:solidFill>
                <a:latin typeface="Microsoft JhengHei"/>
                <a:cs typeface="Microsoft JhengHei"/>
              </a:rPr>
              <a:t>倍</a:t>
            </a:r>
            <a:endParaRPr sz="2100">
              <a:latin typeface="Microsoft JhengHei"/>
              <a:cs typeface="Microsoft JhengHei"/>
            </a:endParaRPr>
          </a:p>
          <a:p>
            <a:pPr marR="140970" algn="ctr">
              <a:lnSpc>
                <a:spcPct val="100000"/>
              </a:lnSpc>
              <a:spcBef>
                <a:spcPts val="245"/>
              </a:spcBef>
            </a:pPr>
            <a:r>
              <a:rPr sz="1400" dirty="0">
                <a:latin typeface="Calibri"/>
                <a:cs typeface="Calibri"/>
              </a:rPr>
              <a:t>(Lehmiller</a:t>
            </a:r>
            <a:r>
              <a:rPr sz="1400" spc="-15" dirty="0">
                <a:latin typeface="Calibri"/>
                <a:cs typeface="Calibri"/>
              </a:rPr>
              <a:t> </a:t>
            </a:r>
            <a:r>
              <a:rPr sz="1400" dirty="0">
                <a:latin typeface="Calibri"/>
                <a:cs typeface="Calibri"/>
              </a:rPr>
              <a:t>J J</a:t>
            </a:r>
            <a:r>
              <a:rPr sz="1400" spc="-5" dirty="0">
                <a:latin typeface="Calibri"/>
                <a:cs typeface="Calibri"/>
              </a:rPr>
              <a:t> </a:t>
            </a:r>
            <a:r>
              <a:rPr sz="1400" dirty="0">
                <a:latin typeface="Calibri"/>
                <a:cs typeface="Calibri"/>
              </a:rPr>
              <a:t>et</a:t>
            </a:r>
            <a:r>
              <a:rPr sz="1400" spc="-5" dirty="0">
                <a:latin typeface="Calibri"/>
                <a:cs typeface="Calibri"/>
              </a:rPr>
              <a:t> </a:t>
            </a:r>
            <a:r>
              <a:rPr sz="1400" spc="-10" dirty="0">
                <a:latin typeface="Calibri"/>
                <a:cs typeface="Calibri"/>
              </a:rPr>
              <a:t>al,2014)</a:t>
            </a:r>
            <a:endParaRPr sz="1400">
              <a:latin typeface="Calibri"/>
              <a:cs typeface="Calibri"/>
            </a:endParaRPr>
          </a:p>
        </p:txBody>
      </p:sp>
      <p:sp>
        <p:nvSpPr>
          <p:cNvPr id="17" name="object 17"/>
          <p:cNvSpPr/>
          <p:nvPr/>
        </p:nvSpPr>
        <p:spPr>
          <a:xfrm>
            <a:off x="5984633" y="5388864"/>
            <a:ext cx="3832225" cy="847725"/>
          </a:xfrm>
          <a:custGeom>
            <a:avLst/>
            <a:gdLst/>
            <a:ahLst/>
            <a:cxnLst/>
            <a:rect l="l" t="t" r="r" b="b"/>
            <a:pathLst>
              <a:path w="3832225" h="847725">
                <a:moveTo>
                  <a:pt x="3832098" y="706374"/>
                </a:moveTo>
                <a:lnTo>
                  <a:pt x="3832098" y="141732"/>
                </a:lnTo>
                <a:lnTo>
                  <a:pt x="3824892" y="96853"/>
                </a:lnTo>
                <a:lnTo>
                  <a:pt x="3804812" y="57936"/>
                </a:lnTo>
                <a:lnTo>
                  <a:pt x="3774161" y="27285"/>
                </a:lnTo>
                <a:lnTo>
                  <a:pt x="3735244" y="7205"/>
                </a:lnTo>
                <a:lnTo>
                  <a:pt x="3690366" y="0"/>
                </a:lnTo>
                <a:lnTo>
                  <a:pt x="140970" y="0"/>
                </a:lnTo>
                <a:lnTo>
                  <a:pt x="96463" y="7205"/>
                </a:lnTo>
                <a:lnTo>
                  <a:pt x="57771" y="27285"/>
                </a:lnTo>
                <a:lnTo>
                  <a:pt x="27236" y="57936"/>
                </a:lnTo>
                <a:lnTo>
                  <a:pt x="7199" y="96853"/>
                </a:lnTo>
                <a:lnTo>
                  <a:pt x="0" y="141732"/>
                </a:lnTo>
                <a:lnTo>
                  <a:pt x="0" y="706374"/>
                </a:lnTo>
                <a:lnTo>
                  <a:pt x="7199" y="750880"/>
                </a:lnTo>
                <a:lnTo>
                  <a:pt x="27236" y="789572"/>
                </a:lnTo>
                <a:lnTo>
                  <a:pt x="57771" y="820107"/>
                </a:lnTo>
                <a:lnTo>
                  <a:pt x="96463" y="840144"/>
                </a:lnTo>
                <a:lnTo>
                  <a:pt x="140970" y="847344"/>
                </a:lnTo>
                <a:lnTo>
                  <a:pt x="3690366" y="847344"/>
                </a:lnTo>
                <a:lnTo>
                  <a:pt x="3735244" y="840144"/>
                </a:lnTo>
                <a:lnTo>
                  <a:pt x="3774161" y="820107"/>
                </a:lnTo>
                <a:lnTo>
                  <a:pt x="3804812" y="789572"/>
                </a:lnTo>
                <a:lnTo>
                  <a:pt x="3824892" y="750880"/>
                </a:lnTo>
                <a:lnTo>
                  <a:pt x="3832098" y="706374"/>
                </a:lnTo>
                <a:close/>
              </a:path>
            </a:pathLst>
          </a:custGeom>
          <a:solidFill>
            <a:srgbClr val="60A8AC"/>
          </a:solidFill>
        </p:spPr>
        <p:txBody>
          <a:bodyPr wrap="square" lIns="0" tIns="0" rIns="0" bIns="0" rtlCol="0"/>
          <a:lstStyle/>
          <a:p>
            <a:endParaRPr/>
          </a:p>
        </p:txBody>
      </p:sp>
      <p:sp>
        <p:nvSpPr>
          <p:cNvPr id="18" name="object 18"/>
          <p:cNvSpPr txBox="1"/>
          <p:nvPr/>
        </p:nvSpPr>
        <p:spPr>
          <a:xfrm>
            <a:off x="6120517" y="5492750"/>
            <a:ext cx="3502025" cy="680720"/>
          </a:xfrm>
          <a:prstGeom prst="rect">
            <a:avLst/>
          </a:prstGeom>
        </p:spPr>
        <p:txBody>
          <a:bodyPr vert="horz" wrap="square" lIns="0" tIns="12065" rIns="0" bIns="0" rtlCol="0">
            <a:spAutoFit/>
          </a:bodyPr>
          <a:lstStyle/>
          <a:p>
            <a:pPr marL="146050" marR="5080" indent="-133985">
              <a:lnSpc>
                <a:spcPts val="2630"/>
              </a:lnSpc>
              <a:spcBef>
                <a:spcPts val="95"/>
              </a:spcBef>
            </a:pPr>
            <a:r>
              <a:rPr sz="2100" b="1" spc="-15" dirty="0">
                <a:solidFill>
                  <a:srgbClr val="FFFFFF"/>
                </a:solidFill>
                <a:latin typeface="Microsoft JhengHei"/>
                <a:cs typeface="Microsoft JhengHei"/>
              </a:rPr>
              <a:t>間接形成傳染愛滋病毒及其他性傳染病的高風險社群環境</a:t>
            </a:r>
            <a:endParaRPr sz="2100">
              <a:latin typeface="Microsoft JhengHei"/>
              <a:cs typeface="Microsoft JhengHei"/>
            </a:endParaRPr>
          </a:p>
        </p:txBody>
      </p:sp>
      <p:sp>
        <p:nvSpPr>
          <p:cNvPr id="19" name="object 19"/>
          <p:cNvSpPr/>
          <p:nvPr/>
        </p:nvSpPr>
        <p:spPr>
          <a:xfrm>
            <a:off x="1478165" y="5362955"/>
            <a:ext cx="1161415" cy="1039494"/>
          </a:xfrm>
          <a:custGeom>
            <a:avLst/>
            <a:gdLst/>
            <a:ahLst/>
            <a:cxnLst/>
            <a:rect l="l" t="t" r="r" b="b"/>
            <a:pathLst>
              <a:path w="1161414" h="1039495">
                <a:moveTo>
                  <a:pt x="1161288" y="519684"/>
                </a:moveTo>
                <a:lnTo>
                  <a:pt x="1159157" y="474806"/>
                </a:lnTo>
                <a:lnTo>
                  <a:pt x="1152882" y="430996"/>
                </a:lnTo>
                <a:lnTo>
                  <a:pt x="1142636" y="388409"/>
                </a:lnTo>
                <a:lnTo>
                  <a:pt x="1128594" y="347199"/>
                </a:lnTo>
                <a:lnTo>
                  <a:pt x="1110928" y="307522"/>
                </a:lnTo>
                <a:lnTo>
                  <a:pt x="1089814" y="269534"/>
                </a:lnTo>
                <a:lnTo>
                  <a:pt x="1065425" y="233389"/>
                </a:lnTo>
                <a:lnTo>
                  <a:pt x="1037935" y="199244"/>
                </a:lnTo>
                <a:lnTo>
                  <a:pt x="1007518" y="167253"/>
                </a:lnTo>
                <a:lnTo>
                  <a:pt x="974348" y="137571"/>
                </a:lnTo>
                <a:lnTo>
                  <a:pt x="938599" y="110355"/>
                </a:lnTo>
                <a:lnTo>
                  <a:pt x="900446" y="85759"/>
                </a:lnTo>
                <a:lnTo>
                  <a:pt x="860061" y="63938"/>
                </a:lnTo>
                <a:lnTo>
                  <a:pt x="817619" y="45048"/>
                </a:lnTo>
                <a:lnTo>
                  <a:pt x="773294" y="29245"/>
                </a:lnTo>
                <a:lnTo>
                  <a:pt x="727260" y="16683"/>
                </a:lnTo>
                <a:lnTo>
                  <a:pt x="679691" y="7518"/>
                </a:lnTo>
                <a:lnTo>
                  <a:pt x="630761" y="1905"/>
                </a:lnTo>
                <a:lnTo>
                  <a:pt x="580644" y="0"/>
                </a:lnTo>
                <a:lnTo>
                  <a:pt x="530634" y="1905"/>
                </a:lnTo>
                <a:lnTo>
                  <a:pt x="481789" y="7518"/>
                </a:lnTo>
                <a:lnTo>
                  <a:pt x="434283" y="16683"/>
                </a:lnTo>
                <a:lnTo>
                  <a:pt x="388293" y="29245"/>
                </a:lnTo>
                <a:lnTo>
                  <a:pt x="343995" y="45048"/>
                </a:lnTo>
                <a:lnTo>
                  <a:pt x="301564" y="63938"/>
                </a:lnTo>
                <a:lnTo>
                  <a:pt x="261177" y="85759"/>
                </a:lnTo>
                <a:lnTo>
                  <a:pt x="223010" y="110355"/>
                </a:lnTo>
                <a:lnTo>
                  <a:pt x="187239" y="137571"/>
                </a:lnTo>
                <a:lnTo>
                  <a:pt x="154039" y="167253"/>
                </a:lnTo>
                <a:lnTo>
                  <a:pt x="123587" y="199244"/>
                </a:lnTo>
                <a:lnTo>
                  <a:pt x="96058" y="233389"/>
                </a:lnTo>
                <a:lnTo>
                  <a:pt x="71629" y="269534"/>
                </a:lnTo>
                <a:lnTo>
                  <a:pt x="50475" y="307522"/>
                </a:lnTo>
                <a:lnTo>
                  <a:pt x="32773" y="347199"/>
                </a:lnTo>
                <a:lnTo>
                  <a:pt x="18699" y="388409"/>
                </a:lnTo>
                <a:lnTo>
                  <a:pt x="8428" y="430996"/>
                </a:lnTo>
                <a:lnTo>
                  <a:pt x="2136" y="474806"/>
                </a:lnTo>
                <a:lnTo>
                  <a:pt x="0" y="519684"/>
                </a:lnTo>
                <a:lnTo>
                  <a:pt x="2136" y="564561"/>
                </a:lnTo>
                <a:lnTo>
                  <a:pt x="8428" y="608371"/>
                </a:lnTo>
                <a:lnTo>
                  <a:pt x="18699" y="650958"/>
                </a:lnTo>
                <a:lnTo>
                  <a:pt x="32773" y="692168"/>
                </a:lnTo>
                <a:lnTo>
                  <a:pt x="50475" y="731845"/>
                </a:lnTo>
                <a:lnTo>
                  <a:pt x="71629" y="769833"/>
                </a:lnTo>
                <a:lnTo>
                  <a:pt x="96058" y="805978"/>
                </a:lnTo>
                <a:lnTo>
                  <a:pt x="123587" y="840123"/>
                </a:lnTo>
                <a:lnTo>
                  <a:pt x="154039" y="872114"/>
                </a:lnTo>
                <a:lnTo>
                  <a:pt x="187239" y="901796"/>
                </a:lnTo>
                <a:lnTo>
                  <a:pt x="223010" y="929012"/>
                </a:lnTo>
                <a:lnTo>
                  <a:pt x="261177" y="953608"/>
                </a:lnTo>
                <a:lnTo>
                  <a:pt x="301564" y="975429"/>
                </a:lnTo>
                <a:lnTo>
                  <a:pt x="343995" y="994319"/>
                </a:lnTo>
                <a:lnTo>
                  <a:pt x="388293" y="1010122"/>
                </a:lnTo>
                <a:lnTo>
                  <a:pt x="434283" y="1022684"/>
                </a:lnTo>
                <a:lnTo>
                  <a:pt x="481789" y="1031849"/>
                </a:lnTo>
                <a:lnTo>
                  <a:pt x="530634" y="1037462"/>
                </a:lnTo>
                <a:lnTo>
                  <a:pt x="580644" y="1039368"/>
                </a:lnTo>
                <a:lnTo>
                  <a:pt x="630761" y="1037462"/>
                </a:lnTo>
                <a:lnTo>
                  <a:pt x="679691" y="1031849"/>
                </a:lnTo>
                <a:lnTo>
                  <a:pt x="727260" y="1022684"/>
                </a:lnTo>
                <a:lnTo>
                  <a:pt x="773294" y="1010122"/>
                </a:lnTo>
                <a:lnTo>
                  <a:pt x="817619" y="994319"/>
                </a:lnTo>
                <a:lnTo>
                  <a:pt x="860061" y="975429"/>
                </a:lnTo>
                <a:lnTo>
                  <a:pt x="900446" y="953608"/>
                </a:lnTo>
                <a:lnTo>
                  <a:pt x="938599" y="929012"/>
                </a:lnTo>
                <a:lnTo>
                  <a:pt x="974348" y="901796"/>
                </a:lnTo>
                <a:lnTo>
                  <a:pt x="1007518" y="872114"/>
                </a:lnTo>
                <a:lnTo>
                  <a:pt x="1037935" y="840123"/>
                </a:lnTo>
                <a:lnTo>
                  <a:pt x="1065425" y="805978"/>
                </a:lnTo>
                <a:lnTo>
                  <a:pt x="1089814" y="769833"/>
                </a:lnTo>
                <a:lnTo>
                  <a:pt x="1110928" y="731845"/>
                </a:lnTo>
                <a:lnTo>
                  <a:pt x="1128594" y="692168"/>
                </a:lnTo>
                <a:lnTo>
                  <a:pt x="1142636" y="650958"/>
                </a:lnTo>
                <a:lnTo>
                  <a:pt x="1152882" y="608371"/>
                </a:lnTo>
                <a:lnTo>
                  <a:pt x="1159157" y="564561"/>
                </a:lnTo>
                <a:lnTo>
                  <a:pt x="1161288" y="519684"/>
                </a:lnTo>
                <a:close/>
              </a:path>
            </a:pathLst>
          </a:custGeom>
          <a:solidFill>
            <a:srgbClr val="FFCCCC"/>
          </a:solidFill>
        </p:spPr>
        <p:txBody>
          <a:bodyPr wrap="square" lIns="0" tIns="0" rIns="0" bIns="0" rtlCol="0"/>
          <a:lstStyle/>
          <a:p>
            <a:endParaRPr/>
          </a:p>
        </p:txBody>
      </p:sp>
      <p:sp>
        <p:nvSpPr>
          <p:cNvPr id="20" name="object 20"/>
          <p:cNvSpPr txBox="1"/>
          <p:nvPr/>
        </p:nvSpPr>
        <p:spPr>
          <a:xfrm>
            <a:off x="1709299" y="5738114"/>
            <a:ext cx="693420" cy="29273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3F3F3F"/>
                </a:solidFill>
                <a:latin typeface="Microsoft JhengHei"/>
                <a:cs typeface="Microsoft JhengHei"/>
              </a:rPr>
              <a:t>隱密性</a:t>
            </a:r>
            <a:endParaRPr sz="1750">
              <a:latin typeface="Microsoft JhengHei"/>
              <a:cs typeface="Microsoft JhengHei"/>
            </a:endParaRPr>
          </a:p>
        </p:txBody>
      </p:sp>
      <p:sp>
        <p:nvSpPr>
          <p:cNvPr id="21" name="object 21"/>
          <p:cNvSpPr/>
          <p:nvPr/>
        </p:nvSpPr>
        <p:spPr>
          <a:xfrm>
            <a:off x="2531249" y="5252465"/>
            <a:ext cx="1152525" cy="1017269"/>
          </a:xfrm>
          <a:custGeom>
            <a:avLst/>
            <a:gdLst/>
            <a:ahLst/>
            <a:cxnLst/>
            <a:rect l="l" t="t" r="r" b="b"/>
            <a:pathLst>
              <a:path w="1152525" h="1017270">
                <a:moveTo>
                  <a:pt x="1152144" y="508253"/>
                </a:moveTo>
                <a:lnTo>
                  <a:pt x="1150032" y="464440"/>
                </a:lnTo>
                <a:lnTo>
                  <a:pt x="1143811" y="421653"/>
                </a:lnTo>
                <a:lnTo>
                  <a:pt x="1133654" y="380047"/>
                </a:lnTo>
                <a:lnTo>
                  <a:pt x="1119732" y="339775"/>
                </a:lnTo>
                <a:lnTo>
                  <a:pt x="1102217" y="300990"/>
                </a:lnTo>
                <a:lnTo>
                  <a:pt x="1081282" y="263845"/>
                </a:lnTo>
                <a:lnTo>
                  <a:pt x="1057097" y="228494"/>
                </a:lnTo>
                <a:lnTo>
                  <a:pt x="1029836" y="195090"/>
                </a:lnTo>
                <a:lnTo>
                  <a:pt x="999670" y="163787"/>
                </a:lnTo>
                <a:lnTo>
                  <a:pt x="966771" y="134737"/>
                </a:lnTo>
                <a:lnTo>
                  <a:pt x="931310" y="108094"/>
                </a:lnTo>
                <a:lnTo>
                  <a:pt x="893461" y="84011"/>
                </a:lnTo>
                <a:lnTo>
                  <a:pt x="853395" y="62642"/>
                </a:lnTo>
                <a:lnTo>
                  <a:pt x="811284" y="44140"/>
                </a:lnTo>
                <a:lnTo>
                  <a:pt x="767300" y="28658"/>
                </a:lnTo>
                <a:lnTo>
                  <a:pt x="721614" y="16350"/>
                </a:lnTo>
                <a:lnTo>
                  <a:pt x="674400" y="7369"/>
                </a:lnTo>
                <a:lnTo>
                  <a:pt x="625828" y="1867"/>
                </a:lnTo>
                <a:lnTo>
                  <a:pt x="576072" y="0"/>
                </a:lnTo>
                <a:lnTo>
                  <a:pt x="526423" y="1867"/>
                </a:lnTo>
                <a:lnTo>
                  <a:pt x="477936" y="7369"/>
                </a:lnTo>
                <a:lnTo>
                  <a:pt x="430785" y="16350"/>
                </a:lnTo>
                <a:lnTo>
                  <a:pt x="385143" y="28658"/>
                </a:lnTo>
                <a:lnTo>
                  <a:pt x="341186" y="44140"/>
                </a:lnTo>
                <a:lnTo>
                  <a:pt x="299086" y="62642"/>
                </a:lnTo>
                <a:lnTo>
                  <a:pt x="259018" y="84011"/>
                </a:lnTo>
                <a:lnTo>
                  <a:pt x="221155" y="108094"/>
                </a:lnTo>
                <a:lnTo>
                  <a:pt x="185672" y="134737"/>
                </a:lnTo>
                <a:lnTo>
                  <a:pt x="152743" y="163787"/>
                </a:lnTo>
                <a:lnTo>
                  <a:pt x="122542" y="195090"/>
                </a:lnTo>
                <a:lnTo>
                  <a:pt x="95242" y="228494"/>
                </a:lnTo>
                <a:lnTo>
                  <a:pt x="71017" y="263845"/>
                </a:lnTo>
                <a:lnTo>
                  <a:pt x="50042" y="300990"/>
                </a:lnTo>
                <a:lnTo>
                  <a:pt x="32491" y="339775"/>
                </a:lnTo>
                <a:lnTo>
                  <a:pt x="18537" y="380047"/>
                </a:lnTo>
                <a:lnTo>
                  <a:pt x="8354" y="421653"/>
                </a:lnTo>
                <a:lnTo>
                  <a:pt x="2117" y="464440"/>
                </a:lnTo>
                <a:lnTo>
                  <a:pt x="0" y="508253"/>
                </a:lnTo>
                <a:lnTo>
                  <a:pt x="2117" y="552181"/>
                </a:lnTo>
                <a:lnTo>
                  <a:pt x="8354" y="595070"/>
                </a:lnTo>
                <a:lnTo>
                  <a:pt x="18537" y="636767"/>
                </a:lnTo>
                <a:lnTo>
                  <a:pt x="32491" y="677119"/>
                </a:lnTo>
                <a:lnTo>
                  <a:pt x="50042" y="715974"/>
                </a:lnTo>
                <a:lnTo>
                  <a:pt x="71017" y="753180"/>
                </a:lnTo>
                <a:lnTo>
                  <a:pt x="95242" y="788583"/>
                </a:lnTo>
                <a:lnTo>
                  <a:pt x="122542" y="822031"/>
                </a:lnTo>
                <a:lnTo>
                  <a:pt x="152743" y="853371"/>
                </a:lnTo>
                <a:lnTo>
                  <a:pt x="185672" y="882451"/>
                </a:lnTo>
                <a:lnTo>
                  <a:pt x="221155" y="909118"/>
                </a:lnTo>
                <a:lnTo>
                  <a:pt x="259018" y="933220"/>
                </a:lnTo>
                <a:lnTo>
                  <a:pt x="299086" y="954603"/>
                </a:lnTo>
                <a:lnTo>
                  <a:pt x="341186" y="973115"/>
                </a:lnTo>
                <a:lnTo>
                  <a:pt x="385143" y="988603"/>
                </a:lnTo>
                <a:lnTo>
                  <a:pt x="430785" y="1000916"/>
                </a:lnTo>
                <a:lnTo>
                  <a:pt x="477936" y="1009899"/>
                </a:lnTo>
                <a:lnTo>
                  <a:pt x="526423" y="1015402"/>
                </a:lnTo>
                <a:lnTo>
                  <a:pt x="576072" y="1017269"/>
                </a:lnTo>
                <a:lnTo>
                  <a:pt x="625828" y="1015402"/>
                </a:lnTo>
                <a:lnTo>
                  <a:pt x="674400" y="1009899"/>
                </a:lnTo>
                <a:lnTo>
                  <a:pt x="721614" y="1000916"/>
                </a:lnTo>
                <a:lnTo>
                  <a:pt x="767300" y="988603"/>
                </a:lnTo>
                <a:lnTo>
                  <a:pt x="811284" y="973115"/>
                </a:lnTo>
                <a:lnTo>
                  <a:pt x="853395" y="954603"/>
                </a:lnTo>
                <a:lnTo>
                  <a:pt x="893461" y="933220"/>
                </a:lnTo>
                <a:lnTo>
                  <a:pt x="931310" y="909118"/>
                </a:lnTo>
                <a:lnTo>
                  <a:pt x="966771" y="882451"/>
                </a:lnTo>
                <a:lnTo>
                  <a:pt x="999670" y="853371"/>
                </a:lnTo>
                <a:lnTo>
                  <a:pt x="1029836" y="822031"/>
                </a:lnTo>
                <a:lnTo>
                  <a:pt x="1057097" y="788583"/>
                </a:lnTo>
                <a:lnTo>
                  <a:pt x="1081282" y="753180"/>
                </a:lnTo>
                <a:lnTo>
                  <a:pt x="1102217" y="715974"/>
                </a:lnTo>
                <a:lnTo>
                  <a:pt x="1119732" y="677119"/>
                </a:lnTo>
                <a:lnTo>
                  <a:pt x="1133654" y="636767"/>
                </a:lnTo>
                <a:lnTo>
                  <a:pt x="1143811" y="595070"/>
                </a:lnTo>
                <a:lnTo>
                  <a:pt x="1150032" y="552181"/>
                </a:lnTo>
                <a:lnTo>
                  <a:pt x="1152144" y="508253"/>
                </a:lnTo>
                <a:close/>
              </a:path>
            </a:pathLst>
          </a:custGeom>
          <a:solidFill>
            <a:srgbClr val="FBE5D6"/>
          </a:solidFill>
        </p:spPr>
        <p:txBody>
          <a:bodyPr wrap="square" lIns="0" tIns="0" rIns="0" bIns="0" rtlCol="0"/>
          <a:lstStyle/>
          <a:p>
            <a:endParaRPr/>
          </a:p>
        </p:txBody>
      </p:sp>
      <p:sp>
        <p:nvSpPr>
          <p:cNvPr id="22" name="object 22"/>
          <p:cNvSpPr txBox="1"/>
          <p:nvPr/>
        </p:nvSpPr>
        <p:spPr>
          <a:xfrm>
            <a:off x="2753239" y="5618479"/>
            <a:ext cx="693420" cy="292735"/>
          </a:xfrm>
          <a:prstGeom prst="rect">
            <a:avLst/>
          </a:prstGeom>
        </p:spPr>
        <p:txBody>
          <a:bodyPr vert="horz" wrap="square" lIns="0" tIns="12700" rIns="0" bIns="0" rtlCol="0">
            <a:spAutoFit/>
          </a:bodyPr>
          <a:lstStyle/>
          <a:p>
            <a:pPr marL="12700">
              <a:lnSpc>
                <a:spcPct val="100000"/>
              </a:lnSpc>
              <a:spcBef>
                <a:spcPts val="100"/>
              </a:spcBef>
            </a:pPr>
            <a:r>
              <a:rPr sz="1750" b="1" spc="-20" dirty="0">
                <a:solidFill>
                  <a:srgbClr val="3F3F3F"/>
                </a:solidFill>
                <a:latin typeface="Microsoft JhengHei"/>
                <a:cs typeface="Microsoft JhengHei"/>
              </a:rPr>
              <a:t>方便性</a:t>
            </a:r>
            <a:endParaRPr sz="1750">
              <a:latin typeface="Microsoft JhengHei"/>
              <a:cs typeface="Microsoft JhengHei"/>
            </a:endParaRPr>
          </a:p>
        </p:txBody>
      </p:sp>
      <p:sp>
        <p:nvSpPr>
          <p:cNvPr id="23" name="object 23"/>
          <p:cNvSpPr/>
          <p:nvPr/>
        </p:nvSpPr>
        <p:spPr>
          <a:xfrm>
            <a:off x="3566045" y="5174741"/>
            <a:ext cx="1415415" cy="1068070"/>
          </a:xfrm>
          <a:custGeom>
            <a:avLst/>
            <a:gdLst/>
            <a:ahLst/>
            <a:cxnLst/>
            <a:rect l="l" t="t" r="r" b="b"/>
            <a:pathLst>
              <a:path w="1415414" h="1068070">
                <a:moveTo>
                  <a:pt x="1415034" y="534161"/>
                </a:moveTo>
                <a:lnTo>
                  <a:pt x="1412903" y="492432"/>
                </a:lnTo>
                <a:lnTo>
                  <a:pt x="1406618" y="451578"/>
                </a:lnTo>
                <a:lnTo>
                  <a:pt x="1396335" y="411719"/>
                </a:lnTo>
                <a:lnTo>
                  <a:pt x="1382211" y="372974"/>
                </a:lnTo>
                <a:lnTo>
                  <a:pt x="1364404" y="335462"/>
                </a:lnTo>
                <a:lnTo>
                  <a:pt x="1343072" y="299301"/>
                </a:lnTo>
                <a:lnTo>
                  <a:pt x="1318372" y="264611"/>
                </a:lnTo>
                <a:lnTo>
                  <a:pt x="1290462" y="231511"/>
                </a:lnTo>
                <a:lnTo>
                  <a:pt x="1259499" y="200119"/>
                </a:lnTo>
                <a:lnTo>
                  <a:pt x="1225640" y="170555"/>
                </a:lnTo>
                <a:lnTo>
                  <a:pt x="1189044" y="142937"/>
                </a:lnTo>
                <a:lnTo>
                  <a:pt x="1149866" y="117385"/>
                </a:lnTo>
                <a:lnTo>
                  <a:pt x="1108266" y="94018"/>
                </a:lnTo>
                <a:lnTo>
                  <a:pt x="1064401" y="72954"/>
                </a:lnTo>
                <a:lnTo>
                  <a:pt x="1018427" y="54313"/>
                </a:lnTo>
                <a:lnTo>
                  <a:pt x="970503" y="38213"/>
                </a:lnTo>
                <a:lnTo>
                  <a:pt x="920785" y="24773"/>
                </a:lnTo>
                <a:lnTo>
                  <a:pt x="869433" y="14113"/>
                </a:lnTo>
                <a:lnTo>
                  <a:pt x="816602" y="6352"/>
                </a:lnTo>
                <a:lnTo>
                  <a:pt x="762450" y="1607"/>
                </a:lnTo>
                <a:lnTo>
                  <a:pt x="707136" y="0"/>
                </a:lnTo>
                <a:lnTo>
                  <a:pt x="651826" y="1607"/>
                </a:lnTo>
                <a:lnTo>
                  <a:pt x="597689" y="6352"/>
                </a:lnTo>
                <a:lnTo>
                  <a:pt x="544881" y="14113"/>
                </a:lnTo>
                <a:lnTo>
                  <a:pt x="493558" y="24773"/>
                </a:lnTo>
                <a:lnTo>
                  <a:pt x="443877" y="38213"/>
                </a:lnTo>
                <a:lnTo>
                  <a:pt x="395995" y="54313"/>
                </a:lnTo>
                <a:lnTo>
                  <a:pt x="350068" y="72954"/>
                </a:lnTo>
                <a:lnTo>
                  <a:pt x="306252" y="94018"/>
                </a:lnTo>
                <a:lnTo>
                  <a:pt x="264705" y="117385"/>
                </a:lnTo>
                <a:lnTo>
                  <a:pt x="225581" y="142937"/>
                </a:lnTo>
                <a:lnTo>
                  <a:pt x="189039" y="170555"/>
                </a:lnTo>
                <a:lnTo>
                  <a:pt x="155234" y="200119"/>
                </a:lnTo>
                <a:lnTo>
                  <a:pt x="124323" y="231511"/>
                </a:lnTo>
                <a:lnTo>
                  <a:pt x="96463" y="264611"/>
                </a:lnTo>
                <a:lnTo>
                  <a:pt x="71810" y="299301"/>
                </a:lnTo>
                <a:lnTo>
                  <a:pt x="50520" y="335462"/>
                </a:lnTo>
                <a:lnTo>
                  <a:pt x="32750" y="372974"/>
                </a:lnTo>
                <a:lnTo>
                  <a:pt x="18656" y="411719"/>
                </a:lnTo>
                <a:lnTo>
                  <a:pt x="8396" y="451578"/>
                </a:lnTo>
                <a:lnTo>
                  <a:pt x="2125" y="492432"/>
                </a:lnTo>
                <a:lnTo>
                  <a:pt x="0" y="534162"/>
                </a:lnTo>
                <a:lnTo>
                  <a:pt x="2125" y="575886"/>
                </a:lnTo>
                <a:lnTo>
                  <a:pt x="8396" y="616725"/>
                </a:lnTo>
                <a:lnTo>
                  <a:pt x="18656" y="656561"/>
                </a:lnTo>
                <a:lnTo>
                  <a:pt x="32750" y="695276"/>
                </a:lnTo>
                <a:lnTo>
                  <a:pt x="50520" y="732752"/>
                </a:lnTo>
                <a:lnTo>
                  <a:pt x="71810" y="768871"/>
                </a:lnTo>
                <a:lnTo>
                  <a:pt x="96463" y="803514"/>
                </a:lnTo>
                <a:lnTo>
                  <a:pt x="124323" y="836565"/>
                </a:lnTo>
                <a:lnTo>
                  <a:pt x="155234" y="867904"/>
                </a:lnTo>
                <a:lnTo>
                  <a:pt x="189039" y="897414"/>
                </a:lnTo>
                <a:lnTo>
                  <a:pt x="225581" y="924978"/>
                </a:lnTo>
                <a:lnTo>
                  <a:pt x="264705" y="950476"/>
                </a:lnTo>
                <a:lnTo>
                  <a:pt x="306252" y="973791"/>
                </a:lnTo>
                <a:lnTo>
                  <a:pt x="350068" y="994805"/>
                </a:lnTo>
                <a:lnTo>
                  <a:pt x="395995" y="1013400"/>
                </a:lnTo>
                <a:lnTo>
                  <a:pt x="443877" y="1029457"/>
                </a:lnTo>
                <a:lnTo>
                  <a:pt x="493558" y="1042860"/>
                </a:lnTo>
                <a:lnTo>
                  <a:pt x="544881" y="1053490"/>
                </a:lnTo>
                <a:lnTo>
                  <a:pt x="597689" y="1061229"/>
                </a:lnTo>
                <a:lnTo>
                  <a:pt x="651826" y="1065959"/>
                </a:lnTo>
                <a:lnTo>
                  <a:pt x="707136" y="1067562"/>
                </a:lnTo>
                <a:lnTo>
                  <a:pt x="762450" y="1065959"/>
                </a:lnTo>
                <a:lnTo>
                  <a:pt x="816602" y="1061229"/>
                </a:lnTo>
                <a:lnTo>
                  <a:pt x="869433" y="1053490"/>
                </a:lnTo>
                <a:lnTo>
                  <a:pt x="920785" y="1042860"/>
                </a:lnTo>
                <a:lnTo>
                  <a:pt x="970503" y="1029457"/>
                </a:lnTo>
                <a:lnTo>
                  <a:pt x="1018427" y="1013400"/>
                </a:lnTo>
                <a:lnTo>
                  <a:pt x="1064401" y="994805"/>
                </a:lnTo>
                <a:lnTo>
                  <a:pt x="1108266" y="973791"/>
                </a:lnTo>
                <a:lnTo>
                  <a:pt x="1149866" y="950476"/>
                </a:lnTo>
                <a:lnTo>
                  <a:pt x="1189044" y="924978"/>
                </a:lnTo>
                <a:lnTo>
                  <a:pt x="1225640" y="897414"/>
                </a:lnTo>
                <a:lnTo>
                  <a:pt x="1259499" y="867904"/>
                </a:lnTo>
                <a:lnTo>
                  <a:pt x="1290462" y="836565"/>
                </a:lnTo>
                <a:lnTo>
                  <a:pt x="1318372" y="803514"/>
                </a:lnTo>
                <a:lnTo>
                  <a:pt x="1343072" y="768871"/>
                </a:lnTo>
                <a:lnTo>
                  <a:pt x="1364404" y="732752"/>
                </a:lnTo>
                <a:lnTo>
                  <a:pt x="1382211" y="695276"/>
                </a:lnTo>
                <a:lnTo>
                  <a:pt x="1396335" y="656561"/>
                </a:lnTo>
                <a:lnTo>
                  <a:pt x="1406618" y="616725"/>
                </a:lnTo>
                <a:lnTo>
                  <a:pt x="1412903" y="575886"/>
                </a:lnTo>
                <a:lnTo>
                  <a:pt x="1415034" y="534161"/>
                </a:lnTo>
                <a:close/>
              </a:path>
            </a:pathLst>
          </a:custGeom>
          <a:solidFill>
            <a:srgbClr val="FFF2CC"/>
          </a:solidFill>
        </p:spPr>
        <p:txBody>
          <a:bodyPr wrap="square" lIns="0" tIns="0" rIns="0" bIns="0" rtlCol="0"/>
          <a:lstStyle/>
          <a:p>
            <a:endParaRPr/>
          </a:p>
        </p:txBody>
      </p:sp>
      <p:sp>
        <p:nvSpPr>
          <p:cNvPr id="24" name="object 24"/>
          <p:cNvSpPr txBox="1"/>
          <p:nvPr/>
        </p:nvSpPr>
        <p:spPr>
          <a:xfrm>
            <a:off x="3808609" y="5463032"/>
            <a:ext cx="915669" cy="559435"/>
          </a:xfrm>
          <a:prstGeom prst="rect">
            <a:avLst/>
          </a:prstGeom>
        </p:spPr>
        <p:txBody>
          <a:bodyPr vert="horz" wrap="square" lIns="0" tIns="12700" rIns="0" bIns="0" rtlCol="0">
            <a:spAutoFit/>
          </a:bodyPr>
          <a:lstStyle/>
          <a:p>
            <a:pPr marL="234950" marR="5080" indent="-222885">
              <a:lnSpc>
                <a:spcPct val="100000"/>
              </a:lnSpc>
              <a:spcBef>
                <a:spcPts val="100"/>
              </a:spcBef>
            </a:pPr>
            <a:r>
              <a:rPr sz="1750" b="1" spc="-15" dirty="0">
                <a:solidFill>
                  <a:srgbClr val="3F3F3F"/>
                </a:solidFill>
                <a:latin typeface="Microsoft JhengHei"/>
                <a:cs typeface="Microsoft JhengHei"/>
              </a:rPr>
              <a:t>快速連結</a:t>
            </a:r>
            <a:r>
              <a:rPr sz="1750" b="1" spc="-25" dirty="0">
                <a:solidFill>
                  <a:srgbClr val="3F3F3F"/>
                </a:solidFill>
                <a:latin typeface="Microsoft JhengHei"/>
                <a:cs typeface="Microsoft JhengHei"/>
              </a:rPr>
              <a:t>社群</a:t>
            </a:r>
            <a:endParaRPr sz="1750">
              <a:latin typeface="Microsoft JhengHei"/>
              <a:cs typeface="Microsoft JhengHei"/>
            </a:endParaRPr>
          </a:p>
        </p:txBody>
      </p:sp>
      <p:sp>
        <p:nvSpPr>
          <p:cNvPr id="25" name="object 25"/>
          <p:cNvSpPr/>
          <p:nvPr/>
        </p:nvSpPr>
        <p:spPr>
          <a:xfrm>
            <a:off x="5192915" y="5597652"/>
            <a:ext cx="689610" cy="379730"/>
          </a:xfrm>
          <a:custGeom>
            <a:avLst/>
            <a:gdLst/>
            <a:ahLst/>
            <a:cxnLst/>
            <a:rect l="l" t="t" r="r" b="b"/>
            <a:pathLst>
              <a:path w="689610" h="379729">
                <a:moveTo>
                  <a:pt x="689610" y="189737"/>
                </a:moveTo>
                <a:lnTo>
                  <a:pt x="499109" y="0"/>
                </a:lnTo>
                <a:lnTo>
                  <a:pt x="499109" y="95249"/>
                </a:lnTo>
                <a:lnTo>
                  <a:pt x="0" y="95250"/>
                </a:lnTo>
                <a:lnTo>
                  <a:pt x="0" y="284988"/>
                </a:lnTo>
                <a:lnTo>
                  <a:pt x="499109" y="284988"/>
                </a:lnTo>
                <a:lnTo>
                  <a:pt x="499109" y="379475"/>
                </a:lnTo>
                <a:lnTo>
                  <a:pt x="689610" y="189737"/>
                </a:lnTo>
                <a:close/>
              </a:path>
            </a:pathLst>
          </a:custGeom>
          <a:solidFill>
            <a:srgbClr val="009999"/>
          </a:solidFill>
        </p:spPr>
        <p:txBody>
          <a:bodyPr wrap="square" lIns="0" tIns="0" rIns="0" bIns="0" rtlCol="0"/>
          <a:lstStyle/>
          <a:p>
            <a:endParaRPr/>
          </a:p>
        </p:txBody>
      </p:sp>
      <p:sp>
        <p:nvSpPr>
          <p:cNvPr id="26" name="object 26"/>
          <p:cNvSpPr txBox="1"/>
          <p:nvPr/>
        </p:nvSpPr>
        <p:spPr>
          <a:xfrm>
            <a:off x="10366381" y="6339906"/>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60</a:t>
            </a:r>
            <a:endParaRPr sz="1050">
              <a:latin typeface="Microsoft JhengHei"/>
              <a:cs typeface="Microsoft JhengHei"/>
            </a:endParaRPr>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p:nvPr/>
        </p:nvSpPr>
        <p:spPr>
          <a:xfrm>
            <a:off x="306209" y="1811273"/>
            <a:ext cx="2999740" cy="1010919"/>
          </a:xfrm>
          <a:custGeom>
            <a:avLst/>
            <a:gdLst/>
            <a:ahLst/>
            <a:cxnLst/>
            <a:rect l="l" t="t" r="r" b="b"/>
            <a:pathLst>
              <a:path w="2999740" h="1010919">
                <a:moveTo>
                  <a:pt x="2999232" y="925830"/>
                </a:moveTo>
                <a:lnTo>
                  <a:pt x="2999232" y="84582"/>
                </a:lnTo>
                <a:lnTo>
                  <a:pt x="2992552" y="51756"/>
                </a:lnTo>
                <a:lnTo>
                  <a:pt x="2974371" y="24860"/>
                </a:lnTo>
                <a:lnTo>
                  <a:pt x="2947475" y="6679"/>
                </a:lnTo>
                <a:lnTo>
                  <a:pt x="2914650" y="0"/>
                </a:lnTo>
                <a:lnTo>
                  <a:pt x="84582" y="0"/>
                </a:lnTo>
                <a:lnTo>
                  <a:pt x="51756" y="6679"/>
                </a:lnTo>
                <a:lnTo>
                  <a:pt x="24860" y="24860"/>
                </a:lnTo>
                <a:lnTo>
                  <a:pt x="6679" y="51756"/>
                </a:lnTo>
                <a:lnTo>
                  <a:pt x="0" y="84582"/>
                </a:lnTo>
                <a:lnTo>
                  <a:pt x="0" y="925830"/>
                </a:lnTo>
                <a:lnTo>
                  <a:pt x="6679" y="958655"/>
                </a:lnTo>
                <a:lnTo>
                  <a:pt x="24860" y="985551"/>
                </a:lnTo>
                <a:lnTo>
                  <a:pt x="51756" y="1003732"/>
                </a:lnTo>
                <a:lnTo>
                  <a:pt x="84582" y="1010412"/>
                </a:lnTo>
                <a:lnTo>
                  <a:pt x="2914650" y="1010412"/>
                </a:lnTo>
                <a:lnTo>
                  <a:pt x="2947475" y="1003732"/>
                </a:lnTo>
                <a:lnTo>
                  <a:pt x="2974371" y="985551"/>
                </a:lnTo>
                <a:lnTo>
                  <a:pt x="2992552" y="958655"/>
                </a:lnTo>
                <a:lnTo>
                  <a:pt x="2999232" y="925830"/>
                </a:lnTo>
                <a:close/>
              </a:path>
            </a:pathLst>
          </a:custGeom>
          <a:solidFill>
            <a:srgbClr val="60A8AC"/>
          </a:solidFill>
        </p:spPr>
        <p:txBody>
          <a:bodyPr wrap="square" lIns="0" tIns="0" rIns="0" bIns="0" rtlCol="0"/>
          <a:lstStyle/>
          <a:p>
            <a:endParaRPr/>
          </a:p>
        </p:txBody>
      </p:sp>
      <p:sp>
        <p:nvSpPr>
          <p:cNvPr id="4" name="object 4"/>
          <p:cNvSpPr/>
          <p:nvPr/>
        </p:nvSpPr>
        <p:spPr>
          <a:xfrm>
            <a:off x="7050671" y="1795272"/>
            <a:ext cx="2999740" cy="788670"/>
          </a:xfrm>
          <a:custGeom>
            <a:avLst/>
            <a:gdLst/>
            <a:ahLst/>
            <a:cxnLst/>
            <a:rect l="l" t="t" r="r" b="b"/>
            <a:pathLst>
              <a:path w="2999740" h="788669">
                <a:moveTo>
                  <a:pt x="2999232" y="723138"/>
                </a:moveTo>
                <a:lnTo>
                  <a:pt x="2999232" y="65532"/>
                </a:lnTo>
                <a:lnTo>
                  <a:pt x="2994017" y="39862"/>
                </a:lnTo>
                <a:lnTo>
                  <a:pt x="2979801" y="19050"/>
                </a:lnTo>
                <a:lnTo>
                  <a:pt x="2958726" y="5095"/>
                </a:lnTo>
                <a:lnTo>
                  <a:pt x="2932938" y="0"/>
                </a:lnTo>
                <a:lnTo>
                  <a:pt x="66294" y="0"/>
                </a:lnTo>
                <a:lnTo>
                  <a:pt x="40505" y="5095"/>
                </a:lnTo>
                <a:lnTo>
                  <a:pt x="19430" y="19050"/>
                </a:lnTo>
                <a:lnTo>
                  <a:pt x="5214" y="39862"/>
                </a:lnTo>
                <a:lnTo>
                  <a:pt x="0" y="65532"/>
                </a:lnTo>
                <a:lnTo>
                  <a:pt x="0" y="723138"/>
                </a:lnTo>
                <a:lnTo>
                  <a:pt x="5214" y="748807"/>
                </a:lnTo>
                <a:lnTo>
                  <a:pt x="19431" y="769620"/>
                </a:lnTo>
                <a:lnTo>
                  <a:pt x="40505" y="783574"/>
                </a:lnTo>
                <a:lnTo>
                  <a:pt x="66294" y="788670"/>
                </a:lnTo>
                <a:lnTo>
                  <a:pt x="2932938" y="788670"/>
                </a:lnTo>
                <a:lnTo>
                  <a:pt x="2958726" y="783574"/>
                </a:lnTo>
                <a:lnTo>
                  <a:pt x="2979801" y="769620"/>
                </a:lnTo>
                <a:lnTo>
                  <a:pt x="2994017" y="748807"/>
                </a:lnTo>
                <a:lnTo>
                  <a:pt x="2999232" y="723138"/>
                </a:lnTo>
                <a:close/>
              </a:path>
            </a:pathLst>
          </a:custGeom>
          <a:solidFill>
            <a:srgbClr val="60A8AC"/>
          </a:solidFill>
        </p:spPr>
        <p:txBody>
          <a:bodyPr wrap="square" lIns="0" tIns="0" rIns="0" bIns="0" rtlCol="0"/>
          <a:lstStyle/>
          <a:p>
            <a:endParaRPr/>
          </a:p>
        </p:txBody>
      </p:sp>
      <p:sp>
        <p:nvSpPr>
          <p:cNvPr id="5" name="object 5"/>
          <p:cNvSpPr/>
          <p:nvPr/>
        </p:nvSpPr>
        <p:spPr>
          <a:xfrm>
            <a:off x="3659771" y="1803654"/>
            <a:ext cx="2999740" cy="789940"/>
          </a:xfrm>
          <a:custGeom>
            <a:avLst/>
            <a:gdLst/>
            <a:ahLst/>
            <a:cxnLst/>
            <a:rect l="l" t="t" r="r" b="b"/>
            <a:pathLst>
              <a:path w="2999740" h="789939">
                <a:moveTo>
                  <a:pt x="2999232" y="723900"/>
                </a:moveTo>
                <a:lnTo>
                  <a:pt x="2999232" y="66294"/>
                </a:lnTo>
                <a:lnTo>
                  <a:pt x="2994017" y="40505"/>
                </a:lnTo>
                <a:lnTo>
                  <a:pt x="2979801" y="19431"/>
                </a:lnTo>
                <a:lnTo>
                  <a:pt x="2958726" y="5214"/>
                </a:lnTo>
                <a:lnTo>
                  <a:pt x="2932938" y="0"/>
                </a:lnTo>
                <a:lnTo>
                  <a:pt x="65532" y="0"/>
                </a:lnTo>
                <a:lnTo>
                  <a:pt x="39862" y="5214"/>
                </a:lnTo>
                <a:lnTo>
                  <a:pt x="19050" y="19431"/>
                </a:lnTo>
                <a:lnTo>
                  <a:pt x="5095" y="40505"/>
                </a:lnTo>
                <a:lnTo>
                  <a:pt x="0" y="66294"/>
                </a:lnTo>
                <a:lnTo>
                  <a:pt x="0" y="723900"/>
                </a:lnTo>
                <a:lnTo>
                  <a:pt x="5095" y="749248"/>
                </a:lnTo>
                <a:lnTo>
                  <a:pt x="19050" y="770096"/>
                </a:lnTo>
                <a:lnTo>
                  <a:pt x="39862" y="784228"/>
                </a:lnTo>
                <a:lnTo>
                  <a:pt x="65532" y="789432"/>
                </a:lnTo>
                <a:lnTo>
                  <a:pt x="2932938" y="789432"/>
                </a:lnTo>
                <a:lnTo>
                  <a:pt x="2958726" y="784228"/>
                </a:lnTo>
                <a:lnTo>
                  <a:pt x="2979801" y="770096"/>
                </a:lnTo>
                <a:lnTo>
                  <a:pt x="2994017" y="749248"/>
                </a:lnTo>
                <a:lnTo>
                  <a:pt x="2999232" y="723900"/>
                </a:lnTo>
                <a:close/>
              </a:path>
            </a:pathLst>
          </a:custGeom>
          <a:solidFill>
            <a:srgbClr val="60A8AC"/>
          </a:solidFill>
        </p:spPr>
        <p:txBody>
          <a:bodyPr wrap="square" lIns="0" tIns="0" rIns="0" bIns="0" rtlCol="0"/>
          <a:lstStyle/>
          <a:p>
            <a:endParaRPr/>
          </a:p>
        </p:txBody>
      </p:sp>
      <p:pic>
        <p:nvPicPr>
          <p:cNvPr id="6" name="object 6"/>
          <p:cNvPicPr/>
          <p:nvPr/>
        </p:nvPicPr>
        <p:blipFill>
          <a:blip r:embed="rId2" cstate="print"/>
          <a:stretch>
            <a:fillRect/>
          </a:stretch>
        </p:blipFill>
        <p:spPr>
          <a:xfrm>
            <a:off x="3534261" y="4603804"/>
            <a:ext cx="3329839" cy="1679714"/>
          </a:xfrm>
          <a:prstGeom prst="rect">
            <a:avLst/>
          </a:prstGeom>
        </p:spPr>
      </p:pic>
      <p:sp>
        <p:nvSpPr>
          <p:cNvPr id="7" name="object 7"/>
          <p:cNvSpPr txBox="1"/>
          <p:nvPr/>
        </p:nvSpPr>
        <p:spPr>
          <a:xfrm>
            <a:off x="4033145" y="3193799"/>
            <a:ext cx="890269" cy="292735"/>
          </a:xfrm>
          <a:prstGeom prst="rect">
            <a:avLst/>
          </a:prstGeom>
        </p:spPr>
        <p:txBody>
          <a:bodyPr vert="horz" wrap="square" lIns="0" tIns="12700" rIns="0" bIns="0" rtlCol="0">
            <a:spAutoFit/>
          </a:bodyPr>
          <a:lstStyle/>
          <a:p>
            <a:pPr>
              <a:lnSpc>
                <a:spcPct val="100000"/>
              </a:lnSpc>
              <a:spcBef>
                <a:spcPts val="100"/>
              </a:spcBef>
            </a:pPr>
            <a:r>
              <a:rPr sz="1750" b="1" spc="-15" dirty="0">
                <a:solidFill>
                  <a:srgbClr val="FF7B80"/>
                </a:solidFill>
                <a:latin typeface="Microsoft JhengHei"/>
                <a:cs typeface="Microsoft JhengHei"/>
              </a:rPr>
              <a:t>為大宗。</a:t>
            </a:r>
            <a:endParaRPr sz="1750">
              <a:latin typeface="Microsoft JhengHei"/>
              <a:cs typeface="Microsoft JhengHei"/>
            </a:endParaRPr>
          </a:p>
        </p:txBody>
      </p:sp>
      <p:sp>
        <p:nvSpPr>
          <p:cNvPr id="8" name="object 8"/>
          <p:cNvSpPr txBox="1"/>
          <p:nvPr/>
        </p:nvSpPr>
        <p:spPr>
          <a:xfrm>
            <a:off x="3824611" y="1864867"/>
            <a:ext cx="2628265" cy="2690495"/>
          </a:xfrm>
          <a:prstGeom prst="rect">
            <a:avLst/>
          </a:prstGeom>
        </p:spPr>
        <p:txBody>
          <a:bodyPr vert="horz" wrap="square" lIns="0" tIns="13335" rIns="0" bIns="0" rtlCol="0">
            <a:spAutoFit/>
          </a:bodyPr>
          <a:lstStyle/>
          <a:p>
            <a:pPr marL="93980">
              <a:lnSpc>
                <a:spcPct val="100000"/>
              </a:lnSpc>
              <a:spcBef>
                <a:spcPts val="105"/>
              </a:spcBef>
            </a:pPr>
            <a:r>
              <a:rPr sz="2100" b="1" spc="-15" dirty="0">
                <a:solidFill>
                  <a:srgbClr val="FFFFFF"/>
                </a:solidFill>
                <a:latin typeface="Microsoft JhengHei"/>
                <a:cs typeface="Microsoft JhengHei"/>
              </a:rPr>
              <a:t>成功大學</a:t>
            </a:r>
            <a:endParaRPr sz="2100">
              <a:latin typeface="Microsoft JhengHei"/>
              <a:cs typeface="Microsoft JhengHei"/>
            </a:endParaRPr>
          </a:p>
          <a:p>
            <a:pPr marL="93980">
              <a:lnSpc>
                <a:spcPct val="100000"/>
              </a:lnSpc>
              <a:spcBef>
                <a:spcPts val="5"/>
              </a:spcBef>
            </a:pPr>
            <a:r>
              <a:rPr sz="2100" b="1" dirty="0">
                <a:solidFill>
                  <a:srgbClr val="FFFFFF"/>
                </a:solidFill>
                <a:latin typeface="Microsoft JhengHei"/>
                <a:cs typeface="Microsoft JhengHei"/>
              </a:rPr>
              <a:t>李佳雯醫師研究</a:t>
            </a:r>
            <a:r>
              <a:rPr sz="2100" b="1" spc="-15" baseline="-19841" dirty="0">
                <a:solidFill>
                  <a:srgbClr val="FFFFFF"/>
                </a:solidFill>
                <a:latin typeface="Microsoft JhengHei"/>
                <a:cs typeface="Microsoft JhengHei"/>
              </a:rPr>
              <a:t>(2021)</a:t>
            </a:r>
            <a:endParaRPr sz="2100" baseline="-19841">
              <a:latin typeface="Microsoft JhengHei"/>
              <a:cs typeface="Microsoft JhengHei"/>
            </a:endParaRPr>
          </a:p>
          <a:p>
            <a:pPr marL="208279" marR="43180" indent="-158115" algn="just">
              <a:lnSpc>
                <a:spcPct val="100000"/>
              </a:lnSpc>
              <a:spcBef>
                <a:spcPts val="1210"/>
              </a:spcBef>
              <a:buClr>
                <a:srgbClr val="000000"/>
              </a:buClr>
              <a:buSzPct val="120000"/>
              <a:buFont typeface="Arial MT"/>
              <a:buChar char="•"/>
              <a:tabLst>
                <a:tab pos="208915" algn="l"/>
              </a:tabLst>
            </a:pPr>
            <a:r>
              <a:rPr sz="1750" b="1" dirty="0">
                <a:solidFill>
                  <a:srgbClr val="181717"/>
                </a:solidFill>
                <a:latin typeface="Microsoft JhengHei"/>
                <a:cs typeface="Microsoft JhengHei"/>
              </a:rPr>
              <a:t>台灣藥愛常見藥物</a:t>
            </a:r>
            <a:r>
              <a:rPr sz="1750" b="1" dirty="0">
                <a:latin typeface="Microsoft JhengHei"/>
                <a:cs typeface="Microsoft JhengHei"/>
              </a:rPr>
              <a:t>，</a:t>
            </a:r>
            <a:r>
              <a:rPr sz="1750" b="1" spc="-50" dirty="0">
                <a:solidFill>
                  <a:srgbClr val="252525"/>
                </a:solidFill>
                <a:latin typeface="Microsoft JhengHei"/>
                <a:cs typeface="Microsoft JhengHei"/>
              </a:rPr>
              <a:t>以</a:t>
            </a:r>
            <a:r>
              <a:rPr sz="1750" b="1" dirty="0">
                <a:solidFill>
                  <a:srgbClr val="FF7B80"/>
                </a:solidFill>
                <a:latin typeface="Microsoft JhengHei"/>
                <a:cs typeface="Microsoft JhengHei"/>
              </a:rPr>
              <a:t>甲基安非他命(占</a:t>
            </a:r>
            <a:r>
              <a:rPr sz="1750" b="1" spc="-10" dirty="0">
                <a:solidFill>
                  <a:srgbClr val="FF7B80"/>
                </a:solidFill>
                <a:latin typeface="Microsoft JhengHei"/>
                <a:cs typeface="Microsoft JhengHei"/>
              </a:rPr>
              <a:t>87.8%)</a:t>
            </a:r>
            <a:endParaRPr sz="1750">
              <a:latin typeface="Microsoft JhengHei"/>
              <a:cs typeface="Microsoft JhengHei"/>
            </a:endParaRPr>
          </a:p>
          <a:p>
            <a:pPr>
              <a:lnSpc>
                <a:spcPct val="100000"/>
              </a:lnSpc>
              <a:spcBef>
                <a:spcPts val="85"/>
              </a:spcBef>
              <a:buFont typeface="Arial MT"/>
              <a:buChar char="•"/>
            </a:pPr>
            <a:endParaRPr sz="1100">
              <a:latin typeface="Microsoft JhengHei"/>
              <a:cs typeface="Microsoft JhengHei"/>
            </a:endParaRPr>
          </a:p>
          <a:p>
            <a:pPr marL="208279" marR="186690" indent="-158115" algn="just">
              <a:lnSpc>
                <a:spcPct val="100000"/>
              </a:lnSpc>
              <a:spcBef>
                <a:spcPts val="5"/>
              </a:spcBef>
              <a:buClr>
                <a:srgbClr val="000000"/>
              </a:buClr>
              <a:buSzPct val="120000"/>
              <a:buFont typeface="Arial MT"/>
              <a:buChar char="•"/>
              <a:tabLst>
                <a:tab pos="208915" algn="l"/>
              </a:tabLst>
            </a:pPr>
            <a:r>
              <a:rPr sz="1750" b="1" spc="-5" dirty="0">
                <a:solidFill>
                  <a:srgbClr val="181717"/>
                </a:solidFill>
                <a:latin typeface="Microsoft JhengHei"/>
                <a:cs typeface="Microsoft JhengHei"/>
              </a:rPr>
              <a:t>甲基安非他命可增加性慾、增加活力、增強感</a:t>
            </a:r>
            <a:r>
              <a:rPr sz="1750" b="1" dirty="0">
                <a:solidFill>
                  <a:srgbClr val="181717"/>
                </a:solidFill>
                <a:latin typeface="Microsoft JhengHei"/>
                <a:cs typeface="Microsoft JhengHei"/>
              </a:rPr>
              <a:t>官知覺，成為部分</a:t>
            </a:r>
            <a:r>
              <a:rPr sz="1750" b="1" spc="-25" dirty="0">
                <a:solidFill>
                  <a:srgbClr val="FF7B80"/>
                </a:solidFill>
                <a:latin typeface="Microsoft JhengHei"/>
                <a:cs typeface="Microsoft JhengHei"/>
              </a:rPr>
              <a:t>性愛</a:t>
            </a:r>
            <a:r>
              <a:rPr sz="1750" b="1" spc="-10" dirty="0">
                <a:solidFill>
                  <a:srgbClr val="FF7B80"/>
                </a:solidFill>
                <a:latin typeface="Microsoft JhengHei"/>
                <a:cs typeface="Microsoft JhengHei"/>
              </a:rPr>
              <a:t>時之助性劑。</a:t>
            </a:r>
            <a:endParaRPr sz="1750">
              <a:latin typeface="Microsoft JhengHei"/>
              <a:cs typeface="Microsoft JhengHei"/>
            </a:endParaRPr>
          </a:p>
        </p:txBody>
      </p:sp>
      <p:sp>
        <p:nvSpPr>
          <p:cNvPr id="9" name="object 9"/>
          <p:cNvSpPr txBox="1"/>
          <p:nvPr/>
        </p:nvSpPr>
        <p:spPr>
          <a:xfrm>
            <a:off x="7004183" y="1848103"/>
            <a:ext cx="3413760" cy="1790064"/>
          </a:xfrm>
          <a:prstGeom prst="rect">
            <a:avLst/>
          </a:prstGeom>
        </p:spPr>
        <p:txBody>
          <a:bodyPr vert="horz" wrap="square" lIns="0" tIns="13335" rIns="0" bIns="0" rtlCol="0">
            <a:spAutoFit/>
          </a:bodyPr>
          <a:lstStyle/>
          <a:p>
            <a:pPr marL="321945" marR="662940">
              <a:lnSpc>
                <a:spcPct val="100000"/>
              </a:lnSpc>
              <a:spcBef>
                <a:spcPts val="105"/>
              </a:spcBef>
            </a:pPr>
            <a:r>
              <a:rPr sz="2100" b="1" spc="-10" dirty="0">
                <a:solidFill>
                  <a:srgbClr val="FFFFFF"/>
                </a:solidFill>
                <a:latin typeface="Microsoft JhengHei"/>
                <a:cs typeface="Microsoft JhengHei"/>
              </a:rPr>
              <a:t>台北市立聯合醫院</a:t>
            </a:r>
            <a:r>
              <a:rPr sz="2100" b="1" spc="-50" dirty="0">
                <a:solidFill>
                  <a:srgbClr val="FFFFFF"/>
                </a:solidFill>
                <a:latin typeface="Microsoft JhengHei"/>
                <a:cs typeface="Microsoft JhengHei"/>
              </a:rPr>
              <a:t> </a:t>
            </a:r>
            <a:r>
              <a:rPr sz="2100" b="1" dirty="0">
                <a:solidFill>
                  <a:srgbClr val="FFFFFF"/>
                </a:solidFill>
                <a:latin typeface="Microsoft JhengHei"/>
                <a:cs typeface="Microsoft JhengHei"/>
              </a:rPr>
              <a:t>陳亮妤醫師研究</a:t>
            </a:r>
            <a:r>
              <a:rPr sz="2100" b="1" spc="-15" baseline="-19841" dirty="0">
                <a:solidFill>
                  <a:srgbClr val="FFFFFF"/>
                </a:solidFill>
                <a:latin typeface="Microsoft JhengHei"/>
                <a:cs typeface="Microsoft JhengHei"/>
              </a:rPr>
              <a:t>(2021)</a:t>
            </a:r>
            <a:endParaRPr sz="2100" baseline="-19841">
              <a:latin typeface="Microsoft JhengHei"/>
              <a:cs typeface="Microsoft JhengHei"/>
            </a:endParaRPr>
          </a:p>
          <a:p>
            <a:pPr marL="38100" marR="30480" algn="just">
              <a:lnSpc>
                <a:spcPct val="120100"/>
              </a:lnSpc>
              <a:spcBef>
                <a:spcPts val="1275"/>
              </a:spcBef>
            </a:pPr>
            <a:r>
              <a:rPr sz="1750" b="1" spc="-5" dirty="0">
                <a:latin typeface="Microsoft JhengHei"/>
                <a:cs typeface="Microsoft JhengHei"/>
              </a:rPr>
              <a:t>透過「手機約砲」發生性行為且同時使用「非法藥物」，與「愛滋及其他性傳染病」感染達顯著相關。</a:t>
            </a:r>
            <a:endParaRPr sz="1750">
              <a:latin typeface="Microsoft JhengHei"/>
              <a:cs typeface="Microsoft JhengHei"/>
            </a:endParaRPr>
          </a:p>
        </p:txBody>
      </p:sp>
      <p:sp>
        <p:nvSpPr>
          <p:cNvPr id="10" name="object 10"/>
          <p:cNvSpPr txBox="1"/>
          <p:nvPr/>
        </p:nvSpPr>
        <p:spPr>
          <a:xfrm>
            <a:off x="7272661" y="5459221"/>
            <a:ext cx="2803525" cy="165735"/>
          </a:xfrm>
          <a:prstGeom prst="rect">
            <a:avLst/>
          </a:prstGeom>
        </p:spPr>
        <p:txBody>
          <a:bodyPr vert="horz" wrap="square" lIns="0" tIns="14604" rIns="0" bIns="0" rtlCol="0">
            <a:spAutoFit/>
          </a:bodyPr>
          <a:lstStyle/>
          <a:p>
            <a:pPr marL="12700">
              <a:lnSpc>
                <a:spcPct val="100000"/>
              </a:lnSpc>
              <a:spcBef>
                <a:spcPts val="114"/>
              </a:spcBef>
            </a:pPr>
            <a:r>
              <a:rPr sz="900" b="1" dirty="0">
                <a:latin typeface="Microsoft JhengHei"/>
                <a:cs typeface="Microsoft JhengHei"/>
              </a:rPr>
              <a:t>資料來源：</a:t>
            </a:r>
            <a:r>
              <a:rPr sz="900" dirty="0">
                <a:latin typeface="Microsoft JhengHei"/>
                <a:cs typeface="Microsoft JhengHei"/>
              </a:rPr>
              <a:t>陳亮妤(2021)，Drug</a:t>
            </a:r>
            <a:r>
              <a:rPr sz="900" spc="155" dirty="0">
                <a:latin typeface="Microsoft JhengHei"/>
                <a:cs typeface="Microsoft JhengHei"/>
              </a:rPr>
              <a:t> </a:t>
            </a:r>
            <a:r>
              <a:rPr sz="900" dirty="0">
                <a:latin typeface="Microsoft JhengHei"/>
                <a:cs typeface="Microsoft JhengHei"/>
              </a:rPr>
              <a:t>and</a:t>
            </a:r>
            <a:r>
              <a:rPr sz="900" spc="110" dirty="0">
                <a:latin typeface="Microsoft JhengHei"/>
                <a:cs typeface="Microsoft JhengHei"/>
              </a:rPr>
              <a:t> </a:t>
            </a:r>
            <a:r>
              <a:rPr sz="900" dirty="0">
                <a:latin typeface="Microsoft JhengHei"/>
                <a:cs typeface="Microsoft JhengHei"/>
              </a:rPr>
              <a:t>Alcohol</a:t>
            </a:r>
            <a:r>
              <a:rPr sz="900" spc="114" dirty="0">
                <a:latin typeface="Microsoft JhengHei"/>
                <a:cs typeface="Microsoft JhengHei"/>
              </a:rPr>
              <a:t> </a:t>
            </a:r>
            <a:r>
              <a:rPr sz="900" spc="-10" dirty="0">
                <a:latin typeface="Microsoft JhengHei"/>
                <a:cs typeface="Microsoft JhengHei"/>
              </a:rPr>
              <a:t>Review</a:t>
            </a:r>
            <a:endParaRPr sz="900">
              <a:latin typeface="Microsoft JhengHei"/>
              <a:cs typeface="Microsoft JhengHei"/>
            </a:endParaRPr>
          </a:p>
        </p:txBody>
      </p:sp>
      <p:pic>
        <p:nvPicPr>
          <p:cNvPr id="11" name="object 11"/>
          <p:cNvPicPr/>
          <p:nvPr/>
        </p:nvPicPr>
        <p:blipFill>
          <a:blip r:embed="rId3" cstate="print"/>
          <a:stretch>
            <a:fillRect/>
          </a:stretch>
        </p:blipFill>
        <p:spPr>
          <a:xfrm>
            <a:off x="7827136" y="3864102"/>
            <a:ext cx="1280922" cy="1409700"/>
          </a:xfrm>
          <a:prstGeom prst="rect">
            <a:avLst/>
          </a:prstGeom>
        </p:spPr>
      </p:pic>
      <p:sp>
        <p:nvSpPr>
          <p:cNvPr id="12" name="object 12"/>
          <p:cNvSpPr txBox="1">
            <a:spLocks noGrp="1"/>
          </p:cNvSpPr>
          <p:nvPr>
            <p:ph type="title"/>
          </p:nvPr>
        </p:nvSpPr>
        <p:spPr>
          <a:xfrm>
            <a:off x="3091567" y="1096009"/>
            <a:ext cx="4968240" cy="560705"/>
          </a:xfrm>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00659A"/>
                </a:solidFill>
              </a:rPr>
              <a:t>藥愛(Chemsex)</a:t>
            </a:r>
            <a:r>
              <a:rPr sz="3500" spc="-20" dirty="0">
                <a:solidFill>
                  <a:srgbClr val="00659A"/>
                </a:solidFill>
              </a:rPr>
              <a:t>科學實證</a:t>
            </a:r>
            <a:endParaRPr sz="3500"/>
          </a:p>
        </p:txBody>
      </p:sp>
      <p:grpSp>
        <p:nvGrpSpPr>
          <p:cNvPr id="13" name="object 13"/>
          <p:cNvGrpSpPr/>
          <p:nvPr/>
        </p:nvGrpSpPr>
        <p:grpSpPr>
          <a:xfrm>
            <a:off x="969149" y="4216908"/>
            <a:ext cx="1374775" cy="1600200"/>
            <a:chOff x="969149" y="4216908"/>
            <a:chExt cx="1374775" cy="1600200"/>
          </a:xfrm>
        </p:grpSpPr>
        <p:pic>
          <p:nvPicPr>
            <p:cNvPr id="14" name="object 14"/>
            <p:cNvPicPr/>
            <p:nvPr/>
          </p:nvPicPr>
          <p:blipFill>
            <a:blip r:embed="rId4" cstate="print"/>
            <a:stretch>
              <a:fillRect/>
            </a:stretch>
          </p:blipFill>
          <p:spPr>
            <a:xfrm>
              <a:off x="973721" y="4254745"/>
              <a:ext cx="1367789" cy="1559314"/>
            </a:xfrm>
            <a:prstGeom prst="rect">
              <a:avLst/>
            </a:prstGeom>
          </p:spPr>
        </p:pic>
        <p:sp>
          <p:nvSpPr>
            <p:cNvPr id="15" name="object 15"/>
            <p:cNvSpPr/>
            <p:nvPr/>
          </p:nvSpPr>
          <p:spPr>
            <a:xfrm>
              <a:off x="969149" y="4216908"/>
              <a:ext cx="1374775" cy="1600200"/>
            </a:xfrm>
            <a:custGeom>
              <a:avLst/>
              <a:gdLst/>
              <a:ahLst/>
              <a:cxnLst/>
              <a:rect l="l" t="t" r="r" b="b"/>
              <a:pathLst>
                <a:path w="1374775" h="1600200">
                  <a:moveTo>
                    <a:pt x="1374648" y="1598676"/>
                  </a:moveTo>
                  <a:lnTo>
                    <a:pt x="1374648" y="1524"/>
                  </a:lnTo>
                  <a:lnTo>
                    <a:pt x="1372362" y="0"/>
                  </a:lnTo>
                  <a:lnTo>
                    <a:pt x="1523" y="0"/>
                  </a:lnTo>
                  <a:lnTo>
                    <a:pt x="0" y="1524"/>
                  </a:lnTo>
                  <a:lnTo>
                    <a:pt x="0" y="1598676"/>
                  </a:lnTo>
                  <a:lnTo>
                    <a:pt x="1524" y="1600200"/>
                  </a:lnTo>
                  <a:lnTo>
                    <a:pt x="3810" y="1600200"/>
                  </a:lnTo>
                  <a:lnTo>
                    <a:pt x="3810" y="8382"/>
                  </a:lnTo>
                  <a:lnTo>
                    <a:pt x="8381" y="4572"/>
                  </a:lnTo>
                  <a:lnTo>
                    <a:pt x="8381" y="8382"/>
                  </a:lnTo>
                  <a:lnTo>
                    <a:pt x="1366266" y="8382"/>
                  </a:lnTo>
                  <a:lnTo>
                    <a:pt x="1366266" y="4572"/>
                  </a:lnTo>
                  <a:lnTo>
                    <a:pt x="1370076" y="8382"/>
                  </a:lnTo>
                  <a:lnTo>
                    <a:pt x="1370076" y="1600200"/>
                  </a:lnTo>
                  <a:lnTo>
                    <a:pt x="1372362" y="1600200"/>
                  </a:lnTo>
                  <a:lnTo>
                    <a:pt x="1374648" y="1598676"/>
                  </a:lnTo>
                  <a:close/>
                </a:path>
                <a:path w="1374775" h="1600200">
                  <a:moveTo>
                    <a:pt x="8381" y="8382"/>
                  </a:moveTo>
                  <a:lnTo>
                    <a:pt x="8381" y="4572"/>
                  </a:lnTo>
                  <a:lnTo>
                    <a:pt x="3810" y="8382"/>
                  </a:lnTo>
                  <a:lnTo>
                    <a:pt x="8381" y="8382"/>
                  </a:lnTo>
                  <a:close/>
                </a:path>
                <a:path w="1374775" h="1600200">
                  <a:moveTo>
                    <a:pt x="8382" y="1591818"/>
                  </a:moveTo>
                  <a:lnTo>
                    <a:pt x="8381" y="8382"/>
                  </a:lnTo>
                  <a:lnTo>
                    <a:pt x="3810" y="8382"/>
                  </a:lnTo>
                  <a:lnTo>
                    <a:pt x="3810" y="1591818"/>
                  </a:lnTo>
                  <a:lnTo>
                    <a:pt x="8382" y="1591818"/>
                  </a:lnTo>
                  <a:close/>
                </a:path>
                <a:path w="1374775" h="1600200">
                  <a:moveTo>
                    <a:pt x="1370076" y="1591818"/>
                  </a:moveTo>
                  <a:lnTo>
                    <a:pt x="3810" y="1591818"/>
                  </a:lnTo>
                  <a:lnTo>
                    <a:pt x="8382" y="1596390"/>
                  </a:lnTo>
                  <a:lnTo>
                    <a:pt x="8382" y="1600200"/>
                  </a:lnTo>
                  <a:lnTo>
                    <a:pt x="1366266" y="1600200"/>
                  </a:lnTo>
                  <a:lnTo>
                    <a:pt x="1366266" y="1596390"/>
                  </a:lnTo>
                  <a:lnTo>
                    <a:pt x="1370076" y="1591818"/>
                  </a:lnTo>
                  <a:close/>
                </a:path>
                <a:path w="1374775" h="1600200">
                  <a:moveTo>
                    <a:pt x="8382" y="1600200"/>
                  </a:moveTo>
                  <a:lnTo>
                    <a:pt x="8382" y="1596390"/>
                  </a:lnTo>
                  <a:lnTo>
                    <a:pt x="3810" y="1591818"/>
                  </a:lnTo>
                  <a:lnTo>
                    <a:pt x="3810" y="1600200"/>
                  </a:lnTo>
                  <a:lnTo>
                    <a:pt x="8382" y="1600200"/>
                  </a:lnTo>
                  <a:close/>
                </a:path>
                <a:path w="1374775" h="1600200">
                  <a:moveTo>
                    <a:pt x="1370076" y="8382"/>
                  </a:moveTo>
                  <a:lnTo>
                    <a:pt x="1366266" y="4572"/>
                  </a:lnTo>
                  <a:lnTo>
                    <a:pt x="1366266" y="8382"/>
                  </a:lnTo>
                  <a:lnTo>
                    <a:pt x="1370076" y="8382"/>
                  </a:lnTo>
                  <a:close/>
                </a:path>
                <a:path w="1374775" h="1600200">
                  <a:moveTo>
                    <a:pt x="1370076" y="1591818"/>
                  </a:moveTo>
                  <a:lnTo>
                    <a:pt x="1370076" y="8382"/>
                  </a:lnTo>
                  <a:lnTo>
                    <a:pt x="1366266" y="8382"/>
                  </a:lnTo>
                  <a:lnTo>
                    <a:pt x="1366266" y="1591818"/>
                  </a:lnTo>
                  <a:lnTo>
                    <a:pt x="1370076" y="1591818"/>
                  </a:lnTo>
                  <a:close/>
                </a:path>
                <a:path w="1374775" h="1600200">
                  <a:moveTo>
                    <a:pt x="1370076" y="1600200"/>
                  </a:moveTo>
                  <a:lnTo>
                    <a:pt x="1370076" y="1591818"/>
                  </a:lnTo>
                  <a:lnTo>
                    <a:pt x="1366266" y="1596390"/>
                  </a:lnTo>
                  <a:lnTo>
                    <a:pt x="1366266" y="1600200"/>
                  </a:lnTo>
                  <a:lnTo>
                    <a:pt x="1370076" y="1600200"/>
                  </a:lnTo>
                  <a:close/>
                </a:path>
              </a:pathLst>
            </a:custGeom>
            <a:solidFill>
              <a:srgbClr val="009999"/>
            </a:solidFill>
          </p:spPr>
          <p:txBody>
            <a:bodyPr wrap="square" lIns="0" tIns="0" rIns="0" bIns="0" rtlCol="0"/>
            <a:lstStyle/>
            <a:p>
              <a:endParaRPr/>
            </a:p>
          </p:txBody>
        </p:sp>
      </p:grpSp>
      <p:sp>
        <p:nvSpPr>
          <p:cNvPr id="16" name="object 16"/>
          <p:cNvSpPr txBox="1"/>
          <p:nvPr/>
        </p:nvSpPr>
        <p:spPr>
          <a:xfrm>
            <a:off x="295027" y="1829053"/>
            <a:ext cx="3282950" cy="2297430"/>
          </a:xfrm>
          <a:prstGeom prst="rect">
            <a:avLst/>
          </a:prstGeom>
        </p:spPr>
        <p:txBody>
          <a:bodyPr vert="horz" wrap="square" lIns="0" tIns="12065" rIns="0" bIns="0" rtlCol="0">
            <a:spAutoFit/>
          </a:bodyPr>
          <a:lstStyle/>
          <a:p>
            <a:pPr marL="243204" marR="579120">
              <a:lnSpc>
                <a:spcPct val="101499"/>
              </a:lnSpc>
              <a:spcBef>
                <a:spcPts val="95"/>
              </a:spcBef>
            </a:pPr>
            <a:r>
              <a:rPr sz="1900" b="1" dirty="0">
                <a:solidFill>
                  <a:srgbClr val="FFFFFF"/>
                </a:solidFill>
                <a:latin typeface="Microsoft JhengHei"/>
                <a:cs typeface="Microsoft JhengHei"/>
              </a:rPr>
              <a:t>世界衛生組織</a:t>
            </a:r>
            <a:r>
              <a:rPr sz="1900" b="1" spc="-10" dirty="0">
                <a:solidFill>
                  <a:srgbClr val="FFFFFF"/>
                </a:solidFill>
                <a:latin typeface="Microsoft JhengHei"/>
                <a:cs typeface="Microsoft JhengHei"/>
              </a:rPr>
              <a:t>(WHO)</a:t>
            </a:r>
            <a:r>
              <a:rPr sz="1900" b="1" dirty="0">
                <a:solidFill>
                  <a:srgbClr val="FFFFFF"/>
                </a:solidFill>
                <a:latin typeface="Microsoft JhengHei"/>
                <a:cs typeface="Microsoft JhengHei"/>
              </a:rPr>
              <a:t>成癮藥物使用者之愛</a:t>
            </a:r>
            <a:r>
              <a:rPr sz="1900" b="1" spc="-50" dirty="0">
                <a:solidFill>
                  <a:srgbClr val="FFFFFF"/>
                </a:solidFill>
                <a:latin typeface="Microsoft JhengHei"/>
                <a:cs typeface="Microsoft JhengHei"/>
              </a:rPr>
              <a:t>滋</a:t>
            </a:r>
            <a:r>
              <a:rPr sz="1900" b="1" dirty="0">
                <a:solidFill>
                  <a:srgbClr val="FFFFFF"/>
                </a:solidFill>
                <a:latin typeface="Microsoft JhengHei"/>
                <a:cs typeface="Microsoft JhengHei"/>
              </a:rPr>
              <a:t>預防、治療與照護指</a:t>
            </a:r>
            <a:r>
              <a:rPr sz="1900" b="1" spc="-50" dirty="0">
                <a:solidFill>
                  <a:srgbClr val="FFFFFF"/>
                </a:solidFill>
                <a:latin typeface="Microsoft JhengHei"/>
                <a:cs typeface="Microsoft JhengHei"/>
              </a:rPr>
              <a:t>引</a:t>
            </a:r>
            <a:endParaRPr sz="1900">
              <a:latin typeface="Microsoft JhengHei"/>
              <a:cs typeface="Microsoft JhengHei"/>
            </a:endParaRPr>
          </a:p>
          <a:p>
            <a:pPr marL="170180" marR="227329" indent="-158115">
              <a:lnSpc>
                <a:spcPct val="120000"/>
              </a:lnSpc>
              <a:spcBef>
                <a:spcPts val="860"/>
              </a:spcBef>
              <a:buClr>
                <a:srgbClr val="000000"/>
              </a:buClr>
              <a:buSzPct val="120000"/>
              <a:buFont typeface="Arial MT"/>
              <a:buChar char="•"/>
              <a:tabLst>
                <a:tab pos="170815" algn="l"/>
              </a:tabLst>
            </a:pPr>
            <a:r>
              <a:rPr sz="1750" b="1" spc="130" dirty="0">
                <a:solidFill>
                  <a:srgbClr val="181717"/>
                </a:solidFill>
                <a:latin typeface="Microsoft JhengHei"/>
                <a:cs typeface="Microsoft JhengHei"/>
              </a:rPr>
              <a:t>同性與異性間性行為均可能</a:t>
            </a:r>
            <a:r>
              <a:rPr sz="1750" b="1" dirty="0">
                <a:solidFill>
                  <a:srgbClr val="181717"/>
                </a:solidFill>
                <a:latin typeface="Microsoft JhengHei"/>
                <a:cs typeface="Microsoft JhengHei"/>
              </a:rPr>
              <a:t>發生藥愛(Chemsex)</a:t>
            </a:r>
            <a:r>
              <a:rPr sz="1750" b="1" spc="-20" dirty="0">
                <a:solidFill>
                  <a:srgbClr val="181717"/>
                </a:solidFill>
                <a:latin typeface="Microsoft JhengHei"/>
                <a:cs typeface="Microsoft JhengHei"/>
              </a:rPr>
              <a:t>行為。</a:t>
            </a:r>
            <a:endParaRPr sz="1750">
              <a:latin typeface="Microsoft JhengHei"/>
              <a:cs typeface="Microsoft JhengHei"/>
            </a:endParaRPr>
          </a:p>
          <a:p>
            <a:pPr marL="170180" marR="5080" indent="-158115">
              <a:lnSpc>
                <a:spcPct val="120300"/>
              </a:lnSpc>
              <a:buSzPct val="120000"/>
              <a:buFont typeface="Arial MT"/>
              <a:buChar char="•"/>
              <a:tabLst>
                <a:tab pos="170815" algn="l"/>
              </a:tabLst>
            </a:pPr>
            <a:r>
              <a:rPr sz="1750" b="1" spc="130" dirty="0">
                <a:latin typeface="Microsoft JhengHei"/>
                <a:cs typeface="Microsoft JhengHei"/>
              </a:rPr>
              <a:t>藥愛防治需考量不同族群特</a:t>
            </a:r>
            <a:r>
              <a:rPr sz="1750" b="1" spc="120" dirty="0">
                <a:latin typeface="Microsoft JhengHei"/>
                <a:cs typeface="Microsoft JhengHei"/>
              </a:rPr>
              <a:t>性及需求，才能達最大效益。</a:t>
            </a:r>
            <a:endParaRPr sz="1750">
              <a:latin typeface="Microsoft JhengHei"/>
              <a:cs typeface="Microsoft JhengHei"/>
            </a:endParaRPr>
          </a:p>
        </p:txBody>
      </p:sp>
      <p:sp>
        <p:nvSpPr>
          <p:cNvPr id="18" name="object 18"/>
          <p:cNvSpPr txBox="1"/>
          <p:nvPr/>
        </p:nvSpPr>
        <p:spPr>
          <a:xfrm>
            <a:off x="13087" y="6195945"/>
            <a:ext cx="2818765" cy="684530"/>
          </a:xfrm>
          <a:prstGeom prst="rect">
            <a:avLst/>
          </a:prstGeom>
        </p:spPr>
        <p:txBody>
          <a:bodyPr vert="horz" wrap="square" lIns="0" tIns="24130" rIns="0" bIns="0" rtlCol="0">
            <a:spAutoFit/>
          </a:bodyPr>
          <a:lstStyle/>
          <a:p>
            <a:pPr marL="388620">
              <a:lnSpc>
                <a:spcPct val="100000"/>
              </a:lnSpc>
              <a:spcBef>
                <a:spcPts val="190"/>
              </a:spcBef>
            </a:pPr>
            <a:r>
              <a:rPr sz="950" dirty="0">
                <a:latin typeface="Microsoft JhengHei"/>
                <a:cs typeface="Microsoft JhengHei"/>
              </a:rPr>
              <a:t>Who</a:t>
            </a:r>
            <a:r>
              <a:rPr sz="950" spc="25" dirty="0">
                <a:latin typeface="Microsoft JhengHei"/>
                <a:cs typeface="Microsoft JhengHei"/>
              </a:rPr>
              <a:t> </a:t>
            </a:r>
            <a:r>
              <a:rPr sz="950" dirty="0">
                <a:latin typeface="Microsoft JhengHei"/>
                <a:cs typeface="Microsoft JhengHei"/>
              </a:rPr>
              <a:t>use</a:t>
            </a:r>
            <a:r>
              <a:rPr sz="950" spc="25" dirty="0">
                <a:latin typeface="Microsoft JhengHei"/>
                <a:cs typeface="Microsoft JhengHei"/>
              </a:rPr>
              <a:t> </a:t>
            </a:r>
            <a:r>
              <a:rPr sz="950" dirty="0">
                <a:latin typeface="Microsoft JhengHei"/>
                <a:cs typeface="Microsoft JhengHei"/>
              </a:rPr>
              <a:t>Stimulant</a:t>
            </a:r>
            <a:r>
              <a:rPr sz="950" spc="45" dirty="0">
                <a:latin typeface="Microsoft JhengHei"/>
                <a:cs typeface="Microsoft JhengHei"/>
              </a:rPr>
              <a:t> </a:t>
            </a:r>
            <a:r>
              <a:rPr sz="950" dirty="0">
                <a:latin typeface="Microsoft JhengHei"/>
                <a:cs typeface="Microsoft JhengHei"/>
              </a:rPr>
              <a:t>Drugs</a:t>
            </a:r>
            <a:r>
              <a:rPr sz="950" spc="25" dirty="0">
                <a:latin typeface="Microsoft JhengHei"/>
                <a:cs typeface="Microsoft JhengHei"/>
              </a:rPr>
              <a:t> </a:t>
            </a:r>
            <a:r>
              <a:rPr sz="950" dirty="0">
                <a:latin typeface="Microsoft JhengHei"/>
                <a:cs typeface="Microsoft JhengHei"/>
              </a:rPr>
              <a:t>Technical</a:t>
            </a:r>
            <a:r>
              <a:rPr sz="950" spc="45" dirty="0">
                <a:latin typeface="Microsoft JhengHei"/>
                <a:cs typeface="Microsoft JhengHei"/>
              </a:rPr>
              <a:t> </a:t>
            </a:r>
            <a:r>
              <a:rPr sz="950" spc="-10" dirty="0">
                <a:latin typeface="Microsoft JhengHei"/>
                <a:cs typeface="Microsoft JhengHei"/>
              </a:rPr>
              <a:t>Guide</a:t>
            </a:r>
            <a:endParaRPr sz="950">
              <a:latin typeface="Microsoft JhengHei"/>
              <a:cs typeface="Microsoft JhengHei"/>
            </a:endParaRPr>
          </a:p>
          <a:p>
            <a:pPr marL="12700">
              <a:lnSpc>
                <a:spcPct val="100000"/>
              </a:lnSpc>
              <a:spcBef>
                <a:spcPts val="750"/>
              </a:spcBef>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9" name="object 19"/>
          <p:cNvSpPr txBox="1"/>
          <p:nvPr/>
        </p:nvSpPr>
        <p:spPr>
          <a:xfrm>
            <a:off x="3623443" y="6296519"/>
            <a:ext cx="3519804" cy="188595"/>
          </a:xfrm>
          <a:prstGeom prst="rect">
            <a:avLst/>
          </a:prstGeom>
        </p:spPr>
        <p:txBody>
          <a:bodyPr vert="horz" wrap="square" lIns="0" tIns="24130" rIns="0" bIns="0" rtlCol="0">
            <a:spAutoFit/>
          </a:bodyPr>
          <a:lstStyle/>
          <a:p>
            <a:pPr marL="12700">
              <a:lnSpc>
                <a:spcPct val="100000"/>
              </a:lnSpc>
              <a:spcBef>
                <a:spcPts val="190"/>
              </a:spcBef>
            </a:pPr>
            <a:r>
              <a:rPr sz="950" b="1" dirty="0">
                <a:latin typeface="Microsoft JhengHei"/>
                <a:cs typeface="Microsoft JhengHei"/>
              </a:rPr>
              <a:t>資料來源：</a:t>
            </a:r>
            <a:r>
              <a:rPr sz="950" dirty="0">
                <a:latin typeface="Microsoft JhengHei"/>
                <a:cs typeface="Microsoft JhengHei"/>
              </a:rPr>
              <a:t>李佳雯(2021)，International</a:t>
            </a:r>
            <a:r>
              <a:rPr sz="950" spc="40" dirty="0">
                <a:latin typeface="Microsoft JhengHei"/>
                <a:cs typeface="Microsoft JhengHei"/>
              </a:rPr>
              <a:t> </a:t>
            </a:r>
            <a:r>
              <a:rPr sz="950" dirty="0">
                <a:latin typeface="Microsoft JhengHei"/>
                <a:cs typeface="Microsoft JhengHei"/>
              </a:rPr>
              <a:t>Journal</a:t>
            </a:r>
            <a:r>
              <a:rPr sz="950" spc="50" dirty="0">
                <a:latin typeface="Microsoft JhengHei"/>
                <a:cs typeface="Microsoft JhengHei"/>
              </a:rPr>
              <a:t> </a:t>
            </a:r>
            <a:r>
              <a:rPr sz="950" dirty="0">
                <a:latin typeface="Microsoft JhengHei"/>
                <a:cs typeface="Microsoft JhengHei"/>
              </a:rPr>
              <a:t>of</a:t>
            </a:r>
            <a:r>
              <a:rPr sz="950" spc="45" dirty="0">
                <a:latin typeface="Microsoft JhengHei"/>
                <a:cs typeface="Microsoft JhengHei"/>
              </a:rPr>
              <a:t> </a:t>
            </a:r>
            <a:r>
              <a:rPr sz="950" dirty="0">
                <a:latin typeface="Microsoft JhengHei"/>
                <a:cs typeface="Microsoft JhengHei"/>
              </a:rPr>
              <a:t>Drug</a:t>
            </a:r>
            <a:r>
              <a:rPr sz="950" spc="35" dirty="0">
                <a:latin typeface="Microsoft JhengHei"/>
                <a:cs typeface="Microsoft JhengHei"/>
              </a:rPr>
              <a:t> </a:t>
            </a:r>
            <a:r>
              <a:rPr sz="950" spc="-10" dirty="0">
                <a:latin typeface="Microsoft JhengHei"/>
                <a:cs typeface="Microsoft JhengHei"/>
              </a:rPr>
              <a:t>Policy</a:t>
            </a:r>
            <a:endParaRPr sz="950">
              <a:latin typeface="Microsoft JhengHei"/>
              <a:cs typeface="Microsoft JhengHei"/>
            </a:endParaRPr>
          </a:p>
        </p:txBody>
      </p:sp>
      <p:sp>
        <p:nvSpPr>
          <p:cNvPr id="20" name="object 20"/>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61</a:t>
            </a:r>
            <a:endParaRPr sz="1050">
              <a:latin typeface="Microsoft JhengHei"/>
              <a:cs typeface="Microsoft JhengHei"/>
            </a:endParaRPr>
          </a:p>
        </p:txBody>
      </p:sp>
      <p:sp>
        <p:nvSpPr>
          <p:cNvPr id="17" name="object 17"/>
          <p:cNvSpPr txBox="1"/>
          <p:nvPr/>
        </p:nvSpPr>
        <p:spPr>
          <a:xfrm>
            <a:off x="389515" y="5911088"/>
            <a:ext cx="2479040" cy="320040"/>
          </a:xfrm>
          <a:prstGeom prst="rect">
            <a:avLst/>
          </a:prstGeom>
        </p:spPr>
        <p:txBody>
          <a:bodyPr vert="horz" wrap="square" lIns="0" tIns="12065" rIns="0" bIns="0" rtlCol="0">
            <a:spAutoFit/>
          </a:bodyPr>
          <a:lstStyle/>
          <a:p>
            <a:pPr marL="12700" marR="5080">
              <a:lnSpc>
                <a:spcPct val="101600"/>
              </a:lnSpc>
              <a:spcBef>
                <a:spcPts val="95"/>
              </a:spcBef>
            </a:pPr>
            <a:r>
              <a:rPr sz="950" dirty="0">
                <a:latin typeface="Microsoft JhengHei"/>
                <a:cs typeface="Microsoft JhengHei"/>
              </a:rPr>
              <a:t>資料來源：UNODC(2019)，HIV</a:t>
            </a:r>
            <a:r>
              <a:rPr sz="950" spc="30" dirty="0">
                <a:latin typeface="Microsoft JhengHei"/>
                <a:cs typeface="Microsoft JhengHei"/>
              </a:rPr>
              <a:t> </a:t>
            </a:r>
            <a:r>
              <a:rPr sz="950" spc="-10" dirty="0">
                <a:latin typeface="Microsoft JhengHei"/>
                <a:cs typeface="Microsoft JhengHei"/>
              </a:rPr>
              <a:t>Prevention, </a:t>
            </a:r>
            <a:r>
              <a:rPr sz="950" dirty="0">
                <a:latin typeface="Microsoft JhengHei"/>
                <a:cs typeface="Microsoft JhengHei"/>
              </a:rPr>
              <a:t>Treatment,</a:t>
            </a:r>
            <a:r>
              <a:rPr sz="950" spc="35" dirty="0">
                <a:latin typeface="Microsoft JhengHei"/>
                <a:cs typeface="Microsoft JhengHei"/>
              </a:rPr>
              <a:t> </a:t>
            </a:r>
            <a:r>
              <a:rPr sz="950" dirty="0">
                <a:latin typeface="Microsoft JhengHei"/>
                <a:cs typeface="Microsoft JhengHei"/>
              </a:rPr>
              <a:t>Care</a:t>
            </a:r>
            <a:r>
              <a:rPr sz="950" spc="25" dirty="0">
                <a:latin typeface="Microsoft JhengHei"/>
                <a:cs typeface="Microsoft JhengHei"/>
              </a:rPr>
              <a:t> </a:t>
            </a:r>
            <a:r>
              <a:rPr sz="950" dirty="0">
                <a:latin typeface="Microsoft JhengHei"/>
                <a:cs typeface="Microsoft JhengHei"/>
              </a:rPr>
              <a:t>and</a:t>
            </a:r>
            <a:r>
              <a:rPr sz="950" spc="20" dirty="0">
                <a:latin typeface="Microsoft JhengHei"/>
                <a:cs typeface="Microsoft JhengHei"/>
              </a:rPr>
              <a:t> </a:t>
            </a:r>
            <a:r>
              <a:rPr sz="950" dirty="0">
                <a:latin typeface="Microsoft JhengHei"/>
                <a:cs typeface="Microsoft JhengHei"/>
              </a:rPr>
              <a:t>Support</a:t>
            </a:r>
            <a:r>
              <a:rPr sz="950" spc="40" dirty="0">
                <a:latin typeface="Microsoft JhengHei"/>
                <a:cs typeface="Microsoft JhengHei"/>
              </a:rPr>
              <a:t> </a:t>
            </a:r>
            <a:r>
              <a:rPr sz="950" dirty="0">
                <a:latin typeface="Microsoft JhengHei"/>
                <a:cs typeface="Microsoft JhengHei"/>
              </a:rPr>
              <a:t>for</a:t>
            </a:r>
            <a:r>
              <a:rPr sz="950" spc="15" dirty="0">
                <a:latin typeface="Microsoft JhengHei"/>
                <a:cs typeface="Microsoft JhengHei"/>
              </a:rPr>
              <a:t> </a:t>
            </a:r>
            <a:r>
              <a:rPr sz="950" spc="-10" dirty="0">
                <a:latin typeface="Microsoft JhengHei"/>
                <a:cs typeface="Microsoft JhengHei"/>
              </a:rPr>
              <a:t>People</a:t>
            </a:r>
            <a:endParaRPr sz="950">
              <a:latin typeface="Microsoft JhengHei"/>
              <a:cs typeface="Microsoft JhengHe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3174625" y="1011427"/>
            <a:ext cx="4077335" cy="560705"/>
          </a:xfrm>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00659A"/>
                </a:solidFill>
              </a:rPr>
              <a:t>藥愛(Chemsex)</a:t>
            </a:r>
            <a:r>
              <a:rPr sz="3500" spc="-30" dirty="0">
                <a:solidFill>
                  <a:srgbClr val="00659A"/>
                </a:solidFill>
              </a:rPr>
              <a:t>歷程</a:t>
            </a:r>
            <a:endParaRPr sz="3500"/>
          </a:p>
        </p:txBody>
      </p:sp>
      <p:sp>
        <p:nvSpPr>
          <p:cNvPr id="4" name="object 4"/>
          <p:cNvSpPr txBox="1"/>
          <p:nvPr/>
        </p:nvSpPr>
        <p:spPr>
          <a:xfrm>
            <a:off x="734702" y="4925822"/>
            <a:ext cx="1095375" cy="453390"/>
          </a:xfrm>
          <a:prstGeom prst="rect">
            <a:avLst/>
          </a:prstGeom>
        </p:spPr>
        <p:txBody>
          <a:bodyPr vert="horz" wrap="square" lIns="0" tIns="13335" rIns="0" bIns="0" rtlCol="0">
            <a:spAutoFit/>
          </a:bodyPr>
          <a:lstStyle/>
          <a:p>
            <a:pPr marL="12700">
              <a:lnSpc>
                <a:spcPct val="100000"/>
              </a:lnSpc>
              <a:spcBef>
                <a:spcPts val="105"/>
              </a:spcBef>
            </a:pPr>
            <a:r>
              <a:rPr sz="2800" b="1" spc="-20" dirty="0">
                <a:solidFill>
                  <a:srgbClr val="317E98"/>
                </a:solidFill>
                <a:latin typeface="Microsoft JhengHei"/>
                <a:cs typeface="Microsoft JhengHei"/>
              </a:rPr>
              <a:t>用藥後</a:t>
            </a:r>
            <a:endParaRPr sz="2800">
              <a:latin typeface="Microsoft JhengHei"/>
              <a:cs typeface="Microsoft JhengHei"/>
            </a:endParaRPr>
          </a:p>
        </p:txBody>
      </p:sp>
      <p:sp>
        <p:nvSpPr>
          <p:cNvPr id="5" name="object 5"/>
          <p:cNvSpPr txBox="1"/>
          <p:nvPr/>
        </p:nvSpPr>
        <p:spPr>
          <a:xfrm>
            <a:off x="734702" y="5355579"/>
            <a:ext cx="5138420" cy="1005840"/>
          </a:xfrm>
          <a:prstGeom prst="rect">
            <a:avLst/>
          </a:prstGeom>
        </p:spPr>
        <p:txBody>
          <a:bodyPr vert="horz" wrap="square" lIns="0" tIns="13335" rIns="0" bIns="0" rtlCol="0">
            <a:spAutoFit/>
          </a:bodyPr>
          <a:lstStyle/>
          <a:p>
            <a:pPr marL="313055" indent="-300355">
              <a:lnSpc>
                <a:spcPct val="100000"/>
              </a:lnSpc>
              <a:spcBef>
                <a:spcPts val="105"/>
              </a:spcBef>
              <a:buClr>
                <a:srgbClr val="000000"/>
              </a:buClr>
              <a:buSzPct val="133333"/>
              <a:buFont typeface="Arial MT"/>
              <a:buChar char="•"/>
              <a:tabLst>
                <a:tab pos="313055" algn="l"/>
                <a:tab pos="313690" algn="l"/>
              </a:tabLst>
            </a:pPr>
            <a:r>
              <a:rPr sz="2100" dirty="0">
                <a:solidFill>
                  <a:srgbClr val="FF7B80"/>
                </a:solidFill>
                <a:latin typeface="Microsoft JhengHei"/>
                <a:cs typeface="Microsoft JhengHei"/>
              </a:rPr>
              <a:t>自制力下降</a:t>
            </a:r>
            <a:r>
              <a:rPr sz="2100" spc="-15" dirty="0">
                <a:solidFill>
                  <a:srgbClr val="181717"/>
                </a:solidFill>
                <a:latin typeface="Microsoft JhengHei"/>
                <a:cs typeface="Microsoft JhengHei"/>
              </a:rPr>
              <a:t>、極度執著，渴望高品質性愛</a:t>
            </a:r>
            <a:endParaRPr sz="2100">
              <a:latin typeface="Microsoft JhengHei"/>
              <a:cs typeface="Microsoft JhengHei"/>
            </a:endParaRPr>
          </a:p>
          <a:p>
            <a:pPr marL="313055" indent="-300355">
              <a:lnSpc>
                <a:spcPct val="100000"/>
              </a:lnSpc>
              <a:spcBef>
                <a:spcPts val="5"/>
              </a:spcBef>
              <a:buClr>
                <a:srgbClr val="000000"/>
              </a:buClr>
              <a:buSzPct val="133333"/>
              <a:buFont typeface="Arial MT"/>
              <a:buChar char="•"/>
              <a:tabLst>
                <a:tab pos="313055" algn="l"/>
                <a:tab pos="313690" algn="l"/>
              </a:tabLst>
            </a:pPr>
            <a:r>
              <a:rPr sz="2100" dirty="0">
                <a:solidFill>
                  <a:srgbClr val="FF7B80"/>
                </a:solidFill>
                <a:latin typeface="Microsoft JhengHei"/>
                <a:cs typeface="Microsoft JhengHei"/>
              </a:rPr>
              <a:t>感官加強</a:t>
            </a:r>
            <a:r>
              <a:rPr sz="2100" spc="-15" dirty="0">
                <a:solidFill>
                  <a:srgbClr val="181717"/>
                </a:solidFill>
                <a:latin typeface="Microsoft JhengHei"/>
                <a:cs typeface="Microsoft JhengHei"/>
              </a:rPr>
              <a:t>，戴套會降低敏感度</a:t>
            </a:r>
            <a:endParaRPr sz="2100">
              <a:latin typeface="Microsoft JhengHei"/>
              <a:cs typeface="Microsoft JhengHei"/>
            </a:endParaRPr>
          </a:p>
          <a:p>
            <a:pPr marL="313055" indent="-300355">
              <a:lnSpc>
                <a:spcPct val="100000"/>
              </a:lnSpc>
              <a:spcBef>
                <a:spcPts val="5"/>
              </a:spcBef>
              <a:buClr>
                <a:srgbClr val="000000"/>
              </a:buClr>
              <a:buSzPct val="133333"/>
              <a:buFont typeface="Arial MT"/>
              <a:buChar char="•"/>
              <a:tabLst>
                <a:tab pos="313055" algn="l"/>
                <a:tab pos="313690" algn="l"/>
              </a:tabLst>
            </a:pPr>
            <a:r>
              <a:rPr sz="2100" dirty="0">
                <a:solidFill>
                  <a:srgbClr val="FF7B80"/>
                </a:solidFill>
                <a:latin typeface="Microsoft JhengHei"/>
                <a:cs typeface="Microsoft JhengHei"/>
              </a:rPr>
              <a:t>放棄防護</a:t>
            </a:r>
            <a:r>
              <a:rPr sz="2100" spc="-25" dirty="0">
                <a:solidFill>
                  <a:srgbClr val="181717"/>
                </a:solidFill>
                <a:latin typeface="Microsoft JhengHei"/>
                <a:cs typeface="Microsoft JhengHei"/>
              </a:rPr>
              <a:t>措施</a:t>
            </a:r>
            <a:endParaRPr sz="2100">
              <a:latin typeface="Microsoft JhengHei"/>
              <a:cs typeface="Microsoft JhengHei"/>
            </a:endParaRPr>
          </a:p>
        </p:txBody>
      </p:sp>
      <p:pic>
        <p:nvPicPr>
          <p:cNvPr id="6" name="object 6"/>
          <p:cNvPicPr/>
          <p:nvPr/>
        </p:nvPicPr>
        <p:blipFill>
          <a:blip r:embed="rId2" cstate="print"/>
          <a:stretch>
            <a:fillRect/>
          </a:stretch>
        </p:blipFill>
        <p:spPr>
          <a:xfrm>
            <a:off x="877709" y="2779014"/>
            <a:ext cx="1065275" cy="1060703"/>
          </a:xfrm>
          <a:prstGeom prst="rect">
            <a:avLst/>
          </a:prstGeom>
        </p:spPr>
      </p:pic>
      <p:sp>
        <p:nvSpPr>
          <p:cNvPr id="7" name="object 7"/>
          <p:cNvSpPr txBox="1"/>
          <p:nvPr/>
        </p:nvSpPr>
        <p:spPr>
          <a:xfrm>
            <a:off x="1052455" y="3862832"/>
            <a:ext cx="693420" cy="292735"/>
          </a:xfrm>
          <a:prstGeom prst="rect">
            <a:avLst/>
          </a:prstGeom>
        </p:spPr>
        <p:txBody>
          <a:bodyPr vert="horz" wrap="square" lIns="0" tIns="12700" rIns="0" bIns="0" rtlCol="0">
            <a:spAutoFit/>
          </a:bodyPr>
          <a:lstStyle/>
          <a:p>
            <a:pPr marL="12700">
              <a:lnSpc>
                <a:spcPct val="100000"/>
              </a:lnSpc>
              <a:spcBef>
                <a:spcPts val="100"/>
              </a:spcBef>
            </a:pPr>
            <a:r>
              <a:rPr sz="1750" b="1" spc="-20" dirty="0">
                <a:latin typeface="Microsoft JhengHei"/>
                <a:cs typeface="Microsoft JhengHei"/>
              </a:rPr>
              <a:t>性行為</a:t>
            </a:r>
            <a:endParaRPr sz="1750">
              <a:latin typeface="Microsoft JhengHei"/>
              <a:cs typeface="Microsoft JhengHei"/>
            </a:endParaRPr>
          </a:p>
        </p:txBody>
      </p:sp>
      <p:sp>
        <p:nvSpPr>
          <p:cNvPr id="8" name="object 8"/>
          <p:cNvSpPr txBox="1"/>
          <p:nvPr/>
        </p:nvSpPr>
        <p:spPr>
          <a:xfrm>
            <a:off x="3080156" y="3857492"/>
            <a:ext cx="1517015" cy="559435"/>
          </a:xfrm>
          <a:prstGeom prst="rect">
            <a:avLst/>
          </a:prstGeom>
        </p:spPr>
        <p:txBody>
          <a:bodyPr vert="horz" wrap="square" lIns="0" tIns="12700" rIns="0" bIns="0" rtlCol="0">
            <a:spAutoFit/>
          </a:bodyPr>
          <a:lstStyle/>
          <a:p>
            <a:pPr marL="12700" marR="5080" indent="300355">
              <a:lnSpc>
                <a:spcPct val="100000"/>
              </a:lnSpc>
              <a:spcBef>
                <a:spcPts val="100"/>
              </a:spcBef>
            </a:pPr>
            <a:r>
              <a:rPr sz="1750" b="1" spc="-15" dirty="0">
                <a:latin typeface="Microsoft JhengHei"/>
                <a:cs typeface="Microsoft JhengHei"/>
              </a:rPr>
              <a:t>以藥助性</a:t>
            </a:r>
            <a:r>
              <a:rPr sz="1750" b="1" spc="500" dirty="0">
                <a:latin typeface="Microsoft JhengHei"/>
                <a:cs typeface="Microsoft JhengHei"/>
              </a:rPr>
              <a:t>   </a:t>
            </a:r>
            <a:r>
              <a:rPr sz="1750" b="1" spc="-10" dirty="0">
                <a:latin typeface="Microsoft JhengHei"/>
                <a:cs typeface="Microsoft JhengHei"/>
              </a:rPr>
              <a:t>(安非他命為主)</a:t>
            </a:r>
            <a:endParaRPr sz="1750">
              <a:latin typeface="Microsoft JhengHei"/>
              <a:cs typeface="Microsoft JhengHei"/>
            </a:endParaRPr>
          </a:p>
        </p:txBody>
      </p:sp>
      <p:sp>
        <p:nvSpPr>
          <p:cNvPr id="9" name="object 9"/>
          <p:cNvSpPr txBox="1"/>
          <p:nvPr/>
        </p:nvSpPr>
        <p:spPr>
          <a:xfrm>
            <a:off x="5532261" y="2843273"/>
            <a:ext cx="1686560" cy="559435"/>
          </a:xfrm>
          <a:prstGeom prst="rect">
            <a:avLst/>
          </a:prstGeom>
        </p:spPr>
        <p:txBody>
          <a:bodyPr vert="horz" wrap="square" lIns="0" tIns="12700" rIns="0" bIns="0" rtlCol="0">
            <a:spAutoFit/>
          </a:bodyPr>
          <a:lstStyle/>
          <a:p>
            <a:pPr marL="12700" marR="5080" indent="1905">
              <a:lnSpc>
                <a:spcPct val="100000"/>
              </a:lnSpc>
              <a:spcBef>
                <a:spcPts val="100"/>
              </a:spcBef>
            </a:pPr>
            <a:r>
              <a:rPr sz="1750" b="1" spc="-10" dirty="0">
                <a:latin typeface="Microsoft JhengHei"/>
                <a:cs typeface="Microsoft JhengHei"/>
              </a:rPr>
              <a:t>共用針具/稀釋液</a:t>
            </a:r>
            <a:r>
              <a:rPr sz="1750" b="1" spc="-50" dirty="0">
                <a:latin typeface="Microsoft JhengHei"/>
                <a:cs typeface="Microsoft JhengHei"/>
              </a:rPr>
              <a:t> </a:t>
            </a:r>
            <a:r>
              <a:rPr sz="1750" b="1" dirty="0">
                <a:latin typeface="Microsoft JhengHei"/>
                <a:cs typeface="Microsoft JhengHei"/>
              </a:rPr>
              <a:t>(注射</a:t>
            </a:r>
            <a:r>
              <a:rPr sz="1750" b="1" spc="-10" dirty="0">
                <a:latin typeface="Microsoft JhengHei"/>
                <a:cs typeface="Microsoft JhengHei"/>
              </a:rPr>
              <a:t>slamming)</a:t>
            </a:r>
            <a:endParaRPr sz="1750">
              <a:latin typeface="Microsoft JhengHei"/>
              <a:cs typeface="Microsoft JhengHei"/>
            </a:endParaRPr>
          </a:p>
        </p:txBody>
      </p:sp>
      <p:pic>
        <p:nvPicPr>
          <p:cNvPr id="10" name="object 10"/>
          <p:cNvPicPr/>
          <p:nvPr/>
        </p:nvPicPr>
        <p:blipFill>
          <a:blip r:embed="rId3" cstate="print"/>
          <a:stretch>
            <a:fillRect/>
          </a:stretch>
        </p:blipFill>
        <p:spPr>
          <a:xfrm>
            <a:off x="5836805" y="3585209"/>
            <a:ext cx="1010411" cy="1014983"/>
          </a:xfrm>
          <a:prstGeom prst="rect">
            <a:avLst/>
          </a:prstGeom>
        </p:spPr>
      </p:pic>
      <p:sp>
        <p:nvSpPr>
          <p:cNvPr id="11" name="object 11"/>
          <p:cNvSpPr txBox="1"/>
          <p:nvPr/>
        </p:nvSpPr>
        <p:spPr>
          <a:xfrm>
            <a:off x="5742565" y="4711700"/>
            <a:ext cx="1360805" cy="292735"/>
          </a:xfrm>
          <a:prstGeom prst="rect">
            <a:avLst/>
          </a:prstGeom>
        </p:spPr>
        <p:txBody>
          <a:bodyPr vert="horz" wrap="square" lIns="0" tIns="12700" rIns="0" bIns="0" rtlCol="0">
            <a:spAutoFit/>
          </a:bodyPr>
          <a:lstStyle/>
          <a:p>
            <a:pPr marL="12700">
              <a:lnSpc>
                <a:spcPct val="100000"/>
              </a:lnSpc>
              <a:spcBef>
                <a:spcPts val="100"/>
              </a:spcBef>
            </a:pPr>
            <a:r>
              <a:rPr sz="1750" b="1" spc="-10" dirty="0">
                <a:latin typeface="Microsoft JhengHei"/>
                <a:cs typeface="Microsoft JhengHei"/>
              </a:rPr>
              <a:t>不安全性行為</a:t>
            </a:r>
            <a:endParaRPr sz="1750">
              <a:latin typeface="Microsoft JhengHei"/>
              <a:cs typeface="Microsoft JhengHei"/>
            </a:endParaRPr>
          </a:p>
        </p:txBody>
      </p:sp>
      <p:grpSp>
        <p:nvGrpSpPr>
          <p:cNvPr id="12" name="object 12"/>
          <p:cNvGrpSpPr/>
          <p:nvPr/>
        </p:nvGrpSpPr>
        <p:grpSpPr>
          <a:xfrm>
            <a:off x="8459609" y="2342388"/>
            <a:ext cx="1272540" cy="1348105"/>
            <a:chOff x="8459609" y="2342388"/>
            <a:chExt cx="1272540" cy="1348105"/>
          </a:xfrm>
        </p:grpSpPr>
        <p:pic>
          <p:nvPicPr>
            <p:cNvPr id="13" name="object 13"/>
            <p:cNvPicPr/>
            <p:nvPr/>
          </p:nvPicPr>
          <p:blipFill>
            <a:blip r:embed="rId4" cstate="print"/>
            <a:stretch>
              <a:fillRect/>
            </a:stretch>
          </p:blipFill>
          <p:spPr>
            <a:xfrm>
              <a:off x="8459609" y="2587752"/>
              <a:ext cx="640080" cy="595122"/>
            </a:xfrm>
            <a:prstGeom prst="rect">
              <a:avLst/>
            </a:prstGeom>
          </p:spPr>
        </p:pic>
        <p:pic>
          <p:nvPicPr>
            <p:cNvPr id="14" name="object 14"/>
            <p:cNvPicPr/>
            <p:nvPr/>
          </p:nvPicPr>
          <p:blipFill>
            <a:blip r:embed="rId5" cstate="print"/>
            <a:stretch>
              <a:fillRect/>
            </a:stretch>
          </p:blipFill>
          <p:spPr>
            <a:xfrm>
              <a:off x="9024239" y="3049524"/>
              <a:ext cx="707898" cy="640841"/>
            </a:xfrm>
            <a:prstGeom prst="rect">
              <a:avLst/>
            </a:prstGeom>
          </p:spPr>
        </p:pic>
        <p:pic>
          <p:nvPicPr>
            <p:cNvPr id="15" name="object 15"/>
            <p:cNvPicPr/>
            <p:nvPr/>
          </p:nvPicPr>
          <p:blipFill>
            <a:blip r:embed="rId6" cstate="print"/>
            <a:stretch>
              <a:fillRect/>
            </a:stretch>
          </p:blipFill>
          <p:spPr>
            <a:xfrm>
              <a:off x="9194927" y="2342388"/>
              <a:ext cx="449580" cy="449580"/>
            </a:xfrm>
            <a:prstGeom prst="rect">
              <a:avLst/>
            </a:prstGeom>
          </p:spPr>
        </p:pic>
      </p:grpSp>
      <p:sp>
        <p:nvSpPr>
          <p:cNvPr id="16" name="object 16"/>
          <p:cNvSpPr txBox="1"/>
          <p:nvPr/>
        </p:nvSpPr>
        <p:spPr>
          <a:xfrm>
            <a:off x="8440042" y="3698240"/>
            <a:ext cx="1583055" cy="532765"/>
          </a:xfrm>
          <a:prstGeom prst="rect">
            <a:avLst/>
          </a:prstGeom>
        </p:spPr>
        <p:txBody>
          <a:bodyPr vert="horz" wrap="square" lIns="0" tIns="43180" rIns="0" bIns="0" rtlCol="0">
            <a:spAutoFit/>
          </a:bodyPr>
          <a:lstStyle/>
          <a:p>
            <a:pPr marL="12700" marR="5080" indent="24130">
              <a:lnSpc>
                <a:spcPts val="1889"/>
              </a:lnSpc>
              <a:spcBef>
                <a:spcPts val="340"/>
              </a:spcBef>
            </a:pPr>
            <a:r>
              <a:rPr sz="1750" b="1" dirty="0">
                <a:latin typeface="Microsoft JhengHei"/>
                <a:cs typeface="Microsoft JhengHei"/>
              </a:rPr>
              <a:t>增加感染HIV</a:t>
            </a:r>
            <a:r>
              <a:rPr sz="1750" b="1" spc="-50" dirty="0">
                <a:latin typeface="Microsoft JhengHei"/>
                <a:cs typeface="Microsoft JhengHei"/>
              </a:rPr>
              <a:t>與</a:t>
            </a:r>
            <a:r>
              <a:rPr sz="1750" b="1" spc="-10" dirty="0">
                <a:latin typeface="Microsoft JhengHei"/>
                <a:cs typeface="Microsoft JhengHei"/>
              </a:rPr>
              <a:t>性傳染病之風險</a:t>
            </a:r>
            <a:endParaRPr sz="1750">
              <a:latin typeface="Microsoft JhengHei"/>
              <a:cs typeface="Microsoft JhengHei"/>
            </a:endParaRPr>
          </a:p>
        </p:txBody>
      </p:sp>
      <p:pic>
        <p:nvPicPr>
          <p:cNvPr id="17" name="object 17"/>
          <p:cNvPicPr/>
          <p:nvPr/>
        </p:nvPicPr>
        <p:blipFill>
          <a:blip r:embed="rId7" cstate="print"/>
          <a:stretch>
            <a:fillRect/>
          </a:stretch>
        </p:blipFill>
        <p:spPr>
          <a:xfrm>
            <a:off x="5840615" y="1793748"/>
            <a:ext cx="1331213" cy="998219"/>
          </a:xfrm>
          <a:prstGeom prst="rect">
            <a:avLst/>
          </a:prstGeom>
        </p:spPr>
      </p:pic>
      <p:sp>
        <p:nvSpPr>
          <p:cNvPr id="18" name="object 18"/>
          <p:cNvSpPr/>
          <p:nvPr/>
        </p:nvSpPr>
        <p:spPr>
          <a:xfrm>
            <a:off x="2294267" y="3189732"/>
            <a:ext cx="695325" cy="424815"/>
          </a:xfrm>
          <a:custGeom>
            <a:avLst/>
            <a:gdLst/>
            <a:ahLst/>
            <a:cxnLst/>
            <a:rect l="l" t="t" r="r" b="b"/>
            <a:pathLst>
              <a:path w="695325" h="424814">
                <a:moveTo>
                  <a:pt x="694944" y="212597"/>
                </a:moveTo>
                <a:lnTo>
                  <a:pt x="482345" y="0"/>
                </a:lnTo>
                <a:lnTo>
                  <a:pt x="482345" y="105917"/>
                </a:lnTo>
                <a:lnTo>
                  <a:pt x="0" y="105917"/>
                </a:lnTo>
                <a:lnTo>
                  <a:pt x="0" y="318515"/>
                </a:lnTo>
                <a:lnTo>
                  <a:pt x="482345" y="318515"/>
                </a:lnTo>
                <a:lnTo>
                  <a:pt x="482345" y="424433"/>
                </a:lnTo>
                <a:lnTo>
                  <a:pt x="694944" y="212597"/>
                </a:lnTo>
                <a:close/>
              </a:path>
            </a:pathLst>
          </a:custGeom>
          <a:solidFill>
            <a:srgbClr val="60A8AC"/>
          </a:solidFill>
        </p:spPr>
        <p:txBody>
          <a:bodyPr wrap="square" lIns="0" tIns="0" rIns="0" bIns="0" rtlCol="0"/>
          <a:lstStyle/>
          <a:p>
            <a:endParaRPr/>
          </a:p>
        </p:txBody>
      </p:sp>
      <p:sp>
        <p:nvSpPr>
          <p:cNvPr id="19" name="object 19"/>
          <p:cNvSpPr/>
          <p:nvPr/>
        </p:nvSpPr>
        <p:spPr>
          <a:xfrm>
            <a:off x="4690757" y="2600705"/>
            <a:ext cx="648970" cy="523875"/>
          </a:xfrm>
          <a:custGeom>
            <a:avLst/>
            <a:gdLst/>
            <a:ahLst/>
            <a:cxnLst/>
            <a:rect l="l" t="t" r="r" b="b"/>
            <a:pathLst>
              <a:path w="648970" h="523875">
                <a:moveTo>
                  <a:pt x="648462" y="71627"/>
                </a:moveTo>
                <a:lnTo>
                  <a:pt x="356616" y="0"/>
                </a:lnTo>
                <a:lnTo>
                  <a:pt x="411480" y="91439"/>
                </a:lnTo>
                <a:lnTo>
                  <a:pt x="0" y="341375"/>
                </a:lnTo>
                <a:lnTo>
                  <a:pt x="110489" y="523494"/>
                </a:lnTo>
                <a:lnTo>
                  <a:pt x="521970" y="272795"/>
                </a:lnTo>
                <a:lnTo>
                  <a:pt x="577596" y="363473"/>
                </a:lnTo>
                <a:lnTo>
                  <a:pt x="648462" y="71627"/>
                </a:lnTo>
                <a:close/>
              </a:path>
            </a:pathLst>
          </a:custGeom>
          <a:solidFill>
            <a:srgbClr val="60A8AC"/>
          </a:solidFill>
        </p:spPr>
        <p:txBody>
          <a:bodyPr wrap="square" lIns="0" tIns="0" rIns="0" bIns="0" rtlCol="0"/>
          <a:lstStyle/>
          <a:p>
            <a:endParaRPr/>
          </a:p>
        </p:txBody>
      </p:sp>
      <p:sp>
        <p:nvSpPr>
          <p:cNvPr id="20" name="object 20"/>
          <p:cNvSpPr/>
          <p:nvPr/>
        </p:nvSpPr>
        <p:spPr>
          <a:xfrm>
            <a:off x="4718189" y="3481578"/>
            <a:ext cx="668655" cy="501650"/>
          </a:xfrm>
          <a:custGeom>
            <a:avLst/>
            <a:gdLst/>
            <a:ahLst/>
            <a:cxnLst/>
            <a:rect l="l" t="t" r="r" b="b"/>
            <a:pathLst>
              <a:path w="668654" h="501650">
                <a:moveTo>
                  <a:pt x="668274" y="406908"/>
                </a:moveTo>
                <a:lnTo>
                  <a:pt x="573786" y="121919"/>
                </a:lnTo>
                <a:lnTo>
                  <a:pt x="526542" y="216407"/>
                </a:lnTo>
                <a:lnTo>
                  <a:pt x="96012" y="0"/>
                </a:lnTo>
                <a:lnTo>
                  <a:pt x="0" y="189738"/>
                </a:lnTo>
                <a:lnTo>
                  <a:pt x="430530" y="406908"/>
                </a:lnTo>
                <a:lnTo>
                  <a:pt x="383286" y="501395"/>
                </a:lnTo>
                <a:lnTo>
                  <a:pt x="668274" y="406908"/>
                </a:lnTo>
                <a:close/>
              </a:path>
            </a:pathLst>
          </a:custGeom>
          <a:solidFill>
            <a:srgbClr val="60A8AC"/>
          </a:solidFill>
        </p:spPr>
        <p:txBody>
          <a:bodyPr wrap="square" lIns="0" tIns="0" rIns="0" bIns="0" rtlCol="0"/>
          <a:lstStyle/>
          <a:p>
            <a:endParaRPr/>
          </a:p>
        </p:txBody>
      </p:sp>
      <p:sp>
        <p:nvSpPr>
          <p:cNvPr id="21" name="object 21"/>
          <p:cNvSpPr/>
          <p:nvPr/>
        </p:nvSpPr>
        <p:spPr>
          <a:xfrm>
            <a:off x="7533017" y="3179826"/>
            <a:ext cx="694690" cy="424815"/>
          </a:xfrm>
          <a:custGeom>
            <a:avLst/>
            <a:gdLst/>
            <a:ahLst/>
            <a:cxnLst/>
            <a:rect l="l" t="t" r="r" b="b"/>
            <a:pathLst>
              <a:path w="694690" h="424814">
                <a:moveTo>
                  <a:pt x="694182" y="211835"/>
                </a:moveTo>
                <a:lnTo>
                  <a:pt x="482345" y="0"/>
                </a:lnTo>
                <a:lnTo>
                  <a:pt x="482345" y="105917"/>
                </a:lnTo>
                <a:lnTo>
                  <a:pt x="0" y="105917"/>
                </a:lnTo>
                <a:lnTo>
                  <a:pt x="0" y="318515"/>
                </a:lnTo>
                <a:lnTo>
                  <a:pt x="482345" y="318515"/>
                </a:lnTo>
                <a:lnTo>
                  <a:pt x="482345" y="424433"/>
                </a:lnTo>
                <a:lnTo>
                  <a:pt x="694182" y="211835"/>
                </a:lnTo>
                <a:close/>
              </a:path>
            </a:pathLst>
          </a:custGeom>
          <a:solidFill>
            <a:srgbClr val="60A8AC"/>
          </a:solidFill>
        </p:spPr>
        <p:txBody>
          <a:bodyPr wrap="square" lIns="0" tIns="0" rIns="0" bIns="0" rtlCol="0"/>
          <a:lstStyle/>
          <a:p>
            <a:endParaRPr/>
          </a:p>
        </p:txBody>
      </p:sp>
      <p:sp>
        <p:nvSpPr>
          <p:cNvPr id="22" name="object 22"/>
          <p:cNvSpPr txBox="1"/>
          <p:nvPr/>
        </p:nvSpPr>
        <p:spPr>
          <a:xfrm>
            <a:off x="6270631" y="5335015"/>
            <a:ext cx="3535045" cy="685165"/>
          </a:xfrm>
          <a:prstGeom prst="rect">
            <a:avLst/>
          </a:prstGeom>
        </p:spPr>
        <p:txBody>
          <a:bodyPr vert="horz" wrap="square" lIns="0" tIns="13335" rIns="0" bIns="0" rtlCol="0">
            <a:spAutoFit/>
          </a:bodyPr>
          <a:lstStyle/>
          <a:p>
            <a:pPr marL="313055" indent="-300355">
              <a:lnSpc>
                <a:spcPct val="100000"/>
              </a:lnSpc>
              <a:spcBef>
                <a:spcPts val="105"/>
              </a:spcBef>
              <a:buClr>
                <a:srgbClr val="000000"/>
              </a:buClr>
              <a:buSzPct val="133333"/>
              <a:buFont typeface="Arial MT"/>
              <a:buChar char="•"/>
              <a:tabLst>
                <a:tab pos="313055" algn="l"/>
                <a:tab pos="313690" algn="l"/>
              </a:tabLst>
            </a:pPr>
            <a:r>
              <a:rPr sz="2100" dirty="0">
                <a:solidFill>
                  <a:srgbClr val="181717"/>
                </a:solidFill>
                <a:latin typeface="Microsoft JhengHei"/>
                <a:cs typeface="Microsoft JhengHei"/>
              </a:rPr>
              <a:t>性愛激烈，</a:t>
            </a:r>
            <a:r>
              <a:rPr sz="2100" spc="-10" dirty="0">
                <a:solidFill>
                  <a:srgbClr val="FF7B80"/>
                </a:solidFill>
                <a:latin typeface="Microsoft JhengHei"/>
                <a:cs typeface="Microsoft JhengHei"/>
              </a:rPr>
              <a:t>增加出血機率</a:t>
            </a:r>
            <a:endParaRPr sz="2100">
              <a:latin typeface="Microsoft JhengHei"/>
              <a:cs typeface="Microsoft JhengHei"/>
            </a:endParaRPr>
          </a:p>
          <a:p>
            <a:pPr marL="313055" indent="-300355">
              <a:lnSpc>
                <a:spcPct val="100000"/>
              </a:lnSpc>
              <a:spcBef>
                <a:spcPts val="5"/>
              </a:spcBef>
              <a:buClr>
                <a:srgbClr val="000000"/>
              </a:buClr>
              <a:buSzPct val="133333"/>
              <a:buFont typeface="Arial MT"/>
              <a:buChar char="•"/>
              <a:tabLst>
                <a:tab pos="313055" algn="l"/>
                <a:tab pos="313690" algn="l"/>
              </a:tabLst>
            </a:pPr>
            <a:r>
              <a:rPr sz="2100" dirty="0">
                <a:solidFill>
                  <a:srgbClr val="181717"/>
                </a:solidFill>
                <a:latin typeface="Microsoft JhengHei"/>
                <a:cs typeface="Microsoft JhengHei"/>
              </a:rPr>
              <a:t>對藥物併用性愛的高潮</a:t>
            </a:r>
            <a:r>
              <a:rPr sz="2100" spc="-30" dirty="0">
                <a:solidFill>
                  <a:srgbClr val="FF7B80"/>
                </a:solidFill>
                <a:latin typeface="Microsoft JhengHei"/>
                <a:cs typeface="Microsoft JhengHei"/>
              </a:rPr>
              <a:t>上癮</a:t>
            </a:r>
            <a:endParaRPr sz="2100">
              <a:latin typeface="Microsoft JhengHei"/>
              <a:cs typeface="Microsoft JhengHei"/>
            </a:endParaRPr>
          </a:p>
        </p:txBody>
      </p:sp>
      <p:pic>
        <p:nvPicPr>
          <p:cNvPr id="23" name="object 23"/>
          <p:cNvPicPr/>
          <p:nvPr/>
        </p:nvPicPr>
        <p:blipFill>
          <a:blip r:embed="rId8" cstate="print"/>
          <a:stretch>
            <a:fillRect/>
          </a:stretch>
        </p:blipFill>
        <p:spPr>
          <a:xfrm>
            <a:off x="3354908" y="2671157"/>
            <a:ext cx="1185386" cy="1122493"/>
          </a:xfrm>
          <a:prstGeom prst="rect">
            <a:avLst/>
          </a:prstGeom>
        </p:spPr>
      </p:pic>
      <p:sp>
        <p:nvSpPr>
          <p:cNvPr id="24" name="object 24"/>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62</a:t>
            </a:fld>
            <a:endParaRPr spc="-25" dirty="0"/>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p:nvPr/>
        </p:nvSpPr>
        <p:spPr>
          <a:xfrm>
            <a:off x="5233301" y="3175254"/>
            <a:ext cx="1747520" cy="599440"/>
          </a:xfrm>
          <a:custGeom>
            <a:avLst/>
            <a:gdLst/>
            <a:ahLst/>
            <a:cxnLst/>
            <a:rect l="l" t="t" r="r" b="b"/>
            <a:pathLst>
              <a:path w="1747520" h="599439">
                <a:moveTo>
                  <a:pt x="1747266" y="499110"/>
                </a:moveTo>
                <a:lnTo>
                  <a:pt x="1747266" y="99822"/>
                </a:lnTo>
                <a:lnTo>
                  <a:pt x="1739384" y="61079"/>
                </a:lnTo>
                <a:lnTo>
                  <a:pt x="1717929" y="29337"/>
                </a:lnTo>
                <a:lnTo>
                  <a:pt x="1686186" y="7881"/>
                </a:lnTo>
                <a:lnTo>
                  <a:pt x="1647444" y="0"/>
                </a:lnTo>
                <a:lnTo>
                  <a:pt x="99822" y="0"/>
                </a:lnTo>
                <a:lnTo>
                  <a:pt x="61079" y="7881"/>
                </a:lnTo>
                <a:lnTo>
                  <a:pt x="29336" y="29337"/>
                </a:lnTo>
                <a:lnTo>
                  <a:pt x="7881" y="61079"/>
                </a:lnTo>
                <a:lnTo>
                  <a:pt x="0" y="99822"/>
                </a:lnTo>
                <a:lnTo>
                  <a:pt x="0" y="499110"/>
                </a:lnTo>
                <a:lnTo>
                  <a:pt x="7881" y="538174"/>
                </a:lnTo>
                <a:lnTo>
                  <a:pt x="29337" y="569880"/>
                </a:lnTo>
                <a:lnTo>
                  <a:pt x="61079" y="591157"/>
                </a:lnTo>
                <a:lnTo>
                  <a:pt x="99822" y="598932"/>
                </a:lnTo>
                <a:lnTo>
                  <a:pt x="1647444" y="598932"/>
                </a:lnTo>
                <a:lnTo>
                  <a:pt x="1686186" y="591157"/>
                </a:lnTo>
                <a:lnTo>
                  <a:pt x="1717929" y="569880"/>
                </a:lnTo>
                <a:lnTo>
                  <a:pt x="1739384" y="538174"/>
                </a:lnTo>
                <a:lnTo>
                  <a:pt x="1747266" y="499110"/>
                </a:lnTo>
                <a:close/>
              </a:path>
            </a:pathLst>
          </a:custGeom>
          <a:solidFill>
            <a:srgbClr val="E2F0D9"/>
          </a:solidFill>
        </p:spPr>
        <p:txBody>
          <a:bodyPr wrap="square" lIns="0" tIns="0" rIns="0" bIns="0" rtlCol="0"/>
          <a:lstStyle/>
          <a:p>
            <a:endParaRPr/>
          </a:p>
        </p:txBody>
      </p:sp>
      <p:sp>
        <p:nvSpPr>
          <p:cNvPr id="4" name="object 4"/>
          <p:cNvSpPr/>
          <p:nvPr/>
        </p:nvSpPr>
        <p:spPr>
          <a:xfrm>
            <a:off x="3575951" y="3180588"/>
            <a:ext cx="1457960" cy="599440"/>
          </a:xfrm>
          <a:custGeom>
            <a:avLst/>
            <a:gdLst/>
            <a:ahLst/>
            <a:cxnLst/>
            <a:rect l="l" t="t" r="r" b="b"/>
            <a:pathLst>
              <a:path w="1457960" h="599439">
                <a:moveTo>
                  <a:pt x="1457706" y="499110"/>
                </a:moveTo>
                <a:lnTo>
                  <a:pt x="1457706" y="99822"/>
                </a:lnTo>
                <a:lnTo>
                  <a:pt x="1449824" y="61079"/>
                </a:lnTo>
                <a:lnTo>
                  <a:pt x="1428369" y="29337"/>
                </a:lnTo>
                <a:lnTo>
                  <a:pt x="1396626" y="7881"/>
                </a:lnTo>
                <a:lnTo>
                  <a:pt x="1357884" y="0"/>
                </a:lnTo>
                <a:lnTo>
                  <a:pt x="99822" y="0"/>
                </a:lnTo>
                <a:lnTo>
                  <a:pt x="60757" y="7881"/>
                </a:lnTo>
                <a:lnTo>
                  <a:pt x="29051" y="29337"/>
                </a:lnTo>
                <a:lnTo>
                  <a:pt x="7774" y="61079"/>
                </a:lnTo>
                <a:lnTo>
                  <a:pt x="0" y="99822"/>
                </a:lnTo>
                <a:lnTo>
                  <a:pt x="0" y="499110"/>
                </a:lnTo>
                <a:lnTo>
                  <a:pt x="7774" y="537852"/>
                </a:lnTo>
                <a:lnTo>
                  <a:pt x="29051" y="569595"/>
                </a:lnTo>
                <a:lnTo>
                  <a:pt x="60757" y="591050"/>
                </a:lnTo>
                <a:lnTo>
                  <a:pt x="99822" y="598932"/>
                </a:lnTo>
                <a:lnTo>
                  <a:pt x="1357884" y="598932"/>
                </a:lnTo>
                <a:lnTo>
                  <a:pt x="1396626" y="591050"/>
                </a:lnTo>
                <a:lnTo>
                  <a:pt x="1428369" y="569595"/>
                </a:lnTo>
                <a:lnTo>
                  <a:pt x="1449824" y="537852"/>
                </a:lnTo>
                <a:lnTo>
                  <a:pt x="1457706" y="499110"/>
                </a:lnTo>
                <a:close/>
              </a:path>
            </a:pathLst>
          </a:custGeom>
          <a:solidFill>
            <a:srgbClr val="E2F0D9"/>
          </a:solidFill>
        </p:spPr>
        <p:txBody>
          <a:bodyPr wrap="square" lIns="0" tIns="0" rIns="0" bIns="0" rtlCol="0"/>
          <a:lstStyle/>
          <a:p>
            <a:endParaRPr/>
          </a:p>
        </p:txBody>
      </p:sp>
      <p:sp>
        <p:nvSpPr>
          <p:cNvPr id="5" name="object 5"/>
          <p:cNvSpPr/>
          <p:nvPr/>
        </p:nvSpPr>
        <p:spPr>
          <a:xfrm>
            <a:off x="1780679" y="3188970"/>
            <a:ext cx="1458595" cy="598170"/>
          </a:xfrm>
          <a:custGeom>
            <a:avLst/>
            <a:gdLst/>
            <a:ahLst/>
            <a:cxnLst/>
            <a:rect l="l" t="t" r="r" b="b"/>
            <a:pathLst>
              <a:path w="1458595" h="598170">
                <a:moveTo>
                  <a:pt x="1458468" y="498348"/>
                </a:moveTo>
                <a:lnTo>
                  <a:pt x="1458468" y="99060"/>
                </a:lnTo>
                <a:lnTo>
                  <a:pt x="1450586" y="60436"/>
                </a:lnTo>
                <a:lnTo>
                  <a:pt x="1429131" y="28956"/>
                </a:lnTo>
                <a:lnTo>
                  <a:pt x="1397388" y="7762"/>
                </a:lnTo>
                <a:lnTo>
                  <a:pt x="1358646" y="0"/>
                </a:lnTo>
                <a:lnTo>
                  <a:pt x="99822" y="0"/>
                </a:lnTo>
                <a:lnTo>
                  <a:pt x="61079" y="7762"/>
                </a:lnTo>
                <a:lnTo>
                  <a:pt x="29336" y="28956"/>
                </a:lnTo>
                <a:lnTo>
                  <a:pt x="7881" y="60436"/>
                </a:lnTo>
                <a:lnTo>
                  <a:pt x="0" y="99060"/>
                </a:lnTo>
                <a:lnTo>
                  <a:pt x="0" y="498348"/>
                </a:lnTo>
                <a:lnTo>
                  <a:pt x="7881" y="537412"/>
                </a:lnTo>
                <a:lnTo>
                  <a:pt x="29337" y="569118"/>
                </a:lnTo>
                <a:lnTo>
                  <a:pt x="61079" y="590395"/>
                </a:lnTo>
                <a:lnTo>
                  <a:pt x="99822" y="598170"/>
                </a:lnTo>
                <a:lnTo>
                  <a:pt x="1358646" y="598170"/>
                </a:lnTo>
                <a:lnTo>
                  <a:pt x="1397388" y="590395"/>
                </a:lnTo>
                <a:lnTo>
                  <a:pt x="1429131" y="569118"/>
                </a:lnTo>
                <a:lnTo>
                  <a:pt x="1450586" y="537412"/>
                </a:lnTo>
                <a:lnTo>
                  <a:pt x="1458468" y="498348"/>
                </a:lnTo>
                <a:close/>
              </a:path>
            </a:pathLst>
          </a:custGeom>
          <a:solidFill>
            <a:srgbClr val="E2F0D9"/>
          </a:solidFill>
        </p:spPr>
        <p:txBody>
          <a:bodyPr wrap="square" lIns="0" tIns="0" rIns="0" bIns="0" rtlCol="0"/>
          <a:lstStyle/>
          <a:p>
            <a:endParaRPr/>
          </a:p>
        </p:txBody>
      </p:sp>
      <p:sp>
        <p:nvSpPr>
          <p:cNvPr id="6" name="object 6"/>
          <p:cNvSpPr/>
          <p:nvPr/>
        </p:nvSpPr>
        <p:spPr>
          <a:xfrm>
            <a:off x="1270139" y="1475232"/>
            <a:ext cx="8454390" cy="694690"/>
          </a:xfrm>
          <a:custGeom>
            <a:avLst/>
            <a:gdLst/>
            <a:ahLst/>
            <a:cxnLst/>
            <a:rect l="l" t="t" r="r" b="b"/>
            <a:pathLst>
              <a:path w="8454390" h="694689">
                <a:moveTo>
                  <a:pt x="8454390" y="578357"/>
                </a:moveTo>
                <a:lnTo>
                  <a:pt x="8454390" y="115823"/>
                </a:lnTo>
                <a:lnTo>
                  <a:pt x="8445293" y="70723"/>
                </a:lnTo>
                <a:lnTo>
                  <a:pt x="8420481" y="33908"/>
                </a:lnTo>
                <a:lnTo>
                  <a:pt x="8383666" y="9096"/>
                </a:lnTo>
                <a:lnTo>
                  <a:pt x="8338566" y="0"/>
                </a:lnTo>
                <a:lnTo>
                  <a:pt x="115823" y="0"/>
                </a:lnTo>
                <a:lnTo>
                  <a:pt x="70723" y="9096"/>
                </a:lnTo>
                <a:lnTo>
                  <a:pt x="33908" y="33909"/>
                </a:lnTo>
                <a:lnTo>
                  <a:pt x="9096" y="70723"/>
                </a:lnTo>
                <a:lnTo>
                  <a:pt x="0" y="115824"/>
                </a:lnTo>
                <a:lnTo>
                  <a:pt x="0" y="578358"/>
                </a:lnTo>
                <a:lnTo>
                  <a:pt x="9096" y="623458"/>
                </a:lnTo>
                <a:lnTo>
                  <a:pt x="33909" y="660273"/>
                </a:lnTo>
                <a:lnTo>
                  <a:pt x="70723" y="685085"/>
                </a:lnTo>
                <a:lnTo>
                  <a:pt x="115823" y="694182"/>
                </a:lnTo>
                <a:lnTo>
                  <a:pt x="8338566" y="694181"/>
                </a:lnTo>
                <a:lnTo>
                  <a:pt x="8383666" y="685085"/>
                </a:lnTo>
                <a:lnTo>
                  <a:pt x="8420481" y="660272"/>
                </a:lnTo>
                <a:lnTo>
                  <a:pt x="8445293" y="623458"/>
                </a:lnTo>
                <a:lnTo>
                  <a:pt x="8454390" y="578357"/>
                </a:lnTo>
                <a:close/>
              </a:path>
            </a:pathLst>
          </a:custGeom>
          <a:solidFill>
            <a:srgbClr val="B3D5D7"/>
          </a:solidFill>
        </p:spPr>
        <p:txBody>
          <a:bodyPr wrap="square" lIns="0" tIns="0" rIns="0" bIns="0" rtlCol="0"/>
          <a:lstStyle/>
          <a:p>
            <a:endParaRPr/>
          </a:p>
        </p:txBody>
      </p:sp>
      <p:sp>
        <p:nvSpPr>
          <p:cNvPr id="7" name="object 7"/>
          <p:cNvSpPr txBox="1"/>
          <p:nvPr/>
        </p:nvSpPr>
        <p:spPr>
          <a:xfrm>
            <a:off x="3247015" y="1042669"/>
            <a:ext cx="4542155"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181717"/>
                </a:solidFill>
                <a:latin typeface="Microsoft JhengHei"/>
                <a:cs typeface="Microsoft JhengHei"/>
              </a:rPr>
              <a:t>聯合國愛滋規劃署</a:t>
            </a:r>
            <a:r>
              <a:rPr sz="2800" b="1" spc="-10" dirty="0">
                <a:solidFill>
                  <a:srgbClr val="181717"/>
                </a:solidFill>
                <a:latin typeface="Microsoft JhengHei"/>
                <a:cs typeface="Microsoft JhengHei"/>
              </a:rPr>
              <a:t>(UNAIDS)</a:t>
            </a:r>
            <a:endParaRPr sz="2800">
              <a:latin typeface="Microsoft JhengHei"/>
              <a:cs typeface="Microsoft JhengHei"/>
            </a:endParaRPr>
          </a:p>
        </p:txBody>
      </p:sp>
      <p:sp>
        <p:nvSpPr>
          <p:cNvPr id="8" name="object 8"/>
          <p:cNvSpPr txBox="1">
            <a:spLocks noGrp="1"/>
          </p:cNvSpPr>
          <p:nvPr>
            <p:ph type="title"/>
          </p:nvPr>
        </p:nvSpPr>
        <p:spPr>
          <a:xfrm>
            <a:off x="1659769" y="1464817"/>
            <a:ext cx="7716520" cy="667385"/>
          </a:xfrm>
          <a:prstGeom prst="rect">
            <a:avLst/>
          </a:prstGeom>
        </p:spPr>
        <p:txBody>
          <a:bodyPr vert="horz" wrap="square" lIns="0" tIns="13970" rIns="0" bIns="0" rtlCol="0">
            <a:spAutoFit/>
          </a:bodyPr>
          <a:lstStyle/>
          <a:p>
            <a:pPr marL="12700">
              <a:lnSpc>
                <a:spcPct val="100000"/>
              </a:lnSpc>
              <a:spcBef>
                <a:spcPts val="110"/>
              </a:spcBef>
            </a:pPr>
            <a:r>
              <a:rPr sz="4200" spc="-10" dirty="0">
                <a:solidFill>
                  <a:srgbClr val="181717"/>
                </a:solidFill>
              </a:rPr>
              <a:t>2030</a:t>
            </a:r>
            <a:r>
              <a:rPr sz="4200" spc="-15" dirty="0">
                <a:solidFill>
                  <a:srgbClr val="181717"/>
                </a:solidFill>
              </a:rPr>
              <a:t>年愛滋防治目標值達成情形</a:t>
            </a:r>
            <a:endParaRPr sz="4200"/>
          </a:p>
        </p:txBody>
      </p:sp>
      <p:sp>
        <p:nvSpPr>
          <p:cNvPr id="9" name="object 9"/>
          <p:cNvSpPr txBox="1"/>
          <p:nvPr/>
        </p:nvSpPr>
        <p:spPr>
          <a:xfrm>
            <a:off x="1942471" y="2422652"/>
            <a:ext cx="3021330" cy="747395"/>
          </a:xfrm>
          <a:prstGeom prst="rect">
            <a:avLst/>
          </a:prstGeom>
        </p:spPr>
        <p:txBody>
          <a:bodyPr vert="horz" wrap="square" lIns="0" tIns="17145" rIns="0" bIns="0" rtlCol="0">
            <a:spAutoFit/>
          </a:bodyPr>
          <a:lstStyle/>
          <a:p>
            <a:pPr marL="12700">
              <a:lnSpc>
                <a:spcPct val="100000"/>
              </a:lnSpc>
              <a:spcBef>
                <a:spcPts val="135"/>
              </a:spcBef>
              <a:tabLst>
                <a:tab pos="1748789" algn="l"/>
              </a:tabLst>
            </a:pPr>
            <a:r>
              <a:rPr sz="4700" b="1" spc="-25" dirty="0">
                <a:solidFill>
                  <a:srgbClr val="479796"/>
                </a:solidFill>
                <a:latin typeface="Microsoft JhengHei"/>
                <a:cs typeface="Microsoft JhengHei"/>
              </a:rPr>
              <a:t>95%</a:t>
            </a:r>
            <a:r>
              <a:rPr sz="4700" b="1" dirty="0">
                <a:solidFill>
                  <a:srgbClr val="479796"/>
                </a:solidFill>
                <a:latin typeface="Microsoft JhengHei"/>
                <a:cs typeface="Microsoft JhengHei"/>
              </a:rPr>
              <a:t>	</a:t>
            </a:r>
            <a:r>
              <a:rPr sz="7050" b="1" spc="-37" baseline="1182" dirty="0">
                <a:solidFill>
                  <a:srgbClr val="479796"/>
                </a:solidFill>
                <a:latin typeface="Microsoft JhengHei"/>
                <a:cs typeface="Microsoft JhengHei"/>
              </a:rPr>
              <a:t>95%</a:t>
            </a:r>
            <a:endParaRPr sz="7050" baseline="1182">
              <a:latin typeface="Microsoft JhengHei"/>
              <a:cs typeface="Microsoft JhengHei"/>
            </a:endParaRPr>
          </a:p>
        </p:txBody>
      </p:sp>
      <p:grpSp>
        <p:nvGrpSpPr>
          <p:cNvPr id="10" name="object 10"/>
          <p:cNvGrpSpPr/>
          <p:nvPr/>
        </p:nvGrpSpPr>
        <p:grpSpPr>
          <a:xfrm>
            <a:off x="7169543" y="2471166"/>
            <a:ext cx="3224530" cy="1784350"/>
            <a:chOff x="7169543" y="2471166"/>
            <a:chExt cx="3224530" cy="1784350"/>
          </a:xfrm>
        </p:grpSpPr>
        <p:pic>
          <p:nvPicPr>
            <p:cNvPr id="11" name="object 11"/>
            <p:cNvPicPr/>
            <p:nvPr/>
          </p:nvPicPr>
          <p:blipFill>
            <a:blip r:embed="rId2" cstate="print"/>
            <a:stretch>
              <a:fillRect/>
            </a:stretch>
          </p:blipFill>
          <p:spPr>
            <a:xfrm>
              <a:off x="7436703" y="2471166"/>
              <a:ext cx="1995719" cy="707898"/>
            </a:xfrm>
            <a:prstGeom prst="rect">
              <a:avLst/>
            </a:prstGeom>
          </p:spPr>
        </p:pic>
        <p:sp>
          <p:nvSpPr>
            <p:cNvPr id="12" name="object 12"/>
            <p:cNvSpPr/>
            <p:nvPr/>
          </p:nvSpPr>
          <p:spPr>
            <a:xfrm>
              <a:off x="7169543" y="3190494"/>
              <a:ext cx="3224530" cy="1064895"/>
            </a:xfrm>
            <a:custGeom>
              <a:avLst/>
              <a:gdLst/>
              <a:ahLst/>
              <a:cxnLst/>
              <a:rect l="l" t="t" r="r" b="b"/>
              <a:pathLst>
                <a:path w="3224529" h="1064895">
                  <a:moveTo>
                    <a:pt x="3224022" y="986028"/>
                  </a:moveTo>
                  <a:lnTo>
                    <a:pt x="3224022" y="79247"/>
                  </a:lnTo>
                  <a:lnTo>
                    <a:pt x="3217866" y="48541"/>
                  </a:lnTo>
                  <a:lnTo>
                    <a:pt x="3201066" y="23336"/>
                  </a:lnTo>
                  <a:lnTo>
                    <a:pt x="3176123" y="6274"/>
                  </a:lnTo>
                  <a:lnTo>
                    <a:pt x="3145536" y="0"/>
                  </a:lnTo>
                  <a:lnTo>
                    <a:pt x="79248" y="0"/>
                  </a:lnTo>
                  <a:lnTo>
                    <a:pt x="48220" y="6274"/>
                  </a:lnTo>
                  <a:lnTo>
                    <a:pt x="23050" y="23336"/>
                  </a:lnTo>
                  <a:lnTo>
                    <a:pt x="6167" y="48541"/>
                  </a:lnTo>
                  <a:lnTo>
                    <a:pt x="0" y="79248"/>
                  </a:lnTo>
                  <a:lnTo>
                    <a:pt x="0" y="986028"/>
                  </a:lnTo>
                  <a:lnTo>
                    <a:pt x="6167" y="1016615"/>
                  </a:lnTo>
                  <a:lnTo>
                    <a:pt x="23050" y="1041558"/>
                  </a:lnTo>
                  <a:lnTo>
                    <a:pt x="48220" y="1058358"/>
                  </a:lnTo>
                  <a:lnTo>
                    <a:pt x="79248" y="1064514"/>
                  </a:lnTo>
                  <a:lnTo>
                    <a:pt x="3145536" y="1064514"/>
                  </a:lnTo>
                  <a:lnTo>
                    <a:pt x="3176123" y="1058358"/>
                  </a:lnTo>
                  <a:lnTo>
                    <a:pt x="3201066" y="1041558"/>
                  </a:lnTo>
                  <a:lnTo>
                    <a:pt x="3217866" y="1016615"/>
                  </a:lnTo>
                  <a:lnTo>
                    <a:pt x="3224022" y="986028"/>
                  </a:lnTo>
                  <a:close/>
                </a:path>
              </a:pathLst>
            </a:custGeom>
            <a:solidFill>
              <a:srgbClr val="F2F2F2"/>
            </a:solidFill>
          </p:spPr>
          <p:txBody>
            <a:bodyPr wrap="square" lIns="0" tIns="0" rIns="0" bIns="0" rtlCol="0"/>
            <a:lstStyle/>
            <a:p>
              <a:endParaRPr/>
            </a:p>
          </p:txBody>
        </p:sp>
      </p:grpSp>
      <p:sp>
        <p:nvSpPr>
          <p:cNvPr id="13" name="object 13"/>
          <p:cNvSpPr txBox="1"/>
          <p:nvPr/>
        </p:nvSpPr>
        <p:spPr>
          <a:xfrm>
            <a:off x="5427087" y="2228754"/>
            <a:ext cx="1373505" cy="3190875"/>
          </a:xfrm>
          <a:prstGeom prst="rect">
            <a:avLst/>
          </a:prstGeom>
        </p:spPr>
        <p:txBody>
          <a:bodyPr vert="horz" wrap="square" lIns="0" tIns="198755" rIns="0" bIns="0" rtlCol="0">
            <a:spAutoFit/>
          </a:bodyPr>
          <a:lstStyle/>
          <a:p>
            <a:pPr marL="100965">
              <a:lnSpc>
                <a:spcPct val="100000"/>
              </a:lnSpc>
              <a:spcBef>
                <a:spcPts val="1565"/>
              </a:spcBef>
            </a:pPr>
            <a:r>
              <a:rPr sz="4700" b="1" spc="-25" dirty="0">
                <a:solidFill>
                  <a:srgbClr val="479796"/>
                </a:solidFill>
                <a:latin typeface="Microsoft JhengHei"/>
                <a:cs typeface="Microsoft JhengHei"/>
              </a:rPr>
              <a:t>95%</a:t>
            </a:r>
            <a:endParaRPr sz="4700">
              <a:latin typeface="Microsoft JhengHei"/>
              <a:cs typeface="Microsoft JhengHei"/>
            </a:endParaRPr>
          </a:p>
          <a:p>
            <a:pPr marL="12700" marR="17780">
              <a:lnSpc>
                <a:spcPts val="1889"/>
              </a:lnSpc>
              <a:spcBef>
                <a:spcPts val="775"/>
              </a:spcBef>
            </a:pPr>
            <a:r>
              <a:rPr sz="1750" b="1" spc="-10" dirty="0">
                <a:solidFill>
                  <a:srgbClr val="093F5C"/>
                </a:solidFill>
                <a:latin typeface="Microsoft JhengHei"/>
                <a:cs typeface="Microsoft JhengHei"/>
              </a:rPr>
              <a:t>服藥之感染者病毒量測不到</a:t>
            </a:r>
            <a:endParaRPr sz="1750">
              <a:latin typeface="Microsoft JhengHei"/>
              <a:cs typeface="Microsoft JhengHei"/>
            </a:endParaRPr>
          </a:p>
          <a:p>
            <a:pPr marL="171450">
              <a:lnSpc>
                <a:spcPct val="100000"/>
              </a:lnSpc>
              <a:spcBef>
                <a:spcPts val="1470"/>
              </a:spcBef>
            </a:pPr>
            <a:r>
              <a:rPr sz="4200" b="1" spc="-25" dirty="0">
                <a:solidFill>
                  <a:srgbClr val="FF7B80"/>
                </a:solidFill>
                <a:latin typeface="Microsoft JhengHei"/>
                <a:cs typeface="Microsoft JhengHei"/>
              </a:rPr>
              <a:t>95%</a:t>
            </a:r>
            <a:endParaRPr sz="4200">
              <a:latin typeface="Microsoft JhengHei"/>
              <a:cs typeface="Microsoft JhengHei"/>
            </a:endParaRPr>
          </a:p>
          <a:p>
            <a:pPr marL="242570">
              <a:lnSpc>
                <a:spcPct val="100000"/>
              </a:lnSpc>
              <a:spcBef>
                <a:spcPts val="2545"/>
              </a:spcBef>
            </a:pPr>
            <a:r>
              <a:rPr sz="3500" b="1" spc="-25" dirty="0">
                <a:solidFill>
                  <a:srgbClr val="181717"/>
                </a:solidFill>
                <a:latin typeface="Microsoft JhengHei"/>
                <a:cs typeface="Microsoft JhengHei"/>
              </a:rPr>
              <a:t>93%</a:t>
            </a:r>
            <a:endParaRPr sz="3500">
              <a:latin typeface="Microsoft JhengHei"/>
              <a:cs typeface="Microsoft JhengHei"/>
            </a:endParaRPr>
          </a:p>
        </p:txBody>
      </p:sp>
      <p:sp>
        <p:nvSpPr>
          <p:cNvPr id="14" name="object 14"/>
          <p:cNvSpPr txBox="1"/>
          <p:nvPr/>
        </p:nvSpPr>
        <p:spPr>
          <a:xfrm>
            <a:off x="1946263" y="3210565"/>
            <a:ext cx="2954655" cy="2208530"/>
          </a:xfrm>
          <a:prstGeom prst="rect">
            <a:avLst/>
          </a:prstGeom>
        </p:spPr>
        <p:txBody>
          <a:bodyPr vert="horz" wrap="square" lIns="0" tIns="12700" rIns="0" bIns="0" rtlCol="0">
            <a:spAutoFit/>
          </a:bodyPr>
          <a:lstStyle/>
          <a:p>
            <a:pPr marL="30480">
              <a:lnSpc>
                <a:spcPts val="1995"/>
              </a:lnSpc>
              <a:spcBef>
                <a:spcPts val="100"/>
              </a:spcBef>
              <a:tabLst>
                <a:tab pos="1778000" algn="l"/>
              </a:tabLst>
            </a:pPr>
            <a:r>
              <a:rPr sz="2625" b="1" baseline="1587" dirty="0">
                <a:solidFill>
                  <a:srgbClr val="093F5C"/>
                </a:solidFill>
                <a:latin typeface="Microsoft JhengHei"/>
                <a:cs typeface="Microsoft JhengHei"/>
              </a:rPr>
              <a:t>感染者知</a:t>
            </a:r>
            <a:r>
              <a:rPr sz="2625" b="1" spc="-75" baseline="1587" dirty="0">
                <a:solidFill>
                  <a:srgbClr val="093F5C"/>
                </a:solidFill>
                <a:latin typeface="Microsoft JhengHei"/>
                <a:cs typeface="Microsoft JhengHei"/>
              </a:rPr>
              <a:t>道</a:t>
            </a:r>
            <a:r>
              <a:rPr sz="2625" b="1" baseline="1587" dirty="0">
                <a:solidFill>
                  <a:srgbClr val="093F5C"/>
                </a:solidFill>
                <a:latin typeface="Microsoft JhengHei"/>
                <a:cs typeface="Microsoft JhengHei"/>
              </a:rPr>
              <a:t>	</a:t>
            </a:r>
            <a:r>
              <a:rPr sz="1750" b="1" dirty="0">
                <a:solidFill>
                  <a:srgbClr val="093F5C"/>
                </a:solidFill>
                <a:latin typeface="Microsoft JhengHei"/>
                <a:cs typeface="Microsoft JhengHei"/>
              </a:rPr>
              <a:t>已知感染</a:t>
            </a:r>
            <a:r>
              <a:rPr sz="1750" b="1" spc="-50" dirty="0">
                <a:solidFill>
                  <a:srgbClr val="093F5C"/>
                </a:solidFill>
                <a:latin typeface="Microsoft JhengHei"/>
                <a:cs typeface="Microsoft JhengHei"/>
              </a:rPr>
              <a:t>者</a:t>
            </a:r>
            <a:endParaRPr sz="1750">
              <a:latin typeface="Microsoft JhengHei"/>
              <a:cs typeface="Microsoft JhengHei"/>
            </a:endParaRPr>
          </a:p>
          <a:p>
            <a:pPr marL="142240">
              <a:lnSpc>
                <a:spcPts val="1995"/>
              </a:lnSpc>
              <a:tabLst>
                <a:tab pos="1778000" algn="l"/>
              </a:tabLst>
            </a:pPr>
            <a:r>
              <a:rPr sz="2625" b="1" baseline="1587" dirty="0">
                <a:solidFill>
                  <a:srgbClr val="093F5C"/>
                </a:solidFill>
                <a:latin typeface="Microsoft JhengHei"/>
                <a:cs typeface="Microsoft JhengHei"/>
              </a:rPr>
              <a:t>自己感</a:t>
            </a:r>
            <a:r>
              <a:rPr sz="2625" b="1" spc="-75" baseline="1587" dirty="0">
                <a:solidFill>
                  <a:srgbClr val="093F5C"/>
                </a:solidFill>
                <a:latin typeface="Microsoft JhengHei"/>
                <a:cs typeface="Microsoft JhengHei"/>
              </a:rPr>
              <a:t>染</a:t>
            </a:r>
            <a:r>
              <a:rPr sz="2625" b="1" baseline="1587" dirty="0">
                <a:solidFill>
                  <a:srgbClr val="093F5C"/>
                </a:solidFill>
                <a:latin typeface="Microsoft JhengHei"/>
                <a:cs typeface="Microsoft JhengHei"/>
              </a:rPr>
              <a:t>	</a:t>
            </a:r>
            <a:r>
              <a:rPr sz="1750" b="1" dirty="0">
                <a:solidFill>
                  <a:srgbClr val="093F5C"/>
                </a:solidFill>
                <a:latin typeface="Microsoft JhengHei"/>
                <a:cs typeface="Microsoft JhengHei"/>
              </a:rPr>
              <a:t>有服藥治</a:t>
            </a:r>
            <a:r>
              <a:rPr sz="1750" b="1" spc="-50" dirty="0">
                <a:solidFill>
                  <a:srgbClr val="093F5C"/>
                </a:solidFill>
                <a:latin typeface="Microsoft JhengHei"/>
                <a:cs typeface="Microsoft JhengHei"/>
              </a:rPr>
              <a:t>療</a:t>
            </a:r>
            <a:endParaRPr sz="1750">
              <a:latin typeface="Microsoft JhengHei"/>
              <a:cs typeface="Microsoft JhengHei"/>
            </a:endParaRPr>
          </a:p>
          <a:p>
            <a:pPr marL="12700">
              <a:lnSpc>
                <a:spcPct val="100000"/>
              </a:lnSpc>
              <a:spcBef>
                <a:spcPts val="1410"/>
              </a:spcBef>
              <a:tabLst>
                <a:tab pos="1821180" algn="l"/>
              </a:tabLst>
            </a:pPr>
            <a:r>
              <a:rPr sz="4200" b="1" spc="-25" dirty="0">
                <a:solidFill>
                  <a:srgbClr val="FF7B80"/>
                </a:solidFill>
                <a:latin typeface="Microsoft JhengHei"/>
                <a:cs typeface="Microsoft JhengHei"/>
              </a:rPr>
              <a:t>90%</a:t>
            </a:r>
            <a:r>
              <a:rPr sz="4200" b="1" dirty="0">
                <a:solidFill>
                  <a:srgbClr val="FF7B80"/>
                </a:solidFill>
                <a:latin typeface="Microsoft JhengHei"/>
                <a:cs typeface="Microsoft JhengHei"/>
              </a:rPr>
              <a:t>	</a:t>
            </a:r>
            <a:r>
              <a:rPr sz="4200" b="1" spc="-25" dirty="0">
                <a:solidFill>
                  <a:srgbClr val="FF7B80"/>
                </a:solidFill>
                <a:latin typeface="Microsoft JhengHei"/>
                <a:cs typeface="Microsoft JhengHei"/>
              </a:rPr>
              <a:t>95%</a:t>
            </a:r>
            <a:endParaRPr sz="4200">
              <a:latin typeface="Microsoft JhengHei"/>
              <a:cs typeface="Microsoft JhengHei"/>
            </a:endParaRPr>
          </a:p>
          <a:p>
            <a:pPr marL="156210">
              <a:lnSpc>
                <a:spcPct val="100000"/>
              </a:lnSpc>
              <a:spcBef>
                <a:spcPts val="2545"/>
              </a:spcBef>
              <a:tabLst>
                <a:tab pos="1892300" algn="l"/>
              </a:tabLst>
            </a:pPr>
            <a:r>
              <a:rPr sz="3500" b="1" spc="-25" dirty="0">
                <a:solidFill>
                  <a:srgbClr val="181717"/>
                </a:solidFill>
                <a:latin typeface="Microsoft JhengHei"/>
                <a:cs typeface="Microsoft JhengHei"/>
              </a:rPr>
              <a:t>86%</a:t>
            </a:r>
            <a:r>
              <a:rPr sz="3500" b="1" dirty="0">
                <a:solidFill>
                  <a:srgbClr val="181717"/>
                </a:solidFill>
                <a:latin typeface="Microsoft JhengHei"/>
                <a:cs typeface="Microsoft JhengHei"/>
              </a:rPr>
              <a:t>	</a:t>
            </a:r>
            <a:r>
              <a:rPr sz="3500" b="1" spc="-25" dirty="0">
                <a:solidFill>
                  <a:srgbClr val="181717"/>
                </a:solidFill>
                <a:latin typeface="Microsoft JhengHei"/>
                <a:cs typeface="Microsoft JhengHei"/>
              </a:rPr>
              <a:t>89%</a:t>
            </a:r>
            <a:endParaRPr sz="3500">
              <a:latin typeface="Microsoft JhengHei"/>
              <a:cs typeface="Microsoft JhengHei"/>
            </a:endParaRPr>
          </a:p>
        </p:txBody>
      </p:sp>
      <p:sp>
        <p:nvSpPr>
          <p:cNvPr id="15" name="object 15"/>
          <p:cNvSpPr txBox="1"/>
          <p:nvPr/>
        </p:nvSpPr>
        <p:spPr>
          <a:xfrm>
            <a:off x="611286" y="3850640"/>
            <a:ext cx="943610" cy="1791970"/>
          </a:xfrm>
          <a:prstGeom prst="rect">
            <a:avLst/>
          </a:prstGeom>
        </p:spPr>
        <p:txBody>
          <a:bodyPr vert="horz" wrap="square" lIns="0" tIns="13970" rIns="0" bIns="0" rtlCol="0">
            <a:spAutoFit/>
          </a:bodyPr>
          <a:lstStyle/>
          <a:p>
            <a:pPr marL="26034" algn="ctr">
              <a:lnSpc>
                <a:spcPct val="100000"/>
              </a:lnSpc>
              <a:spcBef>
                <a:spcPts val="110"/>
              </a:spcBef>
            </a:pPr>
            <a:r>
              <a:rPr sz="3500" b="1" spc="-25" dirty="0">
                <a:solidFill>
                  <a:srgbClr val="60A8AC"/>
                </a:solidFill>
                <a:latin typeface="Microsoft JhengHei"/>
                <a:cs typeface="Microsoft JhengHei"/>
              </a:rPr>
              <a:t>台灣</a:t>
            </a:r>
            <a:endParaRPr sz="3500">
              <a:latin typeface="Microsoft JhengHei"/>
              <a:cs typeface="Microsoft JhengHei"/>
            </a:endParaRPr>
          </a:p>
          <a:p>
            <a:pPr marL="60325" algn="ctr">
              <a:lnSpc>
                <a:spcPct val="100000"/>
              </a:lnSpc>
              <a:spcBef>
                <a:spcPts val="90"/>
              </a:spcBef>
            </a:pPr>
            <a:r>
              <a:rPr sz="1550" b="1" spc="-20" dirty="0">
                <a:solidFill>
                  <a:srgbClr val="181717"/>
                </a:solidFill>
                <a:latin typeface="Microsoft JhengHei"/>
                <a:cs typeface="Microsoft JhengHei"/>
              </a:rPr>
              <a:t>2022</a:t>
            </a:r>
            <a:endParaRPr sz="1550">
              <a:latin typeface="Microsoft JhengHei"/>
              <a:cs typeface="Microsoft JhengHei"/>
            </a:endParaRPr>
          </a:p>
          <a:p>
            <a:pPr marR="18415" algn="ctr">
              <a:lnSpc>
                <a:spcPct val="100000"/>
              </a:lnSpc>
              <a:spcBef>
                <a:spcPts val="1590"/>
              </a:spcBef>
            </a:pPr>
            <a:r>
              <a:rPr sz="3500" b="1" spc="-25" dirty="0">
                <a:solidFill>
                  <a:srgbClr val="60A8AC"/>
                </a:solidFill>
                <a:latin typeface="Microsoft JhengHei"/>
                <a:cs typeface="Microsoft JhengHei"/>
              </a:rPr>
              <a:t>全球</a:t>
            </a:r>
            <a:endParaRPr sz="3500">
              <a:latin typeface="Microsoft JhengHei"/>
              <a:cs typeface="Microsoft JhengHei"/>
            </a:endParaRPr>
          </a:p>
          <a:p>
            <a:pPr marL="6985" algn="ctr">
              <a:lnSpc>
                <a:spcPct val="100000"/>
              </a:lnSpc>
              <a:spcBef>
                <a:spcPts val="90"/>
              </a:spcBef>
            </a:pPr>
            <a:r>
              <a:rPr sz="1550" b="1" spc="-20" dirty="0">
                <a:solidFill>
                  <a:srgbClr val="181717"/>
                </a:solidFill>
                <a:latin typeface="Microsoft JhengHei"/>
                <a:cs typeface="Microsoft JhengHei"/>
              </a:rPr>
              <a:t>2022</a:t>
            </a:r>
            <a:endParaRPr sz="1550">
              <a:latin typeface="Microsoft JhengHei"/>
              <a:cs typeface="Microsoft JhengHei"/>
            </a:endParaRPr>
          </a:p>
        </p:txBody>
      </p:sp>
      <p:sp>
        <p:nvSpPr>
          <p:cNvPr id="16" name="object 16"/>
          <p:cNvSpPr txBox="1"/>
          <p:nvPr/>
        </p:nvSpPr>
        <p:spPr>
          <a:xfrm>
            <a:off x="8586857" y="4818160"/>
            <a:ext cx="935355" cy="414655"/>
          </a:xfrm>
          <a:prstGeom prst="rect">
            <a:avLst/>
          </a:prstGeom>
        </p:spPr>
        <p:txBody>
          <a:bodyPr vert="horz" wrap="square" lIns="0" tIns="24130" rIns="0" bIns="0" rtlCol="0">
            <a:spAutoFit/>
          </a:bodyPr>
          <a:lstStyle/>
          <a:p>
            <a:pPr>
              <a:lnSpc>
                <a:spcPct val="100000"/>
              </a:lnSpc>
              <a:spcBef>
                <a:spcPts val="190"/>
              </a:spcBef>
            </a:pPr>
            <a:r>
              <a:rPr sz="2450" b="1" spc="-20" dirty="0">
                <a:latin typeface="Microsoft JhengHei"/>
                <a:cs typeface="Microsoft JhengHei"/>
              </a:rPr>
              <a:t>球平均</a:t>
            </a:r>
            <a:endParaRPr sz="2450">
              <a:latin typeface="Microsoft JhengHei"/>
              <a:cs typeface="Microsoft JhengHei"/>
            </a:endParaRPr>
          </a:p>
        </p:txBody>
      </p:sp>
      <p:pic>
        <p:nvPicPr>
          <p:cNvPr id="17" name="object 17"/>
          <p:cNvPicPr/>
          <p:nvPr/>
        </p:nvPicPr>
        <p:blipFill>
          <a:blip r:embed="rId3" cstate="print"/>
          <a:stretch>
            <a:fillRect/>
          </a:stretch>
        </p:blipFill>
        <p:spPr>
          <a:xfrm>
            <a:off x="8937383" y="4595622"/>
            <a:ext cx="1755642" cy="2016251"/>
          </a:xfrm>
          <a:prstGeom prst="rect">
            <a:avLst/>
          </a:prstGeom>
        </p:spPr>
      </p:pic>
      <p:sp>
        <p:nvSpPr>
          <p:cNvPr id="18" name="object 18"/>
          <p:cNvSpPr txBox="1"/>
          <p:nvPr/>
        </p:nvSpPr>
        <p:spPr>
          <a:xfrm>
            <a:off x="2363095" y="6061964"/>
            <a:ext cx="2728595" cy="288925"/>
          </a:xfrm>
          <a:prstGeom prst="rect">
            <a:avLst/>
          </a:prstGeom>
        </p:spPr>
        <p:txBody>
          <a:bodyPr vert="horz" wrap="square" lIns="0" tIns="15875" rIns="0" bIns="0" rtlCol="0">
            <a:spAutoFit/>
          </a:bodyPr>
          <a:lstStyle/>
          <a:p>
            <a:pPr marL="12700">
              <a:lnSpc>
                <a:spcPct val="100000"/>
              </a:lnSpc>
              <a:spcBef>
                <a:spcPts val="125"/>
              </a:spcBef>
            </a:pPr>
            <a:r>
              <a:rPr sz="850" dirty="0">
                <a:solidFill>
                  <a:srgbClr val="323232"/>
                </a:solidFill>
                <a:latin typeface="Microsoft JhengHei"/>
                <a:cs typeface="Microsoft JhengHei"/>
              </a:rPr>
              <a:t>資料來源：Global</a:t>
            </a:r>
            <a:r>
              <a:rPr sz="850" spc="85" dirty="0">
                <a:solidFill>
                  <a:srgbClr val="323232"/>
                </a:solidFill>
                <a:latin typeface="Microsoft JhengHei"/>
                <a:cs typeface="Microsoft JhengHei"/>
              </a:rPr>
              <a:t> </a:t>
            </a:r>
            <a:r>
              <a:rPr sz="850" dirty="0">
                <a:solidFill>
                  <a:srgbClr val="323232"/>
                </a:solidFill>
                <a:latin typeface="Microsoft JhengHei"/>
                <a:cs typeface="Microsoft JhengHei"/>
              </a:rPr>
              <a:t>HIV</a:t>
            </a:r>
            <a:r>
              <a:rPr sz="850" spc="90" dirty="0">
                <a:solidFill>
                  <a:srgbClr val="323232"/>
                </a:solidFill>
                <a:latin typeface="Microsoft JhengHei"/>
                <a:cs typeface="Microsoft JhengHei"/>
              </a:rPr>
              <a:t> </a:t>
            </a:r>
            <a:r>
              <a:rPr sz="850" dirty="0">
                <a:solidFill>
                  <a:srgbClr val="323232"/>
                </a:solidFill>
                <a:latin typeface="Microsoft JhengHei"/>
                <a:cs typeface="Microsoft JhengHei"/>
              </a:rPr>
              <a:t>&amp;</a:t>
            </a:r>
            <a:r>
              <a:rPr sz="850" spc="75" dirty="0">
                <a:solidFill>
                  <a:srgbClr val="323232"/>
                </a:solidFill>
                <a:latin typeface="Microsoft JhengHei"/>
                <a:cs typeface="Microsoft JhengHei"/>
              </a:rPr>
              <a:t> </a:t>
            </a:r>
            <a:r>
              <a:rPr sz="850" dirty="0">
                <a:solidFill>
                  <a:srgbClr val="323232"/>
                </a:solidFill>
                <a:latin typeface="Microsoft JhengHei"/>
                <a:cs typeface="Microsoft JhengHei"/>
              </a:rPr>
              <a:t>AIDS</a:t>
            </a:r>
            <a:r>
              <a:rPr sz="850" spc="80" dirty="0">
                <a:solidFill>
                  <a:srgbClr val="323232"/>
                </a:solidFill>
                <a:latin typeface="Microsoft JhengHei"/>
                <a:cs typeface="Microsoft JhengHei"/>
              </a:rPr>
              <a:t> </a:t>
            </a:r>
            <a:r>
              <a:rPr sz="850" dirty="0">
                <a:solidFill>
                  <a:srgbClr val="323232"/>
                </a:solidFill>
                <a:latin typeface="Microsoft JhengHei"/>
                <a:cs typeface="Microsoft JhengHei"/>
              </a:rPr>
              <a:t>statistics</a:t>
            </a:r>
            <a:r>
              <a:rPr sz="850" spc="40" dirty="0">
                <a:solidFill>
                  <a:srgbClr val="323232"/>
                </a:solidFill>
                <a:latin typeface="Microsoft JhengHei"/>
                <a:cs typeface="Microsoft JhengHei"/>
              </a:rPr>
              <a:t> — </a:t>
            </a:r>
            <a:r>
              <a:rPr sz="850" dirty="0">
                <a:solidFill>
                  <a:srgbClr val="323232"/>
                </a:solidFill>
                <a:latin typeface="Microsoft JhengHei"/>
                <a:cs typeface="Microsoft JhengHei"/>
              </a:rPr>
              <a:t>Fact</a:t>
            </a:r>
            <a:r>
              <a:rPr sz="850" spc="75" dirty="0">
                <a:solidFill>
                  <a:srgbClr val="323232"/>
                </a:solidFill>
                <a:latin typeface="Microsoft JhengHei"/>
                <a:cs typeface="Microsoft JhengHei"/>
              </a:rPr>
              <a:t> </a:t>
            </a:r>
            <a:r>
              <a:rPr sz="850" spc="-10" dirty="0">
                <a:solidFill>
                  <a:srgbClr val="323232"/>
                </a:solidFill>
                <a:latin typeface="Microsoft JhengHei"/>
                <a:cs typeface="Microsoft JhengHei"/>
              </a:rPr>
              <a:t>sheet</a:t>
            </a:r>
            <a:endParaRPr sz="850">
              <a:latin typeface="Microsoft JhengHei"/>
              <a:cs typeface="Microsoft JhengHei"/>
            </a:endParaRPr>
          </a:p>
          <a:p>
            <a:pPr marL="12700">
              <a:lnSpc>
                <a:spcPct val="100000"/>
              </a:lnSpc>
            </a:pPr>
            <a:r>
              <a:rPr sz="850" u="sng" dirty="0">
                <a:solidFill>
                  <a:srgbClr val="0563C1"/>
                </a:solidFill>
                <a:uFill>
                  <a:solidFill>
                    <a:srgbClr val="0563C1"/>
                  </a:solidFill>
                </a:uFill>
                <a:latin typeface="Calibri"/>
                <a:cs typeface="Calibri"/>
              </a:rPr>
              <a:t>https://unaids.org/en/resources/fact-</a:t>
            </a:r>
            <a:r>
              <a:rPr sz="850" u="sng" spc="-10" dirty="0">
                <a:solidFill>
                  <a:srgbClr val="0563C1"/>
                </a:solidFill>
                <a:uFill>
                  <a:solidFill>
                    <a:srgbClr val="0563C1"/>
                  </a:solidFill>
                </a:uFill>
                <a:latin typeface="Calibri"/>
                <a:cs typeface="Calibri"/>
              </a:rPr>
              <a:t>sheet</a:t>
            </a:r>
            <a:endParaRPr sz="850">
              <a:latin typeface="Calibri"/>
              <a:cs typeface="Calibri"/>
            </a:endParaRPr>
          </a:p>
        </p:txBody>
      </p:sp>
      <p:sp>
        <p:nvSpPr>
          <p:cNvPr id="20" name="object 20"/>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63</a:t>
            </a:fld>
            <a:endParaRPr spc="-25" dirty="0"/>
          </a:p>
        </p:txBody>
      </p:sp>
      <p:sp>
        <p:nvSpPr>
          <p:cNvPr id="21" name="object 21"/>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9" name="object 19"/>
          <p:cNvSpPr txBox="1"/>
          <p:nvPr/>
        </p:nvSpPr>
        <p:spPr>
          <a:xfrm>
            <a:off x="7059301" y="3243326"/>
            <a:ext cx="3248025" cy="2012314"/>
          </a:xfrm>
          <a:prstGeom prst="rect">
            <a:avLst/>
          </a:prstGeom>
        </p:spPr>
        <p:txBody>
          <a:bodyPr vert="horz" wrap="square" lIns="0" tIns="11430" rIns="0" bIns="0" rtlCol="0">
            <a:spAutoFit/>
          </a:bodyPr>
          <a:lstStyle/>
          <a:p>
            <a:pPr marL="228600" marR="5080">
              <a:lnSpc>
                <a:spcPct val="101899"/>
              </a:lnSpc>
              <a:spcBef>
                <a:spcPts val="90"/>
              </a:spcBef>
            </a:pPr>
            <a:r>
              <a:rPr sz="1550" b="1" dirty="0">
                <a:solidFill>
                  <a:srgbClr val="093F5C"/>
                </a:solidFill>
                <a:latin typeface="Microsoft JhengHei"/>
                <a:cs typeface="Microsoft JhengHei"/>
              </a:rPr>
              <a:t>感染者及時診斷與穩定就醫服藥</a:t>
            </a:r>
            <a:r>
              <a:rPr sz="1550" b="1" spc="-50" dirty="0">
                <a:solidFill>
                  <a:srgbClr val="093F5C"/>
                </a:solidFill>
                <a:latin typeface="Microsoft JhengHei"/>
                <a:cs typeface="Microsoft JhengHei"/>
              </a:rPr>
              <a:t>，</a:t>
            </a:r>
            <a:r>
              <a:rPr sz="1550" b="1" dirty="0">
                <a:solidFill>
                  <a:srgbClr val="093F5C"/>
                </a:solidFill>
                <a:latin typeface="Microsoft JhengHei"/>
                <a:cs typeface="Microsoft JhengHei"/>
              </a:rPr>
              <a:t>維持⾎液中測不到HIV病毒量</a:t>
            </a:r>
            <a:r>
              <a:rPr sz="1550" b="1" spc="-50" dirty="0">
                <a:solidFill>
                  <a:srgbClr val="093F5C"/>
                </a:solidFill>
                <a:latin typeface="Microsoft JhengHei"/>
                <a:cs typeface="Microsoft JhengHei"/>
              </a:rPr>
              <a:t>，</a:t>
            </a:r>
            <a:endParaRPr sz="1550">
              <a:latin typeface="Microsoft JhengHei"/>
              <a:cs typeface="Microsoft JhengHei"/>
            </a:endParaRPr>
          </a:p>
          <a:p>
            <a:pPr marL="479425" indent="-251460">
              <a:lnSpc>
                <a:spcPct val="100000"/>
              </a:lnSpc>
              <a:spcBef>
                <a:spcPts val="30"/>
              </a:spcBef>
              <a:buFont typeface="Wingdings"/>
              <a:buChar char=""/>
              <a:tabLst>
                <a:tab pos="480059" algn="l"/>
              </a:tabLst>
            </a:pPr>
            <a:r>
              <a:rPr sz="1550" b="1" spc="-5" dirty="0">
                <a:solidFill>
                  <a:srgbClr val="FF7B80"/>
                </a:solidFill>
                <a:latin typeface="Microsoft JhengHei"/>
                <a:cs typeface="Microsoft JhengHei"/>
              </a:rPr>
              <a:t>健康狀態與⼀般⼈無異</a:t>
            </a:r>
            <a:endParaRPr sz="1550">
              <a:latin typeface="Microsoft JhengHei"/>
              <a:cs typeface="Microsoft JhengHei"/>
            </a:endParaRPr>
          </a:p>
          <a:p>
            <a:pPr marL="479425" indent="-251460">
              <a:lnSpc>
                <a:spcPct val="100000"/>
              </a:lnSpc>
              <a:spcBef>
                <a:spcPts val="35"/>
              </a:spcBef>
              <a:buFont typeface="Wingdings"/>
              <a:buChar char=""/>
              <a:tabLst>
                <a:tab pos="480059" algn="l"/>
              </a:tabLst>
            </a:pPr>
            <a:r>
              <a:rPr sz="1550" b="1" dirty="0">
                <a:solidFill>
                  <a:srgbClr val="FF7B80"/>
                </a:solidFill>
                <a:latin typeface="Microsoft JhengHei"/>
                <a:cs typeface="Microsoft JhengHei"/>
              </a:rPr>
              <a:t>大幅降低傳染風</a:t>
            </a:r>
            <a:r>
              <a:rPr sz="1550" b="1" spc="-50" dirty="0">
                <a:solidFill>
                  <a:srgbClr val="FF7B80"/>
                </a:solidFill>
                <a:latin typeface="Microsoft JhengHei"/>
                <a:cs typeface="Microsoft JhengHei"/>
              </a:rPr>
              <a:t>險</a:t>
            </a:r>
            <a:endParaRPr sz="1550">
              <a:latin typeface="Microsoft JhengHei"/>
              <a:cs typeface="Microsoft JhengHei"/>
            </a:endParaRPr>
          </a:p>
          <a:p>
            <a:pPr marL="12700" marR="176530">
              <a:lnSpc>
                <a:spcPts val="3970"/>
              </a:lnSpc>
              <a:spcBef>
                <a:spcPts val="229"/>
              </a:spcBef>
            </a:pPr>
            <a:r>
              <a:rPr sz="2450" b="1" dirty="0">
                <a:latin typeface="Microsoft JhengHei"/>
                <a:cs typeface="Microsoft JhengHei"/>
              </a:rPr>
              <a:t>台灣3個95</a:t>
            </a:r>
            <a:r>
              <a:rPr sz="2450" b="1" spc="-10" dirty="0">
                <a:latin typeface="Microsoft JhengHei"/>
                <a:cs typeface="Microsoft JhengHei"/>
              </a:rPr>
              <a:t>指標達成值</a:t>
            </a:r>
            <a:r>
              <a:rPr sz="2450" b="1" dirty="0">
                <a:latin typeface="Microsoft JhengHei"/>
                <a:cs typeface="Microsoft JhengHei"/>
              </a:rPr>
              <a:t>均</a:t>
            </a:r>
            <a:r>
              <a:rPr sz="3500" b="1" dirty="0">
                <a:solidFill>
                  <a:srgbClr val="60A8AC"/>
                </a:solidFill>
                <a:latin typeface="Microsoft JhengHei"/>
                <a:cs typeface="Microsoft JhengHei"/>
              </a:rPr>
              <a:t>優於</a:t>
            </a:r>
            <a:r>
              <a:rPr sz="2450" b="1" spc="-50" dirty="0">
                <a:latin typeface="Microsoft JhengHei"/>
                <a:cs typeface="Microsoft JhengHei"/>
              </a:rPr>
              <a:t>全</a:t>
            </a:r>
            <a:endParaRPr sz="2450">
              <a:latin typeface="Microsoft JhengHei"/>
              <a:cs typeface="Microsoft JhengHe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03" y="1914905"/>
            <a:ext cx="10692130" cy="4871720"/>
            <a:chOff x="1403" y="1914905"/>
            <a:chExt cx="10692130" cy="4871720"/>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1403" y="1914905"/>
              <a:ext cx="10607040" cy="4630673"/>
            </a:xfrm>
            <a:prstGeom prst="rect">
              <a:avLst/>
            </a:prstGeom>
          </p:spPr>
        </p:pic>
        <p:sp>
          <p:nvSpPr>
            <p:cNvPr id="5" name="object 5"/>
            <p:cNvSpPr/>
            <p:nvPr/>
          </p:nvSpPr>
          <p:spPr>
            <a:xfrm>
              <a:off x="4155071" y="2292108"/>
              <a:ext cx="4834255" cy="317500"/>
            </a:xfrm>
            <a:custGeom>
              <a:avLst/>
              <a:gdLst/>
              <a:ahLst/>
              <a:cxnLst/>
              <a:rect l="l" t="t" r="r" b="b"/>
              <a:pathLst>
                <a:path w="4834255" h="317500">
                  <a:moveTo>
                    <a:pt x="631698" y="0"/>
                  </a:moveTo>
                  <a:lnTo>
                    <a:pt x="0" y="0"/>
                  </a:lnTo>
                  <a:lnTo>
                    <a:pt x="0" y="67056"/>
                  </a:lnTo>
                  <a:lnTo>
                    <a:pt x="631698" y="67056"/>
                  </a:lnTo>
                  <a:lnTo>
                    <a:pt x="631698" y="0"/>
                  </a:lnTo>
                  <a:close/>
                </a:path>
                <a:path w="4834255" h="317500">
                  <a:moveTo>
                    <a:pt x="2748521" y="128778"/>
                  </a:moveTo>
                  <a:lnTo>
                    <a:pt x="2116823" y="128778"/>
                  </a:lnTo>
                  <a:lnTo>
                    <a:pt x="2116823" y="195834"/>
                  </a:lnTo>
                  <a:lnTo>
                    <a:pt x="2748521" y="195834"/>
                  </a:lnTo>
                  <a:lnTo>
                    <a:pt x="2748521" y="128778"/>
                  </a:lnTo>
                  <a:close/>
                </a:path>
                <a:path w="4834255" h="317500">
                  <a:moveTo>
                    <a:pt x="4834115" y="250698"/>
                  </a:moveTo>
                  <a:lnTo>
                    <a:pt x="4203179" y="250698"/>
                  </a:lnTo>
                  <a:lnTo>
                    <a:pt x="4203179" y="316992"/>
                  </a:lnTo>
                  <a:lnTo>
                    <a:pt x="4834115" y="316992"/>
                  </a:lnTo>
                  <a:lnTo>
                    <a:pt x="4834115" y="250698"/>
                  </a:lnTo>
                  <a:close/>
                </a:path>
              </a:pathLst>
            </a:custGeom>
            <a:solidFill>
              <a:srgbClr val="C00000"/>
            </a:solidFill>
          </p:spPr>
          <p:txBody>
            <a:bodyPr wrap="square" lIns="0" tIns="0" rIns="0" bIns="0" rtlCol="0"/>
            <a:lstStyle/>
            <a:p>
              <a:endParaRPr/>
            </a:p>
          </p:txBody>
        </p:sp>
        <p:sp>
          <p:nvSpPr>
            <p:cNvPr id="6" name="object 6"/>
            <p:cNvSpPr/>
            <p:nvPr/>
          </p:nvSpPr>
          <p:spPr>
            <a:xfrm>
              <a:off x="2701937" y="3743705"/>
              <a:ext cx="1042669" cy="1104900"/>
            </a:xfrm>
            <a:custGeom>
              <a:avLst/>
              <a:gdLst/>
              <a:ahLst/>
              <a:cxnLst/>
              <a:rect l="l" t="t" r="r" b="b"/>
              <a:pathLst>
                <a:path w="1042670" h="1104900">
                  <a:moveTo>
                    <a:pt x="1042416" y="552450"/>
                  </a:moveTo>
                  <a:lnTo>
                    <a:pt x="557022" y="0"/>
                  </a:lnTo>
                  <a:lnTo>
                    <a:pt x="557022" y="276606"/>
                  </a:lnTo>
                  <a:lnTo>
                    <a:pt x="0" y="276606"/>
                  </a:lnTo>
                  <a:lnTo>
                    <a:pt x="0" y="829056"/>
                  </a:lnTo>
                  <a:lnTo>
                    <a:pt x="557022" y="829056"/>
                  </a:lnTo>
                  <a:lnTo>
                    <a:pt x="557022" y="1104900"/>
                  </a:lnTo>
                  <a:lnTo>
                    <a:pt x="1042416" y="552450"/>
                  </a:lnTo>
                  <a:close/>
                </a:path>
              </a:pathLst>
            </a:custGeom>
            <a:solidFill>
              <a:srgbClr val="ED7D31"/>
            </a:solidFill>
          </p:spPr>
          <p:txBody>
            <a:bodyPr wrap="square" lIns="0" tIns="0" rIns="0" bIns="0" rtlCol="0"/>
            <a:lstStyle/>
            <a:p>
              <a:endParaRPr/>
            </a:p>
          </p:txBody>
        </p:sp>
      </p:grpSp>
      <p:sp>
        <p:nvSpPr>
          <p:cNvPr id="7" name="object 7"/>
          <p:cNvSpPr/>
          <p:nvPr/>
        </p:nvSpPr>
        <p:spPr>
          <a:xfrm>
            <a:off x="4821821" y="3743705"/>
            <a:ext cx="1042035" cy="1104900"/>
          </a:xfrm>
          <a:custGeom>
            <a:avLst/>
            <a:gdLst/>
            <a:ahLst/>
            <a:cxnLst/>
            <a:rect l="l" t="t" r="r" b="b"/>
            <a:pathLst>
              <a:path w="1042035" h="1104900">
                <a:moveTo>
                  <a:pt x="1041654" y="552450"/>
                </a:moveTo>
                <a:lnTo>
                  <a:pt x="557022" y="0"/>
                </a:lnTo>
                <a:lnTo>
                  <a:pt x="557022" y="276606"/>
                </a:lnTo>
                <a:lnTo>
                  <a:pt x="0" y="276606"/>
                </a:lnTo>
                <a:lnTo>
                  <a:pt x="0" y="829056"/>
                </a:lnTo>
                <a:lnTo>
                  <a:pt x="557022" y="829056"/>
                </a:lnTo>
                <a:lnTo>
                  <a:pt x="557022" y="1104900"/>
                </a:lnTo>
                <a:lnTo>
                  <a:pt x="1041654" y="552450"/>
                </a:lnTo>
                <a:close/>
              </a:path>
            </a:pathLst>
          </a:custGeom>
          <a:solidFill>
            <a:srgbClr val="ED7D31"/>
          </a:solidFill>
        </p:spPr>
        <p:txBody>
          <a:bodyPr wrap="square" lIns="0" tIns="0" rIns="0" bIns="0" rtlCol="0"/>
          <a:lstStyle/>
          <a:p>
            <a:endParaRPr/>
          </a:p>
        </p:txBody>
      </p:sp>
      <p:sp>
        <p:nvSpPr>
          <p:cNvPr id="8" name="object 8"/>
          <p:cNvSpPr/>
          <p:nvPr/>
        </p:nvSpPr>
        <p:spPr>
          <a:xfrm>
            <a:off x="6922655" y="3743705"/>
            <a:ext cx="1042035" cy="1104900"/>
          </a:xfrm>
          <a:custGeom>
            <a:avLst/>
            <a:gdLst/>
            <a:ahLst/>
            <a:cxnLst/>
            <a:rect l="l" t="t" r="r" b="b"/>
            <a:pathLst>
              <a:path w="1042034" h="1104900">
                <a:moveTo>
                  <a:pt x="1041654" y="552450"/>
                </a:moveTo>
                <a:lnTo>
                  <a:pt x="557022" y="0"/>
                </a:lnTo>
                <a:lnTo>
                  <a:pt x="557022" y="276606"/>
                </a:lnTo>
                <a:lnTo>
                  <a:pt x="0" y="276606"/>
                </a:lnTo>
                <a:lnTo>
                  <a:pt x="0" y="829056"/>
                </a:lnTo>
                <a:lnTo>
                  <a:pt x="557022" y="829056"/>
                </a:lnTo>
                <a:lnTo>
                  <a:pt x="557022" y="1104900"/>
                </a:lnTo>
                <a:lnTo>
                  <a:pt x="1041654" y="552450"/>
                </a:lnTo>
                <a:close/>
              </a:path>
            </a:pathLst>
          </a:custGeom>
          <a:solidFill>
            <a:srgbClr val="ED7D31"/>
          </a:solidFill>
        </p:spPr>
        <p:txBody>
          <a:bodyPr wrap="square" lIns="0" tIns="0" rIns="0" bIns="0" rtlCol="0"/>
          <a:lstStyle/>
          <a:p>
            <a:endParaRPr/>
          </a:p>
        </p:txBody>
      </p:sp>
      <p:sp>
        <p:nvSpPr>
          <p:cNvPr id="9" name="object 9"/>
          <p:cNvSpPr txBox="1"/>
          <p:nvPr/>
        </p:nvSpPr>
        <p:spPr>
          <a:xfrm>
            <a:off x="9565520" y="5322061"/>
            <a:ext cx="435609" cy="266065"/>
          </a:xfrm>
          <a:prstGeom prst="rect">
            <a:avLst/>
          </a:prstGeom>
        </p:spPr>
        <p:txBody>
          <a:bodyPr vert="horz" wrap="square" lIns="0" tIns="15875" rIns="0" bIns="0" rtlCol="0">
            <a:spAutoFit/>
          </a:bodyPr>
          <a:lstStyle/>
          <a:p>
            <a:pPr marL="12700">
              <a:lnSpc>
                <a:spcPct val="100000"/>
              </a:lnSpc>
              <a:spcBef>
                <a:spcPts val="125"/>
              </a:spcBef>
            </a:pPr>
            <a:r>
              <a:rPr sz="1550" b="1" spc="-20" dirty="0">
                <a:solidFill>
                  <a:srgbClr val="3F3F3F"/>
                </a:solidFill>
                <a:latin typeface="Microsoft JhengHei"/>
                <a:cs typeface="Microsoft JhengHei"/>
              </a:rPr>
              <a:t>Year</a:t>
            </a:r>
            <a:endParaRPr sz="1550">
              <a:latin typeface="Microsoft JhengHei"/>
              <a:cs typeface="Microsoft JhengHei"/>
            </a:endParaRPr>
          </a:p>
        </p:txBody>
      </p:sp>
      <p:graphicFrame>
        <p:nvGraphicFramePr>
          <p:cNvPr id="10" name="object 10"/>
          <p:cNvGraphicFramePr>
            <a:graphicFrameLocks noGrp="1"/>
          </p:cNvGraphicFramePr>
          <p:nvPr/>
        </p:nvGraphicFramePr>
        <p:xfrm>
          <a:off x="2764669" y="2841718"/>
          <a:ext cx="5615940" cy="2401570"/>
        </p:xfrm>
        <a:graphic>
          <a:graphicData uri="http://schemas.openxmlformats.org/drawingml/2006/table">
            <a:tbl>
              <a:tblPr firstRow="1" bandRow="1">
                <a:tableStyleId>{2D5ABB26-0587-4C30-8999-92F81FD0307C}</a:tableStyleId>
              </a:tblPr>
              <a:tblGrid>
                <a:gridCol w="1428750">
                  <a:extLst>
                    <a:ext uri="{9D8B030D-6E8A-4147-A177-3AD203B41FA5}">
                      <a16:colId xmlns:a16="http://schemas.microsoft.com/office/drawing/2014/main" val="20000"/>
                    </a:ext>
                  </a:extLst>
                </a:gridCol>
                <a:gridCol w="2078989">
                  <a:extLst>
                    <a:ext uri="{9D8B030D-6E8A-4147-A177-3AD203B41FA5}">
                      <a16:colId xmlns:a16="http://schemas.microsoft.com/office/drawing/2014/main" val="20001"/>
                    </a:ext>
                  </a:extLst>
                </a:gridCol>
                <a:gridCol w="2108835">
                  <a:extLst>
                    <a:ext uri="{9D8B030D-6E8A-4147-A177-3AD203B41FA5}">
                      <a16:colId xmlns:a16="http://schemas.microsoft.com/office/drawing/2014/main" val="20002"/>
                    </a:ext>
                  </a:extLst>
                </a:gridCol>
              </a:tblGrid>
              <a:tr h="919480">
                <a:tc>
                  <a:txBody>
                    <a:bodyPr/>
                    <a:lstStyle/>
                    <a:p>
                      <a:pPr marL="31750" marR="675640">
                        <a:lnSpc>
                          <a:spcPct val="100000"/>
                        </a:lnSpc>
                        <a:spcBef>
                          <a:spcPts val="110"/>
                        </a:spcBef>
                      </a:pPr>
                      <a:r>
                        <a:rPr sz="1400" b="1" spc="-20" dirty="0">
                          <a:solidFill>
                            <a:srgbClr val="3F3F3F"/>
                          </a:solidFill>
                          <a:latin typeface="Microsoft JhengHei"/>
                          <a:cs typeface="Microsoft JhengHei"/>
                        </a:rPr>
                        <a:t>感染者</a:t>
                      </a:r>
                      <a:r>
                        <a:rPr sz="1400" b="1" spc="-50" dirty="0">
                          <a:solidFill>
                            <a:srgbClr val="3F3F3F"/>
                          </a:solidFill>
                          <a:latin typeface="Microsoft JhengHei"/>
                          <a:cs typeface="Microsoft JhengHei"/>
                        </a:rPr>
                        <a:t> </a:t>
                      </a:r>
                      <a:r>
                        <a:rPr sz="1400" b="1" spc="-15" dirty="0">
                          <a:solidFill>
                            <a:srgbClr val="3F3F3F"/>
                          </a:solidFill>
                          <a:latin typeface="Microsoft JhengHei"/>
                          <a:cs typeface="Microsoft JhengHei"/>
                        </a:rPr>
                        <a:t>知道自己感染比率</a:t>
                      </a:r>
                      <a:endParaRPr sz="1400">
                        <a:latin typeface="Microsoft JhengHei"/>
                        <a:cs typeface="Microsoft JhengHei"/>
                      </a:endParaRPr>
                    </a:p>
                  </a:txBody>
                  <a:tcPr marL="0" marR="0" marT="13970" marB="0"/>
                </a:tc>
                <a:tc>
                  <a:txBody>
                    <a:bodyPr/>
                    <a:lstStyle/>
                    <a:p>
                      <a:pPr marL="683260" marR="495934">
                        <a:lnSpc>
                          <a:spcPct val="100000"/>
                        </a:lnSpc>
                        <a:spcBef>
                          <a:spcPts val="1605"/>
                        </a:spcBef>
                      </a:pPr>
                      <a:r>
                        <a:rPr sz="1400" b="1" spc="-10" dirty="0">
                          <a:solidFill>
                            <a:srgbClr val="3F3F3F"/>
                          </a:solidFill>
                          <a:latin typeface="Microsoft JhengHei"/>
                          <a:cs typeface="Microsoft JhengHei"/>
                        </a:rPr>
                        <a:t>已知感染者</a:t>
                      </a:r>
                      <a:r>
                        <a:rPr sz="1400" b="1" spc="-15" dirty="0">
                          <a:solidFill>
                            <a:srgbClr val="3F3F3F"/>
                          </a:solidFill>
                          <a:latin typeface="Microsoft JhengHei"/>
                          <a:cs typeface="Microsoft JhengHei"/>
                        </a:rPr>
                        <a:t>服藥比率</a:t>
                      </a:r>
                      <a:endParaRPr sz="1400">
                        <a:latin typeface="Microsoft JhengHei"/>
                        <a:cs typeface="Microsoft JhengHei"/>
                      </a:endParaRPr>
                    </a:p>
                  </a:txBody>
                  <a:tcPr marL="0" marR="0" marT="203835" marB="0"/>
                </a:tc>
                <a:tc>
                  <a:txBody>
                    <a:bodyPr/>
                    <a:lstStyle/>
                    <a:p>
                      <a:pPr marL="681990">
                        <a:lnSpc>
                          <a:spcPct val="100000"/>
                        </a:lnSpc>
                        <a:spcBef>
                          <a:spcPts val="1260"/>
                        </a:spcBef>
                      </a:pPr>
                      <a:r>
                        <a:rPr sz="1400" b="1" spc="-10" dirty="0">
                          <a:solidFill>
                            <a:srgbClr val="3F3F3F"/>
                          </a:solidFill>
                          <a:latin typeface="Microsoft JhengHei"/>
                          <a:cs typeface="Microsoft JhengHei"/>
                        </a:rPr>
                        <a:t>已服藥感染者</a:t>
                      </a:r>
                      <a:endParaRPr sz="1400">
                        <a:latin typeface="Microsoft JhengHei"/>
                        <a:cs typeface="Microsoft JhengHei"/>
                      </a:endParaRPr>
                    </a:p>
                    <a:p>
                      <a:pPr marL="681990">
                        <a:lnSpc>
                          <a:spcPct val="100000"/>
                        </a:lnSpc>
                      </a:pPr>
                      <a:r>
                        <a:rPr sz="1400" b="1" spc="-10" dirty="0">
                          <a:solidFill>
                            <a:srgbClr val="3F3F3F"/>
                          </a:solidFill>
                          <a:latin typeface="Microsoft JhengHei"/>
                          <a:cs typeface="Microsoft JhengHei"/>
                        </a:rPr>
                        <a:t>病毒量測不到比率</a:t>
                      </a:r>
                      <a:endParaRPr sz="1400">
                        <a:latin typeface="Microsoft JhengHei"/>
                        <a:cs typeface="Microsoft JhengHei"/>
                      </a:endParaRPr>
                    </a:p>
                  </a:txBody>
                  <a:tcPr marL="0" marR="0" marT="160020" marB="0"/>
                </a:tc>
                <a:extLst>
                  <a:ext uri="{0D108BD9-81ED-4DB2-BD59-A6C34878D82A}">
                    <a16:rowId xmlns:a16="http://schemas.microsoft.com/office/drawing/2014/main" val="10000"/>
                  </a:ext>
                </a:extLst>
              </a:tr>
              <a:tr h="598805">
                <a:tc>
                  <a:txBody>
                    <a:bodyPr/>
                    <a:lstStyle/>
                    <a:p>
                      <a:pPr marL="86995">
                        <a:lnSpc>
                          <a:spcPct val="100000"/>
                        </a:lnSpc>
                        <a:spcBef>
                          <a:spcPts val="2185"/>
                        </a:spcBef>
                      </a:pPr>
                      <a:r>
                        <a:rPr sz="1900" b="1" spc="-25" dirty="0">
                          <a:solidFill>
                            <a:srgbClr val="FFFFFF"/>
                          </a:solidFill>
                          <a:latin typeface="Microsoft JhengHei"/>
                          <a:cs typeface="Microsoft JhengHei"/>
                        </a:rPr>
                        <a:t>90%</a:t>
                      </a:r>
                      <a:endParaRPr sz="1900">
                        <a:latin typeface="Microsoft JhengHei"/>
                        <a:cs typeface="Microsoft JhengHei"/>
                      </a:endParaRPr>
                    </a:p>
                  </a:txBody>
                  <a:tcPr marL="0" marR="0" marT="277495" marB="0"/>
                </a:tc>
                <a:tc>
                  <a:txBody>
                    <a:bodyPr/>
                    <a:lstStyle/>
                    <a:p>
                      <a:pPr marL="40005" algn="ctr">
                        <a:lnSpc>
                          <a:spcPct val="100000"/>
                        </a:lnSpc>
                        <a:spcBef>
                          <a:spcPts val="2245"/>
                        </a:spcBef>
                      </a:pPr>
                      <a:r>
                        <a:rPr sz="1900" b="1" spc="-25" dirty="0">
                          <a:solidFill>
                            <a:srgbClr val="FFFFFF"/>
                          </a:solidFill>
                          <a:latin typeface="Microsoft JhengHei"/>
                          <a:cs typeface="Microsoft JhengHei"/>
                        </a:rPr>
                        <a:t>95%</a:t>
                      </a:r>
                      <a:endParaRPr sz="1900">
                        <a:latin typeface="Microsoft JhengHei"/>
                        <a:cs typeface="Microsoft JhengHei"/>
                      </a:endParaRPr>
                    </a:p>
                  </a:txBody>
                  <a:tcPr marL="0" marR="0" marT="285115" marB="0"/>
                </a:tc>
                <a:tc>
                  <a:txBody>
                    <a:bodyPr/>
                    <a:lstStyle/>
                    <a:p>
                      <a:pPr>
                        <a:lnSpc>
                          <a:spcPct val="100000"/>
                        </a:lnSpc>
                        <a:spcBef>
                          <a:spcPts val="15"/>
                        </a:spcBef>
                      </a:pPr>
                      <a:endParaRPr sz="1950">
                        <a:latin typeface="Times New Roman"/>
                        <a:cs typeface="Times New Roman"/>
                      </a:endParaRPr>
                    </a:p>
                    <a:p>
                      <a:pPr marL="115570" algn="ctr">
                        <a:lnSpc>
                          <a:spcPct val="100000"/>
                        </a:lnSpc>
                      </a:pPr>
                      <a:r>
                        <a:rPr sz="1900" b="1" spc="-25" dirty="0">
                          <a:solidFill>
                            <a:srgbClr val="FFFFFF"/>
                          </a:solidFill>
                          <a:latin typeface="Microsoft JhengHei"/>
                          <a:cs typeface="Microsoft JhengHei"/>
                        </a:rPr>
                        <a:t>95%</a:t>
                      </a:r>
                      <a:endParaRPr sz="1900">
                        <a:latin typeface="Microsoft JhengHei"/>
                        <a:cs typeface="Microsoft JhengHei"/>
                      </a:endParaRPr>
                    </a:p>
                  </a:txBody>
                  <a:tcPr marL="0" marR="0" marT="1905" marB="0"/>
                </a:tc>
                <a:extLst>
                  <a:ext uri="{0D108BD9-81ED-4DB2-BD59-A6C34878D82A}">
                    <a16:rowId xmlns:a16="http://schemas.microsoft.com/office/drawing/2014/main" val="10001"/>
                  </a:ext>
                </a:extLst>
              </a:tr>
              <a:tr h="305435">
                <a:tc>
                  <a:txBody>
                    <a:bodyPr/>
                    <a:lstStyle/>
                    <a:p>
                      <a:pPr marL="155575">
                        <a:lnSpc>
                          <a:spcPct val="100000"/>
                        </a:lnSpc>
                        <a:spcBef>
                          <a:spcPts val="155"/>
                        </a:spcBef>
                      </a:pPr>
                      <a:r>
                        <a:rPr sz="950" b="1" spc="-10" dirty="0">
                          <a:solidFill>
                            <a:srgbClr val="FFFFFF"/>
                          </a:solidFill>
                          <a:latin typeface="Microsoft JhengHei"/>
                          <a:cs typeface="Microsoft JhengHei"/>
                        </a:rPr>
                        <a:t>(2022)</a:t>
                      </a:r>
                      <a:endParaRPr sz="950">
                        <a:latin typeface="Microsoft JhengHei"/>
                        <a:cs typeface="Microsoft JhengHei"/>
                      </a:endParaRPr>
                    </a:p>
                  </a:txBody>
                  <a:tcPr marL="0" marR="0" marT="19685" marB="0"/>
                </a:tc>
                <a:tc>
                  <a:txBody>
                    <a:bodyPr/>
                    <a:lstStyle/>
                    <a:p>
                      <a:pPr marL="41275" algn="ctr">
                        <a:lnSpc>
                          <a:spcPct val="100000"/>
                        </a:lnSpc>
                        <a:spcBef>
                          <a:spcPts val="215"/>
                        </a:spcBef>
                      </a:pPr>
                      <a:r>
                        <a:rPr sz="950" b="1" spc="-10" dirty="0">
                          <a:solidFill>
                            <a:srgbClr val="FFFFFF"/>
                          </a:solidFill>
                          <a:latin typeface="Microsoft JhengHei"/>
                          <a:cs typeface="Microsoft JhengHei"/>
                        </a:rPr>
                        <a:t>(2022)</a:t>
                      </a:r>
                      <a:endParaRPr sz="950">
                        <a:latin typeface="Microsoft JhengHei"/>
                        <a:cs typeface="Microsoft JhengHei"/>
                      </a:endParaRPr>
                    </a:p>
                  </a:txBody>
                  <a:tcPr marL="0" marR="0" marT="27305" marB="0"/>
                </a:tc>
                <a:tc>
                  <a:txBody>
                    <a:bodyPr/>
                    <a:lstStyle/>
                    <a:p>
                      <a:pPr marL="116839" algn="ctr">
                        <a:lnSpc>
                          <a:spcPct val="100000"/>
                        </a:lnSpc>
                        <a:spcBef>
                          <a:spcPts val="225"/>
                        </a:spcBef>
                      </a:pPr>
                      <a:r>
                        <a:rPr sz="950" b="1" spc="-10" dirty="0">
                          <a:solidFill>
                            <a:srgbClr val="FFFFFF"/>
                          </a:solidFill>
                          <a:latin typeface="Microsoft JhengHei"/>
                          <a:cs typeface="Microsoft JhengHei"/>
                        </a:rPr>
                        <a:t>(2022)</a:t>
                      </a:r>
                      <a:endParaRPr sz="950">
                        <a:latin typeface="Microsoft JhengHei"/>
                        <a:cs typeface="Microsoft JhengHei"/>
                      </a:endParaRPr>
                    </a:p>
                  </a:txBody>
                  <a:tcPr marL="0" marR="0" marT="28575" marB="0"/>
                </a:tc>
                <a:extLst>
                  <a:ext uri="{0D108BD9-81ED-4DB2-BD59-A6C34878D82A}">
                    <a16:rowId xmlns:a16="http://schemas.microsoft.com/office/drawing/2014/main" val="10002"/>
                  </a:ext>
                </a:extLst>
              </a:tr>
              <a:tr h="391160">
                <a:tc>
                  <a:txBody>
                    <a:bodyPr/>
                    <a:lstStyle/>
                    <a:p>
                      <a:pPr marL="134620">
                        <a:lnSpc>
                          <a:spcPts val="1850"/>
                        </a:lnSpc>
                        <a:spcBef>
                          <a:spcPts val="1130"/>
                        </a:spcBef>
                      </a:pPr>
                      <a:r>
                        <a:rPr sz="1550" b="1" spc="-25" dirty="0">
                          <a:solidFill>
                            <a:srgbClr val="548335"/>
                          </a:solidFill>
                          <a:latin typeface="Microsoft JhengHei"/>
                          <a:cs typeface="Microsoft JhengHei"/>
                        </a:rPr>
                        <a:t>75%</a:t>
                      </a:r>
                      <a:endParaRPr sz="1550">
                        <a:latin typeface="Microsoft JhengHei"/>
                        <a:cs typeface="Microsoft JhengHei"/>
                      </a:endParaRPr>
                    </a:p>
                  </a:txBody>
                  <a:tcPr marL="0" marR="0" marT="143510" marB="0"/>
                </a:tc>
                <a:tc>
                  <a:txBody>
                    <a:bodyPr/>
                    <a:lstStyle/>
                    <a:p>
                      <a:pPr marL="40640" algn="ctr">
                        <a:lnSpc>
                          <a:spcPts val="1789"/>
                        </a:lnSpc>
                        <a:spcBef>
                          <a:spcPts val="1190"/>
                        </a:spcBef>
                      </a:pPr>
                      <a:r>
                        <a:rPr sz="1550" b="1" spc="-25" dirty="0">
                          <a:solidFill>
                            <a:srgbClr val="548335"/>
                          </a:solidFill>
                          <a:latin typeface="Microsoft JhengHei"/>
                          <a:cs typeface="Microsoft JhengHei"/>
                        </a:rPr>
                        <a:t>79%</a:t>
                      </a:r>
                      <a:endParaRPr sz="1550">
                        <a:latin typeface="Microsoft JhengHei"/>
                        <a:cs typeface="Microsoft JhengHei"/>
                      </a:endParaRPr>
                    </a:p>
                  </a:txBody>
                  <a:tcPr marL="0" marR="0" marT="151130" marB="0"/>
                </a:tc>
                <a:tc>
                  <a:txBody>
                    <a:bodyPr/>
                    <a:lstStyle/>
                    <a:p>
                      <a:pPr marL="116205" algn="ctr">
                        <a:lnSpc>
                          <a:spcPts val="1775"/>
                        </a:lnSpc>
                        <a:spcBef>
                          <a:spcPts val="1200"/>
                        </a:spcBef>
                      </a:pPr>
                      <a:r>
                        <a:rPr sz="1550" b="1" spc="-25" dirty="0">
                          <a:solidFill>
                            <a:srgbClr val="548335"/>
                          </a:solidFill>
                          <a:latin typeface="Microsoft JhengHei"/>
                          <a:cs typeface="Microsoft JhengHei"/>
                        </a:rPr>
                        <a:t>85%</a:t>
                      </a:r>
                      <a:endParaRPr sz="1550">
                        <a:latin typeface="Microsoft JhengHei"/>
                        <a:cs typeface="Microsoft JhengHei"/>
                      </a:endParaRPr>
                    </a:p>
                  </a:txBody>
                  <a:tcPr marL="0" marR="0" marT="152400" marB="0"/>
                </a:tc>
                <a:extLst>
                  <a:ext uri="{0D108BD9-81ED-4DB2-BD59-A6C34878D82A}">
                    <a16:rowId xmlns:a16="http://schemas.microsoft.com/office/drawing/2014/main" val="10003"/>
                  </a:ext>
                </a:extLst>
              </a:tr>
              <a:tr h="186690">
                <a:tc>
                  <a:txBody>
                    <a:bodyPr/>
                    <a:lstStyle/>
                    <a:p>
                      <a:pPr marL="174625">
                        <a:lnSpc>
                          <a:spcPct val="100000"/>
                        </a:lnSpc>
                        <a:spcBef>
                          <a:spcPts val="204"/>
                        </a:spcBef>
                      </a:pPr>
                      <a:r>
                        <a:rPr sz="950" b="1" spc="-10" dirty="0">
                          <a:solidFill>
                            <a:srgbClr val="548335"/>
                          </a:solidFill>
                          <a:latin typeface="Microsoft JhengHei"/>
                          <a:cs typeface="Microsoft JhengHei"/>
                        </a:rPr>
                        <a:t>(2015)</a:t>
                      </a:r>
                      <a:endParaRPr sz="950">
                        <a:latin typeface="Microsoft JhengHei"/>
                        <a:cs typeface="Microsoft JhengHei"/>
                      </a:endParaRPr>
                    </a:p>
                  </a:txBody>
                  <a:tcPr marL="0" marR="0" marT="26034" marB="0"/>
                </a:tc>
                <a:tc>
                  <a:txBody>
                    <a:bodyPr/>
                    <a:lstStyle/>
                    <a:p>
                      <a:pPr marL="71755" algn="ctr">
                        <a:lnSpc>
                          <a:spcPct val="100000"/>
                        </a:lnSpc>
                        <a:spcBef>
                          <a:spcPts val="10"/>
                        </a:spcBef>
                      </a:pPr>
                      <a:r>
                        <a:rPr sz="950" b="1" spc="-10" dirty="0">
                          <a:solidFill>
                            <a:srgbClr val="548335"/>
                          </a:solidFill>
                          <a:latin typeface="Microsoft JhengHei"/>
                          <a:cs typeface="Microsoft JhengHei"/>
                        </a:rPr>
                        <a:t>(2015)</a:t>
                      </a:r>
                      <a:endParaRPr sz="950">
                        <a:latin typeface="Microsoft JhengHei"/>
                        <a:cs typeface="Microsoft JhengHei"/>
                      </a:endParaRPr>
                    </a:p>
                  </a:txBody>
                  <a:tcPr marL="0" marR="0" marT="1270" marB="0"/>
                </a:tc>
                <a:tc>
                  <a:txBody>
                    <a:bodyPr/>
                    <a:lstStyle/>
                    <a:p>
                      <a:pPr marL="154940" algn="ctr">
                        <a:lnSpc>
                          <a:spcPts val="1095"/>
                        </a:lnSpc>
                        <a:spcBef>
                          <a:spcPts val="275"/>
                        </a:spcBef>
                      </a:pPr>
                      <a:r>
                        <a:rPr sz="950" b="1" spc="-10" dirty="0">
                          <a:solidFill>
                            <a:srgbClr val="548335"/>
                          </a:solidFill>
                          <a:latin typeface="Microsoft JhengHei"/>
                          <a:cs typeface="Microsoft JhengHei"/>
                        </a:rPr>
                        <a:t>(2015)</a:t>
                      </a:r>
                      <a:endParaRPr sz="950">
                        <a:latin typeface="Microsoft JhengHei"/>
                        <a:cs typeface="Microsoft JhengHei"/>
                      </a:endParaRPr>
                    </a:p>
                  </a:txBody>
                  <a:tcPr marL="0" marR="0" marT="34925" marB="0"/>
                </a:tc>
                <a:extLst>
                  <a:ext uri="{0D108BD9-81ED-4DB2-BD59-A6C34878D82A}">
                    <a16:rowId xmlns:a16="http://schemas.microsoft.com/office/drawing/2014/main" val="10004"/>
                  </a:ext>
                </a:extLst>
              </a:tr>
            </a:tbl>
          </a:graphicData>
        </a:graphic>
      </p:graphicFrame>
      <p:sp>
        <p:nvSpPr>
          <p:cNvPr id="11" name="object 11"/>
          <p:cNvSpPr txBox="1"/>
          <p:nvPr/>
        </p:nvSpPr>
        <p:spPr>
          <a:xfrm>
            <a:off x="4814451" y="2182649"/>
            <a:ext cx="398145"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C00000"/>
                </a:solidFill>
                <a:latin typeface="Microsoft JhengHei"/>
                <a:cs typeface="Microsoft JhengHei"/>
              </a:rPr>
              <a:t>95%</a:t>
            </a:r>
            <a:endParaRPr sz="1400">
              <a:latin typeface="Microsoft JhengHei"/>
              <a:cs typeface="Microsoft JhengHei"/>
            </a:endParaRPr>
          </a:p>
        </p:txBody>
      </p:sp>
      <p:sp>
        <p:nvSpPr>
          <p:cNvPr id="12" name="object 12"/>
          <p:cNvSpPr txBox="1"/>
          <p:nvPr/>
        </p:nvSpPr>
        <p:spPr>
          <a:xfrm>
            <a:off x="6949582" y="2330484"/>
            <a:ext cx="398145"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C00000"/>
                </a:solidFill>
                <a:latin typeface="Microsoft JhengHei"/>
                <a:cs typeface="Microsoft JhengHei"/>
              </a:rPr>
              <a:t>90%</a:t>
            </a:r>
            <a:endParaRPr sz="1400">
              <a:latin typeface="Microsoft JhengHei"/>
              <a:cs typeface="Microsoft JhengHei"/>
            </a:endParaRPr>
          </a:p>
        </p:txBody>
      </p:sp>
      <p:sp>
        <p:nvSpPr>
          <p:cNvPr id="13" name="object 13"/>
          <p:cNvSpPr txBox="1"/>
          <p:nvPr/>
        </p:nvSpPr>
        <p:spPr>
          <a:xfrm>
            <a:off x="9023750" y="2469939"/>
            <a:ext cx="398145"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C00000"/>
                </a:solidFill>
                <a:latin typeface="Microsoft JhengHei"/>
                <a:cs typeface="Microsoft JhengHei"/>
              </a:rPr>
              <a:t>86%</a:t>
            </a:r>
            <a:endParaRPr sz="1400">
              <a:latin typeface="Microsoft JhengHei"/>
              <a:cs typeface="Microsoft JhengHei"/>
            </a:endParaRPr>
          </a:p>
        </p:txBody>
      </p:sp>
      <p:sp>
        <p:nvSpPr>
          <p:cNvPr id="14" name="object 14"/>
          <p:cNvSpPr txBox="1"/>
          <p:nvPr/>
        </p:nvSpPr>
        <p:spPr>
          <a:xfrm>
            <a:off x="8109337" y="1816099"/>
            <a:ext cx="2352675" cy="213360"/>
          </a:xfrm>
          <a:prstGeom prst="rect">
            <a:avLst/>
          </a:prstGeom>
        </p:spPr>
        <p:txBody>
          <a:bodyPr vert="horz" wrap="square" lIns="0" tIns="16510" rIns="0" bIns="0" rtlCol="0">
            <a:spAutoFit/>
          </a:bodyPr>
          <a:lstStyle/>
          <a:p>
            <a:pPr marL="12700">
              <a:lnSpc>
                <a:spcPct val="100000"/>
              </a:lnSpc>
              <a:spcBef>
                <a:spcPts val="130"/>
              </a:spcBef>
            </a:pPr>
            <a:r>
              <a:rPr sz="1200" b="1" dirty="0">
                <a:solidFill>
                  <a:srgbClr val="C00000"/>
                </a:solidFill>
                <a:latin typeface="Microsoft JhengHei"/>
                <a:cs typeface="Microsoft JhengHei"/>
              </a:rPr>
              <a:t>UNAIDS</a:t>
            </a:r>
            <a:r>
              <a:rPr sz="1200" b="1" spc="55" dirty="0">
                <a:solidFill>
                  <a:srgbClr val="C00000"/>
                </a:solidFill>
                <a:latin typeface="Microsoft JhengHei"/>
                <a:cs typeface="Microsoft JhengHei"/>
              </a:rPr>
              <a:t> </a:t>
            </a:r>
            <a:r>
              <a:rPr sz="1200" b="1" dirty="0">
                <a:solidFill>
                  <a:srgbClr val="C00000"/>
                </a:solidFill>
                <a:latin typeface="Microsoft JhengHei"/>
                <a:cs typeface="Microsoft JhengHei"/>
              </a:rPr>
              <a:t>95–95–95</a:t>
            </a:r>
            <a:r>
              <a:rPr sz="1200" b="1" spc="80" dirty="0">
                <a:solidFill>
                  <a:srgbClr val="C00000"/>
                </a:solidFill>
                <a:latin typeface="Microsoft JhengHei"/>
                <a:cs typeface="Microsoft JhengHei"/>
              </a:rPr>
              <a:t> </a:t>
            </a:r>
            <a:r>
              <a:rPr sz="1200" b="1" dirty="0">
                <a:solidFill>
                  <a:srgbClr val="C00000"/>
                </a:solidFill>
                <a:latin typeface="Microsoft JhengHei"/>
                <a:cs typeface="Microsoft JhengHei"/>
              </a:rPr>
              <a:t>target,</a:t>
            </a:r>
            <a:r>
              <a:rPr sz="1200" b="1" spc="55" dirty="0">
                <a:solidFill>
                  <a:srgbClr val="C00000"/>
                </a:solidFill>
                <a:latin typeface="Microsoft JhengHei"/>
                <a:cs typeface="Microsoft JhengHei"/>
              </a:rPr>
              <a:t> </a:t>
            </a:r>
            <a:r>
              <a:rPr sz="1200" b="1" spc="-20" dirty="0">
                <a:solidFill>
                  <a:srgbClr val="C00000"/>
                </a:solidFill>
                <a:latin typeface="Microsoft JhengHei"/>
                <a:cs typeface="Microsoft JhengHei"/>
              </a:rPr>
              <a:t>2030</a:t>
            </a:r>
            <a:endParaRPr sz="1200">
              <a:latin typeface="Microsoft JhengHei"/>
              <a:cs typeface="Microsoft JhengHei"/>
            </a:endParaRPr>
          </a:p>
        </p:txBody>
      </p:sp>
      <p:sp>
        <p:nvSpPr>
          <p:cNvPr id="15" name="object 15"/>
          <p:cNvSpPr/>
          <p:nvPr/>
        </p:nvSpPr>
        <p:spPr>
          <a:xfrm>
            <a:off x="7820291" y="1908810"/>
            <a:ext cx="220979" cy="44450"/>
          </a:xfrm>
          <a:custGeom>
            <a:avLst/>
            <a:gdLst/>
            <a:ahLst/>
            <a:cxnLst/>
            <a:rect l="l" t="t" r="r" b="b"/>
            <a:pathLst>
              <a:path w="220979" h="44450">
                <a:moveTo>
                  <a:pt x="220979" y="44196"/>
                </a:moveTo>
                <a:lnTo>
                  <a:pt x="220979" y="0"/>
                </a:lnTo>
                <a:lnTo>
                  <a:pt x="0" y="0"/>
                </a:lnTo>
                <a:lnTo>
                  <a:pt x="0" y="44196"/>
                </a:lnTo>
                <a:lnTo>
                  <a:pt x="220979" y="44196"/>
                </a:lnTo>
                <a:close/>
              </a:path>
            </a:pathLst>
          </a:custGeom>
          <a:solidFill>
            <a:srgbClr val="C00000"/>
          </a:solidFill>
        </p:spPr>
        <p:txBody>
          <a:bodyPr wrap="square" lIns="0" tIns="0" rIns="0" bIns="0" rtlCol="0"/>
          <a:lstStyle/>
          <a:p>
            <a:endParaRPr/>
          </a:p>
        </p:txBody>
      </p:sp>
      <p:sp>
        <p:nvSpPr>
          <p:cNvPr id="16" name="object 16"/>
          <p:cNvSpPr txBox="1"/>
          <p:nvPr/>
        </p:nvSpPr>
        <p:spPr>
          <a:xfrm>
            <a:off x="7191889" y="1234694"/>
            <a:ext cx="3008630" cy="399415"/>
          </a:xfrm>
          <a:prstGeom prst="rect">
            <a:avLst/>
          </a:prstGeom>
        </p:spPr>
        <p:txBody>
          <a:bodyPr vert="horz" wrap="square" lIns="0" tIns="13335" rIns="0" bIns="0" rtlCol="0">
            <a:spAutoFit/>
          </a:bodyPr>
          <a:lstStyle/>
          <a:p>
            <a:pPr marL="12700">
              <a:lnSpc>
                <a:spcPct val="100000"/>
              </a:lnSpc>
              <a:spcBef>
                <a:spcPts val="105"/>
              </a:spcBef>
            </a:pPr>
            <a:r>
              <a:rPr sz="2450" b="1" dirty="0">
                <a:solidFill>
                  <a:srgbClr val="2C778D"/>
                </a:solidFill>
                <a:latin typeface="Microsoft JhengHei"/>
                <a:cs typeface="Microsoft JhengHei"/>
              </a:rPr>
              <a:t>HIV</a:t>
            </a:r>
            <a:r>
              <a:rPr sz="2450" b="1" spc="-15" dirty="0">
                <a:solidFill>
                  <a:srgbClr val="2C778D"/>
                </a:solidFill>
                <a:latin typeface="Microsoft JhengHei"/>
                <a:cs typeface="Microsoft JhengHei"/>
              </a:rPr>
              <a:t> </a:t>
            </a:r>
            <a:r>
              <a:rPr sz="2450" b="1" dirty="0">
                <a:solidFill>
                  <a:srgbClr val="2C778D"/>
                </a:solidFill>
                <a:latin typeface="Microsoft JhengHei"/>
                <a:cs typeface="Microsoft JhengHei"/>
              </a:rPr>
              <a:t>care</a:t>
            </a:r>
            <a:r>
              <a:rPr sz="2450" b="1" spc="-20" dirty="0">
                <a:solidFill>
                  <a:srgbClr val="2C778D"/>
                </a:solidFill>
                <a:latin typeface="Microsoft JhengHei"/>
                <a:cs typeface="Microsoft JhengHei"/>
              </a:rPr>
              <a:t> </a:t>
            </a:r>
            <a:r>
              <a:rPr sz="2450" b="1" spc="-10" dirty="0">
                <a:solidFill>
                  <a:srgbClr val="2C778D"/>
                </a:solidFill>
                <a:latin typeface="Microsoft JhengHei"/>
                <a:cs typeface="Microsoft JhengHei"/>
              </a:rPr>
              <a:t>continuum</a:t>
            </a:r>
            <a:endParaRPr sz="2450">
              <a:latin typeface="Microsoft JhengHei"/>
              <a:cs typeface="Microsoft JhengHei"/>
            </a:endParaRPr>
          </a:p>
        </p:txBody>
      </p:sp>
      <p:sp>
        <p:nvSpPr>
          <p:cNvPr id="17" name="object 17"/>
          <p:cNvSpPr txBox="1"/>
          <p:nvPr/>
        </p:nvSpPr>
        <p:spPr>
          <a:xfrm>
            <a:off x="9410572" y="2923794"/>
            <a:ext cx="948055" cy="1805305"/>
          </a:xfrm>
          <a:prstGeom prst="rect">
            <a:avLst/>
          </a:prstGeom>
          <a:solidFill>
            <a:srgbClr val="FFD966"/>
          </a:solidFill>
        </p:spPr>
        <p:txBody>
          <a:bodyPr vert="horz" wrap="square" lIns="0" tIns="22225" rIns="0" bIns="0" rtlCol="0">
            <a:spAutoFit/>
          </a:bodyPr>
          <a:lstStyle/>
          <a:p>
            <a:pPr marL="139700" marR="132080" algn="ctr">
              <a:lnSpc>
                <a:spcPts val="2740"/>
              </a:lnSpc>
              <a:spcBef>
                <a:spcPts val="175"/>
              </a:spcBef>
            </a:pPr>
            <a:r>
              <a:rPr sz="1750" b="1" spc="-20" dirty="0">
                <a:solidFill>
                  <a:srgbClr val="3F3F3F"/>
                </a:solidFill>
                <a:latin typeface="Microsoft JhengHei"/>
                <a:cs typeface="Microsoft JhengHei"/>
              </a:rPr>
              <a:t>中⻑程</a:t>
            </a:r>
            <a:r>
              <a:rPr sz="1750" b="1" spc="-25" dirty="0">
                <a:solidFill>
                  <a:srgbClr val="3F3F3F"/>
                </a:solidFill>
                <a:latin typeface="Microsoft JhengHei"/>
                <a:cs typeface="Microsoft JhengHei"/>
              </a:rPr>
              <a:t>計畫</a:t>
            </a:r>
            <a:r>
              <a:rPr sz="1750" b="1" spc="-50" dirty="0">
                <a:solidFill>
                  <a:srgbClr val="3F3F3F"/>
                </a:solidFill>
                <a:latin typeface="Microsoft JhengHei"/>
                <a:cs typeface="Microsoft JhengHei"/>
              </a:rPr>
              <a:t> </a:t>
            </a:r>
            <a:r>
              <a:rPr sz="1750" b="1" spc="-25" dirty="0">
                <a:solidFill>
                  <a:srgbClr val="3F3F3F"/>
                </a:solidFill>
                <a:latin typeface="Microsoft JhengHei"/>
                <a:cs typeface="Microsoft JhengHei"/>
              </a:rPr>
              <a:t>目標</a:t>
            </a:r>
            <a:endParaRPr sz="1750">
              <a:latin typeface="Microsoft JhengHei"/>
              <a:cs typeface="Microsoft JhengHei"/>
            </a:endParaRPr>
          </a:p>
          <a:p>
            <a:pPr algn="ctr">
              <a:lnSpc>
                <a:spcPct val="100000"/>
              </a:lnSpc>
              <a:spcBef>
                <a:spcPts val="430"/>
              </a:spcBef>
            </a:pPr>
            <a:r>
              <a:rPr sz="1750" b="1" dirty="0">
                <a:solidFill>
                  <a:srgbClr val="3F3F3F"/>
                </a:solidFill>
                <a:latin typeface="Microsoft JhengHei"/>
                <a:cs typeface="Microsoft JhengHei"/>
              </a:rPr>
              <a:t>2026</a:t>
            </a:r>
            <a:r>
              <a:rPr sz="1750" b="1" spc="-50" dirty="0">
                <a:solidFill>
                  <a:srgbClr val="3F3F3F"/>
                </a:solidFill>
                <a:latin typeface="Microsoft JhengHei"/>
                <a:cs typeface="Microsoft JhengHei"/>
              </a:rPr>
              <a:t>年</a:t>
            </a:r>
            <a:endParaRPr sz="1750">
              <a:latin typeface="Microsoft JhengHei"/>
              <a:cs typeface="Microsoft JhengHei"/>
            </a:endParaRPr>
          </a:p>
          <a:p>
            <a:pPr algn="ctr">
              <a:lnSpc>
                <a:spcPct val="100000"/>
              </a:lnSpc>
              <a:spcBef>
                <a:spcPts val="630"/>
              </a:spcBef>
            </a:pPr>
            <a:r>
              <a:rPr sz="1750" b="1" dirty="0">
                <a:solidFill>
                  <a:srgbClr val="3F3F3F"/>
                </a:solidFill>
                <a:latin typeface="Microsoft JhengHei"/>
                <a:cs typeface="Microsoft JhengHei"/>
              </a:rPr>
              <a:t>達</a:t>
            </a:r>
            <a:r>
              <a:rPr sz="1750" spc="-25" dirty="0">
                <a:solidFill>
                  <a:srgbClr val="C00000"/>
                </a:solidFill>
                <a:latin typeface="Arial Black"/>
                <a:cs typeface="Arial Black"/>
              </a:rPr>
              <a:t>86%</a:t>
            </a:r>
            <a:endParaRPr sz="1750">
              <a:latin typeface="Arial Black"/>
              <a:cs typeface="Arial Black"/>
            </a:endParaRPr>
          </a:p>
        </p:txBody>
      </p:sp>
      <p:sp>
        <p:nvSpPr>
          <p:cNvPr id="18" name="object 18"/>
          <p:cNvSpPr txBox="1">
            <a:spLocks noGrp="1"/>
          </p:cNvSpPr>
          <p:nvPr>
            <p:ph type="title"/>
          </p:nvPr>
        </p:nvSpPr>
        <p:spPr>
          <a:xfrm>
            <a:off x="1343540" y="1056386"/>
            <a:ext cx="5390515" cy="560705"/>
          </a:xfrm>
          <a:prstGeom prst="rect">
            <a:avLst/>
          </a:prstGeom>
        </p:spPr>
        <p:txBody>
          <a:bodyPr vert="horz" wrap="square" lIns="0" tIns="13970" rIns="0" bIns="0" rtlCol="0">
            <a:spAutoFit/>
          </a:bodyPr>
          <a:lstStyle/>
          <a:p>
            <a:pPr marL="12700">
              <a:lnSpc>
                <a:spcPct val="100000"/>
              </a:lnSpc>
              <a:spcBef>
                <a:spcPts val="110"/>
              </a:spcBef>
            </a:pPr>
            <a:r>
              <a:rPr sz="3500" spc="-10" dirty="0"/>
              <a:t>台灣</a:t>
            </a:r>
            <a:r>
              <a:rPr sz="3500" dirty="0"/>
              <a:t>2022</a:t>
            </a:r>
            <a:r>
              <a:rPr sz="3500" spc="-10" dirty="0"/>
              <a:t>年95–95–95</a:t>
            </a:r>
            <a:r>
              <a:rPr sz="3500" spc="-30" dirty="0"/>
              <a:t>進展</a:t>
            </a:r>
            <a:endParaRPr sz="3500"/>
          </a:p>
        </p:txBody>
      </p:sp>
      <p:grpSp>
        <p:nvGrpSpPr>
          <p:cNvPr id="19" name="object 19"/>
          <p:cNvGrpSpPr/>
          <p:nvPr/>
        </p:nvGrpSpPr>
        <p:grpSpPr>
          <a:xfrm>
            <a:off x="386219" y="963930"/>
            <a:ext cx="535305" cy="755650"/>
            <a:chOff x="386219" y="963930"/>
            <a:chExt cx="535305" cy="755650"/>
          </a:xfrm>
        </p:grpSpPr>
        <p:pic>
          <p:nvPicPr>
            <p:cNvPr id="20" name="object 20"/>
            <p:cNvPicPr/>
            <p:nvPr/>
          </p:nvPicPr>
          <p:blipFill>
            <a:blip r:embed="rId3" cstate="print"/>
            <a:stretch>
              <a:fillRect/>
            </a:stretch>
          </p:blipFill>
          <p:spPr>
            <a:xfrm>
              <a:off x="386219" y="963930"/>
              <a:ext cx="534924" cy="755142"/>
            </a:xfrm>
            <a:prstGeom prst="rect">
              <a:avLst/>
            </a:prstGeom>
          </p:spPr>
        </p:pic>
        <p:pic>
          <p:nvPicPr>
            <p:cNvPr id="21" name="object 21"/>
            <p:cNvPicPr/>
            <p:nvPr/>
          </p:nvPicPr>
          <p:blipFill>
            <a:blip r:embed="rId4" cstate="print"/>
            <a:stretch>
              <a:fillRect/>
            </a:stretch>
          </p:blipFill>
          <p:spPr>
            <a:xfrm>
              <a:off x="420509" y="1104138"/>
              <a:ext cx="412241" cy="412241"/>
            </a:xfrm>
            <a:prstGeom prst="rect">
              <a:avLst/>
            </a:prstGeom>
          </p:spPr>
        </p:pic>
      </p:grpSp>
      <p:sp>
        <p:nvSpPr>
          <p:cNvPr id="22" name="object 22"/>
          <p:cNvSpPr txBox="1"/>
          <p:nvPr/>
        </p:nvSpPr>
        <p:spPr>
          <a:xfrm>
            <a:off x="201302" y="6158736"/>
            <a:ext cx="9922510" cy="185420"/>
          </a:xfrm>
          <a:prstGeom prst="rect">
            <a:avLst/>
          </a:prstGeom>
        </p:spPr>
        <p:txBody>
          <a:bodyPr vert="horz" wrap="square" lIns="0" tIns="12700" rIns="0" bIns="0" rtlCol="0">
            <a:spAutoFit/>
          </a:bodyPr>
          <a:lstStyle/>
          <a:p>
            <a:pPr marL="12700">
              <a:lnSpc>
                <a:spcPct val="100000"/>
              </a:lnSpc>
              <a:spcBef>
                <a:spcPts val="100"/>
              </a:spcBef>
            </a:pPr>
            <a:r>
              <a:rPr sz="1050" b="1" dirty="0">
                <a:solidFill>
                  <a:srgbClr val="585858"/>
                </a:solidFill>
                <a:latin typeface="Microsoft JhengHei"/>
                <a:cs typeface="Microsoft JhengHei"/>
              </a:rPr>
              <a:t>註：1. 已感染者達病毒量測不到的比率：為「已感染者知道自己感染狀態之比率」x「感染者有服藥比率」x</a:t>
            </a:r>
            <a:r>
              <a:rPr sz="1050" b="1" spc="-5" dirty="0">
                <a:solidFill>
                  <a:srgbClr val="585858"/>
                </a:solidFill>
                <a:latin typeface="Microsoft JhengHei"/>
                <a:cs typeface="Microsoft JhengHei"/>
              </a:rPr>
              <a:t>「服藥之感染者病毒量檢測不到之比率」</a:t>
            </a:r>
            <a:r>
              <a:rPr sz="1050" b="1" dirty="0">
                <a:solidFill>
                  <a:srgbClr val="585858"/>
                </a:solidFill>
                <a:latin typeface="Microsoft JhengHei"/>
                <a:cs typeface="Microsoft JhengHei"/>
              </a:rPr>
              <a:t>(3項指標乘積值）</a:t>
            </a:r>
            <a:r>
              <a:rPr sz="1050" b="1" spc="-50" dirty="0">
                <a:solidFill>
                  <a:srgbClr val="585858"/>
                </a:solidFill>
                <a:latin typeface="Microsoft JhengHei"/>
                <a:cs typeface="Microsoft JhengHei"/>
              </a:rPr>
              <a:t>。</a:t>
            </a:r>
            <a:endParaRPr sz="1050">
              <a:latin typeface="Microsoft JhengHei"/>
              <a:cs typeface="Microsoft JhengHei"/>
            </a:endParaRPr>
          </a:p>
        </p:txBody>
      </p:sp>
      <p:sp>
        <p:nvSpPr>
          <p:cNvPr id="23" name="object 23"/>
          <p:cNvSpPr txBox="1"/>
          <p:nvPr/>
        </p:nvSpPr>
        <p:spPr>
          <a:xfrm>
            <a:off x="468762" y="6338387"/>
            <a:ext cx="1500505" cy="203200"/>
          </a:xfrm>
          <a:prstGeom prst="rect">
            <a:avLst/>
          </a:prstGeom>
        </p:spPr>
        <p:txBody>
          <a:bodyPr vert="horz" wrap="square" lIns="0" tIns="22860" rIns="0" bIns="0" rtlCol="0">
            <a:spAutoFit/>
          </a:bodyPr>
          <a:lstStyle/>
          <a:p>
            <a:pPr marL="12700">
              <a:lnSpc>
                <a:spcPct val="100000"/>
              </a:lnSpc>
              <a:spcBef>
                <a:spcPts val="180"/>
              </a:spcBef>
            </a:pPr>
            <a:r>
              <a:rPr sz="1050" b="1" dirty="0">
                <a:solidFill>
                  <a:srgbClr val="585858"/>
                </a:solidFill>
                <a:latin typeface="Microsoft JhengHei"/>
                <a:cs typeface="Microsoft JhengHei"/>
              </a:rPr>
              <a:t>2</a:t>
            </a:r>
            <a:r>
              <a:rPr sz="1050" b="1" spc="-10" dirty="0">
                <a:solidFill>
                  <a:srgbClr val="585858"/>
                </a:solidFill>
                <a:latin typeface="Microsoft JhengHei"/>
                <a:cs typeface="Microsoft JhengHei"/>
              </a:rPr>
              <a:t>. 資料更新至2023年4</a:t>
            </a:r>
            <a:r>
              <a:rPr sz="1050" b="1" spc="-50" dirty="0">
                <a:solidFill>
                  <a:srgbClr val="585858"/>
                </a:solidFill>
                <a:latin typeface="Microsoft JhengHei"/>
                <a:cs typeface="Microsoft JhengHei"/>
              </a:rPr>
              <a:t>月</a:t>
            </a:r>
            <a:endParaRPr sz="1050">
              <a:latin typeface="Microsoft JhengHei"/>
              <a:cs typeface="Microsoft JhengHei"/>
            </a:endParaRPr>
          </a:p>
        </p:txBody>
      </p:sp>
      <p:sp>
        <p:nvSpPr>
          <p:cNvPr id="24" name="object 24"/>
          <p:cNvSpPr txBox="1"/>
          <p:nvPr/>
        </p:nvSpPr>
        <p:spPr>
          <a:xfrm>
            <a:off x="10367146"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64</a:t>
            </a:r>
            <a:endParaRPr sz="1050">
              <a:latin typeface="Microsoft JhengHei"/>
              <a:cs typeface="Microsoft JhengHei"/>
            </a:endParaRPr>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246765" y="1112012"/>
            <a:ext cx="9184640" cy="480059"/>
          </a:xfrm>
          <a:prstGeom prst="rect">
            <a:avLst/>
          </a:prstGeom>
        </p:spPr>
        <p:txBody>
          <a:bodyPr vert="horz" wrap="square" lIns="0" tIns="16510" rIns="0" bIns="0" rtlCol="0">
            <a:spAutoFit/>
          </a:bodyPr>
          <a:lstStyle/>
          <a:p>
            <a:pPr marL="12700">
              <a:lnSpc>
                <a:spcPct val="100000"/>
              </a:lnSpc>
              <a:spcBef>
                <a:spcPts val="130"/>
              </a:spcBef>
            </a:pPr>
            <a:r>
              <a:rPr sz="2950" dirty="0"/>
              <a:t>第1個95指標-感染者知道自己感染的比</a:t>
            </a:r>
            <a:r>
              <a:rPr sz="2950" spc="290" dirty="0"/>
              <a:t>率 </a:t>
            </a:r>
            <a:r>
              <a:rPr sz="2150" dirty="0">
                <a:solidFill>
                  <a:srgbClr val="357072"/>
                </a:solidFill>
              </a:rPr>
              <a:t>(model估算方法</a:t>
            </a:r>
            <a:r>
              <a:rPr sz="2150" spc="-50" dirty="0">
                <a:solidFill>
                  <a:srgbClr val="357072"/>
                </a:solidFill>
              </a:rPr>
              <a:t>)</a:t>
            </a:r>
            <a:endParaRPr sz="2150"/>
          </a:p>
        </p:txBody>
      </p:sp>
      <p:grpSp>
        <p:nvGrpSpPr>
          <p:cNvPr id="4" name="object 4"/>
          <p:cNvGrpSpPr/>
          <p:nvPr/>
        </p:nvGrpSpPr>
        <p:grpSpPr>
          <a:xfrm>
            <a:off x="6863219" y="2234183"/>
            <a:ext cx="3368040" cy="1504315"/>
            <a:chOff x="6863219" y="2234183"/>
            <a:chExt cx="3368040" cy="1504315"/>
          </a:xfrm>
        </p:grpSpPr>
        <p:sp>
          <p:nvSpPr>
            <p:cNvPr id="5" name="object 5"/>
            <p:cNvSpPr/>
            <p:nvPr/>
          </p:nvSpPr>
          <p:spPr>
            <a:xfrm>
              <a:off x="6905892" y="2234195"/>
              <a:ext cx="3323590" cy="1221740"/>
            </a:xfrm>
            <a:custGeom>
              <a:avLst/>
              <a:gdLst/>
              <a:ahLst/>
              <a:cxnLst/>
              <a:rect l="l" t="t" r="r" b="b"/>
              <a:pathLst>
                <a:path w="3323590" h="1221739">
                  <a:moveTo>
                    <a:pt x="3323082" y="1216152"/>
                  </a:moveTo>
                  <a:lnTo>
                    <a:pt x="0" y="1216152"/>
                  </a:lnTo>
                  <a:lnTo>
                    <a:pt x="0" y="1221486"/>
                  </a:lnTo>
                  <a:lnTo>
                    <a:pt x="3323082" y="1221486"/>
                  </a:lnTo>
                  <a:lnTo>
                    <a:pt x="3323082" y="1216152"/>
                  </a:lnTo>
                  <a:close/>
                </a:path>
                <a:path w="3323590" h="1221739">
                  <a:moveTo>
                    <a:pt x="3323082" y="973074"/>
                  </a:moveTo>
                  <a:lnTo>
                    <a:pt x="0" y="973074"/>
                  </a:lnTo>
                  <a:lnTo>
                    <a:pt x="0" y="978408"/>
                  </a:lnTo>
                  <a:lnTo>
                    <a:pt x="3323082" y="978408"/>
                  </a:lnTo>
                  <a:lnTo>
                    <a:pt x="3323082" y="973074"/>
                  </a:lnTo>
                  <a:close/>
                </a:path>
                <a:path w="3323590" h="1221739">
                  <a:moveTo>
                    <a:pt x="3323082" y="729996"/>
                  </a:moveTo>
                  <a:lnTo>
                    <a:pt x="0" y="729996"/>
                  </a:lnTo>
                  <a:lnTo>
                    <a:pt x="0" y="735330"/>
                  </a:lnTo>
                  <a:lnTo>
                    <a:pt x="3323082" y="735330"/>
                  </a:lnTo>
                  <a:lnTo>
                    <a:pt x="3323082" y="729996"/>
                  </a:lnTo>
                  <a:close/>
                </a:path>
                <a:path w="3323590" h="1221739">
                  <a:moveTo>
                    <a:pt x="3323082" y="486156"/>
                  </a:moveTo>
                  <a:lnTo>
                    <a:pt x="0" y="486156"/>
                  </a:lnTo>
                  <a:lnTo>
                    <a:pt x="0" y="491490"/>
                  </a:lnTo>
                  <a:lnTo>
                    <a:pt x="3323082" y="491490"/>
                  </a:lnTo>
                  <a:lnTo>
                    <a:pt x="3323082" y="486156"/>
                  </a:lnTo>
                  <a:close/>
                </a:path>
                <a:path w="3323590" h="1221739">
                  <a:moveTo>
                    <a:pt x="3323082" y="243078"/>
                  </a:moveTo>
                  <a:lnTo>
                    <a:pt x="0" y="243078"/>
                  </a:lnTo>
                  <a:lnTo>
                    <a:pt x="0" y="248412"/>
                  </a:lnTo>
                  <a:lnTo>
                    <a:pt x="3323082" y="248412"/>
                  </a:lnTo>
                  <a:lnTo>
                    <a:pt x="3323082" y="243078"/>
                  </a:lnTo>
                  <a:close/>
                </a:path>
                <a:path w="3323590" h="1221739">
                  <a:moveTo>
                    <a:pt x="3323082" y="0"/>
                  </a:moveTo>
                  <a:lnTo>
                    <a:pt x="0" y="0"/>
                  </a:lnTo>
                  <a:lnTo>
                    <a:pt x="0" y="6096"/>
                  </a:lnTo>
                  <a:lnTo>
                    <a:pt x="3323082" y="6096"/>
                  </a:lnTo>
                  <a:lnTo>
                    <a:pt x="3323082" y="0"/>
                  </a:lnTo>
                  <a:close/>
                </a:path>
              </a:pathLst>
            </a:custGeom>
            <a:solidFill>
              <a:srgbClr val="D9D9D9"/>
            </a:solidFill>
          </p:spPr>
          <p:txBody>
            <a:bodyPr wrap="square" lIns="0" tIns="0" rIns="0" bIns="0" rtlCol="0"/>
            <a:lstStyle/>
            <a:p>
              <a:endParaRPr/>
            </a:p>
          </p:txBody>
        </p:sp>
        <p:sp>
          <p:nvSpPr>
            <p:cNvPr id="6" name="object 6"/>
            <p:cNvSpPr/>
            <p:nvPr/>
          </p:nvSpPr>
          <p:spPr>
            <a:xfrm>
              <a:off x="6863220" y="2234195"/>
              <a:ext cx="3368040" cy="1504315"/>
            </a:xfrm>
            <a:custGeom>
              <a:avLst/>
              <a:gdLst/>
              <a:ahLst/>
              <a:cxnLst/>
              <a:rect l="l" t="t" r="r" b="b"/>
              <a:pathLst>
                <a:path w="3368040" h="1504314">
                  <a:moveTo>
                    <a:pt x="3368027" y="1462278"/>
                  </a:moveTo>
                  <a:lnTo>
                    <a:pt x="3365754" y="1462278"/>
                  </a:lnTo>
                  <a:lnTo>
                    <a:pt x="3365754" y="1459230"/>
                  </a:lnTo>
                  <a:lnTo>
                    <a:pt x="44945" y="1459230"/>
                  </a:lnTo>
                  <a:lnTo>
                    <a:pt x="44945" y="3048"/>
                  </a:lnTo>
                  <a:lnTo>
                    <a:pt x="42672" y="3048"/>
                  </a:lnTo>
                  <a:lnTo>
                    <a:pt x="42672" y="0"/>
                  </a:lnTo>
                  <a:lnTo>
                    <a:pt x="0" y="0"/>
                  </a:lnTo>
                  <a:lnTo>
                    <a:pt x="0" y="6096"/>
                  </a:lnTo>
                  <a:lnTo>
                    <a:pt x="39624" y="6096"/>
                  </a:lnTo>
                  <a:lnTo>
                    <a:pt x="39624" y="243078"/>
                  </a:lnTo>
                  <a:lnTo>
                    <a:pt x="0" y="243078"/>
                  </a:lnTo>
                  <a:lnTo>
                    <a:pt x="0" y="248412"/>
                  </a:lnTo>
                  <a:lnTo>
                    <a:pt x="39624" y="248412"/>
                  </a:lnTo>
                  <a:lnTo>
                    <a:pt x="39624" y="486156"/>
                  </a:lnTo>
                  <a:lnTo>
                    <a:pt x="0" y="486156"/>
                  </a:lnTo>
                  <a:lnTo>
                    <a:pt x="0" y="491490"/>
                  </a:lnTo>
                  <a:lnTo>
                    <a:pt x="39624" y="491490"/>
                  </a:lnTo>
                  <a:lnTo>
                    <a:pt x="39624" y="729996"/>
                  </a:lnTo>
                  <a:lnTo>
                    <a:pt x="0" y="729996"/>
                  </a:lnTo>
                  <a:lnTo>
                    <a:pt x="0" y="735330"/>
                  </a:lnTo>
                  <a:lnTo>
                    <a:pt x="39624" y="735330"/>
                  </a:lnTo>
                  <a:lnTo>
                    <a:pt x="39624" y="973074"/>
                  </a:lnTo>
                  <a:lnTo>
                    <a:pt x="0" y="973074"/>
                  </a:lnTo>
                  <a:lnTo>
                    <a:pt x="0" y="978408"/>
                  </a:lnTo>
                  <a:lnTo>
                    <a:pt x="39624" y="978408"/>
                  </a:lnTo>
                  <a:lnTo>
                    <a:pt x="39624" y="1216152"/>
                  </a:lnTo>
                  <a:lnTo>
                    <a:pt x="0" y="1216152"/>
                  </a:lnTo>
                  <a:lnTo>
                    <a:pt x="0" y="1221486"/>
                  </a:lnTo>
                  <a:lnTo>
                    <a:pt x="39624" y="1221486"/>
                  </a:lnTo>
                  <a:lnTo>
                    <a:pt x="39624" y="1459230"/>
                  </a:lnTo>
                  <a:lnTo>
                    <a:pt x="0" y="1459230"/>
                  </a:lnTo>
                  <a:lnTo>
                    <a:pt x="0" y="1464564"/>
                  </a:lnTo>
                  <a:lnTo>
                    <a:pt x="39624" y="1464564"/>
                  </a:lnTo>
                  <a:lnTo>
                    <a:pt x="39624" y="1494282"/>
                  </a:lnTo>
                  <a:lnTo>
                    <a:pt x="39624" y="1504188"/>
                  </a:lnTo>
                  <a:lnTo>
                    <a:pt x="44958" y="1504188"/>
                  </a:lnTo>
                  <a:lnTo>
                    <a:pt x="44958" y="1494282"/>
                  </a:lnTo>
                  <a:lnTo>
                    <a:pt x="44958" y="1464564"/>
                  </a:lnTo>
                  <a:lnTo>
                    <a:pt x="172974" y="1464564"/>
                  </a:lnTo>
                  <a:lnTo>
                    <a:pt x="172974" y="1494282"/>
                  </a:lnTo>
                  <a:lnTo>
                    <a:pt x="178308" y="1494282"/>
                  </a:lnTo>
                  <a:lnTo>
                    <a:pt x="178308" y="1464564"/>
                  </a:lnTo>
                  <a:lnTo>
                    <a:pt x="305562" y="1464564"/>
                  </a:lnTo>
                  <a:lnTo>
                    <a:pt x="305562" y="1494282"/>
                  </a:lnTo>
                  <a:lnTo>
                    <a:pt x="310896" y="1494282"/>
                  </a:lnTo>
                  <a:lnTo>
                    <a:pt x="310896" y="1464564"/>
                  </a:lnTo>
                  <a:lnTo>
                    <a:pt x="438150" y="1464564"/>
                  </a:lnTo>
                  <a:lnTo>
                    <a:pt x="438150" y="1494282"/>
                  </a:lnTo>
                  <a:lnTo>
                    <a:pt x="443484" y="1494282"/>
                  </a:lnTo>
                  <a:lnTo>
                    <a:pt x="443484" y="1464564"/>
                  </a:lnTo>
                  <a:lnTo>
                    <a:pt x="571500" y="1464564"/>
                  </a:lnTo>
                  <a:lnTo>
                    <a:pt x="571500" y="1494282"/>
                  </a:lnTo>
                  <a:lnTo>
                    <a:pt x="576834" y="1494282"/>
                  </a:lnTo>
                  <a:lnTo>
                    <a:pt x="576834" y="1464564"/>
                  </a:lnTo>
                  <a:lnTo>
                    <a:pt x="704088" y="1464564"/>
                  </a:lnTo>
                  <a:lnTo>
                    <a:pt x="704088" y="1494282"/>
                  </a:lnTo>
                  <a:lnTo>
                    <a:pt x="704088" y="1504188"/>
                  </a:lnTo>
                  <a:lnTo>
                    <a:pt x="709422" y="1504188"/>
                  </a:lnTo>
                  <a:lnTo>
                    <a:pt x="709422" y="1494282"/>
                  </a:lnTo>
                  <a:lnTo>
                    <a:pt x="709422" y="1464564"/>
                  </a:lnTo>
                  <a:lnTo>
                    <a:pt x="837438" y="1464564"/>
                  </a:lnTo>
                  <a:lnTo>
                    <a:pt x="837438" y="1494282"/>
                  </a:lnTo>
                  <a:lnTo>
                    <a:pt x="842772" y="1494282"/>
                  </a:lnTo>
                  <a:lnTo>
                    <a:pt x="842772" y="1464564"/>
                  </a:lnTo>
                  <a:lnTo>
                    <a:pt x="970026" y="1464564"/>
                  </a:lnTo>
                  <a:lnTo>
                    <a:pt x="970026" y="1494282"/>
                  </a:lnTo>
                  <a:lnTo>
                    <a:pt x="975360" y="1494282"/>
                  </a:lnTo>
                  <a:lnTo>
                    <a:pt x="975360" y="1464564"/>
                  </a:lnTo>
                  <a:lnTo>
                    <a:pt x="1103376" y="1464564"/>
                  </a:lnTo>
                  <a:lnTo>
                    <a:pt x="1103376" y="1494282"/>
                  </a:lnTo>
                  <a:lnTo>
                    <a:pt x="1108710" y="1494282"/>
                  </a:lnTo>
                  <a:lnTo>
                    <a:pt x="1108710" y="1464564"/>
                  </a:lnTo>
                  <a:lnTo>
                    <a:pt x="1235951" y="1464564"/>
                  </a:lnTo>
                  <a:lnTo>
                    <a:pt x="1235951" y="1494282"/>
                  </a:lnTo>
                  <a:lnTo>
                    <a:pt x="1241298" y="1494282"/>
                  </a:lnTo>
                  <a:lnTo>
                    <a:pt x="1241298" y="1464564"/>
                  </a:lnTo>
                  <a:lnTo>
                    <a:pt x="1368552" y="1464564"/>
                  </a:lnTo>
                  <a:lnTo>
                    <a:pt x="1368552" y="1494282"/>
                  </a:lnTo>
                  <a:lnTo>
                    <a:pt x="1368552" y="1504188"/>
                  </a:lnTo>
                  <a:lnTo>
                    <a:pt x="1373886" y="1504188"/>
                  </a:lnTo>
                  <a:lnTo>
                    <a:pt x="1373886" y="1494282"/>
                  </a:lnTo>
                  <a:lnTo>
                    <a:pt x="1373886" y="1464564"/>
                  </a:lnTo>
                  <a:lnTo>
                    <a:pt x="1501902" y="1464564"/>
                  </a:lnTo>
                  <a:lnTo>
                    <a:pt x="1501902" y="1494282"/>
                  </a:lnTo>
                  <a:lnTo>
                    <a:pt x="1507236" y="1494282"/>
                  </a:lnTo>
                  <a:lnTo>
                    <a:pt x="1507236" y="1464564"/>
                  </a:lnTo>
                  <a:lnTo>
                    <a:pt x="1634477" y="1464564"/>
                  </a:lnTo>
                  <a:lnTo>
                    <a:pt x="1634477" y="1494282"/>
                  </a:lnTo>
                  <a:lnTo>
                    <a:pt x="1639824" y="1494282"/>
                  </a:lnTo>
                  <a:lnTo>
                    <a:pt x="1639824" y="1464564"/>
                  </a:lnTo>
                  <a:lnTo>
                    <a:pt x="1767827" y="1464564"/>
                  </a:lnTo>
                  <a:lnTo>
                    <a:pt x="1767827" y="1494282"/>
                  </a:lnTo>
                  <a:lnTo>
                    <a:pt x="1773174" y="1494282"/>
                  </a:lnTo>
                  <a:lnTo>
                    <a:pt x="1773174" y="1464564"/>
                  </a:lnTo>
                  <a:lnTo>
                    <a:pt x="1900428" y="1464564"/>
                  </a:lnTo>
                  <a:lnTo>
                    <a:pt x="1900428" y="1494282"/>
                  </a:lnTo>
                  <a:lnTo>
                    <a:pt x="1905762" y="1494282"/>
                  </a:lnTo>
                  <a:lnTo>
                    <a:pt x="1905762" y="1464564"/>
                  </a:lnTo>
                  <a:lnTo>
                    <a:pt x="2033778" y="1464564"/>
                  </a:lnTo>
                  <a:lnTo>
                    <a:pt x="2033778" y="1494282"/>
                  </a:lnTo>
                  <a:lnTo>
                    <a:pt x="2033778" y="1504188"/>
                  </a:lnTo>
                  <a:lnTo>
                    <a:pt x="2039112" y="1504188"/>
                  </a:lnTo>
                  <a:lnTo>
                    <a:pt x="2039112" y="1494282"/>
                  </a:lnTo>
                  <a:lnTo>
                    <a:pt x="2039112" y="1464564"/>
                  </a:lnTo>
                  <a:lnTo>
                    <a:pt x="2166353" y="1464564"/>
                  </a:lnTo>
                  <a:lnTo>
                    <a:pt x="2166353" y="1494282"/>
                  </a:lnTo>
                  <a:lnTo>
                    <a:pt x="2171700" y="1494282"/>
                  </a:lnTo>
                  <a:lnTo>
                    <a:pt x="2171700" y="1464564"/>
                  </a:lnTo>
                  <a:lnTo>
                    <a:pt x="2298954" y="1464564"/>
                  </a:lnTo>
                  <a:lnTo>
                    <a:pt x="2298954" y="1494282"/>
                  </a:lnTo>
                  <a:lnTo>
                    <a:pt x="2304288" y="1494282"/>
                  </a:lnTo>
                  <a:lnTo>
                    <a:pt x="2304288" y="1464564"/>
                  </a:lnTo>
                  <a:lnTo>
                    <a:pt x="2432304" y="1464564"/>
                  </a:lnTo>
                  <a:lnTo>
                    <a:pt x="2432304" y="1494282"/>
                  </a:lnTo>
                  <a:lnTo>
                    <a:pt x="2437638" y="1494282"/>
                  </a:lnTo>
                  <a:lnTo>
                    <a:pt x="2437638" y="1464564"/>
                  </a:lnTo>
                  <a:lnTo>
                    <a:pt x="2564879" y="1464564"/>
                  </a:lnTo>
                  <a:lnTo>
                    <a:pt x="2564879" y="1494282"/>
                  </a:lnTo>
                  <a:lnTo>
                    <a:pt x="2570226" y="1494282"/>
                  </a:lnTo>
                  <a:lnTo>
                    <a:pt x="2570226" y="1464564"/>
                  </a:lnTo>
                  <a:lnTo>
                    <a:pt x="2698229" y="1464564"/>
                  </a:lnTo>
                  <a:lnTo>
                    <a:pt x="2698229" y="1494282"/>
                  </a:lnTo>
                  <a:lnTo>
                    <a:pt x="2698229" y="1504188"/>
                  </a:lnTo>
                  <a:lnTo>
                    <a:pt x="2703576" y="1504188"/>
                  </a:lnTo>
                  <a:lnTo>
                    <a:pt x="2703576" y="1494282"/>
                  </a:lnTo>
                  <a:lnTo>
                    <a:pt x="2703576" y="1464564"/>
                  </a:lnTo>
                  <a:lnTo>
                    <a:pt x="2830817" y="1464564"/>
                  </a:lnTo>
                  <a:lnTo>
                    <a:pt x="2830817" y="1494282"/>
                  </a:lnTo>
                  <a:lnTo>
                    <a:pt x="2836151" y="1494282"/>
                  </a:lnTo>
                  <a:lnTo>
                    <a:pt x="2836151" y="1464564"/>
                  </a:lnTo>
                  <a:lnTo>
                    <a:pt x="2964167" y="1464564"/>
                  </a:lnTo>
                  <a:lnTo>
                    <a:pt x="2964167" y="1494282"/>
                  </a:lnTo>
                  <a:lnTo>
                    <a:pt x="2969501" y="1494282"/>
                  </a:lnTo>
                  <a:lnTo>
                    <a:pt x="2969501" y="1464564"/>
                  </a:lnTo>
                  <a:lnTo>
                    <a:pt x="3096755" y="1464564"/>
                  </a:lnTo>
                  <a:lnTo>
                    <a:pt x="3096755" y="1494282"/>
                  </a:lnTo>
                  <a:lnTo>
                    <a:pt x="3102102" y="1494282"/>
                  </a:lnTo>
                  <a:lnTo>
                    <a:pt x="3102102" y="1464564"/>
                  </a:lnTo>
                  <a:lnTo>
                    <a:pt x="3230105" y="1464564"/>
                  </a:lnTo>
                  <a:lnTo>
                    <a:pt x="3230105" y="1494282"/>
                  </a:lnTo>
                  <a:lnTo>
                    <a:pt x="3235452" y="1494282"/>
                  </a:lnTo>
                  <a:lnTo>
                    <a:pt x="3235452" y="1464564"/>
                  </a:lnTo>
                  <a:lnTo>
                    <a:pt x="3362693" y="1464564"/>
                  </a:lnTo>
                  <a:lnTo>
                    <a:pt x="3362693" y="1494282"/>
                  </a:lnTo>
                  <a:lnTo>
                    <a:pt x="3362693" y="1504188"/>
                  </a:lnTo>
                  <a:lnTo>
                    <a:pt x="3368027" y="1504188"/>
                  </a:lnTo>
                  <a:lnTo>
                    <a:pt x="3368027" y="1494282"/>
                  </a:lnTo>
                  <a:lnTo>
                    <a:pt x="3368027" y="1462278"/>
                  </a:lnTo>
                  <a:close/>
                </a:path>
              </a:pathLst>
            </a:custGeom>
            <a:solidFill>
              <a:srgbClr val="898989"/>
            </a:solidFill>
          </p:spPr>
          <p:txBody>
            <a:bodyPr wrap="square" lIns="0" tIns="0" rIns="0" bIns="0" rtlCol="0"/>
            <a:lstStyle/>
            <a:p>
              <a:endParaRPr/>
            </a:p>
          </p:txBody>
        </p:sp>
        <p:sp>
          <p:nvSpPr>
            <p:cNvPr id="7" name="object 7"/>
            <p:cNvSpPr/>
            <p:nvPr/>
          </p:nvSpPr>
          <p:spPr>
            <a:xfrm>
              <a:off x="6905129" y="2435351"/>
              <a:ext cx="2668270" cy="1186815"/>
            </a:xfrm>
            <a:custGeom>
              <a:avLst/>
              <a:gdLst/>
              <a:ahLst/>
              <a:cxnLst/>
              <a:rect l="l" t="t" r="r" b="b"/>
              <a:pathLst>
                <a:path w="2668270" h="1186814">
                  <a:moveTo>
                    <a:pt x="59423" y="44958"/>
                  </a:moveTo>
                  <a:lnTo>
                    <a:pt x="58661" y="38862"/>
                  </a:lnTo>
                  <a:lnTo>
                    <a:pt x="54089" y="35814"/>
                  </a:lnTo>
                  <a:lnTo>
                    <a:pt x="6083" y="3048"/>
                  </a:lnTo>
                  <a:lnTo>
                    <a:pt x="1511" y="0"/>
                  </a:lnTo>
                  <a:lnTo>
                    <a:pt x="0" y="188"/>
                  </a:lnTo>
                  <a:lnTo>
                    <a:pt x="0" y="22642"/>
                  </a:lnTo>
                  <a:lnTo>
                    <a:pt x="43421" y="51816"/>
                  </a:lnTo>
                  <a:lnTo>
                    <a:pt x="47231" y="54864"/>
                  </a:lnTo>
                  <a:lnTo>
                    <a:pt x="53327" y="54102"/>
                  </a:lnTo>
                  <a:lnTo>
                    <a:pt x="59423" y="44958"/>
                  </a:lnTo>
                  <a:close/>
                </a:path>
                <a:path w="2668270" h="1186814">
                  <a:moveTo>
                    <a:pt x="172961" y="121158"/>
                  </a:moveTo>
                  <a:lnTo>
                    <a:pt x="171437" y="115062"/>
                  </a:lnTo>
                  <a:lnTo>
                    <a:pt x="166865" y="112014"/>
                  </a:lnTo>
                  <a:lnTo>
                    <a:pt x="138671" y="93726"/>
                  </a:lnTo>
                  <a:lnTo>
                    <a:pt x="118097" y="80010"/>
                  </a:lnTo>
                  <a:lnTo>
                    <a:pt x="114287" y="76962"/>
                  </a:lnTo>
                  <a:lnTo>
                    <a:pt x="108191" y="77724"/>
                  </a:lnTo>
                  <a:lnTo>
                    <a:pt x="102095" y="86868"/>
                  </a:lnTo>
                  <a:lnTo>
                    <a:pt x="102857" y="92964"/>
                  </a:lnTo>
                  <a:lnTo>
                    <a:pt x="128003" y="109728"/>
                  </a:lnTo>
                  <a:lnTo>
                    <a:pt x="156197" y="128778"/>
                  </a:lnTo>
                  <a:lnTo>
                    <a:pt x="160769" y="131826"/>
                  </a:lnTo>
                  <a:lnTo>
                    <a:pt x="166865" y="130302"/>
                  </a:lnTo>
                  <a:lnTo>
                    <a:pt x="172961" y="121158"/>
                  </a:lnTo>
                  <a:close/>
                </a:path>
                <a:path w="2668270" h="1186814">
                  <a:moveTo>
                    <a:pt x="287261" y="195834"/>
                  </a:moveTo>
                  <a:lnTo>
                    <a:pt x="285737" y="189738"/>
                  </a:lnTo>
                  <a:lnTo>
                    <a:pt x="281165" y="186690"/>
                  </a:lnTo>
                  <a:lnTo>
                    <a:pt x="271259" y="180594"/>
                  </a:lnTo>
                  <a:lnTo>
                    <a:pt x="232397" y="155448"/>
                  </a:lnTo>
                  <a:lnTo>
                    <a:pt x="227825" y="152400"/>
                  </a:lnTo>
                  <a:lnTo>
                    <a:pt x="221729" y="153162"/>
                  </a:lnTo>
                  <a:lnTo>
                    <a:pt x="215633" y="162306"/>
                  </a:lnTo>
                  <a:lnTo>
                    <a:pt x="217157" y="168402"/>
                  </a:lnTo>
                  <a:lnTo>
                    <a:pt x="260591" y="197358"/>
                  </a:lnTo>
                  <a:lnTo>
                    <a:pt x="270497" y="203454"/>
                  </a:lnTo>
                  <a:lnTo>
                    <a:pt x="275069" y="206502"/>
                  </a:lnTo>
                  <a:lnTo>
                    <a:pt x="281165" y="204978"/>
                  </a:lnTo>
                  <a:lnTo>
                    <a:pt x="287261" y="195834"/>
                  </a:lnTo>
                  <a:close/>
                </a:path>
                <a:path w="2668270" h="1186814">
                  <a:moveTo>
                    <a:pt x="402323" y="268224"/>
                  </a:moveTo>
                  <a:lnTo>
                    <a:pt x="400799" y="262128"/>
                  </a:lnTo>
                  <a:lnTo>
                    <a:pt x="396227" y="259842"/>
                  </a:lnTo>
                  <a:lnTo>
                    <a:pt x="346697" y="228600"/>
                  </a:lnTo>
                  <a:lnTo>
                    <a:pt x="342125" y="225552"/>
                  </a:lnTo>
                  <a:lnTo>
                    <a:pt x="336029" y="227076"/>
                  </a:lnTo>
                  <a:lnTo>
                    <a:pt x="333743" y="231648"/>
                  </a:lnTo>
                  <a:lnTo>
                    <a:pt x="330695" y="236220"/>
                  </a:lnTo>
                  <a:lnTo>
                    <a:pt x="332219" y="242316"/>
                  </a:lnTo>
                  <a:lnTo>
                    <a:pt x="336791" y="245364"/>
                  </a:lnTo>
                  <a:lnTo>
                    <a:pt x="386321" y="275844"/>
                  </a:lnTo>
                  <a:lnTo>
                    <a:pt x="390893" y="278892"/>
                  </a:lnTo>
                  <a:lnTo>
                    <a:pt x="396989" y="277368"/>
                  </a:lnTo>
                  <a:lnTo>
                    <a:pt x="399275" y="272796"/>
                  </a:lnTo>
                  <a:lnTo>
                    <a:pt x="402323" y="268224"/>
                  </a:lnTo>
                  <a:close/>
                </a:path>
                <a:path w="2668270" h="1186814">
                  <a:moveTo>
                    <a:pt x="518909" y="339090"/>
                  </a:moveTo>
                  <a:lnTo>
                    <a:pt x="517385" y="332994"/>
                  </a:lnTo>
                  <a:lnTo>
                    <a:pt x="512813" y="330708"/>
                  </a:lnTo>
                  <a:lnTo>
                    <a:pt x="470903" y="305562"/>
                  </a:lnTo>
                  <a:lnTo>
                    <a:pt x="462521" y="300228"/>
                  </a:lnTo>
                  <a:lnTo>
                    <a:pt x="457949" y="297180"/>
                  </a:lnTo>
                  <a:lnTo>
                    <a:pt x="451853" y="298704"/>
                  </a:lnTo>
                  <a:lnTo>
                    <a:pt x="449567" y="303276"/>
                  </a:lnTo>
                  <a:lnTo>
                    <a:pt x="446519" y="307848"/>
                  </a:lnTo>
                  <a:lnTo>
                    <a:pt x="448043" y="313944"/>
                  </a:lnTo>
                  <a:lnTo>
                    <a:pt x="452615" y="316992"/>
                  </a:lnTo>
                  <a:lnTo>
                    <a:pt x="460235" y="321564"/>
                  </a:lnTo>
                  <a:lnTo>
                    <a:pt x="502907" y="346710"/>
                  </a:lnTo>
                  <a:lnTo>
                    <a:pt x="507479" y="349758"/>
                  </a:lnTo>
                  <a:lnTo>
                    <a:pt x="513575" y="348234"/>
                  </a:lnTo>
                  <a:lnTo>
                    <a:pt x="515861" y="343662"/>
                  </a:lnTo>
                  <a:lnTo>
                    <a:pt x="518909" y="339090"/>
                  </a:lnTo>
                  <a:close/>
                </a:path>
                <a:path w="2668270" h="1186814">
                  <a:moveTo>
                    <a:pt x="637019" y="407670"/>
                  </a:moveTo>
                  <a:lnTo>
                    <a:pt x="634733" y="401574"/>
                  </a:lnTo>
                  <a:lnTo>
                    <a:pt x="630161" y="399288"/>
                  </a:lnTo>
                  <a:lnTo>
                    <a:pt x="603491" y="384048"/>
                  </a:lnTo>
                  <a:lnTo>
                    <a:pt x="579869" y="370332"/>
                  </a:lnTo>
                  <a:lnTo>
                    <a:pt x="575297" y="367284"/>
                  </a:lnTo>
                  <a:lnTo>
                    <a:pt x="569201" y="368808"/>
                  </a:lnTo>
                  <a:lnTo>
                    <a:pt x="566915" y="373380"/>
                  </a:lnTo>
                  <a:lnTo>
                    <a:pt x="563867" y="377952"/>
                  </a:lnTo>
                  <a:lnTo>
                    <a:pt x="565391" y="384048"/>
                  </a:lnTo>
                  <a:lnTo>
                    <a:pt x="569963" y="387096"/>
                  </a:lnTo>
                  <a:lnTo>
                    <a:pt x="593585" y="400812"/>
                  </a:lnTo>
                  <a:lnTo>
                    <a:pt x="621017" y="416052"/>
                  </a:lnTo>
                  <a:lnTo>
                    <a:pt x="625589" y="419100"/>
                  </a:lnTo>
                  <a:lnTo>
                    <a:pt x="631685" y="416814"/>
                  </a:lnTo>
                  <a:lnTo>
                    <a:pt x="633971" y="412242"/>
                  </a:lnTo>
                  <a:lnTo>
                    <a:pt x="637019" y="407670"/>
                  </a:lnTo>
                  <a:close/>
                </a:path>
                <a:path w="2668270" h="1186814">
                  <a:moveTo>
                    <a:pt x="755891" y="474726"/>
                  </a:moveTo>
                  <a:lnTo>
                    <a:pt x="753605" y="468630"/>
                  </a:lnTo>
                  <a:lnTo>
                    <a:pt x="749033" y="466344"/>
                  </a:lnTo>
                  <a:lnTo>
                    <a:pt x="736079" y="458724"/>
                  </a:lnTo>
                  <a:lnTo>
                    <a:pt x="697979" y="437388"/>
                  </a:lnTo>
                  <a:lnTo>
                    <a:pt x="693407" y="435102"/>
                  </a:lnTo>
                  <a:lnTo>
                    <a:pt x="687311" y="436626"/>
                  </a:lnTo>
                  <a:lnTo>
                    <a:pt x="685025" y="441198"/>
                  </a:lnTo>
                  <a:lnTo>
                    <a:pt x="681977" y="445770"/>
                  </a:lnTo>
                  <a:lnTo>
                    <a:pt x="726935" y="476250"/>
                  </a:lnTo>
                  <a:lnTo>
                    <a:pt x="744461" y="485394"/>
                  </a:lnTo>
                  <a:lnTo>
                    <a:pt x="750557" y="483870"/>
                  </a:lnTo>
                  <a:lnTo>
                    <a:pt x="752843" y="479298"/>
                  </a:lnTo>
                  <a:lnTo>
                    <a:pt x="755891" y="474726"/>
                  </a:lnTo>
                  <a:close/>
                </a:path>
                <a:path w="2668270" h="1186814">
                  <a:moveTo>
                    <a:pt x="875525" y="539496"/>
                  </a:moveTo>
                  <a:lnTo>
                    <a:pt x="874001" y="533400"/>
                  </a:lnTo>
                  <a:lnTo>
                    <a:pt x="868667" y="531114"/>
                  </a:lnTo>
                  <a:lnTo>
                    <a:pt x="817613" y="502920"/>
                  </a:lnTo>
                  <a:lnTo>
                    <a:pt x="813041" y="500634"/>
                  </a:lnTo>
                  <a:lnTo>
                    <a:pt x="806945" y="502920"/>
                  </a:lnTo>
                  <a:lnTo>
                    <a:pt x="804659" y="507492"/>
                  </a:lnTo>
                  <a:lnTo>
                    <a:pt x="801611" y="512064"/>
                  </a:lnTo>
                  <a:lnTo>
                    <a:pt x="803897" y="518160"/>
                  </a:lnTo>
                  <a:lnTo>
                    <a:pt x="808469" y="520446"/>
                  </a:lnTo>
                  <a:lnTo>
                    <a:pt x="859523" y="547878"/>
                  </a:lnTo>
                  <a:lnTo>
                    <a:pt x="860285" y="547878"/>
                  </a:lnTo>
                  <a:lnTo>
                    <a:pt x="864857" y="550926"/>
                  </a:lnTo>
                  <a:lnTo>
                    <a:pt x="870953" y="548640"/>
                  </a:lnTo>
                  <a:lnTo>
                    <a:pt x="875525" y="539496"/>
                  </a:lnTo>
                  <a:close/>
                </a:path>
                <a:path w="2668270" h="1186814">
                  <a:moveTo>
                    <a:pt x="996683" y="601980"/>
                  </a:moveTo>
                  <a:lnTo>
                    <a:pt x="995159" y="595884"/>
                  </a:lnTo>
                  <a:lnTo>
                    <a:pt x="989825" y="593598"/>
                  </a:lnTo>
                  <a:lnTo>
                    <a:pt x="938009" y="566928"/>
                  </a:lnTo>
                  <a:lnTo>
                    <a:pt x="933437" y="564642"/>
                  </a:lnTo>
                  <a:lnTo>
                    <a:pt x="927341" y="566166"/>
                  </a:lnTo>
                  <a:lnTo>
                    <a:pt x="925055" y="570738"/>
                  </a:lnTo>
                  <a:lnTo>
                    <a:pt x="922769" y="576072"/>
                  </a:lnTo>
                  <a:lnTo>
                    <a:pt x="924293" y="581406"/>
                  </a:lnTo>
                  <a:lnTo>
                    <a:pt x="928865" y="584454"/>
                  </a:lnTo>
                  <a:lnTo>
                    <a:pt x="981443" y="610362"/>
                  </a:lnTo>
                  <a:lnTo>
                    <a:pt x="986015" y="613410"/>
                  </a:lnTo>
                  <a:lnTo>
                    <a:pt x="992111" y="611124"/>
                  </a:lnTo>
                  <a:lnTo>
                    <a:pt x="996683" y="601980"/>
                  </a:lnTo>
                  <a:close/>
                </a:path>
                <a:path w="2668270" h="1186814">
                  <a:moveTo>
                    <a:pt x="1119365" y="661416"/>
                  </a:moveTo>
                  <a:lnTo>
                    <a:pt x="1117079" y="656082"/>
                  </a:lnTo>
                  <a:lnTo>
                    <a:pt x="1112507" y="653796"/>
                  </a:lnTo>
                  <a:lnTo>
                    <a:pt x="1068311" y="632460"/>
                  </a:lnTo>
                  <a:lnTo>
                    <a:pt x="1059929" y="627888"/>
                  </a:lnTo>
                  <a:lnTo>
                    <a:pt x="1055357" y="625602"/>
                  </a:lnTo>
                  <a:lnTo>
                    <a:pt x="1049261" y="627888"/>
                  </a:lnTo>
                  <a:lnTo>
                    <a:pt x="1044689" y="637032"/>
                  </a:lnTo>
                  <a:lnTo>
                    <a:pt x="1046213" y="643128"/>
                  </a:lnTo>
                  <a:lnTo>
                    <a:pt x="1050785" y="645414"/>
                  </a:lnTo>
                  <a:lnTo>
                    <a:pt x="1059167" y="649986"/>
                  </a:lnTo>
                  <a:lnTo>
                    <a:pt x="1104125" y="671322"/>
                  </a:lnTo>
                  <a:lnTo>
                    <a:pt x="1108697" y="673608"/>
                  </a:lnTo>
                  <a:lnTo>
                    <a:pt x="1114793" y="671322"/>
                  </a:lnTo>
                  <a:lnTo>
                    <a:pt x="1117079" y="666750"/>
                  </a:lnTo>
                  <a:lnTo>
                    <a:pt x="1119365" y="661416"/>
                  </a:lnTo>
                  <a:close/>
                </a:path>
                <a:path w="2668270" h="1186814">
                  <a:moveTo>
                    <a:pt x="1242809" y="719328"/>
                  </a:moveTo>
                  <a:lnTo>
                    <a:pt x="1240523" y="713232"/>
                  </a:lnTo>
                  <a:lnTo>
                    <a:pt x="1235951" y="711708"/>
                  </a:lnTo>
                  <a:lnTo>
                    <a:pt x="1200899" y="695706"/>
                  </a:lnTo>
                  <a:lnTo>
                    <a:pt x="1178039" y="684276"/>
                  </a:lnTo>
                  <a:lnTo>
                    <a:pt x="1171943" y="686562"/>
                  </a:lnTo>
                  <a:lnTo>
                    <a:pt x="1169657" y="691896"/>
                  </a:lnTo>
                  <a:lnTo>
                    <a:pt x="1167371" y="696468"/>
                  </a:lnTo>
                  <a:lnTo>
                    <a:pt x="1169657" y="702564"/>
                  </a:lnTo>
                  <a:lnTo>
                    <a:pt x="1174229" y="704850"/>
                  </a:lnTo>
                  <a:lnTo>
                    <a:pt x="1227569" y="729234"/>
                  </a:lnTo>
                  <a:lnTo>
                    <a:pt x="1232141" y="731520"/>
                  </a:lnTo>
                  <a:lnTo>
                    <a:pt x="1238237" y="729234"/>
                  </a:lnTo>
                  <a:lnTo>
                    <a:pt x="1240523" y="724662"/>
                  </a:lnTo>
                  <a:lnTo>
                    <a:pt x="1242809" y="719328"/>
                  </a:lnTo>
                  <a:close/>
                </a:path>
                <a:path w="2668270" h="1186814">
                  <a:moveTo>
                    <a:pt x="1367015" y="774954"/>
                  </a:moveTo>
                  <a:lnTo>
                    <a:pt x="1364729" y="768858"/>
                  </a:lnTo>
                  <a:lnTo>
                    <a:pt x="1360157" y="766572"/>
                  </a:lnTo>
                  <a:lnTo>
                    <a:pt x="1333487" y="755142"/>
                  </a:lnTo>
                  <a:lnTo>
                    <a:pt x="1306817" y="742950"/>
                  </a:lnTo>
                  <a:lnTo>
                    <a:pt x="1301483" y="741426"/>
                  </a:lnTo>
                  <a:lnTo>
                    <a:pt x="1296149" y="743712"/>
                  </a:lnTo>
                  <a:lnTo>
                    <a:pt x="1291577" y="752856"/>
                  </a:lnTo>
                  <a:lnTo>
                    <a:pt x="1293863" y="758952"/>
                  </a:lnTo>
                  <a:lnTo>
                    <a:pt x="1298435" y="761238"/>
                  </a:lnTo>
                  <a:lnTo>
                    <a:pt x="1325867" y="773430"/>
                  </a:lnTo>
                  <a:lnTo>
                    <a:pt x="1352537" y="784860"/>
                  </a:lnTo>
                  <a:lnTo>
                    <a:pt x="1357109" y="787146"/>
                  </a:lnTo>
                  <a:lnTo>
                    <a:pt x="1363205" y="784860"/>
                  </a:lnTo>
                  <a:lnTo>
                    <a:pt x="1365491" y="779526"/>
                  </a:lnTo>
                  <a:lnTo>
                    <a:pt x="1367015" y="774954"/>
                  </a:lnTo>
                  <a:close/>
                </a:path>
                <a:path w="2668270" h="1186814">
                  <a:moveTo>
                    <a:pt x="1492745" y="827532"/>
                  </a:moveTo>
                  <a:lnTo>
                    <a:pt x="1490459" y="821435"/>
                  </a:lnTo>
                  <a:lnTo>
                    <a:pt x="1485887" y="819911"/>
                  </a:lnTo>
                  <a:lnTo>
                    <a:pt x="1431785" y="797052"/>
                  </a:lnTo>
                  <a:lnTo>
                    <a:pt x="1426451" y="795528"/>
                  </a:lnTo>
                  <a:lnTo>
                    <a:pt x="1421117" y="797814"/>
                  </a:lnTo>
                  <a:lnTo>
                    <a:pt x="1418831" y="802386"/>
                  </a:lnTo>
                  <a:lnTo>
                    <a:pt x="1416545" y="807720"/>
                  </a:lnTo>
                  <a:lnTo>
                    <a:pt x="1419593" y="813054"/>
                  </a:lnTo>
                  <a:lnTo>
                    <a:pt x="1424165" y="815340"/>
                  </a:lnTo>
                  <a:lnTo>
                    <a:pt x="1459217" y="829818"/>
                  </a:lnTo>
                  <a:lnTo>
                    <a:pt x="1478267" y="837438"/>
                  </a:lnTo>
                  <a:lnTo>
                    <a:pt x="1483601" y="839723"/>
                  </a:lnTo>
                  <a:lnTo>
                    <a:pt x="1488935" y="837438"/>
                  </a:lnTo>
                  <a:lnTo>
                    <a:pt x="1491221" y="832104"/>
                  </a:lnTo>
                  <a:lnTo>
                    <a:pt x="1492745" y="827532"/>
                  </a:lnTo>
                  <a:close/>
                </a:path>
                <a:path w="2668270" h="1186814">
                  <a:moveTo>
                    <a:pt x="1619999" y="877061"/>
                  </a:moveTo>
                  <a:lnTo>
                    <a:pt x="1616951" y="871728"/>
                  </a:lnTo>
                  <a:lnTo>
                    <a:pt x="1612379" y="869441"/>
                  </a:lnTo>
                  <a:lnTo>
                    <a:pt x="1599425" y="864869"/>
                  </a:lnTo>
                  <a:lnTo>
                    <a:pt x="1558277" y="848867"/>
                  </a:lnTo>
                  <a:lnTo>
                    <a:pt x="1552943" y="846582"/>
                  </a:lnTo>
                  <a:lnTo>
                    <a:pt x="1547609" y="848867"/>
                  </a:lnTo>
                  <a:lnTo>
                    <a:pt x="1545323" y="854201"/>
                  </a:lnTo>
                  <a:lnTo>
                    <a:pt x="1543037" y="858773"/>
                  </a:lnTo>
                  <a:lnTo>
                    <a:pt x="1546085" y="864869"/>
                  </a:lnTo>
                  <a:lnTo>
                    <a:pt x="1550657" y="866394"/>
                  </a:lnTo>
                  <a:lnTo>
                    <a:pt x="1591805" y="883157"/>
                  </a:lnTo>
                  <a:lnTo>
                    <a:pt x="1605521" y="887729"/>
                  </a:lnTo>
                  <a:lnTo>
                    <a:pt x="1610093" y="890016"/>
                  </a:lnTo>
                  <a:lnTo>
                    <a:pt x="1616189" y="887729"/>
                  </a:lnTo>
                  <a:lnTo>
                    <a:pt x="1617713" y="882395"/>
                  </a:lnTo>
                  <a:lnTo>
                    <a:pt x="1619999" y="877061"/>
                  </a:lnTo>
                  <a:close/>
                </a:path>
                <a:path w="2668270" h="1186814">
                  <a:moveTo>
                    <a:pt x="1748015" y="924306"/>
                  </a:moveTo>
                  <a:lnTo>
                    <a:pt x="1744967" y="918972"/>
                  </a:lnTo>
                  <a:lnTo>
                    <a:pt x="1739633" y="917447"/>
                  </a:lnTo>
                  <a:lnTo>
                    <a:pt x="1732013" y="914400"/>
                  </a:lnTo>
                  <a:lnTo>
                    <a:pt x="1684769" y="897635"/>
                  </a:lnTo>
                  <a:lnTo>
                    <a:pt x="1680197" y="895350"/>
                  </a:lnTo>
                  <a:lnTo>
                    <a:pt x="1674101" y="897635"/>
                  </a:lnTo>
                  <a:lnTo>
                    <a:pt x="1671053" y="908304"/>
                  </a:lnTo>
                  <a:lnTo>
                    <a:pt x="1673339" y="913638"/>
                  </a:lnTo>
                  <a:lnTo>
                    <a:pt x="1678673" y="915923"/>
                  </a:lnTo>
                  <a:lnTo>
                    <a:pt x="1725155" y="932688"/>
                  </a:lnTo>
                  <a:lnTo>
                    <a:pt x="1733537" y="935735"/>
                  </a:lnTo>
                  <a:lnTo>
                    <a:pt x="1738871" y="937260"/>
                  </a:lnTo>
                  <a:lnTo>
                    <a:pt x="1744205" y="934973"/>
                  </a:lnTo>
                  <a:lnTo>
                    <a:pt x="1745729" y="929639"/>
                  </a:lnTo>
                  <a:lnTo>
                    <a:pt x="1748015" y="924306"/>
                  </a:lnTo>
                  <a:close/>
                </a:path>
                <a:path w="2668270" h="1186814">
                  <a:moveTo>
                    <a:pt x="1876793" y="969263"/>
                  </a:moveTo>
                  <a:lnTo>
                    <a:pt x="1873745" y="963929"/>
                  </a:lnTo>
                  <a:lnTo>
                    <a:pt x="1868411" y="961644"/>
                  </a:lnTo>
                  <a:lnTo>
                    <a:pt x="1864601" y="960882"/>
                  </a:lnTo>
                  <a:lnTo>
                    <a:pt x="1813547" y="943356"/>
                  </a:lnTo>
                  <a:lnTo>
                    <a:pt x="1808213" y="941069"/>
                  </a:lnTo>
                  <a:lnTo>
                    <a:pt x="1802879" y="944117"/>
                  </a:lnTo>
                  <a:lnTo>
                    <a:pt x="1801355" y="949451"/>
                  </a:lnTo>
                  <a:lnTo>
                    <a:pt x="1799069" y="954023"/>
                  </a:lnTo>
                  <a:lnTo>
                    <a:pt x="1802117" y="960119"/>
                  </a:lnTo>
                  <a:lnTo>
                    <a:pt x="1806689" y="961644"/>
                  </a:lnTo>
                  <a:lnTo>
                    <a:pt x="1858505" y="979169"/>
                  </a:lnTo>
                  <a:lnTo>
                    <a:pt x="1862315" y="980694"/>
                  </a:lnTo>
                  <a:lnTo>
                    <a:pt x="1867649" y="982217"/>
                  </a:lnTo>
                  <a:lnTo>
                    <a:pt x="1872983" y="979169"/>
                  </a:lnTo>
                  <a:lnTo>
                    <a:pt x="1874507" y="974597"/>
                  </a:lnTo>
                  <a:lnTo>
                    <a:pt x="1876793" y="969263"/>
                  </a:lnTo>
                  <a:close/>
                </a:path>
                <a:path w="2668270" h="1186814">
                  <a:moveTo>
                    <a:pt x="2006333" y="1010411"/>
                  </a:moveTo>
                  <a:lnTo>
                    <a:pt x="2003285" y="1005078"/>
                  </a:lnTo>
                  <a:lnTo>
                    <a:pt x="1997951" y="1003554"/>
                  </a:lnTo>
                  <a:lnTo>
                    <a:pt x="1997189" y="1003554"/>
                  </a:lnTo>
                  <a:lnTo>
                    <a:pt x="1942325" y="986028"/>
                  </a:lnTo>
                  <a:lnTo>
                    <a:pt x="1937753" y="984504"/>
                  </a:lnTo>
                  <a:lnTo>
                    <a:pt x="1931657" y="987551"/>
                  </a:lnTo>
                  <a:lnTo>
                    <a:pt x="1930133" y="992885"/>
                  </a:lnTo>
                  <a:lnTo>
                    <a:pt x="1928609" y="997457"/>
                  </a:lnTo>
                  <a:lnTo>
                    <a:pt x="1931657" y="1002791"/>
                  </a:lnTo>
                  <a:lnTo>
                    <a:pt x="1936991" y="1005078"/>
                  </a:lnTo>
                  <a:lnTo>
                    <a:pt x="1991093" y="1021841"/>
                  </a:lnTo>
                  <a:lnTo>
                    <a:pt x="1992617" y="1022604"/>
                  </a:lnTo>
                  <a:lnTo>
                    <a:pt x="1997951" y="1024128"/>
                  </a:lnTo>
                  <a:lnTo>
                    <a:pt x="2003285" y="1021079"/>
                  </a:lnTo>
                  <a:lnTo>
                    <a:pt x="2006333" y="1010411"/>
                  </a:lnTo>
                  <a:close/>
                </a:path>
                <a:path w="2668270" h="1186814">
                  <a:moveTo>
                    <a:pt x="2137397" y="1049273"/>
                  </a:moveTo>
                  <a:lnTo>
                    <a:pt x="2134349" y="1043939"/>
                  </a:lnTo>
                  <a:lnTo>
                    <a:pt x="2067293" y="1024889"/>
                  </a:lnTo>
                  <a:lnTo>
                    <a:pt x="2061959" y="1027938"/>
                  </a:lnTo>
                  <a:lnTo>
                    <a:pt x="2060435" y="1033272"/>
                  </a:lnTo>
                  <a:lnTo>
                    <a:pt x="2058911" y="1037844"/>
                  </a:lnTo>
                  <a:lnTo>
                    <a:pt x="2061959" y="1043178"/>
                  </a:lnTo>
                  <a:lnTo>
                    <a:pt x="2067293" y="1044701"/>
                  </a:lnTo>
                  <a:lnTo>
                    <a:pt x="2123681" y="1061466"/>
                  </a:lnTo>
                  <a:lnTo>
                    <a:pt x="2129015" y="1062989"/>
                  </a:lnTo>
                  <a:lnTo>
                    <a:pt x="2134349" y="1059942"/>
                  </a:lnTo>
                  <a:lnTo>
                    <a:pt x="2137397" y="1049273"/>
                  </a:lnTo>
                  <a:close/>
                </a:path>
                <a:path w="2668270" h="1186814">
                  <a:moveTo>
                    <a:pt x="2268461" y="1085088"/>
                  </a:moveTo>
                  <a:lnTo>
                    <a:pt x="2265413" y="1079754"/>
                  </a:lnTo>
                  <a:lnTo>
                    <a:pt x="2260079" y="1078230"/>
                  </a:lnTo>
                  <a:lnTo>
                    <a:pt x="2203691" y="1062989"/>
                  </a:lnTo>
                  <a:lnTo>
                    <a:pt x="2198357" y="1062228"/>
                  </a:lnTo>
                  <a:lnTo>
                    <a:pt x="2193023" y="1065276"/>
                  </a:lnTo>
                  <a:lnTo>
                    <a:pt x="2192261" y="1069848"/>
                  </a:lnTo>
                  <a:lnTo>
                    <a:pt x="2190737" y="1075182"/>
                  </a:lnTo>
                  <a:lnTo>
                    <a:pt x="2193785" y="1080516"/>
                  </a:lnTo>
                  <a:lnTo>
                    <a:pt x="2199119" y="1082039"/>
                  </a:lnTo>
                  <a:lnTo>
                    <a:pt x="2255507" y="1097280"/>
                  </a:lnTo>
                  <a:lnTo>
                    <a:pt x="2260841" y="1098804"/>
                  </a:lnTo>
                  <a:lnTo>
                    <a:pt x="2266175" y="1094994"/>
                  </a:lnTo>
                  <a:lnTo>
                    <a:pt x="2266937" y="1090422"/>
                  </a:lnTo>
                  <a:lnTo>
                    <a:pt x="2268461" y="1085088"/>
                  </a:lnTo>
                  <a:close/>
                </a:path>
                <a:path w="2668270" h="1186814">
                  <a:moveTo>
                    <a:pt x="2401049" y="1117092"/>
                  </a:moveTo>
                  <a:lnTo>
                    <a:pt x="2398001" y="1111758"/>
                  </a:lnTo>
                  <a:lnTo>
                    <a:pt x="2392667" y="1110995"/>
                  </a:lnTo>
                  <a:lnTo>
                    <a:pt x="2335517" y="1097280"/>
                  </a:lnTo>
                  <a:lnTo>
                    <a:pt x="2330183" y="1095756"/>
                  </a:lnTo>
                  <a:lnTo>
                    <a:pt x="2325611" y="1098804"/>
                  </a:lnTo>
                  <a:lnTo>
                    <a:pt x="2322563" y="1109472"/>
                  </a:lnTo>
                  <a:lnTo>
                    <a:pt x="2325611" y="1114806"/>
                  </a:lnTo>
                  <a:lnTo>
                    <a:pt x="2330945" y="1116330"/>
                  </a:lnTo>
                  <a:lnTo>
                    <a:pt x="2388095" y="1130045"/>
                  </a:lnTo>
                  <a:lnTo>
                    <a:pt x="2393429" y="1130808"/>
                  </a:lnTo>
                  <a:lnTo>
                    <a:pt x="2398763" y="1127760"/>
                  </a:lnTo>
                  <a:lnTo>
                    <a:pt x="2399525" y="1122426"/>
                  </a:lnTo>
                  <a:lnTo>
                    <a:pt x="2401049" y="1117092"/>
                  </a:lnTo>
                  <a:close/>
                </a:path>
                <a:path w="2668270" h="1186814">
                  <a:moveTo>
                    <a:pt x="2534399" y="1146048"/>
                  </a:moveTo>
                  <a:lnTo>
                    <a:pt x="2530589" y="1141476"/>
                  </a:lnTo>
                  <a:lnTo>
                    <a:pt x="2525255" y="1139952"/>
                  </a:lnTo>
                  <a:lnTo>
                    <a:pt x="2468105" y="1127760"/>
                  </a:lnTo>
                  <a:lnTo>
                    <a:pt x="2463533" y="1126998"/>
                  </a:lnTo>
                  <a:lnTo>
                    <a:pt x="2458199" y="1130045"/>
                  </a:lnTo>
                  <a:lnTo>
                    <a:pt x="2456675" y="1135380"/>
                  </a:lnTo>
                  <a:lnTo>
                    <a:pt x="2455913" y="1140714"/>
                  </a:lnTo>
                  <a:lnTo>
                    <a:pt x="2458961" y="1146048"/>
                  </a:lnTo>
                  <a:lnTo>
                    <a:pt x="2464295" y="1146810"/>
                  </a:lnTo>
                  <a:lnTo>
                    <a:pt x="2521445" y="1159002"/>
                  </a:lnTo>
                  <a:lnTo>
                    <a:pt x="2526779" y="1160526"/>
                  </a:lnTo>
                  <a:lnTo>
                    <a:pt x="2532113" y="1156716"/>
                  </a:lnTo>
                  <a:lnTo>
                    <a:pt x="2532875" y="1151382"/>
                  </a:lnTo>
                  <a:lnTo>
                    <a:pt x="2534399" y="1146048"/>
                  </a:lnTo>
                  <a:close/>
                </a:path>
                <a:path w="2668270" h="1186814">
                  <a:moveTo>
                    <a:pt x="2667749" y="1171956"/>
                  </a:moveTo>
                  <a:lnTo>
                    <a:pt x="2664701" y="1167384"/>
                  </a:lnTo>
                  <a:lnTo>
                    <a:pt x="2659367" y="1165860"/>
                  </a:lnTo>
                  <a:lnTo>
                    <a:pt x="2602217" y="1155192"/>
                  </a:lnTo>
                  <a:lnTo>
                    <a:pt x="2596883" y="1154430"/>
                  </a:lnTo>
                  <a:lnTo>
                    <a:pt x="2591549" y="1157478"/>
                  </a:lnTo>
                  <a:lnTo>
                    <a:pt x="2590787" y="1162811"/>
                  </a:lnTo>
                  <a:lnTo>
                    <a:pt x="2589263" y="1168145"/>
                  </a:lnTo>
                  <a:lnTo>
                    <a:pt x="2593073" y="1173480"/>
                  </a:lnTo>
                  <a:lnTo>
                    <a:pt x="2598407" y="1174242"/>
                  </a:lnTo>
                  <a:lnTo>
                    <a:pt x="2655557" y="1184910"/>
                  </a:lnTo>
                  <a:lnTo>
                    <a:pt x="2660891" y="1186434"/>
                  </a:lnTo>
                  <a:lnTo>
                    <a:pt x="2666225" y="1182623"/>
                  </a:lnTo>
                  <a:lnTo>
                    <a:pt x="2667749" y="1171956"/>
                  </a:lnTo>
                  <a:close/>
                </a:path>
              </a:pathLst>
            </a:custGeom>
            <a:solidFill>
              <a:srgbClr val="000000"/>
            </a:solidFill>
          </p:spPr>
          <p:txBody>
            <a:bodyPr wrap="square" lIns="0" tIns="0" rIns="0" bIns="0" rtlCol="0"/>
            <a:lstStyle/>
            <a:p>
              <a:endParaRPr/>
            </a:p>
          </p:txBody>
        </p:sp>
      </p:grpSp>
      <p:sp>
        <p:nvSpPr>
          <p:cNvPr id="8" name="object 8"/>
          <p:cNvSpPr txBox="1"/>
          <p:nvPr/>
        </p:nvSpPr>
        <p:spPr>
          <a:xfrm>
            <a:off x="6566291" y="3019281"/>
            <a:ext cx="229235" cy="755015"/>
          </a:xfrm>
          <a:prstGeom prst="rect">
            <a:avLst/>
          </a:prstGeom>
        </p:spPr>
        <p:txBody>
          <a:bodyPr vert="horz" wrap="square" lIns="0" tIns="95885" rIns="0" bIns="0" rtlCol="0">
            <a:spAutoFit/>
          </a:bodyPr>
          <a:lstStyle/>
          <a:p>
            <a:pPr marR="5080" algn="r">
              <a:lnSpc>
                <a:spcPct val="100000"/>
              </a:lnSpc>
              <a:spcBef>
                <a:spcPts val="755"/>
              </a:spcBef>
            </a:pPr>
            <a:r>
              <a:rPr sz="1050" spc="-25" dirty="0">
                <a:latin typeface="Calibri"/>
                <a:cs typeface="Calibri"/>
              </a:rPr>
              <a:t>200</a:t>
            </a:r>
            <a:endParaRPr sz="1050">
              <a:latin typeface="Calibri"/>
              <a:cs typeface="Calibri"/>
            </a:endParaRPr>
          </a:p>
          <a:p>
            <a:pPr marR="5080" algn="r">
              <a:lnSpc>
                <a:spcPct val="100000"/>
              </a:lnSpc>
              <a:spcBef>
                <a:spcPts val="650"/>
              </a:spcBef>
            </a:pPr>
            <a:r>
              <a:rPr sz="1050" spc="-25" dirty="0">
                <a:latin typeface="Calibri"/>
                <a:cs typeface="Calibri"/>
              </a:rPr>
              <a:t>100</a:t>
            </a:r>
            <a:endParaRPr sz="1050">
              <a:latin typeface="Calibri"/>
              <a:cs typeface="Calibri"/>
            </a:endParaRPr>
          </a:p>
          <a:p>
            <a:pPr marR="5715" algn="r">
              <a:lnSpc>
                <a:spcPct val="100000"/>
              </a:lnSpc>
              <a:spcBef>
                <a:spcPts val="655"/>
              </a:spcBef>
            </a:pPr>
            <a:r>
              <a:rPr sz="1050" dirty="0">
                <a:latin typeface="Calibri"/>
                <a:cs typeface="Calibri"/>
              </a:rPr>
              <a:t>0</a:t>
            </a:r>
            <a:endParaRPr sz="1050">
              <a:latin typeface="Calibri"/>
              <a:cs typeface="Calibri"/>
            </a:endParaRPr>
          </a:p>
        </p:txBody>
      </p:sp>
      <p:sp>
        <p:nvSpPr>
          <p:cNvPr id="9" name="object 9"/>
          <p:cNvSpPr txBox="1"/>
          <p:nvPr/>
        </p:nvSpPr>
        <p:spPr>
          <a:xfrm>
            <a:off x="6566291" y="2290029"/>
            <a:ext cx="229235" cy="755015"/>
          </a:xfrm>
          <a:prstGeom prst="rect">
            <a:avLst/>
          </a:prstGeom>
        </p:spPr>
        <p:txBody>
          <a:bodyPr vert="horz" wrap="square" lIns="0" tIns="95885" rIns="0" bIns="0" rtlCol="0">
            <a:spAutoFit/>
          </a:bodyPr>
          <a:lstStyle/>
          <a:p>
            <a:pPr marL="12700">
              <a:lnSpc>
                <a:spcPct val="100000"/>
              </a:lnSpc>
              <a:spcBef>
                <a:spcPts val="755"/>
              </a:spcBef>
            </a:pPr>
            <a:r>
              <a:rPr sz="1050" spc="-25" dirty="0">
                <a:latin typeface="Calibri"/>
                <a:cs typeface="Calibri"/>
              </a:rPr>
              <a:t>500</a:t>
            </a:r>
            <a:endParaRPr sz="1050">
              <a:latin typeface="Calibri"/>
              <a:cs typeface="Calibri"/>
            </a:endParaRPr>
          </a:p>
          <a:p>
            <a:pPr marL="12700">
              <a:lnSpc>
                <a:spcPct val="100000"/>
              </a:lnSpc>
              <a:spcBef>
                <a:spcPts val="650"/>
              </a:spcBef>
            </a:pPr>
            <a:r>
              <a:rPr sz="1050" spc="-25" dirty="0">
                <a:latin typeface="Calibri"/>
                <a:cs typeface="Calibri"/>
              </a:rPr>
              <a:t>400</a:t>
            </a:r>
            <a:endParaRPr sz="1050">
              <a:latin typeface="Calibri"/>
              <a:cs typeface="Calibri"/>
            </a:endParaRPr>
          </a:p>
          <a:p>
            <a:pPr marL="12700">
              <a:lnSpc>
                <a:spcPct val="100000"/>
              </a:lnSpc>
              <a:spcBef>
                <a:spcPts val="655"/>
              </a:spcBef>
            </a:pPr>
            <a:r>
              <a:rPr sz="1050" spc="-25" dirty="0">
                <a:latin typeface="Calibri"/>
                <a:cs typeface="Calibri"/>
              </a:rPr>
              <a:t>300</a:t>
            </a:r>
            <a:endParaRPr sz="1050">
              <a:latin typeface="Calibri"/>
              <a:cs typeface="Calibri"/>
            </a:endParaRPr>
          </a:p>
        </p:txBody>
      </p:sp>
      <p:sp>
        <p:nvSpPr>
          <p:cNvPr id="10" name="object 10"/>
          <p:cNvSpPr txBox="1"/>
          <p:nvPr/>
        </p:nvSpPr>
        <p:spPr>
          <a:xfrm>
            <a:off x="6566291" y="2129249"/>
            <a:ext cx="229235" cy="185420"/>
          </a:xfrm>
          <a:prstGeom prst="rect">
            <a:avLst/>
          </a:prstGeom>
        </p:spPr>
        <p:txBody>
          <a:bodyPr vert="horz" wrap="square" lIns="0" tIns="12700" rIns="0" bIns="0" rtlCol="0">
            <a:spAutoFit/>
          </a:bodyPr>
          <a:lstStyle/>
          <a:p>
            <a:pPr marL="12700">
              <a:lnSpc>
                <a:spcPct val="100000"/>
              </a:lnSpc>
              <a:spcBef>
                <a:spcPts val="100"/>
              </a:spcBef>
            </a:pPr>
            <a:r>
              <a:rPr sz="1050" spc="-25" dirty="0">
                <a:latin typeface="Calibri"/>
                <a:cs typeface="Calibri"/>
              </a:rPr>
              <a:t>600</a:t>
            </a:r>
            <a:endParaRPr sz="1050">
              <a:latin typeface="Calibri"/>
              <a:cs typeface="Calibri"/>
            </a:endParaRPr>
          </a:p>
        </p:txBody>
      </p:sp>
      <p:sp>
        <p:nvSpPr>
          <p:cNvPr id="11" name="object 11"/>
          <p:cNvSpPr txBox="1"/>
          <p:nvPr/>
        </p:nvSpPr>
        <p:spPr>
          <a:xfrm>
            <a:off x="8155102" y="3762213"/>
            <a:ext cx="161290" cy="185420"/>
          </a:xfrm>
          <a:prstGeom prst="rect">
            <a:avLst/>
          </a:prstGeom>
        </p:spPr>
        <p:txBody>
          <a:bodyPr vert="horz" wrap="square" lIns="0" tIns="12700" rIns="0" bIns="0" rtlCol="0">
            <a:spAutoFit/>
          </a:bodyPr>
          <a:lstStyle/>
          <a:p>
            <a:pPr marL="12700">
              <a:lnSpc>
                <a:spcPct val="100000"/>
              </a:lnSpc>
              <a:spcBef>
                <a:spcPts val="100"/>
              </a:spcBef>
            </a:pPr>
            <a:r>
              <a:rPr sz="1050" spc="-25" dirty="0">
                <a:latin typeface="Calibri"/>
                <a:cs typeface="Calibri"/>
              </a:rPr>
              <a:t>10</a:t>
            </a:r>
            <a:endParaRPr sz="1050">
              <a:latin typeface="Calibri"/>
              <a:cs typeface="Calibri"/>
            </a:endParaRPr>
          </a:p>
        </p:txBody>
      </p:sp>
      <p:sp>
        <p:nvSpPr>
          <p:cNvPr id="12" name="object 12"/>
          <p:cNvSpPr txBox="1"/>
          <p:nvPr/>
        </p:nvSpPr>
        <p:spPr>
          <a:xfrm>
            <a:off x="8819612" y="3762213"/>
            <a:ext cx="161290" cy="185420"/>
          </a:xfrm>
          <a:prstGeom prst="rect">
            <a:avLst/>
          </a:prstGeom>
        </p:spPr>
        <p:txBody>
          <a:bodyPr vert="horz" wrap="square" lIns="0" tIns="12700" rIns="0" bIns="0" rtlCol="0">
            <a:spAutoFit/>
          </a:bodyPr>
          <a:lstStyle/>
          <a:p>
            <a:pPr marL="12700">
              <a:lnSpc>
                <a:spcPct val="100000"/>
              </a:lnSpc>
              <a:spcBef>
                <a:spcPts val="100"/>
              </a:spcBef>
            </a:pPr>
            <a:r>
              <a:rPr sz="1050" spc="-25" dirty="0">
                <a:latin typeface="Calibri"/>
                <a:cs typeface="Calibri"/>
              </a:rPr>
              <a:t>15</a:t>
            </a:r>
            <a:endParaRPr sz="1050">
              <a:latin typeface="Calibri"/>
              <a:cs typeface="Calibri"/>
            </a:endParaRPr>
          </a:p>
        </p:txBody>
      </p:sp>
      <p:sp>
        <p:nvSpPr>
          <p:cNvPr id="13" name="object 13"/>
          <p:cNvSpPr txBox="1"/>
          <p:nvPr/>
        </p:nvSpPr>
        <p:spPr>
          <a:xfrm>
            <a:off x="6448939" y="1927351"/>
            <a:ext cx="707390"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Calibri"/>
                <a:cs typeface="Calibri"/>
              </a:rPr>
              <a:t>CD4</a:t>
            </a:r>
            <a:r>
              <a:rPr sz="1200" b="1" spc="15" dirty="0">
                <a:latin typeface="Calibri"/>
                <a:cs typeface="Calibri"/>
              </a:rPr>
              <a:t> </a:t>
            </a:r>
            <a:r>
              <a:rPr sz="1200" b="1" spc="-10" dirty="0">
                <a:latin typeface="Calibri"/>
                <a:cs typeface="Calibri"/>
              </a:rPr>
              <a:t>Count</a:t>
            </a:r>
            <a:endParaRPr sz="1200">
              <a:latin typeface="Calibri"/>
              <a:cs typeface="Calibri"/>
            </a:endParaRPr>
          </a:p>
        </p:txBody>
      </p:sp>
      <p:sp>
        <p:nvSpPr>
          <p:cNvPr id="14" name="object 14"/>
          <p:cNvSpPr txBox="1"/>
          <p:nvPr/>
        </p:nvSpPr>
        <p:spPr>
          <a:xfrm>
            <a:off x="9310249" y="3762213"/>
            <a:ext cx="1031875" cy="334645"/>
          </a:xfrm>
          <a:prstGeom prst="rect">
            <a:avLst/>
          </a:prstGeom>
        </p:spPr>
        <p:txBody>
          <a:bodyPr vert="horz" wrap="square" lIns="0" tIns="12700" rIns="0" bIns="0" rtlCol="0">
            <a:spAutoFit/>
          </a:bodyPr>
          <a:lstStyle/>
          <a:p>
            <a:pPr marL="186055">
              <a:lnSpc>
                <a:spcPts val="1180"/>
              </a:lnSpc>
              <a:spcBef>
                <a:spcPts val="100"/>
              </a:spcBef>
              <a:tabLst>
                <a:tab pos="850900" algn="l"/>
              </a:tabLst>
            </a:pPr>
            <a:r>
              <a:rPr sz="1050" spc="-25" dirty="0">
                <a:latin typeface="Calibri"/>
                <a:cs typeface="Calibri"/>
              </a:rPr>
              <a:t>20</a:t>
            </a:r>
            <a:r>
              <a:rPr sz="1050" dirty="0">
                <a:latin typeface="Calibri"/>
                <a:cs typeface="Calibri"/>
              </a:rPr>
              <a:t>	</a:t>
            </a:r>
            <a:r>
              <a:rPr sz="1050" spc="-25" dirty="0">
                <a:latin typeface="Calibri"/>
                <a:cs typeface="Calibri"/>
              </a:rPr>
              <a:t>25</a:t>
            </a:r>
            <a:endParaRPr sz="1050">
              <a:latin typeface="Calibri"/>
              <a:cs typeface="Calibri"/>
            </a:endParaRPr>
          </a:p>
          <a:p>
            <a:pPr marL="12700">
              <a:lnSpc>
                <a:spcPts val="1240"/>
              </a:lnSpc>
            </a:pPr>
            <a:r>
              <a:rPr sz="1100" b="1" spc="100" dirty="0">
                <a:latin typeface="Microsoft JhengHei"/>
                <a:cs typeface="Microsoft JhengHei"/>
              </a:rPr>
              <a:t>時間(</a:t>
            </a:r>
            <a:r>
              <a:rPr sz="1100" b="1" dirty="0">
                <a:latin typeface="Microsoft JhengHei"/>
                <a:cs typeface="Microsoft JhengHei"/>
              </a:rPr>
              <a:t>感染年數</a:t>
            </a:r>
            <a:r>
              <a:rPr sz="1100" b="1" spc="-50" dirty="0">
                <a:latin typeface="Microsoft JhengHei"/>
                <a:cs typeface="Microsoft JhengHei"/>
              </a:rPr>
              <a:t>)</a:t>
            </a:r>
            <a:endParaRPr sz="1100">
              <a:latin typeface="Microsoft JhengHei"/>
              <a:cs typeface="Microsoft JhengHei"/>
            </a:endParaRPr>
          </a:p>
        </p:txBody>
      </p:sp>
      <p:sp>
        <p:nvSpPr>
          <p:cNvPr id="15" name="object 15"/>
          <p:cNvSpPr txBox="1"/>
          <p:nvPr/>
        </p:nvSpPr>
        <p:spPr>
          <a:xfrm>
            <a:off x="7370959" y="1966976"/>
            <a:ext cx="2695575" cy="266065"/>
          </a:xfrm>
          <a:prstGeom prst="rect">
            <a:avLst/>
          </a:prstGeom>
        </p:spPr>
        <p:txBody>
          <a:bodyPr vert="horz" wrap="square" lIns="0" tIns="15875" rIns="0" bIns="0" rtlCol="0">
            <a:spAutoFit/>
          </a:bodyPr>
          <a:lstStyle/>
          <a:p>
            <a:pPr marL="12700">
              <a:lnSpc>
                <a:spcPct val="100000"/>
              </a:lnSpc>
              <a:spcBef>
                <a:spcPts val="125"/>
              </a:spcBef>
            </a:pPr>
            <a:r>
              <a:rPr sz="1550" b="1" dirty="0">
                <a:latin typeface="Microsoft JhengHei"/>
                <a:cs typeface="Microsoft JhengHei"/>
              </a:rPr>
              <a:t>CD4</a:t>
            </a:r>
            <a:r>
              <a:rPr sz="1550" b="1" spc="90" dirty="0">
                <a:latin typeface="Microsoft JhengHei"/>
                <a:cs typeface="Microsoft JhengHei"/>
              </a:rPr>
              <a:t> </a:t>
            </a:r>
            <a:r>
              <a:rPr sz="1550" b="1" dirty="0">
                <a:latin typeface="Microsoft JhengHei"/>
                <a:cs typeface="Microsoft JhengHei"/>
              </a:rPr>
              <a:t>count</a:t>
            </a:r>
            <a:r>
              <a:rPr sz="1550" b="1" spc="45" dirty="0">
                <a:latin typeface="Microsoft JhengHei"/>
                <a:cs typeface="Microsoft JhengHei"/>
              </a:rPr>
              <a:t> 平</a:t>
            </a:r>
            <a:r>
              <a:rPr sz="1550" b="1" dirty="0">
                <a:latin typeface="Microsoft JhengHei"/>
                <a:cs typeface="Microsoft JhengHei"/>
              </a:rPr>
              <a:t>均損耗時間分</a:t>
            </a:r>
            <a:r>
              <a:rPr sz="1550" b="1" spc="-50" dirty="0">
                <a:latin typeface="Microsoft JhengHei"/>
                <a:cs typeface="Microsoft JhengHei"/>
              </a:rPr>
              <a:t>布</a:t>
            </a:r>
            <a:endParaRPr sz="1550">
              <a:latin typeface="Microsoft JhengHei"/>
              <a:cs typeface="Microsoft JhengHei"/>
            </a:endParaRPr>
          </a:p>
        </p:txBody>
      </p:sp>
      <p:grpSp>
        <p:nvGrpSpPr>
          <p:cNvPr id="16" name="object 16"/>
          <p:cNvGrpSpPr/>
          <p:nvPr/>
        </p:nvGrpSpPr>
        <p:grpSpPr>
          <a:xfrm>
            <a:off x="6323723" y="2699004"/>
            <a:ext cx="3121660" cy="1478280"/>
            <a:chOff x="6323723" y="2699004"/>
            <a:chExt cx="3121660" cy="1478280"/>
          </a:xfrm>
        </p:grpSpPr>
        <p:sp>
          <p:nvSpPr>
            <p:cNvPr id="17" name="object 17"/>
            <p:cNvSpPr/>
            <p:nvPr/>
          </p:nvSpPr>
          <p:spPr>
            <a:xfrm>
              <a:off x="6323723" y="2699016"/>
              <a:ext cx="3121660" cy="1478280"/>
            </a:xfrm>
            <a:custGeom>
              <a:avLst/>
              <a:gdLst/>
              <a:ahLst/>
              <a:cxnLst/>
              <a:rect l="l" t="t" r="r" b="b"/>
              <a:pathLst>
                <a:path w="3121659" h="1478279">
                  <a:moveTo>
                    <a:pt x="3121152" y="348996"/>
                  </a:moveTo>
                  <a:lnTo>
                    <a:pt x="1665719" y="349351"/>
                  </a:lnTo>
                  <a:lnTo>
                    <a:pt x="1665719" y="0"/>
                  </a:lnTo>
                  <a:lnTo>
                    <a:pt x="1632953" y="0"/>
                  </a:lnTo>
                  <a:lnTo>
                    <a:pt x="1632953" y="349364"/>
                  </a:lnTo>
                  <a:lnTo>
                    <a:pt x="0" y="349758"/>
                  </a:lnTo>
                  <a:lnTo>
                    <a:pt x="0" y="383286"/>
                  </a:lnTo>
                  <a:lnTo>
                    <a:pt x="1632953" y="382892"/>
                  </a:lnTo>
                  <a:lnTo>
                    <a:pt x="1632953" y="1478280"/>
                  </a:lnTo>
                  <a:lnTo>
                    <a:pt x="1665719" y="1478280"/>
                  </a:lnTo>
                  <a:lnTo>
                    <a:pt x="1665719" y="382879"/>
                  </a:lnTo>
                  <a:lnTo>
                    <a:pt x="3121152" y="382524"/>
                  </a:lnTo>
                  <a:lnTo>
                    <a:pt x="3121152" y="348996"/>
                  </a:lnTo>
                  <a:close/>
                </a:path>
              </a:pathLst>
            </a:custGeom>
            <a:solidFill>
              <a:srgbClr val="FF0000"/>
            </a:solidFill>
          </p:spPr>
          <p:txBody>
            <a:bodyPr wrap="square" lIns="0" tIns="0" rIns="0" bIns="0" rtlCol="0"/>
            <a:lstStyle/>
            <a:p>
              <a:endParaRPr/>
            </a:p>
          </p:txBody>
        </p:sp>
        <p:sp>
          <p:nvSpPr>
            <p:cNvPr id="18" name="object 18"/>
            <p:cNvSpPr/>
            <p:nvPr/>
          </p:nvSpPr>
          <p:spPr>
            <a:xfrm>
              <a:off x="6882270" y="3916692"/>
              <a:ext cx="1089660" cy="234315"/>
            </a:xfrm>
            <a:custGeom>
              <a:avLst/>
              <a:gdLst/>
              <a:ahLst/>
              <a:cxnLst/>
              <a:rect l="l" t="t" r="r" b="b"/>
              <a:pathLst>
                <a:path w="1089659" h="234314">
                  <a:moveTo>
                    <a:pt x="33528" y="200406"/>
                  </a:moveTo>
                  <a:lnTo>
                    <a:pt x="0" y="200406"/>
                  </a:lnTo>
                  <a:lnTo>
                    <a:pt x="0" y="233934"/>
                  </a:lnTo>
                  <a:lnTo>
                    <a:pt x="33528" y="233934"/>
                  </a:lnTo>
                  <a:lnTo>
                    <a:pt x="33528" y="200406"/>
                  </a:lnTo>
                  <a:close/>
                </a:path>
                <a:path w="1089659" h="234314">
                  <a:moveTo>
                    <a:pt x="33528" y="133350"/>
                  </a:moveTo>
                  <a:lnTo>
                    <a:pt x="0" y="133350"/>
                  </a:lnTo>
                  <a:lnTo>
                    <a:pt x="0" y="166878"/>
                  </a:lnTo>
                  <a:lnTo>
                    <a:pt x="33528" y="166878"/>
                  </a:lnTo>
                  <a:lnTo>
                    <a:pt x="33528" y="133350"/>
                  </a:lnTo>
                  <a:close/>
                </a:path>
                <a:path w="1089659" h="234314">
                  <a:moveTo>
                    <a:pt x="33528" y="0"/>
                  </a:moveTo>
                  <a:lnTo>
                    <a:pt x="0" y="0"/>
                  </a:lnTo>
                  <a:lnTo>
                    <a:pt x="0" y="33528"/>
                  </a:lnTo>
                  <a:lnTo>
                    <a:pt x="33528" y="33528"/>
                  </a:lnTo>
                  <a:lnTo>
                    <a:pt x="33528" y="0"/>
                  </a:lnTo>
                  <a:close/>
                </a:path>
                <a:path w="1089659" h="234314">
                  <a:moveTo>
                    <a:pt x="154686" y="76200"/>
                  </a:moveTo>
                  <a:lnTo>
                    <a:pt x="121158" y="76200"/>
                  </a:lnTo>
                  <a:lnTo>
                    <a:pt x="121158" y="108966"/>
                  </a:lnTo>
                  <a:lnTo>
                    <a:pt x="154686" y="108966"/>
                  </a:lnTo>
                  <a:lnTo>
                    <a:pt x="154686" y="76200"/>
                  </a:lnTo>
                  <a:close/>
                </a:path>
                <a:path w="1089659" h="234314">
                  <a:moveTo>
                    <a:pt x="166624" y="32042"/>
                  </a:moveTo>
                  <a:lnTo>
                    <a:pt x="164579" y="25908"/>
                  </a:lnTo>
                  <a:lnTo>
                    <a:pt x="159829" y="20764"/>
                  </a:lnTo>
                  <a:lnTo>
                    <a:pt x="154012" y="17995"/>
                  </a:lnTo>
                  <a:lnTo>
                    <a:pt x="147751" y="17653"/>
                  </a:lnTo>
                  <a:lnTo>
                    <a:pt x="141719" y="19812"/>
                  </a:lnTo>
                  <a:lnTo>
                    <a:pt x="33528" y="82486"/>
                  </a:lnTo>
                  <a:lnTo>
                    <a:pt x="33528" y="67056"/>
                  </a:lnTo>
                  <a:lnTo>
                    <a:pt x="0" y="67056"/>
                  </a:lnTo>
                  <a:lnTo>
                    <a:pt x="0" y="100584"/>
                  </a:lnTo>
                  <a:lnTo>
                    <a:pt x="31064" y="100584"/>
                  </a:lnTo>
                  <a:lnTo>
                    <a:pt x="54089" y="114058"/>
                  </a:lnTo>
                  <a:lnTo>
                    <a:pt x="87617" y="133680"/>
                  </a:lnTo>
                  <a:lnTo>
                    <a:pt x="141719" y="165354"/>
                  </a:lnTo>
                  <a:lnTo>
                    <a:pt x="147751" y="167500"/>
                  </a:lnTo>
                  <a:lnTo>
                    <a:pt x="154012" y="167157"/>
                  </a:lnTo>
                  <a:lnTo>
                    <a:pt x="159829" y="164388"/>
                  </a:lnTo>
                  <a:lnTo>
                    <a:pt x="164579" y="159258"/>
                  </a:lnTo>
                  <a:lnTo>
                    <a:pt x="166624" y="153111"/>
                  </a:lnTo>
                  <a:lnTo>
                    <a:pt x="166103" y="146685"/>
                  </a:lnTo>
                  <a:lnTo>
                    <a:pt x="163296" y="140817"/>
                  </a:lnTo>
                  <a:lnTo>
                    <a:pt x="158496" y="136398"/>
                  </a:lnTo>
                  <a:lnTo>
                    <a:pt x="82384" y="92583"/>
                  </a:lnTo>
                  <a:lnTo>
                    <a:pt x="87617" y="95580"/>
                  </a:lnTo>
                  <a:lnTo>
                    <a:pt x="87617" y="89573"/>
                  </a:lnTo>
                  <a:lnTo>
                    <a:pt x="158496" y="48768"/>
                  </a:lnTo>
                  <a:lnTo>
                    <a:pt x="163296" y="44335"/>
                  </a:lnTo>
                  <a:lnTo>
                    <a:pt x="166103" y="38481"/>
                  </a:lnTo>
                  <a:lnTo>
                    <a:pt x="166624" y="32042"/>
                  </a:lnTo>
                  <a:close/>
                </a:path>
                <a:path w="1089659" h="234314">
                  <a:moveTo>
                    <a:pt x="220967" y="76200"/>
                  </a:moveTo>
                  <a:lnTo>
                    <a:pt x="187439" y="76200"/>
                  </a:lnTo>
                  <a:lnTo>
                    <a:pt x="187439" y="108966"/>
                  </a:lnTo>
                  <a:lnTo>
                    <a:pt x="220967" y="108966"/>
                  </a:lnTo>
                  <a:lnTo>
                    <a:pt x="220967" y="76200"/>
                  </a:lnTo>
                  <a:close/>
                </a:path>
                <a:path w="1089659" h="234314">
                  <a:moveTo>
                    <a:pt x="288036" y="76200"/>
                  </a:moveTo>
                  <a:lnTo>
                    <a:pt x="254508" y="76200"/>
                  </a:lnTo>
                  <a:lnTo>
                    <a:pt x="254508" y="108966"/>
                  </a:lnTo>
                  <a:lnTo>
                    <a:pt x="288036" y="108966"/>
                  </a:lnTo>
                  <a:lnTo>
                    <a:pt x="288036" y="76200"/>
                  </a:lnTo>
                  <a:close/>
                </a:path>
                <a:path w="1089659" h="234314">
                  <a:moveTo>
                    <a:pt x="355079" y="76200"/>
                  </a:moveTo>
                  <a:lnTo>
                    <a:pt x="321551" y="76200"/>
                  </a:lnTo>
                  <a:lnTo>
                    <a:pt x="321551" y="108966"/>
                  </a:lnTo>
                  <a:lnTo>
                    <a:pt x="355079" y="108966"/>
                  </a:lnTo>
                  <a:lnTo>
                    <a:pt x="355079" y="76200"/>
                  </a:lnTo>
                  <a:close/>
                </a:path>
                <a:path w="1089659" h="234314">
                  <a:moveTo>
                    <a:pt x="421386" y="76200"/>
                  </a:moveTo>
                  <a:lnTo>
                    <a:pt x="388620" y="76200"/>
                  </a:lnTo>
                  <a:lnTo>
                    <a:pt x="388620" y="108966"/>
                  </a:lnTo>
                  <a:lnTo>
                    <a:pt x="421386" y="108966"/>
                  </a:lnTo>
                  <a:lnTo>
                    <a:pt x="421386" y="76200"/>
                  </a:lnTo>
                  <a:close/>
                </a:path>
                <a:path w="1089659" h="234314">
                  <a:moveTo>
                    <a:pt x="488429" y="76200"/>
                  </a:moveTo>
                  <a:lnTo>
                    <a:pt x="454901" y="76200"/>
                  </a:lnTo>
                  <a:lnTo>
                    <a:pt x="454901" y="108966"/>
                  </a:lnTo>
                  <a:lnTo>
                    <a:pt x="488429" y="108966"/>
                  </a:lnTo>
                  <a:lnTo>
                    <a:pt x="488429" y="76200"/>
                  </a:lnTo>
                  <a:close/>
                </a:path>
                <a:path w="1089659" h="234314">
                  <a:moveTo>
                    <a:pt x="555498" y="76200"/>
                  </a:moveTo>
                  <a:lnTo>
                    <a:pt x="521970" y="76200"/>
                  </a:lnTo>
                  <a:lnTo>
                    <a:pt x="521970" y="108966"/>
                  </a:lnTo>
                  <a:lnTo>
                    <a:pt x="555498" y="108966"/>
                  </a:lnTo>
                  <a:lnTo>
                    <a:pt x="555498" y="76200"/>
                  </a:lnTo>
                  <a:close/>
                </a:path>
                <a:path w="1089659" h="234314">
                  <a:moveTo>
                    <a:pt x="621779" y="76200"/>
                  </a:moveTo>
                  <a:lnTo>
                    <a:pt x="589013" y="76200"/>
                  </a:lnTo>
                  <a:lnTo>
                    <a:pt x="589013" y="108966"/>
                  </a:lnTo>
                  <a:lnTo>
                    <a:pt x="621779" y="108966"/>
                  </a:lnTo>
                  <a:lnTo>
                    <a:pt x="621779" y="76200"/>
                  </a:lnTo>
                  <a:close/>
                </a:path>
                <a:path w="1089659" h="234314">
                  <a:moveTo>
                    <a:pt x="688848" y="76200"/>
                  </a:moveTo>
                  <a:lnTo>
                    <a:pt x="655320" y="76200"/>
                  </a:lnTo>
                  <a:lnTo>
                    <a:pt x="655320" y="108966"/>
                  </a:lnTo>
                  <a:lnTo>
                    <a:pt x="688848" y="108966"/>
                  </a:lnTo>
                  <a:lnTo>
                    <a:pt x="688848" y="76200"/>
                  </a:lnTo>
                  <a:close/>
                </a:path>
                <a:path w="1089659" h="234314">
                  <a:moveTo>
                    <a:pt x="755904" y="76200"/>
                  </a:moveTo>
                  <a:lnTo>
                    <a:pt x="722376" y="76200"/>
                  </a:lnTo>
                  <a:lnTo>
                    <a:pt x="722376" y="108966"/>
                  </a:lnTo>
                  <a:lnTo>
                    <a:pt x="755904" y="108966"/>
                  </a:lnTo>
                  <a:lnTo>
                    <a:pt x="755904" y="76200"/>
                  </a:lnTo>
                  <a:close/>
                </a:path>
                <a:path w="1089659" h="234314">
                  <a:moveTo>
                    <a:pt x="822960" y="76200"/>
                  </a:moveTo>
                  <a:lnTo>
                    <a:pt x="789432" y="76200"/>
                  </a:lnTo>
                  <a:lnTo>
                    <a:pt x="789432" y="108966"/>
                  </a:lnTo>
                  <a:lnTo>
                    <a:pt x="822960" y="108966"/>
                  </a:lnTo>
                  <a:lnTo>
                    <a:pt x="822960" y="76200"/>
                  </a:lnTo>
                  <a:close/>
                </a:path>
                <a:path w="1089659" h="234314">
                  <a:moveTo>
                    <a:pt x="889254" y="76200"/>
                  </a:moveTo>
                  <a:lnTo>
                    <a:pt x="855726" y="76200"/>
                  </a:lnTo>
                  <a:lnTo>
                    <a:pt x="855726" y="108966"/>
                  </a:lnTo>
                  <a:lnTo>
                    <a:pt x="889254" y="108966"/>
                  </a:lnTo>
                  <a:lnTo>
                    <a:pt x="889254" y="76200"/>
                  </a:lnTo>
                  <a:close/>
                </a:path>
                <a:path w="1089659" h="234314">
                  <a:moveTo>
                    <a:pt x="956310" y="76200"/>
                  </a:moveTo>
                  <a:lnTo>
                    <a:pt x="922782" y="76200"/>
                  </a:lnTo>
                  <a:lnTo>
                    <a:pt x="922782" y="108966"/>
                  </a:lnTo>
                  <a:lnTo>
                    <a:pt x="956310" y="108966"/>
                  </a:lnTo>
                  <a:lnTo>
                    <a:pt x="956310" y="76200"/>
                  </a:lnTo>
                  <a:close/>
                </a:path>
                <a:path w="1089659" h="234314">
                  <a:moveTo>
                    <a:pt x="1023353" y="76200"/>
                  </a:moveTo>
                  <a:lnTo>
                    <a:pt x="989825" y="76200"/>
                  </a:lnTo>
                  <a:lnTo>
                    <a:pt x="989825" y="108966"/>
                  </a:lnTo>
                  <a:lnTo>
                    <a:pt x="1023353" y="108966"/>
                  </a:lnTo>
                  <a:lnTo>
                    <a:pt x="1023353" y="76200"/>
                  </a:lnTo>
                  <a:close/>
                </a:path>
                <a:path w="1089659" h="234314">
                  <a:moveTo>
                    <a:pt x="1089660" y="76200"/>
                  </a:moveTo>
                  <a:lnTo>
                    <a:pt x="1056894" y="76200"/>
                  </a:lnTo>
                  <a:lnTo>
                    <a:pt x="1056894" y="108966"/>
                  </a:lnTo>
                  <a:lnTo>
                    <a:pt x="1089660" y="108966"/>
                  </a:lnTo>
                  <a:lnTo>
                    <a:pt x="1089660" y="76200"/>
                  </a:lnTo>
                  <a:close/>
                </a:path>
              </a:pathLst>
            </a:custGeom>
            <a:solidFill>
              <a:srgbClr val="5B9BD5"/>
            </a:solidFill>
          </p:spPr>
          <p:txBody>
            <a:bodyPr wrap="square" lIns="0" tIns="0" rIns="0" bIns="0" rtlCol="0"/>
            <a:lstStyle/>
            <a:p>
              <a:endParaRPr/>
            </a:p>
          </p:txBody>
        </p:sp>
      </p:grpSp>
      <p:sp>
        <p:nvSpPr>
          <p:cNvPr id="19" name="object 19"/>
          <p:cNvSpPr txBox="1"/>
          <p:nvPr/>
        </p:nvSpPr>
        <p:spPr>
          <a:xfrm>
            <a:off x="8064379" y="2772410"/>
            <a:ext cx="777875" cy="213360"/>
          </a:xfrm>
          <a:prstGeom prst="rect">
            <a:avLst/>
          </a:prstGeom>
        </p:spPr>
        <p:txBody>
          <a:bodyPr vert="horz" wrap="square" lIns="0" tIns="16510" rIns="0" bIns="0" rtlCol="0">
            <a:spAutoFit/>
          </a:bodyPr>
          <a:lstStyle/>
          <a:p>
            <a:pPr marL="12700">
              <a:lnSpc>
                <a:spcPct val="100000"/>
              </a:lnSpc>
              <a:spcBef>
                <a:spcPts val="130"/>
              </a:spcBef>
            </a:pPr>
            <a:r>
              <a:rPr sz="1200" b="1" spc="-10" dirty="0">
                <a:latin typeface="Calibri"/>
                <a:cs typeface="Calibri"/>
              </a:rPr>
              <a:t>CD4(8)=260</a:t>
            </a:r>
            <a:endParaRPr sz="1200">
              <a:latin typeface="Calibri"/>
              <a:cs typeface="Calibri"/>
            </a:endParaRPr>
          </a:p>
        </p:txBody>
      </p:sp>
      <p:sp>
        <p:nvSpPr>
          <p:cNvPr id="20" name="object 20"/>
          <p:cNvSpPr txBox="1"/>
          <p:nvPr/>
        </p:nvSpPr>
        <p:spPr>
          <a:xfrm>
            <a:off x="6313303" y="3762213"/>
            <a:ext cx="1337310" cy="706120"/>
          </a:xfrm>
          <a:prstGeom prst="rect">
            <a:avLst/>
          </a:prstGeom>
        </p:spPr>
        <p:txBody>
          <a:bodyPr vert="horz" wrap="square" lIns="0" tIns="12700" rIns="0" bIns="0" rtlCol="0">
            <a:spAutoFit/>
          </a:bodyPr>
          <a:lstStyle/>
          <a:p>
            <a:pPr marL="558800">
              <a:lnSpc>
                <a:spcPct val="100000"/>
              </a:lnSpc>
              <a:spcBef>
                <a:spcPts val="100"/>
              </a:spcBef>
              <a:tabLst>
                <a:tab pos="1223010" algn="l"/>
              </a:tabLst>
            </a:pPr>
            <a:r>
              <a:rPr sz="1050" spc="-50" dirty="0">
                <a:latin typeface="Calibri"/>
                <a:cs typeface="Calibri"/>
              </a:rPr>
              <a:t>0</a:t>
            </a:r>
            <a:r>
              <a:rPr sz="1050" dirty="0">
                <a:latin typeface="Calibri"/>
                <a:cs typeface="Calibri"/>
              </a:rPr>
              <a:t>	</a:t>
            </a:r>
            <a:r>
              <a:rPr sz="1050" spc="-50" dirty="0">
                <a:latin typeface="Calibri"/>
                <a:cs typeface="Calibri"/>
              </a:rPr>
              <a:t>5</a:t>
            </a:r>
            <a:endParaRPr sz="1050">
              <a:latin typeface="Calibri"/>
              <a:cs typeface="Calibri"/>
            </a:endParaRPr>
          </a:p>
          <a:p>
            <a:pPr>
              <a:lnSpc>
                <a:spcPct val="100000"/>
              </a:lnSpc>
              <a:spcBef>
                <a:spcPts val="25"/>
              </a:spcBef>
            </a:pPr>
            <a:endParaRPr sz="800">
              <a:latin typeface="Calibri"/>
              <a:cs typeface="Calibri"/>
            </a:endParaRPr>
          </a:p>
          <a:p>
            <a:pPr marR="5080" algn="r">
              <a:lnSpc>
                <a:spcPts val="1425"/>
              </a:lnSpc>
            </a:pPr>
            <a:r>
              <a:rPr sz="1200" b="1" dirty="0">
                <a:solidFill>
                  <a:srgbClr val="008080"/>
                </a:solidFill>
                <a:latin typeface="Microsoft JhengHei"/>
                <a:cs typeface="Microsoft JhengHei"/>
              </a:rPr>
              <a:t>8</a:t>
            </a:r>
            <a:r>
              <a:rPr sz="1200" b="1" spc="-15" dirty="0">
                <a:solidFill>
                  <a:srgbClr val="008080"/>
                </a:solidFill>
                <a:latin typeface="Microsoft JhengHei"/>
                <a:cs typeface="Microsoft JhengHei"/>
              </a:rPr>
              <a:t> 年</a:t>
            </a:r>
            <a:endParaRPr sz="1200">
              <a:latin typeface="Microsoft JhengHei"/>
              <a:cs typeface="Microsoft JhengHei"/>
            </a:endParaRPr>
          </a:p>
          <a:p>
            <a:pPr marR="67945" algn="r">
              <a:lnSpc>
                <a:spcPts val="1664"/>
              </a:lnSpc>
            </a:pPr>
            <a:r>
              <a:rPr sz="1400" b="1" spc="-10" dirty="0">
                <a:solidFill>
                  <a:srgbClr val="ED7C31"/>
                </a:solidFill>
                <a:latin typeface="Microsoft JhengHei"/>
                <a:cs typeface="Microsoft JhengHei"/>
              </a:rPr>
              <a:t>回推可能感染年</a:t>
            </a:r>
            <a:endParaRPr sz="1400">
              <a:latin typeface="Microsoft JhengHei"/>
              <a:cs typeface="Microsoft JhengHei"/>
            </a:endParaRPr>
          </a:p>
        </p:txBody>
      </p:sp>
      <p:sp>
        <p:nvSpPr>
          <p:cNvPr id="21" name="object 21"/>
          <p:cNvSpPr txBox="1"/>
          <p:nvPr/>
        </p:nvSpPr>
        <p:spPr>
          <a:xfrm>
            <a:off x="7783963" y="4240022"/>
            <a:ext cx="1124585"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Microsoft JhengHei"/>
                <a:cs typeface="Microsoft JhengHei"/>
              </a:rPr>
              <a:t>初次CD4檢驗</a:t>
            </a:r>
            <a:r>
              <a:rPr sz="1200" b="1" spc="-50" dirty="0">
                <a:latin typeface="Microsoft JhengHei"/>
                <a:cs typeface="Microsoft JhengHei"/>
              </a:rPr>
              <a:t>日</a:t>
            </a:r>
            <a:endParaRPr sz="1200">
              <a:latin typeface="Microsoft JhengHei"/>
              <a:cs typeface="Microsoft JhengHei"/>
            </a:endParaRPr>
          </a:p>
        </p:txBody>
      </p:sp>
      <p:sp>
        <p:nvSpPr>
          <p:cNvPr id="22" name="object 22"/>
          <p:cNvSpPr txBox="1"/>
          <p:nvPr/>
        </p:nvSpPr>
        <p:spPr>
          <a:xfrm>
            <a:off x="5592451" y="4862576"/>
            <a:ext cx="749300" cy="199390"/>
          </a:xfrm>
          <a:prstGeom prst="rect">
            <a:avLst/>
          </a:prstGeom>
        </p:spPr>
        <p:txBody>
          <a:bodyPr vert="horz" wrap="square" lIns="0" tIns="17780" rIns="0" bIns="0" rtlCol="0">
            <a:spAutoFit/>
          </a:bodyPr>
          <a:lstStyle/>
          <a:p>
            <a:pPr marL="12700">
              <a:lnSpc>
                <a:spcPct val="100000"/>
              </a:lnSpc>
              <a:spcBef>
                <a:spcPts val="140"/>
              </a:spcBef>
            </a:pPr>
            <a:r>
              <a:rPr sz="1100" dirty="0">
                <a:latin typeface="Microsoft JhengHei"/>
                <a:cs typeface="Microsoft JhengHei"/>
              </a:rPr>
              <a:t>參考文獻</a:t>
            </a:r>
            <a:r>
              <a:rPr sz="1100" spc="-50" dirty="0">
                <a:latin typeface="Microsoft JhengHei"/>
                <a:cs typeface="Microsoft JhengHei"/>
              </a:rPr>
              <a:t>：</a:t>
            </a:r>
            <a:endParaRPr sz="1100">
              <a:latin typeface="Microsoft JhengHei"/>
              <a:cs typeface="Microsoft JhengHei"/>
            </a:endParaRPr>
          </a:p>
        </p:txBody>
      </p:sp>
      <p:sp>
        <p:nvSpPr>
          <p:cNvPr id="23" name="object 23"/>
          <p:cNvSpPr txBox="1"/>
          <p:nvPr/>
        </p:nvSpPr>
        <p:spPr>
          <a:xfrm>
            <a:off x="5592451" y="5102606"/>
            <a:ext cx="4878705" cy="1135380"/>
          </a:xfrm>
          <a:prstGeom prst="rect">
            <a:avLst/>
          </a:prstGeom>
        </p:spPr>
        <p:txBody>
          <a:bodyPr vert="horz" wrap="square" lIns="0" tIns="11430" rIns="0" bIns="0" rtlCol="0">
            <a:spAutoFit/>
          </a:bodyPr>
          <a:lstStyle/>
          <a:p>
            <a:pPr marL="170180" marR="6985" indent="-158115" algn="just">
              <a:lnSpc>
                <a:spcPct val="124500"/>
              </a:lnSpc>
              <a:spcBef>
                <a:spcPts val="90"/>
              </a:spcBef>
              <a:buFont typeface="Arial MT"/>
              <a:buChar char="•"/>
              <a:tabLst>
                <a:tab pos="170815" algn="l"/>
              </a:tabLst>
            </a:pPr>
            <a:r>
              <a:rPr sz="1100" dirty="0">
                <a:latin typeface="Microsoft JhengHei"/>
                <a:cs typeface="Microsoft JhengHei"/>
              </a:rPr>
              <a:t>Using</a:t>
            </a:r>
            <a:r>
              <a:rPr sz="1100" spc="225" dirty="0">
                <a:latin typeface="Microsoft JhengHei"/>
                <a:cs typeface="Microsoft JhengHei"/>
              </a:rPr>
              <a:t> </a:t>
            </a:r>
            <a:r>
              <a:rPr sz="1100" dirty="0">
                <a:latin typeface="Microsoft JhengHei"/>
                <a:cs typeface="Microsoft JhengHei"/>
              </a:rPr>
              <a:t>CD4</a:t>
            </a:r>
            <a:r>
              <a:rPr sz="1100" spc="229" dirty="0">
                <a:latin typeface="Microsoft JhengHei"/>
                <a:cs typeface="Microsoft JhengHei"/>
              </a:rPr>
              <a:t> </a:t>
            </a:r>
            <a:r>
              <a:rPr sz="1100" dirty="0">
                <a:latin typeface="Microsoft JhengHei"/>
                <a:cs typeface="Microsoft JhengHei"/>
              </a:rPr>
              <a:t>Data</a:t>
            </a:r>
            <a:r>
              <a:rPr sz="1100" spc="235" dirty="0">
                <a:latin typeface="Microsoft JhengHei"/>
                <a:cs typeface="Microsoft JhengHei"/>
              </a:rPr>
              <a:t> </a:t>
            </a:r>
            <a:r>
              <a:rPr sz="1100" dirty="0">
                <a:latin typeface="Microsoft JhengHei"/>
                <a:cs typeface="Microsoft JhengHei"/>
              </a:rPr>
              <a:t>to</a:t>
            </a:r>
            <a:r>
              <a:rPr sz="1100" spc="240" dirty="0">
                <a:latin typeface="Microsoft JhengHei"/>
                <a:cs typeface="Microsoft JhengHei"/>
              </a:rPr>
              <a:t> </a:t>
            </a:r>
            <a:r>
              <a:rPr sz="1100" dirty="0">
                <a:latin typeface="Microsoft JhengHei"/>
                <a:cs typeface="Microsoft JhengHei"/>
              </a:rPr>
              <a:t>Estimate</a:t>
            </a:r>
            <a:r>
              <a:rPr sz="1100" spc="235" dirty="0">
                <a:latin typeface="Microsoft JhengHei"/>
                <a:cs typeface="Microsoft JhengHei"/>
              </a:rPr>
              <a:t> </a:t>
            </a:r>
            <a:r>
              <a:rPr sz="1100" dirty="0">
                <a:latin typeface="Microsoft JhengHei"/>
                <a:cs typeface="Microsoft JhengHei"/>
              </a:rPr>
              <a:t>HIV</a:t>
            </a:r>
            <a:r>
              <a:rPr sz="1100" spc="229" dirty="0">
                <a:latin typeface="Microsoft JhengHei"/>
                <a:cs typeface="Microsoft JhengHei"/>
              </a:rPr>
              <a:t> </a:t>
            </a:r>
            <a:r>
              <a:rPr sz="1100" dirty="0">
                <a:latin typeface="Microsoft JhengHei"/>
                <a:cs typeface="Microsoft JhengHei"/>
              </a:rPr>
              <a:t>Incidence,</a:t>
            </a:r>
            <a:r>
              <a:rPr sz="1100" spc="240" dirty="0">
                <a:latin typeface="Microsoft JhengHei"/>
                <a:cs typeface="Microsoft JhengHei"/>
              </a:rPr>
              <a:t> </a:t>
            </a:r>
            <a:r>
              <a:rPr sz="1100" dirty="0">
                <a:latin typeface="Microsoft JhengHei"/>
                <a:cs typeface="Microsoft JhengHei"/>
              </a:rPr>
              <a:t>Prevalence,</a:t>
            </a:r>
            <a:r>
              <a:rPr sz="1100" spc="235" dirty="0">
                <a:latin typeface="Microsoft JhengHei"/>
                <a:cs typeface="Microsoft JhengHei"/>
              </a:rPr>
              <a:t> </a:t>
            </a:r>
            <a:r>
              <a:rPr sz="1100" dirty="0">
                <a:latin typeface="Microsoft JhengHei"/>
                <a:cs typeface="Microsoft JhengHei"/>
              </a:rPr>
              <a:t>and</a:t>
            </a:r>
            <a:r>
              <a:rPr sz="1100" spc="240" dirty="0">
                <a:latin typeface="Microsoft JhengHei"/>
                <a:cs typeface="Microsoft JhengHei"/>
              </a:rPr>
              <a:t> </a:t>
            </a:r>
            <a:r>
              <a:rPr sz="1100" spc="-10" dirty="0">
                <a:latin typeface="Microsoft JhengHei"/>
                <a:cs typeface="Microsoft JhengHei"/>
              </a:rPr>
              <a:t>Percent </a:t>
            </a:r>
            <a:r>
              <a:rPr sz="1100" dirty="0">
                <a:latin typeface="Microsoft JhengHei"/>
                <a:cs typeface="Microsoft JhengHei"/>
              </a:rPr>
              <a:t>of</a:t>
            </a:r>
            <a:r>
              <a:rPr sz="1100" spc="90" dirty="0">
                <a:latin typeface="Microsoft JhengHei"/>
                <a:cs typeface="Microsoft JhengHei"/>
              </a:rPr>
              <a:t> </a:t>
            </a:r>
            <a:r>
              <a:rPr sz="1100" dirty="0">
                <a:latin typeface="Microsoft JhengHei"/>
                <a:cs typeface="Microsoft JhengHei"/>
              </a:rPr>
              <a:t>Undiagnosed</a:t>
            </a:r>
            <a:r>
              <a:rPr sz="1100" spc="90" dirty="0">
                <a:latin typeface="Microsoft JhengHei"/>
                <a:cs typeface="Microsoft JhengHei"/>
              </a:rPr>
              <a:t> </a:t>
            </a:r>
            <a:r>
              <a:rPr sz="1100" dirty="0">
                <a:latin typeface="Microsoft JhengHei"/>
                <a:cs typeface="Microsoft JhengHei"/>
              </a:rPr>
              <a:t>Infections</a:t>
            </a:r>
            <a:r>
              <a:rPr sz="1100" spc="90" dirty="0">
                <a:latin typeface="Microsoft JhengHei"/>
                <a:cs typeface="Microsoft JhengHei"/>
              </a:rPr>
              <a:t> </a:t>
            </a:r>
            <a:r>
              <a:rPr sz="1100" dirty="0">
                <a:latin typeface="Microsoft JhengHei"/>
                <a:cs typeface="Microsoft JhengHei"/>
              </a:rPr>
              <a:t>in</a:t>
            </a:r>
            <a:r>
              <a:rPr sz="1100" spc="80" dirty="0">
                <a:latin typeface="Microsoft JhengHei"/>
                <a:cs typeface="Microsoft JhengHei"/>
              </a:rPr>
              <a:t> </a:t>
            </a:r>
            <a:r>
              <a:rPr sz="1100" dirty="0">
                <a:latin typeface="Microsoft JhengHei"/>
                <a:cs typeface="Microsoft JhengHei"/>
              </a:rPr>
              <a:t>the</a:t>
            </a:r>
            <a:r>
              <a:rPr sz="1100" spc="80" dirty="0">
                <a:latin typeface="Microsoft JhengHei"/>
                <a:cs typeface="Microsoft JhengHei"/>
              </a:rPr>
              <a:t> </a:t>
            </a:r>
            <a:r>
              <a:rPr sz="1100" dirty="0">
                <a:latin typeface="Microsoft JhengHei"/>
                <a:cs typeface="Microsoft JhengHei"/>
              </a:rPr>
              <a:t>United</a:t>
            </a:r>
            <a:r>
              <a:rPr sz="1100" spc="95" dirty="0">
                <a:latin typeface="Microsoft JhengHei"/>
                <a:cs typeface="Microsoft JhengHei"/>
              </a:rPr>
              <a:t> </a:t>
            </a:r>
            <a:r>
              <a:rPr sz="1100" dirty="0">
                <a:latin typeface="Microsoft JhengHei"/>
                <a:cs typeface="Microsoft JhengHei"/>
              </a:rPr>
              <a:t>States.</a:t>
            </a:r>
            <a:r>
              <a:rPr sz="1100" spc="85" dirty="0">
                <a:latin typeface="Microsoft JhengHei"/>
                <a:cs typeface="Microsoft JhengHei"/>
              </a:rPr>
              <a:t> </a:t>
            </a:r>
            <a:r>
              <a:rPr sz="1100" dirty="0">
                <a:latin typeface="Microsoft JhengHei"/>
                <a:cs typeface="Microsoft JhengHei"/>
              </a:rPr>
              <a:t>JAIDS</a:t>
            </a:r>
            <a:r>
              <a:rPr sz="1100" spc="90" dirty="0">
                <a:latin typeface="Microsoft JhengHei"/>
                <a:cs typeface="Microsoft JhengHei"/>
              </a:rPr>
              <a:t> </a:t>
            </a:r>
            <a:r>
              <a:rPr sz="1100" dirty="0">
                <a:latin typeface="Microsoft JhengHei"/>
                <a:cs typeface="Microsoft JhengHei"/>
              </a:rPr>
              <a:t>2017,</a:t>
            </a:r>
            <a:r>
              <a:rPr sz="1100" spc="70" dirty="0">
                <a:latin typeface="Microsoft JhengHei"/>
                <a:cs typeface="Microsoft JhengHei"/>
              </a:rPr>
              <a:t> </a:t>
            </a:r>
            <a:r>
              <a:rPr sz="1100" dirty="0">
                <a:latin typeface="Microsoft JhengHei"/>
                <a:cs typeface="Microsoft JhengHei"/>
              </a:rPr>
              <a:t>74(1)</a:t>
            </a:r>
            <a:r>
              <a:rPr sz="1100" spc="70" dirty="0">
                <a:latin typeface="Microsoft JhengHei"/>
                <a:cs typeface="Microsoft JhengHei"/>
              </a:rPr>
              <a:t> </a:t>
            </a:r>
            <a:r>
              <a:rPr sz="1100" dirty="0">
                <a:latin typeface="Microsoft JhengHei"/>
                <a:cs typeface="Microsoft JhengHei"/>
              </a:rPr>
              <a:t>3-</a:t>
            </a:r>
            <a:r>
              <a:rPr sz="1100" spc="-25" dirty="0">
                <a:latin typeface="Microsoft JhengHei"/>
                <a:cs typeface="Microsoft JhengHei"/>
              </a:rPr>
              <a:t>9.</a:t>
            </a:r>
            <a:endParaRPr sz="1100">
              <a:latin typeface="Microsoft JhengHei"/>
              <a:cs typeface="Microsoft JhengHei"/>
            </a:endParaRPr>
          </a:p>
          <a:p>
            <a:pPr marL="170180" marR="5080" indent="-158115" algn="just">
              <a:lnSpc>
                <a:spcPct val="124300"/>
              </a:lnSpc>
              <a:spcBef>
                <a:spcPts val="525"/>
              </a:spcBef>
              <a:buFont typeface="Arial MT"/>
              <a:buChar char="•"/>
              <a:tabLst>
                <a:tab pos="170815" algn="l"/>
              </a:tabLst>
            </a:pPr>
            <a:r>
              <a:rPr sz="1100" dirty="0">
                <a:latin typeface="Microsoft JhengHei"/>
                <a:cs typeface="Microsoft JhengHei"/>
              </a:rPr>
              <a:t>Estimating</a:t>
            </a:r>
            <a:r>
              <a:rPr sz="1100" spc="320" dirty="0">
                <a:latin typeface="Microsoft JhengHei"/>
                <a:cs typeface="Microsoft JhengHei"/>
              </a:rPr>
              <a:t> </a:t>
            </a:r>
            <a:r>
              <a:rPr sz="1100" dirty="0">
                <a:latin typeface="Microsoft JhengHei"/>
                <a:cs typeface="Microsoft JhengHei"/>
              </a:rPr>
              <a:t>HIV</a:t>
            </a:r>
            <a:r>
              <a:rPr sz="1100" spc="325" dirty="0">
                <a:latin typeface="Microsoft JhengHei"/>
                <a:cs typeface="Microsoft JhengHei"/>
              </a:rPr>
              <a:t> </a:t>
            </a:r>
            <a:r>
              <a:rPr sz="1100" dirty="0">
                <a:latin typeface="Microsoft JhengHei"/>
                <a:cs typeface="Microsoft JhengHei"/>
              </a:rPr>
              <a:t>incidence,</a:t>
            </a:r>
            <a:r>
              <a:rPr sz="1100" spc="325" dirty="0">
                <a:latin typeface="Microsoft JhengHei"/>
                <a:cs typeface="Microsoft JhengHei"/>
              </a:rPr>
              <a:t> </a:t>
            </a:r>
            <a:r>
              <a:rPr sz="1100" dirty="0">
                <a:latin typeface="Microsoft JhengHei"/>
                <a:cs typeface="Microsoft JhengHei"/>
              </a:rPr>
              <a:t>prevalence,</a:t>
            </a:r>
            <a:r>
              <a:rPr sz="1100" spc="325" dirty="0">
                <a:latin typeface="Microsoft JhengHei"/>
                <a:cs typeface="Microsoft JhengHei"/>
              </a:rPr>
              <a:t> </a:t>
            </a:r>
            <a:r>
              <a:rPr sz="1100" dirty="0">
                <a:latin typeface="Microsoft JhengHei"/>
                <a:cs typeface="Microsoft JhengHei"/>
              </a:rPr>
              <a:t>and</a:t>
            </a:r>
            <a:r>
              <a:rPr sz="1100" spc="320" dirty="0">
                <a:latin typeface="Microsoft JhengHei"/>
                <a:cs typeface="Microsoft JhengHei"/>
              </a:rPr>
              <a:t> </a:t>
            </a:r>
            <a:r>
              <a:rPr sz="1100" dirty="0">
                <a:latin typeface="Microsoft JhengHei"/>
                <a:cs typeface="Microsoft JhengHei"/>
              </a:rPr>
              <a:t>percent</a:t>
            </a:r>
            <a:r>
              <a:rPr sz="1100" spc="330" dirty="0">
                <a:latin typeface="Microsoft JhengHei"/>
                <a:cs typeface="Microsoft JhengHei"/>
              </a:rPr>
              <a:t> </a:t>
            </a:r>
            <a:r>
              <a:rPr sz="1100" dirty="0">
                <a:latin typeface="Microsoft JhengHei"/>
                <a:cs typeface="Microsoft JhengHei"/>
              </a:rPr>
              <a:t>of</a:t>
            </a:r>
            <a:r>
              <a:rPr sz="1100" spc="325" dirty="0">
                <a:latin typeface="Microsoft JhengHei"/>
                <a:cs typeface="Microsoft JhengHei"/>
              </a:rPr>
              <a:t> </a:t>
            </a:r>
            <a:r>
              <a:rPr sz="1100" spc="-10" dirty="0">
                <a:latin typeface="Microsoft JhengHei"/>
                <a:cs typeface="Microsoft JhengHei"/>
              </a:rPr>
              <a:t>undiagnosed </a:t>
            </a:r>
            <a:r>
              <a:rPr sz="1100" dirty="0">
                <a:latin typeface="Microsoft JhengHei"/>
                <a:cs typeface="Microsoft JhengHei"/>
              </a:rPr>
              <a:t>infections</a:t>
            </a:r>
            <a:r>
              <a:rPr sz="1100" spc="145" dirty="0">
                <a:latin typeface="Microsoft JhengHei"/>
                <a:cs typeface="Microsoft JhengHei"/>
              </a:rPr>
              <a:t> </a:t>
            </a:r>
            <a:r>
              <a:rPr sz="1100" dirty="0">
                <a:latin typeface="Microsoft JhengHei"/>
                <a:cs typeface="Microsoft JhengHei"/>
              </a:rPr>
              <a:t>in</a:t>
            </a:r>
            <a:r>
              <a:rPr sz="1100" spc="150" dirty="0">
                <a:latin typeface="Microsoft JhengHei"/>
                <a:cs typeface="Microsoft JhengHei"/>
              </a:rPr>
              <a:t> </a:t>
            </a:r>
            <a:r>
              <a:rPr sz="1100" dirty="0">
                <a:latin typeface="Microsoft JhengHei"/>
                <a:cs typeface="Microsoft JhengHei"/>
              </a:rPr>
              <a:t>Taiwan</a:t>
            </a:r>
            <a:r>
              <a:rPr sz="1100" spc="145" dirty="0">
                <a:latin typeface="Microsoft JhengHei"/>
                <a:cs typeface="Microsoft JhengHei"/>
              </a:rPr>
              <a:t> </a:t>
            </a:r>
            <a:r>
              <a:rPr sz="1100" dirty="0">
                <a:latin typeface="Microsoft JhengHei"/>
                <a:cs typeface="Microsoft JhengHei"/>
              </a:rPr>
              <a:t>using</a:t>
            </a:r>
            <a:r>
              <a:rPr sz="1100" spc="140" dirty="0">
                <a:latin typeface="Microsoft JhengHei"/>
                <a:cs typeface="Microsoft JhengHei"/>
              </a:rPr>
              <a:t> </a:t>
            </a:r>
            <a:r>
              <a:rPr sz="1100" dirty="0">
                <a:latin typeface="Microsoft JhengHei"/>
                <a:cs typeface="Microsoft JhengHei"/>
              </a:rPr>
              <a:t>CD4</a:t>
            </a:r>
            <a:r>
              <a:rPr sz="1100" spc="155" dirty="0">
                <a:latin typeface="Microsoft JhengHei"/>
                <a:cs typeface="Microsoft JhengHei"/>
              </a:rPr>
              <a:t> </a:t>
            </a:r>
            <a:r>
              <a:rPr sz="1100" dirty="0">
                <a:latin typeface="Microsoft JhengHei"/>
                <a:cs typeface="Microsoft JhengHei"/>
              </a:rPr>
              <a:t>data.</a:t>
            </a:r>
            <a:r>
              <a:rPr sz="1100" spc="155" dirty="0">
                <a:latin typeface="Microsoft JhengHei"/>
                <a:cs typeface="Microsoft JhengHei"/>
              </a:rPr>
              <a:t> </a:t>
            </a:r>
            <a:r>
              <a:rPr sz="1100" dirty="0">
                <a:latin typeface="Microsoft JhengHei"/>
                <a:cs typeface="Microsoft JhengHei"/>
              </a:rPr>
              <a:t>J</a:t>
            </a:r>
            <a:r>
              <a:rPr sz="1100" spc="150" dirty="0">
                <a:latin typeface="Microsoft JhengHei"/>
                <a:cs typeface="Microsoft JhengHei"/>
              </a:rPr>
              <a:t> </a:t>
            </a:r>
            <a:r>
              <a:rPr sz="1100" dirty="0">
                <a:latin typeface="Microsoft JhengHei"/>
                <a:cs typeface="Microsoft JhengHei"/>
              </a:rPr>
              <a:t>Formos</a:t>
            </a:r>
            <a:r>
              <a:rPr sz="1100" spc="145" dirty="0">
                <a:latin typeface="Microsoft JhengHei"/>
                <a:cs typeface="Microsoft JhengHei"/>
              </a:rPr>
              <a:t> </a:t>
            </a:r>
            <a:r>
              <a:rPr sz="1100" dirty="0">
                <a:latin typeface="Microsoft JhengHei"/>
                <a:cs typeface="Microsoft JhengHei"/>
              </a:rPr>
              <a:t>Med</a:t>
            </a:r>
            <a:r>
              <a:rPr sz="1100" spc="155" dirty="0">
                <a:latin typeface="Microsoft JhengHei"/>
                <a:cs typeface="Microsoft JhengHei"/>
              </a:rPr>
              <a:t> </a:t>
            </a:r>
            <a:r>
              <a:rPr sz="1100" dirty="0">
                <a:latin typeface="Microsoft JhengHei"/>
                <a:cs typeface="Microsoft JhengHei"/>
              </a:rPr>
              <a:t>Assoc.</a:t>
            </a:r>
            <a:r>
              <a:rPr sz="1100" spc="150" dirty="0">
                <a:latin typeface="Microsoft JhengHei"/>
                <a:cs typeface="Microsoft JhengHei"/>
              </a:rPr>
              <a:t> </a:t>
            </a:r>
            <a:r>
              <a:rPr sz="1100" dirty="0">
                <a:latin typeface="Microsoft JhengHei"/>
                <a:cs typeface="Microsoft JhengHei"/>
              </a:rPr>
              <a:t>2022</a:t>
            </a:r>
            <a:r>
              <a:rPr sz="1100" spc="150" dirty="0">
                <a:latin typeface="Microsoft JhengHei"/>
                <a:cs typeface="Microsoft JhengHei"/>
              </a:rPr>
              <a:t> </a:t>
            </a:r>
            <a:r>
              <a:rPr sz="1100" spc="-20" dirty="0">
                <a:latin typeface="Microsoft JhengHei"/>
                <a:cs typeface="Microsoft JhengHei"/>
              </a:rPr>
              <a:t>Feb, </a:t>
            </a:r>
            <a:r>
              <a:rPr sz="1100" dirty="0">
                <a:latin typeface="Microsoft JhengHei"/>
                <a:cs typeface="Microsoft JhengHei"/>
              </a:rPr>
              <a:t>121(2)</a:t>
            </a:r>
            <a:r>
              <a:rPr sz="1100" spc="105" dirty="0">
                <a:latin typeface="Microsoft JhengHei"/>
                <a:cs typeface="Microsoft JhengHei"/>
              </a:rPr>
              <a:t> </a:t>
            </a:r>
            <a:r>
              <a:rPr sz="1100" dirty="0">
                <a:latin typeface="Microsoft JhengHei"/>
                <a:cs typeface="Microsoft JhengHei"/>
              </a:rPr>
              <a:t>482-</a:t>
            </a:r>
            <a:r>
              <a:rPr sz="1100" spc="-20" dirty="0">
                <a:latin typeface="Microsoft JhengHei"/>
                <a:cs typeface="Microsoft JhengHei"/>
              </a:rPr>
              <a:t>489.</a:t>
            </a:r>
            <a:endParaRPr sz="1100">
              <a:latin typeface="Microsoft JhengHei"/>
              <a:cs typeface="Microsoft JhengHei"/>
            </a:endParaRPr>
          </a:p>
        </p:txBody>
      </p:sp>
      <p:sp>
        <p:nvSpPr>
          <p:cNvPr id="24" name="object 24"/>
          <p:cNvSpPr/>
          <p:nvPr/>
        </p:nvSpPr>
        <p:spPr>
          <a:xfrm>
            <a:off x="320687" y="3838194"/>
            <a:ext cx="5161915" cy="2644140"/>
          </a:xfrm>
          <a:custGeom>
            <a:avLst/>
            <a:gdLst/>
            <a:ahLst/>
            <a:cxnLst/>
            <a:rect l="l" t="t" r="r" b="b"/>
            <a:pathLst>
              <a:path w="5161915" h="2644140">
                <a:moveTo>
                  <a:pt x="5161788" y="2203704"/>
                </a:moveTo>
                <a:lnTo>
                  <a:pt x="5161788" y="440435"/>
                </a:lnTo>
                <a:lnTo>
                  <a:pt x="5159201" y="392474"/>
                </a:lnTo>
                <a:lnTo>
                  <a:pt x="5151621" y="346002"/>
                </a:lnTo>
                <a:lnTo>
                  <a:pt x="5139318" y="301288"/>
                </a:lnTo>
                <a:lnTo>
                  <a:pt x="5122560" y="258602"/>
                </a:lnTo>
                <a:lnTo>
                  <a:pt x="5101618" y="218214"/>
                </a:lnTo>
                <a:lnTo>
                  <a:pt x="5076760" y="180392"/>
                </a:lnTo>
                <a:lnTo>
                  <a:pt x="5048258" y="145408"/>
                </a:lnTo>
                <a:lnTo>
                  <a:pt x="5016379" y="113529"/>
                </a:lnTo>
                <a:lnTo>
                  <a:pt x="4981395" y="85027"/>
                </a:lnTo>
                <a:lnTo>
                  <a:pt x="4943573" y="60169"/>
                </a:lnTo>
                <a:lnTo>
                  <a:pt x="4903185" y="39227"/>
                </a:lnTo>
                <a:lnTo>
                  <a:pt x="4860499" y="22469"/>
                </a:lnTo>
                <a:lnTo>
                  <a:pt x="4815785" y="10166"/>
                </a:lnTo>
                <a:lnTo>
                  <a:pt x="4769313" y="2586"/>
                </a:lnTo>
                <a:lnTo>
                  <a:pt x="4721352" y="0"/>
                </a:lnTo>
                <a:lnTo>
                  <a:pt x="440436" y="0"/>
                </a:lnTo>
                <a:lnTo>
                  <a:pt x="392474" y="2586"/>
                </a:lnTo>
                <a:lnTo>
                  <a:pt x="346002" y="10166"/>
                </a:lnTo>
                <a:lnTo>
                  <a:pt x="301288" y="22469"/>
                </a:lnTo>
                <a:lnTo>
                  <a:pt x="258602" y="39227"/>
                </a:lnTo>
                <a:lnTo>
                  <a:pt x="218214" y="60169"/>
                </a:lnTo>
                <a:lnTo>
                  <a:pt x="180392" y="85027"/>
                </a:lnTo>
                <a:lnTo>
                  <a:pt x="145408" y="113529"/>
                </a:lnTo>
                <a:lnTo>
                  <a:pt x="113529" y="145408"/>
                </a:lnTo>
                <a:lnTo>
                  <a:pt x="85027" y="180392"/>
                </a:lnTo>
                <a:lnTo>
                  <a:pt x="60169" y="218214"/>
                </a:lnTo>
                <a:lnTo>
                  <a:pt x="39227" y="258602"/>
                </a:lnTo>
                <a:lnTo>
                  <a:pt x="22469" y="301288"/>
                </a:lnTo>
                <a:lnTo>
                  <a:pt x="10166" y="346002"/>
                </a:lnTo>
                <a:lnTo>
                  <a:pt x="2586" y="392474"/>
                </a:lnTo>
                <a:lnTo>
                  <a:pt x="0" y="440436"/>
                </a:lnTo>
                <a:lnTo>
                  <a:pt x="0" y="2203704"/>
                </a:lnTo>
                <a:lnTo>
                  <a:pt x="2586" y="2251665"/>
                </a:lnTo>
                <a:lnTo>
                  <a:pt x="10166" y="2298137"/>
                </a:lnTo>
                <a:lnTo>
                  <a:pt x="22469" y="2342851"/>
                </a:lnTo>
                <a:lnTo>
                  <a:pt x="39227" y="2385537"/>
                </a:lnTo>
                <a:lnTo>
                  <a:pt x="60169" y="2425925"/>
                </a:lnTo>
                <a:lnTo>
                  <a:pt x="85027" y="2463747"/>
                </a:lnTo>
                <a:lnTo>
                  <a:pt x="113529" y="2498731"/>
                </a:lnTo>
                <a:lnTo>
                  <a:pt x="145408" y="2530610"/>
                </a:lnTo>
                <a:lnTo>
                  <a:pt x="180392" y="2559112"/>
                </a:lnTo>
                <a:lnTo>
                  <a:pt x="218214" y="2583970"/>
                </a:lnTo>
                <a:lnTo>
                  <a:pt x="258602" y="2604912"/>
                </a:lnTo>
                <a:lnTo>
                  <a:pt x="301288" y="2621670"/>
                </a:lnTo>
                <a:lnTo>
                  <a:pt x="346002" y="2633973"/>
                </a:lnTo>
                <a:lnTo>
                  <a:pt x="392474" y="2641553"/>
                </a:lnTo>
                <a:lnTo>
                  <a:pt x="440436" y="2644140"/>
                </a:lnTo>
                <a:lnTo>
                  <a:pt x="4721352" y="2644140"/>
                </a:lnTo>
                <a:lnTo>
                  <a:pt x="4769313" y="2641553"/>
                </a:lnTo>
                <a:lnTo>
                  <a:pt x="4815785" y="2633973"/>
                </a:lnTo>
                <a:lnTo>
                  <a:pt x="4860499" y="2621670"/>
                </a:lnTo>
                <a:lnTo>
                  <a:pt x="4903185" y="2604912"/>
                </a:lnTo>
                <a:lnTo>
                  <a:pt x="4943573" y="2583970"/>
                </a:lnTo>
                <a:lnTo>
                  <a:pt x="4981395" y="2559112"/>
                </a:lnTo>
                <a:lnTo>
                  <a:pt x="5016379" y="2530610"/>
                </a:lnTo>
                <a:lnTo>
                  <a:pt x="5048258" y="2498731"/>
                </a:lnTo>
                <a:lnTo>
                  <a:pt x="5076760" y="2463747"/>
                </a:lnTo>
                <a:lnTo>
                  <a:pt x="5101618" y="2425925"/>
                </a:lnTo>
                <a:lnTo>
                  <a:pt x="5122560" y="2385537"/>
                </a:lnTo>
                <a:lnTo>
                  <a:pt x="5139318" y="2342851"/>
                </a:lnTo>
                <a:lnTo>
                  <a:pt x="5151621" y="2298137"/>
                </a:lnTo>
                <a:lnTo>
                  <a:pt x="5159201" y="2251665"/>
                </a:lnTo>
                <a:lnTo>
                  <a:pt x="5161788" y="2203704"/>
                </a:lnTo>
                <a:close/>
              </a:path>
            </a:pathLst>
          </a:custGeom>
          <a:solidFill>
            <a:srgbClr val="FFF2CC"/>
          </a:solidFill>
        </p:spPr>
        <p:txBody>
          <a:bodyPr wrap="square" lIns="0" tIns="0" rIns="0" bIns="0" rtlCol="0"/>
          <a:lstStyle/>
          <a:p>
            <a:endParaRPr/>
          </a:p>
        </p:txBody>
      </p:sp>
      <p:sp>
        <p:nvSpPr>
          <p:cNvPr id="25" name="object 25"/>
          <p:cNvSpPr txBox="1"/>
          <p:nvPr/>
        </p:nvSpPr>
        <p:spPr>
          <a:xfrm>
            <a:off x="517531" y="4552892"/>
            <a:ext cx="4335780" cy="1767839"/>
          </a:xfrm>
          <a:prstGeom prst="rect">
            <a:avLst/>
          </a:prstGeom>
        </p:spPr>
        <p:txBody>
          <a:bodyPr vert="horz" wrap="square" lIns="0" tIns="88900" rIns="0" bIns="0" rtlCol="0">
            <a:spAutoFit/>
          </a:bodyPr>
          <a:lstStyle/>
          <a:p>
            <a:pPr marL="170180" indent="-158115">
              <a:lnSpc>
                <a:spcPct val="100000"/>
              </a:lnSpc>
              <a:spcBef>
                <a:spcPts val="700"/>
              </a:spcBef>
              <a:buFont typeface="Arial MT"/>
              <a:buChar char="•"/>
              <a:tabLst>
                <a:tab pos="170815" algn="l"/>
              </a:tabLst>
            </a:pPr>
            <a:r>
              <a:rPr sz="1550" dirty="0">
                <a:latin typeface="Microsoft JhengHei"/>
                <a:cs typeface="Microsoft JhengHei"/>
              </a:rPr>
              <a:t>可依據HIV危險因⼦、性別、年齡等變項分組</a:t>
            </a:r>
            <a:r>
              <a:rPr sz="1550" spc="-50" dirty="0">
                <a:latin typeface="Microsoft JhengHei"/>
                <a:cs typeface="Microsoft JhengHei"/>
              </a:rPr>
              <a:t>。</a:t>
            </a:r>
            <a:endParaRPr sz="1550">
              <a:latin typeface="Microsoft JhengHei"/>
              <a:cs typeface="Microsoft JhengHei"/>
            </a:endParaRPr>
          </a:p>
          <a:p>
            <a:pPr marL="170180" indent="-158115">
              <a:lnSpc>
                <a:spcPct val="100000"/>
              </a:lnSpc>
              <a:spcBef>
                <a:spcPts val="605"/>
              </a:spcBef>
              <a:buFont typeface="Arial MT"/>
              <a:buChar char="•"/>
              <a:tabLst>
                <a:tab pos="170815" algn="l"/>
              </a:tabLst>
            </a:pPr>
            <a:r>
              <a:rPr sz="1550" dirty="0">
                <a:latin typeface="Microsoft JhengHei"/>
                <a:cs typeface="Microsoft JhengHei"/>
              </a:rPr>
              <a:t>模型假設</a:t>
            </a:r>
            <a:r>
              <a:rPr sz="1550" spc="-50" dirty="0">
                <a:latin typeface="Microsoft JhengHei"/>
                <a:cs typeface="Microsoft JhengHei"/>
              </a:rPr>
              <a:t>：</a:t>
            </a:r>
            <a:endParaRPr sz="1550">
              <a:latin typeface="Microsoft JhengHei"/>
              <a:cs typeface="Microsoft JhengHei"/>
            </a:endParaRPr>
          </a:p>
          <a:p>
            <a:pPr marL="485775" lvl="1" indent="-316230">
              <a:lnSpc>
                <a:spcPct val="100000"/>
              </a:lnSpc>
              <a:spcBef>
                <a:spcPts val="545"/>
              </a:spcBef>
              <a:buFont typeface="Wingdings"/>
              <a:buChar char=""/>
              <a:tabLst>
                <a:tab pos="485775" algn="l"/>
                <a:tab pos="486409" algn="l"/>
              </a:tabLst>
            </a:pPr>
            <a:r>
              <a:rPr sz="1400" dirty="0">
                <a:latin typeface="Microsoft JhengHei"/>
                <a:cs typeface="Microsoft JhengHei"/>
              </a:rPr>
              <a:t>CD4</a:t>
            </a:r>
            <a:r>
              <a:rPr sz="1400" spc="-20" dirty="0">
                <a:latin typeface="Microsoft JhengHei"/>
                <a:cs typeface="Microsoft JhengHei"/>
              </a:rPr>
              <a:t> </a:t>
            </a:r>
            <a:r>
              <a:rPr sz="1400" dirty="0">
                <a:latin typeface="Microsoft JhengHei"/>
                <a:cs typeface="Microsoft JhengHei"/>
              </a:rPr>
              <a:t>depletion</a:t>
            </a:r>
            <a:r>
              <a:rPr sz="1400" spc="-35" dirty="0">
                <a:latin typeface="Microsoft JhengHei"/>
                <a:cs typeface="Microsoft JhengHei"/>
              </a:rPr>
              <a:t> </a:t>
            </a:r>
            <a:r>
              <a:rPr sz="1400" dirty="0">
                <a:latin typeface="Microsoft JhengHei"/>
                <a:cs typeface="Microsoft JhengHei"/>
              </a:rPr>
              <a:t>model</a:t>
            </a:r>
            <a:r>
              <a:rPr sz="1400" spc="-20" dirty="0">
                <a:latin typeface="Microsoft JhengHei"/>
                <a:cs typeface="Microsoft JhengHei"/>
              </a:rPr>
              <a:t>是正確</a:t>
            </a:r>
            <a:endParaRPr sz="1400">
              <a:latin typeface="Microsoft JhengHei"/>
              <a:cs typeface="Microsoft JhengHei"/>
            </a:endParaRPr>
          </a:p>
          <a:p>
            <a:pPr marL="485775" lvl="1" indent="-316230">
              <a:lnSpc>
                <a:spcPct val="100000"/>
              </a:lnSpc>
              <a:spcBef>
                <a:spcPts val="505"/>
              </a:spcBef>
              <a:buFont typeface="Wingdings"/>
              <a:buChar char=""/>
              <a:tabLst>
                <a:tab pos="485775" algn="l"/>
                <a:tab pos="486409" algn="l"/>
              </a:tabLst>
            </a:pPr>
            <a:r>
              <a:rPr sz="1400" dirty="0">
                <a:latin typeface="Microsoft JhengHei"/>
                <a:cs typeface="Microsoft JhengHei"/>
              </a:rPr>
              <a:t>擷取個案初次CD4值是未經治療的第1筆CD4</a:t>
            </a:r>
            <a:r>
              <a:rPr sz="1400" spc="-50" dirty="0">
                <a:latin typeface="Microsoft JhengHei"/>
                <a:cs typeface="Microsoft JhengHei"/>
              </a:rPr>
              <a:t>值</a:t>
            </a:r>
            <a:endParaRPr sz="1400">
              <a:latin typeface="Microsoft JhengHei"/>
              <a:cs typeface="Microsoft JhengHei"/>
            </a:endParaRPr>
          </a:p>
          <a:p>
            <a:pPr marL="485775" lvl="1" indent="-316230">
              <a:lnSpc>
                <a:spcPct val="100000"/>
              </a:lnSpc>
              <a:spcBef>
                <a:spcPts val="509"/>
              </a:spcBef>
              <a:buFont typeface="Wingdings"/>
              <a:buChar char=""/>
              <a:tabLst>
                <a:tab pos="485775" algn="l"/>
                <a:tab pos="486409" algn="l"/>
              </a:tabLst>
            </a:pPr>
            <a:r>
              <a:rPr sz="1400" spc="-5" dirty="0">
                <a:latin typeface="Microsoft JhengHei"/>
                <a:cs typeface="Microsoft JhengHei"/>
              </a:rPr>
              <a:t>所有資料校正沒有偏誤</a:t>
            </a:r>
            <a:endParaRPr sz="1400">
              <a:latin typeface="Microsoft JhengHei"/>
              <a:cs typeface="Microsoft JhengHei"/>
            </a:endParaRPr>
          </a:p>
          <a:p>
            <a:pPr marL="485775" lvl="1" indent="-316230">
              <a:lnSpc>
                <a:spcPct val="100000"/>
              </a:lnSpc>
              <a:spcBef>
                <a:spcPts val="509"/>
              </a:spcBef>
              <a:buFont typeface="Wingdings"/>
              <a:buChar char=""/>
              <a:tabLst>
                <a:tab pos="485775" algn="l"/>
                <a:tab pos="486409" algn="l"/>
              </a:tabLst>
            </a:pPr>
            <a:r>
              <a:rPr sz="1400" spc="-5" dirty="0">
                <a:latin typeface="Microsoft JhengHei"/>
                <a:cs typeface="Microsoft JhengHei"/>
              </a:rPr>
              <a:t>近年延遲診斷率是穩定的</a:t>
            </a:r>
            <a:endParaRPr sz="1400">
              <a:latin typeface="Microsoft JhengHei"/>
              <a:cs typeface="Microsoft JhengHei"/>
            </a:endParaRPr>
          </a:p>
        </p:txBody>
      </p:sp>
      <p:sp>
        <p:nvSpPr>
          <p:cNvPr id="26" name="object 26"/>
          <p:cNvSpPr/>
          <p:nvPr/>
        </p:nvSpPr>
        <p:spPr>
          <a:xfrm>
            <a:off x="452513" y="3455670"/>
            <a:ext cx="3100705" cy="489584"/>
          </a:xfrm>
          <a:custGeom>
            <a:avLst/>
            <a:gdLst/>
            <a:ahLst/>
            <a:cxnLst/>
            <a:rect l="l" t="t" r="r" b="b"/>
            <a:pathLst>
              <a:path w="3100704" h="489585">
                <a:moveTo>
                  <a:pt x="3100578" y="407670"/>
                </a:moveTo>
                <a:lnTo>
                  <a:pt x="3100578" y="81534"/>
                </a:lnTo>
                <a:lnTo>
                  <a:pt x="3094160" y="49827"/>
                </a:lnTo>
                <a:lnTo>
                  <a:pt x="3076670" y="23907"/>
                </a:lnTo>
                <a:lnTo>
                  <a:pt x="3050750" y="6417"/>
                </a:lnTo>
                <a:lnTo>
                  <a:pt x="3019044" y="0"/>
                </a:lnTo>
                <a:lnTo>
                  <a:pt x="81534" y="0"/>
                </a:lnTo>
                <a:lnTo>
                  <a:pt x="49827" y="6417"/>
                </a:lnTo>
                <a:lnTo>
                  <a:pt x="23907" y="23907"/>
                </a:lnTo>
                <a:lnTo>
                  <a:pt x="6417" y="49827"/>
                </a:lnTo>
                <a:lnTo>
                  <a:pt x="0" y="81534"/>
                </a:lnTo>
                <a:lnTo>
                  <a:pt x="0" y="407670"/>
                </a:lnTo>
                <a:lnTo>
                  <a:pt x="6417" y="439376"/>
                </a:lnTo>
                <a:lnTo>
                  <a:pt x="23907" y="465296"/>
                </a:lnTo>
                <a:lnTo>
                  <a:pt x="49827" y="482786"/>
                </a:lnTo>
                <a:lnTo>
                  <a:pt x="81534" y="489204"/>
                </a:lnTo>
                <a:lnTo>
                  <a:pt x="3019044" y="489204"/>
                </a:lnTo>
                <a:lnTo>
                  <a:pt x="3050750" y="482786"/>
                </a:lnTo>
                <a:lnTo>
                  <a:pt x="3076670" y="465296"/>
                </a:lnTo>
                <a:lnTo>
                  <a:pt x="3094160" y="439376"/>
                </a:lnTo>
                <a:lnTo>
                  <a:pt x="3100578" y="407670"/>
                </a:lnTo>
                <a:close/>
              </a:path>
            </a:pathLst>
          </a:custGeom>
          <a:solidFill>
            <a:srgbClr val="ED7D31"/>
          </a:solidFill>
        </p:spPr>
        <p:txBody>
          <a:bodyPr wrap="square" lIns="0" tIns="0" rIns="0" bIns="0" rtlCol="0"/>
          <a:lstStyle/>
          <a:p>
            <a:endParaRPr/>
          </a:p>
        </p:txBody>
      </p:sp>
      <p:sp>
        <p:nvSpPr>
          <p:cNvPr id="27" name="object 27"/>
          <p:cNvSpPr txBox="1"/>
          <p:nvPr/>
        </p:nvSpPr>
        <p:spPr>
          <a:xfrm>
            <a:off x="426853" y="1745044"/>
            <a:ext cx="5310505" cy="2834005"/>
          </a:xfrm>
          <a:prstGeom prst="rect">
            <a:avLst/>
          </a:prstGeom>
        </p:spPr>
        <p:txBody>
          <a:bodyPr vert="horz" wrap="square" lIns="0" tIns="81280" rIns="0" bIns="0" rtlCol="0">
            <a:spAutoFit/>
          </a:bodyPr>
          <a:lstStyle/>
          <a:p>
            <a:pPr marL="212725" indent="-200660" algn="just">
              <a:lnSpc>
                <a:spcPct val="100000"/>
              </a:lnSpc>
              <a:spcBef>
                <a:spcPts val="640"/>
              </a:spcBef>
              <a:buFont typeface="Arial MT"/>
              <a:buChar char="•"/>
              <a:tabLst>
                <a:tab pos="213360" algn="l"/>
              </a:tabLst>
            </a:pPr>
            <a:r>
              <a:rPr sz="1900" b="1" dirty="0">
                <a:latin typeface="Microsoft JhengHei"/>
                <a:cs typeface="Microsoft JhengHei"/>
              </a:rPr>
              <a:t>分析方法</a:t>
            </a:r>
            <a:r>
              <a:rPr sz="1900" b="1" spc="-50" dirty="0">
                <a:latin typeface="Microsoft JhengHei"/>
                <a:cs typeface="Microsoft JhengHei"/>
              </a:rPr>
              <a:t>：</a:t>
            </a:r>
            <a:endParaRPr sz="1900">
              <a:latin typeface="Microsoft JhengHei"/>
              <a:cs typeface="Microsoft JhengHei"/>
            </a:endParaRPr>
          </a:p>
          <a:p>
            <a:pPr marL="422275" marR="5080" lvl="1" indent="-300355" algn="just">
              <a:lnSpc>
                <a:spcPct val="121100"/>
              </a:lnSpc>
              <a:spcBef>
                <a:spcPts val="50"/>
              </a:spcBef>
              <a:buFont typeface="Wingdings"/>
              <a:buChar char=""/>
              <a:tabLst>
                <a:tab pos="422909" algn="l"/>
              </a:tabLst>
            </a:pPr>
            <a:r>
              <a:rPr sz="1650" dirty="0">
                <a:latin typeface="Microsoft JhengHei"/>
                <a:cs typeface="Microsoft JhengHei"/>
              </a:rPr>
              <a:t>利用HIV確診個案服藥前初次CD4</a:t>
            </a:r>
            <a:r>
              <a:rPr sz="1650" spc="475" dirty="0">
                <a:latin typeface="Microsoft JhengHei"/>
                <a:cs typeface="Microsoft JhengHei"/>
              </a:rPr>
              <a:t> </a:t>
            </a:r>
            <a:r>
              <a:rPr sz="1650" dirty="0">
                <a:latin typeface="Microsoft JhengHei"/>
                <a:cs typeface="Microsoft JhengHei"/>
              </a:rPr>
              <a:t>T細胞計數值</a:t>
            </a:r>
            <a:r>
              <a:rPr sz="1650" spc="-20" dirty="0">
                <a:latin typeface="Microsoft JhengHei"/>
                <a:cs typeface="Microsoft JhengHei"/>
              </a:rPr>
              <a:t>(CD4 </a:t>
            </a:r>
            <a:r>
              <a:rPr sz="1650" dirty="0">
                <a:latin typeface="Microsoft JhengHei"/>
                <a:cs typeface="Microsoft JhengHei"/>
              </a:rPr>
              <a:t>count)</a:t>
            </a:r>
            <a:r>
              <a:rPr sz="1650" spc="75" dirty="0">
                <a:latin typeface="Microsoft JhengHei"/>
                <a:cs typeface="Microsoft JhengHei"/>
              </a:rPr>
              <a:t>、及</a:t>
            </a:r>
            <a:r>
              <a:rPr sz="1650" dirty="0">
                <a:latin typeface="Microsoft JhengHei"/>
                <a:cs typeface="Microsoft JhengHei"/>
              </a:rPr>
              <a:t>CD4 depletion model，</a:t>
            </a:r>
            <a:r>
              <a:rPr sz="1650" spc="75" dirty="0">
                <a:latin typeface="Microsoft JhengHei"/>
                <a:cs typeface="Microsoft JhengHei"/>
              </a:rPr>
              <a:t>估計個案可</a:t>
            </a:r>
            <a:r>
              <a:rPr sz="1650" spc="25" dirty="0">
                <a:latin typeface="Microsoft JhengHei"/>
                <a:cs typeface="Microsoft JhengHei"/>
              </a:rPr>
              <a:t>能</a:t>
            </a:r>
            <a:r>
              <a:rPr sz="1650" dirty="0">
                <a:latin typeface="Microsoft JhengHei"/>
                <a:cs typeface="Microsoft JhengHei"/>
              </a:rPr>
              <a:t>感染HIV的年數</a:t>
            </a:r>
            <a:r>
              <a:rPr sz="1650" spc="-50" dirty="0">
                <a:latin typeface="Microsoft JhengHei"/>
                <a:cs typeface="Microsoft JhengHei"/>
              </a:rPr>
              <a:t>。</a:t>
            </a:r>
            <a:endParaRPr sz="1650">
              <a:latin typeface="Microsoft JhengHei"/>
              <a:cs typeface="Microsoft JhengHei"/>
            </a:endParaRPr>
          </a:p>
          <a:p>
            <a:pPr marL="422275" lvl="1" indent="-300990" algn="just">
              <a:lnSpc>
                <a:spcPct val="100000"/>
              </a:lnSpc>
              <a:spcBef>
                <a:spcPts val="685"/>
              </a:spcBef>
              <a:buFont typeface="Wingdings"/>
              <a:buChar char=""/>
              <a:tabLst>
                <a:tab pos="422909" algn="l"/>
              </a:tabLst>
            </a:pPr>
            <a:r>
              <a:rPr sz="1650" dirty="0">
                <a:latin typeface="Microsoft JhengHei"/>
                <a:cs typeface="Microsoft JhengHei"/>
              </a:rPr>
              <a:t>估計新感染人數、存活人數與未診斷人數</a:t>
            </a:r>
            <a:r>
              <a:rPr sz="1650" spc="-50" dirty="0">
                <a:latin typeface="Microsoft JhengHei"/>
                <a:cs typeface="Microsoft JhengHei"/>
              </a:rPr>
              <a:t>。</a:t>
            </a:r>
            <a:endParaRPr sz="1650">
              <a:latin typeface="Microsoft JhengHei"/>
              <a:cs typeface="Microsoft JhengHei"/>
            </a:endParaRPr>
          </a:p>
          <a:p>
            <a:pPr marL="295910">
              <a:lnSpc>
                <a:spcPct val="100000"/>
              </a:lnSpc>
              <a:spcBef>
                <a:spcPts val="1415"/>
              </a:spcBef>
            </a:pPr>
            <a:r>
              <a:rPr sz="1900" b="1" dirty="0">
                <a:solidFill>
                  <a:srgbClr val="FFFFFF"/>
                </a:solidFill>
                <a:latin typeface="Microsoft JhengHei"/>
                <a:cs typeface="Microsoft JhengHei"/>
              </a:rPr>
              <a:t>CD4</a:t>
            </a:r>
            <a:r>
              <a:rPr sz="1900" b="1" spc="45" dirty="0">
                <a:solidFill>
                  <a:srgbClr val="FFFFFF"/>
                </a:solidFill>
                <a:latin typeface="Microsoft JhengHei"/>
                <a:cs typeface="Microsoft JhengHei"/>
              </a:rPr>
              <a:t> </a:t>
            </a:r>
            <a:r>
              <a:rPr sz="1900" b="1" dirty="0">
                <a:solidFill>
                  <a:srgbClr val="FFFFFF"/>
                </a:solidFill>
                <a:latin typeface="Microsoft JhengHei"/>
                <a:cs typeface="Microsoft JhengHei"/>
              </a:rPr>
              <a:t>Depletion</a:t>
            </a:r>
            <a:r>
              <a:rPr sz="1900" b="1" spc="25" dirty="0">
                <a:solidFill>
                  <a:srgbClr val="FFFFFF"/>
                </a:solidFill>
                <a:latin typeface="Microsoft JhengHei"/>
                <a:cs typeface="Microsoft JhengHei"/>
              </a:rPr>
              <a:t> </a:t>
            </a:r>
            <a:r>
              <a:rPr sz="1900" b="1" spc="-10" dirty="0">
                <a:solidFill>
                  <a:srgbClr val="FFFFFF"/>
                </a:solidFill>
                <a:latin typeface="Microsoft JhengHei"/>
                <a:cs typeface="Microsoft JhengHei"/>
              </a:rPr>
              <a:t>Model</a:t>
            </a:r>
            <a:endParaRPr sz="1900">
              <a:latin typeface="Microsoft JhengHei"/>
              <a:cs typeface="Microsoft JhengHei"/>
            </a:endParaRPr>
          </a:p>
          <a:p>
            <a:pPr marL="260985" indent="-158750">
              <a:lnSpc>
                <a:spcPct val="100000"/>
              </a:lnSpc>
              <a:spcBef>
                <a:spcPts val="1365"/>
              </a:spcBef>
              <a:buFont typeface="Arial MT"/>
              <a:buChar char="•"/>
              <a:tabLst>
                <a:tab pos="261620" algn="l"/>
              </a:tabLst>
            </a:pPr>
            <a:r>
              <a:rPr sz="1550" dirty="0">
                <a:latin typeface="Microsoft JhengHei"/>
                <a:cs typeface="Microsoft JhengHei"/>
              </a:rPr>
              <a:t>參考美國CDC</a:t>
            </a:r>
            <a:r>
              <a:rPr sz="1550" spc="250" dirty="0">
                <a:latin typeface="Microsoft JhengHei"/>
                <a:cs typeface="Microsoft JhengHei"/>
              </a:rPr>
              <a:t> </a:t>
            </a:r>
            <a:r>
              <a:rPr sz="1550" dirty="0">
                <a:latin typeface="Microsoft JhengHei"/>
                <a:cs typeface="Microsoft JhengHei"/>
              </a:rPr>
              <a:t>CD4</a:t>
            </a:r>
            <a:r>
              <a:rPr sz="1550" spc="260" dirty="0">
                <a:latin typeface="Microsoft JhengHei"/>
                <a:cs typeface="Microsoft JhengHei"/>
              </a:rPr>
              <a:t> </a:t>
            </a:r>
            <a:r>
              <a:rPr sz="1550" dirty="0">
                <a:latin typeface="Microsoft JhengHei"/>
                <a:cs typeface="Microsoft JhengHei"/>
              </a:rPr>
              <a:t>Depletion</a:t>
            </a:r>
            <a:r>
              <a:rPr sz="1550" spc="260" dirty="0">
                <a:latin typeface="Microsoft JhengHei"/>
                <a:cs typeface="Microsoft JhengHei"/>
              </a:rPr>
              <a:t> </a:t>
            </a:r>
            <a:r>
              <a:rPr sz="1550" dirty="0">
                <a:latin typeface="Microsoft JhengHei"/>
                <a:cs typeface="Microsoft JhengHei"/>
              </a:rPr>
              <a:t>Model進行年度推估</a:t>
            </a:r>
            <a:r>
              <a:rPr sz="1550" spc="-50" dirty="0">
                <a:latin typeface="Microsoft JhengHei"/>
                <a:cs typeface="Microsoft JhengHei"/>
              </a:rPr>
              <a:t>。</a:t>
            </a:r>
            <a:endParaRPr sz="1550">
              <a:latin typeface="Microsoft JhengHei"/>
              <a:cs typeface="Microsoft JhengHei"/>
            </a:endParaRPr>
          </a:p>
          <a:p>
            <a:pPr marL="260985" indent="-158750">
              <a:lnSpc>
                <a:spcPct val="100000"/>
              </a:lnSpc>
              <a:spcBef>
                <a:spcPts val="600"/>
              </a:spcBef>
              <a:buFont typeface="Arial MT"/>
              <a:buChar char="•"/>
              <a:tabLst>
                <a:tab pos="261620" algn="l"/>
              </a:tabLst>
            </a:pPr>
            <a:r>
              <a:rPr sz="1550" b="1" spc="55" dirty="0">
                <a:solidFill>
                  <a:srgbClr val="0070C0"/>
                </a:solidFill>
                <a:latin typeface="Microsoft JhengHei"/>
                <a:cs typeface="Microsoft JhengHei"/>
              </a:rPr>
              <a:t>開根號後</a:t>
            </a:r>
            <a:r>
              <a:rPr sz="1550" b="1" dirty="0">
                <a:solidFill>
                  <a:srgbClr val="0070C0"/>
                </a:solidFill>
                <a:latin typeface="Microsoft JhengHei"/>
                <a:cs typeface="Microsoft JhengHei"/>
              </a:rPr>
              <a:t>，CD4</a:t>
            </a:r>
            <a:r>
              <a:rPr sz="1550" b="1" spc="130" dirty="0">
                <a:solidFill>
                  <a:srgbClr val="0070C0"/>
                </a:solidFill>
                <a:latin typeface="Microsoft JhengHei"/>
                <a:cs typeface="Microsoft JhengHei"/>
              </a:rPr>
              <a:t>  </a:t>
            </a:r>
            <a:r>
              <a:rPr sz="1550" b="1" dirty="0">
                <a:solidFill>
                  <a:srgbClr val="0070C0"/>
                </a:solidFill>
                <a:latin typeface="Microsoft JhengHei"/>
                <a:cs typeface="Microsoft JhengHei"/>
              </a:rPr>
              <a:t>count</a:t>
            </a:r>
            <a:r>
              <a:rPr sz="1550" b="1" spc="55" dirty="0">
                <a:solidFill>
                  <a:srgbClr val="0070C0"/>
                </a:solidFill>
                <a:latin typeface="Microsoft JhengHei"/>
                <a:cs typeface="Microsoft JhengHei"/>
              </a:rPr>
              <a:t>期望值隨時間呈現線性下降</a:t>
            </a:r>
            <a:r>
              <a:rPr sz="1550" b="1" spc="5" dirty="0">
                <a:solidFill>
                  <a:srgbClr val="0070C0"/>
                </a:solidFill>
                <a:latin typeface="Microsoft JhengHei"/>
                <a:cs typeface="Microsoft JhengHei"/>
              </a:rPr>
              <a:t>。</a:t>
            </a:r>
            <a:endParaRPr sz="1550">
              <a:latin typeface="Microsoft JhengHei"/>
              <a:cs typeface="Microsoft JhengHei"/>
            </a:endParaRPr>
          </a:p>
        </p:txBody>
      </p:sp>
      <p:grpSp>
        <p:nvGrpSpPr>
          <p:cNvPr id="28" name="object 28"/>
          <p:cNvGrpSpPr/>
          <p:nvPr/>
        </p:nvGrpSpPr>
        <p:grpSpPr>
          <a:xfrm>
            <a:off x="386219" y="963930"/>
            <a:ext cx="535305" cy="755650"/>
            <a:chOff x="386219" y="963930"/>
            <a:chExt cx="535305" cy="755650"/>
          </a:xfrm>
        </p:grpSpPr>
        <p:pic>
          <p:nvPicPr>
            <p:cNvPr id="29" name="object 29"/>
            <p:cNvPicPr/>
            <p:nvPr/>
          </p:nvPicPr>
          <p:blipFill>
            <a:blip r:embed="rId2" cstate="print"/>
            <a:stretch>
              <a:fillRect/>
            </a:stretch>
          </p:blipFill>
          <p:spPr>
            <a:xfrm>
              <a:off x="386219" y="963930"/>
              <a:ext cx="534924" cy="755142"/>
            </a:xfrm>
            <a:prstGeom prst="rect">
              <a:avLst/>
            </a:prstGeom>
          </p:spPr>
        </p:pic>
        <p:pic>
          <p:nvPicPr>
            <p:cNvPr id="30" name="object 30"/>
            <p:cNvPicPr/>
            <p:nvPr/>
          </p:nvPicPr>
          <p:blipFill>
            <a:blip r:embed="rId3" cstate="print"/>
            <a:stretch>
              <a:fillRect/>
            </a:stretch>
          </p:blipFill>
          <p:spPr>
            <a:xfrm>
              <a:off x="420509" y="1104138"/>
              <a:ext cx="412241" cy="412241"/>
            </a:xfrm>
            <a:prstGeom prst="rect">
              <a:avLst/>
            </a:prstGeom>
          </p:spPr>
        </p:pic>
      </p:grpSp>
      <p:sp>
        <p:nvSpPr>
          <p:cNvPr id="31" name="object 31"/>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65</a:t>
            </a:r>
            <a:endParaRPr sz="1050">
              <a:latin typeface="Microsoft JhengHei"/>
              <a:cs typeface="Microsoft JhengHei"/>
            </a:endParaRPr>
          </a:p>
        </p:txBody>
      </p:sp>
      <p:sp>
        <p:nvSpPr>
          <p:cNvPr id="32" name="object 3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6521" y="1373886"/>
            <a:ext cx="9543288" cy="4772405"/>
          </a:xfrm>
          <a:prstGeom prst="rect">
            <a:avLst/>
          </a:prstGeom>
        </p:spPr>
      </p:pic>
      <p:sp>
        <p:nvSpPr>
          <p:cNvPr id="3" name="object 3"/>
          <p:cNvSpPr txBox="1"/>
          <p:nvPr/>
        </p:nvSpPr>
        <p:spPr>
          <a:xfrm>
            <a:off x="6038983" y="2741929"/>
            <a:ext cx="3554095" cy="346710"/>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2C778D"/>
                </a:solidFill>
                <a:latin typeface="Microsoft JhengHei"/>
                <a:cs typeface="Microsoft JhengHei"/>
              </a:rPr>
              <a:t>34</a:t>
            </a:r>
            <a:r>
              <a:rPr sz="2100" b="1" spc="-5" dirty="0">
                <a:solidFill>
                  <a:srgbClr val="2C778D"/>
                </a:solidFill>
                <a:latin typeface="Microsoft JhengHei"/>
                <a:cs typeface="Microsoft JhengHei"/>
              </a:rPr>
              <a:t>歲以下未診斷率仍高須改善</a:t>
            </a:r>
            <a:endParaRPr sz="2100">
              <a:latin typeface="Microsoft JhengHei"/>
              <a:cs typeface="Microsoft JhengHei"/>
            </a:endParaRPr>
          </a:p>
        </p:txBody>
      </p:sp>
      <p:sp>
        <p:nvSpPr>
          <p:cNvPr id="7" name="object 7"/>
          <p:cNvSpPr txBox="1"/>
          <p:nvPr/>
        </p:nvSpPr>
        <p:spPr>
          <a:xfrm>
            <a:off x="13087" y="6235409"/>
            <a:ext cx="10194925" cy="645160"/>
          </a:xfrm>
          <a:prstGeom prst="rect">
            <a:avLst/>
          </a:prstGeom>
        </p:spPr>
        <p:txBody>
          <a:bodyPr vert="horz" wrap="square" lIns="0" tIns="28575" rIns="0" bIns="0" rtlCol="0">
            <a:spAutoFit/>
          </a:bodyPr>
          <a:lstStyle/>
          <a:p>
            <a:pPr marL="170180">
              <a:lnSpc>
                <a:spcPct val="100000"/>
              </a:lnSpc>
              <a:spcBef>
                <a:spcPts val="225"/>
              </a:spcBef>
            </a:pPr>
            <a:r>
              <a:rPr sz="1100" dirty="0">
                <a:solidFill>
                  <a:srgbClr val="585858"/>
                </a:solidFill>
                <a:latin typeface="Microsoft JhengHei"/>
                <a:cs typeface="Microsoft JhengHei"/>
              </a:rPr>
              <a:t>參考文獻</a:t>
            </a:r>
            <a:r>
              <a:rPr sz="1100" spc="40" dirty="0">
                <a:solidFill>
                  <a:srgbClr val="585858"/>
                </a:solidFill>
                <a:latin typeface="Microsoft JhengHei"/>
                <a:cs typeface="Microsoft JhengHei"/>
              </a:rPr>
              <a:t>： </a:t>
            </a:r>
            <a:r>
              <a:rPr sz="1100" dirty="0">
                <a:solidFill>
                  <a:srgbClr val="585858"/>
                </a:solidFill>
                <a:latin typeface="Microsoft JhengHei"/>
                <a:cs typeface="Microsoft JhengHei"/>
              </a:rPr>
              <a:t>Using</a:t>
            </a:r>
            <a:r>
              <a:rPr sz="1100" spc="75" dirty="0">
                <a:solidFill>
                  <a:srgbClr val="585858"/>
                </a:solidFill>
                <a:latin typeface="Microsoft JhengHei"/>
                <a:cs typeface="Microsoft JhengHei"/>
              </a:rPr>
              <a:t> </a:t>
            </a:r>
            <a:r>
              <a:rPr sz="1100" dirty="0">
                <a:solidFill>
                  <a:srgbClr val="585858"/>
                </a:solidFill>
                <a:latin typeface="Microsoft JhengHei"/>
                <a:cs typeface="Microsoft JhengHei"/>
              </a:rPr>
              <a:t>CD4</a:t>
            </a:r>
            <a:r>
              <a:rPr sz="1100" spc="85" dirty="0">
                <a:solidFill>
                  <a:srgbClr val="585858"/>
                </a:solidFill>
                <a:latin typeface="Microsoft JhengHei"/>
                <a:cs typeface="Microsoft JhengHei"/>
              </a:rPr>
              <a:t> </a:t>
            </a:r>
            <a:r>
              <a:rPr sz="1100" dirty="0">
                <a:solidFill>
                  <a:srgbClr val="585858"/>
                </a:solidFill>
                <a:latin typeface="Microsoft JhengHei"/>
                <a:cs typeface="Microsoft JhengHei"/>
              </a:rPr>
              <a:t>Data</a:t>
            </a:r>
            <a:r>
              <a:rPr sz="1100" spc="105" dirty="0">
                <a:solidFill>
                  <a:srgbClr val="585858"/>
                </a:solidFill>
                <a:latin typeface="Microsoft JhengHei"/>
                <a:cs typeface="Microsoft JhengHei"/>
              </a:rPr>
              <a:t> </a:t>
            </a:r>
            <a:r>
              <a:rPr sz="1100" dirty="0">
                <a:solidFill>
                  <a:srgbClr val="585858"/>
                </a:solidFill>
                <a:latin typeface="Microsoft JhengHei"/>
                <a:cs typeface="Microsoft JhengHei"/>
              </a:rPr>
              <a:t>to</a:t>
            </a:r>
            <a:r>
              <a:rPr sz="1100" spc="95" dirty="0">
                <a:solidFill>
                  <a:srgbClr val="585858"/>
                </a:solidFill>
                <a:latin typeface="Microsoft JhengHei"/>
                <a:cs typeface="Microsoft JhengHei"/>
              </a:rPr>
              <a:t> </a:t>
            </a:r>
            <a:r>
              <a:rPr sz="1100" dirty="0">
                <a:solidFill>
                  <a:srgbClr val="585858"/>
                </a:solidFill>
                <a:latin typeface="Microsoft JhengHei"/>
                <a:cs typeface="Microsoft JhengHei"/>
              </a:rPr>
              <a:t>Estimate</a:t>
            </a:r>
            <a:r>
              <a:rPr sz="1100" spc="95" dirty="0">
                <a:solidFill>
                  <a:srgbClr val="585858"/>
                </a:solidFill>
                <a:latin typeface="Microsoft JhengHei"/>
                <a:cs typeface="Microsoft JhengHei"/>
              </a:rPr>
              <a:t> </a:t>
            </a:r>
            <a:r>
              <a:rPr sz="1100" dirty="0">
                <a:solidFill>
                  <a:srgbClr val="585858"/>
                </a:solidFill>
                <a:latin typeface="Microsoft JhengHei"/>
                <a:cs typeface="Microsoft JhengHei"/>
              </a:rPr>
              <a:t>HIV</a:t>
            </a:r>
            <a:r>
              <a:rPr sz="1100" spc="75" dirty="0">
                <a:solidFill>
                  <a:srgbClr val="585858"/>
                </a:solidFill>
                <a:latin typeface="Microsoft JhengHei"/>
                <a:cs typeface="Microsoft JhengHei"/>
              </a:rPr>
              <a:t> </a:t>
            </a:r>
            <a:r>
              <a:rPr sz="1100" dirty="0">
                <a:solidFill>
                  <a:srgbClr val="585858"/>
                </a:solidFill>
                <a:latin typeface="Microsoft JhengHei"/>
                <a:cs typeface="Microsoft JhengHei"/>
              </a:rPr>
              <a:t>Incidence</a:t>
            </a:r>
            <a:r>
              <a:rPr sz="1100" spc="45" dirty="0">
                <a:solidFill>
                  <a:srgbClr val="585858"/>
                </a:solidFill>
                <a:latin typeface="Microsoft JhengHei"/>
                <a:cs typeface="Microsoft JhengHei"/>
              </a:rPr>
              <a:t>, </a:t>
            </a:r>
            <a:r>
              <a:rPr sz="1100" dirty="0">
                <a:solidFill>
                  <a:srgbClr val="585858"/>
                </a:solidFill>
                <a:latin typeface="Microsoft JhengHei"/>
                <a:cs typeface="Microsoft JhengHei"/>
              </a:rPr>
              <a:t>Prevalence</a:t>
            </a:r>
            <a:r>
              <a:rPr sz="1100" spc="55" dirty="0">
                <a:solidFill>
                  <a:srgbClr val="585858"/>
                </a:solidFill>
                <a:latin typeface="Microsoft JhengHei"/>
                <a:cs typeface="Microsoft JhengHei"/>
              </a:rPr>
              <a:t>, </a:t>
            </a:r>
            <a:r>
              <a:rPr sz="1100" dirty="0">
                <a:solidFill>
                  <a:srgbClr val="585858"/>
                </a:solidFill>
                <a:latin typeface="Microsoft JhengHei"/>
                <a:cs typeface="Microsoft JhengHei"/>
              </a:rPr>
              <a:t>and</a:t>
            </a:r>
            <a:r>
              <a:rPr sz="1100" spc="90" dirty="0">
                <a:solidFill>
                  <a:srgbClr val="585858"/>
                </a:solidFill>
                <a:latin typeface="Microsoft JhengHei"/>
                <a:cs typeface="Microsoft JhengHei"/>
              </a:rPr>
              <a:t> </a:t>
            </a:r>
            <a:r>
              <a:rPr sz="1100" dirty="0">
                <a:solidFill>
                  <a:srgbClr val="585858"/>
                </a:solidFill>
                <a:latin typeface="Microsoft JhengHei"/>
                <a:cs typeface="Microsoft JhengHei"/>
              </a:rPr>
              <a:t>Percent</a:t>
            </a:r>
            <a:r>
              <a:rPr sz="1100" spc="100" dirty="0">
                <a:solidFill>
                  <a:srgbClr val="585858"/>
                </a:solidFill>
                <a:latin typeface="Microsoft JhengHei"/>
                <a:cs typeface="Microsoft JhengHei"/>
              </a:rPr>
              <a:t> </a:t>
            </a:r>
            <a:r>
              <a:rPr sz="1100" dirty="0">
                <a:solidFill>
                  <a:srgbClr val="585858"/>
                </a:solidFill>
                <a:latin typeface="Microsoft JhengHei"/>
                <a:cs typeface="Microsoft JhengHei"/>
              </a:rPr>
              <a:t>of</a:t>
            </a:r>
            <a:r>
              <a:rPr sz="1100" spc="95" dirty="0">
                <a:solidFill>
                  <a:srgbClr val="585858"/>
                </a:solidFill>
                <a:latin typeface="Microsoft JhengHei"/>
                <a:cs typeface="Microsoft JhengHei"/>
              </a:rPr>
              <a:t> </a:t>
            </a:r>
            <a:r>
              <a:rPr sz="1100" dirty="0">
                <a:solidFill>
                  <a:srgbClr val="585858"/>
                </a:solidFill>
                <a:latin typeface="Microsoft JhengHei"/>
                <a:cs typeface="Microsoft JhengHei"/>
              </a:rPr>
              <a:t>Undiagnosed</a:t>
            </a:r>
            <a:r>
              <a:rPr sz="1100" spc="80" dirty="0">
                <a:solidFill>
                  <a:srgbClr val="585858"/>
                </a:solidFill>
                <a:latin typeface="Microsoft JhengHei"/>
                <a:cs typeface="Microsoft JhengHei"/>
              </a:rPr>
              <a:t> </a:t>
            </a:r>
            <a:r>
              <a:rPr sz="1100" dirty="0">
                <a:solidFill>
                  <a:srgbClr val="585858"/>
                </a:solidFill>
                <a:latin typeface="Microsoft JhengHei"/>
                <a:cs typeface="Microsoft JhengHei"/>
              </a:rPr>
              <a:t>Infections</a:t>
            </a:r>
            <a:r>
              <a:rPr sz="1100" spc="90" dirty="0">
                <a:solidFill>
                  <a:srgbClr val="585858"/>
                </a:solidFill>
                <a:latin typeface="Microsoft JhengHei"/>
                <a:cs typeface="Microsoft JhengHei"/>
              </a:rPr>
              <a:t> </a:t>
            </a:r>
            <a:r>
              <a:rPr sz="1100" dirty="0">
                <a:solidFill>
                  <a:srgbClr val="585858"/>
                </a:solidFill>
                <a:latin typeface="Microsoft JhengHei"/>
                <a:cs typeface="Microsoft JhengHei"/>
              </a:rPr>
              <a:t>in</a:t>
            </a:r>
            <a:r>
              <a:rPr sz="1100" spc="85" dirty="0">
                <a:solidFill>
                  <a:srgbClr val="585858"/>
                </a:solidFill>
                <a:latin typeface="Microsoft JhengHei"/>
                <a:cs typeface="Microsoft JhengHei"/>
              </a:rPr>
              <a:t> </a:t>
            </a:r>
            <a:r>
              <a:rPr sz="1100" dirty="0">
                <a:solidFill>
                  <a:srgbClr val="585858"/>
                </a:solidFill>
                <a:latin typeface="Microsoft JhengHei"/>
                <a:cs typeface="Microsoft JhengHei"/>
              </a:rPr>
              <a:t>the</a:t>
            </a:r>
            <a:r>
              <a:rPr sz="1100" spc="90" dirty="0">
                <a:solidFill>
                  <a:srgbClr val="585858"/>
                </a:solidFill>
                <a:latin typeface="Microsoft JhengHei"/>
                <a:cs typeface="Microsoft JhengHei"/>
              </a:rPr>
              <a:t> </a:t>
            </a:r>
            <a:r>
              <a:rPr sz="1100" dirty="0">
                <a:solidFill>
                  <a:srgbClr val="585858"/>
                </a:solidFill>
                <a:latin typeface="Microsoft JhengHei"/>
                <a:cs typeface="Microsoft JhengHei"/>
              </a:rPr>
              <a:t>United</a:t>
            </a:r>
            <a:r>
              <a:rPr sz="1100" spc="85" dirty="0">
                <a:solidFill>
                  <a:srgbClr val="585858"/>
                </a:solidFill>
                <a:latin typeface="Microsoft JhengHei"/>
                <a:cs typeface="Microsoft JhengHei"/>
              </a:rPr>
              <a:t> </a:t>
            </a:r>
            <a:r>
              <a:rPr sz="1100" dirty="0">
                <a:solidFill>
                  <a:srgbClr val="585858"/>
                </a:solidFill>
                <a:latin typeface="Microsoft JhengHei"/>
                <a:cs typeface="Microsoft JhengHei"/>
              </a:rPr>
              <a:t>States</a:t>
            </a:r>
            <a:r>
              <a:rPr sz="1100" spc="40" dirty="0">
                <a:solidFill>
                  <a:srgbClr val="585858"/>
                </a:solidFill>
                <a:latin typeface="Microsoft JhengHei"/>
                <a:cs typeface="Microsoft JhengHei"/>
              </a:rPr>
              <a:t>. </a:t>
            </a:r>
            <a:r>
              <a:rPr sz="1100" dirty="0">
                <a:solidFill>
                  <a:srgbClr val="585858"/>
                </a:solidFill>
                <a:latin typeface="Microsoft JhengHei"/>
                <a:cs typeface="Microsoft JhengHei"/>
              </a:rPr>
              <a:t>JAIDS</a:t>
            </a:r>
            <a:r>
              <a:rPr sz="1100" spc="90" dirty="0">
                <a:solidFill>
                  <a:srgbClr val="585858"/>
                </a:solidFill>
                <a:latin typeface="Microsoft JhengHei"/>
                <a:cs typeface="Microsoft JhengHei"/>
              </a:rPr>
              <a:t> </a:t>
            </a:r>
            <a:r>
              <a:rPr sz="1100" dirty="0">
                <a:solidFill>
                  <a:srgbClr val="585858"/>
                </a:solidFill>
                <a:latin typeface="Microsoft JhengHei"/>
                <a:cs typeface="Microsoft JhengHei"/>
              </a:rPr>
              <a:t>2017,</a:t>
            </a:r>
            <a:r>
              <a:rPr sz="1100" spc="75" dirty="0">
                <a:solidFill>
                  <a:srgbClr val="585858"/>
                </a:solidFill>
                <a:latin typeface="Microsoft JhengHei"/>
                <a:cs typeface="Microsoft JhengHei"/>
              </a:rPr>
              <a:t> </a:t>
            </a:r>
            <a:r>
              <a:rPr sz="1100" dirty="0">
                <a:solidFill>
                  <a:srgbClr val="585858"/>
                </a:solidFill>
                <a:latin typeface="Microsoft JhengHei"/>
                <a:cs typeface="Microsoft JhengHei"/>
              </a:rPr>
              <a:t>74(1)</a:t>
            </a:r>
            <a:r>
              <a:rPr sz="1100" spc="55" dirty="0">
                <a:solidFill>
                  <a:srgbClr val="585858"/>
                </a:solidFill>
                <a:latin typeface="Microsoft JhengHei"/>
                <a:cs typeface="Microsoft JhengHei"/>
              </a:rPr>
              <a:t> </a:t>
            </a:r>
            <a:r>
              <a:rPr sz="1100" dirty="0">
                <a:solidFill>
                  <a:srgbClr val="585858"/>
                </a:solidFill>
                <a:latin typeface="Microsoft JhengHei"/>
                <a:cs typeface="Microsoft JhengHei"/>
              </a:rPr>
              <a:t>3-</a:t>
            </a:r>
            <a:r>
              <a:rPr sz="1100" spc="-25" dirty="0">
                <a:solidFill>
                  <a:srgbClr val="585858"/>
                </a:solidFill>
                <a:latin typeface="Microsoft JhengHei"/>
                <a:cs typeface="Microsoft JhengHei"/>
              </a:rPr>
              <a:t>9.</a:t>
            </a:r>
            <a:endParaRPr sz="1100">
              <a:latin typeface="Microsoft JhengHei"/>
              <a:cs typeface="Microsoft JhengHei"/>
            </a:endParaRPr>
          </a:p>
          <a:p>
            <a:pPr marL="12700">
              <a:lnSpc>
                <a:spcPct val="100000"/>
              </a:lnSpc>
              <a:spcBef>
                <a:spcPts val="220"/>
              </a:spcBef>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8" name="object 8"/>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66</a:t>
            </a:r>
            <a:endParaRPr sz="1050">
              <a:latin typeface="Microsoft JhengHei"/>
              <a:cs typeface="Microsoft JhengHei"/>
            </a:endParaRPr>
          </a:p>
        </p:txBody>
      </p:sp>
      <p:sp>
        <p:nvSpPr>
          <p:cNvPr id="4" name="object 4"/>
          <p:cNvSpPr txBox="1"/>
          <p:nvPr/>
        </p:nvSpPr>
        <p:spPr>
          <a:xfrm>
            <a:off x="170821" y="6037579"/>
            <a:ext cx="6419850" cy="199390"/>
          </a:xfrm>
          <a:prstGeom prst="rect">
            <a:avLst/>
          </a:prstGeom>
        </p:spPr>
        <p:txBody>
          <a:bodyPr vert="horz" wrap="square" lIns="0" tIns="17780" rIns="0" bIns="0" rtlCol="0">
            <a:spAutoFit/>
          </a:bodyPr>
          <a:lstStyle/>
          <a:p>
            <a:pPr marL="12700">
              <a:lnSpc>
                <a:spcPct val="100000"/>
              </a:lnSpc>
              <a:spcBef>
                <a:spcPts val="140"/>
              </a:spcBef>
            </a:pPr>
            <a:r>
              <a:rPr sz="1100" dirty="0">
                <a:solidFill>
                  <a:srgbClr val="585858"/>
                </a:solidFill>
                <a:latin typeface="Microsoft JhengHei"/>
                <a:cs typeface="Microsoft JhengHei"/>
              </a:rPr>
              <a:t>模型推估資料更新至2023年4月，未診斷率係依據美國CDC建議使用CD4</a:t>
            </a:r>
            <a:r>
              <a:rPr sz="1100" spc="120" dirty="0">
                <a:solidFill>
                  <a:srgbClr val="585858"/>
                </a:solidFill>
                <a:latin typeface="Microsoft JhengHei"/>
                <a:cs typeface="Microsoft JhengHei"/>
              </a:rPr>
              <a:t>  </a:t>
            </a:r>
            <a:r>
              <a:rPr sz="1100" dirty="0">
                <a:solidFill>
                  <a:srgbClr val="585858"/>
                </a:solidFill>
                <a:latin typeface="Microsoft JhengHei"/>
                <a:cs typeface="Microsoft JhengHei"/>
              </a:rPr>
              <a:t>Depletion</a:t>
            </a:r>
            <a:r>
              <a:rPr sz="1100" spc="190" dirty="0">
                <a:solidFill>
                  <a:srgbClr val="585858"/>
                </a:solidFill>
                <a:latin typeface="Microsoft JhengHei"/>
                <a:cs typeface="Microsoft JhengHei"/>
              </a:rPr>
              <a:t>  </a:t>
            </a:r>
            <a:r>
              <a:rPr sz="1100" dirty="0">
                <a:solidFill>
                  <a:srgbClr val="585858"/>
                </a:solidFill>
                <a:latin typeface="Microsoft JhengHei"/>
                <a:cs typeface="Microsoft JhengHei"/>
              </a:rPr>
              <a:t>Model進行推</a:t>
            </a:r>
            <a:r>
              <a:rPr sz="1100" spc="-50" dirty="0">
                <a:solidFill>
                  <a:srgbClr val="585858"/>
                </a:solidFill>
                <a:latin typeface="Microsoft JhengHei"/>
                <a:cs typeface="Microsoft JhengHei"/>
              </a:rPr>
              <a:t>估</a:t>
            </a:r>
            <a:endParaRPr sz="1100">
              <a:latin typeface="Microsoft JhengHei"/>
              <a:cs typeface="Microsoft JhengHei"/>
            </a:endParaRPr>
          </a:p>
        </p:txBody>
      </p:sp>
      <p:sp>
        <p:nvSpPr>
          <p:cNvPr id="5" name="object 5"/>
          <p:cNvSpPr txBox="1">
            <a:spLocks noGrp="1"/>
          </p:cNvSpPr>
          <p:nvPr>
            <p:ph type="ctrTitle"/>
          </p:nvPr>
        </p:nvSpPr>
        <p:spPr>
          <a:prstGeom prst="rect">
            <a:avLst/>
          </a:prstGeom>
        </p:spPr>
        <p:txBody>
          <a:bodyPr vert="horz" wrap="square" lIns="0" tIns="13970" rIns="0" bIns="0" rtlCol="0">
            <a:spAutoFit/>
          </a:bodyPr>
          <a:lstStyle/>
          <a:p>
            <a:pPr marL="12700">
              <a:lnSpc>
                <a:spcPct val="100000"/>
              </a:lnSpc>
              <a:spcBef>
                <a:spcPts val="110"/>
              </a:spcBef>
            </a:pPr>
            <a:r>
              <a:rPr sz="3500" spc="-10" dirty="0">
                <a:solidFill>
                  <a:srgbClr val="3B3838"/>
                </a:solidFill>
              </a:rPr>
              <a:t>我國歷年HIV</a:t>
            </a:r>
            <a:r>
              <a:rPr sz="3500" spc="-20" dirty="0">
                <a:solidFill>
                  <a:srgbClr val="3B3838"/>
                </a:solidFill>
              </a:rPr>
              <a:t>未診斷率估計</a:t>
            </a:r>
            <a:endParaRPr sz="3500"/>
          </a:p>
        </p:txBody>
      </p:sp>
      <p:sp>
        <p:nvSpPr>
          <p:cNvPr id="6" name="object 6"/>
          <p:cNvSpPr txBox="1"/>
          <p:nvPr/>
        </p:nvSpPr>
        <p:spPr>
          <a:xfrm>
            <a:off x="7927219" y="1225549"/>
            <a:ext cx="915669" cy="292735"/>
          </a:xfrm>
          <a:prstGeom prst="rect">
            <a:avLst/>
          </a:prstGeom>
        </p:spPr>
        <p:txBody>
          <a:bodyPr vert="horz" wrap="square" lIns="0" tIns="12700" rIns="0" bIns="0" rtlCol="0">
            <a:spAutoFit/>
          </a:bodyPr>
          <a:lstStyle/>
          <a:p>
            <a:pPr marL="12700">
              <a:lnSpc>
                <a:spcPct val="100000"/>
              </a:lnSpc>
              <a:spcBef>
                <a:spcPts val="100"/>
              </a:spcBef>
            </a:pPr>
            <a:r>
              <a:rPr sz="1750" b="1" spc="-15" dirty="0">
                <a:solidFill>
                  <a:srgbClr val="3B3838"/>
                </a:solidFill>
                <a:latin typeface="Microsoft JhengHei"/>
                <a:cs typeface="Microsoft JhengHei"/>
              </a:rPr>
              <a:t>依年齡層</a:t>
            </a:r>
            <a:endParaRPr sz="1750">
              <a:latin typeface="Microsoft JhengHei"/>
              <a:cs typeface="Microsoft JhengHe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3" y="771905"/>
            <a:ext cx="10692130" cy="5293995"/>
          </a:xfrm>
          <a:custGeom>
            <a:avLst/>
            <a:gdLst/>
            <a:ahLst/>
            <a:cxnLst/>
            <a:rect l="l" t="t" r="r" b="b"/>
            <a:pathLst>
              <a:path w="10692130" h="5293995">
                <a:moveTo>
                  <a:pt x="10691749" y="5293614"/>
                </a:moveTo>
                <a:lnTo>
                  <a:pt x="10691749" y="0"/>
                </a:lnTo>
                <a:lnTo>
                  <a:pt x="0" y="0"/>
                </a:lnTo>
                <a:lnTo>
                  <a:pt x="0" y="5293614"/>
                </a:lnTo>
                <a:lnTo>
                  <a:pt x="10691749" y="5293614"/>
                </a:lnTo>
                <a:close/>
              </a:path>
            </a:pathLst>
          </a:custGeom>
          <a:solidFill>
            <a:srgbClr val="158B95"/>
          </a:solidFill>
        </p:spPr>
        <p:txBody>
          <a:bodyPr wrap="square" lIns="0" tIns="0" rIns="0" bIns="0" rtlCol="0"/>
          <a:lstStyle/>
          <a:p>
            <a:endParaRPr/>
          </a:p>
        </p:txBody>
      </p:sp>
      <p:sp>
        <p:nvSpPr>
          <p:cNvPr id="3" name="object 3"/>
          <p:cNvSpPr txBox="1"/>
          <p:nvPr/>
        </p:nvSpPr>
        <p:spPr>
          <a:xfrm>
            <a:off x="3427609" y="4642358"/>
            <a:ext cx="813435" cy="1348740"/>
          </a:xfrm>
          <a:prstGeom prst="rect">
            <a:avLst/>
          </a:prstGeom>
        </p:spPr>
        <p:txBody>
          <a:bodyPr vert="horz" wrap="square" lIns="0" tIns="13335" rIns="0" bIns="0" rtlCol="0">
            <a:spAutoFit/>
          </a:bodyPr>
          <a:lstStyle/>
          <a:p>
            <a:pPr marL="265430" indent="-253365">
              <a:lnSpc>
                <a:spcPct val="100000"/>
              </a:lnSpc>
              <a:spcBef>
                <a:spcPts val="105"/>
              </a:spcBef>
              <a:buClr>
                <a:srgbClr val="FF9A00"/>
              </a:buClr>
              <a:buSzPct val="59523"/>
              <a:buFont typeface="Wingdings"/>
              <a:buChar char=""/>
              <a:tabLst>
                <a:tab pos="265430" algn="l"/>
                <a:tab pos="266065" algn="l"/>
              </a:tabLst>
            </a:pPr>
            <a:r>
              <a:rPr sz="2100" b="1" spc="-25" dirty="0">
                <a:solidFill>
                  <a:srgbClr val="FFFFFF"/>
                </a:solidFill>
                <a:latin typeface="Microsoft JhengHei"/>
                <a:cs typeface="Microsoft JhengHei"/>
              </a:rPr>
              <a:t>法規</a:t>
            </a:r>
            <a:endParaRPr sz="2100">
              <a:latin typeface="Microsoft JhengHei"/>
              <a:cs typeface="Microsoft JhengHei"/>
            </a:endParaRPr>
          </a:p>
          <a:p>
            <a:pPr marL="265430" indent="-253365">
              <a:lnSpc>
                <a:spcPct val="100000"/>
              </a:lnSpc>
              <a:spcBef>
                <a:spcPts val="105"/>
              </a:spcBef>
              <a:buClr>
                <a:srgbClr val="FF9A00"/>
              </a:buClr>
              <a:buSzPct val="59523"/>
              <a:buFont typeface="Wingdings"/>
              <a:buChar char=""/>
              <a:tabLst>
                <a:tab pos="265430" algn="l"/>
                <a:tab pos="266065" algn="l"/>
              </a:tabLst>
            </a:pPr>
            <a:r>
              <a:rPr sz="2100" b="1" spc="-25" dirty="0">
                <a:solidFill>
                  <a:srgbClr val="FFFFFF"/>
                </a:solidFill>
                <a:latin typeface="Microsoft JhengHei"/>
                <a:cs typeface="Microsoft JhengHei"/>
              </a:rPr>
              <a:t>預防</a:t>
            </a:r>
            <a:endParaRPr sz="2100">
              <a:latin typeface="Microsoft JhengHei"/>
              <a:cs typeface="Microsoft JhengHei"/>
            </a:endParaRPr>
          </a:p>
          <a:p>
            <a:pPr marL="265430" indent="-253365">
              <a:lnSpc>
                <a:spcPct val="100000"/>
              </a:lnSpc>
              <a:spcBef>
                <a:spcPts val="110"/>
              </a:spcBef>
              <a:buClr>
                <a:srgbClr val="FF9A00"/>
              </a:buClr>
              <a:buSzPct val="59523"/>
              <a:buFont typeface="Wingdings"/>
              <a:buChar char=""/>
              <a:tabLst>
                <a:tab pos="265430" algn="l"/>
                <a:tab pos="266065" algn="l"/>
              </a:tabLst>
            </a:pPr>
            <a:r>
              <a:rPr sz="2100" b="1" spc="-25" dirty="0">
                <a:solidFill>
                  <a:srgbClr val="FFFFFF"/>
                </a:solidFill>
                <a:latin typeface="Microsoft JhengHei"/>
                <a:cs typeface="Microsoft JhengHei"/>
              </a:rPr>
              <a:t>篩檢</a:t>
            </a:r>
            <a:endParaRPr sz="2100">
              <a:latin typeface="Microsoft JhengHei"/>
              <a:cs typeface="Microsoft JhengHei"/>
            </a:endParaRPr>
          </a:p>
          <a:p>
            <a:pPr marL="265430" indent="-253365">
              <a:lnSpc>
                <a:spcPct val="100000"/>
              </a:lnSpc>
              <a:spcBef>
                <a:spcPts val="114"/>
              </a:spcBef>
              <a:buClr>
                <a:srgbClr val="FF9A00"/>
              </a:buClr>
              <a:buSzPct val="59523"/>
              <a:buFont typeface="Wingdings"/>
              <a:buChar char=""/>
              <a:tabLst>
                <a:tab pos="265430" algn="l"/>
                <a:tab pos="266065" algn="l"/>
              </a:tabLst>
            </a:pPr>
            <a:r>
              <a:rPr sz="2100" b="1" spc="-25" dirty="0">
                <a:solidFill>
                  <a:srgbClr val="FFFFFF"/>
                </a:solidFill>
                <a:latin typeface="Microsoft JhengHei"/>
                <a:cs typeface="Microsoft JhengHei"/>
              </a:rPr>
              <a:t>治療</a:t>
            </a:r>
            <a:endParaRPr sz="2100">
              <a:latin typeface="Microsoft JhengHei"/>
              <a:cs typeface="Microsoft JhengHei"/>
            </a:endParaRPr>
          </a:p>
        </p:txBody>
      </p:sp>
      <p:sp>
        <p:nvSpPr>
          <p:cNvPr id="4" name="object 4"/>
          <p:cNvSpPr/>
          <p:nvPr/>
        </p:nvSpPr>
        <p:spPr>
          <a:xfrm>
            <a:off x="3838841" y="1517141"/>
            <a:ext cx="2444750" cy="2273935"/>
          </a:xfrm>
          <a:custGeom>
            <a:avLst/>
            <a:gdLst/>
            <a:ahLst/>
            <a:cxnLst/>
            <a:rect l="l" t="t" r="r" b="b"/>
            <a:pathLst>
              <a:path w="2444750" h="2273935">
                <a:moveTo>
                  <a:pt x="2444496" y="1888236"/>
                </a:moveTo>
                <a:lnTo>
                  <a:pt x="2444496" y="0"/>
                </a:lnTo>
                <a:lnTo>
                  <a:pt x="0" y="0"/>
                </a:lnTo>
                <a:lnTo>
                  <a:pt x="0" y="1888236"/>
                </a:lnTo>
                <a:lnTo>
                  <a:pt x="25146" y="1888236"/>
                </a:lnTo>
                <a:lnTo>
                  <a:pt x="25146" y="50292"/>
                </a:lnTo>
                <a:lnTo>
                  <a:pt x="50292" y="25145"/>
                </a:lnTo>
                <a:lnTo>
                  <a:pt x="50292" y="50291"/>
                </a:lnTo>
                <a:lnTo>
                  <a:pt x="2394204" y="50291"/>
                </a:lnTo>
                <a:lnTo>
                  <a:pt x="2394204" y="25145"/>
                </a:lnTo>
                <a:lnTo>
                  <a:pt x="2419350" y="50291"/>
                </a:lnTo>
                <a:lnTo>
                  <a:pt x="2419350" y="1888236"/>
                </a:lnTo>
                <a:lnTo>
                  <a:pt x="2444496" y="1888236"/>
                </a:lnTo>
                <a:close/>
              </a:path>
              <a:path w="2444750" h="2273935">
                <a:moveTo>
                  <a:pt x="50292" y="50291"/>
                </a:moveTo>
                <a:lnTo>
                  <a:pt x="50292" y="25145"/>
                </a:lnTo>
                <a:lnTo>
                  <a:pt x="25146" y="50292"/>
                </a:lnTo>
                <a:lnTo>
                  <a:pt x="50292" y="50291"/>
                </a:lnTo>
                <a:close/>
              </a:path>
              <a:path w="2444750" h="2273935">
                <a:moveTo>
                  <a:pt x="50292" y="1838706"/>
                </a:moveTo>
                <a:lnTo>
                  <a:pt x="50292" y="50291"/>
                </a:lnTo>
                <a:lnTo>
                  <a:pt x="25146" y="50292"/>
                </a:lnTo>
                <a:lnTo>
                  <a:pt x="25146" y="1838706"/>
                </a:lnTo>
                <a:lnTo>
                  <a:pt x="50292" y="1838706"/>
                </a:lnTo>
                <a:close/>
              </a:path>
              <a:path w="2444750" h="2273935">
                <a:moveTo>
                  <a:pt x="715770" y="2194046"/>
                </a:moveTo>
                <a:lnTo>
                  <a:pt x="436626" y="1838706"/>
                </a:lnTo>
                <a:lnTo>
                  <a:pt x="25146" y="1838706"/>
                </a:lnTo>
                <a:lnTo>
                  <a:pt x="50292" y="1863089"/>
                </a:lnTo>
                <a:lnTo>
                  <a:pt x="50292" y="1888236"/>
                </a:lnTo>
                <a:lnTo>
                  <a:pt x="404622" y="1888236"/>
                </a:lnTo>
                <a:lnTo>
                  <a:pt x="404622" y="1879092"/>
                </a:lnTo>
                <a:lnTo>
                  <a:pt x="424434" y="1888236"/>
                </a:lnTo>
                <a:lnTo>
                  <a:pt x="424434" y="1904307"/>
                </a:lnTo>
                <a:lnTo>
                  <a:pt x="695706" y="2249562"/>
                </a:lnTo>
                <a:lnTo>
                  <a:pt x="695706" y="2218182"/>
                </a:lnTo>
                <a:lnTo>
                  <a:pt x="715770" y="2194046"/>
                </a:lnTo>
                <a:close/>
              </a:path>
              <a:path w="2444750" h="2273935">
                <a:moveTo>
                  <a:pt x="50292" y="1888236"/>
                </a:moveTo>
                <a:lnTo>
                  <a:pt x="50292" y="1863089"/>
                </a:lnTo>
                <a:lnTo>
                  <a:pt x="25146" y="1838706"/>
                </a:lnTo>
                <a:lnTo>
                  <a:pt x="25146" y="1888236"/>
                </a:lnTo>
                <a:lnTo>
                  <a:pt x="50292" y="1888236"/>
                </a:lnTo>
                <a:close/>
              </a:path>
              <a:path w="2444750" h="2273935">
                <a:moveTo>
                  <a:pt x="424434" y="1888236"/>
                </a:moveTo>
                <a:lnTo>
                  <a:pt x="404622" y="1879092"/>
                </a:lnTo>
                <a:lnTo>
                  <a:pt x="411806" y="1888236"/>
                </a:lnTo>
                <a:lnTo>
                  <a:pt x="424434" y="1888236"/>
                </a:lnTo>
                <a:close/>
              </a:path>
              <a:path w="2444750" h="2273935">
                <a:moveTo>
                  <a:pt x="411806" y="1888236"/>
                </a:moveTo>
                <a:lnTo>
                  <a:pt x="404622" y="1879092"/>
                </a:lnTo>
                <a:lnTo>
                  <a:pt x="404622" y="1888236"/>
                </a:lnTo>
                <a:lnTo>
                  <a:pt x="411806" y="1888236"/>
                </a:lnTo>
                <a:close/>
              </a:path>
              <a:path w="2444750" h="2273935">
                <a:moveTo>
                  <a:pt x="424434" y="1904307"/>
                </a:moveTo>
                <a:lnTo>
                  <a:pt x="424434" y="1888236"/>
                </a:lnTo>
                <a:lnTo>
                  <a:pt x="411806" y="1888236"/>
                </a:lnTo>
                <a:lnTo>
                  <a:pt x="424434" y="1904307"/>
                </a:lnTo>
                <a:close/>
              </a:path>
              <a:path w="2444750" h="2273935">
                <a:moveTo>
                  <a:pt x="735330" y="2218944"/>
                </a:moveTo>
                <a:lnTo>
                  <a:pt x="715770" y="2194046"/>
                </a:lnTo>
                <a:lnTo>
                  <a:pt x="695706" y="2218182"/>
                </a:lnTo>
                <a:lnTo>
                  <a:pt x="735330" y="2218944"/>
                </a:lnTo>
                <a:close/>
              </a:path>
              <a:path w="2444750" h="2273935">
                <a:moveTo>
                  <a:pt x="735330" y="2249023"/>
                </a:moveTo>
                <a:lnTo>
                  <a:pt x="735330" y="2218944"/>
                </a:lnTo>
                <a:lnTo>
                  <a:pt x="695706" y="2218182"/>
                </a:lnTo>
                <a:lnTo>
                  <a:pt x="695706" y="2249562"/>
                </a:lnTo>
                <a:lnTo>
                  <a:pt x="714756" y="2273808"/>
                </a:lnTo>
                <a:lnTo>
                  <a:pt x="735330" y="2249023"/>
                </a:lnTo>
                <a:close/>
              </a:path>
              <a:path w="2444750" h="2273935">
                <a:moveTo>
                  <a:pt x="2419350" y="1838706"/>
                </a:moveTo>
                <a:lnTo>
                  <a:pt x="1011174" y="1838706"/>
                </a:lnTo>
                <a:lnTo>
                  <a:pt x="715770" y="2194046"/>
                </a:lnTo>
                <a:lnTo>
                  <a:pt x="735330" y="2218944"/>
                </a:lnTo>
                <a:lnTo>
                  <a:pt x="735330" y="2249023"/>
                </a:lnTo>
                <a:lnTo>
                  <a:pt x="1022604" y="1902958"/>
                </a:lnTo>
                <a:lnTo>
                  <a:pt x="1022604" y="1888236"/>
                </a:lnTo>
                <a:lnTo>
                  <a:pt x="1042416" y="1879092"/>
                </a:lnTo>
                <a:lnTo>
                  <a:pt x="1042416" y="1888236"/>
                </a:lnTo>
                <a:lnTo>
                  <a:pt x="2394204" y="1888236"/>
                </a:lnTo>
                <a:lnTo>
                  <a:pt x="2394204" y="1863089"/>
                </a:lnTo>
                <a:lnTo>
                  <a:pt x="2419350" y="1838706"/>
                </a:lnTo>
                <a:close/>
              </a:path>
              <a:path w="2444750" h="2273935">
                <a:moveTo>
                  <a:pt x="1042416" y="1879092"/>
                </a:moveTo>
                <a:lnTo>
                  <a:pt x="1022604" y="1888236"/>
                </a:lnTo>
                <a:lnTo>
                  <a:pt x="1034825" y="1888236"/>
                </a:lnTo>
                <a:lnTo>
                  <a:pt x="1042416" y="1879092"/>
                </a:lnTo>
                <a:close/>
              </a:path>
              <a:path w="2444750" h="2273935">
                <a:moveTo>
                  <a:pt x="1034825" y="1888236"/>
                </a:moveTo>
                <a:lnTo>
                  <a:pt x="1022604" y="1888236"/>
                </a:lnTo>
                <a:lnTo>
                  <a:pt x="1022604" y="1902958"/>
                </a:lnTo>
                <a:lnTo>
                  <a:pt x="1034825" y="1888236"/>
                </a:lnTo>
                <a:close/>
              </a:path>
              <a:path w="2444750" h="2273935">
                <a:moveTo>
                  <a:pt x="1042416" y="1888236"/>
                </a:moveTo>
                <a:lnTo>
                  <a:pt x="1042416" y="1879092"/>
                </a:lnTo>
                <a:lnTo>
                  <a:pt x="1034825" y="1888236"/>
                </a:lnTo>
                <a:lnTo>
                  <a:pt x="1042416" y="1888236"/>
                </a:lnTo>
                <a:close/>
              </a:path>
              <a:path w="2444750" h="2273935">
                <a:moveTo>
                  <a:pt x="2419350" y="50291"/>
                </a:moveTo>
                <a:lnTo>
                  <a:pt x="2394204" y="25145"/>
                </a:lnTo>
                <a:lnTo>
                  <a:pt x="2394204" y="50291"/>
                </a:lnTo>
                <a:lnTo>
                  <a:pt x="2419350" y="50291"/>
                </a:lnTo>
                <a:close/>
              </a:path>
              <a:path w="2444750" h="2273935">
                <a:moveTo>
                  <a:pt x="2419350" y="1838706"/>
                </a:moveTo>
                <a:lnTo>
                  <a:pt x="2419350" y="50291"/>
                </a:lnTo>
                <a:lnTo>
                  <a:pt x="2394204" y="50291"/>
                </a:lnTo>
                <a:lnTo>
                  <a:pt x="2394204" y="1838706"/>
                </a:lnTo>
                <a:lnTo>
                  <a:pt x="2419350" y="1838706"/>
                </a:lnTo>
                <a:close/>
              </a:path>
              <a:path w="2444750" h="2273935">
                <a:moveTo>
                  <a:pt x="2419350" y="1888236"/>
                </a:moveTo>
                <a:lnTo>
                  <a:pt x="2419350" y="1838706"/>
                </a:lnTo>
                <a:lnTo>
                  <a:pt x="2394204" y="1863089"/>
                </a:lnTo>
                <a:lnTo>
                  <a:pt x="2394204" y="1888236"/>
                </a:lnTo>
                <a:lnTo>
                  <a:pt x="2419350" y="1888236"/>
                </a:lnTo>
                <a:close/>
              </a:path>
            </a:pathLst>
          </a:custGeom>
          <a:solidFill>
            <a:srgbClr val="FFFFFF"/>
          </a:solidFill>
        </p:spPr>
        <p:txBody>
          <a:bodyPr wrap="square" lIns="0" tIns="0" rIns="0" bIns="0" rtlCol="0"/>
          <a:lstStyle/>
          <a:p>
            <a:endParaRPr/>
          </a:p>
        </p:txBody>
      </p:sp>
      <p:sp>
        <p:nvSpPr>
          <p:cNvPr id="5" name="object 5"/>
          <p:cNvSpPr txBox="1"/>
          <p:nvPr/>
        </p:nvSpPr>
        <p:spPr>
          <a:xfrm>
            <a:off x="3196723" y="3721861"/>
            <a:ext cx="4035425" cy="827405"/>
          </a:xfrm>
          <a:prstGeom prst="rect">
            <a:avLst/>
          </a:prstGeom>
        </p:spPr>
        <p:txBody>
          <a:bodyPr vert="horz" wrap="square" lIns="0" tIns="13970" rIns="0" bIns="0" rtlCol="0">
            <a:spAutoFit/>
          </a:bodyPr>
          <a:lstStyle/>
          <a:p>
            <a:pPr marL="12700">
              <a:lnSpc>
                <a:spcPct val="100000"/>
              </a:lnSpc>
              <a:spcBef>
                <a:spcPts val="110"/>
              </a:spcBef>
            </a:pPr>
            <a:r>
              <a:rPr sz="5250" b="1" spc="-10" dirty="0">
                <a:solidFill>
                  <a:srgbClr val="FFD965"/>
                </a:solidFill>
                <a:latin typeface="Microsoft JhengHei"/>
                <a:cs typeface="Microsoft JhengHei"/>
              </a:rPr>
              <a:t>愛滋防治策略</a:t>
            </a:r>
            <a:endParaRPr sz="5250">
              <a:latin typeface="Microsoft JhengHei"/>
              <a:cs typeface="Microsoft JhengHei"/>
            </a:endParaRPr>
          </a:p>
        </p:txBody>
      </p:sp>
      <p:grpSp>
        <p:nvGrpSpPr>
          <p:cNvPr id="6" name="object 6"/>
          <p:cNvGrpSpPr/>
          <p:nvPr/>
        </p:nvGrpSpPr>
        <p:grpSpPr>
          <a:xfrm>
            <a:off x="4244975" y="1632966"/>
            <a:ext cx="1536065" cy="1563370"/>
            <a:chOff x="4244975" y="1632966"/>
            <a:chExt cx="1536065" cy="1563370"/>
          </a:xfrm>
        </p:grpSpPr>
        <p:pic>
          <p:nvPicPr>
            <p:cNvPr id="7" name="object 7"/>
            <p:cNvPicPr/>
            <p:nvPr/>
          </p:nvPicPr>
          <p:blipFill>
            <a:blip r:embed="rId2" cstate="print"/>
            <a:stretch>
              <a:fillRect/>
            </a:stretch>
          </p:blipFill>
          <p:spPr>
            <a:xfrm>
              <a:off x="4994795" y="1632966"/>
              <a:ext cx="71627" cy="228600"/>
            </a:xfrm>
            <a:prstGeom prst="rect">
              <a:avLst/>
            </a:prstGeom>
          </p:spPr>
        </p:pic>
        <p:pic>
          <p:nvPicPr>
            <p:cNvPr id="8" name="object 8"/>
            <p:cNvPicPr/>
            <p:nvPr/>
          </p:nvPicPr>
          <p:blipFill>
            <a:blip r:embed="rId3" cstate="print"/>
            <a:stretch>
              <a:fillRect/>
            </a:stretch>
          </p:blipFill>
          <p:spPr>
            <a:xfrm>
              <a:off x="5316835" y="1764125"/>
              <a:ext cx="177546" cy="194976"/>
            </a:xfrm>
            <a:prstGeom prst="rect">
              <a:avLst/>
            </a:prstGeom>
          </p:spPr>
        </p:pic>
        <p:pic>
          <p:nvPicPr>
            <p:cNvPr id="9" name="object 9"/>
            <p:cNvPicPr/>
            <p:nvPr/>
          </p:nvPicPr>
          <p:blipFill>
            <a:blip r:embed="rId4" cstate="print"/>
            <a:stretch>
              <a:fillRect/>
            </a:stretch>
          </p:blipFill>
          <p:spPr>
            <a:xfrm>
              <a:off x="4531118" y="1764125"/>
              <a:ext cx="177546" cy="194976"/>
            </a:xfrm>
            <a:prstGeom prst="rect">
              <a:avLst/>
            </a:prstGeom>
          </p:spPr>
        </p:pic>
        <p:pic>
          <p:nvPicPr>
            <p:cNvPr id="10" name="object 10"/>
            <p:cNvPicPr/>
            <p:nvPr/>
          </p:nvPicPr>
          <p:blipFill>
            <a:blip r:embed="rId5" cstate="print"/>
            <a:stretch>
              <a:fillRect/>
            </a:stretch>
          </p:blipFill>
          <p:spPr>
            <a:xfrm>
              <a:off x="4244975" y="2056923"/>
              <a:ext cx="214145" cy="130778"/>
            </a:xfrm>
            <a:prstGeom prst="rect">
              <a:avLst/>
            </a:prstGeom>
          </p:spPr>
        </p:pic>
        <p:pic>
          <p:nvPicPr>
            <p:cNvPr id="11" name="object 11"/>
            <p:cNvPicPr/>
            <p:nvPr/>
          </p:nvPicPr>
          <p:blipFill>
            <a:blip r:embed="rId6" cstate="print"/>
            <a:stretch>
              <a:fillRect/>
            </a:stretch>
          </p:blipFill>
          <p:spPr>
            <a:xfrm>
              <a:off x="5566605" y="2056923"/>
              <a:ext cx="213931" cy="130778"/>
            </a:xfrm>
            <a:prstGeom prst="rect">
              <a:avLst/>
            </a:prstGeom>
          </p:spPr>
        </p:pic>
        <p:sp>
          <p:nvSpPr>
            <p:cNvPr id="12" name="object 12"/>
            <p:cNvSpPr/>
            <p:nvPr/>
          </p:nvSpPr>
          <p:spPr>
            <a:xfrm>
              <a:off x="4530737" y="1959102"/>
              <a:ext cx="1106170" cy="1236980"/>
            </a:xfrm>
            <a:custGeom>
              <a:avLst/>
              <a:gdLst/>
              <a:ahLst/>
              <a:cxnLst/>
              <a:rect l="l" t="t" r="r" b="b"/>
              <a:pathLst>
                <a:path w="1106170" h="1236980">
                  <a:moveTo>
                    <a:pt x="1105662" y="749807"/>
                  </a:moveTo>
                  <a:lnTo>
                    <a:pt x="1088993" y="705552"/>
                  </a:lnTo>
                  <a:lnTo>
                    <a:pt x="998982" y="489203"/>
                  </a:lnTo>
                  <a:lnTo>
                    <a:pt x="998982" y="456437"/>
                  </a:lnTo>
                  <a:lnTo>
                    <a:pt x="996398" y="409747"/>
                  </a:lnTo>
                  <a:lnTo>
                    <a:pt x="988818" y="364410"/>
                  </a:lnTo>
                  <a:lnTo>
                    <a:pt x="976494" y="320655"/>
                  </a:lnTo>
                  <a:lnTo>
                    <a:pt x="959679" y="278713"/>
                  </a:lnTo>
                  <a:lnTo>
                    <a:pt x="938627" y="238811"/>
                  </a:lnTo>
                  <a:lnTo>
                    <a:pt x="913591" y="201178"/>
                  </a:lnTo>
                  <a:lnTo>
                    <a:pt x="884825" y="166043"/>
                  </a:lnTo>
                  <a:lnTo>
                    <a:pt x="852582" y="133635"/>
                  </a:lnTo>
                  <a:lnTo>
                    <a:pt x="817116" y="104183"/>
                  </a:lnTo>
                  <a:lnTo>
                    <a:pt x="778679" y="77915"/>
                  </a:lnTo>
                  <a:lnTo>
                    <a:pt x="737525" y="55061"/>
                  </a:lnTo>
                  <a:lnTo>
                    <a:pt x="693908" y="35849"/>
                  </a:lnTo>
                  <a:lnTo>
                    <a:pt x="648080" y="20508"/>
                  </a:lnTo>
                  <a:lnTo>
                    <a:pt x="600296" y="9267"/>
                  </a:lnTo>
                  <a:lnTo>
                    <a:pt x="550809" y="2355"/>
                  </a:lnTo>
                  <a:lnTo>
                    <a:pt x="499872" y="0"/>
                  </a:lnTo>
                  <a:lnTo>
                    <a:pt x="448800" y="2355"/>
                  </a:lnTo>
                  <a:lnTo>
                    <a:pt x="399195" y="9267"/>
                  </a:lnTo>
                  <a:lnTo>
                    <a:pt x="351309" y="20508"/>
                  </a:lnTo>
                  <a:lnTo>
                    <a:pt x="305395" y="35849"/>
                  </a:lnTo>
                  <a:lnTo>
                    <a:pt x="261704" y="55061"/>
                  </a:lnTo>
                  <a:lnTo>
                    <a:pt x="220488" y="77915"/>
                  </a:lnTo>
                  <a:lnTo>
                    <a:pt x="182001" y="104183"/>
                  </a:lnTo>
                  <a:lnTo>
                    <a:pt x="146494" y="133635"/>
                  </a:lnTo>
                  <a:lnTo>
                    <a:pt x="114220" y="166043"/>
                  </a:lnTo>
                  <a:lnTo>
                    <a:pt x="85430" y="201178"/>
                  </a:lnTo>
                  <a:lnTo>
                    <a:pt x="60377" y="238811"/>
                  </a:lnTo>
                  <a:lnTo>
                    <a:pt x="39314" y="278713"/>
                  </a:lnTo>
                  <a:lnTo>
                    <a:pt x="22492" y="320655"/>
                  </a:lnTo>
                  <a:lnTo>
                    <a:pt x="10164" y="364410"/>
                  </a:lnTo>
                  <a:lnTo>
                    <a:pt x="2583" y="409747"/>
                  </a:lnTo>
                  <a:lnTo>
                    <a:pt x="0" y="456437"/>
                  </a:lnTo>
                  <a:lnTo>
                    <a:pt x="3302" y="508966"/>
                  </a:lnTo>
                  <a:lnTo>
                    <a:pt x="12954" y="559674"/>
                  </a:lnTo>
                  <a:lnTo>
                    <a:pt x="28575" y="608266"/>
                  </a:lnTo>
                  <a:lnTo>
                    <a:pt x="49784" y="654445"/>
                  </a:lnTo>
                  <a:lnTo>
                    <a:pt x="76200" y="697914"/>
                  </a:lnTo>
                  <a:lnTo>
                    <a:pt x="107442" y="738377"/>
                  </a:lnTo>
                  <a:lnTo>
                    <a:pt x="107442" y="1236726"/>
                  </a:lnTo>
                  <a:lnTo>
                    <a:pt x="142494" y="1236726"/>
                  </a:lnTo>
                  <a:lnTo>
                    <a:pt x="142494" y="429767"/>
                  </a:lnTo>
                  <a:lnTo>
                    <a:pt x="147089" y="408348"/>
                  </a:lnTo>
                  <a:lnTo>
                    <a:pt x="159829" y="390429"/>
                  </a:lnTo>
                  <a:lnTo>
                    <a:pt x="179141" y="378654"/>
                  </a:lnTo>
                  <a:lnTo>
                    <a:pt x="203454" y="375665"/>
                  </a:lnTo>
                  <a:lnTo>
                    <a:pt x="222849" y="382726"/>
                  </a:lnTo>
                  <a:lnTo>
                    <a:pt x="243637" y="399133"/>
                  </a:lnTo>
                  <a:lnTo>
                    <a:pt x="258318" y="402335"/>
                  </a:lnTo>
                  <a:lnTo>
                    <a:pt x="291846" y="377189"/>
                  </a:lnTo>
                  <a:lnTo>
                    <a:pt x="295465" y="311943"/>
                  </a:lnTo>
                  <a:lnTo>
                    <a:pt x="295656" y="266699"/>
                  </a:lnTo>
                  <a:lnTo>
                    <a:pt x="366605" y="256639"/>
                  </a:lnTo>
                  <a:lnTo>
                    <a:pt x="406050" y="251936"/>
                  </a:lnTo>
                  <a:lnTo>
                    <a:pt x="428208" y="251376"/>
                  </a:lnTo>
                  <a:lnTo>
                    <a:pt x="447294" y="253745"/>
                  </a:lnTo>
                  <a:lnTo>
                    <a:pt x="456080" y="255829"/>
                  </a:lnTo>
                  <a:lnTo>
                    <a:pt x="465010" y="260699"/>
                  </a:lnTo>
                  <a:lnTo>
                    <a:pt x="471939" y="269712"/>
                  </a:lnTo>
                  <a:lnTo>
                    <a:pt x="474726" y="284225"/>
                  </a:lnTo>
                  <a:lnTo>
                    <a:pt x="474726" y="382291"/>
                  </a:lnTo>
                  <a:lnTo>
                    <a:pt x="480905" y="385952"/>
                  </a:lnTo>
                  <a:lnTo>
                    <a:pt x="504444" y="390143"/>
                  </a:lnTo>
                  <a:lnTo>
                    <a:pt x="527982" y="385952"/>
                  </a:lnTo>
                  <a:lnTo>
                    <a:pt x="534162" y="382291"/>
                  </a:lnTo>
                  <a:lnTo>
                    <a:pt x="534162" y="284225"/>
                  </a:lnTo>
                  <a:lnTo>
                    <a:pt x="536948" y="269712"/>
                  </a:lnTo>
                  <a:lnTo>
                    <a:pt x="543877" y="260699"/>
                  </a:lnTo>
                  <a:lnTo>
                    <a:pt x="552807" y="255829"/>
                  </a:lnTo>
                  <a:lnTo>
                    <a:pt x="561594" y="253745"/>
                  </a:lnTo>
                  <a:lnTo>
                    <a:pt x="597824" y="253841"/>
                  </a:lnTo>
                  <a:lnTo>
                    <a:pt x="648557" y="258508"/>
                  </a:lnTo>
                  <a:lnTo>
                    <a:pt x="693908" y="264059"/>
                  </a:lnTo>
                  <a:lnTo>
                    <a:pt x="713232" y="266699"/>
                  </a:lnTo>
                  <a:lnTo>
                    <a:pt x="713232" y="362524"/>
                  </a:lnTo>
                  <a:lnTo>
                    <a:pt x="715518" y="377189"/>
                  </a:lnTo>
                  <a:lnTo>
                    <a:pt x="717756" y="385298"/>
                  </a:lnTo>
                  <a:lnTo>
                    <a:pt x="723138" y="393477"/>
                  </a:lnTo>
                  <a:lnTo>
                    <a:pt x="733091" y="399799"/>
                  </a:lnTo>
                  <a:lnTo>
                    <a:pt x="749046" y="402335"/>
                  </a:lnTo>
                  <a:lnTo>
                    <a:pt x="763726" y="399133"/>
                  </a:lnTo>
                  <a:lnTo>
                    <a:pt x="784514" y="382726"/>
                  </a:lnTo>
                  <a:lnTo>
                    <a:pt x="803910" y="375665"/>
                  </a:lnTo>
                  <a:lnTo>
                    <a:pt x="847153" y="390429"/>
                  </a:lnTo>
                  <a:lnTo>
                    <a:pt x="864108" y="429767"/>
                  </a:lnTo>
                  <a:lnTo>
                    <a:pt x="864108" y="1043863"/>
                  </a:lnTo>
                  <a:lnTo>
                    <a:pt x="882906" y="1032936"/>
                  </a:lnTo>
                  <a:lnTo>
                    <a:pt x="916081" y="1002614"/>
                  </a:lnTo>
                  <a:lnTo>
                    <a:pt x="941378" y="966253"/>
                  </a:lnTo>
                  <a:lnTo>
                    <a:pt x="957505" y="925028"/>
                  </a:lnTo>
                  <a:lnTo>
                    <a:pt x="963168" y="880109"/>
                  </a:lnTo>
                  <a:lnTo>
                    <a:pt x="963168" y="782573"/>
                  </a:lnTo>
                  <a:lnTo>
                    <a:pt x="1070610" y="782573"/>
                  </a:lnTo>
                  <a:lnTo>
                    <a:pt x="1084123" y="780026"/>
                  </a:lnTo>
                  <a:lnTo>
                    <a:pt x="1095279" y="773048"/>
                  </a:lnTo>
                  <a:lnTo>
                    <a:pt x="1102864" y="762642"/>
                  </a:lnTo>
                  <a:lnTo>
                    <a:pt x="1105662" y="749807"/>
                  </a:lnTo>
                  <a:close/>
                </a:path>
                <a:path w="1106170" h="1236980">
                  <a:moveTo>
                    <a:pt x="295560" y="516254"/>
                  </a:moveTo>
                  <a:lnTo>
                    <a:pt x="289607" y="474237"/>
                  </a:lnTo>
                  <a:lnTo>
                    <a:pt x="258318" y="457199"/>
                  </a:lnTo>
                  <a:lnTo>
                    <a:pt x="243637" y="460402"/>
                  </a:lnTo>
                  <a:lnTo>
                    <a:pt x="222849" y="476809"/>
                  </a:lnTo>
                  <a:lnTo>
                    <a:pt x="203454" y="483869"/>
                  </a:lnTo>
                  <a:lnTo>
                    <a:pt x="179141" y="480988"/>
                  </a:lnTo>
                  <a:lnTo>
                    <a:pt x="159829" y="469391"/>
                  </a:lnTo>
                  <a:lnTo>
                    <a:pt x="147089" y="451508"/>
                  </a:lnTo>
                  <a:lnTo>
                    <a:pt x="142494" y="429767"/>
                  </a:lnTo>
                  <a:lnTo>
                    <a:pt x="142494" y="1236726"/>
                  </a:lnTo>
                  <a:lnTo>
                    <a:pt x="294132" y="1236725"/>
                  </a:lnTo>
                  <a:lnTo>
                    <a:pt x="294132" y="593597"/>
                  </a:lnTo>
                  <a:lnTo>
                    <a:pt x="295382" y="544282"/>
                  </a:lnTo>
                  <a:lnTo>
                    <a:pt x="295560" y="516254"/>
                  </a:lnTo>
                  <a:close/>
                </a:path>
                <a:path w="1106170" h="1236980">
                  <a:moveTo>
                    <a:pt x="474726" y="1236725"/>
                  </a:moveTo>
                  <a:lnTo>
                    <a:pt x="474726" y="561593"/>
                  </a:lnTo>
                  <a:lnTo>
                    <a:pt x="471939" y="576107"/>
                  </a:lnTo>
                  <a:lnTo>
                    <a:pt x="465010" y="585120"/>
                  </a:lnTo>
                  <a:lnTo>
                    <a:pt x="456080" y="589990"/>
                  </a:lnTo>
                  <a:lnTo>
                    <a:pt x="447294" y="592073"/>
                  </a:lnTo>
                  <a:lnTo>
                    <a:pt x="410825" y="593919"/>
                  </a:lnTo>
                  <a:lnTo>
                    <a:pt x="366605" y="594217"/>
                  </a:lnTo>
                  <a:lnTo>
                    <a:pt x="351309" y="594198"/>
                  </a:lnTo>
                  <a:lnTo>
                    <a:pt x="313884" y="593895"/>
                  </a:lnTo>
                  <a:lnTo>
                    <a:pt x="294132" y="593597"/>
                  </a:lnTo>
                  <a:lnTo>
                    <a:pt x="294132" y="1236725"/>
                  </a:lnTo>
                  <a:lnTo>
                    <a:pt x="474726" y="1236725"/>
                  </a:lnTo>
                  <a:close/>
                </a:path>
                <a:path w="1106170" h="1236980">
                  <a:moveTo>
                    <a:pt x="295703" y="280213"/>
                  </a:moveTo>
                  <a:lnTo>
                    <a:pt x="295656" y="266699"/>
                  </a:lnTo>
                  <a:lnTo>
                    <a:pt x="295656" y="286559"/>
                  </a:lnTo>
                  <a:lnTo>
                    <a:pt x="295703" y="280213"/>
                  </a:lnTo>
                  <a:close/>
                </a:path>
                <a:path w="1106170" h="1236980">
                  <a:moveTo>
                    <a:pt x="474726" y="382291"/>
                  </a:moveTo>
                  <a:lnTo>
                    <a:pt x="474726" y="284225"/>
                  </a:lnTo>
                  <a:lnTo>
                    <a:pt x="471154" y="297549"/>
                  </a:lnTo>
                  <a:lnTo>
                    <a:pt x="452866" y="316480"/>
                  </a:lnTo>
                  <a:lnTo>
                    <a:pt x="445008" y="334517"/>
                  </a:lnTo>
                  <a:lnTo>
                    <a:pt x="448401" y="356711"/>
                  </a:lnTo>
                  <a:lnTo>
                    <a:pt x="461295" y="374332"/>
                  </a:lnTo>
                  <a:lnTo>
                    <a:pt x="474726" y="382291"/>
                  </a:lnTo>
                  <a:close/>
                </a:path>
                <a:path w="1106170" h="1236980">
                  <a:moveTo>
                    <a:pt x="563880" y="511301"/>
                  </a:moveTo>
                  <a:lnTo>
                    <a:pt x="560486" y="489108"/>
                  </a:lnTo>
                  <a:lnTo>
                    <a:pt x="547592" y="471487"/>
                  </a:lnTo>
                  <a:lnTo>
                    <a:pt x="527982" y="459866"/>
                  </a:lnTo>
                  <a:lnTo>
                    <a:pt x="504444" y="455675"/>
                  </a:lnTo>
                  <a:lnTo>
                    <a:pt x="480905" y="459866"/>
                  </a:lnTo>
                  <a:lnTo>
                    <a:pt x="461295" y="471487"/>
                  </a:lnTo>
                  <a:lnTo>
                    <a:pt x="448401" y="489108"/>
                  </a:lnTo>
                  <a:lnTo>
                    <a:pt x="445008" y="511301"/>
                  </a:lnTo>
                  <a:lnTo>
                    <a:pt x="452866" y="529018"/>
                  </a:lnTo>
                  <a:lnTo>
                    <a:pt x="471154" y="548163"/>
                  </a:lnTo>
                  <a:lnTo>
                    <a:pt x="474726" y="561593"/>
                  </a:lnTo>
                  <a:lnTo>
                    <a:pt x="474726" y="1236725"/>
                  </a:lnTo>
                  <a:lnTo>
                    <a:pt x="534162" y="1236725"/>
                  </a:lnTo>
                  <a:lnTo>
                    <a:pt x="534162" y="561593"/>
                  </a:lnTo>
                  <a:lnTo>
                    <a:pt x="537733" y="548163"/>
                  </a:lnTo>
                  <a:lnTo>
                    <a:pt x="556021" y="529018"/>
                  </a:lnTo>
                  <a:lnTo>
                    <a:pt x="563880" y="511301"/>
                  </a:lnTo>
                  <a:close/>
                </a:path>
                <a:path w="1106170" h="1236980">
                  <a:moveTo>
                    <a:pt x="563880" y="334517"/>
                  </a:moveTo>
                  <a:lnTo>
                    <a:pt x="556021" y="316480"/>
                  </a:lnTo>
                  <a:lnTo>
                    <a:pt x="537733" y="297549"/>
                  </a:lnTo>
                  <a:lnTo>
                    <a:pt x="534162" y="284225"/>
                  </a:lnTo>
                  <a:lnTo>
                    <a:pt x="534162" y="382291"/>
                  </a:lnTo>
                  <a:lnTo>
                    <a:pt x="547592" y="374332"/>
                  </a:lnTo>
                  <a:lnTo>
                    <a:pt x="560486" y="356711"/>
                  </a:lnTo>
                  <a:lnTo>
                    <a:pt x="563880" y="334517"/>
                  </a:lnTo>
                  <a:close/>
                </a:path>
                <a:path w="1106170" h="1236980">
                  <a:moveTo>
                    <a:pt x="711708" y="1236725"/>
                  </a:moveTo>
                  <a:lnTo>
                    <a:pt x="711708" y="593597"/>
                  </a:lnTo>
                  <a:lnTo>
                    <a:pt x="641639" y="594860"/>
                  </a:lnTo>
                  <a:lnTo>
                    <a:pt x="602646" y="595121"/>
                  </a:lnTo>
                  <a:lnTo>
                    <a:pt x="561594" y="592073"/>
                  </a:lnTo>
                  <a:lnTo>
                    <a:pt x="534162" y="561593"/>
                  </a:lnTo>
                  <a:lnTo>
                    <a:pt x="534162" y="1236725"/>
                  </a:lnTo>
                  <a:lnTo>
                    <a:pt x="711708" y="1236725"/>
                  </a:lnTo>
                  <a:close/>
                </a:path>
                <a:path w="1106170" h="1236980">
                  <a:moveTo>
                    <a:pt x="864108" y="1043863"/>
                  </a:moveTo>
                  <a:lnTo>
                    <a:pt x="864108" y="429767"/>
                  </a:lnTo>
                  <a:lnTo>
                    <a:pt x="859631" y="451508"/>
                  </a:lnTo>
                  <a:lnTo>
                    <a:pt x="847153" y="469391"/>
                  </a:lnTo>
                  <a:lnTo>
                    <a:pt x="828103" y="480988"/>
                  </a:lnTo>
                  <a:lnTo>
                    <a:pt x="803910" y="483869"/>
                  </a:lnTo>
                  <a:lnTo>
                    <a:pt x="784514" y="476809"/>
                  </a:lnTo>
                  <a:lnTo>
                    <a:pt x="763726" y="460402"/>
                  </a:lnTo>
                  <a:lnTo>
                    <a:pt x="749046" y="457199"/>
                  </a:lnTo>
                  <a:lnTo>
                    <a:pt x="715518" y="482345"/>
                  </a:lnTo>
                  <a:lnTo>
                    <a:pt x="711898" y="547973"/>
                  </a:lnTo>
                  <a:lnTo>
                    <a:pt x="711660" y="579965"/>
                  </a:lnTo>
                  <a:lnTo>
                    <a:pt x="711708" y="1236725"/>
                  </a:lnTo>
                  <a:lnTo>
                    <a:pt x="749046" y="1236725"/>
                  </a:lnTo>
                  <a:lnTo>
                    <a:pt x="749046" y="1075943"/>
                  </a:lnTo>
                  <a:lnTo>
                    <a:pt x="798096" y="1070774"/>
                  </a:lnTo>
                  <a:lnTo>
                    <a:pt x="843147" y="1056047"/>
                  </a:lnTo>
                  <a:lnTo>
                    <a:pt x="864108" y="1043863"/>
                  </a:lnTo>
                  <a:close/>
                </a:path>
                <a:path w="1106170" h="1236980">
                  <a:moveTo>
                    <a:pt x="713232" y="362524"/>
                  </a:moveTo>
                  <a:lnTo>
                    <a:pt x="713232" y="266699"/>
                  </a:lnTo>
                  <a:lnTo>
                    <a:pt x="711981" y="315575"/>
                  </a:lnTo>
                  <a:lnTo>
                    <a:pt x="711803" y="343376"/>
                  </a:lnTo>
                  <a:lnTo>
                    <a:pt x="712910" y="360461"/>
                  </a:lnTo>
                  <a:lnTo>
                    <a:pt x="713232" y="362524"/>
                  </a:lnTo>
                  <a:close/>
                </a:path>
              </a:pathLst>
            </a:custGeom>
            <a:solidFill>
              <a:srgbClr val="FFFFFF"/>
            </a:solidFill>
          </p:spPr>
          <p:txBody>
            <a:bodyPr wrap="square" lIns="0" tIns="0" rIns="0" bIns="0" rtlCol="0"/>
            <a:lstStyle/>
            <a:p>
              <a:endParaRPr/>
            </a:p>
          </p:txBody>
        </p:sp>
      </p:grpSp>
      <p:sp>
        <p:nvSpPr>
          <p:cNvPr id="13" name="object 13"/>
          <p:cNvSpPr txBox="1"/>
          <p:nvPr/>
        </p:nvSpPr>
        <p:spPr>
          <a:xfrm>
            <a:off x="5343277" y="4648453"/>
            <a:ext cx="1348740" cy="1014094"/>
          </a:xfrm>
          <a:prstGeom prst="rect">
            <a:avLst/>
          </a:prstGeom>
        </p:spPr>
        <p:txBody>
          <a:bodyPr vert="horz" wrap="square" lIns="0" tIns="13335" rIns="0" bIns="0" rtlCol="0">
            <a:spAutoFit/>
          </a:bodyPr>
          <a:lstStyle/>
          <a:p>
            <a:pPr marL="265430" indent="-253365">
              <a:lnSpc>
                <a:spcPct val="100000"/>
              </a:lnSpc>
              <a:spcBef>
                <a:spcPts val="105"/>
              </a:spcBef>
              <a:buClr>
                <a:srgbClr val="FF9A00"/>
              </a:buClr>
              <a:buSzPct val="59523"/>
              <a:buFont typeface="Wingdings"/>
              <a:buChar char=""/>
              <a:tabLst>
                <a:tab pos="265430" algn="l"/>
                <a:tab pos="266065" algn="l"/>
              </a:tabLst>
            </a:pPr>
            <a:r>
              <a:rPr sz="2100" b="1" spc="-15" dirty="0">
                <a:solidFill>
                  <a:srgbClr val="FFFFFF"/>
                </a:solidFill>
                <a:latin typeface="Microsoft JhengHei"/>
                <a:cs typeface="Microsoft JhengHei"/>
              </a:rPr>
              <a:t>個案管理</a:t>
            </a:r>
            <a:endParaRPr sz="2100">
              <a:latin typeface="Microsoft JhengHei"/>
              <a:cs typeface="Microsoft JhengHei"/>
            </a:endParaRPr>
          </a:p>
          <a:p>
            <a:pPr marL="265430" indent="-253365">
              <a:lnSpc>
                <a:spcPct val="100000"/>
              </a:lnSpc>
              <a:spcBef>
                <a:spcPts val="105"/>
              </a:spcBef>
              <a:buClr>
                <a:srgbClr val="FF9A00"/>
              </a:buClr>
              <a:buSzPct val="59523"/>
              <a:buFont typeface="Wingdings"/>
              <a:buChar char=""/>
              <a:tabLst>
                <a:tab pos="265430" algn="l"/>
                <a:tab pos="266065" algn="l"/>
              </a:tabLst>
            </a:pPr>
            <a:r>
              <a:rPr sz="2100" b="1" spc="-15" dirty="0">
                <a:solidFill>
                  <a:srgbClr val="FFFFFF"/>
                </a:solidFill>
                <a:latin typeface="Microsoft JhengHei"/>
                <a:cs typeface="Microsoft JhengHei"/>
              </a:rPr>
              <a:t>伴侶服務</a:t>
            </a:r>
            <a:endParaRPr sz="2100">
              <a:latin typeface="Microsoft JhengHei"/>
              <a:cs typeface="Microsoft JhengHei"/>
            </a:endParaRPr>
          </a:p>
          <a:p>
            <a:pPr marL="265430" indent="-253365">
              <a:lnSpc>
                <a:spcPct val="100000"/>
              </a:lnSpc>
              <a:spcBef>
                <a:spcPts val="110"/>
              </a:spcBef>
              <a:buClr>
                <a:srgbClr val="FF9A00"/>
              </a:buClr>
              <a:buSzPct val="59523"/>
              <a:buFont typeface="Wingdings"/>
              <a:buChar char=""/>
              <a:tabLst>
                <a:tab pos="265430" algn="l"/>
                <a:tab pos="266065" algn="l"/>
              </a:tabLst>
            </a:pPr>
            <a:r>
              <a:rPr sz="2100" b="1" spc="-15" dirty="0">
                <a:solidFill>
                  <a:srgbClr val="FFFFFF"/>
                </a:solidFill>
                <a:latin typeface="Microsoft JhengHei"/>
                <a:cs typeface="Microsoft JhengHei"/>
              </a:rPr>
              <a:t>權益保障</a:t>
            </a:r>
            <a:endParaRPr sz="2100">
              <a:latin typeface="Microsoft JhengHei"/>
              <a:cs typeface="Microsoft JhengHei"/>
            </a:endParaRPr>
          </a:p>
        </p:txBody>
      </p:sp>
      <p:sp>
        <p:nvSpPr>
          <p:cNvPr id="14" name="object 14"/>
          <p:cNvSpPr txBox="1">
            <a:spLocks noGrp="1"/>
          </p:cNvSpPr>
          <p:nvPr>
            <p:ph type="sldNum" sz="quarter" idx="7"/>
          </p:nvPr>
        </p:nvSpPr>
        <p:spPr>
          <a:prstGeom prst="rect">
            <a:avLst/>
          </a:prstGeom>
        </p:spPr>
        <p:txBody>
          <a:bodyPr vert="horz" wrap="square" lIns="0" tIns="23495" rIns="0" bIns="0" rtlCol="0">
            <a:spAutoFit/>
          </a:bodyPr>
          <a:lstStyle/>
          <a:p>
            <a:pPr marL="173355">
              <a:lnSpc>
                <a:spcPct val="100000"/>
              </a:lnSpc>
              <a:spcBef>
                <a:spcPts val="185"/>
              </a:spcBef>
            </a:pPr>
            <a:fld id="{81D60167-4931-47E6-BA6A-407CBD079E47}" type="slidenum">
              <a:rPr spc="-25" dirty="0"/>
              <a:t>67</a:t>
            </a:fld>
            <a:endParaRPr spc="-25" dirty="0"/>
          </a:p>
        </p:txBody>
      </p:sp>
      <p:sp>
        <p:nvSpPr>
          <p:cNvPr id="15" name="object 1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1020452" y="1008380"/>
            <a:ext cx="8524240" cy="613410"/>
          </a:xfrm>
          <a:prstGeom prst="rect">
            <a:avLst/>
          </a:prstGeom>
        </p:spPr>
        <p:txBody>
          <a:bodyPr vert="horz" wrap="square" lIns="0" tIns="13335" rIns="0" bIns="0" rtlCol="0">
            <a:spAutoFit/>
          </a:bodyPr>
          <a:lstStyle/>
          <a:p>
            <a:pPr marL="12700">
              <a:lnSpc>
                <a:spcPct val="100000"/>
              </a:lnSpc>
              <a:spcBef>
                <a:spcPts val="105"/>
              </a:spcBef>
            </a:pPr>
            <a:r>
              <a:rPr sz="3850" b="1" dirty="0">
                <a:solidFill>
                  <a:srgbClr val="FFFFFF"/>
                </a:solidFill>
                <a:latin typeface="Microsoft JhengHei"/>
                <a:cs typeface="Microsoft JhengHei"/>
              </a:rPr>
              <a:t>呼應</a:t>
            </a:r>
            <a:r>
              <a:rPr sz="3850" b="1" spc="-10" dirty="0">
                <a:solidFill>
                  <a:srgbClr val="FFFFFF"/>
                </a:solidFill>
                <a:latin typeface="Microsoft JhengHei"/>
                <a:cs typeface="Microsoft JhengHei"/>
              </a:rPr>
              <a:t>UNAIDS</a:t>
            </a:r>
            <a:r>
              <a:rPr sz="3850" b="1" dirty="0">
                <a:solidFill>
                  <a:srgbClr val="FFFFFF"/>
                </a:solidFill>
                <a:latin typeface="Microsoft JhengHei"/>
                <a:cs typeface="Microsoft JhengHei"/>
              </a:rPr>
              <a:t>提出2030</a:t>
            </a:r>
            <a:r>
              <a:rPr sz="3850" b="1" spc="-10" dirty="0">
                <a:solidFill>
                  <a:srgbClr val="FFFFFF"/>
                </a:solidFill>
                <a:latin typeface="Microsoft JhengHei"/>
                <a:cs typeface="Microsoft JhengHei"/>
              </a:rPr>
              <a:t>年消除愛滋目標</a:t>
            </a:r>
            <a:endParaRPr sz="3850">
              <a:latin typeface="Microsoft JhengHei"/>
              <a:cs typeface="Microsoft JhengHei"/>
            </a:endParaRPr>
          </a:p>
        </p:txBody>
      </p:sp>
      <p:pic>
        <p:nvPicPr>
          <p:cNvPr id="5" name="object 5"/>
          <p:cNvPicPr/>
          <p:nvPr/>
        </p:nvPicPr>
        <p:blipFill>
          <a:blip r:embed="rId2" cstate="print"/>
          <a:stretch>
            <a:fillRect/>
          </a:stretch>
        </p:blipFill>
        <p:spPr>
          <a:xfrm>
            <a:off x="1180941" y="2910077"/>
            <a:ext cx="7349668" cy="2461260"/>
          </a:xfrm>
          <a:prstGeom prst="rect">
            <a:avLst/>
          </a:prstGeom>
        </p:spPr>
      </p:pic>
      <p:pic>
        <p:nvPicPr>
          <p:cNvPr id="6" name="object 6"/>
          <p:cNvPicPr/>
          <p:nvPr/>
        </p:nvPicPr>
        <p:blipFill>
          <a:blip r:embed="rId3" cstate="print"/>
          <a:stretch>
            <a:fillRect/>
          </a:stretch>
        </p:blipFill>
        <p:spPr>
          <a:xfrm>
            <a:off x="6457835" y="5836158"/>
            <a:ext cx="2695194" cy="502158"/>
          </a:xfrm>
          <a:prstGeom prst="rect">
            <a:avLst/>
          </a:prstGeom>
        </p:spPr>
      </p:pic>
      <p:sp>
        <p:nvSpPr>
          <p:cNvPr id="7" name="object 7"/>
          <p:cNvSpPr txBox="1"/>
          <p:nvPr/>
        </p:nvSpPr>
        <p:spPr>
          <a:xfrm>
            <a:off x="1162183" y="2120137"/>
            <a:ext cx="6426200" cy="453390"/>
          </a:xfrm>
          <a:prstGeom prst="rect">
            <a:avLst/>
          </a:prstGeom>
        </p:spPr>
        <p:txBody>
          <a:bodyPr vert="horz" wrap="square" lIns="0" tIns="13335" rIns="0" bIns="0" rtlCol="0">
            <a:spAutoFit/>
          </a:bodyPr>
          <a:lstStyle/>
          <a:p>
            <a:pPr marL="12700">
              <a:lnSpc>
                <a:spcPct val="100000"/>
              </a:lnSpc>
              <a:spcBef>
                <a:spcPts val="105"/>
              </a:spcBef>
            </a:pPr>
            <a:r>
              <a:rPr sz="2800" b="1" spc="-35" dirty="0">
                <a:solidFill>
                  <a:srgbClr val="009AD0"/>
                </a:solidFill>
                <a:latin typeface="Microsoft JhengHei"/>
                <a:cs typeface="Microsoft JhengHei"/>
              </a:rPr>
              <a:t>Targets</a:t>
            </a:r>
            <a:r>
              <a:rPr sz="2800" b="1" spc="-40" dirty="0">
                <a:solidFill>
                  <a:srgbClr val="009AD0"/>
                </a:solidFill>
                <a:latin typeface="Microsoft JhengHei"/>
                <a:cs typeface="Microsoft JhengHei"/>
              </a:rPr>
              <a:t> </a:t>
            </a:r>
            <a:r>
              <a:rPr sz="2800" b="1" dirty="0">
                <a:solidFill>
                  <a:srgbClr val="009AD0"/>
                </a:solidFill>
                <a:latin typeface="Microsoft JhengHei"/>
                <a:cs typeface="Microsoft JhengHei"/>
              </a:rPr>
              <a:t>for</a:t>
            </a:r>
            <a:r>
              <a:rPr sz="2800" b="1" spc="-25" dirty="0">
                <a:solidFill>
                  <a:srgbClr val="009AD0"/>
                </a:solidFill>
                <a:latin typeface="Microsoft JhengHei"/>
                <a:cs typeface="Microsoft JhengHei"/>
              </a:rPr>
              <a:t> </a:t>
            </a:r>
            <a:r>
              <a:rPr sz="2800" b="1" dirty="0">
                <a:solidFill>
                  <a:srgbClr val="009AD0"/>
                </a:solidFill>
                <a:latin typeface="Microsoft JhengHei"/>
                <a:cs typeface="Microsoft JhengHei"/>
              </a:rPr>
              <a:t>ending</a:t>
            </a:r>
            <a:r>
              <a:rPr sz="2800" b="1" spc="-30" dirty="0">
                <a:solidFill>
                  <a:srgbClr val="009AD0"/>
                </a:solidFill>
                <a:latin typeface="Microsoft JhengHei"/>
                <a:cs typeface="Microsoft JhengHei"/>
              </a:rPr>
              <a:t> </a:t>
            </a:r>
            <a:r>
              <a:rPr sz="2800" b="1" dirty="0">
                <a:solidFill>
                  <a:srgbClr val="009AD0"/>
                </a:solidFill>
                <a:latin typeface="Microsoft JhengHei"/>
                <a:cs typeface="Microsoft JhengHei"/>
              </a:rPr>
              <a:t>the</a:t>
            </a:r>
            <a:r>
              <a:rPr sz="2800" b="1" spc="-25" dirty="0">
                <a:solidFill>
                  <a:srgbClr val="009AD0"/>
                </a:solidFill>
                <a:latin typeface="Microsoft JhengHei"/>
                <a:cs typeface="Microsoft JhengHei"/>
              </a:rPr>
              <a:t> </a:t>
            </a:r>
            <a:r>
              <a:rPr sz="2800" b="1" dirty="0">
                <a:solidFill>
                  <a:srgbClr val="009AD0"/>
                </a:solidFill>
                <a:latin typeface="Microsoft JhengHei"/>
                <a:cs typeface="Microsoft JhengHei"/>
              </a:rPr>
              <a:t>AIDS</a:t>
            </a:r>
            <a:r>
              <a:rPr sz="2800" b="1" spc="-25" dirty="0">
                <a:solidFill>
                  <a:srgbClr val="009AD0"/>
                </a:solidFill>
                <a:latin typeface="Microsoft JhengHei"/>
                <a:cs typeface="Microsoft JhengHei"/>
              </a:rPr>
              <a:t> </a:t>
            </a:r>
            <a:r>
              <a:rPr sz="2800" b="1" spc="-10" dirty="0">
                <a:solidFill>
                  <a:srgbClr val="009AD0"/>
                </a:solidFill>
                <a:latin typeface="Microsoft JhengHei"/>
                <a:cs typeface="Microsoft JhengHei"/>
              </a:rPr>
              <a:t>epidemic</a:t>
            </a:r>
            <a:endParaRPr sz="2800">
              <a:latin typeface="Microsoft JhengHei"/>
              <a:cs typeface="Microsoft JhengHei"/>
            </a:endParaRPr>
          </a:p>
        </p:txBody>
      </p:sp>
      <p:sp>
        <p:nvSpPr>
          <p:cNvPr id="8" name="object 8"/>
          <p:cNvSpPr txBox="1">
            <a:spLocks noGrp="1"/>
          </p:cNvSpPr>
          <p:nvPr>
            <p:ph type="sldNum" sz="quarter" idx="7"/>
          </p:nvPr>
        </p:nvSpPr>
        <p:spPr>
          <a:prstGeom prst="rect">
            <a:avLst/>
          </a:prstGeom>
        </p:spPr>
        <p:txBody>
          <a:bodyPr vert="horz" wrap="square" lIns="0" tIns="23495" rIns="0" bIns="0" rtlCol="0">
            <a:spAutoFit/>
          </a:bodyPr>
          <a:lstStyle/>
          <a:p>
            <a:pPr marL="173355">
              <a:lnSpc>
                <a:spcPct val="100000"/>
              </a:lnSpc>
              <a:spcBef>
                <a:spcPts val="185"/>
              </a:spcBef>
            </a:pPr>
            <a:fld id="{81D60167-4931-47E6-BA6A-407CBD079E47}" type="slidenum">
              <a:rPr spc="-25" dirty="0"/>
              <a:t>68</a:t>
            </a:fld>
            <a:endParaRPr spc="-25" dirty="0"/>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217055" y="1760982"/>
            <a:ext cx="9361169" cy="4688585"/>
          </a:xfrm>
          <a:prstGeom prst="rect">
            <a:avLst/>
          </a:prstGeom>
        </p:spPr>
      </p:pic>
      <p:sp>
        <p:nvSpPr>
          <p:cNvPr id="4" name="object 4"/>
          <p:cNvSpPr txBox="1"/>
          <p:nvPr/>
        </p:nvSpPr>
        <p:spPr>
          <a:xfrm>
            <a:off x="3801751" y="2110994"/>
            <a:ext cx="4434840" cy="506730"/>
          </a:xfrm>
          <a:prstGeom prst="rect">
            <a:avLst/>
          </a:prstGeom>
        </p:spPr>
        <p:txBody>
          <a:bodyPr vert="horz" wrap="square" lIns="0" tIns="13335" rIns="0" bIns="0" rtlCol="0">
            <a:spAutoFit/>
          </a:bodyPr>
          <a:lstStyle/>
          <a:p>
            <a:pPr marL="12700">
              <a:lnSpc>
                <a:spcPct val="100000"/>
              </a:lnSpc>
              <a:spcBef>
                <a:spcPts val="105"/>
              </a:spcBef>
            </a:pPr>
            <a:r>
              <a:rPr sz="3150" b="1" spc="-5" dirty="0">
                <a:solidFill>
                  <a:srgbClr val="00659A"/>
                </a:solidFill>
                <a:latin typeface="Microsoft JhengHei"/>
                <a:cs typeface="Microsoft JhengHei"/>
              </a:rPr>
              <a:t>降低愛滋新通報感染⼈數</a:t>
            </a:r>
            <a:endParaRPr sz="3150">
              <a:latin typeface="Microsoft JhengHei"/>
              <a:cs typeface="Microsoft JhengHei"/>
            </a:endParaRPr>
          </a:p>
        </p:txBody>
      </p:sp>
      <p:sp>
        <p:nvSpPr>
          <p:cNvPr id="5" name="object 5"/>
          <p:cNvSpPr/>
          <p:nvPr/>
        </p:nvSpPr>
        <p:spPr>
          <a:xfrm>
            <a:off x="8131175" y="2755392"/>
            <a:ext cx="2310130" cy="1550035"/>
          </a:xfrm>
          <a:custGeom>
            <a:avLst/>
            <a:gdLst/>
            <a:ahLst/>
            <a:cxnLst/>
            <a:rect l="l" t="t" r="r" b="b"/>
            <a:pathLst>
              <a:path w="2310129" h="1550035">
                <a:moveTo>
                  <a:pt x="2309622" y="1547622"/>
                </a:moveTo>
                <a:lnTo>
                  <a:pt x="2309622" y="3048"/>
                </a:lnTo>
                <a:lnTo>
                  <a:pt x="2307336" y="0"/>
                </a:lnTo>
                <a:lnTo>
                  <a:pt x="3047" y="0"/>
                </a:lnTo>
                <a:lnTo>
                  <a:pt x="0" y="3048"/>
                </a:lnTo>
                <a:lnTo>
                  <a:pt x="0" y="1547622"/>
                </a:lnTo>
                <a:lnTo>
                  <a:pt x="3048" y="1549908"/>
                </a:lnTo>
                <a:lnTo>
                  <a:pt x="6095" y="1549908"/>
                </a:lnTo>
                <a:lnTo>
                  <a:pt x="6096" y="11430"/>
                </a:lnTo>
                <a:lnTo>
                  <a:pt x="11430" y="6096"/>
                </a:lnTo>
                <a:lnTo>
                  <a:pt x="11430" y="11430"/>
                </a:lnTo>
                <a:lnTo>
                  <a:pt x="2298192" y="11430"/>
                </a:lnTo>
                <a:lnTo>
                  <a:pt x="2298192" y="6096"/>
                </a:lnTo>
                <a:lnTo>
                  <a:pt x="2304288" y="11430"/>
                </a:lnTo>
                <a:lnTo>
                  <a:pt x="2304288" y="1549908"/>
                </a:lnTo>
                <a:lnTo>
                  <a:pt x="2307336" y="1549908"/>
                </a:lnTo>
                <a:lnTo>
                  <a:pt x="2309622" y="1547622"/>
                </a:lnTo>
                <a:close/>
              </a:path>
              <a:path w="2310129" h="1550035">
                <a:moveTo>
                  <a:pt x="11430" y="11430"/>
                </a:moveTo>
                <a:lnTo>
                  <a:pt x="11430" y="6096"/>
                </a:lnTo>
                <a:lnTo>
                  <a:pt x="6096" y="11430"/>
                </a:lnTo>
                <a:lnTo>
                  <a:pt x="11430" y="11430"/>
                </a:lnTo>
                <a:close/>
              </a:path>
              <a:path w="2310129" h="1550035">
                <a:moveTo>
                  <a:pt x="11430" y="1538478"/>
                </a:moveTo>
                <a:lnTo>
                  <a:pt x="11430" y="11430"/>
                </a:lnTo>
                <a:lnTo>
                  <a:pt x="6096" y="11430"/>
                </a:lnTo>
                <a:lnTo>
                  <a:pt x="6096" y="1538478"/>
                </a:lnTo>
                <a:lnTo>
                  <a:pt x="11430" y="1538478"/>
                </a:lnTo>
                <a:close/>
              </a:path>
              <a:path w="2310129" h="1550035">
                <a:moveTo>
                  <a:pt x="2304288" y="1538478"/>
                </a:moveTo>
                <a:lnTo>
                  <a:pt x="6096" y="1538478"/>
                </a:lnTo>
                <a:lnTo>
                  <a:pt x="11430" y="1544574"/>
                </a:lnTo>
                <a:lnTo>
                  <a:pt x="11430" y="1549908"/>
                </a:lnTo>
                <a:lnTo>
                  <a:pt x="2298192" y="1549908"/>
                </a:lnTo>
                <a:lnTo>
                  <a:pt x="2298192" y="1544574"/>
                </a:lnTo>
                <a:lnTo>
                  <a:pt x="2304288" y="1538478"/>
                </a:lnTo>
                <a:close/>
              </a:path>
              <a:path w="2310129" h="1550035">
                <a:moveTo>
                  <a:pt x="11430" y="1549908"/>
                </a:moveTo>
                <a:lnTo>
                  <a:pt x="11430" y="1544574"/>
                </a:lnTo>
                <a:lnTo>
                  <a:pt x="6096" y="1538478"/>
                </a:lnTo>
                <a:lnTo>
                  <a:pt x="6095" y="1549908"/>
                </a:lnTo>
                <a:lnTo>
                  <a:pt x="11430" y="1549908"/>
                </a:lnTo>
                <a:close/>
              </a:path>
              <a:path w="2310129" h="1550035">
                <a:moveTo>
                  <a:pt x="2304288" y="11430"/>
                </a:moveTo>
                <a:lnTo>
                  <a:pt x="2298192" y="6096"/>
                </a:lnTo>
                <a:lnTo>
                  <a:pt x="2298192" y="11430"/>
                </a:lnTo>
                <a:lnTo>
                  <a:pt x="2304288" y="11430"/>
                </a:lnTo>
                <a:close/>
              </a:path>
              <a:path w="2310129" h="1550035">
                <a:moveTo>
                  <a:pt x="2304288" y="1538478"/>
                </a:moveTo>
                <a:lnTo>
                  <a:pt x="2304288" y="11430"/>
                </a:lnTo>
                <a:lnTo>
                  <a:pt x="2298192" y="11430"/>
                </a:lnTo>
                <a:lnTo>
                  <a:pt x="2298192" y="1538478"/>
                </a:lnTo>
                <a:lnTo>
                  <a:pt x="2304288" y="1538478"/>
                </a:lnTo>
                <a:close/>
              </a:path>
              <a:path w="2310129" h="1550035">
                <a:moveTo>
                  <a:pt x="2304288" y="1549908"/>
                </a:moveTo>
                <a:lnTo>
                  <a:pt x="2304288" y="1538478"/>
                </a:lnTo>
                <a:lnTo>
                  <a:pt x="2298192" y="1544574"/>
                </a:lnTo>
                <a:lnTo>
                  <a:pt x="2298192" y="1549908"/>
                </a:lnTo>
                <a:lnTo>
                  <a:pt x="2304288" y="1549908"/>
                </a:lnTo>
                <a:close/>
              </a:path>
            </a:pathLst>
          </a:custGeom>
          <a:solidFill>
            <a:srgbClr val="002060"/>
          </a:solidFill>
        </p:spPr>
        <p:txBody>
          <a:bodyPr wrap="square" lIns="0" tIns="0" rIns="0" bIns="0" rtlCol="0"/>
          <a:lstStyle/>
          <a:p>
            <a:endParaRPr/>
          </a:p>
        </p:txBody>
      </p:sp>
      <p:sp>
        <p:nvSpPr>
          <p:cNvPr id="6" name="object 6"/>
          <p:cNvSpPr txBox="1"/>
          <p:nvPr/>
        </p:nvSpPr>
        <p:spPr>
          <a:xfrm>
            <a:off x="8206892" y="2783078"/>
            <a:ext cx="2159000" cy="1468755"/>
          </a:xfrm>
          <a:prstGeom prst="rect">
            <a:avLst/>
          </a:prstGeom>
        </p:spPr>
        <p:txBody>
          <a:bodyPr vert="horz" wrap="square" lIns="0" tIns="11430" rIns="0" bIns="0" rtlCol="0">
            <a:spAutoFit/>
          </a:bodyPr>
          <a:lstStyle/>
          <a:p>
            <a:pPr marL="76835" marR="69215" algn="ctr">
              <a:lnSpc>
                <a:spcPct val="101899"/>
              </a:lnSpc>
              <a:spcBef>
                <a:spcPts val="90"/>
              </a:spcBef>
            </a:pPr>
            <a:r>
              <a:rPr sz="1550" b="1" dirty="0">
                <a:solidFill>
                  <a:srgbClr val="002060"/>
                </a:solidFill>
                <a:latin typeface="Microsoft JhengHei"/>
                <a:cs typeface="Microsoft JhengHei"/>
              </a:rPr>
              <a:t>聯合國愛滋規劃署提</a:t>
            </a:r>
            <a:r>
              <a:rPr sz="1550" b="1" spc="-50" dirty="0">
                <a:solidFill>
                  <a:srgbClr val="002060"/>
                </a:solidFill>
                <a:latin typeface="Microsoft JhengHei"/>
                <a:cs typeface="Microsoft JhengHei"/>
              </a:rPr>
              <a:t>出 </a:t>
            </a:r>
            <a:r>
              <a:rPr sz="1550" b="1" dirty="0">
                <a:solidFill>
                  <a:srgbClr val="002060"/>
                </a:solidFill>
                <a:latin typeface="Microsoft JhengHei"/>
                <a:cs typeface="Microsoft JhengHei"/>
              </a:rPr>
              <a:t>2030年目標</a:t>
            </a:r>
            <a:r>
              <a:rPr sz="1550" b="1" spc="-50" dirty="0">
                <a:solidFill>
                  <a:srgbClr val="002060"/>
                </a:solidFill>
                <a:latin typeface="Microsoft JhengHei"/>
                <a:cs typeface="Microsoft JhengHei"/>
              </a:rPr>
              <a:t>值</a:t>
            </a:r>
            <a:endParaRPr sz="1550">
              <a:latin typeface="Microsoft JhengHei"/>
              <a:cs typeface="Microsoft JhengHei"/>
            </a:endParaRPr>
          </a:p>
          <a:p>
            <a:pPr marL="57150" marR="49530" algn="ctr">
              <a:lnSpc>
                <a:spcPts val="1900"/>
              </a:lnSpc>
              <a:spcBef>
                <a:spcPts val="60"/>
              </a:spcBef>
            </a:pPr>
            <a:r>
              <a:rPr sz="1550" b="1" dirty="0">
                <a:solidFill>
                  <a:srgbClr val="002060"/>
                </a:solidFill>
                <a:latin typeface="Microsoft JhengHei"/>
                <a:cs typeface="Microsoft JhengHei"/>
              </a:rPr>
              <a:t>新增感染數少於20萬</a:t>
            </a:r>
            <a:r>
              <a:rPr sz="1550" b="1" spc="-50" dirty="0">
                <a:solidFill>
                  <a:srgbClr val="002060"/>
                </a:solidFill>
                <a:latin typeface="Microsoft JhengHei"/>
                <a:cs typeface="Microsoft JhengHei"/>
              </a:rPr>
              <a:t>⼈ </a:t>
            </a:r>
            <a:r>
              <a:rPr sz="1550" b="1" dirty="0">
                <a:solidFill>
                  <a:srgbClr val="002060"/>
                </a:solidFill>
                <a:latin typeface="Microsoft JhengHei"/>
                <a:cs typeface="Microsoft JhengHei"/>
              </a:rPr>
              <a:t>(約5⼈/10萬⼈口</a:t>
            </a:r>
            <a:r>
              <a:rPr sz="1550" b="1" spc="-50" dirty="0">
                <a:solidFill>
                  <a:srgbClr val="002060"/>
                </a:solidFill>
                <a:latin typeface="Microsoft JhengHei"/>
                <a:cs typeface="Microsoft JhengHei"/>
              </a:rPr>
              <a:t>)</a:t>
            </a:r>
            <a:endParaRPr sz="1550">
              <a:latin typeface="Microsoft JhengHei"/>
              <a:cs typeface="Microsoft JhengHei"/>
            </a:endParaRPr>
          </a:p>
          <a:p>
            <a:pPr marL="12700" marR="5080" algn="ctr">
              <a:lnSpc>
                <a:spcPts val="1889"/>
              </a:lnSpc>
            </a:pPr>
            <a:r>
              <a:rPr sz="1550" b="1" dirty="0">
                <a:solidFill>
                  <a:srgbClr val="002060"/>
                </a:solidFill>
                <a:latin typeface="Microsoft JhengHei"/>
                <a:cs typeface="Microsoft JhengHei"/>
              </a:rPr>
              <a:t>依我國⼈口訂定目標</a:t>
            </a:r>
            <a:r>
              <a:rPr sz="1550" b="1" spc="-50" dirty="0">
                <a:solidFill>
                  <a:srgbClr val="002060"/>
                </a:solidFill>
                <a:latin typeface="Microsoft JhengHei"/>
                <a:cs typeface="Microsoft JhengHei"/>
              </a:rPr>
              <a:t>值</a:t>
            </a:r>
            <a:r>
              <a:rPr sz="1550" b="1" dirty="0">
                <a:solidFill>
                  <a:srgbClr val="002060"/>
                </a:solidFill>
                <a:latin typeface="Microsoft JhengHei"/>
                <a:cs typeface="Microsoft JhengHei"/>
              </a:rPr>
              <a:t>新增感染數少於1,000</a:t>
            </a:r>
            <a:r>
              <a:rPr sz="1550" b="1" spc="-50" dirty="0">
                <a:solidFill>
                  <a:srgbClr val="002060"/>
                </a:solidFill>
                <a:latin typeface="Microsoft JhengHei"/>
                <a:cs typeface="Microsoft JhengHei"/>
              </a:rPr>
              <a:t>⼈</a:t>
            </a:r>
            <a:endParaRPr sz="1550">
              <a:latin typeface="Microsoft JhengHei"/>
              <a:cs typeface="Microsoft JhengHei"/>
            </a:endParaRPr>
          </a:p>
        </p:txBody>
      </p:sp>
      <p:grpSp>
        <p:nvGrpSpPr>
          <p:cNvPr id="7" name="object 7"/>
          <p:cNvGrpSpPr/>
          <p:nvPr/>
        </p:nvGrpSpPr>
        <p:grpSpPr>
          <a:xfrm>
            <a:off x="816749" y="3833621"/>
            <a:ext cx="6487795" cy="2299970"/>
            <a:chOff x="816749" y="3833621"/>
            <a:chExt cx="6487795" cy="2299970"/>
          </a:xfrm>
        </p:grpSpPr>
        <p:sp>
          <p:nvSpPr>
            <p:cNvPr id="8" name="object 8"/>
            <p:cNvSpPr/>
            <p:nvPr/>
          </p:nvSpPr>
          <p:spPr>
            <a:xfrm>
              <a:off x="5451233" y="3833633"/>
              <a:ext cx="1853564" cy="2299970"/>
            </a:xfrm>
            <a:custGeom>
              <a:avLst/>
              <a:gdLst/>
              <a:ahLst/>
              <a:cxnLst/>
              <a:rect l="l" t="t" r="r" b="b"/>
              <a:pathLst>
                <a:path w="1853565" h="2299970">
                  <a:moveTo>
                    <a:pt x="5334" y="2254758"/>
                  </a:moveTo>
                  <a:lnTo>
                    <a:pt x="0" y="2254758"/>
                  </a:lnTo>
                  <a:lnTo>
                    <a:pt x="0" y="2299716"/>
                  </a:lnTo>
                  <a:lnTo>
                    <a:pt x="5334" y="2299716"/>
                  </a:lnTo>
                  <a:lnTo>
                    <a:pt x="5334" y="2254758"/>
                  </a:lnTo>
                  <a:close/>
                </a:path>
                <a:path w="1853565" h="2299970">
                  <a:moveTo>
                    <a:pt x="5334" y="2232660"/>
                  </a:moveTo>
                  <a:lnTo>
                    <a:pt x="0" y="2232660"/>
                  </a:lnTo>
                  <a:lnTo>
                    <a:pt x="0" y="2237994"/>
                  </a:lnTo>
                  <a:lnTo>
                    <a:pt x="5334" y="2237994"/>
                  </a:lnTo>
                  <a:lnTo>
                    <a:pt x="5334" y="2232660"/>
                  </a:lnTo>
                  <a:close/>
                </a:path>
                <a:path w="1853565" h="2299970">
                  <a:moveTo>
                    <a:pt x="5334" y="2171700"/>
                  </a:moveTo>
                  <a:lnTo>
                    <a:pt x="0" y="2171700"/>
                  </a:lnTo>
                  <a:lnTo>
                    <a:pt x="0" y="2215896"/>
                  </a:lnTo>
                  <a:lnTo>
                    <a:pt x="5334" y="2215896"/>
                  </a:lnTo>
                  <a:lnTo>
                    <a:pt x="5334" y="2171700"/>
                  </a:lnTo>
                  <a:close/>
                </a:path>
                <a:path w="1853565" h="2299970">
                  <a:moveTo>
                    <a:pt x="5334" y="2148840"/>
                  </a:moveTo>
                  <a:lnTo>
                    <a:pt x="0" y="2148840"/>
                  </a:lnTo>
                  <a:lnTo>
                    <a:pt x="0" y="2154936"/>
                  </a:lnTo>
                  <a:lnTo>
                    <a:pt x="5334" y="2154936"/>
                  </a:lnTo>
                  <a:lnTo>
                    <a:pt x="5334" y="2148840"/>
                  </a:lnTo>
                  <a:close/>
                </a:path>
                <a:path w="1853565" h="2299970">
                  <a:moveTo>
                    <a:pt x="5334" y="2087880"/>
                  </a:moveTo>
                  <a:lnTo>
                    <a:pt x="0" y="2087880"/>
                  </a:lnTo>
                  <a:lnTo>
                    <a:pt x="0" y="2132076"/>
                  </a:lnTo>
                  <a:lnTo>
                    <a:pt x="5334" y="2132076"/>
                  </a:lnTo>
                  <a:lnTo>
                    <a:pt x="5334" y="2087880"/>
                  </a:lnTo>
                  <a:close/>
                </a:path>
                <a:path w="1853565" h="2299970">
                  <a:moveTo>
                    <a:pt x="5334" y="2065782"/>
                  </a:moveTo>
                  <a:lnTo>
                    <a:pt x="0" y="2065782"/>
                  </a:lnTo>
                  <a:lnTo>
                    <a:pt x="0" y="2071116"/>
                  </a:lnTo>
                  <a:lnTo>
                    <a:pt x="5334" y="2071116"/>
                  </a:lnTo>
                  <a:lnTo>
                    <a:pt x="5334" y="2065782"/>
                  </a:lnTo>
                  <a:close/>
                </a:path>
                <a:path w="1853565" h="2299970">
                  <a:moveTo>
                    <a:pt x="5334" y="2004060"/>
                  </a:moveTo>
                  <a:lnTo>
                    <a:pt x="0" y="2004060"/>
                  </a:lnTo>
                  <a:lnTo>
                    <a:pt x="0" y="2049018"/>
                  </a:lnTo>
                  <a:lnTo>
                    <a:pt x="5334" y="2049018"/>
                  </a:lnTo>
                  <a:lnTo>
                    <a:pt x="5334" y="2004060"/>
                  </a:lnTo>
                  <a:close/>
                </a:path>
                <a:path w="1853565" h="2299970">
                  <a:moveTo>
                    <a:pt x="5334" y="1981962"/>
                  </a:moveTo>
                  <a:lnTo>
                    <a:pt x="0" y="1981962"/>
                  </a:lnTo>
                  <a:lnTo>
                    <a:pt x="0" y="1987296"/>
                  </a:lnTo>
                  <a:lnTo>
                    <a:pt x="5334" y="1987296"/>
                  </a:lnTo>
                  <a:lnTo>
                    <a:pt x="5334" y="1981962"/>
                  </a:lnTo>
                  <a:close/>
                </a:path>
                <a:path w="1853565" h="2299970">
                  <a:moveTo>
                    <a:pt x="5334" y="1921002"/>
                  </a:moveTo>
                  <a:lnTo>
                    <a:pt x="0" y="1921002"/>
                  </a:lnTo>
                  <a:lnTo>
                    <a:pt x="0" y="1965198"/>
                  </a:lnTo>
                  <a:lnTo>
                    <a:pt x="5334" y="1965198"/>
                  </a:lnTo>
                  <a:lnTo>
                    <a:pt x="5334" y="1921002"/>
                  </a:lnTo>
                  <a:close/>
                </a:path>
                <a:path w="1853565" h="2299970">
                  <a:moveTo>
                    <a:pt x="5334" y="1898904"/>
                  </a:moveTo>
                  <a:lnTo>
                    <a:pt x="0" y="1898904"/>
                  </a:lnTo>
                  <a:lnTo>
                    <a:pt x="0" y="1904238"/>
                  </a:lnTo>
                  <a:lnTo>
                    <a:pt x="5334" y="1904238"/>
                  </a:lnTo>
                  <a:lnTo>
                    <a:pt x="5334" y="1898904"/>
                  </a:lnTo>
                  <a:close/>
                </a:path>
                <a:path w="1853565" h="2299970">
                  <a:moveTo>
                    <a:pt x="5334" y="1837182"/>
                  </a:moveTo>
                  <a:lnTo>
                    <a:pt x="0" y="1837182"/>
                  </a:lnTo>
                  <a:lnTo>
                    <a:pt x="0" y="1882140"/>
                  </a:lnTo>
                  <a:lnTo>
                    <a:pt x="5334" y="1882140"/>
                  </a:lnTo>
                  <a:lnTo>
                    <a:pt x="5334" y="1837182"/>
                  </a:lnTo>
                  <a:close/>
                </a:path>
                <a:path w="1853565" h="2299970">
                  <a:moveTo>
                    <a:pt x="5334" y="1815084"/>
                  </a:moveTo>
                  <a:lnTo>
                    <a:pt x="0" y="1815084"/>
                  </a:lnTo>
                  <a:lnTo>
                    <a:pt x="0" y="1820418"/>
                  </a:lnTo>
                  <a:lnTo>
                    <a:pt x="5334" y="1820418"/>
                  </a:lnTo>
                  <a:lnTo>
                    <a:pt x="5334" y="1815084"/>
                  </a:lnTo>
                  <a:close/>
                </a:path>
                <a:path w="1853565" h="2299970">
                  <a:moveTo>
                    <a:pt x="5334" y="1754124"/>
                  </a:moveTo>
                  <a:lnTo>
                    <a:pt x="0" y="1754124"/>
                  </a:lnTo>
                  <a:lnTo>
                    <a:pt x="0" y="1798320"/>
                  </a:lnTo>
                  <a:lnTo>
                    <a:pt x="5334" y="1798320"/>
                  </a:lnTo>
                  <a:lnTo>
                    <a:pt x="5334" y="1754124"/>
                  </a:lnTo>
                  <a:close/>
                </a:path>
                <a:path w="1853565" h="2299970">
                  <a:moveTo>
                    <a:pt x="5334" y="1731264"/>
                  </a:moveTo>
                  <a:lnTo>
                    <a:pt x="0" y="1731264"/>
                  </a:lnTo>
                  <a:lnTo>
                    <a:pt x="0" y="1737360"/>
                  </a:lnTo>
                  <a:lnTo>
                    <a:pt x="5334" y="1737360"/>
                  </a:lnTo>
                  <a:lnTo>
                    <a:pt x="5334" y="1731264"/>
                  </a:lnTo>
                  <a:close/>
                </a:path>
                <a:path w="1853565" h="2299970">
                  <a:moveTo>
                    <a:pt x="5334" y="1670304"/>
                  </a:moveTo>
                  <a:lnTo>
                    <a:pt x="0" y="1670304"/>
                  </a:lnTo>
                  <a:lnTo>
                    <a:pt x="0" y="1714500"/>
                  </a:lnTo>
                  <a:lnTo>
                    <a:pt x="5334" y="1714500"/>
                  </a:lnTo>
                  <a:lnTo>
                    <a:pt x="5334" y="1670304"/>
                  </a:lnTo>
                  <a:close/>
                </a:path>
                <a:path w="1853565" h="2299970">
                  <a:moveTo>
                    <a:pt x="5334" y="1648206"/>
                  </a:moveTo>
                  <a:lnTo>
                    <a:pt x="0" y="1648206"/>
                  </a:lnTo>
                  <a:lnTo>
                    <a:pt x="0" y="1653540"/>
                  </a:lnTo>
                  <a:lnTo>
                    <a:pt x="5334" y="1653540"/>
                  </a:lnTo>
                  <a:lnTo>
                    <a:pt x="5334" y="1648206"/>
                  </a:lnTo>
                  <a:close/>
                </a:path>
                <a:path w="1853565" h="2299970">
                  <a:moveTo>
                    <a:pt x="5334" y="1586484"/>
                  </a:moveTo>
                  <a:lnTo>
                    <a:pt x="0" y="1586484"/>
                  </a:lnTo>
                  <a:lnTo>
                    <a:pt x="0" y="1631442"/>
                  </a:lnTo>
                  <a:lnTo>
                    <a:pt x="5334" y="1631442"/>
                  </a:lnTo>
                  <a:lnTo>
                    <a:pt x="5334" y="1586484"/>
                  </a:lnTo>
                  <a:close/>
                </a:path>
                <a:path w="1853565" h="2299970">
                  <a:moveTo>
                    <a:pt x="5334" y="1564386"/>
                  </a:moveTo>
                  <a:lnTo>
                    <a:pt x="0" y="1564386"/>
                  </a:lnTo>
                  <a:lnTo>
                    <a:pt x="0" y="1569720"/>
                  </a:lnTo>
                  <a:lnTo>
                    <a:pt x="5334" y="1569720"/>
                  </a:lnTo>
                  <a:lnTo>
                    <a:pt x="5334" y="1564386"/>
                  </a:lnTo>
                  <a:close/>
                </a:path>
                <a:path w="1853565" h="2299970">
                  <a:moveTo>
                    <a:pt x="5334" y="1503426"/>
                  </a:moveTo>
                  <a:lnTo>
                    <a:pt x="0" y="1503426"/>
                  </a:lnTo>
                  <a:lnTo>
                    <a:pt x="0" y="1547622"/>
                  </a:lnTo>
                  <a:lnTo>
                    <a:pt x="5334" y="1547622"/>
                  </a:lnTo>
                  <a:lnTo>
                    <a:pt x="5334" y="1503426"/>
                  </a:lnTo>
                  <a:close/>
                </a:path>
                <a:path w="1853565" h="2299970">
                  <a:moveTo>
                    <a:pt x="5334" y="1480566"/>
                  </a:moveTo>
                  <a:lnTo>
                    <a:pt x="0" y="1480566"/>
                  </a:lnTo>
                  <a:lnTo>
                    <a:pt x="0" y="1486662"/>
                  </a:lnTo>
                  <a:lnTo>
                    <a:pt x="5334" y="1486662"/>
                  </a:lnTo>
                  <a:lnTo>
                    <a:pt x="5334" y="1480566"/>
                  </a:lnTo>
                  <a:close/>
                </a:path>
                <a:path w="1853565" h="2299970">
                  <a:moveTo>
                    <a:pt x="5334" y="1419606"/>
                  </a:moveTo>
                  <a:lnTo>
                    <a:pt x="0" y="1419606"/>
                  </a:lnTo>
                  <a:lnTo>
                    <a:pt x="0" y="1463802"/>
                  </a:lnTo>
                  <a:lnTo>
                    <a:pt x="5334" y="1463802"/>
                  </a:lnTo>
                  <a:lnTo>
                    <a:pt x="5334" y="1419606"/>
                  </a:lnTo>
                  <a:close/>
                </a:path>
                <a:path w="1853565" h="2299970">
                  <a:moveTo>
                    <a:pt x="5334" y="1397508"/>
                  </a:moveTo>
                  <a:lnTo>
                    <a:pt x="0" y="1397508"/>
                  </a:lnTo>
                  <a:lnTo>
                    <a:pt x="0" y="1402842"/>
                  </a:lnTo>
                  <a:lnTo>
                    <a:pt x="5334" y="1402842"/>
                  </a:lnTo>
                  <a:lnTo>
                    <a:pt x="5334" y="1397508"/>
                  </a:lnTo>
                  <a:close/>
                </a:path>
                <a:path w="1853565" h="2299970">
                  <a:moveTo>
                    <a:pt x="5334" y="1335786"/>
                  </a:moveTo>
                  <a:lnTo>
                    <a:pt x="0" y="1335786"/>
                  </a:lnTo>
                  <a:lnTo>
                    <a:pt x="0" y="1380744"/>
                  </a:lnTo>
                  <a:lnTo>
                    <a:pt x="5334" y="1380744"/>
                  </a:lnTo>
                  <a:lnTo>
                    <a:pt x="5334" y="1335786"/>
                  </a:lnTo>
                  <a:close/>
                </a:path>
                <a:path w="1853565" h="2299970">
                  <a:moveTo>
                    <a:pt x="5334" y="1313688"/>
                  </a:moveTo>
                  <a:lnTo>
                    <a:pt x="0" y="1313688"/>
                  </a:lnTo>
                  <a:lnTo>
                    <a:pt x="0" y="1319022"/>
                  </a:lnTo>
                  <a:lnTo>
                    <a:pt x="5334" y="1319022"/>
                  </a:lnTo>
                  <a:lnTo>
                    <a:pt x="5334" y="1313688"/>
                  </a:lnTo>
                  <a:close/>
                </a:path>
                <a:path w="1853565" h="2299970">
                  <a:moveTo>
                    <a:pt x="5334" y="1252728"/>
                  </a:moveTo>
                  <a:lnTo>
                    <a:pt x="0" y="1252728"/>
                  </a:lnTo>
                  <a:lnTo>
                    <a:pt x="0" y="1296924"/>
                  </a:lnTo>
                  <a:lnTo>
                    <a:pt x="5334" y="1296924"/>
                  </a:lnTo>
                  <a:lnTo>
                    <a:pt x="5334" y="1252728"/>
                  </a:lnTo>
                  <a:close/>
                </a:path>
                <a:path w="1853565" h="2299970">
                  <a:moveTo>
                    <a:pt x="5334" y="1230630"/>
                  </a:moveTo>
                  <a:lnTo>
                    <a:pt x="0" y="1230630"/>
                  </a:lnTo>
                  <a:lnTo>
                    <a:pt x="0" y="1235964"/>
                  </a:lnTo>
                  <a:lnTo>
                    <a:pt x="5334" y="1235964"/>
                  </a:lnTo>
                  <a:lnTo>
                    <a:pt x="5334" y="1230630"/>
                  </a:lnTo>
                  <a:close/>
                </a:path>
                <a:path w="1853565" h="2299970">
                  <a:moveTo>
                    <a:pt x="5334" y="1168908"/>
                  </a:moveTo>
                  <a:lnTo>
                    <a:pt x="0" y="1168908"/>
                  </a:lnTo>
                  <a:lnTo>
                    <a:pt x="0" y="1213866"/>
                  </a:lnTo>
                  <a:lnTo>
                    <a:pt x="5334" y="1213866"/>
                  </a:lnTo>
                  <a:lnTo>
                    <a:pt x="5334" y="1168908"/>
                  </a:lnTo>
                  <a:close/>
                </a:path>
                <a:path w="1853565" h="2299970">
                  <a:moveTo>
                    <a:pt x="5334" y="1146810"/>
                  </a:moveTo>
                  <a:lnTo>
                    <a:pt x="0" y="1146810"/>
                  </a:lnTo>
                  <a:lnTo>
                    <a:pt x="0" y="1152144"/>
                  </a:lnTo>
                  <a:lnTo>
                    <a:pt x="5334" y="1152144"/>
                  </a:lnTo>
                  <a:lnTo>
                    <a:pt x="5334" y="1146810"/>
                  </a:lnTo>
                  <a:close/>
                </a:path>
                <a:path w="1853565" h="2299970">
                  <a:moveTo>
                    <a:pt x="5334" y="1085850"/>
                  </a:moveTo>
                  <a:lnTo>
                    <a:pt x="0" y="1085850"/>
                  </a:lnTo>
                  <a:lnTo>
                    <a:pt x="0" y="1130046"/>
                  </a:lnTo>
                  <a:lnTo>
                    <a:pt x="5334" y="1130046"/>
                  </a:lnTo>
                  <a:lnTo>
                    <a:pt x="5334" y="1085850"/>
                  </a:lnTo>
                  <a:close/>
                </a:path>
                <a:path w="1853565" h="2299970">
                  <a:moveTo>
                    <a:pt x="5334" y="1062990"/>
                  </a:moveTo>
                  <a:lnTo>
                    <a:pt x="0" y="1062990"/>
                  </a:lnTo>
                  <a:lnTo>
                    <a:pt x="0" y="1069086"/>
                  </a:lnTo>
                  <a:lnTo>
                    <a:pt x="5334" y="1069086"/>
                  </a:lnTo>
                  <a:lnTo>
                    <a:pt x="5334" y="1062990"/>
                  </a:lnTo>
                  <a:close/>
                </a:path>
                <a:path w="1853565" h="2299970">
                  <a:moveTo>
                    <a:pt x="5334" y="1002030"/>
                  </a:moveTo>
                  <a:lnTo>
                    <a:pt x="0" y="1002030"/>
                  </a:lnTo>
                  <a:lnTo>
                    <a:pt x="0" y="1046226"/>
                  </a:lnTo>
                  <a:lnTo>
                    <a:pt x="5334" y="1046226"/>
                  </a:lnTo>
                  <a:lnTo>
                    <a:pt x="5334" y="1002030"/>
                  </a:lnTo>
                  <a:close/>
                </a:path>
                <a:path w="1853565" h="2299970">
                  <a:moveTo>
                    <a:pt x="5334" y="979932"/>
                  </a:moveTo>
                  <a:lnTo>
                    <a:pt x="0" y="979932"/>
                  </a:lnTo>
                  <a:lnTo>
                    <a:pt x="0" y="985266"/>
                  </a:lnTo>
                  <a:lnTo>
                    <a:pt x="5334" y="985266"/>
                  </a:lnTo>
                  <a:lnTo>
                    <a:pt x="5334" y="979932"/>
                  </a:lnTo>
                  <a:close/>
                </a:path>
                <a:path w="1853565" h="2299970">
                  <a:moveTo>
                    <a:pt x="5334" y="918210"/>
                  </a:moveTo>
                  <a:lnTo>
                    <a:pt x="0" y="918210"/>
                  </a:lnTo>
                  <a:lnTo>
                    <a:pt x="0" y="963168"/>
                  </a:lnTo>
                  <a:lnTo>
                    <a:pt x="5334" y="963168"/>
                  </a:lnTo>
                  <a:lnTo>
                    <a:pt x="5334" y="918210"/>
                  </a:lnTo>
                  <a:close/>
                </a:path>
                <a:path w="1853565" h="2299970">
                  <a:moveTo>
                    <a:pt x="5334" y="896112"/>
                  </a:moveTo>
                  <a:lnTo>
                    <a:pt x="0" y="896112"/>
                  </a:lnTo>
                  <a:lnTo>
                    <a:pt x="0" y="901446"/>
                  </a:lnTo>
                  <a:lnTo>
                    <a:pt x="5334" y="901446"/>
                  </a:lnTo>
                  <a:lnTo>
                    <a:pt x="5334" y="896112"/>
                  </a:lnTo>
                  <a:close/>
                </a:path>
                <a:path w="1853565" h="2299970">
                  <a:moveTo>
                    <a:pt x="5334" y="835152"/>
                  </a:moveTo>
                  <a:lnTo>
                    <a:pt x="0" y="835152"/>
                  </a:lnTo>
                  <a:lnTo>
                    <a:pt x="0" y="879348"/>
                  </a:lnTo>
                  <a:lnTo>
                    <a:pt x="5334" y="879348"/>
                  </a:lnTo>
                  <a:lnTo>
                    <a:pt x="5334" y="835152"/>
                  </a:lnTo>
                  <a:close/>
                </a:path>
                <a:path w="1853565" h="2299970">
                  <a:moveTo>
                    <a:pt x="5334" y="812292"/>
                  </a:moveTo>
                  <a:lnTo>
                    <a:pt x="0" y="812292"/>
                  </a:lnTo>
                  <a:lnTo>
                    <a:pt x="0" y="818388"/>
                  </a:lnTo>
                  <a:lnTo>
                    <a:pt x="5334" y="818388"/>
                  </a:lnTo>
                  <a:lnTo>
                    <a:pt x="5334" y="812292"/>
                  </a:lnTo>
                  <a:close/>
                </a:path>
                <a:path w="1853565" h="2299970">
                  <a:moveTo>
                    <a:pt x="5334" y="751332"/>
                  </a:moveTo>
                  <a:lnTo>
                    <a:pt x="0" y="751332"/>
                  </a:lnTo>
                  <a:lnTo>
                    <a:pt x="0" y="796290"/>
                  </a:lnTo>
                  <a:lnTo>
                    <a:pt x="5334" y="796290"/>
                  </a:lnTo>
                  <a:lnTo>
                    <a:pt x="5334" y="751332"/>
                  </a:lnTo>
                  <a:close/>
                </a:path>
                <a:path w="1853565" h="2299970">
                  <a:moveTo>
                    <a:pt x="5334" y="729234"/>
                  </a:moveTo>
                  <a:lnTo>
                    <a:pt x="0" y="729234"/>
                  </a:lnTo>
                  <a:lnTo>
                    <a:pt x="0" y="734568"/>
                  </a:lnTo>
                  <a:lnTo>
                    <a:pt x="5334" y="734568"/>
                  </a:lnTo>
                  <a:lnTo>
                    <a:pt x="5334" y="729234"/>
                  </a:lnTo>
                  <a:close/>
                </a:path>
                <a:path w="1853565" h="2299970">
                  <a:moveTo>
                    <a:pt x="5334" y="667512"/>
                  </a:moveTo>
                  <a:lnTo>
                    <a:pt x="0" y="667512"/>
                  </a:lnTo>
                  <a:lnTo>
                    <a:pt x="0" y="712470"/>
                  </a:lnTo>
                  <a:lnTo>
                    <a:pt x="5334" y="712470"/>
                  </a:lnTo>
                  <a:lnTo>
                    <a:pt x="5334" y="667512"/>
                  </a:lnTo>
                  <a:close/>
                </a:path>
                <a:path w="1853565" h="2299970">
                  <a:moveTo>
                    <a:pt x="5334" y="645414"/>
                  </a:moveTo>
                  <a:lnTo>
                    <a:pt x="0" y="645414"/>
                  </a:lnTo>
                  <a:lnTo>
                    <a:pt x="0" y="651510"/>
                  </a:lnTo>
                  <a:lnTo>
                    <a:pt x="5334" y="651510"/>
                  </a:lnTo>
                  <a:lnTo>
                    <a:pt x="5334" y="645414"/>
                  </a:lnTo>
                  <a:close/>
                </a:path>
                <a:path w="1853565" h="2299970">
                  <a:moveTo>
                    <a:pt x="5334" y="584454"/>
                  </a:moveTo>
                  <a:lnTo>
                    <a:pt x="0" y="584454"/>
                  </a:lnTo>
                  <a:lnTo>
                    <a:pt x="0" y="628650"/>
                  </a:lnTo>
                  <a:lnTo>
                    <a:pt x="5334" y="628650"/>
                  </a:lnTo>
                  <a:lnTo>
                    <a:pt x="5334" y="584454"/>
                  </a:lnTo>
                  <a:close/>
                </a:path>
                <a:path w="1853565" h="2299970">
                  <a:moveTo>
                    <a:pt x="5334" y="562356"/>
                  </a:moveTo>
                  <a:lnTo>
                    <a:pt x="0" y="562356"/>
                  </a:lnTo>
                  <a:lnTo>
                    <a:pt x="0" y="567690"/>
                  </a:lnTo>
                  <a:lnTo>
                    <a:pt x="5334" y="567690"/>
                  </a:lnTo>
                  <a:lnTo>
                    <a:pt x="5334" y="562356"/>
                  </a:lnTo>
                  <a:close/>
                </a:path>
                <a:path w="1853565" h="2299970">
                  <a:moveTo>
                    <a:pt x="5334" y="500634"/>
                  </a:moveTo>
                  <a:lnTo>
                    <a:pt x="0" y="500634"/>
                  </a:lnTo>
                  <a:lnTo>
                    <a:pt x="0" y="545592"/>
                  </a:lnTo>
                  <a:lnTo>
                    <a:pt x="5334" y="545592"/>
                  </a:lnTo>
                  <a:lnTo>
                    <a:pt x="5334" y="500634"/>
                  </a:lnTo>
                  <a:close/>
                </a:path>
                <a:path w="1853565" h="2299970">
                  <a:moveTo>
                    <a:pt x="5334" y="478536"/>
                  </a:moveTo>
                  <a:lnTo>
                    <a:pt x="0" y="478536"/>
                  </a:lnTo>
                  <a:lnTo>
                    <a:pt x="0" y="483870"/>
                  </a:lnTo>
                  <a:lnTo>
                    <a:pt x="5334" y="483870"/>
                  </a:lnTo>
                  <a:lnTo>
                    <a:pt x="5334" y="478536"/>
                  </a:lnTo>
                  <a:close/>
                </a:path>
                <a:path w="1853565" h="2299970">
                  <a:moveTo>
                    <a:pt x="5334" y="417576"/>
                  </a:moveTo>
                  <a:lnTo>
                    <a:pt x="0" y="417576"/>
                  </a:lnTo>
                  <a:lnTo>
                    <a:pt x="0" y="461772"/>
                  </a:lnTo>
                  <a:lnTo>
                    <a:pt x="5334" y="461772"/>
                  </a:lnTo>
                  <a:lnTo>
                    <a:pt x="5334" y="417576"/>
                  </a:lnTo>
                  <a:close/>
                </a:path>
                <a:path w="1853565" h="2299970">
                  <a:moveTo>
                    <a:pt x="5334" y="394716"/>
                  </a:moveTo>
                  <a:lnTo>
                    <a:pt x="0" y="394716"/>
                  </a:lnTo>
                  <a:lnTo>
                    <a:pt x="0" y="400812"/>
                  </a:lnTo>
                  <a:lnTo>
                    <a:pt x="5334" y="400812"/>
                  </a:lnTo>
                  <a:lnTo>
                    <a:pt x="5334" y="394716"/>
                  </a:lnTo>
                  <a:close/>
                </a:path>
                <a:path w="1853565" h="2299970">
                  <a:moveTo>
                    <a:pt x="5334" y="333756"/>
                  </a:moveTo>
                  <a:lnTo>
                    <a:pt x="0" y="333756"/>
                  </a:lnTo>
                  <a:lnTo>
                    <a:pt x="0" y="377952"/>
                  </a:lnTo>
                  <a:lnTo>
                    <a:pt x="5334" y="377952"/>
                  </a:lnTo>
                  <a:lnTo>
                    <a:pt x="5334" y="333756"/>
                  </a:lnTo>
                  <a:close/>
                </a:path>
                <a:path w="1853565" h="2299970">
                  <a:moveTo>
                    <a:pt x="5334" y="311658"/>
                  </a:moveTo>
                  <a:lnTo>
                    <a:pt x="0" y="311658"/>
                  </a:lnTo>
                  <a:lnTo>
                    <a:pt x="0" y="316992"/>
                  </a:lnTo>
                  <a:lnTo>
                    <a:pt x="5334" y="316992"/>
                  </a:lnTo>
                  <a:lnTo>
                    <a:pt x="5334" y="311658"/>
                  </a:lnTo>
                  <a:close/>
                </a:path>
                <a:path w="1853565" h="2299970">
                  <a:moveTo>
                    <a:pt x="5334" y="249936"/>
                  </a:moveTo>
                  <a:lnTo>
                    <a:pt x="0" y="249936"/>
                  </a:lnTo>
                  <a:lnTo>
                    <a:pt x="0" y="294894"/>
                  </a:lnTo>
                  <a:lnTo>
                    <a:pt x="5334" y="294894"/>
                  </a:lnTo>
                  <a:lnTo>
                    <a:pt x="5334" y="249936"/>
                  </a:lnTo>
                  <a:close/>
                </a:path>
                <a:path w="1853565" h="2299970">
                  <a:moveTo>
                    <a:pt x="5334" y="227838"/>
                  </a:moveTo>
                  <a:lnTo>
                    <a:pt x="0" y="227838"/>
                  </a:lnTo>
                  <a:lnTo>
                    <a:pt x="0" y="233172"/>
                  </a:lnTo>
                  <a:lnTo>
                    <a:pt x="5334" y="233172"/>
                  </a:lnTo>
                  <a:lnTo>
                    <a:pt x="5334" y="227838"/>
                  </a:lnTo>
                  <a:close/>
                </a:path>
                <a:path w="1853565" h="2299970">
                  <a:moveTo>
                    <a:pt x="5334" y="166878"/>
                  </a:moveTo>
                  <a:lnTo>
                    <a:pt x="0" y="166878"/>
                  </a:lnTo>
                  <a:lnTo>
                    <a:pt x="0" y="211074"/>
                  </a:lnTo>
                  <a:lnTo>
                    <a:pt x="5334" y="211074"/>
                  </a:lnTo>
                  <a:lnTo>
                    <a:pt x="5334" y="166878"/>
                  </a:lnTo>
                  <a:close/>
                </a:path>
                <a:path w="1853565" h="2299970">
                  <a:moveTo>
                    <a:pt x="5334" y="144780"/>
                  </a:moveTo>
                  <a:lnTo>
                    <a:pt x="0" y="144780"/>
                  </a:lnTo>
                  <a:lnTo>
                    <a:pt x="0" y="150114"/>
                  </a:lnTo>
                  <a:lnTo>
                    <a:pt x="5334" y="150114"/>
                  </a:lnTo>
                  <a:lnTo>
                    <a:pt x="5334" y="144780"/>
                  </a:lnTo>
                  <a:close/>
                </a:path>
                <a:path w="1853565" h="2299970">
                  <a:moveTo>
                    <a:pt x="5334" y="83058"/>
                  </a:moveTo>
                  <a:lnTo>
                    <a:pt x="0" y="83058"/>
                  </a:lnTo>
                  <a:lnTo>
                    <a:pt x="0" y="128016"/>
                  </a:lnTo>
                  <a:lnTo>
                    <a:pt x="5334" y="128016"/>
                  </a:lnTo>
                  <a:lnTo>
                    <a:pt x="5334" y="83058"/>
                  </a:lnTo>
                  <a:close/>
                </a:path>
                <a:path w="1853565" h="2299970">
                  <a:moveTo>
                    <a:pt x="5334" y="60960"/>
                  </a:moveTo>
                  <a:lnTo>
                    <a:pt x="0" y="60960"/>
                  </a:lnTo>
                  <a:lnTo>
                    <a:pt x="0" y="66294"/>
                  </a:lnTo>
                  <a:lnTo>
                    <a:pt x="5334" y="66294"/>
                  </a:lnTo>
                  <a:lnTo>
                    <a:pt x="5334" y="60960"/>
                  </a:lnTo>
                  <a:close/>
                </a:path>
                <a:path w="1853565" h="2299970">
                  <a:moveTo>
                    <a:pt x="5334" y="0"/>
                  </a:moveTo>
                  <a:lnTo>
                    <a:pt x="0" y="0"/>
                  </a:lnTo>
                  <a:lnTo>
                    <a:pt x="0" y="44196"/>
                  </a:lnTo>
                  <a:lnTo>
                    <a:pt x="5334" y="44196"/>
                  </a:lnTo>
                  <a:lnTo>
                    <a:pt x="5334" y="0"/>
                  </a:lnTo>
                  <a:close/>
                </a:path>
                <a:path w="1853565" h="2299970">
                  <a:moveTo>
                    <a:pt x="1853184" y="996696"/>
                  </a:moveTo>
                  <a:lnTo>
                    <a:pt x="1847837" y="996696"/>
                  </a:lnTo>
                  <a:lnTo>
                    <a:pt x="1847837" y="1002792"/>
                  </a:lnTo>
                  <a:lnTo>
                    <a:pt x="1853184" y="1002792"/>
                  </a:lnTo>
                  <a:lnTo>
                    <a:pt x="1853184" y="996696"/>
                  </a:lnTo>
                  <a:close/>
                </a:path>
                <a:path w="1853565" h="2299970">
                  <a:moveTo>
                    <a:pt x="1853184" y="935736"/>
                  </a:moveTo>
                  <a:lnTo>
                    <a:pt x="1847837" y="935736"/>
                  </a:lnTo>
                  <a:lnTo>
                    <a:pt x="1847837" y="979932"/>
                  </a:lnTo>
                  <a:lnTo>
                    <a:pt x="1853184" y="979932"/>
                  </a:lnTo>
                  <a:lnTo>
                    <a:pt x="1853184" y="935736"/>
                  </a:lnTo>
                  <a:close/>
                </a:path>
                <a:path w="1853565" h="2299970">
                  <a:moveTo>
                    <a:pt x="1853184" y="913638"/>
                  </a:moveTo>
                  <a:lnTo>
                    <a:pt x="1847837" y="913638"/>
                  </a:lnTo>
                  <a:lnTo>
                    <a:pt x="1847837" y="918972"/>
                  </a:lnTo>
                  <a:lnTo>
                    <a:pt x="1853184" y="918972"/>
                  </a:lnTo>
                  <a:lnTo>
                    <a:pt x="1853184" y="913638"/>
                  </a:lnTo>
                  <a:close/>
                </a:path>
                <a:path w="1853565" h="2299970">
                  <a:moveTo>
                    <a:pt x="1853184" y="851916"/>
                  </a:moveTo>
                  <a:lnTo>
                    <a:pt x="1847837" y="851916"/>
                  </a:lnTo>
                  <a:lnTo>
                    <a:pt x="1847837" y="896874"/>
                  </a:lnTo>
                  <a:lnTo>
                    <a:pt x="1853184" y="896874"/>
                  </a:lnTo>
                  <a:lnTo>
                    <a:pt x="1853184" y="851916"/>
                  </a:lnTo>
                  <a:close/>
                </a:path>
                <a:path w="1853565" h="2299970">
                  <a:moveTo>
                    <a:pt x="1853184" y="829818"/>
                  </a:moveTo>
                  <a:lnTo>
                    <a:pt x="1847837" y="829818"/>
                  </a:lnTo>
                  <a:lnTo>
                    <a:pt x="1847837" y="835152"/>
                  </a:lnTo>
                  <a:lnTo>
                    <a:pt x="1853184" y="835152"/>
                  </a:lnTo>
                  <a:lnTo>
                    <a:pt x="1853184" y="829818"/>
                  </a:lnTo>
                  <a:close/>
                </a:path>
                <a:path w="1853565" h="2299970">
                  <a:moveTo>
                    <a:pt x="1853184" y="768858"/>
                  </a:moveTo>
                  <a:lnTo>
                    <a:pt x="1847837" y="768858"/>
                  </a:lnTo>
                  <a:lnTo>
                    <a:pt x="1847837" y="813054"/>
                  </a:lnTo>
                  <a:lnTo>
                    <a:pt x="1853184" y="813054"/>
                  </a:lnTo>
                  <a:lnTo>
                    <a:pt x="1853184" y="768858"/>
                  </a:lnTo>
                  <a:close/>
                </a:path>
                <a:path w="1853565" h="2299970">
                  <a:moveTo>
                    <a:pt x="1853184" y="746760"/>
                  </a:moveTo>
                  <a:lnTo>
                    <a:pt x="1847837" y="746760"/>
                  </a:lnTo>
                  <a:lnTo>
                    <a:pt x="1847837" y="752094"/>
                  </a:lnTo>
                  <a:lnTo>
                    <a:pt x="1853184" y="752094"/>
                  </a:lnTo>
                  <a:lnTo>
                    <a:pt x="1853184" y="746760"/>
                  </a:lnTo>
                  <a:close/>
                </a:path>
                <a:path w="1853565" h="2299970">
                  <a:moveTo>
                    <a:pt x="1853184" y="685038"/>
                  </a:moveTo>
                  <a:lnTo>
                    <a:pt x="1847837" y="685038"/>
                  </a:lnTo>
                  <a:lnTo>
                    <a:pt x="1847837" y="729996"/>
                  </a:lnTo>
                  <a:lnTo>
                    <a:pt x="1853184" y="729996"/>
                  </a:lnTo>
                  <a:lnTo>
                    <a:pt x="1853184" y="685038"/>
                  </a:lnTo>
                  <a:close/>
                </a:path>
                <a:path w="1853565" h="2299970">
                  <a:moveTo>
                    <a:pt x="1853184" y="662940"/>
                  </a:moveTo>
                  <a:lnTo>
                    <a:pt x="1847837" y="662940"/>
                  </a:lnTo>
                  <a:lnTo>
                    <a:pt x="1847837" y="668274"/>
                  </a:lnTo>
                  <a:lnTo>
                    <a:pt x="1853184" y="668274"/>
                  </a:lnTo>
                  <a:lnTo>
                    <a:pt x="1853184" y="662940"/>
                  </a:lnTo>
                  <a:close/>
                </a:path>
                <a:path w="1853565" h="2299970">
                  <a:moveTo>
                    <a:pt x="1853184" y="601980"/>
                  </a:moveTo>
                  <a:lnTo>
                    <a:pt x="1847837" y="601980"/>
                  </a:lnTo>
                  <a:lnTo>
                    <a:pt x="1847837" y="646176"/>
                  </a:lnTo>
                  <a:lnTo>
                    <a:pt x="1853184" y="646176"/>
                  </a:lnTo>
                  <a:lnTo>
                    <a:pt x="1853184" y="601980"/>
                  </a:lnTo>
                  <a:close/>
                </a:path>
                <a:path w="1853565" h="2299970">
                  <a:moveTo>
                    <a:pt x="1853184" y="579120"/>
                  </a:moveTo>
                  <a:lnTo>
                    <a:pt x="1847837" y="579120"/>
                  </a:lnTo>
                  <a:lnTo>
                    <a:pt x="1847837" y="585216"/>
                  </a:lnTo>
                  <a:lnTo>
                    <a:pt x="1853184" y="585216"/>
                  </a:lnTo>
                  <a:lnTo>
                    <a:pt x="1853184" y="579120"/>
                  </a:lnTo>
                  <a:close/>
                </a:path>
                <a:path w="1853565" h="2299970">
                  <a:moveTo>
                    <a:pt x="1853184" y="518160"/>
                  </a:moveTo>
                  <a:lnTo>
                    <a:pt x="1847837" y="518160"/>
                  </a:lnTo>
                  <a:lnTo>
                    <a:pt x="1847837" y="562356"/>
                  </a:lnTo>
                  <a:lnTo>
                    <a:pt x="1853184" y="562356"/>
                  </a:lnTo>
                  <a:lnTo>
                    <a:pt x="1853184" y="518160"/>
                  </a:lnTo>
                  <a:close/>
                </a:path>
                <a:path w="1853565" h="2299970">
                  <a:moveTo>
                    <a:pt x="1853184" y="496062"/>
                  </a:moveTo>
                  <a:lnTo>
                    <a:pt x="1847837" y="496062"/>
                  </a:lnTo>
                  <a:lnTo>
                    <a:pt x="1847837" y="501396"/>
                  </a:lnTo>
                  <a:lnTo>
                    <a:pt x="1853184" y="501396"/>
                  </a:lnTo>
                  <a:lnTo>
                    <a:pt x="1853184" y="496062"/>
                  </a:lnTo>
                  <a:close/>
                </a:path>
                <a:path w="1853565" h="2299970">
                  <a:moveTo>
                    <a:pt x="1853184" y="434340"/>
                  </a:moveTo>
                  <a:lnTo>
                    <a:pt x="1847837" y="434340"/>
                  </a:lnTo>
                  <a:lnTo>
                    <a:pt x="1847837" y="479298"/>
                  </a:lnTo>
                  <a:lnTo>
                    <a:pt x="1853184" y="479298"/>
                  </a:lnTo>
                  <a:lnTo>
                    <a:pt x="1853184" y="434340"/>
                  </a:lnTo>
                  <a:close/>
                </a:path>
                <a:path w="1853565" h="2299970">
                  <a:moveTo>
                    <a:pt x="1853184" y="412242"/>
                  </a:moveTo>
                  <a:lnTo>
                    <a:pt x="1847837" y="412242"/>
                  </a:lnTo>
                  <a:lnTo>
                    <a:pt x="1847837" y="417576"/>
                  </a:lnTo>
                  <a:lnTo>
                    <a:pt x="1853184" y="417576"/>
                  </a:lnTo>
                  <a:lnTo>
                    <a:pt x="1853184" y="412242"/>
                  </a:lnTo>
                  <a:close/>
                </a:path>
                <a:path w="1853565" h="2299970">
                  <a:moveTo>
                    <a:pt x="1853184" y="351282"/>
                  </a:moveTo>
                  <a:lnTo>
                    <a:pt x="1847837" y="351282"/>
                  </a:lnTo>
                  <a:lnTo>
                    <a:pt x="1847837" y="395478"/>
                  </a:lnTo>
                  <a:lnTo>
                    <a:pt x="1853184" y="395478"/>
                  </a:lnTo>
                  <a:lnTo>
                    <a:pt x="1853184" y="351282"/>
                  </a:lnTo>
                  <a:close/>
                </a:path>
              </a:pathLst>
            </a:custGeom>
            <a:solidFill>
              <a:srgbClr val="009999"/>
            </a:solidFill>
          </p:spPr>
          <p:txBody>
            <a:bodyPr wrap="square" lIns="0" tIns="0" rIns="0" bIns="0" rtlCol="0"/>
            <a:lstStyle/>
            <a:p>
              <a:endParaRPr/>
            </a:p>
          </p:txBody>
        </p:sp>
        <p:sp>
          <p:nvSpPr>
            <p:cNvPr id="9" name="object 9"/>
            <p:cNvSpPr/>
            <p:nvPr/>
          </p:nvSpPr>
          <p:spPr>
            <a:xfrm>
              <a:off x="7299071" y="4830329"/>
              <a:ext cx="5715" cy="1280160"/>
            </a:xfrm>
            <a:custGeom>
              <a:avLst/>
              <a:gdLst/>
              <a:ahLst/>
              <a:cxnLst/>
              <a:rect l="l" t="t" r="r" b="b"/>
              <a:pathLst>
                <a:path w="5715" h="1280160">
                  <a:moveTo>
                    <a:pt x="5346" y="1275588"/>
                  </a:moveTo>
                  <a:lnTo>
                    <a:pt x="0" y="1275588"/>
                  </a:lnTo>
                  <a:lnTo>
                    <a:pt x="0" y="1280160"/>
                  </a:lnTo>
                  <a:lnTo>
                    <a:pt x="5346" y="1280160"/>
                  </a:lnTo>
                  <a:lnTo>
                    <a:pt x="5346" y="1275588"/>
                  </a:lnTo>
                  <a:close/>
                </a:path>
                <a:path w="5715" h="1280160">
                  <a:moveTo>
                    <a:pt x="5346" y="1253490"/>
                  </a:moveTo>
                  <a:lnTo>
                    <a:pt x="0" y="1253490"/>
                  </a:lnTo>
                  <a:lnTo>
                    <a:pt x="0" y="1258824"/>
                  </a:lnTo>
                  <a:lnTo>
                    <a:pt x="5346" y="1258824"/>
                  </a:lnTo>
                  <a:lnTo>
                    <a:pt x="5346" y="1253490"/>
                  </a:lnTo>
                  <a:close/>
                </a:path>
                <a:path w="5715" h="1280160">
                  <a:moveTo>
                    <a:pt x="5346" y="1191768"/>
                  </a:moveTo>
                  <a:lnTo>
                    <a:pt x="0" y="1191768"/>
                  </a:lnTo>
                  <a:lnTo>
                    <a:pt x="0" y="1236726"/>
                  </a:lnTo>
                  <a:lnTo>
                    <a:pt x="5346" y="1236726"/>
                  </a:lnTo>
                  <a:lnTo>
                    <a:pt x="5346" y="1191768"/>
                  </a:lnTo>
                  <a:close/>
                </a:path>
                <a:path w="5715" h="1280160">
                  <a:moveTo>
                    <a:pt x="5346" y="1169670"/>
                  </a:moveTo>
                  <a:lnTo>
                    <a:pt x="0" y="1169670"/>
                  </a:lnTo>
                  <a:lnTo>
                    <a:pt x="0" y="1175004"/>
                  </a:lnTo>
                  <a:lnTo>
                    <a:pt x="5346" y="1175004"/>
                  </a:lnTo>
                  <a:lnTo>
                    <a:pt x="5346" y="1169670"/>
                  </a:lnTo>
                  <a:close/>
                </a:path>
                <a:path w="5715" h="1280160">
                  <a:moveTo>
                    <a:pt x="5346" y="1108710"/>
                  </a:moveTo>
                  <a:lnTo>
                    <a:pt x="0" y="1108710"/>
                  </a:lnTo>
                  <a:lnTo>
                    <a:pt x="0" y="1152906"/>
                  </a:lnTo>
                  <a:lnTo>
                    <a:pt x="5346" y="1152906"/>
                  </a:lnTo>
                  <a:lnTo>
                    <a:pt x="5346" y="1108710"/>
                  </a:lnTo>
                  <a:close/>
                </a:path>
                <a:path w="5715" h="1280160">
                  <a:moveTo>
                    <a:pt x="5346" y="1085850"/>
                  </a:moveTo>
                  <a:lnTo>
                    <a:pt x="0" y="1085850"/>
                  </a:lnTo>
                  <a:lnTo>
                    <a:pt x="0" y="1091946"/>
                  </a:lnTo>
                  <a:lnTo>
                    <a:pt x="5346" y="1091946"/>
                  </a:lnTo>
                  <a:lnTo>
                    <a:pt x="5346" y="1085850"/>
                  </a:lnTo>
                  <a:close/>
                </a:path>
                <a:path w="5715" h="1280160">
                  <a:moveTo>
                    <a:pt x="5346" y="1024890"/>
                  </a:moveTo>
                  <a:lnTo>
                    <a:pt x="0" y="1024890"/>
                  </a:lnTo>
                  <a:lnTo>
                    <a:pt x="0" y="1069086"/>
                  </a:lnTo>
                  <a:lnTo>
                    <a:pt x="5346" y="1069086"/>
                  </a:lnTo>
                  <a:lnTo>
                    <a:pt x="5346" y="1024890"/>
                  </a:lnTo>
                  <a:close/>
                </a:path>
                <a:path w="5715" h="1280160">
                  <a:moveTo>
                    <a:pt x="5346" y="1002792"/>
                  </a:moveTo>
                  <a:lnTo>
                    <a:pt x="0" y="1002792"/>
                  </a:lnTo>
                  <a:lnTo>
                    <a:pt x="0" y="1008126"/>
                  </a:lnTo>
                  <a:lnTo>
                    <a:pt x="5346" y="1008126"/>
                  </a:lnTo>
                  <a:lnTo>
                    <a:pt x="5346" y="1002792"/>
                  </a:lnTo>
                  <a:close/>
                </a:path>
                <a:path w="5715" h="1280160">
                  <a:moveTo>
                    <a:pt x="5346" y="941070"/>
                  </a:moveTo>
                  <a:lnTo>
                    <a:pt x="0" y="941070"/>
                  </a:lnTo>
                  <a:lnTo>
                    <a:pt x="0" y="986028"/>
                  </a:lnTo>
                  <a:lnTo>
                    <a:pt x="5346" y="986028"/>
                  </a:lnTo>
                  <a:lnTo>
                    <a:pt x="5346" y="941070"/>
                  </a:lnTo>
                  <a:close/>
                </a:path>
                <a:path w="5715" h="1280160">
                  <a:moveTo>
                    <a:pt x="5346" y="918972"/>
                  </a:moveTo>
                  <a:lnTo>
                    <a:pt x="0" y="918972"/>
                  </a:lnTo>
                  <a:lnTo>
                    <a:pt x="0" y="924306"/>
                  </a:lnTo>
                  <a:lnTo>
                    <a:pt x="5346" y="924306"/>
                  </a:lnTo>
                  <a:lnTo>
                    <a:pt x="5346" y="918972"/>
                  </a:lnTo>
                  <a:close/>
                </a:path>
                <a:path w="5715" h="1280160">
                  <a:moveTo>
                    <a:pt x="5346" y="858012"/>
                  </a:moveTo>
                  <a:lnTo>
                    <a:pt x="0" y="858012"/>
                  </a:lnTo>
                  <a:lnTo>
                    <a:pt x="0" y="902208"/>
                  </a:lnTo>
                  <a:lnTo>
                    <a:pt x="5346" y="902208"/>
                  </a:lnTo>
                  <a:lnTo>
                    <a:pt x="5346" y="858012"/>
                  </a:lnTo>
                  <a:close/>
                </a:path>
                <a:path w="5715" h="1280160">
                  <a:moveTo>
                    <a:pt x="5346" y="835914"/>
                  </a:moveTo>
                  <a:lnTo>
                    <a:pt x="0" y="835914"/>
                  </a:lnTo>
                  <a:lnTo>
                    <a:pt x="0" y="841248"/>
                  </a:lnTo>
                  <a:lnTo>
                    <a:pt x="5346" y="841248"/>
                  </a:lnTo>
                  <a:lnTo>
                    <a:pt x="5346" y="835914"/>
                  </a:lnTo>
                  <a:close/>
                </a:path>
                <a:path w="5715" h="1280160">
                  <a:moveTo>
                    <a:pt x="5346" y="774192"/>
                  </a:moveTo>
                  <a:lnTo>
                    <a:pt x="0" y="774192"/>
                  </a:lnTo>
                  <a:lnTo>
                    <a:pt x="0" y="819150"/>
                  </a:lnTo>
                  <a:lnTo>
                    <a:pt x="5346" y="819150"/>
                  </a:lnTo>
                  <a:lnTo>
                    <a:pt x="5346" y="774192"/>
                  </a:lnTo>
                  <a:close/>
                </a:path>
                <a:path w="5715" h="1280160">
                  <a:moveTo>
                    <a:pt x="5346" y="752094"/>
                  </a:moveTo>
                  <a:lnTo>
                    <a:pt x="0" y="752094"/>
                  </a:lnTo>
                  <a:lnTo>
                    <a:pt x="0" y="757428"/>
                  </a:lnTo>
                  <a:lnTo>
                    <a:pt x="5346" y="757428"/>
                  </a:lnTo>
                  <a:lnTo>
                    <a:pt x="5346" y="752094"/>
                  </a:lnTo>
                  <a:close/>
                </a:path>
                <a:path w="5715" h="1280160">
                  <a:moveTo>
                    <a:pt x="5346" y="691134"/>
                  </a:moveTo>
                  <a:lnTo>
                    <a:pt x="0" y="691134"/>
                  </a:lnTo>
                  <a:lnTo>
                    <a:pt x="0" y="735330"/>
                  </a:lnTo>
                  <a:lnTo>
                    <a:pt x="5346" y="735330"/>
                  </a:lnTo>
                  <a:lnTo>
                    <a:pt x="5346" y="691134"/>
                  </a:lnTo>
                  <a:close/>
                </a:path>
                <a:path w="5715" h="1280160">
                  <a:moveTo>
                    <a:pt x="5346" y="668274"/>
                  </a:moveTo>
                  <a:lnTo>
                    <a:pt x="0" y="668274"/>
                  </a:lnTo>
                  <a:lnTo>
                    <a:pt x="0" y="674370"/>
                  </a:lnTo>
                  <a:lnTo>
                    <a:pt x="5346" y="674370"/>
                  </a:lnTo>
                  <a:lnTo>
                    <a:pt x="5346" y="668274"/>
                  </a:lnTo>
                  <a:close/>
                </a:path>
                <a:path w="5715" h="1280160">
                  <a:moveTo>
                    <a:pt x="5346" y="607314"/>
                  </a:moveTo>
                  <a:lnTo>
                    <a:pt x="0" y="607314"/>
                  </a:lnTo>
                  <a:lnTo>
                    <a:pt x="0" y="651510"/>
                  </a:lnTo>
                  <a:lnTo>
                    <a:pt x="5346" y="651510"/>
                  </a:lnTo>
                  <a:lnTo>
                    <a:pt x="5346" y="607314"/>
                  </a:lnTo>
                  <a:close/>
                </a:path>
                <a:path w="5715" h="1280160">
                  <a:moveTo>
                    <a:pt x="5346" y="585216"/>
                  </a:moveTo>
                  <a:lnTo>
                    <a:pt x="0" y="585216"/>
                  </a:lnTo>
                  <a:lnTo>
                    <a:pt x="0" y="590550"/>
                  </a:lnTo>
                  <a:lnTo>
                    <a:pt x="5346" y="590550"/>
                  </a:lnTo>
                  <a:lnTo>
                    <a:pt x="5346" y="585216"/>
                  </a:lnTo>
                  <a:close/>
                </a:path>
                <a:path w="5715" h="1280160">
                  <a:moveTo>
                    <a:pt x="5346" y="523494"/>
                  </a:moveTo>
                  <a:lnTo>
                    <a:pt x="0" y="523494"/>
                  </a:lnTo>
                  <a:lnTo>
                    <a:pt x="0" y="568452"/>
                  </a:lnTo>
                  <a:lnTo>
                    <a:pt x="5346" y="568452"/>
                  </a:lnTo>
                  <a:lnTo>
                    <a:pt x="5346" y="523494"/>
                  </a:lnTo>
                  <a:close/>
                </a:path>
                <a:path w="5715" h="1280160">
                  <a:moveTo>
                    <a:pt x="5346" y="501396"/>
                  </a:moveTo>
                  <a:lnTo>
                    <a:pt x="0" y="501396"/>
                  </a:lnTo>
                  <a:lnTo>
                    <a:pt x="0" y="506730"/>
                  </a:lnTo>
                  <a:lnTo>
                    <a:pt x="5346" y="506730"/>
                  </a:lnTo>
                  <a:lnTo>
                    <a:pt x="5346" y="501396"/>
                  </a:lnTo>
                  <a:close/>
                </a:path>
                <a:path w="5715" h="1280160">
                  <a:moveTo>
                    <a:pt x="5346" y="440436"/>
                  </a:moveTo>
                  <a:lnTo>
                    <a:pt x="0" y="440436"/>
                  </a:lnTo>
                  <a:lnTo>
                    <a:pt x="0" y="484632"/>
                  </a:lnTo>
                  <a:lnTo>
                    <a:pt x="5346" y="484632"/>
                  </a:lnTo>
                  <a:lnTo>
                    <a:pt x="5346" y="440436"/>
                  </a:lnTo>
                  <a:close/>
                </a:path>
                <a:path w="5715" h="1280160">
                  <a:moveTo>
                    <a:pt x="5346" y="417576"/>
                  </a:moveTo>
                  <a:lnTo>
                    <a:pt x="0" y="417576"/>
                  </a:lnTo>
                  <a:lnTo>
                    <a:pt x="0" y="423672"/>
                  </a:lnTo>
                  <a:lnTo>
                    <a:pt x="5346" y="423672"/>
                  </a:lnTo>
                  <a:lnTo>
                    <a:pt x="5346" y="417576"/>
                  </a:lnTo>
                  <a:close/>
                </a:path>
                <a:path w="5715" h="1280160">
                  <a:moveTo>
                    <a:pt x="5346" y="356616"/>
                  </a:moveTo>
                  <a:lnTo>
                    <a:pt x="0" y="356616"/>
                  </a:lnTo>
                  <a:lnTo>
                    <a:pt x="0" y="401574"/>
                  </a:lnTo>
                  <a:lnTo>
                    <a:pt x="5346" y="401574"/>
                  </a:lnTo>
                  <a:lnTo>
                    <a:pt x="5346" y="356616"/>
                  </a:lnTo>
                  <a:close/>
                </a:path>
                <a:path w="5715" h="1280160">
                  <a:moveTo>
                    <a:pt x="5346" y="334518"/>
                  </a:moveTo>
                  <a:lnTo>
                    <a:pt x="0" y="334518"/>
                  </a:lnTo>
                  <a:lnTo>
                    <a:pt x="0" y="339852"/>
                  </a:lnTo>
                  <a:lnTo>
                    <a:pt x="5346" y="339852"/>
                  </a:lnTo>
                  <a:lnTo>
                    <a:pt x="5346" y="334518"/>
                  </a:lnTo>
                  <a:close/>
                </a:path>
                <a:path w="5715" h="1280160">
                  <a:moveTo>
                    <a:pt x="5346" y="272796"/>
                  </a:moveTo>
                  <a:lnTo>
                    <a:pt x="0" y="272796"/>
                  </a:lnTo>
                  <a:lnTo>
                    <a:pt x="0" y="317754"/>
                  </a:lnTo>
                  <a:lnTo>
                    <a:pt x="5346" y="317754"/>
                  </a:lnTo>
                  <a:lnTo>
                    <a:pt x="5346" y="272796"/>
                  </a:lnTo>
                  <a:close/>
                </a:path>
                <a:path w="5715" h="1280160">
                  <a:moveTo>
                    <a:pt x="5346" y="250698"/>
                  </a:moveTo>
                  <a:lnTo>
                    <a:pt x="0" y="250698"/>
                  </a:lnTo>
                  <a:lnTo>
                    <a:pt x="0" y="256794"/>
                  </a:lnTo>
                  <a:lnTo>
                    <a:pt x="5346" y="256794"/>
                  </a:lnTo>
                  <a:lnTo>
                    <a:pt x="5346" y="250698"/>
                  </a:lnTo>
                  <a:close/>
                </a:path>
                <a:path w="5715" h="1280160">
                  <a:moveTo>
                    <a:pt x="5346" y="189738"/>
                  </a:moveTo>
                  <a:lnTo>
                    <a:pt x="0" y="189738"/>
                  </a:lnTo>
                  <a:lnTo>
                    <a:pt x="0" y="233934"/>
                  </a:lnTo>
                  <a:lnTo>
                    <a:pt x="5346" y="233934"/>
                  </a:lnTo>
                  <a:lnTo>
                    <a:pt x="5346" y="189738"/>
                  </a:lnTo>
                  <a:close/>
                </a:path>
                <a:path w="5715" h="1280160">
                  <a:moveTo>
                    <a:pt x="5346" y="167640"/>
                  </a:moveTo>
                  <a:lnTo>
                    <a:pt x="0" y="167640"/>
                  </a:lnTo>
                  <a:lnTo>
                    <a:pt x="0" y="172974"/>
                  </a:lnTo>
                  <a:lnTo>
                    <a:pt x="5346" y="172974"/>
                  </a:lnTo>
                  <a:lnTo>
                    <a:pt x="5346" y="167640"/>
                  </a:lnTo>
                  <a:close/>
                </a:path>
                <a:path w="5715" h="1280160">
                  <a:moveTo>
                    <a:pt x="5346" y="105918"/>
                  </a:moveTo>
                  <a:lnTo>
                    <a:pt x="0" y="105918"/>
                  </a:lnTo>
                  <a:lnTo>
                    <a:pt x="0" y="150876"/>
                  </a:lnTo>
                  <a:lnTo>
                    <a:pt x="5346" y="150876"/>
                  </a:lnTo>
                  <a:lnTo>
                    <a:pt x="5346" y="105918"/>
                  </a:lnTo>
                  <a:close/>
                </a:path>
                <a:path w="5715" h="1280160">
                  <a:moveTo>
                    <a:pt x="5346" y="83820"/>
                  </a:moveTo>
                  <a:lnTo>
                    <a:pt x="0" y="83820"/>
                  </a:lnTo>
                  <a:lnTo>
                    <a:pt x="0" y="89154"/>
                  </a:lnTo>
                  <a:lnTo>
                    <a:pt x="5346" y="89154"/>
                  </a:lnTo>
                  <a:lnTo>
                    <a:pt x="5346" y="83820"/>
                  </a:lnTo>
                  <a:close/>
                </a:path>
                <a:path w="5715" h="1280160">
                  <a:moveTo>
                    <a:pt x="5346" y="22860"/>
                  </a:moveTo>
                  <a:lnTo>
                    <a:pt x="0" y="22860"/>
                  </a:lnTo>
                  <a:lnTo>
                    <a:pt x="0" y="67056"/>
                  </a:lnTo>
                  <a:lnTo>
                    <a:pt x="5346" y="67056"/>
                  </a:lnTo>
                  <a:lnTo>
                    <a:pt x="5346" y="22860"/>
                  </a:lnTo>
                  <a:close/>
                </a:path>
                <a:path w="5715" h="1280160">
                  <a:moveTo>
                    <a:pt x="5346" y="0"/>
                  </a:moveTo>
                  <a:lnTo>
                    <a:pt x="0" y="0"/>
                  </a:lnTo>
                  <a:lnTo>
                    <a:pt x="0" y="6096"/>
                  </a:lnTo>
                  <a:lnTo>
                    <a:pt x="5346" y="6096"/>
                  </a:lnTo>
                  <a:lnTo>
                    <a:pt x="5346" y="0"/>
                  </a:lnTo>
                  <a:close/>
                </a:path>
              </a:pathLst>
            </a:custGeom>
            <a:solidFill>
              <a:srgbClr val="009999"/>
            </a:solidFill>
          </p:spPr>
          <p:txBody>
            <a:bodyPr wrap="square" lIns="0" tIns="0" rIns="0" bIns="0" rtlCol="0"/>
            <a:lstStyle/>
            <a:p>
              <a:endParaRPr/>
            </a:p>
          </p:txBody>
        </p:sp>
        <p:sp>
          <p:nvSpPr>
            <p:cNvPr id="10" name="object 10"/>
            <p:cNvSpPr/>
            <p:nvPr/>
          </p:nvSpPr>
          <p:spPr>
            <a:xfrm>
              <a:off x="816749" y="4451603"/>
              <a:ext cx="4384675" cy="1538605"/>
            </a:xfrm>
            <a:custGeom>
              <a:avLst/>
              <a:gdLst/>
              <a:ahLst/>
              <a:cxnLst/>
              <a:rect l="l" t="t" r="r" b="b"/>
              <a:pathLst>
                <a:path w="4384675" h="1538604">
                  <a:moveTo>
                    <a:pt x="4384548" y="1538477"/>
                  </a:moveTo>
                  <a:lnTo>
                    <a:pt x="4384548" y="0"/>
                  </a:lnTo>
                  <a:lnTo>
                    <a:pt x="0" y="0"/>
                  </a:lnTo>
                  <a:lnTo>
                    <a:pt x="0" y="1538477"/>
                  </a:lnTo>
                  <a:lnTo>
                    <a:pt x="4384548" y="1538477"/>
                  </a:lnTo>
                  <a:close/>
                </a:path>
              </a:pathLst>
            </a:custGeom>
            <a:solidFill>
              <a:srgbClr val="E2F0D9"/>
            </a:solidFill>
          </p:spPr>
          <p:txBody>
            <a:bodyPr wrap="square" lIns="0" tIns="0" rIns="0" bIns="0" rtlCol="0"/>
            <a:lstStyle/>
            <a:p>
              <a:endParaRPr/>
            </a:p>
          </p:txBody>
        </p:sp>
      </p:grpSp>
      <p:sp>
        <p:nvSpPr>
          <p:cNvPr id="11" name="object 11"/>
          <p:cNvSpPr txBox="1"/>
          <p:nvPr/>
        </p:nvSpPr>
        <p:spPr>
          <a:xfrm>
            <a:off x="8576957" y="5114544"/>
            <a:ext cx="1293495" cy="809625"/>
          </a:xfrm>
          <a:prstGeom prst="rect">
            <a:avLst/>
          </a:prstGeom>
          <a:solidFill>
            <a:srgbClr val="FBE5D6"/>
          </a:solidFill>
        </p:spPr>
        <p:txBody>
          <a:bodyPr vert="horz" wrap="square" lIns="0" tIns="37465" rIns="0" bIns="0" rtlCol="0">
            <a:spAutoFit/>
          </a:bodyPr>
          <a:lstStyle/>
          <a:p>
            <a:pPr marL="306705">
              <a:lnSpc>
                <a:spcPct val="100000"/>
              </a:lnSpc>
              <a:spcBef>
                <a:spcPts val="295"/>
              </a:spcBef>
            </a:pPr>
            <a:r>
              <a:rPr sz="1550" b="1" dirty="0">
                <a:solidFill>
                  <a:srgbClr val="181717"/>
                </a:solidFill>
                <a:latin typeface="Microsoft JhengHei"/>
                <a:cs typeface="Microsoft JhengHei"/>
              </a:rPr>
              <a:t>2030</a:t>
            </a:r>
            <a:r>
              <a:rPr sz="1550" b="1" spc="-50" dirty="0">
                <a:solidFill>
                  <a:srgbClr val="181717"/>
                </a:solidFill>
                <a:latin typeface="Microsoft JhengHei"/>
                <a:cs typeface="Microsoft JhengHei"/>
              </a:rPr>
              <a:t>年</a:t>
            </a:r>
            <a:endParaRPr sz="1550">
              <a:latin typeface="Microsoft JhengHei"/>
              <a:cs typeface="Microsoft JhengHei"/>
            </a:endParaRPr>
          </a:p>
          <a:p>
            <a:pPr marL="280670" marR="273050" indent="64769">
              <a:lnSpc>
                <a:spcPct val="101600"/>
              </a:lnSpc>
              <a:spcBef>
                <a:spcPts val="10"/>
              </a:spcBef>
            </a:pPr>
            <a:r>
              <a:rPr sz="1550" b="1" dirty="0">
                <a:solidFill>
                  <a:srgbClr val="181717"/>
                </a:solidFill>
                <a:latin typeface="Microsoft JhengHei"/>
                <a:cs typeface="Microsoft JhengHei"/>
              </a:rPr>
              <a:t>目標</a:t>
            </a:r>
            <a:r>
              <a:rPr sz="1550" b="1" spc="-50" dirty="0">
                <a:solidFill>
                  <a:srgbClr val="181717"/>
                </a:solidFill>
                <a:latin typeface="Microsoft JhengHei"/>
                <a:cs typeface="Microsoft JhengHei"/>
              </a:rPr>
              <a:t>值 </a:t>
            </a:r>
            <a:r>
              <a:rPr sz="1550" b="1" dirty="0">
                <a:solidFill>
                  <a:srgbClr val="C00000"/>
                </a:solidFill>
                <a:latin typeface="Microsoft JhengHei"/>
                <a:cs typeface="Microsoft JhengHei"/>
              </a:rPr>
              <a:t>1,000</a:t>
            </a:r>
            <a:r>
              <a:rPr sz="1550" b="1" spc="-50" dirty="0">
                <a:solidFill>
                  <a:srgbClr val="C00000"/>
                </a:solidFill>
                <a:latin typeface="Microsoft JhengHei"/>
                <a:cs typeface="Microsoft JhengHei"/>
              </a:rPr>
              <a:t>⼈</a:t>
            </a:r>
            <a:endParaRPr sz="1550">
              <a:latin typeface="Microsoft JhengHei"/>
              <a:cs typeface="Microsoft JhengHei"/>
            </a:endParaRPr>
          </a:p>
        </p:txBody>
      </p:sp>
      <p:sp>
        <p:nvSpPr>
          <p:cNvPr id="12" name="object 12"/>
          <p:cNvSpPr txBox="1"/>
          <p:nvPr/>
        </p:nvSpPr>
        <p:spPr>
          <a:xfrm>
            <a:off x="5570105" y="4291584"/>
            <a:ext cx="1477645" cy="513080"/>
          </a:xfrm>
          <a:prstGeom prst="rect">
            <a:avLst/>
          </a:prstGeom>
          <a:solidFill>
            <a:srgbClr val="FFC000"/>
          </a:solidFill>
        </p:spPr>
        <p:txBody>
          <a:bodyPr vert="horz" wrap="square" lIns="0" tIns="35560" rIns="0" bIns="0" rtlCol="0">
            <a:spAutoFit/>
          </a:bodyPr>
          <a:lstStyle/>
          <a:p>
            <a:pPr marL="292735" marR="72390" indent="-212090">
              <a:lnSpc>
                <a:spcPct val="100000"/>
              </a:lnSpc>
              <a:spcBef>
                <a:spcPts val="280"/>
              </a:spcBef>
            </a:pPr>
            <a:r>
              <a:rPr sz="1400" b="1" spc="-10" dirty="0">
                <a:latin typeface="Microsoft JhengHei"/>
                <a:cs typeface="Microsoft JhengHei"/>
              </a:rPr>
              <a:t>2030</a:t>
            </a:r>
            <a:r>
              <a:rPr sz="1400" b="1" spc="-20" dirty="0">
                <a:latin typeface="Microsoft JhengHei"/>
                <a:cs typeface="Microsoft JhengHei"/>
              </a:rPr>
              <a:t>年消除愛滋</a:t>
            </a:r>
            <a:r>
              <a:rPr sz="1400" b="1" spc="-35" dirty="0">
                <a:latin typeface="Microsoft JhengHei"/>
                <a:cs typeface="Microsoft JhengHei"/>
              </a:rPr>
              <a:t>第⼀期計</a:t>
            </a:r>
            <a:r>
              <a:rPr sz="1400" b="1" spc="-50" dirty="0">
                <a:latin typeface="Microsoft JhengHei"/>
                <a:cs typeface="Microsoft JhengHei"/>
              </a:rPr>
              <a:t>畫</a:t>
            </a:r>
            <a:endParaRPr sz="1400">
              <a:latin typeface="Microsoft JhengHei"/>
              <a:cs typeface="Microsoft JhengHei"/>
            </a:endParaRPr>
          </a:p>
        </p:txBody>
      </p:sp>
      <p:sp>
        <p:nvSpPr>
          <p:cNvPr id="13" name="object 13"/>
          <p:cNvSpPr txBox="1"/>
          <p:nvPr/>
        </p:nvSpPr>
        <p:spPr>
          <a:xfrm>
            <a:off x="884053" y="4473194"/>
            <a:ext cx="3060700" cy="292735"/>
          </a:xfrm>
          <a:prstGeom prst="rect">
            <a:avLst/>
          </a:prstGeom>
        </p:spPr>
        <p:txBody>
          <a:bodyPr vert="horz" wrap="square" lIns="0" tIns="12700" rIns="0" bIns="0" rtlCol="0">
            <a:spAutoFit/>
          </a:bodyPr>
          <a:lstStyle/>
          <a:p>
            <a:pPr marL="313055" indent="-300355">
              <a:lnSpc>
                <a:spcPct val="100000"/>
              </a:lnSpc>
              <a:spcBef>
                <a:spcPts val="100"/>
              </a:spcBef>
              <a:buClr>
                <a:srgbClr val="FF9A00"/>
              </a:buClr>
              <a:buSzPct val="60000"/>
              <a:buFont typeface="Wingdings"/>
              <a:buChar char=""/>
              <a:tabLst>
                <a:tab pos="313055" algn="l"/>
                <a:tab pos="313690" algn="l"/>
              </a:tabLst>
            </a:pPr>
            <a:r>
              <a:rPr sz="1750" b="1" dirty="0">
                <a:latin typeface="Microsoft JhengHei"/>
                <a:cs typeface="Microsoft JhengHei"/>
              </a:rPr>
              <a:t>聯合國永續發展目標</a:t>
            </a:r>
            <a:r>
              <a:rPr sz="1750" b="1" spc="-10" dirty="0">
                <a:latin typeface="Microsoft JhengHei"/>
                <a:cs typeface="Microsoft JhengHei"/>
              </a:rPr>
              <a:t>(SDGs)</a:t>
            </a:r>
            <a:endParaRPr sz="1750">
              <a:latin typeface="Microsoft JhengHei"/>
              <a:cs typeface="Microsoft JhengHei"/>
            </a:endParaRPr>
          </a:p>
        </p:txBody>
      </p:sp>
      <p:sp>
        <p:nvSpPr>
          <p:cNvPr id="14" name="object 14"/>
          <p:cNvSpPr txBox="1"/>
          <p:nvPr/>
        </p:nvSpPr>
        <p:spPr>
          <a:xfrm>
            <a:off x="1177423" y="4784090"/>
            <a:ext cx="4091940" cy="239395"/>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Microsoft JhengHei"/>
                <a:cs typeface="Microsoft JhengHei"/>
              </a:rPr>
              <a:t>目標3.3：</a:t>
            </a:r>
            <a:r>
              <a:rPr sz="1400" b="1" spc="-10" dirty="0">
                <a:solidFill>
                  <a:srgbClr val="C00000"/>
                </a:solidFill>
                <a:latin typeface="Microsoft JhengHei"/>
                <a:cs typeface="Microsoft JhengHei"/>
              </a:rPr>
              <a:t>在⻄元2030年前，消除愛滋病</a:t>
            </a:r>
            <a:r>
              <a:rPr sz="1400" spc="-20" dirty="0">
                <a:latin typeface="Microsoft JhengHei"/>
                <a:cs typeface="Microsoft JhengHei"/>
              </a:rPr>
              <a:t>、肺結核、</a:t>
            </a:r>
            <a:endParaRPr sz="1400">
              <a:latin typeface="Microsoft JhengHei"/>
              <a:cs typeface="Microsoft JhengHei"/>
            </a:endParaRPr>
          </a:p>
        </p:txBody>
      </p:sp>
      <p:sp>
        <p:nvSpPr>
          <p:cNvPr id="15" name="object 15"/>
          <p:cNvSpPr txBox="1"/>
          <p:nvPr/>
        </p:nvSpPr>
        <p:spPr>
          <a:xfrm>
            <a:off x="884053" y="5008116"/>
            <a:ext cx="4117975" cy="934719"/>
          </a:xfrm>
          <a:prstGeom prst="rect">
            <a:avLst/>
          </a:prstGeom>
        </p:spPr>
        <p:txBody>
          <a:bodyPr vert="horz" wrap="square" lIns="0" tIns="12700" rIns="0" bIns="0" rtlCol="0">
            <a:spAutoFit/>
          </a:bodyPr>
          <a:lstStyle/>
          <a:p>
            <a:pPr marL="327660" marR="38100">
              <a:lnSpc>
                <a:spcPct val="100000"/>
              </a:lnSpc>
              <a:spcBef>
                <a:spcPts val="100"/>
              </a:spcBef>
            </a:pPr>
            <a:r>
              <a:rPr sz="1400" spc="-15" dirty="0">
                <a:latin typeface="Microsoft JhengHei"/>
                <a:cs typeface="Microsoft JhengHei"/>
              </a:rPr>
              <a:t>瘧疾以及受到忽略之熱帶性疾病的流行，並對抗肝炎，水傳染性疾病以及其他傳染疾病。</a:t>
            </a:r>
            <a:endParaRPr sz="1400">
              <a:latin typeface="Microsoft JhengHei"/>
              <a:cs typeface="Microsoft JhengHei"/>
            </a:endParaRPr>
          </a:p>
          <a:p>
            <a:pPr marL="313055" indent="-300355">
              <a:lnSpc>
                <a:spcPts val="2100"/>
              </a:lnSpc>
              <a:buClr>
                <a:srgbClr val="FF9A00"/>
              </a:buClr>
              <a:buSzPct val="60000"/>
              <a:buFont typeface="Wingdings"/>
              <a:buChar char=""/>
              <a:tabLst>
                <a:tab pos="313055" algn="l"/>
                <a:tab pos="313690" algn="l"/>
              </a:tabLst>
            </a:pPr>
            <a:r>
              <a:rPr sz="1750" b="1" dirty="0">
                <a:latin typeface="Microsoft JhengHei"/>
                <a:cs typeface="Microsoft JhengHei"/>
              </a:rPr>
              <a:t>聯合國愛滋規劃署</a:t>
            </a:r>
            <a:r>
              <a:rPr sz="1750" b="1" spc="-10" dirty="0">
                <a:latin typeface="Microsoft JhengHei"/>
                <a:cs typeface="Microsoft JhengHei"/>
              </a:rPr>
              <a:t>(UNAIDS)</a:t>
            </a:r>
            <a:endParaRPr sz="1750">
              <a:latin typeface="Microsoft JhengHei"/>
              <a:cs typeface="Microsoft JhengHei"/>
            </a:endParaRPr>
          </a:p>
          <a:p>
            <a:pPr marL="323850">
              <a:lnSpc>
                <a:spcPct val="100000"/>
              </a:lnSpc>
              <a:spcBef>
                <a:spcPts val="15"/>
              </a:spcBef>
            </a:pPr>
            <a:r>
              <a:rPr sz="1400" dirty="0">
                <a:latin typeface="Microsoft JhengHei"/>
                <a:cs typeface="Microsoft JhengHei"/>
              </a:rPr>
              <a:t>Fast</a:t>
            </a:r>
            <a:r>
              <a:rPr sz="1400" spc="-50" dirty="0">
                <a:latin typeface="Microsoft JhengHei"/>
                <a:cs typeface="Microsoft JhengHei"/>
              </a:rPr>
              <a:t> </a:t>
            </a:r>
            <a:r>
              <a:rPr sz="1400" dirty="0">
                <a:latin typeface="Microsoft JhengHei"/>
                <a:cs typeface="Microsoft JhengHei"/>
              </a:rPr>
              <a:t>Track:</a:t>
            </a:r>
            <a:r>
              <a:rPr sz="1400" spc="-20" dirty="0">
                <a:latin typeface="Microsoft JhengHei"/>
                <a:cs typeface="Microsoft JhengHei"/>
              </a:rPr>
              <a:t> </a:t>
            </a:r>
            <a:r>
              <a:rPr sz="1400" dirty="0">
                <a:solidFill>
                  <a:srgbClr val="C00000"/>
                </a:solidFill>
                <a:latin typeface="Microsoft JhengHei"/>
                <a:cs typeface="Microsoft JhengHei"/>
              </a:rPr>
              <a:t>Ending</a:t>
            </a:r>
            <a:r>
              <a:rPr sz="1400" spc="-35" dirty="0">
                <a:solidFill>
                  <a:srgbClr val="C00000"/>
                </a:solidFill>
                <a:latin typeface="Microsoft JhengHei"/>
                <a:cs typeface="Microsoft JhengHei"/>
              </a:rPr>
              <a:t> </a:t>
            </a:r>
            <a:r>
              <a:rPr sz="1400" dirty="0">
                <a:solidFill>
                  <a:srgbClr val="C00000"/>
                </a:solidFill>
                <a:latin typeface="Microsoft JhengHei"/>
                <a:cs typeface="Microsoft JhengHei"/>
              </a:rPr>
              <a:t>the</a:t>
            </a:r>
            <a:r>
              <a:rPr sz="1400" spc="-30" dirty="0">
                <a:solidFill>
                  <a:srgbClr val="C00000"/>
                </a:solidFill>
                <a:latin typeface="Microsoft JhengHei"/>
                <a:cs typeface="Microsoft JhengHei"/>
              </a:rPr>
              <a:t> </a:t>
            </a:r>
            <a:r>
              <a:rPr sz="1400" dirty="0">
                <a:solidFill>
                  <a:srgbClr val="C00000"/>
                </a:solidFill>
                <a:latin typeface="Microsoft JhengHei"/>
                <a:cs typeface="Microsoft JhengHei"/>
              </a:rPr>
              <a:t>AIDS</a:t>
            </a:r>
            <a:r>
              <a:rPr sz="1400" spc="-30" dirty="0">
                <a:solidFill>
                  <a:srgbClr val="C00000"/>
                </a:solidFill>
                <a:latin typeface="Microsoft JhengHei"/>
                <a:cs typeface="Microsoft JhengHei"/>
              </a:rPr>
              <a:t> </a:t>
            </a:r>
            <a:r>
              <a:rPr sz="1400" dirty="0">
                <a:solidFill>
                  <a:srgbClr val="C00000"/>
                </a:solidFill>
                <a:latin typeface="Microsoft JhengHei"/>
                <a:cs typeface="Microsoft JhengHei"/>
              </a:rPr>
              <a:t>epidemic</a:t>
            </a:r>
            <a:r>
              <a:rPr sz="1400" spc="-40" dirty="0">
                <a:solidFill>
                  <a:srgbClr val="C00000"/>
                </a:solidFill>
                <a:latin typeface="Microsoft JhengHei"/>
                <a:cs typeface="Microsoft JhengHei"/>
              </a:rPr>
              <a:t> </a:t>
            </a:r>
            <a:r>
              <a:rPr sz="1400" dirty="0">
                <a:solidFill>
                  <a:srgbClr val="C00000"/>
                </a:solidFill>
                <a:latin typeface="Microsoft JhengHei"/>
                <a:cs typeface="Microsoft JhengHei"/>
              </a:rPr>
              <a:t>by</a:t>
            </a:r>
            <a:r>
              <a:rPr sz="1400" spc="-30" dirty="0">
                <a:solidFill>
                  <a:srgbClr val="C00000"/>
                </a:solidFill>
                <a:latin typeface="Microsoft JhengHei"/>
                <a:cs typeface="Microsoft JhengHei"/>
              </a:rPr>
              <a:t> </a:t>
            </a:r>
            <a:r>
              <a:rPr sz="1400" spc="-20" dirty="0">
                <a:solidFill>
                  <a:srgbClr val="C00000"/>
                </a:solidFill>
                <a:latin typeface="Microsoft JhengHei"/>
                <a:cs typeface="Microsoft JhengHei"/>
              </a:rPr>
              <a:t>2030</a:t>
            </a:r>
            <a:endParaRPr sz="1400">
              <a:latin typeface="Microsoft JhengHei"/>
              <a:cs typeface="Microsoft JhengHei"/>
            </a:endParaRPr>
          </a:p>
        </p:txBody>
      </p:sp>
      <p:sp>
        <p:nvSpPr>
          <p:cNvPr id="16" name="object 16"/>
          <p:cNvSpPr/>
          <p:nvPr/>
        </p:nvSpPr>
        <p:spPr>
          <a:xfrm>
            <a:off x="207911" y="933462"/>
            <a:ext cx="7657465" cy="824230"/>
          </a:xfrm>
          <a:custGeom>
            <a:avLst/>
            <a:gdLst/>
            <a:ahLst/>
            <a:cxnLst/>
            <a:rect l="l" t="t" r="r" b="b"/>
            <a:pathLst>
              <a:path w="7657465" h="824230">
                <a:moveTo>
                  <a:pt x="7657338" y="137160"/>
                </a:moveTo>
                <a:lnTo>
                  <a:pt x="7650378" y="93916"/>
                </a:lnTo>
                <a:lnTo>
                  <a:pt x="7630998" y="56286"/>
                </a:lnTo>
                <a:lnTo>
                  <a:pt x="7601369" y="26543"/>
                </a:lnTo>
                <a:lnTo>
                  <a:pt x="7563701" y="7010"/>
                </a:lnTo>
                <a:lnTo>
                  <a:pt x="7520178" y="0"/>
                </a:lnTo>
                <a:lnTo>
                  <a:pt x="137160" y="0"/>
                </a:lnTo>
                <a:lnTo>
                  <a:pt x="93916" y="7010"/>
                </a:lnTo>
                <a:lnTo>
                  <a:pt x="56286" y="26543"/>
                </a:lnTo>
                <a:lnTo>
                  <a:pt x="26543" y="56286"/>
                </a:lnTo>
                <a:lnTo>
                  <a:pt x="7010" y="93916"/>
                </a:lnTo>
                <a:lnTo>
                  <a:pt x="0" y="137160"/>
                </a:lnTo>
                <a:lnTo>
                  <a:pt x="0" y="686562"/>
                </a:lnTo>
                <a:lnTo>
                  <a:pt x="7010" y="729792"/>
                </a:lnTo>
                <a:lnTo>
                  <a:pt x="26543" y="767422"/>
                </a:lnTo>
                <a:lnTo>
                  <a:pt x="56286" y="797166"/>
                </a:lnTo>
                <a:lnTo>
                  <a:pt x="93916" y="816698"/>
                </a:lnTo>
                <a:lnTo>
                  <a:pt x="137160" y="823722"/>
                </a:lnTo>
                <a:lnTo>
                  <a:pt x="7520178" y="823722"/>
                </a:lnTo>
                <a:lnTo>
                  <a:pt x="7563701" y="816698"/>
                </a:lnTo>
                <a:lnTo>
                  <a:pt x="7601369" y="797166"/>
                </a:lnTo>
                <a:lnTo>
                  <a:pt x="7630998" y="767422"/>
                </a:lnTo>
                <a:lnTo>
                  <a:pt x="7650378" y="729792"/>
                </a:lnTo>
                <a:lnTo>
                  <a:pt x="7657338" y="686562"/>
                </a:lnTo>
                <a:lnTo>
                  <a:pt x="7657338" y="137160"/>
                </a:lnTo>
                <a:close/>
              </a:path>
            </a:pathLst>
          </a:custGeom>
          <a:solidFill>
            <a:srgbClr val="158B95"/>
          </a:solidFill>
        </p:spPr>
        <p:txBody>
          <a:bodyPr wrap="square" lIns="0" tIns="0" rIns="0" bIns="0" rtlCol="0"/>
          <a:lstStyle/>
          <a:p>
            <a:endParaRPr/>
          </a:p>
        </p:txBody>
      </p:sp>
      <p:sp>
        <p:nvSpPr>
          <p:cNvPr id="17" name="object 17"/>
          <p:cNvSpPr txBox="1">
            <a:spLocks noGrp="1"/>
          </p:cNvSpPr>
          <p:nvPr>
            <p:ph type="title"/>
          </p:nvPr>
        </p:nvSpPr>
        <p:spPr>
          <a:prstGeom prst="rect">
            <a:avLst/>
          </a:prstGeom>
        </p:spPr>
        <p:txBody>
          <a:bodyPr vert="horz" wrap="square" lIns="0" tIns="88011" rIns="0" bIns="0" rtlCol="0">
            <a:spAutoFit/>
          </a:bodyPr>
          <a:lstStyle/>
          <a:p>
            <a:pPr marL="5715">
              <a:lnSpc>
                <a:spcPct val="100000"/>
              </a:lnSpc>
              <a:spcBef>
                <a:spcPts val="105"/>
              </a:spcBef>
            </a:pPr>
            <a:r>
              <a:rPr spc="-25" dirty="0">
                <a:solidFill>
                  <a:srgbClr val="FFFFFF"/>
                </a:solidFill>
              </a:rPr>
              <a:t>2030</a:t>
            </a:r>
            <a:r>
              <a:rPr spc="-40" dirty="0">
                <a:solidFill>
                  <a:srgbClr val="FFFFFF"/>
                </a:solidFill>
              </a:rPr>
              <a:t>年消除愛滋第⼀期計畫目</a:t>
            </a:r>
            <a:r>
              <a:rPr spc="-55" dirty="0">
                <a:solidFill>
                  <a:srgbClr val="FFFFFF"/>
                </a:solidFill>
              </a:rPr>
              <a:t>標</a:t>
            </a:r>
            <a:r>
              <a:rPr sz="2100" spc="-10" dirty="0">
                <a:solidFill>
                  <a:srgbClr val="FFFFFF"/>
                </a:solidFill>
              </a:rPr>
              <a:t>(2022-2026)</a:t>
            </a:r>
            <a:endParaRPr sz="2100"/>
          </a:p>
        </p:txBody>
      </p:sp>
      <p:sp>
        <p:nvSpPr>
          <p:cNvPr id="18" name="object 18"/>
          <p:cNvSpPr txBox="1"/>
          <p:nvPr/>
        </p:nvSpPr>
        <p:spPr>
          <a:xfrm>
            <a:off x="3937139" y="2971038"/>
            <a:ext cx="604520" cy="283210"/>
          </a:xfrm>
          <a:prstGeom prst="rect">
            <a:avLst/>
          </a:prstGeom>
          <a:solidFill>
            <a:srgbClr val="FFFFFF"/>
          </a:solidFill>
        </p:spPr>
        <p:txBody>
          <a:bodyPr vert="horz" wrap="square" lIns="0" tIns="37465" rIns="0" bIns="0" rtlCol="0">
            <a:spAutoFit/>
          </a:bodyPr>
          <a:lstStyle/>
          <a:p>
            <a:pPr marL="79375">
              <a:lnSpc>
                <a:spcPct val="100000"/>
              </a:lnSpc>
              <a:spcBef>
                <a:spcPts val="295"/>
              </a:spcBef>
            </a:pPr>
            <a:r>
              <a:rPr sz="1300" b="1" spc="-10" dirty="0">
                <a:solidFill>
                  <a:srgbClr val="002060"/>
                </a:solidFill>
                <a:latin typeface="Microsoft JhengHei"/>
                <a:cs typeface="Microsoft JhengHei"/>
              </a:rPr>
              <a:t>1,748</a:t>
            </a:r>
            <a:endParaRPr sz="1300">
              <a:latin typeface="Microsoft JhengHei"/>
              <a:cs typeface="Microsoft JhengHei"/>
            </a:endParaRPr>
          </a:p>
        </p:txBody>
      </p:sp>
      <p:grpSp>
        <p:nvGrpSpPr>
          <p:cNvPr id="19" name="object 19"/>
          <p:cNvGrpSpPr/>
          <p:nvPr/>
        </p:nvGrpSpPr>
        <p:grpSpPr>
          <a:xfrm>
            <a:off x="7312025" y="880872"/>
            <a:ext cx="2665095" cy="3831590"/>
            <a:chOff x="7312025" y="880872"/>
            <a:chExt cx="2665095" cy="3831590"/>
          </a:xfrm>
        </p:grpSpPr>
        <p:sp>
          <p:nvSpPr>
            <p:cNvPr id="20" name="object 20"/>
            <p:cNvSpPr/>
            <p:nvPr/>
          </p:nvSpPr>
          <p:spPr>
            <a:xfrm>
              <a:off x="7312025" y="4451604"/>
              <a:ext cx="640080" cy="260985"/>
            </a:xfrm>
            <a:custGeom>
              <a:avLst/>
              <a:gdLst/>
              <a:ahLst/>
              <a:cxnLst/>
              <a:rect l="l" t="t" r="r" b="b"/>
              <a:pathLst>
                <a:path w="640079" h="260985">
                  <a:moveTo>
                    <a:pt x="640079" y="260603"/>
                  </a:moveTo>
                  <a:lnTo>
                    <a:pt x="640079" y="0"/>
                  </a:lnTo>
                  <a:lnTo>
                    <a:pt x="0" y="0"/>
                  </a:lnTo>
                  <a:lnTo>
                    <a:pt x="0" y="260603"/>
                  </a:lnTo>
                  <a:lnTo>
                    <a:pt x="640079" y="260603"/>
                  </a:lnTo>
                  <a:close/>
                </a:path>
              </a:pathLst>
            </a:custGeom>
            <a:solidFill>
              <a:srgbClr val="FFFFFF"/>
            </a:solidFill>
          </p:spPr>
          <p:txBody>
            <a:bodyPr wrap="square" lIns="0" tIns="0" rIns="0" bIns="0" rtlCol="0"/>
            <a:lstStyle/>
            <a:p>
              <a:endParaRPr/>
            </a:p>
          </p:txBody>
        </p:sp>
        <p:pic>
          <p:nvPicPr>
            <p:cNvPr id="21" name="object 21"/>
            <p:cNvPicPr/>
            <p:nvPr/>
          </p:nvPicPr>
          <p:blipFill>
            <a:blip r:embed="rId3" cstate="print"/>
            <a:stretch>
              <a:fillRect/>
            </a:stretch>
          </p:blipFill>
          <p:spPr>
            <a:xfrm>
              <a:off x="8583053" y="892302"/>
              <a:ext cx="1386522" cy="1763267"/>
            </a:xfrm>
            <a:prstGeom prst="rect">
              <a:avLst/>
            </a:prstGeom>
          </p:spPr>
        </p:pic>
        <p:pic>
          <p:nvPicPr>
            <p:cNvPr id="22" name="object 22"/>
            <p:cNvPicPr/>
            <p:nvPr/>
          </p:nvPicPr>
          <p:blipFill>
            <a:blip r:embed="rId4" cstate="print"/>
            <a:stretch>
              <a:fillRect/>
            </a:stretch>
          </p:blipFill>
          <p:spPr>
            <a:xfrm>
              <a:off x="8571623" y="880872"/>
              <a:ext cx="1405127" cy="1785365"/>
            </a:xfrm>
            <a:prstGeom prst="rect">
              <a:avLst/>
            </a:prstGeom>
          </p:spPr>
        </p:pic>
        <p:sp>
          <p:nvSpPr>
            <p:cNvPr id="23" name="object 23"/>
            <p:cNvSpPr/>
            <p:nvPr/>
          </p:nvSpPr>
          <p:spPr>
            <a:xfrm>
              <a:off x="8571623" y="880872"/>
              <a:ext cx="1405255" cy="1785620"/>
            </a:xfrm>
            <a:custGeom>
              <a:avLst/>
              <a:gdLst/>
              <a:ahLst/>
              <a:cxnLst/>
              <a:rect l="l" t="t" r="r" b="b"/>
              <a:pathLst>
                <a:path w="1405254" h="1785620">
                  <a:moveTo>
                    <a:pt x="1405128" y="1783079"/>
                  </a:moveTo>
                  <a:lnTo>
                    <a:pt x="1405128" y="2285"/>
                  </a:lnTo>
                  <a:lnTo>
                    <a:pt x="1402080" y="0"/>
                  </a:lnTo>
                  <a:lnTo>
                    <a:pt x="2285" y="0"/>
                  </a:lnTo>
                  <a:lnTo>
                    <a:pt x="0" y="2285"/>
                  </a:lnTo>
                  <a:lnTo>
                    <a:pt x="0" y="1783079"/>
                  </a:lnTo>
                  <a:lnTo>
                    <a:pt x="2286" y="1785365"/>
                  </a:lnTo>
                  <a:lnTo>
                    <a:pt x="5334" y="1785365"/>
                  </a:lnTo>
                  <a:lnTo>
                    <a:pt x="5334" y="11429"/>
                  </a:lnTo>
                  <a:lnTo>
                    <a:pt x="11430" y="5333"/>
                  </a:lnTo>
                  <a:lnTo>
                    <a:pt x="11430" y="11429"/>
                  </a:lnTo>
                  <a:lnTo>
                    <a:pt x="1393698" y="11429"/>
                  </a:lnTo>
                  <a:lnTo>
                    <a:pt x="1393698" y="5333"/>
                  </a:lnTo>
                  <a:lnTo>
                    <a:pt x="1399032" y="11429"/>
                  </a:lnTo>
                  <a:lnTo>
                    <a:pt x="1399032" y="1785365"/>
                  </a:lnTo>
                  <a:lnTo>
                    <a:pt x="1402080" y="1785365"/>
                  </a:lnTo>
                  <a:lnTo>
                    <a:pt x="1405128" y="1783079"/>
                  </a:lnTo>
                  <a:close/>
                </a:path>
                <a:path w="1405254" h="1785620">
                  <a:moveTo>
                    <a:pt x="11430" y="11429"/>
                  </a:moveTo>
                  <a:lnTo>
                    <a:pt x="11430" y="5333"/>
                  </a:lnTo>
                  <a:lnTo>
                    <a:pt x="5334" y="11429"/>
                  </a:lnTo>
                  <a:lnTo>
                    <a:pt x="11430" y="11429"/>
                  </a:lnTo>
                  <a:close/>
                </a:path>
                <a:path w="1405254" h="1785620">
                  <a:moveTo>
                    <a:pt x="11430" y="1774697"/>
                  </a:moveTo>
                  <a:lnTo>
                    <a:pt x="11430" y="11429"/>
                  </a:lnTo>
                  <a:lnTo>
                    <a:pt x="5334" y="11429"/>
                  </a:lnTo>
                  <a:lnTo>
                    <a:pt x="5334" y="1774697"/>
                  </a:lnTo>
                  <a:lnTo>
                    <a:pt x="11430" y="1774697"/>
                  </a:lnTo>
                  <a:close/>
                </a:path>
                <a:path w="1405254" h="1785620">
                  <a:moveTo>
                    <a:pt x="1399032" y="1774697"/>
                  </a:moveTo>
                  <a:lnTo>
                    <a:pt x="5334" y="1774697"/>
                  </a:lnTo>
                  <a:lnTo>
                    <a:pt x="11430" y="1780031"/>
                  </a:lnTo>
                  <a:lnTo>
                    <a:pt x="11430" y="1785365"/>
                  </a:lnTo>
                  <a:lnTo>
                    <a:pt x="1393698" y="1785365"/>
                  </a:lnTo>
                  <a:lnTo>
                    <a:pt x="1393698" y="1780031"/>
                  </a:lnTo>
                  <a:lnTo>
                    <a:pt x="1399032" y="1774697"/>
                  </a:lnTo>
                  <a:close/>
                </a:path>
                <a:path w="1405254" h="1785620">
                  <a:moveTo>
                    <a:pt x="11430" y="1785365"/>
                  </a:moveTo>
                  <a:lnTo>
                    <a:pt x="11430" y="1780031"/>
                  </a:lnTo>
                  <a:lnTo>
                    <a:pt x="5334" y="1774697"/>
                  </a:lnTo>
                  <a:lnTo>
                    <a:pt x="5334" y="1785365"/>
                  </a:lnTo>
                  <a:lnTo>
                    <a:pt x="11430" y="1785365"/>
                  </a:lnTo>
                  <a:close/>
                </a:path>
                <a:path w="1405254" h="1785620">
                  <a:moveTo>
                    <a:pt x="1399032" y="11429"/>
                  </a:moveTo>
                  <a:lnTo>
                    <a:pt x="1393698" y="5333"/>
                  </a:lnTo>
                  <a:lnTo>
                    <a:pt x="1393698" y="11429"/>
                  </a:lnTo>
                  <a:lnTo>
                    <a:pt x="1399032" y="11429"/>
                  </a:lnTo>
                  <a:close/>
                </a:path>
                <a:path w="1405254" h="1785620">
                  <a:moveTo>
                    <a:pt x="1399032" y="1774697"/>
                  </a:moveTo>
                  <a:lnTo>
                    <a:pt x="1399032" y="11429"/>
                  </a:lnTo>
                  <a:lnTo>
                    <a:pt x="1393698" y="11429"/>
                  </a:lnTo>
                  <a:lnTo>
                    <a:pt x="1393698" y="1774697"/>
                  </a:lnTo>
                  <a:lnTo>
                    <a:pt x="1399032" y="1774697"/>
                  </a:lnTo>
                  <a:close/>
                </a:path>
                <a:path w="1405254" h="1785620">
                  <a:moveTo>
                    <a:pt x="1399032" y="1785365"/>
                  </a:moveTo>
                  <a:lnTo>
                    <a:pt x="1399032" y="1774697"/>
                  </a:lnTo>
                  <a:lnTo>
                    <a:pt x="1393698" y="1780031"/>
                  </a:lnTo>
                  <a:lnTo>
                    <a:pt x="1393698" y="1785365"/>
                  </a:lnTo>
                  <a:lnTo>
                    <a:pt x="1399032" y="1785365"/>
                  </a:lnTo>
                  <a:close/>
                </a:path>
              </a:pathLst>
            </a:custGeom>
            <a:solidFill>
              <a:srgbClr val="D9D9D9"/>
            </a:solidFill>
          </p:spPr>
          <p:txBody>
            <a:bodyPr wrap="square" lIns="0" tIns="0" rIns="0" bIns="0" rtlCol="0"/>
            <a:lstStyle/>
            <a:p>
              <a:endParaRPr/>
            </a:p>
          </p:txBody>
        </p:sp>
      </p:grpSp>
      <p:sp>
        <p:nvSpPr>
          <p:cNvPr id="24" name="object 24"/>
          <p:cNvSpPr txBox="1">
            <a:spLocks noGrp="1"/>
          </p:cNvSpPr>
          <p:nvPr>
            <p:ph type="sldNum" sz="quarter" idx="7"/>
          </p:nvPr>
        </p:nvSpPr>
        <p:spPr>
          <a:prstGeom prst="rect">
            <a:avLst/>
          </a:prstGeom>
        </p:spPr>
        <p:txBody>
          <a:bodyPr vert="horz" wrap="square" lIns="0" tIns="23495" rIns="0" bIns="0" rtlCol="0">
            <a:spAutoFit/>
          </a:bodyPr>
          <a:lstStyle/>
          <a:p>
            <a:pPr marL="173355">
              <a:lnSpc>
                <a:spcPct val="100000"/>
              </a:lnSpc>
              <a:spcBef>
                <a:spcPts val="185"/>
              </a:spcBef>
            </a:pPr>
            <a:fld id="{81D60167-4931-47E6-BA6A-407CBD079E47}" type="slidenum">
              <a:rPr spc="-25" dirty="0"/>
              <a:t>69</a:t>
            </a:fld>
            <a:endParaRPr spc="-25" dirty="0"/>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1818017" y="5428488"/>
            <a:ext cx="7846695" cy="890905"/>
          </a:xfrm>
          <a:custGeom>
            <a:avLst/>
            <a:gdLst/>
            <a:ahLst/>
            <a:cxnLst/>
            <a:rect l="l" t="t" r="r" b="b"/>
            <a:pathLst>
              <a:path w="7846695" h="890904">
                <a:moveTo>
                  <a:pt x="7846313" y="890777"/>
                </a:moveTo>
                <a:lnTo>
                  <a:pt x="7846313" y="0"/>
                </a:lnTo>
                <a:lnTo>
                  <a:pt x="0" y="0"/>
                </a:lnTo>
                <a:lnTo>
                  <a:pt x="0" y="890778"/>
                </a:lnTo>
                <a:lnTo>
                  <a:pt x="7846313" y="890777"/>
                </a:lnTo>
                <a:close/>
              </a:path>
            </a:pathLst>
          </a:custGeom>
          <a:solidFill>
            <a:srgbClr val="E2F0D9"/>
          </a:solidFill>
        </p:spPr>
        <p:txBody>
          <a:bodyPr wrap="square" lIns="0" tIns="0" rIns="0" bIns="0" rtlCol="0"/>
          <a:lstStyle/>
          <a:p>
            <a:endParaRPr/>
          </a:p>
        </p:txBody>
      </p:sp>
      <p:sp>
        <p:nvSpPr>
          <p:cNvPr id="5" name="object 5"/>
          <p:cNvSpPr txBox="1"/>
          <p:nvPr/>
        </p:nvSpPr>
        <p:spPr>
          <a:xfrm>
            <a:off x="1886083" y="5436361"/>
            <a:ext cx="7098030" cy="827405"/>
          </a:xfrm>
          <a:prstGeom prst="rect">
            <a:avLst/>
          </a:prstGeom>
        </p:spPr>
        <p:txBody>
          <a:bodyPr vert="horz" wrap="square" lIns="0" tIns="13970" rIns="0" bIns="0" rtlCol="0">
            <a:spAutoFit/>
          </a:bodyPr>
          <a:lstStyle/>
          <a:p>
            <a:pPr marL="12700">
              <a:lnSpc>
                <a:spcPct val="100000"/>
              </a:lnSpc>
              <a:spcBef>
                <a:spcPts val="110"/>
              </a:spcBef>
            </a:pPr>
            <a:r>
              <a:rPr sz="2800" b="1" spc="-10" dirty="0">
                <a:solidFill>
                  <a:srgbClr val="2C778D"/>
                </a:solidFill>
                <a:latin typeface="Microsoft JhengHei"/>
                <a:cs typeface="Microsoft JhengHei"/>
              </a:rPr>
              <a:t>這些日常生活接觸都</a:t>
            </a:r>
            <a:r>
              <a:rPr sz="5250" b="1" spc="-10" dirty="0">
                <a:solidFill>
                  <a:srgbClr val="00659A"/>
                </a:solidFill>
                <a:latin typeface="Microsoft JhengHei"/>
                <a:cs typeface="Microsoft JhengHei"/>
              </a:rPr>
              <a:t>不會傳染</a:t>
            </a:r>
            <a:r>
              <a:rPr sz="5250" b="1" spc="-25" dirty="0">
                <a:solidFill>
                  <a:srgbClr val="00659A"/>
                </a:solidFill>
                <a:latin typeface="Microsoft JhengHei"/>
                <a:cs typeface="Microsoft JhengHei"/>
              </a:rPr>
              <a:t>HIV</a:t>
            </a:r>
            <a:endParaRPr sz="5250">
              <a:latin typeface="Microsoft JhengHei"/>
              <a:cs typeface="Microsoft JhengHei"/>
            </a:endParaRPr>
          </a:p>
        </p:txBody>
      </p:sp>
      <p:sp>
        <p:nvSpPr>
          <p:cNvPr id="6" name="object 6"/>
          <p:cNvSpPr/>
          <p:nvPr/>
        </p:nvSpPr>
        <p:spPr>
          <a:xfrm>
            <a:off x="716927" y="5197614"/>
            <a:ext cx="1051560" cy="1102360"/>
          </a:xfrm>
          <a:custGeom>
            <a:avLst/>
            <a:gdLst/>
            <a:ahLst/>
            <a:cxnLst/>
            <a:rect l="l" t="t" r="r" b="b"/>
            <a:pathLst>
              <a:path w="1051560" h="1102360">
                <a:moveTo>
                  <a:pt x="540156" y="327177"/>
                </a:moveTo>
                <a:lnTo>
                  <a:pt x="538734" y="316992"/>
                </a:lnTo>
                <a:lnTo>
                  <a:pt x="526986" y="276009"/>
                </a:lnTo>
                <a:lnTo>
                  <a:pt x="521970" y="242316"/>
                </a:lnTo>
                <a:lnTo>
                  <a:pt x="520941" y="219468"/>
                </a:lnTo>
                <a:lnTo>
                  <a:pt x="521208" y="211074"/>
                </a:lnTo>
                <a:lnTo>
                  <a:pt x="518617" y="163385"/>
                </a:lnTo>
                <a:lnTo>
                  <a:pt x="505815" y="119240"/>
                </a:lnTo>
                <a:lnTo>
                  <a:pt x="492252" y="94767"/>
                </a:lnTo>
                <a:lnTo>
                  <a:pt x="492252" y="208788"/>
                </a:lnTo>
                <a:lnTo>
                  <a:pt x="487451" y="249707"/>
                </a:lnTo>
                <a:lnTo>
                  <a:pt x="473862" y="286981"/>
                </a:lnTo>
                <a:lnTo>
                  <a:pt x="452704" y="319265"/>
                </a:lnTo>
                <a:lnTo>
                  <a:pt x="404926" y="357860"/>
                </a:lnTo>
                <a:lnTo>
                  <a:pt x="359829" y="372935"/>
                </a:lnTo>
                <a:lnTo>
                  <a:pt x="335280" y="374904"/>
                </a:lnTo>
                <a:lnTo>
                  <a:pt x="310616" y="372935"/>
                </a:lnTo>
                <a:lnTo>
                  <a:pt x="265303" y="357860"/>
                </a:lnTo>
                <a:lnTo>
                  <a:pt x="222592" y="324700"/>
                </a:lnTo>
                <a:lnTo>
                  <a:pt x="189636" y="272313"/>
                </a:lnTo>
                <a:lnTo>
                  <a:pt x="180594" y="241554"/>
                </a:lnTo>
                <a:lnTo>
                  <a:pt x="261099" y="217779"/>
                </a:lnTo>
                <a:lnTo>
                  <a:pt x="314896" y="171450"/>
                </a:lnTo>
                <a:lnTo>
                  <a:pt x="344970" y="126250"/>
                </a:lnTo>
                <a:lnTo>
                  <a:pt x="354330" y="105918"/>
                </a:lnTo>
                <a:lnTo>
                  <a:pt x="393407" y="144932"/>
                </a:lnTo>
                <a:lnTo>
                  <a:pt x="433857" y="167728"/>
                </a:lnTo>
                <a:lnTo>
                  <a:pt x="468439" y="178676"/>
                </a:lnTo>
                <a:lnTo>
                  <a:pt x="489966" y="182118"/>
                </a:lnTo>
                <a:lnTo>
                  <a:pt x="490956" y="188849"/>
                </a:lnTo>
                <a:lnTo>
                  <a:pt x="491680" y="195453"/>
                </a:lnTo>
                <a:lnTo>
                  <a:pt x="492099" y="202044"/>
                </a:lnTo>
                <a:lnTo>
                  <a:pt x="492252" y="208788"/>
                </a:lnTo>
                <a:lnTo>
                  <a:pt x="492252" y="94767"/>
                </a:lnTo>
                <a:lnTo>
                  <a:pt x="454647" y="47078"/>
                </a:lnTo>
                <a:lnTo>
                  <a:pt x="418820" y="21844"/>
                </a:lnTo>
                <a:lnTo>
                  <a:pt x="377837" y="5689"/>
                </a:lnTo>
                <a:lnTo>
                  <a:pt x="332994" y="0"/>
                </a:lnTo>
                <a:lnTo>
                  <a:pt x="287845" y="5689"/>
                </a:lnTo>
                <a:lnTo>
                  <a:pt x="246672" y="21844"/>
                </a:lnTo>
                <a:lnTo>
                  <a:pt x="210705" y="47078"/>
                </a:lnTo>
                <a:lnTo>
                  <a:pt x="181203" y="80010"/>
                </a:lnTo>
                <a:lnTo>
                  <a:pt x="159410" y="119240"/>
                </a:lnTo>
                <a:lnTo>
                  <a:pt x="146596" y="163385"/>
                </a:lnTo>
                <a:lnTo>
                  <a:pt x="144018" y="211074"/>
                </a:lnTo>
                <a:lnTo>
                  <a:pt x="144589" y="239293"/>
                </a:lnTo>
                <a:lnTo>
                  <a:pt x="142875" y="259740"/>
                </a:lnTo>
                <a:lnTo>
                  <a:pt x="137160" y="282321"/>
                </a:lnTo>
                <a:lnTo>
                  <a:pt x="125730" y="316992"/>
                </a:lnTo>
                <a:lnTo>
                  <a:pt x="124396" y="327177"/>
                </a:lnTo>
                <a:lnTo>
                  <a:pt x="127723" y="336232"/>
                </a:lnTo>
                <a:lnTo>
                  <a:pt x="134620" y="342709"/>
                </a:lnTo>
                <a:lnTo>
                  <a:pt x="144018" y="345186"/>
                </a:lnTo>
                <a:lnTo>
                  <a:pt x="144589" y="345186"/>
                </a:lnTo>
                <a:lnTo>
                  <a:pt x="180594" y="345186"/>
                </a:lnTo>
                <a:lnTo>
                  <a:pt x="214122" y="345186"/>
                </a:lnTo>
                <a:lnTo>
                  <a:pt x="239585" y="366331"/>
                </a:lnTo>
                <a:lnTo>
                  <a:pt x="268693" y="382422"/>
                </a:lnTo>
                <a:lnTo>
                  <a:pt x="300799" y="392645"/>
                </a:lnTo>
                <a:lnTo>
                  <a:pt x="335280" y="396240"/>
                </a:lnTo>
                <a:lnTo>
                  <a:pt x="369316" y="392645"/>
                </a:lnTo>
                <a:lnTo>
                  <a:pt x="401281" y="382422"/>
                </a:lnTo>
                <a:lnTo>
                  <a:pt x="430530" y="366331"/>
                </a:lnTo>
                <a:lnTo>
                  <a:pt x="456438" y="345186"/>
                </a:lnTo>
                <a:lnTo>
                  <a:pt x="492252" y="345186"/>
                </a:lnTo>
                <a:lnTo>
                  <a:pt x="520446" y="345186"/>
                </a:lnTo>
                <a:lnTo>
                  <a:pt x="520941" y="345046"/>
                </a:lnTo>
                <a:lnTo>
                  <a:pt x="530161" y="342709"/>
                </a:lnTo>
                <a:lnTo>
                  <a:pt x="537019" y="336232"/>
                </a:lnTo>
                <a:lnTo>
                  <a:pt x="540156" y="327177"/>
                </a:lnTo>
                <a:close/>
              </a:path>
              <a:path w="1051560" h="1102360">
                <a:moveTo>
                  <a:pt x="906018" y="198882"/>
                </a:moveTo>
                <a:lnTo>
                  <a:pt x="904417" y="190842"/>
                </a:lnTo>
                <a:lnTo>
                  <a:pt x="900112" y="184302"/>
                </a:lnTo>
                <a:lnTo>
                  <a:pt x="893800" y="179908"/>
                </a:lnTo>
                <a:lnTo>
                  <a:pt x="886206" y="178308"/>
                </a:lnTo>
                <a:lnTo>
                  <a:pt x="827532" y="178308"/>
                </a:lnTo>
                <a:lnTo>
                  <a:pt x="827532" y="115824"/>
                </a:lnTo>
                <a:lnTo>
                  <a:pt x="825931" y="107784"/>
                </a:lnTo>
                <a:lnTo>
                  <a:pt x="821626" y="101244"/>
                </a:lnTo>
                <a:lnTo>
                  <a:pt x="815314" y="96850"/>
                </a:lnTo>
                <a:lnTo>
                  <a:pt x="807720" y="95250"/>
                </a:lnTo>
                <a:lnTo>
                  <a:pt x="748284" y="95250"/>
                </a:lnTo>
                <a:lnTo>
                  <a:pt x="740676" y="96850"/>
                </a:lnTo>
                <a:lnTo>
                  <a:pt x="734377" y="101244"/>
                </a:lnTo>
                <a:lnTo>
                  <a:pt x="730059" y="107784"/>
                </a:lnTo>
                <a:lnTo>
                  <a:pt x="728472" y="115824"/>
                </a:lnTo>
                <a:lnTo>
                  <a:pt x="728472" y="178308"/>
                </a:lnTo>
                <a:lnTo>
                  <a:pt x="669798" y="178308"/>
                </a:lnTo>
                <a:lnTo>
                  <a:pt x="662190" y="179908"/>
                </a:lnTo>
                <a:lnTo>
                  <a:pt x="655891" y="184302"/>
                </a:lnTo>
                <a:lnTo>
                  <a:pt x="651573" y="190842"/>
                </a:lnTo>
                <a:lnTo>
                  <a:pt x="649986" y="198882"/>
                </a:lnTo>
                <a:lnTo>
                  <a:pt x="649986" y="260604"/>
                </a:lnTo>
                <a:lnTo>
                  <a:pt x="651573" y="269074"/>
                </a:lnTo>
                <a:lnTo>
                  <a:pt x="655891" y="275844"/>
                </a:lnTo>
                <a:lnTo>
                  <a:pt x="662190" y="280314"/>
                </a:lnTo>
                <a:lnTo>
                  <a:pt x="669798" y="281940"/>
                </a:lnTo>
                <a:lnTo>
                  <a:pt x="728472" y="281940"/>
                </a:lnTo>
                <a:lnTo>
                  <a:pt x="728472" y="343662"/>
                </a:lnTo>
                <a:lnTo>
                  <a:pt x="730059" y="351815"/>
                </a:lnTo>
                <a:lnTo>
                  <a:pt x="734377" y="358609"/>
                </a:lnTo>
                <a:lnTo>
                  <a:pt x="740676" y="363270"/>
                </a:lnTo>
                <a:lnTo>
                  <a:pt x="748284" y="364998"/>
                </a:lnTo>
                <a:lnTo>
                  <a:pt x="807720" y="364998"/>
                </a:lnTo>
                <a:lnTo>
                  <a:pt x="815314" y="363270"/>
                </a:lnTo>
                <a:lnTo>
                  <a:pt x="821626" y="358609"/>
                </a:lnTo>
                <a:lnTo>
                  <a:pt x="825931" y="351815"/>
                </a:lnTo>
                <a:lnTo>
                  <a:pt x="827532" y="343662"/>
                </a:lnTo>
                <a:lnTo>
                  <a:pt x="827532" y="281940"/>
                </a:lnTo>
                <a:lnTo>
                  <a:pt x="886206" y="281940"/>
                </a:lnTo>
                <a:lnTo>
                  <a:pt x="893800" y="280314"/>
                </a:lnTo>
                <a:lnTo>
                  <a:pt x="900112" y="275844"/>
                </a:lnTo>
                <a:lnTo>
                  <a:pt x="904417" y="269074"/>
                </a:lnTo>
                <a:lnTo>
                  <a:pt x="906018" y="260604"/>
                </a:lnTo>
                <a:lnTo>
                  <a:pt x="906018" y="198882"/>
                </a:lnTo>
                <a:close/>
              </a:path>
              <a:path w="1051560" h="1102360">
                <a:moveTo>
                  <a:pt x="1051560" y="393090"/>
                </a:moveTo>
                <a:lnTo>
                  <a:pt x="1046480" y="379476"/>
                </a:lnTo>
                <a:lnTo>
                  <a:pt x="1036320" y="368808"/>
                </a:lnTo>
                <a:lnTo>
                  <a:pt x="1033780" y="366903"/>
                </a:lnTo>
                <a:lnTo>
                  <a:pt x="1033780" y="401574"/>
                </a:lnTo>
                <a:lnTo>
                  <a:pt x="1032510" y="406146"/>
                </a:lnTo>
                <a:lnTo>
                  <a:pt x="946150" y="534162"/>
                </a:lnTo>
                <a:lnTo>
                  <a:pt x="934720" y="524903"/>
                </a:lnTo>
                <a:lnTo>
                  <a:pt x="934720" y="550926"/>
                </a:lnTo>
                <a:lnTo>
                  <a:pt x="803910" y="752856"/>
                </a:lnTo>
                <a:lnTo>
                  <a:pt x="773430" y="781812"/>
                </a:lnTo>
                <a:lnTo>
                  <a:pt x="734060" y="792314"/>
                </a:lnTo>
                <a:lnTo>
                  <a:pt x="731520" y="792353"/>
                </a:lnTo>
                <a:lnTo>
                  <a:pt x="720090" y="791222"/>
                </a:lnTo>
                <a:lnTo>
                  <a:pt x="706120" y="787615"/>
                </a:lnTo>
                <a:lnTo>
                  <a:pt x="693420" y="781862"/>
                </a:lnTo>
                <a:lnTo>
                  <a:pt x="681990" y="774192"/>
                </a:lnTo>
                <a:lnTo>
                  <a:pt x="585470" y="697230"/>
                </a:lnTo>
                <a:lnTo>
                  <a:pt x="586740" y="657961"/>
                </a:lnTo>
                <a:lnTo>
                  <a:pt x="584200" y="629412"/>
                </a:lnTo>
                <a:lnTo>
                  <a:pt x="581660" y="611708"/>
                </a:lnTo>
                <a:lnTo>
                  <a:pt x="580390" y="605028"/>
                </a:lnTo>
                <a:lnTo>
                  <a:pt x="577850" y="599694"/>
                </a:lnTo>
                <a:lnTo>
                  <a:pt x="572770" y="596646"/>
                </a:lnTo>
                <a:lnTo>
                  <a:pt x="562610" y="599694"/>
                </a:lnTo>
                <a:lnTo>
                  <a:pt x="558800" y="605790"/>
                </a:lnTo>
                <a:lnTo>
                  <a:pt x="561340" y="611124"/>
                </a:lnTo>
                <a:lnTo>
                  <a:pt x="563880" y="620687"/>
                </a:lnTo>
                <a:lnTo>
                  <a:pt x="566420" y="648843"/>
                </a:lnTo>
                <a:lnTo>
                  <a:pt x="566420" y="694702"/>
                </a:lnTo>
                <a:lnTo>
                  <a:pt x="558800" y="757428"/>
                </a:lnTo>
                <a:lnTo>
                  <a:pt x="557530" y="766572"/>
                </a:lnTo>
                <a:lnTo>
                  <a:pt x="547370" y="807529"/>
                </a:lnTo>
                <a:lnTo>
                  <a:pt x="541020" y="850290"/>
                </a:lnTo>
                <a:lnTo>
                  <a:pt x="537210" y="894613"/>
                </a:lnTo>
                <a:lnTo>
                  <a:pt x="538480" y="940308"/>
                </a:lnTo>
                <a:lnTo>
                  <a:pt x="544830" y="1069086"/>
                </a:lnTo>
                <a:lnTo>
                  <a:pt x="544830" y="1072134"/>
                </a:lnTo>
                <a:lnTo>
                  <a:pt x="542290" y="1075182"/>
                </a:lnTo>
                <a:lnTo>
                  <a:pt x="541020" y="1077468"/>
                </a:lnTo>
                <a:lnTo>
                  <a:pt x="538480" y="1079754"/>
                </a:lnTo>
                <a:lnTo>
                  <a:pt x="535940" y="1080516"/>
                </a:lnTo>
                <a:lnTo>
                  <a:pt x="344170" y="1080516"/>
                </a:lnTo>
                <a:lnTo>
                  <a:pt x="344170" y="566166"/>
                </a:lnTo>
                <a:lnTo>
                  <a:pt x="350520" y="561594"/>
                </a:lnTo>
                <a:lnTo>
                  <a:pt x="351790" y="558546"/>
                </a:lnTo>
                <a:lnTo>
                  <a:pt x="426720" y="431292"/>
                </a:lnTo>
                <a:lnTo>
                  <a:pt x="444500" y="446786"/>
                </a:lnTo>
                <a:lnTo>
                  <a:pt x="455930" y="463143"/>
                </a:lnTo>
                <a:lnTo>
                  <a:pt x="464820" y="475869"/>
                </a:lnTo>
                <a:lnTo>
                  <a:pt x="476250" y="519798"/>
                </a:lnTo>
                <a:lnTo>
                  <a:pt x="468630" y="579882"/>
                </a:lnTo>
                <a:lnTo>
                  <a:pt x="468630" y="584454"/>
                </a:lnTo>
                <a:lnTo>
                  <a:pt x="464820" y="583692"/>
                </a:lnTo>
                <a:lnTo>
                  <a:pt x="457200" y="583692"/>
                </a:lnTo>
                <a:lnTo>
                  <a:pt x="424180" y="590638"/>
                </a:lnTo>
                <a:lnTo>
                  <a:pt x="397510" y="609600"/>
                </a:lnTo>
                <a:lnTo>
                  <a:pt x="379730" y="637692"/>
                </a:lnTo>
                <a:lnTo>
                  <a:pt x="373380" y="672084"/>
                </a:lnTo>
                <a:lnTo>
                  <a:pt x="373380" y="720852"/>
                </a:lnTo>
                <a:lnTo>
                  <a:pt x="374650" y="721614"/>
                </a:lnTo>
                <a:lnTo>
                  <a:pt x="377190" y="732320"/>
                </a:lnTo>
                <a:lnTo>
                  <a:pt x="383540" y="741045"/>
                </a:lnTo>
                <a:lnTo>
                  <a:pt x="392430" y="746899"/>
                </a:lnTo>
                <a:lnTo>
                  <a:pt x="393700" y="747141"/>
                </a:lnTo>
                <a:lnTo>
                  <a:pt x="403860" y="749046"/>
                </a:lnTo>
                <a:lnTo>
                  <a:pt x="415290" y="746518"/>
                </a:lnTo>
                <a:lnTo>
                  <a:pt x="424180" y="739711"/>
                </a:lnTo>
                <a:lnTo>
                  <a:pt x="430530" y="729754"/>
                </a:lnTo>
                <a:lnTo>
                  <a:pt x="433070" y="717804"/>
                </a:lnTo>
                <a:lnTo>
                  <a:pt x="430530" y="705523"/>
                </a:lnTo>
                <a:lnTo>
                  <a:pt x="424180" y="695604"/>
                </a:lnTo>
                <a:lnTo>
                  <a:pt x="415290" y="688975"/>
                </a:lnTo>
                <a:lnTo>
                  <a:pt x="403860" y="686562"/>
                </a:lnTo>
                <a:lnTo>
                  <a:pt x="400050" y="686562"/>
                </a:lnTo>
                <a:lnTo>
                  <a:pt x="396240" y="687324"/>
                </a:lnTo>
                <a:lnTo>
                  <a:pt x="393700" y="688848"/>
                </a:lnTo>
                <a:lnTo>
                  <a:pt x="393700" y="672084"/>
                </a:lnTo>
                <a:lnTo>
                  <a:pt x="398780" y="645731"/>
                </a:lnTo>
                <a:lnTo>
                  <a:pt x="412750" y="624166"/>
                </a:lnTo>
                <a:lnTo>
                  <a:pt x="433070" y="609600"/>
                </a:lnTo>
                <a:lnTo>
                  <a:pt x="457200" y="604266"/>
                </a:lnTo>
                <a:lnTo>
                  <a:pt x="476250" y="608266"/>
                </a:lnTo>
                <a:lnTo>
                  <a:pt x="482600" y="609600"/>
                </a:lnTo>
                <a:lnTo>
                  <a:pt x="486410" y="612330"/>
                </a:lnTo>
                <a:lnTo>
                  <a:pt x="502920" y="624166"/>
                </a:lnTo>
                <a:lnTo>
                  <a:pt x="516890" y="645731"/>
                </a:lnTo>
                <a:lnTo>
                  <a:pt x="520700" y="672084"/>
                </a:lnTo>
                <a:lnTo>
                  <a:pt x="520700" y="688086"/>
                </a:lnTo>
                <a:lnTo>
                  <a:pt x="515620" y="686562"/>
                </a:lnTo>
                <a:lnTo>
                  <a:pt x="511810" y="686562"/>
                </a:lnTo>
                <a:lnTo>
                  <a:pt x="500380" y="688975"/>
                </a:lnTo>
                <a:lnTo>
                  <a:pt x="490220" y="695604"/>
                </a:lnTo>
                <a:lnTo>
                  <a:pt x="483870" y="705523"/>
                </a:lnTo>
                <a:lnTo>
                  <a:pt x="481330" y="717804"/>
                </a:lnTo>
                <a:lnTo>
                  <a:pt x="483870" y="729754"/>
                </a:lnTo>
                <a:lnTo>
                  <a:pt x="490220" y="739711"/>
                </a:lnTo>
                <a:lnTo>
                  <a:pt x="500380" y="746518"/>
                </a:lnTo>
                <a:lnTo>
                  <a:pt x="511810" y="749046"/>
                </a:lnTo>
                <a:lnTo>
                  <a:pt x="520700" y="747179"/>
                </a:lnTo>
                <a:lnTo>
                  <a:pt x="523240" y="746645"/>
                </a:lnTo>
                <a:lnTo>
                  <a:pt x="532130" y="740181"/>
                </a:lnTo>
                <a:lnTo>
                  <a:pt x="538480" y="730719"/>
                </a:lnTo>
                <a:lnTo>
                  <a:pt x="541020" y="719328"/>
                </a:lnTo>
                <a:lnTo>
                  <a:pt x="541020" y="672084"/>
                </a:lnTo>
                <a:lnTo>
                  <a:pt x="537210" y="644740"/>
                </a:lnTo>
                <a:lnTo>
                  <a:pt x="525780" y="620839"/>
                </a:lnTo>
                <a:lnTo>
                  <a:pt x="508000" y="601789"/>
                </a:lnTo>
                <a:lnTo>
                  <a:pt x="486410" y="589026"/>
                </a:lnTo>
                <a:lnTo>
                  <a:pt x="487680" y="588264"/>
                </a:lnTo>
                <a:lnTo>
                  <a:pt x="487680" y="586740"/>
                </a:lnTo>
                <a:lnTo>
                  <a:pt x="496570" y="531342"/>
                </a:lnTo>
                <a:lnTo>
                  <a:pt x="490220" y="487108"/>
                </a:lnTo>
                <a:lnTo>
                  <a:pt x="474980" y="453428"/>
                </a:lnTo>
                <a:lnTo>
                  <a:pt x="455930" y="429768"/>
                </a:lnTo>
                <a:lnTo>
                  <a:pt x="490220" y="434708"/>
                </a:lnTo>
                <a:lnTo>
                  <a:pt x="523240" y="445858"/>
                </a:lnTo>
                <a:lnTo>
                  <a:pt x="553720" y="462876"/>
                </a:lnTo>
                <a:lnTo>
                  <a:pt x="580390" y="485394"/>
                </a:lnTo>
                <a:lnTo>
                  <a:pt x="713740" y="616458"/>
                </a:lnTo>
                <a:lnTo>
                  <a:pt x="720090" y="622554"/>
                </a:lnTo>
                <a:lnTo>
                  <a:pt x="727710" y="625602"/>
                </a:lnTo>
                <a:lnTo>
                  <a:pt x="734060" y="624840"/>
                </a:lnTo>
                <a:lnTo>
                  <a:pt x="742950" y="624840"/>
                </a:lnTo>
                <a:lnTo>
                  <a:pt x="750570" y="621030"/>
                </a:lnTo>
                <a:lnTo>
                  <a:pt x="755650" y="614934"/>
                </a:lnTo>
                <a:lnTo>
                  <a:pt x="861060" y="492252"/>
                </a:lnTo>
                <a:lnTo>
                  <a:pt x="873760" y="502361"/>
                </a:lnTo>
                <a:lnTo>
                  <a:pt x="934720" y="550926"/>
                </a:lnTo>
                <a:lnTo>
                  <a:pt x="934720" y="524903"/>
                </a:lnTo>
                <a:lnTo>
                  <a:pt x="873760" y="475488"/>
                </a:lnTo>
                <a:lnTo>
                  <a:pt x="887730" y="457200"/>
                </a:lnTo>
                <a:lnTo>
                  <a:pt x="900430" y="444512"/>
                </a:lnTo>
                <a:lnTo>
                  <a:pt x="915670" y="435190"/>
                </a:lnTo>
                <a:lnTo>
                  <a:pt x="930910" y="429437"/>
                </a:lnTo>
                <a:lnTo>
                  <a:pt x="948690" y="427482"/>
                </a:lnTo>
                <a:lnTo>
                  <a:pt x="962660" y="425818"/>
                </a:lnTo>
                <a:lnTo>
                  <a:pt x="995680" y="403860"/>
                </a:lnTo>
                <a:lnTo>
                  <a:pt x="1008380" y="386334"/>
                </a:lnTo>
                <a:lnTo>
                  <a:pt x="1013460" y="384048"/>
                </a:lnTo>
                <a:lnTo>
                  <a:pt x="1019810" y="384048"/>
                </a:lnTo>
                <a:lnTo>
                  <a:pt x="1023620" y="384810"/>
                </a:lnTo>
                <a:lnTo>
                  <a:pt x="1029970" y="388620"/>
                </a:lnTo>
                <a:lnTo>
                  <a:pt x="1032510" y="392430"/>
                </a:lnTo>
                <a:lnTo>
                  <a:pt x="1033780" y="401574"/>
                </a:lnTo>
                <a:lnTo>
                  <a:pt x="1033780" y="366903"/>
                </a:lnTo>
                <a:lnTo>
                  <a:pt x="1031240" y="364998"/>
                </a:lnTo>
                <a:lnTo>
                  <a:pt x="1024890" y="362712"/>
                </a:lnTo>
                <a:lnTo>
                  <a:pt x="1017270" y="362712"/>
                </a:lnTo>
                <a:lnTo>
                  <a:pt x="980440" y="390906"/>
                </a:lnTo>
                <a:lnTo>
                  <a:pt x="974090" y="397573"/>
                </a:lnTo>
                <a:lnTo>
                  <a:pt x="966470" y="402615"/>
                </a:lnTo>
                <a:lnTo>
                  <a:pt x="957580" y="405790"/>
                </a:lnTo>
                <a:lnTo>
                  <a:pt x="948690" y="406908"/>
                </a:lnTo>
                <a:lnTo>
                  <a:pt x="927100" y="409409"/>
                </a:lnTo>
                <a:lnTo>
                  <a:pt x="906780" y="416712"/>
                </a:lnTo>
                <a:lnTo>
                  <a:pt x="889000" y="428434"/>
                </a:lnTo>
                <a:lnTo>
                  <a:pt x="872490" y="444246"/>
                </a:lnTo>
                <a:lnTo>
                  <a:pt x="845820" y="479298"/>
                </a:lnTo>
                <a:lnTo>
                  <a:pt x="740410" y="601218"/>
                </a:lnTo>
                <a:lnTo>
                  <a:pt x="739140" y="602742"/>
                </a:lnTo>
                <a:lnTo>
                  <a:pt x="736600" y="604266"/>
                </a:lnTo>
                <a:lnTo>
                  <a:pt x="731520" y="604266"/>
                </a:lnTo>
                <a:lnTo>
                  <a:pt x="728980" y="603504"/>
                </a:lnTo>
                <a:lnTo>
                  <a:pt x="727710" y="601218"/>
                </a:lnTo>
                <a:lnTo>
                  <a:pt x="594360" y="470154"/>
                </a:lnTo>
                <a:lnTo>
                  <a:pt x="562610" y="443788"/>
                </a:lnTo>
                <a:lnTo>
                  <a:pt x="525780" y="424434"/>
                </a:lnTo>
                <a:lnTo>
                  <a:pt x="486410" y="412496"/>
                </a:lnTo>
                <a:lnTo>
                  <a:pt x="445770" y="408432"/>
                </a:lnTo>
                <a:lnTo>
                  <a:pt x="424180" y="408432"/>
                </a:lnTo>
                <a:lnTo>
                  <a:pt x="422910" y="409194"/>
                </a:lnTo>
                <a:lnTo>
                  <a:pt x="420370" y="409194"/>
                </a:lnTo>
                <a:lnTo>
                  <a:pt x="420370" y="409956"/>
                </a:lnTo>
                <a:lnTo>
                  <a:pt x="408940" y="417576"/>
                </a:lnTo>
                <a:lnTo>
                  <a:pt x="372110" y="433006"/>
                </a:lnTo>
                <a:lnTo>
                  <a:pt x="335280" y="438150"/>
                </a:lnTo>
                <a:lnTo>
                  <a:pt x="325120" y="436778"/>
                </a:lnTo>
                <a:lnTo>
                  <a:pt x="325120" y="566166"/>
                </a:lnTo>
                <a:lnTo>
                  <a:pt x="325120" y="1080516"/>
                </a:lnTo>
                <a:lnTo>
                  <a:pt x="128270" y="1080516"/>
                </a:lnTo>
                <a:lnTo>
                  <a:pt x="135890" y="885228"/>
                </a:lnTo>
                <a:lnTo>
                  <a:pt x="133350" y="846963"/>
                </a:lnTo>
                <a:lnTo>
                  <a:pt x="127000" y="808113"/>
                </a:lnTo>
                <a:lnTo>
                  <a:pt x="119380" y="768858"/>
                </a:lnTo>
                <a:lnTo>
                  <a:pt x="111760" y="735584"/>
                </a:lnTo>
                <a:lnTo>
                  <a:pt x="107950" y="697611"/>
                </a:lnTo>
                <a:lnTo>
                  <a:pt x="105410" y="655053"/>
                </a:lnTo>
                <a:lnTo>
                  <a:pt x="105410" y="602742"/>
                </a:lnTo>
                <a:lnTo>
                  <a:pt x="101600" y="598170"/>
                </a:lnTo>
                <a:lnTo>
                  <a:pt x="96520" y="597408"/>
                </a:lnTo>
                <a:lnTo>
                  <a:pt x="91440" y="597408"/>
                </a:lnTo>
                <a:lnTo>
                  <a:pt x="86360" y="601980"/>
                </a:lnTo>
                <a:lnTo>
                  <a:pt x="86360" y="655891"/>
                </a:lnTo>
                <a:lnTo>
                  <a:pt x="87630" y="699897"/>
                </a:lnTo>
                <a:lnTo>
                  <a:pt x="92710" y="739330"/>
                </a:lnTo>
                <a:lnTo>
                  <a:pt x="100330" y="774192"/>
                </a:lnTo>
                <a:lnTo>
                  <a:pt x="107950" y="811745"/>
                </a:lnTo>
                <a:lnTo>
                  <a:pt x="114300" y="848956"/>
                </a:lnTo>
                <a:lnTo>
                  <a:pt x="116840" y="885736"/>
                </a:lnTo>
                <a:lnTo>
                  <a:pt x="115570" y="922020"/>
                </a:lnTo>
                <a:lnTo>
                  <a:pt x="107950" y="1080516"/>
                </a:lnTo>
                <a:lnTo>
                  <a:pt x="58420" y="1080516"/>
                </a:lnTo>
                <a:lnTo>
                  <a:pt x="53340" y="1076706"/>
                </a:lnTo>
                <a:lnTo>
                  <a:pt x="53340" y="1070610"/>
                </a:lnTo>
                <a:lnTo>
                  <a:pt x="19050" y="669798"/>
                </a:lnTo>
                <a:lnTo>
                  <a:pt x="21590" y="614146"/>
                </a:lnTo>
                <a:lnTo>
                  <a:pt x="35560" y="561784"/>
                </a:lnTo>
                <a:lnTo>
                  <a:pt x="62230" y="514845"/>
                </a:lnTo>
                <a:lnTo>
                  <a:pt x="99060" y="475488"/>
                </a:lnTo>
                <a:lnTo>
                  <a:pt x="147320" y="445960"/>
                </a:lnTo>
                <a:lnTo>
                  <a:pt x="201930" y="431292"/>
                </a:lnTo>
                <a:lnTo>
                  <a:pt x="194310" y="438721"/>
                </a:lnTo>
                <a:lnTo>
                  <a:pt x="186690" y="447382"/>
                </a:lnTo>
                <a:lnTo>
                  <a:pt x="179070" y="457327"/>
                </a:lnTo>
                <a:lnTo>
                  <a:pt x="172720" y="468630"/>
                </a:lnTo>
                <a:lnTo>
                  <a:pt x="163830" y="495769"/>
                </a:lnTo>
                <a:lnTo>
                  <a:pt x="162560" y="525780"/>
                </a:lnTo>
                <a:lnTo>
                  <a:pt x="166370" y="558634"/>
                </a:lnTo>
                <a:lnTo>
                  <a:pt x="176530" y="594360"/>
                </a:lnTo>
                <a:lnTo>
                  <a:pt x="177800" y="594360"/>
                </a:lnTo>
                <a:lnTo>
                  <a:pt x="177800" y="595122"/>
                </a:lnTo>
                <a:lnTo>
                  <a:pt x="168910" y="604075"/>
                </a:lnTo>
                <a:lnTo>
                  <a:pt x="162560" y="614743"/>
                </a:lnTo>
                <a:lnTo>
                  <a:pt x="158750" y="626833"/>
                </a:lnTo>
                <a:lnTo>
                  <a:pt x="157480" y="640080"/>
                </a:lnTo>
                <a:lnTo>
                  <a:pt x="161290" y="662178"/>
                </a:lnTo>
                <a:lnTo>
                  <a:pt x="172720" y="680364"/>
                </a:lnTo>
                <a:lnTo>
                  <a:pt x="176530" y="683006"/>
                </a:lnTo>
                <a:lnTo>
                  <a:pt x="190500" y="692683"/>
                </a:lnTo>
                <a:lnTo>
                  <a:pt x="210820" y="697230"/>
                </a:lnTo>
                <a:lnTo>
                  <a:pt x="232410" y="692683"/>
                </a:lnTo>
                <a:lnTo>
                  <a:pt x="245110" y="683209"/>
                </a:lnTo>
                <a:lnTo>
                  <a:pt x="248920" y="680364"/>
                </a:lnTo>
                <a:lnTo>
                  <a:pt x="261620" y="662178"/>
                </a:lnTo>
                <a:lnTo>
                  <a:pt x="265430" y="640080"/>
                </a:lnTo>
                <a:lnTo>
                  <a:pt x="261620" y="617639"/>
                </a:lnTo>
                <a:lnTo>
                  <a:pt x="248920" y="599503"/>
                </a:lnTo>
                <a:lnTo>
                  <a:pt x="245110" y="596709"/>
                </a:lnTo>
                <a:lnTo>
                  <a:pt x="245110" y="640080"/>
                </a:lnTo>
                <a:lnTo>
                  <a:pt x="242570" y="654024"/>
                </a:lnTo>
                <a:lnTo>
                  <a:pt x="234950" y="665416"/>
                </a:lnTo>
                <a:lnTo>
                  <a:pt x="224790" y="673074"/>
                </a:lnTo>
                <a:lnTo>
                  <a:pt x="210820" y="675894"/>
                </a:lnTo>
                <a:lnTo>
                  <a:pt x="198120" y="673074"/>
                </a:lnTo>
                <a:lnTo>
                  <a:pt x="186690" y="665416"/>
                </a:lnTo>
                <a:lnTo>
                  <a:pt x="179070" y="654024"/>
                </a:lnTo>
                <a:lnTo>
                  <a:pt x="176530" y="640080"/>
                </a:lnTo>
                <a:lnTo>
                  <a:pt x="177800" y="632879"/>
                </a:lnTo>
                <a:lnTo>
                  <a:pt x="179070" y="625678"/>
                </a:lnTo>
                <a:lnTo>
                  <a:pt x="181610" y="621804"/>
                </a:lnTo>
                <a:lnTo>
                  <a:pt x="186690" y="614070"/>
                </a:lnTo>
                <a:lnTo>
                  <a:pt x="198120" y="606323"/>
                </a:lnTo>
                <a:lnTo>
                  <a:pt x="210820" y="603504"/>
                </a:lnTo>
                <a:lnTo>
                  <a:pt x="224790" y="606323"/>
                </a:lnTo>
                <a:lnTo>
                  <a:pt x="234950" y="614070"/>
                </a:lnTo>
                <a:lnTo>
                  <a:pt x="242570" y="625678"/>
                </a:lnTo>
                <a:lnTo>
                  <a:pt x="245110" y="640080"/>
                </a:lnTo>
                <a:lnTo>
                  <a:pt x="245110" y="596709"/>
                </a:lnTo>
                <a:lnTo>
                  <a:pt x="232410" y="587349"/>
                </a:lnTo>
                <a:lnTo>
                  <a:pt x="210820" y="582930"/>
                </a:lnTo>
                <a:lnTo>
                  <a:pt x="205740" y="582930"/>
                </a:lnTo>
                <a:lnTo>
                  <a:pt x="200660" y="583692"/>
                </a:lnTo>
                <a:lnTo>
                  <a:pt x="195580" y="585216"/>
                </a:lnTo>
                <a:lnTo>
                  <a:pt x="185420" y="554494"/>
                </a:lnTo>
                <a:lnTo>
                  <a:pt x="181610" y="526351"/>
                </a:lnTo>
                <a:lnTo>
                  <a:pt x="184150" y="500773"/>
                </a:lnTo>
                <a:lnTo>
                  <a:pt x="190500" y="477774"/>
                </a:lnTo>
                <a:lnTo>
                  <a:pt x="201930" y="460324"/>
                </a:lnTo>
                <a:lnTo>
                  <a:pt x="203200" y="458381"/>
                </a:lnTo>
                <a:lnTo>
                  <a:pt x="218440" y="444436"/>
                </a:lnTo>
                <a:lnTo>
                  <a:pt x="232410" y="435330"/>
                </a:lnTo>
                <a:lnTo>
                  <a:pt x="242570" y="430530"/>
                </a:lnTo>
                <a:lnTo>
                  <a:pt x="317500" y="558546"/>
                </a:lnTo>
                <a:lnTo>
                  <a:pt x="318770" y="561594"/>
                </a:lnTo>
                <a:lnTo>
                  <a:pt x="321310" y="563880"/>
                </a:lnTo>
                <a:lnTo>
                  <a:pt x="325120" y="566166"/>
                </a:lnTo>
                <a:lnTo>
                  <a:pt x="325120" y="436778"/>
                </a:lnTo>
                <a:lnTo>
                  <a:pt x="297180" y="433006"/>
                </a:lnTo>
                <a:lnTo>
                  <a:pt x="261620" y="417576"/>
                </a:lnTo>
                <a:lnTo>
                  <a:pt x="248920" y="409956"/>
                </a:lnTo>
                <a:lnTo>
                  <a:pt x="247650" y="409956"/>
                </a:lnTo>
                <a:lnTo>
                  <a:pt x="247650" y="409194"/>
                </a:lnTo>
                <a:lnTo>
                  <a:pt x="246380" y="409194"/>
                </a:lnTo>
                <a:lnTo>
                  <a:pt x="245110" y="408432"/>
                </a:lnTo>
                <a:lnTo>
                  <a:pt x="228600" y="408432"/>
                </a:lnTo>
                <a:lnTo>
                  <a:pt x="190500" y="411797"/>
                </a:lnTo>
                <a:lnTo>
                  <a:pt x="153670" y="421665"/>
                </a:lnTo>
                <a:lnTo>
                  <a:pt x="86360" y="459486"/>
                </a:lnTo>
                <a:lnTo>
                  <a:pt x="53340" y="492925"/>
                </a:lnTo>
                <a:lnTo>
                  <a:pt x="27940" y="532066"/>
                </a:lnTo>
                <a:lnTo>
                  <a:pt x="8890" y="575678"/>
                </a:lnTo>
                <a:lnTo>
                  <a:pt x="0" y="622515"/>
                </a:lnTo>
                <a:lnTo>
                  <a:pt x="0" y="671322"/>
                </a:lnTo>
                <a:lnTo>
                  <a:pt x="19050" y="893991"/>
                </a:lnTo>
                <a:lnTo>
                  <a:pt x="34290" y="1072134"/>
                </a:lnTo>
                <a:lnTo>
                  <a:pt x="36830" y="1083843"/>
                </a:lnTo>
                <a:lnTo>
                  <a:pt x="43180" y="1093279"/>
                </a:lnTo>
                <a:lnTo>
                  <a:pt x="52070" y="1099566"/>
                </a:lnTo>
                <a:lnTo>
                  <a:pt x="63500" y="1101852"/>
                </a:lnTo>
                <a:lnTo>
                  <a:pt x="116840" y="1101852"/>
                </a:lnTo>
                <a:lnTo>
                  <a:pt x="128270" y="1101852"/>
                </a:lnTo>
                <a:lnTo>
                  <a:pt x="325120" y="1101852"/>
                </a:lnTo>
                <a:lnTo>
                  <a:pt x="344170" y="1101852"/>
                </a:lnTo>
                <a:lnTo>
                  <a:pt x="541020" y="1101852"/>
                </a:lnTo>
                <a:lnTo>
                  <a:pt x="544830" y="1100213"/>
                </a:lnTo>
                <a:lnTo>
                  <a:pt x="549910" y="1098042"/>
                </a:lnTo>
                <a:lnTo>
                  <a:pt x="554990" y="1091946"/>
                </a:lnTo>
                <a:lnTo>
                  <a:pt x="557530" y="1088326"/>
                </a:lnTo>
                <a:lnTo>
                  <a:pt x="558800" y="1086523"/>
                </a:lnTo>
                <a:lnTo>
                  <a:pt x="561340" y="1080604"/>
                </a:lnTo>
                <a:lnTo>
                  <a:pt x="562610" y="1074254"/>
                </a:lnTo>
                <a:lnTo>
                  <a:pt x="563880" y="1067562"/>
                </a:lnTo>
                <a:lnTo>
                  <a:pt x="557530" y="939546"/>
                </a:lnTo>
                <a:lnTo>
                  <a:pt x="557530" y="895248"/>
                </a:lnTo>
                <a:lnTo>
                  <a:pt x="560070" y="852678"/>
                </a:lnTo>
                <a:lnTo>
                  <a:pt x="566420" y="811809"/>
                </a:lnTo>
                <a:lnTo>
                  <a:pt x="577850" y="766572"/>
                </a:lnTo>
                <a:lnTo>
                  <a:pt x="577850" y="762762"/>
                </a:lnTo>
                <a:lnTo>
                  <a:pt x="581660" y="752906"/>
                </a:lnTo>
                <a:lnTo>
                  <a:pt x="585470" y="722376"/>
                </a:lnTo>
                <a:lnTo>
                  <a:pt x="670560" y="790194"/>
                </a:lnTo>
                <a:lnTo>
                  <a:pt x="684530" y="799871"/>
                </a:lnTo>
                <a:lnTo>
                  <a:pt x="699770" y="807046"/>
                </a:lnTo>
                <a:lnTo>
                  <a:pt x="716280" y="811517"/>
                </a:lnTo>
                <a:lnTo>
                  <a:pt x="732790" y="813054"/>
                </a:lnTo>
                <a:lnTo>
                  <a:pt x="758190" y="809726"/>
                </a:lnTo>
                <a:lnTo>
                  <a:pt x="782320" y="800188"/>
                </a:lnTo>
                <a:lnTo>
                  <a:pt x="802640" y="785075"/>
                </a:lnTo>
                <a:lnTo>
                  <a:pt x="820420" y="765048"/>
                </a:lnTo>
                <a:lnTo>
                  <a:pt x="934720" y="587768"/>
                </a:lnTo>
                <a:lnTo>
                  <a:pt x="955040" y="556260"/>
                </a:lnTo>
                <a:lnTo>
                  <a:pt x="1033780" y="440118"/>
                </a:lnTo>
                <a:lnTo>
                  <a:pt x="1046480" y="421386"/>
                </a:lnTo>
                <a:lnTo>
                  <a:pt x="1051560" y="407695"/>
                </a:lnTo>
                <a:lnTo>
                  <a:pt x="1051560" y="393090"/>
                </a:lnTo>
                <a:close/>
              </a:path>
            </a:pathLst>
          </a:custGeom>
          <a:solidFill>
            <a:srgbClr val="2C778C"/>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52959" rIns="0" bIns="0" rtlCol="0">
            <a:spAutoFit/>
          </a:bodyPr>
          <a:lstStyle/>
          <a:p>
            <a:pPr marL="1424940">
              <a:lnSpc>
                <a:spcPct val="100000"/>
              </a:lnSpc>
              <a:spcBef>
                <a:spcPts val="105"/>
              </a:spcBef>
            </a:pPr>
            <a:r>
              <a:rPr spc="-40" dirty="0">
                <a:solidFill>
                  <a:srgbClr val="FFFFFF"/>
                </a:solidFill>
              </a:rPr>
              <a:t>⼀般日常生活接觸不會傳染愛滋病毒</a:t>
            </a:r>
            <a:r>
              <a:rPr spc="-10" dirty="0">
                <a:solidFill>
                  <a:srgbClr val="FFFFFF"/>
                </a:solidFill>
              </a:rPr>
              <a:t>(HIV)</a:t>
            </a:r>
          </a:p>
        </p:txBody>
      </p:sp>
      <p:pic>
        <p:nvPicPr>
          <p:cNvPr id="8" name="object 8"/>
          <p:cNvPicPr/>
          <p:nvPr/>
        </p:nvPicPr>
        <p:blipFill>
          <a:blip r:embed="rId2" cstate="print"/>
          <a:stretch>
            <a:fillRect/>
          </a:stretch>
        </p:blipFill>
        <p:spPr>
          <a:xfrm>
            <a:off x="1152029" y="1981200"/>
            <a:ext cx="1268357" cy="1318260"/>
          </a:xfrm>
          <a:prstGeom prst="rect">
            <a:avLst/>
          </a:prstGeom>
        </p:spPr>
      </p:pic>
      <p:pic>
        <p:nvPicPr>
          <p:cNvPr id="9" name="object 9"/>
          <p:cNvPicPr/>
          <p:nvPr/>
        </p:nvPicPr>
        <p:blipFill>
          <a:blip r:embed="rId3" cstate="print"/>
          <a:stretch>
            <a:fillRect/>
          </a:stretch>
        </p:blipFill>
        <p:spPr>
          <a:xfrm>
            <a:off x="3554913" y="2060035"/>
            <a:ext cx="711111" cy="1306130"/>
          </a:xfrm>
          <a:prstGeom prst="rect">
            <a:avLst/>
          </a:prstGeom>
        </p:spPr>
      </p:pic>
      <p:pic>
        <p:nvPicPr>
          <p:cNvPr id="10" name="object 10"/>
          <p:cNvPicPr/>
          <p:nvPr/>
        </p:nvPicPr>
        <p:blipFill>
          <a:blip r:embed="rId4" cstate="print"/>
          <a:stretch>
            <a:fillRect/>
          </a:stretch>
        </p:blipFill>
        <p:spPr>
          <a:xfrm>
            <a:off x="5745273" y="1860694"/>
            <a:ext cx="869082" cy="1538566"/>
          </a:xfrm>
          <a:prstGeom prst="rect">
            <a:avLst/>
          </a:prstGeom>
        </p:spPr>
      </p:pic>
      <p:pic>
        <p:nvPicPr>
          <p:cNvPr id="11" name="object 11"/>
          <p:cNvPicPr/>
          <p:nvPr/>
        </p:nvPicPr>
        <p:blipFill>
          <a:blip r:embed="rId5" cstate="print"/>
          <a:stretch>
            <a:fillRect/>
          </a:stretch>
        </p:blipFill>
        <p:spPr>
          <a:xfrm>
            <a:off x="7769225" y="2047736"/>
            <a:ext cx="1463802" cy="1334887"/>
          </a:xfrm>
          <a:prstGeom prst="rect">
            <a:avLst/>
          </a:prstGeom>
        </p:spPr>
      </p:pic>
      <p:sp>
        <p:nvSpPr>
          <p:cNvPr id="12" name="object 12"/>
          <p:cNvSpPr txBox="1"/>
          <p:nvPr/>
        </p:nvSpPr>
        <p:spPr>
          <a:xfrm>
            <a:off x="2462917" y="2027935"/>
            <a:ext cx="641350" cy="667385"/>
          </a:xfrm>
          <a:prstGeom prst="rect">
            <a:avLst/>
          </a:prstGeom>
        </p:spPr>
        <p:txBody>
          <a:bodyPr vert="horz" wrap="square" lIns="0" tIns="13335" rIns="0" bIns="0" rtlCol="0">
            <a:spAutoFit/>
          </a:bodyPr>
          <a:lstStyle/>
          <a:p>
            <a:pPr marL="12700" marR="5080">
              <a:lnSpc>
                <a:spcPct val="100000"/>
              </a:lnSpc>
              <a:spcBef>
                <a:spcPts val="105"/>
              </a:spcBef>
            </a:pPr>
            <a:r>
              <a:rPr sz="2100" b="1" spc="-25" dirty="0">
                <a:solidFill>
                  <a:srgbClr val="181717"/>
                </a:solidFill>
                <a:latin typeface="Microsoft JhengHei"/>
                <a:cs typeface="Microsoft JhengHei"/>
              </a:rPr>
              <a:t>牽 握</a:t>
            </a:r>
            <a:r>
              <a:rPr sz="2100" b="1" spc="20" dirty="0">
                <a:solidFill>
                  <a:srgbClr val="181717"/>
                </a:solidFill>
                <a:latin typeface="Microsoft JhengHei"/>
                <a:cs typeface="Microsoft JhengHei"/>
              </a:rPr>
              <a:t>手 手</a:t>
            </a:r>
            <a:endParaRPr sz="2100">
              <a:latin typeface="Microsoft JhengHei"/>
              <a:cs typeface="Microsoft JhengHei"/>
            </a:endParaRPr>
          </a:p>
        </p:txBody>
      </p:sp>
      <p:sp>
        <p:nvSpPr>
          <p:cNvPr id="13" name="object 13"/>
          <p:cNvSpPr txBox="1"/>
          <p:nvPr/>
        </p:nvSpPr>
        <p:spPr>
          <a:xfrm>
            <a:off x="4360292" y="2078218"/>
            <a:ext cx="293370" cy="667385"/>
          </a:xfrm>
          <a:prstGeom prst="rect">
            <a:avLst/>
          </a:prstGeom>
        </p:spPr>
        <p:txBody>
          <a:bodyPr vert="horz" wrap="square" lIns="0" tIns="13335" rIns="0" bIns="0" rtlCol="0">
            <a:spAutoFit/>
          </a:bodyPr>
          <a:lstStyle/>
          <a:p>
            <a:pPr marL="12700" marR="5080">
              <a:lnSpc>
                <a:spcPct val="100000"/>
              </a:lnSpc>
              <a:spcBef>
                <a:spcPts val="105"/>
              </a:spcBef>
            </a:pPr>
            <a:r>
              <a:rPr sz="2100" b="1" spc="-50" dirty="0">
                <a:solidFill>
                  <a:srgbClr val="181717"/>
                </a:solidFill>
                <a:latin typeface="Microsoft JhengHei"/>
                <a:cs typeface="Microsoft JhengHei"/>
              </a:rPr>
              <a:t>擁抱</a:t>
            </a:r>
            <a:endParaRPr sz="2100">
              <a:latin typeface="Microsoft JhengHei"/>
              <a:cs typeface="Microsoft JhengHei"/>
            </a:endParaRPr>
          </a:p>
        </p:txBody>
      </p:sp>
      <p:sp>
        <p:nvSpPr>
          <p:cNvPr id="14" name="object 14"/>
          <p:cNvSpPr txBox="1"/>
          <p:nvPr/>
        </p:nvSpPr>
        <p:spPr>
          <a:xfrm>
            <a:off x="6689726" y="2078218"/>
            <a:ext cx="293370" cy="667385"/>
          </a:xfrm>
          <a:prstGeom prst="rect">
            <a:avLst/>
          </a:prstGeom>
        </p:spPr>
        <p:txBody>
          <a:bodyPr vert="horz" wrap="square" lIns="0" tIns="13335" rIns="0" bIns="0" rtlCol="0">
            <a:spAutoFit/>
          </a:bodyPr>
          <a:lstStyle/>
          <a:p>
            <a:pPr marL="12700" marR="5080">
              <a:lnSpc>
                <a:spcPct val="100000"/>
              </a:lnSpc>
              <a:spcBef>
                <a:spcPts val="105"/>
              </a:spcBef>
            </a:pPr>
            <a:r>
              <a:rPr sz="2100" b="1" spc="-50" dirty="0">
                <a:solidFill>
                  <a:srgbClr val="181717"/>
                </a:solidFill>
                <a:latin typeface="Microsoft JhengHei"/>
                <a:cs typeface="Microsoft JhengHei"/>
              </a:rPr>
              <a:t>親吻</a:t>
            </a:r>
            <a:endParaRPr sz="2100">
              <a:latin typeface="Microsoft JhengHei"/>
              <a:cs typeface="Microsoft JhengHei"/>
            </a:endParaRPr>
          </a:p>
        </p:txBody>
      </p:sp>
      <p:sp>
        <p:nvSpPr>
          <p:cNvPr id="15" name="object 15"/>
          <p:cNvSpPr txBox="1"/>
          <p:nvPr/>
        </p:nvSpPr>
        <p:spPr>
          <a:xfrm>
            <a:off x="9301091" y="2078218"/>
            <a:ext cx="293370" cy="1308735"/>
          </a:xfrm>
          <a:prstGeom prst="rect">
            <a:avLst/>
          </a:prstGeom>
        </p:spPr>
        <p:txBody>
          <a:bodyPr vert="horz" wrap="square" lIns="0" tIns="13335" rIns="0" bIns="0" rtlCol="0">
            <a:spAutoFit/>
          </a:bodyPr>
          <a:lstStyle/>
          <a:p>
            <a:pPr marL="12700">
              <a:lnSpc>
                <a:spcPct val="100000"/>
              </a:lnSpc>
              <a:spcBef>
                <a:spcPts val="105"/>
              </a:spcBef>
            </a:pPr>
            <a:r>
              <a:rPr sz="2100" b="1" spc="-165" dirty="0">
                <a:solidFill>
                  <a:srgbClr val="181717"/>
                </a:solidFill>
                <a:latin typeface="Microsoft JhengHei"/>
                <a:cs typeface="Microsoft JhengHei"/>
              </a:rPr>
              <a:t>—</a:t>
            </a:r>
            <a:endParaRPr sz="2100">
              <a:latin typeface="Microsoft JhengHei"/>
              <a:cs typeface="Microsoft JhengHei"/>
            </a:endParaRPr>
          </a:p>
          <a:p>
            <a:pPr marL="12700" marR="5080" algn="just">
              <a:lnSpc>
                <a:spcPct val="100000"/>
              </a:lnSpc>
              <a:spcBef>
                <a:spcPts val="5"/>
              </a:spcBef>
            </a:pPr>
            <a:r>
              <a:rPr sz="2100" b="1" spc="-50" dirty="0">
                <a:solidFill>
                  <a:srgbClr val="181717"/>
                </a:solidFill>
                <a:latin typeface="Microsoft JhengHei"/>
                <a:cs typeface="Microsoft JhengHei"/>
              </a:rPr>
              <a:t>起游泳</a:t>
            </a:r>
            <a:endParaRPr sz="2100">
              <a:latin typeface="Microsoft JhengHei"/>
              <a:cs typeface="Microsoft JhengHei"/>
            </a:endParaRPr>
          </a:p>
        </p:txBody>
      </p:sp>
      <p:pic>
        <p:nvPicPr>
          <p:cNvPr id="16" name="object 16"/>
          <p:cNvPicPr/>
          <p:nvPr/>
        </p:nvPicPr>
        <p:blipFill>
          <a:blip r:embed="rId6" cstate="print"/>
          <a:stretch>
            <a:fillRect/>
          </a:stretch>
        </p:blipFill>
        <p:spPr>
          <a:xfrm>
            <a:off x="5525088" y="3689603"/>
            <a:ext cx="1130647" cy="1338833"/>
          </a:xfrm>
          <a:prstGeom prst="rect">
            <a:avLst/>
          </a:prstGeom>
        </p:spPr>
      </p:pic>
      <p:pic>
        <p:nvPicPr>
          <p:cNvPr id="17" name="object 17"/>
          <p:cNvPicPr/>
          <p:nvPr/>
        </p:nvPicPr>
        <p:blipFill>
          <a:blip r:embed="rId7" cstate="print"/>
          <a:stretch>
            <a:fillRect/>
          </a:stretch>
        </p:blipFill>
        <p:spPr>
          <a:xfrm>
            <a:off x="7794131" y="3751262"/>
            <a:ext cx="1235357" cy="1293589"/>
          </a:xfrm>
          <a:prstGeom prst="rect">
            <a:avLst/>
          </a:prstGeom>
        </p:spPr>
      </p:pic>
      <p:pic>
        <p:nvPicPr>
          <p:cNvPr id="18" name="object 18"/>
          <p:cNvPicPr/>
          <p:nvPr/>
        </p:nvPicPr>
        <p:blipFill>
          <a:blip r:embed="rId8" cstate="print"/>
          <a:stretch>
            <a:fillRect/>
          </a:stretch>
        </p:blipFill>
        <p:spPr>
          <a:xfrm>
            <a:off x="3417455" y="3896867"/>
            <a:ext cx="1152144" cy="1152144"/>
          </a:xfrm>
          <a:prstGeom prst="rect">
            <a:avLst/>
          </a:prstGeom>
        </p:spPr>
      </p:pic>
      <p:pic>
        <p:nvPicPr>
          <p:cNvPr id="19" name="object 19"/>
          <p:cNvPicPr/>
          <p:nvPr/>
        </p:nvPicPr>
        <p:blipFill>
          <a:blip r:embed="rId9" cstate="print"/>
          <a:stretch>
            <a:fillRect/>
          </a:stretch>
        </p:blipFill>
        <p:spPr>
          <a:xfrm>
            <a:off x="953025" y="3705933"/>
            <a:ext cx="1471733" cy="1268019"/>
          </a:xfrm>
          <a:prstGeom prst="rect">
            <a:avLst/>
          </a:prstGeom>
        </p:spPr>
      </p:pic>
      <p:sp>
        <p:nvSpPr>
          <p:cNvPr id="20" name="object 20"/>
          <p:cNvSpPr txBox="1"/>
          <p:nvPr/>
        </p:nvSpPr>
        <p:spPr>
          <a:xfrm>
            <a:off x="2462155" y="3708908"/>
            <a:ext cx="641985" cy="1308735"/>
          </a:xfrm>
          <a:prstGeom prst="rect">
            <a:avLst/>
          </a:prstGeom>
        </p:spPr>
        <p:txBody>
          <a:bodyPr vert="horz" wrap="square" lIns="0" tIns="13335" rIns="0" bIns="0" rtlCol="0">
            <a:spAutoFit/>
          </a:bodyPr>
          <a:lstStyle/>
          <a:p>
            <a:pPr marL="12700" marR="5080" algn="just">
              <a:lnSpc>
                <a:spcPct val="100000"/>
              </a:lnSpc>
              <a:spcBef>
                <a:spcPts val="105"/>
              </a:spcBef>
            </a:pPr>
            <a:r>
              <a:rPr sz="2100" b="1" spc="-70" dirty="0">
                <a:solidFill>
                  <a:srgbClr val="181717"/>
                </a:solidFill>
                <a:latin typeface="Microsoft JhengHei"/>
                <a:cs typeface="Microsoft JhengHei"/>
              </a:rPr>
              <a:t>— </a:t>
            </a:r>
            <a:r>
              <a:rPr sz="3150" b="1" spc="-75" baseline="-3968" dirty="0">
                <a:solidFill>
                  <a:srgbClr val="181717"/>
                </a:solidFill>
                <a:latin typeface="Microsoft JhengHei"/>
                <a:cs typeface="Microsoft JhengHei"/>
              </a:rPr>
              <a:t>共</a:t>
            </a:r>
            <a:r>
              <a:rPr sz="2100" b="1" spc="-10" dirty="0">
                <a:solidFill>
                  <a:srgbClr val="181717"/>
                </a:solidFill>
                <a:latin typeface="Microsoft JhengHei"/>
                <a:cs typeface="Microsoft JhengHei"/>
              </a:rPr>
              <a:t>起 </a:t>
            </a:r>
            <a:r>
              <a:rPr sz="3150" b="1" spc="-75" baseline="-3968" dirty="0">
                <a:solidFill>
                  <a:srgbClr val="181717"/>
                </a:solidFill>
                <a:latin typeface="Microsoft JhengHei"/>
                <a:cs typeface="Microsoft JhengHei"/>
              </a:rPr>
              <a:t>用</a:t>
            </a:r>
            <a:r>
              <a:rPr sz="2100" b="1" spc="-10" dirty="0">
                <a:solidFill>
                  <a:srgbClr val="181717"/>
                </a:solidFill>
                <a:latin typeface="Microsoft JhengHei"/>
                <a:cs typeface="Microsoft JhengHei"/>
              </a:rPr>
              <a:t>用 </a:t>
            </a:r>
            <a:r>
              <a:rPr sz="3150" b="1" spc="-75" baseline="-3968" dirty="0">
                <a:solidFill>
                  <a:srgbClr val="181717"/>
                </a:solidFill>
                <a:latin typeface="Microsoft JhengHei"/>
                <a:cs typeface="Microsoft JhengHei"/>
              </a:rPr>
              <a:t>餐</a:t>
            </a:r>
            <a:r>
              <a:rPr sz="2100" b="1" spc="50" dirty="0">
                <a:solidFill>
                  <a:srgbClr val="181717"/>
                </a:solidFill>
                <a:latin typeface="Microsoft JhengHei"/>
                <a:cs typeface="Microsoft JhengHei"/>
              </a:rPr>
              <a:t>餐 </a:t>
            </a:r>
            <a:r>
              <a:rPr sz="3150" b="1" spc="-75" baseline="-3968" dirty="0">
                <a:solidFill>
                  <a:srgbClr val="181717"/>
                </a:solidFill>
                <a:latin typeface="Microsoft JhengHei"/>
                <a:cs typeface="Microsoft JhengHei"/>
              </a:rPr>
              <a:t>具</a:t>
            </a:r>
            <a:endParaRPr sz="3150" baseline="-3968">
              <a:latin typeface="Microsoft JhengHei"/>
              <a:cs typeface="Microsoft JhengHei"/>
            </a:endParaRPr>
          </a:p>
        </p:txBody>
      </p:sp>
      <p:sp>
        <p:nvSpPr>
          <p:cNvPr id="21" name="object 21"/>
          <p:cNvSpPr txBox="1"/>
          <p:nvPr/>
        </p:nvSpPr>
        <p:spPr>
          <a:xfrm>
            <a:off x="4543170" y="3768311"/>
            <a:ext cx="293370" cy="1308735"/>
          </a:xfrm>
          <a:prstGeom prst="rect">
            <a:avLst/>
          </a:prstGeom>
        </p:spPr>
        <p:txBody>
          <a:bodyPr vert="horz" wrap="square" lIns="0" tIns="13335" rIns="0" bIns="0" rtlCol="0">
            <a:spAutoFit/>
          </a:bodyPr>
          <a:lstStyle/>
          <a:p>
            <a:pPr marL="12700" marR="5080" algn="just">
              <a:lnSpc>
                <a:spcPct val="100000"/>
              </a:lnSpc>
              <a:spcBef>
                <a:spcPts val="105"/>
              </a:spcBef>
            </a:pPr>
            <a:r>
              <a:rPr sz="2100" b="1" spc="-50" dirty="0">
                <a:solidFill>
                  <a:srgbClr val="181717"/>
                </a:solidFill>
                <a:latin typeface="Microsoft JhengHei"/>
                <a:cs typeface="Microsoft JhengHei"/>
              </a:rPr>
              <a:t>共用馬桶</a:t>
            </a:r>
            <a:endParaRPr sz="2100">
              <a:latin typeface="Microsoft JhengHei"/>
              <a:cs typeface="Microsoft JhengHei"/>
            </a:endParaRPr>
          </a:p>
        </p:txBody>
      </p:sp>
      <p:sp>
        <p:nvSpPr>
          <p:cNvPr id="22" name="object 22"/>
          <p:cNvSpPr txBox="1"/>
          <p:nvPr/>
        </p:nvSpPr>
        <p:spPr>
          <a:xfrm>
            <a:off x="6699636" y="3730197"/>
            <a:ext cx="610235" cy="988060"/>
          </a:xfrm>
          <a:prstGeom prst="rect">
            <a:avLst/>
          </a:prstGeom>
        </p:spPr>
        <p:txBody>
          <a:bodyPr vert="horz" wrap="square" lIns="0" tIns="13335" rIns="0" bIns="0" rtlCol="0">
            <a:spAutoFit/>
          </a:bodyPr>
          <a:lstStyle/>
          <a:p>
            <a:pPr marL="12700" marR="5080" algn="r">
              <a:lnSpc>
                <a:spcPct val="100000"/>
              </a:lnSpc>
              <a:spcBef>
                <a:spcPts val="105"/>
              </a:spcBef>
            </a:pPr>
            <a:r>
              <a:rPr sz="2100" b="1" spc="170" dirty="0">
                <a:solidFill>
                  <a:srgbClr val="181717"/>
                </a:solidFill>
                <a:latin typeface="Microsoft JhengHei"/>
                <a:cs typeface="Microsoft JhengHei"/>
              </a:rPr>
              <a:t>咳打嗽噴</a:t>
            </a:r>
            <a:endParaRPr sz="2100">
              <a:latin typeface="Microsoft JhengHei"/>
              <a:cs typeface="Microsoft JhengHei"/>
            </a:endParaRPr>
          </a:p>
          <a:p>
            <a:pPr marR="5080" algn="r">
              <a:lnSpc>
                <a:spcPct val="100000"/>
              </a:lnSpc>
              <a:spcBef>
                <a:spcPts val="10"/>
              </a:spcBef>
            </a:pPr>
            <a:r>
              <a:rPr sz="2100" b="1" spc="5" dirty="0">
                <a:solidFill>
                  <a:srgbClr val="181717"/>
                </a:solidFill>
                <a:latin typeface="Microsoft JhengHei"/>
                <a:cs typeface="Microsoft JhengHei"/>
              </a:rPr>
              <a:t>嚏</a:t>
            </a:r>
            <a:endParaRPr sz="2100">
              <a:latin typeface="Microsoft JhengHei"/>
              <a:cs typeface="Microsoft JhengHei"/>
            </a:endParaRPr>
          </a:p>
        </p:txBody>
      </p:sp>
      <p:sp>
        <p:nvSpPr>
          <p:cNvPr id="23" name="object 23"/>
          <p:cNvSpPr txBox="1"/>
          <p:nvPr/>
        </p:nvSpPr>
        <p:spPr>
          <a:xfrm>
            <a:off x="9301105" y="3708854"/>
            <a:ext cx="293370" cy="1308735"/>
          </a:xfrm>
          <a:prstGeom prst="rect">
            <a:avLst/>
          </a:prstGeom>
        </p:spPr>
        <p:txBody>
          <a:bodyPr vert="horz" wrap="square" lIns="0" tIns="13335" rIns="0" bIns="0" rtlCol="0">
            <a:spAutoFit/>
          </a:bodyPr>
          <a:lstStyle/>
          <a:p>
            <a:pPr marL="12700">
              <a:lnSpc>
                <a:spcPct val="100000"/>
              </a:lnSpc>
              <a:spcBef>
                <a:spcPts val="105"/>
              </a:spcBef>
            </a:pPr>
            <a:r>
              <a:rPr sz="2100" b="1" spc="5" dirty="0">
                <a:solidFill>
                  <a:srgbClr val="181717"/>
                </a:solidFill>
                <a:latin typeface="Microsoft JhengHei"/>
                <a:cs typeface="Microsoft JhengHei"/>
              </a:rPr>
              <a:t>蚊</a:t>
            </a:r>
            <a:endParaRPr sz="2100">
              <a:latin typeface="Microsoft JhengHei"/>
              <a:cs typeface="Microsoft JhengHei"/>
            </a:endParaRPr>
          </a:p>
          <a:p>
            <a:pPr marL="12700" marR="5080" algn="just">
              <a:lnSpc>
                <a:spcPct val="100000"/>
              </a:lnSpc>
              <a:spcBef>
                <a:spcPts val="5"/>
              </a:spcBef>
            </a:pPr>
            <a:r>
              <a:rPr sz="2100" b="1" spc="-50" dirty="0">
                <a:solidFill>
                  <a:srgbClr val="181717"/>
                </a:solidFill>
                <a:latin typeface="Microsoft JhengHei"/>
                <a:cs typeface="Microsoft JhengHei"/>
              </a:rPr>
              <a:t>⼦叮咬</a:t>
            </a:r>
            <a:endParaRPr sz="2100">
              <a:latin typeface="Microsoft JhengHei"/>
              <a:cs typeface="Microsoft JhengHei"/>
            </a:endParaRPr>
          </a:p>
        </p:txBody>
      </p:sp>
      <p:pic>
        <p:nvPicPr>
          <p:cNvPr id="24" name="object 24"/>
          <p:cNvPicPr/>
          <p:nvPr/>
        </p:nvPicPr>
        <p:blipFill>
          <a:blip r:embed="rId10" cstate="print"/>
          <a:stretch>
            <a:fillRect/>
          </a:stretch>
        </p:blipFill>
        <p:spPr>
          <a:xfrm>
            <a:off x="9153029" y="5135879"/>
            <a:ext cx="1002791" cy="1002030"/>
          </a:xfrm>
          <a:prstGeom prst="rect">
            <a:avLst/>
          </a:prstGeom>
        </p:spPr>
      </p:pic>
      <p:sp>
        <p:nvSpPr>
          <p:cNvPr id="25" name="object 25"/>
          <p:cNvSpPr txBox="1">
            <a:spLocks noGrp="1"/>
          </p:cNvSpPr>
          <p:nvPr>
            <p:ph type="sldNum" sz="quarter" idx="7"/>
          </p:nvPr>
        </p:nvSpPr>
        <p:spPr>
          <a:prstGeom prst="rect">
            <a:avLst/>
          </a:prstGeom>
        </p:spPr>
        <p:txBody>
          <a:bodyPr vert="horz" wrap="square" lIns="0" tIns="22860" rIns="0" bIns="0" rtlCol="0">
            <a:spAutoFit/>
          </a:bodyPr>
          <a:lstStyle/>
          <a:p>
            <a:pPr marL="250190">
              <a:lnSpc>
                <a:spcPct val="100000"/>
              </a:lnSpc>
              <a:spcBef>
                <a:spcPts val="180"/>
              </a:spcBef>
            </a:pPr>
            <a:fld id="{81D60167-4931-47E6-BA6A-407CBD079E47}" type="slidenum">
              <a:rPr dirty="0"/>
              <a:t>7</a:t>
            </a:fld>
            <a:endParaRPr dirty="0"/>
          </a:p>
        </p:txBody>
      </p:sp>
      <p:sp>
        <p:nvSpPr>
          <p:cNvPr id="26" name="object 2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956893" y="4890457"/>
            <a:ext cx="1580451" cy="478594"/>
          </a:xfrm>
          <a:prstGeom prst="rect">
            <a:avLst/>
          </a:prstGeom>
        </p:spPr>
      </p:pic>
      <p:sp>
        <p:nvSpPr>
          <p:cNvPr id="5" name="object 5"/>
          <p:cNvSpPr txBox="1"/>
          <p:nvPr/>
        </p:nvSpPr>
        <p:spPr>
          <a:xfrm>
            <a:off x="1022737" y="4907534"/>
            <a:ext cx="1430655" cy="409575"/>
          </a:xfrm>
          <a:prstGeom prst="rect">
            <a:avLst/>
          </a:prstGeom>
        </p:spPr>
        <p:txBody>
          <a:bodyPr vert="horz" wrap="square" lIns="0" tIns="2540" rIns="0" bIns="0" rtlCol="0">
            <a:spAutoFit/>
          </a:bodyPr>
          <a:lstStyle/>
          <a:p>
            <a:pPr marL="12700" marR="5080">
              <a:lnSpc>
                <a:spcPct val="107500"/>
              </a:lnSpc>
              <a:spcBef>
                <a:spcPts val="20"/>
              </a:spcBef>
            </a:pPr>
            <a:r>
              <a:rPr sz="1200" b="1" dirty="0">
                <a:solidFill>
                  <a:srgbClr val="3F3F3F"/>
                </a:solidFill>
                <a:latin typeface="Microsoft JhengHei"/>
                <a:cs typeface="Microsoft JhengHei"/>
              </a:rPr>
              <a:t>訂定「後天免疫缺</a:t>
            </a:r>
            <a:r>
              <a:rPr sz="1200" b="1" spc="-50" dirty="0">
                <a:solidFill>
                  <a:srgbClr val="3F3F3F"/>
                </a:solidFill>
                <a:latin typeface="Microsoft JhengHei"/>
                <a:cs typeface="Microsoft JhengHei"/>
              </a:rPr>
              <a:t>乏</a:t>
            </a:r>
            <a:r>
              <a:rPr sz="1200" b="1" dirty="0">
                <a:solidFill>
                  <a:srgbClr val="3F3F3F"/>
                </a:solidFill>
                <a:latin typeface="Microsoft JhengHei"/>
                <a:cs typeface="Microsoft JhengHei"/>
              </a:rPr>
              <a:t>症候群防治條例</a:t>
            </a:r>
            <a:r>
              <a:rPr sz="1200" b="1" spc="-50" dirty="0">
                <a:solidFill>
                  <a:srgbClr val="3F3F3F"/>
                </a:solidFill>
                <a:latin typeface="Microsoft JhengHei"/>
                <a:cs typeface="Microsoft JhengHei"/>
              </a:rPr>
              <a:t>」</a:t>
            </a:r>
            <a:endParaRPr sz="1200">
              <a:latin typeface="Microsoft JhengHei"/>
              <a:cs typeface="Microsoft JhengHei"/>
            </a:endParaRPr>
          </a:p>
        </p:txBody>
      </p:sp>
      <p:pic>
        <p:nvPicPr>
          <p:cNvPr id="6" name="object 6"/>
          <p:cNvPicPr/>
          <p:nvPr/>
        </p:nvPicPr>
        <p:blipFill>
          <a:blip r:embed="rId3" cstate="print"/>
          <a:stretch>
            <a:fillRect/>
          </a:stretch>
        </p:blipFill>
        <p:spPr>
          <a:xfrm>
            <a:off x="2984987" y="4799422"/>
            <a:ext cx="2062385" cy="677487"/>
          </a:xfrm>
          <a:prstGeom prst="rect">
            <a:avLst/>
          </a:prstGeom>
        </p:spPr>
      </p:pic>
      <p:sp>
        <p:nvSpPr>
          <p:cNvPr id="7" name="object 7"/>
          <p:cNvSpPr txBox="1"/>
          <p:nvPr/>
        </p:nvSpPr>
        <p:spPr>
          <a:xfrm>
            <a:off x="3052705" y="4818379"/>
            <a:ext cx="1898650" cy="606425"/>
          </a:xfrm>
          <a:prstGeom prst="rect">
            <a:avLst/>
          </a:prstGeom>
        </p:spPr>
        <p:txBody>
          <a:bodyPr vert="horz" wrap="square" lIns="0" tIns="2540" rIns="0" bIns="0" rtlCol="0">
            <a:spAutoFit/>
          </a:bodyPr>
          <a:lstStyle/>
          <a:p>
            <a:pPr marL="12700" marR="5080" algn="just">
              <a:lnSpc>
                <a:spcPct val="107500"/>
              </a:lnSpc>
              <a:spcBef>
                <a:spcPts val="20"/>
              </a:spcBef>
            </a:pPr>
            <a:r>
              <a:rPr sz="1200" b="1" dirty="0">
                <a:solidFill>
                  <a:srgbClr val="3F3F3F"/>
                </a:solidFill>
                <a:latin typeface="Microsoft JhengHei"/>
                <a:cs typeface="Microsoft JhengHei"/>
              </a:rPr>
              <a:t>修正為「</a:t>
            </a:r>
            <a:r>
              <a:rPr sz="1200" b="1" dirty="0">
                <a:solidFill>
                  <a:srgbClr val="C00000"/>
                </a:solidFill>
                <a:latin typeface="Microsoft JhengHei"/>
                <a:cs typeface="Microsoft JhengHei"/>
              </a:rPr>
              <a:t>⼈類免疫缺乏病</a:t>
            </a:r>
            <a:r>
              <a:rPr sz="1200" b="1" spc="-50" dirty="0">
                <a:solidFill>
                  <a:srgbClr val="C00000"/>
                </a:solidFill>
                <a:latin typeface="Microsoft JhengHei"/>
                <a:cs typeface="Microsoft JhengHei"/>
              </a:rPr>
              <a:t>毒</a:t>
            </a:r>
            <a:r>
              <a:rPr sz="1200" b="1" dirty="0">
                <a:solidFill>
                  <a:srgbClr val="C00000"/>
                </a:solidFill>
                <a:latin typeface="Microsoft JhengHei"/>
                <a:cs typeface="Microsoft JhengHei"/>
              </a:rPr>
              <a:t>傳染防治及感染者權益保</a:t>
            </a:r>
            <a:r>
              <a:rPr sz="1200" b="1" spc="-50" dirty="0">
                <a:solidFill>
                  <a:srgbClr val="C00000"/>
                </a:solidFill>
                <a:latin typeface="Microsoft JhengHei"/>
                <a:cs typeface="Microsoft JhengHei"/>
              </a:rPr>
              <a:t>障</a:t>
            </a:r>
            <a:r>
              <a:rPr sz="1200" b="1" dirty="0">
                <a:solidFill>
                  <a:srgbClr val="C00000"/>
                </a:solidFill>
                <a:latin typeface="Microsoft JhengHei"/>
                <a:cs typeface="Microsoft JhengHei"/>
              </a:rPr>
              <a:t>條例</a:t>
            </a:r>
            <a:r>
              <a:rPr sz="1200" b="1" spc="-50" dirty="0">
                <a:solidFill>
                  <a:srgbClr val="3F3F3F"/>
                </a:solidFill>
                <a:latin typeface="Microsoft JhengHei"/>
                <a:cs typeface="Microsoft JhengHei"/>
              </a:rPr>
              <a:t>」</a:t>
            </a:r>
            <a:endParaRPr sz="1200">
              <a:latin typeface="Microsoft JhengHei"/>
              <a:cs typeface="Microsoft JhengHei"/>
            </a:endParaRPr>
          </a:p>
        </p:txBody>
      </p:sp>
      <p:pic>
        <p:nvPicPr>
          <p:cNvPr id="8" name="object 8"/>
          <p:cNvPicPr/>
          <p:nvPr/>
        </p:nvPicPr>
        <p:blipFill>
          <a:blip r:embed="rId4" cstate="print"/>
          <a:stretch>
            <a:fillRect/>
          </a:stretch>
        </p:blipFill>
        <p:spPr>
          <a:xfrm>
            <a:off x="5175326" y="4653469"/>
            <a:ext cx="1784318" cy="1027240"/>
          </a:xfrm>
          <a:prstGeom prst="rect">
            <a:avLst/>
          </a:prstGeom>
        </p:spPr>
      </p:pic>
      <p:sp>
        <p:nvSpPr>
          <p:cNvPr id="9" name="object 9"/>
          <p:cNvSpPr txBox="1"/>
          <p:nvPr/>
        </p:nvSpPr>
        <p:spPr>
          <a:xfrm>
            <a:off x="5241931" y="4674361"/>
            <a:ext cx="1663700" cy="960755"/>
          </a:xfrm>
          <a:prstGeom prst="rect">
            <a:avLst/>
          </a:prstGeom>
        </p:spPr>
        <p:txBody>
          <a:bodyPr vert="horz" wrap="square" lIns="0" tIns="12700" rIns="0" bIns="0" rtlCol="0">
            <a:spAutoFit/>
          </a:bodyPr>
          <a:lstStyle/>
          <a:p>
            <a:pPr marL="168910" marR="12065" indent="-156210">
              <a:lnSpc>
                <a:spcPct val="102099"/>
              </a:lnSpc>
              <a:spcBef>
                <a:spcPts val="100"/>
              </a:spcBef>
              <a:buFont typeface="Arial MT"/>
              <a:buChar char="•"/>
              <a:tabLst>
                <a:tab pos="168910" algn="l"/>
              </a:tabLst>
            </a:pPr>
            <a:r>
              <a:rPr sz="1200" b="1" spc="80" dirty="0">
                <a:solidFill>
                  <a:srgbClr val="7E6000"/>
                </a:solidFill>
                <a:latin typeface="Microsoft JhengHei"/>
                <a:cs typeface="Microsoft JhengHei"/>
              </a:rPr>
              <a:t>刪除非本國籍感染</a:t>
            </a:r>
            <a:r>
              <a:rPr sz="1200" b="1" spc="30" dirty="0">
                <a:solidFill>
                  <a:srgbClr val="7E6000"/>
                </a:solidFill>
                <a:latin typeface="Microsoft JhengHei"/>
                <a:cs typeface="Microsoft JhengHei"/>
              </a:rPr>
              <a:t>者</a:t>
            </a:r>
            <a:r>
              <a:rPr sz="1200" b="1" dirty="0">
                <a:solidFill>
                  <a:srgbClr val="7E6000"/>
                </a:solidFill>
                <a:latin typeface="Microsoft JhengHei"/>
                <a:cs typeface="Microsoft JhengHei"/>
              </a:rPr>
              <a:t>入境及停、居留限</a:t>
            </a:r>
            <a:r>
              <a:rPr sz="1200" b="1" spc="-50" dirty="0">
                <a:solidFill>
                  <a:srgbClr val="7E6000"/>
                </a:solidFill>
                <a:latin typeface="Microsoft JhengHei"/>
                <a:cs typeface="Microsoft JhengHei"/>
              </a:rPr>
              <a:t>制</a:t>
            </a:r>
            <a:endParaRPr sz="1200">
              <a:latin typeface="Microsoft JhengHei"/>
              <a:cs typeface="Microsoft JhengHei"/>
            </a:endParaRPr>
          </a:p>
          <a:p>
            <a:pPr marL="168910" indent="-156210">
              <a:lnSpc>
                <a:spcPct val="100000"/>
              </a:lnSpc>
              <a:spcBef>
                <a:spcPts val="30"/>
              </a:spcBef>
              <a:buFont typeface="Arial MT"/>
              <a:buChar char="•"/>
              <a:tabLst>
                <a:tab pos="168910" algn="l"/>
              </a:tabLst>
            </a:pPr>
            <a:r>
              <a:rPr sz="1200" b="1" spc="80" dirty="0">
                <a:solidFill>
                  <a:srgbClr val="C00000"/>
                </a:solidFill>
                <a:latin typeface="Microsoft JhengHei"/>
                <a:cs typeface="Microsoft JhengHei"/>
              </a:rPr>
              <a:t>感染者愛滋醫療費</a:t>
            </a:r>
            <a:r>
              <a:rPr sz="1200" b="1" spc="30" dirty="0">
                <a:solidFill>
                  <a:srgbClr val="C00000"/>
                </a:solidFill>
                <a:latin typeface="Microsoft JhengHei"/>
                <a:cs typeface="Microsoft JhengHei"/>
              </a:rPr>
              <a:t>用</a:t>
            </a:r>
            <a:endParaRPr sz="1200">
              <a:latin typeface="Microsoft JhengHei"/>
              <a:cs typeface="Microsoft JhengHei"/>
            </a:endParaRPr>
          </a:p>
          <a:p>
            <a:pPr marL="168910" marR="5080">
              <a:lnSpc>
                <a:spcPct val="102099"/>
              </a:lnSpc>
              <a:spcBef>
                <a:spcPts val="5"/>
              </a:spcBef>
            </a:pPr>
            <a:r>
              <a:rPr sz="1200" b="1" spc="140" dirty="0">
                <a:solidFill>
                  <a:srgbClr val="C00000"/>
                </a:solidFill>
                <a:latin typeface="Microsoft JhengHei"/>
                <a:cs typeface="Microsoft JhengHei"/>
              </a:rPr>
              <a:t>於服藥</a:t>
            </a:r>
            <a:r>
              <a:rPr sz="1200" b="1" spc="130" dirty="0">
                <a:solidFill>
                  <a:srgbClr val="C00000"/>
                </a:solidFill>
                <a:latin typeface="Microsoft JhengHei"/>
                <a:cs typeface="Microsoft JhengHei"/>
              </a:rPr>
              <a:t>2</a:t>
            </a:r>
            <a:r>
              <a:rPr sz="1200" b="1" spc="140" dirty="0">
                <a:solidFill>
                  <a:srgbClr val="C00000"/>
                </a:solidFill>
                <a:latin typeface="Microsoft JhengHei"/>
                <a:cs typeface="Microsoft JhengHei"/>
              </a:rPr>
              <a:t>年後回歸</a:t>
            </a:r>
            <a:r>
              <a:rPr sz="1200" b="1" spc="90" dirty="0">
                <a:solidFill>
                  <a:srgbClr val="C00000"/>
                </a:solidFill>
                <a:latin typeface="Microsoft JhengHei"/>
                <a:cs typeface="Microsoft JhengHei"/>
              </a:rPr>
              <a:t>健</a:t>
            </a:r>
            <a:r>
              <a:rPr sz="1200" b="1" dirty="0">
                <a:solidFill>
                  <a:srgbClr val="C00000"/>
                </a:solidFill>
                <a:latin typeface="Microsoft JhengHei"/>
                <a:cs typeface="Microsoft JhengHei"/>
              </a:rPr>
              <a:t>保給付(2年後實施</a:t>
            </a:r>
            <a:r>
              <a:rPr sz="1200" b="1" spc="-50" dirty="0">
                <a:solidFill>
                  <a:srgbClr val="C00000"/>
                </a:solidFill>
                <a:latin typeface="Microsoft JhengHei"/>
                <a:cs typeface="Microsoft JhengHei"/>
              </a:rPr>
              <a:t>)</a:t>
            </a:r>
            <a:endParaRPr sz="1200">
              <a:latin typeface="Microsoft JhengHei"/>
              <a:cs typeface="Microsoft JhengHei"/>
            </a:endParaRPr>
          </a:p>
        </p:txBody>
      </p:sp>
      <p:pic>
        <p:nvPicPr>
          <p:cNvPr id="10" name="object 10"/>
          <p:cNvPicPr/>
          <p:nvPr/>
        </p:nvPicPr>
        <p:blipFill>
          <a:blip r:embed="rId5" cstate="print"/>
          <a:stretch>
            <a:fillRect/>
          </a:stretch>
        </p:blipFill>
        <p:spPr>
          <a:xfrm>
            <a:off x="391553" y="3905250"/>
            <a:ext cx="9947147" cy="674369"/>
          </a:xfrm>
          <a:prstGeom prst="rect">
            <a:avLst/>
          </a:prstGeom>
        </p:spPr>
      </p:pic>
      <p:sp>
        <p:nvSpPr>
          <p:cNvPr id="11" name="object 11"/>
          <p:cNvSpPr txBox="1"/>
          <p:nvPr/>
        </p:nvSpPr>
        <p:spPr>
          <a:xfrm>
            <a:off x="465715" y="4119626"/>
            <a:ext cx="9362440" cy="239395"/>
          </a:xfrm>
          <a:prstGeom prst="rect">
            <a:avLst/>
          </a:prstGeom>
        </p:spPr>
        <p:txBody>
          <a:bodyPr vert="horz" wrap="square" lIns="0" tIns="12700" rIns="0" bIns="0" rtlCol="0">
            <a:spAutoFit/>
          </a:bodyPr>
          <a:lstStyle/>
          <a:p>
            <a:pPr marL="12700">
              <a:lnSpc>
                <a:spcPct val="100000"/>
              </a:lnSpc>
              <a:spcBef>
                <a:spcPts val="100"/>
              </a:spcBef>
              <a:tabLst>
                <a:tab pos="8112125" algn="l"/>
                <a:tab pos="8925560" algn="l"/>
              </a:tabLst>
            </a:pPr>
            <a:r>
              <a:rPr sz="1200" b="1" dirty="0">
                <a:solidFill>
                  <a:srgbClr val="004D4D"/>
                </a:solidFill>
                <a:latin typeface="Microsoft JhengHei"/>
                <a:cs typeface="Microsoft JhengHei"/>
              </a:rPr>
              <a:t>1984</a:t>
            </a:r>
            <a:r>
              <a:rPr sz="1200" b="1" spc="375" dirty="0">
                <a:solidFill>
                  <a:srgbClr val="004D4D"/>
                </a:solidFill>
                <a:latin typeface="Microsoft JhengHei"/>
                <a:cs typeface="Microsoft JhengHei"/>
              </a:rPr>
              <a:t>  </a:t>
            </a:r>
            <a:r>
              <a:rPr sz="1200" b="1" dirty="0">
                <a:solidFill>
                  <a:srgbClr val="004D4D"/>
                </a:solidFill>
                <a:latin typeface="Microsoft JhengHei"/>
                <a:cs typeface="Microsoft JhengHei"/>
              </a:rPr>
              <a:t>1985。。。。1990。。。。1997。。。2001。。。2007</a:t>
            </a:r>
            <a:r>
              <a:rPr sz="1200" b="1" spc="155" dirty="0">
                <a:solidFill>
                  <a:srgbClr val="004D4D"/>
                </a:solidFill>
                <a:latin typeface="Microsoft JhengHei"/>
                <a:cs typeface="Microsoft JhengHei"/>
              </a:rPr>
              <a:t> </a:t>
            </a:r>
            <a:r>
              <a:rPr sz="1200" b="1" dirty="0">
                <a:solidFill>
                  <a:srgbClr val="004D4D"/>
                </a:solidFill>
                <a:latin typeface="Microsoft JhengHei"/>
                <a:cs typeface="Microsoft JhengHei"/>
              </a:rPr>
              <a:t>。2009</a:t>
            </a:r>
            <a:r>
              <a:rPr sz="1200" b="1" spc="145" dirty="0">
                <a:solidFill>
                  <a:srgbClr val="004D4D"/>
                </a:solidFill>
                <a:latin typeface="Microsoft JhengHei"/>
                <a:cs typeface="Microsoft JhengHei"/>
              </a:rPr>
              <a:t> </a:t>
            </a:r>
            <a:r>
              <a:rPr sz="1200" b="1" dirty="0">
                <a:solidFill>
                  <a:srgbClr val="004D4D"/>
                </a:solidFill>
                <a:latin typeface="Microsoft JhengHei"/>
                <a:cs typeface="Microsoft JhengHei"/>
              </a:rPr>
              <a:t>。。。</a:t>
            </a:r>
            <a:r>
              <a:rPr sz="1200" b="1" spc="135" dirty="0">
                <a:solidFill>
                  <a:srgbClr val="004D4D"/>
                </a:solidFill>
                <a:latin typeface="Microsoft JhengHei"/>
                <a:cs typeface="Microsoft JhengHei"/>
              </a:rPr>
              <a:t> </a:t>
            </a:r>
            <a:r>
              <a:rPr sz="1200" b="1" dirty="0">
                <a:solidFill>
                  <a:srgbClr val="004D4D"/>
                </a:solidFill>
                <a:latin typeface="Microsoft JhengHei"/>
                <a:cs typeface="Microsoft JhengHei"/>
              </a:rPr>
              <a:t>2013</a:t>
            </a:r>
            <a:r>
              <a:rPr sz="1200" b="1" spc="160" dirty="0">
                <a:solidFill>
                  <a:srgbClr val="004D4D"/>
                </a:solidFill>
                <a:latin typeface="Microsoft JhengHei"/>
                <a:cs typeface="Microsoft JhengHei"/>
              </a:rPr>
              <a:t> </a:t>
            </a:r>
            <a:r>
              <a:rPr sz="1200" b="1" dirty="0">
                <a:solidFill>
                  <a:srgbClr val="004D4D"/>
                </a:solidFill>
                <a:latin typeface="Microsoft JhengHei"/>
                <a:cs typeface="Microsoft JhengHei"/>
              </a:rPr>
              <a:t>。2015。</a:t>
            </a:r>
            <a:r>
              <a:rPr sz="1200" b="1" spc="-10" dirty="0">
                <a:solidFill>
                  <a:srgbClr val="004D4D"/>
                </a:solidFill>
                <a:latin typeface="Microsoft JhengHei"/>
                <a:cs typeface="Microsoft JhengHei"/>
              </a:rPr>
              <a:t>。</a:t>
            </a:r>
            <a:r>
              <a:rPr sz="1200" b="1" dirty="0">
                <a:solidFill>
                  <a:srgbClr val="004D4D"/>
                </a:solidFill>
                <a:latin typeface="Microsoft JhengHei"/>
                <a:cs typeface="Microsoft JhengHei"/>
              </a:rPr>
              <a:t>。2018</a:t>
            </a:r>
            <a:r>
              <a:rPr sz="1400" b="1" dirty="0">
                <a:solidFill>
                  <a:srgbClr val="004D4D"/>
                </a:solidFill>
                <a:latin typeface="Microsoft JhengHei"/>
                <a:cs typeface="Microsoft JhengHei"/>
              </a:rPr>
              <a:t>。。</a:t>
            </a:r>
            <a:r>
              <a:rPr sz="1400" b="1" spc="-50" dirty="0">
                <a:solidFill>
                  <a:srgbClr val="004D4D"/>
                </a:solidFill>
                <a:latin typeface="Microsoft JhengHei"/>
                <a:cs typeface="Microsoft JhengHei"/>
              </a:rPr>
              <a:t>。</a:t>
            </a:r>
            <a:r>
              <a:rPr sz="1400" b="1" dirty="0">
                <a:solidFill>
                  <a:srgbClr val="004D4D"/>
                </a:solidFill>
                <a:latin typeface="Microsoft JhengHei"/>
                <a:cs typeface="Microsoft JhengHei"/>
              </a:rPr>
              <a:t>	</a:t>
            </a:r>
            <a:r>
              <a:rPr sz="1200" b="1" spc="-20" dirty="0">
                <a:solidFill>
                  <a:srgbClr val="004D4D"/>
                </a:solidFill>
                <a:latin typeface="Microsoft JhengHei"/>
                <a:cs typeface="Microsoft JhengHei"/>
              </a:rPr>
              <a:t>2021</a:t>
            </a:r>
            <a:r>
              <a:rPr sz="1200" b="1" dirty="0">
                <a:solidFill>
                  <a:srgbClr val="004D4D"/>
                </a:solidFill>
                <a:latin typeface="Microsoft JhengHei"/>
                <a:cs typeface="Microsoft JhengHei"/>
              </a:rPr>
              <a:t>	</a:t>
            </a:r>
            <a:r>
              <a:rPr sz="1400" b="1" spc="-20" dirty="0">
                <a:solidFill>
                  <a:srgbClr val="FFFF00"/>
                </a:solidFill>
                <a:latin typeface="Microsoft JhengHei"/>
                <a:cs typeface="Microsoft JhengHei"/>
              </a:rPr>
              <a:t>2023</a:t>
            </a:r>
            <a:endParaRPr sz="1400">
              <a:latin typeface="Microsoft JhengHei"/>
              <a:cs typeface="Microsoft JhengHei"/>
            </a:endParaRPr>
          </a:p>
        </p:txBody>
      </p:sp>
      <p:grpSp>
        <p:nvGrpSpPr>
          <p:cNvPr id="12" name="object 12"/>
          <p:cNvGrpSpPr/>
          <p:nvPr/>
        </p:nvGrpSpPr>
        <p:grpSpPr>
          <a:xfrm>
            <a:off x="848688" y="2475327"/>
            <a:ext cx="2087880" cy="2390140"/>
            <a:chOff x="848688" y="2475327"/>
            <a:chExt cx="2087880" cy="2390140"/>
          </a:xfrm>
        </p:grpSpPr>
        <p:sp>
          <p:nvSpPr>
            <p:cNvPr id="13" name="object 13"/>
            <p:cNvSpPr/>
            <p:nvPr/>
          </p:nvSpPr>
          <p:spPr>
            <a:xfrm>
              <a:off x="1814969" y="4396739"/>
              <a:ext cx="287020" cy="468630"/>
            </a:xfrm>
            <a:custGeom>
              <a:avLst/>
              <a:gdLst/>
              <a:ahLst/>
              <a:cxnLst/>
              <a:rect l="l" t="t" r="r" b="b"/>
              <a:pathLst>
                <a:path w="287019" h="468629">
                  <a:moveTo>
                    <a:pt x="286512" y="15239"/>
                  </a:moveTo>
                  <a:lnTo>
                    <a:pt x="263652" y="0"/>
                  </a:lnTo>
                  <a:lnTo>
                    <a:pt x="248412" y="23621"/>
                  </a:lnTo>
                  <a:lnTo>
                    <a:pt x="272034" y="38099"/>
                  </a:lnTo>
                  <a:lnTo>
                    <a:pt x="286512" y="15239"/>
                  </a:lnTo>
                  <a:close/>
                </a:path>
                <a:path w="287019" h="468629">
                  <a:moveTo>
                    <a:pt x="256794" y="61721"/>
                  </a:moveTo>
                  <a:lnTo>
                    <a:pt x="233172" y="47243"/>
                  </a:lnTo>
                  <a:lnTo>
                    <a:pt x="218694" y="70103"/>
                  </a:lnTo>
                  <a:lnTo>
                    <a:pt x="241554" y="85343"/>
                  </a:lnTo>
                  <a:lnTo>
                    <a:pt x="256794" y="61721"/>
                  </a:lnTo>
                  <a:close/>
                </a:path>
                <a:path w="287019" h="468629">
                  <a:moveTo>
                    <a:pt x="227076" y="108965"/>
                  </a:moveTo>
                  <a:lnTo>
                    <a:pt x="203454" y="93725"/>
                  </a:lnTo>
                  <a:lnTo>
                    <a:pt x="188214" y="117347"/>
                  </a:lnTo>
                  <a:lnTo>
                    <a:pt x="211836" y="132587"/>
                  </a:lnTo>
                  <a:lnTo>
                    <a:pt x="227076" y="108965"/>
                  </a:lnTo>
                  <a:close/>
                </a:path>
                <a:path w="287019" h="468629">
                  <a:moveTo>
                    <a:pt x="197358" y="156209"/>
                  </a:moveTo>
                  <a:lnTo>
                    <a:pt x="173736" y="140969"/>
                  </a:lnTo>
                  <a:lnTo>
                    <a:pt x="158496" y="164591"/>
                  </a:lnTo>
                  <a:lnTo>
                    <a:pt x="182118" y="179069"/>
                  </a:lnTo>
                  <a:lnTo>
                    <a:pt x="197358" y="156209"/>
                  </a:lnTo>
                  <a:close/>
                </a:path>
                <a:path w="287019" h="468629">
                  <a:moveTo>
                    <a:pt x="166878" y="202691"/>
                  </a:moveTo>
                  <a:lnTo>
                    <a:pt x="143256" y="188213"/>
                  </a:lnTo>
                  <a:lnTo>
                    <a:pt x="128778" y="211073"/>
                  </a:lnTo>
                  <a:lnTo>
                    <a:pt x="152400" y="226313"/>
                  </a:lnTo>
                  <a:lnTo>
                    <a:pt x="166878" y="202691"/>
                  </a:lnTo>
                  <a:close/>
                </a:path>
                <a:path w="287019" h="468629">
                  <a:moveTo>
                    <a:pt x="137160" y="249935"/>
                  </a:moveTo>
                  <a:lnTo>
                    <a:pt x="113538" y="234695"/>
                  </a:lnTo>
                  <a:lnTo>
                    <a:pt x="99060" y="258317"/>
                  </a:lnTo>
                  <a:lnTo>
                    <a:pt x="121920" y="273557"/>
                  </a:lnTo>
                  <a:lnTo>
                    <a:pt x="137160" y="249935"/>
                  </a:lnTo>
                  <a:close/>
                </a:path>
                <a:path w="287019" h="468629">
                  <a:moveTo>
                    <a:pt x="108966" y="296417"/>
                  </a:moveTo>
                  <a:lnTo>
                    <a:pt x="83820" y="283463"/>
                  </a:lnTo>
                  <a:lnTo>
                    <a:pt x="70866" y="307847"/>
                  </a:lnTo>
                  <a:lnTo>
                    <a:pt x="95250" y="320801"/>
                  </a:lnTo>
                  <a:lnTo>
                    <a:pt x="108966" y="296417"/>
                  </a:lnTo>
                  <a:close/>
                </a:path>
                <a:path w="287019" h="468629">
                  <a:moveTo>
                    <a:pt x="82296" y="345185"/>
                  </a:moveTo>
                  <a:lnTo>
                    <a:pt x="57912" y="332231"/>
                  </a:lnTo>
                  <a:lnTo>
                    <a:pt x="44196" y="356615"/>
                  </a:lnTo>
                  <a:lnTo>
                    <a:pt x="68580" y="369569"/>
                  </a:lnTo>
                  <a:lnTo>
                    <a:pt x="82296" y="345185"/>
                  </a:lnTo>
                  <a:close/>
                </a:path>
                <a:path w="287019" h="468629">
                  <a:moveTo>
                    <a:pt x="27416" y="388103"/>
                  </a:moveTo>
                  <a:lnTo>
                    <a:pt x="3048" y="374903"/>
                  </a:lnTo>
                  <a:lnTo>
                    <a:pt x="0" y="468629"/>
                  </a:lnTo>
                  <a:lnTo>
                    <a:pt x="20574" y="454022"/>
                  </a:lnTo>
                  <a:lnTo>
                    <a:pt x="20574" y="400811"/>
                  </a:lnTo>
                  <a:lnTo>
                    <a:pt x="27416" y="388103"/>
                  </a:lnTo>
                  <a:close/>
                </a:path>
                <a:path w="287019" h="468629">
                  <a:moveTo>
                    <a:pt x="51901" y="401366"/>
                  </a:moveTo>
                  <a:lnTo>
                    <a:pt x="27416" y="388103"/>
                  </a:lnTo>
                  <a:lnTo>
                    <a:pt x="20574" y="400811"/>
                  </a:lnTo>
                  <a:lnTo>
                    <a:pt x="44958" y="413765"/>
                  </a:lnTo>
                  <a:lnTo>
                    <a:pt x="51901" y="401366"/>
                  </a:lnTo>
                  <a:close/>
                </a:path>
                <a:path w="287019" h="468629">
                  <a:moveTo>
                    <a:pt x="76200" y="414527"/>
                  </a:moveTo>
                  <a:lnTo>
                    <a:pt x="51901" y="401366"/>
                  </a:lnTo>
                  <a:lnTo>
                    <a:pt x="44958" y="413765"/>
                  </a:lnTo>
                  <a:lnTo>
                    <a:pt x="20574" y="400811"/>
                  </a:lnTo>
                  <a:lnTo>
                    <a:pt x="20574" y="454022"/>
                  </a:lnTo>
                  <a:lnTo>
                    <a:pt x="76200" y="414527"/>
                  </a:lnTo>
                  <a:close/>
                </a:path>
                <a:path w="287019" h="468629">
                  <a:moveTo>
                    <a:pt x="55626" y="394715"/>
                  </a:moveTo>
                  <a:lnTo>
                    <a:pt x="31242" y="380999"/>
                  </a:lnTo>
                  <a:lnTo>
                    <a:pt x="27416" y="388103"/>
                  </a:lnTo>
                  <a:lnTo>
                    <a:pt x="51901" y="401366"/>
                  </a:lnTo>
                  <a:lnTo>
                    <a:pt x="55626" y="394715"/>
                  </a:lnTo>
                  <a:close/>
                </a:path>
              </a:pathLst>
            </a:custGeom>
            <a:solidFill>
              <a:srgbClr val="7F7F7F"/>
            </a:solidFill>
          </p:spPr>
          <p:txBody>
            <a:bodyPr wrap="square" lIns="0" tIns="0" rIns="0" bIns="0" rtlCol="0"/>
            <a:lstStyle/>
            <a:p>
              <a:endParaRPr/>
            </a:p>
          </p:txBody>
        </p:sp>
        <p:pic>
          <p:nvPicPr>
            <p:cNvPr id="14" name="object 14"/>
            <p:cNvPicPr/>
            <p:nvPr/>
          </p:nvPicPr>
          <p:blipFill>
            <a:blip r:embed="rId6" cstate="print"/>
            <a:stretch>
              <a:fillRect/>
            </a:stretch>
          </p:blipFill>
          <p:spPr>
            <a:xfrm>
              <a:off x="848688" y="2475327"/>
              <a:ext cx="2087596" cy="678240"/>
            </a:xfrm>
            <a:prstGeom prst="rect">
              <a:avLst/>
            </a:prstGeom>
          </p:spPr>
        </p:pic>
      </p:grpSp>
      <p:sp>
        <p:nvSpPr>
          <p:cNvPr id="15" name="object 15"/>
          <p:cNvSpPr txBox="1"/>
          <p:nvPr/>
        </p:nvSpPr>
        <p:spPr>
          <a:xfrm>
            <a:off x="913771" y="2494280"/>
            <a:ext cx="1958975" cy="606425"/>
          </a:xfrm>
          <a:prstGeom prst="rect">
            <a:avLst/>
          </a:prstGeom>
        </p:spPr>
        <p:txBody>
          <a:bodyPr vert="horz" wrap="square" lIns="0" tIns="2540" rIns="0" bIns="0" rtlCol="0">
            <a:spAutoFit/>
          </a:bodyPr>
          <a:lstStyle/>
          <a:p>
            <a:pPr marL="12700" marR="5080" algn="just">
              <a:lnSpc>
                <a:spcPct val="107500"/>
              </a:lnSpc>
              <a:spcBef>
                <a:spcPts val="20"/>
              </a:spcBef>
            </a:pPr>
            <a:r>
              <a:rPr sz="1200" b="1" spc="55" dirty="0">
                <a:solidFill>
                  <a:srgbClr val="3F3F3F"/>
                </a:solidFill>
                <a:latin typeface="Microsoft JhengHei"/>
                <a:cs typeface="Microsoft JhengHei"/>
              </a:rPr>
              <a:t>成立「後天免疫缺乏症候</a:t>
            </a:r>
            <a:r>
              <a:rPr sz="1200" b="1" spc="5" dirty="0">
                <a:solidFill>
                  <a:srgbClr val="3F3F3F"/>
                </a:solidFill>
                <a:latin typeface="Microsoft JhengHei"/>
                <a:cs typeface="Microsoft JhengHei"/>
              </a:rPr>
              <a:t>群</a:t>
            </a:r>
            <a:r>
              <a:rPr sz="1200" b="1" spc="55" dirty="0">
                <a:solidFill>
                  <a:srgbClr val="3F3F3F"/>
                </a:solidFill>
                <a:latin typeface="Microsoft JhengHei"/>
                <a:cs typeface="Microsoft JhengHei"/>
              </a:rPr>
              <a:t>防治小組」，由莊哲彥教</a:t>
            </a:r>
            <a:r>
              <a:rPr sz="1200" b="1" spc="5" dirty="0">
                <a:solidFill>
                  <a:srgbClr val="3F3F3F"/>
                </a:solidFill>
                <a:latin typeface="Microsoft JhengHei"/>
                <a:cs typeface="Microsoft JhengHei"/>
              </a:rPr>
              <a:t>授</a:t>
            </a:r>
            <a:r>
              <a:rPr sz="1200" b="1" dirty="0">
                <a:solidFill>
                  <a:srgbClr val="3F3F3F"/>
                </a:solidFill>
                <a:latin typeface="Microsoft JhengHei"/>
                <a:cs typeface="Microsoft JhengHei"/>
              </a:rPr>
              <a:t>擔任召集</a:t>
            </a:r>
            <a:r>
              <a:rPr sz="1200" b="1" spc="-50" dirty="0">
                <a:solidFill>
                  <a:srgbClr val="3F3F3F"/>
                </a:solidFill>
                <a:latin typeface="Microsoft JhengHei"/>
                <a:cs typeface="Microsoft JhengHei"/>
              </a:rPr>
              <a:t>⼈</a:t>
            </a:r>
            <a:endParaRPr sz="1200">
              <a:latin typeface="Microsoft JhengHei"/>
              <a:cs typeface="Microsoft JhengHei"/>
            </a:endParaRPr>
          </a:p>
        </p:txBody>
      </p:sp>
      <p:grpSp>
        <p:nvGrpSpPr>
          <p:cNvPr id="16" name="object 16"/>
          <p:cNvGrpSpPr/>
          <p:nvPr/>
        </p:nvGrpSpPr>
        <p:grpSpPr>
          <a:xfrm>
            <a:off x="500104" y="1839821"/>
            <a:ext cx="4269105" cy="2240915"/>
            <a:chOff x="500104" y="1839821"/>
            <a:chExt cx="4269105" cy="2240915"/>
          </a:xfrm>
        </p:grpSpPr>
        <p:sp>
          <p:nvSpPr>
            <p:cNvPr id="17" name="object 17"/>
            <p:cNvSpPr/>
            <p:nvPr/>
          </p:nvSpPr>
          <p:spPr>
            <a:xfrm>
              <a:off x="618629" y="2318766"/>
              <a:ext cx="77470" cy="1762125"/>
            </a:xfrm>
            <a:custGeom>
              <a:avLst/>
              <a:gdLst/>
              <a:ahLst/>
              <a:cxnLst/>
              <a:rect l="l" t="t" r="r" b="b"/>
              <a:pathLst>
                <a:path w="77470" h="1762125">
                  <a:moveTo>
                    <a:pt x="76962" y="92964"/>
                  </a:moveTo>
                  <a:lnTo>
                    <a:pt x="72390" y="0"/>
                  </a:lnTo>
                  <a:lnTo>
                    <a:pt x="0" y="59436"/>
                  </a:lnTo>
                  <a:lnTo>
                    <a:pt x="30227" y="72604"/>
                  </a:lnTo>
                  <a:lnTo>
                    <a:pt x="30480" y="63246"/>
                  </a:lnTo>
                  <a:lnTo>
                    <a:pt x="57912" y="64008"/>
                  </a:lnTo>
                  <a:lnTo>
                    <a:pt x="57912" y="84664"/>
                  </a:lnTo>
                  <a:lnTo>
                    <a:pt x="76962" y="92964"/>
                  </a:lnTo>
                  <a:close/>
                </a:path>
                <a:path w="77470" h="1762125">
                  <a:moveTo>
                    <a:pt x="57912" y="91440"/>
                  </a:moveTo>
                  <a:lnTo>
                    <a:pt x="57912" y="84664"/>
                  </a:lnTo>
                  <a:lnTo>
                    <a:pt x="30227" y="72604"/>
                  </a:lnTo>
                  <a:lnTo>
                    <a:pt x="29718" y="91440"/>
                  </a:lnTo>
                  <a:lnTo>
                    <a:pt x="57912" y="91440"/>
                  </a:lnTo>
                  <a:close/>
                </a:path>
                <a:path w="77470" h="1762125">
                  <a:moveTo>
                    <a:pt x="57912" y="84664"/>
                  </a:moveTo>
                  <a:lnTo>
                    <a:pt x="57912" y="64008"/>
                  </a:lnTo>
                  <a:lnTo>
                    <a:pt x="30480" y="63246"/>
                  </a:lnTo>
                  <a:lnTo>
                    <a:pt x="30227" y="72604"/>
                  </a:lnTo>
                  <a:lnTo>
                    <a:pt x="57912" y="84664"/>
                  </a:lnTo>
                  <a:close/>
                </a:path>
                <a:path w="77470" h="1762125">
                  <a:moveTo>
                    <a:pt x="57912" y="119634"/>
                  </a:moveTo>
                  <a:lnTo>
                    <a:pt x="29718" y="118872"/>
                  </a:lnTo>
                  <a:lnTo>
                    <a:pt x="29718" y="147066"/>
                  </a:lnTo>
                  <a:lnTo>
                    <a:pt x="57150" y="147066"/>
                  </a:lnTo>
                  <a:lnTo>
                    <a:pt x="57912" y="119634"/>
                  </a:lnTo>
                  <a:close/>
                </a:path>
                <a:path w="77470" h="1762125">
                  <a:moveTo>
                    <a:pt x="57150" y="202692"/>
                  </a:moveTo>
                  <a:lnTo>
                    <a:pt x="57150" y="175260"/>
                  </a:lnTo>
                  <a:lnTo>
                    <a:pt x="28956" y="174498"/>
                  </a:lnTo>
                  <a:lnTo>
                    <a:pt x="28956" y="202692"/>
                  </a:lnTo>
                  <a:lnTo>
                    <a:pt x="57150" y="202692"/>
                  </a:lnTo>
                  <a:close/>
                </a:path>
                <a:path w="77470" h="1762125">
                  <a:moveTo>
                    <a:pt x="56388" y="258318"/>
                  </a:moveTo>
                  <a:lnTo>
                    <a:pt x="56388" y="230886"/>
                  </a:lnTo>
                  <a:lnTo>
                    <a:pt x="28956" y="230124"/>
                  </a:lnTo>
                  <a:lnTo>
                    <a:pt x="28194" y="258318"/>
                  </a:lnTo>
                  <a:lnTo>
                    <a:pt x="56388" y="258318"/>
                  </a:lnTo>
                  <a:close/>
                </a:path>
                <a:path w="77470" h="1762125">
                  <a:moveTo>
                    <a:pt x="56388" y="286512"/>
                  </a:moveTo>
                  <a:lnTo>
                    <a:pt x="28194" y="286512"/>
                  </a:lnTo>
                  <a:lnTo>
                    <a:pt x="28194" y="313944"/>
                  </a:lnTo>
                  <a:lnTo>
                    <a:pt x="55626" y="313944"/>
                  </a:lnTo>
                  <a:lnTo>
                    <a:pt x="56388" y="286512"/>
                  </a:lnTo>
                  <a:close/>
                </a:path>
                <a:path w="77470" h="1762125">
                  <a:moveTo>
                    <a:pt x="55626" y="370332"/>
                  </a:moveTo>
                  <a:lnTo>
                    <a:pt x="55626" y="342138"/>
                  </a:lnTo>
                  <a:lnTo>
                    <a:pt x="27432" y="342138"/>
                  </a:lnTo>
                  <a:lnTo>
                    <a:pt x="27432" y="369570"/>
                  </a:lnTo>
                  <a:lnTo>
                    <a:pt x="55626" y="370332"/>
                  </a:lnTo>
                  <a:close/>
                </a:path>
                <a:path w="77470" h="1762125">
                  <a:moveTo>
                    <a:pt x="54864" y="425958"/>
                  </a:moveTo>
                  <a:lnTo>
                    <a:pt x="54864" y="397764"/>
                  </a:lnTo>
                  <a:lnTo>
                    <a:pt x="27432" y="397764"/>
                  </a:lnTo>
                  <a:lnTo>
                    <a:pt x="27432" y="425196"/>
                  </a:lnTo>
                  <a:lnTo>
                    <a:pt x="54864" y="425958"/>
                  </a:lnTo>
                  <a:close/>
                </a:path>
                <a:path w="77470" h="1762125">
                  <a:moveTo>
                    <a:pt x="54864" y="453390"/>
                  </a:moveTo>
                  <a:lnTo>
                    <a:pt x="26670" y="453390"/>
                  </a:lnTo>
                  <a:lnTo>
                    <a:pt x="26670" y="480822"/>
                  </a:lnTo>
                  <a:lnTo>
                    <a:pt x="54102" y="481584"/>
                  </a:lnTo>
                  <a:lnTo>
                    <a:pt x="54864" y="453390"/>
                  </a:lnTo>
                  <a:close/>
                </a:path>
                <a:path w="77470" h="1762125">
                  <a:moveTo>
                    <a:pt x="54102" y="537210"/>
                  </a:moveTo>
                  <a:lnTo>
                    <a:pt x="54102" y="509016"/>
                  </a:lnTo>
                  <a:lnTo>
                    <a:pt x="26670" y="509016"/>
                  </a:lnTo>
                  <a:lnTo>
                    <a:pt x="25908" y="536448"/>
                  </a:lnTo>
                  <a:lnTo>
                    <a:pt x="54102" y="537210"/>
                  </a:lnTo>
                  <a:close/>
                </a:path>
                <a:path w="77470" h="1762125">
                  <a:moveTo>
                    <a:pt x="53340" y="592836"/>
                  </a:moveTo>
                  <a:lnTo>
                    <a:pt x="53340" y="564642"/>
                  </a:lnTo>
                  <a:lnTo>
                    <a:pt x="25908" y="564642"/>
                  </a:lnTo>
                  <a:lnTo>
                    <a:pt x="25908" y="592074"/>
                  </a:lnTo>
                  <a:lnTo>
                    <a:pt x="53340" y="592836"/>
                  </a:lnTo>
                  <a:close/>
                </a:path>
                <a:path w="77470" h="1762125">
                  <a:moveTo>
                    <a:pt x="53340" y="648462"/>
                  </a:moveTo>
                  <a:lnTo>
                    <a:pt x="53340" y="620268"/>
                  </a:lnTo>
                  <a:lnTo>
                    <a:pt x="25146" y="620268"/>
                  </a:lnTo>
                  <a:lnTo>
                    <a:pt x="25146" y="648462"/>
                  </a:lnTo>
                  <a:lnTo>
                    <a:pt x="53340" y="648462"/>
                  </a:lnTo>
                  <a:close/>
                </a:path>
                <a:path w="77470" h="1762125">
                  <a:moveTo>
                    <a:pt x="52578" y="704088"/>
                  </a:moveTo>
                  <a:lnTo>
                    <a:pt x="52578" y="675894"/>
                  </a:lnTo>
                  <a:lnTo>
                    <a:pt x="25146" y="675894"/>
                  </a:lnTo>
                  <a:lnTo>
                    <a:pt x="24384" y="704088"/>
                  </a:lnTo>
                  <a:lnTo>
                    <a:pt x="52578" y="704088"/>
                  </a:lnTo>
                  <a:close/>
                </a:path>
                <a:path w="77470" h="1762125">
                  <a:moveTo>
                    <a:pt x="52578" y="732282"/>
                  </a:moveTo>
                  <a:lnTo>
                    <a:pt x="24384" y="731520"/>
                  </a:lnTo>
                  <a:lnTo>
                    <a:pt x="24384" y="759714"/>
                  </a:lnTo>
                  <a:lnTo>
                    <a:pt x="51816" y="759714"/>
                  </a:lnTo>
                  <a:lnTo>
                    <a:pt x="52578" y="732282"/>
                  </a:lnTo>
                  <a:close/>
                </a:path>
                <a:path w="77470" h="1762125">
                  <a:moveTo>
                    <a:pt x="51816" y="815340"/>
                  </a:moveTo>
                  <a:lnTo>
                    <a:pt x="51816" y="787908"/>
                  </a:lnTo>
                  <a:lnTo>
                    <a:pt x="23622" y="787146"/>
                  </a:lnTo>
                  <a:lnTo>
                    <a:pt x="23622" y="815340"/>
                  </a:lnTo>
                  <a:lnTo>
                    <a:pt x="51816" y="815340"/>
                  </a:lnTo>
                  <a:close/>
                </a:path>
                <a:path w="77470" h="1762125">
                  <a:moveTo>
                    <a:pt x="51054" y="870966"/>
                  </a:moveTo>
                  <a:lnTo>
                    <a:pt x="51054" y="843534"/>
                  </a:lnTo>
                  <a:lnTo>
                    <a:pt x="23622" y="842772"/>
                  </a:lnTo>
                  <a:lnTo>
                    <a:pt x="22860" y="870966"/>
                  </a:lnTo>
                  <a:lnTo>
                    <a:pt x="51054" y="870966"/>
                  </a:lnTo>
                  <a:close/>
                </a:path>
                <a:path w="77470" h="1762125">
                  <a:moveTo>
                    <a:pt x="51054" y="899160"/>
                  </a:moveTo>
                  <a:lnTo>
                    <a:pt x="22860" y="898398"/>
                  </a:lnTo>
                  <a:lnTo>
                    <a:pt x="22860" y="926592"/>
                  </a:lnTo>
                  <a:lnTo>
                    <a:pt x="50292" y="926592"/>
                  </a:lnTo>
                  <a:lnTo>
                    <a:pt x="51054" y="899160"/>
                  </a:lnTo>
                  <a:close/>
                </a:path>
                <a:path w="77470" h="1762125">
                  <a:moveTo>
                    <a:pt x="50292" y="982218"/>
                  </a:moveTo>
                  <a:lnTo>
                    <a:pt x="50292" y="954786"/>
                  </a:lnTo>
                  <a:lnTo>
                    <a:pt x="22860" y="954024"/>
                  </a:lnTo>
                  <a:lnTo>
                    <a:pt x="22098" y="982218"/>
                  </a:lnTo>
                  <a:lnTo>
                    <a:pt x="50292" y="982218"/>
                  </a:lnTo>
                  <a:close/>
                </a:path>
                <a:path w="77470" h="1762125">
                  <a:moveTo>
                    <a:pt x="49530" y="1037844"/>
                  </a:moveTo>
                  <a:lnTo>
                    <a:pt x="49530" y="1010412"/>
                  </a:lnTo>
                  <a:lnTo>
                    <a:pt x="22098" y="1010412"/>
                  </a:lnTo>
                  <a:lnTo>
                    <a:pt x="22098" y="1037844"/>
                  </a:lnTo>
                  <a:lnTo>
                    <a:pt x="49530" y="1037844"/>
                  </a:lnTo>
                  <a:close/>
                </a:path>
                <a:path w="77470" h="1762125">
                  <a:moveTo>
                    <a:pt x="49530" y="1066038"/>
                  </a:moveTo>
                  <a:lnTo>
                    <a:pt x="21336" y="1066038"/>
                  </a:lnTo>
                  <a:lnTo>
                    <a:pt x="21336" y="1093470"/>
                  </a:lnTo>
                  <a:lnTo>
                    <a:pt x="48768" y="1094232"/>
                  </a:lnTo>
                  <a:lnTo>
                    <a:pt x="49530" y="1066038"/>
                  </a:lnTo>
                  <a:close/>
                </a:path>
                <a:path w="77470" h="1762125">
                  <a:moveTo>
                    <a:pt x="48768" y="1149858"/>
                  </a:moveTo>
                  <a:lnTo>
                    <a:pt x="48768" y="1121664"/>
                  </a:lnTo>
                  <a:lnTo>
                    <a:pt x="21336" y="1121664"/>
                  </a:lnTo>
                  <a:lnTo>
                    <a:pt x="20574" y="1149096"/>
                  </a:lnTo>
                  <a:lnTo>
                    <a:pt x="48768" y="1149858"/>
                  </a:lnTo>
                  <a:close/>
                </a:path>
                <a:path w="77470" h="1762125">
                  <a:moveTo>
                    <a:pt x="48768" y="1177290"/>
                  </a:moveTo>
                  <a:lnTo>
                    <a:pt x="20574" y="1177290"/>
                  </a:lnTo>
                  <a:lnTo>
                    <a:pt x="20574" y="1204722"/>
                  </a:lnTo>
                  <a:lnTo>
                    <a:pt x="48006" y="1205484"/>
                  </a:lnTo>
                  <a:lnTo>
                    <a:pt x="48768" y="1177290"/>
                  </a:lnTo>
                  <a:close/>
                </a:path>
                <a:path w="77470" h="1762125">
                  <a:moveTo>
                    <a:pt x="48006" y="1261110"/>
                  </a:moveTo>
                  <a:lnTo>
                    <a:pt x="48006" y="1232916"/>
                  </a:lnTo>
                  <a:lnTo>
                    <a:pt x="19812" y="1232916"/>
                  </a:lnTo>
                  <a:lnTo>
                    <a:pt x="19812" y="1260348"/>
                  </a:lnTo>
                  <a:lnTo>
                    <a:pt x="48006" y="1261110"/>
                  </a:lnTo>
                  <a:close/>
                </a:path>
                <a:path w="77470" h="1762125">
                  <a:moveTo>
                    <a:pt x="47244" y="1316736"/>
                  </a:moveTo>
                  <a:lnTo>
                    <a:pt x="47244" y="1288542"/>
                  </a:lnTo>
                  <a:lnTo>
                    <a:pt x="19812" y="1288542"/>
                  </a:lnTo>
                  <a:lnTo>
                    <a:pt x="19050" y="1315974"/>
                  </a:lnTo>
                  <a:lnTo>
                    <a:pt x="47244" y="1316736"/>
                  </a:lnTo>
                  <a:close/>
                </a:path>
                <a:path w="77470" h="1762125">
                  <a:moveTo>
                    <a:pt x="47244" y="1344168"/>
                  </a:moveTo>
                  <a:lnTo>
                    <a:pt x="19050" y="1344168"/>
                  </a:lnTo>
                  <a:lnTo>
                    <a:pt x="19050" y="1372362"/>
                  </a:lnTo>
                  <a:lnTo>
                    <a:pt x="46482" y="1372362"/>
                  </a:lnTo>
                  <a:lnTo>
                    <a:pt x="47244" y="1344168"/>
                  </a:lnTo>
                  <a:close/>
                </a:path>
                <a:path w="77470" h="1762125">
                  <a:moveTo>
                    <a:pt x="46482" y="1427988"/>
                  </a:moveTo>
                  <a:lnTo>
                    <a:pt x="46482" y="1399794"/>
                  </a:lnTo>
                  <a:lnTo>
                    <a:pt x="18288" y="1399794"/>
                  </a:lnTo>
                  <a:lnTo>
                    <a:pt x="18288" y="1427988"/>
                  </a:lnTo>
                  <a:lnTo>
                    <a:pt x="46482" y="1427988"/>
                  </a:lnTo>
                  <a:close/>
                </a:path>
                <a:path w="77470" h="1762125">
                  <a:moveTo>
                    <a:pt x="45720" y="1483614"/>
                  </a:moveTo>
                  <a:lnTo>
                    <a:pt x="45720" y="1455420"/>
                  </a:lnTo>
                  <a:lnTo>
                    <a:pt x="18288" y="1455420"/>
                  </a:lnTo>
                  <a:lnTo>
                    <a:pt x="17526" y="1483614"/>
                  </a:lnTo>
                  <a:lnTo>
                    <a:pt x="45720" y="1483614"/>
                  </a:lnTo>
                  <a:close/>
                </a:path>
                <a:path w="77470" h="1762125">
                  <a:moveTo>
                    <a:pt x="45720" y="1511808"/>
                  </a:moveTo>
                  <a:lnTo>
                    <a:pt x="17526" y="1511046"/>
                  </a:lnTo>
                  <a:lnTo>
                    <a:pt x="17526" y="1539240"/>
                  </a:lnTo>
                  <a:lnTo>
                    <a:pt x="44958" y="1539240"/>
                  </a:lnTo>
                  <a:lnTo>
                    <a:pt x="45720" y="1511808"/>
                  </a:lnTo>
                  <a:close/>
                </a:path>
                <a:path w="77470" h="1762125">
                  <a:moveTo>
                    <a:pt x="44958" y="1594866"/>
                  </a:moveTo>
                  <a:lnTo>
                    <a:pt x="44958" y="1567434"/>
                  </a:lnTo>
                  <a:lnTo>
                    <a:pt x="17526" y="1566672"/>
                  </a:lnTo>
                  <a:lnTo>
                    <a:pt x="16764" y="1594866"/>
                  </a:lnTo>
                  <a:lnTo>
                    <a:pt x="44958" y="1594866"/>
                  </a:lnTo>
                  <a:close/>
                </a:path>
                <a:path w="77470" h="1762125">
                  <a:moveTo>
                    <a:pt x="44196" y="1650492"/>
                  </a:moveTo>
                  <a:lnTo>
                    <a:pt x="44196" y="1623060"/>
                  </a:lnTo>
                  <a:lnTo>
                    <a:pt x="16764" y="1622298"/>
                  </a:lnTo>
                  <a:lnTo>
                    <a:pt x="16764" y="1650492"/>
                  </a:lnTo>
                  <a:lnTo>
                    <a:pt x="44196" y="1650492"/>
                  </a:lnTo>
                  <a:close/>
                </a:path>
                <a:path w="77470" h="1762125">
                  <a:moveTo>
                    <a:pt x="44196" y="1678686"/>
                  </a:moveTo>
                  <a:lnTo>
                    <a:pt x="16002" y="1677924"/>
                  </a:lnTo>
                  <a:lnTo>
                    <a:pt x="16002" y="1706118"/>
                  </a:lnTo>
                  <a:lnTo>
                    <a:pt x="43434" y="1706118"/>
                  </a:lnTo>
                  <a:lnTo>
                    <a:pt x="44196" y="1678686"/>
                  </a:lnTo>
                  <a:close/>
                </a:path>
                <a:path w="77470" h="1762125">
                  <a:moveTo>
                    <a:pt x="43434" y="1761744"/>
                  </a:moveTo>
                  <a:lnTo>
                    <a:pt x="43434" y="1734312"/>
                  </a:lnTo>
                  <a:lnTo>
                    <a:pt x="16002" y="1734312"/>
                  </a:lnTo>
                  <a:lnTo>
                    <a:pt x="15240" y="1761744"/>
                  </a:lnTo>
                  <a:lnTo>
                    <a:pt x="43434" y="1761744"/>
                  </a:lnTo>
                  <a:close/>
                </a:path>
              </a:pathLst>
            </a:custGeom>
            <a:solidFill>
              <a:srgbClr val="7F7F7F"/>
            </a:solidFill>
          </p:spPr>
          <p:txBody>
            <a:bodyPr wrap="square" lIns="0" tIns="0" rIns="0" bIns="0" rtlCol="0"/>
            <a:lstStyle/>
            <a:p>
              <a:endParaRPr/>
            </a:p>
          </p:txBody>
        </p:sp>
        <p:pic>
          <p:nvPicPr>
            <p:cNvPr id="18" name="object 18"/>
            <p:cNvPicPr/>
            <p:nvPr/>
          </p:nvPicPr>
          <p:blipFill>
            <a:blip r:embed="rId7" cstate="print"/>
            <a:stretch>
              <a:fillRect/>
            </a:stretch>
          </p:blipFill>
          <p:spPr>
            <a:xfrm>
              <a:off x="500104" y="1839821"/>
              <a:ext cx="4268792" cy="462180"/>
            </a:xfrm>
            <a:prstGeom prst="rect">
              <a:avLst/>
            </a:prstGeom>
          </p:spPr>
        </p:pic>
      </p:grpSp>
      <p:sp>
        <p:nvSpPr>
          <p:cNvPr id="19" name="object 19"/>
          <p:cNvSpPr txBox="1"/>
          <p:nvPr/>
        </p:nvSpPr>
        <p:spPr>
          <a:xfrm>
            <a:off x="566299" y="1862581"/>
            <a:ext cx="4081145" cy="400050"/>
          </a:xfrm>
          <a:prstGeom prst="rect">
            <a:avLst/>
          </a:prstGeom>
        </p:spPr>
        <p:txBody>
          <a:bodyPr vert="horz" wrap="square" lIns="0" tIns="16510" rIns="0" bIns="0" rtlCol="0">
            <a:spAutoFit/>
          </a:bodyPr>
          <a:lstStyle/>
          <a:p>
            <a:pPr marL="12700">
              <a:lnSpc>
                <a:spcPct val="100000"/>
              </a:lnSpc>
              <a:spcBef>
                <a:spcPts val="130"/>
              </a:spcBef>
            </a:pPr>
            <a:r>
              <a:rPr sz="1200" b="1" dirty="0">
                <a:solidFill>
                  <a:srgbClr val="3F3F3F"/>
                </a:solidFill>
                <a:latin typeface="Microsoft JhengHei"/>
                <a:cs typeface="Microsoft JhengHei"/>
              </a:rPr>
              <a:t>故事的開始</a:t>
            </a:r>
            <a:r>
              <a:rPr sz="1200" b="1" spc="-50" dirty="0">
                <a:solidFill>
                  <a:srgbClr val="3F3F3F"/>
                </a:solidFill>
                <a:latin typeface="Microsoft JhengHei"/>
                <a:cs typeface="Microsoft JhengHei"/>
              </a:rPr>
              <a:t>…</a:t>
            </a:r>
            <a:endParaRPr sz="1200">
              <a:latin typeface="Microsoft JhengHei"/>
              <a:cs typeface="Microsoft JhengHei"/>
            </a:endParaRPr>
          </a:p>
          <a:p>
            <a:pPr marL="12700">
              <a:lnSpc>
                <a:spcPct val="100000"/>
              </a:lnSpc>
              <a:spcBef>
                <a:spcPts val="30"/>
              </a:spcBef>
            </a:pPr>
            <a:r>
              <a:rPr sz="1200" b="1" dirty="0">
                <a:solidFill>
                  <a:srgbClr val="3F3F3F"/>
                </a:solidFill>
                <a:latin typeface="Microsoft JhengHei"/>
                <a:cs typeface="Microsoft JhengHei"/>
              </a:rPr>
              <a:t>台大莊哲彥教授診斷出我國第⼀例境外移入愛滋病毒感染</a:t>
            </a:r>
            <a:r>
              <a:rPr sz="1200" b="1" spc="-50" dirty="0">
                <a:solidFill>
                  <a:srgbClr val="3F3F3F"/>
                </a:solidFill>
                <a:latin typeface="Microsoft JhengHei"/>
                <a:cs typeface="Microsoft JhengHei"/>
              </a:rPr>
              <a:t>者</a:t>
            </a:r>
            <a:endParaRPr sz="1200">
              <a:latin typeface="Microsoft JhengHei"/>
              <a:cs typeface="Microsoft JhengHei"/>
            </a:endParaRPr>
          </a:p>
        </p:txBody>
      </p:sp>
      <p:grpSp>
        <p:nvGrpSpPr>
          <p:cNvPr id="20" name="object 20"/>
          <p:cNvGrpSpPr/>
          <p:nvPr/>
        </p:nvGrpSpPr>
        <p:grpSpPr>
          <a:xfrm>
            <a:off x="1126121" y="3092957"/>
            <a:ext cx="3111500" cy="969644"/>
            <a:chOff x="1126121" y="3092957"/>
            <a:chExt cx="3111500" cy="969644"/>
          </a:xfrm>
        </p:grpSpPr>
        <p:sp>
          <p:nvSpPr>
            <p:cNvPr id="21" name="object 21"/>
            <p:cNvSpPr/>
            <p:nvPr/>
          </p:nvSpPr>
          <p:spPr>
            <a:xfrm>
              <a:off x="1126121" y="3092957"/>
              <a:ext cx="83820" cy="969644"/>
            </a:xfrm>
            <a:custGeom>
              <a:avLst/>
              <a:gdLst/>
              <a:ahLst/>
              <a:cxnLst/>
              <a:rect l="l" t="t" r="r" b="b"/>
              <a:pathLst>
                <a:path w="83819" h="969645">
                  <a:moveTo>
                    <a:pt x="83819" y="83820"/>
                  </a:moveTo>
                  <a:lnTo>
                    <a:pt x="41909" y="0"/>
                  </a:lnTo>
                  <a:lnTo>
                    <a:pt x="0" y="83820"/>
                  </a:lnTo>
                  <a:lnTo>
                    <a:pt x="28193" y="83820"/>
                  </a:lnTo>
                  <a:lnTo>
                    <a:pt x="28193" y="69342"/>
                  </a:lnTo>
                  <a:lnTo>
                    <a:pt x="55625" y="69342"/>
                  </a:lnTo>
                  <a:lnTo>
                    <a:pt x="55625" y="83820"/>
                  </a:lnTo>
                  <a:lnTo>
                    <a:pt x="83819" y="83820"/>
                  </a:lnTo>
                  <a:close/>
                </a:path>
                <a:path w="83819" h="969645">
                  <a:moveTo>
                    <a:pt x="55625" y="83820"/>
                  </a:moveTo>
                  <a:lnTo>
                    <a:pt x="55625" y="69342"/>
                  </a:lnTo>
                  <a:lnTo>
                    <a:pt x="28193" y="69342"/>
                  </a:lnTo>
                  <a:lnTo>
                    <a:pt x="28193" y="83820"/>
                  </a:lnTo>
                  <a:lnTo>
                    <a:pt x="55625" y="83820"/>
                  </a:lnTo>
                  <a:close/>
                </a:path>
                <a:path w="83819" h="969645">
                  <a:moveTo>
                    <a:pt x="55625" y="97536"/>
                  </a:moveTo>
                  <a:lnTo>
                    <a:pt x="55625" y="83820"/>
                  </a:lnTo>
                  <a:lnTo>
                    <a:pt x="28193" y="83820"/>
                  </a:lnTo>
                  <a:lnTo>
                    <a:pt x="28193" y="97536"/>
                  </a:lnTo>
                  <a:lnTo>
                    <a:pt x="55625" y="97536"/>
                  </a:lnTo>
                  <a:close/>
                </a:path>
                <a:path w="83819" h="969645">
                  <a:moveTo>
                    <a:pt x="55625" y="153162"/>
                  </a:moveTo>
                  <a:lnTo>
                    <a:pt x="55625" y="125730"/>
                  </a:lnTo>
                  <a:lnTo>
                    <a:pt x="27431" y="124968"/>
                  </a:lnTo>
                  <a:lnTo>
                    <a:pt x="27431" y="153162"/>
                  </a:lnTo>
                  <a:lnTo>
                    <a:pt x="55625" y="153162"/>
                  </a:lnTo>
                  <a:close/>
                </a:path>
                <a:path w="83819" h="969645">
                  <a:moveTo>
                    <a:pt x="55625" y="208788"/>
                  </a:moveTo>
                  <a:lnTo>
                    <a:pt x="55625" y="181356"/>
                  </a:lnTo>
                  <a:lnTo>
                    <a:pt x="27431" y="181356"/>
                  </a:lnTo>
                  <a:lnTo>
                    <a:pt x="27431" y="208788"/>
                  </a:lnTo>
                  <a:lnTo>
                    <a:pt x="55625" y="208788"/>
                  </a:lnTo>
                  <a:close/>
                </a:path>
                <a:path w="83819" h="969645">
                  <a:moveTo>
                    <a:pt x="55625" y="236982"/>
                  </a:moveTo>
                  <a:lnTo>
                    <a:pt x="27431" y="236982"/>
                  </a:lnTo>
                  <a:lnTo>
                    <a:pt x="27431" y="264414"/>
                  </a:lnTo>
                  <a:lnTo>
                    <a:pt x="54863" y="264414"/>
                  </a:lnTo>
                  <a:lnTo>
                    <a:pt x="55625" y="236982"/>
                  </a:lnTo>
                  <a:close/>
                </a:path>
                <a:path w="83819" h="969645">
                  <a:moveTo>
                    <a:pt x="54863" y="320040"/>
                  </a:moveTo>
                  <a:lnTo>
                    <a:pt x="54863" y="292608"/>
                  </a:lnTo>
                  <a:lnTo>
                    <a:pt x="27431" y="292608"/>
                  </a:lnTo>
                  <a:lnTo>
                    <a:pt x="27431" y="320040"/>
                  </a:lnTo>
                  <a:lnTo>
                    <a:pt x="54863" y="320040"/>
                  </a:lnTo>
                  <a:close/>
                </a:path>
                <a:path w="83819" h="969645">
                  <a:moveTo>
                    <a:pt x="54863" y="375666"/>
                  </a:moveTo>
                  <a:lnTo>
                    <a:pt x="54863" y="348234"/>
                  </a:lnTo>
                  <a:lnTo>
                    <a:pt x="27431" y="348234"/>
                  </a:lnTo>
                  <a:lnTo>
                    <a:pt x="27431" y="375666"/>
                  </a:lnTo>
                  <a:lnTo>
                    <a:pt x="54863" y="375666"/>
                  </a:lnTo>
                  <a:close/>
                </a:path>
                <a:path w="83819" h="969645">
                  <a:moveTo>
                    <a:pt x="54863" y="431292"/>
                  </a:moveTo>
                  <a:lnTo>
                    <a:pt x="54863" y="403860"/>
                  </a:lnTo>
                  <a:lnTo>
                    <a:pt x="26669" y="403860"/>
                  </a:lnTo>
                  <a:lnTo>
                    <a:pt x="26669" y="431292"/>
                  </a:lnTo>
                  <a:lnTo>
                    <a:pt x="54863" y="431292"/>
                  </a:lnTo>
                  <a:close/>
                </a:path>
                <a:path w="83819" h="969645">
                  <a:moveTo>
                    <a:pt x="54863" y="487680"/>
                  </a:moveTo>
                  <a:lnTo>
                    <a:pt x="54863" y="459486"/>
                  </a:lnTo>
                  <a:lnTo>
                    <a:pt x="26669" y="459486"/>
                  </a:lnTo>
                  <a:lnTo>
                    <a:pt x="26669" y="486918"/>
                  </a:lnTo>
                  <a:lnTo>
                    <a:pt x="54863" y="487680"/>
                  </a:lnTo>
                  <a:close/>
                </a:path>
                <a:path w="83819" h="969645">
                  <a:moveTo>
                    <a:pt x="54863" y="515112"/>
                  </a:moveTo>
                  <a:lnTo>
                    <a:pt x="26669" y="515112"/>
                  </a:lnTo>
                  <a:lnTo>
                    <a:pt x="26669" y="543306"/>
                  </a:lnTo>
                  <a:lnTo>
                    <a:pt x="54101" y="543306"/>
                  </a:lnTo>
                  <a:lnTo>
                    <a:pt x="54863" y="515112"/>
                  </a:lnTo>
                  <a:close/>
                </a:path>
                <a:path w="83819" h="969645">
                  <a:moveTo>
                    <a:pt x="54101" y="598932"/>
                  </a:moveTo>
                  <a:lnTo>
                    <a:pt x="54101" y="570738"/>
                  </a:lnTo>
                  <a:lnTo>
                    <a:pt x="26669" y="570738"/>
                  </a:lnTo>
                  <a:lnTo>
                    <a:pt x="26669" y="598932"/>
                  </a:lnTo>
                  <a:lnTo>
                    <a:pt x="54101" y="598932"/>
                  </a:lnTo>
                  <a:close/>
                </a:path>
                <a:path w="83819" h="969645">
                  <a:moveTo>
                    <a:pt x="54101" y="654558"/>
                  </a:moveTo>
                  <a:lnTo>
                    <a:pt x="54101" y="626364"/>
                  </a:lnTo>
                  <a:lnTo>
                    <a:pt x="26669" y="626364"/>
                  </a:lnTo>
                  <a:lnTo>
                    <a:pt x="25907" y="654558"/>
                  </a:lnTo>
                  <a:lnTo>
                    <a:pt x="54101" y="654558"/>
                  </a:lnTo>
                  <a:close/>
                </a:path>
                <a:path w="83819" h="969645">
                  <a:moveTo>
                    <a:pt x="54101" y="710184"/>
                  </a:moveTo>
                  <a:lnTo>
                    <a:pt x="54101" y="681990"/>
                  </a:lnTo>
                  <a:lnTo>
                    <a:pt x="25907" y="681990"/>
                  </a:lnTo>
                  <a:lnTo>
                    <a:pt x="25907" y="710184"/>
                  </a:lnTo>
                  <a:lnTo>
                    <a:pt x="54101" y="710184"/>
                  </a:lnTo>
                  <a:close/>
                </a:path>
                <a:path w="83819" h="969645">
                  <a:moveTo>
                    <a:pt x="54101" y="765810"/>
                  </a:moveTo>
                  <a:lnTo>
                    <a:pt x="54101" y="737616"/>
                  </a:lnTo>
                  <a:lnTo>
                    <a:pt x="25907" y="737616"/>
                  </a:lnTo>
                  <a:lnTo>
                    <a:pt x="25907" y="765810"/>
                  </a:lnTo>
                  <a:lnTo>
                    <a:pt x="54101" y="765810"/>
                  </a:lnTo>
                  <a:close/>
                </a:path>
                <a:path w="83819" h="969645">
                  <a:moveTo>
                    <a:pt x="53339" y="821436"/>
                  </a:moveTo>
                  <a:lnTo>
                    <a:pt x="53339" y="793242"/>
                  </a:lnTo>
                  <a:lnTo>
                    <a:pt x="25907" y="793242"/>
                  </a:lnTo>
                  <a:lnTo>
                    <a:pt x="25907" y="821436"/>
                  </a:lnTo>
                  <a:lnTo>
                    <a:pt x="53339" y="821436"/>
                  </a:lnTo>
                  <a:close/>
                </a:path>
                <a:path w="83819" h="969645">
                  <a:moveTo>
                    <a:pt x="53339" y="877062"/>
                  </a:moveTo>
                  <a:lnTo>
                    <a:pt x="53339" y="849630"/>
                  </a:lnTo>
                  <a:lnTo>
                    <a:pt x="25907" y="848868"/>
                  </a:lnTo>
                  <a:lnTo>
                    <a:pt x="25907" y="877062"/>
                  </a:lnTo>
                  <a:lnTo>
                    <a:pt x="53339" y="877062"/>
                  </a:lnTo>
                  <a:close/>
                </a:path>
                <a:path w="83819" h="969645">
                  <a:moveTo>
                    <a:pt x="53339" y="932688"/>
                  </a:moveTo>
                  <a:lnTo>
                    <a:pt x="53339" y="905256"/>
                  </a:lnTo>
                  <a:lnTo>
                    <a:pt x="25145" y="905256"/>
                  </a:lnTo>
                  <a:lnTo>
                    <a:pt x="25145" y="932688"/>
                  </a:lnTo>
                  <a:lnTo>
                    <a:pt x="53339" y="932688"/>
                  </a:lnTo>
                  <a:close/>
                </a:path>
                <a:path w="83819" h="969645">
                  <a:moveTo>
                    <a:pt x="53339" y="969264"/>
                  </a:moveTo>
                  <a:lnTo>
                    <a:pt x="53339" y="960882"/>
                  </a:lnTo>
                  <a:lnTo>
                    <a:pt x="25145" y="960882"/>
                  </a:lnTo>
                  <a:lnTo>
                    <a:pt x="25145" y="969264"/>
                  </a:lnTo>
                  <a:lnTo>
                    <a:pt x="53339" y="969264"/>
                  </a:lnTo>
                  <a:close/>
                </a:path>
              </a:pathLst>
            </a:custGeom>
            <a:solidFill>
              <a:srgbClr val="7F7F7F"/>
            </a:solidFill>
          </p:spPr>
          <p:txBody>
            <a:bodyPr wrap="square" lIns="0" tIns="0" rIns="0" bIns="0" rtlCol="0"/>
            <a:lstStyle/>
            <a:p>
              <a:endParaRPr/>
            </a:p>
          </p:txBody>
        </p:sp>
        <p:pic>
          <p:nvPicPr>
            <p:cNvPr id="22" name="object 22"/>
            <p:cNvPicPr/>
            <p:nvPr/>
          </p:nvPicPr>
          <p:blipFill>
            <a:blip r:embed="rId8" cstate="print"/>
            <a:stretch>
              <a:fillRect/>
            </a:stretch>
          </p:blipFill>
          <p:spPr>
            <a:xfrm>
              <a:off x="2278614" y="3236565"/>
              <a:ext cx="1958753" cy="478594"/>
            </a:xfrm>
            <a:prstGeom prst="rect">
              <a:avLst/>
            </a:prstGeom>
          </p:spPr>
        </p:pic>
      </p:grpSp>
      <p:sp>
        <p:nvSpPr>
          <p:cNvPr id="23" name="object 23"/>
          <p:cNvSpPr txBox="1"/>
          <p:nvPr/>
        </p:nvSpPr>
        <p:spPr>
          <a:xfrm>
            <a:off x="2346331" y="3255518"/>
            <a:ext cx="1820545" cy="409575"/>
          </a:xfrm>
          <a:prstGeom prst="rect">
            <a:avLst/>
          </a:prstGeom>
        </p:spPr>
        <p:txBody>
          <a:bodyPr vert="horz" wrap="square" lIns="0" tIns="2540" rIns="0" bIns="0" rtlCol="0">
            <a:spAutoFit/>
          </a:bodyPr>
          <a:lstStyle/>
          <a:p>
            <a:pPr marL="12700" marR="5080">
              <a:lnSpc>
                <a:spcPct val="107500"/>
              </a:lnSpc>
              <a:spcBef>
                <a:spcPts val="20"/>
              </a:spcBef>
            </a:pPr>
            <a:r>
              <a:rPr sz="1200" b="1" dirty="0">
                <a:solidFill>
                  <a:srgbClr val="3F3F3F"/>
                </a:solidFill>
                <a:latin typeface="Microsoft JhengHei"/>
                <a:cs typeface="Microsoft JhengHei"/>
              </a:rPr>
              <a:t>2001年成立「行政院愛</a:t>
            </a:r>
            <a:r>
              <a:rPr sz="1200" b="1" spc="-50" dirty="0">
                <a:solidFill>
                  <a:srgbClr val="3F3F3F"/>
                </a:solidFill>
                <a:latin typeface="Microsoft JhengHei"/>
                <a:cs typeface="Microsoft JhengHei"/>
              </a:rPr>
              <a:t>滋</a:t>
            </a:r>
            <a:r>
              <a:rPr sz="1200" b="1" dirty="0">
                <a:solidFill>
                  <a:srgbClr val="3F3F3F"/>
                </a:solidFill>
                <a:latin typeface="Microsoft JhengHei"/>
                <a:cs typeface="Microsoft JhengHei"/>
              </a:rPr>
              <a:t>病防治推動委員會</a:t>
            </a:r>
            <a:r>
              <a:rPr sz="1200" b="1" spc="-50" dirty="0">
                <a:solidFill>
                  <a:srgbClr val="3F3F3F"/>
                </a:solidFill>
                <a:latin typeface="Microsoft JhengHei"/>
                <a:cs typeface="Microsoft JhengHei"/>
              </a:rPr>
              <a:t>」</a:t>
            </a:r>
            <a:endParaRPr sz="1200">
              <a:latin typeface="Microsoft JhengHei"/>
              <a:cs typeface="Microsoft JhengHei"/>
            </a:endParaRPr>
          </a:p>
        </p:txBody>
      </p:sp>
      <p:grpSp>
        <p:nvGrpSpPr>
          <p:cNvPr id="24" name="object 24"/>
          <p:cNvGrpSpPr/>
          <p:nvPr/>
        </p:nvGrpSpPr>
        <p:grpSpPr>
          <a:xfrm>
            <a:off x="3579761" y="2346562"/>
            <a:ext cx="6546850" cy="3679825"/>
            <a:chOff x="3579761" y="2346562"/>
            <a:chExt cx="6546850" cy="3679825"/>
          </a:xfrm>
        </p:grpSpPr>
        <p:pic>
          <p:nvPicPr>
            <p:cNvPr id="25" name="object 25"/>
            <p:cNvPicPr/>
            <p:nvPr/>
          </p:nvPicPr>
          <p:blipFill>
            <a:blip r:embed="rId9" cstate="print"/>
            <a:stretch>
              <a:fillRect/>
            </a:stretch>
          </p:blipFill>
          <p:spPr>
            <a:xfrm>
              <a:off x="3825057" y="2346562"/>
              <a:ext cx="5054829" cy="283861"/>
            </a:xfrm>
            <a:prstGeom prst="rect">
              <a:avLst/>
            </a:prstGeom>
          </p:spPr>
        </p:pic>
        <p:sp>
          <p:nvSpPr>
            <p:cNvPr id="26" name="object 26"/>
            <p:cNvSpPr/>
            <p:nvPr/>
          </p:nvSpPr>
          <p:spPr>
            <a:xfrm>
              <a:off x="3579761" y="2642628"/>
              <a:ext cx="3298190" cy="2153920"/>
            </a:xfrm>
            <a:custGeom>
              <a:avLst/>
              <a:gdLst/>
              <a:ahLst/>
              <a:cxnLst/>
              <a:rect l="l" t="t" r="r" b="b"/>
              <a:pathLst>
                <a:path w="3298190" h="2153920">
                  <a:moveTo>
                    <a:pt x="88392" y="1081278"/>
                  </a:moveTo>
                  <a:lnTo>
                    <a:pt x="0" y="1050798"/>
                  </a:lnTo>
                  <a:lnTo>
                    <a:pt x="28956" y="1139952"/>
                  </a:lnTo>
                  <a:lnTo>
                    <a:pt x="38862" y="1130173"/>
                  </a:lnTo>
                  <a:lnTo>
                    <a:pt x="48704" y="1120444"/>
                  </a:lnTo>
                  <a:lnTo>
                    <a:pt x="58674" y="1130808"/>
                  </a:lnTo>
                  <a:lnTo>
                    <a:pt x="78486" y="1110996"/>
                  </a:lnTo>
                  <a:lnTo>
                    <a:pt x="68440" y="1100950"/>
                  </a:lnTo>
                  <a:lnTo>
                    <a:pt x="88392" y="1081278"/>
                  </a:lnTo>
                  <a:close/>
                </a:path>
                <a:path w="3298190" h="2153920">
                  <a:moveTo>
                    <a:pt x="117348" y="1150620"/>
                  </a:moveTo>
                  <a:lnTo>
                    <a:pt x="97536" y="1130808"/>
                  </a:lnTo>
                  <a:lnTo>
                    <a:pt x="77724" y="1150620"/>
                  </a:lnTo>
                  <a:lnTo>
                    <a:pt x="97536" y="1170432"/>
                  </a:lnTo>
                  <a:lnTo>
                    <a:pt x="117348" y="1150620"/>
                  </a:lnTo>
                  <a:close/>
                </a:path>
                <a:path w="3298190" h="2153920">
                  <a:moveTo>
                    <a:pt x="156210" y="1190244"/>
                  </a:moveTo>
                  <a:lnTo>
                    <a:pt x="137160" y="1170432"/>
                  </a:lnTo>
                  <a:lnTo>
                    <a:pt x="117348" y="1190244"/>
                  </a:lnTo>
                  <a:lnTo>
                    <a:pt x="136398" y="1210056"/>
                  </a:lnTo>
                  <a:lnTo>
                    <a:pt x="156210" y="1190244"/>
                  </a:lnTo>
                  <a:close/>
                </a:path>
                <a:path w="3298190" h="2153920">
                  <a:moveTo>
                    <a:pt x="195072" y="1229868"/>
                  </a:moveTo>
                  <a:lnTo>
                    <a:pt x="176022" y="1210056"/>
                  </a:lnTo>
                  <a:lnTo>
                    <a:pt x="156210" y="1229868"/>
                  </a:lnTo>
                  <a:lnTo>
                    <a:pt x="175260" y="1249680"/>
                  </a:lnTo>
                  <a:lnTo>
                    <a:pt x="195072" y="1229868"/>
                  </a:lnTo>
                  <a:close/>
                </a:path>
                <a:path w="3298190" h="2153920">
                  <a:moveTo>
                    <a:pt x="235458" y="1267206"/>
                  </a:moveTo>
                  <a:lnTo>
                    <a:pt x="214122" y="1248918"/>
                  </a:lnTo>
                  <a:lnTo>
                    <a:pt x="195834" y="1270254"/>
                  </a:lnTo>
                  <a:lnTo>
                    <a:pt x="217170" y="1288542"/>
                  </a:lnTo>
                  <a:lnTo>
                    <a:pt x="235458" y="1267206"/>
                  </a:lnTo>
                  <a:close/>
                </a:path>
                <a:path w="3298190" h="2153920">
                  <a:moveTo>
                    <a:pt x="277368" y="1303782"/>
                  </a:moveTo>
                  <a:lnTo>
                    <a:pt x="256032" y="1285494"/>
                  </a:lnTo>
                  <a:lnTo>
                    <a:pt x="237744" y="1306830"/>
                  </a:lnTo>
                  <a:lnTo>
                    <a:pt x="259080" y="1325118"/>
                  </a:lnTo>
                  <a:lnTo>
                    <a:pt x="277368" y="1303782"/>
                  </a:lnTo>
                  <a:close/>
                </a:path>
                <a:path w="3298190" h="2153920">
                  <a:moveTo>
                    <a:pt x="319278" y="1341120"/>
                  </a:moveTo>
                  <a:lnTo>
                    <a:pt x="297942" y="1322832"/>
                  </a:lnTo>
                  <a:lnTo>
                    <a:pt x="279654" y="1343406"/>
                  </a:lnTo>
                  <a:lnTo>
                    <a:pt x="300990" y="1361694"/>
                  </a:lnTo>
                  <a:lnTo>
                    <a:pt x="319278" y="1341120"/>
                  </a:lnTo>
                  <a:close/>
                </a:path>
                <a:path w="3298190" h="2153920">
                  <a:moveTo>
                    <a:pt x="361188" y="1377696"/>
                  </a:moveTo>
                  <a:lnTo>
                    <a:pt x="339852" y="1359408"/>
                  </a:lnTo>
                  <a:lnTo>
                    <a:pt x="321564" y="1379982"/>
                  </a:lnTo>
                  <a:lnTo>
                    <a:pt x="342900" y="1398270"/>
                  </a:lnTo>
                  <a:lnTo>
                    <a:pt x="361188" y="1377696"/>
                  </a:lnTo>
                  <a:close/>
                </a:path>
                <a:path w="3298190" h="2153920">
                  <a:moveTo>
                    <a:pt x="403098" y="1414272"/>
                  </a:moveTo>
                  <a:lnTo>
                    <a:pt x="381762" y="1395984"/>
                  </a:lnTo>
                  <a:lnTo>
                    <a:pt x="363474" y="1416558"/>
                  </a:lnTo>
                  <a:lnTo>
                    <a:pt x="384810" y="1434846"/>
                  </a:lnTo>
                  <a:lnTo>
                    <a:pt x="403098" y="1414272"/>
                  </a:lnTo>
                  <a:close/>
                </a:path>
                <a:path w="3298190" h="2153920">
                  <a:moveTo>
                    <a:pt x="782574" y="2105406"/>
                  </a:moveTo>
                  <a:lnTo>
                    <a:pt x="766572" y="2082546"/>
                  </a:lnTo>
                  <a:lnTo>
                    <a:pt x="749935" y="2094179"/>
                  </a:lnTo>
                  <a:lnTo>
                    <a:pt x="734568" y="2071878"/>
                  </a:lnTo>
                  <a:lnTo>
                    <a:pt x="689610" y="2153412"/>
                  </a:lnTo>
                  <a:lnTo>
                    <a:pt x="743712" y="2145804"/>
                  </a:lnTo>
                  <a:lnTo>
                    <a:pt x="781812" y="2140458"/>
                  </a:lnTo>
                  <a:lnTo>
                    <a:pt x="765759" y="2117166"/>
                  </a:lnTo>
                  <a:lnTo>
                    <a:pt x="782574" y="2105406"/>
                  </a:lnTo>
                  <a:close/>
                </a:path>
                <a:path w="3298190" h="2153920">
                  <a:moveTo>
                    <a:pt x="828294" y="2074164"/>
                  </a:moveTo>
                  <a:lnTo>
                    <a:pt x="812292" y="2051304"/>
                  </a:lnTo>
                  <a:lnTo>
                    <a:pt x="789432" y="2066544"/>
                  </a:lnTo>
                  <a:lnTo>
                    <a:pt x="805434" y="2089404"/>
                  </a:lnTo>
                  <a:lnTo>
                    <a:pt x="828294" y="2074164"/>
                  </a:lnTo>
                  <a:close/>
                </a:path>
                <a:path w="3298190" h="2153920">
                  <a:moveTo>
                    <a:pt x="874014" y="2042160"/>
                  </a:moveTo>
                  <a:lnTo>
                    <a:pt x="858012" y="2019300"/>
                  </a:lnTo>
                  <a:lnTo>
                    <a:pt x="835152" y="2035302"/>
                  </a:lnTo>
                  <a:lnTo>
                    <a:pt x="851154" y="2058162"/>
                  </a:lnTo>
                  <a:lnTo>
                    <a:pt x="874014" y="2042160"/>
                  </a:lnTo>
                  <a:close/>
                </a:path>
                <a:path w="3298190" h="2153920">
                  <a:moveTo>
                    <a:pt x="921258" y="2009394"/>
                  </a:moveTo>
                  <a:lnTo>
                    <a:pt x="902970" y="1988058"/>
                  </a:lnTo>
                  <a:lnTo>
                    <a:pt x="899922" y="1990344"/>
                  </a:lnTo>
                  <a:lnTo>
                    <a:pt x="900684" y="1989582"/>
                  </a:lnTo>
                  <a:lnTo>
                    <a:pt x="881634" y="2003298"/>
                  </a:lnTo>
                  <a:lnTo>
                    <a:pt x="896874" y="2026158"/>
                  </a:lnTo>
                  <a:lnTo>
                    <a:pt x="899922" y="2024126"/>
                  </a:lnTo>
                  <a:lnTo>
                    <a:pt x="917448" y="2012442"/>
                  </a:lnTo>
                  <a:lnTo>
                    <a:pt x="921258" y="2009394"/>
                  </a:lnTo>
                  <a:close/>
                </a:path>
                <a:path w="3298190" h="2153920">
                  <a:moveTo>
                    <a:pt x="963168" y="1972818"/>
                  </a:moveTo>
                  <a:lnTo>
                    <a:pt x="944880" y="1951482"/>
                  </a:lnTo>
                  <a:lnTo>
                    <a:pt x="923544" y="1969770"/>
                  </a:lnTo>
                  <a:lnTo>
                    <a:pt x="941832" y="1991106"/>
                  </a:lnTo>
                  <a:lnTo>
                    <a:pt x="963168" y="1972818"/>
                  </a:lnTo>
                  <a:close/>
                </a:path>
                <a:path w="3298190" h="2153920">
                  <a:moveTo>
                    <a:pt x="1005078" y="1936242"/>
                  </a:moveTo>
                  <a:lnTo>
                    <a:pt x="986790" y="1914906"/>
                  </a:lnTo>
                  <a:lnTo>
                    <a:pt x="965454" y="1933194"/>
                  </a:lnTo>
                  <a:lnTo>
                    <a:pt x="983742" y="1954530"/>
                  </a:lnTo>
                  <a:lnTo>
                    <a:pt x="1005078" y="1936242"/>
                  </a:lnTo>
                  <a:close/>
                </a:path>
                <a:path w="3298190" h="2153920">
                  <a:moveTo>
                    <a:pt x="1046988" y="1899666"/>
                  </a:moveTo>
                  <a:lnTo>
                    <a:pt x="1028700" y="1878330"/>
                  </a:lnTo>
                  <a:lnTo>
                    <a:pt x="1008126" y="1896618"/>
                  </a:lnTo>
                  <a:lnTo>
                    <a:pt x="1026414" y="1917954"/>
                  </a:lnTo>
                  <a:lnTo>
                    <a:pt x="1046988" y="1899666"/>
                  </a:lnTo>
                  <a:close/>
                </a:path>
                <a:path w="3298190" h="2153920">
                  <a:moveTo>
                    <a:pt x="1088898" y="1863090"/>
                  </a:moveTo>
                  <a:lnTo>
                    <a:pt x="1070610" y="1841754"/>
                  </a:lnTo>
                  <a:lnTo>
                    <a:pt x="1050036" y="1860042"/>
                  </a:lnTo>
                  <a:lnTo>
                    <a:pt x="1068324" y="1881378"/>
                  </a:lnTo>
                  <a:lnTo>
                    <a:pt x="1088898" y="1863090"/>
                  </a:lnTo>
                  <a:close/>
                </a:path>
                <a:path w="3298190" h="2153920">
                  <a:moveTo>
                    <a:pt x="1131570" y="1826514"/>
                  </a:moveTo>
                  <a:lnTo>
                    <a:pt x="1113282" y="1805940"/>
                  </a:lnTo>
                  <a:lnTo>
                    <a:pt x="1091946" y="1823466"/>
                  </a:lnTo>
                  <a:lnTo>
                    <a:pt x="1110234" y="1844802"/>
                  </a:lnTo>
                  <a:lnTo>
                    <a:pt x="1131570" y="1826514"/>
                  </a:lnTo>
                  <a:close/>
                </a:path>
                <a:path w="3298190" h="2153920">
                  <a:moveTo>
                    <a:pt x="1156716" y="152400"/>
                  </a:moveTo>
                  <a:lnTo>
                    <a:pt x="1155954" y="124206"/>
                  </a:lnTo>
                  <a:lnTo>
                    <a:pt x="1127760" y="125730"/>
                  </a:lnTo>
                  <a:lnTo>
                    <a:pt x="1129284" y="153162"/>
                  </a:lnTo>
                  <a:lnTo>
                    <a:pt x="1156716" y="152400"/>
                  </a:lnTo>
                  <a:close/>
                </a:path>
                <a:path w="3298190" h="2153920">
                  <a:moveTo>
                    <a:pt x="1159002" y="208026"/>
                  </a:moveTo>
                  <a:lnTo>
                    <a:pt x="1158240" y="179832"/>
                  </a:lnTo>
                  <a:lnTo>
                    <a:pt x="1130046" y="181356"/>
                  </a:lnTo>
                  <a:lnTo>
                    <a:pt x="1131570" y="208788"/>
                  </a:lnTo>
                  <a:lnTo>
                    <a:pt x="1159002" y="208026"/>
                  </a:lnTo>
                  <a:close/>
                </a:path>
                <a:path w="3298190" h="2153920">
                  <a:moveTo>
                    <a:pt x="1162050" y="263652"/>
                  </a:moveTo>
                  <a:lnTo>
                    <a:pt x="1160526" y="235458"/>
                  </a:lnTo>
                  <a:lnTo>
                    <a:pt x="1133094" y="236982"/>
                  </a:lnTo>
                  <a:lnTo>
                    <a:pt x="1133856" y="264414"/>
                  </a:lnTo>
                  <a:lnTo>
                    <a:pt x="1162050" y="263652"/>
                  </a:lnTo>
                  <a:close/>
                </a:path>
                <a:path w="3298190" h="2153920">
                  <a:moveTo>
                    <a:pt x="1164336" y="319278"/>
                  </a:moveTo>
                  <a:lnTo>
                    <a:pt x="1162812" y="291084"/>
                  </a:lnTo>
                  <a:lnTo>
                    <a:pt x="1135380" y="292608"/>
                  </a:lnTo>
                  <a:lnTo>
                    <a:pt x="1136142" y="320040"/>
                  </a:lnTo>
                  <a:lnTo>
                    <a:pt x="1164336" y="319278"/>
                  </a:lnTo>
                  <a:close/>
                </a:path>
                <a:path w="3298190" h="2153920">
                  <a:moveTo>
                    <a:pt x="1166622" y="374904"/>
                  </a:moveTo>
                  <a:lnTo>
                    <a:pt x="1165098" y="346710"/>
                  </a:lnTo>
                  <a:lnTo>
                    <a:pt x="1137666" y="348234"/>
                  </a:lnTo>
                  <a:lnTo>
                    <a:pt x="1138428" y="375666"/>
                  </a:lnTo>
                  <a:lnTo>
                    <a:pt x="1166622" y="374904"/>
                  </a:lnTo>
                  <a:close/>
                </a:path>
                <a:path w="3298190" h="2153920">
                  <a:moveTo>
                    <a:pt x="1168908" y="430530"/>
                  </a:moveTo>
                  <a:lnTo>
                    <a:pt x="1167384" y="402336"/>
                  </a:lnTo>
                  <a:lnTo>
                    <a:pt x="1139952" y="403860"/>
                  </a:lnTo>
                  <a:lnTo>
                    <a:pt x="1140714" y="431292"/>
                  </a:lnTo>
                  <a:lnTo>
                    <a:pt x="1168908" y="430530"/>
                  </a:lnTo>
                  <a:close/>
                </a:path>
                <a:path w="3298190" h="2153920">
                  <a:moveTo>
                    <a:pt x="1171194" y="486156"/>
                  </a:moveTo>
                  <a:lnTo>
                    <a:pt x="1169670" y="457962"/>
                  </a:lnTo>
                  <a:lnTo>
                    <a:pt x="1142238" y="459486"/>
                  </a:lnTo>
                  <a:lnTo>
                    <a:pt x="1143000" y="486918"/>
                  </a:lnTo>
                  <a:lnTo>
                    <a:pt x="1171194" y="486156"/>
                  </a:lnTo>
                  <a:close/>
                </a:path>
                <a:path w="3298190" h="2153920">
                  <a:moveTo>
                    <a:pt x="1173480" y="1789938"/>
                  </a:moveTo>
                  <a:lnTo>
                    <a:pt x="1155192" y="1769364"/>
                  </a:lnTo>
                  <a:lnTo>
                    <a:pt x="1133856" y="1787652"/>
                  </a:lnTo>
                  <a:lnTo>
                    <a:pt x="1152144" y="1808226"/>
                  </a:lnTo>
                  <a:lnTo>
                    <a:pt x="1173480" y="1789938"/>
                  </a:lnTo>
                  <a:close/>
                </a:path>
                <a:path w="3298190" h="2153920">
                  <a:moveTo>
                    <a:pt x="1173480" y="541782"/>
                  </a:moveTo>
                  <a:lnTo>
                    <a:pt x="1171956" y="513588"/>
                  </a:lnTo>
                  <a:lnTo>
                    <a:pt x="1144524" y="515112"/>
                  </a:lnTo>
                  <a:lnTo>
                    <a:pt x="1145286" y="542544"/>
                  </a:lnTo>
                  <a:lnTo>
                    <a:pt x="1173480" y="541782"/>
                  </a:lnTo>
                  <a:close/>
                </a:path>
                <a:path w="3298190" h="2153920">
                  <a:moveTo>
                    <a:pt x="1175766" y="597408"/>
                  </a:moveTo>
                  <a:lnTo>
                    <a:pt x="1174242" y="569214"/>
                  </a:lnTo>
                  <a:lnTo>
                    <a:pt x="1146810" y="570738"/>
                  </a:lnTo>
                  <a:lnTo>
                    <a:pt x="1147572" y="598170"/>
                  </a:lnTo>
                  <a:lnTo>
                    <a:pt x="1175766" y="597408"/>
                  </a:lnTo>
                  <a:close/>
                </a:path>
                <a:path w="3298190" h="2153920">
                  <a:moveTo>
                    <a:pt x="1178052" y="653034"/>
                  </a:moveTo>
                  <a:lnTo>
                    <a:pt x="1176528" y="624840"/>
                  </a:lnTo>
                  <a:lnTo>
                    <a:pt x="1149096" y="626364"/>
                  </a:lnTo>
                  <a:lnTo>
                    <a:pt x="1150620" y="653796"/>
                  </a:lnTo>
                  <a:lnTo>
                    <a:pt x="1178052" y="653034"/>
                  </a:lnTo>
                  <a:close/>
                </a:path>
                <a:path w="3298190" h="2153920">
                  <a:moveTo>
                    <a:pt x="1180338" y="708660"/>
                  </a:moveTo>
                  <a:lnTo>
                    <a:pt x="1179576" y="680466"/>
                  </a:lnTo>
                  <a:lnTo>
                    <a:pt x="1151382" y="681990"/>
                  </a:lnTo>
                  <a:lnTo>
                    <a:pt x="1152906" y="709422"/>
                  </a:lnTo>
                  <a:lnTo>
                    <a:pt x="1180338" y="708660"/>
                  </a:lnTo>
                  <a:close/>
                </a:path>
                <a:path w="3298190" h="2153920">
                  <a:moveTo>
                    <a:pt x="1181862" y="81534"/>
                  </a:moveTo>
                  <a:lnTo>
                    <a:pt x="1136904" y="0"/>
                  </a:lnTo>
                  <a:lnTo>
                    <a:pt x="1098804" y="85344"/>
                  </a:lnTo>
                  <a:lnTo>
                    <a:pt x="1125474" y="84112"/>
                  </a:lnTo>
                  <a:lnTo>
                    <a:pt x="1126248" y="84074"/>
                  </a:lnTo>
                  <a:lnTo>
                    <a:pt x="1126998" y="97536"/>
                  </a:lnTo>
                  <a:lnTo>
                    <a:pt x="1154430" y="96774"/>
                  </a:lnTo>
                  <a:lnTo>
                    <a:pt x="1154049" y="82804"/>
                  </a:lnTo>
                  <a:lnTo>
                    <a:pt x="1181862" y="81534"/>
                  </a:lnTo>
                  <a:close/>
                </a:path>
                <a:path w="3298190" h="2153920">
                  <a:moveTo>
                    <a:pt x="1182624" y="764286"/>
                  </a:moveTo>
                  <a:lnTo>
                    <a:pt x="1181862" y="736092"/>
                  </a:lnTo>
                  <a:lnTo>
                    <a:pt x="1153668" y="737616"/>
                  </a:lnTo>
                  <a:lnTo>
                    <a:pt x="1155192" y="765048"/>
                  </a:lnTo>
                  <a:lnTo>
                    <a:pt x="1182624" y="764286"/>
                  </a:lnTo>
                  <a:close/>
                </a:path>
                <a:path w="3298190" h="2153920">
                  <a:moveTo>
                    <a:pt x="1184910" y="819912"/>
                  </a:moveTo>
                  <a:lnTo>
                    <a:pt x="1184148" y="791718"/>
                  </a:lnTo>
                  <a:lnTo>
                    <a:pt x="1155954" y="793242"/>
                  </a:lnTo>
                  <a:lnTo>
                    <a:pt x="1157478" y="821436"/>
                  </a:lnTo>
                  <a:lnTo>
                    <a:pt x="1184910" y="819912"/>
                  </a:lnTo>
                  <a:close/>
                </a:path>
                <a:path w="3298190" h="2153920">
                  <a:moveTo>
                    <a:pt x="1187196" y="875538"/>
                  </a:moveTo>
                  <a:lnTo>
                    <a:pt x="1186434" y="847344"/>
                  </a:lnTo>
                  <a:lnTo>
                    <a:pt x="1158240" y="848868"/>
                  </a:lnTo>
                  <a:lnTo>
                    <a:pt x="1159764" y="877062"/>
                  </a:lnTo>
                  <a:lnTo>
                    <a:pt x="1187196" y="875538"/>
                  </a:lnTo>
                  <a:close/>
                </a:path>
                <a:path w="3298190" h="2153920">
                  <a:moveTo>
                    <a:pt x="1189482" y="931164"/>
                  </a:moveTo>
                  <a:lnTo>
                    <a:pt x="1188720" y="902970"/>
                  </a:lnTo>
                  <a:lnTo>
                    <a:pt x="1160526" y="904494"/>
                  </a:lnTo>
                  <a:lnTo>
                    <a:pt x="1162050" y="932688"/>
                  </a:lnTo>
                  <a:lnTo>
                    <a:pt x="1189482" y="931164"/>
                  </a:lnTo>
                  <a:close/>
                </a:path>
                <a:path w="3298190" h="2153920">
                  <a:moveTo>
                    <a:pt x="1191768" y="986790"/>
                  </a:moveTo>
                  <a:lnTo>
                    <a:pt x="1191006" y="959358"/>
                  </a:lnTo>
                  <a:lnTo>
                    <a:pt x="1162812" y="960120"/>
                  </a:lnTo>
                  <a:lnTo>
                    <a:pt x="1164336" y="988314"/>
                  </a:lnTo>
                  <a:lnTo>
                    <a:pt x="1191768" y="986790"/>
                  </a:lnTo>
                  <a:close/>
                </a:path>
                <a:path w="3298190" h="2153920">
                  <a:moveTo>
                    <a:pt x="1194054" y="1042416"/>
                  </a:moveTo>
                  <a:lnTo>
                    <a:pt x="1193292" y="1014984"/>
                  </a:lnTo>
                  <a:lnTo>
                    <a:pt x="1165098" y="1015746"/>
                  </a:lnTo>
                  <a:lnTo>
                    <a:pt x="1166622" y="1043940"/>
                  </a:lnTo>
                  <a:lnTo>
                    <a:pt x="1194054" y="1042416"/>
                  </a:lnTo>
                  <a:close/>
                </a:path>
                <a:path w="3298190" h="2153920">
                  <a:moveTo>
                    <a:pt x="1197102" y="1098042"/>
                  </a:moveTo>
                  <a:lnTo>
                    <a:pt x="1196340" y="1084326"/>
                  </a:lnTo>
                  <a:lnTo>
                    <a:pt x="1196340" y="1085088"/>
                  </a:lnTo>
                  <a:lnTo>
                    <a:pt x="1195578" y="1070610"/>
                  </a:lnTo>
                  <a:lnTo>
                    <a:pt x="1168146" y="1071372"/>
                  </a:lnTo>
                  <a:lnTo>
                    <a:pt x="1168146" y="1086612"/>
                  </a:lnTo>
                  <a:lnTo>
                    <a:pt x="1168908" y="1099566"/>
                  </a:lnTo>
                  <a:lnTo>
                    <a:pt x="1197102" y="1098042"/>
                  </a:lnTo>
                  <a:close/>
                </a:path>
                <a:path w="3298190" h="2153920">
                  <a:moveTo>
                    <a:pt x="1200912" y="1153668"/>
                  </a:moveTo>
                  <a:lnTo>
                    <a:pt x="1198626" y="1125474"/>
                  </a:lnTo>
                  <a:lnTo>
                    <a:pt x="1171194" y="1126998"/>
                  </a:lnTo>
                  <a:lnTo>
                    <a:pt x="1172718" y="1155192"/>
                  </a:lnTo>
                  <a:lnTo>
                    <a:pt x="1200912" y="1153668"/>
                  </a:lnTo>
                  <a:close/>
                </a:path>
                <a:path w="3298190" h="2153920">
                  <a:moveTo>
                    <a:pt x="1204722" y="1208532"/>
                  </a:moveTo>
                  <a:lnTo>
                    <a:pt x="1202436" y="1181100"/>
                  </a:lnTo>
                  <a:lnTo>
                    <a:pt x="1175004" y="1182624"/>
                  </a:lnTo>
                  <a:lnTo>
                    <a:pt x="1176528" y="1210818"/>
                  </a:lnTo>
                  <a:lnTo>
                    <a:pt x="1204722" y="1208532"/>
                  </a:lnTo>
                  <a:close/>
                </a:path>
                <a:path w="3298190" h="2153920">
                  <a:moveTo>
                    <a:pt x="1207770" y="1264158"/>
                  </a:moveTo>
                  <a:lnTo>
                    <a:pt x="1206246" y="1236726"/>
                  </a:lnTo>
                  <a:lnTo>
                    <a:pt x="1178814" y="1238250"/>
                  </a:lnTo>
                  <a:lnTo>
                    <a:pt x="1180338" y="1266444"/>
                  </a:lnTo>
                  <a:lnTo>
                    <a:pt x="1207770" y="1264158"/>
                  </a:lnTo>
                  <a:close/>
                </a:path>
                <a:path w="3298190" h="2153920">
                  <a:moveTo>
                    <a:pt x="1211580" y="1319784"/>
                  </a:moveTo>
                  <a:lnTo>
                    <a:pt x="1210056" y="1292352"/>
                  </a:lnTo>
                  <a:lnTo>
                    <a:pt x="1181862" y="1293876"/>
                  </a:lnTo>
                  <a:lnTo>
                    <a:pt x="1184148" y="1322070"/>
                  </a:lnTo>
                  <a:lnTo>
                    <a:pt x="1211580" y="1319784"/>
                  </a:lnTo>
                  <a:close/>
                </a:path>
                <a:path w="3298190" h="2153920">
                  <a:moveTo>
                    <a:pt x="1215390" y="1375410"/>
                  </a:moveTo>
                  <a:lnTo>
                    <a:pt x="1213866" y="1347978"/>
                  </a:lnTo>
                  <a:lnTo>
                    <a:pt x="1185672" y="1349502"/>
                  </a:lnTo>
                  <a:lnTo>
                    <a:pt x="1187958" y="1377696"/>
                  </a:lnTo>
                  <a:lnTo>
                    <a:pt x="1215390" y="1375410"/>
                  </a:lnTo>
                  <a:close/>
                </a:path>
                <a:path w="3298190" h="2153920">
                  <a:moveTo>
                    <a:pt x="1218438" y="1416558"/>
                  </a:moveTo>
                  <a:lnTo>
                    <a:pt x="1217676" y="1403604"/>
                  </a:lnTo>
                  <a:lnTo>
                    <a:pt x="1189482" y="1405128"/>
                  </a:lnTo>
                  <a:lnTo>
                    <a:pt x="1190244" y="1418082"/>
                  </a:lnTo>
                  <a:lnTo>
                    <a:pt x="1218438" y="1416558"/>
                  </a:lnTo>
                  <a:close/>
                </a:path>
                <a:path w="3298190" h="2153920">
                  <a:moveTo>
                    <a:pt x="3028950" y="2008632"/>
                  </a:moveTo>
                  <a:lnTo>
                    <a:pt x="3014281" y="1985124"/>
                  </a:lnTo>
                  <a:lnTo>
                    <a:pt x="3020568" y="1981200"/>
                  </a:lnTo>
                  <a:lnTo>
                    <a:pt x="3005328" y="1957578"/>
                  </a:lnTo>
                  <a:lnTo>
                    <a:pt x="2999486" y="1961388"/>
                  </a:lnTo>
                  <a:lnTo>
                    <a:pt x="2984754" y="1937766"/>
                  </a:lnTo>
                  <a:lnTo>
                    <a:pt x="2935986" y="2018538"/>
                  </a:lnTo>
                  <a:lnTo>
                    <a:pt x="2987802" y="2013013"/>
                  </a:lnTo>
                  <a:lnTo>
                    <a:pt x="3028950" y="2008632"/>
                  </a:lnTo>
                  <a:close/>
                </a:path>
                <a:path w="3298190" h="2153920">
                  <a:moveTo>
                    <a:pt x="3067050" y="1951482"/>
                  </a:moveTo>
                  <a:lnTo>
                    <a:pt x="3052572" y="1927860"/>
                  </a:lnTo>
                  <a:lnTo>
                    <a:pt x="3028950" y="1943100"/>
                  </a:lnTo>
                  <a:lnTo>
                    <a:pt x="3044190" y="1965960"/>
                  </a:lnTo>
                  <a:lnTo>
                    <a:pt x="3067050" y="1951482"/>
                  </a:lnTo>
                  <a:close/>
                </a:path>
                <a:path w="3298190" h="2153920">
                  <a:moveTo>
                    <a:pt x="3114294" y="1921764"/>
                  </a:moveTo>
                  <a:lnTo>
                    <a:pt x="3099054" y="1898142"/>
                  </a:lnTo>
                  <a:lnTo>
                    <a:pt x="3076194" y="1912620"/>
                  </a:lnTo>
                  <a:lnTo>
                    <a:pt x="3090672" y="1936242"/>
                  </a:lnTo>
                  <a:lnTo>
                    <a:pt x="3114294" y="1921764"/>
                  </a:lnTo>
                  <a:close/>
                </a:path>
                <a:path w="3298190" h="2153920">
                  <a:moveTo>
                    <a:pt x="3161538" y="1890522"/>
                  </a:moveTo>
                  <a:lnTo>
                    <a:pt x="3145536" y="1867662"/>
                  </a:lnTo>
                  <a:lnTo>
                    <a:pt x="3126486" y="1880616"/>
                  </a:lnTo>
                  <a:lnTo>
                    <a:pt x="3127248" y="1880616"/>
                  </a:lnTo>
                  <a:lnTo>
                    <a:pt x="3122676" y="1882902"/>
                  </a:lnTo>
                  <a:lnTo>
                    <a:pt x="3127248" y="1889988"/>
                  </a:lnTo>
                  <a:lnTo>
                    <a:pt x="3137916" y="1906524"/>
                  </a:lnTo>
                  <a:lnTo>
                    <a:pt x="3142488" y="1903476"/>
                  </a:lnTo>
                  <a:lnTo>
                    <a:pt x="3161538" y="1890522"/>
                  </a:lnTo>
                  <a:close/>
                </a:path>
                <a:path w="3298190" h="2153920">
                  <a:moveTo>
                    <a:pt x="3206496" y="1857756"/>
                  </a:moveTo>
                  <a:lnTo>
                    <a:pt x="3190494" y="1835658"/>
                  </a:lnTo>
                  <a:lnTo>
                    <a:pt x="3167634" y="1851660"/>
                  </a:lnTo>
                  <a:lnTo>
                    <a:pt x="3183636" y="1874520"/>
                  </a:lnTo>
                  <a:lnTo>
                    <a:pt x="3206496" y="1857756"/>
                  </a:lnTo>
                  <a:close/>
                </a:path>
                <a:path w="3298190" h="2153920">
                  <a:moveTo>
                    <a:pt x="3252216" y="1825752"/>
                  </a:moveTo>
                  <a:lnTo>
                    <a:pt x="3236214" y="1802892"/>
                  </a:lnTo>
                  <a:lnTo>
                    <a:pt x="3213354" y="1819656"/>
                  </a:lnTo>
                  <a:lnTo>
                    <a:pt x="3229356" y="1841754"/>
                  </a:lnTo>
                  <a:lnTo>
                    <a:pt x="3252216" y="1825752"/>
                  </a:lnTo>
                  <a:close/>
                </a:path>
                <a:path w="3298190" h="2153920">
                  <a:moveTo>
                    <a:pt x="3297936" y="1793748"/>
                  </a:moveTo>
                  <a:lnTo>
                    <a:pt x="3281934" y="1770888"/>
                  </a:lnTo>
                  <a:lnTo>
                    <a:pt x="3259074" y="1786890"/>
                  </a:lnTo>
                  <a:lnTo>
                    <a:pt x="3275076" y="1809750"/>
                  </a:lnTo>
                  <a:lnTo>
                    <a:pt x="3297936" y="1793748"/>
                  </a:lnTo>
                  <a:close/>
                </a:path>
              </a:pathLst>
            </a:custGeom>
            <a:solidFill>
              <a:srgbClr val="7F7F7F"/>
            </a:solidFill>
          </p:spPr>
          <p:txBody>
            <a:bodyPr wrap="square" lIns="0" tIns="0" rIns="0" bIns="0" rtlCol="0"/>
            <a:lstStyle/>
            <a:p>
              <a:endParaRPr/>
            </a:p>
          </p:txBody>
        </p:sp>
        <p:pic>
          <p:nvPicPr>
            <p:cNvPr id="27" name="object 27"/>
            <p:cNvPicPr/>
            <p:nvPr/>
          </p:nvPicPr>
          <p:blipFill>
            <a:blip r:embed="rId10" cstate="print"/>
            <a:stretch>
              <a:fillRect/>
            </a:stretch>
          </p:blipFill>
          <p:spPr>
            <a:xfrm>
              <a:off x="7087941" y="4628324"/>
              <a:ext cx="3038577" cy="1397571"/>
            </a:xfrm>
            <a:prstGeom prst="rect">
              <a:avLst/>
            </a:prstGeom>
          </p:spPr>
        </p:pic>
      </p:grpSp>
      <p:sp>
        <p:nvSpPr>
          <p:cNvPr id="28" name="object 28"/>
          <p:cNvSpPr txBox="1"/>
          <p:nvPr/>
        </p:nvSpPr>
        <p:spPr>
          <a:xfrm>
            <a:off x="7153789" y="4635496"/>
            <a:ext cx="2912110" cy="1326515"/>
          </a:xfrm>
          <a:prstGeom prst="rect">
            <a:avLst/>
          </a:prstGeom>
        </p:spPr>
        <p:txBody>
          <a:bodyPr vert="horz" wrap="square" lIns="0" tIns="12065" rIns="0" bIns="0" rtlCol="0">
            <a:spAutoFit/>
          </a:bodyPr>
          <a:lstStyle/>
          <a:p>
            <a:pPr marL="170180" marR="80645" indent="-158115" algn="just">
              <a:lnSpc>
                <a:spcPct val="112500"/>
              </a:lnSpc>
              <a:spcBef>
                <a:spcPts val="95"/>
              </a:spcBef>
              <a:buFont typeface="Arial MT"/>
              <a:buChar char="•"/>
              <a:tabLst>
                <a:tab pos="170815" algn="l"/>
              </a:tabLst>
            </a:pPr>
            <a:r>
              <a:rPr sz="1200" b="1" dirty="0">
                <a:solidFill>
                  <a:srgbClr val="C00000"/>
                </a:solidFill>
                <a:latin typeface="Microsoft JhengHei"/>
                <a:cs typeface="Microsoft JhengHei"/>
              </a:rPr>
              <a:t>修法開放穩定就醫且健康狀況良好的</a:t>
            </a:r>
            <a:r>
              <a:rPr sz="1200" b="1" spc="-50" dirty="0">
                <a:solidFill>
                  <a:srgbClr val="C00000"/>
                </a:solidFill>
                <a:latin typeface="Microsoft JhengHei"/>
                <a:cs typeface="Microsoft JhengHei"/>
              </a:rPr>
              <a:t>愛</a:t>
            </a:r>
            <a:r>
              <a:rPr sz="1200" b="1" dirty="0">
                <a:solidFill>
                  <a:srgbClr val="C00000"/>
                </a:solidFill>
                <a:latin typeface="Microsoft JhengHei"/>
                <a:cs typeface="Microsoft JhengHei"/>
              </a:rPr>
              <a:t>滋感染者，可捐贈器官給愛滋感染者</a:t>
            </a:r>
            <a:r>
              <a:rPr sz="1200" b="1" spc="-50" dirty="0">
                <a:solidFill>
                  <a:srgbClr val="C00000"/>
                </a:solidFill>
                <a:latin typeface="Microsoft JhengHei"/>
                <a:cs typeface="Microsoft JhengHei"/>
              </a:rPr>
              <a:t>。</a:t>
            </a:r>
            <a:endParaRPr sz="1200">
              <a:latin typeface="Microsoft JhengHei"/>
              <a:cs typeface="Microsoft JhengHei"/>
            </a:endParaRPr>
          </a:p>
          <a:p>
            <a:pPr marL="170180" marR="5080" indent="-158115" algn="just">
              <a:lnSpc>
                <a:spcPct val="112500"/>
              </a:lnSpc>
              <a:spcBef>
                <a:spcPts val="520"/>
              </a:spcBef>
              <a:buFont typeface="Arial MT"/>
              <a:buChar char="•"/>
              <a:tabLst>
                <a:tab pos="170815" algn="l"/>
              </a:tabLst>
            </a:pPr>
            <a:r>
              <a:rPr sz="1200" b="1" spc="50" dirty="0">
                <a:solidFill>
                  <a:srgbClr val="C00000"/>
                </a:solidFill>
                <a:latin typeface="Microsoft JhengHei"/>
                <a:cs typeface="Microsoft JhengHei"/>
              </a:rPr>
              <a:t>修法保障感染者隱私，感染者就醫時</a:t>
            </a:r>
            <a:r>
              <a:rPr sz="1200" b="1" dirty="0">
                <a:solidFill>
                  <a:srgbClr val="C00000"/>
                </a:solidFill>
                <a:latin typeface="Microsoft JhengHei"/>
                <a:cs typeface="Microsoft JhengHei"/>
              </a:rPr>
              <a:t>若</a:t>
            </a:r>
            <a:r>
              <a:rPr sz="1200" b="1" spc="70" dirty="0">
                <a:solidFill>
                  <a:srgbClr val="C00000"/>
                </a:solidFill>
                <a:latin typeface="Microsoft JhengHei"/>
                <a:cs typeface="Microsoft JhengHei"/>
              </a:rPr>
              <a:t>處於緊急情況</a:t>
            </a:r>
            <a:r>
              <a:rPr sz="1200" b="1" spc="55" dirty="0">
                <a:solidFill>
                  <a:srgbClr val="C00000"/>
                </a:solidFill>
                <a:latin typeface="Microsoft JhengHei"/>
                <a:cs typeface="Microsoft JhengHei"/>
              </a:rPr>
              <a:t>(</a:t>
            </a:r>
            <a:r>
              <a:rPr sz="1200" b="1" spc="70" dirty="0">
                <a:solidFill>
                  <a:srgbClr val="C00000"/>
                </a:solidFill>
                <a:latin typeface="Microsoft JhengHei"/>
                <a:cs typeface="Microsoft JhengHei"/>
              </a:rPr>
              <a:t>如：意識不清等</a:t>
            </a:r>
            <a:r>
              <a:rPr sz="1200" b="1" spc="55" dirty="0">
                <a:solidFill>
                  <a:srgbClr val="C00000"/>
                </a:solidFill>
                <a:latin typeface="Microsoft JhengHei"/>
                <a:cs typeface="Microsoft JhengHei"/>
              </a:rPr>
              <a:t>)</a:t>
            </a:r>
            <a:r>
              <a:rPr sz="1200" b="1" spc="70" dirty="0">
                <a:solidFill>
                  <a:srgbClr val="C00000"/>
                </a:solidFill>
                <a:latin typeface="Microsoft JhengHei"/>
                <a:cs typeface="Microsoft JhengHei"/>
              </a:rPr>
              <a:t>或身</a:t>
            </a:r>
            <a:r>
              <a:rPr sz="1200" b="1" spc="20" dirty="0">
                <a:solidFill>
                  <a:srgbClr val="C00000"/>
                </a:solidFill>
                <a:latin typeface="Microsoft JhengHei"/>
                <a:cs typeface="Microsoft JhengHei"/>
              </a:rPr>
              <a:t>處</a:t>
            </a:r>
            <a:r>
              <a:rPr sz="1200" b="1" spc="50" dirty="0">
                <a:solidFill>
                  <a:srgbClr val="C00000"/>
                </a:solidFill>
                <a:latin typeface="Microsoft JhengHei"/>
                <a:cs typeface="Microsoft JhengHei"/>
              </a:rPr>
              <a:t>隱私未受保障之環境，可免於主動向</a:t>
            </a:r>
            <a:r>
              <a:rPr sz="1200" b="1" dirty="0">
                <a:solidFill>
                  <a:srgbClr val="C00000"/>
                </a:solidFill>
                <a:latin typeface="Microsoft JhengHei"/>
                <a:cs typeface="Microsoft JhengHei"/>
              </a:rPr>
              <a:t>醫事⼈員告知感染狀態</a:t>
            </a:r>
            <a:r>
              <a:rPr sz="1200" b="1" spc="-50" dirty="0">
                <a:solidFill>
                  <a:srgbClr val="C00000"/>
                </a:solidFill>
                <a:latin typeface="Microsoft JhengHei"/>
                <a:cs typeface="Microsoft JhengHei"/>
              </a:rPr>
              <a:t>。</a:t>
            </a:r>
            <a:endParaRPr sz="1200">
              <a:latin typeface="Microsoft JhengHei"/>
              <a:cs typeface="Microsoft JhengHei"/>
            </a:endParaRPr>
          </a:p>
        </p:txBody>
      </p:sp>
      <p:grpSp>
        <p:nvGrpSpPr>
          <p:cNvPr id="29" name="object 29"/>
          <p:cNvGrpSpPr/>
          <p:nvPr/>
        </p:nvGrpSpPr>
        <p:grpSpPr>
          <a:xfrm>
            <a:off x="5213075" y="2691735"/>
            <a:ext cx="3525520" cy="1947545"/>
            <a:chOff x="5213075" y="2691735"/>
            <a:chExt cx="3525520" cy="1947545"/>
          </a:xfrm>
        </p:grpSpPr>
        <p:pic>
          <p:nvPicPr>
            <p:cNvPr id="30" name="object 30"/>
            <p:cNvPicPr/>
            <p:nvPr/>
          </p:nvPicPr>
          <p:blipFill>
            <a:blip r:embed="rId11" cstate="print"/>
            <a:stretch>
              <a:fillRect/>
            </a:stretch>
          </p:blipFill>
          <p:spPr>
            <a:xfrm>
              <a:off x="7668653" y="4391405"/>
              <a:ext cx="79248" cy="247650"/>
            </a:xfrm>
            <a:prstGeom prst="rect">
              <a:avLst/>
            </a:prstGeom>
          </p:spPr>
        </p:pic>
        <p:pic>
          <p:nvPicPr>
            <p:cNvPr id="31" name="object 31"/>
            <p:cNvPicPr/>
            <p:nvPr/>
          </p:nvPicPr>
          <p:blipFill>
            <a:blip r:embed="rId12" cstate="print"/>
            <a:stretch>
              <a:fillRect/>
            </a:stretch>
          </p:blipFill>
          <p:spPr>
            <a:xfrm>
              <a:off x="5213075" y="2691735"/>
              <a:ext cx="3525426" cy="482756"/>
            </a:xfrm>
            <a:prstGeom prst="rect">
              <a:avLst/>
            </a:prstGeom>
          </p:spPr>
        </p:pic>
      </p:grpSp>
      <p:sp>
        <p:nvSpPr>
          <p:cNvPr id="32" name="object 32"/>
          <p:cNvSpPr txBox="1"/>
          <p:nvPr/>
        </p:nvSpPr>
        <p:spPr>
          <a:xfrm>
            <a:off x="3890905" y="2366263"/>
            <a:ext cx="4796790" cy="755015"/>
          </a:xfrm>
          <a:prstGeom prst="rect">
            <a:avLst/>
          </a:prstGeom>
        </p:spPr>
        <p:txBody>
          <a:bodyPr vert="horz" wrap="square" lIns="0" tIns="16510" rIns="0" bIns="0" rtlCol="0">
            <a:spAutoFit/>
          </a:bodyPr>
          <a:lstStyle/>
          <a:p>
            <a:pPr marL="12700">
              <a:lnSpc>
                <a:spcPct val="100000"/>
              </a:lnSpc>
              <a:spcBef>
                <a:spcPts val="130"/>
              </a:spcBef>
            </a:pPr>
            <a:r>
              <a:rPr sz="1200" b="1" dirty="0">
                <a:solidFill>
                  <a:srgbClr val="3F3F3F"/>
                </a:solidFill>
                <a:latin typeface="Microsoft JhengHei"/>
                <a:cs typeface="Microsoft JhengHei"/>
              </a:rPr>
              <a:t>2007年11月更名為「行政院衛生署愛滋病防治及感染者權益保障會</a:t>
            </a:r>
            <a:r>
              <a:rPr sz="1200" b="1" spc="-50" dirty="0">
                <a:solidFill>
                  <a:srgbClr val="3F3F3F"/>
                </a:solidFill>
                <a:latin typeface="Microsoft JhengHei"/>
                <a:cs typeface="Microsoft JhengHei"/>
              </a:rPr>
              <a:t>」</a:t>
            </a:r>
            <a:endParaRPr sz="1200">
              <a:latin typeface="Microsoft JhengHei"/>
              <a:cs typeface="Microsoft JhengHei"/>
            </a:endParaRPr>
          </a:p>
          <a:p>
            <a:pPr marL="1403985">
              <a:lnSpc>
                <a:spcPct val="100000"/>
              </a:lnSpc>
              <a:spcBef>
                <a:spcPts val="1275"/>
              </a:spcBef>
            </a:pPr>
            <a:r>
              <a:rPr sz="1200" b="1" dirty="0">
                <a:solidFill>
                  <a:srgbClr val="3F3F3F"/>
                </a:solidFill>
                <a:latin typeface="Microsoft JhengHei"/>
                <a:cs typeface="Microsoft JhengHei"/>
              </a:rPr>
              <a:t>因應政府組織改造，於2013年7月23日更名</a:t>
            </a:r>
            <a:r>
              <a:rPr sz="1200" b="1" spc="-50" dirty="0">
                <a:solidFill>
                  <a:srgbClr val="3F3F3F"/>
                </a:solidFill>
                <a:latin typeface="Microsoft JhengHei"/>
                <a:cs typeface="Microsoft JhengHei"/>
              </a:rPr>
              <a:t>為</a:t>
            </a:r>
            <a:endParaRPr sz="1200">
              <a:latin typeface="Microsoft JhengHei"/>
              <a:cs typeface="Microsoft JhengHei"/>
            </a:endParaRPr>
          </a:p>
          <a:p>
            <a:pPr marL="1403985">
              <a:lnSpc>
                <a:spcPct val="100000"/>
              </a:lnSpc>
              <a:spcBef>
                <a:spcPts val="110"/>
              </a:spcBef>
            </a:pPr>
            <a:r>
              <a:rPr sz="1200" b="1" dirty="0">
                <a:solidFill>
                  <a:srgbClr val="3F3F3F"/>
                </a:solidFill>
                <a:latin typeface="Microsoft JhengHei"/>
                <a:cs typeface="Microsoft JhengHei"/>
              </a:rPr>
              <a:t>「</a:t>
            </a:r>
            <a:r>
              <a:rPr sz="1200" b="1" dirty="0">
                <a:solidFill>
                  <a:srgbClr val="C00000"/>
                </a:solidFill>
                <a:latin typeface="Microsoft JhengHei"/>
                <a:cs typeface="Microsoft JhengHei"/>
              </a:rPr>
              <a:t>衛生福利部愛滋病防治及感染者權益保障會</a:t>
            </a:r>
            <a:r>
              <a:rPr sz="1200" b="1" spc="-50" dirty="0">
                <a:solidFill>
                  <a:srgbClr val="3F3F3F"/>
                </a:solidFill>
                <a:latin typeface="Microsoft JhengHei"/>
                <a:cs typeface="Microsoft JhengHei"/>
              </a:rPr>
              <a:t>」</a:t>
            </a:r>
            <a:endParaRPr sz="1200">
              <a:latin typeface="Microsoft JhengHei"/>
              <a:cs typeface="Microsoft JhengHei"/>
            </a:endParaRPr>
          </a:p>
        </p:txBody>
      </p:sp>
      <p:sp>
        <p:nvSpPr>
          <p:cNvPr id="33" name="object 33"/>
          <p:cNvSpPr txBox="1">
            <a:spLocks noGrp="1"/>
          </p:cNvSpPr>
          <p:nvPr>
            <p:ph type="title"/>
          </p:nvPr>
        </p:nvSpPr>
        <p:spPr>
          <a:xfrm>
            <a:off x="1447934" y="1035050"/>
            <a:ext cx="5187950" cy="506730"/>
          </a:xfrm>
          <a:prstGeom prst="rect">
            <a:avLst/>
          </a:prstGeom>
        </p:spPr>
        <p:txBody>
          <a:bodyPr vert="horz" wrap="square" lIns="0" tIns="13335" rIns="0" bIns="0" rtlCol="0">
            <a:spAutoFit/>
          </a:bodyPr>
          <a:lstStyle/>
          <a:p>
            <a:pPr marL="12700">
              <a:lnSpc>
                <a:spcPct val="100000"/>
              </a:lnSpc>
              <a:spcBef>
                <a:spcPts val="105"/>
              </a:spcBef>
            </a:pPr>
            <a:r>
              <a:rPr dirty="0"/>
              <a:t>愛滋條例</a:t>
            </a:r>
            <a:r>
              <a:rPr sz="2450" dirty="0"/>
              <a:t>(特別法)</a:t>
            </a:r>
            <a:r>
              <a:rPr spc="-10" dirty="0"/>
              <a:t>及保障會沿革</a:t>
            </a:r>
            <a:endParaRPr sz="2450"/>
          </a:p>
        </p:txBody>
      </p:sp>
      <p:grpSp>
        <p:nvGrpSpPr>
          <p:cNvPr id="34" name="object 34"/>
          <p:cNvGrpSpPr/>
          <p:nvPr/>
        </p:nvGrpSpPr>
        <p:grpSpPr>
          <a:xfrm>
            <a:off x="261251" y="816102"/>
            <a:ext cx="1013460" cy="951230"/>
            <a:chOff x="261251" y="816102"/>
            <a:chExt cx="1013460" cy="951230"/>
          </a:xfrm>
        </p:grpSpPr>
        <p:pic>
          <p:nvPicPr>
            <p:cNvPr id="35" name="object 35"/>
            <p:cNvPicPr/>
            <p:nvPr/>
          </p:nvPicPr>
          <p:blipFill>
            <a:blip r:embed="rId13" cstate="print"/>
            <a:stretch>
              <a:fillRect/>
            </a:stretch>
          </p:blipFill>
          <p:spPr>
            <a:xfrm>
              <a:off x="261251" y="816102"/>
              <a:ext cx="1013460" cy="950976"/>
            </a:xfrm>
            <a:prstGeom prst="rect">
              <a:avLst/>
            </a:prstGeom>
          </p:spPr>
        </p:pic>
        <p:pic>
          <p:nvPicPr>
            <p:cNvPr id="36" name="object 36"/>
            <p:cNvPicPr/>
            <p:nvPr/>
          </p:nvPicPr>
          <p:blipFill>
            <a:blip r:embed="rId14" cstate="print"/>
            <a:stretch>
              <a:fillRect/>
            </a:stretch>
          </p:blipFill>
          <p:spPr>
            <a:xfrm>
              <a:off x="441845" y="950214"/>
              <a:ext cx="649223" cy="640841"/>
            </a:xfrm>
            <a:prstGeom prst="rect">
              <a:avLst/>
            </a:prstGeom>
          </p:spPr>
        </p:pic>
      </p:grpSp>
      <p:grpSp>
        <p:nvGrpSpPr>
          <p:cNvPr id="37" name="object 37"/>
          <p:cNvGrpSpPr/>
          <p:nvPr/>
        </p:nvGrpSpPr>
        <p:grpSpPr>
          <a:xfrm>
            <a:off x="3123310" y="3204972"/>
            <a:ext cx="7444105" cy="3020060"/>
            <a:chOff x="3123310" y="3204972"/>
            <a:chExt cx="7444105" cy="3020060"/>
          </a:xfrm>
        </p:grpSpPr>
        <p:sp>
          <p:nvSpPr>
            <p:cNvPr id="38" name="object 38"/>
            <p:cNvSpPr/>
            <p:nvPr/>
          </p:nvSpPr>
          <p:spPr>
            <a:xfrm>
              <a:off x="5884811" y="3204972"/>
              <a:ext cx="444500" cy="894080"/>
            </a:xfrm>
            <a:custGeom>
              <a:avLst/>
              <a:gdLst/>
              <a:ahLst/>
              <a:cxnLst/>
              <a:rect l="l" t="t" r="r" b="b"/>
              <a:pathLst>
                <a:path w="444500" h="894079">
                  <a:moveTo>
                    <a:pt x="76200" y="54863"/>
                  </a:moveTo>
                  <a:lnTo>
                    <a:pt x="0" y="0"/>
                  </a:lnTo>
                  <a:lnTo>
                    <a:pt x="2286" y="93725"/>
                  </a:lnTo>
                  <a:lnTo>
                    <a:pt x="19812" y="84511"/>
                  </a:lnTo>
                  <a:lnTo>
                    <a:pt x="19812" y="68579"/>
                  </a:lnTo>
                  <a:lnTo>
                    <a:pt x="44958" y="55625"/>
                  </a:lnTo>
                  <a:lnTo>
                    <a:pt x="51462" y="67870"/>
                  </a:lnTo>
                  <a:lnTo>
                    <a:pt x="76200" y="54863"/>
                  </a:lnTo>
                  <a:close/>
                </a:path>
                <a:path w="444500" h="894079">
                  <a:moveTo>
                    <a:pt x="51462" y="67870"/>
                  </a:moveTo>
                  <a:lnTo>
                    <a:pt x="44958" y="55625"/>
                  </a:lnTo>
                  <a:lnTo>
                    <a:pt x="19812" y="68579"/>
                  </a:lnTo>
                  <a:lnTo>
                    <a:pt x="26427" y="81032"/>
                  </a:lnTo>
                  <a:lnTo>
                    <a:pt x="51462" y="67870"/>
                  </a:lnTo>
                  <a:close/>
                </a:path>
                <a:path w="444500" h="894079">
                  <a:moveTo>
                    <a:pt x="26427" y="81032"/>
                  </a:moveTo>
                  <a:lnTo>
                    <a:pt x="19812" y="68579"/>
                  </a:lnTo>
                  <a:lnTo>
                    <a:pt x="19812" y="84511"/>
                  </a:lnTo>
                  <a:lnTo>
                    <a:pt x="26427" y="81032"/>
                  </a:lnTo>
                  <a:close/>
                </a:path>
                <a:path w="444500" h="894079">
                  <a:moveTo>
                    <a:pt x="57912" y="80009"/>
                  </a:moveTo>
                  <a:lnTo>
                    <a:pt x="51462" y="67870"/>
                  </a:lnTo>
                  <a:lnTo>
                    <a:pt x="26427" y="81032"/>
                  </a:lnTo>
                  <a:lnTo>
                    <a:pt x="32766" y="92963"/>
                  </a:lnTo>
                  <a:lnTo>
                    <a:pt x="57912" y="80009"/>
                  </a:lnTo>
                  <a:close/>
                </a:path>
                <a:path w="444500" h="894079">
                  <a:moveTo>
                    <a:pt x="83820" y="129539"/>
                  </a:moveTo>
                  <a:lnTo>
                    <a:pt x="70866" y="104393"/>
                  </a:lnTo>
                  <a:lnTo>
                    <a:pt x="45720" y="117347"/>
                  </a:lnTo>
                  <a:lnTo>
                    <a:pt x="58674" y="142493"/>
                  </a:lnTo>
                  <a:lnTo>
                    <a:pt x="83820" y="129539"/>
                  </a:lnTo>
                  <a:close/>
                </a:path>
                <a:path w="444500" h="894079">
                  <a:moveTo>
                    <a:pt x="109728" y="179069"/>
                  </a:moveTo>
                  <a:lnTo>
                    <a:pt x="96774" y="153923"/>
                  </a:lnTo>
                  <a:lnTo>
                    <a:pt x="71628" y="166877"/>
                  </a:lnTo>
                  <a:lnTo>
                    <a:pt x="84582" y="192023"/>
                  </a:lnTo>
                  <a:lnTo>
                    <a:pt x="109728" y="179069"/>
                  </a:lnTo>
                  <a:close/>
                </a:path>
                <a:path w="444500" h="894079">
                  <a:moveTo>
                    <a:pt x="135636" y="227837"/>
                  </a:moveTo>
                  <a:lnTo>
                    <a:pt x="122682" y="203453"/>
                  </a:lnTo>
                  <a:lnTo>
                    <a:pt x="97536" y="216407"/>
                  </a:lnTo>
                  <a:lnTo>
                    <a:pt x="110490" y="240791"/>
                  </a:lnTo>
                  <a:lnTo>
                    <a:pt x="135636" y="227837"/>
                  </a:lnTo>
                  <a:close/>
                </a:path>
                <a:path w="444500" h="894079">
                  <a:moveTo>
                    <a:pt x="161544" y="277367"/>
                  </a:moveTo>
                  <a:lnTo>
                    <a:pt x="148590" y="252983"/>
                  </a:lnTo>
                  <a:lnTo>
                    <a:pt x="123444" y="265937"/>
                  </a:lnTo>
                  <a:lnTo>
                    <a:pt x="136398" y="290321"/>
                  </a:lnTo>
                  <a:lnTo>
                    <a:pt x="161544" y="277367"/>
                  </a:lnTo>
                  <a:close/>
                </a:path>
                <a:path w="444500" h="894079">
                  <a:moveTo>
                    <a:pt x="187452" y="326897"/>
                  </a:moveTo>
                  <a:lnTo>
                    <a:pt x="174498" y="301751"/>
                  </a:lnTo>
                  <a:lnTo>
                    <a:pt x="149352" y="314705"/>
                  </a:lnTo>
                  <a:lnTo>
                    <a:pt x="162306" y="339851"/>
                  </a:lnTo>
                  <a:lnTo>
                    <a:pt x="187452" y="326897"/>
                  </a:lnTo>
                  <a:close/>
                </a:path>
                <a:path w="444500" h="894079">
                  <a:moveTo>
                    <a:pt x="213360" y="375665"/>
                  </a:moveTo>
                  <a:lnTo>
                    <a:pt x="200406" y="351281"/>
                  </a:lnTo>
                  <a:lnTo>
                    <a:pt x="175260" y="364235"/>
                  </a:lnTo>
                  <a:lnTo>
                    <a:pt x="188214" y="388619"/>
                  </a:lnTo>
                  <a:lnTo>
                    <a:pt x="213360" y="375665"/>
                  </a:lnTo>
                  <a:close/>
                </a:path>
                <a:path w="444500" h="894079">
                  <a:moveTo>
                    <a:pt x="239268" y="425195"/>
                  </a:moveTo>
                  <a:lnTo>
                    <a:pt x="226314" y="400811"/>
                  </a:lnTo>
                  <a:lnTo>
                    <a:pt x="201168" y="413766"/>
                  </a:lnTo>
                  <a:lnTo>
                    <a:pt x="214122" y="438150"/>
                  </a:lnTo>
                  <a:lnTo>
                    <a:pt x="239268" y="425195"/>
                  </a:lnTo>
                  <a:close/>
                </a:path>
                <a:path w="444500" h="894079">
                  <a:moveTo>
                    <a:pt x="265176" y="474725"/>
                  </a:moveTo>
                  <a:lnTo>
                    <a:pt x="252222" y="449579"/>
                  </a:lnTo>
                  <a:lnTo>
                    <a:pt x="227076" y="462533"/>
                  </a:lnTo>
                  <a:lnTo>
                    <a:pt x="240030" y="487680"/>
                  </a:lnTo>
                  <a:lnTo>
                    <a:pt x="265176" y="474725"/>
                  </a:lnTo>
                  <a:close/>
                </a:path>
                <a:path w="444500" h="894079">
                  <a:moveTo>
                    <a:pt x="290322" y="523494"/>
                  </a:moveTo>
                  <a:lnTo>
                    <a:pt x="277368" y="499109"/>
                  </a:lnTo>
                  <a:lnTo>
                    <a:pt x="252984" y="512063"/>
                  </a:lnTo>
                  <a:lnTo>
                    <a:pt x="265938" y="536447"/>
                  </a:lnTo>
                  <a:lnTo>
                    <a:pt x="290322" y="523494"/>
                  </a:lnTo>
                  <a:close/>
                </a:path>
                <a:path w="444500" h="894079">
                  <a:moveTo>
                    <a:pt x="316230" y="573024"/>
                  </a:moveTo>
                  <a:lnTo>
                    <a:pt x="303276" y="548640"/>
                  </a:lnTo>
                  <a:lnTo>
                    <a:pt x="278892" y="561594"/>
                  </a:lnTo>
                  <a:lnTo>
                    <a:pt x="291846" y="585977"/>
                  </a:lnTo>
                  <a:lnTo>
                    <a:pt x="316230" y="573024"/>
                  </a:lnTo>
                  <a:close/>
                </a:path>
                <a:path w="444500" h="894079">
                  <a:moveTo>
                    <a:pt x="342138" y="624077"/>
                  </a:moveTo>
                  <a:lnTo>
                    <a:pt x="339852" y="617219"/>
                  </a:lnTo>
                  <a:lnTo>
                    <a:pt x="329184" y="598169"/>
                  </a:lnTo>
                  <a:lnTo>
                    <a:pt x="304800" y="611124"/>
                  </a:lnTo>
                  <a:lnTo>
                    <a:pt x="313944" y="628005"/>
                  </a:lnTo>
                  <a:lnTo>
                    <a:pt x="314706" y="629411"/>
                  </a:lnTo>
                  <a:lnTo>
                    <a:pt x="314706" y="629919"/>
                  </a:lnTo>
                  <a:lnTo>
                    <a:pt x="316230" y="633983"/>
                  </a:lnTo>
                  <a:lnTo>
                    <a:pt x="342138" y="624077"/>
                  </a:lnTo>
                  <a:close/>
                </a:path>
                <a:path w="444500" h="894079">
                  <a:moveTo>
                    <a:pt x="314706" y="629411"/>
                  </a:moveTo>
                  <a:lnTo>
                    <a:pt x="313944" y="627888"/>
                  </a:lnTo>
                  <a:lnTo>
                    <a:pt x="314086" y="628269"/>
                  </a:lnTo>
                  <a:lnTo>
                    <a:pt x="314706" y="629411"/>
                  </a:lnTo>
                  <a:close/>
                </a:path>
                <a:path w="444500" h="894079">
                  <a:moveTo>
                    <a:pt x="314086" y="628269"/>
                  </a:moveTo>
                  <a:lnTo>
                    <a:pt x="313944" y="627888"/>
                  </a:lnTo>
                  <a:lnTo>
                    <a:pt x="314086" y="628269"/>
                  </a:lnTo>
                  <a:close/>
                </a:path>
                <a:path w="444500" h="894079">
                  <a:moveTo>
                    <a:pt x="314706" y="629919"/>
                  </a:moveTo>
                  <a:lnTo>
                    <a:pt x="314706" y="629411"/>
                  </a:lnTo>
                  <a:lnTo>
                    <a:pt x="314086" y="628269"/>
                  </a:lnTo>
                  <a:lnTo>
                    <a:pt x="314706" y="629919"/>
                  </a:lnTo>
                  <a:close/>
                </a:path>
                <a:path w="444500" h="894079">
                  <a:moveTo>
                    <a:pt x="362712" y="675894"/>
                  </a:moveTo>
                  <a:lnTo>
                    <a:pt x="352806" y="649985"/>
                  </a:lnTo>
                  <a:lnTo>
                    <a:pt x="326898" y="659891"/>
                  </a:lnTo>
                  <a:lnTo>
                    <a:pt x="336804" y="685799"/>
                  </a:lnTo>
                  <a:lnTo>
                    <a:pt x="362712" y="675894"/>
                  </a:lnTo>
                  <a:close/>
                </a:path>
                <a:path w="444500" h="894079">
                  <a:moveTo>
                    <a:pt x="383286" y="727710"/>
                  </a:moveTo>
                  <a:lnTo>
                    <a:pt x="372618" y="701802"/>
                  </a:lnTo>
                  <a:lnTo>
                    <a:pt x="346710" y="711707"/>
                  </a:lnTo>
                  <a:lnTo>
                    <a:pt x="357378" y="738377"/>
                  </a:lnTo>
                  <a:lnTo>
                    <a:pt x="383286" y="727710"/>
                  </a:lnTo>
                  <a:close/>
                </a:path>
                <a:path w="444500" h="894079">
                  <a:moveTo>
                    <a:pt x="403860" y="779526"/>
                  </a:moveTo>
                  <a:lnTo>
                    <a:pt x="393192" y="753618"/>
                  </a:lnTo>
                  <a:lnTo>
                    <a:pt x="367284" y="764285"/>
                  </a:lnTo>
                  <a:lnTo>
                    <a:pt x="377952" y="790194"/>
                  </a:lnTo>
                  <a:lnTo>
                    <a:pt x="403860" y="779526"/>
                  </a:lnTo>
                  <a:close/>
                </a:path>
                <a:path w="444500" h="894079">
                  <a:moveTo>
                    <a:pt x="423672" y="831341"/>
                  </a:moveTo>
                  <a:lnTo>
                    <a:pt x="413766" y="805433"/>
                  </a:lnTo>
                  <a:lnTo>
                    <a:pt x="387858" y="816101"/>
                  </a:lnTo>
                  <a:lnTo>
                    <a:pt x="397764" y="842010"/>
                  </a:lnTo>
                  <a:lnTo>
                    <a:pt x="423672" y="831341"/>
                  </a:lnTo>
                  <a:close/>
                </a:path>
                <a:path w="444500" h="894079">
                  <a:moveTo>
                    <a:pt x="444246" y="883157"/>
                  </a:moveTo>
                  <a:lnTo>
                    <a:pt x="434340" y="857250"/>
                  </a:lnTo>
                  <a:lnTo>
                    <a:pt x="408432" y="867918"/>
                  </a:lnTo>
                  <a:lnTo>
                    <a:pt x="418338" y="893826"/>
                  </a:lnTo>
                  <a:lnTo>
                    <a:pt x="444246" y="883157"/>
                  </a:lnTo>
                  <a:close/>
                </a:path>
              </a:pathLst>
            </a:custGeom>
            <a:solidFill>
              <a:srgbClr val="7F7F7F"/>
            </a:solidFill>
          </p:spPr>
          <p:txBody>
            <a:bodyPr wrap="square" lIns="0" tIns="0" rIns="0" bIns="0" rtlCol="0"/>
            <a:lstStyle/>
            <a:p>
              <a:endParaRPr/>
            </a:p>
          </p:txBody>
        </p:sp>
        <p:sp>
          <p:nvSpPr>
            <p:cNvPr id="39" name="object 39"/>
            <p:cNvSpPr/>
            <p:nvPr/>
          </p:nvSpPr>
          <p:spPr>
            <a:xfrm>
              <a:off x="3123310" y="5982461"/>
              <a:ext cx="6015355" cy="242570"/>
            </a:xfrm>
            <a:custGeom>
              <a:avLst/>
              <a:gdLst/>
              <a:ahLst/>
              <a:cxnLst/>
              <a:rect l="l" t="t" r="r" b="b"/>
              <a:pathLst>
                <a:path w="6015355" h="242570">
                  <a:moveTo>
                    <a:pt x="24383" y="74676"/>
                  </a:moveTo>
                  <a:lnTo>
                    <a:pt x="22860" y="70866"/>
                  </a:lnTo>
                  <a:lnTo>
                    <a:pt x="22098" y="65532"/>
                  </a:lnTo>
                  <a:lnTo>
                    <a:pt x="22098" y="66294"/>
                  </a:lnTo>
                  <a:lnTo>
                    <a:pt x="20574" y="60198"/>
                  </a:lnTo>
                  <a:lnTo>
                    <a:pt x="20574" y="60960"/>
                  </a:lnTo>
                  <a:lnTo>
                    <a:pt x="19812" y="54864"/>
                  </a:lnTo>
                  <a:lnTo>
                    <a:pt x="18521" y="43491"/>
                  </a:lnTo>
                  <a:lnTo>
                    <a:pt x="17602" y="32042"/>
                  </a:lnTo>
                  <a:lnTo>
                    <a:pt x="17025" y="20574"/>
                  </a:lnTo>
                  <a:lnTo>
                    <a:pt x="16763" y="9144"/>
                  </a:lnTo>
                  <a:lnTo>
                    <a:pt x="16763" y="0"/>
                  </a:lnTo>
                  <a:lnTo>
                    <a:pt x="0" y="0"/>
                  </a:lnTo>
                  <a:lnTo>
                    <a:pt x="0" y="18288"/>
                  </a:lnTo>
                  <a:lnTo>
                    <a:pt x="742" y="29566"/>
                  </a:lnTo>
                  <a:lnTo>
                    <a:pt x="1323" y="40890"/>
                  </a:lnTo>
                  <a:lnTo>
                    <a:pt x="2386" y="52152"/>
                  </a:lnTo>
                  <a:lnTo>
                    <a:pt x="4572" y="63246"/>
                  </a:lnTo>
                  <a:lnTo>
                    <a:pt x="5333" y="69342"/>
                  </a:lnTo>
                  <a:lnTo>
                    <a:pt x="6857" y="74676"/>
                  </a:lnTo>
                  <a:lnTo>
                    <a:pt x="7619" y="80010"/>
                  </a:lnTo>
                  <a:lnTo>
                    <a:pt x="9143" y="83820"/>
                  </a:lnTo>
                  <a:lnTo>
                    <a:pt x="13715" y="91440"/>
                  </a:lnTo>
                  <a:lnTo>
                    <a:pt x="17525" y="94488"/>
                  </a:lnTo>
                  <a:lnTo>
                    <a:pt x="21336" y="96012"/>
                  </a:lnTo>
                  <a:lnTo>
                    <a:pt x="22860" y="96012"/>
                  </a:lnTo>
                  <a:lnTo>
                    <a:pt x="22860" y="79248"/>
                  </a:lnTo>
                  <a:lnTo>
                    <a:pt x="23622" y="79248"/>
                  </a:lnTo>
                  <a:lnTo>
                    <a:pt x="23622" y="74676"/>
                  </a:lnTo>
                  <a:lnTo>
                    <a:pt x="24383" y="74676"/>
                  </a:lnTo>
                  <a:close/>
                </a:path>
                <a:path w="6015355" h="242570">
                  <a:moveTo>
                    <a:pt x="25298" y="79857"/>
                  </a:moveTo>
                  <a:lnTo>
                    <a:pt x="24383" y="79248"/>
                  </a:lnTo>
                  <a:lnTo>
                    <a:pt x="22860" y="79248"/>
                  </a:lnTo>
                  <a:lnTo>
                    <a:pt x="25298" y="79857"/>
                  </a:lnTo>
                  <a:close/>
                </a:path>
                <a:path w="6015355" h="242570">
                  <a:moveTo>
                    <a:pt x="26365" y="80619"/>
                  </a:moveTo>
                  <a:lnTo>
                    <a:pt x="25298" y="79857"/>
                  </a:lnTo>
                  <a:lnTo>
                    <a:pt x="22860" y="79248"/>
                  </a:lnTo>
                  <a:lnTo>
                    <a:pt x="22860" y="96012"/>
                  </a:lnTo>
                  <a:lnTo>
                    <a:pt x="25146" y="96012"/>
                  </a:lnTo>
                  <a:lnTo>
                    <a:pt x="25145" y="80010"/>
                  </a:lnTo>
                  <a:lnTo>
                    <a:pt x="26365" y="80619"/>
                  </a:lnTo>
                  <a:close/>
                </a:path>
                <a:path w="6015355" h="242570">
                  <a:moveTo>
                    <a:pt x="25653" y="79248"/>
                  </a:moveTo>
                  <a:lnTo>
                    <a:pt x="25145" y="77724"/>
                  </a:lnTo>
                  <a:lnTo>
                    <a:pt x="25145" y="78486"/>
                  </a:lnTo>
                  <a:lnTo>
                    <a:pt x="23622" y="74676"/>
                  </a:lnTo>
                  <a:lnTo>
                    <a:pt x="23622" y="79248"/>
                  </a:lnTo>
                  <a:lnTo>
                    <a:pt x="25653" y="79248"/>
                  </a:lnTo>
                  <a:close/>
                </a:path>
                <a:path w="6015355" h="242570">
                  <a:moveTo>
                    <a:pt x="25907" y="80010"/>
                  </a:moveTo>
                  <a:lnTo>
                    <a:pt x="25653" y="79248"/>
                  </a:lnTo>
                  <a:lnTo>
                    <a:pt x="24383" y="79248"/>
                  </a:lnTo>
                  <a:lnTo>
                    <a:pt x="25907" y="80010"/>
                  </a:lnTo>
                  <a:close/>
                </a:path>
                <a:path w="6015355" h="242570">
                  <a:moveTo>
                    <a:pt x="25907" y="80010"/>
                  </a:moveTo>
                  <a:lnTo>
                    <a:pt x="24383" y="79248"/>
                  </a:lnTo>
                  <a:lnTo>
                    <a:pt x="25298" y="79857"/>
                  </a:lnTo>
                  <a:lnTo>
                    <a:pt x="25907" y="80010"/>
                  </a:lnTo>
                  <a:close/>
                </a:path>
                <a:path w="6015355" h="242570">
                  <a:moveTo>
                    <a:pt x="26669" y="81534"/>
                  </a:moveTo>
                  <a:lnTo>
                    <a:pt x="26365" y="80619"/>
                  </a:lnTo>
                  <a:lnTo>
                    <a:pt x="25145" y="80010"/>
                  </a:lnTo>
                  <a:lnTo>
                    <a:pt x="26669" y="81534"/>
                  </a:lnTo>
                  <a:close/>
                </a:path>
                <a:path w="6015355" h="242570">
                  <a:moveTo>
                    <a:pt x="26669" y="96012"/>
                  </a:moveTo>
                  <a:lnTo>
                    <a:pt x="26669" y="81534"/>
                  </a:lnTo>
                  <a:lnTo>
                    <a:pt x="25145" y="80010"/>
                  </a:lnTo>
                  <a:lnTo>
                    <a:pt x="25146" y="96012"/>
                  </a:lnTo>
                  <a:lnTo>
                    <a:pt x="26669" y="96012"/>
                  </a:lnTo>
                  <a:close/>
                </a:path>
                <a:path w="6015355" h="242570">
                  <a:moveTo>
                    <a:pt x="25907" y="80264"/>
                  </a:moveTo>
                  <a:lnTo>
                    <a:pt x="25907" y="80010"/>
                  </a:lnTo>
                  <a:lnTo>
                    <a:pt x="25298" y="79857"/>
                  </a:lnTo>
                  <a:lnTo>
                    <a:pt x="25907" y="80264"/>
                  </a:lnTo>
                  <a:close/>
                </a:path>
                <a:path w="6015355" h="242570">
                  <a:moveTo>
                    <a:pt x="26343" y="80554"/>
                  </a:moveTo>
                  <a:lnTo>
                    <a:pt x="25907" y="79248"/>
                  </a:lnTo>
                  <a:lnTo>
                    <a:pt x="25653" y="79248"/>
                  </a:lnTo>
                  <a:lnTo>
                    <a:pt x="25907" y="80010"/>
                  </a:lnTo>
                  <a:lnTo>
                    <a:pt x="25907" y="80264"/>
                  </a:lnTo>
                  <a:lnTo>
                    <a:pt x="26343" y="80554"/>
                  </a:lnTo>
                  <a:close/>
                </a:path>
                <a:path w="6015355" h="242570">
                  <a:moveTo>
                    <a:pt x="2902029" y="94727"/>
                  </a:moveTo>
                  <a:lnTo>
                    <a:pt x="2888741" y="79248"/>
                  </a:lnTo>
                  <a:lnTo>
                    <a:pt x="25907" y="79248"/>
                  </a:lnTo>
                  <a:lnTo>
                    <a:pt x="26343" y="80554"/>
                  </a:lnTo>
                  <a:lnTo>
                    <a:pt x="26669" y="80772"/>
                  </a:lnTo>
                  <a:lnTo>
                    <a:pt x="26669" y="96012"/>
                  </a:lnTo>
                  <a:lnTo>
                    <a:pt x="2883408" y="96012"/>
                  </a:lnTo>
                  <a:lnTo>
                    <a:pt x="2883408" y="93726"/>
                  </a:lnTo>
                  <a:lnTo>
                    <a:pt x="2884170" y="94869"/>
                  </a:lnTo>
                  <a:lnTo>
                    <a:pt x="2886455" y="96012"/>
                  </a:lnTo>
                  <a:lnTo>
                    <a:pt x="2887217" y="96012"/>
                  </a:lnTo>
                  <a:lnTo>
                    <a:pt x="2887217" y="102870"/>
                  </a:lnTo>
                  <a:lnTo>
                    <a:pt x="2887979" y="105156"/>
                  </a:lnTo>
                  <a:lnTo>
                    <a:pt x="2887979" y="107061"/>
                  </a:lnTo>
                  <a:lnTo>
                    <a:pt x="2888741" y="109728"/>
                  </a:lnTo>
                  <a:lnTo>
                    <a:pt x="2889504" y="115062"/>
                  </a:lnTo>
                  <a:lnTo>
                    <a:pt x="2891028" y="127254"/>
                  </a:lnTo>
                  <a:lnTo>
                    <a:pt x="2891790" y="134874"/>
                  </a:lnTo>
                  <a:lnTo>
                    <a:pt x="2891790" y="134112"/>
                  </a:lnTo>
                  <a:lnTo>
                    <a:pt x="2893314" y="150114"/>
                  </a:lnTo>
                  <a:lnTo>
                    <a:pt x="2893314" y="166878"/>
                  </a:lnTo>
                  <a:lnTo>
                    <a:pt x="2894076" y="242316"/>
                  </a:lnTo>
                  <a:lnTo>
                    <a:pt x="2894076" y="157734"/>
                  </a:lnTo>
                  <a:lnTo>
                    <a:pt x="2894209" y="148232"/>
                  </a:lnTo>
                  <a:lnTo>
                    <a:pt x="2894999" y="138350"/>
                  </a:lnTo>
                  <a:lnTo>
                    <a:pt x="2897885" y="112014"/>
                  </a:lnTo>
                  <a:lnTo>
                    <a:pt x="2899410" y="105918"/>
                  </a:lnTo>
                  <a:lnTo>
                    <a:pt x="2900722" y="99008"/>
                  </a:lnTo>
                  <a:lnTo>
                    <a:pt x="2902029" y="94727"/>
                  </a:lnTo>
                  <a:close/>
                </a:path>
                <a:path w="6015355" h="242570">
                  <a:moveTo>
                    <a:pt x="26669" y="81534"/>
                  </a:moveTo>
                  <a:lnTo>
                    <a:pt x="26669" y="80772"/>
                  </a:lnTo>
                  <a:lnTo>
                    <a:pt x="26365" y="80619"/>
                  </a:lnTo>
                  <a:lnTo>
                    <a:pt x="26669" y="81534"/>
                  </a:lnTo>
                  <a:close/>
                </a:path>
                <a:path w="6015355" h="242570">
                  <a:moveTo>
                    <a:pt x="2884170" y="94869"/>
                  </a:moveTo>
                  <a:lnTo>
                    <a:pt x="2883408" y="93726"/>
                  </a:lnTo>
                  <a:lnTo>
                    <a:pt x="2883408" y="94488"/>
                  </a:lnTo>
                  <a:lnTo>
                    <a:pt x="2884170" y="94869"/>
                  </a:lnTo>
                  <a:close/>
                </a:path>
                <a:path w="6015355" h="242570">
                  <a:moveTo>
                    <a:pt x="2884932" y="96012"/>
                  </a:moveTo>
                  <a:lnTo>
                    <a:pt x="2884170" y="94869"/>
                  </a:lnTo>
                  <a:lnTo>
                    <a:pt x="2883408" y="94488"/>
                  </a:lnTo>
                  <a:lnTo>
                    <a:pt x="2884932" y="96012"/>
                  </a:lnTo>
                  <a:close/>
                </a:path>
                <a:path w="6015355" h="242570">
                  <a:moveTo>
                    <a:pt x="2884551" y="96012"/>
                  </a:moveTo>
                  <a:lnTo>
                    <a:pt x="2884170" y="95250"/>
                  </a:lnTo>
                  <a:lnTo>
                    <a:pt x="2883408" y="94488"/>
                  </a:lnTo>
                  <a:lnTo>
                    <a:pt x="2883408" y="96012"/>
                  </a:lnTo>
                  <a:lnTo>
                    <a:pt x="2884551" y="96012"/>
                  </a:lnTo>
                  <a:close/>
                </a:path>
                <a:path w="6015355" h="242570">
                  <a:moveTo>
                    <a:pt x="2886455" y="96012"/>
                  </a:moveTo>
                  <a:lnTo>
                    <a:pt x="2884170" y="94869"/>
                  </a:lnTo>
                  <a:lnTo>
                    <a:pt x="2884932" y="96012"/>
                  </a:lnTo>
                  <a:lnTo>
                    <a:pt x="2886455" y="96012"/>
                  </a:lnTo>
                  <a:close/>
                </a:path>
                <a:path w="6015355" h="242570">
                  <a:moveTo>
                    <a:pt x="2884932" y="96012"/>
                  </a:moveTo>
                  <a:lnTo>
                    <a:pt x="2884170" y="95250"/>
                  </a:lnTo>
                  <a:lnTo>
                    <a:pt x="2884551" y="96012"/>
                  </a:lnTo>
                  <a:lnTo>
                    <a:pt x="2884932" y="96012"/>
                  </a:lnTo>
                  <a:close/>
                </a:path>
                <a:path w="6015355" h="242570">
                  <a:moveTo>
                    <a:pt x="2887217" y="102870"/>
                  </a:moveTo>
                  <a:lnTo>
                    <a:pt x="2887217" y="96012"/>
                  </a:lnTo>
                  <a:lnTo>
                    <a:pt x="2884551" y="96012"/>
                  </a:lnTo>
                  <a:lnTo>
                    <a:pt x="2885694" y="98298"/>
                  </a:lnTo>
                  <a:lnTo>
                    <a:pt x="2885694" y="99441"/>
                  </a:lnTo>
                  <a:lnTo>
                    <a:pt x="2886455" y="101346"/>
                  </a:lnTo>
                  <a:lnTo>
                    <a:pt x="2886455" y="100584"/>
                  </a:lnTo>
                  <a:lnTo>
                    <a:pt x="2887217" y="102870"/>
                  </a:lnTo>
                  <a:close/>
                </a:path>
                <a:path w="6015355" h="242570">
                  <a:moveTo>
                    <a:pt x="2885694" y="99441"/>
                  </a:moveTo>
                  <a:lnTo>
                    <a:pt x="2885694" y="98298"/>
                  </a:lnTo>
                  <a:lnTo>
                    <a:pt x="2884932" y="97536"/>
                  </a:lnTo>
                  <a:lnTo>
                    <a:pt x="2885694" y="99441"/>
                  </a:lnTo>
                  <a:close/>
                </a:path>
                <a:path w="6015355" h="242570">
                  <a:moveTo>
                    <a:pt x="2887979" y="107061"/>
                  </a:moveTo>
                  <a:lnTo>
                    <a:pt x="2887979" y="105156"/>
                  </a:lnTo>
                  <a:lnTo>
                    <a:pt x="2887217" y="104394"/>
                  </a:lnTo>
                  <a:lnTo>
                    <a:pt x="2887979" y="107061"/>
                  </a:lnTo>
                  <a:close/>
                </a:path>
                <a:path w="6015355" h="242570">
                  <a:moveTo>
                    <a:pt x="2910078" y="175260"/>
                  </a:moveTo>
                  <a:lnTo>
                    <a:pt x="2910078" y="157734"/>
                  </a:lnTo>
                  <a:lnTo>
                    <a:pt x="2909809" y="146580"/>
                  </a:lnTo>
                  <a:lnTo>
                    <a:pt x="2908796" y="134945"/>
                  </a:lnTo>
                  <a:lnTo>
                    <a:pt x="2906267" y="112014"/>
                  </a:lnTo>
                  <a:lnTo>
                    <a:pt x="2904744" y="105918"/>
                  </a:lnTo>
                  <a:lnTo>
                    <a:pt x="2903982" y="100584"/>
                  </a:lnTo>
                  <a:lnTo>
                    <a:pt x="2902029" y="94727"/>
                  </a:lnTo>
                  <a:lnTo>
                    <a:pt x="2900722" y="99008"/>
                  </a:lnTo>
                  <a:lnTo>
                    <a:pt x="2899410" y="105918"/>
                  </a:lnTo>
                  <a:lnTo>
                    <a:pt x="2897885" y="112014"/>
                  </a:lnTo>
                  <a:lnTo>
                    <a:pt x="2894999" y="138350"/>
                  </a:lnTo>
                  <a:lnTo>
                    <a:pt x="2894209" y="148232"/>
                  </a:lnTo>
                  <a:lnTo>
                    <a:pt x="2894076" y="157734"/>
                  </a:lnTo>
                  <a:lnTo>
                    <a:pt x="2894076" y="175260"/>
                  </a:lnTo>
                  <a:lnTo>
                    <a:pt x="2910078" y="175260"/>
                  </a:lnTo>
                  <a:close/>
                </a:path>
                <a:path w="6015355" h="242570">
                  <a:moveTo>
                    <a:pt x="2910078" y="242316"/>
                  </a:moveTo>
                  <a:lnTo>
                    <a:pt x="2910078" y="175260"/>
                  </a:lnTo>
                  <a:lnTo>
                    <a:pt x="2894076" y="175260"/>
                  </a:lnTo>
                  <a:lnTo>
                    <a:pt x="2894076" y="242316"/>
                  </a:lnTo>
                  <a:lnTo>
                    <a:pt x="2910078" y="242316"/>
                  </a:lnTo>
                  <a:close/>
                </a:path>
                <a:path w="6015355" h="242570">
                  <a:moveTo>
                    <a:pt x="5988939" y="79248"/>
                  </a:moveTo>
                  <a:lnTo>
                    <a:pt x="2915411" y="79248"/>
                  </a:lnTo>
                  <a:lnTo>
                    <a:pt x="2902029" y="94727"/>
                  </a:lnTo>
                  <a:lnTo>
                    <a:pt x="2903982" y="100584"/>
                  </a:lnTo>
                  <a:lnTo>
                    <a:pt x="2904744" y="105918"/>
                  </a:lnTo>
                  <a:lnTo>
                    <a:pt x="2906267" y="112014"/>
                  </a:lnTo>
                  <a:lnTo>
                    <a:pt x="2908796" y="134945"/>
                  </a:lnTo>
                  <a:lnTo>
                    <a:pt x="2909809" y="146580"/>
                  </a:lnTo>
                  <a:lnTo>
                    <a:pt x="2910078" y="157734"/>
                  </a:lnTo>
                  <a:lnTo>
                    <a:pt x="2910078" y="242316"/>
                  </a:lnTo>
                  <a:lnTo>
                    <a:pt x="2910840" y="166878"/>
                  </a:lnTo>
                  <a:lnTo>
                    <a:pt x="2910840" y="150114"/>
                  </a:lnTo>
                  <a:lnTo>
                    <a:pt x="2912364" y="134112"/>
                  </a:lnTo>
                  <a:lnTo>
                    <a:pt x="2912364" y="134874"/>
                  </a:lnTo>
                  <a:lnTo>
                    <a:pt x="2913126" y="127254"/>
                  </a:lnTo>
                  <a:lnTo>
                    <a:pt x="2913888" y="120396"/>
                  </a:lnTo>
                  <a:lnTo>
                    <a:pt x="2913888" y="121158"/>
                  </a:lnTo>
                  <a:lnTo>
                    <a:pt x="2914650" y="115062"/>
                  </a:lnTo>
                  <a:lnTo>
                    <a:pt x="2915411" y="109728"/>
                  </a:lnTo>
                  <a:lnTo>
                    <a:pt x="2916935" y="104394"/>
                  </a:lnTo>
                  <a:lnTo>
                    <a:pt x="2916935" y="96012"/>
                  </a:lnTo>
                  <a:lnTo>
                    <a:pt x="2917697" y="96012"/>
                  </a:lnTo>
                  <a:lnTo>
                    <a:pt x="2919984" y="94869"/>
                  </a:lnTo>
                  <a:lnTo>
                    <a:pt x="2920746" y="93726"/>
                  </a:lnTo>
                  <a:lnTo>
                    <a:pt x="2920746" y="96012"/>
                  </a:lnTo>
                  <a:lnTo>
                    <a:pt x="5987795" y="96012"/>
                  </a:lnTo>
                  <a:lnTo>
                    <a:pt x="5987795" y="80772"/>
                  </a:lnTo>
                  <a:lnTo>
                    <a:pt x="5988558" y="80391"/>
                  </a:lnTo>
                  <a:lnTo>
                    <a:pt x="5988558" y="80010"/>
                  </a:lnTo>
                  <a:lnTo>
                    <a:pt x="5988939" y="79248"/>
                  </a:lnTo>
                  <a:close/>
                </a:path>
                <a:path w="6015355" h="242570">
                  <a:moveTo>
                    <a:pt x="2919603" y="96012"/>
                  </a:moveTo>
                  <a:lnTo>
                    <a:pt x="2916935" y="96012"/>
                  </a:lnTo>
                  <a:lnTo>
                    <a:pt x="2916935" y="105156"/>
                  </a:lnTo>
                  <a:lnTo>
                    <a:pt x="2917697" y="100584"/>
                  </a:lnTo>
                  <a:lnTo>
                    <a:pt x="2917697" y="101346"/>
                  </a:lnTo>
                  <a:lnTo>
                    <a:pt x="2918460" y="99441"/>
                  </a:lnTo>
                  <a:lnTo>
                    <a:pt x="2918460" y="98298"/>
                  </a:lnTo>
                  <a:lnTo>
                    <a:pt x="2919603" y="96012"/>
                  </a:lnTo>
                  <a:close/>
                </a:path>
                <a:path w="6015355" h="242570">
                  <a:moveTo>
                    <a:pt x="2919984" y="94869"/>
                  </a:moveTo>
                  <a:lnTo>
                    <a:pt x="2917697" y="96012"/>
                  </a:lnTo>
                  <a:lnTo>
                    <a:pt x="2919222" y="96012"/>
                  </a:lnTo>
                  <a:lnTo>
                    <a:pt x="2919984" y="94869"/>
                  </a:lnTo>
                  <a:close/>
                </a:path>
                <a:path w="6015355" h="242570">
                  <a:moveTo>
                    <a:pt x="2919222" y="97536"/>
                  </a:moveTo>
                  <a:lnTo>
                    <a:pt x="2918460" y="98298"/>
                  </a:lnTo>
                  <a:lnTo>
                    <a:pt x="2918460" y="99441"/>
                  </a:lnTo>
                  <a:lnTo>
                    <a:pt x="2919222" y="97536"/>
                  </a:lnTo>
                  <a:close/>
                </a:path>
                <a:path w="6015355" h="242570">
                  <a:moveTo>
                    <a:pt x="2920746" y="94488"/>
                  </a:moveTo>
                  <a:lnTo>
                    <a:pt x="2919984" y="94869"/>
                  </a:lnTo>
                  <a:lnTo>
                    <a:pt x="2919222" y="96012"/>
                  </a:lnTo>
                  <a:lnTo>
                    <a:pt x="2920746" y="94488"/>
                  </a:lnTo>
                  <a:close/>
                </a:path>
                <a:path w="6015355" h="242570">
                  <a:moveTo>
                    <a:pt x="2919984" y="95250"/>
                  </a:moveTo>
                  <a:lnTo>
                    <a:pt x="2919222" y="96012"/>
                  </a:lnTo>
                  <a:lnTo>
                    <a:pt x="2919603" y="96012"/>
                  </a:lnTo>
                  <a:lnTo>
                    <a:pt x="2919984" y="95250"/>
                  </a:lnTo>
                  <a:close/>
                </a:path>
                <a:path w="6015355" h="242570">
                  <a:moveTo>
                    <a:pt x="2920746" y="96012"/>
                  </a:moveTo>
                  <a:lnTo>
                    <a:pt x="2920746" y="94488"/>
                  </a:lnTo>
                  <a:lnTo>
                    <a:pt x="2919984" y="95250"/>
                  </a:lnTo>
                  <a:lnTo>
                    <a:pt x="2919603" y="96012"/>
                  </a:lnTo>
                  <a:lnTo>
                    <a:pt x="2920746" y="96012"/>
                  </a:lnTo>
                  <a:close/>
                </a:path>
                <a:path w="6015355" h="242570">
                  <a:moveTo>
                    <a:pt x="2920746" y="94488"/>
                  </a:moveTo>
                  <a:lnTo>
                    <a:pt x="2920746" y="93726"/>
                  </a:lnTo>
                  <a:lnTo>
                    <a:pt x="2919984" y="94869"/>
                  </a:lnTo>
                  <a:lnTo>
                    <a:pt x="2920746" y="94488"/>
                  </a:lnTo>
                  <a:close/>
                </a:path>
                <a:path w="6015355" h="242570">
                  <a:moveTo>
                    <a:pt x="5988558" y="80391"/>
                  </a:moveTo>
                  <a:lnTo>
                    <a:pt x="5987795" y="80772"/>
                  </a:lnTo>
                  <a:lnTo>
                    <a:pt x="5987795" y="81534"/>
                  </a:lnTo>
                  <a:lnTo>
                    <a:pt x="5988558" y="80391"/>
                  </a:lnTo>
                  <a:close/>
                </a:path>
                <a:path w="6015355" h="242570">
                  <a:moveTo>
                    <a:pt x="5989320" y="80010"/>
                  </a:moveTo>
                  <a:lnTo>
                    <a:pt x="5988558" y="80391"/>
                  </a:lnTo>
                  <a:lnTo>
                    <a:pt x="5987795" y="81534"/>
                  </a:lnTo>
                  <a:lnTo>
                    <a:pt x="5989320" y="80010"/>
                  </a:lnTo>
                  <a:close/>
                </a:path>
                <a:path w="6015355" h="242570">
                  <a:moveTo>
                    <a:pt x="5992368" y="96012"/>
                  </a:moveTo>
                  <a:lnTo>
                    <a:pt x="5992368" y="79248"/>
                  </a:lnTo>
                  <a:lnTo>
                    <a:pt x="5989320" y="80010"/>
                  </a:lnTo>
                  <a:lnTo>
                    <a:pt x="5987795" y="81534"/>
                  </a:lnTo>
                  <a:lnTo>
                    <a:pt x="5987795" y="96012"/>
                  </a:lnTo>
                  <a:lnTo>
                    <a:pt x="5992368" y="96012"/>
                  </a:lnTo>
                  <a:close/>
                </a:path>
                <a:path w="6015355" h="242570">
                  <a:moveTo>
                    <a:pt x="5989320" y="79248"/>
                  </a:moveTo>
                  <a:lnTo>
                    <a:pt x="5988939" y="79248"/>
                  </a:lnTo>
                  <a:lnTo>
                    <a:pt x="5988558" y="80010"/>
                  </a:lnTo>
                  <a:lnTo>
                    <a:pt x="5989320" y="79248"/>
                  </a:lnTo>
                  <a:close/>
                </a:path>
                <a:path w="6015355" h="242570">
                  <a:moveTo>
                    <a:pt x="5989320" y="79248"/>
                  </a:moveTo>
                  <a:lnTo>
                    <a:pt x="5988558" y="80010"/>
                  </a:lnTo>
                  <a:lnTo>
                    <a:pt x="5988558" y="80391"/>
                  </a:lnTo>
                  <a:lnTo>
                    <a:pt x="5989320" y="79248"/>
                  </a:lnTo>
                  <a:close/>
                </a:path>
                <a:path w="6015355" h="242570">
                  <a:moveTo>
                    <a:pt x="5990844" y="79248"/>
                  </a:moveTo>
                  <a:lnTo>
                    <a:pt x="5989320" y="79248"/>
                  </a:lnTo>
                  <a:lnTo>
                    <a:pt x="5988558" y="80391"/>
                  </a:lnTo>
                  <a:lnTo>
                    <a:pt x="5990844" y="79248"/>
                  </a:lnTo>
                  <a:close/>
                </a:path>
                <a:path w="6015355" h="242570">
                  <a:moveTo>
                    <a:pt x="6015228" y="9144"/>
                  </a:moveTo>
                  <a:lnTo>
                    <a:pt x="6015228" y="0"/>
                  </a:lnTo>
                  <a:lnTo>
                    <a:pt x="5998464" y="0"/>
                  </a:lnTo>
                  <a:lnTo>
                    <a:pt x="5998464" y="9144"/>
                  </a:lnTo>
                  <a:lnTo>
                    <a:pt x="5997682" y="20579"/>
                  </a:lnTo>
                  <a:lnTo>
                    <a:pt x="5997230" y="32027"/>
                  </a:lnTo>
                  <a:lnTo>
                    <a:pt x="5996633" y="43464"/>
                  </a:lnTo>
                  <a:lnTo>
                    <a:pt x="5995416" y="54864"/>
                  </a:lnTo>
                  <a:lnTo>
                    <a:pt x="5993892" y="60960"/>
                  </a:lnTo>
                  <a:lnTo>
                    <a:pt x="5993892" y="60198"/>
                  </a:lnTo>
                  <a:lnTo>
                    <a:pt x="5993130" y="66294"/>
                  </a:lnTo>
                  <a:lnTo>
                    <a:pt x="5992368" y="70866"/>
                  </a:lnTo>
                  <a:lnTo>
                    <a:pt x="5990844" y="74676"/>
                  </a:lnTo>
                  <a:lnTo>
                    <a:pt x="5990082" y="78486"/>
                  </a:lnTo>
                  <a:lnTo>
                    <a:pt x="5990082" y="76962"/>
                  </a:lnTo>
                  <a:lnTo>
                    <a:pt x="5988939" y="79248"/>
                  </a:lnTo>
                  <a:lnTo>
                    <a:pt x="5992368" y="79248"/>
                  </a:lnTo>
                  <a:lnTo>
                    <a:pt x="5992368" y="96012"/>
                  </a:lnTo>
                  <a:lnTo>
                    <a:pt x="5993130" y="96012"/>
                  </a:lnTo>
                  <a:lnTo>
                    <a:pt x="5997702" y="94488"/>
                  </a:lnTo>
                  <a:lnTo>
                    <a:pt x="6011418" y="57150"/>
                  </a:lnTo>
                  <a:lnTo>
                    <a:pt x="6014466" y="18288"/>
                  </a:lnTo>
                  <a:lnTo>
                    <a:pt x="6015228" y="9144"/>
                  </a:lnTo>
                  <a:close/>
                </a:path>
                <a:path w="6015355" h="242570">
                  <a:moveTo>
                    <a:pt x="5992368" y="79248"/>
                  </a:moveTo>
                  <a:lnTo>
                    <a:pt x="5990844" y="79248"/>
                  </a:lnTo>
                  <a:lnTo>
                    <a:pt x="5989320" y="80010"/>
                  </a:lnTo>
                  <a:lnTo>
                    <a:pt x="5992368" y="79248"/>
                  </a:lnTo>
                  <a:close/>
                </a:path>
              </a:pathLst>
            </a:custGeom>
            <a:solidFill>
              <a:srgbClr val="2C778C"/>
            </a:solidFill>
          </p:spPr>
          <p:txBody>
            <a:bodyPr wrap="square" lIns="0" tIns="0" rIns="0" bIns="0" rtlCol="0"/>
            <a:lstStyle/>
            <a:p>
              <a:endParaRPr/>
            </a:p>
          </p:txBody>
        </p:sp>
        <p:sp>
          <p:nvSpPr>
            <p:cNvPr id="40" name="object 40"/>
            <p:cNvSpPr/>
            <p:nvPr/>
          </p:nvSpPr>
          <p:spPr>
            <a:xfrm>
              <a:off x="8768219" y="3737609"/>
              <a:ext cx="83820" cy="400050"/>
            </a:xfrm>
            <a:custGeom>
              <a:avLst/>
              <a:gdLst/>
              <a:ahLst/>
              <a:cxnLst/>
              <a:rect l="l" t="t" r="r" b="b"/>
              <a:pathLst>
                <a:path w="83820" h="400050">
                  <a:moveTo>
                    <a:pt x="34289" y="371855"/>
                  </a:moveTo>
                  <a:lnTo>
                    <a:pt x="6857" y="369569"/>
                  </a:lnTo>
                  <a:lnTo>
                    <a:pt x="3809" y="397001"/>
                  </a:lnTo>
                  <a:lnTo>
                    <a:pt x="32003" y="400049"/>
                  </a:lnTo>
                  <a:lnTo>
                    <a:pt x="34289" y="371855"/>
                  </a:lnTo>
                  <a:close/>
                </a:path>
                <a:path w="83820" h="400050">
                  <a:moveTo>
                    <a:pt x="39623" y="316991"/>
                  </a:moveTo>
                  <a:lnTo>
                    <a:pt x="12191" y="313943"/>
                  </a:lnTo>
                  <a:lnTo>
                    <a:pt x="9143" y="341375"/>
                  </a:lnTo>
                  <a:lnTo>
                    <a:pt x="37337" y="344423"/>
                  </a:lnTo>
                  <a:lnTo>
                    <a:pt x="39623" y="316991"/>
                  </a:lnTo>
                  <a:close/>
                </a:path>
                <a:path w="83820" h="400050">
                  <a:moveTo>
                    <a:pt x="45719" y="261365"/>
                  </a:moveTo>
                  <a:lnTo>
                    <a:pt x="17525" y="258317"/>
                  </a:lnTo>
                  <a:lnTo>
                    <a:pt x="15239" y="286511"/>
                  </a:lnTo>
                  <a:lnTo>
                    <a:pt x="42671" y="288797"/>
                  </a:lnTo>
                  <a:lnTo>
                    <a:pt x="45719" y="261365"/>
                  </a:lnTo>
                  <a:close/>
                </a:path>
                <a:path w="83820" h="400050">
                  <a:moveTo>
                    <a:pt x="50291" y="214121"/>
                  </a:moveTo>
                  <a:lnTo>
                    <a:pt x="50291" y="204977"/>
                  </a:lnTo>
                  <a:lnTo>
                    <a:pt x="22859" y="204215"/>
                  </a:lnTo>
                  <a:lnTo>
                    <a:pt x="22097" y="212597"/>
                  </a:lnTo>
                  <a:lnTo>
                    <a:pt x="22097" y="211835"/>
                  </a:lnTo>
                  <a:lnTo>
                    <a:pt x="20573" y="230885"/>
                  </a:lnTo>
                  <a:lnTo>
                    <a:pt x="48005" y="233171"/>
                  </a:lnTo>
                  <a:lnTo>
                    <a:pt x="50291" y="214121"/>
                  </a:lnTo>
                  <a:close/>
                </a:path>
                <a:path w="83820" h="400050">
                  <a:moveTo>
                    <a:pt x="52577" y="149351"/>
                  </a:moveTo>
                  <a:lnTo>
                    <a:pt x="25145" y="147827"/>
                  </a:lnTo>
                  <a:lnTo>
                    <a:pt x="23621" y="176021"/>
                  </a:lnTo>
                  <a:lnTo>
                    <a:pt x="51815" y="177545"/>
                  </a:lnTo>
                  <a:lnTo>
                    <a:pt x="52577" y="149351"/>
                  </a:lnTo>
                  <a:close/>
                </a:path>
                <a:path w="83820" h="400050">
                  <a:moveTo>
                    <a:pt x="55625" y="93725"/>
                  </a:moveTo>
                  <a:lnTo>
                    <a:pt x="27431" y="92201"/>
                  </a:lnTo>
                  <a:lnTo>
                    <a:pt x="25907" y="120395"/>
                  </a:lnTo>
                  <a:lnTo>
                    <a:pt x="54101" y="121919"/>
                  </a:lnTo>
                  <a:lnTo>
                    <a:pt x="55625" y="93725"/>
                  </a:lnTo>
                  <a:close/>
                </a:path>
                <a:path w="83820" h="400050">
                  <a:moveTo>
                    <a:pt x="83819" y="85343"/>
                  </a:moveTo>
                  <a:lnTo>
                    <a:pt x="45719" y="0"/>
                  </a:lnTo>
                  <a:lnTo>
                    <a:pt x="0" y="81533"/>
                  </a:lnTo>
                  <a:lnTo>
                    <a:pt x="83819" y="85343"/>
                  </a:lnTo>
                  <a:close/>
                </a:path>
              </a:pathLst>
            </a:custGeom>
            <a:solidFill>
              <a:srgbClr val="7F7F7F"/>
            </a:solidFill>
          </p:spPr>
          <p:txBody>
            <a:bodyPr wrap="square" lIns="0" tIns="0" rIns="0" bIns="0" rtlCol="0"/>
            <a:lstStyle/>
            <a:p>
              <a:endParaRPr/>
            </a:p>
          </p:txBody>
        </p:sp>
        <p:pic>
          <p:nvPicPr>
            <p:cNvPr id="41" name="object 41"/>
            <p:cNvPicPr/>
            <p:nvPr/>
          </p:nvPicPr>
          <p:blipFill>
            <a:blip r:embed="rId15" cstate="print"/>
            <a:stretch>
              <a:fillRect/>
            </a:stretch>
          </p:blipFill>
          <p:spPr>
            <a:xfrm>
              <a:off x="7208405" y="3285743"/>
              <a:ext cx="3358896" cy="457962"/>
            </a:xfrm>
            <a:prstGeom prst="rect">
              <a:avLst/>
            </a:prstGeom>
          </p:spPr>
        </p:pic>
      </p:grpSp>
      <p:sp>
        <p:nvSpPr>
          <p:cNvPr id="42" name="object 42"/>
          <p:cNvSpPr txBox="1"/>
          <p:nvPr/>
        </p:nvSpPr>
        <p:spPr>
          <a:xfrm>
            <a:off x="7281043" y="3300469"/>
            <a:ext cx="3179445" cy="391795"/>
          </a:xfrm>
          <a:prstGeom prst="rect">
            <a:avLst/>
          </a:prstGeom>
        </p:spPr>
        <p:txBody>
          <a:bodyPr vert="horz" wrap="square" lIns="0" tIns="11430" rIns="0" bIns="0" rtlCol="0">
            <a:spAutoFit/>
          </a:bodyPr>
          <a:lstStyle/>
          <a:p>
            <a:pPr marL="12700" marR="5080">
              <a:lnSpc>
                <a:spcPct val="109100"/>
              </a:lnSpc>
              <a:spcBef>
                <a:spcPts val="90"/>
              </a:spcBef>
            </a:pPr>
            <a:r>
              <a:rPr sz="1100" b="1" dirty="0">
                <a:solidFill>
                  <a:srgbClr val="C00000"/>
                </a:solidFill>
                <a:latin typeface="Microsoft JhengHei"/>
                <a:cs typeface="Microsoft JhengHei"/>
              </a:rPr>
              <a:t>配合⺠法成年年齡下修</a:t>
            </a:r>
            <a:r>
              <a:rPr sz="1100" b="1" dirty="0">
                <a:solidFill>
                  <a:srgbClr val="3F3F3F"/>
                </a:solidFill>
                <a:latin typeface="Microsoft JhengHei"/>
                <a:cs typeface="Microsoft JhengHei"/>
              </a:rPr>
              <a:t>為十八歲，爰將第15條之</a:t>
            </a:r>
            <a:r>
              <a:rPr sz="1100" b="1" spc="-50" dirty="0">
                <a:solidFill>
                  <a:srgbClr val="3F3F3F"/>
                </a:solidFill>
                <a:latin typeface="Microsoft JhengHei"/>
                <a:cs typeface="Microsoft JhengHei"/>
              </a:rPr>
              <a:t>1</a:t>
            </a:r>
            <a:r>
              <a:rPr sz="1100" b="1" dirty="0">
                <a:solidFill>
                  <a:srgbClr val="3F3F3F"/>
                </a:solidFill>
                <a:latin typeface="Microsoft JhengHei"/>
                <a:cs typeface="Microsoft JhengHei"/>
              </a:rPr>
              <a:t>第⼆項「未滿⼆十歲之⼈」</a:t>
            </a:r>
            <a:r>
              <a:rPr sz="1100" b="1" dirty="0">
                <a:solidFill>
                  <a:srgbClr val="C00000"/>
                </a:solidFill>
                <a:latin typeface="Microsoft JhengHei"/>
                <a:cs typeface="Microsoft JhengHei"/>
              </a:rPr>
              <a:t>修正為「未成年⼈</a:t>
            </a:r>
            <a:r>
              <a:rPr sz="1100" b="1" spc="-50" dirty="0">
                <a:solidFill>
                  <a:srgbClr val="C00000"/>
                </a:solidFill>
                <a:latin typeface="Microsoft JhengHei"/>
                <a:cs typeface="Microsoft JhengHei"/>
              </a:rPr>
              <a:t>」</a:t>
            </a:r>
            <a:endParaRPr sz="1100">
              <a:latin typeface="Microsoft JhengHei"/>
              <a:cs typeface="Microsoft JhengHei"/>
            </a:endParaRPr>
          </a:p>
        </p:txBody>
      </p:sp>
      <p:sp>
        <p:nvSpPr>
          <p:cNvPr id="43" name="object 43"/>
          <p:cNvSpPr txBox="1"/>
          <p:nvPr/>
        </p:nvSpPr>
        <p:spPr>
          <a:xfrm>
            <a:off x="2749429" y="6214583"/>
            <a:ext cx="6680834" cy="262890"/>
          </a:xfrm>
          <a:prstGeom prst="rect">
            <a:avLst/>
          </a:prstGeom>
        </p:spPr>
        <p:txBody>
          <a:bodyPr vert="horz" wrap="square" lIns="0" tIns="26670" rIns="0" bIns="0" rtlCol="0">
            <a:spAutoFit/>
          </a:bodyPr>
          <a:lstStyle/>
          <a:p>
            <a:pPr marL="12700">
              <a:lnSpc>
                <a:spcPct val="100000"/>
              </a:lnSpc>
              <a:spcBef>
                <a:spcPts val="210"/>
              </a:spcBef>
            </a:pPr>
            <a:r>
              <a:rPr sz="1400" b="1" spc="-10" dirty="0">
                <a:solidFill>
                  <a:srgbClr val="2C778D"/>
                </a:solidFill>
                <a:latin typeface="Microsoft JhengHei"/>
                <a:cs typeface="Microsoft JhengHei"/>
              </a:rPr>
              <a:t>⼈類免疫缺乏病毒傳染防治及感染者權益保障條例自1997年起至2021年陸續修正9</a:t>
            </a:r>
            <a:r>
              <a:rPr sz="1400" b="1" spc="-50" dirty="0">
                <a:solidFill>
                  <a:srgbClr val="2C778D"/>
                </a:solidFill>
                <a:latin typeface="Microsoft JhengHei"/>
                <a:cs typeface="Microsoft JhengHei"/>
              </a:rPr>
              <a:t>次</a:t>
            </a:r>
            <a:endParaRPr sz="1400">
              <a:latin typeface="Microsoft JhengHei"/>
              <a:cs typeface="Microsoft JhengHei"/>
            </a:endParaRPr>
          </a:p>
        </p:txBody>
      </p:sp>
      <p:sp>
        <p:nvSpPr>
          <p:cNvPr id="44" name="object 44"/>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70</a:t>
            </a:r>
            <a:endParaRPr sz="1050">
              <a:latin typeface="Microsoft JhengHei"/>
              <a:cs typeface="Microsoft JhengHei"/>
            </a:endParaRPr>
          </a:p>
        </p:txBody>
      </p:sp>
      <p:sp>
        <p:nvSpPr>
          <p:cNvPr id="45" name="object 4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p:nvPr/>
        </p:nvSpPr>
        <p:spPr>
          <a:xfrm>
            <a:off x="13087" y="6232652"/>
            <a:ext cx="7379334" cy="614045"/>
          </a:xfrm>
          <a:prstGeom prst="rect">
            <a:avLst/>
          </a:prstGeom>
        </p:spPr>
        <p:txBody>
          <a:bodyPr vert="horz" wrap="square" lIns="0" tIns="15875" rIns="0" bIns="0" rtlCol="0">
            <a:spAutoFit/>
          </a:bodyPr>
          <a:lstStyle/>
          <a:p>
            <a:pPr marL="2320290">
              <a:lnSpc>
                <a:spcPts val="1760"/>
              </a:lnSpc>
              <a:spcBef>
                <a:spcPts val="125"/>
              </a:spcBef>
            </a:pPr>
            <a:r>
              <a:rPr sz="1550" b="1" dirty="0">
                <a:solidFill>
                  <a:srgbClr val="585858"/>
                </a:solidFill>
                <a:latin typeface="Microsoft JhengHei"/>
                <a:cs typeface="Microsoft JhengHei"/>
              </a:rPr>
              <a:t>立法院法律系統</a:t>
            </a:r>
            <a:r>
              <a:rPr sz="1550" b="1" spc="-10" dirty="0">
                <a:solidFill>
                  <a:srgbClr val="585858"/>
                </a:solidFill>
                <a:latin typeface="Microsoft JhengHei"/>
                <a:cs typeface="Microsoft JhengHei"/>
              </a:rPr>
              <a:t>：</a:t>
            </a:r>
            <a:r>
              <a:rPr sz="1550" b="1" u="sng" spc="-10" dirty="0">
                <a:solidFill>
                  <a:srgbClr val="0563C1"/>
                </a:solidFill>
                <a:uFill>
                  <a:solidFill>
                    <a:srgbClr val="0563C1"/>
                  </a:solidFill>
                </a:uFill>
                <a:latin typeface="Microsoft JhengHei"/>
                <a:cs typeface="Microsoft JhengHei"/>
              </a:rPr>
              <a:t>https://lis.ly.gov.tw/lglawc/lglawkm</a:t>
            </a:r>
            <a:endParaRPr sz="1550">
              <a:latin typeface="Microsoft JhengHei"/>
              <a:cs typeface="Microsoft JhengHei"/>
            </a:endParaRPr>
          </a:p>
          <a:p>
            <a:pPr marL="12700">
              <a:lnSpc>
                <a:spcPts val="2840"/>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5" name="object 5"/>
          <p:cNvSpPr txBox="1">
            <a:spLocks noGrp="1"/>
          </p:cNvSpPr>
          <p:nvPr>
            <p:ph type="title"/>
          </p:nvPr>
        </p:nvSpPr>
        <p:spPr>
          <a:xfrm>
            <a:off x="1429646" y="1084580"/>
            <a:ext cx="6440805" cy="453390"/>
          </a:xfrm>
          <a:prstGeom prst="rect">
            <a:avLst/>
          </a:prstGeom>
        </p:spPr>
        <p:txBody>
          <a:bodyPr vert="horz" wrap="square" lIns="0" tIns="13335" rIns="0" bIns="0" rtlCol="0">
            <a:spAutoFit/>
          </a:bodyPr>
          <a:lstStyle/>
          <a:p>
            <a:pPr marL="12700">
              <a:lnSpc>
                <a:spcPct val="100000"/>
              </a:lnSpc>
              <a:spcBef>
                <a:spcPts val="105"/>
              </a:spcBef>
            </a:pPr>
            <a:r>
              <a:rPr sz="2800" spc="-15" dirty="0"/>
              <a:t>愛滋防治及感染者權益保障相關法規命令</a:t>
            </a:r>
            <a:endParaRPr sz="2800"/>
          </a:p>
        </p:txBody>
      </p:sp>
      <p:sp>
        <p:nvSpPr>
          <p:cNvPr id="6" name="object 6"/>
          <p:cNvSpPr/>
          <p:nvPr/>
        </p:nvSpPr>
        <p:spPr>
          <a:xfrm>
            <a:off x="411365" y="1884426"/>
            <a:ext cx="3916679" cy="1557655"/>
          </a:xfrm>
          <a:custGeom>
            <a:avLst/>
            <a:gdLst/>
            <a:ahLst/>
            <a:cxnLst/>
            <a:rect l="l" t="t" r="r" b="b"/>
            <a:pathLst>
              <a:path w="3916679" h="1557654">
                <a:moveTo>
                  <a:pt x="3916679" y="1557527"/>
                </a:moveTo>
                <a:lnTo>
                  <a:pt x="3916679" y="0"/>
                </a:lnTo>
                <a:lnTo>
                  <a:pt x="0" y="0"/>
                </a:lnTo>
                <a:lnTo>
                  <a:pt x="0" y="1557527"/>
                </a:lnTo>
                <a:lnTo>
                  <a:pt x="3916679" y="1557527"/>
                </a:lnTo>
                <a:close/>
              </a:path>
            </a:pathLst>
          </a:custGeom>
          <a:solidFill>
            <a:srgbClr val="FFF2CC"/>
          </a:solidFill>
        </p:spPr>
        <p:txBody>
          <a:bodyPr wrap="square" lIns="0" tIns="0" rIns="0" bIns="0" rtlCol="0"/>
          <a:lstStyle/>
          <a:p>
            <a:endParaRPr/>
          </a:p>
        </p:txBody>
      </p:sp>
      <p:sp>
        <p:nvSpPr>
          <p:cNvPr id="7" name="object 7"/>
          <p:cNvSpPr txBox="1"/>
          <p:nvPr/>
        </p:nvSpPr>
        <p:spPr>
          <a:xfrm>
            <a:off x="453270" y="1853581"/>
            <a:ext cx="3742054" cy="1429385"/>
          </a:xfrm>
          <a:prstGeom prst="rect">
            <a:avLst/>
          </a:prstGeom>
        </p:spPr>
        <p:txBody>
          <a:bodyPr vert="horz" wrap="square" lIns="0" tIns="12065" rIns="0" bIns="0" rtlCol="0">
            <a:spAutoFit/>
          </a:bodyPr>
          <a:lstStyle/>
          <a:p>
            <a:pPr marL="226695" marR="30480" indent="-189230">
              <a:lnSpc>
                <a:spcPct val="139300"/>
              </a:lnSpc>
              <a:spcBef>
                <a:spcPts val="95"/>
              </a:spcBef>
              <a:buFont typeface="Arial MT"/>
              <a:buChar char="•"/>
              <a:tabLst>
                <a:tab pos="227329" algn="l"/>
              </a:tabLst>
            </a:pPr>
            <a:r>
              <a:rPr sz="2100" b="1" spc="-15" dirty="0">
                <a:latin typeface="Microsoft JhengHei"/>
                <a:cs typeface="Microsoft JhengHei"/>
              </a:rPr>
              <a:t>⼈類免疫缺乏病毒傳染防治及</a:t>
            </a:r>
            <a:r>
              <a:rPr sz="2100" b="1" spc="55" dirty="0">
                <a:latin typeface="Microsoft JhengHei"/>
                <a:cs typeface="Microsoft JhengHei"/>
              </a:rPr>
              <a:t>感染者權益保障條例</a:t>
            </a:r>
            <a:r>
              <a:rPr sz="2775" b="1" baseline="-21021" dirty="0">
                <a:solidFill>
                  <a:srgbClr val="C00000"/>
                </a:solidFill>
                <a:latin typeface="Microsoft JhengHei"/>
                <a:cs typeface="Microsoft JhengHei"/>
              </a:rPr>
              <a:t>(特別法</a:t>
            </a:r>
            <a:r>
              <a:rPr sz="2775" b="1" spc="-75" baseline="-21021" dirty="0">
                <a:solidFill>
                  <a:srgbClr val="C00000"/>
                </a:solidFill>
                <a:latin typeface="Microsoft JhengHei"/>
                <a:cs typeface="Microsoft JhengHei"/>
              </a:rPr>
              <a:t>)</a:t>
            </a:r>
            <a:endParaRPr sz="2775" baseline="-21021">
              <a:latin typeface="Microsoft JhengHei"/>
              <a:cs typeface="Microsoft JhengHei"/>
            </a:endParaRPr>
          </a:p>
          <a:p>
            <a:pPr marL="226695" indent="-189230">
              <a:lnSpc>
                <a:spcPct val="100000"/>
              </a:lnSpc>
              <a:spcBef>
                <a:spcPts val="1515"/>
              </a:spcBef>
              <a:buFont typeface="Arial MT"/>
              <a:buChar char="•"/>
              <a:tabLst>
                <a:tab pos="227329" algn="l"/>
              </a:tabLst>
            </a:pPr>
            <a:r>
              <a:rPr sz="2100" b="1" spc="-10" dirty="0">
                <a:latin typeface="Microsoft JhengHei"/>
                <a:cs typeface="Microsoft JhengHei"/>
              </a:rPr>
              <a:t>傳染病防治法</a:t>
            </a:r>
            <a:endParaRPr sz="2100">
              <a:latin typeface="Microsoft JhengHei"/>
              <a:cs typeface="Microsoft JhengHei"/>
            </a:endParaRPr>
          </a:p>
        </p:txBody>
      </p:sp>
      <p:sp>
        <p:nvSpPr>
          <p:cNvPr id="8" name="object 8"/>
          <p:cNvSpPr txBox="1"/>
          <p:nvPr/>
        </p:nvSpPr>
        <p:spPr>
          <a:xfrm>
            <a:off x="4449965" y="1872995"/>
            <a:ext cx="5756275" cy="3499485"/>
          </a:xfrm>
          <a:prstGeom prst="rect">
            <a:avLst/>
          </a:prstGeom>
          <a:solidFill>
            <a:srgbClr val="CEF0DD"/>
          </a:solidFill>
        </p:spPr>
        <p:txBody>
          <a:bodyPr vert="horz" wrap="square" lIns="0" tIns="58419" rIns="0" bIns="0" rtlCol="0">
            <a:spAutoFit/>
          </a:bodyPr>
          <a:lstStyle/>
          <a:p>
            <a:pPr marL="269240" indent="-189230">
              <a:lnSpc>
                <a:spcPct val="100000"/>
              </a:lnSpc>
              <a:spcBef>
                <a:spcPts val="459"/>
              </a:spcBef>
              <a:buFont typeface="Arial MT"/>
              <a:buChar char="•"/>
              <a:tabLst>
                <a:tab pos="269875" algn="l"/>
              </a:tabLst>
            </a:pPr>
            <a:r>
              <a:rPr sz="1750" b="1" spc="-5" dirty="0">
                <a:solidFill>
                  <a:srgbClr val="3F3F3F"/>
                </a:solidFill>
                <a:latin typeface="Microsoft JhengHei"/>
                <a:cs typeface="Microsoft JhengHei"/>
              </a:rPr>
              <a:t>⼈類免疫缺乏病毒感染者權益保障辦法</a:t>
            </a:r>
            <a:endParaRPr sz="1750">
              <a:latin typeface="Microsoft JhengHei"/>
              <a:cs typeface="Microsoft JhengHei"/>
            </a:endParaRPr>
          </a:p>
          <a:p>
            <a:pPr marL="269240" indent="-189230">
              <a:lnSpc>
                <a:spcPct val="100000"/>
              </a:lnSpc>
              <a:spcBef>
                <a:spcPts val="1305"/>
              </a:spcBef>
              <a:buFont typeface="Arial MT"/>
              <a:buChar char="•"/>
              <a:tabLst>
                <a:tab pos="269875" algn="l"/>
              </a:tabLst>
            </a:pPr>
            <a:r>
              <a:rPr sz="1750" b="1" spc="-5" dirty="0">
                <a:solidFill>
                  <a:srgbClr val="3F3F3F"/>
                </a:solidFill>
                <a:latin typeface="Microsoft JhengHei"/>
                <a:cs typeface="Microsoft JhengHei"/>
              </a:rPr>
              <a:t>⼈類免疫缺乏病毒及其他性病防治講習辦法</a:t>
            </a:r>
            <a:endParaRPr sz="1750">
              <a:latin typeface="Microsoft JhengHei"/>
              <a:cs typeface="Microsoft JhengHei"/>
            </a:endParaRPr>
          </a:p>
          <a:p>
            <a:pPr marL="269240" indent="-189230">
              <a:lnSpc>
                <a:spcPct val="100000"/>
              </a:lnSpc>
              <a:spcBef>
                <a:spcPts val="1295"/>
              </a:spcBef>
              <a:buFont typeface="Arial MT"/>
              <a:buChar char="•"/>
              <a:tabLst>
                <a:tab pos="269875" algn="l"/>
              </a:tabLst>
            </a:pPr>
            <a:r>
              <a:rPr sz="1750" b="1" spc="-5" dirty="0">
                <a:solidFill>
                  <a:srgbClr val="3F3F3F"/>
                </a:solidFill>
                <a:latin typeface="Microsoft JhengHei"/>
                <a:cs typeface="Microsoft JhengHei"/>
              </a:rPr>
              <a:t>針具服務及替代治療實施辦法</a:t>
            </a:r>
            <a:endParaRPr sz="1750">
              <a:latin typeface="Microsoft JhengHei"/>
              <a:cs typeface="Microsoft JhengHei"/>
            </a:endParaRPr>
          </a:p>
          <a:p>
            <a:pPr marL="269240" indent="-189230">
              <a:lnSpc>
                <a:spcPct val="100000"/>
              </a:lnSpc>
              <a:spcBef>
                <a:spcPts val="1305"/>
              </a:spcBef>
              <a:buFont typeface="Arial MT"/>
              <a:buChar char="•"/>
              <a:tabLst>
                <a:tab pos="269875" algn="l"/>
              </a:tabLst>
            </a:pPr>
            <a:r>
              <a:rPr sz="1750" b="1" spc="-5" dirty="0">
                <a:solidFill>
                  <a:srgbClr val="3F3F3F"/>
                </a:solidFill>
                <a:latin typeface="Microsoft JhengHei"/>
                <a:cs typeface="Microsoft JhengHei"/>
              </a:rPr>
              <a:t>醫事⼈員發現⼈類免疫缺乏病毒感染者通報辦法</a:t>
            </a:r>
            <a:endParaRPr sz="1750">
              <a:latin typeface="Microsoft JhengHei"/>
              <a:cs typeface="Microsoft JhengHei"/>
            </a:endParaRPr>
          </a:p>
          <a:p>
            <a:pPr marL="269240" indent="-189230">
              <a:lnSpc>
                <a:spcPct val="100000"/>
              </a:lnSpc>
              <a:spcBef>
                <a:spcPts val="1300"/>
              </a:spcBef>
              <a:buFont typeface="Arial MT"/>
              <a:buChar char="•"/>
              <a:tabLst>
                <a:tab pos="269875" algn="l"/>
              </a:tabLst>
            </a:pPr>
            <a:r>
              <a:rPr sz="1750" b="1" spc="-5" dirty="0">
                <a:solidFill>
                  <a:srgbClr val="3F3F3F"/>
                </a:solidFill>
                <a:latin typeface="Microsoft JhengHei"/>
                <a:cs typeface="Microsoft JhengHei"/>
              </a:rPr>
              <a:t>⼈類免疫缺乏病毒感染者治療費用補助辦法</a:t>
            </a:r>
            <a:endParaRPr sz="1750">
              <a:latin typeface="Microsoft JhengHei"/>
              <a:cs typeface="Microsoft JhengHei"/>
            </a:endParaRPr>
          </a:p>
          <a:p>
            <a:pPr marL="269240" indent="-189230">
              <a:lnSpc>
                <a:spcPct val="100000"/>
              </a:lnSpc>
              <a:spcBef>
                <a:spcPts val="1300"/>
              </a:spcBef>
              <a:buFont typeface="Arial MT"/>
              <a:buChar char="•"/>
              <a:tabLst>
                <a:tab pos="269875" algn="l"/>
              </a:tabLst>
            </a:pPr>
            <a:r>
              <a:rPr sz="1750" b="1" spc="-5" dirty="0">
                <a:solidFill>
                  <a:srgbClr val="3F3F3F"/>
                </a:solidFill>
                <a:latin typeface="Microsoft JhengHei"/>
                <a:cs typeface="Microsoft JhengHei"/>
              </a:rPr>
              <a:t>執行⼈類免疫缺乏病毒傳染防治工作致感染者補償辦法</a:t>
            </a:r>
            <a:endParaRPr sz="1750">
              <a:latin typeface="Microsoft JhengHei"/>
              <a:cs typeface="Microsoft JhengHei"/>
            </a:endParaRPr>
          </a:p>
          <a:p>
            <a:pPr marL="269240" indent="-189230">
              <a:lnSpc>
                <a:spcPct val="100000"/>
              </a:lnSpc>
              <a:spcBef>
                <a:spcPts val="1305"/>
              </a:spcBef>
              <a:buFont typeface="Arial MT"/>
              <a:buChar char="•"/>
              <a:tabLst>
                <a:tab pos="269875" algn="l"/>
              </a:tabLst>
            </a:pPr>
            <a:r>
              <a:rPr sz="1750" b="1" spc="-10" dirty="0">
                <a:solidFill>
                  <a:srgbClr val="3F3F3F"/>
                </a:solidFill>
                <a:latin typeface="Microsoft JhengHei"/>
                <a:cs typeface="Microsoft JhengHei"/>
              </a:rPr>
              <a:t>危險性行為範圍標準</a:t>
            </a:r>
            <a:endParaRPr sz="1750">
              <a:latin typeface="Microsoft JhengHei"/>
              <a:cs typeface="Microsoft JhengHei"/>
            </a:endParaRPr>
          </a:p>
          <a:p>
            <a:pPr marL="269240" indent="-189230">
              <a:lnSpc>
                <a:spcPct val="100000"/>
              </a:lnSpc>
              <a:spcBef>
                <a:spcPts val="1300"/>
              </a:spcBef>
              <a:buFont typeface="Arial MT"/>
              <a:buChar char="•"/>
              <a:tabLst>
                <a:tab pos="269875" algn="l"/>
              </a:tabLst>
            </a:pPr>
            <a:r>
              <a:rPr sz="1750" b="1" spc="-5" dirty="0">
                <a:solidFill>
                  <a:srgbClr val="3F3F3F"/>
                </a:solidFill>
                <a:latin typeface="Microsoft JhengHei"/>
                <a:cs typeface="Microsoft JhengHei"/>
              </a:rPr>
              <a:t>有接受⼈類免疫缺乏病毒檢查必要者之範圍</a:t>
            </a:r>
            <a:endParaRPr sz="1750">
              <a:latin typeface="Microsoft JhengHei"/>
              <a:cs typeface="Microsoft JhengHei"/>
            </a:endParaRPr>
          </a:p>
        </p:txBody>
      </p:sp>
      <p:grpSp>
        <p:nvGrpSpPr>
          <p:cNvPr id="9" name="object 9"/>
          <p:cNvGrpSpPr/>
          <p:nvPr/>
        </p:nvGrpSpPr>
        <p:grpSpPr>
          <a:xfrm>
            <a:off x="261251" y="816102"/>
            <a:ext cx="1013460" cy="951230"/>
            <a:chOff x="261251" y="816102"/>
            <a:chExt cx="1013460" cy="951230"/>
          </a:xfrm>
        </p:grpSpPr>
        <p:pic>
          <p:nvPicPr>
            <p:cNvPr id="10" name="object 10"/>
            <p:cNvPicPr/>
            <p:nvPr/>
          </p:nvPicPr>
          <p:blipFill>
            <a:blip r:embed="rId2" cstate="print"/>
            <a:stretch>
              <a:fillRect/>
            </a:stretch>
          </p:blipFill>
          <p:spPr>
            <a:xfrm>
              <a:off x="261251" y="816102"/>
              <a:ext cx="1013460" cy="950976"/>
            </a:xfrm>
            <a:prstGeom prst="rect">
              <a:avLst/>
            </a:prstGeom>
          </p:spPr>
        </p:pic>
        <p:pic>
          <p:nvPicPr>
            <p:cNvPr id="11" name="object 11"/>
            <p:cNvPicPr/>
            <p:nvPr/>
          </p:nvPicPr>
          <p:blipFill>
            <a:blip r:embed="rId3" cstate="print"/>
            <a:stretch>
              <a:fillRect/>
            </a:stretch>
          </p:blipFill>
          <p:spPr>
            <a:xfrm>
              <a:off x="441845" y="950214"/>
              <a:ext cx="649223" cy="640841"/>
            </a:xfrm>
            <a:prstGeom prst="rect">
              <a:avLst/>
            </a:prstGeom>
          </p:spPr>
        </p:pic>
      </p:grpSp>
      <p:pic>
        <p:nvPicPr>
          <p:cNvPr id="12" name="object 12"/>
          <p:cNvPicPr/>
          <p:nvPr/>
        </p:nvPicPr>
        <p:blipFill>
          <a:blip r:embed="rId4" cstate="print"/>
          <a:stretch>
            <a:fillRect/>
          </a:stretch>
        </p:blipFill>
        <p:spPr>
          <a:xfrm>
            <a:off x="230009" y="3215639"/>
            <a:ext cx="2971800" cy="2913888"/>
          </a:xfrm>
          <a:prstGeom prst="rect">
            <a:avLst/>
          </a:prstGeom>
        </p:spPr>
      </p:pic>
      <p:sp>
        <p:nvSpPr>
          <p:cNvPr id="13" name="object 13"/>
          <p:cNvSpPr txBox="1"/>
          <p:nvPr/>
        </p:nvSpPr>
        <p:spPr>
          <a:xfrm>
            <a:off x="2321185" y="5471871"/>
            <a:ext cx="8145780" cy="693420"/>
          </a:xfrm>
          <a:prstGeom prst="rect">
            <a:avLst/>
          </a:prstGeom>
        </p:spPr>
        <p:txBody>
          <a:bodyPr vert="horz" wrap="square" lIns="0" tIns="12065" rIns="0" bIns="0" rtlCol="0">
            <a:spAutoFit/>
          </a:bodyPr>
          <a:lstStyle/>
          <a:p>
            <a:pPr marL="12700" marR="5080">
              <a:lnSpc>
                <a:spcPct val="141300"/>
              </a:lnSpc>
              <a:spcBef>
                <a:spcPts val="95"/>
              </a:spcBef>
            </a:pPr>
            <a:r>
              <a:rPr sz="1550" b="1" dirty="0">
                <a:solidFill>
                  <a:srgbClr val="585858"/>
                </a:solidFill>
                <a:latin typeface="Microsoft JhengHei"/>
                <a:cs typeface="Microsoft JhengHei"/>
              </a:rPr>
              <a:t>疾管署/法令規章</a:t>
            </a:r>
            <a:r>
              <a:rPr sz="1550" b="1" spc="-10" dirty="0">
                <a:solidFill>
                  <a:srgbClr val="585858"/>
                </a:solidFill>
                <a:latin typeface="Microsoft JhengHei"/>
                <a:cs typeface="Microsoft JhengHei"/>
              </a:rPr>
              <a:t>：</a:t>
            </a:r>
            <a:r>
              <a:rPr sz="1550" b="1" u="sng" spc="-10" dirty="0">
                <a:solidFill>
                  <a:srgbClr val="0563C1"/>
                </a:solidFill>
                <a:uFill>
                  <a:solidFill>
                    <a:srgbClr val="0563C1"/>
                  </a:solidFill>
                </a:uFill>
                <a:latin typeface="Microsoft JhengHei"/>
                <a:cs typeface="Microsoft JhengHei"/>
                <a:hlinkClick r:id="rId5"/>
              </a:rPr>
              <a:t>https://www</a:t>
            </a:r>
            <a:r>
              <a:rPr sz="1550" b="1" u="sng" spc="-10" dirty="0">
                <a:solidFill>
                  <a:srgbClr val="0563C1"/>
                </a:solidFill>
                <a:uFill>
                  <a:solidFill>
                    <a:srgbClr val="0563C1"/>
                  </a:solidFill>
                </a:uFill>
                <a:latin typeface="Microsoft JhengHei"/>
                <a:cs typeface="Microsoft JhengHei"/>
              </a:rPr>
              <a:t>.cdc.gov</a:t>
            </a:r>
            <a:r>
              <a:rPr sz="1550" b="1" u="sng" spc="-10" dirty="0">
                <a:solidFill>
                  <a:srgbClr val="0563C1"/>
                </a:solidFill>
                <a:uFill>
                  <a:solidFill>
                    <a:srgbClr val="0563C1"/>
                  </a:solidFill>
                </a:uFill>
                <a:latin typeface="Microsoft JhengHei"/>
                <a:cs typeface="Microsoft JhengHei"/>
                <a:hlinkClick r:id="rId5"/>
              </a:rPr>
              <a:t>.tw/Category/List/3UATgJ9_kkHimGdkBKskPA</a:t>
            </a:r>
            <a:r>
              <a:rPr sz="1550" b="1" dirty="0">
                <a:solidFill>
                  <a:srgbClr val="585858"/>
                </a:solidFill>
                <a:latin typeface="Microsoft JhengHei"/>
                <a:cs typeface="Microsoft JhengHei"/>
              </a:rPr>
              <a:t>全國法規資料庫</a:t>
            </a:r>
            <a:r>
              <a:rPr sz="1550" b="1" spc="-10" dirty="0">
                <a:solidFill>
                  <a:srgbClr val="585858"/>
                </a:solidFill>
                <a:latin typeface="Microsoft JhengHei"/>
                <a:cs typeface="Microsoft JhengHei"/>
              </a:rPr>
              <a:t>：</a:t>
            </a:r>
            <a:r>
              <a:rPr sz="1550" b="1" u="sng" spc="-10" dirty="0">
                <a:solidFill>
                  <a:srgbClr val="0563C1"/>
                </a:solidFill>
                <a:uFill>
                  <a:solidFill>
                    <a:srgbClr val="0563C1"/>
                  </a:solidFill>
                </a:uFill>
                <a:latin typeface="Microsoft JhengHei"/>
                <a:cs typeface="Microsoft JhengHei"/>
              </a:rPr>
              <a:t>https://law.moj.gov.tw/Index.aspx</a:t>
            </a:r>
            <a:endParaRPr sz="1550">
              <a:latin typeface="Microsoft JhengHei"/>
              <a:cs typeface="Microsoft JhengHei"/>
            </a:endParaRPr>
          </a:p>
        </p:txBody>
      </p:sp>
      <p:sp>
        <p:nvSpPr>
          <p:cNvPr id="14" name="object 14"/>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71</a:t>
            </a:r>
            <a:endParaRPr sz="1050">
              <a:latin typeface="Microsoft JhengHei"/>
              <a:cs typeface="Microsoft JhengHe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sp>
        <p:nvSpPr>
          <p:cNvPr id="3" name="object 3"/>
          <p:cNvSpPr txBox="1"/>
          <p:nvPr/>
        </p:nvSpPr>
        <p:spPr>
          <a:xfrm>
            <a:off x="13087" y="6446773"/>
            <a:ext cx="250825" cy="399415"/>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158B95"/>
                </a:solidFill>
                <a:latin typeface="Arial Black"/>
                <a:cs typeface="Arial Black"/>
              </a:rPr>
              <a:t>T</a:t>
            </a:r>
            <a:endParaRPr sz="2450">
              <a:latin typeface="Arial Black"/>
              <a:cs typeface="Arial Black"/>
            </a:endParaRPr>
          </a:p>
        </p:txBody>
      </p:sp>
      <p:sp>
        <p:nvSpPr>
          <p:cNvPr id="4" name="object 4"/>
          <p:cNvSpPr txBox="1"/>
          <p:nvPr/>
        </p:nvSpPr>
        <p:spPr>
          <a:xfrm>
            <a:off x="229175" y="6428125"/>
            <a:ext cx="2009775" cy="440055"/>
          </a:xfrm>
          <a:prstGeom prst="rect">
            <a:avLst/>
          </a:prstGeom>
        </p:spPr>
        <p:txBody>
          <a:bodyPr vert="horz" wrap="square" lIns="0" tIns="31750" rIns="0" bIns="0" rtlCol="0">
            <a:spAutoFit/>
          </a:bodyPr>
          <a:lstStyle/>
          <a:p>
            <a:pPr>
              <a:lnSpc>
                <a:spcPct val="100000"/>
              </a:lnSpc>
              <a:spcBef>
                <a:spcPts val="250"/>
              </a:spcBef>
            </a:pPr>
            <a:r>
              <a:rPr sz="2450" dirty="0">
                <a:solidFill>
                  <a:srgbClr val="158B95"/>
                </a:solidFill>
                <a:latin typeface="Arial Black"/>
                <a:cs typeface="Arial Black"/>
              </a:rPr>
              <a:t>AIWAN</a:t>
            </a:r>
            <a:r>
              <a:rPr sz="2450" spc="-20"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grpSp>
        <p:nvGrpSpPr>
          <p:cNvPr id="5" name="object 5"/>
          <p:cNvGrpSpPr/>
          <p:nvPr/>
        </p:nvGrpSpPr>
        <p:grpSpPr>
          <a:xfrm>
            <a:off x="88277" y="795527"/>
            <a:ext cx="10605135" cy="5991225"/>
            <a:chOff x="88277" y="795527"/>
            <a:chExt cx="10605135" cy="5991225"/>
          </a:xfrm>
        </p:grpSpPr>
        <p:pic>
          <p:nvPicPr>
            <p:cNvPr id="6" name="object 6"/>
            <p:cNvPicPr/>
            <p:nvPr/>
          </p:nvPicPr>
          <p:blipFill>
            <a:blip r:embed="rId2" cstate="print"/>
            <a:stretch>
              <a:fillRect/>
            </a:stretch>
          </p:blipFill>
          <p:spPr>
            <a:xfrm>
              <a:off x="88277" y="795527"/>
              <a:ext cx="1109980" cy="1045464"/>
            </a:xfrm>
            <a:prstGeom prst="rect">
              <a:avLst/>
            </a:prstGeom>
          </p:spPr>
        </p:pic>
        <p:sp>
          <p:nvSpPr>
            <p:cNvPr id="7" name="object 7"/>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8" name="object 8"/>
            <p:cNvPicPr/>
            <p:nvPr/>
          </p:nvPicPr>
          <p:blipFill>
            <a:blip r:embed="rId3" cstate="print"/>
            <a:stretch>
              <a:fillRect/>
            </a:stretch>
          </p:blipFill>
          <p:spPr>
            <a:xfrm>
              <a:off x="329069" y="4258818"/>
              <a:ext cx="4805934" cy="2515361"/>
            </a:xfrm>
            <a:prstGeom prst="rect">
              <a:avLst/>
            </a:prstGeom>
          </p:spPr>
        </p:pic>
        <p:pic>
          <p:nvPicPr>
            <p:cNvPr id="9" name="object 9"/>
            <p:cNvPicPr/>
            <p:nvPr/>
          </p:nvPicPr>
          <p:blipFill>
            <a:blip r:embed="rId4" cstate="print"/>
            <a:stretch>
              <a:fillRect/>
            </a:stretch>
          </p:blipFill>
          <p:spPr>
            <a:xfrm>
              <a:off x="345833" y="1789938"/>
              <a:ext cx="4773168" cy="2481072"/>
            </a:xfrm>
            <a:prstGeom prst="rect">
              <a:avLst/>
            </a:prstGeom>
          </p:spPr>
        </p:pic>
        <p:pic>
          <p:nvPicPr>
            <p:cNvPr id="10" name="object 10"/>
            <p:cNvPicPr/>
            <p:nvPr/>
          </p:nvPicPr>
          <p:blipFill>
            <a:blip r:embed="rId5" cstate="print"/>
            <a:stretch>
              <a:fillRect/>
            </a:stretch>
          </p:blipFill>
          <p:spPr>
            <a:xfrm>
              <a:off x="308495" y="975359"/>
              <a:ext cx="674369" cy="607313"/>
            </a:xfrm>
            <a:prstGeom prst="rect">
              <a:avLst/>
            </a:prstGeom>
          </p:spPr>
        </p:pic>
      </p:grpSp>
      <p:sp>
        <p:nvSpPr>
          <p:cNvPr id="11" name="object 11"/>
          <p:cNvSpPr txBox="1">
            <a:spLocks noGrp="1"/>
          </p:cNvSpPr>
          <p:nvPr>
            <p:ph type="title"/>
          </p:nvPr>
        </p:nvSpPr>
        <p:spPr>
          <a:xfrm>
            <a:off x="1310773" y="1089914"/>
            <a:ext cx="7240270" cy="506730"/>
          </a:xfrm>
          <a:prstGeom prst="rect">
            <a:avLst/>
          </a:prstGeom>
        </p:spPr>
        <p:txBody>
          <a:bodyPr vert="horz" wrap="square" lIns="0" tIns="13335" rIns="0" bIns="0" rtlCol="0">
            <a:spAutoFit/>
          </a:bodyPr>
          <a:lstStyle/>
          <a:p>
            <a:pPr marL="12700">
              <a:lnSpc>
                <a:spcPct val="100000"/>
              </a:lnSpc>
              <a:spcBef>
                <a:spcPts val="105"/>
              </a:spcBef>
            </a:pPr>
            <a:r>
              <a:rPr spc="-5" dirty="0"/>
              <a:t>加強跨機關合作，強化防治服務體系量能</a:t>
            </a:r>
          </a:p>
        </p:txBody>
      </p:sp>
      <p:sp>
        <p:nvSpPr>
          <p:cNvPr id="12" name="object 12"/>
          <p:cNvSpPr txBox="1"/>
          <p:nvPr/>
        </p:nvSpPr>
        <p:spPr>
          <a:xfrm>
            <a:off x="226402" y="4686849"/>
            <a:ext cx="6061075" cy="1307465"/>
          </a:xfrm>
          <a:prstGeom prst="rect">
            <a:avLst/>
          </a:prstGeom>
        </p:spPr>
        <p:txBody>
          <a:bodyPr vert="horz" wrap="square" lIns="0" tIns="66040" rIns="0" bIns="0" rtlCol="0">
            <a:spAutoFit/>
          </a:bodyPr>
          <a:lstStyle/>
          <a:p>
            <a:pPr marL="12700">
              <a:lnSpc>
                <a:spcPct val="100000"/>
              </a:lnSpc>
              <a:spcBef>
                <a:spcPts val="520"/>
              </a:spcBef>
            </a:pPr>
            <a:r>
              <a:rPr sz="1750" dirty="0">
                <a:latin typeface="Microsoft JhengHei"/>
                <a:cs typeface="Microsoft JhengHei"/>
              </a:rPr>
              <a:t>透過</a:t>
            </a:r>
            <a:r>
              <a:rPr sz="1750" b="1" dirty="0">
                <a:solidFill>
                  <a:srgbClr val="158B95"/>
                </a:solidFill>
                <a:latin typeface="Microsoft JhengHei"/>
                <a:cs typeface="Microsoft JhengHei"/>
              </a:rPr>
              <a:t>衛生福利部愛滋病防治及感染者權益保障會</a:t>
            </a:r>
            <a:r>
              <a:rPr sz="1750" spc="-10" dirty="0">
                <a:latin typeface="Microsoft JhengHei"/>
                <a:cs typeface="Microsoft JhengHei"/>
              </a:rPr>
              <a:t>及其下設之</a:t>
            </a:r>
            <a:endParaRPr sz="1750">
              <a:latin typeface="Microsoft JhengHei"/>
              <a:cs typeface="Microsoft JhengHei"/>
            </a:endParaRPr>
          </a:p>
          <a:p>
            <a:pPr marL="12700" marR="5080">
              <a:lnSpc>
                <a:spcPts val="2530"/>
              </a:lnSpc>
              <a:spcBef>
                <a:spcPts val="80"/>
              </a:spcBef>
            </a:pPr>
            <a:r>
              <a:rPr sz="1750" dirty="0">
                <a:solidFill>
                  <a:srgbClr val="2F5597"/>
                </a:solidFill>
                <a:latin typeface="Arial Black"/>
                <a:cs typeface="Arial Black"/>
              </a:rPr>
              <a:t>4</a:t>
            </a:r>
            <a:r>
              <a:rPr sz="1750" dirty="0">
                <a:latin typeface="Microsoft JhengHei"/>
                <a:cs typeface="Microsoft JhengHei"/>
              </a:rPr>
              <a:t>個工作小組</a:t>
            </a:r>
            <a:r>
              <a:rPr sz="1750" b="1" dirty="0">
                <a:solidFill>
                  <a:srgbClr val="D0305C"/>
                </a:solidFill>
                <a:latin typeface="Microsoft JhengHei"/>
                <a:cs typeface="Microsoft JhengHei"/>
              </a:rPr>
              <a:t>「政策組」</a:t>
            </a:r>
            <a:r>
              <a:rPr sz="1750" dirty="0">
                <a:latin typeface="Microsoft JhengHei"/>
                <a:cs typeface="Microsoft JhengHei"/>
              </a:rPr>
              <a:t>、</a:t>
            </a:r>
            <a:r>
              <a:rPr sz="1750" b="1" dirty="0">
                <a:solidFill>
                  <a:srgbClr val="D0305C"/>
                </a:solidFill>
                <a:latin typeface="Microsoft JhengHei"/>
                <a:cs typeface="Microsoft JhengHei"/>
              </a:rPr>
              <a:t>「權益保障組」</a:t>
            </a:r>
            <a:r>
              <a:rPr sz="1750" dirty="0">
                <a:latin typeface="Microsoft JhengHei"/>
                <a:cs typeface="Microsoft JhengHei"/>
              </a:rPr>
              <a:t>、</a:t>
            </a:r>
            <a:r>
              <a:rPr sz="1750" b="1" spc="-10" dirty="0">
                <a:solidFill>
                  <a:srgbClr val="D0305C"/>
                </a:solidFill>
                <a:latin typeface="Microsoft JhengHei"/>
                <a:cs typeface="Microsoft JhengHei"/>
              </a:rPr>
              <a:t>「衛生教育組」</a:t>
            </a:r>
            <a:r>
              <a:rPr sz="1750" dirty="0">
                <a:latin typeface="Microsoft JhengHei"/>
                <a:cs typeface="Microsoft JhengHei"/>
              </a:rPr>
              <a:t>及</a:t>
            </a:r>
            <a:r>
              <a:rPr sz="1750" b="1" dirty="0">
                <a:solidFill>
                  <a:srgbClr val="D0305C"/>
                </a:solidFill>
                <a:latin typeface="Microsoft JhengHei"/>
                <a:cs typeface="Microsoft JhengHei"/>
              </a:rPr>
              <a:t>「臨床檢驗組」</a:t>
            </a:r>
            <a:r>
              <a:rPr sz="1750" spc="-5" dirty="0">
                <a:latin typeface="Microsoft JhengHei"/>
                <a:cs typeface="Microsoft JhengHei"/>
              </a:rPr>
              <a:t>就預防、衛教宣導、檢驗、權益及醫療等</a:t>
            </a:r>
            <a:r>
              <a:rPr sz="1750" spc="5" dirty="0">
                <a:latin typeface="Microsoft JhengHei"/>
                <a:cs typeface="Microsoft JhengHei"/>
              </a:rPr>
              <a:t> </a:t>
            </a:r>
            <a:r>
              <a:rPr sz="1750" spc="-5" dirty="0">
                <a:latin typeface="Microsoft JhengHei"/>
                <a:cs typeface="Microsoft JhengHei"/>
              </a:rPr>
              <a:t>議題深入討論，並藉由各部會多元管道共同推動愛滋防治</a:t>
            </a:r>
            <a:endParaRPr sz="1750">
              <a:latin typeface="Microsoft JhengHei"/>
              <a:cs typeface="Microsoft JhengHei"/>
            </a:endParaRPr>
          </a:p>
        </p:txBody>
      </p:sp>
      <p:grpSp>
        <p:nvGrpSpPr>
          <p:cNvPr id="13" name="object 13"/>
          <p:cNvGrpSpPr/>
          <p:nvPr/>
        </p:nvGrpSpPr>
        <p:grpSpPr>
          <a:xfrm>
            <a:off x="5250827" y="2769870"/>
            <a:ext cx="5231130" cy="3726179"/>
            <a:chOff x="5250827" y="2769870"/>
            <a:chExt cx="5231130" cy="3726179"/>
          </a:xfrm>
        </p:grpSpPr>
        <p:pic>
          <p:nvPicPr>
            <p:cNvPr id="14" name="object 14"/>
            <p:cNvPicPr/>
            <p:nvPr/>
          </p:nvPicPr>
          <p:blipFill>
            <a:blip r:embed="rId6" cstate="print"/>
            <a:stretch>
              <a:fillRect/>
            </a:stretch>
          </p:blipFill>
          <p:spPr>
            <a:xfrm>
              <a:off x="5250827" y="2783586"/>
              <a:ext cx="2827020" cy="1754123"/>
            </a:xfrm>
            <a:prstGeom prst="rect">
              <a:avLst/>
            </a:prstGeom>
          </p:spPr>
        </p:pic>
        <p:pic>
          <p:nvPicPr>
            <p:cNvPr id="15" name="object 15"/>
            <p:cNvPicPr/>
            <p:nvPr/>
          </p:nvPicPr>
          <p:blipFill>
            <a:blip r:embed="rId7" cstate="print"/>
            <a:stretch>
              <a:fillRect/>
            </a:stretch>
          </p:blipFill>
          <p:spPr>
            <a:xfrm>
              <a:off x="8122043" y="2769870"/>
              <a:ext cx="2359914" cy="3478530"/>
            </a:xfrm>
            <a:prstGeom prst="rect">
              <a:avLst/>
            </a:prstGeom>
          </p:spPr>
        </p:pic>
        <p:pic>
          <p:nvPicPr>
            <p:cNvPr id="16" name="object 16"/>
            <p:cNvPicPr/>
            <p:nvPr/>
          </p:nvPicPr>
          <p:blipFill>
            <a:blip r:embed="rId8" cstate="print"/>
            <a:stretch>
              <a:fillRect/>
            </a:stretch>
          </p:blipFill>
          <p:spPr>
            <a:xfrm>
              <a:off x="6464693" y="4584192"/>
              <a:ext cx="1568958" cy="1911858"/>
            </a:xfrm>
            <a:prstGeom prst="rect">
              <a:avLst/>
            </a:prstGeom>
          </p:spPr>
        </p:pic>
      </p:grpSp>
      <p:sp>
        <p:nvSpPr>
          <p:cNvPr id="17" name="object 17"/>
          <p:cNvSpPr txBox="1"/>
          <p:nvPr/>
        </p:nvSpPr>
        <p:spPr>
          <a:xfrm>
            <a:off x="5338705" y="1759258"/>
            <a:ext cx="5040630" cy="908050"/>
          </a:xfrm>
          <a:prstGeom prst="rect">
            <a:avLst/>
          </a:prstGeom>
        </p:spPr>
        <p:txBody>
          <a:bodyPr vert="horz" wrap="square" lIns="0" tIns="12700" rIns="0" bIns="0" rtlCol="0">
            <a:spAutoFit/>
          </a:bodyPr>
          <a:lstStyle/>
          <a:p>
            <a:pPr marL="12700" marR="5080" algn="just">
              <a:lnSpc>
                <a:spcPct val="110300"/>
              </a:lnSpc>
              <a:spcBef>
                <a:spcPts val="100"/>
              </a:spcBef>
            </a:pPr>
            <a:r>
              <a:rPr sz="1750" spc="-5" dirty="0">
                <a:latin typeface="Microsoft JhengHei"/>
                <a:cs typeface="Microsoft JhengHei"/>
              </a:rPr>
              <a:t>各部會、縣市衛生局、醫事機構、⺠間團體等相關單位共同合作，運用新媒體或既有通路加強衛教宣導及進行愛滋防治工作。</a:t>
            </a:r>
            <a:endParaRPr sz="1750">
              <a:latin typeface="Microsoft JhengHei"/>
              <a:cs typeface="Microsoft JhengHei"/>
            </a:endParaRPr>
          </a:p>
        </p:txBody>
      </p:sp>
      <p:sp>
        <p:nvSpPr>
          <p:cNvPr id="18" name="object 18"/>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72</a:t>
            </a:r>
            <a:endParaRPr sz="1050">
              <a:latin typeface="Microsoft JhengHei"/>
              <a:cs typeface="Microsoft JhengHe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396879" y="1092200"/>
            <a:ext cx="6037580" cy="506730"/>
          </a:xfrm>
          <a:prstGeom prst="rect">
            <a:avLst/>
          </a:prstGeom>
        </p:spPr>
        <p:txBody>
          <a:bodyPr vert="horz" wrap="square" lIns="0" tIns="13335" rIns="0" bIns="0" rtlCol="0">
            <a:spAutoFit/>
          </a:bodyPr>
          <a:lstStyle/>
          <a:p>
            <a:pPr marL="12700">
              <a:lnSpc>
                <a:spcPct val="100000"/>
              </a:lnSpc>
              <a:spcBef>
                <a:spcPts val="105"/>
              </a:spcBef>
            </a:pPr>
            <a:r>
              <a:rPr spc="-5" dirty="0"/>
              <a:t>持續透過衛教宣導、去除愛滋歧視</a:t>
            </a:r>
          </a:p>
        </p:txBody>
      </p:sp>
      <p:pic>
        <p:nvPicPr>
          <p:cNvPr id="4" name="object 4"/>
          <p:cNvPicPr/>
          <p:nvPr/>
        </p:nvPicPr>
        <p:blipFill>
          <a:blip r:embed="rId2" cstate="print"/>
          <a:stretch>
            <a:fillRect/>
          </a:stretch>
        </p:blipFill>
        <p:spPr>
          <a:xfrm>
            <a:off x="4008005" y="2497073"/>
            <a:ext cx="2103881" cy="1409700"/>
          </a:xfrm>
          <a:prstGeom prst="rect">
            <a:avLst/>
          </a:prstGeom>
        </p:spPr>
      </p:pic>
      <p:sp>
        <p:nvSpPr>
          <p:cNvPr id="5" name="object 5"/>
          <p:cNvSpPr txBox="1"/>
          <p:nvPr/>
        </p:nvSpPr>
        <p:spPr>
          <a:xfrm>
            <a:off x="264547" y="3574845"/>
            <a:ext cx="3402965" cy="2089785"/>
          </a:xfrm>
          <a:prstGeom prst="rect">
            <a:avLst/>
          </a:prstGeom>
        </p:spPr>
        <p:txBody>
          <a:bodyPr vert="horz" wrap="square" lIns="0" tIns="161290" rIns="0" bIns="0" rtlCol="0">
            <a:spAutoFit/>
          </a:bodyPr>
          <a:lstStyle/>
          <a:p>
            <a:pPr marL="293370">
              <a:lnSpc>
                <a:spcPct val="100000"/>
              </a:lnSpc>
              <a:spcBef>
                <a:spcPts val="1270"/>
              </a:spcBef>
            </a:pPr>
            <a:r>
              <a:rPr sz="2450" b="1" spc="-10" dirty="0">
                <a:solidFill>
                  <a:srgbClr val="0D9113"/>
                </a:solidFill>
                <a:latin typeface="Microsoft JhengHei"/>
                <a:cs typeface="Microsoft JhengHei"/>
              </a:rPr>
              <a:t>多元化愛滋防治宣導</a:t>
            </a:r>
            <a:endParaRPr sz="2450">
              <a:latin typeface="Microsoft JhengHei"/>
              <a:cs typeface="Microsoft JhengHei"/>
            </a:endParaRPr>
          </a:p>
          <a:p>
            <a:pPr marL="170180" marR="5080" indent="-158115">
              <a:lnSpc>
                <a:spcPct val="111000"/>
              </a:lnSpc>
              <a:spcBef>
                <a:spcPts val="560"/>
              </a:spcBef>
              <a:buFont typeface="Arial MT"/>
              <a:buChar char="•"/>
              <a:tabLst>
                <a:tab pos="170815" algn="l"/>
              </a:tabLst>
            </a:pPr>
            <a:r>
              <a:rPr sz="1450" b="1" dirty="0">
                <a:solidFill>
                  <a:srgbClr val="585858"/>
                </a:solidFill>
                <a:latin typeface="Microsoft JhengHei"/>
                <a:cs typeface="Microsoft JhengHei"/>
              </a:rPr>
              <a:t>向社會大眾傳達愛滋傳染途徑、預防</a:t>
            </a:r>
            <a:r>
              <a:rPr sz="1450" b="1" spc="-50" dirty="0">
                <a:solidFill>
                  <a:srgbClr val="585858"/>
                </a:solidFill>
                <a:latin typeface="Microsoft JhengHei"/>
                <a:cs typeface="Microsoft JhengHei"/>
              </a:rPr>
              <a:t>、</a:t>
            </a:r>
            <a:r>
              <a:rPr sz="1450" b="1" dirty="0">
                <a:solidFill>
                  <a:srgbClr val="585858"/>
                </a:solidFill>
                <a:latin typeface="Microsoft JhengHei"/>
                <a:cs typeface="Microsoft JhengHei"/>
              </a:rPr>
              <a:t>篩檢及治療(U</a:t>
            </a:r>
            <a:r>
              <a:rPr sz="1450" b="1" spc="90" dirty="0">
                <a:solidFill>
                  <a:srgbClr val="585858"/>
                </a:solidFill>
                <a:latin typeface="Microsoft JhengHei"/>
                <a:cs typeface="Microsoft JhengHei"/>
              </a:rPr>
              <a:t> = </a:t>
            </a:r>
            <a:r>
              <a:rPr sz="1450" b="1" dirty="0">
                <a:solidFill>
                  <a:srgbClr val="585858"/>
                </a:solidFill>
                <a:latin typeface="Microsoft JhengHei"/>
                <a:cs typeface="Microsoft JhengHei"/>
              </a:rPr>
              <a:t>U)等知</a:t>
            </a:r>
            <a:r>
              <a:rPr sz="1450" b="1" spc="-50" dirty="0">
                <a:solidFill>
                  <a:srgbClr val="585858"/>
                </a:solidFill>
                <a:latin typeface="Microsoft JhengHei"/>
                <a:cs typeface="Microsoft JhengHei"/>
              </a:rPr>
              <a:t>識</a:t>
            </a:r>
            <a:endParaRPr sz="1450">
              <a:latin typeface="Microsoft JhengHei"/>
              <a:cs typeface="Microsoft JhengHei"/>
            </a:endParaRPr>
          </a:p>
          <a:p>
            <a:pPr marL="170180" marR="199390" indent="-158115">
              <a:lnSpc>
                <a:spcPct val="110700"/>
              </a:lnSpc>
              <a:buFont typeface="Arial MT"/>
              <a:buChar char="•"/>
              <a:tabLst>
                <a:tab pos="170815" algn="l"/>
              </a:tabLst>
            </a:pPr>
            <a:r>
              <a:rPr sz="1450" b="1" dirty="0">
                <a:solidFill>
                  <a:srgbClr val="585858"/>
                </a:solidFill>
                <a:latin typeface="Microsoft JhengHei"/>
                <a:cs typeface="Microsoft JhengHei"/>
              </a:rPr>
              <a:t>持續蒐集相關輿情與媒體資訊，及</a:t>
            </a:r>
            <a:r>
              <a:rPr sz="1450" b="1" spc="-50" dirty="0">
                <a:solidFill>
                  <a:srgbClr val="585858"/>
                </a:solidFill>
                <a:latin typeface="Microsoft JhengHei"/>
                <a:cs typeface="Microsoft JhengHei"/>
              </a:rPr>
              <a:t>時</a:t>
            </a:r>
            <a:r>
              <a:rPr sz="1450" b="1" dirty="0">
                <a:solidFill>
                  <a:srgbClr val="585858"/>
                </a:solidFill>
                <a:latin typeface="Microsoft JhengHei"/>
                <a:cs typeface="Microsoft JhengHei"/>
              </a:rPr>
              <a:t>更正或澄清錯誤訊息，以確保愛滋</a:t>
            </a:r>
            <a:r>
              <a:rPr sz="1450" b="1" spc="-50" dirty="0">
                <a:solidFill>
                  <a:srgbClr val="585858"/>
                </a:solidFill>
                <a:latin typeface="Microsoft JhengHei"/>
                <a:cs typeface="Microsoft JhengHei"/>
              </a:rPr>
              <a:t>防</a:t>
            </a:r>
            <a:endParaRPr sz="1450">
              <a:latin typeface="Microsoft JhengHei"/>
              <a:cs typeface="Microsoft JhengHei"/>
            </a:endParaRPr>
          </a:p>
          <a:p>
            <a:pPr marL="170180" marR="199390">
              <a:lnSpc>
                <a:spcPct val="110700"/>
              </a:lnSpc>
              <a:spcBef>
                <a:spcPts val="5"/>
              </a:spcBef>
            </a:pPr>
            <a:r>
              <a:rPr sz="1450" b="1" dirty="0">
                <a:solidFill>
                  <a:srgbClr val="585858"/>
                </a:solidFill>
                <a:latin typeface="Microsoft JhengHei"/>
                <a:cs typeface="Microsoft JhengHei"/>
              </a:rPr>
              <a:t>治資訊得以正確傳遞與溝通，消除</a:t>
            </a:r>
            <a:r>
              <a:rPr sz="1450" b="1" spc="-50" dirty="0">
                <a:solidFill>
                  <a:srgbClr val="585858"/>
                </a:solidFill>
                <a:latin typeface="Microsoft JhengHei"/>
                <a:cs typeface="Microsoft JhengHei"/>
              </a:rPr>
              <a:t>社</a:t>
            </a:r>
            <a:r>
              <a:rPr sz="1450" b="1" dirty="0">
                <a:solidFill>
                  <a:srgbClr val="585858"/>
                </a:solidFill>
                <a:latin typeface="Microsoft JhengHei"/>
                <a:cs typeface="Microsoft JhengHei"/>
              </a:rPr>
              <a:t>會對愛滋的歧視與污</a:t>
            </a:r>
            <a:r>
              <a:rPr sz="1450" b="1" spc="-50" dirty="0">
                <a:solidFill>
                  <a:srgbClr val="585858"/>
                </a:solidFill>
                <a:latin typeface="Microsoft JhengHei"/>
                <a:cs typeface="Microsoft JhengHei"/>
              </a:rPr>
              <a:t>名</a:t>
            </a:r>
            <a:endParaRPr sz="1450">
              <a:latin typeface="Microsoft JhengHei"/>
              <a:cs typeface="Microsoft JhengHei"/>
            </a:endParaRPr>
          </a:p>
        </p:txBody>
      </p:sp>
      <p:sp>
        <p:nvSpPr>
          <p:cNvPr id="6" name="object 6"/>
          <p:cNvSpPr txBox="1"/>
          <p:nvPr/>
        </p:nvSpPr>
        <p:spPr>
          <a:xfrm>
            <a:off x="6929761" y="3119882"/>
            <a:ext cx="3334385" cy="2919730"/>
          </a:xfrm>
          <a:prstGeom prst="rect">
            <a:avLst/>
          </a:prstGeom>
        </p:spPr>
        <p:txBody>
          <a:bodyPr vert="horz" wrap="square" lIns="0" tIns="12065" rIns="0" bIns="0" rtlCol="0">
            <a:spAutoFit/>
          </a:bodyPr>
          <a:lstStyle/>
          <a:p>
            <a:pPr marL="12700" marR="508634">
              <a:lnSpc>
                <a:spcPts val="3070"/>
              </a:lnSpc>
              <a:spcBef>
                <a:spcPts val="95"/>
              </a:spcBef>
            </a:pPr>
            <a:r>
              <a:rPr sz="2450" b="1" spc="-10" dirty="0">
                <a:solidFill>
                  <a:srgbClr val="C00000"/>
                </a:solidFill>
                <a:latin typeface="Microsoft JhengHei"/>
                <a:cs typeface="Microsoft JhengHei"/>
              </a:rPr>
              <a:t>全面推動愛滋去歧視與性別友善宣導</a:t>
            </a:r>
            <a:endParaRPr sz="2450">
              <a:latin typeface="Microsoft JhengHei"/>
              <a:cs typeface="Microsoft JhengHei"/>
            </a:endParaRPr>
          </a:p>
          <a:p>
            <a:pPr marL="296545" marR="5080" indent="-158115" algn="just">
              <a:lnSpc>
                <a:spcPct val="110900"/>
              </a:lnSpc>
              <a:spcBef>
                <a:spcPts val="1210"/>
              </a:spcBef>
              <a:buFont typeface="Arial MT"/>
              <a:buChar char="•"/>
              <a:tabLst>
                <a:tab pos="297180" algn="l"/>
              </a:tabLst>
            </a:pPr>
            <a:r>
              <a:rPr sz="1450" b="1" dirty="0">
                <a:solidFill>
                  <a:srgbClr val="585858"/>
                </a:solidFill>
                <a:latin typeface="Microsoft JhengHei"/>
                <a:cs typeface="Microsoft JhengHei"/>
              </a:rPr>
              <a:t>結合政府、醫療機構、⺠間團體等</a:t>
            </a:r>
            <a:r>
              <a:rPr sz="1450" b="1" spc="-50" dirty="0">
                <a:solidFill>
                  <a:srgbClr val="585858"/>
                </a:solidFill>
                <a:latin typeface="Microsoft JhengHei"/>
                <a:cs typeface="Microsoft JhengHei"/>
              </a:rPr>
              <a:t>共</a:t>
            </a:r>
            <a:r>
              <a:rPr sz="1450" b="1" dirty="0">
                <a:solidFill>
                  <a:srgbClr val="585858"/>
                </a:solidFill>
                <a:latin typeface="Microsoft JhengHei"/>
                <a:cs typeface="Microsoft JhengHei"/>
              </a:rPr>
              <a:t>同合作，提升大眾對於感染者的接</a:t>
            </a:r>
            <a:r>
              <a:rPr sz="1450" b="1" spc="-50" dirty="0">
                <a:solidFill>
                  <a:srgbClr val="585858"/>
                </a:solidFill>
                <a:latin typeface="Microsoft JhengHei"/>
                <a:cs typeface="Microsoft JhengHei"/>
              </a:rPr>
              <a:t>納</a:t>
            </a:r>
            <a:r>
              <a:rPr sz="1450" b="1" dirty="0">
                <a:solidFill>
                  <a:srgbClr val="585858"/>
                </a:solidFill>
                <a:latin typeface="Microsoft JhengHei"/>
                <a:cs typeface="Microsoft JhengHei"/>
              </a:rPr>
              <a:t>與關</a:t>
            </a:r>
            <a:r>
              <a:rPr sz="1450" b="1" spc="-50" dirty="0">
                <a:solidFill>
                  <a:srgbClr val="585858"/>
                </a:solidFill>
                <a:latin typeface="Microsoft JhengHei"/>
                <a:cs typeface="Microsoft JhengHei"/>
              </a:rPr>
              <a:t>懷</a:t>
            </a:r>
            <a:endParaRPr sz="1450">
              <a:latin typeface="Microsoft JhengHei"/>
              <a:cs typeface="Microsoft JhengHei"/>
            </a:endParaRPr>
          </a:p>
          <a:p>
            <a:pPr marL="296545" marR="5080" indent="-158115" algn="just">
              <a:lnSpc>
                <a:spcPts val="1930"/>
              </a:lnSpc>
              <a:spcBef>
                <a:spcPts val="95"/>
              </a:spcBef>
              <a:buFont typeface="Arial MT"/>
              <a:buChar char="•"/>
              <a:tabLst>
                <a:tab pos="297180" algn="l"/>
              </a:tabLst>
            </a:pPr>
            <a:r>
              <a:rPr sz="1450" b="1" dirty="0">
                <a:solidFill>
                  <a:srgbClr val="585858"/>
                </a:solidFill>
                <a:latin typeface="Microsoft JhengHei"/>
                <a:cs typeface="Microsoft JhengHei"/>
              </a:rPr>
              <a:t>強化醫療與⻑照等機構去歧視之觀</a:t>
            </a:r>
            <a:r>
              <a:rPr sz="1450" b="1" spc="-50" dirty="0">
                <a:solidFill>
                  <a:srgbClr val="585858"/>
                </a:solidFill>
                <a:latin typeface="Microsoft JhengHei"/>
                <a:cs typeface="Microsoft JhengHei"/>
              </a:rPr>
              <a:t>念</a:t>
            </a:r>
            <a:r>
              <a:rPr sz="1450" b="1" dirty="0">
                <a:solidFill>
                  <a:srgbClr val="585858"/>
                </a:solidFill>
                <a:latin typeface="Microsoft JhengHei"/>
                <a:cs typeface="Microsoft JhengHei"/>
              </a:rPr>
              <a:t>與服務，提供友善醫療與照顧環</a:t>
            </a:r>
            <a:r>
              <a:rPr sz="1450" b="1" spc="-50" dirty="0">
                <a:solidFill>
                  <a:srgbClr val="585858"/>
                </a:solidFill>
                <a:latin typeface="Microsoft JhengHei"/>
                <a:cs typeface="Microsoft JhengHei"/>
              </a:rPr>
              <a:t>境</a:t>
            </a:r>
            <a:endParaRPr sz="1450">
              <a:latin typeface="Microsoft JhengHei"/>
              <a:cs typeface="Microsoft JhengHei"/>
            </a:endParaRPr>
          </a:p>
          <a:p>
            <a:pPr marL="296545" indent="-158115" algn="just">
              <a:lnSpc>
                <a:spcPct val="100000"/>
              </a:lnSpc>
              <a:spcBef>
                <a:spcPts val="90"/>
              </a:spcBef>
              <a:buFont typeface="Arial MT"/>
              <a:buChar char="•"/>
              <a:tabLst>
                <a:tab pos="297180" algn="l"/>
              </a:tabLst>
            </a:pPr>
            <a:r>
              <a:rPr sz="1450" b="1" dirty="0">
                <a:solidFill>
                  <a:srgbClr val="585858"/>
                </a:solidFill>
                <a:latin typeface="Microsoft JhengHei"/>
                <a:cs typeface="Microsoft JhengHei"/>
              </a:rPr>
              <a:t>辦理相關⼈員教育訓練，提升愛滋</a:t>
            </a:r>
            <a:r>
              <a:rPr sz="1450" b="1" spc="-50" dirty="0">
                <a:solidFill>
                  <a:srgbClr val="585858"/>
                </a:solidFill>
                <a:latin typeface="Microsoft JhengHei"/>
                <a:cs typeface="Microsoft JhengHei"/>
              </a:rPr>
              <a:t>防</a:t>
            </a:r>
            <a:endParaRPr sz="1450">
              <a:latin typeface="Microsoft JhengHei"/>
              <a:cs typeface="Microsoft JhengHei"/>
            </a:endParaRPr>
          </a:p>
          <a:p>
            <a:pPr marL="296545" marR="5080">
              <a:lnSpc>
                <a:spcPct val="110700"/>
              </a:lnSpc>
              <a:spcBef>
                <a:spcPts val="5"/>
              </a:spcBef>
            </a:pPr>
            <a:r>
              <a:rPr sz="1450" b="1" dirty="0">
                <a:solidFill>
                  <a:srgbClr val="585858"/>
                </a:solidFill>
                <a:latin typeface="Microsoft JhengHei"/>
                <a:cs typeface="Microsoft JhengHei"/>
              </a:rPr>
              <a:t>治專業知能，並納入健康平權及去</a:t>
            </a:r>
            <a:r>
              <a:rPr sz="1450" b="1" spc="-50" dirty="0">
                <a:solidFill>
                  <a:srgbClr val="585858"/>
                </a:solidFill>
                <a:latin typeface="Microsoft JhengHei"/>
                <a:cs typeface="Microsoft JhengHei"/>
              </a:rPr>
              <a:t>歧</a:t>
            </a:r>
            <a:r>
              <a:rPr sz="1450" b="1" dirty="0">
                <a:solidFill>
                  <a:srgbClr val="585858"/>
                </a:solidFill>
                <a:latin typeface="Microsoft JhengHei"/>
                <a:cs typeface="Microsoft JhengHei"/>
              </a:rPr>
              <a:t>視等課程，提供感染者優質服務品</a:t>
            </a:r>
            <a:r>
              <a:rPr sz="1450" b="1" spc="-50" dirty="0">
                <a:solidFill>
                  <a:srgbClr val="585858"/>
                </a:solidFill>
                <a:latin typeface="Microsoft JhengHei"/>
                <a:cs typeface="Microsoft JhengHei"/>
              </a:rPr>
              <a:t>質</a:t>
            </a:r>
            <a:endParaRPr sz="1450">
              <a:latin typeface="Microsoft JhengHei"/>
              <a:cs typeface="Microsoft JhengHei"/>
            </a:endParaRPr>
          </a:p>
        </p:txBody>
      </p:sp>
      <p:sp>
        <p:nvSpPr>
          <p:cNvPr id="7" name="object 7"/>
          <p:cNvSpPr txBox="1"/>
          <p:nvPr/>
        </p:nvSpPr>
        <p:spPr>
          <a:xfrm>
            <a:off x="3960247" y="4543268"/>
            <a:ext cx="2261870" cy="1098550"/>
          </a:xfrm>
          <a:prstGeom prst="rect">
            <a:avLst/>
          </a:prstGeom>
        </p:spPr>
        <p:txBody>
          <a:bodyPr vert="horz" wrap="square" lIns="0" tIns="154305" rIns="0" bIns="0" rtlCol="0">
            <a:spAutoFit/>
          </a:bodyPr>
          <a:lstStyle/>
          <a:p>
            <a:pPr marL="349250">
              <a:lnSpc>
                <a:spcPct val="100000"/>
              </a:lnSpc>
              <a:spcBef>
                <a:spcPts val="1215"/>
              </a:spcBef>
            </a:pPr>
            <a:r>
              <a:rPr sz="2450" b="1" spc="-10" dirty="0">
                <a:solidFill>
                  <a:srgbClr val="7B9134"/>
                </a:solidFill>
                <a:latin typeface="Microsoft JhengHei"/>
                <a:cs typeface="Microsoft JhengHei"/>
              </a:rPr>
              <a:t>跨部會合作</a:t>
            </a:r>
            <a:endParaRPr sz="2450">
              <a:latin typeface="Microsoft JhengHei"/>
              <a:cs typeface="Microsoft JhengHei"/>
            </a:endParaRPr>
          </a:p>
          <a:p>
            <a:pPr marL="170180" indent="-158115">
              <a:lnSpc>
                <a:spcPct val="100000"/>
              </a:lnSpc>
              <a:spcBef>
                <a:spcPts val="710"/>
              </a:spcBef>
              <a:buFont typeface="Arial MT"/>
              <a:buChar char="•"/>
              <a:tabLst>
                <a:tab pos="170815" algn="l"/>
              </a:tabLst>
            </a:pPr>
            <a:r>
              <a:rPr sz="1450" b="1" dirty="0">
                <a:solidFill>
                  <a:srgbClr val="585858"/>
                </a:solidFill>
                <a:latin typeface="Microsoft JhengHei"/>
                <a:cs typeface="Microsoft JhengHei"/>
              </a:rPr>
              <a:t>強化政府各部會橫向聯</a:t>
            </a:r>
            <a:r>
              <a:rPr sz="1450" b="1" spc="-50" dirty="0">
                <a:solidFill>
                  <a:srgbClr val="585858"/>
                </a:solidFill>
                <a:latin typeface="Microsoft JhengHei"/>
                <a:cs typeface="Microsoft JhengHei"/>
              </a:rPr>
              <a:t>繫</a:t>
            </a:r>
            <a:endParaRPr sz="1450">
              <a:latin typeface="Microsoft JhengHei"/>
              <a:cs typeface="Microsoft JhengHei"/>
            </a:endParaRPr>
          </a:p>
          <a:p>
            <a:pPr marL="170180" indent="-158115">
              <a:lnSpc>
                <a:spcPct val="100000"/>
              </a:lnSpc>
              <a:spcBef>
                <a:spcPts val="190"/>
              </a:spcBef>
              <a:buFont typeface="Arial MT"/>
              <a:buChar char="•"/>
              <a:tabLst>
                <a:tab pos="170815" algn="l"/>
              </a:tabLst>
            </a:pPr>
            <a:r>
              <a:rPr sz="1450" b="1" dirty="0">
                <a:solidFill>
                  <a:srgbClr val="585858"/>
                </a:solidFill>
                <a:latin typeface="Microsoft JhengHei"/>
                <a:cs typeface="Microsoft JhengHei"/>
              </a:rPr>
              <a:t>多元宣導管</a:t>
            </a:r>
            <a:r>
              <a:rPr sz="1450" b="1" spc="-50" dirty="0">
                <a:solidFill>
                  <a:srgbClr val="585858"/>
                </a:solidFill>
                <a:latin typeface="Microsoft JhengHei"/>
                <a:cs typeface="Microsoft JhengHei"/>
              </a:rPr>
              <a:t>道</a:t>
            </a:r>
            <a:endParaRPr sz="1450">
              <a:latin typeface="Microsoft JhengHei"/>
              <a:cs typeface="Microsoft JhengHei"/>
            </a:endParaRPr>
          </a:p>
        </p:txBody>
      </p:sp>
      <p:grpSp>
        <p:nvGrpSpPr>
          <p:cNvPr id="8" name="object 8"/>
          <p:cNvGrpSpPr/>
          <p:nvPr/>
        </p:nvGrpSpPr>
        <p:grpSpPr>
          <a:xfrm>
            <a:off x="3425837" y="3215385"/>
            <a:ext cx="3356610" cy="1417320"/>
            <a:chOff x="3425837" y="3215385"/>
            <a:chExt cx="3356610" cy="1417320"/>
          </a:xfrm>
        </p:grpSpPr>
        <p:pic>
          <p:nvPicPr>
            <p:cNvPr id="9" name="object 9"/>
            <p:cNvPicPr/>
            <p:nvPr/>
          </p:nvPicPr>
          <p:blipFill>
            <a:blip r:embed="rId3" cstate="print"/>
            <a:stretch>
              <a:fillRect/>
            </a:stretch>
          </p:blipFill>
          <p:spPr>
            <a:xfrm>
              <a:off x="5569343" y="3268979"/>
              <a:ext cx="1213091" cy="1024890"/>
            </a:xfrm>
            <a:prstGeom prst="rect">
              <a:avLst/>
            </a:prstGeom>
          </p:spPr>
        </p:pic>
        <p:pic>
          <p:nvPicPr>
            <p:cNvPr id="10" name="object 10"/>
            <p:cNvPicPr/>
            <p:nvPr/>
          </p:nvPicPr>
          <p:blipFill>
            <a:blip r:embed="rId4" cstate="print"/>
            <a:stretch>
              <a:fillRect/>
            </a:stretch>
          </p:blipFill>
          <p:spPr>
            <a:xfrm>
              <a:off x="3425837" y="3215385"/>
              <a:ext cx="1212342" cy="1031239"/>
            </a:xfrm>
            <a:prstGeom prst="rect">
              <a:avLst/>
            </a:prstGeom>
          </p:spPr>
        </p:pic>
        <p:pic>
          <p:nvPicPr>
            <p:cNvPr id="11" name="object 11"/>
            <p:cNvPicPr/>
            <p:nvPr/>
          </p:nvPicPr>
          <p:blipFill>
            <a:blip r:embed="rId5" cstate="print"/>
            <a:stretch>
              <a:fillRect/>
            </a:stretch>
          </p:blipFill>
          <p:spPr>
            <a:xfrm>
              <a:off x="4573409" y="3579113"/>
              <a:ext cx="986027" cy="1053084"/>
            </a:xfrm>
            <a:prstGeom prst="rect">
              <a:avLst/>
            </a:prstGeom>
          </p:spPr>
        </p:pic>
      </p:grpSp>
      <p:sp>
        <p:nvSpPr>
          <p:cNvPr id="12" name="object 12"/>
          <p:cNvSpPr txBox="1"/>
          <p:nvPr/>
        </p:nvSpPr>
        <p:spPr>
          <a:xfrm>
            <a:off x="1270387" y="1904492"/>
            <a:ext cx="7510145" cy="453390"/>
          </a:xfrm>
          <a:prstGeom prst="rect">
            <a:avLst/>
          </a:prstGeom>
        </p:spPr>
        <p:txBody>
          <a:bodyPr vert="horz" wrap="square" lIns="0" tIns="13335" rIns="0" bIns="0" rtlCol="0">
            <a:spAutoFit/>
          </a:bodyPr>
          <a:lstStyle/>
          <a:p>
            <a:pPr marL="12700">
              <a:lnSpc>
                <a:spcPct val="100000"/>
              </a:lnSpc>
              <a:spcBef>
                <a:spcPts val="105"/>
              </a:spcBef>
            </a:pPr>
            <a:r>
              <a:rPr sz="2800" b="1" spc="-15" dirty="0">
                <a:solidFill>
                  <a:srgbClr val="585858"/>
                </a:solidFill>
                <a:latin typeface="Microsoft JhengHei"/>
                <a:cs typeface="Microsoft JhengHei"/>
              </a:rPr>
              <a:t>逐步建立社會大眾正確認知愛滋防治的公⺠力量</a:t>
            </a:r>
            <a:endParaRPr sz="2800">
              <a:latin typeface="Microsoft JhengHei"/>
              <a:cs typeface="Microsoft JhengHei"/>
            </a:endParaRPr>
          </a:p>
        </p:txBody>
      </p:sp>
      <p:pic>
        <p:nvPicPr>
          <p:cNvPr id="13" name="object 13"/>
          <p:cNvPicPr/>
          <p:nvPr/>
        </p:nvPicPr>
        <p:blipFill>
          <a:blip r:embed="rId6" cstate="print"/>
          <a:stretch>
            <a:fillRect/>
          </a:stretch>
        </p:blipFill>
        <p:spPr>
          <a:xfrm>
            <a:off x="300113" y="992123"/>
            <a:ext cx="694944" cy="669798"/>
          </a:xfrm>
          <a:prstGeom prst="rect">
            <a:avLst/>
          </a:prstGeom>
        </p:spPr>
      </p:pic>
      <p:sp>
        <p:nvSpPr>
          <p:cNvPr id="14" name="object 14"/>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73</a:t>
            </a:fld>
            <a:endParaRPr spc="-25" dirty="0"/>
          </a:p>
        </p:txBody>
      </p:sp>
      <p:sp>
        <p:nvSpPr>
          <p:cNvPr id="15" name="object 1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3115703" y="2700279"/>
            <a:ext cx="6586855" cy="1357630"/>
            <a:chOff x="3115703" y="2700279"/>
            <a:chExt cx="6586855" cy="1357630"/>
          </a:xfrm>
        </p:grpSpPr>
        <p:sp>
          <p:nvSpPr>
            <p:cNvPr id="4" name="object 4"/>
            <p:cNvSpPr/>
            <p:nvPr/>
          </p:nvSpPr>
          <p:spPr>
            <a:xfrm>
              <a:off x="3115703" y="3778770"/>
              <a:ext cx="3321685" cy="279400"/>
            </a:xfrm>
            <a:custGeom>
              <a:avLst/>
              <a:gdLst/>
              <a:ahLst/>
              <a:cxnLst/>
              <a:rect l="l" t="t" r="r" b="b"/>
              <a:pathLst>
                <a:path w="3321685" h="279400">
                  <a:moveTo>
                    <a:pt x="111252" y="0"/>
                  </a:moveTo>
                  <a:lnTo>
                    <a:pt x="0" y="0"/>
                  </a:lnTo>
                  <a:lnTo>
                    <a:pt x="0" y="252984"/>
                  </a:lnTo>
                  <a:lnTo>
                    <a:pt x="111252" y="252984"/>
                  </a:lnTo>
                  <a:lnTo>
                    <a:pt x="111252" y="0"/>
                  </a:lnTo>
                  <a:close/>
                </a:path>
                <a:path w="3321685" h="279400">
                  <a:moveTo>
                    <a:pt x="1592580" y="11430"/>
                  </a:moveTo>
                  <a:lnTo>
                    <a:pt x="1481328" y="11430"/>
                  </a:lnTo>
                  <a:lnTo>
                    <a:pt x="1481328" y="263652"/>
                  </a:lnTo>
                  <a:lnTo>
                    <a:pt x="1592580" y="263652"/>
                  </a:lnTo>
                  <a:lnTo>
                    <a:pt x="1592580" y="11430"/>
                  </a:lnTo>
                  <a:close/>
                </a:path>
                <a:path w="3321685" h="279400">
                  <a:moveTo>
                    <a:pt x="3321558" y="26670"/>
                  </a:moveTo>
                  <a:lnTo>
                    <a:pt x="3210306" y="26670"/>
                  </a:lnTo>
                  <a:lnTo>
                    <a:pt x="3210306" y="278892"/>
                  </a:lnTo>
                  <a:lnTo>
                    <a:pt x="3321558" y="278892"/>
                  </a:lnTo>
                  <a:lnTo>
                    <a:pt x="3321558" y="26670"/>
                  </a:lnTo>
                  <a:close/>
                </a:path>
              </a:pathLst>
            </a:custGeom>
            <a:solidFill>
              <a:srgbClr val="D9D9D9"/>
            </a:solidFill>
          </p:spPr>
          <p:txBody>
            <a:bodyPr wrap="square" lIns="0" tIns="0" rIns="0" bIns="0" rtlCol="0"/>
            <a:lstStyle/>
            <a:p>
              <a:endParaRPr/>
            </a:p>
          </p:txBody>
        </p:sp>
        <p:pic>
          <p:nvPicPr>
            <p:cNvPr id="5" name="object 5"/>
            <p:cNvPicPr/>
            <p:nvPr/>
          </p:nvPicPr>
          <p:blipFill>
            <a:blip r:embed="rId2" cstate="print"/>
            <a:stretch>
              <a:fillRect/>
            </a:stretch>
          </p:blipFill>
          <p:spPr>
            <a:xfrm>
              <a:off x="8770994" y="2700279"/>
              <a:ext cx="931489" cy="898545"/>
            </a:xfrm>
            <a:prstGeom prst="rect">
              <a:avLst/>
            </a:prstGeom>
          </p:spPr>
        </p:pic>
      </p:grpSp>
      <p:grpSp>
        <p:nvGrpSpPr>
          <p:cNvPr id="6" name="object 6"/>
          <p:cNvGrpSpPr/>
          <p:nvPr/>
        </p:nvGrpSpPr>
        <p:grpSpPr>
          <a:xfrm>
            <a:off x="4682375" y="4873687"/>
            <a:ext cx="1819910" cy="1138555"/>
            <a:chOff x="4682375" y="4873687"/>
            <a:chExt cx="1819910" cy="1138555"/>
          </a:xfrm>
        </p:grpSpPr>
        <p:pic>
          <p:nvPicPr>
            <p:cNvPr id="7" name="object 7"/>
            <p:cNvPicPr/>
            <p:nvPr/>
          </p:nvPicPr>
          <p:blipFill>
            <a:blip r:embed="rId3" cstate="print"/>
            <a:stretch>
              <a:fillRect/>
            </a:stretch>
          </p:blipFill>
          <p:spPr>
            <a:xfrm>
              <a:off x="4926659" y="4873687"/>
              <a:ext cx="1043942" cy="1052166"/>
            </a:xfrm>
            <a:prstGeom prst="rect">
              <a:avLst/>
            </a:prstGeom>
          </p:spPr>
        </p:pic>
        <p:sp>
          <p:nvSpPr>
            <p:cNvPr id="8" name="object 8"/>
            <p:cNvSpPr/>
            <p:nvPr/>
          </p:nvSpPr>
          <p:spPr>
            <a:xfrm>
              <a:off x="4682375" y="5714999"/>
              <a:ext cx="1819910" cy="297180"/>
            </a:xfrm>
            <a:custGeom>
              <a:avLst/>
              <a:gdLst/>
              <a:ahLst/>
              <a:cxnLst/>
              <a:rect l="l" t="t" r="r" b="b"/>
              <a:pathLst>
                <a:path w="1819910" h="297179">
                  <a:moveTo>
                    <a:pt x="1819656" y="297179"/>
                  </a:moveTo>
                  <a:lnTo>
                    <a:pt x="1819656" y="0"/>
                  </a:lnTo>
                  <a:lnTo>
                    <a:pt x="0" y="0"/>
                  </a:lnTo>
                  <a:lnTo>
                    <a:pt x="0" y="297180"/>
                  </a:lnTo>
                  <a:lnTo>
                    <a:pt x="1819656" y="297179"/>
                  </a:lnTo>
                  <a:close/>
                </a:path>
              </a:pathLst>
            </a:custGeom>
            <a:solidFill>
              <a:srgbClr val="FFFFFF"/>
            </a:solidFill>
          </p:spPr>
          <p:txBody>
            <a:bodyPr wrap="square" lIns="0" tIns="0" rIns="0" bIns="0" rtlCol="0"/>
            <a:lstStyle/>
            <a:p>
              <a:endParaRPr/>
            </a:p>
          </p:txBody>
        </p:sp>
      </p:grpSp>
      <p:pic>
        <p:nvPicPr>
          <p:cNvPr id="9" name="object 9"/>
          <p:cNvPicPr/>
          <p:nvPr/>
        </p:nvPicPr>
        <p:blipFill>
          <a:blip r:embed="rId4" cstate="print"/>
          <a:stretch>
            <a:fillRect/>
          </a:stretch>
        </p:blipFill>
        <p:spPr>
          <a:xfrm>
            <a:off x="6614050" y="4969343"/>
            <a:ext cx="549392" cy="902928"/>
          </a:xfrm>
          <a:prstGeom prst="rect">
            <a:avLst/>
          </a:prstGeom>
        </p:spPr>
      </p:pic>
      <p:pic>
        <p:nvPicPr>
          <p:cNvPr id="10" name="object 10"/>
          <p:cNvPicPr/>
          <p:nvPr/>
        </p:nvPicPr>
        <p:blipFill>
          <a:blip r:embed="rId5" cstate="print"/>
          <a:stretch>
            <a:fillRect/>
          </a:stretch>
        </p:blipFill>
        <p:spPr>
          <a:xfrm>
            <a:off x="6797083" y="2408867"/>
            <a:ext cx="977393" cy="603652"/>
          </a:xfrm>
          <a:prstGeom prst="rect">
            <a:avLst/>
          </a:prstGeom>
        </p:spPr>
      </p:pic>
      <p:pic>
        <p:nvPicPr>
          <p:cNvPr id="11" name="object 11"/>
          <p:cNvPicPr/>
          <p:nvPr/>
        </p:nvPicPr>
        <p:blipFill>
          <a:blip r:embed="rId6" cstate="print"/>
          <a:stretch>
            <a:fillRect/>
          </a:stretch>
        </p:blipFill>
        <p:spPr>
          <a:xfrm>
            <a:off x="4909600" y="2355026"/>
            <a:ext cx="479000" cy="590642"/>
          </a:xfrm>
          <a:prstGeom prst="rect">
            <a:avLst/>
          </a:prstGeom>
        </p:spPr>
      </p:pic>
      <p:pic>
        <p:nvPicPr>
          <p:cNvPr id="12" name="object 12"/>
          <p:cNvPicPr/>
          <p:nvPr/>
        </p:nvPicPr>
        <p:blipFill>
          <a:blip r:embed="rId7" cstate="print"/>
          <a:stretch>
            <a:fillRect/>
          </a:stretch>
        </p:blipFill>
        <p:spPr>
          <a:xfrm>
            <a:off x="3400673" y="4915278"/>
            <a:ext cx="1089986" cy="1089665"/>
          </a:xfrm>
          <a:prstGeom prst="rect">
            <a:avLst/>
          </a:prstGeom>
        </p:spPr>
      </p:pic>
      <p:sp>
        <p:nvSpPr>
          <p:cNvPr id="13" name="object 13"/>
          <p:cNvSpPr txBox="1"/>
          <p:nvPr/>
        </p:nvSpPr>
        <p:spPr>
          <a:xfrm>
            <a:off x="3515239" y="4489958"/>
            <a:ext cx="868044"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AFABAB"/>
                </a:solidFill>
                <a:latin typeface="Microsoft JhengHei"/>
                <a:cs typeface="Microsoft JhengHei"/>
              </a:rPr>
              <a:t>HIV</a:t>
            </a:r>
            <a:r>
              <a:rPr sz="1750" b="1" spc="-25" dirty="0">
                <a:solidFill>
                  <a:srgbClr val="AFABAB"/>
                </a:solidFill>
                <a:latin typeface="Microsoft JhengHei"/>
                <a:cs typeface="Microsoft JhengHei"/>
              </a:rPr>
              <a:t>陽性</a:t>
            </a:r>
            <a:endParaRPr sz="1750">
              <a:latin typeface="Microsoft JhengHei"/>
              <a:cs typeface="Microsoft JhengHei"/>
            </a:endParaRPr>
          </a:p>
        </p:txBody>
      </p:sp>
      <p:sp>
        <p:nvSpPr>
          <p:cNvPr id="14" name="object 14"/>
          <p:cNvSpPr txBox="1"/>
          <p:nvPr/>
        </p:nvSpPr>
        <p:spPr>
          <a:xfrm>
            <a:off x="5035431" y="4470155"/>
            <a:ext cx="915669" cy="292735"/>
          </a:xfrm>
          <a:prstGeom prst="rect">
            <a:avLst/>
          </a:prstGeom>
        </p:spPr>
        <p:txBody>
          <a:bodyPr vert="horz" wrap="square" lIns="0" tIns="12700" rIns="0" bIns="0" rtlCol="0">
            <a:spAutoFit/>
          </a:bodyPr>
          <a:lstStyle/>
          <a:p>
            <a:pPr marL="12700">
              <a:lnSpc>
                <a:spcPct val="100000"/>
              </a:lnSpc>
              <a:spcBef>
                <a:spcPts val="100"/>
              </a:spcBef>
            </a:pPr>
            <a:r>
              <a:rPr sz="1750" b="1" spc="-15" dirty="0">
                <a:solidFill>
                  <a:srgbClr val="AFABAB"/>
                </a:solidFill>
                <a:latin typeface="Microsoft JhengHei"/>
                <a:cs typeface="Microsoft JhengHei"/>
              </a:rPr>
              <a:t>醫療照護</a:t>
            </a:r>
            <a:endParaRPr sz="1750">
              <a:latin typeface="Microsoft JhengHei"/>
              <a:cs typeface="Microsoft JhengHei"/>
            </a:endParaRPr>
          </a:p>
        </p:txBody>
      </p:sp>
      <p:sp>
        <p:nvSpPr>
          <p:cNvPr id="15" name="object 15"/>
          <p:cNvSpPr txBox="1"/>
          <p:nvPr/>
        </p:nvSpPr>
        <p:spPr>
          <a:xfrm>
            <a:off x="6555619" y="4497577"/>
            <a:ext cx="1428750" cy="506730"/>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AFABAB"/>
                </a:solidFill>
                <a:latin typeface="Microsoft JhengHei"/>
                <a:cs typeface="Microsoft JhengHei"/>
              </a:rPr>
              <a:t>抗病毒藥物治</a:t>
            </a:r>
            <a:r>
              <a:rPr sz="1550" b="1" spc="-50" dirty="0">
                <a:solidFill>
                  <a:srgbClr val="AFABAB"/>
                </a:solidFill>
                <a:latin typeface="Microsoft JhengHei"/>
                <a:cs typeface="Microsoft JhengHei"/>
              </a:rPr>
              <a:t>療</a:t>
            </a:r>
            <a:endParaRPr sz="1550">
              <a:latin typeface="Microsoft JhengHei"/>
              <a:cs typeface="Microsoft JhengHei"/>
            </a:endParaRPr>
          </a:p>
          <a:p>
            <a:pPr marL="691515">
              <a:lnSpc>
                <a:spcPct val="100000"/>
              </a:lnSpc>
              <a:spcBef>
                <a:spcPts val="35"/>
              </a:spcBef>
            </a:pPr>
            <a:r>
              <a:rPr sz="1550" b="1" spc="-25" dirty="0">
                <a:solidFill>
                  <a:srgbClr val="AFABAB"/>
                </a:solidFill>
                <a:latin typeface="Microsoft JhengHei"/>
                <a:cs typeface="Microsoft JhengHei"/>
              </a:rPr>
              <a:t>ART</a:t>
            </a:r>
            <a:endParaRPr sz="1550">
              <a:latin typeface="Microsoft JhengHei"/>
              <a:cs typeface="Microsoft JhengHei"/>
            </a:endParaRPr>
          </a:p>
        </p:txBody>
      </p:sp>
      <p:sp>
        <p:nvSpPr>
          <p:cNvPr id="16" name="object 16"/>
          <p:cNvSpPr txBox="1"/>
          <p:nvPr/>
        </p:nvSpPr>
        <p:spPr>
          <a:xfrm>
            <a:off x="3171329" y="6046470"/>
            <a:ext cx="4799965" cy="349885"/>
          </a:xfrm>
          <a:prstGeom prst="rect">
            <a:avLst/>
          </a:prstGeom>
          <a:solidFill>
            <a:srgbClr val="D0CECE"/>
          </a:solidFill>
        </p:spPr>
        <p:txBody>
          <a:bodyPr vert="horz" wrap="square" lIns="0" tIns="52069" rIns="0" bIns="0" rtlCol="0">
            <a:spAutoFit/>
          </a:bodyPr>
          <a:lstStyle/>
          <a:p>
            <a:pPr algn="ctr">
              <a:lnSpc>
                <a:spcPct val="100000"/>
              </a:lnSpc>
              <a:spcBef>
                <a:spcPts val="409"/>
              </a:spcBef>
            </a:pPr>
            <a:r>
              <a:rPr sz="1550" b="1" dirty="0">
                <a:solidFill>
                  <a:srgbClr val="FFFFFF"/>
                </a:solidFill>
                <a:latin typeface="Microsoft JhengHei"/>
                <a:cs typeface="Microsoft JhengHei"/>
              </a:rPr>
              <a:t>參與、持續、諮詢、監測、支</a:t>
            </a:r>
            <a:r>
              <a:rPr sz="1550" b="1" spc="-50" dirty="0">
                <a:solidFill>
                  <a:srgbClr val="FFFFFF"/>
                </a:solidFill>
                <a:latin typeface="Microsoft JhengHei"/>
                <a:cs typeface="Microsoft JhengHei"/>
              </a:rPr>
              <a:t>持</a:t>
            </a:r>
            <a:endParaRPr sz="1550">
              <a:latin typeface="Microsoft JhengHei"/>
              <a:cs typeface="Microsoft JhengHei"/>
            </a:endParaRPr>
          </a:p>
        </p:txBody>
      </p:sp>
      <p:sp>
        <p:nvSpPr>
          <p:cNvPr id="17" name="object 17"/>
          <p:cNvSpPr txBox="1"/>
          <p:nvPr/>
        </p:nvSpPr>
        <p:spPr>
          <a:xfrm>
            <a:off x="8006981" y="6046470"/>
            <a:ext cx="2409190" cy="345440"/>
          </a:xfrm>
          <a:prstGeom prst="rect">
            <a:avLst/>
          </a:prstGeom>
          <a:solidFill>
            <a:srgbClr val="D0CECE"/>
          </a:solidFill>
        </p:spPr>
        <p:txBody>
          <a:bodyPr vert="horz" wrap="square" lIns="0" tIns="50165" rIns="0" bIns="0" rtlCol="0">
            <a:spAutoFit/>
          </a:bodyPr>
          <a:lstStyle/>
          <a:p>
            <a:pPr marL="501650">
              <a:lnSpc>
                <a:spcPct val="100000"/>
              </a:lnSpc>
              <a:spcBef>
                <a:spcPts val="395"/>
              </a:spcBef>
            </a:pPr>
            <a:r>
              <a:rPr sz="1550" b="1" dirty="0">
                <a:solidFill>
                  <a:srgbClr val="FFFFFF"/>
                </a:solidFill>
                <a:latin typeface="Microsoft JhengHei"/>
                <a:cs typeface="Microsoft JhengHei"/>
              </a:rPr>
              <a:t>穩定控制病毒</a:t>
            </a:r>
            <a:r>
              <a:rPr sz="1550" b="1" spc="-50" dirty="0">
                <a:solidFill>
                  <a:srgbClr val="FFFFFF"/>
                </a:solidFill>
                <a:latin typeface="Microsoft JhengHei"/>
                <a:cs typeface="Microsoft JhengHei"/>
              </a:rPr>
              <a:t>量</a:t>
            </a:r>
            <a:endParaRPr sz="1550">
              <a:latin typeface="Microsoft JhengHei"/>
              <a:cs typeface="Microsoft JhengHei"/>
            </a:endParaRPr>
          </a:p>
        </p:txBody>
      </p:sp>
      <p:sp>
        <p:nvSpPr>
          <p:cNvPr id="18" name="object 18"/>
          <p:cNvSpPr txBox="1"/>
          <p:nvPr/>
        </p:nvSpPr>
        <p:spPr>
          <a:xfrm>
            <a:off x="4777111" y="5737352"/>
            <a:ext cx="163068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AFABAB"/>
                </a:solidFill>
                <a:latin typeface="Microsoft JhengHei"/>
                <a:cs typeface="Microsoft JhengHei"/>
              </a:rPr>
              <a:t>個案管理、伴侶服務</a:t>
            </a:r>
            <a:endParaRPr sz="1400">
              <a:latin typeface="Microsoft JhengHei"/>
              <a:cs typeface="Microsoft JhengHei"/>
            </a:endParaRPr>
          </a:p>
        </p:txBody>
      </p:sp>
      <p:sp>
        <p:nvSpPr>
          <p:cNvPr id="19" name="object 19"/>
          <p:cNvSpPr txBox="1"/>
          <p:nvPr/>
        </p:nvSpPr>
        <p:spPr>
          <a:xfrm>
            <a:off x="3171329" y="1736598"/>
            <a:ext cx="4799965" cy="391795"/>
          </a:xfrm>
          <a:prstGeom prst="rect">
            <a:avLst/>
          </a:prstGeom>
          <a:solidFill>
            <a:srgbClr val="D0CECE"/>
          </a:solidFill>
        </p:spPr>
        <p:txBody>
          <a:bodyPr vert="horz" wrap="square" lIns="0" tIns="73025" rIns="0" bIns="0" rtlCol="0">
            <a:spAutoFit/>
          </a:bodyPr>
          <a:lstStyle/>
          <a:p>
            <a:pPr algn="ctr">
              <a:lnSpc>
                <a:spcPct val="100000"/>
              </a:lnSpc>
              <a:spcBef>
                <a:spcPts val="575"/>
              </a:spcBef>
            </a:pPr>
            <a:r>
              <a:rPr sz="1550" b="1" dirty="0">
                <a:solidFill>
                  <a:srgbClr val="FFFFFF"/>
                </a:solidFill>
                <a:latin typeface="Microsoft JhengHei"/>
                <a:cs typeface="Microsoft JhengHei"/>
              </a:rPr>
              <a:t>轉介至預防服務並持續提供資</a:t>
            </a:r>
            <a:r>
              <a:rPr sz="1550" b="1" spc="-50" dirty="0">
                <a:solidFill>
                  <a:srgbClr val="FFFFFF"/>
                </a:solidFill>
                <a:latin typeface="Microsoft JhengHei"/>
                <a:cs typeface="Microsoft JhengHei"/>
              </a:rPr>
              <a:t>源</a:t>
            </a:r>
            <a:endParaRPr sz="1550">
              <a:latin typeface="Microsoft JhengHei"/>
              <a:cs typeface="Microsoft JhengHei"/>
            </a:endParaRPr>
          </a:p>
        </p:txBody>
      </p:sp>
      <p:sp>
        <p:nvSpPr>
          <p:cNvPr id="20" name="object 20"/>
          <p:cNvSpPr txBox="1"/>
          <p:nvPr/>
        </p:nvSpPr>
        <p:spPr>
          <a:xfrm>
            <a:off x="8018398" y="1742694"/>
            <a:ext cx="2397760" cy="387350"/>
          </a:xfrm>
          <a:prstGeom prst="rect">
            <a:avLst/>
          </a:prstGeom>
          <a:solidFill>
            <a:srgbClr val="D0CECE"/>
          </a:solidFill>
        </p:spPr>
        <p:txBody>
          <a:bodyPr vert="horz" wrap="square" lIns="0" tIns="71120" rIns="0" bIns="0" rtlCol="0">
            <a:spAutoFit/>
          </a:bodyPr>
          <a:lstStyle/>
          <a:p>
            <a:pPr marL="596265">
              <a:lnSpc>
                <a:spcPct val="100000"/>
              </a:lnSpc>
              <a:spcBef>
                <a:spcPts val="560"/>
              </a:spcBef>
            </a:pPr>
            <a:r>
              <a:rPr sz="1550" b="1" dirty="0">
                <a:solidFill>
                  <a:srgbClr val="FFFFFF"/>
                </a:solidFill>
                <a:latin typeface="Microsoft JhengHei"/>
                <a:cs typeface="Microsoft JhengHei"/>
              </a:rPr>
              <a:t>定期愛滋篩</a:t>
            </a:r>
            <a:r>
              <a:rPr sz="1550" b="1" spc="-50" dirty="0">
                <a:solidFill>
                  <a:srgbClr val="FFFFFF"/>
                </a:solidFill>
                <a:latin typeface="Microsoft JhengHei"/>
                <a:cs typeface="Microsoft JhengHei"/>
              </a:rPr>
              <a:t>檢</a:t>
            </a:r>
            <a:endParaRPr sz="1550">
              <a:latin typeface="Microsoft JhengHei"/>
              <a:cs typeface="Microsoft JhengHei"/>
            </a:endParaRPr>
          </a:p>
        </p:txBody>
      </p:sp>
      <p:sp>
        <p:nvSpPr>
          <p:cNvPr id="21" name="object 21"/>
          <p:cNvSpPr txBox="1"/>
          <p:nvPr/>
        </p:nvSpPr>
        <p:spPr>
          <a:xfrm>
            <a:off x="6854323" y="3068827"/>
            <a:ext cx="916940" cy="452755"/>
          </a:xfrm>
          <a:prstGeom prst="rect">
            <a:avLst/>
          </a:prstGeom>
        </p:spPr>
        <p:txBody>
          <a:bodyPr vert="horz" wrap="square" lIns="0" tIns="12700" rIns="0" bIns="0" rtlCol="0">
            <a:spAutoFit/>
          </a:bodyPr>
          <a:lstStyle/>
          <a:p>
            <a:pPr marL="12700" marR="5080" indent="88900">
              <a:lnSpc>
                <a:spcPct val="100000"/>
              </a:lnSpc>
              <a:spcBef>
                <a:spcPts val="100"/>
              </a:spcBef>
            </a:pPr>
            <a:r>
              <a:rPr sz="1400" b="1" spc="-15" dirty="0">
                <a:solidFill>
                  <a:srgbClr val="AFABAB"/>
                </a:solidFill>
                <a:latin typeface="Microsoft JhengHei"/>
                <a:cs typeface="Microsoft JhengHei"/>
              </a:rPr>
              <a:t>持續諮詢</a:t>
            </a:r>
            <a:r>
              <a:rPr sz="1400" b="1" spc="-10" dirty="0">
                <a:solidFill>
                  <a:srgbClr val="AFABAB"/>
                </a:solidFill>
                <a:latin typeface="Microsoft JhengHei"/>
                <a:cs typeface="Microsoft JhengHei"/>
              </a:rPr>
              <a:t>支持及推廣</a:t>
            </a:r>
            <a:endParaRPr sz="1400">
              <a:latin typeface="Microsoft JhengHei"/>
              <a:cs typeface="Microsoft JhengHei"/>
            </a:endParaRPr>
          </a:p>
        </p:txBody>
      </p:sp>
      <p:sp>
        <p:nvSpPr>
          <p:cNvPr id="22" name="object 22"/>
          <p:cNvSpPr txBox="1"/>
          <p:nvPr/>
        </p:nvSpPr>
        <p:spPr>
          <a:xfrm>
            <a:off x="8516242" y="2217674"/>
            <a:ext cx="1273810" cy="452755"/>
          </a:xfrm>
          <a:prstGeom prst="rect">
            <a:avLst/>
          </a:prstGeom>
        </p:spPr>
        <p:txBody>
          <a:bodyPr vert="horz" wrap="square" lIns="0" tIns="12700" rIns="0" bIns="0" rtlCol="0">
            <a:spAutoFit/>
          </a:bodyPr>
          <a:lstStyle/>
          <a:p>
            <a:pPr algn="ctr">
              <a:lnSpc>
                <a:spcPct val="100000"/>
              </a:lnSpc>
              <a:spcBef>
                <a:spcPts val="100"/>
              </a:spcBef>
            </a:pPr>
            <a:r>
              <a:rPr sz="1400" b="1" spc="-15" dirty="0">
                <a:solidFill>
                  <a:srgbClr val="AFABAB"/>
                </a:solidFill>
                <a:latin typeface="Microsoft JhengHei"/>
                <a:cs typeface="Microsoft JhengHei"/>
              </a:rPr>
              <a:t>穩定支持</a:t>
            </a:r>
            <a:endParaRPr sz="1400">
              <a:latin typeface="Microsoft JhengHei"/>
              <a:cs typeface="Microsoft JhengHei"/>
            </a:endParaRPr>
          </a:p>
          <a:p>
            <a:pPr algn="ctr">
              <a:lnSpc>
                <a:spcPct val="100000"/>
              </a:lnSpc>
              <a:spcBef>
                <a:spcPts val="5"/>
              </a:spcBef>
            </a:pPr>
            <a:r>
              <a:rPr sz="1400" b="1" spc="-10" dirty="0">
                <a:solidFill>
                  <a:srgbClr val="AFABAB"/>
                </a:solidFill>
                <a:latin typeface="Microsoft JhengHei"/>
                <a:cs typeface="Microsoft JhengHei"/>
              </a:rPr>
              <a:t>維持未感染狀態</a:t>
            </a:r>
            <a:endParaRPr sz="1400">
              <a:latin typeface="Microsoft JhengHei"/>
              <a:cs typeface="Microsoft JhengHei"/>
            </a:endParaRPr>
          </a:p>
        </p:txBody>
      </p:sp>
      <p:sp>
        <p:nvSpPr>
          <p:cNvPr id="23" name="object 23"/>
          <p:cNvSpPr txBox="1"/>
          <p:nvPr/>
        </p:nvSpPr>
        <p:spPr>
          <a:xfrm>
            <a:off x="4928757" y="2537713"/>
            <a:ext cx="1452245" cy="1094740"/>
          </a:xfrm>
          <a:prstGeom prst="rect">
            <a:avLst/>
          </a:prstGeom>
        </p:spPr>
        <p:txBody>
          <a:bodyPr vert="horz" wrap="square" lIns="0" tIns="12700" rIns="0" bIns="0" rtlCol="0">
            <a:spAutoFit/>
          </a:bodyPr>
          <a:lstStyle/>
          <a:p>
            <a:pPr marL="535305">
              <a:lnSpc>
                <a:spcPct val="100000"/>
              </a:lnSpc>
              <a:spcBef>
                <a:spcPts val="100"/>
              </a:spcBef>
            </a:pPr>
            <a:r>
              <a:rPr sz="1750" b="1" spc="-15" dirty="0">
                <a:solidFill>
                  <a:srgbClr val="AFABAB"/>
                </a:solidFill>
                <a:latin typeface="Microsoft JhengHei"/>
                <a:cs typeface="Microsoft JhengHei"/>
              </a:rPr>
              <a:t>預防感染</a:t>
            </a:r>
            <a:endParaRPr sz="1750">
              <a:latin typeface="Microsoft JhengHei"/>
              <a:cs typeface="Microsoft JhengHei"/>
            </a:endParaRPr>
          </a:p>
          <a:p>
            <a:pPr marL="12700" marR="5080" indent="160655">
              <a:lnSpc>
                <a:spcPct val="100000"/>
              </a:lnSpc>
              <a:spcBef>
                <a:spcPts val="1270"/>
              </a:spcBef>
            </a:pPr>
            <a:r>
              <a:rPr sz="1400" b="1" spc="-5" dirty="0">
                <a:solidFill>
                  <a:srgbClr val="AFABAB"/>
                </a:solidFill>
                <a:latin typeface="Microsoft JhengHei"/>
                <a:cs typeface="Microsoft JhengHei"/>
              </a:rPr>
              <a:t>PrEP、保險套</a:t>
            </a:r>
            <a:r>
              <a:rPr sz="1400" b="1" dirty="0">
                <a:solidFill>
                  <a:srgbClr val="AFABAB"/>
                </a:solidFill>
                <a:latin typeface="Microsoft JhengHei"/>
                <a:cs typeface="Microsoft JhengHei"/>
              </a:rPr>
              <a:t>減害、藥癮戒治 預防⺟⼦垂直感染</a:t>
            </a:r>
            <a:endParaRPr sz="1400">
              <a:latin typeface="Microsoft JhengHei"/>
              <a:cs typeface="Microsoft JhengHei"/>
            </a:endParaRPr>
          </a:p>
        </p:txBody>
      </p:sp>
      <p:sp>
        <p:nvSpPr>
          <p:cNvPr id="24" name="object 24"/>
          <p:cNvSpPr txBox="1"/>
          <p:nvPr/>
        </p:nvSpPr>
        <p:spPr>
          <a:xfrm>
            <a:off x="3128916" y="4097540"/>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診斷</a:t>
            </a:r>
            <a:endParaRPr sz="1400">
              <a:latin typeface="Microsoft JhengHei"/>
              <a:cs typeface="Microsoft JhengHei"/>
            </a:endParaRPr>
          </a:p>
        </p:txBody>
      </p:sp>
      <p:sp>
        <p:nvSpPr>
          <p:cNvPr id="25" name="object 25"/>
          <p:cNvSpPr txBox="1"/>
          <p:nvPr/>
        </p:nvSpPr>
        <p:spPr>
          <a:xfrm>
            <a:off x="4477656" y="4137160"/>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就醫</a:t>
            </a:r>
            <a:endParaRPr sz="1400">
              <a:latin typeface="Microsoft JhengHei"/>
              <a:cs typeface="Microsoft JhengHei"/>
            </a:endParaRPr>
          </a:p>
        </p:txBody>
      </p:sp>
      <p:sp>
        <p:nvSpPr>
          <p:cNvPr id="26" name="object 26"/>
          <p:cNvSpPr txBox="1"/>
          <p:nvPr/>
        </p:nvSpPr>
        <p:spPr>
          <a:xfrm>
            <a:off x="6189109" y="4160786"/>
            <a:ext cx="38227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7E7E7E"/>
                </a:solidFill>
                <a:latin typeface="Microsoft JhengHei"/>
                <a:cs typeface="Microsoft JhengHei"/>
              </a:rPr>
              <a:t>服藥</a:t>
            </a:r>
            <a:endParaRPr sz="1400">
              <a:latin typeface="Microsoft JhengHei"/>
              <a:cs typeface="Microsoft JhengHei"/>
            </a:endParaRPr>
          </a:p>
        </p:txBody>
      </p:sp>
      <p:sp>
        <p:nvSpPr>
          <p:cNvPr id="27" name="object 27"/>
          <p:cNvSpPr txBox="1"/>
          <p:nvPr/>
        </p:nvSpPr>
        <p:spPr>
          <a:xfrm>
            <a:off x="7857127" y="4160786"/>
            <a:ext cx="127381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7E7E7E"/>
                </a:solidFill>
                <a:latin typeface="Microsoft JhengHei"/>
                <a:cs typeface="Microsoft JhengHei"/>
              </a:rPr>
              <a:t>持續監測病毒量</a:t>
            </a:r>
            <a:endParaRPr sz="1400">
              <a:latin typeface="Microsoft JhengHei"/>
              <a:cs typeface="Microsoft JhengHei"/>
            </a:endParaRPr>
          </a:p>
        </p:txBody>
      </p:sp>
      <p:sp>
        <p:nvSpPr>
          <p:cNvPr id="28" name="object 28"/>
          <p:cNvSpPr txBox="1"/>
          <p:nvPr/>
        </p:nvSpPr>
        <p:spPr>
          <a:xfrm>
            <a:off x="1378346" y="4174470"/>
            <a:ext cx="356870" cy="237490"/>
          </a:xfrm>
          <a:prstGeom prst="rect">
            <a:avLst/>
          </a:prstGeom>
        </p:spPr>
        <p:txBody>
          <a:bodyPr vert="horz" wrap="square" lIns="0" tIns="13970" rIns="0" bIns="0" rtlCol="0">
            <a:spAutoFit/>
          </a:bodyPr>
          <a:lstStyle/>
          <a:p>
            <a:pPr>
              <a:lnSpc>
                <a:spcPct val="100000"/>
              </a:lnSpc>
              <a:spcBef>
                <a:spcPts val="110"/>
              </a:spcBef>
            </a:pPr>
            <a:r>
              <a:rPr sz="1400" b="1" spc="-30" dirty="0">
                <a:solidFill>
                  <a:srgbClr val="A5A5A5"/>
                </a:solidFill>
                <a:latin typeface="Microsoft JhengHei"/>
                <a:cs typeface="Microsoft JhengHei"/>
              </a:rPr>
              <a:t>初步</a:t>
            </a:r>
            <a:endParaRPr sz="1400">
              <a:latin typeface="Microsoft JhengHei"/>
              <a:cs typeface="Microsoft JhengHei"/>
            </a:endParaRPr>
          </a:p>
        </p:txBody>
      </p:sp>
      <p:sp>
        <p:nvSpPr>
          <p:cNvPr id="29" name="object 29"/>
          <p:cNvSpPr txBox="1"/>
          <p:nvPr/>
        </p:nvSpPr>
        <p:spPr>
          <a:xfrm>
            <a:off x="1281055" y="2010409"/>
            <a:ext cx="172593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A5A5A5"/>
                </a:solidFill>
                <a:latin typeface="Microsoft JhengHei"/>
                <a:cs typeface="Microsoft JhengHei"/>
              </a:rPr>
              <a:t>愛滋病毒(HIV)檢</a:t>
            </a:r>
            <a:r>
              <a:rPr sz="1550" b="1" spc="-50" dirty="0">
                <a:solidFill>
                  <a:srgbClr val="A5A5A5"/>
                </a:solidFill>
                <a:latin typeface="Microsoft JhengHei"/>
                <a:cs typeface="Microsoft JhengHei"/>
              </a:rPr>
              <a:t>驗</a:t>
            </a:r>
            <a:endParaRPr sz="1550">
              <a:latin typeface="Microsoft JhengHei"/>
              <a:cs typeface="Microsoft JhengHei"/>
            </a:endParaRPr>
          </a:p>
        </p:txBody>
      </p:sp>
      <p:pic>
        <p:nvPicPr>
          <p:cNvPr id="30" name="object 30"/>
          <p:cNvPicPr/>
          <p:nvPr/>
        </p:nvPicPr>
        <p:blipFill>
          <a:blip r:embed="rId8" cstate="print"/>
          <a:stretch>
            <a:fillRect/>
          </a:stretch>
        </p:blipFill>
        <p:spPr>
          <a:xfrm>
            <a:off x="3301202" y="2966045"/>
            <a:ext cx="1214310" cy="358166"/>
          </a:xfrm>
          <a:prstGeom prst="rect">
            <a:avLst/>
          </a:prstGeom>
        </p:spPr>
      </p:pic>
      <p:grpSp>
        <p:nvGrpSpPr>
          <p:cNvPr id="31" name="object 31"/>
          <p:cNvGrpSpPr/>
          <p:nvPr/>
        </p:nvGrpSpPr>
        <p:grpSpPr>
          <a:xfrm>
            <a:off x="208673" y="2579312"/>
            <a:ext cx="10206990" cy="1776095"/>
            <a:chOff x="208673" y="2579312"/>
            <a:chExt cx="10206990" cy="1776095"/>
          </a:xfrm>
        </p:grpSpPr>
        <p:sp>
          <p:nvSpPr>
            <p:cNvPr id="32" name="object 32"/>
            <p:cNvSpPr/>
            <p:nvPr/>
          </p:nvSpPr>
          <p:spPr>
            <a:xfrm>
              <a:off x="8536571" y="3627882"/>
              <a:ext cx="1879600" cy="501650"/>
            </a:xfrm>
            <a:custGeom>
              <a:avLst/>
              <a:gdLst/>
              <a:ahLst/>
              <a:cxnLst/>
              <a:rect l="l" t="t" r="r" b="b"/>
              <a:pathLst>
                <a:path w="1879600" h="501650">
                  <a:moveTo>
                    <a:pt x="167639" y="337565"/>
                  </a:moveTo>
                  <a:lnTo>
                    <a:pt x="166877" y="169925"/>
                  </a:lnTo>
                  <a:lnTo>
                    <a:pt x="0" y="170687"/>
                  </a:lnTo>
                  <a:lnTo>
                    <a:pt x="761" y="337565"/>
                  </a:lnTo>
                  <a:lnTo>
                    <a:pt x="167639" y="337565"/>
                  </a:lnTo>
                  <a:close/>
                </a:path>
                <a:path w="1879600" h="501650">
                  <a:moveTo>
                    <a:pt x="501395" y="336803"/>
                  </a:moveTo>
                  <a:lnTo>
                    <a:pt x="501395" y="169163"/>
                  </a:lnTo>
                  <a:lnTo>
                    <a:pt x="333755" y="169925"/>
                  </a:lnTo>
                  <a:lnTo>
                    <a:pt x="334517" y="336803"/>
                  </a:lnTo>
                  <a:lnTo>
                    <a:pt x="501395" y="336803"/>
                  </a:lnTo>
                  <a:close/>
                </a:path>
                <a:path w="1879600" h="501650">
                  <a:moveTo>
                    <a:pt x="835913" y="336041"/>
                  </a:moveTo>
                  <a:lnTo>
                    <a:pt x="835151" y="168401"/>
                  </a:lnTo>
                  <a:lnTo>
                    <a:pt x="668273" y="169163"/>
                  </a:lnTo>
                  <a:lnTo>
                    <a:pt x="668273" y="336041"/>
                  </a:lnTo>
                  <a:lnTo>
                    <a:pt x="835913" y="336041"/>
                  </a:lnTo>
                  <a:close/>
                </a:path>
                <a:path w="1879600" h="501650">
                  <a:moveTo>
                    <a:pt x="1169669" y="334517"/>
                  </a:moveTo>
                  <a:lnTo>
                    <a:pt x="1169669" y="167639"/>
                  </a:lnTo>
                  <a:lnTo>
                    <a:pt x="1002029" y="168401"/>
                  </a:lnTo>
                  <a:lnTo>
                    <a:pt x="1002791" y="335279"/>
                  </a:lnTo>
                  <a:lnTo>
                    <a:pt x="1169669" y="334517"/>
                  </a:lnTo>
                  <a:close/>
                </a:path>
                <a:path w="1879600" h="501650">
                  <a:moveTo>
                    <a:pt x="1377950" y="334517"/>
                  </a:moveTo>
                  <a:lnTo>
                    <a:pt x="1377442" y="167389"/>
                  </a:lnTo>
                  <a:lnTo>
                    <a:pt x="1336547" y="167639"/>
                  </a:lnTo>
                  <a:lnTo>
                    <a:pt x="1336547" y="334517"/>
                  </a:lnTo>
                  <a:lnTo>
                    <a:pt x="1377950" y="334517"/>
                  </a:lnTo>
                  <a:close/>
                </a:path>
                <a:path w="1879600" h="501650">
                  <a:moveTo>
                    <a:pt x="1879091" y="249935"/>
                  </a:moveTo>
                  <a:lnTo>
                    <a:pt x="1376933" y="0"/>
                  </a:lnTo>
                  <a:lnTo>
                    <a:pt x="1377442" y="167389"/>
                  </a:lnTo>
                  <a:lnTo>
                    <a:pt x="1460753" y="166877"/>
                  </a:lnTo>
                  <a:lnTo>
                    <a:pt x="1461515" y="459677"/>
                  </a:lnTo>
                  <a:lnTo>
                    <a:pt x="1879091" y="249935"/>
                  </a:lnTo>
                  <a:close/>
                </a:path>
                <a:path w="1879600" h="501650">
                  <a:moveTo>
                    <a:pt x="1461515" y="334517"/>
                  </a:moveTo>
                  <a:lnTo>
                    <a:pt x="1460753" y="166877"/>
                  </a:lnTo>
                  <a:lnTo>
                    <a:pt x="1377442" y="167389"/>
                  </a:lnTo>
                  <a:lnTo>
                    <a:pt x="1377950" y="334517"/>
                  </a:lnTo>
                  <a:lnTo>
                    <a:pt x="1461515" y="334517"/>
                  </a:lnTo>
                  <a:close/>
                </a:path>
                <a:path w="1879600" h="501650">
                  <a:moveTo>
                    <a:pt x="1461515" y="459677"/>
                  </a:moveTo>
                  <a:lnTo>
                    <a:pt x="1461515" y="334517"/>
                  </a:lnTo>
                  <a:lnTo>
                    <a:pt x="1377950" y="334517"/>
                  </a:lnTo>
                  <a:lnTo>
                    <a:pt x="1378457" y="501395"/>
                  </a:lnTo>
                  <a:lnTo>
                    <a:pt x="1461515" y="459677"/>
                  </a:lnTo>
                  <a:close/>
                </a:path>
              </a:pathLst>
            </a:custGeom>
            <a:solidFill>
              <a:srgbClr val="D9D9D9"/>
            </a:solidFill>
          </p:spPr>
          <p:txBody>
            <a:bodyPr wrap="square" lIns="0" tIns="0" rIns="0" bIns="0" rtlCol="0"/>
            <a:lstStyle/>
            <a:p>
              <a:endParaRPr/>
            </a:p>
          </p:txBody>
        </p:sp>
        <p:pic>
          <p:nvPicPr>
            <p:cNvPr id="33" name="object 33"/>
            <p:cNvPicPr/>
            <p:nvPr/>
          </p:nvPicPr>
          <p:blipFill>
            <a:blip r:embed="rId9" cstate="print"/>
            <a:stretch>
              <a:fillRect/>
            </a:stretch>
          </p:blipFill>
          <p:spPr>
            <a:xfrm>
              <a:off x="1967369" y="3589782"/>
              <a:ext cx="6576059" cy="549401"/>
            </a:xfrm>
            <a:prstGeom prst="rect">
              <a:avLst/>
            </a:prstGeom>
          </p:spPr>
        </p:pic>
        <p:pic>
          <p:nvPicPr>
            <p:cNvPr id="34" name="object 34"/>
            <p:cNvPicPr/>
            <p:nvPr/>
          </p:nvPicPr>
          <p:blipFill>
            <a:blip r:embed="rId10" cstate="print"/>
            <a:stretch>
              <a:fillRect/>
            </a:stretch>
          </p:blipFill>
          <p:spPr>
            <a:xfrm>
              <a:off x="208673" y="3336036"/>
              <a:ext cx="1638300" cy="1018794"/>
            </a:xfrm>
            <a:prstGeom prst="rect">
              <a:avLst/>
            </a:prstGeom>
          </p:spPr>
        </p:pic>
        <p:sp>
          <p:nvSpPr>
            <p:cNvPr id="35" name="object 35"/>
            <p:cNvSpPr/>
            <p:nvPr/>
          </p:nvSpPr>
          <p:spPr>
            <a:xfrm>
              <a:off x="1884311" y="3627882"/>
              <a:ext cx="111760" cy="426084"/>
            </a:xfrm>
            <a:custGeom>
              <a:avLst/>
              <a:gdLst/>
              <a:ahLst/>
              <a:cxnLst/>
              <a:rect l="l" t="t" r="r" b="b"/>
              <a:pathLst>
                <a:path w="111760" h="426085">
                  <a:moveTo>
                    <a:pt x="111251" y="425958"/>
                  </a:moveTo>
                  <a:lnTo>
                    <a:pt x="111251" y="0"/>
                  </a:lnTo>
                  <a:lnTo>
                    <a:pt x="0" y="0"/>
                  </a:lnTo>
                  <a:lnTo>
                    <a:pt x="0" y="425958"/>
                  </a:lnTo>
                  <a:lnTo>
                    <a:pt x="111251" y="425958"/>
                  </a:lnTo>
                  <a:close/>
                </a:path>
              </a:pathLst>
            </a:custGeom>
            <a:solidFill>
              <a:srgbClr val="D9D9D9"/>
            </a:solidFill>
          </p:spPr>
          <p:txBody>
            <a:bodyPr wrap="square" lIns="0" tIns="0" rIns="0" bIns="0" rtlCol="0"/>
            <a:lstStyle/>
            <a:p>
              <a:endParaRPr/>
            </a:p>
          </p:txBody>
        </p:sp>
        <p:pic>
          <p:nvPicPr>
            <p:cNvPr id="36" name="object 36"/>
            <p:cNvPicPr/>
            <p:nvPr/>
          </p:nvPicPr>
          <p:blipFill>
            <a:blip r:embed="rId11" cstate="print"/>
            <a:stretch>
              <a:fillRect/>
            </a:stretch>
          </p:blipFill>
          <p:spPr>
            <a:xfrm>
              <a:off x="2187484" y="2579312"/>
              <a:ext cx="478686" cy="911524"/>
            </a:xfrm>
            <a:prstGeom prst="rect">
              <a:avLst/>
            </a:prstGeom>
          </p:spPr>
        </p:pic>
      </p:grpSp>
      <p:sp>
        <p:nvSpPr>
          <p:cNvPr id="37" name="object 37"/>
          <p:cNvSpPr txBox="1"/>
          <p:nvPr/>
        </p:nvSpPr>
        <p:spPr>
          <a:xfrm>
            <a:off x="3482473" y="2518663"/>
            <a:ext cx="868044"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AFABAB"/>
                </a:solidFill>
                <a:latin typeface="Microsoft JhengHei"/>
                <a:cs typeface="Microsoft JhengHei"/>
              </a:rPr>
              <a:t>HIV</a:t>
            </a:r>
            <a:r>
              <a:rPr sz="1750" b="1" spc="-25" dirty="0">
                <a:solidFill>
                  <a:srgbClr val="AFABAB"/>
                </a:solidFill>
                <a:latin typeface="Microsoft JhengHei"/>
                <a:cs typeface="Microsoft JhengHei"/>
              </a:rPr>
              <a:t>陰性</a:t>
            </a:r>
            <a:endParaRPr sz="1750">
              <a:latin typeface="Microsoft JhengHei"/>
              <a:cs typeface="Microsoft JhengHei"/>
            </a:endParaRPr>
          </a:p>
        </p:txBody>
      </p:sp>
      <p:sp>
        <p:nvSpPr>
          <p:cNvPr id="38" name="object 38"/>
          <p:cNvSpPr txBox="1"/>
          <p:nvPr/>
        </p:nvSpPr>
        <p:spPr>
          <a:xfrm>
            <a:off x="1239908" y="4175264"/>
            <a:ext cx="1853564" cy="1883410"/>
          </a:xfrm>
          <a:prstGeom prst="rect">
            <a:avLst/>
          </a:prstGeom>
        </p:spPr>
        <p:txBody>
          <a:bodyPr vert="horz" wrap="square" lIns="0" tIns="12700" rIns="0" bIns="0" rtlCol="0">
            <a:spAutoFit/>
          </a:bodyPr>
          <a:lstStyle/>
          <a:p>
            <a:pPr marL="138430" marR="379095" indent="356235">
              <a:lnSpc>
                <a:spcPct val="100000"/>
              </a:lnSpc>
              <a:spcBef>
                <a:spcPts val="100"/>
              </a:spcBef>
            </a:pPr>
            <a:r>
              <a:rPr sz="1400" b="1" spc="-15" dirty="0">
                <a:solidFill>
                  <a:srgbClr val="A5A5A5"/>
                </a:solidFill>
                <a:latin typeface="Microsoft JhengHei"/>
                <a:cs typeface="Microsoft JhengHei"/>
              </a:rPr>
              <a:t>檢驗(篩檢)+確認檢驗</a:t>
            </a:r>
            <a:endParaRPr sz="1400">
              <a:latin typeface="Microsoft JhengHei"/>
              <a:cs typeface="Microsoft JhengHei"/>
            </a:endParaRPr>
          </a:p>
          <a:p>
            <a:pPr marL="201295" indent="-189230" algn="just">
              <a:lnSpc>
                <a:spcPct val="100000"/>
              </a:lnSpc>
              <a:spcBef>
                <a:spcPts val="975"/>
              </a:spcBef>
              <a:buFont typeface="Arial MT"/>
              <a:buChar char="•"/>
              <a:tabLst>
                <a:tab pos="201930" algn="l"/>
              </a:tabLst>
            </a:pPr>
            <a:r>
              <a:rPr sz="1400" b="1" spc="-10" dirty="0">
                <a:solidFill>
                  <a:srgbClr val="A5A5A5"/>
                </a:solidFill>
                <a:latin typeface="Microsoft JhengHei"/>
                <a:cs typeface="Microsoft JhengHei"/>
              </a:rPr>
              <a:t>加速確診時效。</a:t>
            </a:r>
            <a:endParaRPr sz="1400">
              <a:latin typeface="Microsoft JhengHei"/>
              <a:cs typeface="Microsoft JhengHei"/>
            </a:endParaRPr>
          </a:p>
          <a:p>
            <a:pPr marL="201295" indent="-189230" algn="just">
              <a:lnSpc>
                <a:spcPct val="100000"/>
              </a:lnSpc>
              <a:spcBef>
                <a:spcPts val="869"/>
              </a:spcBef>
              <a:buFont typeface="Arial MT"/>
              <a:buChar char="•"/>
              <a:tabLst>
                <a:tab pos="201930" algn="l"/>
              </a:tabLst>
            </a:pPr>
            <a:r>
              <a:rPr sz="1400" b="1" spc="-10" dirty="0">
                <a:solidFill>
                  <a:srgbClr val="A5A5A5"/>
                </a:solidFill>
                <a:latin typeface="Microsoft JhengHei"/>
                <a:cs typeface="Microsoft JhengHei"/>
              </a:rPr>
              <a:t>依據檢驗結果提供個</a:t>
            </a:r>
            <a:endParaRPr sz="1400">
              <a:latin typeface="Microsoft JhengHei"/>
              <a:cs typeface="Microsoft JhengHei"/>
            </a:endParaRPr>
          </a:p>
          <a:p>
            <a:pPr marL="201295" marR="5080" algn="just">
              <a:lnSpc>
                <a:spcPts val="2020"/>
              </a:lnSpc>
              <a:spcBef>
                <a:spcPts val="100"/>
              </a:spcBef>
            </a:pPr>
            <a:r>
              <a:rPr sz="1400" b="1" spc="-10" dirty="0">
                <a:solidFill>
                  <a:srgbClr val="A5A5A5"/>
                </a:solidFill>
                <a:latin typeface="Microsoft JhengHei"/>
                <a:cs typeface="Microsoft JhengHei"/>
              </a:rPr>
              <a:t>⼈化諮詢服務，並協助轉介預防及醫療照</a:t>
            </a:r>
            <a:r>
              <a:rPr sz="1400" b="1" spc="-15" dirty="0">
                <a:solidFill>
                  <a:srgbClr val="A5A5A5"/>
                </a:solidFill>
                <a:latin typeface="Microsoft JhengHei"/>
                <a:cs typeface="Microsoft JhengHei"/>
              </a:rPr>
              <a:t>護服務。</a:t>
            </a:r>
            <a:endParaRPr sz="1400">
              <a:latin typeface="Microsoft JhengHei"/>
              <a:cs typeface="Microsoft JhengHei"/>
            </a:endParaRPr>
          </a:p>
        </p:txBody>
      </p:sp>
      <p:sp>
        <p:nvSpPr>
          <p:cNvPr id="39" name="object 39"/>
          <p:cNvSpPr txBox="1"/>
          <p:nvPr/>
        </p:nvSpPr>
        <p:spPr>
          <a:xfrm>
            <a:off x="8648833" y="4518914"/>
            <a:ext cx="122809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AFABAB"/>
                </a:solidFill>
                <a:latin typeface="Microsoft JhengHei"/>
                <a:cs typeface="Microsoft JhengHei"/>
              </a:rPr>
              <a:t>病毒量測不</a:t>
            </a:r>
            <a:r>
              <a:rPr sz="1550" b="1" spc="-50" dirty="0">
                <a:solidFill>
                  <a:srgbClr val="AFABAB"/>
                </a:solidFill>
                <a:latin typeface="Microsoft JhengHei"/>
                <a:cs typeface="Microsoft JhengHei"/>
              </a:rPr>
              <a:t>到</a:t>
            </a:r>
            <a:endParaRPr sz="1550">
              <a:latin typeface="Microsoft JhengHei"/>
              <a:cs typeface="Microsoft JhengHei"/>
            </a:endParaRPr>
          </a:p>
        </p:txBody>
      </p:sp>
      <p:pic>
        <p:nvPicPr>
          <p:cNvPr id="40" name="object 40"/>
          <p:cNvPicPr/>
          <p:nvPr/>
        </p:nvPicPr>
        <p:blipFill>
          <a:blip r:embed="rId12" cstate="print"/>
          <a:stretch>
            <a:fillRect/>
          </a:stretch>
        </p:blipFill>
        <p:spPr>
          <a:xfrm>
            <a:off x="8588375" y="4978146"/>
            <a:ext cx="1097348" cy="931163"/>
          </a:xfrm>
          <a:prstGeom prst="rect">
            <a:avLst/>
          </a:prstGeom>
        </p:spPr>
      </p:pic>
      <p:pic>
        <p:nvPicPr>
          <p:cNvPr id="41" name="object 41"/>
          <p:cNvPicPr/>
          <p:nvPr/>
        </p:nvPicPr>
        <p:blipFill>
          <a:blip r:embed="rId13" cstate="print"/>
          <a:stretch>
            <a:fillRect/>
          </a:stretch>
        </p:blipFill>
        <p:spPr>
          <a:xfrm>
            <a:off x="7274861" y="5459894"/>
            <a:ext cx="424150" cy="391050"/>
          </a:xfrm>
          <a:prstGeom prst="rect">
            <a:avLst/>
          </a:prstGeom>
        </p:spPr>
      </p:pic>
      <p:grpSp>
        <p:nvGrpSpPr>
          <p:cNvPr id="42" name="object 42"/>
          <p:cNvGrpSpPr/>
          <p:nvPr/>
        </p:nvGrpSpPr>
        <p:grpSpPr>
          <a:xfrm>
            <a:off x="42551" y="2455163"/>
            <a:ext cx="2220595" cy="1971039"/>
            <a:chOff x="42551" y="2455163"/>
            <a:chExt cx="2220595" cy="1971039"/>
          </a:xfrm>
        </p:grpSpPr>
        <p:pic>
          <p:nvPicPr>
            <p:cNvPr id="43" name="object 43"/>
            <p:cNvPicPr/>
            <p:nvPr/>
          </p:nvPicPr>
          <p:blipFill>
            <a:blip r:embed="rId14" cstate="print"/>
            <a:stretch>
              <a:fillRect/>
            </a:stretch>
          </p:blipFill>
          <p:spPr>
            <a:xfrm>
              <a:off x="1127645" y="2455163"/>
              <a:ext cx="1135380" cy="1002030"/>
            </a:xfrm>
            <a:prstGeom prst="rect">
              <a:avLst/>
            </a:prstGeom>
          </p:spPr>
        </p:pic>
        <p:pic>
          <p:nvPicPr>
            <p:cNvPr id="44" name="object 44"/>
            <p:cNvPicPr/>
            <p:nvPr/>
          </p:nvPicPr>
          <p:blipFill>
            <a:blip r:embed="rId15" cstate="print"/>
            <a:stretch>
              <a:fillRect/>
            </a:stretch>
          </p:blipFill>
          <p:spPr>
            <a:xfrm>
              <a:off x="42551" y="3256787"/>
              <a:ext cx="1172717" cy="1168908"/>
            </a:xfrm>
            <a:prstGeom prst="rect">
              <a:avLst/>
            </a:prstGeom>
          </p:spPr>
        </p:pic>
      </p:grpSp>
      <p:sp>
        <p:nvSpPr>
          <p:cNvPr id="45" name="object 45"/>
          <p:cNvSpPr txBox="1">
            <a:spLocks noGrp="1"/>
          </p:cNvSpPr>
          <p:nvPr>
            <p:ph type="title"/>
          </p:nvPr>
        </p:nvSpPr>
        <p:spPr>
          <a:xfrm>
            <a:off x="780173" y="1053338"/>
            <a:ext cx="9787255" cy="506730"/>
          </a:xfrm>
          <a:prstGeom prst="rect">
            <a:avLst/>
          </a:prstGeom>
        </p:spPr>
        <p:txBody>
          <a:bodyPr vert="horz" wrap="square" lIns="0" tIns="13335" rIns="0" bIns="0" rtlCol="0">
            <a:spAutoFit/>
          </a:bodyPr>
          <a:lstStyle/>
          <a:p>
            <a:pPr marL="703580">
              <a:lnSpc>
                <a:spcPct val="100000"/>
              </a:lnSpc>
              <a:spcBef>
                <a:spcPts val="105"/>
              </a:spcBef>
            </a:pPr>
            <a:r>
              <a:rPr spc="-10" dirty="0"/>
              <a:t>三段五級防治策略</a:t>
            </a:r>
          </a:p>
        </p:txBody>
      </p:sp>
      <p:sp>
        <p:nvSpPr>
          <p:cNvPr id="46" name="object 46"/>
          <p:cNvSpPr txBox="1"/>
          <p:nvPr/>
        </p:nvSpPr>
        <p:spPr>
          <a:xfrm>
            <a:off x="102241" y="4695697"/>
            <a:ext cx="915669" cy="826769"/>
          </a:xfrm>
          <a:prstGeom prst="rect">
            <a:avLst/>
          </a:prstGeom>
        </p:spPr>
        <p:txBody>
          <a:bodyPr vert="horz" wrap="square" lIns="0" tIns="12700" rIns="0" bIns="0" rtlCol="0">
            <a:spAutoFit/>
          </a:bodyPr>
          <a:lstStyle/>
          <a:p>
            <a:pPr marL="12700" marR="5080" algn="just">
              <a:lnSpc>
                <a:spcPct val="100000"/>
              </a:lnSpc>
              <a:spcBef>
                <a:spcPts val="100"/>
              </a:spcBef>
            </a:pPr>
            <a:r>
              <a:rPr sz="1750" b="1" spc="-15" dirty="0">
                <a:solidFill>
                  <a:srgbClr val="2F5597"/>
                </a:solidFill>
                <a:latin typeface="Microsoft JhengHei"/>
                <a:cs typeface="Microsoft JhengHei"/>
              </a:rPr>
              <a:t>多元管道分眾行銷衛材編輯</a:t>
            </a:r>
            <a:endParaRPr sz="1750">
              <a:latin typeface="Microsoft JhengHei"/>
              <a:cs typeface="Microsoft JhengHei"/>
            </a:endParaRPr>
          </a:p>
        </p:txBody>
      </p:sp>
      <p:pic>
        <p:nvPicPr>
          <p:cNvPr id="47" name="object 47"/>
          <p:cNvPicPr/>
          <p:nvPr/>
        </p:nvPicPr>
        <p:blipFill>
          <a:blip r:embed="rId16" cstate="print"/>
          <a:stretch>
            <a:fillRect/>
          </a:stretch>
        </p:blipFill>
        <p:spPr>
          <a:xfrm>
            <a:off x="283349" y="941832"/>
            <a:ext cx="757427" cy="757427"/>
          </a:xfrm>
          <a:prstGeom prst="rect">
            <a:avLst/>
          </a:prstGeom>
        </p:spPr>
      </p:pic>
      <p:sp>
        <p:nvSpPr>
          <p:cNvPr id="48" name="object 48"/>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74</a:t>
            </a:fld>
            <a:endParaRPr spc="-25" dirty="0"/>
          </a:p>
        </p:txBody>
      </p:sp>
      <p:sp>
        <p:nvSpPr>
          <p:cNvPr id="49" name="object 4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3" name="object 3"/>
          <p:cNvPicPr/>
          <p:nvPr/>
        </p:nvPicPr>
        <p:blipFill>
          <a:blip r:embed="rId2" cstate="print"/>
          <a:stretch>
            <a:fillRect/>
          </a:stretch>
        </p:blipFill>
        <p:spPr>
          <a:xfrm>
            <a:off x="2833001" y="4813553"/>
            <a:ext cx="1388363" cy="1387602"/>
          </a:xfrm>
          <a:prstGeom prst="rect">
            <a:avLst/>
          </a:prstGeom>
        </p:spPr>
      </p:pic>
      <p:sp>
        <p:nvSpPr>
          <p:cNvPr id="4" name="object 4"/>
          <p:cNvSpPr txBox="1">
            <a:spLocks noGrp="1"/>
          </p:cNvSpPr>
          <p:nvPr>
            <p:ph type="title"/>
          </p:nvPr>
        </p:nvSpPr>
        <p:spPr>
          <a:xfrm>
            <a:off x="1374020" y="1094485"/>
            <a:ext cx="8442960" cy="506730"/>
          </a:xfrm>
          <a:prstGeom prst="rect">
            <a:avLst/>
          </a:prstGeom>
        </p:spPr>
        <p:txBody>
          <a:bodyPr vert="horz" wrap="square" lIns="0" tIns="13335" rIns="0" bIns="0" rtlCol="0">
            <a:spAutoFit/>
          </a:bodyPr>
          <a:lstStyle/>
          <a:p>
            <a:pPr marL="12700">
              <a:lnSpc>
                <a:spcPct val="100000"/>
              </a:lnSpc>
              <a:spcBef>
                <a:spcPts val="105"/>
              </a:spcBef>
            </a:pPr>
            <a:r>
              <a:rPr spc="-5" dirty="0"/>
              <a:t>透過多元管道辦理愛滋與性傳染病防治衛教宣導</a:t>
            </a:r>
          </a:p>
        </p:txBody>
      </p:sp>
      <p:sp>
        <p:nvSpPr>
          <p:cNvPr id="5" name="object 5"/>
          <p:cNvSpPr txBox="1"/>
          <p:nvPr/>
        </p:nvSpPr>
        <p:spPr>
          <a:xfrm>
            <a:off x="410089" y="1833625"/>
            <a:ext cx="4530725" cy="1055370"/>
          </a:xfrm>
          <a:prstGeom prst="rect">
            <a:avLst/>
          </a:prstGeom>
        </p:spPr>
        <p:txBody>
          <a:bodyPr vert="horz" wrap="square" lIns="0" tIns="12700" rIns="0" bIns="0" rtlCol="0">
            <a:spAutoFit/>
          </a:bodyPr>
          <a:lstStyle/>
          <a:p>
            <a:pPr marL="201295" indent="-189230">
              <a:lnSpc>
                <a:spcPct val="100000"/>
              </a:lnSpc>
              <a:spcBef>
                <a:spcPts val="100"/>
              </a:spcBef>
              <a:buClr>
                <a:srgbClr val="548335"/>
              </a:buClr>
              <a:buFont typeface="Arial MT"/>
              <a:buChar char="•"/>
              <a:tabLst>
                <a:tab pos="201930" algn="l"/>
              </a:tabLst>
            </a:pPr>
            <a:r>
              <a:rPr sz="1750" b="1" dirty="0">
                <a:latin typeface="Microsoft JhengHei"/>
                <a:cs typeface="Microsoft JhengHei"/>
              </a:rPr>
              <a:t>與多個</a:t>
            </a:r>
            <a:r>
              <a:rPr sz="1750" b="1" spc="-20" dirty="0">
                <a:solidFill>
                  <a:srgbClr val="0070C0"/>
                </a:solidFill>
                <a:latin typeface="Microsoft JhengHei"/>
                <a:cs typeface="Microsoft JhengHei"/>
              </a:rPr>
              <a:t>Podcast</a:t>
            </a:r>
            <a:r>
              <a:rPr sz="1750" b="1" dirty="0">
                <a:solidFill>
                  <a:srgbClr val="0070C0"/>
                </a:solidFill>
                <a:latin typeface="Microsoft JhengHei"/>
                <a:cs typeface="Microsoft JhengHei"/>
              </a:rPr>
              <a:t>節目</a:t>
            </a:r>
            <a:r>
              <a:rPr sz="1750" b="1" spc="-25" dirty="0">
                <a:latin typeface="Microsoft JhengHei"/>
                <a:cs typeface="Microsoft JhengHei"/>
              </a:rPr>
              <a:t>合作</a:t>
            </a:r>
            <a:endParaRPr sz="1750">
              <a:latin typeface="Microsoft JhengHei"/>
              <a:cs typeface="Microsoft JhengHei"/>
            </a:endParaRPr>
          </a:p>
          <a:p>
            <a:pPr marL="327660" indent="-315595">
              <a:lnSpc>
                <a:spcPct val="100000"/>
              </a:lnSpc>
              <a:spcBef>
                <a:spcPts val="1155"/>
              </a:spcBef>
              <a:buClr>
                <a:srgbClr val="548335"/>
              </a:buClr>
              <a:buFont typeface="Wingdings"/>
              <a:buChar char=""/>
              <a:tabLst>
                <a:tab pos="327660" algn="l"/>
                <a:tab pos="328295" algn="l"/>
              </a:tabLst>
            </a:pPr>
            <a:r>
              <a:rPr sz="1550" b="1" dirty="0">
                <a:latin typeface="Microsoft JhengHei"/>
                <a:cs typeface="Microsoft JhengHei"/>
              </a:rPr>
              <a:t>推廣公費暴露愛滋病毒前預防性投藥(PrEP)計</a:t>
            </a:r>
            <a:r>
              <a:rPr sz="1550" b="1" spc="-50" dirty="0">
                <a:latin typeface="Microsoft JhengHei"/>
                <a:cs typeface="Microsoft JhengHei"/>
              </a:rPr>
              <a:t>畫</a:t>
            </a:r>
            <a:endParaRPr sz="1550">
              <a:latin typeface="Microsoft JhengHei"/>
              <a:cs typeface="Microsoft JhengHei"/>
            </a:endParaRPr>
          </a:p>
          <a:p>
            <a:pPr marL="327660" indent="-315595">
              <a:lnSpc>
                <a:spcPct val="100000"/>
              </a:lnSpc>
              <a:spcBef>
                <a:spcPts val="1125"/>
              </a:spcBef>
              <a:buClr>
                <a:srgbClr val="548335"/>
              </a:buClr>
              <a:buFont typeface="Wingdings"/>
              <a:buChar char=""/>
              <a:tabLst>
                <a:tab pos="327660" algn="l"/>
                <a:tab pos="328295" algn="l"/>
              </a:tabLst>
            </a:pPr>
            <a:r>
              <a:rPr sz="1550" b="1" dirty="0">
                <a:latin typeface="Microsoft JhengHei"/>
                <a:cs typeface="Microsoft JhengHei"/>
              </a:rPr>
              <a:t>愛滋與性傳染病防治衛教宣</a:t>
            </a:r>
            <a:r>
              <a:rPr sz="1550" b="1" spc="-50" dirty="0">
                <a:latin typeface="Microsoft JhengHei"/>
                <a:cs typeface="Microsoft JhengHei"/>
              </a:rPr>
              <a:t>導</a:t>
            </a:r>
            <a:endParaRPr sz="1550">
              <a:latin typeface="Microsoft JhengHei"/>
              <a:cs typeface="Microsoft JhengHei"/>
            </a:endParaRPr>
          </a:p>
        </p:txBody>
      </p:sp>
      <p:pic>
        <p:nvPicPr>
          <p:cNvPr id="6" name="object 6"/>
          <p:cNvPicPr/>
          <p:nvPr/>
        </p:nvPicPr>
        <p:blipFill>
          <a:blip r:embed="rId3" cstate="print"/>
          <a:stretch>
            <a:fillRect/>
          </a:stretch>
        </p:blipFill>
        <p:spPr>
          <a:xfrm>
            <a:off x="283349" y="941832"/>
            <a:ext cx="757427" cy="757427"/>
          </a:xfrm>
          <a:prstGeom prst="rect">
            <a:avLst/>
          </a:prstGeom>
        </p:spPr>
      </p:pic>
      <p:grpSp>
        <p:nvGrpSpPr>
          <p:cNvPr id="7" name="object 7"/>
          <p:cNvGrpSpPr/>
          <p:nvPr/>
        </p:nvGrpSpPr>
        <p:grpSpPr>
          <a:xfrm>
            <a:off x="259727" y="2915411"/>
            <a:ext cx="10433685" cy="3549650"/>
            <a:chOff x="259727" y="2915411"/>
            <a:chExt cx="10433685" cy="3549650"/>
          </a:xfrm>
        </p:grpSpPr>
        <p:pic>
          <p:nvPicPr>
            <p:cNvPr id="8" name="object 8"/>
            <p:cNvPicPr/>
            <p:nvPr/>
          </p:nvPicPr>
          <p:blipFill>
            <a:blip r:embed="rId4" cstate="print"/>
            <a:stretch>
              <a:fillRect/>
            </a:stretch>
          </p:blipFill>
          <p:spPr>
            <a:xfrm>
              <a:off x="259727" y="2915412"/>
              <a:ext cx="1280096" cy="1229105"/>
            </a:xfrm>
            <a:prstGeom prst="rect">
              <a:avLst/>
            </a:prstGeom>
          </p:spPr>
        </p:pic>
        <p:pic>
          <p:nvPicPr>
            <p:cNvPr id="9" name="object 9"/>
            <p:cNvPicPr/>
            <p:nvPr/>
          </p:nvPicPr>
          <p:blipFill>
            <a:blip r:embed="rId5" cstate="print"/>
            <a:stretch>
              <a:fillRect/>
            </a:stretch>
          </p:blipFill>
          <p:spPr>
            <a:xfrm>
              <a:off x="1824113" y="2915412"/>
              <a:ext cx="1388363" cy="1388363"/>
            </a:xfrm>
            <a:prstGeom prst="rect">
              <a:avLst/>
            </a:prstGeom>
          </p:spPr>
        </p:pic>
        <p:pic>
          <p:nvPicPr>
            <p:cNvPr id="10" name="object 10"/>
            <p:cNvPicPr/>
            <p:nvPr/>
          </p:nvPicPr>
          <p:blipFill>
            <a:blip r:embed="rId6" cstate="print"/>
            <a:stretch>
              <a:fillRect/>
            </a:stretch>
          </p:blipFill>
          <p:spPr>
            <a:xfrm>
              <a:off x="576719" y="4813554"/>
              <a:ext cx="1297686" cy="1296161"/>
            </a:xfrm>
            <a:prstGeom prst="rect">
              <a:avLst/>
            </a:prstGeom>
          </p:spPr>
        </p:pic>
        <p:pic>
          <p:nvPicPr>
            <p:cNvPr id="11" name="object 11"/>
            <p:cNvPicPr/>
            <p:nvPr/>
          </p:nvPicPr>
          <p:blipFill>
            <a:blip r:embed="rId7" cstate="print"/>
            <a:stretch>
              <a:fillRect/>
            </a:stretch>
          </p:blipFill>
          <p:spPr>
            <a:xfrm>
              <a:off x="3473081" y="2915411"/>
              <a:ext cx="1372666" cy="1370838"/>
            </a:xfrm>
            <a:prstGeom prst="rect">
              <a:avLst/>
            </a:prstGeom>
          </p:spPr>
        </p:pic>
        <p:pic>
          <p:nvPicPr>
            <p:cNvPr id="12" name="object 12"/>
            <p:cNvPicPr/>
            <p:nvPr/>
          </p:nvPicPr>
          <p:blipFill>
            <a:blip r:embed="rId8" cstate="print"/>
            <a:stretch>
              <a:fillRect/>
            </a:stretch>
          </p:blipFill>
          <p:spPr>
            <a:xfrm>
              <a:off x="8706497" y="3717798"/>
              <a:ext cx="1601724" cy="2209800"/>
            </a:xfrm>
            <a:prstGeom prst="rect">
              <a:avLst/>
            </a:prstGeom>
          </p:spPr>
        </p:pic>
        <p:sp>
          <p:nvSpPr>
            <p:cNvPr id="13" name="object 13"/>
            <p:cNvSpPr/>
            <p:nvPr/>
          </p:nvSpPr>
          <p:spPr>
            <a:xfrm>
              <a:off x="9021965" y="5927217"/>
              <a:ext cx="6350" cy="0"/>
            </a:xfrm>
            <a:custGeom>
              <a:avLst/>
              <a:gdLst/>
              <a:ahLst/>
              <a:cxnLst/>
              <a:rect l="l" t="t" r="r" b="b"/>
              <a:pathLst>
                <a:path w="6350">
                  <a:moveTo>
                    <a:pt x="0" y="0"/>
                  </a:moveTo>
                  <a:lnTo>
                    <a:pt x="6095" y="0"/>
                  </a:lnTo>
                </a:path>
              </a:pathLst>
            </a:custGeom>
            <a:ln w="3175">
              <a:solidFill>
                <a:srgbClr val="E79DAA"/>
              </a:solidFill>
            </a:ln>
          </p:spPr>
          <p:txBody>
            <a:bodyPr wrap="square" lIns="0" tIns="0" rIns="0" bIns="0" rtlCol="0"/>
            <a:lstStyle/>
            <a:p>
              <a:endParaRPr/>
            </a:p>
          </p:txBody>
        </p:sp>
        <p:pic>
          <p:nvPicPr>
            <p:cNvPr id="14" name="object 14"/>
            <p:cNvPicPr/>
            <p:nvPr/>
          </p:nvPicPr>
          <p:blipFill>
            <a:blip r:embed="rId9" cstate="print"/>
            <a:stretch>
              <a:fillRect/>
            </a:stretch>
          </p:blipFill>
          <p:spPr>
            <a:xfrm>
              <a:off x="5400941" y="3925062"/>
              <a:ext cx="3319271" cy="2539745"/>
            </a:xfrm>
            <a:prstGeom prst="rect">
              <a:avLst/>
            </a:prstGeom>
          </p:spPr>
        </p:pic>
        <p:pic>
          <p:nvPicPr>
            <p:cNvPr id="15" name="object 15"/>
            <p:cNvPicPr/>
            <p:nvPr/>
          </p:nvPicPr>
          <p:blipFill>
            <a:blip r:embed="rId10" cstate="print"/>
            <a:stretch>
              <a:fillRect/>
            </a:stretch>
          </p:blipFill>
          <p:spPr>
            <a:xfrm>
              <a:off x="5400941" y="3925062"/>
              <a:ext cx="1673072" cy="2529839"/>
            </a:xfrm>
            <a:prstGeom prst="rect">
              <a:avLst/>
            </a:prstGeom>
          </p:spPr>
        </p:pic>
        <p:pic>
          <p:nvPicPr>
            <p:cNvPr id="16" name="object 16"/>
            <p:cNvPicPr/>
            <p:nvPr/>
          </p:nvPicPr>
          <p:blipFill>
            <a:blip r:embed="rId11" cstate="print"/>
            <a:stretch>
              <a:fillRect/>
            </a:stretch>
          </p:blipFill>
          <p:spPr>
            <a:xfrm>
              <a:off x="9152267" y="5199888"/>
              <a:ext cx="1540764" cy="1128522"/>
            </a:xfrm>
            <a:prstGeom prst="rect">
              <a:avLst/>
            </a:prstGeom>
          </p:spPr>
        </p:pic>
      </p:grpSp>
      <p:sp>
        <p:nvSpPr>
          <p:cNvPr id="17" name="object 17"/>
          <p:cNvSpPr txBox="1"/>
          <p:nvPr/>
        </p:nvSpPr>
        <p:spPr>
          <a:xfrm>
            <a:off x="5267077" y="1696778"/>
            <a:ext cx="5373370" cy="2044700"/>
          </a:xfrm>
          <a:prstGeom prst="rect">
            <a:avLst/>
          </a:prstGeom>
        </p:spPr>
        <p:txBody>
          <a:bodyPr vert="horz" wrap="square" lIns="0" tIns="13335" rIns="0" bIns="0" rtlCol="0">
            <a:spAutoFit/>
          </a:bodyPr>
          <a:lstStyle/>
          <a:p>
            <a:pPr marL="262890" marR="339090" indent="-250825" algn="just">
              <a:lnSpc>
                <a:spcPct val="130000"/>
              </a:lnSpc>
              <a:spcBef>
                <a:spcPts val="105"/>
              </a:spcBef>
              <a:buClr>
                <a:srgbClr val="548335"/>
              </a:buClr>
              <a:buFont typeface="Arial MT"/>
              <a:buChar char="•"/>
              <a:tabLst>
                <a:tab pos="263525" algn="l"/>
              </a:tabLst>
            </a:pPr>
            <a:r>
              <a:rPr sz="1400" dirty="0">
                <a:latin typeface="Microsoft JhengHei"/>
                <a:cs typeface="Microsoft JhengHei"/>
              </a:rPr>
              <a:t>與</a:t>
            </a:r>
            <a:r>
              <a:rPr sz="1750" b="1" dirty="0">
                <a:solidFill>
                  <a:srgbClr val="0070C0"/>
                </a:solidFill>
                <a:latin typeface="Microsoft JhengHei"/>
                <a:cs typeface="Microsoft JhengHei"/>
              </a:rPr>
              <a:t>財團法⼈歐巴尼紀念基金會</a:t>
            </a:r>
            <a:r>
              <a:rPr sz="1750" b="1" dirty="0">
                <a:latin typeface="Microsoft JhengHei"/>
                <a:cs typeface="Microsoft JhengHei"/>
              </a:rPr>
              <a:t>及</a:t>
            </a:r>
            <a:r>
              <a:rPr sz="1750" b="1" dirty="0">
                <a:solidFill>
                  <a:srgbClr val="0070C0"/>
                </a:solidFill>
                <a:latin typeface="Microsoft JhengHei"/>
                <a:cs typeface="Microsoft JhengHei"/>
              </a:rPr>
              <a:t>教育部</a:t>
            </a:r>
            <a:r>
              <a:rPr sz="1550" b="1" dirty="0">
                <a:latin typeface="Microsoft JhengHei"/>
                <a:cs typeface="Microsoft JhengHei"/>
              </a:rPr>
              <a:t>共同合作</a:t>
            </a:r>
            <a:r>
              <a:rPr sz="1550" b="1" spc="-50" dirty="0">
                <a:latin typeface="Microsoft JhengHei"/>
                <a:cs typeface="Microsoft JhengHei"/>
              </a:rPr>
              <a:t>，</a:t>
            </a:r>
            <a:r>
              <a:rPr sz="1550" b="1" dirty="0">
                <a:latin typeface="Microsoft JhengHei"/>
                <a:cs typeface="Microsoft JhengHei"/>
              </a:rPr>
              <a:t>辦理</a:t>
            </a:r>
            <a:r>
              <a:rPr sz="1750" b="1" dirty="0">
                <a:latin typeface="Microsoft JhengHei"/>
                <a:cs typeface="Microsoft JhengHei"/>
              </a:rPr>
              <a:t>「勇敢篩檢，愛0風險」</a:t>
            </a:r>
            <a:r>
              <a:rPr sz="1550" dirty="0">
                <a:latin typeface="Microsoft JhengHei"/>
                <a:cs typeface="Microsoft JhengHei"/>
              </a:rPr>
              <a:t>愛滋防治手勢暨社群</a:t>
            </a:r>
            <a:r>
              <a:rPr sz="1550" spc="-50" dirty="0">
                <a:latin typeface="Microsoft JhengHei"/>
                <a:cs typeface="Microsoft JhengHei"/>
              </a:rPr>
              <a:t>平</a:t>
            </a:r>
            <a:r>
              <a:rPr sz="1550" dirty="0">
                <a:latin typeface="Microsoft JhengHei"/>
                <a:cs typeface="Microsoft JhengHei"/>
              </a:rPr>
              <a:t>台宣導活</a:t>
            </a:r>
            <a:r>
              <a:rPr sz="1550" spc="-50" dirty="0">
                <a:latin typeface="Microsoft JhengHei"/>
                <a:cs typeface="Microsoft JhengHei"/>
              </a:rPr>
              <a:t>動</a:t>
            </a:r>
            <a:endParaRPr sz="1550">
              <a:latin typeface="Microsoft JhengHei"/>
              <a:cs typeface="Microsoft JhengHei"/>
            </a:endParaRPr>
          </a:p>
          <a:p>
            <a:pPr marL="262890" indent="-250825" algn="just">
              <a:lnSpc>
                <a:spcPct val="100000"/>
              </a:lnSpc>
              <a:spcBef>
                <a:spcPts val="610"/>
              </a:spcBef>
              <a:buClr>
                <a:srgbClr val="548335"/>
              </a:buClr>
              <a:buFont typeface="Arial MT"/>
              <a:buChar char="•"/>
              <a:tabLst>
                <a:tab pos="263525" algn="l"/>
              </a:tabLst>
            </a:pPr>
            <a:r>
              <a:rPr sz="1750" b="1" dirty="0">
                <a:latin typeface="Microsoft JhengHei"/>
                <a:cs typeface="Microsoft JhengHei"/>
              </a:rPr>
              <a:t>2022</a:t>
            </a:r>
            <a:r>
              <a:rPr sz="1750" b="1" spc="-5" dirty="0">
                <a:latin typeface="Microsoft JhengHei"/>
                <a:cs typeface="Microsoft JhengHei"/>
              </a:rPr>
              <a:t>年世界愛滋日記者會</a:t>
            </a:r>
            <a:r>
              <a:rPr sz="1550" dirty="0">
                <a:latin typeface="Microsoft JhengHei"/>
                <a:cs typeface="Microsoft JhengHei"/>
              </a:rPr>
              <a:t>，以</a:t>
            </a:r>
            <a:r>
              <a:rPr sz="1750" b="1" spc="-25" dirty="0">
                <a:latin typeface="Microsoft JhengHei"/>
                <a:cs typeface="Microsoft JhengHei"/>
              </a:rPr>
              <a:t>「⼀同舞動，愛</a:t>
            </a:r>
            <a:r>
              <a:rPr sz="1750" b="1" spc="-50" dirty="0">
                <a:latin typeface="Microsoft JhengHei"/>
                <a:cs typeface="Microsoft JhengHei"/>
              </a:rPr>
              <a:t>無</a:t>
            </a:r>
            <a:endParaRPr sz="1750">
              <a:latin typeface="Microsoft JhengHei"/>
              <a:cs typeface="Microsoft JhengHei"/>
            </a:endParaRPr>
          </a:p>
          <a:p>
            <a:pPr marL="262890" marR="5080" algn="just">
              <a:lnSpc>
                <a:spcPct val="129800"/>
              </a:lnSpc>
              <a:spcBef>
                <a:spcPts val="10"/>
              </a:spcBef>
            </a:pPr>
            <a:r>
              <a:rPr sz="1750" b="1" dirty="0">
                <a:latin typeface="Microsoft JhengHei"/>
                <a:cs typeface="Microsoft JhengHei"/>
              </a:rPr>
              <a:t>異同」</a:t>
            </a:r>
            <a:r>
              <a:rPr sz="1550" dirty="0">
                <a:latin typeface="Microsoft JhengHei"/>
                <a:cs typeface="Microsoft JhengHei"/>
              </a:rPr>
              <a:t>為主題，打造專屬</a:t>
            </a:r>
            <a:r>
              <a:rPr sz="1550" u="sng" dirty="0">
                <a:uFill>
                  <a:solidFill>
                    <a:srgbClr val="000000"/>
                  </a:solidFill>
                </a:uFill>
                <a:latin typeface="Microsoft JhengHei"/>
                <a:cs typeface="Microsoft JhengHei"/>
              </a:rPr>
              <a:t>IG濾鏡與手勢舞</a:t>
            </a:r>
            <a:r>
              <a:rPr sz="1550" u="sng" dirty="0">
                <a:solidFill>
                  <a:srgbClr val="0070C0"/>
                </a:solidFill>
                <a:uFill>
                  <a:solidFill>
                    <a:srgbClr val="000000"/>
                  </a:solidFill>
                </a:uFill>
                <a:latin typeface="Microsoft JhengHei"/>
                <a:cs typeface="Microsoft JhengHei"/>
              </a:rPr>
              <a:t>「L」et's </a:t>
            </a:r>
            <a:r>
              <a:rPr sz="1550" u="sng" spc="-10" dirty="0">
                <a:solidFill>
                  <a:srgbClr val="0070C0"/>
                </a:solidFill>
                <a:uFill>
                  <a:solidFill>
                    <a:srgbClr val="000000"/>
                  </a:solidFill>
                </a:uFill>
                <a:latin typeface="Microsoft JhengHei"/>
                <a:cs typeface="Microsoft JhengHei"/>
              </a:rPr>
              <a:t>test</a:t>
            </a:r>
            <a:r>
              <a:rPr sz="1550" spc="-10" dirty="0">
                <a:latin typeface="Microsoft JhengHei"/>
                <a:cs typeface="Microsoft JhengHei"/>
              </a:rPr>
              <a:t>，</a:t>
            </a:r>
            <a:r>
              <a:rPr sz="1550" dirty="0">
                <a:latin typeface="Microsoft JhengHei"/>
                <a:cs typeface="Microsoft JhengHei"/>
              </a:rPr>
              <a:t>邀請⺠眾⼀起篩檢HIV、瞭解自⾝健康狀</a:t>
            </a:r>
            <a:r>
              <a:rPr sz="1550" spc="-50" dirty="0">
                <a:latin typeface="Microsoft JhengHei"/>
                <a:cs typeface="Microsoft JhengHei"/>
              </a:rPr>
              <a:t>況</a:t>
            </a:r>
            <a:endParaRPr sz="1550">
              <a:latin typeface="Microsoft JhengHei"/>
              <a:cs typeface="Microsoft JhengHei"/>
            </a:endParaRPr>
          </a:p>
        </p:txBody>
      </p:sp>
      <p:grpSp>
        <p:nvGrpSpPr>
          <p:cNvPr id="18" name="object 18"/>
          <p:cNvGrpSpPr/>
          <p:nvPr/>
        </p:nvGrpSpPr>
        <p:grpSpPr>
          <a:xfrm>
            <a:off x="1019441" y="4005072"/>
            <a:ext cx="4352925" cy="2520315"/>
            <a:chOff x="1019441" y="4005072"/>
            <a:chExt cx="4352925" cy="2520315"/>
          </a:xfrm>
        </p:grpSpPr>
        <p:pic>
          <p:nvPicPr>
            <p:cNvPr id="19" name="object 19"/>
            <p:cNvPicPr/>
            <p:nvPr/>
          </p:nvPicPr>
          <p:blipFill>
            <a:blip r:embed="rId12" cstate="print"/>
            <a:stretch>
              <a:fillRect/>
            </a:stretch>
          </p:blipFill>
          <p:spPr>
            <a:xfrm>
              <a:off x="1019441" y="4005072"/>
              <a:ext cx="769619" cy="769619"/>
            </a:xfrm>
            <a:prstGeom prst="rect">
              <a:avLst/>
            </a:prstGeom>
          </p:spPr>
        </p:pic>
        <p:pic>
          <p:nvPicPr>
            <p:cNvPr id="20" name="object 20"/>
            <p:cNvPicPr/>
            <p:nvPr/>
          </p:nvPicPr>
          <p:blipFill>
            <a:blip r:embed="rId13" cstate="print"/>
            <a:stretch>
              <a:fillRect/>
            </a:stretch>
          </p:blipFill>
          <p:spPr>
            <a:xfrm>
              <a:off x="2690507" y="4005072"/>
              <a:ext cx="765048" cy="769619"/>
            </a:xfrm>
            <a:prstGeom prst="rect">
              <a:avLst/>
            </a:prstGeom>
          </p:spPr>
        </p:pic>
        <p:pic>
          <p:nvPicPr>
            <p:cNvPr id="21" name="object 21"/>
            <p:cNvPicPr/>
            <p:nvPr/>
          </p:nvPicPr>
          <p:blipFill>
            <a:blip r:embed="rId14" cstate="print"/>
            <a:stretch>
              <a:fillRect/>
            </a:stretch>
          </p:blipFill>
          <p:spPr>
            <a:xfrm>
              <a:off x="4606175" y="4013454"/>
              <a:ext cx="765809" cy="769619"/>
            </a:xfrm>
            <a:prstGeom prst="rect">
              <a:avLst/>
            </a:prstGeom>
          </p:spPr>
        </p:pic>
        <p:pic>
          <p:nvPicPr>
            <p:cNvPr id="22" name="object 22"/>
            <p:cNvPicPr/>
            <p:nvPr/>
          </p:nvPicPr>
          <p:blipFill>
            <a:blip r:embed="rId15" cstate="print"/>
            <a:stretch>
              <a:fillRect/>
            </a:stretch>
          </p:blipFill>
          <p:spPr>
            <a:xfrm>
              <a:off x="4116209" y="5721858"/>
              <a:ext cx="798576" cy="803148"/>
            </a:xfrm>
            <a:prstGeom prst="rect">
              <a:avLst/>
            </a:prstGeom>
          </p:spPr>
        </p:pic>
        <p:pic>
          <p:nvPicPr>
            <p:cNvPr id="23" name="object 23"/>
            <p:cNvPicPr/>
            <p:nvPr/>
          </p:nvPicPr>
          <p:blipFill>
            <a:blip r:embed="rId16" cstate="print"/>
            <a:stretch>
              <a:fillRect/>
            </a:stretch>
          </p:blipFill>
          <p:spPr>
            <a:xfrm>
              <a:off x="1808873" y="5721858"/>
              <a:ext cx="798576" cy="803148"/>
            </a:xfrm>
            <a:prstGeom prst="rect">
              <a:avLst/>
            </a:prstGeom>
          </p:spPr>
        </p:pic>
      </p:grpSp>
      <p:sp>
        <p:nvSpPr>
          <p:cNvPr id="24" name="object 24"/>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75</a:t>
            </a:fld>
            <a:endParaRPr spc="-25" dirty="0"/>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sp>
          <p:nvSpPr>
            <p:cNvPr id="3" name="object 3"/>
            <p:cNvSpPr/>
            <p:nvPr/>
          </p:nvSpPr>
          <p:spPr>
            <a:xfrm>
              <a:off x="7130681" y="1790700"/>
              <a:ext cx="3455670" cy="1548130"/>
            </a:xfrm>
            <a:custGeom>
              <a:avLst/>
              <a:gdLst/>
              <a:ahLst/>
              <a:cxnLst/>
              <a:rect l="l" t="t" r="r" b="b"/>
              <a:pathLst>
                <a:path w="3455670" h="1548129">
                  <a:moveTo>
                    <a:pt x="3455670" y="1289304"/>
                  </a:moveTo>
                  <a:lnTo>
                    <a:pt x="3455670" y="257556"/>
                  </a:lnTo>
                  <a:lnTo>
                    <a:pt x="3451528" y="211394"/>
                  </a:lnTo>
                  <a:lnTo>
                    <a:pt x="3439585" y="167892"/>
                  </a:lnTo>
                  <a:lnTo>
                    <a:pt x="3420561" y="127790"/>
                  </a:lnTo>
                  <a:lnTo>
                    <a:pt x="3395178" y="91826"/>
                  </a:lnTo>
                  <a:lnTo>
                    <a:pt x="3364156" y="60742"/>
                  </a:lnTo>
                  <a:lnTo>
                    <a:pt x="3328218" y="35277"/>
                  </a:lnTo>
                  <a:lnTo>
                    <a:pt x="3288084" y="16172"/>
                  </a:lnTo>
                  <a:lnTo>
                    <a:pt x="3244475" y="4166"/>
                  </a:lnTo>
                  <a:lnTo>
                    <a:pt x="3198114" y="0"/>
                  </a:lnTo>
                  <a:lnTo>
                    <a:pt x="257556" y="0"/>
                  </a:lnTo>
                  <a:lnTo>
                    <a:pt x="211194" y="4166"/>
                  </a:lnTo>
                  <a:lnTo>
                    <a:pt x="167585" y="16172"/>
                  </a:lnTo>
                  <a:lnTo>
                    <a:pt x="127451" y="35277"/>
                  </a:lnTo>
                  <a:lnTo>
                    <a:pt x="91513" y="60742"/>
                  </a:lnTo>
                  <a:lnTo>
                    <a:pt x="60491" y="91826"/>
                  </a:lnTo>
                  <a:lnTo>
                    <a:pt x="35108" y="127790"/>
                  </a:lnTo>
                  <a:lnTo>
                    <a:pt x="16084" y="167892"/>
                  </a:lnTo>
                  <a:lnTo>
                    <a:pt x="4141" y="211394"/>
                  </a:lnTo>
                  <a:lnTo>
                    <a:pt x="0" y="257556"/>
                  </a:lnTo>
                  <a:lnTo>
                    <a:pt x="0" y="1289304"/>
                  </a:lnTo>
                  <a:lnTo>
                    <a:pt x="4141" y="1335691"/>
                  </a:lnTo>
                  <a:lnTo>
                    <a:pt x="16084" y="1379370"/>
                  </a:lnTo>
                  <a:lnTo>
                    <a:pt x="35108" y="1419606"/>
                  </a:lnTo>
                  <a:lnTo>
                    <a:pt x="60491" y="1455664"/>
                  </a:lnTo>
                  <a:lnTo>
                    <a:pt x="91513" y="1486812"/>
                  </a:lnTo>
                  <a:lnTo>
                    <a:pt x="127451" y="1512316"/>
                  </a:lnTo>
                  <a:lnTo>
                    <a:pt x="167585" y="1531441"/>
                  </a:lnTo>
                  <a:lnTo>
                    <a:pt x="211194" y="1543454"/>
                  </a:lnTo>
                  <a:lnTo>
                    <a:pt x="257556" y="1547622"/>
                  </a:lnTo>
                  <a:lnTo>
                    <a:pt x="3198114" y="1547622"/>
                  </a:lnTo>
                  <a:lnTo>
                    <a:pt x="3244475" y="1543454"/>
                  </a:lnTo>
                  <a:lnTo>
                    <a:pt x="3288084" y="1531441"/>
                  </a:lnTo>
                  <a:lnTo>
                    <a:pt x="3328218" y="1512316"/>
                  </a:lnTo>
                  <a:lnTo>
                    <a:pt x="3364156" y="1486812"/>
                  </a:lnTo>
                  <a:lnTo>
                    <a:pt x="3395178" y="1455664"/>
                  </a:lnTo>
                  <a:lnTo>
                    <a:pt x="3420561" y="1419606"/>
                  </a:lnTo>
                  <a:lnTo>
                    <a:pt x="3439585" y="1379370"/>
                  </a:lnTo>
                  <a:lnTo>
                    <a:pt x="3451528" y="1335691"/>
                  </a:lnTo>
                  <a:lnTo>
                    <a:pt x="3455670" y="1289304"/>
                  </a:lnTo>
                  <a:close/>
                </a:path>
              </a:pathLst>
            </a:custGeom>
            <a:solidFill>
              <a:srgbClr val="2C778C"/>
            </a:solidFill>
          </p:spPr>
          <p:txBody>
            <a:bodyPr wrap="square" lIns="0" tIns="0" rIns="0" bIns="0" rtlCol="0"/>
            <a:lstStyle/>
            <a:p>
              <a:endParaRPr/>
            </a:p>
          </p:txBody>
        </p:sp>
        <p:sp>
          <p:nvSpPr>
            <p:cNvPr id="4" name="object 4"/>
            <p:cNvSpPr/>
            <p:nvPr/>
          </p:nvSpPr>
          <p:spPr>
            <a:xfrm>
              <a:off x="7124573" y="1785366"/>
              <a:ext cx="3468370" cy="1558290"/>
            </a:xfrm>
            <a:custGeom>
              <a:avLst/>
              <a:gdLst/>
              <a:ahLst/>
              <a:cxnLst/>
              <a:rect l="l" t="t" r="r" b="b"/>
              <a:pathLst>
                <a:path w="3468370" h="1558289">
                  <a:moveTo>
                    <a:pt x="3467862" y="1295399"/>
                  </a:moveTo>
                  <a:lnTo>
                    <a:pt x="3467862" y="262889"/>
                  </a:lnTo>
                  <a:lnTo>
                    <a:pt x="3466338" y="236219"/>
                  </a:lnTo>
                  <a:lnTo>
                    <a:pt x="3457182" y="189210"/>
                  </a:lnTo>
                  <a:lnTo>
                    <a:pt x="3440175" y="145736"/>
                  </a:lnTo>
                  <a:lnTo>
                    <a:pt x="3416112" y="106527"/>
                  </a:lnTo>
                  <a:lnTo>
                    <a:pt x="3385794" y="72313"/>
                  </a:lnTo>
                  <a:lnTo>
                    <a:pt x="3350018" y="43824"/>
                  </a:lnTo>
                  <a:lnTo>
                    <a:pt x="3309582" y="21789"/>
                  </a:lnTo>
                  <a:lnTo>
                    <a:pt x="3265285" y="6938"/>
                  </a:lnTo>
                  <a:lnTo>
                    <a:pt x="3217926" y="0"/>
                  </a:lnTo>
                  <a:lnTo>
                    <a:pt x="263652" y="0"/>
                  </a:lnTo>
                  <a:lnTo>
                    <a:pt x="215630" y="4343"/>
                  </a:lnTo>
                  <a:lnTo>
                    <a:pt x="170547" y="16800"/>
                  </a:lnTo>
                  <a:lnTo>
                    <a:pt x="129139" y="36680"/>
                  </a:lnTo>
                  <a:lnTo>
                    <a:pt x="92144" y="63293"/>
                  </a:lnTo>
                  <a:lnTo>
                    <a:pt x="60300" y="95948"/>
                  </a:lnTo>
                  <a:lnTo>
                    <a:pt x="34344" y="133956"/>
                  </a:lnTo>
                  <a:lnTo>
                    <a:pt x="15014" y="176625"/>
                  </a:lnTo>
                  <a:lnTo>
                    <a:pt x="3047" y="223265"/>
                  </a:lnTo>
                  <a:lnTo>
                    <a:pt x="0" y="262889"/>
                  </a:lnTo>
                  <a:lnTo>
                    <a:pt x="0" y="1295399"/>
                  </a:lnTo>
                  <a:lnTo>
                    <a:pt x="1524" y="1322070"/>
                  </a:lnTo>
                  <a:lnTo>
                    <a:pt x="3048" y="1335023"/>
                  </a:lnTo>
                  <a:lnTo>
                    <a:pt x="6096" y="1347977"/>
                  </a:lnTo>
                  <a:lnTo>
                    <a:pt x="11430" y="1367471"/>
                  </a:lnTo>
                  <a:lnTo>
                    <a:pt x="11430" y="263651"/>
                  </a:lnTo>
                  <a:lnTo>
                    <a:pt x="12191" y="249935"/>
                  </a:lnTo>
                  <a:lnTo>
                    <a:pt x="12191" y="250697"/>
                  </a:lnTo>
                  <a:lnTo>
                    <a:pt x="12953" y="236981"/>
                  </a:lnTo>
                  <a:lnTo>
                    <a:pt x="12953" y="237743"/>
                  </a:lnTo>
                  <a:lnTo>
                    <a:pt x="14477" y="224789"/>
                  </a:lnTo>
                  <a:lnTo>
                    <a:pt x="16763" y="212597"/>
                  </a:lnTo>
                  <a:lnTo>
                    <a:pt x="22859" y="188213"/>
                  </a:lnTo>
                  <a:lnTo>
                    <a:pt x="26669" y="176021"/>
                  </a:lnTo>
                  <a:lnTo>
                    <a:pt x="26669" y="176783"/>
                  </a:lnTo>
                  <a:lnTo>
                    <a:pt x="31241" y="164591"/>
                  </a:lnTo>
                  <a:lnTo>
                    <a:pt x="31241" y="165353"/>
                  </a:lnTo>
                  <a:lnTo>
                    <a:pt x="41909" y="142493"/>
                  </a:lnTo>
                  <a:lnTo>
                    <a:pt x="41909" y="143255"/>
                  </a:lnTo>
                  <a:lnTo>
                    <a:pt x="63453" y="109950"/>
                  </a:lnTo>
                  <a:lnTo>
                    <a:pt x="100834" y="70632"/>
                  </a:lnTo>
                  <a:lnTo>
                    <a:pt x="132587" y="47733"/>
                  </a:lnTo>
                  <a:lnTo>
                    <a:pt x="132587" y="47243"/>
                  </a:lnTo>
                  <a:lnTo>
                    <a:pt x="143255" y="41554"/>
                  </a:lnTo>
                  <a:lnTo>
                    <a:pt x="143255" y="41147"/>
                  </a:lnTo>
                  <a:lnTo>
                    <a:pt x="165353" y="30835"/>
                  </a:lnTo>
                  <a:lnTo>
                    <a:pt x="165353" y="30479"/>
                  </a:lnTo>
                  <a:lnTo>
                    <a:pt x="176783" y="26193"/>
                  </a:lnTo>
                  <a:lnTo>
                    <a:pt x="176783" y="25907"/>
                  </a:lnTo>
                  <a:lnTo>
                    <a:pt x="188976" y="22097"/>
                  </a:lnTo>
                  <a:lnTo>
                    <a:pt x="200405" y="19240"/>
                  </a:lnTo>
                  <a:lnTo>
                    <a:pt x="200405" y="19049"/>
                  </a:lnTo>
                  <a:lnTo>
                    <a:pt x="212597" y="16181"/>
                  </a:lnTo>
                  <a:lnTo>
                    <a:pt x="212597" y="16001"/>
                  </a:lnTo>
                  <a:lnTo>
                    <a:pt x="225552" y="13715"/>
                  </a:lnTo>
                  <a:lnTo>
                    <a:pt x="237744" y="12281"/>
                  </a:lnTo>
                  <a:lnTo>
                    <a:pt x="250697" y="11429"/>
                  </a:lnTo>
                  <a:lnTo>
                    <a:pt x="263652" y="10710"/>
                  </a:lnTo>
                  <a:lnTo>
                    <a:pt x="3204210" y="10667"/>
                  </a:lnTo>
                  <a:lnTo>
                    <a:pt x="3230118" y="12191"/>
                  </a:lnTo>
                  <a:lnTo>
                    <a:pt x="3243072" y="13715"/>
                  </a:lnTo>
                  <a:lnTo>
                    <a:pt x="3243072" y="13850"/>
                  </a:lnTo>
                  <a:lnTo>
                    <a:pt x="3255264" y="16001"/>
                  </a:lnTo>
                  <a:lnTo>
                    <a:pt x="3255264" y="16181"/>
                  </a:lnTo>
                  <a:lnTo>
                    <a:pt x="3267455" y="19049"/>
                  </a:lnTo>
                  <a:lnTo>
                    <a:pt x="3267455" y="19229"/>
                  </a:lnTo>
                  <a:lnTo>
                    <a:pt x="3279648" y="22097"/>
                  </a:lnTo>
                  <a:lnTo>
                    <a:pt x="3279648" y="22336"/>
                  </a:lnTo>
                  <a:lnTo>
                    <a:pt x="3291078" y="25907"/>
                  </a:lnTo>
                  <a:lnTo>
                    <a:pt x="3302508" y="30479"/>
                  </a:lnTo>
                  <a:lnTo>
                    <a:pt x="3313938" y="35813"/>
                  </a:lnTo>
                  <a:lnTo>
                    <a:pt x="3313938" y="36169"/>
                  </a:lnTo>
                  <a:lnTo>
                    <a:pt x="3324605" y="41147"/>
                  </a:lnTo>
                  <a:lnTo>
                    <a:pt x="3335274" y="47243"/>
                  </a:lnTo>
                  <a:lnTo>
                    <a:pt x="3335274" y="47733"/>
                  </a:lnTo>
                  <a:lnTo>
                    <a:pt x="3345179" y="54101"/>
                  </a:lnTo>
                  <a:lnTo>
                    <a:pt x="3355086" y="60959"/>
                  </a:lnTo>
                  <a:lnTo>
                    <a:pt x="3364991" y="68579"/>
                  </a:lnTo>
                  <a:lnTo>
                    <a:pt x="3364991" y="69166"/>
                  </a:lnTo>
                  <a:lnTo>
                    <a:pt x="3374136" y="76199"/>
                  </a:lnTo>
                  <a:lnTo>
                    <a:pt x="3374136" y="76898"/>
                  </a:lnTo>
                  <a:lnTo>
                    <a:pt x="3382517" y="84581"/>
                  </a:lnTo>
                  <a:lnTo>
                    <a:pt x="3399282" y="102869"/>
                  </a:lnTo>
                  <a:lnTo>
                    <a:pt x="3399282" y="103784"/>
                  </a:lnTo>
                  <a:lnTo>
                    <a:pt x="3406140" y="112013"/>
                  </a:lnTo>
                  <a:lnTo>
                    <a:pt x="3413760" y="121919"/>
                  </a:lnTo>
                  <a:lnTo>
                    <a:pt x="3413760" y="123105"/>
                  </a:lnTo>
                  <a:lnTo>
                    <a:pt x="3419855" y="132587"/>
                  </a:lnTo>
                  <a:lnTo>
                    <a:pt x="3425952" y="143255"/>
                  </a:lnTo>
                  <a:lnTo>
                    <a:pt x="3425952" y="142493"/>
                  </a:lnTo>
                  <a:lnTo>
                    <a:pt x="3432048" y="153923"/>
                  </a:lnTo>
                  <a:lnTo>
                    <a:pt x="3432048" y="155556"/>
                  </a:lnTo>
                  <a:lnTo>
                    <a:pt x="3436620" y="165353"/>
                  </a:lnTo>
                  <a:lnTo>
                    <a:pt x="3436620" y="164591"/>
                  </a:lnTo>
                  <a:lnTo>
                    <a:pt x="3441191" y="176783"/>
                  </a:lnTo>
                  <a:lnTo>
                    <a:pt x="3441191" y="176021"/>
                  </a:lnTo>
                  <a:lnTo>
                    <a:pt x="3448812" y="200405"/>
                  </a:lnTo>
                  <a:lnTo>
                    <a:pt x="3453384" y="224789"/>
                  </a:lnTo>
                  <a:lnTo>
                    <a:pt x="3454908" y="237743"/>
                  </a:lnTo>
                  <a:lnTo>
                    <a:pt x="3454908" y="236981"/>
                  </a:lnTo>
                  <a:lnTo>
                    <a:pt x="3456432" y="250697"/>
                  </a:lnTo>
                  <a:lnTo>
                    <a:pt x="3456432" y="1368725"/>
                  </a:lnTo>
                  <a:lnTo>
                    <a:pt x="3460751" y="1355680"/>
                  </a:lnTo>
                  <a:lnTo>
                    <a:pt x="3467100" y="1308353"/>
                  </a:lnTo>
                  <a:lnTo>
                    <a:pt x="3467862" y="1295399"/>
                  </a:lnTo>
                  <a:close/>
                </a:path>
                <a:path w="3468370" h="1558289">
                  <a:moveTo>
                    <a:pt x="133350" y="1511045"/>
                  </a:moveTo>
                  <a:lnTo>
                    <a:pt x="94126" y="1481809"/>
                  </a:lnTo>
                  <a:lnTo>
                    <a:pt x="61722" y="1445514"/>
                  </a:lnTo>
                  <a:lnTo>
                    <a:pt x="61722" y="1446276"/>
                  </a:lnTo>
                  <a:lnTo>
                    <a:pt x="36576" y="1404365"/>
                  </a:lnTo>
                  <a:lnTo>
                    <a:pt x="31242" y="1392936"/>
                  </a:lnTo>
                  <a:lnTo>
                    <a:pt x="31242" y="1393698"/>
                  </a:lnTo>
                  <a:lnTo>
                    <a:pt x="26670" y="1381505"/>
                  </a:lnTo>
                  <a:lnTo>
                    <a:pt x="26670" y="1382267"/>
                  </a:lnTo>
                  <a:lnTo>
                    <a:pt x="22860" y="1370076"/>
                  </a:lnTo>
                  <a:lnTo>
                    <a:pt x="16764" y="1345692"/>
                  </a:lnTo>
                  <a:lnTo>
                    <a:pt x="14478" y="1333499"/>
                  </a:lnTo>
                  <a:lnTo>
                    <a:pt x="12954" y="1320545"/>
                  </a:lnTo>
                  <a:lnTo>
                    <a:pt x="12954" y="1321308"/>
                  </a:lnTo>
                  <a:lnTo>
                    <a:pt x="12192" y="1307592"/>
                  </a:lnTo>
                  <a:lnTo>
                    <a:pt x="12192" y="1308353"/>
                  </a:lnTo>
                  <a:lnTo>
                    <a:pt x="11430" y="1294637"/>
                  </a:lnTo>
                  <a:lnTo>
                    <a:pt x="11430" y="1367471"/>
                  </a:lnTo>
                  <a:lnTo>
                    <a:pt x="35032" y="1425278"/>
                  </a:lnTo>
                  <a:lnTo>
                    <a:pt x="59202" y="1461018"/>
                  </a:lnTo>
                  <a:lnTo>
                    <a:pt x="86868" y="1489709"/>
                  </a:lnTo>
                  <a:lnTo>
                    <a:pt x="132588" y="1522882"/>
                  </a:lnTo>
                  <a:lnTo>
                    <a:pt x="132588" y="1511045"/>
                  </a:lnTo>
                  <a:lnTo>
                    <a:pt x="133350" y="1511045"/>
                  </a:lnTo>
                  <a:close/>
                </a:path>
                <a:path w="3468370" h="1558289">
                  <a:moveTo>
                    <a:pt x="133349" y="47243"/>
                  </a:moveTo>
                  <a:lnTo>
                    <a:pt x="132587" y="47243"/>
                  </a:lnTo>
                  <a:lnTo>
                    <a:pt x="132587" y="47733"/>
                  </a:lnTo>
                  <a:lnTo>
                    <a:pt x="133349" y="47243"/>
                  </a:lnTo>
                  <a:close/>
                </a:path>
                <a:path w="3468370" h="1558289">
                  <a:moveTo>
                    <a:pt x="144018" y="1517142"/>
                  </a:moveTo>
                  <a:lnTo>
                    <a:pt x="132588" y="1511045"/>
                  </a:lnTo>
                  <a:lnTo>
                    <a:pt x="132588" y="1522882"/>
                  </a:lnTo>
                  <a:lnTo>
                    <a:pt x="141824" y="1528564"/>
                  </a:lnTo>
                  <a:lnTo>
                    <a:pt x="143256" y="1529169"/>
                  </a:lnTo>
                  <a:lnTo>
                    <a:pt x="143256" y="1517142"/>
                  </a:lnTo>
                  <a:lnTo>
                    <a:pt x="144018" y="1517142"/>
                  </a:lnTo>
                  <a:close/>
                </a:path>
                <a:path w="3468370" h="1558289">
                  <a:moveTo>
                    <a:pt x="144017" y="41147"/>
                  </a:moveTo>
                  <a:lnTo>
                    <a:pt x="143255" y="41147"/>
                  </a:lnTo>
                  <a:lnTo>
                    <a:pt x="143255" y="41554"/>
                  </a:lnTo>
                  <a:lnTo>
                    <a:pt x="144017" y="41147"/>
                  </a:lnTo>
                  <a:close/>
                </a:path>
                <a:path w="3468370" h="1558289">
                  <a:moveTo>
                    <a:pt x="166116" y="1527809"/>
                  </a:moveTo>
                  <a:lnTo>
                    <a:pt x="143256" y="1517142"/>
                  </a:lnTo>
                  <a:lnTo>
                    <a:pt x="143256" y="1529169"/>
                  </a:lnTo>
                  <a:lnTo>
                    <a:pt x="165354" y="1538501"/>
                  </a:lnTo>
                  <a:lnTo>
                    <a:pt x="165354" y="1527809"/>
                  </a:lnTo>
                  <a:lnTo>
                    <a:pt x="166116" y="1527809"/>
                  </a:lnTo>
                  <a:close/>
                </a:path>
                <a:path w="3468370" h="1558289">
                  <a:moveTo>
                    <a:pt x="166115" y="30479"/>
                  </a:moveTo>
                  <a:lnTo>
                    <a:pt x="165353" y="30479"/>
                  </a:lnTo>
                  <a:lnTo>
                    <a:pt x="165353" y="30835"/>
                  </a:lnTo>
                  <a:lnTo>
                    <a:pt x="166115" y="30479"/>
                  </a:lnTo>
                  <a:close/>
                </a:path>
                <a:path w="3468370" h="1558289">
                  <a:moveTo>
                    <a:pt x="177546" y="1532381"/>
                  </a:moveTo>
                  <a:lnTo>
                    <a:pt x="165354" y="1527809"/>
                  </a:lnTo>
                  <a:lnTo>
                    <a:pt x="165354" y="1538501"/>
                  </a:lnTo>
                  <a:lnTo>
                    <a:pt x="176784" y="1543328"/>
                  </a:lnTo>
                  <a:lnTo>
                    <a:pt x="176784" y="1532381"/>
                  </a:lnTo>
                  <a:lnTo>
                    <a:pt x="177546" y="1532381"/>
                  </a:lnTo>
                  <a:close/>
                </a:path>
                <a:path w="3468370" h="1558289">
                  <a:moveTo>
                    <a:pt x="177545" y="25907"/>
                  </a:moveTo>
                  <a:lnTo>
                    <a:pt x="176783" y="25907"/>
                  </a:lnTo>
                  <a:lnTo>
                    <a:pt x="176783" y="26193"/>
                  </a:lnTo>
                  <a:lnTo>
                    <a:pt x="177545" y="25907"/>
                  </a:lnTo>
                  <a:close/>
                </a:path>
                <a:path w="3468370" h="1558289">
                  <a:moveTo>
                    <a:pt x="201168" y="1539239"/>
                  </a:moveTo>
                  <a:lnTo>
                    <a:pt x="188976" y="1536192"/>
                  </a:lnTo>
                  <a:lnTo>
                    <a:pt x="176784" y="1532381"/>
                  </a:lnTo>
                  <a:lnTo>
                    <a:pt x="176784" y="1543328"/>
                  </a:lnTo>
                  <a:lnTo>
                    <a:pt x="180703" y="1544983"/>
                  </a:lnTo>
                  <a:lnTo>
                    <a:pt x="200406" y="1549855"/>
                  </a:lnTo>
                  <a:lnTo>
                    <a:pt x="200406" y="1539239"/>
                  </a:lnTo>
                  <a:lnTo>
                    <a:pt x="201168" y="1539239"/>
                  </a:lnTo>
                  <a:close/>
                </a:path>
                <a:path w="3468370" h="1558289">
                  <a:moveTo>
                    <a:pt x="201167" y="19049"/>
                  </a:moveTo>
                  <a:lnTo>
                    <a:pt x="200405" y="19049"/>
                  </a:lnTo>
                  <a:lnTo>
                    <a:pt x="200405" y="19240"/>
                  </a:lnTo>
                  <a:lnTo>
                    <a:pt x="201167" y="19049"/>
                  </a:lnTo>
                  <a:close/>
                </a:path>
                <a:path w="3468370" h="1558289">
                  <a:moveTo>
                    <a:pt x="213360" y="1542287"/>
                  </a:moveTo>
                  <a:lnTo>
                    <a:pt x="200406" y="1539239"/>
                  </a:lnTo>
                  <a:lnTo>
                    <a:pt x="200406" y="1549855"/>
                  </a:lnTo>
                  <a:lnTo>
                    <a:pt x="212598" y="1552869"/>
                  </a:lnTo>
                  <a:lnTo>
                    <a:pt x="212598" y="1542287"/>
                  </a:lnTo>
                  <a:lnTo>
                    <a:pt x="213360" y="1542287"/>
                  </a:lnTo>
                  <a:close/>
                </a:path>
                <a:path w="3468370" h="1558289">
                  <a:moveTo>
                    <a:pt x="213360" y="16001"/>
                  </a:moveTo>
                  <a:lnTo>
                    <a:pt x="212597" y="16001"/>
                  </a:lnTo>
                  <a:lnTo>
                    <a:pt x="212597" y="16181"/>
                  </a:lnTo>
                  <a:lnTo>
                    <a:pt x="213360" y="16001"/>
                  </a:lnTo>
                  <a:close/>
                </a:path>
                <a:path w="3468370" h="1558289">
                  <a:moveTo>
                    <a:pt x="3243072" y="1555102"/>
                  </a:moveTo>
                  <a:lnTo>
                    <a:pt x="3243072" y="1544573"/>
                  </a:lnTo>
                  <a:lnTo>
                    <a:pt x="3230118" y="1546097"/>
                  </a:lnTo>
                  <a:lnTo>
                    <a:pt x="3204210" y="1547621"/>
                  </a:lnTo>
                  <a:lnTo>
                    <a:pt x="263652" y="1547621"/>
                  </a:lnTo>
                  <a:lnTo>
                    <a:pt x="250698" y="1546859"/>
                  </a:lnTo>
                  <a:lnTo>
                    <a:pt x="237744" y="1546098"/>
                  </a:lnTo>
                  <a:lnTo>
                    <a:pt x="225552" y="1544573"/>
                  </a:lnTo>
                  <a:lnTo>
                    <a:pt x="212598" y="1542287"/>
                  </a:lnTo>
                  <a:lnTo>
                    <a:pt x="212598" y="1552869"/>
                  </a:lnTo>
                  <a:lnTo>
                    <a:pt x="221623" y="1555101"/>
                  </a:lnTo>
                  <a:lnTo>
                    <a:pt x="263652" y="1558289"/>
                  </a:lnTo>
                  <a:lnTo>
                    <a:pt x="3217926" y="1558289"/>
                  </a:lnTo>
                  <a:lnTo>
                    <a:pt x="3230880" y="1557527"/>
                  </a:lnTo>
                  <a:lnTo>
                    <a:pt x="3243072" y="1555102"/>
                  </a:lnTo>
                  <a:close/>
                </a:path>
                <a:path w="3468370" h="1558289">
                  <a:moveTo>
                    <a:pt x="238506" y="12191"/>
                  </a:moveTo>
                  <a:lnTo>
                    <a:pt x="237744" y="12191"/>
                  </a:lnTo>
                  <a:lnTo>
                    <a:pt x="238506" y="12191"/>
                  </a:lnTo>
                  <a:close/>
                </a:path>
                <a:path w="3468370" h="1558289">
                  <a:moveTo>
                    <a:pt x="238506" y="1546098"/>
                  </a:moveTo>
                  <a:lnTo>
                    <a:pt x="237744" y="1546008"/>
                  </a:lnTo>
                  <a:lnTo>
                    <a:pt x="238506" y="1546098"/>
                  </a:lnTo>
                  <a:close/>
                </a:path>
                <a:path w="3468370" h="1558289">
                  <a:moveTo>
                    <a:pt x="264413" y="10667"/>
                  </a:moveTo>
                  <a:lnTo>
                    <a:pt x="263652" y="10667"/>
                  </a:lnTo>
                  <a:lnTo>
                    <a:pt x="264413" y="10667"/>
                  </a:lnTo>
                  <a:close/>
                </a:path>
                <a:path w="3468370" h="1558289">
                  <a:moveTo>
                    <a:pt x="264414" y="1547621"/>
                  </a:moveTo>
                  <a:lnTo>
                    <a:pt x="263652" y="1547579"/>
                  </a:lnTo>
                  <a:lnTo>
                    <a:pt x="264414" y="1547621"/>
                  </a:lnTo>
                  <a:close/>
                </a:path>
                <a:path w="3468370" h="1558289">
                  <a:moveTo>
                    <a:pt x="3243072" y="13850"/>
                  </a:moveTo>
                  <a:lnTo>
                    <a:pt x="3243072" y="13715"/>
                  </a:lnTo>
                  <a:lnTo>
                    <a:pt x="3242310" y="13715"/>
                  </a:lnTo>
                  <a:lnTo>
                    <a:pt x="3243072" y="13850"/>
                  </a:lnTo>
                  <a:close/>
                </a:path>
                <a:path w="3468370" h="1558289">
                  <a:moveTo>
                    <a:pt x="3255264" y="1552677"/>
                  </a:moveTo>
                  <a:lnTo>
                    <a:pt x="3255264" y="1542287"/>
                  </a:lnTo>
                  <a:lnTo>
                    <a:pt x="3242310" y="1544573"/>
                  </a:lnTo>
                  <a:lnTo>
                    <a:pt x="3243072" y="1544573"/>
                  </a:lnTo>
                  <a:lnTo>
                    <a:pt x="3243072" y="1555102"/>
                  </a:lnTo>
                  <a:lnTo>
                    <a:pt x="3255264" y="1552677"/>
                  </a:lnTo>
                  <a:close/>
                </a:path>
                <a:path w="3468370" h="1558289">
                  <a:moveTo>
                    <a:pt x="3255264" y="16181"/>
                  </a:moveTo>
                  <a:lnTo>
                    <a:pt x="3255264" y="16001"/>
                  </a:lnTo>
                  <a:lnTo>
                    <a:pt x="3254502" y="16001"/>
                  </a:lnTo>
                  <a:lnTo>
                    <a:pt x="3255264" y="16181"/>
                  </a:lnTo>
                  <a:close/>
                </a:path>
                <a:path w="3468370" h="1558289">
                  <a:moveTo>
                    <a:pt x="3267455" y="1550252"/>
                  </a:moveTo>
                  <a:lnTo>
                    <a:pt x="3267455" y="1539239"/>
                  </a:lnTo>
                  <a:lnTo>
                    <a:pt x="3254502" y="1542287"/>
                  </a:lnTo>
                  <a:lnTo>
                    <a:pt x="3255264" y="1542287"/>
                  </a:lnTo>
                  <a:lnTo>
                    <a:pt x="3255264" y="1552677"/>
                  </a:lnTo>
                  <a:lnTo>
                    <a:pt x="3267455" y="1550252"/>
                  </a:lnTo>
                  <a:close/>
                </a:path>
                <a:path w="3468370" h="1558289">
                  <a:moveTo>
                    <a:pt x="3267455" y="19229"/>
                  </a:moveTo>
                  <a:lnTo>
                    <a:pt x="3267455" y="19049"/>
                  </a:lnTo>
                  <a:lnTo>
                    <a:pt x="3266694" y="19049"/>
                  </a:lnTo>
                  <a:lnTo>
                    <a:pt x="3267455" y="19229"/>
                  </a:lnTo>
                  <a:close/>
                </a:path>
                <a:path w="3468370" h="1558289">
                  <a:moveTo>
                    <a:pt x="3279648" y="1547430"/>
                  </a:moveTo>
                  <a:lnTo>
                    <a:pt x="3279648" y="1536191"/>
                  </a:lnTo>
                  <a:lnTo>
                    <a:pt x="3266694" y="1539239"/>
                  </a:lnTo>
                  <a:lnTo>
                    <a:pt x="3267455" y="1539239"/>
                  </a:lnTo>
                  <a:lnTo>
                    <a:pt x="3267455" y="1550252"/>
                  </a:lnTo>
                  <a:lnTo>
                    <a:pt x="3277616" y="1548230"/>
                  </a:lnTo>
                  <a:lnTo>
                    <a:pt x="3279648" y="1547430"/>
                  </a:lnTo>
                  <a:close/>
                </a:path>
                <a:path w="3468370" h="1558289">
                  <a:moveTo>
                    <a:pt x="3279648" y="22336"/>
                  </a:moveTo>
                  <a:lnTo>
                    <a:pt x="3279648" y="22097"/>
                  </a:lnTo>
                  <a:lnTo>
                    <a:pt x="3278886" y="22097"/>
                  </a:lnTo>
                  <a:lnTo>
                    <a:pt x="3279648" y="22336"/>
                  </a:lnTo>
                  <a:close/>
                </a:path>
                <a:path w="3468370" h="1558289">
                  <a:moveTo>
                    <a:pt x="3313938" y="1533911"/>
                  </a:moveTo>
                  <a:lnTo>
                    <a:pt x="3313938" y="1522475"/>
                  </a:lnTo>
                  <a:lnTo>
                    <a:pt x="3302508" y="1527809"/>
                  </a:lnTo>
                  <a:lnTo>
                    <a:pt x="3291078" y="1532381"/>
                  </a:lnTo>
                  <a:lnTo>
                    <a:pt x="3278886" y="1536191"/>
                  </a:lnTo>
                  <a:lnTo>
                    <a:pt x="3279648" y="1536191"/>
                  </a:lnTo>
                  <a:lnTo>
                    <a:pt x="3279648" y="1547430"/>
                  </a:lnTo>
                  <a:lnTo>
                    <a:pt x="3313938" y="1533911"/>
                  </a:lnTo>
                  <a:close/>
                </a:path>
                <a:path w="3468370" h="1558289">
                  <a:moveTo>
                    <a:pt x="3313938" y="36169"/>
                  </a:moveTo>
                  <a:lnTo>
                    <a:pt x="3313938" y="35813"/>
                  </a:lnTo>
                  <a:lnTo>
                    <a:pt x="3313176" y="35813"/>
                  </a:lnTo>
                  <a:lnTo>
                    <a:pt x="3313938" y="36169"/>
                  </a:lnTo>
                  <a:close/>
                </a:path>
                <a:path w="3468370" h="1558289">
                  <a:moveTo>
                    <a:pt x="3335274" y="1522400"/>
                  </a:moveTo>
                  <a:lnTo>
                    <a:pt x="3335274" y="1511045"/>
                  </a:lnTo>
                  <a:lnTo>
                    <a:pt x="3324605" y="1517141"/>
                  </a:lnTo>
                  <a:lnTo>
                    <a:pt x="3313176" y="1522475"/>
                  </a:lnTo>
                  <a:lnTo>
                    <a:pt x="3313938" y="1522475"/>
                  </a:lnTo>
                  <a:lnTo>
                    <a:pt x="3313938" y="1533911"/>
                  </a:lnTo>
                  <a:lnTo>
                    <a:pt x="3321142" y="1531071"/>
                  </a:lnTo>
                  <a:lnTo>
                    <a:pt x="3335274" y="1522400"/>
                  </a:lnTo>
                  <a:close/>
                </a:path>
                <a:path w="3468370" h="1558289">
                  <a:moveTo>
                    <a:pt x="3335274" y="47733"/>
                  </a:moveTo>
                  <a:lnTo>
                    <a:pt x="3335274" y="47243"/>
                  </a:lnTo>
                  <a:lnTo>
                    <a:pt x="3334512" y="47243"/>
                  </a:lnTo>
                  <a:lnTo>
                    <a:pt x="3335274" y="47733"/>
                  </a:lnTo>
                  <a:close/>
                </a:path>
                <a:path w="3468370" h="1558289">
                  <a:moveTo>
                    <a:pt x="3364991" y="1502989"/>
                  </a:moveTo>
                  <a:lnTo>
                    <a:pt x="3364991" y="1489709"/>
                  </a:lnTo>
                  <a:lnTo>
                    <a:pt x="3355086" y="1497329"/>
                  </a:lnTo>
                  <a:lnTo>
                    <a:pt x="3345179" y="1504187"/>
                  </a:lnTo>
                  <a:lnTo>
                    <a:pt x="3334512" y="1511045"/>
                  </a:lnTo>
                  <a:lnTo>
                    <a:pt x="3335274" y="1511045"/>
                  </a:lnTo>
                  <a:lnTo>
                    <a:pt x="3335274" y="1522400"/>
                  </a:lnTo>
                  <a:lnTo>
                    <a:pt x="3360603" y="1506858"/>
                  </a:lnTo>
                  <a:lnTo>
                    <a:pt x="3364991" y="1502989"/>
                  </a:lnTo>
                  <a:close/>
                </a:path>
                <a:path w="3468370" h="1558289">
                  <a:moveTo>
                    <a:pt x="3364991" y="69166"/>
                  </a:moveTo>
                  <a:lnTo>
                    <a:pt x="3364991" y="68579"/>
                  </a:lnTo>
                  <a:lnTo>
                    <a:pt x="3364229" y="68579"/>
                  </a:lnTo>
                  <a:lnTo>
                    <a:pt x="3364991" y="69166"/>
                  </a:lnTo>
                  <a:close/>
                </a:path>
                <a:path w="3468370" h="1558289">
                  <a:moveTo>
                    <a:pt x="3374136" y="1494928"/>
                  </a:moveTo>
                  <a:lnTo>
                    <a:pt x="3374136" y="1482089"/>
                  </a:lnTo>
                  <a:lnTo>
                    <a:pt x="3364229" y="1489709"/>
                  </a:lnTo>
                  <a:lnTo>
                    <a:pt x="3364991" y="1489709"/>
                  </a:lnTo>
                  <a:lnTo>
                    <a:pt x="3364991" y="1502989"/>
                  </a:lnTo>
                  <a:lnTo>
                    <a:pt x="3374136" y="1494928"/>
                  </a:lnTo>
                  <a:close/>
                </a:path>
                <a:path w="3468370" h="1558289">
                  <a:moveTo>
                    <a:pt x="3374136" y="76898"/>
                  </a:moveTo>
                  <a:lnTo>
                    <a:pt x="3374136" y="76199"/>
                  </a:lnTo>
                  <a:lnTo>
                    <a:pt x="3373374" y="76199"/>
                  </a:lnTo>
                  <a:lnTo>
                    <a:pt x="3374136" y="76898"/>
                  </a:lnTo>
                  <a:close/>
                </a:path>
                <a:path w="3468370" h="1558289">
                  <a:moveTo>
                    <a:pt x="3399282" y="1471247"/>
                  </a:moveTo>
                  <a:lnTo>
                    <a:pt x="3399282" y="1455419"/>
                  </a:lnTo>
                  <a:lnTo>
                    <a:pt x="3382517" y="1473707"/>
                  </a:lnTo>
                  <a:lnTo>
                    <a:pt x="3373374" y="1482089"/>
                  </a:lnTo>
                  <a:lnTo>
                    <a:pt x="3374136" y="1482089"/>
                  </a:lnTo>
                  <a:lnTo>
                    <a:pt x="3374136" y="1494928"/>
                  </a:lnTo>
                  <a:lnTo>
                    <a:pt x="3395148" y="1476403"/>
                  </a:lnTo>
                  <a:lnTo>
                    <a:pt x="3399282" y="1471247"/>
                  </a:lnTo>
                  <a:close/>
                </a:path>
                <a:path w="3468370" h="1558289">
                  <a:moveTo>
                    <a:pt x="3399282" y="103784"/>
                  </a:moveTo>
                  <a:lnTo>
                    <a:pt x="3399282" y="102869"/>
                  </a:lnTo>
                  <a:lnTo>
                    <a:pt x="3398520" y="102869"/>
                  </a:lnTo>
                  <a:lnTo>
                    <a:pt x="3399282" y="103784"/>
                  </a:lnTo>
                  <a:close/>
                </a:path>
                <a:path w="3468370" h="1558289">
                  <a:moveTo>
                    <a:pt x="3413760" y="1453190"/>
                  </a:moveTo>
                  <a:lnTo>
                    <a:pt x="3413760" y="1436369"/>
                  </a:lnTo>
                  <a:lnTo>
                    <a:pt x="3406140" y="1446275"/>
                  </a:lnTo>
                  <a:lnTo>
                    <a:pt x="3406140" y="1445513"/>
                  </a:lnTo>
                  <a:lnTo>
                    <a:pt x="3398520" y="1455419"/>
                  </a:lnTo>
                  <a:lnTo>
                    <a:pt x="3399282" y="1455419"/>
                  </a:lnTo>
                  <a:lnTo>
                    <a:pt x="3399282" y="1471247"/>
                  </a:lnTo>
                  <a:lnTo>
                    <a:pt x="3413760" y="1453190"/>
                  </a:lnTo>
                  <a:close/>
                </a:path>
                <a:path w="3468370" h="1558289">
                  <a:moveTo>
                    <a:pt x="3413760" y="123105"/>
                  </a:moveTo>
                  <a:lnTo>
                    <a:pt x="3413760" y="121919"/>
                  </a:lnTo>
                  <a:lnTo>
                    <a:pt x="3412998" y="121919"/>
                  </a:lnTo>
                  <a:lnTo>
                    <a:pt x="3413760" y="123105"/>
                  </a:lnTo>
                  <a:close/>
                </a:path>
                <a:path w="3468370" h="1558289">
                  <a:moveTo>
                    <a:pt x="3432048" y="1425656"/>
                  </a:moveTo>
                  <a:lnTo>
                    <a:pt x="3432048" y="1404365"/>
                  </a:lnTo>
                  <a:lnTo>
                    <a:pt x="3425952" y="1415795"/>
                  </a:lnTo>
                  <a:lnTo>
                    <a:pt x="3425952" y="1415033"/>
                  </a:lnTo>
                  <a:lnTo>
                    <a:pt x="3419855" y="1425701"/>
                  </a:lnTo>
                  <a:lnTo>
                    <a:pt x="3412998" y="1436369"/>
                  </a:lnTo>
                  <a:lnTo>
                    <a:pt x="3413760" y="1436369"/>
                  </a:lnTo>
                  <a:lnTo>
                    <a:pt x="3413760" y="1453190"/>
                  </a:lnTo>
                  <a:lnTo>
                    <a:pt x="3423922" y="1440515"/>
                  </a:lnTo>
                  <a:lnTo>
                    <a:pt x="3432048" y="1425656"/>
                  </a:lnTo>
                  <a:close/>
                </a:path>
                <a:path w="3468370" h="1558289">
                  <a:moveTo>
                    <a:pt x="3432048" y="155556"/>
                  </a:moveTo>
                  <a:lnTo>
                    <a:pt x="3432048" y="153923"/>
                  </a:lnTo>
                  <a:lnTo>
                    <a:pt x="3431286" y="153923"/>
                  </a:lnTo>
                  <a:lnTo>
                    <a:pt x="3432048" y="155556"/>
                  </a:lnTo>
                  <a:close/>
                </a:path>
                <a:path w="3468370" h="1558289">
                  <a:moveTo>
                    <a:pt x="3456432" y="1368725"/>
                  </a:moveTo>
                  <a:lnTo>
                    <a:pt x="3456432" y="1307591"/>
                  </a:lnTo>
                  <a:lnTo>
                    <a:pt x="3454908" y="1321307"/>
                  </a:lnTo>
                  <a:lnTo>
                    <a:pt x="3454908" y="1320545"/>
                  </a:lnTo>
                  <a:lnTo>
                    <a:pt x="3453384" y="1333499"/>
                  </a:lnTo>
                  <a:lnTo>
                    <a:pt x="3448812" y="1357883"/>
                  </a:lnTo>
                  <a:lnTo>
                    <a:pt x="3441191" y="1382267"/>
                  </a:lnTo>
                  <a:lnTo>
                    <a:pt x="3441191" y="1381505"/>
                  </a:lnTo>
                  <a:lnTo>
                    <a:pt x="3436620" y="1393697"/>
                  </a:lnTo>
                  <a:lnTo>
                    <a:pt x="3436620" y="1392935"/>
                  </a:lnTo>
                  <a:lnTo>
                    <a:pt x="3431286" y="1404365"/>
                  </a:lnTo>
                  <a:lnTo>
                    <a:pt x="3432048" y="1404365"/>
                  </a:lnTo>
                  <a:lnTo>
                    <a:pt x="3432048" y="1425656"/>
                  </a:lnTo>
                  <a:lnTo>
                    <a:pt x="3446074" y="1400004"/>
                  </a:lnTo>
                  <a:lnTo>
                    <a:pt x="3456432" y="1368725"/>
                  </a:lnTo>
                  <a:close/>
                </a:path>
              </a:pathLst>
            </a:custGeom>
            <a:solidFill>
              <a:srgbClr val="008E99"/>
            </a:solidFill>
          </p:spPr>
          <p:txBody>
            <a:bodyPr wrap="square" lIns="0" tIns="0" rIns="0" bIns="0" rtlCol="0"/>
            <a:lstStyle/>
            <a:p>
              <a:endParaRPr/>
            </a:p>
          </p:txBody>
        </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6" name="object 6"/>
            <p:cNvPicPr/>
            <p:nvPr/>
          </p:nvPicPr>
          <p:blipFill>
            <a:blip r:embed="rId2" cstate="print"/>
            <a:stretch>
              <a:fillRect/>
            </a:stretch>
          </p:blipFill>
          <p:spPr>
            <a:xfrm>
              <a:off x="7654163" y="5074919"/>
              <a:ext cx="2620517" cy="1479803"/>
            </a:xfrm>
            <a:prstGeom prst="rect">
              <a:avLst/>
            </a:prstGeom>
          </p:spPr>
        </p:pic>
        <p:pic>
          <p:nvPicPr>
            <p:cNvPr id="7" name="object 7"/>
            <p:cNvPicPr/>
            <p:nvPr/>
          </p:nvPicPr>
          <p:blipFill>
            <a:blip r:embed="rId3" cstate="print"/>
            <a:stretch>
              <a:fillRect/>
            </a:stretch>
          </p:blipFill>
          <p:spPr>
            <a:xfrm>
              <a:off x="7614539" y="3649979"/>
              <a:ext cx="2620517" cy="1487424"/>
            </a:xfrm>
            <a:prstGeom prst="rect">
              <a:avLst/>
            </a:prstGeom>
          </p:spPr>
        </p:pic>
        <p:pic>
          <p:nvPicPr>
            <p:cNvPr id="8" name="object 8"/>
            <p:cNvPicPr/>
            <p:nvPr/>
          </p:nvPicPr>
          <p:blipFill>
            <a:blip r:embed="rId4" cstate="print"/>
            <a:stretch>
              <a:fillRect/>
            </a:stretch>
          </p:blipFill>
          <p:spPr>
            <a:xfrm>
              <a:off x="4608461" y="3356610"/>
              <a:ext cx="2315908" cy="1310639"/>
            </a:xfrm>
            <a:prstGeom prst="rect">
              <a:avLst/>
            </a:prstGeom>
          </p:spPr>
        </p:pic>
        <p:pic>
          <p:nvPicPr>
            <p:cNvPr id="9" name="object 9"/>
            <p:cNvPicPr/>
            <p:nvPr/>
          </p:nvPicPr>
          <p:blipFill>
            <a:blip r:embed="rId5" cstate="print"/>
            <a:stretch>
              <a:fillRect/>
            </a:stretch>
          </p:blipFill>
          <p:spPr>
            <a:xfrm>
              <a:off x="4176407" y="4230624"/>
              <a:ext cx="1832533" cy="339090"/>
            </a:xfrm>
            <a:prstGeom prst="rect">
              <a:avLst/>
            </a:prstGeom>
          </p:spPr>
        </p:pic>
        <p:sp>
          <p:nvSpPr>
            <p:cNvPr id="10" name="object 10"/>
            <p:cNvSpPr/>
            <p:nvPr/>
          </p:nvSpPr>
          <p:spPr>
            <a:xfrm>
              <a:off x="4168025" y="4222242"/>
              <a:ext cx="1849120" cy="356235"/>
            </a:xfrm>
            <a:custGeom>
              <a:avLst/>
              <a:gdLst/>
              <a:ahLst/>
              <a:cxnLst/>
              <a:rect l="l" t="t" r="r" b="b"/>
              <a:pathLst>
                <a:path w="1849120" h="356235">
                  <a:moveTo>
                    <a:pt x="1848612" y="353568"/>
                  </a:moveTo>
                  <a:lnTo>
                    <a:pt x="1848612" y="2286"/>
                  </a:lnTo>
                  <a:lnTo>
                    <a:pt x="1846326" y="0"/>
                  </a:lnTo>
                  <a:lnTo>
                    <a:pt x="2285" y="0"/>
                  </a:lnTo>
                  <a:lnTo>
                    <a:pt x="0" y="2286"/>
                  </a:lnTo>
                  <a:lnTo>
                    <a:pt x="0" y="353568"/>
                  </a:lnTo>
                  <a:lnTo>
                    <a:pt x="2286" y="355854"/>
                  </a:lnTo>
                  <a:lnTo>
                    <a:pt x="4572" y="355854"/>
                  </a:lnTo>
                  <a:lnTo>
                    <a:pt x="4572" y="8382"/>
                  </a:lnTo>
                  <a:lnTo>
                    <a:pt x="8381" y="4572"/>
                  </a:lnTo>
                  <a:lnTo>
                    <a:pt x="8381" y="8382"/>
                  </a:lnTo>
                  <a:lnTo>
                    <a:pt x="1840230" y="8382"/>
                  </a:lnTo>
                  <a:lnTo>
                    <a:pt x="1840230" y="4572"/>
                  </a:lnTo>
                  <a:lnTo>
                    <a:pt x="1844039" y="8382"/>
                  </a:lnTo>
                  <a:lnTo>
                    <a:pt x="1844039" y="355854"/>
                  </a:lnTo>
                  <a:lnTo>
                    <a:pt x="1846326" y="355854"/>
                  </a:lnTo>
                  <a:lnTo>
                    <a:pt x="1848612" y="353568"/>
                  </a:lnTo>
                  <a:close/>
                </a:path>
                <a:path w="1849120" h="356235">
                  <a:moveTo>
                    <a:pt x="8381" y="8382"/>
                  </a:moveTo>
                  <a:lnTo>
                    <a:pt x="8381" y="4572"/>
                  </a:lnTo>
                  <a:lnTo>
                    <a:pt x="4572" y="8382"/>
                  </a:lnTo>
                  <a:lnTo>
                    <a:pt x="8381" y="8382"/>
                  </a:lnTo>
                  <a:close/>
                </a:path>
                <a:path w="1849120" h="356235">
                  <a:moveTo>
                    <a:pt x="8381" y="347472"/>
                  </a:moveTo>
                  <a:lnTo>
                    <a:pt x="8381" y="8382"/>
                  </a:lnTo>
                  <a:lnTo>
                    <a:pt x="4572" y="8382"/>
                  </a:lnTo>
                  <a:lnTo>
                    <a:pt x="4572" y="347472"/>
                  </a:lnTo>
                  <a:lnTo>
                    <a:pt x="8381" y="347472"/>
                  </a:lnTo>
                  <a:close/>
                </a:path>
                <a:path w="1849120" h="356235">
                  <a:moveTo>
                    <a:pt x="1844039" y="347472"/>
                  </a:moveTo>
                  <a:lnTo>
                    <a:pt x="4572" y="347472"/>
                  </a:lnTo>
                  <a:lnTo>
                    <a:pt x="8381" y="351282"/>
                  </a:lnTo>
                  <a:lnTo>
                    <a:pt x="8381" y="355854"/>
                  </a:lnTo>
                  <a:lnTo>
                    <a:pt x="1840230" y="355854"/>
                  </a:lnTo>
                  <a:lnTo>
                    <a:pt x="1840230" y="351282"/>
                  </a:lnTo>
                  <a:lnTo>
                    <a:pt x="1844039" y="347472"/>
                  </a:lnTo>
                  <a:close/>
                </a:path>
                <a:path w="1849120" h="356235">
                  <a:moveTo>
                    <a:pt x="8381" y="355854"/>
                  </a:moveTo>
                  <a:lnTo>
                    <a:pt x="8381" y="351282"/>
                  </a:lnTo>
                  <a:lnTo>
                    <a:pt x="4572" y="347472"/>
                  </a:lnTo>
                  <a:lnTo>
                    <a:pt x="4572" y="355854"/>
                  </a:lnTo>
                  <a:lnTo>
                    <a:pt x="8381" y="355854"/>
                  </a:lnTo>
                  <a:close/>
                </a:path>
                <a:path w="1849120" h="356235">
                  <a:moveTo>
                    <a:pt x="1844039" y="8382"/>
                  </a:moveTo>
                  <a:lnTo>
                    <a:pt x="1840230" y="4572"/>
                  </a:lnTo>
                  <a:lnTo>
                    <a:pt x="1840230" y="8382"/>
                  </a:lnTo>
                  <a:lnTo>
                    <a:pt x="1844039" y="8382"/>
                  </a:lnTo>
                  <a:close/>
                </a:path>
                <a:path w="1849120" h="356235">
                  <a:moveTo>
                    <a:pt x="1844039" y="347472"/>
                  </a:moveTo>
                  <a:lnTo>
                    <a:pt x="1844039" y="8382"/>
                  </a:lnTo>
                  <a:lnTo>
                    <a:pt x="1840230" y="8382"/>
                  </a:lnTo>
                  <a:lnTo>
                    <a:pt x="1840230" y="347472"/>
                  </a:lnTo>
                  <a:lnTo>
                    <a:pt x="1844039" y="347472"/>
                  </a:lnTo>
                  <a:close/>
                </a:path>
                <a:path w="1849120" h="356235">
                  <a:moveTo>
                    <a:pt x="1844039" y="355854"/>
                  </a:moveTo>
                  <a:lnTo>
                    <a:pt x="1844039" y="347472"/>
                  </a:lnTo>
                  <a:lnTo>
                    <a:pt x="1840230" y="351282"/>
                  </a:lnTo>
                  <a:lnTo>
                    <a:pt x="1840230" y="355854"/>
                  </a:lnTo>
                  <a:lnTo>
                    <a:pt x="1844039" y="355854"/>
                  </a:lnTo>
                  <a:close/>
                </a:path>
              </a:pathLst>
            </a:custGeom>
            <a:solidFill>
              <a:srgbClr val="E7E6E6"/>
            </a:solidFill>
          </p:spPr>
          <p:txBody>
            <a:bodyPr wrap="square" lIns="0" tIns="0" rIns="0" bIns="0" rtlCol="0"/>
            <a:lstStyle/>
            <a:p>
              <a:endParaRPr/>
            </a:p>
          </p:txBody>
        </p:sp>
        <p:pic>
          <p:nvPicPr>
            <p:cNvPr id="11" name="object 11"/>
            <p:cNvPicPr/>
            <p:nvPr/>
          </p:nvPicPr>
          <p:blipFill>
            <a:blip r:embed="rId6" cstate="print"/>
            <a:stretch>
              <a:fillRect/>
            </a:stretch>
          </p:blipFill>
          <p:spPr>
            <a:xfrm>
              <a:off x="4234319" y="3358133"/>
              <a:ext cx="2261158" cy="291084"/>
            </a:xfrm>
            <a:prstGeom prst="rect">
              <a:avLst/>
            </a:prstGeom>
          </p:spPr>
        </p:pic>
        <p:sp>
          <p:nvSpPr>
            <p:cNvPr id="12" name="object 12"/>
            <p:cNvSpPr/>
            <p:nvPr/>
          </p:nvSpPr>
          <p:spPr>
            <a:xfrm>
              <a:off x="4225937" y="3349751"/>
              <a:ext cx="2276475" cy="307975"/>
            </a:xfrm>
            <a:custGeom>
              <a:avLst/>
              <a:gdLst/>
              <a:ahLst/>
              <a:cxnLst/>
              <a:rect l="l" t="t" r="r" b="b"/>
              <a:pathLst>
                <a:path w="2276475" h="307975">
                  <a:moveTo>
                    <a:pt x="2276094" y="306324"/>
                  </a:moveTo>
                  <a:lnTo>
                    <a:pt x="2276094" y="2286"/>
                  </a:lnTo>
                  <a:lnTo>
                    <a:pt x="2274570" y="0"/>
                  </a:lnTo>
                  <a:lnTo>
                    <a:pt x="1523" y="0"/>
                  </a:lnTo>
                  <a:lnTo>
                    <a:pt x="0" y="2286"/>
                  </a:lnTo>
                  <a:lnTo>
                    <a:pt x="0" y="306324"/>
                  </a:lnTo>
                  <a:lnTo>
                    <a:pt x="1524" y="307848"/>
                  </a:lnTo>
                  <a:lnTo>
                    <a:pt x="3810" y="307848"/>
                  </a:lnTo>
                  <a:lnTo>
                    <a:pt x="3810" y="8382"/>
                  </a:lnTo>
                  <a:lnTo>
                    <a:pt x="8381" y="4572"/>
                  </a:lnTo>
                  <a:lnTo>
                    <a:pt x="8381" y="8382"/>
                  </a:lnTo>
                  <a:lnTo>
                    <a:pt x="2267712" y="8382"/>
                  </a:lnTo>
                  <a:lnTo>
                    <a:pt x="2267712" y="4572"/>
                  </a:lnTo>
                  <a:lnTo>
                    <a:pt x="2272284" y="8382"/>
                  </a:lnTo>
                  <a:lnTo>
                    <a:pt x="2272284" y="307848"/>
                  </a:lnTo>
                  <a:lnTo>
                    <a:pt x="2274570" y="307848"/>
                  </a:lnTo>
                  <a:lnTo>
                    <a:pt x="2276094" y="306324"/>
                  </a:lnTo>
                  <a:close/>
                </a:path>
                <a:path w="2276475" h="307975">
                  <a:moveTo>
                    <a:pt x="8381" y="8382"/>
                  </a:moveTo>
                  <a:lnTo>
                    <a:pt x="8381" y="4572"/>
                  </a:lnTo>
                  <a:lnTo>
                    <a:pt x="3810" y="8382"/>
                  </a:lnTo>
                  <a:lnTo>
                    <a:pt x="8381" y="8382"/>
                  </a:lnTo>
                  <a:close/>
                </a:path>
                <a:path w="2276475" h="307975">
                  <a:moveTo>
                    <a:pt x="8381" y="299466"/>
                  </a:moveTo>
                  <a:lnTo>
                    <a:pt x="8381" y="8382"/>
                  </a:lnTo>
                  <a:lnTo>
                    <a:pt x="3810" y="8382"/>
                  </a:lnTo>
                  <a:lnTo>
                    <a:pt x="3810" y="299466"/>
                  </a:lnTo>
                  <a:lnTo>
                    <a:pt x="8381" y="299466"/>
                  </a:lnTo>
                  <a:close/>
                </a:path>
                <a:path w="2276475" h="307975">
                  <a:moveTo>
                    <a:pt x="2272284" y="299466"/>
                  </a:moveTo>
                  <a:lnTo>
                    <a:pt x="3810" y="299466"/>
                  </a:lnTo>
                  <a:lnTo>
                    <a:pt x="8381" y="304038"/>
                  </a:lnTo>
                  <a:lnTo>
                    <a:pt x="8381" y="307848"/>
                  </a:lnTo>
                  <a:lnTo>
                    <a:pt x="2267712" y="307848"/>
                  </a:lnTo>
                  <a:lnTo>
                    <a:pt x="2267712" y="304038"/>
                  </a:lnTo>
                  <a:lnTo>
                    <a:pt x="2272284" y="299466"/>
                  </a:lnTo>
                  <a:close/>
                </a:path>
                <a:path w="2276475" h="307975">
                  <a:moveTo>
                    <a:pt x="8381" y="307848"/>
                  </a:moveTo>
                  <a:lnTo>
                    <a:pt x="8381" y="304038"/>
                  </a:lnTo>
                  <a:lnTo>
                    <a:pt x="3810" y="299466"/>
                  </a:lnTo>
                  <a:lnTo>
                    <a:pt x="3810" y="307848"/>
                  </a:lnTo>
                  <a:lnTo>
                    <a:pt x="8381" y="307848"/>
                  </a:lnTo>
                  <a:close/>
                </a:path>
                <a:path w="2276475" h="307975">
                  <a:moveTo>
                    <a:pt x="2272284" y="8382"/>
                  </a:moveTo>
                  <a:lnTo>
                    <a:pt x="2267712" y="4572"/>
                  </a:lnTo>
                  <a:lnTo>
                    <a:pt x="2267712" y="8382"/>
                  </a:lnTo>
                  <a:lnTo>
                    <a:pt x="2272284" y="8382"/>
                  </a:lnTo>
                  <a:close/>
                </a:path>
                <a:path w="2276475" h="307975">
                  <a:moveTo>
                    <a:pt x="2272284" y="299466"/>
                  </a:moveTo>
                  <a:lnTo>
                    <a:pt x="2272284" y="8382"/>
                  </a:lnTo>
                  <a:lnTo>
                    <a:pt x="2267712" y="8382"/>
                  </a:lnTo>
                  <a:lnTo>
                    <a:pt x="2267712" y="299466"/>
                  </a:lnTo>
                  <a:lnTo>
                    <a:pt x="2272284" y="299466"/>
                  </a:lnTo>
                  <a:close/>
                </a:path>
                <a:path w="2276475" h="307975">
                  <a:moveTo>
                    <a:pt x="2272284" y="307848"/>
                  </a:moveTo>
                  <a:lnTo>
                    <a:pt x="2272284" y="299466"/>
                  </a:lnTo>
                  <a:lnTo>
                    <a:pt x="2267712" y="304038"/>
                  </a:lnTo>
                  <a:lnTo>
                    <a:pt x="2267712" y="307848"/>
                  </a:lnTo>
                  <a:lnTo>
                    <a:pt x="2272284" y="307848"/>
                  </a:lnTo>
                  <a:close/>
                </a:path>
              </a:pathLst>
            </a:custGeom>
            <a:solidFill>
              <a:srgbClr val="E7E6E6"/>
            </a:solidFill>
          </p:spPr>
          <p:txBody>
            <a:bodyPr wrap="square" lIns="0" tIns="0" rIns="0" bIns="0" rtlCol="0"/>
            <a:lstStyle/>
            <a:p>
              <a:endParaRPr/>
            </a:p>
          </p:txBody>
        </p:sp>
        <p:pic>
          <p:nvPicPr>
            <p:cNvPr id="13" name="object 13"/>
            <p:cNvPicPr/>
            <p:nvPr/>
          </p:nvPicPr>
          <p:blipFill>
            <a:blip r:embed="rId7" cstate="print"/>
            <a:stretch>
              <a:fillRect/>
            </a:stretch>
          </p:blipFill>
          <p:spPr>
            <a:xfrm>
              <a:off x="5871095" y="3632454"/>
              <a:ext cx="1716227" cy="232409"/>
            </a:xfrm>
            <a:prstGeom prst="rect">
              <a:avLst/>
            </a:prstGeom>
          </p:spPr>
        </p:pic>
        <p:sp>
          <p:nvSpPr>
            <p:cNvPr id="14" name="object 14"/>
            <p:cNvSpPr/>
            <p:nvPr/>
          </p:nvSpPr>
          <p:spPr>
            <a:xfrm>
              <a:off x="5862713" y="3624072"/>
              <a:ext cx="1731010" cy="249554"/>
            </a:xfrm>
            <a:custGeom>
              <a:avLst/>
              <a:gdLst/>
              <a:ahLst/>
              <a:cxnLst/>
              <a:rect l="l" t="t" r="r" b="b"/>
              <a:pathLst>
                <a:path w="1731009" h="249554">
                  <a:moveTo>
                    <a:pt x="1730502" y="247650"/>
                  </a:moveTo>
                  <a:lnTo>
                    <a:pt x="1730502" y="1524"/>
                  </a:lnTo>
                  <a:lnTo>
                    <a:pt x="1728216" y="0"/>
                  </a:lnTo>
                  <a:lnTo>
                    <a:pt x="1523" y="0"/>
                  </a:lnTo>
                  <a:lnTo>
                    <a:pt x="0" y="1524"/>
                  </a:lnTo>
                  <a:lnTo>
                    <a:pt x="0" y="247650"/>
                  </a:lnTo>
                  <a:lnTo>
                    <a:pt x="1524" y="249174"/>
                  </a:lnTo>
                  <a:lnTo>
                    <a:pt x="3810" y="249174"/>
                  </a:lnTo>
                  <a:lnTo>
                    <a:pt x="3810" y="8382"/>
                  </a:lnTo>
                  <a:lnTo>
                    <a:pt x="8381" y="3810"/>
                  </a:lnTo>
                  <a:lnTo>
                    <a:pt x="8381" y="8382"/>
                  </a:lnTo>
                  <a:lnTo>
                    <a:pt x="1722120" y="8382"/>
                  </a:lnTo>
                  <a:lnTo>
                    <a:pt x="1722120" y="3810"/>
                  </a:lnTo>
                  <a:lnTo>
                    <a:pt x="1725930" y="8382"/>
                  </a:lnTo>
                  <a:lnTo>
                    <a:pt x="1725930" y="249174"/>
                  </a:lnTo>
                  <a:lnTo>
                    <a:pt x="1728216" y="249174"/>
                  </a:lnTo>
                  <a:lnTo>
                    <a:pt x="1730502" y="247650"/>
                  </a:lnTo>
                  <a:close/>
                </a:path>
                <a:path w="1731009" h="249554">
                  <a:moveTo>
                    <a:pt x="8381" y="8382"/>
                  </a:moveTo>
                  <a:lnTo>
                    <a:pt x="8381" y="3810"/>
                  </a:lnTo>
                  <a:lnTo>
                    <a:pt x="3810" y="8382"/>
                  </a:lnTo>
                  <a:lnTo>
                    <a:pt x="8381" y="8382"/>
                  </a:lnTo>
                  <a:close/>
                </a:path>
                <a:path w="1731009" h="249554">
                  <a:moveTo>
                    <a:pt x="8381" y="240792"/>
                  </a:moveTo>
                  <a:lnTo>
                    <a:pt x="8381" y="8382"/>
                  </a:lnTo>
                  <a:lnTo>
                    <a:pt x="3810" y="8382"/>
                  </a:lnTo>
                  <a:lnTo>
                    <a:pt x="3810" y="240792"/>
                  </a:lnTo>
                  <a:lnTo>
                    <a:pt x="8381" y="240792"/>
                  </a:lnTo>
                  <a:close/>
                </a:path>
                <a:path w="1731009" h="249554">
                  <a:moveTo>
                    <a:pt x="1725930" y="240792"/>
                  </a:moveTo>
                  <a:lnTo>
                    <a:pt x="3810" y="240792"/>
                  </a:lnTo>
                  <a:lnTo>
                    <a:pt x="8381" y="245364"/>
                  </a:lnTo>
                  <a:lnTo>
                    <a:pt x="8381" y="249174"/>
                  </a:lnTo>
                  <a:lnTo>
                    <a:pt x="1722120" y="249174"/>
                  </a:lnTo>
                  <a:lnTo>
                    <a:pt x="1722120" y="245364"/>
                  </a:lnTo>
                  <a:lnTo>
                    <a:pt x="1725930" y="240792"/>
                  </a:lnTo>
                  <a:close/>
                </a:path>
                <a:path w="1731009" h="249554">
                  <a:moveTo>
                    <a:pt x="8381" y="249174"/>
                  </a:moveTo>
                  <a:lnTo>
                    <a:pt x="8381" y="245364"/>
                  </a:lnTo>
                  <a:lnTo>
                    <a:pt x="3810" y="240792"/>
                  </a:lnTo>
                  <a:lnTo>
                    <a:pt x="3810" y="249174"/>
                  </a:lnTo>
                  <a:lnTo>
                    <a:pt x="8381" y="249174"/>
                  </a:lnTo>
                  <a:close/>
                </a:path>
                <a:path w="1731009" h="249554">
                  <a:moveTo>
                    <a:pt x="1725930" y="8382"/>
                  </a:moveTo>
                  <a:lnTo>
                    <a:pt x="1722120" y="3810"/>
                  </a:lnTo>
                  <a:lnTo>
                    <a:pt x="1722120" y="8382"/>
                  </a:lnTo>
                  <a:lnTo>
                    <a:pt x="1725930" y="8382"/>
                  </a:lnTo>
                  <a:close/>
                </a:path>
                <a:path w="1731009" h="249554">
                  <a:moveTo>
                    <a:pt x="1725930" y="240792"/>
                  </a:moveTo>
                  <a:lnTo>
                    <a:pt x="1725930" y="8382"/>
                  </a:lnTo>
                  <a:lnTo>
                    <a:pt x="1722120" y="8382"/>
                  </a:lnTo>
                  <a:lnTo>
                    <a:pt x="1722120" y="240792"/>
                  </a:lnTo>
                  <a:lnTo>
                    <a:pt x="1725930" y="240792"/>
                  </a:lnTo>
                  <a:close/>
                </a:path>
                <a:path w="1731009" h="249554">
                  <a:moveTo>
                    <a:pt x="1725930" y="249174"/>
                  </a:moveTo>
                  <a:lnTo>
                    <a:pt x="1725930" y="240792"/>
                  </a:lnTo>
                  <a:lnTo>
                    <a:pt x="1722120" y="245364"/>
                  </a:lnTo>
                  <a:lnTo>
                    <a:pt x="1722120" y="249174"/>
                  </a:lnTo>
                  <a:lnTo>
                    <a:pt x="1725930" y="249174"/>
                  </a:lnTo>
                  <a:close/>
                </a:path>
              </a:pathLst>
            </a:custGeom>
            <a:solidFill>
              <a:srgbClr val="E7E6E6"/>
            </a:solidFill>
          </p:spPr>
          <p:txBody>
            <a:bodyPr wrap="square" lIns="0" tIns="0" rIns="0" bIns="0" rtlCol="0"/>
            <a:lstStyle/>
            <a:p>
              <a:endParaRPr/>
            </a:p>
          </p:txBody>
        </p:sp>
        <p:pic>
          <p:nvPicPr>
            <p:cNvPr id="15" name="object 15"/>
            <p:cNvPicPr/>
            <p:nvPr/>
          </p:nvPicPr>
          <p:blipFill>
            <a:blip r:embed="rId8" cstate="print"/>
            <a:stretch>
              <a:fillRect/>
            </a:stretch>
          </p:blipFill>
          <p:spPr>
            <a:xfrm>
              <a:off x="8237105" y="2167890"/>
              <a:ext cx="2205227" cy="1077467"/>
            </a:xfrm>
            <a:prstGeom prst="rect">
              <a:avLst/>
            </a:prstGeom>
          </p:spPr>
        </p:pic>
        <p:sp>
          <p:nvSpPr>
            <p:cNvPr id="16" name="object 16"/>
            <p:cNvSpPr/>
            <p:nvPr/>
          </p:nvSpPr>
          <p:spPr>
            <a:xfrm>
              <a:off x="8228723" y="2159508"/>
              <a:ext cx="2222500" cy="1094740"/>
            </a:xfrm>
            <a:custGeom>
              <a:avLst/>
              <a:gdLst/>
              <a:ahLst/>
              <a:cxnLst/>
              <a:rect l="l" t="t" r="r" b="b"/>
              <a:pathLst>
                <a:path w="2222500" h="1094739">
                  <a:moveTo>
                    <a:pt x="2221992" y="1091946"/>
                  </a:moveTo>
                  <a:lnTo>
                    <a:pt x="2221992" y="1524"/>
                  </a:lnTo>
                  <a:lnTo>
                    <a:pt x="2219706" y="0"/>
                  </a:lnTo>
                  <a:lnTo>
                    <a:pt x="2285" y="0"/>
                  </a:lnTo>
                  <a:lnTo>
                    <a:pt x="0" y="1524"/>
                  </a:lnTo>
                  <a:lnTo>
                    <a:pt x="0" y="1091946"/>
                  </a:lnTo>
                  <a:lnTo>
                    <a:pt x="2286" y="1094232"/>
                  </a:lnTo>
                  <a:lnTo>
                    <a:pt x="4572" y="1094232"/>
                  </a:lnTo>
                  <a:lnTo>
                    <a:pt x="4572" y="8382"/>
                  </a:lnTo>
                  <a:lnTo>
                    <a:pt x="8381" y="3810"/>
                  </a:lnTo>
                  <a:lnTo>
                    <a:pt x="8381" y="8382"/>
                  </a:lnTo>
                  <a:lnTo>
                    <a:pt x="2213610" y="8382"/>
                  </a:lnTo>
                  <a:lnTo>
                    <a:pt x="2213610" y="3810"/>
                  </a:lnTo>
                  <a:lnTo>
                    <a:pt x="2217420" y="8382"/>
                  </a:lnTo>
                  <a:lnTo>
                    <a:pt x="2217420" y="1094232"/>
                  </a:lnTo>
                  <a:lnTo>
                    <a:pt x="2219706" y="1094232"/>
                  </a:lnTo>
                  <a:lnTo>
                    <a:pt x="2221992" y="1091946"/>
                  </a:lnTo>
                  <a:close/>
                </a:path>
                <a:path w="2222500" h="1094739">
                  <a:moveTo>
                    <a:pt x="8381" y="8382"/>
                  </a:moveTo>
                  <a:lnTo>
                    <a:pt x="8381" y="3810"/>
                  </a:lnTo>
                  <a:lnTo>
                    <a:pt x="4572" y="8382"/>
                  </a:lnTo>
                  <a:lnTo>
                    <a:pt x="8381" y="8382"/>
                  </a:lnTo>
                  <a:close/>
                </a:path>
                <a:path w="2222500" h="1094739">
                  <a:moveTo>
                    <a:pt x="8382" y="1085850"/>
                  </a:moveTo>
                  <a:lnTo>
                    <a:pt x="8381" y="8382"/>
                  </a:lnTo>
                  <a:lnTo>
                    <a:pt x="4572" y="8382"/>
                  </a:lnTo>
                  <a:lnTo>
                    <a:pt x="4572" y="1085850"/>
                  </a:lnTo>
                  <a:lnTo>
                    <a:pt x="8382" y="1085850"/>
                  </a:lnTo>
                  <a:close/>
                </a:path>
                <a:path w="2222500" h="1094739">
                  <a:moveTo>
                    <a:pt x="2217420" y="1085850"/>
                  </a:moveTo>
                  <a:lnTo>
                    <a:pt x="4572" y="1085850"/>
                  </a:lnTo>
                  <a:lnTo>
                    <a:pt x="8382" y="1089660"/>
                  </a:lnTo>
                  <a:lnTo>
                    <a:pt x="8382" y="1094232"/>
                  </a:lnTo>
                  <a:lnTo>
                    <a:pt x="2213610" y="1094232"/>
                  </a:lnTo>
                  <a:lnTo>
                    <a:pt x="2213610" y="1089660"/>
                  </a:lnTo>
                  <a:lnTo>
                    <a:pt x="2217420" y="1085850"/>
                  </a:lnTo>
                  <a:close/>
                </a:path>
                <a:path w="2222500" h="1094739">
                  <a:moveTo>
                    <a:pt x="8382" y="1094232"/>
                  </a:moveTo>
                  <a:lnTo>
                    <a:pt x="8382" y="1089660"/>
                  </a:lnTo>
                  <a:lnTo>
                    <a:pt x="4572" y="1085850"/>
                  </a:lnTo>
                  <a:lnTo>
                    <a:pt x="4572" y="1094232"/>
                  </a:lnTo>
                  <a:lnTo>
                    <a:pt x="8382" y="1094232"/>
                  </a:lnTo>
                  <a:close/>
                </a:path>
                <a:path w="2222500" h="1094739">
                  <a:moveTo>
                    <a:pt x="2217420" y="8382"/>
                  </a:moveTo>
                  <a:lnTo>
                    <a:pt x="2213610" y="3810"/>
                  </a:lnTo>
                  <a:lnTo>
                    <a:pt x="2213610" y="8382"/>
                  </a:lnTo>
                  <a:lnTo>
                    <a:pt x="2217420" y="8382"/>
                  </a:lnTo>
                  <a:close/>
                </a:path>
                <a:path w="2222500" h="1094739">
                  <a:moveTo>
                    <a:pt x="2217420" y="1085850"/>
                  </a:moveTo>
                  <a:lnTo>
                    <a:pt x="2217420" y="8382"/>
                  </a:lnTo>
                  <a:lnTo>
                    <a:pt x="2213610" y="8382"/>
                  </a:lnTo>
                  <a:lnTo>
                    <a:pt x="2213610" y="1085850"/>
                  </a:lnTo>
                  <a:lnTo>
                    <a:pt x="2217420" y="1085850"/>
                  </a:lnTo>
                  <a:close/>
                </a:path>
                <a:path w="2222500" h="1094739">
                  <a:moveTo>
                    <a:pt x="2217420" y="1094232"/>
                  </a:moveTo>
                  <a:lnTo>
                    <a:pt x="2217420" y="1085850"/>
                  </a:lnTo>
                  <a:lnTo>
                    <a:pt x="2213610" y="1089660"/>
                  </a:lnTo>
                  <a:lnTo>
                    <a:pt x="2213610" y="1094232"/>
                  </a:lnTo>
                  <a:lnTo>
                    <a:pt x="2217420" y="1094232"/>
                  </a:lnTo>
                  <a:close/>
                </a:path>
              </a:pathLst>
            </a:custGeom>
            <a:solidFill>
              <a:srgbClr val="E7E6E6"/>
            </a:solidFill>
          </p:spPr>
          <p:txBody>
            <a:bodyPr wrap="square" lIns="0" tIns="0" rIns="0" bIns="0" rtlCol="0"/>
            <a:lstStyle/>
            <a:p>
              <a:endParaRPr/>
            </a:p>
          </p:txBody>
        </p:sp>
        <p:pic>
          <p:nvPicPr>
            <p:cNvPr id="17" name="object 17"/>
            <p:cNvPicPr/>
            <p:nvPr/>
          </p:nvPicPr>
          <p:blipFill>
            <a:blip r:embed="rId9" cstate="print"/>
            <a:stretch>
              <a:fillRect/>
            </a:stretch>
          </p:blipFill>
          <p:spPr>
            <a:xfrm>
              <a:off x="7283081" y="2355341"/>
              <a:ext cx="886205" cy="885444"/>
            </a:xfrm>
            <a:prstGeom prst="rect">
              <a:avLst/>
            </a:prstGeom>
          </p:spPr>
        </p:pic>
        <p:pic>
          <p:nvPicPr>
            <p:cNvPr id="18" name="object 18"/>
            <p:cNvPicPr/>
            <p:nvPr/>
          </p:nvPicPr>
          <p:blipFill>
            <a:blip r:embed="rId10" cstate="print"/>
            <a:stretch>
              <a:fillRect/>
            </a:stretch>
          </p:blipFill>
          <p:spPr>
            <a:xfrm>
              <a:off x="170573" y="3527298"/>
              <a:ext cx="1771967" cy="2439161"/>
            </a:xfrm>
            <a:prstGeom prst="rect">
              <a:avLst/>
            </a:prstGeom>
          </p:spPr>
        </p:pic>
        <p:sp>
          <p:nvSpPr>
            <p:cNvPr id="19" name="object 19"/>
            <p:cNvSpPr/>
            <p:nvPr/>
          </p:nvSpPr>
          <p:spPr>
            <a:xfrm>
              <a:off x="162191" y="3518916"/>
              <a:ext cx="1784985" cy="2456180"/>
            </a:xfrm>
            <a:custGeom>
              <a:avLst/>
              <a:gdLst/>
              <a:ahLst/>
              <a:cxnLst/>
              <a:rect l="l" t="t" r="r" b="b"/>
              <a:pathLst>
                <a:path w="1784985" h="2456179">
                  <a:moveTo>
                    <a:pt x="1784604" y="2453640"/>
                  </a:moveTo>
                  <a:lnTo>
                    <a:pt x="1784604" y="2286"/>
                  </a:lnTo>
                  <a:lnTo>
                    <a:pt x="1783080" y="0"/>
                  </a:lnTo>
                  <a:lnTo>
                    <a:pt x="1523" y="0"/>
                  </a:lnTo>
                  <a:lnTo>
                    <a:pt x="0" y="2286"/>
                  </a:lnTo>
                  <a:lnTo>
                    <a:pt x="0" y="2453640"/>
                  </a:lnTo>
                  <a:lnTo>
                    <a:pt x="1524" y="2455926"/>
                  </a:lnTo>
                  <a:lnTo>
                    <a:pt x="3809" y="2455926"/>
                  </a:lnTo>
                  <a:lnTo>
                    <a:pt x="3810" y="8382"/>
                  </a:lnTo>
                  <a:lnTo>
                    <a:pt x="8381" y="4572"/>
                  </a:lnTo>
                  <a:lnTo>
                    <a:pt x="8381" y="8382"/>
                  </a:lnTo>
                  <a:lnTo>
                    <a:pt x="1776222" y="8382"/>
                  </a:lnTo>
                  <a:lnTo>
                    <a:pt x="1776222" y="4572"/>
                  </a:lnTo>
                  <a:lnTo>
                    <a:pt x="1780032" y="8382"/>
                  </a:lnTo>
                  <a:lnTo>
                    <a:pt x="1780032" y="2455926"/>
                  </a:lnTo>
                  <a:lnTo>
                    <a:pt x="1783080" y="2455926"/>
                  </a:lnTo>
                  <a:lnTo>
                    <a:pt x="1784604" y="2453640"/>
                  </a:lnTo>
                  <a:close/>
                </a:path>
                <a:path w="1784985" h="2456179">
                  <a:moveTo>
                    <a:pt x="8381" y="8382"/>
                  </a:moveTo>
                  <a:lnTo>
                    <a:pt x="8381" y="4572"/>
                  </a:lnTo>
                  <a:lnTo>
                    <a:pt x="3810" y="8382"/>
                  </a:lnTo>
                  <a:lnTo>
                    <a:pt x="8381" y="8382"/>
                  </a:lnTo>
                  <a:close/>
                </a:path>
                <a:path w="1784985" h="2456179">
                  <a:moveTo>
                    <a:pt x="8382" y="2447544"/>
                  </a:moveTo>
                  <a:lnTo>
                    <a:pt x="8381" y="8382"/>
                  </a:lnTo>
                  <a:lnTo>
                    <a:pt x="3810" y="8382"/>
                  </a:lnTo>
                  <a:lnTo>
                    <a:pt x="3810" y="2447544"/>
                  </a:lnTo>
                  <a:lnTo>
                    <a:pt x="8382" y="2447544"/>
                  </a:lnTo>
                  <a:close/>
                </a:path>
                <a:path w="1784985" h="2456179">
                  <a:moveTo>
                    <a:pt x="1780032" y="2447544"/>
                  </a:moveTo>
                  <a:lnTo>
                    <a:pt x="3810" y="2447544"/>
                  </a:lnTo>
                  <a:lnTo>
                    <a:pt x="8382" y="2451354"/>
                  </a:lnTo>
                  <a:lnTo>
                    <a:pt x="8381" y="2455926"/>
                  </a:lnTo>
                  <a:lnTo>
                    <a:pt x="1776222" y="2455926"/>
                  </a:lnTo>
                  <a:lnTo>
                    <a:pt x="1776222" y="2451354"/>
                  </a:lnTo>
                  <a:lnTo>
                    <a:pt x="1780032" y="2447544"/>
                  </a:lnTo>
                  <a:close/>
                </a:path>
                <a:path w="1784985" h="2456179">
                  <a:moveTo>
                    <a:pt x="8381" y="2455926"/>
                  </a:moveTo>
                  <a:lnTo>
                    <a:pt x="8382" y="2451354"/>
                  </a:lnTo>
                  <a:lnTo>
                    <a:pt x="3810" y="2447544"/>
                  </a:lnTo>
                  <a:lnTo>
                    <a:pt x="3809" y="2455926"/>
                  </a:lnTo>
                  <a:lnTo>
                    <a:pt x="8381" y="2455926"/>
                  </a:lnTo>
                  <a:close/>
                </a:path>
                <a:path w="1784985" h="2456179">
                  <a:moveTo>
                    <a:pt x="1780032" y="8382"/>
                  </a:moveTo>
                  <a:lnTo>
                    <a:pt x="1776222" y="4572"/>
                  </a:lnTo>
                  <a:lnTo>
                    <a:pt x="1776222" y="8382"/>
                  </a:lnTo>
                  <a:lnTo>
                    <a:pt x="1780032" y="8382"/>
                  </a:lnTo>
                  <a:close/>
                </a:path>
                <a:path w="1784985" h="2456179">
                  <a:moveTo>
                    <a:pt x="1780032" y="2447544"/>
                  </a:moveTo>
                  <a:lnTo>
                    <a:pt x="1780032" y="8382"/>
                  </a:lnTo>
                  <a:lnTo>
                    <a:pt x="1776222" y="8382"/>
                  </a:lnTo>
                  <a:lnTo>
                    <a:pt x="1776222" y="2447544"/>
                  </a:lnTo>
                  <a:lnTo>
                    <a:pt x="1780032" y="2447544"/>
                  </a:lnTo>
                  <a:close/>
                </a:path>
                <a:path w="1784985" h="2456179">
                  <a:moveTo>
                    <a:pt x="1780032" y="2455926"/>
                  </a:moveTo>
                  <a:lnTo>
                    <a:pt x="1780032" y="2447544"/>
                  </a:lnTo>
                  <a:lnTo>
                    <a:pt x="1776222" y="2451354"/>
                  </a:lnTo>
                  <a:lnTo>
                    <a:pt x="1776222" y="2455926"/>
                  </a:lnTo>
                  <a:lnTo>
                    <a:pt x="1780032" y="2455926"/>
                  </a:lnTo>
                  <a:close/>
                </a:path>
              </a:pathLst>
            </a:custGeom>
            <a:solidFill>
              <a:srgbClr val="000000"/>
            </a:solidFill>
          </p:spPr>
          <p:txBody>
            <a:bodyPr wrap="square" lIns="0" tIns="0" rIns="0" bIns="0" rtlCol="0"/>
            <a:lstStyle/>
            <a:p>
              <a:endParaRPr/>
            </a:p>
          </p:txBody>
        </p:sp>
      </p:grpSp>
      <p:sp>
        <p:nvSpPr>
          <p:cNvPr id="20" name="object 20"/>
          <p:cNvSpPr txBox="1"/>
          <p:nvPr/>
        </p:nvSpPr>
        <p:spPr>
          <a:xfrm>
            <a:off x="307197" y="1825552"/>
            <a:ext cx="6677025" cy="951230"/>
          </a:xfrm>
          <a:prstGeom prst="rect">
            <a:avLst/>
          </a:prstGeom>
        </p:spPr>
        <p:txBody>
          <a:bodyPr vert="horz" wrap="square" lIns="0" tIns="12700" rIns="0" bIns="0" rtlCol="0">
            <a:spAutoFit/>
          </a:bodyPr>
          <a:lstStyle/>
          <a:p>
            <a:pPr marL="12700" marR="5080" algn="just">
              <a:lnSpc>
                <a:spcPct val="109500"/>
              </a:lnSpc>
              <a:spcBef>
                <a:spcPts val="100"/>
              </a:spcBef>
            </a:pPr>
            <a:r>
              <a:rPr sz="1850" b="1" dirty="0">
                <a:solidFill>
                  <a:srgbClr val="252525"/>
                </a:solidFill>
                <a:latin typeface="Microsoft JhengHei"/>
                <a:cs typeface="Microsoft JhengHei"/>
              </a:rPr>
              <a:t>疾管署委託</a:t>
            </a:r>
            <a:r>
              <a:rPr sz="1850" b="1" spc="90" dirty="0">
                <a:solidFill>
                  <a:srgbClr val="008F9A"/>
                </a:solidFill>
                <a:latin typeface="Microsoft JhengHei"/>
                <a:cs typeface="Microsoft JhengHei"/>
              </a:rPr>
              <a:t>台灣家庭醫學會、台灣泌尿科醫學會、台灣婦產</a:t>
            </a:r>
            <a:r>
              <a:rPr sz="1850" b="1" spc="40" dirty="0">
                <a:solidFill>
                  <a:srgbClr val="008F9A"/>
                </a:solidFill>
                <a:latin typeface="Microsoft JhengHei"/>
                <a:cs typeface="Microsoft JhengHei"/>
              </a:rPr>
              <a:t>科</a:t>
            </a:r>
            <a:r>
              <a:rPr sz="1850" b="1" spc="85" dirty="0">
                <a:solidFill>
                  <a:srgbClr val="008F9A"/>
                </a:solidFill>
                <a:latin typeface="Microsoft JhengHei"/>
                <a:cs typeface="Microsoft JhengHei"/>
              </a:rPr>
              <a:t>醫學</a:t>
            </a:r>
            <a:r>
              <a:rPr sz="1850" b="1" spc="80" dirty="0">
                <a:solidFill>
                  <a:srgbClr val="008F9A"/>
                </a:solidFill>
                <a:latin typeface="Microsoft JhengHei"/>
                <a:cs typeface="Microsoft JhengHei"/>
              </a:rPr>
              <a:t>會</a:t>
            </a:r>
            <a:r>
              <a:rPr sz="1850" b="1" spc="-10" dirty="0">
                <a:solidFill>
                  <a:srgbClr val="252525"/>
                </a:solidFill>
                <a:latin typeface="Microsoft JhengHei"/>
                <a:cs typeface="Microsoft JhengHei"/>
              </a:rPr>
              <a:t>等專業醫學會，編製</a:t>
            </a:r>
            <a:r>
              <a:rPr sz="1850" b="1" spc="-10" dirty="0">
                <a:solidFill>
                  <a:srgbClr val="CC0000"/>
                </a:solidFill>
                <a:latin typeface="Microsoft JhengHei"/>
                <a:cs typeface="Microsoft JhengHei"/>
              </a:rPr>
              <a:t>性傳染病諮詢技巧</a:t>
            </a:r>
            <a:r>
              <a:rPr sz="1850" b="1" spc="-10" dirty="0">
                <a:solidFill>
                  <a:srgbClr val="252525"/>
                </a:solidFill>
                <a:latin typeface="Microsoft JhengHei"/>
                <a:cs typeface="Microsoft JhengHei"/>
              </a:rPr>
              <a:t>相關手冊、單張</a:t>
            </a:r>
            <a:r>
              <a:rPr sz="1850" b="1" spc="-50" dirty="0">
                <a:solidFill>
                  <a:srgbClr val="252525"/>
                </a:solidFill>
                <a:latin typeface="Microsoft JhengHei"/>
                <a:cs typeface="Microsoft JhengHei"/>
              </a:rPr>
              <a:t>、</a:t>
            </a:r>
            <a:r>
              <a:rPr sz="1850" b="1" spc="-30" dirty="0">
                <a:solidFill>
                  <a:srgbClr val="252525"/>
                </a:solidFill>
                <a:latin typeface="Microsoft JhengHei"/>
                <a:cs typeface="Microsoft JhengHei"/>
              </a:rPr>
              <a:t>影片等指引與衛教素材，置於疾管署網頁供各界運</a:t>
            </a:r>
            <a:r>
              <a:rPr sz="1850" b="1" spc="-50" dirty="0">
                <a:solidFill>
                  <a:srgbClr val="252525"/>
                </a:solidFill>
                <a:latin typeface="Microsoft JhengHei"/>
                <a:cs typeface="Microsoft JhengHei"/>
              </a:rPr>
              <a:t>用</a:t>
            </a:r>
            <a:endParaRPr sz="1850">
              <a:latin typeface="Microsoft JhengHei"/>
              <a:cs typeface="Microsoft JhengHei"/>
            </a:endParaRPr>
          </a:p>
        </p:txBody>
      </p:sp>
      <p:sp>
        <p:nvSpPr>
          <p:cNvPr id="21" name="object 21"/>
          <p:cNvSpPr txBox="1"/>
          <p:nvPr/>
        </p:nvSpPr>
        <p:spPr>
          <a:xfrm>
            <a:off x="2324233" y="3374390"/>
            <a:ext cx="1228090" cy="506730"/>
          </a:xfrm>
          <a:prstGeom prst="rect">
            <a:avLst/>
          </a:prstGeom>
        </p:spPr>
        <p:txBody>
          <a:bodyPr vert="horz" wrap="square" lIns="0" tIns="15875" rIns="0" bIns="0" rtlCol="0">
            <a:spAutoFit/>
          </a:bodyPr>
          <a:lstStyle/>
          <a:p>
            <a:pPr algn="ctr">
              <a:lnSpc>
                <a:spcPct val="100000"/>
              </a:lnSpc>
              <a:spcBef>
                <a:spcPts val="125"/>
              </a:spcBef>
            </a:pPr>
            <a:r>
              <a:rPr sz="1550" b="1" dirty="0">
                <a:solidFill>
                  <a:srgbClr val="0070C0"/>
                </a:solidFill>
                <a:latin typeface="Microsoft JhengHei"/>
                <a:cs typeface="Microsoft JhengHei"/>
              </a:rPr>
              <a:t>性傳染</a:t>
            </a:r>
            <a:r>
              <a:rPr sz="1550" b="1" spc="-50" dirty="0">
                <a:solidFill>
                  <a:srgbClr val="0070C0"/>
                </a:solidFill>
                <a:latin typeface="Microsoft JhengHei"/>
                <a:cs typeface="Microsoft JhengHei"/>
              </a:rPr>
              <a:t>病</a:t>
            </a:r>
            <a:endParaRPr sz="1550">
              <a:latin typeface="Microsoft JhengHei"/>
              <a:cs typeface="Microsoft JhengHei"/>
            </a:endParaRPr>
          </a:p>
          <a:p>
            <a:pPr algn="ctr">
              <a:lnSpc>
                <a:spcPct val="100000"/>
              </a:lnSpc>
              <a:spcBef>
                <a:spcPts val="35"/>
              </a:spcBef>
            </a:pPr>
            <a:r>
              <a:rPr sz="1550" b="1" dirty="0">
                <a:solidFill>
                  <a:srgbClr val="0070C0"/>
                </a:solidFill>
                <a:latin typeface="Microsoft JhengHei"/>
                <a:cs typeface="Microsoft JhengHei"/>
              </a:rPr>
              <a:t>⺠眾衛教手</a:t>
            </a:r>
            <a:r>
              <a:rPr sz="1550" b="1" spc="-50" dirty="0">
                <a:solidFill>
                  <a:srgbClr val="0070C0"/>
                </a:solidFill>
                <a:latin typeface="Microsoft JhengHei"/>
                <a:cs typeface="Microsoft JhengHei"/>
              </a:rPr>
              <a:t>冊</a:t>
            </a:r>
            <a:endParaRPr sz="1550">
              <a:latin typeface="Microsoft JhengHei"/>
              <a:cs typeface="Microsoft JhengHei"/>
            </a:endParaRPr>
          </a:p>
        </p:txBody>
      </p:sp>
      <p:grpSp>
        <p:nvGrpSpPr>
          <p:cNvPr id="22" name="object 22"/>
          <p:cNvGrpSpPr/>
          <p:nvPr/>
        </p:nvGrpSpPr>
        <p:grpSpPr>
          <a:xfrm>
            <a:off x="1998611" y="3923538"/>
            <a:ext cx="1819910" cy="2541270"/>
            <a:chOff x="1998611" y="3923538"/>
            <a:chExt cx="1819910" cy="2541270"/>
          </a:xfrm>
        </p:grpSpPr>
        <p:pic>
          <p:nvPicPr>
            <p:cNvPr id="23" name="object 23"/>
            <p:cNvPicPr/>
            <p:nvPr/>
          </p:nvPicPr>
          <p:blipFill>
            <a:blip r:embed="rId11" cstate="print"/>
            <a:stretch>
              <a:fillRect/>
            </a:stretch>
          </p:blipFill>
          <p:spPr>
            <a:xfrm>
              <a:off x="2006993" y="3931920"/>
              <a:ext cx="1802892" cy="2524505"/>
            </a:xfrm>
            <a:prstGeom prst="rect">
              <a:avLst/>
            </a:prstGeom>
          </p:spPr>
        </p:pic>
        <p:sp>
          <p:nvSpPr>
            <p:cNvPr id="24" name="object 24"/>
            <p:cNvSpPr/>
            <p:nvPr/>
          </p:nvSpPr>
          <p:spPr>
            <a:xfrm>
              <a:off x="1998611" y="3923538"/>
              <a:ext cx="1819910" cy="2541270"/>
            </a:xfrm>
            <a:custGeom>
              <a:avLst/>
              <a:gdLst/>
              <a:ahLst/>
              <a:cxnLst/>
              <a:rect l="l" t="t" r="r" b="b"/>
              <a:pathLst>
                <a:path w="1819910" h="2541270">
                  <a:moveTo>
                    <a:pt x="1819656" y="2539746"/>
                  </a:moveTo>
                  <a:lnTo>
                    <a:pt x="1819656" y="2286"/>
                  </a:lnTo>
                  <a:lnTo>
                    <a:pt x="1817370" y="0"/>
                  </a:lnTo>
                  <a:lnTo>
                    <a:pt x="1523" y="0"/>
                  </a:lnTo>
                  <a:lnTo>
                    <a:pt x="0" y="2286"/>
                  </a:lnTo>
                  <a:lnTo>
                    <a:pt x="0" y="2539746"/>
                  </a:lnTo>
                  <a:lnTo>
                    <a:pt x="1524" y="2541270"/>
                  </a:lnTo>
                  <a:lnTo>
                    <a:pt x="4572" y="2541270"/>
                  </a:lnTo>
                  <a:lnTo>
                    <a:pt x="4572" y="8382"/>
                  </a:lnTo>
                  <a:lnTo>
                    <a:pt x="8381" y="4572"/>
                  </a:lnTo>
                  <a:lnTo>
                    <a:pt x="8381" y="8382"/>
                  </a:lnTo>
                  <a:lnTo>
                    <a:pt x="1811274" y="8382"/>
                  </a:lnTo>
                  <a:lnTo>
                    <a:pt x="1811274" y="4572"/>
                  </a:lnTo>
                  <a:lnTo>
                    <a:pt x="1815083" y="8382"/>
                  </a:lnTo>
                  <a:lnTo>
                    <a:pt x="1815083" y="2541270"/>
                  </a:lnTo>
                  <a:lnTo>
                    <a:pt x="1817370" y="2541270"/>
                  </a:lnTo>
                  <a:lnTo>
                    <a:pt x="1819656" y="2539746"/>
                  </a:lnTo>
                  <a:close/>
                </a:path>
                <a:path w="1819910" h="2541270">
                  <a:moveTo>
                    <a:pt x="8381" y="8382"/>
                  </a:moveTo>
                  <a:lnTo>
                    <a:pt x="8381" y="4572"/>
                  </a:lnTo>
                  <a:lnTo>
                    <a:pt x="4572" y="8382"/>
                  </a:lnTo>
                  <a:lnTo>
                    <a:pt x="8381" y="8382"/>
                  </a:lnTo>
                  <a:close/>
                </a:path>
                <a:path w="1819910" h="2541270">
                  <a:moveTo>
                    <a:pt x="8382" y="2532888"/>
                  </a:moveTo>
                  <a:lnTo>
                    <a:pt x="8381" y="8382"/>
                  </a:lnTo>
                  <a:lnTo>
                    <a:pt x="4572" y="8382"/>
                  </a:lnTo>
                  <a:lnTo>
                    <a:pt x="4572" y="2532888"/>
                  </a:lnTo>
                  <a:lnTo>
                    <a:pt x="8382" y="2532888"/>
                  </a:lnTo>
                  <a:close/>
                </a:path>
                <a:path w="1819910" h="2541270">
                  <a:moveTo>
                    <a:pt x="1815083" y="2532888"/>
                  </a:moveTo>
                  <a:lnTo>
                    <a:pt x="4572" y="2532888"/>
                  </a:lnTo>
                  <a:lnTo>
                    <a:pt x="8382" y="2537460"/>
                  </a:lnTo>
                  <a:lnTo>
                    <a:pt x="8382" y="2541270"/>
                  </a:lnTo>
                  <a:lnTo>
                    <a:pt x="1811274" y="2541270"/>
                  </a:lnTo>
                  <a:lnTo>
                    <a:pt x="1811274" y="2537460"/>
                  </a:lnTo>
                  <a:lnTo>
                    <a:pt x="1815083" y="2532888"/>
                  </a:lnTo>
                  <a:close/>
                </a:path>
                <a:path w="1819910" h="2541270">
                  <a:moveTo>
                    <a:pt x="8382" y="2541270"/>
                  </a:moveTo>
                  <a:lnTo>
                    <a:pt x="8382" y="2537460"/>
                  </a:lnTo>
                  <a:lnTo>
                    <a:pt x="4572" y="2532888"/>
                  </a:lnTo>
                  <a:lnTo>
                    <a:pt x="4572" y="2541270"/>
                  </a:lnTo>
                  <a:lnTo>
                    <a:pt x="8382" y="2541270"/>
                  </a:lnTo>
                  <a:close/>
                </a:path>
                <a:path w="1819910" h="2541270">
                  <a:moveTo>
                    <a:pt x="1815083" y="8382"/>
                  </a:moveTo>
                  <a:lnTo>
                    <a:pt x="1811274" y="4572"/>
                  </a:lnTo>
                  <a:lnTo>
                    <a:pt x="1811274" y="8382"/>
                  </a:lnTo>
                  <a:lnTo>
                    <a:pt x="1815083" y="8382"/>
                  </a:lnTo>
                  <a:close/>
                </a:path>
                <a:path w="1819910" h="2541270">
                  <a:moveTo>
                    <a:pt x="1815083" y="2532888"/>
                  </a:moveTo>
                  <a:lnTo>
                    <a:pt x="1815083" y="8382"/>
                  </a:lnTo>
                  <a:lnTo>
                    <a:pt x="1811274" y="8382"/>
                  </a:lnTo>
                  <a:lnTo>
                    <a:pt x="1811274" y="2532888"/>
                  </a:lnTo>
                  <a:lnTo>
                    <a:pt x="1815083" y="2532888"/>
                  </a:lnTo>
                  <a:close/>
                </a:path>
                <a:path w="1819910" h="2541270">
                  <a:moveTo>
                    <a:pt x="1815083" y="2541270"/>
                  </a:moveTo>
                  <a:lnTo>
                    <a:pt x="1815083" y="2532888"/>
                  </a:lnTo>
                  <a:lnTo>
                    <a:pt x="1811274" y="2537460"/>
                  </a:lnTo>
                  <a:lnTo>
                    <a:pt x="1811274" y="2541270"/>
                  </a:lnTo>
                  <a:lnTo>
                    <a:pt x="1815083" y="2541270"/>
                  </a:lnTo>
                  <a:close/>
                </a:path>
              </a:pathLst>
            </a:custGeom>
            <a:solidFill>
              <a:srgbClr val="000000"/>
            </a:solidFill>
          </p:spPr>
          <p:txBody>
            <a:bodyPr wrap="square" lIns="0" tIns="0" rIns="0" bIns="0" rtlCol="0"/>
            <a:lstStyle/>
            <a:p>
              <a:endParaRPr/>
            </a:p>
          </p:txBody>
        </p:sp>
      </p:grpSp>
      <p:sp>
        <p:nvSpPr>
          <p:cNvPr id="25" name="object 25"/>
          <p:cNvSpPr txBox="1"/>
          <p:nvPr/>
        </p:nvSpPr>
        <p:spPr>
          <a:xfrm>
            <a:off x="340748" y="3022346"/>
            <a:ext cx="6319520" cy="506730"/>
          </a:xfrm>
          <a:prstGeom prst="rect">
            <a:avLst/>
          </a:prstGeom>
        </p:spPr>
        <p:txBody>
          <a:bodyPr vert="horz" wrap="square" lIns="0" tIns="11430" rIns="0" bIns="0" rtlCol="0">
            <a:spAutoFit/>
          </a:bodyPr>
          <a:lstStyle/>
          <a:p>
            <a:pPr marL="12700" marR="5080" indent="99695">
              <a:lnSpc>
                <a:spcPct val="101899"/>
              </a:lnSpc>
              <a:spcBef>
                <a:spcPts val="90"/>
              </a:spcBef>
              <a:tabLst>
                <a:tab pos="4302125" algn="l"/>
              </a:tabLst>
            </a:pPr>
            <a:r>
              <a:rPr sz="1550" b="1" dirty="0">
                <a:solidFill>
                  <a:srgbClr val="0070C0"/>
                </a:solidFill>
                <a:latin typeface="Microsoft JhengHei"/>
                <a:cs typeface="Microsoft JhengHei"/>
              </a:rPr>
              <a:t>性傳染病臨</a:t>
            </a:r>
            <a:r>
              <a:rPr sz="1550" b="1" spc="-50" dirty="0">
                <a:solidFill>
                  <a:srgbClr val="0070C0"/>
                </a:solidFill>
                <a:latin typeface="Microsoft JhengHei"/>
                <a:cs typeface="Microsoft JhengHei"/>
              </a:rPr>
              <a:t>床</a:t>
            </a:r>
            <a:r>
              <a:rPr sz="1550" b="1" dirty="0">
                <a:solidFill>
                  <a:srgbClr val="0070C0"/>
                </a:solidFill>
                <a:latin typeface="Microsoft JhengHei"/>
                <a:cs typeface="Microsoft JhengHei"/>
              </a:rPr>
              <a:t>	</a:t>
            </a:r>
            <a:r>
              <a:rPr sz="2325" b="1" baseline="1792" dirty="0">
                <a:solidFill>
                  <a:srgbClr val="0070C0"/>
                </a:solidFill>
                <a:latin typeface="Microsoft JhengHei"/>
                <a:cs typeface="Microsoft JhengHei"/>
              </a:rPr>
              <a:t>性傳染病諮詢技巧影</a:t>
            </a:r>
            <a:r>
              <a:rPr sz="2325" b="1" spc="-75" baseline="1792" dirty="0">
                <a:solidFill>
                  <a:srgbClr val="0070C0"/>
                </a:solidFill>
                <a:latin typeface="Microsoft JhengHei"/>
                <a:cs typeface="Microsoft JhengHei"/>
              </a:rPr>
              <a:t>片</a:t>
            </a:r>
            <a:r>
              <a:rPr sz="1550" b="1" dirty="0">
                <a:solidFill>
                  <a:srgbClr val="0070C0"/>
                </a:solidFill>
                <a:latin typeface="Microsoft JhengHei"/>
                <a:cs typeface="Microsoft JhengHei"/>
              </a:rPr>
              <a:t>工作指引與手</a:t>
            </a:r>
            <a:r>
              <a:rPr sz="1550" b="1" spc="-50" dirty="0">
                <a:solidFill>
                  <a:srgbClr val="0070C0"/>
                </a:solidFill>
                <a:latin typeface="Microsoft JhengHei"/>
                <a:cs typeface="Microsoft JhengHei"/>
              </a:rPr>
              <a:t>冊</a:t>
            </a:r>
            <a:endParaRPr sz="1550">
              <a:latin typeface="Microsoft JhengHei"/>
              <a:cs typeface="Microsoft JhengHei"/>
            </a:endParaRPr>
          </a:p>
        </p:txBody>
      </p:sp>
      <p:sp>
        <p:nvSpPr>
          <p:cNvPr id="26" name="object 26"/>
          <p:cNvSpPr txBox="1"/>
          <p:nvPr/>
        </p:nvSpPr>
        <p:spPr>
          <a:xfrm>
            <a:off x="8066668" y="3446021"/>
            <a:ext cx="162877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0070C0"/>
                </a:solidFill>
                <a:latin typeface="Microsoft JhengHei"/>
                <a:cs typeface="Microsoft JhengHei"/>
              </a:rPr>
              <a:t>年輕族群宣導影</a:t>
            </a:r>
            <a:r>
              <a:rPr sz="1550" b="1" spc="-50" dirty="0">
                <a:solidFill>
                  <a:srgbClr val="0070C0"/>
                </a:solidFill>
                <a:latin typeface="Microsoft JhengHei"/>
                <a:cs typeface="Microsoft JhengHei"/>
              </a:rPr>
              <a:t>片</a:t>
            </a:r>
            <a:endParaRPr sz="1550">
              <a:latin typeface="Microsoft JhengHei"/>
              <a:cs typeface="Microsoft JhengHei"/>
            </a:endParaRPr>
          </a:p>
        </p:txBody>
      </p:sp>
      <p:sp>
        <p:nvSpPr>
          <p:cNvPr id="27" name="object 27"/>
          <p:cNvSpPr txBox="1"/>
          <p:nvPr/>
        </p:nvSpPr>
        <p:spPr>
          <a:xfrm>
            <a:off x="4301620" y="4796276"/>
            <a:ext cx="2831465" cy="412115"/>
          </a:xfrm>
          <a:prstGeom prst="rect">
            <a:avLst/>
          </a:prstGeom>
        </p:spPr>
        <p:txBody>
          <a:bodyPr vert="horz" wrap="square" lIns="0" tIns="15875" rIns="0" bIns="0" rtlCol="0">
            <a:spAutoFit/>
          </a:bodyPr>
          <a:lstStyle/>
          <a:p>
            <a:pPr algn="ctr">
              <a:lnSpc>
                <a:spcPct val="100000"/>
              </a:lnSpc>
              <a:spcBef>
                <a:spcPts val="125"/>
              </a:spcBef>
            </a:pPr>
            <a:r>
              <a:rPr sz="1550" b="1" dirty="0">
                <a:solidFill>
                  <a:srgbClr val="0070C0"/>
                </a:solidFill>
                <a:latin typeface="Microsoft JhengHei"/>
                <a:cs typeface="Microsoft JhengHei"/>
              </a:rPr>
              <a:t>多國語言版梅毒、淋病衛教單</a:t>
            </a:r>
            <a:r>
              <a:rPr sz="1550" b="1" spc="-50" dirty="0">
                <a:solidFill>
                  <a:srgbClr val="0070C0"/>
                </a:solidFill>
                <a:latin typeface="Microsoft JhengHei"/>
                <a:cs typeface="Microsoft JhengHei"/>
              </a:rPr>
              <a:t>張</a:t>
            </a:r>
            <a:endParaRPr sz="1550">
              <a:latin typeface="Microsoft JhengHei"/>
              <a:cs typeface="Microsoft JhengHei"/>
            </a:endParaRPr>
          </a:p>
          <a:p>
            <a:pPr marL="27940" algn="ctr">
              <a:lnSpc>
                <a:spcPct val="100000"/>
              </a:lnSpc>
              <a:spcBef>
                <a:spcPts val="15"/>
              </a:spcBef>
            </a:pPr>
            <a:r>
              <a:rPr sz="950" b="1" dirty="0">
                <a:solidFill>
                  <a:srgbClr val="252525"/>
                </a:solidFill>
                <a:latin typeface="Microsoft JhengHei"/>
                <a:cs typeface="Microsoft JhengHei"/>
              </a:rPr>
              <a:t>(中、越、印、泰、英文</a:t>
            </a:r>
            <a:r>
              <a:rPr sz="950" b="1" spc="-50" dirty="0">
                <a:solidFill>
                  <a:srgbClr val="252525"/>
                </a:solidFill>
                <a:latin typeface="Microsoft JhengHei"/>
                <a:cs typeface="Microsoft JhengHei"/>
              </a:rPr>
              <a:t>)</a:t>
            </a:r>
            <a:endParaRPr sz="950">
              <a:latin typeface="Microsoft JhengHei"/>
              <a:cs typeface="Microsoft JhengHei"/>
            </a:endParaRPr>
          </a:p>
        </p:txBody>
      </p:sp>
      <p:grpSp>
        <p:nvGrpSpPr>
          <p:cNvPr id="28" name="object 28"/>
          <p:cNvGrpSpPr/>
          <p:nvPr/>
        </p:nvGrpSpPr>
        <p:grpSpPr>
          <a:xfrm>
            <a:off x="283349" y="941832"/>
            <a:ext cx="7342505" cy="5602605"/>
            <a:chOff x="283349" y="941832"/>
            <a:chExt cx="7342505" cy="5602605"/>
          </a:xfrm>
        </p:grpSpPr>
        <p:pic>
          <p:nvPicPr>
            <p:cNvPr id="29" name="object 29"/>
            <p:cNvPicPr/>
            <p:nvPr/>
          </p:nvPicPr>
          <p:blipFill>
            <a:blip r:embed="rId12" cstate="print"/>
            <a:stretch>
              <a:fillRect/>
            </a:stretch>
          </p:blipFill>
          <p:spPr>
            <a:xfrm>
              <a:off x="3855605" y="5225796"/>
              <a:ext cx="1865160" cy="1315974"/>
            </a:xfrm>
            <a:prstGeom prst="rect">
              <a:avLst/>
            </a:prstGeom>
          </p:spPr>
        </p:pic>
        <p:pic>
          <p:nvPicPr>
            <p:cNvPr id="30" name="object 30"/>
            <p:cNvPicPr/>
            <p:nvPr/>
          </p:nvPicPr>
          <p:blipFill>
            <a:blip r:embed="rId13" cstate="print"/>
            <a:stretch>
              <a:fillRect/>
            </a:stretch>
          </p:blipFill>
          <p:spPr>
            <a:xfrm>
              <a:off x="5759843" y="5217414"/>
              <a:ext cx="1865922" cy="1326641"/>
            </a:xfrm>
            <a:prstGeom prst="rect">
              <a:avLst/>
            </a:prstGeom>
          </p:spPr>
        </p:pic>
        <p:pic>
          <p:nvPicPr>
            <p:cNvPr id="31" name="object 31"/>
            <p:cNvPicPr/>
            <p:nvPr/>
          </p:nvPicPr>
          <p:blipFill>
            <a:blip r:embed="rId14" cstate="print"/>
            <a:stretch>
              <a:fillRect/>
            </a:stretch>
          </p:blipFill>
          <p:spPr>
            <a:xfrm>
              <a:off x="283349" y="941832"/>
              <a:ext cx="757427" cy="757427"/>
            </a:xfrm>
            <a:prstGeom prst="rect">
              <a:avLst/>
            </a:prstGeom>
          </p:spPr>
        </p:pic>
      </p:grpSp>
      <p:sp>
        <p:nvSpPr>
          <p:cNvPr id="32" name="object 32"/>
          <p:cNvSpPr txBox="1">
            <a:spLocks noGrp="1"/>
          </p:cNvSpPr>
          <p:nvPr>
            <p:ph type="title"/>
          </p:nvPr>
        </p:nvSpPr>
        <p:spPr>
          <a:xfrm>
            <a:off x="1240670" y="1098296"/>
            <a:ext cx="8442960" cy="506730"/>
          </a:xfrm>
          <a:prstGeom prst="rect">
            <a:avLst/>
          </a:prstGeom>
        </p:spPr>
        <p:txBody>
          <a:bodyPr vert="horz" wrap="square" lIns="0" tIns="13335" rIns="0" bIns="0" rtlCol="0">
            <a:spAutoFit/>
          </a:bodyPr>
          <a:lstStyle/>
          <a:p>
            <a:pPr marL="12700">
              <a:lnSpc>
                <a:spcPct val="100000"/>
              </a:lnSpc>
              <a:spcBef>
                <a:spcPts val="105"/>
              </a:spcBef>
            </a:pPr>
            <a:r>
              <a:rPr spc="-5" dirty="0"/>
              <a:t>編製醫療院所性傳染病諮詢技巧指引與衛教素材</a:t>
            </a:r>
          </a:p>
        </p:txBody>
      </p:sp>
      <p:sp>
        <p:nvSpPr>
          <p:cNvPr id="34" name="object 34"/>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76</a:t>
            </a:fld>
            <a:endParaRPr spc="-25" dirty="0"/>
          </a:p>
        </p:txBody>
      </p:sp>
      <p:sp>
        <p:nvSpPr>
          <p:cNvPr id="35" name="object 3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33" name="object 33"/>
          <p:cNvSpPr txBox="1"/>
          <p:nvPr/>
        </p:nvSpPr>
        <p:spPr>
          <a:xfrm>
            <a:off x="7340479" y="1849628"/>
            <a:ext cx="2919095"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FFFFFF"/>
                </a:solidFill>
                <a:latin typeface="Microsoft JhengHei"/>
                <a:cs typeface="Microsoft JhengHei"/>
              </a:rPr>
              <a:t>疾管署網</a:t>
            </a:r>
            <a:r>
              <a:rPr sz="1550" b="1" spc="30" dirty="0">
                <a:solidFill>
                  <a:srgbClr val="FFFFFF"/>
                </a:solidFill>
                <a:latin typeface="Microsoft JhengHei"/>
                <a:cs typeface="Microsoft JhengHei"/>
              </a:rPr>
              <a:t>頁 </a:t>
            </a:r>
            <a:r>
              <a:rPr sz="1550" b="1" spc="-10" dirty="0">
                <a:solidFill>
                  <a:srgbClr val="FFFFFF"/>
                </a:solidFill>
                <a:latin typeface="Microsoft JhengHei"/>
                <a:cs typeface="Microsoft JhengHei"/>
              </a:rPr>
              <a:t>https://gov.tw/v2U</a:t>
            </a:r>
            <a:endParaRPr sz="1550">
              <a:latin typeface="Microsoft JhengHei"/>
              <a:cs typeface="Microsoft JhengHe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p:nvPr/>
        </p:nvSpPr>
        <p:spPr>
          <a:xfrm>
            <a:off x="4225175" y="5117591"/>
            <a:ext cx="2509520" cy="806450"/>
          </a:xfrm>
          <a:custGeom>
            <a:avLst/>
            <a:gdLst/>
            <a:ahLst/>
            <a:cxnLst/>
            <a:rect l="l" t="t" r="r" b="b"/>
            <a:pathLst>
              <a:path w="2509520" h="806450">
                <a:moveTo>
                  <a:pt x="2509266" y="671321"/>
                </a:moveTo>
                <a:lnTo>
                  <a:pt x="2509266" y="134111"/>
                </a:lnTo>
                <a:lnTo>
                  <a:pt x="2502408" y="91488"/>
                </a:lnTo>
                <a:lnTo>
                  <a:pt x="2483297" y="54644"/>
                </a:lnTo>
                <a:lnTo>
                  <a:pt x="2454127" y="25700"/>
                </a:lnTo>
                <a:lnTo>
                  <a:pt x="2417094" y="6778"/>
                </a:lnTo>
                <a:lnTo>
                  <a:pt x="2374392" y="0"/>
                </a:lnTo>
                <a:lnTo>
                  <a:pt x="134874" y="0"/>
                </a:lnTo>
                <a:lnTo>
                  <a:pt x="92171" y="6778"/>
                </a:lnTo>
                <a:lnTo>
                  <a:pt x="55138" y="25700"/>
                </a:lnTo>
                <a:lnTo>
                  <a:pt x="25968" y="54644"/>
                </a:lnTo>
                <a:lnTo>
                  <a:pt x="6857" y="91488"/>
                </a:lnTo>
                <a:lnTo>
                  <a:pt x="0" y="134112"/>
                </a:lnTo>
                <a:lnTo>
                  <a:pt x="0" y="671322"/>
                </a:lnTo>
                <a:lnTo>
                  <a:pt x="6858" y="714024"/>
                </a:lnTo>
                <a:lnTo>
                  <a:pt x="25968" y="751057"/>
                </a:lnTo>
                <a:lnTo>
                  <a:pt x="55138" y="780227"/>
                </a:lnTo>
                <a:lnTo>
                  <a:pt x="92171" y="799338"/>
                </a:lnTo>
                <a:lnTo>
                  <a:pt x="134874" y="806196"/>
                </a:lnTo>
                <a:lnTo>
                  <a:pt x="2374392" y="806195"/>
                </a:lnTo>
                <a:lnTo>
                  <a:pt x="2417094" y="799338"/>
                </a:lnTo>
                <a:lnTo>
                  <a:pt x="2454127" y="780227"/>
                </a:lnTo>
                <a:lnTo>
                  <a:pt x="2483297" y="751057"/>
                </a:lnTo>
                <a:lnTo>
                  <a:pt x="2502408" y="714024"/>
                </a:lnTo>
                <a:lnTo>
                  <a:pt x="2509266" y="671321"/>
                </a:lnTo>
                <a:close/>
              </a:path>
            </a:pathLst>
          </a:custGeom>
          <a:solidFill>
            <a:srgbClr val="DEEBF7"/>
          </a:solidFill>
        </p:spPr>
        <p:txBody>
          <a:bodyPr wrap="square" lIns="0" tIns="0" rIns="0" bIns="0" rtlCol="0"/>
          <a:lstStyle/>
          <a:p>
            <a:endParaRPr/>
          </a:p>
        </p:txBody>
      </p:sp>
      <p:sp>
        <p:nvSpPr>
          <p:cNvPr id="4" name="object 4"/>
          <p:cNvSpPr txBox="1"/>
          <p:nvPr/>
        </p:nvSpPr>
        <p:spPr>
          <a:xfrm>
            <a:off x="4530985" y="5175758"/>
            <a:ext cx="1898014" cy="667385"/>
          </a:xfrm>
          <a:prstGeom prst="rect">
            <a:avLst/>
          </a:prstGeom>
        </p:spPr>
        <p:txBody>
          <a:bodyPr vert="horz" wrap="square" lIns="0" tIns="13335" rIns="0" bIns="0" rtlCol="0">
            <a:spAutoFit/>
          </a:bodyPr>
          <a:lstStyle/>
          <a:p>
            <a:pPr marL="27940" marR="5080" indent="-15240">
              <a:lnSpc>
                <a:spcPct val="100000"/>
              </a:lnSpc>
              <a:spcBef>
                <a:spcPts val="105"/>
              </a:spcBef>
            </a:pPr>
            <a:r>
              <a:rPr sz="2100" b="1" spc="-10" dirty="0">
                <a:solidFill>
                  <a:srgbClr val="ED7C31"/>
                </a:solidFill>
                <a:latin typeface="Microsoft JhengHei"/>
                <a:cs typeface="Microsoft JhengHei"/>
              </a:rPr>
              <a:t>主動至其他科別</a:t>
            </a:r>
            <a:r>
              <a:rPr sz="2100" b="1" spc="-10" dirty="0">
                <a:solidFill>
                  <a:srgbClr val="1F4E79"/>
                </a:solidFill>
                <a:latin typeface="Microsoft JhengHei"/>
                <a:cs typeface="Microsoft JhengHei"/>
              </a:rPr>
              <a:t>學/協/公會倡議</a:t>
            </a:r>
            <a:endParaRPr sz="2100">
              <a:latin typeface="Microsoft JhengHei"/>
              <a:cs typeface="Microsoft JhengHei"/>
            </a:endParaRPr>
          </a:p>
        </p:txBody>
      </p:sp>
      <p:sp>
        <p:nvSpPr>
          <p:cNvPr id="5" name="object 5"/>
          <p:cNvSpPr/>
          <p:nvPr/>
        </p:nvSpPr>
        <p:spPr>
          <a:xfrm>
            <a:off x="585863" y="4981194"/>
            <a:ext cx="2952115" cy="1165225"/>
          </a:xfrm>
          <a:custGeom>
            <a:avLst/>
            <a:gdLst/>
            <a:ahLst/>
            <a:cxnLst/>
            <a:rect l="l" t="t" r="r" b="b"/>
            <a:pathLst>
              <a:path w="2952115" h="1165225">
                <a:moveTo>
                  <a:pt x="2951988" y="970788"/>
                </a:moveTo>
                <a:lnTo>
                  <a:pt x="2951988" y="194309"/>
                </a:lnTo>
                <a:lnTo>
                  <a:pt x="2946865" y="149716"/>
                </a:lnTo>
                <a:lnTo>
                  <a:pt x="2932278" y="108801"/>
                </a:lnTo>
                <a:lnTo>
                  <a:pt x="2909400" y="72725"/>
                </a:lnTo>
                <a:lnTo>
                  <a:pt x="2879404" y="42647"/>
                </a:lnTo>
                <a:lnTo>
                  <a:pt x="2843464" y="19727"/>
                </a:lnTo>
                <a:lnTo>
                  <a:pt x="2802751" y="5125"/>
                </a:lnTo>
                <a:lnTo>
                  <a:pt x="2758440" y="0"/>
                </a:lnTo>
                <a:lnTo>
                  <a:pt x="194310" y="0"/>
                </a:lnTo>
                <a:lnTo>
                  <a:pt x="149716" y="5125"/>
                </a:lnTo>
                <a:lnTo>
                  <a:pt x="108801" y="19727"/>
                </a:lnTo>
                <a:lnTo>
                  <a:pt x="72725" y="42647"/>
                </a:lnTo>
                <a:lnTo>
                  <a:pt x="42647" y="72725"/>
                </a:lnTo>
                <a:lnTo>
                  <a:pt x="19727" y="108801"/>
                </a:lnTo>
                <a:lnTo>
                  <a:pt x="5125" y="149716"/>
                </a:lnTo>
                <a:lnTo>
                  <a:pt x="0" y="194310"/>
                </a:lnTo>
                <a:lnTo>
                  <a:pt x="0" y="970788"/>
                </a:lnTo>
                <a:lnTo>
                  <a:pt x="5125" y="1015141"/>
                </a:lnTo>
                <a:lnTo>
                  <a:pt x="19727" y="1055963"/>
                </a:lnTo>
                <a:lnTo>
                  <a:pt x="42647" y="1092052"/>
                </a:lnTo>
                <a:lnTo>
                  <a:pt x="72725" y="1122210"/>
                </a:lnTo>
                <a:lnTo>
                  <a:pt x="108801" y="1145237"/>
                </a:lnTo>
                <a:lnTo>
                  <a:pt x="149716" y="1159932"/>
                </a:lnTo>
                <a:lnTo>
                  <a:pt x="194310" y="1165098"/>
                </a:lnTo>
                <a:lnTo>
                  <a:pt x="2758440" y="1165098"/>
                </a:lnTo>
                <a:lnTo>
                  <a:pt x="2802751" y="1159932"/>
                </a:lnTo>
                <a:lnTo>
                  <a:pt x="2843464" y="1145237"/>
                </a:lnTo>
                <a:lnTo>
                  <a:pt x="2879404" y="1122210"/>
                </a:lnTo>
                <a:lnTo>
                  <a:pt x="2909400" y="1092052"/>
                </a:lnTo>
                <a:lnTo>
                  <a:pt x="2932278" y="1055963"/>
                </a:lnTo>
                <a:lnTo>
                  <a:pt x="2946865" y="1015141"/>
                </a:lnTo>
                <a:lnTo>
                  <a:pt x="2951988" y="970788"/>
                </a:lnTo>
                <a:close/>
              </a:path>
            </a:pathLst>
          </a:custGeom>
          <a:solidFill>
            <a:srgbClr val="DEEBF7"/>
          </a:solidFill>
        </p:spPr>
        <p:txBody>
          <a:bodyPr wrap="square" lIns="0" tIns="0" rIns="0" bIns="0" rtlCol="0"/>
          <a:lstStyle/>
          <a:p>
            <a:endParaRPr/>
          </a:p>
        </p:txBody>
      </p:sp>
      <p:sp>
        <p:nvSpPr>
          <p:cNvPr id="6" name="object 6"/>
          <p:cNvSpPr txBox="1"/>
          <p:nvPr/>
        </p:nvSpPr>
        <p:spPr>
          <a:xfrm>
            <a:off x="711834" y="5057647"/>
            <a:ext cx="2700020" cy="988060"/>
          </a:xfrm>
          <a:prstGeom prst="rect">
            <a:avLst/>
          </a:prstGeom>
        </p:spPr>
        <p:txBody>
          <a:bodyPr vert="horz" wrap="square" lIns="0" tIns="13335" rIns="0" bIns="0" rtlCol="0">
            <a:spAutoFit/>
          </a:bodyPr>
          <a:lstStyle/>
          <a:p>
            <a:pPr marL="12700" marR="5080" indent="-1270" algn="ctr">
              <a:lnSpc>
                <a:spcPct val="100000"/>
              </a:lnSpc>
              <a:spcBef>
                <a:spcPts val="105"/>
              </a:spcBef>
            </a:pPr>
            <a:r>
              <a:rPr sz="2100" b="1" spc="-10" dirty="0">
                <a:solidFill>
                  <a:srgbClr val="1F4E79"/>
                </a:solidFill>
                <a:latin typeface="Microsoft JhengHei"/>
                <a:cs typeface="Microsoft JhengHei"/>
              </a:rPr>
              <a:t>學會自行辦理研討會</a:t>
            </a:r>
            <a:r>
              <a:rPr sz="2100" b="1" spc="-50" dirty="0">
                <a:solidFill>
                  <a:srgbClr val="1F4E79"/>
                </a:solidFill>
                <a:latin typeface="Microsoft JhengHei"/>
                <a:cs typeface="Microsoft JhengHei"/>
              </a:rPr>
              <a:t> </a:t>
            </a:r>
            <a:r>
              <a:rPr sz="2100" b="1" dirty="0">
                <a:solidFill>
                  <a:srgbClr val="1F4E79"/>
                </a:solidFill>
                <a:latin typeface="Microsoft JhengHei"/>
                <a:cs typeface="Microsoft JhengHei"/>
              </a:rPr>
              <a:t>開放名額</a:t>
            </a:r>
            <a:r>
              <a:rPr sz="2100" b="1" spc="-10" dirty="0">
                <a:solidFill>
                  <a:srgbClr val="ED7C31"/>
                </a:solidFill>
                <a:latin typeface="Microsoft JhengHei"/>
                <a:cs typeface="Microsoft JhengHei"/>
              </a:rPr>
              <a:t>邀請其他科別</a:t>
            </a:r>
            <a:r>
              <a:rPr sz="2100" b="1" dirty="0">
                <a:solidFill>
                  <a:srgbClr val="ED7C31"/>
                </a:solidFill>
                <a:latin typeface="Microsoft JhengHei"/>
                <a:cs typeface="Microsoft JhengHei"/>
              </a:rPr>
              <a:t>醫師</a:t>
            </a:r>
            <a:r>
              <a:rPr sz="2100" b="1" spc="-25" dirty="0">
                <a:solidFill>
                  <a:srgbClr val="1F4E79"/>
                </a:solidFill>
                <a:latin typeface="Microsoft JhengHei"/>
                <a:cs typeface="Microsoft JhengHei"/>
              </a:rPr>
              <a:t>參與</a:t>
            </a:r>
            <a:endParaRPr sz="2100">
              <a:latin typeface="Microsoft JhengHei"/>
              <a:cs typeface="Microsoft JhengHei"/>
            </a:endParaRPr>
          </a:p>
        </p:txBody>
      </p:sp>
      <p:pic>
        <p:nvPicPr>
          <p:cNvPr id="7" name="object 7"/>
          <p:cNvPicPr/>
          <p:nvPr/>
        </p:nvPicPr>
        <p:blipFill>
          <a:blip r:embed="rId2" cstate="print"/>
          <a:stretch>
            <a:fillRect/>
          </a:stretch>
        </p:blipFill>
        <p:spPr>
          <a:xfrm>
            <a:off x="7351648" y="3159252"/>
            <a:ext cx="2406637" cy="3374135"/>
          </a:xfrm>
          <a:prstGeom prst="rect">
            <a:avLst/>
          </a:prstGeom>
        </p:spPr>
      </p:pic>
      <p:sp>
        <p:nvSpPr>
          <p:cNvPr id="8" name="object 8"/>
          <p:cNvSpPr txBox="1"/>
          <p:nvPr/>
        </p:nvSpPr>
        <p:spPr>
          <a:xfrm>
            <a:off x="464931" y="1705904"/>
            <a:ext cx="9849485" cy="1694814"/>
          </a:xfrm>
          <a:prstGeom prst="rect">
            <a:avLst/>
          </a:prstGeom>
        </p:spPr>
        <p:txBody>
          <a:bodyPr vert="horz" wrap="square" lIns="0" tIns="12065" rIns="0" bIns="0" rtlCol="0">
            <a:spAutoFit/>
          </a:bodyPr>
          <a:lstStyle/>
          <a:p>
            <a:pPr marL="313055" marR="5080" indent="-300990">
              <a:lnSpc>
                <a:spcPct val="120100"/>
              </a:lnSpc>
              <a:spcBef>
                <a:spcPts val="95"/>
              </a:spcBef>
              <a:buFont typeface="Arial MT"/>
              <a:buChar char="•"/>
              <a:tabLst>
                <a:tab pos="313055" algn="l"/>
                <a:tab pos="314325" algn="l"/>
              </a:tabLst>
            </a:pPr>
            <a:r>
              <a:rPr sz="1750" b="1" dirty="0">
                <a:solidFill>
                  <a:srgbClr val="203864"/>
                </a:solidFill>
                <a:latin typeface="Microsoft JhengHei"/>
                <a:cs typeface="Microsoft JhengHei"/>
              </a:rPr>
              <a:t>透由「提升性健康友善門診專業服務品質計畫」與</a:t>
            </a:r>
            <a:r>
              <a:rPr sz="1750" b="1" dirty="0">
                <a:solidFill>
                  <a:srgbClr val="4A9B83"/>
                </a:solidFill>
                <a:latin typeface="Microsoft JhengHei"/>
                <a:cs typeface="Microsoft JhengHei"/>
              </a:rPr>
              <a:t>感染症醫學會</a:t>
            </a:r>
            <a:r>
              <a:rPr sz="1750" b="1" dirty="0">
                <a:solidFill>
                  <a:srgbClr val="203864"/>
                </a:solidFill>
                <a:latin typeface="Microsoft JhengHei"/>
                <a:cs typeface="Microsoft JhengHei"/>
              </a:rPr>
              <a:t>、</a:t>
            </a:r>
            <a:r>
              <a:rPr sz="1750" b="1" dirty="0">
                <a:solidFill>
                  <a:srgbClr val="4A9B83"/>
                </a:solidFill>
                <a:latin typeface="Microsoft JhengHei"/>
                <a:cs typeface="Microsoft JhengHei"/>
              </a:rPr>
              <a:t>泌尿科醫學會</a:t>
            </a:r>
            <a:r>
              <a:rPr sz="1750" b="1" dirty="0">
                <a:solidFill>
                  <a:srgbClr val="203864"/>
                </a:solidFill>
                <a:latin typeface="Microsoft JhengHei"/>
                <a:cs typeface="Microsoft JhengHei"/>
              </a:rPr>
              <a:t>、</a:t>
            </a:r>
            <a:r>
              <a:rPr sz="1750" b="1" spc="-10" dirty="0">
                <a:solidFill>
                  <a:srgbClr val="4A9B83"/>
                </a:solidFill>
                <a:latin typeface="Microsoft JhengHei"/>
                <a:cs typeface="Microsoft JhengHei"/>
              </a:rPr>
              <a:t>家庭醫學醫學</a:t>
            </a:r>
            <a:r>
              <a:rPr sz="1750" b="1" dirty="0">
                <a:solidFill>
                  <a:srgbClr val="4A9B83"/>
                </a:solidFill>
                <a:latin typeface="Microsoft JhengHei"/>
                <a:cs typeface="Microsoft JhengHei"/>
              </a:rPr>
              <a:t>會</a:t>
            </a:r>
            <a:r>
              <a:rPr sz="1750" b="1" dirty="0">
                <a:solidFill>
                  <a:srgbClr val="203864"/>
                </a:solidFill>
                <a:latin typeface="Microsoft JhengHei"/>
                <a:cs typeface="Microsoft JhengHei"/>
              </a:rPr>
              <a:t>、</a:t>
            </a:r>
            <a:r>
              <a:rPr sz="1750" b="1" spc="-5" dirty="0">
                <a:solidFill>
                  <a:srgbClr val="4A9B83"/>
                </a:solidFill>
                <a:latin typeface="Microsoft JhengHei"/>
                <a:cs typeface="Microsoft JhengHei"/>
              </a:rPr>
              <a:t>台灣婦產科醫學會</a:t>
            </a:r>
            <a:r>
              <a:rPr sz="1750" b="1" spc="-5" dirty="0">
                <a:solidFill>
                  <a:srgbClr val="203864"/>
                </a:solidFill>
                <a:latin typeface="Microsoft JhengHei"/>
                <a:cs typeface="Microsoft JhengHei"/>
              </a:rPr>
              <a:t>等專業醫學會合作，</a:t>
            </a:r>
            <a:r>
              <a:rPr sz="1750" b="1" spc="-5" dirty="0">
                <a:solidFill>
                  <a:srgbClr val="ED7C31"/>
                </a:solidFill>
                <a:latin typeface="Microsoft JhengHei"/>
                <a:cs typeface="Microsoft JhengHei"/>
              </a:rPr>
              <a:t>至不同科別(牙科、外科、身心科或精神科、皮膚科等)</a:t>
            </a:r>
            <a:r>
              <a:rPr sz="1750" b="1" dirty="0">
                <a:solidFill>
                  <a:srgbClr val="ED7C31"/>
                </a:solidFill>
                <a:latin typeface="Microsoft JhengHei"/>
                <a:cs typeface="Microsoft JhengHei"/>
              </a:rPr>
              <a:t>醫學會</a:t>
            </a:r>
            <a:r>
              <a:rPr sz="1750" b="1" dirty="0">
                <a:solidFill>
                  <a:srgbClr val="203864"/>
                </a:solidFill>
                <a:latin typeface="Microsoft JhengHei"/>
                <a:cs typeface="Microsoft JhengHei"/>
              </a:rPr>
              <a:t>宣導</a:t>
            </a:r>
            <a:r>
              <a:rPr sz="1750" b="1" spc="-10" dirty="0">
                <a:solidFill>
                  <a:srgbClr val="4A9B83"/>
                </a:solidFill>
                <a:latin typeface="Microsoft JhengHei"/>
                <a:cs typeface="Microsoft JhengHei"/>
              </a:rPr>
              <a:t>愛滋及性傳染病防治</a:t>
            </a:r>
            <a:endParaRPr sz="1750">
              <a:latin typeface="Microsoft JhengHei"/>
              <a:cs typeface="Microsoft JhengHei"/>
            </a:endParaRPr>
          </a:p>
          <a:p>
            <a:pPr marL="313055" marR="80010" indent="-300990">
              <a:lnSpc>
                <a:spcPct val="120000"/>
              </a:lnSpc>
              <a:spcBef>
                <a:spcPts val="535"/>
              </a:spcBef>
              <a:buFont typeface="Arial MT"/>
              <a:buChar char="•"/>
              <a:tabLst>
                <a:tab pos="313055" algn="l"/>
                <a:tab pos="313690" algn="l"/>
              </a:tabLst>
            </a:pPr>
            <a:r>
              <a:rPr sz="1750" b="1" dirty="0">
                <a:solidFill>
                  <a:srgbClr val="203864"/>
                </a:solidFill>
                <a:latin typeface="Microsoft JhengHei"/>
                <a:cs typeface="Microsoft JhengHei"/>
              </a:rPr>
              <a:t>課程重點議題包括：</a:t>
            </a:r>
            <a:r>
              <a:rPr sz="1750" b="1" dirty="0">
                <a:solidFill>
                  <a:srgbClr val="ED7C31"/>
                </a:solidFill>
                <a:latin typeface="Microsoft JhengHei"/>
                <a:cs typeface="Microsoft JhengHei"/>
              </a:rPr>
              <a:t>性別意識</a:t>
            </a:r>
            <a:r>
              <a:rPr sz="1750" b="1" spc="-5" dirty="0">
                <a:solidFill>
                  <a:srgbClr val="203864"/>
                </a:solidFill>
                <a:latin typeface="Microsoft JhengHei"/>
                <a:cs typeface="Microsoft JhengHei"/>
              </a:rPr>
              <a:t>(包含多元性別及性別平等、了解不同性別或性傾向之醫療需求)與</a:t>
            </a:r>
            <a:r>
              <a:rPr sz="1750" b="1" dirty="0">
                <a:solidFill>
                  <a:srgbClr val="ED7C31"/>
                </a:solidFill>
                <a:latin typeface="Microsoft JhengHei"/>
                <a:cs typeface="Microsoft JhengHei"/>
              </a:rPr>
              <a:t>友善多元性別族群</a:t>
            </a:r>
            <a:r>
              <a:rPr sz="1750" b="1" dirty="0">
                <a:solidFill>
                  <a:srgbClr val="203864"/>
                </a:solidFill>
                <a:latin typeface="Microsoft JhengHei"/>
                <a:cs typeface="Microsoft JhengHei"/>
              </a:rPr>
              <a:t>(包含愛滋去歧視、U=U</a:t>
            </a:r>
            <a:r>
              <a:rPr sz="1750" b="1" spc="-25" dirty="0">
                <a:solidFill>
                  <a:srgbClr val="203864"/>
                </a:solidFill>
                <a:latin typeface="Microsoft JhengHei"/>
                <a:cs typeface="Microsoft JhengHei"/>
              </a:rPr>
              <a:t>等)</a:t>
            </a:r>
            <a:endParaRPr sz="1750">
              <a:latin typeface="Microsoft JhengHei"/>
              <a:cs typeface="Microsoft JhengHei"/>
            </a:endParaRPr>
          </a:p>
        </p:txBody>
      </p:sp>
      <p:pic>
        <p:nvPicPr>
          <p:cNvPr id="9" name="object 9"/>
          <p:cNvPicPr/>
          <p:nvPr/>
        </p:nvPicPr>
        <p:blipFill>
          <a:blip r:embed="rId3" cstate="print"/>
          <a:stretch>
            <a:fillRect/>
          </a:stretch>
        </p:blipFill>
        <p:spPr>
          <a:xfrm>
            <a:off x="287921" y="1070609"/>
            <a:ext cx="690372" cy="574548"/>
          </a:xfrm>
          <a:prstGeom prst="rect">
            <a:avLst/>
          </a:prstGeom>
        </p:spPr>
      </p:pic>
      <p:pic>
        <p:nvPicPr>
          <p:cNvPr id="10" name="object 10"/>
          <p:cNvPicPr/>
          <p:nvPr/>
        </p:nvPicPr>
        <p:blipFill>
          <a:blip r:embed="rId4" cstate="print"/>
          <a:stretch>
            <a:fillRect/>
          </a:stretch>
        </p:blipFill>
        <p:spPr>
          <a:xfrm>
            <a:off x="1480451" y="3697223"/>
            <a:ext cx="1114805" cy="1264919"/>
          </a:xfrm>
          <a:prstGeom prst="rect">
            <a:avLst/>
          </a:prstGeom>
        </p:spPr>
      </p:pic>
      <p:pic>
        <p:nvPicPr>
          <p:cNvPr id="11" name="object 11"/>
          <p:cNvPicPr/>
          <p:nvPr/>
        </p:nvPicPr>
        <p:blipFill>
          <a:blip r:embed="rId5" cstate="print"/>
          <a:stretch>
            <a:fillRect/>
          </a:stretch>
        </p:blipFill>
        <p:spPr>
          <a:xfrm>
            <a:off x="4161929" y="3988308"/>
            <a:ext cx="2805683" cy="1251966"/>
          </a:xfrm>
          <a:prstGeom prst="rect">
            <a:avLst/>
          </a:prstGeom>
        </p:spPr>
      </p:pic>
      <p:sp>
        <p:nvSpPr>
          <p:cNvPr id="12" name="object 12"/>
          <p:cNvSpPr txBox="1">
            <a:spLocks noGrp="1"/>
          </p:cNvSpPr>
          <p:nvPr>
            <p:ph type="title"/>
          </p:nvPr>
        </p:nvSpPr>
        <p:spPr>
          <a:xfrm>
            <a:off x="1229240" y="1082294"/>
            <a:ext cx="9244330" cy="506730"/>
          </a:xfrm>
          <a:prstGeom prst="rect">
            <a:avLst/>
          </a:prstGeom>
        </p:spPr>
        <p:txBody>
          <a:bodyPr vert="horz" wrap="square" lIns="0" tIns="13335" rIns="0" bIns="0" rtlCol="0">
            <a:spAutoFit/>
          </a:bodyPr>
          <a:lstStyle/>
          <a:p>
            <a:pPr marL="12700">
              <a:lnSpc>
                <a:spcPct val="100000"/>
              </a:lnSpc>
              <a:spcBef>
                <a:spcPts val="105"/>
              </a:spcBef>
            </a:pPr>
            <a:r>
              <a:rPr spc="-5" dirty="0"/>
              <a:t>強化友善醫療，辦理跨醫療專業科別之愛滋防治宣導</a:t>
            </a:r>
          </a:p>
        </p:txBody>
      </p:sp>
      <p:sp>
        <p:nvSpPr>
          <p:cNvPr id="13" name="object 13"/>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77</a:t>
            </a:fld>
            <a:endParaRPr spc="-25" dirty="0"/>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2597" y="1864613"/>
            <a:ext cx="3625215" cy="375285"/>
          </a:xfrm>
          <a:custGeom>
            <a:avLst/>
            <a:gdLst/>
            <a:ahLst/>
            <a:cxnLst/>
            <a:rect l="l" t="t" r="r" b="b"/>
            <a:pathLst>
              <a:path w="3625215" h="375285">
                <a:moveTo>
                  <a:pt x="3624834" y="312420"/>
                </a:moveTo>
                <a:lnTo>
                  <a:pt x="3624834" y="62483"/>
                </a:lnTo>
                <a:lnTo>
                  <a:pt x="3619892" y="37933"/>
                </a:lnTo>
                <a:lnTo>
                  <a:pt x="3606450" y="18097"/>
                </a:lnTo>
                <a:lnTo>
                  <a:pt x="3586579" y="4833"/>
                </a:lnTo>
                <a:lnTo>
                  <a:pt x="3562350" y="0"/>
                </a:lnTo>
                <a:lnTo>
                  <a:pt x="62484" y="0"/>
                </a:lnTo>
                <a:lnTo>
                  <a:pt x="38254" y="4833"/>
                </a:lnTo>
                <a:lnTo>
                  <a:pt x="18383" y="18097"/>
                </a:lnTo>
                <a:lnTo>
                  <a:pt x="4941" y="37933"/>
                </a:lnTo>
                <a:lnTo>
                  <a:pt x="0" y="62484"/>
                </a:lnTo>
                <a:lnTo>
                  <a:pt x="0" y="312420"/>
                </a:lnTo>
                <a:lnTo>
                  <a:pt x="4941" y="336970"/>
                </a:lnTo>
                <a:lnTo>
                  <a:pt x="18383" y="356806"/>
                </a:lnTo>
                <a:lnTo>
                  <a:pt x="38254" y="370070"/>
                </a:lnTo>
                <a:lnTo>
                  <a:pt x="62484" y="374904"/>
                </a:lnTo>
                <a:lnTo>
                  <a:pt x="3562350" y="374904"/>
                </a:lnTo>
                <a:lnTo>
                  <a:pt x="3586579" y="370070"/>
                </a:lnTo>
                <a:lnTo>
                  <a:pt x="3606450" y="356806"/>
                </a:lnTo>
                <a:lnTo>
                  <a:pt x="3619892" y="336970"/>
                </a:lnTo>
                <a:lnTo>
                  <a:pt x="3624834" y="312420"/>
                </a:lnTo>
                <a:close/>
              </a:path>
            </a:pathLst>
          </a:custGeom>
          <a:solidFill>
            <a:srgbClr val="2C778C"/>
          </a:solidFill>
        </p:spPr>
        <p:txBody>
          <a:bodyPr wrap="square" lIns="0" tIns="0" rIns="0" bIns="0" rtlCol="0"/>
          <a:lstStyle/>
          <a:p>
            <a:endParaRPr/>
          </a:p>
        </p:txBody>
      </p:sp>
      <p:grpSp>
        <p:nvGrpSpPr>
          <p:cNvPr id="3" name="object 3"/>
          <p:cNvGrpSpPr/>
          <p:nvPr/>
        </p:nvGrpSpPr>
        <p:grpSpPr>
          <a:xfrm>
            <a:off x="365645" y="2292857"/>
            <a:ext cx="10327640" cy="4493895"/>
            <a:chOff x="365645" y="2292857"/>
            <a:chExt cx="10327640" cy="4493895"/>
          </a:xfrm>
        </p:grpSpPr>
        <p:sp>
          <p:nvSpPr>
            <p:cNvPr id="4" name="object 4"/>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5" name="object 5"/>
            <p:cNvPicPr/>
            <p:nvPr/>
          </p:nvPicPr>
          <p:blipFill>
            <a:blip r:embed="rId2" cstate="print"/>
            <a:stretch>
              <a:fillRect/>
            </a:stretch>
          </p:blipFill>
          <p:spPr>
            <a:xfrm>
              <a:off x="6044069" y="6470142"/>
              <a:ext cx="2806445" cy="316230"/>
            </a:xfrm>
            <a:prstGeom prst="rect">
              <a:avLst/>
            </a:prstGeom>
          </p:spPr>
        </p:pic>
        <p:pic>
          <p:nvPicPr>
            <p:cNvPr id="6" name="object 6"/>
            <p:cNvPicPr/>
            <p:nvPr/>
          </p:nvPicPr>
          <p:blipFill>
            <a:blip r:embed="rId3" cstate="print"/>
            <a:stretch>
              <a:fillRect/>
            </a:stretch>
          </p:blipFill>
          <p:spPr>
            <a:xfrm>
              <a:off x="6059309" y="4459985"/>
              <a:ext cx="2783293" cy="2020062"/>
            </a:xfrm>
            <a:prstGeom prst="rect">
              <a:avLst/>
            </a:prstGeom>
          </p:spPr>
        </p:pic>
        <p:pic>
          <p:nvPicPr>
            <p:cNvPr id="7" name="object 7"/>
            <p:cNvPicPr/>
            <p:nvPr/>
          </p:nvPicPr>
          <p:blipFill>
            <a:blip r:embed="rId4" cstate="print"/>
            <a:stretch>
              <a:fillRect/>
            </a:stretch>
          </p:blipFill>
          <p:spPr>
            <a:xfrm>
              <a:off x="8845943" y="6470142"/>
              <a:ext cx="1746504" cy="316230"/>
            </a:xfrm>
            <a:prstGeom prst="rect">
              <a:avLst/>
            </a:prstGeom>
          </p:spPr>
        </p:pic>
        <p:pic>
          <p:nvPicPr>
            <p:cNvPr id="8" name="object 8"/>
            <p:cNvPicPr/>
            <p:nvPr/>
          </p:nvPicPr>
          <p:blipFill>
            <a:blip r:embed="rId5" cstate="print"/>
            <a:stretch>
              <a:fillRect/>
            </a:stretch>
          </p:blipFill>
          <p:spPr>
            <a:xfrm>
              <a:off x="8861945" y="3326891"/>
              <a:ext cx="1713737" cy="3154679"/>
            </a:xfrm>
            <a:prstGeom prst="rect">
              <a:avLst/>
            </a:prstGeom>
          </p:spPr>
        </p:pic>
        <p:pic>
          <p:nvPicPr>
            <p:cNvPr id="9" name="object 9"/>
            <p:cNvPicPr/>
            <p:nvPr/>
          </p:nvPicPr>
          <p:blipFill>
            <a:blip r:embed="rId6" cstate="print"/>
            <a:stretch>
              <a:fillRect/>
            </a:stretch>
          </p:blipFill>
          <p:spPr>
            <a:xfrm>
              <a:off x="365645" y="2292857"/>
              <a:ext cx="2404414" cy="2403348"/>
            </a:xfrm>
            <a:prstGeom prst="rect">
              <a:avLst/>
            </a:prstGeom>
          </p:spPr>
        </p:pic>
        <p:pic>
          <p:nvPicPr>
            <p:cNvPr id="10" name="object 10"/>
            <p:cNvPicPr/>
            <p:nvPr/>
          </p:nvPicPr>
          <p:blipFill>
            <a:blip r:embed="rId7" cstate="print"/>
            <a:stretch>
              <a:fillRect/>
            </a:stretch>
          </p:blipFill>
          <p:spPr>
            <a:xfrm>
              <a:off x="1135617" y="5655496"/>
              <a:ext cx="749104" cy="744193"/>
            </a:xfrm>
            <a:prstGeom prst="rect">
              <a:avLst/>
            </a:prstGeom>
          </p:spPr>
        </p:pic>
      </p:grpSp>
      <p:sp>
        <p:nvSpPr>
          <p:cNvPr id="11" name="object 11"/>
          <p:cNvSpPr txBox="1"/>
          <p:nvPr/>
        </p:nvSpPr>
        <p:spPr>
          <a:xfrm>
            <a:off x="691267" y="1870964"/>
            <a:ext cx="2967990" cy="346710"/>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FFFFFF"/>
                </a:solidFill>
                <a:latin typeface="Microsoft JhengHei"/>
                <a:cs typeface="Microsoft JhengHei"/>
              </a:rPr>
              <a:t>疾管家Line</a:t>
            </a:r>
            <a:r>
              <a:rPr sz="2100" b="1" spc="-10" dirty="0">
                <a:solidFill>
                  <a:srgbClr val="FFFFFF"/>
                </a:solidFill>
                <a:latin typeface="Microsoft JhengHei"/>
                <a:cs typeface="Microsoft JhengHei"/>
              </a:rPr>
              <a:t>平台訊息推播</a:t>
            </a:r>
            <a:endParaRPr sz="2100">
              <a:latin typeface="Microsoft JhengHei"/>
              <a:cs typeface="Microsoft JhengHei"/>
            </a:endParaRPr>
          </a:p>
        </p:txBody>
      </p:sp>
      <p:sp>
        <p:nvSpPr>
          <p:cNvPr id="12" name="object 12"/>
          <p:cNvSpPr txBox="1"/>
          <p:nvPr/>
        </p:nvSpPr>
        <p:spPr>
          <a:xfrm>
            <a:off x="4130173" y="1785157"/>
            <a:ext cx="6377305" cy="673735"/>
          </a:xfrm>
          <a:prstGeom prst="rect">
            <a:avLst/>
          </a:prstGeom>
        </p:spPr>
        <p:txBody>
          <a:bodyPr vert="horz" wrap="square" lIns="0" tIns="12065" rIns="0" bIns="0" rtlCol="0">
            <a:spAutoFit/>
          </a:bodyPr>
          <a:lstStyle/>
          <a:p>
            <a:pPr marL="313055" marR="5080" indent="-300990">
              <a:lnSpc>
                <a:spcPct val="111800"/>
              </a:lnSpc>
              <a:spcBef>
                <a:spcPts val="95"/>
              </a:spcBef>
              <a:buFont typeface="Wingdings"/>
              <a:buChar char=""/>
              <a:tabLst>
                <a:tab pos="313690" algn="l"/>
              </a:tabLst>
            </a:pPr>
            <a:r>
              <a:rPr sz="1900" b="1" spc="85" dirty="0">
                <a:solidFill>
                  <a:srgbClr val="333F50"/>
                </a:solidFill>
                <a:latin typeface="Microsoft JhengHei"/>
                <a:cs typeface="Microsoft JhengHei"/>
              </a:rPr>
              <a:t>疾管署與國健署合作，針對女性族群</a:t>
            </a:r>
            <a:r>
              <a:rPr sz="1900" b="1" dirty="0">
                <a:solidFill>
                  <a:srgbClr val="333F50"/>
                </a:solidFill>
                <a:latin typeface="Microsoft JhengHei"/>
                <a:cs typeface="Microsoft JhengHei"/>
              </a:rPr>
              <a:t>HIV</a:t>
            </a:r>
            <a:r>
              <a:rPr sz="1900" b="1" spc="85" dirty="0">
                <a:solidFill>
                  <a:srgbClr val="333F50"/>
                </a:solidFill>
                <a:latin typeface="Microsoft JhengHei"/>
                <a:cs typeface="Microsoft JhengHei"/>
              </a:rPr>
              <a:t>預防及篩檢</a:t>
            </a:r>
            <a:r>
              <a:rPr sz="1900" b="1" spc="35" dirty="0">
                <a:solidFill>
                  <a:srgbClr val="333F50"/>
                </a:solidFill>
                <a:latin typeface="Microsoft JhengHei"/>
                <a:cs typeface="Microsoft JhengHei"/>
              </a:rPr>
              <a:t>等</a:t>
            </a:r>
            <a:r>
              <a:rPr sz="1900" b="1" dirty="0">
                <a:solidFill>
                  <a:srgbClr val="333F50"/>
                </a:solidFill>
                <a:latin typeface="Microsoft JhengHei"/>
                <a:cs typeface="Microsoft JhengHei"/>
              </a:rPr>
              <a:t>衛教宣導，提升女性族群愛滋防治與自我保護意</a:t>
            </a:r>
            <a:r>
              <a:rPr sz="1900" b="1" spc="-50" dirty="0">
                <a:solidFill>
                  <a:srgbClr val="333F50"/>
                </a:solidFill>
                <a:latin typeface="Microsoft JhengHei"/>
                <a:cs typeface="Microsoft JhengHei"/>
              </a:rPr>
              <a:t>識</a:t>
            </a:r>
            <a:endParaRPr sz="1900">
              <a:latin typeface="Microsoft JhengHei"/>
              <a:cs typeface="Microsoft JhengHei"/>
            </a:endParaRPr>
          </a:p>
        </p:txBody>
      </p:sp>
      <p:sp>
        <p:nvSpPr>
          <p:cNvPr id="13" name="object 13"/>
          <p:cNvSpPr/>
          <p:nvPr/>
        </p:nvSpPr>
        <p:spPr>
          <a:xfrm>
            <a:off x="161429" y="4734305"/>
            <a:ext cx="2871470" cy="841375"/>
          </a:xfrm>
          <a:custGeom>
            <a:avLst/>
            <a:gdLst/>
            <a:ahLst/>
            <a:cxnLst/>
            <a:rect l="l" t="t" r="r" b="b"/>
            <a:pathLst>
              <a:path w="2871470" h="841375">
                <a:moveTo>
                  <a:pt x="2871216" y="701040"/>
                </a:moveTo>
                <a:lnTo>
                  <a:pt x="2871216" y="140208"/>
                </a:lnTo>
                <a:lnTo>
                  <a:pt x="2864095" y="95780"/>
                </a:lnTo>
                <a:lnTo>
                  <a:pt x="2844247" y="57278"/>
                </a:lnTo>
                <a:lnTo>
                  <a:pt x="2813937" y="26968"/>
                </a:lnTo>
                <a:lnTo>
                  <a:pt x="2775435" y="7120"/>
                </a:lnTo>
                <a:lnTo>
                  <a:pt x="2731008" y="0"/>
                </a:lnTo>
                <a:lnTo>
                  <a:pt x="140208" y="0"/>
                </a:lnTo>
                <a:lnTo>
                  <a:pt x="96072" y="7120"/>
                </a:lnTo>
                <a:lnTo>
                  <a:pt x="57607" y="26968"/>
                </a:lnTo>
                <a:lnTo>
                  <a:pt x="27188" y="57278"/>
                </a:lnTo>
                <a:lnTo>
                  <a:pt x="7193" y="95780"/>
                </a:lnTo>
                <a:lnTo>
                  <a:pt x="0" y="140208"/>
                </a:lnTo>
                <a:lnTo>
                  <a:pt x="0" y="701040"/>
                </a:lnTo>
                <a:lnTo>
                  <a:pt x="7193" y="745467"/>
                </a:lnTo>
                <a:lnTo>
                  <a:pt x="27188" y="783969"/>
                </a:lnTo>
                <a:lnTo>
                  <a:pt x="57607" y="814279"/>
                </a:lnTo>
                <a:lnTo>
                  <a:pt x="96072" y="834127"/>
                </a:lnTo>
                <a:lnTo>
                  <a:pt x="140208" y="841248"/>
                </a:lnTo>
                <a:lnTo>
                  <a:pt x="2731008" y="841248"/>
                </a:lnTo>
                <a:lnTo>
                  <a:pt x="2775435" y="834127"/>
                </a:lnTo>
                <a:lnTo>
                  <a:pt x="2813937" y="814279"/>
                </a:lnTo>
                <a:lnTo>
                  <a:pt x="2844247" y="783969"/>
                </a:lnTo>
                <a:lnTo>
                  <a:pt x="2864095" y="745467"/>
                </a:lnTo>
                <a:lnTo>
                  <a:pt x="2871216" y="701040"/>
                </a:lnTo>
                <a:close/>
              </a:path>
            </a:pathLst>
          </a:custGeom>
          <a:solidFill>
            <a:srgbClr val="E2F0D9"/>
          </a:solidFill>
        </p:spPr>
        <p:txBody>
          <a:bodyPr wrap="square" lIns="0" tIns="0" rIns="0" bIns="0" rtlCol="0"/>
          <a:lstStyle/>
          <a:p>
            <a:endParaRPr/>
          </a:p>
        </p:txBody>
      </p:sp>
      <p:sp>
        <p:nvSpPr>
          <p:cNvPr id="14" name="object 14"/>
          <p:cNvSpPr txBox="1"/>
          <p:nvPr/>
        </p:nvSpPr>
        <p:spPr>
          <a:xfrm>
            <a:off x="281311" y="4775708"/>
            <a:ext cx="2630805" cy="746760"/>
          </a:xfrm>
          <a:prstGeom prst="rect">
            <a:avLst/>
          </a:prstGeom>
        </p:spPr>
        <p:txBody>
          <a:bodyPr vert="horz" wrap="square" lIns="0" tIns="15875" rIns="0" bIns="0" rtlCol="0">
            <a:spAutoFit/>
          </a:bodyPr>
          <a:lstStyle/>
          <a:p>
            <a:pPr algn="ctr">
              <a:lnSpc>
                <a:spcPct val="100000"/>
              </a:lnSpc>
              <a:spcBef>
                <a:spcPts val="125"/>
              </a:spcBef>
            </a:pPr>
            <a:r>
              <a:rPr sz="1550" b="1" dirty="0">
                <a:solidFill>
                  <a:srgbClr val="3F3F3F"/>
                </a:solidFill>
                <a:latin typeface="Microsoft JhengHei"/>
                <a:cs typeface="Microsoft JhengHei"/>
              </a:rPr>
              <a:t>發布新聞</a:t>
            </a:r>
            <a:r>
              <a:rPr sz="1550" b="1" spc="-50" dirty="0">
                <a:solidFill>
                  <a:srgbClr val="3F3F3F"/>
                </a:solidFill>
                <a:latin typeface="Microsoft JhengHei"/>
                <a:cs typeface="Microsoft JhengHei"/>
              </a:rPr>
              <a:t>稿</a:t>
            </a:r>
            <a:endParaRPr sz="1550">
              <a:latin typeface="Microsoft JhengHei"/>
              <a:cs typeface="Microsoft JhengHei"/>
            </a:endParaRPr>
          </a:p>
          <a:p>
            <a:pPr marL="12700" marR="5080" indent="635" algn="ctr">
              <a:lnSpc>
                <a:spcPct val="101600"/>
              </a:lnSpc>
              <a:spcBef>
                <a:spcPts val="10"/>
              </a:spcBef>
            </a:pPr>
            <a:r>
              <a:rPr sz="1550" b="1" dirty="0">
                <a:solidFill>
                  <a:srgbClr val="0070C0"/>
                </a:solidFill>
                <a:latin typeface="Microsoft JhengHei"/>
                <a:cs typeface="Microsoft JhengHei"/>
              </a:rPr>
              <a:t>愛滋病毒，就在你我身邊</a:t>
            </a:r>
            <a:r>
              <a:rPr sz="1550" b="1" spc="-50" dirty="0">
                <a:solidFill>
                  <a:srgbClr val="0070C0"/>
                </a:solidFill>
                <a:latin typeface="Microsoft JhengHei"/>
                <a:cs typeface="Microsoft JhengHei"/>
              </a:rPr>
              <a:t>；</a:t>
            </a:r>
            <a:r>
              <a:rPr sz="1550" b="1" spc="500" dirty="0">
                <a:solidFill>
                  <a:srgbClr val="0070C0"/>
                </a:solidFill>
                <a:latin typeface="Microsoft JhengHei"/>
                <a:cs typeface="Microsoft JhengHei"/>
              </a:rPr>
              <a:t> </a:t>
            </a:r>
            <a:r>
              <a:rPr sz="1550" b="1" dirty="0">
                <a:solidFill>
                  <a:srgbClr val="0070C0"/>
                </a:solidFill>
                <a:latin typeface="Microsoft JhengHei"/>
                <a:cs typeface="Microsoft JhengHei"/>
              </a:rPr>
              <a:t>提高警覺，主導自我健康權</a:t>
            </a:r>
            <a:r>
              <a:rPr sz="1550" b="1" spc="-50" dirty="0">
                <a:solidFill>
                  <a:srgbClr val="0070C0"/>
                </a:solidFill>
                <a:latin typeface="Microsoft JhengHei"/>
                <a:cs typeface="Microsoft JhengHei"/>
              </a:rPr>
              <a:t>！</a:t>
            </a:r>
            <a:endParaRPr sz="1550">
              <a:latin typeface="Microsoft JhengHei"/>
              <a:cs typeface="Microsoft JhengHei"/>
            </a:endParaRPr>
          </a:p>
        </p:txBody>
      </p:sp>
      <p:grpSp>
        <p:nvGrpSpPr>
          <p:cNvPr id="15" name="object 15"/>
          <p:cNvGrpSpPr/>
          <p:nvPr/>
        </p:nvGrpSpPr>
        <p:grpSpPr>
          <a:xfrm>
            <a:off x="2717177" y="2432303"/>
            <a:ext cx="3315970" cy="4354195"/>
            <a:chOff x="2717177" y="2432303"/>
            <a:chExt cx="3315970" cy="4354195"/>
          </a:xfrm>
        </p:grpSpPr>
        <p:pic>
          <p:nvPicPr>
            <p:cNvPr id="16" name="object 16"/>
            <p:cNvPicPr/>
            <p:nvPr/>
          </p:nvPicPr>
          <p:blipFill>
            <a:blip r:embed="rId8" cstate="print"/>
            <a:stretch>
              <a:fillRect/>
            </a:stretch>
          </p:blipFill>
          <p:spPr>
            <a:xfrm>
              <a:off x="3063887" y="6478523"/>
              <a:ext cx="2968751" cy="307848"/>
            </a:xfrm>
            <a:prstGeom prst="rect">
              <a:avLst/>
            </a:prstGeom>
          </p:spPr>
        </p:pic>
        <p:pic>
          <p:nvPicPr>
            <p:cNvPr id="17" name="object 17"/>
            <p:cNvPicPr/>
            <p:nvPr/>
          </p:nvPicPr>
          <p:blipFill>
            <a:blip r:embed="rId9" cstate="print"/>
            <a:stretch>
              <a:fillRect/>
            </a:stretch>
          </p:blipFill>
          <p:spPr>
            <a:xfrm>
              <a:off x="3079127" y="4467605"/>
              <a:ext cx="2942844" cy="2020824"/>
            </a:xfrm>
            <a:prstGeom prst="rect">
              <a:avLst/>
            </a:prstGeom>
          </p:spPr>
        </p:pic>
        <p:pic>
          <p:nvPicPr>
            <p:cNvPr id="18" name="object 18"/>
            <p:cNvPicPr/>
            <p:nvPr/>
          </p:nvPicPr>
          <p:blipFill>
            <a:blip r:embed="rId10" cstate="print"/>
            <a:stretch>
              <a:fillRect/>
            </a:stretch>
          </p:blipFill>
          <p:spPr>
            <a:xfrm>
              <a:off x="2717177" y="2432303"/>
              <a:ext cx="1398269" cy="1951482"/>
            </a:xfrm>
            <a:prstGeom prst="rect">
              <a:avLst/>
            </a:prstGeom>
          </p:spPr>
        </p:pic>
      </p:grpSp>
      <p:sp>
        <p:nvSpPr>
          <p:cNvPr id="19" name="object 19"/>
          <p:cNvSpPr txBox="1">
            <a:spLocks noGrp="1"/>
          </p:cNvSpPr>
          <p:nvPr>
            <p:ph type="title"/>
          </p:nvPr>
        </p:nvSpPr>
        <p:spPr>
          <a:xfrm>
            <a:off x="1359541" y="1095247"/>
            <a:ext cx="5951220" cy="506730"/>
          </a:xfrm>
          <a:prstGeom prst="rect">
            <a:avLst/>
          </a:prstGeom>
        </p:spPr>
        <p:txBody>
          <a:bodyPr vert="horz" wrap="square" lIns="0" tIns="13335" rIns="0" bIns="0" rtlCol="0">
            <a:spAutoFit/>
          </a:bodyPr>
          <a:lstStyle/>
          <a:p>
            <a:pPr marL="12700">
              <a:lnSpc>
                <a:spcPct val="100000"/>
              </a:lnSpc>
              <a:spcBef>
                <a:spcPts val="105"/>
              </a:spcBef>
            </a:pPr>
            <a:r>
              <a:rPr dirty="0"/>
              <a:t>女性族群HIV</a:t>
            </a:r>
            <a:r>
              <a:rPr spc="-10" dirty="0"/>
              <a:t>預防及篩檢衛教宣導</a:t>
            </a:r>
          </a:p>
        </p:txBody>
      </p:sp>
      <p:sp>
        <p:nvSpPr>
          <p:cNvPr id="20" name="object 20"/>
          <p:cNvSpPr txBox="1"/>
          <p:nvPr/>
        </p:nvSpPr>
        <p:spPr>
          <a:xfrm>
            <a:off x="4130173" y="2566199"/>
            <a:ext cx="6617334" cy="1669414"/>
          </a:xfrm>
          <a:prstGeom prst="rect">
            <a:avLst/>
          </a:prstGeom>
        </p:spPr>
        <p:txBody>
          <a:bodyPr vert="horz" wrap="square" lIns="0" tIns="11430" rIns="0" bIns="0" rtlCol="0">
            <a:spAutoFit/>
          </a:bodyPr>
          <a:lstStyle/>
          <a:p>
            <a:pPr marL="313055" marR="5080" indent="-300990">
              <a:lnSpc>
                <a:spcPct val="111700"/>
              </a:lnSpc>
              <a:spcBef>
                <a:spcPts val="90"/>
              </a:spcBef>
              <a:buFont typeface="Wingdings"/>
              <a:buChar char=""/>
              <a:tabLst>
                <a:tab pos="313690" algn="l"/>
              </a:tabLst>
            </a:pPr>
            <a:r>
              <a:rPr sz="1900" b="1" spc="85" dirty="0">
                <a:solidFill>
                  <a:srgbClr val="333F50"/>
                </a:solidFill>
                <a:latin typeface="Microsoft JhengHei"/>
                <a:cs typeface="Microsoft JhengHei"/>
              </a:rPr>
              <a:t>發布女性族群</a:t>
            </a:r>
            <a:r>
              <a:rPr sz="1900" b="1" dirty="0">
                <a:solidFill>
                  <a:srgbClr val="333F50"/>
                </a:solidFill>
                <a:latin typeface="Microsoft JhengHei"/>
                <a:cs typeface="Microsoft JhengHei"/>
              </a:rPr>
              <a:t>HIV</a:t>
            </a:r>
            <a:r>
              <a:rPr sz="1900" b="1" spc="85" dirty="0">
                <a:solidFill>
                  <a:srgbClr val="333F50"/>
                </a:solidFill>
                <a:latin typeface="Microsoft JhengHei"/>
                <a:cs typeface="Microsoft JhengHei"/>
              </a:rPr>
              <a:t>預防及篩檢新聞稿，運用案例編寫</a:t>
            </a:r>
            <a:r>
              <a:rPr sz="1900" b="1" spc="35" dirty="0">
                <a:solidFill>
                  <a:srgbClr val="333F50"/>
                </a:solidFill>
                <a:latin typeface="Microsoft JhengHei"/>
                <a:cs typeface="Microsoft JhengHei"/>
              </a:rPr>
              <a:t>，</a:t>
            </a:r>
            <a:r>
              <a:rPr sz="1900" b="1" spc="500" dirty="0">
                <a:solidFill>
                  <a:srgbClr val="333F50"/>
                </a:solidFill>
                <a:latin typeface="Microsoft JhengHei"/>
                <a:cs typeface="Microsoft JhengHei"/>
              </a:rPr>
              <a:t> </a:t>
            </a:r>
            <a:r>
              <a:rPr sz="1900" b="1" spc="65" dirty="0">
                <a:solidFill>
                  <a:srgbClr val="333F50"/>
                </a:solidFill>
                <a:latin typeface="Microsoft JhengHei"/>
                <a:cs typeface="Microsoft JhengHei"/>
              </a:rPr>
              <a:t>使⺠眾更有共鳴，並透過疾管家</a:t>
            </a:r>
            <a:r>
              <a:rPr sz="1900" b="1" dirty="0">
                <a:solidFill>
                  <a:srgbClr val="333F50"/>
                </a:solidFill>
                <a:latin typeface="Microsoft JhengHei"/>
                <a:cs typeface="Microsoft JhengHei"/>
              </a:rPr>
              <a:t>Line</a:t>
            </a:r>
            <a:r>
              <a:rPr sz="1900" b="1" spc="65" dirty="0">
                <a:solidFill>
                  <a:srgbClr val="333F50"/>
                </a:solidFill>
                <a:latin typeface="Microsoft JhengHei"/>
                <a:cs typeface="Microsoft JhengHei"/>
              </a:rPr>
              <a:t>平台訊息進行推播</a:t>
            </a:r>
            <a:r>
              <a:rPr sz="1900" b="1" spc="15" dirty="0">
                <a:solidFill>
                  <a:srgbClr val="333F50"/>
                </a:solidFill>
                <a:latin typeface="Microsoft JhengHei"/>
                <a:cs typeface="Microsoft JhengHei"/>
              </a:rPr>
              <a:t>，</a:t>
            </a:r>
            <a:r>
              <a:rPr sz="1900" b="1" dirty="0">
                <a:solidFill>
                  <a:srgbClr val="333F50"/>
                </a:solidFill>
                <a:latin typeface="Microsoft JhengHei"/>
                <a:cs typeface="Microsoft JhengHei"/>
              </a:rPr>
              <a:t>提升⺠眾獲取資訊之可近</a:t>
            </a:r>
            <a:r>
              <a:rPr sz="1900" b="1" spc="-50" dirty="0">
                <a:solidFill>
                  <a:srgbClr val="333F50"/>
                </a:solidFill>
                <a:latin typeface="Microsoft JhengHei"/>
                <a:cs typeface="Microsoft JhengHei"/>
              </a:rPr>
              <a:t>性</a:t>
            </a:r>
            <a:endParaRPr sz="1900">
              <a:latin typeface="Microsoft JhengHei"/>
              <a:cs typeface="Microsoft JhengHei"/>
            </a:endParaRPr>
          </a:p>
          <a:p>
            <a:pPr>
              <a:lnSpc>
                <a:spcPct val="100000"/>
              </a:lnSpc>
              <a:spcBef>
                <a:spcPts val="40"/>
              </a:spcBef>
            </a:pPr>
            <a:endParaRPr sz="1850">
              <a:latin typeface="Microsoft JhengHei"/>
              <a:cs typeface="Microsoft JhengHei"/>
            </a:endParaRPr>
          </a:p>
          <a:p>
            <a:pPr marL="117475">
              <a:lnSpc>
                <a:spcPct val="100000"/>
              </a:lnSpc>
              <a:spcBef>
                <a:spcPts val="5"/>
              </a:spcBef>
            </a:pPr>
            <a:r>
              <a:rPr sz="1550" b="1" dirty="0">
                <a:solidFill>
                  <a:srgbClr val="3F3F3F"/>
                </a:solidFill>
                <a:latin typeface="Microsoft JhengHei"/>
                <a:cs typeface="Microsoft JhengHei"/>
              </a:rPr>
              <a:t>宣導單張請參見疾管署網頁</a:t>
            </a:r>
            <a:r>
              <a:rPr sz="1550" b="1" spc="95" dirty="0">
                <a:solidFill>
                  <a:srgbClr val="3F3F3F"/>
                </a:solidFill>
                <a:latin typeface="Microsoft JhengHei"/>
                <a:cs typeface="Microsoft JhengHei"/>
              </a:rPr>
              <a:t>  </a:t>
            </a:r>
            <a:r>
              <a:rPr sz="1550" b="1" u="sng" spc="-10" dirty="0">
                <a:solidFill>
                  <a:srgbClr val="0563C1"/>
                </a:solidFill>
                <a:uFill>
                  <a:solidFill>
                    <a:srgbClr val="0563C1"/>
                  </a:solidFill>
                </a:uFill>
                <a:latin typeface="Microsoft JhengHei"/>
                <a:cs typeface="Microsoft JhengHei"/>
              </a:rPr>
              <a:t>https://gov.tw/UWg</a:t>
            </a:r>
            <a:endParaRPr sz="1550">
              <a:latin typeface="Microsoft JhengHei"/>
              <a:cs typeface="Microsoft JhengHei"/>
            </a:endParaRPr>
          </a:p>
        </p:txBody>
      </p:sp>
      <p:pic>
        <p:nvPicPr>
          <p:cNvPr id="21" name="object 21"/>
          <p:cNvPicPr/>
          <p:nvPr/>
        </p:nvPicPr>
        <p:blipFill>
          <a:blip r:embed="rId11" cstate="print"/>
          <a:stretch>
            <a:fillRect/>
          </a:stretch>
        </p:blipFill>
        <p:spPr>
          <a:xfrm>
            <a:off x="287921" y="1070609"/>
            <a:ext cx="690372" cy="574548"/>
          </a:xfrm>
          <a:prstGeom prst="rect">
            <a:avLst/>
          </a:prstGeom>
        </p:spPr>
      </p:pic>
      <p:sp>
        <p:nvSpPr>
          <p:cNvPr id="22" name="object 22"/>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78</a:t>
            </a:fld>
            <a:endParaRPr spc="-25" dirty="0"/>
          </a:p>
        </p:txBody>
      </p:sp>
      <p:sp>
        <p:nvSpPr>
          <p:cNvPr id="23" name="object 23"/>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77" y="795527"/>
            <a:ext cx="10479405" cy="2190115"/>
            <a:chOff x="88277" y="795527"/>
            <a:chExt cx="10479405" cy="2190115"/>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5540502" cy="2189988"/>
            </a:xfrm>
            <a:prstGeom prst="rect">
              <a:avLst/>
            </a:prstGeom>
          </p:spPr>
        </p:pic>
      </p:grpSp>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6" name="object 6"/>
          <p:cNvSpPr txBox="1">
            <a:spLocks noGrp="1"/>
          </p:cNvSpPr>
          <p:nvPr>
            <p:ph type="title"/>
          </p:nvPr>
        </p:nvSpPr>
        <p:spPr>
          <a:xfrm>
            <a:off x="1342777" y="1082294"/>
            <a:ext cx="8843645" cy="506730"/>
          </a:xfrm>
          <a:prstGeom prst="rect">
            <a:avLst/>
          </a:prstGeom>
        </p:spPr>
        <p:txBody>
          <a:bodyPr vert="horz" wrap="square" lIns="0" tIns="13335" rIns="0" bIns="0" rtlCol="0">
            <a:spAutoFit/>
          </a:bodyPr>
          <a:lstStyle/>
          <a:p>
            <a:pPr marL="12700">
              <a:lnSpc>
                <a:spcPct val="100000"/>
              </a:lnSpc>
              <a:spcBef>
                <a:spcPts val="105"/>
              </a:spcBef>
            </a:pPr>
            <a:r>
              <a:rPr spc="-5" dirty="0"/>
              <a:t>提供移工、新住⺠、外籍⼈士之愛滋防治服務資源</a:t>
            </a:r>
          </a:p>
        </p:txBody>
      </p:sp>
      <p:grpSp>
        <p:nvGrpSpPr>
          <p:cNvPr id="7" name="object 7"/>
          <p:cNvGrpSpPr/>
          <p:nvPr/>
        </p:nvGrpSpPr>
        <p:grpSpPr>
          <a:xfrm>
            <a:off x="6463157" y="1749551"/>
            <a:ext cx="4140200" cy="4627245"/>
            <a:chOff x="6463157" y="1749551"/>
            <a:chExt cx="4140200" cy="4627245"/>
          </a:xfrm>
        </p:grpSpPr>
        <p:sp>
          <p:nvSpPr>
            <p:cNvPr id="8" name="object 8"/>
            <p:cNvSpPr/>
            <p:nvPr/>
          </p:nvSpPr>
          <p:spPr>
            <a:xfrm>
              <a:off x="6463157" y="2103881"/>
              <a:ext cx="4140200" cy="4272915"/>
            </a:xfrm>
            <a:custGeom>
              <a:avLst/>
              <a:gdLst/>
              <a:ahLst/>
              <a:cxnLst/>
              <a:rect l="l" t="t" r="r" b="b"/>
              <a:pathLst>
                <a:path w="4140200" h="4272915">
                  <a:moveTo>
                    <a:pt x="4139946" y="4027169"/>
                  </a:moveTo>
                  <a:lnTo>
                    <a:pt x="4139946" y="245363"/>
                  </a:lnTo>
                  <a:lnTo>
                    <a:pt x="4134967" y="195878"/>
                  </a:lnTo>
                  <a:lnTo>
                    <a:pt x="4120693" y="149804"/>
                  </a:lnTo>
                  <a:lnTo>
                    <a:pt x="4098114" y="108123"/>
                  </a:lnTo>
                  <a:lnTo>
                    <a:pt x="4068222" y="71818"/>
                  </a:lnTo>
                  <a:lnTo>
                    <a:pt x="4032008" y="41871"/>
                  </a:lnTo>
                  <a:lnTo>
                    <a:pt x="3990463" y="19264"/>
                  </a:lnTo>
                  <a:lnTo>
                    <a:pt x="3944577" y="4979"/>
                  </a:lnTo>
                  <a:lnTo>
                    <a:pt x="3895344" y="0"/>
                  </a:lnTo>
                  <a:lnTo>
                    <a:pt x="245364" y="0"/>
                  </a:lnTo>
                  <a:lnTo>
                    <a:pt x="195878" y="4979"/>
                  </a:lnTo>
                  <a:lnTo>
                    <a:pt x="149804" y="19264"/>
                  </a:lnTo>
                  <a:lnTo>
                    <a:pt x="108123" y="41871"/>
                  </a:lnTo>
                  <a:lnTo>
                    <a:pt x="71818" y="71818"/>
                  </a:lnTo>
                  <a:lnTo>
                    <a:pt x="41871" y="108123"/>
                  </a:lnTo>
                  <a:lnTo>
                    <a:pt x="19264" y="149804"/>
                  </a:lnTo>
                  <a:lnTo>
                    <a:pt x="4979" y="195878"/>
                  </a:lnTo>
                  <a:lnTo>
                    <a:pt x="0" y="245363"/>
                  </a:lnTo>
                  <a:lnTo>
                    <a:pt x="0" y="4027169"/>
                  </a:lnTo>
                  <a:lnTo>
                    <a:pt x="4979" y="4076655"/>
                  </a:lnTo>
                  <a:lnTo>
                    <a:pt x="19264" y="4122729"/>
                  </a:lnTo>
                  <a:lnTo>
                    <a:pt x="41871" y="4164410"/>
                  </a:lnTo>
                  <a:lnTo>
                    <a:pt x="71818" y="4200715"/>
                  </a:lnTo>
                  <a:lnTo>
                    <a:pt x="108123" y="4230662"/>
                  </a:lnTo>
                  <a:lnTo>
                    <a:pt x="149804" y="4253269"/>
                  </a:lnTo>
                  <a:lnTo>
                    <a:pt x="195878" y="4267554"/>
                  </a:lnTo>
                  <a:lnTo>
                    <a:pt x="245364" y="4272534"/>
                  </a:lnTo>
                  <a:lnTo>
                    <a:pt x="3895344" y="4272534"/>
                  </a:lnTo>
                  <a:lnTo>
                    <a:pt x="3944577" y="4267554"/>
                  </a:lnTo>
                  <a:lnTo>
                    <a:pt x="3990463" y="4253269"/>
                  </a:lnTo>
                  <a:lnTo>
                    <a:pt x="4032008" y="4230662"/>
                  </a:lnTo>
                  <a:lnTo>
                    <a:pt x="4068222" y="4200715"/>
                  </a:lnTo>
                  <a:lnTo>
                    <a:pt x="4098114" y="4164410"/>
                  </a:lnTo>
                  <a:lnTo>
                    <a:pt x="4120693" y="4122729"/>
                  </a:lnTo>
                  <a:lnTo>
                    <a:pt x="4134967" y="4076655"/>
                  </a:lnTo>
                  <a:lnTo>
                    <a:pt x="4139946" y="4027169"/>
                  </a:lnTo>
                  <a:close/>
                </a:path>
              </a:pathLst>
            </a:custGeom>
            <a:solidFill>
              <a:srgbClr val="FFF2CC"/>
            </a:solidFill>
          </p:spPr>
          <p:txBody>
            <a:bodyPr wrap="square" lIns="0" tIns="0" rIns="0" bIns="0" rtlCol="0"/>
            <a:lstStyle/>
            <a:p>
              <a:endParaRPr/>
            </a:p>
          </p:txBody>
        </p:sp>
        <p:sp>
          <p:nvSpPr>
            <p:cNvPr id="9" name="object 9"/>
            <p:cNvSpPr/>
            <p:nvPr/>
          </p:nvSpPr>
          <p:spPr>
            <a:xfrm>
              <a:off x="6512687" y="1749551"/>
              <a:ext cx="2472055" cy="449580"/>
            </a:xfrm>
            <a:custGeom>
              <a:avLst/>
              <a:gdLst/>
              <a:ahLst/>
              <a:cxnLst/>
              <a:rect l="l" t="t" r="r" b="b"/>
              <a:pathLst>
                <a:path w="2472054" h="449580">
                  <a:moveTo>
                    <a:pt x="2471928" y="374141"/>
                  </a:moveTo>
                  <a:lnTo>
                    <a:pt x="2471928" y="74675"/>
                  </a:lnTo>
                  <a:lnTo>
                    <a:pt x="2466034" y="45648"/>
                  </a:lnTo>
                  <a:lnTo>
                    <a:pt x="2449925" y="21907"/>
                  </a:lnTo>
                  <a:lnTo>
                    <a:pt x="2425957" y="5881"/>
                  </a:lnTo>
                  <a:lnTo>
                    <a:pt x="2396490" y="0"/>
                  </a:lnTo>
                  <a:lnTo>
                    <a:pt x="74676" y="0"/>
                  </a:lnTo>
                  <a:lnTo>
                    <a:pt x="45648" y="5881"/>
                  </a:lnTo>
                  <a:lnTo>
                    <a:pt x="21907" y="21907"/>
                  </a:lnTo>
                  <a:lnTo>
                    <a:pt x="5881" y="45648"/>
                  </a:lnTo>
                  <a:lnTo>
                    <a:pt x="0" y="74675"/>
                  </a:lnTo>
                  <a:lnTo>
                    <a:pt x="0" y="374141"/>
                  </a:lnTo>
                  <a:lnTo>
                    <a:pt x="5881" y="403609"/>
                  </a:lnTo>
                  <a:lnTo>
                    <a:pt x="21907" y="427577"/>
                  </a:lnTo>
                  <a:lnTo>
                    <a:pt x="45648" y="443686"/>
                  </a:lnTo>
                  <a:lnTo>
                    <a:pt x="74676" y="449579"/>
                  </a:lnTo>
                  <a:lnTo>
                    <a:pt x="2396490" y="449579"/>
                  </a:lnTo>
                  <a:lnTo>
                    <a:pt x="2425957" y="443686"/>
                  </a:lnTo>
                  <a:lnTo>
                    <a:pt x="2449925" y="427577"/>
                  </a:lnTo>
                  <a:lnTo>
                    <a:pt x="2466034" y="403609"/>
                  </a:lnTo>
                  <a:lnTo>
                    <a:pt x="2471928" y="374141"/>
                  </a:lnTo>
                  <a:close/>
                </a:path>
              </a:pathLst>
            </a:custGeom>
            <a:solidFill>
              <a:srgbClr val="ED7D31"/>
            </a:solidFill>
          </p:spPr>
          <p:txBody>
            <a:bodyPr wrap="square" lIns="0" tIns="0" rIns="0" bIns="0" rtlCol="0"/>
            <a:lstStyle/>
            <a:p>
              <a:endParaRPr/>
            </a:p>
          </p:txBody>
        </p:sp>
      </p:grpSp>
      <p:sp>
        <p:nvSpPr>
          <p:cNvPr id="10" name="object 10"/>
          <p:cNvSpPr txBox="1"/>
          <p:nvPr/>
        </p:nvSpPr>
        <p:spPr>
          <a:xfrm>
            <a:off x="6602863" y="1822195"/>
            <a:ext cx="4027804" cy="4356100"/>
          </a:xfrm>
          <a:prstGeom prst="rect">
            <a:avLst/>
          </a:prstGeom>
        </p:spPr>
        <p:txBody>
          <a:bodyPr vert="horz" wrap="square" lIns="0" tIns="12700" rIns="0" bIns="0" rtlCol="0">
            <a:spAutoFit/>
          </a:bodyPr>
          <a:lstStyle/>
          <a:p>
            <a:pPr marL="114300">
              <a:lnSpc>
                <a:spcPct val="100000"/>
              </a:lnSpc>
              <a:spcBef>
                <a:spcPts val="100"/>
              </a:spcBef>
            </a:pPr>
            <a:r>
              <a:rPr sz="1750" b="1" dirty="0">
                <a:solidFill>
                  <a:srgbClr val="FFFFFF"/>
                </a:solidFill>
                <a:latin typeface="Microsoft JhengHei"/>
                <a:cs typeface="Microsoft JhengHei"/>
              </a:rPr>
              <a:t>確診HIV，</a:t>
            </a:r>
            <a:r>
              <a:rPr sz="1750" b="1" spc="-10" dirty="0">
                <a:solidFill>
                  <a:srgbClr val="FFFFFF"/>
                </a:solidFill>
                <a:latin typeface="Microsoft JhengHei"/>
                <a:cs typeface="Microsoft JhengHei"/>
              </a:rPr>
              <a:t>該怎麼辦?</a:t>
            </a:r>
            <a:endParaRPr sz="1750">
              <a:latin typeface="Microsoft JhengHei"/>
              <a:cs typeface="Microsoft JhengHei"/>
            </a:endParaRPr>
          </a:p>
          <a:p>
            <a:pPr marL="170180" marR="171450" indent="-158115">
              <a:lnSpc>
                <a:spcPct val="131500"/>
              </a:lnSpc>
              <a:spcBef>
                <a:spcPts val="1165"/>
              </a:spcBef>
              <a:buFont typeface="Arial MT"/>
              <a:buChar char="•"/>
              <a:tabLst>
                <a:tab pos="170815" algn="l"/>
              </a:tabLst>
            </a:pPr>
            <a:r>
              <a:rPr sz="1300" b="1" dirty="0">
                <a:solidFill>
                  <a:srgbClr val="0070C0"/>
                </a:solidFill>
                <a:latin typeface="Microsoft JhengHei"/>
                <a:cs typeface="Microsoft JhengHei"/>
              </a:rPr>
              <a:t>如確診HIV，請⿎勵個案積極接受治療，穩定控</a:t>
            </a:r>
            <a:r>
              <a:rPr sz="1300" b="1" spc="-50" dirty="0">
                <a:solidFill>
                  <a:srgbClr val="0070C0"/>
                </a:solidFill>
                <a:latin typeface="Microsoft JhengHei"/>
                <a:cs typeface="Microsoft JhengHei"/>
              </a:rPr>
              <a:t>制</a:t>
            </a:r>
            <a:r>
              <a:rPr sz="1300" b="1" dirty="0">
                <a:solidFill>
                  <a:srgbClr val="0070C0"/>
                </a:solidFill>
                <a:latin typeface="Microsoft JhengHei"/>
                <a:cs typeface="Microsoft JhengHei"/>
              </a:rPr>
              <a:t>病情與維持健康狀況</a:t>
            </a:r>
            <a:r>
              <a:rPr sz="1300" b="1" spc="-50" dirty="0">
                <a:solidFill>
                  <a:srgbClr val="0070C0"/>
                </a:solidFill>
                <a:latin typeface="Microsoft JhengHei"/>
                <a:cs typeface="Microsoft JhengHei"/>
              </a:rPr>
              <a:t>。</a:t>
            </a:r>
            <a:endParaRPr sz="1300">
              <a:latin typeface="Microsoft JhengHei"/>
              <a:cs typeface="Microsoft JhengHei"/>
            </a:endParaRPr>
          </a:p>
          <a:p>
            <a:pPr marL="170180" marR="5715" indent="-158115">
              <a:lnSpc>
                <a:spcPct val="131500"/>
              </a:lnSpc>
              <a:spcBef>
                <a:spcPts val="530"/>
              </a:spcBef>
              <a:buFont typeface="Arial MT"/>
              <a:buChar char="•"/>
              <a:tabLst>
                <a:tab pos="170815" algn="l"/>
              </a:tabLst>
            </a:pPr>
            <a:r>
              <a:rPr sz="1300" b="1" spc="25" dirty="0">
                <a:latin typeface="Microsoft JhengHei"/>
                <a:cs typeface="Microsoft JhengHei"/>
              </a:rPr>
              <a:t>愛滋指定醫事機構可協助</a:t>
            </a:r>
            <a:r>
              <a:rPr sz="1300" b="1" spc="15" dirty="0">
                <a:latin typeface="Microsoft JhengHei"/>
                <a:cs typeface="Microsoft JhengHei"/>
              </a:rPr>
              <a:t>HIV</a:t>
            </a:r>
            <a:r>
              <a:rPr sz="1300" b="1" spc="25" dirty="0">
                <a:latin typeface="Microsoft JhengHei"/>
                <a:cs typeface="Microsoft JhengHei"/>
              </a:rPr>
              <a:t>感染者醫療服務，無</a:t>
            </a:r>
            <a:r>
              <a:rPr sz="1300" b="1" spc="15" dirty="0">
                <a:latin typeface="Microsoft JhengHei"/>
                <a:cs typeface="Microsoft JhengHei"/>
              </a:rPr>
              <a:t> </a:t>
            </a:r>
            <a:r>
              <a:rPr sz="1300" b="1" spc="10" dirty="0">
                <a:latin typeface="Microsoft JhengHei"/>
                <a:cs typeface="Microsoft JhengHei"/>
              </a:rPr>
              <a:t>論是本國⼈或外籍⼈士，都可提供必要的醫療照護。</a:t>
            </a:r>
            <a:endParaRPr sz="1300">
              <a:latin typeface="Microsoft JhengHei"/>
              <a:cs typeface="Microsoft JhengHei"/>
            </a:endParaRPr>
          </a:p>
          <a:p>
            <a:pPr marL="170180" marR="5080" indent="-158115">
              <a:lnSpc>
                <a:spcPct val="131500"/>
              </a:lnSpc>
              <a:spcBef>
                <a:spcPts val="520"/>
              </a:spcBef>
              <a:buFont typeface="Arial MT"/>
              <a:buChar char="•"/>
              <a:tabLst>
                <a:tab pos="170815" algn="l"/>
              </a:tabLst>
            </a:pPr>
            <a:r>
              <a:rPr sz="1300" b="1" spc="75" dirty="0">
                <a:latin typeface="Microsoft JhengHei"/>
                <a:cs typeface="Microsoft JhengHei"/>
              </a:rPr>
              <a:t>目前我國政府不補助外籍⼈士在臺開始服藥治</a:t>
            </a:r>
            <a:r>
              <a:rPr sz="1300" b="1" spc="25" dirty="0">
                <a:latin typeface="Microsoft JhengHei"/>
                <a:cs typeface="Microsoft JhengHei"/>
              </a:rPr>
              <a:t>療 </a:t>
            </a:r>
            <a:r>
              <a:rPr sz="1300" b="1" dirty="0">
                <a:latin typeface="Microsoft JhengHei"/>
                <a:cs typeface="Microsoft JhengHei"/>
              </a:rPr>
              <a:t>HIV的2年內醫療費用；至於在臺服藥2年後治</a:t>
            </a:r>
            <a:r>
              <a:rPr sz="1300" b="1" spc="-25" dirty="0">
                <a:latin typeface="Microsoft JhengHei"/>
                <a:cs typeface="Microsoft JhengHei"/>
              </a:rPr>
              <a:t>療費</a:t>
            </a:r>
            <a:r>
              <a:rPr sz="1300" b="1" spc="500" dirty="0">
                <a:latin typeface="Microsoft JhengHei"/>
                <a:cs typeface="Microsoft JhengHei"/>
              </a:rPr>
              <a:t> </a:t>
            </a:r>
            <a:r>
              <a:rPr sz="1300" b="1" dirty="0">
                <a:latin typeface="Microsoft JhengHei"/>
                <a:cs typeface="Microsoft JhengHei"/>
              </a:rPr>
              <a:t>用，若有加入我國健保者，則依健保給付規定辦理</a:t>
            </a:r>
            <a:r>
              <a:rPr sz="1300" b="1" spc="-50" dirty="0">
                <a:latin typeface="Microsoft JhengHei"/>
                <a:cs typeface="Microsoft JhengHei"/>
              </a:rPr>
              <a:t>，</a:t>
            </a:r>
            <a:r>
              <a:rPr sz="1300" b="1" dirty="0">
                <a:latin typeface="Microsoft JhengHei"/>
                <a:cs typeface="Microsoft JhengHei"/>
              </a:rPr>
              <a:t>相關問題可洽健保署諮詢服務專線0800-030-598</a:t>
            </a:r>
            <a:r>
              <a:rPr sz="1300" b="1" spc="-50" dirty="0">
                <a:latin typeface="Microsoft JhengHei"/>
                <a:cs typeface="Microsoft JhengHei"/>
              </a:rPr>
              <a:t>。</a:t>
            </a:r>
            <a:endParaRPr sz="1300">
              <a:latin typeface="Microsoft JhengHei"/>
              <a:cs typeface="Microsoft JhengHei"/>
            </a:endParaRPr>
          </a:p>
          <a:p>
            <a:pPr marL="170180" marR="172085" indent="-158115">
              <a:lnSpc>
                <a:spcPct val="131500"/>
              </a:lnSpc>
              <a:spcBef>
                <a:spcPts val="530"/>
              </a:spcBef>
              <a:buFont typeface="Arial MT"/>
              <a:buChar char="•"/>
              <a:tabLst>
                <a:tab pos="170815" algn="l"/>
              </a:tabLst>
            </a:pPr>
            <a:r>
              <a:rPr sz="1300" b="1" dirty="0">
                <a:solidFill>
                  <a:srgbClr val="0070C0"/>
                </a:solidFill>
                <a:latin typeface="Microsoft JhengHei"/>
                <a:cs typeface="Microsoft JhengHei"/>
              </a:rPr>
              <a:t>若感染者有至國外取得藥物需求，可尋求愛滋感</a:t>
            </a:r>
            <a:r>
              <a:rPr sz="1300" b="1" spc="-50" dirty="0">
                <a:solidFill>
                  <a:srgbClr val="0070C0"/>
                </a:solidFill>
                <a:latin typeface="Microsoft JhengHei"/>
                <a:cs typeface="Microsoft JhengHei"/>
              </a:rPr>
              <a:t>染</a:t>
            </a:r>
            <a:r>
              <a:rPr sz="1300" b="1" dirty="0">
                <a:solidFill>
                  <a:srgbClr val="0070C0"/>
                </a:solidFill>
                <a:latin typeface="Microsoft JhengHei"/>
                <a:cs typeface="Microsoft JhengHei"/>
              </a:rPr>
              <a:t>者權益促進會或露德協會等⺠間團體協助</a:t>
            </a:r>
            <a:r>
              <a:rPr sz="1300" b="1" spc="-50" dirty="0">
                <a:solidFill>
                  <a:srgbClr val="0070C0"/>
                </a:solidFill>
                <a:latin typeface="Microsoft JhengHei"/>
                <a:cs typeface="Microsoft JhengHei"/>
              </a:rPr>
              <a:t>。</a:t>
            </a:r>
            <a:endParaRPr sz="1300">
              <a:latin typeface="Microsoft JhengHei"/>
              <a:cs typeface="Microsoft JhengHei"/>
            </a:endParaRPr>
          </a:p>
          <a:p>
            <a:pPr marL="170180" marR="172085" indent="-158115" algn="just">
              <a:lnSpc>
                <a:spcPct val="131500"/>
              </a:lnSpc>
              <a:spcBef>
                <a:spcPts val="525"/>
              </a:spcBef>
              <a:buFont typeface="Arial MT"/>
              <a:buChar char="•"/>
              <a:tabLst>
                <a:tab pos="170815" algn="l"/>
              </a:tabLst>
            </a:pPr>
            <a:r>
              <a:rPr sz="1300" spc="55" dirty="0">
                <a:latin typeface="Microsoft JhengHei"/>
                <a:cs typeface="Microsoft JhengHei"/>
              </a:rPr>
              <a:t>有關</a:t>
            </a:r>
            <a:r>
              <a:rPr sz="1300" b="1" spc="55" dirty="0">
                <a:solidFill>
                  <a:srgbClr val="008080"/>
                </a:solidFill>
                <a:latin typeface="Microsoft JhengHei"/>
                <a:cs typeface="Microsoft JhengHei"/>
              </a:rPr>
              <a:t>移工就業權</a:t>
            </a:r>
            <a:r>
              <a:rPr sz="1300" b="1" spc="50" dirty="0">
                <a:solidFill>
                  <a:srgbClr val="008080"/>
                </a:solidFill>
                <a:latin typeface="Microsoft JhengHei"/>
                <a:cs typeface="Microsoft JhengHei"/>
              </a:rPr>
              <a:t>益</a:t>
            </a:r>
            <a:r>
              <a:rPr sz="1300" spc="50" dirty="0">
                <a:latin typeface="Microsoft JhengHei"/>
                <a:cs typeface="Microsoft JhengHei"/>
              </a:rPr>
              <a:t>，可洽</a:t>
            </a:r>
            <a:r>
              <a:rPr sz="1300" spc="55" dirty="0">
                <a:latin typeface="Microsoft JhengHei"/>
                <a:cs typeface="Microsoft JhengHei"/>
              </a:rPr>
              <a:t>詢</a:t>
            </a:r>
            <a:r>
              <a:rPr sz="1300" b="1" spc="50" dirty="0">
                <a:solidFill>
                  <a:srgbClr val="008080"/>
                </a:solidFill>
                <a:latin typeface="Microsoft JhengHei"/>
                <a:cs typeface="Microsoft JhengHei"/>
              </a:rPr>
              <a:t>勞動部</a:t>
            </a:r>
            <a:r>
              <a:rPr sz="1300" b="1" dirty="0">
                <a:solidFill>
                  <a:srgbClr val="008080"/>
                </a:solidFill>
                <a:latin typeface="Microsoft JhengHei"/>
                <a:cs typeface="Microsoft JhengHei"/>
              </a:rPr>
              <a:t>1955</a:t>
            </a:r>
            <a:r>
              <a:rPr sz="1300" b="1" spc="25" dirty="0">
                <a:solidFill>
                  <a:srgbClr val="008080"/>
                </a:solidFill>
                <a:latin typeface="Microsoft JhengHei"/>
                <a:cs typeface="Microsoft JhengHei"/>
              </a:rPr>
              <a:t>勞工諮詢</a:t>
            </a:r>
            <a:r>
              <a:rPr sz="1300" b="1" dirty="0">
                <a:solidFill>
                  <a:srgbClr val="008080"/>
                </a:solidFill>
                <a:latin typeface="Microsoft JhengHei"/>
                <a:cs typeface="Microsoft JhengHei"/>
              </a:rPr>
              <a:t>申訴專線</a:t>
            </a:r>
            <a:r>
              <a:rPr sz="1300" dirty="0">
                <a:latin typeface="Microsoft JhengHei"/>
                <a:cs typeface="Microsoft JhengHei"/>
              </a:rPr>
              <a:t>或勞政主管機關，或至</a:t>
            </a:r>
            <a:r>
              <a:rPr sz="1300" b="1" dirty="0">
                <a:solidFill>
                  <a:srgbClr val="008080"/>
                </a:solidFill>
                <a:latin typeface="Microsoft JhengHei"/>
                <a:cs typeface="Microsoft JhengHei"/>
              </a:rPr>
              <a:t>勞動部勞動力發</a:t>
            </a:r>
            <a:r>
              <a:rPr sz="1300" b="1" spc="-50" dirty="0">
                <a:solidFill>
                  <a:srgbClr val="008080"/>
                </a:solidFill>
                <a:latin typeface="Microsoft JhengHei"/>
                <a:cs typeface="Microsoft JhengHei"/>
              </a:rPr>
              <a:t>展</a:t>
            </a:r>
            <a:r>
              <a:rPr sz="1300" b="1" dirty="0">
                <a:solidFill>
                  <a:srgbClr val="008080"/>
                </a:solidFill>
                <a:latin typeface="Microsoft JhengHei"/>
                <a:cs typeface="Microsoft JhengHei"/>
              </a:rPr>
              <a:t>署「外國⼈勞動權益網」(https://gov.tw/gwj</a:t>
            </a:r>
            <a:r>
              <a:rPr sz="1300" b="1" spc="-25" dirty="0">
                <a:solidFill>
                  <a:srgbClr val="008080"/>
                </a:solidFill>
                <a:latin typeface="Microsoft JhengHei"/>
                <a:cs typeface="Microsoft JhengHei"/>
              </a:rPr>
              <a:t>)查</a:t>
            </a:r>
            <a:r>
              <a:rPr sz="1300" b="1" dirty="0">
                <a:solidFill>
                  <a:srgbClr val="008080"/>
                </a:solidFill>
                <a:latin typeface="Microsoft JhengHei"/>
                <a:cs typeface="Microsoft JhengHei"/>
              </a:rPr>
              <a:t>詢</a:t>
            </a:r>
            <a:r>
              <a:rPr sz="1300" spc="-50" dirty="0">
                <a:latin typeface="Microsoft JhengHei"/>
                <a:cs typeface="Microsoft JhengHei"/>
              </a:rPr>
              <a:t>。</a:t>
            </a:r>
            <a:endParaRPr sz="1300">
              <a:latin typeface="Microsoft JhengHei"/>
              <a:cs typeface="Microsoft JhengHei"/>
            </a:endParaRPr>
          </a:p>
        </p:txBody>
      </p:sp>
      <p:sp>
        <p:nvSpPr>
          <p:cNvPr id="11" name="object 11"/>
          <p:cNvSpPr txBox="1"/>
          <p:nvPr/>
        </p:nvSpPr>
        <p:spPr>
          <a:xfrm>
            <a:off x="384943" y="1826802"/>
            <a:ext cx="5091430" cy="1056005"/>
          </a:xfrm>
          <a:prstGeom prst="rect">
            <a:avLst/>
          </a:prstGeom>
        </p:spPr>
        <p:txBody>
          <a:bodyPr vert="horz" wrap="square" lIns="0" tIns="144780" rIns="0" bIns="0" rtlCol="0">
            <a:spAutoFit/>
          </a:bodyPr>
          <a:lstStyle/>
          <a:p>
            <a:pPr marL="12700">
              <a:lnSpc>
                <a:spcPct val="100000"/>
              </a:lnSpc>
              <a:spcBef>
                <a:spcPts val="1140"/>
              </a:spcBef>
            </a:pPr>
            <a:r>
              <a:rPr sz="1750" b="1" dirty="0">
                <a:latin typeface="Microsoft JhengHei"/>
                <a:cs typeface="Microsoft JhengHei"/>
              </a:rPr>
              <a:t>疾管署HIV/AIDS</a:t>
            </a:r>
            <a:r>
              <a:rPr sz="1750" b="1" spc="-5" dirty="0">
                <a:latin typeface="Microsoft JhengHei"/>
                <a:cs typeface="Microsoft JhengHei"/>
              </a:rPr>
              <a:t>英文版網頁：</a:t>
            </a:r>
            <a:r>
              <a:rPr sz="1750" b="1" u="heavy" spc="-10" dirty="0">
                <a:solidFill>
                  <a:srgbClr val="0563C1"/>
                </a:solidFill>
                <a:uFill>
                  <a:solidFill>
                    <a:srgbClr val="0563C1"/>
                  </a:solidFill>
                </a:uFill>
                <a:latin typeface="Microsoft JhengHei"/>
                <a:cs typeface="Microsoft JhengHei"/>
              </a:rPr>
              <a:t>https://gov.tw/B67</a:t>
            </a:r>
            <a:endParaRPr sz="1750">
              <a:latin typeface="Microsoft JhengHei"/>
              <a:cs typeface="Microsoft JhengHei"/>
            </a:endParaRPr>
          </a:p>
          <a:p>
            <a:pPr marL="262890" indent="-250825">
              <a:lnSpc>
                <a:spcPct val="100000"/>
              </a:lnSpc>
              <a:spcBef>
                <a:spcPts val="835"/>
              </a:spcBef>
              <a:buFont typeface="Wingdings"/>
              <a:buChar char=""/>
              <a:tabLst>
                <a:tab pos="263525" algn="l"/>
              </a:tabLst>
            </a:pPr>
            <a:r>
              <a:rPr sz="1400" b="1" spc="-15" dirty="0">
                <a:latin typeface="Microsoft JhengHei"/>
                <a:cs typeface="Microsoft JhengHei"/>
              </a:rPr>
              <a:t>提供預防、篩檢及治療等衛教資訊(英文版)</a:t>
            </a:r>
            <a:endParaRPr sz="1400">
              <a:latin typeface="Microsoft JhengHei"/>
              <a:cs typeface="Microsoft JhengHei"/>
            </a:endParaRPr>
          </a:p>
          <a:p>
            <a:pPr marL="262890" indent="-250825">
              <a:lnSpc>
                <a:spcPct val="100000"/>
              </a:lnSpc>
              <a:spcBef>
                <a:spcPts val="775"/>
              </a:spcBef>
              <a:buFont typeface="Wingdings"/>
              <a:buChar char=""/>
              <a:tabLst>
                <a:tab pos="263525" algn="l"/>
              </a:tabLst>
            </a:pPr>
            <a:r>
              <a:rPr sz="1400" b="1" spc="-15" dirty="0">
                <a:latin typeface="Microsoft JhengHei"/>
                <a:cs typeface="Microsoft JhengHei"/>
              </a:rPr>
              <a:t>愛滋自我篩檢、匿篩院所等英語版海報/單張</a:t>
            </a:r>
            <a:endParaRPr sz="1400">
              <a:latin typeface="Microsoft JhengHei"/>
              <a:cs typeface="Microsoft JhengHei"/>
            </a:endParaRPr>
          </a:p>
        </p:txBody>
      </p:sp>
      <p:pic>
        <p:nvPicPr>
          <p:cNvPr id="12" name="object 12"/>
          <p:cNvPicPr/>
          <p:nvPr/>
        </p:nvPicPr>
        <p:blipFill>
          <a:blip r:embed="rId3" cstate="print"/>
          <a:stretch>
            <a:fillRect/>
          </a:stretch>
        </p:blipFill>
        <p:spPr>
          <a:xfrm>
            <a:off x="4641227" y="2312669"/>
            <a:ext cx="839724" cy="818388"/>
          </a:xfrm>
          <a:prstGeom prst="rect">
            <a:avLst/>
          </a:prstGeom>
        </p:spPr>
      </p:pic>
      <p:sp>
        <p:nvSpPr>
          <p:cNvPr id="13" name="object 13"/>
          <p:cNvSpPr txBox="1"/>
          <p:nvPr/>
        </p:nvSpPr>
        <p:spPr>
          <a:xfrm>
            <a:off x="1849507" y="3227324"/>
            <a:ext cx="2319020"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Microsoft JhengHei"/>
                <a:cs typeface="Microsoft JhengHei"/>
              </a:rPr>
              <a:t>多國語言(中、英、印尼、越、泰</a:t>
            </a:r>
            <a:r>
              <a:rPr sz="1200" b="1" spc="-50" dirty="0">
                <a:latin typeface="Microsoft JhengHei"/>
                <a:cs typeface="Microsoft JhengHei"/>
              </a:rPr>
              <a:t>)</a:t>
            </a:r>
            <a:endParaRPr sz="1200">
              <a:latin typeface="Microsoft JhengHei"/>
              <a:cs typeface="Microsoft JhengHei"/>
            </a:endParaRPr>
          </a:p>
        </p:txBody>
      </p:sp>
      <p:sp>
        <p:nvSpPr>
          <p:cNvPr id="14" name="object 14"/>
          <p:cNvSpPr/>
          <p:nvPr/>
        </p:nvSpPr>
        <p:spPr>
          <a:xfrm>
            <a:off x="319925" y="3429000"/>
            <a:ext cx="5328920" cy="643890"/>
          </a:xfrm>
          <a:custGeom>
            <a:avLst/>
            <a:gdLst/>
            <a:ahLst/>
            <a:cxnLst/>
            <a:rect l="l" t="t" r="r" b="b"/>
            <a:pathLst>
              <a:path w="5328920" h="643889">
                <a:moveTo>
                  <a:pt x="5328666" y="536448"/>
                </a:moveTo>
                <a:lnTo>
                  <a:pt x="5328666" y="107442"/>
                </a:lnTo>
                <a:lnTo>
                  <a:pt x="5320236" y="65579"/>
                </a:lnTo>
                <a:lnTo>
                  <a:pt x="5297233" y="31432"/>
                </a:lnTo>
                <a:lnTo>
                  <a:pt x="5263086" y="8429"/>
                </a:lnTo>
                <a:lnTo>
                  <a:pt x="5221224" y="0"/>
                </a:lnTo>
                <a:lnTo>
                  <a:pt x="107442" y="0"/>
                </a:lnTo>
                <a:lnTo>
                  <a:pt x="65579" y="8429"/>
                </a:lnTo>
                <a:lnTo>
                  <a:pt x="31432" y="31432"/>
                </a:lnTo>
                <a:lnTo>
                  <a:pt x="8429" y="65579"/>
                </a:lnTo>
                <a:lnTo>
                  <a:pt x="0" y="107442"/>
                </a:lnTo>
                <a:lnTo>
                  <a:pt x="0" y="536448"/>
                </a:lnTo>
                <a:lnTo>
                  <a:pt x="8429" y="578310"/>
                </a:lnTo>
                <a:lnTo>
                  <a:pt x="31432" y="612457"/>
                </a:lnTo>
                <a:lnTo>
                  <a:pt x="65579" y="635460"/>
                </a:lnTo>
                <a:lnTo>
                  <a:pt x="107442" y="643890"/>
                </a:lnTo>
                <a:lnTo>
                  <a:pt x="5221224" y="643890"/>
                </a:lnTo>
                <a:lnTo>
                  <a:pt x="5263086" y="635460"/>
                </a:lnTo>
                <a:lnTo>
                  <a:pt x="5297233" y="612457"/>
                </a:lnTo>
                <a:lnTo>
                  <a:pt x="5320236" y="578310"/>
                </a:lnTo>
                <a:lnTo>
                  <a:pt x="5328666" y="536448"/>
                </a:lnTo>
                <a:close/>
              </a:path>
            </a:pathLst>
          </a:custGeom>
          <a:solidFill>
            <a:srgbClr val="E2F0D9"/>
          </a:solidFill>
        </p:spPr>
        <p:txBody>
          <a:bodyPr wrap="square" lIns="0" tIns="0" rIns="0" bIns="0" rtlCol="0"/>
          <a:lstStyle/>
          <a:p>
            <a:endParaRPr/>
          </a:p>
        </p:txBody>
      </p:sp>
      <p:sp>
        <p:nvSpPr>
          <p:cNvPr id="15" name="object 15"/>
          <p:cNvSpPr txBox="1"/>
          <p:nvPr/>
        </p:nvSpPr>
        <p:spPr>
          <a:xfrm>
            <a:off x="419233" y="3427570"/>
            <a:ext cx="3909060" cy="580390"/>
          </a:xfrm>
          <a:prstGeom prst="rect">
            <a:avLst/>
          </a:prstGeom>
        </p:spPr>
        <p:txBody>
          <a:bodyPr vert="horz" wrap="square" lIns="0" tIns="76200" rIns="0" bIns="0" rtlCol="0">
            <a:spAutoFit/>
          </a:bodyPr>
          <a:lstStyle/>
          <a:p>
            <a:pPr marL="170180" indent="-158115">
              <a:lnSpc>
                <a:spcPct val="100000"/>
              </a:lnSpc>
              <a:spcBef>
                <a:spcPts val="600"/>
              </a:spcBef>
              <a:buFont typeface="Arial MT"/>
              <a:buChar char="•"/>
              <a:tabLst>
                <a:tab pos="170815" algn="l"/>
              </a:tabLst>
            </a:pPr>
            <a:r>
              <a:rPr sz="1400" b="1" spc="-10" dirty="0">
                <a:latin typeface="Microsoft JhengHei"/>
                <a:cs typeface="Microsoft JhengHei"/>
              </a:rPr>
              <a:t>移工來臺後知悉感染愛滋病毒(HIV)之處遇</a:t>
            </a:r>
            <a:r>
              <a:rPr sz="1400" b="1" spc="-25" dirty="0">
                <a:latin typeface="Microsoft JhengHei"/>
                <a:cs typeface="Microsoft JhengHei"/>
              </a:rPr>
              <a:t>Q&amp;A</a:t>
            </a:r>
            <a:endParaRPr sz="1400">
              <a:latin typeface="Microsoft JhengHei"/>
              <a:cs typeface="Microsoft JhengHei"/>
            </a:endParaRPr>
          </a:p>
          <a:p>
            <a:pPr marL="170180" indent="-158115">
              <a:lnSpc>
                <a:spcPct val="100000"/>
              </a:lnSpc>
              <a:spcBef>
                <a:spcPts val="505"/>
              </a:spcBef>
              <a:buFont typeface="Arial MT"/>
              <a:buChar char="•"/>
              <a:tabLst>
                <a:tab pos="170815" algn="l"/>
              </a:tabLst>
            </a:pPr>
            <a:r>
              <a:rPr sz="1400" b="1" spc="-5" dirty="0">
                <a:latin typeface="Microsoft JhengHei"/>
                <a:cs typeface="Microsoft JhengHei"/>
              </a:rPr>
              <a:t>外籍愛滋感染者在臺問與答</a:t>
            </a:r>
            <a:endParaRPr sz="1400">
              <a:latin typeface="Microsoft JhengHei"/>
              <a:cs typeface="Microsoft JhengHei"/>
            </a:endParaRPr>
          </a:p>
        </p:txBody>
      </p:sp>
      <p:sp>
        <p:nvSpPr>
          <p:cNvPr id="16" name="object 16"/>
          <p:cNvSpPr/>
          <p:nvPr/>
        </p:nvSpPr>
        <p:spPr>
          <a:xfrm>
            <a:off x="283349" y="3097529"/>
            <a:ext cx="1420495" cy="379095"/>
          </a:xfrm>
          <a:custGeom>
            <a:avLst/>
            <a:gdLst/>
            <a:ahLst/>
            <a:cxnLst/>
            <a:rect l="l" t="t" r="r" b="b"/>
            <a:pathLst>
              <a:path w="1420495" h="379095">
                <a:moveTo>
                  <a:pt x="1420368" y="315468"/>
                </a:moveTo>
                <a:lnTo>
                  <a:pt x="1420368" y="63246"/>
                </a:lnTo>
                <a:lnTo>
                  <a:pt x="1415415" y="38576"/>
                </a:lnTo>
                <a:lnTo>
                  <a:pt x="1401889" y="18478"/>
                </a:lnTo>
                <a:lnTo>
                  <a:pt x="1381791" y="4953"/>
                </a:lnTo>
                <a:lnTo>
                  <a:pt x="1357122" y="0"/>
                </a:lnTo>
                <a:lnTo>
                  <a:pt x="63246" y="0"/>
                </a:lnTo>
                <a:lnTo>
                  <a:pt x="38576" y="4953"/>
                </a:lnTo>
                <a:lnTo>
                  <a:pt x="18478" y="18478"/>
                </a:lnTo>
                <a:lnTo>
                  <a:pt x="4952" y="38576"/>
                </a:lnTo>
                <a:lnTo>
                  <a:pt x="0" y="63246"/>
                </a:lnTo>
                <a:lnTo>
                  <a:pt x="0" y="315468"/>
                </a:lnTo>
                <a:lnTo>
                  <a:pt x="4953" y="340137"/>
                </a:lnTo>
                <a:lnTo>
                  <a:pt x="18478" y="360235"/>
                </a:lnTo>
                <a:lnTo>
                  <a:pt x="38576" y="373761"/>
                </a:lnTo>
                <a:lnTo>
                  <a:pt x="63246" y="378714"/>
                </a:lnTo>
                <a:lnTo>
                  <a:pt x="1357122" y="378714"/>
                </a:lnTo>
                <a:lnTo>
                  <a:pt x="1381791" y="373761"/>
                </a:lnTo>
                <a:lnTo>
                  <a:pt x="1401889" y="360235"/>
                </a:lnTo>
                <a:lnTo>
                  <a:pt x="1415415" y="340137"/>
                </a:lnTo>
                <a:lnTo>
                  <a:pt x="1420368" y="315468"/>
                </a:lnTo>
                <a:close/>
              </a:path>
            </a:pathLst>
          </a:custGeom>
          <a:solidFill>
            <a:srgbClr val="009999"/>
          </a:solidFill>
        </p:spPr>
        <p:txBody>
          <a:bodyPr wrap="square" lIns="0" tIns="0" rIns="0" bIns="0" rtlCol="0"/>
          <a:lstStyle/>
          <a:p>
            <a:endParaRPr/>
          </a:p>
        </p:txBody>
      </p:sp>
      <p:sp>
        <p:nvSpPr>
          <p:cNvPr id="17" name="object 17"/>
          <p:cNvSpPr txBox="1"/>
          <p:nvPr/>
        </p:nvSpPr>
        <p:spPr>
          <a:xfrm>
            <a:off x="509911" y="3105403"/>
            <a:ext cx="967105" cy="346710"/>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FFFFFF"/>
                </a:solidFill>
                <a:latin typeface="Microsoft JhengHei"/>
                <a:cs typeface="Microsoft JhengHei"/>
              </a:rPr>
              <a:t>常見</a:t>
            </a:r>
            <a:r>
              <a:rPr sz="2100" b="1" spc="-25" dirty="0">
                <a:solidFill>
                  <a:srgbClr val="FFFFFF"/>
                </a:solidFill>
                <a:latin typeface="Microsoft JhengHei"/>
                <a:cs typeface="Microsoft JhengHei"/>
              </a:rPr>
              <a:t>QA</a:t>
            </a:r>
            <a:endParaRPr sz="2100">
              <a:latin typeface="Microsoft JhengHei"/>
              <a:cs typeface="Microsoft JhengHei"/>
            </a:endParaRPr>
          </a:p>
        </p:txBody>
      </p:sp>
      <p:pic>
        <p:nvPicPr>
          <p:cNvPr id="18" name="object 18"/>
          <p:cNvPicPr/>
          <p:nvPr/>
        </p:nvPicPr>
        <p:blipFill>
          <a:blip r:embed="rId4" cstate="print"/>
          <a:stretch>
            <a:fillRect/>
          </a:stretch>
        </p:blipFill>
        <p:spPr>
          <a:xfrm>
            <a:off x="3276485" y="4662678"/>
            <a:ext cx="3312020" cy="1815083"/>
          </a:xfrm>
          <a:prstGeom prst="rect">
            <a:avLst/>
          </a:prstGeom>
        </p:spPr>
      </p:pic>
      <p:sp>
        <p:nvSpPr>
          <p:cNvPr id="19" name="object 19"/>
          <p:cNvSpPr txBox="1"/>
          <p:nvPr/>
        </p:nvSpPr>
        <p:spPr>
          <a:xfrm>
            <a:off x="262013" y="4678679"/>
            <a:ext cx="2998470" cy="1759585"/>
          </a:xfrm>
          <a:prstGeom prst="rect">
            <a:avLst/>
          </a:prstGeom>
          <a:solidFill>
            <a:srgbClr val="DEEBF7"/>
          </a:solidFill>
        </p:spPr>
        <p:txBody>
          <a:bodyPr vert="horz" wrap="square" lIns="0" tIns="20320" rIns="0" bIns="0" rtlCol="0">
            <a:spAutoFit/>
          </a:bodyPr>
          <a:lstStyle/>
          <a:p>
            <a:pPr marL="237490" marR="132715" indent="-158115" algn="just">
              <a:lnSpc>
                <a:spcPct val="113900"/>
              </a:lnSpc>
              <a:spcBef>
                <a:spcPts val="160"/>
              </a:spcBef>
              <a:buFont typeface="Arial MT"/>
              <a:buChar char="•"/>
              <a:tabLst>
                <a:tab pos="238125" algn="l"/>
              </a:tabLst>
            </a:pPr>
            <a:r>
              <a:rPr sz="1100" b="1" dirty="0">
                <a:latin typeface="Microsoft JhengHei"/>
                <a:cs typeface="Microsoft JhengHei"/>
              </a:rPr>
              <a:t>疾管署與勞動部勞動力發展署合作，製</a:t>
            </a:r>
            <a:r>
              <a:rPr sz="1100" b="1" spc="-50" dirty="0">
                <a:latin typeface="Microsoft JhengHei"/>
                <a:cs typeface="Microsoft JhengHei"/>
              </a:rPr>
              <a:t>作</a:t>
            </a:r>
            <a:r>
              <a:rPr sz="1100" b="1" dirty="0">
                <a:latin typeface="Microsoft JhengHei"/>
                <a:cs typeface="Microsoft JhengHei"/>
              </a:rPr>
              <a:t>宣導單張，並於2023/1/31公告於外國</a:t>
            </a:r>
            <a:r>
              <a:rPr sz="1100" b="1" spc="-50" dirty="0">
                <a:latin typeface="Microsoft JhengHei"/>
                <a:cs typeface="Microsoft JhengHei"/>
              </a:rPr>
              <a:t>⼈</a:t>
            </a:r>
            <a:r>
              <a:rPr sz="1100" b="1" dirty="0">
                <a:latin typeface="Microsoft JhengHei"/>
                <a:cs typeface="Microsoft JhengHei"/>
              </a:rPr>
              <a:t>勞動權益網(網址</a:t>
            </a:r>
            <a:r>
              <a:rPr sz="1100" b="1" spc="-10" dirty="0">
                <a:latin typeface="Microsoft JhengHei"/>
                <a:cs typeface="Microsoft JhengHei"/>
              </a:rPr>
              <a:t>：</a:t>
            </a:r>
            <a:r>
              <a:rPr sz="1100" b="1" u="sng" spc="-10" dirty="0">
                <a:solidFill>
                  <a:srgbClr val="0563C1"/>
                </a:solidFill>
                <a:uFill>
                  <a:solidFill>
                    <a:srgbClr val="0563C1"/>
                  </a:solidFill>
                </a:uFill>
                <a:latin typeface="Microsoft JhengHei"/>
                <a:cs typeface="Microsoft JhengHei"/>
              </a:rPr>
              <a:t>https://gov.tw/161</a:t>
            </a:r>
            <a:r>
              <a:rPr sz="1100" b="1" spc="-10" dirty="0">
                <a:latin typeface="Microsoft JhengHei"/>
                <a:cs typeface="Microsoft JhengHei"/>
              </a:rPr>
              <a:t>)</a:t>
            </a:r>
            <a:endParaRPr sz="1100">
              <a:latin typeface="Microsoft JhengHei"/>
              <a:cs typeface="Microsoft JhengHei"/>
            </a:endParaRPr>
          </a:p>
          <a:p>
            <a:pPr marL="237490" indent="-158115">
              <a:lnSpc>
                <a:spcPct val="113900"/>
              </a:lnSpc>
              <a:spcBef>
                <a:spcPts val="530"/>
              </a:spcBef>
              <a:buFont typeface="Arial MT"/>
              <a:buChar char="•"/>
              <a:tabLst>
                <a:tab pos="238125" algn="l"/>
              </a:tabLst>
            </a:pPr>
            <a:r>
              <a:rPr sz="1100" b="1" spc="30" dirty="0">
                <a:latin typeface="Microsoft JhengHei"/>
                <a:cs typeface="Microsoft JhengHei"/>
              </a:rPr>
              <a:t>轉知相關工會、全國中小企業總會、就業</a:t>
            </a:r>
            <a:r>
              <a:rPr sz="1100" b="1" spc="5" dirty="0">
                <a:latin typeface="Microsoft JhengHei"/>
                <a:cs typeface="Microsoft JhengHei"/>
              </a:rPr>
              <a:t> </a:t>
            </a:r>
            <a:r>
              <a:rPr sz="1100" b="1" spc="30" dirty="0">
                <a:latin typeface="Microsoft JhengHei"/>
                <a:cs typeface="Microsoft JhengHei"/>
              </a:rPr>
              <a:t>服務同業公會、仲介協會、各縣市衛生局、愛滋防治相關⺠間團體等，協力宣導</a:t>
            </a:r>
            <a:endParaRPr sz="1100">
              <a:latin typeface="Microsoft JhengHei"/>
              <a:cs typeface="Microsoft JhengHei"/>
            </a:endParaRPr>
          </a:p>
          <a:p>
            <a:pPr marL="237490" marR="139065" indent="-158115">
              <a:lnSpc>
                <a:spcPct val="113599"/>
              </a:lnSpc>
              <a:spcBef>
                <a:spcPts val="535"/>
              </a:spcBef>
              <a:buFont typeface="Arial MT"/>
              <a:buChar char="•"/>
              <a:tabLst>
                <a:tab pos="238125" algn="l"/>
              </a:tabLst>
            </a:pPr>
            <a:r>
              <a:rPr sz="1100" b="1" dirty="0">
                <a:latin typeface="Microsoft JhengHei"/>
                <a:cs typeface="Microsoft JhengHei"/>
              </a:rPr>
              <a:t>透過移工業務外語廣播節目、新南向⼈</a:t>
            </a:r>
            <a:r>
              <a:rPr sz="1100" b="1" spc="-50" dirty="0">
                <a:latin typeface="Microsoft JhengHei"/>
                <a:cs typeface="Microsoft JhengHei"/>
              </a:rPr>
              <a:t>員</a:t>
            </a:r>
            <a:r>
              <a:rPr sz="1100" b="1" dirty="0">
                <a:latin typeface="Microsoft JhengHei"/>
                <a:cs typeface="Microsoft JhengHei"/>
              </a:rPr>
              <a:t>健康服務中心等進行宣</a:t>
            </a:r>
            <a:r>
              <a:rPr sz="1100" b="1" spc="-50" dirty="0">
                <a:latin typeface="Microsoft JhengHei"/>
                <a:cs typeface="Microsoft JhengHei"/>
              </a:rPr>
              <a:t>導</a:t>
            </a:r>
            <a:endParaRPr sz="1100">
              <a:latin typeface="Microsoft JhengHei"/>
              <a:cs typeface="Microsoft JhengHei"/>
            </a:endParaRPr>
          </a:p>
        </p:txBody>
      </p:sp>
      <p:sp>
        <p:nvSpPr>
          <p:cNvPr id="20" name="object 20"/>
          <p:cNvSpPr/>
          <p:nvPr/>
        </p:nvSpPr>
        <p:spPr>
          <a:xfrm>
            <a:off x="284111" y="4295394"/>
            <a:ext cx="1420495" cy="379095"/>
          </a:xfrm>
          <a:custGeom>
            <a:avLst/>
            <a:gdLst/>
            <a:ahLst/>
            <a:cxnLst/>
            <a:rect l="l" t="t" r="r" b="b"/>
            <a:pathLst>
              <a:path w="1420495" h="379095">
                <a:moveTo>
                  <a:pt x="1420368" y="316230"/>
                </a:moveTo>
                <a:lnTo>
                  <a:pt x="1420368" y="63246"/>
                </a:lnTo>
                <a:lnTo>
                  <a:pt x="1415415" y="38576"/>
                </a:lnTo>
                <a:lnTo>
                  <a:pt x="1401889" y="18478"/>
                </a:lnTo>
                <a:lnTo>
                  <a:pt x="1381791" y="4953"/>
                </a:lnTo>
                <a:lnTo>
                  <a:pt x="1357122" y="0"/>
                </a:lnTo>
                <a:lnTo>
                  <a:pt x="63246" y="0"/>
                </a:lnTo>
                <a:lnTo>
                  <a:pt x="38576" y="4953"/>
                </a:lnTo>
                <a:lnTo>
                  <a:pt x="18478" y="18478"/>
                </a:lnTo>
                <a:lnTo>
                  <a:pt x="4952" y="38576"/>
                </a:lnTo>
                <a:lnTo>
                  <a:pt x="0" y="63246"/>
                </a:lnTo>
                <a:lnTo>
                  <a:pt x="0" y="316230"/>
                </a:lnTo>
                <a:lnTo>
                  <a:pt x="4953" y="340459"/>
                </a:lnTo>
                <a:lnTo>
                  <a:pt x="18478" y="360330"/>
                </a:lnTo>
                <a:lnTo>
                  <a:pt x="38576" y="373772"/>
                </a:lnTo>
                <a:lnTo>
                  <a:pt x="63246" y="378714"/>
                </a:lnTo>
                <a:lnTo>
                  <a:pt x="1357122" y="378714"/>
                </a:lnTo>
                <a:lnTo>
                  <a:pt x="1381791" y="373772"/>
                </a:lnTo>
                <a:lnTo>
                  <a:pt x="1401889" y="360330"/>
                </a:lnTo>
                <a:lnTo>
                  <a:pt x="1415415" y="340459"/>
                </a:lnTo>
                <a:lnTo>
                  <a:pt x="1420368" y="316230"/>
                </a:lnTo>
                <a:close/>
              </a:path>
            </a:pathLst>
          </a:custGeom>
          <a:solidFill>
            <a:srgbClr val="0070C0"/>
          </a:solidFill>
        </p:spPr>
        <p:txBody>
          <a:bodyPr wrap="square" lIns="0" tIns="0" rIns="0" bIns="0" rtlCol="0"/>
          <a:lstStyle/>
          <a:p>
            <a:endParaRPr/>
          </a:p>
        </p:txBody>
      </p:sp>
      <p:sp>
        <p:nvSpPr>
          <p:cNvPr id="21" name="object 21"/>
          <p:cNvSpPr txBox="1"/>
          <p:nvPr/>
        </p:nvSpPr>
        <p:spPr>
          <a:xfrm>
            <a:off x="537343" y="4332985"/>
            <a:ext cx="915669" cy="292735"/>
          </a:xfrm>
          <a:prstGeom prst="rect">
            <a:avLst/>
          </a:prstGeom>
        </p:spPr>
        <p:txBody>
          <a:bodyPr vert="horz" wrap="square" lIns="0" tIns="12700" rIns="0" bIns="0" rtlCol="0">
            <a:spAutoFit/>
          </a:bodyPr>
          <a:lstStyle/>
          <a:p>
            <a:pPr marL="12700">
              <a:lnSpc>
                <a:spcPct val="100000"/>
              </a:lnSpc>
              <a:spcBef>
                <a:spcPts val="100"/>
              </a:spcBef>
            </a:pPr>
            <a:r>
              <a:rPr sz="1750" b="1" spc="-15" dirty="0">
                <a:solidFill>
                  <a:srgbClr val="FFFFFF"/>
                </a:solidFill>
                <a:latin typeface="Microsoft JhengHei"/>
                <a:cs typeface="Microsoft JhengHei"/>
              </a:rPr>
              <a:t>宣導單張</a:t>
            </a:r>
            <a:endParaRPr sz="1750">
              <a:latin typeface="Microsoft JhengHei"/>
              <a:cs typeface="Microsoft JhengHei"/>
            </a:endParaRPr>
          </a:p>
        </p:txBody>
      </p:sp>
      <p:sp>
        <p:nvSpPr>
          <p:cNvPr id="22" name="object 22"/>
          <p:cNvSpPr txBox="1"/>
          <p:nvPr/>
        </p:nvSpPr>
        <p:spPr>
          <a:xfrm>
            <a:off x="1807597" y="4455667"/>
            <a:ext cx="2319020" cy="213360"/>
          </a:xfrm>
          <a:prstGeom prst="rect">
            <a:avLst/>
          </a:prstGeom>
        </p:spPr>
        <p:txBody>
          <a:bodyPr vert="horz" wrap="square" lIns="0" tIns="16510" rIns="0" bIns="0" rtlCol="0">
            <a:spAutoFit/>
          </a:bodyPr>
          <a:lstStyle/>
          <a:p>
            <a:pPr marL="12700">
              <a:lnSpc>
                <a:spcPct val="100000"/>
              </a:lnSpc>
              <a:spcBef>
                <a:spcPts val="130"/>
              </a:spcBef>
            </a:pPr>
            <a:r>
              <a:rPr sz="1200" b="1" dirty="0">
                <a:latin typeface="Microsoft JhengHei"/>
                <a:cs typeface="Microsoft JhengHei"/>
              </a:rPr>
              <a:t>多國語言(中、英、印尼、越、泰</a:t>
            </a:r>
            <a:r>
              <a:rPr sz="1200" b="1" spc="-50" dirty="0">
                <a:latin typeface="Microsoft JhengHei"/>
                <a:cs typeface="Microsoft JhengHei"/>
              </a:rPr>
              <a:t>)</a:t>
            </a:r>
            <a:endParaRPr sz="1200">
              <a:latin typeface="Microsoft JhengHei"/>
              <a:cs typeface="Microsoft JhengHei"/>
            </a:endParaRPr>
          </a:p>
        </p:txBody>
      </p:sp>
      <p:grpSp>
        <p:nvGrpSpPr>
          <p:cNvPr id="23" name="object 23"/>
          <p:cNvGrpSpPr/>
          <p:nvPr/>
        </p:nvGrpSpPr>
        <p:grpSpPr>
          <a:xfrm>
            <a:off x="287921" y="1070609"/>
            <a:ext cx="6198235" cy="3609340"/>
            <a:chOff x="287921" y="1070609"/>
            <a:chExt cx="6198235" cy="3609340"/>
          </a:xfrm>
        </p:grpSpPr>
        <p:pic>
          <p:nvPicPr>
            <p:cNvPr id="24" name="object 24"/>
            <p:cNvPicPr/>
            <p:nvPr/>
          </p:nvPicPr>
          <p:blipFill>
            <a:blip r:embed="rId5" cstate="print"/>
            <a:stretch>
              <a:fillRect/>
            </a:stretch>
          </p:blipFill>
          <p:spPr>
            <a:xfrm>
              <a:off x="287921" y="1070609"/>
              <a:ext cx="690372" cy="574548"/>
            </a:xfrm>
            <a:prstGeom prst="rect">
              <a:avLst/>
            </a:prstGeom>
          </p:spPr>
        </p:pic>
        <p:pic>
          <p:nvPicPr>
            <p:cNvPr id="25" name="object 25"/>
            <p:cNvPicPr/>
            <p:nvPr/>
          </p:nvPicPr>
          <p:blipFill>
            <a:blip r:embed="rId6" cstate="print"/>
            <a:stretch>
              <a:fillRect/>
            </a:stretch>
          </p:blipFill>
          <p:spPr>
            <a:xfrm>
              <a:off x="4299089" y="3942587"/>
              <a:ext cx="2186939" cy="736854"/>
            </a:xfrm>
            <a:prstGeom prst="rect">
              <a:avLst/>
            </a:prstGeom>
          </p:spPr>
        </p:pic>
      </p:grpSp>
      <p:sp>
        <p:nvSpPr>
          <p:cNvPr id="26" name="object 26"/>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79</a:t>
            </a:fld>
            <a:endParaRPr spc="-25" dirty="0"/>
          </a:p>
        </p:txBody>
      </p:sp>
      <p:sp>
        <p:nvSpPr>
          <p:cNvPr id="27" name="object 2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03" y="835152"/>
            <a:ext cx="10692130" cy="789940"/>
          </a:xfrm>
          <a:custGeom>
            <a:avLst/>
            <a:gdLst/>
            <a:ahLst/>
            <a:cxnLst/>
            <a:rect l="l" t="t" r="r" b="b"/>
            <a:pathLst>
              <a:path w="10692130" h="789940">
                <a:moveTo>
                  <a:pt x="10691749" y="789431"/>
                </a:moveTo>
                <a:lnTo>
                  <a:pt x="10691749" y="0"/>
                </a:lnTo>
                <a:lnTo>
                  <a:pt x="0" y="0"/>
                </a:lnTo>
                <a:lnTo>
                  <a:pt x="0" y="789432"/>
                </a:lnTo>
                <a:lnTo>
                  <a:pt x="10691749" y="789431"/>
                </a:lnTo>
                <a:close/>
              </a:path>
            </a:pathLst>
          </a:custGeom>
          <a:solidFill>
            <a:srgbClr val="158B95"/>
          </a:solidFill>
        </p:spPr>
        <p:txBody>
          <a:bodyPr wrap="square" lIns="0" tIns="0" rIns="0" bIns="0" rtlCol="0"/>
          <a:lstStyle/>
          <a:p>
            <a:endParaRPr/>
          </a:p>
        </p:txBody>
      </p:sp>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1517015">
              <a:lnSpc>
                <a:spcPct val="100000"/>
              </a:lnSpc>
              <a:spcBef>
                <a:spcPts val="105"/>
              </a:spcBef>
            </a:pPr>
            <a:r>
              <a:rPr dirty="0">
                <a:solidFill>
                  <a:srgbClr val="FFFFFF"/>
                </a:solidFill>
              </a:rPr>
              <a:t>如何保護自己，預防感染愛滋病毒</a:t>
            </a:r>
            <a:r>
              <a:rPr spc="-10" dirty="0">
                <a:solidFill>
                  <a:srgbClr val="FFFFFF"/>
                </a:solidFill>
              </a:rPr>
              <a:t>(HIV)</a:t>
            </a:r>
          </a:p>
        </p:txBody>
      </p:sp>
      <p:sp>
        <p:nvSpPr>
          <p:cNvPr id="5" name="object 5"/>
          <p:cNvSpPr txBox="1"/>
          <p:nvPr/>
        </p:nvSpPr>
        <p:spPr>
          <a:xfrm>
            <a:off x="2743333" y="1817623"/>
            <a:ext cx="7528559" cy="1412875"/>
          </a:xfrm>
          <a:prstGeom prst="rect">
            <a:avLst/>
          </a:prstGeom>
        </p:spPr>
        <p:txBody>
          <a:bodyPr vert="horz" wrap="square" lIns="0" tIns="13335" rIns="0" bIns="0" rtlCol="0">
            <a:spAutoFit/>
          </a:bodyPr>
          <a:lstStyle/>
          <a:p>
            <a:pPr marL="12700">
              <a:lnSpc>
                <a:spcPct val="100000"/>
              </a:lnSpc>
              <a:spcBef>
                <a:spcPts val="105"/>
              </a:spcBef>
            </a:pPr>
            <a:r>
              <a:rPr sz="2450" b="1" spc="-10" dirty="0">
                <a:solidFill>
                  <a:srgbClr val="093F5C"/>
                </a:solidFill>
                <a:latin typeface="Microsoft JhengHei"/>
                <a:cs typeface="Microsoft JhengHei"/>
              </a:rPr>
              <a:t>安全性行為</a:t>
            </a:r>
            <a:endParaRPr sz="2450">
              <a:latin typeface="Microsoft JhengHei"/>
              <a:cs typeface="Microsoft JhengHei"/>
            </a:endParaRPr>
          </a:p>
          <a:p>
            <a:pPr marL="12700">
              <a:lnSpc>
                <a:spcPct val="100000"/>
              </a:lnSpc>
              <a:spcBef>
                <a:spcPts val="25"/>
              </a:spcBef>
            </a:pPr>
            <a:r>
              <a:rPr sz="1750" dirty="0">
                <a:latin typeface="Microsoft JhengHei"/>
                <a:cs typeface="Microsoft JhengHei"/>
              </a:rPr>
              <a:t>全程正確使用保險套，搭配水性潤滑液，可有效避免感染HIV</a:t>
            </a:r>
            <a:r>
              <a:rPr sz="1750" spc="-10" dirty="0">
                <a:latin typeface="Microsoft JhengHei"/>
                <a:cs typeface="Microsoft JhengHei"/>
              </a:rPr>
              <a:t>和其他性傳染病</a:t>
            </a:r>
            <a:endParaRPr sz="1750">
              <a:latin typeface="Microsoft JhengHei"/>
              <a:cs typeface="Microsoft JhengHei"/>
            </a:endParaRPr>
          </a:p>
          <a:p>
            <a:pPr marL="28575">
              <a:lnSpc>
                <a:spcPct val="100000"/>
              </a:lnSpc>
              <a:spcBef>
                <a:spcPts val="785"/>
              </a:spcBef>
            </a:pPr>
            <a:r>
              <a:rPr sz="2450" b="1" spc="-10" dirty="0">
                <a:solidFill>
                  <a:srgbClr val="093F5C"/>
                </a:solidFill>
                <a:latin typeface="Microsoft JhengHei"/>
                <a:cs typeface="Microsoft JhengHei"/>
              </a:rPr>
              <a:t>避免感染風險行為</a:t>
            </a:r>
            <a:endParaRPr sz="2450">
              <a:latin typeface="Microsoft JhengHei"/>
              <a:cs typeface="Microsoft JhengHei"/>
            </a:endParaRPr>
          </a:p>
          <a:p>
            <a:pPr marL="28575">
              <a:lnSpc>
                <a:spcPct val="100000"/>
              </a:lnSpc>
              <a:spcBef>
                <a:spcPts val="25"/>
              </a:spcBef>
            </a:pPr>
            <a:r>
              <a:rPr sz="1750" spc="-5" dirty="0">
                <a:latin typeface="Microsoft JhengHei"/>
                <a:cs typeface="Microsoft JhengHei"/>
              </a:rPr>
              <a:t>如：多重性伴侶、與人共用針頭、針筒或稀釋液等</a:t>
            </a:r>
            <a:endParaRPr sz="1750">
              <a:latin typeface="Microsoft JhengHei"/>
              <a:cs typeface="Microsoft JhengHei"/>
            </a:endParaRPr>
          </a:p>
        </p:txBody>
      </p:sp>
      <p:grpSp>
        <p:nvGrpSpPr>
          <p:cNvPr id="6" name="object 6"/>
          <p:cNvGrpSpPr/>
          <p:nvPr/>
        </p:nvGrpSpPr>
        <p:grpSpPr>
          <a:xfrm>
            <a:off x="313067" y="1807464"/>
            <a:ext cx="1750695" cy="1379220"/>
            <a:chOff x="313067" y="1807464"/>
            <a:chExt cx="1750695" cy="1379220"/>
          </a:xfrm>
        </p:grpSpPr>
        <p:pic>
          <p:nvPicPr>
            <p:cNvPr id="7" name="object 7"/>
            <p:cNvPicPr/>
            <p:nvPr/>
          </p:nvPicPr>
          <p:blipFill>
            <a:blip r:embed="rId2" cstate="print"/>
            <a:stretch>
              <a:fillRect/>
            </a:stretch>
          </p:blipFill>
          <p:spPr>
            <a:xfrm>
              <a:off x="491351" y="2633828"/>
              <a:ext cx="117003" cy="187500"/>
            </a:xfrm>
            <a:prstGeom prst="rect">
              <a:avLst/>
            </a:prstGeom>
          </p:spPr>
        </p:pic>
        <p:sp>
          <p:nvSpPr>
            <p:cNvPr id="8" name="object 8"/>
            <p:cNvSpPr/>
            <p:nvPr/>
          </p:nvSpPr>
          <p:spPr>
            <a:xfrm>
              <a:off x="313067" y="2975610"/>
              <a:ext cx="1750695" cy="211454"/>
            </a:xfrm>
            <a:custGeom>
              <a:avLst/>
              <a:gdLst/>
              <a:ahLst/>
              <a:cxnLst/>
              <a:rect l="l" t="t" r="r" b="b"/>
              <a:pathLst>
                <a:path w="1750695" h="211455">
                  <a:moveTo>
                    <a:pt x="1750314" y="105917"/>
                  </a:moveTo>
                  <a:lnTo>
                    <a:pt x="1709927" y="73913"/>
                  </a:lnTo>
                  <a:lnTo>
                    <a:pt x="1661160" y="59435"/>
                  </a:lnTo>
                  <a:lnTo>
                    <a:pt x="1611895" y="49372"/>
                  </a:lnTo>
                  <a:lnTo>
                    <a:pt x="1561851" y="40633"/>
                  </a:lnTo>
                  <a:lnTo>
                    <a:pt x="1511146" y="33110"/>
                  </a:lnTo>
                  <a:lnTo>
                    <a:pt x="1459897" y="26696"/>
                  </a:lnTo>
                  <a:lnTo>
                    <a:pt x="1408222" y="21285"/>
                  </a:lnTo>
                  <a:lnTo>
                    <a:pt x="1356238" y="16768"/>
                  </a:lnTo>
                  <a:lnTo>
                    <a:pt x="1304062" y="13039"/>
                  </a:lnTo>
                  <a:lnTo>
                    <a:pt x="1251814" y="9991"/>
                  </a:lnTo>
                  <a:lnTo>
                    <a:pt x="1199608" y="7517"/>
                  </a:lnTo>
                  <a:lnTo>
                    <a:pt x="1147565" y="5509"/>
                  </a:lnTo>
                  <a:lnTo>
                    <a:pt x="1044432" y="2464"/>
                  </a:lnTo>
                  <a:lnTo>
                    <a:pt x="943356" y="0"/>
                  </a:lnTo>
                  <a:lnTo>
                    <a:pt x="875538" y="0"/>
                  </a:lnTo>
                  <a:lnTo>
                    <a:pt x="806958" y="0"/>
                  </a:lnTo>
                  <a:lnTo>
                    <a:pt x="660450" y="3823"/>
                  </a:lnTo>
                  <a:lnTo>
                    <a:pt x="610290" y="5364"/>
                  </a:lnTo>
                  <a:lnTo>
                    <a:pt x="559708" y="7216"/>
                  </a:lnTo>
                  <a:lnTo>
                    <a:pt x="508850" y="9485"/>
                  </a:lnTo>
                  <a:lnTo>
                    <a:pt x="457859" y="12279"/>
                  </a:lnTo>
                  <a:lnTo>
                    <a:pt x="406879" y="15704"/>
                  </a:lnTo>
                  <a:lnTo>
                    <a:pt x="356056" y="19866"/>
                  </a:lnTo>
                  <a:lnTo>
                    <a:pt x="305533" y="24872"/>
                  </a:lnTo>
                  <a:lnTo>
                    <a:pt x="255456" y="30828"/>
                  </a:lnTo>
                  <a:lnTo>
                    <a:pt x="205967" y="37842"/>
                  </a:lnTo>
                  <a:lnTo>
                    <a:pt x="157213" y="46020"/>
                  </a:lnTo>
                  <a:lnTo>
                    <a:pt x="109337" y="55468"/>
                  </a:lnTo>
                  <a:lnTo>
                    <a:pt x="62484" y="66294"/>
                  </a:lnTo>
                  <a:lnTo>
                    <a:pt x="22859" y="81534"/>
                  </a:lnTo>
                  <a:lnTo>
                    <a:pt x="0" y="105918"/>
                  </a:lnTo>
                  <a:lnTo>
                    <a:pt x="2285" y="113538"/>
                  </a:lnTo>
                  <a:lnTo>
                    <a:pt x="40385" y="137922"/>
                  </a:lnTo>
                  <a:lnTo>
                    <a:pt x="89153" y="152400"/>
                  </a:lnTo>
                  <a:lnTo>
                    <a:pt x="153923" y="165354"/>
                  </a:lnTo>
                  <a:lnTo>
                    <a:pt x="203088" y="172879"/>
                  </a:lnTo>
                  <a:lnTo>
                    <a:pt x="252697" y="179531"/>
                  </a:lnTo>
                  <a:lnTo>
                    <a:pt x="302678" y="185367"/>
                  </a:lnTo>
                  <a:lnTo>
                    <a:pt x="352959" y="190441"/>
                  </a:lnTo>
                  <a:lnTo>
                    <a:pt x="403466" y="194810"/>
                  </a:lnTo>
                  <a:lnTo>
                    <a:pt x="454127" y="198529"/>
                  </a:lnTo>
                  <a:lnTo>
                    <a:pt x="504870" y="201655"/>
                  </a:lnTo>
                  <a:lnTo>
                    <a:pt x="555621" y="204243"/>
                  </a:lnTo>
                  <a:lnTo>
                    <a:pt x="606307" y="206349"/>
                  </a:lnTo>
                  <a:lnTo>
                    <a:pt x="656857" y="208029"/>
                  </a:lnTo>
                  <a:lnTo>
                    <a:pt x="707197" y="209340"/>
                  </a:lnTo>
                  <a:lnTo>
                    <a:pt x="806958" y="211074"/>
                  </a:lnTo>
                  <a:lnTo>
                    <a:pt x="943356" y="211074"/>
                  </a:lnTo>
                  <a:lnTo>
                    <a:pt x="1040728" y="209330"/>
                  </a:lnTo>
                  <a:lnTo>
                    <a:pt x="1089903" y="208075"/>
                  </a:lnTo>
                  <a:lnTo>
                    <a:pt x="1139312" y="206486"/>
                  </a:lnTo>
                  <a:lnTo>
                    <a:pt x="1188882" y="204504"/>
                  </a:lnTo>
                  <a:lnTo>
                    <a:pt x="1238544" y="202069"/>
                  </a:lnTo>
                  <a:lnTo>
                    <a:pt x="1288227" y="199124"/>
                  </a:lnTo>
                  <a:lnTo>
                    <a:pt x="1337861" y="195610"/>
                  </a:lnTo>
                  <a:lnTo>
                    <a:pt x="1387375" y="191466"/>
                  </a:lnTo>
                  <a:lnTo>
                    <a:pt x="1436698" y="186635"/>
                  </a:lnTo>
                  <a:lnTo>
                    <a:pt x="1485761" y="181058"/>
                  </a:lnTo>
                  <a:lnTo>
                    <a:pt x="1534492" y="174675"/>
                  </a:lnTo>
                  <a:lnTo>
                    <a:pt x="1582822" y="167428"/>
                  </a:lnTo>
                  <a:lnTo>
                    <a:pt x="1630680" y="159257"/>
                  </a:lnTo>
                  <a:lnTo>
                    <a:pt x="1687830" y="144779"/>
                  </a:lnTo>
                  <a:lnTo>
                    <a:pt x="1727453" y="129539"/>
                  </a:lnTo>
                  <a:lnTo>
                    <a:pt x="1750314" y="105917"/>
                  </a:lnTo>
                  <a:close/>
                </a:path>
              </a:pathLst>
            </a:custGeom>
            <a:solidFill>
              <a:srgbClr val="E499A2"/>
            </a:solidFill>
          </p:spPr>
          <p:txBody>
            <a:bodyPr wrap="square" lIns="0" tIns="0" rIns="0" bIns="0" rtlCol="0"/>
            <a:lstStyle/>
            <a:p>
              <a:endParaRPr/>
            </a:p>
          </p:txBody>
        </p:sp>
        <p:sp>
          <p:nvSpPr>
            <p:cNvPr id="9" name="object 9"/>
            <p:cNvSpPr/>
            <p:nvPr/>
          </p:nvSpPr>
          <p:spPr>
            <a:xfrm>
              <a:off x="682396" y="1807476"/>
              <a:ext cx="1064895" cy="798830"/>
            </a:xfrm>
            <a:custGeom>
              <a:avLst/>
              <a:gdLst/>
              <a:ahLst/>
              <a:cxnLst/>
              <a:rect l="l" t="t" r="r" b="b"/>
              <a:pathLst>
                <a:path w="1064895" h="798830">
                  <a:moveTo>
                    <a:pt x="1064755" y="262128"/>
                  </a:moveTo>
                  <a:lnTo>
                    <a:pt x="1060945" y="214884"/>
                  </a:lnTo>
                  <a:lnTo>
                    <a:pt x="1037323" y="150876"/>
                  </a:lnTo>
                  <a:lnTo>
                    <a:pt x="1016749" y="118110"/>
                  </a:lnTo>
                  <a:lnTo>
                    <a:pt x="987450" y="85547"/>
                  </a:lnTo>
                  <a:lnTo>
                    <a:pt x="951687" y="55905"/>
                  </a:lnTo>
                  <a:lnTo>
                    <a:pt x="911529" y="30975"/>
                  </a:lnTo>
                  <a:lnTo>
                    <a:pt x="869022" y="12509"/>
                  </a:lnTo>
                  <a:lnTo>
                    <a:pt x="826249" y="2286"/>
                  </a:lnTo>
                  <a:lnTo>
                    <a:pt x="790435" y="0"/>
                  </a:lnTo>
                  <a:lnTo>
                    <a:pt x="749287" y="3048"/>
                  </a:lnTo>
                  <a:lnTo>
                    <a:pt x="705802" y="12776"/>
                  </a:lnTo>
                  <a:lnTo>
                    <a:pt x="663282" y="29997"/>
                  </a:lnTo>
                  <a:lnTo>
                    <a:pt x="623912" y="54089"/>
                  </a:lnTo>
                  <a:lnTo>
                    <a:pt x="589864" y="84429"/>
                  </a:lnTo>
                  <a:lnTo>
                    <a:pt x="563359" y="120396"/>
                  </a:lnTo>
                  <a:lnTo>
                    <a:pt x="549643" y="150876"/>
                  </a:lnTo>
                  <a:lnTo>
                    <a:pt x="543547" y="137922"/>
                  </a:lnTo>
                  <a:lnTo>
                    <a:pt x="484111" y="60960"/>
                  </a:lnTo>
                  <a:lnTo>
                    <a:pt x="449059" y="35052"/>
                  </a:lnTo>
                  <a:lnTo>
                    <a:pt x="410197" y="16002"/>
                  </a:lnTo>
                  <a:lnTo>
                    <a:pt x="367525" y="4572"/>
                  </a:lnTo>
                  <a:lnTo>
                    <a:pt x="321043" y="0"/>
                  </a:lnTo>
                  <a:lnTo>
                    <a:pt x="273037" y="3810"/>
                  </a:lnTo>
                  <a:lnTo>
                    <a:pt x="221221" y="13716"/>
                  </a:lnTo>
                  <a:lnTo>
                    <a:pt x="177787" y="28194"/>
                  </a:lnTo>
                  <a:lnTo>
                    <a:pt x="132715" y="49682"/>
                  </a:lnTo>
                  <a:lnTo>
                    <a:pt x="93078" y="76034"/>
                  </a:lnTo>
                  <a:lnTo>
                    <a:pt x="59563" y="106984"/>
                  </a:lnTo>
                  <a:lnTo>
                    <a:pt x="32816" y="142316"/>
                  </a:lnTo>
                  <a:lnTo>
                    <a:pt x="13525" y="181749"/>
                  </a:lnTo>
                  <a:lnTo>
                    <a:pt x="2362" y="225069"/>
                  </a:lnTo>
                  <a:lnTo>
                    <a:pt x="0" y="272008"/>
                  </a:lnTo>
                  <a:lnTo>
                    <a:pt x="7099" y="322326"/>
                  </a:lnTo>
                  <a:lnTo>
                    <a:pt x="31483" y="391668"/>
                  </a:lnTo>
                  <a:lnTo>
                    <a:pt x="55156" y="435241"/>
                  </a:lnTo>
                  <a:lnTo>
                    <a:pt x="83693" y="478345"/>
                  </a:lnTo>
                  <a:lnTo>
                    <a:pt x="116382" y="520471"/>
                  </a:lnTo>
                  <a:lnTo>
                    <a:pt x="152488" y="561136"/>
                  </a:lnTo>
                  <a:lnTo>
                    <a:pt x="191300" y="599859"/>
                  </a:lnTo>
                  <a:lnTo>
                    <a:pt x="232092" y="636130"/>
                  </a:lnTo>
                  <a:lnTo>
                    <a:pt x="274142" y="669480"/>
                  </a:lnTo>
                  <a:lnTo>
                    <a:pt x="316725" y="699401"/>
                  </a:lnTo>
                  <a:lnTo>
                    <a:pt x="359143" y="725424"/>
                  </a:lnTo>
                  <a:lnTo>
                    <a:pt x="395719" y="745236"/>
                  </a:lnTo>
                  <a:lnTo>
                    <a:pt x="455917" y="771906"/>
                  </a:lnTo>
                  <a:lnTo>
                    <a:pt x="504685" y="787908"/>
                  </a:lnTo>
                  <a:lnTo>
                    <a:pt x="560311" y="798576"/>
                  </a:lnTo>
                  <a:lnTo>
                    <a:pt x="562597" y="798576"/>
                  </a:lnTo>
                  <a:lnTo>
                    <a:pt x="636511" y="777240"/>
                  </a:lnTo>
                  <a:lnTo>
                    <a:pt x="683755" y="755904"/>
                  </a:lnTo>
                  <a:lnTo>
                    <a:pt x="732523" y="730758"/>
                  </a:lnTo>
                  <a:lnTo>
                    <a:pt x="772147" y="706374"/>
                  </a:lnTo>
                  <a:lnTo>
                    <a:pt x="810247" y="680466"/>
                  </a:lnTo>
                  <a:lnTo>
                    <a:pt x="844537" y="653796"/>
                  </a:lnTo>
                  <a:lnTo>
                    <a:pt x="875779" y="625602"/>
                  </a:lnTo>
                  <a:lnTo>
                    <a:pt x="903973" y="597408"/>
                  </a:lnTo>
                  <a:lnTo>
                    <a:pt x="928357" y="567690"/>
                  </a:lnTo>
                  <a:lnTo>
                    <a:pt x="932929" y="563118"/>
                  </a:lnTo>
                  <a:lnTo>
                    <a:pt x="967981" y="515874"/>
                  </a:lnTo>
                  <a:lnTo>
                    <a:pt x="996937" y="470916"/>
                  </a:lnTo>
                  <a:lnTo>
                    <a:pt x="1020559" y="429006"/>
                  </a:lnTo>
                  <a:lnTo>
                    <a:pt x="1038085" y="390144"/>
                  </a:lnTo>
                  <a:lnTo>
                    <a:pt x="1058659" y="320802"/>
                  </a:lnTo>
                  <a:lnTo>
                    <a:pt x="1063231" y="290322"/>
                  </a:lnTo>
                  <a:lnTo>
                    <a:pt x="1064755" y="262128"/>
                  </a:lnTo>
                  <a:close/>
                </a:path>
              </a:pathLst>
            </a:custGeom>
            <a:solidFill>
              <a:srgbClr val="EA5084"/>
            </a:solidFill>
          </p:spPr>
          <p:txBody>
            <a:bodyPr wrap="square" lIns="0" tIns="0" rIns="0" bIns="0" rtlCol="0"/>
            <a:lstStyle/>
            <a:p>
              <a:endParaRPr/>
            </a:p>
          </p:txBody>
        </p:sp>
        <p:sp>
          <p:nvSpPr>
            <p:cNvPr id="10" name="object 10"/>
            <p:cNvSpPr/>
            <p:nvPr/>
          </p:nvSpPr>
          <p:spPr>
            <a:xfrm>
              <a:off x="771029" y="1885962"/>
              <a:ext cx="329565" cy="300355"/>
            </a:xfrm>
            <a:custGeom>
              <a:avLst/>
              <a:gdLst/>
              <a:ahLst/>
              <a:cxnLst/>
              <a:rect l="l" t="t" r="r" b="b"/>
              <a:pathLst>
                <a:path w="329565" h="300355">
                  <a:moveTo>
                    <a:pt x="329184" y="51054"/>
                  </a:moveTo>
                  <a:lnTo>
                    <a:pt x="307848" y="7620"/>
                  </a:lnTo>
                  <a:lnTo>
                    <a:pt x="250698" y="0"/>
                  </a:lnTo>
                  <a:lnTo>
                    <a:pt x="211836" y="3048"/>
                  </a:lnTo>
                  <a:lnTo>
                    <a:pt x="166878" y="12192"/>
                  </a:lnTo>
                  <a:lnTo>
                    <a:pt x="118872" y="30480"/>
                  </a:lnTo>
                  <a:lnTo>
                    <a:pt x="73152" y="60960"/>
                  </a:lnTo>
                  <a:lnTo>
                    <a:pt x="45720" y="90678"/>
                  </a:lnTo>
                  <a:lnTo>
                    <a:pt x="24384" y="124968"/>
                  </a:lnTo>
                  <a:lnTo>
                    <a:pt x="9906" y="164592"/>
                  </a:lnTo>
                  <a:lnTo>
                    <a:pt x="1524" y="208788"/>
                  </a:lnTo>
                  <a:lnTo>
                    <a:pt x="0" y="257556"/>
                  </a:lnTo>
                  <a:lnTo>
                    <a:pt x="3810" y="274320"/>
                  </a:lnTo>
                  <a:lnTo>
                    <a:pt x="13716" y="288036"/>
                  </a:lnTo>
                  <a:lnTo>
                    <a:pt x="27432" y="297180"/>
                  </a:lnTo>
                  <a:lnTo>
                    <a:pt x="44196" y="300228"/>
                  </a:lnTo>
                  <a:lnTo>
                    <a:pt x="46482" y="300228"/>
                  </a:lnTo>
                  <a:lnTo>
                    <a:pt x="77724" y="286512"/>
                  </a:lnTo>
                  <a:lnTo>
                    <a:pt x="89916" y="255270"/>
                  </a:lnTo>
                  <a:lnTo>
                    <a:pt x="91440" y="214122"/>
                  </a:lnTo>
                  <a:lnTo>
                    <a:pt x="99822" y="179070"/>
                  </a:lnTo>
                  <a:lnTo>
                    <a:pt x="113538" y="150114"/>
                  </a:lnTo>
                  <a:lnTo>
                    <a:pt x="179070" y="100584"/>
                  </a:lnTo>
                  <a:lnTo>
                    <a:pt x="225552" y="89916"/>
                  </a:lnTo>
                  <a:lnTo>
                    <a:pt x="262890" y="88392"/>
                  </a:lnTo>
                  <a:lnTo>
                    <a:pt x="278892" y="89154"/>
                  </a:lnTo>
                  <a:lnTo>
                    <a:pt x="292608" y="88392"/>
                  </a:lnTo>
                  <a:lnTo>
                    <a:pt x="296418" y="88392"/>
                  </a:lnTo>
                  <a:lnTo>
                    <a:pt x="311658" y="80772"/>
                  </a:lnTo>
                  <a:lnTo>
                    <a:pt x="323088" y="67818"/>
                  </a:lnTo>
                  <a:lnTo>
                    <a:pt x="329184" y="51054"/>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1750941" y="2642223"/>
              <a:ext cx="142143" cy="125383"/>
            </a:xfrm>
            <a:prstGeom prst="rect">
              <a:avLst/>
            </a:prstGeom>
          </p:spPr>
        </p:pic>
        <p:pic>
          <p:nvPicPr>
            <p:cNvPr id="12" name="object 12"/>
            <p:cNvPicPr/>
            <p:nvPr/>
          </p:nvPicPr>
          <p:blipFill>
            <a:blip r:embed="rId4" cstate="print"/>
            <a:stretch>
              <a:fillRect/>
            </a:stretch>
          </p:blipFill>
          <p:spPr>
            <a:xfrm>
              <a:off x="1210306" y="2724889"/>
              <a:ext cx="183675" cy="125383"/>
            </a:xfrm>
            <a:prstGeom prst="rect">
              <a:avLst/>
            </a:prstGeom>
          </p:spPr>
        </p:pic>
        <p:sp>
          <p:nvSpPr>
            <p:cNvPr id="13" name="object 13"/>
            <p:cNvSpPr/>
            <p:nvPr/>
          </p:nvSpPr>
          <p:spPr>
            <a:xfrm>
              <a:off x="1348625" y="2378976"/>
              <a:ext cx="540385" cy="734060"/>
            </a:xfrm>
            <a:custGeom>
              <a:avLst/>
              <a:gdLst/>
              <a:ahLst/>
              <a:cxnLst/>
              <a:rect l="l" t="t" r="r" b="b"/>
              <a:pathLst>
                <a:path w="540385" h="734060">
                  <a:moveTo>
                    <a:pt x="540258" y="605790"/>
                  </a:moveTo>
                  <a:lnTo>
                    <a:pt x="530352" y="580644"/>
                  </a:lnTo>
                  <a:lnTo>
                    <a:pt x="511302" y="561594"/>
                  </a:lnTo>
                  <a:lnTo>
                    <a:pt x="487680" y="551688"/>
                  </a:lnTo>
                  <a:lnTo>
                    <a:pt x="486156" y="550926"/>
                  </a:lnTo>
                  <a:lnTo>
                    <a:pt x="456438" y="549402"/>
                  </a:lnTo>
                  <a:lnTo>
                    <a:pt x="441960" y="551688"/>
                  </a:lnTo>
                  <a:lnTo>
                    <a:pt x="384048" y="206502"/>
                  </a:lnTo>
                  <a:lnTo>
                    <a:pt x="369849" y="162953"/>
                  </a:lnTo>
                  <a:lnTo>
                    <a:pt x="343928" y="127165"/>
                  </a:lnTo>
                  <a:lnTo>
                    <a:pt x="308533" y="100380"/>
                  </a:lnTo>
                  <a:lnTo>
                    <a:pt x="265938" y="83820"/>
                  </a:lnTo>
                  <a:lnTo>
                    <a:pt x="226314" y="78486"/>
                  </a:lnTo>
                  <a:lnTo>
                    <a:pt x="220980" y="64770"/>
                  </a:lnTo>
                  <a:lnTo>
                    <a:pt x="206502" y="35814"/>
                  </a:lnTo>
                  <a:lnTo>
                    <a:pt x="183642" y="8382"/>
                  </a:lnTo>
                  <a:lnTo>
                    <a:pt x="152400" y="0"/>
                  </a:lnTo>
                  <a:lnTo>
                    <a:pt x="124968" y="6858"/>
                  </a:lnTo>
                  <a:lnTo>
                    <a:pt x="112014" y="18288"/>
                  </a:lnTo>
                  <a:lnTo>
                    <a:pt x="107442" y="44958"/>
                  </a:lnTo>
                  <a:lnTo>
                    <a:pt x="109728" y="94488"/>
                  </a:lnTo>
                  <a:lnTo>
                    <a:pt x="75438" y="109728"/>
                  </a:lnTo>
                  <a:lnTo>
                    <a:pt x="39966" y="136855"/>
                  </a:lnTo>
                  <a:lnTo>
                    <a:pt x="14312" y="172580"/>
                  </a:lnTo>
                  <a:lnTo>
                    <a:pt x="355" y="214223"/>
                  </a:lnTo>
                  <a:lnTo>
                    <a:pt x="0" y="259080"/>
                  </a:lnTo>
                  <a:lnTo>
                    <a:pt x="60198" y="614934"/>
                  </a:lnTo>
                  <a:lnTo>
                    <a:pt x="35814" y="623316"/>
                  </a:lnTo>
                  <a:lnTo>
                    <a:pt x="17526" y="638556"/>
                  </a:lnTo>
                  <a:lnTo>
                    <a:pt x="6858" y="659130"/>
                  </a:lnTo>
                  <a:lnTo>
                    <a:pt x="6096" y="684276"/>
                  </a:lnTo>
                  <a:lnTo>
                    <a:pt x="16764" y="707898"/>
                  </a:lnTo>
                  <a:lnTo>
                    <a:pt x="37338" y="724662"/>
                  </a:lnTo>
                  <a:lnTo>
                    <a:pt x="64770" y="733044"/>
                  </a:lnTo>
                  <a:lnTo>
                    <a:pt x="94488" y="733806"/>
                  </a:lnTo>
                  <a:lnTo>
                    <a:pt x="478536" y="681228"/>
                  </a:lnTo>
                  <a:lnTo>
                    <a:pt x="505968" y="672084"/>
                  </a:lnTo>
                  <a:lnTo>
                    <a:pt x="526542" y="654558"/>
                  </a:lnTo>
                  <a:lnTo>
                    <a:pt x="538734" y="631698"/>
                  </a:lnTo>
                  <a:lnTo>
                    <a:pt x="540258" y="605790"/>
                  </a:lnTo>
                  <a:close/>
                </a:path>
              </a:pathLst>
            </a:custGeom>
            <a:solidFill>
              <a:srgbClr val="B6E4FA"/>
            </a:solidFill>
          </p:spPr>
          <p:txBody>
            <a:bodyPr wrap="square" lIns="0" tIns="0" rIns="0" bIns="0" rtlCol="0"/>
            <a:lstStyle/>
            <a:p>
              <a:endParaRPr/>
            </a:p>
          </p:txBody>
        </p:sp>
        <p:sp>
          <p:nvSpPr>
            <p:cNvPr id="14" name="object 14"/>
            <p:cNvSpPr/>
            <p:nvPr/>
          </p:nvSpPr>
          <p:spPr>
            <a:xfrm>
              <a:off x="1483499" y="2388882"/>
              <a:ext cx="394335" cy="662940"/>
            </a:xfrm>
            <a:custGeom>
              <a:avLst/>
              <a:gdLst/>
              <a:ahLst/>
              <a:cxnLst/>
              <a:rect l="l" t="t" r="r" b="b"/>
              <a:pathLst>
                <a:path w="394335" h="662939">
                  <a:moveTo>
                    <a:pt x="393954" y="597408"/>
                  </a:moveTo>
                  <a:lnTo>
                    <a:pt x="385572" y="576072"/>
                  </a:lnTo>
                  <a:lnTo>
                    <a:pt x="370332" y="560832"/>
                  </a:lnTo>
                  <a:lnTo>
                    <a:pt x="369570" y="560832"/>
                  </a:lnTo>
                  <a:lnTo>
                    <a:pt x="352044" y="553212"/>
                  </a:lnTo>
                  <a:lnTo>
                    <a:pt x="348234" y="551688"/>
                  </a:lnTo>
                  <a:lnTo>
                    <a:pt x="323850" y="550164"/>
                  </a:lnTo>
                  <a:lnTo>
                    <a:pt x="302514" y="553212"/>
                  </a:lnTo>
                  <a:lnTo>
                    <a:pt x="296418" y="549402"/>
                  </a:lnTo>
                  <a:lnTo>
                    <a:pt x="237744" y="198120"/>
                  </a:lnTo>
                  <a:lnTo>
                    <a:pt x="225552" y="159258"/>
                  </a:lnTo>
                  <a:lnTo>
                    <a:pt x="202692" y="127254"/>
                  </a:lnTo>
                  <a:lnTo>
                    <a:pt x="172212" y="102108"/>
                  </a:lnTo>
                  <a:lnTo>
                    <a:pt x="134112" y="86106"/>
                  </a:lnTo>
                  <a:lnTo>
                    <a:pt x="90678" y="79248"/>
                  </a:lnTo>
                  <a:lnTo>
                    <a:pt x="85344" y="79248"/>
                  </a:lnTo>
                  <a:lnTo>
                    <a:pt x="80772" y="76200"/>
                  </a:lnTo>
                  <a:lnTo>
                    <a:pt x="59436" y="26670"/>
                  </a:lnTo>
                  <a:lnTo>
                    <a:pt x="21336" y="0"/>
                  </a:lnTo>
                  <a:lnTo>
                    <a:pt x="0" y="16002"/>
                  </a:lnTo>
                  <a:lnTo>
                    <a:pt x="13716" y="30480"/>
                  </a:lnTo>
                  <a:lnTo>
                    <a:pt x="25908" y="48768"/>
                  </a:lnTo>
                  <a:lnTo>
                    <a:pt x="34290" y="67818"/>
                  </a:lnTo>
                  <a:lnTo>
                    <a:pt x="39624" y="82296"/>
                  </a:lnTo>
                  <a:lnTo>
                    <a:pt x="41148" y="86868"/>
                  </a:lnTo>
                  <a:lnTo>
                    <a:pt x="45720" y="89916"/>
                  </a:lnTo>
                  <a:lnTo>
                    <a:pt x="94488" y="96774"/>
                  </a:lnTo>
                  <a:lnTo>
                    <a:pt x="132588" y="112776"/>
                  </a:lnTo>
                  <a:lnTo>
                    <a:pt x="163068" y="137922"/>
                  </a:lnTo>
                  <a:lnTo>
                    <a:pt x="185928" y="170688"/>
                  </a:lnTo>
                  <a:lnTo>
                    <a:pt x="198120" y="208788"/>
                  </a:lnTo>
                  <a:lnTo>
                    <a:pt x="256794" y="560070"/>
                  </a:lnTo>
                  <a:lnTo>
                    <a:pt x="262890" y="563880"/>
                  </a:lnTo>
                  <a:lnTo>
                    <a:pt x="283464" y="560832"/>
                  </a:lnTo>
                  <a:lnTo>
                    <a:pt x="307848" y="562356"/>
                  </a:lnTo>
                  <a:lnTo>
                    <a:pt x="329946" y="571500"/>
                  </a:lnTo>
                  <a:lnTo>
                    <a:pt x="345948" y="587502"/>
                  </a:lnTo>
                  <a:lnTo>
                    <a:pt x="354330" y="608076"/>
                  </a:lnTo>
                  <a:lnTo>
                    <a:pt x="354330" y="624078"/>
                  </a:lnTo>
                  <a:lnTo>
                    <a:pt x="348996" y="639318"/>
                  </a:lnTo>
                  <a:lnTo>
                    <a:pt x="339852" y="652272"/>
                  </a:lnTo>
                  <a:lnTo>
                    <a:pt x="326898" y="662940"/>
                  </a:lnTo>
                  <a:lnTo>
                    <a:pt x="342138" y="660654"/>
                  </a:lnTo>
                  <a:lnTo>
                    <a:pt x="364998" y="653034"/>
                  </a:lnTo>
                  <a:lnTo>
                    <a:pt x="382524" y="638556"/>
                  </a:lnTo>
                  <a:lnTo>
                    <a:pt x="392430" y="619506"/>
                  </a:lnTo>
                  <a:lnTo>
                    <a:pt x="393954" y="597408"/>
                  </a:lnTo>
                  <a:close/>
                </a:path>
              </a:pathLst>
            </a:custGeom>
            <a:solidFill>
              <a:srgbClr val="6DCFF6"/>
            </a:solidFill>
          </p:spPr>
          <p:txBody>
            <a:bodyPr wrap="square" lIns="0" tIns="0" rIns="0" bIns="0" rtlCol="0"/>
            <a:lstStyle/>
            <a:p>
              <a:endParaRPr/>
            </a:p>
          </p:txBody>
        </p:sp>
        <p:sp>
          <p:nvSpPr>
            <p:cNvPr id="15" name="object 15"/>
            <p:cNvSpPr/>
            <p:nvPr/>
          </p:nvSpPr>
          <p:spPr>
            <a:xfrm>
              <a:off x="1584083" y="2549652"/>
              <a:ext cx="152400" cy="290830"/>
            </a:xfrm>
            <a:custGeom>
              <a:avLst/>
              <a:gdLst/>
              <a:ahLst/>
              <a:cxnLst/>
              <a:rect l="l" t="t" r="r" b="b"/>
              <a:pathLst>
                <a:path w="152400" h="290830">
                  <a:moveTo>
                    <a:pt x="152400" y="269748"/>
                  </a:moveTo>
                  <a:lnTo>
                    <a:pt x="150114" y="214884"/>
                  </a:lnTo>
                  <a:lnTo>
                    <a:pt x="145542" y="163830"/>
                  </a:lnTo>
                  <a:lnTo>
                    <a:pt x="138684" y="118110"/>
                  </a:lnTo>
                  <a:lnTo>
                    <a:pt x="129540" y="77724"/>
                  </a:lnTo>
                  <a:lnTo>
                    <a:pt x="101346" y="12192"/>
                  </a:lnTo>
                  <a:lnTo>
                    <a:pt x="91440" y="0"/>
                  </a:lnTo>
                  <a:lnTo>
                    <a:pt x="0" y="0"/>
                  </a:lnTo>
                  <a:lnTo>
                    <a:pt x="30480" y="9144"/>
                  </a:lnTo>
                  <a:lnTo>
                    <a:pt x="52578" y="29718"/>
                  </a:lnTo>
                  <a:lnTo>
                    <a:pt x="80772" y="86106"/>
                  </a:lnTo>
                  <a:lnTo>
                    <a:pt x="98298" y="163068"/>
                  </a:lnTo>
                  <a:lnTo>
                    <a:pt x="102870" y="208026"/>
                  </a:lnTo>
                  <a:lnTo>
                    <a:pt x="103632" y="256794"/>
                  </a:lnTo>
                  <a:lnTo>
                    <a:pt x="105156" y="267462"/>
                  </a:lnTo>
                  <a:lnTo>
                    <a:pt x="129540" y="290322"/>
                  </a:lnTo>
                  <a:lnTo>
                    <a:pt x="140208" y="287274"/>
                  </a:lnTo>
                  <a:lnTo>
                    <a:pt x="146304" y="283464"/>
                  </a:lnTo>
                  <a:lnTo>
                    <a:pt x="150876" y="277368"/>
                  </a:lnTo>
                  <a:lnTo>
                    <a:pt x="152400" y="269748"/>
                  </a:lnTo>
                  <a:close/>
                </a:path>
              </a:pathLst>
            </a:custGeom>
            <a:solidFill>
              <a:srgbClr val="FFFFFF"/>
            </a:solidFill>
          </p:spPr>
          <p:txBody>
            <a:bodyPr wrap="square" lIns="0" tIns="0" rIns="0" bIns="0" rtlCol="0"/>
            <a:lstStyle/>
            <a:p>
              <a:endParaRPr/>
            </a:p>
          </p:txBody>
        </p:sp>
        <p:pic>
          <p:nvPicPr>
            <p:cNvPr id="16" name="object 16"/>
            <p:cNvPicPr/>
            <p:nvPr/>
          </p:nvPicPr>
          <p:blipFill>
            <a:blip r:embed="rId5" cstate="print"/>
            <a:stretch>
              <a:fillRect/>
            </a:stretch>
          </p:blipFill>
          <p:spPr>
            <a:xfrm>
              <a:off x="1436255" y="2498598"/>
              <a:ext cx="239268" cy="81534"/>
            </a:xfrm>
            <a:prstGeom prst="rect">
              <a:avLst/>
            </a:prstGeom>
          </p:spPr>
        </p:pic>
        <p:pic>
          <p:nvPicPr>
            <p:cNvPr id="17" name="object 17"/>
            <p:cNvPicPr/>
            <p:nvPr/>
          </p:nvPicPr>
          <p:blipFill>
            <a:blip r:embed="rId6" cstate="print"/>
            <a:stretch>
              <a:fillRect/>
            </a:stretch>
          </p:blipFill>
          <p:spPr>
            <a:xfrm>
              <a:off x="951623" y="3063240"/>
              <a:ext cx="234696" cy="86867"/>
            </a:xfrm>
            <a:prstGeom prst="rect">
              <a:avLst/>
            </a:prstGeom>
          </p:spPr>
        </p:pic>
        <p:sp>
          <p:nvSpPr>
            <p:cNvPr id="18" name="object 18"/>
            <p:cNvSpPr/>
            <p:nvPr/>
          </p:nvSpPr>
          <p:spPr>
            <a:xfrm>
              <a:off x="561479" y="2409456"/>
              <a:ext cx="725805" cy="699770"/>
            </a:xfrm>
            <a:custGeom>
              <a:avLst/>
              <a:gdLst/>
              <a:ahLst/>
              <a:cxnLst/>
              <a:rect l="l" t="t" r="r" b="b"/>
              <a:pathLst>
                <a:path w="725805" h="699769">
                  <a:moveTo>
                    <a:pt x="725424" y="89916"/>
                  </a:moveTo>
                  <a:lnTo>
                    <a:pt x="717804" y="83820"/>
                  </a:lnTo>
                  <a:lnTo>
                    <a:pt x="709422" y="81534"/>
                  </a:lnTo>
                  <a:lnTo>
                    <a:pt x="701040" y="81534"/>
                  </a:lnTo>
                  <a:lnTo>
                    <a:pt x="692658" y="85344"/>
                  </a:lnTo>
                  <a:lnTo>
                    <a:pt x="628650" y="128016"/>
                  </a:lnTo>
                  <a:lnTo>
                    <a:pt x="612648" y="107442"/>
                  </a:lnTo>
                  <a:lnTo>
                    <a:pt x="582168" y="70104"/>
                  </a:lnTo>
                  <a:lnTo>
                    <a:pt x="575310" y="64008"/>
                  </a:lnTo>
                  <a:lnTo>
                    <a:pt x="566166" y="60960"/>
                  </a:lnTo>
                  <a:lnTo>
                    <a:pt x="557022" y="61722"/>
                  </a:lnTo>
                  <a:lnTo>
                    <a:pt x="548640" y="64770"/>
                  </a:lnTo>
                  <a:lnTo>
                    <a:pt x="484632" y="107442"/>
                  </a:lnTo>
                  <a:lnTo>
                    <a:pt x="467868" y="86868"/>
                  </a:lnTo>
                  <a:lnTo>
                    <a:pt x="437388" y="49530"/>
                  </a:lnTo>
                  <a:lnTo>
                    <a:pt x="430530" y="43434"/>
                  </a:lnTo>
                  <a:lnTo>
                    <a:pt x="421386" y="40386"/>
                  </a:lnTo>
                  <a:lnTo>
                    <a:pt x="412242" y="41148"/>
                  </a:lnTo>
                  <a:lnTo>
                    <a:pt x="403860" y="44958"/>
                  </a:lnTo>
                  <a:lnTo>
                    <a:pt x="339090" y="86868"/>
                  </a:lnTo>
                  <a:lnTo>
                    <a:pt x="323088" y="66294"/>
                  </a:lnTo>
                  <a:lnTo>
                    <a:pt x="292608" y="28956"/>
                  </a:lnTo>
                  <a:lnTo>
                    <a:pt x="284988" y="22860"/>
                  </a:lnTo>
                  <a:lnTo>
                    <a:pt x="276606" y="20574"/>
                  </a:lnTo>
                  <a:lnTo>
                    <a:pt x="267462" y="20574"/>
                  </a:lnTo>
                  <a:lnTo>
                    <a:pt x="258318" y="24384"/>
                  </a:lnTo>
                  <a:lnTo>
                    <a:pt x="194310" y="66294"/>
                  </a:lnTo>
                  <a:lnTo>
                    <a:pt x="146304" y="8382"/>
                  </a:lnTo>
                  <a:lnTo>
                    <a:pt x="139446" y="2286"/>
                  </a:lnTo>
                  <a:lnTo>
                    <a:pt x="131064" y="0"/>
                  </a:lnTo>
                  <a:lnTo>
                    <a:pt x="121158" y="0"/>
                  </a:lnTo>
                  <a:lnTo>
                    <a:pt x="112014" y="3048"/>
                  </a:lnTo>
                  <a:lnTo>
                    <a:pt x="96774" y="92202"/>
                  </a:lnTo>
                  <a:lnTo>
                    <a:pt x="102108" y="108966"/>
                  </a:lnTo>
                  <a:lnTo>
                    <a:pt x="104394" y="121158"/>
                  </a:lnTo>
                  <a:lnTo>
                    <a:pt x="100584" y="130302"/>
                  </a:lnTo>
                  <a:lnTo>
                    <a:pt x="88392" y="140970"/>
                  </a:lnTo>
                  <a:lnTo>
                    <a:pt x="87630" y="142494"/>
                  </a:lnTo>
                  <a:lnTo>
                    <a:pt x="87630" y="143256"/>
                  </a:lnTo>
                  <a:lnTo>
                    <a:pt x="15240" y="559308"/>
                  </a:lnTo>
                  <a:lnTo>
                    <a:pt x="15240" y="560832"/>
                  </a:lnTo>
                  <a:lnTo>
                    <a:pt x="22098" y="576072"/>
                  </a:lnTo>
                  <a:lnTo>
                    <a:pt x="23622" y="590550"/>
                  </a:lnTo>
                  <a:lnTo>
                    <a:pt x="18288" y="603504"/>
                  </a:lnTo>
                  <a:lnTo>
                    <a:pt x="6096" y="613410"/>
                  </a:lnTo>
                  <a:lnTo>
                    <a:pt x="0" y="649986"/>
                  </a:lnTo>
                  <a:lnTo>
                    <a:pt x="7620" y="656082"/>
                  </a:lnTo>
                  <a:lnTo>
                    <a:pt x="16764" y="659130"/>
                  </a:lnTo>
                  <a:lnTo>
                    <a:pt x="25908" y="658368"/>
                  </a:lnTo>
                  <a:lnTo>
                    <a:pt x="34290" y="654558"/>
                  </a:lnTo>
                  <a:lnTo>
                    <a:pt x="99060" y="612648"/>
                  </a:lnTo>
                  <a:lnTo>
                    <a:pt x="146304" y="670560"/>
                  </a:lnTo>
                  <a:lnTo>
                    <a:pt x="153162" y="676656"/>
                  </a:lnTo>
                  <a:lnTo>
                    <a:pt x="162306" y="678942"/>
                  </a:lnTo>
                  <a:lnTo>
                    <a:pt x="171450" y="678942"/>
                  </a:lnTo>
                  <a:lnTo>
                    <a:pt x="179832" y="675132"/>
                  </a:lnTo>
                  <a:lnTo>
                    <a:pt x="244602" y="633222"/>
                  </a:lnTo>
                  <a:lnTo>
                    <a:pt x="291846" y="691134"/>
                  </a:lnTo>
                  <a:lnTo>
                    <a:pt x="298704" y="697230"/>
                  </a:lnTo>
                  <a:lnTo>
                    <a:pt x="307848" y="699516"/>
                  </a:lnTo>
                  <a:lnTo>
                    <a:pt x="316992" y="699516"/>
                  </a:lnTo>
                  <a:lnTo>
                    <a:pt x="325374" y="695706"/>
                  </a:lnTo>
                  <a:lnTo>
                    <a:pt x="390144" y="653796"/>
                  </a:lnTo>
                  <a:lnTo>
                    <a:pt x="619506" y="653796"/>
                  </a:lnTo>
                  <a:lnTo>
                    <a:pt x="618744" y="643890"/>
                  </a:lnTo>
                  <a:lnTo>
                    <a:pt x="621030" y="633222"/>
                  </a:lnTo>
                  <a:lnTo>
                    <a:pt x="621792" y="630936"/>
                  </a:lnTo>
                  <a:lnTo>
                    <a:pt x="633222" y="620268"/>
                  </a:lnTo>
                  <a:lnTo>
                    <a:pt x="633984" y="617982"/>
                  </a:lnTo>
                  <a:lnTo>
                    <a:pt x="633984" y="616458"/>
                  </a:lnTo>
                  <a:lnTo>
                    <a:pt x="634746" y="612648"/>
                  </a:lnTo>
                  <a:lnTo>
                    <a:pt x="703326" y="214884"/>
                  </a:lnTo>
                  <a:lnTo>
                    <a:pt x="699516" y="201930"/>
                  </a:lnTo>
                  <a:lnTo>
                    <a:pt x="697230" y="189738"/>
                  </a:lnTo>
                  <a:lnTo>
                    <a:pt x="700278" y="177546"/>
                  </a:lnTo>
                  <a:lnTo>
                    <a:pt x="711708" y="165354"/>
                  </a:lnTo>
                  <a:lnTo>
                    <a:pt x="712470" y="163830"/>
                  </a:lnTo>
                  <a:lnTo>
                    <a:pt x="712470" y="162306"/>
                  </a:lnTo>
                  <a:lnTo>
                    <a:pt x="713232" y="161544"/>
                  </a:lnTo>
                  <a:lnTo>
                    <a:pt x="718566" y="128016"/>
                  </a:lnTo>
                  <a:lnTo>
                    <a:pt x="725424" y="89916"/>
                  </a:lnTo>
                  <a:close/>
                </a:path>
              </a:pathLst>
            </a:custGeom>
            <a:solidFill>
              <a:srgbClr val="B6E4FA"/>
            </a:solidFill>
          </p:spPr>
          <p:txBody>
            <a:bodyPr wrap="square" lIns="0" tIns="0" rIns="0" bIns="0" rtlCol="0"/>
            <a:lstStyle/>
            <a:p>
              <a:endParaRPr/>
            </a:p>
          </p:txBody>
        </p:sp>
        <p:sp>
          <p:nvSpPr>
            <p:cNvPr id="19" name="object 19"/>
            <p:cNvSpPr/>
            <p:nvPr/>
          </p:nvSpPr>
          <p:spPr>
            <a:xfrm>
              <a:off x="630821" y="2514600"/>
              <a:ext cx="596900" cy="539115"/>
            </a:xfrm>
            <a:custGeom>
              <a:avLst/>
              <a:gdLst/>
              <a:ahLst/>
              <a:cxnLst/>
              <a:rect l="l" t="t" r="r" b="b"/>
              <a:pathLst>
                <a:path w="596900" h="539114">
                  <a:moveTo>
                    <a:pt x="596646" y="176021"/>
                  </a:moveTo>
                  <a:lnTo>
                    <a:pt x="596646" y="138683"/>
                  </a:lnTo>
                  <a:lnTo>
                    <a:pt x="583692" y="103631"/>
                  </a:lnTo>
                  <a:lnTo>
                    <a:pt x="560069" y="74675"/>
                  </a:lnTo>
                  <a:lnTo>
                    <a:pt x="527304" y="52577"/>
                  </a:lnTo>
                  <a:lnTo>
                    <a:pt x="487680" y="41147"/>
                  </a:lnTo>
                  <a:lnTo>
                    <a:pt x="195072" y="0"/>
                  </a:lnTo>
                  <a:lnTo>
                    <a:pt x="153161" y="0"/>
                  </a:lnTo>
                  <a:lnTo>
                    <a:pt x="115061" y="11430"/>
                  </a:lnTo>
                  <a:lnTo>
                    <a:pt x="82295" y="32766"/>
                  </a:lnTo>
                  <a:lnTo>
                    <a:pt x="45719" y="98298"/>
                  </a:lnTo>
                  <a:lnTo>
                    <a:pt x="0" y="362712"/>
                  </a:lnTo>
                  <a:lnTo>
                    <a:pt x="0" y="400050"/>
                  </a:lnTo>
                  <a:lnTo>
                    <a:pt x="36576" y="464058"/>
                  </a:lnTo>
                  <a:lnTo>
                    <a:pt x="69342" y="486156"/>
                  </a:lnTo>
                  <a:lnTo>
                    <a:pt x="108966" y="497586"/>
                  </a:lnTo>
                  <a:lnTo>
                    <a:pt x="401574" y="538734"/>
                  </a:lnTo>
                  <a:lnTo>
                    <a:pt x="443484" y="538734"/>
                  </a:lnTo>
                  <a:lnTo>
                    <a:pt x="481584" y="527304"/>
                  </a:lnTo>
                  <a:lnTo>
                    <a:pt x="514350" y="505968"/>
                  </a:lnTo>
                  <a:lnTo>
                    <a:pt x="550926" y="440436"/>
                  </a:lnTo>
                  <a:lnTo>
                    <a:pt x="596646" y="176021"/>
                  </a:lnTo>
                  <a:close/>
                </a:path>
              </a:pathLst>
            </a:custGeom>
            <a:solidFill>
              <a:srgbClr val="6DCFF6"/>
            </a:solidFill>
          </p:spPr>
          <p:txBody>
            <a:bodyPr wrap="square" lIns="0" tIns="0" rIns="0" bIns="0" rtlCol="0"/>
            <a:lstStyle/>
            <a:p>
              <a:endParaRPr/>
            </a:p>
          </p:txBody>
        </p:sp>
        <p:pic>
          <p:nvPicPr>
            <p:cNvPr id="20" name="object 20"/>
            <p:cNvPicPr/>
            <p:nvPr/>
          </p:nvPicPr>
          <p:blipFill>
            <a:blip r:embed="rId7" cstate="print"/>
            <a:stretch>
              <a:fillRect/>
            </a:stretch>
          </p:blipFill>
          <p:spPr>
            <a:xfrm>
              <a:off x="1837829" y="2579370"/>
              <a:ext cx="100584" cy="83819"/>
            </a:xfrm>
            <a:prstGeom prst="rect">
              <a:avLst/>
            </a:prstGeom>
          </p:spPr>
        </p:pic>
        <p:pic>
          <p:nvPicPr>
            <p:cNvPr id="21" name="object 21"/>
            <p:cNvPicPr/>
            <p:nvPr/>
          </p:nvPicPr>
          <p:blipFill>
            <a:blip r:embed="rId8" cstate="print"/>
            <a:stretch>
              <a:fillRect/>
            </a:stretch>
          </p:blipFill>
          <p:spPr>
            <a:xfrm>
              <a:off x="1472069" y="2733294"/>
              <a:ext cx="220979" cy="108965"/>
            </a:xfrm>
            <a:prstGeom prst="rect">
              <a:avLst/>
            </a:prstGeom>
          </p:spPr>
        </p:pic>
        <p:pic>
          <p:nvPicPr>
            <p:cNvPr id="22" name="object 22"/>
            <p:cNvPicPr/>
            <p:nvPr/>
          </p:nvPicPr>
          <p:blipFill>
            <a:blip r:embed="rId9" cstate="print"/>
            <a:stretch>
              <a:fillRect/>
            </a:stretch>
          </p:blipFill>
          <p:spPr>
            <a:xfrm>
              <a:off x="819797" y="2783586"/>
              <a:ext cx="217170" cy="108204"/>
            </a:xfrm>
            <a:prstGeom prst="rect">
              <a:avLst/>
            </a:prstGeom>
          </p:spPr>
        </p:pic>
        <p:sp>
          <p:nvSpPr>
            <p:cNvPr id="23" name="object 23"/>
            <p:cNvSpPr/>
            <p:nvPr/>
          </p:nvSpPr>
          <p:spPr>
            <a:xfrm>
              <a:off x="751979" y="2591574"/>
              <a:ext cx="253365" cy="151130"/>
            </a:xfrm>
            <a:custGeom>
              <a:avLst/>
              <a:gdLst/>
              <a:ahLst/>
              <a:cxnLst/>
              <a:rect l="l" t="t" r="r" b="b"/>
              <a:pathLst>
                <a:path w="253365" h="151130">
                  <a:moveTo>
                    <a:pt x="252984" y="37338"/>
                  </a:moveTo>
                  <a:lnTo>
                    <a:pt x="198882" y="17526"/>
                  </a:lnTo>
                  <a:lnTo>
                    <a:pt x="177546" y="9906"/>
                  </a:lnTo>
                  <a:lnTo>
                    <a:pt x="131826" y="0"/>
                  </a:lnTo>
                  <a:lnTo>
                    <a:pt x="99060" y="6858"/>
                  </a:lnTo>
                  <a:lnTo>
                    <a:pt x="59436" y="28956"/>
                  </a:lnTo>
                  <a:lnTo>
                    <a:pt x="23622" y="64770"/>
                  </a:lnTo>
                  <a:lnTo>
                    <a:pt x="6096" y="105156"/>
                  </a:lnTo>
                  <a:lnTo>
                    <a:pt x="0" y="150876"/>
                  </a:lnTo>
                  <a:lnTo>
                    <a:pt x="38862" y="64008"/>
                  </a:lnTo>
                  <a:lnTo>
                    <a:pt x="78486" y="22860"/>
                  </a:lnTo>
                  <a:lnTo>
                    <a:pt x="141732" y="17526"/>
                  </a:lnTo>
                  <a:lnTo>
                    <a:pt x="252984" y="37338"/>
                  </a:lnTo>
                  <a:close/>
                </a:path>
              </a:pathLst>
            </a:custGeom>
            <a:solidFill>
              <a:srgbClr val="FFFFFF"/>
            </a:solidFill>
          </p:spPr>
          <p:txBody>
            <a:bodyPr wrap="square" lIns="0" tIns="0" rIns="0" bIns="0" rtlCol="0"/>
            <a:lstStyle/>
            <a:p>
              <a:endParaRPr/>
            </a:p>
          </p:txBody>
        </p:sp>
        <p:pic>
          <p:nvPicPr>
            <p:cNvPr id="24" name="object 24"/>
            <p:cNvPicPr/>
            <p:nvPr/>
          </p:nvPicPr>
          <p:blipFill>
            <a:blip r:embed="rId10" cstate="print"/>
            <a:stretch>
              <a:fillRect/>
            </a:stretch>
          </p:blipFill>
          <p:spPr>
            <a:xfrm>
              <a:off x="878471" y="2809494"/>
              <a:ext cx="237744" cy="163829"/>
            </a:xfrm>
            <a:prstGeom prst="rect">
              <a:avLst/>
            </a:prstGeom>
          </p:spPr>
        </p:pic>
        <p:sp>
          <p:nvSpPr>
            <p:cNvPr id="25" name="object 25"/>
            <p:cNvSpPr/>
            <p:nvPr/>
          </p:nvSpPr>
          <p:spPr>
            <a:xfrm>
              <a:off x="991247" y="2701290"/>
              <a:ext cx="69850" cy="62865"/>
            </a:xfrm>
            <a:custGeom>
              <a:avLst/>
              <a:gdLst/>
              <a:ahLst/>
              <a:cxnLst/>
              <a:rect l="l" t="t" r="r" b="b"/>
              <a:pathLst>
                <a:path w="69850" h="62864">
                  <a:moveTo>
                    <a:pt x="69341" y="32766"/>
                  </a:moveTo>
                  <a:lnTo>
                    <a:pt x="67817" y="20574"/>
                  </a:lnTo>
                  <a:lnTo>
                    <a:pt x="60959" y="9905"/>
                  </a:lnTo>
                  <a:lnTo>
                    <a:pt x="50291" y="3047"/>
                  </a:lnTo>
                  <a:lnTo>
                    <a:pt x="36575" y="0"/>
                  </a:lnTo>
                  <a:lnTo>
                    <a:pt x="22859" y="1524"/>
                  </a:lnTo>
                  <a:lnTo>
                    <a:pt x="11429" y="8382"/>
                  </a:lnTo>
                  <a:lnTo>
                    <a:pt x="3047" y="17526"/>
                  </a:lnTo>
                  <a:lnTo>
                    <a:pt x="0" y="29718"/>
                  </a:lnTo>
                  <a:lnTo>
                    <a:pt x="2285" y="41910"/>
                  </a:lnTo>
                  <a:lnTo>
                    <a:pt x="9143" y="52577"/>
                  </a:lnTo>
                  <a:lnTo>
                    <a:pt x="19811" y="59436"/>
                  </a:lnTo>
                  <a:lnTo>
                    <a:pt x="33527" y="62484"/>
                  </a:lnTo>
                  <a:lnTo>
                    <a:pt x="47243" y="60960"/>
                  </a:lnTo>
                  <a:lnTo>
                    <a:pt x="58673" y="54864"/>
                  </a:lnTo>
                  <a:lnTo>
                    <a:pt x="66293" y="44958"/>
                  </a:lnTo>
                  <a:lnTo>
                    <a:pt x="69341" y="32766"/>
                  </a:lnTo>
                  <a:close/>
                </a:path>
              </a:pathLst>
            </a:custGeom>
            <a:solidFill>
              <a:srgbClr val="392517"/>
            </a:solidFill>
          </p:spPr>
          <p:txBody>
            <a:bodyPr wrap="square" lIns="0" tIns="0" rIns="0" bIns="0" rtlCol="0"/>
            <a:lstStyle/>
            <a:p>
              <a:endParaRPr/>
            </a:p>
          </p:txBody>
        </p:sp>
        <p:sp>
          <p:nvSpPr>
            <p:cNvPr id="26" name="object 26"/>
            <p:cNvSpPr/>
            <p:nvPr/>
          </p:nvSpPr>
          <p:spPr>
            <a:xfrm>
              <a:off x="1026299" y="2717292"/>
              <a:ext cx="18415" cy="16510"/>
            </a:xfrm>
            <a:custGeom>
              <a:avLst/>
              <a:gdLst/>
              <a:ahLst/>
              <a:cxnLst/>
              <a:rect l="l" t="t" r="r" b="b"/>
              <a:pathLst>
                <a:path w="18415" h="16510">
                  <a:moveTo>
                    <a:pt x="18287" y="3809"/>
                  </a:moveTo>
                  <a:lnTo>
                    <a:pt x="14477" y="761"/>
                  </a:lnTo>
                  <a:lnTo>
                    <a:pt x="4571" y="0"/>
                  </a:lnTo>
                  <a:lnTo>
                    <a:pt x="761" y="3048"/>
                  </a:lnTo>
                  <a:lnTo>
                    <a:pt x="0" y="12192"/>
                  </a:lnTo>
                  <a:lnTo>
                    <a:pt x="3809" y="16002"/>
                  </a:lnTo>
                  <a:lnTo>
                    <a:pt x="13715" y="16002"/>
                  </a:lnTo>
                  <a:lnTo>
                    <a:pt x="17525" y="12954"/>
                  </a:lnTo>
                  <a:lnTo>
                    <a:pt x="18287" y="3809"/>
                  </a:lnTo>
                  <a:close/>
                </a:path>
              </a:pathLst>
            </a:custGeom>
            <a:solidFill>
              <a:srgbClr val="FFFFFF"/>
            </a:solidFill>
          </p:spPr>
          <p:txBody>
            <a:bodyPr wrap="square" lIns="0" tIns="0" rIns="0" bIns="0" rtlCol="0"/>
            <a:lstStyle/>
            <a:p>
              <a:endParaRPr/>
            </a:p>
          </p:txBody>
        </p:sp>
        <p:sp>
          <p:nvSpPr>
            <p:cNvPr id="27" name="object 27"/>
            <p:cNvSpPr/>
            <p:nvPr/>
          </p:nvSpPr>
          <p:spPr>
            <a:xfrm>
              <a:off x="769505" y="2690622"/>
              <a:ext cx="69850" cy="62865"/>
            </a:xfrm>
            <a:custGeom>
              <a:avLst/>
              <a:gdLst/>
              <a:ahLst/>
              <a:cxnLst/>
              <a:rect l="l" t="t" r="r" b="b"/>
              <a:pathLst>
                <a:path w="69850" h="62864">
                  <a:moveTo>
                    <a:pt x="69341" y="29718"/>
                  </a:moveTo>
                  <a:lnTo>
                    <a:pt x="66293" y="17525"/>
                  </a:lnTo>
                  <a:lnTo>
                    <a:pt x="57911" y="7619"/>
                  </a:lnTo>
                  <a:lnTo>
                    <a:pt x="46481" y="1523"/>
                  </a:lnTo>
                  <a:lnTo>
                    <a:pt x="32765" y="0"/>
                  </a:lnTo>
                  <a:lnTo>
                    <a:pt x="19049" y="3048"/>
                  </a:lnTo>
                  <a:lnTo>
                    <a:pt x="8381" y="9906"/>
                  </a:lnTo>
                  <a:lnTo>
                    <a:pt x="1523" y="20574"/>
                  </a:lnTo>
                  <a:lnTo>
                    <a:pt x="0" y="32766"/>
                  </a:lnTo>
                  <a:lnTo>
                    <a:pt x="3047" y="44958"/>
                  </a:lnTo>
                  <a:lnTo>
                    <a:pt x="10667" y="54864"/>
                  </a:lnTo>
                  <a:lnTo>
                    <a:pt x="22097" y="60960"/>
                  </a:lnTo>
                  <a:lnTo>
                    <a:pt x="35813" y="62484"/>
                  </a:lnTo>
                  <a:lnTo>
                    <a:pt x="49529" y="59436"/>
                  </a:lnTo>
                  <a:lnTo>
                    <a:pt x="60197" y="52577"/>
                  </a:lnTo>
                  <a:lnTo>
                    <a:pt x="67055" y="41910"/>
                  </a:lnTo>
                  <a:lnTo>
                    <a:pt x="69341" y="29718"/>
                  </a:lnTo>
                  <a:close/>
                </a:path>
              </a:pathLst>
            </a:custGeom>
            <a:solidFill>
              <a:srgbClr val="392517"/>
            </a:solidFill>
          </p:spPr>
          <p:txBody>
            <a:bodyPr wrap="square" lIns="0" tIns="0" rIns="0" bIns="0" rtlCol="0"/>
            <a:lstStyle/>
            <a:p>
              <a:endParaRPr/>
            </a:p>
          </p:txBody>
        </p:sp>
        <p:sp>
          <p:nvSpPr>
            <p:cNvPr id="28" name="object 28"/>
            <p:cNvSpPr/>
            <p:nvPr/>
          </p:nvSpPr>
          <p:spPr>
            <a:xfrm>
              <a:off x="803795" y="2705862"/>
              <a:ext cx="17780" cy="16510"/>
            </a:xfrm>
            <a:custGeom>
              <a:avLst/>
              <a:gdLst/>
              <a:ahLst/>
              <a:cxnLst/>
              <a:rect l="l" t="t" r="r" b="b"/>
              <a:pathLst>
                <a:path w="17780" h="16510">
                  <a:moveTo>
                    <a:pt x="17526" y="12192"/>
                  </a:moveTo>
                  <a:lnTo>
                    <a:pt x="17526" y="3047"/>
                  </a:lnTo>
                  <a:lnTo>
                    <a:pt x="12954" y="0"/>
                  </a:lnTo>
                  <a:lnTo>
                    <a:pt x="3810" y="0"/>
                  </a:lnTo>
                  <a:lnTo>
                    <a:pt x="0" y="3810"/>
                  </a:lnTo>
                  <a:lnTo>
                    <a:pt x="0" y="12954"/>
                  </a:lnTo>
                  <a:lnTo>
                    <a:pt x="4572" y="16002"/>
                  </a:lnTo>
                  <a:lnTo>
                    <a:pt x="13716" y="16002"/>
                  </a:lnTo>
                  <a:lnTo>
                    <a:pt x="17526" y="12192"/>
                  </a:lnTo>
                  <a:close/>
                </a:path>
              </a:pathLst>
            </a:custGeom>
            <a:solidFill>
              <a:srgbClr val="FFFFFF"/>
            </a:solidFill>
          </p:spPr>
          <p:txBody>
            <a:bodyPr wrap="square" lIns="0" tIns="0" rIns="0" bIns="0" rtlCol="0"/>
            <a:lstStyle/>
            <a:p>
              <a:endParaRPr/>
            </a:p>
          </p:txBody>
        </p:sp>
        <p:sp>
          <p:nvSpPr>
            <p:cNvPr id="29" name="object 29"/>
            <p:cNvSpPr/>
            <p:nvPr/>
          </p:nvSpPr>
          <p:spPr>
            <a:xfrm>
              <a:off x="715403" y="2628150"/>
              <a:ext cx="405130" cy="71755"/>
            </a:xfrm>
            <a:custGeom>
              <a:avLst/>
              <a:gdLst/>
              <a:ahLst/>
              <a:cxnLst/>
              <a:rect l="l" t="t" r="r" b="b"/>
              <a:pathLst>
                <a:path w="405130" h="71755">
                  <a:moveTo>
                    <a:pt x="154686" y="35052"/>
                  </a:moveTo>
                  <a:lnTo>
                    <a:pt x="153162" y="32766"/>
                  </a:lnTo>
                  <a:lnTo>
                    <a:pt x="80010" y="9906"/>
                  </a:lnTo>
                  <a:lnTo>
                    <a:pt x="48768" y="0"/>
                  </a:lnTo>
                  <a:lnTo>
                    <a:pt x="47244" y="0"/>
                  </a:lnTo>
                  <a:lnTo>
                    <a:pt x="762" y="25146"/>
                  </a:lnTo>
                  <a:lnTo>
                    <a:pt x="0" y="27432"/>
                  </a:lnTo>
                  <a:lnTo>
                    <a:pt x="1524" y="31242"/>
                  </a:lnTo>
                  <a:lnTo>
                    <a:pt x="3810" y="32766"/>
                  </a:lnTo>
                  <a:lnTo>
                    <a:pt x="6096" y="32766"/>
                  </a:lnTo>
                  <a:lnTo>
                    <a:pt x="44958" y="29718"/>
                  </a:lnTo>
                  <a:lnTo>
                    <a:pt x="144018" y="60960"/>
                  </a:lnTo>
                  <a:lnTo>
                    <a:pt x="147066" y="60960"/>
                  </a:lnTo>
                  <a:lnTo>
                    <a:pt x="149352" y="59436"/>
                  </a:lnTo>
                  <a:lnTo>
                    <a:pt x="150114" y="58674"/>
                  </a:lnTo>
                  <a:lnTo>
                    <a:pt x="151638" y="50292"/>
                  </a:lnTo>
                  <a:lnTo>
                    <a:pt x="154686" y="35052"/>
                  </a:lnTo>
                  <a:close/>
                </a:path>
                <a:path w="405130" h="71755">
                  <a:moveTo>
                    <a:pt x="404622" y="37338"/>
                  </a:moveTo>
                  <a:lnTo>
                    <a:pt x="403860" y="35052"/>
                  </a:lnTo>
                  <a:lnTo>
                    <a:pt x="401574" y="34290"/>
                  </a:lnTo>
                  <a:lnTo>
                    <a:pt x="397002" y="32004"/>
                  </a:lnTo>
                  <a:lnTo>
                    <a:pt x="374142" y="19050"/>
                  </a:lnTo>
                  <a:lnTo>
                    <a:pt x="355854" y="9144"/>
                  </a:lnTo>
                  <a:lnTo>
                    <a:pt x="354330" y="9144"/>
                  </a:lnTo>
                  <a:lnTo>
                    <a:pt x="243840" y="42672"/>
                  </a:lnTo>
                  <a:lnTo>
                    <a:pt x="242316" y="44958"/>
                  </a:lnTo>
                  <a:lnTo>
                    <a:pt x="243078" y="47244"/>
                  </a:lnTo>
                  <a:lnTo>
                    <a:pt x="246888" y="69342"/>
                  </a:lnTo>
                  <a:lnTo>
                    <a:pt x="247650" y="70104"/>
                  </a:lnTo>
                  <a:lnTo>
                    <a:pt x="249936" y="71628"/>
                  </a:lnTo>
                  <a:lnTo>
                    <a:pt x="253746" y="71628"/>
                  </a:lnTo>
                  <a:lnTo>
                    <a:pt x="288798" y="60960"/>
                  </a:lnTo>
                  <a:lnTo>
                    <a:pt x="358140" y="39624"/>
                  </a:lnTo>
                  <a:lnTo>
                    <a:pt x="401574" y="43434"/>
                  </a:lnTo>
                  <a:lnTo>
                    <a:pt x="404622" y="41910"/>
                  </a:lnTo>
                  <a:lnTo>
                    <a:pt x="404622" y="39624"/>
                  </a:lnTo>
                  <a:lnTo>
                    <a:pt x="404622" y="37338"/>
                  </a:lnTo>
                  <a:close/>
                </a:path>
              </a:pathLst>
            </a:custGeom>
            <a:solidFill>
              <a:srgbClr val="392517"/>
            </a:solidFill>
          </p:spPr>
          <p:txBody>
            <a:bodyPr wrap="square" lIns="0" tIns="0" rIns="0" bIns="0" rtlCol="0"/>
            <a:lstStyle/>
            <a:p>
              <a:endParaRPr/>
            </a:p>
          </p:txBody>
        </p:sp>
        <p:pic>
          <p:nvPicPr>
            <p:cNvPr id="30" name="object 30"/>
            <p:cNvPicPr/>
            <p:nvPr/>
          </p:nvPicPr>
          <p:blipFill>
            <a:blip r:embed="rId11" cstate="print"/>
            <a:stretch>
              <a:fillRect/>
            </a:stretch>
          </p:blipFill>
          <p:spPr>
            <a:xfrm>
              <a:off x="1583321" y="2602230"/>
              <a:ext cx="131102" cy="97536"/>
            </a:xfrm>
            <a:prstGeom prst="rect">
              <a:avLst/>
            </a:prstGeom>
          </p:spPr>
        </p:pic>
        <p:sp>
          <p:nvSpPr>
            <p:cNvPr id="31" name="object 31"/>
            <p:cNvSpPr/>
            <p:nvPr/>
          </p:nvSpPr>
          <p:spPr>
            <a:xfrm>
              <a:off x="1392059" y="2631198"/>
              <a:ext cx="132080" cy="97790"/>
            </a:xfrm>
            <a:custGeom>
              <a:avLst/>
              <a:gdLst/>
              <a:ahLst/>
              <a:cxnLst/>
              <a:rect l="l" t="t" r="r" b="b"/>
              <a:pathLst>
                <a:path w="132080" h="97789">
                  <a:moveTo>
                    <a:pt x="95250" y="55626"/>
                  </a:moveTo>
                  <a:lnTo>
                    <a:pt x="89154" y="41148"/>
                  </a:lnTo>
                  <a:lnTo>
                    <a:pt x="79248" y="31242"/>
                  </a:lnTo>
                  <a:lnTo>
                    <a:pt x="64770" y="25146"/>
                  </a:lnTo>
                  <a:lnTo>
                    <a:pt x="48768" y="23622"/>
                  </a:lnTo>
                  <a:lnTo>
                    <a:pt x="32766" y="28956"/>
                  </a:lnTo>
                  <a:lnTo>
                    <a:pt x="21336" y="38862"/>
                  </a:lnTo>
                  <a:lnTo>
                    <a:pt x="14478" y="51054"/>
                  </a:lnTo>
                  <a:lnTo>
                    <a:pt x="13716" y="66294"/>
                  </a:lnTo>
                  <a:lnTo>
                    <a:pt x="19050" y="80010"/>
                  </a:lnTo>
                  <a:lnTo>
                    <a:pt x="29718" y="90678"/>
                  </a:lnTo>
                  <a:lnTo>
                    <a:pt x="44196" y="96774"/>
                  </a:lnTo>
                  <a:lnTo>
                    <a:pt x="60198" y="97536"/>
                  </a:lnTo>
                  <a:lnTo>
                    <a:pt x="75438" y="92202"/>
                  </a:lnTo>
                  <a:lnTo>
                    <a:pt x="87630" y="83058"/>
                  </a:lnTo>
                  <a:lnTo>
                    <a:pt x="94488" y="70104"/>
                  </a:lnTo>
                  <a:lnTo>
                    <a:pt x="95250" y="55626"/>
                  </a:lnTo>
                  <a:close/>
                </a:path>
                <a:path w="132080" h="97789">
                  <a:moveTo>
                    <a:pt x="131826" y="9144"/>
                  </a:moveTo>
                  <a:lnTo>
                    <a:pt x="130302" y="7620"/>
                  </a:lnTo>
                  <a:lnTo>
                    <a:pt x="124206" y="13716"/>
                  </a:lnTo>
                  <a:lnTo>
                    <a:pt x="115062" y="18288"/>
                  </a:lnTo>
                  <a:lnTo>
                    <a:pt x="108966" y="19812"/>
                  </a:lnTo>
                  <a:lnTo>
                    <a:pt x="106680" y="19812"/>
                  </a:lnTo>
                  <a:lnTo>
                    <a:pt x="92202" y="9906"/>
                  </a:lnTo>
                  <a:lnTo>
                    <a:pt x="89154" y="7620"/>
                  </a:lnTo>
                  <a:lnTo>
                    <a:pt x="72390" y="1524"/>
                  </a:lnTo>
                  <a:lnTo>
                    <a:pt x="57150" y="0"/>
                  </a:lnTo>
                  <a:lnTo>
                    <a:pt x="17526" y="14478"/>
                  </a:lnTo>
                  <a:lnTo>
                    <a:pt x="0" y="38862"/>
                  </a:lnTo>
                  <a:lnTo>
                    <a:pt x="1524" y="41148"/>
                  </a:lnTo>
                  <a:lnTo>
                    <a:pt x="7620" y="42672"/>
                  </a:lnTo>
                  <a:lnTo>
                    <a:pt x="9906" y="41148"/>
                  </a:lnTo>
                  <a:lnTo>
                    <a:pt x="11430" y="38862"/>
                  </a:lnTo>
                  <a:lnTo>
                    <a:pt x="16002" y="29718"/>
                  </a:lnTo>
                  <a:lnTo>
                    <a:pt x="24384" y="21336"/>
                  </a:lnTo>
                  <a:lnTo>
                    <a:pt x="35052" y="14478"/>
                  </a:lnTo>
                  <a:lnTo>
                    <a:pt x="48006" y="10668"/>
                  </a:lnTo>
                  <a:lnTo>
                    <a:pt x="62484" y="9906"/>
                  </a:lnTo>
                  <a:lnTo>
                    <a:pt x="76200" y="12954"/>
                  </a:lnTo>
                  <a:lnTo>
                    <a:pt x="89916" y="19050"/>
                  </a:lnTo>
                  <a:lnTo>
                    <a:pt x="102108" y="29718"/>
                  </a:lnTo>
                  <a:lnTo>
                    <a:pt x="103632" y="31242"/>
                  </a:lnTo>
                  <a:lnTo>
                    <a:pt x="106680" y="32766"/>
                  </a:lnTo>
                  <a:lnTo>
                    <a:pt x="108966" y="32004"/>
                  </a:lnTo>
                  <a:lnTo>
                    <a:pt x="109728" y="32004"/>
                  </a:lnTo>
                  <a:lnTo>
                    <a:pt x="110490" y="32004"/>
                  </a:lnTo>
                  <a:lnTo>
                    <a:pt x="123444" y="22098"/>
                  </a:lnTo>
                  <a:lnTo>
                    <a:pt x="125730" y="19812"/>
                  </a:lnTo>
                  <a:lnTo>
                    <a:pt x="126492" y="19050"/>
                  </a:lnTo>
                  <a:lnTo>
                    <a:pt x="128016" y="16002"/>
                  </a:lnTo>
                  <a:lnTo>
                    <a:pt x="131064" y="11430"/>
                  </a:lnTo>
                  <a:lnTo>
                    <a:pt x="131826" y="9906"/>
                  </a:lnTo>
                  <a:lnTo>
                    <a:pt x="131826" y="9144"/>
                  </a:lnTo>
                  <a:close/>
                </a:path>
              </a:pathLst>
            </a:custGeom>
            <a:solidFill>
              <a:srgbClr val="392517"/>
            </a:solidFill>
          </p:spPr>
          <p:txBody>
            <a:bodyPr wrap="square" lIns="0" tIns="0" rIns="0" bIns="0" rtlCol="0"/>
            <a:lstStyle/>
            <a:p>
              <a:endParaRPr/>
            </a:p>
          </p:txBody>
        </p:sp>
        <p:pic>
          <p:nvPicPr>
            <p:cNvPr id="32" name="object 32"/>
            <p:cNvPicPr/>
            <p:nvPr/>
          </p:nvPicPr>
          <p:blipFill>
            <a:blip r:embed="rId12" cstate="print"/>
            <a:stretch>
              <a:fillRect/>
            </a:stretch>
          </p:blipFill>
          <p:spPr>
            <a:xfrm>
              <a:off x="662063" y="2604516"/>
              <a:ext cx="216408" cy="80010"/>
            </a:xfrm>
            <a:prstGeom prst="rect">
              <a:avLst/>
            </a:prstGeom>
          </p:spPr>
        </p:pic>
        <p:pic>
          <p:nvPicPr>
            <p:cNvPr id="33" name="object 33"/>
            <p:cNvPicPr/>
            <p:nvPr/>
          </p:nvPicPr>
          <p:blipFill>
            <a:blip r:embed="rId13" cstate="print"/>
            <a:stretch>
              <a:fillRect/>
            </a:stretch>
          </p:blipFill>
          <p:spPr>
            <a:xfrm>
              <a:off x="1372247" y="2604516"/>
              <a:ext cx="217170" cy="86868"/>
            </a:xfrm>
            <a:prstGeom prst="rect">
              <a:avLst/>
            </a:prstGeom>
          </p:spPr>
        </p:pic>
      </p:grpSp>
      <p:grpSp>
        <p:nvGrpSpPr>
          <p:cNvPr id="34" name="object 34"/>
          <p:cNvGrpSpPr/>
          <p:nvPr/>
        </p:nvGrpSpPr>
        <p:grpSpPr>
          <a:xfrm>
            <a:off x="770267" y="4528565"/>
            <a:ext cx="1247140" cy="936625"/>
            <a:chOff x="770267" y="4528565"/>
            <a:chExt cx="1247140" cy="936625"/>
          </a:xfrm>
        </p:grpSpPr>
        <p:pic>
          <p:nvPicPr>
            <p:cNvPr id="35" name="object 35"/>
            <p:cNvPicPr/>
            <p:nvPr/>
          </p:nvPicPr>
          <p:blipFill>
            <a:blip r:embed="rId14" cstate="print"/>
            <a:stretch>
              <a:fillRect/>
            </a:stretch>
          </p:blipFill>
          <p:spPr>
            <a:xfrm>
              <a:off x="1683143" y="5137403"/>
              <a:ext cx="334146" cy="278892"/>
            </a:xfrm>
            <a:prstGeom prst="rect">
              <a:avLst/>
            </a:prstGeom>
          </p:spPr>
        </p:pic>
        <p:sp>
          <p:nvSpPr>
            <p:cNvPr id="36" name="object 36"/>
            <p:cNvSpPr/>
            <p:nvPr/>
          </p:nvSpPr>
          <p:spPr>
            <a:xfrm>
              <a:off x="1279283" y="4720589"/>
              <a:ext cx="737235" cy="632460"/>
            </a:xfrm>
            <a:custGeom>
              <a:avLst/>
              <a:gdLst/>
              <a:ahLst/>
              <a:cxnLst/>
              <a:rect l="l" t="t" r="r" b="b"/>
              <a:pathLst>
                <a:path w="737235" h="632460">
                  <a:moveTo>
                    <a:pt x="736853" y="163829"/>
                  </a:moveTo>
                  <a:lnTo>
                    <a:pt x="736853" y="156971"/>
                  </a:lnTo>
                  <a:lnTo>
                    <a:pt x="734567" y="151637"/>
                  </a:lnTo>
                  <a:lnTo>
                    <a:pt x="728471" y="146303"/>
                  </a:lnTo>
                  <a:lnTo>
                    <a:pt x="479297" y="3047"/>
                  </a:lnTo>
                  <a:lnTo>
                    <a:pt x="471677" y="0"/>
                  </a:lnTo>
                  <a:lnTo>
                    <a:pt x="463295" y="0"/>
                  </a:lnTo>
                  <a:lnTo>
                    <a:pt x="448817" y="6096"/>
                  </a:lnTo>
                  <a:lnTo>
                    <a:pt x="3809" y="463295"/>
                  </a:lnTo>
                  <a:lnTo>
                    <a:pt x="0" y="475488"/>
                  </a:lnTo>
                  <a:lnTo>
                    <a:pt x="2285" y="480822"/>
                  </a:lnTo>
                  <a:lnTo>
                    <a:pt x="8381" y="486156"/>
                  </a:lnTo>
                  <a:lnTo>
                    <a:pt x="258317" y="629412"/>
                  </a:lnTo>
                  <a:lnTo>
                    <a:pt x="265937" y="632460"/>
                  </a:lnTo>
                  <a:lnTo>
                    <a:pt x="273557" y="632460"/>
                  </a:lnTo>
                  <a:lnTo>
                    <a:pt x="281177" y="630174"/>
                  </a:lnTo>
                  <a:lnTo>
                    <a:pt x="288035" y="626364"/>
                  </a:lnTo>
                  <a:lnTo>
                    <a:pt x="733043" y="169163"/>
                  </a:lnTo>
                  <a:lnTo>
                    <a:pt x="736853" y="163829"/>
                  </a:lnTo>
                  <a:close/>
                </a:path>
              </a:pathLst>
            </a:custGeom>
            <a:solidFill>
              <a:srgbClr val="E6E7EA"/>
            </a:solidFill>
          </p:spPr>
          <p:txBody>
            <a:bodyPr wrap="square" lIns="0" tIns="0" rIns="0" bIns="0" rtlCol="0"/>
            <a:lstStyle/>
            <a:p>
              <a:endParaRPr/>
            </a:p>
          </p:txBody>
        </p:sp>
        <p:sp>
          <p:nvSpPr>
            <p:cNvPr id="37" name="object 37"/>
            <p:cNvSpPr/>
            <p:nvPr/>
          </p:nvSpPr>
          <p:spPr>
            <a:xfrm>
              <a:off x="1703717" y="4786121"/>
              <a:ext cx="72390" cy="56515"/>
            </a:xfrm>
            <a:custGeom>
              <a:avLst/>
              <a:gdLst/>
              <a:ahLst/>
              <a:cxnLst/>
              <a:rect l="l" t="t" r="r" b="b"/>
              <a:pathLst>
                <a:path w="72389" h="56514">
                  <a:moveTo>
                    <a:pt x="72390" y="23621"/>
                  </a:moveTo>
                  <a:lnTo>
                    <a:pt x="68580" y="13715"/>
                  </a:lnTo>
                  <a:lnTo>
                    <a:pt x="58674" y="5333"/>
                  </a:lnTo>
                  <a:lnTo>
                    <a:pt x="45720" y="761"/>
                  </a:lnTo>
                  <a:lnTo>
                    <a:pt x="32004" y="0"/>
                  </a:lnTo>
                  <a:lnTo>
                    <a:pt x="18288" y="3810"/>
                  </a:lnTo>
                  <a:lnTo>
                    <a:pt x="7620" y="11430"/>
                  </a:lnTo>
                  <a:lnTo>
                    <a:pt x="762" y="22098"/>
                  </a:lnTo>
                  <a:lnTo>
                    <a:pt x="0" y="32766"/>
                  </a:lnTo>
                  <a:lnTo>
                    <a:pt x="4572" y="42672"/>
                  </a:lnTo>
                  <a:lnTo>
                    <a:pt x="14478" y="51053"/>
                  </a:lnTo>
                  <a:lnTo>
                    <a:pt x="27432" y="55626"/>
                  </a:lnTo>
                  <a:lnTo>
                    <a:pt x="41148" y="56388"/>
                  </a:lnTo>
                  <a:lnTo>
                    <a:pt x="54864" y="52577"/>
                  </a:lnTo>
                  <a:lnTo>
                    <a:pt x="65532" y="44958"/>
                  </a:lnTo>
                  <a:lnTo>
                    <a:pt x="71628" y="35052"/>
                  </a:lnTo>
                  <a:lnTo>
                    <a:pt x="72390" y="23621"/>
                  </a:lnTo>
                  <a:close/>
                </a:path>
              </a:pathLst>
            </a:custGeom>
            <a:solidFill>
              <a:srgbClr val="D5B3A7"/>
            </a:solidFill>
          </p:spPr>
          <p:txBody>
            <a:bodyPr wrap="square" lIns="0" tIns="0" rIns="0" bIns="0" rtlCol="0"/>
            <a:lstStyle/>
            <a:p>
              <a:endParaRPr/>
            </a:p>
          </p:txBody>
        </p:sp>
        <p:sp>
          <p:nvSpPr>
            <p:cNvPr id="38" name="object 38"/>
            <p:cNvSpPr/>
            <p:nvPr/>
          </p:nvSpPr>
          <p:spPr>
            <a:xfrm>
              <a:off x="1703717" y="4808981"/>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39" name="object 39"/>
            <p:cNvSpPr/>
            <p:nvPr/>
          </p:nvSpPr>
          <p:spPr>
            <a:xfrm>
              <a:off x="1783727" y="4831841"/>
              <a:ext cx="72390" cy="56515"/>
            </a:xfrm>
            <a:custGeom>
              <a:avLst/>
              <a:gdLst/>
              <a:ahLst/>
              <a:cxnLst/>
              <a:rect l="l" t="t" r="r" b="b"/>
              <a:pathLst>
                <a:path w="72389" h="56514">
                  <a:moveTo>
                    <a:pt x="72390" y="23621"/>
                  </a:moveTo>
                  <a:lnTo>
                    <a:pt x="67818" y="13715"/>
                  </a:lnTo>
                  <a:lnTo>
                    <a:pt x="58674" y="5333"/>
                  </a:lnTo>
                  <a:lnTo>
                    <a:pt x="45720" y="761"/>
                  </a:lnTo>
                  <a:lnTo>
                    <a:pt x="31242" y="0"/>
                  </a:lnTo>
                  <a:lnTo>
                    <a:pt x="18288" y="3810"/>
                  </a:lnTo>
                  <a:lnTo>
                    <a:pt x="6858" y="11430"/>
                  </a:lnTo>
                  <a:lnTo>
                    <a:pt x="762" y="22098"/>
                  </a:lnTo>
                  <a:lnTo>
                    <a:pt x="0" y="32766"/>
                  </a:lnTo>
                  <a:lnTo>
                    <a:pt x="4572" y="42672"/>
                  </a:lnTo>
                  <a:lnTo>
                    <a:pt x="13716" y="51053"/>
                  </a:lnTo>
                  <a:lnTo>
                    <a:pt x="26670" y="55626"/>
                  </a:lnTo>
                  <a:lnTo>
                    <a:pt x="41148" y="56388"/>
                  </a:lnTo>
                  <a:lnTo>
                    <a:pt x="54102" y="52577"/>
                  </a:lnTo>
                  <a:lnTo>
                    <a:pt x="65532" y="44958"/>
                  </a:lnTo>
                  <a:lnTo>
                    <a:pt x="71628" y="35052"/>
                  </a:lnTo>
                  <a:lnTo>
                    <a:pt x="72390" y="23621"/>
                  </a:lnTo>
                  <a:close/>
                </a:path>
              </a:pathLst>
            </a:custGeom>
            <a:solidFill>
              <a:srgbClr val="D5B3A7"/>
            </a:solidFill>
          </p:spPr>
          <p:txBody>
            <a:bodyPr wrap="square" lIns="0" tIns="0" rIns="0" bIns="0" rtlCol="0"/>
            <a:lstStyle/>
            <a:p>
              <a:endParaRPr/>
            </a:p>
          </p:txBody>
        </p:sp>
        <p:sp>
          <p:nvSpPr>
            <p:cNvPr id="40" name="object 40"/>
            <p:cNvSpPr/>
            <p:nvPr/>
          </p:nvSpPr>
          <p:spPr>
            <a:xfrm>
              <a:off x="1783727" y="4854701"/>
              <a:ext cx="73660" cy="9525"/>
            </a:xfrm>
            <a:custGeom>
              <a:avLst/>
              <a:gdLst/>
              <a:ahLst/>
              <a:cxnLst/>
              <a:rect l="l" t="t" r="r" b="b"/>
              <a:pathLst>
                <a:path w="73660" h="9525">
                  <a:moveTo>
                    <a:pt x="73152" y="1523"/>
                  </a:moveTo>
                  <a:lnTo>
                    <a:pt x="0" y="0"/>
                  </a:lnTo>
                  <a:lnTo>
                    <a:pt x="0" y="7620"/>
                  </a:lnTo>
                  <a:lnTo>
                    <a:pt x="72390" y="9143"/>
                  </a:lnTo>
                  <a:lnTo>
                    <a:pt x="73152" y="1523"/>
                  </a:lnTo>
                  <a:close/>
                </a:path>
              </a:pathLst>
            </a:custGeom>
            <a:solidFill>
              <a:srgbClr val="C39B8F"/>
            </a:solidFill>
          </p:spPr>
          <p:txBody>
            <a:bodyPr wrap="square" lIns="0" tIns="0" rIns="0" bIns="0" rtlCol="0"/>
            <a:lstStyle/>
            <a:p>
              <a:endParaRPr/>
            </a:p>
          </p:txBody>
        </p:sp>
        <p:sp>
          <p:nvSpPr>
            <p:cNvPr id="41" name="object 41"/>
            <p:cNvSpPr/>
            <p:nvPr/>
          </p:nvSpPr>
          <p:spPr>
            <a:xfrm>
              <a:off x="1863206" y="4878323"/>
              <a:ext cx="73660" cy="55880"/>
            </a:xfrm>
            <a:custGeom>
              <a:avLst/>
              <a:gdLst/>
              <a:ahLst/>
              <a:cxnLst/>
              <a:rect l="l" t="t" r="r" b="b"/>
              <a:pathLst>
                <a:path w="73660" h="55879">
                  <a:moveTo>
                    <a:pt x="73321" y="28960"/>
                  </a:moveTo>
                  <a:lnTo>
                    <a:pt x="70392" y="16052"/>
                  </a:lnTo>
                  <a:lnTo>
                    <a:pt x="58443" y="4571"/>
                  </a:lnTo>
                  <a:lnTo>
                    <a:pt x="45489" y="0"/>
                  </a:lnTo>
                  <a:lnTo>
                    <a:pt x="31773" y="0"/>
                  </a:lnTo>
                  <a:lnTo>
                    <a:pt x="18057" y="3048"/>
                  </a:lnTo>
                  <a:lnTo>
                    <a:pt x="7389" y="10668"/>
                  </a:lnTo>
                  <a:lnTo>
                    <a:pt x="0" y="25903"/>
                  </a:lnTo>
                  <a:lnTo>
                    <a:pt x="2212" y="38919"/>
                  </a:lnTo>
                  <a:lnTo>
                    <a:pt x="11966" y="48858"/>
                  </a:lnTo>
                  <a:lnTo>
                    <a:pt x="27201" y="54864"/>
                  </a:lnTo>
                  <a:lnTo>
                    <a:pt x="40917" y="55626"/>
                  </a:lnTo>
                  <a:lnTo>
                    <a:pt x="54633" y="51816"/>
                  </a:lnTo>
                  <a:lnTo>
                    <a:pt x="67859" y="41485"/>
                  </a:lnTo>
                  <a:lnTo>
                    <a:pt x="73321" y="28960"/>
                  </a:lnTo>
                  <a:close/>
                </a:path>
              </a:pathLst>
            </a:custGeom>
            <a:solidFill>
              <a:srgbClr val="D5B3A7"/>
            </a:solidFill>
          </p:spPr>
          <p:txBody>
            <a:bodyPr wrap="square" lIns="0" tIns="0" rIns="0" bIns="0" rtlCol="0"/>
            <a:lstStyle/>
            <a:p>
              <a:endParaRPr/>
            </a:p>
          </p:txBody>
        </p:sp>
        <p:sp>
          <p:nvSpPr>
            <p:cNvPr id="42" name="object 42"/>
            <p:cNvSpPr/>
            <p:nvPr/>
          </p:nvSpPr>
          <p:spPr>
            <a:xfrm>
              <a:off x="1862975" y="4900421"/>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43" name="object 43"/>
            <p:cNvSpPr/>
            <p:nvPr/>
          </p:nvSpPr>
          <p:spPr>
            <a:xfrm>
              <a:off x="1635899" y="4856225"/>
              <a:ext cx="72390" cy="55880"/>
            </a:xfrm>
            <a:custGeom>
              <a:avLst/>
              <a:gdLst/>
              <a:ahLst/>
              <a:cxnLst/>
              <a:rect l="l" t="t" r="r" b="b"/>
              <a:pathLst>
                <a:path w="72389" h="55879">
                  <a:moveTo>
                    <a:pt x="72390" y="23621"/>
                  </a:moveTo>
                  <a:lnTo>
                    <a:pt x="68580" y="12953"/>
                  </a:lnTo>
                  <a:lnTo>
                    <a:pt x="58674" y="4571"/>
                  </a:lnTo>
                  <a:lnTo>
                    <a:pt x="45720" y="0"/>
                  </a:lnTo>
                  <a:lnTo>
                    <a:pt x="31242" y="0"/>
                  </a:lnTo>
                  <a:lnTo>
                    <a:pt x="18288" y="3810"/>
                  </a:lnTo>
                  <a:lnTo>
                    <a:pt x="7620" y="11430"/>
                  </a:lnTo>
                  <a:lnTo>
                    <a:pt x="762" y="21336"/>
                  </a:lnTo>
                  <a:lnTo>
                    <a:pt x="0" y="32004"/>
                  </a:lnTo>
                  <a:lnTo>
                    <a:pt x="4572" y="42672"/>
                  </a:lnTo>
                  <a:lnTo>
                    <a:pt x="13716" y="51053"/>
                  </a:lnTo>
                  <a:lnTo>
                    <a:pt x="27432" y="55626"/>
                  </a:lnTo>
                  <a:lnTo>
                    <a:pt x="41148" y="55626"/>
                  </a:lnTo>
                  <a:lnTo>
                    <a:pt x="54102" y="51816"/>
                  </a:lnTo>
                  <a:lnTo>
                    <a:pt x="65532" y="44196"/>
                  </a:lnTo>
                  <a:lnTo>
                    <a:pt x="71628" y="34290"/>
                  </a:lnTo>
                  <a:lnTo>
                    <a:pt x="72390" y="23621"/>
                  </a:lnTo>
                  <a:close/>
                </a:path>
              </a:pathLst>
            </a:custGeom>
            <a:solidFill>
              <a:srgbClr val="D5B3A7"/>
            </a:solidFill>
          </p:spPr>
          <p:txBody>
            <a:bodyPr wrap="square" lIns="0" tIns="0" rIns="0" bIns="0" rtlCol="0"/>
            <a:lstStyle/>
            <a:p>
              <a:endParaRPr/>
            </a:p>
          </p:txBody>
        </p:sp>
        <p:sp>
          <p:nvSpPr>
            <p:cNvPr id="44" name="object 44"/>
            <p:cNvSpPr/>
            <p:nvPr/>
          </p:nvSpPr>
          <p:spPr>
            <a:xfrm>
              <a:off x="1635899" y="4878323"/>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45" name="object 45"/>
            <p:cNvSpPr/>
            <p:nvPr/>
          </p:nvSpPr>
          <p:spPr>
            <a:xfrm>
              <a:off x="1715909" y="4901945"/>
              <a:ext cx="72390" cy="55880"/>
            </a:xfrm>
            <a:custGeom>
              <a:avLst/>
              <a:gdLst/>
              <a:ahLst/>
              <a:cxnLst/>
              <a:rect l="l" t="t" r="r" b="b"/>
              <a:pathLst>
                <a:path w="72389" h="55879">
                  <a:moveTo>
                    <a:pt x="72390" y="23621"/>
                  </a:moveTo>
                  <a:lnTo>
                    <a:pt x="67818" y="12953"/>
                  </a:lnTo>
                  <a:lnTo>
                    <a:pt x="58674" y="5333"/>
                  </a:lnTo>
                  <a:lnTo>
                    <a:pt x="45720" y="0"/>
                  </a:lnTo>
                  <a:lnTo>
                    <a:pt x="31242" y="0"/>
                  </a:lnTo>
                  <a:lnTo>
                    <a:pt x="18288" y="3810"/>
                  </a:lnTo>
                  <a:lnTo>
                    <a:pt x="6858" y="11430"/>
                  </a:lnTo>
                  <a:lnTo>
                    <a:pt x="762" y="21336"/>
                  </a:lnTo>
                  <a:lnTo>
                    <a:pt x="0" y="32004"/>
                  </a:lnTo>
                  <a:lnTo>
                    <a:pt x="3810" y="42672"/>
                  </a:lnTo>
                  <a:lnTo>
                    <a:pt x="13716" y="51053"/>
                  </a:lnTo>
                  <a:lnTo>
                    <a:pt x="26670" y="55626"/>
                  </a:lnTo>
                  <a:lnTo>
                    <a:pt x="41148" y="55626"/>
                  </a:lnTo>
                  <a:lnTo>
                    <a:pt x="54102" y="51816"/>
                  </a:lnTo>
                  <a:lnTo>
                    <a:pt x="64770" y="44958"/>
                  </a:lnTo>
                  <a:lnTo>
                    <a:pt x="71628" y="34290"/>
                  </a:lnTo>
                  <a:lnTo>
                    <a:pt x="72390" y="23621"/>
                  </a:lnTo>
                  <a:close/>
                </a:path>
              </a:pathLst>
            </a:custGeom>
            <a:solidFill>
              <a:srgbClr val="D5B3A7"/>
            </a:solidFill>
          </p:spPr>
          <p:txBody>
            <a:bodyPr wrap="square" lIns="0" tIns="0" rIns="0" bIns="0" rtlCol="0"/>
            <a:lstStyle/>
            <a:p>
              <a:endParaRPr/>
            </a:p>
          </p:txBody>
        </p:sp>
        <p:sp>
          <p:nvSpPr>
            <p:cNvPr id="46" name="object 46"/>
            <p:cNvSpPr/>
            <p:nvPr/>
          </p:nvSpPr>
          <p:spPr>
            <a:xfrm>
              <a:off x="1715147" y="4924043"/>
              <a:ext cx="73660" cy="9525"/>
            </a:xfrm>
            <a:custGeom>
              <a:avLst/>
              <a:gdLst/>
              <a:ahLst/>
              <a:cxnLst/>
              <a:rect l="l" t="t" r="r" b="b"/>
              <a:pathLst>
                <a:path w="73660" h="9525">
                  <a:moveTo>
                    <a:pt x="73152" y="9143"/>
                  </a:moveTo>
                  <a:lnTo>
                    <a:pt x="73152" y="1523"/>
                  </a:lnTo>
                  <a:lnTo>
                    <a:pt x="762" y="0"/>
                  </a:lnTo>
                  <a:lnTo>
                    <a:pt x="0" y="7620"/>
                  </a:lnTo>
                  <a:lnTo>
                    <a:pt x="73152" y="9143"/>
                  </a:lnTo>
                  <a:close/>
                </a:path>
              </a:pathLst>
            </a:custGeom>
            <a:solidFill>
              <a:srgbClr val="C39B8F"/>
            </a:solidFill>
          </p:spPr>
          <p:txBody>
            <a:bodyPr wrap="square" lIns="0" tIns="0" rIns="0" bIns="0" rtlCol="0"/>
            <a:lstStyle/>
            <a:p>
              <a:endParaRPr/>
            </a:p>
          </p:txBody>
        </p:sp>
        <p:sp>
          <p:nvSpPr>
            <p:cNvPr id="47" name="object 47"/>
            <p:cNvSpPr/>
            <p:nvPr/>
          </p:nvSpPr>
          <p:spPr>
            <a:xfrm>
              <a:off x="1795157" y="4947665"/>
              <a:ext cx="73660" cy="55880"/>
            </a:xfrm>
            <a:custGeom>
              <a:avLst/>
              <a:gdLst/>
              <a:ahLst/>
              <a:cxnLst/>
              <a:rect l="l" t="t" r="r" b="b"/>
              <a:pathLst>
                <a:path w="73660" h="55879">
                  <a:moveTo>
                    <a:pt x="73152" y="23621"/>
                  </a:moveTo>
                  <a:lnTo>
                    <a:pt x="68580" y="13715"/>
                  </a:lnTo>
                  <a:lnTo>
                    <a:pt x="58674" y="5333"/>
                  </a:lnTo>
                  <a:lnTo>
                    <a:pt x="45720" y="0"/>
                  </a:lnTo>
                  <a:lnTo>
                    <a:pt x="32004" y="0"/>
                  </a:lnTo>
                  <a:lnTo>
                    <a:pt x="18288" y="3810"/>
                  </a:lnTo>
                  <a:lnTo>
                    <a:pt x="7620" y="11430"/>
                  </a:lnTo>
                  <a:lnTo>
                    <a:pt x="762" y="21336"/>
                  </a:lnTo>
                  <a:lnTo>
                    <a:pt x="0" y="32766"/>
                  </a:lnTo>
                  <a:lnTo>
                    <a:pt x="4572" y="42672"/>
                  </a:lnTo>
                  <a:lnTo>
                    <a:pt x="14478" y="51053"/>
                  </a:lnTo>
                  <a:lnTo>
                    <a:pt x="27432" y="55626"/>
                  </a:lnTo>
                  <a:lnTo>
                    <a:pt x="41148" y="55626"/>
                  </a:lnTo>
                  <a:lnTo>
                    <a:pt x="54864" y="52577"/>
                  </a:lnTo>
                  <a:lnTo>
                    <a:pt x="65532" y="44958"/>
                  </a:lnTo>
                  <a:lnTo>
                    <a:pt x="71628" y="34290"/>
                  </a:lnTo>
                  <a:lnTo>
                    <a:pt x="73152" y="23621"/>
                  </a:lnTo>
                  <a:close/>
                </a:path>
              </a:pathLst>
            </a:custGeom>
            <a:solidFill>
              <a:srgbClr val="D5B3A7"/>
            </a:solidFill>
          </p:spPr>
          <p:txBody>
            <a:bodyPr wrap="square" lIns="0" tIns="0" rIns="0" bIns="0" rtlCol="0"/>
            <a:lstStyle/>
            <a:p>
              <a:endParaRPr/>
            </a:p>
          </p:txBody>
        </p:sp>
        <p:sp>
          <p:nvSpPr>
            <p:cNvPr id="48" name="object 48"/>
            <p:cNvSpPr/>
            <p:nvPr/>
          </p:nvSpPr>
          <p:spPr>
            <a:xfrm>
              <a:off x="1795157" y="4969763"/>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49" name="object 49"/>
            <p:cNvSpPr/>
            <p:nvPr/>
          </p:nvSpPr>
          <p:spPr>
            <a:xfrm>
              <a:off x="1568081" y="4925567"/>
              <a:ext cx="72390" cy="56515"/>
            </a:xfrm>
            <a:custGeom>
              <a:avLst/>
              <a:gdLst/>
              <a:ahLst/>
              <a:cxnLst/>
              <a:rect l="l" t="t" r="r" b="b"/>
              <a:pathLst>
                <a:path w="72389" h="56514">
                  <a:moveTo>
                    <a:pt x="72389" y="23621"/>
                  </a:moveTo>
                  <a:lnTo>
                    <a:pt x="67817" y="13715"/>
                  </a:lnTo>
                  <a:lnTo>
                    <a:pt x="58673" y="5333"/>
                  </a:lnTo>
                  <a:lnTo>
                    <a:pt x="45719" y="761"/>
                  </a:lnTo>
                  <a:lnTo>
                    <a:pt x="31241" y="0"/>
                  </a:lnTo>
                  <a:lnTo>
                    <a:pt x="18287" y="3810"/>
                  </a:lnTo>
                  <a:lnTo>
                    <a:pt x="7619" y="11430"/>
                  </a:lnTo>
                  <a:lnTo>
                    <a:pt x="761" y="22098"/>
                  </a:lnTo>
                  <a:lnTo>
                    <a:pt x="0" y="32766"/>
                  </a:lnTo>
                  <a:lnTo>
                    <a:pt x="4571" y="42672"/>
                  </a:lnTo>
                  <a:lnTo>
                    <a:pt x="13715" y="51053"/>
                  </a:lnTo>
                  <a:lnTo>
                    <a:pt x="26669" y="55626"/>
                  </a:lnTo>
                  <a:lnTo>
                    <a:pt x="41147" y="56388"/>
                  </a:lnTo>
                  <a:lnTo>
                    <a:pt x="54101" y="52577"/>
                  </a:lnTo>
                  <a:lnTo>
                    <a:pt x="65531" y="44958"/>
                  </a:lnTo>
                  <a:lnTo>
                    <a:pt x="71627" y="34290"/>
                  </a:lnTo>
                  <a:lnTo>
                    <a:pt x="72389" y="23621"/>
                  </a:lnTo>
                  <a:close/>
                </a:path>
              </a:pathLst>
            </a:custGeom>
            <a:solidFill>
              <a:srgbClr val="D5B3A7"/>
            </a:solidFill>
          </p:spPr>
          <p:txBody>
            <a:bodyPr wrap="square" lIns="0" tIns="0" rIns="0" bIns="0" rtlCol="0"/>
            <a:lstStyle/>
            <a:p>
              <a:endParaRPr/>
            </a:p>
          </p:txBody>
        </p:sp>
        <p:sp>
          <p:nvSpPr>
            <p:cNvPr id="50" name="object 50"/>
            <p:cNvSpPr/>
            <p:nvPr/>
          </p:nvSpPr>
          <p:spPr>
            <a:xfrm>
              <a:off x="1568081" y="4948427"/>
              <a:ext cx="73660" cy="9525"/>
            </a:xfrm>
            <a:custGeom>
              <a:avLst/>
              <a:gdLst/>
              <a:ahLst/>
              <a:cxnLst/>
              <a:rect l="l" t="t" r="r" b="b"/>
              <a:pathLst>
                <a:path w="73660" h="9525">
                  <a:moveTo>
                    <a:pt x="73152" y="1523"/>
                  </a:moveTo>
                  <a:lnTo>
                    <a:pt x="0" y="0"/>
                  </a:lnTo>
                  <a:lnTo>
                    <a:pt x="0" y="7620"/>
                  </a:lnTo>
                  <a:lnTo>
                    <a:pt x="72390" y="9143"/>
                  </a:lnTo>
                  <a:lnTo>
                    <a:pt x="73152" y="1523"/>
                  </a:lnTo>
                  <a:close/>
                </a:path>
              </a:pathLst>
            </a:custGeom>
            <a:solidFill>
              <a:srgbClr val="C39B8F"/>
            </a:solidFill>
          </p:spPr>
          <p:txBody>
            <a:bodyPr wrap="square" lIns="0" tIns="0" rIns="0" bIns="0" rtlCol="0"/>
            <a:lstStyle/>
            <a:p>
              <a:endParaRPr/>
            </a:p>
          </p:txBody>
        </p:sp>
        <p:sp>
          <p:nvSpPr>
            <p:cNvPr id="51" name="object 51"/>
            <p:cNvSpPr/>
            <p:nvPr/>
          </p:nvSpPr>
          <p:spPr>
            <a:xfrm>
              <a:off x="1647979" y="4971287"/>
              <a:ext cx="73025" cy="56515"/>
            </a:xfrm>
            <a:custGeom>
              <a:avLst/>
              <a:gdLst/>
              <a:ahLst/>
              <a:cxnLst/>
              <a:rect l="l" t="t" r="r" b="b"/>
              <a:pathLst>
                <a:path w="73025" h="56514">
                  <a:moveTo>
                    <a:pt x="72901" y="29722"/>
                  </a:moveTo>
                  <a:lnTo>
                    <a:pt x="69973" y="16814"/>
                  </a:lnTo>
                  <a:lnTo>
                    <a:pt x="58023" y="5333"/>
                  </a:lnTo>
                  <a:lnTo>
                    <a:pt x="45069" y="761"/>
                  </a:lnTo>
                  <a:lnTo>
                    <a:pt x="31353" y="0"/>
                  </a:lnTo>
                  <a:lnTo>
                    <a:pt x="18399" y="3810"/>
                  </a:lnTo>
                  <a:lnTo>
                    <a:pt x="6969" y="11430"/>
                  </a:lnTo>
                  <a:lnTo>
                    <a:pt x="0" y="26131"/>
                  </a:lnTo>
                  <a:lnTo>
                    <a:pt x="2112" y="39438"/>
                  </a:lnTo>
                  <a:lnTo>
                    <a:pt x="11606" y="49790"/>
                  </a:lnTo>
                  <a:lnTo>
                    <a:pt x="26781" y="55626"/>
                  </a:lnTo>
                  <a:lnTo>
                    <a:pt x="40497" y="56388"/>
                  </a:lnTo>
                  <a:lnTo>
                    <a:pt x="54213" y="52577"/>
                  </a:lnTo>
                  <a:lnTo>
                    <a:pt x="67439" y="42247"/>
                  </a:lnTo>
                  <a:lnTo>
                    <a:pt x="72901" y="29722"/>
                  </a:lnTo>
                  <a:close/>
                </a:path>
              </a:pathLst>
            </a:custGeom>
            <a:solidFill>
              <a:srgbClr val="D5B3A7"/>
            </a:solidFill>
          </p:spPr>
          <p:txBody>
            <a:bodyPr wrap="square" lIns="0" tIns="0" rIns="0" bIns="0" rtlCol="0"/>
            <a:lstStyle/>
            <a:p>
              <a:endParaRPr/>
            </a:p>
          </p:txBody>
        </p:sp>
        <p:sp>
          <p:nvSpPr>
            <p:cNvPr id="52" name="object 52"/>
            <p:cNvSpPr/>
            <p:nvPr/>
          </p:nvSpPr>
          <p:spPr>
            <a:xfrm>
              <a:off x="1647329" y="4994147"/>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53" name="object 53"/>
            <p:cNvSpPr/>
            <p:nvPr/>
          </p:nvSpPr>
          <p:spPr>
            <a:xfrm>
              <a:off x="1727339" y="5017007"/>
              <a:ext cx="72390" cy="56515"/>
            </a:xfrm>
            <a:custGeom>
              <a:avLst/>
              <a:gdLst/>
              <a:ahLst/>
              <a:cxnLst/>
              <a:rect l="l" t="t" r="r" b="b"/>
              <a:pathLst>
                <a:path w="72389" h="56514">
                  <a:moveTo>
                    <a:pt x="72390" y="23621"/>
                  </a:moveTo>
                  <a:lnTo>
                    <a:pt x="68580" y="13715"/>
                  </a:lnTo>
                  <a:lnTo>
                    <a:pt x="58674" y="5333"/>
                  </a:lnTo>
                  <a:lnTo>
                    <a:pt x="45720" y="761"/>
                  </a:lnTo>
                  <a:lnTo>
                    <a:pt x="32004" y="0"/>
                  </a:lnTo>
                  <a:lnTo>
                    <a:pt x="18288" y="3810"/>
                  </a:lnTo>
                  <a:lnTo>
                    <a:pt x="7620" y="11430"/>
                  </a:lnTo>
                  <a:lnTo>
                    <a:pt x="762" y="22098"/>
                  </a:lnTo>
                  <a:lnTo>
                    <a:pt x="0" y="32766"/>
                  </a:lnTo>
                  <a:lnTo>
                    <a:pt x="4572" y="42672"/>
                  </a:lnTo>
                  <a:lnTo>
                    <a:pt x="13716" y="51053"/>
                  </a:lnTo>
                  <a:lnTo>
                    <a:pt x="27432" y="55626"/>
                  </a:lnTo>
                  <a:lnTo>
                    <a:pt x="41148" y="56388"/>
                  </a:lnTo>
                  <a:lnTo>
                    <a:pt x="54102" y="52577"/>
                  </a:lnTo>
                  <a:lnTo>
                    <a:pt x="65532" y="44958"/>
                  </a:lnTo>
                  <a:lnTo>
                    <a:pt x="71628" y="35052"/>
                  </a:lnTo>
                  <a:lnTo>
                    <a:pt x="72390" y="23621"/>
                  </a:lnTo>
                  <a:close/>
                </a:path>
              </a:pathLst>
            </a:custGeom>
            <a:solidFill>
              <a:srgbClr val="D5B3A7"/>
            </a:solidFill>
          </p:spPr>
          <p:txBody>
            <a:bodyPr wrap="square" lIns="0" tIns="0" rIns="0" bIns="0" rtlCol="0"/>
            <a:lstStyle/>
            <a:p>
              <a:endParaRPr/>
            </a:p>
          </p:txBody>
        </p:sp>
        <p:sp>
          <p:nvSpPr>
            <p:cNvPr id="54" name="object 54"/>
            <p:cNvSpPr/>
            <p:nvPr/>
          </p:nvSpPr>
          <p:spPr>
            <a:xfrm>
              <a:off x="1727339" y="5039867"/>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55" name="object 55"/>
            <p:cNvSpPr/>
            <p:nvPr/>
          </p:nvSpPr>
          <p:spPr>
            <a:xfrm>
              <a:off x="1500263" y="4995671"/>
              <a:ext cx="73025" cy="55880"/>
            </a:xfrm>
            <a:custGeom>
              <a:avLst/>
              <a:gdLst/>
              <a:ahLst/>
              <a:cxnLst/>
              <a:rect l="l" t="t" r="r" b="b"/>
              <a:pathLst>
                <a:path w="73025" h="55879">
                  <a:moveTo>
                    <a:pt x="72675" y="29303"/>
                  </a:moveTo>
                  <a:lnTo>
                    <a:pt x="69975" y="16431"/>
                  </a:lnTo>
                  <a:lnTo>
                    <a:pt x="58673" y="4571"/>
                  </a:lnTo>
                  <a:lnTo>
                    <a:pt x="45719" y="0"/>
                  </a:lnTo>
                  <a:lnTo>
                    <a:pt x="31241" y="0"/>
                  </a:lnTo>
                  <a:lnTo>
                    <a:pt x="18287" y="3810"/>
                  </a:lnTo>
                  <a:lnTo>
                    <a:pt x="6857" y="11430"/>
                  </a:lnTo>
                  <a:lnTo>
                    <a:pt x="761" y="21336"/>
                  </a:lnTo>
                  <a:lnTo>
                    <a:pt x="0" y="32004"/>
                  </a:lnTo>
                  <a:lnTo>
                    <a:pt x="4571" y="42672"/>
                  </a:lnTo>
                  <a:lnTo>
                    <a:pt x="13715" y="51053"/>
                  </a:lnTo>
                  <a:lnTo>
                    <a:pt x="26669" y="55626"/>
                  </a:lnTo>
                  <a:lnTo>
                    <a:pt x="41147" y="55626"/>
                  </a:lnTo>
                  <a:lnTo>
                    <a:pt x="54101" y="51816"/>
                  </a:lnTo>
                  <a:lnTo>
                    <a:pt x="67232" y="41621"/>
                  </a:lnTo>
                  <a:lnTo>
                    <a:pt x="72675" y="29303"/>
                  </a:lnTo>
                  <a:close/>
                </a:path>
              </a:pathLst>
            </a:custGeom>
            <a:solidFill>
              <a:srgbClr val="D5B3A7"/>
            </a:solidFill>
          </p:spPr>
          <p:txBody>
            <a:bodyPr wrap="square" lIns="0" tIns="0" rIns="0" bIns="0" rtlCol="0"/>
            <a:lstStyle/>
            <a:p>
              <a:endParaRPr/>
            </a:p>
          </p:txBody>
        </p:sp>
        <p:sp>
          <p:nvSpPr>
            <p:cNvPr id="56" name="object 56"/>
            <p:cNvSpPr/>
            <p:nvPr/>
          </p:nvSpPr>
          <p:spPr>
            <a:xfrm>
              <a:off x="1500263" y="5017769"/>
              <a:ext cx="73660" cy="9525"/>
            </a:xfrm>
            <a:custGeom>
              <a:avLst/>
              <a:gdLst/>
              <a:ahLst/>
              <a:cxnLst/>
              <a:rect l="l" t="t" r="r" b="b"/>
              <a:pathLst>
                <a:path w="73659" h="9525">
                  <a:moveTo>
                    <a:pt x="73152" y="1523"/>
                  </a:moveTo>
                  <a:lnTo>
                    <a:pt x="0" y="0"/>
                  </a:lnTo>
                  <a:lnTo>
                    <a:pt x="0" y="7620"/>
                  </a:lnTo>
                  <a:lnTo>
                    <a:pt x="72390" y="9143"/>
                  </a:lnTo>
                  <a:lnTo>
                    <a:pt x="73152" y="1523"/>
                  </a:lnTo>
                  <a:close/>
                </a:path>
              </a:pathLst>
            </a:custGeom>
            <a:solidFill>
              <a:srgbClr val="C39B8F"/>
            </a:solidFill>
          </p:spPr>
          <p:txBody>
            <a:bodyPr wrap="square" lIns="0" tIns="0" rIns="0" bIns="0" rtlCol="0"/>
            <a:lstStyle/>
            <a:p>
              <a:endParaRPr/>
            </a:p>
          </p:txBody>
        </p:sp>
        <p:sp>
          <p:nvSpPr>
            <p:cNvPr id="57" name="object 57"/>
            <p:cNvSpPr/>
            <p:nvPr/>
          </p:nvSpPr>
          <p:spPr>
            <a:xfrm>
              <a:off x="1579663" y="5041391"/>
              <a:ext cx="73660" cy="55880"/>
            </a:xfrm>
            <a:custGeom>
              <a:avLst/>
              <a:gdLst/>
              <a:ahLst/>
              <a:cxnLst/>
              <a:rect l="l" t="t" r="r" b="b"/>
              <a:pathLst>
                <a:path w="73660" h="55879">
                  <a:moveTo>
                    <a:pt x="73314" y="28922"/>
                  </a:moveTo>
                  <a:lnTo>
                    <a:pt x="70357" y="15956"/>
                  </a:lnTo>
                  <a:lnTo>
                    <a:pt x="58522" y="4571"/>
                  </a:lnTo>
                  <a:lnTo>
                    <a:pt x="45568" y="0"/>
                  </a:lnTo>
                  <a:lnTo>
                    <a:pt x="31852" y="0"/>
                  </a:lnTo>
                  <a:lnTo>
                    <a:pt x="18136" y="3810"/>
                  </a:lnTo>
                  <a:lnTo>
                    <a:pt x="7468" y="11430"/>
                  </a:lnTo>
                  <a:lnTo>
                    <a:pt x="0" y="26277"/>
                  </a:lnTo>
                  <a:lnTo>
                    <a:pt x="2300" y="39485"/>
                  </a:lnTo>
                  <a:lnTo>
                    <a:pt x="12138" y="49715"/>
                  </a:lnTo>
                  <a:lnTo>
                    <a:pt x="27280" y="55626"/>
                  </a:lnTo>
                  <a:lnTo>
                    <a:pt x="40996" y="55626"/>
                  </a:lnTo>
                  <a:lnTo>
                    <a:pt x="54712" y="51816"/>
                  </a:lnTo>
                  <a:lnTo>
                    <a:pt x="67923" y="41524"/>
                  </a:lnTo>
                  <a:lnTo>
                    <a:pt x="73314" y="28922"/>
                  </a:lnTo>
                  <a:close/>
                </a:path>
              </a:pathLst>
            </a:custGeom>
            <a:solidFill>
              <a:srgbClr val="D5B3A7"/>
            </a:solidFill>
          </p:spPr>
          <p:txBody>
            <a:bodyPr wrap="square" lIns="0" tIns="0" rIns="0" bIns="0" rtlCol="0"/>
            <a:lstStyle/>
            <a:p>
              <a:endParaRPr/>
            </a:p>
          </p:txBody>
        </p:sp>
        <p:sp>
          <p:nvSpPr>
            <p:cNvPr id="58" name="object 58"/>
            <p:cNvSpPr/>
            <p:nvPr/>
          </p:nvSpPr>
          <p:spPr>
            <a:xfrm>
              <a:off x="1579511" y="5063489"/>
              <a:ext cx="73660" cy="9525"/>
            </a:xfrm>
            <a:custGeom>
              <a:avLst/>
              <a:gdLst/>
              <a:ahLst/>
              <a:cxnLst/>
              <a:rect l="l" t="t" r="r" b="b"/>
              <a:pathLst>
                <a:path w="73660"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59" name="object 59"/>
            <p:cNvSpPr/>
            <p:nvPr/>
          </p:nvSpPr>
          <p:spPr>
            <a:xfrm>
              <a:off x="1659521" y="5087111"/>
              <a:ext cx="72390" cy="55880"/>
            </a:xfrm>
            <a:custGeom>
              <a:avLst/>
              <a:gdLst/>
              <a:ahLst/>
              <a:cxnLst/>
              <a:rect l="l" t="t" r="r" b="b"/>
              <a:pathLst>
                <a:path w="72389" h="55879">
                  <a:moveTo>
                    <a:pt x="72390" y="23621"/>
                  </a:moveTo>
                  <a:lnTo>
                    <a:pt x="67818" y="12953"/>
                  </a:lnTo>
                  <a:lnTo>
                    <a:pt x="58674" y="5333"/>
                  </a:lnTo>
                  <a:lnTo>
                    <a:pt x="45720" y="0"/>
                  </a:lnTo>
                  <a:lnTo>
                    <a:pt x="31242" y="0"/>
                  </a:lnTo>
                  <a:lnTo>
                    <a:pt x="18288" y="3810"/>
                  </a:lnTo>
                  <a:lnTo>
                    <a:pt x="7620" y="11430"/>
                  </a:lnTo>
                  <a:lnTo>
                    <a:pt x="762" y="21336"/>
                  </a:lnTo>
                  <a:lnTo>
                    <a:pt x="0" y="32004"/>
                  </a:lnTo>
                  <a:lnTo>
                    <a:pt x="4572" y="42672"/>
                  </a:lnTo>
                  <a:lnTo>
                    <a:pt x="13716" y="51053"/>
                  </a:lnTo>
                  <a:lnTo>
                    <a:pt x="26670" y="55626"/>
                  </a:lnTo>
                  <a:lnTo>
                    <a:pt x="41148" y="55626"/>
                  </a:lnTo>
                  <a:lnTo>
                    <a:pt x="54102" y="51816"/>
                  </a:lnTo>
                  <a:lnTo>
                    <a:pt x="65532" y="44196"/>
                  </a:lnTo>
                  <a:lnTo>
                    <a:pt x="71628" y="34290"/>
                  </a:lnTo>
                  <a:lnTo>
                    <a:pt x="72390" y="23621"/>
                  </a:lnTo>
                  <a:close/>
                </a:path>
              </a:pathLst>
            </a:custGeom>
            <a:solidFill>
              <a:srgbClr val="D5B3A7"/>
            </a:solidFill>
          </p:spPr>
          <p:txBody>
            <a:bodyPr wrap="square" lIns="0" tIns="0" rIns="0" bIns="0" rtlCol="0"/>
            <a:lstStyle/>
            <a:p>
              <a:endParaRPr/>
            </a:p>
          </p:txBody>
        </p:sp>
        <p:sp>
          <p:nvSpPr>
            <p:cNvPr id="60" name="object 60"/>
            <p:cNvSpPr/>
            <p:nvPr/>
          </p:nvSpPr>
          <p:spPr>
            <a:xfrm>
              <a:off x="1659521" y="5109209"/>
              <a:ext cx="73660" cy="9525"/>
            </a:xfrm>
            <a:custGeom>
              <a:avLst/>
              <a:gdLst/>
              <a:ahLst/>
              <a:cxnLst/>
              <a:rect l="l" t="t" r="r" b="b"/>
              <a:pathLst>
                <a:path w="73660" h="9525">
                  <a:moveTo>
                    <a:pt x="73152" y="1523"/>
                  </a:moveTo>
                  <a:lnTo>
                    <a:pt x="0" y="0"/>
                  </a:lnTo>
                  <a:lnTo>
                    <a:pt x="0" y="7620"/>
                  </a:lnTo>
                  <a:lnTo>
                    <a:pt x="72390" y="9143"/>
                  </a:lnTo>
                  <a:lnTo>
                    <a:pt x="73152" y="1523"/>
                  </a:lnTo>
                  <a:close/>
                </a:path>
              </a:pathLst>
            </a:custGeom>
            <a:solidFill>
              <a:srgbClr val="C39B8F"/>
            </a:solidFill>
          </p:spPr>
          <p:txBody>
            <a:bodyPr wrap="square" lIns="0" tIns="0" rIns="0" bIns="0" rtlCol="0"/>
            <a:lstStyle/>
            <a:p>
              <a:endParaRPr/>
            </a:p>
          </p:txBody>
        </p:sp>
        <p:sp>
          <p:nvSpPr>
            <p:cNvPr id="61" name="object 61"/>
            <p:cNvSpPr/>
            <p:nvPr/>
          </p:nvSpPr>
          <p:spPr>
            <a:xfrm>
              <a:off x="1432445" y="5065013"/>
              <a:ext cx="73025" cy="56515"/>
            </a:xfrm>
            <a:custGeom>
              <a:avLst/>
              <a:gdLst/>
              <a:ahLst/>
              <a:cxnLst/>
              <a:rect l="l" t="t" r="r" b="b"/>
              <a:pathLst>
                <a:path w="73025" h="56514">
                  <a:moveTo>
                    <a:pt x="72590" y="30132"/>
                  </a:moveTo>
                  <a:lnTo>
                    <a:pt x="70068" y="17196"/>
                  </a:lnTo>
                  <a:lnTo>
                    <a:pt x="58673" y="5333"/>
                  </a:lnTo>
                  <a:lnTo>
                    <a:pt x="44957" y="761"/>
                  </a:lnTo>
                  <a:lnTo>
                    <a:pt x="31241" y="0"/>
                  </a:lnTo>
                  <a:lnTo>
                    <a:pt x="18287" y="3810"/>
                  </a:lnTo>
                  <a:lnTo>
                    <a:pt x="6857" y="11430"/>
                  </a:lnTo>
                  <a:lnTo>
                    <a:pt x="761" y="21336"/>
                  </a:lnTo>
                  <a:lnTo>
                    <a:pt x="0" y="32766"/>
                  </a:lnTo>
                  <a:lnTo>
                    <a:pt x="3809" y="42672"/>
                  </a:lnTo>
                  <a:lnTo>
                    <a:pt x="13715" y="51053"/>
                  </a:lnTo>
                  <a:lnTo>
                    <a:pt x="26669" y="55626"/>
                  </a:lnTo>
                  <a:lnTo>
                    <a:pt x="40385" y="56388"/>
                  </a:lnTo>
                  <a:lnTo>
                    <a:pt x="54101" y="52577"/>
                  </a:lnTo>
                  <a:lnTo>
                    <a:pt x="67010" y="42479"/>
                  </a:lnTo>
                  <a:lnTo>
                    <a:pt x="72590" y="30132"/>
                  </a:lnTo>
                  <a:close/>
                </a:path>
              </a:pathLst>
            </a:custGeom>
            <a:solidFill>
              <a:srgbClr val="D5B3A7"/>
            </a:solidFill>
          </p:spPr>
          <p:txBody>
            <a:bodyPr wrap="square" lIns="0" tIns="0" rIns="0" bIns="0" rtlCol="0"/>
            <a:lstStyle/>
            <a:p>
              <a:endParaRPr/>
            </a:p>
          </p:txBody>
        </p:sp>
        <p:sp>
          <p:nvSpPr>
            <p:cNvPr id="62" name="object 62"/>
            <p:cNvSpPr/>
            <p:nvPr/>
          </p:nvSpPr>
          <p:spPr>
            <a:xfrm>
              <a:off x="1431683" y="5087873"/>
              <a:ext cx="73660" cy="8890"/>
            </a:xfrm>
            <a:custGeom>
              <a:avLst/>
              <a:gdLst/>
              <a:ahLst/>
              <a:cxnLst/>
              <a:rect l="l" t="t" r="r" b="b"/>
              <a:pathLst>
                <a:path w="73659" h="8889">
                  <a:moveTo>
                    <a:pt x="73152" y="8381"/>
                  </a:moveTo>
                  <a:lnTo>
                    <a:pt x="73152" y="1523"/>
                  </a:lnTo>
                  <a:lnTo>
                    <a:pt x="762" y="0"/>
                  </a:lnTo>
                  <a:lnTo>
                    <a:pt x="0" y="6858"/>
                  </a:lnTo>
                  <a:lnTo>
                    <a:pt x="73152" y="8381"/>
                  </a:lnTo>
                  <a:close/>
                </a:path>
              </a:pathLst>
            </a:custGeom>
            <a:solidFill>
              <a:srgbClr val="C39B8F"/>
            </a:solidFill>
          </p:spPr>
          <p:txBody>
            <a:bodyPr wrap="square" lIns="0" tIns="0" rIns="0" bIns="0" rtlCol="0"/>
            <a:lstStyle/>
            <a:p>
              <a:endParaRPr/>
            </a:p>
          </p:txBody>
        </p:sp>
        <p:sp>
          <p:nvSpPr>
            <p:cNvPr id="63" name="object 63"/>
            <p:cNvSpPr/>
            <p:nvPr/>
          </p:nvSpPr>
          <p:spPr>
            <a:xfrm>
              <a:off x="1511693" y="5110733"/>
              <a:ext cx="73660" cy="56515"/>
            </a:xfrm>
            <a:custGeom>
              <a:avLst/>
              <a:gdLst/>
              <a:ahLst/>
              <a:cxnLst/>
              <a:rect l="l" t="t" r="r" b="b"/>
              <a:pathLst>
                <a:path w="73659" h="56514">
                  <a:moveTo>
                    <a:pt x="73151" y="23621"/>
                  </a:moveTo>
                  <a:lnTo>
                    <a:pt x="68579" y="13715"/>
                  </a:lnTo>
                  <a:lnTo>
                    <a:pt x="58673" y="5333"/>
                  </a:lnTo>
                  <a:lnTo>
                    <a:pt x="45719" y="761"/>
                  </a:lnTo>
                  <a:lnTo>
                    <a:pt x="32003" y="0"/>
                  </a:lnTo>
                  <a:lnTo>
                    <a:pt x="18287" y="3810"/>
                  </a:lnTo>
                  <a:lnTo>
                    <a:pt x="7619" y="11430"/>
                  </a:lnTo>
                  <a:lnTo>
                    <a:pt x="761" y="22098"/>
                  </a:lnTo>
                  <a:lnTo>
                    <a:pt x="0" y="32766"/>
                  </a:lnTo>
                  <a:lnTo>
                    <a:pt x="4571" y="42672"/>
                  </a:lnTo>
                  <a:lnTo>
                    <a:pt x="14477" y="51053"/>
                  </a:lnTo>
                  <a:lnTo>
                    <a:pt x="27431" y="55626"/>
                  </a:lnTo>
                  <a:lnTo>
                    <a:pt x="41147" y="56388"/>
                  </a:lnTo>
                  <a:lnTo>
                    <a:pt x="54863" y="52577"/>
                  </a:lnTo>
                  <a:lnTo>
                    <a:pt x="65531" y="44958"/>
                  </a:lnTo>
                  <a:lnTo>
                    <a:pt x="71627" y="34290"/>
                  </a:lnTo>
                  <a:lnTo>
                    <a:pt x="73151" y="23621"/>
                  </a:lnTo>
                  <a:close/>
                </a:path>
              </a:pathLst>
            </a:custGeom>
            <a:solidFill>
              <a:srgbClr val="D5B3A7"/>
            </a:solidFill>
          </p:spPr>
          <p:txBody>
            <a:bodyPr wrap="square" lIns="0" tIns="0" rIns="0" bIns="0" rtlCol="0"/>
            <a:lstStyle/>
            <a:p>
              <a:endParaRPr/>
            </a:p>
          </p:txBody>
        </p:sp>
        <p:sp>
          <p:nvSpPr>
            <p:cNvPr id="64" name="object 64"/>
            <p:cNvSpPr/>
            <p:nvPr/>
          </p:nvSpPr>
          <p:spPr>
            <a:xfrm>
              <a:off x="1511693" y="5133593"/>
              <a:ext cx="73660" cy="9525"/>
            </a:xfrm>
            <a:custGeom>
              <a:avLst/>
              <a:gdLst/>
              <a:ahLst/>
              <a:cxnLst/>
              <a:rect l="l" t="t" r="r" b="b"/>
              <a:pathLst>
                <a:path w="73659"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65" name="object 65"/>
            <p:cNvSpPr/>
            <p:nvPr/>
          </p:nvSpPr>
          <p:spPr>
            <a:xfrm>
              <a:off x="1591703" y="5156453"/>
              <a:ext cx="72390" cy="56515"/>
            </a:xfrm>
            <a:custGeom>
              <a:avLst/>
              <a:gdLst/>
              <a:ahLst/>
              <a:cxnLst/>
              <a:rect l="l" t="t" r="r" b="b"/>
              <a:pathLst>
                <a:path w="72389" h="56514">
                  <a:moveTo>
                    <a:pt x="72389" y="23621"/>
                  </a:moveTo>
                  <a:lnTo>
                    <a:pt x="67817" y="13715"/>
                  </a:lnTo>
                  <a:lnTo>
                    <a:pt x="58673" y="5333"/>
                  </a:lnTo>
                  <a:lnTo>
                    <a:pt x="45719" y="761"/>
                  </a:lnTo>
                  <a:lnTo>
                    <a:pt x="31241" y="0"/>
                  </a:lnTo>
                  <a:lnTo>
                    <a:pt x="18287" y="3810"/>
                  </a:lnTo>
                  <a:lnTo>
                    <a:pt x="6857" y="11430"/>
                  </a:lnTo>
                  <a:lnTo>
                    <a:pt x="761" y="22098"/>
                  </a:lnTo>
                  <a:lnTo>
                    <a:pt x="0" y="32766"/>
                  </a:lnTo>
                  <a:lnTo>
                    <a:pt x="4571" y="42672"/>
                  </a:lnTo>
                  <a:lnTo>
                    <a:pt x="13715" y="51053"/>
                  </a:lnTo>
                  <a:lnTo>
                    <a:pt x="26669" y="55626"/>
                  </a:lnTo>
                  <a:lnTo>
                    <a:pt x="41147" y="56388"/>
                  </a:lnTo>
                  <a:lnTo>
                    <a:pt x="54101" y="52577"/>
                  </a:lnTo>
                  <a:lnTo>
                    <a:pt x="65531" y="44958"/>
                  </a:lnTo>
                  <a:lnTo>
                    <a:pt x="71627" y="35052"/>
                  </a:lnTo>
                  <a:lnTo>
                    <a:pt x="72389" y="23621"/>
                  </a:lnTo>
                  <a:close/>
                </a:path>
              </a:pathLst>
            </a:custGeom>
            <a:solidFill>
              <a:srgbClr val="D5B3A7"/>
            </a:solidFill>
          </p:spPr>
          <p:txBody>
            <a:bodyPr wrap="square" lIns="0" tIns="0" rIns="0" bIns="0" rtlCol="0"/>
            <a:lstStyle/>
            <a:p>
              <a:endParaRPr/>
            </a:p>
          </p:txBody>
        </p:sp>
        <p:sp>
          <p:nvSpPr>
            <p:cNvPr id="66" name="object 66"/>
            <p:cNvSpPr/>
            <p:nvPr/>
          </p:nvSpPr>
          <p:spPr>
            <a:xfrm>
              <a:off x="1591703" y="5179313"/>
              <a:ext cx="73660" cy="9525"/>
            </a:xfrm>
            <a:custGeom>
              <a:avLst/>
              <a:gdLst/>
              <a:ahLst/>
              <a:cxnLst/>
              <a:rect l="l" t="t" r="r" b="b"/>
              <a:pathLst>
                <a:path w="73660" h="9525">
                  <a:moveTo>
                    <a:pt x="73152" y="1523"/>
                  </a:moveTo>
                  <a:lnTo>
                    <a:pt x="0" y="0"/>
                  </a:lnTo>
                  <a:lnTo>
                    <a:pt x="0" y="7620"/>
                  </a:lnTo>
                  <a:lnTo>
                    <a:pt x="72390" y="9143"/>
                  </a:lnTo>
                  <a:lnTo>
                    <a:pt x="73152" y="1523"/>
                  </a:lnTo>
                  <a:close/>
                </a:path>
              </a:pathLst>
            </a:custGeom>
            <a:solidFill>
              <a:srgbClr val="C39B8F"/>
            </a:solidFill>
          </p:spPr>
          <p:txBody>
            <a:bodyPr wrap="square" lIns="0" tIns="0" rIns="0" bIns="0" rtlCol="0"/>
            <a:lstStyle/>
            <a:p>
              <a:endParaRPr/>
            </a:p>
          </p:txBody>
        </p:sp>
        <p:sp>
          <p:nvSpPr>
            <p:cNvPr id="67" name="object 67"/>
            <p:cNvSpPr/>
            <p:nvPr/>
          </p:nvSpPr>
          <p:spPr>
            <a:xfrm>
              <a:off x="1364030" y="5135117"/>
              <a:ext cx="73660" cy="55880"/>
            </a:xfrm>
            <a:custGeom>
              <a:avLst/>
              <a:gdLst/>
              <a:ahLst/>
              <a:cxnLst/>
              <a:rect l="l" t="t" r="r" b="b"/>
              <a:pathLst>
                <a:path w="73659" h="55879">
                  <a:moveTo>
                    <a:pt x="73302" y="28927"/>
                  </a:moveTo>
                  <a:lnTo>
                    <a:pt x="70344" y="15957"/>
                  </a:lnTo>
                  <a:lnTo>
                    <a:pt x="58509" y="4571"/>
                  </a:lnTo>
                  <a:lnTo>
                    <a:pt x="45555" y="0"/>
                  </a:lnTo>
                  <a:lnTo>
                    <a:pt x="31839" y="0"/>
                  </a:lnTo>
                  <a:lnTo>
                    <a:pt x="18123" y="3810"/>
                  </a:lnTo>
                  <a:lnTo>
                    <a:pt x="7455" y="10668"/>
                  </a:lnTo>
                  <a:lnTo>
                    <a:pt x="0" y="26393"/>
                  </a:lnTo>
                  <a:lnTo>
                    <a:pt x="1988" y="39062"/>
                  </a:lnTo>
                  <a:lnTo>
                    <a:pt x="11663" y="48772"/>
                  </a:lnTo>
                  <a:lnTo>
                    <a:pt x="27267" y="55626"/>
                  </a:lnTo>
                  <a:lnTo>
                    <a:pt x="40983" y="55626"/>
                  </a:lnTo>
                  <a:lnTo>
                    <a:pt x="54699" y="51816"/>
                  </a:lnTo>
                  <a:lnTo>
                    <a:pt x="67910" y="41530"/>
                  </a:lnTo>
                  <a:lnTo>
                    <a:pt x="73302" y="28927"/>
                  </a:lnTo>
                  <a:close/>
                </a:path>
              </a:pathLst>
            </a:custGeom>
            <a:solidFill>
              <a:srgbClr val="D5B3A7"/>
            </a:solidFill>
          </p:spPr>
          <p:txBody>
            <a:bodyPr wrap="square" lIns="0" tIns="0" rIns="0" bIns="0" rtlCol="0"/>
            <a:lstStyle/>
            <a:p>
              <a:endParaRPr/>
            </a:p>
          </p:txBody>
        </p:sp>
        <p:sp>
          <p:nvSpPr>
            <p:cNvPr id="68" name="object 68"/>
            <p:cNvSpPr/>
            <p:nvPr/>
          </p:nvSpPr>
          <p:spPr>
            <a:xfrm>
              <a:off x="1363865" y="5157215"/>
              <a:ext cx="73660" cy="9525"/>
            </a:xfrm>
            <a:custGeom>
              <a:avLst/>
              <a:gdLst/>
              <a:ahLst/>
              <a:cxnLst/>
              <a:rect l="l" t="t" r="r" b="b"/>
              <a:pathLst>
                <a:path w="73659"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69" name="object 69"/>
            <p:cNvSpPr/>
            <p:nvPr/>
          </p:nvSpPr>
          <p:spPr>
            <a:xfrm>
              <a:off x="1443875" y="5180837"/>
              <a:ext cx="72390" cy="55880"/>
            </a:xfrm>
            <a:custGeom>
              <a:avLst/>
              <a:gdLst/>
              <a:ahLst/>
              <a:cxnLst/>
              <a:rect l="l" t="t" r="r" b="b"/>
              <a:pathLst>
                <a:path w="72390" h="55879">
                  <a:moveTo>
                    <a:pt x="72389" y="23621"/>
                  </a:moveTo>
                  <a:lnTo>
                    <a:pt x="68579" y="12953"/>
                  </a:lnTo>
                  <a:lnTo>
                    <a:pt x="58673" y="4571"/>
                  </a:lnTo>
                  <a:lnTo>
                    <a:pt x="45719" y="0"/>
                  </a:lnTo>
                  <a:lnTo>
                    <a:pt x="32003" y="0"/>
                  </a:lnTo>
                  <a:lnTo>
                    <a:pt x="18287" y="3810"/>
                  </a:lnTo>
                  <a:lnTo>
                    <a:pt x="7619" y="11430"/>
                  </a:lnTo>
                  <a:lnTo>
                    <a:pt x="761" y="21336"/>
                  </a:lnTo>
                  <a:lnTo>
                    <a:pt x="0" y="32004"/>
                  </a:lnTo>
                  <a:lnTo>
                    <a:pt x="4571" y="42672"/>
                  </a:lnTo>
                  <a:lnTo>
                    <a:pt x="13715" y="51053"/>
                  </a:lnTo>
                  <a:lnTo>
                    <a:pt x="27431" y="55626"/>
                  </a:lnTo>
                  <a:lnTo>
                    <a:pt x="41147" y="55626"/>
                  </a:lnTo>
                  <a:lnTo>
                    <a:pt x="54101" y="51816"/>
                  </a:lnTo>
                  <a:lnTo>
                    <a:pt x="65531" y="44196"/>
                  </a:lnTo>
                  <a:lnTo>
                    <a:pt x="71627" y="34290"/>
                  </a:lnTo>
                  <a:lnTo>
                    <a:pt x="72389" y="23621"/>
                  </a:lnTo>
                  <a:close/>
                </a:path>
              </a:pathLst>
            </a:custGeom>
            <a:solidFill>
              <a:srgbClr val="D5B3A7"/>
            </a:solidFill>
          </p:spPr>
          <p:txBody>
            <a:bodyPr wrap="square" lIns="0" tIns="0" rIns="0" bIns="0" rtlCol="0"/>
            <a:lstStyle/>
            <a:p>
              <a:endParaRPr/>
            </a:p>
          </p:txBody>
        </p:sp>
        <p:sp>
          <p:nvSpPr>
            <p:cNvPr id="70" name="object 70"/>
            <p:cNvSpPr/>
            <p:nvPr/>
          </p:nvSpPr>
          <p:spPr>
            <a:xfrm>
              <a:off x="1443875" y="5202935"/>
              <a:ext cx="73660" cy="9525"/>
            </a:xfrm>
            <a:custGeom>
              <a:avLst/>
              <a:gdLst/>
              <a:ahLst/>
              <a:cxnLst/>
              <a:rect l="l" t="t" r="r" b="b"/>
              <a:pathLst>
                <a:path w="73659" h="9525">
                  <a:moveTo>
                    <a:pt x="73152" y="9143"/>
                  </a:moveTo>
                  <a:lnTo>
                    <a:pt x="73152" y="1523"/>
                  </a:lnTo>
                  <a:lnTo>
                    <a:pt x="0" y="0"/>
                  </a:lnTo>
                  <a:lnTo>
                    <a:pt x="0" y="7620"/>
                  </a:lnTo>
                  <a:lnTo>
                    <a:pt x="73152" y="9143"/>
                  </a:lnTo>
                  <a:close/>
                </a:path>
              </a:pathLst>
            </a:custGeom>
            <a:solidFill>
              <a:srgbClr val="C39B8F"/>
            </a:solidFill>
          </p:spPr>
          <p:txBody>
            <a:bodyPr wrap="square" lIns="0" tIns="0" rIns="0" bIns="0" rtlCol="0"/>
            <a:lstStyle/>
            <a:p>
              <a:endParaRPr/>
            </a:p>
          </p:txBody>
        </p:sp>
        <p:sp>
          <p:nvSpPr>
            <p:cNvPr id="71" name="object 71"/>
            <p:cNvSpPr/>
            <p:nvPr/>
          </p:nvSpPr>
          <p:spPr>
            <a:xfrm>
              <a:off x="1523885" y="5226557"/>
              <a:ext cx="73025" cy="55880"/>
            </a:xfrm>
            <a:custGeom>
              <a:avLst/>
              <a:gdLst/>
              <a:ahLst/>
              <a:cxnLst/>
              <a:rect l="l" t="t" r="r" b="b"/>
              <a:pathLst>
                <a:path w="73025" h="55879">
                  <a:moveTo>
                    <a:pt x="72675" y="29303"/>
                  </a:moveTo>
                  <a:lnTo>
                    <a:pt x="69975" y="16431"/>
                  </a:lnTo>
                  <a:lnTo>
                    <a:pt x="58673" y="4571"/>
                  </a:lnTo>
                  <a:lnTo>
                    <a:pt x="45719" y="0"/>
                  </a:lnTo>
                  <a:lnTo>
                    <a:pt x="31241" y="0"/>
                  </a:lnTo>
                  <a:lnTo>
                    <a:pt x="18287" y="3810"/>
                  </a:lnTo>
                  <a:lnTo>
                    <a:pt x="6857" y="11430"/>
                  </a:lnTo>
                  <a:lnTo>
                    <a:pt x="761" y="21336"/>
                  </a:lnTo>
                  <a:lnTo>
                    <a:pt x="0" y="32004"/>
                  </a:lnTo>
                  <a:lnTo>
                    <a:pt x="4571" y="42672"/>
                  </a:lnTo>
                  <a:lnTo>
                    <a:pt x="13715" y="51053"/>
                  </a:lnTo>
                  <a:lnTo>
                    <a:pt x="26669" y="55626"/>
                  </a:lnTo>
                  <a:lnTo>
                    <a:pt x="41147" y="55626"/>
                  </a:lnTo>
                  <a:lnTo>
                    <a:pt x="54101" y="51816"/>
                  </a:lnTo>
                  <a:lnTo>
                    <a:pt x="67232" y="41621"/>
                  </a:lnTo>
                  <a:lnTo>
                    <a:pt x="72675" y="29303"/>
                  </a:lnTo>
                  <a:close/>
                </a:path>
              </a:pathLst>
            </a:custGeom>
            <a:solidFill>
              <a:srgbClr val="D5B3A7"/>
            </a:solidFill>
          </p:spPr>
          <p:txBody>
            <a:bodyPr wrap="square" lIns="0" tIns="0" rIns="0" bIns="0" rtlCol="0"/>
            <a:lstStyle/>
            <a:p>
              <a:endParaRPr/>
            </a:p>
          </p:txBody>
        </p:sp>
        <p:sp>
          <p:nvSpPr>
            <p:cNvPr id="72" name="object 72"/>
            <p:cNvSpPr/>
            <p:nvPr/>
          </p:nvSpPr>
          <p:spPr>
            <a:xfrm>
              <a:off x="1523123" y="5248655"/>
              <a:ext cx="73660" cy="9525"/>
            </a:xfrm>
            <a:custGeom>
              <a:avLst/>
              <a:gdLst/>
              <a:ahLst/>
              <a:cxnLst/>
              <a:rect l="l" t="t" r="r" b="b"/>
              <a:pathLst>
                <a:path w="73659" h="9525">
                  <a:moveTo>
                    <a:pt x="73152" y="9143"/>
                  </a:moveTo>
                  <a:lnTo>
                    <a:pt x="73152" y="1523"/>
                  </a:lnTo>
                  <a:lnTo>
                    <a:pt x="762" y="0"/>
                  </a:lnTo>
                  <a:lnTo>
                    <a:pt x="0" y="7620"/>
                  </a:lnTo>
                  <a:lnTo>
                    <a:pt x="73152" y="9143"/>
                  </a:lnTo>
                  <a:close/>
                </a:path>
              </a:pathLst>
            </a:custGeom>
            <a:solidFill>
              <a:srgbClr val="C39B8F"/>
            </a:solidFill>
          </p:spPr>
          <p:txBody>
            <a:bodyPr wrap="square" lIns="0" tIns="0" rIns="0" bIns="0" rtlCol="0"/>
            <a:lstStyle/>
            <a:p>
              <a:endParaRPr/>
            </a:p>
          </p:txBody>
        </p:sp>
        <p:pic>
          <p:nvPicPr>
            <p:cNvPr id="73" name="object 73"/>
            <p:cNvPicPr/>
            <p:nvPr/>
          </p:nvPicPr>
          <p:blipFill>
            <a:blip r:embed="rId15" cstate="print"/>
            <a:stretch>
              <a:fillRect/>
            </a:stretch>
          </p:blipFill>
          <p:spPr>
            <a:xfrm>
              <a:off x="770267" y="4528565"/>
              <a:ext cx="470054" cy="936555"/>
            </a:xfrm>
            <a:prstGeom prst="rect">
              <a:avLst/>
            </a:prstGeom>
          </p:spPr>
        </p:pic>
      </p:grpSp>
      <p:grpSp>
        <p:nvGrpSpPr>
          <p:cNvPr id="74" name="object 74"/>
          <p:cNvGrpSpPr/>
          <p:nvPr/>
        </p:nvGrpSpPr>
        <p:grpSpPr>
          <a:xfrm>
            <a:off x="8706484" y="2638805"/>
            <a:ext cx="1252220" cy="1036319"/>
            <a:chOff x="8706484" y="2638805"/>
            <a:chExt cx="1252220" cy="1036319"/>
          </a:xfrm>
        </p:grpSpPr>
        <p:pic>
          <p:nvPicPr>
            <p:cNvPr id="75" name="object 75"/>
            <p:cNvPicPr/>
            <p:nvPr/>
          </p:nvPicPr>
          <p:blipFill>
            <a:blip r:embed="rId16" cstate="print"/>
            <a:stretch>
              <a:fillRect/>
            </a:stretch>
          </p:blipFill>
          <p:spPr>
            <a:xfrm>
              <a:off x="8920619" y="2766821"/>
              <a:ext cx="831755" cy="798576"/>
            </a:xfrm>
            <a:prstGeom prst="rect">
              <a:avLst/>
            </a:prstGeom>
          </p:spPr>
        </p:pic>
        <p:pic>
          <p:nvPicPr>
            <p:cNvPr id="76" name="object 76"/>
            <p:cNvPicPr/>
            <p:nvPr/>
          </p:nvPicPr>
          <p:blipFill>
            <a:blip r:embed="rId17" cstate="print"/>
            <a:stretch>
              <a:fillRect/>
            </a:stretch>
          </p:blipFill>
          <p:spPr>
            <a:xfrm>
              <a:off x="8706484" y="2638805"/>
              <a:ext cx="1252220" cy="1036320"/>
            </a:xfrm>
            <a:prstGeom prst="rect">
              <a:avLst/>
            </a:prstGeom>
          </p:spPr>
        </p:pic>
      </p:grpSp>
      <p:sp>
        <p:nvSpPr>
          <p:cNvPr id="77" name="object 77"/>
          <p:cNvSpPr txBox="1"/>
          <p:nvPr/>
        </p:nvSpPr>
        <p:spPr>
          <a:xfrm>
            <a:off x="2775337" y="3584701"/>
            <a:ext cx="7407275" cy="2816225"/>
          </a:xfrm>
          <a:prstGeom prst="rect">
            <a:avLst/>
          </a:prstGeom>
        </p:spPr>
        <p:txBody>
          <a:bodyPr vert="horz" wrap="square" lIns="0" tIns="13335" rIns="0" bIns="0" rtlCol="0">
            <a:spAutoFit/>
          </a:bodyPr>
          <a:lstStyle/>
          <a:p>
            <a:pPr marL="12700">
              <a:lnSpc>
                <a:spcPct val="100000"/>
              </a:lnSpc>
              <a:spcBef>
                <a:spcPts val="105"/>
              </a:spcBef>
            </a:pPr>
            <a:r>
              <a:rPr sz="2450" b="1" spc="-5" dirty="0">
                <a:solidFill>
                  <a:srgbClr val="093F5C"/>
                </a:solidFill>
                <a:latin typeface="Microsoft JhengHei"/>
                <a:cs typeface="Microsoft JhengHei"/>
              </a:rPr>
              <a:t>暴露愛滋病毒「前」預防性投藥 (</a:t>
            </a:r>
            <a:r>
              <a:rPr sz="2450" b="1" spc="-10" dirty="0">
                <a:solidFill>
                  <a:srgbClr val="00659A"/>
                </a:solidFill>
                <a:latin typeface="Microsoft JhengHei"/>
                <a:cs typeface="Microsoft JhengHei"/>
              </a:rPr>
              <a:t>PrEP</a:t>
            </a:r>
            <a:r>
              <a:rPr sz="2450" b="1" spc="-10" dirty="0">
                <a:solidFill>
                  <a:srgbClr val="093F5C"/>
                </a:solidFill>
                <a:latin typeface="Microsoft JhengHei"/>
                <a:cs typeface="Microsoft JhengHei"/>
              </a:rPr>
              <a:t>)</a:t>
            </a:r>
            <a:endParaRPr sz="2450">
              <a:latin typeface="Microsoft JhengHei"/>
              <a:cs typeface="Microsoft JhengHei"/>
            </a:endParaRPr>
          </a:p>
          <a:p>
            <a:pPr marL="12700" marR="302260">
              <a:lnSpc>
                <a:spcPct val="100000"/>
              </a:lnSpc>
              <a:spcBef>
                <a:spcPts val="25"/>
              </a:spcBef>
            </a:pPr>
            <a:r>
              <a:rPr sz="1750" dirty="0">
                <a:latin typeface="Microsoft JhengHei"/>
                <a:cs typeface="Microsoft JhengHei"/>
              </a:rPr>
              <a:t>經醫師評估，沒有感染HIV且有風險行為者，可透過穩定持續服用</a:t>
            </a:r>
            <a:r>
              <a:rPr sz="1750" spc="-10" dirty="0">
                <a:latin typeface="Microsoft JhengHei"/>
                <a:cs typeface="Microsoft JhengHei"/>
              </a:rPr>
              <a:t>PrEP，</a:t>
            </a:r>
            <a:r>
              <a:rPr sz="1750" dirty="0">
                <a:latin typeface="Microsoft JhengHei"/>
                <a:cs typeface="Microsoft JhengHei"/>
              </a:rPr>
              <a:t>讓體內有足夠的藥物濃度來預防HIV</a:t>
            </a:r>
            <a:r>
              <a:rPr sz="1750" spc="-25" dirty="0">
                <a:latin typeface="Microsoft JhengHei"/>
                <a:cs typeface="Microsoft JhengHei"/>
              </a:rPr>
              <a:t>感染</a:t>
            </a:r>
            <a:endParaRPr sz="1750">
              <a:latin typeface="Microsoft JhengHei"/>
              <a:cs typeface="Microsoft JhengHei"/>
            </a:endParaRPr>
          </a:p>
          <a:p>
            <a:pPr marL="13335">
              <a:lnSpc>
                <a:spcPct val="100000"/>
              </a:lnSpc>
              <a:spcBef>
                <a:spcPts val="1460"/>
              </a:spcBef>
            </a:pPr>
            <a:r>
              <a:rPr sz="2450" b="1" spc="-5" dirty="0">
                <a:solidFill>
                  <a:srgbClr val="093F5C"/>
                </a:solidFill>
                <a:latin typeface="Microsoft JhengHei"/>
                <a:cs typeface="Microsoft JhengHei"/>
              </a:rPr>
              <a:t>暴露愛滋病毒「後」預防性投藥(</a:t>
            </a:r>
            <a:r>
              <a:rPr sz="2450" b="1" spc="-10" dirty="0">
                <a:solidFill>
                  <a:srgbClr val="00659A"/>
                </a:solidFill>
                <a:latin typeface="Microsoft JhengHei"/>
                <a:cs typeface="Microsoft JhengHei"/>
              </a:rPr>
              <a:t>PEP</a:t>
            </a:r>
            <a:r>
              <a:rPr sz="2450" b="1" spc="-10" dirty="0">
                <a:solidFill>
                  <a:srgbClr val="093F5C"/>
                </a:solidFill>
                <a:latin typeface="Microsoft JhengHei"/>
                <a:cs typeface="Microsoft JhengHei"/>
              </a:rPr>
              <a:t>)</a:t>
            </a:r>
            <a:endParaRPr sz="2450">
              <a:latin typeface="Microsoft JhengHei"/>
              <a:cs typeface="Microsoft JhengHei"/>
            </a:endParaRPr>
          </a:p>
          <a:p>
            <a:pPr marL="13335" marR="5080">
              <a:lnSpc>
                <a:spcPct val="100000"/>
              </a:lnSpc>
              <a:spcBef>
                <a:spcPts val="30"/>
              </a:spcBef>
            </a:pPr>
            <a:r>
              <a:rPr sz="1750" dirty="0">
                <a:latin typeface="Microsoft JhengHei"/>
                <a:cs typeface="Microsoft JhengHei"/>
              </a:rPr>
              <a:t>發生感染風險行為後經醫師評估，於暴露後72</a:t>
            </a:r>
            <a:r>
              <a:rPr sz="1750" spc="-5" dirty="0">
                <a:latin typeface="Microsoft JhengHei"/>
                <a:cs typeface="Microsoft JhengHei"/>
              </a:rPr>
              <a:t>小時內及早給予預防性藥物，</a:t>
            </a:r>
            <a:r>
              <a:rPr sz="1750" spc="-10" dirty="0">
                <a:latin typeface="Microsoft JhengHei"/>
                <a:cs typeface="Microsoft JhengHei"/>
              </a:rPr>
              <a:t>並持續服藥28</a:t>
            </a:r>
            <a:r>
              <a:rPr sz="1750" spc="-15" dirty="0">
                <a:latin typeface="Microsoft JhengHei"/>
                <a:cs typeface="Microsoft JhengHei"/>
              </a:rPr>
              <a:t>天，以降低感染風險</a:t>
            </a:r>
            <a:endParaRPr sz="1750">
              <a:latin typeface="Microsoft JhengHei"/>
              <a:cs typeface="Microsoft JhengHei"/>
            </a:endParaRPr>
          </a:p>
          <a:p>
            <a:pPr marL="40005">
              <a:lnSpc>
                <a:spcPct val="100000"/>
              </a:lnSpc>
              <a:spcBef>
                <a:spcPts val="1105"/>
              </a:spcBef>
            </a:pPr>
            <a:r>
              <a:rPr sz="2450" b="1" spc="-10" dirty="0">
                <a:solidFill>
                  <a:srgbClr val="093F5C"/>
                </a:solidFill>
                <a:latin typeface="Microsoft JhengHei"/>
                <a:cs typeface="Microsoft JhengHei"/>
              </a:rPr>
              <a:t>定期接受HIV</a:t>
            </a:r>
            <a:r>
              <a:rPr sz="2450" b="1" spc="35" dirty="0">
                <a:solidFill>
                  <a:srgbClr val="093F5C"/>
                </a:solidFill>
                <a:latin typeface="Microsoft JhengHei"/>
                <a:cs typeface="Microsoft JhengHei"/>
              </a:rPr>
              <a:t>檢驗 </a:t>
            </a:r>
            <a:r>
              <a:rPr sz="2100" b="1" spc="-10" dirty="0">
                <a:solidFill>
                  <a:srgbClr val="093F5C"/>
                </a:solidFill>
                <a:latin typeface="Microsoft JhengHei"/>
                <a:cs typeface="Microsoft JhengHei"/>
              </a:rPr>
              <a:t>(</a:t>
            </a:r>
            <a:r>
              <a:rPr sz="2100" b="1" spc="-10" dirty="0">
                <a:solidFill>
                  <a:srgbClr val="00659A"/>
                </a:solidFill>
                <a:latin typeface="Microsoft JhengHei"/>
                <a:cs typeface="Microsoft JhengHei"/>
              </a:rPr>
              <a:t>HIV初步檢驗+確認檢驗</a:t>
            </a:r>
            <a:r>
              <a:rPr sz="2100" b="1" spc="-50" dirty="0">
                <a:solidFill>
                  <a:srgbClr val="093F5C"/>
                </a:solidFill>
                <a:latin typeface="Microsoft JhengHei"/>
                <a:cs typeface="Microsoft JhengHei"/>
              </a:rPr>
              <a:t>)</a:t>
            </a:r>
            <a:endParaRPr sz="2100">
              <a:latin typeface="Microsoft JhengHei"/>
              <a:cs typeface="Microsoft JhengHei"/>
            </a:endParaRPr>
          </a:p>
          <a:p>
            <a:pPr marL="40005">
              <a:lnSpc>
                <a:spcPct val="100000"/>
              </a:lnSpc>
              <a:spcBef>
                <a:spcPts val="25"/>
              </a:spcBef>
            </a:pPr>
            <a:r>
              <a:rPr sz="1750" dirty="0">
                <a:latin typeface="Microsoft JhengHei"/>
                <a:cs typeface="Microsoft JhengHei"/>
              </a:rPr>
              <a:t>瞭解自己的健康狀態，及早診斷，及時銜接治療或轉介預防服務(如</a:t>
            </a:r>
            <a:r>
              <a:rPr sz="1750" spc="-10" dirty="0">
                <a:latin typeface="Microsoft JhengHei"/>
                <a:cs typeface="Microsoft JhengHei"/>
              </a:rPr>
              <a:t>：PrEP)</a:t>
            </a:r>
            <a:endParaRPr sz="1750">
              <a:latin typeface="Microsoft JhengHei"/>
              <a:cs typeface="Microsoft JhengHei"/>
            </a:endParaRPr>
          </a:p>
        </p:txBody>
      </p:sp>
      <p:sp>
        <p:nvSpPr>
          <p:cNvPr id="78" name="object 78"/>
          <p:cNvSpPr/>
          <p:nvPr/>
        </p:nvSpPr>
        <p:spPr>
          <a:xfrm>
            <a:off x="2224163" y="2620517"/>
            <a:ext cx="279400" cy="281940"/>
          </a:xfrm>
          <a:custGeom>
            <a:avLst/>
            <a:gdLst/>
            <a:ahLst/>
            <a:cxnLst/>
            <a:rect l="l" t="t" r="r" b="b"/>
            <a:pathLst>
              <a:path w="279400" h="281939">
                <a:moveTo>
                  <a:pt x="278891" y="281939"/>
                </a:moveTo>
                <a:lnTo>
                  <a:pt x="278891" y="0"/>
                </a:lnTo>
                <a:lnTo>
                  <a:pt x="0" y="0"/>
                </a:lnTo>
                <a:lnTo>
                  <a:pt x="0" y="281939"/>
                </a:lnTo>
                <a:lnTo>
                  <a:pt x="33527" y="281939"/>
                </a:lnTo>
                <a:lnTo>
                  <a:pt x="33527" y="33527"/>
                </a:lnTo>
                <a:lnTo>
                  <a:pt x="35813" y="33527"/>
                </a:lnTo>
                <a:lnTo>
                  <a:pt x="35813" y="32765"/>
                </a:lnTo>
                <a:lnTo>
                  <a:pt x="246125" y="32765"/>
                </a:lnTo>
                <a:lnTo>
                  <a:pt x="246125" y="281939"/>
                </a:lnTo>
                <a:lnTo>
                  <a:pt x="278891" y="281939"/>
                </a:lnTo>
                <a:close/>
              </a:path>
              <a:path w="279400" h="281939">
                <a:moveTo>
                  <a:pt x="131825" y="281939"/>
                </a:moveTo>
                <a:lnTo>
                  <a:pt x="131825" y="248411"/>
                </a:lnTo>
                <a:lnTo>
                  <a:pt x="33527" y="248411"/>
                </a:lnTo>
                <a:lnTo>
                  <a:pt x="33527" y="281939"/>
                </a:lnTo>
                <a:lnTo>
                  <a:pt x="131825" y="281939"/>
                </a:lnTo>
                <a:close/>
              </a:path>
              <a:path w="279400" h="281939">
                <a:moveTo>
                  <a:pt x="238505" y="51815"/>
                </a:moveTo>
                <a:lnTo>
                  <a:pt x="192023" y="51815"/>
                </a:lnTo>
                <a:lnTo>
                  <a:pt x="174807" y="81152"/>
                </a:lnTo>
                <a:lnTo>
                  <a:pt x="160591" y="107632"/>
                </a:lnTo>
                <a:lnTo>
                  <a:pt x="147232" y="134969"/>
                </a:lnTo>
                <a:lnTo>
                  <a:pt x="132587" y="166877"/>
                </a:lnTo>
                <a:lnTo>
                  <a:pt x="116752" y="145518"/>
                </a:lnTo>
                <a:lnTo>
                  <a:pt x="100774" y="128587"/>
                </a:lnTo>
                <a:lnTo>
                  <a:pt x="80510" y="114800"/>
                </a:lnTo>
                <a:lnTo>
                  <a:pt x="51815" y="102869"/>
                </a:lnTo>
                <a:lnTo>
                  <a:pt x="37337" y="145541"/>
                </a:lnTo>
                <a:lnTo>
                  <a:pt x="69461" y="157972"/>
                </a:lnTo>
                <a:lnTo>
                  <a:pt x="94297" y="184403"/>
                </a:lnTo>
                <a:lnTo>
                  <a:pt x="114276" y="217122"/>
                </a:lnTo>
                <a:lnTo>
                  <a:pt x="131825" y="248411"/>
                </a:lnTo>
                <a:lnTo>
                  <a:pt x="131825" y="281939"/>
                </a:lnTo>
                <a:lnTo>
                  <a:pt x="135635" y="281939"/>
                </a:lnTo>
                <a:lnTo>
                  <a:pt x="135635" y="248411"/>
                </a:lnTo>
                <a:lnTo>
                  <a:pt x="158245" y="197977"/>
                </a:lnTo>
                <a:lnTo>
                  <a:pt x="183356" y="146113"/>
                </a:lnTo>
                <a:lnTo>
                  <a:pt x="210323" y="96250"/>
                </a:lnTo>
                <a:lnTo>
                  <a:pt x="238505" y="51815"/>
                </a:lnTo>
                <a:close/>
              </a:path>
              <a:path w="279400" h="281939">
                <a:moveTo>
                  <a:pt x="246125" y="281939"/>
                </a:moveTo>
                <a:lnTo>
                  <a:pt x="246125" y="51815"/>
                </a:lnTo>
                <a:lnTo>
                  <a:pt x="245363" y="51815"/>
                </a:lnTo>
                <a:lnTo>
                  <a:pt x="245363" y="248411"/>
                </a:lnTo>
                <a:lnTo>
                  <a:pt x="135635" y="248411"/>
                </a:lnTo>
                <a:lnTo>
                  <a:pt x="135635" y="281939"/>
                </a:lnTo>
                <a:lnTo>
                  <a:pt x="246125" y="281939"/>
                </a:lnTo>
                <a:close/>
              </a:path>
            </a:pathLst>
          </a:custGeom>
          <a:solidFill>
            <a:srgbClr val="2C778C"/>
          </a:solidFill>
        </p:spPr>
        <p:txBody>
          <a:bodyPr wrap="square" lIns="0" tIns="0" rIns="0" bIns="0" rtlCol="0"/>
          <a:lstStyle/>
          <a:p>
            <a:endParaRPr/>
          </a:p>
        </p:txBody>
      </p:sp>
      <p:sp>
        <p:nvSpPr>
          <p:cNvPr id="79" name="object 79"/>
          <p:cNvSpPr/>
          <p:nvPr/>
        </p:nvSpPr>
        <p:spPr>
          <a:xfrm>
            <a:off x="2211971" y="1901951"/>
            <a:ext cx="278130" cy="281940"/>
          </a:xfrm>
          <a:custGeom>
            <a:avLst/>
            <a:gdLst/>
            <a:ahLst/>
            <a:cxnLst/>
            <a:rect l="l" t="t" r="r" b="b"/>
            <a:pathLst>
              <a:path w="278130" h="281939">
                <a:moveTo>
                  <a:pt x="278129" y="281939"/>
                </a:moveTo>
                <a:lnTo>
                  <a:pt x="278129" y="0"/>
                </a:lnTo>
                <a:lnTo>
                  <a:pt x="0" y="0"/>
                </a:lnTo>
                <a:lnTo>
                  <a:pt x="0" y="281939"/>
                </a:lnTo>
                <a:lnTo>
                  <a:pt x="32765" y="281939"/>
                </a:lnTo>
                <a:lnTo>
                  <a:pt x="32765" y="33527"/>
                </a:lnTo>
                <a:lnTo>
                  <a:pt x="35813" y="33527"/>
                </a:lnTo>
                <a:lnTo>
                  <a:pt x="35813" y="32765"/>
                </a:lnTo>
                <a:lnTo>
                  <a:pt x="245363" y="32765"/>
                </a:lnTo>
                <a:lnTo>
                  <a:pt x="245363" y="281939"/>
                </a:lnTo>
                <a:lnTo>
                  <a:pt x="278129" y="281939"/>
                </a:lnTo>
                <a:close/>
              </a:path>
              <a:path w="278130" h="281939">
                <a:moveTo>
                  <a:pt x="131063" y="281939"/>
                </a:moveTo>
                <a:lnTo>
                  <a:pt x="131063" y="248411"/>
                </a:lnTo>
                <a:lnTo>
                  <a:pt x="32765" y="248411"/>
                </a:lnTo>
                <a:lnTo>
                  <a:pt x="32765" y="281939"/>
                </a:lnTo>
                <a:lnTo>
                  <a:pt x="131063" y="281939"/>
                </a:lnTo>
                <a:close/>
              </a:path>
              <a:path w="278130" h="281939">
                <a:moveTo>
                  <a:pt x="238505" y="51815"/>
                </a:moveTo>
                <a:lnTo>
                  <a:pt x="192023" y="51815"/>
                </a:lnTo>
                <a:lnTo>
                  <a:pt x="174486" y="81152"/>
                </a:lnTo>
                <a:lnTo>
                  <a:pt x="160305" y="107632"/>
                </a:lnTo>
                <a:lnTo>
                  <a:pt x="147125" y="134969"/>
                </a:lnTo>
                <a:lnTo>
                  <a:pt x="132587" y="166877"/>
                </a:lnTo>
                <a:lnTo>
                  <a:pt x="116752" y="145518"/>
                </a:lnTo>
                <a:lnTo>
                  <a:pt x="100774" y="128587"/>
                </a:lnTo>
                <a:lnTo>
                  <a:pt x="80510" y="114800"/>
                </a:lnTo>
                <a:lnTo>
                  <a:pt x="51815" y="102869"/>
                </a:lnTo>
                <a:lnTo>
                  <a:pt x="37337" y="145541"/>
                </a:lnTo>
                <a:lnTo>
                  <a:pt x="69127" y="157972"/>
                </a:lnTo>
                <a:lnTo>
                  <a:pt x="93916" y="184403"/>
                </a:lnTo>
                <a:lnTo>
                  <a:pt x="113847" y="217122"/>
                </a:lnTo>
                <a:lnTo>
                  <a:pt x="131063" y="248411"/>
                </a:lnTo>
                <a:lnTo>
                  <a:pt x="131063" y="281939"/>
                </a:lnTo>
                <a:lnTo>
                  <a:pt x="135635" y="281939"/>
                </a:lnTo>
                <a:lnTo>
                  <a:pt x="135635" y="248411"/>
                </a:lnTo>
                <a:lnTo>
                  <a:pt x="158245" y="197977"/>
                </a:lnTo>
                <a:lnTo>
                  <a:pt x="183356" y="146113"/>
                </a:lnTo>
                <a:lnTo>
                  <a:pt x="210323" y="96250"/>
                </a:lnTo>
                <a:lnTo>
                  <a:pt x="238505" y="51815"/>
                </a:lnTo>
                <a:close/>
              </a:path>
              <a:path w="278130" h="281939">
                <a:moveTo>
                  <a:pt x="245363" y="281939"/>
                </a:moveTo>
                <a:lnTo>
                  <a:pt x="245363" y="248411"/>
                </a:lnTo>
                <a:lnTo>
                  <a:pt x="135635" y="248411"/>
                </a:lnTo>
                <a:lnTo>
                  <a:pt x="135635" y="281939"/>
                </a:lnTo>
                <a:lnTo>
                  <a:pt x="245363" y="281939"/>
                </a:lnTo>
                <a:close/>
              </a:path>
            </a:pathLst>
          </a:custGeom>
          <a:solidFill>
            <a:srgbClr val="2C778C"/>
          </a:solidFill>
        </p:spPr>
        <p:txBody>
          <a:bodyPr wrap="square" lIns="0" tIns="0" rIns="0" bIns="0" rtlCol="0"/>
          <a:lstStyle/>
          <a:p>
            <a:endParaRPr/>
          </a:p>
        </p:txBody>
      </p:sp>
      <p:sp>
        <p:nvSpPr>
          <p:cNvPr id="80" name="object 80"/>
          <p:cNvSpPr/>
          <p:nvPr/>
        </p:nvSpPr>
        <p:spPr>
          <a:xfrm>
            <a:off x="2224163" y="3638550"/>
            <a:ext cx="279400" cy="281940"/>
          </a:xfrm>
          <a:custGeom>
            <a:avLst/>
            <a:gdLst/>
            <a:ahLst/>
            <a:cxnLst/>
            <a:rect l="l" t="t" r="r" b="b"/>
            <a:pathLst>
              <a:path w="279400" h="281939">
                <a:moveTo>
                  <a:pt x="278891" y="281939"/>
                </a:moveTo>
                <a:lnTo>
                  <a:pt x="278891" y="0"/>
                </a:lnTo>
                <a:lnTo>
                  <a:pt x="0" y="0"/>
                </a:lnTo>
                <a:lnTo>
                  <a:pt x="0" y="281939"/>
                </a:lnTo>
                <a:lnTo>
                  <a:pt x="33527" y="281939"/>
                </a:lnTo>
                <a:lnTo>
                  <a:pt x="33527" y="33527"/>
                </a:lnTo>
                <a:lnTo>
                  <a:pt x="35813" y="33527"/>
                </a:lnTo>
                <a:lnTo>
                  <a:pt x="35813" y="32765"/>
                </a:lnTo>
                <a:lnTo>
                  <a:pt x="246125" y="32765"/>
                </a:lnTo>
                <a:lnTo>
                  <a:pt x="246125" y="281939"/>
                </a:lnTo>
                <a:lnTo>
                  <a:pt x="278891" y="281939"/>
                </a:lnTo>
                <a:close/>
              </a:path>
              <a:path w="279400" h="281939">
                <a:moveTo>
                  <a:pt x="131825" y="281939"/>
                </a:moveTo>
                <a:lnTo>
                  <a:pt x="131825" y="248411"/>
                </a:lnTo>
                <a:lnTo>
                  <a:pt x="33527" y="248411"/>
                </a:lnTo>
                <a:lnTo>
                  <a:pt x="33527" y="281939"/>
                </a:lnTo>
                <a:lnTo>
                  <a:pt x="131825" y="281939"/>
                </a:lnTo>
                <a:close/>
              </a:path>
              <a:path w="279400" h="281939">
                <a:moveTo>
                  <a:pt x="238505" y="51815"/>
                </a:moveTo>
                <a:lnTo>
                  <a:pt x="192023" y="51815"/>
                </a:lnTo>
                <a:lnTo>
                  <a:pt x="174807" y="81152"/>
                </a:lnTo>
                <a:lnTo>
                  <a:pt x="160591" y="107632"/>
                </a:lnTo>
                <a:lnTo>
                  <a:pt x="147232" y="134969"/>
                </a:lnTo>
                <a:lnTo>
                  <a:pt x="132587" y="166877"/>
                </a:lnTo>
                <a:lnTo>
                  <a:pt x="116752" y="145518"/>
                </a:lnTo>
                <a:lnTo>
                  <a:pt x="100774" y="128587"/>
                </a:lnTo>
                <a:lnTo>
                  <a:pt x="80510" y="114800"/>
                </a:lnTo>
                <a:lnTo>
                  <a:pt x="51815" y="102869"/>
                </a:lnTo>
                <a:lnTo>
                  <a:pt x="37337" y="145541"/>
                </a:lnTo>
                <a:lnTo>
                  <a:pt x="69461" y="157972"/>
                </a:lnTo>
                <a:lnTo>
                  <a:pt x="94297" y="184403"/>
                </a:lnTo>
                <a:lnTo>
                  <a:pt x="114276" y="217122"/>
                </a:lnTo>
                <a:lnTo>
                  <a:pt x="131825" y="248411"/>
                </a:lnTo>
                <a:lnTo>
                  <a:pt x="131825" y="281939"/>
                </a:lnTo>
                <a:lnTo>
                  <a:pt x="135635" y="281939"/>
                </a:lnTo>
                <a:lnTo>
                  <a:pt x="135635" y="248411"/>
                </a:lnTo>
                <a:lnTo>
                  <a:pt x="158245" y="197977"/>
                </a:lnTo>
                <a:lnTo>
                  <a:pt x="183356" y="146113"/>
                </a:lnTo>
                <a:lnTo>
                  <a:pt x="210323" y="96250"/>
                </a:lnTo>
                <a:lnTo>
                  <a:pt x="238505" y="51815"/>
                </a:lnTo>
                <a:close/>
              </a:path>
              <a:path w="279400" h="281939">
                <a:moveTo>
                  <a:pt x="246125" y="281939"/>
                </a:moveTo>
                <a:lnTo>
                  <a:pt x="246125" y="51815"/>
                </a:lnTo>
                <a:lnTo>
                  <a:pt x="245363" y="51815"/>
                </a:lnTo>
                <a:lnTo>
                  <a:pt x="245363" y="248411"/>
                </a:lnTo>
                <a:lnTo>
                  <a:pt x="135635" y="248411"/>
                </a:lnTo>
                <a:lnTo>
                  <a:pt x="135635" y="281939"/>
                </a:lnTo>
                <a:lnTo>
                  <a:pt x="246125" y="281939"/>
                </a:lnTo>
                <a:close/>
              </a:path>
            </a:pathLst>
          </a:custGeom>
          <a:solidFill>
            <a:srgbClr val="2C778C"/>
          </a:solidFill>
        </p:spPr>
        <p:txBody>
          <a:bodyPr wrap="square" lIns="0" tIns="0" rIns="0" bIns="0" rtlCol="0"/>
          <a:lstStyle/>
          <a:p>
            <a:endParaRPr/>
          </a:p>
        </p:txBody>
      </p:sp>
      <p:sp>
        <p:nvSpPr>
          <p:cNvPr id="81" name="object 81"/>
          <p:cNvSpPr/>
          <p:nvPr/>
        </p:nvSpPr>
        <p:spPr>
          <a:xfrm>
            <a:off x="2215019" y="4748784"/>
            <a:ext cx="278130" cy="283210"/>
          </a:xfrm>
          <a:custGeom>
            <a:avLst/>
            <a:gdLst/>
            <a:ahLst/>
            <a:cxnLst/>
            <a:rect l="l" t="t" r="r" b="b"/>
            <a:pathLst>
              <a:path w="278130" h="283210">
                <a:moveTo>
                  <a:pt x="278129" y="282702"/>
                </a:moveTo>
                <a:lnTo>
                  <a:pt x="278129" y="0"/>
                </a:lnTo>
                <a:lnTo>
                  <a:pt x="0" y="0"/>
                </a:lnTo>
                <a:lnTo>
                  <a:pt x="0" y="282702"/>
                </a:lnTo>
                <a:lnTo>
                  <a:pt x="32765" y="282702"/>
                </a:lnTo>
                <a:lnTo>
                  <a:pt x="32765" y="33528"/>
                </a:lnTo>
                <a:lnTo>
                  <a:pt x="245363" y="33528"/>
                </a:lnTo>
                <a:lnTo>
                  <a:pt x="245363" y="282702"/>
                </a:lnTo>
                <a:lnTo>
                  <a:pt x="278129" y="282702"/>
                </a:lnTo>
                <a:close/>
              </a:path>
              <a:path w="278130" h="283210">
                <a:moveTo>
                  <a:pt x="131063" y="282702"/>
                </a:moveTo>
                <a:lnTo>
                  <a:pt x="131063" y="249174"/>
                </a:lnTo>
                <a:lnTo>
                  <a:pt x="32765" y="249174"/>
                </a:lnTo>
                <a:lnTo>
                  <a:pt x="32765" y="282702"/>
                </a:lnTo>
                <a:lnTo>
                  <a:pt x="131063" y="282702"/>
                </a:lnTo>
                <a:close/>
              </a:path>
              <a:path w="278130" h="283210">
                <a:moveTo>
                  <a:pt x="237743" y="51816"/>
                </a:moveTo>
                <a:lnTo>
                  <a:pt x="192023" y="51816"/>
                </a:lnTo>
                <a:lnTo>
                  <a:pt x="174486" y="81593"/>
                </a:lnTo>
                <a:lnTo>
                  <a:pt x="160305" y="108299"/>
                </a:lnTo>
                <a:lnTo>
                  <a:pt x="147125" y="135719"/>
                </a:lnTo>
                <a:lnTo>
                  <a:pt x="132587" y="167640"/>
                </a:lnTo>
                <a:lnTo>
                  <a:pt x="116633" y="146280"/>
                </a:lnTo>
                <a:lnTo>
                  <a:pt x="100393" y="129349"/>
                </a:lnTo>
                <a:lnTo>
                  <a:pt x="79867" y="115562"/>
                </a:lnTo>
                <a:lnTo>
                  <a:pt x="51053" y="103632"/>
                </a:lnTo>
                <a:lnTo>
                  <a:pt x="37337" y="145542"/>
                </a:lnTo>
                <a:lnTo>
                  <a:pt x="69127" y="158412"/>
                </a:lnTo>
                <a:lnTo>
                  <a:pt x="93916" y="185070"/>
                </a:lnTo>
                <a:lnTo>
                  <a:pt x="113847" y="217872"/>
                </a:lnTo>
                <a:lnTo>
                  <a:pt x="131063" y="249174"/>
                </a:lnTo>
                <a:lnTo>
                  <a:pt x="131063" y="282702"/>
                </a:lnTo>
                <a:lnTo>
                  <a:pt x="135635" y="282702"/>
                </a:lnTo>
                <a:lnTo>
                  <a:pt x="135635" y="249174"/>
                </a:lnTo>
                <a:lnTo>
                  <a:pt x="158234" y="198727"/>
                </a:lnTo>
                <a:lnTo>
                  <a:pt x="183260" y="146780"/>
                </a:lnTo>
                <a:lnTo>
                  <a:pt x="210002" y="96690"/>
                </a:lnTo>
                <a:lnTo>
                  <a:pt x="237743" y="51816"/>
                </a:lnTo>
                <a:close/>
              </a:path>
              <a:path w="278130" h="283210">
                <a:moveTo>
                  <a:pt x="245363" y="282702"/>
                </a:moveTo>
                <a:lnTo>
                  <a:pt x="245363" y="249174"/>
                </a:lnTo>
                <a:lnTo>
                  <a:pt x="135635" y="249174"/>
                </a:lnTo>
                <a:lnTo>
                  <a:pt x="135635" y="282702"/>
                </a:lnTo>
                <a:lnTo>
                  <a:pt x="245363" y="282702"/>
                </a:lnTo>
                <a:close/>
              </a:path>
            </a:pathLst>
          </a:custGeom>
          <a:solidFill>
            <a:srgbClr val="2C778C"/>
          </a:solidFill>
        </p:spPr>
        <p:txBody>
          <a:bodyPr wrap="square" lIns="0" tIns="0" rIns="0" bIns="0" rtlCol="0"/>
          <a:lstStyle/>
          <a:p>
            <a:endParaRPr/>
          </a:p>
        </p:txBody>
      </p:sp>
      <p:sp>
        <p:nvSpPr>
          <p:cNvPr id="82" name="object 82"/>
          <p:cNvSpPr/>
          <p:nvPr/>
        </p:nvSpPr>
        <p:spPr>
          <a:xfrm>
            <a:off x="2194445" y="5812535"/>
            <a:ext cx="279400" cy="283210"/>
          </a:xfrm>
          <a:custGeom>
            <a:avLst/>
            <a:gdLst/>
            <a:ahLst/>
            <a:cxnLst/>
            <a:rect l="l" t="t" r="r" b="b"/>
            <a:pathLst>
              <a:path w="279400" h="283210">
                <a:moveTo>
                  <a:pt x="278891" y="282702"/>
                </a:moveTo>
                <a:lnTo>
                  <a:pt x="278891" y="0"/>
                </a:lnTo>
                <a:lnTo>
                  <a:pt x="0" y="0"/>
                </a:lnTo>
                <a:lnTo>
                  <a:pt x="0" y="282702"/>
                </a:lnTo>
                <a:lnTo>
                  <a:pt x="33527" y="282702"/>
                </a:lnTo>
                <a:lnTo>
                  <a:pt x="33527" y="33528"/>
                </a:lnTo>
                <a:lnTo>
                  <a:pt x="246125" y="33528"/>
                </a:lnTo>
                <a:lnTo>
                  <a:pt x="246125" y="282702"/>
                </a:lnTo>
                <a:lnTo>
                  <a:pt x="278891" y="282702"/>
                </a:lnTo>
                <a:close/>
              </a:path>
              <a:path w="279400" h="283210">
                <a:moveTo>
                  <a:pt x="131825" y="282702"/>
                </a:moveTo>
                <a:lnTo>
                  <a:pt x="131825" y="249174"/>
                </a:lnTo>
                <a:lnTo>
                  <a:pt x="33527" y="249174"/>
                </a:lnTo>
                <a:lnTo>
                  <a:pt x="33527" y="282702"/>
                </a:lnTo>
                <a:lnTo>
                  <a:pt x="131825" y="282702"/>
                </a:lnTo>
                <a:close/>
              </a:path>
              <a:path w="279400" h="283210">
                <a:moveTo>
                  <a:pt x="238505" y="52578"/>
                </a:moveTo>
                <a:lnTo>
                  <a:pt x="192023" y="52578"/>
                </a:lnTo>
                <a:lnTo>
                  <a:pt x="174807" y="81915"/>
                </a:lnTo>
                <a:lnTo>
                  <a:pt x="160591" y="108394"/>
                </a:lnTo>
                <a:lnTo>
                  <a:pt x="147232" y="135731"/>
                </a:lnTo>
                <a:lnTo>
                  <a:pt x="132587" y="167640"/>
                </a:lnTo>
                <a:lnTo>
                  <a:pt x="116752" y="146280"/>
                </a:lnTo>
                <a:lnTo>
                  <a:pt x="100774" y="129349"/>
                </a:lnTo>
                <a:lnTo>
                  <a:pt x="80510" y="115562"/>
                </a:lnTo>
                <a:lnTo>
                  <a:pt x="51815" y="103632"/>
                </a:lnTo>
                <a:lnTo>
                  <a:pt x="37337" y="146304"/>
                </a:lnTo>
                <a:lnTo>
                  <a:pt x="69461" y="158734"/>
                </a:lnTo>
                <a:lnTo>
                  <a:pt x="94297" y="185166"/>
                </a:lnTo>
                <a:lnTo>
                  <a:pt x="114276" y="217884"/>
                </a:lnTo>
                <a:lnTo>
                  <a:pt x="131825" y="249174"/>
                </a:lnTo>
                <a:lnTo>
                  <a:pt x="131825" y="282702"/>
                </a:lnTo>
                <a:lnTo>
                  <a:pt x="135635" y="282702"/>
                </a:lnTo>
                <a:lnTo>
                  <a:pt x="135635" y="249174"/>
                </a:lnTo>
                <a:lnTo>
                  <a:pt x="158245" y="198739"/>
                </a:lnTo>
                <a:lnTo>
                  <a:pt x="183356" y="146875"/>
                </a:lnTo>
                <a:lnTo>
                  <a:pt x="210323" y="97012"/>
                </a:lnTo>
                <a:lnTo>
                  <a:pt x="238505" y="52578"/>
                </a:lnTo>
                <a:close/>
              </a:path>
              <a:path w="279400" h="283210">
                <a:moveTo>
                  <a:pt x="246125" y="282702"/>
                </a:moveTo>
                <a:lnTo>
                  <a:pt x="246125" y="52578"/>
                </a:lnTo>
                <a:lnTo>
                  <a:pt x="245363" y="52578"/>
                </a:lnTo>
                <a:lnTo>
                  <a:pt x="245363" y="249174"/>
                </a:lnTo>
                <a:lnTo>
                  <a:pt x="135635" y="249174"/>
                </a:lnTo>
                <a:lnTo>
                  <a:pt x="135635" y="282702"/>
                </a:lnTo>
                <a:lnTo>
                  <a:pt x="246125" y="282702"/>
                </a:lnTo>
                <a:close/>
              </a:path>
            </a:pathLst>
          </a:custGeom>
          <a:solidFill>
            <a:srgbClr val="2C778C"/>
          </a:solidFill>
        </p:spPr>
        <p:txBody>
          <a:bodyPr wrap="square" lIns="0" tIns="0" rIns="0" bIns="0" rtlCol="0"/>
          <a:lstStyle/>
          <a:p>
            <a:endParaRPr/>
          </a:p>
        </p:txBody>
      </p:sp>
      <p:pic>
        <p:nvPicPr>
          <p:cNvPr id="83" name="object 83"/>
          <p:cNvPicPr/>
          <p:nvPr/>
        </p:nvPicPr>
        <p:blipFill>
          <a:blip r:embed="rId18" cstate="print"/>
          <a:stretch>
            <a:fillRect/>
          </a:stretch>
        </p:blipFill>
        <p:spPr>
          <a:xfrm>
            <a:off x="637381" y="5564018"/>
            <a:ext cx="1197466" cy="835866"/>
          </a:xfrm>
          <a:prstGeom prst="rect">
            <a:avLst/>
          </a:prstGeom>
        </p:spPr>
      </p:pic>
      <p:grpSp>
        <p:nvGrpSpPr>
          <p:cNvPr id="84" name="object 84"/>
          <p:cNvGrpSpPr/>
          <p:nvPr/>
        </p:nvGrpSpPr>
        <p:grpSpPr>
          <a:xfrm>
            <a:off x="1346339" y="4025646"/>
            <a:ext cx="637540" cy="292100"/>
            <a:chOff x="1346339" y="4025646"/>
            <a:chExt cx="637540" cy="292100"/>
          </a:xfrm>
        </p:grpSpPr>
        <p:sp>
          <p:nvSpPr>
            <p:cNvPr id="85" name="object 85"/>
            <p:cNvSpPr/>
            <p:nvPr/>
          </p:nvSpPr>
          <p:spPr>
            <a:xfrm>
              <a:off x="1357007" y="4036314"/>
              <a:ext cx="615950" cy="270510"/>
            </a:xfrm>
            <a:custGeom>
              <a:avLst/>
              <a:gdLst/>
              <a:ahLst/>
              <a:cxnLst/>
              <a:rect l="l" t="t" r="r" b="b"/>
              <a:pathLst>
                <a:path w="615950" h="270510">
                  <a:moveTo>
                    <a:pt x="615696" y="135635"/>
                  </a:moveTo>
                  <a:lnTo>
                    <a:pt x="607933" y="82938"/>
                  </a:lnTo>
                  <a:lnTo>
                    <a:pt x="586740" y="39814"/>
                  </a:lnTo>
                  <a:lnTo>
                    <a:pt x="555259" y="10691"/>
                  </a:lnTo>
                  <a:lnTo>
                    <a:pt x="516636" y="0"/>
                  </a:lnTo>
                  <a:lnTo>
                    <a:pt x="99059" y="0"/>
                  </a:lnTo>
                  <a:lnTo>
                    <a:pt x="60757" y="10691"/>
                  </a:lnTo>
                  <a:lnTo>
                    <a:pt x="29241" y="39814"/>
                  </a:lnTo>
                  <a:lnTo>
                    <a:pt x="7870" y="82938"/>
                  </a:lnTo>
                  <a:lnTo>
                    <a:pt x="0" y="135636"/>
                  </a:lnTo>
                  <a:lnTo>
                    <a:pt x="7870" y="187892"/>
                  </a:lnTo>
                  <a:lnTo>
                    <a:pt x="29241" y="230790"/>
                  </a:lnTo>
                  <a:lnTo>
                    <a:pt x="60757" y="259830"/>
                  </a:lnTo>
                  <a:lnTo>
                    <a:pt x="99059" y="270510"/>
                  </a:lnTo>
                  <a:lnTo>
                    <a:pt x="516636" y="270509"/>
                  </a:lnTo>
                  <a:lnTo>
                    <a:pt x="555259" y="259830"/>
                  </a:lnTo>
                  <a:lnTo>
                    <a:pt x="586740" y="230790"/>
                  </a:lnTo>
                  <a:lnTo>
                    <a:pt x="607933" y="187892"/>
                  </a:lnTo>
                  <a:lnTo>
                    <a:pt x="615696" y="135635"/>
                  </a:lnTo>
                  <a:close/>
                </a:path>
              </a:pathLst>
            </a:custGeom>
            <a:solidFill>
              <a:srgbClr val="6699FF"/>
            </a:solidFill>
          </p:spPr>
          <p:txBody>
            <a:bodyPr wrap="square" lIns="0" tIns="0" rIns="0" bIns="0" rtlCol="0"/>
            <a:lstStyle/>
            <a:p>
              <a:endParaRPr/>
            </a:p>
          </p:txBody>
        </p:sp>
        <p:sp>
          <p:nvSpPr>
            <p:cNvPr id="86" name="object 86"/>
            <p:cNvSpPr/>
            <p:nvPr/>
          </p:nvSpPr>
          <p:spPr>
            <a:xfrm>
              <a:off x="1346339" y="4025646"/>
              <a:ext cx="637540" cy="292100"/>
            </a:xfrm>
            <a:custGeom>
              <a:avLst/>
              <a:gdLst/>
              <a:ahLst/>
              <a:cxnLst/>
              <a:rect l="l" t="t" r="r" b="b"/>
              <a:pathLst>
                <a:path w="637539" h="292100">
                  <a:moveTo>
                    <a:pt x="637084" y="143170"/>
                  </a:moveTo>
                  <a:lnTo>
                    <a:pt x="632449" y="103094"/>
                  </a:lnTo>
                  <a:lnTo>
                    <a:pt x="619747" y="65973"/>
                  </a:lnTo>
                  <a:lnTo>
                    <a:pt x="570207" y="11660"/>
                  </a:lnTo>
                  <a:lnTo>
                    <a:pt x="533400" y="0"/>
                  </a:lnTo>
                  <a:lnTo>
                    <a:pt x="104394" y="0"/>
                  </a:lnTo>
                  <a:lnTo>
                    <a:pt x="45568" y="27343"/>
                  </a:lnTo>
                  <a:lnTo>
                    <a:pt x="17902" y="66198"/>
                  </a:lnTo>
                  <a:lnTo>
                    <a:pt x="3002" y="112911"/>
                  </a:lnTo>
                  <a:lnTo>
                    <a:pt x="0" y="160782"/>
                  </a:lnTo>
                  <a:lnTo>
                    <a:pt x="4572" y="188976"/>
                  </a:lnTo>
                  <a:lnTo>
                    <a:pt x="18368" y="226516"/>
                  </a:lnTo>
                  <a:lnTo>
                    <a:pt x="22098" y="232066"/>
                  </a:lnTo>
                  <a:lnTo>
                    <a:pt x="22098" y="145542"/>
                  </a:lnTo>
                  <a:lnTo>
                    <a:pt x="22119" y="145923"/>
                  </a:lnTo>
                  <a:lnTo>
                    <a:pt x="22860" y="132588"/>
                  </a:lnTo>
                  <a:lnTo>
                    <a:pt x="22860" y="133350"/>
                  </a:lnTo>
                  <a:lnTo>
                    <a:pt x="23622" y="126492"/>
                  </a:lnTo>
                  <a:lnTo>
                    <a:pt x="23622" y="121157"/>
                  </a:lnTo>
                  <a:lnTo>
                    <a:pt x="25908" y="111442"/>
                  </a:lnTo>
                  <a:lnTo>
                    <a:pt x="25908" y="108966"/>
                  </a:lnTo>
                  <a:lnTo>
                    <a:pt x="28956" y="98602"/>
                  </a:lnTo>
                  <a:lnTo>
                    <a:pt x="28956" y="96774"/>
                  </a:lnTo>
                  <a:lnTo>
                    <a:pt x="32766" y="87248"/>
                  </a:lnTo>
                  <a:lnTo>
                    <a:pt x="32766" y="86106"/>
                  </a:lnTo>
                  <a:lnTo>
                    <a:pt x="37338" y="76308"/>
                  </a:lnTo>
                  <a:lnTo>
                    <a:pt x="37338" y="75438"/>
                  </a:lnTo>
                  <a:lnTo>
                    <a:pt x="42672" y="66770"/>
                  </a:lnTo>
                  <a:lnTo>
                    <a:pt x="42672" y="66294"/>
                  </a:lnTo>
                  <a:lnTo>
                    <a:pt x="48768" y="57488"/>
                  </a:lnTo>
                  <a:lnTo>
                    <a:pt x="48768" y="57150"/>
                  </a:lnTo>
                  <a:lnTo>
                    <a:pt x="54864" y="49699"/>
                  </a:lnTo>
                  <a:lnTo>
                    <a:pt x="54864" y="49530"/>
                  </a:lnTo>
                  <a:lnTo>
                    <a:pt x="62484" y="41910"/>
                  </a:lnTo>
                  <a:lnTo>
                    <a:pt x="62484" y="42048"/>
                  </a:lnTo>
                  <a:lnTo>
                    <a:pt x="70104" y="35814"/>
                  </a:lnTo>
                  <a:lnTo>
                    <a:pt x="70104" y="35966"/>
                  </a:lnTo>
                  <a:lnTo>
                    <a:pt x="73152" y="33528"/>
                  </a:lnTo>
                  <a:lnTo>
                    <a:pt x="76962" y="31242"/>
                  </a:lnTo>
                  <a:lnTo>
                    <a:pt x="80772" y="29337"/>
                  </a:lnTo>
                  <a:lnTo>
                    <a:pt x="80772" y="28956"/>
                  </a:lnTo>
                  <a:lnTo>
                    <a:pt x="84582" y="27686"/>
                  </a:lnTo>
                  <a:lnTo>
                    <a:pt x="84582" y="27432"/>
                  </a:lnTo>
                  <a:lnTo>
                    <a:pt x="89154" y="25146"/>
                  </a:lnTo>
                  <a:lnTo>
                    <a:pt x="89154" y="25654"/>
                  </a:lnTo>
                  <a:lnTo>
                    <a:pt x="92964" y="24384"/>
                  </a:lnTo>
                  <a:lnTo>
                    <a:pt x="96774" y="23749"/>
                  </a:lnTo>
                  <a:lnTo>
                    <a:pt x="96774" y="23622"/>
                  </a:lnTo>
                  <a:lnTo>
                    <a:pt x="101346" y="22968"/>
                  </a:lnTo>
                  <a:lnTo>
                    <a:pt x="105156" y="22225"/>
                  </a:lnTo>
                  <a:lnTo>
                    <a:pt x="105156" y="22098"/>
                  </a:lnTo>
                  <a:lnTo>
                    <a:pt x="531876" y="22206"/>
                  </a:lnTo>
                  <a:lnTo>
                    <a:pt x="536448" y="22859"/>
                  </a:lnTo>
                  <a:lnTo>
                    <a:pt x="536448" y="22986"/>
                  </a:lnTo>
                  <a:lnTo>
                    <a:pt x="540258" y="23621"/>
                  </a:lnTo>
                  <a:lnTo>
                    <a:pt x="544830" y="24383"/>
                  </a:lnTo>
                  <a:lnTo>
                    <a:pt x="544830" y="24637"/>
                  </a:lnTo>
                  <a:lnTo>
                    <a:pt x="547878" y="25653"/>
                  </a:lnTo>
                  <a:lnTo>
                    <a:pt x="547878" y="25145"/>
                  </a:lnTo>
                  <a:lnTo>
                    <a:pt x="552450" y="27431"/>
                  </a:lnTo>
                  <a:lnTo>
                    <a:pt x="552450" y="27685"/>
                  </a:lnTo>
                  <a:lnTo>
                    <a:pt x="556260" y="28955"/>
                  </a:lnTo>
                  <a:lnTo>
                    <a:pt x="563880" y="33527"/>
                  </a:lnTo>
                  <a:lnTo>
                    <a:pt x="566928" y="35966"/>
                  </a:lnTo>
                  <a:lnTo>
                    <a:pt x="566928" y="35813"/>
                  </a:lnTo>
                  <a:lnTo>
                    <a:pt x="574548" y="42048"/>
                  </a:lnTo>
                  <a:lnTo>
                    <a:pt x="574548" y="41909"/>
                  </a:lnTo>
                  <a:lnTo>
                    <a:pt x="582168" y="49529"/>
                  </a:lnTo>
                  <a:lnTo>
                    <a:pt x="582168" y="49699"/>
                  </a:lnTo>
                  <a:lnTo>
                    <a:pt x="588264" y="57149"/>
                  </a:lnTo>
                  <a:lnTo>
                    <a:pt x="588264" y="56387"/>
                  </a:lnTo>
                  <a:lnTo>
                    <a:pt x="594360" y="66293"/>
                  </a:lnTo>
                  <a:lnTo>
                    <a:pt x="594360" y="66770"/>
                  </a:lnTo>
                  <a:lnTo>
                    <a:pt x="599694" y="75437"/>
                  </a:lnTo>
                  <a:lnTo>
                    <a:pt x="599694" y="76308"/>
                  </a:lnTo>
                  <a:lnTo>
                    <a:pt x="604266" y="86105"/>
                  </a:lnTo>
                  <a:lnTo>
                    <a:pt x="604266" y="87248"/>
                  </a:lnTo>
                  <a:lnTo>
                    <a:pt x="608076" y="96773"/>
                  </a:lnTo>
                  <a:lnTo>
                    <a:pt x="608076" y="98602"/>
                  </a:lnTo>
                  <a:lnTo>
                    <a:pt x="611124" y="108965"/>
                  </a:lnTo>
                  <a:lnTo>
                    <a:pt x="611124" y="108203"/>
                  </a:lnTo>
                  <a:lnTo>
                    <a:pt x="613410" y="121157"/>
                  </a:lnTo>
                  <a:lnTo>
                    <a:pt x="613410" y="119633"/>
                  </a:lnTo>
                  <a:lnTo>
                    <a:pt x="614172" y="133349"/>
                  </a:lnTo>
                  <a:lnTo>
                    <a:pt x="614172" y="132587"/>
                  </a:lnTo>
                  <a:lnTo>
                    <a:pt x="614912" y="145922"/>
                  </a:lnTo>
                  <a:lnTo>
                    <a:pt x="614934" y="145542"/>
                  </a:lnTo>
                  <a:lnTo>
                    <a:pt x="614934" y="232912"/>
                  </a:lnTo>
                  <a:lnTo>
                    <a:pt x="622095" y="221125"/>
                  </a:lnTo>
                  <a:lnTo>
                    <a:pt x="633638" y="183435"/>
                  </a:lnTo>
                  <a:lnTo>
                    <a:pt x="637084" y="143170"/>
                  </a:lnTo>
                  <a:close/>
                </a:path>
                <a:path w="637539" h="292100">
                  <a:moveTo>
                    <a:pt x="22119" y="145923"/>
                  </a:moveTo>
                  <a:lnTo>
                    <a:pt x="22098" y="145542"/>
                  </a:lnTo>
                  <a:lnTo>
                    <a:pt x="22098" y="146304"/>
                  </a:lnTo>
                  <a:lnTo>
                    <a:pt x="22119" y="145923"/>
                  </a:lnTo>
                  <a:close/>
                </a:path>
                <a:path w="637539" h="292100">
                  <a:moveTo>
                    <a:pt x="24384" y="172212"/>
                  </a:moveTo>
                  <a:lnTo>
                    <a:pt x="22860" y="158496"/>
                  </a:lnTo>
                  <a:lnTo>
                    <a:pt x="22860" y="159258"/>
                  </a:lnTo>
                  <a:lnTo>
                    <a:pt x="22119" y="145923"/>
                  </a:lnTo>
                  <a:lnTo>
                    <a:pt x="22098" y="146304"/>
                  </a:lnTo>
                  <a:lnTo>
                    <a:pt x="22098" y="232066"/>
                  </a:lnTo>
                  <a:lnTo>
                    <a:pt x="23622" y="234333"/>
                  </a:lnTo>
                  <a:lnTo>
                    <a:pt x="23622" y="171450"/>
                  </a:lnTo>
                  <a:lnTo>
                    <a:pt x="24384" y="172212"/>
                  </a:lnTo>
                  <a:close/>
                </a:path>
                <a:path w="637539" h="292100">
                  <a:moveTo>
                    <a:pt x="24384" y="119634"/>
                  </a:moveTo>
                  <a:lnTo>
                    <a:pt x="23622" y="121157"/>
                  </a:lnTo>
                  <a:lnTo>
                    <a:pt x="23622" y="126492"/>
                  </a:lnTo>
                  <a:lnTo>
                    <a:pt x="24384" y="119634"/>
                  </a:lnTo>
                  <a:close/>
                </a:path>
                <a:path w="637539" h="292100">
                  <a:moveTo>
                    <a:pt x="26670" y="184404"/>
                  </a:moveTo>
                  <a:lnTo>
                    <a:pt x="23622" y="171450"/>
                  </a:lnTo>
                  <a:lnTo>
                    <a:pt x="23622" y="234333"/>
                  </a:lnTo>
                  <a:lnTo>
                    <a:pt x="25908" y="237735"/>
                  </a:lnTo>
                  <a:lnTo>
                    <a:pt x="25908" y="182880"/>
                  </a:lnTo>
                  <a:lnTo>
                    <a:pt x="26670" y="184404"/>
                  </a:lnTo>
                  <a:close/>
                </a:path>
                <a:path w="637539" h="292100">
                  <a:moveTo>
                    <a:pt x="26670" y="108204"/>
                  </a:moveTo>
                  <a:lnTo>
                    <a:pt x="25908" y="108966"/>
                  </a:lnTo>
                  <a:lnTo>
                    <a:pt x="25908" y="111442"/>
                  </a:lnTo>
                  <a:lnTo>
                    <a:pt x="26670" y="108204"/>
                  </a:lnTo>
                  <a:close/>
                </a:path>
                <a:path w="637539" h="292100">
                  <a:moveTo>
                    <a:pt x="29718" y="195834"/>
                  </a:moveTo>
                  <a:lnTo>
                    <a:pt x="25908" y="182880"/>
                  </a:lnTo>
                  <a:lnTo>
                    <a:pt x="25908" y="237735"/>
                  </a:lnTo>
                  <a:lnTo>
                    <a:pt x="28956" y="242270"/>
                  </a:lnTo>
                  <a:lnTo>
                    <a:pt x="28956" y="195072"/>
                  </a:lnTo>
                  <a:lnTo>
                    <a:pt x="29718" y="195834"/>
                  </a:lnTo>
                  <a:close/>
                </a:path>
                <a:path w="637539" h="292100">
                  <a:moveTo>
                    <a:pt x="29718" y="96012"/>
                  </a:moveTo>
                  <a:lnTo>
                    <a:pt x="28956" y="96774"/>
                  </a:lnTo>
                  <a:lnTo>
                    <a:pt x="28956" y="98602"/>
                  </a:lnTo>
                  <a:lnTo>
                    <a:pt x="29718" y="96012"/>
                  </a:lnTo>
                  <a:close/>
                </a:path>
                <a:path w="637539" h="292100">
                  <a:moveTo>
                    <a:pt x="33528" y="206502"/>
                  </a:moveTo>
                  <a:lnTo>
                    <a:pt x="28956" y="195072"/>
                  </a:lnTo>
                  <a:lnTo>
                    <a:pt x="28956" y="242270"/>
                  </a:lnTo>
                  <a:lnTo>
                    <a:pt x="32766" y="247940"/>
                  </a:lnTo>
                  <a:lnTo>
                    <a:pt x="32766" y="205740"/>
                  </a:lnTo>
                  <a:lnTo>
                    <a:pt x="33528" y="206502"/>
                  </a:lnTo>
                  <a:close/>
                </a:path>
                <a:path w="637539" h="292100">
                  <a:moveTo>
                    <a:pt x="33528" y="85344"/>
                  </a:moveTo>
                  <a:lnTo>
                    <a:pt x="32766" y="86106"/>
                  </a:lnTo>
                  <a:lnTo>
                    <a:pt x="32766" y="87248"/>
                  </a:lnTo>
                  <a:lnTo>
                    <a:pt x="33528" y="85344"/>
                  </a:lnTo>
                  <a:close/>
                </a:path>
                <a:path w="637539" h="292100">
                  <a:moveTo>
                    <a:pt x="38100" y="217170"/>
                  </a:moveTo>
                  <a:lnTo>
                    <a:pt x="32766" y="205740"/>
                  </a:lnTo>
                  <a:lnTo>
                    <a:pt x="32766" y="247940"/>
                  </a:lnTo>
                  <a:lnTo>
                    <a:pt x="37338" y="254743"/>
                  </a:lnTo>
                  <a:lnTo>
                    <a:pt x="37338" y="216408"/>
                  </a:lnTo>
                  <a:lnTo>
                    <a:pt x="38100" y="217170"/>
                  </a:lnTo>
                  <a:close/>
                </a:path>
                <a:path w="637539" h="292100">
                  <a:moveTo>
                    <a:pt x="38100" y="74676"/>
                  </a:moveTo>
                  <a:lnTo>
                    <a:pt x="37338" y="75438"/>
                  </a:lnTo>
                  <a:lnTo>
                    <a:pt x="37338" y="76308"/>
                  </a:lnTo>
                  <a:lnTo>
                    <a:pt x="38100" y="74676"/>
                  </a:lnTo>
                  <a:close/>
                </a:path>
                <a:path w="637539" h="292100">
                  <a:moveTo>
                    <a:pt x="43434" y="226314"/>
                  </a:moveTo>
                  <a:lnTo>
                    <a:pt x="37338" y="216408"/>
                  </a:lnTo>
                  <a:lnTo>
                    <a:pt x="37338" y="254743"/>
                  </a:lnTo>
                  <a:lnTo>
                    <a:pt x="40495" y="259441"/>
                  </a:lnTo>
                  <a:lnTo>
                    <a:pt x="42672" y="261114"/>
                  </a:lnTo>
                  <a:lnTo>
                    <a:pt x="42672" y="225552"/>
                  </a:lnTo>
                  <a:lnTo>
                    <a:pt x="43434" y="226314"/>
                  </a:lnTo>
                  <a:close/>
                </a:path>
                <a:path w="637539" h="292100">
                  <a:moveTo>
                    <a:pt x="43434" y="65532"/>
                  </a:moveTo>
                  <a:lnTo>
                    <a:pt x="42672" y="66294"/>
                  </a:lnTo>
                  <a:lnTo>
                    <a:pt x="42672" y="66770"/>
                  </a:lnTo>
                  <a:lnTo>
                    <a:pt x="43434" y="65532"/>
                  </a:lnTo>
                  <a:close/>
                </a:path>
                <a:path w="637539" h="292100">
                  <a:moveTo>
                    <a:pt x="49530" y="235458"/>
                  </a:moveTo>
                  <a:lnTo>
                    <a:pt x="42672" y="225552"/>
                  </a:lnTo>
                  <a:lnTo>
                    <a:pt x="42672" y="261114"/>
                  </a:lnTo>
                  <a:lnTo>
                    <a:pt x="48768" y="265800"/>
                  </a:lnTo>
                  <a:lnTo>
                    <a:pt x="48768" y="234696"/>
                  </a:lnTo>
                  <a:lnTo>
                    <a:pt x="49530" y="235458"/>
                  </a:lnTo>
                  <a:close/>
                </a:path>
                <a:path w="637539" h="292100">
                  <a:moveTo>
                    <a:pt x="49530" y="56388"/>
                  </a:moveTo>
                  <a:lnTo>
                    <a:pt x="48768" y="57150"/>
                  </a:lnTo>
                  <a:lnTo>
                    <a:pt x="48768" y="57488"/>
                  </a:lnTo>
                  <a:lnTo>
                    <a:pt x="49530" y="56388"/>
                  </a:lnTo>
                  <a:close/>
                </a:path>
                <a:path w="637539" h="292100">
                  <a:moveTo>
                    <a:pt x="55625" y="243077"/>
                  </a:moveTo>
                  <a:lnTo>
                    <a:pt x="48768" y="234696"/>
                  </a:lnTo>
                  <a:lnTo>
                    <a:pt x="48768" y="265800"/>
                  </a:lnTo>
                  <a:lnTo>
                    <a:pt x="54864" y="270486"/>
                  </a:lnTo>
                  <a:lnTo>
                    <a:pt x="54864" y="242315"/>
                  </a:lnTo>
                  <a:lnTo>
                    <a:pt x="55625" y="243077"/>
                  </a:lnTo>
                  <a:close/>
                </a:path>
                <a:path w="637539" h="292100">
                  <a:moveTo>
                    <a:pt x="55625" y="48768"/>
                  </a:moveTo>
                  <a:lnTo>
                    <a:pt x="54864" y="49530"/>
                  </a:lnTo>
                  <a:lnTo>
                    <a:pt x="54864" y="49699"/>
                  </a:lnTo>
                  <a:lnTo>
                    <a:pt x="55625" y="48768"/>
                  </a:lnTo>
                  <a:close/>
                </a:path>
                <a:path w="637539" h="292100">
                  <a:moveTo>
                    <a:pt x="62484" y="276344"/>
                  </a:moveTo>
                  <a:lnTo>
                    <a:pt x="62484" y="249936"/>
                  </a:lnTo>
                  <a:lnTo>
                    <a:pt x="54864" y="242315"/>
                  </a:lnTo>
                  <a:lnTo>
                    <a:pt x="54864" y="270486"/>
                  </a:lnTo>
                  <a:lnTo>
                    <a:pt x="62484" y="276344"/>
                  </a:lnTo>
                  <a:close/>
                </a:path>
                <a:path w="637539" h="292100">
                  <a:moveTo>
                    <a:pt x="62484" y="42048"/>
                  </a:moveTo>
                  <a:lnTo>
                    <a:pt x="62484" y="41910"/>
                  </a:lnTo>
                  <a:lnTo>
                    <a:pt x="61722" y="42672"/>
                  </a:lnTo>
                  <a:lnTo>
                    <a:pt x="62484" y="42048"/>
                  </a:lnTo>
                  <a:close/>
                </a:path>
                <a:path w="637539" h="292100">
                  <a:moveTo>
                    <a:pt x="70104" y="282201"/>
                  </a:moveTo>
                  <a:lnTo>
                    <a:pt x="70104" y="256032"/>
                  </a:lnTo>
                  <a:lnTo>
                    <a:pt x="61722" y="249174"/>
                  </a:lnTo>
                  <a:lnTo>
                    <a:pt x="62484" y="249936"/>
                  </a:lnTo>
                  <a:lnTo>
                    <a:pt x="62484" y="276344"/>
                  </a:lnTo>
                  <a:lnTo>
                    <a:pt x="70104" y="282201"/>
                  </a:lnTo>
                  <a:close/>
                </a:path>
                <a:path w="637539" h="292100">
                  <a:moveTo>
                    <a:pt x="70104" y="35966"/>
                  </a:moveTo>
                  <a:lnTo>
                    <a:pt x="70104" y="35814"/>
                  </a:lnTo>
                  <a:lnTo>
                    <a:pt x="69342" y="36576"/>
                  </a:lnTo>
                  <a:lnTo>
                    <a:pt x="70104" y="35966"/>
                  </a:lnTo>
                  <a:close/>
                </a:path>
                <a:path w="637539" h="292100">
                  <a:moveTo>
                    <a:pt x="81534" y="262890"/>
                  </a:moveTo>
                  <a:lnTo>
                    <a:pt x="76962" y="260604"/>
                  </a:lnTo>
                  <a:lnTo>
                    <a:pt x="73152" y="258318"/>
                  </a:lnTo>
                  <a:lnTo>
                    <a:pt x="69342" y="255270"/>
                  </a:lnTo>
                  <a:lnTo>
                    <a:pt x="70104" y="256032"/>
                  </a:lnTo>
                  <a:lnTo>
                    <a:pt x="70104" y="282201"/>
                  </a:lnTo>
                  <a:lnTo>
                    <a:pt x="70949" y="282852"/>
                  </a:lnTo>
                  <a:lnTo>
                    <a:pt x="80772" y="285130"/>
                  </a:lnTo>
                  <a:lnTo>
                    <a:pt x="80772" y="262890"/>
                  </a:lnTo>
                  <a:lnTo>
                    <a:pt x="81534" y="262890"/>
                  </a:lnTo>
                  <a:close/>
                </a:path>
                <a:path w="637539" h="292100">
                  <a:moveTo>
                    <a:pt x="81534" y="28956"/>
                  </a:moveTo>
                  <a:lnTo>
                    <a:pt x="80772" y="28956"/>
                  </a:lnTo>
                  <a:lnTo>
                    <a:pt x="80772" y="29337"/>
                  </a:lnTo>
                  <a:lnTo>
                    <a:pt x="81534" y="28956"/>
                  </a:lnTo>
                  <a:close/>
                </a:path>
                <a:path w="637539" h="292100">
                  <a:moveTo>
                    <a:pt x="85344" y="286190"/>
                  </a:moveTo>
                  <a:lnTo>
                    <a:pt x="85344" y="265176"/>
                  </a:lnTo>
                  <a:lnTo>
                    <a:pt x="80772" y="262890"/>
                  </a:lnTo>
                  <a:lnTo>
                    <a:pt x="80772" y="285130"/>
                  </a:lnTo>
                  <a:lnTo>
                    <a:pt x="85344" y="286190"/>
                  </a:lnTo>
                  <a:close/>
                </a:path>
                <a:path w="637539" h="292100">
                  <a:moveTo>
                    <a:pt x="85344" y="27432"/>
                  </a:moveTo>
                  <a:lnTo>
                    <a:pt x="84582" y="27432"/>
                  </a:lnTo>
                  <a:lnTo>
                    <a:pt x="84582" y="27686"/>
                  </a:lnTo>
                  <a:lnTo>
                    <a:pt x="85344" y="27432"/>
                  </a:lnTo>
                  <a:close/>
                </a:path>
                <a:path w="637539" h="292100">
                  <a:moveTo>
                    <a:pt x="89154" y="287074"/>
                  </a:moveTo>
                  <a:lnTo>
                    <a:pt x="89154" y="266700"/>
                  </a:lnTo>
                  <a:lnTo>
                    <a:pt x="84582" y="264414"/>
                  </a:lnTo>
                  <a:lnTo>
                    <a:pt x="85344" y="265176"/>
                  </a:lnTo>
                  <a:lnTo>
                    <a:pt x="85344" y="286190"/>
                  </a:lnTo>
                  <a:lnTo>
                    <a:pt x="89154" y="287074"/>
                  </a:lnTo>
                  <a:close/>
                </a:path>
                <a:path w="637539" h="292100">
                  <a:moveTo>
                    <a:pt x="89154" y="25654"/>
                  </a:moveTo>
                  <a:lnTo>
                    <a:pt x="89154" y="25146"/>
                  </a:lnTo>
                  <a:lnTo>
                    <a:pt x="88392" y="25908"/>
                  </a:lnTo>
                  <a:lnTo>
                    <a:pt x="89154" y="25654"/>
                  </a:lnTo>
                  <a:close/>
                </a:path>
                <a:path w="637539" h="292100">
                  <a:moveTo>
                    <a:pt x="97536" y="289018"/>
                  </a:moveTo>
                  <a:lnTo>
                    <a:pt x="97536" y="268986"/>
                  </a:lnTo>
                  <a:lnTo>
                    <a:pt x="88392" y="265938"/>
                  </a:lnTo>
                  <a:lnTo>
                    <a:pt x="89154" y="266700"/>
                  </a:lnTo>
                  <a:lnTo>
                    <a:pt x="89154" y="287074"/>
                  </a:lnTo>
                  <a:lnTo>
                    <a:pt x="97536" y="289018"/>
                  </a:lnTo>
                  <a:close/>
                </a:path>
                <a:path w="637539" h="292100">
                  <a:moveTo>
                    <a:pt x="97536" y="23622"/>
                  </a:moveTo>
                  <a:lnTo>
                    <a:pt x="96774" y="23622"/>
                  </a:lnTo>
                  <a:lnTo>
                    <a:pt x="96774" y="23749"/>
                  </a:lnTo>
                  <a:lnTo>
                    <a:pt x="97536" y="23622"/>
                  </a:lnTo>
                  <a:close/>
                </a:path>
                <a:path w="637539" h="292100">
                  <a:moveTo>
                    <a:pt x="531876" y="291845"/>
                  </a:moveTo>
                  <a:lnTo>
                    <a:pt x="531876" y="269747"/>
                  </a:lnTo>
                  <a:lnTo>
                    <a:pt x="105156" y="269748"/>
                  </a:lnTo>
                  <a:lnTo>
                    <a:pt x="105156" y="269620"/>
                  </a:lnTo>
                  <a:lnTo>
                    <a:pt x="101346" y="268986"/>
                  </a:lnTo>
                  <a:lnTo>
                    <a:pt x="96774" y="268224"/>
                  </a:lnTo>
                  <a:lnTo>
                    <a:pt x="97536" y="268986"/>
                  </a:lnTo>
                  <a:lnTo>
                    <a:pt x="97536" y="289018"/>
                  </a:lnTo>
                  <a:lnTo>
                    <a:pt x="105156" y="290785"/>
                  </a:lnTo>
                  <a:lnTo>
                    <a:pt x="105156" y="269748"/>
                  </a:lnTo>
                  <a:lnTo>
                    <a:pt x="105918" y="269748"/>
                  </a:lnTo>
                  <a:lnTo>
                    <a:pt x="105918" y="290962"/>
                  </a:lnTo>
                  <a:lnTo>
                    <a:pt x="109728" y="291846"/>
                  </a:lnTo>
                  <a:lnTo>
                    <a:pt x="531876" y="291845"/>
                  </a:lnTo>
                  <a:close/>
                </a:path>
                <a:path w="637539" h="292100">
                  <a:moveTo>
                    <a:pt x="102108" y="22860"/>
                  </a:moveTo>
                  <a:lnTo>
                    <a:pt x="101346" y="22860"/>
                  </a:lnTo>
                  <a:lnTo>
                    <a:pt x="102108" y="22860"/>
                  </a:lnTo>
                  <a:close/>
                </a:path>
                <a:path w="637539" h="292100">
                  <a:moveTo>
                    <a:pt x="102108" y="268986"/>
                  </a:moveTo>
                  <a:lnTo>
                    <a:pt x="101346" y="268877"/>
                  </a:lnTo>
                  <a:lnTo>
                    <a:pt x="102108" y="268986"/>
                  </a:lnTo>
                  <a:close/>
                </a:path>
                <a:path w="637539" h="292100">
                  <a:moveTo>
                    <a:pt x="105918" y="22098"/>
                  </a:moveTo>
                  <a:lnTo>
                    <a:pt x="105156" y="22098"/>
                  </a:lnTo>
                  <a:lnTo>
                    <a:pt x="105156" y="22225"/>
                  </a:lnTo>
                  <a:lnTo>
                    <a:pt x="105918" y="22098"/>
                  </a:lnTo>
                  <a:close/>
                </a:path>
                <a:path w="637539" h="292100">
                  <a:moveTo>
                    <a:pt x="531876" y="22206"/>
                  </a:moveTo>
                  <a:lnTo>
                    <a:pt x="531114" y="22097"/>
                  </a:lnTo>
                  <a:lnTo>
                    <a:pt x="531876" y="22206"/>
                  </a:lnTo>
                  <a:close/>
                </a:path>
                <a:path w="637539" h="292100">
                  <a:moveTo>
                    <a:pt x="536448" y="291410"/>
                  </a:moveTo>
                  <a:lnTo>
                    <a:pt x="536448" y="268985"/>
                  </a:lnTo>
                  <a:lnTo>
                    <a:pt x="531114" y="269747"/>
                  </a:lnTo>
                  <a:lnTo>
                    <a:pt x="531876" y="269747"/>
                  </a:lnTo>
                  <a:lnTo>
                    <a:pt x="531876" y="291845"/>
                  </a:lnTo>
                  <a:lnTo>
                    <a:pt x="533400" y="291845"/>
                  </a:lnTo>
                  <a:lnTo>
                    <a:pt x="536448" y="291410"/>
                  </a:lnTo>
                  <a:close/>
                </a:path>
                <a:path w="637539" h="292100">
                  <a:moveTo>
                    <a:pt x="536448" y="22986"/>
                  </a:moveTo>
                  <a:lnTo>
                    <a:pt x="536448" y="22859"/>
                  </a:lnTo>
                  <a:lnTo>
                    <a:pt x="535686" y="22859"/>
                  </a:lnTo>
                  <a:lnTo>
                    <a:pt x="536448" y="22986"/>
                  </a:lnTo>
                  <a:close/>
                </a:path>
                <a:path w="637539" h="292100">
                  <a:moveTo>
                    <a:pt x="544830" y="288815"/>
                  </a:moveTo>
                  <a:lnTo>
                    <a:pt x="544830" y="267461"/>
                  </a:lnTo>
                  <a:lnTo>
                    <a:pt x="539496" y="268985"/>
                  </a:lnTo>
                  <a:lnTo>
                    <a:pt x="539496" y="268350"/>
                  </a:lnTo>
                  <a:lnTo>
                    <a:pt x="535686" y="268985"/>
                  </a:lnTo>
                  <a:lnTo>
                    <a:pt x="536448" y="268985"/>
                  </a:lnTo>
                  <a:lnTo>
                    <a:pt x="536448" y="291410"/>
                  </a:lnTo>
                  <a:lnTo>
                    <a:pt x="538734" y="291084"/>
                  </a:lnTo>
                  <a:lnTo>
                    <a:pt x="539496" y="290800"/>
                  </a:lnTo>
                  <a:lnTo>
                    <a:pt x="539496" y="268985"/>
                  </a:lnTo>
                  <a:lnTo>
                    <a:pt x="540258" y="268223"/>
                  </a:lnTo>
                  <a:lnTo>
                    <a:pt x="540258" y="290516"/>
                  </a:lnTo>
                  <a:lnTo>
                    <a:pt x="544830" y="288815"/>
                  </a:lnTo>
                  <a:close/>
                </a:path>
                <a:path w="637539" h="292100">
                  <a:moveTo>
                    <a:pt x="540258" y="23730"/>
                  </a:moveTo>
                  <a:lnTo>
                    <a:pt x="539496" y="23621"/>
                  </a:lnTo>
                  <a:lnTo>
                    <a:pt x="540258" y="23730"/>
                  </a:lnTo>
                  <a:close/>
                </a:path>
                <a:path w="637539" h="292100">
                  <a:moveTo>
                    <a:pt x="544830" y="24637"/>
                  </a:moveTo>
                  <a:lnTo>
                    <a:pt x="544830" y="24383"/>
                  </a:lnTo>
                  <a:lnTo>
                    <a:pt x="544068" y="24383"/>
                  </a:lnTo>
                  <a:lnTo>
                    <a:pt x="544830" y="24637"/>
                  </a:lnTo>
                  <a:close/>
                </a:path>
                <a:path w="637539" h="292100">
                  <a:moveTo>
                    <a:pt x="548640" y="265938"/>
                  </a:moveTo>
                  <a:lnTo>
                    <a:pt x="544068" y="267461"/>
                  </a:lnTo>
                  <a:lnTo>
                    <a:pt x="544830" y="267461"/>
                  </a:lnTo>
                  <a:lnTo>
                    <a:pt x="544830" y="288815"/>
                  </a:lnTo>
                  <a:lnTo>
                    <a:pt x="547878" y="287681"/>
                  </a:lnTo>
                  <a:lnTo>
                    <a:pt x="547878" y="266699"/>
                  </a:lnTo>
                  <a:lnTo>
                    <a:pt x="548640" y="265938"/>
                  </a:lnTo>
                  <a:close/>
                </a:path>
                <a:path w="637539" h="292100">
                  <a:moveTo>
                    <a:pt x="548640" y="25907"/>
                  </a:moveTo>
                  <a:lnTo>
                    <a:pt x="547878" y="25145"/>
                  </a:lnTo>
                  <a:lnTo>
                    <a:pt x="547878" y="25653"/>
                  </a:lnTo>
                  <a:lnTo>
                    <a:pt x="548640" y="25907"/>
                  </a:lnTo>
                  <a:close/>
                </a:path>
                <a:path w="637539" h="292100">
                  <a:moveTo>
                    <a:pt x="552450" y="264413"/>
                  </a:moveTo>
                  <a:lnTo>
                    <a:pt x="547878" y="266699"/>
                  </a:lnTo>
                  <a:lnTo>
                    <a:pt x="547878" y="287681"/>
                  </a:lnTo>
                  <a:lnTo>
                    <a:pt x="551688" y="286263"/>
                  </a:lnTo>
                  <a:lnTo>
                    <a:pt x="551688" y="265175"/>
                  </a:lnTo>
                  <a:lnTo>
                    <a:pt x="552450" y="264413"/>
                  </a:lnTo>
                  <a:close/>
                </a:path>
                <a:path w="637539" h="292100">
                  <a:moveTo>
                    <a:pt x="552450" y="27685"/>
                  </a:moveTo>
                  <a:lnTo>
                    <a:pt x="552450" y="27431"/>
                  </a:lnTo>
                  <a:lnTo>
                    <a:pt x="551688" y="27431"/>
                  </a:lnTo>
                  <a:lnTo>
                    <a:pt x="552450" y="27685"/>
                  </a:lnTo>
                  <a:close/>
                </a:path>
                <a:path w="637539" h="292100">
                  <a:moveTo>
                    <a:pt x="567690" y="255269"/>
                  </a:moveTo>
                  <a:lnTo>
                    <a:pt x="563880" y="258317"/>
                  </a:lnTo>
                  <a:lnTo>
                    <a:pt x="556260" y="262889"/>
                  </a:lnTo>
                  <a:lnTo>
                    <a:pt x="551688" y="265175"/>
                  </a:lnTo>
                  <a:lnTo>
                    <a:pt x="551688" y="286263"/>
                  </a:lnTo>
                  <a:lnTo>
                    <a:pt x="566928" y="280592"/>
                  </a:lnTo>
                  <a:lnTo>
                    <a:pt x="566928" y="256031"/>
                  </a:lnTo>
                  <a:lnTo>
                    <a:pt x="567690" y="255269"/>
                  </a:lnTo>
                  <a:close/>
                </a:path>
                <a:path w="637539" h="292100">
                  <a:moveTo>
                    <a:pt x="567690" y="36575"/>
                  </a:moveTo>
                  <a:lnTo>
                    <a:pt x="566928" y="35813"/>
                  </a:lnTo>
                  <a:lnTo>
                    <a:pt x="566928" y="35966"/>
                  </a:lnTo>
                  <a:lnTo>
                    <a:pt x="567690" y="36575"/>
                  </a:lnTo>
                  <a:close/>
                </a:path>
                <a:path w="637539" h="292100">
                  <a:moveTo>
                    <a:pt x="575309" y="249174"/>
                  </a:moveTo>
                  <a:lnTo>
                    <a:pt x="566928" y="256031"/>
                  </a:lnTo>
                  <a:lnTo>
                    <a:pt x="566928" y="280592"/>
                  </a:lnTo>
                  <a:lnTo>
                    <a:pt x="574548" y="277756"/>
                  </a:lnTo>
                  <a:lnTo>
                    <a:pt x="574548" y="249935"/>
                  </a:lnTo>
                  <a:lnTo>
                    <a:pt x="575309" y="249174"/>
                  </a:lnTo>
                  <a:close/>
                </a:path>
                <a:path w="637539" h="292100">
                  <a:moveTo>
                    <a:pt x="575309" y="42671"/>
                  </a:moveTo>
                  <a:lnTo>
                    <a:pt x="574548" y="41909"/>
                  </a:lnTo>
                  <a:lnTo>
                    <a:pt x="574548" y="42048"/>
                  </a:lnTo>
                  <a:lnTo>
                    <a:pt x="575309" y="42671"/>
                  </a:lnTo>
                  <a:close/>
                </a:path>
                <a:path w="637539" h="292100">
                  <a:moveTo>
                    <a:pt x="582168" y="271163"/>
                  </a:moveTo>
                  <a:lnTo>
                    <a:pt x="582168" y="242315"/>
                  </a:lnTo>
                  <a:lnTo>
                    <a:pt x="574548" y="249935"/>
                  </a:lnTo>
                  <a:lnTo>
                    <a:pt x="574548" y="277756"/>
                  </a:lnTo>
                  <a:lnTo>
                    <a:pt x="582168" y="271163"/>
                  </a:lnTo>
                  <a:close/>
                </a:path>
                <a:path w="637539" h="292100">
                  <a:moveTo>
                    <a:pt x="582168" y="49699"/>
                  </a:moveTo>
                  <a:lnTo>
                    <a:pt x="582168" y="49529"/>
                  </a:lnTo>
                  <a:lnTo>
                    <a:pt x="581405" y="48767"/>
                  </a:lnTo>
                  <a:lnTo>
                    <a:pt x="582168" y="49699"/>
                  </a:lnTo>
                  <a:close/>
                </a:path>
                <a:path w="637539" h="292100">
                  <a:moveTo>
                    <a:pt x="594360" y="260525"/>
                  </a:moveTo>
                  <a:lnTo>
                    <a:pt x="594360" y="225551"/>
                  </a:lnTo>
                  <a:lnTo>
                    <a:pt x="588264" y="235457"/>
                  </a:lnTo>
                  <a:lnTo>
                    <a:pt x="588264" y="234695"/>
                  </a:lnTo>
                  <a:lnTo>
                    <a:pt x="581405" y="243078"/>
                  </a:lnTo>
                  <a:lnTo>
                    <a:pt x="582168" y="242315"/>
                  </a:lnTo>
                  <a:lnTo>
                    <a:pt x="582168" y="271163"/>
                  </a:lnTo>
                  <a:lnTo>
                    <a:pt x="594360" y="260525"/>
                  </a:lnTo>
                  <a:close/>
                </a:path>
                <a:path w="637539" h="292100">
                  <a:moveTo>
                    <a:pt x="594360" y="66770"/>
                  </a:moveTo>
                  <a:lnTo>
                    <a:pt x="594360" y="66293"/>
                  </a:lnTo>
                  <a:lnTo>
                    <a:pt x="593598" y="65531"/>
                  </a:lnTo>
                  <a:lnTo>
                    <a:pt x="594360" y="66770"/>
                  </a:lnTo>
                  <a:close/>
                </a:path>
                <a:path w="637539" h="292100">
                  <a:moveTo>
                    <a:pt x="599694" y="255870"/>
                  </a:moveTo>
                  <a:lnTo>
                    <a:pt x="599694" y="216407"/>
                  </a:lnTo>
                  <a:lnTo>
                    <a:pt x="593598" y="226313"/>
                  </a:lnTo>
                  <a:lnTo>
                    <a:pt x="594360" y="225551"/>
                  </a:lnTo>
                  <a:lnTo>
                    <a:pt x="594360" y="260525"/>
                  </a:lnTo>
                  <a:lnTo>
                    <a:pt x="599694" y="255870"/>
                  </a:lnTo>
                  <a:close/>
                </a:path>
                <a:path w="637539" h="292100">
                  <a:moveTo>
                    <a:pt x="599694" y="76308"/>
                  </a:moveTo>
                  <a:lnTo>
                    <a:pt x="599694" y="75437"/>
                  </a:lnTo>
                  <a:lnTo>
                    <a:pt x="598932" y="74675"/>
                  </a:lnTo>
                  <a:lnTo>
                    <a:pt x="599694" y="76308"/>
                  </a:lnTo>
                  <a:close/>
                </a:path>
                <a:path w="637539" h="292100">
                  <a:moveTo>
                    <a:pt x="604266" y="250470"/>
                  </a:moveTo>
                  <a:lnTo>
                    <a:pt x="604266" y="205739"/>
                  </a:lnTo>
                  <a:lnTo>
                    <a:pt x="598932" y="217169"/>
                  </a:lnTo>
                  <a:lnTo>
                    <a:pt x="599694" y="216407"/>
                  </a:lnTo>
                  <a:lnTo>
                    <a:pt x="599694" y="255870"/>
                  </a:lnTo>
                  <a:lnTo>
                    <a:pt x="602440" y="253474"/>
                  </a:lnTo>
                  <a:lnTo>
                    <a:pt x="604266" y="250470"/>
                  </a:lnTo>
                  <a:close/>
                </a:path>
                <a:path w="637539" h="292100">
                  <a:moveTo>
                    <a:pt x="604266" y="87248"/>
                  </a:moveTo>
                  <a:lnTo>
                    <a:pt x="604266" y="86105"/>
                  </a:lnTo>
                  <a:lnTo>
                    <a:pt x="603504" y="85343"/>
                  </a:lnTo>
                  <a:lnTo>
                    <a:pt x="604266" y="87248"/>
                  </a:lnTo>
                  <a:close/>
                </a:path>
                <a:path w="637539" h="292100">
                  <a:moveTo>
                    <a:pt x="608076" y="244199"/>
                  </a:moveTo>
                  <a:lnTo>
                    <a:pt x="608076" y="195071"/>
                  </a:lnTo>
                  <a:lnTo>
                    <a:pt x="603504" y="206501"/>
                  </a:lnTo>
                  <a:lnTo>
                    <a:pt x="604266" y="205739"/>
                  </a:lnTo>
                  <a:lnTo>
                    <a:pt x="604266" y="250470"/>
                  </a:lnTo>
                  <a:lnTo>
                    <a:pt x="608076" y="244199"/>
                  </a:lnTo>
                  <a:close/>
                </a:path>
                <a:path w="637539" h="292100">
                  <a:moveTo>
                    <a:pt x="608076" y="98602"/>
                  </a:moveTo>
                  <a:lnTo>
                    <a:pt x="608076" y="96773"/>
                  </a:lnTo>
                  <a:lnTo>
                    <a:pt x="607314" y="96011"/>
                  </a:lnTo>
                  <a:lnTo>
                    <a:pt x="608076" y="98602"/>
                  </a:lnTo>
                  <a:close/>
                </a:path>
                <a:path w="637539" h="292100">
                  <a:moveTo>
                    <a:pt x="614934" y="232912"/>
                  </a:moveTo>
                  <a:lnTo>
                    <a:pt x="614934" y="146303"/>
                  </a:lnTo>
                  <a:lnTo>
                    <a:pt x="614912" y="145922"/>
                  </a:lnTo>
                  <a:lnTo>
                    <a:pt x="614172" y="159257"/>
                  </a:lnTo>
                  <a:lnTo>
                    <a:pt x="614172" y="158495"/>
                  </a:lnTo>
                  <a:lnTo>
                    <a:pt x="613410" y="172211"/>
                  </a:lnTo>
                  <a:lnTo>
                    <a:pt x="613410" y="171449"/>
                  </a:lnTo>
                  <a:lnTo>
                    <a:pt x="611124" y="184403"/>
                  </a:lnTo>
                  <a:lnTo>
                    <a:pt x="611124" y="182879"/>
                  </a:lnTo>
                  <a:lnTo>
                    <a:pt x="607314" y="195833"/>
                  </a:lnTo>
                  <a:lnTo>
                    <a:pt x="608076" y="195071"/>
                  </a:lnTo>
                  <a:lnTo>
                    <a:pt x="608076" y="244199"/>
                  </a:lnTo>
                  <a:lnTo>
                    <a:pt x="614934" y="232912"/>
                  </a:lnTo>
                  <a:close/>
                </a:path>
                <a:path w="637539" h="292100">
                  <a:moveTo>
                    <a:pt x="614934" y="146303"/>
                  </a:moveTo>
                  <a:lnTo>
                    <a:pt x="614934" y="145542"/>
                  </a:lnTo>
                  <a:lnTo>
                    <a:pt x="614912" y="145922"/>
                  </a:lnTo>
                  <a:lnTo>
                    <a:pt x="614934" y="146303"/>
                  </a:lnTo>
                  <a:close/>
                </a:path>
              </a:pathLst>
            </a:custGeom>
            <a:solidFill>
              <a:srgbClr val="006F6F"/>
            </a:solidFill>
          </p:spPr>
          <p:txBody>
            <a:bodyPr wrap="square" lIns="0" tIns="0" rIns="0" bIns="0" rtlCol="0"/>
            <a:lstStyle/>
            <a:p>
              <a:endParaRPr/>
            </a:p>
          </p:txBody>
        </p:sp>
      </p:grpSp>
      <p:sp>
        <p:nvSpPr>
          <p:cNvPr id="87" name="object 87"/>
          <p:cNvSpPr txBox="1"/>
          <p:nvPr/>
        </p:nvSpPr>
        <p:spPr>
          <a:xfrm>
            <a:off x="1434217" y="4044188"/>
            <a:ext cx="466725" cy="266065"/>
          </a:xfrm>
          <a:prstGeom prst="rect">
            <a:avLst/>
          </a:prstGeom>
        </p:spPr>
        <p:txBody>
          <a:bodyPr vert="horz" wrap="square" lIns="0" tIns="15875" rIns="0" bIns="0" rtlCol="0">
            <a:spAutoFit/>
          </a:bodyPr>
          <a:lstStyle/>
          <a:p>
            <a:pPr marL="12700">
              <a:lnSpc>
                <a:spcPct val="100000"/>
              </a:lnSpc>
              <a:spcBef>
                <a:spcPts val="125"/>
              </a:spcBef>
            </a:pPr>
            <a:r>
              <a:rPr sz="1550" b="1" spc="-20" dirty="0">
                <a:solidFill>
                  <a:srgbClr val="FFFFFF"/>
                </a:solidFill>
                <a:latin typeface="Microsoft JhengHei"/>
                <a:cs typeface="Microsoft JhengHei"/>
              </a:rPr>
              <a:t>PrEP</a:t>
            </a:r>
            <a:endParaRPr sz="1550">
              <a:latin typeface="Microsoft JhengHei"/>
              <a:cs typeface="Microsoft JhengHei"/>
            </a:endParaRPr>
          </a:p>
        </p:txBody>
      </p:sp>
      <p:pic>
        <p:nvPicPr>
          <p:cNvPr id="88" name="object 88"/>
          <p:cNvPicPr/>
          <p:nvPr/>
        </p:nvPicPr>
        <p:blipFill>
          <a:blip r:embed="rId19" cstate="print"/>
          <a:stretch>
            <a:fillRect/>
          </a:stretch>
        </p:blipFill>
        <p:spPr>
          <a:xfrm>
            <a:off x="628535" y="3352800"/>
            <a:ext cx="744473" cy="1130808"/>
          </a:xfrm>
          <a:prstGeom prst="rect">
            <a:avLst/>
          </a:prstGeom>
        </p:spPr>
      </p:pic>
      <p:sp>
        <p:nvSpPr>
          <p:cNvPr id="89" name="object 89"/>
          <p:cNvSpPr txBox="1">
            <a:spLocks noGrp="1"/>
          </p:cNvSpPr>
          <p:nvPr>
            <p:ph type="sldNum" sz="quarter" idx="7"/>
          </p:nvPr>
        </p:nvSpPr>
        <p:spPr>
          <a:prstGeom prst="rect">
            <a:avLst/>
          </a:prstGeom>
        </p:spPr>
        <p:txBody>
          <a:bodyPr vert="horz" wrap="square" lIns="0" tIns="22860" rIns="0" bIns="0" rtlCol="0">
            <a:spAutoFit/>
          </a:bodyPr>
          <a:lstStyle/>
          <a:p>
            <a:pPr marL="250190">
              <a:lnSpc>
                <a:spcPct val="100000"/>
              </a:lnSpc>
              <a:spcBef>
                <a:spcPts val="180"/>
              </a:spcBef>
            </a:pPr>
            <a:fld id="{81D60167-4931-47E6-BA6A-407CBD079E47}" type="slidenum">
              <a:rPr dirty="0"/>
              <a:t>8</a:t>
            </a:fld>
            <a:endParaRPr dirty="0"/>
          </a:p>
        </p:txBody>
      </p:sp>
      <p:sp>
        <p:nvSpPr>
          <p:cNvPr id="90" name="object 9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998346" y="2055521"/>
            <a:ext cx="5599430" cy="3284854"/>
          </a:xfrm>
          <a:prstGeom prst="rect">
            <a:avLst/>
          </a:prstGeom>
        </p:spPr>
        <p:txBody>
          <a:bodyPr vert="horz" wrap="square" lIns="0" tIns="12700" rIns="0" bIns="0" rtlCol="0">
            <a:spAutoFit/>
          </a:bodyPr>
          <a:lstStyle/>
          <a:p>
            <a:pPr marL="30480" marR="5080" algn="just">
              <a:lnSpc>
                <a:spcPct val="130200"/>
              </a:lnSpc>
              <a:spcBef>
                <a:spcPts val="100"/>
              </a:spcBef>
            </a:pPr>
            <a:r>
              <a:rPr sz="2100" b="1" spc="-10" dirty="0">
                <a:solidFill>
                  <a:srgbClr val="093F5C"/>
                </a:solidFill>
                <a:latin typeface="Microsoft JhengHei"/>
                <a:cs typeface="Microsoft JhengHei"/>
              </a:rPr>
              <a:t>根據國際研究文獻顯示，HIV</a:t>
            </a:r>
            <a:r>
              <a:rPr sz="2100" b="1" spc="-20" dirty="0">
                <a:solidFill>
                  <a:srgbClr val="093F5C"/>
                </a:solidFill>
                <a:latin typeface="Microsoft JhengHei"/>
                <a:cs typeface="Microsoft JhengHei"/>
              </a:rPr>
              <a:t>感染者穩定服藥，</a:t>
            </a:r>
            <a:r>
              <a:rPr sz="2100" b="1" spc="-10" dirty="0">
                <a:solidFill>
                  <a:srgbClr val="093F5C"/>
                </a:solidFill>
                <a:latin typeface="Microsoft JhengHei"/>
                <a:cs typeface="Microsoft JhengHei"/>
              </a:rPr>
              <a:t>控制體內HIV病毒量達測不到，可大幅降低</a:t>
            </a:r>
            <a:r>
              <a:rPr sz="2100" b="1" spc="-25" dirty="0">
                <a:solidFill>
                  <a:srgbClr val="093F5C"/>
                </a:solidFill>
                <a:latin typeface="Microsoft JhengHei"/>
                <a:cs typeface="Microsoft JhengHei"/>
              </a:rPr>
              <a:t>HIV</a:t>
            </a:r>
            <a:r>
              <a:rPr sz="2100" b="1" spc="-10" dirty="0">
                <a:solidFill>
                  <a:srgbClr val="093F5C"/>
                </a:solidFill>
                <a:latin typeface="Microsoft JhengHei"/>
                <a:cs typeface="Microsoft JhengHei"/>
              </a:rPr>
              <a:t>傳播風險。</a:t>
            </a:r>
            <a:endParaRPr sz="2100">
              <a:latin typeface="Microsoft JhengHei"/>
              <a:cs typeface="Microsoft JhengHei"/>
            </a:endParaRPr>
          </a:p>
          <a:p>
            <a:pPr>
              <a:lnSpc>
                <a:spcPct val="100000"/>
              </a:lnSpc>
              <a:spcBef>
                <a:spcPts val="20"/>
              </a:spcBef>
            </a:pPr>
            <a:endParaRPr sz="1450">
              <a:latin typeface="Microsoft JhengHei"/>
              <a:cs typeface="Microsoft JhengHei"/>
            </a:endParaRPr>
          </a:p>
          <a:p>
            <a:pPr marL="12700" marR="231775" algn="just">
              <a:lnSpc>
                <a:spcPct val="130200"/>
              </a:lnSpc>
            </a:pPr>
            <a:r>
              <a:rPr sz="2100" b="1" spc="-10" dirty="0">
                <a:solidFill>
                  <a:srgbClr val="093F5C"/>
                </a:solidFill>
                <a:latin typeface="Microsoft JhengHei"/>
                <a:cs typeface="Microsoft JhengHei"/>
              </a:rPr>
              <a:t>HIV</a:t>
            </a:r>
            <a:r>
              <a:rPr sz="2100" b="1" spc="-15" dirty="0">
                <a:solidFill>
                  <a:srgbClr val="093F5C"/>
                </a:solidFill>
                <a:latin typeface="Microsoft JhengHei"/>
                <a:cs typeface="Microsoft JhengHei"/>
              </a:rPr>
              <a:t>傳染須透過體液、⾎液的交換，而糞便、尿液、口水、汗水等排泄物並不會造成感染。</a:t>
            </a:r>
            <a:r>
              <a:rPr sz="2100" b="1" spc="-35" dirty="0">
                <a:solidFill>
                  <a:srgbClr val="093F5C"/>
                </a:solidFill>
                <a:latin typeface="Microsoft JhengHei"/>
                <a:cs typeface="Microsoft JhengHei"/>
              </a:rPr>
              <a:t>因此，⼀般日常生活擁抱、握手、共餐、使</a:t>
            </a:r>
            <a:r>
              <a:rPr sz="2100" b="1" spc="-50" dirty="0">
                <a:solidFill>
                  <a:srgbClr val="093F5C"/>
                </a:solidFill>
                <a:latin typeface="Microsoft JhengHei"/>
                <a:cs typeface="Microsoft JhengHei"/>
              </a:rPr>
              <a:t>用</a:t>
            </a:r>
            <a:r>
              <a:rPr sz="2100" b="1" spc="-10" dirty="0">
                <a:solidFill>
                  <a:srgbClr val="093F5C"/>
                </a:solidFill>
                <a:latin typeface="Microsoft JhengHei"/>
                <a:cs typeface="Microsoft JhengHei"/>
              </a:rPr>
              <a:t>電話等並不會因此感染HIV</a:t>
            </a:r>
            <a:r>
              <a:rPr sz="2100" b="1" spc="-50" dirty="0">
                <a:solidFill>
                  <a:srgbClr val="093F5C"/>
                </a:solidFill>
                <a:latin typeface="Microsoft JhengHei"/>
                <a:cs typeface="Microsoft JhengHei"/>
              </a:rPr>
              <a:t>。</a:t>
            </a:r>
            <a:endParaRPr sz="2100">
              <a:latin typeface="Microsoft JhengHei"/>
              <a:cs typeface="Microsoft JhengHei"/>
            </a:endParaRPr>
          </a:p>
        </p:txBody>
      </p:sp>
      <p:sp>
        <p:nvSpPr>
          <p:cNvPr id="4" name="object 4"/>
          <p:cNvSpPr/>
          <p:nvPr/>
        </p:nvSpPr>
        <p:spPr>
          <a:xfrm>
            <a:off x="629297" y="2203704"/>
            <a:ext cx="272415" cy="219710"/>
          </a:xfrm>
          <a:custGeom>
            <a:avLst/>
            <a:gdLst/>
            <a:ahLst/>
            <a:cxnLst/>
            <a:rect l="l" t="t" r="r" b="b"/>
            <a:pathLst>
              <a:path w="272415" h="219710">
                <a:moveTo>
                  <a:pt x="272034" y="219456"/>
                </a:moveTo>
                <a:lnTo>
                  <a:pt x="272034" y="0"/>
                </a:lnTo>
                <a:lnTo>
                  <a:pt x="0" y="0"/>
                </a:lnTo>
                <a:lnTo>
                  <a:pt x="0" y="219456"/>
                </a:lnTo>
                <a:lnTo>
                  <a:pt x="32004" y="219456"/>
                </a:lnTo>
                <a:lnTo>
                  <a:pt x="32003" y="25908"/>
                </a:lnTo>
                <a:lnTo>
                  <a:pt x="240029" y="25908"/>
                </a:lnTo>
                <a:lnTo>
                  <a:pt x="240029" y="219456"/>
                </a:lnTo>
                <a:lnTo>
                  <a:pt x="272034" y="219456"/>
                </a:lnTo>
                <a:close/>
              </a:path>
              <a:path w="272415" h="219710">
                <a:moveTo>
                  <a:pt x="128015" y="219456"/>
                </a:moveTo>
                <a:lnTo>
                  <a:pt x="128015" y="193548"/>
                </a:lnTo>
                <a:lnTo>
                  <a:pt x="32003" y="193548"/>
                </a:lnTo>
                <a:lnTo>
                  <a:pt x="32004" y="219456"/>
                </a:lnTo>
                <a:lnTo>
                  <a:pt x="128015" y="219456"/>
                </a:lnTo>
                <a:close/>
              </a:path>
              <a:path w="272415" h="219710">
                <a:moveTo>
                  <a:pt x="232409" y="40386"/>
                </a:moveTo>
                <a:lnTo>
                  <a:pt x="187451" y="40386"/>
                </a:lnTo>
                <a:lnTo>
                  <a:pt x="156495" y="84201"/>
                </a:lnTo>
                <a:lnTo>
                  <a:pt x="129539" y="130302"/>
                </a:lnTo>
                <a:lnTo>
                  <a:pt x="114157" y="113561"/>
                </a:lnTo>
                <a:lnTo>
                  <a:pt x="98488" y="100393"/>
                </a:lnTo>
                <a:lnTo>
                  <a:pt x="78533" y="89796"/>
                </a:lnTo>
                <a:lnTo>
                  <a:pt x="50291" y="80772"/>
                </a:lnTo>
                <a:lnTo>
                  <a:pt x="36575" y="113538"/>
                </a:lnTo>
                <a:lnTo>
                  <a:pt x="67687" y="123253"/>
                </a:lnTo>
                <a:lnTo>
                  <a:pt x="91725" y="143827"/>
                </a:lnTo>
                <a:lnTo>
                  <a:pt x="111049" y="169259"/>
                </a:lnTo>
                <a:lnTo>
                  <a:pt x="128015" y="193548"/>
                </a:lnTo>
                <a:lnTo>
                  <a:pt x="128015" y="219456"/>
                </a:lnTo>
                <a:lnTo>
                  <a:pt x="132587" y="219456"/>
                </a:lnTo>
                <a:lnTo>
                  <a:pt x="132587" y="193548"/>
                </a:lnTo>
                <a:lnTo>
                  <a:pt x="154614" y="154400"/>
                </a:lnTo>
                <a:lnTo>
                  <a:pt x="179069" y="114109"/>
                </a:lnTo>
                <a:lnTo>
                  <a:pt x="205239" y="75247"/>
                </a:lnTo>
                <a:lnTo>
                  <a:pt x="232409" y="40386"/>
                </a:lnTo>
                <a:close/>
              </a:path>
              <a:path w="272415" h="219710">
                <a:moveTo>
                  <a:pt x="240029" y="219456"/>
                </a:moveTo>
                <a:lnTo>
                  <a:pt x="240029" y="40386"/>
                </a:lnTo>
                <a:lnTo>
                  <a:pt x="239267" y="40386"/>
                </a:lnTo>
                <a:lnTo>
                  <a:pt x="239267" y="193548"/>
                </a:lnTo>
                <a:lnTo>
                  <a:pt x="132587" y="193548"/>
                </a:lnTo>
                <a:lnTo>
                  <a:pt x="132587" y="219456"/>
                </a:lnTo>
                <a:lnTo>
                  <a:pt x="240029" y="219456"/>
                </a:lnTo>
                <a:close/>
              </a:path>
            </a:pathLst>
          </a:custGeom>
          <a:solidFill>
            <a:srgbClr val="2C778C"/>
          </a:solidFill>
        </p:spPr>
        <p:txBody>
          <a:bodyPr wrap="square" lIns="0" tIns="0" rIns="0" bIns="0" rtlCol="0"/>
          <a:lstStyle/>
          <a:p>
            <a:endParaRPr/>
          </a:p>
        </p:txBody>
      </p:sp>
      <p:sp>
        <p:nvSpPr>
          <p:cNvPr id="5" name="object 5"/>
          <p:cNvSpPr/>
          <p:nvPr/>
        </p:nvSpPr>
        <p:spPr>
          <a:xfrm>
            <a:off x="597293" y="3786378"/>
            <a:ext cx="272415" cy="220345"/>
          </a:xfrm>
          <a:custGeom>
            <a:avLst/>
            <a:gdLst/>
            <a:ahLst/>
            <a:cxnLst/>
            <a:rect l="l" t="t" r="r" b="b"/>
            <a:pathLst>
              <a:path w="272415" h="220345">
                <a:moveTo>
                  <a:pt x="272034" y="220218"/>
                </a:moveTo>
                <a:lnTo>
                  <a:pt x="272034" y="0"/>
                </a:lnTo>
                <a:lnTo>
                  <a:pt x="0" y="0"/>
                </a:lnTo>
                <a:lnTo>
                  <a:pt x="0" y="220218"/>
                </a:lnTo>
                <a:lnTo>
                  <a:pt x="32765" y="220218"/>
                </a:lnTo>
                <a:lnTo>
                  <a:pt x="32765" y="26670"/>
                </a:lnTo>
                <a:lnTo>
                  <a:pt x="35051" y="26670"/>
                </a:lnTo>
                <a:lnTo>
                  <a:pt x="35051" y="25908"/>
                </a:lnTo>
                <a:lnTo>
                  <a:pt x="240029" y="25908"/>
                </a:lnTo>
                <a:lnTo>
                  <a:pt x="240029" y="220218"/>
                </a:lnTo>
                <a:lnTo>
                  <a:pt x="272034" y="220218"/>
                </a:lnTo>
                <a:close/>
              </a:path>
              <a:path w="272415" h="220345">
                <a:moveTo>
                  <a:pt x="128015" y="220218"/>
                </a:moveTo>
                <a:lnTo>
                  <a:pt x="128015" y="193548"/>
                </a:lnTo>
                <a:lnTo>
                  <a:pt x="32765" y="193548"/>
                </a:lnTo>
                <a:lnTo>
                  <a:pt x="32765" y="220218"/>
                </a:lnTo>
                <a:lnTo>
                  <a:pt x="128015" y="220218"/>
                </a:lnTo>
                <a:close/>
              </a:path>
              <a:path w="272415" h="220345">
                <a:moveTo>
                  <a:pt x="232409" y="41148"/>
                </a:moveTo>
                <a:lnTo>
                  <a:pt x="187451" y="41148"/>
                </a:lnTo>
                <a:lnTo>
                  <a:pt x="170366" y="63769"/>
                </a:lnTo>
                <a:lnTo>
                  <a:pt x="156495" y="84391"/>
                </a:lnTo>
                <a:lnTo>
                  <a:pt x="143625" y="105870"/>
                </a:lnTo>
                <a:lnTo>
                  <a:pt x="129539" y="131064"/>
                </a:lnTo>
                <a:lnTo>
                  <a:pt x="114157" y="113883"/>
                </a:lnTo>
                <a:lnTo>
                  <a:pt x="98488" y="100488"/>
                </a:lnTo>
                <a:lnTo>
                  <a:pt x="78533" y="89808"/>
                </a:lnTo>
                <a:lnTo>
                  <a:pt x="50291" y="80772"/>
                </a:lnTo>
                <a:lnTo>
                  <a:pt x="36575" y="113538"/>
                </a:lnTo>
                <a:lnTo>
                  <a:pt x="67794" y="123682"/>
                </a:lnTo>
                <a:lnTo>
                  <a:pt x="92011" y="144399"/>
                </a:lnTo>
                <a:lnTo>
                  <a:pt x="111371" y="169687"/>
                </a:lnTo>
                <a:lnTo>
                  <a:pt x="128015" y="193548"/>
                </a:lnTo>
                <a:lnTo>
                  <a:pt x="128015" y="220218"/>
                </a:lnTo>
                <a:lnTo>
                  <a:pt x="132587" y="220218"/>
                </a:lnTo>
                <a:lnTo>
                  <a:pt x="132587" y="193548"/>
                </a:lnTo>
                <a:lnTo>
                  <a:pt x="154614" y="154733"/>
                </a:lnTo>
                <a:lnTo>
                  <a:pt x="179069" y="114490"/>
                </a:lnTo>
                <a:lnTo>
                  <a:pt x="205239" y="75676"/>
                </a:lnTo>
                <a:lnTo>
                  <a:pt x="232409" y="41148"/>
                </a:lnTo>
                <a:close/>
              </a:path>
              <a:path w="272415" h="220345">
                <a:moveTo>
                  <a:pt x="240029" y="220218"/>
                </a:moveTo>
                <a:lnTo>
                  <a:pt x="240029" y="41148"/>
                </a:lnTo>
                <a:lnTo>
                  <a:pt x="239267" y="41148"/>
                </a:lnTo>
                <a:lnTo>
                  <a:pt x="239267" y="193548"/>
                </a:lnTo>
                <a:lnTo>
                  <a:pt x="132587" y="193548"/>
                </a:lnTo>
                <a:lnTo>
                  <a:pt x="132587" y="220218"/>
                </a:lnTo>
                <a:lnTo>
                  <a:pt x="240029" y="220218"/>
                </a:lnTo>
                <a:close/>
              </a:path>
            </a:pathLst>
          </a:custGeom>
          <a:solidFill>
            <a:srgbClr val="2C778C"/>
          </a:solidFill>
        </p:spPr>
        <p:txBody>
          <a:bodyPr wrap="square" lIns="0" tIns="0" rIns="0" bIns="0" rtlCol="0"/>
          <a:lstStyle/>
          <a:p>
            <a:endParaRPr/>
          </a:p>
        </p:txBody>
      </p:sp>
      <p:grpSp>
        <p:nvGrpSpPr>
          <p:cNvPr id="6" name="object 6"/>
          <p:cNvGrpSpPr/>
          <p:nvPr/>
        </p:nvGrpSpPr>
        <p:grpSpPr>
          <a:xfrm>
            <a:off x="283349" y="970787"/>
            <a:ext cx="9798050" cy="5150485"/>
            <a:chOff x="283349" y="970787"/>
            <a:chExt cx="9798050" cy="5150485"/>
          </a:xfrm>
        </p:grpSpPr>
        <p:pic>
          <p:nvPicPr>
            <p:cNvPr id="7" name="object 7"/>
            <p:cNvPicPr/>
            <p:nvPr/>
          </p:nvPicPr>
          <p:blipFill>
            <a:blip r:embed="rId2" cstate="print"/>
            <a:stretch>
              <a:fillRect/>
            </a:stretch>
          </p:blipFill>
          <p:spPr>
            <a:xfrm>
              <a:off x="6841121" y="1680210"/>
              <a:ext cx="3240023" cy="4440935"/>
            </a:xfrm>
            <a:prstGeom prst="rect">
              <a:avLst/>
            </a:prstGeom>
          </p:spPr>
        </p:pic>
        <p:pic>
          <p:nvPicPr>
            <p:cNvPr id="8" name="object 8"/>
            <p:cNvPicPr/>
            <p:nvPr/>
          </p:nvPicPr>
          <p:blipFill>
            <a:blip r:embed="rId3" cstate="print"/>
            <a:stretch>
              <a:fillRect/>
            </a:stretch>
          </p:blipFill>
          <p:spPr>
            <a:xfrm>
              <a:off x="283349" y="970787"/>
              <a:ext cx="723900" cy="699516"/>
            </a:xfrm>
            <a:prstGeom prst="rect">
              <a:avLst/>
            </a:prstGeom>
          </p:spPr>
        </p:pic>
        <p:pic>
          <p:nvPicPr>
            <p:cNvPr id="9" name="object 9"/>
            <p:cNvPicPr/>
            <p:nvPr/>
          </p:nvPicPr>
          <p:blipFill>
            <a:blip r:embed="rId4" cstate="print"/>
            <a:stretch>
              <a:fillRect/>
            </a:stretch>
          </p:blipFill>
          <p:spPr>
            <a:xfrm>
              <a:off x="5820159" y="5168763"/>
              <a:ext cx="919086" cy="914927"/>
            </a:xfrm>
            <a:prstGeom prst="rect">
              <a:avLst/>
            </a:prstGeom>
          </p:spPr>
        </p:pic>
      </p:grpSp>
      <p:sp>
        <p:nvSpPr>
          <p:cNvPr id="10" name="object 10"/>
          <p:cNvSpPr txBox="1">
            <a:spLocks noGrp="1"/>
          </p:cNvSpPr>
          <p:nvPr>
            <p:ph type="title"/>
          </p:nvPr>
        </p:nvSpPr>
        <p:spPr>
          <a:xfrm>
            <a:off x="1329061" y="1082294"/>
            <a:ext cx="5636895" cy="506730"/>
          </a:xfrm>
          <a:prstGeom prst="rect">
            <a:avLst/>
          </a:prstGeom>
        </p:spPr>
        <p:txBody>
          <a:bodyPr vert="horz" wrap="square" lIns="0" tIns="13335" rIns="0" bIns="0" rtlCol="0">
            <a:spAutoFit/>
          </a:bodyPr>
          <a:lstStyle/>
          <a:p>
            <a:pPr marL="12700">
              <a:lnSpc>
                <a:spcPct val="100000"/>
              </a:lnSpc>
              <a:spcBef>
                <a:spcPts val="105"/>
              </a:spcBef>
            </a:pPr>
            <a:r>
              <a:rPr spc="-5" dirty="0"/>
              <a:t>好好治療、正確認知、消除歧視</a:t>
            </a:r>
          </a:p>
        </p:txBody>
      </p:sp>
      <p:sp>
        <p:nvSpPr>
          <p:cNvPr id="11" name="object 11"/>
          <p:cNvSpPr txBox="1"/>
          <p:nvPr/>
        </p:nvSpPr>
        <p:spPr>
          <a:xfrm>
            <a:off x="13087" y="6237592"/>
            <a:ext cx="9575800" cy="643255"/>
          </a:xfrm>
          <a:prstGeom prst="rect">
            <a:avLst/>
          </a:prstGeom>
        </p:spPr>
        <p:txBody>
          <a:bodyPr vert="horz" wrap="square" lIns="0" tIns="27940" rIns="0" bIns="0" rtlCol="0">
            <a:spAutoFit/>
          </a:bodyPr>
          <a:lstStyle/>
          <a:p>
            <a:pPr marL="897255">
              <a:lnSpc>
                <a:spcPct val="100000"/>
              </a:lnSpc>
              <a:spcBef>
                <a:spcPts val="220"/>
              </a:spcBef>
            </a:pPr>
            <a:r>
              <a:rPr sz="1200" dirty="0">
                <a:latin typeface="Microsoft JhengHei"/>
                <a:cs typeface="Microsoft JhengHei"/>
              </a:rPr>
              <a:t>資料來源</a:t>
            </a:r>
            <a:r>
              <a:rPr sz="1200" spc="-10" dirty="0">
                <a:latin typeface="Microsoft JhengHei"/>
                <a:cs typeface="Microsoft JhengHei"/>
              </a:rPr>
              <a:t>：</a:t>
            </a:r>
            <a:r>
              <a:rPr sz="1200" u="sng" spc="-10" dirty="0">
                <a:solidFill>
                  <a:srgbClr val="0563C1"/>
                </a:solidFill>
                <a:uFill>
                  <a:solidFill>
                    <a:srgbClr val="0563C1"/>
                  </a:solidFill>
                </a:uFill>
                <a:latin typeface="Microsoft JhengHei"/>
                <a:cs typeface="Microsoft JhengHei"/>
                <a:hlinkClick r:id="rId5"/>
              </a:rPr>
              <a:t>https://www</a:t>
            </a:r>
            <a:r>
              <a:rPr sz="1200" u="sng" spc="-10" dirty="0">
                <a:solidFill>
                  <a:srgbClr val="0563C1"/>
                </a:solidFill>
                <a:uFill>
                  <a:solidFill>
                    <a:srgbClr val="0563C1"/>
                  </a:solidFill>
                </a:uFill>
                <a:latin typeface="Microsoft JhengHei"/>
                <a:cs typeface="Microsoft JhengHei"/>
              </a:rPr>
              <a:t>.cdc.gov</a:t>
            </a:r>
            <a:r>
              <a:rPr sz="1200" u="sng" spc="-10" dirty="0">
                <a:solidFill>
                  <a:srgbClr val="0563C1"/>
                </a:solidFill>
                <a:uFill>
                  <a:solidFill>
                    <a:srgbClr val="0563C1"/>
                  </a:solidFill>
                </a:uFill>
                <a:latin typeface="Microsoft JhengHei"/>
                <a:cs typeface="Microsoft JhengHei"/>
                <a:hlinkClick r:id="rId5"/>
              </a:rPr>
              <a:t>.tw/InfectionReport/Info/SVtdjRgESOT_EwbAhjIJ4g?infoId=7vIpQYgB9HBo9qqqXBJGFA</a:t>
            </a:r>
            <a:endParaRPr sz="1200">
              <a:latin typeface="Microsoft JhengHei"/>
              <a:cs typeface="Microsoft JhengHei"/>
            </a:endParaRPr>
          </a:p>
          <a:p>
            <a:pPr marL="12700">
              <a:lnSpc>
                <a:spcPct val="100000"/>
              </a:lnSpc>
              <a:spcBef>
                <a:spcPts val="90"/>
              </a:spcBef>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2" name="object 12"/>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80</a:t>
            </a:r>
            <a:endParaRPr sz="1050">
              <a:latin typeface="Microsoft JhengHei"/>
              <a:cs typeface="Microsoft JhengHe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1803787" y="3069590"/>
            <a:ext cx="3834129" cy="3077845"/>
          </a:xfrm>
          <a:prstGeom prst="rect">
            <a:avLst/>
          </a:prstGeom>
        </p:spPr>
        <p:txBody>
          <a:bodyPr vert="horz" wrap="square" lIns="0" tIns="15875" rIns="0" bIns="0" rtlCol="0">
            <a:spAutoFit/>
          </a:bodyPr>
          <a:lstStyle/>
          <a:p>
            <a:pPr marL="12700">
              <a:lnSpc>
                <a:spcPct val="100000"/>
              </a:lnSpc>
              <a:spcBef>
                <a:spcPts val="125"/>
              </a:spcBef>
            </a:pPr>
            <a:r>
              <a:rPr sz="2600" dirty="0">
                <a:latin typeface="Microsoft JhengHei"/>
                <a:cs typeface="Microsoft JhengHei"/>
              </a:rPr>
              <a:t>拒絕性誘惑</a:t>
            </a:r>
            <a:r>
              <a:rPr sz="2600" spc="-10" dirty="0">
                <a:latin typeface="Microsoft JhengHei"/>
                <a:cs typeface="Microsoft JhengHei"/>
              </a:rPr>
              <a:t>(</a:t>
            </a:r>
            <a:r>
              <a:rPr sz="2600" b="1" spc="-10" dirty="0">
                <a:solidFill>
                  <a:srgbClr val="CC3300"/>
                </a:solidFill>
                <a:latin typeface="Microsoft JhengHei"/>
                <a:cs typeface="Microsoft JhengHei"/>
              </a:rPr>
              <a:t>A</a:t>
            </a:r>
            <a:r>
              <a:rPr sz="2600" spc="-10" dirty="0">
                <a:latin typeface="Microsoft JhengHei"/>
                <a:cs typeface="Microsoft JhengHei"/>
              </a:rPr>
              <a:t>bstain)</a:t>
            </a:r>
            <a:endParaRPr sz="2600">
              <a:latin typeface="Microsoft JhengHei"/>
              <a:cs typeface="Microsoft JhengHei"/>
            </a:endParaRPr>
          </a:p>
          <a:p>
            <a:pPr marL="12700" marR="5080" indent="339090">
              <a:lnSpc>
                <a:spcPts val="6310"/>
              </a:lnSpc>
              <a:spcBef>
                <a:spcPts val="145"/>
              </a:spcBef>
            </a:pPr>
            <a:r>
              <a:rPr sz="2600" dirty="0">
                <a:latin typeface="Microsoft JhengHei"/>
                <a:cs typeface="Microsoft JhengHei"/>
              </a:rPr>
              <a:t>忠實性伴侶(</a:t>
            </a:r>
            <a:r>
              <a:rPr sz="2600" b="1" dirty="0">
                <a:solidFill>
                  <a:srgbClr val="CC3300"/>
                </a:solidFill>
                <a:latin typeface="Microsoft JhengHei"/>
                <a:cs typeface="Microsoft JhengHei"/>
              </a:rPr>
              <a:t>B</a:t>
            </a:r>
            <a:r>
              <a:rPr sz="2600" dirty="0">
                <a:latin typeface="Microsoft JhengHei"/>
                <a:cs typeface="Microsoft JhengHei"/>
              </a:rPr>
              <a:t>e </a:t>
            </a:r>
            <a:r>
              <a:rPr sz="2600" spc="-10" dirty="0">
                <a:latin typeface="Microsoft JhengHei"/>
                <a:cs typeface="Microsoft JhengHei"/>
              </a:rPr>
              <a:t>faithful)</a:t>
            </a:r>
            <a:r>
              <a:rPr sz="2600" dirty="0">
                <a:latin typeface="Microsoft JhengHei"/>
                <a:cs typeface="Microsoft JhengHei"/>
              </a:rPr>
              <a:t>使用保險套</a:t>
            </a:r>
            <a:r>
              <a:rPr sz="2600" spc="-10" dirty="0">
                <a:latin typeface="Microsoft JhengHei"/>
                <a:cs typeface="Microsoft JhengHei"/>
              </a:rPr>
              <a:t>(</a:t>
            </a:r>
            <a:r>
              <a:rPr sz="2600" b="1" spc="-10" dirty="0">
                <a:solidFill>
                  <a:srgbClr val="CC3300"/>
                </a:solidFill>
                <a:latin typeface="Microsoft JhengHei"/>
                <a:cs typeface="Microsoft JhengHei"/>
              </a:rPr>
              <a:t>C</a:t>
            </a:r>
            <a:r>
              <a:rPr sz="2600" spc="-10" dirty="0">
                <a:latin typeface="Microsoft JhengHei"/>
                <a:cs typeface="Microsoft JhengHei"/>
              </a:rPr>
              <a:t>ondoms)</a:t>
            </a:r>
            <a:endParaRPr sz="2600">
              <a:latin typeface="Microsoft JhengHei"/>
              <a:cs typeface="Microsoft JhengHei"/>
            </a:endParaRPr>
          </a:p>
          <a:p>
            <a:pPr marL="485775" marR="86360" indent="-83820">
              <a:lnSpc>
                <a:spcPct val="101200"/>
              </a:lnSpc>
              <a:spcBef>
                <a:spcPts val="1805"/>
              </a:spcBef>
            </a:pPr>
            <a:r>
              <a:rPr sz="2600" dirty="0">
                <a:latin typeface="Microsoft JhengHei"/>
                <a:cs typeface="Microsoft JhengHei"/>
              </a:rPr>
              <a:t>定期檢驗與預防性投</a:t>
            </a:r>
            <a:r>
              <a:rPr sz="2600" spc="-50" dirty="0">
                <a:latin typeface="Microsoft JhengHei"/>
                <a:cs typeface="Microsoft JhengHei"/>
              </a:rPr>
              <a:t>藥 </a:t>
            </a:r>
            <a:r>
              <a:rPr sz="2600" dirty="0">
                <a:latin typeface="Microsoft JhengHei"/>
                <a:cs typeface="Microsoft JhengHei"/>
              </a:rPr>
              <a:t>(</a:t>
            </a:r>
            <a:r>
              <a:rPr sz="2600" b="1" dirty="0">
                <a:solidFill>
                  <a:srgbClr val="CC3300"/>
                </a:solidFill>
                <a:latin typeface="Microsoft JhengHei"/>
                <a:cs typeface="Microsoft JhengHei"/>
              </a:rPr>
              <a:t>D</a:t>
            </a:r>
            <a:r>
              <a:rPr sz="2600" dirty="0">
                <a:latin typeface="Microsoft JhengHei"/>
                <a:cs typeface="Microsoft JhengHei"/>
              </a:rPr>
              <a:t>etecting</a:t>
            </a:r>
            <a:r>
              <a:rPr sz="2600" spc="5" dirty="0">
                <a:latin typeface="Microsoft JhengHei"/>
                <a:cs typeface="Microsoft JhengHei"/>
              </a:rPr>
              <a:t> </a:t>
            </a:r>
            <a:r>
              <a:rPr sz="2600" spc="-10" dirty="0">
                <a:latin typeface="Microsoft JhengHei"/>
                <a:cs typeface="Microsoft JhengHei"/>
              </a:rPr>
              <a:t>&amp;</a:t>
            </a:r>
            <a:r>
              <a:rPr sz="2600" b="1" spc="-10" dirty="0">
                <a:solidFill>
                  <a:srgbClr val="CC3300"/>
                </a:solidFill>
                <a:latin typeface="Microsoft JhengHei"/>
                <a:cs typeface="Microsoft JhengHei"/>
              </a:rPr>
              <a:t>D</a:t>
            </a:r>
            <a:r>
              <a:rPr sz="2600" spc="-10" dirty="0">
                <a:latin typeface="Microsoft JhengHei"/>
                <a:cs typeface="Microsoft JhengHei"/>
              </a:rPr>
              <a:t>rug)</a:t>
            </a:r>
            <a:endParaRPr sz="2600">
              <a:latin typeface="Microsoft JhengHei"/>
              <a:cs typeface="Microsoft JhengHei"/>
            </a:endParaRPr>
          </a:p>
        </p:txBody>
      </p:sp>
      <p:pic>
        <p:nvPicPr>
          <p:cNvPr id="4" name="object 4"/>
          <p:cNvPicPr/>
          <p:nvPr/>
        </p:nvPicPr>
        <p:blipFill>
          <a:blip r:embed="rId2" cstate="print"/>
          <a:stretch>
            <a:fillRect/>
          </a:stretch>
        </p:blipFill>
        <p:spPr>
          <a:xfrm>
            <a:off x="616343" y="4536947"/>
            <a:ext cx="989838" cy="836675"/>
          </a:xfrm>
          <a:prstGeom prst="rect">
            <a:avLst/>
          </a:prstGeom>
        </p:spPr>
      </p:pic>
      <p:pic>
        <p:nvPicPr>
          <p:cNvPr id="5" name="object 5"/>
          <p:cNvPicPr/>
          <p:nvPr/>
        </p:nvPicPr>
        <p:blipFill>
          <a:blip r:embed="rId3" cstate="print"/>
          <a:stretch>
            <a:fillRect/>
          </a:stretch>
        </p:blipFill>
        <p:spPr>
          <a:xfrm>
            <a:off x="661588" y="2879119"/>
            <a:ext cx="989963" cy="910719"/>
          </a:xfrm>
          <a:prstGeom prst="rect">
            <a:avLst/>
          </a:prstGeom>
        </p:spPr>
      </p:pic>
      <p:sp>
        <p:nvSpPr>
          <p:cNvPr id="6" name="object 6"/>
          <p:cNvSpPr/>
          <p:nvPr/>
        </p:nvSpPr>
        <p:spPr>
          <a:xfrm>
            <a:off x="1195463" y="1815845"/>
            <a:ext cx="4204970" cy="944880"/>
          </a:xfrm>
          <a:custGeom>
            <a:avLst/>
            <a:gdLst/>
            <a:ahLst/>
            <a:cxnLst/>
            <a:rect l="l" t="t" r="r" b="b"/>
            <a:pathLst>
              <a:path w="4204970" h="944880">
                <a:moveTo>
                  <a:pt x="4204716" y="944880"/>
                </a:moveTo>
                <a:lnTo>
                  <a:pt x="4204716" y="0"/>
                </a:lnTo>
                <a:lnTo>
                  <a:pt x="0" y="0"/>
                </a:lnTo>
                <a:lnTo>
                  <a:pt x="0" y="944880"/>
                </a:lnTo>
                <a:lnTo>
                  <a:pt x="4204716" y="944880"/>
                </a:lnTo>
                <a:close/>
              </a:path>
            </a:pathLst>
          </a:custGeom>
          <a:solidFill>
            <a:srgbClr val="158B95"/>
          </a:solidFill>
        </p:spPr>
        <p:txBody>
          <a:bodyPr wrap="square" lIns="0" tIns="0" rIns="0" bIns="0" rtlCol="0"/>
          <a:lstStyle/>
          <a:p>
            <a:endParaRPr/>
          </a:p>
        </p:txBody>
      </p:sp>
      <p:sp>
        <p:nvSpPr>
          <p:cNvPr id="7" name="object 7"/>
          <p:cNvSpPr txBox="1"/>
          <p:nvPr/>
        </p:nvSpPr>
        <p:spPr>
          <a:xfrm>
            <a:off x="1195463" y="1815845"/>
            <a:ext cx="4204970" cy="454025"/>
          </a:xfrm>
          <a:prstGeom prst="rect">
            <a:avLst/>
          </a:prstGeom>
          <a:solidFill>
            <a:srgbClr val="158B95"/>
          </a:solidFill>
        </p:spPr>
        <p:txBody>
          <a:bodyPr vert="horz" wrap="square" lIns="0" tIns="30480" rIns="0" bIns="0" rtlCol="0">
            <a:spAutoFit/>
          </a:bodyPr>
          <a:lstStyle/>
          <a:p>
            <a:pPr marL="318770">
              <a:lnSpc>
                <a:spcPts val="3329"/>
              </a:lnSpc>
              <a:spcBef>
                <a:spcPts val="240"/>
              </a:spcBef>
            </a:pPr>
            <a:r>
              <a:rPr sz="2800" b="1" spc="-15" dirty="0">
                <a:solidFill>
                  <a:srgbClr val="FFFFFF"/>
                </a:solidFill>
                <a:latin typeface="Microsoft JhengHei"/>
                <a:cs typeface="Microsoft JhengHei"/>
              </a:rPr>
              <a:t>多元管道宣導性教育及</a:t>
            </a:r>
            <a:endParaRPr sz="2800">
              <a:latin typeface="Microsoft JhengHei"/>
              <a:cs typeface="Microsoft JhengHei"/>
            </a:endParaRPr>
          </a:p>
        </p:txBody>
      </p:sp>
      <p:sp>
        <p:nvSpPr>
          <p:cNvPr id="8" name="object 8"/>
          <p:cNvSpPr txBox="1"/>
          <p:nvPr/>
        </p:nvSpPr>
        <p:spPr>
          <a:xfrm>
            <a:off x="1195463" y="2269475"/>
            <a:ext cx="4204970" cy="491490"/>
          </a:xfrm>
          <a:prstGeom prst="rect">
            <a:avLst/>
          </a:prstGeom>
          <a:solidFill>
            <a:srgbClr val="158B95"/>
          </a:solidFill>
        </p:spPr>
        <p:txBody>
          <a:bodyPr vert="horz" wrap="square" lIns="0" tIns="4445" rIns="0" bIns="0" rtlCol="0">
            <a:spAutoFit/>
          </a:bodyPr>
          <a:lstStyle/>
          <a:p>
            <a:pPr marL="175895">
              <a:lnSpc>
                <a:spcPct val="100000"/>
              </a:lnSpc>
              <a:spcBef>
                <a:spcPts val="35"/>
              </a:spcBef>
            </a:pPr>
            <a:r>
              <a:rPr sz="2800" b="1" dirty="0">
                <a:solidFill>
                  <a:srgbClr val="FFFFFF"/>
                </a:solidFill>
                <a:latin typeface="Microsoft JhengHei"/>
                <a:cs typeface="Microsoft JhengHei"/>
              </a:rPr>
              <a:t>「</a:t>
            </a:r>
            <a:r>
              <a:rPr sz="2800" b="1" spc="-10" dirty="0">
                <a:solidFill>
                  <a:srgbClr val="FFC000"/>
                </a:solidFill>
                <a:latin typeface="Microsoft JhengHei"/>
                <a:cs typeface="Microsoft JhengHei"/>
              </a:rPr>
              <a:t>愛滋防治ABCD原則</a:t>
            </a:r>
            <a:r>
              <a:rPr sz="2800" b="1" spc="-50" dirty="0">
                <a:solidFill>
                  <a:srgbClr val="FFFFFF"/>
                </a:solidFill>
                <a:latin typeface="Microsoft JhengHei"/>
                <a:cs typeface="Microsoft JhengHei"/>
              </a:rPr>
              <a:t>」</a:t>
            </a:r>
            <a:endParaRPr sz="2800">
              <a:latin typeface="Microsoft JhengHei"/>
              <a:cs typeface="Microsoft JhengHei"/>
            </a:endParaRPr>
          </a:p>
        </p:txBody>
      </p:sp>
      <p:grpSp>
        <p:nvGrpSpPr>
          <p:cNvPr id="9" name="object 9"/>
          <p:cNvGrpSpPr/>
          <p:nvPr/>
        </p:nvGrpSpPr>
        <p:grpSpPr>
          <a:xfrm>
            <a:off x="313067" y="983741"/>
            <a:ext cx="9393555" cy="5516880"/>
            <a:chOff x="313067" y="983741"/>
            <a:chExt cx="9393555" cy="5516880"/>
          </a:xfrm>
        </p:grpSpPr>
        <p:pic>
          <p:nvPicPr>
            <p:cNvPr id="10" name="object 10"/>
            <p:cNvPicPr/>
            <p:nvPr/>
          </p:nvPicPr>
          <p:blipFill>
            <a:blip r:embed="rId4" cstate="print"/>
            <a:stretch>
              <a:fillRect/>
            </a:stretch>
          </p:blipFill>
          <p:spPr>
            <a:xfrm>
              <a:off x="6378574" y="1830324"/>
              <a:ext cx="3327653" cy="4669872"/>
            </a:xfrm>
            <a:prstGeom prst="rect">
              <a:avLst/>
            </a:prstGeom>
          </p:spPr>
        </p:pic>
        <p:pic>
          <p:nvPicPr>
            <p:cNvPr id="11" name="object 11"/>
            <p:cNvPicPr/>
            <p:nvPr/>
          </p:nvPicPr>
          <p:blipFill>
            <a:blip r:embed="rId5" cstate="print"/>
            <a:stretch>
              <a:fillRect/>
            </a:stretch>
          </p:blipFill>
          <p:spPr>
            <a:xfrm>
              <a:off x="313067" y="983741"/>
              <a:ext cx="661416" cy="603504"/>
            </a:xfrm>
            <a:prstGeom prst="rect">
              <a:avLst/>
            </a:prstGeom>
          </p:spPr>
        </p:pic>
        <p:pic>
          <p:nvPicPr>
            <p:cNvPr id="12" name="object 12"/>
            <p:cNvPicPr/>
            <p:nvPr/>
          </p:nvPicPr>
          <p:blipFill>
            <a:blip r:embed="rId6" cstate="print"/>
            <a:stretch>
              <a:fillRect/>
            </a:stretch>
          </p:blipFill>
          <p:spPr>
            <a:xfrm>
              <a:off x="919619" y="5488686"/>
              <a:ext cx="998219" cy="769619"/>
            </a:xfrm>
            <a:prstGeom prst="rect">
              <a:avLst/>
            </a:prstGeom>
          </p:spPr>
        </p:pic>
      </p:grpSp>
      <p:sp>
        <p:nvSpPr>
          <p:cNvPr id="13" name="object 13"/>
          <p:cNvSpPr txBox="1">
            <a:spLocks noGrp="1"/>
          </p:cNvSpPr>
          <p:nvPr>
            <p:ph type="title"/>
          </p:nvPr>
        </p:nvSpPr>
        <p:spPr>
          <a:xfrm>
            <a:off x="1362590" y="1065529"/>
            <a:ext cx="4434840" cy="506730"/>
          </a:xfrm>
          <a:prstGeom prst="rect">
            <a:avLst/>
          </a:prstGeom>
        </p:spPr>
        <p:txBody>
          <a:bodyPr vert="horz" wrap="square" lIns="0" tIns="13335" rIns="0" bIns="0" rtlCol="0">
            <a:spAutoFit/>
          </a:bodyPr>
          <a:lstStyle/>
          <a:p>
            <a:pPr marL="12700">
              <a:lnSpc>
                <a:spcPct val="100000"/>
              </a:lnSpc>
              <a:spcBef>
                <a:spcPts val="105"/>
              </a:spcBef>
            </a:pPr>
            <a:r>
              <a:rPr spc="-5" dirty="0"/>
              <a:t>衛教知能促進及推廣計畫</a:t>
            </a:r>
          </a:p>
        </p:txBody>
      </p:sp>
      <p:sp>
        <p:nvSpPr>
          <p:cNvPr id="14" name="object 14"/>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81</a:t>
            </a:r>
            <a:endParaRPr sz="1050">
              <a:latin typeface="Microsoft JhengHei"/>
              <a:cs typeface="Microsoft JhengHei"/>
            </a:endParaRPr>
          </a:p>
        </p:txBody>
      </p:sp>
      <p:sp>
        <p:nvSpPr>
          <p:cNvPr id="15" name="object 1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393831" y="1082294"/>
            <a:ext cx="2029460" cy="506730"/>
          </a:xfrm>
          <a:prstGeom prst="rect">
            <a:avLst/>
          </a:prstGeom>
        </p:spPr>
        <p:txBody>
          <a:bodyPr vert="horz" wrap="square" lIns="0" tIns="13335" rIns="0" bIns="0" rtlCol="0">
            <a:spAutoFit/>
          </a:bodyPr>
          <a:lstStyle/>
          <a:p>
            <a:pPr marL="12700">
              <a:lnSpc>
                <a:spcPct val="100000"/>
              </a:lnSpc>
              <a:spcBef>
                <a:spcPts val="105"/>
              </a:spcBef>
            </a:pPr>
            <a:r>
              <a:rPr spc="-10" dirty="0"/>
              <a:t>安全性行為</a:t>
            </a:r>
          </a:p>
        </p:txBody>
      </p:sp>
      <p:grpSp>
        <p:nvGrpSpPr>
          <p:cNvPr id="4" name="object 4"/>
          <p:cNvGrpSpPr/>
          <p:nvPr/>
        </p:nvGrpSpPr>
        <p:grpSpPr>
          <a:xfrm>
            <a:off x="2786519" y="1992629"/>
            <a:ext cx="2250440" cy="2152015"/>
            <a:chOff x="2786519" y="1992629"/>
            <a:chExt cx="2250440" cy="2152015"/>
          </a:xfrm>
        </p:grpSpPr>
        <p:sp>
          <p:nvSpPr>
            <p:cNvPr id="5" name="object 5"/>
            <p:cNvSpPr/>
            <p:nvPr/>
          </p:nvSpPr>
          <p:spPr>
            <a:xfrm>
              <a:off x="3589667" y="2690621"/>
              <a:ext cx="1447165" cy="1454150"/>
            </a:xfrm>
            <a:custGeom>
              <a:avLst/>
              <a:gdLst/>
              <a:ahLst/>
              <a:cxnLst/>
              <a:rect l="l" t="t" r="r" b="b"/>
              <a:pathLst>
                <a:path w="1447164" h="1454150">
                  <a:moveTo>
                    <a:pt x="1447038" y="1453895"/>
                  </a:moveTo>
                  <a:lnTo>
                    <a:pt x="1442574" y="1402293"/>
                  </a:lnTo>
                  <a:lnTo>
                    <a:pt x="1437046" y="1350938"/>
                  </a:lnTo>
                  <a:lnTo>
                    <a:pt x="1430463" y="1299846"/>
                  </a:lnTo>
                  <a:lnTo>
                    <a:pt x="1422831" y="1249031"/>
                  </a:lnTo>
                  <a:lnTo>
                    <a:pt x="1414158" y="1198508"/>
                  </a:lnTo>
                  <a:lnTo>
                    <a:pt x="1404451" y="1148293"/>
                  </a:lnTo>
                  <a:lnTo>
                    <a:pt x="1393719" y="1098400"/>
                  </a:lnTo>
                  <a:lnTo>
                    <a:pt x="1381970" y="1048845"/>
                  </a:lnTo>
                  <a:lnTo>
                    <a:pt x="1369210" y="999643"/>
                  </a:lnTo>
                  <a:lnTo>
                    <a:pt x="1355448" y="950808"/>
                  </a:lnTo>
                  <a:lnTo>
                    <a:pt x="1340691" y="902356"/>
                  </a:lnTo>
                  <a:lnTo>
                    <a:pt x="1324946" y="854303"/>
                  </a:lnTo>
                  <a:lnTo>
                    <a:pt x="1308223" y="806662"/>
                  </a:lnTo>
                  <a:lnTo>
                    <a:pt x="1290527" y="759449"/>
                  </a:lnTo>
                  <a:lnTo>
                    <a:pt x="1271867" y="712680"/>
                  </a:lnTo>
                  <a:lnTo>
                    <a:pt x="1252251" y="666368"/>
                  </a:lnTo>
                  <a:lnTo>
                    <a:pt x="1231686" y="620530"/>
                  </a:lnTo>
                  <a:lnTo>
                    <a:pt x="1210180" y="575181"/>
                  </a:lnTo>
                  <a:lnTo>
                    <a:pt x="1187741" y="530334"/>
                  </a:lnTo>
                  <a:lnTo>
                    <a:pt x="1164376" y="486007"/>
                  </a:lnTo>
                  <a:lnTo>
                    <a:pt x="1140092" y="442212"/>
                  </a:lnTo>
                  <a:lnTo>
                    <a:pt x="1114899" y="398967"/>
                  </a:lnTo>
                  <a:lnTo>
                    <a:pt x="1088802" y="356285"/>
                  </a:lnTo>
                  <a:lnTo>
                    <a:pt x="1061811" y="314182"/>
                  </a:lnTo>
                  <a:lnTo>
                    <a:pt x="1033932" y="272672"/>
                  </a:lnTo>
                  <a:lnTo>
                    <a:pt x="1005173" y="231772"/>
                  </a:lnTo>
                  <a:lnTo>
                    <a:pt x="975543" y="191495"/>
                  </a:lnTo>
                  <a:lnTo>
                    <a:pt x="945048" y="151858"/>
                  </a:lnTo>
                  <a:lnTo>
                    <a:pt x="913696" y="112874"/>
                  </a:lnTo>
                  <a:lnTo>
                    <a:pt x="881495" y="74560"/>
                  </a:lnTo>
                  <a:lnTo>
                    <a:pt x="848453" y="36930"/>
                  </a:lnTo>
                  <a:lnTo>
                    <a:pt x="814578" y="0"/>
                  </a:lnTo>
                  <a:lnTo>
                    <a:pt x="0" y="781050"/>
                  </a:lnTo>
                  <a:lnTo>
                    <a:pt x="30185" y="821787"/>
                  </a:lnTo>
                  <a:lnTo>
                    <a:pt x="58867" y="863213"/>
                  </a:lnTo>
                  <a:lnTo>
                    <a:pt x="86045" y="905304"/>
                  </a:lnTo>
                  <a:lnTo>
                    <a:pt x="111719" y="948037"/>
                  </a:lnTo>
                  <a:lnTo>
                    <a:pt x="135890" y="991390"/>
                  </a:lnTo>
                  <a:lnTo>
                    <a:pt x="158556" y="1035338"/>
                  </a:lnTo>
                  <a:lnTo>
                    <a:pt x="179720" y="1079859"/>
                  </a:lnTo>
                  <a:lnTo>
                    <a:pt x="199379" y="1124931"/>
                  </a:lnTo>
                  <a:lnTo>
                    <a:pt x="217535" y="1170529"/>
                  </a:lnTo>
                  <a:lnTo>
                    <a:pt x="234188" y="1216631"/>
                  </a:lnTo>
                  <a:lnTo>
                    <a:pt x="249336" y="1263214"/>
                  </a:lnTo>
                  <a:lnTo>
                    <a:pt x="262981" y="1310255"/>
                  </a:lnTo>
                  <a:lnTo>
                    <a:pt x="275122" y="1357731"/>
                  </a:lnTo>
                  <a:lnTo>
                    <a:pt x="285760" y="1405619"/>
                  </a:lnTo>
                  <a:lnTo>
                    <a:pt x="294894" y="1453895"/>
                  </a:lnTo>
                  <a:lnTo>
                    <a:pt x="1447038" y="1453895"/>
                  </a:lnTo>
                  <a:close/>
                </a:path>
              </a:pathLst>
            </a:custGeom>
            <a:solidFill>
              <a:srgbClr val="528676"/>
            </a:solidFill>
          </p:spPr>
          <p:txBody>
            <a:bodyPr wrap="square" lIns="0" tIns="0" rIns="0" bIns="0" rtlCol="0"/>
            <a:lstStyle/>
            <a:p>
              <a:endParaRPr/>
            </a:p>
          </p:txBody>
        </p:sp>
        <p:sp>
          <p:nvSpPr>
            <p:cNvPr id="6" name="object 6"/>
            <p:cNvSpPr/>
            <p:nvPr/>
          </p:nvSpPr>
          <p:spPr>
            <a:xfrm>
              <a:off x="2786519" y="1992629"/>
              <a:ext cx="1518285" cy="1388110"/>
            </a:xfrm>
            <a:custGeom>
              <a:avLst/>
              <a:gdLst/>
              <a:ahLst/>
              <a:cxnLst/>
              <a:rect l="l" t="t" r="r" b="b"/>
              <a:pathLst>
                <a:path w="1518285" h="1388110">
                  <a:moveTo>
                    <a:pt x="1517904" y="605790"/>
                  </a:moveTo>
                  <a:lnTo>
                    <a:pt x="1480496" y="574364"/>
                  </a:lnTo>
                  <a:lnTo>
                    <a:pt x="1442407" y="543684"/>
                  </a:lnTo>
                  <a:lnTo>
                    <a:pt x="1403648" y="513757"/>
                  </a:lnTo>
                  <a:lnTo>
                    <a:pt x="1364235" y="484589"/>
                  </a:lnTo>
                  <a:lnTo>
                    <a:pt x="1324182" y="456188"/>
                  </a:lnTo>
                  <a:lnTo>
                    <a:pt x="1283502" y="428560"/>
                  </a:lnTo>
                  <a:lnTo>
                    <a:pt x="1242210" y="401712"/>
                  </a:lnTo>
                  <a:lnTo>
                    <a:pt x="1200320" y="375651"/>
                  </a:lnTo>
                  <a:lnTo>
                    <a:pt x="1157846" y="350384"/>
                  </a:lnTo>
                  <a:lnTo>
                    <a:pt x="1114802" y="325918"/>
                  </a:lnTo>
                  <a:lnTo>
                    <a:pt x="1071202" y="302259"/>
                  </a:lnTo>
                  <a:lnTo>
                    <a:pt x="1027061" y="279415"/>
                  </a:lnTo>
                  <a:lnTo>
                    <a:pt x="982392" y="257393"/>
                  </a:lnTo>
                  <a:lnTo>
                    <a:pt x="937210" y="236198"/>
                  </a:lnTo>
                  <a:lnTo>
                    <a:pt x="891529" y="215838"/>
                  </a:lnTo>
                  <a:lnTo>
                    <a:pt x="845363" y="196321"/>
                  </a:lnTo>
                  <a:lnTo>
                    <a:pt x="798726" y="177652"/>
                  </a:lnTo>
                  <a:lnTo>
                    <a:pt x="751631" y="159839"/>
                  </a:lnTo>
                  <a:lnTo>
                    <a:pt x="704095" y="142889"/>
                  </a:lnTo>
                  <a:lnTo>
                    <a:pt x="656129" y="126808"/>
                  </a:lnTo>
                  <a:lnTo>
                    <a:pt x="607749" y="111603"/>
                  </a:lnTo>
                  <a:lnTo>
                    <a:pt x="558969" y="97282"/>
                  </a:lnTo>
                  <a:lnTo>
                    <a:pt x="509802" y="83850"/>
                  </a:lnTo>
                  <a:lnTo>
                    <a:pt x="460264" y="71315"/>
                  </a:lnTo>
                  <a:lnTo>
                    <a:pt x="410367" y="59685"/>
                  </a:lnTo>
                  <a:lnTo>
                    <a:pt x="360126" y="48965"/>
                  </a:lnTo>
                  <a:lnTo>
                    <a:pt x="309556" y="39162"/>
                  </a:lnTo>
                  <a:lnTo>
                    <a:pt x="258670" y="30284"/>
                  </a:lnTo>
                  <a:lnTo>
                    <a:pt x="207482" y="22337"/>
                  </a:lnTo>
                  <a:lnTo>
                    <a:pt x="156007" y="15328"/>
                  </a:lnTo>
                  <a:lnTo>
                    <a:pt x="104259" y="9264"/>
                  </a:lnTo>
                  <a:lnTo>
                    <a:pt x="52252" y="4153"/>
                  </a:lnTo>
                  <a:lnTo>
                    <a:pt x="0" y="0"/>
                  </a:lnTo>
                  <a:lnTo>
                    <a:pt x="0" y="1104900"/>
                  </a:lnTo>
                  <a:lnTo>
                    <a:pt x="50580" y="1113688"/>
                  </a:lnTo>
                  <a:lnTo>
                    <a:pt x="101059" y="1123902"/>
                  </a:lnTo>
                  <a:lnTo>
                    <a:pt x="151339" y="1135544"/>
                  </a:lnTo>
                  <a:lnTo>
                    <a:pt x="201317" y="1148616"/>
                  </a:lnTo>
                  <a:lnTo>
                    <a:pt x="250895" y="1163122"/>
                  </a:lnTo>
                  <a:lnTo>
                    <a:pt x="299971" y="1179063"/>
                  </a:lnTo>
                  <a:lnTo>
                    <a:pt x="348446" y="1196444"/>
                  </a:lnTo>
                  <a:lnTo>
                    <a:pt x="396220" y="1215265"/>
                  </a:lnTo>
                  <a:lnTo>
                    <a:pt x="443191" y="1235531"/>
                  </a:lnTo>
                  <a:lnTo>
                    <a:pt x="489260" y="1257243"/>
                  </a:lnTo>
                  <a:lnTo>
                    <a:pt x="534327" y="1280405"/>
                  </a:lnTo>
                  <a:lnTo>
                    <a:pt x="578290" y="1305019"/>
                  </a:lnTo>
                  <a:lnTo>
                    <a:pt x="621051" y="1331088"/>
                  </a:lnTo>
                  <a:lnTo>
                    <a:pt x="662509" y="1358615"/>
                  </a:lnTo>
                  <a:lnTo>
                    <a:pt x="702564" y="1387602"/>
                  </a:lnTo>
                  <a:lnTo>
                    <a:pt x="1517904" y="605790"/>
                  </a:lnTo>
                  <a:close/>
                </a:path>
              </a:pathLst>
            </a:custGeom>
            <a:solidFill>
              <a:srgbClr val="E2F0D9"/>
            </a:solidFill>
          </p:spPr>
          <p:txBody>
            <a:bodyPr wrap="square" lIns="0" tIns="0" rIns="0" bIns="0" rtlCol="0"/>
            <a:lstStyle/>
            <a:p>
              <a:endParaRPr/>
            </a:p>
          </p:txBody>
        </p:sp>
      </p:grpSp>
      <p:grpSp>
        <p:nvGrpSpPr>
          <p:cNvPr id="7" name="object 7"/>
          <p:cNvGrpSpPr/>
          <p:nvPr/>
        </p:nvGrpSpPr>
        <p:grpSpPr>
          <a:xfrm>
            <a:off x="2817761" y="4248911"/>
            <a:ext cx="2219325" cy="2133600"/>
            <a:chOff x="2817761" y="4248911"/>
            <a:chExt cx="2219325" cy="2133600"/>
          </a:xfrm>
        </p:grpSpPr>
        <p:sp>
          <p:nvSpPr>
            <p:cNvPr id="8" name="object 8"/>
            <p:cNvSpPr/>
            <p:nvPr/>
          </p:nvSpPr>
          <p:spPr>
            <a:xfrm>
              <a:off x="3589667" y="4248911"/>
              <a:ext cx="1447165" cy="1470025"/>
            </a:xfrm>
            <a:custGeom>
              <a:avLst/>
              <a:gdLst/>
              <a:ahLst/>
              <a:cxnLst/>
              <a:rect l="l" t="t" r="r" b="b"/>
              <a:pathLst>
                <a:path w="1447164" h="1470025">
                  <a:moveTo>
                    <a:pt x="1447037" y="0"/>
                  </a:moveTo>
                  <a:lnTo>
                    <a:pt x="294893" y="0"/>
                  </a:lnTo>
                  <a:lnTo>
                    <a:pt x="285760" y="50850"/>
                  </a:lnTo>
                  <a:lnTo>
                    <a:pt x="275122" y="100988"/>
                  </a:lnTo>
                  <a:lnTo>
                    <a:pt x="262981" y="150412"/>
                  </a:lnTo>
                  <a:lnTo>
                    <a:pt x="249336" y="199121"/>
                  </a:lnTo>
                  <a:lnTo>
                    <a:pt x="234187" y="247113"/>
                  </a:lnTo>
                  <a:lnTo>
                    <a:pt x="217535" y="294388"/>
                  </a:lnTo>
                  <a:lnTo>
                    <a:pt x="199379" y="340942"/>
                  </a:lnTo>
                  <a:lnTo>
                    <a:pt x="179720" y="386777"/>
                  </a:lnTo>
                  <a:lnTo>
                    <a:pt x="158556" y="431889"/>
                  </a:lnTo>
                  <a:lnTo>
                    <a:pt x="135889" y="476278"/>
                  </a:lnTo>
                  <a:lnTo>
                    <a:pt x="111719" y="519942"/>
                  </a:lnTo>
                  <a:lnTo>
                    <a:pt x="86045" y="562880"/>
                  </a:lnTo>
                  <a:lnTo>
                    <a:pt x="58867" y="605090"/>
                  </a:lnTo>
                  <a:lnTo>
                    <a:pt x="30185" y="646572"/>
                  </a:lnTo>
                  <a:lnTo>
                    <a:pt x="0" y="687324"/>
                  </a:lnTo>
                  <a:lnTo>
                    <a:pt x="814577" y="1469898"/>
                  </a:lnTo>
                  <a:lnTo>
                    <a:pt x="847439" y="1432854"/>
                  </a:lnTo>
                  <a:lnTo>
                    <a:pt x="879517" y="1395295"/>
                  </a:lnTo>
                  <a:lnTo>
                    <a:pt x="910804" y="1357224"/>
                  </a:lnTo>
                  <a:lnTo>
                    <a:pt x="941293" y="1318646"/>
                  </a:lnTo>
                  <a:lnTo>
                    <a:pt x="970978" y="1279566"/>
                  </a:lnTo>
                  <a:lnTo>
                    <a:pt x="999851" y="1239989"/>
                  </a:lnTo>
                  <a:lnTo>
                    <a:pt x="1027905" y="1199918"/>
                  </a:lnTo>
                  <a:lnTo>
                    <a:pt x="1055133" y="1159359"/>
                  </a:lnTo>
                  <a:lnTo>
                    <a:pt x="1081529" y="1118316"/>
                  </a:lnTo>
                  <a:lnTo>
                    <a:pt x="1107086" y="1076793"/>
                  </a:lnTo>
                  <a:lnTo>
                    <a:pt x="1131795" y="1034796"/>
                  </a:lnTo>
                  <a:lnTo>
                    <a:pt x="1155651" y="992328"/>
                  </a:lnTo>
                  <a:lnTo>
                    <a:pt x="1178646" y="949395"/>
                  </a:lnTo>
                  <a:lnTo>
                    <a:pt x="1200774" y="906000"/>
                  </a:lnTo>
                  <a:lnTo>
                    <a:pt x="1222027" y="862150"/>
                  </a:lnTo>
                  <a:lnTo>
                    <a:pt x="1242398" y="817847"/>
                  </a:lnTo>
                  <a:lnTo>
                    <a:pt x="1261881" y="773097"/>
                  </a:lnTo>
                  <a:lnTo>
                    <a:pt x="1280468" y="727904"/>
                  </a:lnTo>
                  <a:lnTo>
                    <a:pt x="1298152" y="682273"/>
                  </a:lnTo>
                  <a:lnTo>
                    <a:pt x="1314927" y="636209"/>
                  </a:lnTo>
                  <a:lnTo>
                    <a:pt x="1330785" y="589715"/>
                  </a:lnTo>
                  <a:lnTo>
                    <a:pt x="1345720" y="542797"/>
                  </a:lnTo>
                  <a:lnTo>
                    <a:pt x="1359724" y="495460"/>
                  </a:lnTo>
                  <a:lnTo>
                    <a:pt x="1372790" y="447707"/>
                  </a:lnTo>
                  <a:lnTo>
                    <a:pt x="1384911" y="399543"/>
                  </a:lnTo>
                  <a:lnTo>
                    <a:pt x="1396081" y="350973"/>
                  </a:lnTo>
                  <a:lnTo>
                    <a:pt x="1406293" y="302002"/>
                  </a:lnTo>
                  <a:lnTo>
                    <a:pt x="1415538" y="252634"/>
                  </a:lnTo>
                  <a:lnTo>
                    <a:pt x="1423811" y="202874"/>
                  </a:lnTo>
                  <a:lnTo>
                    <a:pt x="1431105" y="152725"/>
                  </a:lnTo>
                  <a:lnTo>
                    <a:pt x="1437412" y="102194"/>
                  </a:lnTo>
                  <a:lnTo>
                    <a:pt x="1442725" y="51284"/>
                  </a:lnTo>
                  <a:lnTo>
                    <a:pt x="1447037" y="0"/>
                  </a:lnTo>
                  <a:close/>
                </a:path>
              </a:pathLst>
            </a:custGeom>
            <a:solidFill>
              <a:srgbClr val="E2F0D9"/>
            </a:solidFill>
          </p:spPr>
          <p:txBody>
            <a:bodyPr wrap="square" lIns="0" tIns="0" rIns="0" bIns="0" rtlCol="0"/>
            <a:lstStyle/>
            <a:p>
              <a:endParaRPr/>
            </a:p>
          </p:txBody>
        </p:sp>
        <p:sp>
          <p:nvSpPr>
            <p:cNvPr id="9" name="object 9"/>
            <p:cNvSpPr/>
            <p:nvPr/>
          </p:nvSpPr>
          <p:spPr>
            <a:xfrm>
              <a:off x="2817761" y="4994909"/>
              <a:ext cx="1518285" cy="1388110"/>
            </a:xfrm>
            <a:custGeom>
              <a:avLst/>
              <a:gdLst/>
              <a:ahLst/>
              <a:cxnLst/>
              <a:rect l="l" t="t" r="r" b="b"/>
              <a:pathLst>
                <a:path w="1518285" h="1388110">
                  <a:moveTo>
                    <a:pt x="1517904" y="781049"/>
                  </a:moveTo>
                  <a:lnTo>
                    <a:pt x="702563" y="0"/>
                  </a:lnTo>
                  <a:lnTo>
                    <a:pt x="662509" y="28850"/>
                  </a:lnTo>
                  <a:lnTo>
                    <a:pt x="621051" y="56253"/>
                  </a:lnTo>
                  <a:lnTo>
                    <a:pt x="578290" y="82186"/>
                  </a:lnTo>
                  <a:lnTo>
                    <a:pt x="534327" y="106623"/>
                  </a:lnTo>
                  <a:lnTo>
                    <a:pt x="489260" y="129540"/>
                  </a:lnTo>
                  <a:lnTo>
                    <a:pt x="443191" y="150912"/>
                  </a:lnTo>
                  <a:lnTo>
                    <a:pt x="396220" y="170716"/>
                  </a:lnTo>
                  <a:lnTo>
                    <a:pt x="348446" y="188927"/>
                  </a:lnTo>
                  <a:lnTo>
                    <a:pt x="299971" y="205520"/>
                  </a:lnTo>
                  <a:lnTo>
                    <a:pt x="250895" y="220472"/>
                  </a:lnTo>
                  <a:lnTo>
                    <a:pt x="201317" y="233757"/>
                  </a:lnTo>
                  <a:lnTo>
                    <a:pt x="151339" y="245351"/>
                  </a:lnTo>
                  <a:lnTo>
                    <a:pt x="101059" y="255231"/>
                  </a:lnTo>
                  <a:lnTo>
                    <a:pt x="50580" y="263371"/>
                  </a:lnTo>
                  <a:lnTo>
                    <a:pt x="0" y="269748"/>
                  </a:lnTo>
                  <a:lnTo>
                    <a:pt x="0" y="1387602"/>
                  </a:lnTo>
                  <a:lnTo>
                    <a:pt x="52252" y="1383412"/>
                  </a:lnTo>
                  <a:lnTo>
                    <a:pt x="104259" y="1378194"/>
                  </a:lnTo>
                  <a:lnTo>
                    <a:pt x="156007" y="1371963"/>
                  </a:lnTo>
                  <a:lnTo>
                    <a:pt x="207482" y="1364731"/>
                  </a:lnTo>
                  <a:lnTo>
                    <a:pt x="258670" y="1356513"/>
                  </a:lnTo>
                  <a:lnTo>
                    <a:pt x="309556" y="1347321"/>
                  </a:lnTo>
                  <a:lnTo>
                    <a:pt x="360126" y="1337170"/>
                  </a:lnTo>
                  <a:lnTo>
                    <a:pt x="410367" y="1326073"/>
                  </a:lnTo>
                  <a:lnTo>
                    <a:pt x="460264" y="1314044"/>
                  </a:lnTo>
                  <a:lnTo>
                    <a:pt x="509802" y="1301096"/>
                  </a:lnTo>
                  <a:lnTo>
                    <a:pt x="558969" y="1287243"/>
                  </a:lnTo>
                  <a:lnTo>
                    <a:pt x="607749" y="1272499"/>
                  </a:lnTo>
                  <a:lnTo>
                    <a:pt x="656129" y="1256877"/>
                  </a:lnTo>
                  <a:lnTo>
                    <a:pt x="704095" y="1240390"/>
                  </a:lnTo>
                  <a:lnTo>
                    <a:pt x="751631" y="1223053"/>
                  </a:lnTo>
                  <a:lnTo>
                    <a:pt x="798726" y="1204879"/>
                  </a:lnTo>
                  <a:lnTo>
                    <a:pt x="845363" y="1185881"/>
                  </a:lnTo>
                  <a:lnTo>
                    <a:pt x="891529" y="1166074"/>
                  </a:lnTo>
                  <a:lnTo>
                    <a:pt x="937210" y="1145471"/>
                  </a:lnTo>
                  <a:lnTo>
                    <a:pt x="982392" y="1124085"/>
                  </a:lnTo>
                  <a:lnTo>
                    <a:pt x="1027061" y="1101930"/>
                  </a:lnTo>
                  <a:lnTo>
                    <a:pt x="1071202" y="1079020"/>
                  </a:lnTo>
                  <a:lnTo>
                    <a:pt x="1114802" y="1055368"/>
                  </a:lnTo>
                  <a:lnTo>
                    <a:pt x="1157846" y="1030988"/>
                  </a:lnTo>
                  <a:lnTo>
                    <a:pt x="1200320" y="1005893"/>
                  </a:lnTo>
                  <a:lnTo>
                    <a:pt x="1242210" y="980098"/>
                  </a:lnTo>
                  <a:lnTo>
                    <a:pt x="1283502" y="953615"/>
                  </a:lnTo>
                  <a:lnTo>
                    <a:pt x="1324182" y="926459"/>
                  </a:lnTo>
                  <a:lnTo>
                    <a:pt x="1364235" y="898643"/>
                  </a:lnTo>
                  <a:lnTo>
                    <a:pt x="1403648" y="870180"/>
                  </a:lnTo>
                  <a:lnTo>
                    <a:pt x="1442407" y="841085"/>
                  </a:lnTo>
                  <a:lnTo>
                    <a:pt x="1480496" y="811370"/>
                  </a:lnTo>
                  <a:lnTo>
                    <a:pt x="1517904" y="781049"/>
                  </a:lnTo>
                  <a:close/>
                </a:path>
              </a:pathLst>
            </a:custGeom>
            <a:solidFill>
              <a:srgbClr val="528676"/>
            </a:solidFill>
          </p:spPr>
          <p:txBody>
            <a:bodyPr wrap="square" lIns="0" tIns="0" rIns="0" bIns="0" rtlCol="0"/>
            <a:lstStyle/>
            <a:p>
              <a:endParaRPr/>
            </a:p>
          </p:txBody>
        </p:sp>
      </p:grpSp>
      <p:grpSp>
        <p:nvGrpSpPr>
          <p:cNvPr id="10" name="object 10"/>
          <p:cNvGrpSpPr/>
          <p:nvPr/>
        </p:nvGrpSpPr>
        <p:grpSpPr>
          <a:xfrm>
            <a:off x="464705" y="4239767"/>
            <a:ext cx="2249170" cy="2139950"/>
            <a:chOff x="464705" y="4239767"/>
            <a:chExt cx="2249170" cy="2139950"/>
          </a:xfrm>
        </p:grpSpPr>
        <p:sp>
          <p:nvSpPr>
            <p:cNvPr id="11" name="object 11"/>
            <p:cNvSpPr/>
            <p:nvPr/>
          </p:nvSpPr>
          <p:spPr>
            <a:xfrm>
              <a:off x="464705" y="4239767"/>
              <a:ext cx="1447165" cy="1470025"/>
            </a:xfrm>
            <a:custGeom>
              <a:avLst/>
              <a:gdLst/>
              <a:ahLst/>
              <a:cxnLst/>
              <a:rect l="l" t="t" r="r" b="b"/>
              <a:pathLst>
                <a:path w="1447164" h="1470025">
                  <a:moveTo>
                    <a:pt x="1447038" y="688086"/>
                  </a:moveTo>
                  <a:lnTo>
                    <a:pt x="1416856" y="647192"/>
                  </a:lnTo>
                  <a:lnTo>
                    <a:pt x="1388203" y="605586"/>
                  </a:lnTo>
                  <a:lnTo>
                    <a:pt x="1361102" y="563270"/>
                  </a:lnTo>
                  <a:lnTo>
                    <a:pt x="1335578" y="520242"/>
                  </a:lnTo>
                  <a:lnTo>
                    <a:pt x="1311656" y="476504"/>
                  </a:lnTo>
                  <a:lnTo>
                    <a:pt x="1289358" y="432054"/>
                  </a:lnTo>
                  <a:lnTo>
                    <a:pt x="1268711" y="386892"/>
                  </a:lnTo>
                  <a:lnTo>
                    <a:pt x="1249738" y="341020"/>
                  </a:lnTo>
                  <a:lnTo>
                    <a:pt x="1232464" y="294436"/>
                  </a:lnTo>
                  <a:lnTo>
                    <a:pt x="1216914" y="247142"/>
                  </a:lnTo>
                  <a:lnTo>
                    <a:pt x="1203110" y="199136"/>
                  </a:lnTo>
                  <a:lnTo>
                    <a:pt x="1191079" y="150418"/>
                  </a:lnTo>
                  <a:lnTo>
                    <a:pt x="1180843" y="100990"/>
                  </a:lnTo>
                  <a:lnTo>
                    <a:pt x="1172429" y="50850"/>
                  </a:lnTo>
                  <a:lnTo>
                    <a:pt x="1165860" y="0"/>
                  </a:lnTo>
                  <a:lnTo>
                    <a:pt x="0" y="0"/>
                  </a:lnTo>
                  <a:lnTo>
                    <a:pt x="4416" y="51284"/>
                  </a:lnTo>
                  <a:lnTo>
                    <a:pt x="9898" y="102194"/>
                  </a:lnTo>
                  <a:lnTo>
                    <a:pt x="16430" y="152725"/>
                  </a:lnTo>
                  <a:lnTo>
                    <a:pt x="24000" y="202874"/>
                  </a:lnTo>
                  <a:lnTo>
                    <a:pt x="32594" y="252634"/>
                  </a:lnTo>
                  <a:lnTo>
                    <a:pt x="42197" y="302002"/>
                  </a:lnTo>
                  <a:lnTo>
                    <a:pt x="52797" y="350973"/>
                  </a:lnTo>
                  <a:lnTo>
                    <a:pt x="64378" y="399543"/>
                  </a:lnTo>
                  <a:lnTo>
                    <a:pt x="76927" y="447707"/>
                  </a:lnTo>
                  <a:lnTo>
                    <a:pt x="90430" y="495460"/>
                  </a:lnTo>
                  <a:lnTo>
                    <a:pt x="104873" y="542798"/>
                  </a:lnTo>
                  <a:lnTo>
                    <a:pt x="120243" y="589715"/>
                  </a:lnTo>
                  <a:lnTo>
                    <a:pt x="136526" y="636209"/>
                  </a:lnTo>
                  <a:lnTo>
                    <a:pt x="153707" y="682273"/>
                  </a:lnTo>
                  <a:lnTo>
                    <a:pt x="171773" y="727904"/>
                  </a:lnTo>
                  <a:lnTo>
                    <a:pt x="190710" y="773097"/>
                  </a:lnTo>
                  <a:lnTo>
                    <a:pt x="210504" y="817847"/>
                  </a:lnTo>
                  <a:lnTo>
                    <a:pt x="231141" y="862150"/>
                  </a:lnTo>
                  <a:lnTo>
                    <a:pt x="252608" y="906000"/>
                  </a:lnTo>
                  <a:lnTo>
                    <a:pt x="274890" y="949395"/>
                  </a:lnTo>
                  <a:lnTo>
                    <a:pt x="297974" y="992328"/>
                  </a:lnTo>
                  <a:lnTo>
                    <a:pt x="321846" y="1034796"/>
                  </a:lnTo>
                  <a:lnTo>
                    <a:pt x="346491" y="1076793"/>
                  </a:lnTo>
                  <a:lnTo>
                    <a:pt x="371897" y="1118316"/>
                  </a:lnTo>
                  <a:lnTo>
                    <a:pt x="398048" y="1159359"/>
                  </a:lnTo>
                  <a:lnTo>
                    <a:pt x="424932" y="1199918"/>
                  </a:lnTo>
                  <a:lnTo>
                    <a:pt x="452535" y="1239989"/>
                  </a:lnTo>
                  <a:lnTo>
                    <a:pt x="480842" y="1279566"/>
                  </a:lnTo>
                  <a:lnTo>
                    <a:pt x="509839" y="1318646"/>
                  </a:lnTo>
                  <a:lnTo>
                    <a:pt x="539514" y="1357224"/>
                  </a:lnTo>
                  <a:lnTo>
                    <a:pt x="569851" y="1395295"/>
                  </a:lnTo>
                  <a:lnTo>
                    <a:pt x="600838" y="1432854"/>
                  </a:lnTo>
                  <a:lnTo>
                    <a:pt x="632460" y="1469898"/>
                  </a:lnTo>
                  <a:lnTo>
                    <a:pt x="1447038" y="688086"/>
                  </a:lnTo>
                  <a:close/>
                </a:path>
              </a:pathLst>
            </a:custGeom>
            <a:solidFill>
              <a:srgbClr val="528676"/>
            </a:solidFill>
          </p:spPr>
          <p:txBody>
            <a:bodyPr wrap="square" lIns="0" tIns="0" rIns="0" bIns="0" rtlCol="0"/>
            <a:lstStyle/>
            <a:p>
              <a:endParaRPr/>
            </a:p>
          </p:txBody>
        </p:sp>
        <p:sp>
          <p:nvSpPr>
            <p:cNvPr id="12" name="object 12"/>
            <p:cNvSpPr/>
            <p:nvPr/>
          </p:nvSpPr>
          <p:spPr>
            <a:xfrm>
              <a:off x="1182509" y="4991861"/>
              <a:ext cx="1530985" cy="1388110"/>
            </a:xfrm>
            <a:custGeom>
              <a:avLst/>
              <a:gdLst/>
              <a:ahLst/>
              <a:cxnLst/>
              <a:rect l="l" t="t" r="r" b="b"/>
              <a:pathLst>
                <a:path w="1530985" h="1388110">
                  <a:moveTo>
                    <a:pt x="1530858" y="1387602"/>
                  </a:moveTo>
                  <a:lnTo>
                    <a:pt x="1530858" y="269748"/>
                  </a:lnTo>
                  <a:lnTo>
                    <a:pt x="1477893" y="263513"/>
                  </a:lnTo>
                  <a:lnTo>
                    <a:pt x="1425679" y="255495"/>
                  </a:lnTo>
                  <a:lnTo>
                    <a:pt x="1374215" y="245717"/>
                  </a:lnTo>
                  <a:lnTo>
                    <a:pt x="1323498" y="234204"/>
                  </a:lnTo>
                  <a:lnTo>
                    <a:pt x="1273527" y="220980"/>
                  </a:lnTo>
                  <a:lnTo>
                    <a:pt x="1224302" y="206069"/>
                  </a:lnTo>
                  <a:lnTo>
                    <a:pt x="1175820" y="189496"/>
                  </a:lnTo>
                  <a:lnTo>
                    <a:pt x="1128081" y="171285"/>
                  </a:lnTo>
                  <a:lnTo>
                    <a:pt x="1081082" y="151461"/>
                  </a:lnTo>
                  <a:lnTo>
                    <a:pt x="1034824" y="130048"/>
                  </a:lnTo>
                  <a:lnTo>
                    <a:pt x="989303" y="107070"/>
                  </a:lnTo>
                  <a:lnTo>
                    <a:pt x="944520" y="82552"/>
                  </a:lnTo>
                  <a:lnTo>
                    <a:pt x="900472" y="56518"/>
                  </a:lnTo>
                  <a:lnTo>
                    <a:pt x="857158" y="28992"/>
                  </a:lnTo>
                  <a:lnTo>
                    <a:pt x="814578" y="0"/>
                  </a:lnTo>
                  <a:lnTo>
                    <a:pt x="0" y="781812"/>
                  </a:lnTo>
                  <a:lnTo>
                    <a:pt x="38577" y="812130"/>
                  </a:lnTo>
                  <a:lnTo>
                    <a:pt x="77692" y="841838"/>
                  </a:lnTo>
                  <a:lnTo>
                    <a:pt x="117339" y="870924"/>
                  </a:lnTo>
                  <a:lnTo>
                    <a:pt x="157513" y="899374"/>
                  </a:lnTo>
                  <a:lnTo>
                    <a:pt x="198210" y="927174"/>
                  </a:lnTo>
                  <a:lnTo>
                    <a:pt x="239426" y="954311"/>
                  </a:lnTo>
                  <a:lnTo>
                    <a:pt x="281154" y="980772"/>
                  </a:lnTo>
                  <a:lnTo>
                    <a:pt x="323391" y="1006543"/>
                  </a:lnTo>
                  <a:lnTo>
                    <a:pt x="366132" y="1031611"/>
                  </a:lnTo>
                  <a:lnTo>
                    <a:pt x="409372" y="1055962"/>
                  </a:lnTo>
                  <a:lnTo>
                    <a:pt x="453107" y="1079584"/>
                  </a:lnTo>
                  <a:lnTo>
                    <a:pt x="497332" y="1102463"/>
                  </a:lnTo>
                  <a:lnTo>
                    <a:pt x="542042" y="1124585"/>
                  </a:lnTo>
                  <a:lnTo>
                    <a:pt x="587232" y="1145938"/>
                  </a:lnTo>
                  <a:lnTo>
                    <a:pt x="632897" y="1166507"/>
                  </a:lnTo>
                  <a:lnTo>
                    <a:pt x="679034" y="1186280"/>
                  </a:lnTo>
                  <a:lnTo>
                    <a:pt x="725637" y="1205243"/>
                  </a:lnTo>
                  <a:lnTo>
                    <a:pt x="772702" y="1223382"/>
                  </a:lnTo>
                  <a:lnTo>
                    <a:pt x="820223" y="1240685"/>
                  </a:lnTo>
                  <a:lnTo>
                    <a:pt x="868197" y="1257138"/>
                  </a:lnTo>
                  <a:lnTo>
                    <a:pt x="916618" y="1272728"/>
                  </a:lnTo>
                  <a:lnTo>
                    <a:pt x="965482" y="1287441"/>
                  </a:lnTo>
                  <a:lnTo>
                    <a:pt x="1014784" y="1301264"/>
                  </a:lnTo>
                  <a:lnTo>
                    <a:pt x="1064519" y="1314183"/>
                  </a:lnTo>
                  <a:lnTo>
                    <a:pt x="1114682" y="1326186"/>
                  </a:lnTo>
                  <a:lnTo>
                    <a:pt x="1165270" y="1337259"/>
                  </a:lnTo>
                  <a:lnTo>
                    <a:pt x="1216277" y="1347388"/>
                  </a:lnTo>
                  <a:lnTo>
                    <a:pt x="1267698" y="1356560"/>
                  </a:lnTo>
                  <a:lnTo>
                    <a:pt x="1319529" y="1364762"/>
                  </a:lnTo>
                  <a:lnTo>
                    <a:pt x="1371766" y="1371981"/>
                  </a:lnTo>
                  <a:lnTo>
                    <a:pt x="1424402" y="1378202"/>
                  </a:lnTo>
                  <a:lnTo>
                    <a:pt x="1477434" y="1383414"/>
                  </a:lnTo>
                  <a:lnTo>
                    <a:pt x="1530858" y="1387602"/>
                  </a:lnTo>
                  <a:close/>
                </a:path>
              </a:pathLst>
            </a:custGeom>
            <a:solidFill>
              <a:srgbClr val="E2F0D9"/>
            </a:solidFill>
          </p:spPr>
          <p:txBody>
            <a:bodyPr wrap="square" lIns="0" tIns="0" rIns="0" bIns="0" rtlCol="0"/>
            <a:lstStyle/>
            <a:p>
              <a:endParaRPr/>
            </a:p>
          </p:txBody>
        </p:sp>
      </p:grpSp>
      <p:sp>
        <p:nvSpPr>
          <p:cNvPr id="13" name="object 13"/>
          <p:cNvSpPr txBox="1"/>
          <p:nvPr/>
        </p:nvSpPr>
        <p:spPr>
          <a:xfrm>
            <a:off x="2844679" y="2011933"/>
            <a:ext cx="383540" cy="399415"/>
          </a:xfrm>
          <a:prstGeom prst="rect">
            <a:avLst/>
          </a:prstGeom>
        </p:spPr>
        <p:txBody>
          <a:bodyPr vert="horz" wrap="square" lIns="0" tIns="13335" rIns="0" bIns="0" rtlCol="0">
            <a:spAutoFit/>
          </a:bodyPr>
          <a:lstStyle/>
          <a:p>
            <a:pPr marL="12700">
              <a:lnSpc>
                <a:spcPct val="100000"/>
              </a:lnSpc>
              <a:spcBef>
                <a:spcPts val="105"/>
              </a:spcBef>
            </a:pPr>
            <a:r>
              <a:rPr sz="2450" b="1" spc="-25" dirty="0">
                <a:solidFill>
                  <a:srgbClr val="3F3F3F"/>
                </a:solidFill>
                <a:latin typeface="Segoe UI"/>
                <a:cs typeface="Segoe UI"/>
              </a:rPr>
              <a:t>01</a:t>
            </a:r>
            <a:endParaRPr sz="2450">
              <a:latin typeface="Segoe UI"/>
              <a:cs typeface="Segoe UI"/>
            </a:endParaRPr>
          </a:p>
        </p:txBody>
      </p:sp>
      <p:sp>
        <p:nvSpPr>
          <p:cNvPr id="14" name="object 14"/>
          <p:cNvSpPr txBox="1"/>
          <p:nvPr/>
        </p:nvSpPr>
        <p:spPr>
          <a:xfrm>
            <a:off x="4533273" y="4256806"/>
            <a:ext cx="383540" cy="399415"/>
          </a:xfrm>
          <a:prstGeom prst="rect">
            <a:avLst/>
          </a:prstGeom>
        </p:spPr>
        <p:txBody>
          <a:bodyPr vert="horz" wrap="square" lIns="0" tIns="13335" rIns="0" bIns="0" rtlCol="0">
            <a:spAutoFit/>
          </a:bodyPr>
          <a:lstStyle/>
          <a:p>
            <a:pPr marL="12700">
              <a:lnSpc>
                <a:spcPct val="100000"/>
              </a:lnSpc>
              <a:spcBef>
                <a:spcPts val="105"/>
              </a:spcBef>
            </a:pPr>
            <a:r>
              <a:rPr sz="2450" b="1" spc="-25" dirty="0">
                <a:solidFill>
                  <a:srgbClr val="3F3F3F"/>
                </a:solidFill>
                <a:latin typeface="Segoe UI"/>
                <a:cs typeface="Segoe UI"/>
              </a:rPr>
              <a:t>03</a:t>
            </a:r>
            <a:endParaRPr sz="2450">
              <a:latin typeface="Segoe UI"/>
              <a:cs typeface="Segoe UI"/>
            </a:endParaRPr>
          </a:p>
        </p:txBody>
      </p:sp>
      <p:sp>
        <p:nvSpPr>
          <p:cNvPr id="15" name="object 15"/>
          <p:cNvSpPr/>
          <p:nvPr/>
        </p:nvSpPr>
        <p:spPr>
          <a:xfrm>
            <a:off x="467753" y="2664714"/>
            <a:ext cx="1447165" cy="1469390"/>
          </a:xfrm>
          <a:custGeom>
            <a:avLst/>
            <a:gdLst/>
            <a:ahLst/>
            <a:cxnLst/>
            <a:rect l="l" t="t" r="r" b="b"/>
            <a:pathLst>
              <a:path w="1447164" h="1469389">
                <a:moveTo>
                  <a:pt x="1447038" y="781812"/>
                </a:moveTo>
                <a:lnTo>
                  <a:pt x="631697" y="0"/>
                </a:lnTo>
                <a:lnTo>
                  <a:pt x="600076" y="36976"/>
                </a:lnTo>
                <a:lnTo>
                  <a:pt x="569089" y="74472"/>
                </a:lnTo>
                <a:lnTo>
                  <a:pt x="538752" y="112484"/>
                </a:lnTo>
                <a:lnTo>
                  <a:pt x="509079" y="151006"/>
                </a:lnTo>
                <a:lnTo>
                  <a:pt x="480082" y="190034"/>
                </a:lnTo>
                <a:lnTo>
                  <a:pt x="451777" y="229564"/>
                </a:lnTo>
                <a:lnTo>
                  <a:pt x="424178" y="269590"/>
                </a:lnTo>
                <a:lnTo>
                  <a:pt x="397297" y="310108"/>
                </a:lnTo>
                <a:lnTo>
                  <a:pt x="371150" y="351113"/>
                </a:lnTo>
                <a:lnTo>
                  <a:pt x="345750" y="392600"/>
                </a:lnTo>
                <a:lnTo>
                  <a:pt x="321112" y="434565"/>
                </a:lnTo>
                <a:lnTo>
                  <a:pt x="297249" y="477003"/>
                </a:lnTo>
                <a:lnTo>
                  <a:pt x="274175" y="519910"/>
                </a:lnTo>
                <a:lnTo>
                  <a:pt x="251904" y="563280"/>
                </a:lnTo>
                <a:lnTo>
                  <a:pt x="230451" y="607109"/>
                </a:lnTo>
                <a:lnTo>
                  <a:pt x="209829" y="651392"/>
                </a:lnTo>
                <a:lnTo>
                  <a:pt x="190052" y="696125"/>
                </a:lnTo>
                <a:lnTo>
                  <a:pt x="171135" y="741302"/>
                </a:lnTo>
                <a:lnTo>
                  <a:pt x="153090" y="786920"/>
                </a:lnTo>
                <a:lnTo>
                  <a:pt x="135933" y="832973"/>
                </a:lnTo>
                <a:lnTo>
                  <a:pt x="119678" y="879456"/>
                </a:lnTo>
                <a:lnTo>
                  <a:pt x="104337" y="926366"/>
                </a:lnTo>
                <a:lnTo>
                  <a:pt x="89926" y="973696"/>
                </a:lnTo>
                <a:lnTo>
                  <a:pt x="76458" y="1021444"/>
                </a:lnTo>
                <a:lnTo>
                  <a:pt x="63947" y="1069603"/>
                </a:lnTo>
                <a:lnTo>
                  <a:pt x="52407" y="1118169"/>
                </a:lnTo>
                <a:lnTo>
                  <a:pt x="41853" y="1167137"/>
                </a:lnTo>
                <a:lnTo>
                  <a:pt x="32298" y="1216504"/>
                </a:lnTo>
                <a:lnTo>
                  <a:pt x="23756" y="1266263"/>
                </a:lnTo>
                <a:lnTo>
                  <a:pt x="16241" y="1316410"/>
                </a:lnTo>
                <a:lnTo>
                  <a:pt x="9767" y="1366941"/>
                </a:lnTo>
                <a:lnTo>
                  <a:pt x="4349" y="1417851"/>
                </a:lnTo>
                <a:lnTo>
                  <a:pt x="0" y="1469136"/>
                </a:lnTo>
                <a:lnTo>
                  <a:pt x="1165860" y="1469136"/>
                </a:lnTo>
                <a:lnTo>
                  <a:pt x="1172429" y="1418285"/>
                </a:lnTo>
                <a:lnTo>
                  <a:pt x="1180843" y="1368147"/>
                </a:lnTo>
                <a:lnTo>
                  <a:pt x="1191079" y="1318723"/>
                </a:lnTo>
                <a:lnTo>
                  <a:pt x="1203110" y="1270014"/>
                </a:lnTo>
                <a:lnTo>
                  <a:pt x="1216914" y="1222022"/>
                </a:lnTo>
                <a:lnTo>
                  <a:pt x="1232464" y="1174747"/>
                </a:lnTo>
                <a:lnTo>
                  <a:pt x="1249738" y="1128193"/>
                </a:lnTo>
                <a:lnTo>
                  <a:pt x="1268711" y="1082358"/>
                </a:lnTo>
                <a:lnTo>
                  <a:pt x="1289358" y="1037246"/>
                </a:lnTo>
                <a:lnTo>
                  <a:pt x="1311656" y="992857"/>
                </a:lnTo>
                <a:lnTo>
                  <a:pt x="1335578" y="949193"/>
                </a:lnTo>
                <a:lnTo>
                  <a:pt x="1361102" y="906255"/>
                </a:lnTo>
                <a:lnTo>
                  <a:pt x="1388203" y="864045"/>
                </a:lnTo>
                <a:lnTo>
                  <a:pt x="1416856" y="822563"/>
                </a:lnTo>
                <a:lnTo>
                  <a:pt x="1447038" y="781812"/>
                </a:lnTo>
                <a:close/>
              </a:path>
            </a:pathLst>
          </a:custGeom>
          <a:solidFill>
            <a:srgbClr val="E2F0D9"/>
          </a:solidFill>
        </p:spPr>
        <p:txBody>
          <a:bodyPr wrap="square" lIns="0" tIns="0" rIns="0" bIns="0" rtlCol="0"/>
          <a:lstStyle/>
          <a:p>
            <a:endParaRPr/>
          </a:p>
        </p:txBody>
      </p:sp>
      <p:sp>
        <p:nvSpPr>
          <p:cNvPr id="16" name="object 16"/>
          <p:cNvSpPr txBox="1"/>
          <p:nvPr/>
        </p:nvSpPr>
        <p:spPr>
          <a:xfrm>
            <a:off x="3111379" y="2424937"/>
            <a:ext cx="515620" cy="613410"/>
          </a:xfrm>
          <a:prstGeom prst="rect">
            <a:avLst/>
          </a:prstGeom>
        </p:spPr>
        <p:txBody>
          <a:bodyPr vert="horz" wrap="square" lIns="0" tIns="13335" rIns="0" bIns="0" rtlCol="0">
            <a:spAutoFit/>
          </a:bodyPr>
          <a:lstStyle/>
          <a:p>
            <a:pPr marL="12700">
              <a:lnSpc>
                <a:spcPct val="100000"/>
              </a:lnSpc>
              <a:spcBef>
                <a:spcPts val="105"/>
              </a:spcBef>
            </a:pPr>
            <a:r>
              <a:rPr sz="3850" b="1" spc="5" dirty="0">
                <a:solidFill>
                  <a:srgbClr val="006565"/>
                </a:solidFill>
                <a:latin typeface="Microsoft JhengHei"/>
                <a:cs typeface="Microsoft JhengHei"/>
              </a:rPr>
              <a:t>看</a:t>
            </a:r>
            <a:endParaRPr sz="3850">
              <a:latin typeface="Microsoft JhengHei"/>
              <a:cs typeface="Microsoft JhengHei"/>
            </a:endParaRPr>
          </a:p>
        </p:txBody>
      </p:sp>
      <p:sp>
        <p:nvSpPr>
          <p:cNvPr id="17" name="object 17"/>
          <p:cNvSpPr txBox="1"/>
          <p:nvPr/>
        </p:nvSpPr>
        <p:spPr>
          <a:xfrm>
            <a:off x="3733932" y="2765646"/>
            <a:ext cx="817244" cy="3185795"/>
          </a:xfrm>
          <a:prstGeom prst="rect">
            <a:avLst/>
          </a:prstGeom>
        </p:spPr>
        <p:txBody>
          <a:bodyPr vert="horz" wrap="square" lIns="0" tIns="95885" rIns="0" bIns="0" rtlCol="0">
            <a:spAutoFit/>
          </a:bodyPr>
          <a:lstStyle/>
          <a:p>
            <a:pPr marL="445770">
              <a:lnSpc>
                <a:spcPct val="100000"/>
              </a:lnSpc>
              <a:spcBef>
                <a:spcPts val="755"/>
              </a:spcBef>
            </a:pPr>
            <a:r>
              <a:rPr sz="2450" b="1" spc="-25" dirty="0">
                <a:solidFill>
                  <a:srgbClr val="FFFFFF"/>
                </a:solidFill>
                <a:latin typeface="Segoe UI"/>
                <a:cs typeface="Segoe UI"/>
              </a:rPr>
              <a:t>02</a:t>
            </a:r>
            <a:endParaRPr sz="2450">
              <a:latin typeface="Segoe UI"/>
              <a:cs typeface="Segoe UI"/>
            </a:endParaRPr>
          </a:p>
          <a:p>
            <a:pPr marL="219075">
              <a:lnSpc>
                <a:spcPct val="100000"/>
              </a:lnSpc>
              <a:spcBef>
                <a:spcPts val="1035"/>
              </a:spcBef>
            </a:pPr>
            <a:r>
              <a:rPr sz="3850" b="1" spc="5" dirty="0">
                <a:solidFill>
                  <a:srgbClr val="FFFFFF"/>
                </a:solidFill>
                <a:latin typeface="Microsoft JhengHei"/>
                <a:cs typeface="Microsoft JhengHei"/>
              </a:rPr>
              <a:t>撕</a:t>
            </a:r>
            <a:endParaRPr sz="3850">
              <a:latin typeface="Microsoft JhengHei"/>
              <a:cs typeface="Microsoft JhengHei"/>
            </a:endParaRPr>
          </a:p>
          <a:p>
            <a:pPr marL="120014">
              <a:lnSpc>
                <a:spcPct val="100000"/>
              </a:lnSpc>
              <a:spcBef>
                <a:spcPts val="4175"/>
              </a:spcBef>
            </a:pPr>
            <a:r>
              <a:rPr sz="3850" b="1" spc="5" dirty="0">
                <a:solidFill>
                  <a:srgbClr val="006565"/>
                </a:solidFill>
                <a:latin typeface="Microsoft JhengHei"/>
                <a:cs typeface="Microsoft JhengHei"/>
              </a:rPr>
              <a:t>擠</a:t>
            </a:r>
            <a:endParaRPr sz="3850">
              <a:latin typeface="Microsoft JhengHei"/>
              <a:cs typeface="Microsoft JhengHei"/>
            </a:endParaRPr>
          </a:p>
          <a:p>
            <a:pPr marL="12700">
              <a:lnSpc>
                <a:spcPct val="100000"/>
              </a:lnSpc>
              <a:spcBef>
                <a:spcPts val="3894"/>
              </a:spcBef>
            </a:pPr>
            <a:r>
              <a:rPr sz="2450" b="1" spc="-25" dirty="0">
                <a:solidFill>
                  <a:srgbClr val="FFFFFF"/>
                </a:solidFill>
                <a:latin typeface="Segoe UI"/>
                <a:cs typeface="Segoe UI"/>
              </a:rPr>
              <a:t>04</a:t>
            </a:r>
            <a:endParaRPr sz="2450">
              <a:latin typeface="Segoe UI"/>
              <a:cs typeface="Segoe UI"/>
            </a:endParaRPr>
          </a:p>
        </p:txBody>
      </p:sp>
      <p:sp>
        <p:nvSpPr>
          <p:cNvPr id="18" name="object 18"/>
          <p:cNvSpPr txBox="1"/>
          <p:nvPr/>
        </p:nvSpPr>
        <p:spPr>
          <a:xfrm>
            <a:off x="2915539" y="5218381"/>
            <a:ext cx="515620" cy="613410"/>
          </a:xfrm>
          <a:prstGeom prst="rect">
            <a:avLst/>
          </a:prstGeom>
        </p:spPr>
        <p:txBody>
          <a:bodyPr vert="horz" wrap="square" lIns="0" tIns="13335" rIns="0" bIns="0" rtlCol="0">
            <a:spAutoFit/>
          </a:bodyPr>
          <a:lstStyle/>
          <a:p>
            <a:pPr marL="12700">
              <a:lnSpc>
                <a:spcPct val="100000"/>
              </a:lnSpc>
              <a:spcBef>
                <a:spcPts val="105"/>
              </a:spcBef>
            </a:pPr>
            <a:r>
              <a:rPr sz="3850" b="1" spc="5" dirty="0">
                <a:solidFill>
                  <a:srgbClr val="FFFFFF"/>
                </a:solidFill>
                <a:latin typeface="Microsoft JhengHei"/>
                <a:cs typeface="Microsoft JhengHei"/>
              </a:rPr>
              <a:t>捏</a:t>
            </a:r>
            <a:endParaRPr sz="3850">
              <a:latin typeface="Microsoft JhengHei"/>
              <a:cs typeface="Microsoft JhengHei"/>
            </a:endParaRPr>
          </a:p>
        </p:txBody>
      </p:sp>
      <p:sp>
        <p:nvSpPr>
          <p:cNvPr id="19" name="object 19"/>
          <p:cNvSpPr txBox="1"/>
          <p:nvPr/>
        </p:nvSpPr>
        <p:spPr>
          <a:xfrm>
            <a:off x="1705470" y="5182564"/>
            <a:ext cx="515620" cy="613410"/>
          </a:xfrm>
          <a:prstGeom prst="rect">
            <a:avLst/>
          </a:prstGeom>
        </p:spPr>
        <p:txBody>
          <a:bodyPr vert="horz" wrap="square" lIns="0" tIns="13335" rIns="0" bIns="0" rtlCol="0">
            <a:spAutoFit/>
          </a:bodyPr>
          <a:lstStyle/>
          <a:p>
            <a:pPr marL="12700">
              <a:lnSpc>
                <a:spcPct val="100000"/>
              </a:lnSpc>
              <a:spcBef>
                <a:spcPts val="105"/>
              </a:spcBef>
            </a:pPr>
            <a:r>
              <a:rPr sz="3850" b="1" spc="5" dirty="0">
                <a:solidFill>
                  <a:srgbClr val="006565"/>
                </a:solidFill>
                <a:latin typeface="Microsoft JhengHei"/>
                <a:cs typeface="Microsoft JhengHei"/>
              </a:rPr>
              <a:t>套</a:t>
            </a:r>
            <a:endParaRPr sz="3850">
              <a:latin typeface="Microsoft JhengHei"/>
              <a:cs typeface="Microsoft JhengHei"/>
            </a:endParaRPr>
          </a:p>
        </p:txBody>
      </p:sp>
      <p:sp>
        <p:nvSpPr>
          <p:cNvPr id="20" name="object 20"/>
          <p:cNvSpPr txBox="1"/>
          <p:nvPr/>
        </p:nvSpPr>
        <p:spPr>
          <a:xfrm>
            <a:off x="551821" y="2775319"/>
            <a:ext cx="905510" cy="2751455"/>
          </a:xfrm>
          <a:prstGeom prst="rect">
            <a:avLst/>
          </a:prstGeom>
        </p:spPr>
        <p:txBody>
          <a:bodyPr vert="horz" wrap="square" lIns="0" tIns="245110" rIns="0" bIns="0" rtlCol="0">
            <a:spAutoFit/>
          </a:bodyPr>
          <a:lstStyle/>
          <a:p>
            <a:pPr marL="294640">
              <a:lnSpc>
                <a:spcPct val="100000"/>
              </a:lnSpc>
              <a:spcBef>
                <a:spcPts val="1930"/>
              </a:spcBef>
            </a:pPr>
            <a:r>
              <a:rPr sz="3850" b="1" spc="5" dirty="0">
                <a:solidFill>
                  <a:srgbClr val="006565"/>
                </a:solidFill>
                <a:latin typeface="Microsoft JhengHei"/>
                <a:cs typeface="Microsoft JhengHei"/>
              </a:rPr>
              <a:t>丟</a:t>
            </a:r>
            <a:endParaRPr sz="3850">
              <a:latin typeface="Microsoft JhengHei"/>
              <a:cs typeface="Microsoft JhengHei"/>
            </a:endParaRPr>
          </a:p>
          <a:p>
            <a:pPr marL="12700">
              <a:lnSpc>
                <a:spcPct val="100000"/>
              </a:lnSpc>
              <a:spcBef>
                <a:spcPts val="1170"/>
              </a:spcBef>
            </a:pPr>
            <a:r>
              <a:rPr sz="2450" b="1" spc="-25" dirty="0">
                <a:solidFill>
                  <a:srgbClr val="3F3F3F"/>
                </a:solidFill>
                <a:latin typeface="Segoe UI"/>
                <a:cs typeface="Segoe UI"/>
              </a:rPr>
              <a:t>07</a:t>
            </a:r>
            <a:endParaRPr sz="2450">
              <a:latin typeface="Segoe UI"/>
              <a:cs typeface="Segoe UI"/>
            </a:endParaRPr>
          </a:p>
          <a:p>
            <a:pPr marL="402590">
              <a:lnSpc>
                <a:spcPct val="100000"/>
              </a:lnSpc>
              <a:spcBef>
                <a:spcPts val="1705"/>
              </a:spcBef>
            </a:pPr>
            <a:r>
              <a:rPr sz="3850" b="1" spc="5" dirty="0">
                <a:solidFill>
                  <a:srgbClr val="FFFFFF"/>
                </a:solidFill>
                <a:latin typeface="Microsoft JhengHei"/>
                <a:cs typeface="Microsoft JhengHei"/>
              </a:rPr>
              <a:t>取</a:t>
            </a:r>
            <a:endParaRPr sz="3850">
              <a:latin typeface="Microsoft JhengHei"/>
              <a:cs typeface="Microsoft JhengHei"/>
            </a:endParaRPr>
          </a:p>
          <a:p>
            <a:pPr marL="428625">
              <a:lnSpc>
                <a:spcPct val="100000"/>
              </a:lnSpc>
              <a:spcBef>
                <a:spcPts val="1635"/>
              </a:spcBef>
            </a:pPr>
            <a:r>
              <a:rPr sz="2450" b="1" spc="-25" dirty="0">
                <a:solidFill>
                  <a:srgbClr val="FFFFFF"/>
                </a:solidFill>
                <a:latin typeface="Segoe UI"/>
                <a:cs typeface="Segoe UI"/>
              </a:rPr>
              <a:t>06</a:t>
            </a:r>
            <a:endParaRPr sz="2450">
              <a:latin typeface="Segoe UI"/>
              <a:cs typeface="Segoe UI"/>
            </a:endParaRPr>
          </a:p>
        </p:txBody>
      </p:sp>
      <p:sp>
        <p:nvSpPr>
          <p:cNvPr id="21" name="object 21"/>
          <p:cNvSpPr txBox="1"/>
          <p:nvPr/>
        </p:nvSpPr>
        <p:spPr>
          <a:xfrm>
            <a:off x="1835029" y="3811778"/>
            <a:ext cx="1808480" cy="881380"/>
          </a:xfrm>
          <a:prstGeom prst="rect">
            <a:avLst/>
          </a:prstGeom>
        </p:spPr>
        <p:txBody>
          <a:bodyPr vert="horz" wrap="square" lIns="0" tIns="13335" rIns="0" bIns="0" rtlCol="0">
            <a:spAutoFit/>
          </a:bodyPr>
          <a:lstStyle/>
          <a:p>
            <a:pPr marL="12700" marR="5080" indent="177800">
              <a:lnSpc>
                <a:spcPct val="100000"/>
              </a:lnSpc>
              <a:spcBef>
                <a:spcPts val="105"/>
              </a:spcBef>
            </a:pPr>
            <a:r>
              <a:rPr sz="2800" b="1" spc="-15" dirty="0">
                <a:solidFill>
                  <a:srgbClr val="006565"/>
                </a:solidFill>
                <a:latin typeface="Microsoft JhengHei"/>
                <a:cs typeface="Microsoft JhengHei"/>
              </a:rPr>
              <a:t>正確使用</a:t>
            </a:r>
            <a:r>
              <a:rPr sz="2800" b="1" spc="-10" dirty="0">
                <a:solidFill>
                  <a:srgbClr val="006565"/>
                </a:solidFill>
                <a:latin typeface="Microsoft JhengHei"/>
                <a:cs typeface="Microsoft JhengHei"/>
              </a:rPr>
              <a:t>保險套方法</a:t>
            </a:r>
            <a:endParaRPr sz="2800">
              <a:latin typeface="Microsoft JhengHei"/>
              <a:cs typeface="Microsoft JhengHei"/>
            </a:endParaRPr>
          </a:p>
        </p:txBody>
      </p:sp>
      <p:sp>
        <p:nvSpPr>
          <p:cNvPr id="22" name="object 22"/>
          <p:cNvSpPr/>
          <p:nvPr/>
        </p:nvSpPr>
        <p:spPr>
          <a:xfrm>
            <a:off x="896759" y="2266188"/>
            <a:ext cx="1363345" cy="1369695"/>
          </a:xfrm>
          <a:custGeom>
            <a:avLst/>
            <a:gdLst/>
            <a:ahLst/>
            <a:cxnLst/>
            <a:rect l="l" t="t" r="r" b="b"/>
            <a:pathLst>
              <a:path w="1363345" h="1369695">
                <a:moveTo>
                  <a:pt x="1363218" y="0"/>
                </a:moveTo>
                <a:lnTo>
                  <a:pt x="0" y="214884"/>
                </a:lnTo>
                <a:lnTo>
                  <a:pt x="1189482" y="1369314"/>
                </a:lnTo>
                <a:lnTo>
                  <a:pt x="1363218" y="0"/>
                </a:lnTo>
                <a:close/>
              </a:path>
            </a:pathLst>
          </a:custGeom>
          <a:solidFill>
            <a:srgbClr val="E2F0D9"/>
          </a:solidFill>
        </p:spPr>
        <p:txBody>
          <a:bodyPr wrap="square" lIns="0" tIns="0" rIns="0" bIns="0" rtlCol="0"/>
          <a:lstStyle/>
          <a:p>
            <a:endParaRPr/>
          </a:p>
        </p:txBody>
      </p:sp>
      <p:pic>
        <p:nvPicPr>
          <p:cNvPr id="23" name="object 23"/>
          <p:cNvPicPr/>
          <p:nvPr/>
        </p:nvPicPr>
        <p:blipFill>
          <a:blip r:embed="rId2" cstate="print"/>
          <a:stretch>
            <a:fillRect/>
          </a:stretch>
        </p:blipFill>
        <p:spPr>
          <a:xfrm>
            <a:off x="296303" y="946403"/>
            <a:ext cx="665226" cy="661416"/>
          </a:xfrm>
          <a:prstGeom prst="rect">
            <a:avLst/>
          </a:prstGeom>
        </p:spPr>
      </p:pic>
      <p:sp>
        <p:nvSpPr>
          <p:cNvPr id="24" name="object 24"/>
          <p:cNvSpPr txBox="1"/>
          <p:nvPr/>
        </p:nvSpPr>
        <p:spPr>
          <a:xfrm>
            <a:off x="5266315" y="1905853"/>
            <a:ext cx="4951730" cy="3729354"/>
          </a:xfrm>
          <a:prstGeom prst="rect">
            <a:avLst/>
          </a:prstGeom>
        </p:spPr>
        <p:txBody>
          <a:bodyPr vert="horz" wrap="square" lIns="0" tIns="92710" rIns="0" bIns="0" rtlCol="0">
            <a:spAutoFit/>
          </a:bodyPr>
          <a:lstStyle/>
          <a:p>
            <a:pPr marL="212725" indent="-200660">
              <a:lnSpc>
                <a:spcPct val="100000"/>
              </a:lnSpc>
              <a:spcBef>
                <a:spcPts val="730"/>
              </a:spcBef>
              <a:buFont typeface="Arial MT"/>
              <a:buChar char="•"/>
              <a:tabLst>
                <a:tab pos="213360" algn="l"/>
              </a:tabLst>
            </a:pPr>
            <a:r>
              <a:rPr sz="2450" dirty="0">
                <a:solidFill>
                  <a:srgbClr val="101C32"/>
                </a:solidFill>
                <a:latin typeface="Microsoft JhengHei"/>
                <a:cs typeface="Microsoft JhengHei"/>
              </a:rPr>
              <a:t>性行為時務必</a:t>
            </a:r>
            <a:r>
              <a:rPr sz="2450" b="1" spc="-10" dirty="0">
                <a:solidFill>
                  <a:srgbClr val="158B95"/>
                </a:solidFill>
                <a:latin typeface="Microsoft JhengHei"/>
                <a:cs typeface="Microsoft JhengHei"/>
              </a:rPr>
              <a:t>全程正確使用保險套</a:t>
            </a:r>
            <a:endParaRPr sz="2450">
              <a:latin typeface="Microsoft JhengHei"/>
              <a:cs typeface="Microsoft JhengHei"/>
            </a:endParaRPr>
          </a:p>
          <a:p>
            <a:pPr marL="212725" marR="55880" indent="-200660">
              <a:lnSpc>
                <a:spcPts val="2610"/>
              </a:lnSpc>
              <a:spcBef>
                <a:spcPts val="990"/>
              </a:spcBef>
              <a:buFont typeface="Arial MT"/>
              <a:buChar char="•"/>
              <a:tabLst>
                <a:tab pos="213360" algn="l"/>
              </a:tabLst>
            </a:pPr>
            <a:r>
              <a:rPr sz="2450" dirty="0">
                <a:solidFill>
                  <a:srgbClr val="101C32"/>
                </a:solidFill>
                <a:latin typeface="Microsoft JhengHei"/>
                <a:cs typeface="Microsoft JhengHei"/>
              </a:rPr>
              <a:t>搭配使用</a:t>
            </a:r>
            <a:r>
              <a:rPr sz="2450" b="1" dirty="0">
                <a:solidFill>
                  <a:srgbClr val="FF7B80"/>
                </a:solidFill>
                <a:latin typeface="Microsoft JhengHei"/>
                <a:cs typeface="Microsoft JhengHei"/>
              </a:rPr>
              <a:t>水性潤滑劑</a:t>
            </a:r>
            <a:r>
              <a:rPr sz="2450" spc="-10" dirty="0">
                <a:solidFill>
                  <a:srgbClr val="101C32"/>
                </a:solidFill>
                <a:latin typeface="Microsoft JhengHei"/>
                <a:cs typeface="Microsoft JhengHei"/>
              </a:rPr>
              <a:t>，避免保險套</a:t>
            </a:r>
            <a:r>
              <a:rPr sz="2450" spc="-25" dirty="0">
                <a:solidFill>
                  <a:srgbClr val="101C32"/>
                </a:solidFill>
                <a:latin typeface="Microsoft JhengHei"/>
                <a:cs typeface="Microsoft JhengHei"/>
              </a:rPr>
              <a:t>破損</a:t>
            </a:r>
            <a:endParaRPr sz="2450">
              <a:latin typeface="Microsoft JhengHei"/>
              <a:cs typeface="Microsoft JhengHei"/>
            </a:endParaRPr>
          </a:p>
          <a:p>
            <a:pPr marL="212725" marR="55880" indent="-200660">
              <a:lnSpc>
                <a:spcPts val="2610"/>
              </a:lnSpc>
              <a:spcBef>
                <a:spcPts val="960"/>
              </a:spcBef>
              <a:buFont typeface="Arial MT"/>
              <a:buChar char="•"/>
              <a:tabLst>
                <a:tab pos="213360" algn="l"/>
              </a:tabLst>
            </a:pPr>
            <a:r>
              <a:rPr sz="2450" spc="-5" dirty="0">
                <a:solidFill>
                  <a:srgbClr val="101C32"/>
                </a:solidFill>
                <a:latin typeface="Microsoft JhengHei"/>
                <a:cs typeface="Microsoft JhengHei"/>
              </a:rPr>
              <a:t>陰道交、肛交或口交時皆需要戴上</a:t>
            </a:r>
            <a:r>
              <a:rPr sz="2450" spc="-20" dirty="0">
                <a:solidFill>
                  <a:srgbClr val="101C32"/>
                </a:solidFill>
                <a:latin typeface="Microsoft JhengHei"/>
                <a:cs typeface="Microsoft JhengHei"/>
              </a:rPr>
              <a:t>保險套</a:t>
            </a:r>
            <a:endParaRPr sz="2450">
              <a:latin typeface="Microsoft JhengHei"/>
              <a:cs typeface="Microsoft JhengHei"/>
            </a:endParaRPr>
          </a:p>
          <a:p>
            <a:pPr marL="212725" marR="5080" indent="-200660">
              <a:lnSpc>
                <a:spcPts val="2650"/>
              </a:lnSpc>
              <a:spcBef>
                <a:spcPts val="880"/>
              </a:spcBef>
              <a:buFont typeface="Arial MT"/>
              <a:buChar char="•"/>
              <a:tabLst>
                <a:tab pos="213360" algn="l"/>
              </a:tabLst>
            </a:pPr>
            <a:r>
              <a:rPr sz="2450" dirty="0">
                <a:solidFill>
                  <a:srgbClr val="101C32"/>
                </a:solidFill>
                <a:latin typeface="Microsoft JhengHei"/>
                <a:cs typeface="Microsoft JhengHei"/>
              </a:rPr>
              <a:t>性行為</a:t>
            </a:r>
            <a:r>
              <a:rPr sz="2450" b="1" dirty="0">
                <a:solidFill>
                  <a:srgbClr val="158B95"/>
                </a:solidFill>
                <a:latin typeface="Microsoft JhengHei"/>
                <a:cs typeface="Microsoft JhengHei"/>
              </a:rPr>
              <a:t>超過</a:t>
            </a:r>
            <a:r>
              <a:rPr sz="2450" b="1" i="1" spc="-20" dirty="0">
                <a:solidFill>
                  <a:srgbClr val="158B95"/>
                </a:solidFill>
                <a:latin typeface="Trebuchet MS"/>
                <a:cs typeface="Trebuchet MS"/>
              </a:rPr>
              <a:t>30</a:t>
            </a:r>
            <a:r>
              <a:rPr sz="2450" b="1" dirty="0">
                <a:solidFill>
                  <a:srgbClr val="158B95"/>
                </a:solidFill>
                <a:latin typeface="Microsoft JhengHei"/>
                <a:cs typeface="Microsoft JhengHei"/>
              </a:rPr>
              <a:t>分鐘建議更換</a:t>
            </a:r>
            <a:r>
              <a:rPr sz="2450" spc="-20" dirty="0">
                <a:solidFill>
                  <a:srgbClr val="101C32"/>
                </a:solidFill>
                <a:latin typeface="Microsoft JhengHei"/>
                <a:cs typeface="Microsoft JhengHei"/>
              </a:rPr>
              <a:t>新的保</a:t>
            </a:r>
            <a:r>
              <a:rPr sz="2450" spc="-25" dirty="0">
                <a:solidFill>
                  <a:srgbClr val="101C32"/>
                </a:solidFill>
                <a:latin typeface="Microsoft JhengHei"/>
                <a:cs typeface="Microsoft JhengHei"/>
              </a:rPr>
              <a:t>險套</a:t>
            </a:r>
            <a:endParaRPr sz="2450">
              <a:latin typeface="Microsoft JhengHei"/>
              <a:cs typeface="Microsoft JhengHei"/>
            </a:endParaRPr>
          </a:p>
          <a:p>
            <a:pPr marL="212725" indent="-200660">
              <a:lnSpc>
                <a:spcPct val="100000"/>
              </a:lnSpc>
              <a:spcBef>
                <a:spcPts val="550"/>
              </a:spcBef>
              <a:buFont typeface="Arial MT"/>
              <a:buChar char="•"/>
              <a:tabLst>
                <a:tab pos="213360" algn="l"/>
              </a:tabLst>
            </a:pPr>
            <a:r>
              <a:rPr sz="2450" dirty="0">
                <a:solidFill>
                  <a:srgbClr val="101C32"/>
                </a:solidFill>
                <a:latin typeface="Microsoft JhengHei"/>
                <a:cs typeface="Microsoft JhengHei"/>
              </a:rPr>
              <a:t>保險套</a:t>
            </a:r>
            <a:r>
              <a:rPr sz="2450" b="1" spc="-10" dirty="0">
                <a:solidFill>
                  <a:srgbClr val="158B95"/>
                </a:solidFill>
                <a:latin typeface="Microsoft JhengHei"/>
                <a:cs typeface="Microsoft JhengHei"/>
              </a:rPr>
              <a:t>不可重複使用</a:t>
            </a:r>
            <a:endParaRPr sz="2450">
              <a:latin typeface="Microsoft JhengHei"/>
              <a:cs typeface="Microsoft JhengHei"/>
            </a:endParaRPr>
          </a:p>
          <a:p>
            <a:pPr marL="212725" indent="-200660">
              <a:lnSpc>
                <a:spcPct val="100000"/>
              </a:lnSpc>
              <a:spcBef>
                <a:spcPts val="590"/>
              </a:spcBef>
              <a:buFont typeface="Arial MT"/>
              <a:buChar char="•"/>
              <a:tabLst>
                <a:tab pos="213360" algn="l"/>
              </a:tabLst>
            </a:pPr>
            <a:r>
              <a:rPr sz="2450" spc="-10" dirty="0">
                <a:solidFill>
                  <a:srgbClr val="101C32"/>
                </a:solidFill>
                <a:latin typeface="Microsoft JhengHei"/>
                <a:cs typeface="Microsoft JhengHei"/>
              </a:rPr>
              <a:t>注意保險套保存期限</a:t>
            </a:r>
            <a:endParaRPr sz="2450">
              <a:latin typeface="Microsoft JhengHei"/>
              <a:cs typeface="Microsoft JhengHei"/>
            </a:endParaRPr>
          </a:p>
        </p:txBody>
      </p:sp>
      <p:grpSp>
        <p:nvGrpSpPr>
          <p:cNvPr id="25" name="object 25"/>
          <p:cNvGrpSpPr/>
          <p:nvPr/>
        </p:nvGrpSpPr>
        <p:grpSpPr>
          <a:xfrm>
            <a:off x="8360536" y="5100828"/>
            <a:ext cx="1833880" cy="1477645"/>
            <a:chOff x="8360536" y="5100828"/>
            <a:chExt cx="1833880" cy="1477645"/>
          </a:xfrm>
        </p:grpSpPr>
        <p:sp>
          <p:nvSpPr>
            <p:cNvPr id="26" name="object 26"/>
            <p:cNvSpPr/>
            <p:nvPr/>
          </p:nvSpPr>
          <p:spPr>
            <a:xfrm>
              <a:off x="8360536" y="6351270"/>
              <a:ext cx="1833880" cy="227329"/>
            </a:xfrm>
            <a:custGeom>
              <a:avLst/>
              <a:gdLst/>
              <a:ahLst/>
              <a:cxnLst/>
              <a:rect l="l" t="t" r="r" b="b"/>
              <a:pathLst>
                <a:path w="1833879" h="227329">
                  <a:moveTo>
                    <a:pt x="1833372" y="113537"/>
                  </a:moveTo>
                  <a:lnTo>
                    <a:pt x="1791462" y="79247"/>
                  </a:lnTo>
                  <a:lnTo>
                    <a:pt x="1740408" y="64007"/>
                  </a:lnTo>
                  <a:lnTo>
                    <a:pt x="1692927" y="54177"/>
                  </a:lnTo>
                  <a:lnTo>
                    <a:pt x="1644448" y="45478"/>
                  </a:lnTo>
                  <a:lnTo>
                    <a:pt x="1595114" y="37834"/>
                  </a:lnTo>
                  <a:lnTo>
                    <a:pt x="1545068" y="31169"/>
                  </a:lnTo>
                  <a:lnTo>
                    <a:pt x="1494451" y="25408"/>
                  </a:lnTo>
                  <a:lnTo>
                    <a:pt x="1443407" y="20474"/>
                  </a:lnTo>
                  <a:lnTo>
                    <a:pt x="1392078" y="16292"/>
                  </a:lnTo>
                  <a:lnTo>
                    <a:pt x="1340607" y="12785"/>
                  </a:lnTo>
                  <a:lnTo>
                    <a:pt x="1289136" y="9877"/>
                  </a:lnTo>
                  <a:lnTo>
                    <a:pt x="1237809" y="7492"/>
                  </a:lnTo>
                  <a:lnTo>
                    <a:pt x="1186768" y="5556"/>
                  </a:lnTo>
                  <a:lnTo>
                    <a:pt x="1136155" y="3990"/>
                  </a:lnTo>
                  <a:lnTo>
                    <a:pt x="1036785" y="1669"/>
                  </a:lnTo>
                  <a:lnTo>
                    <a:pt x="988314" y="761"/>
                  </a:lnTo>
                  <a:lnTo>
                    <a:pt x="916686" y="0"/>
                  </a:lnTo>
                  <a:lnTo>
                    <a:pt x="774954" y="1524"/>
                  </a:lnTo>
                  <a:lnTo>
                    <a:pt x="721325" y="2580"/>
                  </a:lnTo>
                  <a:lnTo>
                    <a:pt x="667842" y="4270"/>
                  </a:lnTo>
                  <a:lnTo>
                    <a:pt x="614443" y="6524"/>
                  </a:lnTo>
                  <a:lnTo>
                    <a:pt x="561069" y="9276"/>
                  </a:lnTo>
                  <a:lnTo>
                    <a:pt x="507658" y="12458"/>
                  </a:lnTo>
                  <a:lnTo>
                    <a:pt x="454152" y="16002"/>
                  </a:lnTo>
                  <a:lnTo>
                    <a:pt x="343662" y="25146"/>
                  </a:lnTo>
                  <a:lnTo>
                    <a:pt x="289014" y="30981"/>
                  </a:lnTo>
                  <a:lnTo>
                    <a:pt x="234286" y="37966"/>
                  </a:lnTo>
                  <a:lnTo>
                    <a:pt x="179762" y="46352"/>
                  </a:lnTo>
                  <a:lnTo>
                    <a:pt x="125730" y="56388"/>
                  </a:lnTo>
                  <a:lnTo>
                    <a:pt x="66294" y="71628"/>
                  </a:lnTo>
                  <a:lnTo>
                    <a:pt x="24384" y="87630"/>
                  </a:lnTo>
                  <a:lnTo>
                    <a:pt x="0" y="113538"/>
                  </a:lnTo>
                  <a:lnTo>
                    <a:pt x="3048" y="122682"/>
                  </a:lnTo>
                  <a:lnTo>
                    <a:pt x="42672" y="147828"/>
                  </a:lnTo>
                  <a:lnTo>
                    <a:pt x="93726" y="163068"/>
                  </a:lnTo>
                  <a:lnTo>
                    <a:pt x="161544" y="177546"/>
                  </a:lnTo>
                  <a:lnTo>
                    <a:pt x="209280" y="185135"/>
                  </a:lnTo>
                  <a:lnTo>
                    <a:pt x="257431" y="191891"/>
                  </a:lnTo>
                  <a:lnTo>
                    <a:pt x="305935" y="197864"/>
                  </a:lnTo>
                  <a:lnTo>
                    <a:pt x="354730" y="203105"/>
                  </a:lnTo>
                  <a:lnTo>
                    <a:pt x="403755" y="207663"/>
                  </a:lnTo>
                  <a:lnTo>
                    <a:pt x="452947" y="211590"/>
                  </a:lnTo>
                  <a:lnTo>
                    <a:pt x="502243" y="214936"/>
                  </a:lnTo>
                  <a:lnTo>
                    <a:pt x="551583" y="217751"/>
                  </a:lnTo>
                  <a:lnTo>
                    <a:pt x="600904" y="220085"/>
                  </a:lnTo>
                  <a:lnTo>
                    <a:pt x="650144" y="221989"/>
                  </a:lnTo>
                  <a:lnTo>
                    <a:pt x="699242" y="223514"/>
                  </a:lnTo>
                  <a:lnTo>
                    <a:pt x="748134" y="224709"/>
                  </a:lnTo>
                  <a:lnTo>
                    <a:pt x="845058" y="226314"/>
                  </a:lnTo>
                  <a:lnTo>
                    <a:pt x="916686" y="227076"/>
                  </a:lnTo>
                  <a:lnTo>
                    <a:pt x="988314" y="226314"/>
                  </a:lnTo>
                  <a:lnTo>
                    <a:pt x="1090060" y="224516"/>
                  </a:lnTo>
                  <a:lnTo>
                    <a:pt x="1141571" y="223224"/>
                  </a:lnTo>
                  <a:lnTo>
                    <a:pt x="1193387" y="221578"/>
                  </a:lnTo>
                  <a:lnTo>
                    <a:pt x="1245417" y="219511"/>
                  </a:lnTo>
                  <a:lnTo>
                    <a:pt x="1297571" y="216955"/>
                  </a:lnTo>
                  <a:lnTo>
                    <a:pt x="1349759" y="213841"/>
                  </a:lnTo>
                  <a:lnTo>
                    <a:pt x="1401889" y="210100"/>
                  </a:lnTo>
                  <a:lnTo>
                    <a:pt x="1453871" y="205665"/>
                  </a:lnTo>
                  <a:lnTo>
                    <a:pt x="1505616" y="200468"/>
                  </a:lnTo>
                  <a:lnTo>
                    <a:pt x="1557032" y="194439"/>
                  </a:lnTo>
                  <a:lnTo>
                    <a:pt x="1608029" y="187512"/>
                  </a:lnTo>
                  <a:lnTo>
                    <a:pt x="1658516" y="179618"/>
                  </a:lnTo>
                  <a:lnTo>
                    <a:pt x="1708404" y="170687"/>
                  </a:lnTo>
                  <a:lnTo>
                    <a:pt x="1767840" y="155447"/>
                  </a:lnTo>
                  <a:lnTo>
                    <a:pt x="1809750" y="139445"/>
                  </a:lnTo>
                  <a:lnTo>
                    <a:pt x="1833372" y="113537"/>
                  </a:lnTo>
                  <a:close/>
                </a:path>
              </a:pathLst>
            </a:custGeom>
            <a:solidFill>
              <a:srgbClr val="E499A2"/>
            </a:solidFill>
          </p:spPr>
          <p:txBody>
            <a:bodyPr wrap="square" lIns="0" tIns="0" rIns="0" bIns="0" rtlCol="0"/>
            <a:lstStyle/>
            <a:p>
              <a:endParaRPr/>
            </a:p>
          </p:txBody>
        </p:sp>
        <p:sp>
          <p:nvSpPr>
            <p:cNvPr id="27" name="object 27"/>
            <p:cNvSpPr/>
            <p:nvPr/>
          </p:nvSpPr>
          <p:spPr>
            <a:xfrm>
              <a:off x="8747976" y="5100840"/>
              <a:ext cx="1115695" cy="853440"/>
            </a:xfrm>
            <a:custGeom>
              <a:avLst/>
              <a:gdLst/>
              <a:ahLst/>
              <a:cxnLst/>
              <a:rect l="l" t="t" r="r" b="b"/>
              <a:pathLst>
                <a:path w="1115695" h="853439">
                  <a:moveTo>
                    <a:pt x="1115237" y="280416"/>
                  </a:moveTo>
                  <a:lnTo>
                    <a:pt x="1110665" y="230124"/>
                  </a:lnTo>
                  <a:lnTo>
                    <a:pt x="1086281" y="161544"/>
                  </a:lnTo>
                  <a:lnTo>
                    <a:pt x="1064183" y="126492"/>
                  </a:lnTo>
                  <a:lnTo>
                    <a:pt x="1033145" y="90868"/>
                  </a:lnTo>
                  <a:lnTo>
                    <a:pt x="996226" y="59321"/>
                  </a:lnTo>
                  <a:lnTo>
                    <a:pt x="954849" y="33172"/>
                  </a:lnTo>
                  <a:lnTo>
                    <a:pt x="910463" y="13716"/>
                  </a:lnTo>
                  <a:lnTo>
                    <a:pt x="864539" y="2286"/>
                  </a:lnTo>
                  <a:lnTo>
                    <a:pt x="827201" y="0"/>
                  </a:lnTo>
                  <a:lnTo>
                    <a:pt x="784529" y="3048"/>
                  </a:lnTo>
                  <a:lnTo>
                    <a:pt x="738911" y="13652"/>
                  </a:lnTo>
                  <a:lnTo>
                    <a:pt x="694232" y="32410"/>
                  </a:lnTo>
                  <a:lnTo>
                    <a:pt x="652856" y="58432"/>
                  </a:lnTo>
                  <a:lnTo>
                    <a:pt x="617131" y="90843"/>
                  </a:lnTo>
                  <a:lnTo>
                    <a:pt x="589457" y="128778"/>
                  </a:lnTo>
                  <a:lnTo>
                    <a:pt x="575741" y="161544"/>
                  </a:lnTo>
                  <a:lnTo>
                    <a:pt x="568883" y="147828"/>
                  </a:lnTo>
                  <a:lnTo>
                    <a:pt x="506399" y="64770"/>
                  </a:lnTo>
                  <a:lnTo>
                    <a:pt x="469823" y="37338"/>
                  </a:lnTo>
                  <a:lnTo>
                    <a:pt x="428675" y="16764"/>
                  </a:lnTo>
                  <a:lnTo>
                    <a:pt x="384479" y="4572"/>
                  </a:lnTo>
                  <a:lnTo>
                    <a:pt x="336473" y="0"/>
                  </a:lnTo>
                  <a:lnTo>
                    <a:pt x="285419" y="3810"/>
                  </a:lnTo>
                  <a:lnTo>
                    <a:pt x="232079" y="15240"/>
                  </a:lnTo>
                  <a:lnTo>
                    <a:pt x="185597" y="30480"/>
                  </a:lnTo>
                  <a:lnTo>
                    <a:pt x="143090" y="50685"/>
                  </a:lnTo>
                  <a:lnTo>
                    <a:pt x="105156" y="75184"/>
                  </a:lnTo>
                  <a:lnTo>
                    <a:pt x="72263" y="103720"/>
                  </a:lnTo>
                  <a:lnTo>
                    <a:pt x="44894" y="136017"/>
                  </a:lnTo>
                  <a:lnTo>
                    <a:pt x="23507" y="171831"/>
                  </a:lnTo>
                  <a:lnTo>
                    <a:pt x="8585" y="210921"/>
                  </a:lnTo>
                  <a:lnTo>
                    <a:pt x="584" y="253009"/>
                  </a:lnTo>
                  <a:lnTo>
                    <a:pt x="0" y="297840"/>
                  </a:lnTo>
                  <a:lnTo>
                    <a:pt x="7289" y="345186"/>
                  </a:lnTo>
                  <a:lnTo>
                    <a:pt x="33197" y="419100"/>
                  </a:lnTo>
                  <a:lnTo>
                    <a:pt x="54102" y="460273"/>
                  </a:lnTo>
                  <a:lnTo>
                    <a:pt x="79806" y="501573"/>
                  </a:lnTo>
                  <a:lnTo>
                    <a:pt x="109639" y="542505"/>
                  </a:lnTo>
                  <a:lnTo>
                    <a:pt x="142887" y="582561"/>
                  </a:lnTo>
                  <a:lnTo>
                    <a:pt x="178892" y="621271"/>
                  </a:lnTo>
                  <a:lnTo>
                    <a:pt x="216954" y="658139"/>
                  </a:lnTo>
                  <a:lnTo>
                    <a:pt x="256387" y="692658"/>
                  </a:lnTo>
                  <a:lnTo>
                    <a:pt x="296519" y="724344"/>
                  </a:lnTo>
                  <a:lnTo>
                    <a:pt x="336638" y="752690"/>
                  </a:lnTo>
                  <a:lnTo>
                    <a:pt x="376097" y="777240"/>
                  </a:lnTo>
                  <a:lnTo>
                    <a:pt x="414197" y="798576"/>
                  </a:lnTo>
                  <a:lnTo>
                    <a:pt x="477443" y="826770"/>
                  </a:lnTo>
                  <a:lnTo>
                    <a:pt x="528497" y="843534"/>
                  </a:lnTo>
                  <a:lnTo>
                    <a:pt x="599668" y="853033"/>
                  </a:lnTo>
                  <a:lnTo>
                    <a:pt x="644448" y="841349"/>
                  </a:lnTo>
                  <a:lnTo>
                    <a:pt x="695655" y="819848"/>
                  </a:lnTo>
                  <a:lnTo>
                    <a:pt x="749541" y="791565"/>
                  </a:lnTo>
                  <a:lnTo>
                    <a:pt x="802373" y="759472"/>
                  </a:lnTo>
                  <a:lnTo>
                    <a:pt x="850417" y="726605"/>
                  </a:lnTo>
                  <a:lnTo>
                    <a:pt x="889901" y="695960"/>
                  </a:lnTo>
                  <a:lnTo>
                    <a:pt x="946073" y="640080"/>
                  </a:lnTo>
                  <a:lnTo>
                    <a:pt x="971219" y="609600"/>
                  </a:lnTo>
                  <a:lnTo>
                    <a:pt x="971981" y="608076"/>
                  </a:lnTo>
                  <a:lnTo>
                    <a:pt x="976553" y="602742"/>
                  </a:lnTo>
                  <a:lnTo>
                    <a:pt x="1013891" y="551688"/>
                  </a:lnTo>
                  <a:lnTo>
                    <a:pt x="1044371" y="504444"/>
                  </a:lnTo>
                  <a:lnTo>
                    <a:pt x="1067993" y="459486"/>
                  </a:lnTo>
                  <a:lnTo>
                    <a:pt x="1087043" y="417576"/>
                  </a:lnTo>
                  <a:lnTo>
                    <a:pt x="1099997" y="378714"/>
                  </a:lnTo>
                  <a:lnTo>
                    <a:pt x="1113713" y="310134"/>
                  </a:lnTo>
                  <a:lnTo>
                    <a:pt x="1115237" y="280416"/>
                  </a:lnTo>
                  <a:close/>
                </a:path>
              </a:pathLst>
            </a:custGeom>
            <a:solidFill>
              <a:srgbClr val="EA5084"/>
            </a:solidFill>
          </p:spPr>
          <p:txBody>
            <a:bodyPr wrap="square" lIns="0" tIns="0" rIns="0" bIns="0" rtlCol="0"/>
            <a:lstStyle/>
            <a:p>
              <a:endParaRPr/>
            </a:p>
          </p:txBody>
        </p:sp>
        <p:sp>
          <p:nvSpPr>
            <p:cNvPr id="28" name="object 28"/>
            <p:cNvSpPr/>
            <p:nvPr/>
          </p:nvSpPr>
          <p:spPr>
            <a:xfrm>
              <a:off x="8840610" y="5184660"/>
              <a:ext cx="344805" cy="321945"/>
            </a:xfrm>
            <a:custGeom>
              <a:avLst/>
              <a:gdLst/>
              <a:ahLst/>
              <a:cxnLst/>
              <a:rect l="l" t="t" r="r" b="b"/>
              <a:pathLst>
                <a:path w="344804" h="321945">
                  <a:moveTo>
                    <a:pt x="344424" y="54864"/>
                  </a:moveTo>
                  <a:lnTo>
                    <a:pt x="322326" y="8382"/>
                  </a:lnTo>
                  <a:lnTo>
                    <a:pt x="262890" y="0"/>
                  </a:lnTo>
                  <a:lnTo>
                    <a:pt x="221742" y="3048"/>
                  </a:lnTo>
                  <a:lnTo>
                    <a:pt x="174498" y="12954"/>
                  </a:lnTo>
                  <a:lnTo>
                    <a:pt x="124206" y="32766"/>
                  </a:lnTo>
                  <a:lnTo>
                    <a:pt x="76962" y="65532"/>
                  </a:lnTo>
                  <a:lnTo>
                    <a:pt x="48006" y="97536"/>
                  </a:lnTo>
                  <a:lnTo>
                    <a:pt x="25908" y="134112"/>
                  </a:lnTo>
                  <a:lnTo>
                    <a:pt x="10668" y="176784"/>
                  </a:lnTo>
                  <a:lnTo>
                    <a:pt x="1524" y="224028"/>
                  </a:lnTo>
                  <a:lnTo>
                    <a:pt x="0" y="275844"/>
                  </a:lnTo>
                  <a:lnTo>
                    <a:pt x="3810" y="294132"/>
                  </a:lnTo>
                  <a:lnTo>
                    <a:pt x="13716" y="308610"/>
                  </a:lnTo>
                  <a:lnTo>
                    <a:pt x="28956" y="318516"/>
                  </a:lnTo>
                  <a:lnTo>
                    <a:pt x="46482" y="321564"/>
                  </a:lnTo>
                  <a:lnTo>
                    <a:pt x="48006" y="321564"/>
                  </a:lnTo>
                  <a:lnTo>
                    <a:pt x="81534" y="307086"/>
                  </a:lnTo>
                  <a:lnTo>
                    <a:pt x="93726" y="272796"/>
                  </a:lnTo>
                  <a:lnTo>
                    <a:pt x="96012" y="229362"/>
                  </a:lnTo>
                  <a:lnTo>
                    <a:pt x="104394" y="192024"/>
                  </a:lnTo>
                  <a:lnTo>
                    <a:pt x="118872" y="160782"/>
                  </a:lnTo>
                  <a:lnTo>
                    <a:pt x="187452" y="108204"/>
                  </a:lnTo>
                  <a:lnTo>
                    <a:pt x="236220" y="96774"/>
                  </a:lnTo>
                  <a:lnTo>
                    <a:pt x="275831" y="94500"/>
                  </a:lnTo>
                  <a:lnTo>
                    <a:pt x="291833" y="96012"/>
                  </a:lnTo>
                  <a:lnTo>
                    <a:pt x="306311" y="94488"/>
                  </a:lnTo>
                  <a:lnTo>
                    <a:pt x="310134" y="94488"/>
                  </a:lnTo>
                  <a:lnTo>
                    <a:pt x="326898" y="86106"/>
                  </a:lnTo>
                  <a:lnTo>
                    <a:pt x="338328" y="73152"/>
                  </a:lnTo>
                  <a:lnTo>
                    <a:pt x="344424" y="54864"/>
                  </a:lnTo>
                  <a:close/>
                </a:path>
              </a:pathLst>
            </a:custGeom>
            <a:solidFill>
              <a:srgbClr val="FFFFFF"/>
            </a:solidFill>
          </p:spPr>
          <p:txBody>
            <a:bodyPr wrap="square" lIns="0" tIns="0" rIns="0" bIns="0" rtlCol="0"/>
            <a:lstStyle/>
            <a:p>
              <a:endParaRPr/>
            </a:p>
          </p:txBody>
        </p:sp>
        <p:pic>
          <p:nvPicPr>
            <p:cNvPr id="29" name="object 29"/>
            <p:cNvPicPr/>
            <p:nvPr/>
          </p:nvPicPr>
          <p:blipFill>
            <a:blip r:embed="rId3" cstate="print"/>
            <a:stretch>
              <a:fillRect/>
            </a:stretch>
          </p:blipFill>
          <p:spPr>
            <a:xfrm>
              <a:off x="9864336" y="5996156"/>
              <a:ext cx="150154" cy="133763"/>
            </a:xfrm>
            <a:prstGeom prst="rect">
              <a:avLst/>
            </a:prstGeom>
          </p:spPr>
        </p:pic>
        <p:pic>
          <p:nvPicPr>
            <p:cNvPr id="30" name="object 30"/>
            <p:cNvPicPr/>
            <p:nvPr/>
          </p:nvPicPr>
          <p:blipFill>
            <a:blip r:embed="rId4" cstate="print"/>
            <a:stretch>
              <a:fillRect/>
            </a:stretch>
          </p:blipFill>
          <p:spPr>
            <a:xfrm>
              <a:off x="9303084" y="6083024"/>
              <a:ext cx="191712" cy="133763"/>
            </a:xfrm>
            <a:prstGeom prst="rect">
              <a:avLst/>
            </a:prstGeom>
          </p:spPr>
        </p:pic>
        <p:sp>
          <p:nvSpPr>
            <p:cNvPr id="31" name="object 31"/>
            <p:cNvSpPr/>
            <p:nvPr/>
          </p:nvSpPr>
          <p:spPr>
            <a:xfrm>
              <a:off x="9445472" y="5712726"/>
              <a:ext cx="565785" cy="786130"/>
            </a:xfrm>
            <a:custGeom>
              <a:avLst/>
              <a:gdLst/>
              <a:ahLst/>
              <a:cxnLst/>
              <a:rect l="l" t="t" r="r" b="b"/>
              <a:pathLst>
                <a:path w="565784" h="786129">
                  <a:moveTo>
                    <a:pt x="565569" y="648462"/>
                  </a:moveTo>
                  <a:lnTo>
                    <a:pt x="555663" y="621792"/>
                  </a:lnTo>
                  <a:lnTo>
                    <a:pt x="535851" y="601980"/>
                  </a:lnTo>
                  <a:lnTo>
                    <a:pt x="510705" y="590550"/>
                  </a:lnTo>
                  <a:lnTo>
                    <a:pt x="508406" y="589788"/>
                  </a:lnTo>
                  <a:lnTo>
                    <a:pt x="477926" y="589026"/>
                  </a:lnTo>
                  <a:lnTo>
                    <a:pt x="462699" y="590550"/>
                  </a:lnTo>
                  <a:lnTo>
                    <a:pt x="402501" y="220980"/>
                  </a:lnTo>
                  <a:lnTo>
                    <a:pt x="387172" y="174129"/>
                  </a:lnTo>
                  <a:lnTo>
                    <a:pt x="360705" y="136321"/>
                  </a:lnTo>
                  <a:lnTo>
                    <a:pt x="324078" y="108089"/>
                  </a:lnTo>
                  <a:lnTo>
                    <a:pt x="278295" y="89916"/>
                  </a:lnTo>
                  <a:lnTo>
                    <a:pt x="236385" y="84582"/>
                  </a:lnTo>
                  <a:lnTo>
                    <a:pt x="231813" y="70104"/>
                  </a:lnTo>
                  <a:lnTo>
                    <a:pt x="216573" y="38862"/>
                  </a:lnTo>
                  <a:lnTo>
                    <a:pt x="192189" y="9144"/>
                  </a:lnTo>
                  <a:lnTo>
                    <a:pt x="159423" y="0"/>
                  </a:lnTo>
                  <a:lnTo>
                    <a:pt x="131229" y="6858"/>
                  </a:lnTo>
                  <a:lnTo>
                    <a:pt x="116751" y="19812"/>
                  </a:lnTo>
                  <a:lnTo>
                    <a:pt x="112941" y="48006"/>
                  </a:lnTo>
                  <a:lnTo>
                    <a:pt x="114465" y="101346"/>
                  </a:lnTo>
                  <a:lnTo>
                    <a:pt x="78651" y="117348"/>
                  </a:lnTo>
                  <a:lnTo>
                    <a:pt x="41236" y="147739"/>
                  </a:lnTo>
                  <a:lnTo>
                    <a:pt x="14351" y="185432"/>
                  </a:lnTo>
                  <a:lnTo>
                    <a:pt x="0" y="229082"/>
                  </a:lnTo>
                  <a:lnTo>
                    <a:pt x="165" y="277368"/>
                  </a:lnTo>
                  <a:lnTo>
                    <a:pt x="62649" y="658368"/>
                  </a:lnTo>
                  <a:lnTo>
                    <a:pt x="37503" y="667512"/>
                  </a:lnTo>
                  <a:lnTo>
                    <a:pt x="18453" y="683514"/>
                  </a:lnTo>
                  <a:lnTo>
                    <a:pt x="7023" y="705612"/>
                  </a:lnTo>
                  <a:lnTo>
                    <a:pt x="6261" y="732282"/>
                  </a:lnTo>
                  <a:lnTo>
                    <a:pt x="17691" y="758190"/>
                  </a:lnTo>
                  <a:lnTo>
                    <a:pt x="39027" y="775716"/>
                  </a:lnTo>
                  <a:lnTo>
                    <a:pt x="67983" y="785622"/>
                  </a:lnTo>
                  <a:lnTo>
                    <a:pt x="99225" y="785622"/>
                  </a:lnTo>
                  <a:lnTo>
                    <a:pt x="501561" y="729234"/>
                  </a:lnTo>
                  <a:lnTo>
                    <a:pt x="529755" y="720090"/>
                  </a:lnTo>
                  <a:lnTo>
                    <a:pt x="551853" y="701040"/>
                  </a:lnTo>
                  <a:lnTo>
                    <a:pt x="564807" y="676656"/>
                  </a:lnTo>
                  <a:lnTo>
                    <a:pt x="565569" y="648462"/>
                  </a:lnTo>
                  <a:close/>
                </a:path>
              </a:pathLst>
            </a:custGeom>
            <a:solidFill>
              <a:srgbClr val="B6E4FA"/>
            </a:solidFill>
          </p:spPr>
          <p:txBody>
            <a:bodyPr wrap="square" lIns="0" tIns="0" rIns="0" bIns="0" rtlCol="0"/>
            <a:lstStyle/>
            <a:p>
              <a:endParaRPr/>
            </a:p>
          </p:txBody>
        </p:sp>
        <p:pic>
          <p:nvPicPr>
            <p:cNvPr id="32" name="object 32"/>
            <p:cNvPicPr/>
            <p:nvPr/>
          </p:nvPicPr>
          <p:blipFill>
            <a:blip r:embed="rId5" cstate="print"/>
            <a:stretch>
              <a:fillRect/>
            </a:stretch>
          </p:blipFill>
          <p:spPr>
            <a:xfrm>
              <a:off x="9883787" y="6324600"/>
              <a:ext cx="115061" cy="108203"/>
            </a:xfrm>
            <a:prstGeom prst="rect">
              <a:avLst/>
            </a:prstGeom>
          </p:spPr>
        </p:pic>
        <p:sp>
          <p:nvSpPr>
            <p:cNvPr id="33" name="object 33"/>
            <p:cNvSpPr/>
            <p:nvPr/>
          </p:nvSpPr>
          <p:spPr>
            <a:xfrm>
              <a:off x="9586608" y="5723394"/>
              <a:ext cx="387985" cy="604520"/>
            </a:xfrm>
            <a:custGeom>
              <a:avLst/>
              <a:gdLst/>
              <a:ahLst/>
              <a:cxnLst/>
              <a:rect l="l" t="t" r="r" b="b"/>
              <a:pathLst>
                <a:path w="387984" h="604520">
                  <a:moveTo>
                    <a:pt x="387858" y="601218"/>
                  </a:moveTo>
                  <a:lnTo>
                    <a:pt x="387096" y="600456"/>
                  </a:lnTo>
                  <a:lnTo>
                    <a:pt x="368808" y="592074"/>
                  </a:lnTo>
                  <a:lnTo>
                    <a:pt x="364236" y="590550"/>
                  </a:lnTo>
                  <a:lnTo>
                    <a:pt x="339090" y="589026"/>
                  </a:lnTo>
                  <a:lnTo>
                    <a:pt x="316992" y="592074"/>
                  </a:lnTo>
                  <a:lnTo>
                    <a:pt x="310896" y="588264"/>
                  </a:lnTo>
                  <a:lnTo>
                    <a:pt x="249174" y="212598"/>
                  </a:lnTo>
                  <a:lnTo>
                    <a:pt x="236220" y="170688"/>
                  </a:lnTo>
                  <a:lnTo>
                    <a:pt x="212598" y="136398"/>
                  </a:lnTo>
                  <a:lnTo>
                    <a:pt x="180594" y="109728"/>
                  </a:lnTo>
                  <a:lnTo>
                    <a:pt x="140970" y="92202"/>
                  </a:lnTo>
                  <a:lnTo>
                    <a:pt x="89916" y="84582"/>
                  </a:lnTo>
                  <a:lnTo>
                    <a:pt x="85344" y="81534"/>
                  </a:lnTo>
                  <a:lnTo>
                    <a:pt x="61722" y="28956"/>
                  </a:lnTo>
                  <a:lnTo>
                    <a:pt x="22098" y="0"/>
                  </a:lnTo>
                  <a:lnTo>
                    <a:pt x="0" y="17526"/>
                  </a:lnTo>
                  <a:lnTo>
                    <a:pt x="14478" y="32004"/>
                  </a:lnTo>
                  <a:lnTo>
                    <a:pt x="26670" y="52578"/>
                  </a:lnTo>
                  <a:lnTo>
                    <a:pt x="36576" y="72390"/>
                  </a:lnTo>
                  <a:lnTo>
                    <a:pt x="43434" y="92964"/>
                  </a:lnTo>
                  <a:lnTo>
                    <a:pt x="48006" y="96774"/>
                  </a:lnTo>
                  <a:lnTo>
                    <a:pt x="99060" y="103632"/>
                  </a:lnTo>
                  <a:lnTo>
                    <a:pt x="138684" y="121158"/>
                  </a:lnTo>
                  <a:lnTo>
                    <a:pt x="170688" y="147828"/>
                  </a:lnTo>
                  <a:lnTo>
                    <a:pt x="194310" y="182880"/>
                  </a:lnTo>
                  <a:lnTo>
                    <a:pt x="207264" y="224028"/>
                  </a:lnTo>
                  <a:lnTo>
                    <a:pt x="268986" y="599694"/>
                  </a:lnTo>
                  <a:lnTo>
                    <a:pt x="275082" y="604266"/>
                  </a:lnTo>
                  <a:lnTo>
                    <a:pt x="297180" y="601218"/>
                  </a:lnTo>
                  <a:lnTo>
                    <a:pt x="387858" y="601218"/>
                  </a:lnTo>
                  <a:close/>
                </a:path>
              </a:pathLst>
            </a:custGeom>
            <a:solidFill>
              <a:srgbClr val="6DCFF6"/>
            </a:solidFill>
          </p:spPr>
          <p:txBody>
            <a:bodyPr wrap="square" lIns="0" tIns="0" rIns="0" bIns="0" rtlCol="0"/>
            <a:lstStyle/>
            <a:p>
              <a:endParaRPr/>
            </a:p>
          </p:txBody>
        </p:sp>
        <p:sp>
          <p:nvSpPr>
            <p:cNvPr id="34" name="object 34"/>
            <p:cNvSpPr/>
            <p:nvPr/>
          </p:nvSpPr>
          <p:spPr>
            <a:xfrm>
              <a:off x="9692512" y="5895594"/>
              <a:ext cx="159385" cy="311150"/>
            </a:xfrm>
            <a:custGeom>
              <a:avLst/>
              <a:gdLst/>
              <a:ahLst/>
              <a:cxnLst/>
              <a:rect l="l" t="t" r="r" b="b"/>
              <a:pathLst>
                <a:path w="159384" h="311150">
                  <a:moveTo>
                    <a:pt x="159257" y="288798"/>
                  </a:moveTo>
                  <a:lnTo>
                    <a:pt x="156209" y="230124"/>
                  </a:lnTo>
                  <a:lnTo>
                    <a:pt x="151637" y="176022"/>
                  </a:lnTo>
                  <a:lnTo>
                    <a:pt x="144779" y="126492"/>
                  </a:lnTo>
                  <a:lnTo>
                    <a:pt x="135635" y="83058"/>
                  </a:lnTo>
                  <a:lnTo>
                    <a:pt x="122681" y="44958"/>
                  </a:lnTo>
                  <a:lnTo>
                    <a:pt x="96011" y="0"/>
                  </a:lnTo>
                  <a:lnTo>
                    <a:pt x="0" y="0"/>
                  </a:lnTo>
                  <a:lnTo>
                    <a:pt x="31241" y="9906"/>
                  </a:lnTo>
                  <a:lnTo>
                    <a:pt x="54863" y="31242"/>
                  </a:lnTo>
                  <a:lnTo>
                    <a:pt x="83819" y="92202"/>
                  </a:lnTo>
                  <a:lnTo>
                    <a:pt x="94487" y="131064"/>
                  </a:lnTo>
                  <a:lnTo>
                    <a:pt x="102869" y="174498"/>
                  </a:lnTo>
                  <a:lnTo>
                    <a:pt x="107441" y="222504"/>
                  </a:lnTo>
                  <a:lnTo>
                    <a:pt x="108203" y="275082"/>
                  </a:lnTo>
                  <a:lnTo>
                    <a:pt x="108965" y="286512"/>
                  </a:lnTo>
                  <a:lnTo>
                    <a:pt x="135635" y="310896"/>
                  </a:lnTo>
                  <a:lnTo>
                    <a:pt x="146303" y="307848"/>
                  </a:lnTo>
                  <a:lnTo>
                    <a:pt x="153161" y="303276"/>
                  </a:lnTo>
                  <a:lnTo>
                    <a:pt x="157733" y="297180"/>
                  </a:lnTo>
                  <a:lnTo>
                    <a:pt x="159257" y="288798"/>
                  </a:lnTo>
                  <a:close/>
                </a:path>
              </a:pathLst>
            </a:custGeom>
            <a:solidFill>
              <a:srgbClr val="FFFFFF"/>
            </a:solidFill>
          </p:spPr>
          <p:txBody>
            <a:bodyPr wrap="square" lIns="0" tIns="0" rIns="0" bIns="0" rtlCol="0"/>
            <a:lstStyle/>
            <a:p>
              <a:endParaRPr/>
            </a:p>
          </p:txBody>
        </p:sp>
        <p:pic>
          <p:nvPicPr>
            <p:cNvPr id="35" name="object 35"/>
            <p:cNvPicPr/>
            <p:nvPr/>
          </p:nvPicPr>
          <p:blipFill>
            <a:blip r:embed="rId6" cstate="print"/>
            <a:stretch>
              <a:fillRect/>
            </a:stretch>
          </p:blipFill>
          <p:spPr>
            <a:xfrm>
              <a:off x="9537064" y="5840730"/>
              <a:ext cx="251459" cy="87630"/>
            </a:xfrm>
            <a:prstGeom prst="rect">
              <a:avLst/>
            </a:prstGeom>
          </p:spPr>
        </p:pic>
        <p:pic>
          <p:nvPicPr>
            <p:cNvPr id="36" name="object 36"/>
            <p:cNvPicPr/>
            <p:nvPr/>
          </p:nvPicPr>
          <p:blipFill>
            <a:blip r:embed="rId7" cstate="print"/>
            <a:stretch>
              <a:fillRect/>
            </a:stretch>
          </p:blipFill>
          <p:spPr>
            <a:xfrm>
              <a:off x="9029585" y="6444996"/>
              <a:ext cx="246125" cy="93726"/>
            </a:xfrm>
            <a:prstGeom prst="rect">
              <a:avLst/>
            </a:prstGeom>
          </p:spPr>
        </p:pic>
        <p:sp>
          <p:nvSpPr>
            <p:cNvPr id="37" name="object 37"/>
            <p:cNvSpPr/>
            <p:nvPr/>
          </p:nvSpPr>
          <p:spPr>
            <a:xfrm>
              <a:off x="8724786" y="6400812"/>
              <a:ext cx="561340" cy="93980"/>
            </a:xfrm>
            <a:custGeom>
              <a:avLst/>
              <a:gdLst/>
              <a:ahLst/>
              <a:cxnLst/>
              <a:rect l="l" t="t" r="r" b="b"/>
              <a:pathLst>
                <a:path w="561340" h="93979">
                  <a:moveTo>
                    <a:pt x="560832" y="0"/>
                  </a:moveTo>
                  <a:lnTo>
                    <a:pt x="0" y="0"/>
                  </a:lnTo>
                  <a:lnTo>
                    <a:pt x="49530" y="62484"/>
                  </a:lnTo>
                  <a:lnTo>
                    <a:pt x="57150" y="69342"/>
                  </a:lnTo>
                  <a:lnTo>
                    <a:pt x="66294" y="72390"/>
                  </a:lnTo>
                  <a:lnTo>
                    <a:pt x="76200" y="71628"/>
                  </a:lnTo>
                  <a:lnTo>
                    <a:pt x="85344" y="67818"/>
                  </a:lnTo>
                  <a:lnTo>
                    <a:pt x="152387" y="22110"/>
                  </a:lnTo>
                  <a:lnTo>
                    <a:pt x="201917" y="84582"/>
                  </a:lnTo>
                  <a:lnTo>
                    <a:pt x="209537" y="90678"/>
                  </a:lnTo>
                  <a:lnTo>
                    <a:pt x="218681" y="93726"/>
                  </a:lnTo>
                  <a:lnTo>
                    <a:pt x="227825" y="93726"/>
                  </a:lnTo>
                  <a:lnTo>
                    <a:pt x="236969" y="89916"/>
                  </a:lnTo>
                  <a:lnTo>
                    <a:pt x="304787" y="44196"/>
                  </a:lnTo>
                  <a:lnTo>
                    <a:pt x="545579" y="44196"/>
                  </a:lnTo>
                  <a:lnTo>
                    <a:pt x="544055" y="34290"/>
                  </a:lnTo>
                  <a:lnTo>
                    <a:pt x="547103" y="22098"/>
                  </a:lnTo>
                  <a:lnTo>
                    <a:pt x="547116" y="19812"/>
                  </a:lnTo>
                  <a:lnTo>
                    <a:pt x="559308" y="8382"/>
                  </a:lnTo>
                  <a:lnTo>
                    <a:pt x="560070" y="6858"/>
                  </a:lnTo>
                  <a:lnTo>
                    <a:pt x="560070" y="4572"/>
                  </a:lnTo>
                  <a:lnTo>
                    <a:pt x="560832" y="0"/>
                  </a:lnTo>
                  <a:close/>
                </a:path>
              </a:pathLst>
            </a:custGeom>
            <a:solidFill>
              <a:srgbClr val="B6E4FA"/>
            </a:solidFill>
          </p:spPr>
          <p:txBody>
            <a:bodyPr wrap="square" lIns="0" tIns="0" rIns="0" bIns="0" rtlCol="0"/>
            <a:lstStyle/>
            <a:p>
              <a:endParaRPr/>
            </a:p>
          </p:txBody>
        </p:sp>
        <p:pic>
          <p:nvPicPr>
            <p:cNvPr id="38" name="object 38"/>
            <p:cNvPicPr/>
            <p:nvPr/>
          </p:nvPicPr>
          <p:blipFill>
            <a:blip r:embed="rId8" cstate="print"/>
            <a:stretch>
              <a:fillRect/>
            </a:stretch>
          </p:blipFill>
          <p:spPr>
            <a:xfrm>
              <a:off x="8546834" y="5983582"/>
              <a:ext cx="125015" cy="204260"/>
            </a:xfrm>
            <a:prstGeom prst="rect">
              <a:avLst/>
            </a:prstGeom>
          </p:spPr>
        </p:pic>
        <p:sp>
          <p:nvSpPr>
            <p:cNvPr id="39" name="object 39"/>
            <p:cNvSpPr/>
            <p:nvPr/>
          </p:nvSpPr>
          <p:spPr>
            <a:xfrm>
              <a:off x="8621141" y="5744730"/>
              <a:ext cx="760095" cy="706755"/>
            </a:xfrm>
            <a:custGeom>
              <a:avLst/>
              <a:gdLst/>
              <a:ahLst/>
              <a:cxnLst/>
              <a:rect l="l" t="t" r="r" b="b"/>
              <a:pathLst>
                <a:path w="760095" h="706754">
                  <a:moveTo>
                    <a:pt x="759726" y="96774"/>
                  </a:moveTo>
                  <a:lnTo>
                    <a:pt x="751344" y="90678"/>
                  </a:lnTo>
                  <a:lnTo>
                    <a:pt x="742962" y="87630"/>
                  </a:lnTo>
                  <a:lnTo>
                    <a:pt x="733818" y="88392"/>
                  </a:lnTo>
                  <a:lnTo>
                    <a:pt x="725436" y="92202"/>
                  </a:lnTo>
                  <a:lnTo>
                    <a:pt x="658380" y="137922"/>
                  </a:lnTo>
                  <a:lnTo>
                    <a:pt x="641604" y="115824"/>
                  </a:lnTo>
                  <a:lnTo>
                    <a:pt x="609600" y="75438"/>
                  </a:lnTo>
                  <a:lnTo>
                    <a:pt x="601980" y="69342"/>
                  </a:lnTo>
                  <a:lnTo>
                    <a:pt x="592836" y="66294"/>
                  </a:lnTo>
                  <a:lnTo>
                    <a:pt x="583692" y="66294"/>
                  </a:lnTo>
                  <a:lnTo>
                    <a:pt x="574548" y="70104"/>
                  </a:lnTo>
                  <a:lnTo>
                    <a:pt x="506730" y="115824"/>
                  </a:lnTo>
                  <a:lnTo>
                    <a:pt x="489966" y="93726"/>
                  </a:lnTo>
                  <a:lnTo>
                    <a:pt x="457962" y="53340"/>
                  </a:lnTo>
                  <a:lnTo>
                    <a:pt x="450342" y="47244"/>
                  </a:lnTo>
                  <a:lnTo>
                    <a:pt x="441198" y="44196"/>
                  </a:lnTo>
                  <a:lnTo>
                    <a:pt x="432054" y="44958"/>
                  </a:lnTo>
                  <a:lnTo>
                    <a:pt x="422910" y="48768"/>
                  </a:lnTo>
                  <a:lnTo>
                    <a:pt x="355092" y="93726"/>
                  </a:lnTo>
                  <a:lnTo>
                    <a:pt x="337566" y="71628"/>
                  </a:lnTo>
                  <a:lnTo>
                    <a:pt x="306324" y="31242"/>
                  </a:lnTo>
                  <a:lnTo>
                    <a:pt x="298704" y="25146"/>
                  </a:lnTo>
                  <a:lnTo>
                    <a:pt x="289560" y="22098"/>
                  </a:lnTo>
                  <a:lnTo>
                    <a:pt x="279654" y="22860"/>
                  </a:lnTo>
                  <a:lnTo>
                    <a:pt x="270510" y="26670"/>
                  </a:lnTo>
                  <a:lnTo>
                    <a:pt x="203454" y="71628"/>
                  </a:lnTo>
                  <a:lnTo>
                    <a:pt x="153162" y="9144"/>
                  </a:lnTo>
                  <a:lnTo>
                    <a:pt x="145542" y="3048"/>
                  </a:lnTo>
                  <a:lnTo>
                    <a:pt x="137160" y="0"/>
                  </a:lnTo>
                  <a:lnTo>
                    <a:pt x="127254" y="762"/>
                  </a:lnTo>
                  <a:lnTo>
                    <a:pt x="117348" y="4572"/>
                  </a:lnTo>
                  <a:lnTo>
                    <a:pt x="100584" y="99822"/>
                  </a:lnTo>
                  <a:lnTo>
                    <a:pt x="107442" y="117348"/>
                  </a:lnTo>
                  <a:lnTo>
                    <a:pt x="109728" y="130302"/>
                  </a:lnTo>
                  <a:lnTo>
                    <a:pt x="105156" y="140970"/>
                  </a:lnTo>
                  <a:lnTo>
                    <a:pt x="92202" y="151638"/>
                  </a:lnTo>
                  <a:lnTo>
                    <a:pt x="92202" y="153162"/>
                  </a:lnTo>
                  <a:lnTo>
                    <a:pt x="91440" y="153924"/>
                  </a:lnTo>
                  <a:lnTo>
                    <a:pt x="16002" y="599694"/>
                  </a:lnTo>
                  <a:lnTo>
                    <a:pt x="16002" y="601218"/>
                  </a:lnTo>
                  <a:lnTo>
                    <a:pt x="22860" y="617220"/>
                  </a:lnTo>
                  <a:lnTo>
                    <a:pt x="24384" y="633222"/>
                  </a:lnTo>
                  <a:lnTo>
                    <a:pt x="19050" y="646938"/>
                  </a:lnTo>
                  <a:lnTo>
                    <a:pt x="6858" y="656844"/>
                  </a:lnTo>
                  <a:lnTo>
                    <a:pt x="0" y="696468"/>
                  </a:lnTo>
                  <a:lnTo>
                    <a:pt x="8382" y="703326"/>
                  </a:lnTo>
                  <a:lnTo>
                    <a:pt x="17526" y="706374"/>
                  </a:lnTo>
                  <a:lnTo>
                    <a:pt x="26670" y="705612"/>
                  </a:lnTo>
                  <a:lnTo>
                    <a:pt x="35814" y="701802"/>
                  </a:lnTo>
                  <a:lnTo>
                    <a:pt x="103632" y="656082"/>
                  </a:lnTo>
                  <a:lnTo>
                    <a:pt x="664464" y="656082"/>
                  </a:lnTo>
                  <a:lnTo>
                    <a:pt x="736854" y="230886"/>
                  </a:lnTo>
                  <a:lnTo>
                    <a:pt x="732282" y="217170"/>
                  </a:lnTo>
                  <a:lnTo>
                    <a:pt x="729996" y="203454"/>
                  </a:lnTo>
                  <a:lnTo>
                    <a:pt x="733044" y="190500"/>
                  </a:lnTo>
                  <a:lnTo>
                    <a:pt x="745236" y="178308"/>
                  </a:lnTo>
                  <a:lnTo>
                    <a:pt x="745998" y="176022"/>
                  </a:lnTo>
                  <a:lnTo>
                    <a:pt x="745998" y="174498"/>
                  </a:lnTo>
                  <a:lnTo>
                    <a:pt x="746760" y="173736"/>
                  </a:lnTo>
                  <a:lnTo>
                    <a:pt x="752856" y="137922"/>
                  </a:lnTo>
                  <a:lnTo>
                    <a:pt x="759726" y="96774"/>
                  </a:lnTo>
                  <a:close/>
                </a:path>
              </a:pathLst>
            </a:custGeom>
            <a:solidFill>
              <a:srgbClr val="B6E4FA"/>
            </a:solidFill>
          </p:spPr>
          <p:txBody>
            <a:bodyPr wrap="square" lIns="0" tIns="0" rIns="0" bIns="0" rtlCol="0"/>
            <a:lstStyle/>
            <a:p>
              <a:endParaRPr/>
            </a:p>
          </p:txBody>
        </p:sp>
        <p:sp>
          <p:nvSpPr>
            <p:cNvPr id="40" name="object 40"/>
            <p:cNvSpPr/>
            <p:nvPr/>
          </p:nvSpPr>
          <p:spPr>
            <a:xfrm>
              <a:off x="8693543" y="5857494"/>
              <a:ext cx="624840" cy="577850"/>
            </a:xfrm>
            <a:custGeom>
              <a:avLst/>
              <a:gdLst/>
              <a:ahLst/>
              <a:cxnLst/>
              <a:rect l="l" t="t" r="r" b="b"/>
              <a:pathLst>
                <a:path w="624840" h="577850">
                  <a:moveTo>
                    <a:pt x="624839" y="188976"/>
                  </a:moveTo>
                  <a:lnTo>
                    <a:pt x="624839" y="148589"/>
                  </a:lnTo>
                  <a:lnTo>
                    <a:pt x="611123" y="111251"/>
                  </a:lnTo>
                  <a:lnTo>
                    <a:pt x="586739" y="80009"/>
                  </a:lnTo>
                  <a:lnTo>
                    <a:pt x="552449" y="57149"/>
                  </a:lnTo>
                  <a:lnTo>
                    <a:pt x="510539" y="44195"/>
                  </a:lnTo>
                  <a:lnTo>
                    <a:pt x="204977" y="0"/>
                  </a:lnTo>
                  <a:lnTo>
                    <a:pt x="160781" y="762"/>
                  </a:lnTo>
                  <a:lnTo>
                    <a:pt x="120395" y="12954"/>
                  </a:lnTo>
                  <a:lnTo>
                    <a:pt x="86867" y="35814"/>
                  </a:lnTo>
                  <a:lnTo>
                    <a:pt x="61721" y="67056"/>
                  </a:lnTo>
                  <a:lnTo>
                    <a:pt x="48005" y="105918"/>
                  </a:lnTo>
                  <a:lnTo>
                    <a:pt x="0" y="388620"/>
                  </a:lnTo>
                  <a:lnTo>
                    <a:pt x="0" y="429006"/>
                  </a:lnTo>
                  <a:lnTo>
                    <a:pt x="13715" y="466344"/>
                  </a:lnTo>
                  <a:lnTo>
                    <a:pt x="38861" y="497586"/>
                  </a:lnTo>
                  <a:lnTo>
                    <a:pt x="72389" y="520445"/>
                  </a:lnTo>
                  <a:lnTo>
                    <a:pt x="114299" y="533400"/>
                  </a:lnTo>
                  <a:lnTo>
                    <a:pt x="420623" y="577596"/>
                  </a:lnTo>
                  <a:lnTo>
                    <a:pt x="464057" y="577596"/>
                  </a:lnTo>
                  <a:lnTo>
                    <a:pt x="504443" y="564642"/>
                  </a:lnTo>
                  <a:lnTo>
                    <a:pt x="538733" y="541782"/>
                  </a:lnTo>
                  <a:lnTo>
                    <a:pt x="563879" y="510540"/>
                  </a:lnTo>
                  <a:lnTo>
                    <a:pt x="576833" y="471678"/>
                  </a:lnTo>
                  <a:lnTo>
                    <a:pt x="624839" y="188976"/>
                  </a:lnTo>
                  <a:close/>
                </a:path>
              </a:pathLst>
            </a:custGeom>
            <a:solidFill>
              <a:srgbClr val="6DCFF6"/>
            </a:solidFill>
          </p:spPr>
          <p:txBody>
            <a:bodyPr wrap="square" lIns="0" tIns="0" rIns="0" bIns="0" rtlCol="0"/>
            <a:lstStyle/>
            <a:p>
              <a:endParaRPr/>
            </a:p>
          </p:txBody>
        </p:sp>
        <p:pic>
          <p:nvPicPr>
            <p:cNvPr id="41" name="object 41"/>
            <p:cNvPicPr/>
            <p:nvPr/>
          </p:nvPicPr>
          <p:blipFill>
            <a:blip r:embed="rId9" cstate="print"/>
            <a:stretch>
              <a:fillRect/>
            </a:stretch>
          </p:blipFill>
          <p:spPr>
            <a:xfrm>
              <a:off x="9959975" y="5929884"/>
              <a:ext cx="104394" cy="87630"/>
            </a:xfrm>
            <a:prstGeom prst="rect">
              <a:avLst/>
            </a:prstGeom>
          </p:spPr>
        </p:pic>
        <p:pic>
          <p:nvPicPr>
            <p:cNvPr id="42" name="object 42"/>
            <p:cNvPicPr/>
            <p:nvPr/>
          </p:nvPicPr>
          <p:blipFill>
            <a:blip r:embed="rId10" cstate="print"/>
            <a:stretch>
              <a:fillRect/>
            </a:stretch>
          </p:blipFill>
          <p:spPr>
            <a:xfrm>
              <a:off x="9577450" y="6091428"/>
              <a:ext cx="229361" cy="117347"/>
            </a:xfrm>
            <a:prstGeom prst="rect">
              <a:avLst/>
            </a:prstGeom>
          </p:spPr>
        </p:pic>
        <p:pic>
          <p:nvPicPr>
            <p:cNvPr id="43" name="object 43"/>
            <p:cNvPicPr/>
            <p:nvPr/>
          </p:nvPicPr>
          <p:blipFill>
            <a:blip r:embed="rId11" cstate="print"/>
            <a:stretch>
              <a:fillRect/>
            </a:stretch>
          </p:blipFill>
          <p:spPr>
            <a:xfrm>
              <a:off x="8891650" y="6150102"/>
              <a:ext cx="229361" cy="112776"/>
            </a:xfrm>
            <a:prstGeom prst="rect">
              <a:avLst/>
            </a:prstGeom>
          </p:spPr>
        </p:pic>
        <p:sp>
          <p:nvSpPr>
            <p:cNvPr id="44" name="object 44"/>
            <p:cNvSpPr/>
            <p:nvPr/>
          </p:nvSpPr>
          <p:spPr>
            <a:xfrm>
              <a:off x="8820798" y="5940564"/>
              <a:ext cx="264795" cy="161925"/>
            </a:xfrm>
            <a:custGeom>
              <a:avLst/>
              <a:gdLst/>
              <a:ahLst/>
              <a:cxnLst/>
              <a:rect l="l" t="t" r="r" b="b"/>
              <a:pathLst>
                <a:path w="264795" h="161925">
                  <a:moveTo>
                    <a:pt x="264414" y="40386"/>
                  </a:moveTo>
                  <a:lnTo>
                    <a:pt x="208026" y="19050"/>
                  </a:lnTo>
                  <a:lnTo>
                    <a:pt x="185166" y="10668"/>
                  </a:lnTo>
                  <a:lnTo>
                    <a:pt x="137922" y="0"/>
                  </a:lnTo>
                  <a:lnTo>
                    <a:pt x="103632" y="6858"/>
                  </a:lnTo>
                  <a:lnTo>
                    <a:pt x="62484" y="31242"/>
                  </a:lnTo>
                  <a:lnTo>
                    <a:pt x="24384" y="69342"/>
                  </a:lnTo>
                  <a:lnTo>
                    <a:pt x="6096" y="112014"/>
                  </a:lnTo>
                  <a:lnTo>
                    <a:pt x="0" y="147066"/>
                  </a:lnTo>
                  <a:lnTo>
                    <a:pt x="0" y="161544"/>
                  </a:lnTo>
                  <a:lnTo>
                    <a:pt x="41148" y="68580"/>
                  </a:lnTo>
                  <a:lnTo>
                    <a:pt x="82296" y="24384"/>
                  </a:lnTo>
                  <a:lnTo>
                    <a:pt x="148590" y="19050"/>
                  </a:lnTo>
                  <a:lnTo>
                    <a:pt x="264414" y="40386"/>
                  </a:lnTo>
                  <a:close/>
                </a:path>
              </a:pathLst>
            </a:custGeom>
            <a:solidFill>
              <a:srgbClr val="FFFFFF"/>
            </a:solidFill>
          </p:spPr>
          <p:txBody>
            <a:bodyPr wrap="square" lIns="0" tIns="0" rIns="0" bIns="0" rtlCol="0"/>
            <a:lstStyle/>
            <a:p>
              <a:endParaRPr/>
            </a:p>
          </p:txBody>
        </p:sp>
        <p:pic>
          <p:nvPicPr>
            <p:cNvPr id="45" name="object 45"/>
            <p:cNvPicPr/>
            <p:nvPr/>
          </p:nvPicPr>
          <p:blipFill>
            <a:blip r:embed="rId12" cstate="print"/>
            <a:stretch>
              <a:fillRect/>
            </a:stretch>
          </p:blipFill>
          <p:spPr>
            <a:xfrm>
              <a:off x="8953372" y="6173724"/>
              <a:ext cx="248424" cy="176022"/>
            </a:xfrm>
            <a:prstGeom prst="rect">
              <a:avLst/>
            </a:prstGeom>
          </p:spPr>
        </p:pic>
        <p:sp>
          <p:nvSpPr>
            <p:cNvPr id="46" name="object 46"/>
            <p:cNvSpPr/>
            <p:nvPr/>
          </p:nvSpPr>
          <p:spPr>
            <a:xfrm>
              <a:off x="9071495" y="6057900"/>
              <a:ext cx="72390" cy="67310"/>
            </a:xfrm>
            <a:custGeom>
              <a:avLst/>
              <a:gdLst/>
              <a:ahLst/>
              <a:cxnLst/>
              <a:rect l="l" t="t" r="r" b="b"/>
              <a:pathLst>
                <a:path w="72390" h="67310">
                  <a:moveTo>
                    <a:pt x="72390" y="35052"/>
                  </a:moveTo>
                  <a:lnTo>
                    <a:pt x="70866" y="22097"/>
                  </a:lnTo>
                  <a:lnTo>
                    <a:pt x="63246" y="10667"/>
                  </a:lnTo>
                  <a:lnTo>
                    <a:pt x="51816" y="3047"/>
                  </a:lnTo>
                  <a:lnTo>
                    <a:pt x="38100" y="0"/>
                  </a:lnTo>
                  <a:lnTo>
                    <a:pt x="23622" y="2286"/>
                  </a:lnTo>
                  <a:lnTo>
                    <a:pt x="11429" y="8382"/>
                  </a:lnTo>
                  <a:lnTo>
                    <a:pt x="3048" y="19050"/>
                  </a:lnTo>
                  <a:lnTo>
                    <a:pt x="0" y="32004"/>
                  </a:lnTo>
                  <a:lnTo>
                    <a:pt x="1524" y="44958"/>
                  </a:lnTo>
                  <a:lnTo>
                    <a:pt x="9144" y="56388"/>
                  </a:lnTo>
                  <a:lnTo>
                    <a:pt x="20574" y="64008"/>
                  </a:lnTo>
                  <a:lnTo>
                    <a:pt x="34290" y="67056"/>
                  </a:lnTo>
                  <a:lnTo>
                    <a:pt x="48768" y="65532"/>
                  </a:lnTo>
                  <a:lnTo>
                    <a:pt x="60960" y="58674"/>
                  </a:lnTo>
                  <a:lnTo>
                    <a:pt x="69342" y="48006"/>
                  </a:lnTo>
                  <a:lnTo>
                    <a:pt x="72390" y="35052"/>
                  </a:lnTo>
                  <a:close/>
                </a:path>
              </a:pathLst>
            </a:custGeom>
            <a:solidFill>
              <a:srgbClr val="392517"/>
            </a:solidFill>
          </p:spPr>
          <p:txBody>
            <a:bodyPr wrap="square" lIns="0" tIns="0" rIns="0" bIns="0" rtlCol="0"/>
            <a:lstStyle/>
            <a:p>
              <a:endParaRPr/>
            </a:p>
          </p:txBody>
        </p:sp>
        <p:sp>
          <p:nvSpPr>
            <p:cNvPr id="47" name="object 47"/>
            <p:cNvSpPr/>
            <p:nvPr/>
          </p:nvSpPr>
          <p:spPr>
            <a:xfrm>
              <a:off x="9108071" y="6075426"/>
              <a:ext cx="19050" cy="17145"/>
            </a:xfrm>
            <a:custGeom>
              <a:avLst/>
              <a:gdLst/>
              <a:ahLst/>
              <a:cxnLst/>
              <a:rect l="l" t="t" r="r" b="b"/>
              <a:pathLst>
                <a:path w="19050" h="17145">
                  <a:moveTo>
                    <a:pt x="19050" y="3809"/>
                  </a:moveTo>
                  <a:lnTo>
                    <a:pt x="15240" y="0"/>
                  </a:lnTo>
                  <a:lnTo>
                    <a:pt x="4572" y="0"/>
                  </a:lnTo>
                  <a:lnTo>
                    <a:pt x="762" y="3048"/>
                  </a:lnTo>
                  <a:lnTo>
                    <a:pt x="0" y="12954"/>
                  </a:lnTo>
                  <a:lnTo>
                    <a:pt x="3810" y="16764"/>
                  </a:lnTo>
                  <a:lnTo>
                    <a:pt x="14478" y="16764"/>
                  </a:lnTo>
                  <a:lnTo>
                    <a:pt x="18288" y="13716"/>
                  </a:lnTo>
                  <a:lnTo>
                    <a:pt x="19050" y="3809"/>
                  </a:lnTo>
                  <a:close/>
                </a:path>
              </a:pathLst>
            </a:custGeom>
            <a:solidFill>
              <a:srgbClr val="FFFFFF"/>
            </a:solidFill>
          </p:spPr>
          <p:txBody>
            <a:bodyPr wrap="square" lIns="0" tIns="0" rIns="0" bIns="0" rtlCol="0"/>
            <a:lstStyle/>
            <a:p>
              <a:endParaRPr/>
            </a:p>
          </p:txBody>
        </p:sp>
        <p:sp>
          <p:nvSpPr>
            <p:cNvPr id="48" name="object 48"/>
            <p:cNvSpPr/>
            <p:nvPr/>
          </p:nvSpPr>
          <p:spPr>
            <a:xfrm>
              <a:off x="8838323" y="6046470"/>
              <a:ext cx="73660" cy="67310"/>
            </a:xfrm>
            <a:custGeom>
              <a:avLst/>
              <a:gdLst/>
              <a:ahLst/>
              <a:cxnLst/>
              <a:rect l="l" t="t" r="r" b="b"/>
              <a:pathLst>
                <a:path w="73659" h="67310">
                  <a:moveTo>
                    <a:pt x="73151" y="32004"/>
                  </a:moveTo>
                  <a:lnTo>
                    <a:pt x="69341" y="19049"/>
                  </a:lnTo>
                  <a:lnTo>
                    <a:pt x="60959" y="8381"/>
                  </a:lnTo>
                  <a:lnTo>
                    <a:pt x="49529" y="1523"/>
                  </a:lnTo>
                  <a:lnTo>
                    <a:pt x="35051" y="0"/>
                  </a:lnTo>
                  <a:lnTo>
                    <a:pt x="20573" y="3048"/>
                  </a:lnTo>
                  <a:lnTo>
                    <a:pt x="9905" y="10668"/>
                  </a:lnTo>
                  <a:lnTo>
                    <a:pt x="2285" y="22098"/>
                  </a:lnTo>
                  <a:lnTo>
                    <a:pt x="0" y="35052"/>
                  </a:lnTo>
                  <a:lnTo>
                    <a:pt x="3809" y="48006"/>
                  </a:lnTo>
                  <a:lnTo>
                    <a:pt x="12191" y="58674"/>
                  </a:lnTo>
                  <a:lnTo>
                    <a:pt x="24383" y="65532"/>
                  </a:lnTo>
                  <a:lnTo>
                    <a:pt x="38861" y="67056"/>
                  </a:lnTo>
                  <a:lnTo>
                    <a:pt x="52577" y="64008"/>
                  </a:lnTo>
                  <a:lnTo>
                    <a:pt x="64007" y="56388"/>
                  </a:lnTo>
                  <a:lnTo>
                    <a:pt x="70865" y="44958"/>
                  </a:lnTo>
                  <a:lnTo>
                    <a:pt x="73151" y="32004"/>
                  </a:lnTo>
                  <a:close/>
                </a:path>
              </a:pathLst>
            </a:custGeom>
            <a:solidFill>
              <a:srgbClr val="392517"/>
            </a:solidFill>
          </p:spPr>
          <p:txBody>
            <a:bodyPr wrap="square" lIns="0" tIns="0" rIns="0" bIns="0" rtlCol="0"/>
            <a:lstStyle/>
            <a:p>
              <a:endParaRPr/>
            </a:p>
          </p:txBody>
        </p:sp>
        <p:sp>
          <p:nvSpPr>
            <p:cNvPr id="49" name="object 49"/>
            <p:cNvSpPr/>
            <p:nvPr/>
          </p:nvSpPr>
          <p:spPr>
            <a:xfrm>
              <a:off x="8874899" y="6062472"/>
              <a:ext cx="18415" cy="17780"/>
            </a:xfrm>
            <a:custGeom>
              <a:avLst/>
              <a:gdLst/>
              <a:ahLst/>
              <a:cxnLst/>
              <a:rect l="l" t="t" r="r" b="b"/>
              <a:pathLst>
                <a:path w="18415" h="17779">
                  <a:moveTo>
                    <a:pt x="18288" y="12954"/>
                  </a:moveTo>
                  <a:lnTo>
                    <a:pt x="18288" y="3810"/>
                  </a:lnTo>
                  <a:lnTo>
                    <a:pt x="13716" y="0"/>
                  </a:lnTo>
                  <a:lnTo>
                    <a:pt x="3810" y="762"/>
                  </a:lnTo>
                  <a:lnTo>
                    <a:pt x="0" y="4572"/>
                  </a:lnTo>
                  <a:lnTo>
                    <a:pt x="0" y="13716"/>
                  </a:lnTo>
                  <a:lnTo>
                    <a:pt x="4572" y="17526"/>
                  </a:lnTo>
                  <a:lnTo>
                    <a:pt x="14478" y="17526"/>
                  </a:lnTo>
                  <a:lnTo>
                    <a:pt x="18288" y="12954"/>
                  </a:lnTo>
                  <a:close/>
                </a:path>
              </a:pathLst>
            </a:custGeom>
            <a:solidFill>
              <a:srgbClr val="FFFFFF"/>
            </a:solidFill>
          </p:spPr>
          <p:txBody>
            <a:bodyPr wrap="square" lIns="0" tIns="0" rIns="0" bIns="0" rtlCol="0"/>
            <a:lstStyle/>
            <a:p>
              <a:endParaRPr/>
            </a:p>
          </p:txBody>
        </p:sp>
        <p:sp>
          <p:nvSpPr>
            <p:cNvPr id="50" name="object 50"/>
            <p:cNvSpPr/>
            <p:nvPr/>
          </p:nvSpPr>
          <p:spPr>
            <a:xfrm>
              <a:off x="8781923" y="5979426"/>
              <a:ext cx="424815" cy="77470"/>
            </a:xfrm>
            <a:custGeom>
              <a:avLst/>
              <a:gdLst/>
              <a:ahLst/>
              <a:cxnLst/>
              <a:rect l="l" t="t" r="r" b="b"/>
              <a:pathLst>
                <a:path w="424815" h="77470">
                  <a:moveTo>
                    <a:pt x="162318" y="38100"/>
                  </a:moveTo>
                  <a:lnTo>
                    <a:pt x="160794" y="35814"/>
                  </a:lnTo>
                  <a:lnTo>
                    <a:pt x="84594" y="10668"/>
                  </a:lnTo>
                  <a:lnTo>
                    <a:pt x="51054" y="0"/>
                  </a:lnTo>
                  <a:lnTo>
                    <a:pt x="762" y="26670"/>
                  </a:lnTo>
                  <a:lnTo>
                    <a:pt x="0" y="28956"/>
                  </a:lnTo>
                  <a:lnTo>
                    <a:pt x="1524" y="33528"/>
                  </a:lnTo>
                  <a:lnTo>
                    <a:pt x="3810" y="35052"/>
                  </a:lnTo>
                  <a:lnTo>
                    <a:pt x="6858" y="35052"/>
                  </a:lnTo>
                  <a:lnTo>
                    <a:pt x="47244" y="32004"/>
                  </a:lnTo>
                  <a:lnTo>
                    <a:pt x="150888" y="65532"/>
                  </a:lnTo>
                  <a:lnTo>
                    <a:pt x="153936" y="65532"/>
                  </a:lnTo>
                  <a:lnTo>
                    <a:pt x="156222" y="64008"/>
                  </a:lnTo>
                  <a:lnTo>
                    <a:pt x="157746" y="62484"/>
                  </a:lnTo>
                  <a:lnTo>
                    <a:pt x="159270" y="54102"/>
                  </a:lnTo>
                  <a:lnTo>
                    <a:pt x="162318" y="38100"/>
                  </a:lnTo>
                  <a:close/>
                </a:path>
                <a:path w="424815" h="77470">
                  <a:moveTo>
                    <a:pt x="424446" y="39624"/>
                  </a:moveTo>
                  <a:lnTo>
                    <a:pt x="422922" y="38100"/>
                  </a:lnTo>
                  <a:lnTo>
                    <a:pt x="420636" y="37338"/>
                  </a:lnTo>
                  <a:lnTo>
                    <a:pt x="416064" y="34290"/>
                  </a:lnTo>
                  <a:lnTo>
                    <a:pt x="391680" y="20574"/>
                  </a:lnTo>
                  <a:lnTo>
                    <a:pt x="371868" y="9906"/>
                  </a:lnTo>
                  <a:lnTo>
                    <a:pt x="256044" y="45720"/>
                  </a:lnTo>
                  <a:lnTo>
                    <a:pt x="254520" y="48006"/>
                  </a:lnTo>
                  <a:lnTo>
                    <a:pt x="254520" y="50292"/>
                  </a:lnTo>
                  <a:lnTo>
                    <a:pt x="259092" y="73914"/>
                  </a:lnTo>
                  <a:lnTo>
                    <a:pt x="259854" y="75438"/>
                  </a:lnTo>
                  <a:lnTo>
                    <a:pt x="262140" y="76200"/>
                  </a:lnTo>
                  <a:lnTo>
                    <a:pt x="262902" y="76962"/>
                  </a:lnTo>
                  <a:lnTo>
                    <a:pt x="265950" y="76962"/>
                  </a:lnTo>
                  <a:lnTo>
                    <a:pt x="302526" y="65532"/>
                  </a:lnTo>
                  <a:lnTo>
                    <a:pt x="374916" y="42672"/>
                  </a:lnTo>
                  <a:lnTo>
                    <a:pt x="421398" y="47244"/>
                  </a:lnTo>
                  <a:lnTo>
                    <a:pt x="423684" y="44958"/>
                  </a:lnTo>
                  <a:lnTo>
                    <a:pt x="423684" y="42672"/>
                  </a:lnTo>
                  <a:lnTo>
                    <a:pt x="424446" y="39624"/>
                  </a:lnTo>
                  <a:close/>
                </a:path>
              </a:pathLst>
            </a:custGeom>
            <a:solidFill>
              <a:srgbClr val="392517"/>
            </a:solidFill>
          </p:spPr>
          <p:txBody>
            <a:bodyPr wrap="square" lIns="0" tIns="0" rIns="0" bIns="0" rtlCol="0"/>
            <a:lstStyle/>
            <a:p>
              <a:endParaRPr/>
            </a:p>
          </p:txBody>
        </p:sp>
        <p:pic>
          <p:nvPicPr>
            <p:cNvPr id="51" name="object 51"/>
            <p:cNvPicPr/>
            <p:nvPr/>
          </p:nvPicPr>
          <p:blipFill>
            <a:blip r:embed="rId13" cstate="print"/>
            <a:stretch>
              <a:fillRect/>
            </a:stretch>
          </p:blipFill>
          <p:spPr>
            <a:xfrm>
              <a:off x="9690988" y="5951982"/>
              <a:ext cx="137159" cy="104393"/>
            </a:xfrm>
            <a:prstGeom prst="rect">
              <a:avLst/>
            </a:prstGeom>
          </p:spPr>
        </p:pic>
        <p:sp>
          <p:nvSpPr>
            <p:cNvPr id="52" name="object 52"/>
            <p:cNvSpPr/>
            <p:nvPr/>
          </p:nvSpPr>
          <p:spPr>
            <a:xfrm>
              <a:off x="9491358" y="5983236"/>
              <a:ext cx="137160" cy="104139"/>
            </a:xfrm>
            <a:custGeom>
              <a:avLst/>
              <a:gdLst/>
              <a:ahLst/>
              <a:cxnLst/>
              <a:rect l="l" t="t" r="r" b="b"/>
              <a:pathLst>
                <a:path w="137159" h="104139">
                  <a:moveTo>
                    <a:pt x="99631" y="66789"/>
                  </a:moveTo>
                  <a:lnTo>
                    <a:pt x="95694" y="48882"/>
                  </a:lnTo>
                  <a:lnTo>
                    <a:pt x="82296" y="32766"/>
                  </a:lnTo>
                  <a:lnTo>
                    <a:pt x="67056" y="25908"/>
                  </a:lnTo>
                  <a:lnTo>
                    <a:pt x="50292" y="25146"/>
                  </a:lnTo>
                  <a:lnTo>
                    <a:pt x="34290" y="30480"/>
                  </a:lnTo>
                  <a:lnTo>
                    <a:pt x="22098" y="41148"/>
                  </a:lnTo>
                  <a:lnTo>
                    <a:pt x="15240" y="54864"/>
                  </a:lnTo>
                  <a:lnTo>
                    <a:pt x="13716" y="70104"/>
                  </a:lnTo>
                  <a:lnTo>
                    <a:pt x="19812" y="85344"/>
                  </a:lnTo>
                  <a:lnTo>
                    <a:pt x="30480" y="96774"/>
                  </a:lnTo>
                  <a:lnTo>
                    <a:pt x="45720" y="102870"/>
                  </a:lnTo>
                  <a:lnTo>
                    <a:pt x="62484" y="103632"/>
                  </a:lnTo>
                  <a:lnTo>
                    <a:pt x="78486" y="98298"/>
                  </a:lnTo>
                  <a:lnTo>
                    <a:pt x="93941" y="84061"/>
                  </a:lnTo>
                  <a:lnTo>
                    <a:pt x="99631" y="66789"/>
                  </a:lnTo>
                  <a:close/>
                </a:path>
                <a:path w="137159" h="104139">
                  <a:moveTo>
                    <a:pt x="137160" y="8382"/>
                  </a:moveTo>
                  <a:lnTo>
                    <a:pt x="134874" y="8382"/>
                  </a:lnTo>
                  <a:lnTo>
                    <a:pt x="130302" y="14478"/>
                  </a:lnTo>
                  <a:lnTo>
                    <a:pt x="123444" y="17526"/>
                  </a:lnTo>
                  <a:lnTo>
                    <a:pt x="117348" y="20574"/>
                  </a:lnTo>
                  <a:lnTo>
                    <a:pt x="113538" y="21336"/>
                  </a:lnTo>
                  <a:lnTo>
                    <a:pt x="111252" y="21336"/>
                  </a:lnTo>
                  <a:lnTo>
                    <a:pt x="96012" y="9906"/>
                  </a:lnTo>
                  <a:lnTo>
                    <a:pt x="92964" y="7620"/>
                  </a:lnTo>
                  <a:lnTo>
                    <a:pt x="74676" y="1524"/>
                  </a:lnTo>
                  <a:lnTo>
                    <a:pt x="59436" y="0"/>
                  </a:lnTo>
                  <a:lnTo>
                    <a:pt x="18288" y="15240"/>
                  </a:lnTo>
                  <a:lnTo>
                    <a:pt x="0" y="41148"/>
                  </a:lnTo>
                  <a:lnTo>
                    <a:pt x="1524" y="44196"/>
                  </a:lnTo>
                  <a:lnTo>
                    <a:pt x="7620" y="45720"/>
                  </a:lnTo>
                  <a:lnTo>
                    <a:pt x="10668" y="44196"/>
                  </a:lnTo>
                  <a:lnTo>
                    <a:pt x="11430" y="41148"/>
                  </a:lnTo>
                  <a:lnTo>
                    <a:pt x="16764" y="31242"/>
                  </a:lnTo>
                  <a:lnTo>
                    <a:pt x="25146" y="22098"/>
                  </a:lnTo>
                  <a:lnTo>
                    <a:pt x="36576" y="15240"/>
                  </a:lnTo>
                  <a:lnTo>
                    <a:pt x="49530" y="11430"/>
                  </a:lnTo>
                  <a:lnTo>
                    <a:pt x="64770" y="9906"/>
                  </a:lnTo>
                  <a:lnTo>
                    <a:pt x="79248" y="12954"/>
                  </a:lnTo>
                  <a:lnTo>
                    <a:pt x="93726" y="20574"/>
                  </a:lnTo>
                  <a:lnTo>
                    <a:pt x="106680" y="31242"/>
                  </a:lnTo>
                  <a:lnTo>
                    <a:pt x="108204" y="33528"/>
                  </a:lnTo>
                  <a:lnTo>
                    <a:pt x="111252" y="34290"/>
                  </a:lnTo>
                  <a:lnTo>
                    <a:pt x="113538" y="34290"/>
                  </a:lnTo>
                  <a:lnTo>
                    <a:pt x="114300" y="34290"/>
                  </a:lnTo>
                  <a:lnTo>
                    <a:pt x="115062" y="33528"/>
                  </a:lnTo>
                  <a:lnTo>
                    <a:pt x="128778" y="23622"/>
                  </a:lnTo>
                  <a:lnTo>
                    <a:pt x="131064" y="21336"/>
                  </a:lnTo>
                  <a:lnTo>
                    <a:pt x="131826" y="20574"/>
                  </a:lnTo>
                  <a:lnTo>
                    <a:pt x="134112" y="16764"/>
                  </a:lnTo>
                  <a:lnTo>
                    <a:pt x="136398" y="11430"/>
                  </a:lnTo>
                  <a:lnTo>
                    <a:pt x="137160" y="9906"/>
                  </a:lnTo>
                  <a:lnTo>
                    <a:pt x="137160" y="8382"/>
                  </a:lnTo>
                  <a:close/>
                </a:path>
              </a:pathLst>
            </a:custGeom>
            <a:solidFill>
              <a:srgbClr val="392517"/>
            </a:solidFill>
          </p:spPr>
          <p:txBody>
            <a:bodyPr wrap="square" lIns="0" tIns="0" rIns="0" bIns="0" rtlCol="0"/>
            <a:lstStyle/>
            <a:p>
              <a:endParaRPr/>
            </a:p>
          </p:txBody>
        </p:sp>
        <p:pic>
          <p:nvPicPr>
            <p:cNvPr id="53" name="object 53"/>
            <p:cNvPicPr/>
            <p:nvPr/>
          </p:nvPicPr>
          <p:blipFill>
            <a:blip r:embed="rId14" cstate="print"/>
            <a:stretch>
              <a:fillRect/>
            </a:stretch>
          </p:blipFill>
          <p:spPr>
            <a:xfrm>
              <a:off x="8725547" y="5954268"/>
              <a:ext cx="229361" cy="83819"/>
            </a:xfrm>
            <a:prstGeom prst="rect">
              <a:avLst/>
            </a:prstGeom>
          </p:spPr>
        </p:pic>
        <p:pic>
          <p:nvPicPr>
            <p:cNvPr id="54" name="object 54"/>
            <p:cNvPicPr/>
            <p:nvPr/>
          </p:nvPicPr>
          <p:blipFill>
            <a:blip r:embed="rId15" cstate="print"/>
            <a:stretch>
              <a:fillRect/>
            </a:stretch>
          </p:blipFill>
          <p:spPr>
            <a:xfrm>
              <a:off x="9469259" y="5954268"/>
              <a:ext cx="229361" cy="92963"/>
            </a:xfrm>
            <a:prstGeom prst="rect">
              <a:avLst/>
            </a:prstGeom>
          </p:spPr>
        </p:pic>
      </p:grpSp>
      <p:sp>
        <p:nvSpPr>
          <p:cNvPr id="55" name="object 55"/>
          <p:cNvSpPr txBox="1"/>
          <p:nvPr/>
        </p:nvSpPr>
        <p:spPr>
          <a:xfrm>
            <a:off x="2262502" y="5875027"/>
            <a:ext cx="383540" cy="440055"/>
          </a:xfrm>
          <a:prstGeom prst="rect">
            <a:avLst/>
          </a:prstGeom>
        </p:spPr>
        <p:txBody>
          <a:bodyPr vert="horz" wrap="square" lIns="0" tIns="37465" rIns="0" bIns="0" rtlCol="0">
            <a:spAutoFit/>
          </a:bodyPr>
          <a:lstStyle/>
          <a:p>
            <a:pPr marL="12700">
              <a:lnSpc>
                <a:spcPct val="100000"/>
              </a:lnSpc>
              <a:spcBef>
                <a:spcPts val="295"/>
              </a:spcBef>
            </a:pPr>
            <a:r>
              <a:rPr sz="2450" b="1" spc="-25" dirty="0">
                <a:solidFill>
                  <a:srgbClr val="3F3F3F"/>
                </a:solidFill>
                <a:latin typeface="Segoe UI"/>
                <a:cs typeface="Segoe UI"/>
              </a:rPr>
              <a:t>05</a:t>
            </a:r>
            <a:endParaRPr sz="2450">
              <a:latin typeface="Segoe UI"/>
              <a:cs typeface="Segoe UI"/>
            </a:endParaRPr>
          </a:p>
        </p:txBody>
      </p:sp>
      <p:sp>
        <p:nvSpPr>
          <p:cNvPr id="56" name="object 56"/>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82</a:t>
            </a:r>
            <a:endParaRPr sz="1050">
              <a:latin typeface="Microsoft JhengHei"/>
              <a:cs typeface="Microsoft JhengHei"/>
            </a:endParaRPr>
          </a:p>
        </p:txBody>
      </p:sp>
      <p:sp>
        <p:nvSpPr>
          <p:cNvPr id="57" name="object 5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pic>
          <p:nvPicPr>
            <p:cNvPr id="3" name="object 3"/>
            <p:cNvPicPr/>
            <p:nvPr/>
          </p:nvPicPr>
          <p:blipFill>
            <a:blip r:embed="rId2" cstate="print"/>
            <a:stretch>
              <a:fillRect/>
            </a:stretch>
          </p:blipFill>
          <p:spPr>
            <a:xfrm>
              <a:off x="8012315" y="1722120"/>
              <a:ext cx="2133726" cy="2502407"/>
            </a:xfrm>
            <a:prstGeom prst="rect">
              <a:avLst/>
            </a:prstGeom>
          </p:spPr>
        </p:pic>
        <p:pic>
          <p:nvPicPr>
            <p:cNvPr id="4" name="object 4"/>
            <p:cNvPicPr/>
            <p:nvPr/>
          </p:nvPicPr>
          <p:blipFill>
            <a:blip r:embed="rId3" cstate="print"/>
            <a:stretch>
              <a:fillRect/>
            </a:stretch>
          </p:blipFill>
          <p:spPr>
            <a:xfrm>
              <a:off x="246011" y="921257"/>
              <a:ext cx="799337" cy="806958"/>
            </a:xfrm>
            <a:prstGeom prst="rect">
              <a:avLst/>
            </a:prstGeom>
          </p:spPr>
        </p:pic>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sp>
        <p:nvSpPr>
          <p:cNvPr id="6" name="object 6"/>
          <p:cNvSpPr txBox="1">
            <a:spLocks noGrp="1"/>
          </p:cNvSpPr>
          <p:nvPr>
            <p:ph type="title"/>
          </p:nvPr>
        </p:nvSpPr>
        <p:spPr>
          <a:xfrm>
            <a:off x="1306964" y="1011427"/>
            <a:ext cx="7888605" cy="613410"/>
          </a:xfrm>
          <a:prstGeom prst="rect">
            <a:avLst/>
          </a:prstGeom>
        </p:spPr>
        <p:txBody>
          <a:bodyPr vert="horz" wrap="square" lIns="0" tIns="13335" rIns="0" bIns="0" rtlCol="0">
            <a:spAutoFit/>
          </a:bodyPr>
          <a:lstStyle/>
          <a:p>
            <a:pPr marL="12700">
              <a:lnSpc>
                <a:spcPct val="100000"/>
              </a:lnSpc>
              <a:spcBef>
                <a:spcPts val="105"/>
              </a:spcBef>
            </a:pPr>
            <a:r>
              <a:rPr dirty="0"/>
              <a:t>推動暴露愛滋病毒</a:t>
            </a:r>
            <a:r>
              <a:rPr sz="3850" dirty="0">
                <a:solidFill>
                  <a:srgbClr val="BF9000"/>
                </a:solidFill>
              </a:rPr>
              <a:t>前</a:t>
            </a:r>
            <a:r>
              <a:rPr spc="-5" dirty="0"/>
              <a:t>預防性投藥(</a:t>
            </a:r>
            <a:r>
              <a:rPr sz="3850" spc="-10" dirty="0">
                <a:solidFill>
                  <a:srgbClr val="BF9000"/>
                </a:solidFill>
              </a:rPr>
              <a:t>PrEP</a:t>
            </a:r>
            <a:r>
              <a:rPr spc="-20" dirty="0"/>
              <a:t>)計畫</a:t>
            </a:r>
            <a:endParaRPr sz="3850"/>
          </a:p>
        </p:txBody>
      </p:sp>
      <p:sp>
        <p:nvSpPr>
          <p:cNvPr id="7" name="object 7"/>
          <p:cNvSpPr/>
          <p:nvPr/>
        </p:nvSpPr>
        <p:spPr>
          <a:xfrm>
            <a:off x="313829" y="2226564"/>
            <a:ext cx="7668259" cy="4047490"/>
          </a:xfrm>
          <a:custGeom>
            <a:avLst/>
            <a:gdLst/>
            <a:ahLst/>
            <a:cxnLst/>
            <a:rect l="l" t="t" r="r" b="b"/>
            <a:pathLst>
              <a:path w="7668259" h="4047490">
                <a:moveTo>
                  <a:pt x="7668006" y="3966209"/>
                </a:moveTo>
                <a:lnTo>
                  <a:pt x="7668006" y="80771"/>
                </a:lnTo>
                <a:lnTo>
                  <a:pt x="7661719" y="49506"/>
                </a:lnTo>
                <a:lnTo>
                  <a:pt x="7644574" y="23812"/>
                </a:lnTo>
                <a:lnTo>
                  <a:pt x="7619142" y="6405"/>
                </a:lnTo>
                <a:lnTo>
                  <a:pt x="7587996" y="0"/>
                </a:lnTo>
                <a:lnTo>
                  <a:pt x="80772" y="0"/>
                </a:lnTo>
                <a:lnTo>
                  <a:pt x="49506" y="6405"/>
                </a:lnTo>
                <a:lnTo>
                  <a:pt x="23812" y="23812"/>
                </a:lnTo>
                <a:lnTo>
                  <a:pt x="6405" y="49506"/>
                </a:lnTo>
                <a:lnTo>
                  <a:pt x="0" y="80772"/>
                </a:lnTo>
                <a:lnTo>
                  <a:pt x="0" y="3966210"/>
                </a:lnTo>
                <a:lnTo>
                  <a:pt x="6405" y="3997797"/>
                </a:lnTo>
                <a:lnTo>
                  <a:pt x="23812" y="4023455"/>
                </a:lnTo>
                <a:lnTo>
                  <a:pt x="49506" y="4040683"/>
                </a:lnTo>
                <a:lnTo>
                  <a:pt x="80772" y="4046982"/>
                </a:lnTo>
                <a:lnTo>
                  <a:pt x="7587996" y="4046981"/>
                </a:lnTo>
                <a:lnTo>
                  <a:pt x="7619142" y="4040683"/>
                </a:lnTo>
                <a:lnTo>
                  <a:pt x="7644574" y="4023455"/>
                </a:lnTo>
                <a:lnTo>
                  <a:pt x="7661719" y="3997797"/>
                </a:lnTo>
                <a:lnTo>
                  <a:pt x="7668006" y="3966209"/>
                </a:lnTo>
                <a:close/>
              </a:path>
            </a:pathLst>
          </a:custGeom>
          <a:solidFill>
            <a:srgbClr val="E2F0D9"/>
          </a:solidFill>
        </p:spPr>
        <p:txBody>
          <a:bodyPr wrap="square" lIns="0" tIns="0" rIns="0" bIns="0" rtlCol="0"/>
          <a:lstStyle/>
          <a:p>
            <a:endParaRPr/>
          </a:p>
        </p:txBody>
      </p:sp>
      <p:sp>
        <p:nvSpPr>
          <p:cNvPr id="8" name="object 8"/>
          <p:cNvSpPr txBox="1"/>
          <p:nvPr/>
        </p:nvSpPr>
        <p:spPr>
          <a:xfrm>
            <a:off x="6742864" y="4260650"/>
            <a:ext cx="1141730" cy="1384935"/>
          </a:xfrm>
          <a:prstGeom prst="rect">
            <a:avLst/>
          </a:prstGeom>
        </p:spPr>
        <p:txBody>
          <a:bodyPr vert="horz" wrap="square" lIns="0" tIns="20955" rIns="0" bIns="0" rtlCol="0">
            <a:spAutoFit/>
          </a:bodyPr>
          <a:lstStyle/>
          <a:p>
            <a:pPr>
              <a:lnSpc>
                <a:spcPct val="100000"/>
              </a:lnSpc>
              <a:spcBef>
                <a:spcPts val="165"/>
              </a:spcBef>
            </a:pPr>
            <a:r>
              <a:rPr sz="2100" b="1" dirty="0">
                <a:solidFill>
                  <a:srgbClr val="FF7B80"/>
                </a:solidFill>
                <a:latin typeface="Microsoft JhengHei"/>
                <a:cs typeface="Microsoft JhengHei"/>
              </a:rPr>
              <a:t>使用</a:t>
            </a:r>
            <a:r>
              <a:rPr sz="2100" b="1" spc="-20" dirty="0">
                <a:solidFill>
                  <a:srgbClr val="FF7B80"/>
                </a:solidFill>
                <a:latin typeface="Microsoft JhengHei"/>
                <a:cs typeface="Microsoft JhengHei"/>
              </a:rPr>
              <a:t>PrEP</a:t>
            </a:r>
            <a:endParaRPr sz="2100">
              <a:latin typeface="Microsoft JhengHei"/>
              <a:cs typeface="Microsoft JhengHei"/>
            </a:endParaRPr>
          </a:p>
          <a:p>
            <a:pPr>
              <a:lnSpc>
                <a:spcPct val="100000"/>
              </a:lnSpc>
              <a:spcBef>
                <a:spcPts val="60"/>
              </a:spcBef>
            </a:pPr>
            <a:endParaRPr sz="3000">
              <a:latin typeface="Microsoft JhengHei"/>
              <a:cs typeface="Microsoft JhengHei"/>
            </a:endParaRPr>
          </a:p>
          <a:p>
            <a:pPr marL="37465">
              <a:lnSpc>
                <a:spcPct val="100000"/>
              </a:lnSpc>
            </a:pPr>
            <a:r>
              <a:rPr sz="2100" b="1" spc="50" dirty="0">
                <a:solidFill>
                  <a:srgbClr val="006565"/>
                </a:solidFill>
                <a:latin typeface="Microsoft JhengHei"/>
                <a:cs typeface="Microsoft JhengHei"/>
              </a:rPr>
              <a:t>染的掌控</a:t>
            </a:r>
            <a:endParaRPr sz="2100">
              <a:latin typeface="Microsoft JhengHei"/>
              <a:cs typeface="Microsoft JhengHei"/>
            </a:endParaRPr>
          </a:p>
        </p:txBody>
      </p:sp>
      <p:sp>
        <p:nvSpPr>
          <p:cNvPr id="9" name="object 9"/>
          <p:cNvSpPr/>
          <p:nvPr/>
        </p:nvSpPr>
        <p:spPr>
          <a:xfrm>
            <a:off x="295541" y="1922526"/>
            <a:ext cx="3599179" cy="631825"/>
          </a:xfrm>
          <a:custGeom>
            <a:avLst/>
            <a:gdLst/>
            <a:ahLst/>
            <a:cxnLst/>
            <a:rect l="l" t="t" r="r" b="b"/>
            <a:pathLst>
              <a:path w="3599179" h="631825">
                <a:moveTo>
                  <a:pt x="3598926" y="526542"/>
                </a:moveTo>
                <a:lnTo>
                  <a:pt x="3598926" y="105156"/>
                </a:lnTo>
                <a:lnTo>
                  <a:pt x="3590639" y="64293"/>
                </a:lnTo>
                <a:lnTo>
                  <a:pt x="3568065" y="30861"/>
                </a:lnTo>
                <a:lnTo>
                  <a:pt x="3534632" y="8286"/>
                </a:lnTo>
                <a:lnTo>
                  <a:pt x="3493770" y="0"/>
                </a:lnTo>
                <a:lnTo>
                  <a:pt x="105155" y="0"/>
                </a:lnTo>
                <a:lnTo>
                  <a:pt x="64293" y="8286"/>
                </a:lnTo>
                <a:lnTo>
                  <a:pt x="30860" y="30861"/>
                </a:lnTo>
                <a:lnTo>
                  <a:pt x="8286" y="64293"/>
                </a:lnTo>
                <a:lnTo>
                  <a:pt x="0" y="105156"/>
                </a:lnTo>
                <a:lnTo>
                  <a:pt x="0" y="526542"/>
                </a:lnTo>
                <a:lnTo>
                  <a:pt x="8286" y="567404"/>
                </a:lnTo>
                <a:lnTo>
                  <a:pt x="30861" y="600837"/>
                </a:lnTo>
                <a:lnTo>
                  <a:pt x="64293" y="623411"/>
                </a:lnTo>
                <a:lnTo>
                  <a:pt x="105156" y="631698"/>
                </a:lnTo>
                <a:lnTo>
                  <a:pt x="3493770" y="631698"/>
                </a:lnTo>
                <a:lnTo>
                  <a:pt x="3534632" y="623411"/>
                </a:lnTo>
                <a:lnTo>
                  <a:pt x="3568065" y="600837"/>
                </a:lnTo>
                <a:lnTo>
                  <a:pt x="3590639" y="567404"/>
                </a:lnTo>
                <a:lnTo>
                  <a:pt x="3598926" y="526542"/>
                </a:lnTo>
                <a:close/>
              </a:path>
            </a:pathLst>
          </a:custGeom>
          <a:solidFill>
            <a:srgbClr val="009999"/>
          </a:solidFill>
        </p:spPr>
        <p:txBody>
          <a:bodyPr wrap="square" lIns="0" tIns="0" rIns="0" bIns="0" rtlCol="0"/>
          <a:lstStyle/>
          <a:p>
            <a:endParaRPr/>
          </a:p>
        </p:txBody>
      </p:sp>
      <p:sp>
        <p:nvSpPr>
          <p:cNvPr id="10" name="object 10"/>
          <p:cNvSpPr txBox="1"/>
          <p:nvPr/>
        </p:nvSpPr>
        <p:spPr>
          <a:xfrm>
            <a:off x="595255" y="2024887"/>
            <a:ext cx="2950845" cy="453390"/>
          </a:xfrm>
          <a:prstGeom prst="rect">
            <a:avLst/>
          </a:prstGeom>
        </p:spPr>
        <p:txBody>
          <a:bodyPr vert="horz" wrap="square" lIns="0" tIns="13335" rIns="0" bIns="0" rtlCol="0">
            <a:spAutoFit/>
          </a:bodyPr>
          <a:lstStyle/>
          <a:p>
            <a:pPr marL="12700">
              <a:lnSpc>
                <a:spcPct val="100000"/>
              </a:lnSpc>
              <a:spcBef>
                <a:spcPts val="105"/>
              </a:spcBef>
            </a:pPr>
            <a:r>
              <a:rPr sz="2800" b="1" spc="-10" dirty="0">
                <a:solidFill>
                  <a:srgbClr val="FFFFFF"/>
                </a:solidFill>
                <a:latin typeface="Microsoft JhengHei"/>
                <a:cs typeface="Microsoft JhengHei"/>
              </a:rPr>
              <a:t>PrEP國際預防策略</a:t>
            </a:r>
            <a:endParaRPr sz="2800">
              <a:latin typeface="Microsoft JhengHei"/>
              <a:cs typeface="Microsoft JhengHei"/>
            </a:endParaRPr>
          </a:p>
        </p:txBody>
      </p:sp>
      <p:grpSp>
        <p:nvGrpSpPr>
          <p:cNvPr id="11" name="object 11"/>
          <p:cNvGrpSpPr/>
          <p:nvPr/>
        </p:nvGrpSpPr>
        <p:grpSpPr>
          <a:xfrm>
            <a:off x="4308233" y="1963673"/>
            <a:ext cx="6238875" cy="4822825"/>
            <a:chOff x="4308233" y="1963673"/>
            <a:chExt cx="6238875" cy="4822825"/>
          </a:xfrm>
        </p:grpSpPr>
        <p:pic>
          <p:nvPicPr>
            <p:cNvPr id="12" name="object 12"/>
            <p:cNvPicPr/>
            <p:nvPr/>
          </p:nvPicPr>
          <p:blipFill>
            <a:blip r:embed="rId4" cstate="print"/>
            <a:stretch>
              <a:fillRect/>
            </a:stretch>
          </p:blipFill>
          <p:spPr>
            <a:xfrm>
              <a:off x="6846455" y="3972305"/>
              <a:ext cx="3700271" cy="2814066"/>
            </a:xfrm>
            <a:prstGeom prst="rect">
              <a:avLst/>
            </a:prstGeom>
          </p:spPr>
        </p:pic>
        <p:pic>
          <p:nvPicPr>
            <p:cNvPr id="13" name="object 13"/>
            <p:cNvPicPr/>
            <p:nvPr/>
          </p:nvPicPr>
          <p:blipFill>
            <a:blip r:embed="rId5" cstate="print"/>
            <a:stretch>
              <a:fillRect/>
            </a:stretch>
          </p:blipFill>
          <p:spPr>
            <a:xfrm>
              <a:off x="4308233" y="1963673"/>
              <a:ext cx="119634" cy="138684"/>
            </a:xfrm>
            <a:prstGeom prst="rect">
              <a:avLst/>
            </a:prstGeom>
          </p:spPr>
        </p:pic>
        <p:pic>
          <p:nvPicPr>
            <p:cNvPr id="14" name="object 14"/>
            <p:cNvPicPr/>
            <p:nvPr/>
          </p:nvPicPr>
          <p:blipFill>
            <a:blip r:embed="rId6" cstate="print"/>
            <a:stretch>
              <a:fillRect/>
            </a:stretch>
          </p:blipFill>
          <p:spPr>
            <a:xfrm>
              <a:off x="4456061" y="2016251"/>
              <a:ext cx="70865" cy="21335"/>
            </a:xfrm>
            <a:prstGeom prst="rect">
              <a:avLst/>
            </a:prstGeom>
          </p:spPr>
        </p:pic>
        <p:pic>
          <p:nvPicPr>
            <p:cNvPr id="15" name="object 15"/>
            <p:cNvPicPr/>
            <p:nvPr/>
          </p:nvPicPr>
          <p:blipFill>
            <a:blip r:embed="rId7" cstate="print"/>
            <a:stretch>
              <a:fillRect/>
            </a:stretch>
          </p:blipFill>
          <p:spPr>
            <a:xfrm>
              <a:off x="4743335" y="1963673"/>
              <a:ext cx="936498" cy="196596"/>
            </a:xfrm>
            <a:prstGeom prst="rect">
              <a:avLst/>
            </a:prstGeom>
          </p:spPr>
        </p:pic>
      </p:grpSp>
      <p:sp>
        <p:nvSpPr>
          <p:cNvPr id="16" name="object 16"/>
          <p:cNvSpPr txBox="1"/>
          <p:nvPr/>
        </p:nvSpPr>
        <p:spPr>
          <a:xfrm>
            <a:off x="4038733" y="1842007"/>
            <a:ext cx="1877060" cy="320040"/>
          </a:xfrm>
          <a:prstGeom prst="rect">
            <a:avLst/>
          </a:prstGeom>
        </p:spPr>
        <p:txBody>
          <a:bodyPr vert="horz" wrap="square" lIns="0" tIns="16510" rIns="0" bIns="0" rtlCol="0">
            <a:spAutoFit/>
          </a:bodyPr>
          <a:lstStyle/>
          <a:p>
            <a:pPr marL="12700">
              <a:lnSpc>
                <a:spcPct val="100000"/>
              </a:lnSpc>
              <a:spcBef>
                <a:spcPts val="130"/>
              </a:spcBef>
              <a:tabLst>
                <a:tab pos="565785" algn="l"/>
                <a:tab pos="1710055" algn="l"/>
              </a:tabLst>
            </a:pPr>
            <a:r>
              <a:rPr sz="1900" b="1" spc="-25" dirty="0">
                <a:solidFill>
                  <a:srgbClr val="548335"/>
                </a:solidFill>
                <a:latin typeface="Microsoft JhengHei"/>
                <a:cs typeface="Microsoft JhengHei"/>
              </a:rPr>
              <a:t>Pr</a:t>
            </a:r>
            <a:r>
              <a:rPr sz="1900" b="1" dirty="0">
                <a:solidFill>
                  <a:srgbClr val="548335"/>
                </a:solidFill>
                <a:latin typeface="Microsoft JhengHei"/>
                <a:cs typeface="Microsoft JhengHei"/>
              </a:rPr>
              <a:t>	</a:t>
            </a:r>
            <a:r>
              <a:rPr sz="1900" b="1" spc="-50" dirty="0">
                <a:solidFill>
                  <a:srgbClr val="548335"/>
                </a:solidFill>
                <a:latin typeface="Microsoft JhengHei"/>
                <a:cs typeface="Microsoft JhengHei"/>
              </a:rPr>
              <a:t>E</a:t>
            </a:r>
            <a:r>
              <a:rPr sz="1900" b="1" dirty="0">
                <a:solidFill>
                  <a:srgbClr val="548335"/>
                </a:solidFill>
                <a:latin typeface="Microsoft JhengHei"/>
                <a:cs typeface="Microsoft JhengHei"/>
              </a:rPr>
              <a:t>	</a:t>
            </a:r>
            <a:r>
              <a:rPr sz="1900" b="1" spc="-50" dirty="0">
                <a:solidFill>
                  <a:srgbClr val="548335"/>
                </a:solidFill>
                <a:latin typeface="Microsoft JhengHei"/>
                <a:cs typeface="Microsoft JhengHei"/>
              </a:rPr>
              <a:t>P</a:t>
            </a:r>
            <a:endParaRPr sz="1900">
              <a:latin typeface="Microsoft JhengHei"/>
              <a:cs typeface="Microsoft JhengHei"/>
            </a:endParaRPr>
          </a:p>
        </p:txBody>
      </p:sp>
      <p:grpSp>
        <p:nvGrpSpPr>
          <p:cNvPr id="17" name="object 17"/>
          <p:cNvGrpSpPr/>
          <p:nvPr/>
        </p:nvGrpSpPr>
        <p:grpSpPr>
          <a:xfrm>
            <a:off x="5922149" y="1903476"/>
            <a:ext cx="1846580" cy="258445"/>
            <a:chOff x="5922149" y="1903476"/>
            <a:chExt cx="1846580" cy="258445"/>
          </a:xfrm>
        </p:grpSpPr>
        <p:pic>
          <p:nvPicPr>
            <p:cNvPr id="18" name="object 18"/>
            <p:cNvPicPr/>
            <p:nvPr/>
          </p:nvPicPr>
          <p:blipFill>
            <a:blip r:embed="rId8" cstate="print"/>
            <a:stretch>
              <a:fillRect/>
            </a:stretch>
          </p:blipFill>
          <p:spPr>
            <a:xfrm>
              <a:off x="5922149" y="1903476"/>
              <a:ext cx="1239774" cy="258317"/>
            </a:xfrm>
            <a:prstGeom prst="rect">
              <a:avLst/>
            </a:prstGeom>
          </p:spPr>
        </p:pic>
        <p:pic>
          <p:nvPicPr>
            <p:cNvPr id="19" name="object 19"/>
            <p:cNvPicPr/>
            <p:nvPr/>
          </p:nvPicPr>
          <p:blipFill>
            <a:blip r:embed="rId9" cstate="print"/>
            <a:stretch>
              <a:fillRect/>
            </a:stretch>
          </p:blipFill>
          <p:spPr>
            <a:xfrm>
              <a:off x="7260983" y="1914144"/>
              <a:ext cx="507491" cy="185165"/>
            </a:xfrm>
            <a:prstGeom prst="rect">
              <a:avLst/>
            </a:prstGeom>
          </p:spPr>
        </p:pic>
      </p:grpSp>
      <p:sp>
        <p:nvSpPr>
          <p:cNvPr id="20" name="object 20"/>
          <p:cNvSpPr txBox="1"/>
          <p:nvPr/>
        </p:nvSpPr>
        <p:spPr>
          <a:xfrm>
            <a:off x="405490" y="2691638"/>
            <a:ext cx="7484109" cy="3799840"/>
          </a:xfrm>
          <a:prstGeom prst="rect">
            <a:avLst/>
          </a:prstGeom>
        </p:spPr>
        <p:txBody>
          <a:bodyPr vert="horz" wrap="square" lIns="0" tIns="13335" rIns="0" bIns="0" rtlCol="0">
            <a:spAutoFit/>
          </a:bodyPr>
          <a:lstStyle/>
          <a:p>
            <a:pPr marL="327660" indent="-315595">
              <a:lnSpc>
                <a:spcPct val="100000"/>
              </a:lnSpc>
              <a:spcBef>
                <a:spcPts val="105"/>
              </a:spcBef>
              <a:buFont typeface="Arial MT"/>
              <a:buChar char="•"/>
              <a:tabLst>
                <a:tab pos="327660" algn="l"/>
                <a:tab pos="328295" algn="l"/>
              </a:tabLst>
            </a:pPr>
            <a:r>
              <a:rPr sz="2100" b="1" spc="-10" dirty="0">
                <a:solidFill>
                  <a:srgbClr val="006565"/>
                </a:solidFill>
                <a:latin typeface="Microsoft JhengHei"/>
                <a:cs typeface="Microsoft JhengHei"/>
              </a:rPr>
              <a:t>WHO於2015年建議將PrEP</a:t>
            </a:r>
            <a:r>
              <a:rPr sz="2100" b="1" spc="-35" dirty="0">
                <a:solidFill>
                  <a:srgbClr val="006565"/>
                </a:solidFill>
                <a:latin typeface="Microsoft JhengHei"/>
                <a:cs typeface="Microsoft JhengHei"/>
              </a:rPr>
              <a:t>納入國家預防愛滋策略之</a:t>
            </a:r>
            <a:r>
              <a:rPr sz="2100" b="1" spc="-50" dirty="0">
                <a:solidFill>
                  <a:srgbClr val="006565"/>
                </a:solidFill>
                <a:latin typeface="Microsoft JhengHei"/>
                <a:cs typeface="Microsoft JhengHei"/>
              </a:rPr>
              <a:t>⼀</a:t>
            </a:r>
            <a:endParaRPr sz="2100">
              <a:latin typeface="Microsoft JhengHei"/>
              <a:cs typeface="Microsoft JhengHei"/>
            </a:endParaRPr>
          </a:p>
          <a:p>
            <a:pPr marL="643255" lvl="1" indent="-283845">
              <a:lnSpc>
                <a:spcPct val="100000"/>
              </a:lnSpc>
              <a:spcBef>
                <a:spcPts val="1795"/>
              </a:spcBef>
              <a:buFont typeface="Wingdings"/>
              <a:buChar char=""/>
              <a:tabLst>
                <a:tab pos="643890" algn="l"/>
              </a:tabLst>
            </a:pPr>
            <a:r>
              <a:rPr sz="2100" b="1" spc="-10" dirty="0">
                <a:solidFill>
                  <a:srgbClr val="006565"/>
                </a:solidFill>
                <a:latin typeface="Microsoft JhengHei"/>
                <a:cs typeface="Microsoft JhengHei"/>
              </a:rPr>
              <a:t>2022年全球已有87個國家推行PrEP</a:t>
            </a:r>
            <a:r>
              <a:rPr sz="2100" b="1" spc="-25" dirty="0">
                <a:solidFill>
                  <a:srgbClr val="006565"/>
                </a:solidFill>
                <a:latin typeface="Microsoft JhengHei"/>
                <a:cs typeface="Microsoft JhengHei"/>
              </a:rPr>
              <a:t>計畫。</a:t>
            </a:r>
            <a:endParaRPr sz="2100">
              <a:latin typeface="Microsoft JhengHei"/>
              <a:cs typeface="Microsoft JhengHei"/>
            </a:endParaRPr>
          </a:p>
          <a:p>
            <a:pPr marL="327660" marR="5080" indent="-315595">
              <a:lnSpc>
                <a:spcPct val="150200"/>
              </a:lnSpc>
              <a:spcBef>
                <a:spcPts val="525"/>
              </a:spcBef>
              <a:buFont typeface="Arial MT"/>
              <a:buChar char="•"/>
              <a:tabLst>
                <a:tab pos="327660" algn="l"/>
                <a:tab pos="328295" algn="l"/>
              </a:tabLst>
            </a:pPr>
            <a:r>
              <a:rPr sz="2100" b="1" spc="55" dirty="0">
                <a:solidFill>
                  <a:srgbClr val="006565"/>
                </a:solidFill>
                <a:latin typeface="Microsoft JhengHei"/>
                <a:cs typeface="Microsoft JhengHei"/>
              </a:rPr>
              <a:t>若⺠眾持續有感染風險行為，經檢驗確認</a:t>
            </a:r>
            <a:r>
              <a:rPr sz="2100" b="1" spc="50" dirty="0">
                <a:solidFill>
                  <a:srgbClr val="FF7B80"/>
                </a:solidFill>
                <a:latin typeface="Microsoft JhengHei"/>
                <a:cs typeface="Microsoft JhengHei"/>
              </a:rPr>
              <a:t>未感染愛滋病毒</a:t>
            </a:r>
            <a:r>
              <a:rPr sz="2100" b="1" spc="-50" dirty="0">
                <a:solidFill>
                  <a:srgbClr val="006565"/>
                </a:solidFill>
                <a:latin typeface="Microsoft JhengHei"/>
                <a:cs typeface="Microsoft JhengHei"/>
              </a:rPr>
              <a:t>，</a:t>
            </a:r>
            <a:r>
              <a:rPr sz="2100" b="1" dirty="0">
                <a:solidFill>
                  <a:srgbClr val="006565"/>
                </a:solidFill>
                <a:latin typeface="Microsoft JhengHei"/>
                <a:cs typeface="Microsoft JhengHei"/>
              </a:rPr>
              <a:t>經醫師評估需進行預防性投藥者，</a:t>
            </a:r>
            <a:r>
              <a:rPr sz="2100" b="1" spc="-10" dirty="0">
                <a:solidFill>
                  <a:srgbClr val="FF7B80"/>
                </a:solidFill>
                <a:latin typeface="Microsoft JhengHei"/>
                <a:cs typeface="Microsoft JhengHei"/>
              </a:rPr>
              <a:t>可透過穩定持續</a:t>
            </a:r>
            <a:endParaRPr sz="2100">
              <a:latin typeface="Microsoft JhengHei"/>
              <a:cs typeface="Microsoft JhengHei"/>
            </a:endParaRPr>
          </a:p>
          <a:p>
            <a:pPr marL="327660">
              <a:lnSpc>
                <a:spcPct val="100000"/>
              </a:lnSpc>
              <a:spcBef>
                <a:spcPts val="1270"/>
              </a:spcBef>
            </a:pPr>
            <a:r>
              <a:rPr sz="2100" b="1" spc="-10" dirty="0">
                <a:solidFill>
                  <a:srgbClr val="FF7B80"/>
                </a:solidFill>
                <a:latin typeface="Microsoft JhengHei"/>
                <a:cs typeface="Microsoft JhengHei"/>
              </a:rPr>
              <a:t>藥品，讓體內具足夠藥物濃度，預防HIV</a:t>
            </a:r>
            <a:r>
              <a:rPr sz="2100" b="1" spc="-25" dirty="0">
                <a:solidFill>
                  <a:srgbClr val="FF7B80"/>
                </a:solidFill>
                <a:latin typeface="Microsoft JhengHei"/>
                <a:cs typeface="Microsoft JhengHei"/>
              </a:rPr>
              <a:t>感染。</a:t>
            </a:r>
            <a:endParaRPr sz="2100">
              <a:latin typeface="Microsoft JhengHei"/>
              <a:cs typeface="Microsoft JhengHei"/>
            </a:endParaRPr>
          </a:p>
          <a:p>
            <a:pPr marL="327660" marR="1080135" indent="-315595">
              <a:lnSpc>
                <a:spcPct val="150200"/>
              </a:lnSpc>
              <a:spcBef>
                <a:spcPts val="525"/>
              </a:spcBef>
              <a:buFont typeface="Arial MT"/>
              <a:buChar char="•"/>
              <a:tabLst>
                <a:tab pos="327660" algn="l"/>
                <a:tab pos="328295" algn="l"/>
              </a:tabLst>
            </a:pPr>
            <a:r>
              <a:rPr sz="2100" b="1" dirty="0">
                <a:solidFill>
                  <a:srgbClr val="006565"/>
                </a:solidFill>
                <a:latin typeface="Microsoft JhengHei"/>
                <a:cs typeface="Microsoft JhengHei"/>
              </a:rPr>
              <a:t>PrEP提供⺠眾多⼀種選擇，讓自己能有預防HIV</a:t>
            </a:r>
            <a:r>
              <a:rPr sz="2100" b="1" spc="15" dirty="0">
                <a:solidFill>
                  <a:srgbClr val="006565"/>
                </a:solidFill>
                <a:latin typeface="Microsoft JhengHei"/>
                <a:cs typeface="Microsoft JhengHei"/>
              </a:rPr>
              <a:t>感</a:t>
            </a:r>
            <a:r>
              <a:rPr sz="2100" b="1" spc="-15" dirty="0">
                <a:solidFill>
                  <a:srgbClr val="006565"/>
                </a:solidFill>
                <a:latin typeface="Microsoft JhengHei"/>
                <a:cs typeface="Microsoft JhengHei"/>
              </a:rPr>
              <a:t>權，但仍需搭配其他現行預防措施(例如保險套等)。</a:t>
            </a:r>
            <a:endParaRPr sz="2100">
              <a:latin typeface="Microsoft JhengHei"/>
              <a:cs typeface="Microsoft JhengHei"/>
            </a:endParaRPr>
          </a:p>
          <a:p>
            <a:pPr marL="128905">
              <a:lnSpc>
                <a:spcPct val="100000"/>
              </a:lnSpc>
              <a:spcBef>
                <a:spcPts val="1635"/>
              </a:spcBef>
            </a:pPr>
            <a:r>
              <a:rPr sz="1050" spc="-10" dirty="0">
                <a:solidFill>
                  <a:srgbClr val="585858"/>
                </a:solidFill>
                <a:latin typeface="Microsoft JhengHei"/>
                <a:cs typeface="Microsoft JhengHei"/>
                <a:hlinkClick r:id="rId10"/>
              </a:rPr>
              <a:t>https://www</a:t>
            </a:r>
            <a:r>
              <a:rPr sz="1050" spc="-10" dirty="0">
                <a:solidFill>
                  <a:srgbClr val="585858"/>
                </a:solidFill>
                <a:latin typeface="Microsoft JhengHei"/>
                <a:cs typeface="Microsoft JhengHei"/>
              </a:rPr>
              <a:t>.prepwat</a:t>
            </a:r>
            <a:r>
              <a:rPr sz="1050" spc="-10" dirty="0">
                <a:solidFill>
                  <a:srgbClr val="585858"/>
                </a:solidFill>
                <a:latin typeface="Microsoft JhengHei"/>
                <a:cs typeface="Microsoft JhengHei"/>
                <a:hlinkClick r:id="rId10"/>
              </a:rPr>
              <a:t>ch.org/</a:t>
            </a:r>
            <a:endParaRPr sz="1050">
              <a:latin typeface="Microsoft JhengHei"/>
              <a:cs typeface="Microsoft JhengHei"/>
            </a:endParaRPr>
          </a:p>
        </p:txBody>
      </p:sp>
      <p:sp>
        <p:nvSpPr>
          <p:cNvPr id="22" name="object 2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1" name="object 21"/>
          <p:cNvSpPr txBox="1"/>
          <p:nvPr/>
        </p:nvSpPr>
        <p:spPr>
          <a:xfrm>
            <a:off x="10367147" y="6350756"/>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83</a:t>
            </a:r>
            <a:endParaRPr sz="1050">
              <a:latin typeface="Microsoft JhengHei"/>
              <a:cs typeface="Microsoft JhengHe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5317" y="795527"/>
            <a:ext cx="10590530" cy="5608320"/>
            <a:chOff x="75317" y="795527"/>
            <a:chExt cx="10590530" cy="5608320"/>
          </a:xfrm>
        </p:grpSpPr>
        <p:sp>
          <p:nvSpPr>
            <p:cNvPr id="3" name="object 3"/>
            <p:cNvSpPr/>
            <p:nvPr/>
          </p:nvSpPr>
          <p:spPr>
            <a:xfrm>
              <a:off x="780173" y="1009662"/>
              <a:ext cx="9787255" cy="695325"/>
            </a:xfrm>
            <a:custGeom>
              <a:avLst/>
              <a:gdLst/>
              <a:ahLst/>
              <a:cxnLst/>
              <a:rect l="l" t="t" r="r" b="b"/>
              <a:pathLst>
                <a:path w="9787255" h="695325">
                  <a:moveTo>
                    <a:pt x="9787128" y="0"/>
                  </a:moveTo>
                  <a:lnTo>
                    <a:pt x="0" y="0"/>
                  </a:lnTo>
                  <a:lnTo>
                    <a:pt x="0" y="534924"/>
                  </a:lnTo>
                  <a:lnTo>
                    <a:pt x="0" y="694944"/>
                  </a:lnTo>
                  <a:lnTo>
                    <a:pt x="9787128" y="694944"/>
                  </a:lnTo>
                  <a:lnTo>
                    <a:pt x="9787128" y="534924"/>
                  </a:lnTo>
                  <a:lnTo>
                    <a:pt x="9787128" y="0"/>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1109980" cy="1045464"/>
            </a:xfrm>
            <a:prstGeom prst="rect">
              <a:avLst/>
            </a:prstGeom>
          </p:spPr>
        </p:pic>
        <p:sp>
          <p:nvSpPr>
            <p:cNvPr id="5" name="object 5"/>
            <p:cNvSpPr/>
            <p:nvPr/>
          </p:nvSpPr>
          <p:spPr>
            <a:xfrm>
              <a:off x="9281807" y="1544573"/>
              <a:ext cx="1104900" cy="1104900"/>
            </a:xfrm>
            <a:custGeom>
              <a:avLst/>
              <a:gdLst/>
              <a:ahLst/>
              <a:cxnLst/>
              <a:rect l="l" t="t" r="r" b="b"/>
              <a:pathLst>
                <a:path w="1104900" h="1104900">
                  <a:moveTo>
                    <a:pt x="1104900" y="1104900"/>
                  </a:moveTo>
                  <a:lnTo>
                    <a:pt x="1104900" y="0"/>
                  </a:lnTo>
                  <a:lnTo>
                    <a:pt x="0" y="0"/>
                  </a:lnTo>
                  <a:lnTo>
                    <a:pt x="0" y="1104900"/>
                  </a:lnTo>
                  <a:lnTo>
                    <a:pt x="1104900" y="1104900"/>
                  </a:lnTo>
                  <a:close/>
                </a:path>
              </a:pathLst>
            </a:custGeom>
            <a:solidFill>
              <a:srgbClr val="FEF0B4"/>
            </a:solidFill>
          </p:spPr>
          <p:txBody>
            <a:bodyPr wrap="square" lIns="0" tIns="0" rIns="0" bIns="0" rtlCol="0"/>
            <a:lstStyle/>
            <a:p>
              <a:endParaRPr/>
            </a:p>
          </p:txBody>
        </p:sp>
        <p:pic>
          <p:nvPicPr>
            <p:cNvPr id="6" name="object 6"/>
            <p:cNvPicPr/>
            <p:nvPr/>
          </p:nvPicPr>
          <p:blipFill>
            <a:blip r:embed="rId3" cstate="print"/>
            <a:stretch>
              <a:fillRect/>
            </a:stretch>
          </p:blipFill>
          <p:spPr>
            <a:xfrm>
              <a:off x="85985" y="3779520"/>
              <a:ext cx="5348058" cy="1782317"/>
            </a:xfrm>
            <a:prstGeom prst="rect">
              <a:avLst/>
            </a:prstGeom>
          </p:spPr>
        </p:pic>
        <p:pic>
          <p:nvPicPr>
            <p:cNvPr id="7" name="object 7"/>
            <p:cNvPicPr/>
            <p:nvPr/>
          </p:nvPicPr>
          <p:blipFill>
            <a:blip r:embed="rId4" cstate="print"/>
            <a:stretch>
              <a:fillRect/>
            </a:stretch>
          </p:blipFill>
          <p:spPr>
            <a:xfrm>
              <a:off x="5460377" y="2907030"/>
              <a:ext cx="5205145" cy="1735073"/>
            </a:xfrm>
            <a:prstGeom prst="rect">
              <a:avLst/>
            </a:prstGeom>
          </p:spPr>
        </p:pic>
        <p:pic>
          <p:nvPicPr>
            <p:cNvPr id="8" name="object 8"/>
            <p:cNvPicPr/>
            <p:nvPr/>
          </p:nvPicPr>
          <p:blipFill>
            <a:blip r:embed="rId5" cstate="print"/>
            <a:stretch>
              <a:fillRect/>
            </a:stretch>
          </p:blipFill>
          <p:spPr>
            <a:xfrm>
              <a:off x="75317" y="1973580"/>
              <a:ext cx="5366258" cy="1786889"/>
            </a:xfrm>
            <a:prstGeom prst="rect">
              <a:avLst/>
            </a:prstGeom>
          </p:spPr>
        </p:pic>
        <p:pic>
          <p:nvPicPr>
            <p:cNvPr id="9" name="object 9"/>
            <p:cNvPicPr/>
            <p:nvPr/>
          </p:nvPicPr>
          <p:blipFill>
            <a:blip r:embed="rId6" cstate="print"/>
            <a:stretch>
              <a:fillRect/>
            </a:stretch>
          </p:blipFill>
          <p:spPr>
            <a:xfrm>
              <a:off x="5460377" y="4669536"/>
              <a:ext cx="5205145" cy="1734311"/>
            </a:xfrm>
            <a:prstGeom prst="rect">
              <a:avLst/>
            </a:prstGeom>
          </p:spPr>
        </p:pic>
        <p:pic>
          <p:nvPicPr>
            <p:cNvPr id="10" name="object 10"/>
            <p:cNvPicPr/>
            <p:nvPr/>
          </p:nvPicPr>
          <p:blipFill>
            <a:blip r:embed="rId7" cstate="print"/>
            <a:stretch>
              <a:fillRect/>
            </a:stretch>
          </p:blipFill>
          <p:spPr>
            <a:xfrm>
              <a:off x="7179437" y="1901951"/>
              <a:ext cx="1791461" cy="1018794"/>
            </a:xfrm>
            <a:prstGeom prst="rect">
              <a:avLst/>
            </a:prstGeom>
          </p:spPr>
        </p:pic>
      </p:grpSp>
      <p:sp>
        <p:nvSpPr>
          <p:cNvPr id="11" name="object 11"/>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12" name="object 12"/>
          <p:cNvSpPr/>
          <p:nvPr/>
        </p:nvSpPr>
        <p:spPr>
          <a:xfrm>
            <a:off x="1705241" y="5961126"/>
            <a:ext cx="1496060" cy="486409"/>
          </a:xfrm>
          <a:custGeom>
            <a:avLst/>
            <a:gdLst/>
            <a:ahLst/>
            <a:cxnLst/>
            <a:rect l="l" t="t" r="r" b="b"/>
            <a:pathLst>
              <a:path w="1496060" h="486410">
                <a:moveTo>
                  <a:pt x="1495806" y="405384"/>
                </a:moveTo>
                <a:lnTo>
                  <a:pt x="1495806" y="80772"/>
                </a:lnTo>
                <a:lnTo>
                  <a:pt x="1489388" y="49506"/>
                </a:lnTo>
                <a:lnTo>
                  <a:pt x="1471898" y="23812"/>
                </a:lnTo>
                <a:lnTo>
                  <a:pt x="1445978" y="6405"/>
                </a:lnTo>
                <a:lnTo>
                  <a:pt x="1414272" y="0"/>
                </a:lnTo>
                <a:lnTo>
                  <a:pt x="81534" y="0"/>
                </a:lnTo>
                <a:lnTo>
                  <a:pt x="49827" y="6405"/>
                </a:lnTo>
                <a:lnTo>
                  <a:pt x="23907" y="23812"/>
                </a:lnTo>
                <a:lnTo>
                  <a:pt x="6417" y="49506"/>
                </a:lnTo>
                <a:lnTo>
                  <a:pt x="0" y="80772"/>
                </a:lnTo>
                <a:lnTo>
                  <a:pt x="0" y="405384"/>
                </a:lnTo>
                <a:lnTo>
                  <a:pt x="6417" y="436649"/>
                </a:lnTo>
                <a:lnTo>
                  <a:pt x="23907" y="462343"/>
                </a:lnTo>
                <a:lnTo>
                  <a:pt x="49827" y="479750"/>
                </a:lnTo>
                <a:lnTo>
                  <a:pt x="81534" y="486156"/>
                </a:lnTo>
                <a:lnTo>
                  <a:pt x="1414272" y="486156"/>
                </a:lnTo>
                <a:lnTo>
                  <a:pt x="1445978" y="479750"/>
                </a:lnTo>
                <a:lnTo>
                  <a:pt x="1471898" y="462343"/>
                </a:lnTo>
                <a:lnTo>
                  <a:pt x="1489388" y="436649"/>
                </a:lnTo>
                <a:lnTo>
                  <a:pt x="1495806" y="405384"/>
                </a:lnTo>
                <a:close/>
              </a:path>
            </a:pathLst>
          </a:custGeom>
          <a:solidFill>
            <a:srgbClr val="CCECFF"/>
          </a:solidFill>
        </p:spPr>
        <p:txBody>
          <a:bodyPr wrap="square" lIns="0" tIns="0" rIns="0" bIns="0" rtlCol="0"/>
          <a:lstStyle/>
          <a:p>
            <a:endParaRPr/>
          </a:p>
        </p:txBody>
      </p:sp>
      <p:sp>
        <p:nvSpPr>
          <p:cNvPr id="13" name="object 13"/>
          <p:cNvSpPr txBox="1"/>
          <p:nvPr/>
        </p:nvSpPr>
        <p:spPr>
          <a:xfrm>
            <a:off x="1869319" y="5863844"/>
            <a:ext cx="3283585" cy="667385"/>
          </a:xfrm>
          <a:prstGeom prst="rect">
            <a:avLst/>
          </a:prstGeom>
        </p:spPr>
        <p:txBody>
          <a:bodyPr vert="horz" wrap="square" lIns="0" tIns="13970" rIns="0" bIns="0" rtlCol="0">
            <a:spAutoFit/>
          </a:bodyPr>
          <a:lstStyle/>
          <a:p>
            <a:pPr marL="12700">
              <a:lnSpc>
                <a:spcPct val="100000"/>
              </a:lnSpc>
              <a:spcBef>
                <a:spcPts val="110"/>
              </a:spcBef>
            </a:pPr>
            <a:r>
              <a:rPr sz="6300" b="1" baseline="1322" dirty="0">
                <a:solidFill>
                  <a:srgbClr val="00B0F0"/>
                </a:solidFill>
                <a:latin typeface="Microsoft JhengHei"/>
                <a:cs typeface="Microsoft JhengHei"/>
              </a:rPr>
              <a:t>PrEP</a:t>
            </a:r>
            <a:r>
              <a:rPr sz="6300" b="1" spc="89" baseline="1322" dirty="0">
                <a:solidFill>
                  <a:srgbClr val="00B0F0"/>
                </a:solidFill>
                <a:latin typeface="Microsoft JhengHei"/>
                <a:cs typeface="Microsoft JhengHei"/>
              </a:rPr>
              <a:t> </a:t>
            </a:r>
            <a:r>
              <a:rPr sz="3850" b="1" dirty="0">
                <a:solidFill>
                  <a:srgbClr val="101C32"/>
                </a:solidFill>
                <a:latin typeface="Microsoft JhengHei"/>
                <a:cs typeface="Microsoft JhengHei"/>
              </a:rPr>
              <a:t>懶⼈包</a:t>
            </a:r>
            <a:r>
              <a:rPr sz="2100" b="1" dirty="0">
                <a:solidFill>
                  <a:srgbClr val="101C32"/>
                </a:solidFill>
                <a:latin typeface="Microsoft JhengHei"/>
                <a:cs typeface="Microsoft JhengHei"/>
              </a:rPr>
              <a:t>喔</a:t>
            </a:r>
            <a:r>
              <a:rPr sz="2100" b="1" spc="-50" dirty="0">
                <a:solidFill>
                  <a:srgbClr val="101C32"/>
                </a:solidFill>
                <a:latin typeface="Microsoft JhengHei"/>
                <a:cs typeface="Microsoft JhengHei"/>
              </a:rPr>
              <a:t>~</a:t>
            </a:r>
            <a:endParaRPr sz="2100">
              <a:latin typeface="Microsoft JhengHei"/>
              <a:cs typeface="Microsoft JhengHei"/>
            </a:endParaRPr>
          </a:p>
        </p:txBody>
      </p:sp>
      <p:sp>
        <p:nvSpPr>
          <p:cNvPr id="14" name="object 14"/>
          <p:cNvSpPr txBox="1"/>
          <p:nvPr/>
        </p:nvSpPr>
        <p:spPr>
          <a:xfrm>
            <a:off x="8656961" y="1156970"/>
            <a:ext cx="1671320" cy="346710"/>
          </a:xfrm>
          <a:prstGeom prst="rect">
            <a:avLst/>
          </a:prstGeom>
        </p:spPr>
        <p:txBody>
          <a:bodyPr vert="horz" wrap="square" lIns="0" tIns="13335" rIns="0" bIns="0" rtlCol="0">
            <a:spAutoFit/>
          </a:bodyPr>
          <a:lstStyle/>
          <a:p>
            <a:pPr>
              <a:lnSpc>
                <a:spcPct val="100000"/>
              </a:lnSpc>
              <a:spcBef>
                <a:spcPts val="105"/>
              </a:spcBef>
            </a:pPr>
            <a:r>
              <a:rPr sz="2100" b="1" spc="-50" dirty="0">
                <a:solidFill>
                  <a:srgbClr val="7E7E7E"/>
                </a:solidFill>
                <a:latin typeface="Microsoft JhengHei"/>
                <a:cs typeface="Microsoft JhengHei"/>
              </a:rPr>
              <a:t>掃我⼀起</a:t>
            </a:r>
            <a:r>
              <a:rPr sz="2100" b="1" spc="-20" dirty="0">
                <a:solidFill>
                  <a:srgbClr val="00B0F0"/>
                </a:solidFill>
                <a:latin typeface="Microsoft JhengHei"/>
                <a:cs typeface="Microsoft JhengHei"/>
              </a:rPr>
              <a:t>PrEP</a:t>
            </a:r>
            <a:endParaRPr sz="2100">
              <a:latin typeface="Microsoft JhengHei"/>
              <a:cs typeface="Microsoft JhengHei"/>
            </a:endParaRPr>
          </a:p>
        </p:txBody>
      </p:sp>
      <p:grpSp>
        <p:nvGrpSpPr>
          <p:cNvPr id="15" name="object 15"/>
          <p:cNvGrpSpPr/>
          <p:nvPr/>
        </p:nvGrpSpPr>
        <p:grpSpPr>
          <a:xfrm>
            <a:off x="246011" y="921258"/>
            <a:ext cx="7305040" cy="1889125"/>
            <a:chOff x="246011" y="921258"/>
            <a:chExt cx="7305040" cy="1889125"/>
          </a:xfrm>
        </p:grpSpPr>
        <p:pic>
          <p:nvPicPr>
            <p:cNvPr id="16" name="object 16"/>
            <p:cNvPicPr/>
            <p:nvPr/>
          </p:nvPicPr>
          <p:blipFill>
            <a:blip r:embed="rId8" cstate="print"/>
            <a:stretch>
              <a:fillRect/>
            </a:stretch>
          </p:blipFill>
          <p:spPr>
            <a:xfrm>
              <a:off x="6175476" y="1461716"/>
              <a:ext cx="1375325" cy="1348539"/>
            </a:xfrm>
            <a:prstGeom prst="rect">
              <a:avLst/>
            </a:prstGeom>
          </p:spPr>
        </p:pic>
        <p:sp>
          <p:nvSpPr>
            <p:cNvPr id="17" name="object 17"/>
            <p:cNvSpPr/>
            <p:nvPr/>
          </p:nvSpPr>
          <p:spPr>
            <a:xfrm>
              <a:off x="5889761" y="1786623"/>
              <a:ext cx="292100" cy="282575"/>
            </a:xfrm>
            <a:custGeom>
              <a:avLst/>
              <a:gdLst/>
              <a:ahLst/>
              <a:cxnLst/>
              <a:rect l="l" t="t" r="r" b="b"/>
              <a:pathLst>
                <a:path w="292100" h="282575">
                  <a:moveTo>
                    <a:pt x="291718" y="95676"/>
                  </a:moveTo>
                  <a:lnTo>
                    <a:pt x="276618" y="41000"/>
                  </a:lnTo>
                  <a:lnTo>
                    <a:pt x="247005" y="9695"/>
                  </a:lnTo>
                  <a:lnTo>
                    <a:pt x="210464" y="0"/>
                  </a:lnTo>
                  <a:lnTo>
                    <a:pt x="191966" y="2703"/>
                  </a:lnTo>
                  <a:lnTo>
                    <a:pt x="146945" y="38375"/>
                  </a:lnTo>
                  <a:lnTo>
                    <a:pt x="135139" y="82918"/>
                  </a:lnTo>
                  <a:lnTo>
                    <a:pt x="137543" y="110756"/>
                  </a:lnTo>
                  <a:lnTo>
                    <a:pt x="113065" y="97093"/>
                  </a:lnTo>
                  <a:lnTo>
                    <a:pt x="89509" y="90279"/>
                  </a:lnTo>
                  <a:lnTo>
                    <a:pt x="67466" y="89537"/>
                  </a:lnTo>
                  <a:lnTo>
                    <a:pt x="47524" y="94093"/>
                  </a:lnTo>
                  <a:lnTo>
                    <a:pt x="16308" y="115991"/>
                  </a:lnTo>
                  <a:lnTo>
                    <a:pt x="0" y="169162"/>
                  </a:lnTo>
                  <a:lnTo>
                    <a:pt x="5061" y="189201"/>
                  </a:lnTo>
                  <a:lnTo>
                    <a:pt x="34471" y="228095"/>
                  </a:lnTo>
                  <a:lnTo>
                    <a:pt x="93529" y="260236"/>
                  </a:lnTo>
                  <a:lnTo>
                    <a:pt x="135652" y="271835"/>
                  </a:lnTo>
                  <a:lnTo>
                    <a:pt x="186957" y="279417"/>
                  </a:lnTo>
                  <a:lnTo>
                    <a:pt x="248033" y="282206"/>
                  </a:lnTo>
                  <a:lnTo>
                    <a:pt x="270561" y="225375"/>
                  </a:lnTo>
                  <a:lnTo>
                    <a:pt x="284719" y="175491"/>
                  </a:lnTo>
                  <a:lnTo>
                    <a:pt x="291455" y="132331"/>
                  </a:lnTo>
                  <a:lnTo>
                    <a:pt x="291718" y="95676"/>
                  </a:lnTo>
                  <a:close/>
                </a:path>
              </a:pathLst>
            </a:custGeom>
            <a:solidFill>
              <a:srgbClr val="CCECFF"/>
            </a:solidFill>
          </p:spPr>
          <p:txBody>
            <a:bodyPr wrap="square" lIns="0" tIns="0" rIns="0" bIns="0" rtlCol="0"/>
            <a:lstStyle/>
            <a:p>
              <a:endParaRPr/>
            </a:p>
          </p:txBody>
        </p:sp>
        <p:pic>
          <p:nvPicPr>
            <p:cNvPr id="18" name="object 18"/>
            <p:cNvPicPr/>
            <p:nvPr/>
          </p:nvPicPr>
          <p:blipFill>
            <a:blip r:embed="rId9" cstate="print"/>
            <a:stretch>
              <a:fillRect/>
            </a:stretch>
          </p:blipFill>
          <p:spPr>
            <a:xfrm>
              <a:off x="246011" y="921258"/>
              <a:ext cx="799337" cy="806958"/>
            </a:xfrm>
            <a:prstGeom prst="rect">
              <a:avLst/>
            </a:prstGeom>
          </p:spPr>
        </p:pic>
        <p:pic>
          <p:nvPicPr>
            <p:cNvPr id="19" name="object 19"/>
            <p:cNvPicPr/>
            <p:nvPr/>
          </p:nvPicPr>
          <p:blipFill>
            <a:blip r:embed="rId10" cstate="print"/>
            <a:stretch>
              <a:fillRect/>
            </a:stretch>
          </p:blipFill>
          <p:spPr>
            <a:xfrm>
              <a:off x="1552079" y="1780032"/>
              <a:ext cx="119634" cy="138684"/>
            </a:xfrm>
            <a:prstGeom prst="rect">
              <a:avLst/>
            </a:prstGeom>
          </p:spPr>
        </p:pic>
        <p:pic>
          <p:nvPicPr>
            <p:cNvPr id="20" name="object 20"/>
            <p:cNvPicPr/>
            <p:nvPr/>
          </p:nvPicPr>
          <p:blipFill>
            <a:blip r:embed="rId11" cstate="print"/>
            <a:stretch>
              <a:fillRect/>
            </a:stretch>
          </p:blipFill>
          <p:spPr>
            <a:xfrm>
              <a:off x="1699145" y="1832610"/>
              <a:ext cx="70866" cy="20574"/>
            </a:xfrm>
            <a:prstGeom prst="rect">
              <a:avLst/>
            </a:prstGeom>
          </p:spPr>
        </p:pic>
        <p:pic>
          <p:nvPicPr>
            <p:cNvPr id="21" name="object 21"/>
            <p:cNvPicPr/>
            <p:nvPr/>
          </p:nvPicPr>
          <p:blipFill>
            <a:blip r:embed="rId12" cstate="print"/>
            <a:stretch>
              <a:fillRect/>
            </a:stretch>
          </p:blipFill>
          <p:spPr>
            <a:xfrm>
              <a:off x="1986419" y="1780032"/>
              <a:ext cx="937260" cy="196596"/>
            </a:xfrm>
            <a:prstGeom prst="rect">
              <a:avLst/>
            </a:prstGeom>
          </p:spPr>
        </p:pic>
      </p:grpSp>
      <p:sp>
        <p:nvSpPr>
          <p:cNvPr id="22" name="object 22"/>
          <p:cNvSpPr txBox="1"/>
          <p:nvPr/>
        </p:nvSpPr>
        <p:spPr>
          <a:xfrm>
            <a:off x="351415" y="5564377"/>
            <a:ext cx="2519045" cy="399415"/>
          </a:xfrm>
          <a:prstGeom prst="rect">
            <a:avLst/>
          </a:prstGeom>
        </p:spPr>
        <p:txBody>
          <a:bodyPr vert="horz" wrap="square" lIns="0" tIns="13335" rIns="0" bIns="0" rtlCol="0">
            <a:spAutoFit/>
          </a:bodyPr>
          <a:lstStyle/>
          <a:p>
            <a:pPr marL="12700">
              <a:lnSpc>
                <a:spcPct val="100000"/>
              </a:lnSpc>
              <a:spcBef>
                <a:spcPts val="105"/>
              </a:spcBef>
            </a:pPr>
            <a:r>
              <a:rPr sz="2450" b="1" spc="-10" dirty="0">
                <a:solidFill>
                  <a:srgbClr val="101C32"/>
                </a:solidFill>
                <a:latin typeface="Microsoft JhengHei"/>
                <a:cs typeface="Microsoft JhengHei"/>
              </a:rPr>
              <a:t>疾管署網站有提供</a:t>
            </a:r>
            <a:endParaRPr sz="2450">
              <a:latin typeface="Microsoft JhengHei"/>
              <a:cs typeface="Microsoft JhengHei"/>
            </a:endParaRPr>
          </a:p>
        </p:txBody>
      </p:sp>
      <p:sp>
        <p:nvSpPr>
          <p:cNvPr id="23" name="object 23"/>
          <p:cNvSpPr txBox="1">
            <a:spLocks noGrp="1"/>
          </p:cNvSpPr>
          <p:nvPr>
            <p:ph type="title"/>
          </p:nvPr>
        </p:nvSpPr>
        <p:spPr>
          <a:xfrm>
            <a:off x="1241177" y="886803"/>
            <a:ext cx="6076950" cy="1091565"/>
          </a:xfrm>
          <a:prstGeom prst="rect">
            <a:avLst/>
          </a:prstGeom>
        </p:spPr>
        <p:txBody>
          <a:bodyPr vert="horz" wrap="square" lIns="0" tIns="135890" rIns="0" bIns="0" rtlCol="0">
            <a:spAutoFit/>
          </a:bodyPr>
          <a:lstStyle/>
          <a:p>
            <a:pPr>
              <a:lnSpc>
                <a:spcPct val="100000"/>
              </a:lnSpc>
              <a:spcBef>
                <a:spcPts val="1070"/>
              </a:spcBef>
            </a:pPr>
            <a:r>
              <a:rPr dirty="0"/>
              <a:t>暴露愛滋病毒</a:t>
            </a:r>
            <a:r>
              <a:rPr sz="3850" dirty="0">
                <a:solidFill>
                  <a:srgbClr val="BF9000"/>
                </a:solidFill>
              </a:rPr>
              <a:t>前</a:t>
            </a:r>
            <a:r>
              <a:rPr spc="-5" dirty="0"/>
              <a:t>預防性投藥(</a:t>
            </a:r>
            <a:r>
              <a:rPr spc="-10" dirty="0">
                <a:solidFill>
                  <a:srgbClr val="BF9000"/>
                </a:solidFill>
              </a:rPr>
              <a:t>PrEP</a:t>
            </a:r>
            <a:r>
              <a:rPr spc="-10" dirty="0"/>
              <a:t>)</a:t>
            </a:r>
            <a:endParaRPr sz="3850"/>
          </a:p>
          <a:p>
            <a:pPr marL="53975">
              <a:lnSpc>
                <a:spcPct val="100000"/>
              </a:lnSpc>
              <a:spcBef>
                <a:spcPts val="515"/>
              </a:spcBef>
              <a:tabLst>
                <a:tab pos="607060" algn="l"/>
                <a:tab pos="1751330" algn="l"/>
              </a:tabLst>
            </a:pPr>
            <a:r>
              <a:rPr sz="1900" spc="-25" dirty="0">
                <a:solidFill>
                  <a:srgbClr val="548335"/>
                </a:solidFill>
              </a:rPr>
              <a:t>Pr</a:t>
            </a:r>
            <a:r>
              <a:rPr sz="1900" dirty="0">
                <a:solidFill>
                  <a:srgbClr val="548335"/>
                </a:solidFill>
              </a:rPr>
              <a:t>	</a:t>
            </a:r>
            <a:r>
              <a:rPr sz="1900" spc="-50" dirty="0">
                <a:solidFill>
                  <a:srgbClr val="548335"/>
                </a:solidFill>
              </a:rPr>
              <a:t>E</a:t>
            </a:r>
            <a:r>
              <a:rPr sz="1900" dirty="0">
                <a:solidFill>
                  <a:srgbClr val="548335"/>
                </a:solidFill>
              </a:rPr>
              <a:t>	</a:t>
            </a:r>
            <a:r>
              <a:rPr sz="1900" spc="-50" dirty="0">
                <a:solidFill>
                  <a:srgbClr val="548335"/>
                </a:solidFill>
              </a:rPr>
              <a:t>P</a:t>
            </a:r>
            <a:endParaRPr sz="1900"/>
          </a:p>
        </p:txBody>
      </p:sp>
      <p:grpSp>
        <p:nvGrpSpPr>
          <p:cNvPr id="24" name="object 24"/>
          <p:cNvGrpSpPr/>
          <p:nvPr/>
        </p:nvGrpSpPr>
        <p:grpSpPr>
          <a:xfrm>
            <a:off x="3165233" y="1578102"/>
            <a:ext cx="7161530" cy="1210310"/>
            <a:chOff x="3165233" y="1578102"/>
            <a:chExt cx="7161530" cy="1210310"/>
          </a:xfrm>
        </p:grpSpPr>
        <p:pic>
          <p:nvPicPr>
            <p:cNvPr id="25" name="object 25"/>
            <p:cNvPicPr/>
            <p:nvPr/>
          </p:nvPicPr>
          <p:blipFill>
            <a:blip r:embed="rId13" cstate="print"/>
            <a:stretch>
              <a:fillRect/>
            </a:stretch>
          </p:blipFill>
          <p:spPr>
            <a:xfrm>
              <a:off x="3165233" y="1719834"/>
              <a:ext cx="1240536" cy="258317"/>
            </a:xfrm>
            <a:prstGeom prst="rect">
              <a:avLst/>
            </a:prstGeom>
          </p:spPr>
        </p:pic>
        <p:pic>
          <p:nvPicPr>
            <p:cNvPr id="26" name="object 26"/>
            <p:cNvPicPr/>
            <p:nvPr/>
          </p:nvPicPr>
          <p:blipFill>
            <a:blip r:embed="rId14" cstate="print"/>
            <a:stretch>
              <a:fillRect/>
            </a:stretch>
          </p:blipFill>
          <p:spPr>
            <a:xfrm>
              <a:off x="4504829" y="1730502"/>
              <a:ext cx="507492" cy="185165"/>
            </a:xfrm>
            <a:prstGeom prst="rect">
              <a:avLst/>
            </a:prstGeom>
          </p:spPr>
        </p:pic>
        <p:pic>
          <p:nvPicPr>
            <p:cNvPr id="27" name="object 27"/>
            <p:cNvPicPr/>
            <p:nvPr/>
          </p:nvPicPr>
          <p:blipFill>
            <a:blip r:embed="rId15" cstate="print"/>
            <a:stretch>
              <a:fillRect/>
            </a:stretch>
          </p:blipFill>
          <p:spPr>
            <a:xfrm>
              <a:off x="9348850" y="1578102"/>
              <a:ext cx="977646" cy="1210055"/>
            </a:xfrm>
            <a:prstGeom prst="rect">
              <a:avLst/>
            </a:prstGeom>
          </p:spPr>
        </p:pic>
      </p:grpSp>
      <p:sp>
        <p:nvSpPr>
          <p:cNvPr id="28" name="object 28"/>
          <p:cNvSpPr txBox="1"/>
          <p:nvPr/>
        </p:nvSpPr>
        <p:spPr>
          <a:xfrm>
            <a:off x="8939917" y="2661157"/>
            <a:ext cx="163195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70C0"/>
                </a:solidFill>
                <a:latin typeface="Microsoft JhengHei"/>
                <a:cs typeface="Microsoft JhengHei"/>
              </a:rPr>
              <a:t>https://gov.tw/KJ6</a:t>
            </a:r>
            <a:endParaRPr sz="1400">
              <a:latin typeface="Microsoft JhengHei"/>
              <a:cs typeface="Microsoft JhengHei"/>
            </a:endParaRPr>
          </a:p>
        </p:txBody>
      </p:sp>
      <p:sp>
        <p:nvSpPr>
          <p:cNvPr id="30" name="object 3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9" name="object 29"/>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84</a:t>
            </a:r>
            <a:endParaRPr sz="1050">
              <a:latin typeface="Microsoft JhengHei"/>
              <a:cs typeface="Microsoft JhengHe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p:nvPr/>
        </p:nvSpPr>
        <p:spPr>
          <a:xfrm>
            <a:off x="243725" y="2883420"/>
            <a:ext cx="10102850" cy="302260"/>
          </a:xfrm>
          <a:custGeom>
            <a:avLst/>
            <a:gdLst/>
            <a:ahLst/>
            <a:cxnLst/>
            <a:rect l="l" t="t" r="r" b="b"/>
            <a:pathLst>
              <a:path w="10102850" h="302260">
                <a:moveTo>
                  <a:pt x="10102596" y="164592"/>
                </a:moveTo>
                <a:lnTo>
                  <a:pt x="9910572" y="68580"/>
                </a:lnTo>
                <a:lnTo>
                  <a:pt x="9910572" y="132588"/>
                </a:lnTo>
                <a:lnTo>
                  <a:pt x="9560522" y="132588"/>
                </a:lnTo>
                <a:lnTo>
                  <a:pt x="9534538" y="60731"/>
                </a:lnTo>
                <a:lnTo>
                  <a:pt x="9502521" y="28600"/>
                </a:lnTo>
                <a:lnTo>
                  <a:pt x="9461944" y="7543"/>
                </a:lnTo>
                <a:lnTo>
                  <a:pt x="9415272" y="0"/>
                </a:lnTo>
                <a:lnTo>
                  <a:pt x="9368206" y="7543"/>
                </a:lnTo>
                <a:lnTo>
                  <a:pt x="9327413" y="28600"/>
                </a:lnTo>
                <a:lnTo>
                  <a:pt x="9295282" y="60731"/>
                </a:lnTo>
                <a:lnTo>
                  <a:pt x="9274226" y="101523"/>
                </a:lnTo>
                <a:lnTo>
                  <a:pt x="9269235" y="132588"/>
                </a:lnTo>
                <a:lnTo>
                  <a:pt x="8347151" y="132588"/>
                </a:lnTo>
                <a:lnTo>
                  <a:pt x="8321434" y="62852"/>
                </a:lnTo>
                <a:lnTo>
                  <a:pt x="8289417" y="30835"/>
                </a:lnTo>
                <a:lnTo>
                  <a:pt x="8248840" y="9829"/>
                </a:lnTo>
                <a:lnTo>
                  <a:pt x="8202168" y="2286"/>
                </a:lnTo>
                <a:lnTo>
                  <a:pt x="8155102" y="9829"/>
                </a:lnTo>
                <a:lnTo>
                  <a:pt x="8114309" y="30835"/>
                </a:lnTo>
                <a:lnTo>
                  <a:pt x="8082178" y="62852"/>
                </a:lnTo>
                <a:lnTo>
                  <a:pt x="8061122" y="103428"/>
                </a:lnTo>
                <a:lnTo>
                  <a:pt x="8056397" y="132588"/>
                </a:lnTo>
                <a:lnTo>
                  <a:pt x="7059358" y="132588"/>
                </a:lnTo>
                <a:lnTo>
                  <a:pt x="7033590" y="62852"/>
                </a:lnTo>
                <a:lnTo>
                  <a:pt x="7001459" y="30835"/>
                </a:lnTo>
                <a:lnTo>
                  <a:pt x="6960667" y="9829"/>
                </a:lnTo>
                <a:lnTo>
                  <a:pt x="6913613" y="2286"/>
                </a:lnTo>
                <a:lnTo>
                  <a:pt x="6866928" y="9829"/>
                </a:lnTo>
                <a:lnTo>
                  <a:pt x="6826351" y="30835"/>
                </a:lnTo>
                <a:lnTo>
                  <a:pt x="6794335" y="62852"/>
                </a:lnTo>
                <a:lnTo>
                  <a:pt x="6773329" y="103428"/>
                </a:lnTo>
                <a:lnTo>
                  <a:pt x="6768605" y="132588"/>
                </a:lnTo>
                <a:lnTo>
                  <a:pt x="5762447" y="132588"/>
                </a:lnTo>
                <a:lnTo>
                  <a:pt x="5736729" y="62852"/>
                </a:lnTo>
                <a:lnTo>
                  <a:pt x="5704713" y="30835"/>
                </a:lnTo>
                <a:lnTo>
                  <a:pt x="5664136" y="9829"/>
                </a:lnTo>
                <a:lnTo>
                  <a:pt x="5617464" y="2286"/>
                </a:lnTo>
                <a:lnTo>
                  <a:pt x="5570398" y="9829"/>
                </a:lnTo>
                <a:lnTo>
                  <a:pt x="5529605" y="30835"/>
                </a:lnTo>
                <a:lnTo>
                  <a:pt x="5497474" y="62852"/>
                </a:lnTo>
                <a:lnTo>
                  <a:pt x="5476418" y="103428"/>
                </a:lnTo>
                <a:lnTo>
                  <a:pt x="5471693" y="132588"/>
                </a:lnTo>
                <a:lnTo>
                  <a:pt x="4511243" y="132588"/>
                </a:lnTo>
                <a:lnTo>
                  <a:pt x="4485475" y="62852"/>
                </a:lnTo>
                <a:lnTo>
                  <a:pt x="4453344" y="30835"/>
                </a:lnTo>
                <a:lnTo>
                  <a:pt x="4412551" y="9829"/>
                </a:lnTo>
                <a:lnTo>
                  <a:pt x="4365498" y="2286"/>
                </a:lnTo>
                <a:lnTo>
                  <a:pt x="4318813" y="9829"/>
                </a:lnTo>
                <a:lnTo>
                  <a:pt x="4278236" y="30835"/>
                </a:lnTo>
                <a:lnTo>
                  <a:pt x="4246219" y="62852"/>
                </a:lnTo>
                <a:lnTo>
                  <a:pt x="4225214" y="103428"/>
                </a:lnTo>
                <a:lnTo>
                  <a:pt x="4220489" y="132588"/>
                </a:lnTo>
                <a:lnTo>
                  <a:pt x="3214319" y="132588"/>
                </a:lnTo>
                <a:lnTo>
                  <a:pt x="3188601" y="62852"/>
                </a:lnTo>
                <a:lnTo>
                  <a:pt x="3156585" y="30835"/>
                </a:lnTo>
                <a:lnTo>
                  <a:pt x="3116008" y="9829"/>
                </a:lnTo>
                <a:lnTo>
                  <a:pt x="3069336" y="2286"/>
                </a:lnTo>
                <a:lnTo>
                  <a:pt x="3022269" y="9829"/>
                </a:lnTo>
                <a:lnTo>
                  <a:pt x="2981477" y="30835"/>
                </a:lnTo>
                <a:lnTo>
                  <a:pt x="2949346" y="62852"/>
                </a:lnTo>
                <a:lnTo>
                  <a:pt x="2928289" y="103428"/>
                </a:lnTo>
                <a:lnTo>
                  <a:pt x="2923565" y="132588"/>
                </a:lnTo>
                <a:lnTo>
                  <a:pt x="1882343" y="132588"/>
                </a:lnTo>
                <a:lnTo>
                  <a:pt x="1856574" y="62852"/>
                </a:lnTo>
                <a:lnTo>
                  <a:pt x="1824443" y="30835"/>
                </a:lnTo>
                <a:lnTo>
                  <a:pt x="1783651" y="9829"/>
                </a:lnTo>
                <a:lnTo>
                  <a:pt x="1736598" y="2286"/>
                </a:lnTo>
                <a:lnTo>
                  <a:pt x="1689912" y="9829"/>
                </a:lnTo>
                <a:lnTo>
                  <a:pt x="1649336" y="30835"/>
                </a:lnTo>
                <a:lnTo>
                  <a:pt x="1617319" y="62852"/>
                </a:lnTo>
                <a:lnTo>
                  <a:pt x="1596313" y="103428"/>
                </a:lnTo>
                <a:lnTo>
                  <a:pt x="1591589" y="132588"/>
                </a:lnTo>
                <a:lnTo>
                  <a:pt x="515467" y="132588"/>
                </a:lnTo>
                <a:lnTo>
                  <a:pt x="490308" y="66662"/>
                </a:lnTo>
                <a:lnTo>
                  <a:pt x="458177" y="34645"/>
                </a:lnTo>
                <a:lnTo>
                  <a:pt x="417385" y="13639"/>
                </a:lnTo>
                <a:lnTo>
                  <a:pt x="370332" y="6096"/>
                </a:lnTo>
                <a:lnTo>
                  <a:pt x="323646" y="13639"/>
                </a:lnTo>
                <a:lnTo>
                  <a:pt x="283070" y="34645"/>
                </a:lnTo>
                <a:lnTo>
                  <a:pt x="251053" y="66662"/>
                </a:lnTo>
                <a:lnTo>
                  <a:pt x="230047" y="107238"/>
                </a:lnTo>
                <a:lnTo>
                  <a:pt x="225945" y="132588"/>
                </a:lnTo>
                <a:lnTo>
                  <a:pt x="0" y="132588"/>
                </a:lnTo>
                <a:lnTo>
                  <a:pt x="0" y="196596"/>
                </a:lnTo>
                <a:lnTo>
                  <a:pt x="229400" y="196596"/>
                </a:lnTo>
                <a:lnTo>
                  <a:pt x="230047" y="200596"/>
                </a:lnTo>
                <a:lnTo>
                  <a:pt x="251053" y="241173"/>
                </a:lnTo>
                <a:lnTo>
                  <a:pt x="283070" y="273189"/>
                </a:lnTo>
                <a:lnTo>
                  <a:pt x="323646" y="294195"/>
                </a:lnTo>
                <a:lnTo>
                  <a:pt x="370332" y="301752"/>
                </a:lnTo>
                <a:lnTo>
                  <a:pt x="417385" y="294195"/>
                </a:lnTo>
                <a:lnTo>
                  <a:pt x="458177" y="273189"/>
                </a:lnTo>
                <a:lnTo>
                  <a:pt x="490308" y="241173"/>
                </a:lnTo>
                <a:lnTo>
                  <a:pt x="511365" y="200596"/>
                </a:lnTo>
                <a:lnTo>
                  <a:pt x="512013" y="196596"/>
                </a:lnTo>
                <a:lnTo>
                  <a:pt x="1596275" y="196596"/>
                </a:lnTo>
                <a:lnTo>
                  <a:pt x="1617319" y="237363"/>
                </a:lnTo>
                <a:lnTo>
                  <a:pt x="1649336" y="269379"/>
                </a:lnTo>
                <a:lnTo>
                  <a:pt x="1689912" y="290385"/>
                </a:lnTo>
                <a:lnTo>
                  <a:pt x="1736598" y="297942"/>
                </a:lnTo>
                <a:lnTo>
                  <a:pt x="1783651" y="290385"/>
                </a:lnTo>
                <a:lnTo>
                  <a:pt x="1824443" y="269379"/>
                </a:lnTo>
                <a:lnTo>
                  <a:pt x="1856574" y="237363"/>
                </a:lnTo>
                <a:lnTo>
                  <a:pt x="1877631" y="196786"/>
                </a:lnTo>
                <a:lnTo>
                  <a:pt x="1877656" y="196596"/>
                </a:lnTo>
                <a:lnTo>
                  <a:pt x="2928251" y="196596"/>
                </a:lnTo>
                <a:lnTo>
                  <a:pt x="2949346" y="237363"/>
                </a:lnTo>
                <a:lnTo>
                  <a:pt x="2981477" y="269379"/>
                </a:lnTo>
                <a:lnTo>
                  <a:pt x="3022269" y="290385"/>
                </a:lnTo>
                <a:lnTo>
                  <a:pt x="3069336" y="297942"/>
                </a:lnTo>
                <a:lnTo>
                  <a:pt x="3116008" y="290385"/>
                </a:lnTo>
                <a:lnTo>
                  <a:pt x="3156585" y="269379"/>
                </a:lnTo>
                <a:lnTo>
                  <a:pt x="3188601" y="237363"/>
                </a:lnTo>
                <a:lnTo>
                  <a:pt x="3209607" y="196786"/>
                </a:lnTo>
                <a:lnTo>
                  <a:pt x="3209633" y="196596"/>
                </a:lnTo>
                <a:lnTo>
                  <a:pt x="4225175" y="196596"/>
                </a:lnTo>
                <a:lnTo>
                  <a:pt x="4246219" y="237363"/>
                </a:lnTo>
                <a:lnTo>
                  <a:pt x="4278236" y="269379"/>
                </a:lnTo>
                <a:lnTo>
                  <a:pt x="4318813" y="290385"/>
                </a:lnTo>
                <a:lnTo>
                  <a:pt x="4365498" y="297942"/>
                </a:lnTo>
                <a:lnTo>
                  <a:pt x="4412551" y="290385"/>
                </a:lnTo>
                <a:lnTo>
                  <a:pt x="4453344" y="269379"/>
                </a:lnTo>
                <a:lnTo>
                  <a:pt x="4485475" y="237363"/>
                </a:lnTo>
                <a:lnTo>
                  <a:pt x="4506531" y="196786"/>
                </a:lnTo>
                <a:lnTo>
                  <a:pt x="4506557" y="196596"/>
                </a:lnTo>
                <a:lnTo>
                  <a:pt x="5476379" y="196596"/>
                </a:lnTo>
                <a:lnTo>
                  <a:pt x="5497474" y="237363"/>
                </a:lnTo>
                <a:lnTo>
                  <a:pt x="5529605" y="269379"/>
                </a:lnTo>
                <a:lnTo>
                  <a:pt x="5570398" y="290385"/>
                </a:lnTo>
                <a:lnTo>
                  <a:pt x="5617464" y="297942"/>
                </a:lnTo>
                <a:lnTo>
                  <a:pt x="5664136" y="290385"/>
                </a:lnTo>
                <a:lnTo>
                  <a:pt x="5704713" y="269379"/>
                </a:lnTo>
                <a:lnTo>
                  <a:pt x="5736729" y="237363"/>
                </a:lnTo>
                <a:lnTo>
                  <a:pt x="5757735" y="196786"/>
                </a:lnTo>
                <a:lnTo>
                  <a:pt x="5757761" y="196596"/>
                </a:lnTo>
                <a:lnTo>
                  <a:pt x="6773291" y="196596"/>
                </a:lnTo>
                <a:lnTo>
                  <a:pt x="6794335" y="237363"/>
                </a:lnTo>
                <a:lnTo>
                  <a:pt x="6826351" y="269379"/>
                </a:lnTo>
                <a:lnTo>
                  <a:pt x="6866928" y="290385"/>
                </a:lnTo>
                <a:lnTo>
                  <a:pt x="6913613" y="297942"/>
                </a:lnTo>
                <a:lnTo>
                  <a:pt x="6960667" y="290385"/>
                </a:lnTo>
                <a:lnTo>
                  <a:pt x="7001459" y="269379"/>
                </a:lnTo>
                <a:lnTo>
                  <a:pt x="7033590" y="237363"/>
                </a:lnTo>
                <a:lnTo>
                  <a:pt x="7054647" y="196786"/>
                </a:lnTo>
                <a:lnTo>
                  <a:pt x="7054672" y="196596"/>
                </a:lnTo>
                <a:lnTo>
                  <a:pt x="8061084" y="196596"/>
                </a:lnTo>
                <a:lnTo>
                  <a:pt x="8082178" y="237363"/>
                </a:lnTo>
                <a:lnTo>
                  <a:pt x="8114309" y="269379"/>
                </a:lnTo>
                <a:lnTo>
                  <a:pt x="8155102" y="290385"/>
                </a:lnTo>
                <a:lnTo>
                  <a:pt x="8202168" y="297942"/>
                </a:lnTo>
                <a:lnTo>
                  <a:pt x="8248840" y="290385"/>
                </a:lnTo>
                <a:lnTo>
                  <a:pt x="8289417" y="269379"/>
                </a:lnTo>
                <a:lnTo>
                  <a:pt x="8321434" y="237363"/>
                </a:lnTo>
                <a:lnTo>
                  <a:pt x="8342439" y="196786"/>
                </a:lnTo>
                <a:lnTo>
                  <a:pt x="8342465" y="196596"/>
                </a:lnTo>
                <a:lnTo>
                  <a:pt x="9274912" y="196596"/>
                </a:lnTo>
                <a:lnTo>
                  <a:pt x="9295282" y="235839"/>
                </a:lnTo>
                <a:lnTo>
                  <a:pt x="9327413" y="267855"/>
                </a:lnTo>
                <a:lnTo>
                  <a:pt x="9368206" y="288861"/>
                </a:lnTo>
                <a:lnTo>
                  <a:pt x="9415272" y="296418"/>
                </a:lnTo>
                <a:lnTo>
                  <a:pt x="9461944" y="288861"/>
                </a:lnTo>
                <a:lnTo>
                  <a:pt x="9502521" y="267855"/>
                </a:lnTo>
                <a:lnTo>
                  <a:pt x="9534538" y="235839"/>
                </a:lnTo>
                <a:lnTo>
                  <a:pt x="9554845" y="196596"/>
                </a:lnTo>
                <a:lnTo>
                  <a:pt x="9910572" y="196596"/>
                </a:lnTo>
                <a:lnTo>
                  <a:pt x="9910572" y="260604"/>
                </a:lnTo>
                <a:lnTo>
                  <a:pt x="9942576" y="244602"/>
                </a:lnTo>
                <a:lnTo>
                  <a:pt x="10102596" y="164592"/>
                </a:lnTo>
                <a:close/>
              </a:path>
            </a:pathLst>
          </a:custGeom>
          <a:solidFill>
            <a:srgbClr val="60A8AC"/>
          </a:solidFill>
        </p:spPr>
        <p:txBody>
          <a:bodyPr wrap="square" lIns="0" tIns="0" rIns="0" bIns="0" rtlCol="0"/>
          <a:lstStyle/>
          <a:p>
            <a:endParaRPr/>
          </a:p>
        </p:txBody>
      </p:sp>
      <p:sp>
        <p:nvSpPr>
          <p:cNvPr id="4" name="object 4"/>
          <p:cNvSpPr txBox="1"/>
          <p:nvPr/>
        </p:nvSpPr>
        <p:spPr>
          <a:xfrm>
            <a:off x="1139831" y="3718052"/>
            <a:ext cx="3702685" cy="252729"/>
          </a:xfrm>
          <a:prstGeom prst="rect">
            <a:avLst/>
          </a:prstGeom>
        </p:spPr>
        <p:txBody>
          <a:bodyPr vert="horz" wrap="square" lIns="0" tIns="17145" rIns="0" bIns="0" rtlCol="0">
            <a:spAutoFit/>
          </a:bodyPr>
          <a:lstStyle/>
          <a:p>
            <a:pPr marL="38100">
              <a:lnSpc>
                <a:spcPct val="100000"/>
              </a:lnSpc>
              <a:spcBef>
                <a:spcPts val="135"/>
              </a:spcBef>
            </a:pPr>
            <a:r>
              <a:rPr sz="2100" b="1" spc="-15" baseline="-5952" dirty="0">
                <a:solidFill>
                  <a:srgbClr val="2E75B6"/>
                </a:solidFill>
                <a:latin typeface="Microsoft JhengHei"/>
                <a:cs typeface="Microsoft JhengHei"/>
              </a:rPr>
              <a:t>發布PrEP</a:t>
            </a:r>
            <a:r>
              <a:rPr sz="2100" b="1" spc="82" baseline="-5952" dirty="0">
                <a:solidFill>
                  <a:srgbClr val="2E75B6"/>
                </a:solidFill>
                <a:latin typeface="Microsoft JhengHei"/>
                <a:cs typeface="Microsoft JhengHei"/>
              </a:rPr>
              <a:t>使用指引 </a:t>
            </a:r>
            <a:r>
              <a:rPr sz="1450" b="1" dirty="0">
                <a:solidFill>
                  <a:srgbClr val="C00000"/>
                </a:solidFill>
                <a:latin typeface="Microsoft JhengHei"/>
                <a:cs typeface="Microsoft JhengHei"/>
              </a:rPr>
              <a:t>2016/11/15-</a:t>
            </a:r>
            <a:r>
              <a:rPr sz="1450" b="1" spc="-10" dirty="0">
                <a:solidFill>
                  <a:srgbClr val="C00000"/>
                </a:solidFill>
                <a:latin typeface="Microsoft JhengHei"/>
                <a:cs typeface="Microsoft JhengHei"/>
              </a:rPr>
              <a:t>2017/8/31</a:t>
            </a:r>
            <a:endParaRPr sz="1450">
              <a:latin typeface="Microsoft JhengHei"/>
              <a:cs typeface="Microsoft JhengHei"/>
            </a:endParaRPr>
          </a:p>
        </p:txBody>
      </p:sp>
      <p:sp>
        <p:nvSpPr>
          <p:cNvPr id="5" name="object 5"/>
          <p:cNvSpPr txBox="1"/>
          <p:nvPr/>
        </p:nvSpPr>
        <p:spPr>
          <a:xfrm>
            <a:off x="2683897" y="3996186"/>
            <a:ext cx="2155825" cy="252729"/>
          </a:xfrm>
          <a:prstGeom prst="rect">
            <a:avLst/>
          </a:prstGeom>
        </p:spPr>
        <p:txBody>
          <a:bodyPr vert="horz" wrap="square" lIns="0" tIns="17145" rIns="0" bIns="0" rtlCol="0">
            <a:spAutoFit/>
          </a:bodyPr>
          <a:lstStyle/>
          <a:p>
            <a:pPr marL="12700">
              <a:lnSpc>
                <a:spcPct val="100000"/>
              </a:lnSpc>
              <a:spcBef>
                <a:spcPts val="135"/>
              </a:spcBef>
            </a:pPr>
            <a:r>
              <a:rPr sz="1450" b="1" spc="95" dirty="0">
                <a:solidFill>
                  <a:srgbClr val="C00000"/>
                </a:solidFill>
                <a:latin typeface="Microsoft JhengHei"/>
                <a:cs typeface="Microsoft JhengHei"/>
              </a:rPr>
              <a:t>推行</a:t>
            </a:r>
            <a:r>
              <a:rPr sz="1450" b="1" dirty="0">
                <a:solidFill>
                  <a:srgbClr val="C00000"/>
                </a:solidFill>
                <a:latin typeface="Microsoft JhengHei"/>
                <a:cs typeface="Microsoft JhengHei"/>
              </a:rPr>
              <a:t>PrEP</a:t>
            </a:r>
            <a:r>
              <a:rPr sz="1450" b="1" spc="95" dirty="0">
                <a:solidFill>
                  <a:srgbClr val="C00000"/>
                </a:solidFill>
                <a:latin typeface="Microsoft JhengHei"/>
                <a:cs typeface="Microsoft JhengHei"/>
              </a:rPr>
              <a:t>前驅計</a:t>
            </a:r>
            <a:r>
              <a:rPr sz="1450" b="1" spc="85" dirty="0">
                <a:solidFill>
                  <a:srgbClr val="C00000"/>
                </a:solidFill>
                <a:latin typeface="Microsoft JhengHei"/>
                <a:cs typeface="Microsoft JhengHei"/>
              </a:rPr>
              <a:t>畫</a:t>
            </a:r>
            <a:r>
              <a:rPr sz="1450" b="1" spc="90" dirty="0">
                <a:latin typeface="Microsoft JhengHei"/>
                <a:cs typeface="Microsoft JhengHei"/>
              </a:rPr>
              <a:t>，由</a:t>
            </a:r>
            <a:r>
              <a:rPr sz="1450" b="1" spc="30" dirty="0">
                <a:latin typeface="Microsoft JhengHei"/>
                <a:cs typeface="Microsoft JhengHei"/>
              </a:rPr>
              <a:t>5</a:t>
            </a:r>
            <a:endParaRPr sz="1450">
              <a:latin typeface="Microsoft JhengHei"/>
              <a:cs typeface="Microsoft JhengHei"/>
            </a:endParaRPr>
          </a:p>
        </p:txBody>
      </p:sp>
      <p:sp>
        <p:nvSpPr>
          <p:cNvPr id="6" name="object 6"/>
          <p:cNvSpPr txBox="1">
            <a:spLocks noGrp="1"/>
          </p:cNvSpPr>
          <p:nvPr>
            <p:ph type="title"/>
          </p:nvPr>
        </p:nvSpPr>
        <p:spPr>
          <a:xfrm>
            <a:off x="1335920" y="1092200"/>
            <a:ext cx="8405495" cy="506730"/>
          </a:xfrm>
          <a:prstGeom prst="rect">
            <a:avLst/>
          </a:prstGeom>
        </p:spPr>
        <p:txBody>
          <a:bodyPr vert="horz" wrap="square" lIns="0" tIns="13335" rIns="0" bIns="0" rtlCol="0">
            <a:spAutoFit/>
          </a:bodyPr>
          <a:lstStyle/>
          <a:p>
            <a:pPr marL="12700">
              <a:lnSpc>
                <a:spcPct val="100000"/>
              </a:lnSpc>
              <a:spcBef>
                <a:spcPts val="105"/>
              </a:spcBef>
            </a:pPr>
            <a:r>
              <a:rPr spc="-5" dirty="0"/>
              <a:t>我國推動暴露愛滋病毒前預防性投藥(</a:t>
            </a:r>
            <a:r>
              <a:rPr spc="-10" dirty="0"/>
              <a:t>PrEP</a:t>
            </a:r>
            <a:r>
              <a:rPr spc="-20" dirty="0"/>
              <a:t>)歷程</a:t>
            </a:r>
          </a:p>
        </p:txBody>
      </p:sp>
      <p:sp>
        <p:nvSpPr>
          <p:cNvPr id="7" name="object 7"/>
          <p:cNvSpPr txBox="1"/>
          <p:nvPr/>
        </p:nvSpPr>
        <p:spPr>
          <a:xfrm>
            <a:off x="2658503" y="3230117"/>
            <a:ext cx="1861185" cy="405130"/>
          </a:xfrm>
          <a:prstGeom prst="rect">
            <a:avLst/>
          </a:prstGeom>
          <a:solidFill>
            <a:srgbClr val="FFD966"/>
          </a:solidFill>
        </p:spPr>
        <p:txBody>
          <a:bodyPr vert="horz" wrap="square" lIns="0" tIns="26034" rIns="0" bIns="0" rtlCol="0">
            <a:spAutoFit/>
          </a:bodyPr>
          <a:lstStyle/>
          <a:p>
            <a:pPr marL="100330">
              <a:lnSpc>
                <a:spcPct val="100000"/>
              </a:lnSpc>
              <a:spcBef>
                <a:spcPts val="204"/>
              </a:spcBef>
            </a:pPr>
            <a:r>
              <a:rPr sz="2100" b="1" spc="-10" dirty="0">
                <a:latin typeface="Microsoft JhengHei"/>
                <a:cs typeface="Microsoft JhengHei"/>
              </a:rPr>
              <a:t>PrEP</a:t>
            </a:r>
            <a:r>
              <a:rPr sz="2100" b="1" spc="-15" dirty="0">
                <a:latin typeface="Microsoft JhengHei"/>
                <a:cs typeface="Microsoft JhengHei"/>
              </a:rPr>
              <a:t>前驅計畫</a:t>
            </a:r>
            <a:endParaRPr sz="2100">
              <a:latin typeface="Microsoft JhengHei"/>
              <a:cs typeface="Microsoft JhengHei"/>
            </a:endParaRPr>
          </a:p>
        </p:txBody>
      </p:sp>
      <p:sp>
        <p:nvSpPr>
          <p:cNvPr id="8" name="object 8"/>
          <p:cNvSpPr txBox="1"/>
          <p:nvPr/>
        </p:nvSpPr>
        <p:spPr>
          <a:xfrm>
            <a:off x="5135765" y="3228594"/>
            <a:ext cx="3032760" cy="405765"/>
          </a:xfrm>
          <a:prstGeom prst="rect">
            <a:avLst/>
          </a:prstGeom>
          <a:solidFill>
            <a:srgbClr val="FFD966"/>
          </a:solidFill>
        </p:spPr>
        <p:txBody>
          <a:bodyPr vert="horz" wrap="square" lIns="0" tIns="32384" rIns="0" bIns="0" rtlCol="0">
            <a:spAutoFit/>
          </a:bodyPr>
          <a:lstStyle/>
          <a:p>
            <a:pPr marL="418465">
              <a:lnSpc>
                <a:spcPct val="100000"/>
              </a:lnSpc>
              <a:spcBef>
                <a:spcPts val="254"/>
              </a:spcBef>
            </a:pPr>
            <a:r>
              <a:rPr sz="2100" b="1" dirty="0">
                <a:latin typeface="Microsoft JhengHei"/>
                <a:cs typeface="Microsoft JhengHei"/>
              </a:rPr>
              <a:t>正式推動</a:t>
            </a:r>
            <a:r>
              <a:rPr sz="2100" b="1" spc="-10" dirty="0">
                <a:latin typeface="Microsoft JhengHei"/>
                <a:cs typeface="Microsoft JhengHei"/>
              </a:rPr>
              <a:t>PrEP</a:t>
            </a:r>
            <a:r>
              <a:rPr sz="2100" b="1" spc="-25" dirty="0">
                <a:latin typeface="Microsoft JhengHei"/>
                <a:cs typeface="Microsoft JhengHei"/>
              </a:rPr>
              <a:t>計畫</a:t>
            </a:r>
            <a:endParaRPr sz="2100">
              <a:latin typeface="Microsoft JhengHei"/>
              <a:cs typeface="Microsoft JhengHei"/>
            </a:endParaRPr>
          </a:p>
        </p:txBody>
      </p:sp>
      <p:grpSp>
        <p:nvGrpSpPr>
          <p:cNvPr id="9" name="object 9"/>
          <p:cNvGrpSpPr/>
          <p:nvPr/>
        </p:nvGrpSpPr>
        <p:grpSpPr>
          <a:xfrm>
            <a:off x="217055" y="1815845"/>
            <a:ext cx="5495290" cy="779145"/>
            <a:chOff x="217055" y="1815845"/>
            <a:chExt cx="5495290" cy="779145"/>
          </a:xfrm>
        </p:grpSpPr>
        <p:sp>
          <p:nvSpPr>
            <p:cNvPr id="10" name="object 10"/>
            <p:cNvSpPr/>
            <p:nvPr/>
          </p:nvSpPr>
          <p:spPr>
            <a:xfrm>
              <a:off x="217055" y="1815845"/>
              <a:ext cx="5495290" cy="595630"/>
            </a:xfrm>
            <a:custGeom>
              <a:avLst/>
              <a:gdLst/>
              <a:ahLst/>
              <a:cxnLst/>
              <a:rect l="l" t="t" r="r" b="b"/>
              <a:pathLst>
                <a:path w="5495290" h="595630">
                  <a:moveTo>
                    <a:pt x="5494782" y="595121"/>
                  </a:moveTo>
                  <a:lnTo>
                    <a:pt x="5494782" y="0"/>
                  </a:lnTo>
                  <a:lnTo>
                    <a:pt x="0" y="0"/>
                  </a:lnTo>
                  <a:lnTo>
                    <a:pt x="0" y="595122"/>
                  </a:lnTo>
                  <a:lnTo>
                    <a:pt x="5494782" y="595121"/>
                  </a:lnTo>
                  <a:close/>
                </a:path>
              </a:pathLst>
            </a:custGeom>
            <a:solidFill>
              <a:srgbClr val="FFF2CC"/>
            </a:solidFill>
          </p:spPr>
          <p:txBody>
            <a:bodyPr wrap="square" lIns="0" tIns="0" rIns="0" bIns="0" rtlCol="0"/>
            <a:lstStyle/>
            <a:p>
              <a:endParaRPr/>
            </a:p>
          </p:txBody>
        </p:sp>
        <p:pic>
          <p:nvPicPr>
            <p:cNvPr id="11" name="object 11"/>
            <p:cNvPicPr/>
            <p:nvPr/>
          </p:nvPicPr>
          <p:blipFill>
            <a:blip r:embed="rId2" cstate="print"/>
            <a:stretch>
              <a:fillRect/>
            </a:stretch>
          </p:blipFill>
          <p:spPr>
            <a:xfrm>
              <a:off x="611771" y="2343149"/>
              <a:ext cx="102107" cy="251459"/>
            </a:xfrm>
            <a:prstGeom prst="rect">
              <a:avLst/>
            </a:prstGeom>
          </p:spPr>
        </p:pic>
      </p:grpSp>
      <p:sp>
        <p:nvSpPr>
          <p:cNvPr id="12" name="object 12"/>
          <p:cNvSpPr txBox="1"/>
          <p:nvPr/>
        </p:nvSpPr>
        <p:spPr>
          <a:xfrm>
            <a:off x="285121" y="1816556"/>
            <a:ext cx="5285105" cy="1045844"/>
          </a:xfrm>
          <a:prstGeom prst="rect">
            <a:avLst/>
          </a:prstGeom>
        </p:spPr>
        <p:txBody>
          <a:bodyPr vert="horz" wrap="square" lIns="0" tIns="11430" rIns="0" bIns="0" rtlCol="0">
            <a:spAutoFit/>
          </a:bodyPr>
          <a:lstStyle/>
          <a:p>
            <a:pPr marL="12700" marR="5080">
              <a:lnSpc>
                <a:spcPct val="112300"/>
              </a:lnSpc>
              <a:spcBef>
                <a:spcPts val="90"/>
              </a:spcBef>
            </a:pPr>
            <a:r>
              <a:rPr sz="1550" b="1" dirty="0">
                <a:latin typeface="Microsoft JhengHei"/>
                <a:cs typeface="Microsoft JhengHei"/>
              </a:rPr>
              <a:t>WHO於2015年將PrEP納入指引，並建議各國導入政策推</a:t>
            </a:r>
            <a:r>
              <a:rPr sz="1550" b="1" spc="-50" dirty="0">
                <a:latin typeface="Microsoft JhengHei"/>
                <a:cs typeface="Microsoft JhengHei"/>
              </a:rPr>
              <a:t>行 </a:t>
            </a:r>
            <a:r>
              <a:rPr sz="1550" b="1" dirty="0">
                <a:solidFill>
                  <a:srgbClr val="C00000"/>
                </a:solidFill>
                <a:latin typeface="Microsoft JhengHei"/>
                <a:cs typeface="Microsoft JhengHei"/>
              </a:rPr>
              <a:t>2015年經保障會決議，將PrEP納入我國愛滋防治政</a:t>
            </a:r>
            <a:r>
              <a:rPr sz="1550" b="1" spc="-50" dirty="0">
                <a:solidFill>
                  <a:srgbClr val="C00000"/>
                </a:solidFill>
                <a:latin typeface="Microsoft JhengHei"/>
                <a:cs typeface="Microsoft JhengHei"/>
              </a:rPr>
              <a:t>策</a:t>
            </a:r>
            <a:endParaRPr sz="1550">
              <a:latin typeface="Microsoft JhengHei"/>
              <a:cs typeface="Microsoft JhengHei"/>
            </a:endParaRPr>
          </a:p>
          <a:p>
            <a:pPr marL="73660">
              <a:lnSpc>
                <a:spcPct val="100000"/>
              </a:lnSpc>
              <a:spcBef>
                <a:spcPts val="1764"/>
              </a:spcBef>
              <a:tabLst>
                <a:tab pos="1416050" algn="l"/>
                <a:tab pos="2740025" algn="l"/>
                <a:tab pos="4068445" algn="l"/>
              </a:tabLst>
            </a:pPr>
            <a:r>
              <a:rPr sz="1750" b="1" spc="-20" dirty="0">
                <a:solidFill>
                  <a:srgbClr val="60A8AC"/>
                </a:solidFill>
                <a:latin typeface="Microsoft JhengHei"/>
                <a:cs typeface="Microsoft JhengHei"/>
              </a:rPr>
              <a:t>2015</a:t>
            </a:r>
            <a:r>
              <a:rPr sz="1750" b="1" dirty="0">
                <a:solidFill>
                  <a:srgbClr val="60A8AC"/>
                </a:solidFill>
                <a:latin typeface="Microsoft JhengHei"/>
                <a:cs typeface="Microsoft JhengHei"/>
              </a:rPr>
              <a:t>	</a:t>
            </a:r>
            <a:r>
              <a:rPr sz="1750" b="1" spc="-20" dirty="0">
                <a:solidFill>
                  <a:srgbClr val="60A8AC"/>
                </a:solidFill>
                <a:latin typeface="Microsoft JhengHei"/>
                <a:cs typeface="Microsoft JhengHei"/>
              </a:rPr>
              <a:t>2016</a:t>
            </a:r>
            <a:r>
              <a:rPr sz="1750" b="1" dirty="0">
                <a:solidFill>
                  <a:srgbClr val="60A8AC"/>
                </a:solidFill>
                <a:latin typeface="Microsoft JhengHei"/>
                <a:cs typeface="Microsoft JhengHei"/>
              </a:rPr>
              <a:t>	</a:t>
            </a:r>
            <a:r>
              <a:rPr sz="1750" b="1" spc="-20" dirty="0">
                <a:solidFill>
                  <a:srgbClr val="60A8AC"/>
                </a:solidFill>
                <a:latin typeface="Microsoft JhengHei"/>
                <a:cs typeface="Microsoft JhengHei"/>
              </a:rPr>
              <a:t>2017</a:t>
            </a:r>
            <a:r>
              <a:rPr sz="1750" b="1" dirty="0">
                <a:solidFill>
                  <a:srgbClr val="60A8AC"/>
                </a:solidFill>
                <a:latin typeface="Microsoft JhengHei"/>
                <a:cs typeface="Microsoft JhengHei"/>
              </a:rPr>
              <a:t>	</a:t>
            </a:r>
            <a:r>
              <a:rPr sz="1750" b="1" spc="-20" dirty="0">
                <a:solidFill>
                  <a:srgbClr val="60A8AC"/>
                </a:solidFill>
                <a:latin typeface="Microsoft JhengHei"/>
                <a:cs typeface="Microsoft JhengHei"/>
              </a:rPr>
              <a:t>2018</a:t>
            </a:r>
            <a:endParaRPr sz="1750">
              <a:latin typeface="Microsoft JhengHei"/>
              <a:cs typeface="Microsoft JhengHei"/>
            </a:endParaRPr>
          </a:p>
        </p:txBody>
      </p:sp>
      <p:sp>
        <p:nvSpPr>
          <p:cNvPr id="13" name="object 13"/>
          <p:cNvSpPr txBox="1"/>
          <p:nvPr/>
        </p:nvSpPr>
        <p:spPr>
          <a:xfrm>
            <a:off x="5571877" y="2569717"/>
            <a:ext cx="1850389" cy="292735"/>
          </a:xfrm>
          <a:prstGeom prst="rect">
            <a:avLst/>
          </a:prstGeom>
        </p:spPr>
        <p:txBody>
          <a:bodyPr vert="horz" wrap="square" lIns="0" tIns="12700" rIns="0" bIns="0" rtlCol="0">
            <a:spAutoFit/>
          </a:bodyPr>
          <a:lstStyle/>
          <a:p>
            <a:pPr marL="12700">
              <a:lnSpc>
                <a:spcPct val="100000"/>
              </a:lnSpc>
              <a:spcBef>
                <a:spcPts val="100"/>
              </a:spcBef>
              <a:tabLst>
                <a:tab pos="1306195" algn="l"/>
              </a:tabLst>
            </a:pPr>
            <a:r>
              <a:rPr sz="1750" b="1" spc="-20" dirty="0">
                <a:solidFill>
                  <a:srgbClr val="60A8AC"/>
                </a:solidFill>
                <a:latin typeface="Microsoft JhengHei"/>
                <a:cs typeface="Microsoft JhengHei"/>
              </a:rPr>
              <a:t>2019</a:t>
            </a:r>
            <a:r>
              <a:rPr sz="1750" b="1" dirty="0">
                <a:solidFill>
                  <a:srgbClr val="60A8AC"/>
                </a:solidFill>
                <a:latin typeface="Microsoft JhengHei"/>
                <a:cs typeface="Microsoft JhengHei"/>
              </a:rPr>
              <a:t>	</a:t>
            </a:r>
            <a:r>
              <a:rPr sz="1750" b="1" spc="-20" dirty="0">
                <a:solidFill>
                  <a:srgbClr val="60A8AC"/>
                </a:solidFill>
                <a:latin typeface="Microsoft JhengHei"/>
                <a:cs typeface="Microsoft JhengHei"/>
              </a:rPr>
              <a:t>2020</a:t>
            </a:r>
            <a:endParaRPr sz="1750">
              <a:latin typeface="Microsoft JhengHei"/>
              <a:cs typeface="Microsoft JhengHei"/>
            </a:endParaRPr>
          </a:p>
        </p:txBody>
      </p:sp>
      <p:sp>
        <p:nvSpPr>
          <p:cNvPr id="14" name="object 14"/>
          <p:cNvSpPr txBox="1"/>
          <p:nvPr/>
        </p:nvSpPr>
        <p:spPr>
          <a:xfrm>
            <a:off x="5040763" y="3652972"/>
            <a:ext cx="3088640" cy="2664460"/>
          </a:xfrm>
          <a:prstGeom prst="rect">
            <a:avLst/>
          </a:prstGeom>
        </p:spPr>
        <p:txBody>
          <a:bodyPr vert="horz" wrap="square" lIns="0" tIns="11430" rIns="0" bIns="0" rtlCol="0">
            <a:spAutoFit/>
          </a:bodyPr>
          <a:lstStyle/>
          <a:p>
            <a:pPr marL="201295" marR="5080" indent="-189230" algn="just">
              <a:lnSpc>
                <a:spcPct val="125899"/>
              </a:lnSpc>
              <a:spcBef>
                <a:spcPts val="90"/>
              </a:spcBef>
              <a:buFont typeface="Arial MT"/>
              <a:buChar char="•"/>
              <a:tabLst>
                <a:tab pos="201930" algn="l"/>
              </a:tabLst>
            </a:pPr>
            <a:r>
              <a:rPr sz="1450" b="1" dirty="0">
                <a:latin typeface="Microsoft JhengHei"/>
                <a:cs typeface="Microsoft JhengHei"/>
              </a:rPr>
              <a:t>2018</a:t>
            </a:r>
            <a:r>
              <a:rPr sz="1450" b="1" spc="114" dirty="0">
                <a:latin typeface="Microsoft JhengHei"/>
                <a:cs typeface="Microsoft JhengHei"/>
              </a:rPr>
              <a:t>年</a:t>
            </a:r>
            <a:r>
              <a:rPr sz="1450" b="1" spc="110" dirty="0">
                <a:latin typeface="Microsoft JhengHei"/>
                <a:cs typeface="Microsoft JhengHei"/>
              </a:rPr>
              <a:t>9</a:t>
            </a:r>
            <a:r>
              <a:rPr sz="1450" b="1" spc="114" dirty="0">
                <a:latin typeface="Microsoft JhengHei"/>
                <a:cs typeface="Microsoft JhengHei"/>
              </a:rPr>
              <a:t>月起，與</a:t>
            </a:r>
            <a:r>
              <a:rPr sz="1450" b="1" spc="60" dirty="0">
                <a:latin typeface="Microsoft JhengHei"/>
                <a:cs typeface="Microsoft JhengHei"/>
              </a:rPr>
              <a:t>18</a:t>
            </a:r>
            <a:r>
              <a:rPr sz="1450" b="1" spc="114" dirty="0">
                <a:latin typeface="Microsoft JhengHei"/>
                <a:cs typeface="Microsoft JhengHei"/>
              </a:rPr>
              <a:t>縣市及</a:t>
            </a:r>
            <a:r>
              <a:rPr sz="1450" b="1" spc="65" dirty="0">
                <a:latin typeface="Microsoft JhengHei"/>
                <a:cs typeface="Microsoft JhengHei"/>
              </a:rPr>
              <a:t>38</a:t>
            </a:r>
            <a:r>
              <a:rPr sz="1450" b="1" spc="-50" dirty="0">
                <a:latin typeface="Microsoft JhengHei"/>
                <a:cs typeface="Microsoft JhengHei"/>
              </a:rPr>
              <a:t>家</a:t>
            </a:r>
            <a:r>
              <a:rPr sz="1450" b="1" spc="135" dirty="0">
                <a:latin typeface="Microsoft JhengHei"/>
                <a:cs typeface="Microsoft JhengHei"/>
              </a:rPr>
              <a:t>醫事機構合作提供</a:t>
            </a:r>
            <a:r>
              <a:rPr sz="1450" b="1" dirty="0">
                <a:latin typeface="Microsoft JhengHei"/>
                <a:cs typeface="Microsoft JhengHei"/>
              </a:rPr>
              <a:t>PrEP</a:t>
            </a:r>
            <a:r>
              <a:rPr sz="1450" b="1" spc="135" dirty="0">
                <a:latin typeface="Microsoft JhengHei"/>
                <a:cs typeface="Microsoft JhengHei"/>
              </a:rPr>
              <a:t>服務，</a:t>
            </a:r>
            <a:r>
              <a:rPr sz="1450" b="1" spc="85" dirty="0">
                <a:latin typeface="Microsoft JhengHei"/>
                <a:cs typeface="Microsoft JhengHei"/>
              </a:rPr>
              <a:t>優</a:t>
            </a:r>
            <a:r>
              <a:rPr sz="1450" b="1" spc="90" dirty="0">
                <a:latin typeface="Microsoft JhengHei"/>
                <a:cs typeface="Microsoft JhengHei"/>
              </a:rPr>
              <a:t>先針</a:t>
            </a:r>
            <a:r>
              <a:rPr sz="1450" b="1" spc="95" dirty="0">
                <a:latin typeface="Microsoft JhengHei"/>
                <a:cs typeface="Microsoft JhengHei"/>
              </a:rPr>
              <a:t>對</a:t>
            </a:r>
            <a:r>
              <a:rPr sz="1450" b="1" spc="90" dirty="0">
                <a:solidFill>
                  <a:srgbClr val="C00000"/>
                </a:solidFill>
                <a:latin typeface="Microsoft JhengHei"/>
                <a:cs typeface="Microsoft JhengHei"/>
              </a:rPr>
              <a:t>高風險族群</a:t>
            </a:r>
            <a:r>
              <a:rPr sz="1450" b="1" dirty="0">
                <a:solidFill>
                  <a:srgbClr val="C00000"/>
                </a:solidFill>
                <a:latin typeface="Microsoft JhengHei"/>
                <a:cs typeface="Microsoft JhengHei"/>
              </a:rPr>
              <a:t>(30</a:t>
            </a:r>
            <a:r>
              <a:rPr sz="1450" b="1" spc="90" dirty="0">
                <a:solidFill>
                  <a:srgbClr val="C00000"/>
                </a:solidFill>
                <a:latin typeface="Microsoft JhengHei"/>
                <a:cs typeface="Microsoft JhengHei"/>
              </a:rPr>
              <a:t>歲含以下</a:t>
            </a:r>
            <a:r>
              <a:rPr sz="1450" b="1" spc="40" dirty="0">
                <a:solidFill>
                  <a:srgbClr val="C00000"/>
                </a:solidFill>
                <a:latin typeface="Microsoft JhengHei"/>
                <a:cs typeface="Microsoft JhengHei"/>
              </a:rPr>
              <a:t>之</a:t>
            </a:r>
            <a:r>
              <a:rPr sz="1450" b="1" spc="55" dirty="0">
                <a:solidFill>
                  <a:srgbClr val="C00000"/>
                </a:solidFill>
                <a:latin typeface="Microsoft JhengHei"/>
                <a:cs typeface="Microsoft JhengHei"/>
              </a:rPr>
              <a:t>年輕族群及感染者配偶</a:t>
            </a:r>
            <a:r>
              <a:rPr sz="1450" b="1" dirty="0">
                <a:solidFill>
                  <a:srgbClr val="C00000"/>
                </a:solidFill>
                <a:latin typeface="Microsoft JhengHei"/>
                <a:cs typeface="Microsoft JhengHei"/>
              </a:rPr>
              <a:t>/</a:t>
            </a:r>
            <a:r>
              <a:rPr sz="1450" b="1" spc="55" dirty="0">
                <a:solidFill>
                  <a:srgbClr val="C00000"/>
                </a:solidFill>
                <a:latin typeface="Microsoft JhengHei"/>
                <a:cs typeface="Microsoft JhengHei"/>
              </a:rPr>
              <a:t>性伴侶</a:t>
            </a:r>
            <a:r>
              <a:rPr sz="1450" b="1" dirty="0">
                <a:solidFill>
                  <a:srgbClr val="C00000"/>
                </a:solidFill>
                <a:latin typeface="Microsoft JhengHei"/>
                <a:cs typeface="Microsoft JhengHei"/>
              </a:rPr>
              <a:t>)</a:t>
            </a:r>
            <a:r>
              <a:rPr sz="1450" b="1" spc="-50" dirty="0">
                <a:latin typeface="Microsoft JhengHei"/>
                <a:cs typeface="Microsoft JhengHei"/>
              </a:rPr>
              <a:t>提</a:t>
            </a:r>
            <a:r>
              <a:rPr sz="1450" b="1" spc="60" dirty="0">
                <a:latin typeface="Microsoft JhengHei"/>
                <a:cs typeface="Microsoft JhengHei"/>
              </a:rPr>
              <a:t>供衛教、諮詢、</a:t>
            </a:r>
            <a:r>
              <a:rPr sz="1450" b="1" dirty="0">
                <a:latin typeface="Microsoft JhengHei"/>
                <a:cs typeface="Microsoft JhengHei"/>
              </a:rPr>
              <a:t>HIV</a:t>
            </a:r>
            <a:r>
              <a:rPr sz="1450" b="1" spc="60" dirty="0">
                <a:latin typeface="Microsoft JhengHei"/>
                <a:cs typeface="Microsoft JhengHei"/>
              </a:rPr>
              <a:t>檢驗、適用</a:t>
            </a:r>
            <a:r>
              <a:rPr sz="1450" b="1" spc="10" dirty="0">
                <a:latin typeface="Microsoft JhengHei"/>
                <a:cs typeface="Microsoft JhengHei"/>
              </a:rPr>
              <a:t>性</a:t>
            </a:r>
            <a:r>
              <a:rPr sz="1450" b="1" dirty="0">
                <a:latin typeface="Microsoft JhengHei"/>
                <a:cs typeface="Microsoft JhengHei"/>
              </a:rPr>
              <a:t>評估等整合式服務</a:t>
            </a:r>
            <a:r>
              <a:rPr sz="1450" b="1" spc="-50" dirty="0">
                <a:latin typeface="Microsoft JhengHei"/>
                <a:cs typeface="Microsoft JhengHei"/>
              </a:rPr>
              <a:t>。</a:t>
            </a:r>
            <a:endParaRPr sz="1450">
              <a:latin typeface="Microsoft JhengHei"/>
              <a:cs typeface="Microsoft JhengHei"/>
            </a:endParaRPr>
          </a:p>
          <a:p>
            <a:pPr marL="201295" marR="19685" indent="-189230" algn="just">
              <a:lnSpc>
                <a:spcPct val="126200"/>
              </a:lnSpc>
              <a:spcBef>
                <a:spcPts val="520"/>
              </a:spcBef>
              <a:buFont typeface="Arial MT"/>
              <a:buChar char="•"/>
              <a:tabLst>
                <a:tab pos="201930" algn="l"/>
              </a:tabLst>
            </a:pPr>
            <a:r>
              <a:rPr sz="1450" b="1" dirty="0">
                <a:latin typeface="Microsoft JhengHei"/>
                <a:cs typeface="Microsoft JhengHei"/>
              </a:rPr>
              <a:t>2020</a:t>
            </a:r>
            <a:r>
              <a:rPr sz="1450" b="1" spc="90" dirty="0">
                <a:latin typeface="Microsoft JhengHei"/>
                <a:cs typeface="Microsoft JhengHei"/>
              </a:rPr>
              <a:t>年持續辦理並擴大至</a:t>
            </a:r>
            <a:r>
              <a:rPr sz="1450" b="1" spc="50" dirty="0">
                <a:latin typeface="Microsoft JhengHei"/>
                <a:cs typeface="Microsoft JhengHei"/>
              </a:rPr>
              <a:t>19</a:t>
            </a:r>
            <a:r>
              <a:rPr sz="1450" b="1" spc="20" dirty="0">
                <a:latin typeface="Microsoft JhengHei"/>
                <a:cs typeface="Microsoft JhengHei"/>
              </a:rPr>
              <a:t>個縣</a:t>
            </a:r>
            <a:r>
              <a:rPr sz="1450" b="1" dirty="0">
                <a:latin typeface="Microsoft JhengHei"/>
                <a:cs typeface="Microsoft JhengHei"/>
              </a:rPr>
              <a:t>市及42家醫院提供服務</a:t>
            </a:r>
            <a:r>
              <a:rPr sz="1450" b="1" spc="-50" dirty="0">
                <a:latin typeface="Microsoft JhengHei"/>
                <a:cs typeface="Microsoft JhengHei"/>
              </a:rPr>
              <a:t>。</a:t>
            </a:r>
            <a:endParaRPr sz="1450">
              <a:latin typeface="Microsoft JhengHei"/>
              <a:cs typeface="Microsoft JhengHei"/>
            </a:endParaRPr>
          </a:p>
          <a:p>
            <a:pPr marL="201295" indent="-189230" algn="just">
              <a:lnSpc>
                <a:spcPct val="100000"/>
              </a:lnSpc>
              <a:spcBef>
                <a:spcPts val="980"/>
              </a:spcBef>
              <a:buFont typeface="Arial MT"/>
              <a:buChar char="•"/>
              <a:tabLst>
                <a:tab pos="201930" algn="l"/>
              </a:tabLst>
            </a:pPr>
            <a:r>
              <a:rPr sz="1450" b="1" dirty="0">
                <a:solidFill>
                  <a:srgbClr val="3F3F3F"/>
                </a:solidFill>
                <a:latin typeface="Microsoft JhengHei"/>
                <a:cs typeface="Microsoft JhengHei"/>
              </a:rPr>
              <a:t>累計</a:t>
            </a:r>
            <a:r>
              <a:rPr sz="1450" b="1" dirty="0">
                <a:solidFill>
                  <a:srgbClr val="ED7C31"/>
                </a:solidFill>
                <a:latin typeface="Microsoft JhengHei"/>
                <a:cs typeface="Microsoft JhengHei"/>
              </a:rPr>
              <a:t>2,176</a:t>
            </a:r>
            <a:r>
              <a:rPr sz="1450" b="1" dirty="0">
                <a:solidFill>
                  <a:srgbClr val="3F3F3F"/>
                </a:solidFill>
                <a:latin typeface="Microsoft JhengHei"/>
                <a:cs typeface="Microsoft JhengHei"/>
              </a:rPr>
              <a:t>⼈加入計畫服用</a:t>
            </a:r>
            <a:r>
              <a:rPr sz="1450" b="1" spc="-20" dirty="0">
                <a:solidFill>
                  <a:srgbClr val="3F3F3F"/>
                </a:solidFill>
                <a:latin typeface="Microsoft JhengHei"/>
                <a:cs typeface="Microsoft JhengHei"/>
              </a:rPr>
              <a:t>PrEP</a:t>
            </a:r>
            <a:endParaRPr sz="1450">
              <a:latin typeface="Microsoft JhengHei"/>
              <a:cs typeface="Microsoft JhengHei"/>
            </a:endParaRPr>
          </a:p>
        </p:txBody>
      </p:sp>
      <p:sp>
        <p:nvSpPr>
          <p:cNvPr id="15" name="object 15"/>
          <p:cNvSpPr txBox="1"/>
          <p:nvPr/>
        </p:nvSpPr>
        <p:spPr>
          <a:xfrm>
            <a:off x="8160391" y="2569717"/>
            <a:ext cx="2136140" cy="292735"/>
          </a:xfrm>
          <a:prstGeom prst="rect">
            <a:avLst/>
          </a:prstGeom>
        </p:spPr>
        <p:txBody>
          <a:bodyPr vert="horz" wrap="square" lIns="0" tIns="12700" rIns="0" bIns="0" rtlCol="0">
            <a:spAutoFit/>
          </a:bodyPr>
          <a:lstStyle/>
          <a:p>
            <a:pPr marL="12700">
              <a:lnSpc>
                <a:spcPct val="100000"/>
              </a:lnSpc>
              <a:spcBef>
                <a:spcPts val="100"/>
              </a:spcBef>
              <a:tabLst>
                <a:tab pos="895350" algn="l"/>
              </a:tabLst>
            </a:pPr>
            <a:r>
              <a:rPr sz="1750" b="1" spc="-20" dirty="0">
                <a:solidFill>
                  <a:srgbClr val="60A8AC"/>
                </a:solidFill>
                <a:latin typeface="Microsoft JhengHei"/>
                <a:cs typeface="Microsoft JhengHei"/>
              </a:rPr>
              <a:t>2021</a:t>
            </a:r>
            <a:r>
              <a:rPr sz="1750" b="1" dirty="0">
                <a:solidFill>
                  <a:srgbClr val="60A8AC"/>
                </a:solidFill>
                <a:latin typeface="Microsoft JhengHei"/>
                <a:cs typeface="Microsoft JhengHei"/>
              </a:rPr>
              <a:t>	</a:t>
            </a:r>
            <a:r>
              <a:rPr sz="1750" b="1" spc="-10" dirty="0">
                <a:solidFill>
                  <a:srgbClr val="60A8AC"/>
                </a:solidFill>
                <a:latin typeface="Microsoft JhengHei"/>
                <a:cs typeface="Microsoft JhengHei"/>
              </a:rPr>
              <a:t>2022~2023</a:t>
            </a:r>
            <a:endParaRPr sz="1750">
              <a:latin typeface="Microsoft JhengHei"/>
              <a:cs typeface="Microsoft JhengHei"/>
            </a:endParaRPr>
          </a:p>
        </p:txBody>
      </p:sp>
      <p:grpSp>
        <p:nvGrpSpPr>
          <p:cNvPr id="16" name="object 16"/>
          <p:cNvGrpSpPr/>
          <p:nvPr/>
        </p:nvGrpSpPr>
        <p:grpSpPr>
          <a:xfrm>
            <a:off x="8492363" y="4197096"/>
            <a:ext cx="1879600" cy="2161540"/>
            <a:chOff x="8492363" y="4197096"/>
            <a:chExt cx="1879600" cy="2161540"/>
          </a:xfrm>
        </p:grpSpPr>
        <p:pic>
          <p:nvPicPr>
            <p:cNvPr id="17" name="object 17"/>
            <p:cNvPicPr/>
            <p:nvPr/>
          </p:nvPicPr>
          <p:blipFill>
            <a:blip r:embed="rId3" cstate="print"/>
            <a:stretch>
              <a:fillRect/>
            </a:stretch>
          </p:blipFill>
          <p:spPr>
            <a:xfrm>
              <a:off x="8504680" y="4208721"/>
              <a:ext cx="1867017" cy="1139956"/>
            </a:xfrm>
            <a:prstGeom prst="rect">
              <a:avLst/>
            </a:prstGeom>
          </p:spPr>
        </p:pic>
        <p:sp>
          <p:nvSpPr>
            <p:cNvPr id="18" name="object 18"/>
            <p:cNvSpPr/>
            <p:nvPr/>
          </p:nvSpPr>
          <p:spPr>
            <a:xfrm>
              <a:off x="8492363" y="4197096"/>
              <a:ext cx="1842135" cy="1116330"/>
            </a:xfrm>
            <a:custGeom>
              <a:avLst/>
              <a:gdLst/>
              <a:ahLst/>
              <a:cxnLst/>
              <a:rect l="l" t="t" r="r" b="b"/>
              <a:pathLst>
                <a:path w="1842134" h="1116329">
                  <a:moveTo>
                    <a:pt x="1841754" y="1112520"/>
                  </a:moveTo>
                  <a:lnTo>
                    <a:pt x="1841754" y="3810"/>
                  </a:lnTo>
                  <a:lnTo>
                    <a:pt x="1837944" y="0"/>
                  </a:lnTo>
                  <a:lnTo>
                    <a:pt x="3809" y="0"/>
                  </a:lnTo>
                  <a:lnTo>
                    <a:pt x="0" y="3810"/>
                  </a:lnTo>
                  <a:lnTo>
                    <a:pt x="0" y="1112520"/>
                  </a:lnTo>
                  <a:lnTo>
                    <a:pt x="3810" y="1116330"/>
                  </a:lnTo>
                  <a:lnTo>
                    <a:pt x="8382" y="1116330"/>
                  </a:lnTo>
                  <a:lnTo>
                    <a:pt x="8382" y="16764"/>
                  </a:lnTo>
                  <a:lnTo>
                    <a:pt x="16763" y="8382"/>
                  </a:lnTo>
                  <a:lnTo>
                    <a:pt x="16763" y="16764"/>
                  </a:lnTo>
                  <a:lnTo>
                    <a:pt x="1824989" y="16764"/>
                  </a:lnTo>
                  <a:lnTo>
                    <a:pt x="1824989" y="8381"/>
                  </a:lnTo>
                  <a:lnTo>
                    <a:pt x="1833372" y="16764"/>
                  </a:lnTo>
                  <a:lnTo>
                    <a:pt x="1833372" y="1116330"/>
                  </a:lnTo>
                  <a:lnTo>
                    <a:pt x="1837944" y="1116330"/>
                  </a:lnTo>
                  <a:lnTo>
                    <a:pt x="1841754" y="1112520"/>
                  </a:lnTo>
                  <a:close/>
                </a:path>
                <a:path w="1842134" h="1116329">
                  <a:moveTo>
                    <a:pt x="16763" y="16764"/>
                  </a:moveTo>
                  <a:lnTo>
                    <a:pt x="16763" y="8382"/>
                  </a:lnTo>
                  <a:lnTo>
                    <a:pt x="8382" y="16764"/>
                  </a:lnTo>
                  <a:lnTo>
                    <a:pt x="16763" y="16764"/>
                  </a:lnTo>
                  <a:close/>
                </a:path>
                <a:path w="1842134" h="1116329">
                  <a:moveTo>
                    <a:pt x="16763" y="1099566"/>
                  </a:moveTo>
                  <a:lnTo>
                    <a:pt x="16763" y="16764"/>
                  </a:lnTo>
                  <a:lnTo>
                    <a:pt x="8382" y="16764"/>
                  </a:lnTo>
                  <a:lnTo>
                    <a:pt x="8382" y="1099566"/>
                  </a:lnTo>
                  <a:lnTo>
                    <a:pt x="16763" y="1099566"/>
                  </a:lnTo>
                  <a:close/>
                </a:path>
                <a:path w="1842134" h="1116329">
                  <a:moveTo>
                    <a:pt x="1833372" y="1099566"/>
                  </a:moveTo>
                  <a:lnTo>
                    <a:pt x="8382" y="1099566"/>
                  </a:lnTo>
                  <a:lnTo>
                    <a:pt x="16763" y="1107948"/>
                  </a:lnTo>
                  <a:lnTo>
                    <a:pt x="16763" y="1116330"/>
                  </a:lnTo>
                  <a:lnTo>
                    <a:pt x="1824989" y="1116330"/>
                  </a:lnTo>
                  <a:lnTo>
                    <a:pt x="1824989" y="1107948"/>
                  </a:lnTo>
                  <a:lnTo>
                    <a:pt x="1833372" y="1099566"/>
                  </a:lnTo>
                  <a:close/>
                </a:path>
                <a:path w="1842134" h="1116329">
                  <a:moveTo>
                    <a:pt x="16763" y="1116330"/>
                  </a:moveTo>
                  <a:lnTo>
                    <a:pt x="16763" y="1107948"/>
                  </a:lnTo>
                  <a:lnTo>
                    <a:pt x="8382" y="1099566"/>
                  </a:lnTo>
                  <a:lnTo>
                    <a:pt x="8382" y="1116330"/>
                  </a:lnTo>
                  <a:lnTo>
                    <a:pt x="16763" y="1116330"/>
                  </a:lnTo>
                  <a:close/>
                </a:path>
                <a:path w="1842134" h="1116329">
                  <a:moveTo>
                    <a:pt x="1833372" y="16764"/>
                  </a:moveTo>
                  <a:lnTo>
                    <a:pt x="1824989" y="8381"/>
                  </a:lnTo>
                  <a:lnTo>
                    <a:pt x="1824989" y="16764"/>
                  </a:lnTo>
                  <a:lnTo>
                    <a:pt x="1833372" y="16764"/>
                  </a:lnTo>
                  <a:close/>
                </a:path>
                <a:path w="1842134" h="1116329">
                  <a:moveTo>
                    <a:pt x="1833372" y="1099566"/>
                  </a:moveTo>
                  <a:lnTo>
                    <a:pt x="1833372" y="16764"/>
                  </a:lnTo>
                  <a:lnTo>
                    <a:pt x="1824989" y="16764"/>
                  </a:lnTo>
                  <a:lnTo>
                    <a:pt x="1824989" y="1099566"/>
                  </a:lnTo>
                  <a:lnTo>
                    <a:pt x="1833372" y="1099566"/>
                  </a:lnTo>
                  <a:close/>
                </a:path>
                <a:path w="1842134" h="1116329">
                  <a:moveTo>
                    <a:pt x="1833372" y="1116330"/>
                  </a:moveTo>
                  <a:lnTo>
                    <a:pt x="1833372" y="1099566"/>
                  </a:lnTo>
                  <a:lnTo>
                    <a:pt x="1824989" y="1107948"/>
                  </a:lnTo>
                  <a:lnTo>
                    <a:pt x="1824989" y="1116330"/>
                  </a:lnTo>
                  <a:lnTo>
                    <a:pt x="1833372" y="1116330"/>
                  </a:lnTo>
                  <a:close/>
                </a:path>
              </a:pathLst>
            </a:custGeom>
            <a:solidFill>
              <a:srgbClr val="FF99CC"/>
            </a:solidFill>
          </p:spPr>
          <p:txBody>
            <a:bodyPr wrap="square" lIns="0" tIns="0" rIns="0" bIns="0" rtlCol="0"/>
            <a:lstStyle/>
            <a:p>
              <a:endParaRPr/>
            </a:p>
          </p:txBody>
        </p:sp>
        <p:pic>
          <p:nvPicPr>
            <p:cNvPr id="19" name="object 19"/>
            <p:cNvPicPr/>
            <p:nvPr/>
          </p:nvPicPr>
          <p:blipFill>
            <a:blip r:embed="rId4" cstate="print"/>
            <a:stretch>
              <a:fillRect/>
            </a:stretch>
          </p:blipFill>
          <p:spPr>
            <a:xfrm>
              <a:off x="8866517" y="5330952"/>
              <a:ext cx="827532" cy="1027175"/>
            </a:xfrm>
            <a:prstGeom prst="rect">
              <a:avLst/>
            </a:prstGeom>
          </p:spPr>
        </p:pic>
      </p:grpSp>
      <p:sp>
        <p:nvSpPr>
          <p:cNvPr id="20" name="object 20"/>
          <p:cNvSpPr txBox="1"/>
          <p:nvPr/>
        </p:nvSpPr>
        <p:spPr>
          <a:xfrm>
            <a:off x="8407031" y="3228594"/>
            <a:ext cx="1992630" cy="441959"/>
          </a:xfrm>
          <a:prstGeom prst="rect">
            <a:avLst/>
          </a:prstGeom>
          <a:solidFill>
            <a:srgbClr val="FFCBCB"/>
          </a:solidFill>
        </p:spPr>
        <p:txBody>
          <a:bodyPr vert="horz" wrap="square" lIns="0" tIns="32384" rIns="0" bIns="0" rtlCol="0">
            <a:spAutoFit/>
          </a:bodyPr>
          <a:lstStyle/>
          <a:p>
            <a:pPr marL="166370">
              <a:lnSpc>
                <a:spcPct val="100000"/>
              </a:lnSpc>
              <a:spcBef>
                <a:spcPts val="254"/>
              </a:spcBef>
            </a:pPr>
            <a:r>
              <a:rPr sz="2100" b="1" dirty="0">
                <a:latin typeface="Microsoft JhengHei"/>
                <a:cs typeface="Microsoft JhengHei"/>
              </a:rPr>
              <a:t>擴大</a:t>
            </a:r>
            <a:r>
              <a:rPr sz="2100" b="1" spc="-10" dirty="0">
                <a:latin typeface="Microsoft JhengHei"/>
                <a:cs typeface="Microsoft JhengHei"/>
              </a:rPr>
              <a:t>PrEP</a:t>
            </a:r>
            <a:r>
              <a:rPr sz="2100" b="1" spc="-25" dirty="0">
                <a:latin typeface="Microsoft JhengHei"/>
                <a:cs typeface="Microsoft JhengHei"/>
              </a:rPr>
              <a:t>計畫</a:t>
            </a:r>
            <a:endParaRPr sz="2100">
              <a:latin typeface="Microsoft JhengHei"/>
              <a:cs typeface="Microsoft JhengHei"/>
            </a:endParaRPr>
          </a:p>
        </p:txBody>
      </p:sp>
      <p:sp>
        <p:nvSpPr>
          <p:cNvPr id="21" name="object 21"/>
          <p:cNvSpPr txBox="1"/>
          <p:nvPr/>
        </p:nvSpPr>
        <p:spPr>
          <a:xfrm>
            <a:off x="1169555" y="3227832"/>
            <a:ext cx="1447800" cy="405130"/>
          </a:xfrm>
          <a:prstGeom prst="rect">
            <a:avLst/>
          </a:prstGeom>
          <a:solidFill>
            <a:srgbClr val="C5E0B4"/>
          </a:solidFill>
        </p:spPr>
        <p:txBody>
          <a:bodyPr vert="horz" wrap="square" lIns="0" tIns="32384" rIns="0" bIns="0" rtlCol="0">
            <a:spAutoFit/>
          </a:bodyPr>
          <a:lstStyle/>
          <a:p>
            <a:pPr marL="321945">
              <a:lnSpc>
                <a:spcPct val="100000"/>
              </a:lnSpc>
              <a:spcBef>
                <a:spcPts val="254"/>
              </a:spcBef>
            </a:pPr>
            <a:r>
              <a:rPr sz="2100" b="1" spc="-20" dirty="0">
                <a:solidFill>
                  <a:srgbClr val="2E75B6"/>
                </a:solidFill>
                <a:latin typeface="Microsoft JhengHei"/>
                <a:cs typeface="Microsoft JhengHei"/>
              </a:rPr>
              <a:t>準備期</a:t>
            </a:r>
            <a:endParaRPr sz="2100">
              <a:latin typeface="Microsoft JhengHei"/>
              <a:cs typeface="Microsoft JhengHei"/>
            </a:endParaRPr>
          </a:p>
        </p:txBody>
      </p:sp>
      <p:sp>
        <p:nvSpPr>
          <p:cNvPr id="22" name="object 22"/>
          <p:cNvSpPr txBox="1"/>
          <p:nvPr/>
        </p:nvSpPr>
        <p:spPr>
          <a:xfrm>
            <a:off x="1165231" y="4003807"/>
            <a:ext cx="109537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2E75B6"/>
                </a:solidFill>
                <a:latin typeface="Microsoft JhengHei"/>
                <a:cs typeface="Microsoft JhengHei"/>
              </a:rPr>
              <a:t>辦理教育訓練</a:t>
            </a:r>
            <a:endParaRPr sz="1400">
              <a:latin typeface="Microsoft JhengHei"/>
              <a:cs typeface="Microsoft JhengHei"/>
            </a:endParaRPr>
          </a:p>
        </p:txBody>
      </p:sp>
      <p:sp>
        <p:nvSpPr>
          <p:cNvPr id="23" name="object 23"/>
          <p:cNvSpPr txBox="1"/>
          <p:nvPr/>
        </p:nvSpPr>
        <p:spPr>
          <a:xfrm>
            <a:off x="1139831" y="4223714"/>
            <a:ext cx="3907154" cy="1138555"/>
          </a:xfrm>
          <a:prstGeom prst="rect">
            <a:avLst/>
          </a:prstGeom>
        </p:spPr>
        <p:txBody>
          <a:bodyPr vert="horz" wrap="square" lIns="0" tIns="68580" rIns="0" bIns="0" rtlCol="0">
            <a:spAutoFit/>
          </a:bodyPr>
          <a:lstStyle/>
          <a:p>
            <a:pPr marL="38100" algn="just">
              <a:lnSpc>
                <a:spcPct val="100000"/>
              </a:lnSpc>
              <a:spcBef>
                <a:spcPts val="540"/>
              </a:spcBef>
            </a:pPr>
            <a:r>
              <a:rPr sz="2100" b="1" spc="44" baseline="7936" dirty="0">
                <a:solidFill>
                  <a:srgbClr val="2E75B6"/>
                </a:solidFill>
                <a:latin typeface="Microsoft JhengHei"/>
                <a:cs typeface="Microsoft JhengHei"/>
              </a:rPr>
              <a:t>規劃推動前驅計畫  </a:t>
            </a:r>
            <a:r>
              <a:rPr sz="1450" b="1" dirty="0">
                <a:latin typeface="Microsoft JhengHei"/>
                <a:cs typeface="Microsoft JhengHei"/>
              </a:rPr>
              <a:t>家醫院PrEP團隊共同執行</a:t>
            </a:r>
            <a:r>
              <a:rPr sz="1450" b="1" spc="-50" dirty="0">
                <a:latin typeface="Microsoft JhengHei"/>
                <a:cs typeface="Microsoft JhengHei"/>
              </a:rPr>
              <a:t>，</a:t>
            </a:r>
            <a:endParaRPr sz="1450">
              <a:latin typeface="Microsoft JhengHei"/>
              <a:cs typeface="Microsoft JhengHei"/>
            </a:endParaRPr>
          </a:p>
          <a:p>
            <a:pPr marL="1556385" marR="208915" algn="just">
              <a:lnSpc>
                <a:spcPct val="125899"/>
              </a:lnSpc>
            </a:pPr>
            <a:r>
              <a:rPr sz="1450" b="1" spc="65" dirty="0">
                <a:latin typeface="Microsoft JhengHei"/>
                <a:cs typeface="Microsoft JhengHei"/>
              </a:rPr>
              <a:t>計有</a:t>
            </a:r>
            <a:r>
              <a:rPr sz="1450" b="1" dirty="0">
                <a:solidFill>
                  <a:srgbClr val="C00000"/>
                </a:solidFill>
                <a:latin typeface="Microsoft JhengHei"/>
                <a:cs typeface="Microsoft JhengHei"/>
              </a:rPr>
              <a:t>302</a:t>
            </a:r>
            <a:r>
              <a:rPr sz="1450" b="1" spc="65" dirty="0">
                <a:solidFill>
                  <a:srgbClr val="C00000"/>
                </a:solidFill>
                <a:latin typeface="Microsoft JhengHei"/>
                <a:cs typeface="Microsoft JhengHei"/>
              </a:rPr>
              <a:t>⼈服用</a:t>
            </a:r>
            <a:r>
              <a:rPr sz="1450" b="1" dirty="0">
                <a:solidFill>
                  <a:srgbClr val="C00000"/>
                </a:solidFill>
                <a:latin typeface="Microsoft JhengHei"/>
                <a:cs typeface="Microsoft JhengHei"/>
              </a:rPr>
              <a:t>PrEP</a:t>
            </a:r>
            <a:r>
              <a:rPr sz="1450" b="1" dirty="0">
                <a:latin typeface="Microsoft JhengHei"/>
                <a:cs typeface="Microsoft JhengHei"/>
              </a:rPr>
              <a:t>，</a:t>
            </a:r>
            <a:r>
              <a:rPr sz="1450" b="1" spc="15" dirty="0">
                <a:latin typeface="Microsoft JhengHei"/>
                <a:cs typeface="Microsoft JhengHei"/>
              </a:rPr>
              <a:t>其</a:t>
            </a:r>
            <a:r>
              <a:rPr sz="1450" b="1" spc="114" dirty="0">
                <a:latin typeface="Microsoft JhengHei"/>
                <a:cs typeface="Microsoft JhengHei"/>
              </a:rPr>
              <a:t>中</a:t>
            </a:r>
            <a:r>
              <a:rPr sz="1450" b="1" spc="105" dirty="0">
                <a:latin typeface="Microsoft JhengHei"/>
                <a:cs typeface="Microsoft JhengHei"/>
              </a:rPr>
              <a:t>1</a:t>
            </a:r>
            <a:r>
              <a:rPr sz="1450" b="1" spc="114" dirty="0">
                <a:latin typeface="Microsoft JhengHei"/>
                <a:cs typeface="Microsoft JhengHei"/>
              </a:rPr>
              <a:t>⼈因中斷服藥致感</a:t>
            </a:r>
            <a:r>
              <a:rPr sz="1450" b="1" spc="65" dirty="0">
                <a:latin typeface="Microsoft JhengHei"/>
                <a:cs typeface="Microsoft JhengHei"/>
              </a:rPr>
              <a:t>染 </a:t>
            </a:r>
            <a:r>
              <a:rPr sz="1450" b="1" dirty="0">
                <a:latin typeface="Microsoft JhengHei"/>
                <a:cs typeface="Microsoft JhengHei"/>
              </a:rPr>
              <a:t>HIV，服藥率達94%</a:t>
            </a:r>
            <a:r>
              <a:rPr sz="1450" b="1" spc="-50" dirty="0">
                <a:latin typeface="Microsoft JhengHei"/>
                <a:cs typeface="Microsoft JhengHei"/>
              </a:rPr>
              <a:t>。</a:t>
            </a:r>
            <a:endParaRPr sz="1450">
              <a:latin typeface="Microsoft JhengHei"/>
              <a:cs typeface="Microsoft JhengHei"/>
            </a:endParaRPr>
          </a:p>
        </p:txBody>
      </p:sp>
      <p:pic>
        <p:nvPicPr>
          <p:cNvPr id="24" name="object 24"/>
          <p:cNvPicPr/>
          <p:nvPr/>
        </p:nvPicPr>
        <p:blipFill>
          <a:blip r:embed="rId5" cstate="print"/>
          <a:stretch>
            <a:fillRect/>
          </a:stretch>
        </p:blipFill>
        <p:spPr>
          <a:xfrm>
            <a:off x="246011" y="921258"/>
            <a:ext cx="799337" cy="806958"/>
          </a:xfrm>
          <a:prstGeom prst="rect">
            <a:avLst/>
          </a:prstGeom>
        </p:spPr>
      </p:pic>
      <p:sp>
        <p:nvSpPr>
          <p:cNvPr id="25" name="object 25"/>
          <p:cNvSpPr txBox="1"/>
          <p:nvPr/>
        </p:nvSpPr>
        <p:spPr>
          <a:xfrm>
            <a:off x="8340223" y="3721100"/>
            <a:ext cx="2145665" cy="448309"/>
          </a:xfrm>
          <a:prstGeom prst="rect">
            <a:avLst/>
          </a:prstGeom>
        </p:spPr>
        <p:txBody>
          <a:bodyPr vert="horz" wrap="square" lIns="0" tIns="24130" rIns="0" bIns="0" rtlCol="0">
            <a:spAutoFit/>
          </a:bodyPr>
          <a:lstStyle/>
          <a:p>
            <a:pPr marL="12700" marR="5080">
              <a:lnSpc>
                <a:spcPts val="1639"/>
              </a:lnSpc>
              <a:spcBef>
                <a:spcPts val="190"/>
              </a:spcBef>
            </a:pPr>
            <a:r>
              <a:rPr sz="1400" b="1" spc="-10" dirty="0">
                <a:solidFill>
                  <a:srgbClr val="C00000"/>
                </a:solidFill>
                <a:latin typeface="Microsoft JhengHei"/>
                <a:cs typeface="Microsoft JhengHei"/>
              </a:rPr>
              <a:t>擴大至35</a:t>
            </a:r>
            <a:r>
              <a:rPr sz="1400" b="1" spc="-15" dirty="0">
                <a:solidFill>
                  <a:srgbClr val="C00000"/>
                </a:solidFill>
                <a:latin typeface="Microsoft JhengHei"/>
                <a:cs typeface="Microsoft JhengHei"/>
              </a:rPr>
              <a:t>歲(含)以下之年輕族群及感染者配偶/性伴侶</a:t>
            </a:r>
            <a:endParaRPr sz="1400">
              <a:latin typeface="Microsoft JhengHei"/>
              <a:cs typeface="Microsoft JhengHei"/>
            </a:endParaRPr>
          </a:p>
        </p:txBody>
      </p:sp>
      <p:sp>
        <p:nvSpPr>
          <p:cNvPr id="28" name="object 2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26" name="object 26"/>
          <p:cNvSpPr txBox="1"/>
          <p:nvPr/>
        </p:nvSpPr>
        <p:spPr>
          <a:xfrm>
            <a:off x="8422519" y="6261608"/>
            <a:ext cx="163195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70C0"/>
                </a:solidFill>
                <a:latin typeface="Microsoft JhengHei"/>
                <a:cs typeface="Microsoft JhengHei"/>
              </a:rPr>
              <a:t>https://gov.tw/KJ6</a:t>
            </a:r>
            <a:endParaRPr sz="1400">
              <a:latin typeface="Microsoft JhengHei"/>
              <a:cs typeface="Microsoft JhengHei"/>
            </a:endParaRPr>
          </a:p>
        </p:txBody>
      </p:sp>
      <p:sp>
        <p:nvSpPr>
          <p:cNvPr id="27" name="object 27"/>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85</a:t>
            </a:r>
            <a:endParaRPr sz="1050">
              <a:latin typeface="Microsoft JhengHei"/>
              <a:cs typeface="Microsoft JhengHe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45627" y="3993641"/>
            <a:ext cx="8947785" cy="2792730"/>
            <a:chOff x="1745627" y="3993641"/>
            <a:chExt cx="8947785" cy="2792730"/>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p:nvPr/>
          </p:nvSpPr>
          <p:spPr>
            <a:xfrm>
              <a:off x="6128651" y="3993641"/>
              <a:ext cx="3594100" cy="1579245"/>
            </a:xfrm>
            <a:custGeom>
              <a:avLst/>
              <a:gdLst/>
              <a:ahLst/>
              <a:cxnLst/>
              <a:rect l="l" t="t" r="r" b="b"/>
              <a:pathLst>
                <a:path w="3594100" h="1579245">
                  <a:moveTo>
                    <a:pt x="3594100" y="1318260"/>
                  </a:moveTo>
                  <a:lnTo>
                    <a:pt x="3594100" y="246126"/>
                  </a:lnTo>
                  <a:lnTo>
                    <a:pt x="3581400" y="197074"/>
                  </a:lnTo>
                  <a:lnTo>
                    <a:pt x="3568700" y="151747"/>
                  </a:lnTo>
                  <a:lnTo>
                    <a:pt x="3543300" y="110894"/>
                  </a:lnTo>
                  <a:lnTo>
                    <a:pt x="3505200" y="75266"/>
                  </a:lnTo>
                  <a:lnTo>
                    <a:pt x="3467100" y="45612"/>
                  </a:lnTo>
                  <a:lnTo>
                    <a:pt x="3429000" y="22683"/>
                  </a:lnTo>
                  <a:lnTo>
                    <a:pt x="3378200" y="7229"/>
                  </a:lnTo>
                  <a:lnTo>
                    <a:pt x="3327400" y="0"/>
                  </a:lnTo>
                  <a:lnTo>
                    <a:pt x="266700" y="0"/>
                  </a:lnTo>
                  <a:lnTo>
                    <a:pt x="215900" y="4275"/>
                  </a:lnTo>
                  <a:lnTo>
                    <a:pt x="177799" y="17247"/>
                  </a:lnTo>
                  <a:lnTo>
                    <a:pt x="126999" y="38107"/>
                  </a:lnTo>
                  <a:lnTo>
                    <a:pt x="88899" y="66046"/>
                  </a:lnTo>
                  <a:lnTo>
                    <a:pt x="50799" y="100255"/>
                  </a:lnTo>
                  <a:lnTo>
                    <a:pt x="25399" y="139924"/>
                  </a:lnTo>
                  <a:lnTo>
                    <a:pt x="12699" y="184245"/>
                  </a:lnTo>
                  <a:lnTo>
                    <a:pt x="0" y="232410"/>
                  </a:lnTo>
                  <a:lnTo>
                    <a:pt x="0" y="1359408"/>
                  </a:lnTo>
                  <a:lnTo>
                    <a:pt x="12700" y="1401420"/>
                  </a:lnTo>
                  <a:lnTo>
                    <a:pt x="25400" y="1440041"/>
                  </a:lnTo>
                  <a:lnTo>
                    <a:pt x="25399" y="237744"/>
                  </a:lnTo>
                  <a:lnTo>
                    <a:pt x="38099" y="225552"/>
                  </a:lnTo>
                  <a:lnTo>
                    <a:pt x="38099" y="192024"/>
                  </a:lnTo>
                  <a:lnTo>
                    <a:pt x="50799" y="179832"/>
                  </a:lnTo>
                  <a:lnTo>
                    <a:pt x="50799" y="160020"/>
                  </a:lnTo>
                  <a:lnTo>
                    <a:pt x="63499" y="148590"/>
                  </a:lnTo>
                  <a:lnTo>
                    <a:pt x="63499" y="140208"/>
                  </a:lnTo>
                  <a:lnTo>
                    <a:pt x="76199" y="129540"/>
                  </a:lnTo>
                  <a:lnTo>
                    <a:pt x="76199" y="121158"/>
                  </a:lnTo>
                  <a:lnTo>
                    <a:pt x="88899" y="112014"/>
                  </a:lnTo>
                  <a:lnTo>
                    <a:pt x="88899" y="112776"/>
                  </a:lnTo>
                  <a:lnTo>
                    <a:pt x="101599" y="103632"/>
                  </a:lnTo>
                  <a:lnTo>
                    <a:pt x="101599" y="96012"/>
                  </a:lnTo>
                  <a:lnTo>
                    <a:pt x="126999" y="80772"/>
                  </a:lnTo>
                  <a:lnTo>
                    <a:pt x="126999" y="74676"/>
                  </a:lnTo>
                  <a:lnTo>
                    <a:pt x="139699" y="67818"/>
                  </a:lnTo>
                  <a:lnTo>
                    <a:pt x="139699" y="68580"/>
                  </a:lnTo>
                  <a:lnTo>
                    <a:pt x="152399" y="62484"/>
                  </a:lnTo>
                  <a:lnTo>
                    <a:pt x="177799" y="51816"/>
                  </a:lnTo>
                  <a:lnTo>
                    <a:pt x="177799" y="52578"/>
                  </a:lnTo>
                  <a:lnTo>
                    <a:pt x="190499" y="48006"/>
                  </a:lnTo>
                  <a:lnTo>
                    <a:pt x="190499" y="44196"/>
                  </a:lnTo>
                  <a:lnTo>
                    <a:pt x="215900" y="38100"/>
                  </a:lnTo>
                  <a:lnTo>
                    <a:pt x="228600" y="35814"/>
                  </a:lnTo>
                  <a:lnTo>
                    <a:pt x="241300" y="34290"/>
                  </a:lnTo>
                  <a:lnTo>
                    <a:pt x="254000" y="33528"/>
                  </a:lnTo>
                  <a:lnTo>
                    <a:pt x="3327400" y="33528"/>
                  </a:lnTo>
                  <a:lnTo>
                    <a:pt x="3340100" y="34290"/>
                  </a:lnTo>
                  <a:lnTo>
                    <a:pt x="3390900" y="44196"/>
                  </a:lnTo>
                  <a:lnTo>
                    <a:pt x="3416300" y="52578"/>
                  </a:lnTo>
                  <a:lnTo>
                    <a:pt x="3416300" y="57150"/>
                  </a:lnTo>
                  <a:lnTo>
                    <a:pt x="3429000" y="62484"/>
                  </a:lnTo>
                  <a:lnTo>
                    <a:pt x="3441700" y="68580"/>
                  </a:lnTo>
                  <a:lnTo>
                    <a:pt x="3441700" y="67818"/>
                  </a:lnTo>
                  <a:lnTo>
                    <a:pt x="3454400" y="74676"/>
                  </a:lnTo>
                  <a:lnTo>
                    <a:pt x="3454400" y="73914"/>
                  </a:lnTo>
                  <a:lnTo>
                    <a:pt x="3467100" y="81534"/>
                  </a:lnTo>
                  <a:lnTo>
                    <a:pt x="3467100" y="88392"/>
                  </a:lnTo>
                  <a:lnTo>
                    <a:pt x="3479800" y="96012"/>
                  </a:lnTo>
                  <a:lnTo>
                    <a:pt x="3479800" y="95250"/>
                  </a:lnTo>
                  <a:lnTo>
                    <a:pt x="3492500" y="104394"/>
                  </a:lnTo>
                  <a:lnTo>
                    <a:pt x="3492500" y="112014"/>
                  </a:lnTo>
                  <a:lnTo>
                    <a:pt x="3505200" y="121158"/>
                  </a:lnTo>
                  <a:lnTo>
                    <a:pt x="3505200" y="129540"/>
                  </a:lnTo>
                  <a:lnTo>
                    <a:pt x="3517900" y="140208"/>
                  </a:lnTo>
                  <a:lnTo>
                    <a:pt x="3517900" y="148590"/>
                  </a:lnTo>
                  <a:lnTo>
                    <a:pt x="3530600" y="160020"/>
                  </a:lnTo>
                  <a:lnTo>
                    <a:pt x="3530600" y="169164"/>
                  </a:lnTo>
                  <a:lnTo>
                    <a:pt x="3543300" y="180594"/>
                  </a:lnTo>
                  <a:lnTo>
                    <a:pt x="3543300" y="201930"/>
                  </a:lnTo>
                  <a:lnTo>
                    <a:pt x="3556000" y="214122"/>
                  </a:lnTo>
                  <a:lnTo>
                    <a:pt x="3556000" y="1434962"/>
                  </a:lnTo>
                  <a:lnTo>
                    <a:pt x="3568700" y="1413871"/>
                  </a:lnTo>
                  <a:lnTo>
                    <a:pt x="3581400" y="1367662"/>
                  </a:lnTo>
                  <a:lnTo>
                    <a:pt x="3594100" y="1318260"/>
                  </a:lnTo>
                  <a:close/>
                </a:path>
                <a:path w="3594100" h="1579245">
                  <a:moveTo>
                    <a:pt x="88900" y="1507236"/>
                  </a:moveTo>
                  <a:lnTo>
                    <a:pt x="88900" y="1466850"/>
                  </a:lnTo>
                  <a:lnTo>
                    <a:pt x="76200" y="1457706"/>
                  </a:lnTo>
                  <a:lnTo>
                    <a:pt x="76200" y="1448562"/>
                  </a:lnTo>
                  <a:lnTo>
                    <a:pt x="63500" y="1438656"/>
                  </a:lnTo>
                  <a:lnTo>
                    <a:pt x="63500" y="1429512"/>
                  </a:lnTo>
                  <a:lnTo>
                    <a:pt x="50800" y="1418844"/>
                  </a:lnTo>
                  <a:lnTo>
                    <a:pt x="50800" y="1398270"/>
                  </a:lnTo>
                  <a:lnTo>
                    <a:pt x="38100" y="1386840"/>
                  </a:lnTo>
                  <a:lnTo>
                    <a:pt x="38100" y="1353312"/>
                  </a:lnTo>
                  <a:lnTo>
                    <a:pt x="25400" y="1340358"/>
                  </a:lnTo>
                  <a:lnTo>
                    <a:pt x="25400" y="1440041"/>
                  </a:lnTo>
                  <a:lnTo>
                    <a:pt x="50800" y="1475302"/>
                  </a:lnTo>
                  <a:lnTo>
                    <a:pt x="76200" y="1496591"/>
                  </a:lnTo>
                  <a:lnTo>
                    <a:pt x="76200" y="1457706"/>
                  </a:lnTo>
                  <a:lnTo>
                    <a:pt x="88900" y="1457706"/>
                  </a:lnTo>
                  <a:lnTo>
                    <a:pt x="88900" y="1507236"/>
                  </a:lnTo>
                  <a:close/>
                </a:path>
                <a:path w="3594100" h="1579245">
                  <a:moveTo>
                    <a:pt x="88899" y="120396"/>
                  </a:moveTo>
                  <a:lnTo>
                    <a:pt x="76199" y="121158"/>
                  </a:lnTo>
                  <a:lnTo>
                    <a:pt x="76199" y="130302"/>
                  </a:lnTo>
                  <a:lnTo>
                    <a:pt x="88899" y="120396"/>
                  </a:lnTo>
                  <a:close/>
                </a:path>
                <a:path w="3594100" h="1579245">
                  <a:moveTo>
                    <a:pt x="3556000" y="1434962"/>
                  </a:moveTo>
                  <a:lnTo>
                    <a:pt x="3556000" y="1363980"/>
                  </a:lnTo>
                  <a:lnTo>
                    <a:pt x="3543300" y="1376172"/>
                  </a:lnTo>
                  <a:lnTo>
                    <a:pt x="3543300" y="1397508"/>
                  </a:lnTo>
                  <a:lnTo>
                    <a:pt x="3530600" y="1408938"/>
                  </a:lnTo>
                  <a:lnTo>
                    <a:pt x="3530600" y="1418844"/>
                  </a:lnTo>
                  <a:lnTo>
                    <a:pt x="3517900" y="1429512"/>
                  </a:lnTo>
                  <a:lnTo>
                    <a:pt x="3517900" y="1438656"/>
                  </a:lnTo>
                  <a:lnTo>
                    <a:pt x="3505200" y="1448562"/>
                  </a:lnTo>
                  <a:lnTo>
                    <a:pt x="3505200" y="1457706"/>
                  </a:lnTo>
                  <a:lnTo>
                    <a:pt x="3492500" y="1466850"/>
                  </a:lnTo>
                  <a:lnTo>
                    <a:pt x="3492500" y="1474470"/>
                  </a:lnTo>
                  <a:lnTo>
                    <a:pt x="3479800" y="1482852"/>
                  </a:lnTo>
                  <a:lnTo>
                    <a:pt x="3479800" y="1482090"/>
                  </a:lnTo>
                  <a:lnTo>
                    <a:pt x="3467100" y="1490472"/>
                  </a:lnTo>
                  <a:lnTo>
                    <a:pt x="3467100" y="1497330"/>
                  </a:lnTo>
                  <a:lnTo>
                    <a:pt x="3454400" y="1504188"/>
                  </a:lnTo>
                  <a:lnTo>
                    <a:pt x="3429000" y="1516380"/>
                  </a:lnTo>
                  <a:lnTo>
                    <a:pt x="3416300" y="1521714"/>
                  </a:lnTo>
                  <a:lnTo>
                    <a:pt x="3416300" y="1526286"/>
                  </a:lnTo>
                  <a:lnTo>
                    <a:pt x="3403600" y="1530858"/>
                  </a:lnTo>
                  <a:lnTo>
                    <a:pt x="3390900" y="1534668"/>
                  </a:lnTo>
                  <a:lnTo>
                    <a:pt x="3365500" y="1540764"/>
                  </a:lnTo>
                  <a:lnTo>
                    <a:pt x="3365500" y="1540002"/>
                  </a:lnTo>
                  <a:lnTo>
                    <a:pt x="3352800" y="1542288"/>
                  </a:lnTo>
                  <a:lnTo>
                    <a:pt x="3327400" y="1545336"/>
                  </a:lnTo>
                  <a:lnTo>
                    <a:pt x="254000" y="1545336"/>
                  </a:lnTo>
                  <a:lnTo>
                    <a:pt x="228600" y="1542288"/>
                  </a:lnTo>
                  <a:lnTo>
                    <a:pt x="215900" y="1540002"/>
                  </a:lnTo>
                  <a:lnTo>
                    <a:pt x="215900" y="1540764"/>
                  </a:lnTo>
                  <a:lnTo>
                    <a:pt x="190500" y="1534668"/>
                  </a:lnTo>
                  <a:lnTo>
                    <a:pt x="190500" y="1530858"/>
                  </a:lnTo>
                  <a:lnTo>
                    <a:pt x="165100" y="1521714"/>
                  </a:lnTo>
                  <a:lnTo>
                    <a:pt x="152400" y="1516380"/>
                  </a:lnTo>
                  <a:lnTo>
                    <a:pt x="127000" y="1504188"/>
                  </a:lnTo>
                  <a:lnTo>
                    <a:pt x="127000" y="1498092"/>
                  </a:lnTo>
                  <a:lnTo>
                    <a:pt x="114300" y="1489710"/>
                  </a:lnTo>
                  <a:lnTo>
                    <a:pt x="114300" y="1490472"/>
                  </a:lnTo>
                  <a:lnTo>
                    <a:pt x="101600" y="1482090"/>
                  </a:lnTo>
                  <a:lnTo>
                    <a:pt x="101600" y="1475232"/>
                  </a:lnTo>
                  <a:lnTo>
                    <a:pt x="88900" y="1466088"/>
                  </a:lnTo>
                  <a:lnTo>
                    <a:pt x="88900" y="1516380"/>
                  </a:lnTo>
                  <a:lnTo>
                    <a:pt x="101600" y="1524000"/>
                  </a:lnTo>
                  <a:lnTo>
                    <a:pt x="139700" y="1547902"/>
                  </a:lnTo>
                  <a:lnTo>
                    <a:pt x="177800" y="1564776"/>
                  </a:lnTo>
                  <a:lnTo>
                    <a:pt x="190500" y="1567326"/>
                  </a:lnTo>
                  <a:lnTo>
                    <a:pt x="190500" y="1534668"/>
                  </a:lnTo>
                  <a:lnTo>
                    <a:pt x="203200" y="1534668"/>
                  </a:lnTo>
                  <a:lnTo>
                    <a:pt x="203200" y="1569877"/>
                  </a:lnTo>
                  <a:lnTo>
                    <a:pt x="228600" y="1574977"/>
                  </a:lnTo>
                  <a:lnTo>
                    <a:pt x="266700" y="1578864"/>
                  </a:lnTo>
                  <a:lnTo>
                    <a:pt x="3314700" y="1578864"/>
                  </a:lnTo>
                  <a:lnTo>
                    <a:pt x="3390900" y="1567813"/>
                  </a:lnTo>
                  <a:lnTo>
                    <a:pt x="3441700" y="1550087"/>
                  </a:lnTo>
                  <a:lnTo>
                    <a:pt x="3479800" y="1524995"/>
                  </a:lnTo>
                  <a:lnTo>
                    <a:pt x="3517900" y="1493372"/>
                  </a:lnTo>
                  <a:lnTo>
                    <a:pt x="3543300" y="1456052"/>
                  </a:lnTo>
                  <a:lnTo>
                    <a:pt x="3556000" y="1434962"/>
                  </a:lnTo>
                  <a:close/>
                </a:path>
                <a:path w="3594100" h="1579245">
                  <a:moveTo>
                    <a:pt x="139699" y="73914"/>
                  </a:moveTo>
                  <a:lnTo>
                    <a:pt x="126999" y="74676"/>
                  </a:lnTo>
                  <a:lnTo>
                    <a:pt x="126999" y="81534"/>
                  </a:lnTo>
                  <a:lnTo>
                    <a:pt x="139699" y="73914"/>
                  </a:lnTo>
                  <a:close/>
                </a:path>
                <a:path w="3594100" h="1579245">
                  <a:moveTo>
                    <a:pt x="139700" y="1504188"/>
                  </a:moveTo>
                  <a:lnTo>
                    <a:pt x="127000" y="1497330"/>
                  </a:lnTo>
                  <a:lnTo>
                    <a:pt x="127000" y="1504188"/>
                  </a:lnTo>
                  <a:lnTo>
                    <a:pt x="139700" y="1504188"/>
                  </a:lnTo>
                  <a:close/>
                </a:path>
                <a:path w="3594100" h="1579245">
                  <a:moveTo>
                    <a:pt x="203199" y="44196"/>
                  </a:moveTo>
                  <a:lnTo>
                    <a:pt x="190499" y="44196"/>
                  </a:lnTo>
                  <a:lnTo>
                    <a:pt x="190499" y="48006"/>
                  </a:lnTo>
                  <a:lnTo>
                    <a:pt x="203199" y="44196"/>
                  </a:lnTo>
                  <a:close/>
                </a:path>
              </a:pathLst>
            </a:custGeom>
            <a:solidFill>
              <a:srgbClr val="60A8AC"/>
            </a:solidFill>
          </p:spPr>
          <p:txBody>
            <a:bodyPr wrap="square" lIns="0" tIns="0" rIns="0" bIns="0" rtlCol="0"/>
            <a:lstStyle/>
            <a:p>
              <a:endParaRPr/>
            </a:p>
          </p:txBody>
        </p:sp>
        <p:sp>
          <p:nvSpPr>
            <p:cNvPr id="5" name="object 5"/>
            <p:cNvSpPr/>
            <p:nvPr/>
          </p:nvSpPr>
          <p:spPr>
            <a:xfrm>
              <a:off x="1745627" y="5793485"/>
              <a:ext cx="6228715" cy="701040"/>
            </a:xfrm>
            <a:custGeom>
              <a:avLst/>
              <a:gdLst/>
              <a:ahLst/>
              <a:cxnLst/>
              <a:rect l="l" t="t" r="r" b="b"/>
              <a:pathLst>
                <a:path w="6228715" h="701039">
                  <a:moveTo>
                    <a:pt x="6228588" y="584454"/>
                  </a:moveTo>
                  <a:lnTo>
                    <a:pt x="6228588" y="116586"/>
                  </a:lnTo>
                  <a:lnTo>
                    <a:pt x="6219479" y="71044"/>
                  </a:lnTo>
                  <a:lnTo>
                    <a:pt x="6194583" y="34004"/>
                  </a:lnTo>
                  <a:lnTo>
                    <a:pt x="6157543" y="9108"/>
                  </a:lnTo>
                  <a:lnTo>
                    <a:pt x="6112002" y="0"/>
                  </a:lnTo>
                  <a:lnTo>
                    <a:pt x="116586" y="0"/>
                  </a:lnTo>
                  <a:lnTo>
                    <a:pt x="71044" y="9108"/>
                  </a:lnTo>
                  <a:lnTo>
                    <a:pt x="34004" y="34004"/>
                  </a:lnTo>
                  <a:lnTo>
                    <a:pt x="9108" y="71044"/>
                  </a:lnTo>
                  <a:lnTo>
                    <a:pt x="0" y="116586"/>
                  </a:lnTo>
                  <a:lnTo>
                    <a:pt x="0" y="584454"/>
                  </a:lnTo>
                  <a:lnTo>
                    <a:pt x="9108" y="629995"/>
                  </a:lnTo>
                  <a:lnTo>
                    <a:pt x="34004" y="667035"/>
                  </a:lnTo>
                  <a:lnTo>
                    <a:pt x="71044" y="691931"/>
                  </a:lnTo>
                  <a:lnTo>
                    <a:pt x="116586" y="701040"/>
                  </a:lnTo>
                  <a:lnTo>
                    <a:pt x="6112002" y="701040"/>
                  </a:lnTo>
                  <a:lnTo>
                    <a:pt x="6157543" y="691931"/>
                  </a:lnTo>
                  <a:lnTo>
                    <a:pt x="6194583" y="667035"/>
                  </a:lnTo>
                  <a:lnTo>
                    <a:pt x="6219479" y="629995"/>
                  </a:lnTo>
                  <a:lnTo>
                    <a:pt x="6228588" y="584454"/>
                  </a:lnTo>
                  <a:close/>
                </a:path>
              </a:pathLst>
            </a:custGeom>
            <a:solidFill>
              <a:srgbClr val="317F98"/>
            </a:solidFill>
          </p:spPr>
          <p:txBody>
            <a:bodyPr wrap="square" lIns="0" tIns="0" rIns="0" bIns="0" rtlCol="0"/>
            <a:lstStyle/>
            <a:p>
              <a:endParaRPr/>
            </a:p>
          </p:txBody>
        </p:sp>
      </p:grpSp>
      <p:sp>
        <p:nvSpPr>
          <p:cNvPr id="6" name="object 6"/>
          <p:cNvSpPr txBox="1"/>
          <p:nvPr/>
        </p:nvSpPr>
        <p:spPr>
          <a:xfrm>
            <a:off x="714127" y="1781809"/>
            <a:ext cx="2573020" cy="185420"/>
          </a:xfrm>
          <a:prstGeom prst="rect">
            <a:avLst/>
          </a:prstGeom>
        </p:spPr>
        <p:txBody>
          <a:bodyPr vert="horz" wrap="square" lIns="0" tIns="12700" rIns="0" bIns="0" rtlCol="0">
            <a:spAutoFit/>
          </a:bodyPr>
          <a:lstStyle/>
          <a:p>
            <a:pPr marL="12700">
              <a:lnSpc>
                <a:spcPct val="100000"/>
              </a:lnSpc>
              <a:spcBef>
                <a:spcPts val="100"/>
              </a:spcBef>
            </a:pPr>
            <a:r>
              <a:rPr sz="1050" b="1" spc="-10" dirty="0">
                <a:latin typeface="Microsoft JhengHei"/>
                <a:cs typeface="Microsoft JhengHei"/>
              </a:rPr>
              <a:t>成癮性藥物助性(Chemsex)</a:t>
            </a:r>
            <a:r>
              <a:rPr sz="1050" b="1" spc="-20" dirty="0">
                <a:latin typeface="Microsoft JhengHei"/>
                <a:cs typeface="Microsoft JhengHei"/>
              </a:rPr>
              <a:t>且加入藥癮戒治</a:t>
            </a:r>
            <a:endParaRPr sz="1050">
              <a:latin typeface="Microsoft JhengHei"/>
              <a:cs typeface="Microsoft JhengHei"/>
            </a:endParaRPr>
          </a:p>
        </p:txBody>
      </p:sp>
      <p:sp>
        <p:nvSpPr>
          <p:cNvPr id="7" name="object 7"/>
          <p:cNvSpPr txBox="1"/>
          <p:nvPr/>
        </p:nvSpPr>
        <p:spPr>
          <a:xfrm>
            <a:off x="726827" y="1960439"/>
            <a:ext cx="2133600" cy="177800"/>
          </a:xfrm>
          <a:prstGeom prst="rect">
            <a:avLst/>
          </a:prstGeom>
        </p:spPr>
        <p:txBody>
          <a:bodyPr vert="horz" wrap="square" lIns="0" tIns="10160" rIns="0" bIns="0" rtlCol="0">
            <a:spAutoFit/>
          </a:bodyPr>
          <a:lstStyle/>
          <a:p>
            <a:pPr>
              <a:lnSpc>
                <a:spcPct val="100000"/>
              </a:lnSpc>
              <a:spcBef>
                <a:spcPts val="80"/>
              </a:spcBef>
            </a:pPr>
            <a:r>
              <a:rPr sz="1050" b="1" spc="-5" dirty="0">
                <a:latin typeface="Microsoft JhengHei"/>
                <a:cs typeface="Microsoft JhengHei"/>
              </a:rPr>
              <a:t>者及性交易服務者，可不受年齡限制</a:t>
            </a:r>
            <a:endParaRPr sz="1050">
              <a:latin typeface="Microsoft JhengHei"/>
              <a:cs typeface="Microsoft JhengHei"/>
            </a:endParaRPr>
          </a:p>
        </p:txBody>
      </p:sp>
      <p:sp>
        <p:nvSpPr>
          <p:cNvPr id="8" name="object 8"/>
          <p:cNvSpPr txBox="1"/>
          <p:nvPr/>
        </p:nvSpPr>
        <p:spPr>
          <a:xfrm>
            <a:off x="2463679" y="4274311"/>
            <a:ext cx="7112634" cy="2124710"/>
          </a:xfrm>
          <a:prstGeom prst="rect">
            <a:avLst/>
          </a:prstGeom>
        </p:spPr>
        <p:txBody>
          <a:bodyPr vert="horz" wrap="square" lIns="0" tIns="13335" rIns="0" bIns="0" rtlCol="0">
            <a:spAutoFit/>
          </a:bodyPr>
          <a:lstStyle/>
          <a:p>
            <a:pPr marL="3851910">
              <a:lnSpc>
                <a:spcPct val="100000"/>
              </a:lnSpc>
              <a:spcBef>
                <a:spcPts val="105"/>
              </a:spcBef>
            </a:pPr>
            <a:r>
              <a:rPr sz="1400" spc="-5" dirty="0">
                <a:solidFill>
                  <a:srgbClr val="3F3F3F"/>
                </a:solidFill>
                <a:latin typeface="Microsoft JhengHei"/>
                <a:cs typeface="Microsoft JhengHei"/>
              </a:rPr>
              <a:t>轉介藥癮戒治：</a:t>
            </a:r>
            <a:r>
              <a:rPr sz="2100" spc="-10" dirty="0">
                <a:solidFill>
                  <a:srgbClr val="317E98"/>
                </a:solidFill>
                <a:latin typeface="Arial Black"/>
                <a:cs typeface="Arial Black"/>
              </a:rPr>
              <a:t>138</a:t>
            </a:r>
            <a:r>
              <a:rPr sz="2100" b="1" spc="-50" dirty="0">
                <a:solidFill>
                  <a:srgbClr val="317E98"/>
                </a:solidFill>
                <a:latin typeface="Microsoft JhengHei"/>
                <a:cs typeface="Microsoft JhengHei"/>
              </a:rPr>
              <a:t>⼈</a:t>
            </a:r>
            <a:endParaRPr sz="2100">
              <a:latin typeface="Microsoft JhengHei"/>
              <a:cs typeface="Microsoft JhengHei"/>
            </a:endParaRPr>
          </a:p>
          <a:p>
            <a:pPr marL="3851910" marR="5080">
              <a:lnSpc>
                <a:spcPct val="100000"/>
              </a:lnSpc>
              <a:spcBef>
                <a:spcPts val="5"/>
              </a:spcBef>
            </a:pPr>
            <a:r>
              <a:rPr sz="1400" dirty="0">
                <a:solidFill>
                  <a:srgbClr val="3F3F3F"/>
                </a:solidFill>
                <a:latin typeface="Microsoft JhengHei"/>
                <a:cs typeface="Microsoft JhengHei"/>
              </a:rPr>
              <a:t>適用性評估階段：發現</a:t>
            </a:r>
            <a:r>
              <a:rPr sz="2100" spc="-10" dirty="0">
                <a:solidFill>
                  <a:srgbClr val="317E98"/>
                </a:solidFill>
                <a:latin typeface="Arial Black"/>
                <a:cs typeface="Arial Black"/>
              </a:rPr>
              <a:t>3</a:t>
            </a:r>
            <a:r>
              <a:rPr sz="2100" b="1" spc="-10" dirty="0">
                <a:solidFill>
                  <a:srgbClr val="317E98"/>
                </a:solidFill>
                <a:latin typeface="Microsoft JhengHei"/>
                <a:cs typeface="Microsoft JhengHei"/>
              </a:rPr>
              <a:t>名</a:t>
            </a:r>
            <a:r>
              <a:rPr sz="1400" spc="-10" dirty="0">
                <a:solidFill>
                  <a:srgbClr val="3F3F3F"/>
                </a:solidFill>
                <a:latin typeface="Microsoft JhengHei"/>
                <a:cs typeface="Microsoft JhengHei"/>
              </a:rPr>
              <a:t>HIV</a:t>
            </a:r>
            <a:r>
              <a:rPr sz="1400" spc="-20" dirty="0">
                <a:solidFill>
                  <a:srgbClr val="3F3F3F"/>
                </a:solidFill>
                <a:latin typeface="Microsoft JhengHei"/>
                <a:cs typeface="Microsoft JhengHei"/>
              </a:rPr>
              <a:t>陽性個案</a:t>
            </a:r>
            <a:r>
              <a:rPr sz="1400" dirty="0">
                <a:solidFill>
                  <a:srgbClr val="3F3F3F"/>
                </a:solidFill>
                <a:latin typeface="Microsoft JhengHei"/>
                <a:cs typeface="Microsoft JhengHei"/>
              </a:rPr>
              <a:t>加入計畫階段：發現</a:t>
            </a:r>
            <a:r>
              <a:rPr sz="2100" spc="-10" dirty="0">
                <a:solidFill>
                  <a:srgbClr val="317E98"/>
                </a:solidFill>
                <a:latin typeface="Arial Black"/>
                <a:cs typeface="Arial Black"/>
              </a:rPr>
              <a:t>6</a:t>
            </a:r>
            <a:r>
              <a:rPr sz="2100" b="1" spc="-10" dirty="0">
                <a:solidFill>
                  <a:srgbClr val="317E98"/>
                </a:solidFill>
                <a:latin typeface="Microsoft JhengHei"/>
                <a:cs typeface="Microsoft JhengHei"/>
              </a:rPr>
              <a:t>名</a:t>
            </a:r>
            <a:r>
              <a:rPr sz="1400" spc="-10" dirty="0">
                <a:solidFill>
                  <a:srgbClr val="3F3F3F"/>
                </a:solidFill>
                <a:latin typeface="Microsoft JhengHei"/>
                <a:cs typeface="Microsoft JhengHei"/>
              </a:rPr>
              <a:t>HIV</a:t>
            </a:r>
            <a:r>
              <a:rPr sz="1400" spc="-20" dirty="0">
                <a:solidFill>
                  <a:srgbClr val="3F3F3F"/>
                </a:solidFill>
                <a:latin typeface="Microsoft JhengHei"/>
                <a:cs typeface="Microsoft JhengHei"/>
              </a:rPr>
              <a:t>陽性個案</a:t>
            </a:r>
            <a:endParaRPr sz="1400">
              <a:latin typeface="Microsoft JhengHei"/>
              <a:cs typeface="Microsoft JhengHei"/>
            </a:endParaRPr>
          </a:p>
          <a:p>
            <a:pPr>
              <a:lnSpc>
                <a:spcPct val="100000"/>
              </a:lnSpc>
              <a:spcBef>
                <a:spcPts val="5"/>
              </a:spcBef>
            </a:pPr>
            <a:endParaRPr sz="2550">
              <a:latin typeface="Microsoft JhengHei"/>
              <a:cs typeface="Microsoft JhengHei"/>
            </a:endParaRPr>
          </a:p>
          <a:p>
            <a:pPr marL="12700">
              <a:lnSpc>
                <a:spcPct val="100000"/>
              </a:lnSpc>
            </a:pPr>
            <a:r>
              <a:rPr sz="2100" b="1" dirty="0">
                <a:solidFill>
                  <a:srgbClr val="FFFFFF"/>
                </a:solidFill>
                <a:latin typeface="Microsoft JhengHei"/>
                <a:cs typeface="Microsoft JhengHei"/>
              </a:rPr>
              <a:t>預防至少</a:t>
            </a:r>
            <a:r>
              <a:rPr sz="3550" dirty="0">
                <a:solidFill>
                  <a:srgbClr val="FFFFFF"/>
                </a:solidFill>
                <a:latin typeface="Arial Black"/>
                <a:cs typeface="Arial Black"/>
              </a:rPr>
              <a:t>80</a:t>
            </a:r>
            <a:r>
              <a:rPr sz="2100" b="1" spc="-10" dirty="0">
                <a:solidFill>
                  <a:srgbClr val="FFFFFF"/>
                </a:solidFill>
                <a:latin typeface="Microsoft JhengHei"/>
                <a:cs typeface="Microsoft JhengHei"/>
              </a:rPr>
              <a:t>⼈(2,669⼈×3%)</a:t>
            </a:r>
            <a:r>
              <a:rPr sz="2100" b="1" spc="-20" dirty="0">
                <a:solidFill>
                  <a:srgbClr val="FFFFFF"/>
                </a:solidFill>
                <a:latin typeface="Microsoft JhengHei"/>
                <a:cs typeface="Microsoft JhengHei"/>
              </a:rPr>
              <a:t>感染愛滋</a:t>
            </a:r>
            <a:endParaRPr sz="2100">
              <a:latin typeface="Microsoft JhengHei"/>
              <a:cs typeface="Microsoft JhengHei"/>
            </a:endParaRPr>
          </a:p>
        </p:txBody>
      </p:sp>
      <p:sp>
        <p:nvSpPr>
          <p:cNvPr id="9" name="object 9"/>
          <p:cNvSpPr txBox="1">
            <a:spLocks noGrp="1"/>
          </p:cNvSpPr>
          <p:nvPr>
            <p:ph type="title"/>
          </p:nvPr>
        </p:nvSpPr>
        <p:spPr>
          <a:xfrm>
            <a:off x="1266577" y="1132585"/>
            <a:ext cx="9077325" cy="426084"/>
          </a:xfrm>
          <a:prstGeom prst="rect">
            <a:avLst/>
          </a:prstGeom>
        </p:spPr>
        <p:txBody>
          <a:bodyPr vert="horz" wrap="square" lIns="0" tIns="15875" rIns="0" bIns="0" rtlCol="0">
            <a:spAutoFit/>
          </a:bodyPr>
          <a:lstStyle/>
          <a:p>
            <a:pPr marL="12700">
              <a:lnSpc>
                <a:spcPct val="100000"/>
              </a:lnSpc>
              <a:spcBef>
                <a:spcPts val="125"/>
              </a:spcBef>
            </a:pPr>
            <a:r>
              <a:rPr sz="2600" dirty="0"/>
              <a:t>2021-2022年暴露愛滋病毒前預防性投藥(PrEP)計畫執行成</a:t>
            </a:r>
            <a:r>
              <a:rPr sz="2600" spc="-50" dirty="0"/>
              <a:t>效</a:t>
            </a:r>
            <a:endParaRPr sz="2600"/>
          </a:p>
        </p:txBody>
      </p:sp>
      <p:grpSp>
        <p:nvGrpSpPr>
          <p:cNvPr id="10" name="object 10"/>
          <p:cNvGrpSpPr/>
          <p:nvPr/>
        </p:nvGrpSpPr>
        <p:grpSpPr>
          <a:xfrm>
            <a:off x="557669" y="1906523"/>
            <a:ext cx="5471160" cy="3816350"/>
            <a:chOff x="557669" y="1906523"/>
            <a:chExt cx="5471160" cy="3816350"/>
          </a:xfrm>
        </p:grpSpPr>
        <p:pic>
          <p:nvPicPr>
            <p:cNvPr id="11" name="object 11"/>
            <p:cNvPicPr/>
            <p:nvPr/>
          </p:nvPicPr>
          <p:blipFill>
            <a:blip r:embed="rId2" cstate="print"/>
            <a:stretch>
              <a:fillRect/>
            </a:stretch>
          </p:blipFill>
          <p:spPr>
            <a:xfrm>
              <a:off x="557669" y="1906523"/>
              <a:ext cx="5471159" cy="3816096"/>
            </a:xfrm>
            <a:prstGeom prst="rect">
              <a:avLst/>
            </a:prstGeom>
          </p:spPr>
        </p:pic>
        <p:sp>
          <p:nvSpPr>
            <p:cNvPr id="12" name="object 12"/>
            <p:cNvSpPr/>
            <p:nvPr/>
          </p:nvSpPr>
          <p:spPr>
            <a:xfrm>
              <a:off x="826655" y="2686050"/>
              <a:ext cx="194310" cy="161925"/>
            </a:xfrm>
            <a:custGeom>
              <a:avLst/>
              <a:gdLst/>
              <a:ahLst/>
              <a:cxnLst/>
              <a:rect l="l" t="t" r="r" b="b"/>
              <a:pathLst>
                <a:path w="194309" h="161925">
                  <a:moveTo>
                    <a:pt x="194309" y="161544"/>
                  </a:moveTo>
                  <a:lnTo>
                    <a:pt x="194309" y="0"/>
                  </a:lnTo>
                  <a:lnTo>
                    <a:pt x="0" y="0"/>
                  </a:lnTo>
                  <a:lnTo>
                    <a:pt x="0" y="161544"/>
                  </a:lnTo>
                  <a:lnTo>
                    <a:pt x="194309" y="161544"/>
                  </a:lnTo>
                  <a:close/>
                </a:path>
              </a:pathLst>
            </a:custGeom>
            <a:solidFill>
              <a:srgbClr val="E6E0EC"/>
            </a:solidFill>
          </p:spPr>
          <p:txBody>
            <a:bodyPr wrap="square" lIns="0" tIns="0" rIns="0" bIns="0" rtlCol="0"/>
            <a:lstStyle/>
            <a:p>
              <a:endParaRPr/>
            </a:p>
          </p:txBody>
        </p:sp>
      </p:grpSp>
      <p:sp>
        <p:nvSpPr>
          <p:cNvPr id="13" name="object 13"/>
          <p:cNvSpPr txBox="1"/>
          <p:nvPr/>
        </p:nvSpPr>
        <p:spPr>
          <a:xfrm>
            <a:off x="838333" y="2677159"/>
            <a:ext cx="172085" cy="172720"/>
          </a:xfrm>
          <a:prstGeom prst="rect">
            <a:avLst/>
          </a:prstGeom>
        </p:spPr>
        <p:txBody>
          <a:bodyPr vert="horz" wrap="square" lIns="0" tIns="14604" rIns="0" bIns="0" rtlCol="0">
            <a:spAutoFit/>
          </a:bodyPr>
          <a:lstStyle/>
          <a:p>
            <a:pPr marL="12700">
              <a:lnSpc>
                <a:spcPct val="100000"/>
              </a:lnSpc>
              <a:spcBef>
                <a:spcPts val="114"/>
              </a:spcBef>
            </a:pPr>
            <a:r>
              <a:rPr sz="950" b="1" spc="-25" dirty="0">
                <a:latin typeface="Microsoft JhengHei"/>
                <a:cs typeface="Microsoft JhengHei"/>
              </a:rPr>
              <a:t>35</a:t>
            </a:r>
            <a:endParaRPr sz="950">
              <a:latin typeface="Microsoft JhengHei"/>
              <a:cs typeface="Microsoft JhengHei"/>
            </a:endParaRPr>
          </a:p>
        </p:txBody>
      </p:sp>
      <p:sp>
        <p:nvSpPr>
          <p:cNvPr id="14" name="object 14"/>
          <p:cNvSpPr/>
          <p:nvPr/>
        </p:nvSpPr>
        <p:spPr>
          <a:xfrm>
            <a:off x="6128651" y="2013966"/>
            <a:ext cx="3594100" cy="1911985"/>
          </a:xfrm>
          <a:custGeom>
            <a:avLst/>
            <a:gdLst/>
            <a:ahLst/>
            <a:cxnLst/>
            <a:rect l="l" t="t" r="r" b="b"/>
            <a:pathLst>
              <a:path w="3594100" h="1911985">
                <a:moveTo>
                  <a:pt x="3594100" y="1598676"/>
                </a:moveTo>
                <a:lnTo>
                  <a:pt x="3594100" y="296418"/>
                </a:lnTo>
                <a:lnTo>
                  <a:pt x="3581400" y="249072"/>
                </a:lnTo>
                <a:lnTo>
                  <a:pt x="3568700" y="204364"/>
                </a:lnTo>
                <a:lnTo>
                  <a:pt x="3543300" y="162788"/>
                </a:lnTo>
                <a:lnTo>
                  <a:pt x="3517900" y="124835"/>
                </a:lnTo>
                <a:lnTo>
                  <a:pt x="3492500" y="90997"/>
                </a:lnTo>
                <a:lnTo>
                  <a:pt x="3454400" y="61766"/>
                </a:lnTo>
                <a:lnTo>
                  <a:pt x="3416300" y="37635"/>
                </a:lnTo>
                <a:lnTo>
                  <a:pt x="3365500" y="19096"/>
                </a:lnTo>
                <a:lnTo>
                  <a:pt x="3327400" y="6641"/>
                </a:lnTo>
                <a:lnTo>
                  <a:pt x="3276600" y="762"/>
                </a:lnTo>
                <a:lnTo>
                  <a:pt x="3263900" y="0"/>
                </a:lnTo>
                <a:lnTo>
                  <a:pt x="317500" y="0"/>
                </a:lnTo>
                <a:lnTo>
                  <a:pt x="279400" y="3776"/>
                </a:lnTo>
                <a:lnTo>
                  <a:pt x="228600" y="14050"/>
                </a:lnTo>
                <a:lnTo>
                  <a:pt x="190499" y="30399"/>
                </a:lnTo>
                <a:lnTo>
                  <a:pt x="139699" y="52403"/>
                </a:lnTo>
                <a:lnTo>
                  <a:pt x="114299" y="79643"/>
                </a:lnTo>
                <a:lnTo>
                  <a:pt x="76199" y="111697"/>
                </a:lnTo>
                <a:lnTo>
                  <a:pt x="50799" y="148146"/>
                </a:lnTo>
                <a:lnTo>
                  <a:pt x="25399" y="188568"/>
                </a:lnTo>
                <a:lnTo>
                  <a:pt x="12699" y="232544"/>
                </a:lnTo>
                <a:lnTo>
                  <a:pt x="0" y="279654"/>
                </a:lnTo>
                <a:lnTo>
                  <a:pt x="0" y="1648206"/>
                </a:lnTo>
                <a:lnTo>
                  <a:pt x="12700" y="1697996"/>
                </a:lnTo>
                <a:lnTo>
                  <a:pt x="25400" y="1721516"/>
                </a:lnTo>
                <a:lnTo>
                  <a:pt x="25399" y="284988"/>
                </a:lnTo>
                <a:lnTo>
                  <a:pt x="38099" y="269748"/>
                </a:lnTo>
                <a:lnTo>
                  <a:pt x="38099" y="242316"/>
                </a:lnTo>
                <a:lnTo>
                  <a:pt x="50799" y="227838"/>
                </a:lnTo>
                <a:lnTo>
                  <a:pt x="50799" y="201930"/>
                </a:lnTo>
                <a:lnTo>
                  <a:pt x="63499" y="188214"/>
                </a:lnTo>
                <a:lnTo>
                  <a:pt x="63499" y="188976"/>
                </a:lnTo>
                <a:lnTo>
                  <a:pt x="76199" y="176022"/>
                </a:lnTo>
                <a:lnTo>
                  <a:pt x="76199" y="164592"/>
                </a:lnTo>
                <a:lnTo>
                  <a:pt x="88899" y="152400"/>
                </a:lnTo>
                <a:lnTo>
                  <a:pt x="88899" y="141732"/>
                </a:lnTo>
                <a:lnTo>
                  <a:pt x="101599" y="130302"/>
                </a:lnTo>
                <a:lnTo>
                  <a:pt x="101599" y="131064"/>
                </a:lnTo>
                <a:lnTo>
                  <a:pt x="114299" y="120396"/>
                </a:lnTo>
                <a:lnTo>
                  <a:pt x="126999" y="110490"/>
                </a:lnTo>
                <a:lnTo>
                  <a:pt x="126999" y="111252"/>
                </a:lnTo>
                <a:lnTo>
                  <a:pt x="139699" y="101346"/>
                </a:lnTo>
                <a:lnTo>
                  <a:pt x="152399" y="92202"/>
                </a:lnTo>
                <a:lnTo>
                  <a:pt x="152399" y="84582"/>
                </a:lnTo>
                <a:lnTo>
                  <a:pt x="165099" y="76200"/>
                </a:lnTo>
                <a:lnTo>
                  <a:pt x="165099" y="76962"/>
                </a:lnTo>
                <a:lnTo>
                  <a:pt x="177799" y="69342"/>
                </a:lnTo>
                <a:lnTo>
                  <a:pt x="190499" y="62484"/>
                </a:lnTo>
                <a:lnTo>
                  <a:pt x="190499" y="63246"/>
                </a:lnTo>
                <a:lnTo>
                  <a:pt x="203199" y="56388"/>
                </a:lnTo>
                <a:lnTo>
                  <a:pt x="203199" y="57150"/>
                </a:lnTo>
                <a:lnTo>
                  <a:pt x="215900" y="54483"/>
                </a:lnTo>
                <a:lnTo>
                  <a:pt x="215900" y="51816"/>
                </a:lnTo>
                <a:lnTo>
                  <a:pt x="241300" y="46482"/>
                </a:lnTo>
                <a:lnTo>
                  <a:pt x="241300" y="47244"/>
                </a:lnTo>
                <a:lnTo>
                  <a:pt x="254000" y="42672"/>
                </a:lnTo>
                <a:lnTo>
                  <a:pt x="254000" y="43434"/>
                </a:lnTo>
                <a:lnTo>
                  <a:pt x="266700" y="39624"/>
                </a:lnTo>
                <a:lnTo>
                  <a:pt x="292100" y="35052"/>
                </a:lnTo>
                <a:lnTo>
                  <a:pt x="304800" y="34290"/>
                </a:lnTo>
                <a:lnTo>
                  <a:pt x="317500" y="33909"/>
                </a:lnTo>
                <a:lnTo>
                  <a:pt x="317500" y="33528"/>
                </a:lnTo>
                <a:lnTo>
                  <a:pt x="3263900" y="33528"/>
                </a:lnTo>
                <a:lnTo>
                  <a:pt x="3289300" y="35052"/>
                </a:lnTo>
                <a:lnTo>
                  <a:pt x="3302000" y="37338"/>
                </a:lnTo>
                <a:lnTo>
                  <a:pt x="3327400" y="39624"/>
                </a:lnTo>
                <a:lnTo>
                  <a:pt x="3340100" y="43434"/>
                </a:lnTo>
                <a:lnTo>
                  <a:pt x="3340100" y="42671"/>
                </a:lnTo>
                <a:lnTo>
                  <a:pt x="3365500" y="51816"/>
                </a:lnTo>
                <a:lnTo>
                  <a:pt x="3378200" y="57150"/>
                </a:lnTo>
                <a:lnTo>
                  <a:pt x="3390900" y="63246"/>
                </a:lnTo>
                <a:lnTo>
                  <a:pt x="3390900" y="62484"/>
                </a:lnTo>
                <a:lnTo>
                  <a:pt x="3403600" y="69342"/>
                </a:lnTo>
                <a:lnTo>
                  <a:pt x="3416300" y="76961"/>
                </a:lnTo>
                <a:lnTo>
                  <a:pt x="3416300" y="76200"/>
                </a:lnTo>
                <a:lnTo>
                  <a:pt x="3429000" y="84582"/>
                </a:lnTo>
                <a:lnTo>
                  <a:pt x="3429000" y="83820"/>
                </a:lnTo>
                <a:lnTo>
                  <a:pt x="3441700" y="92964"/>
                </a:lnTo>
                <a:lnTo>
                  <a:pt x="3441700" y="92202"/>
                </a:lnTo>
                <a:lnTo>
                  <a:pt x="3454400" y="101346"/>
                </a:lnTo>
                <a:lnTo>
                  <a:pt x="3467100" y="111252"/>
                </a:lnTo>
                <a:lnTo>
                  <a:pt x="3467100" y="120396"/>
                </a:lnTo>
                <a:lnTo>
                  <a:pt x="3479800" y="131064"/>
                </a:lnTo>
                <a:lnTo>
                  <a:pt x="3479800" y="130302"/>
                </a:lnTo>
                <a:lnTo>
                  <a:pt x="3492500" y="141732"/>
                </a:lnTo>
                <a:lnTo>
                  <a:pt x="3492500" y="140970"/>
                </a:lnTo>
                <a:lnTo>
                  <a:pt x="3505200" y="153162"/>
                </a:lnTo>
                <a:lnTo>
                  <a:pt x="3505200" y="163830"/>
                </a:lnTo>
                <a:lnTo>
                  <a:pt x="3517900" y="176784"/>
                </a:lnTo>
                <a:lnTo>
                  <a:pt x="3517900" y="188214"/>
                </a:lnTo>
                <a:lnTo>
                  <a:pt x="3530600" y="201930"/>
                </a:lnTo>
                <a:lnTo>
                  <a:pt x="3530600" y="214122"/>
                </a:lnTo>
                <a:lnTo>
                  <a:pt x="3543300" y="228600"/>
                </a:lnTo>
                <a:lnTo>
                  <a:pt x="3543300" y="255270"/>
                </a:lnTo>
                <a:lnTo>
                  <a:pt x="3556000" y="270510"/>
                </a:lnTo>
                <a:lnTo>
                  <a:pt x="3556000" y="1734118"/>
                </a:lnTo>
                <a:lnTo>
                  <a:pt x="3568700" y="1691499"/>
                </a:lnTo>
                <a:lnTo>
                  <a:pt x="3581400" y="1646166"/>
                </a:lnTo>
                <a:lnTo>
                  <a:pt x="3594100" y="1598676"/>
                </a:lnTo>
                <a:close/>
              </a:path>
              <a:path w="3594100" h="1911985">
                <a:moveTo>
                  <a:pt x="228600" y="1860042"/>
                </a:moveTo>
                <a:lnTo>
                  <a:pt x="203200" y="1854708"/>
                </a:lnTo>
                <a:lnTo>
                  <a:pt x="190500" y="1848612"/>
                </a:lnTo>
                <a:lnTo>
                  <a:pt x="190500" y="1849374"/>
                </a:lnTo>
                <a:lnTo>
                  <a:pt x="177800" y="1842516"/>
                </a:lnTo>
                <a:lnTo>
                  <a:pt x="165100" y="1834896"/>
                </a:lnTo>
                <a:lnTo>
                  <a:pt x="165100" y="1835658"/>
                </a:lnTo>
                <a:lnTo>
                  <a:pt x="152400" y="1827276"/>
                </a:lnTo>
                <a:lnTo>
                  <a:pt x="152400" y="1819656"/>
                </a:lnTo>
                <a:lnTo>
                  <a:pt x="139700" y="1810512"/>
                </a:lnTo>
                <a:lnTo>
                  <a:pt x="127000" y="1800606"/>
                </a:lnTo>
                <a:lnTo>
                  <a:pt x="127000" y="1801368"/>
                </a:lnTo>
                <a:lnTo>
                  <a:pt x="114300" y="1790700"/>
                </a:lnTo>
                <a:lnTo>
                  <a:pt x="114300" y="1791462"/>
                </a:lnTo>
                <a:lnTo>
                  <a:pt x="101600" y="1780794"/>
                </a:lnTo>
                <a:lnTo>
                  <a:pt x="101600" y="1781556"/>
                </a:lnTo>
                <a:lnTo>
                  <a:pt x="88900" y="1770126"/>
                </a:lnTo>
                <a:lnTo>
                  <a:pt x="88900" y="1759458"/>
                </a:lnTo>
                <a:lnTo>
                  <a:pt x="76200" y="1747266"/>
                </a:lnTo>
                <a:lnTo>
                  <a:pt x="76200" y="1735836"/>
                </a:lnTo>
                <a:lnTo>
                  <a:pt x="63500" y="1722882"/>
                </a:lnTo>
                <a:lnTo>
                  <a:pt x="63500" y="1723644"/>
                </a:lnTo>
                <a:lnTo>
                  <a:pt x="50800" y="1709928"/>
                </a:lnTo>
                <a:lnTo>
                  <a:pt x="50800" y="1684020"/>
                </a:lnTo>
                <a:lnTo>
                  <a:pt x="38100" y="1669542"/>
                </a:lnTo>
                <a:lnTo>
                  <a:pt x="38100" y="1642110"/>
                </a:lnTo>
                <a:lnTo>
                  <a:pt x="25400" y="1626870"/>
                </a:lnTo>
                <a:lnTo>
                  <a:pt x="25400" y="1721516"/>
                </a:lnTo>
                <a:lnTo>
                  <a:pt x="38100" y="1745037"/>
                </a:lnTo>
                <a:lnTo>
                  <a:pt x="63500" y="1788048"/>
                </a:lnTo>
                <a:lnTo>
                  <a:pt x="101600" y="1825752"/>
                </a:lnTo>
                <a:lnTo>
                  <a:pt x="177800" y="1874630"/>
                </a:lnTo>
                <a:lnTo>
                  <a:pt x="215900" y="1894860"/>
                </a:lnTo>
                <a:lnTo>
                  <a:pt x="215900" y="1860042"/>
                </a:lnTo>
                <a:lnTo>
                  <a:pt x="228600" y="1860042"/>
                </a:lnTo>
                <a:close/>
              </a:path>
              <a:path w="3594100" h="1911985">
                <a:moveTo>
                  <a:pt x="228600" y="51816"/>
                </a:moveTo>
                <a:lnTo>
                  <a:pt x="215900" y="51816"/>
                </a:lnTo>
                <a:lnTo>
                  <a:pt x="215900" y="54483"/>
                </a:lnTo>
                <a:lnTo>
                  <a:pt x="228600" y="51816"/>
                </a:lnTo>
                <a:close/>
              </a:path>
              <a:path w="3594100" h="1911985">
                <a:moveTo>
                  <a:pt x="330200" y="1878330"/>
                </a:moveTo>
                <a:lnTo>
                  <a:pt x="304800" y="1877568"/>
                </a:lnTo>
                <a:lnTo>
                  <a:pt x="292100" y="1876806"/>
                </a:lnTo>
                <a:lnTo>
                  <a:pt x="266700" y="1872234"/>
                </a:lnTo>
                <a:lnTo>
                  <a:pt x="254000" y="1868424"/>
                </a:lnTo>
                <a:lnTo>
                  <a:pt x="254000" y="1869186"/>
                </a:lnTo>
                <a:lnTo>
                  <a:pt x="241300" y="1864614"/>
                </a:lnTo>
                <a:lnTo>
                  <a:pt x="215900" y="1860042"/>
                </a:lnTo>
                <a:lnTo>
                  <a:pt x="215900" y="1894860"/>
                </a:lnTo>
                <a:lnTo>
                  <a:pt x="266700" y="1907206"/>
                </a:lnTo>
                <a:lnTo>
                  <a:pt x="317500" y="1911858"/>
                </a:lnTo>
                <a:lnTo>
                  <a:pt x="317500" y="1878330"/>
                </a:lnTo>
                <a:lnTo>
                  <a:pt x="330200" y="1878330"/>
                </a:lnTo>
                <a:close/>
              </a:path>
              <a:path w="3594100" h="1911985">
                <a:moveTo>
                  <a:pt x="330200" y="33528"/>
                </a:moveTo>
                <a:lnTo>
                  <a:pt x="317500" y="33528"/>
                </a:lnTo>
                <a:lnTo>
                  <a:pt x="317500" y="33909"/>
                </a:lnTo>
                <a:lnTo>
                  <a:pt x="330200" y="33528"/>
                </a:lnTo>
                <a:close/>
              </a:path>
              <a:path w="3594100" h="1911985">
                <a:moveTo>
                  <a:pt x="3556000" y="1734118"/>
                </a:moveTo>
                <a:lnTo>
                  <a:pt x="3556000" y="1641348"/>
                </a:lnTo>
                <a:lnTo>
                  <a:pt x="3543300" y="1656588"/>
                </a:lnTo>
                <a:lnTo>
                  <a:pt x="3543300" y="1683258"/>
                </a:lnTo>
                <a:lnTo>
                  <a:pt x="3530600" y="1697736"/>
                </a:lnTo>
                <a:lnTo>
                  <a:pt x="3530600" y="1709927"/>
                </a:lnTo>
                <a:lnTo>
                  <a:pt x="3517900" y="1723644"/>
                </a:lnTo>
                <a:lnTo>
                  <a:pt x="3517900" y="1735074"/>
                </a:lnTo>
                <a:lnTo>
                  <a:pt x="3505200" y="1748027"/>
                </a:lnTo>
                <a:lnTo>
                  <a:pt x="3505200" y="1758696"/>
                </a:lnTo>
                <a:lnTo>
                  <a:pt x="3492500" y="1770888"/>
                </a:lnTo>
                <a:lnTo>
                  <a:pt x="3492500" y="1770126"/>
                </a:lnTo>
                <a:lnTo>
                  <a:pt x="3479800" y="1781556"/>
                </a:lnTo>
                <a:lnTo>
                  <a:pt x="3479800" y="1780794"/>
                </a:lnTo>
                <a:lnTo>
                  <a:pt x="3467100" y="1791462"/>
                </a:lnTo>
                <a:lnTo>
                  <a:pt x="3467100" y="1800606"/>
                </a:lnTo>
                <a:lnTo>
                  <a:pt x="3454400" y="1810512"/>
                </a:lnTo>
                <a:lnTo>
                  <a:pt x="3441700" y="1819656"/>
                </a:lnTo>
                <a:lnTo>
                  <a:pt x="3441700" y="1818894"/>
                </a:lnTo>
                <a:lnTo>
                  <a:pt x="3429000" y="1828038"/>
                </a:lnTo>
                <a:lnTo>
                  <a:pt x="3429000" y="1827276"/>
                </a:lnTo>
                <a:lnTo>
                  <a:pt x="3416300" y="1835658"/>
                </a:lnTo>
                <a:lnTo>
                  <a:pt x="3416300" y="1834896"/>
                </a:lnTo>
                <a:lnTo>
                  <a:pt x="3403600" y="1842515"/>
                </a:lnTo>
                <a:lnTo>
                  <a:pt x="3390900" y="1849374"/>
                </a:lnTo>
                <a:lnTo>
                  <a:pt x="3390900" y="1848612"/>
                </a:lnTo>
                <a:lnTo>
                  <a:pt x="3378200" y="1854708"/>
                </a:lnTo>
                <a:lnTo>
                  <a:pt x="3365500" y="1860042"/>
                </a:lnTo>
                <a:lnTo>
                  <a:pt x="3340100" y="1869186"/>
                </a:lnTo>
                <a:lnTo>
                  <a:pt x="3340100" y="1868424"/>
                </a:lnTo>
                <a:lnTo>
                  <a:pt x="3327400" y="1872234"/>
                </a:lnTo>
                <a:lnTo>
                  <a:pt x="3302000" y="1874520"/>
                </a:lnTo>
                <a:lnTo>
                  <a:pt x="3289300" y="1876806"/>
                </a:lnTo>
                <a:lnTo>
                  <a:pt x="3263900" y="1878330"/>
                </a:lnTo>
                <a:lnTo>
                  <a:pt x="317500" y="1878330"/>
                </a:lnTo>
                <a:lnTo>
                  <a:pt x="317500" y="1911858"/>
                </a:lnTo>
                <a:lnTo>
                  <a:pt x="3263900" y="1911858"/>
                </a:lnTo>
                <a:lnTo>
                  <a:pt x="3276600" y="1911096"/>
                </a:lnTo>
                <a:lnTo>
                  <a:pt x="3340100" y="1901576"/>
                </a:lnTo>
                <a:lnTo>
                  <a:pt x="3390900" y="1886961"/>
                </a:lnTo>
                <a:lnTo>
                  <a:pt x="3429000" y="1866285"/>
                </a:lnTo>
                <a:lnTo>
                  <a:pt x="3467100" y="1840105"/>
                </a:lnTo>
                <a:lnTo>
                  <a:pt x="3505200" y="1808978"/>
                </a:lnTo>
                <a:lnTo>
                  <a:pt x="3530600" y="1773463"/>
                </a:lnTo>
                <a:lnTo>
                  <a:pt x="3556000" y="1734118"/>
                </a:lnTo>
                <a:close/>
              </a:path>
            </a:pathLst>
          </a:custGeom>
          <a:solidFill>
            <a:srgbClr val="60A8AC"/>
          </a:solidFill>
        </p:spPr>
        <p:txBody>
          <a:bodyPr wrap="square" lIns="0" tIns="0" rIns="0" bIns="0" rtlCol="0"/>
          <a:lstStyle/>
          <a:p>
            <a:endParaRPr/>
          </a:p>
        </p:txBody>
      </p:sp>
      <p:sp>
        <p:nvSpPr>
          <p:cNvPr id="15" name="object 15"/>
          <p:cNvSpPr txBox="1"/>
          <p:nvPr/>
        </p:nvSpPr>
        <p:spPr>
          <a:xfrm>
            <a:off x="6679067" y="2020468"/>
            <a:ext cx="2495550" cy="1797050"/>
          </a:xfrm>
          <a:prstGeom prst="rect">
            <a:avLst/>
          </a:prstGeom>
        </p:spPr>
        <p:txBody>
          <a:bodyPr vert="horz" wrap="square" lIns="0" tIns="109220" rIns="0" bIns="0" rtlCol="0">
            <a:spAutoFit/>
          </a:bodyPr>
          <a:lstStyle/>
          <a:p>
            <a:pPr marL="635" algn="ctr">
              <a:lnSpc>
                <a:spcPct val="100000"/>
              </a:lnSpc>
              <a:spcBef>
                <a:spcPts val="860"/>
              </a:spcBef>
            </a:pPr>
            <a:r>
              <a:rPr sz="2100" spc="-10" dirty="0">
                <a:solidFill>
                  <a:srgbClr val="317E98"/>
                </a:solidFill>
                <a:latin typeface="Arial Black"/>
                <a:cs typeface="Arial Black"/>
              </a:rPr>
              <a:t>38</a:t>
            </a:r>
            <a:r>
              <a:rPr sz="1400" spc="-10" dirty="0">
                <a:solidFill>
                  <a:srgbClr val="3F3F3F"/>
                </a:solidFill>
                <a:latin typeface="Microsoft JhengHei"/>
                <a:cs typeface="Microsoft JhengHei"/>
              </a:rPr>
              <a:t>家執行機構</a:t>
            </a:r>
            <a:endParaRPr sz="1400">
              <a:latin typeface="Microsoft JhengHei"/>
              <a:cs typeface="Microsoft JhengHei"/>
            </a:endParaRPr>
          </a:p>
          <a:p>
            <a:pPr algn="ctr">
              <a:lnSpc>
                <a:spcPct val="100000"/>
              </a:lnSpc>
              <a:spcBef>
                <a:spcPts val="760"/>
              </a:spcBef>
            </a:pPr>
            <a:r>
              <a:rPr sz="2100" spc="-10" dirty="0">
                <a:solidFill>
                  <a:srgbClr val="317E98"/>
                </a:solidFill>
                <a:latin typeface="Arial Black"/>
                <a:cs typeface="Arial Black"/>
              </a:rPr>
              <a:t>2,669</a:t>
            </a:r>
            <a:r>
              <a:rPr sz="1400" spc="-10" dirty="0">
                <a:solidFill>
                  <a:srgbClr val="3F3F3F"/>
                </a:solidFill>
                <a:latin typeface="Microsoft JhengHei"/>
                <a:cs typeface="Microsoft JhengHei"/>
              </a:rPr>
              <a:t>人加入計畫</a:t>
            </a:r>
            <a:endParaRPr sz="1400">
              <a:latin typeface="Microsoft JhengHei"/>
              <a:cs typeface="Microsoft JhengHei"/>
            </a:endParaRPr>
          </a:p>
          <a:p>
            <a:pPr marL="12065" marR="5080" indent="635" algn="ctr">
              <a:lnSpc>
                <a:spcPct val="135300"/>
              </a:lnSpc>
              <a:spcBef>
                <a:spcPts val="95"/>
              </a:spcBef>
            </a:pPr>
            <a:r>
              <a:rPr sz="1300" dirty="0">
                <a:solidFill>
                  <a:srgbClr val="3F3F3F"/>
                </a:solidFill>
                <a:latin typeface="Microsoft JhengHei"/>
                <a:cs typeface="Microsoft JhengHei"/>
              </a:rPr>
              <a:t>【感染者配偶伴侶</a:t>
            </a:r>
            <a:r>
              <a:rPr sz="1300" dirty="0">
                <a:solidFill>
                  <a:srgbClr val="5B9BD5"/>
                </a:solidFill>
                <a:latin typeface="Arial Black"/>
                <a:cs typeface="Arial Black"/>
              </a:rPr>
              <a:t>394</a:t>
            </a:r>
            <a:r>
              <a:rPr sz="1300" dirty="0">
                <a:solidFill>
                  <a:srgbClr val="3F3F3F"/>
                </a:solidFill>
                <a:latin typeface="Microsoft JhengHei"/>
                <a:cs typeface="Microsoft JhengHei"/>
              </a:rPr>
              <a:t>人</a:t>
            </a:r>
            <a:r>
              <a:rPr sz="1300" spc="-50" dirty="0">
                <a:solidFill>
                  <a:srgbClr val="3F3F3F"/>
                </a:solidFill>
                <a:latin typeface="Microsoft JhengHei"/>
                <a:cs typeface="Microsoft JhengHei"/>
              </a:rPr>
              <a:t>，</a:t>
            </a:r>
            <a:r>
              <a:rPr sz="1300" spc="500" dirty="0">
                <a:solidFill>
                  <a:srgbClr val="3F3F3F"/>
                </a:solidFill>
                <a:latin typeface="Microsoft JhengHei"/>
                <a:cs typeface="Microsoft JhengHei"/>
              </a:rPr>
              <a:t>   </a:t>
            </a:r>
            <a:r>
              <a:rPr sz="1300" dirty="0">
                <a:solidFill>
                  <a:srgbClr val="3F3F3F"/>
                </a:solidFill>
                <a:latin typeface="Microsoft JhengHei"/>
                <a:cs typeface="Microsoft JhengHei"/>
              </a:rPr>
              <a:t>35歲(含)以下年輕族群</a:t>
            </a:r>
            <a:r>
              <a:rPr sz="1300" dirty="0">
                <a:solidFill>
                  <a:srgbClr val="5B9BD5"/>
                </a:solidFill>
                <a:latin typeface="Arial Black"/>
                <a:cs typeface="Arial Black"/>
              </a:rPr>
              <a:t>2,275</a:t>
            </a:r>
            <a:r>
              <a:rPr sz="1300" dirty="0">
                <a:solidFill>
                  <a:srgbClr val="3F3F3F"/>
                </a:solidFill>
                <a:latin typeface="Microsoft JhengHei"/>
                <a:cs typeface="Microsoft JhengHei"/>
              </a:rPr>
              <a:t>人</a:t>
            </a:r>
            <a:r>
              <a:rPr sz="1300" spc="-50" dirty="0">
                <a:solidFill>
                  <a:srgbClr val="3F3F3F"/>
                </a:solidFill>
                <a:latin typeface="Microsoft JhengHei"/>
                <a:cs typeface="Microsoft JhengHei"/>
              </a:rPr>
              <a:t>】</a:t>
            </a:r>
            <a:r>
              <a:rPr sz="1400" spc="-10" dirty="0">
                <a:solidFill>
                  <a:srgbClr val="3F3F3F"/>
                </a:solidFill>
                <a:latin typeface="Microsoft JhengHei"/>
                <a:cs typeface="Microsoft JhengHei"/>
              </a:rPr>
              <a:t>定期HIV檢驗率約達</a:t>
            </a:r>
            <a:r>
              <a:rPr sz="2100" spc="-25" dirty="0">
                <a:solidFill>
                  <a:srgbClr val="317E98"/>
                </a:solidFill>
                <a:latin typeface="Arial Black"/>
                <a:cs typeface="Arial Black"/>
              </a:rPr>
              <a:t>95%</a:t>
            </a:r>
            <a:endParaRPr sz="2100">
              <a:latin typeface="Arial Black"/>
              <a:cs typeface="Arial Black"/>
            </a:endParaRPr>
          </a:p>
        </p:txBody>
      </p:sp>
      <p:pic>
        <p:nvPicPr>
          <p:cNvPr id="16" name="object 16"/>
          <p:cNvPicPr/>
          <p:nvPr/>
        </p:nvPicPr>
        <p:blipFill>
          <a:blip r:embed="rId3" cstate="print"/>
          <a:stretch>
            <a:fillRect/>
          </a:stretch>
        </p:blipFill>
        <p:spPr>
          <a:xfrm>
            <a:off x="246011" y="921258"/>
            <a:ext cx="799337" cy="806958"/>
          </a:xfrm>
          <a:prstGeom prst="rect">
            <a:avLst/>
          </a:prstGeom>
        </p:spPr>
      </p:pic>
      <p:pic>
        <p:nvPicPr>
          <p:cNvPr id="17" name="object 17"/>
          <p:cNvPicPr/>
          <p:nvPr/>
        </p:nvPicPr>
        <p:blipFill>
          <a:blip r:embed="rId4" cstate="print"/>
          <a:stretch>
            <a:fillRect/>
          </a:stretch>
        </p:blipFill>
        <p:spPr>
          <a:xfrm>
            <a:off x="8016875" y="5602223"/>
            <a:ext cx="1565973" cy="960119"/>
          </a:xfrm>
          <a:prstGeom prst="rect">
            <a:avLst/>
          </a:prstGeom>
        </p:spPr>
      </p:pic>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86</a:t>
            </a:fld>
            <a:endParaRPr spc="-25" dirty="0"/>
          </a:p>
        </p:txBody>
      </p:sp>
      <p:sp>
        <p:nvSpPr>
          <p:cNvPr id="19" name="object 1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320679" y="1087628"/>
            <a:ext cx="3867785" cy="506730"/>
          </a:xfrm>
          <a:prstGeom prst="rect">
            <a:avLst/>
          </a:prstGeom>
        </p:spPr>
        <p:txBody>
          <a:bodyPr vert="horz" wrap="square" lIns="0" tIns="13335" rIns="0" bIns="0" rtlCol="0">
            <a:spAutoFit/>
          </a:bodyPr>
          <a:lstStyle/>
          <a:p>
            <a:pPr marL="12700">
              <a:lnSpc>
                <a:spcPct val="100000"/>
              </a:lnSpc>
              <a:spcBef>
                <a:spcPts val="105"/>
              </a:spcBef>
            </a:pPr>
            <a:r>
              <a:rPr dirty="0"/>
              <a:t>2023年公費</a:t>
            </a:r>
            <a:r>
              <a:rPr spc="-10" dirty="0"/>
              <a:t>PrEP</a:t>
            </a:r>
            <a:r>
              <a:rPr spc="-30" dirty="0"/>
              <a:t>計畫</a:t>
            </a:r>
          </a:p>
        </p:txBody>
      </p:sp>
      <p:sp>
        <p:nvSpPr>
          <p:cNvPr id="4" name="object 4"/>
          <p:cNvSpPr txBox="1"/>
          <p:nvPr/>
        </p:nvSpPr>
        <p:spPr>
          <a:xfrm>
            <a:off x="454031" y="1824494"/>
            <a:ext cx="4121785" cy="346710"/>
          </a:xfrm>
          <a:prstGeom prst="rect">
            <a:avLst/>
          </a:prstGeom>
        </p:spPr>
        <p:txBody>
          <a:bodyPr vert="horz" wrap="square" lIns="0" tIns="13335" rIns="0" bIns="0" rtlCol="0">
            <a:spAutoFit/>
          </a:bodyPr>
          <a:lstStyle/>
          <a:p>
            <a:pPr marL="38100">
              <a:lnSpc>
                <a:spcPct val="100000"/>
              </a:lnSpc>
              <a:spcBef>
                <a:spcPts val="105"/>
              </a:spcBef>
            </a:pPr>
            <a:r>
              <a:rPr sz="3150" b="1" baseline="-17195" dirty="0">
                <a:solidFill>
                  <a:srgbClr val="3F3F3F"/>
                </a:solidFill>
                <a:latin typeface="Microsoft JhengHei"/>
                <a:cs typeface="Microsoft JhengHei"/>
              </a:rPr>
              <a:t>補助對象</a:t>
            </a:r>
            <a:r>
              <a:rPr sz="3150" spc="7" baseline="-17195" dirty="0">
                <a:solidFill>
                  <a:srgbClr val="3F3F3F"/>
                </a:solidFill>
                <a:latin typeface="Microsoft JhengHei"/>
                <a:cs typeface="Microsoft JhengHei"/>
              </a:rPr>
              <a:t>： </a:t>
            </a:r>
            <a:r>
              <a:rPr sz="2100" b="1" spc="-10" dirty="0">
                <a:solidFill>
                  <a:srgbClr val="2C778D"/>
                </a:solidFill>
                <a:latin typeface="Microsoft JhengHei"/>
                <a:cs typeface="Microsoft JhengHei"/>
              </a:rPr>
              <a:t>35(</a:t>
            </a:r>
            <a:r>
              <a:rPr sz="2100" b="1" spc="-15" dirty="0">
                <a:solidFill>
                  <a:srgbClr val="2C778D"/>
                </a:solidFill>
                <a:latin typeface="Microsoft JhengHei"/>
                <a:cs typeface="Microsoft JhengHei"/>
              </a:rPr>
              <a:t>含)歲以下年輕族群</a:t>
            </a:r>
            <a:endParaRPr sz="2100">
              <a:latin typeface="Microsoft JhengHei"/>
              <a:cs typeface="Microsoft JhengHei"/>
            </a:endParaRPr>
          </a:p>
        </p:txBody>
      </p:sp>
      <p:sp>
        <p:nvSpPr>
          <p:cNvPr id="5" name="object 5"/>
          <p:cNvSpPr txBox="1"/>
          <p:nvPr/>
        </p:nvSpPr>
        <p:spPr>
          <a:xfrm>
            <a:off x="1879225" y="2158853"/>
            <a:ext cx="3536315" cy="726440"/>
          </a:xfrm>
          <a:prstGeom prst="rect">
            <a:avLst/>
          </a:prstGeom>
        </p:spPr>
        <p:txBody>
          <a:bodyPr vert="horz" wrap="square" lIns="0" tIns="34290" rIns="0" bIns="0" rtlCol="0">
            <a:spAutoFit/>
          </a:bodyPr>
          <a:lstStyle/>
          <a:p>
            <a:pPr marL="170180" indent="-158115">
              <a:lnSpc>
                <a:spcPct val="100000"/>
              </a:lnSpc>
              <a:spcBef>
                <a:spcPts val="270"/>
              </a:spcBef>
              <a:buFont typeface="Arial MT"/>
              <a:buChar char="•"/>
              <a:tabLst>
                <a:tab pos="170815" algn="l"/>
              </a:tabLst>
            </a:pPr>
            <a:r>
              <a:rPr sz="1300" b="1" dirty="0">
                <a:solidFill>
                  <a:srgbClr val="70AD47"/>
                </a:solidFill>
                <a:latin typeface="Microsoft JhengHei"/>
                <a:cs typeface="Microsoft JhengHei"/>
              </a:rPr>
              <a:t>本國籍35歲以下年輕族</a:t>
            </a:r>
            <a:r>
              <a:rPr sz="1300" b="1" spc="-50" dirty="0">
                <a:solidFill>
                  <a:srgbClr val="70AD47"/>
                </a:solidFill>
                <a:latin typeface="Microsoft JhengHei"/>
                <a:cs typeface="Microsoft JhengHei"/>
              </a:rPr>
              <a:t>群</a:t>
            </a:r>
            <a:endParaRPr sz="1300">
              <a:latin typeface="Microsoft JhengHei"/>
              <a:cs typeface="Microsoft JhengHei"/>
            </a:endParaRPr>
          </a:p>
          <a:p>
            <a:pPr marL="170180" indent="-158115">
              <a:lnSpc>
                <a:spcPct val="100000"/>
              </a:lnSpc>
              <a:spcBef>
                <a:spcPts val="175"/>
              </a:spcBef>
              <a:buFont typeface="Arial MT"/>
              <a:buChar char="•"/>
              <a:tabLst>
                <a:tab pos="170815" algn="l"/>
              </a:tabLst>
            </a:pPr>
            <a:r>
              <a:rPr sz="1300" b="1" dirty="0">
                <a:solidFill>
                  <a:srgbClr val="70AD47"/>
                </a:solidFill>
                <a:latin typeface="Microsoft JhengHei"/>
                <a:cs typeface="Microsoft JhengHei"/>
              </a:rPr>
              <a:t>成癮性藥物助性(Chemsex)且加入藥癮戒治</a:t>
            </a:r>
            <a:r>
              <a:rPr sz="1300" b="1" spc="-50" dirty="0">
                <a:solidFill>
                  <a:srgbClr val="70AD47"/>
                </a:solidFill>
                <a:latin typeface="Microsoft JhengHei"/>
                <a:cs typeface="Microsoft JhengHei"/>
              </a:rPr>
              <a:t>者</a:t>
            </a:r>
            <a:endParaRPr sz="1300">
              <a:latin typeface="Microsoft JhengHei"/>
              <a:cs typeface="Microsoft JhengHei"/>
            </a:endParaRPr>
          </a:p>
          <a:p>
            <a:pPr marL="179070">
              <a:lnSpc>
                <a:spcPct val="100000"/>
              </a:lnSpc>
              <a:spcBef>
                <a:spcPts val="185"/>
              </a:spcBef>
            </a:pPr>
            <a:r>
              <a:rPr sz="1300" b="1" dirty="0">
                <a:solidFill>
                  <a:srgbClr val="70AD47"/>
                </a:solidFill>
                <a:latin typeface="Microsoft JhengHei"/>
                <a:cs typeface="Microsoft JhengHei"/>
              </a:rPr>
              <a:t>及性交易服務者，</a:t>
            </a:r>
            <a:r>
              <a:rPr sz="1550" b="1" dirty="0">
                <a:solidFill>
                  <a:srgbClr val="ED7C31"/>
                </a:solidFill>
                <a:latin typeface="Microsoft JhengHei"/>
                <a:cs typeface="Microsoft JhengHei"/>
              </a:rPr>
              <a:t>可不受年齡限</a:t>
            </a:r>
            <a:r>
              <a:rPr sz="1550" b="1" spc="-50" dirty="0">
                <a:solidFill>
                  <a:srgbClr val="ED7C31"/>
                </a:solidFill>
                <a:latin typeface="Microsoft JhengHei"/>
                <a:cs typeface="Microsoft JhengHei"/>
              </a:rPr>
              <a:t>制</a:t>
            </a:r>
            <a:endParaRPr sz="1550">
              <a:latin typeface="Microsoft JhengHei"/>
              <a:cs typeface="Microsoft JhengHei"/>
            </a:endParaRPr>
          </a:p>
        </p:txBody>
      </p:sp>
      <p:sp>
        <p:nvSpPr>
          <p:cNvPr id="6" name="object 6"/>
          <p:cNvSpPr txBox="1"/>
          <p:nvPr/>
        </p:nvSpPr>
        <p:spPr>
          <a:xfrm>
            <a:off x="5817241" y="1773577"/>
            <a:ext cx="3618865" cy="1004569"/>
          </a:xfrm>
          <a:prstGeom prst="rect">
            <a:avLst/>
          </a:prstGeom>
        </p:spPr>
        <p:txBody>
          <a:bodyPr vert="horz" wrap="square" lIns="0" tIns="12700" rIns="0" bIns="0" rtlCol="0">
            <a:spAutoFit/>
          </a:bodyPr>
          <a:lstStyle/>
          <a:p>
            <a:pPr marL="12700" marR="715010">
              <a:lnSpc>
                <a:spcPct val="110200"/>
              </a:lnSpc>
              <a:spcBef>
                <a:spcPts val="100"/>
              </a:spcBef>
            </a:pPr>
            <a:r>
              <a:rPr sz="2100" b="1" spc="-10" dirty="0">
                <a:solidFill>
                  <a:srgbClr val="2C778D"/>
                </a:solidFill>
                <a:latin typeface="Microsoft JhengHei"/>
                <a:cs typeface="Microsoft JhengHei"/>
              </a:rPr>
              <a:t>HIV</a:t>
            </a:r>
            <a:r>
              <a:rPr sz="2100" b="1" spc="-15" dirty="0">
                <a:solidFill>
                  <a:srgbClr val="2C778D"/>
                </a:solidFill>
                <a:latin typeface="Microsoft JhengHei"/>
                <a:cs typeface="Microsoft JhengHei"/>
              </a:rPr>
              <a:t>感染者之配偶或伴侶</a:t>
            </a:r>
            <a:r>
              <a:rPr sz="2100" b="1" spc="-10" dirty="0">
                <a:solidFill>
                  <a:srgbClr val="2C778D"/>
                </a:solidFill>
                <a:latin typeface="Microsoft JhengHei"/>
                <a:cs typeface="Microsoft JhengHei"/>
              </a:rPr>
              <a:t>衛生局轉銜</a:t>
            </a:r>
            <a:endParaRPr sz="2100">
              <a:latin typeface="Microsoft JhengHei"/>
              <a:cs typeface="Microsoft JhengHei"/>
            </a:endParaRPr>
          </a:p>
          <a:p>
            <a:pPr marL="170180" indent="-158115">
              <a:lnSpc>
                <a:spcPct val="100000"/>
              </a:lnSpc>
              <a:spcBef>
                <a:spcPts val="285"/>
              </a:spcBef>
              <a:buFont typeface="Arial MT"/>
              <a:buChar char="•"/>
              <a:tabLst>
                <a:tab pos="170815" algn="l"/>
              </a:tabLst>
            </a:pPr>
            <a:r>
              <a:rPr sz="1550" b="1" dirty="0">
                <a:solidFill>
                  <a:srgbClr val="ED7C31"/>
                </a:solidFill>
                <a:latin typeface="Microsoft JhengHei"/>
                <a:cs typeface="Microsoft JhengHei"/>
              </a:rPr>
              <a:t>本國籍感染者之配偶/伴侶(含外籍配偶</a:t>
            </a:r>
            <a:r>
              <a:rPr sz="1550" b="1" spc="-50" dirty="0">
                <a:solidFill>
                  <a:srgbClr val="ED7C31"/>
                </a:solidFill>
                <a:latin typeface="Microsoft JhengHei"/>
                <a:cs typeface="Microsoft JhengHei"/>
              </a:rPr>
              <a:t>)</a:t>
            </a:r>
            <a:endParaRPr sz="1550">
              <a:latin typeface="Microsoft JhengHei"/>
              <a:cs typeface="Microsoft JhengHei"/>
            </a:endParaRPr>
          </a:p>
        </p:txBody>
      </p:sp>
      <p:sp>
        <p:nvSpPr>
          <p:cNvPr id="7" name="object 7"/>
          <p:cNvSpPr txBox="1"/>
          <p:nvPr/>
        </p:nvSpPr>
        <p:spPr>
          <a:xfrm>
            <a:off x="751465" y="6018529"/>
            <a:ext cx="8975725" cy="400050"/>
          </a:xfrm>
          <a:prstGeom prst="rect">
            <a:avLst/>
          </a:prstGeom>
        </p:spPr>
        <p:txBody>
          <a:bodyPr vert="horz" wrap="square" lIns="0" tIns="12700" rIns="0" bIns="0" rtlCol="0">
            <a:spAutoFit/>
          </a:bodyPr>
          <a:lstStyle/>
          <a:p>
            <a:pPr marL="12700" marR="5080">
              <a:lnSpc>
                <a:spcPct val="102099"/>
              </a:lnSpc>
              <a:spcBef>
                <a:spcPts val="100"/>
              </a:spcBef>
            </a:pPr>
            <a:r>
              <a:rPr sz="1200" spc="25" dirty="0">
                <a:latin typeface="Microsoft JhengHei"/>
                <a:cs typeface="Microsoft JhengHei"/>
              </a:rPr>
              <a:t>註：補助對象若經衛生局認定為經濟或社會弱勢者，除提供定額補助外，另全額補助其加入計畫期間與本計畫執行有關之掛號費、</a:t>
            </a:r>
            <a:r>
              <a:rPr sz="1200" spc="15" dirty="0">
                <a:latin typeface="Microsoft JhengHei"/>
                <a:cs typeface="Microsoft JhengHei"/>
              </a:rPr>
              <a:t>診察費及自費檢驗項目等</a:t>
            </a:r>
            <a:endParaRPr sz="1200">
              <a:latin typeface="Microsoft JhengHei"/>
              <a:cs typeface="Microsoft JhengHei"/>
            </a:endParaRPr>
          </a:p>
        </p:txBody>
      </p:sp>
      <p:graphicFrame>
        <p:nvGraphicFramePr>
          <p:cNvPr id="8" name="object 8"/>
          <p:cNvGraphicFramePr>
            <a:graphicFrameLocks noGrp="1"/>
          </p:cNvGraphicFramePr>
          <p:nvPr/>
        </p:nvGraphicFramePr>
        <p:xfrm>
          <a:off x="668686" y="3009665"/>
          <a:ext cx="9046845" cy="2898140"/>
        </p:xfrm>
        <a:graphic>
          <a:graphicData uri="http://schemas.openxmlformats.org/drawingml/2006/table">
            <a:tbl>
              <a:tblPr firstRow="1" bandRow="1">
                <a:tableStyleId>{2D5ABB26-0587-4C30-8999-92F81FD0307C}</a:tableStyleId>
              </a:tblPr>
              <a:tblGrid>
                <a:gridCol w="1069340">
                  <a:extLst>
                    <a:ext uri="{9D8B030D-6E8A-4147-A177-3AD203B41FA5}">
                      <a16:colId xmlns:a16="http://schemas.microsoft.com/office/drawing/2014/main" val="20000"/>
                    </a:ext>
                  </a:extLst>
                </a:gridCol>
                <a:gridCol w="3946525">
                  <a:extLst>
                    <a:ext uri="{9D8B030D-6E8A-4147-A177-3AD203B41FA5}">
                      <a16:colId xmlns:a16="http://schemas.microsoft.com/office/drawing/2014/main" val="20001"/>
                    </a:ext>
                  </a:extLst>
                </a:gridCol>
                <a:gridCol w="4020185">
                  <a:extLst>
                    <a:ext uri="{9D8B030D-6E8A-4147-A177-3AD203B41FA5}">
                      <a16:colId xmlns:a16="http://schemas.microsoft.com/office/drawing/2014/main" val="20002"/>
                    </a:ext>
                  </a:extLst>
                </a:gridCol>
              </a:tblGrid>
              <a:tr h="721360">
                <a:tc>
                  <a:txBody>
                    <a:bodyPr/>
                    <a:lstStyle/>
                    <a:p>
                      <a:pPr marR="11430" algn="ctr">
                        <a:lnSpc>
                          <a:spcPct val="100000"/>
                        </a:lnSpc>
                        <a:spcBef>
                          <a:spcPts val="1725"/>
                        </a:spcBef>
                      </a:pPr>
                      <a:r>
                        <a:rPr sz="1750" b="1" spc="-15" dirty="0">
                          <a:solidFill>
                            <a:srgbClr val="FFFFFF"/>
                          </a:solidFill>
                          <a:latin typeface="Microsoft JhengHei"/>
                          <a:cs typeface="Microsoft JhengHei"/>
                        </a:rPr>
                        <a:t>補助方案</a:t>
                      </a:r>
                      <a:endParaRPr sz="1750">
                        <a:latin typeface="Microsoft JhengHei"/>
                        <a:cs typeface="Microsoft JhengHei"/>
                      </a:endParaRPr>
                    </a:p>
                  </a:txBody>
                  <a:tcPr marL="0" marR="0" marT="2190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48235"/>
                    </a:solidFill>
                  </a:tcPr>
                </a:tc>
                <a:tc>
                  <a:txBody>
                    <a:bodyPr/>
                    <a:lstStyle/>
                    <a:p>
                      <a:pPr marL="617220" indent="-189230">
                        <a:lnSpc>
                          <a:spcPct val="100000"/>
                        </a:lnSpc>
                        <a:spcBef>
                          <a:spcPts val="459"/>
                        </a:spcBef>
                        <a:buFont typeface="Arial MT"/>
                        <a:buChar char="•"/>
                        <a:tabLst>
                          <a:tab pos="617220" algn="l"/>
                        </a:tabLst>
                      </a:pPr>
                      <a:r>
                        <a:rPr sz="1750" b="1" spc="-5" dirty="0">
                          <a:solidFill>
                            <a:srgbClr val="FFFFFF"/>
                          </a:solidFill>
                          <a:latin typeface="Microsoft JhengHei"/>
                          <a:cs typeface="Microsoft JhengHei"/>
                        </a:rPr>
                        <a:t>感染者之女性配偶/伴侶</a:t>
                      </a:r>
                      <a:endParaRPr sz="1750">
                        <a:latin typeface="Microsoft JhengHei"/>
                        <a:cs typeface="Microsoft JhengHei"/>
                      </a:endParaRPr>
                    </a:p>
                    <a:p>
                      <a:pPr marL="617220" indent="-189230">
                        <a:lnSpc>
                          <a:spcPct val="100000"/>
                        </a:lnSpc>
                        <a:spcBef>
                          <a:spcPts val="425"/>
                        </a:spcBef>
                        <a:buFont typeface="Arial MT"/>
                        <a:buChar char="•"/>
                        <a:tabLst>
                          <a:tab pos="617220" algn="l"/>
                        </a:tabLst>
                      </a:pPr>
                      <a:r>
                        <a:rPr sz="1750" b="1" spc="-10" dirty="0">
                          <a:solidFill>
                            <a:srgbClr val="FFFFFF"/>
                          </a:solidFill>
                          <a:latin typeface="Microsoft JhengHei"/>
                          <a:cs typeface="Microsoft JhengHei"/>
                        </a:rPr>
                        <a:t>女性年輕族群</a:t>
                      </a:r>
                      <a:endParaRPr sz="1750">
                        <a:latin typeface="Microsoft JhengHei"/>
                        <a:cs typeface="Microsoft JhengHei"/>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48235"/>
                    </a:solidFill>
                  </a:tcPr>
                </a:tc>
                <a:tc>
                  <a:txBody>
                    <a:bodyPr/>
                    <a:lstStyle/>
                    <a:p>
                      <a:pPr marL="615950" marR="67310" indent="-189230">
                        <a:lnSpc>
                          <a:spcPct val="100000"/>
                        </a:lnSpc>
                        <a:spcBef>
                          <a:spcPts val="459"/>
                        </a:spcBef>
                        <a:buFont typeface="Arial MT"/>
                        <a:buChar char="•"/>
                        <a:tabLst>
                          <a:tab pos="616585" algn="l"/>
                        </a:tabLst>
                      </a:pPr>
                      <a:r>
                        <a:rPr sz="1750" b="1" spc="-5" dirty="0">
                          <a:solidFill>
                            <a:srgbClr val="FFFFFF"/>
                          </a:solidFill>
                          <a:latin typeface="Microsoft JhengHei"/>
                          <a:cs typeface="Microsoft JhengHei"/>
                        </a:rPr>
                        <a:t>感染者之男性配偶/伴侶</a:t>
                      </a:r>
                      <a:endParaRPr sz="1750">
                        <a:latin typeface="Microsoft JhengHei"/>
                        <a:cs typeface="Microsoft JhengHei"/>
                      </a:endParaRPr>
                    </a:p>
                    <a:p>
                      <a:pPr marL="615950" marR="67310" indent="-189230">
                        <a:lnSpc>
                          <a:spcPct val="100000"/>
                        </a:lnSpc>
                        <a:spcBef>
                          <a:spcPts val="425"/>
                        </a:spcBef>
                        <a:buFont typeface="Arial MT"/>
                        <a:buChar char="•"/>
                        <a:tabLst>
                          <a:tab pos="616585" algn="l"/>
                        </a:tabLst>
                      </a:pPr>
                      <a:r>
                        <a:rPr sz="1750" b="1" spc="-10" dirty="0">
                          <a:solidFill>
                            <a:srgbClr val="FFFFFF"/>
                          </a:solidFill>
                          <a:latin typeface="Microsoft JhengHei"/>
                          <a:cs typeface="Microsoft JhengHei"/>
                        </a:rPr>
                        <a:t>男性年輕族群</a:t>
                      </a:r>
                      <a:endParaRPr sz="1750">
                        <a:latin typeface="Microsoft JhengHei"/>
                        <a:cs typeface="Microsoft JhengHei"/>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48235"/>
                    </a:solidFill>
                  </a:tcPr>
                </a:tc>
                <a:extLst>
                  <a:ext uri="{0D108BD9-81ED-4DB2-BD59-A6C34878D82A}">
                    <a16:rowId xmlns:a16="http://schemas.microsoft.com/office/drawing/2014/main" val="10000"/>
                  </a:ext>
                </a:extLst>
              </a:tr>
              <a:tr h="404495">
                <a:tc>
                  <a:txBody>
                    <a:bodyPr/>
                    <a:lstStyle/>
                    <a:p>
                      <a:pPr marR="11430" algn="ctr">
                        <a:lnSpc>
                          <a:spcPct val="100000"/>
                        </a:lnSpc>
                        <a:spcBef>
                          <a:spcPts val="475"/>
                        </a:spcBef>
                      </a:pPr>
                      <a:r>
                        <a:rPr sz="1750" b="1" spc="-15" dirty="0">
                          <a:latin typeface="Microsoft JhengHei"/>
                          <a:cs typeface="Microsoft JhengHei"/>
                        </a:rPr>
                        <a:t>服藥方式</a:t>
                      </a:r>
                      <a:endParaRPr sz="1750">
                        <a:latin typeface="Microsoft JhengHei"/>
                        <a:cs typeface="Microsoft JhengHei"/>
                      </a:endParaRPr>
                    </a:p>
                  </a:txBody>
                  <a:tcPr marL="0" marR="0" marT="603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tc>
                  <a:txBody>
                    <a:bodyPr/>
                    <a:lstStyle/>
                    <a:p>
                      <a:pPr algn="ctr">
                        <a:lnSpc>
                          <a:spcPct val="100000"/>
                        </a:lnSpc>
                        <a:spcBef>
                          <a:spcPts val="475"/>
                        </a:spcBef>
                      </a:pPr>
                      <a:r>
                        <a:rPr sz="1750" b="1" spc="-15" dirty="0">
                          <a:latin typeface="Microsoft JhengHei"/>
                          <a:cs typeface="Microsoft JhengHei"/>
                        </a:rPr>
                        <a:t>每日服用</a:t>
                      </a:r>
                      <a:endParaRPr sz="1750">
                        <a:latin typeface="Microsoft JhengHei"/>
                        <a:cs typeface="Microsoft JhengHei"/>
                      </a:endParaRPr>
                    </a:p>
                  </a:txBody>
                  <a:tcPr marL="0" marR="0" marT="603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tc>
                  <a:txBody>
                    <a:bodyPr/>
                    <a:lstStyle/>
                    <a:p>
                      <a:pPr marL="810260" marR="67310">
                        <a:lnSpc>
                          <a:spcPct val="100000"/>
                        </a:lnSpc>
                        <a:spcBef>
                          <a:spcPts val="475"/>
                        </a:spcBef>
                      </a:pPr>
                      <a:r>
                        <a:rPr sz="1750" b="1" spc="-5" dirty="0">
                          <a:latin typeface="Microsoft JhengHei"/>
                          <a:cs typeface="Microsoft JhengHei"/>
                        </a:rPr>
                        <a:t>每日服用/依需求時服用</a:t>
                      </a:r>
                      <a:endParaRPr sz="1750">
                        <a:latin typeface="Microsoft JhengHei"/>
                        <a:cs typeface="Microsoft JhengHei"/>
                      </a:endParaRPr>
                    </a:p>
                  </a:txBody>
                  <a:tcPr marL="0" marR="0" marT="603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E3CF"/>
                    </a:solidFill>
                  </a:tcPr>
                </a:tc>
                <a:extLst>
                  <a:ext uri="{0D108BD9-81ED-4DB2-BD59-A6C34878D82A}">
                    <a16:rowId xmlns:a16="http://schemas.microsoft.com/office/drawing/2014/main" val="10001"/>
                  </a:ext>
                </a:extLst>
              </a:tr>
              <a:tr h="1772285">
                <a:tc>
                  <a:txBody>
                    <a:bodyPr/>
                    <a:lstStyle/>
                    <a:p>
                      <a:pPr>
                        <a:lnSpc>
                          <a:spcPct val="100000"/>
                        </a:lnSpc>
                      </a:pPr>
                      <a:endParaRPr sz="1800">
                        <a:latin typeface="Times New Roman"/>
                        <a:cs typeface="Times New Roman"/>
                      </a:endParaRPr>
                    </a:p>
                    <a:p>
                      <a:pPr marL="79375" marR="91440">
                        <a:lnSpc>
                          <a:spcPct val="119500"/>
                        </a:lnSpc>
                        <a:spcBef>
                          <a:spcPts val="1360"/>
                        </a:spcBef>
                      </a:pPr>
                      <a:r>
                        <a:rPr sz="1750" b="1" spc="-15" dirty="0">
                          <a:latin typeface="Microsoft JhengHei"/>
                          <a:cs typeface="Microsoft JhengHei"/>
                        </a:rPr>
                        <a:t>補助方案</a:t>
                      </a:r>
                      <a:r>
                        <a:rPr sz="1750" b="1" spc="-50" dirty="0">
                          <a:latin typeface="Microsoft JhengHei"/>
                          <a:cs typeface="Microsoft JhengHei"/>
                        </a:rPr>
                        <a:t> </a:t>
                      </a:r>
                      <a:r>
                        <a:rPr sz="1400" b="1" spc="-20" dirty="0">
                          <a:solidFill>
                            <a:srgbClr val="0070C0"/>
                          </a:solidFill>
                          <a:latin typeface="Microsoft JhengHei"/>
                          <a:cs typeface="Microsoft JhengHei"/>
                        </a:rPr>
                        <a:t>(以定額補</a:t>
                      </a:r>
                      <a:r>
                        <a:rPr sz="1400" b="1" spc="-15" dirty="0">
                          <a:solidFill>
                            <a:srgbClr val="0070C0"/>
                          </a:solidFill>
                          <a:latin typeface="Microsoft JhengHei"/>
                          <a:cs typeface="Microsoft JhengHei"/>
                        </a:rPr>
                        <a:t>助方式)</a:t>
                      </a:r>
                      <a:endParaRPr sz="1400">
                        <a:latin typeface="Microsoft JhengHei"/>
                        <a:cs typeface="Microsoft JhengHe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a:txBody>
                    <a:bodyPr/>
                    <a:lstStyle/>
                    <a:p>
                      <a:pPr>
                        <a:lnSpc>
                          <a:spcPct val="100000"/>
                        </a:lnSpc>
                        <a:spcBef>
                          <a:spcPts val="30"/>
                        </a:spcBef>
                      </a:pPr>
                      <a:endParaRPr sz="2900">
                        <a:latin typeface="Times New Roman"/>
                        <a:cs typeface="Times New Roman"/>
                      </a:endParaRPr>
                    </a:p>
                    <a:p>
                      <a:pPr marL="80645">
                        <a:lnSpc>
                          <a:spcPct val="100000"/>
                        </a:lnSpc>
                      </a:pPr>
                      <a:r>
                        <a:rPr sz="2100" b="1" spc="-10" dirty="0">
                          <a:solidFill>
                            <a:srgbClr val="ED7C31"/>
                          </a:solidFill>
                          <a:latin typeface="Microsoft JhengHei"/>
                          <a:cs typeface="Microsoft JhengHei"/>
                        </a:rPr>
                        <a:t>每月補助30顆PrEP</a:t>
                      </a:r>
                      <a:r>
                        <a:rPr sz="2100" b="1" spc="-5" dirty="0">
                          <a:solidFill>
                            <a:srgbClr val="ED7C31"/>
                          </a:solidFill>
                          <a:latin typeface="Microsoft JhengHei"/>
                          <a:cs typeface="Microsoft JhengHei"/>
                        </a:rPr>
                        <a:t>藥物</a:t>
                      </a:r>
                      <a:r>
                        <a:rPr sz="1550" spc="-50" dirty="0">
                          <a:latin typeface="Microsoft JhengHei"/>
                          <a:cs typeface="Microsoft JhengHei"/>
                        </a:rPr>
                        <a:t>、</a:t>
                      </a:r>
                      <a:endParaRPr sz="1550">
                        <a:latin typeface="Microsoft JhengHei"/>
                        <a:cs typeface="Microsoft JhengHei"/>
                      </a:endParaRPr>
                    </a:p>
                    <a:p>
                      <a:pPr marL="80645" marR="923925">
                        <a:lnSpc>
                          <a:spcPct val="122300"/>
                        </a:lnSpc>
                        <a:spcBef>
                          <a:spcPts val="75"/>
                        </a:spcBef>
                      </a:pPr>
                      <a:r>
                        <a:rPr sz="1550" dirty="0">
                          <a:latin typeface="Microsoft JhengHei"/>
                          <a:cs typeface="Microsoft JhengHei"/>
                        </a:rPr>
                        <a:t>個案管理服務費</a:t>
                      </a:r>
                      <a:r>
                        <a:rPr sz="1550" spc="-10" dirty="0">
                          <a:latin typeface="Microsoft JhengHei"/>
                          <a:cs typeface="Microsoft JhengHei"/>
                        </a:rPr>
                        <a:t>(</a:t>
                      </a:r>
                      <a:r>
                        <a:rPr sz="1550" dirty="0">
                          <a:latin typeface="Microsoft JhengHei"/>
                          <a:cs typeface="Microsoft JhengHei"/>
                        </a:rPr>
                        <a:t>衛教諮商服務</a:t>
                      </a:r>
                      <a:r>
                        <a:rPr sz="1550" spc="-10" dirty="0">
                          <a:latin typeface="Microsoft JhengHei"/>
                          <a:cs typeface="Microsoft JhengHei"/>
                        </a:rPr>
                        <a:t>)</a:t>
                      </a:r>
                      <a:r>
                        <a:rPr sz="1550" spc="-50" dirty="0">
                          <a:latin typeface="Microsoft JhengHei"/>
                          <a:cs typeface="Microsoft JhengHei"/>
                        </a:rPr>
                        <a:t>、 </a:t>
                      </a:r>
                      <a:r>
                        <a:rPr sz="1550" dirty="0">
                          <a:latin typeface="Microsoft JhengHei"/>
                          <a:cs typeface="Microsoft JhengHei"/>
                        </a:rPr>
                        <a:t>HIV檢驗費及藥事服務費</a:t>
                      </a:r>
                      <a:r>
                        <a:rPr sz="1550" spc="-50" dirty="0">
                          <a:latin typeface="Microsoft JhengHei"/>
                          <a:cs typeface="Microsoft JhengHei"/>
                        </a:rPr>
                        <a:t>等</a:t>
                      </a:r>
                      <a:endParaRPr sz="1550">
                        <a:latin typeface="Microsoft JhengHei"/>
                        <a:cs typeface="Microsoft JhengHe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tc>
                  <a:txBody>
                    <a:bodyPr/>
                    <a:lstStyle/>
                    <a:p>
                      <a:pPr marL="79375">
                        <a:lnSpc>
                          <a:spcPct val="100000"/>
                        </a:lnSpc>
                        <a:spcBef>
                          <a:spcPts val="1090"/>
                        </a:spcBef>
                      </a:pPr>
                      <a:r>
                        <a:rPr sz="2100" b="1" spc="-10" dirty="0">
                          <a:solidFill>
                            <a:srgbClr val="ED7C31"/>
                          </a:solidFill>
                          <a:latin typeface="Microsoft JhengHei"/>
                          <a:cs typeface="Microsoft JhengHei"/>
                        </a:rPr>
                        <a:t>每3個月補助20顆公費PrEP藥物</a:t>
                      </a:r>
                      <a:r>
                        <a:rPr sz="1550" spc="-50" dirty="0">
                          <a:latin typeface="Microsoft JhengHei"/>
                          <a:cs typeface="Microsoft JhengHei"/>
                        </a:rPr>
                        <a:t>、</a:t>
                      </a:r>
                      <a:endParaRPr sz="1550">
                        <a:latin typeface="Microsoft JhengHei"/>
                        <a:cs typeface="Microsoft JhengHei"/>
                      </a:endParaRPr>
                    </a:p>
                    <a:p>
                      <a:pPr marL="79375" marR="253365">
                        <a:lnSpc>
                          <a:spcPct val="122300"/>
                        </a:lnSpc>
                        <a:spcBef>
                          <a:spcPts val="75"/>
                        </a:spcBef>
                      </a:pPr>
                      <a:r>
                        <a:rPr sz="1550" dirty="0">
                          <a:latin typeface="Microsoft JhengHei"/>
                          <a:cs typeface="Microsoft JhengHei"/>
                        </a:rPr>
                        <a:t>個案管理服務費(衛教諮商服務)、HIV檢</a:t>
                      </a:r>
                      <a:r>
                        <a:rPr sz="1550" spc="-50" dirty="0">
                          <a:latin typeface="Microsoft JhengHei"/>
                          <a:cs typeface="Microsoft JhengHei"/>
                        </a:rPr>
                        <a:t>驗</a:t>
                      </a:r>
                      <a:r>
                        <a:rPr sz="1550" dirty="0">
                          <a:latin typeface="Microsoft JhengHei"/>
                          <a:cs typeface="Microsoft JhengHei"/>
                        </a:rPr>
                        <a:t>費及藥事服務費</a:t>
                      </a:r>
                      <a:r>
                        <a:rPr sz="1550" spc="-50" dirty="0">
                          <a:latin typeface="Microsoft JhengHei"/>
                          <a:cs typeface="Microsoft JhengHei"/>
                        </a:rPr>
                        <a:t>等</a:t>
                      </a:r>
                      <a:endParaRPr sz="1550">
                        <a:latin typeface="Microsoft JhengHei"/>
                        <a:cs typeface="Microsoft JhengHei"/>
                      </a:endParaRPr>
                    </a:p>
                    <a:p>
                      <a:pPr marL="79375" marR="205104">
                        <a:lnSpc>
                          <a:spcPts val="2270"/>
                        </a:lnSpc>
                        <a:spcBef>
                          <a:spcPts val="145"/>
                        </a:spcBef>
                      </a:pPr>
                      <a:r>
                        <a:rPr sz="1550" b="1" dirty="0">
                          <a:solidFill>
                            <a:srgbClr val="2C778D"/>
                          </a:solidFill>
                          <a:latin typeface="Microsoft JhengHei"/>
                          <a:cs typeface="Microsoft JhengHei"/>
                        </a:rPr>
                        <a:t>若補助對象持續回診就醫，則第4次開藥</a:t>
                      </a:r>
                      <a:r>
                        <a:rPr sz="1550" b="1" spc="-50" dirty="0">
                          <a:solidFill>
                            <a:srgbClr val="2C778D"/>
                          </a:solidFill>
                          <a:latin typeface="Microsoft JhengHei"/>
                          <a:cs typeface="Microsoft JhengHei"/>
                        </a:rPr>
                        <a:t>時</a:t>
                      </a:r>
                      <a:r>
                        <a:rPr sz="1550" b="1" dirty="0">
                          <a:solidFill>
                            <a:srgbClr val="2C778D"/>
                          </a:solidFill>
                          <a:latin typeface="Microsoft JhengHei"/>
                          <a:cs typeface="Microsoft JhengHei"/>
                        </a:rPr>
                        <a:t>補助30顆PrEP公費藥物</a:t>
                      </a:r>
                      <a:r>
                        <a:rPr sz="1550" b="1" spc="-50" dirty="0">
                          <a:solidFill>
                            <a:srgbClr val="2C778D"/>
                          </a:solidFill>
                          <a:latin typeface="Microsoft JhengHei"/>
                          <a:cs typeface="Microsoft JhengHei"/>
                        </a:rPr>
                        <a:t>。</a:t>
                      </a:r>
                      <a:endParaRPr sz="1550">
                        <a:latin typeface="Microsoft JhengHei"/>
                        <a:cs typeface="Microsoft JhengHei"/>
                      </a:endParaRPr>
                    </a:p>
                  </a:txBody>
                  <a:tcPr marL="0" marR="0" marT="1384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9"/>
                    </a:solidFill>
                  </a:tcPr>
                </a:tc>
                <a:extLst>
                  <a:ext uri="{0D108BD9-81ED-4DB2-BD59-A6C34878D82A}">
                    <a16:rowId xmlns:a16="http://schemas.microsoft.com/office/drawing/2014/main" val="10002"/>
                  </a:ext>
                </a:extLst>
              </a:tr>
            </a:tbl>
          </a:graphicData>
        </a:graphic>
      </p:graphicFrame>
      <p:grpSp>
        <p:nvGrpSpPr>
          <p:cNvPr id="9" name="object 9"/>
          <p:cNvGrpSpPr/>
          <p:nvPr/>
        </p:nvGrpSpPr>
        <p:grpSpPr>
          <a:xfrm>
            <a:off x="246011" y="892302"/>
            <a:ext cx="10343515" cy="962660"/>
            <a:chOff x="246011" y="892302"/>
            <a:chExt cx="10343515" cy="962660"/>
          </a:xfrm>
        </p:grpSpPr>
        <p:pic>
          <p:nvPicPr>
            <p:cNvPr id="10" name="object 10"/>
            <p:cNvPicPr/>
            <p:nvPr/>
          </p:nvPicPr>
          <p:blipFill>
            <a:blip r:embed="rId2" cstate="print"/>
            <a:stretch>
              <a:fillRect/>
            </a:stretch>
          </p:blipFill>
          <p:spPr>
            <a:xfrm>
              <a:off x="246011" y="921257"/>
              <a:ext cx="799337" cy="806958"/>
            </a:xfrm>
            <a:prstGeom prst="rect">
              <a:avLst/>
            </a:prstGeom>
          </p:spPr>
        </p:pic>
        <p:pic>
          <p:nvPicPr>
            <p:cNvPr id="11" name="object 11"/>
            <p:cNvPicPr/>
            <p:nvPr/>
          </p:nvPicPr>
          <p:blipFill>
            <a:blip r:embed="rId3" cstate="print"/>
            <a:stretch>
              <a:fillRect/>
            </a:stretch>
          </p:blipFill>
          <p:spPr>
            <a:xfrm>
              <a:off x="9014345" y="892302"/>
              <a:ext cx="1574838" cy="962405"/>
            </a:xfrm>
            <a:prstGeom prst="rect">
              <a:avLst/>
            </a:prstGeom>
          </p:spPr>
        </p:pic>
      </p:grpSp>
      <p:sp>
        <p:nvSpPr>
          <p:cNvPr id="12" name="object 12"/>
          <p:cNvSpPr txBox="1"/>
          <p:nvPr/>
        </p:nvSpPr>
        <p:spPr>
          <a:xfrm>
            <a:off x="339985" y="2301493"/>
            <a:ext cx="1325245" cy="226060"/>
          </a:xfrm>
          <a:prstGeom prst="rect">
            <a:avLst/>
          </a:prstGeom>
        </p:spPr>
        <p:txBody>
          <a:bodyPr vert="horz" wrap="square" lIns="0" tIns="14605" rIns="0" bIns="0" rtlCol="0">
            <a:spAutoFit/>
          </a:bodyPr>
          <a:lstStyle/>
          <a:p>
            <a:pPr marL="12700">
              <a:lnSpc>
                <a:spcPct val="100000"/>
              </a:lnSpc>
              <a:spcBef>
                <a:spcPts val="115"/>
              </a:spcBef>
            </a:pPr>
            <a:r>
              <a:rPr sz="1300" b="1" dirty="0">
                <a:solidFill>
                  <a:srgbClr val="C00000"/>
                </a:solidFill>
                <a:latin typeface="Microsoft JhengHei"/>
                <a:cs typeface="Microsoft JhengHei"/>
              </a:rPr>
              <a:t>須為HIV檢驗陰</a:t>
            </a:r>
            <a:r>
              <a:rPr sz="1300" b="1" spc="-50" dirty="0">
                <a:solidFill>
                  <a:srgbClr val="C00000"/>
                </a:solidFill>
                <a:latin typeface="Microsoft JhengHei"/>
                <a:cs typeface="Microsoft JhengHei"/>
              </a:rPr>
              <a:t>性</a:t>
            </a:r>
            <a:endParaRPr sz="1300">
              <a:latin typeface="Microsoft JhengHei"/>
              <a:cs typeface="Microsoft JhengHei"/>
            </a:endParaRPr>
          </a:p>
        </p:txBody>
      </p:sp>
      <p:sp>
        <p:nvSpPr>
          <p:cNvPr id="13" name="object 13"/>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87</a:t>
            </a:fld>
            <a:endParaRPr spc="-25" dirty="0"/>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479405" cy="2440940"/>
            <a:chOff x="88277" y="795527"/>
            <a:chExt cx="10479405" cy="2440940"/>
          </a:xfrm>
        </p:grpSpPr>
        <p:pic>
          <p:nvPicPr>
            <p:cNvPr id="3" name="object 3"/>
            <p:cNvPicPr/>
            <p:nvPr/>
          </p:nvPicPr>
          <p:blipFill>
            <a:blip r:embed="rId2" cstate="print"/>
            <a:stretch>
              <a:fillRect/>
            </a:stretch>
          </p:blipFill>
          <p:spPr>
            <a:xfrm>
              <a:off x="8560180" y="2060447"/>
              <a:ext cx="657898" cy="669798"/>
            </a:xfrm>
            <a:prstGeom prst="rect">
              <a:avLst/>
            </a:prstGeom>
          </p:spPr>
        </p:pic>
        <p:sp>
          <p:nvSpPr>
            <p:cNvPr id="4" name="object 4"/>
            <p:cNvSpPr/>
            <p:nvPr/>
          </p:nvSpPr>
          <p:spPr>
            <a:xfrm>
              <a:off x="403745" y="1866900"/>
              <a:ext cx="8934450" cy="1369695"/>
            </a:xfrm>
            <a:custGeom>
              <a:avLst/>
              <a:gdLst/>
              <a:ahLst/>
              <a:cxnLst/>
              <a:rect l="l" t="t" r="r" b="b"/>
              <a:pathLst>
                <a:path w="8934450" h="1369695">
                  <a:moveTo>
                    <a:pt x="8934450" y="1369314"/>
                  </a:moveTo>
                  <a:lnTo>
                    <a:pt x="8934450" y="0"/>
                  </a:lnTo>
                  <a:lnTo>
                    <a:pt x="0" y="0"/>
                  </a:lnTo>
                  <a:lnTo>
                    <a:pt x="0" y="1369314"/>
                  </a:lnTo>
                  <a:lnTo>
                    <a:pt x="8934450" y="1369314"/>
                  </a:lnTo>
                  <a:close/>
                </a:path>
              </a:pathLst>
            </a:custGeom>
            <a:solidFill>
              <a:srgbClr val="FBE5D6"/>
            </a:solidFill>
          </p:spPr>
          <p:txBody>
            <a:bodyPr wrap="square" lIns="0" tIns="0" rIns="0" bIns="0" rtlCol="0"/>
            <a:lstStyle/>
            <a:p>
              <a:endParaRPr/>
            </a:p>
          </p:txBody>
        </p:sp>
      </p:grpSp>
      <p:grpSp>
        <p:nvGrpSpPr>
          <p:cNvPr id="5" name="object 5"/>
          <p:cNvGrpSpPr/>
          <p:nvPr/>
        </p:nvGrpSpPr>
        <p:grpSpPr>
          <a:xfrm>
            <a:off x="384695" y="3286505"/>
            <a:ext cx="10308590" cy="3500120"/>
            <a:chOff x="384695" y="3286505"/>
            <a:chExt cx="10308590" cy="3500120"/>
          </a:xfrm>
        </p:grpSpPr>
        <p:sp>
          <p:nvSpPr>
            <p:cNvPr id="6" name="object 6"/>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7" name="object 7"/>
            <p:cNvSpPr/>
            <p:nvPr/>
          </p:nvSpPr>
          <p:spPr>
            <a:xfrm>
              <a:off x="390779" y="4661928"/>
              <a:ext cx="8945880" cy="787400"/>
            </a:xfrm>
            <a:custGeom>
              <a:avLst/>
              <a:gdLst/>
              <a:ahLst/>
              <a:cxnLst/>
              <a:rect l="l" t="t" r="r" b="b"/>
              <a:pathLst>
                <a:path w="8945880" h="787400">
                  <a:moveTo>
                    <a:pt x="8945880" y="0"/>
                  </a:moveTo>
                  <a:lnTo>
                    <a:pt x="12" y="0"/>
                  </a:lnTo>
                  <a:lnTo>
                    <a:pt x="0" y="787146"/>
                  </a:lnTo>
                  <a:lnTo>
                    <a:pt x="6108" y="787146"/>
                  </a:lnTo>
                  <a:lnTo>
                    <a:pt x="11442" y="787146"/>
                  </a:lnTo>
                  <a:lnTo>
                    <a:pt x="8934450" y="787146"/>
                  </a:lnTo>
                  <a:lnTo>
                    <a:pt x="8939797" y="787146"/>
                  </a:lnTo>
                  <a:lnTo>
                    <a:pt x="8945880" y="787146"/>
                  </a:lnTo>
                  <a:lnTo>
                    <a:pt x="8945880" y="0"/>
                  </a:lnTo>
                  <a:close/>
                </a:path>
              </a:pathLst>
            </a:custGeom>
            <a:solidFill>
              <a:srgbClr val="E2F0D9"/>
            </a:solidFill>
          </p:spPr>
          <p:txBody>
            <a:bodyPr wrap="square" lIns="0" tIns="0" rIns="0" bIns="0" rtlCol="0"/>
            <a:lstStyle/>
            <a:p>
              <a:endParaRPr/>
            </a:p>
          </p:txBody>
        </p:sp>
        <p:sp>
          <p:nvSpPr>
            <p:cNvPr id="8" name="object 8"/>
            <p:cNvSpPr/>
            <p:nvPr/>
          </p:nvSpPr>
          <p:spPr>
            <a:xfrm>
              <a:off x="384695" y="3286518"/>
              <a:ext cx="8956040" cy="1311910"/>
            </a:xfrm>
            <a:custGeom>
              <a:avLst/>
              <a:gdLst/>
              <a:ahLst/>
              <a:cxnLst/>
              <a:rect l="l" t="t" r="r" b="b"/>
              <a:pathLst>
                <a:path w="8956040" h="1311910">
                  <a:moveTo>
                    <a:pt x="8955786" y="0"/>
                  </a:moveTo>
                  <a:lnTo>
                    <a:pt x="21336" y="0"/>
                  </a:lnTo>
                  <a:lnTo>
                    <a:pt x="21336" y="275082"/>
                  </a:lnTo>
                  <a:lnTo>
                    <a:pt x="0" y="275082"/>
                  </a:lnTo>
                  <a:lnTo>
                    <a:pt x="0" y="1004316"/>
                  </a:lnTo>
                  <a:lnTo>
                    <a:pt x="21336" y="1004316"/>
                  </a:lnTo>
                  <a:lnTo>
                    <a:pt x="21336" y="1311402"/>
                  </a:lnTo>
                  <a:lnTo>
                    <a:pt x="8955786" y="1311402"/>
                  </a:lnTo>
                  <a:lnTo>
                    <a:pt x="8955786" y="0"/>
                  </a:lnTo>
                  <a:close/>
                </a:path>
              </a:pathLst>
            </a:custGeom>
            <a:solidFill>
              <a:srgbClr val="FFE699"/>
            </a:solidFill>
          </p:spPr>
          <p:txBody>
            <a:bodyPr wrap="square" lIns="0" tIns="0" rIns="0" bIns="0" rtlCol="0"/>
            <a:lstStyle/>
            <a:p>
              <a:endParaRPr/>
            </a:p>
          </p:txBody>
        </p:sp>
      </p:grpSp>
      <p:sp>
        <p:nvSpPr>
          <p:cNvPr id="9" name="object 9"/>
          <p:cNvSpPr txBox="1"/>
          <p:nvPr/>
        </p:nvSpPr>
        <p:spPr>
          <a:xfrm>
            <a:off x="1850269" y="1927810"/>
            <a:ext cx="7009130" cy="1183640"/>
          </a:xfrm>
          <a:prstGeom prst="rect">
            <a:avLst/>
          </a:prstGeom>
        </p:spPr>
        <p:txBody>
          <a:bodyPr vert="horz" wrap="square" lIns="0" tIns="50165" rIns="0" bIns="0" rtlCol="0">
            <a:spAutoFit/>
          </a:bodyPr>
          <a:lstStyle/>
          <a:p>
            <a:pPr marL="12700">
              <a:lnSpc>
                <a:spcPct val="100000"/>
              </a:lnSpc>
              <a:spcBef>
                <a:spcPts val="395"/>
              </a:spcBef>
            </a:pPr>
            <a:r>
              <a:rPr sz="1650" b="1" dirty="0">
                <a:solidFill>
                  <a:srgbClr val="585858"/>
                </a:solidFill>
                <a:latin typeface="Microsoft JhengHei"/>
                <a:cs typeface="Microsoft JhengHei"/>
              </a:rPr>
              <a:t>疾管署與台灣愛滋病學會合作更新</a:t>
            </a:r>
            <a:r>
              <a:rPr sz="1650" b="1" dirty="0">
                <a:solidFill>
                  <a:srgbClr val="0070C0"/>
                </a:solidFill>
                <a:latin typeface="Microsoft JhengHei"/>
                <a:cs typeface="Microsoft JhengHei"/>
              </a:rPr>
              <a:t>「臺灣愛滋暴露前預防性投藥使用指引</a:t>
            </a:r>
            <a:r>
              <a:rPr sz="1650" b="1" spc="-50" dirty="0">
                <a:solidFill>
                  <a:srgbClr val="0070C0"/>
                </a:solidFill>
                <a:latin typeface="Microsoft JhengHei"/>
                <a:cs typeface="Microsoft JhengHei"/>
              </a:rPr>
              <a:t>」</a:t>
            </a:r>
            <a:endParaRPr sz="1650">
              <a:latin typeface="Microsoft JhengHei"/>
              <a:cs typeface="Microsoft JhengHei"/>
            </a:endParaRPr>
          </a:p>
          <a:p>
            <a:pPr marL="12700">
              <a:lnSpc>
                <a:spcPct val="100000"/>
              </a:lnSpc>
              <a:spcBef>
                <a:spcPts val="300"/>
              </a:spcBef>
            </a:pPr>
            <a:r>
              <a:rPr sz="1650" b="1" dirty="0">
                <a:solidFill>
                  <a:srgbClr val="585858"/>
                </a:solidFill>
                <a:latin typeface="Microsoft JhengHei"/>
                <a:cs typeface="Microsoft JhengHei"/>
              </a:rPr>
              <a:t>-呼應WHO愛滋防治方向，參考國外PrEP使用指</a:t>
            </a:r>
            <a:r>
              <a:rPr sz="1650" b="1" spc="-50" dirty="0">
                <a:solidFill>
                  <a:srgbClr val="585858"/>
                </a:solidFill>
                <a:latin typeface="Microsoft JhengHei"/>
                <a:cs typeface="Microsoft JhengHei"/>
              </a:rPr>
              <a:t>引</a:t>
            </a:r>
            <a:endParaRPr sz="1650">
              <a:latin typeface="Microsoft JhengHei"/>
              <a:cs typeface="Microsoft JhengHei"/>
            </a:endParaRPr>
          </a:p>
          <a:p>
            <a:pPr marL="12700">
              <a:lnSpc>
                <a:spcPct val="100000"/>
              </a:lnSpc>
              <a:spcBef>
                <a:spcPts val="300"/>
              </a:spcBef>
            </a:pPr>
            <a:r>
              <a:rPr sz="1650" b="1" dirty="0">
                <a:solidFill>
                  <a:srgbClr val="585858"/>
                </a:solidFill>
                <a:latin typeface="Microsoft JhengHei"/>
                <a:cs typeface="Microsoft JhengHei"/>
              </a:rPr>
              <a:t>-涵蓋評估諮商、檢驗追蹤、投藥、處置原則及建</a:t>
            </a:r>
            <a:r>
              <a:rPr sz="1650" b="1" spc="-50" dirty="0">
                <a:solidFill>
                  <a:srgbClr val="585858"/>
                </a:solidFill>
                <a:latin typeface="Microsoft JhengHei"/>
                <a:cs typeface="Microsoft JhengHei"/>
              </a:rPr>
              <a:t>議</a:t>
            </a:r>
            <a:endParaRPr sz="1650">
              <a:latin typeface="Microsoft JhengHei"/>
              <a:cs typeface="Microsoft JhengHei"/>
            </a:endParaRPr>
          </a:p>
          <a:p>
            <a:pPr marL="12700">
              <a:lnSpc>
                <a:spcPct val="100000"/>
              </a:lnSpc>
              <a:spcBef>
                <a:spcPts val="300"/>
              </a:spcBef>
            </a:pPr>
            <a:r>
              <a:rPr sz="1650" b="1" dirty="0">
                <a:solidFill>
                  <a:srgbClr val="585858"/>
                </a:solidFill>
                <a:latin typeface="Microsoft JhengHei"/>
                <a:cs typeface="Microsoft JhengHei"/>
              </a:rPr>
              <a:t>-完成修訂後預計辦理教育訓練並周知PrEP執行機</a:t>
            </a:r>
            <a:r>
              <a:rPr sz="1650" b="1" spc="-50" dirty="0">
                <a:solidFill>
                  <a:srgbClr val="585858"/>
                </a:solidFill>
                <a:latin typeface="Microsoft JhengHei"/>
                <a:cs typeface="Microsoft JhengHei"/>
              </a:rPr>
              <a:t>構</a:t>
            </a:r>
            <a:endParaRPr sz="1650">
              <a:latin typeface="Microsoft JhengHei"/>
              <a:cs typeface="Microsoft JhengHei"/>
            </a:endParaRPr>
          </a:p>
        </p:txBody>
      </p:sp>
      <p:sp>
        <p:nvSpPr>
          <p:cNvPr id="10" name="object 10"/>
          <p:cNvSpPr txBox="1"/>
          <p:nvPr/>
        </p:nvSpPr>
        <p:spPr>
          <a:xfrm>
            <a:off x="506102" y="2339594"/>
            <a:ext cx="1137920" cy="359410"/>
          </a:xfrm>
          <a:prstGeom prst="rect">
            <a:avLst/>
          </a:prstGeom>
        </p:spPr>
        <p:txBody>
          <a:bodyPr vert="horz" wrap="square" lIns="0" tIns="17780" rIns="0" bIns="0" rtlCol="0">
            <a:spAutoFit/>
          </a:bodyPr>
          <a:lstStyle/>
          <a:p>
            <a:pPr marL="12700">
              <a:lnSpc>
                <a:spcPct val="100000"/>
              </a:lnSpc>
              <a:spcBef>
                <a:spcPts val="140"/>
              </a:spcBef>
            </a:pPr>
            <a:r>
              <a:rPr sz="2150" b="1" dirty="0">
                <a:solidFill>
                  <a:srgbClr val="00659A"/>
                </a:solidFill>
                <a:latin typeface="Microsoft JhengHei"/>
                <a:cs typeface="Microsoft JhengHei"/>
              </a:rPr>
              <a:t>修訂指</a:t>
            </a:r>
            <a:r>
              <a:rPr sz="2150" b="1" spc="-50" dirty="0">
                <a:solidFill>
                  <a:srgbClr val="00659A"/>
                </a:solidFill>
                <a:latin typeface="Microsoft JhengHei"/>
                <a:cs typeface="Microsoft JhengHei"/>
              </a:rPr>
              <a:t>引</a:t>
            </a:r>
            <a:endParaRPr sz="2150">
              <a:latin typeface="Microsoft JhengHei"/>
              <a:cs typeface="Microsoft JhengHei"/>
            </a:endParaRPr>
          </a:p>
        </p:txBody>
      </p:sp>
      <p:sp>
        <p:nvSpPr>
          <p:cNvPr id="11" name="object 11"/>
          <p:cNvSpPr txBox="1"/>
          <p:nvPr/>
        </p:nvSpPr>
        <p:spPr>
          <a:xfrm>
            <a:off x="473339" y="3580891"/>
            <a:ext cx="1149350" cy="667385"/>
          </a:xfrm>
          <a:prstGeom prst="rect">
            <a:avLst/>
          </a:prstGeom>
        </p:spPr>
        <p:txBody>
          <a:bodyPr vert="horz" wrap="square" lIns="0" tIns="13335" rIns="0" bIns="0" rtlCol="0">
            <a:spAutoFit/>
          </a:bodyPr>
          <a:lstStyle/>
          <a:p>
            <a:pPr marL="12700" marR="5080" indent="26670">
              <a:lnSpc>
                <a:spcPct val="100000"/>
              </a:lnSpc>
              <a:spcBef>
                <a:spcPts val="105"/>
              </a:spcBef>
            </a:pPr>
            <a:r>
              <a:rPr sz="2100" b="1" spc="-15" dirty="0">
                <a:solidFill>
                  <a:srgbClr val="00659A"/>
                </a:solidFill>
                <a:latin typeface="Microsoft JhengHei"/>
                <a:cs typeface="Microsoft JhengHei"/>
              </a:rPr>
              <a:t>擴大公費</a:t>
            </a:r>
            <a:r>
              <a:rPr sz="2100" b="1" spc="-50" dirty="0">
                <a:solidFill>
                  <a:srgbClr val="00659A"/>
                </a:solidFill>
                <a:latin typeface="Microsoft JhengHei"/>
                <a:cs typeface="Microsoft JhengHei"/>
              </a:rPr>
              <a:t> </a:t>
            </a:r>
            <a:r>
              <a:rPr sz="2100" b="1" spc="-10" dirty="0">
                <a:solidFill>
                  <a:srgbClr val="00659A"/>
                </a:solidFill>
                <a:latin typeface="Microsoft JhengHei"/>
                <a:cs typeface="Microsoft JhengHei"/>
              </a:rPr>
              <a:t>PrEP</a:t>
            </a:r>
            <a:r>
              <a:rPr sz="2100" b="1" spc="-25" dirty="0">
                <a:solidFill>
                  <a:srgbClr val="00659A"/>
                </a:solidFill>
                <a:latin typeface="Microsoft JhengHei"/>
                <a:cs typeface="Microsoft JhengHei"/>
              </a:rPr>
              <a:t>計畫</a:t>
            </a:r>
            <a:endParaRPr sz="2100">
              <a:latin typeface="Microsoft JhengHei"/>
              <a:cs typeface="Microsoft JhengHei"/>
            </a:endParaRPr>
          </a:p>
        </p:txBody>
      </p:sp>
      <p:sp>
        <p:nvSpPr>
          <p:cNvPr id="12" name="object 12"/>
          <p:cNvSpPr txBox="1"/>
          <p:nvPr/>
        </p:nvSpPr>
        <p:spPr>
          <a:xfrm>
            <a:off x="8705382" y="3650710"/>
            <a:ext cx="430530" cy="281940"/>
          </a:xfrm>
          <a:prstGeom prst="rect">
            <a:avLst/>
          </a:prstGeom>
        </p:spPr>
        <p:txBody>
          <a:bodyPr vert="horz" wrap="square" lIns="0" tIns="18415" rIns="0" bIns="0" rtlCol="0">
            <a:spAutoFit/>
          </a:bodyPr>
          <a:lstStyle/>
          <a:p>
            <a:pPr>
              <a:lnSpc>
                <a:spcPct val="100000"/>
              </a:lnSpc>
              <a:spcBef>
                <a:spcPts val="145"/>
              </a:spcBef>
            </a:pPr>
            <a:r>
              <a:rPr sz="1650" b="1" dirty="0">
                <a:solidFill>
                  <a:srgbClr val="585858"/>
                </a:solidFill>
                <a:latin typeface="Microsoft JhengHei"/>
                <a:cs typeface="Microsoft JhengHei"/>
              </a:rPr>
              <a:t>高</a:t>
            </a:r>
            <a:r>
              <a:rPr sz="1650" b="1" spc="-50" dirty="0">
                <a:solidFill>
                  <a:srgbClr val="585858"/>
                </a:solidFill>
                <a:latin typeface="Microsoft JhengHei"/>
                <a:cs typeface="Microsoft JhengHei"/>
              </a:rPr>
              <a:t>風</a:t>
            </a:r>
            <a:endParaRPr sz="1650">
              <a:latin typeface="Microsoft JhengHei"/>
              <a:cs typeface="Microsoft JhengHei"/>
            </a:endParaRPr>
          </a:p>
        </p:txBody>
      </p:sp>
      <p:sp>
        <p:nvSpPr>
          <p:cNvPr id="13" name="object 13"/>
          <p:cNvSpPr txBox="1"/>
          <p:nvPr/>
        </p:nvSpPr>
        <p:spPr>
          <a:xfrm>
            <a:off x="1844935" y="3329128"/>
            <a:ext cx="6873240" cy="1205865"/>
          </a:xfrm>
          <a:prstGeom prst="rect">
            <a:avLst/>
          </a:prstGeom>
        </p:spPr>
        <p:txBody>
          <a:bodyPr vert="horz" wrap="square" lIns="0" tIns="50165" rIns="0" bIns="0" rtlCol="0">
            <a:spAutoFit/>
          </a:bodyPr>
          <a:lstStyle/>
          <a:p>
            <a:pPr marL="12700">
              <a:lnSpc>
                <a:spcPct val="100000"/>
              </a:lnSpc>
              <a:spcBef>
                <a:spcPts val="395"/>
              </a:spcBef>
            </a:pPr>
            <a:r>
              <a:rPr sz="1650" b="1" dirty="0">
                <a:solidFill>
                  <a:srgbClr val="585858"/>
                </a:solidFill>
                <a:latin typeface="Microsoft JhengHei"/>
                <a:cs typeface="Microsoft JhengHei"/>
              </a:rPr>
              <a:t>-擴大徵求有意願之醫療院所，加入公費PrEP計畫服</a:t>
            </a:r>
            <a:r>
              <a:rPr sz="1650" b="1" spc="-50" dirty="0">
                <a:solidFill>
                  <a:srgbClr val="585858"/>
                </a:solidFill>
                <a:latin typeface="Microsoft JhengHei"/>
                <a:cs typeface="Microsoft JhengHei"/>
              </a:rPr>
              <a:t>務</a:t>
            </a:r>
            <a:endParaRPr sz="1650">
              <a:latin typeface="Microsoft JhengHei"/>
              <a:cs typeface="Microsoft JhengHei"/>
            </a:endParaRPr>
          </a:p>
          <a:p>
            <a:pPr marL="90170" marR="5080" indent="-78105">
              <a:lnSpc>
                <a:spcPct val="115199"/>
              </a:lnSpc>
            </a:pPr>
            <a:r>
              <a:rPr sz="1650" b="1" dirty="0">
                <a:solidFill>
                  <a:srgbClr val="585858"/>
                </a:solidFill>
                <a:latin typeface="Microsoft JhengHei"/>
                <a:cs typeface="Microsoft JhengHei"/>
              </a:rPr>
              <a:t>-由疾管署補助定額補助費等費用，針對</a:t>
            </a:r>
            <a:r>
              <a:rPr sz="1650" b="1" dirty="0">
                <a:solidFill>
                  <a:srgbClr val="2F5597"/>
                </a:solidFill>
                <a:latin typeface="Microsoft JhengHei"/>
                <a:cs typeface="Microsoft JhengHei"/>
              </a:rPr>
              <a:t>年輕族群</a:t>
            </a:r>
            <a:r>
              <a:rPr sz="1650" b="1" dirty="0">
                <a:solidFill>
                  <a:srgbClr val="585858"/>
                </a:solidFill>
                <a:latin typeface="Microsoft JhengHei"/>
                <a:cs typeface="Microsoft JhengHei"/>
              </a:rPr>
              <a:t>及</a:t>
            </a:r>
            <a:r>
              <a:rPr sz="1650" b="1" dirty="0">
                <a:solidFill>
                  <a:srgbClr val="2F5597"/>
                </a:solidFill>
                <a:latin typeface="Microsoft JhengHei"/>
                <a:cs typeface="Microsoft JhengHei"/>
              </a:rPr>
              <a:t>感染者之配偶/伴侶</a:t>
            </a:r>
            <a:r>
              <a:rPr sz="1650" b="1" spc="-50" dirty="0">
                <a:solidFill>
                  <a:srgbClr val="585858"/>
                </a:solidFill>
                <a:latin typeface="Microsoft JhengHei"/>
                <a:cs typeface="Microsoft JhengHei"/>
              </a:rPr>
              <a:t>等</a:t>
            </a:r>
            <a:r>
              <a:rPr sz="1650" b="1" dirty="0">
                <a:solidFill>
                  <a:srgbClr val="585858"/>
                </a:solidFill>
                <a:latin typeface="Microsoft JhengHei"/>
                <a:cs typeface="Microsoft JhengHei"/>
              </a:rPr>
              <a:t>險族群提供PrEP服務(</a:t>
            </a:r>
            <a:r>
              <a:rPr sz="1650" b="1" dirty="0">
                <a:solidFill>
                  <a:srgbClr val="2F5597"/>
                </a:solidFill>
                <a:latin typeface="Microsoft JhengHei"/>
                <a:cs typeface="Microsoft JhengHei"/>
              </a:rPr>
              <a:t>藥愛族群及性交易服務者不受年齡限制</a:t>
            </a:r>
            <a:r>
              <a:rPr sz="1650" b="1" spc="-50" dirty="0">
                <a:solidFill>
                  <a:srgbClr val="585858"/>
                </a:solidFill>
                <a:latin typeface="Microsoft JhengHei"/>
                <a:cs typeface="Microsoft JhengHei"/>
              </a:rPr>
              <a:t>)</a:t>
            </a:r>
            <a:endParaRPr sz="1650">
              <a:latin typeface="Microsoft JhengHei"/>
              <a:cs typeface="Microsoft JhengHei"/>
            </a:endParaRPr>
          </a:p>
          <a:p>
            <a:pPr marL="12700">
              <a:lnSpc>
                <a:spcPts val="2455"/>
              </a:lnSpc>
            </a:pPr>
            <a:r>
              <a:rPr sz="1650" b="1" dirty="0">
                <a:solidFill>
                  <a:srgbClr val="585858"/>
                </a:solidFill>
                <a:latin typeface="Microsoft JhengHei"/>
                <a:cs typeface="Microsoft JhengHei"/>
              </a:rPr>
              <a:t>-執行機構從38家增加至</a:t>
            </a:r>
            <a:r>
              <a:rPr sz="2100" b="1" spc="-10" dirty="0">
                <a:solidFill>
                  <a:srgbClr val="C00000"/>
                </a:solidFill>
                <a:latin typeface="Microsoft JhengHei"/>
                <a:cs typeface="Microsoft JhengHei"/>
              </a:rPr>
              <a:t>63</a:t>
            </a:r>
            <a:r>
              <a:rPr sz="1650" b="1" dirty="0">
                <a:solidFill>
                  <a:srgbClr val="585858"/>
                </a:solidFill>
                <a:latin typeface="Microsoft JhengHei"/>
                <a:cs typeface="Microsoft JhengHei"/>
              </a:rPr>
              <a:t>家，收案⼈數預計達</a:t>
            </a:r>
            <a:r>
              <a:rPr sz="2100" b="1" spc="-10" dirty="0">
                <a:solidFill>
                  <a:srgbClr val="C00000"/>
                </a:solidFill>
                <a:latin typeface="Microsoft JhengHei"/>
                <a:cs typeface="Microsoft JhengHei"/>
              </a:rPr>
              <a:t>4,000</a:t>
            </a:r>
            <a:r>
              <a:rPr sz="1650" b="1" spc="-50" dirty="0">
                <a:solidFill>
                  <a:srgbClr val="585858"/>
                </a:solidFill>
                <a:latin typeface="Microsoft JhengHei"/>
                <a:cs typeface="Microsoft JhengHei"/>
              </a:rPr>
              <a:t>⼈</a:t>
            </a:r>
            <a:endParaRPr sz="1650">
              <a:latin typeface="Microsoft JhengHei"/>
              <a:cs typeface="Microsoft JhengHei"/>
            </a:endParaRPr>
          </a:p>
        </p:txBody>
      </p:sp>
      <p:grpSp>
        <p:nvGrpSpPr>
          <p:cNvPr id="14" name="object 14"/>
          <p:cNvGrpSpPr/>
          <p:nvPr/>
        </p:nvGrpSpPr>
        <p:grpSpPr>
          <a:xfrm>
            <a:off x="388505" y="5506973"/>
            <a:ext cx="8945880" cy="791845"/>
            <a:chOff x="388505" y="5506973"/>
            <a:chExt cx="8945880" cy="791845"/>
          </a:xfrm>
        </p:grpSpPr>
        <p:sp>
          <p:nvSpPr>
            <p:cNvPr id="15" name="object 15"/>
            <p:cNvSpPr/>
            <p:nvPr/>
          </p:nvSpPr>
          <p:spPr>
            <a:xfrm>
              <a:off x="394601" y="5513069"/>
              <a:ext cx="8934450" cy="780415"/>
            </a:xfrm>
            <a:custGeom>
              <a:avLst/>
              <a:gdLst/>
              <a:ahLst/>
              <a:cxnLst/>
              <a:rect l="l" t="t" r="r" b="b"/>
              <a:pathLst>
                <a:path w="8934450" h="780414">
                  <a:moveTo>
                    <a:pt x="8934450" y="780288"/>
                  </a:moveTo>
                  <a:lnTo>
                    <a:pt x="8934450" y="0"/>
                  </a:lnTo>
                  <a:lnTo>
                    <a:pt x="0" y="0"/>
                  </a:lnTo>
                  <a:lnTo>
                    <a:pt x="0" y="780288"/>
                  </a:lnTo>
                  <a:lnTo>
                    <a:pt x="8934450" y="780288"/>
                  </a:lnTo>
                  <a:close/>
                </a:path>
              </a:pathLst>
            </a:custGeom>
            <a:solidFill>
              <a:srgbClr val="DEEBF7"/>
            </a:solidFill>
          </p:spPr>
          <p:txBody>
            <a:bodyPr wrap="square" lIns="0" tIns="0" rIns="0" bIns="0" rtlCol="0"/>
            <a:lstStyle/>
            <a:p>
              <a:endParaRPr/>
            </a:p>
          </p:txBody>
        </p:sp>
        <p:sp>
          <p:nvSpPr>
            <p:cNvPr id="16" name="object 16"/>
            <p:cNvSpPr/>
            <p:nvPr/>
          </p:nvSpPr>
          <p:spPr>
            <a:xfrm>
              <a:off x="388505" y="5506973"/>
              <a:ext cx="8945880" cy="791845"/>
            </a:xfrm>
            <a:custGeom>
              <a:avLst/>
              <a:gdLst/>
              <a:ahLst/>
              <a:cxnLst/>
              <a:rect l="l" t="t" r="r" b="b"/>
              <a:pathLst>
                <a:path w="8945880" h="791845">
                  <a:moveTo>
                    <a:pt x="8945880" y="791717"/>
                  </a:moveTo>
                  <a:lnTo>
                    <a:pt x="8945880" y="0"/>
                  </a:lnTo>
                  <a:lnTo>
                    <a:pt x="0" y="0"/>
                  </a:lnTo>
                  <a:lnTo>
                    <a:pt x="0" y="791718"/>
                  </a:lnTo>
                  <a:lnTo>
                    <a:pt x="6096" y="791718"/>
                  </a:lnTo>
                  <a:lnTo>
                    <a:pt x="6096" y="11430"/>
                  </a:lnTo>
                  <a:lnTo>
                    <a:pt x="11429" y="6096"/>
                  </a:lnTo>
                  <a:lnTo>
                    <a:pt x="11429" y="11430"/>
                  </a:lnTo>
                  <a:lnTo>
                    <a:pt x="8934450" y="11429"/>
                  </a:lnTo>
                  <a:lnTo>
                    <a:pt x="8934450" y="6096"/>
                  </a:lnTo>
                  <a:lnTo>
                    <a:pt x="8940533" y="11429"/>
                  </a:lnTo>
                  <a:lnTo>
                    <a:pt x="8940533" y="791717"/>
                  </a:lnTo>
                  <a:lnTo>
                    <a:pt x="8945880" y="791717"/>
                  </a:lnTo>
                  <a:close/>
                </a:path>
                <a:path w="8945880" h="791845">
                  <a:moveTo>
                    <a:pt x="11429" y="11430"/>
                  </a:moveTo>
                  <a:lnTo>
                    <a:pt x="11429" y="6096"/>
                  </a:lnTo>
                  <a:lnTo>
                    <a:pt x="6096" y="11430"/>
                  </a:lnTo>
                  <a:lnTo>
                    <a:pt x="11429" y="11430"/>
                  </a:lnTo>
                  <a:close/>
                </a:path>
                <a:path w="8945880" h="791845">
                  <a:moveTo>
                    <a:pt x="11429" y="781050"/>
                  </a:moveTo>
                  <a:lnTo>
                    <a:pt x="11429" y="11430"/>
                  </a:lnTo>
                  <a:lnTo>
                    <a:pt x="6096" y="11430"/>
                  </a:lnTo>
                  <a:lnTo>
                    <a:pt x="6096" y="781050"/>
                  </a:lnTo>
                  <a:lnTo>
                    <a:pt x="11429" y="781050"/>
                  </a:lnTo>
                  <a:close/>
                </a:path>
                <a:path w="8945880" h="791845">
                  <a:moveTo>
                    <a:pt x="8940533" y="781050"/>
                  </a:moveTo>
                  <a:lnTo>
                    <a:pt x="6096" y="781050"/>
                  </a:lnTo>
                  <a:lnTo>
                    <a:pt x="11429" y="786384"/>
                  </a:lnTo>
                  <a:lnTo>
                    <a:pt x="11429" y="791718"/>
                  </a:lnTo>
                  <a:lnTo>
                    <a:pt x="8934450" y="791717"/>
                  </a:lnTo>
                  <a:lnTo>
                    <a:pt x="8934450" y="786384"/>
                  </a:lnTo>
                  <a:lnTo>
                    <a:pt x="8940533" y="781050"/>
                  </a:lnTo>
                  <a:close/>
                </a:path>
                <a:path w="8945880" h="791845">
                  <a:moveTo>
                    <a:pt x="11429" y="791718"/>
                  </a:moveTo>
                  <a:lnTo>
                    <a:pt x="11429" y="786384"/>
                  </a:lnTo>
                  <a:lnTo>
                    <a:pt x="6096" y="781050"/>
                  </a:lnTo>
                  <a:lnTo>
                    <a:pt x="6096" y="791718"/>
                  </a:lnTo>
                  <a:lnTo>
                    <a:pt x="11429" y="791718"/>
                  </a:lnTo>
                  <a:close/>
                </a:path>
                <a:path w="8945880" h="791845">
                  <a:moveTo>
                    <a:pt x="8940533" y="11429"/>
                  </a:moveTo>
                  <a:lnTo>
                    <a:pt x="8934450" y="6096"/>
                  </a:lnTo>
                  <a:lnTo>
                    <a:pt x="8934450" y="11429"/>
                  </a:lnTo>
                  <a:lnTo>
                    <a:pt x="8940533" y="11429"/>
                  </a:lnTo>
                  <a:close/>
                </a:path>
                <a:path w="8945880" h="791845">
                  <a:moveTo>
                    <a:pt x="8940533" y="781050"/>
                  </a:moveTo>
                  <a:lnTo>
                    <a:pt x="8940533" y="11429"/>
                  </a:lnTo>
                  <a:lnTo>
                    <a:pt x="8934450" y="11429"/>
                  </a:lnTo>
                  <a:lnTo>
                    <a:pt x="8934450" y="781050"/>
                  </a:lnTo>
                  <a:lnTo>
                    <a:pt x="8940533" y="781050"/>
                  </a:lnTo>
                  <a:close/>
                </a:path>
                <a:path w="8945880" h="791845">
                  <a:moveTo>
                    <a:pt x="8940533" y="791717"/>
                  </a:moveTo>
                  <a:lnTo>
                    <a:pt x="8940533" y="781050"/>
                  </a:lnTo>
                  <a:lnTo>
                    <a:pt x="8934450" y="786384"/>
                  </a:lnTo>
                  <a:lnTo>
                    <a:pt x="8934450" y="791717"/>
                  </a:lnTo>
                  <a:lnTo>
                    <a:pt x="8940533" y="791717"/>
                  </a:lnTo>
                  <a:close/>
                </a:path>
              </a:pathLst>
            </a:custGeom>
            <a:solidFill>
              <a:srgbClr val="EDEDED"/>
            </a:solidFill>
          </p:spPr>
          <p:txBody>
            <a:bodyPr wrap="square" lIns="0" tIns="0" rIns="0" bIns="0" rtlCol="0"/>
            <a:lstStyle/>
            <a:p>
              <a:endParaRPr/>
            </a:p>
          </p:txBody>
        </p:sp>
      </p:grpSp>
      <p:sp>
        <p:nvSpPr>
          <p:cNvPr id="17" name="object 17"/>
          <p:cNvSpPr txBox="1"/>
          <p:nvPr/>
        </p:nvSpPr>
        <p:spPr>
          <a:xfrm>
            <a:off x="457333" y="4713985"/>
            <a:ext cx="1149350" cy="1549400"/>
          </a:xfrm>
          <a:prstGeom prst="rect">
            <a:avLst/>
          </a:prstGeom>
        </p:spPr>
        <p:txBody>
          <a:bodyPr vert="horz" wrap="square" lIns="0" tIns="13335" rIns="0" bIns="0" rtlCol="0">
            <a:spAutoFit/>
          </a:bodyPr>
          <a:lstStyle/>
          <a:p>
            <a:pPr marL="306705" marR="5080" indent="-294640">
              <a:lnSpc>
                <a:spcPct val="100000"/>
              </a:lnSpc>
              <a:spcBef>
                <a:spcPts val="105"/>
              </a:spcBef>
            </a:pPr>
            <a:r>
              <a:rPr sz="2100" b="1" spc="-10" dirty="0">
                <a:solidFill>
                  <a:srgbClr val="00659A"/>
                </a:solidFill>
                <a:latin typeface="Microsoft JhengHei"/>
                <a:cs typeface="Microsoft JhengHei"/>
              </a:rPr>
              <a:t>自費</a:t>
            </a:r>
            <a:r>
              <a:rPr sz="2100" b="1" spc="-20" dirty="0">
                <a:solidFill>
                  <a:srgbClr val="00659A"/>
                </a:solidFill>
                <a:latin typeface="Microsoft JhengHei"/>
                <a:cs typeface="Microsoft JhengHei"/>
              </a:rPr>
              <a:t>PrEP</a:t>
            </a:r>
            <a:r>
              <a:rPr sz="2100" b="1" spc="-25" dirty="0">
                <a:solidFill>
                  <a:srgbClr val="00659A"/>
                </a:solidFill>
                <a:latin typeface="Microsoft JhengHei"/>
                <a:cs typeface="Microsoft JhengHei"/>
              </a:rPr>
              <a:t>服務</a:t>
            </a:r>
            <a:endParaRPr sz="2100">
              <a:latin typeface="Microsoft JhengHei"/>
              <a:cs typeface="Microsoft JhengHei"/>
            </a:endParaRPr>
          </a:p>
          <a:p>
            <a:pPr marL="315595" marR="22860" indent="-267970">
              <a:lnSpc>
                <a:spcPct val="100000"/>
              </a:lnSpc>
              <a:spcBef>
                <a:spcPts val="1900"/>
              </a:spcBef>
            </a:pPr>
            <a:r>
              <a:rPr sz="2100" b="1" spc="-15" dirty="0">
                <a:solidFill>
                  <a:srgbClr val="00659A"/>
                </a:solidFill>
                <a:latin typeface="Microsoft JhengHei"/>
                <a:cs typeface="Microsoft JhengHei"/>
              </a:rPr>
              <a:t>異業合作</a:t>
            </a:r>
            <a:r>
              <a:rPr sz="2100" b="1" spc="-25" dirty="0">
                <a:solidFill>
                  <a:srgbClr val="00659A"/>
                </a:solidFill>
                <a:latin typeface="Microsoft JhengHei"/>
                <a:cs typeface="Microsoft JhengHei"/>
              </a:rPr>
              <a:t>宣導</a:t>
            </a:r>
            <a:endParaRPr sz="2100">
              <a:latin typeface="Microsoft JhengHei"/>
              <a:cs typeface="Microsoft JhengHei"/>
            </a:endParaRPr>
          </a:p>
        </p:txBody>
      </p:sp>
      <p:sp>
        <p:nvSpPr>
          <p:cNvPr id="18" name="object 18"/>
          <p:cNvSpPr txBox="1"/>
          <p:nvPr/>
        </p:nvSpPr>
        <p:spPr>
          <a:xfrm>
            <a:off x="8891747" y="5614385"/>
            <a:ext cx="212090" cy="281940"/>
          </a:xfrm>
          <a:prstGeom prst="rect">
            <a:avLst/>
          </a:prstGeom>
        </p:spPr>
        <p:txBody>
          <a:bodyPr vert="horz" wrap="square" lIns="0" tIns="18415" rIns="0" bIns="0" rtlCol="0">
            <a:spAutoFit/>
          </a:bodyPr>
          <a:lstStyle/>
          <a:p>
            <a:pPr>
              <a:lnSpc>
                <a:spcPct val="100000"/>
              </a:lnSpc>
              <a:spcBef>
                <a:spcPts val="145"/>
              </a:spcBef>
            </a:pPr>
            <a:r>
              <a:rPr sz="1650" b="1" spc="10" dirty="0">
                <a:solidFill>
                  <a:srgbClr val="585858"/>
                </a:solidFill>
                <a:latin typeface="Microsoft JhengHei"/>
                <a:cs typeface="Microsoft JhengHei"/>
              </a:rPr>
              <a:t>，</a:t>
            </a:r>
            <a:endParaRPr sz="1650">
              <a:latin typeface="Microsoft JhengHei"/>
              <a:cs typeface="Microsoft JhengHei"/>
            </a:endParaRPr>
          </a:p>
        </p:txBody>
      </p:sp>
      <p:sp>
        <p:nvSpPr>
          <p:cNvPr id="19" name="object 19"/>
          <p:cNvSpPr txBox="1"/>
          <p:nvPr/>
        </p:nvSpPr>
        <p:spPr>
          <a:xfrm>
            <a:off x="1853317" y="4753609"/>
            <a:ext cx="7051675" cy="1433830"/>
          </a:xfrm>
          <a:prstGeom prst="rect">
            <a:avLst/>
          </a:prstGeom>
        </p:spPr>
        <p:txBody>
          <a:bodyPr vert="horz" wrap="square" lIns="0" tIns="14604" rIns="0" bIns="0" rtlCol="0">
            <a:spAutoFit/>
          </a:bodyPr>
          <a:lstStyle/>
          <a:p>
            <a:pPr marL="19050">
              <a:lnSpc>
                <a:spcPts val="1945"/>
              </a:lnSpc>
              <a:spcBef>
                <a:spcPts val="114"/>
              </a:spcBef>
            </a:pPr>
            <a:r>
              <a:rPr sz="1650" b="1" dirty="0">
                <a:solidFill>
                  <a:srgbClr val="585858"/>
                </a:solidFill>
                <a:latin typeface="Microsoft JhengHei"/>
                <a:cs typeface="Microsoft JhengHei"/>
              </a:rPr>
              <a:t>-持續與衛生局合作拓展自費PrEP服務院</a:t>
            </a:r>
            <a:r>
              <a:rPr sz="1650" b="1" spc="-50" dirty="0">
                <a:solidFill>
                  <a:srgbClr val="585858"/>
                </a:solidFill>
                <a:latin typeface="Microsoft JhengHei"/>
                <a:cs typeface="Microsoft JhengHei"/>
              </a:rPr>
              <a:t>所</a:t>
            </a:r>
            <a:endParaRPr sz="1650">
              <a:latin typeface="Microsoft JhengHei"/>
              <a:cs typeface="Microsoft JhengHei"/>
            </a:endParaRPr>
          </a:p>
          <a:p>
            <a:pPr marL="19050">
              <a:lnSpc>
                <a:spcPts val="2485"/>
              </a:lnSpc>
            </a:pPr>
            <a:r>
              <a:rPr sz="1650" b="1" dirty="0">
                <a:solidFill>
                  <a:srgbClr val="585858"/>
                </a:solidFill>
                <a:latin typeface="Microsoft JhengHei"/>
                <a:cs typeface="Microsoft JhengHei"/>
              </a:rPr>
              <a:t>-目前已有</a:t>
            </a:r>
            <a:r>
              <a:rPr sz="2100" b="1" spc="-10" dirty="0">
                <a:solidFill>
                  <a:srgbClr val="C00000"/>
                </a:solidFill>
                <a:latin typeface="Microsoft JhengHei"/>
                <a:cs typeface="Microsoft JhengHei"/>
              </a:rPr>
              <a:t>97</a:t>
            </a:r>
            <a:r>
              <a:rPr sz="1650" b="1" dirty="0">
                <a:solidFill>
                  <a:srgbClr val="585858"/>
                </a:solidFill>
                <a:latin typeface="Microsoft JhengHei"/>
                <a:cs typeface="Microsoft JhengHei"/>
              </a:rPr>
              <a:t>家醫療院所提供自費PrEP服</a:t>
            </a:r>
            <a:r>
              <a:rPr sz="1650" b="1" spc="-50" dirty="0">
                <a:solidFill>
                  <a:srgbClr val="585858"/>
                </a:solidFill>
                <a:latin typeface="Microsoft JhengHei"/>
                <a:cs typeface="Microsoft JhengHei"/>
              </a:rPr>
              <a:t>務</a:t>
            </a:r>
            <a:endParaRPr sz="1650">
              <a:latin typeface="Microsoft JhengHei"/>
              <a:cs typeface="Microsoft JhengHei"/>
            </a:endParaRPr>
          </a:p>
          <a:p>
            <a:pPr marL="12700">
              <a:lnSpc>
                <a:spcPct val="100000"/>
              </a:lnSpc>
              <a:spcBef>
                <a:spcPts val="2370"/>
              </a:spcBef>
            </a:pPr>
            <a:r>
              <a:rPr sz="1650" b="1" dirty="0">
                <a:solidFill>
                  <a:srgbClr val="585858"/>
                </a:solidFill>
                <a:latin typeface="Microsoft JhengHei"/>
                <a:cs typeface="Microsoft JhengHei"/>
              </a:rPr>
              <a:t>-持續透過年輕族群喜愛之平台或管道(如</a:t>
            </a:r>
            <a:r>
              <a:rPr sz="1650" b="1" spc="-10" dirty="0">
                <a:solidFill>
                  <a:srgbClr val="585858"/>
                </a:solidFill>
                <a:latin typeface="Microsoft JhengHei"/>
                <a:cs typeface="Microsoft JhengHei"/>
              </a:rPr>
              <a:t>：Podcast</a:t>
            </a:r>
            <a:r>
              <a:rPr sz="1650" b="1" dirty="0">
                <a:solidFill>
                  <a:srgbClr val="585858"/>
                </a:solidFill>
                <a:latin typeface="Microsoft JhengHei"/>
                <a:cs typeface="Microsoft JhengHei"/>
              </a:rPr>
              <a:t>、IG等)，進行PrEP宣</a:t>
            </a:r>
            <a:r>
              <a:rPr sz="1650" b="1" spc="-50" dirty="0">
                <a:solidFill>
                  <a:srgbClr val="585858"/>
                </a:solidFill>
                <a:latin typeface="Microsoft JhengHei"/>
                <a:cs typeface="Microsoft JhengHei"/>
              </a:rPr>
              <a:t>導</a:t>
            </a:r>
            <a:endParaRPr sz="1650">
              <a:latin typeface="Microsoft JhengHei"/>
              <a:cs typeface="Microsoft JhengHei"/>
            </a:endParaRPr>
          </a:p>
          <a:p>
            <a:pPr marL="90170">
              <a:lnSpc>
                <a:spcPct val="100000"/>
              </a:lnSpc>
              <a:spcBef>
                <a:spcPts val="300"/>
              </a:spcBef>
            </a:pPr>
            <a:r>
              <a:rPr sz="1650" b="1" dirty="0">
                <a:solidFill>
                  <a:srgbClr val="585858"/>
                </a:solidFill>
                <a:latin typeface="Microsoft JhengHei"/>
                <a:cs typeface="Microsoft JhengHei"/>
              </a:rPr>
              <a:t>⿎勵風險對象使用PrEP，以降低感染愛滋之風</a:t>
            </a:r>
            <a:r>
              <a:rPr sz="1650" b="1" spc="-50" dirty="0">
                <a:solidFill>
                  <a:srgbClr val="585858"/>
                </a:solidFill>
                <a:latin typeface="Microsoft JhengHei"/>
                <a:cs typeface="Microsoft JhengHei"/>
              </a:rPr>
              <a:t>險</a:t>
            </a:r>
            <a:endParaRPr sz="1650">
              <a:latin typeface="Microsoft JhengHei"/>
              <a:cs typeface="Microsoft JhengHei"/>
            </a:endParaRPr>
          </a:p>
        </p:txBody>
      </p:sp>
      <p:grpSp>
        <p:nvGrpSpPr>
          <p:cNvPr id="20" name="object 20"/>
          <p:cNvGrpSpPr/>
          <p:nvPr/>
        </p:nvGrpSpPr>
        <p:grpSpPr>
          <a:xfrm>
            <a:off x="246011" y="914400"/>
            <a:ext cx="10367010" cy="2256155"/>
            <a:chOff x="246011" y="914400"/>
            <a:chExt cx="10367010" cy="2256155"/>
          </a:xfrm>
        </p:grpSpPr>
        <p:pic>
          <p:nvPicPr>
            <p:cNvPr id="21" name="object 21"/>
            <p:cNvPicPr/>
            <p:nvPr/>
          </p:nvPicPr>
          <p:blipFill>
            <a:blip r:embed="rId3" cstate="print"/>
            <a:stretch>
              <a:fillRect/>
            </a:stretch>
          </p:blipFill>
          <p:spPr>
            <a:xfrm>
              <a:off x="9348850" y="1968246"/>
              <a:ext cx="1263735" cy="1201992"/>
            </a:xfrm>
            <a:prstGeom prst="rect">
              <a:avLst/>
            </a:prstGeom>
          </p:spPr>
        </p:pic>
        <p:sp>
          <p:nvSpPr>
            <p:cNvPr id="22" name="object 22"/>
            <p:cNvSpPr/>
            <p:nvPr/>
          </p:nvSpPr>
          <p:spPr>
            <a:xfrm>
              <a:off x="9569081" y="2392680"/>
              <a:ext cx="863600" cy="304165"/>
            </a:xfrm>
            <a:custGeom>
              <a:avLst/>
              <a:gdLst/>
              <a:ahLst/>
              <a:cxnLst/>
              <a:rect l="l" t="t" r="r" b="b"/>
              <a:pathLst>
                <a:path w="863600" h="304164">
                  <a:moveTo>
                    <a:pt x="863346" y="180594"/>
                  </a:moveTo>
                  <a:lnTo>
                    <a:pt x="836676" y="0"/>
                  </a:lnTo>
                  <a:lnTo>
                    <a:pt x="0" y="123444"/>
                  </a:lnTo>
                  <a:lnTo>
                    <a:pt x="26670" y="304038"/>
                  </a:lnTo>
                  <a:lnTo>
                    <a:pt x="863346" y="180594"/>
                  </a:lnTo>
                  <a:close/>
                </a:path>
              </a:pathLst>
            </a:custGeom>
            <a:solidFill>
              <a:srgbClr val="5B9BD5"/>
            </a:solidFill>
          </p:spPr>
          <p:txBody>
            <a:bodyPr wrap="square" lIns="0" tIns="0" rIns="0" bIns="0" rtlCol="0"/>
            <a:lstStyle/>
            <a:p>
              <a:endParaRPr/>
            </a:p>
          </p:txBody>
        </p:sp>
        <p:sp>
          <p:nvSpPr>
            <p:cNvPr id="23" name="object 23"/>
            <p:cNvSpPr/>
            <p:nvPr/>
          </p:nvSpPr>
          <p:spPr>
            <a:xfrm>
              <a:off x="9720707" y="2481833"/>
              <a:ext cx="566420" cy="192405"/>
            </a:xfrm>
            <a:custGeom>
              <a:avLst/>
              <a:gdLst/>
              <a:ahLst/>
              <a:cxnLst/>
              <a:rect l="l" t="t" r="r" b="b"/>
              <a:pathLst>
                <a:path w="566420" h="192405">
                  <a:moveTo>
                    <a:pt x="76962" y="118110"/>
                  </a:moveTo>
                  <a:lnTo>
                    <a:pt x="75438" y="110490"/>
                  </a:lnTo>
                  <a:lnTo>
                    <a:pt x="74676" y="102870"/>
                  </a:lnTo>
                  <a:lnTo>
                    <a:pt x="72390" y="96012"/>
                  </a:lnTo>
                  <a:lnTo>
                    <a:pt x="64770" y="83820"/>
                  </a:lnTo>
                  <a:lnTo>
                    <a:pt x="60198" y="79248"/>
                  </a:lnTo>
                  <a:lnTo>
                    <a:pt x="54864" y="76962"/>
                  </a:lnTo>
                  <a:lnTo>
                    <a:pt x="48768" y="73914"/>
                  </a:lnTo>
                  <a:lnTo>
                    <a:pt x="44196" y="73342"/>
                  </a:lnTo>
                  <a:lnTo>
                    <a:pt x="41910" y="73236"/>
                  </a:lnTo>
                  <a:lnTo>
                    <a:pt x="35814" y="73914"/>
                  </a:lnTo>
                  <a:lnTo>
                    <a:pt x="30480" y="74676"/>
                  </a:lnTo>
                  <a:lnTo>
                    <a:pt x="25908" y="76200"/>
                  </a:lnTo>
                  <a:lnTo>
                    <a:pt x="22860" y="79248"/>
                  </a:lnTo>
                  <a:lnTo>
                    <a:pt x="19050" y="81534"/>
                  </a:lnTo>
                  <a:lnTo>
                    <a:pt x="16764" y="85344"/>
                  </a:lnTo>
                  <a:lnTo>
                    <a:pt x="14478" y="89916"/>
                  </a:lnTo>
                  <a:lnTo>
                    <a:pt x="12954" y="79248"/>
                  </a:lnTo>
                  <a:lnTo>
                    <a:pt x="0" y="80772"/>
                  </a:lnTo>
                  <a:lnTo>
                    <a:pt x="16764" y="192024"/>
                  </a:lnTo>
                  <a:lnTo>
                    <a:pt x="16764" y="109728"/>
                  </a:lnTo>
                  <a:lnTo>
                    <a:pt x="18288" y="101346"/>
                  </a:lnTo>
                  <a:lnTo>
                    <a:pt x="22098" y="95250"/>
                  </a:lnTo>
                  <a:lnTo>
                    <a:pt x="25146" y="89154"/>
                  </a:lnTo>
                  <a:lnTo>
                    <a:pt x="30480" y="85344"/>
                  </a:lnTo>
                  <a:lnTo>
                    <a:pt x="35814" y="84582"/>
                  </a:lnTo>
                  <a:lnTo>
                    <a:pt x="41910" y="83820"/>
                  </a:lnTo>
                  <a:lnTo>
                    <a:pt x="47244" y="86106"/>
                  </a:lnTo>
                  <a:lnTo>
                    <a:pt x="62424" y="119586"/>
                  </a:lnTo>
                  <a:lnTo>
                    <a:pt x="62424" y="151471"/>
                  </a:lnTo>
                  <a:lnTo>
                    <a:pt x="69342" y="145542"/>
                  </a:lnTo>
                  <a:lnTo>
                    <a:pt x="72390" y="140208"/>
                  </a:lnTo>
                  <a:lnTo>
                    <a:pt x="74676" y="133350"/>
                  </a:lnTo>
                  <a:lnTo>
                    <a:pt x="76200" y="125730"/>
                  </a:lnTo>
                  <a:lnTo>
                    <a:pt x="76962" y="118110"/>
                  </a:lnTo>
                  <a:close/>
                </a:path>
                <a:path w="566420" h="192405">
                  <a:moveTo>
                    <a:pt x="62424" y="151471"/>
                  </a:moveTo>
                  <a:lnTo>
                    <a:pt x="62424" y="119586"/>
                  </a:lnTo>
                  <a:lnTo>
                    <a:pt x="62198" y="126301"/>
                  </a:lnTo>
                  <a:lnTo>
                    <a:pt x="60971" y="132159"/>
                  </a:lnTo>
                  <a:lnTo>
                    <a:pt x="58674" y="137160"/>
                  </a:lnTo>
                  <a:lnTo>
                    <a:pt x="55626" y="142494"/>
                  </a:lnTo>
                  <a:lnTo>
                    <a:pt x="50292" y="146304"/>
                  </a:lnTo>
                  <a:lnTo>
                    <a:pt x="44196" y="147066"/>
                  </a:lnTo>
                  <a:lnTo>
                    <a:pt x="38862" y="147828"/>
                  </a:lnTo>
                  <a:lnTo>
                    <a:pt x="32766" y="146304"/>
                  </a:lnTo>
                  <a:lnTo>
                    <a:pt x="23622" y="137160"/>
                  </a:lnTo>
                  <a:lnTo>
                    <a:pt x="19812" y="130302"/>
                  </a:lnTo>
                  <a:lnTo>
                    <a:pt x="18288" y="119634"/>
                  </a:lnTo>
                  <a:lnTo>
                    <a:pt x="16764" y="109728"/>
                  </a:lnTo>
                  <a:lnTo>
                    <a:pt x="16764" y="192024"/>
                  </a:lnTo>
                  <a:lnTo>
                    <a:pt x="24384" y="190754"/>
                  </a:lnTo>
                  <a:lnTo>
                    <a:pt x="24384" y="150876"/>
                  </a:lnTo>
                  <a:lnTo>
                    <a:pt x="30480" y="155448"/>
                  </a:lnTo>
                  <a:lnTo>
                    <a:pt x="38100" y="158496"/>
                  </a:lnTo>
                  <a:lnTo>
                    <a:pt x="42672" y="158496"/>
                  </a:lnTo>
                  <a:lnTo>
                    <a:pt x="47244" y="157734"/>
                  </a:lnTo>
                  <a:lnTo>
                    <a:pt x="53340" y="156972"/>
                  </a:lnTo>
                  <a:lnTo>
                    <a:pt x="58674" y="154686"/>
                  </a:lnTo>
                  <a:lnTo>
                    <a:pt x="62424" y="151471"/>
                  </a:lnTo>
                  <a:close/>
                </a:path>
                <a:path w="566420" h="192405">
                  <a:moveTo>
                    <a:pt x="30480" y="189738"/>
                  </a:moveTo>
                  <a:lnTo>
                    <a:pt x="24384" y="150876"/>
                  </a:lnTo>
                  <a:lnTo>
                    <a:pt x="24384" y="190754"/>
                  </a:lnTo>
                  <a:lnTo>
                    <a:pt x="30480" y="189738"/>
                  </a:lnTo>
                  <a:close/>
                </a:path>
                <a:path w="566420" h="192405">
                  <a:moveTo>
                    <a:pt x="130302" y="64770"/>
                  </a:moveTo>
                  <a:lnTo>
                    <a:pt x="124968" y="62484"/>
                  </a:lnTo>
                  <a:lnTo>
                    <a:pt x="119634" y="61722"/>
                  </a:lnTo>
                  <a:lnTo>
                    <a:pt x="115062" y="62484"/>
                  </a:lnTo>
                  <a:lnTo>
                    <a:pt x="112014" y="62484"/>
                  </a:lnTo>
                  <a:lnTo>
                    <a:pt x="99822" y="78486"/>
                  </a:lnTo>
                  <a:lnTo>
                    <a:pt x="98298" y="66294"/>
                  </a:lnTo>
                  <a:lnTo>
                    <a:pt x="86106" y="68580"/>
                  </a:lnTo>
                  <a:lnTo>
                    <a:pt x="97536" y="148590"/>
                  </a:lnTo>
                  <a:lnTo>
                    <a:pt x="104394" y="147447"/>
                  </a:lnTo>
                  <a:lnTo>
                    <a:pt x="104394" y="93726"/>
                  </a:lnTo>
                  <a:lnTo>
                    <a:pt x="105156" y="88392"/>
                  </a:lnTo>
                  <a:lnTo>
                    <a:pt x="106680" y="82296"/>
                  </a:lnTo>
                  <a:lnTo>
                    <a:pt x="111252" y="77724"/>
                  </a:lnTo>
                  <a:lnTo>
                    <a:pt x="113538" y="76962"/>
                  </a:lnTo>
                  <a:lnTo>
                    <a:pt x="116586" y="76200"/>
                  </a:lnTo>
                  <a:lnTo>
                    <a:pt x="123444" y="76200"/>
                  </a:lnTo>
                  <a:lnTo>
                    <a:pt x="127254" y="77724"/>
                  </a:lnTo>
                  <a:lnTo>
                    <a:pt x="130302" y="64770"/>
                  </a:lnTo>
                  <a:close/>
                </a:path>
                <a:path w="566420" h="192405">
                  <a:moveTo>
                    <a:pt x="111252" y="146304"/>
                  </a:moveTo>
                  <a:lnTo>
                    <a:pt x="104394" y="99060"/>
                  </a:lnTo>
                  <a:lnTo>
                    <a:pt x="104394" y="147447"/>
                  </a:lnTo>
                  <a:lnTo>
                    <a:pt x="111252" y="146304"/>
                  </a:lnTo>
                  <a:close/>
                </a:path>
                <a:path w="566420" h="192405">
                  <a:moveTo>
                    <a:pt x="214086" y="96726"/>
                  </a:moveTo>
                  <a:lnTo>
                    <a:pt x="198120" y="60960"/>
                  </a:lnTo>
                  <a:lnTo>
                    <a:pt x="177760" y="53673"/>
                  </a:lnTo>
                  <a:lnTo>
                    <a:pt x="169926" y="54102"/>
                  </a:lnTo>
                  <a:lnTo>
                    <a:pt x="138684" y="81915"/>
                  </a:lnTo>
                  <a:lnTo>
                    <a:pt x="137826" y="91059"/>
                  </a:lnTo>
                  <a:lnTo>
                    <a:pt x="138684" y="101346"/>
                  </a:lnTo>
                  <a:lnTo>
                    <a:pt x="140517" y="110918"/>
                  </a:lnTo>
                  <a:lnTo>
                    <a:pt x="143637" y="119062"/>
                  </a:lnTo>
                  <a:lnTo>
                    <a:pt x="147899" y="125777"/>
                  </a:lnTo>
                  <a:lnTo>
                    <a:pt x="150876" y="128767"/>
                  </a:lnTo>
                  <a:lnTo>
                    <a:pt x="150876" y="89154"/>
                  </a:lnTo>
                  <a:lnTo>
                    <a:pt x="151638" y="81534"/>
                  </a:lnTo>
                  <a:lnTo>
                    <a:pt x="155448" y="75438"/>
                  </a:lnTo>
                  <a:lnTo>
                    <a:pt x="159258" y="70104"/>
                  </a:lnTo>
                  <a:lnTo>
                    <a:pt x="164592" y="66294"/>
                  </a:lnTo>
                  <a:lnTo>
                    <a:pt x="178308" y="64770"/>
                  </a:lnTo>
                  <a:lnTo>
                    <a:pt x="184404" y="66294"/>
                  </a:lnTo>
                  <a:lnTo>
                    <a:pt x="188976" y="70866"/>
                  </a:lnTo>
                  <a:lnTo>
                    <a:pt x="194310" y="74676"/>
                  </a:lnTo>
                  <a:lnTo>
                    <a:pt x="198120" y="82296"/>
                  </a:lnTo>
                  <a:lnTo>
                    <a:pt x="199644" y="92202"/>
                  </a:lnTo>
                  <a:lnTo>
                    <a:pt x="201168" y="102870"/>
                  </a:lnTo>
                  <a:lnTo>
                    <a:pt x="201168" y="129730"/>
                  </a:lnTo>
                  <a:lnTo>
                    <a:pt x="206502" y="125730"/>
                  </a:lnTo>
                  <a:lnTo>
                    <a:pt x="210312" y="121158"/>
                  </a:lnTo>
                  <a:lnTo>
                    <a:pt x="211836" y="114300"/>
                  </a:lnTo>
                  <a:lnTo>
                    <a:pt x="213252" y="109299"/>
                  </a:lnTo>
                  <a:lnTo>
                    <a:pt x="214026" y="103441"/>
                  </a:lnTo>
                  <a:lnTo>
                    <a:pt x="214086" y="96726"/>
                  </a:lnTo>
                  <a:close/>
                </a:path>
                <a:path w="566420" h="192405">
                  <a:moveTo>
                    <a:pt x="201168" y="129730"/>
                  </a:moveTo>
                  <a:lnTo>
                    <a:pt x="201168" y="102870"/>
                  </a:lnTo>
                  <a:lnTo>
                    <a:pt x="199644" y="110490"/>
                  </a:lnTo>
                  <a:lnTo>
                    <a:pt x="195834" y="116586"/>
                  </a:lnTo>
                  <a:lnTo>
                    <a:pt x="192786" y="122682"/>
                  </a:lnTo>
                  <a:lnTo>
                    <a:pt x="187452" y="125730"/>
                  </a:lnTo>
                  <a:lnTo>
                    <a:pt x="180594" y="126492"/>
                  </a:lnTo>
                  <a:lnTo>
                    <a:pt x="173736" y="128016"/>
                  </a:lnTo>
                  <a:lnTo>
                    <a:pt x="150876" y="89154"/>
                  </a:lnTo>
                  <a:lnTo>
                    <a:pt x="150876" y="128767"/>
                  </a:lnTo>
                  <a:lnTo>
                    <a:pt x="153162" y="131064"/>
                  </a:lnTo>
                  <a:lnTo>
                    <a:pt x="159615" y="134921"/>
                  </a:lnTo>
                  <a:lnTo>
                    <a:pt x="166497" y="137350"/>
                  </a:lnTo>
                  <a:lnTo>
                    <a:pt x="173950" y="138350"/>
                  </a:lnTo>
                  <a:lnTo>
                    <a:pt x="182118" y="137922"/>
                  </a:lnTo>
                  <a:lnTo>
                    <a:pt x="188976" y="137160"/>
                  </a:lnTo>
                  <a:lnTo>
                    <a:pt x="195072" y="134112"/>
                  </a:lnTo>
                  <a:lnTo>
                    <a:pt x="200406" y="130302"/>
                  </a:lnTo>
                  <a:lnTo>
                    <a:pt x="201168" y="129730"/>
                  </a:lnTo>
                  <a:close/>
                </a:path>
                <a:path w="566420" h="192405">
                  <a:moveTo>
                    <a:pt x="277368" y="62484"/>
                  </a:moveTo>
                  <a:lnTo>
                    <a:pt x="277368" y="50292"/>
                  </a:lnTo>
                  <a:lnTo>
                    <a:pt x="271950" y="45874"/>
                  </a:lnTo>
                  <a:lnTo>
                    <a:pt x="266033" y="42957"/>
                  </a:lnTo>
                  <a:lnTo>
                    <a:pt x="259842" y="41645"/>
                  </a:lnTo>
                  <a:lnTo>
                    <a:pt x="258318" y="41673"/>
                  </a:lnTo>
                  <a:lnTo>
                    <a:pt x="252984" y="41910"/>
                  </a:lnTo>
                  <a:lnTo>
                    <a:pt x="245364" y="42672"/>
                  </a:lnTo>
                  <a:lnTo>
                    <a:pt x="239268" y="45720"/>
                  </a:lnTo>
                  <a:lnTo>
                    <a:pt x="234696" y="50292"/>
                  </a:lnTo>
                  <a:lnTo>
                    <a:pt x="230124" y="54102"/>
                  </a:lnTo>
                  <a:lnTo>
                    <a:pt x="227076" y="60198"/>
                  </a:lnTo>
                  <a:lnTo>
                    <a:pt x="224790" y="67056"/>
                  </a:lnTo>
                  <a:lnTo>
                    <a:pt x="223266" y="73914"/>
                  </a:lnTo>
                  <a:lnTo>
                    <a:pt x="223266" y="80772"/>
                  </a:lnTo>
                  <a:lnTo>
                    <a:pt x="236220" y="114921"/>
                  </a:lnTo>
                  <a:lnTo>
                    <a:pt x="236220" y="75438"/>
                  </a:lnTo>
                  <a:lnTo>
                    <a:pt x="237744" y="68580"/>
                  </a:lnTo>
                  <a:lnTo>
                    <a:pt x="240792" y="62484"/>
                  </a:lnTo>
                  <a:lnTo>
                    <a:pt x="244602" y="57150"/>
                  </a:lnTo>
                  <a:lnTo>
                    <a:pt x="249174" y="54102"/>
                  </a:lnTo>
                  <a:lnTo>
                    <a:pt x="255270" y="53340"/>
                  </a:lnTo>
                  <a:lnTo>
                    <a:pt x="261366" y="51816"/>
                  </a:lnTo>
                  <a:lnTo>
                    <a:pt x="266700" y="54102"/>
                  </a:lnTo>
                  <a:lnTo>
                    <a:pt x="272034" y="57912"/>
                  </a:lnTo>
                  <a:lnTo>
                    <a:pt x="277368" y="62484"/>
                  </a:lnTo>
                  <a:close/>
                </a:path>
                <a:path w="566420" h="192405">
                  <a:moveTo>
                    <a:pt x="287274" y="149678"/>
                  </a:moveTo>
                  <a:lnTo>
                    <a:pt x="287274" y="124968"/>
                  </a:lnTo>
                  <a:lnTo>
                    <a:pt x="286512" y="128016"/>
                  </a:lnTo>
                  <a:lnTo>
                    <a:pt x="286512" y="132588"/>
                  </a:lnTo>
                  <a:lnTo>
                    <a:pt x="284226" y="136398"/>
                  </a:lnTo>
                  <a:lnTo>
                    <a:pt x="278130" y="142494"/>
                  </a:lnTo>
                  <a:lnTo>
                    <a:pt x="273558" y="144018"/>
                  </a:lnTo>
                  <a:lnTo>
                    <a:pt x="267462" y="145542"/>
                  </a:lnTo>
                  <a:lnTo>
                    <a:pt x="261366" y="146304"/>
                  </a:lnTo>
                  <a:lnTo>
                    <a:pt x="256794" y="145542"/>
                  </a:lnTo>
                  <a:lnTo>
                    <a:pt x="252984" y="143256"/>
                  </a:lnTo>
                  <a:lnTo>
                    <a:pt x="250698" y="141732"/>
                  </a:lnTo>
                  <a:lnTo>
                    <a:pt x="248412" y="139446"/>
                  </a:lnTo>
                  <a:lnTo>
                    <a:pt x="246888" y="135636"/>
                  </a:lnTo>
                  <a:lnTo>
                    <a:pt x="233934" y="135636"/>
                  </a:lnTo>
                  <a:lnTo>
                    <a:pt x="234696" y="144018"/>
                  </a:lnTo>
                  <a:lnTo>
                    <a:pt x="238506" y="150114"/>
                  </a:lnTo>
                  <a:lnTo>
                    <a:pt x="245364" y="153162"/>
                  </a:lnTo>
                  <a:lnTo>
                    <a:pt x="251460" y="156972"/>
                  </a:lnTo>
                  <a:lnTo>
                    <a:pt x="259842" y="157734"/>
                  </a:lnTo>
                  <a:lnTo>
                    <a:pt x="268986" y="156210"/>
                  </a:lnTo>
                  <a:lnTo>
                    <a:pt x="277368" y="155448"/>
                  </a:lnTo>
                  <a:lnTo>
                    <a:pt x="283464" y="152400"/>
                  </a:lnTo>
                  <a:lnTo>
                    <a:pt x="287274" y="149678"/>
                  </a:lnTo>
                  <a:close/>
                </a:path>
                <a:path w="566420" h="192405">
                  <a:moveTo>
                    <a:pt x="283464" y="113030"/>
                  </a:moveTo>
                  <a:lnTo>
                    <a:pt x="283464" y="89916"/>
                  </a:lnTo>
                  <a:lnTo>
                    <a:pt x="282702" y="97536"/>
                  </a:lnTo>
                  <a:lnTo>
                    <a:pt x="275082" y="108204"/>
                  </a:lnTo>
                  <a:lnTo>
                    <a:pt x="270510" y="111252"/>
                  </a:lnTo>
                  <a:lnTo>
                    <a:pt x="264414" y="112776"/>
                  </a:lnTo>
                  <a:lnTo>
                    <a:pt x="258318" y="113538"/>
                  </a:lnTo>
                  <a:lnTo>
                    <a:pt x="252222" y="112014"/>
                  </a:lnTo>
                  <a:lnTo>
                    <a:pt x="247650" y="107442"/>
                  </a:lnTo>
                  <a:lnTo>
                    <a:pt x="242316" y="103632"/>
                  </a:lnTo>
                  <a:lnTo>
                    <a:pt x="239268" y="96012"/>
                  </a:lnTo>
                  <a:lnTo>
                    <a:pt x="237744" y="85344"/>
                  </a:lnTo>
                  <a:lnTo>
                    <a:pt x="236220" y="75438"/>
                  </a:lnTo>
                  <a:lnTo>
                    <a:pt x="236220" y="114921"/>
                  </a:lnTo>
                  <a:lnTo>
                    <a:pt x="236982" y="115824"/>
                  </a:lnTo>
                  <a:lnTo>
                    <a:pt x="242982" y="120241"/>
                  </a:lnTo>
                  <a:lnTo>
                    <a:pt x="249555" y="123158"/>
                  </a:lnTo>
                  <a:lnTo>
                    <a:pt x="256698" y="124503"/>
                  </a:lnTo>
                  <a:lnTo>
                    <a:pt x="264414" y="124206"/>
                  </a:lnTo>
                  <a:lnTo>
                    <a:pt x="273558" y="122682"/>
                  </a:lnTo>
                  <a:lnTo>
                    <a:pt x="280416" y="118110"/>
                  </a:lnTo>
                  <a:lnTo>
                    <a:pt x="283464" y="113030"/>
                  </a:lnTo>
                  <a:close/>
                </a:path>
                <a:path w="566420" h="192405">
                  <a:moveTo>
                    <a:pt x="300513" y="124015"/>
                  </a:moveTo>
                  <a:lnTo>
                    <a:pt x="300001" y="116443"/>
                  </a:lnTo>
                  <a:lnTo>
                    <a:pt x="288798" y="38100"/>
                  </a:lnTo>
                  <a:lnTo>
                    <a:pt x="276606" y="40386"/>
                  </a:lnTo>
                  <a:lnTo>
                    <a:pt x="277368" y="50292"/>
                  </a:lnTo>
                  <a:lnTo>
                    <a:pt x="277368" y="62484"/>
                  </a:lnTo>
                  <a:lnTo>
                    <a:pt x="280416" y="69342"/>
                  </a:lnTo>
                  <a:lnTo>
                    <a:pt x="281940" y="79248"/>
                  </a:lnTo>
                  <a:lnTo>
                    <a:pt x="283464" y="89916"/>
                  </a:lnTo>
                  <a:lnTo>
                    <a:pt x="283464" y="113030"/>
                  </a:lnTo>
                  <a:lnTo>
                    <a:pt x="284988" y="110490"/>
                  </a:lnTo>
                  <a:lnTo>
                    <a:pt x="286512" y="118872"/>
                  </a:lnTo>
                  <a:lnTo>
                    <a:pt x="287274" y="124968"/>
                  </a:lnTo>
                  <a:lnTo>
                    <a:pt x="287274" y="149678"/>
                  </a:lnTo>
                  <a:lnTo>
                    <a:pt x="294132" y="144780"/>
                  </a:lnTo>
                  <a:lnTo>
                    <a:pt x="297180" y="140208"/>
                  </a:lnTo>
                  <a:lnTo>
                    <a:pt x="299466" y="134874"/>
                  </a:lnTo>
                  <a:lnTo>
                    <a:pt x="300311" y="130159"/>
                  </a:lnTo>
                  <a:lnTo>
                    <a:pt x="300513" y="124015"/>
                  </a:lnTo>
                  <a:close/>
                </a:path>
                <a:path w="566420" h="192405">
                  <a:moveTo>
                    <a:pt x="352806" y="31242"/>
                  </a:moveTo>
                  <a:lnTo>
                    <a:pt x="348234" y="29718"/>
                  </a:lnTo>
                  <a:lnTo>
                    <a:pt x="342900" y="28956"/>
                  </a:lnTo>
                  <a:lnTo>
                    <a:pt x="338328" y="28956"/>
                  </a:lnTo>
                  <a:lnTo>
                    <a:pt x="323088" y="45720"/>
                  </a:lnTo>
                  <a:lnTo>
                    <a:pt x="321564" y="33528"/>
                  </a:lnTo>
                  <a:lnTo>
                    <a:pt x="309372" y="35814"/>
                  </a:lnTo>
                  <a:lnTo>
                    <a:pt x="320802" y="115824"/>
                  </a:lnTo>
                  <a:lnTo>
                    <a:pt x="327660" y="114681"/>
                  </a:lnTo>
                  <a:lnTo>
                    <a:pt x="327660" y="60198"/>
                  </a:lnTo>
                  <a:lnTo>
                    <a:pt x="328422" y="55626"/>
                  </a:lnTo>
                  <a:lnTo>
                    <a:pt x="342900" y="42672"/>
                  </a:lnTo>
                  <a:lnTo>
                    <a:pt x="346710" y="43434"/>
                  </a:lnTo>
                  <a:lnTo>
                    <a:pt x="350520" y="44958"/>
                  </a:lnTo>
                  <a:lnTo>
                    <a:pt x="352806" y="31242"/>
                  </a:lnTo>
                  <a:close/>
                </a:path>
                <a:path w="566420" h="192405">
                  <a:moveTo>
                    <a:pt x="334518" y="113538"/>
                  </a:moveTo>
                  <a:lnTo>
                    <a:pt x="328422" y="71628"/>
                  </a:lnTo>
                  <a:lnTo>
                    <a:pt x="327660" y="65532"/>
                  </a:lnTo>
                  <a:lnTo>
                    <a:pt x="327660" y="114681"/>
                  </a:lnTo>
                  <a:lnTo>
                    <a:pt x="334518" y="113538"/>
                  </a:lnTo>
                  <a:close/>
                </a:path>
                <a:path w="566420" h="192405">
                  <a:moveTo>
                    <a:pt x="441960" y="97536"/>
                  </a:moveTo>
                  <a:lnTo>
                    <a:pt x="429006" y="40386"/>
                  </a:lnTo>
                  <a:lnTo>
                    <a:pt x="428244" y="36576"/>
                  </a:lnTo>
                  <a:lnTo>
                    <a:pt x="411480" y="21336"/>
                  </a:lnTo>
                  <a:lnTo>
                    <a:pt x="406908" y="19812"/>
                  </a:lnTo>
                  <a:lnTo>
                    <a:pt x="400812" y="19812"/>
                  </a:lnTo>
                  <a:lnTo>
                    <a:pt x="393954" y="21336"/>
                  </a:lnTo>
                  <a:lnTo>
                    <a:pt x="387096" y="22098"/>
                  </a:lnTo>
                  <a:lnTo>
                    <a:pt x="381762" y="23622"/>
                  </a:lnTo>
                  <a:lnTo>
                    <a:pt x="376428" y="26670"/>
                  </a:lnTo>
                  <a:lnTo>
                    <a:pt x="371856" y="28956"/>
                  </a:lnTo>
                  <a:lnTo>
                    <a:pt x="368046" y="32766"/>
                  </a:lnTo>
                  <a:lnTo>
                    <a:pt x="363474" y="40386"/>
                  </a:lnTo>
                  <a:lnTo>
                    <a:pt x="361950" y="44958"/>
                  </a:lnTo>
                  <a:lnTo>
                    <a:pt x="361950" y="51054"/>
                  </a:lnTo>
                  <a:lnTo>
                    <a:pt x="374904" y="51054"/>
                  </a:lnTo>
                  <a:lnTo>
                    <a:pt x="375666" y="44958"/>
                  </a:lnTo>
                  <a:lnTo>
                    <a:pt x="377190" y="40386"/>
                  </a:lnTo>
                  <a:lnTo>
                    <a:pt x="380238" y="38100"/>
                  </a:lnTo>
                  <a:lnTo>
                    <a:pt x="383286" y="35052"/>
                  </a:lnTo>
                  <a:lnTo>
                    <a:pt x="387858" y="33528"/>
                  </a:lnTo>
                  <a:lnTo>
                    <a:pt x="393954" y="32766"/>
                  </a:lnTo>
                  <a:lnTo>
                    <a:pt x="400812" y="31242"/>
                  </a:lnTo>
                  <a:lnTo>
                    <a:pt x="406146" y="32004"/>
                  </a:lnTo>
                  <a:lnTo>
                    <a:pt x="409956" y="35052"/>
                  </a:lnTo>
                  <a:lnTo>
                    <a:pt x="413004" y="36576"/>
                  </a:lnTo>
                  <a:lnTo>
                    <a:pt x="414528" y="40386"/>
                  </a:lnTo>
                  <a:lnTo>
                    <a:pt x="415290" y="45720"/>
                  </a:lnTo>
                  <a:lnTo>
                    <a:pt x="416052" y="46482"/>
                  </a:lnTo>
                  <a:lnTo>
                    <a:pt x="416052" y="61214"/>
                  </a:lnTo>
                  <a:lnTo>
                    <a:pt x="417576" y="60198"/>
                  </a:lnTo>
                  <a:lnTo>
                    <a:pt x="419100" y="70866"/>
                  </a:lnTo>
                  <a:lnTo>
                    <a:pt x="419100" y="95250"/>
                  </a:lnTo>
                  <a:lnTo>
                    <a:pt x="422910" y="90678"/>
                  </a:lnTo>
                  <a:lnTo>
                    <a:pt x="424434" y="94488"/>
                  </a:lnTo>
                  <a:lnTo>
                    <a:pt x="425958" y="97536"/>
                  </a:lnTo>
                  <a:lnTo>
                    <a:pt x="427482" y="99822"/>
                  </a:lnTo>
                  <a:lnTo>
                    <a:pt x="441960" y="97536"/>
                  </a:lnTo>
                  <a:close/>
                </a:path>
                <a:path w="566420" h="192405">
                  <a:moveTo>
                    <a:pt x="416052" y="61214"/>
                  </a:moveTo>
                  <a:lnTo>
                    <a:pt x="416052" y="49530"/>
                  </a:lnTo>
                  <a:lnTo>
                    <a:pt x="411480" y="51816"/>
                  </a:lnTo>
                  <a:lnTo>
                    <a:pt x="403098" y="54864"/>
                  </a:lnTo>
                  <a:lnTo>
                    <a:pt x="387096" y="59436"/>
                  </a:lnTo>
                  <a:lnTo>
                    <a:pt x="383286" y="60198"/>
                  </a:lnTo>
                  <a:lnTo>
                    <a:pt x="381000" y="61722"/>
                  </a:lnTo>
                  <a:lnTo>
                    <a:pt x="377190" y="63246"/>
                  </a:lnTo>
                  <a:lnTo>
                    <a:pt x="374142" y="65532"/>
                  </a:lnTo>
                  <a:lnTo>
                    <a:pt x="371856" y="67818"/>
                  </a:lnTo>
                  <a:lnTo>
                    <a:pt x="368808" y="70104"/>
                  </a:lnTo>
                  <a:lnTo>
                    <a:pt x="365760" y="76200"/>
                  </a:lnTo>
                  <a:lnTo>
                    <a:pt x="364236" y="80010"/>
                  </a:lnTo>
                  <a:lnTo>
                    <a:pt x="364236" y="83820"/>
                  </a:lnTo>
                  <a:lnTo>
                    <a:pt x="364998" y="87630"/>
                  </a:lnTo>
                  <a:lnTo>
                    <a:pt x="365760" y="94488"/>
                  </a:lnTo>
                  <a:lnTo>
                    <a:pt x="368808" y="99060"/>
                  </a:lnTo>
                  <a:lnTo>
                    <a:pt x="378714" y="106135"/>
                  </a:lnTo>
                  <a:lnTo>
                    <a:pt x="378714" y="82296"/>
                  </a:lnTo>
                  <a:lnTo>
                    <a:pt x="379476" y="80772"/>
                  </a:lnTo>
                  <a:lnTo>
                    <a:pt x="396240" y="68580"/>
                  </a:lnTo>
                  <a:lnTo>
                    <a:pt x="406146" y="65532"/>
                  </a:lnTo>
                  <a:lnTo>
                    <a:pt x="413004" y="63246"/>
                  </a:lnTo>
                  <a:lnTo>
                    <a:pt x="416052" y="61214"/>
                  </a:lnTo>
                  <a:close/>
                </a:path>
                <a:path w="566420" h="192405">
                  <a:moveTo>
                    <a:pt x="419100" y="95250"/>
                  </a:moveTo>
                  <a:lnTo>
                    <a:pt x="419100" y="76200"/>
                  </a:lnTo>
                  <a:lnTo>
                    <a:pt x="418338" y="79248"/>
                  </a:lnTo>
                  <a:lnTo>
                    <a:pt x="416814" y="83058"/>
                  </a:lnTo>
                  <a:lnTo>
                    <a:pt x="414528" y="86868"/>
                  </a:lnTo>
                  <a:lnTo>
                    <a:pt x="406908" y="92964"/>
                  </a:lnTo>
                  <a:lnTo>
                    <a:pt x="402336" y="94488"/>
                  </a:lnTo>
                  <a:lnTo>
                    <a:pt x="391668" y="96012"/>
                  </a:lnTo>
                  <a:lnTo>
                    <a:pt x="387858" y="95250"/>
                  </a:lnTo>
                  <a:lnTo>
                    <a:pt x="384810" y="93726"/>
                  </a:lnTo>
                  <a:lnTo>
                    <a:pt x="381762" y="91440"/>
                  </a:lnTo>
                  <a:lnTo>
                    <a:pt x="379476" y="88392"/>
                  </a:lnTo>
                  <a:lnTo>
                    <a:pt x="379476" y="85344"/>
                  </a:lnTo>
                  <a:lnTo>
                    <a:pt x="378714" y="82296"/>
                  </a:lnTo>
                  <a:lnTo>
                    <a:pt x="378714" y="106135"/>
                  </a:lnTo>
                  <a:lnTo>
                    <a:pt x="379476" y="106680"/>
                  </a:lnTo>
                  <a:lnTo>
                    <a:pt x="386334" y="107442"/>
                  </a:lnTo>
                  <a:lnTo>
                    <a:pt x="395478" y="106680"/>
                  </a:lnTo>
                  <a:lnTo>
                    <a:pt x="400812" y="105918"/>
                  </a:lnTo>
                  <a:lnTo>
                    <a:pt x="405384" y="104394"/>
                  </a:lnTo>
                  <a:lnTo>
                    <a:pt x="409956" y="101346"/>
                  </a:lnTo>
                  <a:lnTo>
                    <a:pt x="414528" y="99060"/>
                  </a:lnTo>
                  <a:lnTo>
                    <a:pt x="419100" y="95250"/>
                  </a:lnTo>
                  <a:close/>
                </a:path>
                <a:path w="566420" h="192405">
                  <a:moveTo>
                    <a:pt x="566166" y="79248"/>
                  </a:moveTo>
                  <a:lnTo>
                    <a:pt x="557784" y="24384"/>
                  </a:lnTo>
                  <a:lnTo>
                    <a:pt x="557022" y="15240"/>
                  </a:lnTo>
                  <a:lnTo>
                    <a:pt x="553212" y="9144"/>
                  </a:lnTo>
                  <a:lnTo>
                    <a:pt x="544068" y="1524"/>
                  </a:lnTo>
                  <a:lnTo>
                    <a:pt x="537210" y="0"/>
                  </a:lnTo>
                  <a:lnTo>
                    <a:pt x="529590" y="762"/>
                  </a:lnTo>
                  <a:lnTo>
                    <a:pt x="522160" y="2762"/>
                  </a:lnTo>
                  <a:lnTo>
                    <a:pt x="515874" y="6477"/>
                  </a:lnTo>
                  <a:lnTo>
                    <a:pt x="510730" y="11906"/>
                  </a:lnTo>
                  <a:lnTo>
                    <a:pt x="506730" y="19050"/>
                  </a:lnTo>
                  <a:lnTo>
                    <a:pt x="504444" y="14478"/>
                  </a:lnTo>
                  <a:lnTo>
                    <a:pt x="501396" y="11430"/>
                  </a:lnTo>
                  <a:lnTo>
                    <a:pt x="496824" y="9906"/>
                  </a:lnTo>
                  <a:lnTo>
                    <a:pt x="493014" y="7620"/>
                  </a:lnTo>
                  <a:lnTo>
                    <a:pt x="487680" y="6858"/>
                  </a:lnTo>
                  <a:lnTo>
                    <a:pt x="481584" y="8382"/>
                  </a:lnTo>
                  <a:lnTo>
                    <a:pt x="477012" y="9144"/>
                  </a:lnTo>
                  <a:lnTo>
                    <a:pt x="471678" y="10668"/>
                  </a:lnTo>
                  <a:lnTo>
                    <a:pt x="464058" y="16764"/>
                  </a:lnTo>
                  <a:lnTo>
                    <a:pt x="459486" y="24384"/>
                  </a:lnTo>
                  <a:lnTo>
                    <a:pt x="457962" y="13716"/>
                  </a:lnTo>
                  <a:lnTo>
                    <a:pt x="445770" y="15240"/>
                  </a:lnTo>
                  <a:lnTo>
                    <a:pt x="457962" y="95250"/>
                  </a:lnTo>
                  <a:lnTo>
                    <a:pt x="464058" y="94532"/>
                  </a:lnTo>
                  <a:lnTo>
                    <a:pt x="464058" y="38862"/>
                  </a:lnTo>
                  <a:lnTo>
                    <a:pt x="464820" y="35052"/>
                  </a:lnTo>
                  <a:lnTo>
                    <a:pt x="481584" y="20447"/>
                  </a:lnTo>
                  <a:lnTo>
                    <a:pt x="485394" y="19812"/>
                  </a:lnTo>
                  <a:lnTo>
                    <a:pt x="489204" y="20574"/>
                  </a:lnTo>
                  <a:lnTo>
                    <a:pt x="494538" y="25908"/>
                  </a:lnTo>
                  <a:lnTo>
                    <a:pt x="496824" y="30480"/>
                  </a:lnTo>
                  <a:lnTo>
                    <a:pt x="497586" y="36576"/>
                  </a:lnTo>
                  <a:lnTo>
                    <a:pt x="505206" y="88392"/>
                  </a:lnTo>
                  <a:lnTo>
                    <a:pt x="510540" y="87503"/>
                  </a:lnTo>
                  <a:lnTo>
                    <a:pt x="510540" y="31242"/>
                  </a:lnTo>
                  <a:lnTo>
                    <a:pt x="512064" y="25146"/>
                  </a:lnTo>
                  <a:lnTo>
                    <a:pt x="515112" y="21336"/>
                  </a:lnTo>
                  <a:lnTo>
                    <a:pt x="518160" y="16764"/>
                  </a:lnTo>
                  <a:lnTo>
                    <a:pt x="522732" y="14478"/>
                  </a:lnTo>
                  <a:lnTo>
                    <a:pt x="528066" y="12954"/>
                  </a:lnTo>
                  <a:lnTo>
                    <a:pt x="534162" y="12954"/>
                  </a:lnTo>
                  <a:lnTo>
                    <a:pt x="536448" y="14478"/>
                  </a:lnTo>
                  <a:lnTo>
                    <a:pt x="538734" y="15240"/>
                  </a:lnTo>
                  <a:lnTo>
                    <a:pt x="541020" y="16764"/>
                  </a:lnTo>
                  <a:lnTo>
                    <a:pt x="542544" y="19050"/>
                  </a:lnTo>
                  <a:lnTo>
                    <a:pt x="543306" y="21336"/>
                  </a:lnTo>
                  <a:lnTo>
                    <a:pt x="544068" y="25146"/>
                  </a:lnTo>
                  <a:lnTo>
                    <a:pt x="545592" y="31242"/>
                  </a:lnTo>
                  <a:lnTo>
                    <a:pt x="552450" y="81534"/>
                  </a:lnTo>
                  <a:lnTo>
                    <a:pt x="566166" y="79248"/>
                  </a:lnTo>
                  <a:close/>
                </a:path>
                <a:path w="566420" h="192405">
                  <a:moveTo>
                    <a:pt x="470916" y="93726"/>
                  </a:moveTo>
                  <a:lnTo>
                    <a:pt x="464820" y="51816"/>
                  </a:lnTo>
                  <a:lnTo>
                    <a:pt x="464058" y="44196"/>
                  </a:lnTo>
                  <a:lnTo>
                    <a:pt x="464058" y="94532"/>
                  </a:lnTo>
                  <a:lnTo>
                    <a:pt x="470916" y="93726"/>
                  </a:lnTo>
                  <a:close/>
                </a:path>
                <a:path w="566420" h="192405">
                  <a:moveTo>
                    <a:pt x="518922" y="86106"/>
                  </a:moveTo>
                  <a:lnTo>
                    <a:pt x="512064" y="39624"/>
                  </a:lnTo>
                  <a:lnTo>
                    <a:pt x="510540" y="31242"/>
                  </a:lnTo>
                  <a:lnTo>
                    <a:pt x="510540" y="87503"/>
                  </a:lnTo>
                  <a:lnTo>
                    <a:pt x="518922" y="86106"/>
                  </a:lnTo>
                  <a:close/>
                </a:path>
              </a:pathLst>
            </a:custGeom>
            <a:solidFill>
              <a:srgbClr val="FFFFFF"/>
            </a:solidFill>
          </p:spPr>
          <p:txBody>
            <a:bodyPr wrap="square" lIns="0" tIns="0" rIns="0" bIns="0" rtlCol="0"/>
            <a:lstStyle/>
            <a:p>
              <a:endParaRPr/>
            </a:p>
          </p:txBody>
        </p:sp>
        <p:pic>
          <p:nvPicPr>
            <p:cNvPr id="24" name="object 24"/>
            <p:cNvPicPr/>
            <p:nvPr/>
          </p:nvPicPr>
          <p:blipFill>
            <a:blip r:embed="rId4" cstate="print"/>
            <a:stretch>
              <a:fillRect/>
            </a:stretch>
          </p:blipFill>
          <p:spPr>
            <a:xfrm>
              <a:off x="246011" y="921258"/>
              <a:ext cx="799337" cy="806958"/>
            </a:xfrm>
            <a:prstGeom prst="rect">
              <a:avLst/>
            </a:prstGeom>
          </p:spPr>
        </p:pic>
        <p:pic>
          <p:nvPicPr>
            <p:cNvPr id="25" name="object 25"/>
            <p:cNvPicPr/>
            <p:nvPr/>
          </p:nvPicPr>
          <p:blipFill>
            <a:blip r:embed="rId5" cstate="print"/>
            <a:stretch>
              <a:fillRect/>
            </a:stretch>
          </p:blipFill>
          <p:spPr>
            <a:xfrm>
              <a:off x="9098927" y="914400"/>
              <a:ext cx="1506842" cy="921258"/>
            </a:xfrm>
            <a:prstGeom prst="rect">
              <a:avLst/>
            </a:prstGeom>
          </p:spPr>
        </p:pic>
      </p:grpSp>
      <p:sp>
        <p:nvSpPr>
          <p:cNvPr id="26" name="object 26"/>
          <p:cNvSpPr txBox="1">
            <a:spLocks noGrp="1"/>
          </p:cNvSpPr>
          <p:nvPr>
            <p:ph type="title"/>
          </p:nvPr>
        </p:nvSpPr>
        <p:spPr>
          <a:xfrm>
            <a:off x="1400690" y="1082294"/>
            <a:ext cx="3313429" cy="506730"/>
          </a:xfrm>
          <a:prstGeom prst="rect">
            <a:avLst/>
          </a:prstGeom>
        </p:spPr>
        <p:txBody>
          <a:bodyPr vert="horz" wrap="square" lIns="0" tIns="13335" rIns="0" bIns="0" rtlCol="0">
            <a:spAutoFit/>
          </a:bodyPr>
          <a:lstStyle/>
          <a:p>
            <a:pPr marL="12700">
              <a:lnSpc>
                <a:spcPct val="100000"/>
              </a:lnSpc>
              <a:spcBef>
                <a:spcPts val="105"/>
              </a:spcBef>
            </a:pPr>
            <a:r>
              <a:rPr dirty="0"/>
              <a:t>擴大推展</a:t>
            </a:r>
            <a:r>
              <a:rPr spc="-10" dirty="0"/>
              <a:t>PrEP</a:t>
            </a:r>
            <a:r>
              <a:rPr spc="-25" dirty="0"/>
              <a:t>計畫</a:t>
            </a:r>
          </a:p>
        </p:txBody>
      </p:sp>
      <p:grpSp>
        <p:nvGrpSpPr>
          <p:cNvPr id="27" name="object 27"/>
          <p:cNvGrpSpPr/>
          <p:nvPr/>
        </p:nvGrpSpPr>
        <p:grpSpPr>
          <a:xfrm>
            <a:off x="7715122" y="3776472"/>
            <a:ext cx="2681605" cy="2818765"/>
            <a:chOff x="7715122" y="3776472"/>
            <a:chExt cx="2681605" cy="2818765"/>
          </a:xfrm>
        </p:grpSpPr>
        <p:pic>
          <p:nvPicPr>
            <p:cNvPr id="28" name="object 28"/>
            <p:cNvPicPr/>
            <p:nvPr/>
          </p:nvPicPr>
          <p:blipFill>
            <a:blip r:embed="rId6" cstate="print"/>
            <a:stretch>
              <a:fillRect/>
            </a:stretch>
          </p:blipFill>
          <p:spPr>
            <a:xfrm>
              <a:off x="7715122" y="5997702"/>
              <a:ext cx="605027" cy="568451"/>
            </a:xfrm>
            <a:prstGeom prst="rect">
              <a:avLst/>
            </a:prstGeom>
          </p:spPr>
        </p:pic>
        <p:pic>
          <p:nvPicPr>
            <p:cNvPr id="29" name="object 29"/>
            <p:cNvPicPr/>
            <p:nvPr/>
          </p:nvPicPr>
          <p:blipFill>
            <a:blip r:embed="rId7" cstate="print"/>
            <a:stretch>
              <a:fillRect/>
            </a:stretch>
          </p:blipFill>
          <p:spPr>
            <a:xfrm>
              <a:off x="7827898" y="4813554"/>
              <a:ext cx="940942" cy="608076"/>
            </a:xfrm>
            <a:prstGeom prst="rect">
              <a:avLst/>
            </a:prstGeom>
          </p:spPr>
        </p:pic>
        <p:pic>
          <p:nvPicPr>
            <p:cNvPr id="30" name="object 30"/>
            <p:cNvPicPr/>
            <p:nvPr/>
          </p:nvPicPr>
          <p:blipFill>
            <a:blip r:embed="rId8" cstate="print"/>
            <a:stretch>
              <a:fillRect/>
            </a:stretch>
          </p:blipFill>
          <p:spPr>
            <a:xfrm>
              <a:off x="8775077" y="3776472"/>
              <a:ext cx="1621536" cy="1696973"/>
            </a:xfrm>
            <a:prstGeom prst="rect">
              <a:avLst/>
            </a:prstGeom>
          </p:spPr>
        </p:pic>
        <p:pic>
          <p:nvPicPr>
            <p:cNvPr id="31" name="object 31"/>
            <p:cNvPicPr/>
            <p:nvPr/>
          </p:nvPicPr>
          <p:blipFill>
            <a:blip r:embed="rId9" cstate="print"/>
            <a:stretch>
              <a:fillRect/>
            </a:stretch>
          </p:blipFill>
          <p:spPr>
            <a:xfrm>
              <a:off x="8387981" y="6018276"/>
              <a:ext cx="573544" cy="567690"/>
            </a:xfrm>
            <a:prstGeom prst="rect">
              <a:avLst/>
            </a:prstGeom>
          </p:spPr>
        </p:pic>
        <p:pic>
          <p:nvPicPr>
            <p:cNvPr id="32" name="object 32"/>
            <p:cNvPicPr/>
            <p:nvPr/>
          </p:nvPicPr>
          <p:blipFill>
            <a:blip r:embed="rId10" cstate="print"/>
            <a:stretch>
              <a:fillRect/>
            </a:stretch>
          </p:blipFill>
          <p:spPr>
            <a:xfrm>
              <a:off x="8932798" y="5609844"/>
              <a:ext cx="989838" cy="985266"/>
            </a:xfrm>
            <a:prstGeom prst="rect">
              <a:avLst/>
            </a:prstGeom>
          </p:spPr>
        </p:pic>
      </p:grpSp>
      <p:sp>
        <p:nvSpPr>
          <p:cNvPr id="33" name="object 33"/>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88</a:t>
            </a:fld>
            <a:endParaRPr spc="-25" dirty="0"/>
          </a:p>
        </p:txBody>
      </p:sp>
      <p:sp>
        <p:nvSpPr>
          <p:cNvPr id="34" name="object 3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a:spLocks noGrp="1"/>
          </p:cNvSpPr>
          <p:nvPr>
            <p:ph type="title"/>
          </p:nvPr>
        </p:nvSpPr>
        <p:spPr>
          <a:xfrm>
            <a:off x="1471555" y="1082294"/>
            <a:ext cx="2512060" cy="506730"/>
          </a:xfrm>
          <a:prstGeom prst="rect">
            <a:avLst/>
          </a:prstGeom>
        </p:spPr>
        <p:txBody>
          <a:bodyPr vert="horz" wrap="square" lIns="0" tIns="13335" rIns="0" bIns="0" rtlCol="0">
            <a:spAutoFit/>
          </a:bodyPr>
          <a:lstStyle/>
          <a:p>
            <a:pPr marL="12700">
              <a:lnSpc>
                <a:spcPct val="100000"/>
              </a:lnSpc>
              <a:spcBef>
                <a:spcPts val="105"/>
              </a:spcBef>
            </a:pPr>
            <a:r>
              <a:rPr dirty="0"/>
              <a:t>自費</a:t>
            </a:r>
            <a:r>
              <a:rPr spc="-10" dirty="0"/>
              <a:t>PrEP</a:t>
            </a:r>
            <a:r>
              <a:rPr spc="-25" dirty="0"/>
              <a:t>服務</a:t>
            </a:r>
          </a:p>
        </p:txBody>
      </p:sp>
      <p:sp>
        <p:nvSpPr>
          <p:cNvPr id="4" name="object 4"/>
          <p:cNvSpPr txBox="1"/>
          <p:nvPr/>
        </p:nvSpPr>
        <p:spPr>
          <a:xfrm>
            <a:off x="780421" y="1993645"/>
            <a:ext cx="4520565" cy="399415"/>
          </a:xfrm>
          <a:prstGeom prst="rect">
            <a:avLst/>
          </a:prstGeom>
        </p:spPr>
        <p:txBody>
          <a:bodyPr vert="horz" wrap="square" lIns="0" tIns="13335" rIns="0" bIns="0" rtlCol="0">
            <a:spAutoFit/>
          </a:bodyPr>
          <a:lstStyle/>
          <a:p>
            <a:pPr marL="212725" indent="-200660">
              <a:lnSpc>
                <a:spcPct val="100000"/>
              </a:lnSpc>
              <a:spcBef>
                <a:spcPts val="105"/>
              </a:spcBef>
              <a:buFont typeface="Arial MT"/>
              <a:buChar char="•"/>
              <a:tabLst>
                <a:tab pos="213360" algn="l"/>
              </a:tabLst>
            </a:pPr>
            <a:r>
              <a:rPr sz="2450" b="1" spc="-10" dirty="0">
                <a:solidFill>
                  <a:srgbClr val="44546A"/>
                </a:solidFill>
                <a:latin typeface="Microsoft JhengHei"/>
                <a:cs typeface="Microsoft JhengHei"/>
              </a:rPr>
              <a:t>如果您經HIV</a:t>
            </a:r>
            <a:r>
              <a:rPr sz="2450" b="1" spc="-20" dirty="0">
                <a:solidFill>
                  <a:srgbClr val="44546A"/>
                </a:solidFill>
                <a:latin typeface="Microsoft JhengHei"/>
                <a:cs typeface="Microsoft JhengHei"/>
              </a:rPr>
              <a:t>檢驗陰性且經醫師</a:t>
            </a:r>
            <a:endParaRPr sz="2450">
              <a:latin typeface="Microsoft JhengHei"/>
              <a:cs typeface="Microsoft JhengHei"/>
            </a:endParaRPr>
          </a:p>
        </p:txBody>
      </p:sp>
      <p:sp>
        <p:nvSpPr>
          <p:cNvPr id="5" name="object 5"/>
          <p:cNvSpPr txBox="1"/>
          <p:nvPr/>
        </p:nvSpPr>
        <p:spPr>
          <a:xfrm>
            <a:off x="980817" y="2367635"/>
            <a:ext cx="4383405" cy="923290"/>
          </a:xfrm>
          <a:prstGeom prst="rect">
            <a:avLst/>
          </a:prstGeom>
        </p:spPr>
        <p:txBody>
          <a:bodyPr vert="horz" wrap="square" lIns="0" tIns="12700" rIns="0" bIns="0" rtlCol="0">
            <a:spAutoFit/>
          </a:bodyPr>
          <a:lstStyle/>
          <a:p>
            <a:pPr marL="12700" marR="5080">
              <a:lnSpc>
                <a:spcPct val="120200"/>
              </a:lnSpc>
              <a:spcBef>
                <a:spcPts val="100"/>
              </a:spcBef>
            </a:pPr>
            <a:r>
              <a:rPr sz="2450" b="1" spc="-10" dirty="0">
                <a:solidFill>
                  <a:srgbClr val="44546A"/>
                </a:solidFill>
                <a:latin typeface="Microsoft JhengHei"/>
                <a:cs typeface="Microsoft JhengHei"/>
              </a:rPr>
              <a:t>評估有感染HIV</a:t>
            </a:r>
            <a:r>
              <a:rPr sz="2450" b="1" spc="-20" dirty="0">
                <a:solidFill>
                  <a:srgbClr val="44546A"/>
                </a:solidFill>
                <a:latin typeface="Microsoft JhengHei"/>
                <a:cs typeface="Microsoft JhengHei"/>
              </a:rPr>
              <a:t>的風險，可自費</a:t>
            </a:r>
            <a:r>
              <a:rPr sz="2450" b="1" spc="-10" dirty="0">
                <a:solidFill>
                  <a:srgbClr val="44546A"/>
                </a:solidFill>
                <a:latin typeface="Microsoft JhengHei"/>
                <a:cs typeface="Microsoft JhengHei"/>
              </a:rPr>
              <a:t>使用PrEP藥品，預防HIV</a:t>
            </a:r>
            <a:r>
              <a:rPr sz="2450" b="1" spc="-25" dirty="0">
                <a:solidFill>
                  <a:srgbClr val="44546A"/>
                </a:solidFill>
                <a:latin typeface="Microsoft JhengHei"/>
                <a:cs typeface="Microsoft JhengHei"/>
              </a:rPr>
              <a:t>感染。</a:t>
            </a:r>
            <a:endParaRPr sz="2450">
              <a:latin typeface="Microsoft JhengHei"/>
              <a:cs typeface="Microsoft JhengHei"/>
            </a:endParaRPr>
          </a:p>
        </p:txBody>
      </p:sp>
      <p:sp>
        <p:nvSpPr>
          <p:cNvPr id="6" name="object 6"/>
          <p:cNvSpPr txBox="1"/>
          <p:nvPr/>
        </p:nvSpPr>
        <p:spPr>
          <a:xfrm>
            <a:off x="780421" y="3510641"/>
            <a:ext cx="4769485" cy="923290"/>
          </a:xfrm>
          <a:prstGeom prst="rect">
            <a:avLst/>
          </a:prstGeom>
        </p:spPr>
        <p:txBody>
          <a:bodyPr vert="horz" wrap="square" lIns="0" tIns="12700" rIns="0" bIns="0" rtlCol="0">
            <a:spAutoFit/>
          </a:bodyPr>
          <a:lstStyle/>
          <a:p>
            <a:pPr marL="212725" marR="5080" indent="-200660">
              <a:lnSpc>
                <a:spcPct val="120200"/>
              </a:lnSpc>
              <a:spcBef>
                <a:spcPts val="100"/>
              </a:spcBef>
              <a:buFont typeface="Arial MT"/>
              <a:buChar char="•"/>
              <a:tabLst>
                <a:tab pos="213360" algn="l"/>
              </a:tabLst>
            </a:pPr>
            <a:r>
              <a:rPr sz="2450" b="1" dirty="0">
                <a:solidFill>
                  <a:srgbClr val="4471C4"/>
                </a:solidFill>
                <a:latin typeface="Microsoft JhengHei"/>
                <a:cs typeface="Microsoft JhengHei"/>
              </a:rPr>
              <a:t>2023年全國有97</a:t>
            </a:r>
            <a:r>
              <a:rPr sz="2450" b="1" spc="-10" dirty="0">
                <a:solidFill>
                  <a:srgbClr val="4471C4"/>
                </a:solidFill>
                <a:latin typeface="Microsoft JhengHei"/>
                <a:cs typeface="Microsoft JhengHei"/>
              </a:rPr>
              <a:t>家醫事機構提供</a:t>
            </a:r>
            <a:r>
              <a:rPr sz="2450" b="1" dirty="0">
                <a:solidFill>
                  <a:srgbClr val="4471C4"/>
                </a:solidFill>
                <a:latin typeface="Microsoft JhengHei"/>
                <a:cs typeface="Microsoft JhengHei"/>
              </a:rPr>
              <a:t>自費</a:t>
            </a:r>
            <a:r>
              <a:rPr sz="2450" b="1" spc="-10" dirty="0">
                <a:solidFill>
                  <a:srgbClr val="4471C4"/>
                </a:solidFill>
                <a:latin typeface="Microsoft JhengHei"/>
                <a:cs typeface="Microsoft JhengHei"/>
              </a:rPr>
              <a:t>PrEP</a:t>
            </a:r>
            <a:r>
              <a:rPr sz="2450" b="1" spc="-20" dirty="0">
                <a:solidFill>
                  <a:srgbClr val="4471C4"/>
                </a:solidFill>
                <a:latin typeface="Microsoft JhengHei"/>
                <a:cs typeface="Microsoft JhengHei"/>
              </a:rPr>
              <a:t>服務。</a:t>
            </a:r>
            <a:endParaRPr sz="2450">
              <a:latin typeface="Microsoft JhengHei"/>
              <a:cs typeface="Microsoft JhengHei"/>
            </a:endParaRPr>
          </a:p>
        </p:txBody>
      </p:sp>
      <p:grpSp>
        <p:nvGrpSpPr>
          <p:cNvPr id="7" name="object 7"/>
          <p:cNvGrpSpPr/>
          <p:nvPr/>
        </p:nvGrpSpPr>
        <p:grpSpPr>
          <a:xfrm>
            <a:off x="5636962" y="1728701"/>
            <a:ext cx="4053204" cy="4679950"/>
            <a:chOff x="5636962" y="1728701"/>
            <a:chExt cx="4053204" cy="4679950"/>
          </a:xfrm>
        </p:grpSpPr>
        <p:pic>
          <p:nvPicPr>
            <p:cNvPr id="8" name="object 8"/>
            <p:cNvPicPr/>
            <p:nvPr/>
          </p:nvPicPr>
          <p:blipFill>
            <a:blip r:embed="rId2" cstate="print"/>
            <a:stretch>
              <a:fillRect/>
            </a:stretch>
          </p:blipFill>
          <p:spPr>
            <a:xfrm>
              <a:off x="5636962" y="2014372"/>
              <a:ext cx="4052925" cy="4393937"/>
            </a:xfrm>
            <a:prstGeom prst="rect">
              <a:avLst/>
            </a:prstGeom>
          </p:spPr>
        </p:pic>
        <p:sp>
          <p:nvSpPr>
            <p:cNvPr id="9" name="object 9"/>
            <p:cNvSpPr/>
            <p:nvPr/>
          </p:nvSpPr>
          <p:spPr>
            <a:xfrm>
              <a:off x="8219579" y="1728701"/>
              <a:ext cx="486409" cy="439420"/>
            </a:xfrm>
            <a:custGeom>
              <a:avLst/>
              <a:gdLst/>
              <a:ahLst/>
              <a:cxnLst/>
              <a:rect l="l" t="t" r="r" b="b"/>
              <a:pathLst>
                <a:path w="486409" h="439419">
                  <a:moveTo>
                    <a:pt x="486156" y="219732"/>
                  </a:moveTo>
                  <a:lnTo>
                    <a:pt x="486156" y="208302"/>
                  </a:lnTo>
                  <a:lnTo>
                    <a:pt x="484631" y="196872"/>
                  </a:lnTo>
                  <a:lnTo>
                    <a:pt x="475090" y="155565"/>
                  </a:lnTo>
                  <a:lnTo>
                    <a:pt x="459447" y="119116"/>
                  </a:lnTo>
                  <a:lnTo>
                    <a:pt x="412903" y="60788"/>
                  </a:lnTo>
                  <a:lnTo>
                    <a:pt x="351101" y="21894"/>
                  </a:lnTo>
                  <a:lnTo>
                    <a:pt x="280142" y="2437"/>
                  </a:lnTo>
                  <a:lnTo>
                    <a:pt x="243135" y="0"/>
                  </a:lnTo>
                  <a:lnTo>
                    <a:pt x="206126" y="2423"/>
                  </a:lnTo>
                  <a:lnTo>
                    <a:pt x="135156" y="21854"/>
                  </a:lnTo>
                  <a:lnTo>
                    <a:pt x="73331" y="60737"/>
                  </a:lnTo>
                  <a:lnTo>
                    <a:pt x="26753" y="119075"/>
                  </a:lnTo>
                  <a:lnTo>
                    <a:pt x="11089" y="155540"/>
                  </a:lnTo>
                  <a:lnTo>
                    <a:pt x="1523" y="196872"/>
                  </a:lnTo>
                  <a:lnTo>
                    <a:pt x="0" y="208302"/>
                  </a:lnTo>
                  <a:lnTo>
                    <a:pt x="0" y="230400"/>
                  </a:lnTo>
                  <a:lnTo>
                    <a:pt x="3048" y="253260"/>
                  </a:lnTo>
                  <a:lnTo>
                    <a:pt x="11430" y="282066"/>
                  </a:lnTo>
                  <a:lnTo>
                    <a:pt x="11430" y="209064"/>
                  </a:lnTo>
                  <a:lnTo>
                    <a:pt x="12191" y="197634"/>
                  </a:lnTo>
                  <a:lnTo>
                    <a:pt x="12191" y="198396"/>
                  </a:lnTo>
                  <a:lnTo>
                    <a:pt x="13715" y="187728"/>
                  </a:lnTo>
                  <a:lnTo>
                    <a:pt x="16001" y="177060"/>
                  </a:lnTo>
                  <a:lnTo>
                    <a:pt x="16001" y="177822"/>
                  </a:lnTo>
                  <a:lnTo>
                    <a:pt x="18287" y="167154"/>
                  </a:lnTo>
                  <a:lnTo>
                    <a:pt x="21336" y="157248"/>
                  </a:lnTo>
                  <a:lnTo>
                    <a:pt x="25145" y="147342"/>
                  </a:lnTo>
                  <a:lnTo>
                    <a:pt x="25145" y="148104"/>
                  </a:lnTo>
                  <a:lnTo>
                    <a:pt x="28955" y="139849"/>
                  </a:lnTo>
                  <a:lnTo>
                    <a:pt x="28955" y="138198"/>
                  </a:lnTo>
                  <a:lnTo>
                    <a:pt x="33527" y="130360"/>
                  </a:lnTo>
                  <a:lnTo>
                    <a:pt x="33527" y="129054"/>
                  </a:lnTo>
                  <a:lnTo>
                    <a:pt x="38861" y="119910"/>
                  </a:lnTo>
                  <a:lnTo>
                    <a:pt x="44195" y="111909"/>
                  </a:lnTo>
                  <a:lnTo>
                    <a:pt x="44195" y="111528"/>
                  </a:lnTo>
                  <a:lnTo>
                    <a:pt x="50291" y="103400"/>
                  </a:lnTo>
                  <a:lnTo>
                    <a:pt x="50291" y="103146"/>
                  </a:lnTo>
                  <a:lnTo>
                    <a:pt x="64007" y="86382"/>
                  </a:lnTo>
                  <a:lnTo>
                    <a:pt x="71627" y="78762"/>
                  </a:lnTo>
                  <a:lnTo>
                    <a:pt x="78485" y="72596"/>
                  </a:lnTo>
                  <a:lnTo>
                    <a:pt x="78485" y="71904"/>
                  </a:lnTo>
                  <a:lnTo>
                    <a:pt x="95249" y="58188"/>
                  </a:lnTo>
                  <a:lnTo>
                    <a:pt x="103632" y="52600"/>
                  </a:lnTo>
                  <a:lnTo>
                    <a:pt x="103632" y="52092"/>
                  </a:lnTo>
                  <a:lnTo>
                    <a:pt x="112776" y="46465"/>
                  </a:lnTo>
                  <a:lnTo>
                    <a:pt x="112776" y="45996"/>
                  </a:lnTo>
                  <a:lnTo>
                    <a:pt x="132587" y="35328"/>
                  </a:lnTo>
                  <a:lnTo>
                    <a:pt x="132588" y="36090"/>
                  </a:lnTo>
                  <a:lnTo>
                    <a:pt x="142494" y="30756"/>
                  </a:lnTo>
                  <a:lnTo>
                    <a:pt x="152399" y="26946"/>
                  </a:lnTo>
                  <a:lnTo>
                    <a:pt x="163067" y="23136"/>
                  </a:lnTo>
                  <a:lnTo>
                    <a:pt x="173735" y="20088"/>
                  </a:lnTo>
                  <a:lnTo>
                    <a:pt x="185165" y="17040"/>
                  </a:lnTo>
                  <a:lnTo>
                    <a:pt x="195833" y="14906"/>
                  </a:lnTo>
                  <a:lnTo>
                    <a:pt x="195833" y="14754"/>
                  </a:lnTo>
                  <a:lnTo>
                    <a:pt x="207264" y="12611"/>
                  </a:lnTo>
                  <a:lnTo>
                    <a:pt x="207264" y="12468"/>
                  </a:lnTo>
                  <a:lnTo>
                    <a:pt x="219456" y="11706"/>
                  </a:lnTo>
                  <a:lnTo>
                    <a:pt x="230886" y="10944"/>
                  </a:lnTo>
                  <a:lnTo>
                    <a:pt x="243135" y="10185"/>
                  </a:lnTo>
                  <a:lnTo>
                    <a:pt x="255270" y="10944"/>
                  </a:lnTo>
                  <a:lnTo>
                    <a:pt x="266700" y="11706"/>
                  </a:lnTo>
                  <a:lnTo>
                    <a:pt x="278892" y="12468"/>
                  </a:lnTo>
                  <a:lnTo>
                    <a:pt x="278892" y="12611"/>
                  </a:lnTo>
                  <a:lnTo>
                    <a:pt x="290322" y="14754"/>
                  </a:lnTo>
                  <a:lnTo>
                    <a:pt x="290322" y="14906"/>
                  </a:lnTo>
                  <a:lnTo>
                    <a:pt x="333756" y="26946"/>
                  </a:lnTo>
                  <a:lnTo>
                    <a:pt x="353568" y="35709"/>
                  </a:lnTo>
                  <a:lnTo>
                    <a:pt x="353568" y="35328"/>
                  </a:lnTo>
                  <a:lnTo>
                    <a:pt x="373380" y="45996"/>
                  </a:lnTo>
                  <a:lnTo>
                    <a:pt x="373380" y="46465"/>
                  </a:lnTo>
                  <a:lnTo>
                    <a:pt x="382524" y="52092"/>
                  </a:lnTo>
                  <a:lnTo>
                    <a:pt x="382524" y="52600"/>
                  </a:lnTo>
                  <a:lnTo>
                    <a:pt x="390906" y="58188"/>
                  </a:lnTo>
                  <a:lnTo>
                    <a:pt x="407670" y="71904"/>
                  </a:lnTo>
                  <a:lnTo>
                    <a:pt x="407670" y="72596"/>
                  </a:lnTo>
                  <a:lnTo>
                    <a:pt x="415290" y="79524"/>
                  </a:lnTo>
                  <a:lnTo>
                    <a:pt x="415290" y="78762"/>
                  </a:lnTo>
                  <a:lnTo>
                    <a:pt x="422148" y="86382"/>
                  </a:lnTo>
                  <a:lnTo>
                    <a:pt x="435864" y="103146"/>
                  </a:lnTo>
                  <a:lnTo>
                    <a:pt x="435864" y="102384"/>
                  </a:lnTo>
                  <a:lnTo>
                    <a:pt x="441959" y="111528"/>
                  </a:lnTo>
                  <a:lnTo>
                    <a:pt x="441959" y="111909"/>
                  </a:lnTo>
                  <a:lnTo>
                    <a:pt x="447294" y="119910"/>
                  </a:lnTo>
                  <a:lnTo>
                    <a:pt x="452628" y="129054"/>
                  </a:lnTo>
                  <a:lnTo>
                    <a:pt x="452628" y="130360"/>
                  </a:lnTo>
                  <a:lnTo>
                    <a:pt x="457200" y="138198"/>
                  </a:lnTo>
                  <a:lnTo>
                    <a:pt x="461009" y="148104"/>
                  </a:lnTo>
                  <a:lnTo>
                    <a:pt x="461009" y="147342"/>
                  </a:lnTo>
                  <a:lnTo>
                    <a:pt x="464820" y="157248"/>
                  </a:lnTo>
                  <a:lnTo>
                    <a:pt x="467868" y="167154"/>
                  </a:lnTo>
                  <a:lnTo>
                    <a:pt x="470154" y="177822"/>
                  </a:lnTo>
                  <a:lnTo>
                    <a:pt x="470154" y="177060"/>
                  </a:lnTo>
                  <a:lnTo>
                    <a:pt x="472440" y="187728"/>
                  </a:lnTo>
                  <a:lnTo>
                    <a:pt x="473964" y="198396"/>
                  </a:lnTo>
                  <a:lnTo>
                    <a:pt x="473964" y="197634"/>
                  </a:lnTo>
                  <a:lnTo>
                    <a:pt x="474726" y="209064"/>
                  </a:lnTo>
                  <a:lnTo>
                    <a:pt x="474726" y="281637"/>
                  </a:lnTo>
                  <a:lnTo>
                    <a:pt x="481011" y="260896"/>
                  </a:lnTo>
                  <a:lnTo>
                    <a:pt x="486156" y="219732"/>
                  </a:lnTo>
                  <a:close/>
                </a:path>
                <a:path w="486409" h="439419">
                  <a:moveTo>
                    <a:pt x="29718" y="300504"/>
                  </a:moveTo>
                  <a:lnTo>
                    <a:pt x="16002" y="261642"/>
                  </a:lnTo>
                  <a:lnTo>
                    <a:pt x="13716" y="250974"/>
                  </a:lnTo>
                  <a:lnTo>
                    <a:pt x="13716" y="251736"/>
                  </a:lnTo>
                  <a:lnTo>
                    <a:pt x="12192" y="240306"/>
                  </a:lnTo>
                  <a:lnTo>
                    <a:pt x="12192" y="241068"/>
                  </a:lnTo>
                  <a:lnTo>
                    <a:pt x="11430" y="229638"/>
                  </a:lnTo>
                  <a:lnTo>
                    <a:pt x="11430" y="282066"/>
                  </a:lnTo>
                  <a:lnTo>
                    <a:pt x="14496" y="292603"/>
                  </a:lnTo>
                  <a:lnTo>
                    <a:pt x="28956" y="322357"/>
                  </a:lnTo>
                  <a:lnTo>
                    <a:pt x="28956" y="300504"/>
                  </a:lnTo>
                  <a:lnTo>
                    <a:pt x="29718" y="300504"/>
                  </a:lnTo>
                  <a:close/>
                </a:path>
                <a:path w="486409" h="439419">
                  <a:moveTo>
                    <a:pt x="29717" y="138198"/>
                  </a:moveTo>
                  <a:lnTo>
                    <a:pt x="28955" y="138198"/>
                  </a:lnTo>
                  <a:lnTo>
                    <a:pt x="28955" y="139849"/>
                  </a:lnTo>
                  <a:lnTo>
                    <a:pt x="29717" y="138198"/>
                  </a:lnTo>
                  <a:close/>
                </a:path>
                <a:path w="486409" h="439419">
                  <a:moveTo>
                    <a:pt x="34290" y="309648"/>
                  </a:moveTo>
                  <a:lnTo>
                    <a:pt x="28956" y="300504"/>
                  </a:lnTo>
                  <a:lnTo>
                    <a:pt x="28956" y="322357"/>
                  </a:lnTo>
                  <a:lnTo>
                    <a:pt x="31304" y="327190"/>
                  </a:lnTo>
                  <a:lnTo>
                    <a:pt x="33528" y="330279"/>
                  </a:lnTo>
                  <a:lnTo>
                    <a:pt x="33528" y="309648"/>
                  </a:lnTo>
                  <a:lnTo>
                    <a:pt x="34290" y="309648"/>
                  </a:lnTo>
                  <a:close/>
                </a:path>
                <a:path w="486409" h="439419">
                  <a:moveTo>
                    <a:pt x="34290" y="129054"/>
                  </a:moveTo>
                  <a:lnTo>
                    <a:pt x="33527" y="129054"/>
                  </a:lnTo>
                  <a:lnTo>
                    <a:pt x="33527" y="130360"/>
                  </a:lnTo>
                  <a:lnTo>
                    <a:pt x="34290" y="129054"/>
                  </a:lnTo>
                  <a:close/>
                </a:path>
                <a:path w="486409" h="439419">
                  <a:moveTo>
                    <a:pt x="44958" y="327936"/>
                  </a:moveTo>
                  <a:lnTo>
                    <a:pt x="38862" y="318792"/>
                  </a:lnTo>
                  <a:lnTo>
                    <a:pt x="33528" y="309648"/>
                  </a:lnTo>
                  <a:lnTo>
                    <a:pt x="33528" y="330279"/>
                  </a:lnTo>
                  <a:lnTo>
                    <a:pt x="44196" y="345099"/>
                  </a:lnTo>
                  <a:lnTo>
                    <a:pt x="44196" y="327174"/>
                  </a:lnTo>
                  <a:lnTo>
                    <a:pt x="44958" y="327936"/>
                  </a:lnTo>
                  <a:close/>
                </a:path>
                <a:path w="486409" h="439419">
                  <a:moveTo>
                    <a:pt x="44957" y="110766"/>
                  </a:moveTo>
                  <a:lnTo>
                    <a:pt x="44195" y="111528"/>
                  </a:lnTo>
                  <a:lnTo>
                    <a:pt x="44195" y="111909"/>
                  </a:lnTo>
                  <a:lnTo>
                    <a:pt x="44957" y="110766"/>
                  </a:lnTo>
                  <a:close/>
                </a:path>
                <a:path w="486409" h="439419">
                  <a:moveTo>
                    <a:pt x="51054" y="336318"/>
                  </a:moveTo>
                  <a:lnTo>
                    <a:pt x="44196" y="327174"/>
                  </a:lnTo>
                  <a:lnTo>
                    <a:pt x="44196" y="345099"/>
                  </a:lnTo>
                  <a:lnTo>
                    <a:pt x="50292" y="353567"/>
                  </a:lnTo>
                  <a:lnTo>
                    <a:pt x="50292" y="336318"/>
                  </a:lnTo>
                  <a:lnTo>
                    <a:pt x="51054" y="336318"/>
                  </a:lnTo>
                  <a:close/>
                </a:path>
                <a:path w="486409" h="439419">
                  <a:moveTo>
                    <a:pt x="51053" y="102384"/>
                  </a:moveTo>
                  <a:lnTo>
                    <a:pt x="50291" y="103146"/>
                  </a:lnTo>
                  <a:lnTo>
                    <a:pt x="50291" y="103400"/>
                  </a:lnTo>
                  <a:lnTo>
                    <a:pt x="51053" y="102384"/>
                  </a:lnTo>
                  <a:close/>
                </a:path>
                <a:path w="486409" h="439419">
                  <a:moveTo>
                    <a:pt x="71628" y="359940"/>
                  </a:moveTo>
                  <a:lnTo>
                    <a:pt x="64008" y="352320"/>
                  </a:lnTo>
                  <a:lnTo>
                    <a:pt x="57150" y="343938"/>
                  </a:lnTo>
                  <a:lnTo>
                    <a:pt x="57150" y="344700"/>
                  </a:lnTo>
                  <a:lnTo>
                    <a:pt x="50292" y="336318"/>
                  </a:lnTo>
                  <a:lnTo>
                    <a:pt x="50292" y="353567"/>
                  </a:lnTo>
                  <a:lnTo>
                    <a:pt x="52800" y="357052"/>
                  </a:lnTo>
                  <a:lnTo>
                    <a:pt x="70865" y="374876"/>
                  </a:lnTo>
                  <a:lnTo>
                    <a:pt x="70865" y="359940"/>
                  </a:lnTo>
                  <a:lnTo>
                    <a:pt x="71628" y="359940"/>
                  </a:lnTo>
                  <a:close/>
                </a:path>
                <a:path w="486409" h="439419">
                  <a:moveTo>
                    <a:pt x="71627" y="78831"/>
                  </a:moveTo>
                  <a:lnTo>
                    <a:pt x="70865" y="79524"/>
                  </a:lnTo>
                  <a:lnTo>
                    <a:pt x="71627" y="78831"/>
                  </a:lnTo>
                  <a:close/>
                </a:path>
                <a:path w="486409" h="439419">
                  <a:moveTo>
                    <a:pt x="79248" y="366798"/>
                  </a:moveTo>
                  <a:lnTo>
                    <a:pt x="70865" y="359940"/>
                  </a:lnTo>
                  <a:lnTo>
                    <a:pt x="70865" y="374876"/>
                  </a:lnTo>
                  <a:lnTo>
                    <a:pt x="78313" y="382224"/>
                  </a:lnTo>
                  <a:lnTo>
                    <a:pt x="78486" y="382347"/>
                  </a:lnTo>
                  <a:lnTo>
                    <a:pt x="78486" y="366798"/>
                  </a:lnTo>
                  <a:lnTo>
                    <a:pt x="79248" y="366798"/>
                  </a:lnTo>
                  <a:close/>
                </a:path>
                <a:path w="486409" h="439419">
                  <a:moveTo>
                    <a:pt x="79247" y="71904"/>
                  </a:moveTo>
                  <a:lnTo>
                    <a:pt x="78485" y="71904"/>
                  </a:lnTo>
                  <a:lnTo>
                    <a:pt x="78485" y="72596"/>
                  </a:lnTo>
                  <a:lnTo>
                    <a:pt x="79247" y="71904"/>
                  </a:lnTo>
                  <a:close/>
                </a:path>
                <a:path w="486409" h="439419">
                  <a:moveTo>
                    <a:pt x="104394" y="386610"/>
                  </a:moveTo>
                  <a:lnTo>
                    <a:pt x="95250" y="380514"/>
                  </a:lnTo>
                  <a:lnTo>
                    <a:pt x="86868" y="373656"/>
                  </a:lnTo>
                  <a:lnTo>
                    <a:pt x="86868" y="374418"/>
                  </a:lnTo>
                  <a:lnTo>
                    <a:pt x="78486" y="366798"/>
                  </a:lnTo>
                  <a:lnTo>
                    <a:pt x="78486" y="382347"/>
                  </a:lnTo>
                  <a:lnTo>
                    <a:pt x="103632" y="400224"/>
                  </a:lnTo>
                  <a:lnTo>
                    <a:pt x="103632" y="386610"/>
                  </a:lnTo>
                  <a:lnTo>
                    <a:pt x="104394" y="386610"/>
                  </a:lnTo>
                  <a:close/>
                </a:path>
                <a:path w="486409" h="439419">
                  <a:moveTo>
                    <a:pt x="104394" y="52092"/>
                  </a:moveTo>
                  <a:lnTo>
                    <a:pt x="103632" y="52092"/>
                  </a:lnTo>
                  <a:lnTo>
                    <a:pt x="103632" y="52600"/>
                  </a:lnTo>
                  <a:lnTo>
                    <a:pt x="104394" y="52092"/>
                  </a:lnTo>
                  <a:close/>
                </a:path>
                <a:path w="486409" h="439419">
                  <a:moveTo>
                    <a:pt x="113538" y="392706"/>
                  </a:moveTo>
                  <a:lnTo>
                    <a:pt x="103632" y="386610"/>
                  </a:lnTo>
                  <a:lnTo>
                    <a:pt x="103632" y="400224"/>
                  </a:lnTo>
                  <a:lnTo>
                    <a:pt x="107170" y="402739"/>
                  </a:lnTo>
                  <a:lnTo>
                    <a:pt x="112776" y="405565"/>
                  </a:lnTo>
                  <a:lnTo>
                    <a:pt x="112776" y="392706"/>
                  </a:lnTo>
                  <a:lnTo>
                    <a:pt x="113538" y="392706"/>
                  </a:lnTo>
                  <a:close/>
                </a:path>
                <a:path w="486409" h="439419">
                  <a:moveTo>
                    <a:pt x="113538" y="45996"/>
                  </a:moveTo>
                  <a:lnTo>
                    <a:pt x="112776" y="45996"/>
                  </a:lnTo>
                  <a:lnTo>
                    <a:pt x="112776" y="46465"/>
                  </a:lnTo>
                  <a:lnTo>
                    <a:pt x="113538" y="45996"/>
                  </a:lnTo>
                  <a:close/>
                </a:path>
                <a:path w="486409" h="439419">
                  <a:moveTo>
                    <a:pt x="196596" y="423948"/>
                  </a:moveTo>
                  <a:lnTo>
                    <a:pt x="153171" y="412194"/>
                  </a:lnTo>
                  <a:lnTo>
                    <a:pt x="112776" y="392706"/>
                  </a:lnTo>
                  <a:lnTo>
                    <a:pt x="112776" y="405565"/>
                  </a:lnTo>
                  <a:lnTo>
                    <a:pt x="138700" y="418631"/>
                  </a:lnTo>
                  <a:lnTo>
                    <a:pt x="172230" y="429932"/>
                  </a:lnTo>
                  <a:lnTo>
                    <a:pt x="195834" y="434500"/>
                  </a:lnTo>
                  <a:lnTo>
                    <a:pt x="195834" y="423948"/>
                  </a:lnTo>
                  <a:lnTo>
                    <a:pt x="196596" y="423948"/>
                  </a:lnTo>
                  <a:close/>
                </a:path>
                <a:path w="486409" h="439419">
                  <a:moveTo>
                    <a:pt x="196595" y="14754"/>
                  </a:moveTo>
                  <a:lnTo>
                    <a:pt x="195833" y="14754"/>
                  </a:lnTo>
                  <a:lnTo>
                    <a:pt x="195833" y="14906"/>
                  </a:lnTo>
                  <a:lnTo>
                    <a:pt x="196595" y="14754"/>
                  </a:lnTo>
                  <a:close/>
                </a:path>
                <a:path w="486409" h="439419">
                  <a:moveTo>
                    <a:pt x="278892" y="436482"/>
                  </a:moveTo>
                  <a:lnTo>
                    <a:pt x="278892" y="426234"/>
                  </a:lnTo>
                  <a:lnTo>
                    <a:pt x="266700" y="427758"/>
                  </a:lnTo>
                  <a:lnTo>
                    <a:pt x="255270" y="428520"/>
                  </a:lnTo>
                  <a:lnTo>
                    <a:pt x="230886" y="428520"/>
                  </a:lnTo>
                  <a:lnTo>
                    <a:pt x="219456" y="427758"/>
                  </a:lnTo>
                  <a:lnTo>
                    <a:pt x="207264" y="426234"/>
                  </a:lnTo>
                  <a:lnTo>
                    <a:pt x="207264" y="426091"/>
                  </a:lnTo>
                  <a:lnTo>
                    <a:pt x="195834" y="423948"/>
                  </a:lnTo>
                  <a:lnTo>
                    <a:pt x="195834" y="434500"/>
                  </a:lnTo>
                  <a:lnTo>
                    <a:pt x="207091" y="436678"/>
                  </a:lnTo>
                  <a:lnTo>
                    <a:pt x="207264" y="436689"/>
                  </a:lnTo>
                  <a:lnTo>
                    <a:pt x="207264" y="426234"/>
                  </a:lnTo>
                  <a:lnTo>
                    <a:pt x="208026" y="426234"/>
                  </a:lnTo>
                  <a:lnTo>
                    <a:pt x="208026" y="436736"/>
                  </a:lnTo>
                  <a:lnTo>
                    <a:pt x="242608" y="438900"/>
                  </a:lnTo>
                  <a:lnTo>
                    <a:pt x="278130" y="436630"/>
                  </a:lnTo>
                  <a:lnTo>
                    <a:pt x="278892" y="436482"/>
                  </a:lnTo>
                  <a:close/>
                </a:path>
                <a:path w="486409" h="439419">
                  <a:moveTo>
                    <a:pt x="208026" y="12468"/>
                  </a:moveTo>
                  <a:lnTo>
                    <a:pt x="207264" y="12468"/>
                  </a:lnTo>
                  <a:lnTo>
                    <a:pt x="207264" y="12611"/>
                  </a:lnTo>
                  <a:lnTo>
                    <a:pt x="208026" y="12468"/>
                  </a:lnTo>
                  <a:close/>
                </a:path>
                <a:path w="486409" h="439419">
                  <a:moveTo>
                    <a:pt x="278892" y="12611"/>
                  </a:moveTo>
                  <a:lnTo>
                    <a:pt x="278892" y="12468"/>
                  </a:lnTo>
                  <a:lnTo>
                    <a:pt x="278130" y="12468"/>
                  </a:lnTo>
                  <a:lnTo>
                    <a:pt x="278892" y="12611"/>
                  </a:lnTo>
                  <a:close/>
                </a:path>
                <a:path w="486409" h="439419">
                  <a:moveTo>
                    <a:pt x="290322" y="434275"/>
                  </a:moveTo>
                  <a:lnTo>
                    <a:pt x="290322" y="423948"/>
                  </a:lnTo>
                  <a:lnTo>
                    <a:pt x="278130" y="426234"/>
                  </a:lnTo>
                  <a:lnTo>
                    <a:pt x="278892" y="426234"/>
                  </a:lnTo>
                  <a:lnTo>
                    <a:pt x="278892" y="436482"/>
                  </a:lnTo>
                  <a:lnTo>
                    <a:pt x="290322" y="434275"/>
                  </a:lnTo>
                  <a:close/>
                </a:path>
                <a:path w="486409" h="439419">
                  <a:moveTo>
                    <a:pt x="290322" y="14906"/>
                  </a:moveTo>
                  <a:lnTo>
                    <a:pt x="290322" y="14754"/>
                  </a:lnTo>
                  <a:lnTo>
                    <a:pt x="289560" y="14754"/>
                  </a:lnTo>
                  <a:lnTo>
                    <a:pt x="290322" y="14906"/>
                  </a:lnTo>
                  <a:close/>
                </a:path>
                <a:path w="486409" h="439419">
                  <a:moveTo>
                    <a:pt x="354330" y="414839"/>
                  </a:moveTo>
                  <a:lnTo>
                    <a:pt x="354330" y="403374"/>
                  </a:lnTo>
                  <a:lnTo>
                    <a:pt x="343662" y="407946"/>
                  </a:lnTo>
                  <a:lnTo>
                    <a:pt x="333756" y="411756"/>
                  </a:lnTo>
                  <a:lnTo>
                    <a:pt x="312420" y="419376"/>
                  </a:lnTo>
                  <a:lnTo>
                    <a:pt x="289560" y="423948"/>
                  </a:lnTo>
                  <a:lnTo>
                    <a:pt x="290322" y="423948"/>
                  </a:lnTo>
                  <a:lnTo>
                    <a:pt x="290322" y="434275"/>
                  </a:lnTo>
                  <a:lnTo>
                    <a:pt x="312929" y="429910"/>
                  </a:lnTo>
                  <a:lnTo>
                    <a:pt x="346388" y="418765"/>
                  </a:lnTo>
                  <a:lnTo>
                    <a:pt x="354330" y="414839"/>
                  </a:lnTo>
                  <a:close/>
                </a:path>
                <a:path w="486409" h="439419">
                  <a:moveTo>
                    <a:pt x="354330" y="36090"/>
                  </a:moveTo>
                  <a:lnTo>
                    <a:pt x="353568" y="35328"/>
                  </a:lnTo>
                  <a:lnTo>
                    <a:pt x="353568" y="35709"/>
                  </a:lnTo>
                  <a:lnTo>
                    <a:pt x="354330" y="36090"/>
                  </a:lnTo>
                  <a:close/>
                </a:path>
                <a:path w="486409" h="439419">
                  <a:moveTo>
                    <a:pt x="373380" y="405424"/>
                  </a:moveTo>
                  <a:lnTo>
                    <a:pt x="373380" y="392706"/>
                  </a:lnTo>
                  <a:lnTo>
                    <a:pt x="353568" y="403374"/>
                  </a:lnTo>
                  <a:lnTo>
                    <a:pt x="354330" y="403374"/>
                  </a:lnTo>
                  <a:lnTo>
                    <a:pt x="354330" y="414839"/>
                  </a:lnTo>
                  <a:lnTo>
                    <a:pt x="373380" y="405424"/>
                  </a:lnTo>
                  <a:close/>
                </a:path>
                <a:path w="486409" h="439419">
                  <a:moveTo>
                    <a:pt x="373380" y="46465"/>
                  </a:moveTo>
                  <a:lnTo>
                    <a:pt x="373380" y="45996"/>
                  </a:lnTo>
                  <a:lnTo>
                    <a:pt x="372618" y="45996"/>
                  </a:lnTo>
                  <a:lnTo>
                    <a:pt x="373380" y="46465"/>
                  </a:lnTo>
                  <a:close/>
                </a:path>
                <a:path w="486409" h="439419">
                  <a:moveTo>
                    <a:pt x="382524" y="399972"/>
                  </a:moveTo>
                  <a:lnTo>
                    <a:pt x="382524" y="386610"/>
                  </a:lnTo>
                  <a:lnTo>
                    <a:pt x="372618" y="392706"/>
                  </a:lnTo>
                  <a:lnTo>
                    <a:pt x="373380" y="392706"/>
                  </a:lnTo>
                  <a:lnTo>
                    <a:pt x="373380" y="405424"/>
                  </a:lnTo>
                  <a:lnTo>
                    <a:pt x="377818" y="403230"/>
                  </a:lnTo>
                  <a:lnTo>
                    <a:pt x="382524" y="399972"/>
                  </a:lnTo>
                  <a:close/>
                </a:path>
                <a:path w="486409" h="439419">
                  <a:moveTo>
                    <a:pt x="382524" y="52600"/>
                  </a:moveTo>
                  <a:lnTo>
                    <a:pt x="382524" y="52092"/>
                  </a:lnTo>
                  <a:lnTo>
                    <a:pt x="381762" y="52092"/>
                  </a:lnTo>
                  <a:lnTo>
                    <a:pt x="382524" y="52600"/>
                  </a:lnTo>
                  <a:close/>
                </a:path>
                <a:path w="486409" h="439419">
                  <a:moveTo>
                    <a:pt x="407670" y="382268"/>
                  </a:moveTo>
                  <a:lnTo>
                    <a:pt x="407670" y="366798"/>
                  </a:lnTo>
                  <a:lnTo>
                    <a:pt x="399288" y="374418"/>
                  </a:lnTo>
                  <a:lnTo>
                    <a:pt x="399288" y="373656"/>
                  </a:lnTo>
                  <a:lnTo>
                    <a:pt x="390906" y="380514"/>
                  </a:lnTo>
                  <a:lnTo>
                    <a:pt x="381762" y="386610"/>
                  </a:lnTo>
                  <a:lnTo>
                    <a:pt x="382524" y="386610"/>
                  </a:lnTo>
                  <a:lnTo>
                    <a:pt x="382524" y="399972"/>
                  </a:lnTo>
                  <a:lnTo>
                    <a:pt x="406546" y="383340"/>
                  </a:lnTo>
                  <a:lnTo>
                    <a:pt x="407670" y="382268"/>
                  </a:lnTo>
                  <a:close/>
                </a:path>
                <a:path w="486409" h="439419">
                  <a:moveTo>
                    <a:pt x="407670" y="72596"/>
                  </a:moveTo>
                  <a:lnTo>
                    <a:pt x="407670" y="71904"/>
                  </a:lnTo>
                  <a:lnTo>
                    <a:pt x="406908" y="71904"/>
                  </a:lnTo>
                  <a:lnTo>
                    <a:pt x="407670" y="72596"/>
                  </a:lnTo>
                  <a:close/>
                </a:path>
                <a:path w="486409" h="439419">
                  <a:moveTo>
                    <a:pt x="415290" y="374991"/>
                  </a:moveTo>
                  <a:lnTo>
                    <a:pt x="415290" y="359940"/>
                  </a:lnTo>
                  <a:lnTo>
                    <a:pt x="406908" y="366798"/>
                  </a:lnTo>
                  <a:lnTo>
                    <a:pt x="407670" y="366798"/>
                  </a:lnTo>
                  <a:lnTo>
                    <a:pt x="407670" y="382268"/>
                  </a:lnTo>
                  <a:lnTo>
                    <a:pt x="415290" y="374991"/>
                  </a:lnTo>
                  <a:close/>
                </a:path>
                <a:path w="486409" h="439419">
                  <a:moveTo>
                    <a:pt x="441959" y="345677"/>
                  </a:moveTo>
                  <a:lnTo>
                    <a:pt x="441959" y="327174"/>
                  </a:lnTo>
                  <a:lnTo>
                    <a:pt x="435864" y="336318"/>
                  </a:lnTo>
                  <a:lnTo>
                    <a:pt x="429006" y="344700"/>
                  </a:lnTo>
                  <a:lnTo>
                    <a:pt x="429006" y="343938"/>
                  </a:lnTo>
                  <a:lnTo>
                    <a:pt x="422148" y="352320"/>
                  </a:lnTo>
                  <a:lnTo>
                    <a:pt x="414528" y="359940"/>
                  </a:lnTo>
                  <a:lnTo>
                    <a:pt x="415290" y="359940"/>
                  </a:lnTo>
                  <a:lnTo>
                    <a:pt x="415290" y="374991"/>
                  </a:lnTo>
                  <a:lnTo>
                    <a:pt x="431901" y="359129"/>
                  </a:lnTo>
                  <a:lnTo>
                    <a:pt x="441959" y="345677"/>
                  </a:lnTo>
                  <a:close/>
                </a:path>
                <a:path w="486409" h="439419">
                  <a:moveTo>
                    <a:pt x="441959" y="111909"/>
                  </a:moveTo>
                  <a:lnTo>
                    <a:pt x="441959" y="111528"/>
                  </a:lnTo>
                  <a:lnTo>
                    <a:pt x="441198" y="110766"/>
                  </a:lnTo>
                  <a:lnTo>
                    <a:pt x="441959" y="111909"/>
                  </a:lnTo>
                  <a:close/>
                </a:path>
                <a:path w="486409" h="439419">
                  <a:moveTo>
                    <a:pt x="452628" y="331410"/>
                  </a:moveTo>
                  <a:lnTo>
                    <a:pt x="452628" y="309648"/>
                  </a:lnTo>
                  <a:lnTo>
                    <a:pt x="447294" y="318792"/>
                  </a:lnTo>
                  <a:lnTo>
                    <a:pt x="441198" y="327936"/>
                  </a:lnTo>
                  <a:lnTo>
                    <a:pt x="441959" y="327174"/>
                  </a:lnTo>
                  <a:lnTo>
                    <a:pt x="441959" y="345677"/>
                  </a:lnTo>
                  <a:lnTo>
                    <a:pt x="452628" y="331410"/>
                  </a:lnTo>
                  <a:close/>
                </a:path>
                <a:path w="486409" h="439419">
                  <a:moveTo>
                    <a:pt x="452628" y="130360"/>
                  </a:moveTo>
                  <a:lnTo>
                    <a:pt x="452628" y="129054"/>
                  </a:lnTo>
                  <a:lnTo>
                    <a:pt x="451866" y="129054"/>
                  </a:lnTo>
                  <a:lnTo>
                    <a:pt x="452628" y="130360"/>
                  </a:lnTo>
                  <a:close/>
                </a:path>
                <a:path w="486409" h="439419">
                  <a:moveTo>
                    <a:pt x="474726" y="281637"/>
                  </a:moveTo>
                  <a:lnTo>
                    <a:pt x="474726" y="229638"/>
                  </a:lnTo>
                  <a:lnTo>
                    <a:pt x="473964" y="241068"/>
                  </a:lnTo>
                  <a:lnTo>
                    <a:pt x="473964" y="240306"/>
                  </a:lnTo>
                  <a:lnTo>
                    <a:pt x="472440" y="251736"/>
                  </a:lnTo>
                  <a:lnTo>
                    <a:pt x="472440" y="250974"/>
                  </a:lnTo>
                  <a:lnTo>
                    <a:pt x="470154" y="261642"/>
                  </a:lnTo>
                  <a:lnTo>
                    <a:pt x="457200" y="300504"/>
                  </a:lnTo>
                  <a:lnTo>
                    <a:pt x="451866" y="309648"/>
                  </a:lnTo>
                  <a:lnTo>
                    <a:pt x="452628" y="309648"/>
                  </a:lnTo>
                  <a:lnTo>
                    <a:pt x="452628" y="331410"/>
                  </a:lnTo>
                  <a:lnTo>
                    <a:pt x="453212" y="330628"/>
                  </a:lnTo>
                  <a:lnTo>
                    <a:pt x="469805" y="297873"/>
                  </a:lnTo>
                  <a:lnTo>
                    <a:pt x="474726" y="281637"/>
                  </a:lnTo>
                  <a:close/>
                </a:path>
              </a:pathLst>
            </a:custGeom>
            <a:solidFill>
              <a:srgbClr val="41719C"/>
            </a:solidFill>
          </p:spPr>
          <p:txBody>
            <a:bodyPr wrap="square" lIns="0" tIns="0" rIns="0" bIns="0" rtlCol="0"/>
            <a:lstStyle/>
            <a:p>
              <a:endParaRPr/>
            </a:p>
          </p:txBody>
        </p:sp>
      </p:grpSp>
      <p:sp>
        <p:nvSpPr>
          <p:cNvPr id="10" name="object 10"/>
          <p:cNvSpPr txBox="1"/>
          <p:nvPr/>
        </p:nvSpPr>
        <p:spPr>
          <a:xfrm>
            <a:off x="8370703" y="1831339"/>
            <a:ext cx="184150" cy="213360"/>
          </a:xfrm>
          <a:prstGeom prst="rect">
            <a:avLst/>
          </a:prstGeom>
        </p:spPr>
        <p:txBody>
          <a:bodyPr vert="horz" wrap="square" lIns="0" tIns="16510" rIns="0" bIns="0" rtlCol="0">
            <a:spAutoFit/>
          </a:bodyPr>
          <a:lstStyle/>
          <a:p>
            <a:pPr marL="12700">
              <a:lnSpc>
                <a:spcPct val="100000"/>
              </a:lnSpc>
              <a:spcBef>
                <a:spcPts val="130"/>
              </a:spcBef>
            </a:pPr>
            <a:r>
              <a:rPr sz="1200" b="1" spc="-25" dirty="0">
                <a:latin typeface="Calibri"/>
                <a:cs typeface="Calibri"/>
              </a:rPr>
              <a:t>17</a:t>
            </a:r>
            <a:endParaRPr sz="1200">
              <a:latin typeface="Calibri"/>
              <a:cs typeface="Calibri"/>
            </a:endParaRPr>
          </a:p>
        </p:txBody>
      </p:sp>
      <p:sp>
        <p:nvSpPr>
          <p:cNvPr id="11" name="object 11"/>
          <p:cNvSpPr/>
          <p:nvPr/>
        </p:nvSpPr>
        <p:spPr>
          <a:xfrm>
            <a:off x="5884049" y="3694728"/>
            <a:ext cx="292100" cy="267335"/>
          </a:xfrm>
          <a:custGeom>
            <a:avLst/>
            <a:gdLst/>
            <a:ahLst/>
            <a:cxnLst/>
            <a:rect l="l" t="t" r="r" b="b"/>
            <a:pathLst>
              <a:path w="292100" h="267335">
                <a:moveTo>
                  <a:pt x="291846" y="132797"/>
                </a:moveTo>
                <a:lnTo>
                  <a:pt x="291846" y="125939"/>
                </a:lnTo>
                <a:lnTo>
                  <a:pt x="291084" y="119081"/>
                </a:lnTo>
                <a:lnTo>
                  <a:pt x="279308" y="79393"/>
                </a:lnTo>
                <a:lnTo>
                  <a:pt x="231455" y="23824"/>
                </a:lnTo>
                <a:lnTo>
                  <a:pt x="164143" y="3"/>
                </a:lnTo>
                <a:lnTo>
                  <a:pt x="128042" y="0"/>
                </a:lnTo>
                <a:lnTo>
                  <a:pt x="92902" y="7935"/>
                </a:lnTo>
                <a:lnTo>
                  <a:pt x="33264" y="47626"/>
                </a:lnTo>
                <a:lnTo>
                  <a:pt x="761" y="119081"/>
                </a:lnTo>
                <a:lnTo>
                  <a:pt x="0" y="125939"/>
                </a:lnTo>
                <a:lnTo>
                  <a:pt x="0" y="140417"/>
                </a:lnTo>
                <a:lnTo>
                  <a:pt x="762" y="147275"/>
                </a:lnTo>
                <a:lnTo>
                  <a:pt x="1524" y="153371"/>
                </a:lnTo>
                <a:lnTo>
                  <a:pt x="11430" y="181071"/>
                </a:lnTo>
                <a:lnTo>
                  <a:pt x="11430" y="126701"/>
                </a:lnTo>
                <a:lnTo>
                  <a:pt x="13715" y="108413"/>
                </a:lnTo>
                <a:lnTo>
                  <a:pt x="15239" y="102317"/>
                </a:lnTo>
                <a:lnTo>
                  <a:pt x="17525" y="96221"/>
                </a:lnTo>
                <a:lnTo>
                  <a:pt x="17525" y="96983"/>
                </a:lnTo>
                <a:lnTo>
                  <a:pt x="19049" y="92919"/>
                </a:lnTo>
                <a:lnTo>
                  <a:pt x="19049" y="90887"/>
                </a:lnTo>
                <a:lnTo>
                  <a:pt x="22097" y="85553"/>
                </a:lnTo>
                <a:lnTo>
                  <a:pt x="24383" y="79457"/>
                </a:lnTo>
                <a:lnTo>
                  <a:pt x="24383" y="80219"/>
                </a:lnTo>
                <a:lnTo>
                  <a:pt x="27431" y="74123"/>
                </a:lnTo>
                <a:lnTo>
                  <a:pt x="27431" y="74885"/>
                </a:lnTo>
                <a:lnTo>
                  <a:pt x="34290" y="64217"/>
                </a:lnTo>
                <a:lnTo>
                  <a:pt x="34290" y="64979"/>
                </a:lnTo>
                <a:lnTo>
                  <a:pt x="41909" y="55073"/>
                </a:lnTo>
                <a:lnTo>
                  <a:pt x="51053" y="45929"/>
                </a:lnTo>
                <a:lnTo>
                  <a:pt x="60197" y="38309"/>
                </a:lnTo>
                <a:lnTo>
                  <a:pt x="70865" y="30689"/>
                </a:lnTo>
                <a:lnTo>
                  <a:pt x="70865" y="30994"/>
                </a:lnTo>
                <a:lnTo>
                  <a:pt x="81533" y="24593"/>
                </a:lnTo>
                <a:lnTo>
                  <a:pt x="81533" y="25355"/>
                </a:lnTo>
                <a:lnTo>
                  <a:pt x="93725" y="19259"/>
                </a:lnTo>
                <a:lnTo>
                  <a:pt x="93725" y="19767"/>
                </a:lnTo>
                <a:lnTo>
                  <a:pt x="99822" y="17735"/>
                </a:lnTo>
                <a:lnTo>
                  <a:pt x="105918" y="15449"/>
                </a:lnTo>
                <a:lnTo>
                  <a:pt x="112014" y="13925"/>
                </a:lnTo>
                <a:lnTo>
                  <a:pt x="118872" y="12401"/>
                </a:lnTo>
                <a:lnTo>
                  <a:pt x="124968" y="11724"/>
                </a:lnTo>
                <a:lnTo>
                  <a:pt x="131826" y="10953"/>
                </a:lnTo>
                <a:lnTo>
                  <a:pt x="138580" y="10202"/>
                </a:lnTo>
                <a:lnTo>
                  <a:pt x="153162" y="10115"/>
                </a:lnTo>
                <a:lnTo>
                  <a:pt x="166878" y="11639"/>
                </a:lnTo>
                <a:lnTo>
                  <a:pt x="173736" y="12401"/>
                </a:lnTo>
                <a:lnTo>
                  <a:pt x="173736" y="12570"/>
                </a:lnTo>
                <a:lnTo>
                  <a:pt x="186690" y="15449"/>
                </a:lnTo>
                <a:lnTo>
                  <a:pt x="186690" y="15703"/>
                </a:lnTo>
                <a:lnTo>
                  <a:pt x="192786" y="17735"/>
                </a:lnTo>
                <a:lnTo>
                  <a:pt x="192786" y="17989"/>
                </a:lnTo>
                <a:lnTo>
                  <a:pt x="198120" y="19767"/>
                </a:lnTo>
                <a:lnTo>
                  <a:pt x="198120" y="19259"/>
                </a:lnTo>
                <a:lnTo>
                  <a:pt x="210311" y="25355"/>
                </a:lnTo>
                <a:lnTo>
                  <a:pt x="210311" y="24593"/>
                </a:lnTo>
                <a:lnTo>
                  <a:pt x="220979" y="30994"/>
                </a:lnTo>
                <a:lnTo>
                  <a:pt x="220979" y="30689"/>
                </a:lnTo>
                <a:lnTo>
                  <a:pt x="232410" y="38309"/>
                </a:lnTo>
                <a:lnTo>
                  <a:pt x="232410" y="38954"/>
                </a:lnTo>
                <a:lnTo>
                  <a:pt x="241554" y="46691"/>
                </a:lnTo>
                <a:lnTo>
                  <a:pt x="241554" y="45929"/>
                </a:lnTo>
                <a:lnTo>
                  <a:pt x="249936" y="55073"/>
                </a:lnTo>
                <a:lnTo>
                  <a:pt x="258318" y="64979"/>
                </a:lnTo>
                <a:lnTo>
                  <a:pt x="258318" y="65402"/>
                </a:lnTo>
                <a:lnTo>
                  <a:pt x="264414" y="74885"/>
                </a:lnTo>
                <a:lnTo>
                  <a:pt x="264414" y="74123"/>
                </a:lnTo>
                <a:lnTo>
                  <a:pt x="267462" y="80219"/>
                </a:lnTo>
                <a:lnTo>
                  <a:pt x="267462" y="79457"/>
                </a:lnTo>
                <a:lnTo>
                  <a:pt x="270510" y="85553"/>
                </a:lnTo>
                <a:lnTo>
                  <a:pt x="272796" y="90887"/>
                </a:lnTo>
                <a:lnTo>
                  <a:pt x="275082" y="96983"/>
                </a:lnTo>
                <a:lnTo>
                  <a:pt x="275082" y="98253"/>
                </a:lnTo>
                <a:lnTo>
                  <a:pt x="276606" y="102317"/>
                </a:lnTo>
                <a:lnTo>
                  <a:pt x="278130" y="108413"/>
                </a:lnTo>
                <a:lnTo>
                  <a:pt x="278892" y="114509"/>
                </a:lnTo>
                <a:lnTo>
                  <a:pt x="280416" y="120605"/>
                </a:lnTo>
                <a:lnTo>
                  <a:pt x="280416" y="182335"/>
                </a:lnTo>
                <a:lnTo>
                  <a:pt x="284371" y="174587"/>
                </a:lnTo>
                <a:lnTo>
                  <a:pt x="291846" y="132797"/>
                </a:lnTo>
                <a:close/>
              </a:path>
              <a:path w="292100" h="267335">
                <a:moveTo>
                  <a:pt x="19812" y="175469"/>
                </a:moveTo>
                <a:lnTo>
                  <a:pt x="17526" y="169373"/>
                </a:lnTo>
                <a:lnTo>
                  <a:pt x="17526" y="170135"/>
                </a:lnTo>
                <a:lnTo>
                  <a:pt x="15240" y="164039"/>
                </a:lnTo>
                <a:lnTo>
                  <a:pt x="13716" y="157943"/>
                </a:lnTo>
                <a:lnTo>
                  <a:pt x="11430" y="139655"/>
                </a:lnTo>
                <a:lnTo>
                  <a:pt x="11430" y="181071"/>
                </a:lnTo>
                <a:lnTo>
                  <a:pt x="15837" y="193396"/>
                </a:lnTo>
                <a:lnTo>
                  <a:pt x="19050" y="197774"/>
                </a:lnTo>
                <a:lnTo>
                  <a:pt x="19050" y="175469"/>
                </a:lnTo>
                <a:lnTo>
                  <a:pt x="19812" y="175469"/>
                </a:lnTo>
                <a:close/>
              </a:path>
              <a:path w="292100" h="267335">
                <a:moveTo>
                  <a:pt x="19811" y="90887"/>
                </a:moveTo>
                <a:lnTo>
                  <a:pt x="19049" y="90887"/>
                </a:lnTo>
                <a:lnTo>
                  <a:pt x="19049" y="92919"/>
                </a:lnTo>
                <a:lnTo>
                  <a:pt x="19811" y="90887"/>
                </a:lnTo>
                <a:close/>
              </a:path>
              <a:path w="292100" h="267335">
                <a:moveTo>
                  <a:pt x="51054" y="234070"/>
                </a:moveTo>
                <a:lnTo>
                  <a:pt x="51053" y="220427"/>
                </a:lnTo>
                <a:lnTo>
                  <a:pt x="41910" y="211283"/>
                </a:lnTo>
                <a:lnTo>
                  <a:pt x="34290" y="201377"/>
                </a:lnTo>
                <a:lnTo>
                  <a:pt x="34290" y="202139"/>
                </a:lnTo>
                <a:lnTo>
                  <a:pt x="27432" y="191471"/>
                </a:lnTo>
                <a:lnTo>
                  <a:pt x="24384" y="186137"/>
                </a:lnTo>
                <a:lnTo>
                  <a:pt x="22098" y="180803"/>
                </a:lnTo>
                <a:lnTo>
                  <a:pt x="19050" y="175469"/>
                </a:lnTo>
                <a:lnTo>
                  <a:pt x="19050" y="197774"/>
                </a:lnTo>
                <a:lnTo>
                  <a:pt x="38766" y="224646"/>
                </a:lnTo>
                <a:lnTo>
                  <a:pt x="51054" y="234070"/>
                </a:lnTo>
                <a:close/>
              </a:path>
              <a:path w="292100" h="267335">
                <a:moveTo>
                  <a:pt x="51053" y="46046"/>
                </a:moveTo>
                <a:lnTo>
                  <a:pt x="50291" y="46691"/>
                </a:lnTo>
                <a:lnTo>
                  <a:pt x="51053" y="46046"/>
                </a:lnTo>
                <a:close/>
              </a:path>
              <a:path w="292100" h="267335">
                <a:moveTo>
                  <a:pt x="70866" y="234905"/>
                </a:moveTo>
                <a:lnTo>
                  <a:pt x="60198" y="228047"/>
                </a:lnTo>
                <a:lnTo>
                  <a:pt x="50291" y="219665"/>
                </a:lnTo>
                <a:lnTo>
                  <a:pt x="51053" y="220427"/>
                </a:lnTo>
                <a:lnTo>
                  <a:pt x="51054" y="234070"/>
                </a:lnTo>
                <a:lnTo>
                  <a:pt x="68244" y="247254"/>
                </a:lnTo>
                <a:lnTo>
                  <a:pt x="70104" y="248026"/>
                </a:lnTo>
                <a:lnTo>
                  <a:pt x="70104" y="234905"/>
                </a:lnTo>
                <a:lnTo>
                  <a:pt x="70866" y="234905"/>
                </a:lnTo>
                <a:close/>
              </a:path>
              <a:path w="292100" h="267335">
                <a:moveTo>
                  <a:pt x="70865" y="30994"/>
                </a:moveTo>
                <a:lnTo>
                  <a:pt x="70865" y="30689"/>
                </a:lnTo>
                <a:lnTo>
                  <a:pt x="70103" y="31451"/>
                </a:lnTo>
                <a:lnTo>
                  <a:pt x="70865" y="30994"/>
                </a:lnTo>
                <a:close/>
              </a:path>
              <a:path w="292100" h="267335">
                <a:moveTo>
                  <a:pt x="99822" y="248621"/>
                </a:moveTo>
                <a:lnTo>
                  <a:pt x="92964" y="246335"/>
                </a:lnTo>
                <a:lnTo>
                  <a:pt x="92964" y="246002"/>
                </a:lnTo>
                <a:lnTo>
                  <a:pt x="81534" y="241001"/>
                </a:lnTo>
                <a:lnTo>
                  <a:pt x="81534" y="241763"/>
                </a:lnTo>
                <a:lnTo>
                  <a:pt x="70104" y="234905"/>
                </a:lnTo>
                <a:lnTo>
                  <a:pt x="70104" y="248026"/>
                </a:lnTo>
                <a:lnTo>
                  <a:pt x="92964" y="257516"/>
                </a:lnTo>
                <a:lnTo>
                  <a:pt x="92964" y="246335"/>
                </a:lnTo>
                <a:lnTo>
                  <a:pt x="93726" y="246335"/>
                </a:lnTo>
                <a:lnTo>
                  <a:pt x="93726" y="257832"/>
                </a:lnTo>
                <a:lnTo>
                  <a:pt x="99060" y="260046"/>
                </a:lnTo>
                <a:lnTo>
                  <a:pt x="99060" y="248621"/>
                </a:lnTo>
                <a:lnTo>
                  <a:pt x="99822" y="248621"/>
                </a:lnTo>
                <a:close/>
              </a:path>
              <a:path w="292100" h="267335">
                <a:moveTo>
                  <a:pt x="93725" y="19767"/>
                </a:moveTo>
                <a:lnTo>
                  <a:pt x="93725" y="19259"/>
                </a:lnTo>
                <a:lnTo>
                  <a:pt x="92963" y="20021"/>
                </a:lnTo>
                <a:lnTo>
                  <a:pt x="93725" y="19767"/>
                </a:lnTo>
                <a:close/>
              </a:path>
              <a:path w="292100" h="267335">
                <a:moveTo>
                  <a:pt x="112776" y="252431"/>
                </a:moveTo>
                <a:lnTo>
                  <a:pt x="105918" y="250907"/>
                </a:lnTo>
                <a:lnTo>
                  <a:pt x="99060" y="248621"/>
                </a:lnTo>
                <a:lnTo>
                  <a:pt x="99060" y="260046"/>
                </a:lnTo>
                <a:lnTo>
                  <a:pt x="102204" y="261352"/>
                </a:lnTo>
                <a:lnTo>
                  <a:pt x="112014" y="262894"/>
                </a:lnTo>
                <a:lnTo>
                  <a:pt x="112014" y="252431"/>
                </a:lnTo>
                <a:lnTo>
                  <a:pt x="112776" y="252431"/>
                </a:lnTo>
                <a:close/>
              </a:path>
              <a:path w="292100" h="267335">
                <a:moveTo>
                  <a:pt x="166878" y="265121"/>
                </a:moveTo>
                <a:lnTo>
                  <a:pt x="166878" y="254717"/>
                </a:lnTo>
                <a:lnTo>
                  <a:pt x="153162" y="256241"/>
                </a:lnTo>
                <a:lnTo>
                  <a:pt x="138684" y="256241"/>
                </a:lnTo>
                <a:lnTo>
                  <a:pt x="131826" y="255479"/>
                </a:lnTo>
                <a:lnTo>
                  <a:pt x="124968" y="254717"/>
                </a:lnTo>
                <a:lnTo>
                  <a:pt x="118872" y="253955"/>
                </a:lnTo>
                <a:lnTo>
                  <a:pt x="112014" y="252431"/>
                </a:lnTo>
                <a:lnTo>
                  <a:pt x="112014" y="262894"/>
                </a:lnTo>
                <a:lnTo>
                  <a:pt x="138580" y="267070"/>
                </a:lnTo>
                <a:lnTo>
                  <a:pt x="166878" y="265121"/>
                </a:lnTo>
                <a:close/>
              </a:path>
              <a:path w="292100" h="267335">
                <a:moveTo>
                  <a:pt x="125730" y="11639"/>
                </a:moveTo>
                <a:lnTo>
                  <a:pt x="124968" y="11639"/>
                </a:lnTo>
                <a:lnTo>
                  <a:pt x="125730" y="11639"/>
                </a:lnTo>
                <a:close/>
              </a:path>
              <a:path w="292100" h="267335">
                <a:moveTo>
                  <a:pt x="125730" y="254717"/>
                </a:moveTo>
                <a:lnTo>
                  <a:pt x="124968" y="254632"/>
                </a:lnTo>
                <a:lnTo>
                  <a:pt x="125730" y="254717"/>
                </a:lnTo>
                <a:close/>
              </a:path>
              <a:path w="292100" h="267335">
                <a:moveTo>
                  <a:pt x="132588" y="10877"/>
                </a:moveTo>
                <a:lnTo>
                  <a:pt x="131826" y="10877"/>
                </a:lnTo>
                <a:lnTo>
                  <a:pt x="132588" y="10877"/>
                </a:lnTo>
                <a:close/>
              </a:path>
              <a:path w="292100" h="267335">
                <a:moveTo>
                  <a:pt x="132588" y="255479"/>
                </a:moveTo>
                <a:lnTo>
                  <a:pt x="131826" y="255403"/>
                </a:lnTo>
                <a:lnTo>
                  <a:pt x="132588" y="255479"/>
                </a:lnTo>
                <a:close/>
              </a:path>
              <a:path w="292100" h="267335">
                <a:moveTo>
                  <a:pt x="139446" y="10115"/>
                </a:moveTo>
                <a:lnTo>
                  <a:pt x="138684" y="10115"/>
                </a:lnTo>
                <a:lnTo>
                  <a:pt x="139446" y="10115"/>
                </a:lnTo>
                <a:close/>
              </a:path>
              <a:path w="292100" h="267335">
                <a:moveTo>
                  <a:pt x="139446" y="256241"/>
                </a:moveTo>
                <a:lnTo>
                  <a:pt x="138684" y="256165"/>
                </a:lnTo>
                <a:lnTo>
                  <a:pt x="139446" y="256241"/>
                </a:lnTo>
                <a:close/>
              </a:path>
              <a:path w="292100" h="267335">
                <a:moveTo>
                  <a:pt x="166878" y="11715"/>
                </a:moveTo>
                <a:lnTo>
                  <a:pt x="166116" y="11639"/>
                </a:lnTo>
                <a:lnTo>
                  <a:pt x="166878" y="11715"/>
                </a:lnTo>
                <a:close/>
              </a:path>
              <a:path w="292100" h="267335">
                <a:moveTo>
                  <a:pt x="173736" y="264649"/>
                </a:moveTo>
                <a:lnTo>
                  <a:pt x="173736" y="253955"/>
                </a:lnTo>
                <a:lnTo>
                  <a:pt x="166116" y="254717"/>
                </a:lnTo>
                <a:lnTo>
                  <a:pt x="166878" y="254717"/>
                </a:lnTo>
                <a:lnTo>
                  <a:pt x="166878" y="265121"/>
                </a:lnTo>
                <a:lnTo>
                  <a:pt x="173736" y="264649"/>
                </a:lnTo>
                <a:close/>
              </a:path>
              <a:path w="292100" h="267335">
                <a:moveTo>
                  <a:pt x="173736" y="12570"/>
                </a:moveTo>
                <a:lnTo>
                  <a:pt x="173736" y="12401"/>
                </a:lnTo>
                <a:lnTo>
                  <a:pt x="172974" y="12401"/>
                </a:lnTo>
                <a:lnTo>
                  <a:pt x="173736" y="12570"/>
                </a:lnTo>
                <a:close/>
              </a:path>
              <a:path w="292100" h="267335">
                <a:moveTo>
                  <a:pt x="186690" y="261080"/>
                </a:moveTo>
                <a:lnTo>
                  <a:pt x="186690" y="250907"/>
                </a:lnTo>
                <a:lnTo>
                  <a:pt x="172974" y="253955"/>
                </a:lnTo>
                <a:lnTo>
                  <a:pt x="173736" y="253955"/>
                </a:lnTo>
                <a:lnTo>
                  <a:pt x="173736" y="264649"/>
                </a:lnTo>
                <a:lnTo>
                  <a:pt x="175306" y="264541"/>
                </a:lnTo>
                <a:lnTo>
                  <a:pt x="186690" y="261080"/>
                </a:lnTo>
                <a:close/>
              </a:path>
              <a:path w="292100" h="267335">
                <a:moveTo>
                  <a:pt x="186690" y="15703"/>
                </a:moveTo>
                <a:lnTo>
                  <a:pt x="186690" y="15449"/>
                </a:lnTo>
                <a:lnTo>
                  <a:pt x="185928" y="15449"/>
                </a:lnTo>
                <a:lnTo>
                  <a:pt x="186690" y="15703"/>
                </a:lnTo>
                <a:close/>
              </a:path>
              <a:path w="292100" h="267335">
                <a:moveTo>
                  <a:pt x="192786" y="259226"/>
                </a:moveTo>
                <a:lnTo>
                  <a:pt x="192786" y="248621"/>
                </a:lnTo>
                <a:lnTo>
                  <a:pt x="185928" y="250907"/>
                </a:lnTo>
                <a:lnTo>
                  <a:pt x="186690" y="250907"/>
                </a:lnTo>
                <a:lnTo>
                  <a:pt x="186690" y="261080"/>
                </a:lnTo>
                <a:lnTo>
                  <a:pt x="192786" y="259226"/>
                </a:lnTo>
                <a:close/>
              </a:path>
              <a:path w="292100" h="267335">
                <a:moveTo>
                  <a:pt x="192786" y="17989"/>
                </a:moveTo>
                <a:lnTo>
                  <a:pt x="192786" y="17735"/>
                </a:lnTo>
                <a:lnTo>
                  <a:pt x="192024" y="17735"/>
                </a:lnTo>
                <a:lnTo>
                  <a:pt x="192786" y="17989"/>
                </a:lnTo>
                <a:close/>
              </a:path>
              <a:path w="292100" h="267335">
                <a:moveTo>
                  <a:pt x="198882" y="257372"/>
                </a:moveTo>
                <a:lnTo>
                  <a:pt x="198882" y="246335"/>
                </a:lnTo>
                <a:lnTo>
                  <a:pt x="192024" y="248621"/>
                </a:lnTo>
                <a:lnTo>
                  <a:pt x="192786" y="248621"/>
                </a:lnTo>
                <a:lnTo>
                  <a:pt x="192786" y="259226"/>
                </a:lnTo>
                <a:lnTo>
                  <a:pt x="198882" y="257372"/>
                </a:lnTo>
                <a:close/>
              </a:path>
              <a:path w="292100" h="267335">
                <a:moveTo>
                  <a:pt x="198882" y="20021"/>
                </a:moveTo>
                <a:lnTo>
                  <a:pt x="198120" y="19259"/>
                </a:lnTo>
                <a:lnTo>
                  <a:pt x="198120" y="19767"/>
                </a:lnTo>
                <a:lnTo>
                  <a:pt x="198882" y="20021"/>
                </a:lnTo>
                <a:close/>
              </a:path>
              <a:path w="292100" h="267335">
                <a:moveTo>
                  <a:pt x="221742" y="247079"/>
                </a:moveTo>
                <a:lnTo>
                  <a:pt x="221742" y="234905"/>
                </a:lnTo>
                <a:lnTo>
                  <a:pt x="210311" y="241763"/>
                </a:lnTo>
                <a:lnTo>
                  <a:pt x="210311" y="241001"/>
                </a:lnTo>
                <a:lnTo>
                  <a:pt x="198120" y="246335"/>
                </a:lnTo>
                <a:lnTo>
                  <a:pt x="198882" y="246335"/>
                </a:lnTo>
                <a:lnTo>
                  <a:pt x="198882" y="257372"/>
                </a:lnTo>
                <a:lnTo>
                  <a:pt x="210314" y="253896"/>
                </a:lnTo>
                <a:lnTo>
                  <a:pt x="221742" y="247079"/>
                </a:lnTo>
                <a:close/>
              </a:path>
              <a:path w="292100" h="267335">
                <a:moveTo>
                  <a:pt x="221742" y="31451"/>
                </a:moveTo>
                <a:lnTo>
                  <a:pt x="220979" y="30689"/>
                </a:lnTo>
                <a:lnTo>
                  <a:pt x="220979" y="30994"/>
                </a:lnTo>
                <a:lnTo>
                  <a:pt x="221742" y="31451"/>
                </a:lnTo>
                <a:close/>
              </a:path>
              <a:path w="292100" h="267335">
                <a:moveTo>
                  <a:pt x="232410" y="240714"/>
                </a:moveTo>
                <a:lnTo>
                  <a:pt x="232410" y="228047"/>
                </a:lnTo>
                <a:lnTo>
                  <a:pt x="220979" y="234905"/>
                </a:lnTo>
                <a:lnTo>
                  <a:pt x="221742" y="234905"/>
                </a:lnTo>
                <a:lnTo>
                  <a:pt x="221742" y="247079"/>
                </a:lnTo>
                <a:lnTo>
                  <a:pt x="232410" y="240714"/>
                </a:lnTo>
                <a:close/>
              </a:path>
              <a:path w="292100" h="267335">
                <a:moveTo>
                  <a:pt x="232410" y="38954"/>
                </a:moveTo>
                <a:lnTo>
                  <a:pt x="232410" y="38309"/>
                </a:lnTo>
                <a:lnTo>
                  <a:pt x="231647" y="38309"/>
                </a:lnTo>
                <a:lnTo>
                  <a:pt x="232410" y="38954"/>
                </a:lnTo>
                <a:close/>
              </a:path>
              <a:path w="292100" h="267335">
                <a:moveTo>
                  <a:pt x="258318" y="217758"/>
                </a:moveTo>
                <a:lnTo>
                  <a:pt x="258318" y="201377"/>
                </a:lnTo>
                <a:lnTo>
                  <a:pt x="249936" y="211283"/>
                </a:lnTo>
                <a:lnTo>
                  <a:pt x="241554" y="220427"/>
                </a:lnTo>
                <a:lnTo>
                  <a:pt x="241554" y="219665"/>
                </a:lnTo>
                <a:lnTo>
                  <a:pt x="231647" y="228047"/>
                </a:lnTo>
                <a:lnTo>
                  <a:pt x="232410" y="228047"/>
                </a:lnTo>
                <a:lnTo>
                  <a:pt x="232410" y="240714"/>
                </a:lnTo>
                <a:lnTo>
                  <a:pt x="241554" y="235252"/>
                </a:lnTo>
                <a:lnTo>
                  <a:pt x="258318" y="217758"/>
                </a:lnTo>
                <a:close/>
              </a:path>
              <a:path w="292100" h="267335">
                <a:moveTo>
                  <a:pt x="258318" y="65402"/>
                </a:moveTo>
                <a:lnTo>
                  <a:pt x="258318" y="64979"/>
                </a:lnTo>
                <a:lnTo>
                  <a:pt x="257556" y="64217"/>
                </a:lnTo>
                <a:lnTo>
                  <a:pt x="258318" y="65402"/>
                </a:lnTo>
                <a:close/>
              </a:path>
              <a:path w="292100" h="267335">
                <a:moveTo>
                  <a:pt x="275082" y="192785"/>
                </a:moveTo>
                <a:lnTo>
                  <a:pt x="275082" y="169373"/>
                </a:lnTo>
                <a:lnTo>
                  <a:pt x="272796" y="175469"/>
                </a:lnTo>
                <a:lnTo>
                  <a:pt x="270510" y="180803"/>
                </a:lnTo>
                <a:lnTo>
                  <a:pt x="264414" y="191471"/>
                </a:lnTo>
                <a:lnTo>
                  <a:pt x="257556" y="202139"/>
                </a:lnTo>
                <a:lnTo>
                  <a:pt x="258318" y="201377"/>
                </a:lnTo>
                <a:lnTo>
                  <a:pt x="258318" y="217758"/>
                </a:lnTo>
                <a:lnTo>
                  <a:pt x="266913" y="208787"/>
                </a:lnTo>
                <a:lnTo>
                  <a:pt x="275082" y="192785"/>
                </a:lnTo>
                <a:close/>
              </a:path>
              <a:path w="292100" h="267335">
                <a:moveTo>
                  <a:pt x="275082" y="98253"/>
                </a:moveTo>
                <a:lnTo>
                  <a:pt x="275082" y="96983"/>
                </a:lnTo>
                <a:lnTo>
                  <a:pt x="274320" y="96221"/>
                </a:lnTo>
                <a:lnTo>
                  <a:pt x="275082" y="98253"/>
                </a:lnTo>
                <a:close/>
              </a:path>
              <a:path w="292100" h="267335">
                <a:moveTo>
                  <a:pt x="280416" y="182335"/>
                </a:moveTo>
                <a:lnTo>
                  <a:pt x="280416" y="145751"/>
                </a:lnTo>
                <a:lnTo>
                  <a:pt x="278892" y="151847"/>
                </a:lnTo>
                <a:lnTo>
                  <a:pt x="278130" y="157943"/>
                </a:lnTo>
                <a:lnTo>
                  <a:pt x="276606" y="164039"/>
                </a:lnTo>
                <a:lnTo>
                  <a:pt x="274320" y="170135"/>
                </a:lnTo>
                <a:lnTo>
                  <a:pt x="275082" y="169373"/>
                </a:lnTo>
                <a:lnTo>
                  <a:pt x="275082" y="192785"/>
                </a:lnTo>
                <a:lnTo>
                  <a:pt x="280416" y="182335"/>
                </a:lnTo>
                <a:close/>
              </a:path>
            </a:pathLst>
          </a:custGeom>
          <a:solidFill>
            <a:srgbClr val="41719C"/>
          </a:solidFill>
        </p:spPr>
        <p:txBody>
          <a:bodyPr wrap="square" lIns="0" tIns="0" rIns="0" bIns="0" rtlCol="0"/>
          <a:lstStyle/>
          <a:p>
            <a:endParaRPr/>
          </a:p>
        </p:txBody>
      </p:sp>
      <p:sp>
        <p:nvSpPr>
          <p:cNvPr id="12" name="object 12"/>
          <p:cNvSpPr txBox="1"/>
          <p:nvPr/>
        </p:nvSpPr>
        <p:spPr>
          <a:xfrm>
            <a:off x="5972689" y="3696715"/>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1</a:t>
            </a:r>
            <a:endParaRPr sz="1400">
              <a:latin typeface="Calibri"/>
              <a:cs typeface="Calibri"/>
            </a:endParaRPr>
          </a:p>
        </p:txBody>
      </p:sp>
      <p:pic>
        <p:nvPicPr>
          <p:cNvPr id="13" name="object 13"/>
          <p:cNvPicPr/>
          <p:nvPr/>
        </p:nvPicPr>
        <p:blipFill>
          <a:blip r:embed="rId3" cstate="print"/>
          <a:stretch>
            <a:fillRect/>
          </a:stretch>
        </p:blipFill>
        <p:spPr>
          <a:xfrm>
            <a:off x="8509127" y="2270817"/>
            <a:ext cx="660653" cy="701748"/>
          </a:xfrm>
          <a:prstGeom prst="rect">
            <a:avLst/>
          </a:prstGeom>
        </p:spPr>
      </p:pic>
      <p:sp>
        <p:nvSpPr>
          <p:cNvPr id="14" name="object 14"/>
          <p:cNvSpPr txBox="1"/>
          <p:nvPr/>
        </p:nvSpPr>
        <p:spPr>
          <a:xfrm>
            <a:off x="8834761" y="2360168"/>
            <a:ext cx="184150" cy="213360"/>
          </a:xfrm>
          <a:prstGeom prst="rect">
            <a:avLst/>
          </a:prstGeom>
        </p:spPr>
        <p:txBody>
          <a:bodyPr vert="horz" wrap="square" lIns="0" tIns="16510" rIns="0" bIns="0" rtlCol="0">
            <a:spAutoFit/>
          </a:bodyPr>
          <a:lstStyle/>
          <a:p>
            <a:pPr marL="12700">
              <a:lnSpc>
                <a:spcPct val="100000"/>
              </a:lnSpc>
              <a:spcBef>
                <a:spcPts val="130"/>
              </a:spcBef>
            </a:pPr>
            <a:r>
              <a:rPr sz="1200" b="1" spc="-25" dirty="0">
                <a:latin typeface="Calibri"/>
                <a:cs typeface="Calibri"/>
              </a:rPr>
              <a:t>10</a:t>
            </a:r>
            <a:endParaRPr sz="1200">
              <a:latin typeface="Calibri"/>
              <a:cs typeface="Calibri"/>
            </a:endParaRPr>
          </a:p>
        </p:txBody>
      </p:sp>
      <p:sp>
        <p:nvSpPr>
          <p:cNvPr id="15" name="object 15"/>
          <p:cNvSpPr/>
          <p:nvPr/>
        </p:nvSpPr>
        <p:spPr>
          <a:xfrm>
            <a:off x="8781174" y="1833872"/>
            <a:ext cx="291465" cy="266700"/>
          </a:xfrm>
          <a:custGeom>
            <a:avLst/>
            <a:gdLst/>
            <a:ahLst/>
            <a:cxnLst/>
            <a:rect l="l" t="t" r="r" b="b"/>
            <a:pathLst>
              <a:path w="291465" h="266700">
                <a:moveTo>
                  <a:pt x="291084" y="132849"/>
                </a:moveTo>
                <a:lnTo>
                  <a:pt x="291084" y="125991"/>
                </a:lnTo>
                <a:lnTo>
                  <a:pt x="290322" y="119133"/>
                </a:lnTo>
                <a:lnTo>
                  <a:pt x="279108" y="79429"/>
                </a:lnTo>
                <a:lnTo>
                  <a:pt x="231454" y="23837"/>
                </a:lnTo>
                <a:lnTo>
                  <a:pt x="163631" y="4"/>
                </a:lnTo>
                <a:lnTo>
                  <a:pt x="127207" y="0"/>
                </a:lnTo>
                <a:lnTo>
                  <a:pt x="91801" y="7938"/>
                </a:lnTo>
                <a:lnTo>
                  <a:pt x="32124" y="47645"/>
                </a:lnTo>
                <a:lnTo>
                  <a:pt x="761" y="119133"/>
                </a:lnTo>
                <a:lnTo>
                  <a:pt x="0" y="125991"/>
                </a:lnTo>
                <a:lnTo>
                  <a:pt x="0" y="139707"/>
                </a:lnTo>
                <a:lnTo>
                  <a:pt x="1524" y="153423"/>
                </a:lnTo>
                <a:lnTo>
                  <a:pt x="10668" y="179546"/>
                </a:lnTo>
                <a:lnTo>
                  <a:pt x="10668" y="126753"/>
                </a:lnTo>
                <a:lnTo>
                  <a:pt x="11429" y="119895"/>
                </a:lnTo>
                <a:lnTo>
                  <a:pt x="11429" y="120657"/>
                </a:lnTo>
                <a:lnTo>
                  <a:pt x="12191" y="113799"/>
                </a:lnTo>
                <a:lnTo>
                  <a:pt x="12191" y="114561"/>
                </a:lnTo>
                <a:lnTo>
                  <a:pt x="13715" y="107703"/>
                </a:lnTo>
                <a:lnTo>
                  <a:pt x="13715" y="108465"/>
                </a:lnTo>
                <a:lnTo>
                  <a:pt x="16763" y="96273"/>
                </a:lnTo>
                <a:lnTo>
                  <a:pt x="19049" y="90939"/>
                </a:lnTo>
                <a:lnTo>
                  <a:pt x="21336" y="84843"/>
                </a:lnTo>
                <a:lnTo>
                  <a:pt x="21336" y="85605"/>
                </a:lnTo>
                <a:lnTo>
                  <a:pt x="23621" y="81033"/>
                </a:lnTo>
                <a:lnTo>
                  <a:pt x="23621" y="79509"/>
                </a:lnTo>
                <a:lnTo>
                  <a:pt x="26669" y="75242"/>
                </a:lnTo>
                <a:lnTo>
                  <a:pt x="26669" y="74937"/>
                </a:lnTo>
                <a:lnTo>
                  <a:pt x="33527" y="64269"/>
                </a:lnTo>
                <a:lnTo>
                  <a:pt x="41148" y="55264"/>
                </a:lnTo>
                <a:lnTo>
                  <a:pt x="41148" y="55125"/>
                </a:lnTo>
                <a:lnTo>
                  <a:pt x="49529" y="46743"/>
                </a:lnTo>
                <a:lnTo>
                  <a:pt x="49529" y="45981"/>
                </a:lnTo>
                <a:lnTo>
                  <a:pt x="60197" y="37599"/>
                </a:lnTo>
                <a:lnTo>
                  <a:pt x="60197" y="37817"/>
                </a:lnTo>
                <a:lnTo>
                  <a:pt x="70103" y="30741"/>
                </a:lnTo>
                <a:lnTo>
                  <a:pt x="80772" y="25052"/>
                </a:lnTo>
                <a:lnTo>
                  <a:pt x="80772" y="24645"/>
                </a:lnTo>
                <a:lnTo>
                  <a:pt x="92963" y="19311"/>
                </a:lnTo>
                <a:lnTo>
                  <a:pt x="99059" y="17025"/>
                </a:lnTo>
                <a:lnTo>
                  <a:pt x="105155" y="15501"/>
                </a:lnTo>
                <a:lnTo>
                  <a:pt x="111252" y="14147"/>
                </a:lnTo>
                <a:lnTo>
                  <a:pt x="111252" y="13977"/>
                </a:lnTo>
                <a:lnTo>
                  <a:pt x="118110" y="12453"/>
                </a:lnTo>
                <a:lnTo>
                  <a:pt x="138246" y="9800"/>
                </a:lnTo>
                <a:lnTo>
                  <a:pt x="158529" y="10301"/>
                </a:lnTo>
                <a:lnTo>
                  <a:pt x="178605" y="13593"/>
                </a:lnTo>
                <a:lnTo>
                  <a:pt x="198120" y="19311"/>
                </a:lnTo>
                <a:lnTo>
                  <a:pt x="210311" y="24645"/>
                </a:lnTo>
                <a:lnTo>
                  <a:pt x="210311" y="25052"/>
                </a:lnTo>
                <a:lnTo>
                  <a:pt x="220979" y="30741"/>
                </a:lnTo>
                <a:lnTo>
                  <a:pt x="230886" y="37817"/>
                </a:lnTo>
                <a:lnTo>
                  <a:pt x="230886" y="37599"/>
                </a:lnTo>
                <a:lnTo>
                  <a:pt x="240820" y="46010"/>
                </a:lnTo>
                <a:lnTo>
                  <a:pt x="249936" y="55125"/>
                </a:lnTo>
                <a:lnTo>
                  <a:pt x="249936" y="55264"/>
                </a:lnTo>
                <a:lnTo>
                  <a:pt x="257556" y="64269"/>
                </a:lnTo>
                <a:lnTo>
                  <a:pt x="264414" y="74937"/>
                </a:lnTo>
                <a:lnTo>
                  <a:pt x="264414" y="75242"/>
                </a:lnTo>
                <a:lnTo>
                  <a:pt x="267462" y="79509"/>
                </a:lnTo>
                <a:lnTo>
                  <a:pt x="267462" y="81033"/>
                </a:lnTo>
                <a:lnTo>
                  <a:pt x="269748" y="85605"/>
                </a:lnTo>
                <a:lnTo>
                  <a:pt x="269748" y="84843"/>
                </a:lnTo>
                <a:lnTo>
                  <a:pt x="272034" y="90939"/>
                </a:lnTo>
                <a:lnTo>
                  <a:pt x="274320" y="96273"/>
                </a:lnTo>
                <a:lnTo>
                  <a:pt x="277368" y="108465"/>
                </a:lnTo>
                <a:lnTo>
                  <a:pt x="277368" y="107703"/>
                </a:lnTo>
                <a:lnTo>
                  <a:pt x="278892" y="114561"/>
                </a:lnTo>
                <a:lnTo>
                  <a:pt x="278892" y="113799"/>
                </a:lnTo>
                <a:lnTo>
                  <a:pt x="279654" y="120657"/>
                </a:lnTo>
                <a:lnTo>
                  <a:pt x="279654" y="119895"/>
                </a:lnTo>
                <a:lnTo>
                  <a:pt x="280416" y="126753"/>
                </a:lnTo>
                <a:lnTo>
                  <a:pt x="280416" y="181006"/>
                </a:lnTo>
                <a:lnTo>
                  <a:pt x="283680" y="174618"/>
                </a:lnTo>
                <a:lnTo>
                  <a:pt x="291084" y="132849"/>
                </a:lnTo>
                <a:close/>
              </a:path>
              <a:path w="291465" h="266700">
                <a:moveTo>
                  <a:pt x="24384" y="186189"/>
                </a:moveTo>
                <a:lnTo>
                  <a:pt x="21336" y="180855"/>
                </a:lnTo>
                <a:lnTo>
                  <a:pt x="19050" y="174759"/>
                </a:lnTo>
                <a:lnTo>
                  <a:pt x="19050" y="175521"/>
                </a:lnTo>
                <a:lnTo>
                  <a:pt x="16764" y="169425"/>
                </a:lnTo>
                <a:lnTo>
                  <a:pt x="15240" y="163329"/>
                </a:lnTo>
                <a:lnTo>
                  <a:pt x="15240" y="164091"/>
                </a:lnTo>
                <a:lnTo>
                  <a:pt x="13716" y="157233"/>
                </a:lnTo>
                <a:lnTo>
                  <a:pt x="13716" y="157995"/>
                </a:lnTo>
                <a:lnTo>
                  <a:pt x="12192" y="151137"/>
                </a:lnTo>
                <a:lnTo>
                  <a:pt x="12192" y="151899"/>
                </a:lnTo>
                <a:lnTo>
                  <a:pt x="11430" y="145041"/>
                </a:lnTo>
                <a:lnTo>
                  <a:pt x="11430" y="145803"/>
                </a:lnTo>
                <a:lnTo>
                  <a:pt x="10668" y="138945"/>
                </a:lnTo>
                <a:lnTo>
                  <a:pt x="10668" y="179546"/>
                </a:lnTo>
                <a:lnTo>
                  <a:pt x="15451" y="193211"/>
                </a:lnTo>
                <a:lnTo>
                  <a:pt x="23622" y="204421"/>
                </a:lnTo>
                <a:lnTo>
                  <a:pt x="23622" y="186189"/>
                </a:lnTo>
                <a:lnTo>
                  <a:pt x="24384" y="186189"/>
                </a:lnTo>
                <a:close/>
              </a:path>
              <a:path w="291465" h="266700">
                <a:moveTo>
                  <a:pt x="24383" y="79509"/>
                </a:moveTo>
                <a:lnTo>
                  <a:pt x="23621" y="79509"/>
                </a:lnTo>
                <a:lnTo>
                  <a:pt x="23621" y="81033"/>
                </a:lnTo>
                <a:lnTo>
                  <a:pt x="24383" y="79509"/>
                </a:lnTo>
                <a:close/>
              </a:path>
              <a:path w="291465" h="266700">
                <a:moveTo>
                  <a:pt x="41910" y="211335"/>
                </a:moveTo>
                <a:lnTo>
                  <a:pt x="33528" y="201429"/>
                </a:lnTo>
                <a:lnTo>
                  <a:pt x="33528" y="202191"/>
                </a:lnTo>
                <a:lnTo>
                  <a:pt x="26670" y="191523"/>
                </a:lnTo>
                <a:lnTo>
                  <a:pt x="23622" y="186189"/>
                </a:lnTo>
                <a:lnTo>
                  <a:pt x="23622" y="204421"/>
                </a:lnTo>
                <a:lnTo>
                  <a:pt x="38121" y="224315"/>
                </a:lnTo>
                <a:lnTo>
                  <a:pt x="41148" y="226641"/>
                </a:lnTo>
                <a:lnTo>
                  <a:pt x="41148" y="210573"/>
                </a:lnTo>
                <a:lnTo>
                  <a:pt x="41910" y="211335"/>
                </a:lnTo>
                <a:close/>
              </a:path>
              <a:path w="291465" h="266700">
                <a:moveTo>
                  <a:pt x="27431" y="74175"/>
                </a:moveTo>
                <a:lnTo>
                  <a:pt x="26669" y="74937"/>
                </a:lnTo>
                <a:lnTo>
                  <a:pt x="26669" y="75242"/>
                </a:lnTo>
                <a:lnTo>
                  <a:pt x="27431" y="74175"/>
                </a:lnTo>
                <a:close/>
              </a:path>
              <a:path w="291465" h="266700">
                <a:moveTo>
                  <a:pt x="41909" y="54363"/>
                </a:moveTo>
                <a:lnTo>
                  <a:pt x="41148" y="55125"/>
                </a:lnTo>
                <a:lnTo>
                  <a:pt x="41148" y="55264"/>
                </a:lnTo>
                <a:lnTo>
                  <a:pt x="41909" y="54363"/>
                </a:lnTo>
                <a:close/>
              </a:path>
              <a:path w="291465" h="266700">
                <a:moveTo>
                  <a:pt x="50292" y="219717"/>
                </a:moveTo>
                <a:lnTo>
                  <a:pt x="41148" y="210573"/>
                </a:lnTo>
                <a:lnTo>
                  <a:pt x="41148" y="226641"/>
                </a:lnTo>
                <a:lnTo>
                  <a:pt x="49530" y="233083"/>
                </a:lnTo>
                <a:lnTo>
                  <a:pt x="49530" y="219717"/>
                </a:lnTo>
                <a:lnTo>
                  <a:pt x="50292" y="219717"/>
                </a:lnTo>
                <a:close/>
              </a:path>
              <a:path w="291465" h="266700">
                <a:moveTo>
                  <a:pt x="50291" y="45981"/>
                </a:moveTo>
                <a:lnTo>
                  <a:pt x="49529" y="45981"/>
                </a:lnTo>
                <a:lnTo>
                  <a:pt x="49529" y="46743"/>
                </a:lnTo>
                <a:lnTo>
                  <a:pt x="50291" y="45981"/>
                </a:lnTo>
                <a:close/>
              </a:path>
              <a:path w="291465" h="266700">
                <a:moveTo>
                  <a:pt x="60198" y="241282"/>
                </a:moveTo>
                <a:lnTo>
                  <a:pt x="60198" y="228099"/>
                </a:lnTo>
                <a:lnTo>
                  <a:pt x="49530" y="219717"/>
                </a:lnTo>
                <a:lnTo>
                  <a:pt x="49530" y="233083"/>
                </a:lnTo>
                <a:lnTo>
                  <a:pt x="60198" y="241282"/>
                </a:lnTo>
                <a:close/>
              </a:path>
              <a:path w="291465" h="266700">
                <a:moveTo>
                  <a:pt x="60197" y="37817"/>
                </a:moveTo>
                <a:lnTo>
                  <a:pt x="60197" y="37599"/>
                </a:lnTo>
                <a:lnTo>
                  <a:pt x="59435" y="38361"/>
                </a:lnTo>
                <a:lnTo>
                  <a:pt x="60197" y="37817"/>
                </a:lnTo>
                <a:close/>
              </a:path>
              <a:path w="291465" h="266700">
                <a:moveTo>
                  <a:pt x="81534" y="241053"/>
                </a:moveTo>
                <a:lnTo>
                  <a:pt x="70104" y="234957"/>
                </a:lnTo>
                <a:lnTo>
                  <a:pt x="59436" y="227337"/>
                </a:lnTo>
                <a:lnTo>
                  <a:pt x="60198" y="228099"/>
                </a:lnTo>
                <a:lnTo>
                  <a:pt x="60198" y="241282"/>
                </a:lnTo>
                <a:lnTo>
                  <a:pt x="67445" y="246853"/>
                </a:lnTo>
                <a:lnTo>
                  <a:pt x="80772" y="252392"/>
                </a:lnTo>
                <a:lnTo>
                  <a:pt x="80772" y="241053"/>
                </a:lnTo>
                <a:lnTo>
                  <a:pt x="81534" y="241053"/>
                </a:lnTo>
                <a:close/>
              </a:path>
              <a:path w="291465" h="266700">
                <a:moveTo>
                  <a:pt x="81533" y="24645"/>
                </a:moveTo>
                <a:lnTo>
                  <a:pt x="80772" y="24645"/>
                </a:lnTo>
                <a:lnTo>
                  <a:pt x="80772" y="25052"/>
                </a:lnTo>
                <a:lnTo>
                  <a:pt x="81533" y="24645"/>
                </a:lnTo>
                <a:close/>
              </a:path>
              <a:path w="291465" h="266700">
                <a:moveTo>
                  <a:pt x="112014" y="252483"/>
                </a:moveTo>
                <a:lnTo>
                  <a:pt x="105155" y="250197"/>
                </a:lnTo>
                <a:lnTo>
                  <a:pt x="99060" y="248673"/>
                </a:lnTo>
                <a:lnTo>
                  <a:pt x="92964" y="246387"/>
                </a:lnTo>
                <a:lnTo>
                  <a:pt x="80772" y="241053"/>
                </a:lnTo>
                <a:lnTo>
                  <a:pt x="80772" y="252392"/>
                </a:lnTo>
                <a:lnTo>
                  <a:pt x="101337" y="260942"/>
                </a:lnTo>
                <a:lnTo>
                  <a:pt x="111252" y="262511"/>
                </a:lnTo>
                <a:lnTo>
                  <a:pt x="111252" y="252483"/>
                </a:lnTo>
                <a:lnTo>
                  <a:pt x="112014" y="252483"/>
                </a:lnTo>
                <a:close/>
              </a:path>
              <a:path w="291465" h="266700">
                <a:moveTo>
                  <a:pt x="112014" y="13977"/>
                </a:moveTo>
                <a:lnTo>
                  <a:pt x="111252" y="13977"/>
                </a:lnTo>
                <a:lnTo>
                  <a:pt x="111252" y="14147"/>
                </a:lnTo>
                <a:lnTo>
                  <a:pt x="112014" y="13977"/>
                </a:lnTo>
                <a:close/>
              </a:path>
              <a:path w="291465" h="266700">
                <a:moveTo>
                  <a:pt x="210311" y="253230"/>
                </a:moveTo>
                <a:lnTo>
                  <a:pt x="210311" y="241053"/>
                </a:lnTo>
                <a:lnTo>
                  <a:pt x="198120" y="246387"/>
                </a:lnTo>
                <a:lnTo>
                  <a:pt x="192024" y="248673"/>
                </a:lnTo>
                <a:lnTo>
                  <a:pt x="185928" y="250197"/>
                </a:lnTo>
                <a:lnTo>
                  <a:pt x="179070" y="252483"/>
                </a:lnTo>
                <a:lnTo>
                  <a:pt x="172974" y="254007"/>
                </a:lnTo>
                <a:lnTo>
                  <a:pt x="172974" y="253245"/>
                </a:lnTo>
                <a:lnTo>
                  <a:pt x="166116" y="254769"/>
                </a:lnTo>
                <a:lnTo>
                  <a:pt x="155468" y="255977"/>
                </a:lnTo>
                <a:lnTo>
                  <a:pt x="145542" y="256379"/>
                </a:lnTo>
                <a:lnTo>
                  <a:pt x="135615" y="255977"/>
                </a:lnTo>
                <a:lnTo>
                  <a:pt x="124968" y="254769"/>
                </a:lnTo>
                <a:lnTo>
                  <a:pt x="118110" y="253245"/>
                </a:lnTo>
                <a:lnTo>
                  <a:pt x="118110" y="254007"/>
                </a:lnTo>
                <a:lnTo>
                  <a:pt x="111252" y="252483"/>
                </a:lnTo>
                <a:lnTo>
                  <a:pt x="111252" y="262511"/>
                </a:lnTo>
                <a:lnTo>
                  <a:pt x="137709" y="266699"/>
                </a:lnTo>
                <a:lnTo>
                  <a:pt x="174471" y="264242"/>
                </a:lnTo>
                <a:lnTo>
                  <a:pt x="209550" y="253681"/>
                </a:lnTo>
                <a:lnTo>
                  <a:pt x="210311" y="253230"/>
                </a:lnTo>
                <a:close/>
              </a:path>
              <a:path w="291465" h="266700">
                <a:moveTo>
                  <a:pt x="210311" y="25052"/>
                </a:moveTo>
                <a:lnTo>
                  <a:pt x="210311" y="24645"/>
                </a:lnTo>
                <a:lnTo>
                  <a:pt x="209550" y="24645"/>
                </a:lnTo>
                <a:lnTo>
                  <a:pt x="210311" y="25052"/>
                </a:lnTo>
                <a:close/>
              </a:path>
              <a:path w="291465" h="266700">
                <a:moveTo>
                  <a:pt x="231647" y="227337"/>
                </a:moveTo>
                <a:lnTo>
                  <a:pt x="220979" y="234957"/>
                </a:lnTo>
                <a:lnTo>
                  <a:pt x="209550" y="241053"/>
                </a:lnTo>
                <a:lnTo>
                  <a:pt x="210311" y="241053"/>
                </a:lnTo>
                <a:lnTo>
                  <a:pt x="210311" y="253230"/>
                </a:lnTo>
                <a:lnTo>
                  <a:pt x="230886" y="241040"/>
                </a:lnTo>
                <a:lnTo>
                  <a:pt x="230886" y="228099"/>
                </a:lnTo>
                <a:lnTo>
                  <a:pt x="231647" y="227337"/>
                </a:lnTo>
                <a:close/>
              </a:path>
              <a:path w="291465" h="266700">
                <a:moveTo>
                  <a:pt x="231647" y="38361"/>
                </a:moveTo>
                <a:lnTo>
                  <a:pt x="230886" y="37599"/>
                </a:lnTo>
                <a:lnTo>
                  <a:pt x="230886" y="37817"/>
                </a:lnTo>
                <a:lnTo>
                  <a:pt x="231647" y="38361"/>
                </a:lnTo>
                <a:close/>
              </a:path>
              <a:path w="291465" h="266700">
                <a:moveTo>
                  <a:pt x="249936" y="225685"/>
                </a:moveTo>
                <a:lnTo>
                  <a:pt x="249936" y="210573"/>
                </a:lnTo>
                <a:lnTo>
                  <a:pt x="240792" y="219717"/>
                </a:lnTo>
                <a:lnTo>
                  <a:pt x="230886" y="228099"/>
                </a:lnTo>
                <a:lnTo>
                  <a:pt x="230886" y="241040"/>
                </a:lnTo>
                <a:lnTo>
                  <a:pt x="240820" y="235155"/>
                </a:lnTo>
                <a:lnTo>
                  <a:pt x="249936" y="225685"/>
                </a:lnTo>
                <a:close/>
              </a:path>
              <a:path w="291465" h="266700">
                <a:moveTo>
                  <a:pt x="249936" y="55264"/>
                </a:moveTo>
                <a:lnTo>
                  <a:pt x="249936" y="55125"/>
                </a:lnTo>
                <a:lnTo>
                  <a:pt x="249174" y="54363"/>
                </a:lnTo>
                <a:lnTo>
                  <a:pt x="249936" y="55264"/>
                </a:lnTo>
                <a:close/>
              </a:path>
              <a:path w="291465" h="266700">
                <a:moveTo>
                  <a:pt x="264414" y="210646"/>
                </a:moveTo>
                <a:lnTo>
                  <a:pt x="264414" y="191523"/>
                </a:lnTo>
                <a:lnTo>
                  <a:pt x="257556" y="202191"/>
                </a:lnTo>
                <a:lnTo>
                  <a:pt x="257556" y="201429"/>
                </a:lnTo>
                <a:lnTo>
                  <a:pt x="249174" y="211335"/>
                </a:lnTo>
                <a:lnTo>
                  <a:pt x="249936" y="210573"/>
                </a:lnTo>
                <a:lnTo>
                  <a:pt x="249936" y="225685"/>
                </a:lnTo>
                <a:lnTo>
                  <a:pt x="264414" y="210646"/>
                </a:lnTo>
                <a:close/>
              </a:path>
              <a:path w="291465" h="266700">
                <a:moveTo>
                  <a:pt x="264414" y="75242"/>
                </a:moveTo>
                <a:lnTo>
                  <a:pt x="264414" y="74937"/>
                </a:lnTo>
                <a:lnTo>
                  <a:pt x="263652" y="74175"/>
                </a:lnTo>
                <a:lnTo>
                  <a:pt x="264414" y="75242"/>
                </a:lnTo>
                <a:close/>
              </a:path>
              <a:path w="291465" h="266700">
                <a:moveTo>
                  <a:pt x="267462" y="206349"/>
                </a:moveTo>
                <a:lnTo>
                  <a:pt x="267462" y="186189"/>
                </a:lnTo>
                <a:lnTo>
                  <a:pt x="263652" y="191523"/>
                </a:lnTo>
                <a:lnTo>
                  <a:pt x="264414" y="191523"/>
                </a:lnTo>
                <a:lnTo>
                  <a:pt x="264414" y="210646"/>
                </a:lnTo>
                <a:lnTo>
                  <a:pt x="266230" y="208759"/>
                </a:lnTo>
                <a:lnTo>
                  <a:pt x="267462" y="206349"/>
                </a:lnTo>
                <a:close/>
              </a:path>
              <a:path w="291465" h="266700">
                <a:moveTo>
                  <a:pt x="267462" y="81033"/>
                </a:moveTo>
                <a:lnTo>
                  <a:pt x="267462" y="79509"/>
                </a:lnTo>
                <a:lnTo>
                  <a:pt x="266700" y="79509"/>
                </a:lnTo>
                <a:lnTo>
                  <a:pt x="267462" y="81033"/>
                </a:lnTo>
                <a:close/>
              </a:path>
              <a:path w="291465" h="266700">
                <a:moveTo>
                  <a:pt x="280416" y="181006"/>
                </a:moveTo>
                <a:lnTo>
                  <a:pt x="280416" y="138945"/>
                </a:lnTo>
                <a:lnTo>
                  <a:pt x="279654" y="145803"/>
                </a:lnTo>
                <a:lnTo>
                  <a:pt x="279654" y="145041"/>
                </a:lnTo>
                <a:lnTo>
                  <a:pt x="278892" y="151899"/>
                </a:lnTo>
                <a:lnTo>
                  <a:pt x="278892" y="151137"/>
                </a:lnTo>
                <a:lnTo>
                  <a:pt x="277368" y="157995"/>
                </a:lnTo>
                <a:lnTo>
                  <a:pt x="277368" y="157233"/>
                </a:lnTo>
                <a:lnTo>
                  <a:pt x="275844" y="164091"/>
                </a:lnTo>
                <a:lnTo>
                  <a:pt x="275844" y="163329"/>
                </a:lnTo>
                <a:lnTo>
                  <a:pt x="274320" y="169425"/>
                </a:lnTo>
                <a:lnTo>
                  <a:pt x="272034" y="175521"/>
                </a:lnTo>
                <a:lnTo>
                  <a:pt x="272034" y="174759"/>
                </a:lnTo>
                <a:lnTo>
                  <a:pt x="269748" y="180855"/>
                </a:lnTo>
                <a:lnTo>
                  <a:pt x="266700" y="186189"/>
                </a:lnTo>
                <a:lnTo>
                  <a:pt x="267462" y="186189"/>
                </a:lnTo>
                <a:lnTo>
                  <a:pt x="267462" y="206349"/>
                </a:lnTo>
                <a:lnTo>
                  <a:pt x="280416" y="181006"/>
                </a:lnTo>
                <a:close/>
              </a:path>
              <a:path w="291465" h="266700">
                <a:moveTo>
                  <a:pt x="280416" y="132849"/>
                </a:moveTo>
                <a:lnTo>
                  <a:pt x="280416" y="126753"/>
                </a:lnTo>
                <a:lnTo>
                  <a:pt x="279654" y="126753"/>
                </a:lnTo>
                <a:lnTo>
                  <a:pt x="280416" y="132849"/>
                </a:lnTo>
                <a:close/>
              </a:path>
              <a:path w="291465" h="266700">
                <a:moveTo>
                  <a:pt x="280416" y="138945"/>
                </a:moveTo>
                <a:lnTo>
                  <a:pt x="280416" y="132849"/>
                </a:lnTo>
                <a:lnTo>
                  <a:pt x="279654" y="139707"/>
                </a:lnTo>
                <a:lnTo>
                  <a:pt x="280416" y="138945"/>
                </a:lnTo>
                <a:close/>
              </a:path>
            </a:pathLst>
          </a:custGeom>
          <a:solidFill>
            <a:srgbClr val="41719C"/>
          </a:solidFill>
        </p:spPr>
        <p:txBody>
          <a:bodyPr wrap="square" lIns="0" tIns="0" rIns="0" bIns="0" rtlCol="0"/>
          <a:lstStyle/>
          <a:p>
            <a:endParaRPr/>
          </a:p>
        </p:txBody>
      </p:sp>
      <p:sp>
        <p:nvSpPr>
          <p:cNvPr id="16" name="object 16"/>
          <p:cNvSpPr txBox="1"/>
          <p:nvPr/>
        </p:nvSpPr>
        <p:spPr>
          <a:xfrm>
            <a:off x="8869051" y="1835912"/>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1</a:t>
            </a:r>
            <a:endParaRPr sz="1400">
              <a:latin typeface="Calibri"/>
              <a:cs typeface="Calibri"/>
            </a:endParaRPr>
          </a:p>
        </p:txBody>
      </p:sp>
      <p:sp>
        <p:nvSpPr>
          <p:cNvPr id="17" name="object 17"/>
          <p:cNvSpPr txBox="1"/>
          <p:nvPr/>
        </p:nvSpPr>
        <p:spPr>
          <a:xfrm>
            <a:off x="8593207" y="2707639"/>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2</a:t>
            </a:r>
            <a:endParaRPr sz="1400">
              <a:latin typeface="Calibri"/>
              <a:cs typeface="Calibri"/>
            </a:endParaRPr>
          </a:p>
        </p:txBody>
      </p:sp>
      <p:sp>
        <p:nvSpPr>
          <p:cNvPr id="18" name="object 18"/>
          <p:cNvSpPr/>
          <p:nvPr/>
        </p:nvSpPr>
        <p:spPr>
          <a:xfrm>
            <a:off x="7798955" y="2086178"/>
            <a:ext cx="292100" cy="267335"/>
          </a:xfrm>
          <a:custGeom>
            <a:avLst/>
            <a:gdLst/>
            <a:ahLst/>
            <a:cxnLst/>
            <a:rect l="l" t="t" r="r" b="b"/>
            <a:pathLst>
              <a:path w="292100" h="267335">
                <a:moveTo>
                  <a:pt x="291846" y="133527"/>
                </a:moveTo>
                <a:lnTo>
                  <a:pt x="291084" y="125907"/>
                </a:lnTo>
                <a:lnTo>
                  <a:pt x="291084" y="119049"/>
                </a:lnTo>
                <a:lnTo>
                  <a:pt x="279245" y="79321"/>
                </a:lnTo>
                <a:lnTo>
                  <a:pt x="258591" y="47552"/>
                </a:lnTo>
                <a:lnTo>
                  <a:pt x="231091" y="23741"/>
                </a:lnTo>
                <a:lnTo>
                  <a:pt x="198711" y="7891"/>
                </a:lnTo>
                <a:lnTo>
                  <a:pt x="163420" y="0"/>
                </a:lnTo>
                <a:lnTo>
                  <a:pt x="127187" y="68"/>
                </a:lnTo>
                <a:lnTo>
                  <a:pt x="59764" y="24084"/>
                </a:lnTo>
                <a:lnTo>
                  <a:pt x="12187" y="79942"/>
                </a:lnTo>
                <a:lnTo>
                  <a:pt x="761" y="119811"/>
                </a:lnTo>
                <a:lnTo>
                  <a:pt x="0" y="125907"/>
                </a:lnTo>
                <a:lnTo>
                  <a:pt x="0" y="140385"/>
                </a:lnTo>
                <a:lnTo>
                  <a:pt x="762" y="147243"/>
                </a:lnTo>
                <a:lnTo>
                  <a:pt x="1524" y="153339"/>
                </a:lnTo>
                <a:lnTo>
                  <a:pt x="10668" y="179108"/>
                </a:lnTo>
                <a:lnTo>
                  <a:pt x="10668" y="132765"/>
                </a:lnTo>
                <a:lnTo>
                  <a:pt x="10710" y="133146"/>
                </a:lnTo>
                <a:lnTo>
                  <a:pt x="11430" y="126669"/>
                </a:lnTo>
                <a:lnTo>
                  <a:pt x="11429" y="120573"/>
                </a:lnTo>
                <a:lnTo>
                  <a:pt x="12191" y="114477"/>
                </a:lnTo>
                <a:lnTo>
                  <a:pt x="16763" y="96189"/>
                </a:lnTo>
                <a:lnTo>
                  <a:pt x="16763" y="96951"/>
                </a:lnTo>
                <a:lnTo>
                  <a:pt x="19049" y="90855"/>
                </a:lnTo>
                <a:lnTo>
                  <a:pt x="21336" y="85521"/>
                </a:lnTo>
                <a:lnTo>
                  <a:pt x="26669" y="76186"/>
                </a:lnTo>
                <a:lnTo>
                  <a:pt x="26669" y="74853"/>
                </a:lnTo>
                <a:lnTo>
                  <a:pt x="33527" y="65252"/>
                </a:lnTo>
                <a:lnTo>
                  <a:pt x="33527" y="64947"/>
                </a:lnTo>
                <a:lnTo>
                  <a:pt x="41148" y="55942"/>
                </a:lnTo>
                <a:lnTo>
                  <a:pt x="41148" y="55041"/>
                </a:lnTo>
                <a:lnTo>
                  <a:pt x="50291" y="45897"/>
                </a:lnTo>
                <a:lnTo>
                  <a:pt x="50291" y="46659"/>
                </a:lnTo>
                <a:lnTo>
                  <a:pt x="59435" y="38922"/>
                </a:lnTo>
                <a:lnTo>
                  <a:pt x="59435" y="38277"/>
                </a:lnTo>
                <a:lnTo>
                  <a:pt x="70103" y="30657"/>
                </a:lnTo>
                <a:lnTo>
                  <a:pt x="70103" y="31419"/>
                </a:lnTo>
                <a:lnTo>
                  <a:pt x="81533" y="24561"/>
                </a:lnTo>
                <a:lnTo>
                  <a:pt x="81533" y="24964"/>
                </a:lnTo>
                <a:lnTo>
                  <a:pt x="93725" y="19227"/>
                </a:lnTo>
                <a:lnTo>
                  <a:pt x="93725" y="19703"/>
                </a:lnTo>
                <a:lnTo>
                  <a:pt x="99059" y="17703"/>
                </a:lnTo>
                <a:lnTo>
                  <a:pt x="105155" y="15671"/>
                </a:lnTo>
                <a:lnTo>
                  <a:pt x="105155" y="15417"/>
                </a:lnTo>
                <a:lnTo>
                  <a:pt x="118110" y="12538"/>
                </a:lnTo>
                <a:lnTo>
                  <a:pt x="118110" y="12369"/>
                </a:lnTo>
                <a:lnTo>
                  <a:pt x="137826" y="10178"/>
                </a:lnTo>
                <a:lnTo>
                  <a:pt x="153162" y="10159"/>
                </a:lnTo>
                <a:lnTo>
                  <a:pt x="160020" y="10845"/>
                </a:lnTo>
                <a:lnTo>
                  <a:pt x="172974" y="12369"/>
                </a:lnTo>
                <a:lnTo>
                  <a:pt x="179832" y="13893"/>
                </a:lnTo>
                <a:lnTo>
                  <a:pt x="179832" y="14062"/>
                </a:lnTo>
                <a:lnTo>
                  <a:pt x="185928" y="15417"/>
                </a:lnTo>
                <a:lnTo>
                  <a:pt x="198120" y="19989"/>
                </a:lnTo>
                <a:lnTo>
                  <a:pt x="209550" y="24990"/>
                </a:lnTo>
                <a:lnTo>
                  <a:pt x="209550" y="24561"/>
                </a:lnTo>
                <a:lnTo>
                  <a:pt x="220979" y="30990"/>
                </a:lnTo>
                <a:lnTo>
                  <a:pt x="220979" y="30657"/>
                </a:lnTo>
                <a:lnTo>
                  <a:pt x="231647" y="38277"/>
                </a:lnTo>
                <a:lnTo>
                  <a:pt x="240727" y="45959"/>
                </a:lnTo>
                <a:lnTo>
                  <a:pt x="249936" y="55041"/>
                </a:lnTo>
                <a:lnTo>
                  <a:pt x="257556" y="64947"/>
                </a:lnTo>
                <a:lnTo>
                  <a:pt x="257556" y="64185"/>
                </a:lnTo>
                <a:lnTo>
                  <a:pt x="264414" y="74853"/>
                </a:lnTo>
                <a:lnTo>
                  <a:pt x="267462" y="80187"/>
                </a:lnTo>
                <a:lnTo>
                  <a:pt x="267462" y="79425"/>
                </a:lnTo>
                <a:lnTo>
                  <a:pt x="269748" y="85521"/>
                </a:lnTo>
                <a:lnTo>
                  <a:pt x="272034" y="90855"/>
                </a:lnTo>
                <a:lnTo>
                  <a:pt x="274320" y="96951"/>
                </a:lnTo>
                <a:lnTo>
                  <a:pt x="274320" y="96189"/>
                </a:lnTo>
                <a:lnTo>
                  <a:pt x="276606" y="102285"/>
                </a:lnTo>
                <a:lnTo>
                  <a:pt x="276606" y="105333"/>
                </a:lnTo>
                <a:lnTo>
                  <a:pt x="278892" y="114477"/>
                </a:lnTo>
                <a:lnTo>
                  <a:pt x="280416" y="126669"/>
                </a:lnTo>
                <a:lnTo>
                  <a:pt x="280416" y="182084"/>
                </a:lnTo>
                <a:lnTo>
                  <a:pt x="283975" y="175236"/>
                </a:lnTo>
                <a:lnTo>
                  <a:pt x="291846" y="133527"/>
                </a:lnTo>
                <a:close/>
              </a:path>
              <a:path w="292100" h="267335">
                <a:moveTo>
                  <a:pt x="10710" y="133146"/>
                </a:moveTo>
                <a:lnTo>
                  <a:pt x="10668" y="132765"/>
                </a:lnTo>
                <a:lnTo>
                  <a:pt x="10668" y="133527"/>
                </a:lnTo>
                <a:lnTo>
                  <a:pt x="10710" y="133146"/>
                </a:lnTo>
                <a:close/>
              </a:path>
              <a:path w="292100" h="267335">
                <a:moveTo>
                  <a:pt x="27432" y="191439"/>
                </a:moveTo>
                <a:lnTo>
                  <a:pt x="24384" y="186105"/>
                </a:lnTo>
                <a:lnTo>
                  <a:pt x="24384" y="186867"/>
                </a:lnTo>
                <a:lnTo>
                  <a:pt x="21336" y="180771"/>
                </a:lnTo>
                <a:lnTo>
                  <a:pt x="19050" y="175437"/>
                </a:lnTo>
                <a:lnTo>
                  <a:pt x="16764" y="169341"/>
                </a:lnTo>
                <a:lnTo>
                  <a:pt x="16764" y="170103"/>
                </a:lnTo>
                <a:lnTo>
                  <a:pt x="12187" y="151783"/>
                </a:lnTo>
                <a:lnTo>
                  <a:pt x="11430" y="145719"/>
                </a:lnTo>
                <a:lnTo>
                  <a:pt x="11430" y="139623"/>
                </a:lnTo>
                <a:lnTo>
                  <a:pt x="10710" y="133146"/>
                </a:lnTo>
                <a:lnTo>
                  <a:pt x="10668" y="133527"/>
                </a:lnTo>
                <a:lnTo>
                  <a:pt x="10668" y="179108"/>
                </a:lnTo>
                <a:lnTo>
                  <a:pt x="15701" y="193293"/>
                </a:lnTo>
                <a:lnTo>
                  <a:pt x="26670" y="208339"/>
                </a:lnTo>
                <a:lnTo>
                  <a:pt x="26670" y="191439"/>
                </a:lnTo>
                <a:lnTo>
                  <a:pt x="27432" y="191439"/>
                </a:lnTo>
                <a:close/>
              </a:path>
              <a:path w="292100" h="267335">
                <a:moveTo>
                  <a:pt x="27431" y="74853"/>
                </a:moveTo>
                <a:lnTo>
                  <a:pt x="26669" y="74853"/>
                </a:lnTo>
                <a:lnTo>
                  <a:pt x="26669" y="76186"/>
                </a:lnTo>
                <a:lnTo>
                  <a:pt x="27431" y="74853"/>
                </a:lnTo>
                <a:close/>
              </a:path>
              <a:path w="292100" h="267335">
                <a:moveTo>
                  <a:pt x="34290" y="202107"/>
                </a:moveTo>
                <a:lnTo>
                  <a:pt x="26670" y="191439"/>
                </a:lnTo>
                <a:lnTo>
                  <a:pt x="26670" y="208339"/>
                </a:lnTo>
                <a:lnTo>
                  <a:pt x="33528" y="217747"/>
                </a:lnTo>
                <a:lnTo>
                  <a:pt x="33528" y="201345"/>
                </a:lnTo>
                <a:lnTo>
                  <a:pt x="34290" y="202107"/>
                </a:lnTo>
                <a:close/>
              </a:path>
              <a:path w="292100" h="267335">
                <a:moveTo>
                  <a:pt x="34290" y="64185"/>
                </a:moveTo>
                <a:lnTo>
                  <a:pt x="33527" y="64947"/>
                </a:lnTo>
                <a:lnTo>
                  <a:pt x="33527" y="65252"/>
                </a:lnTo>
                <a:lnTo>
                  <a:pt x="34290" y="64185"/>
                </a:lnTo>
                <a:close/>
              </a:path>
              <a:path w="292100" h="267335">
                <a:moveTo>
                  <a:pt x="41910" y="211251"/>
                </a:moveTo>
                <a:lnTo>
                  <a:pt x="33528" y="201345"/>
                </a:lnTo>
                <a:lnTo>
                  <a:pt x="33528" y="217747"/>
                </a:lnTo>
                <a:lnTo>
                  <a:pt x="38469" y="224527"/>
                </a:lnTo>
                <a:lnTo>
                  <a:pt x="41148" y="226595"/>
                </a:lnTo>
                <a:lnTo>
                  <a:pt x="41148" y="211251"/>
                </a:lnTo>
                <a:lnTo>
                  <a:pt x="41910" y="211251"/>
                </a:lnTo>
                <a:close/>
              </a:path>
              <a:path w="292100" h="267335">
                <a:moveTo>
                  <a:pt x="41909" y="55041"/>
                </a:moveTo>
                <a:lnTo>
                  <a:pt x="41148" y="55041"/>
                </a:lnTo>
                <a:lnTo>
                  <a:pt x="41148" y="55942"/>
                </a:lnTo>
                <a:lnTo>
                  <a:pt x="41909" y="55041"/>
                </a:lnTo>
                <a:close/>
              </a:path>
              <a:path w="292100" h="267335">
                <a:moveTo>
                  <a:pt x="60198" y="228015"/>
                </a:moveTo>
                <a:lnTo>
                  <a:pt x="50292" y="219633"/>
                </a:lnTo>
                <a:lnTo>
                  <a:pt x="50292" y="220395"/>
                </a:lnTo>
                <a:lnTo>
                  <a:pt x="41148" y="211251"/>
                </a:lnTo>
                <a:lnTo>
                  <a:pt x="41148" y="226595"/>
                </a:lnTo>
                <a:lnTo>
                  <a:pt x="59436" y="240719"/>
                </a:lnTo>
                <a:lnTo>
                  <a:pt x="59436" y="228015"/>
                </a:lnTo>
                <a:lnTo>
                  <a:pt x="60198" y="228015"/>
                </a:lnTo>
                <a:close/>
              </a:path>
              <a:path w="292100" h="267335">
                <a:moveTo>
                  <a:pt x="60197" y="38277"/>
                </a:moveTo>
                <a:lnTo>
                  <a:pt x="59435" y="38277"/>
                </a:lnTo>
                <a:lnTo>
                  <a:pt x="59435" y="38922"/>
                </a:lnTo>
                <a:lnTo>
                  <a:pt x="60197" y="38277"/>
                </a:lnTo>
                <a:close/>
              </a:path>
              <a:path w="292100" h="267335">
                <a:moveTo>
                  <a:pt x="81534" y="252926"/>
                </a:moveTo>
                <a:lnTo>
                  <a:pt x="81534" y="241731"/>
                </a:lnTo>
                <a:lnTo>
                  <a:pt x="70104" y="234873"/>
                </a:lnTo>
                <a:lnTo>
                  <a:pt x="70104" y="235635"/>
                </a:lnTo>
                <a:lnTo>
                  <a:pt x="59436" y="228015"/>
                </a:lnTo>
                <a:lnTo>
                  <a:pt x="59436" y="240719"/>
                </a:lnTo>
                <a:lnTo>
                  <a:pt x="67779" y="247163"/>
                </a:lnTo>
                <a:lnTo>
                  <a:pt x="81534" y="252926"/>
                </a:lnTo>
                <a:close/>
              </a:path>
              <a:path w="292100" h="267335">
                <a:moveTo>
                  <a:pt x="81533" y="24964"/>
                </a:moveTo>
                <a:lnTo>
                  <a:pt x="81533" y="24561"/>
                </a:lnTo>
                <a:lnTo>
                  <a:pt x="80772" y="25323"/>
                </a:lnTo>
                <a:lnTo>
                  <a:pt x="81533" y="24964"/>
                </a:lnTo>
                <a:close/>
              </a:path>
              <a:path w="292100" h="267335">
                <a:moveTo>
                  <a:pt x="93726" y="246303"/>
                </a:moveTo>
                <a:lnTo>
                  <a:pt x="80772" y="240969"/>
                </a:lnTo>
                <a:lnTo>
                  <a:pt x="81534" y="241731"/>
                </a:lnTo>
                <a:lnTo>
                  <a:pt x="81534" y="252926"/>
                </a:lnTo>
                <a:lnTo>
                  <a:pt x="92964" y="257715"/>
                </a:lnTo>
                <a:lnTo>
                  <a:pt x="92964" y="246303"/>
                </a:lnTo>
                <a:lnTo>
                  <a:pt x="93726" y="246303"/>
                </a:lnTo>
                <a:close/>
              </a:path>
              <a:path w="292100" h="267335">
                <a:moveTo>
                  <a:pt x="93725" y="19703"/>
                </a:moveTo>
                <a:lnTo>
                  <a:pt x="93725" y="19227"/>
                </a:lnTo>
                <a:lnTo>
                  <a:pt x="92963" y="19989"/>
                </a:lnTo>
                <a:lnTo>
                  <a:pt x="93725" y="19703"/>
                </a:lnTo>
                <a:close/>
              </a:path>
              <a:path w="292100" h="267335">
                <a:moveTo>
                  <a:pt x="105918" y="250875"/>
                </a:moveTo>
                <a:lnTo>
                  <a:pt x="99060" y="248589"/>
                </a:lnTo>
                <a:lnTo>
                  <a:pt x="92964" y="246303"/>
                </a:lnTo>
                <a:lnTo>
                  <a:pt x="92964" y="257715"/>
                </a:lnTo>
                <a:lnTo>
                  <a:pt x="101581" y="261325"/>
                </a:lnTo>
                <a:lnTo>
                  <a:pt x="105155" y="261898"/>
                </a:lnTo>
                <a:lnTo>
                  <a:pt x="105155" y="250875"/>
                </a:lnTo>
                <a:lnTo>
                  <a:pt x="105918" y="250875"/>
                </a:lnTo>
                <a:close/>
              </a:path>
              <a:path w="292100" h="267335">
                <a:moveTo>
                  <a:pt x="105918" y="15417"/>
                </a:moveTo>
                <a:lnTo>
                  <a:pt x="105155" y="15417"/>
                </a:lnTo>
                <a:lnTo>
                  <a:pt x="105155" y="15671"/>
                </a:lnTo>
                <a:lnTo>
                  <a:pt x="105918" y="15417"/>
                </a:lnTo>
                <a:close/>
              </a:path>
              <a:path w="292100" h="267335">
                <a:moveTo>
                  <a:pt x="118872" y="253923"/>
                </a:moveTo>
                <a:lnTo>
                  <a:pt x="105155" y="250875"/>
                </a:lnTo>
                <a:lnTo>
                  <a:pt x="105155" y="261898"/>
                </a:lnTo>
                <a:lnTo>
                  <a:pt x="118110" y="263975"/>
                </a:lnTo>
                <a:lnTo>
                  <a:pt x="118110" y="253923"/>
                </a:lnTo>
                <a:lnTo>
                  <a:pt x="118872" y="253923"/>
                </a:lnTo>
                <a:close/>
              </a:path>
              <a:path w="292100" h="267335">
                <a:moveTo>
                  <a:pt x="118872" y="12369"/>
                </a:moveTo>
                <a:lnTo>
                  <a:pt x="118110" y="12369"/>
                </a:lnTo>
                <a:lnTo>
                  <a:pt x="118110" y="12538"/>
                </a:lnTo>
                <a:lnTo>
                  <a:pt x="118872" y="12369"/>
                </a:lnTo>
                <a:close/>
              </a:path>
              <a:path w="292100" h="267335">
                <a:moveTo>
                  <a:pt x="153162" y="266124"/>
                </a:moveTo>
                <a:lnTo>
                  <a:pt x="153162" y="256209"/>
                </a:lnTo>
                <a:lnTo>
                  <a:pt x="137826" y="256114"/>
                </a:lnTo>
                <a:lnTo>
                  <a:pt x="118110" y="253923"/>
                </a:lnTo>
                <a:lnTo>
                  <a:pt x="118110" y="263975"/>
                </a:lnTo>
                <a:lnTo>
                  <a:pt x="137826" y="267136"/>
                </a:lnTo>
                <a:lnTo>
                  <a:pt x="153162" y="266124"/>
                </a:lnTo>
                <a:close/>
              </a:path>
              <a:path w="292100" h="267335">
                <a:moveTo>
                  <a:pt x="153162" y="10159"/>
                </a:moveTo>
                <a:lnTo>
                  <a:pt x="152400" y="10083"/>
                </a:lnTo>
                <a:lnTo>
                  <a:pt x="153162" y="10159"/>
                </a:lnTo>
                <a:close/>
              </a:path>
              <a:path w="292100" h="267335">
                <a:moveTo>
                  <a:pt x="160020" y="265672"/>
                </a:moveTo>
                <a:lnTo>
                  <a:pt x="160020" y="255447"/>
                </a:lnTo>
                <a:lnTo>
                  <a:pt x="152400" y="256209"/>
                </a:lnTo>
                <a:lnTo>
                  <a:pt x="153162" y="256209"/>
                </a:lnTo>
                <a:lnTo>
                  <a:pt x="153162" y="266124"/>
                </a:lnTo>
                <a:lnTo>
                  <a:pt x="160020" y="265672"/>
                </a:lnTo>
                <a:close/>
              </a:path>
              <a:path w="292100" h="267335">
                <a:moveTo>
                  <a:pt x="160020" y="10930"/>
                </a:moveTo>
                <a:lnTo>
                  <a:pt x="159258" y="10845"/>
                </a:lnTo>
                <a:lnTo>
                  <a:pt x="160020" y="10930"/>
                </a:lnTo>
                <a:close/>
              </a:path>
              <a:path w="292100" h="267335">
                <a:moveTo>
                  <a:pt x="179832" y="263105"/>
                </a:moveTo>
                <a:lnTo>
                  <a:pt x="179832" y="252399"/>
                </a:lnTo>
                <a:lnTo>
                  <a:pt x="172974" y="253923"/>
                </a:lnTo>
                <a:lnTo>
                  <a:pt x="159258" y="255447"/>
                </a:lnTo>
                <a:lnTo>
                  <a:pt x="160020" y="255447"/>
                </a:lnTo>
                <a:lnTo>
                  <a:pt x="160020" y="265672"/>
                </a:lnTo>
                <a:lnTo>
                  <a:pt x="174464" y="264719"/>
                </a:lnTo>
                <a:lnTo>
                  <a:pt x="179832" y="263105"/>
                </a:lnTo>
                <a:close/>
              </a:path>
              <a:path w="292100" h="267335">
                <a:moveTo>
                  <a:pt x="179832" y="14062"/>
                </a:moveTo>
                <a:lnTo>
                  <a:pt x="179832" y="13893"/>
                </a:lnTo>
                <a:lnTo>
                  <a:pt x="179070" y="13893"/>
                </a:lnTo>
                <a:lnTo>
                  <a:pt x="179832" y="14062"/>
                </a:lnTo>
                <a:close/>
              </a:path>
              <a:path w="292100" h="267335">
                <a:moveTo>
                  <a:pt x="221742" y="234873"/>
                </a:moveTo>
                <a:lnTo>
                  <a:pt x="209550" y="241731"/>
                </a:lnTo>
                <a:lnTo>
                  <a:pt x="209550" y="241302"/>
                </a:lnTo>
                <a:lnTo>
                  <a:pt x="198120" y="246303"/>
                </a:lnTo>
                <a:lnTo>
                  <a:pt x="185928" y="250875"/>
                </a:lnTo>
                <a:lnTo>
                  <a:pt x="179070" y="252399"/>
                </a:lnTo>
                <a:lnTo>
                  <a:pt x="179832" y="252399"/>
                </a:lnTo>
                <a:lnTo>
                  <a:pt x="179832" y="263105"/>
                </a:lnTo>
                <a:lnTo>
                  <a:pt x="209448" y="254198"/>
                </a:lnTo>
                <a:lnTo>
                  <a:pt x="209550" y="241731"/>
                </a:lnTo>
                <a:lnTo>
                  <a:pt x="210311" y="240969"/>
                </a:lnTo>
                <a:lnTo>
                  <a:pt x="210311" y="253687"/>
                </a:lnTo>
                <a:lnTo>
                  <a:pt x="220979" y="247376"/>
                </a:lnTo>
                <a:lnTo>
                  <a:pt x="220979" y="235635"/>
                </a:lnTo>
                <a:lnTo>
                  <a:pt x="221742" y="234873"/>
                </a:lnTo>
                <a:close/>
              </a:path>
              <a:path w="292100" h="267335">
                <a:moveTo>
                  <a:pt x="210311" y="25323"/>
                </a:moveTo>
                <a:lnTo>
                  <a:pt x="209550" y="24561"/>
                </a:lnTo>
                <a:lnTo>
                  <a:pt x="209550" y="24990"/>
                </a:lnTo>
                <a:lnTo>
                  <a:pt x="210311" y="25323"/>
                </a:lnTo>
                <a:close/>
              </a:path>
              <a:path w="292100" h="267335">
                <a:moveTo>
                  <a:pt x="221742" y="31419"/>
                </a:moveTo>
                <a:lnTo>
                  <a:pt x="220979" y="30657"/>
                </a:lnTo>
                <a:lnTo>
                  <a:pt x="220979" y="30990"/>
                </a:lnTo>
                <a:lnTo>
                  <a:pt x="221742" y="31419"/>
                </a:lnTo>
                <a:close/>
              </a:path>
              <a:path w="292100" h="267335">
                <a:moveTo>
                  <a:pt x="276606" y="189414"/>
                </a:moveTo>
                <a:lnTo>
                  <a:pt x="276606" y="164007"/>
                </a:lnTo>
                <a:lnTo>
                  <a:pt x="274320" y="170103"/>
                </a:lnTo>
                <a:lnTo>
                  <a:pt x="274320" y="169341"/>
                </a:lnTo>
                <a:lnTo>
                  <a:pt x="272034" y="175437"/>
                </a:lnTo>
                <a:lnTo>
                  <a:pt x="269748" y="180771"/>
                </a:lnTo>
                <a:lnTo>
                  <a:pt x="267462" y="186867"/>
                </a:lnTo>
                <a:lnTo>
                  <a:pt x="267462" y="186105"/>
                </a:lnTo>
                <a:lnTo>
                  <a:pt x="264414" y="191439"/>
                </a:lnTo>
                <a:lnTo>
                  <a:pt x="257556" y="202107"/>
                </a:lnTo>
                <a:lnTo>
                  <a:pt x="257556" y="201345"/>
                </a:lnTo>
                <a:lnTo>
                  <a:pt x="249936" y="211251"/>
                </a:lnTo>
                <a:lnTo>
                  <a:pt x="240792" y="220395"/>
                </a:lnTo>
                <a:lnTo>
                  <a:pt x="231647" y="228015"/>
                </a:lnTo>
                <a:lnTo>
                  <a:pt x="220979" y="235635"/>
                </a:lnTo>
                <a:lnTo>
                  <a:pt x="220979" y="247376"/>
                </a:lnTo>
                <a:lnTo>
                  <a:pt x="240727" y="235695"/>
                </a:lnTo>
                <a:lnTo>
                  <a:pt x="266252" y="209333"/>
                </a:lnTo>
                <a:lnTo>
                  <a:pt x="276606" y="189414"/>
                </a:lnTo>
                <a:close/>
              </a:path>
              <a:path w="292100" h="267335">
                <a:moveTo>
                  <a:pt x="241554" y="46659"/>
                </a:moveTo>
                <a:lnTo>
                  <a:pt x="240792" y="45897"/>
                </a:lnTo>
                <a:lnTo>
                  <a:pt x="241554" y="46659"/>
                </a:lnTo>
                <a:close/>
              </a:path>
              <a:path w="292100" h="267335">
                <a:moveTo>
                  <a:pt x="241554" y="219633"/>
                </a:moveTo>
                <a:lnTo>
                  <a:pt x="240792" y="220278"/>
                </a:lnTo>
                <a:lnTo>
                  <a:pt x="241554" y="219633"/>
                </a:lnTo>
                <a:close/>
              </a:path>
              <a:path w="292100" h="267335">
                <a:moveTo>
                  <a:pt x="276606" y="105333"/>
                </a:moveTo>
                <a:lnTo>
                  <a:pt x="276606" y="102285"/>
                </a:lnTo>
                <a:lnTo>
                  <a:pt x="275844" y="102285"/>
                </a:lnTo>
                <a:lnTo>
                  <a:pt x="276606" y="105333"/>
                </a:lnTo>
                <a:close/>
              </a:path>
              <a:path w="292100" h="267335">
                <a:moveTo>
                  <a:pt x="280416" y="182084"/>
                </a:moveTo>
                <a:lnTo>
                  <a:pt x="280416" y="139623"/>
                </a:lnTo>
                <a:lnTo>
                  <a:pt x="278892" y="151815"/>
                </a:lnTo>
                <a:lnTo>
                  <a:pt x="275844" y="164007"/>
                </a:lnTo>
                <a:lnTo>
                  <a:pt x="276606" y="164007"/>
                </a:lnTo>
                <a:lnTo>
                  <a:pt x="276606" y="189414"/>
                </a:lnTo>
                <a:lnTo>
                  <a:pt x="280416" y="182084"/>
                </a:lnTo>
                <a:close/>
              </a:path>
            </a:pathLst>
          </a:custGeom>
          <a:solidFill>
            <a:srgbClr val="41719C"/>
          </a:solidFill>
        </p:spPr>
        <p:txBody>
          <a:bodyPr wrap="square" lIns="0" tIns="0" rIns="0" bIns="0" rtlCol="0"/>
          <a:lstStyle/>
          <a:p>
            <a:endParaRPr/>
          </a:p>
        </p:txBody>
      </p:sp>
      <p:sp>
        <p:nvSpPr>
          <p:cNvPr id="19" name="object 19"/>
          <p:cNvSpPr txBox="1"/>
          <p:nvPr/>
        </p:nvSpPr>
        <p:spPr>
          <a:xfrm>
            <a:off x="7886833" y="2088895"/>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3</a:t>
            </a:r>
            <a:endParaRPr sz="1400">
              <a:latin typeface="Calibri"/>
              <a:cs typeface="Calibri"/>
            </a:endParaRPr>
          </a:p>
        </p:txBody>
      </p:sp>
      <p:sp>
        <p:nvSpPr>
          <p:cNvPr id="20" name="object 20"/>
          <p:cNvSpPr/>
          <p:nvPr/>
        </p:nvSpPr>
        <p:spPr>
          <a:xfrm>
            <a:off x="7939151" y="2576841"/>
            <a:ext cx="292100" cy="267335"/>
          </a:xfrm>
          <a:custGeom>
            <a:avLst/>
            <a:gdLst/>
            <a:ahLst/>
            <a:cxnLst/>
            <a:rect l="l" t="t" r="r" b="b"/>
            <a:pathLst>
              <a:path w="292100" h="267335">
                <a:moveTo>
                  <a:pt x="291846" y="132830"/>
                </a:moveTo>
                <a:lnTo>
                  <a:pt x="291084" y="125972"/>
                </a:lnTo>
                <a:lnTo>
                  <a:pt x="291084" y="119114"/>
                </a:lnTo>
                <a:lnTo>
                  <a:pt x="279399" y="79429"/>
                </a:lnTo>
                <a:lnTo>
                  <a:pt x="231474" y="23851"/>
                </a:lnTo>
                <a:lnTo>
                  <a:pt x="163917" y="12"/>
                </a:lnTo>
                <a:lnTo>
                  <a:pt x="127692" y="0"/>
                </a:lnTo>
                <a:lnTo>
                  <a:pt x="92458" y="7929"/>
                </a:lnTo>
                <a:lnTo>
                  <a:pt x="32830" y="47624"/>
                </a:lnTo>
                <a:lnTo>
                  <a:pt x="761" y="119114"/>
                </a:lnTo>
                <a:lnTo>
                  <a:pt x="0" y="125972"/>
                </a:lnTo>
                <a:lnTo>
                  <a:pt x="0" y="139688"/>
                </a:lnTo>
                <a:lnTo>
                  <a:pt x="1524" y="153404"/>
                </a:lnTo>
                <a:lnTo>
                  <a:pt x="11430" y="181066"/>
                </a:lnTo>
                <a:lnTo>
                  <a:pt x="11429" y="120638"/>
                </a:lnTo>
                <a:lnTo>
                  <a:pt x="12954" y="114542"/>
                </a:lnTo>
                <a:lnTo>
                  <a:pt x="13715" y="108446"/>
                </a:lnTo>
                <a:lnTo>
                  <a:pt x="16763" y="96254"/>
                </a:lnTo>
                <a:lnTo>
                  <a:pt x="16763" y="97016"/>
                </a:lnTo>
                <a:lnTo>
                  <a:pt x="21336" y="84824"/>
                </a:lnTo>
                <a:lnTo>
                  <a:pt x="21336" y="85586"/>
                </a:lnTo>
                <a:lnTo>
                  <a:pt x="24383" y="79490"/>
                </a:lnTo>
                <a:lnTo>
                  <a:pt x="24383" y="80252"/>
                </a:lnTo>
                <a:lnTo>
                  <a:pt x="27431" y="74156"/>
                </a:lnTo>
                <a:lnTo>
                  <a:pt x="27431" y="74918"/>
                </a:lnTo>
                <a:lnTo>
                  <a:pt x="33527" y="65435"/>
                </a:lnTo>
                <a:lnTo>
                  <a:pt x="33527" y="64250"/>
                </a:lnTo>
                <a:lnTo>
                  <a:pt x="41148" y="55244"/>
                </a:lnTo>
                <a:lnTo>
                  <a:pt x="41148" y="55106"/>
                </a:lnTo>
                <a:lnTo>
                  <a:pt x="50291" y="45962"/>
                </a:lnTo>
                <a:lnTo>
                  <a:pt x="60197" y="37580"/>
                </a:lnTo>
                <a:lnTo>
                  <a:pt x="60197" y="37834"/>
                </a:lnTo>
                <a:lnTo>
                  <a:pt x="70865" y="30722"/>
                </a:lnTo>
                <a:lnTo>
                  <a:pt x="70865" y="31026"/>
                </a:lnTo>
                <a:lnTo>
                  <a:pt x="81533" y="24626"/>
                </a:lnTo>
                <a:lnTo>
                  <a:pt x="92963" y="19625"/>
                </a:lnTo>
                <a:lnTo>
                  <a:pt x="92963" y="19292"/>
                </a:lnTo>
                <a:lnTo>
                  <a:pt x="99059" y="17006"/>
                </a:lnTo>
                <a:lnTo>
                  <a:pt x="105155" y="15651"/>
                </a:lnTo>
                <a:lnTo>
                  <a:pt x="105155" y="15482"/>
                </a:lnTo>
                <a:lnTo>
                  <a:pt x="118110" y="12603"/>
                </a:lnTo>
                <a:lnTo>
                  <a:pt x="118110" y="12434"/>
                </a:lnTo>
                <a:lnTo>
                  <a:pt x="124968" y="10910"/>
                </a:lnTo>
                <a:lnTo>
                  <a:pt x="131826" y="10148"/>
                </a:lnTo>
                <a:lnTo>
                  <a:pt x="160020" y="10232"/>
                </a:lnTo>
                <a:lnTo>
                  <a:pt x="166116" y="10910"/>
                </a:lnTo>
                <a:lnTo>
                  <a:pt x="179832" y="13958"/>
                </a:lnTo>
                <a:lnTo>
                  <a:pt x="179832" y="14127"/>
                </a:lnTo>
                <a:lnTo>
                  <a:pt x="185928" y="15482"/>
                </a:lnTo>
                <a:lnTo>
                  <a:pt x="192024" y="17006"/>
                </a:lnTo>
                <a:lnTo>
                  <a:pt x="198120" y="19292"/>
                </a:lnTo>
                <a:lnTo>
                  <a:pt x="210311" y="24626"/>
                </a:lnTo>
                <a:lnTo>
                  <a:pt x="210311" y="25054"/>
                </a:lnTo>
                <a:lnTo>
                  <a:pt x="220979" y="31055"/>
                </a:lnTo>
                <a:lnTo>
                  <a:pt x="220979" y="30722"/>
                </a:lnTo>
                <a:lnTo>
                  <a:pt x="231647" y="38342"/>
                </a:lnTo>
                <a:lnTo>
                  <a:pt x="231647" y="37580"/>
                </a:lnTo>
                <a:lnTo>
                  <a:pt x="241554" y="45962"/>
                </a:lnTo>
                <a:lnTo>
                  <a:pt x="241554" y="46724"/>
                </a:lnTo>
                <a:lnTo>
                  <a:pt x="249936" y="55106"/>
                </a:lnTo>
                <a:lnTo>
                  <a:pt x="249936" y="54344"/>
                </a:lnTo>
                <a:lnTo>
                  <a:pt x="257556" y="64250"/>
                </a:lnTo>
                <a:lnTo>
                  <a:pt x="264414" y="74918"/>
                </a:lnTo>
                <a:lnTo>
                  <a:pt x="264414" y="74156"/>
                </a:lnTo>
                <a:lnTo>
                  <a:pt x="267462" y="80252"/>
                </a:lnTo>
                <a:lnTo>
                  <a:pt x="267462" y="79490"/>
                </a:lnTo>
                <a:lnTo>
                  <a:pt x="269748" y="85586"/>
                </a:lnTo>
                <a:lnTo>
                  <a:pt x="269748" y="84824"/>
                </a:lnTo>
                <a:lnTo>
                  <a:pt x="272796" y="90920"/>
                </a:lnTo>
                <a:lnTo>
                  <a:pt x="272796" y="92952"/>
                </a:lnTo>
                <a:lnTo>
                  <a:pt x="274320" y="97016"/>
                </a:lnTo>
                <a:lnTo>
                  <a:pt x="274320" y="96254"/>
                </a:lnTo>
                <a:lnTo>
                  <a:pt x="276606" y="102350"/>
                </a:lnTo>
                <a:lnTo>
                  <a:pt x="276606" y="104382"/>
                </a:lnTo>
                <a:lnTo>
                  <a:pt x="278130" y="108446"/>
                </a:lnTo>
                <a:lnTo>
                  <a:pt x="278130" y="111494"/>
                </a:lnTo>
                <a:lnTo>
                  <a:pt x="278892" y="114542"/>
                </a:lnTo>
                <a:lnTo>
                  <a:pt x="280416" y="126734"/>
                </a:lnTo>
                <a:lnTo>
                  <a:pt x="280416" y="181938"/>
                </a:lnTo>
                <a:lnTo>
                  <a:pt x="284198" y="174578"/>
                </a:lnTo>
                <a:lnTo>
                  <a:pt x="291846" y="132830"/>
                </a:lnTo>
                <a:close/>
              </a:path>
              <a:path w="292100" h="267335">
                <a:moveTo>
                  <a:pt x="27432" y="191504"/>
                </a:moveTo>
                <a:lnTo>
                  <a:pt x="21336" y="180836"/>
                </a:lnTo>
                <a:lnTo>
                  <a:pt x="19050" y="174740"/>
                </a:lnTo>
                <a:lnTo>
                  <a:pt x="19050" y="175502"/>
                </a:lnTo>
                <a:lnTo>
                  <a:pt x="16764" y="169406"/>
                </a:lnTo>
                <a:lnTo>
                  <a:pt x="15240" y="163310"/>
                </a:lnTo>
                <a:lnTo>
                  <a:pt x="15240" y="164072"/>
                </a:lnTo>
                <a:lnTo>
                  <a:pt x="13716" y="157976"/>
                </a:lnTo>
                <a:lnTo>
                  <a:pt x="12954" y="151880"/>
                </a:lnTo>
                <a:lnTo>
                  <a:pt x="11430" y="145022"/>
                </a:lnTo>
                <a:lnTo>
                  <a:pt x="11430" y="181066"/>
                </a:lnTo>
                <a:lnTo>
                  <a:pt x="15840" y="193382"/>
                </a:lnTo>
                <a:lnTo>
                  <a:pt x="26670" y="208146"/>
                </a:lnTo>
                <a:lnTo>
                  <a:pt x="26670" y="191504"/>
                </a:lnTo>
                <a:lnTo>
                  <a:pt x="27432" y="191504"/>
                </a:lnTo>
                <a:close/>
              </a:path>
              <a:path w="292100" h="267335">
                <a:moveTo>
                  <a:pt x="34290" y="202172"/>
                </a:moveTo>
                <a:lnTo>
                  <a:pt x="26670" y="191504"/>
                </a:lnTo>
                <a:lnTo>
                  <a:pt x="26670" y="208146"/>
                </a:lnTo>
                <a:lnTo>
                  <a:pt x="33528" y="217495"/>
                </a:lnTo>
                <a:lnTo>
                  <a:pt x="33528" y="201410"/>
                </a:lnTo>
                <a:lnTo>
                  <a:pt x="34290" y="202172"/>
                </a:lnTo>
                <a:close/>
              </a:path>
              <a:path w="292100" h="267335">
                <a:moveTo>
                  <a:pt x="34290" y="64250"/>
                </a:moveTo>
                <a:lnTo>
                  <a:pt x="33527" y="64250"/>
                </a:lnTo>
                <a:lnTo>
                  <a:pt x="33527" y="65435"/>
                </a:lnTo>
                <a:lnTo>
                  <a:pt x="34290" y="64250"/>
                </a:lnTo>
                <a:close/>
              </a:path>
              <a:path w="292100" h="267335">
                <a:moveTo>
                  <a:pt x="41910" y="211316"/>
                </a:moveTo>
                <a:lnTo>
                  <a:pt x="33528" y="201410"/>
                </a:lnTo>
                <a:lnTo>
                  <a:pt x="33528" y="217495"/>
                </a:lnTo>
                <a:lnTo>
                  <a:pt x="38736" y="224596"/>
                </a:lnTo>
                <a:lnTo>
                  <a:pt x="41148" y="226447"/>
                </a:lnTo>
                <a:lnTo>
                  <a:pt x="41148" y="211316"/>
                </a:lnTo>
                <a:lnTo>
                  <a:pt x="41910" y="211316"/>
                </a:lnTo>
                <a:close/>
              </a:path>
              <a:path w="292100" h="267335">
                <a:moveTo>
                  <a:pt x="41909" y="54344"/>
                </a:moveTo>
                <a:lnTo>
                  <a:pt x="41148" y="55106"/>
                </a:lnTo>
                <a:lnTo>
                  <a:pt x="41148" y="55244"/>
                </a:lnTo>
                <a:lnTo>
                  <a:pt x="41909" y="54344"/>
                </a:lnTo>
                <a:close/>
              </a:path>
              <a:path w="292100" h="267335">
                <a:moveTo>
                  <a:pt x="60198" y="228080"/>
                </a:moveTo>
                <a:lnTo>
                  <a:pt x="50292" y="219698"/>
                </a:lnTo>
                <a:lnTo>
                  <a:pt x="50292" y="220460"/>
                </a:lnTo>
                <a:lnTo>
                  <a:pt x="41148" y="211316"/>
                </a:lnTo>
                <a:lnTo>
                  <a:pt x="41148" y="226447"/>
                </a:lnTo>
                <a:lnTo>
                  <a:pt x="59436" y="240484"/>
                </a:lnTo>
                <a:lnTo>
                  <a:pt x="59436" y="228080"/>
                </a:lnTo>
                <a:lnTo>
                  <a:pt x="60198" y="228080"/>
                </a:lnTo>
                <a:close/>
              </a:path>
              <a:path w="292100" h="267335">
                <a:moveTo>
                  <a:pt x="60197" y="37834"/>
                </a:moveTo>
                <a:lnTo>
                  <a:pt x="60197" y="37580"/>
                </a:lnTo>
                <a:lnTo>
                  <a:pt x="59435" y="38342"/>
                </a:lnTo>
                <a:lnTo>
                  <a:pt x="60197" y="37834"/>
                </a:lnTo>
                <a:close/>
              </a:path>
              <a:path w="292100" h="267335">
                <a:moveTo>
                  <a:pt x="70866" y="234938"/>
                </a:moveTo>
                <a:lnTo>
                  <a:pt x="59436" y="228080"/>
                </a:lnTo>
                <a:lnTo>
                  <a:pt x="59436" y="240484"/>
                </a:lnTo>
                <a:lnTo>
                  <a:pt x="68157" y="247178"/>
                </a:lnTo>
                <a:lnTo>
                  <a:pt x="70104" y="247987"/>
                </a:lnTo>
                <a:lnTo>
                  <a:pt x="70104" y="234938"/>
                </a:lnTo>
                <a:lnTo>
                  <a:pt x="70866" y="234938"/>
                </a:lnTo>
                <a:close/>
              </a:path>
              <a:path w="292100" h="267335">
                <a:moveTo>
                  <a:pt x="70865" y="31026"/>
                </a:moveTo>
                <a:lnTo>
                  <a:pt x="70865" y="30722"/>
                </a:lnTo>
                <a:lnTo>
                  <a:pt x="70103" y="31484"/>
                </a:lnTo>
                <a:lnTo>
                  <a:pt x="70865" y="31026"/>
                </a:lnTo>
                <a:close/>
              </a:path>
              <a:path w="292100" h="267335">
                <a:moveTo>
                  <a:pt x="93726" y="246368"/>
                </a:moveTo>
                <a:lnTo>
                  <a:pt x="81534" y="241034"/>
                </a:lnTo>
                <a:lnTo>
                  <a:pt x="70104" y="234938"/>
                </a:lnTo>
                <a:lnTo>
                  <a:pt x="70104" y="247987"/>
                </a:lnTo>
                <a:lnTo>
                  <a:pt x="92964" y="257484"/>
                </a:lnTo>
                <a:lnTo>
                  <a:pt x="92964" y="246368"/>
                </a:lnTo>
                <a:lnTo>
                  <a:pt x="93726" y="246368"/>
                </a:lnTo>
                <a:close/>
              </a:path>
              <a:path w="292100" h="267335">
                <a:moveTo>
                  <a:pt x="93725" y="19292"/>
                </a:moveTo>
                <a:lnTo>
                  <a:pt x="92963" y="19292"/>
                </a:lnTo>
                <a:lnTo>
                  <a:pt x="92963" y="19625"/>
                </a:lnTo>
                <a:lnTo>
                  <a:pt x="93725" y="19292"/>
                </a:lnTo>
                <a:close/>
              </a:path>
              <a:path w="292100" h="267335">
                <a:moveTo>
                  <a:pt x="99822" y="248654"/>
                </a:moveTo>
                <a:lnTo>
                  <a:pt x="92964" y="246368"/>
                </a:lnTo>
                <a:lnTo>
                  <a:pt x="92964" y="257484"/>
                </a:lnTo>
                <a:lnTo>
                  <a:pt x="99060" y="260017"/>
                </a:lnTo>
                <a:lnTo>
                  <a:pt x="99060" y="248654"/>
                </a:lnTo>
                <a:lnTo>
                  <a:pt x="99822" y="248654"/>
                </a:lnTo>
                <a:close/>
              </a:path>
              <a:path w="292100" h="267335">
                <a:moveTo>
                  <a:pt x="105918" y="250940"/>
                </a:moveTo>
                <a:lnTo>
                  <a:pt x="99060" y="248654"/>
                </a:lnTo>
                <a:lnTo>
                  <a:pt x="99060" y="260017"/>
                </a:lnTo>
                <a:lnTo>
                  <a:pt x="102048" y="261258"/>
                </a:lnTo>
                <a:lnTo>
                  <a:pt x="105155" y="261747"/>
                </a:lnTo>
                <a:lnTo>
                  <a:pt x="105155" y="250940"/>
                </a:lnTo>
                <a:lnTo>
                  <a:pt x="105918" y="250940"/>
                </a:lnTo>
                <a:close/>
              </a:path>
              <a:path w="292100" h="267335">
                <a:moveTo>
                  <a:pt x="105918" y="15482"/>
                </a:moveTo>
                <a:lnTo>
                  <a:pt x="105155" y="15482"/>
                </a:lnTo>
                <a:lnTo>
                  <a:pt x="105155" y="15651"/>
                </a:lnTo>
                <a:lnTo>
                  <a:pt x="105918" y="15482"/>
                </a:lnTo>
                <a:close/>
              </a:path>
              <a:path w="292100" h="267335">
                <a:moveTo>
                  <a:pt x="118872" y="253988"/>
                </a:moveTo>
                <a:lnTo>
                  <a:pt x="105155" y="250940"/>
                </a:lnTo>
                <a:lnTo>
                  <a:pt x="105155" y="261747"/>
                </a:lnTo>
                <a:lnTo>
                  <a:pt x="118110" y="263785"/>
                </a:lnTo>
                <a:lnTo>
                  <a:pt x="118110" y="253988"/>
                </a:lnTo>
                <a:lnTo>
                  <a:pt x="118872" y="253988"/>
                </a:lnTo>
                <a:close/>
              </a:path>
              <a:path w="292100" h="267335">
                <a:moveTo>
                  <a:pt x="118872" y="12434"/>
                </a:moveTo>
                <a:lnTo>
                  <a:pt x="118110" y="12434"/>
                </a:lnTo>
                <a:lnTo>
                  <a:pt x="118110" y="12603"/>
                </a:lnTo>
                <a:lnTo>
                  <a:pt x="118872" y="12434"/>
                </a:lnTo>
                <a:close/>
              </a:path>
              <a:path w="292100" h="267335">
                <a:moveTo>
                  <a:pt x="153162" y="265949"/>
                </a:moveTo>
                <a:lnTo>
                  <a:pt x="153162" y="256274"/>
                </a:lnTo>
                <a:lnTo>
                  <a:pt x="138355" y="256237"/>
                </a:lnTo>
                <a:lnTo>
                  <a:pt x="118110" y="253988"/>
                </a:lnTo>
                <a:lnTo>
                  <a:pt x="118110" y="263785"/>
                </a:lnTo>
                <a:lnTo>
                  <a:pt x="138355" y="266969"/>
                </a:lnTo>
                <a:lnTo>
                  <a:pt x="153162" y="265949"/>
                </a:lnTo>
                <a:close/>
              </a:path>
              <a:path w="292100" h="267335">
                <a:moveTo>
                  <a:pt x="160020" y="265476"/>
                </a:moveTo>
                <a:lnTo>
                  <a:pt x="160020" y="255512"/>
                </a:lnTo>
                <a:lnTo>
                  <a:pt x="152400" y="256274"/>
                </a:lnTo>
                <a:lnTo>
                  <a:pt x="153162" y="256274"/>
                </a:lnTo>
                <a:lnTo>
                  <a:pt x="153162" y="265949"/>
                </a:lnTo>
                <a:lnTo>
                  <a:pt x="160020" y="265476"/>
                </a:lnTo>
                <a:close/>
              </a:path>
              <a:path w="292100" h="267335">
                <a:moveTo>
                  <a:pt x="160020" y="10232"/>
                </a:moveTo>
                <a:lnTo>
                  <a:pt x="159258" y="10148"/>
                </a:lnTo>
                <a:lnTo>
                  <a:pt x="160020" y="10232"/>
                </a:lnTo>
                <a:close/>
              </a:path>
              <a:path w="292100" h="267335">
                <a:moveTo>
                  <a:pt x="179832" y="262980"/>
                </a:moveTo>
                <a:lnTo>
                  <a:pt x="179832" y="252464"/>
                </a:lnTo>
                <a:lnTo>
                  <a:pt x="172974" y="253988"/>
                </a:lnTo>
                <a:lnTo>
                  <a:pt x="159258" y="255512"/>
                </a:lnTo>
                <a:lnTo>
                  <a:pt x="160020" y="255512"/>
                </a:lnTo>
                <a:lnTo>
                  <a:pt x="160020" y="265476"/>
                </a:lnTo>
                <a:lnTo>
                  <a:pt x="175022" y="264442"/>
                </a:lnTo>
                <a:lnTo>
                  <a:pt x="179832" y="262980"/>
                </a:lnTo>
                <a:close/>
              </a:path>
              <a:path w="292100" h="267335">
                <a:moveTo>
                  <a:pt x="179832" y="14127"/>
                </a:moveTo>
                <a:lnTo>
                  <a:pt x="179832" y="13958"/>
                </a:lnTo>
                <a:lnTo>
                  <a:pt x="179070" y="13958"/>
                </a:lnTo>
                <a:lnTo>
                  <a:pt x="179832" y="14127"/>
                </a:lnTo>
                <a:close/>
              </a:path>
              <a:path w="292100" h="267335">
                <a:moveTo>
                  <a:pt x="210311" y="253619"/>
                </a:moveTo>
                <a:lnTo>
                  <a:pt x="210311" y="241034"/>
                </a:lnTo>
                <a:lnTo>
                  <a:pt x="198120" y="246368"/>
                </a:lnTo>
                <a:lnTo>
                  <a:pt x="185928" y="250940"/>
                </a:lnTo>
                <a:lnTo>
                  <a:pt x="179070" y="252464"/>
                </a:lnTo>
                <a:lnTo>
                  <a:pt x="179832" y="252464"/>
                </a:lnTo>
                <a:lnTo>
                  <a:pt x="179832" y="262980"/>
                </a:lnTo>
                <a:lnTo>
                  <a:pt x="209994" y="253808"/>
                </a:lnTo>
                <a:lnTo>
                  <a:pt x="210311" y="253619"/>
                </a:lnTo>
                <a:close/>
              </a:path>
              <a:path w="292100" h="267335">
                <a:moveTo>
                  <a:pt x="210311" y="25054"/>
                </a:moveTo>
                <a:lnTo>
                  <a:pt x="210311" y="24626"/>
                </a:lnTo>
                <a:lnTo>
                  <a:pt x="209550" y="24626"/>
                </a:lnTo>
                <a:lnTo>
                  <a:pt x="210311" y="25054"/>
                </a:lnTo>
                <a:close/>
              </a:path>
              <a:path w="292100" h="267335">
                <a:moveTo>
                  <a:pt x="221742" y="246806"/>
                </a:moveTo>
                <a:lnTo>
                  <a:pt x="221742" y="234938"/>
                </a:lnTo>
                <a:lnTo>
                  <a:pt x="209550" y="241034"/>
                </a:lnTo>
                <a:lnTo>
                  <a:pt x="210311" y="241034"/>
                </a:lnTo>
                <a:lnTo>
                  <a:pt x="210311" y="253619"/>
                </a:lnTo>
                <a:lnTo>
                  <a:pt x="221742" y="246806"/>
                </a:lnTo>
                <a:close/>
              </a:path>
              <a:path w="292100" h="267335">
                <a:moveTo>
                  <a:pt x="221742" y="31484"/>
                </a:moveTo>
                <a:lnTo>
                  <a:pt x="220979" y="30722"/>
                </a:lnTo>
                <a:lnTo>
                  <a:pt x="220979" y="31055"/>
                </a:lnTo>
                <a:lnTo>
                  <a:pt x="221742" y="31484"/>
                </a:lnTo>
                <a:close/>
              </a:path>
              <a:path w="292100" h="267335">
                <a:moveTo>
                  <a:pt x="276606" y="189350"/>
                </a:moveTo>
                <a:lnTo>
                  <a:pt x="276606" y="163310"/>
                </a:lnTo>
                <a:lnTo>
                  <a:pt x="272034" y="175502"/>
                </a:lnTo>
                <a:lnTo>
                  <a:pt x="272034" y="174740"/>
                </a:lnTo>
                <a:lnTo>
                  <a:pt x="269748" y="180836"/>
                </a:lnTo>
                <a:lnTo>
                  <a:pt x="267462" y="186170"/>
                </a:lnTo>
                <a:lnTo>
                  <a:pt x="264414" y="191504"/>
                </a:lnTo>
                <a:lnTo>
                  <a:pt x="257556" y="202172"/>
                </a:lnTo>
                <a:lnTo>
                  <a:pt x="257556" y="201410"/>
                </a:lnTo>
                <a:lnTo>
                  <a:pt x="249936" y="211316"/>
                </a:lnTo>
                <a:lnTo>
                  <a:pt x="240792" y="220460"/>
                </a:lnTo>
                <a:lnTo>
                  <a:pt x="231647" y="228080"/>
                </a:lnTo>
                <a:lnTo>
                  <a:pt x="220979" y="234938"/>
                </a:lnTo>
                <a:lnTo>
                  <a:pt x="221742" y="234938"/>
                </a:lnTo>
                <a:lnTo>
                  <a:pt x="221742" y="246806"/>
                </a:lnTo>
                <a:lnTo>
                  <a:pt x="241218" y="235198"/>
                </a:lnTo>
                <a:lnTo>
                  <a:pt x="266637" y="208744"/>
                </a:lnTo>
                <a:lnTo>
                  <a:pt x="276606" y="189350"/>
                </a:lnTo>
                <a:close/>
              </a:path>
              <a:path w="292100" h="267335">
                <a:moveTo>
                  <a:pt x="241554" y="46724"/>
                </a:moveTo>
                <a:lnTo>
                  <a:pt x="241554" y="45962"/>
                </a:lnTo>
                <a:lnTo>
                  <a:pt x="240792" y="45962"/>
                </a:lnTo>
                <a:lnTo>
                  <a:pt x="241554" y="46724"/>
                </a:lnTo>
                <a:close/>
              </a:path>
              <a:path w="292100" h="267335">
                <a:moveTo>
                  <a:pt x="241554" y="219698"/>
                </a:moveTo>
                <a:lnTo>
                  <a:pt x="240792" y="220342"/>
                </a:lnTo>
                <a:lnTo>
                  <a:pt x="241554" y="219698"/>
                </a:lnTo>
                <a:close/>
              </a:path>
              <a:path w="292100" h="267335">
                <a:moveTo>
                  <a:pt x="272796" y="92952"/>
                </a:moveTo>
                <a:lnTo>
                  <a:pt x="272796" y="90920"/>
                </a:lnTo>
                <a:lnTo>
                  <a:pt x="272034" y="90920"/>
                </a:lnTo>
                <a:lnTo>
                  <a:pt x="272796" y="92952"/>
                </a:lnTo>
                <a:close/>
              </a:path>
              <a:path w="292100" h="267335">
                <a:moveTo>
                  <a:pt x="276606" y="104382"/>
                </a:moveTo>
                <a:lnTo>
                  <a:pt x="276606" y="102350"/>
                </a:lnTo>
                <a:lnTo>
                  <a:pt x="275844" y="102350"/>
                </a:lnTo>
                <a:lnTo>
                  <a:pt x="276606" y="104382"/>
                </a:lnTo>
                <a:close/>
              </a:path>
              <a:path w="292100" h="267335">
                <a:moveTo>
                  <a:pt x="278130" y="186385"/>
                </a:moveTo>
                <a:lnTo>
                  <a:pt x="278130" y="157976"/>
                </a:lnTo>
                <a:lnTo>
                  <a:pt x="275844" y="164072"/>
                </a:lnTo>
                <a:lnTo>
                  <a:pt x="276606" y="163310"/>
                </a:lnTo>
                <a:lnTo>
                  <a:pt x="276606" y="189350"/>
                </a:lnTo>
                <a:lnTo>
                  <a:pt x="278130" y="186385"/>
                </a:lnTo>
                <a:close/>
              </a:path>
              <a:path w="292100" h="267335">
                <a:moveTo>
                  <a:pt x="278130" y="111494"/>
                </a:moveTo>
                <a:lnTo>
                  <a:pt x="278130" y="108446"/>
                </a:lnTo>
                <a:lnTo>
                  <a:pt x="277368" y="108446"/>
                </a:lnTo>
                <a:lnTo>
                  <a:pt x="278130" y="111494"/>
                </a:lnTo>
                <a:close/>
              </a:path>
              <a:path w="292100" h="267335">
                <a:moveTo>
                  <a:pt x="280416" y="181938"/>
                </a:moveTo>
                <a:lnTo>
                  <a:pt x="280416" y="138926"/>
                </a:lnTo>
                <a:lnTo>
                  <a:pt x="279654" y="145784"/>
                </a:lnTo>
                <a:lnTo>
                  <a:pt x="279654" y="145022"/>
                </a:lnTo>
                <a:lnTo>
                  <a:pt x="278892" y="151880"/>
                </a:lnTo>
                <a:lnTo>
                  <a:pt x="277368" y="157976"/>
                </a:lnTo>
                <a:lnTo>
                  <a:pt x="278130" y="157976"/>
                </a:lnTo>
                <a:lnTo>
                  <a:pt x="278130" y="186385"/>
                </a:lnTo>
                <a:lnTo>
                  <a:pt x="280416" y="181938"/>
                </a:lnTo>
                <a:close/>
              </a:path>
            </a:pathLst>
          </a:custGeom>
          <a:solidFill>
            <a:srgbClr val="41719C"/>
          </a:solidFill>
        </p:spPr>
        <p:txBody>
          <a:bodyPr wrap="square" lIns="0" tIns="0" rIns="0" bIns="0" rtlCol="0"/>
          <a:lstStyle/>
          <a:p>
            <a:endParaRPr/>
          </a:p>
        </p:txBody>
      </p:sp>
      <p:sp>
        <p:nvSpPr>
          <p:cNvPr id="21" name="object 21"/>
          <p:cNvSpPr txBox="1"/>
          <p:nvPr/>
        </p:nvSpPr>
        <p:spPr>
          <a:xfrm>
            <a:off x="8027041" y="2578862"/>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2</a:t>
            </a:r>
            <a:endParaRPr sz="1400">
              <a:latin typeface="Calibri"/>
              <a:cs typeface="Calibri"/>
            </a:endParaRPr>
          </a:p>
        </p:txBody>
      </p:sp>
      <p:sp>
        <p:nvSpPr>
          <p:cNvPr id="22" name="object 22"/>
          <p:cNvSpPr/>
          <p:nvPr/>
        </p:nvSpPr>
        <p:spPr>
          <a:xfrm>
            <a:off x="7280795" y="2343734"/>
            <a:ext cx="292100" cy="267335"/>
          </a:xfrm>
          <a:custGeom>
            <a:avLst/>
            <a:gdLst/>
            <a:ahLst/>
            <a:cxnLst/>
            <a:rect l="l" t="t" r="r" b="b"/>
            <a:pathLst>
              <a:path w="292100" h="267335">
                <a:moveTo>
                  <a:pt x="291846" y="132765"/>
                </a:moveTo>
                <a:lnTo>
                  <a:pt x="291846" y="125907"/>
                </a:lnTo>
                <a:lnTo>
                  <a:pt x="291084" y="119049"/>
                </a:lnTo>
                <a:lnTo>
                  <a:pt x="279299" y="79376"/>
                </a:lnTo>
                <a:lnTo>
                  <a:pt x="231355" y="23824"/>
                </a:lnTo>
                <a:lnTo>
                  <a:pt x="163921" y="6"/>
                </a:lnTo>
                <a:lnTo>
                  <a:pt x="127773" y="0"/>
                </a:lnTo>
                <a:lnTo>
                  <a:pt x="92605" y="7931"/>
                </a:lnTo>
                <a:lnTo>
                  <a:pt x="33016" y="47609"/>
                </a:lnTo>
                <a:lnTo>
                  <a:pt x="761" y="119049"/>
                </a:lnTo>
                <a:lnTo>
                  <a:pt x="0" y="125907"/>
                </a:lnTo>
                <a:lnTo>
                  <a:pt x="0" y="140385"/>
                </a:lnTo>
                <a:lnTo>
                  <a:pt x="762" y="146481"/>
                </a:lnTo>
                <a:lnTo>
                  <a:pt x="1524" y="153339"/>
                </a:lnTo>
                <a:lnTo>
                  <a:pt x="11430" y="182685"/>
                </a:lnTo>
                <a:lnTo>
                  <a:pt x="11429" y="120573"/>
                </a:lnTo>
                <a:lnTo>
                  <a:pt x="12954" y="114477"/>
                </a:lnTo>
                <a:lnTo>
                  <a:pt x="13715" y="108381"/>
                </a:lnTo>
                <a:lnTo>
                  <a:pt x="15239" y="102285"/>
                </a:lnTo>
                <a:lnTo>
                  <a:pt x="16763" y="98221"/>
                </a:lnTo>
                <a:lnTo>
                  <a:pt x="16763" y="96951"/>
                </a:lnTo>
                <a:lnTo>
                  <a:pt x="19049" y="90855"/>
                </a:lnTo>
                <a:lnTo>
                  <a:pt x="21336" y="86855"/>
                </a:lnTo>
                <a:lnTo>
                  <a:pt x="21336" y="85521"/>
                </a:lnTo>
                <a:lnTo>
                  <a:pt x="24383" y="79425"/>
                </a:lnTo>
                <a:lnTo>
                  <a:pt x="24383" y="80187"/>
                </a:lnTo>
                <a:lnTo>
                  <a:pt x="27431" y="74091"/>
                </a:lnTo>
                <a:lnTo>
                  <a:pt x="27431" y="74853"/>
                </a:lnTo>
                <a:lnTo>
                  <a:pt x="33527" y="65371"/>
                </a:lnTo>
                <a:lnTo>
                  <a:pt x="33527" y="64947"/>
                </a:lnTo>
                <a:lnTo>
                  <a:pt x="41909" y="55041"/>
                </a:lnTo>
                <a:lnTo>
                  <a:pt x="50291" y="45897"/>
                </a:lnTo>
                <a:lnTo>
                  <a:pt x="50291" y="46659"/>
                </a:lnTo>
                <a:lnTo>
                  <a:pt x="59435" y="38922"/>
                </a:lnTo>
                <a:lnTo>
                  <a:pt x="59435" y="38277"/>
                </a:lnTo>
                <a:lnTo>
                  <a:pt x="70865" y="30657"/>
                </a:lnTo>
                <a:lnTo>
                  <a:pt x="70865" y="30962"/>
                </a:lnTo>
                <a:lnTo>
                  <a:pt x="81533" y="24561"/>
                </a:lnTo>
                <a:lnTo>
                  <a:pt x="93725" y="19227"/>
                </a:lnTo>
                <a:lnTo>
                  <a:pt x="93725" y="19735"/>
                </a:lnTo>
                <a:lnTo>
                  <a:pt x="99059" y="17957"/>
                </a:lnTo>
                <a:lnTo>
                  <a:pt x="99059" y="17703"/>
                </a:lnTo>
                <a:lnTo>
                  <a:pt x="105155" y="15671"/>
                </a:lnTo>
                <a:lnTo>
                  <a:pt x="105155" y="15417"/>
                </a:lnTo>
                <a:lnTo>
                  <a:pt x="118110" y="12539"/>
                </a:lnTo>
                <a:lnTo>
                  <a:pt x="118110" y="12369"/>
                </a:lnTo>
                <a:lnTo>
                  <a:pt x="124968" y="11683"/>
                </a:lnTo>
                <a:lnTo>
                  <a:pt x="138684" y="10083"/>
                </a:lnTo>
                <a:lnTo>
                  <a:pt x="153162" y="10159"/>
                </a:lnTo>
                <a:lnTo>
                  <a:pt x="160020" y="10845"/>
                </a:lnTo>
                <a:lnTo>
                  <a:pt x="166878" y="11607"/>
                </a:lnTo>
                <a:lnTo>
                  <a:pt x="172974" y="12369"/>
                </a:lnTo>
                <a:lnTo>
                  <a:pt x="179832" y="13893"/>
                </a:lnTo>
                <a:lnTo>
                  <a:pt x="185928" y="15417"/>
                </a:lnTo>
                <a:lnTo>
                  <a:pt x="192786" y="17703"/>
                </a:lnTo>
                <a:lnTo>
                  <a:pt x="192786" y="17957"/>
                </a:lnTo>
                <a:lnTo>
                  <a:pt x="198120" y="19735"/>
                </a:lnTo>
                <a:lnTo>
                  <a:pt x="198120" y="19227"/>
                </a:lnTo>
                <a:lnTo>
                  <a:pt x="210311" y="25323"/>
                </a:lnTo>
                <a:lnTo>
                  <a:pt x="210311" y="24561"/>
                </a:lnTo>
                <a:lnTo>
                  <a:pt x="220979" y="30962"/>
                </a:lnTo>
                <a:lnTo>
                  <a:pt x="220979" y="30657"/>
                </a:lnTo>
                <a:lnTo>
                  <a:pt x="231647" y="38277"/>
                </a:lnTo>
                <a:lnTo>
                  <a:pt x="240792" y="46014"/>
                </a:lnTo>
                <a:lnTo>
                  <a:pt x="249936" y="55041"/>
                </a:lnTo>
                <a:lnTo>
                  <a:pt x="257556" y="64947"/>
                </a:lnTo>
                <a:lnTo>
                  <a:pt x="257556" y="64185"/>
                </a:lnTo>
                <a:lnTo>
                  <a:pt x="264414" y="74853"/>
                </a:lnTo>
                <a:lnTo>
                  <a:pt x="264414" y="74091"/>
                </a:lnTo>
                <a:lnTo>
                  <a:pt x="267462" y="80187"/>
                </a:lnTo>
                <a:lnTo>
                  <a:pt x="267462" y="79425"/>
                </a:lnTo>
                <a:lnTo>
                  <a:pt x="269748" y="85521"/>
                </a:lnTo>
                <a:lnTo>
                  <a:pt x="272796" y="90855"/>
                </a:lnTo>
                <a:lnTo>
                  <a:pt x="272796" y="92887"/>
                </a:lnTo>
                <a:lnTo>
                  <a:pt x="274320" y="96951"/>
                </a:lnTo>
                <a:lnTo>
                  <a:pt x="274320" y="96189"/>
                </a:lnTo>
                <a:lnTo>
                  <a:pt x="276606" y="102285"/>
                </a:lnTo>
                <a:lnTo>
                  <a:pt x="278130" y="108381"/>
                </a:lnTo>
                <a:lnTo>
                  <a:pt x="280416" y="126669"/>
                </a:lnTo>
                <a:lnTo>
                  <a:pt x="280416" y="182102"/>
                </a:lnTo>
                <a:lnTo>
                  <a:pt x="285381" y="171456"/>
                </a:lnTo>
                <a:lnTo>
                  <a:pt x="291846" y="132765"/>
                </a:lnTo>
                <a:close/>
              </a:path>
              <a:path w="292100" h="267335">
                <a:moveTo>
                  <a:pt x="12191" y="120573"/>
                </a:moveTo>
                <a:lnTo>
                  <a:pt x="11429" y="120573"/>
                </a:lnTo>
                <a:lnTo>
                  <a:pt x="11430" y="126669"/>
                </a:lnTo>
                <a:lnTo>
                  <a:pt x="12191" y="120573"/>
                </a:lnTo>
                <a:close/>
              </a:path>
              <a:path w="292100" h="267335">
                <a:moveTo>
                  <a:pt x="12192" y="145719"/>
                </a:moveTo>
                <a:lnTo>
                  <a:pt x="11430" y="139623"/>
                </a:lnTo>
                <a:lnTo>
                  <a:pt x="11430" y="145719"/>
                </a:lnTo>
                <a:lnTo>
                  <a:pt x="12192" y="145719"/>
                </a:lnTo>
                <a:close/>
              </a:path>
              <a:path w="292100" h="267335">
                <a:moveTo>
                  <a:pt x="17526" y="169341"/>
                </a:moveTo>
                <a:lnTo>
                  <a:pt x="15240" y="163245"/>
                </a:lnTo>
                <a:lnTo>
                  <a:pt x="15240" y="164007"/>
                </a:lnTo>
                <a:lnTo>
                  <a:pt x="13716" y="157911"/>
                </a:lnTo>
                <a:lnTo>
                  <a:pt x="12954" y="151815"/>
                </a:lnTo>
                <a:lnTo>
                  <a:pt x="11430" y="145719"/>
                </a:lnTo>
                <a:lnTo>
                  <a:pt x="11430" y="182685"/>
                </a:lnTo>
                <a:lnTo>
                  <a:pt x="13975" y="190226"/>
                </a:lnTo>
                <a:lnTo>
                  <a:pt x="16764" y="194360"/>
                </a:lnTo>
                <a:lnTo>
                  <a:pt x="16764" y="169341"/>
                </a:lnTo>
                <a:lnTo>
                  <a:pt x="17526" y="169341"/>
                </a:lnTo>
                <a:close/>
              </a:path>
              <a:path w="292100" h="267335">
                <a:moveTo>
                  <a:pt x="17525" y="96189"/>
                </a:moveTo>
                <a:lnTo>
                  <a:pt x="16763" y="96951"/>
                </a:lnTo>
                <a:lnTo>
                  <a:pt x="16763" y="98221"/>
                </a:lnTo>
                <a:lnTo>
                  <a:pt x="17525" y="96189"/>
                </a:lnTo>
                <a:close/>
              </a:path>
              <a:path w="292100" h="267335">
                <a:moveTo>
                  <a:pt x="34290" y="202107"/>
                </a:moveTo>
                <a:lnTo>
                  <a:pt x="27432" y="191439"/>
                </a:lnTo>
                <a:lnTo>
                  <a:pt x="21336" y="180771"/>
                </a:lnTo>
                <a:lnTo>
                  <a:pt x="19050" y="175437"/>
                </a:lnTo>
                <a:lnTo>
                  <a:pt x="16764" y="169341"/>
                </a:lnTo>
                <a:lnTo>
                  <a:pt x="16764" y="194360"/>
                </a:lnTo>
                <a:lnTo>
                  <a:pt x="33528" y="219217"/>
                </a:lnTo>
                <a:lnTo>
                  <a:pt x="33528" y="201345"/>
                </a:lnTo>
                <a:lnTo>
                  <a:pt x="34290" y="202107"/>
                </a:lnTo>
                <a:close/>
              </a:path>
              <a:path w="292100" h="267335">
                <a:moveTo>
                  <a:pt x="22097" y="85521"/>
                </a:moveTo>
                <a:lnTo>
                  <a:pt x="21336" y="85521"/>
                </a:lnTo>
                <a:lnTo>
                  <a:pt x="21336" y="86855"/>
                </a:lnTo>
                <a:lnTo>
                  <a:pt x="22097" y="85521"/>
                </a:lnTo>
                <a:close/>
              </a:path>
              <a:path w="292100" h="267335">
                <a:moveTo>
                  <a:pt x="34290" y="64185"/>
                </a:moveTo>
                <a:lnTo>
                  <a:pt x="33527" y="64947"/>
                </a:lnTo>
                <a:lnTo>
                  <a:pt x="33527" y="65371"/>
                </a:lnTo>
                <a:lnTo>
                  <a:pt x="34290" y="64185"/>
                </a:lnTo>
                <a:close/>
              </a:path>
              <a:path w="292100" h="267335">
                <a:moveTo>
                  <a:pt x="60198" y="228015"/>
                </a:moveTo>
                <a:lnTo>
                  <a:pt x="50292" y="219633"/>
                </a:lnTo>
                <a:lnTo>
                  <a:pt x="50292" y="220395"/>
                </a:lnTo>
                <a:lnTo>
                  <a:pt x="41910" y="211251"/>
                </a:lnTo>
                <a:lnTo>
                  <a:pt x="33528" y="201345"/>
                </a:lnTo>
                <a:lnTo>
                  <a:pt x="33528" y="219217"/>
                </a:lnTo>
                <a:lnTo>
                  <a:pt x="33920" y="219799"/>
                </a:lnTo>
                <a:lnTo>
                  <a:pt x="59436" y="241874"/>
                </a:lnTo>
                <a:lnTo>
                  <a:pt x="59436" y="228015"/>
                </a:lnTo>
                <a:lnTo>
                  <a:pt x="60198" y="228015"/>
                </a:lnTo>
                <a:close/>
              </a:path>
              <a:path w="292100" h="267335">
                <a:moveTo>
                  <a:pt x="60197" y="38277"/>
                </a:moveTo>
                <a:lnTo>
                  <a:pt x="59435" y="38277"/>
                </a:lnTo>
                <a:lnTo>
                  <a:pt x="59435" y="38922"/>
                </a:lnTo>
                <a:lnTo>
                  <a:pt x="60197" y="38277"/>
                </a:lnTo>
                <a:close/>
              </a:path>
              <a:path w="292100" h="267335">
                <a:moveTo>
                  <a:pt x="70866" y="234873"/>
                </a:moveTo>
                <a:lnTo>
                  <a:pt x="59436" y="228015"/>
                </a:lnTo>
                <a:lnTo>
                  <a:pt x="59436" y="241874"/>
                </a:lnTo>
                <a:lnTo>
                  <a:pt x="59750" y="242147"/>
                </a:lnTo>
                <a:lnTo>
                  <a:pt x="70104" y="247377"/>
                </a:lnTo>
                <a:lnTo>
                  <a:pt x="70104" y="234873"/>
                </a:lnTo>
                <a:lnTo>
                  <a:pt x="70866" y="234873"/>
                </a:lnTo>
                <a:close/>
              </a:path>
              <a:path w="292100" h="267335">
                <a:moveTo>
                  <a:pt x="70865" y="30962"/>
                </a:moveTo>
                <a:lnTo>
                  <a:pt x="70865" y="30657"/>
                </a:lnTo>
                <a:lnTo>
                  <a:pt x="70103" y="31419"/>
                </a:lnTo>
                <a:lnTo>
                  <a:pt x="70865" y="30962"/>
                </a:lnTo>
                <a:close/>
              </a:path>
              <a:path w="292100" h="267335">
                <a:moveTo>
                  <a:pt x="93726" y="246303"/>
                </a:moveTo>
                <a:lnTo>
                  <a:pt x="81534" y="240969"/>
                </a:lnTo>
                <a:lnTo>
                  <a:pt x="81534" y="241731"/>
                </a:lnTo>
                <a:lnTo>
                  <a:pt x="70104" y="234873"/>
                </a:lnTo>
                <a:lnTo>
                  <a:pt x="70104" y="247377"/>
                </a:lnTo>
                <a:lnTo>
                  <a:pt x="89859" y="257358"/>
                </a:lnTo>
                <a:lnTo>
                  <a:pt x="92964" y="258131"/>
                </a:lnTo>
                <a:lnTo>
                  <a:pt x="92964" y="246303"/>
                </a:lnTo>
                <a:lnTo>
                  <a:pt x="93726" y="246303"/>
                </a:lnTo>
                <a:close/>
              </a:path>
              <a:path w="292100" h="267335">
                <a:moveTo>
                  <a:pt x="93725" y="19735"/>
                </a:moveTo>
                <a:lnTo>
                  <a:pt x="93725" y="19227"/>
                </a:lnTo>
                <a:lnTo>
                  <a:pt x="92963" y="19989"/>
                </a:lnTo>
                <a:lnTo>
                  <a:pt x="93725" y="19735"/>
                </a:lnTo>
                <a:close/>
              </a:path>
              <a:path w="292100" h="267335">
                <a:moveTo>
                  <a:pt x="99822" y="248589"/>
                </a:moveTo>
                <a:lnTo>
                  <a:pt x="92964" y="246303"/>
                </a:lnTo>
                <a:lnTo>
                  <a:pt x="92964" y="258131"/>
                </a:lnTo>
                <a:lnTo>
                  <a:pt x="99060" y="259649"/>
                </a:lnTo>
                <a:lnTo>
                  <a:pt x="99060" y="248589"/>
                </a:lnTo>
                <a:lnTo>
                  <a:pt x="99822" y="248589"/>
                </a:lnTo>
                <a:close/>
              </a:path>
              <a:path w="292100" h="267335">
                <a:moveTo>
                  <a:pt x="99822" y="17703"/>
                </a:moveTo>
                <a:lnTo>
                  <a:pt x="99059" y="17703"/>
                </a:lnTo>
                <a:lnTo>
                  <a:pt x="99059" y="17957"/>
                </a:lnTo>
                <a:lnTo>
                  <a:pt x="99822" y="17703"/>
                </a:lnTo>
                <a:close/>
              </a:path>
              <a:path w="292100" h="267335">
                <a:moveTo>
                  <a:pt x="118872" y="253923"/>
                </a:moveTo>
                <a:lnTo>
                  <a:pt x="112014" y="252399"/>
                </a:lnTo>
                <a:lnTo>
                  <a:pt x="105918" y="250875"/>
                </a:lnTo>
                <a:lnTo>
                  <a:pt x="99060" y="248589"/>
                </a:lnTo>
                <a:lnTo>
                  <a:pt x="99060" y="259649"/>
                </a:lnTo>
                <a:lnTo>
                  <a:pt x="118110" y="264393"/>
                </a:lnTo>
                <a:lnTo>
                  <a:pt x="118110" y="253923"/>
                </a:lnTo>
                <a:lnTo>
                  <a:pt x="118872" y="253923"/>
                </a:lnTo>
                <a:close/>
              </a:path>
              <a:path w="292100" h="267335">
                <a:moveTo>
                  <a:pt x="105918" y="15417"/>
                </a:moveTo>
                <a:lnTo>
                  <a:pt x="105155" y="15417"/>
                </a:lnTo>
                <a:lnTo>
                  <a:pt x="105155" y="15671"/>
                </a:lnTo>
                <a:lnTo>
                  <a:pt x="105918" y="15417"/>
                </a:lnTo>
                <a:close/>
              </a:path>
              <a:path w="292100" h="267335">
                <a:moveTo>
                  <a:pt x="118872" y="12369"/>
                </a:moveTo>
                <a:lnTo>
                  <a:pt x="118110" y="12369"/>
                </a:lnTo>
                <a:lnTo>
                  <a:pt x="118110" y="12539"/>
                </a:lnTo>
                <a:lnTo>
                  <a:pt x="118872" y="12369"/>
                </a:lnTo>
                <a:close/>
              </a:path>
              <a:path w="292100" h="267335">
                <a:moveTo>
                  <a:pt x="153162" y="266607"/>
                </a:moveTo>
                <a:lnTo>
                  <a:pt x="153162" y="256209"/>
                </a:lnTo>
                <a:lnTo>
                  <a:pt x="138684" y="256209"/>
                </a:lnTo>
                <a:lnTo>
                  <a:pt x="124968" y="254685"/>
                </a:lnTo>
                <a:lnTo>
                  <a:pt x="118110" y="253923"/>
                </a:lnTo>
                <a:lnTo>
                  <a:pt x="118110" y="264393"/>
                </a:lnTo>
                <a:lnTo>
                  <a:pt x="122638" y="265521"/>
                </a:lnTo>
                <a:lnTo>
                  <a:pt x="153162" y="266607"/>
                </a:lnTo>
                <a:close/>
              </a:path>
              <a:path w="292100" h="267335">
                <a:moveTo>
                  <a:pt x="125730" y="11607"/>
                </a:moveTo>
                <a:lnTo>
                  <a:pt x="124968" y="11607"/>
                </a:lnTo>
                <a:lnTo>
                  <a:pt x="125730" y="11607"/>
                </a:lnTo>
                <a:close/>
              </a:path>
              <a:path w="292100" h="267335">
                <a:moveTo>
                  <a:pt x="125730" y="254685"/>
                </a:moveTo>
                <a:lnTo>
                  <a:pt x="124968" y="254609"/>
                </a:lnTo>
                <a:lnTo>
                  <a:pt x="125730" y="254685"/>
                </a:lnTo>
                <a:close/>
              </a:path>
              <a:path w="292100" h="267335">
                <a:moveTo>
                  <a:pt x="153162" y="10159"/>
                </a:moveTo>
                <a:lnTo>
                  <a:pt x="152400" y="10083"/>
                </a:lnTo>
                <a:lnTo>
                  <a:pt x="153162" y="10159"/>
                </a:lnTo>
                <a:close/>
              </a:path>
              <a:path w="292100" h="267335">
                <a:moveTo>
                  <a:pt x="160020" y="266123"/>
                </a:moveTo>
                <a:lnTo>
                  <a:pt x="160020" y="255447"/>
                </a:lnTo>
                <a:lnTo>
                  <a:pt x="152400" y="256209"/>
                </a:lnTo>
                <a:lnTo>
                  <a:pt x="153162" y="256209"/>
                </a:lnTo>
                <a:lnTo>
                  <a:pt x="153162" y="266607"/>
                </a:lnTo>
                <a:lnTo>
                  <a:pt x="156481" y="266725"/>
                </a:lnTo>
                <a:lnTo>
                  <a:pt x="160020" y="266123"/>
                </a:lnTo>
                <a:close/>
              </a:path>
              <a:path w="292100" h="267335">
                <a:moveTo>
                  <a:pt x="160020" y="10921"/>
                </a:moveTo>
                <a:lnTo>
                  <a:pt x="159258" y="10845"/>
                </a:lnTo>
                <a:lnTo>
                  <a:pt x="160020" y="10921"/>
                </a:lnTo>
                <a:close/>
              </a:path>
              <a:path w="292100" h="267335">
                <a:moveTo>
                  <a:pt x="166878" y="264956"/>
                </a:moveTo>
                <a:lnTo>
                  <a:pt x="166878" y="254685"/>
                </a:lnTo>
                <a:lnTo>
                  <a:pt x="159258" y="255447"/>
                </a:lnTo>
                <a:lnTo>
                  <a:pt x="160020" y="255447"/>
                </a:lnTo>
                <a:lnTo>
                  <a:pt x="160020" y="266123"/>
                </a:lnTo>
                <a:lnTo>
                  <a:pt x="166878" y="264956"/>
                </a:lnTo>
                <a:close/>
              </a:path>
              <a:path w="292100" h="267335">
                <a:moveTo>
                  <a:pt x="166878" y="11692"/>
                </a:moveTo>
                <a:lnTo>
                  <a:pt x="166116" y="11607"/>
                </a:lnTo>
                <a:lnTo>
                  <a:pt x="166878" y="11692"/>
                </a:lnTo>
                <a:close/>
              </a:path>
              <a:path w="292100" h="267335">
                <a:moveTo>
                  <a:pt x="192786" y="259856"/>
                </a:moveTo>
                <a:lnTo>
                  <a:pt x="192786" y="248589"/>
                </a:lnTo>
                <a:lnTo>
                  <a:pt x="185928" y="250875"/>
                </a:lnTo>
                <a:lnTo>
                  <a:pt x="179832" y="252399"/>
                </a:lnTo>
                <a:lnTo>
                  <a:pt x="172974" y="253923"/>
                </a:lnTo>
                <a:lnTo>
                  <a:pt x="166116" y="254685"/>
                </a:lnTo>
                <a:lnTo>
                  <a:pt x="166878" y="254685"/>
                </a:lnTo>
                <a:lnTo>
                  <a:pt x="166878" y="264956"/>
                </a:lnTo>
                <a:lnTo>
                  <a:pt x="189779" y="261058"/>
                </a:lnTo>
                <a:lnTo>
                  <a:pt x="192786" y="259856"/>
                </a:lnTo>
                <a:close/>
              </a:path>
              <a:path w="292100" h="267335">
                <a:moveTo>
                  <a:pt x="192786" y="17957"/>
                </a:moveTo>
                <a:lnTo>
                  <a:pt x="192786" y="17703"/>
                </a:lnTo>
                <a:lnTo>
                  <a:pt x="192024" y="17703"/>
                </a:lnTo>
                <a:lnTo>
                  <a:pt x="192786" y="17957"/>
                </a:lnTo>
                <a:close/>
              </a:path>
              <a:path w="292100" h="267335">
                <a:moveTo>
                  <a:pt x="198882" y="257420"/>
                </a:moveTo>
                <a:lnTo>
                  <a:pt x="198882" y="246303"/>
                </a:lnTo>
                <a:lnTo>
                  <a:pt x="192024" y="248589"/>
                </a:lnTo>
                <a:lnTo>
                  <a:pt x="192786" y="248589"/>
                </a:lnTo>
                <a:lnTo>
                  <a:pt x="192786" y="259856"/>
                </a:lnTo>
                <a:lnTo>
                  <a:pt x="198882" y="257420"/>
                </a:lnTo>
                <a:close/>
              </a:path>
              <a:path w="292100" h="267335">
                <a:moveTo>
                  <a:pt x="198882" y="19989"/>
                </a:moveTo>
                <a:lnTo>
                  <a:pt x="198120" y="19227"/>
                </a:lnTo>
                <a:lnTo>
                  <a:pt x="198120" y="19735"/>
                </a:lnTo>
                <a:lnTo>
                  <a:pt x="198882" y="19989"/>
                </a:lnTo>
                <a:close/>
              </a:path>
              <a:path w="292100" h="267335">
                <a:moveTo>
                  <a:pt x="221742" y="248039"/>
                </a:moveTo>
                <a:lnTo>
                  <a:pt x="221742" y="234873"/>
                </a:lnTo>
                <a:lnTo>
                  <a:pt x="210311" y="241731"/>
                </a:lnTo>
                <a:lnTo>
                  <a:pt x="210311" y="240969"/>
                </a:lnTo>
                <a:lnTo>
                  <a:pt x="198120" y="246303"/>
                </a:lnTo>
                <a:lnTo>
                  <a:pt x="198882" y="246303"/>
                </a:lnTo>
                <a:lnTo>
                  <a:pt x="198882" y="257420"/>
                </a:lnTo>
                <a:lnTo>
                  <a:pt x="220926" y="248609"/>
                </a:lnTo>
                <a:lnTo>
                  <a:pt x="221742" y="248039"/>
                </a:lnTo>
                <a:close/>
              </a:path>
              <a:path w="292100" h="267335">
                <a:moveTo>
                  <a:pt x="221742" y="31419"/>
                </a:moveTo>
                <a:lnTo>
                  <a:pt x="220979" y="30657"/>
                </a:lnTo>
                <a:lnTo>
                  <a:pt x="220979" y="30962"/>
                </a:lnTo>
                <a:lnTo>
                  <a:pt x="221742" y="31419"/>
                </a:lnTo>
                <a:close/>
              </a:path>
              <a:path w="292100" h="267335">
                <a:moveTo>
                  <a:pt x="272796" y="198441"/>
                </a:moveTo>
                <a:lnTo>
                  <a:pt x="272796" y="175437"/>
                </a:lnTo>
                <a:lnTo>
                  <a:pt x="269748" y="180771"/>
                </a:lnTo>
                <a:lnTo>
                  <a:pt x="267462" y="186105"/>
                </a:lnTo>
                <a:lnTo>
                  <a:pt x="264414" y="191439"/>
                </a:lnTo>
                <a:lnTo>
                  <a:pt x="257556" y="202107"/>
                </a:lnTo>
                <a:lnTo>
                  <a:pt x="257556" y="201345"/>
                </a:lnTo>
                <a:lnTo>
                  <a:pt x="249936" y="211251"/>
                </a:lnTo>
                <a:lnTo>
                  <a:pt x="240792" y="220395"/>
                </a:lnTo>
                <a:lnTo>
                  <a:pt x="231647" y="228015"/>
                </a:lnTo>
                <a:lnTo>
                  <a:pt x="220979" y="234873"/>
                </a:lnTo>
                <a:lnTo>
                  <a:pt x="221742" y="234873"/>
                </a:lnTo>
                <a:lnTo>
                  <a:pt x="221742" y="248039"/>
                </a:lnTo>
                <a:lnTo>
                  <a:pt x="248313" y="229467"/>
                </a:lnTo>
                <a:lnTo>
                  <a:pt x="270334" y="203719"/>
                </a:lnTo>
                <a:lnTo>
                  <a:pt x="272796" y="198441"/>
                </a:lnTo>
                <a:close/>
              </a:path>
              <a:path w="292100" h="267335">
                <a:moveTo>
                  <a:pt x="241554" y="46659"/>
                </a:moveTo>
                <a:lnTo>
                  <a:pt x="240792" y="45897"/>
                </a:lnTo>
                <a:lnTo>
                  <a:pt x="241554" y="46659"/>
                </a:lnTo>
                <a:close/>
              </a:path>
              <a:path w="292100" h="267335">
                <a:moveTo>
                  <a:pt x="241554" y="219633"/>
                </a:moveTo>
                <a:lnTo>
                  <a:pt x="240792" y="220278"/>
                </a:lnTo>
                <a:lnTo>
                  <a:pt x="241554" y="219633"/>
                </a:lnTo>
                <a:close/>
              </a:path>
              <a:path w="292100" h="267335">
                <a:moveTo>
                  <a:pt x="272796" y="92887"/>
                </a:moveTo>
                <a:lnTo>
                  <a:pt x="272796" y="90855"/>
                </a:lnTo>
                <a:lnTo>
                  <a:pt x="272034" y="90855"/>
                </a:lnTo>
                <a:lnTo>
                  <a:pt x="272796" y="92887"/>
                </a:lnTo>
                <a:close/>
              </a:path>
              <a:path w="292100" h="267335">
                <a:moveTo>
                  <a:pt x="280416" y="182102"/>
                </a:moveTo>
                <a:lnTo>
                  <a:pt x="280416" y="139623"/>
                </a:lnTo>
                <a:lnTo>
                  <a:pt x="278130" y="157911"/>
                </a:lnTo>
                <a:lnTo>
                  <a:pt x="276606" y="164007"/>
                </a:lnTo>
                <a:lnTo>
                  <a:pt x="276606" y="163245"/>
                </a:lnTo>
                <a:lnTo>
                  <a:pt x="272034" y="175437"/>
                </a:lnTo>
                <a:lnTo>
                  <a:pt x="272796" y="175437"/>
                </a:lnTo>
                <a:lnTo>
                  <a:pt x="272796" y="198441"/>
                </a:lnTo>
                <a:lnTo>
                  <a:pt x="280416" y="182102"/>
                </a:lnTo>
                <a:close/>
              </a:path>
            </a:pathLst>
          </a:custGeom>
          <a:solidFill>
            <a:srgbClr val="41719C"/>
          </a:solidFill>
        </p:spPr>
        <p:txBody>
          <a:bodyPr wrap="square" lIns="0" tIns="0" rIns="0" bIns="0" rtlCol="0"/>
          <a:lstStyle/>
          <a:p>
            <a:endParaRPr/>
          </a:p>
        </p:txBody>
      </p:sp>
      <p:sp>
        <p:nvSpPr>
          <p:cNvPr id="23" name="object 23"/>
          <p:cNvSpPr txBox="1"/>
          <p:nvPr/>
        </p:nvSpPr>
        <p:spPr>
          <a:xfrm>
            <a:off x="7368673" y="2345689"/>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3</a:t>
            </a:r>
            <a:endParaRPr sz="1400">
              <a:latin typeface="Calibri"/>
              <a:cs typeface="Calibri"/>
            </a:endParaRPr>
          </a:p>
        </p:txBody>
      </p:sp>
      <p:sp>
        <p:nvSpPr>
          <p:cNvPr id="24" name="object 24"/>
          <p:cNvSpPr/>
          <p:nvPr/>
        </p:nvSpPr>
        <p:spPr>
          <a:xfrm>
            <a:off x="7260221" y="3125006"/>
            <a:ext cx="291465" cy="267335"/>
          </a:xfrm>
          <a:custGeom>
            <a:avLst/>
            <a:gdLst/>
            <a:ahLst/>
            <a:cxnLst/>
            <a:rect l="l" t="t" r="r" b="b"/>
            <a:pathLst>
              <a:path w="291465" h="267335">
                <a:moveTo>
                  <a:pt x="291084" y="133305"/>
                </a:moveTo>
                <a:lnTo>
                  <a:pt x="291084" y="126447"/>
                </a:lnTo>
                <a:lnTo>
                  <a:pt x="290322" y="119589"/>
                </a:lnTo>
                <a:lnTo>
                  <a:pt x="279226" y="79726"/>
                </a:lnTo>
                <a:lnTo>
                  <a:pt x="231702" y="23917"/>
                </a:lnTo>
                <a:lnTo>
                  <a:pt x="163897" y="0"/>
                </a:lnTo>
                <a:lnTo>
                  <a:pt x="127116" y="75"/>
                </a:lnTo>
                <a:lnTo>
                  <a:pt x="59592" y="23917"/>
                </a:lnTo>
                <a:lnTo>
                  <a:pt x="11945" y="79726"/>
                </a:lnTo>
                <a:lnTo>
                  <a:pt x="761" y="119589"/>
                </a:lnTo>
                <a:lnTo>
                  <a:pt x="0" y="126447"/>
                </a:lnTo>
                <a:lnTo>
                  <a:pt x="0" y="140163"/>
                </a:lnTo>
                <a:lnTo>
                  <a:pt x="1524" y="153879"/>
                </a:lnTo>
                <a:lnTo>
                  <a:pt x="10668" y="180000"/>
                </a:lnTo>
                <a:lnTo>
                  <a:pt x="10668" y="127209"/>
                </a:lnTo>
                <a:lnTo>
                  <a:pt x="11429" y="120351"/>
                </a:lnTo>
                <a:lnTo>
                  <a:pt x="12191" y="114255"/>
                </a:lnTo>
                <a:lnTo>
                  <a:pt x="15239" y="102063"/>
                </a:lnTo>
                <a:lnTo>
                  <a:pt x="15239" y="102825"/>
                </a:lnTo>
                <a:lnTo>
                  <a:pt x="16763" y="96729"/>
                </a:lnTo>
                <a:lnTo>
                  <a:pt x="19049" y="90633"/>
                </a:lnTo>
                <a:lnTo>
                  <a:pt x="21336" y="85299"/>
                </a:lnTo>
                <a:lnTo>
                  <a:pt x="26669" y="75965"/>
                </a:lnTo>
                <a:lnTo>
                  <a:pt x="26669" y="74631"/>
                </a:lnTo>
                <a:lnTo>
                  <a:pt x="33527" y="63963"/>
                </a:lnTo>
                <a:lnTo>
                  <a:pt x="33527" y="64725"/>
                </a:lnTo>
                <a:lnTo>
                  <a:pt x="41148" y="55720"/>
                </a:lnTo>
                <a:lnTo>
                  <a:pt x="41148" y="54819"/>
                </a:lnTo>
                <a:lnTo>
                  <a:pt x="50291" y="45675"/>
                </a:lnTo>
                <a:lnTo>
                  <a:pt x="50291" y="46437"/>
                </a:lnTo>
                <a:lnTo>
                  <a:pt x="59435" y="38700"/>
                </a:lnTo>
                <a:lnTo>
                  <a:pt x="59435" y="38055"/>
                </a:lnTo>
                <a:lnTo>
                  <a:pt x="70103" y="31197"/>
                </a:lnTo>
                <a:lnTo>
                  <a:pt x="81533" y="24339"/>
                </a:lnTo>
                <a:lnTo>
                  <a:pt x="81533" y="24768"/>
                </a:lnTo>
                <a:lnTo>
                  <a:pt x="92963" y="19767"/>
                </a:lnTo>
                <a:lnTo>
                  <a:pt x="99059" y="17481"/>
                </a:lnTo>
                <a:lnTo>
                  <a:pt x="105155" y="15449"/>
                </a:lnTo>
                <a:lnTo>
                  <a:pt x="105155" y="15195"/>
                </a:lnTo>
                <a:lnTo>
                  <a:pt x="112014" y="13671"/>
                </a:lnTo>
                <a:lnTo>
                  <a:pt x="127116" y="10940"/>
                </a:lnTo>
                <a:lnTo>
                  <a:pt x="142393" y="9909"/>
                </a:lnTo>
                <a:lnTo>
                  <a:pt x="157721" y="10378"/>
                </a:lnTo>
                <a:lnTo>
                  <a:pt x="172974" y="12147"/>
                </a:lnTo>
                <a:lnTo>
                  <a:pt x="179832" y="13671"/>
                </a:lnTo>
                <a:lnTo>
                  <a:pt x="179832" y="13841"/>
                </a:lnTo>
                <a:lnTo>
                  <a:pt x="185928" y="15195"/>
                </a:lnTo>
                <a:lnTo>
                  <a:pt x="198120" y="19767"/>
                </a:lnTo>
                <a:lnTo>
                  <a:pt x="209550" y="24768"/>
                </a:lnTo>
                <a:lnTo>
                  <a:pt x="209550" y="24339"/>
                </a:lnTo>
                <a:lnTo>
                  <a:pt x="220979" y="31197"/>
                </a:lnTo>
                <a:lnTo>
                  <a:pt x="231647" y="38055"/>
                </a:lnTo>
                <a:lnTo>
                  <a:pt x="231647" y="38654"/>
                </a:lnTo>
                <a:lnTo>
                  <a:pt x="240792" y="45839"/>
                </a:lnTo>
                <a:lnTo>
                  <a:pt x="240792" y="45675"/>
                </a:lnTo>
                <a:lnTo>
                  <a:pt x="249936" y="54819"/>
                </a:lnTo>
                <a:lnTo>
                  <a:pt x="249936" y="55720"/>
                </a:lnTo>
                <a:lnTo>
                  <a:pt x="257556" y="64725"/>
                </a:lnTo>
                <a:lnTo>
                  <a:pt x="257556" y="63963"/>
                </a:lnTo>
                <a:lnTo>
                  <a:pt x="264414" y="74631"/>
                </a:lnTo>
                <a:lnTo>
                  <a:pt x="267462" y="79965"/>
                </a:lnTo>
                <a:lnTo>
                  <a:pt x="267462" y="81299"/>
                </a:lnTo>
                <a:lnTo>
                  <a:pt x="269748" y="85299"/>
                </a:lnTo>
                <a:lnTo>
                  <a:pt x="272034" y="90633"/>
                </a:lnTo>
                <a:lnTo>
                  <a:pt x="274320" y="96729"/>
                </a:lnTo>
                <a:lnTo>
                  <a:pt x="275844" y="102825"/>
                </a:lnTo>
                <a:lnTo>
                  <a:pt x="275844" y="102063"/>
                </a:lnTo>
                <a:lnTo>
                  <a:pt x="278892" y="114255"/>
                </a:lnTo>
                <a:lnTo>
                  <a:pt x="279654" y="120351"/>
                </a:lnTo>
                <a:lnTo>
                  <a:pt x="280416" y="127209"/>
                </a:lnTo>
                <a:lnTo>
                  <a:pt x="280416" y="181618"/>
                </a:lnTo>
                <a:lnTo>
                  <a:pt x="283802" y="174986"/>
                </a:lnTo>
                <a:lnTo>
                  <a:pt x="291084" y="133305"/>
                </a:lnTo>
                <a:close/>
              </a:path>
              <a:path w="291465" h="267335">
                <a:moveTo>
                  <a:pt x="24384" y="186645"/>
                </a:moveTo>
                <a:lnTo>
                  <a:pt x="21336" y="180549"/>
                </a:lnTo>
                <a:lnTo>
                  <a:pt x="21336" y="181311"/>
                </a:lnTo>
                <a:lnTo>
                  <a:pt x="16764" y="169119"/>
                </a:lnTo>
                <a:lnTo>
                  <a:pt x="16764" y="169881"/>
                </a:lnTo>
                <a:lnTo>
                  <a:pt x="12192" y="151593"/>
                </a:lnTo>
                <a:lnTo>
                  <a:pt x="10668" y="139401"/>
                </a:lnTo>
                <a:lnTo>
                  <a:pt x="10668" y="180000"/>
                </a:lnTo>
                <a:lnTo>
                  <a:pt x="15392" y="193497"/>
                </a:lnTo>
                <a:lnTo>
                  <a:pt x="23622" y="204750"/>
                </a:lnTo>
                <a:lnTo>
                  <a:pt x="23622" y="185883"/>
                </a:lnTo>
                <a:lnTo>
                  <a:pt x="24384" y="186645"/>
                </a:lnTo>
                <a:close/>
              </a:path>
              <a:path w="291465" h="267335">
                <a:moveTo>
                  <a:pt x="27432" y="191979"/>
                </a:moveTo>
                <a:lnTo>
                  <a:pt x="23622" y="185883"/>
                </a:lnTo>
                <a:lnTo>
                  <a:pt x="23622" y="204750"/>
                </a:lnTo>
                <a:lnTo>
                  <a:pt x="26670" y="208917"/>
                </a:lnTo>
                <a:lnTo>
                  <a:pt x="26670" y="191217"/>
                </a:lnTo>
                <a:lnTo>
                  <a:pt x="27432" y="191979"/>
                </a:lnTo>
                <a:close/>
              </a:path>
              <a:path w="291465" h="267335">
                <a:moveTo>
                  <a:pt x="27431" y="74631"/>
                </a:moveTo>
                <a:lnTo>
                  <a:pt x="26669" y="74631"/>
                </a:lnTo>
                <a:lnTo>
                  <a:pt x="26669" y="75965"/>
                </a:lnTo>
                <a:lnTo>
                  <a:pt x="27431" y="74631"/>
                </a:lnTo>
                <a:close/>
              </a:path>
              <a:path w="291465" h="267335">
                <a:moveTo>
                  <a:pt x="41910" y="211791"/>
                </a:moveTo>
                <a:lnTo>
                  <a:pt x="33528" y="201885"/>
                </a:lnTo>
                <a:lnTo>
                  <a:pt x="26670" y="191217"/>
                </a:lnTo>
                <a:lnTo>
                  <a:pt x="26670" y="208917"/>
                </a:lnTo>
                <a:lnTo>
                  <a:pt x="38051" y="224481"/>
                </a:lnTo>
                <a:lnTo>
                  <a:pt x="41148" y="226851"/>
                </a:lnTo>
                <a:lnTo>
                  <a:pt x="41148" y="211029"/>
                </a:lnTo>
                <a:lnTo>
                  <a:pt x="41910" y="211791"/>
                </a:lnTo>
                <a:close/>
              </a:path>
              <a:path w="291465" h="267335">
                <a:moveTo>
                  <a:pt x="41909" y="54819"/>
                </a:moveTo>
                <a:lnTo>
                  <a:pt x="41148" y="54819"/>
                </a:lnTo>
                <a:lnTo>
                  <a:pt x="41148" y="55720"/>
                </a:lnTo>
                <a:lnTo>
                  <a:pt x="41909" y="54819"/>
                </a:lnTo>
                <a:close/>
              </a:path>
              <a:path w="291465" h="267335">
                <a:moveTo>
                  <a:pt x="60198" y="227793"/>
                </a:moveTo>
                <a:lnTo>
                  <a:pt x="50292" y="220173"/>
                </a:lnTo>
                <a:lnTo>
                  <a:pt x="41148" y="211029"/>
                </a:lnTo>
                <a:lnTo>
                  <a:pt x="41148" y="226851"/>
                </a:lnTo>
                <a:lnTo>
                  <a:pt x="59436" y="240847"/>
                </a:lnTo>
                <a:lnTo>
                  <a:pt x="59436" y="227793"/>
                </a:lnTo>
                <a:lnTo>
                  <a:pt x="60198" y="227793"/>
                </a:lnTo>
                <a:close/>
              </a:path>
              <a:path w="291465" h="267335">
                <a:moveTo>
                  <a:pt x="60197" y="38055"/>
                </a:moveTo>
                <a:lnTo>
                  <a:pt x="59435" y="38055"/>
                </a:lnTo>
                <a:lnTo>
                  <a:pt x="59435" y="38700"/>
                </a:lnTo>
                <a:lnTo>
                  <a:pt x="60197" y="38055"/>
                </a:lnTo>
                <a:close/>
              </a:path>
              <a:path w="291465" h="267335">
                <a:moveTo>
                  <a:pt x="81534" y="241509"/>
                </a:moveTo>
                <a:lnTo>
                  <a:pt x="70104" y="234651"/>
                </a:lnTo>
                <a:lnTo>
                  <a:pt x="70104" y="235413"/>
                </a:lnTo>
                <a:lnTo>
                  <a:pt x="59436" y="227793"/>
                </a:lnTo>
                <a:lnTo>
                  <a:pt x="59436" y="240847"/>
                </a:lnTo>
                <a:lnTo>
                  <a:pt x="67401" y="246944"/>
                </a:lnTo>
                <a:lnTo>
                  <a:pt x="80772" y="252480"/>
                </a:lnTo>
                <a:lnTo>
                  <a:pt x="80772" y="241509"/>
                </a:lnTo>
                <a:lnTo>
                  <a:pt x="81534" y="241509"/>
                </a:lnTo>
                <a:close/>
              </a:path>
              <a:path w="291465" h="267335">
                <a:moveTo>
                  <a:pt x="81533" y="24768"/>
                </a:moveTo>
                <a:lnTo>
                  <a:pt x="81533" y="24339"/>
                </a:lnTo>
                <a:lnTo>
                  <a:pt x="80772" y="25101"/>
                </a:lnTo>
                <a:lnTo>
                  <a:pt x="81533" y="24768"/>
                </a:lnTo>
                <a:close/>
              </a:path>
              <a:path w="291465" h="267335">
                <a:moveTo>
                  <a:pt x="179832" y="262758"/>
                </a:moveTo>
                <a:lnTo>
                  <a:pt x="179832" y="252177"/>
                </a:lnTo>
                <a:lnTo>
                  <a:pt x="172974" y="253701"/>
                </a:lnTo>
                <a:lnTo>
                  <a:pt x="166116" y="254463"/>
                </a:lnTo>
                <a:lnTo>
                  <a:pt x="159258" y="255987"/>
                </a:lnTo>
                <a:lnTo>
                  <a:pt x="159258" y="255225"/>
                </a:lnTo>
                <a:lnTo>
                  <a:pt x="152400" y="255987"/>
                </a:lnTo>
                <a:lnTo>
                  <a:pt x="137773" y="255886"/>
                </a:lnTo>
                <a:lnTo>
                  <a:pt x="131826" y="255225"/>
                </a:lnTo>
                <a:lnTo>
                  <a:pt x="131826" y="255987"/>
                </a:lnTo>
                <a:lnTo>
                  <a:pt x="124968" y="254463"/>
                </a:lnTo>
                <a:lnTo>
                  <a:pt x="118110" y="253701"/>
                </a:lnTo>
                <a:lnTo>
                  <a:pt x="112014" y="252177"/>
                </a:lnTo>
                <a:lnTo>
                  <a:pt x="105155" y="250653"/>
                </a:lnTo>
                <a:lnTo>
                  <a:pt x="99060" y="248367"/>
                </a:lnTo>
                <a:lnTo>
                  <a:pt x="99060" y="249129"/>
                </a:lnTo>
                <a:lnTo>
                  <a:pt x="92964" y="246081"/>
                </a:lnTo>
                <a:lnTo>
                  <a:pt x="92964" y="246843"/>
                </a:lnTo>
                <a:lnTo>
                  <a:pt x="80772" y="241509"/>
                </a:lnTo>
                <a:lnTo>
                  <a:pt x="80772" y="252480"/>
                </a:lnTo>
                <a:lnTo>
                  <a:pt x="101341" y="260998"/>
                </a:lnTo>
                <a:lnTo>
                  <a:pt x="137773" y="266754"/>
                </a:lnTo>
                <a:lnTo>
                  <a:pt x="174596" y="264324"/>
                </a:lnTo>
                <a:lnTo>
                  <a:pt x="179832" y="262758"/>
                </a:lnTo>
                <a:close/>
              </a:path>
              <a:path w="291465" h="267335">
                <a:moveTo>
                  <a:pt x="105918" y="15195"/>
                </a:moveTo>
                <a:lnTo>
                  <a:pt x="105155" y="15195"/>
                </a:lnTo>
                <a:lnTo>
                  <a:pt x="105155" y="15449"/>
                </a:lnTo>
                <a:lnTo>
                  <a:pt x="105918" y="15195"/>
                </a:lnTo>
                <a:close/>
              </a:path>
              <a:path w="291465" h="267335">
                <a:moveTo>
                  <a:pt x="179832" y="13841"/>
                </a:moveTo>
                <a:lnTo>
                  <a:pt x="179832" y="13671"/>
                </a:lnTo>
                <a:lnTo>
                  <a:pt x="179070" y="13671"/>
                </a:lnTo>
                <a:lnTo>
                  <a:pt x="179832" y="13841"/>
                </a:lnTo>
                <a:close/>
              </a:path>
              <a:path w="291465" h="267335">
                <a:moveTo>
                  <a:pt x="210311" y="253466"/>
                </a:moveTo>
                <a:lnTo>
                  <a:pt x="210311" y="241509"/>
                </a:lnTo>
                <a:lnTo>
                  <a:pt x="198120" y="246843"/>
                </a:lnTo>
                <a:lnTo>
                  <a:pt x="198120" y="246081"/>
                </a:lnTo>
                <a:lnTo>
                  <a:pt x="192024" y="249129"/>
                </a:lnTo>
                <a:lnTo>
                  <a:pt x="192024" y="248367"/>
                </a:lnTo>
                <a:lnTo>
                  <a:pt x="185928" y="250653"/>
                </a:lnTo>
                <a:lnTo>
                  <a:pt x="179070" y="252177"/>
                </a:lnTo>
                <a:lnTo>
                  <a:pt x="179832" y="252177"/>
                </a:lnTo>
                <a:lnTo>
                  <a:pt x="179832" y="262758"/>
                </a:lnTo>
                <a:lnTo>
                  <a:pt x="209710" y="253821"/>
                </a:lnTo>
                <a:lnTo>
                  <a:pt x="210311" y="253466"/>
                </a:lnTo>
                <a:close/>
              </a:path>
              <a:path w="291465" h="267335">
                <a:moveTo>
                  <a:pt x="210311" y="25101"/>
                </a:moveTo>
                <a:lnTo>
                  <a:pt x="209550" y="24339"/>
                </a:lnTo>
                <a:lnTo>
                  <a:pt x="209550" y="24768"/>
                </a:lnTo>
                <a:lnTo>
                  <a:pt x="210311" y="25101"/>
                </a:lnTo>
                <a:close/>
              </a:path>
              <a:path w="291465" h="267335">
                <a:moveTo>
                  <a:pt x="231647" y="240881"/>
                </a:moveTo>
                <a:lnTo>
                  <a:pt x="231647" y="227793"/>
                </a:lnTo>
                <a:lnTo>
                  <a:pt x="220979" y="235413"/>
                </a:lnTo>
                <a:lnTo>
                  <a:pt x="220979" y="234651"/>
                </a:lnTo>
                <a:lnTo>
                  <a:pt x="209550" y="241509"/>
                </a:lnTo>
                <a:lnTo>
                  <a:pt x="210311" y="241509"/>
                </a:lnTo>
                <a:lnTo>
                  <a:pt x="210311" y="253466"/>
                </a:lnTo>
                <a:lnTo>
                  <a:pt x="231647" y="240881"/>
                </a:lnTo>
                <a:close/>
              </a:path>
              <a:path w="291465" h="267335">
                <a:moveTo>
                  <a:pt x="231647" y="38654"/>
                </a:moveTo>
                <a:lnTo>
                  <a:pt x="231647" y="38055"/>
                </a:lnTo>
                <a:lnTo>
                  <a:pt x="230886" y="38055"/>
                </a:lnTo>
                <a:lnTo>
                  <a:pt x="231647" y="38654"/>
                </a:lnTo>
                <a:close/>
              </a:path>
              <a:path w="291465" h="267335">
                <a:moveTo>
                  <a:pt x="241554" y="234798"/>
                </a:moveTo>
                <a:lnTo>
                  <a:pt x="241554" y="220173"/>
                </a:lnTo>
                <a:lnTo>
                  <a:pt x="230886" y="227793"/>
                </a:lnTo>
                <a:lnTo>
                  <a:pt x="231647" y="227793"/>
                </a:lnTo>
                <a:lnTo>
                  <a:pt x="231647" y="240881"/>
                </a:lnTo>
                <a:lnTo>
                  <a:pt x="241015" y="235356"/>
                </a:lnTo>
                <a:lnTo>
                  <a:pt x="241554" y="234798"/>
                </a:lnTo>
                <a:close/>
              </a:path>
              <a:path w="291465" h="267335">
                <a:moveTo>
                  <a:pt x="241554" y="46437"/>
                </a:moveTo>
                <a:lnTo>
                  <a:pt x="240792" y="45675"/>
                </a:lnTo>
                <a:lnTo>
                  <a:pt x="240792" y="45839"/>
                </a:lnTo>
                <a:lnTo>
                  <a:pt x="241554" y="46437"/>
                </a:lnTo>
                <a:close/>
              </a:path>
              <a:path w="291465" h="267335">
                <a:moveTo>
                  <a:pt x="249936" y="226113"/>
                </a:moveTo>
                <a:lnTo>
                  <a:pt x="249936" y="211029"/>
                </a:lnTo>
                <a:lnTo>
                  <a:pt x="240792" y="220173"/>
                </a:lnTo>
                <a:lnTo>
                  <a:pt x="241554" y="220173"/>
                </a:lnTo>
                <a:lnTo>
                  <a:pt x="241554" y="234798"/>
                </a:lnTo>
                <a:lnTo>
                  <a:pt x="249936" y="226113"/>
                </a:lnTo>
                <a:close/>
              </a:path>
              <a:path w="291465" h="267335">
                <a:moveTo>
                  <a:pt x="249936" y="55720"/>
                </a:moveTo>
                <a:lnTo>
                  <a:pt x="249936" y="54819"/>
                </a:lnTo>
                <a:lnTo>
                  <a:pt x="249174" y="54819"/>
                </a:lnTo>
                <a:lnTo>
                  <a:pt x="249936" y="55720"/>
                </a:lnTo>
                <a:close/>
              </a:path>
              <a:path w="291465" h="267335">
                <a:moveTo>
                  <a:pt x="267462" y="206987"/>
                </a:moveTo>
                <a:lnTo>
                  <a:pt x="267462" y="185883"/>
                </a:lnTo>
                <a:lnTo>
                  <a:pt x="264414" y="191979"/>
                </a:lnTo>
                <a:lnTo>
                  <a:pt x="264414" y="191217"/>
                </a:lnTo>
                <a:lnTo>
                  <a:pt x="257556" y="201885"/>
                </a:lnTo>
                <a:lnTo>
                  <a:pt x="249174" y="211791"/>
                </a:lnTo>
                <a:lnTo>
                  <a:pt x="249936" y="211029"/>
                </a:lnTo>
                <a:lnTo>
                  <a:pt x="249936" y="226113"/>
                </a:lnTo>
                <a:lnTo>
                  <a:pt x="266413" y="209040"/>
                </a:lnTo>
                <a:lnTo>
                  <a:pt x="267462" y="206987"/>
                </a:lnTo>
                <a:close/>
              </a:path>
              <a:path w="291465" h="267335">
                <a:moveTo>
                  <a:pt x="267462" y="81299"/>
                </a:moveTo>
                <a:lnTo>
                  <a:pt x="267462" y="79965"/>
                </a:lnTo>
                <a:lnTo>
                  <a:pt x="266700" y="79965"/>
                </a:lnTo>
                <a:lnTo>
                  <a:pt x="267462" y="81299"/>
                </a:lnTo>
                <a:close/>
              </a:path>
              <a:path w="291465" h="267335">
                <a:moveTo>
                  <a:pt x="280416" y="181618"/>
                </a:moveTo>
                <a:lnTo>
                  <a:pt x="280416" y="139401"/>
                </a:lnTo>
                <a:lnTo>
                  <a:pt x="278892" y="151593"/>
                </a:lnTo>
                <a:lnTo>
                  <a:pt x="274320" y="169881"/>
                </a:lnTo>
                <a:lnTo>
                  <a:pt x="274320" y="169119"/>
                </a:lnTo>
                <a:lnTo>
                  <a:pt x="269748" y="181311"/>
                </a:lnTo>
                <a:lnTo>
                  <a:pt x="269748" y="180549"/>
                </a:lnTo>
                <a:lnTo>
                  <a:pt x="266700" y="186645"/>
                </a:lnTo>
                <a:lnTo>
                  <a:pt x="267462" y="185883"/>
                </a:lnTo>
                <a:lnTo>
                  <a:pt x="267462" y="206987"/>
                </a:lnTo>
                <a:lnTo>
                  <a:pt x="280416" y="181618"/>
                </a:lnTo>
                <a:close/>
              </a:path>
            </a:pathLst>
          </a:custGeom>
          <a:solidFill>
            <a:srgbClr val="41719C"/>
          </a:solidFill>
        </p:spPr>
        <p:txBody>
          <a:bodyPr wrap="square" lIns="0" tIns="0" rIns="0" bIns="0" rtlCol="0"/>
          <a:lstStyle/>
          <a:p>
            <a:endParaRPr/>
          </a:p>
        </p:txBody>
      </p:sp>
      <p:sp>
        <p:nvSpPr>
          <p:cNvPr id="25" name="object 25"/>
          <p:cNvSpPr txBox="1"/>
          <p:nvPr/>
        </p:nvSpPr>
        <p:spPr>
          <a:xfrm>
            <a:off x="7302379" y="3127501"/>
            <a:ext cx="207010" cy="239395"/>
          </a:xfrm>
          <a:prstGeom prst="rect">
            <a:avLst/>
          </a:prstGeom>
        </p:spPr>
        <p:txBody>
          <a:bodyPr vert="horz" wrap="square" lIns="0" tIns="12700" rIns="0" bIns="0" rtlCol="0">
            <a:spAutoFit/>
          </a:bodyPr>
          <a:lstStyle/>
          <a:p>
            <a:pPr marL="12700">
              <a:lnSpc>
                <a:spcPct val="100000"/>
              </a:lnSpc>
              <a:spcBef>
                <a:spcPts val="100"/>
              </a:spcBef>
            </a:pPr>
            <a:r>
              <a:rPr sz="1400" b="1" spc="-25" dirty="0">
                <a:latin typeface="Calibri"/>
                <a:cs typeface="Calibri"/>
              </a:rPr>
              <a:t>16</a:t>
            </a:r>
            <a:endParaRPr sz="1400">
              <a:latin typeface="Calibri"/>
              <a:cs typeface="Calibri"/>
            </a:endParaRPr>
          </a:p>
        </p:txBody>
      </p:sp>
      <p:sp>
        <p:nvSpPr>
          <p:cNvPr id="26" name="object 26"/>
          <p:cNvSpPr/>
          <p:nvPr/>
        </p:nvSpPr>
        <p:spPr>
          <a:xfrm>
            <a:off x="6850265" y="3386127"/>
            <a:ext cx="292100" cy="267335"/>
          </a:xfrm>
          <a:custGeom>
            <a:avLst/>
            <a:gdLst/>
            <a:ahLst/>
            <a:cxnLst/>
            <a:rect l="l" t="t" r="r" b="b"/>
            <a:pathLst>
              <a:path w="292100" h="267335">
                <a:moveTo>
                  <a:pt x="762" y="139646"/>
                </a:moveTo>
                <a:lnTo>
                  <a:pt x="761" y="125930"/>
                </a:lnTo>
                <a:lnTo>
                  <a:pt x="0" y="132788"/>
                </a:lnTo>
                <a:lnTo>
                  <a:pt x="762" y="139646"/>
                </a:lnTo>
                <a:close/>
              </a:path>
              <a:path w="292100" h="267335">
                <a:moveTo>
                  <a:pt x="291846" y="132788"/>
                </a:moveTo>
                <a:lnTo>
                  <a:pt x="291846" y="125930"/>
                </a:lnTo>
                <a:lnTo>
                  <a:pt x="291084" y="119072"/>
                </a:lnTo>
                <a:lnTo>
                  <a:pt x="279402" y="79364"/>
                </a:lnTo>
                <a:lnTo>
                  <a:pt x="231568" y="23793"/>
                </a:lnTo>
                <a:lnTo>
                  <a:pt x="164144" y="0"/>
                </a:lnTo>
                <a:lnTo>
                  <a:pt x="127975" y="12"/>
                </a:lnTo>
                <a:lnTo>
                  <a:pt x="60496" y="23845"/>
                </a:lnTo>
                <a:lnTo>
                  <a:pt x="12535" y="79402"/>
                </a:lnTo>
                <a:lnTo>
                  <a:pt x="761" y="119072"/>
                </a:lnTo>
                <a:lnTo>
                  <a:pt x="762" y="146504"/>
                </a:lnTo>
                <a:lnTo>
                  <a:pt x="2286" y="153362"/>
                </a:lnTo>
                <a:lnTo>
                  <a:pt x="11430" y="180994"/>
                </a:lnTo>
                <a:lnTo>
                  <a:pt x="11430" y="126692"/>
                </a:lnTo>
                <a:lnTo>
                  <a:pt x="12954" y="114500"/>
                </a:lnTo>
                <a:lnTo>
                  <a:pt x="13716" y="111452"/>
                </a:lnTo>
                <a:lnTo>
                  <a:pt x="13715" y="108404"/>
                </a:lnTo>
                <a:lnTo>
                  <a:pt x="15239" y="104340"/>
                </a:lnTo>
                <a:lnTo>
                  <a:pt x="15239" y="102308"/>
                </a:lnTo>
                <a:lnTo>
                  <a:pt x="17525" y="96212"/>
                </a:lnTo>
                <a:lnTo>
                  <a:pt x="17525" y="96974"/>
                </a:lnTo>
                <a:lnTo>
                  <a:pt x="19811" y="90878"/>
                </a:lnTo>
                <a:lnTo>
                  <a:pt x="22097" y="85544"/>
                </a:lnTo>
                <a:lnTo>
                  <a:pt x="24383" y="79448"/>
                </a:lnTo>
                <a:lnTo>
                  <a:pt x="24383" y="80210"/>
                </a:lnTo>
                <a:lnTo>
                  <a:pt x="27431" y="74114"/>
                </a:lnTo>
                <a:lnTo>
                  <a:pt x="27431" y="74876"/>
                </a:lnTo>
                <a:lnTo>
                  <a:pt x="34290" y="64208"/>
                </a:lnTo>
                <a:lnTo>
                  <a:pt x="41909" y="54302"/>
                </a:lnTo>
                <a:lnTo>
                  <a:pt x="41909" y="55064"/>
                </a:lnTo>
                <a:lnTo>
                  <a:pt x="50291" y="46682"/>
                </a:lnTo>
                <a:lnTo>
                  <a:pt x="50291" y="45920"/>
                </a:lnTo>
                <a:lnTo>
                  <a:pt x="60197" y="38300"/>
                </a:lnTo>
                <a:lnTo>
                  <a:pt x="70865" y="30680"/>
                </a:lnTo>
                <a:lnTo>
                  <a:pt x="70865" y="31013"/>
                </a:lnTo>
                <a:lnTo>
                  <a:pt x="81533" y="25012"/>
                </a:lnTo>
                <a:lnTo>
                  <a:pt x="81533" y="24584"/>
                </a:lnTo>
                <a:lnTo>
                  <a:pt x="93725" y="19250"/>
                </a:lnTo>
                <a:lnTo>
                  <a:pt x="99822" y="16964"/>
                </a:lnTo>
                <a:lnTo>
                  <a:pt x="99822" y="17726"/>
                </a:lnTo>
                <a:lnTo>
                  <a:pt x="105918" y="15440"/>
                </a:lnTo>
                <a:lnTo>
                  <a:pt x="112014" y="14085"/>
                </a:lnTo>
                <a:lnTo>
                  <a:pt x="112014" y="13916"/>
                </a:lnTo>
                <a:lnTo>
                  <a:pt x="125730" y="10868"/>
                </a:lnTo>
                <a:lnTo>
                  <a:pt x="125730" y="11630"/>
                </a:lnTo>
                <a:lnTo>
                  <a:pt x="132588" y="10106"/>
                </a:lnTo>
                <a:lnTo>
                  <a:pt x="132588" y="10791"/>
                </a:lnTo>
                <a:lnTo>
                  <a:pt x="138684" y="10182"/>
                </a:lnTo>
                <a:lnTo>
                  <a:pt x="153162" y="10106"/>
                </a:lnTo>
                <a:lnTo>
                  <a:pt x="160020" y="10868"/>
                </a:lnTo>
                <a:lnTo>
                  <a:pt x="160020" y="10106"/>
                </a:lnTo>
                <a:lnTo>
                  <a:pt x="166878" y="11630"/>
                </a:lnTo>
                <a:lnTo>
                  <a:pt x="166878" y="10868"/>
                </a:lnTo>
                <a:lnTo>
                  <a:pt x="173736" y="12392"/>
                </a:lnTo>
                <a:lnTo>
                  <a:pt x="173736" y="12561"/>
                </a:lnTo>
                <a:lnTo>
                  <a:pt x="186690" y="15440"/>
                </a:lnTo>
                <a:lnTo>
                  <a:pt x="186690" y="15694"/>
                </a:lnTo>
                <a:lnTo>
                  <a:pt x="192024" y="17472"/>
                </a:lnTo>
                <a:lnTo>
                  <a:pt x="192024" y="16964"/>
                </a:lnTo>
                <a:lnTo>
                  <a:pt x="198120" y="19673"/>
                </a:lnTo>
                <a:lnTo>
                  <a:pt x="198120" y="19250"/>
                </a:lnTo>
                <a:lnTo>
                  <a:pt x="211074" y="24584"/>
                </a:lnTo>
                <a:lnTo>
                  <a:pt x="211074" y="25041"/>
                </a:lnTo>
                <a:lnTo>
                  <a:pt x="220979" y="30984"/>
                </a:lnTo>
                <a:lnTo>
                  <a:pt x="220979" y="30680"/>
                </a:lnTo>
                <a:lnTo>
                  <a:pt x="232410" y="38300"/>
                </a:lnTo>
                <a:lnTo>
                  <a:pt x="232410" y="38886"/>
                </a:lnTo>
                <a:lnTo>
                  <a:pt x="241554" y="45920"/>
                </a:lnTo>
                <a:lnTo>
                  <a:pt x="250697" y="55064"/>
                </a:lnTo>
                <a:lnTo>
                  <a:pt x="250697" y="55202"/>
                </a:lnTo>
                <a:lnTo>
                  <a:pt x="258318" y="64208"/>
                </a:lnTo>
                <a:lnTo>
                  <a:pt x="258318" y="65393"/>
                </a:lnTo>
                <a:lnTo>
                  <a:pt x="264414" y="74876"/>
                </a:lnTo>
                <a:lnTo>
                  <a:pt x="264414" y="74114"/>
                </a:lnTo>
                <a:lnTo>
                  <a:pt x="267462" y="80210"/>
                </a:lnTo>
                <a:lnTo>
                  <a:pt x="267462" y="79448"/>
                </a:lnTo>
                <a:lnTo>
                  <a:pt x="270510" y="85544"/>
                </a:lnTo>
                <a:lnTo>
                  <a:pt x="272796" y="90878"/>
                </a:lnTo>
                <a:lnTo>
                  <a:pt x="275082" y="96974"/>
                </a:lnTo>
                <a:lnTo>
                  <a:pt x="275082" y="96212"/>
                </a:lnTo>
                <a:lnTo>
                  <a:pt x="279654" y="114500"/>
                </a:lnTo>
                <a:lnTo>
                  <a:pt x="279654" y="117548"/>
                </a:lnTo>
                <a:lnTo>
                  <a:pt x="280416" y="120596"/>
                </a:lnTo>
                <a:lnTo>
                  <a:pt x="280416" y="126692"/>
                </a:lnTo>
                <a:lnTo>
                  <a:pt x="281135" y="133169"/>
                </a:lnTo>
                <a:lnTo>
                  <a:pt x="281178" y="132788"/>
                </a:lnTo>
                <a:lnTo>
                  <a:pt x="281178" y="180440"/>
                </a:lnTo>
                <a:lnTo>
                  <a:pt x="285283" y="171661"/>
                </a:lnTo>
                <a:lnTo>
                  <a:pt x="291846" y="132788"/>
                </a:lnTo>
                <a:close/>
              </a:path>
              <a:path w="292100" h="267335">
                <a:moveTo>
                  <a:pt x="14478" y="157934"/>
                </a:moveTo>
                <a:lnTo>
                  <a:pt x="12954" y="151838"/>
                </a:lnTo>
                <a:lnTo>
                  <a:pt x="12192" y="145742"/>
                </a:lnTo>
                <a:lnTo>
                  <a:pt x="11430" y="138884"/>
                </a:lnTo>
                <a:lnTo>
                  <a:pt x="11430" y="180994"/>
                </a:lnTo>
                <a:lnTo>
                  <a:pt x="13716" y="187903"/>
                </a:lnTo>
                <a:lnTo>
                  <a:pt x="13716" y="157934"/>
                </a:lnTo>
                <a:lnTo>
                  <a:pt x="14478" y="157934"/>
                </a:lnTo>
                <a:close/>
              </a:path>
              <a:path w="292100" h="267335">
                <a:moveTo>
                  <a:pt x="14477" y="108404"/>
                </a:moveTo>
                <a:lnTo>
                  <a:pt x="13715" y="108404"/>
                </a:lnTo>
                <a:lnTo>
                  <a:pt x="13716" y="111452"/>
                </a:lnTo>
                <a:lnTo>
                  <a:pt x="14477" y="108404"/>
                </a:lnTo>
                <a:close/>
              </a:path>
              <a:path w="292100" h="267335">
                <a:moveTo>
                  <a:pt x="16002" y="164030"/>
                </a:moveTo>
                <a:lnTo>
                  <a:pt x="13716" y="157934"/>
                </a:lnTo>
                <a:lnTo>
                  <a:pt x="13716" y="187903"/>
                </a:lnTo>
                <a:lnTo>
                  <a:pt x="14442" y="190098"/>
                </a:lnTo>
                <a:lnTo>
                  <a:pt x="15240" y="191293"/>
                </a:lnTo>
                <a:lnTo>
                  <a:pt x="15240" y="163268"/>
                </a:lnTo>
                <a:lnTo>
                  <a:pt x="16002" y="164030"/>
                </a:lnTo>
                <a:close/>
              </a:path>
              <a:path w="292100" h="267335">
                <a:moveTo>
                  <a:pt x="16001" y="102308"/>
                </a:moveTo>
                <a:lnTo>
                  <a:pt x="15239" y="102308"/>
                </a:lnTo>
                <a:lnTo>
                  <a:pt x="15239" y="104340"/>
                </a:lnTo>
                <a:lnTo>
                  <a:pt x="16001" y="102308"/>
                </a:lnTo>
                <a:close/>
              </a:path>
              <a:path w="292100" h="267335">
                <a:moveTo>
                  <a:pt x="51054" y="234349"/>
                </a:moveTo>
                <a:lnTo>
                  <a:pt x="51053" y="220418"/>
                </a:lnTo>
                <a:lnTo>
                  <a:pt x="41910" y="211274"/>
                </a:lnTo>
                <a:lnTo>
                  <a:pt x="34290" y="201368"/>
                </a:lnTo>
                <a:lnTo>
                  <a:pt x="34290" y="202130"/>
                </a:lnTo>
                <a:lnTo>
                  <a:pt x="27432" y="191462"/>
                </a:lnTo>
                <a:lnTo>
                  <a:pt x="24384" y="186128"/>
                </a:lnTo>
                <a:lnTo>
                  <a:pt x="19812" y="175460"/>
                </a:lnTo>
                <a:lnTo>
                  <a:pt x="15240" y="163268"/>
                </a:lnTo>
                <a:lnTo>
                  <a:pt x="15240" y="191293"/>
                </a:lnTo>
                <a:lnTo>
                  <a:pt x="34147" y="219609"/>
                </a:lnTo>
                <a:lnTo>
                  <a:pt x="51054" y="234349"/>
                </a:lnTo>
                <a:close/>
              </a:path>
              <a:path w="292100" h="267335">
                <a:moveTo>
                  <a:pt x="51053" y="45920"/>
                </a:moveTo>
                <a:lnTo>
                  <a:pt x="50291" y="45920"/>
                </a:lnTo>
                <a:lnTo>
                  <a:pt x="50291" y="46682"/>
                </a:lnTo>
                <a:lnTo>
                  <a:pt x="51053" y="45920"/>
                </a:lnTo>
                <a:close/>
              </a:path>
              <a:path w="292100" h="267335">
                <a:moveTo>
                  <a:pt x="70866" y="234896"/>
                </a:moveTo>
                <a:lnTo>
                  <a:pt x="60198" y="228038"/>
                </a:lnTo>
                <a:lnTo>
                  <a:pt x="50291" y="219656"/>
                </a:lnTo>
                <a:lnTo>
                  <a:pt x="51053" y="220418"/>
                </a:lnTo>
                <a:lnTo>
                  <a:pt x="51054" y="234349"/>
                </a:lnTo>
                <a:lnTo>
                  <a:pt x="59788" y="241964"/>
                </a:lnTo>
                <a:lnTo>
                  <a:pt x="70104" y="247220"/>
                </a:lnTo>
                <a:lnTo>
                  <a:pt x="70104" y="234896"/>
                </a:lnTo>
                <a:lnTo>
                  <a:pt x="70866" y="234896"/>
                </a:lnTo>
                <a:close/>
              </a:path>
              <a:path w="292100" h="267335">
                <a:moveTo>
                  <a:pt x="70865" y="31013"/>
                </a:moveTo>
                <a:lnTo>
                  <a:pt x="70865" y="30680"/>
                </a:lnTo>
                <a:lnTo>
                  <a:pt x="70103" y="31442"/>
                </a:lnTo>
                <a:lnTo>
                  <a:pt x="70865" y="31013"/>
                </a:lnTo>
                <a:close/>
              </a:path>
              <a:path w="292100" h="267335">
                <a:moveTo>
                  <a:pt x="82296" y="253433"/>
                </a:moveTo>
                <a:lnTo>
                  <a:pt x="82296" y="241754"/>
                </a:lnTo>
                <a:lnTo>
                  <a:pt x="70104" y="234896"/>
                </a:lnTo>
                <a:lnTo>
                  <a:pt x="70104" y="247220"/>
                </a:lnTo>
                <a:lnTo>
                  <a:pt x="82296" y="253433"/>
                </a:lnTo>
                <a:close/>
              </a:path>
              <a:path w="292100" h="267335">
                <a:moveTo>
                  <a:pt x="82296" y="24584"/>
                </a:moveTo>
                <a:lnTo>
                  <a:pt x="81533" y="24584"/>
                </a:lnTo>
                <a:lnTo>
                  <a:pt x="81533" y="25012"/>
                </a:lnTo>
                <a:lnTo>
                  <a:pt x="82296" y="24584"/>
                </a:lnTo>
                <a:close/>
              </a:path>
              <a:path w="292100" h="267335">
                <a:moveTo>
                  <a:pt x="112776" y="252422"/>
                </a:moveTo>
                <a:lnTo>
                  <a:pt x="105918" y="250898"/>
                </a:lnTo>
                <a:lnTo>
                  <a:pt x="93726" y="246326"/>
                </a:lnTo>
                <a:lnTo>
                  <a:pt x="81534" y="240992"/>
                </a:lnTo>
                <a:lnTo>
                  <a:pt x="82296" y="241754"/>
                </a:lnTo>
                <a:lnTo>
                  <a:pt x="82296" y="253433"/>
                </a:lnTo>
                <a:lnTo>
                  <a:pt x="89755" y="257233"/>
                </a:lnTo>
                <a:lnTo>
                  <a:pt x="112014" y="262856"/>
                </a:lnTo>
                <a:lnTo>
                  <a:pt x="112014" y="252422"/>
                </a:lnTo>
                <a:lnTo>
                  <a:pt x="112776" y="252422"/>
                </a:lnTo>
                <a:close/>
              </a:path>
              <a:path w="292100" h="267335">
                <a:moveTo>
                  <a:pt x="112776" y="13916"/>
                </a:moveTo>
                <a:lnTo>
                  <a:pt x="112014" y="13916"/>
                </a:lnTo>
                <a:lnTo>
                  <a:pt x="112014" y="14085"/>
                </a:lnTo>
                <a:lnTo>
                  <a:pt x="112776" y="13916"/>
                </a:lnTo>
                <a:close/>
              </a:path>
              <a:path w="292100" h="267335">
                <a:moveTo>
                  <a:pt x="173736" y="263871"/>
                </a:moveTo>
                <a:lnTo>
                  <a:pt x="173736" y="253946"/>
                </a:lnTo>
                <a:lnTo>
                  <a:pt x="153162" y="256232"/>
                </a:lnTo>
                <a:lnTo>
                  <a:pt x="138684" y="256232"/>
                </a:lnTo>
                <a:lnTo>
                  <a:pt x="131826" y="255470"/>
                </a:lnTo>
                <a:lnTo>
                  <a:pt x="118872" y="253946"/>
                </a:lnTo>
                <a:lnTo>
                  <a:pt x="112014" y="252422"/>
                </a:lnTo>
                <a:lnTo>
                  <a:pt x="112014" y="262856"/>
                </a:lnTo>
                <a:lnTo>
                  <a:pt x="122435" y="265489"/>
                </a:lnTo>
                <a:lnTo>
                  <a:pt x="156219" y="266800"/>
                </a:lnTo>
                <a:lnTo>
                  <a:pt x="173736" y="263871"/>
                </a:lnTo>
                <a:close/>
              </a:path>
              <a:path w="292100" h="267335">
                <a:moveTo>
                  <a:pt x="132588" y="10791"/>
                </a:moveTo>
                <a:lnTo>
                  <a:pt x="132588" y="10106"/>
                </a:lnTo>
                <a:lnTo>
                  <a:pt x="131826" y="10868"/>
                </a:lnTo>
                <a:lnTo>
                  <a:pt x="132588" y="10791"/>
                </a:lnTo>
                <a:close/>
              </a:path>
              <a:path w="292100" h="267335">
                <a:moveTo>
                  <a:pt x="132588" y="255470"/>
                </a:moveTo>
                <a:lnTo>
                  <a:pt x="131826" y="255385"/>
                </a:lnTo>
                <a:lnTo>
                  <a:pt x="132588" y="255470"/>
                </a:lnTo>
                <a:close/>
              </a:path>
              <a:path w="292100" h="267335">
                <a:moveTo>
                  <a:pt x="139446" y="10106"/>
                </a:moveTo>
                <a:lnTo>
                  <a:pt x="138684" y="10106"/>
                </a:lnTo>
                <a:lnTo>
                  <a:pt x="139446" y="10106"/>
                </a:lnTo>
                <a:close/>
              </a:path>
              <a:path w="292100" h="267335">
                <a:moveTo>
                  <a:pt x="139446" y="256232"/>
                </a:moveTo>
                <a:lnTo>
                  <a:pt x="138684" y="256155"/>
                </a:lnTo>
                <a:lnTo>
                  <a:pt x="139446" y="256232"/>
                </a:lnTo>
                <a:close/>
              </a:path>
              <a:path w="292100" h="267335">
                <a:moveTo>
                  <a:pt x="173736" y="12561"/>
                </a:moveTo>
                <a:lnTo>
                  <a:pt x="173736" y="12392"/>
                </a:lnTo>
                <a:lnTo>
                  <a:pt x="172974" y="12392"/>
                </a:lnTo>
                <a:lnTo>
                  <a:pt x="173736" y="12561"/>
                </a:lnTo>
                <a:close/>
              </a:path>
              <a:path w="292100" h="267335">
                <a:moveTo>
                  <a:pt x="186690" y="261706"/>
                </a:moveTo>
                <a:lnTo>
                  <a:pt x="186690" y="250898"/>
                </a:lnTo>
                <a:lnTo>
                  <a:pt x="172974" y="253946"/>
                </a:lnTo>
                <a:lnTo>
                  <a:pt x="173736" y="253946"/>
                </a:lnTo>
                <a:lnTo>
                  <a:pt x="173736" y="263871"/>
                </a:lnTo>
                <a:lnTo>
                  <a:pt x="186690" y="261706"/>
                </a:lnTo>
                <a:close/>
              </a:path>
              <a:path w="292100" h="267335">
                <a:moveTo>
                  <a:pt x="186690" y="15694"/>
                </a:moveTo>
                <a:lnTo>
                  <a:pt x="186690" y="15440"/>
                </a:lnTo>
                <a:lnTo>
                  <a:pt x="185928" y="15440"/>
                </a:lnTo>
                <a:lnTo>
                  <a:pt x="186690" y="15694"/>
                </a:lnTo>
                <a:close/>
              </a:path>
              <a:path w="292100" h="267335">
                <a:moveTo>
                  <a:pt x="192786" y="259931"/>
                </a:moveTo>
                <a:lnTo>
                  <a:pt x="192786" y="248612"/>
                </a:lnTo>
                <a:lnTo>
                  <a:pt x="185928" y="250898"/>
                </a:lnTo>
                <a:lnTo>
                  <a:pt x="186690" y="250898"/>
                </a:lnTo>
                <a:lnTo>
                  <a:pt x="186690" y="261706"/>
                </a:lnTo>
                <a:lnTo>
                  <a:pt x="189494" y="261237"/>
                </a:lnTo>
                <a:lnTo>
                  <a:pt x="192786" y="259931"/>
                </a:lnTo>
                <a:close/>
              </a:path>
              <a:path w="292100" h="267335">
                <a:moveTo>
                  <a:pt x="192786" y="17726"/>
                </a:moveTo>
                <a:lnTo>
                  <a:pt x="192024" y="16964"/>
                </a:lnTo>
                <a:lnTo>
                  <a:pt x="192024" y="17472"/>
                </a:lnTo>
                <a:lnTo>
                  <a:pt x="192786" y="17726"/>
                </a:lnTo>
                <a:close/>
              </a:path>
              <a:path w="292100" h="267335">
                <a:moveTo>
                  <a:pt x="198882" y="257511"/>
                </a:moveTo>
                <a:lnTo>
                  <a:pt x="198882" y="246326"/>
                </a:lnTo>
                <a:lnTo>
                  <a:pt x="192024" y="248612"/>
                </a:lnTo>
                <a:lnTo>
                  <a:pt x="192786" y="248612"/>
                </a:lnTo>
                <a:lnTo>
                  <a:pt x="192786" y="259931"/>
                </a:lnTo>
                <a:lnTo>
                  <a:pt x="198882" y="257511"/>
                </a:lnTo>
                <a:close/>
              </a:path>
              <a:path w="292100" h="267335">
                <a:moveTo>
                  <a:pt x="198882" y="20012"/>
                </a:moveTo>
                <a:lnTo>
                  <a:pt x="198120" y="19250"/>
                </a:lnTo>
                <a:lnTo>
                  <a:pt x="198120" y="19673"/>
                </a:lnTo>
                <a:lnTo>
                  <a:pt x="198882" y="20012"/>
                </a:lnTo>
                <a:close/>
              </a:path>
              <a:path w="292100" h="267335">
                <a:moveTo>
                  <a:pt x="211074" y="240992"/>
                </a:moveTo>
                <a:lnTo>
                  <a:pt x="198120" y="246326"/>
                </a:lnTo>
                <a:lnTo>
                  <a:pt x="198882" y="246326"/>
                </a:lnTo>
                <a:lnTo>
                  <a:pt x="198882" y="257511"/>
                </a:lnTo>
                <a:lnTo>
                  <a:pt x="210311" y="252974"/>
                </a:lnTo>
                <a:lnTo>
                  <a:pt x="210311" y="241754"/>
                </a:lnTo>
                <a:lnTo>
                  <a:pt x="211074" y="240992"/>
                </a:lnTo>
                <a:close/>
              </a:path>
              <a:path w="292100" h="267335">
                <a:moveTo>
                  <a:pt x="211074" y="25041"/>
                </a:moveTo>
                <a:lnTo>
                  <a:pt x="211074" y="24584"/>
                </a:lnTo>
                <a:lnTo>
                  <a:pt x="210311" y="24584"/>
                </a:lnTo>
                <a:lnTo>
                  <a:pt x="211074" y="25041"/>
                </a:lnTo>
                <a:close/>
              </a:path>
              <a:path w="292100" h="267335">
                <a:moveTo>
                  <a:pt x="232410" y="240681"/>
                </a:moveTo>
                <a:lnTo>
                  <a:pt x="232410" y="228038"/>
                </a:lnTo>
                <a:lnTo>
                  <a:pt x="221742" y="234896"/>
                </a:lnTo>
                <a:lnTo>
                  <a:pt x="210311" y="241754"/>
                </a:lnTo>
                <a:lnTo>
                  <a:pt x="210311" y="252974"/>
                </a:lnTo>
                <a:lnTo>
                  <a:pt x="220649" y="248871"/>
                </a:lnTo>
                <a:lnTo>
                  <a:pt x="232410" y="240681"/>
                </a:lnTo>
                <a:close/>
              </a:path>
              <a:path w="292100" h="267335">
                <a:moveTo>
                  <a:pt x="221742" y="31442"/>
                </a:moveTo>
                <a:lnTo>
                  <a:pt x="220979" y="30680"/>
                </a:lnTo>
                <a:lnTo>
                  <a:pt x="220979" y="30984"/>
                </a:lnTo>
                <a:lnTo>
                  <a:pt x="221742" y="31442"/>
                </a:lnTo>
                <a:close/>
              </a:path>
              <a:path w="292100" h="267335">
                <a:moveTo>
                  <a:pt x="232410" y="38886"/>
                </a:moveTo>
                <a:lnTo>
                  <a:pt x="232410" y="38300"/>
                </a:lnTo>
                <a:lnTo>
                  <a:pt x="231647" y="38300"/>
                </a:lnTo>
                <a:lnTo>
                  <a:pt x="232410" y="38886"/>
                </a:lnTo>
                <a:close/>
              </a:path>
              <a:path w="292100" h="267335">
                <a:moveTo>
                  <a:pt x="250697" y="226712"/>
                </a:moveTo>
                <a:lnTo>
                  <a:pt x="250697" y="211274"/>
                </a:lnTo>
                <a:lnTo>
                  <a:pt x="241554" y="220418"/>
                </a:lnTo>
                <a:lnTo>
                  <a:pt x="241554" y="219656"/>
                </a:lnTo>
                <a:lnTo>
                  <a:pt x="231647" y="228038"/>
                </a:lnTo>
                <a:lnTo>
                  <a:pt x="232410" y="228038"/>
                </a:lnTo>
                <a:lnTo>
                  <a:pt x="232410" y="240681"/>
                </a:lnTo>
                <a:lnTo>
                  <a:pt x="248073" y="229773"/>
                </a:lnTo>
                <a:lnTo>
                  <a:pt x="250697" y="226712"/>
                </a:lnTo>
                <a:close/>
              </a:path>
              <a:path w="292100" h="267335">
                <a:moveTo>
                  <a:pt x="250697" y="55202"/>
                </a:moveTo>
                <a:lnTo>
                  <a:pt x="250697" y="55064"/>
                </a:lnTo>
                <a:lnTo>
                  <a:pt x="249936" y="54302"/>
                </a:lnTo>
                <a:lnTo>
                  <a:pt x="250697" y="55202"/>
                </a:lnTo>
                <a:close/>
              </a:path>
              <a:path w="292100" h="267335">
                <a:moveTo>
                  <a:pt x="258318" y="217822"/>
                </a:moveTo>
                <a:lnTo>
                  <a:pt x="258318" y="201368"/>
                </a:lnTo>
                <a:lnTo>
                  <a:pt x="249936" y="211274"/>
                </a:lnTo>
                <a:lnTo>
                  <a:pt x="250697" y="211274"/>
                </a:lnTo>
                <a:lnTo>
                  <a:pt x="250697" y="226712"/>
                </a:lnTo>
                <a:lnTo>
                  <a:pt x="258318" y="217822"/>
                </a:lnTo>
                <a:close/>
              </a:path>
              <a:path w="292100" h="267335">
                <a:moveTo>
                  <a:pt x="258318" y="65393"/>
                </a:moveTo>
                <a:lnTo>
                  <a:pt x="258318" y="64208"/>
                </a:lnTo>
                <a:lnTo>
                  <a:pt x="257556" y="64208"/>
                </a:lnTo>
                <a:lnTo>
                  <a:pt x="258318" y="65393"/>
                </a:lnTo>
                <a:close/>
              </a:path>
              <a:path w="292100" h="267335">
                <a:moveTo>
                  <a:pt x="279654" y="183699"/>
                </a:moveTo>
                <a:lnTo>
                  <a:pt x="279654" y="151838"/>
                </a:lnTo>
                <a:lnTo>
                  <a:pt x="276606" y="164030"/>
                </a:lnTo>
                <a:lnTo>
                  <a:pt x="276606" y="163268"/>
                </a:lnTo>
                <a:lnTo>
                  <a:pt x="257556" y="202130"/>
                </a:lnTo>
                <a:lnTo>
                  <a:pt x="258318" y="201368"/>
                </a:lnTo>
                <a:lnTo>
                  <a:pt x="258318" y="217822"/>
                </a:lnTo>
                <a:lnTo>
                  <a:pt x="270155" y="204013"/>
                </a:lnTo>
                <a:lnTo>
                  <a:pt x="279654" y="183699"/>
                </a:lnTo>
                <a:close/>
              </a:path>
              <a:path w="292100" h="267335">
                <a:moveTo>
                  <a:pt x="279654" y="117548"/>
                </a:moveTo>
                <a:lnTo>
                  <a:pt x="279654" y="114500"/>
                </a:lnTo>
                <a:lnTo>
                  <a:pt x="278892" y="114500"/>
                </a:lnTo>
                <a:lnTo>
                  <a:pt x="279654" y="117548"/>
                </a:lnTo>
                <a:close/>
              </a:path>
              <a:path w="292100" h="267335">
                <a:moveTo>
                  <a:pt x="281178" y="180440"/>
                </a:moveTo>
                <a:lnTo>
                  <a:pt x="281178" y="133550"/>
                </a:lnTo>
                <a:lnTo>
                  <a:pt x="281135" y="133169"/>
                </a:lnTo>
                <a:lnTo>
                  <a:pt x="280416" y="139646"/>
                </a:lnTo>
                <a:lnTo>
                  <a:pt x="280416" y="145742"/>
                </a:lnTo>
                <a:lnTo>
                  <a:pt x="278892" y="151838"/>
                </a:lnTo>
                <a:lnTo>
                  <a:pt x="279654" y="151838"/>
                </a:lnTo>
                <a:lnTo>
                  <a:pt x="279654" y="183699"/>
                </a:lnTo>
                <a:lnTo>
                  <a:pt x="281178" y="180440"/>
                </a:lnTo>
                <a:close/>
              </a:path>
              <a:path w="292100" h="267335">
                <a:moveTo>
                  <a:pt x="281178" y="133550"/>
                </a:moveTo>
                <a:lnTo>
                  <a:pt x="281178" y="132788"/>
                </a:lnTo>
                <a:lnTo>
                  <a:pt x="281135" y="133169"/>
                </a:lnTo>
                <a:lnTo>
                  <a:pt x="281178" y="133550"/>
                </a:lnTo>
                <a:close/>
              </a:path>
            </a:pathLst>
          </a:custGeom>
          <a:solidFill>
            <a:srgbClr val="41719C"/>
          </a:solidFill>
        </p:spPr>
        <p:txBody>
          <a:bodyPr wrap="square" lIns="0" tIns="0" rIns="0" bIns="0" rtlCol="0"/>
          <a:lstStyle/>
          <a:p>
            <a:endParaRPr/>
          </a:p>
        </p:txBody>
      </p:sp>
      <p:sp>
        <p:nvSpPr>
          <p:cNvPr id="27" name="object 27"/>
          <p:cNvSpPr txBox="1"/>
          <p:nvPr/>
        </p:nvSpPr>
        <p:spPr>
          <a:xfrm>
            <a:off x="6938905" y="3388105"/>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5</a:t>
            </a:r>
            <a:endParaRPr sz="1400">
              <a:latin typeface="Calibri"/>
              <a:cs typeface="Calibri"/>
            </a:endParaRPr>
          </a:p>
        </p:txBody>
      </p:sp>
      <p:sp>
        <p:nvSpPr>
          <p:cNvPr id="28" name="object 28"/>
          <p:cNvSpPr/>
          <p:nvPr/>
        </p:nvSpPr>
        <p:spPr>
          <a:xfrm>
            <a:off x="7561198" y="3552945"/>
            <a:ext cx="292100" cy="267335"/>
          </a:xfrm>
          <a:custGeom>
            <a:avLst/>
            <a:gdLst/>
            <a:ahLst/>
            <a:cxnLst/>
            <a:rect l="l" t="t" r="r" b="b"/>
            <a:pathLst>
              <a:path w="292100" h="267335">
                <a:moveTo>
                  <a:pt x="291846" y="132848"/>
                </a:moveTo>
                <a:lnTo>
                  <a:pt x="291846" y="125990"/>
                </a:lnTo>
                <a:lnTo>
                  <a:pt x="291084" y="119132"/>
                </a:lnTo>
                <a:lnTo>
                  <a:pt x="279473" y="79407"/>
                </a:lnTo>
                <a:lnTo>
                  <a:pt x="231617" y="23809"/>
                </a:lnTo>
                <a:lnTo>
                  <a:pt x="164051" y="0"/>
                </a:lnTo>
                <a:lnTo>
                  <a:pt x="127804" y="10"/>
                </a:lnTo>
                <a:lnTo>
                  <a:pt x="60236" y="23851"/>
                </a:lnTo>
                <a:lnTo>
                  <a:pt x="12375" y="79438"/>
                </a:lnTo>
                <a:lnTo>
                  <a:pt x="761" y="119132"/>
                </a:lnTo>
                <a:lnTo>
                  <a:pt x="0" y="125990"/>
                </a:lnTo>
                <a:lnTo>
                  <a:pt x="0" y="139706"/>
                </a:lnTo>
                <a:lnTo>
                  <a:pt x="1524" y="153422"/>
                </a:lnTo>
                <a:lnTo>
                  <a:pt x="11430" y="181019"/>
                </a:lnTo>
                <a:lnTo>
                  <a:pt x="11430" y="126752"/>
                </a:lnTo>
                <a:lnTo>
                  <a:pt x="13715" y="108464"/>
                </a:lnTo>
                <a:lnTo>
                  <a:pt x="15239" y="102368"/>
                </a:lnTo>
                <a:lnTo>
                  <a:pt x="17525" y="96272"/>
                </a:lnTo>
                <a:lnTo>
                  <a:pt x="17525" y="97034"/>
                </a:lnTo>
                <a:lnTo>
                  <a:pt x="19049" y="90938"/>
                </a:lnTo>
                <a:lnTo>
                  <a:pt x="22097" y="84842"/>
                </a:lnTo>
                <a:lnTo>
                  <a:pt x="22097" y="85604"/>
                </a:lnTo>
                <a:lnTo>
                  <a:pt x="24383" y="79508"/>
                </a:lnTo>
                <a:lnTo>
                  <a:pt x="24383" y="80270"/>
                </a:lnTo>
                <a:lnTo>
                  <a:pt x="27431" y="74174"/>
                </a:lnTo>
                <a:lnTo>
                  <a:pt x="27431" y="74936"/>
                </a:lnTo>
                <a:lnTo>
                  <a:pt x="34290" y="64268"/>
                </a:lnTo>
                <a:lnTo>
                  <a:pt x="41909" y="54362"/>
                </a:lnTo>
                <a:lnTo>
                  <a:pt x="41909" y="55124"/>
                </a:lnTo>
                <a:lnTo>
                  <a:pt x="50291" y="46742"/>
                </a:lnTo>
                <a:lnTo>
                  <a:pt x="50291" y="45980"/>
                </a:lnTo>
                <a:lnTo>
                  <a:pt x="60236" y="38332"/>
                </a:lnTo>
                <a:lnTo>
                  <a:pt x="70865" y="30740"/>
                </a:lnTo>
                <a:lnTo>
                  <a:pt x="70865" y="31045"/>
                </a:lnTo>
                <a:lnTo>
                  <a:pt x="81533" y="24644"/>
                </a:lnTo>
                <a:lnTo>
                  <a:pt x="92963" y="19643"/>
                </a:lnTo>
                <a:lnTo>
                  <a:pt x="92963" y="19310"/>
                </a:lnTo>
                <a:lnTo>
                  <a:pt x="99822" y="17024"/>
                </a:lnTo>
                <a:lnTo>
                  <a:pt x="99822" y="17532"/>
                </a:lnTo>
                <a:lnTo>
                  <a:pt x="105918" y="15500"/>
                </a:lnTo>
                <a:lnTo>
                  <a:pt x="112014" y="13976"/>
                </a:lnTo>
                <a:lnTo>
                  <a:pt x="124968" y="11097"/>
                </a:lnTo>
                <a:lnTo>
                  <a:pt x="124968" y="10928"/>
                </a:lnTo>
                <a:lnTo>
                  <a:pt x="131826" y="10242"/>
                </a:lnTo>
                <a:lnTo>
                  <a:pt x="160020" y="10166"/>
                </a:lnTo>
                <a:lnTo>
                  <a:pt x="166878" y="10928"/>
                </a:lnTo>
                <a:lnTo>
                  <a:pt x="166878" y="11097"/>
                </a:lnTo>
                <a:lnTo>
                  <a:pt x="179832" y="13976"/>
                </a:lnTo>
                <a:lnTo>
                  <a:pt x="185928" y="15500"/>
                </a:lnTo>
                <a:lnTo>
                  <a:pt x="192024" y="17532"/>
                </a:lnTo>
                <a:lnTo>
                  <a:pt x="192024" y="17024"/>
                </a:lnTo>
                <a:lnTo>
                  <a:pt x="198882" y="19310"/>
                </a:lnTo>
                <a:lnTo>
                  <a:pt x="198882" y="19643"/>
                </a:lnTo>
                <a:lnTo>
                  <a:pt x="210311" y="24644"/>
                </a:lnTo>
                <a:lnTo>
                  <a:pt x="220979" y="31045"/>
                </a:lnTo>
                <a:lnTo>
                  <a:pt x="220979" y="30740"/>
                </a:lnTo>
                <a:lnTo>
                  <a:pt x="231647" y="38360"/>
                </a:lnTo>
                <a:lnTo>
                  <a:pt x="241554" y="45980"/>
                </a:lnTo>
                <a:lnTo>
                  <a:pt x="249936" y="55124"/>
                </a:lnTo>
                <a:lnTo>
                  <a:pt x="249936" y="54362"/>
                </a:lnTo>
                <a:lnTo>
                  <a:pt x="258318" y="64268"/>
                </a:lnTo>
                <a:lnTo>
                  <a:pt x="258318" y="65453"/>
                </a:lnTo>
                <a:lnTo>
                  <a:pt x="264414" y="74936"/>
                </a:lnTo>
                <a:lnTo>
                  <a:pt x="264414" y="74174"/>
                </a:lnTo>
                <a:lnTo>
                  <a:pt x="267462" y="80270"/>
                </a:lnTo>
                <a:lnTo>
                  <a:pt x="267462" y="79508"/>
                </a:lnTo>
                <a:lnTo>
                  <a:pt x="270510" y="85604"/>
                </a:lnTo>
                <a:lnTo>
                  <a:pt x="270510" y="86366"/>
                </a:lnTo>
                <a:lnTo>
                  <a:pt x="272796" y="90938"/>
                </a:lnTo>
                <a:lnTo>
                  <a:pt x="275082" y="97034"/>
                </a:lnTo>
                <a:lnTo>
                  <a:pt x="275082" y="98304"/>
                </a:lnTo>
                <a:lnTo>
                  <a:pt x="276606" y="102368"/>
                </a:lnTo>
                <a:lnTo>
                  <a:pt x="278130" y="108464"/>
                </a:lnTo>
                <a:lnTo>
                  <a:pt x="280416" y="126752"/>
                </a:lnTo>
                <a:lnTo>
                  <a:pt x="280416" y="182234"/>
                </a:lnTo>
                <a:lnTo>
                  <a:pt x="284332" y="174574"/>
                </a:lnTo>
                <a:lnTo>
                  <a:pt x="291846" y="132848"/>
                </a:lnTo>
                <a:close/>
              </a:path>
              <a:path w="292100" h="267335">
                <a:moveTo>
                  <a:pt x="22098" y="180854"/>
                </a:moveTo>
                <a:lnTo>
                  <a:pt x="19050" y="175520"/>
                </a:lnTo>
                <a:lnTo>
                  <a:pt x="17526" y="169424"/>
                </a:lnTo>
                <a:lnTo>
                  <a:pt x="15240" y="163328"/>
                </a:lnTo>
                <a:lnTo>
                  <a:pt x="15240" y="164090"/>
                </a:lnTo>
                <a:lnTo>
                  <a:pt x="13716" y="157994"/>
                </a:lnTo>
                <a:lnTo>
                  <a:pt x="12192" y="145802"/>
                </a:lnTo>
                <a:lnTo>
                  <a:pt x="11430" y="138944"/>
                </a:lnTo>
                <a:lnTo>
                  <a:pt x="11430" y="181019"/>
                </a:lnTo>
                <a:lnTo>
                  <a:pt x="15898" y="193468"/>
                </a:lnTo>
                <a:lnTo>
                  <a:pt x="21336" y="200870"/>
                </a:lnTo>
                <a:lnTo>
                  <a:pt x="21336" y="180854"/>
                </a:lnTo>
                <a:lnTo>
                  <a:pt x="22098" y="180854"/>
                </a:lnTo>
                <a:close/>
              </a:path>
              <a:path w="292100" h="267335">
                <a:moveTo>
                  <a:pt x="51054" y="234067"/>
                </a:moveTo>
                <a:lnTo>
                  <a:pt x="51053" y="220478"/>
                </a:lnTo>
                <a:lnTo>
                  <a:pt x="41910" y="211334"/>
                </a:lnTo>
                <a:lnTo>
                  <a:pt x="34290" y="201428"/>
                </a:lnTo>
                <a:lnTo>
                  <a:pt x="34290" y="202190"/>
                </a:lnTo>
                <a:lnTo>
                  <a:pt x="27432" y="191522"/>
                </a:lnTo>
                <a:lnTo>
                  <a:pt x="21336" y="180854"/>
                </a:lnTo>
                <a:lnTo>
                  <a:pt x="21336" y="200870"/>
                </a:lnTo>
                <a:lnTo>
                  <a:pt x="38856" y="224720"/>
                </a:lnTo>
                <a:lnTo>
                  <a:pt x="51054" y="234067"/>
                </a:lnTo>
                <a:close/>
              </a:path>
              <a:path w="292100" h="267335">
                <a:moveTo>
                  <a:pt x="51053" y="45980"/>
                </a:moveTo>
                <a:lnTo>
                  <a:pt x="50291" y="45980"/>
                </a:lnTo>
                <a:lnTo>
                  <a:pt x="50291" y="46742"/>
                </a:lnTo>
                <a:lnTo>
                  <a:pt x="51053" y="45980"/>
                </a:lnTo>
                <a:close/>
              </a:path>
              <a:path w="292100" h="267335">
                <a:moveTo>
                  <a:pt x="70866" y="234956"/>
                </a:moveTo>
                <a:lnTo>
                  <a:pt x="60198" y="228098"/>
                </a:lnTo>
                <a:lnTo>
                  <a:pt x="50291" y="219716"/>
                </a:lnTo>
                <a:lnTo>
                  <a:pt x="51053" y="220478"/>
                </a:lnTo>
                <a:lnTo>
                  <a:pt x="51054" y="234067"/>
                </a:lnTo>
                <a:lnTo>
                  <a:pt x="68338" y="247313"/>
                </a:lnTo>
                <a:lnTo>
                  <a:pt x="70104" y="248045"/>
                </a:lnTo>
                <a:lnTo>
                  <a:pt x="70104" y="234956"/>
                </a:lnTo>
                <a:lnTo>
                  <a:pt x="70866" y="234956"/>
                </a:lnTo>
                <a:close/>
              </a:path>
              <a:path w="292100" h="267335">
                <a:moveTo>
                  <a:pt x="70865" y="31045"/>
                </a:moveTo>
                <a:lnTo>
                  <a:pt x="70865" y="30740"/>
                </a:lnTo>
                <a:lnTo>
                  <a:pt x="70103" y="31502"/>
                </a:lnTo>
                <a:lnTo>
                  <a:pt x="70865" y="31045"/>
                </a:lnTo>
                <a:close/>
              </a:path>
              <a:path w="292100" h="267335">
                <a:moveTo>
                  <a:pt x="93726" y="246386"/>
                </a:moveTo>
                <a:lnTo>
                  <a:pt x="81534" y="241052"/>
                </a:lnTo>
                <a:lnTo>
                  <a:pt x="70104" y="234956"/>
                </a:lnTo>
                <a:lnTo>
                  <a:pt x="70104" y="248045"/>
                </a:lnTo>
                <a:lnTo>
                  <a:pt x="92964" y="257522"/>
                </a:lnTo>
                <a:lnTo>
                  <a:pt x="92964" y="246386"/>
                </a:lnTo>
                <a:lnTo>
                  <a:pt x="93726" y="246386"/>
                </a:lnTo>
                <a:close/>
              </a:path>
              <a:path w="292100" h="267335">
                <a:moveTo>
                  <a:pt x="93725" y="19310"/>
                </a:moveTo>
                <a:lnTo>
                  <a:pt x="92963" y="19310"/>
                </a:lnTo>
                <a:lnTo>
                  <a:pt x="92963" y="19643"/>
                </a:lnTo>
                <a:lnTo>
                  <a:pt x="93725" y="19310"/>
                </a:lnTo>
                <a:close/>
              </a:path>
              <a:path w="292100" h="267335">
                <a:moveTo>
                  <a:pt x="99822" y="248672"/>
                </a:moveTo>
                <a:lnTo>
                  <a:pt x="92964" y="246386"/>
                </a:lnTo>
                <a:lnTo>
                  <a:pt x="92964" y="257522"/>
                </a:lnTo>
                <a:lnTo>
                  <a:pt x="99060" y="260049"/>
                </a:lnTo>
                <a:lnTo>
                  <a:pt x="99060" y="248672"/>
                </a:lnTo>
                <a:lnTo>
                  <a:pt x="99822" y="248672"/>
                </a:lnTo>
                <a:close/>
              </a:path>
              <a:path w="292100" h="267335">
                <a:moveTo>
                  <a:pt x="99822" y="17532"/>
                </a:moveTo>
                <a:lnTo>
                  <a:pt x="99822" y="17024"/>
                </a:lnTo>
                <a:lnTo>
                  <a:pt x="99059" y="17786"/>
                </a:lnTo>
                <a:lnTo>
                  <a:pt x="99822" y="17532"/>
                </a:lnTo>
                <a:close/>
              </a:path>
              <a:path w="292100" h="267335">
                <a:moveTo>
                  <a:pt x="166878" y="265105"/>
                </a:moveTo>
                <a:lnTo>
                  <a:pt x="166878" y="254768"/>
                </a:lnTo>
                <a:lnTo>
                  <a:pt x="153162" y="256292"/>
                </a:lnTo>
                <a:lnTo>
                  <a:pt x="138684" y="256292"/>
                </a:lnTo>
                <a:lnTo>
                  <a:pt x="131826" y="255530"/>
                </a:lnTo>
                <a:lnTo>
                  <a:pt x="124968" y="254768"/>
                </a:lnTo>
                <a:lnTo>
                  <a:pt x="118872" y="254006"/>
                </a:lnTo>
                <a:lnTo>
                  <a:pt x="112014" y="252482"/>
                </a:lnTo>
                <a:lnTo>
                  <a:pt x="105918" y="250958"/>
                </a:lnTo>
                <a:lnTo>
                  <a:pt x="99060" y="248672"/>
                </a:lnTo>
                <a:lnTo>
                  <a:pt x="99060" y="260049"/>
                </a:lnTo>
                <a:lnTo>
                  <a:pt x="102282" y="261385"/>
                </a:lnTo>
                <a:lnTo>
                  <a:pt x="138630" y="267073"/>
                </a:lnTo>
                <a:lnTo>
                  <a:pt x="166878" y="265105"/>
                </a:lnTo>
                <a:close/>
              </a:path>
              <a:path w="292100" h="267335">
                <a:moveTo>
                  <a:pt x="125730" y="10928"/>
                </a:moveTo>
                <a:lnTo>
                  <a:pt x="124968" y="10928"/>
                </a:lnTo>
                <a:lnTo>
                  <a:pt x="124968" y="11097"/>
                </a:lnTo>
                <a:lnTo>
                  <a:pt x="125730" y="10928"/>
                </a:lnTo>
                <a:close/>
              </a:path>
              <a:path w="292100" h="267335">
                <a:moveTo>
                  <a:pt x="125730" y="254768"/>
                </a:moveTo>
                <a:lnTo>
                  <a:pt x="124968" y="254683"/>
                </a:lnTo>
                <a:lnTo>
                  <a:pt x="125730" y="254768"/>
                </a:lnTo>
                <a:close/>
              </a:path>
              <a:path w="292100" h="267335">
                <a:moveTo>
                  <a:pt x="132588" y="10166"/>
                </a:moveTo>
                <a:lnTo>
                  <a:pt x="131826" y="10166"/>
                </a:lnTo>
                <a:lnTo>
                  <a:pt x="132588" y="10166"/>
                </a:lnTo>
                <a:close/>
              </a:path>
              <a:path w="292100" h="267335">
                <a:moveTo>
                  <a:pt x="132588" y="255530"/>
                </a:moveTo>
                <a:lnTo>
                  <a:pt x="131826" y="255454"/>
                </a:lnTo>
                <a:lnTo>
                  <a:pt x="132588" y="255530"/>
                </a:lnTo>
                <a:close/>
              </a:path>
              <a:path w="292100" h="267335">
                <a:moveTo>
                  <a:pt x="139446" y="256292"/>
                </a:moveTo>
                <a:lnTo>
                  <a:pt x="138684" y="256216"/>
                </a:lnTo>
                <a:lnTo>
                  <a:pt x="139446" y="256292"/>
                </a:lnTo>
                <a:close/>
              </a:path>
              <a:path w="292100" h="267335">
                <a:moveTo>
                  <a:pt x="166878" y="11097"/>
                </a:moveTo>
                <a:lnTo>
                  <a:pt x="166878" y="10928"/>
                </a:lnTo>
                <a:lnTo>
                  <a:pt x="166116" y="10928"/>
                </a:lnTo>
                <a:lnTo>
                  <a:pt x="166878" y="11097"/>
                </a:lnTo>
                <a:close/>
              </a:path>
              <a:path w="292100" h="267335">
                <a:moveTo>
                  <a:pt x="192786" y="259190"/>
                </a:moveTo>
                <a:lnTo>
                  <a:pt x="192786" y="248672"/>
                </a:lnTo>
                <a:lnTo>
                  <a:pt x="185928" y="250958"/>
                </a:lnTo>
                <a:lnTo>
                  <a:pt x="179832" y="252482"/>
                </a:lnTo>
                <a:lnTo>
                  <a:pt x="172974" y="254006"/>
                </a:lnTo>
                <a:lnTo>
                  <a:pt x="166116" y="254768"/>
                </a:lnTo>
                <a:lnTo>
                  <a:pt x="166878" y="254768"/>
                </a:lnTo>
                <a:lnTo>
                  <a:pt x="166878" y="265105"/>
                </a:lnTo>
                <a:lnTo>
                  <a:pt x="175322" y="264516"/>
                </a:lnTo>
                <a:lnTo>
                  <a:pt x="192786" y="259190"/>
                </a:lnTo>
                <a:close/>
              </a:path>
              <a:path w="292100" h="267335">
                <a:moveTo>
                  <a:pt x="192786" y="17786"/>
                </a:moveTo>
                <a:lnTo>
                  <a:pt x="192024" y="17024"/>
                </a:lnTo>
                <a:lnTo>
                  <a:pt x="192024" y="17532"/>
                </a:lnTo>
                <a:lnTo>
                  <a:pt x="192786" y="17786"/>
                </a:lnTo>
                <a:close/>
              </a:path>
              <a:path w="292100" h="267335">
                <a:moveTo>
                  <a:pt x="198882" y="257332"/>
                </a:moveTo>
                <a:lnTo>
                  <a:pt x="198882" y="246386"/>
                </a:lnTo>
                <a:lnTo>
                  <a:pt x="192024" y="248672"/>
                </a:lnTo>
                <a:lnTo>
                  <a:pt x="192786" y="248672"/>
                </a:lnTo>
                <a:lnTo>
                  <a:pt x="192786" y="259190"/>
                </a:lnTo>
                <a:lnTo>
                  <a:pt x="198882" y="257332"/>
                </a:lnTo>
                <a:close/>
              </a:path>
              <a:path w="292100" h="267335">
                <a:moveTo>
                  <a:pt x="198882" y="19643"/>
                </a:moveTo>
                <a:lnTo>
                  <a:pt x="198882" y="19310"/>
                </a:lnTo>
                <a:lnTo>
                  <a:pt x="198120" y="19310"/>
                </a:lnTo>
                <a:lnTo>
                  <a:pt x="198882" y="19643"/>
                </a:lnTo>
                <a:close/>
              </a:path>
              <a:path w="292100" h="267335">
                <a:moveTo>
                  <a:pt x="221742" y="247014"/>
                </a:moveTo>
                <a:lnTo>
                  <a:pt x="221742" y="234956"/>
                </a:lnTo>
                <a:lnTo>
                  <a:pt x="210298" y="241058"/>
                </a:lnTo>
                <a:lnTo>
                  <a:pt x="198120" y="246386"/>
                </a:lnTo>
                <a:lnTo>
                  <a:pt x="198882" y="246386"/>
                </a:lnTo>
                <a:lnTo>
                  <a:pt x="198882" y="257332"/>
                </a:lnTo>
                <a:lnTo>
                  <a:pt x="210311" y="253842"/>
                </a:lnTo>
                <a:lnTo>
                  <a:pt x="221742" y="247014"/>
                </a:lnTo>
                <a:close/>
              </a:path>
              <a:path w="292100" h="267335">
                <a:moveTo>
                  <a:pt x="221742" y="31502"/>
                </a:moveTo>
                <a:lnTo>
                  <a:pt x="220979" y="30740"/>
                </a:lnTo>
                <a:lnTo>
                  <a:pt x="220979" y="31045"/>
                </a:lnTo>
                <a:lnTo>
                  <a:pt x="221742" y="31502"/>
                </a:lnTo>
                <a:close/>
              </a:path>
              <a:path w="292100" h="267335">
                <a:moveTo>
                  <a:pt x="232410" y="240642"/>
                </a:moveTo>
                <a:lnTo>
                  <a:pt x="232410" y="228098"/>
                </a:lnTo>
                <a:lnTo>
                  <a:pt x="220979" y="234956"/>
                </a:lnTo>
                <a:lnTo>
                  <a:pt x="221742" y="234956"/>
                </a:lnTo>
                <a:lnTo>
                  <a:pt x="221742" y="247014"/>
                </a:lnTo>
                <a:lnTo>
                  <a:pt x="232410" y="240642"/>
                </a:lnTo>
                <a:close/>
              </a:path>
              <a:path w="292100" h="267335">
                <a:moveTo>
                  <a:pt x="258318" y="217660"/>
                </a:moveTo>
                <a:lnTo>
                  <a:pt x="258318" y="201428"/>
                </a:lnTo>
                <a:lnTo>
                  <a:pt x="249936" y="211334"/>
                </a:lnTo>
                <a:lnTo>
                  <a:pt x="241554" y="220478"/>
                </a:lnTo>
                <a:lnTo>
                  <a:pt x="241554" y="219716"/>
                </a:lnTo>
                <a:lnTo>
                  <a:pt x="231647" y="228098"/>
                </a:lnTo>
                <a:lnTo>
                  <a:pt x="232410" y="228098"/>
                </a:lnTo>
                <a:lnTo>
                  <a:pt x="232410" y="240642"/>
                </a:lnTo>
                <a:lnTo>
                  <a:pt x="241498" y="235213"/>
                </a:lnTo>
                <a:lnTo>
                  <a:pt x="258318" y="217660"/>
                </a:lnTo>
                <a:close/>
              </a:path>
              <a:path w="292100" h="267335">
                <a:moveTo>
                  <a:pt x="258318" y="65453"/>
                </a:moveTo>
                <a:lnTo>
                  <a:pt x="258318" y="64268"/>
                </a:lnTo>
                <a:lnTo>
                  <a:pt x="257556" y="64268"/>
                </a:lnTo>
                <a:lnTo>
                  <a:pt x="258318" y="65453"/>
                </a:lnTo>
                <a:close/>
              </a:path>
              <a:path w="292100" h="267335">
                <a:moveTo>
                  <a:pt x="270510" y="201609"/>
                </a:moveTo>
                <a:lnTo>
                  <a:pt x="270510" y="180854"/>
                </a:lnTo>
                <a:lnTo>
                  <a:pt x="264414" y="191522"/>
                </a:lnTo>
                <a:lnTo>
                  <a:pt x="257556" y="202190"/>
                </a:lnTo>
                <a:lnTo>
                  <a:pt x="258318" y="201428"/>
                </a:lnTo>
                <a:lnTo>
                  <a:pt x="258318" y="217660"/>
                </a:lnTo>
                <a:lnTo>
                  <a:pt x="266863" y="208742"/>
                </a:lnTo>
                <a:lnTo>
                  <a:pt x="270510" y="201609"/>
                </a:lnTo>
                <a:close/>
              </a:path>
              <a:path w="292100" h="267335">
                <a:moveTo>
                  <a:pt x="270510" y="86366"/>
                </a:moveTo>
                <a:lnTo>
                  <a:pt x="270510" y="85604"/>
                </a:lnTo>
                <a:lnTo>
                  <a:pt x="269748" y="84842"/>
                </a:lnTo>
                <a:lnTo>
                  <a:pt x="270510" y="86366"/>
                </a:lnTo>
                <a:close/>
              </a:path>
              <a:path w="292100" h="267335">
                <a:moveTo>
                  <a:pt x="275082" y="192667"/>
                </a:moveTo>
                <a:lnTo>
                  <a:pt x="275082" y="169424"/>
                </a:lnTo>
                <a:lnTo>
                  <a:pt x="272796" y="175520"/>
                </a:lnTo>
                <a:lnTo>
                  <a:pt x="269748" y="180854"/>
                </a:lnTo>
                <a:lnTo>
                  <a:pt x="270510" y="180854"/>
                </a:lnTo>
                <a:lnTo>
                  <a:pt x="270510" y="201609"/>
                </a:lnTo>
                <a:lnTo>
                  <a:pt x="275082" y="192667"/>
                </a:lnTo>
                <a:close/>
              </a:path>
              <a:path w="292100" h="267335">
                <a:moveTo>
                  <a:pt x="275082" y="98304"/>
                </a:moveTo>
                <a:lnTo>
                  <a:pt x="275082" y="97034"/>
                </a:lnTo>
                <a:lnTo>
                  <a:pt x="274320" y="96272"/>
                </a:lnTo>
                <a:lnTo>
                  <a:pt x="275082" y="98304"/>
                </a:lnTo>
                <a:close/>
              </a:path>
              <a:path w="292100" h="267335">
                <a:moveTo>
                  <a:pt x="280416" y="182234"/>
                </a:moveTo>
                <a:lnTo>
                  <a:pt x="280416" y="138944"/>
                </a:lnTo>
                <a:lnTo>
                  <a:pt x="279654" y="145802"/>
                </a:lnTo>
                <a:lnTo>
                  <a:pt x="278130" y="157994"/>
                </a:lnTo>
                <a:lnTo>
                  <a:pt x="276606" y="164090"/>
                </a:lnTo>
                <a:lnTo>
                  <a:pt x="276606" y="163328"/>
                </a:lnTo>
                <a:lnTo>
                  <a:pt x="274320" y="169424"/>
                </a:lnTo>
                <a:lnTo>
                  <a:pt x="275082" y="169424"/>
                </a:lnTo>
                <a:lnTo>
                  <a:pt x="275082" y="192667"/>
                </a:lnTo>
                <a:lnTo>
                  <a:pt x="280416" y="182234"/>
                </a:lnTo>
                <a:close/>
              </a:path>
            </a:pathLst>
          </a:custGeom>
          <a:solidFill>
            <a:srgbClr val="41719C"/>
          </a:solidFill>
        </p:spPr>
        <p:txBody>
          <a:bodyPr wrap="square" lIns="0" tIns="0" rIns="0" bIns="0" rtlCol="0"/>
          <a:lstStyle/>
          <a:p>
            <a:endParaRPr/>
          </a:p>
        </p:txBody>
      </p:sp>
      <p:sp>
        <p:nvSpPr>
          <p:cNvPr id="29" name="object 29"/>
          <p:cNvSpPr txBox="1"/>
          <p:nvPr/>
        </p:nvSpPr>
        <p:spPr>
          <a:xfrm>
            <a:off x="7649851" y="3554983"/>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3</a:t>
            </a:r>
            <a:endParaRPr sz="1400">
              <a:latin typeface="Calibri"/>
              <a:cs typeface="Calibri"/>
            </a:endParaRPr>
          </a:p>
        </p:txBody>
      </p:sp>
      <p:sp>
        <p:nvSpPr>
          <p:cNvPr id="30" name="object 30"/>
          <p:cNvSpPr/>
          <p:nvPr/>
        </p:nvSpPr>
        <p:spPr>
          <a:xfrm>
            <a:off x="6569836" y="3694748"/>
            <a:ext cx="292100" cy="267335"/>
          </a:xfrm>
          <a:custGeom>
            <a:avLst/>
            <a:gdLst/>
            <a:ahLst/>
            <a:cxnLst/>
            <a:rect l="l" t="t" r="r" b="b"/>
            <a:pathLst>
              <a:path w="292100" h="267335">
                <a:moveTo>
                  <a:pt x="291846" y="132776"/>
                </a:moveTo>
                <a:lnTo>
                  <a:pt x="291846" y="125918"/>
                </a:lnTo>
                <a:lnTo>
                  <a:pt x="291084" y="119060"/>
                </a:lnTo>
                <a:lnTo>
                  <a:pt x="279348" y="79361"/>
                </a:lnTo>
                <a:lnTo>
                  <a:pt x="231453" y="23797"/>
                </a:lnTo>
                <a:lnTo>
                  <a:pt x="164017" y="0"/>
                </a:lnTo>
                <a:lnTo>
                  <a:pt x="127856" y="9"/>
                </a:lnTo>
                <a:lnTo>
                  <a:pt x="60415" y="23834"/>
                </a:lnTo>
                <a:lnTo>
                  <a:pt x="12507" y="79389"/>
                </a:lnTo>
                <a:lnTo>
                  <a:pt x="761" y="119060"/>
                </a:lnTo>
                <a:lnTo>
                  <a:pt x="0" y="125918"/>
                </a:lnTo>
                <a:lnTo>
                  <a:pt x="0" y="140396"/>
                </a:lnTo>
                <a:lnTo>
                  <a:pt x="762" y="147254"/>
                </a:lnTo>
                <a:lnTo>
                  <a:pt x="1524" y="153350"/>
                </a:lnTo>
                <a:lnTo>
                  <a:pt x="11430" y="182519"/>
                </a:lnTo>
                <a:lnTo>
                  <a:pt x="11430" y="126680"/>
                </a:lnTo>
                <a:lnTo>
                  <a:pt x="13715" y="108392"/>
                </a:lnTo>
                <a:lnTo>
                  <a:pt x="15239" y="102296"/>
                </a:lnTo>
                <a:lnTo>
                  <a:pt x="17525" y="96200"/>
                </a:lnTo>
                <a:lnTo>
                  <a:pt x="17525" y="96962"/>
                </a:lnTo>
                <a:lnTo>
                  <a:pt x="19049" y="92898"/>
                </a:lnTo>
                <a:lnTo>
                  <a:pt x="19049" y="90866"/>
                </a:lnTo>
                <a:lnTo>
                  <a:pt x="22097" y="85532"/>
                </a:lnTo>
                <a:lnTo>
                  <a:pt x="24383" y="79436"/>
                </a:lnTo>
                <a:lnTo>
                  <a:pt x="24383" y="80198"/>
                </a:lnTo>
                <a:lnTo>
                  <a:pt x="27431" y="74102"/>
                </a:lnTo>
                <a:lnTo>
                  <a:pt x="27431" y="74864"/>
                </a:lnTo>
                <a:lnTo>
                  <a:pt x="34290" y="64196"/>
                </a:lnTo>
                <a:lnTo>
                  <a:pt x="34290" y="64958"/>
                </a:lnTo>
                <a:lnTo>
                  <a:pt x="41909" y="55052"/>
                </a:lnTo>
                <a:lnTo>
                  <a:pt x="51053" y="45908"/>
                </a:lnTo>
                <a:lnTo>
                  <a:pt x="60197" y="38288"/>
                </a:lnTo>
                <a:lnTo>
                  <a:pt x="70865" y="30668"/>
                </a:lnTo>
                <a:lnTo>
                  <a:pt x="70865" y="30973"/>
                </a:lnTo>
                <a:lnTo>
                  <a:pt x="81533" y="24572"/>
                </a:lnTo>
                <a:lnTo>
                  <a:pt x="81533" y="25334"/>
                </a:lnTo>
                <a:lnTo>
                  <a:pt x="93725" y="19238"/>
                </a:lnTo>
                <a:lnTo>
                  <a:pt x="93725" y="19746"/>
                </a:lnTo>
                <a:lnTo>
                  <a:pt x="99059" y="17968"/>
                </a:lnTo>
                <a:lnTo>
                  <a:pt x="99059" y="17714"/>
                </a:lnTo>
                <a:lnTo>
                  <a:pt x="105918" y="15428"/>
                </a:lnTo>
                <a:lnTo>
                  <a:pt x="112014" y="13904"/>
                </a:lnTo>
                <a:lnTo>
                  <a:pt x="118872" y="12380"/>
                </a:lnTo>
                <a:lnTo>
                  <a:pt x="124968" y="11703"/>
                </a:lnTo>
                <a:lnTo>
                  <a:pt x="131826" y="10933"/>
                </a:lnTo>
                <a:lnTo>
                  <a:pt x="138684" y="10171"/>
                </a:lnTo>
                <a:lnTo>
                  <a:pt x="153162" y="10094"/>
                </a:lnTo>
                <a:lnTo>
                  <a:pt x="166878" y="11618"/>
                </a:lnTo>
                <a:lnTo>
                  <a:pt x="172974" y="12380"/>
                </a:lnTo>
                <a:lnTo>
                  <a:pt x="179832" y="13904"/>
                </a:lnTo>
                <a:lnTo>
                  <a:pt x="185928" y="15428"/>
                </a:lnTo>
                <a:lnTo>
                  <a:pt x="192786" y="17714"/>
                </a:lnTo>
                <a:lnTo>
                  <a:pt x="192786" y="17968"/>
                </a:lnTo>
                <a:lnTo>
                  <a:pt x="198120" y="19746"/>
                </a:lnTo>
                <a:lnTo>
                  <a:pt x="198120" y="19238"/>
                </a:lnTo>
                <a:lnTo>
                  <a:pt x="210311" y="25334"/>
                </a:lnTo>
                <a:lnTo>
                  <a:pt x="210311" y="24572"/>
                </a:lnTo>
                <a:lnTo>
                  <a:pt x="220979" y="30973"/>
                </a:lnTo>
                <a:lnTo>
                  <a:pt x="220979" y="30668"/>
                </a:lnTo>
                <a:lnTo>
                  <a:pt x="232410" y="38288"/>
                </a:lnTo>
                <a:lnTo>
                  <a:pt x="232410" y="38933"/>
                </a:lnTo>
                <a:lnTo>
                  <a:pt x="241554" y="46670"/>
                </a:lnTo>
                <a:lnTo>
                  <a:pt x="241554" y="45908"/>
                </a:lnTo>
                <a:lnTo>
                  <a:pt x="249936" y="55052"/>
                </a:lnTo>
                <a:lnTo>
                  <a:pt x="258318" y="64958"/>
                </a:lnTo>
                <a:lnTo>
                  <a:pt x="258318" y="65382"/>
                </a:lnTo>
                <a:lnTo>
                  <a:pt x="264414" y="74864"/>
                </a:lnTo>
                <a:lnTo>
                  <a:pt x="264414" y="74102"/>
                </a:lnTo>
                <a:lnTo>
                  <a:pt x="267462" y="80198"/>
                </a:lnTo>
                <a:lnTo>
                  <a:pt x="267462" y="79436"/>
                </a:lnTo>
                <a:lnTo>
                  <a:pt x="270510" y="85532"/>
                </a:lnTo>
                <a:lnTo>
                  <a:pt x="270510" y="86866"/>
                </a:lnTo>
                <a:lnTo>
                  <a:pt x="272796" y="90866"/>
                </a:lnTo>
                <a:lnTo>
                  <a:pt x="275082" y="96962"/>
                </a:lnTo>
                <a:lnTo>
                  <a:pt x="275082" y="98232"/>
                </a:lnTo>
                <a:lnTo>
                  <a:pt x="276606" y="102296"/>
                </a:lnTo>
                <a:lnTo>
                  <a:pt x="278130" y="108392"/>
                </a:lnTo>
                <a:lnTo>
                  <a:pt x="280416" y="126680"/>
                </a:lnTo>
                <a:lnTo>
                  <a:pt x="280416" y="182150"/>
                </a:lnTo>
                <a:lnTo>
                  <a:pt x="285371" y="171511"/>
                </a:lnTo>
                <a:lnTo>
                  <a:pt x="291846" y="132776"/>
                </a:lnTo>
                <a:close/>
              </a:path>
              <a:path w="292100" h="267335">
                <a:moveTo>
                  <a:pt x="19812" y="175448"/>
                </a:moveTo>
                <a:lnTo>
                  <a:pt x="17526" y="169352"/>
                </a:lnTo>
                <a:lnTo>
                  <a:pt x="17526" y="170114"/>
                </a:lnTo>
                <a:lnTo>
                  <a:pt x="15240" y="164018"/>
                </a:lnTo>
                <a:lnTo>
                  <a:pt x="13716" y="157922"/>
                </a:lnTo>
                <a:lnTo>
                  <a:pt x="11430" y="139634"/>
                </a:lnTo>
                <a:lnTo>
                  <a:pt x="11430" y="182519"/>
                </a:lnTo>
                <a:lnTo>
                  <a:pt x="14046" y="190223"/>
                </a:lnTo>
                <a:lnTo>
                  <a:pt x="19050" y="197626"/>
                </a:lnTo>
                <a:lnTo>
                  <a:pt x="19050" y="175448"/>
                </a:lnTo>
                <a:lnTo>
                  <a:pt x="19812" y="175448"/>
                </a:lnTo>
                <a:close/>
              </a:path>
              <a:path w="292100" h="267335">
                <a:moveTo>
                  <a:pt x="19811" y="90866"/>
                </a:moveTo>
                <a:lnTo>
                  <a:pt x="19049" y="90866"/>
                </a:lnTo>
                <a:lnTo>
                  <a:pt x="19049" y="92898"/>
                </a:lnTo>
                <a:lnTo>
                  <a:pt x="19811" y="90866"/>
                </a:lnTo>
                <a:close/>
              </a:path>
              <a:path w="292100" h="267335">
                <a:moveTo>
                  <a:pt x="22098" y="180782"/>
                </a:moveTo>
                <a:lnTo>
                  <a:pt x="19050" y="175448"/>
                </a:lnTo>
                <a:lnTo>
                  <a:pt x="19050" y="197626"/>
                </a:lnTo>
                <a:lnTo>
                  <a:pt x="21336" y="201008"/>
                </a:lnTo>
                <a:lnTo>
                  <a:pt x="21336" y="180782"/>
                </a:lnTo>
                <a:lnTo>
                  <a:pt x="22098" y="180782"/>
                </a:lnTo>
                <a:close/>
              </a:path>
              <a:path w="292100" h="267335">
                <a:moveTo>
                  <a:pt x="51054" y="234514"/>
                </a:moveTo>
                <a:lnTo>
                  <a:pt x="51053" y="220406"/>
                </a:lnTo>
                <a:lnTo>
                  <a:pt x="41910" y="211262"/>
                </a:lnTo>
                <a:lnTo>
                  <a:pt x="34290" y="201356"/>
                </a:lnTo>
                <a:lnTo>
                  <a:pt x="34290" y="202118"/>
                </a:lnTo>
                <a:lnTo>
                  <a:pt x="27432" y="191450"/>
                </a:lnTo>
                <a:lnTo>
                  <a:pt x="21336" y="180782"/>
                </a:lnTo>
                <a:lnTo>
                  <a:pt x="21336" y="201008"/>
                </a:lnTo>
                <a:lnTo>
                  <a:pt x="34034" y="219794"/>
                </a:lnTo>
                <a:lnTo>
                  <a:pt x="51054" y="234514"/>
                </a:lnTo>
                <a:close/>
              </a:path>
              <a:path w="292100" h="267335">
                <a:moveTo>
                  <a:pt x="51053" y="46026"/>
                </a:moveTo>
                <a:lnTo>
                  <a:pt x="50291" y="46670"/>
                </a:lnTo>
                <a:lnTo>
                  <a:pt x="51053" y="46026"/>
                </a:lnTo>
                <a:close/>
              </a:path>
              <a:path w="292100" h="267335">
                <a:moveTo>
                  <a:pt x="70866" y="234884"/>
                </a:moveTo>
                <a:lnTo>
                  <a:pt x="60198" y="228026"/>
                </a:lnTo>
                <a:lnTo>
                  <a:pt x="50291" y="219644"/>
                </a:lnTo>
                <a:lnTo>
                  <a:pt x="51053" y="220406"/>
                </a:lnTo>
                <a:lnTo>
                  <a:pt x="51054" y="234514"/>
                </a:lnTo>
                <a:lnTo>
                  <a:pt x="59884" y="242151"/>
                </a:lnTo>
                <a:lnTo>
                  <a:pt x="70104" y="247319"/>
                </a:lnTo>
                <a:lnTo>
                  <a:pt x="70104" y="234884"/>
                </a:lnTo>
                <a:lnTo>
                  <a:pt x="70866" y="234884"/>
                </a:lnTo>
                <a:close/>
              </a:path>
              <a:path w="292100" h="267335">
                <a:moveTo>
                  <a:pt x="70865" y="30973"/>
                </a:moveTo>
                <a:lnTo>
                  <a:pt x="70865" y="30668"/>
                </a:lnTo>
                <a:lnTo>
                  <a:pt x="70103" y="31430"/>
                </a:lnTo>
                <a:lnTo>
                  <a:pt x="70865" y="30973"/>
                </a:lnTo>
                <a:close/>
              </a:path>
              <a:path w="292100" h="267335">
                <a:moveTo>
                  <a:pt x="93726" y="246314"/>
                </a:moveTo>
                <a:lnTo>
                  <a:pt x="81534" y="240980"/>
                </a:lnTo>
                <a:lnTo>
                  <a:pt x="81534" y="241742"/>
                </a:lnTo>
                <a:lnTo>
                  <a:pt x="70104" y="234884"/>
                </a:lnTo>
                <a:lnTo>
                  <a:pt x="70104" y="247319"/>
                </a:lnTo>
                <a:lnTo>
                  <a:pt x="89995" y="257378"/>
                </a:lnTo>
                <a:lnTo>
                  <a:pt x="92964" y="258119"/>
                </a:lnTo>
                <a:lnTo>
                  <a:pt x="92964" y="246314"/>
                </a:lnTo>
                <a:lnTo>
                  <a:pt x="93726" y="246314"/>
                </a:lnTo>
                <a:close/>
              </a:path>
              <a:path w="292100" h="267335">
                <a:moveTo>
                  <a:pt x="93725" y="19746"/>
                </a:moveTo>
                <a:lnTo>
                  <a:pt x="93725" y="19238"/>
                </a:lnTo>
                <a:lnTo>
                  <a:pt x="92963" y="20000"/>
                </a:lnTo>
                <a:lnTo>
                  <a:pt x="93725" y="19746"/>
                </a:lnTo>
                <a:close/>
              </a:path>
              <a:path w="292100" h="267335">
                <a:moveTo>
                  <a:pt x="99822" y="248600"/>
                </a:moveTo>
                <a:lnTo>
                  <a:pt x="92964" y="246314"/>
                </a:lnTo>
                <a:lnTo>
                  <a:pt x="92964" y="258119"/>
                </a:lnTo>
                <a:lnTo>
                  <a:pt x="99060" y="259641"/>
                </a:lnTo>
                <a:lnTo>
                  <a:pt x="99060" y="248600"/>
                </a:lnTo>
                <a:lnTo>
                  <a:pt x="99822" y="248600"/>
                </a:lnTo>
                <a:close/>
              </a:path>
              <a:path w="292100" h="267335">
                <a:moveTo>
                  <a:pt x="99822" y="17714"/>
                </a:moveTo>
                <a:lnTo>
                  <a:pt x="99059" y="17714"/>
                </a:lnTo>
                <a:lnTo>
                  <a:pt x="99059" y="17968"/>
                </a:lnTo>
                <a:lnTo>
                  <a:pt x="99822" y="17714"/>
                </a:lnTo>
                <a:close/>
              </a:path>
              <a:path w="292100" h="267335">
                <a:moveTo>
                  <a:pt x="166878" y="265035"/>
                </a:moveTo>
                <a:lnTo>
                  <a:pt x="166878" y="254696"/>
                </a:lnTo>
                <a:lnTo>
                  <a:pt x="153162" y="256220"/>
                </a:lnTo>
                <a:lnTo>
                  <a:pt x="138684" y="256220"/>
                </a:lnTo>
                <a:lnTo>
                  <a:pt x="131826" y="255458"/>
                </a:lnTo>
                <a:lnTo>
                  <a:pt x="124968" y="254696"/>
                </a:lnTo>
                <a:lnTo>
                  <a:pt x="118872" y="253934"/>
                </a:lnTo>
                <a:lnTo>
                  <a:pt x="112014" y="252410"/>
                </a:lnTo>
                <a:lnTo>
                  <a:pt x="105918" y="250886"/>
                </a:lnTo>
                <a:lnTo>
                  <a:pt x="99060" y="248600"/>
                </a:lnTo>
                <a:lnTo>
                  <a:pt x="99060" y="259641"/>
                </a:lnTo>
                <a:lnTo>
                  <a:pt x="122761" y="265560"/>
                </a:lnTo>
                <a:lnTo>
                  <a:pt x="156581" y="266784"/>
                </a:lnTo>
                <a:lnTo>
                  <a:pt x="166878" y="265035"/>
                </a:lnTo>
                <a:close/>
              </a:path>
              <a:path w="292100" h="267335">
                <a:moveTo>
                  <a:pt x="125730" y="11618"/>
                </a:moveTo>
                <a:lnTo>
                  <a:pt x="124968" y="11618"/>
                </a:lnTo>
                <a:lnTo>
                  <a:pt x="125730" y="11618"/>
                </a:lnTo>
                <a:close/>
              </a:path>
              <a:path w="292100" h="267335">
                <a:moveTo>
                  <a:pt x="125730" y="254696"/>
                </a:moveTo>
                <a:lnTo>
                  <a:pt x="124968" y="254612"/>
                </a:lnTo>
                <a:lnTo>
                  <a:pt x="125730" y="254696"/>
                </a:lnTo>
                <a:close/>
              </a:path>
              <a:path w="292100" h="267335">
                <a:moveTo>
                  <a:pt x="132588" y="10856"/>
                </a:moveTo>
                <a:lnTo>
                  <a:pt x="131826" y="10856"/>
                </a:lnTo>
                <a:lnTo>
                  <a:pt x="132588" y="10856"/>
                </a:lnTo>
                <a:close/>
              </a:path>
              <a:path w="292100" h="267335">
                <a:moveTo>
                  <a:pt x="132588" y="255458"/>
                </a:moveTo>
                <a:lnTo>
                  <a:pt x="131826" y="255382"/>
                </a:lnTo>
                <a:lnTo>
                  <a:pt x="132588" y="255458"/>
                </a:lnTo>
                <a:close/>
              </a:path>
              <a:path w="292100" h="267335">
                <a:moveTo>
                  <a:pt x="139446" y="10094"/>
                </a:moveTo>
                <a:lnTo>
                  <a:pt x="138684" y="10094"/>
                </a:lnTo>
                <a:lnTo>
                  <a:pt x="139446" y="10094"/>
                </a:lnTo>
                <a:close/>
              </a:path>
              <a:path w="292100" h="267335">
                <a:moveTo>
                  <a:pt x="139446" y="256220"/>
                </a:moveTo>
                <a:lnTo>
                  <a:pt x="138684" y="256144"/>
                </a:lnTo>
                <a:lnTo>
                  <a:pt x="139446" y="256220"/>
                </a:lnTo>
                <a:close/>
              </a:path>
              <a:path w="292100" h="267335">
                <a:moveTo>
                  <a:pt x="166878" y="11703"/>
                </a:moveTo>
                <a:lnTo>
                  <a:pt x="166116" y="11618"/>
                </a:lnTo>
                <a:lnTo>
                  <a:pt x="166878" y="11703"/>
                </a:lnTo>
                <a:close/>
              </a:path>
              <a:path w="292100" h="267335">
                <a:moveTo>
                  <a:pt x="192786" y="259961"/>
                </a:moveTo>
                <a:lnTo>
                  <a:pt x="192786" y="248600"/>
                </a:lnTo>
                <a:lnTo>
                  <a:pt x="185928" y="250886"/>
                </a:lnTo>
                <a:lnTo>
                  <a:pt x="179832" y="252410"/>
                </a:lnTo>
                <a:lnTo>
                  <a:pt x="172974" y="253934"/>
                </a:lnTo>
                <a:lnTo>
                  <a:pt x="166116" y="254696"/>
                </a:lnTo>
                <a:lnTo>
                  <a:pt x="166878" y="254696"/>
                </a:lnTo>
                <a:lnTo>
                  <a:pt x="166878" y="265035"/>
                </a:lnTo>
                <a:lnTo>
                  <a:pt x="189851" y="261134"/>
                </a:lnTo>
                <a:lnTo>
                  <a:pt x="192786" y="259961"/>
                </a:lnTo>
                <a:close/>
              </a:path>
              <a:path w="292100" h="267335">
                <a:moveTo>
                  <a:pt x="192786" y="17968"/>
                </a:moveTo>
                <a:lnTo>
                  <a:pt x="192786" y="17714"/>
                </a:lnTo>
                <a:lnTo>
                  <a:pt x="192024" y="17714"/>
                </a:lnTo>
                <a:lnTo>
                  <a:pt x="192786" y="17968"/>
                </a:lnTo>
                <a:close/>
              </a:path>
              <a:path w="292100" h="267335">
                <a:moveTo>
                  <a:pt x="198882" y="257524"/>
                </a:moveTo>
                <a:lnTo>
                  <a:pt x="198882" y="246314"/>
                </a:lnTo>
                <a:lnTo>
                  <a:pt x="192024" y="248600"/>
                </a:lnTo>
                <a:lnTo>
                  <a:pt x="192786" y="248600"/>
                </a:lnTo>
                <a:lnTo>
                  <a:pt x="192786" y="259961"/>
                </a:lnTo>
                <a:lnTo>
                  <a:pt x="198882" y="257524"/>
                </a:lnTo>
                <a:close/>
              </a:path>
              <a:path w="292100" h="267335">
                <a:moveTo>
                  <a:pt x="198882" y="20000"/>
                </a:moveTo>
                <a:lnTo>
                  <a:pt x="198120" y="19238"/>
                </a:lnTo>
                <a:lnTo>
                  <a:pt x="198120" y="19746"/>
                </a:lnTo>
                <a:lnTo>
                  <a:pt x="198882" y="20000"/>
                </a:lnTo>
                <a:close/>
              </a:path>
              <a:path w="292100" h="267335">
                <a:moveTo>
                  <a:pt x="221742" y="248155"/>
                </a:moveTo>
                <a:lnTo>
                  <a:pt x="221742" y="234884"/>
                </a:lnTo>
                <a:lnTo>
                  <a:pt x="210311" y="241742"/>
                </a:lnTo>
                <a:lnTo>
                  <a:pt x="210311" y="240980"/>
                </a:lnTo>
                <a:lnTo>
                  <a:pt x="198120" y="246314"/>
                </a:lnTo>
                <a:lnTo>
                  <a:pt x="198882" y="246314"/>
                </a:lnTo>
                <a:lnTo>
                  <a:pt x="198882" y="257524"/>
                </a:lnTo>
                <a:lnTo>
                  <a:pt x="220979" y="248688"/>
                </a:lnTo>
                <a:lnTo>
                  <a:pt x="221742" y="248155"/>
                </a:lnTo>
                <a:close/>
              </a:path>
              <a:path w="292100" h="267335">
                <a:moveTo>
                  <a:pt x="221742" y="31430"/>
                </a:moveTo>
                <a:lnTo>
                  <a:pt x="220979" y="30668"/>
                </a:lnTo>
                <a:lnTo>
                  <a:pt x="220979" y="30973"/>
                </a:lnTo>
                <a:lnTo>
                  <a:pt x="221742" y="31430"/>
                </a:lnTo>
                <a:close/>
              </a:path>
              <a:path w="292100" h="267335">
                <a:moveTo>
                  <a:pt x="232410" y="240693"/>
                </a:moveTo>
                <a:lnTo>
                  <a:pt x="232410" y="228026"/>
                </a:lnTo>
                <a:lnTo>
                  <a:pt x="220979" y="234884"/>
                </a:lnTo>
                <a:lnTo>
                  <a:pt x="221742" y="234884"/>
                </a:lnTo>
                <a:lnTo>
                  <a:pt x="221742" y="248155"/>
                </a:lnTo>
                <a:lnTo>
                  <a:pt x="232410" y="240693"/>
                </a:lnTo>
                <a:close/>
              </a:path>
              <a:path w="292100" h="267335">
                <a:moveTo>
                  <a:pt x="232410" y="38933"/>
                </a:moveTo>
                <a:lnTo>
                  <a:pt x="232410" y="38288"/>
                </a:lnTo>
                <a:lnTo>
                  <a:pt x="231647" y="38288"/>
                </a:lnTo>
                <a:lnTo>
                  <a:pt x="232410" y="38933"/>
                </a:lnTo>
                <a:close/>
              </a:path>
              <a:path w="292100" h="267335">
                <a:moveTo>
                  <a:pt x="258318" y="217864"/>
                </a:moveTo>
                <a:lnTo>
                  <a:pt x="258318" y="201356"/>
                </a:lnTo>
                <a:lnTo>
                  <a:pt x="249936" y="211262"/>
                </a:lnTo>
                <a:lnTo>
                  <a:pt x="241554" y="220406"/>
                </a:lnTo>
                <a:lnTo>
                  <a:pt x="241554" y="219644"/>
                </a:lnTo>
                <a:lnTo>
                  <a:pt x="231647" y="228026"/>
                </a:lnTo>
                <a:lnTo>
                  <a:pt x="232410" y="228026"/>
                </a:lnTo>
                <a:lnTo>
                  <a:pt x="232410" y="240693"/>
                </a:lnTo>
                <a:lnTo>
                  <a:pt x="248329" y="229556"/>
                </a:lnTo>
                <a:lnTo>
                  <a:pt x="258318" y="217864"/>
                </a:lnTo>
                <a:close/>
              </a:path>
              <a:path w="292100" h="267335">
                <a:moveTo>
                  <a:pt x="258318" y="65382"/>
                </a:moveTo>
                <a:lnTo>
                  <a:pt x="258318" y="64958"/>
                </a:lnTo>
                <a:lnTo>
                  <a:pt x="257556" y="64196"/>
                </a:lnTo>
                <a:lnTo>
                  <a:pt x="258318" y="65382"/>
                </a:lnTo>
                <a:close/>
              </a:path>
              <a:path w="292100" h="267335">
                <a:moveTo>
                  <a:pt x="270510" y="203417"/>
                </a:moveTo>
                <a:lnTo>
                  <a:pt x="270510" y="180782"/>
                </a:lnTo>
                <a:lnTo>
                  <a:pt x="264414" y="191450"/>
                </a:lnTo>
                <a:lnTo>
                  <a:pt x="257556" y="202118"/>
                </a:lnTo>
                <a:lnTo>
                  <a:pt x="258318" y="201356"/>
                </a:lnTo>
                <a:lnTo>
                  <a:pt x="258318" y="217864"/>
                </a:lnTo>
                <a:lnTo>
                  <a:pt x="270331" y="203799"/>
                </a:lnTo>
                <a:lnTo>
                  <a:pt x="270510" y="203417"/>
                </a:lnTo>
                <a:close/>
              </a:path>
              <a:path w="292100" h="267335">
                <a:moveTo>
                  <a:pt x="270510" y="86866"/>
                </a:moveTo>
                <a:lnTo>
                  <a:pt x="270510" y="85532"/>
                </a:lnTo>
                <a:lnTo>
                  <a:pt x="269748" y="85532"/>
                </a:lnTo>
                <a:lnTo>
                  <a:pt x="270510" y="86866"/>
                </a:lnTo>
                <a:close/>
              </a:path>
              <a:path w="292100" h="267335">
                <a:moveTo>
                  <a:pt x="275082" y="193601"/>
                </a:moveTo>
                <a:lnTo>
                  <a:pt x="275082" y="169352"/>
                </a:lnTo>
                <a:lnTo>
                  <a:pt x="272796" y="175448"/>
                </a:lnTo>
                <a:lnTo>
                  <a:pt x="269748" y="180782"/>
                </a:lnTo>
                <a:lnTo>
                  <a:pt x="270510" y="180782"/>
                </a:lnTo>
                <a:lnTo>
                  <a:pt x="270510" y="203417"/>
                </a:lnTo>
                <a:lnTo>
                  <a:pt x="275082" y="193601"/>
                </a:lnTo>
                <a:close/>
              </a:path>
              <a:path w="292100" h="267335">
                <a:moveTo>
                  <a:pt x="275082" y="98232"/>
                </a:moveTo>
                <a:lnTo>
                  <a:pt x="275082" y="96962"/>
                </a:lnTo>
                <a:lnTo>
                  <a:pt x="274320" y="96200"/>
                </a:lnTo>
                <a:lnTo>
                  <a:pt x="275082" y="98232"/>
                </a:lnTo>
                <a:close/>
              </a:path>
              <a:path w="292100" h="267335">
                <a:moveTo>
                  <a:pt x="280416" y="182150"/>
                </a:moveTo>
                <a:lnTo>
                  <a:pt x="280416" y="139634"/>
                </a:lnTo>
                <a:lnTo>
                  <a:pt x="278130" y="157922"/>
                </a:lnTo>
                <a:lnTo>
                  <a:pt x="276606" y="164018"/>
                </a:lnTo>
                <a:lnTo>
                  <a:pt x="274320" y="170114"/>
                </a:lnTo>
                <a:lnTo>
                  <a:pt x="275082" y="169352"/>
                </a:lnTo>
                <a:lnTo>
                  <a:pt x="275082" y="193601"/>
                </a:lnTo>
                <a:lnTo>
                  <a:pt x="280416" y="182150"/>
                </a:lnTo>
                <a:close/>
              </a:path>
            </a:pathLst>
          </a:custGeom>
          <a:solidFill>
            <a:srgbClr val="41719C"/>
          </a:solidFill>
        </p:spPr>
        <p:txBody>
          <a:bodyPr wrap="square" lIns="0" tIns="0" rIns="0" bIns="0" rtlCol="0"/>
          <a:lstStyle/>
          <a:p>
            <a:endParaRPr/>
          </a:p>
        </p:txBody>
      </p:sp>
      <p:sp>
        <p:nvSpPr>
          <p:cNvPr id="31" name="object 31"/>
          <p:cNvSpPr txBox="1"/>
          <p:nvPr/>
        </p:nvSpPr>
        <p:spPr>
          <a:xfrm>
            <a:off x="6658489" y="3696715"/>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5</a:t>
            </a:r>
            <a:endParaRPr sz="1400">
              <a:latin typeface="Calibri"/>
              <a:cs typeface="Calibri"/>
            </a:endParaRPr>
          </a:p>
        </p:txBody>
      </p:sp>
      <p:sp>
        <p:nvSpPr>
          <p:cNvPr id="32" name="object 32"/>
          <p:cNvSpPr/>
          <p:nvPr/>
        </p:nvSpPr>
        <p:spPr>
          <a:xfrm>
            <a:off x="6942467" y="3924927"/>
            <a:ext cx="292100" cy="267335"/>
          </a:xfrm>
          <a:custGeom>
            <a:avLst/>
            <a:gdLst/>
            <a:ahLst/>
            <a:cxnLst/>
            <a:rect l="l" t="t" r="r" b="b"/>
            <a:pathLst>
              <a:path w="292100" h="267335">
                <a:moveTo>
                  <a:pt x="291846" y="132722"/>
                </a:moveTo>
                <a:lnTo>
                  <a:pt x="291084" y="125864"/>
                </a:lnTo>
                <a:lnTo>
                  <a:pt x="291084" y="119006"/>
                </a:lnTo>
                <a:lnTo>
                  <a:pt x="279385" y="79362"/>
                </a:lnTo>
                <a:lnTo>
                  <a:pt x="231401" y="23836"/>
                </a:lnTo>
                <a:lnTo>
                  <a:pt x="163778" y="14"/>
                </a:lnTo>
                <a:lnTo>
                  <a:pt x="127529" y="0"/>
                </a:lnTo>
                <a:lnTo>
                  <a:pt x="92284" y="7920"/>
                </a:lnTo>
                <a:lnTo>
                  <a:pt x="32688" y="47576"/>
                </a:lnTo>
                <a:lnTo>
                  <a:pt x="761" y="119006"/>
                </a:lnTo>
                <a:lnTo>
                  <a:pt x="0" y="125864"/>
                </a:lnTo>
                <a:lnTo>
                  <a:pt x="0" y="139580"/>
                </a:lnTo>
                <a:lnTo>
                  <a:pt x="1524" y="153296"/>
                </a:lnTo>
                <a:lnTo>
                  <a:pt x="10668" y="179178"/>
                </a:lnTo>
                <a:lnTo>
                  <a:pt x="10668" y="132722"/>
                </a:lnTo>
                <a:lnTo>
                  <a:pt x="10710" y="133103"/>
                </a:lnTo>
                <a:lnTo>
                  <a:pt x="11430" y="126626"/>
                </a:lnTo>
                <a:lnTo>
                  <a:pt x="11429" y="120530"/>
                </a:lnTo>
                <a:lnTo>
                  <a:pt x="12191" y="114434"/>
                </a:lnTo>
                <a:lnTo>
                  <a:pt x="16763" y="96146"/>
                </a:lnTo>
                <a:lnTo>
                  <a:pt x="16763" y="96908"/>
                </a:lnTo>
                <a:lnTo>
                  <a:pt x="19049" y="90812"/>
                </a:lnTo>
                <a:lnTo>
                  <a:pt x="21336" y="85478"/>
                </a:lnTo>
                <a:lnTo>
                  <a:pt x="24383" y="79382"/>
                </a:lnTo>
                <a:lnTo>
                  <a:pt x="24383" y="80144"/>
                </a:lnTo>
                <a:lnTo>
                  <a:pt x="26669" y="75572"/>
                </a:lnTo>
                <a:lnTo>
                  <a:pt x="26669" y="74810"/>
                </a:lnTo>
                <a:lnTo>
                  <a:pt x="33527" y="65209"/>
                </a:lnTo>
                <a:lnTo>
                  <a:pt x="33527" y="64142"/>
                </a:lnTo>
                <a:lnTo>
                  <a:pt x="41148" y="55137"/>
                </a:lnTo>
                <a:lnTo>
                  <a:pt x="41148" y="54998"/>
                </a:lnTo>
                <a:lnTo>
                  <a:pt x="50291" y="45854"/>
                </a:lnTo>
                <a:lnTo>
                  <a:pt x="59435" y="38820"/>
                </a:lnTo>
                <a:lnTo>
                  <a:pt x="59435" y="38234"/>
                </a:lnTo>
                <a:lnTo>
                  <a:pt x="70103" y="30614"/>
                </a:lnTo>
                <a:lnTo>
                  <a:pt x="70103" y="31376"/>
                </a:lnTo>
                <a:lnTo>
                  <a:pt x="80772" y="24976"/>
                </a:lnTo>
                <a:lnTo>
                  <a:pt x="80772" y="24518"/>
                </a:lnTo>
                <a:lnTo>
                  <a:pt x="92963" y="19184"/>
                </a:lnTo>
                <a:lnTo>
                  <a:pt x="99059" y="16898"/>
                </a:lnTo>
                <a:lnTo>
                  <a:pt x="99059" y="17660"/>
                </a:lnTo>
                <a:lnTo>
                  <a:pt x="105155" y="15628"/>
                </a:lnTo>
                <a:lnTo>
                  <a:pt x="105155" y="15374"/>
                </a:lnTo>
                <a:lnTo>
                  <a:pt x="118110" y="12496"/>
                </a:lnTo>
                <a:lnTo>
                  <a:pt x="118110" y="12326"/>
                </a:lnTo>
                <a:lnTo>
                  <a:pt x="137856" y="10132"/>
                </a:lnTo>
                <a:lnTo>
                  <a:pt x="153162" y="10117"/>
                </a:lnTo>
                <a:lnTo>
                  <a:pt x="159258" y="10726"/>
                </a:lnTo>
                <a:lnTo>
                  <a:pt x="159258" y="10040"/>
                </a:lnTo>
                <a:lnTo>
                  <a:pt x="166116" y="11564"/>
                </a:lnTo>
                <a:lnTo>
                  <a:pt x="172974" y="12326"/>
                </a:lnTo>
                <a:lnTo>
                  <a:pt x="179832" y="13850"/>
                </a:lnTo>
                <a:lnTo>
                  <a:pt x="179832" y="14020"/>
                </a:lnTo>
                <a:lnTo>
                  <a:pt x="185928" y="15374"/>
                </a:lnTo>
                <a:lnTo>
                  <a:pt x="192024" y="17660"/>
                </a:lnTo>
                <a:lnTo>
                  <a:pt x="192024" y="16898"/>
                </a:lnTo>
                <a:lnTo>
                  <a:pt x="198120" y="19946"/>
                </a:lnTo>
                <a:lnTo>
                  <a:pt x="198120" y="19184"/>
                </a:lnTo>
                <a:lnTo>
                  <a:pt x="210311" y="24518"/>
                </a:lnTo>
                <a:lnTo>
                  <a:pt x="210311" y="24947"/>
                </a:lnTo>
                <a:lnTo>
                  <a:pt x="220979" y="30948"/>
                </a:lnTo>
                <a:lnTo>
                  <a:pt x="220979" y="30614"/>
                </a:lnTo>
                <a:lnTo>
                  <a:pt x="231647" y="38234"/>
                </a:lnTo>
                <a:lnTo>
                  <a:pt x="241554" y="45854"/>
                </a:lnTo>
                <a:lnTo>
                  <a:pt x="241554" y="46616"/>
                </a:lnTo>
                <a:lnTo>
                  <a:pt x="249936" y="54998"/>
                </a:lnTo>
                <a:lnTo>
                  <a:pt x="249936" y="54236"/>
                </a:lnTo>
                <a:lnTo>
                  <a:pt x="257556" y="64142"/>
                </a:lnTo>
                <a:lnTo>
                  <a:pt x="264414" y="74810"/>
                </a:lnTo>
                <a:lnTo>
                  <a:pt x="264414" y="74048"/>
                </a:lnTo>
                <a:lnTo>
                  <a:pt x="267462" y="80144"/>
                </a:lnTo>
                <a:lnTo>
                  <a:pt x="267462" y="79382"/>
                </a:lnTo>
                <a:lnTo>
                  <a:pt x="269748" y="85478"/>
                </a:lnTo>
                <a:lnTo>
                  <a:pt x="272034" y="90812"/>
                </a:lnTo>
                <a:lnTo>
                  <a:pt x="274320" y="96908"/>
                </a:lnTo>
                <a:lnTo>
                  <a:pt x="274320" y="96146"/>
                </a:lnTo>
                <a:lnTo>
                  <a:pt x="278892" y="114434"/>
                </a:lnTo>
                <a:lnTo>
                  <a:pt x="280416" y="126626"/>
                </a:lnTo>
                <a:lnTo>
                  <a:pt x="280416" y="181810"/>
                </a:lnTo>
                <a:lnTo>
                  <a:pt x="284105" y="174654"/>
                </a:lnTo>
                <a:lnTo>
                  <a:pt x="291846" y="132722"/>
                </a:lnTo>
                <a:close/>
              </a:path>
              <a:path w="292100" h="267335">
                <a:moveTo>
                  <a:pt x="10710" y="133103"/>
                </a:moveTo>
                <a:lnTo>
                  <a:pt x="10668" y="132722"/>
                </a:lnTo>
                <a:lnTo>
                  <a:pt x="10668" y="133484"/>
                </a:lnTo>
                <a:lnTo>
                  <a:pt x="10710" y="133103"/>
                </a:lnTo>
                <a:close/>
              </a:path>
              <a:path w="292100" h="267335">
                <a:moveTo>
                  <a:pt x="27432" y="191396"/>
                </a:moveTo>
                <a:lnTo>
                  <a:pt x="21336" y="180728"/>
                </a:lnTo>
                <a:lnTo>
                  <a:pt x="19050" y="175394"/>
                </a:lnTo>
                <a:lnTo>
                  <a:pt x="16764" y="169298"/>
                </a:lnTo>
                <a:lnTo>
                  <a:pt x="15240" y="163202"/>
                </a:lnTo>
                <a:lnTo>
                  <a:pt x="15240" y="163964"/>
                </a:lnTo>
                <a:lnTo>
                  <a:pt x="12192" y="151772"/>
                </a:lnTo>
                <a:lnTo>
                  <a:pt x="11430" y="145676"/>
                </a:lnTo>
                <a:lnTo>
                  <a:pt x="11430" y="139580"/>
                </a:lnTo>
                <a:lnTo>
                  <a:pt x="10710" y="133103"/>
                </a:lnTo>
                <a:lnTo>
                  <a:pt x="10668" y="133484"/>
                </a:lnTo>
                <a:lnTo>
                  <a:pt x="10668" y="179178"/>
                </a:lnTo>
                <a:lnTo>
                  <a:pt x="15615" y="193182"/>
                </a:lnTo>
                <a:lnTo>
                  <a:pt x="26670" y="208345"/>
                </a:lnTo>
                <a:lnTo>
                  <a:pt x="26670" y="191396"/>
                </a:lnTo>
                <a:lnTo>
                  <a:pt x="27432" y="191396"/>
                </a:lnTo>
                <a:close/>
              </a:path>
              <a:path w="292100" h="267335">
                <a:moveTo>
                  <a:pt x="27431" y="74048"/>
                </a:moveTo>
                <a:lnTo>
                  <a:pt x="26669" y="74810"/>
                </a:lnTo>
                <a:lnTo>
                  <a:pt x="26669" y="75572"/>
                </a:lnTo>
                <a:lnTo>
                  <a:pt x="27431" y="74048"/>
                </a:lnTo>
                <a:close/>
              </a:path>
              <a:path w="292100" h="267335">
                <a:moveTo>
                  <a:pt x="34290" y="202064"/>
                </a:moveTo>
                <a:lnTo>
                  <a:pt x="26670" y="191396"/>
                </a:lnTo>
                <a:lnTo>
                  <a:pt x="26670" y="208345"/>
                </a:lnTo>
                <a:lnTo>
                  <a:pt x="33528" y="217752"/>
                </a:lnTo>
                <a:lnTo>
                  <a:pt x="33528" y="201302"/>
                </a:lnTo>
                <a:lnTo>
                  <a:pt x="34290" y="202064"/>
                </a:lnTo>
                <a:close/>
              </a:path>
              <a:path w="292100" h="267335">
                <a:moveTo>
                  <a:pt x="34290" y="64142"/>
                </a:moveTo>
                <a:lnTo>
                  <a:pt x="33527" y="64142"/>
                </a:lnTo>
                <a:lnTo>
                  <a:pt x="33527" y="65209"/>
                </a:lnTo>
                <a:lnTo>
                  <a:pt x="34290" y="64142"/>
                </a:lnTo>
                <a:close/>
              </a:path>
              <a:path w="292100" h="267335">
                <a:moveTo>
                  <a:pt x="41910" y="211208"/>
                </a:moveTo>
                <a:lnTo>
                  <a:pt x="33528" y="201302"/>
                </a:lnTo>
                <a:lnTo>
                  <a:pt x="33528" y="217752"/>
                </a:lnTo>
                <a:lnTo>
                  <a:pt x="38358" y="224378"/>
                </a:lnTo>
                <a:lnTo>
                  <a:pt x="41148" y="226529"/>
                </a:lnTo>
                <a:lnTo>
                  <a:pt x="41148" y="211208"/>
                </a:lnTo>
                <a:lnTo>
                  <a:pt x="41910" y="211208"/>
                </a:lnTo>
                <a:close/>
              </a:path>
              <a:path w="292100" h="267335">
                <a:moveTo>
                  <a:pt x="41909" y="54236"/>
                </a:moveTo>
                <a:lnTo>
                  <a:pt x="41148" y="54998"/>
                </a:lnTo>
                <a:lnTo>
                  <a:pt x="41148" y="55137"/>
                </a:lnTo>
                <a:lnTo>
                  <a:pt x="41909" y="54236"/>
                </a:lnTo>
                <a:close/>
              </a:path>
              <a:path w="292100" h="267335">
                <a:moveTo>
                  <a:pt x="60198" y="227972"/>
                </a:moveTo>
                <a:lnTo>
                  <a:pt x="50292" y="219590"/>
                </a:lnTo>
                <a:lnTo>
                  <a:pt x="50292" y="220352"/>
                </a:lnTo>
                <a:lnTo>
                  <a:pt x="41148" y="211208"/>
                </a:lnTo>
                <a:lnTo>
                  <a:pt x="41148" y="226529"/>
                </a:lnTo>
                <a:lnTo>
                  <a:pt x="59436" y="240632"/>
                </a:lnTo>
                <a:lnTo>
                  <a:pt x="59436" y="227972"/>
                </a:lnTo>
                <a:lnTo>
                  <a:pt x="60198" y="227972"/>
                </a:lnTo>
                <a:close/>
              </a:path>
              <a:path w="292100" h="267335">
                <a:moveTo>
                  <a:pt x="60197" y="38234"/>
                </a:moveTo>
                <a:lnTo>
                  <a:pt x="59435" y="38234"/>
                </a:lnTo>
                <a:lnTo>
                  <a:pt x="59435" y="38820"/>
                </a:lnTo>
                <a:lnTo>
                  <a:pt x="60197" y="38234"/>
                </a:lnTo>
                <a:close/>
              </a:path>
              <a:path w="292100" h="267335">
                <a:moveTo>
                  <a:pt x="81534" y="252785"/>
                </a:moveTo>
                <a:lnTo>
                  <a:pt x="81534" y="241688"/>
                </a:lnTo>
                <a:lnTo>
                  <a:pt x="70104" y="234830"/>
                </a:lnTo>
                <a:lnTo>
                  <a:pt x="59436" y="227972"/>
                </a:lnTo>
                <a:lnTo>
                  <a:pt x="59436" y="240632"/>
                </a:lnTo>
                <a:lnTo>
                  <a:pt x="67688" y="246996"/>
                </a:lnTo>
                <a:lnTo>
                  <a:pt x="81534" y="252785"/>
                </a:lnTo>
                <a:close/>
              </a:path>
              <a:path w="292100" h="267335">
                <a:moveTo>
                  <a:pt x="81533" y="24518"/>
                </a:moveTo>
                <a:lnTo>
                  <a:pt x="80772" y="24518"/>
                </a:lnTo>
                <a:lnTo>
                  <a:pt x="80772" y="24976"/>
                </a:lnTo>
                <a:lnTo>
                  <a:pt x="81533" y="24518"/>
                </a:lnTo>
                <a:close/>
              </a:path>
              <a:path w="292100" h="267335">
                <a:moveTo>
                  <a:pt x="105918" y="250832"/>
                </a:moveTo>
                <a:lnTo>
                  <a:pt x="99060" y="248546"/>
                </a:lnTo>
                <a:lnTo>
                  <a:pt x="92964" y="246260"/>
                </a:lnTo>
                <a:lnTo>
                  <a:pt x="80772" y="240926"/>
                </a:lnTo>
                <a:lnTo>
                  <a:pt x="81534" y="241688"/>
                </a:lnTo>
                <a:lnTo>
                  <a:pt x="81534" y="252785"/>
                </a:lnTo>
                <a:lnTo>
                  <a:pt x="101542" y="261150"/>
                </a:lnTo>
                <a:lnTo>
                  <a:pt x="105155" y="261728"/>
                </a:lnTo>
                <a:lnTo>
                  <a:pt x="105155" y="250832"/>
                </a:lnTo>
                <a:lnTo>
                  <a:pt x="105918" y="250832"/>
                </a:lnTo>
                <a:close/>
              </a:path>
              <a:path w="292100" h="267335">
                <a:moveTo>
                  <a:pt x="105918" y="15374"/>
                </a:moveTo>
                <a:lnTo>
                  <a:pt x="105155" y="15374"/>
                </a:lnTo>
                <a:lnTo>
                  <a:pt x="105155" y="15628"/>
                </a:lnTo>
                <a:lnTo>
                  <a:pt x="105918" y="15374"/>
                </a:lnTo>
                <a:close/>
              </a:path>
              <a:path w="292100" h="267335">
                <a:moveTo>
                  <a:pt x="118872" y="253880"/>
                </a:moveTo>
                <a:lnTo>
                  <a:pt x="105155" y="250832"/>
                </a:lnTo>
                <a:lnTo>
                  <a:pt x="105155" y="261728"/>
                </a:lnTo>
                <a:lnTo>
                  <a:pt x="118110" y="263798"/>
                </a:lnTo>
                <a:lnTo>
                  <a:pt x="118110" y="253880"/>
                </a:lnTo>
                <a:lnTo>
                  <a:pt x="118872" y="253880"/>
                </a:lnTo>
                <a:close/>
              </a:path>
              <a:path w="292100" h="267335">
                <a:moveTo>
                  <a:pt x="118872" y="12326"/>
                </a:moveTo>
                <a:lnTo>
                  <a:pt x="118110" y="12326"/>
                </a:lnTo>
                <a:lnTo>
                  <a:pt x="118110" y="12496"/>
                </a:lnTo>
                <a:lnTo>
                  <a:pt x="118872" y="12326"/>
                </a:lnTo>
                <a:close/>
              </a:path>
              <a:path w="292100" h="267335">
                <a:moveTo>
                  <a:pt x="153162" y="265938"/>
                </a:moveTo>
                <a:lnTo>
                  <a:pt x="153162" y="256166"/>
                </a:lnTo>
                <a:lnTo>
                  <a:pt x="137856" y="256074"/>
                </a:lnTo>
                <a:lnTo>
                  <a:pt x="118110" y="253880"/>
                </a:lnTo>
                <a:lnTo>
                  <a:pt x="118110" y="263798"/>
                </a:lnTo>
                <a:lnTo>
                  <a:pt x="137856" y="266953"/>
                </a:lnTo>
                <a:lnTo>
                  <a:pt x="153162" y="265938"/>
                </a:lnTo>
                <a:close/>
              </a:path>
              <a:path w="292100" h="267335">
                <a:moveTo>
                  <a:pt x="153162" y="10117"/>
                </a:moveTo>
                <a:lnTo>
                  <a:pt x="152400" y="10040"/>
                </a:lnTo>
                <a:lnTo>
                  <a:pt x="153162" y="10117"/>
                </a:lnTo>
                <a:close/>
              </a:path>
              <a:path w="292100" h="267335">
                <a:moveTo>
                  <a:pt x="160020" y="265483"/>
                </a:moveTo>
                <a:lnTo>
                  <a:pt x="160020" y="255404"/>
                </a:lnTo>
                <a:lnTo>
                  <a:pt x="152400" y="256166"/>
                </a:lnTo>
                <a:lnTo>
                  <a:pt x="153162" y="256166"/>
                </a:lnTo>
                <a:lnTo>
                  <a:pt x="153162" y="265938"/>
                </a:lnTo>
                <a:lnTo>
                  <a:pt x="160020" y="265483"/>
                </a:lnTo>
                <a:close/>
              </a:path>
              <a:path w="292100" h="267335">
                <a:moveTo>
                  <a:pt x="160020" y="10802"/>
                </a:moveTo>
                <a:lnTo>
                  <a:pt x="159258" y="10040"/>
                </a:lnTo>
                <a:lnTo>
                  <a:pt x="159258" y="10726"/>
                </a:lnTo>
                <a:lnTo>
                  <a:pt x="160020" y="10802"/>
                </a:lnTo>
                <a:close/>
              </a:path>
              <a:path w="292100" h="267335">
                <a:moveTo>
                  <a:pt x="179832" y="262931"/>
                </a:moveTo>
                <a:lnTo>
                  <a:pt x="179832" y="252356"/>
                </a:lnTo>
                <a:lnTo>
                  <a:pt x="172974" y="253880"/>
                </a:lnTo>
                <a:lnTo>
                  <a:pt x="159258" y="255404"/>
                </a:lnTo>
                <a:lnTo>
                  <a:pt x="160020" y="255404"/>
                </a:lnTo>
                <a:lnTo>
                  <a:pt x="160020" y="265483"/>
                </a:lnTo>
                <a:lnTo>
                  <a:pt x="174566" y="264518"/>
                </a:lnTo>
                <a:lnTo>
                  <a:pt x="179832" y="262931"/>
                </a:lnTo>
                <a:close/>
              </a:path>
              <a:path w="292100" h="267335">
                <a:moveTo>
                  <a:pt x="179832" y="14020"/>
                </a:moveTo>
                <a:lnTo>
                  <a:pt x="179832" y="13850"/>
                </a:lnTo>
                <a:lnTo>
                  <a:pt x="179070" y="13850"/>
                </a:lnTo>
                <a:lnTo>
                  <a:pt x="179832" y="14020"/>
                </a:lnTo>
                <a:close/>
              </a:path>
              <a:path w="292100" h="267335">
                <a:moveTo>
                  <a:pt x="210311" y="240926"/>
                </a:moveTo>
                <a:lnTo>
                  <a:pt x="198120" y="246260"/>
                </a:lnTo>
                <a:lnTo>
                  <a:pt x="185928" y="250832"/>
                </a:lnTo>
                <a:lnTo>
                  <a:pt x="179070" y="252356"/>
                </a:lnTo>
                <a:lnTo>
                  <a:pt x="179832" y="252356"/>
                </a:lnTo>
                <a:lnTo>
                  <a:pt x="179832" y="262931"/>
                </a:lnTo>
                <a:lnTo>
                  <a:pt x="209550" y="253975"/>
                </a:lnTo>
                <a:lnTo>
                  <a:pt x="209550" y="241688"/>
                </a:lnTo>
                <a:lnTo>
                  <a:pt x="210311" y="240926"/>
                </a:lnTo>
                <a:close/>
              </a:path>
              <a:path w="292100" h="267335">
                <a:moveTo>
                  <a:pt x="210311" y="24947"/>
                </a:moveTo>
                <a:lnTo>
                  <a:pt x="210311" y="24518"/>
                </a:lnTo>
                <a:lnTo>
                  <a:pt x="209550" y="24518"/>
                </a:lnTo>
                <a:lnTo>
                  <a:pt x="210311" y="24947"/>
                </a:lnTo>
                <a:close/>
              </a:path>
              <a:path w="292100" h="267335">
                <a:moveTo>
                  <a:pt x="221742" y="246762"/>
                </a:moveTo>
                <a:lnTo>
                  <a:pt x="221742" y="234830"/>
                </a:lnTo>
                <a:lnTo>
                  <a:pt x="209550" y="241688"/>
                </a:lnTo>
                <a:lnTo>
                  <a:pt x="209550" y="253975"/>
                </a:lnTo>
                <a:lnTo>
                  <a:pt x="221742" y="246762"/>
                </a:lnTo>
                <a:close/>
              </a:path>
              <a:path w="292100" h="267335">
                <a:moveTo>
                  <a:pt x="221742" y="31376"/>
                </a:moveTo>
                <a:lnTo>
                  <a:pt x="220979" y="30614"/>
                </a:lnTo>
                <a:lnTo>
                  <a:pt x="220979" y="30948"/>
                </a:lnTo>
                <a:lnTo>
                  <a:pt x="221742" y="31376"/>
                </a:lnTo>
                <a:close/>
              </a:path>
              <a:path w="292100" h="267335">
                <a:moveTo>
                  <a:pt x="280416" y="181810"/>
                </a:moveTo>
                <a:lnTo>
                  <a:pt x="280416" y="138818"/>
                </a:lnTo>
                <a:lnTo>
                  <a:pt x="279654" y="145676"/>
                </a:lnTo>
                <a:lnTo>
                  <a:pt x="278892" y="151772"/>
                </a:lnTo>
                <a:lnTo>
                  <a:pt x="275844" y="163964"/>
                </a:lnTo>
                <a:lnTo>
                  <a:pt x="275844" y="163202"/>
                </a:lnTo>
                <a:lnTo>
                  <a:pt x="274320" y="169298"/>
                </a:lnTo>
                <a:lnTo>
                  <a:pt x="272034" y="175394"/>
                </a:lnTo>
                <a:lnTo>
                  <a:pt x="267462" y="186062"/>
                </a:lnTo>
                <a:lnTo>
                  <a:pt x="264414" y="191396"/>
                </a:lnTo>
                <a:lnTo>
                  <a:pt x="257556" y="202064"/>
                </a:lnTo>
                <a:lnTo>
                  <a:pt x="257556" y="201302"/>
                </a:lnTo>
                <a:lnTo>
                  <a:pt x="249936" y="211208"/>
                </a:lnTo>
                <a:lnTo>
                  <a:pt x="240792" y="220352"/>
                </a:lnTo>
                <a:lnTo>
                  <a:pt x="231647" y="227972"/>
                </a:lnTo>
                <a:lnTo>
                  <a:pt x="220979" y="234830"/>
                </a:lnTo>
                <a:lnTo>
                  <a:pt x="221742" y="234830"/>
                </a:lnTo>
                <a:lnTo>
                  <a:pt x="221742" y="246762"/>
                </a:lnTo>
                <a:lnTo>
                  <a:pt x="240924" y="235384"/>
                </a:lnTo>
                <a:lnTo>
                  <a:pt x="266443" y="208912"/>
                </a:lnTo>
                <a:lnTo>
                  <a:pt x="280416" y="181810"/>
                </a:lnTo>
                <a:close/>
              </a:path>
              <a:path w="292100" h="267335">
                <a:moveTo>
                  <a:pt x="241554" y="46616"/>
                </a:moveTo>
                <a:lnTo>
                  <a:pt x="241554" y="45854"/>
                </a:lnTo>
                <a:lnTo>
                  <a:pt x="240792" y="45854"/>
                </a:lnTo>
                <a:lnTo>
                  <a:pt x="241554" y="46616"/>
                </a:lnTo>
                <a:close/>
              </a:path>
              <a:path w="292100" h="267335">
                <a:moveTo>
                  <a:pt x="241554" y="219590"/>
                </a:moveTo>
                <a:lnTo>
                  <a:pt x="240792" y="220235"/>
                </a:lnTo>
                <a:lnTo>
                  <a:pt x="241554" y="219590"/>
                </a:lnTo>
                <a:close/>
              </a:path>
            </a:pathLst>
          </a:custGeom>
          <a:solidFill>
            <a:srgbClr val="41719C"/>
          </a:solidFill>
        </p:spPr>
        <p:txBody>
          <a:bodyPr wrap="square" lIns="0" tIns="0" rIns="0" bIns="0" rtlCol="0"/>
          <a:lstStyle/>
          <a:p>
            <a:endParaRPr/>
          </a:p>
        </p:txBody>
      </p:sp>
      <p:sp>
        <p:nvSpPr>
          <p:cNvPr id="33" name="object 33"/>
          <p:cNvSpPr txBox="1"/>
          <p:nvPr/>
        </p:nvSpPr>
        <p:spPr>
          <a:xfrm>
            <a:off x="7030345" y="3926839"/>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3</a:t>
            </a:r>
            <a:endParaRPr sz="1400">
              <a:latin typeface="Calibri"/>
              <a:cs typeface="Calibri"/>
            </a:endParaRPr>
          </a:p>
        </p:txBody>
      </p:sp>
      <p:sp>
        <p:nvSpPr>
          <p:cNvPr id="34" name="object 34"/>
          <p:cNvSpPr/>
          <p:nvPr/>
        </p:nvSpPr>
        <p:spPr>
          <a:xfrm>
            <a:off x="6429641" y="4100734"/>
            <a:ext cx="292100" cy="267335"/>
          </a:xfrm>
          <a:custGeom>
            <a:avLst/>
            <a:gdLst/>
            <a:ahLst/>
            <a:cxnLst/>
            <a:rect l="l" t="t" r="r" b="b"/>
            <a:pathLst>
              <a:path w="292100" h="267335">
                <a:moveTo>
                  <a:pt x="291846" y="132937"/>
                </a:moveTo>
                <a:lnTo>
                  <a:pt x="291846" y="126079"/>
                </a:lnTo>
                <a:lnTo>
                  <a:pt x="291084" y="119221"/>
                </a:lnTo>
                <a:lnTo>
                  <a:pt x="279440" y="79468"/>
                </a:lnTo>
                <a:lnTo>
                  <a:pt x="231572" y="23829"/>
                </a:lnTo>
                <a:lnTo>
                  <a:pt x="164040" y="0"/>
                </a:lnTo>
                <a:lnTo>
                  <a:pt x="127815" y="9"/>
                </a:lnTo>
                <a:lnTo>
                  <a:pt x="60280" y="23866"/>
                </a:lnTo>
                <a:lnTo>
                  <a:pt x="12408" y="79496"/>
                </a:lnTo>
                <a:lnTo>
                  <a:pt x="761" y="119221"/>
                </a:lnTo>
                <a:lnTo>
                  <a:pt x="0" y="126079"/>
                </a:lnTo>
                <a:lnTo>
                  <a:pt x="0" y="139795"/>
                </a:lnTo>
                <a:lnTo>
                  <a:pt x="1524" y="153511"/>
                </a:lnTo>
                <a:lnTo>
                  <a:pt x="11430" y="181341"/>
                </a:lnTo>
                <a:lnTo>
                  <a:pt x="11430" y="126841"/>
                </a:lnTo>
                <a:lnTo>
                  <a:pt x="12191" y="120745"/>
                </a:lnTo>
                <a:lnTo>
                  <a:pt x="12954" y="113887"/>
                </a:lnTo>
                <a:lnTo>
                  <a:pt x="12954" y="114649"/>
                </a:lnTo>
                <a:lnTo>
                  <a:pt x="13715" y="108553"/>
                </a:lnTo>
                <a:lnTo>
                  <a:pt x="15239" y="102457"/>
                </a:lnTo>
                <a:lnTo>
                  <a:pt x="17525" y="96361"/>
                </a:lnTo>
                <a:lnTo>
                  <a:pt x="19049" y="91027"/>
                </a:lnTo>
                <a:lnTo>
                  <a:pt x="21336" y="86455"/>
                </a:lnTo>
                <a:lnTo>
                  <a:pt x="21336" y="85693"/>
                </a:lnTo>
                <a:lnTo>
                  <a:pt x="24383" y="79597"/>
                </a:lnTo>
                <a:lnTo>
                  <a:pt x="27431" y="74263"/>
                </a:lnTo>
                <a:lnTo>
                  <a:pt x="27431" y="75025"/>
                </a:lnTo>
                <a:lnTo>
                  <a:pt x="34290" y="64357"/>
                </a:lnTo>
                <a:lnTo>
                  <a:pt x="41909" y="54451"/>
                </a:lnTo>
                <a:lnTo>
                  <a:pt x="41909" y="55213"/>
                </a:lnTo>
                <a:lnTo>
                  <a:pt x="50291" y="46831"/>
                </a:lnTo>
                <a:lnTo>
                  <a:pt x="50291" y="46069"/>
                </a:lnTo>
                <a:lnTo>
                  <a:pt x="60197" y="37687"/>
                </a:lnTo>
                <a:lnTo>
                  <a:pt x="60197" y="38449"/>
                </a:lnTo>
                <a:lnTo>
                  <a:pt x="70103" y="31373"/>
                </a:lnTo>
                <a:lnTo>
                  <a:pt x="70103" y="30829"/>
                </a:lnTo>
                <a:lnTo>
                  <a:pt x="81533" y="24733"/>
                </a:lnTo>
                <a:lnTo>
                  <a:pt x="92963" y="19732"/>
                </a:lnTo>
                <a:lnTo>
                  <a:pt x="92963" y="19399"/>
                </a:lnTo>
                <a:lnTo>
                  <a:pt x="99059" y="17367"/>
                </a:lnTo>
                <a:lnTo>
                  <a:pt x="99059" y="17113"/>
                </a:lnTo>
                <a:lnTo>
                  <a:pt x="105918" y="15589"/>
                </a:lnTo>
                <a:lnTo>
                  <a:pt x="112014" y="14065"/>
                </a:lnTo>
                <a:lnTo>
                  <a:pt x="124968" y="11186"/>
                </a:lnTo>
                <a:lnTo>
                  <a:pt x="124968" y="11017"/>
                </a:lnTo>
                <a:lnTo>
                  <a:pt x="131826" y="10331"/>
                </a:lnTo>
                <a:lnTo>
                  <a:pt x="139446" y="10179"/>
                </a:lnTo>
                <a:lnTo>
                  <a:pt x="145542" y="9569"/>
                </a:lnTo>
                <a:lnTo>
                  <a:pt x="153162" y="10255"/>
                </a:lnTo>
                <a:lnTo>
                  <a:pt x="160020" y="10255"/>
                </a:lnTo>
                <a:lnTo>
                  <a:pt x="166878" y="11017"/>
                </a:lnTo>
                <a:lnTo>
                  <a:pt x="166878" y="11186"/>
                </a:lnTo>
                <a:lnTo>
                  <a:pt x="179832" y="14065"/>
                </a:lnTo>
                <a:lnTo>
                  <a:pt x="185928" y="15589"/>
                </a:lnTo>
                <a:lnTo>
                  <a:pt x="192786" y="17113"/>
                </a:lnTo>
                <a:lnTo>
                  <a:pt x="192786" y="17367"/>
                </a:lnTo>
                <a:lnTo>
                  <a:pt x="198882" y="19399"/>
                </a:lnTo>
                <a:lnTo>
                  <a:pt x="198882" y="19732"/>
                </a:lnTo>
                <a:lnTo>
                  <a:pt x="210311" y="24733"/>
                </a:lnTo>
                <a:lnTo>
                  <a:pt x="221742" y="30829"/>
                </a:lnTo>
                <a:lnTo>
                  <a:pt x="221742" y="31373"/>
                </a:lnTo>
                <a:lnTo>
                  <a:pt x="231647" y="38449"/>
                </a:lnTo>
                <a:lnTo>
                  <a:pt x="231647" y="37687"/>
                </a:lnTo>
                <a:lnTo>
                  <a:pt x="241554" y="46069"/>
                </a:lnTo>
                <a:lnTo>
                  <a:pt x="241554" y="46831"/>
                </a:lnTo>
                <a:lnTo>
                  <a:pt x="249936" y="55213"/>
                </a:lnTo>
                <a:lnTo>
                  <a:pt x="249936" y="54451"/>
                </a:lnTo>
                <a:lnTo>
                  <a:pt x="258318" y="64357"/>
                </a:lnTo>
                <a:lnTo>
                  <a:pt x="258318" y="65542"/>
                </a:lnTo>
                <a:lnTo>
                  <a:pt x="264414" y="75025"/>
                </a:lnTo>
                <a:lnTo>
                  <a:pt x="264414" y="74263"/>
                </a:lnTo>
                <a:lnTo>
                  <a:pt x="267462" y="80359"/>
                </a:lnTo>
                <a:lnTo>
                  <a:pt x="267462" y="79597"/>
                </a:lnTo>
                <a:lnTo>
                  <a:pt x="270510" y="85693"/>
                </a:lnTo>
                <a:lnTo>
                  <a:pt x="270510" y="86455"/>
                </a:lnTo>
                <a:lnTo>
                  <a:pt x="272796" y="91027"/>
                </a:lnTo>
                <a:lnTo>
                  <a:pt x="275082" y="96361"/>
                </a:lnTo>
                <a:lnTo>
                  <a:pt x="275082" y="98393"/>
                </a:lnTo>
                <a:lnTo>
                  <a:pt x="276606" y="102457"/>
                </a:lnTo>
                <a:lnTo>
                  <a:pt x="278130" y="108553"/>
                </a:lnTo>
                <a:lnTo>
                  <a:pt x="278892" y="114649"/>
                </a:lnTo>
                <a:lnTo>
                  <a:pt x="278892" y="113887"/>
                </a:lnTo>
                <a:lnTo>
                  <a:pt x="279654" y="120745"/>
                </a:lnTo>
                <a:lnTo>
                  <a:pt x="279654" y="119983"/>
                </a:lnTo>
                <a:lnTo>
                  <a:pt x="280416" y="126841"/>
                </a:lnTo>
                <a:lnTo>
                  <a:pt x="280416" y="182301"/>
                </a:lnTo>
                <a:lnTo>
                  <a:pt x="284262" y="174805"/>
                </a:lnTo>
                <a:lnTo>
                  <a:pt x="291846" y="132937"/>
                </a:lnTo>
                <a:close/>
              </a:path>
              <a:path w="292100" h="267335">
                <a:moveTo>
                  <a:pt x="22098" y="180943"/>
                </a:moveTo>
                <a:lnTo>
                  <a:pt x="19050" y="174847"/>
                </a:lnTo>
                <a:lnTo>
                  <a:pt x="19050" y="175609"/>
                </a:lnTo>
                <a:lnTo>
                  <a:pt x="17526" y="169513"/>
                </a:lnTo>
                <a:lnTo>
                  <a:pt x="15240" y="163417"/>
                </a:lnTo>
                <a:lnTo>
                  <a:pt x="15240" y="164179"/>
                </a:lnTo>
                <a:lnTo>
                  <a:pt x="13716" y="157321"/>
                </a:lnTo>
                <a:lnTo>
                  <a:pt x="13716" y="158083"/>
                </a:lnTo>
                <a:lnTo>
                  <a:pt x="12954" y="151225"/>
                </a:lnTo>
                <a:lnTo>
                  <a:pt x="12954" y="151987"/>
                </a:lnTo>
                <a:lnTo>
                  <a:pt x="12192" y="145129"/>
                </a:lnTo>
                <a:lnTo>
                  <a:pt x="12192" y="145891"/>
                </a:lnTo>
                <a:lnTo>
                  <a:pt x="11430" y="139033"/>
                </a:lnTo>
                <a:lnTo>
                  <a:pt x="11430" y="181341"/>
                </a:lnTo>
                <a:lnTo>
                  <a:pt x="15687" y="193303"/>
                </a:lnTo>
                <a:lnTo>
                  <a:pt x="21336" y="201007"/>
                </a:lnTo>
                <a:lnTo>
                  <a:pt x="21336" y="180943"/>
                </a:lnTo>
                <a:lnTo>
                  <a:pt x="22098" y="180943"/>
                </a:lnTo>
                <a:close/>
              </a:path>
              <a:path w="292100" h="267335">
                <a:moveTo>
                  <a:pt x="22097" y="84931"/>
                </a:moveTo>
                <a:lnTo>
                  <a:pt x="21336" y="85693"/>
                </a:lnTo>
                <a:lnTo>
                  <a:pt x="21336" y="86455"/>
                </a:lnTo>
                <a:lnTo>
                  <a:pt x="22097" y="84931"/>
                </a:lnTo>
                <a:close/>
              </a:path>
              <a:path w="292100" h="267335">
                <a:moveTo>
                  <a:pt x="51053" y="219805"/>
                </a:moveTo>
                <a:lnTo>
                  <a:pt x="41910" y="210661"/>
                </a:lnTo>
                <a:lnTo>
                  <a:pt x="41910" y="211423"/>
                </a:lnTo>
                <a:lnTo>
                  <a:pt x="34290" y="201517"/>
                </a:lnTo>
                <a:lnTo>
                  <a:pt x="34290" y="202279"/>
                </a:lnTo>
                <a:lnTo>
                  <a:pt x="27432" y="191611"/>
                </a:lnTo>
                <a:lnTo>
                  <a:pt x="21336" y="180943"/>
                </a:lnTo>
                <a:lnTo>
                  <a:pt x="21336" y="201007"/>
                </a:lnTo>
                <a:lnTo>
                  <a:pt x="38505" y="224429"/>
                </a:lnTo>
                <a:lnTo>
                  <a:pt x="50292" y="233478"/>
                </a:lnTo>
                <a:lnTo>
                  <a:pt x="50292" y="219805"/>
                </a:lnTo>
                <a:lnTo>
                  <a:pt x="51053" y="219805"/>
                </a:lnTo>
                <a:close/>
              </a:path>
              <a:path w="292100" h="267335">
                <a:moveTo>
                  <a:pt x="51053" y="46069"/>
                </a:moveTo>
                <a:lnTo>
                  <a:pt x="50291" y="46069"/>
                </a:lnTo>
                <a:lnTo>
                  <a:pt x="50291" y="46831"/>
                </a:lnTo>
                <a:lnTo>
                  <a:pt x="51053" y="46069"/>
                </a:lnTo>
                <a:close/>
              </a:path>
              <a:path w="292100" h="267335">
                <a:moveTo>
                  <a:pt x="70866" y="235045"/>
                </a:moveTo>
                <a:lnTo>
                  <a:pt x="60198" y="227425"/>
                </a:lnTo>
                <a:lnTo>
                  <a:pt x="60198" y="228187"/>
                </a:lnTo>
                <a:lnTo>
                  <a:pt x="50292" y="219805"/>
                </a:lnTo>
                <a:lnTo>
                  <a:pt x="50292" y="233478"/>
                </a:lnTo>
                <a:lnTo>
                  <a:pt x="67907" y="247001"/>
                </a:lnTo>
                <a:lnTo>
                  <a:pt x="70104" y="247916"/>
                </a:lnTo>
                <a:lnTo>
                  <a:pt x="70104" y="235045"/>
                </a:lnTo>
                <a:lnTo>
                  <a:pt x="70866" y="235045"/>
                </a:lnTo>
                <a:close/>
              </a:path>
              <a:path w="292100" h="267335">
                <a:moveTo>
                  <a:pt x="70865" y="30829"/>
                </a:moveTo>
                <a:lnTo>
                  <a:pt x="70103" y="30829"/>
                </a:lnTo>
                <a:lnTo>
                  <a:pt x="70103" y="31373"/>
                </a:lnTo>
                <a:lnTo>
                  <a:pt x="70865" y="30829"/>
                </a:lnTo>
                <a:close/>
              </a:path>
              <a:path w="292100" h="267335">
                <a:moveTo>
                  <a:pt x="93726" y="246475"/>
                </a:moveTo>
                <a:lnTo>
                  <a:pt x="81534" y="241141"/>
                </a:lnTo>
                <a:lnTo>
                  <a:pt x="70104" y="235045"/>
                </a:lnTo>
                <a:lnTo>
                  <a:pt x="70104" y="247916"/>
                </a:lnTo>
                <a:lnTo>
                  <a:pt x="92964" y="257439"/>
                </a:lnTo>
                <a:lnTo>
                  <a:pt x="92964" y="246475"/>
                </a:lnTo>
                <a:lnTo>
                  <a:pt x="93726" y="246475"/>
                </a:lnTo>
                <a:close/>
              </a:path>
              <a:path w="292100" h="267335">
                <a:moveTo>
                  <a:pt x="93725" y="19399"/>
                </a:moveTo>
                <a:lnTo>
                  <a:pt x="92963" y="19399"/>
                </a:lnTo>
                <a:lnTo>
                  <a:pt x="92963" y="19732"/>
                </a:lnTo>
                <a:lnTo>
                  <a:pt x="93725" y="19399"/>
                </a:lnTo>
                <a:close/>
              </a:path>
              <a:path w="292100" h="267335">
                <a:moveTo>
                  <a:pt x="99822" y="248761"/>
                </a:moveTo>
                <a:lnTo>
                  <a:pt x="92964" y="246475"/>
                </a:lnTo>
                <a:lnTo>
                  <a:pt x="92964" y="257439"/>
                </a:lnTo>
                <a:lnTo>
                  <a:pt x="99060" y="259979"/>
                </a:lnTo>
                <a:lnTo>
                  <a:pt x="99060" y="248761"/>
                </a:lnTo>
                <a:lnTo>
                  <a:pt x="99822" y="248761"/>
                </a:lnTo>
                <a:close/>
              </a:path>
              <a:path w="292100" h="267335">
                <a:moveTo>
                  <a:pt x="99822" y="17113"/>
                </a:moveTo>
                <a:lnTo>
                  <a:pt x="99059" y="17113"/>
                </a:lnTo>
                <a:lnTo>
                  <a:pt x="99059" y="17367"/>
                </a:lnTo>
                <a:lnTo>
                  <a:pt x="99822" y="17113"/>
                </a:lnTo>
                <a:close/>
              </a:path>
              <a:path w="292100" h="267335">
                <a:moveTo>
                  <a:pt x="125730" y="254857"/>
                </a:moveTo>
                <a:lnTo>
                  <a:pt x="118872" y="253333"/>
                </a:lnTo>
                <a:lnTo>
                  <a:pt x="118872" y="254095"/>
                </a:lnTo>
                <a:lnTo>
                  <a:pt x="112014" y="252571"/>
                </a:lnTo>
                <a:lnTo>
                  <a:pt x="105918" y="250285"/>
                </a:lnTo>
                <a:lnTo>
                  <a:pt x="105918" y="251047"/>
                </a:lnTo>
                <a:lnTo>
                  <a:pt x="99060" y="248761"/>
                </a:lnTo>
                <a:lnTo>
                  <a:pt x="99060" y="259979"/>
                </a:lnTo>
                <a:lnTo>
                  <a:pt x="101824" y="261130"/>
                </a:lnTo>
                <a:lnTo>
                  <a:pt x="124968" y="264819"/>
                </a:lnTo>
                <a:lnTo>
                  <a:pt x="124968" y="254857"/>
                </a:lnTo>
                <a:lnTo>
                  <a:pt x="125730" y="254857"/>
                </a:lnTo>
                <a:close/>
              </a:path>
              <a:path w="292100" h="267335">
                <a:moveTo>
                  <a:pt x="125730" y="11017"/>
                </a:moveTo>
                <a:lnTo>
                  <a:pt x="124968" y="11017"/>
                </a:lnTo>
                <a:lnTo>
                  <a:pt x="124968" y="11186"/>
                </a:lnTo>
                <a:lnTo>
                  <a:pt x="125730" y="11017"/>
                </a:lnTo>
                <a:close/>
              </a:path>
              <a:path w="292100" h="267335">
                <a:moveTo>
                  <a:pt x="166878" y="265033"/>
                </a:moveTo>
                <a:lnTo>
                  <a:pt x="166878" y="254857"/>
                </a:lnTo>
                <a:lnTo>
                  <a:pt x="153162" y="256381"/>
                </a:lnTo>
                <a:lnTo>
                  <a:pt x="138684" y="256381"/>
                </a:lnTo>
                <a:lnTo>
                  <a:pt x="138186" y="256255"/>
                </a:lnTo>
                <a:lnTo>
                  <a:pt x="131826" y="255619"/>
                </a:lnTo>
                <a:lnTo>
                  <a:pt x="124968" y="254857"/>
                </a:lnTo>
                <a:lnTo>
                  <a:pt x="124968" y="264819"/>
                </a:lnTo>
                <a:lnTo>
                  <a:pt x="138186" y="266926"/>
                </a:lnTo>
                <a:lnTo>
                  <a:pt x="166878" y="265033"/>
                </a:lnTo>
                <a:close/>
              </a:path>
              <a:path w="292100" h="267335">
                <a:moveTo>
                  <a:pt x="132588" y="10255"/>
                </a:moveTo>
                <a:lnTo>
                  <a:pt x="131826" y="10255"/>
                </a:lnTo>
                <a:lnTo>
                  <a:pt x="132588" y="10255"/>
                </a:lnTo>
                <a:close/>
              </a:path>
              <a:path w="292100" h="267335">
                <a:moveTo>
                  <a:pt x="132588" y="255619"/>
                </a:moveTo>
                <a:lnTo>
                  <a:pt x="131826" y="255543"/>
                </a:lnTo>
                <a:lnTo>
                  <a:pt x="132588" y="255619"/>
                </a:lnTo>
                <a:close/>
              </a:path>
              <a:path w="292100" h="267335">
                <a:moveTo>
                  <a:pt x="139446" y="256381"/>
                </a:moveTo>
                <a:lnTo>
                  <a:pt x="138684" y="256305"/>
                </a:lnTo>
                <a:lnTo>
                  <a:pt x="139446" y="256381"/>
                </a:lnTo>
                <a:close/>
              </a:path>
              <a:path w="292100" h="267335">
                <a:moveTo>
                  <a:pt x="145923" y="9531"/>
                </a:moveTo>
                <a:lnTo>
                  <a:pt x="145542" y="9493"/>
                </a:lnTo>
                <a:lnTo>
                  <a:pt x="145923" y="9531"/>
                </a:lnTo>
                <a:close/>
              </a:path>
              <a:path w="292100" h="267335">
                <a:moveTo>
                  <a:pt x="146304" y="9569"/>
                </a:moveTo>
                <a:lnTo>
                  <a:pt x="145923" y="9531"/>
                </a:lnTo>
                <a:lnTo>
                  <a:pt x="146304" y="9569"/>
                </a:lnTo>
                <a:close/>
              </a:path>
              <a:path w="292100" h="267335">
                <a:moveTo>
                  <a:pt x="166878" y="11186"/>
                </a:moveTo>
                <a:lnTo>
                  <a:pt x="166878" y="11017"/>
                </a:lnTo>
                <a:lnTo>
                  <a:pt x="166116" y="11017"/>
                </a:lnTo>
                <a:lnTo>
                  <a:pt x="166878" y="11186"/>
                </a:lnTo>
                <a:close/>
              </a:path>
              <a:path w="292100" h="267335">
                <a:moveTo>
                  <a:pt x="192786" y="259132"/>
                </a:moveTo>
                <a:lnTo>
                  <a:pt x="192786" y="248761"/>
                </a:lnTo>
                <a:lnTo>
                  <a:pt x="185928" y="251047"/>
                </a:lnTo>
                <a:lnTo>
                  <a:pt x="185928" y="250285"/>
                </a:lnTo>
                <a:lnTo>
                  <a:pt x="179832" y="252571"/>
                </a:lnTo>
                <a:lnTo>
                  <a:pt x="172974" y="254095"/>
                </a:lnTo>
                <a:lnTo>
                  <a:pt x="172974" y="253333"/>
                </a:lnTo>
                <a:lnTo>
                  <a:pt x="166116" y="254857"/>
                </a:lnTo>
                <a:lnTo>
                  <a:pt x="166878" y="254857"/>
                </a:lnTo>
                <a:lnTo>
                  <a:pt x="166878" y="265033"/>
                </a:lnTo>
                <a:lnTo>
                  <a:pt x="174925" y="264501"/>
                </a:lnTo>
                <a:lnTo>
                  <a:pt x="192786" y="259132"/>
                </a:lnTo>
                <a:close/>
              </a:path>
              <a:path w="292100" h="267335">
                <a:moveTo>
                  <a:pt x="192786" y="17367"/>
                </a:moveTo>
                <a:lnTo>
                  <a:pt x="192786" y="17113"/>
                </a:lnTo>
                <a:lnTo>
                  <a:pt x="192024" y="17113"/>
                </a:lnTo>
                <a:lnTo>
                  <a:pt x="192786" y="17367"/>
                </a:lnTo>
                <a:close/>
              </a:path>
              <a:path w="292100" h="267335">
                <a:moveTo>
                  <a:pt x="198882" y="257300"/>
                </a:moveTo>
                <a:lnTo>
                  <a:pt x="198882" y="246475"/>
                </a:lnTo>
                <a:lnTo>
                  <a:pt x="192024" y="248761"/>
                </a:lnTo>
                <a:lnTo>
                  <a:pt x="192786" y="248761"/>
                </a:lnTo>
                <a:lnTo>
                  <a:pt x="192786" y="259132"/>
                </a:lnTo>
                <a:lnTo>
                  <a:pt x="198882" y="257300"/>
                </a:lnTo>
                <a:close/>
              </a:path>
              <a:path w="292100" h="267335">
                <a:moveTo>
                  <a:pt x="198882" y="19732"/>
                </a:moveTo>
                <a:lnTo>
                  <a:pt x="198882" y="19399"/>
                </a:lnTo>
                <a:lnTo>
                  <a:pt x="198120" y="19399"/>
                </a:lnTo>
                <a:lnTo>
                  <a:pt x="198882" y="19732"/>
                </a:lnTo>
                <a:close/>
              </a:path>
              <a:path w="292100" h="267335">
                <a:moveTo>
                  <a:pt x="221742" y="246993"/>
                </a:moveTo>
                <a:lnTo>
                  <a:pt x="221742" y="235045"/>
                </a:lnTo>
                <a:lnTo>
                  <a:pt x="210311" y="241141"/>
                </a:lnTo>
                <a:lnTo>
                  <a:pt x="198120" y="246475"/>
                </a:lnTo>
                <a:lnTo>
                  <a:pt x="198882" y="246475"/>
                </a:lnTo>
                <a:lnTo>
                  <a:pt x="198882" y="257300"/>
                </a:lnTo>
                <a:lnTo>
                  <a:pt x="209972" y="253966"/>
                </a:lnTo>
                <a:lnTo>
                  <a:pt x="221742" y="246993"/>
                </a:lnTo>
                <a:close/>
              </a:path>
              <a:path w="292100" h="267335">
                <a:moveTo>
                  <a:pt x="221742" y="31373"/>
                </a:moveTo>
                <a:lnTo>
                  <a:pt x="221742" y="30829"/>
                </a:lnTo>
                <a:lnTo>
                  <a:pt x="220979" y="30829"/>
                </a:lnTo>
                <a:lnTo>
                  <a:pt x="221742" y="31373"/>
                </a:lnTo>
                <a:close/>
              </a:path>
              <a:path w="292100" h="267335">
                <a:moveTo>
                  <a:pt x="241554" y="235122"/>
                </a:moveTo>
                <a:lnTo>
                  <a:pt x="241554" y="219805"/>
                </a:lnTo>
                <a:lnTo>
                  <a:pt x="231572" y="228235"/>
                </a:lnTo>
                <a:lnTo>
                  <a:pt x="220979" y="235045"/>
                </a:lnTo>
                <a:lnTo>
                  <a:pt x="221742" y="235045"/>
                </a:lnTo>
                <a:lnTo>
                  <a:pt x="221742" y="246993"/>
                </a:lnTo>
                <a:lnTo>
                  <a:pt x="241256" y="235431"/>
                </a:lnTo>
                <a:lnTo>
                  <a:pt x="241554" y="235122"/>
                </a:lnTo>
                <a:close/>
              </a:path>
              <a:path w="292100" h="267335">
                <a:moveTo>
                  <a:pt x="241554" y="46831"/>
                </a:moveTo>
                <a:lnTo>
                  <a:pt x="241554" y="46069"/>
                </a:lnTo>
                <a:lnTo>
                  <a:pt x="240792" y="46069"/>
                </a:lnTo>
                <a:lnTo>
                  <a:pt x="241554" y="46831"/>
                </a:lnTo>
                <a:close/>
              </a:path>
              <a:path w="292100" h="267335">
                <a:moveTo>
                  <a:pt x="258318" y="217719"/>
                </a:moveTo>
                <a:lnTo>
                  <a:pt x="258318" y="201517"/>
                </a:lnTo>
                <a:lnTo>
                  <a:pt x="249936" y="211423"/>
                </a:lnTo>
                <a:lnTo>
                  <a:pt x="249936" y="210661"/>
                </a:lnTo>
                <a:lnTo>
                  <a:pt x="240792" y="219805"/>
                </a:lnTo>
                <a:lnTo>
                  <a:pt x="241554" y="219805"/>
                </a:lnTo>
                <a:lnTo>
                  <a:pt x="241554" y="235122"/>
                </a:lnTo>
                <a:lnTo>
                  <a:pt x="258318" y="217719"/>
                </a:lnTo>
                <a:close/>
              </a:path>
              <a:path w="292100" h="267335">
                <a:moveTo>
                  <a:pt x="258318" y="65542"/>
                </a:moveTo>
                <a:lnTo>
                  <a:pt x="258318" y="64357"/>
                </a:lnTo>
                <a:lnTo>
                  <a:pt x="257556" y="64357"/>
                </a:lnTo>
                <a:lnTo>
                  <a:pt x="258318" y="65542"/>
                </a:lnTo>
                <a:close/>
              </a:path>
              <a:path w="292100" h="267335">
                <a:moveTo>
                  <a:pt x="270510" y="201603"/>
                </a:moveTo>
                <a:lnTo>
                  <a:pt x="270510" y="180943"/>
                </a:lnTo>
                <a:lnTo>
                  <a:pt x="264414" y="191611"/>
                </a:lnTo>
                <a:lnTo>
                  <a:pt x="257556" y="202279"/>
                </a:lnTo>
                <a:lnTo>
                  <a:pt x="258318" y="201517"/>
                </a:lnTo>
                <a:lnTo>
                  <a:pt x="258318" y="217719"/>
                </a:lnTo>
                <a:lnTo>
                  <a:pt x="266710" y="209007"/>
                </a:lnTo>
                <a:lnTo>
                  <a:pt x="270510" y="201603"/>
                </a:lnTo>
                <a:close/>
              </a:path>
              <a:path w="292100" h="267335">
                <a:moveTo>
                  <a:pt x="270510" y="86455"/>
                </a:moveTo>
                <a:lnTo>
                  <a:pt x="270510" y="85693"/>
                </a:lnTo>
                <a:lnTo>
                  <a:pt x="269748" y="84931"/>
                </a:lnTo>
                <a:lnTo>
                  <a:pt x="270510" y="86455"/>
                </a:lnTo>
                <a:close/>
              </a:path>
              <a:path w="292100" h="267335">
                <a:moveTo>
                  <a:pt x="275082" y="192694"/>
                </a:moveTo>
                <a:lnTo>
                  <a:pt x="275082" y="169513"/>
                </a:lnTo>
                <a:lnTo>
                  <a:pt x="272796" y="175609"/>
                </a:lnTo>
                <a:lnTo>
                  <a:pt x="272796" y="174847"/>
                </a:lnTo>
                <a:lnTo>
                  <a:pt x="269748" y="180943"/>
                </a:lnTo>
                <a:lnTo>
                  <a:pt x="270510" y="180943"/>
                </a:lnTo>
                <a:lnTo>
                  <a:pt x="270510" y="201603"/>
                </a:lnTo>
                <a:lnTo>
                  <a:pt x="275082" y="192694"/>
                </a:lnTo>
                <a:close/>
              </a:path>
              <a:path w="292100" h="267335">
                <a:moveTo>
                  <a:pt x="275082" y="98393"/>
                </a:moveTo>
                <a:lnTo>
                  <a:pt x="275082" y="96361"/>
                </a:lnTo>
                <a:lnTo>
                  <a:pt x="274320" y="96361"/>
                </a:lnTo>
                <a:lnTo>
                  <a:pt x="275082" y="98393"/>
                </a:lnTo>
                <a:close/>
              </a:path>
              <a:path w="292100" h="267335">
                <a:moveTo>
                  <a:pt x="280416" y="182301"/>
                </a:moveTo>
                <a:lnTo>
                  <a:pt x="280416" y="139033"/>
                </a:lnTo>
                <a:lnTo>
                  <a:pt x="279654" y="145891"/>
                </a:lnTo>
                <a:lnTo>
                  <a:pt x="279654" y="145129"/>
                </a:lnTo>
                <a:lnTo>
                  <a:pt x="278892" y="151987"/>
                </a:lnTo>
                <a:lnTo>
                  <a:pt x="278892" y="151225"/>
                </a:lnTo>
                <a:lnTo>
                  <a:pt x="278130" y="158083"/>
                </a:lnTo>
                <a:lnTo>
                  <a:pt x="278130" y="157321"/>
                </a:lnTo>
                <a:lnTo>
                  <a:pt x="276606" y="164179"/>
                </a:lnTo>
                <a:lnTo>
                  <a:pt x="276606" y="163417"/>
                </a:lnTo>
                <a:lnTo>
                  <a:pt x="274320" y="169513"/>
                </a:lnTo>
                <a:lnTo>
                  <a:pt x="275082" y="169513"/>
                </a:lnTo>
                <a:lnTo>
                  <a:pt x="275082" y="192694"/>
                </a:lnTo>
                <a:lnTo>
                  <a:pt x="280416" y="182301"/>
                </a:lnTo>
                <a:close/>
              </a:path>
            </a:pathLst>
          </a:custGeom>
          <a:solidFill>
            <a:srgbClr val="41719C"/>
          </a:solidFill>
        </p:spPr>
        <p:txBody>
          <a:bodyPr wrap="square" lIns="0" tIns="0" rIns="0" bIns="0" rtlCol="0"/>
          <a:lstStyle/>
          <a:p>
            <a:endParaRPr/>
          </a:p>
        </p:txBody>
      </p:sp>
      <p:sp>
        <p:nvSpPr>
          <p:cNvPr id="35" name="object 35"/>
          <p:cNvSpPr txBox="1"/>
          <p:nvPr/>
        </p:nvSpPr>
        <p:spPr>
          <a:xfrm>
            <a:off x="6518281" y="4102861"/>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2</a:t>
            </a:r>
            <a:endParaRPr sz="1400">
              <a:latin typeface="Calibri"/>
              <a:cs typeface="Calibri"/>
            </a:endParaRPr>
          </a:p>
        </p:txBody>
      </p:sp>
      <p:sp>
        <p:nvSpPr>
          <p:cNvPr id="36" name="object 36"/>
          <p:cNvSpPr/>
          <p:nvPr/>
        </p:nvSpPr>
        <p:spPr>
          <a:xfrm>
            <a:off x="6429641" y="4482817"/>
            <a:ext cx="292100" cy="267335"/>
          </a:xfrm>
          <a:custGeom>
            <a:avLst/>
            <a:gdLst/>
            <a:ahLst/>
            <a:cxnLst/>
            <a:rect l="l" t="t" r="r" b="b"/>
            <a:pathLst>
              <a:path w="292100" h="267335">
                <a:moveTo>
                  <a:pt x="291846" y="133378"/>
                </a:moveTo>
                <a:lnTo>
                  <a:pt x="291846" y="126520"/>
                </a:lnTo>
                <a:lnTo>
                  <a:pt x="291084" y="119662"/>
                </a:lnTo>
                <a:lnTo>
                  <a:pt x="279509" y="79756"/>
                </a:lnTo>
                <a:lnTo>
                  <a:pt x="231647" y="23905"/>
                </a:lnTo>
                <a:lnTo>
                  <a:pt x="164050" y="0"/>
                </a:lnTo>
                <a:lnTo>
                  <a:pt x="127776" y="13"/>
                </a:lnTo>
                <a:lnTo>
                  <a:pt x="60171" y="23965"/>
                </a:lnTo>
                <a:lnTo>
                  <a:pt x="12330" y="79798"/>
                </a:lnTo>
                <a:lnTo>
                  <a:pt x="761" y="119662"/>
                </a:lnTo>
                <a:lnTo>
                  <a:pt x="0" y="126520"/>
                </a:lnTo>
                <a:lnTo>
                  <a:pt x="0" y="140236"/>
                </a:lnTo>
                <a:lnTo>
                  <a:pt x="1524" y="153952"/>
                </a:lnTo>
                <a:lnTo>
                  <a:pt x="11430" y="181732"/>
                </a:lnTo>
                <a:lnTo>
                  <a:pt x="11430" y="127282"/>
                </a:lnTo>
                <a:lnTo>
                  <a:pt x="12191" y="120424"/>
                </a:lnTo>
                <a:lnTo>
                  <a:pt x="12191" y="121186"/>
                </a:lnTo>
                <a:lnTo>
                  <a:pt x="12954" y="114328"/>
                </a:lnTo>
                <a:lnTo>
                  <a:pt x="13715" y="108232"/>
                </a:lnTo>
                <a:lnTo>
                  <a:pt x="13715" y="108994"/>
                </a:lnTo>
                <a:lnTo>
                  <a:pt x="15239" y="102136"/>
                </a:lnTo>
                <a:lnTo>
                  <a:pt x="15239" y="102898"/>
                </a:lnTo>
                <a:lnTo>
                  <a:pt x="17525" y="96802"/>
                </a:lnTo>
                <a:lnTo>
                  <a:pt x="19049" y="90706"/>
                </a:lnTo>
                <a:lnTo>
                  <a:pt x="19049" y="91468"/>
                </a:lnTo>
                <a:lnTo>
                  <a:pt x="21336" y="86896"/>
                </a:lnTo>
                <a:lnTo>
                  <a:pt x="21336" y="85372"/>
                </a:lnTo>
                <a:lnTo>
                  <a:pt x="27431" y="74704"/>
                </a:lnTo>
                <a:lnTo>
                  <a:pt x="34290" y="64036"/>
                </a:lnTo>
                <a:lnTo>
                  <a:pt x="34290" y="64798"/>
                </a:lnTo>
                <a:lnTo>
                  <a:pt x="41909" y="54892"/>
                </a:lnTo>
                <a:lnTo>
                  <a:pt x="51053" y="45748"/>
                </a:lnTo>
                <a:lnTo>
                  <a:pt x="60197" y="38128"/>
                </a:lnTo>
                <a:lnTo>
                  <a:pt x="70103" y="31760"/>
                </a:lnTo>
                <a:lnTo>
                  <a:pt x="70103" y="31270"/>
                </a:lnTo>
                <a:lnTo>
                  <a:pt x="81533" y="25174"/>
                </a:lnTo>
                <a:lnTo>
                  <a:pt x="92963" y="20174"/>
                </a:lnTo>
                <a:lnTo>
                  <a:pt x="92963" y="19840"/>
                </a:lnTo>
                <a:lnTo>
                  <a:pt x="99059" y="17808"/>
                </a:lnTo>
                <a:lnTo>
                  <a:pt x="99059" y="17554"/>
                </a:lnTo>
                <a:lnTo>
                  <a:pt x="105918" y="15268"/>
                </a:lnTo>
                <a:lnTo>
                  <a:pt x="112014" y="13744"/>
                </a:lnTo>
                <a:lnTo>
                  <a:pt x="118872" y="12220"/>
                </a:lnTo>
                <a:lnTo>
                  <a:pt x="124968" y="11543"/>
                </a:lnTo>
                <a:lnTo>
                  <a:pt x="131826" y="10773"/>
                </a:lnTo>
                <a:lnTo>
                  <a:pt x="138684" y="10011"/>
                </a:lnTo>
                <a:lnTo>
                  <a:pt x="153162" y="9934"/>
                </a:lnTo>
                <a:lnTo>
                  <a:pt x="166878" y="11458"/>
                </a:lnTo>
                <a:lnTo>
                  <a:pt x="172974" y="12220"/>
                </a:lnTo>
                <a:lnTo>
                  <a:pt x="179832" y="13744"/>
                </a:lnTo>
                <a:lnTo>
                  <a:pt x="185928" y="15268"/>
                </a:lnTo>
                <a:lnTo>
                  <a:pt x="192786" y="17554"/>
                </a:lnTo>
                <a:lnTo>
                  <a:pt x="192786" y="17808"/>
                </a:lnTo>
                <a:lnTo>
                  <a:pt x="198882" y="19840"/>
                </a:lnTo>
                <a:lnTo>
                  <a:pt x="198882" y="20174"/>
                </a:lnTo>
                <a:lnTo>
                  <a:pt x="210311" y="25174"/>
                </a:lnTo>
                <a:lnTo>
                  <a:pt x="221742" y="31270"/>
                </a:lnTo>
                <a:lnTo>
                  <a:pt x="221742" y="31760"/>
                </a:lnTo>
                <a:lnTo>
                  <a:pt x="231659" y="38138"/>
                </a:lnTo>
                <a:lnTo>
                  <a:pt x="240792" y="45866"/>
                </a:lnTo>
                <a:lnTo>
                  <a:pt x="249936" y="54892"/>
                </a:lnTo>
                <a:lnTo>
                  <a:pt x="258318" y="64798"/>
                </a:lnTo>
                <a:lnTo>
                  <a:pt x="258318" y="65222"/>
                </a:lnTo>
                <a:lnTo>
                  <a:pt x="264414" y="74704"/>
                </a:lnTo>
                <a:lnTo>
                  <a:pt x="270510" y="85372"/>
                </a:lnTo>
                <a:lnTo>
                  <a:pt x="270510" y="86896"/>
                </a:lnTo>
                <a:lnTo>
                  <a:pt x="272796" y="91468"/>
                </a:lnTo>
                <a:lnTo>
                  <a:pt x="272796" y="90706"/>
                </a:lnTo>
                <a:lnTo>
                  <a:pt x="275082" y="96802"/>
                </a:lnTo>
                <a:lnTo>
                  <a:pt x="275082" y="98834"/>
                </a:lnTo>
                <a:lnTo>
                  <a:pt x="276606" y="102898"/>
                </a:lnTo>
                <a:lnTo>
                  <a:pt x="276606" y="102136"/>
                </a:lnTo>
                <a:lnTo>
                  <a:pt x="278130" y="108994"/>
                </a:lnTo>
                <a:lnTo>
                  <a:pt x="278130" y="108232"/>
                </a:lnTo>
                <a:lnTo>
                  <a:pt x="279654" y="120424"/>
                </a:lnTo>
                <a:lnTo>
                  <a:pt x="280416" y="127282"/>
                </a:lnTo>
                <a:lnTo>
                  <a:pt x="280416" y="182587"/>
                </a:lnTo>
                <a:lnTo>
                  <a:pt x="284257" y="175127"/>
                </a:lnTo>
                <a:lnTo>
                  <a:pt x="291846" y="133378"/>
                </a:lnTo>
                <a:close/>
              </a:path>
              <a:path w="292100" h="267335">
                <a:moveTo>
                  <a:pt x="22098" y="181384"/>
                </a:moveTo>
                <a:lnTo>
                  <a:pt x="19050" y="175288"/>
                </a:lnTo>
                <a:lnTo>
                  <a:pt x="17526" y="169192"/>
                </a:lnTo>
                <a:lnTo>
                  <a:pt x="17526" y="169954"/>
                </a:lnTo>
                <a:lnTo>
                  <a:pt x="15240" y="163858"/>
                </a:lnTo>
                <a:lnTo>
                  <a:pt x="13716" y="157762"/>
                </a:lnTo>
                <a:lnTo>
                  <a:pt x="11430" y="139474"/>
                </a:lnTo>
                <a:lnTo>
                  <a:pt x="11430" y="181732"/>
                </a:lnTo>
                <a:lnTo>
                  <a:pt x="15661" y="193599"/>
                </a:lnTo>
                <a:lnTo>
                  <a:pt x="21336" y="201317"/>
                </a:lnTo>
                <a:lnTo>
                  <a:pt x="21336" y="180622"/>
                </a:lnTo>
                <a:lnTo>
                  <a:pt x="22098" y="181384"/>
                </a:lnTo>
                <a:close/>
              </a:path>
              <a:path w="292100" h="267335">
                <a:moveTo>
                  <a:pt x="22097" y="85372"/>
                </a:moveTo>
                <a:lnTo>
                  <a:pt x="21336" y="85372"/>
                </a:lnTo>
                <a:lnTo>
                  <a:pt x="21336" y="86896"/>
                </a:lnTo>
                <a:lnTo>
                  <a:pt x="22097" y="85372"/>
                </a:lnTo>
                <a:close/>
              </a:path>
              <a:path w="292100" h="267335">
                <a:moveTo>
                  <a:pt x="51053" y="220246"/>
                </a:moveTo>
                <a:lnTo>
                  <a:pt x="41910" y="211102"/>
                </a:lnTo>
                <a:lnTo>
                  <a:pt x="41910" y="211864"/>
                </a:lnTo>
                <a:lnTo>
                  <a:pt x="34290" y="201958"/>
                </a:lnTo>
                <a:lnTo>
                  <a:pt x="27432" y="191290"/>
                </a:lnTo>
                <a:lnTo>
                  <a:pt x="27432" y="192052"/>
                </a:lnTo>
                <a:lnTo>
                  <a:pt x="24384" y="185956"/>
                </a:lnTo>
                <a:lnTo>
                  <a:pt x="24384" y="186718"/>
                </a:lnTo>
                <a:lnTo>
                  <a:pt x="21336" y="180622"/>
                </a:lnTo>
                <a:lnTo>
                  <a:pt x="21336" y="201317"/>
                </a:lnTo>
                <a:lnTo>
                  <a:pt x="38462" y="224615"/>
                </a:lnTo>
                <a:lnTo>
                  <a:pt x="50291" y="233667"/>
                </a:lnTo>
                <a:lnTo>
                  <a:pt x="50291" y="220246"/>
                </a:lnTo>
                <a:lnTo>
                  <a:pt x="51053" y="220246"/>
                </a:lnTo>
                <a:close/>
              </a:path>
              <a:path w="292100" h="267335">
                <a:moveTo>
                  <a:pt x="51053" y="45866"/>
                </a:moveTo>
                <a:lnTo>
                  <a:pt x="50291" y="46510"/>
                </a:lnTo>
                <a:lnTo>
                  <a:pt x="51053" y="45866"/>
                </a:lnTo>
                <a:close/>
              </a:path>
              <a:path w="292100" h="267335">
                <a:moveTo>
                  <a:pt x="70866" y="248358"/>
                </a:moveTo>
                <a:lnTo>
                  <a:pt x="70866" y="235486"/>
                </a:lnTo>
                <a:lnTo>
                  <a:pt x="60171" y="227846"/>
                </a:lnTo>
                <a:lnTo>
                  <a:pt x="50291" y="220246"/>
                </a:lnTo>
                <a:lnTo>
                  <a:pt x="50291" y="233667"/>
                </a:lnTo>
                <a:lnTo>
                  <a:pt x="67855" y="247108"/>
                </a:lnTo>
                <a:lnTo>
                  <a:pt x="70866" y="248358"/>
                </a:lnTo>
                <a:close/>
              </a:path>
              <a:path w="292100" h="267335">
                <a:moveTo>
                  <a:pt x="70865" y="31270"/>
                </a:moveTo>
                <a:lnTo>
                  <a:pt x="70103" y="31270"/>
                </a:lnTo>
                <a:lnTo>
                  <a:pt x="70103" y="31760"/>
                </a:lnTo>
                <a:lnTo>
                  <a:pt x="70865" y="31270"/>
                </a:lnTo>
                <a:close/>
              </a:path>
              <a:path w="292100" h="267335">
                <a:moveTo>
                  <a:pt x="93726" y="246916"/>
                </a:moveTo>
                <a:lnTo>
                  <a:pt x="81534" y="241582"/>
                </a:lnTo>
                <a:lnTo>
                  <a:pt x="70104" y="234724"/>
                </a:lnTo>
                <a:lnTo>
                  <a:pt x="70866" y="235486"/>
                </a:lnTo>
                <a:lnTo>
                  <a:pt x="70866" y="248358"/>
                </a:lnTo>
                <a:lnTo>
                  <a:pt x="92964" y="257533"/>
                </a:lnTo>
                <a:lnTo>
                  <a:pt x="92964" y="246916"/>
                </a:lnTo>
                <a:lnTo>
                  <a:pt x="93726" y="246916"/>
                </a:lnTo>
                <a:close/>
              </a:path>
              <a:path w="292100" h="267335">
                <a:moveTo>
                  <a:pt x="93725" y="19840"/>
                </a:moveTo>
                <a:lnTo>
                  <a:pt x="92963" y="19840"/>
                </a:lnTo>
                <a:lnTo>
                  <a:pt x="92963" y="20174"/>
                </a:lnTo>
                <a:lnTo>
                  <a:pt x="93725" y="19840"/>
                </a:lnTo>
                <a:close/>
              </a:path>
              <a:path w="292100" h="267335">
                <a:moveTo>
                  <a:pt x="99822" y="260380"/>
                </a:moveTo>
                <a:lnTo>
                  <a:pt x="99822" y="249202"/>
                </a:lnTo>
                <a:lnTo>
                  <a:pt x="92964" y="246916"/>
                </a:lnTo>
                <a:lnTo>
                  <a:pt x="92964" y="257533"/>
                </a:lnTo>
                <a:lnTo>
                  <a:pt x="99822" y="260380"/>
                </a:lnTo>
                <a:close/>
              </a:path>
              <a:path w="292100" h="267335">
                <a:moveTo>
                  <a:pt x="99822" y="17554"/>
                </a:moveTo>
                <a:lnTo>
                  <a:pt x="99059" y="17554"/>
                </a:lnTo>
                <a:lnTo>
                  <a:pt x="99059" y="17808"/>
                </a:lnTo>
                <a:lnTo>
                  <a:pt x="99822" y="17554"/>
                </a:lnTo>
                <a:close/>
              </a:path>
              <a:path w="292100" h="267335">
                <a:moveTo>
                  <a:pt x="125730" y="255298"/>
                </a:moveTo>
                <a:lnTo>
                  <a:pt x="112014" y="252250"/>
                </a:lnTo>
                <a:lnTo>
                  <a:pt x="105918" y="250726"/>
                </a:lnTo>
                <a:lnTo>
                  <a:pt x="99060" y="248440"/>
                </a:lnTo>
                <a:lnTo>
                  <a:pt x="99822" y="249202"/>
                </a:lnTo>
                <a:lnTo>
                  <a:pt x="99822" y="260380"/>
                </a:lnTo>
                <a:lnTo>
                  <a:pt x="101770" y="261189"/>
                </a:lnTo>
                <a:lnTo>
                  <a:pt x="124968" y="264875"/>
                </a:lnTo>
                <a:lnTo>
                  <a:pt x="124968" y="255298"/>
                </a:lnTo>
                <a:lnTo>
                  <a:pt x="125730" y="255298"/>
                </a:lnTo>
                <a:close/>
              </a:path>
              <a:path w="292100" h="267335">
                <a:moveTo>
                  <a:pt x="125730" y="11458"/>
                </a:moveTo>
                <a:lnTo>
                  <a:pt x="124968" y="11458"/>
                </a:lnTo>
                <a:lnTo>
                  <a:pt x="125730" y="11458"/>
                </a:lnTo>
                <a:close/>
              </a:path>
              <a:path w="292100" h="267335">
                <a:moveTo>
                  <a:pt x="166878" y="265077"/>
                </a:moveTo>
                <a:lnTo>
                  <a:pt x="166878" y="255298"/>
                </a:lnTo>
                <a:lnTo>
                  <a:pt x="160020" y="256060"/>
                </a:lnTo>
                <a:lnTo>
                  <a:pt x="131826" y="256060"/>
                </a:lnTo>
                <a:lnTo>
                  <a:pt x="124968" y="255298"/>
                </a:lnTo>
                <a:lnTo>
                  <a:pt x="124968" y="264875"/>
                </a:lnTo>
                <a:lnTo>
                  <a:pt x="138136" y="266967"/>
                </a:lnTo>
                <a:lnTo>
                  <a:pt x="166878" y="265077"/>
                </a:lnTo>
                <a:close/>
              </a:path>
              <a:path w="292100" h="267335">
                <a:moveTo>
                  <a:pt x="132588" y="10696"/>
                </a:moveTo>
                <a:lnTo>
                  <a:pt x="131826" y="10696"/>
                </a:lnTo>
                <a:lnTo>
                  <a:pt x="132588" y="10696"/>
                </a:lnTo>
                <a:close/>
              </a:path>
              <a:path w="292100" h="267335">
                <a:moveTo>
                  <a:pt x="132588" y="256060"/>
                </a:moveTo>
                <a:lnTo>
                  <a:pt x="131826" y="255984"/>
                </a:lnTo>
                <a:lnTo>
                  <a:pt x="132588" y="256060"/>
                </a:lnTo>
                <a:close/>
              </a:path>
              <a:path w="292100" h="267335">
                <a:moveTo>
                  <a:pt x="139446" y="9934"/>
                </a:moveTo>
                <a:lnTo>
                  <a:pt x="138684" y="9934"/>
                </a:lnTo>
                <a:lnTo>
                  <a:pt x="139446" y="9934"/>
                </a:lnTo>
                <a:close/>
              </a:path>
              <a:path w="292100" h="267335">
                <a:moveTo>
                  <a:pt x="166878" y="11543"/>
                </a:moveTo>
                <a:lnTo>
                  <a:pt x="166116" y="11458"/>
                </a:lnTo>
                <a:lnTo>
                  <a:pt x="166878" y="11543"/>
                </a:lnTo>
                <a:close/>
              </a:path>
              <a:path w="292100" h="267335">
                <a:moveTo>
                  <a:pt x="192786" y="248440"/>
                </a:moveTo>
                <a:lnTo>
                  <a:pt x="185928" y="250726"/>
                </a:lnTo>
                <a:lnTo>
                  <a:pt x="179832" y="252250"/>
                </a:lnTo>
                <a:lnTo>
                  <a:pt x="166116" y="255298"/>
                </a:lnTo>
                <a:lnTo>
                  <a:pt x="166878" y="255298"/>
                </a:lnTo>
                <a:lnTo>
                  <a:pt x="166878" y="265077"/>
                </a:lnTo>
                <a:lnTo>
                  <a:pt x="174882" y="264550"/>
                </a:lnTo>
                <a:lnTo>
                  <a:pt x="192024" y="259415"/>
                </a:lnTo>
                <a:lnTo>
                  <a:pt x="192024" y="249202"/>
                </a:lnTo>
                <a:lnTo>
                  <a:pt x="192786" y="248440"/>
                </a:lnTo>
                <a:close/>
              </a:path>
              <a:path w="292100" h="267335">
                <a:moveTo>
                  <a:pt x="192786" y="17808"/>
                </a:moveTo>
                <a:lnTo>
                  <a:pt x="192786" y="17554"/>
                </a:lnTo>
                <a:lnTo>
                  <a:pt x="192024" y="17554"/>
                </a:lnTo>
                <a:lnTo>
                  <a:pt x="192786" y="17808"/>
                </a:lnTo>
                <a:close/>
              </a:path>
              <a:path w="292100" h="267335">
                <a:moveTo>
                  <a:pt x="198882" y="257361"/>
                </a:moveTo>
                <a:lnTo>
                  <a:pt x="198882" y="246916"/>
                </a:lnTo>
                <a:lnTo>
                  <a:pt x="192024" y="249202"/>
                </a:lnTo>
                <a:lnTo>
                  <a:pt x="192024" y="259415"/>
                </a:lnTo>
                <a:lnTo>
                  <a:pt x="198882" y="257361"/>
                </a:lnTo>
                <a:close/>
              </a:path>
              <a:path w="292100" h="267335">
                <a:moveTo>
                  <a:pt x="198882" y="20174"/>
                </a:moveTo>
                <a:lnTo>
                  <a:pt x="198882" y="19840"/>
                </a:lnTo>
                <a:lnTo>
                  <a:pt x="198120" y="19840"/>
                </a:lnTo>
                <a:lnTo>
                  <a:pt x="198882" y="20174"/>
                </a:lnTo>
                <a:close/>
              </a:path>
              <a:path w="292100" h="267335">
                <a:moveTo>
                  <a:pt x="221742" y="234724"/>
                </a:moveTo>
                <a:lnTo>
                  <a:pt x="210311" y="241582"/>
                </a:lnTo>
                <a:lnTo>
                  <a:pt x="198120" y="246916"/>
                </a:lnTo>
                <a:lnTo>
                  <a:pt x="198882" y="246916"/>
                </a:lnTo>
                <a:lnTo>
                  <a:pt x="198882" y="257361"/>
                </a:lnTo>
                <a:lnTo>
                  <a:pt x="209937" y="254049"/>
                </a:lnTo>
                <a:lnTo>
                  <a:pt x="220979" y="247529"/>
                </a:lnTo>
                <a:lnTo>
                  <a:pt x="220979" y="235486"/>
                </a:lnTo>
                <a:lnTo>
                  <a:pt x="221742" y="234724"/>
                </a:lnTo>
                <a:close/>
              </a:path>
              <a:path w="292100" h="267335">
                <a:moveTo>
                  <a:pt x="221742" y="31760"/>
                </a:moveTo>
                <a:lnTo>
                  <a:pt x="221742" y="31270"/>
                </a:lnTo>
                <a:lnTo>
                  <a:pt x="220979" y="31270"/>
                </a:lnTo>
                <a:lnTo>
                  <a:pt x="221742" y="31760"/>
                </a:lnTo>
                <a:close/>
              </a:path>
              <a:path w="292100" h="267335">
                <a:moveTo>
                  <a:pt x="241554" y="235239"/>
                </a:moveTo>
                <a:lnTo>
                  <a:pt x="241554" y="220246"/>
                </a:lnTo>
                <a:lnTo>
                  <a:pt x="231647" y="228628"/>
                </a:lnTo>
                <a:lnTo>
                  <a:pt x="231647" y="227866"/>
                </a:lnTo>
                <a:lnTo>
                  <a:pt x="220979" y="235486"/>
                </a:lnTo>
                <a:lnTo>
                  <a:pt x="220979" y="247529"/>
                </a:lnTo>
                <a:lnTo>
                  <a:pt x="241232" y="235572"/>
                </a:lnTo>
                <a:lnTo>
                  <a:pt x="241554" y="235239"/>
                </a:lnTo>
                <a:close/>
              </a:path>
              <a:path w="292100" h="267335">
                <a:moveTo>
                  <a:pt x="241554" y="46510"/>
                </a:moveTo>
                <a:lnTo>
                  <a:pt x="240792" y="45748"/>
                </a:lnTo>
                <a:lnTo>
                  <a:pt x="241554" y="46510"/>
                </a:lnTo>
                <a:close/>
              </a:path>
              <a:path w="292100" h="267335">
                <a:moveTo>
                  <a:pt x="258318" y="217896"/>
                </a:moveTo>
                <a:lnTo>
                  <a:pt x="258318" y="201958"/>
                </a:lnTo>
                <a:lnTo>
                  <a:pt x="249936" y="211864"/>
                </a:lnTo>
                <a:lnTo>
                  <a:pt x="249936" y="211102"/>
                </a:lnTo>
                <a:lnTo>
                  <a:pt x="240792" y="220246"/>
                </a:lnTo>
                <a:lnTo>
                  <a:pt x="241554" y="220246"/>
                </a:lnTo>
                <a:lnTo>
                  <a:pt x="241554" y="235239"/>
                </a:lnTo>
                <a:lnTo>
                  <a:pt x="258318" y="217896"/>
                </a:lnTo>
                <a:close/>
              </a:path>
              <a:path w="292100" h="267335">
                <a:moveTo>
                  <a:pt x="258318" y="65222"/>
                </a:moveTo>
                <a:lnTo>
                  <a:pt x="258318" y="64798"/>
                </a:lnTo>
                <a:lnTo>
                  <a:pt x="257556" y="64036"/>
                </a:lnTo>
                <a:lnTo>
                  <a:pt x="258318" y="65222"/>
                </a:lnTo>
                <a:close/>
              </a:path>
              <a:path w="292100" h="267335">
                <a:moveTo>
                  <a:pt x="270510" y="201822"/>
                </a:moveTo>
                <a:lnTo>
                  <a:pt x="270510" y="180622"/>
                </a:lnTo>
                <a:lnTo>
                  <a:pt x="267462" y="186718"/>
                </a:lnTo>
                <a:lnTo>
                  <a:pt x="267462" y="185956"/>
                </a:lnTo>
                <a:lnTo>
                  <a:pt x="264414" y="192052"/>
                </a:lnTo>
                <a:lnTo>
                  <a:pt x="264414" y="191290"/>
                </a:lnTo>
                <a:lnTo>
                  <a:pt x="257556" y="201958"/>
                </a:lnTo>
                <a:lnTo>
                  <a:pt x="258318" y="201958"/>
                </a:lnTo>
                <a:lnTo>
                  <a:pt x="258318" y="217896"/>
                </a:lnTo>
                <a:lnTo>
                  <a:pt x="266696" y="209228"/>
                </a:lnTo>
                <a:lnTo>
                  <a:pt x="270510" y="201822"/>
                </a:lnTo>
                <a:close/>
              </a:path>
              <a:path w="292100" h="267335">
                <a:moveTo>
                  <a:pt x="270510" y="86896"/>
                </a:moveTo>
                <a:lnTo>
                  <a:pt x="270510" y="85372"/>
                </a:lnTo>
                <a:lnTo>
                  <a:pt x="269748" y="85372"/>
                </a:lnTo>
                <a:lnTo>
                  <a:pt x="270510" y="86896"/>
                </a:lnTo>
                <a:close/>
              </a:path>
              <a:path w="292100" h="267335">
                <a:moveTo>
                  <a:pt x="275082" y="192944"/>
                </a:moveTo>
                <a:lnTo>
                  <a:pt x="275082" y="169192"/>
                </a:lnTo>
                <a:lnTo>
                  <a:pt x="272796" y="175288"/>
                </a:lnTo>
                <a:lnTo>
                  <a:pt x="269748" y="181384"/>
                </a:lnTo>
                <a:lnTo>
                  <a:pt x="270510" y="180622"/>
                </a:lnTo>
                <a:lnTo>
                  <a:pt x="270510" y="201822"/>
                </a:lnTo>
                <a:lnTo>
                  <a:pt x="275082" y="192944"/>
                </a:lnTo>
                <a:close/>
              </a:path>
              <a:path w="292100" h="267335">
                <a:moveTo>
                  <a:pt x="275082" y="98834"/>
                </a:moveTo>
                <a:lnTo>
                  <a:pt x="275082" y="96802"/>
                </a:lnTo>
                <a:lnTo>
                  <a:pt x="274320" y="96802"/>
                </a:lnTo>
                <a:lnTo>
                  <a:pt x="275082" y="98834"/>
                </a:lnTo>
                <a:close/>
              </a:path>
              <a:path w="292100" h="267335">
                <a:moveTo>
                  <a:pt x="280416" y="182587"/>
                </a:moveTo>
                <a:lnTo>
                  <a:pt x="280416" y="133378"/>
                </a:lnTo>
                <a:lnTo>
                  <a:pt x="280222" y="140327"/>
                </a:lnTo>
                <a:lnTo>
                  <a:pt x="279392" y="148723"/>
                </a:lnTo>
                <a:lnTo>
                  <a:pt x="278121" y="157067"/>
                </a:lnTo>
                <a:lnTo>
                  <a:pt x="276606" y="163858"/>
                </a:lnTo>
                <a:lnTo>
                  <a:pt x="274320" y="169954"/>
                </a:lnTo>
                <a:lnTo>
                  <a:pt x="275082" y="169192"/>
                </a:lnTo>
                <a:lnTo>
                  <a:pt x="275082" y="192944"/>
                </a:lnTo>
                <a:lnTo>
                  <a:pt x="280416" y="182587"/>
                </a:lnTo>
                <a:close/>
              </a:path>
            </a:pathLst>
          </a:custGeom>
          <a:solidFill>
            <a:srgbClr val="41719C"/>
          </a:solidFill>
        </p:spPr>
        <p:txBody>
          <a:bodyPr wrap="square" lIns="0" tIns="0" rIns="0" bIns="0" rtlCol="0"/>
          <a:lstStyle/>
          <a:p>
            <a:endParaRPr/>
          </a:p>
        </p:txBody>
      </p:sp>
      <p:sp>
        <p:nvSpPr>
          <p:cNvPr id="37" name="object 37"/>
          <p:cNvSpPr txBox="1"/>
          <p:nvPr/>
        </p:nvSpPr>
        <p:spPr>
          <a:xfrm>
            <a:off x="6518281" y="4485385"/>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5</a:t>
            </a:r>
            <a:endParaRPr sz="1400">
              <a:latin typeface="Calibri"/>
              <a:cs typeface="Calibri"/>
            </a:endParaRPr>
          </a:p>
        </p:txBody>
      </p:sp>
      <p:sp>
        <p:nvSpPr>
          <p:cNvPr id="38" name="object 38"/>
          <p:cNvSpPr/>
          <p:nvPr/>
        </p:nvSpPr>
        <p:spPr>
          <a:xfrm>
            <a:off x="6662039" y="5009208"/>
            <a:ext cx="291465" cy="267335"/>
          </a:xfrm>
          <a:custGeom>
            <a:avLst/>
            <a:gdLst/>
            <a:ahLst/>
            <a:cxnLst/>
            <a:rect l="l" t="t" r="r" b="b"/>
            <a:pathLst>
              <a:path w="291465" h="267335">
                <a:moveTo>
                  <a:pt x="291084" y="132767"/>
                </a:moveTo>
                <a:lnTo>
                  <a:pt x="291084" y="125909"/>
                </a:lnTo>
                <a:lnTo>
                  <a:pt x="290322" y="119051"/>
                </a:lnTo>
                <a:lnTo>
                  <a:pt x="279114" y="79355"/>
                </a:lnTo>
                <a:lnTo>
                  <a:pt x="231540" y="23795"/>
                </a:lnTo>
                <a:lnTo>
                  <a:pt x="163830" y="0"/>
                </a:lnTo>
                <a:lnTo>
                  <a:pt x="127451" y="9"/>
                </a:lnTo>
                <a:lnTo>
                  <a:pt x="59701" y="23832"/>
                </a:lnTo>
                <a:lnTo>
                  <a:pt x="12035" y="79383"/>
                </a:lnTo>
                <a:lnTo>
                  <a:pt x="761" y="119051"/>
                </a:lnTo>
                <a:lnTo>
                  <a:pt x="0" y="125909"/>
                </a:lnTo>
                <a:lnTo>
                  <a:pt x="0" y="139625"/>
                </a:lnTo>
                <a:lnTo>
                  <a:pt x="1524" y="153341"/>
                </a:lnTo>
                <a:lnTo>
                  <a:pt x="10668" y="180507"/>
                </a:lnTo>
                <a:lnTo>
                  <a:pt x="10668" y="126671"/>
                </a:lnTo>
                <a:lnTo>
                  <a:pt x="12191" y="114479"/>
                </a:lnTo>
                <a:lnTo>
                  <a:pt x="16763" y="96191"/>
                </a:lnTo>
                <a:lnTo>
                  <a:pt x="16763" y="96953"/>
                </a:lnTo>
                <a:lnTo>
                  <a:pt x="21336" y="84761"/>
                </a:lnTo>
                <a:lnTo>
                  <a:pt x="21336" y="85523"/>
                </a:lnTo>
                <a:lnTo>
                  <a:pt x="24383" y="79427"/>
                </a:lnTo>
                <a:lnTo>
                  <a:pt x="24383" y="80189"/>
                </a:lnTo>
                <a:lnTo>
                  <a:pt x="26669" y="75617"/>
                </a:lnTo>
                <a:lnTo>
                  <a:pt x="26669" y="74855"/>
                </a:lnTo>
                <a:lnTo>
                  <a:pt x="33527" y="64187"/>
                </a:lnTo>
                <a:lnTo>
                  <a:pt x="41148" y="55182"/>
                </a:lnTo>
                <a:lnTo>
                  <a:pt x="41148" y="55043"/>
                </a:lnTo>
                <a:lnTo>
                  <a:pt x="50291" y="45899"/>
                </a:lnTo>
                <a:lnTo>
                  <a:pt x="59435" y="38865"/>
                </a:lnTo>
                <a:lnTo>
                  <a:pt x="59435" y="38279"/>
                </a:lnTo>
                <a:lnTo>
                  <a:pt x="70103" y="30659"/>
                </a:lnTo>
                <a:lnTo>
                  <a:pt x="70103" y="31421"/>
                </a:lnTo>
                <a:lnTo>
                  <a:pt x="80772" y="25020"/>
                </a:lnTo>
                <a:lnTo>
                  <a:pt x="80772" y="24563"/>
                </a:lnTo>
                <a:lnTo>
                  <a:pt x="92963" y="19229"/>
                </a:lnTo>
                <a:lnTo>
                  <a:pt x="99059" y="16943"/>
                </a:lnTo>
                <a:lnTo>
                  <a:pt x="99059" y="17705"/>
                </a:lnTo>
                <a:lnTo>
                  <a:pt x="105155" y="15673"/>
                </a:lnTo>
                <a:lnTo>
                  <a:pt x="105155" y="15419"/>
                </a:lnTo>
                <a:lnTo>
                  <a:pt x="112309" y="13831"/>
                </a:lnTo>
                <a:lnTo>
                  <a:pt x="125325" y="11005"/>
                </a:lnTo>
                <a:lnTo>
                  <a:pt x="142398" y="9842"/>
                </a:lnTo>
                <a:lnTo>
                  <a:pt x="159519" y="10325"/>
                </a:lnTo>
                <a:lnTo>
                  <a:pt x="172974" y="12371"/>
                </a:lnTo>
                <a:lnTo>
                  <a:pt x="179832" y="13895"/>
                </a:lnTo>
                <a:lnTo>
                  <a:pt x="179832" y="14064"/>
                </a:lnTo>
                <a:lnTo>
                  <a:pt x="185928" y="15419"/>
                </a:lnTo>
                <a:lnTo>
                  <a:pt x="192024" y="17705"/>
                </a:lnTo>
                <a:lnTo>
                  <a:pt x="192024" y="16943"/>
                </a:lnTo>
                <a:lnTo>
                  <a:pt x="198120" y="19229"/>
                </a:lnTo>
                <a:lnTo>
                  <a:pt x="210311" y="24563"/>
                </a:lnTo>
                <a:lnTo>
                  <a:pt x="210311" y="25020"/>
                </a:lnTo>
                <a:lnTo>
                  <a:pt x="220979" y="31421"/>
                </a:lnTo>
                <a:lnTo>
                  <a:pt x="220979" y="30659"/>
                </a:lnTo>
                <a:lnTo>
                  <a:pt x="231647" y="38279"/>
                </a:lnTo>
                <a:lnTo>
                  <a:pt x="231647" y="38823"/>
                </a:lnTo>
                <a:lnTo>
                  <a:pt x="241554" y="45899"/>
                </a:lnTo>
                <a:lnTo>
                  <a:pt x="241554" y="46661"/>
                </a:lnTo>
                <a:lnTo>
                  <a:pt x="249936" y="55043"/>
                </a:lnTo>
                <a:lnTo>
                  <a:pt x="249936" y="55182"/>
                </a:lnTo>
                <a:lnTo>
                  <a:pt x="257556" y="64187"/>
                </a:lnTo>
                <a:lnTo>
                  <a:pt x="264414" y="74855"/>
                </a:lnTo>
                <a:lnTo>
                  <a:pt x="264414" y="74093"/>
                </a:lnTo>
                <a:lnTo>
                  <a:pt x="267462" y="80189"/>
                </a:lnTo>
                <a:lnTo>
                  <a:pt x="267462" y="80951"/>
                </a:lnTo>
                <a:lnTo>
                  <a:pt x="269748" y="85523"/>
                </a:lnTo>
                <a:lnTo>
                  <a:pt x="269748" y="84761"/>
                </a:lnTo>
                <a:lnTo>
                  <a:pt x="274320" y="96953"/>
                </a:lnTo>
                <a:lnTo>
                  <a:pt x="274320" y="96191"/>
                </a:lnTo>
                <a:lnTo>
                  <a:pt x="278892" y="114479"/>
                </a:lnTo>
                <a:lnTo>
                  <a:pt x="280416" y="126671"/>
                </a:lnTo>
                <a:lnTo>
                  <a:pt x="280416" y="180951"/>
                </a:lnTo>
                <a:lnTo>
                  <a:pt x="284795" y="171470"/>
                </a:lnTo>
                <a:lnTo>
                  <a:pt x="291084" y="132767"/>
                </a:lnTo>
                <a:close/>
              </a:path>
              <a:path w="291465" h="267335">
                <a:moveTo>
                  <a:pt x="11430" y="126671"/>
                </a:moveTo>
                <a:lnTo>
                  <a:pt x="10668" y="126671"/>
                </a:lnTo>
                <a:lnTo>
                  <a:pt x="10668" y="132767"/>
                </a:lnTo>
                <a:lnTo>
                  <a:pt x="10710" y="133148"/>
                </a:lnTo>
                <a:lnTo>
                  <a:pt x="11430" y="126671"/>
                </a:lnTo>
                <a:close/>
              </a:path>
              <a:path w="291465" h="267335">
                <a:moveTo>
                  <a:pt x="10710" y="133148"/>
                </a:moveTo>
                <a:lnTo>
                  <a:pt x="10668" y="132767"/>
                </a:lnTo>
                <a:lnTo>
                  <a:pt x="10668" y="133529"/>
                </a:lnTo>
                <a:lnTo>
                  <a:pt x="10710" y="133148"/>
                </a:lnTo>
                <a:close/>
              </a:path>
              <a:path w="291465" h="267335">
                <a:moveTo>
                  <a:pt x="11430" y="139625"/>
                </a:moveTo>
                <a:lnTo>
                  <a:pt x="10710" y="133148"/>
                </a:lnTo>
                <a:lnTo>
                  <a:pt x="10668" y="133529"/>
                </a:lnTo>
                <a:lnTo>
                  <a:pt x="10668" y="138863"/>
                </a:lnTo>
                <a:lnTo>
                  <a:pt x="11430" y="139625"/>
                </a:lnTo>
                <a:close/>
              </a:path>
              <a:path w="291465" h="267335">
                <a:moveTo>
                  <a:pt x="24384" y="186107"/>
                </a:moveTo>
                <a:lnTo>
                  <a:pt x="21336" y="180773"/>
                </a:lnTo>
                <a:lnTo>
                  <a:pt x="19050" y="175439"/>
                </a:lnTo>
                <a:lnTo>
                  <a:pt x="16764" y="169343"/>
                </a:lnTo>
                <a:lnTo>
                  <a:pt x="15240" y="163247"/>
                </a:lnTo>
                <a:lnTo>
                  <a:pt x="15240" y="164009"/>
                </a:lnTo>
                <a:lnTo>
                  <a:pt x="12192" y="151817"/>
                </a:lnTo>
                <a:lnTo>
                  <a:pt x="11430" y="145721"/>
                </a:lnTo>
                <a:lnTo>
                  <a:pt x="10668" y="138863"/>
                </a:lnTo>
                <a:lnTo>
                  <a:pt x="10668" y="180507"/>
                </a:lnTo>
                <a:lnTo>
                  <a:pt x="13935" y="190216"/>
                </a:lnTo>
                <a:lnTo>
                  <a:pt x="23622" y="204595"/>
                </a:lnTo>
                <a:lnTo>
                  <a:pt x="23622" y="186107"/>
                </a:lnTo>
                <a:lnTo>
                  <a:pt x="24384" y="186107"/>
                </a:lnTo>
                <a:close/>
              </a:path>
              <a:path w="291465" h="267335">
                <a:moveTo>
                  <a:pt x="27432" y="191441"/>
                </a:moveTo>
                <a:lnTo>
                  <a:pt x="23622" y="186107"/>
                </a:lnTo>
                <a:lnTo>
                  <a:pt x="23622" y="204595"/>
                </a:lnTo>
                <a:lnTo>
                  <a:pt x="26670" y="209120"/>
                </a:lnTo>
                <a:lnTo>
                  <a:pt x="26670" y="191441"/>
                </a:lnTo>
                <a:lnTo>
                  <a:pt x="27432" y="191441"/>
                </a:lnTo>
                <a:close/>
              </a:path>
              <a:path w="291465" h="267335">
                <a:moveTo>
                  <a:pt x="27431" y="74093"/>
                </a:moveTo>
                <a:lnTo>
                  <a:pt x="26669" y="74855"/>
                </a:lnTo>
                <a:lnTo>
                  <a:pt x="26669" y="75617"/>
                </a:lnTo>
                <a:lnTo>
                  <a:pt x="27431" y="74093"/>
                </a:lnTo>
                <a:close/>
              </a:path>
              <a:path w="291465" h="267335">
                <a:moveTo>
                  <a:pt x="41910" y="211253"/>
                </a:moveTo>
                <a:lnTo>
                  <a:pt x="33528" y="201347"/>
                </a:lnTo>
                <a:lnTo>
                  <a:pt x="33528" y="202109"/>
                </a:lnTo>
                <a:lnTo>
                  <a:pt x="26670" y="191441"/>
                </a:lnTo>
                <a:lnTo>
                  <a:pt x="26670" y="209120"/>
                </a:lnTo>
                <a:lnTo>
                  <a:pt x="33852" y="219783"/>
                </a:lnTo>
                <a:lnTo>
                  <a:pt x="41148" y="226100"/>
                </a:lnTo>
                <a:lnTo>
                  <a:pt x="41148" y="211253"/>
                </a:lnTo>
                <a:lnTo>
                  <a:pt x="41910" y="211253"/>
                </a:lnTo>
                <a:close/>
              </a:path>
              <a:path w="291465" h="267335">
                <a:moveTo>
                  <a:pt x="41909" y="54281"/>
                </a:moveTo>
                <a:lnTo>
                  <a:pt x="41148" y="55043"/>
                </a:lnTo>
                <a:lnTo>
                  <a:pt x="41148" y="55182"/>
                </a:lnTo>
                <a:lnTo>
                  <a:pt x="41909" y="54281"/>
                </a:lnTo>
                <a:close/>
              </a:path>
              <a:path w="291465" h="267335">
                <a:moveTo>
                  <a:pt x="60198" y="228017"/>
                </a:moveTo>
                <a:lnTo>
                  <a:pt x="50292" y="219635"/>
                </a:lnTo>
                <a:lnTo>
                  <a:pt x="50292" y="220397"/>
                </a:lnTo>
                <a:lnTo>
                  <a:pt x="41148" y="211253"/>
                </a:lnTo>
                <a:lnTo>
                  <a:pt x="41148" y="226100"/>
                </a:lnTo>
                <a:lnTo>
                  <a:pt x="59436" y="241935"/>
                </a:lnTo>
                <a:lnTo>
                  <a:pt x="59436" y="228017"/>
                </a:lnTo>
                <a:lnTo>
                  <a:pt x="60198" y="228017"/>
                </a:lnTo>
                <a:close/>
              </a:path>
              <a:path w="291465" h="267335">
                <a:moveTo>
                  <a:pt x="60197" y="38279"/>
                </a:moveTo>
                <a:lnTo>
                  <a:pt x="59435" y="38279"/>
                </a:lnTo>
                <a:lnTo>
                  <a:pt x="59435" y="38865"/>
                </a:lnTo>
                <a:lnTo>
                  <a:pt x="60197" y="38279"/>
                </a:lnTo>
                <a:close/>
              </a:path>
              <a:path w="291465" h="267335">
                <a:moveTo>
                  <a:pt x="81534" y="240971"/>
                </a:moveTo>
                <a:lnTo>
                  <a:pt x="70104" y="234875"/>
                </a:lnTo>
                <a:lnTo>
                  <a:pt x="59436" y="228017"/>
                </a:lnTo>
                <a:lnTo>
                  <a:pt x="59436" y="241935"/>
                </a:lnTo>
                <a:lnTo>
                  <a:pt x="59701" y="242151"/>
                </a:lnTo>
                <a:lnTo>
                  <a:pt x="80772" y="252805"/>
                </a:lnTo>
                <a:lnTo>
                  <a:pt x="80772" y="240971"/>
                </a:lnTo>
                <a:lnTo>
                  <a:pt x="81534" y="240971"/>
                </a:lnTo>
                <a:close/>
              </a:path>
              <a:path w="291465" h="267335">
                <a:moveTo>
                  <a:pt x="81533" y="24563"/>
                </a:moveTo>
                <a:lnTo>
                  <a:pt x="80772" y="24563"/>
                </a:lnTo>
                <a:lnTo>
                  <a:pt x="80772" y="25020"/>
                </a:lnTo>
                <a:lnTo>
                  <a:pt x="81533" y="24563"/>
                </a:lnTo>
                <a:close/>
              </a:path>
              <a:path w="291465" h="267335">
                <a:moveTo>
                  <a:pt x="179832" y="262726"/>
                </a:moveTo>
                <a:lnTo>
                  <a:pt x="179832" y="252401"/>
                </a:lnTo>
                <a:lnTo>
                  <a:pt x="172974" y="253925"/>
                </a:lnTo>
                <a:lnTo>
                  <a:pt x="152742" y="255992"/>
                </a:lnTo>
                <a:lnTo>
                  <a:pt x="132378" y="255668"/>
                </a:lnTo>
                <a:lnTo>
                  <a:pt x="112309" y="252568"/>
                </a:lnTo>
                <a:lnTo>
                  <a:pt x="92964" y="246305"/>
                </a:lnTo>
                <a:lnTo>
                  <a:pt x="80772" y="240971"/>
                </a:lnTo>
                <a:lnTo>
                  <a:pt x="80772" y="252805"/>
                </a:lnTo>
                <a:lnTo>
                  <a:pt x="89752" y="257346"/>
                </a:lnTo>
                <a:lnTo>
                  <a:pt x="122510" y="265515"/>
                </a:lnTo>
                <a:lnTo>
                  <a:pt x="156324" y="266727"/>
                </a:lnTo>
                <a:lnTo>
                  <a:pt x="179832" y="262726"/>
                </a:lnTo>
                <a:close/>
              </a:path>
              <a:path w="291465" h="267335">
                <a:moveTo>
                  <a:pt x="105918" y="15419"/>
                </a:moveTo>
                <a:lnTo>
                  <a:pt x="105155" y="15419"/>
                </a:lnTo>
                <a:lnTo>
                  <a:pt x="105155" y="15673"/>
                </a:lnTo>
                <a:lnTo>
                  <a:pt x="105918" y="15419"/>
                </a:lnTo>
                <a:close/>
              </a:path>
              <a:path w="291465" h="267335">
                <a:moveTo>
                  <a:pt x="179832" y="14064"/>
                </a:moveTo>
                <a:lnTo>
                  <a:pt x="179832" y="13895"/>
                </a:lnTo>
                <a:lnTo>
                  <a:pt x="179070" y="13895"/>
                </a:lnTo>
                <a:lnTo>
                  <a:pt x="179832" y="14064"/>
                </a:lnTo>
                <a:close/>
              </a:path>
              <a:path w="291465" h="267335">
                <a:moveTo>
                  <a:pt x="210311" y="252770"/>
                </a:moveTo>
                <a:lnTo>
                  <a:pt x="210311" y="240971"/>
                </a:lnTo>
                <a:lnTo>
                  <a:pt x="198120" y="246305"/>
                </a:lnTo>
                <a:lnTo>
                  <a:pt x="185928" y="250877"/>
                </a:lnTo>
                <a:lnTo>
                  <a:pt x="179070" y="252401"/>
                </a:lnTo>
                <a:lnTo>
                  <a:pt x="179832" y="252401"/>
                </a:lnTo>
                <a:lnTo>
                  <a:pt x="179832" y="262726"/>
                </a:lnTo>
                <a:lnTo>
                  <a:pt x="189581" y="261067"/>
                </a:lnTo>
                <a:lnTo>
                  <a:pt x="210311" y="252770"/>
                </a:lnTo>
                <a:close/>
              </a:path>
              <a:path w="291465" h="267335">
                <a:moveTo>
                  <a:pt x="210311" y="25020"/>
                </a:moveTo>
                <a:lnTo>
                  <a:pt x="210311" y="24563"/>
                </a:lnTo>
                <a:lnTo>
                  <a:pt x="209550" y="24563"/>
                </a:lnTo>
                <a:lnTo>
                  <a:pt x="210311" y="25020"/>
                </a:lnTo>
                <a:close/>
              </a:path>
              <a:path w="291465" h="267335">
                <a:moveTo>
                  <a:pt x="231647" y="240930"/>
                </a:moveTo>
                <a:lnTo>
                  <a:pt x="231647" y="228017"/>
                </a:lnTo>
                <a:lnTo>
                  <a:pt x="220979" y="234875"/>
                </a:lnTo>
                <a:lnTo>
                  <a:pt x="209550" y="240971"/>
                </a:lnTo>
                <a:lnTo>
                  <a:pt x="210311" y="240971"/>
                </a:lnTo>
                <a:lnTo>
                  <a:pt x="210311" y="252770"/>
                </a:lnTo>
                <a:lnTo>
                  <a:pt x="220669" y="248625"/>
                </a:lnTo>
                <a:lnTo>
                  <a:pt x="231647" y="240930"/>
                </a:lnTo>
                <a:close/>
              </a:path>
              <a:path w="291465" h="267335">
                <a:moveTo>
                  <a:pt x="231647" y="38823"/>
                </a:moveTo>
                <a:lnTo>
                  <a:pt x="231647" y="38279"/>
                </a:lnTo>
                <a:lnTo>
                  <a:pt x="230886" y="38279"/>
                </a:lnTo>
                <a:lnTo>
                  <a:pt x="231647" y="38823"/>
                </a:lnTo>
                <a:close/>
              </a:path>
              <a:path w="291465" h="267335">
                <a:moveTo>
                  <a:pt x="241554" y="219635"/>
                </a:moveTo>
                <a:lnTo>
                  <a:pt x="230886" y="228017"/>
                </a:lnTo>
                <a:lnTo>
                  <a:pt x="231647" y="228017"/>
                </a:lnTo>
                <a:lnTo>
                  <a:pt x="231647" y="240930"/>
                </a:lnTo>
                <a:lnTo>
                  <a:pt x="240792" y="234521"/>
                </a:lnTo>
                <a:lnTo>
                  <a:pt x="240792" y="220397"/>
                </a:lnTo>
                <a:lnTo>
                  <a:pt x="241554" y="219635"/>
                </a:lnTo>
                <a:close/>
              </a:path>
              <a:path w="291465" h="267335">
                <a:moveTo>
                  <a:pt x="241554" y="46661"/>
                </a:moveTo>
                <a:lnTo>
                  <a:pt x="241554" y="45899"/>
                </a:lnTo>
                <a:lnTo>
                  <a:pt x="240792" y="45899"/>
                </a:lnTo>
                <a:lnTo>
                  <a:pt x="241554" y="46661"/>
                </a:lnTo>
                <a:close/>
              </a:path>
              <a:path w="291465" h="267335">
                <a:moveTo>
                  <a:pt x="249936" y="227184"/>
                </a:moveTo>
                <a:lnTo>
                  <a:pt x="249936" y="211253"/>
                </a:lnTo>
                <a:lnTo>
                  <a:pt x="240792" y="220397"/>
                </a:lnTo>
                <a:lnTo>
                  <a:pt x="240792" y="234521"/>
                </a:lnTo>
                <a:lnTo>
                  <a:pt x="247976" y="229486"/>
                </a:lnTo>
                <a:lnTo>
                  <a:pt x="249936" y="227184"/>
                </a:lnTo>
                <a:close/>
              </a:path>
              <a:path w="291465" h="267335">
                <a:moveTo>
                  <a:pt x="249936" y="55182"/>
                </a:moveTo>
                <a:lnTo>
                  <a:pt x="249936" y="55043"/>
                </a:lnTo>
                <a:lnTo>
                  <a:pt x="249174" y="54281"/>
                </a:lnTo>
                <a:lnTo>
                  <a:pt x="249936" y="55182"/>
                </a:lnTo>
                <a:close/>
              </a:path>
              <a:path w="291465" h="267335">
                <a:moveTo>
                  <a:pt x="267462" y="206591"/>
                </a:moveTo>
                <a:lnTo>
                  <a:pt x="267462" y="186107"/>
                </a:lnTo>
                <a:lnTo>
                  <a:pt x="264414" y="191441"/>
                </a:lnTo>
                <a:lnTo>
                  <a:pt x="257556" y="202109"/>
                </a:lnTo>
                <a:lnTo>
                  <a:pt x="257556" y="201347"/>
                </a:lnTo>
                <a:lnTo>
                  <a:pt x="249174" y="211253"/>
                </a:lnTo>
                <a:lnTo>
                  <a:pt x="249936" y="211253"/>
                </a:lnTo>
                <a:lnTo>
                  <a:pt x="249936" y="227184"/>
                </a:lnTo>
                <a:lnTo>
                  <a:pt x="267462" y="206591"/>
                </a:lnTo>
                <a:close/>
              </a:path>
              <a:path w="291465" h="267335">
                <a:moveTo>
                  <a:pt x="267462" y="80951"/>
                </a:moveTo>
                <a:lnTo>
                  <a:pt x="267462" y="80189"/>
                </a:lnTo>
                <a:lnTo>
                  <a:pt x="266700" y="79427"/>
                </a:lnTo>
                <a:lnTo>
                  <a:pt x="267462" y="80951"/>
                </a:lnTo>
                <a:close/>
              </a:path>
              <a:path w="291465" h="267335">
                <a:moveTo>
                  <a:pt x="280416" y="180951"/>
                </a:moveTo>
                <a:lnTo>
                  <a:pt x="280416" y="138863"/>
                </a:lnTo>
                <a:lnTo>
                  <a:pt x="279654" y="145721"/>
                </a:lnTo>
                <a:lnTo>
                  <a:pt x="278892" y="151817"/>
                </a:lnTo>
                <a:lnTo>
                  <a:pt x="275844" y="164009"/>
                </a:lnTo>
                <a:lnTo>
                  <a:pt x="275844" y="163247"/>
                </a:lnTo>
                <a:lnTo>
                  <a:pt x="274320" y="169343"/>
                </a:lnTo>
                <a:lnTo>
                  <a:pt x="272034" y="175439"/>
                </a:lnTo>
                <a:lnTo>
                  <a:pt x="269748" y="180773"/>
                </a:lnTo>
                <a:lnTo>
                  <a:pt x="266700" y="186107"/>
                </a:lnTo>
                <a:lnTo>
                  <a:pt x="267462" y="186107"/>
                </a:lnTo>
                <a:lnTo>
                  <a:pt x="267462" y="206591"/>
                </a:lnTo>
                <a:lnTo>
                  <a:pt x="269889" y="203739"/>
                </a:lnTo>
                <a:lnTo>
                  <a:pt x="280416" y="180951"/>
                </a:lnTo>
                <a:close/>
              </a:path>
            </a:pathLst>
          </a:custGeom>
          <a:solidFill>
            <a:srgbClr val="41719C"/>
          </a:solidFill>
        </p:spPr>
        <p:txBody>
          <a:bodyPr wrap="square" lIns="0" tIns="0" rIns="0" bIns="0" rtlCol="0"/>
          <a:lstStyle/>
          <a:p>
            <a:endParaRPr/>
          </a:p>
        </p:txBody>
      </p:sp>
      <p:sp>
        <p:nvSpPr>
          <p:cNvPr id="39" name="object 39"/>
          <p:cNvSpPr txBox="1"/>
          <p:nvPr/>
        </p:nvSpPr>
        <p:spPr>
          <a:xfrm>
            <a:off x="6704209" y="5011165"/>
            <a:ext cx="207010" cy="239395"/>
          </a:xfrm>
          <a:prstGeom prst="rect">
            <a:avLst/>
          </a:prstGeom>
        </p:spPr>
        <p:txBody>
          <a:bodyPr vert="horz" wrap="square" lIns="0" tIns="12700" rIns="0" bIns="0" rtlCol="0">
            <a:spAutoFit/>
          </a:bodyPr>
          <a:lstStyle/>
          <a:p>
            <a:pPr marL="12700">
              <a:lnSpc>
                <a:spcPct val="100000"/>
              </a:lnSpc>
              <a:spcBef>
                <a:spcPts val="100"/>
              </a:spcBef>
            </a:pPr>
            <a:r>
              <a:rPr sz="1400" b="1" spc="-25" dirty="0">
                <a:latin typeface="Calibri"/>
                <a:cs typeface="Calibri"/>
              </a:rPr>
              <a:t>14</a:t>
            </a:r>
            <a:endParaRPr sz="1400">
              <a:latin typeface="Calibri"/>
              <a:cs typeface="Calibri"/>
            </a:endParaRPr>
          </a:p>
        </p:txBody>
      </p:sp>
      <p:sp>
        <p:nvSpPr>
          <p:cNvPr id="40" name="object 40"/>
          <p:cNvSpPr/>
          <p:nvPr/>
        </p:nvSpPr>
        <p:spPr>
          <a:xfrm>
            <a:off x="7421003" y="5842218"/>
            <a:ext cx="292100" cy="267335"/>
          </a:xfrm>
          <a:custGeom>
            <a:avLst/>
            <a:gdLst/>
            <a:ahLst/>
            <a:cxnLst/>
            <a:rect l="l" t="t" r="r" b="b"/>
            <a:pathLst>
              <a:path w="292100" h="267335">
                <a:moveTo>
                  <a:pt x="291846" y="133385"/>
                </a:moveTo>
                <a:lnTo>
                  <a:pt x="291846" y="126527"/>
                </a:lnTo>
                <a:lnTo>
                  <a:pt x="291084" y="119669"/>
                </a:lnTo>
                <a:lnTo>
                  <a:pt x="279652" y="79755"/>
                </a:lnTo>
                <a:lnTo>
                  <a:pt x="231860" y="23905"/>
                </a:lnTo>
                <a:lnTo>
                  <a:pt x="164123" y="0"/>
                </a:lnTo>
                <a:lnTo>
                  <a:pt x="127760" y="18"/>
                </a:lnTo>
                <a:lnTo>
                  <a:pt x="60015" y="23977"/>
                </a:lnTo>
                <a:lnTo>
                  <a:pt x="12206" y="79809"/>
                </a:lnTo>
                <a:lnTo>
                  <a:pt x="761" y="119669"/>
                </a:lnTo>
                <a:lnTo>
                  <a:pt x="0" y="126527"/>
                </a:lnTo>
                <a:lnTo>
                  <a:pt x="0" y="140243"/>
                </a:lnTo>
                <a:lnTo>
                  <a:pt x="1524" y="153959"/>
                </a:lnTo>
                <a:lnTo>
                  <a:pt x="11430" y="181566"/>
                </a:lnTo>
                <a:lnTo>
                  <a:pt x="11430" y="127289"/>
                </a:lnTo>
                <a:lnTo>
                  <a:pt x="12206" y="120319"/>
                </a:lnTo>
                <a:lnTo>
                  <a:pt x="13715" y="108239"/>
                </a:lnTo>
                <a:lnTo>
                  <a:pt x="15239" y="102143"/>
                </a:lnTo>
                <a:lnTo>
                  <a:pt x="15239" y="102905"/>
                </a:lnTo>
                <a:lnTo>
                  <a:pt x="16763" y="98841"/>
                </a:lnTo>
                <a:lnTo>
                  <a:pt x="16763" y="96809"/>
                </a:lnTo>
                <a:lnTo>
                  <a:pt x="19049" y="90713"/>
                </a:lnTo>
                <a:lnTo>
                  <a:pt x="21336" y="86713"/>
                </a:lnTo>
                <a:lnTo>
                  <a:pt x="21336" y="85379"/>
                </a:lnTo>
                <a:lnTo>
                  <a:pt x="27431" y="74711"/>
                </a:lnTo>
                <a:lnTo>
                  <a:pt x="33527" y="65229"/>
                </a:lnTo>
                <a:lnTo>
                  <a:pt x="33527" y="64805"/>
                </a:lnTo>
                <a:lnTo>
                  <a:pt x="41909" y="54899"/>
                </a:lnTo>
                <a:lnTo>
                  <a:pt x="51053" y="45755"/>
                </a:lnTo>
                <a:lnTo>
                  <a:pt x="60197" y="38135"/>
                </a:lnTo>
                <a:lnTo>
                  <a:pt x="70103" y="31767"/>
                </a:lnTo>
                <a:lnTo>
                  <a:pt x="70103" y="31277"/>
                </a:lnTo>
                <a:lnTo>
                  <a:pt x="81533" y="24419"/>
                </a:lnTo>
                <a:lnTo>
                  <a:pt x="81533" y="25181"/>
                </a:lnTo>
                <a:lnTo>
                  <a:pt x="92963" y="20181"/>
                </a:lnTo>
                <a:lnTo>
                  <a:pt x="92963" y="19847"/>
                </a:lnTo>
                <a:lnTo>
                  <a:pt x="99059" y="17815"/>
                </a:lnTo>
                <a:lnTo>
                  <a:pt x="99059" y="17561"/>
                </a:lnTo>
                <a:lnTo>
                  <a:pt x="105918" y="15275"/>
                </a:lnTo>
                <a:lnTo>
                  <a:pt x="112014" y="13751"/>
                </a:lnTo>
                <a:lnTo>
                  <a:pt x="118872" y="12227"/>
                </a:lnTo>
                <a:lnTo>
                  <a:pt x="124968" y="11550"/>
                </a:lnTo>
                <a:lnTo>
                  <a:pt x="131826" y="10779"/>
                </a:lnTo>
                <a:lnTo>
                  <a:pt x="138684" y="10017"/>
                </a:lnTo>
                <a:lnTo>
                  <a:pt x="153162" y="9941"/>
                </a:lnTo>
                <a:lnTo>
                  <a:pt x="160020" y="10703"/>
                </a:lnTo>
                <a:lnTo>
                  <a:pt x="166878" y="11465"/>
                </a:lnTo>
                <a:lnTo>
                  <a:pt x="172974" y="12227"/>
                </a:lnTo>
                <a:lnTo>
                  <a:pt x="179832" y="13751"/>
                </a:lnTo>
                <a:lnTo>
                  <a:pt x="185928" y="15275"/>
                </a:lnTo>
                <a:lnTo>
                  <a:pt x="192786" y="17561"/>
                </a:lnTo>
                <a:lnTo>
                  <a:pt x="192786" y="17815"/>
                </a:lnTo>
                <a:lnTo>
                  <a:pt x="198882" y="19847"/>
                </a:lnTo>
                <a:lnTo>
                  <a:pt x="198882" y="20181"/>
                </a:lnTo>
                <a:lnTo>
                  <a:pt x="210311" y="25181"/>
                </a:lnTo>
                <a:lnTo>
                  <a:pt x="210311" y="24419"/>
                </a:lnTo>
                <a:lnTo>
                  <a:pt x="221742" y="31277"/>
                </a:lnTo>
                <a:lnTo>
                  <a:pt x="221742" y="31767"/>
                </a:lnTo>
                <a:lnTo>
                  <a:pt x="231647" y="38135"/>
                </a:lnTo>
                <a:lnTo>
                  <a:pt x="240792" y="45873"/>
                </a:lnTo>
                <a:lnTo>
                  <a:pt x="249936" y="54899"/>
                </a:lnTo>
                <a:lnTo>
                  <a:pt x="257556" y="64805"/>
                </a:lnTo>
                <a:lnTo>
                  <a:pt x="257556" y="64043"/>
                </a:lnTo>
                <a:lnTo>
                  <a:pt x="264414" y="74711"/>
                </a:lnTo>
                <a:lnTo>
                  <a:pt x="267462" y="80045"/>
                </a:lnTo>
                <a:lnTo>
                  <a:pt x="269748" y="85379"/>
                </a:lnTo>
                <a:lnTo>
                  <a:pt x="272796" y="90713"/>
                </a:lnTo>
                <a:lnTo>
                  <a:pt x="274320" y="96809"/>
                </a:lnTo>
                <a:lnTo>
                  <a:pt x="276606" y="102905"/>
                </a:lnTo>
                <a:lnTo>
                  <a:pt x="276606" y="102143"/>
                </a:lnTo>
                <a:lnTo>
                  <a:pt x="278130" y="108239"/>
                </a:lnTo>
                <a:lnTo>
                  <a:pt x="279654" y="120431"/>
                </a:lnTo>
                <a:lnTo>
                  <a:pt x="280416" y="127289"/>
                </a:lnTo>
                <a:lnTo>
                  <a:pt x="280416" y="182355"/>
                </a:lnTo>
                <a:lnTo>
                  <a:pt x="284169" y="175088"/>
                </a:lnTo>
                <a:lnTo>
                  <a:pt x="291846" y="133385"/>
                </a:lnTo>
                <a:close/>
              </a:path>
              <a:path w="292100" h="267335">
                <a:moveTo>
                  <a:pt x="17526" y="169961"/>
                </a:moveTo>
                <a:lnTo>
                  <a:pt x="15240" y="163865"/>
                </a:lnTo>
                <a:lnTo>
                  <a:pt x="13716" y="157769"/>
                </a:lnTo>
                <a:lnTo>
                  <a:pt x="11430" y="139481"/>
                </a:lnTo>
                <a:lnTo>
                  <a:pt x="11430" y="181566"/>
                </a:lnTo>
                <a:lnTo>
                  <a:pt x="15746" y="193596"/>
                </a:lnTo>
                <a:lnTo>
                  <a:pt x="16764" y="194977"/>
                </a:lnTo>
                <a:lnTo>
                  <a:pt x="16764" y="169199"/>
                </a:lnTo>
                <a:lnTo>
                  <a:pt x="17526" y="169961"/>
                </a:lnTo>
                <a:close/>
              </a:path>
              <a:path w="292100" h="267335">
                <a:moveTo>
                  <a:pt x="17525" y="96809"/>
                </a:moveTo>
                <a:lnTo>
                  <a:pt x="16763" y="96809"/>
                </a:lnTo>
                <a:lnTo>
                  <a:pt x="16763" y="98841"/>
                </a:lnTo>
                <a:lnTo>
                  <a:pt x="17525" y="96809"/>
                </a:lnTo>
                <a:close/>
              </a:path>
              <a:path w="292100" h="267335">
                <a:moveTo>
                  <a:pt x="22098" y="181391"/>
                </a:moveTo>
                <a:lnTo>
                  <a:pt x="19050" y="175295"/>
                </a:lnTo>
                <a:lnTo>
                  <a:pt x="16764" y="169199"/>
                </a:lnTo>
                <a:lnTo>
                  <a:pt x="16764" y="194977"/>
                </a:lnTo>
                <a:lnTo>
                  <a:pt x="21336" y="201184"/>
                </a:lnTo>
                <a:lnTo>
                  <a:pt x="21336" y="180629"/>
                </a:lnTo>
                <a:lnTo>
                  <a:pt x="22098" y="181391"/>
                </a:lnTo>
                <a:close/>
              </a:path>
              <a:path w="292100" h="267335">
                <a:moveTo>
                  <a:pt x="22097" y="85379"/>
                </a:moveTo>
                <a:lnTo>
                  <a:pt x="21336" y="85379"/>
                </a:lnTo>
                <a:lnTo>
                  <a:pt x="21336" y="86713"/>
                </a:lnTo>
                <a:lnTo>
                  <a:pt x="22097" y="85379"/>
                </a:lnTo>
                <a:close/>
              </a:path>
              <a:path w="292100" h="267335">
                <a:moveTo>
                  <a:pt x="34290" y="201965"/>
                </a:moveTo>
                <a:lnTo>
                  <a:pt x="27432" y="191297"/>
                </a:lnTo>
                <a:lnTo>
                  <a:pt x="27432" y="192059"/>
                </a:lnTo>
                <a:lnTo>
                  <a:pt x="24384" y="185963"/>
                </a:lnTo>
                <a:lnTo>
                  <a:pt x="24384" y="186725"/>
                </a:lnTo>
                <a:lnTo>
                  <a:pt x="21336" y="180629"/>
                </a:lnTo>
                <a:lnTo>
                  <a:pt x="21336" y="201184"/>
                </a:lnTo>
                <a:lnTo>
                  <a:pt x="33528" y="217736"/>
                </a:lnTo>
                <a:lnTo>
                  <a:pt x="33528" y="201203"/>
                </a:lnTo>
                <a:lnTo>
                  <a:pt x="34290" y="201965"/>
                </a:lnTo>
                <a:close/>
              </a:path>
              <a:path w="292100" h="267335">
                <a:moveTo>
                  <a:pt x="34290" y="64043"/>
                </a:moveTo>
                <a:lnTo>
                  <a:pt x="33527" y="64805"/>
                </a:lnTo>
                <a:lnTo>
                  <a:pt x="33527" y="65229"/>
                </a:lnTo>
                <a:lnTo>
                  <a:pt x="34290" y="64043"/>
                </a:lnTo>
                <a:close/>
              </a:path>
              <a:path w="292100" h="267335">
                <a:moveTo>
                  <a:pt x="51054" y="234136"/>
                </a:moveTo>
                <a:lnTo>
                  <a:pt x="51053" y="220253"/>
                </a:lnTo>
                <a:lnTo>
                  <a:pt x="41910" y="211109"/>
                </a:lnTo>
                <a:lnTo>
                  <a:pt x="33528" y="201203"/>
                </a:lnTo>
                <a:lnTo>
                  <a:pt x="33528" y="217736"/>
                </a:lnTo>
                <a:lnTo>
                  <a:pt x="38580" y="224596"/>
                </a:lnTo>
                <a:lnTo>
                  <a:pt x="51054" y="234136"/>
                </a:lnTo>
                <a:close/>
              </a:path>
              <a:path w="292100" h="267335">
                <a:moveTo>
                  <a:pt x="51053" y="45873"/>
                </a:moveTo>
                <a:lnTo>
                  <a:pt x="50291" y="46517"/>
                </a:lnTo>
                <a:lnTo>
                  <a:pt x="51053" y="45873"/>
                </a:lnTo>
                <a:close/>
              </a:path>
              <a:path w="292100" h="267335">
                <a:moveTo>
                  <a:pt x="70866" y="248274"/>
                </a:moveTo>
                <a:lnTo>
                  <a:pt x="70866" y="235493"/>
                </a:lnTo>
                <a:lnTo>
                  <a:pt x="60198" y="227873"/>
                </a:lnTo>
                <a:lnTo>
                  <a:pt x="50291" y="219491"/>
                </a:lnTo>
                <a:lnTo>
                  <a:pt x="51053" y="220253"/>
                </a:lnTo>
                <a:lnTo>
                  <a:pt x="51054" y="234136"/>
                </a:lnTo>
                <a:lnTo>
                  <a:pt x="67967" y="247071"/>
                </a:lnTo>
                <a:lnTo>
                  <a:pt x="70866" y="248274"/>
                </a:lnTo>
                <a:close/>
              </a:path>
              <a:path w="292100" h="267335">
                <a:moveTo>
                  <a:pt x="70865" y="31277"/>
                </a:moveTo>
                <a:lnTo>
                  <a:pt x="70103" y="31277"/>
                </a:lnTo>
                <a:lnTo>
                  <a:pt x="70103" y="31767"/>
                </a:lnTo>
                <a:lnTo>
                  <a:pt x="70865" y="31277"/>
                </a:lnTo>
                <a:close/>
              </a:path>
              <a:path w="292100" h="267335">
                <a:moveTo>
                  <a:pt x="93726" y="257763"/>
                </a:moveTo>
                <a:lnTo>
                  <a:pt x="93726" y="246923"/>
                </a:lnTo>
                <a:lnTo>
                  <a:pt x="81534" y="241589"/>
                </a:lnTo>
                <a:lnTo>
                  <a:pt x="70104" y="234731"/>
                </a:lnTo>
                <a:lnTo>
                  <a:pt x="70866" y="235493"/>
                </a:lnTo>
                <a:lnTo>
                  <a:pt x="70866" y="248274"/>
                </a:lnTo>
                <a:lnTo>
                  <a:pt x="93726" y="257763"/>
                </a:lnTo>
                <a:close/>
              </a:path>
              <a:path w="292100" h="267335">
                <a:moveTo>
                  <a:pt x="93725" y="19847"/>
                </a:moveTo>
                <a:lnTo>
                  <a:pt x="92963" y="19847"/>
                </a:lnTo>
                <a:lnTo>
                  <a:pt x="92963" y="20181"/>
                </a:lnTo>
                <a:lnTo>
                  <a:pt x="93725" y="19847"/>
                </a:lnTo>
                <a:close/>
              </a:path>
              <a:path w="292100" h="267335">
                <a:moveTo>
                  <a:pt x="99822" y="248447"/>
                </a:moveTo>
                <a:lnTo>
                  <a:pt x="92964" y="246161"/>
                </a:lnTo>
                <a:lnTo>
                  <a:pt x="93726" y="246923"/>
                </a:lnTo>
                <a:lnTo>
                  <a:pt x="93726" y="257763"/>
                </a:lnTo>
                <a:lnTo>
                  <a:pt x="99060" y="259977"/>
                </a:lnTo>
                <a:lnTo>
                  <a:pt x="99060" y="248447"/>
                </a:lnTo>
                <a:lnTo>
                  <a:pt x="99822" y="248447"/>
                </a:lnTo>
                <a:close/>
              </a:path>
              <a:path w="292100" h="267335">
                <a:moveTo>
                  <a:pt x="99822" y="17561"/>
                </a:moveTo>
                <a:lnTo>
                  <a:pt x="99059" y="17561"/>
                </a:lnTo>
                <a:lnTo>
                  <a:pt x="99059" y="17815"/>
                </a:lnTo>
                <a:lnTo>
                  <a:pt x="99822" y="17561"/>
                </a:lnTo>
                <a:close/>
              </a:path>
              <a:path w="292100" h="267335">
                <a:moveTo>
                  <a:pt x="160020" y="265448"/>
                </a:moveTo>
                <a:lnTo>
                  <a:pt x="160020" y="255305"/>
                </a:lnTo>
                <a:lnTo>
                  <a:pt x="153162" y="256067"/>
                </a:lnTo>
                <a:lnTo>
                  <a:pt x="138160" y="256009"/>
                </a:lnTo>
                <a:lnTo>
                  <a:pt x="131826" y="255305"/>
                </a:lnTo>
                <a:lnTo>
                  <a:pt x="124968" y="254543"/>
                </a:lnTo>
                <a:lnTo>
                  <a:pt x="118872" y="253781"/>
                </a:lnTo>
                <a:lnTo>
                  <a:pt x="112014" y="252257"/>
                </a:lnTo>
                <a:lnTo>
                  <a:pt x="105918" y="250733"/>
                </a:lnTo>
                <a:lnTo>
                  <a:pt x="99060" y="248447"/>
                </a:lnTo>
                <a:lnTo>
                  <a:pt x="99060" y="259977"/>
                </a:lnTo>
                <a:lnTo>
                  <a:pt x="101846" y="261134"/>
                </a:lnTo>
                <a:lnTo>
                  <a:pt x="138160" y="266895"/>
                </a:lnTo>
                <a:lnTo>
                  <a:pt x="160020" y="265448"/>
                </a:lnTo>
                <a:close/>
              </a:path>
              <a:path w="292100" h="267335">
                <a:moveTo>
                  <a:pt x="125730" y="11465"/>
                </a:moveTo>
                <a:lnTo>
                  <a:pt x="124968" y="11465"/>
                </a:lnTo>
                <a:lnTo>
                  <a:pt x="125730" y="11465"/>
                </a:lnTo>
                <a:close/>
              </a:path>
              <a:path w="292100" h="267335">
                <a:moveTo>
                  <a:pt x="125730" y="254543"/>
                </a:moveTo>
                <a:lnTo>
                  <a:pt x="124968" y="254459"/>
                </a:lnTo>
                <a:lnTo>
                  <a:pt x="125730" y="254543"/>
                </a:lnTo>
                <a:close/>
              </a:path>
              <a:path w="292100" h="267335">
                <a:moveTo>
                  <a:pt x="132588" y="10703"/>
                </a:moveTo>
                <a:lnTo>
                  <a:pt x="131826" y="10703"/>
                </a:lnTo>
                <a:lnTo>
                  <a:pt x="132588" y="10703"/>
                </a:lnTo>
                <a:close/>
              </a:path>
              <a:path w="292100" h="267335">
                <a:moveTo>
                  <a:pt x="132588" y="255305"/>
                </a:moveTo>
                <a:lnTo>
                  <a:pt x="131826" y="255229"/>
                </a:lnTo>
                <a:lnTo>
                  <a:pt x="132588" y="255305"/>
                </a:lnTo>
                <a:close/>
              </a:path>
              <a:path w="292100" h="267335">
                <a:moveTo>
                  <a:pt x="139446" y="9941"/>
                </a:moveTo>
                <a:lnTo>
                  <a:pt x="138684" y="9941"/>
                </a:lnTo>
                <a:lnTo>
                  <a:pt x="139446" y="9941"/>
                </a:lnTo>
                <a:close/>
              </a:path>
              <a:path w="292100" h="267335">
                <a:moveTo>
                  <a:pt x="160020" y="10779"/>
                </a:moveTo>
                <a:lnTo>
                  <a:pt x="159258" y="10703"/>
                </a:lnTo>
                <a:lnTo>
                  <a:pt x="160020" y="10779"/>
                </a:lnTo>
                <a:close/>
              </a:path>
              <a:path w="292100" h="267335">
                <a:moveTo>
                  <a:pt x="166878" y="264994"/>
                </a:moveTo>
                <a:lnTo>
                  <a:pt x="166878" y="254543"/>
                </a:lnTo>
                <a:lnTo>
                  <a:pt x="159258" y="255305"/>
                </a:lnTo>
                <a:lnTo>
                  <a:pt x="160020" y="255305"/>
                </a:lnTo>
                <a:lnTo>
                  <a:pt x="160020" y="265448"/>
                </a:lnTo>
                <a:lnTo>
                  <a:pt x="166878" y="264994"/>
                </a:lnTo>
                <a:close/>
              </a:path>
              <a:path w="292100" h="267335">
                <a:moveTo>
                  <a:pt x="166878" y="11550"/>
                </a:moveTo>
                <a:lnTo>
                  <a:pt x="166116" y="11465"/>
                </a:lnTo>
                <a:lnTo>
                  <a:pt x="166878" y="11550"/>
                </a:lnTo>
                <a:close/>
              </a:path>
              <a:path w="292100" h="267335">
                <a:moveTo>
                  <a:pt x="192786" y="259082"/>
                </a:moveTo>
                <a:lnTo>
                  <a:pt x="192786" y="248447"/>
                </a:lnTo>
                <a:lnTo>
                  <a:pt x="185928" y="250733"/>
                </a:lnTo>
                <a:lnTo>
                  <a:pt x="179832" y="252257"/>
                </a:lnTo>
                <a:lnTo>
                  <a:pt x="172974" y="253781"/>
                </a:lnTo>
                <a:lnTo>
                  <a:pt x="166116" y="254543"/>
                </a:lnTo>
                <a:lnTo>
                  <a:pt x="166878" y="254543"/>
                </a:lnTo>
                <a:lnTo>
                  <a:pt x="166878" y="264994"/>
                </a:lnTo>
                <a:lnTo>
                  <a:pt x="174848" y="264466"/>
                </a:lnTo>
                <a:lnTo>
                  <a:pt x="192786" y="259082"/>
                </a:lnTo>
                <a:close/>
              </a:path>
              <a:path w="292100" h="267335">
                <a:moveTo>
                  <a:pt x="192786" y="17815"/>
                </a:moveTo>
                <a:lnTo>
                  <a:pt x="192786" y="17561"/>
                </a:lnTo>
                <a:lnTo>
                  <a:pt x="192024" y="17561"/>
                </a:lnTo>
                <a:lnTo>
                  <a:pt x="192786" y="17815"/>
                </a:lnTo>
                <a:close/>
              </a:path>
              <a:path w="292100" h="267335">
                <a:moveTo>
                  <a:pt x="198882" y="246161"/>
                </a:moveTo>
                <a:lnTo>
                  <a:pt x="192024" y="248447"/>
                </a:lnTo>
                <a:lnTo>
                  <a:pt x="192786" y="248447"/>
                </a:lnTo>
                <a:lnTo>
                  <a:pt x="192786" y="259082"/>
                </a:lnTo>
                <a:lnTo>
                  <a:pt x="198120" y="257481"/>
                </a:lnTo>
                <a:lnTo>
                  <a:pt x="198120" y="246923"/>
                </a:lnTo>
                <a:lnTo>
                  <a:pt x="198882" y="246161"/>
                </a:lnTo>
                <a:close/>
              </a:path>
              <a:path w="292100" h="267335">
                <a:moveTo>
                  <a:pt x="198882" y="20181"/>
                </a:moveTo>
                <a:lnTo>
                  <a:pt x="198882" y="19847"/>
                </a:lnTo>
                <a:lnTo>
                  <a:pt x="198120" y="19847"/>
                </a:lnTo>
                <a:lnTo>
                  <a:pt x="198882" y="20181"/>
                </a:lnTo>
                <a:close/>
              </a:path>
              <a:path w="292100" h="267335">
                <a:moveTo>
                  <a:pt x="221742" y="234731"/>
                </a:moveTo>
                <a:lnTo>
                  <a:pt x="210311" y="241589"/>
                </a:lnTo>
                <a:lnTo>
                  <a:pt x="198120" y="246923"/>
                </a:lnTo>
                <a:lnTo>
                  <a:pt x="198120" y="257481"/>
                </a:lnTo>
                <a:lnTo>
                  <a:pt x="209852" y="253960"/>
                </a:lnTo>
                <a:lnTo>
                  <a:pt x="220979" y="247384"/>
                </a:lnTo>
                <a:lnTo>
                  <a:pt x="220979" y="235493"/>
                </a:lnTo>
                <a:lnTo>
                  <a:pt x="221742" y="234731"/>
                </a:lnTo>
                <a:close/>
              </a:path>
              <a:path w="292100" h="267335">
                <a:moveTo>
                  <a:pt x="221742" y="31767"/>
                </a:moveTo>
                <a:lnTo>
                  <a:pt x="221742" y="31277"/>
                </a:lnTo>
                <a:lnTo>
                  <a:pt x="220979" y="31277"/>
                </a:lnTo>
                <a:lnTo>
                  <a:pt x="221742" y="31767"/>
                </a:lnTo>
                <a:close/>
              </a:path>
              <a:path w="292100" h="267335">
                <a:moveTo>
                  <a:pt x="241554" y="235031"/>
                </a:moveTo>
                <a:lnTo>
                  <a:pt x="241554" y="220253"/>
                </a:lnTo>
                <a:lnTo>
                  <a:pt x="231647" y="227873"/>
                </a:lnTo>
                <a:lnTo>
                  <a:pt x="220979" y="235493"/>
                </a:lnTo>
                <a:lnTo>
                  <a:pt x="220979" y="247384"/>
                </a:lnTo>
                <a:lnTo>
                  <a:pt x="241113" y="235487"/>
                </a:lnTo>
                <a:lnTo>
                  <a:pt x="241554" y="235031"/>
                </a:lnTo>
                <a:close/>
              </a:path>
              <a:path w="292100" h="267335">
                <a:moveTo>
                  <a:pt x="241554" y="46517"/>
                </a:moveTo>
                <a:lnTo>
                  <a:pt x="240792" y="45755"/>
                </a:lnTo>
                <a:lnTo>
                  <a:pt x="241554" y="46517"/>
                </a:lnTo>
                <a:close/>
              </a:path>
              <a:path w="292100" h="267335">
                <a:moveTo>
                  <a:pt x="270510" y="201535"/>
                </a:moveTo>
                <a:lnTo>
                  <a:pt x="270510" y="180629"/>
                </a:lnTo>
                <a:lnTo>
                  <a:pt x="267462" y="186725"/>
                </a:lnTo>
                <a:lnTo>
                  <a:pt x="267462" y="185963"/>
                </a:lnTo>
                <a:lnTo>
                  <a:pt x="264414" y="192059"/>
                </a:lnTo>
                <a:lnTo>
                  <a:pt x="264414" y="191297"/>
                </a:lnTo>
                <a:lnTo>
                  <a:pt x="257556" y="201965"/>
                </a:lnTo>
                <a:lnTo>
                  <a:pt x="257556" y="201203"/>
                </a:lnTo>
                <a:lnTo>
                  <a:pt x="249936" y="211109"/>
                </a:lnTo>
                <a:lnTo>
                  <a:pt x="240792" y="220253"/>
                </a:lnTo>
                <a:lnTo>
                  <a:pt x="241554" y="220253"/>
                </a:lnTo>
                <a:lnTo>
                  <a:pt x="241554" y="235031"/>
                </a:lnTo>
                <a:lnTo>
                  <a:pt x="266572" y="209159"/>
                </a:lnTo>
                <a:lnTo>
                  <a:pt x="270510" y="201535"/>
                </a:lnTo>
                <a:close/>
              </a:path>
              <a:path w="292100" h="267335">
                <a:moveTo>
                  <a:pt x="280416" y="182355"/>
                </a:moveTo>
                <a:lnTo>
                  <a:pt x="280416" y="139481"/>
                </a:lnTo>
                <a:lnTo>
                  <a:pt x="278130" y="157769"/>
                </a:lnTo>
                <a:lnTo>
                  <a:pt x="276606" y="163865"/>
                </a:lnTo>
                <a:lnTo>
                  <a:pt x="274320" y="169961"/>
                </a:lnTo>
                <a:lnTo>
                  <a:pt x="274320" y="169199"/>
                </a:lnTo>
                <a:lnTo>
                  <a:pt x="272796" y="175295"/>
                </a:lnTo>
                <a:lnTo>
                  <a:pt x="269748" y="181391"/>
                </a:lnTo>
                <a:lnTo>
                  <a:pt x="270510" y="180629"/>
                </a:lnTo>
                <a:lnTo>
                  <a:pt x="270510" y="201535"/>
                </a:lnTo>
                <a:lnTo>
                  <a:pt x="280416" y="182355"/>
                </a:lnTo>
                <a:close/>
              </a:path>
            </a:pathLst>
          </a:custGeom>
          <a:solidFill>
            <a:srgbClr val="41719C"/>
          </a:solidFill>
        </p:spPr>
        <p:txBody>
          <a:bodyPr wrap="square" lIns="0" tIns="0" rIns="0" bIns="0" rtlCol="0"/>
          <a:lstStyle/>
          <a:p>
            <a:endParaRPr/>
          </a:p>
        </p:txBody>
      </p:sp>
      <p:sp>
        <p:nvSpPr>
          <p:cNvPr id="41" name="object 41"/>
          <p:cNvSpPr txBox="1"/>
          <p:nvPr/>
        </p:nvSpPr>
        <p:spPr>
          <a:xfrm>
            <a:off x="7509643" y="5844794"/>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2</a:t>
            </a:r>
            <a:endParaRPr sz="1400">
              <a:latin typeface="Calibri"/>
              <a:cs typeface="Calibri"/>
            </a:endParaRPr>
          </a:p>
        </p:txBody>
      </p:sp>
      <p:sp>
        <p:nvSpPr>
          <p:cNvPr id="42" name="object 42"/>
          <p:cNvSpPr/>
          <p:nvPr/>
        </p:nvSpPr>
        <p:spPr>
          <a:xfrm>
            <a:off x="8413877" y="3510003"/>
            <a:ext cx="292100" cy="267335"/>
          </a:xfrm>
          <a:custGeom>
            <a:avLst/>
            <a:gdLst/>
            <a:ahLst/>
            <a:cxnLst/>
            <a:rect l="l" t="t" r="r" b="b"/>
            <a:pathLst>
              <a:path w="292100" h="267335">
                <a:moveTo>
                  <a:pt x="762" y="139975"/>
                </a:moveTo>
                <a:lnTo>
                  <a:pt x="761" y="126259"/>
                </a:lnTo>
                <a:lnTo>
                  <a:pt x="0" y="133117"/>
                </a:lnTo>
                <a:lnTo>
                  <a:pt x="762" y="139975"/>
                </a:lnTo>
                <a:close/>
              </a:path>
              <a:path w="292100" h="267335">
                <a:moveTo>
                  <a:pt x="291846" y="133117"/>
                </a:moveTo>
                <a:lnTo>
                  <a:pt x="291846" y="126259"/>
                </a:lnTo>
                <a:lnTo>
                  <a:pt x="291084" y="119401"/>
                </a:lnTo>
                <a:lnTo>
                  <a:pt x="279504" y="79682"/>
                </a:lnTo>
                <a:lnTo>
                  <a:pt x="231749" y="23997"/>
                </a:lnTo>
                <a:lnTo>
                  <a:pt x="164288" y="48"/>
                </a:lnTo>
                <a:lnTo>
                  <a:pt x="128077" y="0"/>
                </a:lnTo>
                <a:lnTo>
                  <a:pt x="92830" y="7914"/>
                </a:lnTo>
                <a:lnTo>
                  <a:pt x="60512" y="23802"/>
                </a:lnTo>
                <a:lnTo>
                  <a:pt x="33085" y="47672"/>
                </a:lnTo>
                <a:lnTo>
                  <a:pt x="12514" y="79535"/>
                </a:lnTo>
                <a:lnTo>
                  <a:pt x="761" y="119401"/>
                </a:lnTo>
                <a:lnTo>
                  <a:pt x="762" y="146833"/>
                </a:lnTo>
                <a:lnTo>
                  <a:pt x="1524" y="153691"/>
                </a:lnTo>
                <a:lnTo>
                  <a:pt x="11430" y="181264"/>
                </a:lnTo>
                <a:lnTo>
                  <a:pt x="11430" y="127021"/>
                </a:lnTo>
                <a:lnTo>
                  <a:pt x="12191" y="120163"/>
                </a:lnTo>
                <a:lnTo>
                  <a:pt x="12191" y="120925"/>
                </a:lnTo>
                <a:lnTo>
                  <a:pt x="12954" y="114067"/>
                </a:lnTo>
                <a:lnTo>
                  <a:pt x="12954" y="114829"/>
                </a:lnTo>
                <a:lnTo>
                  <a:pt x="13716" y="111400"/>
                </a:lnTo>
                <a:lnTo>
                  <a:pt x="13715" y="108733"/>
                </a:lnTo>
                <a:lnTo>
                  <a:pt x="15239" y="101875"/>
                </a:lnTo>
                <a:lnTo>
                  <a:pt x="15239" y="102637"/>
                </a:lnTo>
                <a:lnTo>
                  <a:pt x="19049" y="92477"/>
                </a:lnTo>
                <a:lnTo>
                  <a:pt x="19049" y="91207"/>
                </a:lnTo>
                <a:lnTo>
                  <a:pt x="22097" y="85111"/>
                </a:lnTo>
                <a:lnTo>
                  <a:pt x="24383" y="79777"/>
                </a:lnTo>
                <a:lnTo>
                  <a:pt x="27431" y="74443"/>
                </a:lnTo>
                <a:lnTo>
                  <a:pt x="34290" y="63775"/>
                </a:lnTo>
                <a:lnTo>
                  <a:pt x="34290" y="64537"/>
                </a:lnTo>
                <a:lnTo>
                  <a:pt x="41909" y="54631"/>
                </a:lnTo>
                <a:lnTo>
                  <a:pt x="41909" y="55393"/>
                </a:lnTo>
                <a:lnTo>
                  <a:pt x="50291" y="47011"/>
                </a:lnTo>
                <a:lnTo>
                  <a:pt x="50291" y="46249"/>
                </a:lnTo>
                <a:lnTo>
                  <a:pt x="60197" y="37867"/>
                </a:lnTo>
                <a:lnTo>
                  <a:pt x="60197" y="38629"/>
                </a:lnTo>
                <a:lnTo>
                  <a:pt x="70103" y="31554"/>
                </a:lnTo>
                <a:lnTo>
                  <a:pt x="70103" y="31009"/>
                </a:lnTo>
                <a:lnTo>
                  <a:pt x="81533" y="25294"/>
                </a:lnTo>
                <a:lnTo>
                  <a:pt x="81533" y="24913"/>
                </a:lnTo>
                <a:lnTo>
                  <a:pt x="92963" y="19913"/>
                </a:lnTo>
                <a:lnTo>
                  <a:pt x="92963" y="19579"/>
                </a:lnTo>
                <a:lnTo>
                  <a:pt x="99822" y="17293"/>
                </a:lnTo>
                <a:lnTo>
                  <a:pt x="105918" y="15007"/>
                </a:lnTo>
                <a:lnTo>
                  <a:pt x="105918" y="15769"/>
                </a:lnTo>
                <a:lnTo>
                  <a:pt x="112014" y="13737"/>
                </a:lnTo>
                <a:lnTo>
                  <a:pt x="112014" y="13483"/>
                </a:lnTo>
                <a:lnTo>
                  <a:pt x="118872" y="12721"/>
                </a:lnTo>
                <a:lnTo>
                  <a:pt x="124968" y="11367"/>
                </a:lnTo>
                <a:lnTo>
                  <a:pt x="124968" y="11197"/>
                </a:lnTo>
                <a:lnTo>
                  <a:pt x="131826" y="10512"/>
                </a:lnTo>
                <a:lnTo>
                  <a:pt x="138256" y="9792"/>
                </a:lnTo>
                <a:lnTo>
                  <a:pt x="138684" y="9673"/>
                </a:lnTo>
                <a:lnTo>
                  <a:pt x="153162" y="9673"/>
                </a:lnTo>
                <a:lnTo>
                  <a:pt x="166878" y="11197"/>
                </a:lnTo>
                <a:lnTo>
                  <a:pt x="173736" y="12721"/>
                </a:lnTo>
                <a:lnTo>
                  <a:pt x="179832" y="13483"/>
                </a:lnTo>
                <a:lnTo>
                  <a:pt x="186690" y="15769"/>
                </a:lnTo>
                <a:lnTo>
                  <a:pt x="186690" y="15939"/>
                </a:lnTo>
                <a:lnTo>
                  <a:pt x="192786" y="17293"/>
                </a:lnTo>
                <a:lnTo>
                  <a:pt x="192786" y="17547"/>
                </a:lnTo>
                <a:lnTo>
                  <a:pt x="198882" y="19579"/>
                </a:lnTo>
                <a:lnTo>
                  <a:pt x="198882" y="19893"/>
                </a:lnTo>
                <a:lnTo>
                  <a:pt x="211074" y="24913"/>
                </a:lnTo>
                <a:lnTo>
                  <a:pt x="211074" y="25320"/>
                </a:lnTo>
                <a:lnTo>
                  <a:pt x="221742" y="31009"/>
                </a:lnTo>
                <a:lnTo>
                  <a:pt x="221742" y="31517"/>
                </a:lnTo>
                <a:lnTo>
                  <a:pt x="231647" y="38121"/>
                </a:lnTo>
                <a:lnTo>
                  <a:pt x="231647" y="37867"/>
                </a:lnTo>
                <a:lnTo>
                  <a:pt x="241554" y="46249"/>
                </a:lnTo>
                <a:lnTo>
                  <a:pt x="250697" y="55393"/>
                </a:lnTo>
                <a:lnTo>
                  <a:pt x="250697" y="55532"/>
                </a:lnTo>
                <a:lnTo>
                  <a:pt x="258318" y="64537"/>
                </a:lnTo>
                <a:lnTo>
                  <a:pt x="258318" y="64961"/>
                </a:lnTo>
                <a:lnTo>
                  <a:pt x="264414" y="74443"/>
                </a:lnTo>
                <a:lnTo>
                  <a:pt x="270510" y="85111"/>
                </a:lnTo>
                <a:lnTo>
                  <a:pt x="272796" y="91207"/>
                </a:lnTo>
                <a:lnTo>
                  <a:pt x="272796" y="90445"/>
                </a:lnTo>
                <a:lnTo>
                  <a:pt x="275082" y="96541"/>
                </a:lnTo>
                <a:lnTo>
                  <a:pt x="276606" y="102637"/>
                </a:lnTo>
                <a:lnTo>
                  <a:pt x="276606" y="101875"/>
                </a:lnTo>
                <a:lnTo>
                  <a:pt x="278130" y="108733"/>
                </a:lnTo>
                <a:lnTo>
                  <a:pt x="278130" y="107971"/>
                </a:lnTo>
                <a:lnTo>
                  <a:pt x="278892" y="114829"/>
                </a:lnTo>
                <a:lnTo>
                  <a:pt x="278892" y="114067"/>
                </a:lnTo>
                <a:lnTo>
                  <a:pt x="280416" y="120925"/>
                </a:lnTo>
                <a:lnTo>
                  <a:pt x="280416" y="182281"/>
                </a:lnTo>
                <a:lnTo>
                  <a:pt x="284195" y="174936"/>
                </a:lnTo>
                <a:lnTo>
                  <a:pt x="291846" y="133117"/>
                </a:lnTo>
                <a:close/>
              </a:path>
              <a:path w="292100" h="267335">
                <a:moveTo>
                  <a:pt x="14478" y="158263"/>
                </a:moveTo>
                <a:lnTo>
                  <a:pt x="12954" y="151405"/>
                </a:lnTo>
                <a:lnTo>
                  <a:pt x="12954" y="152167"/>
                </a:lnTo>
                <a:lnTo>
                  <a:pt x="12192" y="145309"/>
                </a:lnTo>
                <a:lnTo>
                  <a:pt x="12192" y="146071"/>
                </a:lnTo>
                <a:lnTo>
                  <a:pt x="11430" y="139213"/>
                </a:lnTo>
                <a:lnTo>
                  <a:pt x="11430" y="181264"/>
                </a:lnTo>
                <a:lnTo>
                  <a:pt x="13716" y="187627"/>
                </a:lnTo>
                <a:lnTo>
                  <a:pt x="13716" y="157501"/>
                </a:lnTo>
                <a:lnTo>
                  <a:pt x="14478" y="158263"/>
                </a:lnTo>
                <a:close/>
              </a:path>
              <a:path w="292100" h="267335">
                <a:moveTo>
                  <a:pt x="14477" y="107971"/>
                </a:moveTo>
                <a:lnTo>
                  <a:pt x="13715" y="108733"/>
                </a:lnTo>
                <a:lnTo>
                  <a:pt x="13716" y="111400"/>
                </a:lnTo>
                <a:lnTo>
                  <a:pt x="14477" y="107971"/>
                </a:lnTo>
                <a:close/>
              </a:path>
              <a:path w="292100" h="267335">
                <a:moveTo>
                  <a:pt x="19812" y="175027"/>
                </a:moveTo>
                <a:lnTo>
                  <a:pt x="17526" y="169693"/>
                </a:lnTo>
                <a:lnTo>
                  <a:pt x="15240" y="163597"/>
                </a:lnTo>
                <a:lnTo>
                  <a:pt x="13716" y="157501"/>
                </a:lnTo>
                <a:lnTo>
                  <a:pt x="13716" y="187627"/>
                </a:lnTo>
                <a:lnTo>
                  <a:pt x="15783" y="193382"/>
                </a:lnTo>
                <a:lnTo>
                  <a:pt x="19050" y="197819"/>
                </a:lnTo>
                <a:lnTo>
                  <a:pt x="19050" y="175027"/>
                </a:lnTo>
                <a:lnTo>
                  <a:pt x="19812" y="175027"/>
                </a:lnTo>
                <a:close/>
              </a:path>
              <a:path w="292100" h="267335">
                <a:moveTo>
                  <a:pt x="19811" y="90445"/>
                </a:moveTo>
                <a:lnTo>
                  <a:pt x="19049" y="91207"/>
                </a:lnTo>
                <a:lnTo>
                  <a:pt x="19049" y="92477"/>
                </a:lnTo>
                <a:lnTo>
                  <a:pt x="19811" y="90445"/>
                </a:lnTo>
                <a:close/>
              </a:path>
              <a:path w="292100" h="267335">
                <a:moveTo>
                  <a:pt x="51053" y="219985"/>
                </a:moveTo>
                <a:lnTo>
                  <a:pt x="41910" y="210841"/>
                </a:lnTo>
                <a:lnTo>
                  <a:pt x="41910" y="211603"/>
                </a:lnTo>
                <a:lnTo>
                  <a:pt x="34290" y="201697"/>
                </a:lnTo>
                <a:lnTo>
                  <a:pt x="27432" y="191029"/>
                </a:lnTo>
                <a:lnTo>
                  <a:pt x="27432" y="191791"/>
                </a:lnTo>
                <a:lnTo>
                  <a:pt x="24384" y="186457"/>
                </a:lnTo>
                <a:lnTo>
                  <a:pt x="22098" y="180361"/>
                </a:lnTo>
                <a:lnTo>
                  <a:pt x="22098" y="181123"/>
                </a:lnTo>
                <a:lnTo>
                  <a:pt x="19050" y="175027"/>
                </a:lnTo>
                <a:lnTo>
                  <a:pt x="19050" y="197819"/>
                </a:lnTo>
                <a:lnTo>
                  <a:pt x="38644" y="224437"/>
                </a:lnTo>
                <a:lnTo>
                  <a:pt x="50292" y="233361"/>
                </a:lnTo>
                <a:lnTo>
                  <a:pt x="50292" y="219985"/>
                </a:lnTo>
                <a:lnTo>
                  <a:pt x="51053" y="219985"/>
                </a:lnTo>
                <a:close/>
              </a:path>
              <a:path w="292100" h="267335">
                <a:moveTo>
                  <a:pt x="51053" y="46249"/>
                </a:moveTo>
                <a:lnTo>
                  <a:pt x="50291" y="46249"/>
                </a:lnTo>
                <a:lnTo>
                  <a:pt x="50291" y="47011"/>
                </a:lnTo>
                <a:lnTo>
                  <a:pt x="51053" y="46249"/>
                </a:lnTo>
                <a:close/>
              </a:path>
              <a:path w="292100" h="267335">
                <a:moveTo>
                  <a:pt x="70866" y="235225"/>
                </a:moveTo>
                <a:lnTo>
                  <a:pt x="60198" y="227605"/>
                </a:lnTo>
                <a:lnTo>
                  <a:pt x="60198" y="228367"/>
                </a:lnTo>
                <a:lnTo>
                  <a:pt x="50292" y="219985"/>
                </a:lnTo>
                <a:lnTo>
                  <a:pt x="50292" y="233361"/>
                </a:lnTo>
                <a:lnTo>
                  <a:pt x="68049" y="246966"/>
                </a:lnTo>
                <a:lnTo>
                  <a:pt x="70104" y="247821"/>
                </a:lnTo>
                <a:lnTo>
                  <a:pt x="70104" y="235225"/>
                </a:lnTo>
                <a:lnTo>
                  <a:pt x="70866" y="235225"/>
                </a:lnTo>
                <a:close/>
              </a:path>
              <a:path w="292100" h="267335">
                <a:moveTo>
                  <a:pt x="70865" y="31009"/>
                </a:moveTo>
                <a:lnTo>
                  <a:pt x="70103" y="31009"/>
                </a:lnTo>
                <a:lnTo>
                  <a:pt x="70103" y="31554"/>
                </a:lnTo>
                <a:lnTo>
                  <a:pt x="70865" y="31009"/>
                </a:lnTo>
                <a:close/>
              </a:path>
              <a:path w="292100" h="267335">
                <a:moveTo>
                  <a:pt x="82296" y="241321"/>
                </a:moveTo>
                <a:lnTo>
                  <a:pt x="70104" y="235225"/>
                </a:lnTo>
                <a:lnTo>
                  <a:pt x="70104" y="247821"/>
                </a:lnTo>
                <a:lnTo>
                  <a:pt x="81534" y="252580"/>
                </a:lnTo>
                <a:lnTo>
                  <a:pt x="81534" y="241321"/>
                </a:lnTo>
                <a:lnTo>
                  <a:pt x="82296" y="241321"/>
                </a:lnTo>
                <a:close/>
              </a:path>
              <a:path w="292100" h="267335">
                <a:moveTo>
                  <a:pt x="82296" y="24913"/>
                </a:moveTo>
                <a:lnTo>
                  <a:pt x="81533" y="24913"/>
                </a:lnTo>
                <a:lnTo>
                  <a:pt x="81533" y="25294"/>
                </a:lnTo>
                <a:lnTo>
                  <a:pt x="82296" y="24913"/>
                </a:lnTo>
                <a:close/>
              </a:path>
              <a:path w="292100" h="267335">
                <a:moveTo>
                  <a:pt x="112776" y="251989"/>
                </a:moveTo>
                <a:lnTo>
                  <a:pt x="105918" y="250465"/>
                </a:lnTo>
                <a:lnTo>
                  <a:pt x="99822" y="248941"/>
                </a:lnTo>
                <a:lnTo>
                  <a:pt x="93726" y="246655"/>
                </a:lnTo>
                <a:lnTo>
                  <a:pt x="81534" y="241321"/>
                </a:lnTo>
                <a:lnTo>
                  <a:pt x="81534" y="252580"/>
                </a:lnTo>
                <a:lnTo>
                  <a:pt x="101939" y="261075"/>
                </a:lnTo>
                <a:lnTo>
                  <a:pt x="112014" y="262683"/>
                </a:lnTo>
                <a:lnTo>
                  <a:pt x="112014" y="251989"/>
                </a:lnTo>
                <a:lnTo>
                  <a:pt x="112776" y="251989"/>
                </a:lnTo>
                <a:close/>
              </a:path>
              <a:path w="292100" h="267335">
                <a:moveTo>
                  <a:pt x="93725" y="19579"/>
                </a:moveTo>
                <a:lnTo>
                  <a:pt x="92963" y="19579"/>
                </a:lnTo>
                <a:lnTo>
                  <a:pt x="92963" y="19913"/>
                </a:lnTo>
                <a:lnTo>
                  <a:pt x="93725" y="19579"/>
                </a:lnTo>
                <a:close/>
              </a:path>
              <a:path w="292100" h="267335">
                <a:moveTo>
                  <a:pt x="112776" y="13483"/>
                </a:moveTo>
                <a:lnTo>
                  <a:pt x="112014" y="13483"/>
                </a:lnTo>
                <a:lnTo>
                  <a:pt x="112014" y="13737"/>
                </a:lnTo>
                <a:lnTo>
                  <a:pt x="112776" y="13483"/>
                </a:lnTo>
                <a:close/>
              </a:path>
              <a:path w="292100" h="267335">
                <a:moveTo>
                  <a:pt x="125730" y="255037"/>
                </a:moveTo>
                <a:lnTo>
                  <a:pt x="112014" y="251989"/>
                </a:lnTo>
                <a:lnTo>
                  <a:pt x="112014" y="262683"/>
                </a:lnTo>
                <a:lnTo>
                  <a:pt x="124968" y="264751"/>
                </a:lnTo>
                <a:lnTo>
                  <a:pt x="124968" y="255037"/>
                </a:lnTo>
                <a:lnTo>
                  <a:pt x="125730" y="255037"/>
                </a:lnTo>
                <a:close/>
              </a:path>
              <a:path w="292100" h="267335">
                <a:moveTo>
                  <a:pt x="125730" y="11197"/>
                </a:moveTo>
                <a:lnTo>
                  <a:pt x="124968" y="11197"/>
                </a:lnTo>
                <a:lnTo>
                  <a:pt x="124968" y="11367"/>
                </a:lnTo>
                <a:lnTo>
                  <a:pt x="125730" y="11197"/>
                </a:lnTo>
                <a:close/>
              </a:path>
              <a:path w="292100" h="267335">
                <a:moveTo>
                  <a:pt x="173736" y="264543"/>
                </a:moveTo>
                <a:lnTo>
                  <a:pt x="173736" y="253513"/>
                </a:lnTo>
                <a:lnTo>
                  <a:pt x="166878" y="255037"/>
                </a:lnTo>
                <a:lnTo>
                  <a:pt x="160020" y="255799"/>
                </a:lnTo>
                <a:lnTo>
                  <a:pt x="153162" y="255799"/>
                </a:lnTo>
                <a:lnTo>
                  <a:pt x="146304" y="256561"/>
                </a:lnTo>
                <a:lnTo>
                  <a:pt x="139446" y="255876"/>
                </a:lnTo>
                <a:lnTo>
                  <a:pt x="131826" y="255799"/>
                </a:lnTo>
                <a:lnTo>
                  <a:pt x="124968" y="255037"/>
                </a:lnTo>
                <a:lnTo>
                  <a:pt x="124968" y="264751"/>
                </a:lnTo>
                <a:lnTo>
                  <a:pt x="138256" y="266872"/>
                </a:lnTo>
                <a:lnTo>
                  <a:pt x="173736" y="264543"/>
                </a:lnTo>
                <a:close/>
              </a:path>
              <a:path w="292100" h="267335">
                <a:moveTo>
                  <a:pt x="132588" y="10435"/>
                </a:moveTo>
                <a:lnTo>
                  <a:pt x="131826" y="10435"/>
                </a:lnTo>
                <a:lnTo>
                  <a:pt x="132588" y="10435"/>
                </a:lnTo>
                <a:close/>
              </a:path>
              <a:path w="292100" h="267335">
                <a:moveTo>
                  <a:pt x="132588" y="255799"/>
                </a:moveTo>
                <a:lnTo>
                  <a:pt x="131826" y="255723"/>
                </a:lnTo>
                <a:lnTo>
                  <a:pt x="132588" y="255799"/>
                </a:lnTo>
                <a:close/>
              </a:path>
              <a:path w="292100" h="267335">
                <a:moveTo>
                  <a:pt x="139446" y="9673"/>
                </a:moveTo>
                <a:lnTo>
                  <a:pt x="138684" y="9673"/>
                </a:lnTo>
                <a:lnTo>
                  <a:pt x="139446" y="9673"/>
                </a:lnTo>
                <a:close/>
              </a:path>
              <a:path w="292100" h="267335">
                <a:moveTo>
                  <a:pt x="173736" y="12806"/>
                </a:moveTo>
                <a:lnTo>
                  <a:pt x="172974" y="12721"/>
                </a:lnTo>
                <a:lnTo>
                  <a:pt x="173736" y="12806"/>
                </a:lnTo>
                <a:close/>
              </a:path>
              <a:path w="292100" h="267335">
                <a:moveTo>
                  <a:pt x="186690" y="260937"/>
                </a:moveTo>
                <a:lnTo>
                  <a:pt x="186690" y="250465"/>
                </a:lnTo>
                <a:lnTo>
                  <a:pt x="172974" y="253513"/>
                </a:lnTo>
                <a:lnTo>
                  <a:pt x="173736" y="253513"/>
                </a:lnTo>
                <a:lnTo>
                  <a:pt x="173736" y="264543"/>
                </a:lnTo>
                <a:lnTo>
                  <a:pt x="174941" y="264464"/>
                </a:lnTo>
                <a:lnTo>
                  <a:pt x="186690" y="260937"/>
                </a:lnTo>
                <a:close/>
              </a:path>
              <a:path w="292100" h="267335">
                <a:moveTo>
                  <a:pt x="186690" y="15939"/>
                </a:moveTo>
                <a:lnTo>
                  <a:pt x="186690" y="15769"/>
                </a:lnTo>
                <a:lnTo>
                  <a:pt x="185928" y="15769"/>
                </a:lnTo>
                <a:lnTo>
                  <a:pt x="186690" y="15939"/>
                </a:lnTo>
                <a:close/>
              </a:path>
              <a:path w="292100" h="267335">
                <a:moveTo>
                  <a:pt x="192786" y="259107"/>
                </a:moveTo>
                <a:lnTo>
                  <a:pt x="192786" y="248941"/>
                </a:lnTo>
                <a:lnTo>
                  <a:pt x="185928" y="250465"/>
                </a:lnTo>
                <a:lnTo>
                  <a:pt x="186690" y="250465"/>
                </a:lnTo>
                <a:lnTo>
                  <a:pt x="186690" y="260937"/>
                </a:lnTo>
                <a:lnTo>
                  <a:pt x="192786" y="259107"/>
                </a:lnTo>
                <a:close/>
              </a:path>
              <a:path w="292100" h="267335">
                <a:moveTo>
                  <a:pt x="192786" y="17547"/>
                </a:moveTo>
                <a:lnTo>
                  <a:pt x="192786" y="17293"/>
                </a:lnTo>
                <a:lnTo>
                  <a:pt x="192024" y="17293"/>
                </a:lnTo>
                <a:lnTo>
                  <a:pt x="192786" y="17547"/>
                </a:lnTo>
                <a:close/>
              </a:path>
              <a:path w="292100" h="267335">
                <a:moveTo>
                  <a:pt x="198882" y="257277"/>
                </a:moveTo>
                <a:lnTo>
                  <a:pt x="198882" y="246655"/>
                </a:lnTo>
                <a:lnTo>
                  <a:pt x="192024" y="248941"/>
                </a:lnTo>
                <a:lnTo>
                  <a:pt x="192786" y="248941"/>
                </a:lnTo>
                <a:lnTo>
                  <a:pt x="192786" y="259107"/>
                </a:lnTo>
                <a:lnTo>
                  <a:pt x="198882" y="257277"/>
                </a:lnTo>
                <a:close/>
              </a:path>
              <a:path w="292100" h="267335">
                <a:moveTo>
                  <a:pt x="198882" y="19893"/>
                </a:moveTo>
                <a:lnTo>
                  <a:pt x="198882" y="19579"/>
                </a:lnTo>
                <a:lnTo>
                  <a:pt x="198120" y="19579"/>
                </a:lnTo>
                <a:lnTo>
                  <a:pt x="198882" y="19893"/>
                </a:lnTo>
                <a:close/>
              </a:path>
              <a:path w="292100" h="267335">
                <a:moveTo>
                  <a:pt x="211074" y="253285"/>
                </a:moveTo>
                <a:lnTo>
                  <a:pt x="211074" y="241321"/>
                </a:lnTo>
                <a:lnTo>
                  <a:pt x="198120" y="246655"/>
                </a:lnTo>
                <a:lnTo>
                  <a:pt x="198882" y="246655"/>
                </a:lnTo>
                <a:lnTo>
                  <a:pt x="198882" y="257277"/>
                </a:lnTo>
                <a:lnTo>
                  <a:pt x="209936" y="253959"/>
                </a:lnTo>
                <a:lnTo>
                  <a:pt x="211074" y="253285"/>
                </a:lnTo>
                <a:close/>
              </a:path>
              <a:path w="292100" h="267335">
                <a:moveTo>
                  <a:pt x="211074" y="25320"/>
                </a:moveTo>
                <a:lnTo>
                  <a:pt x="211074" y="24913"/>
                </a:lnTo>
                <a:lnTo>
                  <a:pt x="210311" y="24913"/>
                </a:lnTo>
                <a:lnTo>
                  <a:pt x="211074" y="25320"/>
                </a:lnTo>
                <a:close/>
              </a:path>
              <a:path w="292100" h="267335">
                <a:moveTo>
                  <a:pt x="221742" y="246971"/>
                </a:moveTo>
                <a:lnTo>
                  <a:pt x="221742" y="235225"/>
                </a:lnTo>
                <a:lnTo>
                  <a:pt x="210311" y="241321"/>
                </a:lnTo>
                <a:lnTo>
                  <a:pt x="211074" y="241321"/>
                </a:lnTo>
                <a:lnTo>
                  <a:pt x="211074" y="253285"/>
                </a:lnTo>
                <a:lnTo>
                  <a:pt x="221742" y="246971"/>
                </a:lnTo>
                <a:close/>
              </a:path>
              <a:path w="292100" h="267335">
                <a:moveTo>
                  <a:pt x="221742" y="31517"/>
                </a:moveTo>
                <a:lnTo>
                  <a:pt x="221742" y="31009"/>
                </a:lnTo>
                <a:lnTo>
                  <a:pt x="220979" y="31009"/>
                </a:lnTo>
                <a:lnTo>
                  <a:pt x="221742" y="31517"/>
                </a:lnTo>
                <a:close/>
              </a:path>
              <a:path w="292100" h="267335">
                <a:moveTo>
                  <a:pt x="232410" y="227605"/>
                </a:moveTo>
                <a:lnTo>
                  <a:pt x="220979" y="235225"/>
                </a:lnTo>
                <a:lnTo>
                  <a:pt x="221742" y="235225"/>
                </a:lnTo>
                <a:lnTo>
                  <a:pt x="221742" y="246971"/>
                </a:lnTo>
                <a:lnTo>
                  <a:pt x="231647" y="241107"/>
                </a:lnTo>
                <a:lnTo>
                  <a:pt x="231647" y="228367"/>
                </a:lnTo>
                <a:lnTo>
                  <a:pt x="232410" y="227605"/>
                </a:lnTo>
                <a:close/>
              </a:path>
              <a:path w="292100" h="267335">
                <a:moveTo>
                  <a:pt x="232410" y="38629"/>
                </a:moveTo>
                <a:lnTo>
                  <a:pt x="231647" y="37867"/>
                </a:lnTo>
                <a:lnTo>
                  <a:pt x="231647" y="38121"/>
                </a:lnTo>
                <a:lnTo>
                  <a:pt x="232410" y="38629"/>
                </a:lnTo>
                <a:close/>
              </a:path>
              <a:path w="292100" h="267335">
                <a:moveTo>
                  <a:pt x="250697" y="225598"/>
                </a:moveTo>
                <a:lnTo>
                  <a:pt x="250697" y="210841"/>
                </a:lnTo>
                <a:lnTo>
                  <a:pt x="241554" y="219985"/>
                </a:lnTo>
                <a:lnTo>
                  <a:pt x="231647" y="228367"/>
                </a:lnTo>
                <a:lnTo>
                  <a:pt x="231647" y="241107"/>
                </a:lnTo>
                <a:lnTo>
                  <a:pt x="241182" y="235464"/>
                </a:lnTo>
                <a:lnTo>
                  <a:pt x="250697" y="225598"/>
                </a:lnTo>
                <a:close/>
              </a:path>
              <a:path w="292100" h="267335">
                <a:moveTo>
                  <a:pt x="250697" y="55532"/>
                </a:moveTo>
                <a:lnTo>
                  <a:pt x="250697" y="55393"/>
                </a:lnTo>
                <a:lnTo>
                  <a:pt x="249936" y="54631"/>
                </a:lnTo>
                <a:lnTo>
                  <a:pt x="250697" y="55532"/>
                </a:lnTo>
                <a:close/>
              </a:path>
              <a:path w="292100" h="267335">
                <a:moveTo>
                  <a:pt x="258318" y="217697"/>
                </a:moveTo>
                <a:lnTo>
                  <a:pt x="258318" y="201697"/>
                </a:lnTo>
                <a:lnTo>
                  <a:pt x="249936" y="211603"/>
                </a:lnTo>
                <a:lnTo>
                  <a:pt x="250697" y="210841"/>
                </a:lnTo>
                <a:lnTo>
                  <a:pt x="250697" y="225598"/>
                </a:lnTo>
                <a:lnTo>
                  <a:pt x="258318" y="217697"/>
                </a:lnTo>
                <a:close/>
              </a:path>
              <a:path w="292100" h="267335">
                <a:moveTo>
                  <a:pt x="258318" y="64961"/>
                </a:moveTo>
                <a:lnTo>
                  <a:pt x="258318" y="64537"/>
                </a:lnTo>
                <a:lnTo>
                  <a:pt x="257556" y="63775"/>
                </a:lnTo>
                <a:lnTo>
                  <a:pt x="258318" y="64961"/>
                </a:lnTo>
                <a:close/>
              </a:path>
              <a:path w="292100" h="267335">
                <a:moveTo>
                  <a:pt x="280416" y="182281"/>
                </a:moveTo>
                <a:lnTo>
                  <a:pt x="280416" y="145309"/>
                </a:lnTo>
                <a:lnTo>
                  <a:pt x="278892" y="152167"/>
                </a:lnTo>
                <a:lnTo>
                  <a:pt x="278892" y="151405"/>
                </a:lnTo>
                <a:lnTo>
                  <a:pt x="278130" y="158263"/>
                </a:lnTo>
                <a:lnTo>
                  <a:pt x="278130" y="157501"/>
                </a:lnTo>
                <a:lnTo>
                  <a:pt x="275082" y="169693"/>
                </a:lnTo>
                <a:lnTo>
                  <a:pt x="272796" y="175027"/>
                </a:lnTo>
                <a:lnTo>
                  <a:pt x="270510" y="181123"/>
                </a:lnTo>
                <a:lnTo>
                  <a:pt x="270510" y="180361"/>
                </a:lnTo>
                <a:lnTo>
                  <a:pt x="267462" y="186457"/>
                </a:lnTo>
                <a:lnTo>
                  <a:pt x="264414" y="191791"/>
                </a:lnTo>
                <a:lnTo>
                  <a:pt x="264414" y="191029"/>
                </a:lnTo>
                <a:lnTo>
                  <a:pt x="257556" y="201697"/>
                </a:lnTo>
                <a:lnTo>
                  <a:pt x="258318" y="201697"/>
                </a:lnTo>
                <a:lnTo>
                  <a:pt x="258318" y="217697"/>
                </a:lnTo>
                <a:lnTo>
                  <a:pt x="266622" y="209087"/>
                </a:lnTo>
                <a:lnTo>
                  <a:pt x="280416" y="182281"/>
                </a:lnTo>
                <a:close/>
              </a:path>
            </a:pathLst>
          </a:custGeom>
          <a:solidFill>
            <a:srgbClr val="41719C"/>
          </a:solidFill>
        </p:spPr>
        <p:txBody>
          <a:bodyPr wrap="square" lIns="0" tIns="0" rIns="0" bIns="0" rtlCol="0"/>
          <a:lstStyle/>
          <a:p>
            <a:endParaRPr/>
          </a:p>
        </p:txBody>
      </p:sp>
      <p:sp>
        <p:nvSpPr>
          <p:cNvPr id="43" name="object 43"/>
          <p:cNvSpPr txBox="1"/>
          <p:nvPr/>
        </p:nvSpPr>
        <p:spPr>
          <a:xfrm>
            <a:off x="8502529" y="3512311"/>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1</a:t>
            </a:r>
            <a:endParaRPr sz="1400">
              <a:latin typeface="Calibri"/>
              <a:cs typeface="Calibri"/>
            </a:endParaRPr>
          </a:p>
        </p:txBody>
      </p:sp>
      <p:sp>
        <p:nvSpPr>
          <p:cNvPr id="44" name="object 44"/>
          <p:cNvSpPr/>
          <p:nvPr/>
        </p:nvSpPr>
        <p:spPr>
          <a:xfrm>
            <a:off x="7841627" y="4762066"/>
            <a:ext cx="292100" cy="267335"/>
          </a:xfrm>
          <a:custGeom>
            <a:avLst/>
            <a:gdLst/>
            <a:ahLst/>
            <a:cxnLst/>
            <a:rect l="l" t="t" r="r" b="b"/>
            <a:pathLst>
              <a:path w="292100" h="267335">
                <a:moveTo>
                  <a:pt x="762" y="139879"/>
                </a:moveTo>
                <a:lnTo>
                  <a:pt x="761" y="126163"/>
                </a:lnTo>
                <a:lnTo>
                  <a:pt x="0" y="133021"/>
                </a:lnTo>
                <a:lnTo>
                  <a:pt x="762" y="139879"/>
                </a:lnTo>
                <a:close/>
              </a:path>
              <a:path w="292100" h="267335">
                <a:moveTo>
                  <a:pt x="291846" y="133021"/>
                </a:moveTo>
                <a:lnTo>
                  <a:pt x="291846" y="126163"/>
                </a:lnTo>
                <a:lnTo>
                  <a:pt x="291084" y="119305"/>
                </a:lnTo>
                <a:lnTo>
                  <a:pt x="279430" y="79565"/>
                </a:lnTo>
                <a:lnTo>
                  <a:pt x="231634" y="23902"/>
                </a:lnTo>
                <a:lnTo>
                  <a:pt x="164225" y="17"/>
                </a:lnTo>
                <a:lnTo>
                  <a:pt x="128054" y="0"/>
                </a:lnTo>
                <a:lnTo>
                  <a:pt x="92847" y="7937"/>
                </a:lnTo>
                <a:lnTo>
                  <a:pt x="60559" y="23833"/>
                </a:lnTo>
                <a:lnTo>
                  <a:pt x="33144" y="47691"/>
                </a:lnTo>
                <a:lnTo>
                  <a:pt x="12560" y="79514"/>
                </a:lnTo>
                <a:lnTo>
                  <a:pt x="761" y="119305"/>
                </a:lnTo>
                <a:lnTo>
                  <a:pt x="762" y="146737"/>
                </a:lnTo>
                <a:lnTo>
                  <a:pt x="2286" y="153595"/>
                </a:lnTo>
                <a:lnTo>
                  <a:pt x="11430" y="180060"/>
                </a:lnTo>
                <a:lnTo>
                  <a:pt x="11430" y="126925"/>
                </a:lnTo>
                <a:lnTo>
                  <a:pt x="12191" y="120067"/>
                </a:lnTo>
                <a:lnTo>
                  <a:pt x="12191" y="120829"/>
                </a:lnTo>
                <a:lnTo>
                  <a:pt x="12954" y="113971"/>
                </a:lnTo>
                <a:lnTo>
                  <a:pt x="12954" y="114733"/>
                </a:lnTo>
                <a:lnTo>
                  <a:pt x="13716" y="111304"/>
                </a:lnTo>
                <a:lnTo>
                  <a:pt x="13715" y="108637"/>
                </a:lnTo>
                <a:lnTo>
                  <a:pt x="15239" y="102541"/>
                </a:lnTo>
                <a:lnTo>
                  <a:pt x="17525" y="96445"/>
                </a:lnTo>
                <a:lnTo>
                  <a:pt x="19049" y="92889"/>
                </a:lnTo>
                <a:lnTo>
                  <a:pt x="19049" y="91111"/>
                </a:lnTo>
                <a:lnTo>
                  <a:pt x="22097" y="85015"/>
                </a:lnTo>
                <a:lnTo>
                  <a:pt x="22097" y="85777"/>
                </a:lnTo>
                <a:lnTo>
                  <a:pt x="24383" y="79681"/>
                </a:lnTo>
                <a:lnTo>
                  <a:pt x="27431" y="74347"/>
                </a:lnTo>
                <a:lnTo>
                  <a:pt x="27431" y="75109"/>
                </a:lnTo>
                <a:lnTo>
                  <a:pt x="34290" y="64441"/>
                </a:lnTo>
                <a:lnTo>
                  <a:pt x="41909" y="54535"/>
                </a:lnTo>
                <a:lnTo>
                  <a:pt x="41909" y="55297"/>
                </a:lnTo>
                <a:lnTo>
                  <a:pt x="50291" y="46915"/>
                </a:lnTo>
                <a:lnTo>
                  <a:pt x="50291" y="46153"/>
                </a:lnTo>
                <a:lnTo>
                  <a:pt x="60197" y="37771"/>
                </a:lnTo>
                <a:lnTo>
                  <a:pt x="60197" y="38533"/>
                </a:lnTo>
                <a:lnTo>
                  <a:pt x="70103" y="31457"/>
                </a:lnTo>
                <a:lnTo>
                  <a:pt x="70103" y="30913"/>
                </a:lnTo>
                <a:lnTo>
                  <a:pt x="81533" y="25198"/>
                </a:lnTo>
                <a:lnTo>
                  <a:pt x="81533" y="24817"/>
                </a:lnTo>
                <a:lnTo>
                  <a:pt x="92963" y="19817"/>
                </a:lnTo>
                <a:lnTo>
                  <a:pt x="92963" y="19483"/>
                </a:lnTo>
                <a:lnTo>
                  <a:pt x="99822" y="17197"/>
                </a:lnTo>
                <a:lnTo>
                  <a:pt x="105918" y="15673"/>
                </a:lnTo>
                <a:lnTo>
                  <a:pt x="112014" y="14319"/>
                </a:lnTo>
                <a:lnTo>
                  <a:pt x="112014" y="14149"/>
                </a:lnTo>
                <a:lnTo>
                  <a:pt x="124968" y="11271"/>
                </a:lnTo>
                <a:lnTo>
                  <a:pt x="124968" y="11101"/>
                </a:lnTo>
                <a:lnTo>
                  <a:pt x="131826" y="10415"/>
                </a:lnTo>
                <a:lnTo>
                  <a:pt x="139446" y="10263"/>
                </a:lnTo>
                <a:lnTo>
                  <a:pt x="146304" y="9577"/>
                </a:lnTo>
                <a:lnTo>
                  <a:pt x="153162" y="10339"/>
                </a:lnTo>
                <a:lnTo>
                  <a:pt x="160020" y="10339"/>
                </a:lnTo>
                <a:lnTo>
                  <a:pt x="166878" y="11101"/>
                </a:lnTo>
                <a:lnTo>
                  <a:pt x="173736" y="12625"/>
                </a:lnTo>
                <a:lnTo>
                  <a:pt x="173736" y="12795"/>
                </a:lnTo>
                <a:lnTo>
                  <a:pt x="186690" y="15673"/>
                </a:lnTo>
                <a:lnTo>
                  <a:pt x="186690" y="15843"/>
                </a:lnTo>
                <a:lnTo>
                  <a:pt x="192786" y="17197"/>
                </a:lnTo>
                <a:lnTo>
                  <a:pt x="192786" y="17451"/>
                </a:lnTo>
                <a:lnTo>
                  <a:pt x="198882" y="19483"/>
                </a:lnTo>
                <a:lnTo>
                  <a:pt x="198882" y="19797"/>
                </a:lnTo>
                <a:lnTo>
                  <a:pt x="211074" y="24817"/>
                </a:lnTo>
                <a:lnTo>
                  <a:pt x="211074" y="25224"/>
                </a:lnTo>
                <a:lnTo>
                  <a:pt x="221742" y="30913"/>
                </a:lnTo>
                <a:lnTo>
                  <a:pt x="221742" y="31421"/>
                </a:lnTo>
                <a:lnTo>
                  <a:pt x="231647" y="38025"/>
                </a:lnTo>
                <a:lnTo>
                  <a:pt x="231647" y="37771"/>
                </a:lnTo>
                <a:lnTo>
                  <a:pt x="241554" y="46153"/>
                </a:lnTo>
                <a:lnTo>
                  <a:pt x="250697" y="55297"/>
                </a:lnTo>
                <a:lnTo>
                  <a:pt x="250697" y="55436"/>
                </a:lnTo>
                <a:lnTo>
                  <a:pt x="258318" y="64441"/>
                </a:lnTo>
                <a:lnTo>
                  <a:pt x="258318" y="65627"/>
                </a:lnTo>
                <a:lnTo>
                  <a:pt x="264414" y="75109"/>
                </a:lnTo>
                <a:lnTo>
                  <a:pt x="264414" y="74347"/>
                </a:lnTo>
                <a:lnTo>
                  <a:pt x="267462" y="79681"/>
                </a:lnTo>
                <a:lnTo>
                  <a:pt x="270510" y="85777"/>
                </a:lnTo>
                <a:lnTo>
                  <a:pt x="270510" y="85015"/>
                </a:lnTo>
                <a:lnTo>
                  <a:pt x="272796" y="91111"/>
                </a:lnTo>
                <a:lnTo>
                  <a:pt x="275082" y="96445"/>
                </a:lnTo>
                <a:lnTo>
                  <a:pt x="278130" y="108637"/>
                </a:lnTo>
                <a:lnTo>
                  <a:pt x="278130" y="107875"/>
                </a:lnTo>
                <a:lnTo>
                  <a:pt x="278892" y="114733"/>
                </a:lnTo>
                <a:lnTo>
                  <a:pt x="278892" y="113971"/>
                </a:lnTo>
                <a:lnTo>
                  <a:pt x="280416" y="120829"/>
                </a:lnTo>
                <a:lnTo>
                  <a:pt x="280416" y="182465"/>
                </a:lnTo>
                <a:lnTo>
                  <a:pt x="284352" y="174805"/>
                </a:lnTo>
                <a:lnTo>
                  <a:pt x="291846" y="133021"/>
                </a:lnTo>
                <a:close/>
              </a:path>
              <a:path w="292100" h="267335">
                <a:moveTo>
                  <a:pt x="14478" y="158167"/>
                </a:moveTo>
                <a:lnTo>
                  <a:pt x="12954" y="151309"/>
                </a:lnTo>
                <a:lnTo>
                  <a:pt x="12954" y="152071"/>
                </a:lnTo>
                <a:lnTo>
                  <a:pt x="12192" y="145213"/>
                </a:lnTo>
                <a:lnTo>
                  <a:pt x="12192" y="145975"/>
                </a:lnTo>
                <a:lnTo>
                  <a:pt x="11430" y="139117"/>
                </a:lnTo>
                <a:lnTo>
                  <a:pt x="11430" y="180060"/>
                </a:lnTo>
                <a:lnTo>
                  <a:pt x="13716" y="186676"/>
                </a:lnTo>
                <a:lnTo>
                  <a:pt x="13716" y="157405"/>
                </a:lnTo>
                <a:lnTo>
                  <a:pt x="14478" y="158167"/>
                </a:lnTo>
                <a:close/>
              </a:path>
              <a:path w="292100" h="267335">
                <a:moveTo>
                  <a:pt x="14477" y="107875"/>
                </a:moveTo>
                <a:lnTo>
                  <a:pt x="13715" y="108637"/>
                </a:lnTo>
                <a:lnTo>
                  <a:pt x="13716" y="111304"/>
                </a:lnTo>
                <a:lnTo>
                  <a:pt x="14477" y="107875"/>
                </a:lnTo>
                <a:close/>
              </a:path>
              <a:path w="292100" h="267335">
                <a:moveTo>
                  <a:pt x="51053" y="219889"/>
                </a:moveTo>
                <a:lnTo>
                  <a:pt x="41910" y="210745"/>
                </a:lnTo>
                <a:lnTo>
                  <a:pt x="41910" y="211507"/>
                </a:lnTo>
                <a:lnTo>
                  <a:pt x="34290" y="201601"/>
                </a:lnTo>
                <a:lnTo>
                  <a:pt x="34290" y="202363"/>
                </a:lnTo>
                <a:lnTo>
                  <a:pt x="27432" y="191695"/>
                </a:lnTo>
                <a:lnTo>
                  <a:pt x="24384" y="186361"/>
                </a:lnTo>
                <a:lnTo>
                  <a:pt x="22098" y="181027"/>
                </a:lnTo>
                <a:lnTo>
                  <a:pt x="19812" y="174931"/>
                </a:lnTo>
                <a:lnTo>
                  <a:pt x="19812" y="175693"/>
                </a:lnTo>
                <a:lnTo>
                  <a:pt x="15240" y="163501"/>
                </a:lnTo>
                <a:lnTo>
                  <a:pt x="15240" y="164263"/>
                </a:lnTo>
                <a:lnTo>
                  <a:pt x="13716" y="157405"/>
                </a:lnTo>
                <a:lnTo>
                  <a:pt x="13716" y="186676"/>
                </a:lnTo>
                <a:lnTo>
                  <a:pt x="16017" y="193336"/>
                </a:lnTo>
                <a:lnTo>
                  <a:pt x="38551" y="224415"/>
                </a:lnTo>
                <a:lnTo>
                  <a:pt x="50292" y="233461"/>
                </a:lnTo>
                <a:lnTo>
                  <a:pt x="50292" y="219889"/>
                </a:lnTo>
                <a:lnTo>
                  <a:pt x="51053" y="219889"/>
                </a:lnTo>
                <a:close/>
              </a:path>
              <a:path w="292100" h="267335">
                <a:moveTo>
                  <a:pt x="19811" y="91111"/>
                </a:moveTo>
                <a:lnTo>
                  <a:pt x="19049" y="91111"/>
                </a:lnTo>
                <a:lnTo>
                  <a:pt x="19049" y="92889"/>
                </a:lnTo>
                <a:lnTo>
                  <a:pt x="19811" y="91111"/>
                </a:lnTo>
                <a:close/>
              </a:path>
              <a:path w="292100" h="267335">
                <a:moveTo>
                  <a:pt x="51053" y="46153"/>
                </a:moveTo>
                <a:lnTo>
                  <a:pt x="50291" y="46153"/>
                </a:lnTo>
                <a:lnTo>
                  <a:pt x="50291" y="46915"/>
                </a:lnTo>
                <a:lnTo>
                  <a:pt x="51053" y="46153"/>
                </a:lnTo>
                <a:close/>
              </a:path>
              <a:path w="292100" h="267335">
                <a:moveTo>
                  <a:pt x="70866" y="235129"/>
                </a:moveTo>
                <a:lnTo>
                  <a:pt x="60198" y="227509"/>
                </a:lnTo>
                <a:lnTo>
                  <a:pt x="60198" y="228271"/>
                </a:lnTo>
                <a:lnTo>
                  <a:pt x="50292" y="219889"/>
                </a:lnTo>
                <a:lnTo>
                  <a:pt x="50292" y="233461"/>
                </a:lnTo>
                <a:lnTo>
                  <a:pt x="67793" y="246945"/>
                </a:lnTo>
                <a:lnTo>
                  <a:pt x="70104" y="247907"/>
                </a:lnTo>
                <a:lnTo>
                  <a:pt x="70104" y="235129"/>
                </a:lnTo>
                <a:lnTo>
                  <a:pt x="70866" y="235129"/>
                </a:lnTo>
                <a:close/>
              </a:path>
              <a:path w="292100" h="267335">
                <a:moveTo>
                  <a:pt x="70865" y="30913"/>
                </a:moveTo>
                <a:lnTo>
                  <a:pt x="70103" y="30913"/>
                </a:lnTo>
                <a:lnTo>
                  <a:pt x="70103" y="31457"/>
                </a:lnTo>
                <a:lnTo>
                  <a:pt x="70865" y="30913"/>
                </a:lnTo>
                <a:close/>
              </a:path>
              <a:path w="292100" h="267335">
                <a:moveTo>
                  <a:pt x="82296" y="241225"/>
                </a:moveTo>
                <a:lnTo>
                  <a:pt x="70104" y="235129"/>
                </a:lnTo>
                <a:lnTo>
                  <a:pt x="70104" y="247907"/>
                </a:lnTo>
                <a:lnTo>
                  <a:pt x="81534" y="252666"/>
                </a:lnTo>
                <a:lnTo>
                  <a:pt x="81534" y="241225"/>
                </a:lnTo>
                <a:lnTo>
                  <a:pt x="82296" y="241225"/>
                </a:lnTo>
                <a:close/>
              </a:path>
              <a:path w="292100" h="267335">
                <a:moveTo>
                  <a:pt x="82296" y="24817"/>
                </a:moveTo>
                <a:lnTo>
                  <a:pt x="81533" y="24817"/>
                </a:lnTo>
                <a:lnTo>
                  <a:pt x="81533" y="25198"/>
                </a:lnTo>
                <a:lnTo>
                  <a:pt x="82296" y="24817"/>
                </a:lnTo>
                <a:close/>
              </a:path>
              <a:path w="292100" h="267335">
                <a:moveTo>
                  <a:pt x="112776" y="252655"/>
                </a:moveTo>
                <a:lnTo>
                  <a:pt x="105918" y="250369"/>
                </a:lnTo>
                <a:lnTo>
                  <a:pt x="99822" y="248845"/>
                </a:lnTo>
                <a:lnTo>
                  <a:pt x="93726" y="246559"/>
                </a:lnTo>
                <a:lnTo>
                  <a:pt x="81534" y="241225"/>
                </a:lnTo>
                <a:lnTo>
                  <a:pt x="81534" y="252666"/>
                </a:lnTo>
                <a:lnTo>
                  <a:pt x="101649" y="261040"/>
                </a:lnTo>
                <a:lnTo>
                  <a:pt x="112014" y="262685"/>
                </a:lnTo>
                <a:lnTo>
                  <a:pt x="112014" y="252655"/>
                </a:lnTo>
                <a:lnTo>
                  <a:pt x="112776" y="252655"/>
                </a:lnTo>
                <a:close/>
              </a:path>
              <a:path w="292100" h="267335">
                <a:moveTo>
                  <a:pt x="93725" y="19483"/>
                </a:moveTo>
                <a:lnTo>
                  <a:pt x="92963" y="19483"/>
                </a:lnTo>
                <a:lnTo>
                  <a:pt x="92963" y="19817"/>
                </a:lnTo>
                <a:lnTo>
                  <a:pt x="93725" y="19483"/>
                </a:lnTo>
                <a:close/>
              </a:path>
              <a:path w="292100" h="267335">
                <a:moveTo>
                  <a:pt x="112776" y="14149"/>
                </a:moveTo>
                <a:lnTo>
                  <a:pt x="112014" y="14149"/>
                </a:lnTo>
                <a:lnTo>
                  <a:pt x="112014" y="14319"/>
                </a:lnTo>
                <a:lnTo>
                  <a:pt x="112776" y="14149"/>
                </a:lnTo>
                <a:close/>
              </a:path>
              <a:path w="292100" h="267335">
                <a:moveTo>
                  <a:pt x="125730" y="254941"/>
                </a:moveTo>
                <a:lnTo>
                  <a:pt x="118872" y="253417"/>
                </a:lnTo>
                <a:lnTo>
                  <a:pt x="118872" y="254179"/>
                </a:lnTo>
                <a:lnTo>
                  <a:pt x="112014" y="252655"/>
                </a:lnTo>
                <a:lnTo>
                  <a:pt x="112014" y="262685"/>
                </a:lnTo>
                <a:lnTo>
                  <a:pt x="124968" y="264741"/>
                </a:lnTo>
                <a:lnTo>
                  <a:pt x="124968" y="254941"/>
                </a:lnTo>
                <a:lnTo>
                  <a:pt x="125730" y="254941"/>
                </a:lnTo>
                <a:close/>
              </a:path>
              <a:path w="292100" h="267335">
                <a:moveTo>
                  <a:pt x="125730" y="11101"/>
                </a:moveTo>
                <a:lnTo>
                  <a:pt x="124968" y="11101"/>
                </a:lnTo>
                <a:lnTo>
                  <a:pt x="124968" y="11271"/>
                </a:lnTo>
                <a:lnTo>
                  <a:pt x="125730" y="11101"/>
                </a:lnTo>
                <a:close/>
              </a:path>
              <a:path w="292100" h="267335">
                <a:moveTo>
                  <a:pt x="173736" y="264449"/>
                </a:moveTo>
                <a:lnTo>
                  <a:pt x="173736" y="253417"/>
                </a:lnTo>
                <a:lnTo>
                  <a:pt x="166878" y="254941"/>
                </a:lnTo>
                <a:lnTo>
                  <a:pt x="153162" y="256465"/>
                </a:lnTo>
                <a:lnTo>
                  <a:pt x="138684" y="256465"/>
                </a:lnTo>
                <a:lnTo>
                  <a:pt x="131826" y="255703"/>
                </a:lnTo>
                <a:lnTo>
                  <a:pt x="124968" y="254941"/>
                </a:lnTo>
                <a:lnTo>
                  <a:pt x="124968" y="264741"/>
                </a:lnTo>
                <a:lnTo>
                  <a:pt x="138023" y="266813"/>
                </a:lnTo>
                <a:lnTo>
                  <a:pt x="173736" y="264449"/>
                </a:lnTo>
                <a:close/>
              </a:path>
              <a:path w="292100" h="267335">
                <a:moveTo>
                  <a:pt x="132588" y="10339"/>
                </a:moveTo>
                <a:lnTo>
                  <a:pt x="131826" y="10339"/>
                </a:lnTo>
                <a:lnTo>
                  <a:pt x="132588" y="10339"/>
                </a:lnTo>
                <a:close/>
              </a:path>
              <a:path w="292100" h="267335">
                <a:moveTo>
                  <a:pt x="132588" y="255703"/>
                </a:moveTo>
                <a:lnTo>
                  <a:pt x="131826" y="255627"/>
                </a:lnTo>
                <a:lnTo>
                  <a:pt x="132588" y="255703"/>
                </a:lnTo>
                <a:close/>
              </a:path>
              <a:path w="292100" h="267335">
                <a:moveTo>
                  <a:pt x="139446" y="256465"/>
                </a:moveTo>
                <a:lnTo>
                  <a:pt x="138684" y="256389"/>
                </a:lnTo>
                <a:lnTo>
                  <a:pt x="139446" y="256465"/>
                </a:lnTo>
                <a:close/>
              </a:path>
              <a:path w="292100" h="267335">
                <a:moveTo>
                  <a:pt x="173736" y="12795"/>
                </a:moveTo>
                <a:lnTo>
                  <a:pt x="173736" y="12625"/>
                </a:lnTo>
                <a:lnTo>
                  <a:pt x="172974" y="12625"/>
                </a:lnTo>
                <a:lnTo>
                  <a:pt x="173736" y="12795"/>
                </a:lnTo>
                <a:close/>
              </a:path>
              <a:path w="292100" h="267335">
                <a:moveTo>
                  <a:pt x="186690" y="260818"/>
                </a:moveTo>
                <a:lnTo>
                  <a:pt x="186690" y="250369"/>
                </a:lnTo>
                <a:lnTo>
                  <a:pt x="179832" y="252655"/>
                </a:lnTo>
                <a:lnTo>
                  <a:pt x="172974" y="253417"/>
                </a:lnTo>
                <a:lnTo>
                  <a:pt x="173736" y="253417"/>
                </a:lnTo>
                <a:lnTo>
                  <a:pt x="173736" y="264449"/>
                </a:lnTo>
                <a:lnTo>
                  <a:pt x="174821" y="264377"/>
                </a:lnTo>
                <a:lnTo>
                  <a:pt x="186690" y="260818"/>
                </a:lnTo>
                <a:close/>
              </a:path>
              <a:path w="292100" h="267335">
                <a:moveTo>
                  <a:pt x="186690" y="15843"/>
                </a:moveTo>
                <a:lnTo>
                  <a:pt x="186690" y="15673"/>
                </a:lnTo>
                <a:lnTo>
                  <a:pt x="185928" y="15673"/>
                </a:lnTo>
                <a:lnTo>
                  <a:pt x="186690" y="15843"/>
                </a:lnTo>
                <a:close/>
              </a:path>
              <a:path w="292100" h="267335">
                <a:moveTo>
                  <a:pt x="192786" y="258990"/>
                </a:moveTo>
                <a:lnTo>
                  <a:pt x="192786" y="248845"/>
                </a:lnTo>
                <a:lnTo>
                  <a:pt x="185928" y="250369"/>
                </a:lnTo>
                <a:lnTo>
                  <a:pt x="186690" y="250369"/>
                </a:lnTo>
                <a:lnTo>
                  <a:pt x="186690" y="260818"/>
                </a:lnTo>
                <a:lnTo>
                  <a:pt x="192786" y="258990"/>
                </a:lnTo>
                <a:close/>
              </a:path>
              <a:path w="292100" h="267335">
                <a:moveTo>
                  <a:pt x="192786" y="17451"/>
                </a:moveTo>
                <a:lnTo>
                  <a:pt x="192786" y="17197"/>
                </a:lnTo>
                <a:lnTo>
                  <a:pt x="192024" y="17197"/>
                </a:lnTo>
                <a:lnTo>
                  <a:pt x="192786" y="17451"/>
                </a:lnTo>
                <a:close/>
              </a:path>
              <a:path w="292100" h="267335">
                <a:moveTo>
                  <a:pt x="198882" y="257163"/>
                </a:moveTo>
                <a:lnTo>
                  <a:pt x="198882" y="246559"/>
                </a:lnTo>
                <a:lnTo>
                  <a:pt x="192024" y="248845"/>
                </a:lnTo>
                <a:lnTo>
                  <a:pt x="192786" y="248845"/>
                </a:lnTo>
                <a:lnTo>
                  <a:pt x="192786" y="258990"/>
                </a:lnTo>
                <a:lnTo>
                  <a:pt x="198882" y="257163"/>
                </a:lnTo>
                <a:close/>
              </a:path>
              <a:path w="292100" h="267335">
                <a:moveTo>
                  <a:pt x="198882" y="19797"/>
                </a:moveTo>
                <a:lnTo>
                  <a:pt x="198882" y="19483"/>
                </a:lnTo>
                <a:lnTo>
                  <a:pt x="198120" y="19483"/>
                </a:lnTo>
                <a:lnTo>
                  <a:pt x="198882" y="19797"/>
                </a:lnTo>
                <a:close/>
              </a:path>
              <a:path w="292100" h="267335">
                <a:moveTo>
                  <a:pt x="211074" y="253180"/>
                </a:moveTo>
                <a:lnTo>
                  <a:pt x="211074" y="241225"/>
                </a:lnTo>
                <a:lnTo>
                  <a:pt x="198120" y="246559"/>
                </a:lnTo>
                <a:lnTo>
                  <a:pt x="198882" y="246559"/>
                </a:lnTo>
                <a:lnTo>
                  <a:pt x="198882" y="257163"/>
                </a:lnTo>
                <a:lnTo>
                  <a:pt x="209948" y="253845"/>
                </a:lnTo>
                <a:lnTo>
                  <a:pt x="211074" y="253180"/>
                </a:lnTo>
                <a:close/>
              </a:path>
              <a:path w="292100" h="267335">
                <a:moveTo>
                  <a:pt x="211074" y="25224"/>
                </a:moveTo>
                <a:lnTo>
                  <a:pt x="211074" y="24817"/>
                </a:lnTo>
                <a:lnTo>
                  <a:pt x="210311" y="24817"/>
                </a:lnTo>
                <a:lnTo>
                  <a:pt x="211074" y="25224"/>
                </a:lnTo>
                <a:close/>
              </a:path>
              <a:path w="292100" h="267335">
                <a:moveTo>
                  <a:pt x="221742" y="246882"/>
                </a:moveTo>
                <a:lnTo>
                  <a:pt x="221742" y="235129"/>
                </a:lnTo>
                <a:lnTo>
                  <a:pt x="210311" y="241225"/>
                </a:lnTo>
                <a:lnTo>
                  <a:pt x="211074" y="241225"/>
                </a:lnTo>
                <a:lnTo>
                  <a:pt x="211074" y="253180"/>
                </a:lnTo>
                <a:lnTo>
                  <a:pt x="221742" y="246882"/>
                </a:lnTo>
                <a:close/>
              </a:path>
              <a:path w="292100" h="267335">
                <a:moveTo>
                  <a:pt x="221742" y="31421"/>
                </a:moveTo>
                <a:lnTo>
                  <a:pt x="221742" y="30913"/>
                </a:lnTo>
                <a:lnTo>
                  <a:pt x="220979" y="30913"/>
                </a:lnTo>
                <a:lnTo>
                  <a:pt x="221742" y="31421"/>
                </a:lnTo>
                <a:close/>
              </a:path>
              <a:path w="292100" h="267335">
                <a:moveTo>
                  <a:pt x="250697" y="225615"/>
                </a:moveTo>
                <a:lnTo>
                  <a:pt x="250697" y="210745"/>
                </a:lnTo>
                <a:lnTo>
                  <a:pt x="241554" y="219889"/>
                </a:lnTo>
                <a:lnTo>
                  <a:pt x="231647" y="228271"/>
                </a:lnTo>
                <a:lnTo>
                  <a:pt x="231647" y="228017"/>
                </a:lnTo>
                <a:lnTo>
                  <a:pt x="220979" y="235129"/>
                </a:lnTo>
                <a:lnTo>
                  <a:pt x="221742" y="235129"/>
                </a:lnTo>
                <a:lnTo>
                  <a:pt x="221742" y="246882"/>
                </a:lnTo>
                <a:lnTo>
                  <a:pt x="231647" y="241033"/>
                </a:lnTo>
                <a:lnTo>
                  <a:pt x="231647" y="228271"/>
                </a:lnTo>
                <a:lnTo>
                  <a:pt x="232410" y="227509"/>
                </a:lnTo>
                <a:lnTo>
                  <a:pt x="232410" y="240584"/>
                </a:lnTo>
                <a:lnTo>
                  <a:pt x="241308" y="235330"/>
                </a:lnTo>
                <a:lnTo>
                  <a:pt x="250697" y="225615"/>
                </a:lnTo>
                <a:close/>
              </a:path>
              <a:path w="292100" h="267335">
                <a:moveTo>
                  <a:pt x="232410" y="38533"/>
                </a:moveTo>
                <a:lnTo>
                  <a:pt x="231647" y="37771"/>
                </a:lnTo>
                <a:lnTo>
                  <a:pt x="231647" y="38025"/>
                </a:lnTo>
                <a:lnTo>
                  <a:pt x="232410" y="38533"/>
                </a:lnTo>
                <a:close/>
              </a:path>
              <a:path w="292100" h="267335">
                <a:moveTo>
                  <a:pt x="250697" y="55436"/>
                </a:moveTo>
                <a:lnTo>
                  <a:pt x="250697" y="55297"/>
                </a:lnTo>
                <a:lnTo>
                  <a:pt x="249936" y="54535"/>
                </a:lnTo>
                <a:lnTo>
                  <a:pt x="250697" y="55436"/>
                </a:lnTo>
                <a:close/>
              </a:path>
              <a:path w="292100" h="267335">
                <a:moveTo>
                  <a:pt x="258318" y="217731"/>
                </a:moveTo>
                <a:lnTo>
                  <a:pt x="258318" y="201601"/>
                </a:lnTo>
                <a:lnTo>
                  <a:pt x="249936" y="211507"/>
                </a:lnTo>
                <a:lnTo>
                  <a:pt x="250697" y="210745"/>
                </a:lnTo>
                <a:lnTo>
                  <a:pt x="250697" y="225615"/>
                </a:lnTo>
                <a:lnTo>
                  <a:pt x="258318" y="217731"/>
                </a:lnTo>
                <a:close/>
              </a:path>
              <a:path w="292100" h="267335">
                <a:moveTo>
                  <a:pt x="258318" y="65627"/>
                </a:moveTo>
                <a:lnTo>
                  <a:pt x="258318" y="64441"/>
                </a:lnTo>
                <a:lnTo>
                  <a:pt x="257556" y="64441"/>
                </a:lnTo>
                <a:lnTo>
                  <a:pt x="258318" y="65627"/>
                </a:lnTo>
                <a:close/>
              </a:path>
              <a:path w="292100" h="267335">
                <a:moveTo>
                  <a:pt x="280416" y="182465"/>
                </a:moveTo>
                <a:lnTo>
                  <a:pt x="280416" y="145213"/>
                </a:lnTo>
                <a:lnTo>
                  <a:pt x="278892" y="152071"/>
                </a:lnTo>
                <a:lnTo>
                  <a:pt x="278892" y="151309"/>
                </a:lnTo>
                <a:lnTo>
                  <a:pt x="278130" y="158167"/>
                </a:lnTo>
                <a:lnTo>
                  <a:pt x="278130" y="157405"/>
                </a:lnTo>
                <a:lnTo>
                  <a:pt x="276606" y="164263"/>
                </a:lnTo>
                <a:lnTo>
                  <a:pt x="276606" y="163501"/>
                </a:lnTo>
                <a:lnTo>
                  <a:pt x="275082" y="169597"/>
                </a:lnTo>
                <a:lnTo>
                  <a:pt x="272796" y="175693"/>
                </a:lnTo>
                <a:lnTo>
                  <a:pt x="272796" y="174931"/>
                </a:lnTo>
                <a:lnTo>
                  <a:pt x="270510" y="181027"/>
                </a:lnTo>
                <a:lnTo>
                  <a:pt x="264414" y="191695"/>
                </a:lnTo>
                <a:lnTo>
                  <a:pt x="257556" y="202363"/>
                </a:lnTo>
                <a:lnTo>
                  <a:pt x="258318" y="201601"/>
                </a:lnTo>
                <a:lnTo>
                  <a:pt x="258318" y="217731"/>
                </a:lnTo>
                <a:lnTo>
                  <a:pt x="266808" y="208946"/>
                </a:lnTo>
                <a:lnTo>
                  <a:pt x="280416" y="182465"/>
                </a:lnTo>
                <a:close/>
              </a:path>
            </a:pathLst>
          </a:custGeom>
          <a:solidFill>
            <a:srgbClr val="41719C"/>
          </a:solidFill>
        </p:spPr>
        <p:txBody>
          <a:bodyPr wrap="square" lIns="0" tIns="0" rIns="0" bIns="0" rtlCol="0"/>
          <a:lstStyle/>
          <a:p>
            <a:endParaRPr/>
          </a:p>
        </p:txBody>
      </p:sp>
      <p:sp>
        <p:nvSpPr>
          <p:cNvPr id="45" name="object 45"/>
          <p:cNvSpPr txBox="1"/>
          <p:nvPr/>
        </p:nvSpPr>
        <p:spPr>
          <a:xfrm>
            <a:off x="7930267" y="4764277"/>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1</a:t>
            </a:r>
            <a:endParaRPr sz="1400">
              <a:latin typeface="Calibri"/>
              <a:cs typeface="Calibri"/>
            </a:endParaRPr>
          </a:p>
        </p:txBody>
      </p:sp>
      <p:sp>
        <p:nvSpPr>
          <p:cNvPr id="46" name="object 46"/>
          <p:cNvSpPr/>
          <p:nvPr/>
        </p:nvSpPr>
        <p:spPr>
          <a:xfrm>
            <a:off x="6092075" y="2730615"/>
            <a:ext cx="291465" cy="267335"/>
          </a:xfrm>
          <a:custGeom>
            <a:avLst/>
            <a:gdLst/>
            <a:ahLst/>
            <a:cxnLst/>
            <a:rect l="l" t="t" r="r" b="b"/>
            <a:pathLst>
              <a:path w="291464" h="267335">
                <a:moveTo>
                  <a:pt x="291084" y="132980"/>
                </a:moveTo>
                <a:lnTo>
                  <a:pt x="291084" y="126122"/>
                </a:lnTo>
                <a:lnTo>
                  <a:pt x="290322" y="119264"/>
                </a:lnTo>
                <a:lnTo>
                  <a:pt x="278948" y="79508"/>
                </a:lnTo>
                <a:lnTo>
                  <a:pt x="231284" y="23851"/>
                </a:lnTo>
                <a:lnTo>
                  <a:pt x="163687" y="0"/>
                </a:lnTo>
                <a:lnTo>
                  <a:pt x="127396" y="0"/>
                </a:lnTo>
                <a:lnTo>
                  <a:pt x="59799" y="23854"/>
                </a:lnTo>
                <a:lnTo>
                  <a:pt x="12135" y="79511"/>
                </a:lnTo>
                <a:lnTo>
                  <a:pt x="761" y="119264"/>
                </a:lnTo>
                <a:lnTo>
                  <a:pt x="0" y="126122"/>
                </a:lnTo>
                <a:lnTo>
                  <a:pt x="0" y="139838"/>
                </a:lnTo>
                <a:lnTo>
                  <a:pt x="1524" y="153554"/>
                </a:lnTo>
                <a:lnTo>
                  <a:pt x="10668" y="179528"/>
                </a:lnTo>
                <a:lnTo>
                  <a:pt x="10668" y="126884"/>
                </a:lnTo>
                <a:lnTo>
                  <a:pt x="11429" y="120026"/>
                </a:lnTo>
                <a:lnTo>
                  <a:pt x="11429" y="120788"/>
                </a:lnTo>
                <a:lnTo>
                  <a:pt x="12191" y="113930"/>
                </a:lnTo>
                <a:lnTo>
                  <a:pt x="12191" y="114692"/>
                </a:lnTo>
                <a:lnTo>
                  <a:pt x="13715" y="107834"/>
                </a:lnTo>
                <a:lnTo>
                  <a:pt x="13715" y="108596"/>
                </a:lnTo>
                <a:lnTo>
                  <a:pt x="16763" y="96404"/>
                </a:lnTo>
                <a:lnTo>
                  <a:pt x="19049" y="91070"/>
                </a:lnTo>
                <a:lnTo>
                  <a:pt x="21336" y="84974"/>
                </a:lnTo>
                <a:lnTo>
                  <a:pt x="21336" y="85736"/>
                </a:lnTo>
                <a:lnTo>
                  <a:pt x="23621" y="81164"/>
                </a:lnTo>
                <a:lnTo>
                  <a:pt x="23621" y="79640"/>
                </a:lnTo>
                <a:lnTo>
                  <a:pt x="26669" y="75373"/>
                </a:lnTo>
                <a:lnTo>
                  <a:pt x="26669" y="75068"/>
                </a:lnTo>
                <a:lnTo>
                  <a:pt x="33527" y="64400"/>
                </a:lnTo>
                <a:lnTo>
                  <a:pt x="41148" y="55394"/>
                </a:lnTo>
                <a:lnTo>
                  <a:pt x="41148" y="55256"/>
                </a:lnTo>
                <a:lnTo>
                  <a:pt x="50291" y="46112"/>
                </a:lnTo>
                <a:lnTo>
                  <a:pt x="60197" y="37730"/>
                </a:lnTo>
                <a:lnTo>
                  <a:pt x="60197" y="37948"/>
                </a:lnTo>
                <a:lnTo>
                  <a:pt x="70103" y="30872"/>
                </a:lnTo>
                <a:lnTo>
                  <a:pt x="80772" y="25182"/>
                </a:lnTo>
                <a:lnTo>
                  <a:pt x="80772" y="24776"/>
                </a:lnTo>
                <a:lnTo>
                  <a:pt x="92963" y="19442"/>
                </a:lnTo>
                <a:lnTo>
                  <a:pt x="112478" y="13723"/>
                </a:lnTo>
                <a:lnTo>
                  <a:pt x="132554" y="10431"/>
                </a:lnTo>
                <a:lnTo>
                  <a:pt x="152837" y="9930"/>
                </a:lnTo>
                <a:lnTo>
                  <a:pt x="172974" y="12584"/>
                </a:lnTo>
                <a:lnTo>
                  <a:pt x="179832" y="14108"/>
                </a:lnTo>
                <a:lnTo>
                  <a:pt x="179832" y="14277"/>
                </a:lnTo>
                <a:lnTo>
                  <a:pt x="185928" y="15632"/>
                </a:lnTo>
                <a:lnTo>
                  <a:pt x="192024" y="17156"/>
                </a:lnTo>
                <a:lnTo>
                  <a:pt x="198120" y="19442"/>
                </a:lnTo>
                <a:lnTo>
                  <a:pt x="210311" y="24776"/>
                </a:lnTo>
                <a:lnTo>
                  <a:pt x="210311" y="25182"/>
                </a:lnTo>
                <a:lnTo>
                  <a:pt x="220979" y="30872"/>
                </a:lnTo>
                <a:lnTo>
                  <a:pt x="230886" y="37948"/>
                </a:lnTo>
                <a:lnTo>
                  <a:pt x="230886" y="37730"/>
                </a:lnTo>
                <a:lnTo>
                  <a:pt x="240874" y="46194"/>
                </a:lnTo>
                <a:lnTo>
                  <a:pt x="249936" y="55256"/>
                </a:lnTo>
                <a:lnTo>
                  <a:pt x="249936" y="55394"/>
                </a:lnTo>
                <a:lnTo>
                  <a:pt x="257556" y="64400"/>
                </a:lnTo>
                <a:lnTo>
                  <a:pt x="264414" y="75068"/>
                </a:lnTo>
                <a:lnTo>
                  <a:pt x="264414" y="75373"/>
                </a:lnTo>
                <a:lnTo>
                  <a:pt x="267462" y="79640"/>
                </a:lnTo>
                <a:lnTo>
                  <a:pt x="267462" y="81164"/>
                </a:lnTo>
                <a:lnTo>
                  <a:pt x="269748" y="85736"/>
                </a:lnTo>
                <a:lnTo>
                  <a:pt x="269748" y="84974"/>
                </a:lnTo>
                <a:lnTo>
                  <a:pt x="272034" y="91070"/>
                </a:lnTo>
                <a:lnTo>
                  <a:pt x="274320" y="96404"/>
                </a:lnTo>
                <a:lnTo>
                  <a:pt x="277368" y="108596"/>
                </a:lnTo>
                <a:lnTo>
                  <a:pt x="277368" y="107834"/>
                </a:lnTo>
                <a:lnTo>
                  <a:pt x="278892" y="114692"/>
                </a:lnTo>
                <a:lnTo>
                  <a:pt x="278892" y="113930"/>
                </a:lnTo>
                <a:lnTo>
                  <a:pt x="279654" y="120788"/>
                </a:lnTo>
                <a:lnTo>
                  <a:pt x="279654" y="120026"/>
                </a:lnTo>
                <a:lnTo>
                  <a:pt x="280416" y="126884"/>
                </a:lnTo>
                <a:lnTo>
                  <a:pt x="280416" y="181162"/>
                </a:lnTo>
                <a:lnTo>
                  <a:pt x="283686" y="174755"/>
                </a:lnTo>
                <a:lnTo>
                  <a:pt x="291084" y="132980"/>
                </a:lnTo>
                <a:close/>
              </a:path>
              <a:path w="291464" h="267335">
                <a:moveTo>
                  <a:pt x="24384" y="186320"/>
                </a:moveTo>
                <a:lnTo>
                  <a:pt x="21336" y="180986"/>
                </a:lnTo>
                <a:lnTo>
                  <a:pt x="19050" y="174890"/>
                </a:lnTo>
                <a:lnTo>
                  <a:pt x="19050" y="175652"/>
                </a:lnTo>
                <a:lnTo>
                  <a:pt x="16764" y="169556"/>
                </a:lnTo>
                <a:lnTo>
                  <a:pt x="15240" y="163460"/>
                </a:lnTo>
                <a:lnTo>
                  <a:pt x="15240" y="164222"/>
                </a:lnTo>
                <a:lnTo>
                  <a:pt x="13716" y="157364"/>
                </a:lnTo>
                <a:lnTo>
                  <a:pt x="13716" y="158126"/>
                </a:lnTo>
                <a:lnTo>
                  <a:pt x="12192" y="151268"/>
                </a:lnTo>
                <a:lnTo>
                  <a:pt x="12192" y="152030"/>
                </a:lnTo>
                <a:lnTo>
                  <a:pt x="11430" y="145172"/>
                </a:lnTo>
                <a:lnTo>
                  <a:pt x="11430" y="145934"/>
                </a:lnTo>
                <a:lnTo>
                  <a:pt x="10668" y="139076"/>
                </a:lnTo>
                <a:lnTo>
                  <a:pt x="10668" y="179528"/>
                </a:lnTo>
                <a:lnTo>
                  <a:pt x="15533" y="193351"/>
                </a:lnTo>
                <a:lnTo>
                  <a:pt x="23622" y="204425"/>
                </a:lnTo>
                <a:lnTo>
                  <a:pt x="23622" y="186320"/>
                </a:lnTo>
                <a:lnTo>
                  <a:pt x="24384" y="186320"/>
                </a:lnTo>
                <a:close/>
              </a:path>
              <a:path w="291464" h="267335">
                <a:moveTo>
                  <a:pt x="24383" y="79640"/>
                </a:moveTo>
                <a:lnTo>
                  <a:pt x="23621" y="79640"/>
                </a:lnTo>
                <a:lnTo>
                  <a:pt x="23621" y="81164"/>
                </a:lnTo>
                <a:lnTo>
                  <a:pt x="24383" y="79640"/>
                </a:lnTo>
                <a:close/>
              </a:path>
              <a:path w="291464" h="267335">
                <a:moveTo>
                  <a:pt x="41910" y="211466"/>
                </a:moveTo>
                <a:lnTo>
                  <a:pt x="33528" y="201560"/>
                </a:lnTo>
                <a:lnTo>
                  <a:pt x="33528" y="202322"/>
                </a:lnTo>
                <a:lnTo>
                  <a:pt x="26670" y="191654"/>
                </a:lnTo>
                <a:lnTo>
                  <a:pt x="23622" y="186320"/>
                </a:lnTo>
                <a:lnTo>
                  <a:pt x="23622" y="204425"/>
                </a:lnTo>
                <a:lnTo>
                  <a:pt x="38254" y="224461"/>
                </a:lnTo>
                <a:lnTo>
                  <a:pt x="41148" y="226684"/>
                </a:lnTo>
                <a:lnTo>
                  <a:pt x="41148" y="210704"/>
                </a:lnTo>
                <a:lnTo>
                  <a:pt x="41910" y="211466"/>
                </a:lnTo>
                <a:close/>
              </a:path>
              <a:path w="291464" h="267335">
                <a:moveTo>
                  <a:pt x="27431" y="74306"/>
                </a:moveTo>
                <a:lnTo>
                  <a:pt x="26669" y="75068"/>
                </a:lnTo>
                <a:lnTo>
                  <a:pt x="26669" y="75373"/>
                </a:lnTo>
                <a:lnTo>
                  <a:pt x="27431" y="74306"/>
                </a:lnTo>
                <a:close/>
              </a:path>
              <a:path w="291464" h="267335">
                <a:moveTo>
                  <a:pt x="41909" y="54494"/>
                </a:moveTo>
                <a:lnTo>
                  <a:pt x="41148" y="55256"/>
                </a:lnTo>
                <a:lnTo>
                  <a:pt x="41148" y="55394"/>
                </a:lnTo>
                <a:lnTo>
                  <a:pt x="41909" y="54494"/>
                </a:lnTo>
                <a:close/>
              </a:path>
              <a:path w="291464" h="267335">
                <a:moveTo>
                  <a:pt x="60198" y="241316"/>
                </a:moveTo>
                <a:lnTo>
                  <a:pt x="60198" y="228230"/>
                </a:lnTo>
                <a:lnTo>
                  <a:pt x="50292" y="219848"/>
                </a:lnTo>
                <a:lnTo>
                  <a:pt x="41148" y="210704"/>
                </a:lnTo>
                <a:lnTo>
                  <a:pt x="41148" y="226684"/>
                </a:lnTo>
                <a:lnTo>
                  <a:pt x="60198" y="241316"/>
                </a:lnTo>
                <a:close/>
              </a:path>
              <a:path w="291464" h="267335">
                <a:moveTo>
                  <a:pt x="60197" y="37948"/>
                </a:moveTo>
                <a:lnTo>
                  <a:pt x="60197" y="37730"/>
                </a:lnTo>
                <a:lnTo>
                  <a:pt x="59435" y="38492"/>
                </a:lnTo>
                <a:lnTo>
                  <a:pt x="60197" y="37948"/>
                </a:lnTo>
                <a:close/>
              </a:path>
              <a:path w="291464" h="267335">
                <a:moveTo>
                  <a:pt x="81534" y="241184"/>
                </a:moveTo>
                <a:lnTo>
                  <a:pt x="70104" y="235088"/>
                </a:lnTo>
                <a:lnTo>
                  <a:pt x="59436" y="227468"/>
                </a:lnTo>
                <a:lnTo>
                  <a:pt x="60198" y="228230"/>
                </a:lnTo>
                <a:lnTo>
                  <a:pt x="60198" y="241316"/>
                </a:lnTo>
                <a:lnTo>
                  <a:pt x="67603" y="247004"/>
                </a:lnTo>
                <a:lnTo>
                  <a:pt x="80772" y="252479"/>
                </a:lnTo>
                <a:lnTo>
                  <a:pt x="80772" y="241184"/>
                </a:lnTo>
                <a:lnTo>
                  <a:pt x="81534" y="241184"/>
                </a:lnTo>
                <a:close/>
              </a:path>
              <a:path w="291464" h="267335">
                <a:moveTo>
                  <a:pt x="81533" y="24776"/>
                </a:moveTo>
                <a:lnTo>
                  <a:pt x="80772" y="24776"/>
                </a:lnTo>
                <a:lnTo>
                  <a:pt x="80772" y="25182"/>
                </a:lnTo>
                <a:lnTo>
                  <a:pt x="81533" y="24776"/>
                </a:lnTo>
                <a:close/>
              </a:path>
              <a:path w="291464" h="267335">
                <a:moveTo>
                  <a:pt x="179832" y="262817"/>
                </a:moveTo>
                <a:lnTo>
                  <a:pt x="179832" y="252614"/>
                </a:lnTo>
                <a:lnTo>
                  <a:pt x="172974" y="253376"/>
                </a:lnTo>
                <a:lnTo>
                  <a:pt x="161093" y="255568"/>
                </a:lnTo>
                <a:lnTo>
                  <a:pt x="149056" y="256462"/>
                </a:lnTo>
                <a:lnTo>
                  <a:pt x="136976" y="256194"/>
                </a:lnTo>
                <a:lnTo>
                  <a:pt x="124968" y="254900"/>
                </a:lnTo>
                <a:lnTo>
                  <a:pt x="118110" y="253376"/>
                </a:lnTo>
                <a:lnTo>
                  <a:pt x="118110" y="254138"/>
                </a:lnTo>
                <a:lnTo>
                  <a:pt x="112014" y="252614"/>
                </a:lnTo>
                <a:lnTo>
                  <a:pt x="105155" y="250328"/>
                </a:lnTo>
                <a:lnTo>
                  <a:pt x="99060" y="248804"/>
                </a:lnTo>
                <a:lnTo>
                  <a:pt x="92964" y="246518"/>
                </a:lnTo>
                <a:lnTo>
                  <a:pt x="80772" y="241184"/>
                </a:lnTo>
                <a:lnTo>
                  <a:pt x="80772" y="252479"/>
                </a:lnTo>
                <a:lnTo>
                  <a:pt x="101497" y="261095"/>
                </a:lnTo>
                <a:lnTo>
                  <a:pt x="137854" y="266854"/>
                </a:lnTo>
                <a:lnTo>
                  <a:pt x="174591" y="264396"/>
                </a:lnTo>
                <a:lnTo>
                  <a:pt x="179832" y="262817"/>
                </a:lnTo>
                <a:close/>
              </a:path>
              <a:path w="291464" h="267335">
                <a:moveTo>
                  <a:pt x="179832" y="14277"/>
                </a:moveTo>
                <a:lnTo>
                  <a:pt x="179832" y="14108"/>
                </a:lnTo>
                <a:lnTo>
                  <a:pt x="179070" y="14108"/>
                </a:lnTo>
                <a:lnTo>
                  <a:pt x="179832" y="14277"/>
                </a:lnTo>
                <a:close/>
              </a:path>
              <a:path w="291464" h="267335">
                <a:moveTo>
                  <a:pt x="210311" y="253432"/>
                </a:moveTo>
                <a:lnTo>
                  <a:pt x="210311" y="241184"/>
                </a:lnTo>
                <a:lnTo>
                  <a:pt x="198120" y="246518"/>
                </a:lnTo>
                <a:lnTo>
                  <a:pt x="192024" y="248804"/>
                </a:lnTo>
                <a:lnTo>
                  <a:pt x="185928" y="250328"/>
                </a:lnTo>
                <a:lnTo>
                  <a:pt x="179070" y="252614"/>
                </a:lnTo>
                <a:lnTo>
                  <a:pt x="179832" y="252614"/>
                </a:lnTo>
                <a:lnTo>
                  <a:pt x="179832" y="262817"/>
                </a:lnTo>
                <a:lnTo>
                  <a:pt x="209625" y="253840"/>
                </a:lnTo>
                <a:lnTo>
                  <a:pt x="210311" y="253432"/>
                </a:lnTo>
                <a:close/>
              </a:path>
              <a:path w="291464" h="267335">
                <a:moveTo>
                  <a:pt x="210311" y="25182"/>
                </a:moveTo>
                <a:lnTo>
                  <a:pt x="210311" y="24776"/>
                </a:lnTo>
                <a:lnTo>
                  <a:pt x="209550" y="24776"/>
                </a:lnTo>
                <a:lnTo>
                  <a:pt x="210311" y="25182"/>
                </a:lnTo>
                <a:close/>
              </a:path>
              <a:path w="291464" h="267335">
                <a:moveTo>
                  <a:pt x="231647" y="227468"/>
                </a:moveTo>
                <a:lnTo>
                  <a:pt x="220979" y="235088"/>
                </a:lnTo>
                <a:lnTo>
                  <a:pt x="209550" y="241184"/>
                </a:lnTo>
                <a:lnTo>
                  <a:pt x="210311" y="241184"/>
                </a:lnTo>
                <a:lnTo>
                  <a:pt x="210311" y="253432"/>
                </a:lnTo>
                <a:lnTo>
                  <a:pt x="230886" y="241228"/>
                </a:lnTo>
                <a:lnTo>
                  <a:pt x="230886" y="228230"/>
                </a:lnTo>
                <a:lnTo>
                  <a:pt x="231647" y="227468"/>
                </a:lnTo>
                <a:close/>
              </a:path>
              <a:path w="291464" h="267335">
                <a:moveTo>
                  <a:pt x="231647" y="38492"/>
                </a:moveTo>
                <a:lnTo>
                  <a:pt x="230886" y="37730"/>
                </a:lnTo>
                <a:lnTo>
                  <a:pt x="230886" y="37948"/>
                </a:lnTo>
                <a:lnTo>
                  <a:pt x="231647" y="38492"/>
                </a:lnTo>
                <a:close/>
              </a:path>
              <a:path w="291464" h="267335">
                <a:moveTo>
                  <a:pt x="249936" y="225877"/>
                </a:moveTo>
                <a:lnTo>
                  <a:pt x="249936" y="210704"/>
                </a:lnTo>
                <a:lnTo>
                  <a:pt x="240792" y="219848"/>
                </a:lnTo>
                <a:lnTo>
                  <a:pt x="230886" y="228230"/>
                </a:lnTo>
                <a:lnTo>
                  <a:pt x="230886" y="241228"/>
                </a:lnTo>
                <a:lnTo>
                  <a:pt x="240874" y="235302"/>
                </a:lnTo>
                <a:lnTo>
                  <a:pt x="249936" y="225877"/>
                </a:lnTo>
                <a:close/>
              </a:path>
              <a:path w="291464" h="267335">
                <a:moveTo>
                  <a:pt x="249936" y="55394"/>
                </a:moveTo>
                <a:lnTo>
                  <a:pt x="249936" y="55256"/>
                </a:lnTo>
                <a:lnTo>
                  <a:pt x="249174" y="54494"/>
                </a:lnTo>
                <a:lnTo>
                  <a:pt x="249936" y="55394"/>
                </a:lnTo>
                <a:close/>
              </a:path>
              <a:path w="291464" h="267335">
                <a:moveTo>
                  <a:pt x="264414" y="210817"/>
                </a:moveTo>
                <a:lnTo>
                  <a:pt x="264414" y="191654"/>
                </a:lnTo>
                <a:lnTo>
                  <a:pt x="257556" y="202322"/>
                </a:lnTo>
                <a:lnTo>
                  <a:pt x="257556" y="201560"/>
                </a:lnTo>
                <a:lnTo>
                  <a:pt x="249174" y="211466"/>
                </a:lnTo>
                <a:lnTo>
                  <a:pt x="249936" y="210704"/>
                </a:lnTo>
                <a:lnTo>
                  <a:pt x="249936" y="225877"/>
                </a:lnTo>
                <a:lnTo>
                  <a:pt x="264414" y="210817"/>
                </a:lnTo>
                <a:close/>
              </a:path>
              <a:path w="291464" h="267335">
                <a:moveTo>
                  <a:pt x="264414" y="75373"/>
                </a:moveTo>
                <a:lnTo>
                  <a:pt x="264414" y="75068"/>
                </a:lnTo>
                <a:lnTo>
                  <a:pt x="263652" y="74306"/>
                </a:lnTo>
                <a:lnTo>
                  <a:pt x="264414" y="75373"/>
                </a:lnTo>
                <a:close/>
              </a:path>
              <a:path w="291464" h="267335">
                <a:moveTo>
                  <a:pt x="267462" y="206539"/>
                </a:moveTo>
                <a:lnTo>
                  <a:pt x="267462" y="186320"/>
                </a:lnTo>
                <a:lnTo>
                  <a:pt x="263652" y="191654"/>
                </a:lnTo>
                <a:lnTo>
                  <a:pt x="264414" y="191654"/>
                </a:lnTo>
                <a:lnTo>
                  <a:pt x="264414" y="210817"/>
                </a:lnTo>
                <a:lnTo>
                  <a:pt x="266255" y="208902"/>
                </a:lnTo>
                <a:lnTo>
                  <a:pt x="267462" y="206539"/>
                </a:lnTo>
                <a:close/>
              </a:path>
              <a:path w="291464" h="267335">
                <a:moveTo>
                  <a:pt x="267462" y="81164"/>
                </a:moveTo>
                <a:lnTo>
                  <a:pt x="267462" y="79640"/>
                </a:lnTo>
                <a:lnTo>
                  <a:pt x="266700" y="79640"/>
                </a:lnTo>
                <a:lnTo>
                  <a:pt x="267462" y="81164"/>
                </a:lnTo>
                <a:close/>
              </a:path>
              <a:path w="291464" h="267335">
                <a:moveTo>
                  <a:pt x="280416" y="181162"/>
                </a:moveTo>
                <a:lnTo>
                  <a:pt x="280416" y="139076"/>
                </a:lnTo>
                <a:lnTo>
                  <a:pt x="279654" y="145934"/>
                </a:lnTo>
                <a:lnTo>
                  <a:pt x="279654" y="145172"/>
                </a:lnTo>
                <a:lnTo>
                  <a:pt x="278892" y="152030"/>
                </a:lnTo>
                <a:lnTo>
                  <a:pt x="278892" y="151268"/>
                </a:lnTo>
                <a:lnTo>
                  <a:pt x="277368" y="158126"/>
                </a:lnTo>
                <a:lnTo>
                  <a:pt x="277368" y="157364"/>
                </a:lnTo>
                <a:lnTo>
                  <a:pt x="275844" y="164222"/>
                </a:lnTo>
                <a:lnTo>
                  <a:pt x="275844" y="163460"/>
                </a:lnTo>
                <a:lnTo>
                  <a:pt x="274320" y="169556"/>
                </a:lnTo>
                <a:lnTo>
                  <a:pt x="272034" y="175652"/>
                </a:lnTo>
                <a:lnTo>
                  <a:pt x="272034" y="174890"/>
                </a:lnTo>
                <a:lnTo>
                  <a:pt x="269748" y="180986"/>
                </a:lnTo>
                <a:lnTo>
                  <a:pt x="266700" y="186320"/>
                </a:lnTo>
                <a:lnTo>
                  <a:pt x="267462" y="186320"/>
                </a:lnTo>
                <a:lnTo>
                  <a:pt x="267462" y="206539"/>
                </a:lnTo>
                <a:lnTo>
                  <a:pt x="280416" y="181162"/>
                </a:lnTo>
                <a:close/>
              </a:path>
            </a:pathLst>
          </a:custGeom>
          <a:solidFill>
            <a:srgbClr val="41719C"/>
          </a:solidFill>
        </p:spPr>
        <p:txBody>
          <a:bodyPr wrap="square" lIns="0" tIns="0" rIns="0" bIns="0" rtlCol="0"/>
          <a:lstStyle/>
          <a:p>
            <a:endParaRPr/>
          </a:p>
        </p:txBody>
      </p:sp>
      <p:sp>
        <p:nvSpPr>
          <p:cNvPr id="47" name="object 47"/>
          <p:cNvSpPr txBox="1"/>
          <p:nvPr/>
        </p:nvSpPr>
        <p:spPr>
          <a:xfrm>
            <a:off x="6179953" y="2732786"/>
            <a:ext cx="11620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1</a:t>
            </a:r>
            <a:endParaRPr sz="1400">
              <a:latin typeface="Calibri"/>
              <a:cs typeface="Calibri"/>
            </a:endParaRPr>
          </a:p>
        </p:txBody>
      </p:sp>
      <p:pic>
        <p:nvPicPr>
          <p:cNvPr id="48" name="object 48"/>
          <p:cNvPicPr/>
          <p:nvPr/>
        </p:nvPicPr>
        <p:blipFill>
          <a:blip r:embed="rId4" cstate="print"/>
          <a:stretch>
            <a:fillRect/>
          </a:stretch>
        </p:blipFill>
        <p:spPr>
          <a:xfrm>
            <a:off x="246011" y="929639"/>
            <a:ext cx="799337" cy="806958"/>
          </a:xfrm>
          <a:prstGeom prst="rect">
            <a:avLst/>
          </a:prstGeom>
        </p:spPr>
      </p:pic>
      <p:sp>
        <p:nvSpPr>
          <p:cNvPr id="49" name="object 49"/>
          <p:cNvSpPr txBox="1"/>
          <p:nvPr/>
        </p:nvSpPr>
        <p:spPr>
          <a:xfrm>
            <a:off x="903103" y="4660944"/>
            <a:ext cx="3343275" cy="1228090"/>
          </a:xfrm>
          <a:prstGeom prst="rect">
            <a:avLst/>
          </a:prstGeom>
        </p:spPr>
        <p:txBody>
          <a:bodyPr vert="horz" wrap="square" lIns="0" tIns="12700" rIns="0" bIns="0" rtlCol="0">
            <a:spAutoFit/>
          </a:bodyPr>
          <a:lstStyle/>
          <a:p>
            <a:pPr marL="12700" marR="5080">
              <a:lnSpc>
                <a:spcPct val="150300"/>
              </a:lnSpc>
              <a:spcBef>
                <a:spcPts val="100"/>
              </a:spcBef>
            </a:pPr>
            <a:r>
              <a:rPr sz="1750" b="1" dirty="0">
                <a:latin typeface="Microsoft JhengHei"/>
                <a:cs typeface="Microsoft JhengHei"/>
              </a:rPr>
              <a:t>暴露愛滋病毒前預防性投藥</a:t>
            </a:r>
            <a:r>
              <a:rPr sz="1750" b="1" spc="-10" dirty="0">
                <a:latin typeface="Microsoft JhengHei"/>
                <a:cs typeface="Microsoft JhengHei"/>
              </a:rPr>
              <a:t>(PrEP)服務醫院名單</a:t>
            </a:r>
            <a:r>
              <a:rPr sz="1750" b="1" spc="-50" dirty="0">
                <a:latin typeface="Microsoft JhengHei"/>
                <a:cs typeface="Microsoft JhengHei"/>
              </a:rPr>
              <a:t> </a:t>
            </a:r>
            <a:r>
              <a:rPr sz="1750" b="1" spc="-10" dirty="0">
                <a:solidFill>
                  <a:srgbClr val="0070C0"/>
                </a:solidFill>
                <a:latin typeface="Microsoft JhengHei"/>
                <a:cs typeface="Microsoft JhengHei"/>
              </a:rPr>
              <a:t>https://gov.tw/KJ6</a:t>
            </a:r>
            <a:endParaRPr sz="1750">
              <a:latin typeface="Microsoft JhengHei"/>
              <a:cs typeface="Microsoft JhengHei"/>
            </a:endParaRPr>
          </a:p>
        </p:txBody>
      </p:sp>
      <p:pic>
        <p:nvPicPr>
          <p:cNvPr id="50" name="object 50"/>
          <p:cNvPicPr/>
          <p:nvPr/>
        </p:nvPicPr>
        <p:blipFill>
          <a:blip r:embed="rId5" cstate="print"/>
          <a:stretch>
            <a:fillRect/>
          </a:stretch>
        </p:blipFill>
        <p:spPr>
          <a:xfrm>
            <a:off x="3182720" y="5230465"/>
            <a:ext cx="978152" cy="973210"/>
          </a:xfrm>
          <a:prstGeom prst="rect">
            <a:avLst/>
          </a:prstGeom>
        </p:spPr>
      </p:pic>
      <p:sp>
        <p:nvSpPr>
          <p:cNvPr id="51" name="object 51"/>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89</a:t>
            </a:fld>
            <a:endParaRPr spc="-25" dirty="0"/>
          </a:p>
        </p:txBody>
      </p:sp>
      <p:sp>
        <p:nvSpPr>
          <p:cNvPr id="52" name="object 5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nvGrpSpPr>
          <p:cNvPr id="3" name="object 3"/>
          <p:cNvGrpSpPr/>
          <p:nvPr/>
        </p:nvGrpSpPr>
        <p:grpSpPr>
          <a:xfrm>
            <a:off x="291731" y="1104137"/>
            <a:ext cx="10113645" cy="5158740"/>
            <a:chOff x="291731" y="1104137"/>
            <a:chExt cx="10113645" cy="5158740"/>
          </a:xfrm>
        </p:grpSpPr>
        <p:pic>
          <p:nvPicPr>
            <p:cNvPr id="4" name="object 4"/>
            <p:cNvPicPr/>
            <p:nvPr/>
          </p:nvPicPr>
          <p:blipFill>
            <a:blip r:embed="rId2" cstate="print"/>
            <a:stretch>
              <a:fillRect/>
            </a:stretch>
          </p:blipFill>
          <p:spPr>
            <a:xfrm>
              <a:off x="291731" y="1104137"/>
              <a:ext cx="5058917" cy="5158740"/>
            </a:xfrm>
            <a:prstGeom prst="rect">
              <a:avLst/>
            </a:prstGeom>
          </p:spPr>
        </p:pic>
        <p:pic>
          <p:nvPicPr>
            <p:cNvPr id="5" name="object 5"/>
            <p:cNvPicPr/>
            <p:nvPr/>
          </p:nvPicPr>
          <p:blipFill>
            <a:blip r:embed="rId3" cstate="print"/>
            <a:stretch>
              <a:fillRect/>
            </a:stretch>
          </p:blipFill>
          <p:spPr>
            <a:xfrm>
              <a:off x="5342267" y="1104137"/>
              <a:ext cx="5062728" cy="5158740"/>
            </a:xfrm>
            <a:prstGeom prst="rect">
              <a:avLst/>
            </a:prstGeom>
          </p:spPr>
        </p:pic>
        <p:sp>
          <p:nvSpPr>
            <p:cNvPr id="6" name="object 6"/>
            <p:cNvSpPr/>
            <p:nvPr/>
          </p:nvSpPr>
          <p:spPr>
            <a:xfrm>
              <a:off x="912761" y="1912620"/>
              <a:ext cx="3681729" cy="1007110"/>
            </a:xfrm>
            <a:custGeom>
              <a:avLst/>
              <a:gdLst/>
              <a:ahLst/>
              <a:cxnLst/>
              <a:rect l="l" t="t" r="r" b="b"/>
              <a:pathLst>
                <a:path w="3681729" h="1007110">
                  <a:moveTo>
                    <a:pt x="3681222" y="502919"/>
                  </a:moveTo>
                  <a:lnTo>
                    <a:pt x="3679047" y="459580"/>
                  </a:lnTo>
                  <a:lnTo>
                    <a:pt x="3672644" y="417255"/>
                  </a:lnTo>
                  <a:lnTo>
                    <a:pt x="3662189" y="376094"/>
                  </a:lnTo>
                  <a:lnTo>
                    <a:pt x="3647861" y="336250"/>
                  </a:lnTo>
                  <a:lnTo>
                    <a:pt x="3629837" y="297876"/>
                  </a:lnTo>
                  <a:lnTo>
                    <a:pt x="3608296" y="261123"/>
                  </a:lnTo>
                  <a:lnTo>
                    <a:pt x="3583415" y="226143"/>
                  </a:lnTo>
                  <a:lnTo>
                    <a:pt x="3555373" y="193087"/>
                  </a:lnTo>
                  <a:lnTo>
                    <a:pt x="3524347" y="162109"/>
                  </a:lnTo>
                  <a:lnTo>
                    <a:pt x="3490516" y="133360"/>
                  </a:lnTo>
                  <a:lnTo>
                    <a:pt x="3454057" y="106992"/>
                  </a:lnTo>
                  <a:lnTo>
                    <a:pt x="3415148" y="83157"/>
                  </a:lnTo>
                  <a:lnTo>
                    <a:pt x="3373968" y="62006"/>
                  </a:lnTo>
                  <a:lnTo>
                    <a:pt x="3330694" y="43693"/>
                  </a:lnTo>
                  <a:lnTo>
                    <a:pt x="3285504" y="28369"/>
                  </a:lnTo>
                  <a:lnTo>
                    <a:pt x="3238577" y="16185"/>
                  </a:lnTo>
                  <a:lnTo>
                    <a:pt x="3190089" y="7294"/>
                  </a:lnTo>
                  <a:lnTo>
                    <a:pt x="3140220" y="1849"/>
                  </a:lnTo>
                  <a:lnTo>
                    <a:pt x="3089148" y="0"/>
                  </a:lnTo>
                  <a:lnTo>
                    <a:pt x="592836" y="0"/>
                  </a:lnTo>
                  <a:lnTo>
                    <a:pt x="541649" y="1849"/>
                  </a:lnTo>
                  <a:lnTo>
                    <a:pt x="491677" y="7294"/>
                  </a:lnTo>
                  <a:lnTo>
                    <a:pt x="443099" y="16185"/>
                  </a:lnTo>
                  <a:lnTo>
                    <a:pt x="396092" y="28369"/>
                  </a:lnTo>
                  <a:lnTo>
                    <a:pt x="350832" y="43693"/>
                  </a:lnTo>
                  <a:lnTo>
                    <a:pt x="307497" y="62006"/>
                  </a:lnTo>
                  <a:lnTo>
                    <a:pt x="266265" y="83157"/>
                  </a:lnTo>
                  <a:lnTo>
                    <a:pt x="227312" y="106992"/>
                  </a:lnTo>
                  <a:lnTo>
                    <a:pt x="190816" y="133360"/>
                  </a:lnTo>
                  <a:lnTo>
                    <a:pt x="156955" y="162109"/>
                  </a:lnTo>
                  <a:lnTo>
                    <a:pt x="125905" y="193087"/>
                  </a:lnTo>
                  <a:lnTo>
                    <a:pt x="97844" y="226143"/>
                  </a:lnTo>
                  <a:lnTo>
                    <a:pt x="72949" y="261123"/>
                  </a:lnTo>
                  <a:lnTo>
                    <a:pt x="51398" y="297876"/>
                  </a:lnTo>
                  <a:lnTo>
                    <a:pt x="33367" y="336250"/>
                  </a:lnTo>
                  <a:lnTo>
                    <a:pt x="19035" y="376094"/>
                  </a:lnTo>
                  <a:lnTo>
                    <a:pt x="8578" y="417255"/>
                  </a:lnTo>
                  <a:lnTo>
                    <a:pt x="2174" y="459580"/>
                  </a:lnTo>
                  <a:lnTo>
                    <a:pt x="0" y="502920"/>
                  </a:lnTo>
                  <a:lnTo>
                    <a:pt x="2174" y="546373"/>
                  </a:lnTo>
                  <a:lnTo>
                    <a:pt x="8578" y="588801"/>
                  </a:lnTo>
                  <a:lnTo>
                    <a:pt x="19035" y="630052"/>
                  </a:lnTo>
                  <a:lnTo>
                    <a:pt x="33367" y="669976"/>
                  </a:lnTo>
                  <a:lnTo>
                    <a:pt x="51398" y="708420"/>
                  </a:lnTo>
                  <a:lnTo>
                    <a:pt x="72949" y="745234"/>
                  </a:lnTo>
                  <a:lnTo>
                    <a:pt x="97844" y="780267"/>
                  </a:lnTo>
                  <a:lnTo>
                    <a:pt x="125905" y="813366"/>
                  </a:lnTo>
                  <a:lnTo>
                    <a:pt x="156955" y="844381"/>
                  </a:lnTo>
                  <a:lnTo>
                    <a:pt x="190816" y="873160"/>
                  </a:lnTo>
                  <a:lnTo>
                    <a:pt x="227312" y="899552"/>
                  </a:lnTo>
                  <a:lnTo>
                    <a:pt x="266265" y="923406"/>
                  </a:lnTo>
                  <a:lnTo>
                    <a:pt x="307497" y="944571"/>
                  </a:lnTo>
                  <a:lnTo>
                    <a:pt x="350832" y="962894"/>
                  </a:lnTo>
                  <a:lnTo>
                    <a:pt x="396092" y="978225"/>
                  </a:lnTo>
                  <a:lnTo>
                    <a:pt x="443099" y="990413"/>
                  </a:lnTo>
                  <a:lnTo>
                    <a:pt x="491677" y="999306"/>
                  </a:lnTo>
                  <a:lnTo>
                    <a:pt x="541649" y="1004752"/>
                  </a:lnTo>
                  <a:lnTo>
                    <a:pt x="592836" y="1006602"/>
                  </a:lnTo>
                  <a:lnTo>
                    <a:pt x="3089148" y="1006601"/>
                  </a:lnTo>
                  <a:lnTo>
                    <a:pt x="3140220" y="1004752"/>
                  </a:lnTo>
                  <a:lnTo>
                    <a:pt x="3190089" y="999306"/>
                  </a:lnTo>
                  <a:lnTo>
                    <a:pt x="3238577" y="990413"/>
                  </a:lnTo>
                  <a:lnTo>
                    <a:pt x="3285504" y="978225"/>
                  </a:lnTo>
                  <a:lnTo>
                    <a:pt x="3330694" y="962894"/>
                  </a:lnTo>
                  <a:lnTo>
                    <a:pt x="3373968" y="944571"/>
                  </a:lnTo>
                  <a:lnTo>
                    <a:pt x="3415148" y="923406"/>
                  </a:lnTo>
                  <a:lnTo>
                    <a:pt x="3454057" y="899552"/>
                  </a:lnTo>
                  <a:lnTo>
                    <a:pt x="3490516" y="873160"/>
                  </a:lnTo>
                  <a:lnTo>
                    <a:pt x="3524347" y="844381"/>
                  </a:lnTo>
                  <a:lnTo>
                    <a:pt x="3555373" y="813366"/>
                  </a:lnTo>
                  <a:lnTo>
                    <a:pt x="3583415" y="780267"/>
                  </a:lnTo>
                  <a:lnTo>
                    <a:pt x="3608296" y="745234"/>
                  </a:lnTo>
                  <a:lnTo>
                    <a:pt x="3629837" y="708420"/>
                  </a:lnTo>
                  <a:lnTo>
                    <a:pt x="3647861" y="669976"/>
                  </a:lnTo>
                  <a:lnTo>
                    <a:pt x="3662189" y="630052"/>
                  </a:lnTo>
                  <a:lnTo>
                    <a:pt x="3672644" y="588801"/>
                  </a:lnTo>
                  <a:lnTo>
                    <a:pt x="3679047" y="546373"/>
                  </a:lnTo>
                  <a:lnTo>
                    <a:pt x="3681222" y="502919"/>
                  </a:lnTo>
                  <a:close/>
                </a:path>
              </a:pathLst>
            </a:custGeom>
            <a:solidFill>
              <a:srgbClr val="6699FF"/>
            </a:solidFill>
          </p:spPr>
          <p:txBody>
            <a:bodyPr wrap="square" lIns="0" tIns="0" rIns="0" bIns="0" rtlCol="0"/>
            <a:lstStyle/>
            <a:p>
              <a:endParaRPr/>
            </a:p>
          </p:txBody>
        </p:sp>
        <p:sp>
          <p:nvSpPr>
            <p:cNvPr id="7" name="object 7"/>
            <p:cNvSpPr/>
            <p:nvPr/>
          </p:nvSpPr>
          <p:spPr>
            <a:xfrm>
              <a:off x="885329" y="1884426"/>
              <a:ext cx="3733800" cy="1062355"/>
            </a:xfrm>
            <a:custGeom>
              <a:avLst/>
              <a:gdLst/>
              <a:ahLst/>
              <a:cxnLst/>
              <a:rect l="l" t="t" r="r" b="b"/>
              <a:pathLst>
                <a:path w="3733800" h="1062355">
                  <a:moveTo>
                    <a:pt x="622300" y="55626"/>
                  </a:moveTo>
                  <a:lnTo>
                    <a:pt x="622300" y="1524"/>
                  </a:lnTo>
                  <a:lnTo>
                    <a:pt x="612140" y="304"/>
                  </a:lnTo>
                  <a:lnTo>
                    <a:pt x="596900" y="762"/>
                  </a:lnTo>
                  <a:lnTo>
                    <a:pt x="584200" y="762"/>
                  </a:lnTo>
                  <a:lnTo>
                    <a:pt x="571500" y="1524"/>
                  </a:lnTo>
                  <a:lnTo>
                    <a:pt x="520700" y="5743"/>
                  </a:lnTo>
                  <a:lnTo>
                    <a:pt x="469900" y="13056"/>
                  </a:lnTo>
                  <a:lnTo>
                    <a:pt x="431800" y="23380"/>
                  </a:lnTo>
                  <a:lnTo>
                    <a:pt x="381000" y="36634"/>
                  </a:lnTo>
                  <a:lnTo>
                    <a:pt x="342900" y="52736"/>
                  </a:lnTo>
                  <a:lnTo>
                    <a:pt x="304800" y="71602"/>
                  </a:lnTo>
                  <a:lnTo>
                    <a:pt x="266700" y="93151"/>
                  </a:lnTo>
                  <a:lnTo>
                    <a:pt x="228600" y="117302"/>
                  </a:lnTo>
                  <a:lnTo>
                    <a:pt x="190500" y="143971"/>
                  </a:lnTo>
                  <a:lnTo>
                    <a:pt x="152400" y="173076"/>
                  </a:lnTo>
                  <a:lnTo>
                    <a:pt x="127000" y="204536"/>
                  </a:lnTo>
                  <a:lnTo>
                    <a:pt x="101600" y="238268"/>
                  </a:lnTo>
                  <a:lnTo>
                    <a:pt x="76200" y="274190"/>
                  </a:lnTo>
                  <a:lnTo>
                    <a:pt x="50800" y="312220"/>
                  </a:lnTo>
                  <a:lnTo>
                    <a:pt x="25400" y="352276"/>
                  </a:lnTo>
                  <a:lnTo>
                    <a:pt x="12700" y="394275"/>
                  </a:lnTo>
                  <a:lnTo>
                    <a:pt x="0" y="438136"/>
                  </a:lnTo>
                  <a:lnTo>
                    <a:pt x="0" y="605674"/>
                  </a:lnTo>
                  <a:lnTo>
                    <a:pt x="12700" y="650936"/>
                  </a:lnTo>
                  <a:lnTo>
                    <a:pt x="25400" y="694257"/>
                  </a:lnTo>
                  <a:lnTo>
                    <a:pt x="38100" y="735562"/>
                  </a:lnTo>
                  <a:lnTo>
                    <a:pt x="50800" y="755169"/>
                  </a:lnTo>
                  <a:lnTo>
                    <a:pt x="50800" y="460248"/>
                  </a:lnTo>
                  <a:lnTo>
                    <a:pt x="63500" y="447294"/>
                  </a:lnTo>
                  <a:lnTo>
                    <a:pt x="63500" y="425196"/>
                  </a:lnTo>
                  <a:lnTo>
                    <a:pt x="76200" y="402336"/>
                  </a:lnTo>
                  <a:lnTo>
                    <a:pt x="76200" y="381000"/>
                  </a:lnTo>
                  <a:lnTo>
                    <a:pt x="88900" y="368808"/>
                  </a:lnTo>
                  <a:lnTo>
                    <a:pt x="88900" y="348234"/>
                  </a:lnTo>
                  <a:lnTo>
                    <a:pt x="101600" y="336804"/>
                  </a:lnTo>
                  <a:lnTo>
                    <a:pt x="101600" y="327660"/>
                  </a:lnTo>
                  <a:lnTo>
                    <a:pt x="114300" y="316230"/>
                  </a:lnTo>
                  <a:lnTo>
                    <a:pt x="114300" y="307086"/>
                  </a:lnTo>
                  <a:lnTo>
                    <a:pt x="127000" y="296418"/>
                  </a:lnTo>
                  <a:lnTo>
                    <a:pt x="127000" y="287274"/>
                  </a:lnTo>
                  <a:lnTo>
                    <a:pt x="139700" y="276606"/>
                  </a:lnTo>
                  <a:lnTo>
                    <a:pt x="139700" y="268224"/>
                  </a:lnTo>
                  <a:lnTo>
                    <a:pt x="165100" y="248412"/>
                  </a:lnTo>
                  <a:lnTo>
                    <a:pt x="165100" y="249174"/>
                  </a:lnTo>
                  <a:lnTo>
                    <a:pt x="177800" y="230124"/>
                  </a:lnTo>
                  <a:lnTo>
                    <a:pt x="177800" y="230886"/>
                  </a:lnTo>
                  <a:lnTo>
                    <a:pt x="190500" y="212598"/>
                  </a:lnTo>
                  <a:lnTo>
                    <a:pt x="190500" y="214122"/>
                  </a:lnTo>
                  <a:lnTo>
                    <a:pt x="215900" y="196596"/>
                  </a:lnTo>
                  <a:lnTo>
                    <a:pt x="215900" y="197358"/>
                  </a:lnTo>
                  <a:lnTo>
                    <a:pt x="228600" y="180594"/>
                  </a:lnTo>
                  <a:lnTo>
                    <a:pt x="228600" y="181356"/>
                  </a:lnTo>
                  <a:lnTo>
                    <a:pt x="254000" y="165354"/>
                  </a:lnTo>
                  <a:lnTo>
                    <a:pt x="254000" y="166116"/>
                  </a:lnTo>
                  <a:lnTo>
                    <a:pt x="279400" y="151638"/>
                  </a:lnTo>
                  <a:lnTo>
                    <a:pt x="292100" y="137922"/>
                  </a:lnTo>
                  <a:lnTo>
                    <a:pt x="292100" y="138684"/>
                  </a:lnTo>
                  <a:lnTo>
                    <a:pt x="317500" y="125730"/>
                  </a:lnTo>
                  <a:lnTo>
                    <a:pt x="342900" y="113538"/>
                  </a:lnTo>
                  <a:lnTo>
                    <a:pt x="342900" y="114300"/>
                  </a:lnTo>
                  <a:lnTo>
                    <a:pt x="368300" y="103632"/>
                  </a:lnTo>
                  <a:lnTo>
                    <a:pt x="393700" y="93726"/>
                  </a:lnTo>
                  <a:lnTo>
                    <a:pt x="419100" y="85344"/>
                  </a:lnTo>
                  <a:lnTo>
                    <a:pt x="457200" y="73914"/>
                  </a:lnTo>
                  <a:lnTo>
                    <a:pt x="457200" y="74676"/>
                  </a:lnTo>
                  <a:lnTo>
                    <a:pt x="469900" y="70866"/>
                  </a:lnTo>
                  <a:lnTo>
                    <a:pt x="482600" y="68580"/>
                  </a:lnTo>
                  <a:lnTo>
                    <a:pt x="495300" y="65532"/>
                  </a:lnTo>
                  <a:lnTo>
                    <a:pt x="508000" y="63246"/>
                  </a:lnTo>
                  <a:lnTo>
                    <a:pt x="520700" y="62484"/>
                  </a:lnTo>
                  <a:lnTo>
                    <a:pt x="520700" y="61722"/>
                  </a:lnTo>
                  <a:lnTo>
                    <a:pt x="546100" y="59436"/>
                  </a:lnTo>
                  <a:lnTo>
                    <a:pt x="546100" y="60198"/>
                  </a:lnTo>
                  <a:lnTo>
                    <a:pt x="571500" y="57150"/>
                  </a:lnTo>
                  <a:lnTo>
                    <a:pt x="584200" y="56388"/>
                  </a:lnTo>
                  <a:lnTo>
                    <a:pt x="596900" y="56388"/>
                  </a:lnTo>
                  <a:lnTo>
                    <a:pt x="609600" y="55626"/>
                  </a:lnTo>
                  <a:lnTo>
                    <a:pt x="622300" y="55626"/>
                  </a:lnTo>
                  <a:close/>
                </a:path>
                <a:path w="3733800" h="1062355">
                  <a:moveTo>
                    <a:pt x="3175000" y="1059638"/>
                  </a:moveTo>
                  <a:lnTo>
                    <a:pt x="3175000" y="1004315"/>
                  </a:lnTo>
                  <a:lnTo>
                    <a:pt x="3149600" y="1005077"/>
                  </a:lnTo>
                  <a:lnTo>
                    <a:pt x="3136900" y="1006601"/>
                  </a:lnTo>
                  <a:lnTo>
                    <a:pt x="3136900" y="1005839"/>
                  </a:lnTo>
                  <a:lnTo>
                    <a:pt x="3124200" y="1006601"/>
                  </a:lnTo>
                  <a:lnTo>
                    <a:pt x="584200" y="1006602"/>
                  </a:lnTo>
                  <a:lnTo>
                    <a:pt x="571500" y="1005840"/>
                  </a:lnTo>
                  <a:lnTo>
                    <a:pt x="533400" y="1001268"/>
                  </a:lnTo>
                  <a:lnTo>
                    <a:pt x="508000" y="998982"/>
                  </a:lnTo>
                  <a:lnTo>
                    <a:pt x="508000" y="999744"/>
                  </a:lnTo>
                  <a:lnTo>
                    <a:pt x="495300" y="996696"/>
                  </a:lnTo>
                  <a:lnTo>
                    <a:pt x="495300" y="997458"/>
                  </a:lnTo>
                  <a:lnTo>
                    <a:pt x="469900" y="991362"/>
                  </a:lnTo>
                  <a:lnTo>
                    <a:pt x="469900" y="992124"/>
                  </a:lnTo>
                  <a:lnTo>
                    <a:pt x="457200" y="988314"/>
                  </a:lnTo>
                  <a:lnTo>
                    <a:pt x="444500" y="985266"/>
                  </a:lnTo>
                  <a:lnTo>
                    <a:pt x="419100" y="977646"/>
                  </a:lnTo>
                  <a:lnTo>
                    <a:pt x="393700" y="968502"/>
                  </a:lnTo>
                  <a:lnTo>
                    <a:pt x="393700" y="969264"/>
                  </a:lnTo>
                  <a:lnTo>
                    <a:pt x="368300" y="959358"/>
                  </a:lnTo>
                  <a:lnTo>
                    <a:pt x="342900" y="948690"/>
                  </a:lnTo>
                  <a:lnTo>
                    <a:pt x="317500" y="936498"/>
                  </a:lnTo>
                  <a:lnTo>
                    <a:pt x="317500" y="937260"/>
                  </a:lnTo>
                  <a:lnTo>
                    <a:pt x="292100" y="924306"/>
                  </a:lnTo>
                  <a:lnTo>
                    <a:pt x="292100" y="925068"/>
                  </a:lnTo>
                  <a:lnTo>
                    <a:pt x="279400" y="910590"/>
                  </a:lnTo>
                  <a:lnTo>
                    <a:pt x="279400" y="911352"/>
                  </a:lnTo>
                  <a:lnTo>
                    <a:pt x="254000" y="896874"/>
                  </a:lnTo>
                  <a:lnTo>
                    <a:pt x="254000" y="897636"/>
                  </a:lnTo>
                  <a:lnTo>
                    <a:pt x="228600" y="881634"/>
                  </a:lnTo>
                  <a:lnTo>
                    <a:pt x="228600" y="882396"/>
                  </a:lnTo>
                  <a:lnTo>
                    <a:pt x="215900" y="865632"/>
                  </a:lnTo>
                  <a:lnTo>
                    <a:pt x="215900" y="866394"/>
                  </a:lnTo>
                  <a:lnTo>
                    <a:pt x="190500" y="848868"/>
                  </a:lnTo>
                  <a:lnTo>
                    <a:pt x="190500" y="849630"/>
                  </a:lnTo>
                  <a:lnTo>
                    <a:pt x="177800" y="831342"/>
                  </a:lnTo>
                  <a:lnTo>
                    <a:pt x="177800" y="832866"/>
                  </a:lnTo>
                  <a:lnTo>
                    <a:pt x="165100" y="813816"/>
                  </a:lnTo>
                  <a:lnTo>
                    <a:pt x="165100" y="814578"/>
                  </a:lnTo>
                  <a:lnTo>
                    <a:pt x="139700" y="794766"/>
                  </a:lnTo>
                  <a:lnTo>
                    <a:pt x="139700" y="786384"/>
                  </a:lnTo>
                  <a:lnTo>
                    <a:pt x="127000" y="775716"/>
                  </a:lnTo>
                  <a:lnTo>
                    <a:pt x="127000" y="766572"/>
                  </a:lnTo>
                  <a:lnTo>
                    <a:pt x="114300" y="755904"/>
                  </a:lnTo>
                  <a:lnTo>
                    <a:pt x="114300" y="746760"/>
                  </a:lnTo>
                  <a:lnTo>
                    <a:pt x="101600" y="735330"/>
                  </a:lnTo>
                  <a:lnTo>
                    <a:pt x="101600" y="725424"/>
                  </a:lnTo>
                  <a:lnTo>
                    <a:pt x="88900" y="714756"/>
                  </a:lnTo>
                  <a:lnTo>
                    <a:pt x="88900" y="693420"/>
                  </a:lnTo>
                  <a:lnTo>
                    <a:pt x="76200" y="681990"/>
                  </a:lnTo>
                  <a:lnTo>
                    <a:pt x="76200" y="660654"/>
                  </a:lnTo>
                  <a:lnTo>
                    <a:pt x="63500" y="648462"/>
                  </a:lnTo>
                  <a:lnTo>
                    <a:pt x="63500" y="614934"/>
                  </a:lnTo>
                  <a:lnTo>
                    <a:pt x="50800" y="602742"/>
                  </a:lnTo>
                  <a:lnTo>
                    <a:pt x="50800" y="755169"/>
                  </a:lnTo>
                  <a:lnTo>
                    <a:pt x="88900" y="811824"/>
                  </a:lnTo>
                  <a:lnTo>
                    <a:pt x="114300" y="846631"/>
                  </a:lnTo>
                  <a:lnTo>
                    <a:pt x="139700" y="879123"/>
                  </a:lnTo>
                  <a:lnTo>
                    <a:pt x="177800" y="909223"/>
                  </a:lnTo>
                  <a:lnTo>
                    <a:pt x="215900" y="936857"/>
                  </a:lnTo>
                  <a:lnTo>
                    <a:pt x="254000" y="961951"/>
                  </a:lnTo>
                  <a:lnTo>
                    <a:pt x="292100" y="984428"/>
                  </a:lnTo>
                  <a:lnTo>
                    <a:pt x="330200" y="1004215"/>
                  </a:lnTo>
                  <a:lnTo>
                    <a:pt x="368300" y="1021236"/>
                  </a:lnTo>
                  <a:lnTo>
                    <a:pt x="419100" y="1035416"/>
                  </a:lnTo>
                  <a:lnTo>
                    <a:pt x="457200" y="1046680"/>
                  </a:lnTo>
                  <a:lnTo>
                    <a:pt x="508000" y="1054953"/>
                  </a:lnTo>
                  <a:lnTo>
                    <a:pt x="546100" y="1060161"/>
                  </a:lnTo>
                  <a:lnTo>
                    <a:pt x="596900" y="1062228"/>
                  </a:lnTo>
                  <a:lnTo>
                    <a:pt x="3136900" y="1062227"/>
                  </a:lnTo>
                  <a:lnTo>
                    <a:pt x="3175000" y="1059638"/>
                  </a:lnTo>
                  <a:close/>
                </a:path>
                <a:path w="3733800" h="1062355">
                  <a:moveTo>
                    <a:pt x="533400" y="61722"/>
                  </a:moveTo>
                  <a:lnTo>
                    <a:pt x="520700" y="61722"/>
                  </a:lnTo>
                  <a:lnTo>
                    <a:pt x="520700" y="62484"/>
                  </a:lnTo>
                  <a:lnTo>
                    <a:pt x="533400" y="61722"/>
                  </a:lnTo>
                  <a:close/>
                </a:path>
                <a:path w="3733800" h="1062355">
                  <a:moveTo>
                    <a:pt x="622300" y="0"/>
                  </a:moveTo>
                  <a:lnTo>
                    <a:pt x="609600" y="0"/>
                  </a:lnTo>
                  <a:lnTo>
                    <a:pt x="612140" y="304"/>
                  </a:lnTo>
                  <a:lnTo>
                    <a:pt x="622300" y="0"/>
                  </a:lnTo>
                  <a:close/>
                </a:path>
                <a:path w="3733800" h="1062355">
                  <a:moveTo>
                    <a:pt x="3721100" y="637873"/>
                  </a:moveTo>
                  <a:lnTo>
                    <a:pt x="3721100" y="424924"/>
                  </a:lnTo>
                  <a:lnTo>
                    <a:pt x="3708400" y="381393"/>
                  </a:lnTo>
                  <a:lnTo>
                    <a:pt x="3683000" y="339777"/>
                  </a:lnTo>
                  <a:lnTo>
                    <a:pt x="3670300" y="300156"/>
                  </a:lnTo>
                  <a:lnTo>
                    <a:pt x="3644900" y="262612"/>
                  </a:lnTo>
                  <a:lnTo>
                    <a:pt x="3619500" y="227227"/>
                  </a:lnTo>
                  <a:lnTo>
                    <a:pt x="3594100" y="194083"/>
                  </a:lnTo>
                  <a:lnTo>
                    <a:pt x="3556000" y="163261"/>
                  </a:lnTo>
                  <a:lnTo>
                    <a:pt x="3517900" y="134843"/>
                  </a:lnTo>
                  <a:lnTo>
                    <a:pt x="3479800" y="108912"/>
                  </a:lnTo>
                  <a:lnTo>
                    <a:pt x="3441700" y="85548"/>
                  </a:lnTo>
                  <a:lnTo>
                    <a:pt x="3403600" y="64833"/>
                  </a:lnTo>
                  <a:lnTo>
                    <a:pt x="3365500" y="46850"/>
                  </a:lnTo>
                  <a:lnTo>
                    <a:pt x="3327400" y="31679"/>
                  </a:lnTo>
                  <a:lnTo>
                    <a:pt x="3276600" y="19403"/>
                  </a:lnTo>
                  <a:lnTo>
                    <a:pt x="3238500" y="10104"/>
                  </a:lnTo>
                  <a:lnTo>
                    <a:pt x="3187700" y="3863"/>
                  </a:lnTo>
                  <a:lnTo>
                    <a:pt x="3136900" y="761"/>
                  </a:lnTo>
                  <a:lnTo>
                    <a:pt x="3124200" y="761"/>
                  </a:lnTo>
                  <a:lnTo>
                    <a:pt x="3111500" y="0"/>
                  </a:lnTo>
                  <a:lnTo>
                    <a:pt x="622300" y="0"/>
                  </a:lnTo>
                  <a:lnTo>
                    <a:pt x="612140" y="304"/>
                  </a:lnTo>
                  <a:lnTo>
                    <a:pt x="622300" y="1524"/>
                  </a:lnTo>
                  <a:lnTo>
                    <a:pt x="622300" y="55626"/>
                  </a:lnTo>
                  <a:lnTo>
                    <a:pt x="3111500" y="55625"/>
                  </a:lnTo>
                  <a:lnTo>
                    <a:pt x="3124200" y="56387"/>
                  </a:lnTo>
                  <a:lnTo>
                    <a:pt x="3136900" y="56387"/>
                  </a:lnTo>
                  <a:lnTo>
                    <a:pt x="3175000" y="58673"/>
                  </a:lnTo>
                  <a:lnTo>
                    <a:pt x="3175000" y="59435"/>
                  </a:lnTo>
                  <a:lnTo>
                    <a:pt x="3187700" y="60197"/>
                  </a:lnTo>
                  <a:lnTo>
                    <a:pt x="3213100" y="63245"/>
                  </a:lnTo>
                  <a:lnTo>
                    <a:pt x="3225800" y="65531"/>
                  </a:lnTo>
                  <a:lnTo>
                    <a:pt x="3251200" y="71627"/>
                  </a:lnTo>
                  <a:lnTo>
                    <a:pt x="3251200" y="70865"/>
                  </a:lnTo>
                  <a:lnTo>
                    <a:pt x="3263900" y="74675"/>
                  </a:lnTo>
                  <a:lnTo>
                    <a:pt x="3263900" y="73913"/>
                  </a:lnTo>
                  <a:lnTo>
                    <a:pt x="3302000" y="85343"/>
                  </a:lnTo>
                  <a:lnTo>
                    <a:pt x="3327400" y="94487"/>
                  </a:lnTo>
                  <a:lnTo>
                    <a:pt x="3327400" y="93725"/>
                  </a:lnTo>
                  <a:lnTo>
                    <a:pt x="3352800" y="103631"/>
                  </a:lnTo>
                  <a:lnTo>
                    <a:pt x="3378200" y="114299"/>
                  </a:lnTo>
                  <a:lnTo>
                    <a:pt x="3378200" y="113537"/>
                  </a:lnTo>
                  <a:lnTo>
                    <a:pt x="3403600" y="125729"/>
                  </a:lnTo>
                  <a:lnTo>
                    <a:pt x="3429000" y="138683"/>
                  </a:lnTo>
                  <a:lnTo>
                    <a:pt x="3429000" y="137921"/>
                  </a:lnTo>
                  <a:lnTo>
                    <a:pt x="3454400" y="151637"/>
                  </a:lnTo>
                  <a:lnTo>
                    <a:pt x="3454400" y="150875"/>
                  </a:lnTo>
                  <a:lnTo>
                    <a:pt x="3467100" y="166115"/>
                  </a:lnTo>
                  <a:lnTo>
                    <a:pt x="3467100" y="165353"/>
                  </a:lnTo>
                  <a:lnTo>
                    <a:pt x="3492500" y="181355"/>
                  </a:lnTo>
                  <a:lnTo>
                    <a:pt x="3492500" y="180593"/>
                  </a:lnTo>
                  <a:lnTo>
                    <a:pt x="3517900" y="197357"/>
                  </a:lnTo>
                  <a:lnTo>
                    <a:pt x="3517900" y="205358"/>
                  </a:lnTo>
                  <a:lnTo>
                    <a:pt x="3530600" y="214121"/>
                  </a:lnTo>
                  <a:lnTo>
                    <a:pt x="3530600" y="212597"/>
                  </a:lnTo>
                  <a:lnTo>
                    <a:pt x="3543300" y="230885"/>
                  </a:lnTo>
                  <a:lnTo>
                    <a:pt x="3543300" y="230123"/>
                  </a:lnTo>
                  <a:lnTo>
                    <a:pt x="3568700" y="249173"/>
                  </a:lnTo>
                  <a:lnTo>
                    <a:pt x="3568700" y="248411"/>
                  </a:lnTo>
                  <a:lnTo>
                    <a:pt x="3581400" y="268223"/>
                  </a:lnTo>
                  <a:lnTo>
                    <a:pt x="3581400" y="276605"/>
                  </a:lnTo>
                  <a:lnTo>
                    <a:pt x="3594100" y="287273"/>
                  </a:lnTo>
                  <a:lnTo>
                    <a:pt x="3594100" y="286511"/>
                  </a:lnTo>
                  <a:lnTo>
                    <a:pt x="3606800" y="296417"/>
                  </a:lnTo>
                  <a:lnTo>
                    <a:pt x="3606800" y="306323"/>
                  </a:lnTo>
                  <a:lnTo>
                    <a:pt x="3619500" y="316991"/>
                  </a:lnTo>
                  <a:lnTo>
                    <a:pt x="3619500" y="336803"/>
                  </a:lnTo>
                  <a:lnTo>
                    <a:pt x="3632200" y="348233"/>
                  </a:lnTo>
                  <a:lnTo>
                    <a:pt x="3632200" y="358139"/>
                  </a:lnTo>
                  <a:lnTo>
                    <a:pt x="3644900" y="369569"/>
                  </a:lnTo>
                  <a:lnTo>
                    <a:pt x="3644900" y="390905"/>
                  </a:lnTo>
                  <a:lnTo>
                    <a:pt x="3657600" y="403097"/>
                  </a:lnTo>
                  <a:lnTo>
                    <a:pt x="3657600" y="435863"/>
                  </a:lnTo>
                  <a:lnTo>
                    <a:pt x="3670300" y="448055"/>
                  </a:lnTo>
                  <a:lnTo>
                    <a:pt x="3670300" y="762863"/>
                  </a:lnTo>
                  <a:lnTo>
                    <a:pt x="3683000" y="723236"/>
                  </a:lnTo>
                  <a:lnTo>
                    <a:pt x="3708400" y="681550"/>
                  </a:lnTo>
                  <a:lnTo>
                    <a:pt x="3721100" y="637873"/>
                  </a:lnTo>
                  <a:close/>
                </a:path>
                <a:path w="3733800" h="1062355">
                  <a:moveTo>
                    <a:pt x="3175000" y="59435"/>
                  </a:moveTo>
                  <a:lnTo>
                    <a:pt x="3175000" y="58673"/>
                  </a:lnTo>
                  <a:lnTo>
                    <a:pt x="3162300" y="58673"/>
                  </a:lnTo>
                  <a:lnTo>
                    <a:pt x="3175000" y="59435"/>
                  </a:lnTo>
                  <a:close/>
                </a:path>
                <a:path w="3733800" h="1062355">
                  <a:moveTo>
                    <a:pt x="3517900" y="927653"/>
                  </a:moveTo>
                  <a:lnTo>
                    <a:pt x="3517900" y="865632"/>
                  </a:lnTo>
                  <a:lnTo>
                    <a:pt x="3492500" y="882395"/>
                  </a:lnTo>
                  <a:lnTo>
                    <a:pt x="3492500" y="881633"/>
                  </a:lnTo>
                  <a:lnTo>
                    <a:pt x="3467100" y="897635"/>
                  </a:lnTo>
                  <a:lnTo>
                    <a:pt x="3467100" y="896873"/>
                  </a:lnTo>
                  <a:lnTo>
                    <a:pt x="3454400" y="911351"/>
                  </a:lnTo>
                  <a:lnTo>
                    <a:pt x="3454400" y="910589"/>
                  </a:lnTo>
                  <a:lnTo>
                    <a:pt x="3429000" y="925067"/>
                  </a:lnTo>
                  <a:lnTo>
                    <a:pt x="3429000" y="924305"/>
                  </a:lnTo>
                  <a:lnTo>
                    <a:pt x="3403600" y="937260"/>
                  </a:lnTo>
                  <a:lnTo>
                    <a:pt x="3403600" y="936497"/>
                  </a:lnTo>
                  <a:lnTo>
                    <a:pt x="3378200" y="948689"/>
                  </a:lnTo>
                  <a:lnTo>
                    <a:pt x="3352800" y="959357"/>
                  </a:lnTo>
                  <a:lnTo>
                    <a:pt x="3327400" y="969263"/>
                  </a:lnTo>
                  <a:lnTo>
                    <a:pt x="3327400" y="968501"/>
                  </a:lnTo>
                  <a:lnTo>
                    <a:pt x="3302000" y="977645"/>
                  </a:lnTo>
                  <a:lnTo>
                    <a:pt x="3276600" y="985265"/>
                  </a:lnTo>
                  <a:lnTo>
                    <a:pt x="3225800" y="997457"/>
                  </a:lnTo>
                  <a:lnTo>
                    <a:pt x="3225800" y="996695"/>
                  </a:lnTo>
                  <a:lnTo>
                    <a:pt x="3200400" y="1001267"/>
                  </a:lnTo>
                  <a:lnTo>
                    <a:pt x="3187700" y="1002791"/>
                  </a:lnTo>
                  <a:lnTo>
                    <a:pt x="3162300" y="1004315"/>
                  </a:lnTo>
                  <a:lnTo>
                    <a:pt x="3175000" y="1004315"/>
                  </a:lnTo>
                  <a:lnTo>
                    <a:pt x="3175000" y="1059638"/>
                  </a:lnTo>
                  <a:lnTo>
                    <a:pt x="3187700" y="1058774"/>
                  </a:lnTo>
                  <a:lnTo>
                    <a:pt x="3238500" y="1052283"/>
                  </a:lnTo>
                  <a:lnTo>
                    <a:pt x="3276600" y="1042824"/>
                  </a:lnTo>
                  <a:lnTo>
                    <a:pt x="3327400" y="1030467"/>
                  </a:lnTo>
                  <a:lnTo>
                    <a:pt x="3365500" y="1015281"/>
                  </a:lnTo>
                  <a:lnTo>
                    <a:pt x="3403600" y="997337"/>
                  </a:lnTo>
                  <a:lnTo>
                    <a:pt x="3441700" y="976704"/>
                  </a:lnTo>
                  <a:lnTo>
                    <a:pt x="3492500" y="953453"/>
                  </a:lnTo>
                  <a:lnTo>
                    <a:pt x="3517900" y="927653"/>
                  </a:lnTo>
                  <a:close/>
                </a:path>
                <a:path w="3733800" h="1062355">
                  <a:moveTo>
                    <a:pt x="3517900" y="205358"/>
                  </a:moveTo>
                  <a:lnTo>
                    <a:pt x="3517900" y="197357"/>
                  </a:lnTo>
                  <a:lnTo>
                    <a:pt x="3505200" y="196595"/>
                  </a:lnTo>
                  <a:lnTo>
                    <a:pt x="3517900" y="205358"/>
                  </a:lnTo>
                  <a:close/>
                </a:path>
                <a:path w="3733800" h="1062355">
                  <a:moveTo>
                    <a:pt x="3670300" y="762863"/>
                  </a:moveTo>
                  <a:lnTo>
                    <a:pt x="3670300" y="614171"/>
                  </a:lnTo>
                  <a:lnTo>
                    <a:pt x="3657600" y="638555"/>
                  </a:lnTo>
                  <a:lnTo>
                    <a:pt x="3657600" y="659891"/>
                  </a:lnTo>
                  <a:lnTo>
                    <a:pt x="3644900" y="672083"/>
                  </a:lnTo>
                  <a:lnTo>
                    <a:pt x="3644900" y="693419"/>
                  </a:lnTo>
                  <a:lnTo>
                    <a:pt x="3632200" y="704849"/>
                  </a:lnTo>
                  <a:lnTo>
                    <a:pt x="3632200" y="725423"/>
                  </a:lnTo>
                  <a:lnTo>
                    <a:pt x="3619500" y="736091"/>
                  </a:lnTo>
                  <a:lnTo>
                    <a:pt x="3619500" y="745997"/>
                  </a:lnTo>
                  <a:lnTo>
                    <a:pt x="3606800" y="756665"/>
                  </a:lnTo>
                  <a:lnTo>
                    <a:pt x="3606800" y="765809"/>
                  </a:lnTo>
                  <a:lnTo>
                    <a:pt x="3594100" y="776477"/>
                  </a:lnTo>
                  <a:lnTo>
                    <a:pt x="3594100" y="775715"/>
                  </a:lnTo>
                  <a:lnTo>
                    <a:pt x="3581400" y="786383"/>
                  </a:lnTo>
                  <a:lnTo>
                    <a:pt x="3581400" y="794765"/>
                  </a:lnTo>
                  <a:lnTo>
                    <a:pt x="3568700" y="814577"/>
                  </a:lnTo>
                  <a:lnTo>
                    <a:pt x="3568700" y="813815"/>
                  </a:lnTo>
                  <a:lnTo>
                    <a:pt x="3543300" y="832865"/>
                  </a:lnTo>
                  <a:lnTo>
                    <a:pt x="3543300" y="831341"/>
                  </a:lnTo>
                  <a:lnTo>
                    <a:pt x="3530600" y="849629"/>
                  </a:lnTo>
                  <a:lnTo>
                    <a:pt x="3530600" y="848867"/>
                  </a:lnTo>
                  <a:lnTo>
                    <a:pt x="3505200" y="866393"/>
                  </a:lnTo>
                  <a:lnTo>
                    <a:pt x="3517900" y="865632"/>
                  </a:lnTo>
                  <a:lnTo>
                    <a:pt x="3517900" y="927653"/>
                  </a:lnTo>
                  <a:lnTo>
                    <a:pt x="3556000" y="899373"/>
                  </a:lnTo>
                  <a:lnTo>
                    <a:pt x="3594100" y="868685"/>
                  </a:lnTo>
                  <a:lnTo>
                    <a:pt x="3619500" y="835657"/>
                  </a:lnTo>
                  <a:lnTo>
                    <a:pt x="3644900" y="800360"/>
                  </a:lnTo>
                  <a:lnTo>
                    <a:pt x="3670300" y="762863"/>
                  </a:lnTo>
                  <a:close/>
                </a:path>
                <a:path w="3733800" h="1062355">
                  <a:moveTo>
                    <a:pt x="3632200" y="725423"/>
                  </a:moveTo>
                  <a:lnTo>
                    <a:pt x="3632200" y="714755"/>
                  </a:lnTo>
                  <a:lnTo>
                    <a:pt x="3619500" y="725423"/>
                  </a:lnTo>
                  <a:lnTo>
                    <a:pt x="3632200" y="725423"/>
                  </a:lnTo>
                  <a:close/>
                </a:path>
                <a:path w="3733800" h="1062355">
                  <a:moveTo>
                    <a:pt x="3733800" y="544829"/>
                  </a:moveTo>
                  <a:lnTo>
                    <a:pt x="3733800" y="517397"/>
                  </a:lnTo>
                  <a:lnTo>
                    <a:pt x="3721100" y="470285"/>
                  </a:lnTo>
                  <a:lnTo>
                    <a:pt x="3721100" y="592277"/>
                  </a:lnTo>
                  <a:lnTo>
                    <a:pt x="3733800" y="544829"/>
                  </a:lnTo>
                  <a:close/>
                </a:path>
              </a:pathLst>
            </a:custGeom>
            <a:solidFill>
              <a:srgbClr val="2F5597"/>
            </a:solidFill>
          </p:spPr>
          <p:txBody>
            <a:bodyPr wrap="square" lIns="0" tIns="0" rIns="0" bIns="0" rtlCol="0"/>
            <a:lstStyle/>
            <a:p>
              <a:endParaRPr/>
            </a:p>
          </p:txBody>
        </p:sp>
        <p:sp>
          <p:nvSpPr>
            <p:cNvPr id="8" name="object 8"/>
            <p:cNvSpPr/>
            <p:nvPr/>
          </p:nvSpPr>
          <p:spPr>
            <a:xfrm>
              <a:off x="6273431" y="1941575"/>
              <a:ext cx="3569335" cy="1005840"/>
            </a:xfrm>
            <a:custGeom>
              <a:avLst/>
              <a:gdLst/>
              <a:ahLst/>
              <a:cxnLst/>
              <a:rect l="l" t="t" r="r" b="b"/>
              <a:pathLst>
                <a:path w="3569334" h="1005839">
                  <a:moveTo>
                    <a:pt x="3569208" y="502919"/>
                  </a:moveTo>
                  <a:lnTo>
                    <a:pt x="3566863" y="457088"/>
                  </a:lnTo>
                  <a:lnTo>
                    <a:pt x="3559966" y="412420"/>
                  </a:lnTo>
                  <a:lnTo>
                    <a:pt x="3548718" y="369093"/>
                  </a:lnTo>
                  <a:lnTo>
                    <a:pt x="3533321" y="327283"/>
                  </a:lnTo>
                  <a:lnTo>
                    <a:pt x="3513978" y="287166"/>
                  </a:lnTo>
                  <a:lnTo>
                    <a:pt x="3490891" y="248919"/>
                  </a:lnTo>
                  <a:lnTo>
                    <a:pt x="3464262" y="212719"/>
                  </a:lnTo>
                  <a:lnTo>
                    <a:pt x="3434293" y="178740"/>
                  </a:lnTo>
                  <a:lnTo>
                    <a:pt x="3401187" y="147161"/>
                  </a:lnTo>
                  <a:lnTo>
                    <a:pt x="3365145" y="118157"/>
                  </a:lnTo>
                  <a:lnTo>
                    <a:pt x="3326371" y="91904"/>
                  </a:lnTo>
                  <a:lnTo>
                    <a:pt x="3285066" y="68579"/>
                  </a:lnTo>
                  <a:lnTo>
                    <a:pt x="3241433" y="48359"/>
                  </a:lnTo>
                  <a:lnTo>
                    <a:pt x="3195674" y="31420"/>
                  </a:lnTo>
                  <a:lnTo>
                    <a:pt x="3147991" y="17938"/>
                  </a:lnTo>
                  <a:lnTo>
                    <a:pt x="3098586" y="8090"/>
                  </a:lnTo>
                  <a:lnTo>
                    <a:pt x="3047662" y="2051"/>
                  </a:lnTo>
                  <a:lnTo>
                    <a:pt x="2995422" y="0"/>
                  </a:lnTo>
                  <a:lnTo>
                    <a:pt x="574548" y="0"/>
                  </a:lnTo>
                  <a:lnTo>
                    <a:pt x="522300" y="2051"/>
                  </a:lnTo>
                  <a:lnTo>
                    <a:pt x="471357" y="8090"/>
                  </a:lnTo>
                  <a:lnTo>
                    <a:pt x="421922" y="17938"/>
                  </a:lnTo>
                  <a:lnTo>
                    <a:pt x="374199" y="31420"/>
                  </a:lnTo>
                  <a:lnTo>
                    <a:pt x="328392" y="48359"/>
                  </a:lnTo>
                  <a:lnTo>
                    <a:pt x="284705" y="68579"/>
                  </a:lnTo>
                  <a:lnTo>
                    <a:pt x="243342" y="91904"/>
                  </a:lnTo>
                  <a:lnTo>
                    <a:pt x="204506" y="118157"/>
                  </a:lnTo>
                  <a:lnTo>
                    <a:pt x="168401" y="147161"/>
                  </a:lnTo>
                  <a:lnTo>
                    <a:pt x="135232" y="178740"/>
                  </a:lnTo>
                  <a:lnTo>
                    <a:pt x="105201" y="212719"/>
                  </a:lnTo>
                  <a:lnTo>
                    <a:pt x="78514" y="248919"/>
                  </a:lnTo>
                  <a:lnTo>
                    <a:pt x="55373" y="287166"/>
                  </a:lnTo>
                  <a:lnTo>
                    <a:pt x="35982" y="327283"/>
                  </a:lnTo>
                  <a:lnTo>
                    <a:pt x="20545" y="369093"/>
                  </a:lnTo>
                  <a:lnTo>
                    <a:pt x="9267" y="412420"/>
                  </a:lnTo>
                  <a:lnTo>
                    <a:pt x="2350" y="457088"/>
                  </a:lnTo>
                  <a:lnTo>
                    <a:pt x="0" y="502920"/>
                  </a:lnTo>
                  <a:lnTo>
                    <a:pt x="2350" y="548751"/>
                  </a:lnTo>
                  <a:lnTo>
                    <a:pt x="9267" y="593419"/>
                  </a:lnTo>
                  <a:lnTo>
                    <a:pt x="20545" y="636746"/>
                  </a:lnTo>
                  <a:lnTo>
                    <a:pt x="35982" y="678556"/>
                  </a:lnTo>
                  <a:lnTo>
                    <a:pt x="55373" y="718673"/>
                  </a:lnTo>
                  <a:lnTo>
                    <a:pt x="78514" y="756920"/>
                  </a:lnTo>
                  <a:lnTo>
                    <a:pt x="105201" y="793120"/>
                  </a:lnTo>
                  <a:lnTo>
                    <a:pt x="135232" y="827099"/>
                  </a:lnTo>
                  <a:lnTo>
                    <a:pt x="168402" y="858678"/>
                  </a:lnTo>
                  <a:lnTo>
                    <a:pt x="204506" y="887682"/>
                  </a:lnTo>
                  <a:lnTo>
                    <a:pt x="243342" y="913935"/>
                  </a:lnTo>
                  <a:lnTo>
                    <a:pt x="284705" y="937260"/>
                  </a:lnTo>
                  <a:lnTo>
                    <a:pt x="328392" y="957480"/>
                  </a:lnTo>
                  <a:lnTo>
                    <a:pt x="374199" y="974419"/>
                  </a:lnTo>
                  <a:lnTo>
                    <a:pt x="421922" y="987901"/>
                  </a:lnTo>
                  <a:lnTo>
                    <a:pt x="471357" y="997749"/>
                  </a:lnTo>
                  <a:lnTo>
                    <a:pt x="522300" y="1003788"/>
                  </a:lnTo>
                  <a:lnTo>
                    <a:pt x="574548" y="1005840"/>
                  </a:lnTo>
                  <a:lnTo>
                    <a:pt x="2995422" y="1005839"/>
                  </a:lnTo>
                  <a:lnTo>
                    <a:pt x="3047662" y="1003788"/>
                  </a:lnTo>
                  <a:lnTo>
                    <a:pt x="3098586" y="997749"/>
                  </a:lnTo>
                  <a:lnTo>
                    <a:pt x="3147991" y="987901"/>
                  </a:lnTo>
                  <a:lnTo>
                    <a:pt x="3195674" y="974419"/>
                  </a:lnTo>
                  <a:lnTo>
                    <a:pt x="3241433" y="957480"/>
                  </a:lnTo>
                  <a:lnTo>
                    <a:pt x="3285066" y="937260"/>
                  </a:lnTo>
                  <a:lnTo>
                    <a:pt x="3326371" y="913935"/>
                  </a:lnTo>
                  <a:lnTo>
                    <a:pt x="3365145" y="887682"/>
                  </a:lnTo>
                  <a:lnTo>
                    <a:pt x="3401187" y="858678"/>
                  </a:lnTo>
                  <a:lnTo>
                    <a:pt x="3434293" y="827099"/>
                  </a:lnTo>
                  <a:lnTo>
                    <a:pt x="3464262" y="793120"/>
                  </a:lnTo>
                  <a:lnTo>
                    <a:pt x="3490891" y="756919"/>
                  </a:lnTo>
                  <a:lnTo>
                    <a:pt x="3513978" y="718673"/>
                  </a:lnTo>
                  <a:lnTo>
                    <a:pt x="3533321" y="678556"/>
                  </a:lnTo>
                  <a:lnTo>
                    <a:pt x="3548718" y="636746"/>
                  </a:lnTo>
                  <a:lnTo>
                    <a:pt x="3559966" y="593419"/>
                  </a:lnTo>
                  <a:lnTo>
                    <a:pt x="3566863" y="548751"/>
                  </a:lnTo>
                  <a:lnTo>
                    <a:pt x="3569208" y="502919"/>
                  </a:lnTo>
                  <a:close/>
                </a:path>
              </a:pathLst>
            </a:custGeom>
            <a:solidFill>
              <a:srgbClr val="A9D18E"/>
            </a:solidFill>
          </p:spPr>
          <p:txBody>
            <a:bodyPr wrap="square" lIns="0" tIns="0" rIns="0" bIns="0" rtlCol="0"/>
            <a:lstStyle/>
            <a:p>
              <a:endParaRPr/>
            </a:p>
          </p:txBody>
        </p:sp>
        <p:sp>
          <p:nvSpPr>
            <p:cNvPr id="9" name="object 9"/>
            <p:cNvSpPr/>
            <p:nvPr/>
          </p:nvSpPr>
          <p:spPr>
            <a:xfrm>
              <a:off x="6245986" y="1913381"/>
              <a:ext cx="3619500" cy="1062355"/>
            </a:xfrm>
            <a:custGeom>
              <a:avLst/>
              <a:gdLst/>
              <a:ahLst/>
              <a:cxnLst/>
              <a:rect l="l" t="t" r="r" b="b"/>
              <a:pathLst>
                <a:path w="3619500" h="1062355">
                  <a:moveTo>
                    <a:pt x="3619500" y="593871"/>
                  </a:moveTo>
                  <a:lnTo>
                    <a:pt x="3619500" y="468238"/>
                  </a:lnTo>
                  <a:lnTo>
                    <a:pt x="3606800" y="420942"/>
                  </a:lnTo>
                  <a:lnTo>
                    <a:pt x="3594100" y="375611"/>
                  </a:lnTo>
                  <a:lnTo>
                    <a:pt x="3568700" y="332347"/>
                  </a:lnTo>
                  <a:lnTo>
                    <a:pt x="3556000" y="291252"/>
                  </a:lnTo>
                  <a:lnTo>
                    <a:pt x="3530600" y="252428"/>
                  </a:lnTo>
                  <a:lnTo>
                    <a:pt x="3505200" y="215976"/>
                  </a:lnTo>
                  <a:lnTo>
                    <a:pt x="3467100" y="181999"/>
                  </a:lnTo>
                  <a:lnTo>
                    <a:pt x="3441700" y="150599"/>
                  </a:lnTo>
                  <a:lnTo>
                    <a:pt x="3403600" y="121878"/>
                  </a:lnTo>
                  <a:lnTo>
                    <a:pt x="3365500" y="95937"/>
                  </a:lnTo>
                  <a:lnTo>
                    <a:pt x="3314700" y="72878"/>
                  </a:lnTo>
                  <a:lnTo>
                    <a:pt x="3276600" y="52803"/>
                  </a:lnTo>
                  <a:lnTo>
                    <a:pt x="3238500" y="35815"/>
                  </a:lnTo>
                  <a:lnTo>
                    <a:pt x="3187700" y="22015"/>
                  </a:lnTo>
                  <a:lnTo>
                    <a:pt x="3136900" y="11504"/>
                  </a:lnTo>
                  <a:lnTo>
                    <a:pt x="3098800" y="4386"/>
                  </a:lnTo>
                  <a:lnTo>
                    <a:pt x="3048000" y="761"/>
                  </a:lnTo>
                  <a:lnTo>
                    <a:pt x="3035300" y="0"/>
                  </a:lnTo>
                  <a:lnTo>
                    <a:pt x="584199" y="0"/>
                  </a:lnTo>
                  <a:lnTo>
                    <a:pt x="546099" y="1524"/>
                  </a:lnTo>
                  <a:lnTo>
                    <a:pt x="507999" y="6090"/>
                  </a:lnTo>
                  <a:lnTo>
                    <a:pt x="457199" y="14204"/>
                  </a:lnTo>
                  <a:lnTo>
                    <a:pt x="406399" y="25748"/>
                  </a:lnTo>
                  <a:lnTo>
                    <a:pt x="368299" y="40606"/>
                  </a:lnTo>
                  <a:lnTo>
                    <a:pt x="317499" y="58660"/>
                  </a:lnTo>
                  <a:lnTo>
                    <a:pt x="279399" y="79795"/>
                  </a:lnTo>
                  <a:lnTo>
                    <a:pt x="241299" y="103893"/>
                  </a:lnTo>
                  <a:lnTo>
                    <a:pt x="203199" y="130837"/>
                  </a:lnTo>
                  <a:lnTo>
                    <a:pt x="165099" y="160510"/>
                  </a:lnTo>
                  <a:lnTo>
                    <a:pt x="126999" y="192796"/>
                  </a:lnTo>
                  <a:lnTo>
                    <a:pt x="101599" y="227578"/>
                  </a:lnTo>
                  <a:lnTo>
                    <a:pt x="76199" y="264738"/>
                  </a:lnTo>
                  <a:lnTo>
                    <a:pt x="50799" y="304161"/>
                  </a:lnTo>
                  <a:lnTo>
                    <a:pt x="25399" y="345728"/>
                  </a:lnTo>
                  <a:lnTo>
                    <a:pt x="12699" y="389324"/>
                  </a:lnTo>
                  <a:lnTo>
                    <a:pt x="0" y="434832"/>
                  </a:lnTo>
                  <a:lnTo>
                    <a:pt x="0" y="607528"/>
                  </a:lnTo>
                  <a:lnTo>
                    <a:pt x="12699" y="654552"/>
                  </a:lnTo>
                  <a:lnTo>
                    <a:pt x="25399" y="699522"/>
                  </a:lnTo>
                  <a:lnTo>
                    <a:pt x="38100" y="742340"/>
                  </a:lnTo>
                  <a:lnTo>
                    <a:pt x="50800" y="762626"/>
                  </a:lnTo>
                  <a:lnTo>
                    <a:pt x="50799" y="459486"/>
                  </a:lnTo>
                  <a:lnTo>
                    <a:pt x="63499" y="447294"/>
                  </a:lnTo>
                  <a:lnTo>
                    <a:pt x="63499" y="402336"/>
                  </a:lnTo>
                  <a:lnTo>
                    <a:pt x="76199" y="390144"/>
                  </a:lnTo>
                  <a:lnTo>
                    <a:pt x="76199" y="380238"/>
                  </a:lnTo>
                  <a:lnTo>
                    <a:pt x="88899" y="357378"/>
                  </a:lnTo>
                  <a:lnTo>
                    <a:pt x="88899" y="347472"/>
                  </a:lnTo>
                  <a:lnTo>
                    <a:pt x="101599" y="336042"/>
                  </a:lnTo>
                  <a:lnTo>
                    <a:pt x="101599" y="326898"/>
                  </a:lnTo>
                  <a:lnTo>
                    <a:pt x="114299" y="315468"/>
                  </a:lnTo>
                  <a:lnTo>
                    <a:pt x="114299" y="296418"/>
                  </a:lnTo>
                  <a:lnTo>
                    <a:pt x="126999" y="285750"/>
                  </a:lnTo>
                  <a:lnTo>
                    <a:pt x="126999" y="286512"/>
                  </a:lnTo>
                  <a:lnTo>
                    <a:pt x="139699" y="265938"/>
                  </a:lnTo>
                  <a:lnTo>
                    <a:pt x="139699" y="267462"/>
                  </a:lnTo>
                  <a:lnTo>
                    <a:pt x="152399" y="247650"/>
                  </a:lnTo>
                  <a:lnTo>
                    <a:pt x="152399" y="248412"/>
                  </a:lnTo>
                  <a:lnTo>
                    <a:pt x="177799" y="229362"/>
                  </a:lnTo>
                  <a:lnTo>
                    <a:pt x="177799" y="230886"/>
                  </a:lnTo>
                  <a:lnTo>
                    <a:pt x="190499" y="212598"/>
                  </a:lnTo>
                  <a:lnTo>
                    <a:pt x="190499" y="213360"/>
                  </a:lnTo>
                  <a:lnTo>
                    <a:pt x="203199" y="195834"/>
                  </a:lnTo>
                  <a:lnTo>
                    <a:pt x="203199" y="196596"/>
                  </a:lnTo>
                  <a:lnTo>
                    <a:pt x="228599" y="179832"/>
                  </a:lnTo>
                  <a:lnTo>
                    <a:pt x="228599" y="180594"/>
                  </a:lnTo>
                  <a:lnTo>
                    <a:pt x="241299" y="164592"/>
                  </a:lnTo>
                  <a:lnTo>
                    <a:pt x="241299" y="165354"/>
                  </a:lnTo>
                  <a:lnTo>
                    <a:pt x="266699" y="150876"/>
                  </a:lnTo>
                  <a:lnTo>
                    <a:pt x="266699" y="151638"/>
                  </a:lnTo>
                  <a:lnTo>
                    <a:pt x="292099" y="137160"/>
                  </a:lnTo>
                  <a:lnTo>
                    <a:pt x="292099" y="137922"/>
                  </a:lnTo>
                  <a:lnTo>
                    <a:pt x="304799" y="131445"/>
                  </a:lnTo>
                  <a:lnTo>
                    <a:pt x="304799" y="125730"/>
                  </a:lnTo>
                  <a:lnTo>
                    <a:pt x="330199" y="113538"/>
                  </a:lnTo>
                  <a:lnTo>
                    <a:pt x="330199" y="114300"/>
                  </a:lnTo>
                  <a:lnTo>
                    <a:pt x="355599" y="102870"/>
                  </a:lnTo>
                  <a:lnTo>
                    <a:pt x="355599" y="103632"/>
                  </a:lnTo>
                  <a:lnTo>
                    <a:pt x="380999" y="92964"/>
                  </a:lnTo>
                  <a:lnTo>
                    <a:pt x="380999" y="93726"/>
                  </a:lnTo>
                  <a:lnTo>
                    <a:pt x="406399" y="84582"/>
                  </a:lnTo>
                  <a:lnTo>
                    <a:pt x="406399" y="85344"/>
                  </a:lnTo>
                  <a:lnTo>
                    <a:pt x="431799" y="76962"/>
                  </a:lnTo>
                  <a:lnTo>
                    <a:pt x="431799" y="77724"/>
                  </a:lnTo>
                  <a:lnTo>
                    <a:pt x="444499" y="73914"/>
                  </a:lnTo>
                  <a:lnTo>
                    <a:pt x="469899" y="67818"/>
                  </a:lnTo>
                  <a:lnTo>
                    <a:pt x="507999" y="60960"/>
                  </a:lnTo>
                  <a:lnTo>
                    <a:pt x="533399" y="57912"/>
                  </a:lnTo>
                  <a:lnTo>
                    <a:pt x="571499" y="56388"/>
                  </a:lnTo>
                  <a:lnTo>
                    <a:pt x="584199" y="55626"/>
                  </a:lnTo>
                  <a:lnTo>
                    <a:pt x="584199" y="54864"/>
                  </a:lnTo>
                  <a:lnTo>
                    <a:pt x="596899" y="55626"/>
                  </a:lnTo>
                  <a:lnTo>
                    <a:pt x="3035300" y="55625"/>
                  </a:lnTo>
                  <a:lnTo>
                    <a:pt x="3073400" y="57911"/>
                  </a:lnTo>
                  <a:lnTo>
                    <a:pt x="3136900" y="67817"/>
                  </a:lnTo>
                  <a:lnTo>
                    <a:pt x="3175000" y="77723"/>
                  </a:lnTo>
                  <a:lnTo>
                    <a:pt x="3175000" y="76961"/>
                  </a:lnTo>
                  <a:lnTo>
                    <a:pt x="3200400" y="85343"/>
                  </a:lnTo>
                  <a:lnTo>
                    <a:pt x="3200400" y="84581"/>
                  </a:lnTo>
                  <a:lnTo>
                    <a:pt x="3225800" y="93725"/>
                  </a:lnTo>
                  <a:lnTo>
                    <a:pt x="3225800" y="92963"/>
                  </a:lnTo>
                  <a:lnTo>
                    <a:pt x="3251200" y="103631"/>
                  </a:lnTo>
                  <a:lnTo>
                    <a:pt x="3251200" y="102869"/>
                  </a:lnTo>
                  <a:lnTo>
                    <a:pt x="3276600" y="114299"/>
                  </a:lnTo>
                  <a:lnTo>
                    <a:pt x="3276600" y="113537"/>
                  </a:lnTo>
                  <a:lnTo>
                    <a:pt x="3302000" y="125729"/>
                  </a:lnTo>
                  <a:lnTo>
                    <a:pt x="3302000" y="124967"/>
                  </a:lnTo>
                  <a:lnTo>
                    <a:pt x="3327400" y="137921"/>
                  </a:lnTo>
                  <a:lnTo>
                    <a:pt x="3327400" y="137159"/>
                  </a:lnTo>
                  <a:lnTo>
                    <a:pt x="3340100" y="151637"/>
                  </a:lnTo>
                  <a:lnTo>
                    <a:pt x="3340100" y="150875"/>
                  </a:lnTo>
                  <a:lnTo>
                    <a:pt x="3365500" y="165353"/>
                  </a:lnTo>
                  <a:lnTo>
                    <a:pt x="3365500" y="164591"/>
                  </a:lnTo>
                  <a:lnTo>
                    <a:pt x="3390900" y="180593"/>
                  </a:lnTo>
                  <a:lnTo>
                    <a:pt x="3390900" y="179831"/>
                  </a:lnTo>
                  <a:lnTo>
                    <a:pt x="3403600" y="196595"/>
                  </a:lnTo>
                  <a:lnTo>
                    <a:pt x="3403600" y="195833"/>
                  </a:lnTo>
                  <a:lnTo>
                    <a:pt x="3429000" y="213359"/>
                  </a:lnTo>
                  <a:lnTo>
                    <a:pt x="3429000" y="221741"/>
                  </a:lnTo>
                  <a:lnTo>
                    <a:pt x="3441700" y="230885"/>
                  </a:lnTo>
                  <a:lnTo>
                    <a:pt x="3441700" y="229361"/>
                  </a:lnTo>
                  <a:lnTo>
                    <a:pt x="3454400" y="248411"/>
                  </a:lnTo>
                  <a:lnTo>
                    <a:pt x="3454400" y="247649"/>
                  </a:lnTo>
                  <a:lnTo>
                    <a:pt x="3467100" y="267461"/>
                  </a:lnTo>
                  <a:lnTo>
                    <a:pt x="3467100" y="265937"/>
                  </a:lnTo>
                  <a:lnTo>
                    <a:pt x="3479800" y="286511"/>
                  </a:lnTo>
                  <a:lnTo>
                    <a:pt x="3479800" y="285749"/>
                  </a:lnTo>
                  <a:lnTo>
                    <a:pt x="3492500" y="296417"/>
                  </a:lnTo>
                  <a:lnTo>
                    <a:pt x="3492500" y="305561"/>
                  </a:lnTo>
                  <a:lnTo>
                    <a:pt x="3505200" y="316229"/>
                  </a:lnTo>
                  <a:lnTo>
                    <a:pt x="3505200" y="326135"/>
                  </a:lnTo>
                  <a:lnTo>
                    <a:pt x="3517900" y="336803"/>
                  </a:lnTo>
                  <a:lnTo>
                    <a:pt x="3517900" y="346709"/>
                  </a:lnTo>
                  <a:lnTo>
                    <a:pt x="3530600" y="358139"/>
                  </a:lnTo>
                  <a:lnTo>
                    <a:pt x="3530600" y="379475"/>
                  </a:lnTo>
                  <a:lnTo>
                    <a:pt x="3543300" y="390905"/>
                  </a:lnTo>
                  <a:lnTo>
                    <a:pt x="3543300" y="424433"/>
                  </a:lnTo>
                  <a:lnTo>
                    <a:pt x="3556000" y="436625"/>
                  </a:lnTo>
                  <a:lnTo>
                    <a:pt x="3556000" y="505967"/>
                  </a:lnTo>
                  <a:lnTo>
                    <a:pt x="3568700" y="518921"/>
                  </a:lnTo>
                  <a:lnTo>
                    <a:pt x="3568700" y="750186"/>
                  </a:lnTo>
                  <a:lnTo>
                    <a:pt x="3581400" y="729631"/>
                  </a:lnTo>
                  <a:lnTo>
                    <a:pt x="3594100" y="686379"/>
                  </a:lnTo>
                  <a:lnTo>
                    <a:pt x="3606800" y="641090"/>
                  </a:lnTo>
                  <a:lnTo>
                    <a:pt x="3619500" y="593871"/>
                  </a:lnTo>
                  <a:close/>
                </a:path>
                <a:path w="3619500" h="1062355">
                  <a:moveTo>
                    <a:pt x="317499" y="937260"/>
                  </a:moveTo>
                  <a:lnTo>
                    <a:pt x="292099" y="924306"/>
                  </a:lnTo>
                  <a:lnTo>
                    <a:pt x="292099" y="925068"/>
                  </a:lnTo>
                  <a:lnTo>
                    <a:pt x="266699" y="910590"/>
                  </a:lnTo>
                  <a:lnTo>
                    <a:pt x="266699" y="911352"/>
                  </a:lnTo>
                  <a:lnTo>
                    <a:pt x="241299" y="896874"/>
                  </a:lnTo>
                  <a:lnTo>
                    <a:pt x="241299" y="897636"/>
                  </a:lnTo>
                  <a:lnTo>
                    <a:pt x="228599" y="881634"/>
                  </a:lnTo>
                  <a:lnTo>
                    <a:pt x="228599" y="882396"/>
                  </a:lnTo>
                  <a:lnTo>
                    <a:pt x="203199" y="865632"/>
                  </a:lnTo>
                  <a:lnTo>
                    <a:pt x="203199" y="866394"/>
                  </a:lnTo>
                  <a:lnTo>
                    <a:pt x="190500" y="848868"/>
                  </a:lnTo>
                  <a:lnTo>
                    <a:pt x="190500" y="849630"/>
                  </a:lnTo>
                  <a:lnTo>
                    <a:pt x="177800" y="831342"/>
                  </a:lnTo>
                  <a:lnTo>
                    <a:pt x="177800" y="832866"/>
                  </a:lnTo>
                  <a:lnTo>
                    <a:pt x="152400" y="813816"/>
                  </a:lnTo>
                  <a:lnTo>
                    <a:pt x="152400" y="814578"/>
                  </a:lnTo>
                  <a:lnTo>
                    <a:pt x="139700" y="794766"/>
                  </a:lnTo>
                  <a:lnTo>
                    <a:pt x="139700" y="796290"/>
                  </a:lnTo>
                  <a:lnTo>
                    <a:pt x="127000" y="775716"/>
                  </a:lnTo>
                  <a:lnTo>
                    <a:pt x="127000" y="776478"/>
                  </a:lnTo>
                  <a:lnTo>
                    <a:pt x="114300" y="765810"/>
                  </a:lnTo>
                  <a:lnTo>
                    <a:pt x="114300" y="746760"/>
                  </a:lnTo>
                  <a:lnTo>
                    <a:pt x="101599" y="735330"/>
                  </a:lnTo>
                  <a:lnTo>
                    <a:pt x="101599" y="725424"/>
                  </a:lnTo>
                  <a:lnTo>
                    <a:pt x="88899" y="714756"/>
                  </a:lnTo>
                  <a:lnTo>
                    <a:pt x="88899" y="704850"/>
                  </a:lnTo>
                  <a:lnTo>
                    <a:pt x="76199" y="681990"/>
                  </a:lnTo>
                  <a:lnTo>
                    <a:pt x="76199" y="672084"/>
                  </a:lnTo>
                  <a:lnTo>
                    <a:pt x="63499" y="659892"/>
                  </a:lnTo>
                  <a:lnTo>
                    <a:pt x="63499" y="614934"/>
                  </a:lnTo>
                  <a:lnTo>
                    <a:pt x="50799" y="602742"/>
                  </a:lnTo>
                  <a:lnTo>
                    <a:pt x="50800" y="762626"/>
                  </a:lnTo>
                  <a:lnTo>
                    <a:pt x="63500" y="782913"/>
                  </a:lnTo>
                  <a:lnTo>
                    <a:pt x="88900" y="821142"/>
                  </a:lnTo>
                  <a:lnTo>
                    <a:pt x="114300" y="856933"/>
                  </a:lnTo>
                  <a:lnTo>
                    <a:pt x="152400" y="890189"/>
                  </a:lnTo>
                  <a:lnTo>
                    <a:pt x="190500" y="920815"/>
                  </a:lnTo>
                  <a:lnTo>
                    <a:pt x="228599" y="948714"/>
                  </a:lnTo>
                  <a:lnTo>
                    <a:pt x="266699" y="973790"/>
                  </a:lnTo>
                  <a:lnTo>
                    <a:pt x="304799" y="995948"/>
                  </a:lnTo>
                  <a:lnTo>
                    <a:pt x="304799" y="936498"/>
                  </a:lnTo>
                  <a:lnTo>
                    <a:pt x="317499" y="937260"/>
                  </a:lnTo>
                  <a:close/>
                </a:path>
                <a:path w="3619500" h="1062355">
                  <a:moveTo>
                    <a:pt x="76199" y="401574"/>
                  </a:moveTo>
                  <a:lnTo>
                    <a:pt x="63499" y="402336"/>
                  </a:lnTo>
                  <a:lnTo>
                    <a:pt x="63499" y="413766"/>
                  </a:lnTo>
                  <a:lnTo>
                    <a:pt x="76199" y="401574"/>
                  </a:lnTo>
                  <a:close/>
                </a:path>
                <a:path w="3619500" h="1062355">
                  <a:moveTo>
                    <a:pt x="76199" y="660654"/>
                  </a:moveTo>
                  <a:lnTo>
                    <a:pt x="63499" y="648462"/>
                  </a:lnTo>
                  <a:lnTo>
                    <a:pt x="63499" y="659892"/>
                  </a:lnTo>
                  <a:lnTo>
                    <a:pt x="76199" y="660654"/>
                  </a:lnTo>
                  <a:close/>
                </a:path>
                <a:path w="3619500" h="1062355">
                  <a:moveTo>
                    <a:pt x="126999" y="295656"/>
                  </a:moveTo>
                  <a:lnTo>
                    <a:pt x="114299" y="296418"/>
                  </a:lnTo>
                  <a:lnTo>
                    <a:pt x="114299" y="306324"/>
                  </a:lnTo>
                  <a:lnTo>
                    <a:pt x="126999" y="295656"/>
                  </a:lnTo>
                  <a:close/>
                </a:path>
                <a:path w="3619500" h="1062355">
                  <a:moveTo>
                    <a:pt x="127000" y="766572"/>
                  </a:moveTo>
                  <a:lnTo>
                    <a:pt x="114300" y="755904"/>
                  </a:lnTo>
                  <a:lnTo>
                    <a:pt x="114300" y="765810"/>
                  </a:lnTo>
                  <a:lnTo>
                    <a:pt x="127000" y="766572"/>
                  </a:lnTo>
                  <a:close/>
                </a:path>
                <a:path w="3619500" h="1062355">
                  <a:moveTo>
                    <a:pt x="317499" y="124968"/>
                  </a:moveTo>
                  <a:lnTo>
                    <a:pt x="304799" y="125730"/>
                  </a:lnTo>
                  <a:lnTo>
                    <a:pt x="304799" y="131445"/>
                  </a:lnTo>
                  <a:lnTo>
                    <a:pt x="317499" y="124968"/>
                  </a:lnTo>
                  <a:close/>
                </a:path>
                <a:path w="3619500" h="1062355">
                  <a:moveTo>
                    <a:pt x="3429000" y="921200"/>
                  </a:moveTo>
                  <a:lnTo>
                    <a:pt x="3429000" y="848867"/>
                  </a:lnTo>
                  <a:lnTo>
                    <a:pt x="3403600" y="866393"/>
                  </a:lnTo>
                  <a:lnTo>
                    <a:pt x="3403600" y="865631"/>
                  </a:lnTo>
                  <a:lnTo>
                    <a:pt x="3390900" y="882395"/>
                  </a:lnTo>
                  <a:lnTo>
                    <a:pt x="3390900" y="881633"/>
                  </a:lnTo>
                  <a:lnTo>
                    <a:pt x="3365500" y="897635"/>
                  </a:lnTo>
                  <a:lnTo>
                    <a:pt x="3365500" y="896873"/>
                  </a:lnTo>
                  <a:lnTo>
                    <a:pt x="3340100" y="911351"/>
                  </a:lnTo>
                  <a:lnTo>
                    <a:pt x="3340100" y="910589"/>
                  </a:lnTo>
                  <a:lnTo>
                    <a:pt x="3327400" y="925067"/>
                  </a:lnTo>
                  <a:lnTo>
                    <a:pt x="3327400" y="924305"/>
                  </a:lnTo>
                  <a:lnTo>
                    <a:pt x="3302000" y="937259"/>
                  </a:lnTo>
                  <a:lnTo>
                    <a:pt x="3302000" y="936497"/>
                  </a:lnTo>
                  <a:lnTo>
                    <a:pt x="3276600" y="948689"/>
                  </a:lnTo>
                  <a:lnTo>
                    <a:pt x="3276600" y="947927"/>
                  </a:lnTo>
                  <a:lnTo>
                    <a:pt x="3251200" y="959357"/>
                  </a:lnTo>
                  <a:lnTo>
                    <a:pt x="3251200" y="958595"/>
                  </a:lnTo>
                  <a:lnTo>
                    <a:pt x="3225800" y="969263"/>
                  </a:lnTo>
                  <a:lnTo>
                    <a:pt x="3225800" y="968501"/>
                  </a:lnTo>
                  <a:lnTo>
                    <a:pt x="3200400" y="977645"/>
                  </a:lnTo>
                  <a:lnTo>
                    <a:pt x="3200400" y="976883"/>
                  </a:lnTo>
                  <a:lnTo>
                    <a:pt x="3175000" y="985265"/>
                  </a:lnTo>
                  <a:lnTo>
                    <a:pt x="3175000" y="984503"/>
                  </a:lnTo>
                  <a:lnTo>
                    <a:pt x="3162300" y="988313"/>
                  </a:lnTo>
                  <a:lnTo>
                    <a:pt x="3098800" y="1001267"/>
                  </a:lnTo>
                  <a:lnTo>
                    <a:pt x="3035300" y="1006601"/>
                  </a:lnTo>
                  <a:lnTo>
                    <a:pt x="584200" y="1006602"/>
                  </a:lnTo>
                  <a:lnTo>
                    <a:pt x="558800" y="1005078"/>
                  </a:lnTo>
                  <a:lnTo>
                    <a:pt x="533400" y="1004316"/>
                  </a:lnTo>
                  <a:lnTo>
                    <a:pt x="508000" y="1001268"/>
                  </a:lnTo>
                  <a:lnTo>
                    <a:pt x="469900" y="994410"/>
                  </a:lnTo>
                  <a:lnTo>
                    <a:pt x="444500" y="988314"/>
                  </a:lnTo>
                  <a:lnTo>
                    <a:pt x="431800" y="984504"/>
                  </a:lnTo>
                  <a:lnTo>
                    <a:pt x="431800" y="985266"/>
                  </a:lnTo>
                  <a:lnTo>
                    <a:pt x="406400" y="976884"/>
                  </a:lnTo>
                  <a:lnTo>
                    <a:pt x="406400" y="977646"/>
                  </a:lnTo>
                  <a:lnTo>
                    <a:pt x="380999" y="968502"/>
                  </a:lnTo>
                  <a:lnTo>
                    <a:pt x="380999" y="969264"/>
                  </a:lnTo>
                  <a:lnTo>
                    <a:pt x="355599" y="958596"/>
                  </a:lnTo>
                  <a:lnTo>
                    <a:pt x="355599" y="959358"/>
                  </a:lnTo>
                  <a:lnTo>
                    <a:pt x="330199" y="947928"/>
                  </a:lnTo>
                  <a:lnTo>
                    <a:pt x="330199" y="948690"/>
                  </a:lnTo>
                  <a:lnTo>
                    <a:pt x="304799" y="936498"/>
                  </a:lnTo>
                  <a:lnTo>
                    <a:pt x="304799" y="995948"/>
                  </a:lnTo>
                  <a:lnTo>
                    <a:pt x="342899" y="1015091"/>
                  </a:lnTo>
                  <a:lnTo>
                    <a:pt x="393699" y="1031123"/>
                  </a:lnTo>
                  <a:lnTo>
                    <a:pt x="444500" y="1043949"/>
                  </a:lnTo>
                  <a:lnTo>
                    <a:pt x="482600" y="1053473"/>
                  </a:lnTo>
                  <a:lnTo>
                    <a:pt x="533400" y="1059597"/>
                  </a:lnTo>
                  <a:lnTo>
                    <a:pt x="584200" y="1062228"/>
                  </a:lnTo>
                  <a:lnTo>
                    <a:pt x="3035300" y="1062227"/>
                  </a:lnTo>
                  <a:lnTo>
                    <a:pt x="3098800" y="1057949"/>
                  </a:lnTo>
                  <a:lnTo>
                    <a:pt x="3136900" y="1050899"/>
                  </a:lnTo>
                  <a:lnTo>
                    <a:pt x="3187700" y="1040423"/>
                  </a:lnTo>
                  <a:lnTo>
                    <a:pt x="3238500" y="1026628"/>
                  </a:lnTo>
                  <a:lnTo>
                    <a:pt x="3276600" y="1009620"/>
                  </a:lnTo>
                  <a:lnTo>
                    <a:pt x="3314700" y="989507"/>
                  </a:lnTo>
                  <a:lnTo>
                    <a:pt x="3365500" y="966396"/>
                  </a:lnTo>
                  <a:lnTo>
                    <a:pt x="3403600" y="940392"/>
                  </a:lnTo>
                  <a:lnTo>
                    <a:pt x="3429000" y="921200"/>
                  </a:lnTo>
                  <a:close/>
                </a:path>
                <a:path w="3619500" h="1062355">
                  <a:moveTo>
                    <a:pt x="596899" y="55626"/>
                  </a:moveTo>
                  <a:lnTo>
                    <a:pt x="584199" y="54864"/>
                  </a:lnTo>
                  <a:lnTo>
                    <a:pt x="584199" y="55626"/>
                  </a:lnTo>
                  <a:lnTo>
                    <a:pt x="596899" y="55626"/>
                  </a:lnTo>
                  <a:close/>
                </a:path>
                <a:path w="3619500" h="1062355">
                  <a:moveTo>
                    <a:pt x="3429000" y="221741"/>
                  </a:moveTo>
                  <a:lnTo>
                    <a:pt x="3429000" y="213359"/>
                  </a:lnTo>
                  <a:lnTo>
                    <a:pt x="3416300" y="212597"/>
                  </a:lnTo>
                  <a:lnTo>
                    <a:pt x="3429000" y="221741"/>
                  </a:lnTo>
                  <a:close/>
                </a:path>
                <a:path w="3619500" h="1062355">
                  <a:moveTo>
                    <a:pt x="3568700" y="750186"/>
                  </a:moveTo>
                  <a:lnTo>
                    <a:pt x="3568700" y="542543"/>
                  </a:lnTo>
                  <a:lnTo>
                    <a:pt x="3556000" y="555497"/>
                  </a:lnTo>
                  <a:lnTo>
                    <a:pt x="3556000" y="625601"/>
                  </a:lnTo>
                  <a:lnTo>
                    <a:pt x="3543300" y="637793"/>
                  </a:lnTo>
                  <a:lnTo>
                    <a:pt x="3543300" y="671321"/>
                  </a:lnTo>
                  <a:lnTo>
                    <a:pt x="3530600" y="682751"/>
                  </a:lnTo>
                  <a:lnTo>
                    <a:pt x="3530600" y="704087"/>
                  </a:lnTo>
                  <a:lnTo>
                    <a:pt x="3517900" y="715517"/>
                  </a:lnTo>
                  <a:lnTo>
                    <a:pt x="3517900" y="725423"/>
                  </a:lnTo>
                  <a:lnTo>
                    <a:pt x="3505200" y="736091"/>
                  </a:lnTo>
                  <a:lnTo>
                    <a:pt x="3505200" y="745997"/>
                  </a:lnTo>
                  <a:lnTo>
                    <a:pt x="3492500" y="756665"/>
                  </a:lnTo>
                  <a:lnTo>
                    <a:pt x="3492500" y="765809"/>
                  </a:lnTo>
                  <a:lnTo>
                    <a:pt x="3479800" y="776477"/>
                  </a:lnTo>
                  <a:lnTo>
                    <a:pt x="3479800" y="775715"/>
                  </a:lnTo>
                  <a:lnTo>
                    <a:pt x="3467100" y="796289"/>
                  </a:lnTo>
                  <a:lnTo>
                    <a:pt x="3467100" y="794765"/>
                  </a:lnTo>
                  <a:lnTo>
                    <a:pt x="3454400" y="814577"/>
                  </a:lnTo>
                  <a:lnTo>
                    <a:pt x="3454400" y="813815"/>
                  </a:lnTo>
                  <a:lnTo>
                    <a:pt x="3441700" y="832865"/>
                  </a:lnTo>
                  <a:lnTo>
                    <a:pt x="3441700" y="831341"/>
                  </a:lnTo>
                  <a:lnTo>
                    <a:pt x="3416300" y="849629"/>
                  </a:lnTo>
                  <a:lnTo>
                    <a:pt x="3429000" y="848867"/>
                  </a:lnTo>
                  <a:lnTo>
                    <a:pt x="3429000" y="921200"/>
                  </a:lnTo>
                  <a:lnTo>
                    <a:pt x="3441700" y="911604"/>
                  </a:lnTo>
                  <a:lnTo>
                    <a:pt x="3467100" y="880138"/>
                  </a:lnTo>
                  <a:lnTo>
                    <a:pt x="3505200" y="846100"/>
                  </a:lnTo>
                  <a:lnTo>
                    <a:pt x="3530600" y="809599"/>
                  </a:lnTo>
                  <a:lnTo>
                    <a:pt x="3556000" y="770740"/>
                  </a:lnTo>
                  <a:lnTo>
                    <a:pt x="3568700" y="750186"/>
                  </a:lnTo>
                  <a:close/>
                </a:path>
              </a:pathLst>
            </a:custGeom>
            <a:solidFill>
              <a:srgbClr val="548235"/>
            </a:solidFill>
          </p:spPr>
          <p:txBody>
            <a:bodyPr wrap="square" lIns="0" tIns="0" rIns="0" bIns="0" rtlCol="0"/>
            <a:lstStyle/>
            <a:p>
              <a:endParaRPr/>
            </a:p>
          </p:txBody>
        </p:sp>
        <p:sp>
          <p:nvSpPr>
            <p:cNvPr id="10" name="object 10"/>
            <p:cNvSpPr/>
            <p:nvPr/>
          </p:nvSpPr>
          <p:spPr>
            <a:xfrm>
              <a:off x="355739" y="3483876"/>
              <a:ext cx="9998710" cy="2670810"/>
            </a:xfrm>
            <a:custGeom>
              <a:avLst/>
              <a:gdLst/>
              <a:ahLst/>
              <a:cxnLst/>
              <a:rect l="l" t="t" r="r" b="b"/>
              <a:pathLst>
                <a:path w="9998710" h="2670810">
                  <a:moveTo>
                    <a:pt x="67056" y="2169414"/>
                  </a:moveTo>
                  <a:lnTo>
                    <a:pt x="0" y="2169414"/>
                  </a:lnTo>
                  <a:lnTo>
                    <a:pt x="0" y="2369820"/>
                  </a:lnTo>
                  <a:lnTo>
                    <a:pt x="67056" y="2369820"/>
                  </a:lnTo>
                  <a:lnTo>
                    <a:pt x="67056" y="2169414"/>
                  </a:lnTo>
                  <a:close/>
                </a:path>
                <a:path w="9998710" h="2670810">
                  <a:moveTo>
                    <a:pt x="67056" y="1901952"/>
                  </a:moveTo>
                  <a:lnTo>
                    <a:pt x="0" y="1901952"/>
                  </a:lnTo>
                  <a:lnTo>
                    <a:pt x="0" y="2102358"/>
                  </a:lnTo>
                  <a:lnTo>
                    <a:pt x="67056" y="2102358"/>
                  </a:lnTo>
                  <a:lnTo>
                    <a:pt x="67056" y="1901952"/>
                  </a:lnTo>
                  <a:close/>
                </a:path>
                <a:path w="9998710" h="2670810">
                  <a:moveTo>
                    <a:pt x="67056" y="1635252"/>
                  </a:moveTo>
                  <a:lnTo>
                    <a:pt x="0" y="1635252"/>
                  </a:lnTo>
                  <a:lnTo>
                    <a:pt x="0" y="1835658"/>
                  </a:lnTo>
                  <a:lnTo>
                    <a:pt x="67056" y="1835658"/>
                  </a:lnTo>
                  <a:lnTo>
                    <a:pt x="67056" y="1635252"/>
                  </a:lnTo>
                  <a:close/>
                </a:path>
                <a:path w="9998710" h="2670810">
                  <a:moveTo>
                    <a:pt x="67056" y="1367790"/>
                  </a:moveTo>
                  <a:lnTo>
                    <a:pt x="0" y="1367790"/>
                  </a:lnTo>
                  <a:lnTo>
                    <a:pt x="0" y="1568196"/>
                  </a:lnTo>
                  <a:lnTo>
                    <a:pt x="67056" y="1568196"/>
                  </a:lnTo>
                  <a:lnTo>
                    <a:pt x="67056" y="1367790"/>
                  </a:lnTo>
                  <a:close/>
                </a:path>
                <a:path w="9998710" h="2670810">
                  <a:moveTo>
                    <a:pt x="67056" y="1100328"/>
                  </a:moveTo>
                  <a:lnTo>
                    <a:pt x="0" y="1100328"/>
                  </a:lnTo>
                  <a:lnTo>
                    <a:pt x="0" y="1300734"/>
                  </a:lnTo>
                  <a:lnTo>
                    <a:pt x="67056" y="1300734"/>
                  </a:lnTo>
                  <a:lnTo>
                    <a:pt x="67056" y="1100328"/>
                  </a:lnTo>
                  <a:close/>
                </a:path>
                <a:path w="9998710" h="2670810">
                  <a:moveTo>
                    <a:pt x="67056" y="832866"/>
                  </a:moveTo>
                  <a:lnTo>
                    <a:pt x="0" y="832866"/>
                  </a:lnTo>
                  <a:lnTo>
                    <a:pt x="0" y="1033272"/>
                  </a:lnTo>
                  <a:lnTo>
                    <a:pt x="67056" y="1033272"/>
                  </a:lnTo>
                  <a:lnTo>
                    <a:pt x="67056" y="832866"/>
                  </a:lnTo>
                  <a:close/>
                </a:path>
                <a:path w="9998710" h="2670810">
                  <a:moveTo>
                    <a:pt x="67056" y="565404"/>
                  </a:moveTo>
                  <a:lnTo>
                    <a:pt x="0" y="565404"/>
                  </a:lnTo>
                  <a:lnTo>
                    <a:pt x="0" y="765810"/>
                  </a:lnTo>
                  <a:lnTo>
                    <a:pt x="67056" y="765810"/>
                  </a:lnTo>
                  <a:lnTo>
                    <a:pt x="67056" y="565404"/>
                  </a:lnTo>
                  <a:close/>
                </a:path>
                <a:path w="9998710" h="2670810">
                  <a:moveTo>
                    <a:pt x="67056" y="298704"/>
                  </a:moveTo>
                  <a:lnTo>
                    <a:pt x="0" y="298704"/>
                  </a:lnTo>
                  <a:lnTo>
                    <a:pt x="0" y="499110"/>
                  </a:lnTo>
                  <a:lnTo>
                    <a:pt x="67056" y="499110"/>
                  </a:lnTo>
                  <a:lnTo>
                    <a:pt x="67056" y="298704"/>
                  </a:lnTo>
                  <a:close/>
                </a:path>
                <a:path w="9998710" h="2670810">
                  <a:moveTo>
                    <a:pt x="67056" y="33528"/>
                  </a:moveTo>
                  <a:lnTo>
                    <a:pt x="35814" y="64770"/>
                  </a:lnTo>
                  <a:lnTo>
                    <a:pt x="35814" y="0"/>
                  </a:lnTo>
                  <a:lnTo>
                    <a:pt x="0" y="0"/>
                  </a:lnTo>
                  <a:lnTo>
                    <a:pt x="0" y="231648"/>
                  </a:lnTo>
                  <a:lnTo>
                    <a:pt x="33528" y="231648"/>
                  </a:lnTo>
                  <a:lnTo>
                    <a:pt x="35814" y="231648"/>
                  </a:lnTo>
                  <a:lnTo>
                    <a:pt x="67056" y="231648"/>
                  </a:lnTo>
                  <a:lnTo>
                    <a:pt x="67056" y="33528"/>
                  </a:lnTo>
                  <a:close/>
                </a:path>
                <a:path w="9998710" h="2670810">
                  <a:moveTo>
                    <a:pt x="163068" y="2603754"/>
                  </a:moveTo>
                  <a:lnTo>
                    <a:pt x="67056" y="2603754"/>
                  </a:lnTo>
                  <a:lnTo>
                    <a:pt x="67056" y="2436876"/>
                  </a:lnTo>
                  <a:lnTo>
                    <a:pt x="0" y="2436876"/>
                  </a:lnTo>
                  <a:lnTo>
                    <a:pt x="0" y="2637282"/>
                  </a:lnTo>
                  <a:lnTo>
                    <a:pt x="33528" y="2637282"/>
                  </a:lnTo>
                  <a:lnTo>
                    <a:pt x="33528" y="2670810"/>
                  </a:lnTo>
                  <a:lnTo>
                    <a:pt x="67056" y="2670810"/>
                  </a:lnTo>
                  <a:lnTo>
                    <a:pt x="163068" y="2670810"/>
                  </a:lnTo>
                  <a:lnTo>
                    <a:pt x="163068" y="2603754"/>
                  </a:lnTo>
                  <a:close/>
                </a:path>
                <a:path w="9998710" h="2670810">
                  <a:moveTo>
                    <a:pt x="303276" y="0"/>
                  </a:moveTo>
                  <a:lnTo>
                    <a:pt x="102870" y="0"/>
                  </a:lnTo>
                  <a:lnTo>
                    <a:pt x="102870" y="67056"/>
                  </a:lnTo>
                  <a:lnTo>
                    <a:pt x="303276" y="67056"/>
                  </a:lnTo>
                  <a:lnTo>
                    <a:pt x="303276" y="0"/>
                  </a:lnTo>
                  <a:close/>
                </a:path>
                <a:path w="9998710" h="2670810">
                  <a:moveTo>
                    <a:pt x="430530" y="2603754"/>
                  </a:moveTo>
                  <a:lnTo>
                    <a:pt x="230124" y="2603754"/>
                  </a:lnTo>
                  <a:lnTo>
                    <a:pt x="230124" y="2670810"/>
                  </a:lnTo>
                  <a:lnTo>
                    <a:pt x="430530" y="2670810"/>
                  </a:lnTo>
                  <a:lnTo>
                    <a:pt x="430530" y="2603754"/>
                  </a:lnTo>
                  <a:close/>
                </a:path>
                <a:path w="9998710" h="2670810">
                  <a:moveTo>
                    <a:pt x="570738" y="0"/>
                  </a:moveTo>
                  <a:lnTo>
                    <a:pt x="370332" y="0"/>
                  </a:lnTo>
                  <a:lnTo>
                    <a:pt x="370332" y="67056"/>
                  </a:lnTo>
                  <a:lnTo>
                    <a:pt x="570738" y="67056"/>
                  </a:lnTo>
                  <a:lnTo>
                    <a:pt x="570738" y="0"/>
                  </a:lnTo>
                  <a:close/>
                </a:path>
                <a:path w="9998710" h="2670810">
                  <a:moveTo>
                    <a:pt x="697230" y="2603754"/>
                  </a:moveTo>
                  <a:lnTo>
                    <a:pt x="496824" y="2603754"/>
                  </a:lnTo>
                  <a:lnTo>
                    <a:pt x="496824" y="2670810"/>
                  </a:lnTo>
                  <a:lnTo>
                    <a:pt x="697230" y="2670810"/>
                  </a:lnTo>
                  <a:lnTo>
                    <a:pt x="697230" y="2603754"/>
                  </a:lnTo>
                  <a:close/>
                </a:path>
                <a:path w="9998710" h="2670810">
                  <a:moveTo>
                    <a:pt x="838200" y="0"/>
                  </a:moveTo>
                  <a:lnTo>
                    <a:pt x="637032" y="0"/>
                  </a:lnTo>
                  <a:lnTo>
                    <a:pt x="637032" y="67056"/>
                  </a:lnTo>
                  <a:lnTo>
                    <a:pt x="838200" y="67056"/>
                  </a:lnTo>
                  <a:lnTo>
                    <a:pt x="838200" y="0"/>
                  </a:lnTo>
                  <a:close/>
                </a:path>
                <a:path w="9998710" h="2670810">
                  <a:moveTo>
                    <a:pt x="964692" y="2603754"/>
                  </a:moveTo>
                  <a:lnTo>
                    <a:pt x="764286" y="2603754"/>
                  </a:lnTo>
                  <a:lnTo>
                    <a:pt x="764286" y="2670810"/>
                  </a:lnTo>
                  <a:lnTo>
                    <a:pt x="964692" y="2670810"/>
                  </a:lnTo>
                  <a:lnTo>
                    <a:pt x="964692" y="2603754"/>
                  </a:lnTo>
                  <a:close/>
                </a:path>
                <a:path w="9998710" h="2670810">
                  <a:moveTo>
                    <a:pt x="1104900" y="0"/>
                  </a:moveTo>
                  <a:lnTo>
                    <a:pt x="904494" y="0"/>
                  </a:lnTo>
                  <a:lnTo>
                    <a:pt x="904494" y="67056"/>
                  </a:lnTo>
                  <a:lnTo>
                    <a:pt x="1104900" y="67056"/>
                  </a:lnTo>
                  <a:lnTo>
                    <a:pt x="1104900" y="0"/>
                  </a:lnTo>
                  <a:close/>
                </a:path>
                <a:path w="9998710" h="2670810">
                  <a:moveTo>
                    <a:pt x="1232154" y="2603754"/>
                  </a:moveTo>
                  <a:lnTo>
                    <a:pt x="1031748" y="2603754"/>
                  </a:lnTo>
                  <a:lnTo>
                    <a:pt x="1031748" y="2670810"/>
                  </a:lnTo>
                  <a:lnTo>
                    <a:pt x="1232154" y="2670810"/>
                  </a:lnTo>
                  <a:lnTo>
                    <a:pt x="1232154" y="2603754"/>
                  </a:lnTo>
                  <a:close/>
                </a:path>
                <a:path w="9998710" h="2670810">
                  <a:moveTo>
                    <a:pt x="1372362" y="0"/>
                  </a:moveTo>
                  <a:lnTo>
                    <a:pt x="1171956" y="0"/>
                  </a:lnTo>
                  <a:lnTo>
                    <a:pt x="1171956" y="67056"/>
                  </a:lnTo>
                  <a:lnTo>
                    <a:pt x="1372362" y="67056"/>
                  </a:lnTo>
                  <a:lnTo>
                    <a:pt x="1372362" y="0"/>
                  </a:lnTo>
                  <a:close/>
                </a:path>
                <a:path w="9998710" h="2670810">
                  <a:moveTo>
                    <a:pt x="1499616" y="2603754"/>
                  </a:moveTo>
                  <a:lnTo>
                    <a:pt x="1299210" y="2603754"/>
                  </a:lnTo>
                  <a:lnTo>
                    <a:pt x="1299210" y="2670810"/>
                  </a:lnTo>
                  <a:lnTo>
                    <a:pt x="1499616" y="2670810"/>
                  </a:lnTo>
                  <a:lnTo>
                    <a:pt x="1499616" y="2603754"/>
                  </a:lnTo>
                  <a:close/>
                </a:path>
                <a:path w="9998710" h="2670810">
                  <a:moveTo>
                    <a:pt x="1639824" y="0"/>
                  </a:moveTo>
                  <a:lnTo>
                    <a:pt x="1439418" y="0"/>
                  </a:lnTo>
                  <a:lnTo>
                    <a:pt x="1439418" y="67056"/>
                  </a:lnTo>
                  <a:lnTo>
                    <a:pt x="1639824" y="67056"/>
                  </a:lnTo>
                  <a:lnTo>
                    <a:pt x="1639824" y="0"/>
                  </a:lnTo>
                  <a:close/>
                </a:path>
                <a:path w="9998710" h="2670810">
                  <a:moveTo>
                    <a:pt x="1767078" y="2603754"/>
                  </a:moveTo>
                  <a:lnTo>
                    <a:pt x="1565910" y="2603754"/>
                  </a:lnTo>
                  <a:lnTo>
                    <a:pt x="1565910" y="2670810"/>
                  </a:lnTo>
                  <a:lnTo>
                    <a:pt x="1767078" y="2670810"/>
                  </a:lnTo>
                  <a:lnTo>
                    <a:pt x="1767078" y="2603754"/>
                  </a:lnTo>
                  <a:close/>
                </a:path>
                <a:path w="9998710" h="2670810">
                  <a:moveTo>
                    <a:pt x="1907286" y="0"/>
                  </a:moveTo>
                  <a:lnTo>
                    <a:pt x="1706880" y="0"/>
                  </a:lnTo>
                  <a:lnTo>
                    <a:pt x="1706880" y="67056"/>
                  </a:lnTo>
                  <a:lnTo>
                    <a:pt x="1907286" y="67056"/>
                  </a:lnTo>
                  <a:lnTo>
                    <a:pt x="1907286" y="0"/>
                  </a:lnTo>
                  <a:close/>
                </a:path>
                <a:path w="9998710" h="2670810">
                  <a:moveTo>
                    <a:pt x="2033778" y="2603754"/>
                  </a:moveTo>
                  <a:lnTo>
                    <a:pt x="1833372" y="2603754"/>
                  </a:lnTo>
                  <a:lnTo>
                    <a:pt x="1833372" y="2670810"/>
                  </a:lnTo>
                  <a:lnTo>
                    <a:pt x="2033778" y="2670810"/>
                  </a:lnTo>
                  <a:lnTo>
                    <a:pt x="2033778" y="2603754"/>
                  </a:lnTo>
                  <a:close/>
                </a:path>
                <a:path w="9998710" h="2670810">
                  <a:moveTo>
                    <a:pt x="2173986" y="0"/>
                  </a:moveTo>
                  <a:lnTo>
                    <a:pt x="1973580" y="0"/>
                  </a:lnTo>
                  <a:lnTo>
                    <a:pt x="1973580" y="67056"/>
                  </a:lnTo>
                  <a:lnTo>
                    <a:pt x="2173986" y="67056"/>
                  </a:lnTo>
                  <a:lnTo>
                    <a:pt x="2173986" y="0"/>
                  </a:lnTo>
                  <a:close/>
                </a:path>
                <a:path w="9998710" h="2670810">
                  <a:moveTo>
                    <a:pt x="2301240" y="2603754"/>
                  </a:moveTo>
                  <a:lnTo>
                    <a:pt x="2100834" y="2603754"/>
                  </a:lnTo>
                  <a:lnTo>
                    <a:pt x="2100834" y="2670810"/>
                  </a:lnTo>
                  <a:lnTo>
                    <a:pt x="2301240" y="2670810"/>
                  </a:lnTo>
                  <a:lnTo>
                    <a:pt x="2301240" y="2603754"/>
                  </a:lnTo>
                  <a:close/>
                </a:path>
                <a:path w="9998710" h="2670810">
                  <a:moveTo>
                    <a:pt x="2441448" y="0"/>
                  </a:moveTo>
                  <a:lnTo>
                    <a:pt x="2241042" y="0"/>
                  </a:lnTo>
                  <a:lnTo>
                    <a:pt x="2241042" y="67056"/>
                  </a:lnTo>
                  <a:lnTo>
                    <a:pt x="2441448" y="67056"/>
                  </a:lnTo>
                  <a:lnTo>
                    <a:pt x="2441448" y="0"/>
                  </a:lnTo>
                  <a:close/>
                </a:path>
                <a:path w="9998710" h="2670810">
                  <a:moveTo>
                    <a:pt x="2568702" y="2603754"/>
                  </a:moveTo>
                  <a:lnTo>
                    <a:pt x="2368296" y="2603754"/>
                  </a:lnTo>
                  <a:lnTo>
                    <a:pt x="2368296" y="2670810"/>
                  </a:lnTo>
                  <a:lnTo>
                    <a:pt x="2568702" y="2670810"/>
                  </a:lnTo>
                  <a:lnTo>
                    <a:pt x="2568702" y="2603754"/>
                  </a:lnTo>
                  <a:close/>
                </a:path>
                <a:path w="9998710" h="2670810">
                  <a:moveTo>
                    <a:pt x="2708910" y="0"/>
                  </a:moveTo>
                  <a:lnTo>
                    <a:pt x="2508504" y="0"/>
                  </a:lnTo>
                  <a:lnTo>
                    <a:pt x="2508504" y="67056"/>
                  </a:lnTo>
                  <a:lnTo>
                    <a:pt x="2708910" y="67056"/>
                  </a:lnTo>
                  <a:lnTo>
                    <a:pt x="2708910" y="0"/>
                  </a:lnTo>
                  <a:close/>
                </a:path>
                <a:path w="9998710" h="2670810">
                  <a:moveTo>
                    <a:pt x="2836164" y="2603754"/>
                  </a:moveTo>
                  <a:lnTo>
                    <a:pt x="2635758" y="2603754"/>
                  </a:lnTo>
                  <a:lnTo>
                    <a:pt x="2635758" y="2670810"/>
                  </a:lnTo>
                  <a:lnTo>
                    <a:pt x="2836164" y="2670810"/>
                  </a:lnTo>
                  <a:lnTo>
                    <a:pt x="2836164" y="2603754"/>
                  </a:lnTo>
                  <a:close/>
                </a:path>
                <a:path w="9998710" h="2670810">
                  <a:moveTo>
                    <a:pt x="2976372" y="0"/>
                  </a:moveTo>
                  <a:lnTo>
                    <a:pt x="2775966" y="0"/>
                  </a:lnTo>
                  <a:lnTo>
                    <a:pt x="2775966" y="67056"/>
                  </a:lnTo>
                  <a:lnTo>
                    <a:pt x="2976372" y="67056"/>
                  </a:lnTo>
                  <a:lnTo>
                    <a:pt x="2976372" y="0"/>
                  </a:lnTo>
                  <a:close/>
                </a:path>
                <a:path w="9998710" h="2670810">
                  <a:moveTo>
                    <a:pt x="3102864" y="2603754"/>
                  </a:moveTo>
                  <a:lnTo>
                    <a:pt x="2902458" y="2603754"/>
                  </a:lnTo>
                  <a:lnTo>
                    <a:pt x="2902458" y="2670810"/>
                  </a:lnTo>
                  <a:lnTo>
                    <a:pt x="3102864" y="2670810"/>
                  </a:lnTo>
                  <a:lnTo>
                    <a:pt x="3102864" y="2603754"/>
                  </a:lnTo>
                  <a:close/>
                </a:path>
                <a:path w="9998710" h="2670810">
                  <a:moveTo>
                    <a:pt x="3243834" y="0"/>
                  </a:moveTo>
                  <a:lnTo>
                    <a:pt x="3042666" y="0"/>
                  </a:lnTo>
                  <a:lnTo>
                    <a:pt x="3042666" y="67056"/>
                  </a:lnTo>
                  <a:lnTo>
                    <a:pt x="3243834" y="67056"/>
                  </a:lnTo>
                  <a:lnTo>
                    <a:pt x="3243834" y="0"/>
                  </a:lnTo>
                  <a:close/>
                </a:path>
                <a:path w="9998710" h="2670810">
                  <a:moveTo>
                    <a:pt x="3370326" y="2603754"/>
                  </a:moveTo>
                  <a:lnTo>
                    <a:pt x="3169920" y="2603754"/>
                  </a:lnTo>
                  <a:lnTo>
                    <a:pt x="3169920" y="2670810"/>
                  </a:lnTo>
                  <a:lnTo>
                    <a:pt x="3370326" y="2670810"/>
                  </a:lnTo>
                  <a:lnTo>
                    <a:pt x="3370326" y="2603754"/>
                  </a:lnTo>
                  <a:close/>
                </a:path>
                <a:path w="9998710" h="2670810">
                  <a:moveTo>
                    <a:pt x="3510534" y="0"/>
                  </a:moveTo>
                  <a:lnTo>
                    <a:pt x="3310128" y="0"/>
                  </a:lnTo>
                  <a:lnTo>
                    <a:pt x="3310128" y="67056"/>
                  </a:lnTo>
                  <a:lnTo>
                    <a:pt x="3510534" y="67056"/>
                  </a:lnTo>
                  <a:lnTo>
                    <a:pt x="3510534" y="0"/>
                  </a:lnTo>
                  <a:close/>
                </a:path>
                <a:path w="9998710" h="2670810">
                  <a:moveTo>
                    <a:pt x="3637788" y="2603754"/>
                  </a:moveTo>
                  <a:lnTo>
                    <a:pt x="3437382" y="2603754"/>
                  </a:lnTo>
                  <a:lnTo>
                    <a:pt x="3437382" y="2670810"/>
                  </a:lnTo>
                  <a:lnTo>
                    <a:pt x="3637788" y="2670810"/>
                  </a:lnTo>
                  <a:lnTo>
                    <a:pt x="3637788" y="2603754"/>
                  </a:lnTo>
                  <a:close/>
                </a:path>
                <a:path w="9998710" h="2670810">
                  <a:moveTo>
                    <a:pt x="3777996" y="0"/>
                  </a:moveTo>
                  <a:lnTo>
                    <a:pt x="3577590" y="0"/>
                  </a:lnTo>
                  <a:lnTo>
                    <a:pt x="3577590" y="67056"/>
                  </a:lnTo>
                  <a:lnTo>
                    <a:pt x="3777996" y="67056"/>
                  </a:lnTo>
                  <a:lnTo>
                    <a:pt x="3777996" y="0"/>
                  </a:lnTo>
                  <a:close/>
                </a:path>
                <a:path w="9998710" h="2670810">
                  <a:moveTo>
                    <a:pt x="3905250" y="2603754"/>
                  </a:moveTo>
                  <a:lnTo>
                    <a:pt x="3704844" y="2603754"/>
                  </a:lnTo>
                  <a:lnTo>
                    <a:pt x="3704844" y="2670810"/>
                  </a:lnTo>
                  <a:lnTo>
                    <a:pt x="3905250" y="2670810"/>
                  </a:lnTo>
                  <a:lnTo>
                    <a:pt x="3905250" y="2603754"/>
                  </a:lnTo>
                  <a:close/>
                </a:path>
                <a:path w="9998710" h="2670810">
                  <a:moveTo>
                    <a:pt x="4045458" y="0"/>
                  </a:moveTo>
                  <a:lnTo>
                    <a:pt x="3845052" y="0"/>
                  </a:lnTo>
                  <a:lnTo>
                    <a:pt x="3845052" y="67056"/>
                  </a:lnTo>
                  <a:lnTo>
                    <a:pt x="4045458" y="67056"/>
                  </a:lnTo>
                  <a:lnTo>
                    <a:pt x="4045458" y="0"/>
                  </a:lnTo>
                  <a:close/>
                </a:path>
                <a:path w="9998710" h="2670810">
                  <a:moveTo>
                    <a:pt x="4172712" y="2603754"/>
                  </a:moveTo>
                  <a:lnTo>
                    <a:pt x="3972306" y="2603754"/>
                  </a:lnTo>
                  <a:lnTo>
                    <a:pt x="3972306" y="2670810"/>
                  </a:lnTo>
                  <a:lnTo>
                    <a:pt x="4172712" y="2670810"/>
                  </a:lnTo>
                  <a:lnTo>
                    <a:pt x="4172712" y="2603754"/>
                  </a:lnTo>
                  <a:close/>
                </a:path>
                <a:path w="9998710" h="2670810">
                  <a:moveTo>
                    <a:pt x="4312920" y="0"/>
                  </a:moveTo>
                  <a:lnTo>
                    <a:pt x="4112514" y="0"/>
                  </a:lnTo>
                  <a:lnTo>
                    <a:pt x="4112514" y="67056"/>
                  </a:lnTo>
                  <a:lnTo>
                    <a:pt x="4312920" y="67056"/>
                  </a:lnTo>
                  <a:lnTo>
                    <a:pt x="4312920" y="0"/>
                  </a:lnTo>
                  <a:close/>
                </a:path>
                <a:path w="9998710" h="2670810">
                  <a:moveTo>
                    <a:pt x="4439412" y="2603754"/>
                  </a:moveTo>
                  <a:lnTo>
                    <a:pt x="4239006" y="2603754"/>
                  </a:lnTo>
                  <a:lnTo>
                    <a:pt x="4239006" y="2670810"/>
                  </a:lnTo>
                  <a:lnTo>
                    <a:pt x="4439412" y="2670810"/>
                  </a:lnTo>
                  <a:lnTo>
                    <a:pt x="4439412" y="2603754"/>
                  </a:lnTo>
                  <a:close/>
                </a:path>
                <a:path w="9998710" h="2670810">
                  <a:moveTo>
                    <a:pt x="4579620" y="0"/>
                  </a:moveTo>
                  <a:lnTo>
                    <a:pt x="4379214" y="0"/>
                  </a:lnTo>
                  <a:lnTo>
                    <a:pt x="4379214" y="67056"/>
                  </a:lnTo>
                  <a:lnTo>
                    <a:pt x="4579620" y="67056"/>
                  </a:lnTo>
                  <a:lnTo>
                    <a:pt x="4579620" y="0"/>
                  </a:lnTo>
                  <a:close/>
                </a:path>
                <a:path w="9998710" h="2670810">
                  <a:moveTo>
                    <a:pt x="4706874" y="2603754"/>
                  </a:moveTo>
                  <a:lnTo>
                    <a:pt x="4506468" y="2603754"/>
                  </a:lnTo>
                  <a:lnTo>
                    <a:pt x="4506468" y="2670810"/>
                  </a:lnTo>
                  <a:lnTo>
                    <a:pt x="4706874" y="2670810"/>
                  </a:lnTo>
                  <a:lnTo>
                    <a:pt x="4706874" y="2603754"/>
                  </a:lnTo>
                  <a:close/>
                </a:path>
                <a:path w="9998710" h="2670810">
                  <a:moveTo>
                    <a:pt x="4878324" y="2507742"/>
                  </a:moveTo>
                  <a:lnTo>
                    <a:pt x="4812030" y="2507742"/>
                  </a:lnTo>
                  <a:lnTo>
                    <a:pt x="4812030" y="2603754"/>
                  </a:lnTo>
                  <a:lnTo>
                    <a:pt x="4773930" y="2603754"/>
                  </a:lnTo>
                  <a:lnTo>
                    <a:pt x="4773930" y="2670810"/>
                  </a:lnTo>
                  <a:lnTo>
                    <a:pt x="4812030" y="2670810"/>
                  </a:lnTo>
                  <a:lnTo>
                    <a:pt x="4844796" y="2670810"/>
                  </a:lnTo>
                  <a:lnTo>
                    <a:pt x="4878324" y="2670810"/>
                  </a:lnTo>
                  <a:lnTo>
                    <a:pt x="4878324" y="2507742"/>
                  </a:lnTo>
                  <a:close/>
                </a:path>
                <a:path w="9998710" h="2670810">
                  <a:moveTo>
                    <a:pt x="4878324" y="2241042"/>
                  </a:moveTo>
                  <a:lnTo>
                    <a:pt x="4812017" y="2241042"/>
                  </a:lnTo>
                  <a:lnTo>
                    <a:pt x="4812017" y="2441448"/>
                  </a:lnTo>
                  <a:lnTo>
                    <a:pt x="4878324" y="2441448"/>
                  </a:lnTo>
                  <a:lnTo>
                    <a:pt x="4878324" y="2241042"/>
                  </a:lnTo>
                  <a:close/>
                </a:path>
                <a:path w="9998710" h="2670810">
                  <a:moveTo>
                    <a:pt x="4878324" y="1973580"/>
                  </a:moveTo>
                  <a:lnTo>
                    <a:pt x="4812017" y="1973580"/>
                  </a:lnTo>
                  <a:lnTo>
                    <a:pt x="4812017" y="2173986"/>
                  </a:lnTo>
                  <a:lnTo>
                    <a:pt x="4878324" y="2173986"/>
                  </a:lnTo>
                  <a:lnTo>
                    <a:pt x="4878324" y="1973580"/>
                  </a:lnTo>
                  <a:close/>
                </a:path>
                <a:path w="9998710" h="2670810">
                  <a:moveTo>
                    <a:pt x="4878324" y="1706118"/>
                  </a:moveTo>
                  <a:lnTo>
                    <a:pt x="4812017" y="1706118"/>
                  </a:lnTo>
                  <a:lnTo>
                    <a:pt x="4812017" y="1906524"/>
                  </a:lnTo>
                  <a:lnTo>
                    <a:pt x="4878324" y="1906524"/>
                  </a:lnTo>
                  <a:lnTo>
                    <a:pt x="4878324" y="1706118"/>
                  </a:lnTo>
                  <a:close/>
                </a:path>
                <a:path w="9998710" h="2670810">
                  <a:moveTo>
                    <a:pt x="4878324" y="1438656"/>
                  </a:moveTo>
                  <a:lnTo>
                    <a:pt x="4812017" y="1438656"/>
                  </a:lnTo>
                  <a:lnTo>
                    <a:pt x="4812017" y="1639062"/>
                  </a:lnTo>
                  <a:lnTo>
                    <a:pt x="4878324" y="1639062"/>
                  </a:lnTo>
                  <a:lnTo>
                    <a:pt x="4878324" y="1438656"/>
                  </a:lnTo>
                  <a:close/>
                </a:path>
                <a:path w="9998710" h="2670810">
                  <a:moveTo>
                    <a:pt x="4878324" y="1171194"/>
                  </a:moveTo>
                  <a:lnTo>
                    <a:pt x="4812017" y="1171194"/>
                  </a:lnTo>
                  <a:lnTo>
                    <a:pt x="4812017" y="1372362"/>
                  </a:lnTo>
                  <a:lnTo>
                    <a:pt x="4878324" y="1372362"/>
                  </a:lnTo>
                  <a:lnTo>
                    <a:pt x="4878324" y="1171194"/>
                  </a:lnTo>
                  <a:close/>
                </a:path>
                <a:path w="9998710" h="2670810">
                  <a:moveTo>
                    <a:pt x="4878324" y="904494"/>
                  </a:moveTo>
                  <a:lnTo>
                    <a:pt x="4812017" y="904494"/>
                  </a:lnTo>
                  <a:lnTo>
                    <a:pt x="4812017" y="1104900"/>
                  </a:lnTo>
                  <a:lnTo>
                    <a:pt x="4878324" y="1104900"/>
                  </a:lnTo>
                  <a:lnTo>
                    <a:pt x="4878324" y="904494"/>
                  </a:lnTo>
                  <a:close/>
                </a:path>
                <a:path w="9998710" h="2670810">
                  <a:moveTo>
                    <a:pt x="4878324" y="637032"/>
                  </a:moveTo>
                  <a:lnTo>
                    <a:pt x="4812017" y="637032"/>
                  </a:lnTo>
                  <a:lnTo>
                    <a:pt x="4812017" y="837438"/>
                  </a:lnTo>
                  <a:lnTo>
                    <a:pt x="4878324" y="837438"/>
                  </a:lnTo>
                  <a:lnTo>
                    <a:pt x="4878324" y="637032"/>
                  </a:lnTo>
                  <a:close/>
                </a:path>
                <a:path w="9998710" h="2670810">
                  <a:moveTo>
                    <a:pt x="4878324" y="369570"/>
                  </a:moveTo>
                  <a:lnTo>
                    <a:pt x="4812017" y="369570"/>
                  </a:lnTo>
                  <a:lnTo>
                    <a:pt x="4812017" y="569976"/>
                  </a:lnTo>
                  <a:lnTo>
                    <a:pt x="4878324" y="569976"/>
                  </a:lnTo>
                  <a:lnTo>
                    <a:pt x="4878324" y="369570"/>
                  </a:lnTo>
                  <a:close/>
                </a:path>
                <a:path w="9998710" h="2670810">
                  <a:moveTo>
                    <a:pt x="4878324" y="102108"/>
                  </a:moveTo>
                  <a:lnTo>
                    <a:pt x="4812017" y="102108"/>
                  </a:lnTo>
                  <a:lnTo>
                    <a:pt x="4812017" y="302514"/>
                  </a:lnTo>
                  <a:lnTo>
                    <a:pt x="4878324" y="302514"/>
                  </a:lnTo>
                  <a:lnTo>
                    <a:pt x="4878324" y="102108"/>
                  </a:lnTo>
                  <a:close/>
                </a:path>
                <a:path w="9998710" h="2670810">
                  <a:moveTo>
                    <a:pt x="4878324" y="0"/>
                  </a:moveTo>
                  <a:lnTo>
                    <a:pt x="4646676" y="0"/>
                  </a:lnTo>
                  <a:lnTo>
                    <a:pt x="4646676" y="67056"/>
                  </a:lnTo>
                  <a:lnTo>
                    <a:pt x="4812030" y="67056"/>
                  </a:lnTo>
                  <a:lnTo>
                    <a:pt x="4844796" y="67056"/>
                  </a:lnTo>
                  <a:lnTo>
                    <a:pt x="4814252" y="35814"/>
                  </a:lnTo>
                  <a:lnTo>
                    <a:pt x="4878324" y="35814"/>
                  </a:lnTo>
                  <a:lnTo>
                    <a:pt x="4878324" y="0"/>
                  </a:lnTo>
                  <a:close/>
                </a:path>
                <a:path w="9998710" h="2670810">
                  <a:moveTo>
                    <a:pt x="5177790" y="2161032"/>
                  </a:moveTo>
                  <a:lnTo>
                    <a:pt x="5111496" y="2161032"/>
                  </a:lnTo>
                  <a:lnTo>
                    <a:pt x="5111496" y="2361438"/>
                  </a:lnTo>
                  <a:lnTo>
                    <a:pt x="5177790" y="2361438"/>
                  </a:lnTo>
                  <a:lnTo>
                    <a:pt x="5177790" y="2161032"/>
                  </a:lnTo>
                  <a:close/>
                </a:path>
                <a:path w="9998710" h="2670810">
                  <a:moveTo>
                    <a:pt x="5177790" y="1893570"/>
                  </a:moveTo>
                  <a:lnTo>
                    <a:pt x="5111496" y="1893570"/>
                  </a:lnTo>
                  <a:lnTo>
                    <a:pt x="5111496" y="2093976"/>
                  </a:lnTo>
                  <a:lnTo>
                    <a:pt x="5177790" y="2093976"/>
                  </a:lnTo>
                  <a:lnTo>
                    <a:pt x="5177790" y="1893570"/>
                  </a:lnTo>
                  <a:close/>
                </a:path>
                <a:path w="9998710" h="2670810">
                  <a:moveTo>
                    <a:pt x="5177790" y="1626108"/>
                  </a:moveTo>
                  <a:lnTo>
                    <a:pt x="5111496" y="1626108"/>
                  </a:lnTo>
                  <a:lnTo>
                    <a:pt x="5111496" y="1826514"/>
                  </a:lnTo>
                  <a:lnTo>
                    <a:pt x="5177790" y="1826514"/>
                  </a:lnTo>
                  <a:lnTo>
                    <a:pt x="5177790" y="1626108"/>
                  </a:lnTo>
                  <a:close/>
                </a:path>
                <a:path w="9998710" h="2670810">
                  <a:moveTo>
                    <a:pt x="5177790" y="1358646"/>
                  </a:moveTo>
                  <a:lnTo>
                    <a:pt x="5111496" y="1358646"/>
                  </a:lnTo>
                  <a:lnTo>
                    <a:pt x="5111496" y="1559052"/>
                  </a:lnTo>
                  <a:lnTo>
                    <a:pt x="5177790" y="1559052"/>
                  </a:lnTo>
                  <a:lnTo>
                    <a:pt x="5177790" y="1358646"/>
                  </a:lnTo>
                  <a:close/>
                </a:path>
                <a:path w="9998710" h="2670810">
                  <a:moveTo>
                    <a:pt x="5177790" y="1091184"/>
                  </a:moveTo>
                  <a:lnTo>
                    <a:pt x="5111496" y="1091184"/>
                  </a:lnTo>
                  <a:lnTo>
                    <a:pt x="5111496" y="1291590"/>
                  </a:lnTo>
                  <a:lnTo>
                    <a:pt x="5177790" y="1291590"/>
                  </a:lnTo>
                  <a:lnTo>
                    <a:pt x="5177790" y="1091184"/>
                  </a:lnTo>
                  <a:close/>
                </a:path>
                <a:path w="9998710" h="2670810">
                  <a:moveTo>
                    <a:pt x="5177790" y="824484"/>
                  </a:moveTo>
                  <a:lnTo>
                    <a:pt x="5111496" y="824484"/>
                  </a:lnTo>
                  <a:lnTo>
                    <a:pt x="5111496" y="1024890"/>
                  </a:lnTo>
                  <a:lnTo>
                    <a:pt x="5177790" y="1024890"/>
                  </a:lnTo>
                  <a:lnTo>
                    <a:pt x="5177790" y="824484"/>
                  </a:lnTo>
                  <a:close/>
                </a:path>
                <a:path w="9998710" h="2670810">
                  <a:moveTo>
                    <a:pt x="5177790" y="557022"/>
                  </a:moveTo>
                  <a:lnTo>
                    <a:pt x="5111496" y="557022"/>
                  </a:lnTo>
                  <a:lnTo>
                    <a:pt x="5111496" y="757428"/>
                  </a:lnTo>
                  <a:lnTo>
                    <a:pt x="5177790" y="757428"/>
                  </a:lnTo>
                  <a:lnTo>
                    <a:pt x="5177790" y="557022"/>
                  </a:lnTo>
                  <a:close/>
                </a:path>
                <a:path w="9998710" h="2670810">
                  <a:moveTo>
                    <a:pt x="5177790" y="289560"/>
                  </a:moveTo>
                  <a:lnTo>
                    <a:pt x="5111496" y="289560"/>
                  </a:lnTo>
                  <a:lnTo>
                    <a:pt x="5111496" y="489966"/>
                  </a:lnTo>
                  <a:lnTo>
                    <a:pt x="5177790" y="489966"/>
                  </a:lnTo>
                  <a:lnTo>
                    <a:pt x="5177790" y="289560"/>
                  </a:lnTo>
                  <a:close/>
                </a:path>
                <a:path w="9998710" h="2670810">
                  <a:moveTo>
                    <a:pt x="5177790" y="38862"/>
                  </a:moveTo>
                  <a:lnTo>
                    <a:pt x="5161026" y="55626"/>
                  </a:lnTo>
                  <a:lnTo>
                    <a:pt x="5161026" y="5334"/>
                  </a:lnTo>
                  <a:lnTo>
                    <a:pt x="5111496" y="5334"/>
                  </a:lnTo>
                  <a:lnTo>
                    <a:pt x="5111496" y="222504"/>
                  </a:lnTo>
                  <a:lnTo>
                    <a:pt x="5145024" y="222504"/>
                  </a:lnTo>
                  <a:lnTo>
                    <a:pt x="5161026" y="222504"/>
                  </a:lnTo>
                  <a:lnTo>
                    <a:pt x="5177790" y="222504"/>
                  </a:lnTo>
                  <a:lnTo>
                    <a:pt x="5177790" y="38862"/>
                  </a:lnTo>
                  <a:close/>
                </a:path>
                <a:path w="9998710" h="2670810">
                  <a:moveTo>
                    <a:pt x="5263896" y="2595372"/>
                  </a:moveTo>
                  <a:lnTo>
                    <a:pt x="5177790" y="2595372"/>
                  </a:lnTo>
                  <a:lnTo>
                    <a:pt x="5177790" y="2427732"/>
                  </a:lnTo>
                  <a:lnTo>
                    <a:pt x="5111496" y="2427732"/>
                  </a:lnTo>
                  <a:lnTo>
                    <a:pt x="5111496" y="2628138"/>
                  </a:lnTo>
                  <a:lnTo>
                    <a:pt x="5145024" y="2628138"/>
                  </a:lnTo>
                  <a:lnTo>
                    <a:pt x="5145024" y="2661666"/>
                  </a:lnTo>
                  <a:lnTo>
                    <a:pt x="5177790" y="2661666"/>
                  </a:lnTo>
                  <a:lnTo>
                    <a:pt x="5263896" y="2661666"/>
                  </a:lnTo>
                  <a:lnTo>
                    <a:pt x="5263896" y="2595372"/>
                  </a:lnTo>
                  <a:close/>
                </a:path>
                <a:path w="9998710" h="2670810">
                  <a:moveTo>
                    <a:pt x="5428475" y="5334"/>
                  </a:moveTo>
                  <a:lnTo>
                    <a:pt x="5227320" y="5334"/>
                  </a:lnTo>
                  <a:lnTo>
                    <a:pt x="5227320" y="71628"/>
                  </a:lnTo>
                  <a:lnTo>
                    <a:pt x="5428475" y="71628"/>
                  </a:lnTo>
                  <a:lnTo>
                    <a:pt x="5428475" y="5334"/>
                  </a:lnTo>
                  <a:close/>
                </a:path>
                <a:path w="9998710" h="2670810">
                  <a:moveTo>
                    <a:pt x="5530596" y="2595372"/>
                  </a:moveTo>
                  <a:lnTo>
                    <a:pt x="5330190" y="2595372"/>
                  </a:lnTo>
                  <a:lnTo>
                    <a:pt x="5330190" y="2661666"/>
                  </a:lnTo>
                  <a:lnTo>
                    <a:pt x="5530596" y="2661666"/>
                  </a:lnTo>
                  <a:lnTo>
                    <a:pt x="5530596" y="2595372"/>
                  </a:lnTo>
                  <a:close/>
                </a:path>
                <a:path w="9998710" h="2670810">
                  <a:moveTo>
                    <a:pt x="5695175" y="5334"/>
                  </a:moveTo>
                  <a:lnTo>
                    <a:pt x="5494782" y="5334"/>
                  </a:lnTo>
                  <a:lnTo>
                    <a:pt x="5494782" y="71628"/>
                  </a:lnTo>
                  <a:lnTo>
                    <a:pt x="5695175" y="71628"/>
                  </a:lnTo>
                  <a:lnTo>
                    <a:pt x="5695175" y="5334"/>
                  </a:lnTo>
                  <a:close/>
                </a:path>
                <a:path w="9998710" h="2670810">
                  <a:moveTo>
                    <a:pt x="5798058" y="2595372"/>
                  </a:moveTo>
                  <a:lnTo>
                    <a:pt x="5597652" y="2595372"/>
                  </a:lnTo>
                  <a:lnTo>
                    <a:pt x="5597652" y="2661666"/>
                  </a:lnTo>
                  <a:lnTo>
                    <a:pt x="5798058" y="2661666"/>
                  </a:lnTo>
                  <a:lnTo>
                    <a:pt x="5798058" y="2595372"/>
                  </a:lnTo>
                  <a:close/>
                </a:path>
                <a:path w="9998710" h="2670810">
                  <a:moveTo>
                    <a:pt x="5962637" y="5334"/>
                  </a:moveTo>
                  <a:lnTo>
                    <a:pt x="5762244" y="5334"/>
                  </a:lnTo>
                  <a:lnTo>
                    <a:pt x="5762244" y="71628"/>
                  </a:lnTo>
                  <a:lnTo>
                    <a:pt x="5962637" y="71628"/>
                  </a:lnTo>
                  <a:lnTo>
                    <a:pt x="5962637" y="5334"/>
                  </a:lnTo>
                  <a:close/>
                </a:path>
                <a:path w="9998710" h="2670810">
                  <a:moveTo>
                    <a:pt x="6065520" y="2595372"/>
                  </a:moveTo>
                  <a:lnTo>
                    <a:pt x="5865114" y="2595372"/>
                  </a:lnTo>
                  <a:lnTo>
                    <a:pt x="5865114" y="2661666"/>
                  </a:lnTo>
                  <a:lnTo>
                    <a:pt x="6065520" y="2661666"/>
                  </a:lnTo>
                  <a:lnTo>
                    <a:pt x="6065520" y="2595372"/>
                  </a:lnTo>
                  <a:close/>
                </a:path>
                <a:path w="9998710" h="2670810">
                  <a:moveTo>
                    <a:pt x="6230099" y="5334"/>
                  </a:moveTo>
                  <a:lnTo>
                    <a:pt x="6029693" y="5334"/>
                  </a:lnTo>
                  <a:lnTo>
                    <a:pt x="6029693" y="71628"/>
                  </a:lnTo>
                  <a:lnTo>
                    <a:pt x="6230099" y="71628"/>
                  </a:lnTo>
                  <a:lnTo>
                    <a:pt x="6230099" y="5334"/>
                  </a:lnTo>
                  <a:close/>
                </a:path>
                <a:path w="9998710" h="2670810">
                  <a:moveTo>
                    <a:pt x="6332982" y="2595372"/>
                  </a:moveTo>
                  <a:lnTo>
                    <a:pt x="6132576" y="2595372"/>
                  </a:lnTo>
                  <a:lnTo>
                    <a:pt x="6132576" y="2661666"/>
                  </a:lnTo>
                  <a:lnTo>
                    <a:pt x="6332982" y="2661666"/>
                  </a:lnTo>
                  <a:lnTo>
                    <a:pt x="6332982" y="2595372"/>
                  </a:lnTo>
                  <a:close/>
                </a:path>
                <a:path w="9998710" h="2670810">
                  <a:moveTo>
                    <a:pt x="6497574" y="5334"/>
                  </a:moveTo>
                  <a:lnTo>
                    <a:pt x="6297168" y="5334"/>
                  </a:lnTo>
                  <a:lnTo>
                    <a:pt x="6297168" y="71628"/>
                  </a:lnTo>
                  <a:lnTo>
                    <a:pt x="6497574" y="71628"/>
                  </a:lnTo>
                  <a:lnTo>
                    <a:pt x="6497574" y="5334"/>
                  </a:lnTo>
                  <a:close/>
                </a:path>
                <a:path w="9998710" h="2670810">
                  <a:moveTo>
                    <a:pt x="6599682" y="2595372"/>
                  </a:moveTo>
                  <a:lnTo>
                    <a:pt x="6399276" y="2595372"/>
                  </a:lnTo>
                  <a:lnTo>
                    <a:pt x="6399276" y="2661666"/>
                  </a:lnTo>
                  <a:lnTo>
                    <a:pt x="6599682" y="2661666"/>
                  </a:lnTo>
                  <a:lnTo>
                    <a:pt x="6599682" y="2595372"/>
                  </a:lnTo>
                  <a:close/>
                </a:path>
                <a:path w="9998710" h="2670810">
                  <a:moveTo>
                    <a:pt x="6764274" y="5334"/>
                  </a:moveTo>
                  <a:lnTo>
                    <a:pt x="6563868" y="5334"/>
                  </a:lnTo>
                  <a:lnTo>
                    <a:pt x="6563868" y="71628"/>
                  </a:lnTo>
                  <a:lnTo>
                    <a:pt x="6764274" y="71628"/>
                  </a:lnTo>
                  <a:lnTo>
                    <a:pt x="6764274" y="5334"/>
                  </a:lnTo>
                  <a:close/>
                </a:path>
                <a:path w="9998710" h="2670810">
                  <a:moveTo>
                    <a:pt x="6867131" y="2595372"/>
                  </a:moveTo>
                  <a:lnTo>
                    <a:pt x="6666725" y="2595372"/>
                  </a:lnTo>
                  <a:lnTo>
                    <a:pt x="6666725" y="2661666"/>
                  </a:lnTo>
                  <a:lnTo>
                    <a:pt x="6867131" y="2661666"/>
                  </a:lnTo>
                  <a:lnTo>
                    <a:pt x="6867131" y="2595372"/>
                  </a:lnTo>
                  <a:close/>
                </a:path>
                <a:path w="9998710" h="2670810">
                  <a:moveTo>
                    <a:pt x="7031723" y="5334"/>
                  </a:moveTo>
                  <a:lnTo>
                    <a:pt x="6831330" y="5334"/>
                  </a:lnTo>
                  <a:lnTo>
                    <a:pt x="6831330" y="71628"/>
                  </a:lnTo>
                  <a:lnTo>
                    <a:pt x="7031723" y="71628"/>
                  </a:lnTo>
                  <a:lnTo>
                    <a:pt x="7031723" y="5334"/>
                  </a:lnTo>
                  <a:close/>
                </a:path>
                <a:path w="9998710" h="2670810">
                  <a:moveTo>
                    <a:pt x="7134606" y="2595372"/>
                  </a:moveTo>
                  <a:lnTo>
                    <a:pt x="6934200" y="2595372"/>
                  </a:lnTo>
                  <a:lnTo>
                    <a:pt x="6934200" y="2661666"/>
                  </a:lnTo>
                  <a:lnTo>
                    <a:pt x="7134606" y="2661666"/>
                  </a:lnTo>
                  <a:lnTo>
                    <a:pt x="7134606" y="2595372"/>
                  </a:lnTo>
                  <a:close/>
                </a:path>
                <a:path w="9998710" h="2670810">
                  <a:moveTo>
                    <a:pt x="7299198" y="5334"/>
                  </a:moveTo>
                  <a:lnTo>
                    <a:pt x="7098792" y="5334"/>
                  </a:lnTo>
                  <a:lnTo>
                    <a:pt x="7098792" y="71628"/>
                  </a:lnTo>
                  <a:lnTo>
                    <a:pt x="7299198" y="71628"/>
                  </a:lnTo>
                  <a:lnTo>
                    <a:pt x="7299198" y="5334"/>
                  </a:lnTo>
                  <a:close/>
                </a:path>
                <a:path w="9998710" h="2670810">
                  <a:moveTo>
                    <a:pt x="7402068" y="2595372"/>
                  </a:moveTo>
                  <a:lnTo>
                    <a:pt x="7201662" y="2595372"/>
                  </a:lnTo>
                  <a:lnTo>
                    <a:pt x="7201662" y="2661666"/>
                  </a:lnTo>
                  <a:lnTo>
                    <a:pt x="7402068" y="2661666"/>
                  </a:lnTo>
                  <a:lnTo>
                    <a:pt x="7402068" y="2595372"/>
                  </a:lnTo>
                  <a:close/>
                </a:path>
                <a:path w="9998710" h="2670810">
                  <a:moveTo>
                    <a:pt x="7566647" y="5334"/>
                  </a:moveTo>
                  <a:lnTo>
                    <a:pt x="7366254" y="5334"/>
                  </a:lnTo>
                  <a:lnTo>
                    <a:pt x="7366254" y="71628"/>
                  </a:lnTo>
                  <a:lnTo>
                    <a:pt x="7566647" y="71628"/>
                  </a:lnTo>
                  <a:lnTo>
                    <a:pt x="7566647" y="5334"/>
                  </a:lnTo>
                  <a:close/>
                </a:path>
                <a:path w="9998710" h="2670810">
                  <a:moveTo>
                    <a:pt x="7669530" y="2595372"/>
                  </a:moveTo>
                  <a:lnTo>
                    <a:pt x="7468349" y="2595372"/>
                  </a:lnTo>
                  <a:lnTo>
                    <a:pt x="7468349" y="2661666"/>
                  </a:lnTo>
                  <a:lnTo>
                    <a:pt x="7669530" y="2661666"/>
                  </a:lnTo>
                  <a:lnTo>
                    <a:pt x="7669530" y="2595372"/>
                  </a:lnTo>
                  <a:close/>
                </a:path>
                <a:path w="9998710" h="2670810">
                  <a:moveTo>
                    <a:pt x="7834122" y="5334"/>
                  </a:moveTo>
                  <a:lnTo>
                    <a:pt x="7633716" y="5334"/>
                  </a:lnTo>
                  <a:lnTo>
                    <a:pt x="7633716" y="71628"/>
                  </a:lnTo>
                  <a:lnTo>
                    <a:pt x="7834122" y="71628"/>
                  </a:lnTo>
                  <a:lnTo>
                    <a:pt x="7834122" y="5334"/>
                  </a:lnTo>
                  <a:close/>
                </a:path>
                <a:path w="9998710" h="2670810">
                  <a:moveTo>
                    <a:pt x="7936230" y="2595372"/>
                  </a:moveTo>
                  <a:lnTo>
                    <a:pt x="7735824" y="2595372"/>
                  </a:lnTo>
                  <a:lnTo>
                    <a:pt x="7735824" y="2661666"/>
                  </a:lnTo>
                  <a:lnTo>
                    <a:pt x="7936230" y="2661666"/>
                  </a:lnTo>
                  <a:lnTo>
                    <a:pt x="7936230" y="2595372"/>
                  </a:lnTo>
                  <a:close/>
                </a:path>
                <a:path w="9998710" h="2670810">
                  <a:moveTo>
                    <a:pt x="8100822" y="5334"/>
                  </a:moveTo>
                  <a:lnTo>
                    <a:pt x="7900416" y="5334"/>
                  </a:lnTo>
                  <a:lnTo>
                    <a:pt x="7900416" y="71628"/>
                  </a:lnTo>
                  <a:lnTo>
                    <a:pt x="8100822" y="71628"/>
                  </a:lnTo>
                  <a:lnTo>
                    <a:pt x="8100822" y="5334"/>
                  </a:lnTo>
                  <a:close/>
                </a:path>
                <a:path w="9998710" h="2670810">
                  <a:moveTo>
                    <a:pt x="8203692" y="2595372"/>
                  </a:moveTo>
                  <a:lnTo>
                    <a:pt x="8003286" y="2595372"/>
                  </a:lnTo>
                  <a:lnTo>
                    <a:pt x="8003286" y="2661666"/>
                  </a:lnTo>
                  <a:lnTo>
                    <a:pt x="8203692" y="2661666"/>
                  </a:lnTo>
                  <a:lnTo>
                    <a:pt x="8203692" y="2595372"/>
                  </a:lnTo>
                  <a:close/>
                </a:path>
                <a:path w="9998710" h="2670810">
                  <a:moveTo>
                    <a:pt x="8368271" y="5334"/>
                  </a:moveTo>
                  <a:lnTo>
                    <a:pt x="8167878" y="5334"/>
                  </a:lnTo>
                  <a:lnTo>
                    <a:pt x="8167878" y="71628"/>
                  </a:lnTo>
                  <a:lnTo>
                    <a:pt x="8368271" y="71628"/>
                  </a:lnTo>
                  <a:lnTo>
                    <a:pt x="8368271" y="5334"/>
                  </a:lnTo>
                  <a:close/>
                </a:path>
                <a:path w="9998710" h="2670810">
                  <a:moveTo>
                    <a:pt x="8471154" y="2595372"/>
                  </a:moveTo>
                  <a:lnTo>
                    <a:pt x="8270748" y="2595372"/>
                  </a:lnTo>
                  <a:lnTo>
                    <a:pt x="8270748" y="2661666"/>
                  </a:lnTo>
                  <a:lnTo>
                    <a:pt x="8471154" y="2661666"/>
                  </a:lnTo>
                  <a:lnTo>
                    <a:pt x="8471154" y="2595372"/>
                  </a:lnTo>
                  <a:close/>
                </a:path>
                <a:path w="9998710" h="2670810">
                  <a:moveTo>
                    <a:pt x="8635746" y="5334"/>
                  </a:moveTo>
                  <a:lnTo>
                    <a:pt x="8435340" y="5334"/>
                  </a:lnTo>
                  <a:lnTo>
                    <a:pt x="8435340" y="71628"/>
                  </a:lnTo>
                  <a:lnTo>
                    <a:pt x="8635746" y="71628"/>
                  </a:lnTo>
                  <a:lnTo>
                    <a:pt x="8635746" y="5334"/>
                  </a:lnTo>
                  <a:close/>
                </a:path>
                <a:path w="9998710" h="2670810">
                  <a:moveTo>
                    <a:pt x="8738616" y="2595372"/>
                  </a:moveTo>
                  <a:lnTo>
                    <a:pt x="8538210" y="2595372"/>
                  </a:lnTo>
                  <a:lnTo>
                    <a:pt x="8538210" y="2661666"/>
                  </a:lnTo>
                  <a:lnTo>
                    <a:pt x="8738616" y="2661666"/>
                  </a:lnTo>
                  <a:lnTo>
                    <a:pt x="8738616" y="2595372"/>
                  </a:lnTo>
                  <a:close/>
                </a:path>
                <a:path w="9998710" h="2670810">
                  <a:moveTo>
                    <a:pt x="8903195" y="5334"/>
                  </a:moveTo>
                  <a:lnTo>
                    <a:pt x="8702802" y="5334"/>
                  </a:lnTo>
                  <a:lnTo>
                    <a:pt x="8702802" y="71628"/>
                  </a:lnTo>
                  <a:lnTo>
                    <a:pt x="8903195" y="71628"/>
                  </a:lnTo>
                  <a:lnTo>
                    <a:pt x="8903195" y="5334"/>
                  </a:lnTo>
                  <a:close/>
                </a:path>
                <a:path w="9998710" h="2670810">
                  <a:moveTo>
                    <a:pt x="9005316" y="2595372"/>
                  </a:moveTo>
                  <a:lnTo>
                    <a:pt x="8804910" y="2595372"/>
                  </a:lnTo>
                  <a:lnTo>
                    <a:pt x="8804910" y="2661666"/>
                  </a:lnTo>
                  <a:lnTo>
                    <a:pt x="9005316" y="2661666"/>
                  </a:lnTo>
                  <a:lnTo>
                    <a:pt x="9005316" y="2595372"/>
                  </a:lnTo>
                  <a:close/>
                </a:path>
                <a:path w="9998710" h="2670810">
                  <a:moveTo>
                    <a:pt x="9170670" y="5334"/>
                  </a:moveTo>
                  <a:lnTo>
                    <a:pt x="8969502" y="5334"/>
                  </a:lnTo>
                  <a:lnTo>
                    <a:pt x="8969502" y="71628"/>
                  </a:lnTo>
                  <a:lnTo>
                    <a:pt x="9170670" y="71628"/>
                  </a:lnTo>
                  <a:lnTo>
                    <a:pt x="9170670" y="5334"/>
                  </a:lnTo>
                  <a:close/>
                </a:path>
                <a:path w="9998710" h="2670810">
                  <a:moveTo>
                    <a:pt x="9272778" y="2595372"/>
                  </a:moveTo>
                  <a:lnTo>
                    <a:pt x="9072372" y="2595372"/>
                  </a:lnTo>
                  <a:lnTo>
                    <a:pt x="9072372" y="2661666"/>
                  </a:lnTo>
                  <a:lnTo>
                    <a:pt x="9272778" y="2661666"/>
                  </a:lnTo>
                  <a:lnTo>
                    <a:pt x="9272778" y="2595372"/>
                  </a:lnTo>
                  <a:close/>
                </a:path>
                <a:path w="9998710" h="2670810">
                  <a:moveTo>
                    <a:pt x="9437370" y="5334"/>
                  </a:moveTo>
                  <a:lnTo>
                    <a:pt x="9236964" y="5334"/>
                  </a:lnTo>
                  <a:lnTo>
                    <a:pt x="9236964" y="71628"/>
                  </a:lnTo>
                  <a:lnTo>
                    <a:pt x="9437370" y="71628"/>
                  </a:lnTo>
                  <a:lnTo>
                    <a:pt x="9437370" y="5334"/>
                  </a:lnTo>
                  <a:close/>
                </a:path>
                <a:path w="9998710" h="2670810">
                  <a:moveTo>
                    <a:pt x="9540240" y="2595372"/>
                  </a:moveTo>
                  <a:lnTo>
                    <a:pt x="9339834" y="2595372"/>
                  </a:lnTo>
                  <a:lnTo>
                    <a:pt x="9339834" y="2661666"/>
                  </a:lnTo>
                  <a:lnTo>
                    <a:pt x="9540240" y="2661666"/>
                  </a:lnTo>
                  <a:lnTo>
                    <a:pt x="9540240" y="2595372"/>
                  </a:lnTo>
                  <a:close/>
                </a:path>
                <a:path w="9998710" h="2670810">
                  <a:moveTo>
                    <a:pt x="9704819" y="5334"/>
                  </a:moveTo>
                  <a:lnTo>
                    <a:pt x="9504426" y="5334"/>
                  </a:lnTo>
                  <a:lnTo>
                    <a:pt x="9504426" y="71628"/>
                  </a:lnTo>
                  <a:lnTo>
                    <a:pt x="9704819" y="71628"/>
                  </a:lnTo>
                  <a:lnTo>
                    <a:pt x="9704819" y="5334"/>
                  </a:lnTo>
                  <a:close/>
                </a:path>
                <a:path w="9998710" h="2670810">
                  <a:moveTo>
                    <a:pt x="9807702" y="2595372"/>
                  </a:moveTo>
                  <a:lnTo>
                    <a:pt x="9607296" y="2595372"/>
                  </a:lnTo>
                  <a:lnTo>
                    <a:pt x="9607296" y="2661666"/>
                  </a:lnTo>
                  <a:lnTo>
                    <a:pt x="9807702" y="2661666"/>
                  </a:lnTo>
                  <a:lnTo>
                    <a:pt x="9807702" y="2595372"/>
                  </a:lnTo>
                  <a:close/>
                </a:path>
                <a:path w="9998710" h="2670810">
                  <a:moveTo>
                    <a:pt x="9998202" y="2518410"/>
                  </a:moveTo>
                  <a:lnTo>
                    <a:pt x="9931133" y="2518410"/>
                  </a:lnTo>
                  <a:lnTo>
                    <a:pt x="9931133" y="2595372"/>
                  </a:lnTo>
                  <a:lnTo>
                    <a:pt x="9874758" y="2595372"/>
                  </a:lnTo>
                  <a:lnTo>
                    <a:pt x="9874758" y="2661666"/>
                  </a:lnTo>
                  <a:lnTo>
                    <a:pt x="9931133" y="2661666"/>
                  </a:lnTo>
                  <a:lnTo>
                    <a:pt x="9964661" y="2661666"/>
                  </a:lnTo>
                  <a:lnTo>
                    <a:pt x="9998202" y="2661666"/>
                  </a:lnTo>
                  <a:lnTo>
                    <a:pt x="9998202" y="2518410"/>
                  </a:lnTo>
                  <a:close/>
                </a:path>
                <a:path w="9998710" h="2670810">
                  <a:moveTo>
                    <a:pt x="9998202" y="2250948"/>
                  </a:moveTo>
                  <a:lnTo>
                    <a:pt x="9931146" y="2250948"/>
                  </a:lnTo>
                  <a:lnTo>
                    <a:pt x="9931146" y="2451354"/>
                  </a:lnTo>
                  <a:lnTo>
                    <a:pt x="9998202" y="2451354"/>
                  </a:lnTo>
                  <a:lnTo>
                    <a:pt x="9998202" y="2250948"/>
                  </a:lnTo>
                  <a:close/>
                </a:path>
                <a:path w="9998710" h="2670810">
                  <a:moveTo>
                    <a:pt x="9998202" y="1983486"/>
                  </a:moveTo>
                  <a:lnTo>
                    <a:pt x="9931146" y="1983486"/>
                  </a:lnTo>
                  <a:lnTo>
                    <a:pt x="9931146" y="2183892"/>
                  </a:lnTo>
                  <a:lnTo>
                    <a:pt x="9998202" y="2183892"/>
                  </a:lnTo>
                  <a:lnTo>
                    <a:pt x="9998202" y="1983486"/>
                  </a:lnTo>
                  <a:close/>
                </a:path>
                <a:path w="9998710" h="2670810">
                  <a:moveTo>
                    <a:pt x="9998202" y="1716786"/>
                  </a:moveTo>
                  <a:lnTo>
                    <a:pt x="9931146" y="1716786"/>
                  </a:lnTo>
                  <a:lnTo>
                    <a:pt x="9931146" y="1917192"/>
                  </a:lnTo>
                  <a:lnTo>
                    <a:pt x="9998202" y="1917192"/>
                  </a:lnTo>
                  <a:lnTo>
                    <a:pt x="9998202" y="1716786"/>
                  </a:lnTo>
                  <a:close/>
                </a:path>
                <a:path w="9998710" h="2670810">
                  <a:moveTo>
                    <a:pt x="9998202" y="1449324"/>
                  </a:moveTo>
                  <a:lnTo>
                    <a:pt x="9931146" y="1449324"/>
                  </a:lnTo>
                  <a:lnTo>
                    <a:pt x="9931146" y="1649730"/>
                  </a:lnTo>
                  <a:lnTo>
                    <a:pt x="9998202" y="1649730"/>
                  </a:lnTo>
                  <a:lnTo>
                    <a:pt x="9998202" y="1449324"/>
                  </a:lnTo>
                  <a:close/>
                </a:path>
                <a:path w="9998710" h="2670810">
                  <a:moveTo>
                    <a:pt x="9998202" y="1181862"/>
                  </a:moveTo>
                  <a:lnTo>
                    <a:pt x="9931146" y="1181862"/>
                  </a:lnTo>
                  <a:lnTo>
                    <a:pt x="9931146" y="1382268"/>
                  </a:lnTo>
                  <a:lnTo>
                    <a:pt x="9998202" y="1382268"/>
                  </a:lnTo>
                  <a:lnTo>
                    <a:pt x="9998202" y="1181862"/>
                  </a:lnTo>
                  <a:close/>
                </a:path>
                <a:path w="9998710" h="2670810">
                  <a:moveTo>
                    <a:pt x="9998202" y="914400"/>
                  </a:moveTo>
                  <a:lnTo>
                    <a:pt x="9931146" y="914400"/>
                  </a:lnTo>
                  <a:lnTo>
                    <a:pt x="9931146" y="1114806"/>
                  </a:lnTo>
                  <a:lnTo>
                    <a:pt x="9998202" y="1114806"/>
                  </a:lnTo>
                  <a:lnTo>
                    <a:pt x="9998202" y="914400"/>
                  </a:lnTo>
                  <a:close/>
                </a:path>
                <a:path w="9998710" h="2670810">
                  <a:moveTo>
                    <a:pt x="9998202" y="646938"/>
                  </a:moveTo>
                  <a:lnTo>
                    <a:pt x="9931146" y="646938"/>
                  </a:lnTo>
                  <a:lnTo>
                    <a:pt x="9931146" y="848106"/>
                  </a:lnTo>
                  <a:lnTo>
                    <a:pt x="9998202" y="848106"/>
                  </a:lnTo>
                  <a:lnTo>
                    <a:pt x="9998202" y="646938"/>
                  </a:lnTo>
                  <a:close/>
                </a:path>
                <a:path w="9998710" h="2670810">
                  <a:moveTo>
                    <a:pt x="9998202" y="380238"/>
                  </a:moveTo>
                  <a:lnTo>
                    <a:pt x="9931146" y="380238"/>
                  </a:lnTo>
                  <a:lnTo>
                    <a:pt x="9931146" y="580644"/>
                  </a:lnTo>
                  <a:lnTo>
                    <a:pt x="9998202" y="580644"/>
                  </a:lnTo>
                  <a:lnTo>
                    <a:pt x="9998202" y="380238"/>
                  </a:lnTo>
                  <a:close/>
                </a:path>
                <a:path w="9998710" h="2670810">
                  <a:moveTo>
                    <a:pt x="9998202" y="112776"/>
                  </a:moveTo>
                  <a:lnTo>
                    <a:pt x="9931146" y="112776"/>
                  </a:lnTo>
                  <a:lnTo>
                    <a:pt x="9931146" y="313182"/>
                  </a:lnTo>
                  <a:lnTo>
                    <a:pt x="9998202" y="313182"/>
                  </a:lnTo>
                  <a:lnTo>
                    <a:pt x="9998202" y="112776"/>
                  </a:lnTo>
                  <a:close/>
                </a:path>
                <a:path w="9998710" h="2670810">
                  <a:moveTo>
                    <a:pt x="9998202" y="5334"/>
                  </a:moveTo>
                  <a:lnTo>
                    <a:pt x="9771888" y="5334"/>
                  </a:lnTo>
                  <a:lnTo>
                    <a:pt x="9771888" y="71628"/>
                  </a:lnTo>
                  <a:lnTo>
                    <a:pt x="9931133" y="71628"/>
                  </a:lnTo>
                  <a:lnTo>
                    <a:pt x="9964661" y="71628"/>
                  </a:lnTo>
                  <a:lnTo>
                    <a:pt x="9938144" y="45720"/>
                  </a:lnTo>
                  <a:lnTo>
                    <a:pt x="9998202" y="45720"/>
                  </a:lnTo>
                  <a:lnTo>
                    <a:pt x="9998202" y="5334"/>
                  </a:lnTo>
                  <a:close/>
                </a:path>
              </a:pathLst>
            </a:custGeom>
            <a:solidFill>
              <a:srgbClr val="FFFFFF"/>
            </a:solidFill>
          </p:spPr>
          <p:txBody>
            <a:bodyPr wrap="square" lIns="0" tIns="0" rIns="0" bIns="0" rtlCol="0"/>
            <a:lstStyle/>
            <a:p>
              <a:endParaRPr/>
            </a:p>
          </p:txBody>
        </p:sp>
      </p:grpSp>
      <p:sp>
        <p:nvSpPr>
          <p:cNvPr id="11" name="object 11"/>
          <p:cNvSpPr txBox="1"/>
          <p:nvPr/>
        </p:nvSpPr>
        <p:spPr>
          <a:xfrm>
            <a:off x="488569" y="1096771"/>
            <a:ext cx="4531995" cy="4879975"/>
          </a:xfrm>
          <a:prstGeom prst="rect">
            <a:avLst/>
          </a:prstGeom>
        </p:spPr>
        <p:txBody>
          <a:bodyPr vert="horz" wrap="square" lIns="0" tIns="13335" rIns="0" bIns="0" rtlCol="0">
            <a:spAutoFit/>
          </a:bodyPr>
          <a:lstStyle/>
          <a:p>
            <a:pPr marL="95885" algn="ctr">
              <a:lnSpc>
                <a:spcPts val="2885"/>
              </a:lnSpc>
              <a:spcBef>
                <a:spcPts val="105"/>
              </a:spcBef>
            </a:pPr>
            <a:r>
              <a:rPr sz="2450" b="1" spc="-15" dirty="0">
                <a:solidFill>
                  <a:srgbClr val="C00000"/>
                </a:solidFill>
                <a:latin typeface="Microsoft JhengHei"/>
                <a:cs typeface="Microsoft JhengHei"/>
              </a:rPr>
              <a:t>事前預防</a:t>
            </a:r>
            <a:endParaRPr sz="2450">
              <a:latin typeface="Microsoft JhengHei"/>
              <a:cs typeface="Microsoft JhengHei"/>
            </a:endParaRPr>
          </a:p>
          <a:p>
            <a:pPr marL="134620" algn="ctr">
              <a:lnSpc>
                <a:spcPts val="2045"/>
              </a:lnSpc>
            </a:pPr>
            <a:r>
              <a:rPr sz="1750" b="1" spc="-10" dirty="0">
                <a:latin typeface="Microsoft JhengHei"/>
                <a:cs typeface="Microsoft JhengHei"/>
              </a:rPr>
              <a:t>Pre-</a:t>
            </a:r>
            <a:r>
              <a:rPr sz="1750" b="1" dirty="0">
                <a:latin typeface="Microsoft JhengHei"/>
                <a:cs typeface="Microsoft JhengHei"/>
              </a:rPr>
              <a:t>exposure</a:t>
            </a:r>
            <a:r>
              <a:rPr sz="1750" b="1" spc="-25" dirty="0">
                <a:latin typeface="Microsoft JhengHei"/>
                <a:cs typeface="Microsoft JhengHei"/>
              </a:rPr>
              <a:t> </a:t>
            </a:r>
            <a:r>
              <a:rPr sz="1750" b="1" spc="-10" dirty="0">
                <a:latin typeface="Microsoft JhengHei"/>
                <a:cs typeface="Microsoft JhengHei"/>
              </a:rPr>
              <a:t>prophylaxis</a:t>
            </a:r>
            <a:endParaRPr sz="1750">
              <a:latin typeface="Microsoft JhengHei"/>
              <a:cs typeface="Microsoft JhengHei"/>
            </a:endParaRPr>
          </a:p>
          <a:p>
            <a:pPr marR="173990" algn="ctr">
              <a:lnSpc>
                <a:spcPct val="100000"/>
              </a:lnSpc>
              <a:spcBef>
                <a:spcPts val="1630"/>
              </a:spcBef>
            </a:pPr>
            <a:r>
              <a:rPr sz="3500" b="1" spc="-20" dirty="0">
                <a:solidFill>
                  <a:srgbClr val="FFFFFF"/>
                </a:solidFill>
                <a:latin typeface="Microsoft JhengHei"/>
                <a:cs typeface="Microsoft JhengHei"/>
              </a:rPr>
              <a:t>PrEP</a:t>
            </a:r>
            <a:endParaRPr sz="3500">
              <a:latin typeface="Microsoft JhengHei"/>
              <a:cs typeface="Microsoft JhengHei"/>
            </a:endParaRPr>
          </a:p>
          <a:p>
            <a:pPr marR="1270" algn="ctr">
              <a:lnSpc>
                <a:spcPct val="100000"/>
              </a:lnSpc>
              <a:spcBef>
                <a:spcPts val="155"/>
              </a:spcBef>
            </a:pPr>
            <a:r>
              <a:rPr sz="2100" b="1" dirty="0">
                <a:solidFill>
                  <a:srgbClr val="FFFFFF"/>
                </a:solidFill>
                <a:latin typeface="Microsoft JhengHei"/>
                <a:cs typeface="Microsoft JhengHei"/>
              </a:rPr>
              <a:t>暴露HIV</a:t>
            </a:r>
            <a:r>
              <a:rPr sz="2100" b="1" spc="-10" dirty="0">
                <a:solidFill>
                  <a:srgbClr val="FFFFFF"/>
                </a:solidFill>
                <a:latin typeface="Microsoft JhengHei"/>
                <a:cs typeface="Microsoft JhengHei"/>
              </a:rPr>
              <a:t>「</a:t>
            </a:r>
            <a:r>
              <a:rPr sz="2100" b="1" dirty="0">
                <a:solidFill>
                  <a:srgbClr val="FFFF00"/>
                </a:solidFill>
                <a:latin typeface="Microsoft JhengHei"/>
                <a:cs typeface="Microsoft JhengHei"/>
              </a:rPr>
              <a:t>前</a:t>
            </a:r>
            <a:r>
              <a:rPr sz="2100" b="1" spc="-20" dirty="0">
                <a:solidFill>
                  <a:srgbClr val="FFFFFF"/>
                </a:solidFill>
                <a:latin typeface="Microsoft JhengHei"/>
                <a:cs typeface="Microsoft JhengHei"/>
              </a:rPr>
              <a:t>」預防性投藥</a:t>
            </a:r>
            <a:endParaRPr sz="2100">
              <a:latin typeface="Microsoft JhengHei"/>
              <a:cs typeface="Microsoft JhengHei"/>
            </a:endParaRPr>
          </a:p>
          <a:p>
            <a:pPr marL="61594" algn="ctr">
              <a:lnSpc>
                <a:spcPct val="100000"/>
              </a:lnSpc>
              <a:spcBef>
                <a:spcPts val="2070"/>
              </a:spcBef>
            </a:pPr>
            <a:r>
              <a:rPr sz="1750" b="1" dirty="0">
                <a:solidFill>
                  <a:srgbClr val="2F5597"/>
                </a:solidFill>
                <a:latin typeface="Microsoft JhengHei"/>
                <a:cs typeface="Microsoft JhengHei"/>
              </a:rPr>
              <a:t>藥物含TDF抗HIV成分(至多2</a:t>
            </a:r>
            <a:r>
              <a:rPr sz="1750" b="1" spc="-25" dirty="0">
                <a:solidFill>
                  <a:srgbClr val="2F5597"/>
                </a:solidFill>
                <a:latin typeface="Microsoft JhengHei"/>
                <a:cs typeface="Microsoft JhengHei"/>
              </a:rPr>
              <a:t>種)</a:t>
            </a:r>
            <a:endParaRPr sz="1750">
              <a:latin typeface="Microsoft JhengHei"/>
              <a:cs typeface="Microsoft JhengHei"/>
            </a:endParaRPr>
          </a:p>
          <a:p>
            <a:pPr marL="170180" marR="5080" indent="-158115">
              <a:lnSpc>
                <a:spcPct val="126400"/>
              </a:lnSpc>
              <a:spcBef>
                <a:spcPts val="1650"/>
              </a:spcBef>
              <a:buFont typeface="Arial MT"/>
              <a:buChar char="•"/>
              <a:tabLst>
                <a:tab pos="170815" algn="l"/>
              </a:tabLst>
            </a:pPr>
            <a:r>
              <a:rPr sz="1750" b="1" dirty="0">
                <a:solidFill>
                  <a:srgbClr val="2F5597"/>
                </a:solidFill>
                <a:latin typeface="Microsoft JhengHei"/>
                <a:cs typeface="Microsoft JhengHei"/>
              </a:rPr>
              <a:t>日常預防用：</a:t>
            </a:r>
            <a:r>
              <a:rPr sz="1550" b="1" dirty="0">
                <a:solidFill>
                  <a:srgbClr val="3F3F3F"/>
                </a:solidFill>
                <a:latin typeface="Microsoft JhengHei"/>
                <a:cs typeface="Microsoft JhengHei"/>
              </a:rPr>
              <a:t>針對HIV檢驗陰性且持續有感染</a:t>
            </a:r>
            <a:r>
              <a:rPr sz="1550" b="1" spc="-50" dirty="0">
                <a:solidFill>
                  <a:srgbClr val="3F3F3F"/>
                </a:solidFill>
                <a:latin typeface="Microsoft JhengHei"/>
                <a:cs typeface="Microsoft JhengHei"/>
              </a:rPr>
              <a:t>高</a:t>
            </a:r>
            <a:r>
              <a:rPr sz="1550" b="1" dirty="0">
                <a:solidFill>
                  <a:srgbClr val="3F3F3F"/>
                </a:solidFill>
                <a:latin typeface="Microsoft JhengHei"/>
                <a:cs typeface="Microsoft JhengHei"/>
              </a:rPr>
              <a:t>風險行為者</a:t>
            </a:r>
            <a:r>
              <a:rPr sz="1200" b="1" dirty="0">
                <a:solidFill>
                  <a:srgbClr val="3F3F3F"/>
                </a:solidFill>
                <a:latin typeface="Microsoft JhengHei"/>
                <a:cs typeface="Microsoft JhengHei"/>
              </a:rPr>
              <a:t>(如：感染者配偶/伴侶、年輕族群等</a:t>
            </a:r>
            <a:r>
              <a:rPr sz="1200" b="1" spc="-50" dirty="0">
                <a:solidFill>
                  <a:srgbClr val="3F3F3F"/>
                </a:solidFill>
                <a:latin typeface="Microsoft JhengHei"/>
                <a:cs typeface="Microsoft JhengHei"/>
              </a:rPr>
              <a:t>)</a:t>
            </a:r>
            <a:endParaRPr sz="1200">
              <a:latin typeface="Microsoft JhengHei"/>
              <a:cs typeface="Microsoft JhengHei"/>
            </a:endParaRPr>
          </a:p>
          <a:p>
            <a:pPr marL="170180" marR="5080" indent="-158115">
              <a:lnSpc>
                <a:spcPct val="126400"/>
              </a:lnSpc>
              <a:spcBef>
                <a:spcPts val="365"/>
              </a:spcBef>
              <a:buFont typeface="Arial MT"/>
              <a:buChar char="•"/>
              <a:tabLst>
                <a:tab pos="170815" algn="l"/>
              </a:tabLst>
            </a:pPr>
            <a:r>
              <a:rPr sz="1750" b="1" dirty="0">
                <a:solidFill>
                  <a:srgbClr val="2F5597"/>
                </a:solidFill>
                <a:latin typeface="Microsoft JhengHei"/>
                <a:cs typeface="Microsoft JhengHei"/>
              </a:rPr>
              <a:t>使用方法：</a:t>
            </a:r>
            <a:r>
              <a:rPr sz="1550" b="1" dirty="0">
                <a:solidFill>
                  <a:srgbClr val="3F3F3F"/>
                </a:solidFill>
                <a:latin typeface="Microsoft JhengHei"/>
                <a:cs typeface="Microsoft JhengHei"/>
              </a:rPr>
              <a:t>經醫師評估，每日服用1顆 或 視需</a:t>
            </a:r>
            <a:r>
              <a:rPr sz="1550" b="1" spc="-50" dirty="0">
                <a:solidFill>
                  <a:srgbClr val="3F3F3F"/>
                </a:solidFill>
                <a:latin typeface="Microsoft JhengHei"/>
                <a:cs typeface="Microsoft JhengHei"/>
              </a:rPr>
              <a:t>求</a:t>
            </a:r>
            <a:r>
              <a:rPr sz="1550" b="1" dirty="0">
                <a:solidFill>
                  <a:srgbClr val="3F3F3F"/>
                </a:solidFill>
                <a:latin typeface="Microsoft JhengHei"/>
                <a:cs typeface="Microsoft JhengHei"/>
              </a:rPr>
              <a:t>服用</a:t>
            </a:r>
            <a:r>
              <a:rPr sz="1200" b="1" dirty="0">
                <a:solidFill>
                  <a:srgbClr val="3F3F3F"/>
                </a:solidFill>
                <a:latin typeface="Microsoft JhengHei"/>
                <a:cs typeface="Microsoft JhengHei"/>
              </a:rPr>
              <a:t>(事件發生前2-24小時2顆，與服藥後24小時及48小時各</a:t>
            </a:r>
            <a:r>
              <a:rPr sz="1200" b="1" spc="-50" dirty="0">
                <a:solidFill>
                  <a:srgbClr val="3F3F3F"/>
                </a:solidFill>
                <a:latin typeface="Microsoft JhengHei"/>
                <a:cs typeface="Microsoft JhengHei"/>
              </a:rPr>
              <a:t>1</a:t>
            </a:r>
            <a:endParaRPr sz="1200">
              <a:latin typeface="Microsoft JhengHei"/>
              <a:cs typeface="Microsoft JhengHei"/>
            </a:endParaRPr>
          </a:p>
          <a:p>
            <a:pPr marL="170180">
              <a:lnSpc>
                <a:spcPct val="100000"/>
              </a:lnSpc>
              <a:spcBef>
                <a:spcPts val="944"/>
              </a:spcBef>
            </a:pPr>
            <a:r>
              <a:rPr sz="1200" b="1" dirty="0">
                <a:solidFill>
                  <a:srgbClr val="3F3F3F"/>
                </a:solidFill>
                <a:latin typeface="Microsoft JhengHei"/>
                <a:cs typeface="Microsoft JhengHei"/>
              </a:rPr>
              <a:t>顆)</a:t>
            </a:r>
            <a:r>
              <a:rPr sz="1200" b="1" spc="-50" dirty="0">
                <a:solidFill>
                  <a:srgbClr val="3F3F3F"/>
                </a:solidFill>
                <a:latin typeface="Microsoft JhengHei"/>
                <a:cs typeface="Microsoft JhengHei"/>
              </a:rPr>
              <a:t>。</a:t>
            </a:r>
            <a:endParaRPr sz="1200">
              <a:latin typeface="Microsoft JhengHei"/>
              <a:cs typeface="Microsoft JhengHei"/>
            </a:endParaRPr>
          </a:p>
          <a:p>
            <a:pPr marL="170180" indent="-158115">
              <a:lnSpc>
                <a:spcPct val="100000"/>
              </a:lnSpc>
              <a:spcBef>
                <a:spcPts val="990"/>
              </a:spcBef>
              <a:buFont typeface="Arial MT"/>
              <a:buChar char="•"/>
              <a:tabLst>
                <a:tab pos="170815" algn="l"/>
              </a:tabLst>
            </a:pPr>
            <a:r>
              <a:rPr sz="1750" b="1" dirty="0">
                <a:solidFill>
                  <a:srgbClr val="2F5597"/>
                </a:solidFill>
                <a:latin typeface="Microsoft JhengHei"/>
                <a:cs typeface="Microsoft JhengHei"/>
              </a:rPr>
              <a:t>藥物費用(自費部分)：</a:t>
            </a:r>
            <a:r>
              <a:rPr sz="1550" b="1" dirty="0">
                <a:solidFill>
                  <a:srgbClr val="3F3F3F"/>
                </a:solidFill>
                <a:latin typeface="Microsoft JhengHei"/>
                <a:cs typeface="Microsoft JhengHei"/>
              </a:rPr>
              <a:t>約10,350-12,420元/</a:t>
            </a:r>
            <a:r>
              <a:rPr sz="1550" b="1" spc="-50" dirty="0">
                <a:solidFill>
                  <a:srgbClr val="3F3F3F"/>
                </a:solidFill>
                <a:latin typeface="Microsoft JhengHei"/>
                <a:cs typeface="Microsoft JhengHei"/>
              </a:rPr>
              <a:t>月</a:t>
            </a:r>
            <a:endParaRPr sz="1550">
              <a:latin typeface="Microsoft JhengHei"/>
              <a:cs typeface="Microsoft JhengHei"/>
            </a:endParaRPr>
          </a:p>
          <a:p>
            <a:pPr marL="170180" indent="-158115">
              <a:lnSpc>
                <a:spcPct val="100000"/>
              </a:lnSpc>
              <a:spcBef>
                <a:spcPts val="885"/>
              </a:spcBef>
              <a:buFont typeface="Arial MT"/>
              <a:buChar char="•"/>
              <a:tabLst>
                <a:tab pos="170815" algn="l"/>
              </a:tabLst>
            </a:pPr>
            <a:r>
              <a:rPr sz="1750" b="1" spc="-10" dirty="0">
                <a:solidFill>
                  <a:srgbClr val="2F5597"/>
                </a:solidFill>
                <a:latin typeface="Microsoft JhengHei"/>
                <a:cs typeface="Microsoft JhengHei"/>
              </a:rPr>
              <a:t>藥物副作用較少</a:t>
            </a:r>
            <a:endParaRPr sz="1750">
              <a:latin typeface="Microsoft JhengHei"/>
              <a:cs typeface="Microsoft JhengHei"/>
            </a:endParaRPr>
          </a:p>
        </p:txBody>
      </p:sp>
      <p:sp>
        <p:nvSpPr>
          <p:cNvPr id="12" name="object 12"/>
          <p:cNvSpPr txBox="1">
            <a:spLocks noGrp="1"/>
          </p:cNvSpPr>
          <p:nvPr>
            <p:ph type="title"/>
          </p:nvPr>
        </p:nvSpPr>
        <p:spPr>
          <a:xfrm>
            <a:off x="6579241" y="1085334"/>
            <a:ext cx="2866390" cy="663575"/>
          </a:xfrm>
          <a:prstGeom prst="rect">
            <a:avLst/>
          </a:prstGeom>
        </p:spPr>
        <p:txBody>
          <a:bodyPr vert="horz" wrap="square" lIns="0" tIns="13335" rIns="0" bIns="0" rtlCol="0">
            <a:spAutoFit/>
          </a:bodyPr>
          <a:lstStyle/>
          <a:p>
            <a:pPr marL="349885">
              <a:lnSpc>
                <a:spcPts val="2930"/>
              </a:lnSpc>
              <a:spcBef>
                <a:spcPts val="105"/>
              </a:spcBef>
            </a:pPr>
            <a:r>
              <a:rPr sz="2450" spc="-10" dirty="0">
                <a:solidFill>
                  <a:srgbClr val="C00000"/>
                </a:solidFill>
              </a:rPr>
              <a:t>事後緊急使用</a:t>
            </a:r>
            <a:endParaRPr sz="2450"/>
          </a:p>
          <a:p>
            <a:pPr marL="12700">
              <a:lnSpc>
                <a:spcPts val="2090"/>
              </a:lnSpc>
            </a:pPr>
            <a:r>
              <a:rPr sz="1750" spc="-45" dirty="0">
                <a:solidFill>
                  <a:srgbClr val="000000"/>
                </a:solidFill>
              </a:rPr>
              <a:t>Post-</a:t>
            </a:r>
            <a:r>
              <a:rPr sz="1750" dirty="0">
                <a:solidFill>
                  <a:srgbClr val="000000"/>
                </a:solidFill>
              </a:rPr>
              <a:t>exposure</a:t>
            </a:r>
            <a:r>
              <a:rPr sz="1750" spc="10" dirty="0">
                <a:solidFill>
                  <a:srgbClr val="000000"/>
                </a:solidFill>
              </a:rPr>
              <a:t> </a:t>
            </a:r>
            <a:r>
              <a:rPr sz="1750" spc="-10" dirty="0">
                <a:solidFill>
                  <a:srgbClr val="000000"/>
                </a:solidFill>
              </a:rPr>
              <a:t>prophylaxis</a:t>
            </a:r>
            <a:endParaRPr sz="1750"/>
          </a:p>
        </p:txBody>
      </p:sp>
      <p:pic>
        <p:nvPicPr>
          <p:cNvPr id="13" name="object 13"/>
          <p:cNvPicPr/>
          <p:nvPr/>
        </p:nvPicPr>
        <p:blipFill>
          <a:blip r:embed="rId4" cstate="print"/>
          <a:stretch>
            <a:fillRect/>
          </a:stretch>
        </p:blipFill>
        <p:spPr>
          <a:xfrm>
            <a:off x="4767719" y="1743455"/>
            <a:ext cx="1159763" cy="1159763"/>
          </a:xfrm>
          <a:prstGeom prst="rect">
            <a:avLst/>
          </a:prstGeom>
        </p:spPr>
      </p:pic>
      <p:sp>
        <p:nvSpPr>
          <p:cNvPr id="14" name="object 14"/>
          <p:cNvSpPr txBox="1"/>
          <p:nvPr/>
        </p:nvSpPr>
        <p:spPr>
          <a:xfrm>
            <a:off x="4579761" y="1112011"/>
            <a:ext cx="1534795" cy="553085"/>
          </a:xfrm>
          <a:prstGeom prst="rect">
            <a:avLst/>
          </a:prstGeom>
        </p:spPr>
        <p:txBody>
          <a:bodyPr vert="horz" wrap="square" lIns="0" tIns="26670" rIns="0" bIns="0" rtlCol="0">
            <a:spAutoFit/>
          </a:bodyPr>
          <a:lstStyle/>
          <a:p>
            <a:pPr marL="12700" marR="5080" indent="198755">
              <a:lnSpc>
                <a:spcPts val="2050"/>
              </a:lnSpc>
              <a:spcBef>
                <a:spcPts val="210"/>
              </a:spcBef>
            </a:pPr>
            <a:r>
              <a:rPr sz="1750" b="1" spc="-10" dirty="0">
                <a:solidFill>
                  <a:srgbClr val="008F9A"/>
                </a:solidFill>
                <a:latin typeface="Microsoft JhengHei"/>
                <a:cs typeface="Microsoft JhengHei"/>
              </a:rPr>
              <a:t>疾管署網頁</a:t>
            </a:r>
            <a:r>
              <a:rPr sz="1750" b="1" spc="-50" dirty="0">
                <a:solidFill>
                  <a:srgbClr val="008F9A"/>
                </a:solidFill>
                <a:latin typeface="Microsoft JhengHei"/>
                <a:cs typeface="Microsoft JhengHei"/>
              </a:rPr>
              <a:t> </a:t>
            </a:r>
            <a:r>
              <a:rPr sz="1750" b="1" dirty="0">
                <a:solidFill>
                  <a:srgbClr val="008F9A"/>
                </a:solidFill>
                <a:latin typeface="Microsoft JhengHei"/>
                <a:cs typeface="Microsoft JhengHei"/>
              </a:rPr>
              <a:t>HIV</a:t>
            </a:r>
            <a:r>
              <a:rPr sz="1750" b="1" spc="-10" dirty="0">
                <a:solidFill>
                  <a:srgbClr val="008F9A"/>
                </a:solidFill>
                <a:latin typeface="Microsoft JhengHei"/>
                <a:cs typeface="Microsoft JhengHei"/>
              </a:rPr>
              <a:t>預防性投藥</a:t>
            </a:r>
            <a:endParaRPr sz="1750">
              <a:latin typeface="Microsoft JhengHei"/>
              <a:cs typeface="Microsoft JhengHei"/>
            </a:endParaRPr>
          </a:p>
        </p:txBody>
      </p:sp>
      <p:sp>
        <p:nvSpPr>
          <p:cNvPr id="16" name="object 16"/>
          <p:cNvSpPr txBox="1"/>
          <p:nvPr/>
        </p:nvSpPr>
        <p:spPr>
          <a:xfrm>
            <a:off x="13087" y="6261977"/>
            <a:ext cx="7297420" cy="618490"/>
          </a:xfrm>
          <a:prstGeom prst="rect">
            <a:avLst/>
          </a:prstGeom>
        </p:spPr>
        <p:txBody>
          <a:bodyPr vert="horz" wrap="square" lIns="0" tIns="27940" rIns="0" bIns="0" rtlCol="0">
            <a:spAutoFit/>
          </a:bodyPr>
          <a:lstStyle/>
          <a:p>
            <a:pPr marL="347980">
              <a:lnSpc>
                <a:spcPts val="1390"/>
              </a:lnSpc>
              <a:spcBef>
                <a:spcPts val="220"/>
              </a:spcBef>
            </a:pPr>
            <a:r>
              <a:rPr sz="1200" b="1" dirty="0">
                <a:solidFill>
                  <a:srgbClr val="7E7E7E"/>
                </a:solidFill>
                <a:latin typeface="Microsoft JhengHei"/>
                <a:cs typeface="Microsoft JhengHei"/>
              </a:rPr>
              <a:t>疾管署HIV預防性投藥資訊</a:t>
            </a:r>
            <a:r>
              <a:rPr sz="1200" b="1" spc="-10" dirty="0">
                <a:solidFill>
                  <a:srgbClr val="7E7E7E"/>
                </a:solidFill>
                <a:latin typeface="Microsoft JhengHei"/>
                <a:cs typeface="Microsoft JhengHei"/>
              </a:rPr>
              <a:t>：</a:t>
            </a:r>
            <a:r>
              <a:rPr sz="1200" b="1" u="sng" spc="-10" dirty="0">
                <a:solidFill>
                  <a:srgbClr val="0563C1"/>
                </a:solidFill>
                <a:uFill>
                  <a:solidFill>
                    <a:srgbClr val="0563C1"/>
                  </a:solidFill>
                </a:uFill>
                <a:latin typeface="Microsoft JhengHei"/>
                <a:cs typeface="Microsoft JhengHei"/>
              </a:rPr>
              <a:t>https://</a:t>
            </a:r>
            <a:r>
              <a:rPr sz="1200" b="1" u="sng" spc="-10" dirty="0">
                <a:solidFill>
                  <a:srgbClr val="0563C1"/>
                </a:solidFill>
                <a:uFill>
                  <a:solidFill>
                    <a:srgbClr val="0563C1"/>
                  </a:solidFill>
                </a:uFill>
                <a:latin typeface="Microsoft JhengHei"/>
                <a:cs typeface="Microsoft JhengHei"/>
                <a:hlinkClick r:id="rId5"/>
              </a:rPr>
              <a:t>www.cdc.gov.tw/Category/List/_7bKSlhAttfRF7NiaVWULQ</a:t>
            </a:r>
            <a:endParaRPr sz="1200">
              <a:latin typeface="Microsoft JhengHei"/>
              <a:cs typeface="Microsoft JhengHei"/>
            </a:endParaRPr>
          </a:p>
          <a:p>
            <a:pPr marL="12700">
              <a:lnSpc>
                <a:spcPts val="2890"/>
              </a:lnSpc>
            </a:pPr>
            <a:r>
              <a:rPr sz="2450" dirty="0">
                <a:solidFill>
                  <a:srgbClr val="158B95"/>
                </a:solidFill>
                <a:latin typeface="Arial Black"/>
                <a:cs typeface="Arial Black"/>
              </a:rPr>
              <a:t>TAIWAN</a:t>
            </a:r>
            <a:r>
              <a:rPr sz="2450" spc="-195" dirty="0">
                <a:solidFill>
                  <a:srgbClr val="158B95"/>
                </a:solidFill>
                <a:latin typeface="Arial Black"/>
                <a:cs typeface="Arial Black"/>
              </a:rPr>
              <a:t> </a:t>
            </a:r>
            <a:r>
              <a:rPr sz="2450" spc="-25" dirty="0">
                <a:solidFill>
                  <a:srgbClr val="158B95"/>
                </a:solidFill>
                <a:latin typeface="Arial Black"/>
                <a:cs typeface="Arial Black"/>
              </a:rPr>
              <a:t>CDC</a:t>
            </a:r>
            <a:endParaRPr sz="2450">
              <a:latin typeface="Arial Black"/>
              <a:cs typeface="Arial Black"/>
            </a:endParaRPr>
          </a:p>
        </p:txBody>
      </p:sp>
      <p:sp>
        <p:nvSpPr>
          <p:cNvPr id="17" name="object 17"/>
          <p:cNvSpPr txBox="1"/>
          <p:nvPr/>
        </p:nvSpPr>
        <p:spPr>
          <a:xfrm>
            <a:off x="10444105" y="6340668"/>
            <a:ext cx="102870" cy="203200"/>
          </a:xfrm>
          <a:prstGeom prst="rect">
            <a:avLst/>
          </a:prstGeom>
        </p:spPr>
        <p:txBody>
          <a:bodyPr vert="horz" wrap="square" lIns="0" tIns="22860" rIns="0" bIns="0" rtlCol="0">
            <a:spAutoFit/>
          </a:bodyPr>
          <a:lstStyle/>
          <a:p>
            <a:pPr marL="12700">
              <a:lnSpc>
                <a:spcPct val="100000"/>
              </a:lnSpc>
              <a:spcBef>
                <a:spcPts val="180"/>
              </a:spcBef>
            </a:pPr>
            <a:r>
              <a:rPr sz="1050" dirty="0">
                <a:solidFill>
                  <a:srgbClr val="252525"/>
                </a:solidFill>
                <a:latin typeface="Microsoft JhengHei"/>
                <a:cs typeface="Microsoft JhengHei"/>
              </a:rPr>
              <a:t>9</a:t>
            </a:r>
            <a:endParaRPr sz="1050">
              <a:latin typeface="Microsoft JhengHei"/>
              <a:cs typeface="Microsoft JhengHei"/>
            </a:endParaRPr>
          </a:p>
        </p:txBody>
      </p:sp>
      <p:sp>
        <p:nvSpPr>
          <p:cNvPr id="15" name="object 15"/>
          <p:cNvSpPr txBox="1"/>
          <p:nvPr/>
        </p:nvSpPr>
        <p:spPr>
          <a:xfrm>
            <a:off x="5602357" y="1964689"/>
            <a:ext cx="4726305" cy="4103370"/>
          </a:xfrm>
          <a:prstGeom prst="rect">
            <a:avLst/>
          </a:prstGeom>
        </p:spPr>
        <p:txBody>
          <a:bodyPr vert="horz" wrap="square" lIns="0" tIns="13970" rIns="0" bIns="0" rtlCol="0">
            <a:spAutoFit/>
          </a:bodyPr>
          <a:lstStyle/>
          <a:p>
            <a:pPr marL="181610" algn="ctr">
              <a:lnSpc>
                <a:spcPts val="4029"/>
              </a:lnSpc>
              <a:spcBef>
                <a:spcPts val="110"/>
              </a:spcBef>
            </a:pPr>
            <a:r>
              <a:rPr sz="3500" b="1" spc="-25" dirty="0">
                <a:solidFill>
                  <a:srgbClr val="385723"/>
                </a:solidFill>
                <a:latin typeface="Microsoft JhengHei"/>
                <a:cs typeface="Microsoft JhengHei"/>
              </a:rPr>
              <a:t>PEP</a:t>
            </a:r>
            <a:endParaRPr sz="3500">
              <a:latin typeface="Microsoft JhengHei"/>
              <a:cs typeface="Microsoft JhengHei"/>
            </a:endParaRPr>
          </a:p>
          <a:p>
            <a:pPr marL="212725" algn="ctr">
              <a:lnSpc>
                <a:spcPts val="2350"/>
              </a:lnSpc>
            </a:pPr>
            <a:r>
              <a:rPr sz="2100" b="1" dirty="0">
                <a:solidFill>
                  <a:srgbClr val="FFFFFF"/>
                </a:solidFill>
                <a:latin typeface="Microsoft JhengHei"/>
                <a:cs typeface="Microsoft JhengHei"/>
              </a:rPr>
              <a:t>暴露HIV</a:t>
            </a:r>
            <a:r>
              <a:rPr sz="2100" b="1" spc="-10" dirty="0">
                <a:solidFill>
                  <a:srgbClr val="FFFFFF"/>
                </a:solidFill>
                <a:latin typeface="Microsoft JhengHei"/>
                <a:cs typeface="Microsoft JhengHei"/>
              </a:rPr>
              <a:t>「</a:t>
            </a:r>
            <a:r>
              <a:rPr sz="2100" b="1" dirty="0">
                <a:solidFill>
                  <a:srgbClr val="FFFF00"/>
                </a:solidFill>
                <a:latin typeface="Microsoft JhengHei"/>
                <a:cs typeface="Microsoft JhengHei"/>
              </a:rPr>
              <a:t>後</a:t>
            </a:r>
            <a:r>
              <a:rPr sz="2100" b="1" spc="-20" dirty="0">
                <a:solidFill>
                  <a:srgbClr val="FFFFFF"/>
                </a:solidFill>
                <a:latin typeface="Microsoft JhengHei"/>
                <a:cs typeface="Microsoft JhengHei"/>
              </a:rPr>
              <a:t>」預防性投藥</a:t>
            </a:r>
            <a:endParaRPr sz="2100">
              <a:latin typeface="Microsoft JhengHei"/>
              <a:cs typeface="Microsoft JhengHei"/>
            </a:endParaRPr>
          </a:p>
          <a:p>
            <a:pPr marL="51435" algn="ctr">
              <a:lnSpc>
                <a:spcPct val="100000"/>
              </a:lnSpc>
              <a:spcBef>
                <a:spcPts val="2225"/>
              </a:spcBef>
            </a:pPr>
            <a:r>
              <a:rPr sz="1750" b="1" dirty="0">
                <a:solidFill>
                  <a:srgbClr val="2F5597"/>
                </a:solidFill>
                <a:latin typeface="Microsoft JhengHei"/>
                <a:cs typeface="Microsoft JhengHei"/>
              </a:rPr>
              <a:t>藥物含3種抗HIV</a:t>
            </a:r>
            <a:r>
              <a:rPr sz="1750" b="1" spc="-25" dirty="0">
                <a:solidFill>
                  <a:srgbClr val="2F5597"/>
                </a:solidFill>
                <a:latin typeface="Microsoft JhengHei"/>
                <a:cs typeface="Microsoft JhengHei"/>
              </a:rPr>
              <a:t>成分</a:t>
            </a:r>
            <a:endParaRPr sz="1750">
              <a:latin typeface="Microsoft JhengHei"/>
              <a:cs typeface="Microsoft JhengHei"/>
            </a:endParaRPr>
          </a:p>
          <a:p>
            <a:pPr>
              <a:lnSpc>
                <a:spcPct val="100000"/>
              </a:lnSpc>
              <a:spcBef>
                <a:spcPts val="70"/>
              </a:spcBef>
            </a:pPr>
            <a:endParaRPr sz="1150">
              <a:latin typeface="Microsoft JhengHei"/>
              <a:cs typeface="Microsoft JhengHei"/>
            </a:endParaRPr>
          </a:p>
          <a:p>
            <a:pPr marL="233045" indent="-220979">
              <a:lnSpc>
                <a:spcPct val="100000"/>
              </a:lnSpc>
              <a:buFont typeface="Arial MT"/>
              <a:buChar char="•"/>
              <a:tabLst>
                <a:tab pos="233045" algn="l"/>
                <a:tab pos="234315" algn="l"/>
              </a:tabLst>
            </a:pPr>
            <a:r>
              <a:rPr sz="1750" b="1" spc="-5" dirty="0">
                <a:latin typeface="Microsoft JhengHei"/>
                <a:cs typeface="Microsoft JhengHei"/>
              </a:rPr>
              <a:t>緊急狀況使用，有時效性</a:t>
            </a:r>
            <a:endParaRPr sz="1750">
              <a:latin typeface="Microsoft JhengHei"/>
              <a:cs typeface="Microsoft JhengHei"/>
            </a:endParaRPr>
          </a:p>
          <a:p>
            <a:pPr marL="265430" marR="5080">
              <a:lnSpc>
                <a:spcPct val="101600"/>
              </a:lnSpc>
              <a:spcBef>
                <a:spcPts val="700"/>
              </a:spcBef>
            </a:pPr>
            <a:r>
              <a:rPr sz="1550" b="1" dirty="0">
                <a:solidFill>
                  <a:srgbClr val="385723"/>
                </a:solidFill>
                <a:latin typeface="Microsoft JhengHei"/>
                <a:cs typeface="Microsoft JhengHei"/>
              </a:rPr>
              <a:t>於發生感染風險行為後</a:t>
            </a:r>
            <a:r>
              <a:rPr sz="1550" b="1" dirty="0">
                <a:solidFill>
                  <a:srgbClr val="C00000"/>
                </a:solidFill>
                <a:latin typeface="Microsoft JhengHei"/>
                <a:cs typeface="Microsoft JhengHei"/>
              </a:rPr>
              <a:t>72小時內</a:t>
            </a:r>
            <a:r>
              <a:rPr sz="1550" b="1" dirty="0">
                <a:solidFill>
                  <a:srgbClr val="385723"/>
                </a:solidFill>
                <a:latin typeface="Microsoft JhengHei"/>
                <a:cs typeface="Microsoft JhengHei"/>
              </a:rPr>
              <a:t>儘早請醫師評估</a:t>
            </a:r>
            <a:r>
              <a:rPr sz="1550" b="1" spc="-50" dirty="0">
                <a:solidFill>
                  <a:srgbClr val="385723"/>
                </a:solidFill>
                <a:latin typeface="Microsoft JhengHei"/>
                <a:cs typeface="Microsoft JhengHei"/>
              </a:rPr>
              <a:t>，</a:t>
            </a:r>
            <a:r>
              <a:rPr sz="1550" b="1" dirty="0">
                <a:solidFill>
                  <a:srgbClr val="385723"/>
                </a:solidFill>
                <a:latin typeface="Microsoft JhengHei"/>
                <a:cs typeface="Microsoft JhengHei"/>
              </a:rPr>
              <a:t>給予預防性藥物，</a:t>
            </a:r>
            <a:r>
              <a:rPr sz="1550" b="1" dirty="0">
                <a:solidFill>
                  <a:srgbClr val="C00000"/>
                </a:solidFill>
                <a:latin typeface="Microsoft JhengHei"/>
                <a:cs typeface="Microsoft JhengHei"/>
              </a:rPr>
              <a:t>需持續服藥28</a:t>
            </a:r>
            <a:r>
              <a:rPr sz="1550" b="1" spc="-50" dirty="0">
                <a:solidFill>
                  <a:srgbClr val="C00000"/>
                </a:solidFill>
                <a:latin typeface="Microsoft JhengHei"/>
                <a:cs typeface="Microsoft JhengHei"/>
              </a:rPr>
              <a:t>天</a:t>
            </a:r>
            <a:endParaRPr sz="1550">
              <a:latin typeface="Microsoft JhengHei"/>
              <a:cs typeface="Microsoft JhengHei"/>
            </a:endParaRPr>
          </a:p>
          <a:p>
            <a:pPr marL="265430" indent="-221615">
              <a:lnSpc>
                <a:spcPct val="100000"/>
              </a:lnSpc>
              <a:spcBef>
                <a:spcPts val="535"/>
              </a:spcBef>
              <a:buFont typeface="Arial MT"/>
              <a:buChar char="•"/>
              <a:tabLst>
                <a:tab pos="265430" algn="l"/>
                <a:tab pos="266065" algn="l"/>
              </a:tabLst>
            </a:pPr>
            <a:r>
              <a:rPr sz="1750" b="1" spc="-5" dirty="0">
                <a:latin typeface="Microsoft JhengHei"/>
                <a:cs typeface="Microsoft JhengHei"/>
              </a:rPr>
              <a:t>使用方法：</a:t>
            </a:r>
            <a:r>
              <a:rPr sz="1550" b="1" dirty="0">
                <a:solidFill>
                  <a:srgbClr val="385723"/>
                </a:solidFill>
                <a:latin typeface="Microsoft JhengHei"/>
                <a:cs typeface="Microsoft JhengHei"/>
              </a:rPr>
              <a:t>經醫師評估，基本上為每日1顆</a:t>
            </a:r>
            <a:r>
              <a:rPr sz="1200" b="1" dirty="0">
                <a:solidFill>
                  <a:srgbClr val="385723"/>
                </a:solidFill>
                <a:latin typeface="Microsoft JhengHei"/>
                <a:cs typeface="Microsoft JhengHei"/>
              </a:rPr>
              <a:t>(實</a:t>
            </a:r>
            <a:r>
              <a:rPr sz="1200" b="1" spc="-50" dirty="0">
                <a:solidFill>
                  <a:srgbClr val="385723"/>
                </a:solidFill>
                <a:latin typeface="Microsoft JhengHei"/>
                <a:cs typeface="Microsoft JhengHei"/>
              </a:rPr>
              <a:t>際</a:t>
            </a:r>
            <a:endParaRPr sz="1200">
              <a:latin typeface="Microsoft JhengHei"/>
              <a:cs typeface="Microsoft JhengHei"/>
            </a:endParaRPr>
          </a:p>
          <a:p>
            <a:pPr marL="265430">
              <a:lnSpc>
                <a:spcPct val="100000"/>
              </a:lnSpc>
              <a:spcBef>
                <a:spcPts val="380"/>
              </a:spcBef>
            </a:pPr>
            <a:r>
              <a:rPr sz="1200" b="1" dirty="0">
                <a:solidFill>
                  <a:srgbClr val="385723"/>
                </a:solidFill>
                <a:latin typeface="Microsoft JhengHei"/>
                <a:cs typeface="Microsoft JhengHei"/>
              </a:rPr>
              <a:t>服藥顆數及次數視醫師處方之藥物種類而異)</a:t>
            </a:r>
            <a:r>
              <a:rPr sz="1550" b="1" dirty="0">
                <a:solidFill>
                  <a:srgbClr val="385723"/>
                </a:solidFill>
                <a:latin typeface="Microsoft JhengHei"/>
                <a:cs typeface="Microsoft JhengHei"/>
              </a:rPr>
              <a:t>，完整全程</a:t>
            </a:r>
            <a:r>
              <a:rPr sz="1550" b="1" spc="-50" dirty="0">
                <a:solidFill>
                  <a:srgbClr val="385723"/>
                </a:solidFill>
                <a:latin typeface="Microsoft JhengHei"/>
                <a:cs typeface="Microsoft JhengHei"/>
              </a:rPr>
              <a:t>服</a:t>
            </a:r>
            <a:endParaRPr sz="1550">
              <a:latin typeface="Microsoft JhengHei"/>
              <a:cs typeface="Microsoft JhengHei"/>
            </a:endParaRPr>
          </a:p>
          <a:p>
            <a:pPr marL="265430">
              <a:lnSpc>
                <a:spcPct val="100000"/>
              </a:lnSpc>
              <a:spcBef>
                <a:spcPts val="420"/>
              </a:spcBef>
            </a:pPr>
            <a:r>
              <a:rPr sz="1550" b="1" dirty="0">
                <a:solidFill>
                  <a:srgbClr val="385723"/>
                </a:solidFill>
                <a:latin typeface="Microsoft JhengHei"/>
                <a:cs typeface="Microsoft JhengHei"/>
              </a:rPr>
              <a:t>藥28天</a:t>
            </a:r>
            <a:r>
              <a:rPr sz="1550" b="1" spc="-50" dirty="0">
                <a:solidFill>
                  <a:srgbClr val="385723"/>
                </a:solidFill>
                <a:latin typeface="Microsoft JhengHei"/>
                <a:cs typeface="Microsoft JhengHei"/>
              </a:rPr>
              <a:t>。</a:t>
            </a:r>
            <a:endParaRPr sz="1550">
              <a:latin typeface="Microsoft JhengHei"/>
              <a:cs typeface="Microsoft JhengHei"/>
            </a:endParaRPr>
          </a:p>
          <a:p>
            <a:pPr marL="233045" indent="-220979">
              <a:lnSpc>
                <a:spcPct val="100000"/>
              </a:lnSpc>
              <a:spcBef>
                <a:spcPts val="740"/>
              </a:spcBef>
              <a:buFont typeface="Arial MT"/>
              <a:buChar char="•"/>
              <a:tabLst>
                <a:tab pos="233045" algn="l"/>
                <a:tab pos="234315" algn="l"/>
              </a:tabLst>
            </a:pPr>
            <a:r>
              <a:rPr sz="1750" b="1" dirty="0">
                <a:latin typeface="Microsoft JhengHei"/>
                <a:cs typeface="Microsoft JhengHei"/>
              </a:rPr>
              <a:t>藥物費用(自費部分)：</a:t>
            </a:r>
            <a:r>
              <a:rPr sz="1550" b="1" dirty="0">
                <a:solidFill>
                  <a:srgbClr val="385723"/>
                </a:solidFill>
                <a:latin typeface="Microsoft JhengHei"/>
                <a:cs typeface="Microsoft JhengHei"/>
              </a:rPr>
              <a:t>約15,000-25,000元/</a:t>
            </a:r>
            <a:r>
              <a:rPr sz="1550" b="1" spc="-50" dirty="0">
                <a:solidFill>
                  <a:srgbClr val="385723"/>
                </a:solidFill>
                <a:latin typeface="Microsoft JhengHei"/>
                <a:cs typeface="Microsoft JhengHei"/>
              </a:rPr>
              <a:t>月</a:t>
            </a:r>
            <a:endParaRPr sz="1550">
              <a:latin typeface="Microsoft JhengHei"/>
              <a:cs typeface="Microsoft JhengHei"/>
            </a:endParaRPr>
          </a:p>
          <a:p>
            <a:pPr marL="233045" indent="-220979">
              <a:lnSpc>
                <a:spcPct val="100000"/>
              </a:lnSpc>
              <a:spcBef>
                <a:spcPts val="530"/>
              </a:spcBef>
              <a:buFont typeface="Arial MT"/>
              <a:buChar char="•"/>
              <a:tabLst>
                <a:tab pos="233045" algn="l"/>
                <a:tab pos="234315" algn="l"/>
              </a:tabLst>
            </a:pPr>
            <a:r>
              <a:rPr sz="1750" b="1" spc="-5" dirty="0">
                <a:latin typeface="Microsoft JhengHei"/>
                <a:cs typeface="Microsoft JhengHei"/>
              </a:rPr>
              <a:t>藥物副作用可能較多，因⼈而異</a:t>
            </a:r>
            <a:endParaRPr sz="1750">
              <a:latin typeface="Microsoft JhengHei"/>
              <a:cs typeface="Microsoft JhengHe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1109980" cy="1045464"/>
            </a:xfrm>
            <a:prstGeom prst="rect">
              <a:avLst/>
            </a:prstGeom>
          </p:spPr>
        </p:pic>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sp>
        <p:nvSpPr>
          <p:cNvPr id="6" name="object 6"/>
          <p:cNvSpPr txBox="1">
            <a:spLocks noGrp="1"/>
          </p:cNvSpPr>
          <p:nvPr>
            <p:ph type="title"/>
          </p:nvPr>
        </p:nvSpPr>
        <p:spPr>
          <a:xfrm>
            <a:off x="1351159" y="1096772"/>
            <a:ext cx="4438650" cy="506730"/>
          </a:xfrm>
          <a:prstGeom prst="rect">
            <a:avLst/>
          </a:prstGeom>
        </p:spPr>
        <p:txBody>
          <a:bodyPr vert="horz" wrap="square" lIns="0" tIns="13335" rIns="0" bIns="0" rtlCol="0">
            <a:spAutoFit/>
          </a:bodyPr>
          <a:lstStyle/>
          <a:p>
            <a:pPr marL="12700">
              <a:lnSpc>
                <a:spcPct val="100000"/>
              </a:lnSpc>
              <a:spcBef>
                <a:spcPts val="105"/>
              </a:spcBef>
            </a:pPr>
            <a:r>
              <a:rPr spc="-10" dirty="0"/>
              <a:t>PEP</a:t>
            </a:r>
            <a:r>
              <a:rPr dirty="0"/>
              <a:t>轉介</a:t>
            </a:r>
            <a:r>
              <a:rPr spc="-10" dirty="0"/>
              <a:t>PrEP衛教資訊卡</a:t>
            </a:r>
          </a:p>
        </p:txBody>
      </p:sp>
      <p:grpSp>
        <p:nvGrpSpPr>
          <p:cNvPr id="7" name="object 7"/>
          <p:cNvGrpSpPr/>
          <p:nvPr/>
        </p:nvGrpSpPr>
        <p:grpSpPr>
          <a:xfrm>
            <a:off x="246011" y="892301"/>
            <a:ext cx="10344150" cy="5678170"/>
            <a:chOff x="246011" y="892301"/>
            <a:chExt cx="10344150" cy="5678170"/>
          </a:xfrm>
        </p:grpSpPr>
        <p:pic>
          <p:nvPicPr>
            <p:cNvPr id="8" name="object 8"/>
            <p:cNvPicPr/>
            <p:nvPr/>
          </p:nvPicPr>
          <p:blipFill>
            <a:blip r:embed="rId3" cstate="print"/>
            <a:stretch>
              <a:fillRect/>
            </a:stretch>
          </p:blipFill>
          <p:spPr>
            <a:xfrm>
              <a:off x="246011" y="921257"/>
              <a:ext cx="799337" cy="806958"/>
            </a:xfrm>
            <a:prstGeom prst="rect">
              <a:avLst/>
            </a:prstGeom>
          </p:spPr>
        </p:pic>
        <p:pic>
          <p:nvPicPr>
            <p:cNvPr id="9" name="object 9"/>
            <p:cNvPicPr/>
            <p:nvPr/>
          </p:nvPicPr>
          <p:blipFill>
            <a:blip r:embed="rId4" cstate="print"/>
            <a:stretch>
              <a:fillRect/>
            </a:stretch>
          </p:blipFill>
          <p:spPr>
            <a:xfrm>
              <a:off x="6676529" y="1776983"/>
              <a:ext cx="3462528" cy="3954017"/>
            </a:xfrm>
            <a:prstGeom prst="rect">
              <a:avLst/>
            </a:prstGeom>
          </p:spPr>
        </p:pic>
        <p:pic>
          <p:nvPicPr>
            <p:cNvPr id="10" name="object 10"/>
            <p:cNvPicPr/>
            <p:nvPr/>
          </p:nvPicPr>
          <p:blipFill>
            <a:blip r:embed="rId5" cstate="print"/>
            <a:stretch>
              <a:fillRect/>
            </a:stretch>
          </p:blipFill>
          <p:spPr>
            <a:xfrm>
              <a:off x="794651" y="1754403"/>
              <a:ext cx="5890259" cy="3946880"/>
            </a:xfrm>
            <a:prstGeom prst="rect">
              <a:avLst/>
            </a:prstGeom>
          </p:spPr>
        </p:pic>
        <p:sp>
          <p:nvSpPr>
            <p:cNvPr id="11" name="object 11"/>
            <p:cNvSpPr/>
            <p:nvPr/>
          </p:nvSpPr>
          <p:spPr>
            <a:xfrm>
              <a:off x="8836025" y="5740145"/>
              <a:ext cx="944880" cy="829944"/>
            </a:xfrm>
            <a:custGeom>
              <a:avLst/>
              <a:gdLst/>
              <a:ahLst/>
              <a:cxnLst/>
              <a:rect l="l" t="t" r="r" b="b"/>
              <a:pathLst>
                <a:path w="944879" h="829945">
                  <a:moveTo>
                    <a:pt x="944880" y="742188"/>
                  </a:moveTo>
                  <a:lnTo>
                    <a:pt x="944880" y="87630"/>
                  </a:lnTo>
                  <a:lnTo>
                    <a:pt x="938045" y="53685"/>
                  </a:lnTo>
                  <a:lnTo>
                    <a:pt x="919353" y="25812"/>
                  </a:lnTo>
                  <a:lnTo>
                    <a:pt x="891516" y="6941"/>
                  </a:lnTo>
                  <a:lnTo>
                    <a:pt x="857250" y="0"/>
                  </a:lnTo>
                  <a:lnTo>
                    <a:pt x="87630" y="0"/>
                  </a:lnTo>
                  <a:lnTo>
                    <a:pt x="53685" y="6941"/>
                  </a:lnTo>
                  <a:lnTo>
                    <a:pt x="25812" y="25812"/>
                  </a:lnTo>
                  <a:lnTo>
                    <a:pt x="6941" y="53685"/>
                  </a:lnTo>
                  <a:lnTo>
                    <a:pt x="0" y="87630"/>
                  </a:lnTo>
                  <a:lnTo>
                    <a:pt x="0" y="742188"/>
                  </a:lnTo>
                  <a:lnTo>
                    <a:pt x="6941" y="776132"/>
                  </a:lnTo>
                  <a:lnTo>
                    <a:pt x="25812" y="804005"/>
                  </a:lnTo>
                  <a:lnTo>
                    <a:pt x="53685" y="822876"/>
                  </a:lnTo>
                  <a:lnTo>
                    <a:pt x="87630" y="829818"/>
                  </a:lnTo>
                  <a:lnTo>
                    <a:pt x="857250" y="829818"/>
                  </a:lnTo>
                  <a:lnTo>
                    <a:pt x="891516" y="822876"/>
                  </a:lnTo>
                  <a:lnTo>
                    <a:pt x="919353" y="804005"/>
                  </a:lnTo>
                  <a:lnTo>
                    <a:pt x="938045" y="776132"/>
                  </a:lnTo>
                  <a:lnTo>
                    <a:pt x="944880" y="742188"/>
                  </a:lnTo>
                  <a:close/>
                </a:path>
              </a:pathLst>
            </a:custGeom>
            <a:solidFill>
              <a:srgbClr val="FFF2CC"/>
            </a:solidFill>
          </p:spPr>
          <p:txBody>
            <a:bodyPr wrap="square" lIns="0" tIns="0" rIns="0" bIns="0" rtlCol="0"/>
            <a:lstStyle/>
            <a:p>
              <a:endParaRPr/>
            </a:p>
          </p:txBody>
        </p:sp>
        <p:pic>
          <p:nvPicPr>
            <p:cNvPr id="12" name="object 12"/>
            <p:cNvPicPr/>
            <p:nvPr/>
          </p:nvPicPr>
          <p:blipFill>
            <a:blip r:embed="rId6" cstate="print"/>
            <a:stretch>
              <a:fillRect/>
            </a:stretch>
          </p:blipFill>
          <p:spPr>
            <a:xfrm>
              <a:off x="8937383" y="5779769"/>
              <a:ext cx="740663" cy="740663"/>
            </a:xfrm>
            <a:prstGeom prst="rect">
              <a:avLst/>
            </a:prstGeom>
          </p:spPr>
        </p:pic>
        <p:pic>
          <p:nvPicPr>
            <p:cNvPr id="13" name="object 13"/>
            <p:cNvPicPr/>
            <p:nvPr/>
          </p:nvPicPr>
          <p:blipFill>
            <a:blip r:embed="rId7" cstate="print"/>
            <a:stretch>
              <a:fillRect/>
            </a:stretch>
          </p:blipFill>
          <p:spPr>
            <a:xfrm>
              <a:off x="9194926" y="892301"/>
              <a:ext cx="1394713" cy="851916"/>
            </a:xfrm>
            <a:prstGeom prst="rect">
              <a:avLst/>
            </a:prstGeom>
          </p:spPr>
        </p:pic>
      </p:grpSp>
      <p:sp>
        <p:nvSpPr>
          <p:cNvPr id="14" name="object 14"/>
          <p:cNvSpPr txBox="1"/>
          <p:nvPr/>
        </p:nvSpPr>
        <p:spPr>
          <a:xfrm>
            <a:off x="544964" y="6078335"/>
            <a:ext cx="8164830" cy="233679"/>
          </a:xfrm>
          <a:prstGeom prst="rect">
            <a:avLst/>
          </a:prstGeom>
        </p:spPr>
        <p:txBody>
          <a:bodyPr vert="horz" wrap="square" lIns="0" tIns="27940" rIns="0" bIns="0" rtlCol="0">
            <a:spAutoFit/>
          </a:bodyPr>
          <a:lstStyle/>
          <a:p>
            <a:pPr marL="12700">
              <a:lnSpc>
                <a:spcPct val="100000"/>
              </a:lnSpc>
              <a:spcBef>
                <a:spcPts val="220"/>
              </a:spcBef>
            </a:pPr>
            <a:r>
              <a:rPr sz="1200" dirty="0">
                <a:latin typeface="Microsoft JhengHei"/>
                <a:cs typeface="Microsoft JhengHei"/>
              </a:rPr>
              <a:t>資料來源：疾管署全球資訊網</a:t>
            </a:r>
            <a:r>
              <a:rPr sz="1200" i="1" spc="-195" dirty="0">
                <a:latin typeface="Trebuchet MS"/>
                <a:cs typeface="Trebuchet MS"/>
              </a:rPr>
              <a:t>/</a:t>
            </a:r>
            <a:r>
              <a:rPr sz="1200" dirty="0">
                <a:latin typeface="Microsoft JhengHei"/>
                <a:cs typeface="Microsoft JhengHei"/>
              </a:rPr>
              <a:t>傳染病與防疫專題</a:t>
            </a:r>
            <a:r>
              <a:rPr sz="1200" i="1" spc="-195" dirty="0">
                <a:latin typeface="Trebuchet MS"/>
                <a:cs typeface="Trebuchet MS"/>
              </a:rPr>
              <a:t>/</a:t>
            </a:r>
            <a:r>
              <a:rPr sz="1200" dirty="0">
                <a:latin typeface="Microsoft JhengHei"/>
                <a:cs typeface="Microsoft JhengHei"/>
              </a:rPr>
              <a:t>傳染病介紹</a:t>
            </a:r>
            <a:r>
              <a:rPr sz="1200" i="1" spc="-195" dirty="0">
                <a:latin typeface="Trebuchet MS"/>
                <a:cs typeface="Trebuchet MS"/>
              </a:rPr>
              <a:t>/</a:t>
            </a:r>
            <a:r>
              <a:rPr sz="1200" dirty="0">
                <a:latin typeface="Microsoft JhengHei"/>
                <a:cs typeface="Microsoft JhengHei"/>
              </a:rPr>
              <a:t>第三類法定傳染病</a:t>
            </a:r>
            <a:r>
              <a:rPr sz="1200" i="1" spc="-195" dirty="0">
                <a:latin typeface="Trebuchet MS"/>
                <a:cs typeface="Trebuchet MS"/>
              </a:rPr>
              <a:t>/</a:t>
            </a:r>
            <a:r>
              <a:rPr sz="1200" dirty="0">
                <a:latin typeface="Microsoft JhengHei"/>
                <a:cs typeface="Microsoft JhengHei"/>
              </a:rPr>
              <a:t>人類免疫缺乏病毒感染</a:t>
            </a:r>
            <a:r>
              <a:rPr sz="1200" i="1" spc="-195" dirty="0">
                <a:latin typeface="Trebuchet MS"/>
                <a:cs typeface="Trebuchet MS"/>
              </a:rPr>
              <a:t>/</a:t>
            </a:r>
            <a:r>
              <a:rPr sz="1200" dirty="0">
                <a:latin typeface="Microsoft JhengHei"/>
                <a:cs typeface="Microsoft JhengHei"/>
              </a:rPr>
              <a:t>宣導素材</a:t>
            </a:r>
            <a:r>
              <a:rPr sz="1200" i="1" spc="-195" dirty="0">
                <a:latin typeface="Trebuchet MS"/>
                <a:cs typeface="Trebuchet MS"/>
              </a:rPr>
              <a:t>/</a:t>
            </a:r>
            <a:r>
              <a:rPr sz="1200" dirty="0">
                <a:latin typeface="Microsoft JhengHei"/>
                <a:cs typeface="Microsoft JhengHei"/>
              </a:rPr>
              <a:t>單</a:t>
            </a:r>
            <a:r>
              <a:rPr sz="1200" spc="-50" dirty="0">
                <a:latin typeface="Microsoft JhengHei"/>
                <a:cs typeface="Microsoft JhengHei"/>
              </a:rPr>
              <a:t>張</a:t>
            </a:r>
            <a:endParaRPr sz="1200">
              <a:latin typeface="Microsoft JhengHei"/>
              <a:cs typeface="Microsoft JhengHei"/>
            </a:endParaRPr>
          </a:p>
        </p:txBody>
      </p:sp>
      <p:sp>
        <p:nvSpPr>
          <p:cNvPr id="15" name="object 15"/>
          <p:cNvSpPr txBox="1"/>
          <p:nvPr/>
        </p:nvSpPr>
        <p:spPr>
          <a:xfrm>
            <a:off x="6513707" y="6302356"/>
            <a:ext cx="2195195" cy="233679"/>
          </a:xfrm>
          <a:prstGeom prst="rect">
            <a:avLst/>
          </a:prstGeom>
        </p:spPr>
        <p:txBody>
          <a:bodyPr vert="horz" wrap="square" lIns="0" tIns="27940" rIns="0" bIns="0" rtlCol="0">
            <a:spAutoFit/>
          </a:bodyPr>
          <a:lstStyle/>
          <a:p>
            <a:pPr marL="12700">
              <a:lnSpc>
                <a:spcPct val="100000"/>
              </a:lnSpc>
              <a:spcBef>
                <a:spcPts val="220"/>
              </a:spcBef>
            </a:pPr>
            <a:r>
              <a:rPr sz="1200" b="1" dirty="0">
                <a:latin typeface="Microsoft JhengHei"/>
                <a:cs typeface="Microsoft JhengHei"/>
              </a:rPr>
              <a:t>網址</a:t>
            </a:r>
            <a:r>
              <a:rPr sz="1200" b="1" spc="-10" dirty="0">
                <a:latin typeface="Microsoft JhengHei"/>
                <a:cs typeface="Microsoft JhengHei"/>
              </a:rPr>
              <a:t>：</a:t>
            </a:r>
            <a:r>
              <a:rPr sz="1200" b="1" u="sng" spc="-10" dirty="0">
                <a:solidFill>
                  <a:srgbClr val="0563C1"/>
                </a:solidFill>
                <a:uFill>
                  <a:solidFill>
                    <a:srgbClr val="0563C1"/>
                  </a:solidFill>
                </a:uFill>
                <a:latin typeface="Microsoft JhengHei"/>
                <a:cs typeface="Microsoft JhengHei"/>
              </a:rPr>
              <a:t>https://reurl.cc/Rb4kje</a:t>
            </a:r>
            <a:endParaRPr sz="1200">
              <a:latin typeface="Microsoft JhengHei"/>
              <a:cs typeface="Microsoft JhengHei"/>
            </a:endParaRPr>
          </a:p>
        </p:txBody>
      </p:sp>
      <p:sp>
        <p:nvSpPr>
          <p:cNvPr id="16" name="object 16"/>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90</a:t>
            </a:fld>
            <a:endParaRPr spc="-25" dirty="0"/>
          </a:p>
        </p:txBody>
      </p:sp>
      <p:sp>
        <p:nvSpPr>
          <p:cNvPr id="17" name="object 17"/>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sp>
          <p:nvSpPr>
            <p:cNvPr id="3" name="object 3"/>
            <p:cNvSpPr/>
            <p:nvPr/>
          </p:nvSpPr>
          <p:spPr>
            <a:xfrm>
              <a:off x="780173" y="1009650"/>
              <a:ext cx="9787255" cy="695325"/>
            </a:xfrm>
            <a:custGeom>
              <a:avLst/>
              <a:gdLst/>
              <a:ahLst/>
              <a:cxnLst/>
              <a:rect l="l" t="t" r="r" b="b"/>
              <a:pathLst>
                <a:path w="9787255" h="695325">
                  <a:moveTo>
                    <a:pt x="9787128" y="694943"/>
                  </a:moveTo>
                  <a:lnTo>
                    <a:pt x="9787128" y="0"/>
                  </a:lnTo>
                  <a:lnTo>
                    <a:pt x="0" y="0"/>
                  </a:lnTo>
                  <a:lnTo>
                    <a:pt x="0" y="694944"/>
                  </a:lnTo>
                  <a:lnTo>
                    <a:pt x="9787128" y="694943"/>
                  </a:lnTo>
                  <a:close/>
                </a:path>
              </a:pathLst>
            </a:custGeom>
            <a:solidFill>
              <a:srgbClr val="C1E1D7"/>
            </a:solidFill>
          </p:spPr>
          <p:txBody>
            <a:bodyPr wrap="square" lIns="0" tIns="0" rIns="0" bIns="0" rtlCol="0"/>
            <a:lstStyle/>
            <a:p>
              <a:endParaRPr/>
            </a:p>
          </p:txBody>
        </p:sp>
        <p:pic>
          <p:nvPicPr>
            <p:cNvPr id="4" name="object 4"/>
            <p:cNvPicPr/>
            <p:nvPr/>
          </p:nvPicPr>
          <p:blipFill>
            <a:blip r:embed="rId2" cstate="print"/>
            <a:stretch>
              <a:fillRect/>
            </a:stretch>
          </p:blipFill>
          <p:spPr>
            <a:xfrm>
              <a:off x="88277" y="795527"/>
              <a:ext cx="1109980" cy="1045464"/>
            </a:xfrm>
            <a:prstGeom prst="rect">
              <a:avLst/>
            </a:prstGeom>
          </p:spPr>
        </p:pic>
        <p:sp>
          <p:nvSpPr>
            <p:cNvPr id="5" name="object 5"/>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6" name="object 6"/>
            <p:cNvPicPr/>
            <p:nvPr/>
          </p:nvPicPr>
          <p:blipFill>
            <a:blip r:embed="rId3" cstate="print"/>
            <a:stretch>
              <a:fillRect/>
            </a:stretch>
          </p:blipFill>
          <p:spPr>
            <a:xfrm>
              <a:off x="130187" y="1927097"/>
              <a:ext cx="4684776" cy="3204972"/>
            </a:xfrm>
            <a:prstGeom prst="rect">
              <a:avLst/>
            </a:prstGeom>
          </p:spPr>
        </p:pic>
      </p:grpSp>
      <p:sp>
        <p:nvSpPr>
          <p:cNvPr id="7" name="object 7"/>
          <p:cNvSpPr txBox="1">
            <a:spLocks noGrp="1"/>
          </p:cNvSpPr>
          <p:nvPr>
            <p:ph type="title"/>
          </p:nvPr>
        </p:nvSpPr>
        <p:spPr>
          <a:xfrm>
            <a:off x="1400690" y="1068578"/>
            <a:ext cx="4115435" cy="506730"/>
          </a:xfrm>
          <a:prstGeom prst="rect">
            <a:avLst/>
          </a:prstGeom>
        </p:spPr>
        <p:txBody>
          <a:bodyPr vert="horz" wrap="square" lIns="0" tIns="13335" rIns="0" bIns="0" rtlCol="0">
            <a:spAutoFit/>
          </a:bodyPr>
          <a:lstStyle/>
          <a:p>
            <a:pPr marL="12700">
              <a:lnSpc>
                <a:spcPct val="100000"/>
              </a:lnSpc>
              <a:spcBef>
                <a:spcPts val="105"/>
              </a:spcBef>
            </a:pPr>
            <a:r>
              <a:rPr spc="-10" dirty="0"/>
              <a:t>PrEP正確認知衛教單張</a:t>
            </a:r>
          </a:p>
        </p:txBody>
      </p:sp>
      <p:grpSp>
        <p:nvGrpSpPr>
          <p:cNvPr id="8" name="object 8"/>
          <p:cNvGrpSpPr/>
          <p:nvPr/>
        </p:nvGrpSpPr>
        <p:grpSpPr>
          <a:xfrm>
            <a:off x="246011" y="892301"/>
            <a:ext cx="10344150" cy="5668010"/>
            <a:chOff x="246011" y="892301"/>
            <a:chExt cx="10344150" cy="5668010"/>
          </a:xfrm>
        </p:grpSpPr>
        <p:pic>
          <p:nvPicPr>
            <p:cNvPr id="9" name="object 9"/>
            <p:cNvPicPr/>
            <p:nvPr/>
          </p:nvPicPr>
          <p:blipFill>
            <a:blip r:embed="rId4" cstate="print"/>
            <a:stretch>
              <a:fillRect/>
            </a:stretch>
          </p:blipFill>
          <p:spPr>
            <a:xfrm>
              <a:off x="246011" y="929639"/>
              <a:ext cx="799337" cy="806958"/>
            </a:xfrm>
            <a:prstGeom prst="rect">
              <a:avLst/>
            </a:prstGeom>
          </p:spPr>
        </p:pic>
        <p:pic>
          <p:nvPicPr>
            <p:cNvPr id="10" name="object 10"/>
            <p:cNvPicPr/>
            <p:nvPr/>
          </p:nvPicPr>
          <p:blipFill>
            <a:blip r:embed="rId5" cstate="print"/>
            <a:stretch>
              <a:fillRect/>
            </a:stretch>
          </p:blipFill>
          <p:spPr>
            <a:xfrm>
              <a:off x="9194926" y="892301"/>
              <a:ext cx="1394713" cy="851916"/>
            </a:xfrm>
            <a:prstGeom prst="rect">
              <a:avLst/>
            </a:prstGeom>
          </p:spPr>
        </p:pic>
        <p:sp>
          <p:nvSpPr>
            <p:cNvPr id="11" name="object 11"/>
            <p:cNvSpPr/>
            <p:nvPr/>
          </p:nvSpPr>
          <p:spPr>
            <a:xfrm>
              <a:off x="8860421" y="5964174"/>
              <a:ext cx="744220" cy="596265"/>
            </a:xfrm>
            <a:custGeom>
              <a:avLst/>
              <a:gdLst/>
              <a:ahLst/>
              <a:cxnLst/>
              <a:rect l="l" t="t" r="r" b="b"/>
              <a:pathLst>
                <a:path w="744220" h="596265">
                  <a:moveTo>
                    <a:pt x="743712" y="533400"/>
                  </a:moveTo>
                  <a:lnTo>
                    <a:pt x="743712" y="62484"/>
                  </a:lnTo>
                  <a:lnTo>
                    <a:pt x="738759" y="38254"/>
                  </a:lnTo>
                  <a:lnTo>
                    <a:pt x="725233" y="18383"/>
                  </a:lnTo>
                  <a:lnTo>
                    <a:pt x="705135" y="4941"/>
                  </a:lnTo>
                  <a:lnTo>
                    <a:pt x="680466" y="0"/>
                  </a:lnTo>
                  <a:lnTo>
                    <a:pt x="62484" y="0"/>
                  </a:lnTo>
                  <a:lnTo>
                    <a:pt x="38254" y="4941"/>
                  </a:lnTo>
                  <a:lnTo>
                    <a:pt x="18383" y="18383"/>
                  </a:lnTo>
                  <a:lnTo>
                    <a:pt x="4941" y="38254"/>
                  </a:lnTo>
                  <a:lnTo>
                    <a:pt x="0" y="62484"/>
                  </a:lnTo>
                  <a:lnTo>
                    <a:pt x="0" y="533400"/>
                  </a:lnTo>
                  <a:lnTo>
                    <a:pt x="4941" y="557629"/>
                  </a:lnTo>
                  <a:lnTo>
                    <a:pt x="18383" y="577500"/>
                  </a:lnTo>
                  <a:lnTo>
                    <a:pt x="38254" y="590942"/>
                  </a:lnTo>
                  <a:lnTo>
                    <a:pt x="62484" y="595884"/>
                  </a:lnTo>
                  <a:lnTo>
                    <a:pt x="680466" y="595884"/>
                  </a:lnTo>
                  <a:lnTo>
                    <a:pt x="705135" y="590942"/>
                  </a:lnTo>
                  <a:lnTo>
                    <a:pt x="725233" y="577500"/>
                  </a:lnTo>
                  <a:lnTo>
                    <a:pt x="738759" y="557629"/>
                  </a:lnTo>
                  <a:lnTo>
                    <a:pt x="743712" y="533400"/>
                  </a:lnTo>
                  <a:close/>
                </a:path>
              </a:pathLst>
            </a:custGeom>
            <a:solidFill>
              <a:srgbClr val="FFF2CC"/>
            </a:solidFill>
          </p:spPr>
          <p:txBody>
            <a:bodyPr wrap="square" lIns="0" tIns="0" rIns="0" bIns="0" rtlCol="0"/>
            <a:lstStyle/>
            <a:p>
              <a:endParaRPr/>
            </a:p>
          </p:txBody>
        </p:sp>
        <p:pic>
          <p:nvPicPr>
            <p:cNvPr id="12" name="object 12"/>
            <p:cNvPicPr/>
            <p:nvPr/>
          </p:nvPicPr>
          <p:blipFill>
            <a:blip r:embed="rId6" cstate="print"/>
            <a:stretch>
              <a:fillRect/>
            </a:stretch>
          </p:blipFill>
          <p:spPr>
            <a:xfrm>
              <a:off x="4685423" y="1735835"/>
              <a:ext cx="5894070" cy="4273296"/>
            </a:xfrm>
            <a:prstGeom prst="rect">
              <a:avLst/>
            </a:prstGeom>
          </p:spPr>
        </p:pic>
        <p:pic>
          <p:nvPicPr>
            <p:cNvPr id="13" name="object 13"/>
            <p:cNvPicPr/>
            <p:nvPr/>
          </p:nvPicPr>
          <p:blipFill>
            <a:blip r:embed="rId7" cstate="print"/>
            <a:stretch>
              <a:fillRect/>
            </a:stretch>
          </p:blipFill>
          <p:spPr>
            <a:xfrm>
              <a:off x="6642989" y="4623816"/>
              <a:ext cx="582561" cy="556259"/>
            </a:xfrm>
            <a:prstGeom prst="rect">
              <a:avLst/>
            </a:prstGeom>
          </p:spPr>
        </p:pic>
        <p:pic>
          <p:nvPicPr>
            <p:cNvPr id="14" name="object 14"/>
            <p:cNvPicPr/>
            <p:nvPr/>
          </p:nvPicPr>
          <p:blipFill>
            <a:blip r:embed="rId7" cstate="print"/>
            <a:stretch>
              <a:fillRect/>
            </a:stretch>
          </p:blipFill>
          <p:spPr>
            <a:xfrm>
              <a:off x="6642989" y="5212842"/>
              <a:ext cx="582561" cy="557022"/>
            </a:xfrm>
            <a:prstGeom prst="rect">
              <a:avLst/>
            </a:prstGeom>
          </p:spPr>
        </p:pic>
        <p:pic>
          <p:nvPicPr>
            <p:cNvPr id="15" name="object 15"/>
            <p:cNvPicPr/>
            <p:nvPr/>
          </p:nvPicPr>
          <p:blipFill>
            <a:blip r:embed="rId8" cstate="print"/>
            <a:stretch>
              <a:fillRect/>
            </a:stretch>
          </p:blipFill>
          <p:spPr>
            <a:xfrm>
              <a:off x="9418968" y="3339845"/>
              <a:ext cx="762000" cy="765809"/>
            </a:xfrm>
            <a:prstGeom prst="rect">
              <a:avLst/>
            </a:prstGeom>
          </p:spPr>
        </p:pic>
        <p:pic>
          <p:nvPicPr>
            <p:cNvPr id="16" name="object 16"/>
            <p:cNvPicPr/>
            <p:nvPr/>
          </p:nvPicPr>
          <p:blipFill>
            <a:blip r:embed="rId9" cstate="print"/>
            <a:stretch>
              <a:fillRect/>
            </a:stretch>
          </p:blipFill>
          <p:spPr>
            <a:xfrm>
              <a:off x="7420242" y="5139689"/>
              <a:ext cx="694944" cy="699516"/>
            </a:xfrm>
            <a:prstGeom prst="rect">
              <a:avLst/>
            </a:prstGeom>
          </p:spPr>
        </p:pic>
        <p:pic>
          <p:nvPicPr>
            <p:cNvPr id="17" name="object 17"/>
            <p:cNvPicPr/>
            <p:nvPr/>
          </p:nvPicPr>
          <p:blipFill>
            <a:blip r:embed="rId10" cstate="print"/>
            <a:stretch>
              <a:fillRect/>
            </a:stretch>
          </p:blipFill>
          <p:spPr>
            <a:xfrm>
              <a:off x="8168512" y="5139689"/>
              <a:ext cx="698754" cy="699516"/>
            </a:xfrm>
            <a:prstGeom prst="rect">
              <a:avLst/>
            </a:prstGeom>
          </p:spPr>
        </p:pic>
        <p:pic>
          <p:nvPicPr>
            <p:cNvPr id="18" name="object 18"/>
            <p:cNvPicPr/>
            <p:nvPr/>
          </p:nvPicPr>
          <p:blipFill>
            <a:blip r:embed="rId11" cstate="print"/>
            <a:stretch>
              <a:fillRect/>
            </a:stretch>
          </p:blipFill>
          <p:spPr>
            <a:xfrm>
              <a:off x="8941193" y="5139689"/>
              <a:ext cx="694944" cy="699516"/>
            </a:xfrm>
            <a:prstGeom prst="rect">
              <a:avLst/>
            </a:prstGeom>
          </p:spPr>
        </p:pic>
        <p:pic>
          <p:nvPicPr>
            <p:cNvPr id="19" name="object 19"/>
            <p:cNvPicPr/>
            <p:nvPr/>
          </p:nvPicPr>
          <p:blipFill>
            <a:blip r:embed="rId12" cstate="print"/>
            <a:stretch>
              <a:fillRect/>
            </a:stretch>
          </p:blipFill>
          <p:spPr>
            <a:xfrm>
              <a:off x="9693275" y="5139689"/>
              <a:ext cx="694944" cy="699516"/>
            </a:xfrm>
            <a:prstGeom prst="rect">
              <a:avLst/>
            </a:prstGeom>
          </p:spPr>
        </p:pic>
        <p:pic>
          <p:nvPicPr>
            <p:cNvPr id="20" name="object 20"/>
            <p:cNvPicPr/>
            <p:nvPr/>
          </p:nvPicPr>
          <p:blipFill>
            <a:blip r:embed="rId13" cstate="print"/>
            <a:stretch>
              <a:fillRect/>
            </a:stretch>
          </p:blipFill>
          <p:spPr>
            <a:xfrm>
              <a:off x="9411347" y="2388108"/>
              <a:ext cx="761237" cy="761237"/>
            </a:xfrm>
            <a:prstGeom prst="rect">
              <a:avLst/>
            </a:prstGeom>
          </p:spPr>
        </p:pic>
        <p:pic>
          <p:nvPicPr>
            <p:cNvPr id="21" name="object 21"/>
            <p:cNvPicPr/>
            <p:nvPr/>
          </p:nvPicPr>
          <p:blipFill>
            <a:blip r:embed="rId14" cstate="print"/>
            <a:stretch>
              <a:fillRect/>
            </a:stretch>
          </p:blipFill>
          <p:spPr>
            <a:xfrm>
              <a:off x="8962530" y="5987795"/>
              <a:ext cx="565404" cy="561594"/>
            </a:xfrm>
            <a:prstGeom prst="rect">
              <a:avLst/>
            </a:prstGeom>
          </p:spPr>
        </p:pic>
      </p:grpSp>
      <p:sp>
        <p:nvSpPr>
          <p:cNvPr id="22" name="object 22"/>
          <p:cNvSpPr txBox="1"/>
          <p:nvPr/>
        </p:nvSpPr>
        <p:spPr>
          <a:xfrm>
            <a:off x="544964" y="6078335"/>
            <a:ext cx="8164830" cy="233679"/>
          </a:xfrm>
          <a:prstGeom prst="rect">
            <a:avLst/>
          </a:prstGeom>
        </p:spPr>
        <p:txBody>
          <a:bodyPr vert="horz" wrap="square" lIns="0" tIns="27940" rIns="0" bIns="0" rtlCol="0">
            <a:spAutoFit/>
          </a:bodyPr>
          <a:lstStyle/>
          <a:p>
            <a:pPr marL="12700">
              <a:lnSpc>
                <a:spcPct val="100000"/>
              </a:lnSpc>
              <a:spcBef>
                <a:spcPts val="220"/>
              </a:spcBef>
            </a:pPr>
            <a:r>
              <a:rPr sz="1200" dirty="0">
                <a:latin typeface="Microsoft JhengHei"/>
                <a:cs typeface="Microsoft JhengHei"/>
              </a:rPr>
              <a:t>資料來源：疾管署全球資訊網</a:t>
            </a:r>
            <a:r>
              <a:rPr sz="1200" i="1" spc="-195" dirty="0">
                <a:latin typeface="Trebuchet MS"/>
                <a:cs typeface="Trebuchet MS"/>
              </a:rPr>
              <a:t>/</a:t>
            </a:r>
            <a:r>
              <a:rPr sz="1200" dirty="0">
                <a:latin typeface="Microsoft JhengHei"/>
                <a:cs typeface="Microsoft JhengHei"/>
              </a:rPr>
              <a:t>傳染病與防疫專題</a:t>
            </a:r>
            <a:r>
              <a:rPr sz="1200" i="1" spc="-195" dirty="0">
                <a:latin typeface="Trebuchet MS"/>
                <a:cs typeface="Trebuchet MS"/>
              </a:rPr>
              <a:t>/</a:t>
            </a:r>
            <a:r>
              <a:rPr sz="1200" dirty="0">
                <a:latin typeface="Microsoft JhengHei"/>
                <a:cs typeface="Microsoft JhengHei"/>
              </a:rPr>
              <a:t>傳染病介紹</a:t>
            </a:r>
            <a:r>
              <a:rPr sz="1200" i="1" spc="-195" dirty="0">
                <a:latin typeface="Trebuchet MS"/>
                <a:cs typeface="Trebuchet MS"/>
              </a:rPr>
              <a:t>/</a:t>
            </a:r>
            <a:r>
              <a:rPr sz="1200" dirty="0">
                <a:latin typeface="Microsoft JhengHei"/>
                <a:cs typeface="Microsoft JhengHei"/>
              </a:rPr>
              <a:t>第三類法定傳染病</a:t>
            </a:r>
            <a:r>
              <a:rPr sz="1200" i="1" spc="-195" dirty="0">
                <a:latin typeface="Trebuchet MS"/>
                <a:cs typeface="Trebuchet MS"/>
              </a:rPr>
              <a:t>/</a:t>
            </a:r>
            <a:r>
              <a:rPr sz="1200" dirty="0">
                <a:latin typeface="Microsoft JhengHei"/>
                <a:cs typeface="Microsoft JhengHei"/>
              </a:rPr>
              <a:t>人類免疫缺乏病毒感染</a:t>
            </a:r>
            <a:r>
              <a:rPr sz="1200" i="1" spc="-195" dirty="0">
                <a:latin typeface="Trebuchet MS"/>
                <a:cs typeface="Trebuchet MS"/>
              </a:rPr>
              <a:t>/</a:t>
            </a:r>
            <a:r>
              <a:rPr sz="1200" dirty="0">
                <a:latin typeface="Microsoft JhengHei"/>
                <a:cs typeface="Microsoft JhengHei"/>
              </a:rPr>
              <a:t>宣導素材</a:t>
            </a:r>
            <a:r>
              <a:rPr sz="1200" i="1" spc="-195" dirty="0">
                <a:latin typeface="Trebuchet MS"/>
                <a:cs typeface="Trebuchet MS"/>
              </a:rPr>
              <a:t>/</a:t>
            </a:r>
            <a:r>
              <a:rPr sz="1200" dirty="0">
                <a:latin typeface="Microsoft JhengHei"/>
                <a:cs typeface="Microsoft JhengHei"/>
              </a:rPr>
              <a:t>單</a:t>
            </a:r>
            <a:r>
              <a:rPr sz="1200" spc="-50" dirty="0">
                <a:latin typeface="Microsoft JhengHei"/>
                <a:cs typeface="Microsoft JhengHei"/>
              </a:rPr>
              <a:t>張</a:t>
            </a:r>
            <a:endParaRPr sz="1200">
              <a:latin typeface="Microsoft JhengHei"/>
              <a:cs typeface="Microsoft JhengHei"/>
            </a:endParaRPr>
          </a:p>
        </p:txBody>
      </p:sp>
      <p:sp>
        <p:nvSpPr>
          <p:cNvPr id="23" name="object 23"/>
          <p:cNvSpPr txBox="1"/>
          <p:nvPr/>
        </p:nvSpPr>
        <p:spPr>
          <a:xfrm>
            <a:off x="6513707" y="6302356"/>
            <a:ext cx="2195195" cy="233679"/>
          </a:xfrm>
          <a:prstGeom prst="rect">
            <a:avLst/>
          </a:prstGeom>
        </p:spPr>
        <p:txBody>
          <a:bodyPr vert="horz" wrap="square" lIns="0" tIns="27940" rIns="0" bIns="0" rtlCol="0">
            <a:spAutoFit/>
          </a:bodyPr>
          <a:lstStyle/>
          <a:p>
            <a:pPr marL="12700">
              <a:lnSpc>
                <a:spcPct val="100000"/>
              </a:lnSpc>
              <a:spcBef>
                <a:spcPts val="220"/>
              </a:spcBef>
            </a:pPr>
            <a:r>
              <a:rPr sz="1200" b="1" dirty="0">
                <a:latin typeface="Microsoft JhengHei"/>
                <a:cs typeface="Microsoft JhengHei"/>
              </a:rPr>
              <a:t>網址</a:t>
            </a:r>
            <a:r>
              <a:rPr sz="1200" b="1" spc="-10" dirty="0">
                <a:latin typeface="Microsoft JhengHei"/>
                <a:cs typeface="Microsoft JhengHei"/>
              </a:rPr>
              <a:t>：</a:t>
            </a:r>
            <a:r>
              <a:rPr sz="1200" b="1" u="sng" spc="-10" dirty="0">
                <a:solidFill>
                  <a:srgbClr val="0563C1"/>
                </a:solidFill>
                <a:uFill>
                  <a:solidFill>
                    <a:srgbClr val="0563C1"/>
                  </a:solidFill>
                </a:uFill>
                <a:latin typeface="Microsoft JhengHei"/>
                <a:cs typeface="Microsoft JhengHei"/>
              </a:rPr>
              <a:t>https://reurl.cc/Rb4kje</a:t>
            </a:r>
            <a:endParaRPr sz="1200">
              <a:latin typeface="Microsoft JhengHei"/>
              <a:cs typeface="Microsoft JhengHei"/>
            </a:endParaRPr>
          </a:p>
        </p:txBody>
      </p:sp>
      <p:sp>
        <p:nvSpPr>
          <p:cNvPr id="24" name="object 24"/>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91</a:t>
            </a:fld>
            <a:endParaRPr spc="-25" dirty="0"/>
          </a:p>
        </p:txBody>
      </p:sp>
      <p:sp>
        <p:nvSpPr>
          <p:cNvPr id="25" name="object 25"/>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73315" y="1024127"/>
            <a:ext cx="9919970" cy="5762625"/>
            <a:chOff x="773315" y="1024127"/>
            <a:chExt cx="9919970" cy="5762625"/>
          </a:xfrm>
        </p:grpSpPr>
        <p:sp>
          <p:nvSpPr>
            <p:cNvPr id="3" name="object 3"/>
            <p:cNvSpPr/>
            <p:nvPr/>
          </p:nvSpPr>
          <p:spPr>
            <a:xfrm>
              <a:off x="773315" y="1024127"/>
              <a:ext cx="9290050" cy="593090"/>
            </a:xfrm>
            <a:custGeom>
              <a:avLst/>
              <a:gdLst/>
              <a:ahLst/>
              <a:cxnLst/>
              <a:rect l="l" t="t" r="r" b="b"/>
              <a:pathLst>
                <a:path w="9290050" h="593090">
                  <a:moveTo>
                    <a:pt x="9289542" y="592835"/>
                  </a:moveTo>
                  <a:lnTo>
                    <a:pt x="9289542" y="0"/>
                  </a:lnTo>
                  <a:lnTo>
                    <a:pt x="0" y="0"/>
                  </a:lnTo>
                  <a:lnTo>
                    <a:pt x="0" y="592836"/>
                  </a:lnTo>
                  <a:lnTo>
                    <a:pt x="9289542" y="592835"/>
                  </a:lnTo>
                  <a:close/>
                </a:path>
              </a:pathLst>
            </a:custGeom>
            <a:solidFill>
              <a:srgbClr val="C1E1D7"/>
            </a:solidFill>
          </p:spPr>
          <p:txBody>
            <a:bodyPr wrap="square" lIns="0" tIns="0" rIns="0" bIns="0" rtlCol="0"/>
            <a:lstStyle/>
            <a:p>
              <a:endParaRPr/>
            </a:p>
          </p:txBody>
        </p:sp>
        <p:sp>
          <p:nvSpPr>
            <p:cNvPr id="4" name="object 4"/>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grpSp>
      <p:sp>
        <p:nvSpPr>
          <p:cNvPr id="5" name="object 5"/>
          <p:cNvSpPr txBox="1">
            <a:spLocks noGrp="1"/>
          </p:cNvSpPr>
          <p:nvPr>
            <p:ph type="title"/>
          </p:nvPr>
        </p:nvSpPr>
        <p:spPr>
          <a:xfrm>
            <a:off x="1367923" y="1063244"/>
            <a:ext cx="6839584" cy="506730"/>
          </a:xfrm>
          <a:prstGeom prst="rect">
            <a:avLst/>
          </a:prstGeom>
        </p:spPr>
        <p:txBody>
          <a:bodyPr vert="horz" wrap="square" lIns="0" tIns="13335" rIns="0" bIns="0" rtlCol="0">
            <a:spAutoFit/>
          </a:bodyPr>
          <a:lstStyle/>
          <a:p>
            <a:pPr marL="12700">
              <a:lnSpc>
                <a:spcPct val="100000"/>
              </a:lnSpc>
              <a:spcBef>
                <a:spcPts val="105"/>
              </a:spcBef>
            </a:pPr>
            <a:r>
              <a:rPr spc="-5" dirty="0"/>
              <a:t>多元性別友善服務中心，提供友善服務</a:t>
            </a:r>
          </a:p>
        </p:txBody>
      </p:sp>
      <p:grpSp>
        <p:nvGrpSpPr>
          <p:cNvPr id="6" name="object 6"/>
          <p:cNvGrpSpPr/>
          <p:nvPr/>
        </p:nvGrpSpPr>
        <p:grpSpPr>
          <a:xfrm>
            <a:off x="261251" y="816102"/>
            <a:ext cx="10366375" cy="5758180"/>
            <a:chOff x="261251" y="816102"/>
            <a:chExt cx="10366375" cy="5758180"/>
          </a:xfrm>
        </p:grpSpPr>
        <p:pic>
          <p:nvPicPr>
            <p:cNvPr id="7" name="object 7"/>
            <p:cNvPicPr/>
            <p:nvPr/>
          </p:nvPicPr>
          <p:blipFill>
            <a:blip r:embed="rId2" cstate="print"/>
            <a:stretch>
              <a:fillRect/>
            </a:stretch>
          </p:blipFill>
          <p:spPr>
            <a:xfrm>
              <a:off x="261251" y="816102"/>
              <a:ext cx="1013460" cy="950976"/>
            </a:xfrm>
            <a:prstGeom prst="rect">
              <a:avLst/>
            </a:prstGeom>
          </p:spPr>
        </p:pic>
        <p:pic>
          <p:nvPicPr>
            <p:cNvPr id="8" name="object 8"/>
            <p:cNvPicPr/>
            <p:nvPr/>
          </p:nvPicPr>
          <p:blipFill>
            <a:blip r:embed="rId3" cstate="print"/>
            <a:stretch>
              <a:fillRect/>
            </a:stretch>
          </p:blipFill>
          <p:spPr>
            <a:xfrm>
              <a:off x="416699" y="950214"/>
              <a:ext cx="698754" cy="669798"/>
            </a:xfrm>
            <a:prstGeom prst="rect">
              <a:avLst/>
            </a:prstGeom>
          </p:spPr>
        </p:pic>
        <p:pic>
          <p:nvPicPr>
            <p:cNvPr id="9" name="object 9"/>
            <p:cNvPicPr/>
            <p:nvPr/>
          </p:nvPicPr>
          <p:blipFill>
            <a:blip r:embed="rId4" cstate="print"/>
            <a:stretch>
              <a:fillRect/>
            </a:stretch>
          </p:blipFill>
          <p:spPr>
            <a:xfrm>
              <a:off x="8463641" y="1656588"/>
              <a:ext cx="977423" cy="408431"/>
            </a:xfrm>
            <a:prstGeom prst="rect">
              <a:avLst/>
            </a:prstGeom>
          </p:spPr>
        </p:pic>
        <p:pic>
          <p:nvPicPr>
            <p:cNvPr id="10" name="object 10"/>
            <p:cNvPicPr/>
            <p:nvPr/>
          </p:nvPicPr>
          <p:blipFill>
            <a:blip r:embed="rId5" cstate="print"/>
            <a:stretch>
              <a:fillRect/>
            </a:stretch>
          </p:blipFill>
          <p:spPr>
            <a:xfrm>
              <a:off x="6647056" y="2712720"/>
              <a:ext cx="2727233" cy="3728602"/>
            </a:xfrm>
            <a:prstGeom prst="rect">
              <a:avLst/>
            </a:prstGeom>
          </p:spPr>
        </p:pic>
        <p:pic>
          <p:nvPicPr>
            <p:cNvPr id="11" name="object 11"/>
            <p:cNvPicPr/>
            <p:nvPr/>
          </p:nvPicPr>
          <p:blipFill>
            <a:blip r:embed="rId6" cstate="print"/>
            <a:stretch>
              <a:fillRect/>
            </a:stretch>
          </p:blipFill>
          <p:spPr>
            <a:xfrm>
              <a:off x="6012065" y="3192780"/>
              <a:ext cx="4615421" cy="3380994"/>
            </a:xfrm>
            <a:prstGeom prst="rect">
              <a:avLst/>
            </a:prstGeom>
          </p:spPr>
        </p:pic>
        <p:sp>
          <p:nvSpPr>
            <p:cNvPr id="12" name="object 12"/>
            <p:cNvSpPr/>
            <p:nvPr/>
          </p:nvSpPr>
          <p:spPr>
            <a:xfrm>
              <a:off x="7103999" y="3013709"/>
              <a:ext cx="1035050" cy="621030"/>
            </a:xfrm>
            <a:custGeom>
              <a:avLst/>
              <a:gdLst/>
              <a:ahLst/>
              <a:cxnLst/>
              <a:rect l="l" t="t" r="r" b="b"/>
              <a:pathLst>
                <a:path w="1035050" h="621029">
                  <a:moveTo>
                    <a:pt x="1034796" y="621030"/>
                  </a:moveTo>
                  <a:lnTo>
                    <a:pt x="722376" y="407670"/>
                  </a:lnTo>
                  <a:lnTo>
                    <a:pt x="798576" y="407670"/>
                  </a:lnTo>
                  <a:lnTo>
                    <a:pt x="824924" y="402324"/>
                  </a:lnTo>
                  <a:lnTo>
                    <a:pt x="846486" y="387762"/>
                  </a:lnTo>
                  <a:lnTo>
                    <a:pt x="861048" y="366200"/>
                  </a:lnTo>
                  <a:lnTo>
                    <a:pt x="866394" y="339852"/>
                  </a:lnTo>
                  <a:lnTo>
                    <a:pt x="866394" y="67818"/>
                  </a:lnTo>
                  <a:lnTo>
                    <a:pt x="861048" y="41469"/>
                  </a:lnTo>
                  <a:lnTo>
                    <a:pt x="846486" y="19907"/>
                  </a:lnTo>
                  <a:lnTo>
                    <a:pt x="824924" y="5345"/>
                  </a:lnTo>
                  <a:lnTo>
                    <a:pt x="798576" y="0"/>
                  </a:lnTo>
                  <a:lnTo>
                    <a:pt x="67818" y="0"/>
                  </a:lnTo>
                  <a:lnTo>
                    <a:pt x="41469" y="5345"/>
                  </a:lnTo>
                  <a:lnTo>
                    <a:pt x="19907" y="19907"/>
                  </a:lnTo>
                  <a:lnTo>
                    <a:pt x="5345" y="41469"/>
                  </a:lnTo>
                  <a:lnTo>
                    <a:pt x="0" y="67818"/>
                  </a:lnTo>
                  <a:lnTo>
                    <a:pt x="0" y="339852"/>
                  </a:lnTo>
                  <a:lnTo>
                    <a:pt x="5345" y="366200"/>
                  </a:lnTo>
                  <a:lnTo>
                    <a:pt x="19907" y="387762"/>
                  </a:lnTo>
                  <a:lnTo>
                    <a:pt x="41469" y="402324"/>
                  </a:lnTo>
                  <a:lnTo>
                    <a:pt x="67818" y="407670"/>
                  </a:lnTo>
                  <a:lnTo>
                    <a:pt x="505206" y="407670"/>
                  </a:lnTo>
                  <a:lnTo>
                    <a:pt x="1034796" y="621030"/>
                  </a:lnTo>
                  <a:close/>
                </a:path>
              </a:pathLst>
            </a:custGeom>
            <a:solidFill>
              <a:srgbClr val="FFFFFF"/>
            </a:solidFill>
          </p:spPr>
          <p:txBody>
            <a:bodyPr wrap="square" lIns="0" tIns="0" rIns="0" bIns="0" rtlCol="0"/>
            <a:lstStyle/>
            <a:p>
              <a:endParaRPr/>
            </a:p>
          </p:txBody>
        </p:sp>
        <p:sp>
          <p:nvSpPr>
            <p:cNvPr id="13" name="object 13"/>
            <p:cNvSpPr/>
            <p:nvPr/>
          </p:nvSpPr>
          <p:spPr>
            <a:xfrm>
              <a:off x="7095629" y="3005328"/>
              <a:ext cx="1052830" cy="638810"/>
            </a:xfrm>
            <a:custGeom>
              <a:avLst/>
              <a:gdLst/>
              <a:ahLst/>
              <a:cxnLst/>
              <a:rect l="l" t="t" r="r" b="b"/>
              <a:pathLst>
                <a:path w="1052829" h="638810">
                  <a:moveTo>
                    <a:pt x="883158" y="355853"/>
                  </a:moveTo>
                  <a:lnTo>
                    <a:pt x="883158" y="67817"/>
                  </a:lnTo>
                  <a:lnTo>
                    <a:pt x="881634" y="60197"/>
                  </a:lnTo>
                  <a:lnTo>
                    <a:pt x="860297" y="22097"/>
                  </a:lnTo>
                  <a:lnTo>
                    <a:pt x="822197" y="1523"/>
                  </a:lnTo>
                  <a:lnTo>
                    <a:pt x="814578" y="0"/>
                  </a:lnTo>
                  <a:lnTo>
                    <a:pt x="76200" y="0"/>
                  </a:lnTo>
                  <a:lnTo>
                    <a:pt x="36783" y="10837"/>
                  </a:lnTo>
                  <a:lnTo>
                    <a:pt x="3809" y="54102"/>
                  </a:lnTo>
                  <a:lnTo>
                    <a:pt x="0" y="76200"/>
                  </a:lnTo>
                  <a:lnTo>
                    <a:pt x="0" y="348234"/>
                  </a:lnTo>
                  <a:lnTo>
                    <a:pt x="6150" y="377687"/>
                  </a:lnTo>
                  <a:lnTo>
                    <a:pt x="16764" y="393317"/>
                  </a:lnTo>
                  <a:lnTo>
                    <a:pt x="16764" y="76200"/>
                  </a:lnTo>
                  <a:lnTo>
                    <a:pt x="18288" y="64008"/>
                  </a:lnTo>
                  <a:lnTo>
                    <a:pt x="45316" y="25418"/>
                  </a:lnTo>
                  <a:lnTo>
                    <a:pt x="813816" y="16763"/>
                  </a:lnTo>
                  <a:lnTo>
                    <a:pt x="819150" y="18287"/>
                  </a:lnTo>
                  <a:lnTo>
                    <a:pt x="825246" y="19811"/>
                  </a:lnTo>
                  <a:lnTo>
                    <a:pt x="859536" y="48005"/>
                  </a:lnTo>
                  <a:lnTo>
                    <a:pt x="866394" y="70865"/>
                  </a:lnTo>
                  <a:lnTo>
                    <a:pt x="866394" y="395431"/>
                  </a:lnTo>
                  <a:lnTo>
                    <a:pt x="867924" y="393784"/>
                  </a:lnTo>
                  <a:lnTo>
                    <a:pt x="877062" y="377189"/>
                  </a:lnTo>
                  <a:lnTo>
                    <a:pt x="880110" y="370331"/>
                  </a:lnTo>
                  <a:lnTo>
                    <a:pt x="881634" y="363473"/>
                  </a:lnTo>
                  <a:lnTo>
                    <a:pt x="883158" y="355853"/>
                  </a:lnTo>
                  <a:close/>
                </a:path>
                <a:path w="1052829" h="638810">
                  <a:moveTo>
                    <a:pt x="1052322" y="629411"/>
                  </a:moveTo>
                  <a:lnTo>
                    <a:pt x="1051560" y="624840"/>
                  </a:lnTo>
                  <a:lnTo>
                    <a:pt x="1047750" y="622554"/>
                  </a:lnTo>
                  <a:lnTo>
                    <a:pt x="1046045" y="621390"/>
                  </a:lnTo>
                  <a:lnTo>
                    <a:pt x="1038606" y="636269"/>
                  </a:lnTo>
                  <a:lnTo>
                    <a:pt x="973060" y="591616"/>
                  </a:lnTo>
                  <a:lnTo>
                    <a:pt x="517398" y="408431"/>
                  </a:lnTo>
                  <a:lnTo>
                    <a:pt x="515873" y="407669"/>
                  </a:lnTo>
                  <a:lnTo>
                    <a:pt x="76200" y="407670"/>
                  </a:lnTo>
                  <a:lnTo>
                    <a:pt x="52843" y="402673"/>
                  </a:lnTo>
                  <a:lnTo>
                    <a:pt x="34070" y="389939"/>
                  </a:lnTo>
                  <a:lnTo>
                    <a:pt x="21503" y="371020"/>
                  </a:lnTo>
                  <a:lnTo>
                    <a:pt x="16764" y="347472"/>
                  </a:lnTo>
                  <a:lnTo>
                    <a:pt x="16764" y="393317"/>
                  </a:lnTo>
                  <a:lnTo>
                    <a:pt x="22645" y="401978"/>
                  </a:lnTo>
                  <a:lnTo>
                    <a:pt x="46868" y="418448"/>
                  </a:lnTo>
                  <a:lnTo>
                    <a:pt x="76200" y="424434"/>
                  </a:lnTo>
                  <a:lnTo>
                    <a:pt x="510540" y="424434"/>
                  </a:lnTo>
                  <a:lnTo>
                    <a:pt x="510540" y="423672"/>
                  </a:lnTo>
                  <a:lnTo>
                    <a:pt x="513588" y="424434"/>
                  </a:lnTo>
                  <a:lnTo>
                    <a:pt x="513588" y="424899"/>
                  </a:lnTo>
                  <a:lnTo>
                    <a:pt x="1043940" y="638555"/>
                  </a:lnTo>
                  <a:lnTo>
                    <a:pt x="1048512" y="637031"/>
                  </a:lnTo>
                  <a:lnTo>
                    <a:pt x="1050036" y="633221"/>
                  </a:lnTo>
                  <a:lnTo>
                    <a:pt x="1052322" y="629411"/>
                  </a:lnTo>
                  <a:close/>
                </a:path>
                <a:path w="1052829" h="638810">
                  <a:moveTo>
                    <a:pt x="513588" y="424434"/>
                  </a:moveTo>
                  <a:lnTo>
                    <a:pt x="510540" y="423672"/>
                  </a:lnTo>
                  <a:lnTo>
                    <a:pt x="512431" y="424434"/>
                  </a:lnTo>
                  <a:lnTo>
                    <a:pt x="513588" y="424434"/>
                  </a:lnTo>
                  <a:close/>
                </a:path>
                <a:path w="1052829" h="638810">
                  <a:moveTo>
                    <a:pt x="512431" y="424434"/>
                  </a:moveTo>
                  <a:lnTo>
                    <a:pt x="510540" y="423672"/>
                  </a:lnTo>
                  <a:lnTo>
                    <a:pt x="510540" y="424434"/>
                  </a:lnTo>
                  <a:lnTo>
                    <a:pt x="512431" y="424434"/>
                  </a:lnTo>
                  <a:close/>
                </a:path>
                <a:path w="1052829" h="638810">
                  <a:moveTo>
                    <a:pt x="513588" y="424899"/>
                  </a:moveTo>
                  <a:lnTo>
                    <a:pt x="513588" y="424434"/>
                  </a:lnTo>
                  <a:lnTo>
                    <a:pt x="512431" y="424434"/>
                  </a:lnTo>
                  <a:lnTo>
                    <a:pt x="513588" y="424899"/>
                  </a:lnTo>
                  <a:close/>
                </a:path>
                <a:path w="1052829" h="638810">
                  <a:moveTo>
                    <a:pt x="866394" y="395431"/>
                  </a:moveTo>
                  <a:lnTo>
                    <a:pt x="866394" y="354329"/>
                  </a:lnTo>
                  <a:lnTo>
                    <a:pt x="865632" y="360425"/>
                  </a:lnTo>
                  <a:lnTo>
                    <a:pt x="864108" y="366521"/>
                  </a:lnTo>
                  <a:lnTo>
                    <a:pt x="832043" y="402231"/>
                  </a:lnTo>
                  <a:lnTo>
                    <a:pt x="812292" y="407669"/>
                  </a:lnTo>
                  <a:lnTo>
                    <a:pt x="726948" y="407669"/>
                  </a:lnTo>
                  <a:lnTo>
                    <a:pt x="723900" y="409956"/>
                  </a:lnTo>
                  <a:lnTo>
                    <a:pt x="722376" y="413766"/>
                  </a:lnTo>
                  <a:lnTo>
                    <a:pt x="721614" y="416813"/>
                  </a:lnTo>
                  <a:lnTo>
                    <a:pt x="723138" y="420623"/>
                  </a:lnTo>
                  <a:lnTo>
                    <a:pt x="725424" y="422909"/>
                  </a:lnTo>
                  <a:lnTo>
                    <a:pt x="730757" y="426543"/>
                  </a:lnTo>
                  <a:lnTo>
                    <a:pt x="730758" y="424434"/>
                  </a:lnTo>
                  <a:lnTo>
                    <a:pt x="735330" y="409194"/>
                  </a:lnTo>
                  <a:lnTo>
                    <a:pt x="757645" y="424434"/>
                  </a:lnTo>
                  <a:lnTo>
                    <a:pt x="807720" y="424434"/>
                  </a:lnTo>
                  <a:lnTo>
                    <a:pt x="822960" y="422909"/>
                  </a:lnTo>
                  <a:lnTo>
                    <a:pt x="840791" y="416473"/>
                  </a:lnTo>
                  <a:lnTo>
                    <a:pt x="855806" y="406822"/>
                  </a:lnTo>
                  <a:lnTo>
                    <a:pt x="866394" y="395431"/>
                  </a:lnTo>
                  <a:close/>
                </a:path>
                <a:path w="1052829" h="638810">
                  <a:moveTo>
                    <a:pt x="757645" y="424434"/>
                  </a:moveTo>
                  <a:lnTo>
                    <a:pt x="735330" y="409194"/>
                  </a:lnTo>
                  <a:lnTo>
                    <a:pt x="730758" y="424434"/>
                  </a:lnTo>
                  <a:lnTo>
                    <a:pt x="757645" y="424434"/>
                  </a:lnTo>
                  <a:close/>
                </a:path>
                <a:path w="1052829" h="638810">
                  <a:moveTo>
                    <a:pt x="1044505" y="620338"/>
                  </a:moveTo>
                  <a:lnTo>
                    <a:pt x="757645" y="424434"/>
                  </a:lnTo>
                  <a:lnTo>
                    <a:pt x="730758" y="424434"/>
                  </a:lnTo>
                  <a:lnTo>
                    <a:pt x="730757" y="426543"/>
                  </a:lnTo>
                  <a:lnTo>
                    <a:pt x="973060" y="591616"/>
                  </a:lnTo>
                  <a:lnTo>
                    <a:pt x="1044505" y="620338"/>
                  </a:lnTo>
                  <a:close/>
                </a:path>
                <a:path w="1052829" h="638810">
                  <a:moveTo>
                    <a:pt x="1046045" y="621390"/>
                  </a:moveTo>
                  <a:lnTo>
                    <a:pt x="1044505" y="620338"/>
                  </a:lnTo>
                  <a:lnTo>
                    <a:pt x="973060" y="591616"/>
                  </a:lnTo>
                  <a:lnTo>
                    <a:pt x="1038606" y="636269"/>
                  </a:lnTo>
                  <a:lnTo>
                    <a:pt x="1046045" y="621390"/>
                  </a:lnTo>
                  <a:close/>
                </a:path>
                <a:path w="1052829" h="638810">
                  <a:moveTo>
                    <a:pt x="1046226" y="621029"/>
                  </a:moveTo>
                  <a:lnTo>
                    <a:pt x="1044505" y="620338"/>
                  </a:lnTo>
                  <a:lnTo>
                    <a:pt x="1046045" y="621390"/>
                  </a:lnTo>
                  <a:lnTo>
                    <a:pt x="1046226" y="621029"/>
                  </a:lnTo>
                  <a:close/>
                </a:path>
              </a:pathLst>
            </a:custGeom>
            <a:solidFill>
              <a:srgbClr val="8DA9DB"/>
            </a:solidFill>
          </p:spPr>
          <p:txBody>
            <a:bodyPr wrap="square" lIns="0" tIns="0" rIns="0" bIns="0" rtlCol="0"/>
            <a:lstStyle/>
            <a:p>
              <a:endParaRPr/>
            </a:p>
          </p:txBody>
        </p:sp>
      </p:grpSp>
      <p:sp>
        <p:nvSpPr>
          <p:cNvPr id="14" name="object 14"/>
          <p:cNvSpPr txBox="1"/>
          <p:nvPr/>
        </p:nvSpPr>
        <p:spPr>
          <a:xfrm>
            <a:off x="6842893" y="6021578"/>
            <a:ext cx="459740" cy="199390"/>
          </a:xfrm>
          <a:prstGeom prst="rect">
            <a:avLst/>
          </a:prstGeom>
        </p:spPr>
        <p:txBody>
          <a:bodyPr vert="horz" wrap="square" lIns="0" tIns="17780" rIns="0" bIns="0" rtlCol="0">
            <a:spAutoFit/>
          </a:bodyPr>
          <a:lstStyle/>
          <a:p>
            <a:pPr marL="12700">
              <a:lnSpc>
                <a:spcPct val="100000"/>
              </a:lnSpc>
              <a:spcBef>
                <a:spcPts val="140"/>
              </a:spcBef>
            </a:pPr>
            <a:r>
              <a:rPr sz="1100" b="1" dirty="0">
                <a:latin typeface="Microsoft JhengHei"/>
                <a:cs typeface="Microsoft JhengHei"/>
              </a:rPr>
              <a:t>台南</a:t>
            </a:r>
            <a:r>
              <a:rPr sz="1100" b="1" spc="-50" dirty="0">
                <a:latin typeface="Microsoft JhengHei"/>
                <a:cs typeface="Microsoft JhengHei"/>
              </a:rPr>
              <a:t>市</a:t>
            </a:r>
            <a:endParaRPr sz="1100">
              <a:latin typeface="Microsoft JhengHei"/>
              <a:cs typeface="Microsoft JhengHei"/>
            </a:endParaRPr>
          </a:p>
        </p:txBody>
      </p:sp>
      <p:grpSp>
        <p:nvGrpSpPr>
          <p:cNvPr id="15" name="object 15"/>
          <p:cNvGrpSpPr/>
          <p:nvPr/>
        </p:nvGrpSpPr>
        <p:grpSpPr>
          <a:xfrm>
            <a:off x="6690245" y="2586227"/>
            <a:ext cx="1637030" cy="1285240"/>
            <a:chOff x="6690245" y="2586227"/>
            <a:chExt cx="1637030" cy="1285240"/>
          </a:xfrm>
        </p:grpSpPr>
        <p:sp>
          <p:nvSpPr>
            <p:cNvPr id="16" name="object 16"/>
            <p:cNvSpPr/>
            <p:nvPr/>
          </p:nvSpPr>
          <p:spPr>
            <a:xfrm>
              <a:off x="7451471" y="2594609"/>
              <a:ext cx="867410" cy="718185"/>
            </a:xfrm>
            <a:custGeom>
              <a:avLst/>
              <a:gdLst/>
              <a:ahLst/>
              <a:cxnLst/>
              <a:rect l="l" t="t" r="r" b="b"/>
              <a:pathLst>
                <a:path w="867409" h="718185">
                  <a:moveTo>
                    <a:pt x="867156" y="371093"/>
                  </a:moveTo>
                  <a:lnTo>
                    <a:pt x="867156" y="74675"/>
                  </a:lnTo>
                  <a:lnTo>
                    <a:pt x="861286" y="45648"/>
                  </a:lnTo>
                  <a:lnTo>
                    <a:pt x="845343" y="21907"/>
                  </a:lnTo>
                  <a:lnTo>
                    <a:pt x="821828" y="5881"/>
                  </a:lnTo>
                  <a:lnTo>
                    <a:pt x="793242" y="0"/>
                  </a:lnTo>
                  <a:lnTo>
                    <a:pt x="74676" y="0"/>
                  </a:lnTo>
                  <a:lnTo>
                    <a:pt x="45648" y="5881"/>
                  </a:lnTo>
                  <a:lnTo>
                    <a:pt x="21907" y="21907"/>
                  </a:lnTo>
                  <a:lnTo>
                    <a:pt x="5881" y="45648"/>
                  </a:lnTo>
                  <a:lnTo>
                    <a:pt x="0" y="74675"/>
                  </a:lnTo>
                  <a:lnTo>
                    <a:pt x="0" y="371093"/>
                  </a:lnTo>
                  <a:lnTo>
                    <a:pt x="5881" y="400121"/>
                  </a:lnTo>
                  <a:lnTo>
                    <a:pt x="21907" y="423862"/>
                  </a:lnTo>
                  <a:lnTo>
                    <a:pt x="45648" y="439888"/>
                  </a:lnTo>
                  <a:lnTo>
                    <a:pt x="74676" y="445769"/>
                  </a:lnTo>
                  <a:lnTo>
                    <a:pt x="505968" y="445769"/>
                  </a:lnTo>
                  <a:lnTo>
                    <a:pt x="828294" y="717803"/>
                  </a:lnTo>
                  <a:lnTo>
                    <a:pt x="722376" y="445769"/>
                  </a:lnTo>
                  <a:lnTo>
                    <a:pt x="793242" y="445769"/>
                  </a:lnTo>
                  <a:lnTo>
                    <a:pt x="821828" y="439888"/>
                  </a:lnTo>
                  <a:lnTo>
                    <a:pt x="845343" y="423862"/>
                  </a:lnTo>
                  <a:lnTo>
                    <a:pt x="861286" y="400121"/>
                  </a:lnTo>
                  <a:lnTo>
                    <a:pt x="867156" y="371093"/>
                  </a:lnTo>
                  <a:close/>
                </a:path>
              </a:pathLst>
            </a:custGeom>
            <a:solidFill>
              <a:srgbClr val="FFFFFF"/>
            </a:solidFill>
          </p:spPr>
          <p:txBody>
            <a:bodyPr wrap="square" lIns="0" tIns="0" rIns="0" bIns="0" rtlCol="0"/>
            <a:lstStyle/>
            <a:p>
              <a:endParaRPr/>
            </a:p>
          </p:txBody>
        </p:sp>
        <p:sp>
          <p:nvSpPr>
            <p:cNvPr id="17" name="object 17"/>
            <p:cNvSpPr/>
            <p:nvPr/>
          </p:nvSpPr>
          <p:spPr>
            <a:xfrm>
              <a:off x="7443089" y="2586227"/>
              <a:ext cx="883919" cy="735330"/>
            </a:xfrm>
            <a:custGeom>
              <a:avLst/>
              <a:gdLst/>
              <a:ahLst/>
              <a:cxnLst/>
              <a:rect l="l" t="t" r="r" b="b"/>
              <a:pathLst>
                <a:path w="883920" h="735329">
                  <a:moveTo>
                    <a:pt x="883919" y="379476"/>
                  </a:moveTo>
                  <a:lnTo>
                    <a:pt x="883919" y="82296"/>
                  </a:lnTo>
                  <a:lnTo>
                    <a:pt x="882396" y="65532"/>
                  </a:lnTo>
                  <a:lnTo>
                    <a:pt x="864869" y="29718"/>
                  </a:lnTo>
                  <a:lnTo>
                    <a:pt x="825246" y="3810"/>
                  </a:lnTo>
                  <a:lnTo>
                    <a:pt x="801624" y="0"/>
                  </a:lnTo>
                  <a:lnTo>
                    <a:pt x="82296" y="0"/>
                  </a:lnTo>
                  <a:lnTo>
                    <a:pt x="39821" y="12571"/>
                  </a:lnTo>
                  <a:lnTo>
                    <a:pt x="12084" y="40325"/>
                  </a:lnTo>
                  <a:lnTo>
                    <a:pt x="0" y="83058"/>
                  </a:lnTo>
                  <a:lnTo>
                    <a:pt x="0" y="380238"/>
                  </a:lnTo>
                  <a:lnTo>
                    <a:pt x="7180" y="412715"/>
                  </a:lnTo>
                  <a:lnTo>
                    <a:pt x="16764" y="426865"/>
                  </a:lnTo>
                  <a:lnTo>
                    <a:pt x="16764" y="83058"/>
                  </a:lnTo>
                  <a:lnTo>
                    <a:pt x="17526" y="75438"/>
                  </a:lnTo>
                  <a:lnTo>
                    <a:pt x="36190" y="36242"/>
                  </a:lnTo>
                  <a:lnTo>
                    <a:pt x="70104" y="18288"/>
                  </a:lnTo>
                  <a:lnTo>
                    <a:pt x="801624" y="16764"/>
                  </a:lnTo>
                  <a:lnTo>
                    <a:pt x="815340" y="18288"/>
                  </a:lnTo>
                  <a:lnTo>
                    <a:pt x="852678" y="41148"/>
                  </a:lnTo>
                  <a:lnTo>
                    <a:pt x="867156" y="76962"/>
                  </a:lnTo>
                  <a:lnTo>
                    <a:pt x="867156" y="429458"/>
                  </a:lnTo>
                  <a:lnTo>
                    <a:pt x="867535" y="429053"/>
                  </a:lnTo>
                  <a:lnTo>
                    <a:pt x="877824" y="411480"/>
                  </a:lnTo>
                  <a:lnTo>
                    <a:pt x="882396" y="396240"/>
                  </a:lnTo>
                  <a:lnTo>
                    <a:pt x="883919" y="379476"/>
                  </a:lnTo>
                  <a:close/>
                </a:path>
                <a:path w="883920" h="735329">
                  <a:moveTo>
                    <a:pt x="842010" y="733044"/>
                  </a:moveTo>
                  <a:lnTo>
                    <a:pt x="842010" y="720090"/>
                  </a:lnTo>
                  <a:lnTo>
                    <a:pt x="829056" y="729234"/>
                  </a:lnTo>
                  <a:lnTo>
                    <a:pt x="817379" y="699244"/>
                  </a:lnTo>
                  <a:lnTo>
                    <a:pt x="519684" y="447294"/>
                  </a:lnTo>
                  <a:lnTo>
                    <a:pt x="516636" y="445770"/>
                  </a:lnTo>
                  <a:lnTo>
                    <a:pt x="83058" y="445770"/>
                  </a:lnTo>
                  <a:lnTo>
                    <a:pt x="57008" y="440513"/>
                  </a:lnTo>
                  <a:lnTo>
                    <a:pt x="36252" y="426410"/>
                  </a:lnTo>
                  <a:lnTo>
                    <a:pt x="22325" y="405413"/>
                  </a:lnTo>
                  <a:lnTo>
                    <a:pt x="16764" y="379476"/>
                  </a:lnTo>
                  <a:lnTo>
                    <a:pt x="16764" y="426865"/>
                  </a:lnTo>
                  <a:lnTo>
                    <a:pt x="24564" y="438383"/>
                  </a:lnTo>
                  <a:lnTo>
                    <a:pt x="50431" y="455552"/>
                  </a:lnTo>
                  <a:lnTo>
                    <a:pt x="83058" y="462534"/>
                  </a:lnTo>
                  <a:lnTo>
                    <a:pt x="509016" y="462534"/>
                  </a:lnTo>
                  <a:lnTo>
                    <a:pt x="509016" y="460248"/>
                  </a:lnTo>
                  <a:lnTo>
                    <a:pt x="514350" y="462534"/>
                  </a:lnTo>
                  <a:lnTo>
                    <a:pt x="514350" y="464762"/>
                  </a:lnTo>
                  <a:lnTo>
                    <a:pt x="831341" y="733044"/>
                  </a:lnTo>
                  <a:lnTo>
                    <a:pt x="834390" y="735330"/>
                  </a:lnTo>
                  <a:lnTo>
                    <a:pt x="838962" y="735330"/>
                  </a:lnTo>
                  <a:lnTo>
                    <a:pt x="842010" y="733044"/>
                  </a:lnTo>
                  <a:close/>
                </a:path>
                <a:path w="883920" h="735329">
                  <a:moveTo>
                    <a:pt x="514350" y="462534"/>
                  </a:moveTo>
                  <a:lnTo>
                    <a:pt x="509016" y="460248"/>
                  </a:lnTo>
                  <a:lnTo>
                    <a:pt x="511717" y="462534"/>
                  </a:lnTo>
                  <a:lnTo>
                    <a:pt x="514350" y="462534"/>
                  </a:lnTo>
                  <a:close/>
                </a:path>
                <a:path w="883920" h="735329">
                  <a:moveTo>
                    <a:pt x="511717" y="462534"/>
                  </a:moveTo>
                  <a:lnTo>
                    <a:pt x="509016" y="460248"/>
                  </a:lnTo>
                  <a:lnTo>
                    <a:pt x="509016" y="462534"/>
                  </a:lnTo>
                  <a:lnTo>
                    <a:pt x="511717" y="462534"/>
                  </a:lnTo>
                  <a:close/>
                </a:path>
                <a:path w="883920" h="735329">
                  <a:moveTo>
                    <a:pt x="514350" y="464762"/>
                  </a:moveTo>
                  <a:lnTo>
                    <a:pt x="514350" y="462534"/>
                  </a:lnTo>
                  <a:lnTo>
                    <a:pt x="511717" y="462534"/>
                  </a:lnTo>
                  <a:lnTo>
                    <a:pt x="514350" y="464762"/>
                  </a:lnTo>
                  <a:close/>
                </a:path>
                <a:path w="883920" h="735329">
                  <a:moveTo>
                    <a:pt x="867156" y="429458"/>
                  </a:moveTo>
                  <a:lnTo>
                    <a:pt x="867156" y="387096"/>
                  </a:lnTo>
                  <a:lnTo>
                    <a:pt x="865632" y="393192"/>
                  </a:lnTo>
                  <a:lnTo>
                    <a:pt x="864108" y="400050"/>
                  </a:lnTo>
                  <a:lnTo>
                    <a:pt x="861822" y="405384"/>
                  </a:lnTo>
                  <a:lnTo>
                    <a:pt x="829573" y="439254"/>
                  </a:lnTo>
                  <a:lnTo>
                    <a:pt x="728472" y="445770"/>
                  </a:lnTo>
                  <a:lnTo>
                    <a:pt x="725424" y="446532"/>
                  </a:lnTo>
                  <a:lnTo>
                    <a:pt x="722376" y="451104"/>
                  </a:lnTo>
                  <a:lnTo>
                    <a:pt x="722376" y="454152"/>
                  </a:lnTo>
                  <a:lnTo>
                    <a:pt x="723138" y="457200"/>
                  </a:lnTo>
                  <a:lnTo>
                    <a:pt x="730758" y="476770"/>
                  </a:lnTo>
                  <a:lnTo>
                    <a:pt x="730758" y="462534"/>
                  </a:lnTo>
                  <a:lnTo>
                    <a:pt x="739140" y="451104"/>
                  </a:lnTo>
                  <a:lnTo>
                    <a:pt x="743558" y="462534"/>
                  </a:lnTo>
                  <a:lnTo>
                    <a:pt x="801624" y="462534"/>
                  </a:lnTo>
                  <a:lnTo>
                    <a:pt x="810006" y="461772"/>
                  </a:lnTo>
                  <a:lnTo>
                    <a:pt x="818388" y="460248"/>
                  </a:lnTo>
                  <a:lnTo>
                    <a:pt x="837742" y="453940"/>
                  </a:lnTo>
                  <a:lnTo>
                    <a:pt x="854149" y="443374"/>
                  </a:lnTo>
                  <a:lnTo>
                    <a:pt x="867156" y="429458"/>
                  </a:lnTo>
                  <a:close/>
                </a:path>
                <a:path w="883920" h="735329">
                  <a:moveTo>
                    <a:pt x="743558" y="462534"/>
                  </a:moveTo>
                  <a:lnTo>
                    <a:pt x="739140" y="451104"/>
                  </a:lnTo>
                  <a:lnTo>
                    <a:pt x="730758" y="462534"/>
                  </a:lnTo>
                  <a:lnTo>
                    <a:pt x="743558" y="462534"/>
                  </a:lnTo>
                  <a:close/>
                </a:path>
                <a:path w="883920" h="735329">
                  <a:moveTo>
                    <a:pt x="845819" y="726948"/>
                  </a:moveTo>
                  <a:lnTo>
                    <a:pt x="844296" y="723138"/>
                  </a:lnTo>
                  <a:lnTo>
                    <a:pt x="743558" y="462534"/>
                  </a:lnTo>
                  <a:lnTo>
                    <a:pt x="730758" y="462534"/>
                  </a:lnTo>
                  <a:lnTo>
                    <a:pt x="730758" y="476770"/>
                  </a:lnTo>
                  <a:lnTo>
                    <a:pt x="817379" y="699244"/>
                  </a:lnTo>
                  <a:lnTo>
                    <a:pt x="842010" y="720090"/>
                  </a:lnTo>
                  <a:lnTo>
                    <a:pt x="842010" y="733044"/>
                  </a:lnTo>
                  <a:lnTo>
                    <a:pt x="845058" y="730758"/>
                  </a:lnTo>
                  <a:lnTo>
                    <a:pt x="845819" y="726948"/>
                  </a:lnTo>
                  <a:close/>
                </a:path>
                <a:path w="883920" h="735329">
                  <a:moveTo>
                    <a:pt x="842010" y="720090"/>
                  </a:moveTo>
                  <a:lnTo>
                    <a:pt x="817379" y="699244"/>
                  </a:lnTo>
                  <a:lnTo>
                    <a:pt x="829056" y="729234"/>
                  </a:lnTo>
                  <a:lnTo>
                    <a:pt x="842010" y="720090"/>
                  </a:lnTo>
                  <a:close/>
                </a:path>
              </a:pathLst>
            </a:custGeom>
            <a:solidFill>
              <a:srgbClr val="8DA9DB"/>
            </a:solidFill>
          </p:spPr>
          <p:txBody>
            <a:bodyPr wrap="square" lIns="0" tIns="0" rIns="0" bIns="0" rtlCol="0"/>
            <a:lstStyle/>
            <a:p>
              <a:endParaRPr/>
            </a:p>
          </p:txBody>
        </p:sp>
        <p:sp>
          <p:nvSpPr>
            <p:cNvPr id="18" name="object 18"/>
            <p:cNvSpPr/>
            <p:nvPr/>
          </p:nvSpPr>
          <p:spPr>
            <a:xfrm>
              <a:off x="6698627" y="3438905"/>
              <a:ext cx="1263650" cy="424180"/>
            </a:xfrm>
            <a:custGeom>
              <a:avLst/>
              <a:gdLst/>
              <a:ahLst/>
              <a:cxnLst/>
              <a:rect l="l" t="t" r="r" b="b"/>
              <a:pathLst>
                <a:path w="1263650" h="424179">
                  <a:moveTo>
                    <a:pt x="1263396" y="422909"/>
                  </a:moveTo>
                  <a:lnTo>
                    <a:pt x="829818" y="246887"/>
                  </a:lnTo>
                  <a:lnTo>
                    <a:pt x="829818" y="70865"/>
                  </a:lnTo>
                  <a:lnTo>
                    <a:pt x="824210" y="43076"/>
                  </a:lnTo>
                  <a:lnTo>
                    <a:pt x="808958" y="20573"/>
                  </a:lnTo>
                  <a:lnTo>
                    <a:pt x="786419" y="5500"/>
                  </a:lnTo>
                  <a:lnTo>
                    <a:pt x="758952" y="0"/>
                  </a:lnTo>
                  <a:lnTo>
                    <a:pt x="70866" y="0"/>
                  </a:lnTo>
                  <a:lnTo>
                    <a:pt x="43398" y="5500"/>
                  </a:lnTo>
                  <a:lnTo>
                    <a:pt x="20859" y="20573"/>
                  </a:lnTo>
                  <a:lnTo>
                    <a:pt x="5607" y="43076"/>
                  </a:lnTo>
                  <a:lnTo>
                    <a:pt x="0" y="70865"/>
                  </a:lnTo>
                  <a:lnTo>
                    <a:pt x="0" y="353567"/>
                  </a:lnTo>
                  <a:lnTo>
                    <a:pt x="5607" y="380916"/>
                  </a:lnTo>
                  <a:lnTo>
                    <a:pt x="20859" y="403193"/>
                  </a:lnTo>
                  <a:lnTo>
                    <a:pt x="43398" y="418183"/>
                  </a:lnTo>
                  <a:lnTo>
                    <a:pt x="70866" y="423671"/>
                  </a:lnTo>
                  <a:lnTo>
                    <a:pt x="758952" y="423671"/>
                  </a:lnTo>
                  <a:lnTo>
                    <a:pt x="786419" y="418183"/>
                  </a:lnTo>
                  <a:lnTo>
                    <a:pt x="808958" y="403193"/>
                  </a:lnTo>
                  <a:lnTo>
                    <a:pt x="824210" y="380916"/>
                  </a:lnTo>
                  <a:lnTo>
                    <a:pt x="829818" y="353567"/>
                  </a:lnTo>
                  <a:lnTo>
                    <a:pt x="1263396" y="422909"/>
                  </a:lnTo>
                  <a:close/>
                </a:path>
              </a:pathLst>
            </a:custGeom>
            <a:solidFill>
              <a:srgbClr val="FFFFFF"/>
            </a:solidFill>
          </p:spPr>
          <p:txBody>
            <a:bodyPr wrap="square" lIns="0" tIns="0" rIns="0" bIns="0" rtlCol="0"/>
            <a:lstStyle/>
            <a:p>
              <a:endParaRPr/>
            </a:p>
          </p:txBody>
        </p:sp>
        <p:sp>
          <p:nvSpPr>
            <p:cNvPr id="19" name="object 19"/>
            <p:cNvSpPr/>
            <p:nvPr/>
          </p:nvSpPr>
          <p:spPr>
            <a:xfrm>
              <a:off x="6690245" y="3430524"/>
              <a:ext cx="1281430" cy="440690"/>
            </a:xfrm>
            <a:custGeom>
              <a:avLst/>
              <a:gdLst/>
              <a:ahLst/>
              <a:cxnLst/>
              <a:rect l="l" t="t" r="r" b="b"/>
              <a:pathLst>
                <a:path w="1281429" h="440689">
                  <a:moveTo>
                    <a:pt x="846582" y="249811"/>
                  </a:moveTo>
                  <a:lnTo>
                    <a:pt x="846582" y="78486"/>
                  </a:lnTo>
                  <a:lnTo>
                    <a:pt x="845819" y="70866"/>
                  </a:lnTo>
                  <a:lnTo>
                    <a:pt x="838064" y="43053"/>
                  </a:lnTo>
                  <a:lnTo>
                    <a:pt x="820378" y="20188"/>
                  </a:lnTo>
                  <a:lnTo>
                    <a:pt x="795792" y="4945"/>
                  </a:lnTo>
                  <a:lnTo>
                    <a:pt x="767334" y="0"/>
                  </a:lnTo>
                  <a:lnTo>
                    <a:pt x="78486" y="0"/>
                  </a:lnTo>
                  <a:lnTo>
                    <a:pt x="35051" y="13716"/>
                  </a:lnTo>
                  <a:lnTo>
                    <a:pt x="6532" y="47635"/>
                  </a:lnTo>
                  <a:lnTo>
                    <a:pt x="0" y="79248"/>
                  </a:lnTo>
                  <a:lnTo>
                    <a:pt x="0" y="361950"/>
                  </a:lnTo>
                  <a:lnTo>
                    <a:pt x="762" y="370332"/>
                  </a:lnTo>
                  <a:lnTo>
                    <a:pt x="9066" y="398205"/>
                  </a:lnTo>
                  <a:lnTo>
                    <a:pt x="16764" y="408113"/>
                  </a:lnTo>
                  <a:lnTo>
                    <a:pt x="16764" y="79248"/>
                  </a:lnTo>
                  <a:lnTo>
                    <a:pt x="17526" y="72390"/>
                  </a:lnTo>
                  <a:lnTo>
                    <a:pt x="33024" y="36645"/>
                  </a:lnTo>
                  <a:lnTo>
                    <a:pt x="44957" y="27432"/>
                  </a:lnTo>
                  <a:lnTo>
                    <a:pt x="49529" y="23622"/>
                  </a:lnTo>
                  <a:lnTo>
                    <a:pt x="767334" y="16764"/>
                  </a:lnTo>
                  <a:lnTo>
                    <a:pt x="790370" y="20940"/>
                  </a:lnTo>
                  <a:lnTo>
                    <a:pt x="809424" y="32789"/>
                  </a:lnTo>
                  <a:lnTo>
                    <a:pt x="823055" y="50723"/>
                  </a:lnTo>
                  <a:lnTo>
                    <a:pt x="829818" y="73152"/>
                  </a:lnTo>
                  <a:lnTo>
                    <a:pt x="829818" y="259080"/>
                  </a:lnTo>
                  <a:lnTo>
                    <a:pt x="832104" y="262128"/>
                  </a:lnTo>
                  <a:lnTo>
                    <a:pt x="835152" y="263652"/>
                  </a:lnTo>
                  <a:lnTo>
                    <a:pt x="841247" y="266126"/>
                  </a:lnTo>
                  <a:lnTo>
                    <a:pt x="841247" y="247650"/>
                  </a:lnTo>
                  <a:lnTo>
                    <a:pt x="846582" y="249811"/>
                  </a:lnTo>
                  <a:close/>
                </a:path>
                <a:path w="1281429" h="440689">
                  <a:moveTo>
                    <a:pt x="1267221" y="439061"/>
                  </a:moveTo>
                  <a:lnTo>
                    <a:pt x="1200199" y="411852"/>
                  </a:lnTo>
                  <a:lnTo>
                    <a:pt x="839724" y="353568"/>
                  </a:lnTo>
                  <a:lnTo>
                    <a:pt x="837438" y="352806"/>
                  </a:lnTo>
                  <a:lnTo>
                    <a:pt x="835152" y="353568"/>
                  </a:lnTo>
                  <a:lnTo>
                    <a:pt x="832866" y="355092"/>
                  </a:lnTo>
                  <a:lnTo>
                    <a:pt x="831341" y="356616"/>
                  </a:lnTo>
                  <a:lnTo>
                    <a:pt x="829818" y="358902"/>
                  </a:lnTo>
                  <a:lnTo>
                    <a:pt x="829818" y="368808"/>
                  </a:lnTo>
                  <a:lnTo>
                    <a:pt x="828294" y="374904"/>
                  </a:lnTo>
                  <a:lnTo>
                    <a:pt x="808346" y="409316"/>
                  </a:lnTo>
                  <a:lnTo>
                    <a:pt x="777768" y="422862"/>
                  </a:lnTo>
                  <a:lnTo>
                    <a:pt x="740449" y="424620"/>
                  </a:lnTo>
                  <a:lnTo>
                    <a:pt x="700278" y="423672"/>
                  </a:lnTo>
                  <a:lnTo>
                    <a:pt x="78486" y="423547"/>
                  </a:lnTo>
                  <a:lnTo>
                    <a:pt x="56697" y="419984"/>
                  </a:lnTo>
                  <a:lnTo>
                    <a:pt x="37728" y="408117"/>
                  </a:lnTo>
                  <a:lnTo>
                    <a:pt x="23898" y="390121"/>
                  </a:lnTo>
                  <a:lnTo>
                    <a:pt x="16764" y="368046"/>
                  </a:lnTo>
                  <a:lnTo>
                    <a:pt x="16764" y="408113"/>
                  </a:lnTo>
                  <a:lnTo>
                    <a:pt x="26417" y="420538"/>
                  </a:lnTo>
                  <a:lnTo>
                    <a:pt x="50562" y="435293"/>
                  </a:lnTo>
                  <a:lnTo>
                    <a:pt x="79248" y="440436"/>
                  </a:lnTo>
                  <a:lnTo>
                    <a:pt x="775716" y="440436"/>
                  </a:lnTo>
                  <a:lnTo>
                    <a:pt x="812292" y="426720"/>
                  </a:lnTo>
                  <a:lnTo>
                    <a:pt x="836676" y="400299"/>
                  </a:lnTo>
                  <a:lnTo>
                    <a:pt x="836676" y="369570"/>
                  </a:lnTo>
                  <a:lnTo>
                    <a:pt x="846582" y="361950"/>
                  </a:lnTo>
                  <a:lnTo>
                    <a:pt x="846582" y="371168"/>
                  </a:lnTo>
                  <a:lnTo>
                    <a:pt x="1267221" y="439061"/>
                  </a:lnTo>
                  <a:close/>
                </a:path>
                <a:path w="1281429" h="440689">
                  <a:moveTo>
                    <a:pt x="846582" y="361950"/>
                  </a:moveTo>
                  <a:lnTo>
                    <a:pt x="836676" y="369570"/>
                  </a:lnTo>
                  <a:lnTo>
                    <a:pt x="845674" y="371022"/>
                  </a:lnTo>
                  <a:lnTo>
                    <a:pt x="846582" y="361950"/>
                  </a:lnTo>
                  <a:close/>
                </a:path>
                <a:path w="1281429" h="440689">
                  <a:moveTo>
                    <a:pt x="845674" y="371022"/>
                  </a:moveTo>
                  <a:lnTo>
                    <a:pt x="836676" y="369570"/>
                  </a:lnTo>
                  <a:lnTo>
                    <a:pt x="836676" y="400299"/>
                  </a:lnTo>
                  <a:lnTo>
                    <a:pt x="839813" y="394199"/>
                  </a:lnTo>
                  <a:lnTo>
                    <a:pt x="842772" y="384810"/>
                  </a:lnTo>
                  <a:lnTo>
                    <a:pt x="845058" y="377190"/>
                  </a:lnTo>
                  <a:lnTo>
                    <a:pt x="845674" y="371022"/>
                  </a:lnTo>
                  <a:close/>
                </a:path>
                <a:path w="1281429" h="440689">
                  <a:moveTo>
                    <a:pt x="1280922" y="429768"/>
                  </a:moveTo>
                  <a:lnTo>
                    <a:pt x="1279398" y="425196"/>
                  </a:lnTo>
                  <a:lnTo>
                    <a:pt x="1268730" y="420892"/>
                  </a:lnTo>
                  <a:lnTo>
                    <a:pt x="841247" y="247650"/>
                  </a:lnTo>
                  <a:lnTo>
                    <a:pt x="846582" y="256032"/>
                  </a:lnTo>
                  <a:lnTo>
                    <a:pt x="846582" y="268292"/>
                  </a:lnTo>
                  <a:lnTo>
                    <a:pt x="1200199" y="411852"/>
                  </a:lnTo>
                  <a:lnTo>
                    <a:pt x="1273302" y="423672"/>
                  </a:lnTo>
                  <a:lnTo>
                    <a:pt x="1273302" y="440131"/>
                  </a:lnTo>
                  <a:lnTo>
                    <a:pt x="1274826" y="440436"/>
                  </a:lnTo>
                  <a:lnTo>
                    <a:pt x="1278636" y="438150"/>
                  </a:lnTo>
                  <a:lnTo>
                    <a:pt x="1280160" y="433578"/>
                  </a:lnTo>
                  <a:lnTo>
                    <a:pt x="1280922" y="429768"/>
                  </a:lnTo>
                  <a:close/>
                </a:path>
                <a:path w="1281429" h="440689">
                  <a:moveTo>
                    <a:pt x="846582" y="268292"/>
                  </a:moveTo>
                  <a:lnTo>
                    <a:pt x="846582" y="256032"/>
                  </a:lnTo>
                  <a:lnTo>
                    <a:pt x="841247" y="247650"/>
                  </a:lnTo>
                  <a:lnTo>
                    <a:pt x="841247" y="266126"/>
                  </a:lnTo>
                  <a:lnTo>
                    <a:pt x="846582" y="268292"/>
                  </a:lnTo>
                  <a:close/>
                </a:path>
                <a:path w="1281429" h="440689">
                  <a:moveTo>
                    <a:pt x="846582" y="371168"/>
                  </a:moveTo>
                  <a:lnTo>
                    <a:pt x="846582" y="361950"/>
                  </a:lnTo>
                  <a:lnTo>
                    <a:pt x="845674" y="371022"/>
                  </a:lnTo>
                  <a:lnTo>
                    <a:pt x="846582" y="371168"/>
                  </a:lnTo>
                  <a:close/>
                </a:path>
                <a:path w="1281429" h="440689">
                  <a:moveTo>
                    <a:pt x="1273302" y="423672"/>
                  </a:moveTo>
                  <a:lnTo>
                    <a:pt x="1200199" y="411852"/>
                  </a:lnTo>
                  <a:lnTo>
                    <a:pt x="1267221" y="439061"/>
                  </a:lnTo>
                  <a:lnTo>
                    <a:pt x="1268830" y="439321"/>
                  </a:lnTo>
                  <a:lnTo>
                    <a:pt x="1273302" y="423672"/>
                  </a:lnTo>
                  <a:close/>
                </a:path>
                <a:path w="1281429" h="440689">
                  <a:moveTo>
                    <a:pt x="1268830" y="439321"/>
                  </a:moveTo>
                  <a:lnTo>
                    <a:pt x="1267221" y="439061"/>
                  </a:lnTo>
                  <a:lnTo>
                    <a:pt x="1268730" y="439674"/>
                  </a:lnTo>
                  <a:lnTo>
                    <a:pt x="1268830" y="439321"/>
                  </a:lnTo>
                  <a:close/>
                </a:path>
                <a:path w="1281429" h="440689">
                  <a:moveTo>
                    <a:pt x="1273302" y="440131"/>
                  </a:moveTo>
                  <a:lnTo>
                    <a:pt x="1273302" y="423672"/>
                  </a:lnTo>
                  <a:lnTo>
                    <a:pt x="1268830" y="439321"/>
                  </a:lnTo>
                  <a:lnTo>
                    <a:pt x="1271016" y="439674"/>
                  </a:lnTo>
                  <a:lnTo>
                    <a:pt x="1273302" y="440131"/>
                  </a:lnTo>
                  <a:close/>
                </a:path>
              </a:pathLst>
            </a:custGeom>
            <a:solidFill>
              <a:srgbClr val="8DA9DB"/>
            </a:solidFill>
          </p:spPr>
          <p:txBody>
            <a:bodyPr wrap="square" lIns="0" tIns="0" rIns="0" bIns="0" rtlCol="0"/>
            <a:lstStyle/>
            <a:p>
              <a:endParaRPr/>
            </a:p>
          </p:txBody>
        </p:sp>
      </p:grpSp>
      <p:sp>
        <p:nvSpPr>
          <p:cNvPr id="20" name="object 20"/>
          <p:cNvSpPr txBox="1"/>
          <p:nvPr/>
        </p:nvSpPr>
        <p:spPr>
          <a:xfrm>
            <a:off x="6811651" y="3459734"/>
            <a:ext cx="604520" cy="373380"/>
          </a:xfrm>
          <a:prstGeom prst="rect">
            <a:avLst/>
          </a:prstGeom>
        </p:spPr>
        <p:txBody>
          <a:bodyPr vert="horz" wrap="square" lIns="0" tIns="11430" rIns="0" bIns="0" rtlCol="0">
            <a:spAutoFit/>
          </a:bodyPr>
          <a:lstStyle/>
          <a:p>
            <a:pPr marL="12700" marR="5080" indent="72390">
              <a:lnSpc>
                <a:spcPct val="103600"/>
              </a:lnSpc>
              <a:spcBef>
                <a:spcPts val="90"/>
              </a:spcBef>
            </a:pPr>
            <a:r>
              <a:rPr sz="1100" b="1" dirty="0">
                <a:latin typeface="Microsoft JhengHei"/>
                <a:cs typeface="Microsoft JhengHei"/>
              </a:rPr>
              <a:t>台中</a:t>
            </a:r>
            <a:r>
              <a:rPr sz="1100" b="1" spc="-50" dirty="0">
                <a:latin typeface="Microsoft JhengHei"/>
                <a:cs typeface="Microsoft JhengHei"/>
              </a:rPr>
              <a:t>市</a:t>
            </a:r>
            <a:r>
              <a:rPr sz="1100" b="1" dirty="0">
                <a:solidFill>
                  <a:srgbClr val="BF9000"/>
                </a:solidFill>
                <a:latin typeface="Microsoft JhengHei"/>
                <a:cs typeface="Microsoft JhengHei"/>
              </a:rPr>
              <a:t>彩虹城</a:t>
            </a:r>
            <a:r>
              <a:rPr sz="1100" b="1" spc="-50" dirty="0">
                <a:solidFill>
                  <a:srgbClr val="BF9000"/>
                </a:solidFill>
                <a:latin typeface="Microsoft JhengHei"/>
                <a:cs typeface="Microsoft JhengHei"/>
              </a:rPr>
              <a:t>堡</a:t>
            </a:r>
            <a:endParaRPr sz="1100">
              <a:latin typeface="Microsoft JhengHei"/>
              <a:cs typeface="Microsoft JhengHei"/>
            </a:endParaRPr>
          </a:p>
        </p:txBody>
      </p:sp>
      <p:grpSp>
        <p:nvGrpSpPr>
          <p:cNvPr id="21" name="object 21"/>
          <p:cNvGrpSpPr/>
          <p:nvPr/>
        </p:nvGrpSpPr>
        <p:grpSpPr>
          <a:xfrm>
            <a:off x="7693786" y="2125979"/>
            <a:ext cx="1135380" cy="993775"/>
            <a:chOff x="7693786" y="2125979"/>
            <a:chExt cx="1135380" cy="993775"/>
          </a:xfrm>
        </p:grpSpPr>
        <p:sp>
          <p:nvSpPr>
            <p:cNvPr id="22" name="object 22"/>
            <p:cNvSpPr/>
            <p:nvPr/>
          </p:nvSpPr>
          <p:spPr>
            <a:xfrm>
              <a:off x="7701419" y="2134361"/>
              <a:ext cx="1119505" cy="977265"/>
            </a:xfrm>
            <a:custGeom>
              <a:avLst/>
              <a:gdLst/>
              <a:ahLst/>
              <a:cxnLst/>
              <a:rect l="l" t="t" r="r" b="b"/>
              <a:pathLst>
                <a:path w="1119504" h="977264">
                  <a:moveTo>
                    <a:pt x="1119377" y="372617"/>
                  </a:moveTo>
                  <a:lnTo>
                    <a:pt x="1119377" y="74675"/>
                  </a:lnTo>
                  <a:lnTo>
                    <a:pt x="1113496" y="45648"/>
                  </a:lnTo>
                  <a:lnTo>
                    <a:pt x="1097470" y="21907"/>
                  </a:lnTo>
                  <a:lnTo>
                    <a:pt x="1073729" y="5881"/>
                  </a:lnTo>
                  <a:lnTo>
                    <a:pt x="1044701" y="0"/>
                  </a:lnTo>
                  <a:lnTo>
                    <a:pt x="74675" y="0"/>
                  </a:lnTo>
                  <a:lnTo>
                    <a:pt x="45660" y="5881"/>
                  </a:lnTo>
                  <a:lnTo>
                    <a:pt x="22002" y="21907"/>
                  </a:lnTo>
                  <a:lnTo>
                    <a:pt x="6203" y="45648"/>
                  </a:lnTo>
                  <a:lnTo>
                    <a:pt x="761" y="74675"/>
                  </a:lnTo>
                  <a:lnTo>
                    <a:pt x="761" y="372617"/>
                  </a:lnTo>
                  <a:lnTo>
                    <a:pt x="0" y="372617"/>
                  </a:lnTo>
                  <a:lnTo>
                    <a:pt x="5881" y="401645"/>
                  </a:lnTo>
                  <a:lnTo>
                    <a:pt x="21907" y="425386"/>
                  </a:lnTo>
                  <a:lnTo>
                    <a:pt x="45648" y="441412"/>
                  </a:lnTo>
                  <a:lnTo>
                    <a:pt x="74675" y="447294"/>
                  </a:lnTo>
                  <a:lnTo>
                    <a:pt x="653033" y="447293"/>
                  </a:lnTo>
                  <a:lnTo>
                    <a:pt x="795527" y="976884"/>
                  </a:lnTo>
                  <a:lnTo>
                    <a:pt x="932687" y="447293"/>
                  </a:lnTo>
                  <a:lnTo>
                    <a:pt x="1044701" y="447293"/>
                  </a:lnTo>
                  <a:lnTo>
                    <a:pt x="1073729" y="441412"/>
                  </a:lnTo>
                  <a:lnTo>
                    <a:pt x="1097470" y="425386"/>
                  </a:lnTo>
                  <a:lnTo>
                    <a:pt x="1113496" y="401645"/>
                  </a:lnTo>
                  <a:lnTo>
                    <a:pt x="1119377" y="372617"/>
                  </a:lnTo>
                  <a:close/>
                </a:path>
              </a:pathLst>
            </a:custGeom>
            <a:solidFill>
              <a:srgbClr val="FFFFFF"/>
            </a:solidFill>
          </p:spPr>
          <p:txBody>
            <a:bodyPr wrap="square" lIns="0" tIns="0" rIns="0" bIns="0" rtlCol="0"/>
            <a:lstStyle/>
            <a:p>
              <a:endParaRPr/>
            </a:p>
          </p:txBody>
        </p:sp>
        <p:sp>
          <p:nvSpPr>
            <p:cNvPr id="23" name="object 23"/>
            <p:cNvSpPr/>
            <p:nvPr/>
          </p:nvSpPr>
          <p:spPr>
            <a:xfrm>
              <a:off x="7693786" y="2125979"/>
              <a:ext cx="1135380" cy="993775"/>
            </a:xfrm>
            <a:custGeom>
              <a:avLst/>
              <a:gdLst/>
              <a:ahLst/>
              <a:cxnLst/>
              <a:rect l="l" t="t" r="r" b="b"/>
              <a:pathLst>
                <a:path w="1135379" h="993775">
                  <a:moveTo>
                    <a:pt x="1135380" y="381000"/>
                  </a:moveTo>
                  <a:lnTo>
                    <a:pt x="1135380" y="82296"/>
                  </a:lnTo>
                  <a:lnTo>
                    <a:pt x="1133856" y="66294"/>
                  </a:lnTo>
                  <a:lnTo>
                    <a:pt x="1116330" y="29718"/>
                  </a:lnTo>
                  <a:lnTo>
                    <a:pt x="1076706" y="3810"/>
                  </a:lnTo>
                  <a:lnTo>
                    <a:pt x="82296" y="0"/>
                  </a:lnTo>
                  <a:lnTo>
                    <a:pt x="73914" y="762"/>
                  </a:lnTo>
                  <a:lnTo>
                    <a:pt x="23474" y="24693"/>
                  </a:lnTo>
                  <a:lnTo>
                    <a:pt x="3047" y="58674"/>
                  </a:lnTo>
                  <a:lnTo>
                    <a:pt x="1523" y="67056"/>
                  </a:lnTo>
                  <a:lnTo>
                    <a:pt x="0" y="74676"/>
                  </a:lnTo>
                  <a:lnTo>
                    <a:pt x="0" y="381762"/>
                  </a:lnTo>
                  <a:lnTo>
                    <a:pt x="6216" y="413458"/>
                  </a:lnTo>
                  <a:lnTo>
                    <a:pt x="16002" y="427798"/>
                  </a:lnTo>
                  <a:lnTo>
                    <a:pt x="16002" y="83058"/>
                  </a:lnTo>
                  <a:lnTo>
                    <a:pt x="17526" y="69342"/>
                  </a:lnTo>
                  <a:lnTo>
                    <a:pt x="48835" y="26010"/>
                  </a:lnTo>
                  <a:lnTo>
                    <a:pt x="1053084" y="16840"/>
                  </a:lnTo>
                  <a:lnTo>
                    <a:pt x="1059942" y="17526"/>
                  </a:lnTo>
                  <a:lnTo>
                    <a:pt x="1104138" y="41148"/>
                  </a:lnTo>
                  <a:lnTo>
                    <a:pt x="1118616" y="76962"/>
                  </a:lnTo>
                  <a:lnTo>
                    <a:pt x="1118616" y="431060"/>
                  </a:lnTo>
                  <a:lnTo>
                    <a:pt x="1119107" y="430546"/>
                  </a:lnTo>
                  <a:lnTo>
                    <a:pt x="1129284" y="413004"/>
                  </a:lnTo>
                  <a:lnTo>
                    <a:pt x="1133856" y="397764"/>
                  </a:lnTo>
                  <a:lnTo>
                    <a:pt x="1135380" y="381000"/>
                  </a:lnTo>
                  <a:close/>
                </a:path>
                <a:path w="1135379" h="993775">
                  <a:moveTo>
                    <a:pt x="803471" y="953028"/>
                  </a:moveTo>
                  <a:lnTo>
                    <a:pt x="669036" y="453390"/>
                  </a:lnTo>
                  <a:lnTo>
                    <a:pt x="667512" y="449580"/>
                  </a:lnTo>
                  <a:lnTo>
                    <a:pt x="664464" y="447294"/>
                  </a:lnTo>
                  <a:lnTo>
                    <a:pt x="82296" y="447294"/>
                  </a:lnTo>
                  <a:lnTo>
                    <a:pt x="56707" y="442168"/>
                  </a:lnTo>
                  <a:lnTo>
                    <a:pt x="35775" y="427758"/>
                  </a:lnTo>
                  <a:lnTo>
                    <a:pt x="21531" y="406542"/>
                  </a:lnTo>
                  <a:lnTo>
                    <a:pt x="16002" y="381000"/>
                  </a:lnTo>
                  <a:lnTo>
                    <a:pt x="16002" y="427798"/>
                  </a:lnTo>
                  <a:lnTo>
                    <a:pt x="24150" y="439740"/>
                  </a:lnTo>
                  <a:lnTo>
                    <a:pt x="50583" y="457607"/>
                  </a:lnTo>
                  <a:lnTo>
                    <a:pt x="82296" y="464058"/>
                  </a:lnTo>
                  <a:lnTo>
                    <a:pt x="653034" y="464058"/>
                  </a:lnTo>
                  <a:lnTo>
                    <a:pt x="653034" y="457962"/>
                  </a:lnTo>
                  <a:lnTo>
                    <a:pt x="660654" y="464058"/>
                  </a:lnTo>
                  <a:lnTo>
                    <a:pt x="660654" y="486282"/>
                  </a:lnTo>
                  <a:lnTo>
                    <a:pt x="795528" y="987552"/>
                  </a:lnTo>
                  <a:lnTo>
                    <a:pt x="795528" y="983742"/>
                  </a:lnTo>
                  <a:lnTo>
                    <a:pt x="803471" y="953028"/>
                  </a:lnTo>
                  <a:close/>
                </a:path>
                <a:path w="1135379" h="993775">
                  <a:moveTo>
                    <a:pt x="660654" y="464058"/>
                  </a:moveTo>
                  <a:lnTo>
                    <a:pt x="653034" y="457962"/>
                  </a:lnTo>
                  <a:lnTo>
                    <a:pt x="654674" y="464058"/>
                  </a:lnTo>
                  <a:lnTo>
                    <a:pt x="660654" y="464058"/>
                  </a:lnTo>
                  <a:close/>
                </a:path>
                <a:path w="1135379" h="993775">
                  <a:moveTo>
                    <a:pt x="654674" y="464058"/>
                  </a:moveTo>
                  <a:lnTo>
                    <a:pt x="653034" y="457962"/>
                  </a:lnTo>
                  <a:lnTo>
                    <a:pt x="653034" y="464058"/>
                  </a:lnTo>
                  <a:lnTo>
                    <a:pt x="654674" y="464058"/>
                  </a:lnTo>
                  <a:close/>
                </a:path>
                <a:path w="1135379" h="993775">
                  <a:moveTo>
                    <a:pt x="660654" y="486282"/>
                  </a:moveTo>
                  <a:lnTo>
                    <a:pt x="660654" y="464058"/>
                  </a:lnTo>
                  <a:lnTo>
                    <a:pt x="654674" y="464058"/>
                  </a:lnTo>
                  <a:lnTo>
                    <a:pt x="660654" y="486282"/>
                  </a:lnTo>
                  <a:close/>
                </a:path>
                <a:path w="1135379" h="993775">
                  <a:moveTo>
                    <a:pt x="811530" y="982980"/>
                  </a:moveTo>
                  <a:lnTo>
                    <a:pt x="803471" y="953028"/>
                  </a:lnTo>
                  <a:lnTo>
                    <a:pt x="795528" y="983742"/>
                  </a:lnTo>
                  <a:lnTo>
                    <a:pt x="811530" y="982980"/>
                  </a:lnTo>
                  <a:close/>
                </a:path>
                <a:path w="1135379" h="993775">
                  <a:moveTo>
                    <a:pt x="811530" y="987552"/>
                  </a:moveTo>
                  <a:lnTo>
                    <a:pt x="811530" y="982980"/>
                  </a:lnTo>
                  <a:lnTo>
                    <a:pt x="795528" y="983742"/>
                  </a:lnTo>
                  <a:lnTo>
                    <a:pt x="795528" y="987552"/>
                  </a:lnTo>
                  <a:lnTo>
                    <a:pt x="796290" y="991362"/>
                  </a:lnTo>
                  <a:lnTo>
                    <a:pt x="799338" y="993648"/>
                  </a:lnTo>
                  <a:lnTo>
                    <a:pt x="806958" y="993648"/>
                  </a:lnTo>
                  <a:lnTo>
                    <a:pt x="810768" y="991362"/>
                  </a:lnTo>
                  <a:lnTo>
                    <a:pt x="811530" y="987552"/>
                  </a:lnTo>
                  <a:close/>
                </a:path>
                <a:path w="1135379" h="993775">
                  <a:moveTo>
                    <a:pt x="1118616" y="431060"/>
                  </a:moveTo>
                  <a:lnTo>
                    <a:pt x="1118616" y="388620"/>
                  </a:lnTo>
                  <a:lnTo>
                    <a:pt x="1117092" y="394716"/>
                  </a:lnTo>
                  <a:lnTo>
                    <a:pt x="1115568" y="401574"/>
                  </a:lnTo>
                  <a:lnTo>
                    <a:pt x="1113282" y="406908"/>
                  </a:lnTo>
                  <a:lnTo>
                    <a:pt x="1081102" y="440699"/>
                  </a:lnTo>
                  <a:lnTo>
                    <a:pt x="1059180" y="447294"/>
                  </a:lnTo>
                  <a:lnTo>
                    <a:pt x="936497" y="447294"/>
                  </a:lnTo>
                  <a:lnTo>
                    <a:pt x="933450" y="449580"/>
                  </a:lnTo>
                  <a:lnTo>
                    <a:pt x="932688" y="453390"/>
                  </a:lnTo>
                  <a:lnTo>
                    <a:pt x="803471" y="953028"/>
                  </a:lnTo>
                  <a:lnTo>
                    <a:pt x="811530" y="982980"/>
                  </a:lnTo>
                  <a:lnTo>
                    <a:pt x="811530" y="987552"/>
                  </a:lnTo>
                  <a:lnTo>
                    <a:pt x="940308" y="490325"/>
                  </a:lnTo>
                  <a:lnTo>
                    <a:pt x="940308" y="464058"/>
                  </a:lnTo>
                  <a:lnTo>
                    <a:pt x="948690" y="457962"/>
                  </a:lnTo>
                  <a:lnTo>
                    <a:pt x="948690" y="464058"/>
                  </a:lnTo>
                  <a:lnTo>
                    <a:pt x="1053084" y="464058"/>
                  </a:lnTo>
                  <a:lnTo>
                    <a:pt x="1069848" y="462534"/>
                  </a:lnTo>
                  <a:lnTo>
                    <a:pt x="1088911" y="455528"/>
                  </a:lnTo>
                  <a:lnTo>
                    <a:pt x="1105490" y="444793"/>
                  </a:lnTo>
                  <a:lnTo>
                    <a:pt x="1118616" y="431060"/>
                  </a:lnTo>
                  <a:close/>
                </a:path>
                <a:path w="1135379" h="993775">
                  <a:moveTo>
                    <a:pt x="948690" y="457962"/>
                  </a:moveTo>
                  <a:lnTo>
                    <a:pt x="940308" y="464058"/>
                  </a:lnTo>
                  <a:lnTo>
                    <a:pt x="947111" y="464058"/>
                  </a:lnTo>
                  <a:lnTo>
                    <a:pt x="948690" y="457962"/>
                  </a:lnTo>
                  <a:close/>
                </a:path>
                <a:path w="1135379" h="993775">
                  <a:moveTo>
                    <a:pt x="947111" y="464058"/>
                  </a:moveTo>
                  <a:lnTo>
                    <a:pt x="940308" y="464058"/>
                  </a:lnTo>
                  <a:lnTo>
                    <a:pt x="940308" y="490325"/>
                  </a:lnTo>
                  <a:lnTo>
                    <a:pt x="947111" y="464058"/>
                  </a:lnTo>
                  <a:close/>
                </a:path>
                <a:path w="1135379" h="993775">
                  <a:moveTo>
                    <a:pt x="948690" y="464058"/>
                  </a:moveTo>
                  <a:lnTo>
                    <a:pt x="948690" y="457962"/>
                  </a:lnTo>
                  <a:lnTo>
                    <a:pt x="947111" y="464058"/>
                  </a:lnTo>
                  <a:lnTo>
                    <a:pt x="948690" y="464058"/>
                  </a:lnTo>
                  <a:close/>
                </a:path>
              </a:pathLst>
            </a:custGeom>
            <a:solidFill>
              <a:srgbClr val="8DA9DB"/>
            </a:solidFill>
          </p:spPr>
          <p:txBody>
            <a:bodyPr wrap="square" lIns="0" tIns="0" rIns="0" bIns="0" rtlCol="0"/>
            <a:lstStyle/>
            <a:p>
              <a:endParaRPr/>
            </a:p>
          </p:txBody>
        </p:sp>
      </p:grpSp>
      <p:sp>
        <p:nvSpPr>
          <p:cNvPr id="24" name="object 24"/>
          <p:cNvSpPr txBox="1"/>
          <p:nvPr/>
        </p:nvSpPr>
        <p:spPr>
          <a:xfrm>
            <a:off x="7234561" y="2167382"/>
            <a:ext cx="1474470" cy="1232535"/>
          </a:xfrm>
          <a:prstGeom prst="rect">
            <a:avLst/>
          </a:prstGeom>
        </p:spPr>
        <p:txBody>
          <a:bodyPr vert="horz" wrap="square" lIns="0" tIns="17780" rIns="0" bIns="0" rtlCol="0">
            <a:spAutoFit/>
          </a:bodyPr>
          <a:lstStyle/>
          <a:p>
            <a:pPr marL="579755" algn="ctr">
              <a:lnSpc>
                <a:spcPct val="100000"/>
              </a:lnSpc>
              <a:spcBef>
                <a:spcPts val="140"/>
              </a:spcBef>
            </a:pPr>
            <a:r>
              <a:rPr sz="1100" b="1" dirty="0">
                <a:latin typeface="Microsoft JhengHei"/>
                <a:cs typeface="Microsoft JhengHei"/>
              </a:rPr>
              <a:t>桃園</a:t>
            </a:r>
            <a:r>
              <a:rPr sz="1100" b="1" spc="-50" dirty="0">
                <a:latin typeface="Microsoft JhengHei"/>
                <a:cs typeface="Microsoft JhengHei"/>
              </a:rPr>
              <a:t>市</a:t>
            </a:r>
            <a:endParaRPr sz="1100">
              <a:latin typeface="Microsoft JhengHei"/>
              <a:cs typeface="Microsoft JhengHei"/>
            </a:endParaRPr>
          </a:p>
          <a:p>
            <a:pPr marL="579755" algn="ctr">
              <a:lnSpc>
                <a:spcPct val="100000"/>
              </a:lnSpc>
              <a:spcBef>
                <a:spcPts val="45"/>
              </a:spcBef>
            </a:pPr>
            <a:r>
              <a:rPr sz="1100" b="1" dirty="0">
                <a:solidFill>
                  <a:srgbClr val="C55A11"/>
                </a:solidFill>
                <a:latin typeface="Microsoft JhengHei"/>
                <a:cs typeface="Microsoft JhengHei"/>
              </a:rPr>
              <a:t>桃緣彩虹居</a:t>
            </a:r>
            <a:r>
              <a:rPr sz="1100" b="1" spc="-50" dirty="0">
                <a:solidFill>
                  <a:srgbClr val="C55A11"/>
                </a:solidFill>
                <a:latin typeface="Microsoft JhengHei"/>
                <a:cs typeface="Microsoft JhengHei"/>
              </a:rPr>
              <a:t>所</a:t>
            </a:r>
            <a:endParaRPr sz="1100">
              <a:latin typeface="Microsoft JhengHei"/>
              <a:cs typeface="Microsoft JhengHei"/>
            </a:endParaRPr>
          </a:p>
          <a:p>
            <a:pPr marL="360680" marR="525780" indent="72390">
              <a:lnSpc>
                <a:spcPct val="103600"/>
              </a:lnSpc>
              <a:spcBef>
                <a:spcPts val="885"/>
              </a:spcBef>
            </a:pPr>
            <a:r>
              <a:rPr sz="1100" b="1" dirty="0">
                <a:latin typeface="Microsoft JhengHei"/>
                <a:cs typeface="Microsoft JhengHei"/>
              </a:rPr>
              <a:t>新竹</a:t>
            </a:r>
            <a:r>
              <a:rPr sz="1100" b="1" spc="-50" dirty="0">
                <a:latin typeface="Microsoft JhengHei"/>
                <a:cs typeface="Microsoft JhengHei"/>
              </a:rPr>
              <a:t>市</a:t>
            </a:r>
            <a:r>
              <a:rPr sz="1100" b="1" dirty="0">
                <a:solidFill>
                  <a:srgbClr val="C55A11"/>
                </a:solidFill>
                <a:latin typeface="Microsoft JhengHei"/>
                <a:cs typeface="Microsoft JhengHei"/>
              </a:rPr>
              <a:t>彩虹風</a:t>
            </a:r>
            <a:r>
              <a:rPr sz="1100" b="1" spc="-50" dirty="0">
                <a:solidFill>
                  <a:srgbClr val="C55A11"/>
                </a:solidFill>
                <a:latin typeface="Microsoft JhengHei"/>
                <a:cs typeface="Microsoft JhengHei"/>
              </a:rPr>
              <a:t>城</a:t>
            </a:r>
            <a:endParaRPr sz="1100">
              <a:latin typeface="Microsoft JhengHei"/>
              <a:cs typeface="Microsoft JhengHei"/>
            </a:endParaRPr>
          </a:p>
          <a:p>
            <a:pPr marL="12700" marR="874394" indent="72390">
              <a:lnSpc>
                <a:spcPct val="103600"/>
              </a:lnSpc>
              <a:spcBef>
                <a:spcPts val="414"/>
              </a:spcBef>
            </a:pPr>
            <a:r>
              <a:rPr sz="1100" b="1" dirty="0">
                <a:latin typeface="Microsoft JhengHei"/>
                <a:cs typeface="Microsoft JhengHei"/>
              </a:rPr>
              <a:t>苗栗</a:t>
            </a:r>
            <a:r>
              <a:rPr sz="1100" b="1" spc="-50" dirty="0">
                <a:latin typeface="Microsoft JhengHei"/>
                <a:cs typeface="Microsoft JhengHei"/>
              </a:rPr>
              <a:t>縣</a:t>
            </a:r>
            <a:r>
              <a:rPr sz="1100" b="1" dirty="0">
                <a:solidFill>
                  <a:srgbClr val="C55A11"/>
                </a:solidFill>
                <a:latin typeface="Microsoft JhengHei"/>
                <a:cs typeface="Microsoft JhengHei"/>
              </a:rPr>
              <a:t>彩虹山</a:t>
            </a:r>
            <a:r>
              <a:rPr sz="1100" b="1" spc="-50" dirty="0">
                <a:solidFill>
                  <a:srgbClr val="C55A11"/>
                </a:solidFill>
                <a:latin typeface="Microsoft JhengHei"/>
                <a:cs typeface="Microsoft JhengHei"/>
              </a:rPr>
              <a:t>城</a:t>
            </a:r>
            <a:endParaRPr sz="1100">
              <a:latin typeface="Microsoft JhengHei"/>
              <a:cs typeface="Microsoft JhengHei"/>
            </a:endParaRPr>
          </a:p>
        </p:txBody>
      </p:sp>
      <p:grpSp>
        <p:nvGrpSpPr>
          <p:cNvPr id="25" name="object 25"/>
          <p:cNvGrpSpPr/>
          <p:nvPr/>
        </p:nvGrpSpPr>
        <p:grpSpPr>
          <a:xfrm>
            <a:off x="8881757" y="2108454"/>
            <a:ext cx="1524000" cy="937260"/>
            <a:chOff x="8881757" y="2108454"/>
            <a:chExt cx="1524000" cy="937260"/>
          </a:xfrm>
        </p:grpSpPr>
        <p:sp>
          <p:nvSpPr>
            <p:cNvPr id="26" name="object 26"/>
            <p:cNvSpPr/>
            <p:nvPr/>
          </p:nvSpPr>
          <p:spPr>
            <a:xfrm>
              <a:off x="9049397" y="2614422"/>
              <a:ext cx="1348105" cy="422909"/>
            </a:xfrm>
            <a:custGeom>
              <a:avLst/>
              <a:gdLst/>
              <a:ahLst/>
              <a:cxnLst/>
              <a:rect l="l" t="t" r="r" b="b"/>
              <a:pathLst>
                <a:path w="1348104" h="422910">
                  <a:moveTo>
                    <a:pt x="1347977" y="352805"/>
                  </a:moveTo>
                  <a:lnTo>
                    <a:pt x="1347977" y="70865"/>
                  </a:lnTo>
                  <a:lnTo>
                    <a:pt x="1342370" y="43398"/>
                  </a:lnTo>
                  <a:lnTo>
                    <a:pt x="1327118" y="20859"/>
                  </a:lnTo>
                  <a:lnTo>
                    <a:pt x="1304579" y="5607"/>
                  </a:lnTo>
                  <a:lnTo>
                    <a:pt x="1277111" y="0"/>
                  </a:lnTo>
                  <a:lnTo>
                    <a:pt x="551687" y="0"/>
                  </a:lnTo>
                  <a:lnTo>
                    <a:pt x="524339" y="5607"/>
                  </a:lnTo>
                  <a:lnTo>
                    <a:pt x="502062" y="20859"/>
                  </a:lnTo>
                  <a:lnTo>
                    <a:pt x="487072" y="43398"/>
                  </a:lnTo>
                  <a:lnTo>
                    <a:pt x="481583" y="70865"/>
                  </a:lnTo>
                  <a:lnTo>
                    <a:pt x="481583" y="246887"/>
                  </a:lnTo>
                  <a:lnTo>
                    <a:pt x="0" y="352043"/>
                  </a:lnTo>
                  <a:lnTo>
                    <a:pt x="481583" y="352805"/>
                  </a:lnTo>
                  <a:lnTo>
                    <a:pt x="487072" y="380154"/>
                  </a:lnTo>
                  <a:lnTo>
                    <a:pt x="502062" y="402431"/>
                  </a:lnTo>
                  <a:lnTo>
                    <a:pt x="524339" y="417421"/>
                  </a:lnTo>
                  <a:lnTo>
                    <a:pt x="551687" y="422909"/>
                  </a:lnTo>
                  <a:lnTo>
                    <a:pt x="1277111" y="422909"/>
                  </a:lnTo>
                  <a:lnTo>
                    <a:pt x="1304579" y="417421"/>
                  </a:lnTo>
                  <a:lnTo>
                    <a:pt x="1327118" y="402431"/>
                  </a:lnTo>
                  <a:lnTo>
                    <a:pt x="1342370" y="380154"/>
                  </a:lnTo>
                  <a:lnTo>
                    <a:pt x="1347977" y="352805"/>
                  </a:lnTo>
                  <a:close/>
                </a:path>
              </a:pathLst>
            </a:custGeom>
            <a:solidFill>
              <a:srgbClr val="FFFFFF"/>
            </a:solidFill>
          </p:spPr>
          <p:txBody>
            <a:bodyPr wrap="square" lIns="0" tIns="0" rIns="0" bIns="0" rtlCol="0"/>
            <a:lstStyle/>
            <a:p>
              <a:endParaRPr/>
            </a:p>
          </p:txBody>
        </p:sp>
        <p:sp>
          <p:nvSpPr>
            <p:cNvPr id="27" name="object 27"/>
            <p:cNvSpPr/>
            <p:nvPr/>
          </p:nvSpPr>
          <p:spPr>
            <a:xfrm>
              <a:off x="9040253" y="2604570"/>
              <a:ext cx="1365885" cy="441325"/>
            </a:xfrm>
            <a:custGeom>
              <a:avLst/>
              <a:gdLst/>
              <a:ahLst/>
              <a:cxnLst/>
              <a:rect l="l" t="t" r="r" b="b"/>
              <a:pathLst>
                <a:path w="1365884" h="441325">
                  <a:moveTo>
                    <a:pt x="1348740" y="409230"/>
                  </a:moveTo>
                  <a:lnTo>
                    <a:pt x="1348740" y="362657"/>
                  </a:lnTo>
                  <a:lnTo>
                    <a:pt x="1347978" y="369515"/>
                  </a:lnTo>
                  <a:lnTo>
                    <a:pt x="1341614" y="391414"/>
                  </a:lnTo>
                  <a:lnTo>
                    <a:pt x="1327894" y="409110"/>
                  </a:lnTo>
                  <a:lnTo>
                    <a:pt x="1308785" y="420725"/>
                  </a:lnTo>
                  <a:lnTo>
                    <a:pt x="1286256" y="424379"/>
                  </a:lnTo>
                  <a:lnTo>
                    <a:pt x="634746" y="424379"/>
                  </a:lnTo>
                  <a:lnTo>
                    <a:pt x="593668" y="424870"/>
                  </a:lnTo>
                  <a:lnTo>
                    <a:pt x="524714" y="413236"/>
                  </a:lnTo>
                  <a:lnTo>
                    <a:pt x="501396" y="380945"/>
                  </a:lnTo>
                  <a:lnTo>
                    <a:pt x="499110" y="368753"/>
                  </a:lnTo>
                  <a:lnTo>
                    <a:pt x="499110" y="361895"/>
                  </a:lnTo>
                  <a:lnTo>
                    <a:pt x="498348" y="358085"/>
                  </a:lnTo>
                  <a:lnTo>
                    <a:pt x="494538" y="354275"/>
                  </a:lnTo>
                  <a:lnTo>
                    <a:pt x="86878" y="353636"/>
                  </a:lnTo>
                  <a:lnTo>
                    <a:pt x="10668" y="370277"/>
                  </a:lnTo>
                  <a:lnTo>
                    <a:pt x="9167" y="353767"/>
                  </a:lnTo>
                  <a:lnTo>
                    <a:pt x="6858" y="354275"/>
                  </a:lnTo>
                  <a:lnTo>
                    <a:pt x="3048" y="355037"/>
                  </a:lnTo>
                  <a:lnTo>
                    <a:pt x="0" y="358847"/>
                  </a:lnTo>
                  <a:lnTo>
                    <a:pt x="762" y="362657"/>
                  </a:lnTo>
                  <a:lnTo>
                    <a:pt x="762" y="367229"/>
                  </a:lnTo>
                  <a:lnTo>
                    <a:pt x="4572" y="370277"/>
                  </a:lnTo>
                  <a:lnTo>
                    <a:pt x="482346" y="371025"/>
                  </a:lnTo>
                  <a:lnTo>
                    <a:pt x="482346" y="362657"/>
                  </a:lnTo>
                  <a:lnTo>
                    <a:pt x="490728" y="371039"/>
                  </a:lnTo>
                  <a:lnTo>
                    <a:pt x="490728" y="398354"/>
                  </a:lnTo>
                  <a:lnTo>
                    <a:pt x="493098" y="402973"/>
                  </a:lnTo>
                  <a:lnTo>
                    <a:pt x="523494" y="431999"/>
                  </a:lnTo>
                  <a:lnTo>
                    <a:pt x="553212" y="441143"/>
                  </a:lnTo>
                  <a:lnTo>
                    <a:pt x="1294638" y="441143"/>
                  </a:lnTo>
                  <a:lnTo>
                    <a:pt x="1320538" y="433847"/>
                  </a:lnTo>
                  <a:lnTo>
                    <a:pt x="1342401" y="418183"/>
                  </a:lnTo>
                  <a:lnTo>
                    <a:pt x="1348740" y="409230"/>
                  </a:lnTo>
                  <a:close/>
                </a:path>
                <a:path w="1365884" h="441325">
                  <a:moveTo>
                    <a:pt x="10314" y="353515"/>
                  </a:moveTo>
                  <a:lnTo>
                    <a:pt x="9144" y="353513"/>
                  </a:lnTo>
                  <a:lnTo>
                    <a:pt x="9167" y="353767"/>
                  </a:lnTo>
                  <a:lnTo>
                    <a:pt x="10314" y="353515"/>
                  </a:lnTo>
                  <a:close/>
                </a:path>
                <a:path w="1365884" h="441325">
                  <a:moveTo>
                    <a:pt x="86878" y="353636"/>
                  </a:moveTo>
                  <a:lnTo>
                    <a:pt x="10314" y="353515"/>
                  </a:lnTo>
                  <a:lnTo>
                    <a:pt x="9167" y="353767"/>
                  </a:lnTo>
                  <a:lnTo>
                    <a:pt x="10668" y="370277"/>
                  </a:lnTo>
                  <a:lnTo>
                    <a:pt x="86878" y="353636"/>
                  </a:lnTo>
                  <a:close/>
                </a:path>
                <a:path w="1365884" h="441325">
                  <a:moveTo>
                    <a:pt x="488442" y="248357"/>
                  </a:moveTo>
                  <a:lnTo>
                    <a:pt x="10314" y="353515"/>
                  </a:lnTo>
                  <a:lnTo>
                    <a:pt x="86878" y="353636"/>
                  </a:lnTo>
                  <a:lnTo>
                    <a:pt x="482346" y="267284"/>
                  </a:lnTo>
                  <a:lnTo>
                    <a:pt x="482346" y="256739"/>
                  </a:lnTo>
                  <a:lnTo>
                    <a:pt x="488442" y="248357"/>
                  </a:lnTo>
                  <a:close/>
                </a:path>
                <a:path w="1365884" h="441325">
                  <a:moveTo>
                    <a:pt x="1365504" y="362657"/>
                  </a:moveTo>
                  <a:lnTo>
                    <a:pt x="1365504" y="79955"/>
                  </a:lnTo>
                  <a:lnTo>
                    <a:pt x="1364742" y="72335"/>
                  </a:lnTo>
                  <a:lnTo>
                    <a:pt x="1356786" y="44563"/>
                  </a:lnTo>
                  <a:lnTo>
                    <a:pt x="1339205" y="22062"/>
                  </a:lnTo>
                  <a:lnTo>
                    <a:pt x="1314771" y="6980"/>
                  </a:lnTo>
                  <a:lnTo>
                    <a:pt x="1286256" y="1469"/>
                  </a:lnTo>
                  <a:lnTo>
                    <a:pt x="634746" y="1469"/>
                  </a:lnTo>
                  <a:lnTo>
                    <a:pt x="589153" y="0"/>
                  </a:lnTo>
                  <a:lnTo>
                    <a:pt x="546077" y="3450"/>
                  </a:lnTo>
                  <a:lnTo>
                    <a:pt x="509998" y="20007"/>
                  </a:lnTo>
                  <a:lnTo>
                    <a:pt x="485394" y="57857"/>
                  </a:lnTo>
                  <a:lnTo>
                    <a:pt x="482346" y="73097"/>
                  </a:lnTo>
                  <a:lnTo>
                    <a:pt x="482346" y="249697"/>
                  </a:lnTo>
                  <a:lnTo>
                    <a:pt x="488442" y="248357"/>
                  </a:lnTo>
                  <a:lnTo>
                    <a:pt x="488442" y="265953"/>
                  </a:lnTo>
                  <a:lnTo>
                    <a:pt x="492252" y="265121"/>
                  </a:lnTo>
                  <a:lnTo>
                    <a:pt x="496062" y="264359"/>
                  </a:lnTo>
                  <a:lnTo>
                    <a:pt x="499110" y="260549"/>
                  </a:lnTo>
                  <a:lnTo>
                    <a:pt x="499110" y="73859"/>
                  </a:lnTo>
                  <a:lnTo>
                    <a:pt x="499872" y="67763"/>
                  </a:lnTo>
                  <a:lnTo>
                    <a:pt x="526542" y="28901"/>
                  </a:lnTo>
                  <a:lnTo>
                    <a:pt x="586035" y="18199"/>
                  </a:lnTo>
                  <a:lnTo>
                    <a:pt x="610812" y="19278"/>
                  </a:lnTo>
                  <a:lnTo>
                    <a:pt x="634746" y="18233"/>
                  </a:lnTo>
                  <a:lnTo>
                    <a:pt x="1286256" y="18233"/>
                  </a:lnTo>
                  <a:lnTo>
                    <a:pt x="1330594" y="36868"/>
                  </a:lnTo>
                  <a:lnTo>
                    <a:pt x="1348740" y="74621"/>
                  </a:lnTo>
                  <a:lnTo>
                    <a:pt x="1348740" y="409230"/>
                  </a:lnTo>
                  <a:lnTo>
                    <a:pt x="1357908" y="396282"/>
                  </a:lnTo>
                  <a:lnTo>
                    <a:pt x="1364742" y="370277"/>
                  </a:lnTo>
                  <a:lnTo>
                    <a:pt x="1365504" y="362657"/>
                  </a:lnTo>
                  <a:close/>
                </a:path>
                <a:path w="1365884" h="441325">
                  <a:moveTo>
                    <a:pt x="488442" y="265953"/>
                  </a:moveTo>
                  <a:lnTo>
                    <a:pt x="488442" y="248357"/>
                  </a:lnTo>
                  <a:lnTo>
                    <a:pt x="482346" y="256739"/>
                  </a:lnTo>
                  <a:lnTo>
                    <a:pt x="482346" y="267284"/>
                  </a:lnTo>
                  <a:lnTo>
                    <a:pt x="488442" y="265953"/>
                  </a:lnTo>
                  <a:close/>
                </a:path>
                <a:path w="1365884" h="441325">
                  <a:moveTo>
                    <a:pt x="490728" y="371039"/>
                  </a:moveTo>
                  <a:lnTo>
                    <a:pt x="482346" y="362657"/>
                  </a:lnTo>
                  <a:lnTo>
                    <a:pt x="482346" y="371025"/>
                  </a:lnTo>
                  <a:lnTo>
                    <a:pt x="490728" y="371039"/>
                  </a:lnTo>
                  <a:close/>
                </a:path>
                <a:path w="1365884" h="441325">
                  <a:moveTo>
                    <a:pt x="490728" y="398354"/>
                  </a:moveTo>
                  <a:lnTo>
                    <a:pt x="490728" y="371039"/>
                  </a:lnTo>
                  <a:lnTo>
                    <a:pt x="482346" y="371025"/>
                  </a:lnTo>
                  <a:lnTo>
                    <a:pt x="485394" y="386279"/>
                  </a:lnTo>
                  <a:lnTo>
                    <a:pt x="488442" y="393899"/>
                  </a:lnTo>
                  <a:lnTo>
                    <a:pt x="490728" y="398354"/>
                  </a:lnTo>
                  <a:close/>
                </a:path>
              </a:pathLst>
            </a:custGeom>
            <a:solidFill>
              <a:srgbClr val="8DA9DB"/>
            </a:solidFill>
          </p:spPr>
          <p:txBody>
            <a:bodyPr wrap="square" lIns="0" tIns="0" rIns="0" bIns="0" rtlCol="0"/>
            <a:lstStyle/>
            <a:p>
              <a:endParaRPr/>
            </a:p>
          </p:txBody>
        </p:sp>
        <p:sp>
          <p:nvSpPr>
            <p:cNvPr id="28" name="object 28"/>
            <p:cNvSpPr/>
            <p:nvPr/>
          </p:nvSpPr>
          <p:spPr>
            <a:xfrm>
              <a:off x="8890901" y="2116836"/>
              <a:ext cx="1458595" cy="876300"/>
            </a:xfrm>
            <a:custGeom>
              <a:avLst/>
              <a:gdLst/>
              <a:ahLst/>
              <a:cxnLst/>
              <a:rect l="l" t="t" r="r" b="b"/>
              <a:pathLst>
                <a:path w="1458595" h="876300">
                  <a:moveTo>
                    <a:pt x="1458468" y="371093"/>
                  </a:moveTo>
                  <a:lnTo>
                    <a:pt x="1458468" y="73913"/>
                  </a:lnTo>
                  <a:lnTo>
                    <a:pt x="1452586" y="45005"/>
                  </a:lnTo>
                  <a:lnTo>
                    <a:pt x="1436560" y="21526"/>
                  </a:lnTo>
                  <a:lnTo>
                    <a:pt x="1412819" y="5762"/>
                  </a:lnTo>
                  <a:lnTo>
                    <a:pt x="1383792" y="0"/>
                  </a:lnTo>
                  <a:lnTo>
                    <a:pt x="304038" y="0"/>
                  </a:lnTo>
                  <a:lnTo>
                    <a:pt x="275451" y="5762"/>
                  </a:lnTo>
                  <a:lnTo>
                    <a:pt x="251936" y="21526"/>
                  </a:lnTo>
                  <a:lnTo>
                    <a:pt x="235993" y="45005"/>
                  </a:lnTo>
                  <a:lnTo>
                    <a:pt x="230124" y="73913"/>
                  </a:lnTo>
                  <a:lnTo>
                    <a:pt x="230124" y="371093"/>
                  </a:lnTo>
                  <a:lnTo>
                    <a:pt x="235993" y="399680"/>
                  </a:lnTo>
                  <a:lnTo>
                    <a:pt x="251936" y="423195"/>
                  </a:lnTo>
                  <a:lnTo>
                    <a:pt x="275451" y="439138"/>
                  </a:lnTo>
                  <a:lnTo>
                    <a:pt x="304038" y="445007"/>
                  </a:lnTo>
                  <a:lnTo>
                    <a:pt x="435102" y="445007"/>
                  </a:lnTo>
                  <a:lnTo>
                    <a:pt x="0" y="876300"/>
                  </a:lnTo>
                  <a:lnTo>
                    <a:pt x="741426" y="445007"/>
                  </a:lnTo>
                  <a:lnTo>
                    <a:pt x="1383792" y="445007"/>
                  </a:lnTo>
                  <a:lnTo>
                    <a:pt x="1412819" y="439138"/>
                  </a:lnTo>
                  <a:lnTo>
                    <a:pt x="1436560" y="423195"/>
                  </a:lnTo>
                  <a:lnTo>
                    <a:pt x="1452586" y="399680"/>
                  </a:lnTo>
                  <a:lnTo>
                    <a:pt x="1458468" y="371093"/>
                  </a:lnTo>
                  <a:close/>
                </a:path>
              </a:pathLst>
            </a:custGeom>
            <a:solidFill>
              <a:srgbClr val="FFFFFF"/>
            </a:solidFill>
          </p:spPr>
          <p:txBody>
            <a:bodyPr wrap="square" lIns="0" tIns="0" rIns="0" bIns="0" rtlCol="0"/>
            <a:lstStyle/>
            <a:p>
              <a:endParaRPr/>
            </a:p>
          </p:txBody>
        </p:sp>
        <p:sp>
          <p:nvSpPr>
            <p:cNvPr id="29" name="object 29"/>
            <p:cNvSpPr/>
            <p:nvPr/>
          </p:nvSpPr>
          <p:spPr>
            <a:xfrm>
              <a:off x="8881757" y="2108454"/>
              <a:ext cx="1476375" cy="894715"/>
            </a:xfrm>
            <a:custGeom>
              <a:avLst/>
              <a:gdLst/>
              <a:ahLst/>
              <a:cxnLst/>
              <a:rect l="l" t="t" r="r" b="b"/>
              <a:pathLst>
                <a:path w="1476375" h="894714">
                  <a:moveTo>
                    <a:pt x="1459229" y="428471"/>
                  </a:moveTo>
                  <a:lnTo>
                    <a:pt x="1459229" y="379476"/>
                  </a:lnTo>
                  <a:lnTo>
                    <a:pt x="1457705" y="393192"/>
                  </a:lnTo>
                  <a:lnTo>
                    <a:pt x="1456181" y="399288"/>
                  </a:lnTo>
                  <a:lnTo>
                    <a:pt x="1421829" y="438366"/>
                  </a:lnTo>
                  <a:lnTo>
                    <a:pt x="749807" y="445008"/>
                  </a:lnTo>
                  <a:lnTo>
                    <a:pt x="746759" y="446532"/>
                  </a:lnTo>
                  <a:lnTo>
                    <a:pt x="60098" y="845557"/>
                  </a:lnTo>
                  <a:lnTo>
                    <a:pt x="14477" y="890778"/>
                  </a:lnTo>
                  <a:lnTo>
                    <a:pt x="4571" y="877834"/>
                  </a:lnTo>
                  <a:lnTo>
                    <a:pt x="3047" y="879348"/>
                  </a:lnTo>
                  <a:lnTo>
                    <a:pt x="0" y="881634"/>
                  </a:lnTo>
                  <a:lnTo>
                    <a:pt x="0" y="886968"/>
                  </a:lnTo>
                  <a:lnTo>
                    <a:pt x="4571" y="893064"/>
                  </a:lnTo>
                  <a:lnTo>
                    <a:pt x="9143" y="894588"/>
                  </a:lnTo>
                  <a:lnTo>
                    <a:pt x="12953" y="892302"/>
                  </a:lnTo>
                  <a:lnTo>
                    <a:pt x="750569" y="462909"/>
                  </a:lnTo>
                  <a:lnTo>
                    <a:pt x="750569" y="461772"/>
                  </a:lnTo>
                  <a:lnTo>
                    <a:pt x="755141" y="460248"/>
                  </a:lnTo>
                  <a:lnTo>
                    <a:pt x="755141" y="461772"/>
                  </a:lnTo>
                  <a:lnTo>
                    <a:pt x="1393697" y="461772"/>
                  </a:lnTo>
                  <a:lnTo>
                    <a:pt x="1410461" y="460248"/>
                  </a:lnTo>
                  <a:lnTo>
                    <a:pt x="1428980" y="453494"/>
                  </a:lnTo>
                  <a:lnTo>
                    <a:pt x="1445894" y="442445"/>
                  </a:lnTo>
                  <a:lnTo>
                    <a:pt x="1459229" y="428471"/>
                  </a:lnTo>
                  <a:close/>
                </a:path>
                <a:path w="1476375" h="894714">
                  <a:moveTo>
                    <a:pt x="60098" y="845557"/>
                  </a:moveTo>
                  <a:lnTo>
                    <a:pt x="4576" y="877830"/>
                  </a:lnTo>
                  <a:lnTo>
                    <a:pt x="14477" y="890778"/>
                  </a:lnTo>
                  <a:lnTo>
                    <a:pt x="60098" y="845557"/>
                  </a:lnTo>
                  <a:close/>
                </a:path>
                <a:path w="1476375" h="894714">
                  <a:moveTo>
                    <a:pt x="444245" y="464773"/>
                  </a:moveTo>
                  <a:lnTo>
                    <a:pt x="444245" y="461772"/>
                  </a:lnTo>
                  <a:lnTo>
                    <a:pt x="423569" y="461772"/>
                  </a:lnTo>
                  <a:lnTo>
                    <a:pt x="4597" y="877808"/>
                  </a:lnTo>
                  <a:lnTo>
                    <a:pt x="60098" y="845557"/>
                  </a:lnTo>
                  <a:lnTo>
                    <a:pt x="444245" y="464773"/>
                  </a:lnTo>
                  <a:close/>
                </a:path>
                <a:path w="1476375" h="894714">
                  <a:moveTo>
                    <a:pt x="1475993" y="379476"/>
                  </a:moveTo>
                  <a:lnTo>
                    <a:pt x="1475993" y="82296"/>
                  </a:lnTo>
                  <a:lnTo>
                    <a:pt x="1475231" y="73152"/>
                  </a:lnTo>
                  <a:lnTo>
                    <a:pt x="1461515" y="35814"/>
                  </a:lnTo>
                  <a:lnTo>
                    <a:pt x="1424939" y="6096"/>
                  </a:lnTo>
                  <a:lnTo>
                    <a:pt x="1408937" y="1524"/>
                  </a:lnTo>
                  <a:lnTo>
                    <a:pt x="1401317" y="0"/>
                  </a:lnTo>
                  <a:lnTo>
                    <a:pt x="304799" y="0"/>
                  </a:lnTo>
                  <a:lnTo>
                    <a:pt x="254927" y="24112"/>
                  </a:lnTo>
                  <a:lnTo>
                    <a:pt x="234695" y="57912"/>
                  </a:lnTo>
                  <a:lnTo>
                    <a:pt x="230885" y="74676"/>
                  </a:lnTo>
                  <a:lnTo>
                    <a:pt x="230885" y="379476"/>
                  </a:lnTo>
                  <a:lnTo>
                    <a:pt x="237542" y="411760"/>
                  </a:lnTo>
                  <a:lnTo>
                    <a:pt x="247649" y="426830"/>
                  </a:lnTo>
                  <a:lnTo>
                    <a:pt x="247649" y="75438"/>
                  </a:lnTo>
                  <a:lnTo>
                    <a:pt x="249173" y="68580"/>
                  </a:lnTo>
                  <a:lnTo>
                    <a:pt x="279751" y="25786"/>
                  </a:lnTo>
                  <a:lnTo>
                    <a:pt x="1400555" y="16764"/>
                  </a:lnTo>
                  <a:lnTo>
                    <a:pt x="1412747" y="19812"/>
                  </a:lnTo>
                  <a:lnTo>
                    <a:pt x="1424939" y="24384"/>
                  </a:lnTo>
                  <a:lnTo>
                    <a:pt x="1435607" y="32004"/>
                  </a:lnTo>
                  <a:lnTo>
                    <a:pt x="1440179" y="35814"/>
                  </a:lnTo>
                  <a:lnTo>
                    <a:pt x="1443989" y="41148"/>
                  </a:lnTo>
                  <a:lnTo>
                    <a:pt x="1447799" y="45720"/>
                  </a:lnTo>
                  <a:lnTo>
                    <a:pt x="1459229" y="83058"/>
                  </a:lnTo>
                  <a:lnTo>
                    <a:pt x="1459229" y="428471"/>
                  </a:lnTo>
                  <a:lnTo>
                    <a:pt x="1459761" y="427915"/>
                  </a:lnTo>
                  <a:lnTo>
                    <a:pt x="1469135" y="410718"/>
                  </a:lnTo>
                  <a:lnTo>
                    <a:pt x="1472183" y="403098"/>
                  </a:lnTo>
                  <a:lnTo>
                    <a:pt x="1473707" y="395478"/>
                  </a:lnTo>
                  <a:lnTo>
                    <a:pt x="1475231" y="387096"/>
                  </a:lnTo>
                  <a:lnTo>
                    <a:pt x="1475993" y="379476"/>
                  </a:lnTo>
                  <a:close/>
                </a:path>
                <a:path w="1476375" h="894714">
                  <a:moveTo>
                    <a:pt x="452627" y="453390"/>
                  </a:moveTo>
                  <a:lnTo>
                    <a:pt x="451865" y="450342"/>
                  </a:lnTo>
                  <a:lnTo>
                    <a:pt x="450341" y="447294"/>
                  </a:lnTo>
                  <a:lnTo>
                    <a:pt x="447293" y="445008"/>
                  </a:lnTo>
                  <a:lnTo>
                    <a:pt x="313181" y="445008"/>
                  </a:lnTo>
                  <a:lnTo>
                    <a:pt x="287803" y="439853"/>
                  </a:lnTo>
                  <a:lnTo>
                    <a:pt x="266780" y="425396"/>
                  </a:lnTo>
                  <a:lnTo>
                    <a:pt x="252576" y="404170"/>
                  </a:lnTo>
                  <a:lnTo>
                    <a:pt x="247649" y="378714"/>
                  </a:lnTo>
                  <a:lnTo>
                    <a:pt x="247649" y="426830"/>
                  </a:lnTo>
                  <a:lnTo>
                    <a:pt x="254931" y="437688"/>
                  </a:lnTo>
                  <a:lnTo>
                    <a:pt x="280872" y="455083"/>
                  </a:lnTo>
                  <a:lnTo>
                    <a:pt x="313181" y="461772"/>
                  </a:lnTo>
                  <a:lnTo>
                    <a:pt x="423569" y="461772"/>
                  </a:lnTo>
                  <a:lnTo>
                    <a:pt x="438149" y="447294"/>
                  </a:lnTo>
                  <a:lnTo>
                    <a:pt x="444245" y="461772"/>
                  </a:lnTo>
                  <a:lnTo>
                    <a:pt x="444245" y="464773"/>
                  </a:lnTo>
                  <a:lnTo>
                    <a:pt x="451865" y="457200"/>
                  </a:lnTo>
                  <a:lnTo>
                    <a:pt x="452627" y="453390"/>
                  </a:lnTo>
                  <a:close/>
                </a:path>
                <a:path w="1476375" h="894714">
                  <a:moveTo>
                    <a:pt x="444245" y="461772"/>
                  </a:moveTo>
                  <a:lnTo>
                    <a:pt x="438149" y="447294"/>
                  </a:lnTo>
                  <a:lnTo>
                    <a:pt x="423569" y="461772"/>
                  </a:lnTo>
                  <a:lnTo>
                    <a:pt x="444245" y="461772"/>
                  </a:lnTo>
                  <a:close/>
                </a:path>
                <a:path w="1476375" h="894714">
                  <a:moveTo>
                    <a:pt x="755141" y="460248"/>
                  </a:moveTo>
                  <a:lnTo>
                    <a:pt x="750569" y="461772"/>
                  </a:lnTo>
                  <a:lnTo>
                    <a:pt x="752524" y="461772"/>
                  </a:lnTo>
                  <a:lnTo>
                    <a:pt x="755141" y="460248"/>
                  </a:lnTo>
                  <a:close/>
                </a:path>
                <a:path w="1476375" h="894714">
                  <a:moveTo>
                    <a:pt x="752524" y="461772"/>
                  </a:moveTo>
                  <a:lnTo>
                    <a:pt x="750569" y="461772"/>
                  </a:lnTo>
                  <a:lnTo>
                    <a:pt x="750569" y="462909"/>
                  </a:lnTo>
                  <a:lnTo>
                    <a:pt x="752524" y="461772"/>
                  </a:lnTo>
                  <a:close/>
                </a:path>
                <a:path w="1476375" h="894714">
                  <a:moveTo>
                    <a:pt x="755141" y="461772"/>
                  </a:moveTo>
                  <a:lnTo>
                    <a:pt x="755141" y="460248"/>
                  </a:lnTo>
                  <a:lnTo>
                    <a:pt x="752524" y="461772"/>
                  </a:lnTo>
                  <a:lnTo>
                    <a:pt x="755141" y="461772"/>
                  </a:lnTo>
                  <a:close/>
                </a:path>
              </a:pathLst>
            </a:custGeom>
            <a:solidFill>
              <a:srgbClr val="8DA9DB"/>
            </a:solidFill>
          </p:spPr>
          <p:txBody>
            <a:bodyPr wrap="square" lIns="0" tIns="0" rIns="0" bIns="0" rtlCol="0"/>
            <a:lstStyle/>
            <a:p>
              <a:endParaRPr/>
            </a:p>
          </p:txBody>
        </p:sp>
      </p:grpSp>
      <p:sp>
        <p:nvSpPr>
          <p:cNvPr id="30" name="object 30"/>
          <p:cNvSpPr txBox="1"/>
          <p:nvPr/>
        </p:nvSpPr>
        <p:spPr>
          <a:xfrm>
            <a:off x="8923153" y="4289552"/>
            <a:ext cx="849630" cy="857250"/>
          </a:xfrm>
          <a:prstGeom prst="rect">
            <a:avLst/>
          </a:prstGeom>
        </p:spPr>
        <p:txBody>
          <a:bodyPr vert="horz" wrap="square" lIns="0" tIns="11430" rIns="0" bIns="0" rtlCol="0">
            <a:spAutoFit/>
          </a:bodyPr>
          <a:lstStyle/>
          <a:p>
            <a:pPr marL="257175" marR="5080" indent="72390">
              <a:lnSpc>
                <a:spcPct val="103600"/>
              </a:lnSpc>
              <a:spcBef>
                <a:spcPts val="90"/>
              </a:spcBef>
            </a:pPr>
            <a:r>
              <a:rPr sz="1100" b="1" dirty="0">
                <a:latin typeface="Microsoft JhengHei"/>
                <a:cs typeface="Microsoft JhengHei"/>
              </a:rPr>
              <a:t>南投</a:t>
            </a:r>
            <a:r>
              <a:rPr sz="1100" b="1" spc="-50" dirty="0">
                <a:latin typeface="Microsoft JhengHei"/>
                <a:cs typeface="Microsoft JhengHei"/>
              </a:rPr>
              <a:t>縣</a:t>
            </a:r>
            <a:r>
              <a:rPr sz="1100" b="1" dirty="0">
                <a:solidFill>
                  <a:srgbClr val="BF9000"/>
                </a:solidFill>
                <a:latin typeface="Microsoft JhengHei"/>
                <a:cs typeface="Microsoft JhengHei"/>
              </a:rPr>
              <a:t>彩虹部</a:t>
            </a:r>
            <a:r>
              <a:rPr sz="1100" b="1" spc="-50" dirty="0">
                <a:solidFill>
                  <a:srgbClr val="BF9000"/>
                </a:solidFill>
                <a:latin typeface="Microsoft JhengHei"/>
                <a:cs typeface="Microsoft JhengHei"/>
              </a:rPr>
              <a:t>落</a:t>
            </a:r>
            <a:endParaRPr sz="1100">
              <a:latin typeface="Microsoft JhengHei"/>
              <a:cs typeface="Microsoft JhengHei"/>
            </a:endParaRPr>
          </a:p>
          <a:p>
            <a:pPr marL="12700" marR="249554" indent="72390">
              <a:lnSpc>
                <a:spcPct val="103600"/>
              </a:lnSpc>
              <a:spcBef>
                <a:spcPts val="1075"/>
              </a:spcBef>
            </a:pPr>
            <a:r>
              <a:rPr sz="1100" b="1" dirty="0">
                <a:latin typeface="Microsoft JhengHei"/>
                <a:cs typeface="Microsoft JhengHei"/>
              </a:rPr>
              <a:t>彰化</a:t>
            </a:r>
            <a:r>
              <a:rPr sz="1100" b="1" spc="-50" dirty="0">
                <a:latin typeface="Microsoft JhengHei"/>
                <a:cs typeface="Microsoft JhengHei"/>
              </a:rPr>
              <a:t>縣</a:t>
            </a:r>
            <a:r>
              <a:rPr sz="1100" b="1" dirty="0">
                <a:solidFill>
                  <a:srgbClr val="BF9000"/>
                </a:solidFill>
                <a:latin typeface="Microsoft JhengHei"/>
                <a:cs typeface="Microsoft JhengHei"/>
              </a:rPr>
              <a:t>彩虹奇</a:t>
            </a:r>
            <a:r>
              <a:rPr sz="1100" b="1" spc="-50" dirty="0">
                <a:solidFill>
                  <a:srgbClr val="BF9000"/>
                </a:solidFill>
                <a:latin typeface="Microsoft JhengHei"/>
                <a:cs typeface="Microsoft JhengHei"/>
              </a:rPr>
              <a:t>蹟</a:t>
            </a:r>
            <a:endParaRPr sz="1100">
              <a:latin typeface="Microsoft JhengHei"/>
              <a:cs typeface="Microsoft JhengHei"/>
            </a:endParaRPr>
          </a:p>
        </p:txBody>
      </p:sp>
      <p:sp>
        <p:nvSpPr>
          <p:cNvPr id="31" name="object 31"/>
          <p:cNvSpPr txBox="1"/>
          <p:nvPr/>
        </p:nvSpPr>
        <p:spPr>
          <a:xfrm>
            <a:off x="9215761" y="2148332"/>
            <a:ext cx="1093470" cy="852169"/>
          </a:xfrm>
          <a:prstGeom prst="rect">
            <a:avLst/>
          </a:prstGeom>
        </p:spPr>
        <p:txBody>
          <a:bodyPr vert="horz" wrap="square" lIns="0" tIns="17780" rIns="0" bIns="0" rtlCol="0">
            <a:spAutoFit/>
          </a:bodyPr>
          <a:lstStyle/>
          <a:p>
            <a:pPr marR="46355" algn="ctr">
              <a:lnSpc>
                <a:spcPct val="100000"/>
              </a:lnSpc>
              <a:spcBef>
                <a:spcPts val="140"/>
              </a:spcBef>
            </a:pPr>
            <a:r>
              <a:rPr sz="1100" b="1" dirty="0">
                <a:latin typeface="Microsoft JhengHei"/>
                <a:cs typeface="Microsoft JhengHei"/>
              </a:rPr>
              <a:t>台北</a:t>
            </a:r>
            <a:r>
              <a:rPr sz="1100" b="1" spc="-50" dirty="0">
                <a:latin typeface="Microsoft JhengHei"/>
                <a:cs typeface="Microsoft JhengHei"/>
              </a:rPr>
              <a:t>市</a:t>
            </a:r>
            <a:endParaRPr sz="1100">
              <a:latin typeface="Microsoft JhengHei"/>
              <a:cs typeface="Microsoft JhengHei"/>
            </a:endParaRPr>
          </a:p>
          <a:p>
            <a:pPr marR="46355" algn="ctr">
              <a:lnSpc>
                <a:spcPct val="100000"/>
              </a:lnSpc>
              <a:spcBef>
                <a:spcPts val="45"/>
              </a:spcBef>
            </a:pPr>
            <a:r>
              <a:rPr sz="1100" b="1" dirty="0">
                <a:solidFill>
                  <a:srgbClr val="00B050"/>
                </a:solidFill>
                <a:latin typeface="Microsoft JhengHei"/>
                <a:cs typeface="Microsoft JhengHei"/>
              </a:rPr>
              <a:t>當我們同在⼀</a:t>
            </a:r>
            <a:r>
              <a:rPr sz="1100" b="1" spc="-50" dirty="0">
                <a:solidFill>
                  <a:srgbClr val="00B050"/>
                </a:solidFill>
                <a:latin typeface="Microsoft JhengHei"/>
                <a:cs typeface="Microsoft JhengHei"/>
              </a:rPr>
              <a:t>起</a:t>
            </a:r>
            <a:endParaRPr sz="1100">
              <a:latin typeface="Microsoft JhengHei"/>
              <a:cs typeface="Microsoft JhengHei"/>
            </a:endParaRPr>
          </a:p>
          <a:p>
            <a:pPr marL="392430" marR="5080" indent="126364">
              <a:lnSpc>
                <a:spcPct val="103600"/>
              </a:lnSpc>
              <a:spcBef>
                <a:spcPts val="1040"/>
              </a:spcBef>
            </a:pPr>
            <a:r>
              <a:rPr sz="1100" b="1" dirty="0">
                <a:latin typeface="Microsoft JhengHei"/>
                <a:cs typeface="Microsoft JhengHei"/>
              </a:rPr>
              <a:t>基隆</a:t>
            </a:r>
            <a:r>
              <a:rPr sz="1100" b="1" spc="-50" dirty="0">
                <a:latin typeface="Microsoft JhengHei"/>
                <a:cs typeface="Microsoft JhengHei"/>
              </a:rPr>
              <a:t>市</a:t>
            </a:r>
            <a:r>
              <a:rPr sz="1100" b="1" spc="500" dirty="0">
                <a:latin typeface="Microsoft JhengHei"/>
                <a:cs typeface="Microsoft JhengHei"/>
              </a:rPr>
              <a:t> </a:t>
            </a:r>
            <a:r>
              <a:rPr sz="1100" b="1" dirty="0">
                <a:solidFill>
                  <a:srgbClr val="00B050"/>
                </a:solidFill>
                <a:latin typeface="Microsoft JhengHei"/>
                <a:cs typeface="Microsoft JhengHei"/>
              </a:rPr>
              <a:t>G隆同學</a:t>
            </a:r>
            <a:r>
              <a:rPr sz="1100" b="1" spc="-50" dirty="0">
                <a:solidFill>
                  <a:srgbClr val="00B050"/>
                </a:solidFill>
                <a:latin typeface="Microsoft JhengHei"/>
                <a:cs typeface="Microsoft JhengHei"/>
              </a:rPr>
              <a:t>會</a:t>
            </a:r>
            <a:endParaRPr sz="1100">
              <a:latin typeface="Microsoft JhengHei"/>
              <a:cs typeface="Microsoft JhengHei"/>
            </a:endParaRPr>
          </a:p>
        </p:txBody>
      </p:sp>
      <p:sp>
        <p:nvSpPr>
          <p:cNvPr id="32" name="object 32"/>
          <p:cNvSpPr txBox="1"/>
          <p:nvPr/>
        </p:nvSpPr>
        <p:spPr>
          <a:xfrm>
            <a:off x="8383657" y="6101588"/>
            <a:ext cx="459740" cy="199390"/>
          </a:xfrm>
          <a:prstGeom prst="rect">
            <a:avLst/>
          </a:prstGeom>
        </p:spPr>
        <p:txBody>
          <a:bodyPr vert="horz" wrap="square" lIns="0" tIns="17780" rIns="0" bIns="0" rtlCol="0">
            <a:spAutoFit/>
          </a:bodyPr>
          <a:lstStyle/>
          <a:p>
            <a:pPr marL="12700">
              <a:lnSpc>
                <a:spcPct val="100000"/>
              </a:lnSpc>
              <a:spcBef>
                <a:spcPts val="140"/>
              </a:spcBef>
            </a:pPr>
            <a:r>
              <a:rPr sz="1100" b="1" dirty="0">
                <a:latin typeface="Microsoft JhengHei"/>
                <a:cs typeface="Microsoft JhengHei"/>
              </a:rPr>
              <a:t>屏東</a:t>
            </a:r>
            <a:r>
              <a:rPr sz="1100" b="1" spc="-50" dirty="0">
                <a:latin typeface="Microsoft JhengHei"/>
                <a:cs typeface="Microsoft JhengHei"/>
              </a:rPr>
              <a:t>縣</a:t>
            </a:r>
            <a:endParaRPr sz="1100">
              <a:latin typeface="Microsoft JhengHei"/>
              <a:cs typeface="Microsoft JhengHei"/>
            </a:endParaRPr>
          </a:p>
        </p:txBody>
      </p:sp>
      <p:sp>
        <p:nvSpPr>
          <p:cNvPr id="33" name="object 33"/>
          <p:cNvSpPr txBox="1"/>
          <p:nvPr/>
        </p:nvSpPr>
        <p:spPr>
          <a:xfrm>
            <a:off x="6128899" y="4118102"/>
            <a:ext cx="1038860" cy="1389380"/>
          </a:xfrm>
          <a:prstGeom prst="rect">
            <a:avLst/>
          </a:prstGeom>
        </p:spPr>
        <p:txBody>
          <a:bodyPr vert="horz" wrap="square" lIns="0" tIns="17780" rIns="0" bIns="0" rtlCol="0">
            <a:spAutoFit/>
          </a:bodyPr>
          <a:lstStyle/>
          <a:p>
            <a:pPr algn="ctr">
              <a:lnSpc>
                <a:spcPct val="100000"/>
              </a:lnSpc>
              <a:spcBef>
                <a:spcPts val="140"/>
              </a:spcBef>
            </a:pPr>
            <a:r>
              <a:rPr sz="1100" b="1" dirty="0">
                <a:latin typeface="Microsoft JhengHei"/>
                <a:cs typeface="Microsoft JhengHei"/>
              </a:rPr>
              <a:t>雲林</a:t>
            </a:r>
            <a:r>
              <a:rPr sz="1100" b="1" spc="-50" dirty="0">
                <a:latin typeface="Microsoft JhengHei"/>
                <a:cs typeface="Microsoft JhengHei"/>
              </a:rPr>
              <a:t>縣</a:t>
            </a:r>
            <a:endParaRPr sz="1100">
              <a:latin typeface="Microsoft JhengHei"/>
              <a:cs typeface="Microsoft JhengHei"/>
            </a:endParaRPr>
          </a:p>
          <a:p>
            <a:pPr algn="ctr">
              <a:lnSpc>
                <a:spcPct val="100000"/>
              </a:lnSpc>
              <a:spcBef>
                <a:spcPts val="45"/>
              </a:spcBef>
            </a:pPr>
            <a:r>
              <a:rPr sz="1100" b="1" dirty="0">
                <a:solidFill>
                  <a:srgbClr val="7030A0"/>
                </a:solidFill>
                <a:latin typeface="Microsoft JhengHei"/>
                <a:cs typeface="Microsoft JhengHei"/>
              </a:rPr>
              <a:t>雲林彩虹工作</a:t>
            </a:r>
            <a:r>
              <a:rPr sz="1100" b="1" spc="-50" dirty="0">
                <a:solidFill>
                  <a:srgbClr val="7030A0"/>
                </a:solidFill>
                <a:latin typeface="Microsoft JhengHei"/>
                <a:cs typeface="Microsoft JhengHei"/>
              </a:rPr>
              <a:t>坊</a:t>
            </a:r>
            <a:endParaRPr sz="1100">
              <a:latin typeface="Microsoft JhengHei"/>
              <a:cs typeface="Microsoft JhengHei"/>
            </a:endParaRPr>
          </a:p>
          <a:p>
            <a:pPr marL="128270" marR="323215" indent="72390">
              <a:lnSpc>
                <a:spcPct val="103600"/>
              </a:lnSpc>
              <a:spcBef>
                <a:spcPts val="1310"/>
              </a:spcBef>
            </a:pPr>
            <a:r>
              <a:rPr sz="1100" b="1" dirty="0">
                <a:latin typeface="Microsoft JhengHei"/>
                <a:cs typeface="Microsoft JhengHei"/>
              </a:rPr>
              <a:t>嘉義</a:t>
            </a:r>
            <a:r>
              <a:rPr sz="1100" b="1" spc="-50" dirty="0">
                <a:latin typeface="Microsoft JhengHei"/>
                <a:cs typeface="Microsoft JhengHei"/>
              </a:rPr>
              <a:t>市</a:t>
            </a:r>
            <a:r>
              <a:rPr sz="1100" b="1" dirty="0">
                <a:solidFill>
                  <a:srgbClr val="7030A0"/>
                </a:solidFill>
                <a:latin typeface="Microsoft JhengHei"/>
                <a:cs typeface="Microsoft JhengHei"/>
              </a:rPr>
              <a:t>祈晴天</a:t>
            </a:r>
            <a:r>
              <a:rPr sz="1100" b="1" spc="-50" dirty="0">
                <a:solidFill>
                  <a:srgbClr val="7030A0"/>
                </a:solidFill>
                <a:latin typeface="Microsoft JhengHei"/>
                <a:cs typeface="Microsoft JhengHei"/>
              </a:rPr>
              <a:t>地</a:t>
            </a:r>
            <a:endParaRPr sz="1100">
              <a:latin typeface="Microsoft JhengHei"/>
              <a:cs typeface="Microsoft JhengHei"/>
            </a:endParaRPr>
          </a:p>
          <a:p>
            <a:pPr marL="170815" marR="280670" indent="72390">
              <a:lnSpc>
                <a:spcPct val="103600"/>
              </a:lnSpc>
              <a:spcBef>
                <a:spcPts val="1225"/>
              </a:spcBef>
            </a:pPr>
            <a:r>
              <a:rPr sz="1100" b="1" dirty="0">
                <a:latin typeface="Microsoft JhengHei"/>
                <a:cs typeface="Microsoft JhengHei"/>
              </a:rPr>
              <a:t>嘉義</a:t>
            </a:r>
            <a:r>
              <a:rPr sz="1100" b="1" spc="-50" dirty="0">
                <a:latin typeface="Microsoft JhengHei"/>
                <a:cs typeface="Microsoft JhengHei"/>
              </a:rPr>
              <a:t>縣</a:t>
            </a:r>
            <a:r>
              <a:rPr sz="1100" b="1" dirty="0">
                <a:solidFill>
                  <a:srgbClr val="7030A0"/>
                </a:solidFill>
                <a:latin typeface="Microsoft JhengHei"/>
                <a:cs typeface="Microsoft JhengHei"/>
              </a:rPr>
              <a:t>諸羅部</a:t>
            </a:r>
            <a:r>
              <a:rPr sz="1100" b="1" spc="-50" dirty="0">
                <a:solidFill>
                  <a:srgbClr val="7030A0"/>
                </a:solidFill>
                <a:latin typeface="Microsoft JhengHei"/>
                <a:cs typeface="Microsoft JhengHei"/>
              </a:rPr>
              <a:t>屋</a:t>
            </a:r>
            <a:endParaRPr sz="1100">
              <a:latin typeface="Microsoft JhengHei"/>
              <a:cs typeface="Microsoft JhengHei"/>
            </a:endParaRPr>
          </a:p>
        </p:txBody>
      </p:sp>
      <p:sp>
        <p:nvSpPr>
          <p:cNvPr id="34" name="object 34"/>
          <p:cNvSpPr txBox="1"/>
          <p:nvPr/>
        </p:nvSpPr>
        <p:spPr>
          <a:xfrm>
            <a:off x="8598541" y="5527040"/>
            <a:ext cx="894080" cy="373380"/>
          </a:xfrm>
          <a:prstGeom prst="rect">
            <a:avLst/>
          </a:prstGeom>
        </p:spPr>
        <p:txBody>
          <a:bodyPr vert="horz" wrap="square" lIns="0" tIns="17780" rIns="0" bIns="0" rtlCol="0">
            <a:spAutoFit/>
          </a:bodyPr>
          <a:lstStyle/>
          <a:p>
            <a:pPr algn="ctr">
              <a:lnSpc>
                <a:spcPct val="100000"/>
              </a:lnSpc>
              <a:spcBef>
                <a:spcPts val="140"/>
              </a:spcBef>
            </a:pPr>
            <a:r>
              <a:rPr sz="1100" b="1" dirty="0">
                <a:latin typeface="Microsoft JhengHei"/>
                <a:cs typeface="Microsoft JhengHei"/>
              </a:rPr>
              <a:t>高雄</a:t>
            </a:r>
            <a:r>
              <a:rPr sz="1100" b="1" spc="-50" dirty="0">
                <a:latin typeface="Microsoft JhengHei"/>
                <a:cs typeface="Microsoft JhengHei"/>
              </a:rPr>
              <a:t>市</a:t>
            </a:r>
            <a:endParaRPr sz="1100">
              <a:latin typeface="Microsoft JhengHei"/>
              <a:cs typeface="Microsoft JhengHei"/>
            </a:endParaRPr>
          </a:p>
          <a:p>
            <a:pPr algn="ctr">
              <a:lnSpc>
                <a:spcPct val="100000"/>
              </a:lnSpc>
              <a:spcBef>
                <a:spcPts val="45"/>
              </a:spcBef>
            </a:pPr>
            <a:r>
              <a:rPr sz="1100" b="1" dirty="0">
                <a:solidFill>
                  <a:srgbClr val="EB6380"/>
                </a:solidFill>
                <a:latin typeface="Microsoft JhengHei"/>
                <a:cs typeface="Microsoft JhengHei"/>
              </a:rPr>
              <a:t>彩虹逗陣聯</a:t>
            </a:r>
            <a:r>
              <a:rPr sz="1100" b="1" spc="-50" dirty="0">
                <a:solidFill>
                  <a:srgbClr val="EB6380"/>
                </a:solidFill>
                <a:latin typeface="Microsoft JhengHei"/>
                <a:cs typeface="Microsoft JhengHei"/>
              </a:rPr>
              <a:t>盟</a:t>
            </a:r>
            <a:endParaRPr sz="1100">
              <a:latin typeface="Microsoft JhengHei"/>
              <a:cs typeface="Microsoft JhengHei"/>
            </a:endParaRPr>
          </a:p>
        </p:txBody>
      </p:sp>
      <p:sp>
        <p:nvSpPr>
          <p:cNvPr id="35" name="object 35"/>
          <p:cNvSpPr txBox="1"/>
          <p:nvPr/>
        </p:nvSpPr>
        <p:spPr>
          <a:xfrm>
            <a:off x="9269101" y="3238754"/>
            <a:ext cx="1258570" cy="895350"/>
          </a:xfrm>
          <a:prstGeom prst="rect">
            <a:avLst/>
          </a:prstGeom>
        </p:spPr>
        <p:txBody>
          <a:bodyPr vert="horz" wrap="square" lIns="0" tIns="17780" rIns="0" bIns="0" rtlCol="0">
            <a:spAutoFit/>
          </a:bodyPr>
          <a:lstStyle/>
          <a:p>
            <a:pPr marL="102235" algn="ctr">
              <a:lnSpc>
                <a:spcPct val="100000"/>
              </a:lnSpc>
              <a:spcBef>
                <a:spcPts val="140"/>
              </a:spcBef>
            </a:pPr>
            <a:r>
              <a:rPr sz="1100" b="1" dirty="0">
                <a:latin typeface="Microsoft JhengHei"/>
                <a:cs typeface="Microsoft JhengHei"/>
              </a:rPr>
              <a:t>新北</a:t>
            </a:r>
            <a:r>
              <a:rPr sz="1100" b="1" spc="-50" dirty="0">
                <a:latin typeface="Microsoft JhengHei"/>
                <a:cs typeface="Microsoft JhengHei"/>
              </a:rPr>
              <a:t>市</a:t>
            </a:r>
            <a:endParaRPr sz="1100">
              <a:latin typeface="Microsoft JhengHei"/>
              <a:cs typeface="Microsoft JhengHei"/>
            </a:endParaRPr>
          </a:p>
          <a:p>
            <a:pPr marL="101600" algn="ctr">
              <a:lnSpc>
                <a:spcPct val="100000"/>
              </a:lnSpc>
              <a:spcBef>
                <a:spcPts val="45"/>
              </a:spcBef>
            </a:pPr>
            <a:r>
              <a:rPr sz="1100" b="1" dirty="0">
                <a:solidFill>
                  <a:srgbClr val="00B050"/>
                </a:solidFill>
                <a:latin typeface="Microsoft JhengHei"/>
                <a:cs typeface="Microsoft JhengHei"/>
              </a:rPr>
              <a:t>性福巴士192-1</a:t>
            </a:r>
            <a:r>
              <a:rPr sz="1100" b="1" spc="-50" dirty="0">
                <a:solidFill>
                  <a:srgbClr val="00B050"/>
                </a:solidFill>
                <a:latin typeface="Microsoft JhengHei"/>
                <a:cs typeface="Microsoft JhengHei"/>
              </a:rPr>
              <a:t>號</a:t>
            </a:r>
            <a:endParaRPr sz="1100">
              <a:latin typeface="Microsoft JhengHei"/>
              <a:cs typeface="Microsoft JhengHei"/>
            </a:endParaRPr>
          </a:p>
          <a:p>
            <a:pPr>
              <a:lnSpc>
                <a:spcPct val="100000"/>
              </a:lnSpc>
              <a:spcBef>
                <a:spcPts val="45"/>
              </a:spcBef>
            </a:pPr>
            <a:endParaRPr sz="750">
              <a:latin typeface="Microsoft JhengHei"/>
              <a:cs typeface="Microsoft JhengHei"/>
            </a:endParaRPr>
          </a:p>
          <a:p>
            <a:pPr marR="356235" algn="ctr">
              <a:lnSpc>
                <a:spcPct val="100000"/>
              </a:lnSpc>
            </a:pPr>
            <a:r>
              <a:rPr sz="1100" b="1" dirty="0">
                <a:latin typeface="Microsoft JhengHei"/>
                <a:cs typeface="Microsoft JhengHei"/>
              </a:rPr>
              <a:t>宜蘭</a:t>
            </a:r>
            <a:r>
              <a:rPr sz="1100" b="1" spc="-50" dirty="0">
                <a:latin typeface="Microsoft JhengHei"/>
                <a:cs typeface="Microsoft JhengHei"/>
              </a:rPr>
              <a:t>縣</a:t>
            </a:r>
            <a:endParaRPr sz="1100">
              <a:latin typeface="Microsoft JhengHei"/>
              <a:cs typeface="Microsoft JhengHei"/>
            </a:endParaRPr>
          </a:p>
          <a:p>
            <a:pPr marR="356235" algn="ctr">
              <a:lnSpc>
                <a:spcPct val="100000"/>
              </a:lnSpc>
              <a:spcBef>
                <a:spcPts val="45"/>
              </a:spcBef>
            </a:pPr>
            <a:r>
              <a:rPr sz="1100" b="1" dirty="0">
                <a:solidFill>
                  <a:srgbClr val="2C778D"/>
                </a:solidFill>
                <a:latin typeface="Microsoft JhengHei"/>
                <a:cs typeface="Microsoft JhengHei"/>
              </a:rPr>
              <a:t>小桃宜蘭的</a:t>
            </a:r>
            <a:r>
              <a:rPr sz="1100" b="1" spc="-50" dirty="0">
                <a:solidFill>
                  <a:srgbClr val="2C778D"/>
                </a:solidFill>
                <a:latin typeface="Microsoft JhengHei"/>
                <a:cs typeface="Microsoft JhengHei"/>
              </a:rPr>
              <a:t>家</a:t>
            </a:r>
            <a:endParaRPr sz="1100">
              <a:latin typeface="Microsoft JhengHei"/>
              <a:cs typeface="Microsoft JhengHei"/>
            </a:endParaRPr>
          </a:p>
        </p:txBody>
      </p:sp>
      <p:grpSp>
        <p:nvGrpSpPr>
          <p:cNvPr id="36" name="object 36"/>
          <p:cNvGrpSpPr/>
          <p:nvPr/>
        </p:nvGrpSpPr>
        <p:grpSpPr>
          <a:xfrm>
            <a:off x="994295" y="1610105"/>
            <a:ext cx="8556625" cy="4661535"/>
            <a:chOff x="994295" y="1610105"/>
            <a:chExt cx="8556625" cy="4661535"/>
          </a:xfrm>
        </p:grpSpPr>
        <p:pic>
          <p:nvPicPr>
            <p:cNvPr id="37" name="object 37"/>
            <p:cNvPicPr/>
            <p:nvPr/>
          </p:nvPicPr>
          <p:blipFill>
            <a:blip r:embed="rId7" cstate="print"/>
            <a:stretch>
              <a:fillRect/>
            </a:stretch>
          </p:blipFill>
          <p:spPr>
            <a:xfrm>
              <a:off x="5320931" y="5692902"/>
              <a:ext cx="1272539" cy="316229"/>
            </a:xfrm>
            <a:prstGeom prst="rect">
              <a:avLst/>
            </a:prstGeom>
          </p:spPr>
        </p:pic>
        <p:sp>
          <p:nvSpPr>
            <p:cNvPr id="38" name="object 38"/>
            <p:cNvSpPr/>
            <p:nvPr/>
          </p:nvSpPr>
          <p:spPr>
            <a:xfrm>
              <a:off x="5307215" y="3488448"/>
              <a:ext cx="2616835" cy="2620010"/>
            </a:xfrm>
            <a:custGeom>
              <a:avLst/>
              <a:gdLst/>
              <a:ahLst/>
              <a:cxnLst/>
              <a:rect l="l" t="t" r="r" b="b"/>
              <a:pathLst>
                <a:path w="2616834" h="2620010">
                  <a:moveTo>
                    <a:pt x="32004" y="2305812"/>
                  </a:moveTo>
                  <a:lnTo>
                    <a:pt x="17526" y="2297430"/>
                  </a:lnTo>
                  <a:lnTo>
                    <a:pt x="13716" y="2304288"/>
                  </a:lnTo>
                  <a:lnTo>
                    <a:pt x="7734" y="2317064"/>
                  </a:lnTo>
                  <a:lnTo>
                    <a:pt x="3289" y="2330462"/>
                  </a:lnTo>
                  <a:lnTo>
                    <a:pt x="635" y="2344280"/>
                  </a:lnTo>
                  <a:lnTo>
                    <a:pt x="0" y="2358390"/>
                  </a:lnTo>
                  <a:lnTo>
                    <a:pt x="0" y="2365248"/>
                  </a:lnTo>
                  <a:lnTo>
                    <a:pt x="16764" y="2365248"/>
                  </a:lnTo>
                  <a:lnTo>
                    <a:pt x="16764" y="2353056"/>
                  </a:lnTo>
                  <a:lnTo>
                    <a:pt x="17526" y="2346198"/>
                  </a:lnTo>
                  <a:lnTo>
                    <a:pt x="17526" y="2346960"/>
                  </a:lnTo>
                  <a:lnTo>
                    <a:pt x="18288" y="2340864"/>
                  </a:lnTo>
                  <a:lnTo>
                    <a:pt x="19812" y="2334768"/>
                  </a:lnTo>
                  <a:lnTo>
                    <a:pt x="19812" y="2335530"/>
                  </a:lnTo>
                  <a:lnTo>
                    <a:pt x="21336" y="2328672"/>
                  </a:lnTo>
                  <a:lnTo>
                    <a:pt x="21336" y="2329434"/>
                  </a:lnTo>
                  <a:lnTo>
                    <a:pt x="25908" y="2317242"/>
                  </a:lnTo>
                  <a:lnTo>
                    <a:pt x="25908" y="2318004"/>
                  </a:lnTo>
                  <a:lnTo>
                    <a:pt x="28194" y="2312860"/>
                  </a:lnTo>
                  <a:lnTo>
                    <a:pt x="28956" y="2311146"/>
                  </a:lnTo>
                  <a:lnTo>
                    <a:pt x="28194" y="2311908"/>
                  </a:lnTo>
                  <a:lnTo>
                    <a:pt x="31242" y="2307031"/>
                  </a:lnTo>
                  <a:lnTo>
                    <a:pt x="32004" y="2305812"/>
                  </a:lnTo>
                  <a:close/>
                </a:path>
                <a:path w="2616834" h="2620010">
                  <a:moveTo>
                    <a:pt x="58674" y="2446020"/>
                  </a:moveTo>
                  <a:lnTo>
                    <a:pt x="52578" y="2439924"/>
                  </a:lnTo>
                  <a:lnTo>
                    <a:pt x="48006" y="2434590"/>
                  </a:lnTo>
                  <a:lnTo>
                    <a:pt x="43434" y="2428494"/>
                  </a:lnTo>
                  <a:lnTo>
                    <a:pt x="43434" y="2429256"/>
                  </a:lnTo>
                  <a:lnTo>
                    <a:pt x="38862" y="2423160"/>
                  </a:lnTo>
                  <a:lnTo>
                    <a:pt x="35052" y="2417064"/>
                  </a:lnTo>
                  <a:lnTo>
                    <a:pt x="35052" y="2417826"/>
                  </a:lnTo>
                  <a:lnTo>
                    <a:pt x="31242" y="2411730"/>
                  </a:lnTo>
                  <a:lnTo>
                    <a:pt x="32004" y="2411730"/>
                  </a:lnTo>
                  <a:lnTo>
                    <a:pt x="28194" y="2405634"/>
                  </a:lnTo>
                  <a:lnTo>
                    <a:pt x="28956" y="2406396"/>
                  </a:lnTo>
                  <a:lnTo>
                    <a:pt x="25908" y="2399538"/>
                  </a:lnTo>
                  <a:lnTo>
                    <a:pt x="25908" y="2400300"/>
                  </a:lnTo>
                  <a:lnTo>
                    <a:pt x="23622" y="2394204"/>
                  </a:lnTo>
                  <a:lnTo>
                    <a:pt x="7620" y="2400300"/>
                  </a:lnTo>
                  <a:lnTo>
                    <a:pt x="10668" y="2407158"/>
                  </a:lnTo>
                  <a:lnTo>
                    <a:pt x="18288" y="2421509"/>
                  </a:lnTo>
                  <a:lnTo>
                    <a:pt x="26098" y="2434005"/>
                  </a:lnTo>
                  <a:lnTo>
                    <a:pt x="28194" y="2436698"/>
                  </a:lnTo>
                  <a:lnTo>
                    <a:pt x="31242" y="2440609"/>
                  </a:lnTo>
                  <a:lnTo>
                    <a:pt x="35140" y="2445639"/>
                  </a:lnTo>
                  <a:lnTo>
                    <a:pt x="46482" y="2457450"/>
                  </a:lnTo>
                  <a:lnTo>
                    <a:pt x="47244" y="2458212"/>
                  </a:lnTo>
                  <a:lnTo>
                    <a:pt x="58674" y="2446020"/>
                  </a:lnTo>
                  <a:close/>
                </a:path>
                <a:path w="2616834" h="2620010">
                  <a:moveTo>
                    <a:pt x="112014" y="208026"/>
                  </a:moveTo>
                  <a:lnTo>
                    <a:pt x="97536" y="198882"/>
                  </a:lnTo>
                  <a:lnTo>
                    <a:pt x="97536" y="199644"/>
                  </a:lnTo>
                  <a:lnTo>
                    <a:pt x="90043" y="213868"/>
                  </a:lnTo>
                  <a:lnTo>
                    <a:pt x="84505" y="228930"/>
                  </a:lnTo>
                  <a:lnTo>
                    <a:pt x="81102" y="244589"/>
                  </a:lnTo>
                  <a:lnTo>
                    <a:pt x="80010" y="260604"/>
                  </a:lnTo>
                  <a:lnTo>
                    <a:pt x="80010" y="267462"/>
                  </a:lnTo>
                  <a:lnTo>
                    <a:pt x="96774" y="267462"/>
                  </a:lnTo>
                  <a:lnTo>
                    <a:pt x="96774" y="255270"/>
                  </a:lnTo>
                  <a:lnTo>
                    <a:pt x="97536" y="248412"/>
                  </a:lnTo>
                  <a:lnTo>
                    <a:pt x="97536" y="249174"/>
                  </a:lnTo>
                  <a:lnTo>
                    <a:pt x="98298" y="243078"/>
                  </a:lnTo>
                  <a:lnTo>
                    <a:pt x="99822" y="236982"/>
                  </a:lnTo>
                  <a:lnTo>
                    <a:pt x="99822" y="237744"/>
                  </a:lnTo>
                  <a:lnTo>
                    <a:pt x="101346" y="230886"/>
                  </a:lnTo>
                  <a:lnTo>
                    <a:pt x="101346" y="231648"/>
                  </a:lnTo>
                  <a:lnTo>
                    <a:pt x="103632" y="224790"/>
                  </a:lnTo>
                  <a:lnTo>
                    <a:pt x="103632" y="225552"/>
                  </a:lnTo>
                  <a:lnTo>
                    <a:pt x="105918" y="219456"/>
                  </a:lnTo>
                  <a:lnTo>
                    <a:pt x="108204" y="214884"/>
                  </a:lnTo>
                  <a:lnTo>
                    <a:pt x="108966" y="213360"/>
                  </a:lnTo>
                  <a:lnTo>
                    <a:pt x="108204" y="214122"/>
                  </a:lnTo>
                  <a:lnTo>
                    <a:pt x="111252" y="209245"/>
                  </a:lnTo>
                  <a:lnTo>
                    <a:pt x="112014" y="208026"/>
                  </a:lnTo>
                  <a:close/>
                </a:path>
                <a:path w="2616834" h="2620010">
                  <a:moveTo>
                    <a:pt x="112776" y="2228850"/>
                  </a:moveTo>
                  <a:lnTo>
                    <a:pt x="104394" y="2215134"/>
                  </a:lnTo>
                  <a:lnTo>
                    <a:pt x="103632" y="2215134"/>
                  </a:lnTo>
                  <a:lnTo>
                    <a:pt x="64008" y="2244039"/>
                  </a:lnTo>
                  <a:lnTo>
                    <a:pt x="50292" y="2256282"/>
                  </a:lnTo>
                  <a:lnTo>
                    <a:pt x="61722" y="2268474"/>
                  </a:lnTo>
                  <a:lnTo>
                    <a:pt x="69342" y="2260854"/>
                  </a:lnTo>
                  <a:lnTo>
                    <a:pt x="75438" y="2256104"/>
                  </a:lnTo>
                  <a:lnTo>
                    <a:pt x="76200" y="2255520"/>
                  </a:lnTo>
                  <a:lnTo>
                    <a:pt x="75438" y="2255520"/>
                  </a:lnTo>
                  <a:lnTo>
                    <a:pt x="89154" y="2244852"/>
                  </a:lnTo>
                  <a:lnTo>
                    <a:pt x="96774" y="2239518"/>
                  </a:lnTo>
                  <a:lnTo>
                    <a:pt x="96774" y="2240280"/>
                  </a:lnTo>
                  <a:lnTo>
                    <a:pt x="112014" y="2229612"/>
                  </a:lnTo>
                  <a:lnTo>
                    <a:pt x="112776" y="2228850"/>
                  </a:lnTo>
                  <a:close/>
                </a:path>
                <a:path w="2616834" h="2620010">
                  <a:moveTo>
                    <a:pt x="138684" y="348234"/>
                  </a:moveTo>
                  <a:lnTo>
                    <a:pt x="132588" y="342138"/>
                  </a:lnTo>
                  <a:lnTo>
                    <a:pt x="128016" y="336042"/>
                  </a:lnTo>
                  <a:lnTo>
                    <a:pt x="128016" y="336804"/>
                  </a:lnTo>
                  <a:lnTo>
                    <a:pt x="123444" y="330708"/>
                  </a:lnTo>
                  <a:lnTo>
                    <a:pt x="118872" y="325374"/>
                  </a:lnTo>
                  <a:lnTo>
                    <a:pt x="115062" y="319278"/>
                  </a:lnTo>
                  <a:lnTo>
                    <a:pt x="115062" y="320040"/>
                  </a:lnTo>
                  <a:lnTo>
                    <a:pt x="111252" y="313944"/>
                  </a:lnTo>
                  <a:lnTo>
                    <a:pt x="112014" y="313944"/>
                  </a:lnTo>
                  <a:lnTo>
                    <a:pt x="108204" y="307848"/>
                  </a:lnTo>
                  <a:lnTo>
                    <a:pt x="108966" y="307848"/>
                  </a:lnTo>
                  <a:lnTo>
                    <a:pt x="105918" y="301752"/>
                  </a:lnTo>
                  <a:lnTo>
                    <a:pt x="105918" y="302514"/>
                  </a:lnTo>
                  <a:lnTo>
                    <a:pt x="103632" y="296418"/>
                  </a:lnTo>
                  <a:lnTo>
                    <a:pt x="87630" y="302514"/>
                  </a:lnTo>
                  <a:lnTo>
                    <a:pt x="90678" y="309372"/>
                  </a:lnTo>
                  <a:lnTo>
                    <a:pt x="98094" y="323240"/>
                  </a:lnTo>
                  <a:lnTo>
                    <a:pt x="106248" y="336169"/>
                  </a:lnTo>
                  <a:lnTo>
                    <a:pt x="108204" y="338696"/>
                  </a:lnTo>
                  <a:lnTo>
                    <a:pt x="111252" y="342646"/>
                  </a:lnTo>
                  <a:lnTo>
                    <a:pt x="115570" y="348272"/>
                  </a:lnTo>
                  <a:lnTo>
                    <a:pt x="126492" y="359664"/>
                  </a:lnTo>
                  <a:lnTo>
                    <a:pt x="127254" y="360426"/>
                  </a:lnTo>
                  <a:lnTo>
                    <a:pt x="138684" y="348234"/>
                  </a:lnTo>
                  <a:close/>
                </a:path>
                <a:path w="2616834" h="2620010">
                  <a:moveTo>
                    <a:pt x="153162" y="2510028"/>
                  </a:moveTo>
                  <a:lnTo>
                    <a:pt x="137160" y="2502408"/>
                  </a:lnTo>
                  <a:lnTo>
                    <a:pt x="137922" y="2502408"/>
                  </a:lnTo>
                  <a:lnTo>
                    <a:pt x="128778" y="2497836"/>
                  </a:lnTo>
                  <a:lnTo>
                    <a:pt x="120396" y="2492502"/>
                  </a:lnTo>
                  <a:lnTo>
                    <a:pt x="112014" y="2487930"/>
                  </a:lnTo>
                  <a:lnTo>
                    <a:pt x="96774" y="2477262"/>
                  </a:lnTo>
                  <a:lnTo>
                    <a:pt x="96774" y="2478024"/>
                  </a:lnTo>
                  <a:lnTo>
                    <a:pt x="96012" y="2477262"/>
                  </a:lnTo>
                  <a:lnTo>
                    <a:pt x="86868" y="2490978"/>
                  </a:lnTo>
                  <a:lnTo>
                    <a:pt x="120396" y="2512314"/>
                  </a:lnTo>
                  <a:lnTo>
                    <a:pt x="129540" y="2516886"/>
                  </a:lnTo>
                  <a:lnTo>
                    <a:pt x="137160" y="2520873"/>
                  </a:lnTo>
                  <a:lnTo>
                    <a:pt x="145542" y="2525268"/>
                  </a:lnTo>
                  <a:lnTo>
                    <a:pt x="153162" y="2510028"/>
                  </a:lnTo>
                  <a:close/>
                </a:path>
                <a:path w="2616834" h="2620010">
                  <a:moveTo>
                    <a:pt x="192786" y="131064"/>
                  </a:moveTo>
                  <a:lnTo>
                    <a:pt x="184404" y="116586"/>
                  </a:lnTo>
                  <a:lnTo>
                    <a:pt x="183642" y="117348"/>
                  </a:lnTo>
                  <a:lnTo>
                    <a:pt x="169773" y="126187"/>
                  </a:lnTo>
                  <a:lnTo>
                    <a:pt x="156921" y="135788"/>
                  </a:lnTo>
                  <a:lnTo>
                    <a:pt x="131826" y="156210"/>
                  </a:lnTo>
                  <a:lnTo>
                    <a:pt x="130302" y="158496"/>
                  </a:lnTo>
                  <a:lnTo>
                    <a:pt x="141732" y="170688"/>
                  </a:lnTo>
                  <a:lnTo>
                    <a:pt x="143256" y="169164"/>
                  </a:lnTo>
                  <a:lnTo>
                    <a:pt x="144018" y="168402"/>
                  </a:lnTo>
                  <a:lnTo>
                    <a:pt x="143256" y="168402"/>
                  </a:lnTo>
                  <a:lnTo>
                    <a:pt x="149352" y="163068"/>
                  </a:lnTo>
                  <a:lnTo>
                    <a:pt x="155448" y="158318"/>
                  </a:lnTo>
                  <a:lnTo>
                    <a:pt x="156210" y="157734"/>
                  </a:lnTo>
                  <a:lnTo>
                    <a:pt x="155448" y="157734"/>
                  </a:lnTo>
                  <a:lnTo>
                    <a:pt x="169164" y="147066"/>
                  </a:lnTo>
                  <a:lnTo>
                    <a:pt x="176784" y="141732"/>
                  </a:lnTo>
                  <a:lnTo>
                    <a:pt x="184404" y="137160"/>
                  </a:lnTo>
                  <a:lnTo>
                    <a:pt x="192024" y="131826"/>
                  </a:lnTo>
                  <a:lnTo>
                    <a:pt x="192786" y="131064"/>
                  </a:lnTo>
                  <a:close/>
                </a:path>
                <a:path w="2616834" h="2620010">
                  <a:moveTo>
                    <a:pt x="217170" y="2180082"/>
                  </a:moveTo>
                  <a:lnTo>
                    <a:pt x="211074" y="2164080"/>
                  </a:lnTo>
                  <a:lnTo>
                    <a:pt x="189738" y="2172462"/>
                  </a:lnTo>
                  <a:lnTo>
                    <a:pt x="169164" y="2181606"/>
                  </a:lnTo>
                  <a:lnTo>
                    <a:pt x="149352" y="2189988"/>
                  </a:lnTo>
                  <a:lnTo>
                    <a:pt x="156210" y="2205228"/>
                  </a:lnTo>
                  <a:lnTo>
                    <a:pt x="175260" y="2197163"/>
                  </a:lnTo>
                  <a:lnTo>
                    <a:pt x="176022" y="2196846"/>
                  </a:lnTo>
                  <a:lnTo>
                    <a:pt x="175260" y="2196846"/>
                  </a:lnTo>
                  <a:lnTo>
                    <a:pt x="195834" y="2188019"/>
                  </a:lnTo>
                  <a:lnTo>
                    <a:pt x="196596" y="2187702"/>
                  </a:lnTo>
                  <a:lnTo>
                    <a:pt x="195834" y="2187702"/>
                  </a:lnTo>
                  <a:lnTo>
                    <a:pt x="217170" y="2180082"/>
                  </a:lnTo>
                  <a:close/>
                </a:path>
                <a:path w="2616834" h="2620010">
                  <a:moveTo>
                    <a:pt x="233172" y="412242"/>
                  </a:moveTo>
                  <a:lnTo>
                    <a:pt x="217170" y="404622"/>
                  </a:lnTo>
                  <a:lnTo>
                    <a:pt x="217932" y="404622"/>
                  </a:lnTo>
                  <a:lnTo>
                    <a:pt x="208788" y="400050"/>
                  </a:lnTo>
                  <a:lnTo>
                    <a:pt x="200406" y="394716"/>
                  </a:lnTo>
                  <a:lnTo>
                    <a:pt x="192024" y="390144"/>
                  </a:lnTo>
                  <a:lnTo>
                    <a:pt x="176784" y="379476"/>
                  </a:lnTo>
                  <a:lnTo>
                    <a:pt x="176022" y="379476"/>
                  </a:lnTo>
                  <a:lnTo>
                    <a:pt x="166878" y="393192"/>
                  </a:lnTo>
                  <a:lnTo>
                    <a:pt x="200406" y="414528"/>
                  </a:lnTo>
                  <a:lnTo>
                    <a:pt x="209550" y="419100"/>
                  </a:lnTo>
                  <a:lnTo>
                    <a:pt x="217170" y="423087"/>
                  </a:lnTo>
                  <a:lnTo>
                    <a:pt x="225552" y="427482"/>
                  </a:lnTo>
                  <a:lnTo>
                    <a:pt x="233172" y="412242"/>
                  </a:lnTo>
                  <a:close/>
                </a:path>
                <a:path w="2616834" h="2620010">
                  <a:moveTo>
                    <a:pt x="260604" y="2551938"/>
                  </a:moveTo>
                  <a:lnTo>
                    <a:pt x="240792" y="2545842"/>
                  </a:lnTo>
                  <a:lnTo>
                    <a:pt x="217932" y="2537460"/>
                  </a:lnTo>
                  <a:lnTo>
                    <a:pt x="217932" y="2538222"/>
                  </a:lnTo>
                  <a:lnTo>
                    <a:pt x="198120" y="2530602"/>
                  </a:lnTo>
                  <a:lnTo>
                    <a:pt x="192024" y="2545842"/>
                  </a:lnTo>
                  <a:lnTo>
                    <a:pt x="212598" y="2553462"/>
                  </a:lnTo>
                  <a:lnTo>
                    <a:pt x="235458" y="2561844"/>
                  </a:lnTo>
                  <a:lnTo>
                    <a:pt x="255270" y="2567940"/>
                  </a:lnTo>
                  <a:lnTo>
                    <a:pt x="260604" y="2551938"/>
                  </a:lnTo>
                  <a:close/>
                </a:path>
                <a:path w="2616834" h="2620010">
                  <a:moveTo>
                    <a:pt x="297180" y="82296"/>
                  </a:moveTo>
                  <a:lnTo>
                    <a:pt x="291084" y="66294"/>
                  </a:lnTo>
                  <a:lnTo>
                    <a:pt x="269748" y="74676"/>
                  </a:lnTo>
                  <a:lnTo>
                    <a:pt x="249174" y="83058"/>
                  </a:lnTo>
                  <a:lnTo>
                    <a:pt x="229362" y="92202"/>
                  </a:lnTo>
                  <a:lnTo>
                    <a:pt x="236220" y="107442"/>
                  </a:lnTo>
                  <a:lnTo>
                    <a:pt x="256032" y="98298"/>
                  </a:lnTo>
                  <a:lnTo>
                    <a:pt x="255270" y="99060"/>
                  </a:lnTo>
                  <a:lnTo>
                    <a:pt x="256032" y="98729"/>
                  </a:lnTo>
                  <a:lnTo>
                    <a:pt x="275844" y="90233"/>
                  </a:lnTo>
                  <a:lnTo>
                    <a:pt x="276606" y="89916"/>
                  </a:lnTo>
                  <a:lnTo>
                    <a:pt x="275844" y="89916"/>
                  </a:lnTo>
                  <a:lnTo>
                    <a:pt x="297180" y="82296"/>
                  </a:lnTo>
                  <a:close/>
                </a:path>
                <a:path w="2616834" h="2620010">
                  <a:moveTo>
                    <a:pt x="328422" y="2147316"/>
                  </a:moveTo>
                  <a:lnTo>
                    <a:pt x="324612" y="2131314"/>
                  </a:lnTo>
                  <a:lnTo>
                    <a:pt x="310134" y="2134362"/>
                  </a:lnTo>
                  <a:lnTo>
                    <a:pt x="284226" y="2141220"/>
                  </a:lnTo>
                  <a:lnTo>
                    <a:pt x="259842" y="2148078"/>
                  </a:lnTo>
                  <a:lnTo>
                    <a:pt x="264414" y="2164080"/>
                  </a:lnTo>
                  <a:lnTo>
                    <a:pt x="288798" y="2157222"/>
                  </a:lnTo>
                  <a:lnTo>
                    <a:pt x="313944" y="2151126"/>
                  </a:lnTo>
                  <a:lnTo>
                    <a:pt x="328422" y="2147316"/>
                  </a:lnTo>
                  <a:close/>
                </a:path>
                <a:path w="2616834" h="2620010">
                  <a:moveTo>
                    <a:pt x="340614" y="454152"/>
                  </a:moveTo>
                  <a:lnTo>
                    <a:pt x="320802" y="448056"/>
                  </a:lnTo>
                  <a:lnTo>
                    <a:pt x="297942" y="439674"/>
                  </a:lnTo>
                  <a:lnTo>
                    <a:pt x="278130" y="432054"/>
                  </a:lnTo>
                  <a:lnTo>
                    <a:pt x="272034" y="448056"/>
                  </a:lnTo>
                  <a:lnTo>
                    <a:pt x="292608" y="455676"/>
                  </a:lnTo>
                  <a:lnTo>
                    <a:pt x="315468" y="464058"/>
                  </a:lnTo>
                  <a:lnTo>
                    <a:pt x="335280" y="470154"/>
                  </a:lnTo>
                  <a:lnTo>
                    <a:pt x="340614" y="454152"/>
                  </a:lnTo>
                  <a:close/>
                </a:path>
                <a:path w="2616834" h="2620010">
                  <a:moveTo>
                    <a:pt x="373380" y="2579370"/>
                  </a:moveTo>
                  <a:lnTo>
                    <a:pt x="367284" y="2577846"/>
                  </a:lnTo>
                  <a:lnTo>
                    <a:pt x="340614" y="2572512"/>
                  </a:lnTo>
                  <a:lnTo>
                    <a:pt x="313944" y="2566416"/>
                  </a:lnTo>
                  <a:lnTo>
                    <a:pt x="308610" y="2564892"/>
                  </a:lnTo>
                  <a:lnTo>
                    <a:pt x="304038" y="2581656"/>
                  </a:lnTo>
                  <a:lnTo>
                    <a:pt x="310134" y="2583180"/>
                  </a:lnTo>
                  <a:lnTo>
                    <a:pt x="336804" y="2589276"/>
                  </a:lnTo>
                  <a:lnTo>
                    <a:pt x="364236" y="2594610"/>
                  </a:lnTo>
                  <a:lnTo>
                    <a:pt x="370332" y="2595372"/>
                  </a:lnTo>
                  <a:lnTo>
                    <a:pt x="373380" y="2579370"/>
                  </a:lnTo>
                  <a:close/>
                </a:path>
                <a:path w="2616834" h="2620010">
                  <a:moveTo>
                    <a:pt x="408432" y="49530"/>
                  </a:moveTo>
                  <a:lnTo>
                    <a:pt x="404622" y="33528"/>
                  </a:lnTo>
                  <a:lnTo>
                    <a:pt x="390144" y="36576"/>
                  </a:lnTo>
                  <a:lnTo>
                    <a:pt x="364236" y="43434"/>
                  </a:lnTo>
                  <a:lnTo>
                    <a:pt x="339852" y="50292"/>
                  </a:lnTo>
                  <a:lnTo>
                    <a:pt x="344424" y="66294"/>
                  </a:lnTo>
                  <a:lnTo>
                    <a:pt x="368808" y="59436"/>
                  </a:lnTo>
                  <a:lnTo>
                    <a:pt x="393954" y="52578"/>
                  </a:lnTo>
                  <a:lnTo>
                    <a:pt x="393954" y="53340"/>
                  </a:lnTo>
                  <a:lnTo>
                    <a:pt x="408432" y="49530"/>
                  </a:lnTo>
                  <a:close/>
                </a:path>
                <a:path w="2616834" h="2620010">
                  <a:moveTo>
                    <a:pt x="442722" y="2126742"/>
                  </a:moveTo>
                  <a:lnTo>
                    <a:pt x="440436" y="2110740"/>
                  </a:lnTo>
                  <a:lnTo>
                    <a:pt x="421386" y="2113026"/>
                  </a:lnTo>
                  <a:lnTo>
                    <a:pt x="392430" y="2117598"/>
                  </a:lnTo>
                  <a:lnTo>
                    <a:pt x="374142" y="2121408"/>
                  </a:lnTo>
                  <a:lnTo>
                    <a:pt x="377190" y="2137410"/>
                  </a:lnTo>
                  <a:lnTo>
                    <a:pt x="394716" y="2134489"/>
                  </a:lnTo>
                  <a:lnTo>
                    <a:pt x="395478" y="2134362"/>
                  </a:lnTo>
                  <a:lnTo>
                    <a:pt x="394716" y="2134362"/>
                  </a:lnTo>
                  <a:lnTo>
                    <a:pt x="423672" y="2129790"/>
                  </a:lnTo>
                  <a:lnTo>
                    <a:pt x="442722" y="2126742"/>
                  </a:lnTo>
                  <a:close/>
                </a:path>
                <a:path w="2616834" h="2620010">
                  <a:moveTo>
                    <a:pt x="453390" y="481584"/>
                  </a:moveTo>
                  <a:lnTo>
                    <a:pt x="447294" y="480060"/>
                  </a:lnTo>
                  <a:lnTo>
                    <a:pt x="420624" y="474726"/>
                  </a:lnTo>
                  <a:lnTo>
                    <a:pt x="393954" y="468630"/>
                  </a:lnTo>
                  <a:lnTo>
                    <a:pt x="394716" y="468630"/>
                  </a:lnTo>
                  <a:lnTo>
                    <a:pt x="388620" y="467106"/>
                  </a:lnTo>
                  <a:lnTo>
                    <a:pt x="384048" y="483108"/>
                  </a:lnTo>
                  <a:lnTo>
                    <a:pt x="390144" y="484632"/>
                  </a:lnTo>
                  <a:lnTo>
                    <a:pt x="393954" y="485609"/>
                  </a:lnTo>
                  <a:lnTo>
                    <a:pt x="416814" y="491490"/>
                  </a:lnTo>
                  <a:lnTo>
                    <a:pt x="444246" y="496824"/>
                  </a:lnTo>
                  <a:lnTo>
                    <a:pt x="450342" y="497586"/>
                  </a:lnTo>
                  <a:lnTo>
                    <a:pt x="453390" y="481584"/>
                  </a:lnTo>
                  <a:close/>
                </a:path>
                <a:path w="2616834" h="2620010">
                  <a:moveTo>
                    <a:pt x="488442" y="2595372"/>
                  </a:moveTo>
                  <a:lnTo>
                    <a:pt x="483108" y="2595372"/>
                  </a:lnTo>
                  <a:lnTo>
                    <a:pt x="482346" y="2595270"/>
                  </a:lnTo>
                  <a:lnTo>
                    <a:pt x="452628" y="2591562"/>
                  </a:lnTo>
                  <a:lnTo>
                    <a:pt x="453390" y="2591562"/>
                  </a:lnTo>
                  <a:lnTo>
                    <a:pt x="452628" y="2591460"/>
                  </a:lnTo>
                  <a:lnTo>
                    <a:pt x="423672" y="2587752"/>
                  </a:lnTo>
                  <a:lnTo>
                    <a:pt x="422148" y="2587752"/>
                  </a:lnTo>
                  <a:lnTo>
                    <a:pt x="419862" y="2603754"/>
                  </a:lnTo>
                  <a:lnTo>
                    <a:pt x="421386" y="2604516"/>
                  </a:lnTo>
                  <a:lnTo>
                    <a:pt x="451104" y="2608326"/>
                  </a:lnTo>
                  <a:lnTo>
                    <a:pt x="480822" y="2611374"/>
                  </a:lnTo>
                  <a:lnTo>
                    <a:pt x="486918" y="2612136"/>
                  </a:lnTo>
                  <a:lnTo>
                    <a:pt x="488442" y="2595372"/>
                  </a:lnTo>
                  <a:close/>
                </a:path>
                <a:path w="2616834" h="2620010">
                  <a:moveTo>
                    <a:pt x="522732" y="28956"/>
                  </a:moveTo>
                  <a:lnTo>
                    <a:pt x="520446" y="12954"/>
                  </a:lnTo>
                  <a:lnTo>
                    <a:pt x="501396" y="15240"/>
                  </a:lnTo>
                  <a:lnTo>
                    <a:pt x="472440" y="19812"/>
                  </a:lnTo>
                  <a:lnTo>
                    <a:pt x="454152" y="22860"/>
                  </a:lnTo>
                  <a:lnTo>
                    <a:pt x="457200" y="39624"/>
                  </a:lnTo>
                  <a:lnTo>
                    <a:pt x="474726" y="36703"/>
                  </a:lnTo>
                  <a:lnTo>
                    <a:pt x="475488" y="36576"/>
                  </a:lnTo>
                  <a:lnTo>
                    <a:pt x="474726" y="36576"/>
                  </a:lnTo>
                  <a:lnTo>
                    <a:pt x="503682" y="32004"/>
                  </a:lnTo>
                  <a:lnTo>
                    <a:pt x="522732" y="28956"/>
                  </a:lnTo>
                  <a:close/>
                </a:path>
                <a:path w="2616834" h="2620010">
                  <a:moveTo>
                    <a:pt x="558546" y="2116836"/>
                  </a:moveTo>
                  <a:lnTo>
                    <a:pt x="557784" y="2100072"/>
                  </a:lnTo>
                  <a:lnTo>
                    <a:pt x="542544" y="2100834"/>
                  </a:lnTo>
                  <a:lnTo>
                    <a:pt x="490728" y="2104644"/>
                  </a:lnTo>
                  <a:lnTo>
                    <a:pt x="492252" y="2121408"/>
                  </a:lnTo>
                  <a:lnTo>
                    <a:pt x="544068" y="2117598"/>
                  </a:lnTo>
                  <a:lnTo>
                    <a:pt x="558546" y="2116836"/>
                  </a:lnTo>
                  <a:close/>
                </a:path>
                <a:path w="2616834" h="2620010">
                  <a:moveTo>
                    <a:pt x="568452" y="497586"/>
                  </a:moveTo>
                  <a:lnTo>
                    <a:pt x="562356" y="496824"/>
                  </a:lnTo>
                  <a:lnTo>
                    <a:pt x="563118" y="496824"/>
                  </a:lnTo>
                  <a:lnTo>
                    <a:pt x="562356" y="496747"/>
                  </a:lnTo>
                  <a:lnTo>
                    <a:pt x="532638" y="493776"/>
                  </a:lnTo>
                  <a:lnTo>
                    <a:pt x="533400" y="493776"/>
                  </a:lnTo>
                  <a:lnTo>
                    <a:pt x="532638" y="493674"/>
                  </a:lnTo>
                  <a:lnTo>
                    <a:pt x="503682" y="489966"/>
                  </a:lnTo>
                  <a:lnTo>
                    <a:pt x="502158" y="489966"/>
                  </a:lnTo>
                  <a:lnTo>
                    <a:pt x="499872" y="505968"/>
                  </a:lnTo>
                  <a:lnTo>
                    <a:pt x="501396" y="506730"/>
                  </a:lnTo>
                  <a:lnTo>
                    <a:pt x="531114" y="510540"/>
                  </a:lnTo>
                  <a:lnTo>
                    <a:pt x="560832" y="513588"/>
                  </a:lnTo>
                  <a:lnTo>
                    <a:pt x="566928" y="514350"/>
                  </a:lnTo>
                  <a:lnTo>
                    <a:pt x="568452" y="497586"/>
                  </a:lnTo>
                  <a:close/>
                </a:path>
                <a:path w="2616834" h="2620010">
                  <a:moveTo>
                    <a:pt x="604266" y="2602230"/>
                  </a:moveTo>
                  <a:lnTo>
                    <a:pt x="575310" y="2601468"/>
                  </a:lnTo>
                  <a:lnTo>
                    <a:pt x="544068" y="2599944"/>
                  </a:lnTo>
                  <a:lnTo>
                    <a:pt x="537972" y="2599944"/>
                  </a:lnTo>
                  <a:lnTo>
                    <a:pt x="536448" y="2615946"/>
                  </a:lnTo>
                  <a:lnTo>
                    <a:pt x="543306" y="2616708"/>
                  </a:lnTo>
                  <a:lnTo>
                    <a:pt x="574548" y="2618232"/>
                  </a:lnTo>
                  <a:lnTo>
                    <a:pt x="604266" y="2618994"/>
                  </a:lnTo>
                  <a:lnTo>
                    <a:pt x="604266" y="2602230"/>
                  </a:lnTo>
                  <a:close/>
                </a:path>
                <a:path w="2616834" h="2620010">
                  <a:moveTo>
                    <a:pt x="638556" y="19050"/>
                  </a:moveTo>
                  <a:lnTo>
                    <a:pt x="637794" y="2286"/>
                  </a:lnTo>
                  <a:lnTo>
                    <a:pt x="622554" y="3048"/>
                  </a:lnTo>
                  <a:lnTo>
                    <a:pt x="570738" y="6858"/>
                  </a:lnTo>
                  <a:lnTo>
                    <a:pt x="572262" y="23622"/>
                  </a:lnTo>
                  <a:lnTo>
                    <a:pt x="592836" y="21336"/>
                  </a:lnTo>
                  <a:lnTo>
                    <a:pt x="624078" y="19812"/>
                  </a:lnTo>
                  <a:lnTo>
                    <a:pt x="638556" y="19050"/>
                  </a:lnTo>
                  <a:close/>
                </a:path>
                <a:path w="2616834" h="2620010">
                  <a:moveTo>
                    <a:pt x="675132" y="2098548"/>
                  </a:moveTo>
                  <a:lnTo>
                    <a:pt x="672084" y="2097786"/>
                  </a:lnTo>
                  <a:lnTo>
                    <a:pt x="608076" y="2097786"/>
                  </a:lnTo>
                  <a:lnTo>
                    <a:pt x="608076" y="2114550"/>
                  </a:lnTo>
                  <a:lnTo>
                    <a:pt x="674370" y="2114550"/>
                  </a:lnTo>
                  <a:lnTo>
                    <a:pt x="675132" y="2098548"/>
                  </a:lnTo>
                  <a:close/>
                </a:path>
                <a:path w="2616834" h="2620010">
                  <a:moveTo>
                    <a:pt x="684276" y="504444"/>
                  </a:moveTo>
                  <a:lnTo>
                    <a:pt x="655320" y="503682"/>
                  </a:lnTo>
                  <a:lnTo>
                    <a:pt x="624078" y="502158"/>
                  </a:lnTo>
                  <a:lnTo>
                    <a:pt x="617982" y="502158"/>
                  </a:lnTo>
                  <a:lnTo>
                    <a:pt x="617220" y="518160"/>
                  </a:lnTo>
                  <a:lnTo>
                    <a:pt x="623316" y="518922"/>
                  </a:lnTo>
                  <a:lnTo>
                    <a:pt x="654558" y="520446"/>
                  </a:lnTo>
                  <a:lnTo>
                    <a:pt x="684276" y="521208"/>
                  </a:lnTo>
                  <a:lnTo>
                    <a:pt x="684276" y="504444"/>
                  </a:lnTo>
                  <a:close/>
                </a:path>
                <a:path w="2616834" h="2620010">
                  <a:moveTo>
                    <a:pt x="721614" y="2617470"/>
                  </a:moveTo>
                  <a:lnTo>
                    <a:pt x="720852" y="2600706"/>
                  </a:lnTo>
                  <a:lnTo>
                    <a:pt x="704088" y="2601468"/>
                  </a:lnTo>
                  <a:lnTo>
                    <a:pt x="672084" y="2602230"/>
                  </a:lnTo>
                  <a:lnTo>
                    <a:pt x="654558" y="2602992"/>
                  </a:lnTo>
                  <a:lnTo>
                    <a:pt x="654558" y="2619756"/>
                  </a:lnTo>
                  <a:lnTo>
                    <a:pt x="672084" y="2618994"/>
                  </a:lnTo>
                  <a:lnTo>
                    <a:pt x="704850" y="2618232"/>
                  </a:lnTo>
                  <a:lnTo>
                    <a:pt x="721614" y="2617470"/>
                  </a:lnTo>
                  <a:close/>
                </a:path>
                <a:path w="2616834" h="2620010">
                  <a:moveTo>
                    <a:pt x="755142" y="0"/>
                  </a:moveTo>
                  <a:lnTo>
                    <a:pt x="688086" y="0"/>
                  </a:lnTo>
                  <a:lnTo>
                    <a:pt x="688086" y="16764"/>
                  </a:lnTo>
                  <a:lnTo>
                    <a:pt x="754380" y="16764"/>
                  </a:lnTo>
                  <a:lnTo>
                    <a:pt x="755142" y="0"/>
                  </a:lnTo>
                  <a:close/>
                </a:path>
                <a:path w="2616834" h="2620010">
                  <a:moveTo>
                    <a:pt x="792480" y="2105406"/>
                  </a:moveTo>
                  <a:lnTo>
                    <a:pt x="767334" y="2103120"/>
                  </a:lnTo>
                  <a:lnTo>
                    <a:pt x="735330" y="2100770"/>
                  </a:lnTo>
                  <a:lnTo>
                    <a:pt x="725424" y="2100072"/>
                  </a:lnTo>
                  <a:lnTo>
                    <a:pt x="724662" y="2116836"/>
                  </a:lnTo>
                  <a:lnTo>
                    <a:pt x="736092" y="2117648"/>
                  </a:lnTo>
                  <a:lnTo>
                    <a:pt x="765810" y="2119820"/>
                  </a:lnTo>
                  <a:lnTo>
                    <a:pt x="766191" y="2119884"/>
                  </a:lnTo>
                  <a:lnTo>
                    <a:pt x="765810" y="2119884"/>
                  </a:lnTo>
                  <a:lnTo>
                    <a:pt x="766572" y="2119947"/>
                  </a:lnTo>
                  <a:lnTo>
                    <a:pt x="790956" y="2122170"/>
                  </a:lnTo>
                  <a:lnTo>
                    <a:pt x="792480" y="2105406"/>
                  </a:lnTo>
                  <a:close/>
                </a:path>
                <a:path w="2616834" h="2620010">
                  <a:moveTo>
                    <a:pt x="801624" y="519684"/>
                  </a:moveTo>
                  <a:lnTo>
                    <a:pt x="800862" y="502920"/>
                  </a:lnTo>
                  <a:lnTo>
                    <a:pt x="784098" y="503682"/>
                  </a:lnTo>
                  <a:lnTo>
                    <a:pt x="752094" y="504444"/>
                  </a:lnTo>
                  <a:lnTo>
                    <a:pt x="734568" y="505206"/>
                  </a:lnTo>
                  <a:lnTo>
                    <a:pt x="734568" y="521208"/>
                  </a:lnTo>
                  <a:lnTo>
                    <a:pt x="752094" y="521208"/>
                  </a:lnTo>
                  <a:lnTo>
                    <a:pt x="784860" y="520446"/>
                  </a:lnTo>
                  <a:lnTo>
                    <a:pt x="801624" y="519684"/>
                  </a:lnTo>
                  <a:close/>
                </a:path>
                <a:path w="2616834" h="2620010">
                  <a:moveTo>
                    <a:pt x="838962" y="2606802"/>
                  </a:moveTo>
                  <a:lnTo>
                    <a:pt x="836676" y="2590038"/>
                  </a:lnTo>
                  <a:lnTo>
                    <a:pt x="826008" y="2591562"/>
                  </a:lnTo>
                  <a:lnTo>
                    <a:pt x="826770" y="2591562"/>
                  </a:lnTo>
                  <a:lnTo>
                    <a:pt x="796290" y="2595372"/>
                  </a:lnTo>
                  <a:lnTo>
                    <a:pt x="797052" y="2595372"/>
                  </a:lnTo>
                  <a:lnTo>
                    <a:pt x="770382" y="2597658"/>
                  </a:lnTo>
                  <a:lnTo>
                    <a:pt x="771906" y="2614422"/>
                  </a:lnTo>
                  <a:lnTo>
                    <a:pt x="797052" y="2611539"/>
                  </a:lnTo>
                  <a:lnTo>
                    <a:pt x="798576" y="2611374"/>
                  </a:lnTo>
                  <a:lnTo>
                    <a:pt x="826770" y="2608478"/>
                  </a:lnTo>
                  <a:lnTo>
                    <a:pt x="828294" y="2608326"/>
                  </a:lnTo>
                  <a:lnTo>
                    <a:pt x="838962" y="2606802"/>
                  </a:lnTo>
                  <a:close/>
                </a:path>
                <a:path w="2616834" h="2620010">
                  <a:moveTo>
                    <a:pt x="872490" y="7620"/>
                  </a:moveTo>
                  <a:lnTo>
                    <a:pt x="847344" y="5334"/>
                  </a:lnTo>
                  <a:lnTo>
                    <a:pt x="815340" y="2984"/>
                  </a:lnTo>
                  <a:lnTo>
                    <a:pt x="805434" y="2286"/>
                  </a:lnTo>
                  <a:lnTo>
                    <a:pt x="804672" y="19050"/>
                  </a:lnTo>
                  <a:lnTo>
                    <a:pt x="816102" y="19862"/>
                  </a:lnTo>
                  <a:lnTo>
                    <a:pt x="845820" y="22034"/>
                  </a:lnTo>
                  <a:lnTo>
                    <a:pt x="846201" y="22098"/>
                  </a:lnTo>
                  <a:lnTo>
                    <a:pt x="845820" y="22098"/>
                  </a:lnTo>
                  <a:lnTo>
                    <a:pt x="846582" y="22161"/>
                  </a:lnTo>
                  <a:lnTo>
                    <a:pt x="870966" y="24384"/>
                  </a:lnTo>
                  <a:lnTo>
                    <a:pt x="872490" y="7620"/>
                  </a:lnTo>
                  <a:close/>
                </a:path>
                <a:path w="2616834" h="2620010">
                  <a:moveTo>
                    <a:pt x="909066" y="2121408"/>
                  </a:moveTo>
                  <a:lnTo>
                    <a:pt x="886968" y="2117598"/>
                  </a:lnTo>
                  <a:lnTo>
                    <a:pt x="858012" y="2113026"/>
                  </a:lnTo>
                  <a:lnTo>
                    <a:pt x="842772" y="2111502"/>
                  </a:lnTo>
                  <a:lnTo>
                    <a:pt x="840486" y="2127504"/>
                  </a:lnTo>
                  <a:lnTo>
                    <a:pt x="855726" y="2129790"/>
                  </a:lnTo>
                  <a:lnTo>
                    <a:pt x="883920" y="2134362"/>
                  </a:lnTo>
                  <a:lnTo>
                    <a:pt x="906018" y="2138172"/>
                  </a:lnTo>
                  <a:lnTo>
                    <a:pt x="909066" y="2121408"/>
                  </a:lnTo>
                  <a:close/>
                </a:path>
                <a:path w="2616834" h="2620010">
                  <a:moveTo>
                    <a:pt x="918972" y="509016"/>
                  </a:moveTo>
                  <a:lnTo>
                    <a:pt x="916686" y="492252"/>
                  </a:lnTo>
                  <a:lnTo>
                    <a:pt x="906018" y="493776"/>
                  </a:lnTo>
                  <a:lnTo>
                    <a:pt x="906780" y="493776"/>
                  </a:lnTo>
                  <a:lnTo>
                    <a:pt x="876300" y="496824"/>
                  </a:lnTo>
                  <a:lnTo>
                    <a:pt x="877062" y="496824"/>
                  </a:lnTo>
                  <a:lnTo>
                    <a:pt x="850392" y="499872"/>
                  </a:lnTo>
                  <a:lnTo>
                    <a:pt x="851916" y="515874"/>
                  </a:lnTo>
                  <a:lnTo>
                    <a:pt x="877062" y="513715"/>
                  </a:lnTo>
                  <a:lnTo>
                    <a:pt x="878586" y="513588"/>
                  </a:lnTo>
                  <a:lnTo>
                    <a:pt x="906780" y="510692"/>
                  </a:lnTo>
                  <a:lnTo>
                    <a:pt x="908304" y="510540"/>
                  </a:lnTo>
                  <a:lnTo>
                    <a:pt x="918972" y="509016"/>
                  </a:lnTo>
                  <a:close/>
                </a:path>
                <a:path w="2616834" h="2620010">
                  <a:moveTo>
                    <a:pt x="954786" y="2586228"/>
                  </a:moveTo>
                  <a:lnTo>
                    <a:pt x="950976" y="2570226"/>
                  </a:lnTo>
                  <a:lnTo>
                    <a:pt x="938784" y="2572512"/>
                  </a:lnTo>
                  <a:lnTo>
                    <a:pt x="885444" y="2583180"/>
                  </a:lnTo>
                  <a:lnTo>
                    <a:pt x="888492" y="2599182"/>
                  </a:lnTo>
                  <a:lnTo>
                    <a:pt x="915162" y="2594610"/>
                  </a:lnTo>
                  <a:lnTo>
                    <a:pt x="942594" y="2589276"/>
                  </a:lnTo>
                  <a:lnTo>
                    <a:pt x="954786" y="2586228"/>
                  </a:lnTo>
                  <a:close/>
                </a:path>
                <a:path w="2616834" h="2620010">
                  <a:moveTo>
                    <a:pt x="989076" y="23622"/>
                  </a:moveTo>
                  <a:lnTo>
                    <a:pt x="966978" y="19812"/>
                  </a:lnTo>
                  <a:lnTo>
                    <a:pt x="938022" y="15240"/>
                  </a:lnTo>
                  <a:lnTo>
                    <a:pt x="922782" y="12954"/>
                  </a:lnTo>
                  <a:lnTo>
                    <a:pt x="920496" y="29718"/>
                  </a:lnTo>
                  <a:lnTo>
                    <a:pt x="935736" y="32004"/>
                  </a:lnTo>
                  <a:lnTo>
                    <a:pt x="963930" y="36576"/>
                  </a:lnTo>
                  <a:lnTo>
                    <a:pt x="986028" y="40386"/>
                  </a:lnTo>
                  <a:lnTo>
                    <a:pt x="989076" y="23622"/>
                  </a:lnTo>
                  <a:close/>
                </a:path>
                <a:path w="2616834" h="2620010">
                  <a:moveTo>
                    <a:pt x="1023366" y="2149602"/>
                  </a:moveTo>
                  <a:lnTo>
                    <a:pt x="1019556" y="2148078"/>
                  </a:lnTo>
                  <a:lnTo>
                    <a:pt x="995172" y="2141220"/>
                  </a:lnTo>
                  <a:lnTo>
                    <a:pt x="969264" y="2134362"/>
                  </a:lnTo>
                  <a:lnTo>
                    <a:pt x="958596" y="2132076"/>
                  </a:lnTo>
                  <a:lnTo>
                    <a:pt x="954786" y="2148078"/>
                  </a:lnTo>
                  <a:lnTo>
                    <a:pt x="965454" y="2151126"/>
                  </a:lnTo>
                  <a:lnTo>
                    <a:pt x="964692" y="2151126"/>
                  </a:lnTo>
                  <a:lnTo>
                    <a:pt x="965454" y="2151303"/>
                  </a:lnTo>
                  <a:lnTo>
                    <a:pt x="990600" y="2157222"/>
                  </a:lnTo>
                  <a:lnTo>
                    <a:pt x="1014984" y="2164080"/>
                  </a:lnTo>
                  <a:lnTo>
                    <a:pt x="1018794" y="2165604"/>
                  </a:lnTo>
                  <a:lnTo>
                    <a:pt x="1023366" y="2149602"/>
                  </a:lnTo>
                  <a:close/>
                </a:path>
                <a:path w="2616834" h="2620010">
                  <a:moveTo>
                    <a:pt x="1034796" y="488442"/>
                  </a:moveTo>
                  <a:lnTo>
                    <a:pt x="1030986" y="471678"/>
                  </a:lnTo>
                  <a:lnTo>
                    <a:pt x="1018794" y="474726"/>
                  </a:lnTo>
                  <a:lnTo>
                    <a:pt x="965454" y="485394"/>
                  </a:lnTo>
                  <a:lnTo>
                    <a:pt x="968502" y="501396"/>
                  </a:lnTo>
                  <a:lnTo>
                    <a:pt x="995172" y="496824"/>
                  </a:lnTo>
                  <a:lnTo>
                    <a:pt x="1022604" y="490728"/>
                  </a:lnTo>
                  <a:lnTo>
                    <a:pt x="1034796" y="488442"/>
                  </a:lnTo>
                  <a:close/>
                </a:path>
                <a:path w="2616834" h="2620010">
                  <a:moveTo>
                    <a:pt x="1067562" y="2553462"/>
                  </a:moveTo>
                  <a:lnTo>
                    <a:pt x="1061466" y="2537460"/>
                  </a:lnTo>
                  <a:lnTo>
                    <a:pt x="1038606" y="2545842"/>
                  </a:lnTo>
                  <a:lnTo>
                    <a:pt x="1014984" y="2553462"/>
                  </a:lnTo>
                  <a:lnTo>
                    <a:pt x="998982" y="2558034"/>
                  </a:lnTo>
                  <a:lnTo>
                    <a:pt x="1003554" y="2574036"/>
                  </a:lnTo>
                  <a:lnTo>
                    <a:pt x="1019556" y="2569464"/>
                  </a:lnTo>
                  <a:lnTo>
                    <a:pt x="1043940" y="2561844"/>
                  </a:lnTo>
                  <a:lnTo>
                    <a:pt x="1066800" y="2553462"/>
                  </a:lnTo>
                  <a:lnTo>
                    <a:pt x="1067562" y="2553462"/>
                  </a:lnTo>
                  <a:close/>
                </a:path>
                <a:path w="2616834" h="2620010">
                  <a:moveTo>
                    <a:pt x="1103376" y="51816"/>
                  </a:moveTo>
                  <a:lnTo>
                    <a:pt x="1099566" y="50292"/>
                  </a:lnTo>
                  <a:lnTo>
                    <a:pt x="1075182" y="43434"/>
                  </a:lnTo>
                  <a:lnTo>
                    <a:pt x="1049274" y="36576"/>
                  </a:lnTo>
                  <a:lnTo>
                    <a:pt x="1038606" y="34290"/>
                  </a:lnTo>
                  <a:lnTo>
                    <a:pt x="1034796" y="50292"/>
                  </a:lnTo>
                  <a:lnTo>
                    <a:pt x="1045464" y="53340"/>
                  </a:lnTo>
                  <a:lnTo>
                    <a:pt x="1044702" y="53340"/>
                  </a:lnTo>
                  <a:lnTo>
                    <a:pt x="1045464" y="53517"/>
                  </a:lnTo>
                  <a:lnTo>
                    <a:pt x="1070610" y="59436"/>
                  </a:lnTo>
                  <a:lnTo>
                    <a:pt x="1094994" y="66294"/>
                  </a:lnTo>
                  <a:lnTo>
                    <a:pt x="1098804" y="67818"/>
                  </a:lnTo>
                  <a:lnTo>
                    <a:pt x="1103376" y="51816"/>
                  </a:lnTo>
                  <a:close/>
                </a:path>
                <a:path w="2616834" h="2620010">
                  <a:moveTo>
                    <a:pt x="1133856" y="2192274"/>
                  </a:moveTo>
                  <a:lnTo>
                    <a:pt x="1130808" y="2190750"/>
                  </a:lnTo>
                  <a:lnTo>
                    <a:pt x="1110234" y="2181606"/>
                  </a:lnTo>
                  <a:lnTo>
                    <a:pt x="1088898" y="2172462"/>
                  </a:lnTo>
                  <a:lnTo>
                    <a:pt x="1071372" y="2165604"/>
                  </a:lnTo>
                  <a:lnTo>
                    <a:pt x="1065276" y="2181606"/>
                  </a:lnTo>
                  <a:lnTo>
                    <a:pt x="1082802" y="2187702"/>
                  </a:lnTo>
                  <a:lnTo>
                    <a:pt x="1104138" y="2196846"/>
                  </a:lnTo>
                  <a:lnTo>
                    <a:pt x="1103376" y="2196846"/>
                  </a:lnTo>
                  <a:lnTo>
                    <a:pt x="1104138" y="2197189"/>
                  </a:lnTo>
                  <a:lnTo>
                    <a:pt x="1123188" y="2205990"/>
                  </a:lnTo>
                  <a:lnTo>
                    <a:pt x="1123188" y="2205228"/>
                  </a:lnTo>
                  <a:lnTo>
                    <a:pt x="1126236" y="2206752"/>
                  </a:lnTo>
                  <a:lnTo>
                    <a:pt x="1133856" y="2192274"/>
                  </a:lnTo>
                  <a:close/>
                </a:path>
                <a:path w="2616834" h="2620010">
                  <a:moveTo>
                    <a:pt x="1147572" y="455676"/>
                  </a:moveTo>
                  <a:lnTo>
                    <a:pt x="1142238" y="439674"/>
                  </a:lnTo>
                  <a:lnTo>
                    <a:pt x="1141476" y="439674"/>
                  </a:lnTo>
                  <a:lnTo>
                    <a:pt x="1118616" y="448056"/>
                  </a:lnTo>
                  <a:lnTo>
                    <a:pt x="1094994" y="455676"/>
                  </a:lnTo>
                  <a:lnTo>
                    <a:pt x="1094994" y="454914"/>
                  </a:lnTo>
                  <a:lnTo>
                    <a:pt x="1078992" y="459486"/>
                  </a:lnTo>
                  <a:lnTo>
                    <a:pt x="1083564" y="476250"/>
                  </a:lnTo>
                  <a:lnTo>
                    <a:pt x="1099566" y="470916"/>
                  </a:lnTo>
                  <a:lnTo>
                    <a:pt x="1123950" y="463296"/>
                  </a:lnTo>
                  <a:lnTo>
                    <a:pt x="1146810" y="455676"/>
                  </a:lnTo>
                  <a:lnTo>
                    <a:pt x="1147572" y="455676"/>
                  </a:lnTo>
                  <a:close/>
                </a:path>
                <a:path w="2616834" h="2620010">
                  <a:moveTo>
                    <a:pt x="1175004" y="2502408"/>
                  </a:moveTo>
                  <a:lnTo>
                    <a:pt x="1165860" y="2488692"/>
                  </a:lnTo>
                  <a:lnTo>
                    <a:pt x="1159002" y="2492502"/>
                  </a:lnTo>
                  <a:lnTo>
                    <a:pt x="1150620" y="2497836"/>
                  </a:lnTo>
                  <a:lnTo>
                    <a:pt x="1141476" y="2502408"/>
                  </a:lnTo>
                  <a:lnTo>
                    <a:pt x="1123188" y="2512314"/>
                  </a:lnTo>
                  <a:lnTo>
                    <a:pt x="1123188" y="2511552"/>
                  </a:lnTo>
                  <a:lnTo>
                    <a:pt x="1107948" y="2519172"/>
                  </a:lnTo>
                  <a:lnTo>
                    <a:pt x="1114806" y="2534412"/>
                  </a:lnTo>
                  <a:lnTo>
                    <a:pt x="1130808" y="2526792"/>
                  </a:lnTo>
                  <a:lnTo>
                    <a:pt x="1149858" y="2516886"/>
                  </a:lnTo>
                  <a:lnTo>
                    <a:pt x="1159002" y="2512314"/>
                  </a:lnTo>
                  <a:lnTo>
                    <a:pt x="1167384" y="2506980"/>
                  </a:lnTo>
                  <a:lnTo>
                    <a:pt x="1175004" y="2502408"/>
                  </a:lnTo>
                  <a:close/>
                </a:path>
                <a:path w="2616834" h="2620010">
                  <a:moveTo>
                    <a:pt x="1213866" y="94488"/>
                  </a:moveTo>
                  <a:lnTo>
                    <a:pt x="1210818" y="92964"/>
                  </a:lnTo>
                  <a:lnTo>
                    <a:pt x="1190244" y="83058"/>
                  </a:lnTo>
                  <a:lnTo>
                    <a:pt x="1168908" y="74676"/>
                  </a:lnTo>
                  <a:lnTo>
                    <a:pt x="1151382" y="67818"/>
                  </a:lnTo>
                  <a:lnTo>
                    <a:pt x="1145286" y="83058"/>
                  </a:lnTo>
                  <a:lnTo>
                    <a:pt x="1162812" y="89916"/>
                  </a:lnTo>
                  <a:lnTo>
                    <a:pt x="1183386" y="98729"/>
                  </a:lnTo>
                  <a:lnTo>
                    <a:pt x="1184148" y="99060"/>
                  </a:lnTo>
                  <a:lnTo>
                    <a:pt x="1183386" y="98298"/>
                  </a:lnTo>
                  <a:lnTo>
                    <a:pt x="1203198" y="107442"/>
                  </a:lnTo>
                  <a:lnTo>
                    <a:pt x="1206246" y="108966"/>
                  </a:lnTo>
                  <a:lnTo>
                    <a:pt x="1213866" y="94488"/>
                  </a:lnTo>
                  <a:close/>
                </a:path>
                <a:path w="2616834" h="2620010">
                  <a:moveTo>
                    <a:pt x="1232154" y="2259330"/>
                  </a:moveTo>
                  <a:lnTo>
                    <a:pt x="1194955" y="2227796"/>
                  </a:lnTo>
                  <a:lnTo>
                    <a:pt x="1178052" y="2216658"/>
                  </a:lnTo>
                  <a:lnTo>
                    <a:pt x="1168908" y="2231136"/>
                  </a:lnTo>
                  <a:lnTo>
                    <a:pt x="1175004" y="2234946"/>
                  </a:lnTo>
                  <a:lnTo>
                    <a:pt x="1182624" y="2240280"/>
                  </a:lnTo>
                  <a:lnTo>
                    <a:pt x="1182624" y="2239518"/>
                  </a:lnTo>
                  <a:lnTo>
                    <a:pt x="1190244" y="2244852"/>
                  </a:lnTo>
                  <a:lnTo>
                    <a:pt x="1189482" y="2244852"/>
                  </a:lnTo>
                  <a:lnTo>
                    <a:pt x="1190244" y="2245385"/>
                  </a:lnTo>
                  <a:lnTo>
                    <a:pt x="1197102" y="2250186"/>
                  </a:lnTo>
                  <a:lnTo>
                    <a:pt x="1203198" y="2255520"/>
                  </a:lnTo>
                  <a:lnTo>
                    <a:pt x="1210056" y="2260854"/>
                  </a:lnTo>
                  <a:lnTo>
                    <a:pt x="1209294" y="2260854"/>
                  </a:lnTo>
                  <a:lnTo>
                    <a:pt x="1210056" y="2261527"/>
                  </a:lnTo>
                  <a:lnTo>
                    <a:pt x="1215390" y="2266264"/>
                  </a:lnTo>
                  <a:lnTo>
                    <a:pt x="1216152" y="2266950"/>
                  </a:lnTo>
                  <a:lnTo>
                    <a:pt x="1215390" y="2266188"/>
                  </a:lnTo>
                  <a:lnTo>
                    <a:pt x="1220724" y="2270760"/>
                  </a:lnTo>
                  <a:lnTo>
                    <a:pt x="1232154" y="2259330"/>
                  </a:lnTo>
                  <a:close/>
                </a:path>
                <a:path w="2616834" h="2620010">
                  <a:moveTo>
                    <a:pt x="1255014" y="404622"/>
                  </a:moveTo>
                  <a:lnTo>
                    <a:pt x="1245870" y="390906"/>
                  </a:lnTo>
                  <a:lnTo>
                    <a:pt x="1239012" y="394716"/>
                  </a:lnTo>
                  <a:lnTo>
                    <a:pt x="1230630" y="400050"/>
                  </a:lnTo>
                  <a:lnTo>
                    <a:pt x="1187958" y="421386"/>
                  </a:lnTo>
                  <a:lnTo>
                    <a:pt x="1194816" y="436626"/>
                  </a:lnTo>
                  <a:lnTo>
                    <a:pt x="1210818" y="429006"/>
                  </a:lnTo>
                  <a:lnTo>
                    <a:pt x="1229868" y="419100"/>
                  </a:lnTo>
                  <a:lnTo>
                    <a:pt x="1239012" y="414528"/>
                  </a:lnTo>
                  <a:lnTo>
                    <a:pt x="1247394" y="409194"/>
                  </a:lnTo>
                  <a:lnTo>
                    <a:pt x="1255014" y="404622"/>
                  </a:lnTo>
                  <a:close/>
                </a:path>
                <a:path w="2616834" h="2620010">
                  <a:moveTo>
                    <a:pt x="1261872" y="2420112"/>
                  </a:moveTo>
                  <a:lnTo>
                    <a:pt x="1247394" y="2411730"/>
                  </a:lnTo>
                  <a:lnTo>
                    <a:pt x="1244346" y="2417826"/>
                  </a:lnTo>
                  <a:lnTo>
                    <a:pt x="1244346" y="2417064"/>
                  </a:lnTo>
                  <a:lnTo>
                    <a:pt x="1240536" y="2423160"/>
                  </a:lnTo>
                  <a:lnTo>
                    <a:pt x="1235964" y="2429256"/>
                  </a:lnTo>
                  <a:lnTo>
                    <a:pt x="1235964" y="2428494"/>
                  </a:lnTo>
                  <a:lnTo>
                    <a:pt x="1231392" y="2434590"/>
                  </a:lnTo>
                  <a:lnTo>
                    <a:pt x="1226820" y="2439924"/>
                  </a:lnTo>
                  <a:lnTo>
                    <a:pt x="1216152" y="2450592"/>
                  </a:lnTo>
                  <a:lnTo>
                    <a:pt x="1215390" y="2451265"/>
                  </a:lnTo>
                  <a:lnTo>
                    <a:pt x="1209294" y="2456688"/>
                  </a:lnTo>
                  <a:lnTo>
                    <a:pt x="1210056" y="2456688"/>
                  </a:lnTo>
                  <a:lnTo>
                    <a:pt x="1205484" y="2459736"/>
                  </a:lnTo>
                  <a:lnTo>
                    <a:pt x="1210056" y="2465286"/>
                  </a:lnTo>
                  <a:lnTo>
                    <a:pt x="1216152" y="2472690"/>
                  </a:lnTo>
                  <a:lnTo>
                    <a:pt x="1220724" y="2468880"/>
                  </a:lnTo>
                  <a:lnTo>
                    <a:pt x="1231036" y="2459075"/>
                  </a:lnTo>
                  <a:lnTo>
                    <a:pt x="1241056" y="2448915"/>
                  </a:lnTo>
                  <a:lnTo>
                    <a:pt x="1250238" y="2438069"/>
                  </a:lnTo>
                  <a:lnTo>
                    <a:pt x="1258062" y="2426208"/>
                  </a:lnTo>
                  <a:lnTo>
                    <a:pt x="1261872" y="2420112"/>
                  </a:lnTo>
                  <a:close/>
                </a:path>
                <a:path w="2616834" h="2620010">
                  <a:moveTo>
                    <a:pt x="1279398" y="2366010"/>
                  </a:moveTo>
                  <a:lnTo>
                    <a:pt x="1279144" y="2350732"/>
                  </a:lnTo>
                  <a:lnTo>
                    <a:pt x="1276553" y="2334209"/>
                  </a:lnTo>
                  <a:lnTo>
                    <a:pt x="1271968" y="2318156"/>
                  </a:lnTo>
                  <a:lnTo>
                    <a:pt x="1265682" y="2304288"/>
                  </a:lnTo>
                  <a:lnTo>
                    <a:pt x="1264158" y="2300478"/>
                  </a:lnTo>
                  <a:lnTo>
                    <a:pt x="1248918" y="2308860"/>
                  </a:lnTo>
                  <a:lnTo>
                    <a:pt x="1251204" y="2311908"/>
                  </a:lnTo>
                  <a:lnTo>
                    <a:pt x="1250442" y="2311146"/>
                  </a:lnTo>
                  <a:lnTo>
                    <a:pt x="1251204" y="2312860"/>
                  </a:lnTo>
                  <a:lnTo>
                    <a:pt x="1253490" y="2318004"/>
                  </a:lnTo>
                  <a:lnTo>
                    <a:pt x="1253490" y="2317242"/>
                  </a:lnTo>
                  <a:lnTo>
                    <a:pt x="1258062" y="2329434"/>
                  </a:lnTo>
                  <a:lnTo>
                    <a:pt x="1258062" y="2328672"/>
                  </a:lnTo>
                  <a:lnTo>
                    <a:pt x="1259586" y="2335530"/>
                  </a:lnTo>
                  <a:lnTo>
                    <a:pt x="1259586" y="2334768"/>
                  </a:lnTo>
                  <a:lnTo>
                    <a:pt x="1261110" y="2340864"/>
                  </a:lnTo>
                  <a:lnTo>
                    <a:pt x="1261872" y="2346960"/>
                  </a:lnTo>
                  <a:lnTo>
                    <a:pt x="1261872" y="2346198"/>
                  </a:lnTo>
                  <a:lnTo>
                    <a:pt x="1262634" y="2353056"/>
                  </a:lnTo>
                  <a:lnTo>
                    <a:pt x="1262634" y="2364486"/>
                  </a:lnTo>
                  <a:lnTo>
                    <a:pt x="1261872" y="2368296"/>
                  </a:lnTo>
                  <a:lnTo>
                    <a:pt x="1262634" y="2368359"/>
                  </a:lnTo>
                  <a:lnTo>
                    <a:pt x="1278636" y="2369820"/>
                  </a:lnTo>
                  <a:lnTo>
                    <a:pt x="1279398" y="2366010"/>
                  </a:lnTo>
                  <a:close/>
                </a:path>
                <a:path w="2616834" h="2620010">
                  <a:moveTo>
                    <a:pt x="1312164" y="161544"/>
                  </a:moveTo>
                  <a:lnTo>
                    <a:pt x="1307592" y="156210"/>
                  </a:lnTo>
                  <a:lnTo>
                    <a:pt x="1296924" y="147574"/>
                  </a:lnTo>
                  <a:lnTo>
                    <a:pt x="1286332" y="138811"/>
                  </a:lnTo>
                  <a:lnTo>
                    <a:pt x="1275511" y="130365"/>
                  </a:lnTo>
                  <a:lnTo>
                    <a:pt x="1264158" y="122682"/>
                  </a:lnTo>
                  <a:lnTo>
                    <a:pt x="1258062" y="118872"/>
                  </a:lnTo>
                  <a:lnTo>
                    <a:pt x="1248918" y="133350"/>
                  </a:lnTo>
                  <a:lnTo>
                    <a:pt x="1255014" y="137160"/>
                  </a:lnTo>
                  <a:lnTo>
                    <a:pt x="1262634" y="141732"/>
                  </a:lnTo>
                  <a:lnTo>
                    <a:pt x="1270254" y="147066"/>
                  </a:lnTo>
                  <a:lnTo>
                    <a:pt x="1269492" y="147066"/>
                  </a:lnTo>
                  <a:lnTo>
                    <a:pt x="1270254" y="147599"/>
                  </a:lnTo>
                  <a:lnTo>
                    <a:pt x="1277112" y="152400"/>
                  </a:lnTo>
                  <a:lnTo>
                    <a:pt x="1283208" y="157734"/>
                  </a:lnTo>
                  <a:lnTo>
                    <a:pt x="1290066" y="163068"/>
                  </a:lnTo>
                  <a:lnTo>
                    <a:pt x="1296162" y="168402"/>
                  </a:lnTo>
                  <a:lnTo>
                    <a:pt x="1295400" y="168402"/>
                  </a:lnTo>
                  <a:lnTo>
                    <a:pt x="1296162" y="169049"/>
                  </a:lnTo>
                  <a:lnTo>
                    <a:pt x="1300734" y="172974"/>
                  </a:lnTo>
                  <a:lnTo>
                    <a:pt x="1312164" y="161544"/>
                  </a:lnTo>
                  <a:close/>
                </a:path>
                <a:path w="2616834" h="2620010">
                  <a:moveTo>
                    <a:pt x="1341882" y="322326"/>
                  </a:moveTo>
                  <a:lnTo>
                    <a:pt x="1327404" y="313944"/>
                  </a:lnTo>
                  <a:lnTo>
                    <a:pt x="1324356" y="320040"/>
                  </a:lnTo>
                  <a:lnTo>
                    <a:pt x="1324356" y="319278"/>
                  </a:lnTo>
                  <a:lnTo>
                    <a:pt x="1320546" y="325374"/>
                  </a:lnTo>
                  <a:lnTo>
                    <a:pt x="1315974" y="330708"/>
                  </a:lnTo>
                  <a:lnTo>
                    <a:pt x="1311402" y="336804"/>
                  </a:lnTo>
                  <a:lnTo>
                    <a:pt x="1311402" y="336042"/>
                  </a:lnTo>
                  <a:lnTo>
                    <a:pt x="1306830" y="342138"/>
                  </a:lnTo>
                  <a:lnTo>
                    <a:pt x="1290066" y="358902"/>
                  </a:lnTo>
                  <a:lnTo>
                    <a:pt x="1290066" y="358140"/>
                  </a:lnTo>
                  <a:lnTo>
                    <a:pt x="1285494" y="361950"/>
                  </a:lnTo>
                  <a:lnTo>
                    <a:pt x="1296162" y="374904"/>
                  </a:lnTo>
                  <a:lnTo>
                    <a:pt x="1330388" y="340144"/>
                  </a:lnTo>
                  <a:lnTo>
                    <a:pt x="1338072" y="328422"/>
                  </a:lnTo>
                  <a:lnTo>
                    <a:pt x="1341882" y="322326"/>
                  </a:lnTo>
                  <a:close/>
                </a:path>
                <a:path w="2616834" h="2620010">
                  <a:moveTo>
                    <a:pt x="1351026" y="391668"/>
                  </a:moveTo>
                  <a:lnTo>
                    <a:pt x="1283208" y="423672"/>
                  </a:lnTo>
                  <a:lnTo>
                    <a:pt x="1349502" y="458724"/>
                  </a:lnTo>
                  <a:lnTo>
                    <a:pt x="1351026" y="391668"/>
                  </a:lnTo>
                  <a:close/>
                </a:path>
                <a:path w="2616834" h="2620010">
                  <a:moveTo>
                    <a:pt x="1359408" y="268224"/>
                  </a:moveTo>
                  <a:lnTo>
                    <a:pt x="1359154" y="252933"/>
                  </a:lnTo>
                  <a:lnTo>
                    <a:pt x="1356563" y="236423"/>
                  </a:lnTo>
                  <a:lnTo>
                    <a:pt x="1351978" y="220370"/>
                  </a:lnTo>
                  <a:lnTo>
                    <a:pt x="1345692" y="206502"/>
                  </a:lnTo>
                  <a:lnTo>
                    <a:pt x="1344168" y="202692"/>
                  </a:lnTo>
                  <a:lnTo>
                    <a:pt x="1328928" y="211074"/>
                  </a:lnTo>
                  <a:lnTo>
                    <a:pt x="1331214" y="214122"/>
                  </a:lnTo>
                  <a:lnTo>
                    <a:pt x="1330452" y="213360"/>
                  </a:lnTo>
                  <a:lnTo>
                    <a:pt x="1331214" y="214884"/>
                  </a:lnTo>
                  <a:lnTo>
                    <a:pt x="1333500" y="219456"/>
                  </a:lnTo>
                  <a:lnTo>
                    <a:pt x="1338072" y="231648"/>
                  </a:lnTo>
                  <a:lnTo>
                    <a:pt x="1338072" y="230886"/>
                  </a:lnTo>
                  <a:lnTo>
                    <a:pt x="1341120" y="243078"/>
                  </a:lnTo>
                  <a:lnTo>
                    <a:pt x="1341882" y="249174"/>
                  </a:lnTo>
                  <a:lnTo>
                    <a:pt x="1341882" y="248412"/>
                  </a:lnTo>
                  <a:lnTo>
                    <a:pt x="1342644" y="255270"/>
                  </a:lnTo>
                  <a:lnTo>
                    <a:pt x="1342644" y="266700"/>
                  </a:lnTo>
                  <a:lnTo>
                    <a:pt x="1341882" y="270510"/>
                  </a:lnTo>
                  <a:lnTo>
                    <a:pt x="1342644" y="270573"/>
                  </a:lnTo>
                  <a:lnTo>
                    <a:pt x="1358646" y="272034"/>
                  </a:lnTo>
                  <a:lnTo>
                    <a:pt x="1359408" y="268224"/>
                  </a:lnTo>
                  <a:close/>
                </a:path>
                <a:path w="2616834" h="2620010">
                  <a:moveTo>
                    <a:pt x="1447800" y="419100"/>
                  </a:moveTo>
                  <a:lnTo>
                    <a:pt x="1380744" y="417576"/>
                  </a:lnTo>
                  <a:lnTo>
                    <a:pt x="1380744" y="434340"/>
                  </a:lnTo>
                  <a:lnTo>
                    <a:pt x="1447800" y="435864"/>
                  </a:lnTo>
                  <a:lnTo>
                    <a:pt x="1447800" y="419100"/>
                  </a:lnTo>
                  <a:close/>
                </a:path>
                <a:path w="2616834" h="2620010">
                  <a:moveTo>
                    <a:pt x="1564386" y="421386"/>
                  </a:moveTo>
                  <a:lnTo>
                    <a:pt x="1498092" y="419862"/>
                  </a:lnTo>
                  <a:lnTo>
                    <a:pt x="1497330" y="436626"/>
                  </a:lnTo>
                  <a:lnTo>
                    <a:pt x="1564386" y="438150"/>
                  </a:lnTo>
                  <a:lnTo>
                    <a:pt x="1564386" y="421386"/>
                  </a:lnTo>
                  <a:close/>
                </a:path>
                <a:path w="2616834" h="2620010">
                  <a:moveTo>
                    <a:pt x="1681734" y="423672"/>
                  </a:moveTo>
                  <a:lnTo>
                    <a:pt x="1614678" y="422910"/>
                  </a:lnTo>
                  <a:lnTo>
                    <a:pt x="1614678" y="438912"/>
                  </a:lnTo>
                  <a:lnTo>
                    <a:pt x="1680972" y="440436"/>
                  </a:lnTo>
                  <a:lnTo>
                    <a:pt x="1681734" y="423672"/>
                  </a:lnTo>
                  <a:close/>
                </a:path>
                <a:path w="2616834" h="2620010">
                  <a:moveTo>
                    <a:pt x="1798320" y="426720"/>
                  </a:moveTo>
                  <a:lnTo>
                    <a:pt x="1732026" y="425196"/>
                  </a:lnTo>
                  <a:lnTo>
                    <a:pt x="1731264" y="441960"/>
                  </a:lnTo>
                  <a:lnTo>
                    <a:pt x="1798320" y="443484"/>
                  </a:lnTo>
                  <a:lnTo>
                    <a:pt x="1798320" y="426720"/>
                  </a:lnTo>
                  <a:close/>
                </a:path>
                <a:path w="2616834" h="2620010">
                  <a:moveTo>
                    <a:pt x="1915668" y="429006"/>
                  </a:moveTo>
                  <a:lnTo>
                    <a:pt x="1848612" y="427482"/>
                  </a:lnTo>
                  <a:lnTo>
                    <a:pt x="1848612" y="444246"/>
                  </a:lnTo>
                  <a:lnTo>
                    <a:pt x="1914906" y="445770"/>
                  </a:lnTo>
                  <a:lnTo>
                    <a:pt x="1915668" y="429006"/>
                  </a:lnTo>
                  <a:close/>
                </a:path>
                <a:path w="2616834" h="2620010">
                  <a:moveTo>
                    <a:pt x="2032254" y="431292"/>
                  </a:moveTo>
                  <a:lnTo>
                    <a:pt x="1965960" y="430530"/>
                  </a:lnTo>
                  <a:lnTo>
                    <a:pt x="1965198" y="447294"/>
                  </a:lnTo>
                  <a:lnTo>
                    <a:pt x="2032254" y="448056"/>
                  </a:lnTo>
                  <a:lnTo>
                    <a:pt x="2032254" y="431292"/>
                  </a:lnTo>
                  <a:close/>
                </a:path>
                <a:path w="2616834" h="2620010">
                  <a:moveTo>
                    <a:pt x="2149602" y="434340"/>
                  </a:moveTo>
                  <a:lnTo>
                    <a:pt x="2082546" y="432816"/>
                  </a:lnTo>
                  <a:lnTo>
                    <a:pt x="2081784" y="449580"/>
                  </a:lnTo>
                  <a:lnTo>
                    <a:pt x="2148840" y="451104"/>
                  </a:lnTo>
                  <a:lnTo>
                    <a:pt x="2149602" y="434340"/>
                  </a:lnTo>
                  <a:close/>
                </a:path>
                <a:path w="2616834" h="2620010">
                  <a:moveTo>
                    <a:pt x="2266188" y="436626"/>
                  </a:moveTo>
                  <a:lnTo>
                    <a:pt x="2199132" y="435102"/>
                  </a:lnTo>
                  <a:lnTo>
                    <a:pt x="2199132" y="451866"/>
                  </a:lnTo>
                  <a:lnTo>
                    <a:pt x="2266188" y="453390"/>
                  </a:lnTo>
                  <a:lnTo>
                    <a:pt x="2266188" y="436626"/>
                  </a:lnTo>
                  <a:close/>
                </a:path>
                <a:path w="2616834" h="2620010">
                  <a:moveTo>
                    <a:pt x="2382774" y="438912"/>
                  </a:moveTo>
                  <a:lnTo>
                    <a:pt x="2316480" y="438150"/>
                  </a:lnTo>
                  <a:lnTo>
                    <a:pt x="2315718" y="454914"/>
                  </a:lnTo>
                  <a:lnTo>
                    <a:pt x="2382774" y="455676"/>
                  </a:lnTo>
                  <a:lnTo>
                    <a:pt x="2382774" y="438912"/>
                  </a:lnTo>
                  <a:close/>
                </a:path>
                <a:path w="2616834" h="2620010">
                  <a:moveTo>
                    <a:pt x="2500122" y="441960"/>
                  </a:moveTo>
                  <a:lnTo>
                    <a:pt x="2433066" y="440436"/>
                  </a:lnTo>
                  <a:lnTo>
                    <a:pt x="2433066" y="457200"/>
                  </a:lnTo>
                  <a:lnTo>
                    <a:pt x="2499360" y="458724"/>
                  </a:lnTo>
                  <a:lnTo>
                    <a:pt x="2500122" y="441960"/>
                  </a:lnTo>
                  <a:close/>
                </a:path>
                <a:path w="2616834" h="2620010">
                  <a:moveTo>
                    <a:pt x="2616708" y="444246"/>
                  </a:moveTo>
                  <a:lnTo>
                    <a:pt x="2550414" y="442722"/>
                  </a:lnTo>
                  <a:lnTo>
                    <a:pt x="2549652" y="459486"/>
                  </a:lnTo>
                  <a:lnTo>
                    <a:pt x="2616708" y="461010"/>
                  </a:lnTo>
                  <a:lnTo>
                    <a:pt x="2616708" y="444246"/>
                  </a:lnTo>
                  <a:close/>
                </a:path>
              </a:pathLst>
            </a:custGeom>
            <a:solidFill>
              <a:srgbClr val="C00000"/>
            </a:solidFill>
          </p:spPr>
          <p:txBody>
            <a:bodyPr wrap="square" lIns="0" tIns="0" rIns="0" bIns="0" rtlCol="0"/>
            <a:lstStyle/>
            <a:p>
              <a:endParaRPr/>
            </a:p>
          </p:txBody>
        </p:sp>
        <p:pic>
          <p:nvPicPr>
            <p:cNvPr id="39" name="object 39"/>
            <p:cNvPicPr/>
            <p:nvPr/>
          </p:nvPicPr>
          <p:blipFill>
            <a:blip r:embed="rId8" cstate="print"/>
            <a:stretch>
              <a:fillRect/>
            </a:stretch>
          </p:blipFill>
          <p:spPr>
            <a:xfrm>
              <a:off x="5474855" y="3589782"/>
              <a:ext cx="1089660" cy="304038"/>
            </a:xfrm>
            <a:prstGeom prst="rect">
              <a:avLst/>
            </a:prstGeom>
          </p:spPr>
        </p:pic>
        <p:sp>
          <p:nvSpPr>
            <p:cNvPr id="40" name="object 40"/>
            <p:cNvSpPr/>
            <p:nvPr/>
          </p:nvSpPr>
          <p:spPr>
            <a:xfrm>
              <a:off x="6337958" y="2311907"/>
              <a:ext cx="1240155" cy="608330"/>
            </a:xfrm>
            <a:custGeom>
              <a:avLst/>
              <a:gdLst/>
              <a:ahLst/>
              <a:cxnLst/>
              <a:rect l="l" t="t" r="r" b="b"/>
              <a:pathLst>
                <a:path w="1240154" h="608330">
                  <a:moveTo>
                    <a:pt x="20816" y="413766"/>
                  </a:moveTo>
                  <a:lnTo>
                    <a:pt x="4814" y="409194"/>
                  </a:lnTo>
                  <a:lnTo>
                    <a:pt x="4814" y="409956"/>
                  </a:lnTo>
                  <a:lnTo>
                    <a:pt x="1261" y="425720"/>
                  </a:lnTo>
                  <a:lnTo>
                    <a:pt x="0" y="441869"/>
                  </a:lnTo>
                  <a:lnTo>
                    <a:pt x="955" y="458063"/>
                  </a:lnTo>
                  <a:lnTo>
                    <a:pt x="4052" y="473964"/>
                  </a:lnTo>
                  <a:lnTo>
                    <a:pt x="6338" y="480060"/>
                  </a:lnTo>
                  <a:lnTo>
                    <a:pt x="17006" y="477012"/>
                  </a:lnTo>
                  <a:lnTo>
                    <a:pt x="17006" y="433578"/>
                  </a:lnTo>
                  <a:lnTo>
                    <a:pt x="17768" y="426720"/>
                  </a:lnTo>
                  <a:lnTo>
                    <a:pt x="17768" y="427482"/>
                  </a:lnTo>
                  <a:lnTo>
                    <a:pt x="20816" y="413766"/>
                  </a:lnTo>
                  <a:close/>
                </a:path>
                <a:path w="1240154" h="608330">
                  <a:moveTo>
                    <a:pt x="22340" y="475488"/>
                  </a:moveTo>
                  <a:lnTo>
                    <a:pt x="20054" y="468630"/>
                  </a:lnTo>
                  <a:lnTo>
                    <a:pt x="20054" y="469392"/>
                  </a:lnTo>
                  <a:lnTo>
                    <a:pt x="18530" y="463296"/>
                  </a:lnTo>
                  <a:lnTo>
                    <a:pt x="17768" y="457200"/>
                  </a:lnTo>
                  <a:lnTo>
                    <a:pt x="17768" y="457962"/>
                  </a:lnTo>
                  <a:lnTo>
                    <a:pt x="17006" y="451104"/>
                  </a:lnTo>
                  <a:lnTo>
                    <a:pt x="17006" y="477012"/>
                  </a:lnTo>
                  <a:lnTo>
                    <a:pt x="22340" y="475488"/>
                  </a:lnTo>
                  <a:close/>
                </a:path>
                <a:path w="1240154" h="608330">
                  <a:moveTo>
                    <a:pt x="78728" y="318516"/>
                  </a:moveTo>
                  <a:lnTo>
                    <a:pt x="66536" y="307086"/>
                  </a:lnTo>
                  <a:lnTo>
                    <a:pt x="65774" y="307848"/>
                  </a:lnTo>
                  <a:lnTo>
                    <a:pt x="55106" y="319905"/>
                  </a:lnTo>
                  <a:lnTo>
                    <a:pt x="45034" y="332389"/>
                  </a:lnTo>
                  <a:lnTo>
                    <a:pt x="35605" y="345379"/>
                  </a:lnTo>
                  <a:lnTo>
                    <a:pt x="26912" y="358902"/>
                  </a:lnTo>
                  <a:lnTo>
                    <a:pt x="25388" y="361950"/>
                  </a:lnTo>
                  <a:lnTo>
                    <a:pt x="39866" y="370332"/>
                  </a:lnTo>
                  <a:lnTo>
                    <a:pt x="40628" y="368808"/>
                  </a:lnTo>
                  <a:lnTo>
                    <a:pt x="40628" y="368046"/>
                  </a:lnTo>
                  <a:lnTo>
                    <a:pt x="45200" y="360426"/>
                  </a:lnTo>
                  <a:lnTo>
                    <a:pt x="45200" y="361188"/>
                  </a:lnTo>
                  <a:lnTo>
                    <a:pt x="49772" y="353568"/>
                  </a:lnTo>
                  <a:lnTo>
                    <a:pt x="49772" y="354330"/>
                  </a:lnTo>
                  <a:lnTo>
                    <a:pt x="55106" y="346710"/>
                  </a:lnTo>
                  <a:lnTo>
                    <a:pt x="55106" y="347472"/>
                  </a:lnTo>
                  <a:lnTo>
                    <a:pt x="60440" y="339852"/>
                  </a:lnTo>
                  <a:lnTo>
                    <a:pt x="65774" y="332994"/>
                  </a:lnTo>
                  <a:lnTo>
                    <a:pt x="77966" y="319278"/>
                  </a:lnTo>
                  <a:lnTo>
                    <a:pt x="78728" y="318516"/>
                  </a:lnTo>
                  <a:close/>
                </a:path>
                <a:path w="1240154" h="608330">
                  <a:moveTo>
                    <a:pt x="41390" y="367284"/>
                  </a:moveTo>
                  <a:lnTo>
                    <a:pt x="40628" y="368046"/>
                  </a:lnTo>
                  <a:lnTo>
                    <a:pt x="40628" y="368808"/>
                  </a:lnTo>
                  <a:lnTo>
                    <a:pt x="41390" y="367284"/>
                  </a:lnTo>
                  <a:close/>
                </a:path>
                <a:path w="1240154" h="608330">
                  <a:moveTo>
                    <a:pt x="166358" y="243078"/>
                  </a:moveTo>
                  <a:lnTo>
                    <a:pt x="156452" y="230124"/>
                  </a:lnTo>
                  <a:lnTo>
                    <a:pt x="138164" y="243078"/>
                  </a:lnTo>
                  <a:lnTo>
                    <a:pt x="119876" y="257556"/>
                  </a:lnTo>
                  <a:lnTo>
                    <a:pt x="103112" y="271272"/>
                  </a:lnTo>
                  <a:lnTo>
                    <a:pt x="113780" y="284226"/>
                  </a:lnTo>
                  <a:lnTo>
                    <a:pt x="130544" y="270510"/>
                  </a:lnTo>
                  <a:lnTo>
                    <a:pt x="148070" y="256794"/>
                  </a:lnTo>
                  <a:lnTo>
                    <a:pt x="166358" y="243078"/>
                  </a:lnTo>
                  <a:close/>
                </a:path>
                <a:path w="1240154" h="608330">
                  <a:moveTo>
                    <a:pt x="264656" y="182880"/>
                  </a:moveTo>
                  <a:lnTo>
                    <a:pt x="257036" y="168402"/>
                  </a:lnTo>
                  <a:lnTo>
                    <a:pt x="244082" y="175260"/>
                  </a:lnTo>
                  <a:lnTo>
                    <a:pt x="220460" y="188214"/>
                  </a:lnTo>
                  <a:lnTo>
                    <a:pt x="198362" y="201930"/>
                  </a:lnTo>
                  <a:lnTo>
                    <a:pt x="207506" y="215646"/>
                  </a:lnTo>
                  <a:lnTo>
                    <a:pt x="228842" y="203138"/>
                  </a:lnTo>
                  <a:lnTo>
                    <a:pt x="228842" y="202692"/>
                  </a:lnTo>
                  <a:lnTo>
                    <a:pt x="251702" y="190155"/>
                  </a:lnTo>
                  <a:lnTo>
                    <a:pt x="251702" y="189738"/>
                  </a:lnTo>
                  <a:lnTo>
                    <a:pt x="264656" y="182880"/>
                  </a:lnTo>
                  <a:close/>
                </a:path>
                <a:path w="1240154" h="608330">
                  <a:moveTo>
                    <a:pt x="229604" y="202692"/>
                  </a:moveTo>
                  <a:lnTo>
                    <a:pt x="228842" y="202692"/>
                  </a:lnTo>
                  <a:lnTo>
                    <a:pt x="228842" y="203138"/>
                  </a:lnTo>
                  <a:lnTo>
                    <a:pt x="229604" y="202692"/>
                  </a:lnTo>
                  <a:close/>
                </a:path>
                <a:path w="1240154" h="608330">
                  <a:moveTo>
                    <a:pt x="252464" y="189738"/>
                  </a:moveTo>
                  <a:lnTo>
                    <a:pt x="251702" y="189738"/>
                  </a:lnTo>
                  <a:lnTo>
                    <a:pt x="251702" y="190155"/>
                  </a:lnTo>
                  <a:lnTo>
                    <a:pt x="252464" y="189738"/>
                  </a:lnTo>
                  <a:close/>
                </a:path>
                <a:path w="1240154" h="608330">
                  <a:moveTo>
                    <a:pt x="369812" y="132588"/>
                  </a:moveTo>
                  <a:lnTo>
                    <a:pt x="362954" y="117348"/>
                  </a:lnTo>
                  <a:lnTo>
                    <a:pt x="345428" y="124968"/>
                  </a:lnTo>
                  <a:lnTo>
                    <a:pt x="318758" y="137160"/>
                  </a:lnTo>
                  <a:lnTo>
                    <a:pt x="301994" y="144780"/>
                  </a:lnTo>
                  <a:lnTo>
                    <a:pt x="308852" y="160020"/>
                  </a:lnTo>
                  <a:lnTo>
                    <a:pt x="325616" y="152400"/>
                  </a:lnTo>
                  <a:lnTo>
                    <a:pt x="352286" y="140208"/>
                  </a:lnTo>
                  <a:lnTo>
                    <a:pt x="369812" y="132588"/>
                  </a:lnTo>
                  <a:close/>
                </a:path>
                <a:path w="1240154" h="608330">
                  <a:moveTo>
                    <a:pt x="478016" y="92202"/>
                  </a:moveTo>
                  <a:lnTo>
                    <a:pt x="473444" y="76200"/>
                  </a:lnTo>
                  <a:lnTo>
                    <a:pt x="458966" y="80772"/>
                  </a:lnTo>
                  <a:lnTo>
                    <a:pt x="430010" y="91440"/>
                  </a:lnTo>
                  <a:lnTo>
                    <a:pt x="410198" y="98298"/>
                  </a:lnTo>
                  <a:lnTo>
                    <a:pt x="415532" y="114300"/>
                  </a:lnTo>
                  <a:lnTo>
                    <a:pt x="435344" y="106680"/>
                  </a:lnTo>
                  <a:lnTo>
                    <a:pt x="464300" y="97028"/>
                  </a:lnTo>
                  <a:lnTo>
                    <a:pt x="464300" y="96774"/>
                  </a:lnTo>
                  <a:lnTo>
                    <a:pt x="478016" y="92202"/>
                  </a:lnTo>
                  <a:close/>
                </a:path>
                <a:path w="1240154" h="608330">
                  <a:moveTo>
                    <a:pt x="465062" y="96774"/>
                  </a:moveTo>
                  <a:lnTo>
                    <a:pt x="464300" y="96774"/>
                  </a:lnTo>
                  <a:lnTo>
                    <a:pt x="464300" y="97028"/>
                  </a:lnTo>
                  <a:lnTo>
                    <a:pt x="465062" y="96774"/>
                  </a:lnTo>
                  <a:close/>
                </a:path>
                <a:path w="1240154" h="608330">
                  <a:moveTo>
                    <a:pt x="590030" y="59436"/>
                  </a:moveTo>
                  <a:lnTo>
                    <a:pt x="586220" y="43434"/>
                  </a:lnTo>
                  <a:lnTo>
                    <a:pt x="583172" y="44196"/>
                  </a:lnTo>
                  <a:lnTo>
                    <a:pt x="551930" y="52578"/>
                  </a:lnTo>
                  <a:lnTo>
                    <a:pt x="521450" y="60960"/>
                  </a:lnTo>
                  <a:lnTo>
                    <a:pt x="526022" y="76962"/>
                  </a:lnTo>
                  <a:lnTo>
                    <a:pt x="555740" y="68580"/>
                  </a:lnTo>
                  <a:lnTo>
                    <a:pt x="587744" y="60198"/>
                  </a:lnTo>
                  <a:lnTo>
                    <a:pt x="590030" y="59436"/>
                  </a:lnTo>
                  <a:close/>
                </a:path>
                <a:path w="1240154" h="608330">
                  <a:moveTo>
                    <a:pt x="703568" y="35814"/>
                  </a:moveTo>
                  <a:lnTo>
                    <a:pt x="701282" y="19050"/>
                  </a:lnTo>
                  <a:lnTo>
                    <a:pt x="676898" y="23622"/>
                  </a:lnTo>
                  <a:lnTo>
                    <a:pt x="645656" y="29718"/>
                  </a:lnTo>
                  <a:lnTo>
                    <a:pt x="634988" y="32004"/>
                  </a:lnTo>
                  <a:lnTo>
                    <a:pt x="638798" y="48006"/>
                  </a:lnTo>
                  <a:lnTo>
                    <a:pt x="649466" y="45720"/>
                  </a:lnTo>
                  <a:lnTo>
                    <a:pt x="679946" y="39624"/>
                  </a:lnTo>
                  <a:lnTo>
                    <a:pt x="703568" y="35814"/>
                  </a:lnTo>
                  <a:close/>
                </a:path>
                <a:path w="1240154" h="608330">
                  <a:moveTo>
                    <a:pt x="819392" y="21336"/>
                  </a:moveTo>
                  <a:lnTo>
                    <a:pt x="817868" y="4572"/>
                  </a:lnTo>
                  <a:lnTo>
                    <a:pt x="795770" y="6096"/>
                  </a:lnTo>
                  <a:lnTo>
                    <a:pt x="766814" y="9144"/>
                  </a:lnTo>
                  <a:lnTo>
                    <a:pt x="750812" y="11430"/>
                  </a:lnTo>
                  <a:lnTo>
                    <a:pt x="753098" y="28194"/>
                  </a:lnTo>
                  <a:lnTo>
                    <a:pt x="768338" y="25908"/>
                  </a:lnTo>
                  <a:lnTo>
                    <a:pt x="797294" y="22860"/>
                  </a:lnTo>
                  <a:lnTo>
                    <a:pt x="819392" y="21336"/>
                  </a:lnTo>
                  <a:close/>
                </a:path>
                <a:path w="1240154" h="608330">
                  <a:moveTo>
                    <a:pt x="935216" y="17526"/>
                  </a:moveTo>
                  <a:lnTo>
                    <a:pt x="935216" y="762"/>
                  </a:lnTo>
                  <a:lnTo>
                    <a:pt x="931406" y="739"/>
                  </a:lnTo>
                  <a:lnTo>
                    <a:pt x="906260" y="0"/>
                  </a:lnTo>
                  <a:lnTo>
                    <a:pt x="879590" y="762"/>
                  </a:lnTo>
                  <a:lnTo>
                    <a:pt x="868160" y="1524"/>
                  </a:lnTo>
                  <a:lnTo>
                    <a:pt x="868922" y="18288"/>
                  </a:lnTo>
                  <a:lnTo>
                    <a:pt x="879590" y="17526"/>
                  </a:lnTo>
                  <a:lnTo>
                    <a:pt x="906260" y="16764"/>
                  </a:lnTo>
                  <a:lnTo>
                    <a:pt x="931406" y="17526"/>
                  </a:lnTo>
                  <a:lnTo>
                    <a:pt x="935216" y="17526"/>
                  </a:lnTo>
                  <a:close/>
                </a:path>
                <a:path w="1240154" h="608330">
                  <a:moveTo>
                    <a:pt x="1053326" y="12954"/>
                  </a:moveTo>
                  <a:lnTo>
                    <a:pt x="1049516" y="12192"/>
                  </a:lnTo>
                  <a:lnTo>
                    <a:pt x="1028180" y="8382"/>
                  </a:lnTo>
                  <a:lnTo>
                    <a:pt x="1005320" y="5334"/>
                  </a:lnTo>
                  <a:lnTo>
                    <a:pt x="986270" y="3810"/>
                  </a:lnTo>
                  <a:lnTo>
                    <a:pt x="984746" y="20574"/>
                  </a:lnTo>
                  <a:lnTo>
                    <a:pt x="1003796" y="22098"/>
                  </a:lnTo>
                  <a:lnTo>
                    <a:pt x="1025894" y="25146"/>
                  </a:lnTo>
                  <a:lnTo>
                    <a:pt x="1047230" y="28194"/>
                  </a:lnTo>
                  <a:lnTo>
                    <a:pt x="1047230" y="28384"/>
                  </a:lnTo>
                  <a:lnTo>
                    <a:pt x="1049516" y="28956"/>
                  </a:lnTo>
                  <a:lnTo>
                    <a:pt x="1053326" y="12954"/>
                  </a:lnTo>
                  <a:close/>
                </a:path>
                <a:path w="1240154" h="608330">
                  <a:moveTo>
                    <a:pt x="1003796" y="22199"/>
                  </a:moveTo>
                  <a:lnTo>
                    <a:pt x="1003034" y="22098"/>
                  </a:lnTo>
                  <a:lnTo>
                    <a:pt x="1003796" y="22199"/>
                  </a:lnTo>
                  <a:close/>
                </a:path>
                <a:path w="1240154" h="608330">
                  <a:moveTo>
                    <a:pt x="1025894" y="25251"/>
                  </a:moveTo>
                  <a:lnTo>
                    <a:pt x="1025132" y="25146"/>
                  </a:lnTo>
                  <a:lnTo>
                    <a:pt x="1025894" y="25251"/>
                  </a:lnTo>
                  <a:close/>
                </a:path>
                <a:path w="1240154" h="608330">
                  <a:moveTo>
                    <a:pt x="1047230" y="28384"/>
                  </a:moveTo>
                  <a:lnTo>
                    <a:pt x="1047230" y="28194"/>
                  </a:lnTo>
                  <a:lnTo>
                    <a:pt x="1046468" y="28194"/>
                  </a:lnTo>
                  <a:lnTo>
                    <a:pt x="1047230" y="28384"/>
                  </a:lnTo>
                  <a:close/>
                </a:path>
                <a:path w="1240154" h="608330">
                  <a:moveTo>
                    <a:pt x="1165340" y="51054"/>
                  </a:moveTo>
                  <a:lnTo>
                    <a:pt x="1123091" y="31884"/>
                  </a:lnTo>
                  <a:lnTo>
                    <a:pt x="1102856" y="25146"/>
                  </a:lnTo>
                  <a:lnTo>
                    <a:pt x="1097522" y="41148"/>
                  </a:lnTo>
                  <a:lnTo>
                    <a:pt x="1104380" y="42672"/>
                  </a:lnTo>
                  <a:lnTo>
                    <a:pt x="1113524" y="45720"/>
                  </a:lnTo>
                  <a:lnTo>
                    <a:pt x="1113524" y="45974"/>
                  </a:lnTo>
                  <a:lnTo>
                    <a:pt x="1121906" y="48768"/>
                  </a:lnTo>
                  <a:lnTo>
                    <a:pt x="1121906" y="49114"/>
                  </a:lnTo>
                  <a:lnTo>
                    <a:pt x="1129526" y="52578"/>
                  </a:lnTo>
                  <a:lnTo>
                    <a:pt x="1129526" y="51816"/>
                  </a:lnTo>
                  <a:lnTo>
                    <a:pt x="1137908" y="55626"/>
                  </a:lnTo>
                  <a:lnTo>
                    <a:pt x="1137908" y="56006"/>
                  </a:lnTo>
                  <a:lnTo>
                    <a:pt x="1151624" y="62865"/>
                  </a:lnTo>
                  <a:lnTo>
                    <a:pt x="1151624" y="62484"/>
                  </a:lnTo>
                  <a:lnTo>
                    <a:pt x="1157720" y="65532"/>
                  </a:lnTo>
                  <a:lnTo>
                    <a:pt x="1165340" y="51054"/>
                  </a:lnTo>
                  <a:close/>
                </a:path>
                <a:path w="1240154" h="608330">
                  <a:moveTo>
                    <a:pt x="1113524" y="45974"/>
                  </a:moveTo>
                  <a:lnTo>
                    <a:pt x="1113524" y="45720"/>
                  </a:lnTo>
                  <a:lnTo>
                    <a:pt x="1112762" y="45720"/>
                  </a:lnTo>
                  <a:lnTo>
                    <a:pt x="1113524" y="45974"/>
                  </a:lnTo>
                  <a:close/>
                </a:path>
                <a:path w="1240154" h="608330">
                  <a:moveTo>
                    <a:pt x="1121906" y="49114"/>
                  </a:moveTo>
                  <a:lnTo>
                    <a:pt x="1121906" y="48768"/>
                  </a:lnTo>
                  <a:lnTo>
                    <a:pt x="1121144" y="48768"/>
                  </a:lnTo>
                  <a:lnTo>
                    <a:pt x="1121906" y="49114"/>
                  </a:lnTo>
                  <a:close/>
                </a:path>
                <a:path w="1240154" h="608330">
                  <a:moveTo>
                    <a:pt x="1137908" y="56006"/>
                  </a:moveTo>
                  <a:lnTo>
                    <a:pt x="1137908" y="55626"/>
                  </a:lnTo>
                  <a:lnTo>
                    <a:pt x="1137146" y="55626"/>
                  </a:lnTo>
                  <a:lnTo>
                    <a:pt x="1137908" y="56006"/>
                  </a:lnTo>
                  <a:close/>
                </a:path>
                <a:path w="1240154" h="608330">
                  <a:moveTo>
                    <a:pt x="1152386" y="63246"/>
                  </a:moveTo>
                  <a:lnTo>
                    <a:pt x="1151624" y="62484"/>
                  </a:lnTo>
                  <a:lnTo>
                    <a:pt x="1151624" y="62865"/>
                  </a:lnTo>
                  <a:lnTo>
                    <a:pt x="1152386" y="63246"/>
                  </a:lnTo>
                  <a:close/>
                </a:path>
                <a:path w="1240154" h="608330">
                  <a:moveTo>
                    <a:pt x="1240016" y="145542"/>
                  </a:moveTo>
                  <a:lnTo>
                    <a:pt x="1240016" y="141732"/>
                  </a:lnTo>
                  <a:lnTo>
                    <a:pt x="1235200" y="126582"/>
                  </a:lnTo>
                  <a:lnTo>
                    <a:pt x="1228677" y="112042"/>
                  </a:lnTo>
                  <a:lnTo>
                    <a:pt x="1220394" y="98440"/>
                  </a:lnTo>
                  <a:lnTo>
                    <a:pt x="1210298" y="86106"/>
                  </a:lnTo>
                  <a:lnTo>
                    <a:pt x="1207250" y="83058"/>
                  </a:lnTo>
                  <a:lnTo>
                    <a:pt x="1195058" y="94488"/>
                  </a:lnTo>
                  <a:lnTo>
                    <a:pt x="1198106" y="97536"/>
                  </a:lnTo>
                  <a:lnTo>
                    <a:pt x="1198106" y="96774"/>
                  </a:lnTo>
                  <a:lnTo>
                    <a:pt x="1205726" y="107442"/>
                  </a:lnTo>
                  <a:lnTo>
                    <a:pt x="1205726" y="106680"/>
                  </a:lnTo>
                  <a:lnTo>
                    <a:pt x="1209536" y="112014"/>
                  </a:lnTo>
                  <a:lnTo>
                    <a:pt x="1215632" y="122682"/>
                  </a:lnTo>
                  <a:lnTo>
                    <a:pt x="1217918" y="128778"/>
                  </a:lnTo>
                  <a:lnTo>
                    <a:pt x="1217918" y="128016"/>
                  </a:lnTo>
                  <a:lnTo>
                    <a:pt x="1220204" y="134112"/>
                  </a:lnTo>
                  <a:lnTo>
                    <a:pt x="1220204" y="133350"/>
                  </a:lnTo>
                  <a:lnTo>
                    <a:pt x="1223252" y="145542"/>
                  </a:lnTo>
                  <a:lnTo>
                    <a:pt x="1223252" y="144780"/>
                  </a:lnTo>
                  <a:lnTo>
                    <a:pt x="1224014" y="148590"/>
                  </a:lnTo>
                  <a:lnTo>
                    <a:pt x="1240016" y="145542"/>
                  </a:lnTo>
                  <a:close/>
                </a:path>
                <a:path w="1240154" h="608330">
                  <a:moveTo>
                    <a:pt x="1237730" y="198882"/>
                  </a:moveTo>
                  <a:lnTo>
                    <a:pt x="1221665" y="194500"/>
                  </a:lnTo>
                  <a:lnTo>
                    <a:pt x="1217156" y="208026"/>
                  </a:lnTo>
                  <a:lnTo>
                    <a:pt x="1217156" y="207264"/>
                  </a:lnTo>
                  <a:lnTo>
                    <a:pt x="1214870" y="214122"/>
                  </a:lnTo>
                  <a:lnTo>
                    <a:pt x="1208774" y="227838"/>
                  </a:lnTo>
                  <a:lnTo>
                    <a:pt x="1208774" y="227076"/>
                  </a:lnTo>
                  <a:lnTo>
                    <a:pt x="1204964" y="234696"/>
                  </a:lnTo>
                  <a:lnTo>
                    <a:pt x="1204964" y="233934"/>
                  </a:lnTo>
                  <a:lnTo>
                    <a:pt x="1201154" y="241554"/>
                  </a:lnTo>
                  <a:lnTo>
                    <a:pt x="1201154" y="240792"/>
                  </a:lnTo>
                  <a:lnTo>
                    <a:pt x="1196582" y="248412"/>
                  </a:lnTo>
                  <a:lnTo>
                    <a:pt x="1196582" y="247650"/>
                  </a:lnTo>
                  <a:lnTo>
                    <a:pt x="1194296" y="252222"/>
                  </a:lnTo>
                  <a:lnTo>
                    <a:pt x="1208012" y="261366"/>
                  </a:lnTo>
                  <a:lnTo>
                    <a:pt x="1211060" y="256794"/>
                  </a:lnTo>
                  <a:lnTo>
                    <a:pt x="1218073" y="245212"/>
                  </a:lnTo>
                  <a:lnTo>
                    <a:pt x="1224962" y="232048"/>
                  </a:lnTo>
                  <a:lnTo>
                    <a:pt x="1230997" y="218492"/>
                  </a:lnTo>
                  <a:lnTo>
                    <a:pt x="1235444" y="205740"/>
                  </a:lnTo>
                  <a:lnTo>
                    <a:pt x="1237730" y="198882"/>
                  </a:lnTo>
                  <a:close/>
                </a:path>
                <a:path w="1240154" h="608330">
                  <a:moveTo>
                    <a:pt x="1221565" y="194473"/>
                  </a:moveTo>
                  <a:lnTo>
                    <a:pt x="1220966" y="194310"/>
                  </a:lnTo>
                  <a:lnTo>
                    <a:pt x="1220966" y="195072"/>
                  </a:lnTo>
                  <a:lnTo>
                    <a:pt x="1221565" y="194473"/>
                  </a:lnTo>
                  <a:close/>
                </a:path>
                <a:path w="1240154" h="608330">
                  <a:moveTo>
                    <a:pt x="1221728" y="194310"/>
                  </a:moveTo>
                  <a:lnTo>
                    <a:pt x="1221565" y="194473"/>
                  </a:lnTo>
                  <a:lnTo>
                    <a:pt x="1221728" y="194310"/>
                  </a:lnTo>
                  <a:close/>
                </a:path>
                <a:path w="1240154" h="608330">
                  <a:moveTo>
                    <a:pt x="1150862" y="325773"/>
                  </a:moveTo>
                  <a:lnTo>
                    <a:pt x="1150862" y="303276"/>
                  </a:lnTo>
                  <a:lnTo>
                    <a:pt x="1143242" y="310134"/>
                  </a:lnTo>
                  <a:lnTo>
                    <a:pt x="1128002" y="324612"/>
                  </a:lnTo>
                  <a:lnTo>
                    <a:pt x="1115048" y="335280"/>
                  </a:lnTo>
                  <a:lnTo>
                    <a:pt x="1126478" y="347472"/>
                  </a:lnTo>
                  <a:lnTo>
                    <a:pt x="1138670" y="336804"/>
                  </a:lnTo>
                  <a:lnTo>
                    <a:pt x="1150862" y="325773"/>
                  </a:lnTo>
                  <a:close/>
                </a:path>
                <a:path w="1240154" h="608330">
                  <a:moveTo>
                    <a:pt x="1157720" y="319582"/>
                  </a:moveTo>
                  <a:lnTo>
                    <a:pt x="1157720" y="296418"/>
                  </a:lnTo>
                  <a:lnTo>
                    <a:pt x="1150100" y="303276"/>
                  </a:lnTo>
                  <a:lnTo>
                    <a:pt x="1150862" y="303276"/>
                  </a:lnTo>
                  <a:lnTo>
                    <a:pt x="1150862" y="325773"/>
                  </a:lnTo>
                  <a:lnTo>
                    <a:pt x="1157720" y="319582"/>
                  </a:lnTo>
                  <a:close/>
                </a:path>
                <a:path w="1240154" h="608330">
                  <a:moveTo>
                    <a:pt x="1175246" y="301752"/>
                  </a:moveTo>
                  <a:lnTo>
                    <a:pt x="1163054" y="290322"/>
                  </a:lnTo>
                  <a:lnTo>
                    <a:pt x="1156958" y="296418"/>
                  </a:lnTo>
                  <a:lnTo>
                    <a:pt x="1157720" y="296418"/>
                  </a:lnTo>
                  <a:lnTo>
                    <a:pt x="1157720" y="319582"/>
                  </a:lnTo>
                  <a:lnTo>
                    <a:pt x="1162292" y="315468"/>
                  </a:lnTo>
                  <a:lnTo>
                    <a:pt x="1169150" y="307848"/>
                  </a:lnTo>
                  <a:lnTo>
                    <a:pt x="1175246" y="301752"/>
                  </a:lnTo>
                  <a:close/>
                </a:path>
                <a:path w="1240154" h="608330">
                  <a:moveTo>
                    <a:pt x="1075424" y="385806"/>
                  </a:moveTo>
                  <a:lnTo>
                    <a:pt x="1075424" y="365760"/>
                  </a:lnTo>
                  <a:lnTo>
                    <a:pt x="1055612" y="379476"/>
                  </a:lnTo>
                  <a:lnTo>
                    <a:pt x="1034276" y="393192"/>
                  </a:lnTo>
                  <a:lnTo>
                    <a:pt x="1034276" y="392430"/>
                  </a:lnTo>
                  <a:lnTo>
                    <a:pt x="1020560" y="400812"/>
                  </a:lnTo>
                  <a:lnTo>
                    <a:pt x="1029704" y="415290"/>
                  </a:lnTo>
                  <a:lnTo>
                    <a:pt x="1043420" y="406908"/>
                  </a:lnTo>
                  <a:lnTo>
                    <a:pt x="1064756" y="393192"/>
                  </a:lnTo>
                  <a:lnTo>
                    <a:pt x="1075424" y="385806"/>
                  </a:lnTo>
                  <a:close/>
                </a:path>
                <a:path w="1240154" h="608330">
                  <a:moveTo>
                    <a:pt x="1086092" y="378714"/>
                  </a:moveTo>
                  <a:lnTo>
                    <a:pt x="1076186" y="364998"/>
                  </a:lnTo>
                  <a:lnTo>
                    <a:pt x="1074662" y="365760"/>
                  </a:lnTo>
                  <a:lnTo>
                    <a:pt x="1075424" y="365760"/>
                  </a:lnTo>
                  <a:lnTo>
                    <a:pt x="1075424" y="385806"/>
                  </a:lnTo>
                  <a:lnTo>
                    <a:pt x="1084568" y="379476"/>
                  </a:lnTo>
                  <a:lnTo>
                    <a:pt x="1086092" y="378714"/>
                  </a:lnTo>
                  <a:close/>
                </a:path>
                <a:path w="1240154" h="608330">
                  <a:moveTo>
                    <a:pt x="942074" y="462804"/>
                  </a:moveTo>
                  <a:lnTo>
                    <a:pt x="942074" y="444246"/>
                  </a:lnTo>
                  <a:lnTo>
                    <a:pt x="918452" y="455676"/>
                  </a:lnTo>
                  <a:lnTo>
                    <a:pt x="925310" y="470916"/>
                  </a:lnTo>
                  <a:lnTo>
                    <a:pt x="942074" y="462804"/>
                  </a:lnTo>
                  <a:close/>
                </a:path>
                <a:path w="1240154" h="608330">
                  <a:moveTo>
                    <a:pt x="985508" y="440436"/>
                  </a:moveTo>
                  <a:lnTo>
                    <a:pt x="977126" y="425958"/>
                  </a:lnTo>
                  <a:lnTo>
                    <a:pt x="966458" y="432054"/>
                  </a:lnTo>
                  <a:lnTo>
                    <a:pt x="941312" y="444246"/>
                  </a:lnTo>
                  <a:lnTo>
                    <a:pt x="942074" y="444246"/>
                  </a:lnTo>
                  <a:lnTo>
                    <a:pt x="942074" y="462804"/>
                  </a:lnTo>
                  <a:lnTo>
                    <a:pt x="948932" y="459486"/>
                  </a:lnTo>
                  <a:lnTo>
                    <a:pt x="974078" y="446532"/>
                  </a:lnTo>
                  <a:lnTo>
                    <a:pt x="985508" y="440436"/>
                  </a:lnTo>
                  <a:close/>
                </a:path>
                <a:path w="1240154" h="608330">
                  <a:moveTo>
                    <a:pt x="835394" y="508794"/>
                  </a:moveTo>
                  <a:lnTo>
                    <a:pt x="835394" y="490728"/>
                  </a:lnTo>
                  <a:lnTo>
                    <a:pt x="811010" y="499872"/>
                  </a:lnTo>
                  <a:lnTo>
                    <a:pt x="817106" y="515874"/>
                  </a:lnTo>
                  <a:lnTo>
                    <a:pt x="835394" y="508794"/>
                  </a:lnTo>
                  <a:close/>
                </a:path>
                <a:path w="1240154" h="608330">
                  <a:moveTo>
                    <a:pt x="879590" y="490728"/>
                  </a:moveTo>
                  <a:lnTo>
                    <a:pt x="872732" y="475488"/>
                  </a:lnTo>
                  <a:lnTo>
                    <a:pt x="862826" y="480060"/>
                  </a:lnTo>
                  <a:lnTo>
                    <a:pt x="834632" y="490728"/>
                  </a:lnTo>
                  <a:lnTo>
                    <a:pt x="835394" y="490728"/>
                  </a:lnTo>
                  <a:lnTo>
                    <a:pt x="835394" y="508794"/>
                  </a:lnTo>
                  <a:lnTo>
                    <a:pt x="840728" y="506730"/>
                  </a:lnTo>
                  <a:lnTo>
                    <a:pt x="868922" y="495300"/>
                  </a:lnTo>
                  <a:lnTo>
                    <a:pt x="879590" y="490728"/>
                  </a:lnTo>
                  <a:close/>
                </a:path>
                <a:path w="1240154" h="608330">
                  <a:moveTo>
                    <a:pt x="769100" y="532638"/>
                  </a:moveTo>
                  <a:lnTo>
                    <a:pt x="763766" y="516636"/>
                  </a:lnTo>
                  <a:lnTo>
                    <a:pt x="747002" y="521970"/>
                  </a:lnTo>
                  <a:lnTo>
                    <a:pt x="716522" y="531114"/>
                  </a:lnTo>
                  <a:lnTo>
                    <a:pt x="700520" y="535686"/>
                  </a:lnTo>
                  <a:lnTo>
                    <a:pt x="705092" y="552450"/>
                  </a:lnTo>
                  <a:lnTo>
                    <a:pt x="721856" y="547116"/>
                  </a:lnTo>
                  <a:lnTo>
                    <a:pt x="752336" y="537972"/>
                  </a:lnTo>
                  <a:lnTo>
                    <a:pt x="769100" y="532638"/>
                  </a:lnTo>
                  <a:close/>
                </a:path>
                <a:path w="1240154" h="608330">
                  <a:moveTo>
                    <a:pt x="593078" y="579555"/>
                  </a:moveTo>
                  <a:lnTo>
                    <a:pt x="593078" y="563118"/>
                  </a:lnTo>
                  <a:lnTo>
                    <a:pt x="587744" y="563880"/>
                  </a:lnTo>
                  <a:lnTo>
                    <a:pt x="590792" y="579882"/>
                  </a:lnTo>
                  <a:lnTo>
                    <a:pt x="593078" y="579555"/>
                  </a:lnTo>
                  <a:close/>
                </a:path>
                <a:path w="1240154" h="608330">
                  <a:moveTo>
                    <a:pt x="656324" y="565404"/>
                  </a:moveTo>
                  <a:lnTo>
                    <a:pt x="652514" y="548640"/>
                  </a:lnTo>
                  <a:lnTo>
                    <a:pt x="623558" y="556260"/>
                  </a:lnTo>
                  <a:lnTo>
                    <a:pt x="592316" y="563118"/>
                  </a:lnTo>
                  <a:lnTo>
                    <a:pt x="593078" y="563118"/>
                  </a:lnTo>
                  <a:lnTo>
                    <a:pt x="593078" y="579555"/>
                  </a:lnTo>
                  <a:lnTo>
                    <a:pt x="596126" y="579120"/>
                  </a:lnTo>
                  <a:lnTo>
                    <a:pt x="627368" y="572262"/>
                  </a:lnTo>
                  <a:lnTo>
                    <a:pt x="656324" y="565404"/>
                  </a:lnTo>
                  <a:close/>
                </a:path>
                <a:path w="1240154" h="608330">
                  <a:moveTo>
                    <a:pt x="541262" y="589788"/>
                  </a:moveTo>
                  <a:lnTo>
                    <a:pt x="538214" y="573024"/>
                  </a:lnTo>
                  <a:lnTo>
                    <a:pt x="532118" y="573786"/>
                  </a:lnTo>
                  <a:lnTo>
                    <a:pt x="502400" y="578358"/>
                  </a:lnTo>
                  <a:lnTo>
                    <a:pt x="473444" y="582930"/>
                  </a:lnTo>
                  <a:lnTo>
                    <a:pt x="472682" y="582930"/>
                  </a:lnTo>
                  <a:lnTo>
                    <a:pt x="474968" y="599694"/>
                  </a:lnTo>
                  <a:lnTo>
                    <a:pt x="475730" y="598932"/>
                  </a:lnTo>
                  <a:lnTo>
                    <a:pt x="505448" y="595122"/>
                  </a:lnTo>
                  <a:lnTo>
                    <a:pt x="535166" y="590550"/>
                  </a:lnTo>
                  <a:lnTo>
                    <a:pt x="541262" y="589788"/>
                  </a:lnTo>
                  <a:close/>
                </a:path>
                <a:path w="1240154" h="608330">
                  <a:moveTo>
                    <a:pt x="389624" y="606594"/>
                  </a:moveTo>
                  <a:lnTo>
                    <a:pt x="389624" y="589788"/>
                  </a:lnTo>
                  <a:lnTo>
                    <a:pt x="362954" y="591269"/>
                  </a:lnTo>
                  <a:lnTo>
                    <a:pt x="356858" y="591312"/>
                  </a:lnTo>
                  <a:lnTo>
                    <a:pt x="357620" y="608076"/>
                  </a:lnTo>
                  <a:lnTo>
                    <a:pt x="362954" y="608076"/>
                  </a:lnTo>
                  <a:lnTo>
                    <a:pt x="389624" y="606594"/>
                  </a:lnTo>
                  <a:close/>
                </a:path>
                <a:path w="1240154" h="608330">
                  <a:moveTo>
                    <a:pt x="417056" y="605070"/>
                  </a:moveTo>
                  <a:lnTo>
                    <a:pt x="417056" y="588264"/>
                  </a:lnTo>
                  <a:lnTo>
                    <a:pt x="388862" y="589788"/>
                  </a:lnTo>
                  <a:lnTo>
                    <a:pt x="389624" y="589788"/>
                  </a:lnTo>
                  <a:lnTo>
                    <a:pt x="389624" y="606594"/>
                  </a:lnTo>
                  <a:lnTo>
                    <a:pt x="417056" y="605070"/>
                  </a:lnTo>
                  <a:close/>
                </a:path>
                <a:path w="1240154" h="608330">
                  <a:moveTo>
                    <a:pt x="424676" y="604266"/>
                  </a:moveTo>
                  <a:lnTo>
                    <a:pt x="423152" y="587502"/>
                  </a:lnTo>
                  <a:lnTo>
                    <a:pt x="416294" y="588264"/>
                  </a:lnTo>
                  <a:lnTo>
                    <a:pt x="417056" y="588264"/>
                  </a:lnTo>
                  <a:lnTo>
                    <a:pt x="417056" y="605070"/>
                  </a:lnTo>
                  <a:lnTo>
                    <a:pt x="417818" y="605028"/>
                  </a:lnTo>
                  <a:lnTo>
                    <a:pt x="424676" y="604266"/>
                  </a:lnTo>
                  <a:close/>
                </a:path>
                <a:path w="1240154" h="608330">
                  <a:moveTo>
                    <a:pt x="307328" y="591312"/>
                  </a:moveTo>
                  <a:lnTo>
                    <a:pt x="285992" y="590550"/>
                  </a:lnTo>
                  <a:lnTo>
                    <a:pt x="261608" y="589026"/>
                  </a:lnTo>
                  <a:lnTo>
                    <a:pt x="241034" y="586740"/>
                  </a:lnTo>
                  <a:lnTo>
                    <a:pt x="239510" y="603504"/>
                  </a:lnTo>
                  <a:lnTo>
                    <a:pt x="260846" y="605790"/>
                  </a:lnTo>
                  <a:lnTo>
                    <a:pt x="285230" y="607314"/>
                  </a:lnTo>
                  <a:lnTo>
                    <a:pt x="306566" y="608076"/>
                  </a:lnTo>
                  <a:lnTo>
                    <a:pt x="307328" y="591312"/>
                  </a:lnTo>
                  <a:close/>
                </a:path>
                <a:path w="1240154" h="608330">
                  <a:moveTo>
                    <a:pt x="165596" y="573786"/>
                  </a:moveTo>
                  <a:lnTo>
                    <a:pt x="155690" y="571500"/>
                  </a:lnTo>
                  <a:lnTo>
                    <a:pt x="137402" y="565404"/>
                  </a:lnTo>
                  <a:lnTo>
                    <a:pt x="137402" y="566166"/>
                  </a:lnTo>
                  <a:lnTo>
                    <a:pt x="129020" y="563118"/>
                  </a:lnTo>
                  <a:lnTo>
                    <a:pt x="123686" y="578358"/>
                  </a:lnTo>
                  <a:lnTo>
                    <a:pt x="132068" y="581406"/>
                  </a:lnTo>
                  <a:lnTo>
                    <a:pt x="141974" y="584454"/>
                  </a:lnTo>
                  <a:lnTo>
                    <a:pt x="151118" y="587502"/>
                  </a:lnTo>
                  <a:lnTo>
                    <a:pt x="164834" y="590667"/>
                  </a:lnTo>
                  <a:lnTo>
                    <a:pt x="164834" y="573786"/>
                  </a:lnTo>
                  <a:lnTo>
                    <a:pt x="165596" y="573786"/>
                  </a:lnTo>
                  <a:close/>
                </a:path>
                <a:path w="1240154" h="608330">
                  <a:moveTo>
                    <a:pt x="192266" y="579882"/>
                  </a:moveTo>
                  <a:lnTo>
                    <a:pt x="174740" y="576072"/>
                  </a:lnTo>
                  <a:lnTo>
                    <a:pt x="164834" y="573786"/>
                  </a:lnTo>
                  <a:lnTo>
                    <a:pt x="164834" y="590667"/>
                  </a:lnTo>
                  <a:lnTo>
                    <a:pt x="170930" y="592074"/>
                  </a:lnTo>
                  <a:lnTo>
                    <a:pt x="189218" y="595884"/>
                  </a:lnTo>
                  <a:lnTo>
                    <a:pt x="192266" y="579882"/>
                  </a:lnTo>
                  <a:close/>
                </a:path>
                <a:path w="1240154" h="608330">
                  <a:moveTo>
                    <a:pt x="84824" y="543306"/>
                  </a:moveTo>
                  <a:lnTo>
                    <a:pt x="83300" y="541782"/>
                  </a:lnTo>
                  <a:lnTo>
                    <a:pt x="76442" y="537972"/>
                  </a:lnTo>
                  <a:lnTo>
                    <a:pt x="70346" y="534162"/>
                  </a:lnTo>
                  <a:lnTo>
                    <a:pt x="64250" y="529590"/>
                  </a:lnTo>
                  <a:lnTo>
                    <a:pt x="58916" y="525018"/>
                  </a:lnTo>
                  <a:lnTo>
                    <a:pt x="58916" y="525780"/>
                  </a:lnTo>
                  <a:lnTo>
                    <a:pt x="53582" y="520446"/>
                  </a:lnTo>
                  <a:lnTo>
                    <a:pt x="53582" y="521208"/>
                  </a:lnTo>
                  <a:lnTo>
                    <a:pt x="43676" y="511302"/>
                  </a:lnTo>
                  <a:lnTo>
                    <a:pt x="39866" y="506730"/>
                  </a:lnTo>
                  <a:lnTo>
                    <a:pt x="36818" y="502158"/>
                  </a:lnTo>
                  <a:lnTo>
                    <a:pt x="23102" y="512826"/>
                  </a:lnTo>
                  <a:lnTo>
                    <a:pt x="26912" y="517398"/>
                  </a:lnTo>
                  <a:lnTo>
                    <a:pt x="36818" y="528110"/>
                  </a:lnTo>
                  <a:lnTo>
                    <a:pt x="49201" y="539115"/>
                  </a:lnTo>
                  <a:lnTo>
                    <a:pt x="62481" y="549012"/>
                  </a:lnTo>
                  <a:lnTo>
                    <a:pt x="74918" y="556260"/>
                  </a:lnTo>
                  <a:lnTo>
                    <a:pt x="76442" y="557784"/>
                  </a:lnTo>
                  <a:lnTo>
                    <a:pt x="84824" y="543306"/>
                  </a:lnTo>
                  <a:close/>
                </a:path>
                <a:path w="1240154" h="608330">
                  <a:moveTo>
                    <a:pt x="44438" y="512064"/>
                  </a:moveTo>
                  <a:lnTo>
                    <a:pt x="43676" y="511175"/>
                  </a:lnTo>
                  <a:lnTo>
                    <a:pt x="44438" y="512064"/>
                  </a:lnTo>
                  <a:close/>
                </a:path>
              </a:pathLst>
            </a:custGeom>
            <a:solidFill>
              <a:srgbClr val="C00000"/>
            </a:solidFill>
          </p:spPr>
          <p:txBody>
            <a:bodyPr wrap="square" lIns="0" tIns="0" rIns="0" bIns="0" rtlCol="0"/>
            <a:lstStyle/>
            <a:p>
              <a:endParaRPr/>
            </a:p>
          </p:txBody>
        </p:sp>
        <p:pic>
          <p:nvPicPr>
            <p:cNvPr id="41" name="object 41"/>
            <p:cNvPicPr/>
            <p:nvPr/>
          </p:nvPicPr>
          <p:blipFill>
            <a:blip r:embed="rId9" cstate="print"/>
            <a:stretch>
              <a:fillRect/>
            </a:stretch>
          </p:blipFill>
          <p:spPr>
            <a:xfrm>
              <a:off x="6468503" y="2318003"/>
              <a:ext cx="969263" cy="578358"/>
            </a:xfrm>
            <a:prstGeom prst="rect">
              <a:avLst/>
            </a:prstGeom>
          </p:spPr>
        </p:pic>
        <p:sp>
          <p:nvSpPr>
            <p:cNvPr id="42" name="object 42"/>
            <p:cNvSpPr/>
            <p:nvPr/>
          </p:nvSpPr>
          <p:spPr>
            <a:xfrm>
              <a:off x="7200023" y="1610118"/>
              <a:ext cx="2350770" cy="1729739"/>
            </a:xfrm>
            <a:custGeom>
              <a:avLst/>
              <a:gdLst/>
              <a:ahLst/>
              <a:cxnLst/>
              <a:rect l="l" t="t" r="r" b="b"/>
              <a:pathLst>
                <a:path w="2350770" h="1729739">
                  <a:moveTo>
                    <a:pt x="74676" y="1217676"/>
                  </a:moveTo>
                  <a:lnTo>
                    <a:pt x="0" y="1217676"/>
                  </a:lnTo>
                  <a:lnTo>
                    <a:pt x="44958" y="1277112"/>
                  </a:lnTo>
                  <a:lnTo>
                    <a:pt x="46482" y="1274064"/>
                  </a:lnTo>
                  <a:lnTo>
                    <a:pt x="56019" y="1254975"/>
                  </a:lnTo>
                  <a:lnTo>
                    <a:pt x="60198" y="1257300"/>
                  </a:lnTo>
                  <a:lnTo>
                    <a:pt x="67818" y="1242060"/>
                  </a:lnTo>
                  <a:lnTo>
                    <a:pt x="63550" y="1239926"/>
                  </a:lnTo>
                  <a:lnTo>
                    <a:pt x="74676" y="1217676"/>
                  </a:lnTo>
                  <a:close/>
                </a:path>
                <a:path w="2350770" h="1729739">
                  <a:moveTo>
                    <a:pt x="172212" y="1294638"/>
                  </a:moveTo>
                  <a:lnTo>
                    <a:pt x="112776" y="1264920"/>
                  </a:lnTo>
                  <a:lnTo>
                    <a:pt x="105156" y="1279398"/>
                  </a:lnTo>
                  <a:lnTo>
                    <a:pt x="164592" y="1309878"/>
                  </a:lnTo>
                  <a:lnTo>
                    <a:pt x="172212" y="1294638"/>
                  </a:lnTo>
                  <a:close/>
                </a:path>
                <a:path w="2350770" h="1729739">
                  <a:moveTo>
                    <a:pt x="276606" y="1347216"/>
                  </a:moveTo>
                  <a:lnTo>
                    <a:pt x="217170" y="1317498"/>
                  </a:lnTo>
                  <a:lnTo>
                    <a:pt x="209550" y="1331976"/>
                  </a:lnTo>
                  <a:lnTo>
                    <a:pt x="268986" y="1362456"/>
                  </a:lnTo>
                  <a:lnTo>
                    <a:pt x="276606" y="1347216"/>
                  </a:lnTo>
                  <a:close/>
                </a:path>
                <a:path w="2350770" h="1729739">
                  <a:moveTo>
                    <a:pt x="381000" y="1399794"/>
                  </a:moveTo>
                  <a:lnTo>
                    <a:pt x="321564" y="1369314"/>
                  </a:lnTo>
                  <a:lnTo>
                    <a:pt x="313944" y="1384554"/>
                  </a:lnTo>
                  <a:lnTo>
                    <a:pt x="373380" y="1414272"/>
                  </a:lnTo>
                  <a:lnTo>
                    <a:pt x="381000" y="1399794"/>
                  </a:lnTo>
                  <a:close/>
                </a:path>
                <a:path w="2350770" h="1729739">
                  <a:moveTo>
                    <a:pt x="485394" y="1452372"/>
                  </a:moveTo>
                  <a:lnTo>
                    <a:pt x="425958" y="1421892"/>
                  </a:lnTo>
                  <a:lnTo>
                    <a:pt x="418338" y="1437132"/>
                  </a:lnTo>
                  <a:lnTo>
                    <a:pt x="477774" y="1466850"/>
                  </a:lnTo>
                  <a:lnTo>
                    <a:pt x="485394" y="1452372"/>
                  </a:lnTo>
                  <a:close/>
                </a:path>
                <a:path w="2350770" h="1729739">
                  <a:moveTo>
                    <a:pt x="589788" y="1504950"/>
                  </a:moveTo>
                  <a:lnTo>
                    <a:pt x="530352" y="1474470"/>
                  </a:lnTo>
                  <a:lnTo>
                    <a:pt x="522732" y="1489710"/>
                  </a:lnTo>
                  <a:lnTo>
                    <a:pt x="582168" y="1519428"/>
                  </a:lnTo>
                  <a:lnTo>
                    <a:pt x="589788" y="1504950"/>
                  </a:lnTo>
                  <a:close/>
                </a:path>
                <a:path w="2350770" h="1729739">
                  <a:moveTo>
                    <a:pt x="694182" y="1557528"/>
                  </a:moveTo>
                  <a:lnTo>
                    <a:pt x="634746" y="1527048"/>
                  </a:lnTo>
                  <a:lnTo>
                    <a:pt x="627126" y="1542288"/>
                  </a:lnTo>
                  <a:lnTo>
                    <a:pt x="687324" y="1572006"/>
                  </a:lnTo>
                  <a:lnTo>
                    <a:pt x="694182" y="1557528"/>
                  </a:lnTo>
                  <a:close/>
                </a:path>
                <a:path w="2350770" h="1729739">
                  <a:moveTo>
                    <a:pt x="799338" y="1610106"/>
                  </a:moveTo>
                  <a:lnTo>
                    <a:pt x="739140" y="1579626"/>
                  </a:lnTo>
                  <a:lnTo>
                    <a:pt x="731520" y="1594866"/>
                  </a:lnTo>
                  <a:lnTo>
                    <a:pt x="791718" y="1624584"/>
                  </a:lnTo>
                  <a:lnTo>
                    <a:pt x="799338" y="1610106"/>
                  </a:lnTo>
                  <a:close/>
                </a:path>
                <a:path w="2350770" h="1729739">
                  <a:moveTo>
                    <a:pt x="903732" y="1662684"/>
                  </a:moveTo>
                  <a:lnTo>
                    <a:pt x="843534" y="1632204"/>
                  </a:lnTo>
                  <a:lnTo>
                    <a:pt x="835914" y="1647444"/>
                  </a:lnTo>
                  <a:lnTo>
                    <a:pt x="896112" y="1677162"/>
                  </a:lnTo>
                  <a:lnTo>
                    <a:pt x="903732" y="1662684"/>
                  </a:lnTo>
                  <a:close/>
                </a:path>
                <a:path w="2350770" h="1729739">
                  <a:moveTo>
                    <a:pt x="1008126" y="1715262"/>
                  </a:moveTo>
                  <a:lnTo>
                    <a:pt x="947928" y="1684782"/>
                  </a:lnTo>
                  <a:lnTo>
                    <a:pt x="941070" y="1700022"/>
                  </a:lnTo>
                  <a:lnTo>
                    <a:pt x="1000506" y="1729740"/>
                  </a:lnTo>
                  <a:lnTo>
                    <a:pt x="1008126" y="1715262"/>
                  </a:lnTo>
                  <a:close/>
                </a:path>
                <a:path w="2350770" h="1729739">
                  <a:moveTo>
                    <a:pt x="1103376" y="208788"/>
                  </a:moveTo>
                  <a:lnTo>
                    <a:pt x="1103033" y="208572"/>
                  </a:lnTo>
                  <a:lnTo>
                    <a:pt x="1102893" y="208508"/>
                  </a:lnTo>
                  <a:lnTo>
                    <a:pt x="1088898" y="199644"/>
                  </a:lnTo>
                  <a:lnTo>
                    <a:pt x="1088898" y="200406"/>
                  </a:lnTo>
                  <a:lnTo>
                    <a:pt x="1081278" y="214553"/>
                  </a:lnTo>
                  <a:lnTo>
                    <a:pt x="1075753" y="229628"/>
                  </a:lnTo>
                  <a:lnTo>
                    <a:pt x="1072413" y="245325"/>
                  </a:lnTo>
                  <a:lnTo>
                    <a:pt x="1071372" y="261366"/>
                  </a:lnTo>
                  <a:lnTo>
                    <a:pt x="1071372" y="268224"/>
                  </a:lnTo>
                  <a:lnTo>
                    <a:pt x="1088136" y="267462"/>
                  </a:lnTo>
                  <a:lnTo>
                    <a:pt x="1088136" y="256032"/>
                  </a:lnTo>
                  <a:lnTo>
                    <a:pt x="1088898" y="249174"/>
                  </a:lnTo>
                  <a:lnTo>
                    <a:pt x="1088898" y="249936"/>
                  </a:lnTo>
                  <a:lnTo>
                    <a:pt x="1089660" y="243078"/>
                  </a:lnTo>
                  <a:lnTo>
                    <a:pt x="1089660" y="243840"/>
                  </a:lnTo>
                  <a:lnTo>
                    <a:pt x="1091184" y="236982"/>
                  </a:lnTo>
                  <a:lnTo>
                    <a:pt x="1091184" y="237744"/>
                  </a:lnTo>
                  <a:lnTo>
                    <a:pt x="1092708" y="231648"/>
                  </a:lnTo>
                  <a:lnTo>
                    <a:pt x="1094994" y="225552"/>
                  </a:lnTo>
                  <a:lnTo>
                    <a:pt x="1094994" y="226314"/>
                  </a:lnTo>
                  <a:lnTo>
                    <a:pt x="1097280" y="219456"/>
                  </a:lnTo>
                  <a:lnTo>
                    <a:pt x="1097280" y="220218"/>
                  </a:lnTo>
                  <a:lnTo>
                    <a:pt x="1099566" y="215646"/>
                  </a:lnTo>
                  <a:lnTo>
                    <a:pt x="1100328" y="214122"/>
                  </a:lnTo>
                  <a:lnTo>
                    <a:pt x="1099566" y="214122"/>
                  </a:lnTo>
                  <a:lnTo>
                    <a:pt x="1102614" y="209245"/>
                  </a:lnTo>
                  <a:lnTo>
                    <a:pt x="1102893" y="208788"/>
                  </a:lnTo>
                  <a:lnTo>
                    <a:pt x="1102614" y="208788"/>
                  </a:lnTo>
                  <a:lnTo>
                    <a:pt x="1102906" y="208762"/>
                  </a:lnTo>
                  <a:lnTo>
                    <a:pt x="1103376" y="208788"/>
                  </a:lnTo>
                  <a:close/>
                </a:path>
                <a:path w="2350770" h="1729739">
                  <a:moveTo>
                    <a:pt x="1103376" y="208026"/>
                  </a:moveTo>
                  <a:lnTo>
                    <a:pt x="1102906" y="208483"/>
                  </a:lnTo>
                  <a:lnTo>
                    <a:pt x="1103033" y="208572"/>
                  </a:lnTo>
                  <a:lnTo>
                    <a:pt x="1103376" y="208026"/>
                  </a:lnTo>
                  <a:close/>
                </a:path>
                <a:path w="2350770" h="1729739">
                  <a:moveTo>
                    <a:pt x="1130808" y="349758"/>
                  </a:moveTo>
                  <a:lnTo>
                    <a:pt x="1123950" y="342900"/>
                  </a:lnTo>
                  <a:lnTo>
                    <a:pt x="1119378" y="336804"/>
                  </a:lnTo>
                  <a:lnTo>
                    <a:pt x="1119378" y="337566"/>
                  </a:lnTo>
                  <a:lnTo>
                    <a:pt x="1110234" y="325374"/>
                  </a:lnTo>
                  <a:lnTo>
                    <a:pt x="1110234" y="326136"/>
                  </a:lnTo>
                  <a:lnTo>
                    <a:pt x="1102614" y="313944"/>
                  </a:lnTo>
                  <a:lnTo>
                    <a:pt x="1103376" y="314706"/>
                  </a:lnTo>
                  <a:lnTo>
                    <a:pt x="1099566" y="308610"/>
                  </a:lnTo>
                  <a:lnTo>
                    <a:pt x="1100328" y="308610"/>
                  </a:lnTo>
                  <a:lnTo>
                    <a:pt x="1097280" y="302514"/>
                  </a:lnTo>
                  <a:lnTo>
                    <a:pt x="1097280" y="303276"/>
                  </a:lnTo>
                  <a:lnTo>
                    <a:pt x="1094994" y="297942"/>
                  </a:lnTo>
                  <a:lnTo>
                    <a:pt x="1079754" y="304038"/>
                  </a:lnTo>
                  <a:lnTo>
                    <a:pt x="1082040" y="309372"/>
                  </a:lnTo>
                  <a:lnTo>
                    <a:pt x="1088758" y="322516"/>
                  </a:lnTo>
                  <a:lnTo>
                    <a:pt x="1097470" y="336473"/>
                  </a:lnTo>
                  <a:lnTo>
                    <a:pt x="1099566" y="339204"/>
                  </a:lnTo>
                  <a:lnTo>
                    <a:pt x="1102614" y="343179"/>
                  </a:lnTo>
                  <a:lnTo>
                    <a:pt x="1107401" y="349440"/>
                  </a:lnTo>
                  <a:lnTo>
                    <a:pt x="1117854" y="359664"/>
                  </a:lnTo>
                  <a:lnTo>
                    <a:pt x="1119378" y="361188"/>
                  </a:lnTo>
                  <a:lnTo>
                    <a:pt x="1130808" y="349758"/>
                  </a:lnTo>
                  <a:close/>
                </a:path>
                <a:path w="2350770" h="1729739">
                  <a:moveTo>
                    <a:pt x="1184148" y="131826"/>
                  </a:moveTo>
                  <a:lnTo>
                    <a:pt x="1175766" y="117348"/>
                  </a:lnTo>
                  <a:lnTo>
                    <a:pt x="1175004" y="118110"/>
                  </a:lnTo>
                  <a:lnTo>
                    <a:pt x="1160754" y="127063"/>
                  </a:lnTo>
                  <a:lnTo>
                    <a:pt x="1148041" y="136232"/>
                  </a:lnTo>
                  <a:lnTo>
                    <a:pt x="1135849" y="146050"/>
                  </a:lnTo>
                  <a:lnTo>
                    <a:pt x="1123188" y="156972"/>
                  </a:lnTo>
                  <a:lnTo>
                    <a:pt x="1121664" y="159258"/>
                  </a:lnTo>
                  <a:lnTo>
                    <a:pt x="1133094" y="170688"/>
                  </a:lnTo>
                  <a:lnTo>
                    <a:pt x="1134618" y="169672"/>
                  </a:lnTo>
                  <a:lnTo>
                    <a:pt x="1135380" y="169164"/>
                  </a:lnTo>
                  <a:lnTo>
                    <a:pt x="1134618" y="169164"/>
                  </a:lnTo>
                  <a:lnTo>
                    <a:pt x="1140714" y="163068"/>
                  </a:lnTo>
                  <a:lnTo>
                    <a:pt x="1140714" y="163830"/>
                  </a:lnTo>
                  <a:lnTo>
                    <a:pt x="1147572" y="157734"/>
                  </a:lnTo>
                  <a:lnTo>
                    <a:pt x="1146810" y="158496"/>
                  </a:lnTo>
                  <a:lnTo>
                    <a:pt x="1147572" y="157810"/>
                  </a:lnTo>
                  <a:lnTo>
                    <a:pt x="1153668" y="152400"/>
                  </a:lnTo>
                  <a:lnTo>
                    <a:pt x="1153668" y="153162"/>
                  </a:lnTo>
                  <a:lnTo>
                    <a:pt x="1160526" y="147828"/>
                  </a:lnTo>
                  <a:lnTo>
                    <a:pt x="1183386" y="131826"/>
                  </a:lnTo>
                  <a:lnTo>
                    <a:pt x="1184148" y="131826"/>
                  </a:lnTo>
                  <a:close/>
                </a:path>
                <a:path w="2350770" h="1729739">
                  <a:moveTo>
                    <a:pt x="1225296" y="413766"/>
                  </a:moveTo>
                  <a:lnTo>
                    <a:pt x="1208532" y="405384"/>
                  </a:lnTo>
                  <a:lnTo>
                    <a:pt x="1209294" y="405384"/>
                  </a:lnTo>
                  <a:lnTo>
                    <a:pt x="1200150" y="400812"/>
                  </a:lnTo>
                  <a:lnTo>
                    <a:pt x="1191768" y="395478"/>
                  </a:lnTo>
                  <a:lnTo>
                    <a:pt x="1183386" y="390906"/>
                  </a:lnTo>
                  <a:lnTo>
                    <a:pt x="1168146" y="380238"/>
                  </a:lnTo>
                  <a:lnTo>
                    <a:pt x="1159002" y="393954"/>
                  </a:lnTo>
                  <a:lnTo>
                    <a:pt x="1166622" y="399288"/>
                  </a:lnTo>
                  <a:lnTo>
                    <a:pt x="1191768" y="415290"/>
                  </a:lnTo>
                  <a:lnTo>
                    <a:pt x="1208532" y="423672"/>
                  </a:lnTo>
                  <a:lnTo>
                    <a:pt x="1217676" y="428244"/>
                  </a:lnTo>
                  <a:lnTo>
                    <a:pt x="1225296" y="413766"/>
                  </a:lnTo>
                  <a:close/>
                </a:path>
                <a:path w="2350770" h="1729739">
                  <a:moveTo>
                    <a:pt x="1288542" y="82296"/>
                  </a:moveTo>
                  <a:lnTo>
                    <a:pt x="1282446" y="67056"/>
                  </a:lnTo>
                  <a:lnTo>
                    <a:pt x="1261110" y="74676"/>
                  </a:lnTo>
                  <a:lnTo>
                    <a:pt x="1240536" y="83820"/>
                  </a:lnTo>
                  <a:lnTo>
                    <a:pt x="1220724" y="92964"/>
                  </a:lnTo>
                  <a:lnTo>
                    <a:pt x="1227582" y="108204"/>
                  </a:lnTo>
                  <a:lnTo>
                    <a:pt x="1246632" y="99402"/>
                  </a:lnTo>
                  <a:lnTo>
                    <a:pt x="1247394" y="99060"/>
                  </a:lnTo>
                  <a:lnTo>
                    <a:pt x="1246632" y="99060"/>
                  </a:lnTo>
                  <a:lnTo>
                    <a:pt x="1267968" y="89916"/>
                  </a:lnTo>
                  <a:lnTo>
                    <a:pt x="1267206" y="90678"/>
                  </a:lnTo>
                  <a:lnTo>
                    <a:pt x="1267968" y="90373"/>
                  </a:lnTo>
                  <a:lnTo>
                    <a:pt x="1288542" y="82296"/>
                  </a:lnTo>
                  <a:close/>
                </a:path>
                <a:path w="2350770" h="1729739">
                  <a:moveTo>
                    <a:pt x="1332738" y="454914"/>
                  </a:moveTo>
                  <a:lnTo>
                    <a:pt x="1312164" y="448818"/>
                  </a:lnTo>
                  <a:lnTo>
                    <a:pt x="1289304" y="440436"/>
                  </a:lnTo>
                  <a:lnTo>
                    <a:pt x="1289304" y="441198"/>
                  </a:lnTo>
                  <a:lnTo>
                    <a:pt x="1270254" y="433578"/>
                  </a:lnTo>
                  <a:lnTo>
                    <a:pt x="1264158" y="448818"/>
                  </a:lnTo>
                  <a:lnTo>
                    <a:pt x="1283970" y="456438"/>
                  </a:lnTo>
                  <a:lnTo>
                    <a:pt x="1306830" y="464820"/>
                  </a:lnTo>
                  <a:lnTo>
                    <a:pt x="1327404" y="470916"/>
                  </a:lnTo>
                  <a:lnTo>
                    <a:pt x="1332738" y="454914"/>
                  </a:lnTo>
                  <a:close/>
                </a:path>
                <a:path w="2350770" h="1729739">
                  <a:moveTo>
                    <a:pt x="1399794" y="50292"/>
                  </a:moveTo>
                  <a:lnTo>
                    <a:pt x="1395984" y="33528"/>
                  </a:lnTo>
                  <a:lnTo>
                    <a:pt x="1381506" y="36576"/>
                  </a:lnTo>
                  <a:lnTo>
                    <a:pt x="1355598" y="43434"/>
                  </a:lnTo>
                  <a:lnTo>
                    <a:pt x="1331214" y="51054"/>
                  </a:lnTo>
                  <a:lnTo>
                    <a:pt x="1330452" y="51054"/>
                  </a:lnTo>
                  <a:lnTo>
                    <a:pt x="1335786" y="67056"/>
                  </a:lnTo>
                  <a:lnTo>
                    <a:pt x="1360170" y="59436"/>
                  </a:lnTo>
                  <a:lnTo>
                    <a:pt x="1385316" y="53340"/>
                  </a:lnTo>
                  <a:lnTo>
                    <a:pt x="1399794" y="50292"/>
                  </a:lnTo>
                  <a:close/>
                </a:path>
                <a:path w="2350770" h="1729739">
                  <a:moveTo>
                    <a:pt x="1445514" y="482346"/>
                  </a:moveTo>
                  <a:lnTo>
                    <a:pt x="1438656" y="480822"/>
                  </a:lnTo>
                  <a:lnTo>
                    <a:pt x="1438656" y="481584"/>
                  </a:lnTo>
                  <a:lnTo>
                    <a:pt x="1385316" y="469392"/>
                  </a:lnTo>
                  <a:lnTo>
                    <a:pt x="1386078" y="469392"/>
                  </a:lnTo>
                  <a:lnTo>
                    <a:pt x="1385316" y="469277"/>
                  </a:lnTo>
                  <a:lnTo>
                    <a:pt x="1380744" y="468630"/>
                  </a:lnTo>
                  <a:lnTo>
                    <a:pt x="1376172" y="484632"/>
                  </a:lnTo>
                  <a:lnTo>
                    <a:pt x="1381506" y="486156"/>
                  </a:lnTo>
                  <a:lnTo>
                    <a:pt x="1408176" y="492252"/>
                  </a:lnTo>
                  <a:lnTo>
                    <a:pt x="1435608" y="497586"/>
                  </a:lnTo>
                  <a:lnTo>
                    <a:pt x="1442466" y="499110"/>
                  </a:lnTo>
                  <a:lnTo>
                    <a:pt x="1445514" y="482346"/>
                  </a:lnTo>
                  <a:close/>
                </a:path>
                <a:path w="2350770" h="1729739">
                  <a:moveTo>
                    <a:pt x="1514094" y="29718"/>
                  </a:moveTo>
                  <a:lnTo>
                    <a:pt x="1511808" y="12954"/>
                  </a:lnTo>
                  <a:lnTo>
                    <a:pt x="1492758" y="15240"/>
                  </a:lnTo>
                  <a:lnTo>
                    <a:pt x="1463802" y="19812"/>
                  </a:lnTo>
                  <a:lnTo>
                    <a:pt x="1445514" y="23622"/>
                  </a:lnTo>
                  <a:lnTo>
                    <a:pt x="1448562" y="39624"/>
                  </a:lnTo>
                  <a:lnTo>
                    <a:pt x="1466850" y="36576"/>
                  </a:lnTo>
                  <a:lnTo>
                    <a:pt x="1495044" y="32004"/>
                  </a:lnTo>
                  <a:lnTo>
                    <a:pt x="1514094" y="29718"/>
                  </a:lnTo>
                  <a:close/>
                </a:path>
                <a:path w="2350770" h="1729739">
                  <a:moveTo>
                    <a:pt x="1560576" y="498348"/>
                  </a:moveTo>
                  <a:lnTo>
                    <a:pt x="1554480" y="498348"/>
                  </a:lnTo>
                  <a:lnTo>
                    <a:pt x="1553718" y="498246"/>
                  </a:lnTo>
                  <a:lnTo>
                    <a:pt x="1524000" y="494538"/>
                  </a:lnTo>
                  <a:lnTo>
                    <a:pt x="1524762" y="494538"/>
                  </a:lnTo>
                  <a:lnTo>
                    <a:pt x="1524000" y="494436"/>
                  </a:lnTo>
                  <a:lnTo>
                    <a:pt x="1495044" y="490728"/>
                  </a:lnTo>
                  <a:lnTo>
                    <a:pt x="1494282" y="490728"/>
                  </a:lnTo>
                  <a:lnTo>
                    <a:pt x="1491996" y="507492"/>
                  </a:lnTo>
                  <a:lnTo>
                    <a:pt x="1492758" y="507492"/>
                  </a:lnTo>
                  <a:lnTo>
                    <a:pt x="1522476" y="511302"/>
                  </a:lnTo>
                  <a:lnTo>
                    <a:pt x="1554480" y="514604"/>
                  </a:lnTo>
                  <a:lnTo>
                    <a:pt x="1559052" y="515112"/>
                  </a:lnTo>
                  <a:lnTo>
                    <a:pt x="1560576" y="498348"/>
                  </a:lnTo>
                  <a:close/>
                </a:path>
                <a:path w="2350770" h="1729739">
                  <a:moveTo>
                    <a:pt x="1629918" y="19050"/>
                  </a:moveTo>
                  <a:lnTo>
                    <a:pt x="1629156" y="2286"/>
                  </a:lnTo>
                  <a:lnTo>
                    <a:pt x="1613916" y="3048"/>
                  </a:lnTo>
                  <a:lnTo>
                    <a:pt x="1562100" y="6858"/>
                  </a:lnTo>
                  <a:lnTo>
                    <a:pt x="1563624" y="23622"/>
                  </a:lnTo>
                  <a:lnTo>
                    <a:pt x="1615440" y="19812"/>
                  </a:lnTo>
                  <a:lnTo>
                    <a:pt x="1629918" y="19050"/>
                  </a:lnTo>
                  <a:close/>
                </a:path>
                <a:path w="2350770" h="1729739">
                  <a:moveTo>
                    <a:pt x="1673352" y="1376172"/>
                  </a:moveTo>
                  <a:lnTo>
                    <a:pt x="1657350" y="1374648"/>
                  </a:lnTo>
                  <a:lnTo>
                    <a:pt x="1652778" y="1441704"/>
                  </a:lnTo>
                  <a:lnTo>
                    <a:pt x="1669542" y="1442466"/>
                  </a:lnTo>
                  <a:lnTo>
                    <a:pt x="1673352" y="1376172"/>
                  </a:lnTo>
                  <a:close/>
                </a:path>
                <a:path w="2350770" h="1729739">
                  <a:moveTo>
                    <a:pt x="1676400" y="505968"/>
                  </a:moveTo>
                  <a:lnTo>
                    <a:pt x="1645920" y="504405"/>
                  </a:lnTo>
                  <a:lnTo>
                    <a:pt x="1615440" y="502920"/>
                  </a:lnTo>
                  <a:lnTo>
                    <a:pt x="1610106" y="502920"/>
                  </a:lnTo>
                  <a:lnTo>
                    <a:pt x="1608582" y="519684"/>
                  </a:lnTo>
                  <a:lnTo>
                    <a:pt x="1615440" y="519709"/>
                  </a:lnTo>
                  <a:lnTo>
                    <a:pt x="1645920" y="521208"/>
                  </a:lnTo>
                  <a:lnTo>
                    <a:pt x="1675638" y="521970"/>
                  </a:lnTo>
                  <a:lnTo>
                    <a:pt x="1676400" y="505968"/>
                  </a:lnTo>
                  <a:close/>
                </a:path>
                <a:path w="2350770" h="1729739">
                  <a:moveTo>
                    <a:pt x="1680972" y="1259586"/>
                  </a:moveTo>
                  <a:lnTo>
                    <a:pt x="1664208" y="1258062"/>
                  </a:lnTo>
                  <a:lnTo>
                    <a:pt x="1660398" y="1325118"/>
                  </a:lnTo>
                  <a:lnTo>
                    <a:pt x="1677162" y="1325880"/>
                  </a:lnTo>
                  <a:lnTo>
                    <a:pt x="1680972" y="1259586"/>
                  </a:lnTo>
                  <a:close/>
                </a:path>
                <a:path w="2350770" h="1729739">
                  <a:moveTo>
                    <a:pt x="1688592" y="1143000"/>
                  </a:moveTo>
                  <a:lnTo>
                    <a:pt x="1671828" y="1141476"/>
                  </a:lnTo>
                  <a:lnTo>
                    <a:pt x="1668018" y="1208532"/>
                  </a:lnTo>
                  <a:lnTo>
                    <a:pt x="1684020" y="1209294"/>
                  </a:lnTo>
                  <a:lnTo>
                    <a:pt x="1688592" y="1143000"/>
                  </a:lnTo>
                  <a:close/>
                </a:path>
                <a:path w="2350770" h="1729739">
                  <a:moveTo>
                    <a:pt x="1696212" y="1025652"/>
                  </a:moveTo>
                  <a:lnTo>
                    <a:pt x="1679448" y="1024890"/>
                  </a:lnTo>
                  <a:lnTo>
                    <a:pt x="1674876" y="1091946"/>
                  </a:lnTo>
                  <a:lnTo>
                    <a:pt x="1691640" y="1092708"/>
                  </a:lnTo>
                  <a:lnTo>
                    <a:pt x="1696212" y="1025652"/>
                  </a:lnTo>
                  <a:close/>
                </a:path>
                <a:path w="2350770" h="1729739">
                  <a:moveTo>
                    <a:pt x="1703832" y="909066"/>
                  </a:moveTo>
                  <a:lnTo>
                    <a:pt x="1687068" y="908304"/>
                  </a:lnTo>
                  <a:lnTo>
                    <a:pt x="1682496" y="974598"/>
                  </a:lnTo>
                  <a:lnTo>
                    <a:pt x="1699260" y="976122"/>
                  </a:lnTo>
                  <a:lnTo>
                    <a:pt x="1703832" y="909066"/>
                  </a:lnTo>
                  <a:close/>
                </a:path>
                <a:path w="2350770" h="1729739">
                  <a:moveTo>
                    <a:pt x="1710690" y="792480"/>
                  </a:moveTo>
                  <a:lnTo>
                    <a:pt x="1693926" y="791718"/>
                  </a:lnTo>
                  <a:lnTo>
                    <a:pt x="1690116" y="858012"/>
                  </a:lnTo>
                  <a:lnTo>
                    <a:pt x="1706880" y="859536"/>
                  </a:lnTo>
                  <a:lnTo>
                    <a:pt x="1710690" y="792480"/>
                  </a:lnTo>
                  <a:close/>
                </a:path>
                <a:path w="2350770" h="1729739">
                  <a:moveTo>
                    <a:pt x="1718310" y="675894"/>
                  </a:moveTo>
                  <a:lnTo>
                    <a:pt x="1701546" y="675132"/>
                  </a:lnTo>
                  <a:lnTo>
                    <a:pt x="1697736" y="741426"/>
                  </a:lnTo>
                  <a:lnTo>
                    <a:pt x="1714500" y="742188"/>
                  </a:lnTo>
                  <a:lnTo>
                    <a:pt x="1718310" y="675894"/>
                  </a:lnTo>
                  <a:close/>
                </a:path>
                <a:path w="2350770" h="1729739">
                  <a:moveTo>
                    <a:pt x="1746504" y="762"/>
                  </a:moveTo>
                  <a:lnTo>
                    <a:pt x="1743456" y="762"/>
                  </a:lnTo>
                  <a:lnTo>
                    <a:pt x="1710690" y="0"/>
                  </a:lnTo>
                  <a:lnTo>
                    <a:pt x="1679448" y="0"/>
                  </a:lnTo>
                  <a:lnTo>
                    <a:pt x="1679448" y="16764"/>
                  </a:lnTo>
                  <a:lnTo>
                    <a:pt x="1710690" y="16764"/>
                  </a:lnTo>
                  <a:lnTo>
                    <a:pt x="1743456" y="17526"/>
                  </a:lnTo>
                  <a:lnTo>
                    <a:pt x="1745742" y="17526"/>
                  </a:lnTo>
                  <a:lnTo>
                    <a:pt x="1746504" y="762"/>
                  </a:lnTo>
                  <a:close/>
                </a:path>
                <a:path w="2350770" h="1729739">
                  <a:moveTo>
                    <a:pt x="1748028" y="602742"/>
                  </a:moveTo>
                  <a:lnTo>
                    <a:pt x="1719072" y="534162"/>
                  </a:lnTo>
                  <a:lnTo>
                    <a:pt x="1681734" y="598932"/>
                  </a:lnTo>
                  <a:lnTo>
                    <a:pt x="1706156" y="600329"/>
                  </a:lnTo>
                  <a:lnTo>
                    <a:pt x="1704594" y="624840"/>
                  </a:lnTo>
                  <a:lnTo>
                    <a:pt x="1721358" y="625602"/>
                  </a:lnTo>
                  <a:lnTo>
                    <a:pt x="1722907" y="601294"/>
                  </a:lnTo>
                  <a:lnTo>
                    <a:pt x="1723644" y="601332"/>
                  </a:lnTo>
                  <a:lnTo>
                    <a:pt x="1748028" y="602742"/>
                  </a:lnTo>
                  <a:close/>
                </a:path>
                <a:path w="2350770" h="1729739">
                  <a:moveTo>
                    <a:pt x="1793748" y="520446"/>
                  </a:moveTo>
                  <a:lnTo>
                    <a:pt x="1792986" y="503682"/>
                  </a:lnTo>
                  <a:lnTo>
                    <a:pt x="1775460" y="504444"/>
                  </a:lnTo>
                  <a:lnTo>
                    <a:pt x="1743456" y="505968"/>
                  </a:lnTo>
                  <a:lnTo>
                    <a:pt x="1725930" y="505968"/>
                  </a:lnTo>
                  <a:lnTo>
                    <a:pt x="1726692" y="522732"/>
                  </a:lnTo>
                  <a:lnTo>
                    <a:pt x="1743456" y="521970"/>
                  </a:lnTo>
                  <a:lnTo>
                    <a:pt x="1776222" y="521208"/>
                  </a:lnTo>
                  <a:lnTo>
                    <a:pt x="1793748" y="520446"/>
                  </a:lnTo>
                  <a:close/>
                </a:path>
                <a:path w="2350770" h="1729739">
                  <a:moveTo>
                    <a:pt x="1863852" y="7620"/>
                  </a:moveTo>
                  <a:lnTo>
                    <a:pt x="1838706" y="5334"/>
                  </a:lnTo>
                  <a:lnTo>
                    <a:pt x="1806702" y="2984"/>
                  </a:lnTo>
                  <a:lnTo>
                    <a:pt x="1796796" y="2286"/>
                  </a:lnTo>
                  <a:lnTo>
                    <a:pt x="1796034" y="19050"/>
                  </a:lnTo>
                  <a:lnTo>
                    <a:pt x="1807464" y="19862"/>
                  </a:lnTo>
                  <a:lnTo>
                    <a:pt x="1837182" y="22034"/>
                  </a:lnTo>
                  <a:lnTo>
                    <a:pt x="1837563" y="22098"/>
                  </a:lnTo>
                  <a:lnTo>
                    <a:pt x="1837182" y="22098"/>
                  </a:lnTo>
                  <a:lnTo>
                    <a:pt x="1837944" y="22161"/>
                  </a:lnTo>
                  <a:lnTo>
                    <a:pt x="1862328" y="24384"/>
                  </a:lnTo>
                  <a:lnTo>
                    <a:pt x="1863852" y="7620"/>
                  </a:lnTo>
                  <a:close/>
                </a:path>
                <a:path w="2350770" h="1729739">
                  <a:moveTo>
                    <a:pt x="1910334" y="509778"/>
                  </a:moveTo>
                  <a:lnTo>
                    <a:pt x="1908048" y="493014"/>
                  </a:lnTo>
                  <a:lnTo>
                    <a:pt x="1897380" y="494538"/>
                  </a:lnTo>
                  <a:lnTo>
                    <a:pt x="1898142" y="494538"/>
                  </a:lnTo>
                  <a:lnTo>
                    <a:pt x="1867662" y="498348"/>
                  </a:lnTo>
                  <a:lnTo>
                    <a:pt x="1868424" y="498348"/>
                  </a:lnTo>
                  <a:lnTo>
                    <a:pt x="1842516" y="500634"/>
                  </a:lnTo>
                  <a:lnTo>
                    <a:pt x="1844040" y="517398"/>
                  </a:lnTo>
                  <a:lnTo>
                    <a:pt x="1868424" y="514527"/>
                  </a:lnTo>
                  <a:lnTo>
                    <a:pt x="1869948" y="514350"/>
                  </a:lnTo>
                  <a:lnTo>
                    <a:pt x="1898142" y="511454"/>
                  </a:lnTo>
                  <a:lnTo>
                    <a:pt x="1899666" y="511302"/>
                  </a:lnTo>
                  <a:lnTo>
                    <a:pt x="1910334" y="509778"/>
                  </a:lnTo>
                  <a:close/>
                </a:path>
                <a:path w="2350770" h="1729739">
                  <a:moveTo>
                    <a:pt x="1980438" y="24384"/>
                  </a:moveTo>
                  <a:lnTo>
                    <a:pt x="1958340" y="19812"/>
                  </a:lnTo>
                  <a:lnTo>
                    <a:pt x="1929384" y="15240"/>
                  </a:lnTo>
                  <a:lnTo>
                    <a:pt x="1913382" y="13716"/>
                  </a:lnTo>
                  <a:lnTo>
                    <a:pt x="1911858" y="29718"/>
                  </a:lnTo>
                  <a:lnTo>
                    <a:pt x="1927098" y="32004"/>
                  </a:lnTo>
                  <a:lnTo>
                    <a:pt x="1955292" y="36576"/>
                  </a:lnTo>
                  <a:lnTo>
                    <a:pt x="1977390" y="40386"/>
                  </a:lnTo>
                  <a:lnTo>
                    <a:pt x="1980438" y="24384"/>
                  </a:lnTo>
                  <a:close/>
                </a:path>
                <a:path w="2350770" h="1729739">
                  <a:moveTo>
                    <a:pt x="2026158" y="489204"/>
                  </a:moveTo>
                  <a:lnTo>
                    <a:pt x="2023110" y="472440"/>
                  </a:lnTo>
                  <a:lnTo>
                    <a:pt x="2010156" y="475488"/>
                  </a:lnTo>
                  <a:lnTo>
                    <a:pt x="1983486" y="481584"/>
                  </a:lnTo>
                  <a:lnTo>
                    <a:pt x="1983486" y="480822"/>
                  </a:lnTo>
                  <a:lnTo>
                    <a:pt x="1957578" y="486156"/>
                  </a:lnTo>
                  <a:lnTo>
                    <a:pt x="1960626" y="502158"/>
                  </a:lnTo>
                  <a:lnTo>
                    <a:pt x="1986534" y="497586"/>
                  </a:lnTo>
                  <a:lnTo>
                    <a:pt x="2013966" y="492252"/>
                  </a:lnTo>
                  <a:lnTo>
                    <a:pt x="2026158" y="489204"/>
                  </a:lnTo>
                  <a:close/>
                </a:path>
                <a:path w="2350770" h="1729739">
                  <a:moveTo>
                    <a:pt x="2094738" y="51816"/>
                  </a:moveTo>
                  <a:lnTo>
                    <a:pt x="2090928" y="51054"/>
                  </a:lnTo>
                  <a:lnTo>
                    <a:pt x="2066544" y="43434"/>
                  </a:lnTo>
                  <a:lnTo>
                    <a:pt x="2040636" y="37338"/>
                  </a:lnTo>
                  <a:lnTo>
                    <a:pt x="2029206" y="34290"/>
                  </a:lnTo>
                  <a:lnTo>
                    <a:pt x="2025396" y="51054"/>
                  </a:lnTo>
                  <a:lnTo>
                    <a:pt x="2036826" y="53340"/>
                  </a:lnTo>
                  <a:lnTo>
                    <a:pt x="2036064" y="53340"/>
                  </a:lnTo>
                  <a:lnTo>
                    <a:pt x="2036826" y="53517"/>
                  </a:lnTo>
                  <a:lnTo>
                    <a:pt x="2061972" y="59436"/>
                  </a:lnTo>
                  <a:lnTo>
                    <a:pt x="2086356" y="67056"/>
                  </a:lnTo>
                  <a:lnTo>
                    <a:pt x="2089404" y="67818"/>
                  </a:lnTo>
                  <a:lnTo>
                    <a:pt x="2094738" y="51816"/>
                  </a:lnTo>
                  <a:close/>
                </a:path>
                <a:path w="2350770" h="1729739">
                  <a:moveTo>
                    <a:pt x="2139696" y="455676"/>
                  </a:moveTo>
                  <a:lnTo>
                    <a:pt x="2133600" y="440436"/>
                  </a:lnTo>
                  <a:lnTo>
                    <a:pt x="2132838" y="441198"/>
                  </a:lnTo>
                  <a:lnTo>
                    <a:pt x="2132838" y="440436"/>
                  </a:lnTo>
                  <a:lnTo>
                    <a:pt x="2109978" y="448818"/>
                  </a:lnTo>
                  <a:lnTo>
                    <a:pt x="2086356" y="456438"/>
                  </a:lnTo>
                  <a:lnTo>
                    <a:pt x="2071116" y="460248"/>
                  </a:lnTo>
                  <a:lnTo>
                    <a:pt x="2075688" y="476250"/>
                  </a:lnTo>
                  <a:lnTo>
                    <a:pt x="2090928" y="472440"/>
                  </a:lnTo>
                  <a:lnTo>
                    <a:pt x="2115312" y="464820"/>
                  </a:lnTo>
                  <a:lnTo>
                    <a:pt x="2138172" y="456438"/>
                  </a:lnTo>
                  <a:lnTo>
                    <a:pt x="2139696" y="455676"/>
                  </a:lnTo>
                  <a:close/>
                </a:path>
                <a:path w="2350770" h="1729739">
                  <a:moveTo>
                    <a:pt x="2205228" y="94488"/>
                  </a:moveTo>
                  <a:lnTo>
                    <a:pt x="2202180" y="92964"/>
                  </a:lnTo>
                  <a:lnTo>
                    <a:pt x="2161032" y="74676"/>
                  </a:lnTo>
                  <a:lnTo>
                    <a:pt x="2142744" y="67818"/>
                  </a:lnTo>
                  <a:lnTo>
                    <a:pt x="2136648" y="83820"/>
                  </a:lnTo>
                  <a:lnTo>
                    <a:pt x="2154174" y="90385"/>
                  </a:lnTo>
                  <a:lnTo>
                    <a:pt x="2154936" y="90678"/>
                  </a:lnTo>
                  <a:lnTo>
                    <a:pt x="2154174" y="89916"/>
                  </a:lnTo>
                  <a:lnTo>
                    <a:pt x="2175510" y="99060"/>
                  </a:lnTo>
                  <a:lnTo>
                    <a:pt x="2174748" y="99060"/>
                  </a:lnTo>
                  <a:lnTo>
                    <a:pt x="2175510" y="99402"/>
                  </a:lnTo>
                  <a:lnTo>
                    <a:pt x="2194560" y="108204"/>
                  </a:lnTo>
                  <a:lnTo>
                    <a:pt x="2197608" y="109728"/>
                  </a:lnTo>
                  <a:lnTo>
                    <a:pt x="2205228" y="94488"/>
                  </a:lnTo>
                  <a:close/>
                </a:path>
                <a:path w="2350770" h="1729739">
                  <a:moveTo>
                    <a:pt x="2246376" y="405384"/>
                  </a:moveTo>
                  <a:lnTo>
                    <a:pt x="2237994" y="390906"/>
                  </a:lnTo>
                  <a:lnTo>
                    <a:pt x="2230374" y="395478"/>
                  </a:lnTo>
                  <a:lnTo>
                    <a:pt x="2221992" y="400812"/>
                  </a:lnTo>
                  <a:lnTo>
                    <a:pt x="2212848" y="405384"/>
                  </a:lnTo>
                  <a:lnTo>
                    <a:pt x="2213610" y="405384"/>
                  </a:lnTo>
                  <a:lnTo>
                    <a:pt x="2194560" y="414528"/>
                  </a:lnTo>
                  <a:lnTo>
                    <a:pt x="2179320" y="421386"/>
                  </a:lnTo>
                  <a:lnTo>
                    <a:pt x="2186940" y="436626"/>
                  </a:lnTo>
                  <a:lnTo>
                    <a:pt x="2202180" y="429768"/>
                  </a:lnTo>
                  <a:lnTo>
                    <a:pt x="2213610" y="423824"/>
                  </a:lnTo>
                  <a:lnTo>
                    <a:pt x="2221230" y="419862"/>
                  </a:lnTo>
                  <a:lnTo>
                    <a:pt x="2230374" y="415290"/>
                  </a:lnTo>
                  <a:lnTo>
                    <a:pt x="2238756" y="409956"/>
                  </a:lnTo>
                  <a:lnTo>
                    <a:pt x="2246376" y="405384"/>
                  </a:lnTo>
                  <a:close/>
                </a:path>
                <a:path w="2350770" h="1729739">
                  <a:moveTo>
                    <a:pt x="2303526" y="161544"/>
                  </a:moveTo>
                  <a:lnTo>
                    <a:pt x="2267089" y="130924"/>
                  </a:lnTo>
                  <a:lnTo>
                    <a:pt x="2249424" y="119634"/>
                  </a:lnTo>
                  <a:lnTo>
                    <a:pt x="2240280" y="133350"/>
                  </a:lnTo>
                  <a:lnTo>
                    <a:pt x="2246376" y="137160"/>
                  </a:lnTo>
                  <a:lnTo>
                    <a:pt x="2261616" y="147828"/>
                  </a:lnTo>
                  <a:lnTo>
                    <a:pt x="2260854" y="147828"/>
                  </a:lnTo>
                  <a:lnTo>
                    <a:pt x="2261616" y="148361"/>
                  </a:lnTo>
                  <a:lnTo>
                    <a:pt x="2268474" y="153162"/>
                  </a:lnTo>
                  <a:lnTo>
                    <a:pt x="2268474" y="152400"/>
                  </a:lnTo>
                  <a:lnTo>
                    <a:pt x="2274570" y="157810"/>
                  </a:lnTo>
                  <a:lnTo>
                    <a:pt x="2275332" y="158496"/>
                  </a:lnTo>
                  <a:lnTo>
                    <a:pt x="2274570" y="157734"/>
                  </a:lnTo>
                  <a:lnTo>
                    <a:pt x="2280666" y="163144"/>
                  </a:lnTo>
                  <a:lnTo>
                    <a:pt x="2281428" y="163830"/>
                  </a:lnTo>
                  <a:lnTo>
                    <a:pt x="2280666" y="163068"/>
                  </a:lnTo>
                  <a:lnTo>
                    <a:pt x="2287524" y="169164"/>
                  </a:lnTo>
                  <a:lnTo>
                    <a:pt x="2286762" y="169164"/>
                  </a:lnTo>
                  <a:lnTo>
                    <a:pt x="2287524" y="169926"/>
                  </a:lnTo>
                  <a:lnTo>
                    <a:pt x="2291334" y="173736"/>
                  </a:lnTo>
                  <a:lnTo>
                    <a:pt x="2303526" y="161544"/>
                  </a:lnTo>
                  <a:close/>
                </a:path>
                <a:path w="2350770" h="1729739">
                  <a:moveTo>
                    <a:pt x="2333244" y="322326"/>
                  </a:moveTo>
                  <a:lnTo>
                    <a:pt x="2318766" y="314706"/>
                  </a:lnTo>
                  <a:lnTo>
                    <a:pt x="2318766" y="313944"/>
                  </a:lnTo>
                  <a:lnTo>
                    <a:pt x="2315718" y="320040"/>
                  </a:lnTo>
                  <a:lnTo>
                    <a:pt x="2311908" y="326136"/>
                  </a:lnTo>
                  <a:lnTo>
                    <a:pt x="2311908" y="325374"/>
                  </a:lnTo>
                  <a:lnTo>
                    <a:pt x="2302764" y="337566"/>
                  </a:lnTo>
                  <a:lnTo>
                    <a:pt x="2302764" y="336804"/>
                  </a:lnTo>
                  <a:lnTo>
                    <a:pt x="2298192" y="342900"/>
                  </a:lnTo>
                  <a:lnTo>
                    <a:pt x="2292858" y="348234"/>
                  </a:lnTo>
                  <a:lnTo>
                    <a:pt x="2286762" y="353568"/>
                  </a:lnTo>
                  <a:lnTo>
                    <a:pt x="2287524" y="353568"/>
                  </a:lnTo>
                  <a:lnTo>
                    <a:pt x="2280666" y="359664"/>
                  </a:lnTo>
                  <a:lnTo>
                    <a:pt x="2277618" y="362712"/>
                  </a:lnTo>
                  <a:lnTo>
                    <a:pt x="2287524" y="374027"/>
                  </a:lnTo>
                  <a:lnTo>
                    <a:pt x="2288286" y="374904"/>
                  </a:lnTo>
                  <a:lnTo>
                    <a:pt x="2321382" y="341122"/>
                  </a:lnTo>
                  <a:lnTo>
                    <a:pt x="2329434" y="329184"/>
                  </a:lnTo>
                  <a:lnTo>
                    <a:pt x="2333244" y="322326"/>
                  </a:lnTo>
                  <a:close/>
                </a:path>
                <a:path w="2350770" h="1729739">
                  <a:moveTo>
                    <a:pt x="2350770" y="268224"/>
                  </a:moveTo>
                  <a:lnTo>
                    <a:pt x="2350427" y="251739"/>
                  </a:lnTo>
                  <a:lnTo>
                    <a:pt x="2348115" y="236410"/>
                  </a:lnTo>
                  <a:lnTo>
                    <a:pt x="2343696" y="221551"/>
                  </a:lnTo>
                  <a:lnTo>
                    <a:pt x="2337054" y="206502"/>
                  </a:lnTo>
                  <a:lnTo>
                    <a:pt x="2335530" y="202692"/>
                  </a:lnTo>
                  <a:lnTo>
                    <a:pt x="2320290" y="211074"/>
                  </a:lnTo>
                  <a:lnTo>
                    <a:pt x="2322576" y="214122"/>
                  </a:lnTo>
                  <a:lnTo>
                    <a:pt x="2321814" y="214122"/>
                  </a:lnTo>
                  <a:lnTo>
                    <a:pt x="2322576" y="215646"/>
                  </a:lnTo>
                  <a:lnTo>
                    <a:pt x="2324862" y="220218"/>
                  </a:lnTo>
                  <a:lnTo>
                    <a:pt x="2324862" y="219456"/>
                  </a:lnTo>
                  <a:lnTo>
                    <a:pt x="2327148" y="226314"/>
                  </a:lnTo>
                  <a:lnTo>
                    <a:pt x="2327148" y="225552"/>
                  </a:lnTo>
                  <a:lnTo>
                    <a:pt x="2329434" y="231648"/>
                  </a:lnTo>
                  <a:lnTo>
                    <a:pt x="2330958" y="237744"/>
                  </a:lnTo>
                  <a:lnTo>
                    <a:pt x="2330958" y="236982"/>
                  </a:lnTo>
                  <a:lnTo>
                    <a:pt x="2332482" y="243840"/>
                  </a:lnTo>
                  <a:lnTo>
                    <a:pt x="2332482" y="243078"/>
                  </a:lnTo>
                  <a:lnTo>
                    <a:pt x="2333244" y="249936"/>
                  </a:lnTo>
                  <a:lnTo>
                    <a:pt x="2333244" y="249174"/>
                  </a:lnTo>
                  <a:lnTo>
                    <a:pt x="2334006" y="256032"/>
                  </a:lnTo>
                  <a:lnTo>
                    <a:pt x="2334006" y="270510"/>
                  </a:lnTo>
                  <a:lnTo>
                    <a:pt x="2350008" y="272034"/>
                  </a:lnTo>
                  <a:lnTo>
                    <a:pt x="2350770" y="268224"/>
                  </a:lnTo>
                  <a:close/>
                </a:path>
              </a:pathLst>
            </a:custGeom>
            <a:solidFill>
              <a:srgbClr val="C00000"/>
            </a:solidFill>
          </p:spPr>
          <p:txBody>
            <a:bodyPr wrap="square" lIns="0" tIns="0" rIns="0" bIns="0" rtlCol="0"/>
            <a:lstStyle/>
            <a:p>
              <a:endParaRPr/>
            </a:p>
          </p:txBody>
        </p:sp>
        <p:pic>
          <p:nvPicPr>
            <p:cNvPr id="43" name="object 43"/>
            <p:cNvPicPr/>
            <p:nvPr/>
          </p:nvPicPr>
          <p:blipFill>
            <a:blip r:embed="rId10" cstate="print"/>
            <a:stretch>
              <a:fillRect/>
            </a:stretch>
          </p:blipFill>
          <p:spPr>
            <a:xfrm>
              <a:off x="994295" y="3290316"/>
              <a:ext cx="3820667" cy="1284732"/>
            </a:xfrm>
            <a:prstGeom prst="rect">
              <a:avLst/>
            </a:prstGeom>
          </p:spPr>
        </p:pic>
        <p:pic>
          <p:nvPicPr>
            <p:cNvPr id="44" name="object 44"/>
            <p:cNvPicPr/>
            <p:nvPr/>
          </p:nvPicPr>
          <p:blipFill>
            <a:blip r:embed="rId11" cstate="print"/>
            <a:stretch>
              <a:fillRect/>
            </a:stretch>
          </p:blipFill>
          <p:spPr>
            <a:xfrm>
              <a:off x="2586113" y="4978146"/>
              <a:ext cx="1908810" cy="1293113"/>
            </a:xfrm>
            <a:prstGeom prst="rect">
              <a:avLst/>
            </a:prstGeom>
          </p:spPr>
        </p:pic>
        <p:pic>
          <p:nvPicPr>
            <p:cNvPr id="45" name="object 45"/>
            <p:cNvPicPr/>
            <p:nvPr/>
          </p:nvPicPr>
          <p:blipFill>
            <a:blip r:embed="rId12" cstate="print"/>
            <a:stretch>
              <a:fillRect/>
            </a:stretch>
          </p:blipFill>
          <p:spPr>
            <a:xfrm>
              <a:off x="1297571" y="4944617"/>
              <a:ext cx="1260347" cy="1326641"/>
            </a:xfrm>
            <a:prstGeom prst="rect">
              <a:avLst/>
            </a:prstGeom>
          </p:spPr>
        </p:pic>
      </p:grpSp>
      <p:sp>
        <p:nvSpPr>
          <p:cNvPr id="46" name="object 46"/>
          <p:cNvSpPr txBox="1"/>
          <p:nvPr/>
        </p:nvSpPr>
        <p:spPr>
          <a:xfrm>
            <a:off x="1433455" y="4630927"/>
            <a:ext cx="1095375" cy="239395"/>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Microsoft JhengHei"/>
                <a:cs typeface="Microsoft JhengHei"/>
              </a:rPr>
              <a:t>外展匿名篩檢</a:t>
            </a:r>
            <a:endParaRPr sz="1400">
              <a:latin typeface="Microsoft JhengHei"/>
              <a:cs typeface="Microsoft JhengHei"/>
            </a:endParaRPr>
          </a:p>
        </p:txBody>
      </p:sp>
      <p:sp>
        <p:nvSpPr>
          <p:cNvPr id="49" name="object 49"/>
          <p:cNvSpPr txBox="1"/>
          <p:nvPr/>
        </p:nvSpPr>
        <p:spPr>
          <a:xfrm>
            <a:off x="6582289" y="6184356"/>
            <a:ext cx="980440" cy="218440"/>
          </a:xfrm>
          <a:prstGeom prst="rect">
            <a:avLst/>
          </a:prstGeom>
        </p:spPr>
        <p:txBody>
          <a:bodyPr vert="horz" wrap="square" lIns="0" tIns="28575" rIns="0" bIns="0" rtlCol="0">
            <a:spAutoFit/>
          </a:bodyPr>
          <a:lstStyle/>
          <a:p>
            <a:pPr marL="12700">
              <a:lnSpc>
                <a:spcPct val="100000"/>
              </a:lnSpc>
              <a:spcBef>
                <a:spcPts val="225"/>
              </a:spcBef>
            </a:pPr>
            <a:r>
              <a:rPr sz="1100" b="1" dirty="0">
                <a:solidFill>
                  <a:srgbClr val="EB6380"/>
                </a:solidFill>
                <a:latin typeface="Microsoft JhengHei"/>
                <a:cs typeface="Microsoft JhengHei"/>
              </a:rPr>
              <a:t>南方彩虹街6</a:t>
            </a:r>
            <a:r>
              <a:rPr sz="1100" b="1" spc="-50" dirty="0">
                <a:solidFill>
                  <a:srgbClr val="EB6380"/>
                </a:solidFill>
                <a:latin typeface="Microsoft JhengHei"/>
                <a:cs typeface="Microsoft JhengHei"/>
              </a:rPr>
              <a:t>號</a:t>
            </a:r>
            <a:endParaRPr sz="1100">
              <a:latin typeface="Microsoft JhengHei"/>
              <a:cs typeface="Microsoft JhengHei"/>
            </a:endParaRPr>
          </a:p>
        </p:txBody>
      </p:sp>
      <p:sp>
        <p:nvSpPr>
          <p:cNvPr id="50" name="object 50"/>
          <p:cNvSpPr txBox="1"/>
          <p:nvPr/>
        </p:nvSpPr>
        <p:spPr>
          <a:xfrm>
            <a:off x="1399165" y="6262590"/>
            <a:ext cx="1095375" cy="262890"/>
          </a:xfrm>
          <a:prstGeom prst="rect">
            <a:avLst/>
          </a:prstGeom>
        </p:spPr>
        <p:txBody>
          <a:bodyPr vert="horz" wrap="square" lIns="0" tIns="26670" rIns="0" bIns="0" rtlCol="0">
            <a:spAutoFit/>
          </a:bodyPr>
          <a:lstStyle/>
          <a:p>
            <a:pPr marL="12700">
              <a:lnSpc>
                <a:spcPct val="100000"/>
              </a:lnSpc>
              <a:spcBef>
                <a:spcPts val="210"/>
              </a:spcBef>
            </a:pPr>
            <a:r>
              <a:rPr sz="1400" b="1" spc="-10" dirty="0">
                <a:latin typeface="Microsoft JhengHei"/>
                <a:cs typeface="Microsoft JhengHei"/>
              </a:rPr>
              <a:t>社區愛滋門診</a:t>
            </a:r>
            <a:endParaRPr sz="1400">
              <a:latin typeface="Microsoft JhengHei"/>
              <a:cs typeface="Microsoft JhengHei"/>
            </a:endParaRPr>
          </a:p>
        </p:txBody>
      </p:sp>
      <p:sp>
        <p:nvSpPr>
          <p:cNvPr id="51" name="object 51"/>
          <p:cNvSpPr txBox="1"/>
          <p:nvPr/>
        </p:nvSpPr>
        <p:spPr>
          <a:xfrm>
            <a:off x="3067951" y="6261058"/>
            <a:ext cx="916940" cy="262890"/>
          </a:xfrm>
          <a:prstGeom prst="rect">
            <a:avLst/>
          </a:prstGeom>
        </p:spPr>
        <p:txBody>
          <a:bodyPr vert="horz" wrap="square" lIns="0" tIns="26670" rIns="0" bIns="0" rtlCol="0">
            <a:spAutoFit/>
          </a:bodyPr>
          <a:lstStyle/>
          <a:p>
            <a:pPr marL="12700">
              <a:lnSpc>
                <a:spcPct val="100000"/>
              </a:lnSpc>
              <a:spcBef>
                <a:spcPts val="210"/>
              </a:spcBef>
            </a:pPr>
            <a:r>
              <a:rPr sz="1400" b="1" spc="-10" dirty="0">
                <a:latin typeface="Microsoft JhengHei"/>
                <a:cs typeface="Microsoft JhengHei"/>
              </a:rPr>
              <a:t>同志大遊行</a:t>
            </a:r>
            <a:endParaRPr sz="1400">
              <a:latin typeface="Microsoft JhengHei"/>
              <a:cs typeface="Microsoft JhengHei"/>
            </a:endParaRPr>
          </a:p>
        </p:txBody>
      </p:sp>
      <p:sp>
        <p:nvSpPr>
          <p:cNvPr id="52" name="object 52"/>
          <p:cNvSpPr txBox="1"/>
          <p:nvPr/>
        </p:nvSpPr>
        <p:spPr>
          <a:xfrm>
            <a:off x="8311267" y="6264366"/>
            <a:ext cx="604520" cy="218440"/>
          </a:xfrm>
          <a:prstGeom prst="rect">
            <a:avLst/>
          </a:prstGeom>
        </p:spPr>
        <p:txBody>
          <a:bodyPr vert="horz" wrap="square" lIns="0" tIns="28575" rIns="0" bIns="0" rtlCol="0">
            <a:spAutoFit/>
          </a:bodyPr>
          <a:lstStyle/>
          <a:p>
            <a:pPr marL="12700">
              <a:lnSpc>
                <a:spcPct val="100000"/>
              </a:lnSpc>
              <a:spcBef>
                <a:spcPts val="225"/>
              </a:spcBef>
            </a:pPr>
            <a:r>
              <a:rPr sz="1100" b="1" dirty="0">
                <a:solidFill>
                  <a:srgbClr val="EB6380"/>
                </a:solidFill>
                <a:latin typeface="Microsoft JhengHei"/>
                <a:cs typeface="Microsoft JhengHei"/>
              </a:rPr>
              <a:t>屏水相</a:t>
            </a:r>
            <a:r>
              <a:rPr sz="1100" b="1" spc="-50" dirty="0">
                <a:solidFill>
                  <a:srgbClr val="EB6380"/>
                </a:solidFill>
                <a:latin typeface="Microsoft JhengHei"/>
                <a:cs typeface="Microsoft JhengHei"/>
              </a:rPr>
              <a:t>逢</a:t>
            </a:r>
            <a:endParaRPr sz="1100">
              <a:latin typeface="Microsoft JhengHei"/>
              <a:cs typeface="Microsoft JhengHei"/>
            </a:endParaRPr>
          </a:p>
        </p:txBody>
      </p:sp>
      <p:sp>
        <p:nvSpPr>
          <p:cNvPr id="53" name="object 53"/>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92</a:t>
            </a:r>
            <a:endParaRPr sz="1050">
              <a:latin typeface="Microsoft JhengHei"/>
              <a:cs typeface="Microsoft JhengHei"/>
            </a:endParaRPr>
          </a:p>
        </p:txBody>
      </p:sp>
      <p:sp>
        <p:nvSpPr>
          <p:cNvPr id="54" name="object 5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47" name="object 47"/>
          <p:cNvSpPr txBox="1"/>
          <p:nvPr/>
        </p:nvSpPr>
        <p:spPr>
          <a:xfrm>
            <a:off x="3642493" y="4627877"/>
            <a:ext cx="739140" cy="239395"/>
          </a:xfrm>
          <a:prstGeom prst="rect">
            <a:avLst/>
          </a:prstGeom>
        </p:spPr>
        <p:txBody>
          <a:bodyPr vert="horz" wrap="square" lIns="0" tIns="12700" rIns="0" bIns="0" rtlCol="0">
            <a:spAutoFit/>
          </a:bodyPr>
          <a:lstStyle/>
          <a:p>
            <a:pPr marL="12700">
              <a:lnSpc>
                <a:spcPct val="100000"/>
              </a:lnSpc>
              <a:spcBef>
                <a:spcPts val="100"/>
              </a:spcBef>
            </a:pPr>
            <a:r>
              <a:rPr sz="1400" b="1" spc="-15" dirty="0">
                <a:latin typeface="Microsoft JhengHei"/>
                <a:cs typeface="Microsoft JhengHei"/>
              </a:rPr>
              <a:t>衛教宣導</a:t>
            </a:r>
            <a:endParaRPr sz="1400">
              <a:latin typeface="Microsoft JhengHei"/>
              <a:cs typeface="Microsoft JhengHei"/>
            </a:endParaRPr>
          </a:p>
        </p:txBody>
      </p:sp>
      <p:sp>
        <p:nvSpPr>
          <p:cNvPr id="48" name="object 48"/>
          <p:cNvSpPr txBox="1"/>
          <p:nvPr/>
        </p:nvSpPr>
        <p:spPr>
          <a:xfrm>
            <a:off x="308743" y="1644792"/>
            <a:ext cx="6644640" cy="1517650"/>
          </a:xfrm>
          <a:prstGeom prst="rect">
            <a:avLst/>
          </a:prstGeom>
        </p:spPr>
        <p:txBody>
          <a:bodyPr vert="horz" wrap="square" lIns="0" tIns="111760" rIns="0" bIns="0" rtlCol="0">
            <a:spAutoFit/>
          </a:bodyPr>
          <a:lstStyle/>
          <a:p>
            <a:pPr marL="38100">
              <a:lnSpc>
                <a:spcPct val="100000"/>
              </a:lnSpc>
              <a:spcBef>
                <a:spcPts val="880"/>
              </a:spcBef>
            </a:pPr>
            <a:r>
              <a:rPr sz="2100" b="1" dirty="0">
                <a:solidFill>
                  <a:srgbClr val="585858"/>
                </a:solidFill>
                <a:latin typeface="Microsoft JhengHei"/>
                <a:cs typeface="Microsoft JhengHei"/>
              </a:rPr>
              <a:t>同志健康社區服務中心</a:t>
            </a:r>
            <a:r>
              <a:rPr sz="2100" spc="-10" dirty="0">
                <a:latin typeface="Microsoft JhengHei"/>
                <a:cs typeface="Microsoft JhengHei"/>
              </a:rPr>
              <a:t>轉型為</a:t>
            </a:r>
            <a:r>
              <a:rPr sz="2450" b="1" spc="-5" dirty="0">
                <a:solidFill>
                  <a:srgbClr val="009A9A"/>
                </a:solidFill>
                <a:latin typeface="Microsoft JhengHei"/>
                <a:cs typeface="Microsoft JhengHei"/>
              </a:rPr>
              <a:t>多元性別友善服務中心</a:t>
            </a:r>
            <a:endParaRPr sz="2450">
              <a:latin typeface="Microsoft JhengHei"/>
              <a:cs typeface="Microsoft JhengHei"/>
            </a:endParaRPr>
          </a:p>
          <a:p>
            <a:pPr marL="201295" marR="839469" indent="-189230" algn="just">
              <a:lnSpc>
                <a:spcPct val="111700"/>
              </a:lnSpc>
              <a:spcBef>
                <a:spcPts val="380"/>
              </a:spcBef>
              <a:buSzPct val="50000"/>
              <a:buFont typeface="Times New Roman"/>
              <a:buChar char="●"/>
              <a:tabLst>
                <a:tab pos="201930" algn="l"/>
              </a:tabLst>
            </a:pPr>
            <a:r>
              <a:rPr sz="1900" spc="85" dirty="0">
                <a:latin typeface="Microsoft JhengHei"/>
                <a:cs typeface="Microsoft JhengHei"/>
              </a:rPr>
              <a:t>提供篩檢及衛教諮詢、社區門診醫療、健康講座</a:t>
            </a:r>
            <a:r>
              <a:rPr sz="1900" spc="35" dirty="0">
                <a:latin typeface="Microsoft JhengHei"/>
                <a:cs typeface="Microsoft JhengHei"/>
              </a:rPr>
              <a:t>、</a:t>
            </a:r>
            <a:r>
              <a:rPr sz="1900" dirty="0">
                <a:latin typeface="Microsoft JhengHei"/>
                <a:cs typeface="Microsoft JhengHei"/>
              </a:rPr>
              <a:t>藥癮戒治支持團體、協助轉介/陪伴就醫及醫療諮詢等服務，</a:t>
            </a:r>
            <a:r>
              <a:rPr sz="1900" dirty="0">
                <a:solidFill>
                  <a:srgbClr val="0070C0"/>
                </a:solidFill>
                <a:latin typeface="Microsoft JhengHei"/>
                <a:cs typeface="Microsoft JhengHei"/>
              </a:rPr>
              <a:t>設有免費諮詢專線(0800-010-</a:t>
            </a:r>
            <a:r>
              <a:rPr sz="1900" spc="-20" dirty="0">
                <a:solidFill>
                  <a:srgbClr val="0070C0"/>
                </a:solidFill>
                <a:latin typeface="Microsoft JhengHei"/>
                <a:cs typeface="Microsoft JhengHei"/>
              </a:rPr>
              <a:t>569)</a:t>
            </a:r>
            <a:endParaRPr sz="1900">
              <a:latin typeface="Microsoft JhengHei"/>
              <a:cs typeface="Microsoft JhengHe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6189" y="1739645"/>
            <a:ext cx="10375392" cy="4103370"/>
          </a:xfrm>
          <a:prstGeom prst="rect">
            <a:avLst/>
          </a:prstGeom>
        </p:spPr>
      </p:pic>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90297" rIns="0" bIns="0" rtlCol="0">
            <a:spAutoFit/>
          </a:bodyPr>
          <a:lstStyle/>
          <a:p>
            <a:pPr marL="1125220">
              <a:lnSpc>
                <a:spcPct val="100000"/>
              </a:lnSpc>
              <a:spcBef>
                <a:spcPts val="105"/>
              </a:spcBef>
            </a:pPr>
            <a:r>
              <a:rPr dirty="0"/>
              <a:t>預防⺟⼦垂直感染策略</a:t>
            </a:r>
            <a:r>
              <a:rPr sz="3150" spc="-75" baseline="-21164" dirty="0"/>
              <a:t>1</a:t>
            </a:r>
            <a:endParaRPr sz="3150" baseline="-21164"/>
          </a:p>
        </p:txBody>
      </p:sp>
      <p:sp>
        <p:nvSpPr>
          <p:cNvPr id="5" name="object 5"/>
          <p:cNvSpPr txBox="1"/>
          <p:nvPr/>
        </p:nvSpPr>
        <p:spPr>
          <a:xfrm>
            <a:off x="1307726" y="5623052"/>
            <a:ext cx="7943850" cy="664845"/>
          </a:xfrm>
          <a:prstGeom prst="rect">
            <a:avLst/>
          </a:prstGeom>
        </p:spPr>
        <p:txBody>
          <a:bodyPr vert="horz" wrap="square" lIns="0" tIns="66040" rIns="0" bIns="0" rtlCol="0">
            <a:spAutoFit/>
          </a:bodyPr>
          <a:lstStyle/>
          <a:p>
            <a:pPr marL="12700">
              <a:lnSpc>
                <a:spcPct val="100000"/>
              </a:lnSpc>
              <a:spcBef>
                <a:spcPts val="520"/>
              </a:spcBef>
            </a:pPr>
            <a:r>
              <a:rPr sz="1050" b="1" spc="-20" dirty="0">
                <a:solidFill>
                  <a:srgbClr val="27313B"/>
                </a:solidFill>
                <a:latin typeface="Microsoft JhengHei"/>
                <a:cs typeface="Microsoft JhengHei"/>
              </a:rPr>
              <a:t>備註：</a:t>
            </a:r>
            <a:endParaRPr sz="1050">
              <a:latin typeface="Microsoft JhengHei"/>
              <a:cs typeface="Microsoft JhengHei"/>
            </a:endParaRPr>
          </a:p>
          <a:p>
            <a:pPr marL="12700">
              <a:lnSpc>
                <a:spcPct val="100000"/>
              </a:lnSpc>
              <a:spcBef>
                <a:spcPts val="420"/>
              </a:spcBef>
            </a:pPr>
            <a:r>
              <a:rPr sz="1050" b="1" dirty="0">
                <a:solidFill>
                  <a:srgbClr val="27313B"/>
                </a:solidFill>
                <a:latin typeface="Microsoft JhengHei"/>
                <a:cs typeface="Microsoft JhengHei"/>
              </a:rPr>
              <a:t>1.截至2022年底累積通報⺟⼦垂直感染個案共計40</a:t>
            </a:r>
            <a:r>
              <a:rPr sz="1050" b="1" spc="-10" dirty="0">
                <a:solidFill>
                  <a:srgbClr val="27313B"/>
                </a:solidFill>
                <a:latin typeface="Microsoft JhengHei"/>
                <a:cs typeface="Microsoft JhengHei"/>
              </a:rPr>
              <a:t>⼈，其中本國籍36⼈，外國籍4</a:t>
            </a:r>
            <a:r>
              <a:rPr sz="1050" b="1" spc="-25" dirty="0">
                <a:solidFill>
                  <a:srgbClr val="27313B"/>
                </a:solidFill>
                <a:latin typeface="Microsoft JhengHei"/>
                <a:cs typeface="Microsoft JhengHei"/>
              </a:rPr>
              <a:t>⼈。</a:t>
            </a:r>
            <a:endParaRPr sz="1050">
              <a:latin typeface="Microsoft JhengHei"/>
              <a:cs typeface="Microsoft JhengHei"/>
            </a:endParaRPr>
          </a:p>
          <a:p>
            <a:pPr marL="12700">
              <a:lnSpc>
                <a:spcPct val="100000"/>
              </a:lnSpc>
              <a:spcBef>
                <a:spcPts val="414"/>
              </a:spcBef>
            </a:pPr>
            <a:r>
              <a:rPr sz="1050" b="1" dirty="0">
                <a:solidFill>
                  <a:srgbClr val="27313B"/>
                </a:solidFill>
                <a:latin typeface="Microsoft JhengHei"/>
                <a:cs typeface="Microsoft JhengHei"/>
              </a:rPr>
              <a:t>2.2009年後共計通報9例(出生年介於2001年~2017</a:t>
            </a:r>
            <a:r>
              <a:rPr sz="1050" b="1" spc="-10" dirty="0">
                <a:solidFill>
                  <a:srgbClr val="27313B"/>
                </a:solidFill>
                <a:latin typeface="Microsoft JhengHei"/>
                <a:cs typeface="Microsoft JhengHei"/>
              </a:rPr>
              <a:t>年)，其中3例為疑似愛滋寶寶追蹤發現、4例為2005(</a:t>
            </a:r>
            <a:r>
              <a:rPr sz="1050" b="1" spc="-20" dirty="0">
                <a:solidFill>
                  <a:srgbClr val="27313B"/>
                </a:solidFill>
                <a:latin typeface="Microsoft JhengHei"/>
                <a:cs typeface="Microsoft JhengHei"/>
              </a:rPr>
              <a:t>含)年前孕篩政策實施前出生、</a:t>
            </a:r>
            <a:endParaRPr sz="1050">
              <a:latin typeface="Microsoft JhengHei"/>
              <a:cs typeface="Microsoft JhengHei"/>
            </a:endParaRPr>
          </a:p>
        </p:txBody>
      </p:sp>
      <p:grpSp>
        <p:nvGrpSpPr>
          <p:cNvPr id="6" name="object 6"/>
          <p:cNvGrpSpPr/>
          <p:nvPr/>
        </p:nvGrpSpPr>
        <p:grpSpPr>
          <a:xfrm>
            <a:off x="267347" y="946404"/>
            <a:ext cx="10299700" cy="4785360"/>
            <a:chOff x="267347" y="946404"/>
            <a:chExt cx="10299700" cy="4785360"/>
          </a:xfrm>
        </p:grpSpPr>
        <p:pic>
          <p:nvPicPr>
            <p:cNvPr id="7" name="object 7"/>
            <p:cNvPicPr/>
            <p:nvPr/>
          </p:nvPicPr>
          <p:blipFill>
            <a:blip r:embed="rId3" cstate="print"/>
            <a:stretch>
              <a:fillRect/>
            </a:stretch>
          </p:blipFill>
          <p:spPr>
            <a:xfrm>
              <a:off x="267347" y="946404"/>
              <a:ext cx="778001" cy="778001"/>
            </a:xfrm>
            <a:prstGeom prst="rect">
              <a:avLst/>
            </a:prstGeom>
          </p:spPr>
        </p:pic>
        <p:sp>
          <p:nvSpPr>
            <p:cNvPr id="8" name="object 8"/>
            <p:cNvSpPr/>
            <p:nvPr/>
          </p:nvSpPr>
          <p:spPr>
            <a:xfrm>
              <a:off x="4375670" y="2119122"/>
              <a:ext cx="0" cy="2957830"/>
            </a:xfrm>
            <a:custGeom>
              <a:avLst/>
              <a:gdLst/>
              <a:ahLst/>
              <a:cxnLst/>
              <a:rect l="l" t="t" r="r" b="b"/>
              <a:pathLst>
                <a:path h="2957829">
                  <a:moveTo>
                    <a:pt x="0" y="0"/>
                  </a:moveTo>
                  <a:lnTo>
                    <a:pt x="0" y="2957321"/>
                  </a:lnTo>
                </a:path>
              </a:pathLst>
            </a:custGeom>
            <a:ln w="8382">
              <a:solidFill>
                <a:srgbClr val="0C0C0C"/>
              </a:solidFill>
              <a:prstDash val="sysDash"/>
            </a:ln>
          </p:spPr>
          <p:txBody>
            <a:bodyPr wrap="square" lIns="0" tIns="0" rIns="0" bIns="0" rtlCol="0"/>
            <a:lstStyle/>
            <a:p>
              <a:endParaRPr/>
            </a:p>
          </p:txBody>
        </p:sp>
        <p:sp>
          <p:nvSpPr>
            <p:cNvPr id="9" name="object 9"/>
            <p:cNvSpPr/>
            <p:nvPr/>
          </p:nvSpPr>
          <p:spPr>
            <a:xfrm>
              <a:off x="9558400" y="5435345"/>
              <a:ext cx="1008380" cy="296545"/>
            </a:xfrm>
            <a:custGeom>
              <a:avLst/>
              <a:gdLst/>
              <a:ahLst/>
              <a:cxnLst/>
              <a:rect l="l" t="t" r="r" b="b"/>
              <a:pathLst>
                <a:path w="1008379" h="296545">
                  <a:moveTo>
                    <a:pt x="1008126" y="296417"/>
                  </a:moveTo>
                  <a:lnTo>
                    <a:pt x="1008126" y="0"/>
                  </a:lnTo>
                  <a:lnTo>
                    <a:pt x="0" y="0"/>
                  </a:lnTo>
                  <a:lnTo>
                    <a:pt x="0" y="296417"/>
                  </a:lnTo>
                  <a:lnTo>
                    <a:pt x="1008126" y="296417"/>
                  </a:lnTo>
                  <a:close/>
                </a:path>
              </a:pathLst>
            </a:custGeom>
            <a:solidFill>
              <a:srgbClr val="FFFFFF"/>
            </a:solidFill>
          </p:spPr>
          <p:txBody>
            <a:bodyPr wrap="square" lIns="0" tIns="0" rIns="0" bIns="0" rtlCol="0"/>
            <a:lstStyle/>
            <a:p>
              <a:endParaRPr/>
            </a:p>
          </p:txBody>
        </p:sp>
      </p:grpSp>
      <p:sp>
        <p:nvSpPr>
          <p:cNvPr id="10" name="object 10"/>
          <p:cNvSpPr txBox="1"/>
          <p:nvPr/>
        </p:nvSpPr>
        <p:spPr>
          <a:xfrm>
            <a:off x="6207385" y="3505453"/>
            <a:ext cx="2967990" cy="667385"/>
          </a:xfrm>
          <a:prstGeom prst="rect">
            <a:avLst/>
          </a:prstGeom>
        </p:spPr>
        <p:txBody>
          <a:bodyPr vert="horz" wrap="square" lIns="0" tIns="13335" rIns="0" bIns="0" rtlCol="0">
            <a:spAutoFit/>
          </a:bodyPr>
          <a:lstStyle/>
          <a:p>
            <a:pPr marL="12700">
              <a:lnSpc>
                <a:spcPct val="100000"/>
              </a:lnSpc>
              <a:spcBef>
                <a:spcPts val="105"/>
              </a:spcBef>
            </a:pPr>
            <a:r>
              <a:rPr sz="2100" b="1" dirty="0">
                <a:solidFill>
                  <a:srgbClr val="ED7C31"/>
                </a:solidFill>
                <a:latin typeface="Microsoft JhengHei"/>
                <a:cs typeface="Microsoft JhengHei"/>
              </a:rPr>
              <a:t>符合WHO</a:t>
            </a:r>
            <a:r>
              <a:rPr sz="2100" b="1" spc="-10" dirty="0">
                <a:solidFill>
                  <a:srgbClr val="ED7C31"/>
                </a:solidFill>
                <a:latin typeface="Microsoft JhengHei"/>
                <a:cs typeface="Microsoft JhengHei"/>
              </a:rPr>
              <a:t>對於消除愛滋</a:t>
            </a:r>
            <a:endParaRPr sz="2100">
              <a:latin typeface="Microsoft JhengHei"/>
              <a:cs typeface="Microsoft JhengHei"/>
            </a:endParaRPr>
          </a:p>
          <a:p>
            <a:pPr marL="12700">
              <a:lnSpc>
                <a:spcPct val="100000"/>
              </a:lnSpc>
              <a:spcBef>
                <a:spcPts val="5"/>
              </a:spcBef>
            </a:pPr>
            <a:r>
              <a:rPr sz="2100" b="1" spc="-5" dirty="0">
                <a:solidFill>
                  <a:srgbClr val="ED7C31"/>
                </a:solidFill>
                <a:latin typeface="Microsoft JhengHei"/>
                <a:cs typeface="Microsoft JhengHei"/>
              </a:rPr>
              <a:t>⺟⼦垂直感染之結果指標</a:t>
            </a:r>
            <a:endParaRPr sz="2100">
              <a:latin typeface="Microsoft JhengHei"/>
              <a:cs typeface="Microsoft JhengHei"/>
            </a:endParaRPr>
          </a:p>
        </p:txBody>
      </p:sp>
      <p:sp>
        <p:nvSpPr>
          <p:cNvPr id="12" name="object 12"/>
          <p:cNvSpPr txBox="1"/>
          <p:nvPr/>
        </p:nvSpPr>
        <p:spPr>
          <a:xfrm>
            <a:off x="1408312" y="6305619"/>
            <a:ext cx="3582670" cy="203200"/>
          </a:xfrm>
          <a:prstGeom prst="rect">
            <a:avLst/>
          </a:prstGeom>
        </p:spPr>
        <p:txBody>
          <a:bodyPr vert="horz" wrap="square" lIns="0" tIns="22860" rIns="0" bIns="0" rtlCol="0">
            <a:spAutoFit/>
          </a:bodyPr>
          <a:lstStyle/>
          <a:p>
            <a:pPr marL="12700">
              <a:lnSpc>
                <a:spcPct val="100000"/>
              </a:lnSpc>
              <a:spcBef>
                <a:spcPts val="180"/>
              </a:spcBef>
            </a:pPr>
            <a:r>
              <a:rPr sz="1050" b="1" spc="-10" dirty="0">
                <a:solidFill>
                  <a:srgbClr val="27313B"/>
                </a:solidFill>
                <a:latin typeface="Microsoft JhengHei"/>
                <a:cs typeface="Microsoft JhengHei"/>
              </a:rPr>
              <a:t>1例為2011年出生(2014年通報)、1</a:t>
            </a:r>
            <a:r>
              <a:rPr sz="1050" b="1" spc="-15" dirty="0">
                <a:solidFill>
                  <a:srgbClr val="27313B"/>
                </a:solidFill>
                <a:latin typeface="Microsoft JhengHei"/>
                <a:cs typeface="Microsoft JhengHei"/>
              </a:rPr>
              <a:t>例為外國籍個案已離境。</a:t>
            </a:r>
            <a:endParaRPr sz="1050">
              <a:latin typeface="Microsoft JhengHei"/>
              <a:cs typeface="Microsoft JhengHei"/>
            </a:endParaRPr>
          </a:p>
        </p:txBody>
      </p:sp>
      <p:sp>
        <p:nvSpPr>
          <p:cNvPr id="13" name="object 13"/>
          <p:cNvSpPr txBox="1"/>
          <p:nvPr/>
        </p:nvSpPr>
        <p:spPr>
          <a:xfrm>
            <a:off x="10367143" y="6340668"/>
            <a:ext cx="179705" cy="203200"/>
          </a:xfrm>
          <a:prstGeom prst="rect">
            <a:avLst/>
          </a:prstGeom>
        </p:spPr>
        <p:txBody>
          <a:bodyPr vert="horz" wrap="square" lIns="0" tIns="22860" rIns="0" bIns="0" rtlCol="0">
            <a:spAutoFit/>
          </a:bodyPr>
          <a:lstStyle/>
          <a:p>
            <a:pPr marL="12700">
              <a:lnSpc>
                <a:spcPct val="100000"/>
              </a:lnSpc>
              <a:spcBef>
                <a:spcPts val="180"/>
              </a:spcBef>
            </a:pPr>
            <a:r>
              <a:rPr sz="1050" spc="-25" dirty="0">
                <a:solidFill>
                  <a:srgbClr val="252525"/>
                </a:solidFill>
                <a:latin typeface="Microsoft JhengHei"/>
                <a:cs typeface="Microsoft JhengHei"/>
              </a:rPr>
              <a:t>93</a:t>
            </a:r>
            <a:endParaRPr sz="1050">
              <a:latin typeface="Microsoft JhengHei"/>
              <a:cs typeface="Microsoft JhengHei"/>
            </a:endParaRPr>
          </a:p>
        </p:txBody>
      </p:sp>
      <p:sp>
        <p:nvSpPr>
          <p:cNvPr id="14" name="object 1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11" name="object 11"/>
          <p:cNvSpPr txBox="1"/>
          <p:nvPr/>
        </p:nvSpPr>
        <p:spPr>
          <a:xfrm>
            <a:off x="9626479" y="5457697"/>
            <a:ext cx="864235" cy="239395"/>
          </a:xfrm>
          <a:prstGeom prst="rect">
            <a:avLst/>
          </a:prstGeom>
        </p:spPr>
        <p:txBody>
          <a:bodyPr vert="horz" wrap="square" lIns="0" tIns="12700" rIns="0" bIns="0" rtlCol="0">
            <a:spAutoFit/>
          </a:bodyPr>
          <a:lstStyle/>
          <a:p>
            <a:pPr marL="12700">
              <a:lnSpc>
                <a:spcPct val="100000"/>
              </a:lnSpc>
              <a:spcBef>
                <a:spcPts val="100"/>
              </a:spcBef>
            </a:pPr>
            <a:r>
              <a:rPr sz="1400" b="1" spc="-20" dirty="0">
                <a:solidFill>
                  <a:srgbClr val="C00000"/>
                </a:solidFill>
                <a:latin typeface="Microsoft JhengHei"/>
                <a:cs typeface="Microsoft JhengHei"/>
              </a:rPr>
              <a:t>年(出生年)</a:t>
            </a:r>
            <a:endParaRPr sz="1400">
              <a:latin typeface="Microsoft JhengHei"/>
              <a:cs typeface="Microsoft JhengHe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1613801" y="1929383"/>
            <a:ext cx="2546350" cy="567055"/>
          </a:xfrm>
          <a:prstGeom prst="rect">
            <a:avLst/>
          </a:prstGeom>
          <a:solidFill>
            <a:srgbClr val="FBE5D6"/>
          </a:solidFill>
        </p:spPr>
        <p:txBody>
          <a:bodyPr vert="horz" wrap="square" lIns="0" tIns="131445" rIns="0" bIns="0" rtlCol="0">
            <a:spAutoFit/>
          </a:bodyPr>
          <a:lstStyle/>
          <a:p>
            <a:pPr marL="657225">
              <a:lnSpc>
                <a:spcPct val="100000"/>
              </a:lnSpc>
              <a:spcBef>
                <a:spcPts val="1035"/>
              </a:spcBef>
            </a:pPr>
            <a:r>
              <a:rPr sz="1750" b="1" dirty="0">
                <a:latin typeface="Microsoft JhengHei"/>
                <a:cs typeface="Microsoft JhengHei"/>
              </a:rPr>
              <a:t>HIV</a:t>
            </a:r>
            <a:r>
              <a:rPr sz="1750" b="1" spc="-15" dirty="0">
                <a:latin typeface="Microsoft JhengHei"/>
                <a:cs typeface="Microsoft JhengHei"/>
              </a:rPr>
              <a:t>檢驗服務</a:t>
            </a:r>
            <a:endParaRPr sz="1750">
              <a:latin typeface="Microsoft JhengHei"/>
              <a:cs typeface="Microsoft JhengHei"/>
            </a:endParaRPr>
          </a:p>
        </p:txBody>
      </p:sp>
      <p:sp>
        <p:nvSpPr>
          <p:cNvPr id="4" name="object 4"/>
          <p:cNvSpPr txBox="1"/>
          <p:nvPr/>
        </p:nvSpPr>
        <p:spPr>
          <a:xfrm>
            <a:off x="4379099" y="1924811"/>
            <a:ext cx="2684145" cy="563245"/>
          </a:xfrm>
          <a:prstGeom prst="rect">
            <a:avLst/>
          </a:prstGeom>
          <a:solidFill>
            <a:srgbClr val="FBE5D6"/>
          </a:solidFill>
        </p:spPr>
        <p:txBody>
          <a:bodyPr vert="horz" wrap="square" lIns="0" tIns="128905" rIns="0" bIns="0" rtlCol="0">
            <a:spAutoFit/>
          </a:bodyPr>
          <a:lstStyle/>
          <a:p>
            <a:pPr marL="924560">
              <a:lnSpc>
                <a:spcPct val="100000"/>
              </a:lnSpc>
              <a:spcBef>
                <a:spcPts val="1015"/>
              </a:spcBef>
            </a:pPr>
            <a:r>
              <a:rPr sz="1750" b="1" spc="-15" dirty="0">
                <a:latin typeface="Microsoft JhengHei"/>
                <a:cs typeface="Microsoft JhengHei"/>
              </a:rPr>
              <a:t>醫療服務</a:t>
            </a:r>
            <a:endParaRPr sz="1750">
              <a:latin typeface="Microsoft JhengHei"/>
              <a:cs typeface="Microsoft JhengHei"/>
            </a:endParaRPr>
          </a:p>
        </p:txBody>
      </p:sp>
      <p:pic>
        <p:nvPicPr>
          <p:cNvPr id="5" name="object 5"/>
          <p:cNvPicPr/>
          <p:nvPr/>
        </p:nvPicPr>
        <p:blipFill>
          <a:blip r:embed="rId2" cstate="print"/>
          <a:stretch>
            <a:fillRect/>
          </a:stretch>
        </p:blipFill>
        <p:spPr>
          <a:xfrm>
            <a:off x="1608467" y="2603754"/>
            <a:ext cx="2551176" cy="789432"/>
          </a:xfrm>
          <a:prstGeom prst="rect">
            <a:avLst/>
          </a:prstGeom>
        </p:spPr>
      </p:pic>
      <p:sp>
        <p:nvSpPr>
          <p:cNvPr id="6" name="object 6"/>
          <p:cNvSpPr txBox="1"/>
          <p:nvPr/>
        </p:nvSpPr>
        <p:spPr>
          <a:xfrm>
            <a:off x="2069725" y="2739644"/>
            <a:ext cx="1628775" cy="506730"/>
          </a:xfrm>
          <a:prstGeom prst="rect">
            <a:avLst/>
          </a:prstGeom>
        </p:spPr>
        <p:txBody>
          <a:bodyPr vert="horz" wrap="square" lIns="0" tIns="15875" rIns="0" bIns="0" rtlCol="0">
            <a:spAutoFit/>
          </a:bodyPr>
          <a:lstStyle/>
          <a:p>
            <a:pPr algn="ctr">
              <a:lnSpc>
                <a:spcPct val="100000"/>
              </a:lnSpc>
              <a:spcBef>
                <a:spcPts val="125"/>
              </a:spcBef>
            </a:pPr>
            <a:r>
              <a:rPr sz="1550" b="1" dirty="0">
                <a:latin typeface="Microsoft JhengHei"/>
                <a:cs typeface="Microsoft JhengHei"/>
              </a:rPr>
              <a:t>早期發現</a:t>
            </a:r>
            <a:r>
              <a:rPr sz="1550" b="1" spc="-50" dirty="0">
                <a:latin typeface="Microsoft JhengHei"/>
                <a:cs typeface="Microsoft JhengHei"/>
              </a:rPr>
              <a:t>，</a:t>
            </a:r>
            <a:endParaRPr sz="1550">
              <a:latin typeface="Microsoft JhengHei"/>
              <a:cs typeface="Microsoft JhengHei"/>
            </a:endParaRPr>
          </a:p>
          <a:p>
            <a:pPr algn="ctr">
              <a:lnSpc>
                <a:spcPct val="100000"/>
              </a:lnSpc>
              <a:spcBef>
                <a:spcPts val="35"/>
              </a:spcBef>
            </a:pPr>
            <a:r>
              <a:rPr sz="1550" b="1" dirty="0">
                <a:latin typeface="Microsoft JhengHei"/>
                <a:cs typeface="Microsoft JhengHei"/>
              </a:rPr>
              <a:t>早期介入預防措</a:t>
            </a:r>
            <a:r>
              <a:rPr sz="1550" b="1" spc="-50" dirty="0">
                <a:latin typeface="Microsoft JhengHei"/>
                <a:cs typeface="Microsoft JhengHei"/>
              </a:rPr>
              <a:t>施</a:t>
            </a:r>
            <a:endParaRPr sz="1550">
              <a:latin typeface="Microsoft JhengHei"/>
              <a:cs typeface="Microsoft JhengHei"/>
            </a:endParaRPr>
          </a:p>
        </p:txBody>
      </p:sp>
      <p:pic>
        <p:nvPicPr>
          <p:cNvPr id="7" name="object 7"/>
          <p:cNvPicPr/>
          <p:nvPr/>
        </p:nvPicPr>
        <p:blipFill>
          <a:blip r:embed="rId3" cstate="print"/>
          <a:stretch>
            <a:fillRect/>
          </a:stretch>
        </p:blipFill>
        <p:spPr>
          <a:xfrm>
            <a:off x="4382909" y="2629661"/>
            <a:ext cx="2683751" cy="789432"/>
          </a:xfrm>
          <a:prstGeom prst="rect">
            <a:avLst/>
          </a:prstGeom>
        </p:spPr>
      </p:pic>
      <p:sp>
        <p:nvSpPr>
          <p:cNvPr id="8" name="object 8"/>
          <p:cNvSpPr txBox="1"/>
          <p:nvPr/>
        </p:nvSpPr>
        <p:spPr>
          <a:xfrm>
            <a:off x="4509649" y="2765552"/>
            <a:ext cx="2430780" cy="506730"/>
          </a:xfrm>
          <a:prstGeom prst="rect">
            <a:avLst/>
          </a:prstGeom>
        </p:spPr>
        <p:txBody>
          <a:bodyPr vert="horz" wrap="square" lIns="0" tIns="15875" rIns="0" bIns="0" rtlCol="0">
            <a:spAutoFit/>
          </a:bodyPr>
          <a:lstStyle/>
          <a:p>
            <a:pPr algn="ctr">
              <a:lnSpc>
                <a:spcPct val="100000"/>
              </a:lnSpc>
              <a:spcBef>
                <a:spcPts val="125"/>
              </a:spcBef>
            </a:pPr>
            <a:r>
              <a:rPr sz="1550" b="1" dirty="0">
                <a:latin typeface="Microsoft JhengHei"/>
                <a:cs typeface="Microsoft JhengHei"/>
              </a:rPr>
              <a:t>提供預防或治療照護，降</a:t>
            </a:r>
            <a:r>
              <a:rPr sz="1550" b="1" spc="-50" dirty="0">
                <a:latin typeface="Microsoft JhengHei"/>
                <a:cs typeface="Microsoft JhengHei"/>
              </a:rPr>
              <a:t>低</a:t>
            </a:r>
            <a:endParaRPr sz="1550">
              <a:latin typeface="Microsoft JhengHei"/>
              <a:cs typeface="Microsoft JhengHei"/>
            </a:endParaRPr>
          </a:p>
          <a:p>
            <a:pPr marL="635" algn="ctr">
              <a:lnSpc>
                <a:spcPct val="100000"/>
              </a:lnSpc>
              <a:spcBef>
                <a:spcPts val="35"/>
              </a:spcBef>
            </a:pPr>
            <a:r>
              <a:rPr sz="1550" b="1" dirty="0">
                <a:latin typeface="Microsoft JhengHei"/>
                <a:cs typeface="Microsoft JhengHei"/>
              </a:rPr>
              <a:t>⺟⼦垂直感染HIV風</a:t>
            </a:r>
            <a:r>
              <a:rPr sz="1550" b="1" spc="-50" dirty="0">
                <a:latin typeface="Microsoft JhengHei"/>
                <a:cs typeface="Microsoft JhengHei"/>
              </a:rPr>
              <a:t>險</a:t>
            </a:r>
            <a:endParaRPr sz="1550">
              <a:latin typeface="Microsoft JhengHei"/>
              <a:cs typeface="Microsoft JhengHei"/>
            </a:endParaRPr>
          </a:p>
        </p:txBody>
      </p:sp>
      <p:pic>
        <p:nvPicPr>
          <p:cNvPr id="9" name="object 9"/>
          <p:cNvPicPr/>
          <p:nvPr/>
        </p:nvPicPr>
        <p:blipFill>
          <a:blip r:embed="rId4" cstate="print"/>
          <a:stretch>
            <a:fillRect/>
          </a:stretch>
        </p:blipFill>
        <p:spPr>
          <a:xfrm>
            <a:off x="7203820" y="2628138"/>
            <a:ext cx="2940570" cy="789432"/>
          </a:xfrm>
          <a:prstGeom prst="rect">
            <a:avLst/>
          </a:prstGeom>
        </p:spPr>
      </p:pic>
      <p:sp>
        <p:nvSpPr>
          <p:cNvPr id="10" name="object 10"/>
          <p:cNvSpPr txBox="1"/>
          <p:nvPr/>
        </p:nvSpPr>
        <p:spPr>
          <a:xfrm>
            <a:off x="7358767" y="2643632"/>
            <a:ext cx="2630805" cy="746760"/>
          </a:xfrm>
          <a:prstGeom prst="rect">
            <a:avLst/>
          </a:prstGeom>
        </p:spPr>
        <p:txBody>
          <a:bodyPr vert="horz" wrap="square" lIns="0" tIns="12065" rIns="0" bIns="0" rtlCol="0">
            <a:spAutoFit/>
          </a:bodyPr>
          <a:lstStyle/>
          <a:p>
            <a:pPr marL="12700" marR="5080" algn="ctr">
              <a:lnSpc>
                <a:spcPct val="101800"/>
              </a:lnSpc>
              <a:spcBef>
                <a:spcPts val="95"/>
              </a:spcBef>
            </a:pPr>
            <a:r>
              <a:rPr sz="1550" b="1" dirty="0">
                <a:latin typeface="Microsoft JhengHei"/>
                <a:cs typeface="Microsoft JhengHei"/>
              </a:rPr>
              <a:t>避免哺餵⺟乳造成⺟⼦垂直</a:t>
            </a:r>
            <a:r>
              <a:rPr sz="1550" b="1" spc="-50" dirty="0">
                <a:latin typeface="Microsoft JhengHei"/>
                <a:cs typeface="Microsoft JhengHei"/>
              </a:rPr>
              <a:t>感</a:t>
            </a:r>
            <a:r>
              <a:rPr sz="1550" b="1" dirty="0">
                <a:latin typeface="Microsoft JhengHei"/>
                <a:cs typeface="Microsoft JhengHei"/>
              </a:rPr>
              <a:t>染，並落實疑似感染HIV新</a:t>
            </a:r>
            <a:r>
              <a:rPr sz="1550" b="1" spc="-50" dirty="0">
                <a:latin typeface="Microsoft JhengHei"/>
                <a:cs typeface="Microsoft JhengHei"/>
              </a:rPr>
              <a:t>生</a:t>
            </a:r>
            <a:r>
              <a:rPr sz="1550" b="1" dirty="0">
                <a:latin typeface="Microsoft JhengHei"/>
                <a:cs typeface="Microsoft JhengHei"/>
              </a:rPr>
              <a:t>兒定期追蹤採檢及治療</a:t>
            </a:r>
            <a:r>
              <a:rPr sz="1550" b="1" spc="-50" dirty="0">
                <a:latin typeface="Microsoft JhengHei"/>
                <a:cs typeface="Microsoft JhengHei"/>
              </a:rPr>
              <a:t>。</a:t>
            </a:r>
            <a:endParaRPr sz="1550">
              <a:latin typeface="Microsoft JhengHei"/>
              <a:cs typeface="Microsoft JhengHei"/>
            </a:endParaRPr>
          </a:p>
        </p:txBody>
      </p:sp>
      <p:sp>
        <p:nvSpPr>
          <p:cNvPr id="11" name="object 11"/>
          <p:cNvSpPr/>
          <p:nvPr/>
        </p:nvSpPr>
        <p:spPr>
          <a:xfrm>
            <a:off x="631583" y="1946148"/>
            <a:ext cx="726440" cy="557530"/>
          </a:xfrm>
          <a:custGeom>
            <a:avLst/>
            <a:gdLst/>
            <a:ahLst/>
            <a:cxnLst/>
            <a:rect l="l" t="t" r="r" b="b"/>
            <a:pathLst>
              <a:path w="726440" h="557530">
                <a:moveTo>
                  <a:pt x="726186" y="464057"/>
                </a:moveTo>
                <a:lnTo>
                  <a:pt x="726186" y="92963"/>
                </a:lnTo>
                <a:lnTo>
                  <a:pt x="718958" y="56899"/>
                </a:lnTo>
                <a:lnTo>
                  <a:pt x="699230" y="27336"/>
                </a:lnTo>
                <a:lnTo>
                  <a:pt x="669928" y="7346"/>
                </a:lnTo>
                <a:lnTo>
                  <a:pt x="633984" y="0"/>
                </a:lnTo>
                <a:lnTo>
                  <a:pt x="92201" y="0"/>
                </a:lnTo>
                <a:lnTo>
                  <a:pt x="56257" y="7346"/>
                </a:lnTo>
                <a:lnTo>
                  <a:pt x="26955" y="27336"/>
                </a:lnTo>
                <a:lnTo>
                  <a:pt x="7227" y="56899"/>
                </a:lnTo>
                <a:lnTo>
                  <a:pt x="0" y="92963"/>
                </a:lnTo>
                <a:lnTo>
                  <a:pt x="0" y="464057"/>
                </a:lnTo>
                <a:lnTo>
                  <a:pt x="7227" y="500122"/>
                </a:lnTo>
                <a:lnTo>
                  <a:pt x="26955" y="529685"/>
                </a:lnTo>
                <a:lnTo>
                  <a:pt x="56257" y="549675"/>
                </a:lnTo>
                <a:lnTo>
                  <a:pt x="92202" y="557021"/>
                </a:lnTo>
                <a:lnTo>
                  <a:pt x="633984" y="557021"/>
                </a:lnTo>
                <a:lnTo>
                  <a:pt x="669928" y="549675"/>
                </a:lnTo>
                <a:lnTo>
                  <a:pt x="699230" y="529685"/>
                </a:lnTo>
                <a:lnTo>
                  <a:pt x="718958" y="500122"/>
                </a:lnTo>
                <a:lnTo>
                  <a:pt x="726186" y="464057"/>
                </a:lnTo>
                <a:close/>
              </a:path>
            </a:pathLst>
          </a:custGeom>
          <a:solidFill>
            <a:srgbClr val="528676"/>
          </a:solidFill>
        </p:spPr>
        <p:txBody>
          <a:bodyPr wrap="square" lIns="0" tIns="0" rIns="0" bIns="0" rtlCol="0"/>
          <a:lstStyle/>
          <a:p>
            <a:endParaRPr/>
          </a:p>
        </p:txBody>
      </p:sp>
      <p:sp>
        <p:nvSpPr>
          <p:cNvPr id="12" name="object 12"/>
          <p:cNvSpPr txBox="1"/>
          <p:nvPr/>
        </p:nvSpPr>
        <p:spPr>
          <a:xfrm>
            <a:off x="781946" y="2082800"/>
            <a:ext cx="42672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FFFFFF"/>
                </a:solidFill>
                <a:latin typeface="Microsoft JhengHei"/>
                <a:cs typeface="Microsoft JhengHei"/>
              </a:rPr>
              <a:t>策</a:t>
            </a:r>
            <a:r>
              <a:rPr sz="1550" b="1" spc="-50" dirty="0">
                <a:solidFill>
                  <a:srgbClr val="FFFFFF"/>
                </a:solidFill>
                <a:latin typeface="Microsoft JhengHei"/>
                <a:cs typeface="Microsoft JhengHei"/>
              </a:rPr>
              <a:t>略</a:t>
            </a:r>
            <a:endParaRPr sz="1550">
              <a:latin typeface="Microsoft JhengHei"/>
              <a:cs typeface="Microsoft JhengHei"/>
            </a:endParaRPr>
          </a:p>
        </p:txBody>
      </p:sp>
      <p:sp>
        <p:nvSpPr>
          <p:cNvPr id="13" name="object 13"/>
          <p:cNvSpPr/>
          <p:nvPr/>
        </p:nvSpPr>
        <p:spPr>
          <a:xfrm>
            <a:off x="631583" y="2629661"/>
            <a:ext cx="726440" cy="789940"/>
          </a:xfrm>
          <a:custGeom>
            <a:avLst/>
            <a:gdLst/>
            <a:ahLst/>
            <a:cxnLst/>
            <a:rect l="l" t="t" r="r" b="b"/>
            <a:pathLst>
              <a:path w="726440" h="789939">
                <a:moveTo>
                  <a:pt x="726186" y="668274"/>
                </a:moveTo>
                <a:lnTo>
                  <a:pt x="726186" y="121158"/>
                </a:lnTo>
                <a:lnTo>
                  <a:pt x="716684" y="74259"/>
                </a:lnTo>
                <a:lnTo>
                  <a:pt x="690753" y="35718"/>
                </a:lnTo>
                <a:lnTo>
                  <a:pt x="652248" y="9608"/>
                </a:lnTo>
                <a:lnTo>
                  <a:pt x="605028" y="0"/>
                </a:lnTo>
                <a:lnTo>
                  <a:pt x="121157" y="0"/>
                </a:lnTo>
                <a:lnTo>
                  <a:pt x="73937" y="9608"/>
                </a:lnTo>
                <a:lnTo>
                  <a:pt x="35432" y="35718"/>
                </a:lnTo>
                <a:lnTo>
                  <a:pt x="9501" y="74259"/>
                </a:lnTo>
                <a:lnTo>
                  <a:pt x="0" y="121158"/>
                </a:lnTo>
                <a:lnTo>
                  <a:pt x="0" y="668274"/>
                </a:lnTo>
                <a:lnTo>
                  <a:pt x="9501" y="715494"/>
                </a:lnTo>
                <a:lnTo>
                  <a:pt x="35433" y="753999"/>
                </a:lnTo>
                <a:lnTo>
                  <a:pt x="73937" y="779930"/>
                </a:lnTo>
                <a:lnTo>
                  <a:pt x="121158" y="789432"/>
                </a:lnTo>
                <a:lnTo>
                  <a:pt x="605028" y="789432"/>
                </a:lnTo>
                <a:lnTo>
                  <a:pt x="652248" y="779930"/>
                </a:lnTo>
                <a:lnTo>
                  <a:pt x="690753" y="753999"/>
                </a:lnTo>
                <a:lnTo>
                  <a:pt x="716684" y="715494"/>
                </a:lnTo>
                <a:lnTo>
                  <a:pt x="726186" y="668274"/>
                </a:lnTo>
                <a:close/>
              </a:path>
            </a:pathLst>
          </a:custGeom>
          <a:solidFill>
            <a:srgbClr val="528676"/>
          </a:solidFill>
        </p:spPr>
        <p:txBody>
          <a:bodyPr wrap="square" lIns="0" tIns="0" rIns="0" bIns="0" rtlCol="0"/>
          <a:lstStyle/>
          <a:p>
            <a:endParaRPr/>
          </a:p>
        </p:txBody>
      </p:sp>
      <p:sp>
        <p:nvSpPr>
          <p:cNvPr id="14" name="object 14"/>
          <p:cNvSpPr txBox="1"/>
          <p:nvPr/>
        </p:nvSpPr>
        <p:spPr>
          <a:xfrm>
            <a:off x="781946" y="2882900"/>
            <a:ext cx="426720" cy="26606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FFFFFF"/>
                </a:solidFill>
                <a:latin typeface="Microsoft JhengHei"/>
                <a:cs typeface="Microsoft JhengHei"/>
              </a:rPr>
              <a:t>目</a:t>
            </a:r>
            <a:r>
              <a:rPr sz="1550" b="1" spc="-50" dirty="0">
                <a:solidFill>
                  <a:srgbClr val="FFFFFF"/>
                </a:solidFill>
                <a:latin typeface="Microsoft JhengHei"/>
                <a:cs typeface="Microsoft JhengHei"/>
              </a:rPr>
              <a:t>的</a:t>
            </a:r>
            <a:endParaRPr sz="1550">
              <a:latin typeface="Microsoft JhengHei"/>
              <a:cs typeface="Microsoft JhengHei"/>
            </a:endParaRPr>
          </a:p>
        </p:txBody>
      </p:sp>
      <p:sp>
        <p:nvSpPr>
          <p:cNvPr id="15" name="object 15"/>
          <p:cNvSpPr/>
          <p:nvPr/>
        </p:nvSpPr>
        <p:spPr>
          <a:xfrm>
            <a:off x="1821827" y="3564635"/>
            <a:ext cx="1972310" cy="758190"/>
          </a:xfrm>
          <a:custGeom>
            <a:avLst/>
            <a:gdLst/>
            <a:ahLst/>
            <a:cxnLst/>
            <a:rect l="l" t="t" r="r" b="b"/>
            <a:pathLst>
              <a:path w="1972310" h="758189">
                <a:moveTo>
                  <a:pt x="1972056" y="631698"/>
                </a:moveTo>
                <a:lnTo>
                  <a:pt x="1972056" y="126492"/>
                </a:lnTo>
                <a:lnTo>
                  <a:pt x="1962042" y="77152"/>
                </a:lnTo>
                <a:lnTo>
                  <a:pt x="1934813" y="36957"/>
                </a:lnTo>
                <a:lnTo>
                  <a:pt x="1894582" y="9906"/>
                </a:lnTo>
                <a:lnTo>
                  <a:pt x="1845564" y="0"/>
                </a:lnTo>
                <a:lnTo>
                  <a:pt x="126492" y="0"/>
                </a:lnTo>
                <a:lnTo>
                  <a:pt x="77152" y="9906"/>
                </a:lnTo>
                <a:lnTo>
                  <a:pt x="36956" y="36957"/>
                </a:lnTo>
                <a:lnTo>
                  <a:pt x="9905" y="77152"/>
                </a:lnTo>
                <a:lnTo>
                  <a:pt x="0" y="126492"/>
                </a:lnTo>
                <a:lnTo>
                  <a:pt x="0" y="631698"/>
                </a:lnTo>
                <a:lnTo>
                  <a:pt x="9906" y="680716"/>
                </a:lnTo>
                <a:lnTo>
                  <a:pt x="36957" y="720947"/>
                </a:lnTo>
                <a:lnTo>
                  <a:pt x="77152" y="748176"/>
                </a:lnTo>
                <a:lnTo>
                  <a:pt x="126492" y="758190"/>
                </a:lnTo>
                <a:lnTo>
                  <a:pt x="1845564" y="758190"/>
                </a:lnTo>
                <a:lnTo>
                  <a:pt x="1894582" y="748176"/>
                </a:lnTo>
                <a:lnTo>
                  <a:pt x="1934813" y="720947"/>
                </a:lnTo>
                <a:lnTo>
                  <a:pt x="1962042" y="680716"/>
                </a:lnTo>
                <a:lnTo>
                  <a:pt x="1972056" y="631698"/>
                </a:lnTo>
                <a:close/>
              </a:path>
            </a:pathLst>
          </a:custGeom>
          <a:solidFill>
            <a:srgbClr val="E2F0D9"/>
          </a:solidFill>
        </p:spPr>
        <p:txBody>
          <a:bodyPr wrap="square" lIns="0" tIns="0" rIns="0" bIns="0" rtlCol="0"/>
          <a:lstStyle/>
          <a:p>
            <a:endParaRPr/>
          </a:p>
        </p:txBody>
      </p:sp>
      <p:sp>
        <p:nvSpPr>
          <p:cNvPr id="16" name="object 16"/>
          <p:cNvSpPr txBox="1"/>
          <p:nvPr/>
        </p:nvSpPr>
        <p:spPr>
          <a:xfrm>
            <a:off x="2126875" y="3657854"/>
            <a:ext cx="1360805" cy="559435"/>
          </a:xfrm>
          <a:prstGeom prst="rect">
            <a:avLst/>
          </a:prstGeom>
        </p:spPr>
        <p:txBody>
          <a:bodyPr vert="horz" wrap="square" lIns="0" tIns="12700" rIns="0" bIns="0" rtlCol="0">
            <a:spAutoFit/>
          </a:bodyPr>
          <a:lstStyle/>
          <a:p>
            <a:pPr marL="234950" marR="5080" indent="-222885">
              <a:lnSpc>
                <a:spcPct val="100000"/>
              </a:lnSpc>
              <a:spcBef>
                <a:spcPts val="100"/>
              </a:spcBef>
            </a:pPr>
            <a:r>
              <a:rPr sz="1750" b="1" spc="-10" dirty="0">
                <a:latin typeface="Microsoft JhengHei"/>
                <a:cs typeface="Microsoft JhengHei"/>
              </a:rPr>
              <a:t>孕婦愛滋篩檢</a:t>
            </a:r>
            <a:r>
              <a:rPr sz="1750" b="1" spc="-15" dirty="0">
                <a:latin typeface="Microsoft JhengHei"/>
                <a:cs typeface="Microsoft JhengHei"/>
              </a:rPr>
              <a:t>作業流程</a:t>
            </a:r>
            <a:endParaRPr sz="1750">
              <a:latin typeface="Microsoft JhengHei"/>
              <a:cs typeface="Microsoft JhengHei"/>
            </a:endParaRPr>
          </a:p>
        </p:txBody>
      </p:sp>
      <p:sp>
        <p:nvSpPr>
          <p:cNvPr id="17" name="object 17"/>
          <p:cNvSpPr txBox="1"/>
          <p:nvPr/>
        </p:nvSpPr>
        <p:spPr>
          <a:xfrm>
            <a:off x="7266317" y="1931670"/>
            <a:ext cx="2781300" cy="567690"/>
          </a:xfrm>
          <a:prstGeom prst="rect">
            <a:avLst/>
          </a:prstGeom>
          <a:solidFill>
            <a:srgbClr val="FBE5D6"/>
          </a:solidFill>
        </p:spPr>
        <p:txBody>
          <a:bodyPr vert="horz" wrap="square" lIns="0" tIns="131445" rIns="0" bIns="0" rtlCol="0">
            <a:spAutoFit/>
          </a:bodyPr>
          <a:lstStyle/>
          <a:p>
            <a:pPr marL="973455">
              <a:lnSpc>
                <a:spcPct val="100000"/>
              </a:lnSpc>
              <a:spcBef>
                <a:spcPts val="1035"/>
              </a:spcBef>
            </a:pPr>
            <a:r>
              <a:rPr sz="1750" b="1" spc="-15" dirty="0">
                <a:latin typeface="Microsoft JhengHei"/>
                <a:cs typeface="Microsoft JhengHei"/>
              </a:rPr>
              <a:t>照護服務</a:t>
            </a:r>
            <a:endParaRPr sz="1750">
              <a:latin typeface="Microsoft JhengHei"/>
              <a:cs typeface="Microsoft JhengHei"/>
            </a:endParaRPr>
          </a:p>
        </p:txBody>
      </p:sp>
      <p:sp>
        <p:nvSpPr>
          <p:cNvPr id="18" name="object 18"/>
          <p:cNvSpPr/>
          <p:nvPr/>
        </p:nvSpPr>
        <p:spPr>
          <a:xfrm>
            <a:off x="631583" y="3477767"/>
            <a:ext cx="726440" cy="2630805"/>
          </a:xfrm>
          <a:custGeom>
            <a:avLst/>
            <a:gdLst/>
            <a:ahLst/>
            <a:cxnLst/>
            <a:rect l="l" t="t" r="r" b="b"/>
            <a:pathLst>
              <a:path w="726440" h="2630804">
                <a:moveTo>
                  <a:pt x="726186" y="2509266"/>
                </a:moveTo>
                <a:lnTo>
                  <a:pt x="726186" y="121158"/>
                </a:lnTo>
                <a:lnTo>
                  <a:pt x="716684" y="73937"/>
                </a:lnTo>
                <a:lnTo>
                  <a:pt x="690753" y="35433"/>
                </a:lnTo>
                <a:lnTo>
                  <a:pt x="652248" y="9501"/>
                </a:lnTo>
                <a:lnTo>
                  <a:pt x="605028" y="0"/>
                </a:lnTo>
                <a:lnTo>
                  <a:pt x="121157" y="0"/>
                </a:lnTo>
                <a:lnTo>
                  <a:pt x="73937" y="9501"/>
                </a:lnTo>
                <a:lnTo>
                  <a:pt x="35432" y="35433"/>
                </a:lnTo>
                <a:lnTo>
                  <a:pt x="9501" y="73937"/>
                </a:lnTo>
                <a:lnTo>
                  <a:pt x="0" y="121158"/>
                </a:lnTo>
                <a:lnTo>
                  <a:pt x="0" y="2509266"/>
                </a:lnTo>
                <a:lnTo>
                  <a:pt x="9501" y="2556164"/>
                </a:lnTo>
                <a:lnTo>
                  <a:pt x="35433" y="2594705"/>
                </a:lnTo>
                <a:lnTo>
                  <a:pt x="73937" y="2620815"/>
                </a:lnTo>
                <a:lnTo>
                  <a:pt x="121158" y="2630424"/>
                </a:lnTo>
                <a:lnTo>
                  <a:pt x="605028" y="2630424"/>
                </a:lnTo>
                <a:lnTo>
                  <a:pt x="652248" y="2620815"/>
                </a:lnTo>
                <a:lnTo>
                  <a:pt x="690753" y="2594705"/>
                </a:lnTo>
                <a:lnTo>
                  <a:pt x="716684" y="2556164"/>
                </a:lnTo>
                <a:lnTo>
                  <a:pt x="726186" y="2509266"/>
                </a:lnTo>
                <a:close/>
              </a:path>
            </a:pathLst>
          </a:custGeom>
          <a:solidFill>
            <a:srgbClr val="528676"/>
          </a:solidFill>
        </p:spPr>
        <p:txBody>
          <a:bodyPr wrap="square" lIns="0" tIns="0" rIns="0" bIns="0" rtlCol="0"/>
          <a:lstStyle/>
          <a:p>
            <a:endParaRPr/>
          </a:p>
        </p:txBody>
      </p:sp>
      <p:sp>
        <p:nvSpPr>
          <p:cNvPr id="19" name="object 19"/>
          <p:cNvSpPr txBox="1"/>
          <p:nvPr/>
        </p:nvSpPr>
        <p:spPr>
          <a:xfrm>
            <a:off x="781946" y="4533391"/>
            <a:ext cx="426720" cy="502920"/>
          </a:xfrm>
          <a:prstGeom prst="rect">
            <a:avLst/>
          </a:prstGeom>
        </p:spPr>
        <p:txBody>
          <a:bodyPr vert="horz" wrap="square" lIns="0" tIns="15875" rIns="0" bIns="0" rtlCol="0">
            <a:spAutoFit/>
          </a:bodyPr>
          <a:lstStyle/>
          <a:p>
            <a:pPr marL="12700" marR="5080">
              <a:lnSpc>
                <a:spcPct val="100000"/>
              </a:lnSpc>
              <a:spcBef>
                <a:spcPts val="125"/>
              </a:spcBef>
            </a:pPr>
            <a:r>
              <a:rPr sz="1550" b="1" dirty="0">
                <a:solidFill>
                  <a:srgbClr val="FFFFFF"/>
                </a:solidFill>
                <a:latin typeface="Microsoft JhengHei"/>
                <a:cs typeface="Microsoft JhengHei"/>
              </a:rPr>
              <a:t>服</a:t>
            </a:r>
            <a:r>
              <a:rPr sz="1550" b="1" spc="-50" dirty="0">
                <a:solidFill>
                  <a:srgbClr val="FFFFFF"/>
                </a:solidFill>
                <a:latin typeface="Microsoft JhengHei"/>
                <a:cs typeface="Microsoft JhengHei"/>
              </a:rPr>
              <a:t>務</a:t>
            </a:r>
            <a:r>
              <a:rPr sz="1550" b="1" dirty="0">
                <a:solidFill>
                  <a:srgbClr val="FFFFFF"/>
                </a:solidFill>
                <a:latin typeface="Microsoft JhengHei"/>
                <a:cs typeface="Microsoft JhengHei"/>
              </a:rPr>
              <a:t>內</a:t>
            </a:r>
            <a:r>
              <a:rPr sz="1550" b="1" spc="-50" dirty="0">
                <a:solidFill>
                  <a:srgbClr val="FFFFFF"/>
                </a:solidFill>
                <a:latin typeface="Microsoft JhengHei"/>
                <a:cs typeface="Microsoft JhengHei"/>
              </a:rPr>
              <a:t>容</a:t>
            </a:r>
            <a:endParaRPr sz="1550">
              <a:latin typeface="Microsoft JhengHei"/>
              <a:cs typeface="Microsoft JhengHei"/>
            </a:endParaRPr>
          </a:p>
        </p:txBody>
      </p:sp>
      <p:sp>
        <p:nvSpPr>
          <p:cNvPr id="20" name="object 20"/>
          <p:cNvSpPr/>
          <p:nvPr/>
        </p:nvSpPr>
        <p:spPr>
          <a:xfrm>
            <a:off x="1841639" y="4418076"/>
            <a:ext cx="1971675" cy="757555"/>
          </a:xfrm>
          <a:custGeom>
            <a:avLst/>
            <a:gdLst/>
            <a:ahLst/>
            <a:cxnLst/>
            <a:rect l="l" t="t" r="r" b="b"/>
            <a:pathLst>
              <a:path w="1971675" h="757554">
                <a:moveTo>
                  <a:pt x="1971294" y="630935"/>
                </a:moveTo>
                <a:lnTo>
                  <a:pt x="1971294" y="125729"/>
                </a:lnTo>
                <a:lnTo>
                  <a:pt x="1961399" y="76831"/>
                </a:lnTo>
                <a:lnTo>
                  <a:pt x="1934432" y="36861"/>
                </a:lnTo>
                <a:lnTo>
                  <a:pt x="1894462" y="9894"/>
                </a:lnTo>
                <a:lnTo>
                  <a:pt x="1845564" y="0"/>
                </a:lnTo>
                <a:lnTo>
                  <a:pt x="126492" y="0"/>
                </a:lnTo>
                <a:lnTo>
                  <a:pt x="77152" y="9894"/>
                </a:lnTo>
                <a:lnTo>
                  <a:pt x="36956" y="36861"/>
                </a:lnTo>
                <a:lnTo>
                  <a:pt x="9905" y="76831"/>
                </a:lnTo>
                <a:lnTo>
                  <a:pt x="0" y="125729"/>
                </a:lnTo>
                <a:lnTo>
                  <a:pt x="0" y="630935"/>
                </a:lnTo>
                <a:lnTo>
                  <a:pt x="9906" y="680275"/>
                </a:lnTo>
                <a:lnTo>
                  <a:pt x="36957" y="720470"/>
                </a:lnTo>
                <a:lnTo>
                  <a:pt x="77152" y="747521"/>
                </a:lnTo>
                <a:lnTo>
                  <a:pt x="126492" y="757427"/>
                </a:lnTo>
                <a:lnTo>
                  <a:pt x="1845564" y="757427"/>
                </a:lnTo>
                <a:lnTo>
                  <a:pt x="1894462" y="747521"/>
                </a:lnTo>
                <a:lnTo>
                  <a:pt x="1934432" y="720470"/>
                </a:lnTo>
                <a:lnTo>
                  <a:pt x="1961399" y="680275"/>
                </a:lnTo>
                <a:lnTo>
                  <a:pt x="1971294" y="630935"/>
                </a:lnTo>
                <a:close/>
              </a:path>
            </a:pathLst>
          </a:custGeom>
          <a:solidFill>
            <a:srgbClr val="E2F0D9"/>
          </a:solidFill>
        </p:spPr>
        <p:txBody>
          <a:bodyPr wrap="square" lIns="0" tIns="0" rIns="0" bIns="0" rtlCol="0"/>
          <a:lstStyle/>
          <a:p>
            <a:endParaRPr/>
          </a:p>
        </p:txBody>
      </p:sp>
      <p:sp>
        <p:nvSpPr>
          <p:cNvPr id="21" name="object 21"/>
          <p:cNvSpPr txBox="1"/>
          <p:nvPr/>
        </p:nvSpPr>
        <p:spPr>
          <a:xfrm>
            <a:off x="2035435" y="4510532"/>
            <a:ext cx="1583055" cy="559435"/>
          </a:xfrm>
          <a:prstGeom prst="rect">
            <a:avLst/>
          </a:prstGeom>
        </p:spPr>
        <p:txBody>
          <a:bodyPr vert="horz" wrap="square" lIns="0" tIns="12700" rIns="0" bIns="0" rtlCol="0">
            <a:spAutoFit/>
          </a:bodyPr>
          <a:lstStyle/>
          <a:p>
            <a:pPr marL="346075" marR="5080" indent="-334010">
              <a:lnSpc>
                <a:spcPct val="100000"/>
              </a:lnSpc>
              <a:spcBef>
                <a:spcPts val="100"/>
              </a:spcBef>
            </a:pPr>
            <a:r>
              <a:rPr sz="1750" b="1" spc="-10" dirty="0">
                <a:latin typeface="Microsoft JhengHei"/>
                <a:cs typeface="Microsoft JhengHei"/>
              </a:rPr>
              <a:t>臨產婦愛滋快篩</a:t>
            </a:r>
            <a:r>
              <a:rPr sz="1750" b="1" spc="-15" dirty="0">
                <a:latin typeface="Microsoft JhengHei"/>
                <a:cs typeface="Microsoft JhengHei"/>
              </a:rPr>
              <a:t>作業流程</a:t>
            </a:r>
            <a:endParaRPr sz="1750">
              <a:latin typeface="Microsoft JhengHei"/>
              <a:cs typeface="Microsoft JhengHei"/>
            </a:endParaRPr>
          </a:p>
        </p:txBody>
      </p:sp>
      <p:sp>
        <p:nvSpPr>
          <p:cNvPr id="22" name="object 22"/>
          <p:cNvSpPr/>
          <p:nvPr/>
        </p:nvSpPr>
        <p:spPr>
          <a:xfrm>
            <a:off x="1841639" y="5270753"/>
            <a:ext cx="1971675" cy="758190"/>
          </a:xfrm>
          <a:custGeom>
            <a:avLst/>
            <a:gdLst/>
            <a:ahLst/>
            <a:cxnLst/>
            <a:rect l="l" t="t" r="r" b="b"/>
            <a:pathLst>
              <a:path w="1971675" h="758189">
                <a:moveTo>
                  <a:pt x="1971294" y="631698"/>
                </a:moveTo>
                <a:lnTo>
                  <a:pt x="1971294" y="126492"/>
                </a:lnTo>
                <a:lnTo>
                  <a:pt x="1961399" y="77473"/>
                </a:lnTo>
                <a:lnTo>
                  <a:pt x="1934432" y="37242"/>
                </a:lnTo>
                <a:lnTo>
                  <a:pt x="1894462" y="10013"/>
                </a:lnTo>
                <a:lnTo>
                  <a:pt x="1845564" y="0"/>
                </a:lnTo>
                <a:lnTo>
                  <a:pt x="126492" y="0"/>
                </a:lnTo>
                <a:lnTo>
                  <a:pt x="77152" y="10013"/>
                </a:lnTo>
                <a:lnTo>
                  <a:pt x="36956" y="37242"/>
                </a:lnTo>
                <a:lnTo>
                  <a:pt x="9905" y="77473"/>
                </a:lnTo>
                <a:lnTo>
                  <a:pt x="0" y="126492"/>
                </a:lnTo>
                <a:lnTo>
                  <a:pt x="0" y="631698"/>
                </a:lnTo>
                <a:lnTo>
                  <a:pt x="9906" y="681037"/>
                </a:lnTo>
                <a:lnTo>
                  <a:pt x="36957" y="721233"/>
                </a:lnTo>
                <a:lnTo>
                  <a:pt x="77152" y="748284"/>
                </a:lnTo>
                <a:lnTo>
                  <a:pt x="126492" y="758190"/>
                </a:lnTo>
                <a:lnTo>
                  <a:pt x="1845564" y="758190"/>
                </a:lnTo>
                <a:lnTo>
                  <a:pt x="1894462" y="748284"/>
                </a:lnTo>
                <a:lnTo>
                  <a:pt x="1934432" y="721233"/>
                </a:lnTo>
                <a:lnTo>
                  <a:pt x="1961399" y="681037"/>
                </a:lnTo>
                <a:lnTo>
                  <a:pt x="1971294" y="631698"/>
                </a:lnTo>
                <a:close/>
              </a:path>
            </a:pathLst>
          </a:custGeom>
          <a:solidFill>
            <a:srgbClr val="E2F0D9"/>
          </a:solidFill>
        </p:spPr>
        <p:txBody>
          <a:bodyPr wrap="square" lIns="0" tIns="0" rIns="0" bIns="0" rtlCol="0"/>
          <a:lstStyle/>
          <a:p>
            <a:endParaRPr/>
          </a:p>
        </p:txBody>
      </p:sp>
      <p:sp>
        <p:nvSpPr>
          <p:cNvPr id="23" name="object 23"/>
          <p:cNvSpPr txBox="1"/>
          <p:nvPr/>
        </p:nvSpPr>
        <p:spPr>
          <a:xfrm>
            <a:off x="2035435" y="5363972"/>
            <a:ext cx="1583055" cy="559435"/>
          </a:xfrm>
          <a:prstGeom prst="rect">
            <a:avLst/>
          </a:prstGeom>
        </p:spPr>
        <p:txBody>
          <a:bodyPr vert="horz" wrap="square" lIns="0" tIns="12700" rIns="0" bIns="0" rtlCol="0">
            <a:spAutoFit/>
          </a:bodyPr>
          <a:lstStyle/>
          <a:p>
            <a:pPr marL="346075" marR="5080" indent="-334010">
              <a:lnSpc>
                <a:spcPct val="100000"/>
              </a:lnSpc>
              <a:spcBef>
                <a:spcPts val="100"/>
              </a:spcBef>
            </a:pPr>
            <a:r>
              <a:rPr sz="1750" b="1" spc="-10" dirty="0">
                <a:latin typeface="Microsoft JhengHei"/>
                <a:cs typeface="Microsoft JhengHei"/>
              </a:rPr>
              <a:t>新生兒愛滋篩檢</a:t>
            </a:r>
            <a:r>
              <a:rPr sz="1750" b="1" spc="-15" dirty="0">
                <a:latin typeface="Microsoft JhengHei"/>
                <a:cs typeface="Microsoft JhengHei"/>
              </a:rPr>
              <a:t>作業流程</a:t>
            </a:r>
            <a:endParaRPr sz="1750">
              <a:latin typeface="Microsoft JhengHei"/>
              <a:cs typeface="Microsoft JhengHei"/>
            </a:endParaRPr>
          </a:p>
        </p:txBody>
      </p:sp>
      <p:sp>
        <p:nvSpPr>
          <p:cNvPr id="24" name="object 24"/>
          <p:cNvSpPr/>
          <p:nvPr/>
        </p:nvSpPr>
        <p:spPr>
          <a:xfrm>
            <a:off x="4340999" y="3564635"/>
            <a:ext cx="2683510" cy="758190"/>
          </a:xfrm>
          <a:custGeom>
            <a:avLst/>
            <a:gdLst/>
            <a:ahLst/>
            <a:cxnLst/>
            <a:rect l="l" t="t" r="r" b="b"/>
            <a:pathLst>
              <a:path w="2683509" h="758189">
                <a:moveTo>
                  <a:pt x="2683002" y="631698"/>
                </a:moveTo>
                <a:lnTo>
                  <a:pt x="2683002" y="126492"/>
                </a:lnTo>
                <a:lnTo>
                  <a:pt x="2673107" y="77152"/>
                </a:lnTo>
                <a:lnTo>
                  <a:pt x="2646140" y="36957"/>
                </a:lnTo>
                <a:lnTo>
                  <a:pt x="2606170" y="9906"/>
                </a:lnTo>
                <a:lnTo>
                  <a:pt x="2557272" y="0"/>
                </a:lnTo>
                <a:lnTo>
                  <a:pt x="125730" y="0"/>
                </a:lnTo>
                <a:lnTo>
                  <a:pt x="76831" y="9906"/>
                </a:lnTo>
                <a:lnTo>
                  <a:pt x="36861" y="36957"/>
                </a:lnTo>
                <a:lnTo>
                  <a:pt x="9894" y="77152"/>
                </a:lnTo>
                <a:lnTo>
                  <a:pt x="0" y="126492"/>
                </a:lnTo>
                <a:lnTo>
                  <a:pt x="0" y="631698"/>
                </a:lnTo>
                <a:lnTo>
                  <a:pt x="9894" y="680716"/>
                </a:lnTo>
                <a:lnTo>
                  <a:pt x="36861" y="720947"/>
                </a:lnTo>
                <a:lnTo>
                  <a:pt x="76831" y="748176"/>
                </a:lnTo>
                <a:lnTo>
                  <a:pt x="125730" y="758190"/>
                </a:lnTo>
                <a:lnTo>
                  <a:pt x="2557272" y="758190"/>
                </a:lnTo>
                <a:lnTo>
                  <a:pt x="2606170" y="748176"/>
                </a:lnTo>
                <a:lnTo>
                  <a:pt x="2646140" y="720947"/>
                </a:lnTo>
                <a:lnTo>
                  <a:pt x="2673107" y="680716"/>
                </a:lnTo>
                <a:lnTo>
                  <a:pt x="2683002" y="631698"/>
                </a:lnTo>
                <a:close/>
              </a:path>
            </a:pathLst>
          </a:custGeom>
          <a:solidFill>
            <a:srgbClr val="E2F0D9"/>
          </a:solidFill>
        </p:spPr>
        <p:txBody>
          <a:bodyPr wrap="square" lIns="0" tIns="0" rIns="0" bIns="0" rtlCol="0"/>
          <a:lstStyle/>
          <a:p>
            <a:endParaRPr/>
          </a:p>
        </p:txBody>
      </p:sp>
      <p:sp>
        <p:nvSpPr>
          <p:cNvPr id="25" name="object 25"/>
          <p:cNvSpPr txBox="1"/>
          <p:nvPr/>
        </p:nvSpPr>
        <p:spPr>
          <a:xfrm>
            <a:off x="4668145" y="3791204"/>
            <a:ext cx="2028189" cy="292735"/>
          </a:xfrm>
          <a:prstGeom prst="rect">
            <a:avLst/>
          </a:prstGeom>
        </p:spPr>
        <p:txBody>
          <a:bodyPr vert="horz" wrap="square" lIns="0" tIns="12700" rIns="0" bIns="0" rtlCol="0">
            <a:spAutoFit/>
          </a:bodyPr>
          <a:lstStyle/>
          <a:p>
            <a:pPr marL="12700">
              <a:lnSpc>
                <a:spcPct val="100000"/>
              </a:lnSpc>
              <a:spcBef>
                <a:spcPts val="100"/>
              </a:spcBef>
            </a:pPr>
            <a:r>
              <a:rPr sz="1750" b="1" spc="-10" dirty="0">
                <a:latin typeface="Microsoft JhengHei"/>
                <a:cs typeface="Microsoft JhengHei"/>
              </a:rPr>
              <a:t>抗愛滋病毒藥物治療</a:t>
            </a:r>
            <a:endParaRPr sz="1750">
              <a:latin typeface="Microsoft JhengHei"/>
              <a:cs typeface="Microsoft JhengHei"/>
            </a:endParaRPr>
          </a:p>
        </p:txBody>
      </p:sp>
      <p:sp>
        <p:nvSpPr>
          <p:cNvPr id="26" name="object 26"/>
          <p:cNvSpPr/>
          <p:nvPr/>
        </p:nvSpPr>
        <p:spPr>
          <a:xfrm>
            <a:off x="4360811" y="4418076"/>
            <a:ext cx="2683510" cy="757555"/>
          </a:xfrm>
          <a:custGeom>
            <a:avLst/>
            <a:gdLst/>
            <a:ahLst/>
            <a:cxnLst/>
            <a:rect l="l" t="t" r="r" b="b"/>
            <a:pathLst>
              <a:path w="2683509" h="757554">
                <a:moveTo>
                  <a:pt x="2683002" y="630935"/>
                </a:moveTo>
                <a:lnTo>
                  <a:pt x="2683002" y="125729"/>
                </a:lnTo>
                <a:lnTo>
                  <a:pt x="2673096" y="76831"/>
                </a:lnTo>
                <a:lnTo>
                  <a:pt x="2646045" y="36861"/>
                </a:lnTo>
                <a:lnTo>
                  <a:pt x="2605849" y="9894"/>
                </a:lnTo>
                <a:lnTo>
                  <a:pt x="2556510" y="0"/>
                </a:lnTo>
                <a:lnTo>
                  <a:pt x="125730" y="0"/>
                </a:lnTo>
                <a:lnTo>
                  <a:pt x="76831" y="9894"/>
                </a:lnTo>
                <a:lnTo>
                  <a:pt x="36861" y="36861"/>
                </a:lnTo>
                <a:lnTo>
                  <a:pt x="9894" y="76831"/>
                </a:lnTo>
                <a:lnTo>
                  <a:pt x="0" y="125729"/>
                </a:lnTo>
                <a:lnTo>
                  <a:pt x="0" y="630935"/>
                </a:lnTo>
                <a:lnTo>
                  <a:pt x="9894" y="680275"/>
                </a:lnTo>
                <a:lnTo>
                  <a:pt x="36861" y="720470"/>
                </a:lnTo>
                <a:lnTo>
                  <a:pt x="76831" y="747521"/>
                </a:lnTo>
                <a:lnTo>
                  <a:pt x="125730" y="757427"/>
                </a:lnTo>
                <a:lnTo>
                  <a:pt x="2556510" y="757427"/>
                </a:lnTo>
                <a:lnTo>
                  <a:pt x="2605849" y="747521"/>
                </a:lnTo>
                <a:lnTo>
                  <a:pt x="2646045" y="720470"/>
                </a:lnTo>
                <a:lnTo>
                  <a:pt x="2673096" y="680275"/>
                </a:lnTo>
                <a:lnTo>
                  <a:pt x="2683002" y="630935"/>
                </a:lnTo>
                <a:close/>
              </a:path>
            </a:pathLst>
          </a:custGeom>
          <a:solidFill>
            <a:srgbClr val="E2F0D9"/>
          </a:solidFill>
        </p:spPr>
        <p:txBody>
          <a:bodyPr wrap="square" lIns="0" tIns="0" rIns="0" bIns="0" rtlCol="0"/>
          <a:lstStyle/>
          <a:p>
            <a:endParaRPr/>
          </a:p>
        </p:txBody>
      </p:sp>
      <p:sp>
        <p:nvSpPr>
          <p:cNvPr id="27" name="object 27"/>
          <p:cNvSpPr txBox="1"/>
          <p:nvPr/>
        </p:nvSpPr>
        <p:spPr>
          <a:xfrm>
            <a:off x="4576705" y="4510532"/>
            <a:ext cx="2250440" cy="559435"/>
          </a:xfrm>
          <a:prstGeom prst="rect">
            <a:avLst/>
          </a:prstGeom>
        </p:spPr>
        <p:txBody>
          <a:bodyPr vert="horz" wrap="square" lIns="0" tIns="12700" rIns="0" bIns="0" rtlCol="0">
            <a:spAutoFit/>
          </a:bodyPr>
          <a:lstStyle/>
          <a:p>
            <a:pPr marL="902335" marR="5080" indent="-890269">
              <a:lnSpc>
                <a:spcPct val="100000"/>
              </a:lnSpc>
              <a:spcBef>
                <a:spcPts val="100"/>
              </a:spcBef>
            </a:pPr>
            <a:r>
              <a:rPr sz="1750" b="1" spc="-5" dirty="0">
                <a:latin typeface="Microsoft JhengHei"/>
                <a:cs typeface="Microsoft JhengHei"/>
              </a:rPr>
              <a:t>預防⺟⼦垂直感染愛滋</a:t>
            </a:r>
            <a:r>
              <a:rPr sz="1750" b="1" spc="-25" dirty="0">
                <a:latin typeface="Microsoft JhengHei"/>
                <a:cs typeface="Microsoft JhengHei"/>
              </a:rPr>
              <a:t>藥品</a:t>
            </a:r>
            <a:endParaRPr sz="1750">
              <a:latin typeface="Microsoft JhengHei"/>
              <a:cs typeface="Microsoft JhengHei"/>
            </a:endParaRPr>
          </a:p>
        </p:txBody>
      </p:sp>
      <p:sp>
        <p:nvSpPr>
          <p:cNvPr id="28" name="object 28"/>
          <p:cNvSpPr/>
          <p:nvPr/>
        </p:nvSpPr>
        <p:spPr>
          <a:xfrm>
            <a:off x="4360811" y="5270753"/>
            <a:ext cx="2683510" cy="758190"/>
          </a:xfrm>
          <a:custGeom>
            <a:avLst/>
            <a:gdLst/>
            <a:ahLst/>
            <a:cxnLst/>
            <a:rect l="l" t="t" r="r" b="b"/>
            <a:pathLst>
              <a:path w="2683509" h="758189">
                <a:moveTo>
                  <a:pt x="2683002" y="631698"/>
                </a:moveTo>
                <a:lnTo>
                  <a:pt x="2683002" y="126492"/>
                </a:lnTo>
                <a:lnTo>
                  <a:pt x="2673096" y="77473"/>
                </a:lnTo>
                <a:lnTo>
                  <a:pt x="2646045" y="37242"/>
                </a:lnTo>
                <a:lnTo>
                  <a:pt x="2605849" y="10013"/>
                </a:lnTo>
                <a:lnTo>
                  <a:pt x="2556510" y="0"/>
                </a:lnTo>
                <a:lnTo>
                  <a:pt x="125730" y="0"/>
                </a:lnTo>
                <a:lnTo>
                  <a:pt x="76831" y="10013"/>
                </a:lnTo>
                <a:lnTo>
                  <a:pt x="36861" y="37242"/>
                </a:lnTo>
                <a:lnTo>
                  <a:pt x="9894" y="77473"/>
                </a:lnTo>
                <a:lnTo>
                  <a:pt x="0" y="126492"/>
                </a:lnTo>
                <a:lnTo>
                  <a:pt x="0" y="631698"/>
                </a:lnTo>
                <a:lnTo>
                  <a:pt x="9894" y="681037"/>
                </a:lnTo>
                <a:lnTo>
                  <a:pt x="36861" y="721233"/>
                </a:lnTo>
                <a:lnTo>
                  <a:pt x="76831" y="748284"/>
                </a:lnTo>
                <a:lnTo>
                  <a:pt x="125730" y="758190"/>
                </a:lnTo>
                <a:lnTo>
                  <a:pt x="2556510" y="758190"/>
                </a:lnTo>
                <a:lnTo>
                  <a:pt x="2605849" y="748284"/>
                </a:lnTo>
                <a:lnTo>
                  <a:pt x="2646045" y="721233"/>
                </a:lnTo>
                <a:lnTo>
                  <a:pt x="2673096" y="681037"/>
                </a:lnTo>
                <a:lnTo>
                  <a:pt x="2683002" y="631698"/>
                </a:lnTo>
                <a:close/>
              </a:path>
            </a:pathLst>
          </a:custGeom>
          <a:solidFill>
            <a:srgbClr val="E2F0D9"/>
          </a:solidFill>
        </p:spPr>
        <p:txBody>
          <a:bodyPr wrap="square" lIns="0" tIns="0" rIns="0" bIns="0" rtlCol="0"/>
          <a:lstStyle/>
          <a:p>
            <a:endParaRPr/>
          </a:p>
        </p:txBody>
      </p:sp>
      <p:sp>
        <p:nvSpPr>
          <p:cNvPr id="29" name="object 29"/>
          <p:cNvSpPr txBox="1"/>
          <p:nvPr/>
        </p:nvSpPr>
        <p:spPr>
          <a:xfrm>
            <a:off x="4576705" y="5363972"/>
            <a:ext cx="2250440" cy="559435"/>
          </a:xfrm>
          <a:prstGeom prst="rect">
            <a:avLst/>
          </a:prstGeom>
        </p:spPr>
        <p:txBody>
          <a:bodyPr vert="horz" wrap="square" lIns="0" tIns="12700" rIns="0" bIns="0" rtlCol="0">
            <a:spAutoFit/>
          </a:bodyPr>
          <a:lstStyle/>
          <a:p>
            <a:pPr marL="12700" marR="5080">
              <a:lnSpc>
                <a:spcPct val="100000"/>
              </a:lnSpc>
              <a:spcBef>
                <a:spcPts val="100"/>
              </a:spcBef>
            </a:pPr>
            <a:r>
              <a:rPr sz="1750" b="1" spc="-5" dirty="0">
                <a:latin typeface="Microsoft JhengHei"/>
                <a:cs typeface="Microsoft JhengHei"/>
              </a:rPr>
              <a:t>無健保身分愛滋孕婦剖腹產手術醫療費用補助</a:t>
            </a:r>
            <a:endParaRPr sz="1750">
              <a:latin typeface="Microsoft JhengHei"/>
              <a:cs typeface="Microsoft JhengHei"/>
            </a:endParaRPr>
          </a:p>
        </p:txBody>
      </p:sp>
      <p:sp>
        <p:nvSpPr>
          <p:cNvPr id="30" name="object 30"/>
          <p:cNvSpPr/>
          <p:nvPr/>
        </p:nvSpPr>
        <p:spPr>
          <a:xfrm>
            <a:off x="7594727" y="3564635"/>
            <a:ext cx="1971675" cy="758190"/>
          </a:xfrm>
          <a:custGeom>
            <a:avLst/>
            <a:gdLst/>
            <a:ahLst/>
            <a:cxnLst/>
            <a:rect l="l" t="t" r="r" b="b"/>
            <a:pathLst>
              <a:path w="1971675" h="758189">
                <a:moveTo>
                  <a:pt x="1971294" y="631698"/>
                </a:moveTo>
                <a:lnTo>
                  <a:pt x="1971294" y="126492"/>
                </a:lnTo>
                <a:lnTo>
                  <a:pt x="1961399" y="77152"/>
                </a:lnTo>
                <a:lnTo>
                  <a:pt x="1934432" y="36957"/>
                </a:lnTo>
                <a:lnTo>
                  <a:pt x="1894462" y="9906"/>
                </a:lnTo>
                <a:lnTo>
                  <a:pt x="1845564" y="0"/>
                </a:lnTo>
                <a:lnTo>
                  <a:pt x="126492" y="0"/>
                </a:lnTo>
                <a:lnTo>
                  <a:pt x="77152" y="9906"/>
                </a:lnTo>
                <a:lnTo>
                  <a:pt x="36956" y="36957"/>
                </a:lnTo>
                <a:lnTo>
                  <a:pt x="9905" y="77152"/>
                </a:lnTo>
                <a:lnTo>
                  <a:pt x="0" y="126492"/>
                </a:lnTo>
                <a:lnTo>
                  <a:pt x="0" y="631698"/>
                </a:lnTo>
                <a:lnTo>
                  <a:pt x="9906" y="680716"/>
                </a:lnTo>
                <a:lnTo>
                  <a:pt x="36957" y="720947"/>
                </a:lnTo>
                <a:lnTo>
                  <a:pt x="77152" y="748176"/>
                </a:lnTo>
                <a:lnTo>
                  <a:pt x="126492" y="758190"/>
                </a:lnTo>
                <a:lnTo>
                  <a:pt x="1845564" y="758190"/>
                </a:lnTo>
                <a:lnTo>
                  <a:pt x="1894462" y="748176"/>
                </a:lnTo>
                <a:lnTo>
                  <a:pt x="1934432" y="720947"/>
                </a:lnTo>
                <a:lnTo>
                  <a:pt x="1961399" y="680716"/>
                </a:lnTo>
                <a:lnTo>
                  <a:pt x="1971294" y="631698"/>
                </a:lnTo>
                <a:close/>
              </a:path>
            </a:pathLst>
          </a:custGeom>
          <a:solidFill>
            <a:srgbClr val="E2F0D9"/>
          </a:solidFill>
        </p:spPr>
        <p:txBody>
          <a:bodyPr wrap="square" lIns="0" tIns="0" rIns="0" bIns="0" rtlCol="0"/>
          <a:lstStyle/>
          <a:p>
            <a:endParaRPr/>
          </a:p>
        </p:txBody>
      </p:sp>
      <p:sp>
        <p:nvSpPr>
          <p:cNvPr id="31" name="object 31"/>
          <p:cNvSpPr txBox="1"/>
          <p:nvPr/>
        </p:nvSpPr>
        <p:spPr>
          <a:xfrm>
            <a:off x="7788535" y="3791204"/>
            <a:ext cx="1583055" cy="292735"/>
          </a:xfrm>
          <a:prstGeom prst="rect">
            <a:avLst/>
          </a:prstGeom>
        </p:spPr>
        <p:txBody>
          <a:bodyPr vert="horz" wrap="square" lIns="0" tIns="12700" rIns="0" bIns="0" rtlCol="0">
            <a:spAutoFit/>
          </a:bodyPr>
          <a:lstStyle/>
          <a:p>
            <a:pPr marL="12700">
              <a:lnSpc>
                <a:spcPct val="100000"/>
              </a:lnSpc>
              <a:spcBef>
                <a:spcPts val="100"/>
              </a:spcBef>
            </a:pPr>
            <a:r>
              <a:rPr sz="1750" b="1" spc="-10" dirty="0">
                <a:latin typeface="Microsoft JhengHei"/>
                <a:cs typeface="Microsoft JhengHei"/>
              </a:rPr>
              <a:t>提供⺟乳替代品</a:t>
            </a:r>
            <a:endParaRPr sz="1750">
              <a:latin typeface="Microsoft JhengHei"/>
              <a:cs typeface="Microsoft JhengHei"/>
            </a:endParaRPr>
          </a:p>
        </p:txBody>
      </p:sp>
      <p:sp>
        <p:nvSpPr>
          <p:cNvPr id="32" name="object 32"/>
          <p:cNvSpPr/>
          <p:nvPr/>
        </p:nvSpPr>
        <p:spPr>
          <a:xfrm>
            <a:off x="7614539" y="4418076"/>
            <a:ext cx="1971675" cy="757555"/>
          </a:xfrm>
          <a:custGeom>
            <a:avLst/>
            <a:gdLst/>
            <a:ahLst/>
            <a:cxnLst/>
            <a:rect l="l" t="t" r="r" b="b"/>
            <a:pathLst>
              <a:path w="1971675" h="757554">
                <a:moveTo>
                  <a:pt x="1971294" y="630936"/>
                </a:moveTo>
                <a:lnTo>
                  <a:pt x="1971294" y="125730"/>
                </a:lnTo>
                <a:lnTo>
                  <a:pt x="1961399" y="76831"/>
                </a:lnTo>
                <a:lnTo>
                  <a:pt x="1934432" y="36861"/>
                </a:lnTo>
                <a:lnTo>
                  <a:pt x="1894462" y="9894"/>
                </a:lnTo>
                <a:lnTo>
                  <a:pt x="1845564" y="0"/>
                </a:lnTo>
                <a:lnTo>
                  <a:pt x="126492" y="0"/>
                </a:lnTo>
                <a:lnTo>
                  <a:pt x="77152" y="9894"/>
                </a:lnTo>
                <a:lnTo>
                  <a:pt x="36956" y="36861"/>
                </a:lnTo>
                <a:lnTo>
                  <a:pt x="9905" y="76831"/>
                </a:lnTo>
                <a:lnTo>
                  <a:pt x="0" y="125730"/>
                </a:lnTo>
                <a:lnTo>
                  <a:pt x="0" y="630936"/>
                </a:lnTo>
                <a:lnTo>
                  <a:pt x="9906" y="680275"/>
                </a:lnTo>
                <a:lnTo>
                  <a:pt x="36957" y="720471"/>
                </a:lnTo>
                <a:lnTo>
                  <a:pt x="77152" y="747522"/>
                </a:lnTo>
                <a:lnTo>
                  <a:pt x="126492" y="757428"/>
                </a:lnTo>
                <a:lnTo>
                  <a:pt x="1845564" y="757428"/>
                </a:lnTo>
                <a:lnTo>
                  <a:pt x="1894462" y="747522"/>
                </a:lnTo>
                <a:lnTo>
                  <a:pt x="1934432" y="720471"/>
                </a:lnTo>
                <a:lnTo>
                  <a:pt x="1961399" y="680275"/>
                </a:lnTo>
                <a:lnTo>
                  <a:pt x="1971294" y="630936"/>
                </a:lnTo>
                <a:close/>
              </a:path>
            </a:pathLst>
          </a:custGeom>
          <a:solidFill>
            <a:srgbClr val="E2F0D9"/>
          </a:solidFill>
        </p:spPr>
        <p:txBody>
          <a:bodyPr wrap="square" lIns="0" tIns="0" rIns="0" bIns="0" rtlCol="0"/>
          <a:lstStyle/>
          <a:p>
            <a:endParaRPr/>
          </a:p>
        </p:txBody>
      </p:sp>
      <p:sp>
        <p:nvSpPr>
          <p:cNvPr id="33" name="object 33"/>
          <p:cNvSpPr txBox="1"/>
          <p:nvPr/>
        </p:nvSpPr>
        <p:spPr>
          <a:xfrm>
            <a:off x="7919599" y="4644644"/>
            <a:ext cx="1360805" cy="292735"/>
          </a:xfrm>
          <a:prstGeom prst="rect">
            <a:avLst/>
          </a:prstGeom>
        </p:spPr>
        <p:txBody>
          <a:bodyPr vert="horz" wrap="square" lIns="0" tIns="12700" rIns="0" bIns="0" rtlCol="0">
            <a:spAutoFit/>
          </a:bodyPr>
          <a:lstStyle/>
          <a:p>
            <a:pPr marL="12700">
              <a:lnSpc>
                <a:spcPct val="100000"/>
              </a:lnSpc>
              <a:spcBef>
                <a:spcPts val="100"/>
              </a:spcBef>
            </a:pPr>
            <a:r>
              <a:rPr sz="1750" b="1" spc="-10" dirty="0">
                <a:latin typeface="Microsoft JhengHei"/>
                <a:cs typeface="Microsoft JhengHei"/>
              </a:rPr>
              <a:t>定期追蹤檢驗</a:t>
            </a:r>
            <a:endParaRPr sz="1750">
              <a:latin typeface="Microsoft JhengHei"/>
              <a:cs typeface="Microsoft JhengHei"/>
            </a:endParaRPr>
          </a:p>
        </p:txBody>
      </p:sp>
      <p:sp>
        <p:nvSpPr>
          <p:cNvPr id="34" name="object 34"/>
          <p:cNvSpPr/>
          <p:nvPr/>
        </p:nvSpPr>
        <p:spPr>
          <a:xfrm>
            <a:off x="7614539" y="5270753"/>
            <a:ext cx="1971675" cy="758190"/>
          </a:xfrm>
          <a:custGeom>
            <a:avLst/>
            <a:gdLst/>
            <a:ahLst/>
            <a:cxnLst/>
            <a:rect l="l" t="t" r="r" b="b"/>
            <a:pathLst>
              <a:path w="1971675" h="758189">
                <a:moveTo>
                  <a:pt x="1971294" y="631697"/>
                </a:moveTo>
                <a:lnTo>
                  <a:pt x="1971294" y="126491"/>
                </a:lnTo>
                <a:lnTo>
                  <a:pt x="1961399" y="77473"/>
                </a:lnTo>
                <a:lnTo>
                  <a:pt x="1934432" y="37242"/>
                </a:lnTo>
                <a:lnTo>
                  <a:pt x="1894462" y="10013"/>
                </a:lnTo>
                <a:lnTo>
                  <a:pt x="1845564" y="0"/>
                </a:lnTo>
                <a:lnTo>
                  <a:pt x="126492" y="0"/>
                </a:lnTo>
                <a:lnTo>
                  <a:pt x="77152" y="10013"/>
                </a:lnTo>
                <a:lnTo>
                  <a:pt x="36956" y="37242"/>
                </a:lnTo>
                <a:lnTo>
                  <a:pt x="9905" y="77473"/>
                </a:lnTo>
                <a:lnTo>
                  <a:pt x="0" y="126491"/>
                </a:lnTo>
                <a:lnTo>
                  <a:pt x="0" y="631697"/>
                </a:lnTo>
                <a:lnTo>
                  <a:pt x="9906" y="681037"/>
                </a:lnTo>
                <a:lnTo>
                  <a:pt x="36957" y="721232"/>
                </a:lnTo>
                <a:lnTo>
                  <a:pt x="77152" y="748283"/>
                </a:lnTo>
                <a:lnTo>
                  <a:pt x="126492" y="758189"/>
                </a:lnTo>
                <a:lnTo>
                  <a:pt x="1845564" y="758189"/>
                </a:lnTo>
                <a:lnTo>
                  <a:pt x="1894462" y="748283"/>
                </a:lnTo>
                <a:lnTo>
                  <a:pt x="1934432" y="721232"/>
                </a:lnTo>
                <a:lnTo>
                  <a:pt x="1961399" y="681037"/>
                </a:lnTo>
                <a:lnTo>
                  <a:pt x="1971294" y="631697"/>
                </a:lnTo>
                <a:close/>
              </a:path>
            </a:pathLst>
          </a:custGeom>
          <a:solidFill>
            <a:srgbClr val="E2F0D9"/>
          </a:solidFill>
        </p:spPr>
        <p:txBody>
          <a:bodyPr wrap="square" lIns="0" tIns="0" rIns="0" bIns="0" rtlCol="0"/>
          <a:lstStyle/>
          <a:p>
            <a:endParaRPr/>
          </a:p>
        </p:txBody>
      </p:sp>
      <p:sp>
        <p:nvSpPr>
          <p:cNvPr id="35" name="object 35"/>
          <p:cNvSpPr txBox="1"/>
          <p:nvPr/>
        </p:nvSpPr>
        <p:spPr>
          <a:xfrm>
            <a:off x="7919599" y="5498084"/>
            <a:ext cx="1360805" cy="292735"/>
          </a:xfrm>
          <a:prstGeom prst="rect">
            <a:avLst/>
          </a:prstGeom>
        </p:spPr>
        <p:txBody>
          <a:bodyPr vert="horz" wrap="square" lIns="0" tIns="12700" rIns="0" bIns="0" rtlCol="0">
            <a:spAutoFit/>
          </a:bodyPr>
          <a:lstStyle/>
          <a:p>
            <a:pPr marL="12700">
              <a:lnSpc>
                <a:spcPct val="100000"/>
              </a:lnSpc>
              <a:spcBef>
                <a:spcPts val="100"/>
              </a:spcBef>
            </a:pPr>
            <a:r>
              <a:rPr sz="1750" b="1" spc="-10" dirty="0">
                <a:latin typeface="Microsoft JhengHei"/>
                <a:cs typeface="Microsoft JhengHei"/>
              </a:rPr>
              <a:t>監控服藥管理</a:t>
            </a:r>
            <a:endParaRPr sz="1750">
              <a:latin typeface="Microsoft JhengHei"/>
              <a:cs typeface="Microsoft JhengHei"/>
            </a:endParaRPr>
          </a:p>
        </p:txBody>
      </p:sp>
      <p:sp>
        <p:nvSpPr>
          <p:cNvPr id="36" name="object 36"/>
          <p:cNvSpPr txBox="1">
            <a:spLocks noGrp="1"/>
          </p:cNvSpPr>
          <p:nvPr>
            <p:ph type="title"/>
          </p:nvPr>
        </p:nvSpPr>
        <p:spPr>
          <a:prstGeom prst="rect">
            <a:avLst/>
          </a:prstGeom>
        </p:spPr>
        <p:txBody>
          <a:bodyPr vert="horz" wrap="square" lIns="0" tIns="81915" rIns="0" bIns="0" rtlCol="0">
            <a:spAutoFit/>
          </a:bodyPr>
          <a:lstStyle/>
          <a:p>
            <a:pPr marL="991235">
              <a:lnSpc>
                <a:spcPct val="100000"/>
              </a:lnSpc>
              <a:spcBef>
                <a:spcPts val="105"/>
              </a:spcBef>
            </a:pPr>
            <a:r>
              <a:rPr dirty="0"/>
              <a:t>預防⺟⼦垂直感染策略</a:t>
            </a:r>
            <a:r>
              <a:rPr sz="3150" spc="-75" baseline="-21164" dirty="0"/>
              <a:t>2</a:t>
            </a:r>
            <a:endParaRPr sz="3150" baseline="-21164"/>
          </a:p>
        </p:txBody>
      </p:sp>
      <p:pic>
        <p:nvPicPr>
          <p:cNvPr id="37" name="object 37"/>
          <p:cNvPicPr/>
          <p:nvPr/>
        </p:nvPicPr>
        <p:blipFill>
          <a:blip r:embed="rId5" cstate="print"/>
          <a:stretch>
            <a:fillRect/>
          </a:stretch>
        </p:blipFill>
        <p:spPr>
          <a:xfrm>
            <a:off x="9249041" y="5122926"/>
            <a:ext cx="1384553" cy="1385316"/>
          </a:xfrm>
          <a:prstGeom prst="rect">
            <a:avLst/>
          </a:prstGeom>
        </p:spPr>
      </p:pic>
      <p:pic>
        <p:nvPicPr>
          <p:cNvPr id="38" name="object 38"/>
          <p:cNvPicPr/>
          <p:nvPr/>
        </p:nvPicPr>
        <p:blipFill>
          <a:blip r:embed="rId6" cstate="print"/>
          <a:stretch>
            <a:fillRect/>
          </a:stretch>
        </p:blipFill>
        <p:spPr>
          <a:xfrm>
            <a:off x="267347" y="946404"/>
            <a:ext cx="778001" cy="778001"/>
          </a:xfrm>
          <a:prstGeom prst="rect">
            <a:avLst/>
          </a:prstGeom>
        </p:spPr>
      </p:pic>
      <p:sp>
        <p:nvSpPr>
          <p:cNvPr id="39" name="object 39"/>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94</a:t>
            </a:fld>
            <a:endParaRPr spc="-25" dirty="0"/>
          </a:p>
        </p:txBody>
      </p:sp>
      <p:sp>
        <p:nvSpPr>
          <p:cNvPr id="40" name="object 40"/>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277" y="795527"/>
            <a:ext cx="10605135" cy="5991225"/>
            <a:chOff x="88277" y="795527"/>
            <a:chExt cx="10605135" cy="5991225"/>
          </a:xfrm>
        </p:grpSpPr>
        <p:sp>
          <p:nvSpPr>
            <p:cNvPr id="3" name="object 3"/>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pic>
          <p:nvPicPr>
            <p:cNvPr id="4" name="object 4"/>
            <p:cNvPicPr/>
            <p:nvPr/>
          </p:nvPicPr>
          <p:blipFill>
            <a:blip r:embed="rId2" cstate="print"/>
            <a:stretch>
              <a:fillRect/>
            </a:stretch>
          </p:blipFill>
          <p:spPr>
            <a:xfrm>
              <a:off x="4696853" y="2242565"/>
              <a:ext cx="4067555" cy="4351782"/>
            </a:xfrm>
            <a:prstGeom prst="rect">
              <a:avLst/>
            </a:prstGeom>
          </p:spPr>
        </p:pic>
        <p:sp>
          <p:nvSpPr>
            <p:cNvPr id="5" name="object 5"/>
            <p:cNvSpPr/>
            <p:nvPr/>
          </p:nvSpPr>
          <p:spPr>
            <a:xfrm>
              <a:off x="6516496" y="6240780"/>
              <a:ext cx="883919" cy="312420"/>
            </a:xfrm>
            <a:custGeom>
              <a:avLst/>
              <a:gdLst/>
              <a:ahLst/>
              <a:cxnLst/>
              <a:rect l="l" t="t" r="r" b="b"/>
              <a:pathLst>
                <a:path w="883920" h="312420">
                  <a:moveTo>
                    <a:pt x="883920" y="312420"/>
                  </a:moveTo>
                  <a:lnTo>
                    <a:pt x="883920" y="0"/>
                  </a:lnTo>
                  <a:lnTo>
                    <a:pt x="0" y="0"/>
                  </a:lnTo>
                  <a:lnTo>
                    <a:pt x="0" y="312420"/>
                  </a:lnTo>
                  <a:lnTo>
                    <a:pt x="16763" y="312420"/>
                  </a:lnTo>
                  <a:lnTo>
                    <a:pt x="16763" y="33528"/>
                  </a:lnTo>
                  <a:lnTo>
                    <a:pt x="33527" y="16764"/>
                  </a:lnTo>
                  <a:lnTo>
                    <a:pt x="33527" y="33528"/>
                  </a:lnTo>
                  <a:lnTo>
                    <a:pt x="850392" y="33528"/>
                  </a:lnTo>
                  <a:lnTo>
                    <a:pt x="850392" y="16764"/>
                  </a:lnTo>
                  <a:lnTo>
                    <a:pt x="867168" y="33528"/>
                  </a:lnTo>
                  <a:lnTo>
                    <a:pt x="867168" y="312420"/>
                  </a:lnTo>
                  <a:lnTo>
                    <a:pt x="883920" y="312420"/>
                  </a:lnTo>
                  <a:close/>
                </a:path>
                <a:path w="883920" h="312420">
                  <a:moveTo>
                    <a:pt x="33527" y="33528"/>
                  </a:moveTo>
                  <a:lnTo>
                    <a:pt x="33527" y="16764"/>
                  </a:lnTo>
                  <a:lnTo>
                    <a:pt x="16763" y="33528"/>
                  </a:lnTo>
                  <a:lnTo>
                    <a:pt x="33527" y="33528"/>
                  </a:lnTo>
                  <a:close/>
                </a:path>
                <a:path w="883920" h="312420">
                  <a:moveTo>
                    <a:pt x="33527" y="278892"/>
                  </a:moveTo>
                  <a:lnTo>
                    <a:pt x="33527" y="33528"/>
                  </a:lnTo>
                  <a:lnTo>
                    <a:pt x="16763" y="33528"/>
                  </a:lnTo>
                  <a:lnTo>
                    <a:pt x="16763" y="278892"/>
                  </a:lnTo>
                  <a:lnTo>
                    <a:pt x="33527" y="278892"/>
                  </a:lnTo>
                  <a:close/>
                </a:path>
                <a:path w="883920" h="312420">
                  <a:moveTo>
                    <a:pt x="867168" y="278892"/>
                  </a:moveTo>
                  <a:lnTo>
                    <a:pt x="16763" y="278892"/>
                  </a:lnTo>
                  <a:lnTo>
                    <a:pt x="33527" y="295656"/>
                  </a:lnTo>
                  <a:lnTo>
                    <a:pt x="33527" y="312420"/>
                  </a:lnTo>
                  <a:lnTo>
                    <a:pt x="850392" y="312420"/>
                  </a:lnTo>
                  <a:lnTo>
                    <a:pt x="850392" y="295656"/>
                  </a:lnTo>
                  <a:lnTo>
                    <a:pt x="867168" y="278892"/>
                  </a:lnTo>
                  <a:close/>
                </a:path>
                <a:path w="883920" h="312420">
                  <a:moveTo>
                    <a:pt x="33527" y="312420"/>
                  </a:moveTo>
                  <a:lnTo>
                    <a:pt x="33527" y="295656"/>
                  </a:lnTo>
                  <a:lnTo>
                    <a:pt x="16763" y="278892"/>
                  </a:lnTo>
                  <a:lnTo>
                    <a:pt x="16763" y="312420"/>
                  </a:lnTo>
                  <a:lnTo>
                    <a:pt x="33527" y="312420"/>
                  </a:lnTo>
                  <a:close/>
                </a:path>
                <a:path w="883920" h="312420">
                  <a:moveTo>
                    <a:pt x="867168" y="33528"/>
                  </a:moveTo>
                  <a:lnTo>
                    <a:pt x="850392" y="16764"/>
                  </a:lnTo>
                  <a:lnTo>
                    <a:pt x="850392" y="33528"/>
                  </a:lnTo>
                  <a:lnTo>
                    <a:pt x="867168" y="33528"/>
                  </a:lnTo>
                  <a:close/>
                </a:path>
                <a:path w="883920" h="312420">
                  <a:moveTo>
                    <a:pt x="867168" y="278892"/>
                  </a:moveTo>
                  <a:lnTo>
                    <a:pt x="867168" y="33528"/>
                  </a:lnTo>
                  <a:lnTo>
                    <a:pt x="850392" y="33528"/>
                  </a:lnTo>
                  <a:lnTo>
                    <a:pt x="850392" y="278892"/>
                  </a:lnTo>
                  <a:lnTo>
                    <a:pt x="867168" y="278892"/>
                  </a:lnTo>
                  <a:close/>
                </a:path>
                <a:path w="883920" h="312420">
                  <a:moveTo>
                    <a:pt x="867168" y="312420"/>
                  </a:moveTo>
                  <a:lnTo>
                    <a:pt x="867168" y="278892"/>
                  </a:lnTo>
                  <a:lnTo>
                    <a:pt x="850392" y="295656"/>
                  </a:lnTo>
                  <a:lnTo>
                    <a:pt x="850392" y="312420"/>
                  </a:lnTo>
                  <a:lnTo>
                    <a:pt x="867168" y="312420"/>
                  </a:lnTo>
                  <a:close/>
                </a:path>
              </a:pathLst>
            </a:custGeom>
            <a:solidFill>
              <a:srgbClr val="FF0000"/>
            </a:solidFill>
          </p:spPr>
          <p:txBody>
            <a:bodyPr wrap="square" lIns="0" tIns="0" rIns="0" bIns="0" rtlCol="0"/>
            <a:lstStyle/>
            <a:p>
              <a:endParaRPr/>
            </a:p>
          </p:txBody>
        </p:sp>
        <p:sp>
          <p:nvSpPr>
            <p:cNvPr id="6" name="object 6"/>
            <p:cNvSpPr/>
            <p:nvPr/>
          </p:nvSpPr>
          <p:spPr>
            <a:xfrm>
              <a:off x="4786769" y="1780794"/>
              <a:ext cx="2209800" cy="441959"/>
            </a:xfrm>
            <a:custGeom>
              <a:avLst/>
              <a:gdLst/>
              <a:ahLst/>
              <a:cxnLst/>
              <a:rect l="l" t="t" r="r" b="b"/>
              <a:pathLst>
                <a:path w="2209800" h="441960">
                  <a:moveTo>
                    <a:pt x="2209800" y="368045"/>
                  </a:moveTo>
                  <a:lnTo>
                    <a:pt x="2209800" y="73151"/>
                  </a:lnTo>
                  <a:lnTo>
                    <a:pt x="2204037" y="44684"/>
                  </a:lnTo>
                  <a:lnTo>
                    <a:pt x="2188273" y="21431"/>
                  </a:lnTo>
                  <a:lnTo>
                    <a:pt x="2164794" y="5750"/>
                  </a:lnTo>
                  <a:lnTo>
                    <a:pt x="2135886" y="0"/>
                  </a:lnTo>
                  <a:lnTo>
                    <a:pt x="73914" y="0"/>
                  </a:lnTo>
                  <a:lnTo>
                    <a:pt x="45005" y="5750"/>
                  </a:lnTo>
                  <a:lnTo>
                    <a:pt x="21526" y="21431"/>
                  </a:lnTo>
                  <a:lnTo>
                    <a:pt x="5762" y="44684"/>
                  </a:lnTo>
                  <a:lnTo>
                    <a:pt x="0" y="73151"/>
                  </a:lnTo>
                  <a:lnTo>
                    <a:pt x="0" y="368045"/>
                  </a:lnTo>
                  <a:lnTo>
                    <a:pt x="5762" y="396954"/>
                  </a:lnTo>
                  <a:lnTo>
                    <a:pt x="21526" y="420433"/>
                  </a:lnTo>
                  <a:lnTo>
                    <a:pt x="45005" y="436197"/>
                  </a:lnTo>
                  <a:lnTo>
                    <a:pt x="73914" y="441959"/>
                  </a:lnTo>
                  <a:lnTo>
                    <a:pt x="2135886" y="441959"/>
                  </a:lnTo>
                  <a:lnTo>
                    <a:pt x="2164794" y="436197"/>
                  </a:lnTo>
                  <a:lnTo>
                    <a:pt x="2188273" y="420433"/>
                  </a:lnTo>
                  <a:lnTo>
                    <a:pt x="2204037" y="396954"/>
                  </a:lnTo>
                  <a:lnTo>
                    <a:pt x="2209800" y="368045"/>
                  </a:lnTo>
                  <a:close/>
                </a:path>
              </a:pathLst>
            </a:custGeom>
            <a:solidFill>
              <a:srgbClr val="009999"/>
            </a:solidFill>
          </p:spPr>
          <p:txBody>
            <a:bodyPr wrap="square" lIns="0" tIns="0" rIns="0" bIns="0" rtlCol="0"/>
            <a:lstStyle/>
            <a:p>
              <a:endParaRPr/>
            </a:p>
          </p:txBody>
        </p:sp>
        <p:sp>
          <p:nvSpPr>
            <p:cNvPr id="7" name="object 7"/>
            <p:cNvSpPr/>
            <p:nvPr/>
          </p:nvSpPr>
          <p:spPr>
            <a:xfrm>
              <a:off x="1175651" y="2992373"/>
              <a:ext cx="3299460" cy="1702435"/>
            </a:xfrm>
            <a:custGeom>
              <a:avLst/>
              <a:gdLst/>
              <a:ahLst/>
              <a:cxnLst/>
              <a:rect l="l" t="t" r="r" b="b"/>
              <a:pathLst>
                <a:path w="3299460" h="1702435">
                  <a:moveTo>
                    <a:pt x="3299459" y="1702307"/>
                  </a:moveTo>
                  <a:lnTo>
                    <a:pt x="3299459" y="0"/>
                  </a:lnTo>
                  <a:lnTo>
                    <a:pt x="0" y="0"/>
                  </a:lnTo>
                  <a:lnTo>
                    <a:pt x="0" y="1702307"/>
                  </a:lnTo>
                  <a:lnTo>
                    <a:pt x="3299459" y="1702307"/>
                  </a:lnTo>
                  <a:close/>
                </a:path>
              </a:pathLst>
            </a:custGeom>
            <a:solidFill>
              <a:srgbClr val="E2F0D9"/>
            </a:solidFill>
          </p:spPr>
          <p:txBody>
            <a:bodyPr wrap="square" lIns="0" tIns="0" rIns="0" bIns="0" rtlCol="0"/>
            <a:lstStyle/>
            <a:p>
              <a:endParaRPr/>
            </a:p>
          </p:txBody>
        </p:sp>
        <p:sp>
          <p:nvSpPr>
            <p:cNvPr id="8" name="object 8"/>
            <p:cNvSpPr/>
            <p:nvPr/>
          </p:nvSpPr>
          <p:spPr>
            <a:xfrm>
              <a:off x="1204607" y="1788426"/>
              <a:ext cx="2498725" cy="1298575"/>
            </a:xfrm>
            <a:custGeom>
              <a:avLst/>
              <a:gdLst/>
              <a:ahLst/>
              <a:cxnLst/>
              <a:rect l="l" t="t" r="r" b="b"/>
              <a:pathLst>
                <a:path w="2498725" h="1298575">
                  <a:moveTo>
                    <a:pt x="2497074" y="930402"/>
                  </a:moveTo>
                  <a:lnTo>
                    <a:pt x="2491308" y="901484"/>
                  </a:lnTo>
                  <a:lnTo>
                    <a:pt x="2475547" y="878014"/>
                  </a:lnTo>
                  <a:lnTo>
                    <a:pt x="2452065" y="862241"/>
                  </a:lnTo>
                  <a:lnTo>
                    <a:pt x="2423160" y="856488"/>
                  </a:lnTo>
                  <a:lnTo>
                    <a:pt x="73914" y="856488"/>
                  </a:lnTo>
                  <a:lnTo>
                    <a:pt x="44996" y="862241"/>
                  </a:lnTo>
                  <a:lnTo>
                    <a:pt x="21526" y="878014"/>
                  </a:lnTo>
                  <a:lnTo>
                    <a:pt x="5753" y="901484"/>
                  </a:lnTo>
                  <a:lnTo>
                    <a:pt x="0" y="930402"/>
                  </a:lnTo>
                  <a:lnTo>
                    <a:pt x="0" y="1225296"/>
                  </a:lnTo>
                  <a:lnTo>
                    <a:pt x="5753" y="1253756"/>
                  </a:lnTo>
                  <a:lnTo>
                    <a:pt x="21526" y="1277010"/>
                  </a:lnTo>
                  <a:lnTo>
                    <a:pt x="44996" y="1292694"/>
                  </a:lnTo>
                  <a:lnTo>
                    <a:pt x="73914" y="1298448"/>
                  </a:lnTo>
                  <a:lnTo>
                    <a:pt x="2423160" y="1298448"/>
                  </a:lnTo>
                  <a:lnTo>
                    <a:pt x="2452065" y="1292694"/>
                  </a:lnTo>
                  <a:lnTo>
                    <a:pt x="2475547" y="1277010"/>
                  </a:lnTo>
                  <a:lnTo>
                    <a:pt x="2491308" y="1253756"/>
                  </a:lnTo>
                  <a:lnTo>
                    <a:pt x="2497074" y="1225296"/>
                  </a:lnTo>
                  <a:lnTo>
                    <a:pt x="2497074" y="930402"/>
                  </a:lnTo>
                  <a:close/>
                </a:path>
                <a:path w="2498725" h="1298575">
                  <a:moveTo>
                    <a:pt x="2498598" y="73914"/>
                  </a:moveTo>
                  <a:lnTo>
                    <a:pt x="2492845" y="44996"/>
                  </a:lnTo>
                  <a:lnTo>
                    <a:pt x="2477160" y="21526"/>
                  </a:lnTo>
                  <a:lnTo>
                    <a:pt x="2453906" y="5753"/>
                  </a:lnTo>
                  <a:lnTo>
                    <a:pt x="2425446" y="0"/>
                  </a:lnTo>
                  <a:lnTo>
                    <a:pt x="75438" y="0"/>
                  </a:lnTo>
                  <a:lnTo>
                    <a:pt x="46520" y="5753"/>
                  </a:lnTo>
                  <a:lnTo>
                    <a:pt x="23050" y="21526"/>
                  </a:lnTo>
                  <a:lnTo>
                    <a:pt x="7277" y="44996"/>
                  </a:lnTo>
                  <a:lnTo>
                    <a:pt x="1524" y="73914"/>
                  </a:lnTo>
                  <a:lnTo>
                    <a:pt x="1524" y="368808"/>
                  </a:lnTo>
                  <a:lnTo>
                    <a:pt x="7277" y="397268"/>
                  </a:lnTo>
                  <a:lnTo>
                    <a:pt x="23050" y="420522"/>
                  </a:lnTo>
                  <a:lnTo>
                    <a:pt x="46520" y="436206"/>
                  </a:lnTo>
                  <a:lnTo>
                    <a:pt x="75438" y="441960"/>
                  </a:lnTo>
                  <a:lnTo>
                    <a:pt x="2425446" y="441960"/>
                  </a:lnTo>
                  <a:lnTo>
                    <a:pt x="2453906" y="436206"/>
                  </a:lnTo>
                  <a:lnTo>
                    <a:pt x="2477160" y="420522"/>
                  </a:lnTo>
                  <a:lnTo>
                    <a:pt x="2492845" y="397268"/>
                  </a:lnTo>
                  <a:lnTo>
                    <a:pt x="2498598" y="368808"/>
                  </a:lnTo>
                  <a:lnTo>
                    <a:pt x="2498598" y="73914"/>
                  </a:lnTo>
                  <a:close/>
                </a:path>
              </a:pathLst>
            </a:custGeom>
            <a:solidFill>
              <a:srgbClr val="009999"/>
            </a:solidFill>
          </p:spPr>
          <p:txBody>
            <a:bodyPr wrap="square" lIns="0" tIns="0" rIns="0" bIns="0" rtlCol="0"/>
            <a:lstStyle/>
            <a:p>
              <a:endParaRPr/>
            </a:p>
          </p:txBody>
        </p:sp>
      </p:grpSp>
      <p:sp>
        <p:nvSpPr>
          <p:cNvPr id="9" name="object 9"/>
          <p:cNvSpPr txBox="1"/>
          <p:nvPr/>
        </p:nvSpPr>
        <p:spPr>
          <a:xfrm>
            <a:off x="1243717" y="1814575"/>
            <a:ext cx="5565140" cy="2602230"/>
          </a:xfrm>
          <a:prstGeom prst="rect">
            <a:avLst/>
          </a:prstGeom>
        </p:spPr>
        <p:txBody>
          <a:bodyPr vert="horz" wrap="square" lIns="0" tIns="16510" rIns="0" bIns="0" rtlCol="0">
            <a:spAutoFit/>
          </a:bodyPr>
          <a:lstStyle/>
          <a:p>
            <a:pPr marL="233679">
              <a:lnSpc>
                <a:spcPct val="100000"/>
              </a:lnSpc>
              <a:spcBef>
                <a:spcPts val="130"/>
              </a:spcBef>
              <a:tabLst>
                <a:tab pos="3814445" algn="l"/>
              </a:tabLst>
            </a:pPr>
            <a:r>
              <a:rPr sz="2250" b="1" dirty="0">
                <a:solidFill>
                  <a:srgbClr val="FFFFFF"/>
                </a:solidFill>
                <a:latin typeface="Microsoft JhengHei"/>
                <a:cs typeface="Microsoft JhengHei"/>
              </a:rPr>
              <a:t>提供⺟乳替代</a:t>
            </a:r>
            <a:r>
              <a:rPr sz="2250" b="1" spc="-50" dirty="0">
                <a:solidFill>
                  <a:srgbClr val="FFFFFF"/>
                </a:solidFill>
                <a:latin typeface="Microsoft JhengHei"/>
                <a:cs typeface="Microsoft JhengHei"/>
              </a:rPr>
              <a:t>品</a:t>
            </a:r>
            <a:r>
              <a:rPr sz="2250" b="1" dirty="0">
                <a:solidFill>
                  <a:srgbClr val="FFFFFF"/>
                </a:solidFill>
                <a:latin typeface="Microsoft JhengHei"/>
                <a:cs typeface="Microsoft JhengHei"/>
              </a:rPr>
              <a:t>	</a:t>
            </a:r>
            <a:r>
              <a:rPr sz="3375" b="1" baseline="1234" dirty="0">
                <a:solidFill>
                  <a:srgbClr val="FFFFFF"/>
                </a:solidFill>
                <a:latin typeface="Microsoft JhengHei"/>
                <a:cs typeface="Microsoft JhengHei"/>
              </a:rPr>
              <a:t>定期追蹤檢</a:t>
            </a:r>
            <a:r>
              <a:rPr sz="3375" b="1" spc="-75" baseline="1234" dirty="0">
                <a:solidFill>
                  <a:srgbClr val="FFFFFF"/>
                </a:solidFill>
                <a:latin typeface="Microsoft JhengHei"/>
                <a:cs typeface="Microsoft JhengHei"/>
              </a:rPr>
              <a:t>驗</a:t>
            </a:r>
            <a:endParaRPr sz="3375" baseline="1234">
              <a:latin typeface="Microsoft JhengHei"/>
              <a:cs typeface="Microsoft JhengHei"/>
            </a:endParaRPr>
          </a:p>
          <a:p>
            <a:pPr>
              <a:lnSpc>
                <a:spcPct val="100000"/>
              </a:lnSpc>
              <a:spcBef>
                <a:spcPts val="90"/>
              </a:spcBef>
            </a:pPr>
            <a:endParaRPr sz="2150">
              <a:latin typeface="Microsoft JhengHei"/>
              <a:cs typeface="Microsoft JhengHei"/>
            </a:endParaRPr>
          </a:p>
          <a:p>
            <a:pPr marL="520700">
              <a:lnSpc>
                <a:spcPct val="100000"/>
              </a:lnSpc>
            </a:pPr>
            <a:r>
              <a:rPr sz="2250" b="1" dirty="0">
                <a:solidFill>
                  <a:srgbClr val="FFFFFF"/>
                </a:solidFill>
                <a:latin typeface="Microsoft JhengHei"/>
                <a:cs typeface="Microsoft JhengHei"/>
              </a:rPr>
              <a:t>預防性投</a:t>
            </a:r>
            <a:r>
              <a:rPr sz="2250" b="1" spc="-50" dirty="0">
                <a:solidFill>
                  <a:srgbClr val="FFFFFF"/>
                </a:solidFill>
                <a:latin typeface="Microsoft JhengHei"/>
                <a:cs typeface="Microsoft JhengHei"/>
              </a:rPr>
              <a:t>藥</a:t>
            </a:r>
            <a:endParaRPr sz="2250">
              <a:latin typeface="Microsoft JhengHei"/>
              <a:cs typeface="Microsoft JhengHei"/>
            </a:endParaRPr>
          </a:p>
          <a:p>
            <a:pPr marL="327660" marR="2477135" indent="-315595">
              <a:lnSpc>
                <a:spcPct val="132100"/>
              </a:lnSpc>
              <a:spcBef>
                <a:spcPts val="1250"/>
              </a:spcBef>
              <a:buFont typeface="Wingdings"/>
              <a:buChar char=""/>
              <a:tabLst>
                <a:tab pos="328295" algn="l"/>
              </a:tabLst>
            </a:pPr>
            <a:r>
              <a:rPr sz="1900" b="1" dirty="0">
                <a:latin typeface="Microsoft JhengHei"/>
                <a:cs typeface="Microsoft JhengHei"/>
              </a:rPr>
              <a:t>於出生後6-12小時內開</a:t>
            </a:r>
            <a:r>
              <a:rPr sz="1900" b="1" spc="-50" dirty="0">
                <a:latin typeface="Microsoft JhengHei"/>
                <a:cs typeface="Microsoft JhengHei"/>
              </a:rPr>
              <a:t>始</a:t>
            </a:r>
            <a:r>
              <a:rPr sz="1900" b="1" dirty="0">
                <a:latin typeface="Microsoft JhengHei"/>
                <a:cs typeface="Microsoft JhengHei"/>
              </a:rPr>
              <a:t>預防⺟⼦垂直感染藥</a:t>
            </a:r>
            <a:r>
              <a:rPr sz="1900" b="1" spc="-50" dirty="0">
                <a:latin typeface="Microsoft JhengHei"/>
                <a:cs typeface="Microsoft JhengHei"/>
              </a:rPr>
              <a:t>品</a:t>
            </a:r>
            <a:endParaRPr sz="1900">
              <a:latin typeface="Microsoft JhengHei"/>
              <a:cs typeface="Microsoft JhengHei"/>
            </a:endParaRPr>
          </a:p>
          <a:p>
            <a:pPr marL="327660" indent="-315595">
              <a:lnSpc>
                <a:spcPct val="100000"/>
              </a:lnSpc>
              <a:spcBef>
                <a:spcPts val="1255"/>
              </a:spcBef>
              <a:buFont typeface="Wingdings"/>
              <a:buChar char=""/>
              <a:tabLst>
                <a:tab pos="328295" algn="l"/>
              </a:tabLst>
            </a:pPr>
            <a:r>
              <a:rPr sz="1900" b="1" dirty="0">
                <a:latin typeface="Microsoft JhengHei"/>
                <a:cs typeface="Microsoft JhengHei"/>
              </a:rPr>
              <a:t>監控服藥管</a:t>
            </a:r>
            <a:r>
              <a:rPr sz="1900" b="1" spc="-50" dirty="0">
                <a:latin typeface="Microsoft JhengHei"/>
                <a:cs typeface="Microsoft JhengHei"/>
              </a:rPr>
              <a:t>理</a:t>
            </a:r>
            <a:endParaRPr sz="1900">
              <a:latin typeface="Microsoft JhengHei"/>
              <a:cs typeface="Microsoft JhengHei"/>
            </a:endParaRPr>
          </a:p>
        </p:txBody>
      </p:sp>
      <p:sp>
        <p:nvSpPr>
          <p:cNvPr id="10" name="object 10"/>
          <p:cNvSpPr txBox="1"/>
          <p:nvPr/>
        </p:nvSpPr>
        <p:spPr>
          <a:xfrm>
            <a:off x="5809632" y="1241565"/>
            <a:ext cx="4368800" cy="373380"/>
          </a:xfrm>
          <a:prstGeom prst="rect">
            <a:avLst/>
          </a:prstGeom>
        </p:spPr>
        <p:txBody>
          <a:bodyPr vert="horz" wrap="square" lIns="0" tIns="16510" rIns="0" bIns="0" rtlCol="0">
            <a:spAutoFit/>
          </a:bodyPr>
          <a:lstStyle/>
          <a:p>
            <a:pPr marL="12700">
              <a:lnSpc>
                <a:spcPct val="100000"/>
              </a:lnSpc>
              <a:spcBef>
                <a:spcPts val="130"/>
              </a:spcBef>
            </a:pPr>
            <a:r>
              <a:rPr sz="2250" b="1" dirty="0">
                <a:solidFill>
                  <a:srgbClr val="C55A11"/>
                </a:solidFill>
                <a:latin typeface="Microsoft JhengHei"/>
                <a:cs typeface="Microsoft JhengHei"/>
              </a:rPr>
              <a:t>疑似愛滋感染嬰幼兒追蹤照護服</a:t>
            </a:r>
            <a:r>
              <a:rPr sz="2250" b="1" spc="-50" dirty="0">
                <a:solidFill>
                  <a:srgbClr val="C55A11"/>
                </a:solidFill>
                <a:latin typeface="Microsoft JhengHei"/>
                <a:cs typeface="Microsoft JhengHei"/>
              </a:rPr>
              <a:t>務</a:t>
            </a:r>
            <a:endParaRPr sz="2250">
              <a:latin typeface="Microsoft JhengHei"/>
              <a:cs typeface="Microsoft JhengHei"/>
            </a:endParaRPr>
          </a:p>
        </p:txBody>
      </p:sp>
      <p:grpSp>
        <p:nvGrpSpPr>
          <p:cNvPr id="11" name="object 11"/>
          <p:cNvGrpSpPr/>
          <p:nvPr/>
        </p:nvGrpSpPr>
        <p:grpSpPr>
          <a:xfrm>
            <a:off x="267347" y="946404"/>
            <a:ext cx="10333990" cy="5478780"/>
            <a:chOff x="267347" y="946404"/>
            <a:chExt cx="10333990" cy="5478780"/>
          </a:xfrm>
        </p:grpSpPr>
        <p:pic>
          <p:nvPicPr>
            <p:cNvPr id="12" name="object 12"/>
            <p:cNvPicPr/>
            <p:nvPr/>
          </p:nvPicPr>
          <p:blipFill>
            <a:blip r:embed="rId3" cstate="print"/>
            <a:stretch>
              <a:fillRect/>
            </a:stretch>
          </p:blipFill>
          <p:spPr>
            <a:xfrm>
              <a:off x="8733929" y="4553712"/>
              <a:ext cx="1866900" cy="1871472"/>
            </a:xfrm>
            <a:prstGeom prst="rect">
              <a:avLst/>
            </a:prstGeom>
          </p:spPr>
        </p:pic>
        <p:pic>
          <p:nvPicPr>
            <p:cNvPr id="13" name="object 13"/>
            <p:cNvPicPr/>
            <p:nvPr/>
          </p:nvPicPr>
          <p:blipFill>
            <a:blip r:embed="rId4" cstate="print"/>
            <a:stretch>
              <a:fillRect/>
            </a:stretch>
          </p:blipFill>
          <p:spPr>
            <a:xfrm>
              <a:off x="267347" y="946404"/>
              <a:ext cx="778001" cy="778001"/>
            </a:xfrm>
            <a:prstGeom prst="rect">
              <a:avLst/>
            </a:prstGeom>
          </p:spPr>
        </p:pic>
      </p:grpSp>
      <p:sp>
        <p:nvSpPr>
          <p:cNvPr id="14" name="object 14"/>
          <p:cNvSpPr txBox="1">
            <a:spLocks noGrp="1"/>
          </p:cNvSpPr>
          <p:nvPr>
            <p:ph type="title"/>
          </p:nvPr>
        </p:nvSpPr>
        <p:spPr>
          <a:xfrm>
            <a:off x="1312043" y="1073911"/>
            <a:ext cx="4243705" cy="506730"/>
          </a:xfrm>
          <a:prstGeom prst="rect">
            <a:avLst/>
          </a:prstGeom>
        </p:spPr>
        <p:txBody>
          <a:bodyPr vert="horz" wrap="square" lIns="0" tIns="13335" rIns="0" bIns="0" rtlCol="0">
            <a:spAutoFit/>
          </a:bodyPr>
          <a:lstStyle/>
          <a:p>
            <a:pPr marL="38100">
              <a:lnSpc>
                <a:spcPct val="100000"/>
              </a:lnSpc>
              <a:spcBef>
                <a:spcPts val="105"/>
              </a:spcBef>
            </a:pPr>
            <a:r>
              <a:rPr dirty="0"/>
              <a:t>預防⺟⼦垂直感染策略</a:t>
            </a:r>
            <a:r>
              <a:rPr sz="3150" spc="-75" baseline="-21164" dirty="0"/>
              <a:t>3</a:t>
            </a:r>
            <a:endParaRPr sz="3150" baseline="-21164"/>
          </a:p>
        </p:txBody>
      </p:sp>
      <p:sp>
        <p:nvSpPr>
          <p:cNvPr id="15" name="object 15"/>
          <p:cNvSpPr txBox="1">
            <a:spLocks noGrp="1"/>
          </p:cNvSpPr>
          <p:nvPr>
            <p:ph type="sldNum" sz="quarter" idx="7"/>
          </p:nvPr>
        </p:nvSpPr>
        <p:spPr>
          <a:prstGeom prst="rect">
            <a:avLst/>
          </a:prstGeom>
        </p:spPr>
        <p:txBody>
          <a:bodyPr vert="horz" wrap="square" lIns="0" tIns="22860" rIns="0" bIns="0" rtlCol="0">
            <a:spAutoFit/>
          </a:bodyPr>
          <a:lstStyle/>
          <a:p>
            <a:pPr marL="173355">
              <a:lnSpc>
                <a:spcPct val="100000"/>
              </a:lnSpc>
              <a:spcBef>
                <a:spcPts val="180"/>
              </a:spcBef>
            </a:pPr>
            <a:fld id="{81D60167-4931-47E6-BA6A-407CBD079E47}" type="slidenum">
              <a:rPr spc="-25" dirty="0"/>
              <a:t>95</a:t>
            </a:fld>
            <a:endParaRPr spc="-25" dirty="0"/>
          </a:p>
        </p:txBody>
      </p:sp>
      <p:sp>
        <p:nvSpPr>
          <p:cNvPr id="16" name="object 16"/>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1193426" y="6150355"/>
            <a:ext cx="5872480" cy="346710"/>
          </a:xfrm>
          <a:prstGeom prst="rect">
            <a:avLst/>
          </a:prstGeom>
        </p:spPr>
        <p:txBody>
          <a:bodyPr vert="horz" wrap="square" lIns="0" tIns="13335" rIns="0" bIns="0" rtlCol="0">
            <a:spAutoFit/>
          </a:bodyPr>
          <a:lstStyle/>
          <a:p>
            <a:pPr marL="12700">
              <a:lnSpc>
                <a:spcPct val="100000"/>
              </a:lnSpc>
              <a:spcBef>
                <a:spcPts val="105"/>
              </a:spcBef>
            </a:pPr>
            <a:r>
              <a:rPr sz="2100" b="1" spc="-10" dirty="0">
                <a:solidFill>
                  <a:srgbClr val="C00000"/>
                </a:solidFill>
                <a:latin typeface="Microsoft JhengHei"/>
                <a:cs typeface="Microsoft JhengHei"/>
              </a:rPr>
              <a:t>藥癮愛滋個案占2022年新通報愛滋感染者⼈數</a:t>
            </a:r>
            <a:r>
              <a:rPr sz="2100" b="1" spc="-25" dirty="0">
                <a:solidFill>
                  <a:srgbClr val="C00000"/>
                </a:solidFill>
                <a:latin typeface="Microsoft JhengHei"/>
                <a:cs typeface="Microsoft JhengHei"/>
              </a:rPr>
              <a:t>2%</a:t>
            </a:r>
            <a:endParaRPr sz="2100">
              <a:latin typeface="Microsoft JhengHei"/>
              <a:cs typeface="Microsoft JhengHei"/>
            </a:endParaRPr>
          </a:p>
        </p:txBody>
      </p:sp>
      <p:sp>
        <p:nvSpPr>
          <p:cNvPr id="4" name="object 4"/>
          <p:cNvSpPr txBox="1">
            <a:spLocks noGrp="1"/>
          </p:cNvSpPr>
          <p:nvPr>
            <p:ph type="title"/>
          </p:nvPr>
        </p:nvSpPr>
        <p:spPr>
          <a:xfrm>
            <a:off x="1407547" y="1061720"/>
            <a:ext cx="3232150" cy="506730"/>
          </a:xfrm>
          <a:prstGeom prst="rect">
            <a:avLst/>
          </a:prstGeom>
        </p:spPr>
        <p:txBody>
          <a:bodyPr vert="horz" wrap="square" lIns="0" tIns="13335" rIns="0" bIns="0" rtlCol="0">
            <a:spAutoFit/>
          </a:bodyPr>
          <a:lstStyle/>
          <a:p>
            <a:pPr marL="12700">
              <a:lnSpc>
                <a:spcPct val="100000"/>
              </a:lnSpc>
              <a:spcBef>
                <a:spcPts val="105"/>
              </a:spcBef>
            </a:pPr>
            <a:r>
              <a:rPr spc="-10" dirty="0"/>
              <a:t>藥癮愛滋減害計畫</a:t>
            </a:r>
          </a:p>
        </p:txBody>
      </p:sp>
      <p:grpSp>
        <p:nvGrpSpPr>
          <p:cNvPr id="5" name="object 5"/>
          <p:cNvGrpSpPr/>
          <p:nvPr/>
        </p:nvGrpSpPr>
        <p:grpSpPr>
          <a:xfrm>
            <a:off x="150761" y="954024"/>
            <a:ext cx="10179685" cy="5180330"/>
            <a:chOff x="150761" y="954024"/>
            <a:chExt cx="10179685" cy="5180330"/>
          </a:xfrm>
        </p:grpSpPr>
        <p:pic>
          <p:nvPicPr>
            <p:cNvPr id="6" name="object 6"/>
            <p:cNvPicPr/>
            <p:nvPr/>
          </p:nvPicPr>
          <p:blipFill>
            <a:blip r:embed="rId2" cstate="print"/>
            <a:stretch>
              <a:fillRect/>
            </a:stretch>
          </p:blipFill>
          <p:spPr>
            <a:xfrm>
              <a:off x="275729" y="954024"/>
              <a:ext cx="731519" cy="736854"/>
            </a:xfrm>
            <a:prstGeom prst="rect">
              <a:avLst/>
            </a:prstGeom>
          </p:spPr>
        </p:pic>
        <p:pic>
          <p:nvPicPr>
            <p:cNvPr id="7" name="object 7"/>
            <p:cNvPicPr/>
            <p:nvPr/>
          </p:nvPicPr>
          <p:blipFill>
            <a:blip r:embed="rId3" cstate="print"/>
            <a:stretch>
              <a:fillRect/>
            </a:stretch>
          </p:blipFill>
          <p:spPr>
            <a:xfrm>
              <a:off x="150761" y="1773173"/>
              <a:ext cx="10179557" cy="4360926"/>
            </a:xfrm>
            <a:prstGeom prst="rect">
              <a:avLst/>
            </a:prstGeom>
          </p:spPr>
        </p:pic>
      </p:grpSp>
      <p:sp>
        <p:nvSpPr>
          <p:cNvPr id="8" name="object 8"/>
          <p:cNvSpPr txBox="1"/>
          <p:nvPr/>
        </p:nvSpPr>
        <p:spPr>
          <a:xfrm>
            <a:off x="10367143" y="6350760"/>
            <a:ext cx="179705" cy="185420"/>
          </a:xfrm>
          <a:prstGeom prst="rect">
            <a:avLst/>
          </a:prstGeom>
        </p:spPr>
        <p:txBody>
          <a:bodyPr vert="horz" wrap="square" lIns="0" tIns="12700" rIns="0" bIns="0" rtlCol="0">
            <a:spAutoFit/>
          </a:bodyPr>
          <a:lstStyle/>
          <a:p>
            <a:pPr marL="12700">
              <a:lnSpc>
                <a:spcPct val="100000"/>
              </a:lnSpc>
              <a:spcBef>
                <a:spcPts val="100"/>
              </a:spcBef>
            </a:pPr>
            <a:r>
              <a:rPr sz="1050" spc="-25" dirty="0">
                <a:solidFill>
                  <a:srgbClr val="252525"/>
                </a:solidFill>
                <a:latin typeface="Microsoft JhengHei"/>
                <a:cs typeface="Microsoft JhengHei"/>
              </a:rPr>
              <a:t>96</a:t>
            </a:r>
            <a:endParaRPr sz="1050">
              <a:latin typeface="Microsoft JhengHei"/>
              <a:cs typeface="Microsoft JhengHei"/>
            </a:endParaRPr>
          </a:p>
        </p:txBody>
      </p:sp>
      <p:sp>
        <p:nvSpPr>
          <p:cNvPr id="9" name="object 9"/>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1398403" y="1778761"/>
            <a:ext cx="6478270" cy="399415"/>
          </a:xfrm>
          <a:prstGeom prst="rect">
            <a:avLst/>
          </a:prstGeom>
        </p:spPr>
        <p:txBody>
          <a:bodyPr vert="horz" wrap="square" lIns="0" tIns="13335" rIns="0" bIns="0" rtlCol="0">
            <a:spAutoFit/>
          </a:bodyPr>
          <a:lstStyle/>
          <a:p>
            <a:pPr marL="12700">
              <a:lnSpc>
                <a:spcPct val="100000"/>
              </a:lnSpc>
              <a:spcBef>
                <a:spcPts val="105"/>
              </a:spcBef>
            </a:pPr>
            <a:r>
              <a:rPr sz="2450" b="1" spc="-5" dirty="0">
                <a:solidFill>
                  <a:srgbClr val="FF5050"/>
                </a:solidFill>
                <a:latin typeface="Microsoft JhengHei"/>
                <a:cs typeface="Microsoft JhengHei"/>
              </a:rPr>
              <a:t>針對使用非鴉片類成癮性物質(如安非他命等)者</a:t>
            </a:r>
            <a:endParaRPr sz="2450">
              <a:latin typeface="Microsoft JhengHei"/>
              <a:cs typeface="Microsoft JhengHei"/>
            </a:endParaRPr>
          </a:p>
        </p:txBody>
      </p:sp>
      <p:sp>
        <p:nvSpPr>
          <p:cNvPr id="4" name="object 4"/>
          <p:cNvSpPr txBox="1"/>
          <p:nvPr/>
        </p:nvSpPr>
        <p:spPr>
          <a:xfrm>
            <a:off x="1957704" y="5491232"/>
            <a:ext cx="2345055" cy="755650"/>
          </a:xfrm>
          <a:prstGeom prst="rect">
            <a:avLst/>
          </a:prstGeom>
        </p:spPr>
        <p:txBody>
          <a:bodyPr vert="horz" wrap="square" lIns="0" tIns="40005" rIns="0" bIns="0" rtlCol="0">
            <a:spAutoFit/>
          </a:bodyPr>
          <a:lstStyle/>
          <a:p>
            <a:pPr marL="548640" marR="5080" indent="-536575">
              <a:lnSpc>
                <a:spcPts val="2800"/>
              </a:lnSpc>
              <a:spcBef>
                <a:spcPts val="315"/>
              </a:spcBef>
            </a:pPr>
            <a:r>
              <a:rPr sz="2450" b="1" spc="-10" dirty="0">
                <a:solidFill>
                  <a:srgbClr val="006565"/>
                </a:solidFill>
                <a:latin typeface="Microsoft JhengHei"/>
                <a:cs typeface="Microsoft JhengHei"/>
              </a:rPr>
              <a:t>感染科/愛滋團隊</a:t>
            </a:r>
            <a:r>
              <a:rPr sz="2450" b="1" spc="-15" dirty="0">
                <a:solidFill>
                  <a:srgbClr val="006565"/>
                </a:solidFill>
                <a:latin typeface="Microsoft JhengHei"/>
                <a:cs typeface="Microsoft JhengHei"/>
              </a:rPr>
              <a:t>成癮個案</a:t>
            </a:r>
            <a:endParaRPr sz="2450">
              <a:latin typeface="Microsoft JhengHei"/>
              <a:cs typeface="Microsoft JhengHei"/>
            </a:endParaRPr>
          </a:p>
        </p:txBody>
      </p:sp>
      <p:sp>
        <p:nvSpPr>
          <p:cNvPr id="5" name="object 5"/>
          <p:cNvSpPr txBox="1"/>
          <p:nvPr/>
        </p:nvSpPr>
        <p:spPr>
          <a:xfrm>
            <a:off x="5920093" y="5451589"/>
            <a:ext cx="2519045" cy="755650"/>
          </a:xfrm>
          <a:prstGeom prst="rect">
            <a:avLst/>
          </a:prstGeom>
        </p:spPr>
        <p:txBody>
          <a:bodyPr vert="horz" wrap="square" lIns="0" tIns="40005" rIns="0" bIns="0" rtlCol="0">
            <a:spAutoFit/>
          </a:bodyPr>
          <a:lstStyle/>
          <a:p>
            <a:pPr marL="12700" marR="5080" indent="211454">
              <a:lnSpc>
                <a:spcPts val="2800"/>
              </a:lnSpc>
              <a:spcBef>
                <a:spcPts val="315"/>
              </a:spcBef>
            </a:pPr>
            <a:r>
              <a:rPr sz="2450" b="1" dirty="0">
                <a:solidFill>
                  <a:srgbClr val="006565"/>
                </a:solidFill>
                <a:latin typeface="Microsoft JhengHei"/>
                <a:cs typeface="Microsoft JhengHei"/>
              </a:rPr>
              <a:t>Chemsex</a:t>
            </a:r>
            <a:r>
              <a:rPr sz="2450" b="1" spc="-25" dirty="0">
                <a:solidFill>
                  <a:srgbClr val="006565"/>
                </a:solidFill>
                <a:latin typeface="Microsoft JhengHei"/>
                <a:cs typeface="Microsoft JhengHei"/>
              </a:rPr>
              <a:t> 戒癮</a:t>
            </a:r>
            <a:r>
              <a:rPr sz="2450" b="1" spc="-10" dirty="0">
                <a:solidFill>
                  <a:srgbClr val="006565"/>
                </a:solidFill>
                <a:latin typeface="Microsoft JhengHei"/>
                <a:cs typeface="Microsoft JhengHei"/>
              </a:rPr>
              <a:t>友善醫師戒癮治療</a:t>
            </a:r>
            <a:endParaRPr sz="2450">
              <a:latin typeface="Microsoft JhengHei"/>
              <a:cs typeface="Microsoft JhengHei"/>
            </a:endParaRPr>
          </a:p>
        </p:txBody>
      </p:sp>
      <p:sp>
        <p:nvSpPr>
          <p:cNvPr id="6" name="object 6"/>
          <p:cNvSpPr/>
          <p:nvPr/>
        </p:nvSpPr>
        <p:spPr>
          <a:xfrm>
            <a:off x="4545977" y="5706617"/>
            <a:ext cx="1217930" cy="200660"/>
          </a:xfrm>
          <a:custGeom>
            <a:avLst/>
            <a:gdLst/>
            <a:ahLst/>
            <a:cxnLst/>
            <a:rect l="l" t="t" r="r" b="b"/>
            <a:pathLst>
              <a:path w="1217929" h="200660">
                <a:moveTo>
                  <a:pt x="200405" y="67056"/>
                </a:moveTo>
                <a:lnTo>
                  <a:pt x="200405" y="0"/>
                </a:lnTo>
                <a:lnTo>
                  <a:pt x="0" y="99822"/>
                </a:lnTo>
                <a:lnTo>
                  <a:pt x="166877" y="183578"/>
                </a:lnTo>
                <a:lnTo>
                  <a:pt x="166877" y="67056"/>
                </a:lnTo>
                <a:lnTo>
                  <a:pt x="200405" y="67056"/>
                </a:lnTo>
                <a:close/>
              </a:path>
              <a:path w="1217929" h="200660">
                <a:moveTo>
                  <a:pt x="1050798" y="133350"/>
                </a:moveTo>
                <a:lnTo>
                  <a:pt x="1050798" y="67056"/>
                </a:lnTo>
                <a:lnTo>
                  <a:pt x="166877" y="67056"/>
                </a:lnTo>
                <a:lnTo>
                  <a:pt x="166877" y="133350"/>
                </a:lnTo>
                <a:lnTo>
                  <a:pt x="1050798" y="133350"/>
                </a:lnTo>
                <a:close/>
              </a:path>
              <a:path w="1217929" h="200660">
                <a:moveTo>
                  <a:pt x="200406" y="200406"/>
                </a:moveTo>
                <a:lnTo>
                  <a:pt x="200405" y="133350"/>
                </a:lnTo>
                <a:lnTo>
                  <a:pt x="166877" y="133350"/>
                </a:lnTo>
                <a:lnTo>
                  <a:pt x="166877" y="183578"/>
                </a:lnTo>
                <a:lnTo>
                  <a:pt x="200406" y="200406"/>
                </a:lnTo>
                <a:close/>
              </a:path>
              <a:path w="1217929" h="200660">
                <a:moveTo>
                  <a:pt x="1217676" y="99822"/>
                </a:moveTo>
                <a:lnTo>
                  <a:pt x="1017269" y="0"/>
                </a:lnTo>
                <a:lnTo>
                  <a:pt x="1017269" y="67056"/>
                </a:lnTo>
                <a:lnTo>
                  <a:pt x="1050798" y="67056"/>
                </a:lnTo>
                <a:lnTo>
                  <a:pt x="1050798" y="183578"/>
                </a:lnTo>
                <a:lnTo>
                  <a:pt x="1217676" y="99822"/>
                </a:lnTo>
                <a:close/>
              </a:path>
              <a:path w="1217929" h="200660">
                <a:moveTo>
                  <a:pt x="1050798" y="183578"/>
                </a:moveTo>
                <a:lnTo>
                  <a:pt x="1050798" y="133350"/>
                </a:lnTo>
                <a:lnTo>
                  <a:pt x="1017269" y="133350"/>
                </a:lnTo>
                <a:lnTo>
                  <a:pt x="1017270" y="200406"/>
                </a:lnTo>
                <a:lnTo>
                  <a:pt x="1050798" y="183578"/>
                </a:lnTo>
                <a:close/>
              </a:path>
            </a:pathLst>
          </a:custGeom>
          <a:solidFill>
            <a:srgbClr val="006666"/>
          </a:solidFill>
        </p:spPr>
        <p:txBody>
          <a:bodyPr wrap="square" lIns="0" tIns="0" rIns="0" bIns="0" rtlCol="0"/>
          <a:lstStyle/>
          <a:p>
            <a:endParaRPr/>
          </a:p>
        </p:txBody>
      </p:sp>
      <p:sp>
        <p:nvSpPr>
          <p:cNvPr id="7" name="object 7"/>
          <p:cNvSpPr txBox="1"/>
          <p:nvPr/>
        </p:nvSpPr>
        <p:spPr>
          <a:xfrm>
            <a:off x="4830443" y="5174823"/>
            <a:ext cx="648970" cy="1116965"/>
          </a:xfrm>
          <a:prstGeom prst="rect">
            <a:avLst/>
          </a:prstGeom>
        </p:spPr>
        <p:txBody>
          <a:bodyPr vert="horz" wrap="square" lIns="0" tIns="12700" rIns="0" bIns="0" rtlCol="0">
            <a:spAutoFit/>
          </a:bodyPr>
          <a:lstStyle/>
          <a:p>
            <a:pPr marL="12700" marR="5080" indent="-635">
              <a:lnSpc>
                <a:spcPct val="146100"/>
              </a:lnSpc>
              <a:spcBef>
                <a:spcPts val="100"/>
              </a:spcBef>
            </a:pPr>
            <a:r>
              <a:rPr sz="2450" b="1" spc="-25" dirty="0">
                <a:solidFill>
                  <a:srgbClr val="006565"/>
                </a:solidFill>
                <a:latin typeface="Microsoft JhengHei"/>
                <a:cs typeface="Microsoft JhengHei"/>
              </a:rPr>
              <a:t>轉介共照</a:t>
            </a:r>
            <a:endParaRPr sz="2450">
              <a:latin typeface="Microsoft JhengHei"/>
              <a:cs typeface="Microsoft JhengHei"/>
            </a:endParaRPr>
          </a:p>
        </p:txBody>
      </p:sp>
      <p:grpSp>
        <p:nvGrpSpPr>
          <p:cNvPr id="8" name="object 8"/>
          <p:cNvGrpSpPr/>
          <p:nvPr/>
        </p:nvGrpSpPr>
        <p:grpSpPr>
          <a:xfrm>
            <a:off x="475373" y="2411729"/>
            <a:ext cx="9568815" cy="1407795"/>
            <a:chOff x="475373" y="2411729"/>
            <a:chExt cx="9568815" cy="1407795"/>
          </a:xfrm>
        </p:grpSpPr>
        <p:sp>
          <p:nvSpPr>
            <p:cNvPr id="9" name="object 9"/>
            <p:cNvSpPr/>
            <p:nvPr/>
          </p:nvSpPr>
          <p:spPr>
            <a:xfrm>
              <a:off x="997343" y="3098304"/>
              <a:ext cx="7092315" cy="26670"/>
            </a:xfrm>
            <a:custGeom>
              <a:avLst/>
              <a:gdLst/>
              <a:ahLst/>
              <a:cxnLst/>
              <a:rect l="l" t="t" r="r" b="b"/>
              <a:pathLst>
                <a:path w="7092315" h="26669">
                  <a:moveTo>
                    <a:pt x="75438" y="0"/>
                  </a:moveTo>
                  <a:lnTo>
                    <a:pt x="0" y="0"/>
                  </a:lnTo>
                  <a:lnTo>
                    <a:pt x="0" y="25146"/>
                  </a:lnTo>
                  <a:lnTo>
                    <a:pt x="75438" y="25146"/>
                  </a:lnTo>
                  <a:lnTo>
                    <a:pt x="75438" y="0"/>
                  </a:lnTo>
                  <a:close/>
                </a:path>
                <a:path w="7092315" h="26669">
                  <a:moveTo>
                    <a:pt x="175260" y="0"/>
                  </a:moveTo>
                  <a:lnTo>
                    <a:pt x="99822" y="0"/>
                  </a:lnTo>
                  <a:lnTo>
                    <a:pt x="99822" y="25146"/>
                  </a:lnTo>
                  <a:lnTo>
                    <a:pt x="175260" y="25146"/>
                  </a:lnTo>
                  <a:lnTo>
                    <a:pt x="175260" y="0"/>
                  </a:lnTo>
                  <a:close/>
                </a:path>
                <a:path w="7092315" h="26669">
                  <a:moveTo>
                    <a:pt x="275844" y="0"/>
                  </a:moveTo>
                  <a:lnTo>
                    <a:pt x="200406" y="0"/>
                  </a:lnTo>
                  <a:lnTo>
                    <a:pt x="200406" y="25146"/>
                  </a:lnTo>
                  <a:lnTo>
                    <a:pt x="275844" y="25146"/>
                  </a:lnTo>
                  <a:lnTo>
                    <a:pt x="275844" y="0"/>
                  </a:lnTo>
                  <a:close/>
                </a:path>
                <a:path w="7092315" h="26669">
                  <a:moveTo>
                    <a:pt x="375666" y="0"/>
                  </a:moveTo>
                  <a:lnTo>
                    <a:pt x="300990" y="0"/>
                  </a:lnTo>
                  <a:lnTo>
                    <a:pt x="300990" y="25146"/>
                  </a:lnTo>
                  <a:lnTo>
                    <a:pt x="375666" y="25146"/>
                  </a:lnTo>
                  <a:lnTo>
                    <a:pt x="375666" y="0"/>
                  </a:lnTo>
                  <a:close/>
                </a:path>
                <a:path w="7092315" h="26669">
                  <a:moveTo>
                    <a:pt x="476250" y="0"/>
                  </a:moveTo>
                  <a:lnTo>
                    <a:pt x="400812" y="0"/>
                  </a:lnTo>
                  <a:lnTo>
                    <a:pt x="400812" y="25146"/>
                  </a:lnTo>
                  <a:lnTo>
                    <a:pt x="476250" y="25146"/>
                  </a:lnTo>
                  <a:lnTo>
                    <a:pt x="476250" y="0"/>
                  </a:lnTo>
                  <a:close/>
                </a:path>
                <a:path w="7092315" h="26669">
                  <a:moveTo>
                    <a:pt x="576059" y="0"/>
                  </a:moveTo>
                  <a:lnTo>
                    <a:pt x="501396" y="0"/>
                  </a:lnTo>
                  <a:lnTo>
                    <a:pt x="501396" y="25146"/>
                  </a:lnTo>
                  <a:lnTo>
                    <a:pt x="576059" y="25146"/>
                  </a:lnTo>
                  <a:lnTo>
                    <a:pt x="576059" y="0"/>
                  </a:lnTo>
                  <a:close/>
                </a:path>
                <a:path w="7092315" h="26669">
                  <a:moveTo>
                    <a:pt x="676656" y="0"/>
                  </a:moveTo>
                  <a:lnTo>
                    <a:pt x="601218" y="0"/>
                  </a:lnTo>
                  <a:lnTo>
                    <a:pt x="601218" y="25146"/>
                  </a:lnTo>
                  <a:lnTo>
                    <a:pt x="676656" y="25146"/>
                  </a:lnTo>
                  <a:lnTo>
                    <a:pt x="676656" y="0"/>
                  </a:lnTo>
                  <a:close/>
                </a:path>
                <a:path w="7092315" h="26669">
                  <a:moveTo>
                    <a:pt x="776478" y="0"/>
                  </a:moveTo>
                  <a:lnTo>
                    <a:pt x="701802" y="0"/>
                  </a:lnTo>
                  <a:lnTo>
                    <a:pt x="701802" y="25146"/>
                  </a:lnTo>
                  <a:lnTo>
                    <a:pt x="776478" y="25146"/>
                  </a:lnTo>
                  <a:lnTo>
                    <a:pt x="776478" y="0"/>
                  </a:lnTo>
                  <a:close/>
                </a:path>
                <a:path w="7092315" h="26669">
                  <a:moveTo>
                    <a:pt x="877062" y="0"/>
                  </a:moveTo>
                  <a:lnTo>
                    <a:pt x="801624" y="0"/>
                  </a:lnTo>
                  <a:lnTo>
                    <a:pt x="801624" y="25146"/>
                  </a:lnTo>
                  <a:lnTo>
                    <a:pt x="877062" y="25146"/>
                  </a:lnTo>
                  <a:lnTo>
                    <a:pt x="877062" y="0"/>
                  </a:lnTo>
                  <a:close/>
                </a:path>
                <a:path w="7092315" h="26669">
                  <a:moveTo>
                    <a:pt x="976884" y="0"/>
                  </a:moveTo>
                  <a:lnTo>
                    <a:pt x="902208" y="0"/>
                  </a:lnTo>
                  <a:lnTo>
                    <a:pt x="902208" y="25146"/>
                  </a:lnTo>
                  <a:lnTo>
                    <a:pt x="976884" y="25146"/>
                  </a:lnTo>
                  <a:lnTo>
                    <a:pt x="976884" y="0"/>
                  </a:lnTo>
                  <a:close/>
                </a:path>
                <a:path w="7092315" h="26669">
                  <a:moveTo>
                    <a:pt x="1077468" y="0"/>
                  </a:moveTo>
                  <a:lnTo>
                    <a:pt x="1002030" y="0"/>
                  </a:lnTo>
                  <a:lnTo>
                    <a:pt x="1002030" y="25146"/>
                  </a:lnTo>
                  <a:lnTo>
                    <a:pt x="1077468" y="25146"/>
                  </a:lnTo>
                  <a:lnTo>
                    <a:pt x="1077468" y="0"/>
                  </a:lnTo>
                  <a:close/>
                </a:path>
                <a:path w="7092315" h="26669">
                  <a:moveTo>
                    <a:pt x="1178052" y="0"/>
                  </a:moveTo>
                  <a:lnTo>
                    <a:pt x="1102614" y="0"/>
                  </a:lnTo>
                  <a:lnTo>
                    <a:pt x="1102614" y="25146"/>
                  </a:lnTo>
                  <a:lnTo>
                    <a:pt x="1178052" y="25146"/>
                  </a:lnTo>
                  <a:lnTo>
                    <a:pt x="1178052" y="0"/>
                  </a:lnTo>
                  <a:close/>
                </a:path>
                <a:path w="7092315" h="26669">
                  <a:moveTo>
                    <a:pt x="1277874" y="0"/>
                  </a:moveTo>
                  <a:lnTo>
                    <a:pt x="1202436" y="0"/>
                  </a:lnTo>
                  <a:lnTo>
                    <a:pt x="1202436" y="25146"/>
                  </a:lnTo>
                  <a:lnTo>
                    <a:pt x="1277874" y="25146"/>
                  </a:lnTo>
                  <a:lnTo>
                    <a:pt x="1277874" y="0"/>
                  </a:lnTo>
                  <a:close/>
                </a:path>
                <a:path w="7092315" h="26669">
                  <a:moveTo>
                    <a:pt x="1378458" y="762"/>
                  </a:moveTo>
                  <a:lnTo>
                    <a:pt x="1303020" y="0"/>
                  </a:lnTo>
                  <a:lnTo>
                    <a:pt x="1303020" y="25146"/>
                  </a:lnTo>
                  <a:lnTo>
                    <a:pt x="1378458" y="25146"/>
                  </a:lnTo>
                  <a:lnTo>
                    <a:pt x="1378458" y="762"/>
                  </a:lnTo>
                  <a:close/>
                </a:path>
                <a:path w="7092315" h="26669">
                  <a:moveTo>
                    <a:pt x="1478280" y="762"/>
                  </a:moveTo>
                  <a:lnTo>
                    <a:pt x="1403604" y="762"/>
                  </a:lnTo>
                  <a:lnTo>
                    <a:pt x="1403604" y="25146"/>
                  </a:lnTo>
                  <a:lnTo>
                    <a:pt x="1478280" y="25146"/>
                  </a:lnTo>
                  <a:lnTo>
                    <a:pt x="1478280" y="762"/>
                  </a:lnTo>
                  <a:close/>
                </a:path>
                <a:path w="7092315" h="26669">
                  <a:moveTo>
                    <a:pt x="1578864" y="762"/>
                  </a:moveTo>
                  <a:lnTo>
                    <a:pt x="1503426" y="762"/>
                  </a:lnTo>
                  <a:lnTo>
                    <a:pt x="1503426" y="25146"/>
                  </a:lnTo>
                  <a:lnTo>
                    <a:pt x="1578864" y="25146"/>
                  </a:lnTo>
                  <a:lnTo>
                    <a:pt x="1578864" y="762"/>
                  </a:lnTo>
                  <a:close/>
                </a:path>
                <a:path w="7092315" h="26669">
                  <a:moveTo>
                    <a:pt x="1678686" y="762"/>
                  </a:moveTo>
                  <a:lnTo>
                    <a:pt x="1604010" y="762"/>
                  </a:lnTo>
                  <a:lnTo>
                    <a:pt x="1604010" y="25146"/>
                  </a:lnTo>
                  <a:lnTo>
                    <a:pt x="1678686" y="25146"/>
                  </a:lnTo>
                  <a:lnTo>
                    <a:pt x="1678686" y="762"/>
                  </a:lnTo>
                  <a:close/>
                </a:path>
                <a:path w="7092315" h="26669">
                  <a:moveTo>
                    <a:pt x="1779270" y="762"/>
                  </a:moveTo>
                  <a:lnTo>
                    <a:pt x="1703832" y="762"/>
                  </a:lnTo>
                  <a:lnTo>
                    <a:pt x="1703832" y="25146"/>
                  </a:lnTo>
                  <a:lnTo>
                    <a:pt x="1779270" y="25146"/>
                  </a:lnTo>
                  <a:lnTo>
                    <a:pt x="1779270" y="762"/>
                  </a:lnTo>
                  <a:close/>
                </a:path>
                <a:path w="7092315" h="26669">
                  <a:moveTo>
                    <a:pt x="1879092" y="762"/>
                  </a:moveTo>
                  <a:lnTo>
                    <a:pt x="1804416" y="762"/>
                  </a:lnTo>
                  <a:lnTo>
                    <a:pt x="1804416" y="25146"/>
                  </a:lnTo>
                  <a:lnTo>
                    <a:pt x="1879092" y="25146"/>
                  </a:lnTo>
                  <a:lnTo>
                    <a:pt x="1879092" y="762"/>
                  </a:lnTo>
                  <a:close/>
                </a:path>
                <a:path w="7092315" h="26669">
                  <a:moveTo>
                    <a:pt x="1979676" y="762"/>
                  </a:moveTo>
                  <a:lnTo>
                    <a:pt x="1904238" y="762"/>
                  </a:lnTo>
                  <a:lnTo>
                    <a:pt x="1904238" y="25908"/>
                  </a:lnTo>
                  <a:lnTo>
                    <a:pt x="1979676" y="25908"/>
                  </a:lnTo>
                  <a:lnTo>
                    <a:pt x="1979676" y="762"/>
                  </a:lnTo>
                  <a:close/>
                </a:path>
                <a:path w="7092315" h="26669">
                  <a:moveTo>
                    <a:pt x="2079498" y="762"/>
                  </a:moveTo>
                  <a:lnTo>
                    <a:pt x="2004822" y="762"/>
                  </a:lnTo>
                  <a:lnTo>
                    <a:pt x="2004822" y="25908"/>
                  </a:lnTo>
                  <a:lnTo>
                    <a:pt x="2079498" y="25908"/>
                  </a:lnTo>
                  <a:lnTo>
                    <a:pt x="2079498" y="762"/>
                  </a:lnTo>
                  <a:close/>
                </a:path>
                <a:path w="7092315" h="26669">
                  <a:moveTo>
                    <a:pt x="2180082" y="762"/>
                  </a:moveTo>
                  <a:lnTo>
                    <a:pt x="2104644" y="762"/>
                  </a:lnTo>
                  <a:lnTo>
                    <a:pt x="2104644" y="25908"/>
                  </a:lnTo>
                  <a:lnTo>
                    <a:pt x="2180082" y="25908"/>
                  </a:lnTo>
                  <a:lnTo>
                    <a:pt x="2180082" y="762"/>
                  </a:lnTo>
                  <a:close/>
                </a:path>
                <a:path w="7092315" h="26669">
                  <a:moveTo>
                    <a:pt x="2280666" y="762"/>
                  </a:moveTo>
                  <a:lnTo>
                    <a:pt x="2205228" y="762"/>
                  </a:lnTo>
                  <a:lnTo>
                    <a:pt x="2205228" y="25908"/>
                  </a:lnTo>
                  <a:lnTo>
                    <a:pt x="2280666" y="25908"/>
                  </a:lnTo>
                  <a:lnTo>
                    <a:pt x="2280666" y="762"/>
                  </a:lnTo>
                  <a:close/>
                </a:path>
                <a:path w="7092315" h="26669">
                  <a:moveTo>
                    <a:pt x="2380488" y="762"/>
                  </a:moveTo>
                  <a:lnTo>
                    <a:pt x="2305050" y="762"/>
                  </a:lnTo>
                  <a:lnTo>
                    <a:pt x="2305050" y="25908"/>
                  </a:lnTo>
                  <a:lnTo>
                    <a:pt x="2380488" y="25908"/>
                  </a:lnTo>
                  <a:lnTo>
                    <a:pt x="2380488" y="762"/>
                  </a:lnTo>
                  <a:close/>
                </a:path>
                <a:path w="7092315" h="26669">
                  <a:moveTo>
                    <a:pt x="2481072" y="762"/>
                  </a:moveTo>
                  <a:lnTo>
                    <a:pt x="2405634" y="762"/>
                  </a:lnTo>
                  <a:lnTo>
                    <a:pt x="2405634" y="25908"/>
                  </a:lnTo>
                  <a:lnTo>
                    <a:pt x="2481072" y="25908"/>
                  </a:lnTo>
                  <a:lnTo>
                    <a:pt x="2481072" y="762"/>
                  </a:lnTo>
                  <a:close/>
                </a:path>
                <a:path w="7092315" h="26669">
                  <a:moveTo>
                    <a:pt x="2580894" y="762"/>
                  </a:moveTo>
                  <a:lnTo>
                    <a:pt x="2506218" y="762"/>
                  </a:lnTo>
                  <a:lnTo>
                    <a:pt x="2506218" y="25908"/>
                  </a:lnTo>
                  <a:lnTo>
                    <a:pt x="2580894" y="25908"/>
                  </a:lnTo>
                  <a:lnTo>
                    <a:pt x="2580894" y="762"/>
                  </a:lnTo>
                  <a:close/>
                </a:path>
                <a:path w="7092315" h="26669">
                  <a:moveTo>
                    <a:pt x="2681478" y="762"/>
                  </a:moveTo>
                  <a:lnTo>
                    <a:pt x="2606040" y="762"/>
                  </a:lnTo>
                  <a:lnTo>
                    <a:pt x="2606040" y="25908"/>
                  </a:lnTo>
                  <a:lnTo>
                    <a:pt x="2681478" y="25908"/>
                  </a:lnTo>
                  <a:lnTo>
                    <a:pt x="2681478" y="762"/>
                  </a:lnTo>
                  <a:close/>
                </a:path>
                <a:path w="7092315" h="26669">
                  <a:moveTo>
                    <a:pt x="2781300" y="762"/>
                  </a:moveTo>
                  <a:lnTo>
                    <a:pt x="2706624" y="762"/>
                  </a:lnTo>
                  <a:lnTo>
                    <a:pt x="2706624" y="25908"/>
                  </a:lnTo>
                  <a:lnTo>
                    <a:pt x="2781300" y="25908"/>
                  </a:lnTo>
                  <a:lnTo>
                    <a:pt x="2781300" y="762"/>
                  </a:lnTo>
                  <a:close/>
                </a:path>
                <a:path w="7092315" h="26669">
                  <a:moveTo>
                    <a:pt x="2881884" y="762"/>
                  </a:moveTo>
                  <a:lnTo>
                    <a:pt x="2806446" y="762"/>
                  </a:lnTo>
                  <a:lnTo>
                    <a:pt x="2806446" y="25908"/>
                  </a:lnTo>
                  <a:lnTo>
                    <a:pt x="2881884" y="25908"/>
                  </a:lnTo>
                  <a:lnTo>
                    <a:pt x="2881884" y="762"/>
                  </a:lnTo>
                  <a:close/>
                </a:path>
                <a:path w="7092315" h="26669">
                  <a:moveTo>
                    <a:pt x="2981706" y="762"/>
                  </a:moveTo>
                  <a:lnTo>
                    <a:pt x="2907030" y="762"/>
                  </a:lnTo>
                  <a:lnTo>
                    <a:pt x="2907030" y="25908"/>
                  </a:lnTo>
                  <a:lnTo>
                    <a:pt x="2981706" y="25908"/>
                  </a:lnTo>
                  <a:lnTo>
                    <a:pt x="2981706" y="762"/>
                  </a:lnTo>
                  <a:close/>
                </a:path>
                <a:path w="7092315" h="26669">
                  <a:moveTo>
                    <a:pt x="3082290" y="762"/>
                  </a:moveTo>
                  <a:lnTo>
                    <a:pt x="3006852" y="762"/>
                  </a:lnTo>
                  <a:lnTo>
                    <a:pt x="3006852" y="25908"/>
                  </a:lnTo>
                  <a:lnTo>
                    <a:pt x="3082290" y="25908"/>
                  </a:lnTo>
                  <a:lnTo>
                    <a:pt x="3082290" y="762"/>
                  </a:lnTo>
                  <a:close/>
                </a:path>
                <a:path w="7092315" h="26669">
                  <a:moveTo>
                    <a:pt x="3182112" y="762"/>
                  </a:moveTo>
                  <a:lnTo>
                    <a:pt x="3107436" y="762"/>
                  </a:lnTo>
                  <a:lnTo>
                    <a:pt x="3107436" y="25908"/>
                  </a:lnTo>
                  <a:lnTo>
                    <a:pt x="3182112" y="25908"/>
                  </a:lnTo>
                  <a:lnTo>
                    <a:pt x="3182112" y="762"/>
                  </a:lnTo>
                  <a:close/>
                </a:path>
                <a:path w="7092315" h="26669">
                  <a:moveTo>
                    <a:pt x="3282696" y="762"/>
                  </a:moveTo>
                  <a:lnTo>
                    <a:pt x="3207258" y="762"/>
                  </a:lnTo>
                  <a:lnTo>
                    <a:pt x="3207258" y="25908"/>
                  </a:lnTo>
                  <a:lnTo>
                    <a:pt x="3282696" y="25908"/>
                  </a:lnTo>
                  <a:lnTo>
                    <a:pt x="3282696" y="762"/>
                  </a:lnTo>
                  <a:close/>
                </a:path>
                <a:path w="7092315" h="26669">
                  <a:moveTo>
                    <a:pt x="3383280" y="762"/>
                  </a:moveTo>
                  <a:lnTo>
                    <a:pt x="3307842" y="762"/>
                  </a:lnTo>
                  <a:lnTo>
                    <a:pt x="3307842" y="25908"/>
                  </a:lnTo>
                  <a:lnTo>
                    <a:pt x="3383280" y="25908"/>
                  </a:lnTo>
                  <a:lnTo>
                    <a:pt x="3383280" y="762"/>
                  </a:lnTo>
                  <a:close/>
                </a:path>
                <a:path w="7092315" h="26669">
                  <a:moveTo>
                    <a:pt x="3483102" y="762"/>
                  </a:moveTo>
                  <a:lnTo>
                    <a:pt x="3407664" y="762"/>
                  </a:lnTo>
                  <a:lnTo>
                    <a:pt x="3407664" y="25908"/>
                  </a:lnTo>
                  <a:lnTo>
                    <a:pt x="3483102" y="25908"/>
                  </a:lnTo>
                  <a:lnTo>
                    <a:pt x="3483102" y="762"/>
                  </a:lnTo>
                  <a:close/>
                </a:path>
                <a:path w="7092315" h="26669">
                  <a:moveTo>
                    <a:pt x="3583686" y="762"/>
                  </a:moveTo>
                  <a:lnTo>
                    <a:pt x="3508248" y="762"/>
                  </a:lnTo>
                  <a:lnTo>
                    <a:pt x="3508248" y="25908"/>
                  </a:lnTo>
                  <a:lnTo>
                    <a:pt x="3583686" y="25908"/>
                  </a:lnTo>
                  <a:lnTo>
                    <a:pt x="3583686" y="762"/>
                  </a:lnTo>
                  <a:close/>
                </a:path>
                <a:path w="7092315" h="26669">
                  <a:moveTo>
                    <a:pt x="3683495" y="762"/>
                  </a:moveTo>
                  <a:lnTo>
                    <a:pt x="3608070" y="762"/>
                  </a:lnTo>
                  <a:lnTo>
                    <a:pt x="3608070" y="25908"/>
                  </a:lnTo>
                  <a:lnTo>
                    <a:pt x="3683495" y="25908"/>
                  </a:lnTo>
                  <a:lnTo>
                    <a:pt x="3683495" y="762"/>
                  </a:lnTo>
                  <a:close/>
                </a:path>
                <a:path w="7092315" h="26669">
                  <a:moveTo>
                    <a:pt x="3784092" y="762"/>
                  </a:moveTo>
                  <a:lnTo>
                    <a:pt x="3708654" y="762"/>
                  </a:lnTo>
                  <a:lnTo>
                    <a:pt x="3708654" y="25908"/>
                  </a:lnTo>
                  <a:lnTo>
                    <a:pt x="3784092" y="25908"/>
                  </a:lnTo>
                  <a:lnTo>
                    <a:pt x="3784092" y="762"/>
                  </a:lnTo>
                  <a:close/>
                </a:path>
                <a:path w="7092315" h="26669">
                  <a:moveTo>
                    <a:pt x="3883914" y="762"/>
                  </a:moveTo>
                  <a:lnTo>
                    <a:pt x="3809238" y="762"/>
                  </a:lnTo>
                  <a:lnTo>
                    <a:pt x="3809238" y="25908"/>
                  </a:lnTo>
                  <a:lnTo>
                    <a:pt x="3883914" y="25908"/>
                  </a:lnTo>
                  <a:lnTo>
                    <a:pt x="3883914" y="762"/>
                  </a:lnTo>
                  <a:close/>
                </a:path>
                <a:path w="7092315" h="26669">
                  <a:moveTo>
                    <a:pt x="3984498" y="762"/>
                  </a:moveTo>
                  <a:lnTo>
                    <a:pt x="3909060" y="762"/>
                  </a:lnTo>
                  <a:lnTo>
                    <a:pt x="3909060" y="25908"/>
                  </a:lnTo>
                  <a:lnTo>
                    <a:pt x="3984498" y="25908"/>
                  </a:lnTo>
                  <a:lnTo>
                    <a:pt x="3984498" y="762"/>
                  </a:lnTo>
                  <a:close/>
                </a:path>
                <a:path w="7092315" h="26669">
                  <a:moveTo>
                    <a:pt x="4084320" y="762"/>
                  </a:moveTo>
                  <a:lnTo>
                    <a:pt x="4009644" y="762"/>
                  </a:lnTo>
                  <a:lnTo>
                    <a:pt x="4009644" y="25908"/>
                  </a:lnTo>
                  <a:lnTo>
                    <a:pt x="4084320" y="25908"/>
                  </a:lnTo>
                  <a:lnTo>
                    <a:pt x="4084320" y="762"/>
                  </a:lnTo>
                  <a:close/>
                </a:path>
                <a:path w="7092315" h="26669">
                  <a:moveTo>
                    <a:pt x="4184904" y="762"/>
                  </a:moveTo>
                  <a:lnTo>
                    <a:pt x="4109466" y="762"/>
                  </a:lnTo>
                  <a:lnTo>
                    <a:pt x="4109466" y="25908"/>
                  </a:lnTo>
                  <a:lnTo>
                    <a:pt x="4184904" y="25908"/>
                  </a:lnTo>
                  <a:lnTo>
                    <a:pt x="4184904" y="762"/>
                  </a:lnTo>
                  <a:close/>
                </a:path>
                <a:path w="7092315" h="26669">
                  <a:moveTo>
                    <a:pt x="4284726" y="762"/>
                  </a:moveTo>
                  <a:lnTo>
                    <a:pt x="4210050" y="762"/>
                  </a:lnTo>
                  <a:lnTo>
                    <a:pt x="4210050" y="25908"/>
                  </a:lnTo>
                  <a:lnTo>
                    <a:pt x="4284726" y="25908"/>
                  </a:lnTo>
                  <a:lnTo>
                    <a:pt x="4284726" y="762"/>
                  </a:lnTo>
                  <a:close/>
                </a:path>
                <a:path w="7092315" h="26669">
                  <a:moveTo>
                    <a:pt x="4385310" y="762"/>
                  </a:moveTo>
                  <a:lnTo>
                    <a:pt x="4309872" y="762"/>
                  </a:lnTo>
                  <a:lnTo>
                    <a:pt x="4309872" y="25908"/>
                  </a:lnTo>
                  <a:lnTo>
                    <a:pt x="4385310" y="25908"/>
                  </a:lnTo>
                  <a:lnTo>
                    <a:pt x="4385310" y="762"/>
                  </a:lnTo>
                  <a:close/>
                </a:path>
                <a:path w="7092315" h="26669">
                  <a:moveTo>
                    <a:pt x="4485132" y="762"/>
                  </a:moveTo>
                  <a:lnTo>
                    <a:pt x="4410456" y="762"/>
                  </a:lnTo>
                  <a:lnTo>
                    <a:pt x="4410456" y="25908"/>
                  </a:lnTo>
                  <a:lnTo>
                    <a:pt x="4485132" y="25908"/>
                  </a:lnTo>
                  <a:lnTo>
                    <a:pt x="4485132" y="762"/>
                  </a:lnTo>
                  <a:close/>
                </a:path>
                <a:path w="7092315" h="26669">
                  <a:moveTo>
                    <a:pt x="4585716" y="762"/>
                  </a:moveTo>
                  <a:lnTo>
                    <a:pt x="4510278" y="762"/>
                  </a:lnTo>
                  <a:lnTo>
                    <a:pt x="4510278" y="25908"/>
                  </a:lnTo>
                  <a:lnTo>
                    <a:pt x="4585716" y="25908"/>
                  </a:lnTo>
                  <a:lnTo>
                    <a:pt x="4585716" y="762"/>
                  </a:lnTo>
                  <a:close/>
                </a:path>
                <a:path w="7092315" h="26669">
                  <a:moveTo>
                    <a:pt x="4686300" y="762"/>
                  </a:moveTo>
                  <a:lnTo>
                    <a:pt x="4610862" y="762"/>
                  </a:lnTo>
                  <a:lnTo>
                    <a:pt x="4610862" y="25908"/>
                  </a:lnTo>
                  <a:lnTo>
                    <a:pt x="4686300" y="25908"/>
                  </a:lnTo>
                  <a:lnTo>
                    <a:pt x="4686300" y="762"/>
                  </a:lnTo>
                  <a:close/>
                </a:path>
                <a:path w="7092315" h="26669">
                  <a:moveTo>
                    <a:pt x="4786122" y="762"/>
                  </a:moveTo>
                  <a:lnTo>
                    <a:pt x="4710684" y="762"/>
                  </a:lnTo>
                  <a:lnTo>
                    <a:pt x="4710684" y="25908"/>
                  </a:lnTo>
                  <a:lnTo>
                    <a:pt x="4786122" y="25908"/>
                  </a:lnTo>
                  <a:lnTo>
                    <a:pt x="4786122" y="762"/>
                  </a:lnTo>
                  <a:close/>
                </a:path>
                <a:path w="7092315" h="26669">
                  <a:moveTo>
                    <a:pt x="4886706" y="762"/>
                  </a:moveTo>
                  <a:lnTo>
                    <a:pt x="4811268" y="762"/>
                  </a:lnTo>
                  <a:lnTo>
                    <a:pt x="4811268" y="25908"/>
                  </a:lnTo>
                  <a:lnTo>
                    <a:pt x="4886706" y="25908"/>
                  </a:lnTo>
                  <a:lnTo>
                    <a:pt x="4886706" y="762"/>
                  </a:lnTo>
                  <a:close/>
                </a:path>
                <a:path w="7092315" h="26669">
                  <a:moveTo>
                    <a:pt x="4986528" y="762"/>
                  </a:moveTo>
                  <a:lnTo>
                    <a:pt x="4911852" y="762"/>
                  </a:lnTo>
                  <a:lnTo>
                    <a:pt x="4911852" y="25908"/>
                  </a:lnTo>
                  <a:lnTo>
                    <a:pt x="4986528" y="25908"/>
                  </a:lnTo>
                  <a:lnTo>
                    <a:pt x="4986528" y="762"/>
                  </a:lnTo>
                  <a:close/>
                </a:path>
                <a:path w="7092315" h="26669">
                  <a:moveTo>
                    <a:pt x="5087112" y="762"/>
                  </a:moveTo>
                  <a:lnTo>
                    <a:pt x="5011674" y="762"/>
                  </a:lnTo>
                  <a:lnTo>
                    <a:pt x="5011674" y="25908"/>
                  </a:lnTo>
                  <a:lnTo>
                    <a:pt x="5087112" y="25908"/>
                  </a:lnTo>
                  <a:lnTo>
                    <a:pt x="5087112" y="762"/>
                  </a:lnTo>
                  <a:close/>
                </a:path>
                <a:path w="7092315" h="26669">
                  <a:moveTo>
                    <a:pt x="5186934" y="762"/>
                  </a:moveTo>
                  <a:lnTo>
                    <a:pt x="5112258" y="762"/>
                  </a:lnTo>
                  <a:lnTo>
                    <a:pt x="5112258" y="25908"/>
                  </a:lnTo>
                  <a:lnTo>
                    <a:pt x="5186934" y="25908"/>
                  </a:lnTo>
                  <a:lnTo>
                    <a:pt x="5186934" y="762"/>
                  </a:lnTo>
                  <a:close/>
                </a:path>
                <a:path w="7092315" h="26669">
                  <a:moveTo>
                    <a:pt x="5287505" y="762"/>
                  </a:moveTo>
                  <a:lnTo>
                    <a:pt x="5212080" y="762"/>
                  </a:lnTo>
                  <a:lnTo>
                    <a:pt x="5212080" y="25908"/>
                  </a:lnTo>
                  <a:lnTo>
                    <a:pt x="5287505" y="25908"/>
                  </a:lnTo>
                  <a:lnTo>
                    <a:pt x="5287505" y="762"/>
                  </a:lnTo>
                  <a:close/>
                </a:path>
                <a:path w="7092315" h="26669">
                  <a:moveTo>
                    <a:pt x="5387327" y="762"/>
                  </a:moveTo>
                  <a:lnTo>
                    <a:pt x="5312651" y="762"/>
                  </a:lnTo>
                  <a:lnTo>
                    <a:pt x="5312651" y="25908"/>
                  </a:lnTo>
                  <a:lnTo>
                    <a:pt x="5387327" y="25908"/>
                  </a:lnTo>
                  <a:lnTo>
                    <a:pt x="5387327" y="762"/>
                  </a:lnTo>
                  <a:close/>
                </a:path>
                <a:path w="7092315" h="26669">
                  <a:moveTo>
                    <a:pt x="5487924" y="762"/>
                  </a:moveTo>
                  <a:lnTo>
                    <a:pt x="5412486" y="762"/>
                  </a:lnTo>
                  <a:lnTo>
                    <a:pt x="5412486" y="25908"/>
                  </a:lnTo>
                  <a:lnTo>
                    <a:pt x="5487924" y="25908"/>
                  </a:lnTo>
                  <a:lnTo>
                    <a:pt x="5487924" y="762"/>
                  </a:lnTo>
                  <a:close/>
                </a:path>
                <a:path w="7092315" h="26669">
                  <a:moveTo>
                    <a:pt x="5587733" y="762"/>
                  </a:moveTo>
                  <a:lnTo>
                    <a:pt x="5513057" y="762"/>
                  </a:lnTo>
                  <a:lnTo>
                    <a:pt x="5513057" y="25908"/>
                  </a:lnTo>
                  <a:lnTo>
                    <a:pt x="5587733" y="25908"/>
                  </a:lnTo>
                  <a:lnTo>
                    <a:pt x="5587733" y="762"/>
                  </a:lnTo>
                  <a:close/>
                </a:path>
                <a:path w="7092315" h="26669">
                  <a:moveTo>
                    <a:pt x="5688317" y="762"/>
                  </a:moveTo>
                  <a:lnTo>
                    <a:pt x="5612879" y="762"/>
                  </a:lnTo>
                  <a:lnTo>
                    <a:pt x="5612879" y="25908"/>
                  </a:lnTo>
                  <a:lnTo>
                    <a:pt x="5688317" y="25908"/>
                  </a:lnTo>
                  <a:lnTo>
                    <a:pt x="5688317" y="762"/>
                  </a:lnTo>
                  <a:close/>
                </a:path>
                <a:path w="7092315" h="26669">
                  <a:moveTo>
                    <a:pt x="5788914" y="762"/>
                  </a:moveTo>
                  <a:lnTo>
                    <a:pt x="5713476" y="762"/>
                  </a:lnTo>
                  <a:lnTo>
                    <a:pt x="5713476" y="25908"/>
                  </a:lnTo>
                  <a:lnTo>
                    <a:pt x="5788914" y="25908"/>
                  </a:lnTo>
                  <a:lnTo>
                    <a:pt x="5788914" y="762"/>
                  </a:lnTo>
                  <a:close/>
                </a:path>
                <a:path w="7092315" h="26669">
                  <a:moveTo>
                    <a:pt x="5888736" y="762"/>
                  </a:moveTo>
                  <a:lnTo>
                    <a:pt x="5813298" y="762"/>
                  </a:lnTo>
                  <a:lnTo>
                    <a:pt x="5813298" y="25908"/>
                  </a:lnTo>
                  <a:lnTo>
                    <a:pt x="5888736" y="25908"/>
                  </a:lnTo>
                  <a:lnTo>
                    <a:pt x="5888736" y="762"/>
                  </a:lnTo>
                  <a:close/>
                </a:path>
                <a:path w="7092315" h="26669">
                  <a:moveTo>
                    <a:pt x="5989307" y="762"/>
                  </a:moveTo>
                  <a:lnTo>
                    <a:pt x="5913869" y="762"/>
                  </a:lnTo>
                  <a:lnTo>
                    <a:pt x="5913869" y="25908"/>
                  </a:lnTo>
                  <a:lnTo>
                    <a:pt x="5989307" y="25908"/>
                  </a:lnTo>
                  <a:lnTo>
                    <a:pt x="5989307" y="762"/>
                  </a:lnTo>
                  <a:close/>
                </a:path>
                <a:path w="7092315" h="26669">
                  <a:moveTo>
                    <a:pt x="6089129" y="762"/>
                  </a:moveTo>
                  <a:lnTo>
                    <a:pt x="6014453" y="762"/>
                  </a:lnTo>
                  <a:lnTo>
                    <a:pt x="6014453" y="25908"/>
                  </a:lnTo>
                  <a:lnTo>
                    <a:pt x="6089129" y="25908"/>
                  </a:lnTo>
                  <a:lnTo>
                    <a:pt x="6089129" y="762"/>
                  </a:lnTo>
                  <a:close/>
                </a:path>
                <a:path w="7092315" h="26669">
                  <a:moveTo>
                    <a:pt x="6189726" y="762"/>
                  </a:moveTo>
                  <a:lnTo>
                    <a:pt x="6114288" y="762"/>
                  </a:lnTo>
                  <a:lnTo>
                    <a:pt x="6114288" y="25908"/>
                  </a:lnTo>
                  <a:lnTo>
                    <a:pt x="6189726" y="25908"/>
                  </a:lnTo>
                  <a:lnTo>
                    <a:pt x="6189726" y="762"/>
                  </a:lnTo>
                  <a:close/>
                </a:path>
                <a:path w="7092315" h="26669">
                  <a:moveTo>
                    <a:pt x="6289548" y="1524"/>
                  </a:moveTo>
                  <a:lnTo>
                    <a:pt x="6214872" y="1524"/>
                  </a:lnTo>
                  <a:lnTo>
                    <a:pt x="6214872" y="25908"/>
                  </a:lnTo>
                  <a:lnTo>
                    <a:pt x="6289548" y="25908"/>
                  </a:lnTo>
                  <a:lnTo>
                    <a:pt x="6289548" y="1524"/>
                  </a:lnTo>
                  <a:close/>
                </a:path>
                <a:path w="7092315" h="26669">
                  <a:moveTo>
                    <a:pt x="6390119" y="1524"/>
                  </a:moveTo>
                  <a:lnTo>
                    <a:pt x="6314681" y="1524"/>
                  </a:lnTo>
                  <a:lnTo>
                    <a:pt x="6314681" y="25908"/>
                  </a:lnTo>
                  <a:lnTo>
                    <a:pt x="6390119" y="25908"/>
                  </a:lnTo>
                  <a:lnTo>
                    <a:pt x="6390119" y="1524"/>
                  </a:lnTo>
                  <a:close/>
                </a:path>
                <a:path w="7092315" h="26669">
                  <a:moveTo>
                    <a:pt x="6489954" y="1524"/>
                  </a:moveTo>
                  <a:lnTo>
                    <a:pt x="6415278" y="1524"/>
                  </a:lnTo>
                  <a:lnTo>
                    <a:pt x="6415278" y="25908"/>
                  </a:lnTo>
                  <a:lnTo>
                    <a:pt x="6489954" y="25908"/>
                  </a:lnTo>
                  <a:lnTo>
                    <a:pt x="6489954" y="1524"/>
                  </a:lnTo>
                  <a:close/>
                </a:path>
                <a:path w="7092315" h="26669">
                  <a:moveTo>
                    <a:pt x="6590538" y="1524"/>
                  </a:moveTo>
                  <a:lnTo>
                    <a:pt x="6515100" y="1524"/>
                  </a:lnTo>
                  <a:lnTo>
                    <a:pt x="6515100" y="25908"/>
                  </a:lnTo>
                  <a:lnTo>
                    <a:pt x="6590538" y="25908"/>
                  </a:lnTo>
                  <a:lnTo>
                    <a:pt x="6590538" y="1524"/>
                  </a:lnTo>
                  <a:close/>
                </a:path>
                <a:path w="7092315" h="26669">
                  <a:moveTo>
                    <a:pt x="6690360" y="1524"/>
                  </a:moveTo>
                  <a:lnTo>
                    <a:pt x="6615684" y="1524"/>
                  </a:lnTo>
                  <a:lnTo>
                    <a:pt x="6615684" y="25908"/>
                  </a:lnTo>
                  <a:lnTo>
                    <a:pt x="6690360" y="25908"/>
                  </a:lnTo>
                  <a:lnTo>
                    <a:pt x="6690360" y="1524"/>
                  </a:lnTo>
                  <a:close/>
                </a:path>
                <a:path w="7092315" h="26669">
                  <a:moveTo>
                    <a:pt x="6790931" y="1524"/>
                  </a:moveTo>
                  <a:lnTo>
                    <a:pt x="6715493" y="1524"/>
                  </a:lnTo>
                  <a:lnTo>
                    <a:pt x="6715493" y="25908"/>
                  </a:lnTo>
                  <a:lnTo>
                    <a:pt x="6790931" y="26670"/>
                  </a:lnTo>
                  <a:lnTo>
                    <a:pt x="6790931" y="1524"/>
                  </a:lnTo>
                  <a:close/>
                </a:path>
                <a:path w="7092315" h="26669">
                  <a:moveTo>
                    <a:pt x="6891515" y="1524"/>
                  </a:moveTo>
                  <a:lnTo>
                    <a:pt x="6816077" y="1524"/>
                  </a:lnTo>
                  <a:lnTo>
                    <a:pt x="6816077" y="26670"/>
                  </a:lnTo>
                  <a:lnTo>
                    <a:pt x="6891515" y="26670"/>
                  </a:lnTo>
                  <a:lnTo>
                    <a:pt x="6891515" y="1524"/>
                  </a:lnTo>
                  <a:close/>
                </a:path>
                <a:path w="7092315" h="26669">
                  <a:moveTo>
                    <a:pt x="6991350" y="1524"/>
                  </a:moveTo>
                  <a:lnTo>
                    <a:pt x="6915912" y="1524"/>
                  </a:lnTo>
                  <a:lnTo>
                    <a:pt x="6915912" y="26670"/>
                  </a:lnTo>
                  <a:lnTo>
                    <a:pt x="6991350" y="26670"/>
                  </a:lnTo>
                  <a:lnTo>
                    <a:pt x="6991350" y="1524"/>
                  </a:lnTo>
                  <a:close/>
                </a:path>
                <a:path w="7092315" h="26669">
                  <a:moveTo>
                    <a:pt x="7091921" y="1524"/>
                  </a:moveTo>
                  <a:lnTo>
                    <a:pt x="7016483" y="1524"/>
                  </a:lnTo>
                  <a:lnTo>
                    <a:pt x="7016483" y="26670"/>
                  </a:lnTo>
                  <a:lnTo>
                    <a:pt x="7091921" y="26670"/>
                  </a:lnTo>
                  <a:lnTo>
                    <a:pt x="7091921" y="1524"/>
                  </a:lnTo>
                  <a:close/>
                </a:path>
              </a:pathLst>
            </a:custGeom>
            <a:solidFill>
              <a:srgbClr val="BFBFBF"/>
            </a:solidFill>
          </p:spPr>
          <p:txBody>
            <a:bodyPr wrap="square" lIns="0" tIns="0" rIns="0" bIns="0" rtlCol="0"/>
            <a:lstStyle/>
            <a:p>
              <a:endParaRPr/>
            </a:p>
          </p:txBody>
        </p:sp>
        <p:sp>
          <p:nvSpPr>
            <p:cNvPr id="10" name="object 10"/>
            <p:cNvSpPr/>
            <p:nvPr/>
          </p:nvSpPr>
          <p:spPr>
            <a:xfrm>
              <a:off x="8013827" y="3099828"/>
              <a:ext cx="1857375" cy="25400"/>
            </a:xfrm>
            <a:custGeom>
              <a:avLst/>
              <a:gdLst/>
              <a:ahLst/>
              <a:cxnLst/>
              <a:rect l="l" t="t" r="r" b="b"/>
              <a:pathLst>
                <a:path w="1857375" h="25400">
                  <a:moveTo>
                    <a:pt x="75438" y="0"/>
                  </a:moveTo>
                  <a:lnTo>
                    <a:pt x="0" y="0"/>
                  </a:lnTo>
                  <a:lnTo>
                    <a:pt x="0" y="25146"/>
                  </a:lnTo>
                  <a:lnTo>
                    <a:pt x="75438" y="25146"/>
                  </a:lnTo>
                  <a:lnTo>
                    <a:pt x="75438" y="0"/>
                  </a:lnTo>
                  <a:close/>
                </a:path>
                <a:path w="1857375" h="25400">
                  <a:moveTo>
                    <a:pt x="175260" y="0"/>
                  </a:moveTo>
                  <a:lnTo>
                    <a:pt x="99822" y="0"/>
                  </a:lnTo>
                  <a:lnTo>
                    <a:pt x="99822" y="25146"/>
                  </a:lnTo>
                  <a:lnTo>
                    <a:pt x="175260" y="25146"/>
                  </a:lnTo>
                  <a:lnTo>
                    <a:pt x="175260" y="0"/>
                  </a:lnTo>
                  <a:close/>
                </a:path>
                <a:path w="1857375" h="25400">
                  <a:moveTo>
                    <a:pt x="275856" y="0"/>
                  </a:moveTo>
                  <a:lnTo>
                    <a:pt x="200418" y="0"/>
                  </a:lnTo>
                  <a:lnTo>
                    <a:pt x="200418" y="25146"/>
                  </a:lnTo>
                  <a:lnTo>
                    <a:pt x="275856" y="25146"/>
                  </a:lnTo>
                  <a:lnTo>
                    <a:pt x="275856" y="0"/>
                  </a:lnTo>
                  <a:close/>
                </a:path>
                <a:path w="1857375" h="25400">
                  <a:moveTo>
                    <a:pt x="375678" y="0"/>
                  </a:moveTo>
                  <a:lnTo>
                    <a:pt x="301002" y="0"/>
                  </a:lnTo>
                  <a:lnTo>
                    <a:pt x="301002" y="25146"/>
                  </a:lnTo>
                  <a:lnTo>
                    <a:pt x="375678" y="25146"/>
                  </a:lnTo>
                  <a:lnTo>
                    <a:pt x="375678" y="0"/>
                  </a:lnTo>
                  <a:close/>
                </a:path>
                <a:path w="1857375" h="25400">
                  <a:moveTo>
                    <a:pt x="476250" y="0"/>
                  </a:moveTo>
                  <a:lnTo>
                    <a:pt x="400812" y="0"/>
                  </a:lnTo>
                  <a:lnTo>
                    <a:pt x="400812" y="25146"/>
                  </a:lnTo>
                  <a:lnTo>
                    <a:pt x="476250" y="25146"/>
                  </a:lnTo>
                  <a:lnTo>
                    <a:pt x="476250" y="0"/>
                  </a:lnTo>
                  <a:close/>
                </a:path>
                <a:path w="1857375" h="25400">
                  <a:moveTo>
                    <a:pt x="576072" y="0"/>
                  </a:moveTo>
                  <a:lnTo>
                    <a:pt x="501396" y="0"/>
                  </a:lnTo>
                  <a:lnTo>
                    <a:pt x="501396" y="25146"/>
                  </a:lnTo>
                  <a:lnTo>
                    <a:pt x="576072" y="25146"/>
                  </a:lnTo>
                  <a:lnTo>
                    <a:pt x="576072" y="0"/>
                  </a:lnTo>
                  <a:close/>
                </a:path>
                <a:path w="1857375" h="25400">
                  <a:moveTo>
                    <a:pt x="676656" y="0"/>
                  </a:moveTo>
                  <a:lnTo>
                    <a:pt x="601218" y="0"/>
                  </a:lnTo>
                  <a:lnTo>
                    <a:pt x="601218" y="25146"/>
                  </a:lnTo>
                  <a:lnTo>
                    <a:pt x="676656" y="25146"/>
                  </a:lnTo>
                  <a:lnTo>
                    <a:pt x="676656" y="0"/>
                  </a:lnTo>
                  <a:close/>
                </a:path>
                <a:path w="1857375" h="25400">
                  <a:moveTo>
                    <a:pt x="776490" y="0"/>
                  </a:moveTo>
                  <a:lnTo>
                    <a:pt x="701814" y="0"/>
                  </a:lnTo>
                  <a:lnTo>
                    <a:pt x="701814" y="25146"/>
                  </a:lnTo>
                  <a:lnTo>
                    <a:pt x="776490" y="25146"/>
                  </a:lnTo>
                  <a:lnTo>
                    <a:pt x="776490" y="0"/>
                  </a:lnTo>
                  <a:close/>
                </a:path>
                <a:path w="1857375" h="25400">
                  <a:moveTo>
                    <a:pt x="877062" y="0"/>
                  </a:moveTo>
                  <a:lnTo>
                    <a:pt x="801624" y="0"/>
                  </a:lnTo>
                  <a:lnTo>
                    <a:pt x="801624" y="25146"/>
                  </a:lnTo>
                  <a:lnTo>
                    <a:pt x="877062" y="25146"/>
                  </a:lnTo>
                  <a:lnTo>
                    <a:pt x="877062" y="0"/>
                  </a:lnTo>
                  <a:close/>
                </a:path>
                <a:path w="1857375" h="25400">
                  <a:moveTo>
                    <a:pt x="976896" y="0"/>
                  </a:moveTo>
                  <a:lnTo>
                    <a:pt x="902220" y="0"/>
                  </a:lnTo>
                  <a:lnTo>
                    <a:pt x="902220" y="25146"/>
                  </a:lnTo>
                  <a:lnTo>
                    <a:pt x="976896" y="25146"/>
                  </a:lnTo>
                  <a:lnTo>
                    <a:pt x="976896" y="0"/>
                  </a:lnTo>
                  <a:close/>
                </a:path>
                <a:path w="1857375" h="25400">
                  <a:moveTo>
                    <a:pt x="1077480" y="0"/>
                  </a:moveTo>
                  <a:lnTo>
                    <a:pt x="1002042" y="0"/>
                  </a:lnTo>
                  <a:lnTo>
                    <a:pt x="1002042" y="25146"/>
                  </a:lnTo>
                  <a:lnTo>
                    <a:pt x="1077480" y="25146"/>
                  </a:lnTo>
                  <a:lnTo>
                    <a:pt x="1077480" y="0"/>
                  </a:lnTo>
                  <a:close/>
                </a:path>
                <a:path w="1857375" h="25400">
                  <a:moveTo>
                    <a:pt x="1178064" y="0"/>
                  </a:moveTo>
                  <a:lnTo>
                    <a:pt x="1102626" y="0"/>
                  </a:lnTo>
                  <a:lnTo>
                    <a:pt x="1102626" y="25146"/>
                  </a:lnTo>
                  <a:lnTo>
                    <a:pt x="1178064" y="25146"/>
                  </a:lnTo>
                  <a:lnTo>
                    <a:pt x="1178064" y="0"/>
                  </a:lnTo>
                  <a:close/>
                </a:path>
                <a:path w="1857375" h="25400">
                  <a:moveTo>
                    <a:pt x="1277874" y="0"/>
                  </a:moveTo>
                  <a:lnTo>
                    <a:pt x="1202448" y="0"/>
                  </a:lnTo>
                  <a:lnTo>
                    <a:pt x="1202448" y="25146"/>
                  </a:lnTo>
                  <a:lnTo>
                    <a:pt x="1277874" y="25146"/>
                  </a:lnTo>
                  <a:lnTo>
                    <a:pt x="1277874" y="0"/>
                  </a:lnTo>
                  <a:close/>
                </a:path>
                <a:path w="1857375" h="25400">
                  <a:moveTo>
                    <a:pt x="1378458" y="0"/>
                  </a:moveTo>
                  <a:lnTo>
                    <a:pt x="1303020" y="0"/>
                  </a:lnTo>
                  <a:lnTo>
                    <a:pt x="1303020" y="25146"/>
                  </a:lnTo>
                  <a:lnTo>
                    <a:pt x="1378458" y="25146"/>
                  </a:lnTo>
                  <a:lnTo>
                    <a:pt x="1378458" y="0"/>
                  </a:lnTo>
                  <a:close/>
                </a:path>
                <a:path w="1857375" h="25400">
                  <a:moveTo>
                    <a:pt x="1478292" y="0"/>
                  </a:moveTo>
                  <a:lnTo>
                    <a:pt x="1403616" y="0"/>
                  </a:lnTo>
                  <a:lnTo>
                    <a:pt x="1403616" y="25146"/>
                  </a:lnTo>
                  <a:lnTo>
                    <a:pt x="1478292" y="25146"/>
                  </a:lnTo>
                  <a:lnTo>
                    <a:pt x="1478292" y="0"/>
                  </a:lnTo>
                  <a:close/>
                </a:path>
                <a:path w="1857375" h="25400">
                  <a:moveTo>
                    <a:pt x="1578876" y="0"/>
                  </a:moveTo>
                  <a:lnTo>
                    <a:pt x="1503438" y="0"/>
                  </a:lnTo>
                  <a:lnTo>
                    <a:pt x="1503438" y="25146"/>
                  </a:lnTo>
                  <a:lnTo>
                    <a:pt x="1578876" y="25146"/>
                  </a:lnTo>
                  <a:lnTo>
                    <a:pt x="1578876" y="0"/>
                  </a:lnTo>
                  <a:close/>
                </a:path>
                <a:path w="1857375" h="25400">
                  <a:moveTo>
                    <a:pt x="1678698" y="0"/>
                  </a:moveTo>
                  <a:lnTo>
                    <a:pt x="1604022" y="0"/>
                  </a:lnTo>
                  <a:lnTo>
                    <a:pt x="1604022" y="25146"/>
                  </a:lnTo>
                  <a:lnTo>
                    <a:pt x="1678698" y="25146"/>
                  </a:lnTo>
                  <a:lnTo>
                    <a:pt x="1678698" y="0"/>
                  </a:lnTo>
                  <a:close/>
                </a:path>
                <a:path w="1857375" h="25400">
                  <a:moveTo>
                    <a:pt x="1779270" y="0"/>
                  </a:moveTo>
                  <a:lnTo>
                    <a:pt x="1703844" y="0"/>
                  </a:lnTo>
                  <a:lnTo>
                    <a:pt x="1703844" y="25146"/>
                  </a:lnTo>
                  <a:lnTo>
                    <a:pt x="1779270" y="25146"/>
                  </a:lnTo>
                  <a:lnTo>
                    <a:pt x="1779270" y="0"/>
                  </a:lnTo>
                  <a:close/>
                </a:path>
                <a:path w="1857375" h="25400">
                  <a:moveTo>
                    <a:pt x="1857006" y="0"/>
                  </a:moveTo>
                  <a:lnTo>
                    <a:pt x="1804428" y="0"/>
                  </a:lnTo>
                  <a:lnTo>
                    <a:pt x="1804428" y="25146"/>
                  </a:lnTo>
                  <a:lnTo>
                    <a:pt x="1857006" y="25146"/>
                  </a:lnTo>
                  <a:lnTo>
                    <a:pt x="1857006" y="0"/>
                  </a:lnTo>
                  <a:close/>
                </a:path>
              </a:pathLst>
            </a:custGeom>
            <a:solidFill>
              <a:srgbClr val="BFBFBF"/>
            </a:solidFill>
          </p:spPr>
          <p:txBody>
            <a:bodyPr wrap="square" lIns="0" tIns="0" rIns="0" bIns="0" rtlCol="0"/>
            <a:lstStyle/>
            <a:p>
              <a:endParaRPr/>
            </a:p>
          </p:txBody>
        </p:sp>
        <p:sp>
          <p:nvSpPr>
            <p:cNvPr id="11" name="object 11"/>
            <p:cNvSpPr/>
            <p:nvPr/>
          </p:nvSpPr>
          <p:spPr>
            <a:xfrm>
              <a:off x="2434475" y="2411729"/>
              <a:ext cx="1351915" cy="1340485"/>
            </a:xfrm>
            <a:custGeom>
              <a:avLst/>
              <a:gdLst/>
              <a:ahLst/>
              <a:cxnLst/>
              <a:rect l="l" t="t" r="r" b="b"/>
              <a:pathLst>
                <a:path w="1351914" h="1340485">
                  <a:moveTo>
                    <a:pt x="1351788" y="670560"/>
                  </a:moveTo>
                  <a:lnTo>
                    <a:pt x="1350091" y="622672"/>
                  </a:lnTo>
                  <a:lnTo>
                    <a:pt x="1345077" y="575693"/>
                  </a:lnTo>
                  <a:lnTo>
                    <a:pt x="1336861" y="529736"/>
                  </a:lnTo>
                  <a:lnTo>
                    <a:pt x="1325557" y="484914"/>
                  </a:lnTo>
                  <a:lnTo>
                    <a:pt x="1311278" y="441342"/>
                  </a:lnTo>
                  <a:lnTo>
                    <a:pt x="1294139" y="399132"/>
                  </a:lnTo>
                  <a:lnTo>
                    <a:pt x="1274254" y="358398"/>
                  </a:lnTo>
                  <a:lnTo>
                    <a:pt x="1251738" y="319254"/>
                  </a:lnTo>
                  <a:lnTo>
                    <a:pt x="1226705" y="281813"/>
                  </a:lnTo>
                  <a:lnTo>
                    <a:pt x="1199269" y="246188"/>
                  </a:lnTo>
                  <a:lnTo>
                    <a:pt x="1169543" y="212493"/>
                  </a:lnTo>
                  <a:lnTo>
                    <a:pt x="1137643" y="180842"/>
                  </a:lnTo>
                  <a:lnTo>
                    <a:pt x="1103683" y="151347"/>
                  </a:lnTo>
                  <a:lnTo>
                    <a:pt x="1067777" y="124123"/>
                  </a:lnTo>
                  <a:lnTo>
                    <a:pt x="1030039" y="99283"/>
                  </a:lnTo>
                  <a:lnTo>
                    <a:pt x="990583" y="76940"/>
                  </a:lnTo>
                  <a:lnTo>
                    <a:pt x="949524" y="57208"/>
                  </a:lnTo>
                  <a:lnTo>
                    <a:pt x="906975" y="40201"/>
                  </a:lnTo>
                  <a:lnTo>
                    <a:pt x="863052" y="26031"/>
                  </a:lnTo>
                  <a:lnTo>
                    <a:pt x="817868" y="14812"/>
                  </a:lnTo>
                  <a:lnTo>
                    <a:pt x="771537" y="6659"/>
                  </a:lnTo>
                  <a:lnTo>
                    <a:pt x="724174" y="1683"/>
                  </a:lnTo>
                  <a:lnTo>
                    <a:pt x="675894" y="0"/>
                  </a:lnTo>
                  <a:lnTo>
                    <a:pt x="627613" y="1683"/>
                  </a:lnTo>
                  <a:lnTo>
                    <a:pt x="580250" y="6659"/>
                  </a:lnTo>
                  <a:lnTo>
                    <a:pt x="533919" y="14812"/>
                  </a:lnTo>
                  <a:lnTo>
                    <a:pt x="488735" y="26031"/>
                  </a:lnTo>
                  <a:lnTo>
                    <a:pt x="444812" y="40201"/>
                  </a:lnTo>
                  <a:lnTo>
                    <a:pt x="402263" y="57208"/>
                  </a:lnTo>
                  <a:lnTo>
                    <a:pt x="361204" y="76940"/>
                  </a:lnTo>
                  <a:lnTo>
                    <a:pt x="321748" y="99283"/>
                  </a:lnTo>
                  <a:lnTo>
                    <a:pt x="284010" y="124123"/>
                  </a:lnTo>
                  <a:lnTo>
                    <a:pt x="248104" y="151347"/>
                  </a:lnTo>
                  <a:lnTo>
                    <a:pt x="214144" y="180842"/>
                  </a:lnTo>
                  <a:lnTo>
                    <a:pt x="182244" y="212493"/>
                  </a:lnTo>
                  <a:lnTo>
                    <a:pt x="152518" y="246188"/>
                  </a:lnTo>
                  <a:lnTo>
                    <a:pt x="125082" y="281813"/>
                  </a:lnTo>
                  <a:lnTo>
                    <a:pt x="100049" y="319254"/>
                  </a:lnTo>
                  <a:lnTo>
                    <a:pt x="77533" y="358398"/>
                  </a:lnTo>
                  <a:lnTo>
                    <a:pt x="57648" y="399132"/>
                  </a:lnTo>
                  <a:lnTo>
                    <a:pt x="40509" y="441342"/>
                  </a:lnTo>
                  <a:lnTo>
                    <a:pt x="26230" y="484914"/>
                  </a:lnTo>
                  <a:lnTo>
                    <a:pt x="14926" y="529736"/>
                  </a:lnTo>
                  <a:lnTo>
                    <a:pt x="6710" y="575693"/>
                  </a:lnTo>
                  <a:lnTo>
                    <a:pt x="1696" y="622672"/>
                  </a:lnTo>
                  <a:lnTo>
                    <a:pt x="0" y="670560"/>
                  </a:lnTo>
                  <a:lnTo>
                    <a:pt x="1696" y="718443"/>
                  </a:lnTo>
                  <a:lnTo>
                    <a:pt x="6710" y="765410"/>
                  </a:lnTo>
                  <a:lnTo>
                    <a:pt x="14926" y="811348"/>
                  </a:lnTo>
                  <a:lnTo>
                    <a:pt x="26230" y="856144"/>
                  </a:lnTo>
                  <a:lnTo>
                    <a:pt x="40509" y="899685"/>
                  </a:lnTo>
                  <a:lnTo>
                    <a:pt x="57648" y="941858"/>
                  </a:lnTo>
                  <a:lnTo>
                    <a:pt x="77533" y="982552"/>
                  </a:lnTo>
                  <a:lnTo>
                    <a:pt x="100049" y="1021652"/>
                  </a:lnTo>
                  <a:lnTo>
                    <a:pt x="125082" y="1059047"/>
                  </a:lnTo>
                  <a:lnTo>
                    <a:pt x="152518" y="1094624"/>
                  </a:lnTo>
                  <a:lnTo>
                    <a:pt x="182244" y="1128270"/>
                  </a:lnTo>
                  <a:lnTo>
                    <a:pt x="214144" y="1159871"/>
                  </a:lnTo>
                  <a:lnTo>
                    <a:pt x="248104" y="1189317"/>
                  </a:lnTo>
                  <a:lnTo>
                    <a:pt x="284010" y="1216492"/>
                  </a:lnTo>
                  <a:lnTo>
                    <a:pt x="321748" y="1241286"/>
                  </a:lnTo>
                  <a:lnTo>
                    <a:pt x="361204" y="1263586"/>
                  </a:lnTo>
                  <a:lnTo>
                    <a:pt x="402263" y="1283277"/>
                  </a:lnTo>
                  <a:lnTo>
                    <a:pt x="444812" y="1300249"/>
                  </a:lnTo>
                  <a:lnTo>
                    <a:pt x="488735" y="1314387"/>
                  </a:lnTo>
                  <a:lnTo>
                    <a:pt x="533919" y="1325580"/>
                  </a:lnTo>
                  <a:lnTo>
                    <a:pt x="580250" y="1333715"/>
                  </a:lnTo>
                  <a:lnTo>
                    <a:pt x="627613" y="1338678"/>
                  </a:lnTo>
                  <a:lnTo>
                    <a:pt x="675894" y="1340358"/>
                  </a:lnTo>
                  <a:lnTo>
                    <a:pt x="724174" y="1338678"/>
                  </a:lnTo>
                  <a:lnTo>
                    <a:pt x="771537" y="1333715"/>
                  </a:lnTo>
                  <a:lnTo>
                    <a:pt x="817868" y="1325580"/>
                  </a:lnTo>
                  <a:lnTo>
                    <a:pt x="863052" y="1314387"/>
                  </a:lnTo>
                  <a:lnTo>
                    <a:pt x="906975" y="1300249"/>
                  </a:lnTo>
                  <a:lnTo>
                    <a:pt x="949524" y="1283277"/>
                  </a:lnTo>
                  <a:lnTo>
                    <a:pt x="990583" y="1263586"/>
                  </a:lnTo>
                  <a:lnTo>
                    <a:pt x="1030039" y="1241286"/>
                  </a:lnTo>
                  <a:lnTo>
                    <a:pt x="1067777" y="1216492"/>
                  </a:lnTo>
                  <a:lnTo>
                    <a:pt x="1103683" y="1189317"/>
                  </a:lnTo>
                  <a:lnTo>
                    <a:pt x="1137643" y="1159871"/>
                  </a:lnTo>
                  <a:lnTo>
                    <a:pt x="1169543" y="1128270"/>
                  </a:lnTo>
                  <a:lnTo>
                    <a:pt x="1199269" y="1094624"/>
                  </a:lnTo>
                  <a:lnTo>
                    <a:pt x="1226705" y="1059047"/>
                  </a:lnTo>
                  <a:lnTo>
                    <a:pt x="1251738" y="1021652"/>
                  </a:lnTo>
                  <a:lnTo>
                    <a:pt x="1274254" y="982552"/>
                  </a:lnTo>
                  <a:lnTo>
                    <a:pt x="1294139" y="941858"/>
                  </a:lnTo>
                  <a:lnTo>
                    <a:pt x="1311278" y="899685"/>
                  </a:lnTo>
                  <a:lnTo>
                    <a:pt x="1325557" y="856144"/>
                  </a:lnTo>
                  <a:lnTo>
                    <a:pt x="1336861" y="811348"/>
                  </a:lnTo>
                  <a:lnTo>
                    <a:pt x="1345077" y="765410"/>
                  </a:lnTo>
                  <a:lnTo>
                    <a:pt x="1350091" y="718443"/>
                  </a:lnTo>
                  <a:lnTo>
                    <a:pt x="1351788" y="670560"/>
                  </a:lnTo>
                  <a:close/>
                </a:path>
              </a:pathLst>
            </a:custGeom>
            <a:solidFill>
              <a:srgbClr val="ED7D31"/>
            </a:solidFill>
          </p:spPr>
          <p:txBody>
            <a:bodyPr wrap="square" lIns="0" tIns="0" rIns="0" bIns="0" rtlCol="0"/>
            <a:lstStyle/>
            <a:p>
              <a:endParaRPr/>
            </a:p>
          </p:txBody>
        </p:sp>
        <p:sp>
          <p:nvSpPr>
            <p:cNvPr id="12" name="object 12"/>
            <p:cNvSpPr/>
            <p:nvPr/>
          </p:nvSpPr>
          <p:spPr>
            <a:xfrm>
              <a:off x="475373" y="2411729"/>
              <a:ext cx="1347470" cy="1340485"/>
            </a:xfrm>
            <a:custGeom>
              <a:avLst/>
              <a:gdLst/>
              <a:ahLst/>
              <a:cxnLst/>
              <a:rect l="l" t="t" r="r" b="b"/>
              <a:pathLst>
                <a:path w="1347470" h="1340485">
                  <a:moveTo>
                    <a:pt x="1347216" y="670560"/>
                  </a:moveTo>
                  <a:lnTo>
                    <a:pt x="1345527" y="622672"/>
                  </a:lnTo>
                  <a:lnTo>
                    <a:pt x="1340539" y="575693"/>
                  </a:lnTo>
                  <a:lnTo>
                    <a:pt x="1332362" y="529736"/>
                  </a:lnTo>
                  <a:lnTo>
                    <a:pt x="1321111" y="484914"/>
                  </a:lnTo>
                  <a:lnTo>
                    <a:pt x="1306898" y="441342"/>
                  </a:lnTo>
                  <a:lnTo>
                    <a:pt x="1289838" y="399132"/>
                  </a:lnTo>
                  <a:lnTo>
                    <a:pt x="1270042" y="358398"/>
                  </a:lnTo>
                  <a:lnTo>
                    <a:pt x="1247623" y="319254"/>
                  </a:lnTo>
                  <a:lnTo>
                    <a:pt x="1222696" y="281813"/>
                  </a:lnTo>
                  <a:lnTo>
                    <a:pt x="1195373" y="246188"/>
                  </a:lnTo>
                  <a:lnTo>
                    <a:pt x="1165767" y="212493"/>
                  </a:lnTo>
                  <a:lnTo>
                    <a:pt x="1133991" y="180842"/>
                  </a:lnTo>
                  <a:lnTo>
                    <a:pt x="1100159" y="151347"/>
                  </a:lnTo>
                  <a:lnTo>
                    <a:pt x="1064383" y="124123"/>
                  </a:lnTo>
                  <a:lnTo>
                    <a:pt x="1026777" y="99283"/>
                  </a:lnTo>
                  <a:lnTo>
                    <a:pt x="987454" y="76940"/>
                  </a:lnTo>
                  <a:lnTo>
                    <a:pt x="946526" y="57208"/>
                  </a:lnTo>
                  <a:lnTo>
                    <a:pt x="904108" y="40201"/>
                  </a:lnTo>
                  <a:lnTo>
                    <a:pt x="860311" y="26031"/>
                  </a:lnTo>
                  <a:lnTo>
                    <a:pt x="815250" y="14812"/>
                  </a:lnTo>
                  <a:lnTo>
                    <a:pt x="769037" y="6659"/>
                  </a:lnTo>
                  <a:lnTo>
                    <a:pt x="721785" y="1683"/>
                  </a:lnTo>
                  <a:lnTo>
                    <a:pt x="673608" y="0"/>
                  </a:lnTo>
                  <a:lnTo>
                    <a:pt x="625521" y="1683"/>
                  </a:lnTo>
                  <a:lnTo>
                    <a:pt x="578344" y="6659"/>
                  </a:lnTo>
                  <a:lnTo>
                    <a:pt x="532191" y="14812"/>
                  </a:lnTo>
                  <a:lnTo>
                    <a:pt x="487175" y="26031"/>
                  </a:lnTo>
                  <a:lnTo>
                    <a:pt x="443412" y="40201"/>
                  </a:lnTo>
                  <a:lnTo>
                    <a:pt x="401015" y="57208"/>
                  </a:lnTo>
                  <a:lnTo>
                    <a:pt x="360098" y="76940"/>
                  </a:lnTo>
                  <a:lnTo>
                    <a:pt x="320776" y="99283"/>
                  </a:lnTo>
                  <a:lnTo>
                    <a:pt x="283163" y="124123"/>
                  </a:lnTo>
                  <a:lnTo>
                    <a:pt x="247373" y="151347"/>
                  </a:lnTo>
                  <a:lnTo>
                    <a:pt x="213521" y="180842"/>
                  </a:lnTo>
                  <a:lnTo>
                    <a:pt x="181721" y="212493"/>
                  </a:lnTo>
                  <a:lnTo>
                    <a:pt x="152086" y="246188"/>
                  </a:lnTo>
                  <a:lnTo>
                    <a:pt x="124732" y="281813"/>
                  </a:lnTo>
                  <a:lnTo>
                    <a:pt x="99772" y="319254"/>
                  </a:lnTo>
                  <a:lnTo>
                    <a:pt x="77321" y="358398"/>
                  </a:lnTo>
                  <a:lnTo>
                    <a:pt x="57492" y="399132"/>
                  </a:lnTo>
                  <a:lnTo>
                    <a:pt x="40401" y="441342"/>
                  </a:lnTo>
                  <a:lnTo>
                    <a:pt x="26161" y="484914"/>
                  </a:lnTo>
                  <a:lnTo>
                    <a:pt x="14887" y="529736"/>
                  </a:lnTo>
                  <a:lnTo>
                    <a:pt x="6692" y="575693"/>
                  </a:lnTo>
                  <a:lnTo>
                    <a:pt x="1692" y="622672"/>
                  </a:lnTo>
                  <a:lnTo>
                    <a:pt x="0" y="670560"/>
                  </a:lnTo>
                  <a:lnTo>
                    <a:pt x="1692" y="718443"/>
                  </a:lnTo>
                  <a:lnTo>
                    <a:pt x="6692" y="765410"/>
                  </a:lnTo>
                  <a:lnTo>
                    <a:pt x="14887" y="811348"/>
                  </a:lnTo>
                  <a:lnTo>
                    <a:pt x="26161" y="856144"/>
                  </a:lnTo>
                  <a:lnTo>
                    <a:pt x="40401" y="899685"/>
                  </a:lnTo>
                  <a:lnTo>
                    <a:pt x="57492" y="941858"/>
                  </a:lnTo>
                  <a:lnTo>
                    <a:pt x="77321" y="982552"/>
                  </a:lnTo>
                  <a:lnTo>
                    <a:pt x="99772" y="1021652"/>
                  </a:lnTo>
                  <a:lnTo>
                    <a:pt x="124732" y="1059047"/>
                  </a:lnTo>
                  <a:lnTo>
                    <a:pt x="152086" y="1094624"/>
                  </a:lnTo>
                  <a:lnTo>
                    <a:pt x="181721" y="1128270"/>
                  </a:lnTo>
                  <a:lnTo>
                    <a:pt x="213521" y="1159871"/>
                  </a:lnTo>
                  <a:lnTo>
                    <a:pt x="247373" y="1189317"/>
                  </a:lnTo>
                  <a:lnTo>
                    <a:pt x="283163" y="1216492"/>
                  </a:lnTo>
                  <a:lnTo>
                    <a:pt x="320776" y="1241286"/>
                  </a:lnTo>
                  <a:lnTo>
                    <a:pt x="360098" y="1263586"/>
                  </a:lnTo>
                  <a:lnTo>
                    <a:pt x="401015" y="1283277"/>
                  </a:lnTo>
                  <a:lnTo>
                    <a:pt x="443412" y="1300249"/>
                  </a:lnTo>
                  <a:lnTo>
                    <a:pt x="487175" y="1314387"/>
                  </a:lnTo>
                  <a:lnTo>
                    <a:pt x="532191" y="1325580"/>
                  </a:lnTo>
                  <a:lnTo>
                    <a:pt x="578344" y="1333715"/>
                  </a:lnTo>
                  <a:lnTo>
                    <a:pt x="625521" y="1338678"/>
                  </a:lnTo>
                  <a:lnTo>
                    <a:pt x="673608" y="1340358"/>
                  </a:lnTo>
                  <a:lnTo>
                    <a:pt x="721785" y="1338678"/>
                  </a:lnTo>
                  <a:lnTo>
                    <a:pt x="769037" y="1333715"/>
                  </a:lnTo>
                  <a:lnTo>
                    <a:pt x="815250" y="1325580"/>
                  </a:lnTo>
                  <a:lnTo>
                    <a:pt x="860311" y="1314387"/>
                  </a:lnTo>
                  <a:lnTo>
                    <a:pt x="904108" y="1300249"/>
                  </a:lnTo>
                  <a:lnTo>
                    <a:pt x="946526" y="1283277"/>
                  </a:lnTo>
                  <a:lnTo>
                    <a:pt x="987454" y="1263586"/>
                  </a:lnTo>
                  <a:lnTo>
                    <a:pt x="1026777" y="1241286"/>
                  </a:lnTo>
                  <a:lnTo>
                    <a:pt x="1064383" y="1216492"/>
                  </a:lnTo>
                  <a:lnTo>
                    <a:pt x="1100159" y="1189317"/>
                  </a:lnTo>
                  <a:lnTo>
                    <a:pt x="1133991" y="1159871"/>
                  </a:lnTo>
                  <a:lnTo>
                    <a:pt x="1165767" y="1128270"/>
                  </a:lnTo>
                  <a:lnTo>
                    <a:pt x="1195373" y="1094624"/>
                  </a:lnTo>
                  <a:lnTo>
                    <a:pt x="1222696" y="1059047"/>
                  </a:lnTo>
                  <a:lnTo>
                    <a:pt x="1247623" y="1021652"/>
                  </a:lnTo>
                  <a:lnTo>
                    <a:pt x="1270042" y="982552"/>
                  </a:lnTo>
                  <a:lnTo>
                    <a:pt x="1289838" y="941858"/>
                  </a:lnTo>
                  <a:lnTo>
                    <a:pt x="1306898" y="899685"/>
                  </a:lnTo>
                  <a:lnTo>
                    <a:pt x="1321111" y="856144"/>
                  </a:lnTo>
                  <a:lnTo>
                    <a:pt x="1332362" y="811348"/>
                  </a:lnTo>
                  <a:lnTo>
                    <a:pt x="1340539" y="765410"/>
                  </a:lnTo>
                  <a:lnTo>
                    <a:pt x="1345527" y="718443"/>
                  </a:lnTo>
                  <a:lnTo>
                    <a:pt x="1347216" y="670560"/>
                  </a:lnTo>
                  <a:close/>
                </a:path>
              </a:pathLst>
            </a:custGeom>
            <a:solidFill>
              <a:srgbClr val="5B9BD5"/>
            </a:solidFill>
          </p:spPr>
          <p:txBody>
            <a:bodyPr wrap="square" lIns="0" tIns="0" rIns="0" bIns="0" rtlCol="0"/>
            <a:lstStyle/>
            <a:p>
              <a:endParaRPr/>
            </a:p>
          </p:txBody>
        </p:sp>
        <p:sp>
          <p:nvSpPr>
            <p:cNvPr id="13" name="object 13"/>
            <p:cNvSpPr/>
            <p:nvPr/>
          </p:nvSpPr>
          <p:spPr>
            <a:xfrm>
              <a:off x="4477397" y="2411729"/>
              <a:ext cx="1375410" cy="1340485"/>
            </a:xfrm>
            <a:custGeom>
              <a:avLst/>
              <a:gdLst/>
              <a:ahLst/>
              <a:cxnLst/>
              <a:rect l="l" t="t" r="r" b="b"/>
              <a:pathLst>
                <a:path w="1375410" h="1340485">
                  <a:moveTo>
                    <a:pt x="1375410" y="670560"/>
                  </a:moveTo>
                  <a:lnTo>
                    <a:pt x="1373683" y="622672"/>
                  </a:lnTo>
                  <a:lnTo>
                    <a:pt x="1368581" y="575693"/>
                  </a:lnTo>
                  <a:lnTo>
                    <a:pt x="1360221" y="529736"/>
                  </a:lnTo>
                  <a:lnTo>
                    <a:pt x="1348719" y="484914"/>
                  </a:lnTo>
                  <a:lnTo>
                    <a:pt x="1334191" y="441342"/>
                  </a:lnTo>
                  <a:lnTo>
                    <a:pt x="1316753" y="399132"/>
                  </a:lnTo>
                  <a:lnTo>
                    <a:pt x="1296523" y="358398"/>
                  </a:lnTo>
                  <a:lnTo>
                    <a:pt x="1273617" y="319254"/>
                  </a:lnTo>
                  <a:lnTo>
                    <a:pt x="1248151" y="281813"/>
                  </a:lnTo>
                  <a:lnTo>
                    <a:pt x="1220241" y="246188"/>
                  </a:lnTo>
                  <a:lnTo>
                    <a:pt x="1190005" y="212493"/>
                  </a:lnTo>
                  <a:lnTo>
                    <a:pt x="1157559" y="180842"/>
                  </a:lnTo>
                  <a:lnTo>
                    <a:pt x="1123019" y="151347"/>
                  </a:lnTo>
                  <a:lnTo>
                    <a:pt x="1086501" y="124123"/>
                  </a:lnTo>
                  <a:lnTo>
                    <a:pt x="1048123" y="99283"/>
                  </a:lnTo>
                  <a:lnTo>
                    <a:pt x="1008000" y="76940"/>
                  </a:lnTo>
                  <a:lnTo>
                    <a:pt x="966250" y="57208"/>
                  </a:lnTo>
                  <a:lnTo>
                    <a:pt x="922988" y="40201"/>
                  </a:lnTo>
                  <a:lnTo>
                    <a:pt x="878331" y="26031"/>
                  </a:lnTo>
                  <a:lnTo>
                    <a:pt x="832396" y="14812"/>
                  </a:lnTo>
                  <a:lnTo>
                    <a:pt x="785299" y="6659"/>
                  </a:lnTo>
                  <a:lnTo>
                    <a:pt x="737157" y="1683"/>
                  </a:lnTo>
                  <a:lnTo>
                    <a:pt x="688086" y="0"/>
                  </a:lnTo>
                  <a:lnTo>
                    <a:pt x="638919" y="1683"/>
                  </a:lnTo>
                  <a:lnTo>
                    <a:pt x="590690" y="6659"/>
                  </a:lnTo>
                  <a:lnTo>
                    <a:pt x="543514" y="14812"/>
                  </a:lnTo>
                  <a:lnTo>
                    <a:pt x="497507" y="26031"/>
                  </a:lnTo>
                  <a:lnTo>
                    <a:pt x="452786" y="40201"/>
                  </a:lnTo>
                  <a:lnTo>
                    <a:pt x="409467" y="57208"/>
                  </a:lnTo>
                  <a:lnTo>
                    <a:pt x="367665" y="76940"/>
                  </a:lnTo>
                  <a:lnTo>
                    <a:pt x="327498" y="99283"/>
                  </a:lnTo>
                  <a:lnTo>
                    <a:pt x="289080" y="124123"/>
                  </a:lnTo>
                  <a:lnTo>
                    <a:pt x="252528" y="151347"/>
                  </a:lnTo>
                  <a:lnTo>
                    <a:pt x="217958" y="180842"/>
                  </a:lnTo>
                  <a:lnTo>
                    <a:pt x="185487" y="212493"/>
                  </a:lnTo>
                  <a:lnTo>
                    <a:pt x="155230" y="246188"/>
                  </a:lnTo>
                  <a:lnTo>
                    <a:pt x="127304" y="281813"/>
                  </a:lnTo>
                  <a:lnTo>
                    <a:pt x="101824" y="319254"/>
                  </a:lnTo>
                  <a:lnTo>
                    <a:pt x="78907" y="358398"/>
                  </a:lnTo>
                  <a:lnTo>
                    <a:pt x="58669" y="399132"/>
                  </a:lnTo>
                  <a:lnTo>
                    <a:pt x="41226" y="441342"/>
                  </a:lnTo>
                  <a:lnTo>
                    <a:pt x="26694" y="484914"/>
                  </a:lnTo>
                  <a:lnTo>
                    <a:pt x="15189" y="529736"/>
                  </a:lnTo>
                  <a:lnTo>
                    <a:pt x="6828" y="575693"/>
                  </a:lnTo>
                  <a:lnTo>
                    <a:pt x="1726" y="622672"/>
                  </a:lnTo>
                  <a:lnTo>
                    <a:pt x="0" y="670560"/>
                  </a:lnTo>
                  <a:lnTo>
                    <a:pt x="1726" y="718443"/>
                  </a:lnTo>
                  <a:lnTo>
                    <a:pt x="6828" y="765410"/>
                  </a:lnTo>
                  <a:lnTo>
                    <a:pt x="15189" y="811348"/>
                  </a:lnTo>
                  <a:lnTo>
                    <a:pt x="26694" y="856144"/>
                  </a:lnTo>
                  <a:lnTo>
                    <a:pt x="41226" y="899685"/>
                  </a:lnTo>
                  <a:lnTo>
                    <a:pt x="58669" y="941858"/>
                  </a:lnTo>
                  <a:lnTo>
                    <a:pt x="78907" y="982552"/>
                  </a:lnTo>
                  <a:lnTo>
                    <a:pt x="101824" y="1021652"/>
                  </a:lnTo>
                  <a:lnTo>
                    <a:pt x="127304" y="1059047"/>
                  </a:lnTo>
                  <a:lnTo>
                    <a:pt x="155230" y="1094624"/>
                  </a:lnTo>
                  <a:lnTo>
                    <a:pt x="185487" y="1128270"/>
                  </a:lnTo>
                  <a:lnTo>
                    <a:pt x="217958" y="1159871"/>
                  </a:lnTo>
                  <a:lnTo>
                    <a:pt x="252528" y="1189317"/>
                  </a:lnTo>
                  <a:lnTo>
                    <a:pt x="289080" y="1216492"/>
                  </a:lnTo>
                  <a:lnTo>
                    <a:pt x="327498" y="1241286"/>
                  </a:lnTo>
                  <a:lnTo>
                    <a:pt x="367665" y="1263586"/>
                  </a:lnTo>
                  <a:lnTo>
                    <a:pt x="409467" y="1283277"/>
                  </a:lnTo>
                  <a:lnTo>
                    <a:pt x="452786" y="1300249"/>
                  </a:lnTo>
                  <a:lnTo>
                    <a:pt x="497507" y="1314387"/>
                  </a:lnTo>
                  <a:lnTo>
                    <a:pt x="543514" y="1325580"/>
                  </a:lnTo>
                  <a:lnTo>
                    <a:pt x="590690" y="1333715"/>
                  </a:lnTo>
                  <a:lnTo>
                    <a:pt x="638919" y="1338678"/>
                  </a:lnTo>
                  <a:lnTo>
                    <a:pt x="688086" y="1340358"/>
                  </a:lnTo>
                  <a:lnTo>
                    <a:pt x="737157" y="1338678"/>
                  </a:lnTo>
                  <a:lnTo>
                    <a:pt x="785299" y="1333715"/>
                  </a:lnTo>
                  <a:lnTo>
                    <a:pt x="832396" y="1325580"/>
                  </a:lnTo>
                  <a:lnTo>
                    <a:pt x="878331" y="1314387"/>
                  </a:lnTo>
                  <a:lnTo>
                    <a:pt x="922988" y="1300249"/>
                  </a:lnTo>
                  <a:lnTo>
                    <a:pt x="966250" y="1283277"/>
                  </a:lnTo>
                  <a:lnTo>
                    <a:pt x="1008000" y="1263586"/>
                  </a:lnTo>
                  <a:lnTo>
                    <a:pt x="1048123" y="1241286"/>
                  </a:lnTo>
                  <a:lnTo>
                    <a:pt x="1086501" y="1216492"/>
                  </a:lnTo>
                  <a:lnTo>
                    <a:pt x="1123019" y="1189317"/>
                  </a:lnTo>
                  <a:lnTo>
                    <a:pt x="1157559" y="1159871"/>
                  </a:lnTo>
                  <a:lnTo>
                    <a:pt x="1190005" y="1128270"/>
                  </a:lnTo>
                  <a:lnTo>
                    <a:pt x="1220241" y="1094624"/>
                  </a:lnTo>
                  <a:lnTo>
                    <a:pt x="1248151" y="1059047"/>
                  </a:lnTo>
                  <a:lnTo>
                    <a:pt x="1273617" y="1021652"/>
                  </a:lnTo>
                  <a:lnTo>
                    <a:pt x="1296523" y="982552"/>
                  </a:lnTo>
                  <a:lnTo>
                    <a:pt x="1316753" y="941858"/>
                  </a:lnTo>
                  <a:lnTo>
                    <a:pt x="1334191" y="899685"/>
                  </a:lnTo>
                  <a:lnTo>
                    <a:pt x="1348719" y="856144"/>
                  </a:lnTo>
                  <a:lnTo>
                    <a:pt x="1360221" y="811348"/>
                  </a:lnTo>
                  <a:lnTo>
                    <a:pt x="1368581" y="765410"/>
                  </a:lnTo>
                  <a:lnTo>
                    <a:pt x="1373683" y="718443"/>
                  </a:lnTo>
                  <a:lnTo>
                    <a:pt x="1375410" y="670560"/>
                  </a:lnTo>
                  <a:close/>
                </a:path>
              </a:pathLst>
            </a:custGeom>
            <a:solidFill>
              <a:srgbClr val="FFC000"/>
            </a:solidFill>
          </p:spPr>
          <p:txBody>
            <a:bodyPr wrap="square" lIns="0" tIns="0" rIns="0" bIns="0" rtlCol="0"/>
            <a:lstStyle/>
            <a:p>
              <a:endParaRPr/>
            </a:p>
          </p:txBody>
        </p:sp>
        <p:sp>
          <p:nvSpPr>
            <p:cNvPr id="14" name="object 14"/>
            <p:cNvSpPr/>
            <p:nvPr/>
          </p:nvSpPr>
          <p:spPr>
            <a:xfrm>
              <a:off x="8669921" y="2411729"/>
              <a:ext cx="1374140" cy="1340485"/>
            </a:xfrm>
            <a:custGeom>
              <a:avLst/>
              <a:gdLst/>
              <a:ahLst/>
              <a:cxnLst/>
              <a:rect l="l" t="t" r="r" b="b"/>
              <a:pathLst>
                <a:path w="1374140" h="1340485">
                  <a:moveTo>
                    <a:pt x="1373886" y="670560"/>
                  </a:moveTo>
                  <a:lnTo>
                    <a:pt x="1372159" y="622672"/>
                  </a:lnTo>
                  <a:lnTo>
                    <a:pt x="1367058" y="575693"/>
                  </a:lnTo>
                  <a:lnTo>
                    <a:pt x="1358699" y="529736"/>
                  </a:lnTo>
                  <a:lnTo>
                    <a:pt x="1347199" y="484914"/>
                  </a:lnTo>
                  <a:lnTo>
                    <a:pt x="1332674" y="441342"/>
                  </a:lnTo>
                  <a:lnTo>
                    <a:pt x="1315243" y="399132"/>
                  </a:lnTo>
                  <a:lnTo>
                    <a:pt x="1295021" y="358398"/>
                  </a:lnTo>
                  <a:lnTo>
                    <a:pt x="1272125" y="319254"/>
                  </a:lnTo>
                  <a:lnTo>
                    <a:pt x="1246672" y="281813"/>
                  </a:lnTo>
                  <a:lnTo>
                    <a:pt x="1218780" y="246188"/>
                  </a:lnTo>
                  <a:lnTo>
                    <a:pt x="1188565" y="212493"/>
                  </a:lnTo>
                  <a:lnTo>
                    <a:pt x="1156143" y="180842"/>
                  </a:lnTo>
                  <a:lnTo>
                    <a:pt x="1121632" y="151347"/>
                  </a:lnTo>
                  <a:lnTo>
                    <a:pt x="1085149" y="124123"/>
                  </a:lnTo>
                  <a:lnTo>
                    <a:pt x="1046810" y="99283"/>
                  </a:lnTo>
                  <a:lnTo>
                    <a:pt x="1006733" y="76940"/>
                  </a:lnTo>
                  <a:lnTo>
                    <a:pt x="965033" y="57208"/>
                  </a:lnTo>
                  <a:lnTo>
                    <a:pt x="921829" y="40201"/>
                  </a:lnTo>
                  <a:lnTo>
                    <a:pt x="877237" y="26031"/>
                  </a:lnTo>
                  <a:lnTo>
                    <a:pt x="831373" y="14812"/>
                  </a:lnTo>
                  <a:lnTo>
                    <a:pt x="784355" y="6659"/>
                  </a:lnTo>
                  <a:lnTo>
                    <a:pt x="736300" y="1683"/>
                  </a:lnTo>
                  <a:lnTo>
                    <a:pt x="687324" y="0"/>
                  </a:lnTo>
                  <a:lnTo>
                    <a:pt x="638252" y="1683"/>
                  </a:lnTo>
                  <a:lnTo>
                    <a:pt x="590110" y="6659"/>
                  </a:lnTo>
                  <a:lnTo>
                    <a:pt x="543013" y="14812"/>
                  </a:lnTo>
                  <a:lnTo>
                    <a:pt x="497078" y="26031"/>
                  </a:lnTo>
                  <a:lnTo>
                    <a:pt x="452421" y="40201"/>
                  </a:lnTo>
                  <a:lnTo>
                    <a:pt x="409159" y="57208"/>
                  </a:lnTo>
                  <a:lnTo>
                    <a:pt x="367409" y="76940"/>
                  </a:lnTo>
                  <a:lnTo>
                    <a:pt x="327286" y="99283"/>
                  </a:lnTo>
                  <a:lnTo>
                    <a:pt x="288908" y="124123"/>
                  </a:lnTo>
                  <a:lnTo>
                    <a:pt x="252390" y="151347"/>
                  </a:lnTo>
                  <a:lnTo>
                    <a:pt x="217850" y="180842"/>
                  </a:lnTo>
                  <a:lnTo>
                    <a:pt x="185404" y="212493"/>
                  </a:lnTo>
                  <a:lnTo>
                    <a:pt x="155168" y="246188"/>
                  </a:lnTo>
                  <a:lnTo>
                    <a:pt x="127258" y="281813"/>
                  </a:lnTo>
                  <a:lnTo>
                    <a:pt x="101792" y="319254"/>
                  </a:lnTo>
                  <a:lnTo>
                    <a:pt x="78886" y="358398"/>
                  </a:lnTo>
                  <a:lnTo>
                    <a:pt x="58656" y="399132"/>
                  </a:lnTo>
                  <a:lnTo>
                    <a:pt x="41218" y="441342"/>
                  </a:lnTo>
                  <a:lnTo>
                    <a:pt x="26690" y="484914"/>
                  </a:lnTo>
                  <a:lnTo>
                    <a:pt x="15188" y="529736"/>
                  </a:lnTo>
                  <a:lnTo>
                    <a:pt x="6828" y="575693"/>
                  </a:lnTo>
                  <a:lnTo>
                    <a:pt x="1726" y="622672"/>
                  </a:lnTo>
                  <a:lnTo>
                    <a:pt x="0" y="670560"/>
                  </a:lnTo>
                  <a:lnTo>
                    <a:pt x="1726" y="718443"/>
                  </a:lnTo>
                  <a:lnTo>
                    <a:pt x="6828" y="765410"/>
                  </a:lnTo>
                  <a:lnTo>
                    <a:pt x="15188" y="811348"/>
                  </a:lnTo>
                  <a:lnTo>
                    <a:pt x="26690" y="856144"/>
                  </a:lnTo>
                  <a:lnTo>
                    <a:pt x="41218" y="899685"/>
                  </a:lnTo>
                  <a:lnTo>
                    <a:pt x="58656" y="941858"/>
                  </a:lnTo>
                  <a:lnTo>
                    <a:pt x="78886" y="982552"/>
                  </a:lnTo>
                  <a:lnTo>
                    <a:pt x="101792" y="1021652"/>
                  </a:lnTo>
                  <a:lnTo>
                    <a:pt x="127258" y="1059047"/>
                  </a:lnTo>
                  <a:lnTo>
                    <a:pt x="155168" y="1094624"/>
                  </a:lnTo>
                  <a:lnTo>
                    <a:pt x="185404" y="1128270"/>
                  </a:lnTo>
                  <a:lnTo>
                    <a:pt x="217850" y="1159871"/>
                  </a:lnTo>
                  <a:lnTo>
                    <a:pt x="252390" y="1189317"/>
                  </a:lnTo>
                  <a:lnTo>
                    <a:pt x="288908" y="1216492"/>
                  </a:lnTo>
                  <a:lnTo>
                    <a:pt x="327286" y="1241286"/>
                  </a:lnTo>
                  <a:lnTo>
                    <a:pt x="367409" y="1263586"/>
                  </a:lnTo>
                  <a:lnTo>
                    <a:pt x="409159" y="1283277"/>
                  </a:lnTo>
                  <a:lnTo>
                    <a:pt x="452421" y="1300249"/>
                  </a:lnTo>
                  <a:lnTo>
                    <a:pt x="497078" y="1314387"/>
                  </a:lnTo>
                  <a:lnTo>
                    <a:pt x="543013" y="1325580"/>
                  </a:lnTo>
                  <a:lnTo>
                    <a:pt x="590110" y="1333715"/>
                  </a:lnTo>
                  <a:lnTo>
                    <a:pt x="638252" y="1338678"/>
                  </a:lnTo>
                  <a:lnTo>
                    <a:pt x="687324" y="1340358"/>
                  </a:lnTo>
                  <a:lnTo>
                    <a:pt x="736300" y="1338678"/>
                  </a:lnTo>
                  <a:lnTo>
                    <a:pt x="784355" y="1333715"/>
                  </a:lnTo>
                  <a:lnTo>
                    <a:pt x="831373" y="1325580"/>
                  </a:lnTo>
                  <a:lnTo>
                    <a:pt x="877237" y="1314387"/>
                  </a:lnTo>
                  <a:lnTo>
                    <a:pt x="921829" y="1300249"/>
                  </a:lnTo>
                  <a:lnTo>
                    <a:pt x="965033" y="1283277"/>
                  </a:lnTo>
                  <a:lnTo>
                    <a:pt x="1006733" y="1263586"/>
                  </a:lnTo>
                  <a:lnTo>
                    <a:pt x="1046810" y="1241286"/>
                  </a:lnTo>
                  <a:lnTo>
                    <a:pt x="1085149" y="1216492"/>
                  </a:lnTo>
                  <a:lnTo>
                    <a:pt x="1121632" y="1189317"/>
                  </a:lnTo>
                  <a:lnTo>
                    <a:pt x="1156143" y="1159871"/>
                  </a:lnTo>
                  <a:lnTo>
                    <a:pt x="1188565" y="1128270"/>
                  </a:lnTo>
                  <a:lnTo>
                    <a:pt x="1218780" y="1094624"/>
                  </a:lnTo>
                  <a:lnTo>
                    <a:pt x="1246672" y="1059047"/>
                  </a:lnTo>
                  <a:lnTo>
                    <a:pt x="1272125" y="1021652"/>
                  </a:lnTo>
                  <a:lnTo>
                    <a:pt x="1295021" y="982552"/>
                  </a:lnTo>
                  <a:lnTo>
                    <a:pt x="1315243" y="941858"/>
                  </a:lnTo>
                  <a:lnTo>
                    <a:pt x="1332674" y="899685"/>
                  </a:lnTo>
                  <a:lnTo>
                    <a:pt x="1347199" y="856144"/>
                  </a:lnTo>
                  <a:lnTo>
                    <a:pt x="1358699" y="811348"/>
                  </a:lnTo>
                  <a:lnTo>
                    <a:pt x="1367058" y="765410"/>
                  </a:lnTo>
                  <a:lnTo>
                    <a:pt x="1372159" y="718443"/>
                  </a:lnTo>
                  <a:lnTo>
                    <a:pt x="1373886" y="670560"/>
                  </a:lnTo>
                  <a:close/>
                </a:path>
              </a:pathLst>
            </a:custGeom>
            <a:solidFill>
              <a:srgbClr val="5B9BD5"/>
            </a:solidFill>
          </p:spPr>
          <p:txBody>
            <a:bodyPr wrap="square" lIns="0" tIns="0" rIns="0" bIns="0" rtlCol="0"/>
            <a:lstStyle/>
            <a:p>
              <a:endParaRPr/>
            </a:p>
          </p:txBody>
        </p:sp>
        <p:pic>
          <p:nvPicPr>
            <p:cNvPr id="15" name="object 15"/>
            <p:cNvPicPr/>
            <p:nvPr/>
          </p:nvPicPr>
          <p:blipFill>
            <a:blip r:embed="rId2" cstate="print"/>
            <a:stretch>
              <a:fillRect/>
            </a:stretch>
          </p:blipFill>
          <p:spPr>
            <a:xfrm>
              <a:off x="6614045" y="2471165"/>
              <a:ext cx="1347216" cy="1347977"/>
            </a:xfrm>
            <a:prstGeom prst="rect">
              <a:avLst/>
            </a:prstGeom>
          </p:spPr>
        </p:pic>
        <p:pic>
          <p:nvPicPr>
            <p:cNvPr id="16" name="object 16"/>
            <p:cNvPicPr/>
            <p:nvPr/>
          </p:nvPicPr>
          <p:blipFill>
            <a:blip r:embed="rId3" cstate="print"/>
            <a:stretch>
              <a:fillRect/>
            </a:stretch>
          </p:blipFill>
          <p:spPr>
            <a:xfrm>
              <a:off x="694829" y="2538221"/>
              <a:ext cx="923544" cy="923544"/>
            </a:xfrm>
            <a:prstGeom prst="rect">
              <a:avLst/>
            </a:prstGeom>
          </p:spPr>
        </p:pic>
        <p:pic>
          <p:nvPicPr>
            <p:cNvPr id="17" name="object 17"/>
            <p:cNvPicPr/>
            <p:nvPr/>
          </p:nvPicPr>
          <p:blipFill>
            <a:blip r:embed="rId4" cstate="print"/>
            <a:stretch>
              <a:fillRect/>
            </a:stretch>
          </p:blipFill>
          <p:spPr>
            <a:xfrm>
              <a:off x="2652407" y="2579369"/>
              <a:ext cx="936497" cy="935736"/>
            </a:xfrm>
            <a:prstGeom prst="rect">
              <a:avLst/>
            </a:prstGeom>
          </p:spPr>
        </p:pic>
        <p:pic>
          <p:nvPicPr>
            <p:cNvPr id="18" name="object 18"/>
            <p:cNvPicPr/>
            <p:nvPr/>
          </p:nvPicPr>
          <p:blipFill>
            <a:blip r:embed="rId5" cstate="print"/>
            <a:stretch>
              <a:fillRect/>
            </a:stretch>
          </p:blipFill>
          <p:spPr>
            <a:xfrm>
              <a:off x="4672469" y="2612897"/>
              <a:ext cx="977646" cy="981455"/>
            </a:xfrm>
            <a:prstGeom prst="rect">
              <a:avLst/>
            </a:prstGeom>
          </p:spPr>
        </p:pic>
        <p:pic>
          <p:nvPicPr>
            <p:cNvPr id="19" name="object 19"/>
            <p:cNvPicPr/>
            <p:nvPr/>
          </p:nvPicPr>
          <p:blipFill>
            <a:blip r:embed="rId6" cstate="print"/>
            <a:stretch>
              <a:fillRect/>
            </a:stretch>
          </p:blipFill>
          <p:spPr>
            <a:xfrm>
              <a:off x="8820797" y="2529839"/>
              <a:ext cx="1069086" cy="1069086"/>
            </a:xfrm>
            <a:prstGeom prst="rect">
              <a:avLst/>
            </a:prstGeom>
          </p:spPr>
        </p:pic>
      </p:grpSp>
      <p:sp>
        <p:nvSpPr>
          <p:cNvPr id="20" name="object 20"/>
          <p:cNvSpPr txBox="1"/>
          <p:nvPr/>
        </p:nvSpPr>
        <p:spPr>
          <a:xfrm>
            <a:off x="518293" y="3846830"/>
            <a:ext cx="1360805" cy="826769"/>
          </a:xfrm>
          <a:prstGeom prst="rect">
            <a:avLst/>
          </a:prstGeom>
        </p:spPr>
        <p:txBody>
          <a:bodyPr vert="horz" wrap="square" lIns="0" tIns="12700" rIns="0" bIns="0" rtlCol="0">
            <a:spAutoFit/>
          </a:bodyPr>
          <a:lstStyle/>
          <a:p>
            <a:pPr marL="12700" marR="5080" algn="just">
              <a:lnSpc>
                <a:spcPct val="100000"/>
              </a:lnSpc>
              <a:spcBef>
                <a:spcPts val="100"/>
              </a:spcBef>
            </a:pPr>
            <a:r>
              <a:rPr sz="1750" b="1" spc="-10" dirty="0">
                <a:solidFill>
                  <a:srgbClr val="3B3838"/>
                </a:solidFill>
                <a:latin typeface="Microsoft JhengHei"/>
                <a:cs typeface="Microsoft JhengHei"/>
              </a:rPr>
              <a:t>指定醫事機構</a:t>
            </a:r>
            <a:r>
              <a:rPr sz="1750" b="1" spc="-10" dirty="0">
                <a:solidFill>
                  <a:srgbClr val="ED7C31"/>
                </a:solidFill>
                <a:latin typeface="Microsoft JhengHei"/>
                <a:cs typeface="Microsoft JhengHei"/>
              </a:rPr>
              <a:t>感染者跨科別共照管理服務</a:t>
            </a:r>
            <a:endParaRPr sz="1750">
              <a:latin typeface="Microsoft JhengHei"/>
              <a:cs typeface="Microsoft JhengHei"/>
            </a:endParaRPr>
          </a:p>
        </p:txBody>
      </p:sp>
      <p:sp>
        <p:nvSpPr>
          <p:cNvPr id="21" name="object 21"/>
          <p:cNvSpPr txBox="1"/>
          <p:nvPr/>
        </p:nvSpPr>
        <p:spPr>
          <a:xfrm>
            <a:off x="2440810" y="3846830"/>
            <a:ext cx="1360805" cy="826769"/>
          </a:xfrm>
          <a:prstGeom prst="rect">
            <a:avLst/>
          </a:prstGeom>
        </p:spPr>
        <p:txBody>
          <a:bodyPr vert="horz" wrap="square" lIns="0" tIns="12700" rIns="0" bIns="0" rtlCol="0">
            <a:spAutoFit/>
          </a:bodyPr>
          <a:lstStyle/>
          <a:p>
            <a:pPr marL="12700" marR="5080" indent="199390">
              <a:lnSpc>
                <a:spcPct val="100000"/>
              </a:lnSpc>
              <a:spcBef>
                <a:spcPts val="100"/>
              </a:spcBef>
            </a:pPr>
            <a:r>
              <a:rPr sz="1750" b="1" dirty="0">
                <a:solidFill>
                  <a:srgbClr val="3B3838"/>
                </a:solidFill>
                <a:latin typeface="Microsoft JhengHei"/>
                <a:cs typeface="Microsoft JhengHei"/>
              </a:rPr>
              <a:t>PrEP</a:t>
            </a:r>
            <a:r>
              <a:rPr sz="1750" b="1" spc="-25" dirty="0">
                <a:solidFill>
                  <a:srgbClr val="3B3838"/>
                </a:solidFill>
                <a:latin typeface="Microsoft JhengHei"/>
                <a:cs typeface="Microsoft JhengHei"/>
              </a:rPr>
              <a:t>計畫</a:t>
            </a:r>
            <a:r>
              <a:rPr sz="1750" b="1" spc="-10" dirty="0">
                <a:solidFill>
                  <a:srgbClr val="3B3838"/>
                </a:solidFill>
                <a:latin typeface="Microsoft JhengHei"/>
                <a:cs typeface="Microsoft JhengHei"/>
              </a:rPr>
              <a:t>轉介藥癮治療整合式服務</a:t>
            </a:r>
            <a:endParaRPr sz="1750">
              <a:latin typeface="Microsoft JhengHei"/>
              <a:cs typeface="Microsoft JhengHei"/>
            </a:endParaRPr>
          </a:p>
        </p:txBody>
      </p:sp>
      <p:sp>
        <p:nvSpPr>
          <p:cNvPr id="22" name="object 22"/>
          <p:cNvSpPr txBox="1"/>
          <p:nvPr/>
        </p:nvSpPr>
        <p:spPr>
          <a:xfrm>
            <a:off x="4041014" y="3864363"/>
            <a:ext cx="2250440" cy="559435"/>
          </a:xfrm>
          <a:prstGeom prst="rect">
            <a:avLst/>
          </a:prstGeom>
        </p:spPr>
        <p:txBody>
          <a:bodyPr vert="horz" wrap="square" lIns="0" tIns="12700" rIns="0" bIns="0" rtlCol="0">
            <a:spAutoFit/>
          </a:bodyPr>
          <a:lstStyle/>
          <a:p>
            <a:pPr marL="346075" marR="5080" indent="-334010">
              <a:lnSpc>
                <a:spcPct val="100000"/>
              </a:lnSpc>
              <a:spcBef>
                <a:spcPts val="100"/>
              </a:spcBef>
            </a:pPr>
            <a:r>
              <a:rPr sz="1750" b="1" spc="-5" dirty="0">
                <a:solidFill>
                  <a:srgbClr val="3B3838"/>
                </a:solidFill>
                <a:latin typeface="Microsoft JhengHei"/>
                <a:cs typeface="Microsoft JhengHei"/>
              </a:rPr>
              <a:t>多元性別友善服務中心</a:t>
            </a:r>
            <a:r>
              <a:rPr sz="1750" b="1" spc="-10" dirty="0">
                <a:solidFill>
                  <a:srgbClr val="3B3838"/>
                </a:solidFill>
                <a:latin typeface="Microsoft JhengHei"/>
                <a:cs typeface="Microsoft JhengHei"/>
              </a:rPr>
              <a:t>藥癮者支持團體</a:t>
            </a:r>
            <a:endParaRPr sz="1750">
              <a:latin typeface="Microsoft JhengHei"/>
              <a:cs typeface="Microsoft JhengHei"/>
            </a:endParaRPr>
          </a:p>
        </p:txBody>
      </p:sp>
      <p:sp>
        <p:nvSpPr>
          <p:cNvPr id="23" name="object 23"/>
          <p:cNvSpPr txBox="1"/>
          <p:nvPr/>
        </p:nvSpPr>
        <p:spPr>
          <a:xfrm>
            <a:off x="6521333" y="3862071"/>
            <a:ext cx="1583055" cy="559435"/>
          </a:xfrm>
          <a:prstGeom prst="rect">
            <a:avLst/>
          </a:prstGeom>
        </p:spPr>
        <p:txBody>
          <a:bodyPr vert="horz" wrap="square" lIns="0" tIns="12700" rIns="0" bIns="0" rtlCol="0">
            <a:spAutoFit/>
          </a:bodyPr>
          <a:lstStyle/>
          <a:p>
            <a:pPr marL="234950" marR="5080" indent="-222885">
              <a:lnSpc>
                <a:spcPct val="100000"/>
              </a:lnSpc>
              <a:spcBef>
                <a:spcPts val="100"/>
              </a:spcBef>
            </a:pPr>
            <a:r>
              <a:rPr sz="1750" b="1" spc="-10" dirty="0">
                <a:solidFill>
                  <a:srgbClr val="3B3838"/>
                </a:solidFill>
                <a:latin typeface="Microsoft JhengHei"/>
                <a:cs typeface="Microsoft JhengHei"/>
              </a:rPr>
              <a:t>衛生局入監衛教與個案訪視</a:t>
            </a:r>
            <a:endParaRPr sz="1750">
              <a:latin typeface="Microsoft JhengHei"/>
              <a:cs typeface="Microsoft JhengHei"/>
            </a:endParaRPr>
          </a:p>
        </p:txBody>
      </p:sp>
      <p:sp>
        <p:nvSpPr>
          <p:cNvPr id="24" name="object 24"/>
          <p:cNvSpPr txBox="1"/>
          <p:nvPr/>
        </p:nvSpPr>
        <p:spPr>
          <a:xfrm>
            <a:off x="8444614" y="3852926"/>
            <a:ext cx="1805939" cy="1094105"/>
          </a:xfrm>
          <a:prstGeom prst="rect">
            <a:avLst/>
          </a:prstGeom>
        </p:spPr>
        <p:txBody>
          <a:bodyPr vert="horz" wrap="square" lIns="0" tIns="12700" rIns="0" bIns="0" rtlCol="0">
            <a:spAutoFit/>
          </a:bodyPr>
          <a:lstStyle/>
          <a:p>
            <a:pPr marL="12700" marR="5080" algn="ctr">
              <a:lnSpc>
                <a:spcPct val="100000"/>
              </a:lnSpc>
              <a:spcBef>
                <a:spcPts val="100"/>
              </a:spcBef>
            </a:pPr>
            <a:r>
              <a:rPr sz="1750" b="1" spc="-10" dirty="0">
                <a:solidFill>
                  <a:srgbClr val="3B3838"/>
                </a:solidFill>
                <a:latin typeface="Microsoft JhengHei"/>
                <a:cs typeface="Microsoft JhengHei"/>
              </a:rPr>
              <a:t>毒品危害防制中心毒品講習+</a:t>
            </a:r>
            <a:endParaRPr sz="1750">
              <a:latin typeface="Microsoft JhengHei"/>
              <a:cs typeface="Microsoft JhengHei"/>
            </a:endParaRPr>
          </a:p>
          <a:p>
            <a:pPr marL="12700" marR="5080" algn="ctr">
              <a:lnSpc>
                <a:spcPct val="100000"/>
              </a:lnSpc>
              <a:spcBef>
                <a:spcPts val="5"/>
              </a:spcBef>
            </a:pPr>
            <a:r>
              <a:rPr sz="1750" b="1" spc="-10" dirty="0">
                <a:solidFill>
                  <a:srgbClr val="3B3838"/>
                </a:solidFill>
                <a:latin typeface="Microsoft JhengHei"/>
                <a:cs typeface="Microsoft JhengHei"/>
              </a:rPr>
              <a:t>篩檢諮詢服務納入</a:t>
            </a:r>
            <a:r>
              <a:rPr sz="1750" b="1" spc="-50" dirty="0">
                <a:solidFill>
                  <a:srgbClr val="3B3838"/>
                </a:solidFill>
                <a:latin typeface="Microsoft JhengHei"/>
                <a:cs typeface="Microsoft JhengHei"/>
              </a:rPr>
              <a:t> </a:t>
            </a:r>
            <a:r>
              <a:rPr sz="1750" b="1" dirty="0">
                <a:solidFill>
                  <a:srgbClr val="3B3838"/>
                </a:solidFill>
                <a:latin typeface="Microsoft JhengHei"/>
                <a:cs typeface="Microsoft JhengHei"/>
              </a:rPr>
              <a:t>Chemsex</a:t>
            </a:r>
            <a:r>
              <a:rPr sz="1750" b="1" spc="-25" dirty="0">
                <a:solidFill>
                  <a:srgbClr val="3B3838"/>
                </a:solidFill>
                <a:latin typeface="Microsoft JhengHei"/>
                <a:cs typeface="Microsoft JhengHei"/>
              </a:rPr>
              <a:t>防治</a:t>
            </a:r>
            <a:endParaRPr sz="1750">
              <a:latin typeface="Microsoft JhengHei"/>
              <a:cs typeface="Microsoft JhengHei"/>
            </a:endParaRPr>
          </a:p>
        </p:txBody>
      </p:sp>
      <p:sp>
        <p:nvSpPr>
          <p:cNvPr id="25" name="object 25"/>
          <p:cNvSpPr txBox="1">
            <a:spLocks noGrp="1"/>
          </p:cNvSpPr>
          <p:nvPr>
            <p:ph type="title"/>
          </p:nvPr>
        </p:nvSpPr>
        <p:spPr>
          <a:xfrm>
            <a:off x="1390021" y="1082294"/>
            <a:ext cx="3671570" cy="506730"/>
          </a:xfrm>
          <a:prstGeom prst="rect">
            <a:avLst/>
          </a:prstGeom>
        </p:spPr>
        <p:txBody>
          <a:bodyPr vert="horz" wrap="square" lIns="0" tIns="13335" rIns="0" bIns="0" rtlCol="0">
            <a:spAutoFit/>
          </a:bodyPr>
          <a:lstStyle/>
          <a:p>
            <a:pPr marL="12700">
              <a:lnSpc>
                <a:spcPct val="100000"/>
              </a:lnSpc>
              <a:spcBef>
                <a:spcPts val="105"/>
              </a:spcBef>
            </a:pPr>
            <a:r>
              <a:rPr spc="-5" dirty="0"/>
              <a:t>藥愛(</a:t>
            </a:r>
            <a:r>
              <a:rPr spc="-10" dirty="0"/>
              <a:t>Chemsex)</a:t>
            </a:r>
            <a:r>
              <a:rPr spc="-25" dirty="0"/>
              <a:t>防治</a:t>
            </a:r>
          </a:p>
        </p:txBody>
      </p:sp>
      <p:pic>
        <p:nvPicPr>
          <p:cNvPr id="26" name="object 26"/>
          <p:cNvPicPr/>
          <p:nvPr/>
        </p:nvPicPr>
        <p:blipFill>
          <a:blip r:embed="rId7" cstate="print"/>
          <a:stretch>
            <a:fillRect/>
          </a:stretch>
        </p:blipFill>
        <p:spPr>
          <a:xfrm>
            <a:off x="313067" y="983741"/>
            <a:ext cx="661416" cy="603504"/>
          </a:xfrm>
          <a:prstGeom prst="rect">
            <a:avLst/>
          </a:prstGeom>
        </p:spPr>
      </p:pic>
      <p:sp>
        <p:nvSpPr>
          <p:cNvPr id="27" name="object 27"/>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97</a:t>
            </a:fld>
            <a:endParaRPr spc="-25" dirty="0"/>
          </a:p>
        </p:txBody>
      </p:sp>
      <p:sp>
        <p:nvSpPr>
          <p:cNvPr id="28" name="object 28"/>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txBox="1"/>
          <p:nvPr/>
        </p:nvSpPr>
        <p:spPr>
          <a:xfrm>
            <a:off x="1081411" y="2063750"/>
            <a:ext cx="1887855" cy="320040"/>
          </a:xfrm>
          <a:prstGeom prst="rect">
            <a:avLst/>
          </a:prstGeom>
        </p:spPr>
        <p:txBody>
          <a:bodyPr vert="horz" wrap="square" lIns="0" tIns="16510" rIns="0" bIns="0" rtlCol="0">
            <a:spAutoFit/>
          </a:bodyPr>
          <a:lstStyle/>
          <a:p>
            <a:pPr marL="12700">
              <a:lnSpc>
                <a:spcPct val="100000"/>
              </a:lnSpc>
              <a:spcBef>
                <a:spcPts val="130"/>
              </a:spcBef>
            </a:pPr>
            <a:r>
              <a:rPr sz="1900" b="1" dirty="0">
                <a:solidFill>
                  <a:srgbClr val="585858"/>
                </a:solidFill>
                <a:latin typeface="Microsoft JhengHei"/>
                <a:cs typeface="Microsoft JhengHei"/>
              </a:rPr>
              <a:t>感染者最近3個</a:t>
            </a:r>
            <a:r>
              <a:rPr sz="1900" b="1" spc="-50" dirty="0">
                <a:solidFill>
                  <a:srgbClr val="585858"/>
                </a:solidFill>
                <a:latin typeface="Microsoft JhengHei"/>
                <a:cs typeface="Microsoft JhengHei"/>
              </a:rPr>
              <a:t>月</a:t>
            </a:r>
            <a:endParaRPr sz="1900">
              <a:latin typeface="Microsoft JhengHei"/>
              <a:cs typeface="Microsoft JhengHei"/>
            </a:endParaRPr>
          </a:p>
        </p:txBody>
      </p:sp>
      <p:sp>
        <p:nvSpPr>
          <p:cNvPr id="4" name="object 4"/>
          <p:cNvSpPr txBox="1"/>
          <p:nvPr/>
        </p:nvSpPr>
        <p:spPr>
          <a:xfrm>
            <a:off x="909190" y="2357892"/>
            <a:ext cx="2233295" cy="320040"/>
          </a:xfrm>
          <a:prstGeom prst="rect">
            <a:avLst/>
          </a:prstGeom>
        </p:spPr>
        <p:txBody>
          <a:bodyPr vert="horz" wrap="square" lIns="0" tIns="16510" rIns="0" bIns="0" rtlCol="0">
            <a:spAutoFit/>
          </a:bodyPr>
          <a:lstStyle/>
          <a:p>
            <a:pPr marL="12700">
              <a:lnSpc>
                <a:spcPct val="100000"/>
              </a:lnSpc>
              <a:spcBef>
                <a:spcPts val="130"/>
              </a:spcBef>
            </a:pPr>
            <a:r>
              <a:rPr sz="1900" b="1" dirty="0">
                <a:solidFill>
                  <a:srgbClr val="585858"/>
                </a:solidFill>
                <a:latin typeface="Microsoft JhengHei"/>
                <a:cs typeface="Microsoft JhengHei"/>
              </a:rPr>
              <a:t>曾使用成癮藥物情</a:t>
            </a:r>
            <a:r>
              <a:rPr sz="1900" b="1" spc="-50" dirty="0">
                <a:solidFill>
                  <a:srgbClr val="585858"/>
                </a:solidFill>
                <a:latin typeface="Microsoft JhengHei"/>
                <a:cs typeface="Microsoft JhengHei"/>
              </a:rPr>
              <a:t>形</a:t>
            </a:r>
            <a:endParaRPr sz="1900">
              <a:latin typeface="Microsoft JhengHei"/>
              <a:cs typeface="Microsoft JhengHei"/>
            </a:endParaRPr>
          </a:p>
        </p:txBody>
      </p:sp>
      <p:sp>
        <p:nvSpPr>
          <p:cNvPr id="5" name="object 5"/>
          <p:cNvSpPr txBox="1"/>
          <p:nvPr/>
        </p:nvSpPr>
        <p:spPr>
          <a:xfrm>
            <a:off x="749163" y="3853704"/>
            <a:ext cx="2477770" cy="614045"/>
          </a:xfrm>
          <a:prstGeom prst="rect">
            <a:avLst/>
          </a:prstGeom>
        </p:spPr>
        <p:txBody>
          <a:bodyPr vert="horz" wrap="square" lIns="0" tIns="12065" rIns="0" bIns="0" rtlCol="0">
            <a:spAutoFit/>
          </a:bodyPr>
          <a:lstStyle/>
          <a:p>
            <a:pPr marL="12700" marR="5080" indent="294005">
              <a:lnSpc>
                <a:spcPct val="101600"/>
              </a:lnSpc>
              <a:spcBef>
                <a:spcPts val="95"/>
              </a:spcBef>
            </a:pPr>
            <a:r>
              <a:rPr sz="1900" b="1" dirty="0">
                <a:solidFill>
                  <a:srgbClr val="585858"/>
                </a:solidFill>
                <a:latin typeface="Microsoft JhengHei"/>
                <a:cs typeface="Microsoft JhengHei"/>
              </a:rPr>
              <a:t>感染者最近3個</a:t>
            </a:r>
            <a:r>
              <a:rPr sz="1900" b="1" spc="-50" dirty="0">
                <a:solidFill>
                  <a:srgbClr val="585858"/>
                </a:solidFill>
                <a:latin typeface="Microsoft JhengHei"/>
                <a:cs typeface="Microsoft JhengHei"/>
              </a:rPr>
              <a:t>月</a:t>
            </a:r>
            <a:r>
              <a:rPr sz="1900" b="1" spc="500" dirty="0">
                <a:solidFill>
                  <a:srgbClr val="585858"/>
                </a:solidFill>
                <a:latin typeface="Microsoft JhengHei"/>
                <a:cs typeface="Microsoft JhengHei"/>
              </a:rPr>
              <a:t> </a:t>
            </a:r>
            <a:r>
              <a:rPr sz="1900" b="1" dirty="0">
                <a:solidFill>
                  <a:srgbClr val="585858"/>
                </a:solidFill>
                <a:latin typeface="Microsoft JhengHei"/>
                <a:cs typeface="Microsoft JhengHei"/>
              </a:rPr>
              <a:t>曾使用成癮性藥物種</a:t>
            </a:r>
            <a:r>
              <a:rPr sz="1900" b="1" spc="-50" dirty="0">
                <a:solidFill>
                  <a:srgbClr val="585858"/>
                </a:solidFill>
                <a:latin typeface="Microsoft JhengHei"/>
                <a:cs typeface="Microsoft JhengHei"/>
              </a:rPr>
              <a:t>類</a:t>
            </a:r>
            <a:endParaRPr sz="1900">
              <a:latin typeface="Microsoft JhengHei"/>
              <a:cs typeface="Microsoft JhengHei"/>
            </a:endParaRPr>
          </a:p>
        </p:txBody>
      </p:sp>
      <p:sp>
        <p:nvSpPr>
          <p:cNvPr id="6" name="object 6"/>
          <p:cNvSpPr txBox="1"/>
          <p:nvPr/>
        </p:nvSpPr>
        <p:spPr>
          <a:xfrm>
            <a:off x="615067" y="6139686"/>
            <a:ext cx="2426970" cy="185420"/>
          </a:xfrm>
          <a:prstGeom prst="rect">
            <a:avLst/>
          </a:prstGeom>
        </p:spPr>
        <p:txBody>
          <a:bodyPr vert="horz" wrap="square" lIns="0" tIns="12700" rIns="0" bIns="0" rtlCol="0">
            <a:spAutoFit/>
          </a:bodyPr>
          <a:lstStyle/>
          <a:p>
            <a:pPr marL="12700">
              <a:lnSpc>
                <a:spcPct val="100000"/>
              </a:lnSpc>
              <a:spcBef>
                <a:spcPts val="100"/>
              </a:spcBef>
            </a:pPr>
            <a:r>
              <a:rPr sz="1050" spc="-5" dirty="0">
                <a:latin typeface="Microsoft JhengHei"/>
                <a:cs typeface="Microsoft JhengHei"/>
              </a:rPr>
              <a:t>資料來源：愛滋品質提升計畫之初收問卷</a:t>
            </a:r>
            <a:endParaRPr sz="1050">
              <a:latin typeface="Microsoft JhengHei"/>
              <a:cs typeface="Microsoft JhengHei"/>
            </a:endParaRPr>
          </a:p>
        </p:txBody>
      </p:sp>
      <p:grpSp>
        <p:nvGrpSpPr>
          <p:cNvPr id="7" name="object 7"/>
          <p:cNvGrpSpPr/>
          <p:nvPr/>
        </p:nvGrpSpPr>
        <p:grpSpPr>
          <a:xfrm>
            <a:off x="3627767" y="6060947"/>
            <a:ext cx="1935480" cy="375920"/>
            <a:chOff x="3627767" y="6060947"/>
            <a:chExt cx="1935480" cy="375920"/>
          </a:xfrm>
        </p:grpSpPr>
        <p:sp>
          <p:nvSpPr>
            <p:cNvPr id="8" name="object 8"/>
            <p:cNvSpPr/>
            <p:nvPr/>
          </p:nvSpPr>
          <p:spPr>
            <a:xfrm>
              <a:off x="3627767" y="6060947"/>
              <a:ext cx="1935480" cy="375920"/>
            </a:xfrm>
            <a:custGeom>
              <a:avLst/>
              <a:gdLst/>
              <a:ahLst/>
              <a:cxnLst/>
              <a:rect l="l" t="t" r="r" b="b"/>
              <a:pathLst>
                <a:path w="1935479" h="375920">
                  <a:moveTo>
                    <a:pt x="1935480" y="309371"/>
                  </a:moveTo>
                  <a:lnTo>
                    <a:pt x="1935480" y="66293"/>
                  </a:lnTo>
                  <a:lnTo>
                    <a:pt x="1933956" y="58673"/>
                  </a:lnTo>
                  <a:lnTo>
                    <a:pt x="1926127" y="36688"/>
                  </a:lnTo>
                  <a:lnTo>
                    <a:pt x="1911357" y="18740"/>
                  </a:lnTo>
                  <a:lnTo>
                    <a:pt x="1891695" y="6090"/>
                  </a:lnTo>
                  <a:lnTo>
                    <a:pt x="1869186" y="0"/>
                  </a:lnTo>
                  <a:lnTo>
                    <a:pt x="73152" y="0"/>
                  </a:lnTo>
                  <a:lnTo>
                    <a:pt x="29584" y="14349"/>
                  </a:lnTo>
                  <a:lnTo>
                    <a:pt x="3047" y="51815"/>
                  </a:lnTo>
                  <a:lnTo>
                    <a:pt x="0" y="66293"/>
                  </a:lnTo>
                  <a:lnTo>
                    <a:pt x="0" y="309371"/>
                  </a:lnTo>
                  <a:lnTo>
                    <a:pt x="1524" y="316229"/>
                  </a:lnTo>
                  <a:lnTo>
                    <a:pt x="3048" y="323849"/>
                  </a:lnTo>
                  <a:lnTo>
                    <a:pt x="26670" y="358901"/>
                  </a:lnTo>
                  <a:lnTo>
                    <a:pt x="32766" y="362711"/>
                  </a:lnTo>
                  <a:lnTo>
                    <a:pt x="33528" y="363256"/>
                  </a:lnTo>
                  <a:lnTo>
                    <a:pt x="33528" y="66293"/>
                  </a:lnTo>
                  <a:lnTo>
                    <a:pt x="35052" y="60959"/>
                  </a:lnTo>
                  <a:lnTo>
                    <a:pt x="35052" y="62483"/>
                  </a:lnTo>
                  <a:lnTo>
                    <a:pt x="35814" y="59816"/>
                  </a:lnTo>
                  <a:lnTo>
                    <a:pt x="35814" y="58673"/>
                  </a:lnTo>
                  <a:lnTo>
                    <a:pt x="36576" y="57149"/>
                  </a:lnTo>
                  <a:lnTo>
                    <a:pt x="36576" y="57340"/>
                  </a:lnTo>
                  <a:lnTo>
                    <a:pt x="38861" y="53340"/>
                  </a:lnTo>
                  <a:lnTo>
                    <a:pt x="40386" y="50291"/>
                  </a:lnTo>
                  <a:lnTo>
                    <a:pt x="40386" y="50672"/>
                  </a:lnTo>
                  <a:lnTo>
                    <a:pt x="42671" y="47243"/>
                  </a:lnTo>
                  <a:lnTo>
                    <a:pt x="42671" y="47853"/>
                  </a:lnTo>
                  <a:lnTo>
                    <a:pt x="45720" y="44195"/>
                  </a:lnTo>
                  <a:lnTo>
                    <a:pt x="45720" y="44957"/>
                  </a:lnTo>
                  <a:lnTo>
                    <a:pt x="47244" y="43433"/>
                  </a:lnTo>
                  <a:lnTo>
                    <a:pt x="47244" y="42671"/>
                  </a:lnTo>
                  <a:lnTo>
                    <a:pt x="50292" y="40639"/>
                  </a:lnTo>
                  <a:lnTo>
                    <a:pt x="50292" y="40385"/>
                  </a:lnTo>
                  <a:lnTo>
                    <a:pt x="54102" y="38480"/>
                  </a:lnTo>
                  <a:lnTo>
                    <a:pt x="54102" y="38099"/>
                  </a:lnTo>
                  <a:lnTo>
                    <a:pt x="58674" y="35813"/>
                  </a:lnTo>
                  <a:lnTo>
                    <a:pt x="58674" y="36140"/>
                  </a:lnTo>
                  <a:lnTo>
                    <a:pt x="60960" y="35487"/>
                  </a:lnTo>
                  <a:lnTo>
                    <a:pt x="60960" y="35051"/>
                  </a:lnTo>
                  <a:lnTo>
                    <a:pt x="66294" y="33527"/>
                  </a:lnTo>
                  <a:lnTo>
                    <a:pt x="66294" y="34072"/>
                  </a:lnTo>
                  <a:lnTo>
                    <a:pt x="68580" y="33745"/>
                  </a:lnTo>
                  <a:lnTo>
                    <a:pt x="68580" y="33527"/>
                  </a:lnTo>
                  <a:lnTo>
                    <a:pt x="1866900" y="33527"/>
                  </a:lnTo>
                  <a:lnTo>
                    <a:pt x="1866900" y="33745"/>
                  </a:lnTo>
                  <a:lnTo>
                    <a:pt x="1869186" y="34072"/>
                  </a:lnTo>
                  <a:lnTo>
                    <a:pt x="1869186" y="33527"/>
                  </a:lnTo>
                  <a:lnTo>
                    <a:pt x="1874520" y="35051"/>
                  </a:lnTo>
                  <a:lnTo>
                    <a:pt x="1874520" y="35487"/>
                  </a:lnTo>
                  <a:lnTo>
                    <a:pt x="1876806" y="36140"/>
                  </a:lnTo>
                  <a:lnTo>
                    <a:pt x="1876806" y="35813"/>
                  </a:lnTo>
                  <a:lnTo>
                    <a:pt x="1880616" y="37446"/>
                  </a:lnTo>
                  <a:lnTo>
                    <a:pt x="1882139" y="38099"/>
                  </a:lnTo>
                  <a:lnTo>
                    <a:pt x="1882139" y="38353"/>
                  </a:lnTo>
                  <a:lnTo>
                    <a:pt x="1885188" y="40385"/>
                  </a:lnTo>
                  <a:lnTo>
                    <a:pt x="1885188" y="40639"/>
                  </a:lnTo>
                  <a:lnTo>
                    <a:pt x="1888236" y="42671"/>
                  </a:lnTo>
                  <a:lnTo>
                    <a:pt x="1888236" y="43179"/>
                  </a:lnTo>
                  <a:lnTo>
                    <a:pt x="1889760" y="44449"/>
                  </a:lnTo>
                  <a:lnTo>
                    <a:pt x="1889760" y="44195"/>
                  </a:lnTo>
                  <a:lnTo>
                    <a:pt x="1891283" y="45719"/>
                  </a:lnTo>
                  <a:lnTo>
                    <a:pt x="1891283" y="46024"/>
                  </a:lnTo>
                  <a:lnTo>
                    <a:pt x="1892807" y="47853"/>
                  </a:lnTo>
                  <a:lnTo>
                    <a:pt x="1892807" y="47243"/>
                  </a:lnTo>
                  <a:lnTo>
                    <a:pt x="1895094" y="50672"/>
                  </a:lnTo>
                  <a:lnTo>
                    <a:pt x="1895094" y="50291"/>
                  </a:lnTo>
                  <a:lnTo>
                    <a:pt x="1897380" y="53720"/>
                  </a:lnTo>
                  <a:lnTo>
                    <a:pt x="1897380" y="53339"/>
                  </a:lnTo>
                  <a:lnTo>
                    <a:pt x="1898142" y="54863"/>
                  </a:lnTo>
                  <a:lnTo>
                    <a:pt x="1898142" y="55117"/>
                  </a:lnTo>
                  <a:lnTo>
                    <a:pt x="1899666" y="58673"/>
                  </a:lnTo>
                  <a:lnTo>
                    <a:pt x="1899666" y="59817"/>
                  </a:lnTo>
                  <a:lnTo>
                    <a:pt x="1900427" y="62483"/>
                  </a:lnTo>
                  <a:lnTo>
                    <a:pt x="1900427" y="60959"/>
                  </a:lnTo>
                  <a:lnTo>
                    <a:pt x="1901952" y="66293"/>
                  </a:lnTo>
                  <a:lnTo>
                    <a:pt x="1901952" y="363009"/>
                  </a:lnTo>
                  <a:lnTo>
                    <a:pt x="1916630" y="351215"/>
                  </a:lnTo>
                  <a:lnTo>
                    <a:pt x="1929101" y="332251"/>
                  </a:lnTo>
                  <a:lnTo>
                    <a:pt x="1935480" y="309371"/>
                  </a:lnTo>
                  <a:close/>
                </a:path>
                <a:path w="1935479" h="375920">
                  <a:moveTo>
                    <a:pt x="34290" y="64769"/>
                  </a:moveTo>
                  <a:lnTo>
                    <a:pt x="33528" y="66293"/>
                  </a:lnTo>
                  <a:lnTo>
                    <a:pt x="33528" y="70103"/>
                  </a:lnTo>
                  <a:lnTo>
                    <a:pt x="34290" y="64769"/>
                  </a:lnTo>
                  <a:close/>
                </a:path>
                <a:path w="1935479" h="375920">
                  <a:moveTo>
                    <a:pt x="34290" y="310895"/>
                  </a:moveTo>
                  <a:lnTo>
                    <a:pt x="33528" y="304799"/>
                  </a:lnTo>
                  <a:lnTo>
                    <a:pt x="33528" y="308609"/>
                  </a:lnTo>
                  <a:lnTo>
                    <a:pt x="34290" y="310895"/>
                  </a:lnTo>
                  <a:close/>
                </a:path>
                <a:path w="1935479" h="375920">
                  <a:moveTo>
                    <a:pt x="36423" y="317296"/>
                  </a:moveTo>
                  <a:lnTo>
                    <a:pt x="35052" y="313181"/>
                  </a:lnTo>
                  <a:lnTo>
                    <a:pt x="35052" y="313943"/>
                  </a:lnTo>
                  <a:lnTo>
                    <a:pt x="33528" y="308609"/>
                  </a:lnTo>
                  <a:lnTo>
                    <a:pt x="33528" y="363256"/>
                  </a:lnTo>
                  <a:lnTo>
                    <a:pt x="35814" y="364889"/>
                  </a:lnTo>
                  <a:lnTo>
                    <a:pt x="35814" y="316229"/>
                  </a:lnTo>
                  <a:lnTo>
                    <a:pt x="36423" y="317296"/>
                  </a:lnTo>
                  <a:close/>
                </a:path>
                <a:path w="1935479" h="375920">
                  <a:moveTo>
                    <a:pt x="36576" y="57149"/>
                  </a:moveTo>
                  <a:lnTo>
                    <a:pt x="35814" y="58673"/>
                  </a:lnTo>
                  <a:lnTo>
                    <a:pt x="36467" y="57530"/>
                  </a:lnTo>
                  <a:lnTo>
                    <a:pt x="36576" y="57149"/>
                  </a:lnTo>
                  <a:close/>
                </a:path>
                <a:path w="1935479" h="375920">
                  <a:moveTo>
                    <a:pt x="36467" y="57530"/>
                  </a:moveTo>
                  <a:lnTo>
                    <a:pt x="35814" y="58673"/>
                  </a:lnTo>
                  <a:lnTo>
                    <a:pt x="35814" y="59816"/>
                  </a:lnTo>
                  <a:lnTo>
                    <a:pt x="36467" y="57530"/>
                  </a:lnTo>
                  <a:close/>
                </a:path>
                <a:path w="1935479" h="375920">
                  <a:moveTo>
                    <a:pt x="36576" y="317753"/>
                  </a:moveTo>
                  <a:lnTo>
                    <a:pt x="36423" y="317296"/>
                  </a:lnTo>
                  <a:lnTo>
                    <a:pt x="35814" y="316229"/>
                  </a:lnTo>
                  <a:lnTo>
                    <a:pt x="36576" y="317753"/>
                  </a:lnTo>
                  <a:close/>
                </a:path>
                <a:path w="1935479" h="375920">
                  <a:moveTo>
                    <a:pt x="36576" y="365433"/>
                  </a:moveTo>
                  <a:lnTo>
                    <a:pt x="36576" y="317753"/>
                  </a:lnTo>
                  <a:lnTo>
                    <a:pt x="35814" y="316229"/>
                  </a:lnTo>
                  <a:lnTo>
                    <a:pt x="35814" y="364889"/>
                  </a:lnTo>
                  <a:lnTo>
                    <a:pt x="36576" y="365433"/>
                  </a:lnTo>
                  <a:close/>
                </a:path>
                <a:path w="1935479" h="375920">
                  <a:moveTo>
                    <a:pt x="40386" y="324611"/>
                  </a:moveTo>
                  <a:lnTo>
                    <a:pt x="38861" y="321563"/>
                  </a:lnTo>
                  <a:lnTo>
                    <a:pt x="36423" y="317296"/>
                  </a:lnTo>
                  <a:lnTo>
                    <a:pt x="36576" y="317753"/>
                  </a:lnTo>
                  <a:lnTo>
                    <a:pt x="36576" y="365433"/>
                  </a:lnTo>
                  <a:lnTo>
                    <a:pt x="38100" y="366521"/>
                  </a:lnTo>
                  <a:lnTo>
                    <a:pt x="39624" y="367169"/>
                  </a:lnTo>
                  <a:lnTo>
                    <a:pt x="39624" y="323849"/>
                  </a:lnTo>
                  <a:lnTo>
                    <a:pt x="40386" y="324611"/>
                  </a:lnTo>
                  <a:close/>
                </a:path>
                <a:path w="1935479" h="375920">
                  <a:moveTo>
                    <a:pt x="36576" y="57340"/>
                  </a:moveTo>
                  <a:lnTo>
                    <a:pt x="36576" y="57149"/>
                  </a:lnTo>
                  <a:lnTo>
                    <a:pt x="36467" y="57530"/>
                  </a:lnTo>
                  <a:lnTo>
                    <a:pt x="36576" y="57340"/>
                  </a:lnTo>
                  <a:close/>
                </a:path>
                <a:path w="1935479" h="375920">
                  <a:moveTo>
                    <a:pt x="40386" y="50672"/>
                  </a:moveTo>
                  <a:lnTo>
                    <a:pt x="40386" y="50291"/>
                  </a:lnTo>
                  <a:lnTo>
                    <a:pt x="39624" y="51815"/>
                  </a:lnTo>
                  <a:lnTo>
                    <a:pt x="40386" y="50672"/>
                  </a:lnTo>
                  <a:close/>
                </a:path>
                <a:path w="1935479" h="375920">
                  <a:moveTo>
                    <a:pt x="42672" y="327659"/>
                  </a:moveTo>
                  <a:lnTo>
                    <a:pt x="39624" y="323849"/>
                  </a:lnTo>
                  <a:lnTo>
                    <a:pt x="39624" y="367169"/>
                  </a:lnTo>
                  <a:lnTo>
                    <a:pt x="41910" y="368141"/>
                  </a:lnTo>
                  <a:lnTo>
                    <a:pt x="41910" y="326897"/>
                  </a:lnTo>
                  <a:lnTo>
                    <a:pt x="42672" y="327659"/>
                  </a:lnTo>
                  <a:close/>
                </a:path>
                <a:path w="1935479" h="375920">
                  <a:moveTo>
                    <a:pt x="42671" y="47853"/>
                  </a:moveTo>
                  <a:lnTo>
                    <a:pt x="42671" y="47243"/>
                  </a:lnTo>
                  <a:lnTo>
                    <a:pt x="41910" y="48767"/>
                  </a:lnTo>
                  <a:lnTo>
                    <a:pt x="42671" y="47853"/>
                  </a:lnTo>
                  <a:close/>
                </a:path>
                <a:path w="1935479" h="375920">
                  <a:moveTo>
                    <a:pt x="45720" y="369760"/>
                  </a:moveTo>
                  <a:lnTo>
                    <a:pt x="45720" y="330707"/>
                  </a:lnTo>
                  <a:lnTo>
                    <a:pt x="41910" y="326897"/>
                  </a:lnTo>
                  <a:lnTo>
                    <a:pt x="41910" y="368141"/>
                  </a:lnTo>
                  <a:lnTo>
                    <a:pt x="45720" y="369760"/>
                  </a:lnTo>
                  <a:close/>
                </a:path>
                <a:path w="1935479" h="375920">
                  <a:moveTo>
                    <a:pt x="45720" y="44957"/>
                  </a:moveTo>
                  <a:lnTo>
                    <a:pt x="45720" y="44195"/>
                  </a:lnTo>
                  <a:lnTo>
                    <a:pt x="44957" y="45720"/>
                  </a:lnTo>
                  <a:lnTo>
                    <a:pt x="45720" y="44957"/>
                  </a:lnTo>
                  <a:close/>
                </a:path>
                <a:path w="1935479" h="375920">
                  <a:moveTo>
                    <a:pt x="48768" y="332993"/>
                  </a:moveTo>
                  <a:lnTo>
                    <a:pt x="44957" y="329945"/>
                  </a:lnTo>
                  <a:lnTo>
                    <a:pt x="45720" y="330707"/>
                  </a:lnTo>
                  <a:lnTo>
                    <a:pt x="45720" y="369760"/>
                  </a:lnTo>
                  <a:lnTo>
                    <a:pt x="47244" y="370408"/>
                  </a:lnTo>
                  <a:lnTo>
                    <a:pt x="47244" y="332231"/>
                  </a:lnTo>
                  <a:lnTo>
                    <a:pt x="48768" y="332993"/>
                  </a:lnTo>
                  <a:close/>
                </a:path>
                <a:path w="1935479" h="375920">
                  <a:moveTo>
                    <a:pt x="48768" y="41909"/>
                  </a:moveTo>
                  <a:lnTo>
                    <a:pt x="47244" y="42671"/>
                  </a:lnTo>
                  <a:lnTo>
                    <a:pt x="47244" y="43433"/>
                  </a:lnTo>
                  <a:lnTo>
                    <a:pt x="48768" y="41909"/>
                  </a:lnTo>
                  <a:close/>
                </a:path>
                <a:path w="1935479" h="375920">
                  <a:moveTo>
                    <a:pt x="54864" y="372951"/>
                  </a:moveTo>
                  <a:lnTo>
                    <a:pt x="54864" y="337565"/>
                  </a:lnTo>
                  <a:lnTo>
                    <a:pt x="50292" y="334517"/>
                  </a:lnTo>
                  <a:lnTo>
                    <a:pt x="50292" y="334263"/>
                  </a:lnTo>
                  <a:lnTo>
                    <a:pt x="47244" y="332231"/>
                  </a:lnTo>
                  <a:lnTo>
                    <a:pt x="47244" y="370408"/>
                  </a:lnTo>
                  <a:lnTo>
                    <a:pt x="50292" y="371427"/>
                  </a:lnTo>
                  <a:lnTo>
                    <a:pt x="50292" y="334517"/>
                  </a:lnTo>
                  <a:lnTo>
                    <a:pt x="51816" y="335279"/>
                  </a:lnTo>
                  <a:lnTo>
                    <a:pt x="51816" y="371935"/>
                  </a:lnTo>
                  <a:lnTo>
                    <a:pt x="54864" y="372951"/>
                  </a:lnTo>
                  <a:close/>
                </a:path>
                <a:path w="1935479" h="375920">
                  <a:moveTo>
                    <a:pt x="51815" y="39623"/>
                  </a:moveTo>
                  <a:lnTo>
                    <a:pt x="50292" y="40385"/>
                  </a:lnTo>
                  <a:lnTo>
                    <a:pt x="50292" y="40639"/>
                  </a:lnTo>
                  <a:lnTo>
                    <a:pt x="51815" y="39623"/>
                  </a:lnTo>
                  <a:close/>
                </a:path>
                <a:path w="1935479" h="375920">
                  <a:moveTo>
                    <a:pt x="54864" y="38099"/>
                  </a:moveTo>
                  <a:lnTo>
                    <a:pt x="54102" y="38099"/>
                  </a:lnTo>
                  <a:lnTo>
                    <a:pt x="54102" y="38480"/>
                  </a:lnTo>
                  <a:lnTo>
                    <a:pt x="54864" y="38099"/>
                  </a:lnTo>
                  <a:close/>
                </a:path>
                <a:path w="1935479" h="375920">
                  <a:moveTo>
                    <a:pt x="58674" y="373762"/>
                  </a:moveTo>
                  <a:lnTo>
                    <a:pt x="58674" y="339089"/>
                  </a:lnTo>
                  <a:lnTo>
                    <a:pt x="54102" y="336803"/>
                  </a:lnTo>
                  <a:lnTo>
                    <a:pt x="54864" y="337565"/>
                  </a:lnTo>
                  <a:lnTo>
                    <a:pt x="54864" y="372951"/>
                  </a:lnTo>
                  <a:lnTo>
                    <a:pt x="55149" y="373046"/>
                  </a:lnTo>
                  <a:lnTo>
                    <a:pt x="58674" y="373762"/>
                  </a:lnTo>
                  <a:close/>
                </a:path>
                <a:path w="1935479" h="375920">
                  <a:moveTo>
                    <a:pt x="58674" y="36140"/>
                  </a:moveTo>
                  <a:lnTo>
                    <a:pt x="58674" y="35813"/>
                  </a:lnTo>
                  <a:lnTo>
                    <a:pt x="57149" y="36576"/>
                  </a:lnTo>
                  <a:lnTo>
                    <a:pt x="58674" y="36140"/>
                  </a:lnTo>
                  <a:close/>
                </a:path>
                <a:path w="1935479" h="375920">
                  <a:moveTo>
                    <a:pt x="62484" y="374536"/>
                  </a:moveTo>
                  <a:lnTo>
                    <a:pt x="62484" y="340613"/>
                  </a:lnTo>
                  <a:lnTo>
                    <a:pt x="57149" y="338327"/>
                  </a:lnTo>
                  <a:lnTo>
                    <a:pt x="58674" y="339089"/>
                  </a:lnTo>
                  <a:lnTo>
                    <a:pt x="58674" y="373762"/>
                  </a:lnTo>
                  <a:lnTo>
                    <a:pt x="62484" y="374536"/>
                  </a:lnTo>
                  <a:close/>
                </a:path>
                <a:path w="1935479" h="375920">
                  <a:moveTo>
                    <a:pt x="62484" y="35051"/>
                  </a:moveTo>
                  <a:lnTo>
                    <a:pt x="60960" y="35051"/>
                  </a:lnTo>
                  <a:lnTo>
                    <a:pt x="60960" y="35487"/>
                  </a:lnTo>
                  <a:lnTo>
                    <a:pt x="62484" y="35051"/>
                  </a:lnTo>
                  <a:close/>
                </a:path>
                <a:path w="1935479" h="375920">
                  <a:moveTo>
                    <a:pt x="66294" y="341375"/>
                  </a:moveTo>
                  <a:lnTo>
                    <a:pt x="60960" y="339851"/>
                  </a:lnTo>
                  <a:lnTo>
                    <a:pt x="62484" y="340613"/>
                  </a:lnTo>
                  <a:lnTo>
                    <a:pt x="62484" y="374536"/>
                  </a:lnTo>
                  <a:lnTo>
                    <a:pt x="63260" y="374694"/>
                  </a:lnTo>
                  <a:lnTo>
                    <a:pt x="64770" y="374842"/>
                  </a:lnTo>
                  <a:lnTo>
                    <a:pt x="64770" y="341375"/>
                  </a:lnTo>
                  <a:lnTo>
                    <a:pt x="66294" y="341375"/>
                  </a:lnTo>
                  <a:close/>
                </a:path>
                <a:path w="1935479" h="375920">
                  <a:moveTo>
                    <a:pt x="66294" y="34072"/>
                  </a:moveTo>
                  <a:lnTo>
                    <a:pt x="66294" y="33527"/>
                  </a:lnTo>
                  <a:lnTo>
                    <a:pt x="64769" y="34289"/>
                  </a:lnTo>
                  <a:lnTo>
                    <a:pt x="66294" y="34072"/>
                  </a:lnTo>
                  <a:close/>
                </a:path>
                <a:path w="1935479" h="375920">
                  <a:moveTo>
                    <a:pt x="70104" y="375366"/>
                  </a:moveTo>
                  <a:lnTo>
                    <a:pt x="70104" y="342137"/>
                  </a:lnTo>
                  <a:lnTo>
                    <a:pt x="64770" y="341375"/>
                  </a:lnTo>
                  <a:lnTo>
                    <a:pt x="64770" y="374842"/>
                  </a:lnTo>
                  <a:lnTo>
                    <a:pt x="70104" y="375366"/>
                  </a:lnTo>
                  <a:close/>
                </a:path>
                <a:path w="1935479" h="375920">
                  <a:moveTo>
                    <a:pt x="70104" y="33527"/>
                  </a:moveTo>
                  <a:lnTo>
                    <a:pt x="68580" y="33527"/>
                  </a:lnTo>
                  <a:lnTo>
                    <a:pt x="68580" y="33745"/>
                  </a:lnTo>
                  <a:lnTo>
                    <a:pt x="70104" y="33527"/>
                  </a:lnTo>
                  <a:close/>
                </a:path>
                <a:path w="1935479" h="375920">
                  <a:moveTo>
                    <a:pt x="1862327" y="375665"/>
                  </a:moveTo>
                  <a:lnTo>
                    <a:pt x="1862327" y="342137"/>
                  </a:lnTo>
                  <a:lnTo>
                    <a:pt x="73914" y="342137"/>
                  </a:lnTo>
                  <a:lnTo>
                    <a:pt x="68580" y="341375"/>
                  </a:lnTo>
                  <a:lnTo>
                    <a:pt x="70104" y="342137"/>
                  </a:lnTo>
                  <a:lnTo>
                    <a:pt x="70104" y="375366"/>
                  </a:lnTo>
                  <a:lnTo>
                    <a:pt x="73152" y="375665"/>
                  </a:lnTo>
                  <a:lnTo>
                    <a:pt x="1862327" y="375665"/>
                  </a:lnTo>
                  <a:close/>
                </a:path>
                <a:path w="1935479" h="375920">
                  <a:moveTo>
                    <a:pt x="74676" y="342137"/>
                  </a:moveTo>
                  <a:lnTo>
                    <a:pt x="73914" y="342042"/>
                  </a:lnTo>
                  <a:lnTo>
                    <a:pt x="74676" y="342137"/>
                  </a:lnTo>
                  <a:close/>
                </a:path>
                <a:path w="1935479" h="375920">
                  <a:moveTo>
                    <a:pt x="1866900" y="341375"/>
                  </a:moveTo>
                  <a:lnTo>
                    <a:pt x="1860804" y="342137"/>
                  </a:lnTo>
                  <a:lnTo>
                    <a:pt x="1862327" y="342137"/>
                  </a:lnTo>
                  <a:lnTo>
                    <a:pt x="1862327" y="375665"/>
                  </a:lnTo>
                  <a:lnTo>
                    <a:pt x="1865376" y="375327"/>
                  </a:lnTo>
                  <a:lnTo>
                    <a:pt x="1865376" y="342137"/>
                  </a:lnTo>
                  <a:lnTo>
                    <a:pt x="1866900" y="341375"/>
                  </a:lnTo>
                  <a:close/>
                </a:path>
                <a:path w="1935479" h="375920">
                  <a:moveTo>
                    <a:pt x="1866900" y="33745"/>
                  </a:moveTo>
                  <a:lnTo>
                    <a:pt x="1866900" y="33527"/>
                  </a:lnTo>
                  <a:lnTo>
                    <a:pt x="1865376" y="33527"/>
                  </a:lnTo>
                  <a:lnTo>
                    <a:pt x="1866900" y="33745"/>
                  </a:lnTo>
                  <a:close/>
                </a:path>
                <a:path w="1935479" h="375920">
                  <a:moveTo>
                    <a:pt x="1870710" y="374751"/>
                  </a:moveTo>
                  <a:lnTo>
                    <a:pt x="1870710" y="341375"/>
                  </a:lnTo>
                  <a:lnTo>
                    <a:pt x="1865376" y="342137"/>
                  </a:lnTo>
                  <a:lnTo>
                    <a:pt x="1865376" y="375327"/>
                  </a:lnTo>
                  <a:lnTo>
                    <a:pt x="1870710" y="374751"/>
                  </a:lnTo>
                  <a:close/>
                </a:path>
                <a:path w="1935479" h="375920">
                  <a:moveTo>
                    <a:pt x="1870710" y="34289"/>
                  </a:moveTo>
                  <a:lnTo>
                    <a:pt x="1869186" y="33527"/>
                  </a:lnTo>
                  <a:lnTo>
                    <a:pt x="1869186" y="34072"/>
                  </a:lnTo>
                  <a:lnTo>
                    <a:pt x="1870710" y="34289"/>
                  </a:lnTo>
                  <a:close/>
                </a:path>
                <a:path w="1935479" h="375920">
                  <a:moveTo>
                    <a:pt x="1874520" y="339851"/>
                  </a:moveTo>
                  <a:lnTo>
                    <a:pt x="1869186" y="341375"/>
                  </a:lnTo>
                  <a:lnTo>
                    <a:pt x="1870710" y="341375"/>
                  </a:lnTo>
                  <a:lnTo>
                    <a:pt x="1870710" y="374751"/>
                  </a:lnTo>
                  <a:lnTo>
                    <a:pt x="1872995" y="374522"/>
                  </a:lnTo>
                  <a:lnTo>
                    <a:pt x="1872995" y="340613"/>
                  </a:lnTo>
                  <a:lnTo>
                    <a:pt x="1874520" y="339851"/>
                  </a:lnTo>
                  <a:close/>
                </a:path>
                <a:path w="1935479" h="375920">
                  <a:moveTo>
                    <a:pt x="1874520" y="35487"/>
                  </a:moveTo>
                  <a:lnTo>
                    <a:pt x="1874520" y="35051"/>
                  </a:lnTo>
                  <a:lnTo>
                    <a:pt x="1872995" y="35051"/>
                  </a:lnTo>
                  <a:lnTo>
                    <a:pt x="1874520" y="35487"/>
                  </a:lnTo>
                  <a:close/>
                </a:path>
                <a:path w="1935479" h="375920">
                  <a:moveTo>
                    <a:pt x="1882139" y="372045"/>
                  </a:moveTo>
                  <a:lnTo>
                    <a:pt x="1882139" y="336803"/>
                  </a:lnTo>
                  <a:lnTo>
                    <a:pt x="1880616" y="337565"/>
                  </a:lnTo>
                  <a:lnTo>
                    <a:pt x="1876806" y="339089"/>
                  </a:lnTo>
                  <a:lnTo>
                    <a:pt x="1872995" y="340613"/>
                  </a:lnTo>
                  <a:lnTo>
                    <a:pt x="1872995" y="374522"/>
                  </a:lnTo>
                  <a:lnTo>
                    <a:pt x="1876806" y="374141"/>
                  </a:lnTo>
                  <a:lnTo>
                    <a:pt x="1882139" y="372045"/>
                  </a:lnTo>
                  <a:close/>
                </a:path>
                <a:path w="1935479" h="375920">
                  <a:moveTo>
                    <a:pt x="1878330" y="36575"/>
                  </a:moveTo>
                  <a:lnTo>
                    <a:pt x="1876806" y="35813"/>
                  </a:lnTo>
                  <a:lnTo>
                    <a:pt x="1876806" y="36140"/>
                  </a:lnTo>
                  <a:lnTo>
                    <a:pt x="1878330" y="36575"/>
                  </a:lnTo>
                  <a:close/>
                </a:path>
                <a:path w="1935479" h="375920">
                  <a:moveTo>
                    <a:pt x="1878330" y="338327"/>
                  </a:moveTo>
                  <a:lnTo>
                    <a:pt x="1876806" y="338981"/>
                  </a:lnTo>
                  <a:lnTo>
                    <a:pt x="1878330" y="338327"/>
                  </a:lnTo>
                  <a:close/>
                </a:path>
                <a:path w="1935479" h="375920">
                  <a:moveTo>
                    <a:pt x="1882139" y="38099"/>
                  </a:moveTo>
                  <a:lnTo>
                    <a:pt x="1880616" y="37337"/>
                  </a:lnTo>
                  <a:lnTo>
                    <a:pt x="1881073" y="37642"/>
                  </a:lnTo>
                  <a:lnTo>
                    <a:pt x="1882139" y="38099"/>
                  </a:lnTo>
                  <a:close/>
                </a:path>
                <a:path w="1935479" h="375920">
                  <a:moveTo>
                    <a:pt x="1881073" y="37642"/>
                  </a:moveTo>
                  <a:lnTo>
                    <a:pt x="1880616" y="37337"/>
                  </a:lnTo>
                  <a:lnTo>
                    <a:pt x="1881073" y="37642"/>
                  </a:lnTo>
                  <a:close/>
                </a:path>
                <a:path w="1935479" h="375920">
                  <a:moveTo>
                    <a:pt x="1881073" y="337261"/>
                  </a:moveTo>
                  <a:lnTo>
                    <a:pt x="1880616" y="337457"/>
                  </a:lnTo>
                  <a:lnTo>
                    <a:pt x="1881073" y="337261"/>
                  </a:lnTo>
                  <a:close/>
                </a:path>
                <a:path w="1935479" h="375920">
                  <a:moveTo>
                    <a:pt x="1882139" y="336803"/>
                  </a:moveTo>
                  <a:lnTo>
                    <a:pt x="1881073" y="337261"/>
                  </a:lnTo>
                  <a:lnTo>
                    <a:pt x="1880616" y="337565"/>
                  </a:lnTo>
                  <a:lnTo>
                    <a:pt x="1882139" y="336803"/>
                  </a:lnTo>
                  <a:close/>
                </a:path>
                <a:path w="1935479" h="375920">
                  <a:moveTo>
                    <a:pt x="1882139" y="38353"/>
                  </a:moveTo>
                  <a:lnTo>
                    <a:pt x="1882139" y="38099"/>
                  </a:lnTo>
                  <a:lnTo>
                    <a:pt x="1881073" y="37642"/>
                  </a:lnTo>
                  <a:lnTo>
                    <a:pt x="1882139" y="38353"/>
                  </a:lnTo>
                  <a:close/>
                </a:path>
                <a:path w="1935479" h="375920">
                  <a:moveTo>
                    <a:pt x="1885188" y="370846"/>
                  </a:moveTo>
                  <a:lnTo>
                    <a:pt x="1885188" y="334517"/>
                  </a:lnTo>
                  <a:lnTo>
                    <a:pt x="1881073" y="337261"/>
                  </a:lnTo>
                  <a:lnTo>
                    <a:pt x="1882139" y="336803"/>
                  </a:lnTo>
                  <a:lnTo>
                    <a:pt x="1882139" y="372045"/>
                  </a:lnTo>
                  <a:lnTo>
                    <a:pt x="1885188" y="370846"/>
                  </a:lnTo>
                  <a:close/>
                </a:path>
                <a:path w="1935479" h="375920">
                  <a:moveTo>
                    <a:pt x="1885188" y="40639"/>
                  </a:moveTo>
                  <a:lnTo>
                    <a:pt x="1885188" y="40385"/>
                  </a:lnTo>
                  <a:lnTo>
                    <a:pt x="1883664" y="39623"/>
                  </a:lnTo>
                  <a:lnTo>
                    <a:pt x="1885188" y="40639"/>
                  </a:lnTo>
                  <a:close/>
                </a:path>
                <a:path w="1935479" h="375920">
                  <a:moveTo>
                    <a:pt x="1888236" y="369648"/>
                  </a:moveTo>
                  <a:lnTo>
                    <a:pt x="1888236" y="332231"/>
                  </a:lnTo>
                  <a:lnTo>
                    <a:pt x="1883664" y="335279"/>
                  </a:lnTo>
                  <a:lnTo>
                    <a:pt x="1885188" y="334517"/>
                  </a:lnTo>
                  <a:lnTo>
                    <a:pt x="1885188" y="370846"/>
                  </a:lnTo>
                  <a:lnTo>
                    <a:pt x="1888236" y="369648"/>
                  </a:lnTo>
                  <a:close/>
                </a:path>
                <a:path w="1935479" h="375920">
                  <a:moveTo>
                    <a:pt x="1888236" y="43179"/>
                  </a:moveTo>
                  <a:lnTo>
                    <a:pt x="1888236" y="42671"/>
                  </a:lnTo>
                  <a:lnTo>
                    <a:pt x="1886712" y="41909"/>
                  </a:lnTo>
                  <a:lnTo>
                    <a:pt x="1888236" y="43179"/>
                  </a:lnTo>
                  <a:close/>
                </a:path>
                <a:path w="1935479" h="375920">
                  <a:moveTo>
                    <a:pt x="1891283" y="368450"/>
                  </a:moveTo>
                  <a:lnTo>
                    <a:pt x="1891283" y="329945"/>
                  </a:lnTo>
                  <a:lnTo>
                    <a:pt x="1886712" y="332993"/>
                  </a:lnTo>
                  <a:lnTo>
                    <a:pt x="1888236" y="332231"/>
                  </a:lnTo>
                  <a:lnTo>
                    <a:pt x="1888236" y="369648"/>
                  </a:lnTo>
                  <a:lnTo>
                    <a:pt x="1891283" y="368450"/>
                  </a:lnTo>
                  <a:close/>
                </a:path>
                <a:path w="1935479" h="375920">
                  <a:moveTo>
                    <a:pt x="1891283" y="45719"/>
                  </a:moveTo>
                  <a:lnTo>
                    <a:pt x="1889760" y="44195"/>
                  </a:lnTo>
                  <a:lnTo>
                    <a:pt x="1890452" y="45027"/>
                  </a:lnTo>
                  <a:lnTo>
                    <a:pt x="1891283" y="45719"/>
                  </a:lnTo>
                  <a:close/>
                </a:path>
                <a:path w="1935479" h="375920">
                  <a:moveTo>
                    <a:pt x="1890452" y="45027"/>
                  </a:moveTo>
                  <a:lnTo>
                    <a:pt x="1889760" y="44195"/>
                  </a:lnTo>
                  <a:lnTo>
                    <a:pt x="1889760" y="44449"/>
                  </a:lnTo>
                  <a:lnTo>
                    <a:pt x="1890452" y="45027"/>
                  </a:lnTo>
                  <a:close/>
                </a:path>
                <a:path w="1935479" h="375920">
                  <a:moveTo>
                    <a:pt x="1893570" y="367551"/>
                  </a:moveTo>
                  <a:lnTo>
                    <a:pt x="1893570" y="326897"/>
                  </a:lnTo>
                  <a:lnTo>
                    <a:pt x="1889760" y="330707"/>
                  </a:lnTo>
                  <a:lnTo>
                    <a:pt x="1891283" y="329945"/>
                  </a:lnTo>
                  <a:lnTo>
                    <a:pt x="1891283" y="368450"/>
                  </a:lnTo>
                  <a:lnTo>
                    <a:pt x="1893570" y="367551"/>
                  </a:lnTo>
                  <a:close/>
                </a:path>
                <a:path w="1935479" h="375920">
                  <a:moveTo>
                    <a:pt x="1891283" y="46024"/>
                  </a:moveTo>
                  <a:lnTo>
                    <a:pt x="1891283" y="45719"/>
                  </a:lnTo>
                  <a:lnTo>
                    <a:pt x="1890452" y="45027"/>
                  </a:lnTo>
                  <a:lnTo>
                    <a:pt x="1891283" y="46024"/>
                  </a:lnTo>
                  <a:close/>
                </a:path>
                <a:path w="1935479" h="375920">
                  <a:moveTo>
                    <a:pt x="1893570" y="48767"/>
                  </a:moveTo>
                  <a:lnTo>
                    <a:pt x="1892807" y="47243"/>
                  </a:lnTo>
                  <a:lnTo>
                    <a:pt x="1892807" y="47853"/>
                  </a:lnTo>
                  <a:lnTo>
                    <a:pt x="1893570" y="48767"/>
                  </a:lnTo>
                  <a:close/>
                </a:path>
                <a:path w="1935479" h="375920">
                  <a:moveTo>
                    <a:pt x="1895856" y="366652"/>
                  </a:moveTo>
                  <a:lnTo>
                    <a:pt x="1895856" y="323849"/>
                  </a:lnTo>
                  <a:lnTo>
                    <a:pt x="1892807" y="327660"/>
                  </a:lnTo>
                  <a:lnTo>
                    <a:pt x="1893570" y="326897"/>
                  </a:lnTo>
                  <a:lnTo>
                    <a:pt x="1893570" y="367551"/>
                  </a:lnTo>
                  <a:lnTo>
                    <a:pt x="1895856" y="366652"/>
                  </a:lnTo>
                  <a:close/>
                </a:path>
                <a:path w="1935479" h="375920">
                  <a:moveTo>
                    <a:pt x="1895856" y="51815"/>
                  </a:moveTo>
                  <a:lnTo>
                    <a:pt x="1895094" y="50291"/>
                  </a:lnTo>
                  <a:lnTo>
                    <a:pt x="1895094" y="50672"/>
                  </a:lnTo>
                  <a:lnTo>
                    <a:pt x="1895856" y="51815"/>
                  </a:lnTo>
                  <a:close/>
                </a:path>
                <a:path w="1935479" h="375920">
                  <a:moveTo>
                    <a:pt x="1898142" y="320039"/>
                  </a:moveTo>
                  <a:lnTo>
                    <a:pt x="1895094" y="324611"/>
                  </a:lnTo>
                  <a:lnTo>
                    <a:pt x="1895856" y="323849"/>
                  </a:lnTo>
                  <a:lnTo>
                    <a:pt x="1895856" y="366652"/>
                  </a:lnTo>
                  <a:lnTo>
                    <a:pt x="1897380" y="366053"/>
                  </a:lnTo>
                  <a:lnTo>
                    <a:pt x="1897380" y="321563"/>
                  </a:lnTo>
                  <a:lnTo>
                    <a:pt x="1898142" y="320039"/>
                  </a:lnTo>
                  <a:close/>
                </a:path>
                <a:path w="1935479" h="375920">
                  <a:moveTo>
                    <a:pt x="1898142" y="54863"/>
                  </a:moveTo>
                  <a:lnTo>
                    <a:pt x="1897380" y="53339"/>
                  </a:lnTo>
                  <a:lnTo>
                    <a:pt x="1897837" y="54406"/>
                  </a:lnTo>
                  <a:lnTo>
                    <a:pt x="1898142" y="54863"/>
                  </a:lnTo>
                  <a:close/>
                </a:path>
                <a:path w="1935479" h="375920">
                  <a:moveTo>
                    <a:pt x="1897837" y="54406"/>
                  </a:moveTo>
                  <a:lnTo>
                    <a:pt x="1897380" y="53339"/>
                  </a:lnTo>
                  <a:lnTo>
                    <a:pt x="1897380" y="53720"/>
                  </a:lnTo>
                  <a:lnTo>
                    <a:pt x="1897837" y="54406"/>
                  </a:lnTo>
                  <a:close/>
                </a:path>
                <a:path w="1935479" h="375920">
                  <a:moveTo>
                    <a:pt x="1899666" y="364846"/>
                  </a:moveTo>
                  <a:lnTo>
                    <a:pt x="1899666" y="316991"/>
                  </a:lnTo>
                  <a:lnTo>
                    <a:pt x="1897380" y="321563"/>
                  </a:lnTo>
                  <a:lnTo>
                    <a:pt x="1897380" y="366053"/>
                  </a:lnTo>
                  <a:lnTo>
                    <a:pt x="1898914" y="365450"/>
                  </a:lnTo>
                  <a:lnTo>
                    <a:pt x="1899666" y="364846"/>
                  </a:lnTo>
                  <a:close/>
                </a:path>
                <a:path w="1935479" h="375920">
                  <a:moveTo>
                    <a:pt x="1898142" y="55117"/>
                  </a:moveTo>
                  <a:lnTo>
                    <a:pt x="1898142" y="54863"/>
                  </a:lnTo>
                  <a:lnTo>
                    <a:pt x="1897837" y="54406"/>
                  </a:lnTo>
                  <a:lnTo>
                    <a:pt x="1898142" y="55117"/>
                  </a:lnTo>
                  <a:close/>
                </a:path>
                <a:path w="1935479" h="375920">
                  <a:moveTo>
                    <a:pt x="1899666" y="59817"/>
                  </a:moveTo>
                  <a:lnTo>
                    <a:pt x="1899666" y="58673"/>
                  </a:lnTo>
                  <a:lnTo>
                    <a:pt x="1898904" y="57149"/>
                  </a:lnTo>
                  <a:lnTo>
                    <a:pt x="1899666" y="59817"/>
                  </a:lnTo>
                  <a:close/>
                </a:path>
                <a:path w="1935479" h="375920">
                  <a:moveTo>
                    <a:pt x="1901952" y="363009"/>
                  </a:moveTo>
                  <a:lnTo>
                    <a:pt x="1901952" y="308609"/>
                  </a:lnTo>
                  <a:lnTo>
                    <a:pt x="1900427" y="313943"/>
                  </a:lnTo>
                  <a:lnTo>
                    <a:pt x="1900427" y="313181"/>
                  </a:lnTo>
                  <a:lnTo>
                    <a:pt x="1898904" y="317753"/>
                  </a:lnTo>
                  <a:lnTo>
                    <a:pt x="1899666" y="316991"/>
                  </a:lnTo>
                  <a:lnTo>
                    <a:pt x="1899666" y="364846"/>
                  </a:lnTo>
                  <a:lnTo>
                    <a:pt x="1901952" y="363009"/>
                  </a:lnTo>
                  <a:close/>
                </a:path>
                <a:path w="1935479" h="375920">
                  <a:moveTo>
                    <a:pt x="1901952" y="70103"/>
                  </a:moveTo>
                  <a:lnTo>
                    <a:pt x="1901952" y="66293"/>
                  </a:lnTo>
                  <a:lnTo>
                    <a:pt x="1901189" y="64769"/>
                  </a:lnTo>
                  <a:lnTo>
                    <a:pt x="1901952" y="70103"/>
                  </a:lnTo>
                  <a:close/>
                </a:path>
                <a:path w="1935479" h="375920">
                  <a:moveTo>
                    <a:pt x="1901952" y="308609"/>
                  </a:moveTo>
                  <a:lnTo>
                    <a:pt x="1901952" y="304799"/>
                  </a:lnTo>
                  <a:lnTo>
                    <a:pt x="1901189" y="310895"/>
                  </a:lnTo>
                  <a:lnTo>
                    <a:pt x="1901952" y="308609"/>
                  </a:lnTo>
                  <a:close/>
                </a:path>
              </a:pathLst>
            </a:custGeom>
            <a:solidFill>
              <a:srgbClr val="ED7D31"/>
            </a:solidFill>
          </p:spPr>
          <p:txBody>
            <a:bodyPr wrap="square" lIns="0" tIns="0" rIns="0" bIns="0" rtlCol="0"/>
            <a:lstStyle/>
            <a:p>
              <a:endParaRPr/>
            </a:p>
          </p:txBody>
        </p:sp>
        <p:sp>
          <p:nvSpPr>
            <p:cNvPr id="9" name="object 9"/>
            <p:cNvSpPr/>
            <p:nvPr/>
          </p:nvSpPr>
          <p:spPr>
            <a:xfrm>
              <a:off x="3715397" y="6192773"/>
              <a:ext cx="93345" cy="93980"/>
            </a:xfrm>
            <a:custGeom>
              <a:avLst/>
              <a:gdLst/>
              <a:ahLst/>
              <a:cxnLst/>
              <a:rect l="l" t="t" r="r" b="b"/>
              <a:pathLst>
                <a:path w="93345" h="93979">
                  <a:moveTo>
                    <a:pt x="92963" y="93724"/>
                  </a:moveTo>
                  <a:lnTo>
                    <a:pt x="92963" y="0"/>
                  </a:lnTo>
                  <a:lnTo>
                    <a:pt x="0" y="0"/>
                  </a:lnTo>
                  <a:lnTo>
                    <a:pt x="0" y="93724"/>
                  </a:lnTo>
                  <a:lnTo>
                    <a:pt x="92963" y="93724"/>
                  </a:lnTo>
                  <a:close/>
                </a:path>
              </a:pathLst>
            </a:custGeom>
            <a:solidFill>
              <a:srgbClr val="009999"/>
            </a:solidFill>
          </p:spPr>
          <p:txBody>
            <a:bodyPr wrap="square" lIns="0" tIns="0" rIns="0" bIns="0" rtlCol="0"/>
            <a:lstStyle/>
            <a:p>
              <a:endParaRPr/>
            </a:p>
          </p:txBody>
        </p:sp>
      </p:grpSp>
      <p:sp>
        <p:nvSpPr>
          <p:cNvPr id="10" name="object 10"/>
          <p:cNvSpPr/>
          <p:nvPr/>
        </p:nvSpPr>
        <p:spPr>
          <a:xfrm>
            <a:off x="3909707" y="2637294"/>
            <a:ext cx="5829300" cy="67945"/>
          </a:xfrm>
          <a:custGeom>
            <a:avLst/>
            <a:gdLst/>
            <a:ahLst/>
            <a:cxnLst/>
            <a:rect l="l" t="t" r="r" b="b"/>
            <a:pathLst>
              <a:path w="5829300" h="67944">
                <a:moveTo>
                  <a:pt x="5829300" y="4572"/>
                </a:moveTo>
                <a:lnTo>
                  <a:pt x="5824728" y="4572"/>
                </a:lnTo>
                <a:lnTo>
                  <a:pt x="5824728" y="0"/>
                </a:lnTo>
                <a:lnTo>
                  <a:pt x="3810" y="0"/>
                </a:lnTo>
                <a:lnTo>
                  <a:pt x="3810" y="4572"/>
                </a:lnTo>
                <a:lnTo>
                  <a:pt x="0" y="4572"/>
                </a:lnTo>
                <a:lnTo>
                  <a:pt x="0" y="67818"/>
                </a:lnTo>
                <a:lnTo>
                  <a:pt x="8382" y="67818"/>
                </a:lnTo>
                <a:lnTo>
                  <a:pt x="8382" y="8382"/>
                </a:lnTo>
                <a:lnTo>
                  <a:pt x="970026" y="8382"/>
                </a:lnTo>
                <a:lnTo>
                  <a:pt x="970026" y="67818"/>
                </a:lnTo>
                <a:lnTo>
                  <a:pt x="978408" y="67818"/>
                </a:lnTo>
                <a:lnTo>
                  <a:pt x="978408" y="8382"/>
                </a:lnTo>
                <a:lnTo>
                  <a:pt x="1940052" y="8382"/>
                </a:lnTo>
                <a:lnTo>
                  <a:pt x="1940052" y="67818"/>
                </a:lnTo>
                <a:lnTo>
                  <a:pt x="1948434" y="67818"/>
                </a:lnTo>
                <a:lnTo>
                  <a:pt x="1948434" y="8382"/>
                </a:lnTo>
                <a:lnTo>
                  <a:pt x="2910827" y="8382"/>
                </a:lnTo>
                <a:lnTo>
                  <a:pt x="2910827" y="67818"/>
                </a:lnTo>
                <a:lnTo>
                  <a:pt x="2919222" y="67818"/>
                </a:lnTo>
                <a:lnTo>
                  <a:pt x="2919222" y="8382"/>
                </a:lnTo>
                <a:lnTo>
                  <a:pt x="3880866" y="8382"/>
                </a:lnTo>
                <a:lnTo>
                  <a:pt x="3880866" y="67818"/>
                </a:lnTo>
                <a:lnTo>
                  <a:pt x="3889248" y="67818"/>
                </a:lnTo>
                <a:lnTo>
                  <a:pt x="3889248" y="8382"/>
                </a:lnTo>
                <a:lnTo>
                  <a:pt x="4850892" y="8382"/>
                </a:lnTo>
                <a:lnTo>
                  <a:pt x="4850892" y="67818"/>
                </a:lnTo>
                <a:lnTo>
                  <a:pt x="4859274" y="67818"/>
                </a:lnTo>
                <a:lnTo>
                  <a:pt x="4859274" y="8382"/>
                </a:lnTo>
                <a:lnTo>
                  <a:pt x="5820918" y="8382"/>
                </a:lnTo>
                <a:lnTo>
                  <a:pt x="5820918" y="67818"/>
                </a:lnTo>
                <a:lnTo>
                  <a:pt x="5829300" y="67818"/>
                </a:lnTo>
                <a:lnTo>
                  <a:pt x="5829300" y="4572"/>
                </a:lnTo>
                <a:close/>
              </a:path>
            </a:pathLst>
          </a:custGeom>
          <a:solidFill>
            <a:srgbClr val="D9D9D9"/>
          </a:solidFill>
        </p:spPr>
        <p:txBody>
          <a:bodyPr wrap="square" lIns="0" tIns="0" rIns="0" bIns="0" rtlCol="0"/>
          <a:lstStyle/>
          <a:p>
            <a:endParaRPr/>
          </a:p>
        </p:txBody>
      </p:sp>
      <p:sp>
        <p:nvSpPr>
          <p:cNvPr id="11" name="object 11"/>
          <p:cNvSpPr/>
          <p:nvPr/>
        </p:nvSpPr>
        <p:spPr>
          <a:xfrm>
            <a:off x="4385195" y="2140457"/>
            <a:ext cx="4878070" cy="307340"/>
          </a:xfrm>
          <a:custGeom>
            <a:avLst/>
            <a:gdLst/>
            <a:ahLst/>
            <a:cxnLst/>
            <a:rect l="l" t="t" r="r" b="b"/>
            <a:pathLst>
              <a:path w="4878070" h="307339">
                <a:moveTo>
                  <a:pt x="1954580" y="104317"/>
                </a:moveTo>
                <a:lnTo>
                  <a:pt x="985265" y="0"/>
                </a:lnTo>
                <a:lnTo>
                  <a:pt x="982217" y="0"/>
                </a:lnTo>
                <a:lnTo>
                  <a:pt x="980693" y="761"/>
                </a:lnTo>
                <a:lnTo>
                  <a:pt x="9905" y="281177"/>
                </a:lnTo>
                <a:lnTo>
                  <a:pt x="3809" y="282701"/>
                </a:lnTo>
                <a:lnTo>
                  <a:pt x="0" y="289559"/>
                </a:lnTo>
                <a:lnTo>
                  <a:pt x="1523" y="296417"/>
                </a:lnTo>
                <a:lnTo>
                  <a:pt x="3809" y="303275"/>
                </a:lnTo>
                <a:lnTo>
                  <a:pt x="10667" y="307085"/>
                </a:lnTo>
                <a:lnTo>
                  <a:pt x="16763" y="304799"/>
                </a:lnTo>
                <a:lnTo>
                  <a:pt x="982217" y="25924"/>
                </a:lnTo>
                <a:lnTo>
                  <a:pt x="982217" y="25145"/>
                </a:lnTo>
                <a:lnTo>
                  <a:pt x="987551" y="24383"/>
                </a:lnTo>
                <a:lnTo>
                  <a:pt x="987551" y="25720"/>
                </a:lnTo>
                <a:lnTo>
                  <a:pt x="1952243" y="129539"/>
                </a:lnTo>
                <a:lnTo>
                  <a:pt x="1953005" y="129539"/>
                </a:lnTo>
                <a:lnTo>
                  <a:pt x="1953005" y="104393"/>
                </a:lnTo>
                <a:lnTo>
                  <a:pt x="1954580" y="104317"/>
                </a:lnTo>
                <a:close/>
              </a:path>
              <a:path w="4878070" h="307339">
                <a:moveTo>
                  <a:pt x="987551" y="24383"/>
                </a:moveTo>
                <a:lnTo>
                  <a:pt x="982217" y="25145"/>
                </a:lnTo>
                <a:lnTo>
                  <a:pt x="984182" y="25357"/>
                </a:lnTo>
                <a:lnTo>
                  <a:pt x="987551" y="24383"/>
                </a:lnTo>
                <a:close/>
              </a:path>
              <a:path w="4878070" h="307339">
                <a:moveTo>
                  <a:pt x="984182" y="25357"/>
                </a:moveTo>
                <a:lnTo>
                  <a:pt x="982217" y="25145"/>
                </a:lnTo>
                <a:lnTo>
                  <a:pt x="982217" y="25924"/>
                </a:lnTo>
                <a:lnTo>
                  <a:pt x="984182" y="25357"/>
                </a:lnTo>
                <a:close/>
              </a:path>
              <a:path w="4878070" h="307339">
                <a:moveTo>
                  <a:pt x="987551" y="25720"/>
                </a:moveTo>
                <a:lnTo>
                  <a:pt x="987551" y="24383"/>
                </a:lnTo>
                <a:lnTo>
                  <a:pt x="984182" y="25357"/>
                </a:lnTo>
                <a:lnTo>
                  <a:pt x="987551" y="25720"/>
                </a:lnTo>
                <a:close/>
              </a:path>
              <a:path w="4878070" h="307339">
                <a:moveTo>
                  <a:pt x="1955291" y="129502"/>
                </a:moveTo>
                <a:lnTo>
                  <a:pt x="1955291" y="104393"/>
                </a:lnTo>
                <a:lnTo>
                  <a:pt x="1953005" y="104393"/>
                </a:lnTo>
                <a:lnTo>
                  <a:pt x="1953005" y="129539"/>
                </a:lnTo>
                <a:lnTo>
                  <a:pt x="1955291" y="129502"/>
                </a:lnTo>
                <a:close/>
              </a:path>
              <a:path w="4878070" h="307339">
                <a:moveTo>
                  <a:pt x="3892937" y="265853"/>
                </a:moveTo>
                <a:lnTo>
                  <a:pt x="2926841" y="57911"/>
                </a:lnTo>
                <a:lnTo>
                  <a:pt x="2925317" y="57149"/>
                </a:lnTo>
                <a:lnTo>
                  <a:pt x="2921507" y="57261"/>
                </a:lnTo>
                <a:lnTo>
                  <a:pt x="1954580" y="104317"/>
                </a:lnTo>
                <a:lnTo>
                  <a:pt x="1955291" y="104393"/>
                </a:lnTo>
                <a:lnTo>
                  <a:pt x="1955291" y="129502"/>
                </a:lnTo>
                <a:lnTo>
                  <a:pt x="2921507" y="82444"/>
                </a:lnTo>
                <a:lnTo>
                  <a:pt x="2921507" y="82295"/>
                </a:lnTo>
                <a:lnTo>
                  <a:pt x="2924555" y="82295"/>
                </a:lnTo>
                <a:lnTo>
                  <a:pt x="2924555" y="82952"/>
                </a:lnTo>
                <a:lnTo>
                  <a:pt x="3891533" y="291083"/>
                </a:lnTo>
                <a:lnTo>
                  <a:pt x="3892295" y="291083"/>
                </a:lnTo>
                <a:lnTo>
                  <a:pt x="3892295" y="265937"/>
                </a:lnTo>
                <a:lnTo>
                  <a:pt x="3892937" y="265853"/>
                </a:lnTo>
                <a:close/>
              </a:path>
              <a:path w="4878070" h="307339">
                <a:moveTo>
                  <a:pt x="2922070" y="82417"/>
                </a:moveTo>
                <a:lnTo>
                  <a:pt x="2921507" y="82295"/>
                </a:lnTo>
                <a:lnTo>
                  <a:pt x="2921507" y="82444"/>
                </a:lnTo>
                <a:lnTo>
                  <a:pt x="2922070" y="82417"/>
                </a:lnTo>
                <a:close/>
              </a:path>
              <a:path w="4878070" h="307339">
                <a:moveTo>
                  <a:pt x="2924555" y="82952"/>
                </a:moveTo>
                <a:lnTo>
                  <a:pt x="2924555" y="82295"/>
                </a:lnTo>
                <a:lnTo>
                  <a:pt x="2922070" y="82417"/>
                </a:lnTo>
                <a:lnTo>
                  <a:pt x="2924555" y="82952"/>
                </a:lnTo>
                <a:close/>
              </a:path>
              <a:path w="4878070" h="307339">
                <a:moveTo>
                  <a:pt x="3896867" y="266699"/>
                </a:moveTo>
                <a:lnTo>
                  <a:pt x="3892937" y="265853"/>
                </a:lnTo>
                <a:lnTo>
                  <a:pt x="3892295" y="265937"/>
                </a:lnTo>
                <a:lnTo>
                  <a:pt x="3896867" y="266699"/>
                </a:lnTo>
                <a:close/>
              </a:path>
              <a:path w="4878070" h="307339">
                <a:moveTo>
                  <a:pt x="3896867" y="290984"/>
                </a:moveTo>
                <a:lnTo>
                  <a:pt x="3896867" y="266699"/>
                </a:lnTo>
                <a:lnTo>
                  <a:pt x="3892295" y="265937"/>
                </a:lnTo>
                <a:lnTo>
                  <a:pt x="3892295" y="291083"/>
                </a:lnTo>
                <a:lnTo>
                  <a:pt x="3896867" y="290984"/>
                </a:lnTo>
                <a:close/>
              </a:path>
              <a:path w="4878070" h="307339">
                <a:moveTo>
                  <a:pt x="4877561" y="156971"/>
                </a:moveTo>
                <a:lnTo>
                  <a:pt x="4876038" y="143255"/>
                </a:lnTo>
                <a:lnTo>
                  <a:pt x="4869942" y="137921"/>
                </a:lnTo>
                <a:lnTo>
                  <a:pt x="4863083" y="138683"/>
                </a:lnTo>
                <a:lnTo>
                  <a:pt x="3892937" y="265853"/>
                </a:lnTo>
                <a:lnTo>
                  <a:pt x="3896867" y="266699"/>
                </a:lnTo>
                <a:lnTo>
                  <a:pt x="3896867" y="290984"/>
                </a:lnTo>
                <a:lnTo>
                  <a:pt x="4866132" y="163829"/>
                </a:lnTo>
                <a:lnTo>
                  <a:pt x="4872990" y="163067"/>
                </a:lnTo>
                <a:lnTo>
                  <a:pt x="4877561" y="156971"/>
                </a:lnTo>
                <a:close/>
              </a:path>
            </a:pathLst>
          </a:custGeom>
          <a:solidFill>
            <a:srgbClr val="009999"/>
          </a:solidFill>
        </p:spPr>
        <p:txBody>
          <a:bodyPr wrap="square" lIns="0" tIns="0" rIns="0" bIns="0" rtlCol="0"/>
          <a:lstStyle/>
          <a:p>
            <a:endParaRPr/>
          </a:p>
        </p:txBody>
      </p:sp>
      <p:sp>
        <p:nvSpPr>
          <p:cNvPr id="12" name="object 12"/>
          <p:cNvSpPr txBox="1"/>
          <p:nvPr/>
        </p:nvSpPr>
        <p:spPr>
          <a:xfrm>
            <a:off x="5095633" y="1890776"/>
            <a:ext cx="523240" cy="266065"/>
          </a:xfrm>
          <a:prstGeom prst="rect">
            <a:avLst/>
          </a:prstGeom>
        </p:spPr>
        <p:txBody>
          <a:bodyPr vert="horz" wrap="square" lIns="0" tIns="15875" rIns="0" bIns="0" rtlCol="0">
            <a:spAutoFit/>
          </a:bodyPr>
          <a:lstStyle/>
          <a:p>
            <a:pPr marL="12700">
              <a:lnSpc>
                <a:spcPct val="100000"/>
              </a:lnSpc>
              <a:spcBef>
                <a:spcPts val="125"/>
              </a:spcBef>
            </a:pPr>
            <a:r>
              <a:rPr sz="1550" spc="-10" dirty="0">
                <a:solidFill>
                  <a:srgbClr val="3F3F3F"/>
                </a:solidFill>
                <a:latin typeface="Calibri"/>
                <a:cs typeface="Calibri"/>
              </a:rPr>
              <a:t>12.6%</a:t>
            </a:r>
            <a:endParaRPr sz="1550">
              <a:latin typeface="Calibri"/>
              <a:cs typeface="Calibri"/>
            </a:endParaRPr>
          </a:p>
        </p:txBody>
      </p:sp>
      <p:sp>
        <p:nvSpPr>
          <p:cNvPr id="13" name="object 13"/>
          <p:cNvSpPr txBox="1"/>
          <p:nvPr/>
        </p:nvSpPr>
        <p:spPr>
          <a:xfrm>
            <a:off x="6066420" y="1982982"/>
            <a:ext cx="523240" cy="266065"/>
          </a:xfrm>
          <a:prstGeom prst="rect">
            <a:avLst/>
          </a:prstGeom>
        </p:spPr>
        <p:txBody>
          <a:bodyPr vert="horz" wrap="square" lIns="0" tIns="15875" rIns="0" bIns="0" rtlCol="0">
            <a:spAutoFit/>
          </a:bodyPr>
          <a:lstStyle/>
          <a:p>
            <a:pPr marL="12700">
              <a:lnSpc>
                <a:spcPct val="100000"/>
              </a:lnSpc>
              <a:spcBef>
                <a:spcPts val="125"/>
              </a:spcBef>
            </a:pPr>
            <a:r>
              <a:rPr sz="1550" spc="-10" dirty="0">
                <a:solidFill>
                  <a:srgbClr val="3F3F3F"/>
                </a:solidFill>
                <a:latin typeface="Calibri"/>
                <a:cs typeface="Calibri"/>
              </a:rPr>
              <a:t>11.4%</a:t>
            </a:r>
            <a:endParaRPr sz="1550">
              <a:latin typeface="Calibri"/>
              <a:cs typeface="Calibri"/>
            </a:endParaRPr>
          </a:p>
        </p:txBody>
      </p:sp>
      <p:sp>
        <p:nvSpPr>
          <p:cNvPr id="14" name="object 14"/>
          <p:cNvSpPr txBox="1"/>
          <p:nvPr/>
        </p:nvSpPr>
        <p:spPr>
          <a:xfrm>
            <a:off x="7073780" y="1961639"/>
            <a:ext cx="523240" cy="266065"/>
          </a:xfrm>
          <a:prstGeom prst="rect">
            <a:avLst/>
          </a:prstGeom>
        </p:spPr>
        <p:txBody>
          <a:bodyPr vert="horz" wrap="square" lIns="0" tIns="15875" rIns="0" bIns="0" rtlCol="0">
            <a:spAutoFit/>
          </a:bodyPr>
          <a:lstStyle/>
          <a:p>
            <a:pPr marL="12700">
              <a:lnSpc>
                <a:spcPct val="100000"/>
              </a:lnSpc>
              <a:spcBef>
                <a:spcPts val="125"/>
              </a:spcBef>
            </a:pPr>
            <a:r>
              <a:rPr sz="1550" spc="-10" dirty="0">
                <a:solidFill>
                  <a:srgbClr val="3F3F3F"/>
                </a:solidFill>
                <a:latin typeface="Calibri"/>
                <a:cs typeface="Calibri"/>
              </a:rPr>
              <a:t>12.0%</a:t>
            </a:r>
            <a:endParaRPr sz="1550">
              <a:latin typeface="Calibri"/>
              <a:cs typeface="Calibri"/>
            </a:endParaRPr>
          </a:p>
        </p:txBody>
      </p:sp>
      <p:sp>
        <p:nvSpPr>
          <p:cNvPr id="15" name="object 15"/>
          <p:cNvSpPr txBox="1"/>
          <p:nvPr/>
        </p:nvSpPr>
        <p:spPr>
          <a:xfrm>
            <a:off x="4069975" y="2158238"/>
            <a:ext cx="4414520" cy="266065"/>
          </a:xfrm>
          <a:prstGeom prst="rect">
            <a:avLst/>
          </a:prstGeom>
        </p:spPr>
        <p:txBody>
          <a:bodyPr vert="horz" wrap="square" lIns="0" tIns="15875" rIns="0" bIns="0" rtlCol="0">
            <a:spAutoFit/>
          </a:bodyPr>
          <a:lstStyle/>
          <a:p>
            <a:pPr marL="12700">
              <a:lnSpc>
                <a:spcPct val="100000"/>
              </a:lnSpc>
              <a:spcBef>
                <a:spcPts val="125"/>
              </a:spcBef>
              <a:tabLst>
                <a:tab pos="4004945" algn="l"/>
              </a:tabLst>
            </a:pPr>
            <a:r>
              <a:rPr sz="1550" spc="-20" dirty="0">
                <a:solidFill>
                  <a:srgbClr val="3F3F3F"/>
                </a:solidFill>
                <a:latin typeface="Calibri"/>
                <a:cs typeface="Calibri"/>
              </a:rPr>
              <a:t>9.4%</a:t>
            </a:r>
            <a:r>
              <a:rPr sz="1550" dirty="0">
                <a:solidFill>
                  <a:srgbClr val="3F3F3F"/>
                </a:solidFill>
                <a:latin typeface="Calibri"/>
                <a:cs typeface="Calibri"/>
              </a:rPr>
              <a:t>	</a:t>
            </a:r>
            <a:r>
              <a:rPr sz="1550" spc="-20" dirty="0">
                <a:solidFill>
                  <a:srgbClr val="3F3F3F"/>
                </a:solidFill>
                <a:latin typeface="Calibri"/>
                <a:cs typeface="Calibri"/>
              </a:rPr>
              <a:t>9.6%</a:t>
            </a:r>
            <a:endParaRPr sz="1550">
              <a:latin typeface="Calibri"/>
              <a:cs typeface="Calibri"/>
            </a:endParaRPr>
          </a:p>
        </p:txBody>
      </p:sp>
      <p:sp>
        <p:nvSpPr>
          <p:cNvPr id="16" name="object 16"/>
          <p:cNvSpPr txBox="1"/>
          <p:nvPr/>
        </p:nvSpPr>
        <p:spPr>
          <a:xfrm>
            <a:off x="8920882" y="2069077"/>
            <a:ext cx="523240" cy="266065"/>
          </a:xfrm>
          <a:prstGeom prst="rect">
            <a:avLst/>
          </a:prstGeom>
        </p:spPr>
        <p:txBody>
          <a:bodyPr vert="horz" wrap="square" lIns="0" tIns="15875" rIns="0" bIns="0" rtlCol="0">
            <a:spAutoFit/>
          </a:bodyPr>
          <a:lstStyle/>
          <a:p>
            <a:pPr marL="12700">
              <a:lnSpc>
                <a:spcPct val="100000"/>
              </a:lnSpc>
              <a:spcBef>
                <a:spcPts val="125"/>
              </a:spcBef>
            </a:pPr>
            <a:r>
              <a:rPr sz="1550" spc="-10" dirty="0">
                <a:solidFill>
                  <a:srgbClr val="3F3F3F"/>
                </a:solidFill>
                <a:latin typeface="Calibri"/>
                <a:cs typeface="Calibri"/>
              </a:rPr>
              <a:t>11.0%</a:t>
            </a:r>
            <a:endParaRPr sz="1550">
              <a:latin typeface="Calibri"/>
              <a:cs typeface="Calibri"/>
            </a:endParaRPr>
          </a:p>
        </p:txBody>
      </p:sp>
      <p:sp>
        <p:nvSpPr>
          <p:cNvPr id="17" name="object 17"/>
          <p:cNvSpPr txBox="1"/>
          <p:nvPr/>
        </p:nvSpPr>
        <p:spPr>
          <a:xfrm>
            <a:off x="4182763" y="2746489"/>
            <a:ext cx="4311650" cy="266065"/>
          </a:xfrm>
          <a:prstGeom prst="rect">
            <a:avLst/>
          </a:prstGeom>
        </p:spPr>
        <p:txBody>
          <a:bodyPr vert="horz" wrap="square" lIns="0" tIns="15875" rIns="0" bIns="0" rtlCol="0">
            <a:spAutoFit/>
          </a:bodyPr>
          <a:lstStyle/>
          <a:p>
            <a:pPr marL="12700">
              <a:lnSpc>
                <a:spcPct val="100000"/>
              </a:lnSpc>
              <a:spcBef>
                <a:spcPts val="125"/>
              </a:spcBef>
              <a:tabLst>
                <a:tab pos="982344" algn="l"/>
                <a:tab pos="1951989" algn="l"/>
                <a:tab pos="2922270" algn="l"/>
                <a:tab pos="3891915" algn="l"/>
              </a:tabLst>
            </a:pPr>
            <a:r>
              <a:rPr sz="1550" spc="-20" dirty="0">
                <a:solidFill>
                  <a:srgbClr val="585858"/>
                </a:solidFill>
                <a:latin typeface="Calibri"/>
                <a:cs typeface="Calibri"/>
              </a:rPr>
              <a:t>2017</a:t>
            </a:r>
            <a:r>
              <a:rPr sz="1550" dirty="0">
                <a:solidFill>
                  <a:srgbClr val="585858"/>
                </a:solidFill>
                <a:latin typeface="Calibri"/>
                <a:cs typeface="Calibri"/>
              </a:rPr>
              <a:t>	</a:t>
            </a:r>
            <a:r>
              <a:rPr sz="1550" spc="-20" dirty="0">
                <a:solidFill>
                  <a:srgbClr val="585858"/>
                </a:solidFill>
                <a:latin typeface="Calibri"/>
                <a:cs typeface="Calibri"/>
              </a:rPr>
              <a:t>2018</a:t>
            </a:r>
            <a:r>
              <a:rPr sz="1550" dirty="0">
                <a:solidFill>
                  <a:srgbClr val="585858"/>
                </a:solidFill>
                <a:latin typeface="Calibri"/>
                <a:cs typeface="Calibri"/>
              </a:rPr>
              <a:t>	</a:t>
            </a:r>
            <a:r>
              <a:rPr sz="1550" spc="-20" dirty="0">
                <a:solidFill>
                  <a:srgbClr val="585858"/>
                </a:solidFill>
                <a:latin typeface="Calibri"/>
                <a:cs typeface="Calibri"/>
              </a:rPr>
              <a:t>2019</a:t>
            </a:r>
            <a:r>
              <a:rPr sz="1550" dirty="0">
                <a:solidFill>
                  <a:srgbClr val="585858"/>
                </a:solidFill>
                <a:latin typeface="Calibri"/>
                <a:cs typeface="Calibri"/>
              </a:rPr>
              <a:t>	</a:t>
            </a:r>
            <a:r>
              <a:rPr sz="1550" spc="-20" dirty="0">
                <a:solidFill>
                  <a:srgbClr val="585858"/>
                </a:solidFill>
                <a:latin typeface="Calibri"/>
                <a:cs typeface="Calibri"/>
              </a:rPr>
              <a:t>2020</a:t>
            </a:r>
            <a:r>
              <a:rPr sz="1550" dirty="0">
                <a:solidFill>
                  <a:srgbClr val="585858"/>
                </a:solidFill>
                <a:latin typeface="Calibri"/>
                <a:cs typeface="Calibri"/>
              </a:rPr>
              <a:t>	</a:t>
            </a:r>
            <a:r>
              <a:rPr sz="1550" spc="-20" dirty="0">
                <a:solidFill>
                  <a:srgbClr val="585858"/>
                </a:solidFill>
                <a:latin typeface="Calibri"/>
                <a:cs typeface="Calibri"/>
              </a:rPr>
              <a:t>2021</a:t>
            </a:r>
            <a:endParaRPr sz="1550">
              <a:latin typeface="Calibri"/>
              <a:cs typeface="Calibri"/>
            </a:endParaRPr>
          </a:p>
        </p:txBody>
      </p:sp>
      <p:sp>
        <p:nvSpPr>
          <p:cNvPr id="18" name="object 18"/>
          <p:cNvSpPr txBox="1"/>
          <p:nvPr/>
        </p:nvSpPr>
        <p:spPr>
          <a:xfrm>
            <a:off x="9033350" y="2746489"/>
            <a:ext cx="431800" cy="266065"/>
          </a:xfrm>
          <a:prstGeom prst="rect">
            <a:avLst/>
          </a:prstGeom>
        </p:spPr>
        <p:txBody>
          <a:bodyPr vert="horz" wrap="square" lIns="0" tIns="15875" rIns="0" bIns="0" rtlCol="0">
            <a:spAutoFit/>
          </a:bodyPr>
          <a:lstStyle/>
          <a:p>
            <a:pPr marL="12700">
              <a:lnSpc>
                <a:spcPct val="100000"/>
              </a:lnSpc>
              <a:spcBef>
                <a:spcPts val="125"/>
              </a:spcBef>
            </a:pPr>
            <a:r>
              <a:rPr sz="1550" spc="-20" dirty="0">
                <a:solidFill>
                  <a:srgbClr val="585858"/>
                </a:solidFill>
                <a:latin typeface="Calibri"/>
                <a:cs typeface="Calibri"/>
              </a:rPr>
              <a:t>2022</a:t>
            </a:r>
            <a:endParaRPr sz="1550">
              <a:latin typeface="Calibri"/>
              <a:cs typeface="Calibri"/>
            </a:endParaRPr>
          </a:p>
        </p:txBody>
      </p:sp>
      <p:grpSp>
        <p:nvGrpSpPr>
          <p:cNvPr id="19" name="object 19"/>
          <p:cNvGrpSpPr/>
          <p:nvPr/>
        </p:nvGrpSpPr>
        <p:grpSpPr>
          <a:xfrm>
            <a:off x="3962285" y="3474720"/>
            <a:ext cx="5855335" cy="2241550"/>
            <a:chOff x="3962285" y="3474720"/>
            <a:chExt cx="5855335" cy="2241550"/>
          </a:xfrm>
        </p:grpSpPr>
        <p:sp>
          <p:nvSpPr>
            <p:cNvPr id="20" name="object 20"/>
            <p:cNvSpPr/>
            <p:nvPr/>
          </p:nvSpPr>
          <p:spPr>
            <a:xfrm>
              <a:off x="3962285" y="4814328"/>
              <a:ext cx="1179830" cy="455930"/>
            </a:xfrm>
            <a:custGeom>
              <a:avLst/>
              <a:gdLst/>
              <a:ahLst/>
              <a:cxnLst/>
              <a:rect l="l" t="t" r="r" b="b"/>
              <a:pathLst>
                <a:path w="1179829" h="455929">
                  <a:moveTo>
                    <a:pt x="204216" y="447294"/>
                  </a:moveTo>
                  <a:lnTo>
                    <a:pt x="0" y="447294"/>
                  </a:lnTo>
                  <a:lnTo>
                    <a:pt x="0" y="455676"/>
                  </a:lnTo>
                  <a:lnTo>
                    <a:pt x="204216" y="455676"/>
                  </a:lnTo>
                  <a:lnTo>
                    <a:pt x="204216" y="447294"/>
                  </a:lnTo>
                  <a:close/>
                </a:path>
                <a:path w="1179829" h="455929">
                  <a:moveTo>
                    <a:pt x="204216" y="0"/>
                  </a:moveTo>
                  <a:lnTo>
                    <a:pt x="0" y="0"/>
                  </a:lnTo>
                  <a:lnTo>
                    <a:pt x="0" y="8382"/>
                  </a:lnTo>
                  <a:lnTo>
                    <a:pt x="204216" y="8382"/>
                  </a:lnTo>
                  <a:lnTo>
                    <a:pt x="204216" y="0"/>
                  </a:lnTo>
                  <a:close/>
                </a:path>
                <a:path w="1179829" h="455929">
                  <a:moveTo>
                    <a:pt x="1179576" y="447294"/>
                  </a:moveTo>
                  <a:lnTo>
                    <a:pt x="771144" y="447294"/>
                  </a:lnTo>
                  <a:lnTo>
                    <a:pt x="771144" y="455676"/>
                  </a:lnTo>
                  <a:lnTo>
                    <a:pt x="1179576" y="455676"/>
                  </a:lnTo>
                  <a:lnTo>
                    <a:pt x="1179576" y="447294"/>
                  </a:lnTo>
                  <a:close/>
                </a:path>
                <a:path w="1179829" h="455929">
                  <a:moveTo>
                    <a:pt x="1179576" y="0"/>
                  </a:moveTo>
                  <a:lnTo>
                    <a:pt x="771144" y="0"/>
                  </a:lnTo>
                  <a:lnTo>
                    <a:pt x="771144" y="8382"/>
                  </a:lnTo>
                  <a:lnTo>
                    <a:pt x="1179576" y="8382"/>
                  </a:lnTo>
                  <a:lnTo>
                    <a:pt x="1179576" y="0"/>
                  </a:lnTo>
                  <a:close/>
                </a:path>
              </a:pathLst>
            </a:custGeom>
            <a:solidFill>
              <a:srgbClr val="D9D9D9"/>
            </a:solidFill>
          </p:spPr>
          <p:txBody>
            <a:bodyPr wrap="square" lIns="0" tIns="0" rIns="0" bIns="0" rtlCol="0"/>
            <a:lstStyle/>
            <a:p>
              <a:endParaRPr/>
            </a:p>
          </p:txBody>
        </p:sp>
        <p:sp>
          <p:nvSpPr>
            <p:cNvPr id="21" name="object 21"/>
            <p:cNvSpPr/>
            <p:nvPr/>
          </p:nvSpPr>
          <p:spPr>
            <a:xfrm>
              <a:off x="4166501" y="4562094"/>
              <a:ext cx="567055" cy="1149985"/>
            </a:xfrm>
            <a:custGeom>
              <a:avLst/>
              <a:gdLst/>
              <a:ahLst/>
              <a:cxnLst/>
              <a:rect l="l" t="t" r="r" b="b"/>
              <a:pathLst>
                <a:path w="567054" h="1149985">
                  <a:moveTo>
                    <a:pt x="566927" y="1149858"/>
                  </a:moveTo>
                  <a:lnTo>
                    <a:pt x="566927" y="0"/>
                  </a:lnTo>
                  <a:lnTo>
                    <a:pt x="0" y="0"/>
                  </a:lnTo>
                  <a:lnTo>
                    <a:pt x="0" y="1149858"/>
                  </a:lnTo>
                  <a:lnTo>
                    <a:pt x="566927" y="1149858"/>
                  </a:lnTo>
                  <a:close/>
                </a:path>
              </a:pathLst>
            </a:custGeom>
            <a:solidFill>
              <a:srgbClr val="009999"/>
            </a:solidFill>
          </p:spPr>
          <p:txBody>
            <a:bodyPr wrap="square" lIns="0" tIns="0" rIns="0" bIns="0" rtlCol="0"/>
            <a:lstStyle/>
            <a:p>
              <a:endParaRPr/>
            </a:p>
          </p:txBody>
        </p:sp>
        <p:sp>
          <p:nvSpPr>
            <p:cNvPr id="22" name="object 22"/>
            <p:cNvSpPr/>
            <p:nvPr/>
          </p:nvSpPr>
          <p:spPr>
            <a:xfrm>
              <a:off x="4733429" y="4367796"/>
              <a:ext cx="1384935" cy="902335"/>
            </a:xfrm>
            <a:custGeom>
              <a:avLst/>
              <a:gdLst/>
              <a:ahLst/>
              <a:cxnLst/>
              <a:rect l="l" t="t" r="r" b="b"/>
              <a:pathLst>
                <a:path w="1384935" h="902335">
                  <a:moveTo>
                    <a:pt x="1384554" y="893826"/>
                  </a:moveTo>
                  <a:lnTo>
                    <a:pt x="976109" y="893826"/>
                  </a:lnTo>
                  <a:lnTo>
                    <a:pt x="976109" y="902208"/>
                  </a:lnTo>
                  <a:lnTo>
                    <a:pt x="1384554" y="902208"/>
                  </a:lnTo>
                  <a:lnTo>
                    <a:pt x="1384554" y="893826"/>
                  </a:lnTo>
                  <a:close/>
                </a:path>
                <a:path w="1384935" h="902335">
                  <a:moveTo>
                    <a:pt x="1384554" y="446532"/>
                  </a:moveTo>
                  <a:lnTo>
                    <a:pt x="976109" y="446532"/>
                  </a:lnTo>
                  <a:lnTo>
                    <a:pt x="976109" y="454914"/>
                  </a:lnTo>
                  <a:lnTo>
                    <a:pt x="1384554" y="454914"/>
                  </a:lnTo>
                  <a:lnTo>
                    <a:pt x="1384554" y="446532"/>
                  </a:lnTo>
                  <a:close/>
                </a:path>
                <a:path w="1384935" h="902335">
                  <a:moveTo>
                    <a:pt x="1384554" y="0"/>
                  </a:moveTo>
                  <a:lnTo>
                    <a:pt x="976109" y="0"/>
                  </a:lnTo>
                  <a:lnTo>
                    <a:pt x="976109" y="2286"/>
                  </a:lnTo>
                  <a:lnTo>
                    <a:pt x="408432" y="2286"/>
                  </a:lnTo>
                  <a:lnTo>
                    <a:pt x="408432" y="0"/>
                  </a:lnTo>
                  <a:lnTo>
                    <a:pt x="0" y="0"/>
                  </a:lnTo>
                  <a:lnTo>
                    <a:pt x="0" y="2286"/>
                  </a:lnTo>
                  <a:lnTo>
                    <a:pt x="0" y="8382"/>
                  </a:lnTo>
                  <a:lnTo>
                    <a:pt x="1384554" y="8382"/>
                  </a:lnTo>
                  <a:lnTo>
                    <a:pt x="1384554" y="2286"/>
                  </a:lnTo>
                  <a:lnTo>
                    <a:pt x="1384554" y="0"/>
                  </a:lnTo>
                  <a:close/>
                </a:path>
              </a:pathLst>
            </a:custGeom>
            <a:solidFill>
              <a:srgbClr val="D9D9D9"/>
            </a:solidFill>
          </p:spPr>
          <p:txBody>
            <a:bodyPr wrap="square" lIns="0" tIns="0" rIns="0" bIns="0" rtlCol="0"/>
            <a:lstStyle/>
            <a:p>
              <a:endParaRPr/>
            </a:p>
          </p:txBody>
        </p:sp>
        <p:sp>
          <p:nvSpPr>
            <p:cNvPr id="23" name="object 23"/>
            <p:cNvSpPr/>
            <p:nvPr/>
          </p:nvSpPr>
          <p:spPr>
            <a:xfrm>
              <a:off x="5141861" y="4370070"/>
              <a:ext cx="567690" cy="1342390"/>
            </a:xfrm>
            <a:custGeom>
              <a:avLst/>
              <a:gdLst/>
              <a:ahLst/>
              <a:cxnLst/>
              <a:rect l="l" t="t" r="r" b="b"/>
              <a:pathLst>
                <a:path w="567689" h="1342389">
                  <a:moveTo>
                    <a:pt x="567689" y="1341881"/>
                  </a:moveTo>
                  <a:lnTo>
                    <a:pt x="567689" y="0"/>
                  </a:lnTo>
                  <a:lnTo>
                    <a:pt x="0" y="0"/>
                  </a:lnTo>
                  <a:lnTo>
                    <a:pt x="0" y="1341881"/>
                  </a:lnTo>
                  <a:lnTo>
                    <a:pt x="567689" y="1341881"/>
                  </a:lnTo>
                  <a:close/>
                </a:path>
              </a:pathLst>
            </a:custGeom>
            <a:solidFill>
              <a:srgbClr val="009999"/>
            </a:solidFill>
          </p:spPr>
          <p:txBody>
            <a:bodyPr wrap="square" lIns="0" tIns="0" rIns="0" bIns="0" rtlCol="0"/>
            <a:lstStyle/>
            <a:p>
              <a:endParaRPr/>
            </a:p>
          </p:txBody>
        </p:sp>
        <p:sp>
          <p:nvSpPr>
            <p:cNvPr id="24" name="object 24"/>
            <p:cNvSpPr/>
            <p:nvPr/>
          </p:nvSpPr>
          <p:spPr>
            <a:xfrm>
              <a:off x="6684911" y="4367796"/>
              <a:ext cx="409575" cy="902335"/>
            </a:xfrm>
            <a:custGeom>
              <a:avLst/>
              <a:gdLst/>
              <a:ahLst/>
              <a:cxnLst/>
              <a:rect l="l" t="t" r="r" b="b"/>
              <a:pathLst>
                <a:path w="409575" h="902335">
                  <a:moveTo>
                    <a:pt x="409194" y="893826"/>
                  </a:moveTo>
                  <a:lnTo>
                    <a:pt x="0" y="893826"/>
                  </a:lnTo>
                  <a:lnTo>
                    <a:pt x="0" y="902208"/>
                  </a:lnTo>
                  <a:lnTo>
                    <a:pt x="409194" y="902208"/>
                  </a:lnTo>
                  <a:lnTo>
                    <a:pt x="409194" y="893826"/>
                  </a:lnTo>
                  <a:close/>
                </a:path>
                <a:path w="409575" h="902335">
                  <a:moveTo>
                    <a:pt x="409194" y="446532"/>
                  </a:moveTo>
                  <a:lnTo>
                    <a:pt x="0" y="446532"/>
                  </a:lnTo>
                  <a:lnTo>
                    <a:pt x="0" y="454914"/>
                  </a:lnTo>
                  <a:lnTo>
                    <a:pt x="409194" y="454914"/>
                  </a:lnTo>
                  <a:lnTo>
                    <a:pt x="409194" y="446532"/>
                  </a:lnTo>
                  <a:close/>
                </a:path>
                <a:path w="409575" h="902335">
                  <a:moveTo>
                    <a:pt x="409194" y="0"/>
                  </a:moveTo>
                  <a:lnTo>
                    <a:pt x="0" y="0"/>
                  </a:lnTo>
                  <a:lnTo>
                    <a:pt x="0" y="2286"/>
                  </a:lnTo>
                  <a:lnTo>
                    <a:pt x="0" y="8382"/>
                  </a:lnTo>
                  <a:lnTo>
                    <a:pt x="409194" y="8382"/>
                  </a:lnTo>
                  <a:lnTo>
                    <a:pt x="409194" y="2286"/>
                  </a:lnTo>
                  <a:lnTo>
                    <a:pt x="409194" y="0"/>
                  </a:lnTo>
                  <a:close/>
                </a:path>
              </a:pathLst>
            </a:custGeom>
            <a:solidFill>
              <a:srgbClr val="D9D9D9"/>
            </a:solidFill>
          </p:spPr>
          <p:txBody>
            <a:bodyPr wrap="square" lIns="0" tIns="0" rIns="0" bIns="0" rtlCol="0"/>
            <a:lstStyle/>
            <a:p>
              <a:endParaRPr/>
            </a:p>
          </p:txBody>
        </p:sp>
        <p:sp>
          <p:nvSpPr>
            <p:cNvPr id="25" name="object 25"/>
            <p:cNvSpPr/>
            <p:nvPr/>
          </p:nvSpPr>
          <p:spPr>
            <a:xfrm>
              <a:off x="6117983" y="4336542"/>
              <a:ext cx="567055" cy="1375410"/>
            </a:xfrm>
            <a:custGeom>
              <a:avLst/>
              <a:gdLst/>
              <a:ahLst/>
              <a:cxnLst/>
              <a:rect l="l" t="t" r="r" b="b"/>
              <a:pathLst>
                <a:path w="567054" h="1375410">
                  <a:moveTo>
                    <a:pt x="566927" y="1375410"/>
                  </a:moveTo>
                  <a:lnTo>
                    <a:pt x="566927" y="0"/>
                  </a:lnTo>
                  <a:lnTo>
                    <a:pt x="0" y="0"/>
                  </a:lnTo>
                  <a:lnTo>
                    <a:pt x="0" y="1375410"/>
                  </a:lnTo>
                  <a:lnTo>
                    <a:pt x="566927" y="1375410"/>
                  </a:lnTo>
                  <a:close/>
                </a:path>
              </a:pathLst>
            </a:custGeom>
            <a:solidFill>
              <a:srgbClr val="009999"/>
            </a:solidFill>
          </p:spPr>
          <p:txBody>
            <a:bodyPr wrap="square" lIns="0" tIns="0" rIns="0" bIns="0" rtlCol="0"/>
            <a:lstStyle/>
            <a:p>
              <a:endParaRPr/>
            </a:p>
          </p:txBody>
        </p:sp>
        <p:sp>
          <p:nvSpPr>
            <p:cNvPr id="26" name="object 26"/>
            <p:cNvSpPr/>
            <p:nvPr/>
          </p:nvSpPr>
          <p:spPr>
            <a:xfrm>
              <a:off x="7661033" y="4367796"/>
              <a:ext cx="408940" cy="902335"/>
            </a:xfrm>
            <a:custGeom>
              <a:avLst/>
              <a:gdLst/>
              <a:ahLst/>
              <a:cxnLst/>
              <a:rect l="l" t="t" r="r" b="b"/>
              <a:pathLst>
                <a:path w="408940" h="902335">
                  <a:moveTo>
                    <a:pt x="408432" y="893826"/>
                  </a:moveTo>
                  <a:lnTo>
                    <a:pt x="0" y="893826"/>
                  </a:lnTo>
                  <a:lnTo>
                    <a:pt x="0" y="902208"/>
                  </a:lnTo>
                  <a:lnTo>
                    <a:pt x="408432" y="902208"/>
                  </a:lnTo>
                  <a:lnTo>
                    <a:pt x="408432" y="893826"/>
                  </a:lnTo>
                  <a:close/>
                </a:path>
                <a:path w="408940" h="902335">
                  <a:moveTo>
                    <a:pt x="408432" y="446532"/>
                  </a:moveTo>
                  <a:lnTo>
                    <a:pt x="0" y="446532"/>
                  </a:lnTo>
                  <a:lnTo>
                    <a:pt x="0" y="454914"/>
                  </a:lnTo>
                  <a:lnTo>
                    <a:pt x="408432" y="454914"/>
                  </a:lnTo>
                  <a:lnTo>
                    <a:pt x="408432" y="446532"/>
                  </a:lnTo>
                  <a:close/>
                </a:path>
                <a:path w="408940" h="902335">
                  <a:moveTo>
                    <a:pt x="408432" y="0"/>
                  </a:moveTo>
                  <a:lnTo>
                    <a:pt x="0" y="0"/>
                  </a:lnTo>
                  <a:lnTo>
                    <a:pt x="0" y="2286"/>
                  </a:lnTo>
                  <a:lnTo>
                    <a:pt x="0" y="8382"/>
                  </a:lnTo>
                  <a:lnTo>
                    <a:pt x="408432" y="8382"/>
                  </a:lnTo>
                  <a:lnTo>
                    <a:pt x="408432" y="2286"/>
                  </a:lnTo>
                  <a:lnTo>
                    <a:pt x="408432" y="0"/>
                  </a:lnTo>
                  <a:close/>
                </a:path>
              </a:pathLst>
            </a:custGeom>
            <a:solidFill>
              <a:srgbClr val="D9D9D9"/>
            </a:solidFill>
          </p:spPr>
          <p:txBody>
            <a:bodyPr wrap="square" lIns="0" tIns="0" rIns="0" bIns="0" rtlCol="0"/>
            <a:lstStyle/>
            <a:p>
              <a:endParaRPr/>
            </a:p>
          </p:txBody>
        </p:sp>
        <p:sp>
          <p:nvSpPr>
            <p:cNvPr id="27" name="object 27"/>
            <p:cNvSpPr/>
            <p:nvPr/>
          </p:nvSpPr>
          <p:spPr>
            <a:xfrm>
              <a:off x="7094105" y="4339590"/>
              <a:ext cx="567055" cy="1372870"/>
            </a:xfrm>
            <a:custGeom>
              <a:avLst/>
              <a:gdLst/>
              <a:ahLst/>
              <a:cxnLst/>
              <a:rect l="l" t="t" r="r" b="b"/>
              <a:pathLst>
                <a:path w="567054" h="1372870">
                  <a:moveTo>
                    <a:pt x="566927" y="1372362"/>
                  </a:moveTo>
                  <a:lnTo>
                    <a:pt x="566927" y="0"/>
                  </a:lnTo>
                  <a:lnTo>
                    <a:pt x="0" y="0"/>
                  </a:lnTo>
                  <a:lnTo>
                    <a:pt x="0" y="1372362"/>
                  </a:lnTo>
                  <a:lnTo>
                    <a:pt x="566927" y="1372362"/>
                  </a:lnTo>
                  <a:close/>
                </a:path>
              </a:pathLst>
            </a:custGeom>
            <a:solidFill>
              <a:srgbClr val="009999"/>
            </a:solidFill>
          </p:spPr>
          <p:txBody>
            <a:bodyPr wrap="square" lIns="0" tIns="0" rIns="0" bIns="0" rtlCol="0"/>
            <a:lstStyle/>
            <a:p>
              <a:endParaRPr/>
            </a:p>
          </p:txBody>
        </p:sp>
        <p:sp>
          <p:nvSpPr>
            <p:cNvPr id="28" name="object 28"/>
            <p:cNvSpPr/>
            <p:nvPr/>
          </p:nvSpPr>
          <p:spPr>
            <a:xfrm>
              <a:off x="8637918" y="4367796"/>
              <a:ext cx="408940" cy="902335"/>
            </a:xfrm>
            <a:custGeom>
              <a:avLst/>
              <a:gdLst/>
              <a:ahLst/>
              <a:cxnLst/>
              <a:rect l="l" t="t" r="r" b="b"/>
              <a:pathLst>
                <a:path w="408940" h="902335">
                  <a:moveTo>
                    <a:pt x="408432" y="893826"/>
                  </a:moveTo>
                  <a:lnTo>
                    <a:pt x="0" y="893826"/>
                  </a:lnTo>
                  <a:lnTo>
                    <a:pt x="0" y="902208"/>
                  </a:lnTo>
                  <a:lnTo>
                    <a:pt x="408432" y="902208"/>
                  </a:lnTo>
                  <a:lnTo>
                    <a:pt x="408432" y="893826"/>
                  </a:lnTo>
                  <a:close/>
                </a:path>
                <a:path w="408940" h="902335">
                  <a:moveTo>
                    <a:pt x="408432" y="446532"/>
                  </a:moveTo>
                  <a:lnTo>
                    <a:pt x="0" y="446532"/>
                  </a:lnTo>
                  <a:lnTo>
                    <a:pt x="0" y="454914"/>
                  </a:lnTo>
                  <a:lnTo>
                    <a:pt x="408432" y="454914"/>
                  </a:lnTo>
                  <a:lnTo>
                    <a:pt x="408432" y="446532"/>
                  </a:lnTo>
                  <a:close/>
                </a:path>
                <a:path w="408940" h="902335">
                  <a:moveTo>
                    <a:pt x="408432" y="0"/>
                  </a:moveTo>
                  <a:lnTo>
                    <a:pt x="0" y="0"/>
                  </a:lnTo>
                  <a:lnTo>
                    <a:pt x="0" y="2286"/>
                  </a:lnTo>
                  <a:lnTo>
                    <a:pt x="0" y="8382"/>
                  </a:lnTo>
                  <a:lnTo>
                    <a:pt x="408432" y="8382"/>
                  </a:lnTo>
                  <a:lnTo>
                    <a:pt x="408432" y="2286"/>
                  </a:lnTo>
                  <a:lnTo>
                    <a:pt x="408432" y="0"/>
                  </a:lnTo>
                  <a:close/>
                </a:path>
              </a:pathLst>
            </a:custGeom>
            <a:solidFill>
              <a:srgbClr val="D9D9D9"/>
            </a:solidFill>
          </p:spPr>
          <p:txBody>
            <a:bodyPr wrap="square" lIns="0" tIns="0" rIns="0" bIns="0" rtlCol="0"/>
            <a:lstStyle/>
            <a:p>
              <a:endParaRPr/>
            </a:p>
          </p:txBody>
        </p:sp>
        <p:sp>
          <p:nvSpPr>
            <p:cNvPr id="29" name="object 29"/>
            <p:cNvSpPr/>
            <p:nvPr/>
          </p:nvSpPr>
          <p:spPr>
            <a:xfrm>
              <a:off x="8069465" y="4130040"/>
              <a:ext cx="568960" cy="1582420"/>
            </a:xfrm>
            <a:custGeom>
              <a:avLst/>
              <a:gdLst/>
              <a:ahLst/>
              <a:cxnLst/>
              <a:rect l="l" t="t" r="r" b="b"/>
              <a:pathLst>
                <a:path w="568959" h="1582420">
                  <a:moveTo>
                    <a:pt x="568451" y="1581912"/>
                  </a:moveTo>
                  <a:lnTo>
                    <a:pt x="568451" y="0"/>
                  </a:lnTo>
                  <a:lnTo>
                    <a:pt x="0" y="0"/>
                  </a:lnTo>
                  <a:lnTo>
                    <a:pt x="0" y="1581912"/>
                  </a:lnTo>
                  <a:lnTo>
                    <a:pt x="568451" y="1581912"/>
                  </a:lnTo>
                  <a:close/>
                </a:path>
              </a:pathLst>
            </a:custGeom>
            <a:solidFill>
              <a:srgbClr val="009999"/>
            </a:solidFill>
          </p:spPr>
          <p:txBody>
            <a:bodyPr wrap="square" lIns="0" tIns="0" rIns="0" bIns="0" rtlCol="0"/>
            <a:lstStyle/>
            <a:p>
              <a:endParaRPr/>
            </a:p>
          </p:txBody>
        </p:sp>
        <p:sp>
          <p:nvSpPr>
            <p:cNvPr id="30" name="object 30"/>
            <p:cNvSpPr/>
            <p:nvPr/>
          </p:nvSpPr>
          <p:spPr>
            <a:xfrm>
              <a:off x="9613277" y="4367796"/>
              <a:ext cx="204470" cy="902335"/>
            </a:xfrm>
            <a:custGeom>
              <a:avLst/>
              <a:gdLst/>
              <a:ahLst/>
              <a:cxnLst/>
              <a:rect l="l" t="t" r="r" b="b"/>
              <a:pathLst>
                <a:path w="204470" h="902335">
                  <a:moveTo>
                    <a:pt x="204216" y="893826"/>
                  </a:moveTo>
                  <a:lnTo>
                    <a:pt x="0" y="893826"/>
                  </a:lnTo>
                  <a:lnTo>
                    <a:pt x="0" y="902208"/>
                  </a:lnTo>
                  <a:lnTo>
                    <a:pt x="204216" y="902208"/>
                  </a:lnTo>
                  <a:lnTo>
                    <a:pt x="204216" y="893826"/>
                  </a:lnTo>
                  <a:close/>
                </a:path>
                <a:path w="204470" h="902335">
                  <a:moveTo>
                    <a:pt x="204216" y="446532"/>
                  </a:moveTo>
                  <a:lnTo>
                    <a:pt x="0" y="446532"/>
                  </a:lnTo>
                  <a:lnTo>
                    <a:pt x="0" y="454914"/>
                  </a:lnTo>
                  <a:lnTo>
                    <a:pt x="204216" y="454914"/>
                  </a:lnTo>
                  <a:lnTo>
                    <a:pt x="204216" y="446532"/>
                  </a:lnTo>
                  <a:close/>
                </a:path>
                <a:path w="204470" h="902335">
                  <a:moveTo>
                    <a:pt x="204216" y="0"/>
                  </a:moveTo>
                  <a:lnTo>
                    <a:pt x="0" y="0"/>
                  </a:lnTo>
                  <a:lnTo>
                    <a:pt x="0" y="2286"/>
                  </a:lnTo>
                  <a:lnTo>
                    <a:pt x="0" y="8382"/>
                  </a:lnTo>
                  <a:lnTo>
                    <a:pt x="204216" y="8382"/>
                  </a:lnTo>
                  <a:lnTo>
                    <a:pt x="204216" y="2286"/>
                  </a:lnTo>
                  <a:lnTo>
                    <a:pt x="204216" y="0"/>
                  </a:lnTo>
                  <a:close/>
                </a:path>
              </a:pathLst>
            </a:custGeom>
            <a:solidFill>
              <a:srgbClr val="D9D9D9"/>
            </a:solidFill>
          </p:spPr>
          <p:txBody>
            <a:bodyPr wrap="square" lIns="0" tIns="0" rIns="0" bIns="0" rtlCol="0"/>
            <a:lstStyle/>
            <a:p>
              <a:endParaRPr/>
            </a:p>
          </p:txBody>
        </p:sp>
        <p:sp>
          <p:nvSpPr>
            <p:cNvPr id="31" name="object 31"/>
            <p:cNvSpPr/>
            <p:nvPr/>
          </p:nvSpPr>
          <p:spPr>
            <a:xfrm>
              <a:off x="9046349" y="4107942"/>
              <a:ext cx="567055" cy="1604010"/>
            </a:xfrm>
            <a:custGeom>
              <a:avLst/>
              <a:gdLst/>
              <a:ahLst/>
              <a:cxnLst/>
              <a:rect l="l" t="t" r="r" b="b"/>
              <a:pathLst>
                <a:path w="567054" h="1604010">
                  <a:moveTo>
                    <a:pt x="566927" y="1604010"/>
                  </a:moveTo>
                  <a:lnTo>
                    <a:pt x="566927" y="0"/>
                  </a:lnTo>
                  <a:lnTo>
                    <a:pt x="0" y="0"/>
                  </a:lnTo>
                  <a:lnTo>
                    <a:pt x="0" y="1604010"/>
                  </a:lnTo>
                  <a:lnTo>
                    <a:pt x="566927" y="1604010"/>
                  </a:lnTo>
                  <a:close/>
                </a:path>
              </a:pathLst>
            </a:custGeom>
            <a:solidFill>
              <a:srgbClr val="009999"/>
            </a:solidFill>
          </p:spPr>
          <p:txBody>
            <a:bodyPr wrap="square" lIns="0" tIns="0" rIns="0" bIns="0" rtlCol="0"/>
            <a:lstStyle/>
            <a:p>
              <a:endParaRPr/>
            </a:p>
          </p:txBody>
        </p:sp>
        <p:sp>
          <p:nvSpPr>
            <p:cNvPr id="32" name="object 32"/>
            <p:cNvSpPr/>
            <p:nvPr/>
          </p:nvSpPr>
          <p:spPr>
            <a:xfrm>
              <a:off x="3962285" y="4367796"/>
              <a:ext cx="204470" cy="8890"/>
            </a:xfrm>
            <a:custGeom>
              <a:avLst/>
              <a:gdLst/>
              <a:ahLst/>
              <a:cxnLst/>
              <a:rect l="l" t="t" r="r" b="b"/>
              <a:pathLst>
                <a:path w="204470" h="8889">
                  <a:moveTo>
                    <a:pt x="204216" y="0"/>
                  </a:moveTo>
                  <a:lnTo>
                    <a:pt x="0" y="0"/>
                  </a:lnTo>
                  <a:lnTo>
                    <a:pt x="0" y="2286"/>
                  </a:lnTo>
                  <a:lnTo>
                    <a:pt x="0" y="8382"/>
                  </a:lnTo>
                  <a:lnTo>
                    <a:pt x="204216" y="8382"/>
                  </a:lnTo>
                  <a:lnTo>
                    <a:pt x="204216" y="2286"/>
                  </a:lnTo>
                  <a:lnTo>
                    <a:pt x="204216" y="0"/>
                  </a:lnTo>
                  <a:close/>
                </a:path>
              </a:pathLst>
            </a:custGeom>
            <a:solidFill>
              <a:srgbClr val="D9D9D9"/>
            </a:solidFill>
          </p:spPr>
          <p:txBody>
            <a:bodyPr wrap="square" lIns="0" tIns="0" rIns="0" bIns="0" rtlCol="0"/>
            <a:lstStyle/>
            <a:p>
              <a:endParaRPr/>
            </a:p>
          </p:txBody>
        </p:sp>
        <p:sp>
          <p:nvSpPr>
            <p:cNvPr id="33" name="object 33"/>
            <p:cNvSpPr/>
            <p:nvPr/>
          </p:nvSpPr>
          <p:spPr>
            <a:xfrm>
              <a:off x="4166501" y="4017276"/>
              <a:ext cx="3495040" cy="544830"/>
            </a:xfrm>
            <a:custGeom>
              <a:avLst/>
              <a:gdLst/>
              <a:ahLst/>
              <a:cxnLst/>
              <a:rect l="l" t="t" r="r" b="b"/>
              <a:pathLst>
                <a:path w="3495040" h="544829">
                  <a:moveTo>
                    <a:pt x="566928" y="0"/>
                  </a:moveTo>
                  <a:lnTo>
                    <a:pt x="0" y="0"/>
                  </a:lnTo>
                  <a:lnTo>
                    <a:pt x="0" y="544830"/>
                  </a:lnTo>
                  <a:lnTo>
                    <a:pt x="566928" y="544830"/>
                  </a:lnTo>
                  <a:lnTo>
                    <a:pt x="566928" y="0"/>
                  </a:lnTo>
                  <a:close/>
                </a:path>
                <a:path w="3495040" h="544829">
                  <a:moveTo>
                    <a:pt x="1543037" y="50292"/>
                  </a:moveTo>
                  <a:lnTo>
                    <a:pt x="975360" y="50292"/>
                  </a:lnTo>
                  <a:lnTo>
                    <a:pt x="975360" y="352806"/>
                  </a:lnTo>
                  <a:lnTo>
                    <a:pt x="1543037" y="352806"/>
                  </a:lnTo>
                  <a:lnTo>
                    <a:pt x="1543037" y="50292"/>
                  </a:lnTo>
                  <a:close/>
                </a:path>
                <a:path w="3495040" h="544829">
                  <a:moveTo>
                    <a:pt x="2518410" y="157734"/>
                  </a:moveTo>
                  <a:lnTo>
                    <a:pt x="1951482" y="157734"/>
                  </a:lnTo>
                  <a:lnTo>
                    <a:pt x="1951482" y="319278"/>
                  </a:lnTo>
                  <a:lnTo>
                    <a:pt x="2518410" y="319278"/>
                  </a:lnTo>
                  <a:lnTo>
                    <a:pt x="2518410" y="157734"/>
                  </a:lnTo>
                  <a:close/>
                </a:path>
                <a:path w="3495040" h="544829">
                  <a:moveTo>
                    <a:pt x="3494532" y="96774"/>
                  </a:moveTo>
                  <a:lnTo>
                    <a:pt x="2927604" y="96774"/>
                  </a:lnTo>
                  <a:lnTo>
                    <a:pt x="2927604" y="322326"/>
                  </a:lnTo>
                  <a:lnTo>
                    <a:pt x="3494532" y="322326"/>
                  </a:lnTo>
                  <a:lnTo>
                    <a:pt x="3494532" y="96774"/>
                  </a:lnTo>
                  <a:close/>
                </a:path>
              </a:pathLst>
            </a:custGeom>
            <a:solidFill>
              <a:srgbClr val="ED7D31"/>
            </a:solidFill>
          </p:spPr>
          <p:txBody>
            <a:bodyPr wrap="square" lIns="0" tIns="0" rIns="0" bIns="0" rtlCol="0"/>
            <a:lstStyle/>
            <a:p>
              <a:endParaRPr/>
            </a:p>
          </p:txBody>
        </p:sp>
        <p:sp>
          <p:nvSpPr>
            <p:cNvPr id="34" name="object 34"/>
            <p:cNvSpPr/>
            <p:nvPr/>
          </p:nvSpPr>
          <p:spPr>
            <a:xfrm>
              <a:off x="7661033" y="3921264"/>
              <a:ext cx="1385570" cy="8890"/>
            </a:xfrm>
            <a:custGeom>
              <a:avLst/>
              <a:gdLst/>
              <a:ahLst/>
              <a:cxnLst/>
              <a:rect l="l" t="t" r="r" b="b"/>
              <a:pathLst>
                <a:path w="1385570" h="8889">
                  <a:moveTo>
                    <a:pt x="408432" y="0"/>
                  </a:moveTo>
                  <a:lnTo>
                    <a:pt x="0" y="0"/>
                  </a:lnTo>
                  <a:lnTo>
                    <a:pt x="0" y="8382"/>
                  </a:lnTo>
                  <a:lnTo>
                    <a:pt x="408432" y="8382"/>
                  </a:lnTo>
                  <a:lnTo>
                    <a:pt x="408432" y="0"/>
                  </a:lnTo>
                  <a:close/>
                </a:path>
                <a:path w="1385570" h="8889">
                  <a:moveTo>
                    <a:pt x="1385316" y="0"/>
                  </a:moveTo>
                  <a:lnTo>
                    <a:pt x="976884" y="0"/>
                  </a:lnTo>
                  <a:lnTo>
                    <a:pt x="976884" y="8382"/>
                  </a:lnTo>
                  <a:lnTo>
                    <a:pt x="1385316" y="8382"/>
                  </a:lnTo>
                  <a:lnTo>
                    <a:pt x="1385316" y="0"/>
                  </a:lnTo>
                  <a:close/>
                </a:path>
              </a:pathLst>
            </a:custGeom>
            <a:solidFill>
              <a:srgbClr val="D9D9D9"/>
            </a:solidFill>
          </p:spPr>
          <p:txBody>
            <a:bodyPr wrap="square" lIns="0" tIns="0" rIns="0" bIns="0" rtlCol="0"/>
            <a:lstStyle/>
            <a:p>
              <a:endParaRPr/>
            </a:p>
          </p:txBody>
        </p:sp>
        <p:sp>
          <p:nvSpPr>
            <p:cNvPr id="35" name="object 35"/>
            <p:cNvSpPr/>
            <p:nvPr/>
          </p:nvSpPr>
          <p:spPr>
            <a:xfrm>
              <a:off x="8069465" y="3944112"/>
              <a:ext cx="568960" cy="186055"/>
            </a:xfrm>
            <a:custGeom>
              <a:avLst/>
              <a:gdLst/>
              <a:ahLst/>
              <a:cxnLst/>
              <a:rect l="l" t="t" r="r" b="b"/>
              <a:pathLst>
                <a:path w="568959" h="186054">
                  <a:moveTo>
                    <a:pt x="568451" y="185927"/>
                  </a:moveTo>
                  <a:lnTo>
                    <a:pt x="568451" y="0"/>
                  </a:lnTo>
                  <a:lnTo>
                    <a:pt x="0" y="0"/>
                  </a:lnTo>
                  <a:lnTo>
                    <a:pt x="0" y="185927"/>
                  </a:lnTo>
                  <a:lnTo>
                    <a:pt x="568451" y="185927"/>
                  </a:lnTo>
                  <a:close/>
                </a:path>
              </a:pathLst>
            </a:custGeom>
            <a:solidFill>
              <a:srgbClr val="ED7D31"/>
            </a:solidFill>
          </p:spPr>
          <p:txBody>
            <a:bodyPr wrap="square" lIns="0" tIns="0" rIns="0" bIns="0" rtlCol="0"/>
            <a:lstStyle/>
            <a:p>
              <a:endParaRPr/>
            </a:p>
          </p:txBody>
        </p:sp>
        <p:sp>
          <p:nvSpPr>
            <p:cNvPr id="36" name="object 36"/>
            <p:cNvSpPr/>
            <p:nvPr/>
          </p:nvSpPr>
          <p:spPr>
            <a:xfrm>
              <a:off x="9613277" y="3921252"/>
              <a:ext cx="204470" cy="8890"/>
            </a:xfrm>
            <a:custGeom>
              <a:avLst/>
              <a:gdLst/>
              <a:ahLst/>
              <a:cxnLst/>
              <a:rect l="l" t="t" r="r" b="b"/>
              <a:pathLst>
                <a:path w="204470" h="8889">
                  <a:moveTo>
                    <a:pt x="0" y="8382"/>
                  </a:moveTo>
                  <a:lnTo>
                    <a:pt x="204215" y="8382"/>
                  </a:lnTo>
                  <a:lnTo>
                    <a:pt x="204215" y="0"/>
                  </a:lnTo>
                  <a:lnTo>
                    <a:pt x="0" y="0"/>
                  </a:lnTo>
                  <a:lnTo>
                    <a:pt x="0" y="8382"/>
                  </a:lnTo>
                  <a:close/>
                </a:path>
              </a:pathLst>
            </a:custGeom>
            <a:solidFill>
              <a:srgbClr val="D9D9D9"/>
            </a:solidFill>
          </p:spPr>
          <p:txBody>
            <a:bodyPr wrap="square" lIns="0" tIns="0" rIns="0" bIns="0" rtlCol="0"/>
            <a:lstStyle/>
            <a:p>
              <a:endParaRPr/>
            </a:p>
          </p:txBody>
        </p:sp>
        <p:sp>
          <p:nvSpPr>
            <p:cNvPr id="37" name="object 37"/>
            <p:cNvSpPr/>
            <p:nvPr/>
          </p:nvSpPr>
          <p:spPr>
            <a:xfrm>
              <a:off x="9046349" y="3958590"/>
              <a:ext cx="567055" cy="149860"/>
            </a:xfrm>
            <a:custGeom>
              <a:avLst/>
              <a:gdLst/>
              <a:ahLst/>
              <a:cxnLst/>
              <a:rect l="l" t="t" r="r" b="b"/>
              <a:pathLst>
                <a:path w="567054" h="149860">
                  <a:moveTo>
                    <a:pt x="566927" y="149351"/>
                  </a:moveTo>
                  <a:lnTo>
                    <a:pt x="566927" y="0"/>
                  </a:lnTo>
                  <a:lnTo>
                    <a:pt x="0" y="0"/>
                  </a:lnTo>
                  <a:lnTo>
                    <a:pt x="0" y="149351"/>
                  </a:lnTo>
                  <a:lnTo>
                    <a:pt x="566927" y="149351"/>
                  </a:lnTo>
                  <a:close/>
                </a:path>
              </a:pathLst>
            </a:custGeom>
            <a:solidFill>
              <a:srgbClr val="ED7D31"/>
            </a:solidFill>
          </p:spPr>
          <p:txBody>
            <a:bodyPr wrap="square" lIns="0" tIns="0" rIns="0" bIns="0" rtlCol="0"/>
            <a:lstStyle/>
            <a:p>
              <a:endParaRPr/>
            </a:p>
          </p:txBody>
        </p:sp>
        <p:sp>
          <p:nvSpPr>
            <p:cNvPr id="38" name="object 38"/>
            <p:cNvSpPr/>
            <p:nvPr/>
          </p:nvSpPr>
          <p:spPr>
            <a:xfrm>
              <a:off x="3962285" y="3921264"/>
              <a:ext cx="1179830" cy="8890"/>
            </a:xfrm>
            <a:custGeom>
              <a:avLst/>
              <a:gdLst/>
              <a:ahLst/>
              <a:cxnLst/>
              <a:rect l="l" t="t" r="r" b="b"/>
              <a:pathLst>
                <a:path w="1179829" h="8889">
                  <a:moveTo>
                    <a:pt x="204216" y="0"/>
                  </a:moveTo>
                  <a:lnTo>
                    <a:pt x="0" y="0"/>
                  </a:lnTo>
                  <a:lnTo>
                    <a:pt x="0" y="8382"/>
                  </a:lnTo>
                  <a:lnTo>
                    <a:pt x="204216" y="8382"/>
                  </a:lnTo>
                  <a:lnTo>
                    <a:pt x="204216" y="0"/>
                  </a:lnTo>
                  <a:close/>
                </a:path>
                <a:path w="1179829" h="8889">
                  <a:moveTo>
                    <a:pt x="1179576" y="0"/>
                  </a:moveTo>
                  <a:lnTo>
                    <a:pt x="771144" y="0"/>
                  </a:lnTo>
                  <a:lnTo>
                    <a:pt x="771144" y="8382"/>
                  </a:lnTo>
                  <a:lnTo>
                    <a:pt x="1179576" y="8382"/>
                  </a:lnTo>
                  <a:lnTo>
                    <a:pt x="1179576" y="0"/>
                  </a:lnTo>
                  <a:close/>
                </a:path>
              </a:pathLst>
            </a:custGeom>
            <a:solidFill>
              <a:srgbClr val="D9D9D9"/>
            </a:solidFill>
          </p:spPr>
          <p:txBody>
            <a:bodyPr wrap="square" lIns="0" tIns="0" rIns="0" bIns="0" rtlCol="0"/>
            <a:lstStyle/>
            <a:p>
              <a:endParaRPr/>
            </a:p>
          </p:txBody>
        </p:sp>
        <p:sp>
          <p:nvSpPr>
            <p:cNvPr id="39" name="object 39"/>
            <p:cNvSpPr/>
            <p:nvPr/>
          </p:nvSpPr>
          <p:spPr>
            <a:xfrm>
              <a:off x="4166501" y="3877056"/>
              <a:ext cx="567055" cy="140335"/>
            </a:xfrm>
            <a:custGeom>
              <a:avLst/>
              <a:gdLst/>
              <a:ahLst/>
              <a:cxnLst/>
              <a:rect l="l" t="t" r="r" b="b"/>
              <a:pathLst>
                <a:path w="567054" h="140335">
                  <a:moveTo>
                    <a:pt x="566927" y="140208"/>
                  </a:moveTo>
                  <a:lnTo>
                    <a:pt x="566927" y="0"/>
                  </a:lnTo>
                  <a:lnTo>
                    <a:pt x="0" y="0"/>
                  </a:lnTo>
                  <a:lnTo>
                    <a:pt x="0" y="140208"/>
                  </a:lnTo>
                  <a:lnTo>
                    <a:pt x="566927" y="140208"/>
                  </a:lnTo>
                  <a:close/>
                </a:path>
              </a:pathLst>
            </a:custGeom>
            <a:solidFill>
              <a:srgbClr val="A5A5A5"/>
            </a:solidFill>
          </p:spPr>
          <p:txBody>
            <a:bodyPr wrap="square" lIns="0" tIns="0" rIns="0" bIns="0" rtlCol="0"/>
            <a:lstStyle/>
            <a:p>
              <a:endParaRPr/>
            </a:p>
          </p:txBody>
        </p:sp>
        <p:sp>
          <p:nvSpPr>
            <p:cNvPr id="40" name="object 40"/>
            <p:cNvSpPr/>
            <p:nvPr/>
          </p:nvSpPr>
          <p:spPr>
            <a:xfrm>
              <a:off x="5709551" y="3921252"/>
              <a:ext cx="408940" cy="8890"/>
            </a:xfrm>
            <a:custGeom>
              <a:avLst/>
              <a:gdLst/>
              <a:ahLst/>
              <a:cxnLst/>
              <a:rect l="l" t="t" r="r" b="b"/>
              <a:pathLst>
                <a:path w="408939" h="8889">
                  <a:moveTo>
                    <a:pt x="0" y="8382"/>
                  </a:moveTo>
                  <a:lnTo>
                    <a:pt x="408432" y="8382"/>
                  </a:lnTo>
                  <a:lnTo>
                    <a:pt x="408432" y="0"/>
                  </a:lnTo>
                  <a:lnTo>
                    <a:pt x="0" y="0"/>
                  </a:lnTo>
                  <a:lnTo>
                    <a:pt x="0" y="8382"/>
                  </a:lnTo>
                  <a:close/>
                </a:path>
              </a:pathLst>
            </a:custGeom>
            <a:solidFill>
              <a:srgbClr val="D9D9D9"/>
            </a:solidFill>
          </p:spPr>
          <p:txBody>
            <a:bodyPr wrap="square" lIns="0" tIns="0" rIns="0" bIns="0" rtlCol="0"/>
            <a:lstStyle/>
            <a:p>
              <a:endParaRPr/>
            </a:p>
          </p:txBody>
        </p:sp>
        <p:sp>
          <p:nvSpPr>
            <p:cNvPr id="41" name="object 41"/>
            <p:cNvSpPr/>
            <p:nvPr/>
          </p:nvSpPr>
          <p:spPr>
            <a:xfrm>
              <a:off x="5141861" y="3851160"/>
              <a:ext cx="4471670" cy="323850"/>
            </a:xfrm>
            <a:custGeom>
              <a:avLst/>
              <a:gdLst/>
              <a:ahLst/>
              <a:cxnLst/>
              <a:rect l="l" t="t" r="r" b="b"/>
              <a:pathLst>
                <a:path w="4471670" h="323850">
                  <a:moveTo>
                    <a:pt x="567677" y="61722"/>
                  </a:moveTo>
                  <a:lnTo>
                    <a:pt x="0" y="61722"/>
                  </a:lnTo>
                  <a:lnTo>
                    <a:pt x="0" y="216408"/>
                  </a:lnTo>
                  <a:lnTo>
                    <a:pt x="567677" y="216408"/>
                  </a:lnTo>
                  <a:lnTo>
                    <a:pt x="567677" y="61722"/>
                  </a:lnTo>
                  <a:close/>
                </a:path>
                <a:path w="4471670" h="323850">
                  <a:moveTo>
                    <a:pt x="1543050" y="178308"/>
                  </a:moveTo>
                  <a:lnTo>
                    <a:pt x="976122" y="178308"/>
                  </a:lnTo>
                  <a:lnTo>
                    <a:pt x="976122" y="323850"/>
                  </a:lnTo>
                  <a:lnTo>
                    <a:pt x="1543050" y="323850"/>
                  </a:lnTo>
                  <a:lnTo>
                    <a:pt x="1543050" y="178308"/>
                  </a:lnTo>
                  <a:close/>
                </a:path>
                <a:path w="4471670" h="323850">
                  <a:moveTo>
                    <a:pt x="2519172" y="150114"/>
                  </a:moveTo>
                  <a:lnTo>
                    <a:pt x="1952244" y="150114"/>
                  </a:lnTo>
                  <a:lnTo>
                    <a:pt x="1952244" y="262890"/>
                  </a:lnTo>
                  <a:lnTo>
                    <a:pt x="2519172" y="262890"/>
                  </a:lnTo>
                  <a:lnTo>
                    <a:pt x="2519172" y="150114"/>
                  </a:lnTo>
                  <a:close/>
                </a:path>
                <a:path w="4471670" h="323850">
                  <a:moveTo>
                    <a:pt x="3496056" y="0"/>
                  </a:moveTo>
                  <a:lnTo>
                    <a:pt x="2927604" y="0"/>
                  </a:lnTo>
                  <a:lnTo>
                    <a:pt x="2927604" y="92964"/>
                  </a:lnTo>
                  <a:lnTo>
                    <a:pt x="3496056" y="92964"/>
                  </a:lnTo>
                  <a:lnTo>
                    <a:pt x="3496056" y="0"/>
                  </a:lnTo>
                  <a:close/>
                </a:path>
                <a:path w="4471670" h="323850">
                  <a:moveTo>
                    <a:pt x="4471416" y="41910"/>
                  </a:moveTo>
                  <a:lnTo>
                    <a:pt x="3904488" y="41910"/>
                  </a:lnTo>
                  <a:lnTo>
                    <a:pt x="3904488" y="107442"/>
                  </a:lnTo>
                  <a:lnTo>
                    <a:pt x="4471416" y="107442"/>
                  </a:lnTo>
                  <a:lnTo>
                    <a:pt x="4471416" y="41910"/>
                  </a:lnTo>
                  <a:close/>
                </a:path>
              </a:pathLst>
            </a:custGeom>
            <a:solidFill>
              <a:srgbClr val="A5A5A5"/>
            </a:solidFill>
          </p:spPr>
          <p:txBody>
            <a:bodyPr wrap="square" lIns="0" tIns="0" rIns="0" bIns="0" rtlCol="0"/>
            <a:lstStyle/>
            <a:p>
              <a:endParaRPr/>
            </a:p>
          </p:txBody>
        </p:sp>
        <p:sp>
          <p:nvSpPr>
            <p:cNvPr id="42" name="object 42"/>
            <p:cNvSpPr/>
            <p:nvPr/>
          </p:nvSpPr>
          <p:spPr>
            <a:xfrm>
              <a:off x="4166501" y="3838968"/>
              <a:ext cx="1543050" cy="74295"/>
            </a:xfrm>
            <a:custGeom>
              <a:avLst/>
              <a:gdLst/>
              <a:ahLst/>
              <a:cxnLst/>
              <a:rect l="l" t="t" r="r" b="b"/>
              <a:pathLst>
                <a:path w="1543050" h="74295">
                  <a:moveTo>
                    <a:pt x="566928" y="0"/>
                  </a:moveTo>
                  <a:lnTo>
                    <a:pt x="0" y="0"/>
                  </a:lnTo>
                  <a:lnTo>
                    <a:pt x="0" y="38100"/>
                  </a:lnTo>
                  <a:lnTo>
                    <a:pt x="566928" y="38100"/>
                  </a:lnTo>
                  <a:lnTo>
                    <a:pt x="566928" y="0"/>
                  </a:lnTo>
                  <a:close/>
                </a:path>
                <a:path w="1543050" h="74295">
                  <a:moveTo>
                    <a:pt x="1543037" y="22860"/>
                  </a:moveTo>
                  <a:lnTo>
                    <a:pt x="975360" y="22860"/>
                  </a:lnTo>
                  <a:lnTo>
                    <a:pt x="975360" y="73914"/>
                  </a:lnTo>
                  <a:lnTo>
                    <a:pt x="1543037" y="73914"/>
                  </a:lnTo>
                  <a:lnTo>
                    <a:pt x="1543037" y="22860"/>
                  </a:lnTo>
                  <a:close/>
                </a:path>
              </a:pathLst>
            </a:custGeom>
            <a:solidFill>
              <a:srgbClr val="FFC000"/>
            </a:solidFill>
          </p:spPr>
          <p:txBody>
            <a:bodyPr wrap="square" lIns="0" tIns="0" rIns="0" bIns="0" rtlCol="0"/>
            <a:lstStyle/>
            <a:p>
              <a:endParaRPr/>
            </a:p>
          </p:txBody>
        </p:sp>
        <p:sp>
          <p:nvSpPr>
            <p:cNvPr id="43" name="object 43"/>
            <p:cNvSpPr/>
            <p:nvPr/>
          </p:nvSpPr>
          <p:spPr>
            <a:xfrm>
              <a:off x="6684911" y="3921252"/>
              <a:ext cx="409575" cy="8890"/>
            </a:xfrm>
            <a:custGeom>
              <a:avLst/>
              <a:gdLst/>
              <a:ahLst/>
              <a:cxnLst/>
              <a:rect l="l" t="t" r="r" b="b"/>
              <a:pathLst>
                <a:path w="409575" h="8889">
                  <a:moveTo>
                    <a:pt x="0" y="8382"/>
                  </a:moveTo>
                  <a:lnTo>
                    <a:pt x="409194" y="8382"/>
                  </a:lnTo>
                  <a:lnTo>
                    <a:pt x="409194" y="0"/>
                  </a:lnTo>
                  <a:lnTo>
                    <a:pt x="0" y="0"/>
                  </a:lnTo>
                  <a:lnTo>
                    <a:pt x="0" y="8382"/>
                  </a:lnTo>
                  <a:close/>
                </a:path>
              </a:pathLst>
            </a:custGeom>
            <a:solidFill>
              <a:srgbClr val="D9D9D9"/>
            </a:solidFill>
          </p:spPr>
          <p:txBody>
            <a:bodyPr wrap="square" lIns="0" tIns="0" rIns="0" bIns="0" rtlCol="0"/>
            <a:lstStyle/>
            <a:p>
              <a:endParaRPr/>
            </a:p>
          </p:txBody>
        </p:sp>
        <p:sp>
          <p:nvSpPr>
            <p:cNvPr id="44" name="object 44"/>
            <p:cNvSpPr/>
            <p:nvPr/>
          </p:nvSpPr>
          <p:spPr>
            <a:xfrm>
              <a:off x="6117983" y="3804678"/>
              <a:ext cx="3495675" cy="224790"/>
            </a:xfrm>
            <a:custGeom>
              <a:avLst/>
              <a:gdLst/>
              <a:ahLst/>
              <a:cxnLst/>
              <a:rect l="l" t="t" r="r" b="b"/>
              <a:pathLst>
                <a:path w="3495675" h="224789">
                  <a:moveTo>
                    <a:pt x="566928" y="160020"/>
                  </a:moveTo>
                  <a:lnTo>
                    <a:pt x="0" y="160020"/>
                  </a:lnTo>
                  <a:lnTo>
                    <a:pt x="0" y="224790"/>
                  </a:lnTo>
                  <a:lnTo>
                    <a:pt x="566928" y="224790"/>
                  </a:lnTo>
                  <a:lnTo>
                    <a:pt x="566928" y="160020"/>
                  </a:lnTo>
                  <a:close/>
                </a:path>
                <a:path w="3495675" h="224789">
                  <a:moveTo>
                    <a:pt x="1543050" y="135636"/>
                  </a:moveTo>
                  <a:lnTo>
                    <a:pt x="976122" y="135636"/>
                  </a:lnTo>
                  <a:lnTo>
                    <a:pt x="976122" y="196596"/>
                  </a:lnTo>
                  <a:lnTo>
                    <a:pt x="1543050" y="196596"/>
                  </a:lnTo>
                  <a:lnTo>
                    <a:pt x="1543050" y="135636"/>
                  </a:lnTo>
                  <a:close/>
                </a:path>
                <a:path w="3495675" h="224789">
                  <a:moveTo>
                    <a:pt x="2519934" y="0"/>
                  </a:moveTo>
                  <a:lnTo>
                    <a:pt x="1951482" y="0"/>
                  </a:lnTo>
                  <a:lnTo>
                    <a:pt x="1951482" y="46482"/>
                  </a:lnTo>
                  <a:lnTo>
                    <a:pt x="2519934" y="46482"/>
                  </a:lnTo>
                  <a:lnTo>
                    <a:pt x="2519934" y="0"/>
                  </a:lnTo>
                  <a:close/>
                </a:path>
                <a:path w="3495675" h="224789">
                  <a:moveTo>
                    <a:pt x="3495294" y="38100"/>
                  </a:moveTo>
                  <a:lnTo>
                    <a:pt x="2928366" y="38100"/>
                  </a:lnTo>
                  <a:lnTo>
                    <a:pt x="2928366" y="88392"/>
                  </a:lnTo>
                  <a:lnTo>
                    <a:pt x="3495294" y="88392"/>
                  </a:lnTo>
                  <a:lnTo>
                    <a:pt x="3495294" y="38100"/>
                  </a:lnTo>
                  <a:close/>
                </a:path>
              </a:pathLst>
            </a:custGeom>
            <a:solidFill>
              <a:srgbClr val="FFC000"/>
            </a:solidFill>
          </p:spPr>
          <p:txBody>
            <a:bodyPr wrap="square" lIns="0" tIns="0" rIns="0" bIns="0" rtlCol="0"/>
            <a:lstStyle/>
            <a:p>
              <a:endParaRPr/>
            </a:p>
          </p:txBody>
        </p:sp>
        <p:sp>
          <p:nvSpPr>
            <p:cNvPr id="45" name="object 45"/>
            <p:cNvSpPr/>
            <p:nvPr/>
          </p:nvSpPr>
          <p:spPr>
            <a:xfrm>
              <a:off x="4166501" y="3743718"/>
              <a:ext cx="5447030" cy="220979"/>
            </a:xfrm>
            <a:custGeom>
              <a:avLst/>
              <a:gdLst/>
              <a:ahLst/>
              <a:cxnLst/>
              <a:rect l="l" t="t" r="r" b="b"/>
              <a:pathLst>
                <a:path w="5447030" h="220979">
                  <a:moveTo>
                    <a:pt x="566928" y="44196"/>
                  </a:moveTo>
                  <a:lnTo>
                    <a:pt x="0" y="44196"/>
                  </a:lnTo>
                  <a:lnTo>
                    <a:pt x="0" y="95250"/>
                  </a:lnTo>
                  <a:lnTo>
                    <a:pt x="566928" y="95250"/>
                  </a:lnTo>
                  <a:lnTo>
                    <a:pt x="566928" y="44196"/>
                  </a:lnTo>
                  <a:close/>
                </a:path>
                <a:path w="5447030" h="220979">
                  <a:moveTo>
                    <a:pt x="1543037" y="67056"/>
                  </a:moveTo>
                  <a:lnTo>
                    <a:pt x="975360" y="67056"/>
                  </a:lnTo>
                  <a:lnTo>
                    <a:pt x="975360" y="118110"/>
                  </a:lnTo>
                  <a:lnTo>
                    <a:pt x="1543037" y="118110"/>
                  </a:lnTo>
                  <a:lnTo>
                    <a:pt x="1543037" y="67056"/>
                  </a:lnTo>
                  <a:close/>
                </a:path>
                <a:path w="5447030" h="220979">
                  <a:moveTo>
                    <a:pt x="2518410" y="131826"/>
                  </a:moveTo>
                  <a:lnTo>
                    <a:pt x="1951482" y="131826"/>
                  </a:lnTo>
                  <a:lnTo>
                    <a:pt x="1951482" y="220980"/>
                  </a:lnTo>
                  <a:lnTo>
                    <a:pt x="2518410" y="220980"/>
                  </a:lnTo>
                  <a:lnTo>
                    <a:pt x="2518410" y="131826"/>
                  </a:lnTo>
                  <a:close/>
                </a:path>
                <a:path w="5447030" h="220979">
                  <a:moveTo>
                    <a:pt x="3494532" y="124968"/>
                  </a:moveTo>
                  <a:lnTo>
                    <a:pt x="2927604" y="124968"/>
                  </a:lnTo>
                  <a:lnTo>
                    <a:pt x="2927604" y="196596"/>
                  </a:lnTo>
                  <a:lnTo>
                    <a:pt x="3494532" y="196596"/>
                  </a:lnTo>
                  <a:lnTo>
                    <a:pt x="3494532" y="124968"/>
                  </a:lnTo>
                  <a:close/>
                </a:path>
                <a:path w="5447030" h="220979">
                  <a:moveTo>
                    <a:pt x="4471416" y="30480"/>
                  </a:moveTo>
                  <a:lnTo>
                    <a:pt x="3902964" y="30480"/>
                  </a:lnTo>
                  <a:lnTo>
                    <a:pt x="3902964" y="60960"/>
                  </a:lnTo>
                  <a:lnTo>
                    <a:pt x="4471416" y="60960"/>
                  </a:lnTo>
                  <a:lnTo>
                    <a:pt x="4471416" y="30480"/>
                  </a:lnTo>
                  <a:close/>
                </a:path>
                <a:path w="5447030" h="220979">
                  <a:moveTo>
                    <a:pt x="5446776" y="0"/>
                  </a:moveTo>
                  <a:lnTo>
                    <a:pt x="4879848" y="0"/>
                  </a:lnTo>
                  <a:lnTo>
                    <a:pt x="4879848" y="99060"/>
                  </a:lnTo>
                  <a:lnTo>
                    <a:pt x="5446776" y="99060"/>
                  </a:lnTo>
                  <a:lnTo>
                    <a:pt x="5446776" y="0"/>
                  </a:lnTo>
                  <a:close/>
                </a:path>
              </a:pathLst>
            </a:custGeom>
            <a:solidFill>
              <a:srgbClr val="4472C4"/>
            </a:solidFill>
          </p:spPr>
          <p:txBody>
            <a:bodyPr wrap="square" lIns="0" tIns="0" rIns="0" bIns="0" rtlCol="0"/>
            <a:lstStyle/>
            <a:p>
              <a:endParaRPr/>
            </a:p>
          </p:txBody>
        </p:sp>
        <p:sp>
          <p:nvSpPr>
            <p:cNvPr id="46" name="object 46"/>
            <p:cNvSpPr/>
            <p:nvPr/>
          </p:nvSpPr>
          <p:spPr>
            <a:xfrm>
              <a:off x="4166501" y="3694188"/>
              <a:ext cx="5447030" cy="181610"/>
            </a:xfrm>
            <a:custGeom>
              <a:avLst/>
              <a:gdLst/>
              <a:ahLst/>
              <a:cxnLst/>
              <a:rect l="l" t="t" r="r" b="b"/>
              <a:pathLst>
                <a:path w="5447030" h="181610">
                  <a:moveTo>
                    <a:pt x="566928" y="74676"/>
                  </a:moveTo>
                  <a:lnTo>
                    <a:pt x="0" y="74676"/>
                  </a:lnTo>
                  <a:lnTo>
                    <a:pt x="0" y="93726"/>
                  </a:lnTo>
                  <a:lnTo>
                    <a:pt x="566928" y="93726"/>
                  </a:lnTo>
                  <a:lnTo>
                    <a:pt x="566928" y="74676"/>
                  </a:lnTo>
                  <a:close/>
                </a:path>
                <a:path w="5447030" h="181610">
                  <a:moveTo>
                    <a:pt x="1543037" y="36576"/>
                  </a:moveTo>
                  <a:lnTo>
                    <a:pt x="975360" y="36576"/>
                  </a:lnTo>
                  <a:lnTo>
                    <a:pt x="975360" y="116586"/>
                  </a:lnTo>
                  <a:lnTo>
                    <a:pt x="1543037" y="116586"/>
                  </a:lnTo>
                  <a:lnTo>
                    <a:pt x="1543037" y="36576"/>
                  </a:lnTo>
                  <a:close/>
                </a:path>
                <a:path w="5447030" h="181610">
                  <a:moveTo>
                    <a:pt x="2518410" y="108966"/>
                  </a:moveTo>
                  <a:lnTo>
                    <a:pt x="1951482" y="108966"/>
                  </a:lnTo>
                  <a:lnTo>
                    <a:pt x="1951482" y="181356"/>
                  </a:lnTo>
                  <a:lnTo>
                    <a:pt x="2518410" y="181356"/>
                  </a:lnTo>
                  <a:lnTo>
                    <a:pt x="2518410" y="108966"/>
                  </a:lnTo>
                  <a:close/>
                </a:path>
                <a:path w="5447030" h="181610">
                  <a:moveTo>
                    <a:pt x="3494532" y="82296"/>
                  </a:moveTo>
                  <a:lnTo>
                    <a:pt x="2927604" y="82296"/>
                  </a:lnTo>
                  <a:lnTo>
                    <a:pt x="2927604" y="174498"/>
                  </a:lnTo>
                  <a:lnTo>
                    <a:pt x="3494532" y="174498"/>
                  </a:lnTo>
                  <a:lnTo>
                    <a:pt x="3494532" y="82296"/>
                  </a:lnTo>
                  <a:close/>
                </a:path>
                <a:path w="5447030" h="181610">
                  <a:moveTo>
                    <a:pt x="4471416" y="32766"/>
                  </a:moveTo>
                  <a:lnTo>
                    <a:pt x="3902964" y="32766"/>
                  </a:lnTo>
                  <a:lnTo>
                    <a:pt x="3902964" y="80010"/>
                  </a:lnTo>
                  <a:lnTo>
                    <a:pt x="4471416" y="80010"/>
                  </a:lnTo>
                  <a:lnTo>
                    <a:pt x="4471416" y="32766"/>
                  </a:lnTo>
                  <a:close/>
                </a:path>
                <a:path w="5447030" h="181610">
                  <a:moveTo>
                    <a:pt x="5446776" y="0"/>
                  </a:moveTo>
                  <a:lnTo>
                    <a:pt x="4879848" y="0"/>
                  </a:lnTo>
                  <a:lnTo>
                    <a:pt x="4879848" y="49530"/>
                  </a:lnTo>
                  <a:lnTo>
                    <a:pt x="5446776" y="49530"/>
                  </a:lnTo>
                  <a:lnTo>
                    <a:pt x="5446776" y="0"/>
                  </a:lnTo>
                  <a:close/>
                </a:path>
              </a:pathLst>
            </a:custGeom>
            <a:solidFill>
              <a:srgbClr val="70AD47"/>
            </a:solidFill>
          </p:spPr>
          <p:txBody>
            <a:bodyPr wrap="square" lIns="0" tIns="0" rIns="0" bIns="0" rtlCol="0"/>
            <a:lstStyle/>
            <a:p>
              <a:endParaRPr/>
            </a:p>
          </p:txBody>
        </p:sp>
        <p:sp>
          <p:nvSpPr>
            <p:cNvPr id="47" name="object 47"/>
            <p:cNvSpPr/>
            <p:nvPr/>
          </p:nvSpPr>
          <p:spPr>
            <a:xfrm>
              <a:off x="4166501" y="3557028"/>
              <a:ext cx="5447030" cy="246379"/>
            </a:xfrm>
            <a:custGeom>
              <a:avLst/>
              <a:gdLst/>
              <a:ahLst/>
              <a:cxnLst/>
              <a:rect l="l" t="t" r="r" b="b"/>
              <a:pathLst>
                <a:path w="5447030" h="246379">
                  <a:moveTo>
                    <a:pt x="566928" y="65532"/>
                  </a:moveTo>
                  <a:lnTo>
                    <a:pt x="0" y="65532"/>
                  </a:lnTo>
                  <a:lnTo>
                    <a:pt x="0" y="211836"/>
                  </a:lnTo>
                  <a:lnTo>
                    <a:pt x="566928" y="211836"/>
                  </a:lnTo>
                  <a:lnTo>
                    <a:pt x="566928" y="65532"/>
                  </a:lnTo>
                  <a:close/>
                </a:path>
                <a:path w="5447030" h="246379">
                  <a:moveTo>
                    <a:pt x="1543037" y="2286"/>
                  </a:moveTo>
                  <a:lnTo>
                    <a:pt x="975360" y="2286"/>
                  </a:lnTo>
                  <a:lnTo>
                    <a:pt x="975360" y="173736"/>
                  </a:lnTo>
                  <a:lnTo>
                    <a:pt x="1543037" y="173736"/>
                  </a:lnTo>
                  <a:lnTo>
                    <a:pt x="1543037" y="2286"/>
                  </a:lnTo>
                  <a:close/>
                </a:path>
                <a:path w="5447030" h="246379">
                  <a:moveTo>
                    <a:pt x="2518410" y="35814"/>
                  </a:moveTo>
                  <a:lnTo>
                    <a:pt x="1951482" y="35814"/>
                  </a:lnTo>
                  <a:lnTo>
                    <a:pt x="1951482" y="246126"/>
                  </a:lnTo>
                  <a:lnTo>
                    <a:pt x="2518410" y="246126"/>
                  </a:lnTo>
                  <a:lnTo>
                    <a:pt x="2518410" y="35814"/>
                  </a:lnTo>
                  <a:close/>
                </a:path>
                <a:path w="5447030" h="246379">
                  <a:moveTo>
                    <a:pt x="3494532" y="14478"/>
                  </a:moveTo>
                  <a:lnTo>
                    <a:pt x="2927604" y="14478"/>
                  </a:lnTo>
                  <a:lnTo>
                    <a:pt x="2927604" y="219456"/>
                  </a:lnTo>
                  <a:lnTo>
                    <a:pt x="3494532" y="219456"/>
                  </a:lnTo>
                  <a:lnTo>
                    <a:pt x="3494532" y="14478"/>
                  </a:lnTo>
                  <a:close/>
                </a:path>
                <a:path w="5447030" h="246379">
                  <a:moveTo>
                    <a:pt x="4471416" y="0"/>
                  </a:moveTo>
                  <a:lnTo>
                    <a:pt x="3902964" y="0"/>
                  </a:lnTo>
                  <a:lnTo>
                    <a:pt x="3902964" y="169926"/>
                  </a:lnTo>
                  <a:lnTo>
                    <a:pt x="4471416" y="169926"/>
                  </a:lnTo>
                  <a:lnTo>
                    <a:pt x="4471416" y="0"/>
                  </a:lnTo>
                  <a:close/>
                </a:path>
                <a:path w="5447030" h="246379">
                  <a:moveTo>
                    <a:pt x="5446776" y="21336"/>
                  </a:moveTo>
                  <a:lnTo>
                    <a:pt x="4879848" y="21336"/>
                  </a:lnTo>
                  <a:lnTo>
                    <a:pt x="4879848" y="137160"/>
                  </a:lnTo>
                  <a:lnTo>
                    <a:pt x="5446776" y="137160"/>
                  </a:lnTo>
                  <a:lnTo>
                    <a:pt x="5446776" y="21336"/>
                  </a:lnTo>
                  <a:close/>
                </a:path>
              </a:pathLst>
            </a:custGeom>
            <a:solidFill>
              <a:srgbClr val="005C5C"/>
            </a:solidFill>
          </p:spPr>
          <p:txBody>
            <a:bodyPr wrap="square" lIns="0" tIns="0" rIns="0" bIns="0" rtlCol="0"/>
            <a:lstStyle/>
            <a:p>
              <a:endParaRPr/>
            </a:p>
          </p:txBody>
        </p:sp>
        <p:sp>
          <p:nvSpPr>
            <p:cNvPr id="48" name="object 48"/>
            <p:cNvSpPr/>
            <p:nvPr/>
          </p:nvSpPr>
          <p:spPr>
            <a:xfrm>
              <a:off x="3962285" y="3474732"/>
              <a:ext cx="5855335" cy="8890"/>
            </a:xfrm>
            <a:custGeom>
              <a:avLst/>
              <a:gdLst/>
              <a:ahLst/>
              <a:cxnLst/>
              <a:rect l="l" t="t" r="r" b="b"/>
              <a:pathLst>
                <a:path w="5855334" h="8889">
                  <a:moveTo>
                    <a:pt x="5855208" y="0"/>
                  </a:moveTo>
                  <a:lnTo>
                    <a:pt x="0" y="0"/>
                  </a:lnTo>
                  <a:lnTo>
                    <a:pt x="0" y="4572"/>
                  </a:lnTo>
                  <a:lnTo>
                    <a:pt x="0" y="8382"/>
                  </a:lnTo>
                  <a:lnTo>
                    <a:pt x="1179576" y="8382"/>
                  </a:lnTo>
                  <a:lnTo>
                    <a:pt x="1179576" y="4572"/>
                  </a:lnTo>
                  <a:lnTo>
                    <a:pt x="1747253" y="4572"/>
                  </a:lnTo>
                  <a:lnTo>
                    <a:pt x="1747253" y="8382"/>
                  </a:lnTo>
                  <a:lnTo>
                    <a:pt x="2155698" y="8382"/>
                  </a:lnTo>
                  <a:lnTo>
                    <a:pt x="2155698" y="4572"/>
                  </a:lnTo>
                  <a:lnTo>
                    <a:pt x="2722626" y="4572"/>
                  </a:lnTo>
                  <a:lnTo>
                    <a:pt x="2722626" y="8382"/>
                  </a:lnTo>
                  <a:lnTo>
                    <a:pt x="3131820" y="8382"/>
                  </a:lnTo>
                  <a:lnTo>
                    <a:pt x="3131820" y="4572"/>
                  </a:lnTo>
                  <a:lnTo>
                    <a:pt x="3698748" y="4572"/>
                  </a:lnTo>
                  <a:lnTo>
                    <a:pt x="3698748" y="8382"/>
                  </a:lnTo>
                  <a:lnTo>
                    <a:pt x="4107180" y="8382"/>
                  </a:lnTo>
                  <a:lnTo>
                    <a:pt x="4107180" y="4572"/>
                  </a:lnTo>
                  <a:lnTo>
                    <a:pt x="4675632" y="4572"/>
                  </a:lnTo>
                  <a:lnTo>
                    <a:pt x="4675632" y="8382"/>
                  </a:lnTo>
                  <a:lnTo>
                    <a:pt x="5084064" y="8382"/>
                  </a:lnTo>
                  <a:lnTo>
                    <a:pt x="5084064" y="4572"/>
                  </a:lnTo>
                  <a:lnTo>
                    <a:pt x="5650992" y="4572"/>
                  </a:lnTo>
                  <a:lnTo>
                    <a:pt x="5650992" y="8382"/>
                  </a:lnTo>
                  <a:lnTo>
                    <a:pt x="5855208" y="8382"/>
                  </a:lnTo>
                  <a:lnTo>
                    <a:pt x="5855208" y="4572"/>
                  </a:lnTo>
                  <a:lnTo>
                    <a:pt x="5855208" y="0"/>
                  </a:lnTo>
                  <a:close/>
                </a:path>
              </a:pathLst>
            </a:custGeom>
            <a:solidFill>
              <a:srgbClr val="D9D9D9"/>
            </a:solidFill>
          </p:spPr>
          <p:txBody>
            <a:bodyPr wrap="square" lIns="0" tIns="0" rIns="0" bIns="0" rtlCol="0"/>
            <a:lstStyle/>
            <a:p>
              <a:endParaRPr/>
            </a:p>
          </p:txBody>
        </p:sp>
        <p:sp>
          <p:nvSpPr>
            <p:cNvPr id="49" name="object 49"/>
            <p:cNvSpPr/>
            <p:nvPr/>
          </p:nvSpPr>
          <p:spPr>
            <a:xfrm>
              <a:off x="4166501" y="3479304"/>
              <a:ext cx="5447030" cy="143510"/>
            </a:xfrm>
            <a:custGeom>
              <a:avLst/>
              <a:gdLst/>
              <a:ahLst/>
              <a:cxnLst/>
              <a:rect l="l" t="t" r="r" b="b"/>
              <a:pathLst>
                <a:path w="5447030" h="143510">
                  <a:moveTo>
                    <a:pt x="566928" y="0"/>
                  </a:moveTo>
                  <a:lnTo>
                    <a:pt x="0" y="0"/>
                  </a:lnTo>
                  <a:lnTo>
                    <a:pt x="0" y="143256"/>
                  </a:lnTo>
                  <a:lnTo>
                    <a:pt x="566928" y="143256"/>
                  </a:lnTo>
                  <a:lnTo>
                    <a:pt x="566928" y="0"/>
                  </a:lnTo>
                  <a:close/>
                </a:path>
                <a:path w="5447030" h="143510">
                  <a:moveTo>
                    <a:pt x="1543037" y="0"/>
                  </a:moveTo>
                  <a:lnTo>
                    <a:pt x="975360" y="0"/>
                  </a:lnTo>
                  <a:lnTo>
                    <a:pt x="975360" y="80010"/>
                  </a:lnTo>
                  <a:lnTo>
                    <a:pt x="1543037" y="80010"/>
                  </a:lnTo>
                  <a:lnTo>
                    <a:pt x="1543037" y="0"/>
                  </a:lnTo>
                  <a:close/>
                </a:path>
                <a:path w="5447030" h="143510">
                  <a:moveTo>
                    <a:pt x="2518410" y="0"/>
                  </a:moveTo>
                  <a:lnTo>
                    <a:pt x="1951482" y="0"/>
                  </a:lnTo>
                  <a:lnTo>
                    <a:pt x="1951482" y="113538"/>
                  </a:lnTo>
                  <a:lnTo>
                    <a:pt x="2518410" y="113538"/>
                  </a:lnTo>
                  <a:lnTo>
                    <a:pt x="2518410" y="0"/>
                  </a:lnTo>
                  <a:close/>
                </a:path>
                <a:path w="5447030" h="143510">
                  <a:moveTo>
                    <a:pt x="3494532" y="0"/>
                  </a:moveTo>
                  <a:lnTo>
                    <a:pt x="2927604" y="0"/>
                  </a:lnTo>
                  <a:lnTo>
                    <a:pt x="2927604" y="92202"/>
                  </a:lnTo>
                  <a:lnTo>
                    <a:pt x="3494532" y="92202"/>
                  </a:lnTo>
                  <a:lnTo>
                    <a:pt x="3494532" y="0"/>
                  </a:lnTo>
                  <a:close/>
                </a:path>
                <a:path w="5447030" h="143510">
                  <a:moveTo>
                    <a:pt x="4471416" y="0"/>
                  </a:moveTo>
                  <a:lnTo>
                    <a:pt x="3902964" y="0"/>
                  </a:lnTo>
                  <a:lnTo>
                    <a:pt x="3902964" y="77724"/>
                  </a:lnTo>
                  <a:lnTo>
                    <a:pt x="4471416" y="77724"/>
                  </a:lnTo>
                  <a:lnTo>
                    <a:pt x="4471416" y="0"/>
                  </a:lnTo>
                  <a:close/>
                </a:path>
                <a:path w="5447030" h="143510">
                  <a:moveTo>
                    <a:pt x="5446776" y="0"/>
                  </a:moveTo>
                  <a:lnTo>
                    <a:pt x="4879848" y="0"/>
                  </a:lnTo>
                  <a:lnTo>
                    <a:pt x="4879848" y="99060"/>
                  </a:lnTo>
                  <a:lnTo>
                    <a:pt x="5446776" y="99060"/>
                  </a:lnTo>
                  <a:lnTo>
                    <a:pt x="5446776" y="0"/>
                  </a:lnTo>
                  <a:close/>
                </a:path>
              </a:pathLst>
            </a:custGeom>
            <a:solidFill>
              <a:srgbClr val="9E480E"/>
            </a:solidFill>
          </p:spPr>
          <p:txBody>
            <a:bodyPr wrap="square" lIns="0" tIns="0" rIns="0" bIns="0" rtlCol="0"/>
            <a:lstStyle/>
            <a:p>
              <a:endParaRPr/>
            </a:p>
          </p:txBody>
        </p:sp>
        <p:sp>
          <p:nvSpPr>
            <p:cNvPr id="50" name="object 50"/>
            <p:cNvSpPr/>
            <p:nvPr/>
          </p:nvSpPr>
          <p:spPr>
            <a:xfrm>
              <a:off x="3962285" y="5707380"/>
              <a:ext cx="5855335" cy="8890"/>
            </a:xfrm>
            <a:custGeom>
              <a:avLst/>
              <a:gdLst/>
              <a:ahLst/>
              <a:cxnLst/>
              <a:rect l="l" t="t" r="r" b="b"/>
              <a:pathLst>
                <a:path w="5855334" h="8889">
                  <a:moveTo>
                    <a:pt x="5855208" y="8382"/>
                  </a:moveTo>
                  <a:lnTo>
                    <a:pt x="5855208" y="0"/>
                  </a:lnTo>
                  <a:lnTo>
                    <a:pt x="0" y="0"/>
                  </a:lnTo>
                  <a:lnTo>
                    <a:pt x="0" y="8382"/>
                  </a:lnTo>
                  <a:lnTo>
                    <a:pt x="5855208" y="8382"/>
                  </a:lnTo>
                  <a:close/>
                </a:path>
              </a:pathLst>
            </a:custGeom>
            <a:solidFill>
              <a:srgbClr val="D9D9D9"/>
            </a:solidFill>
          </p:spPr>
          <p:txBody>
            <a:bodyPr wrap="square" lIns="0" tIns="0" rIns="0" bIns="0" rtlCol="0"/>
            <a:lstStyle/>
            <a:p>
              <a:endParaRPr/>
            </a:p>
          </p:txBody>
        </p:sp>
      </p:grpSp>
      <p:sp>
        <p:nvSpPr>
          <p:cNvPr id="51" name="object 51"/>
          <p:cNvSpPr txBox="1"/>
          <p:nvPr/>
        </p:nvSpPr>
        <p:spPr>
          <a:xfrm>
            <a:off x="4261999" y="5025644"/>
            <a:ext cx="374015" cy="226060"/>
          </a:xfrm>
          <a:prstGeom prst="rect">
            <a:avLst/>
          </a:prstGeom>
        </p:spPr>
        <p:txBody>
          <a:bodyPr vert="horz" wrap="square" lIns="0" tIns="14605" rIns="0" bIns="0" rtlCol="0">
            <a:spAutoFit/>
          </a:bodyPr>
          <a:lstStyle/>
          <a:p>
            <a:pPr marL="12700">
              <a:lnSpc>
                <a:spcPct val="100000"/>
              </a:lnSpc>
              <a:spcBef>
                <a:spcPts val="115"/>
              </a:spcBef>
            </a:pPr>
            <a:r>
              <a:rPr sz="1300" b="1" spc="-25" dirty="0">
                <a:solidFill>
                  <a:srgbClr val="FFFFFF"/>
                </a:solidFill>
                <a:latin typeface="Microsoft JhengHei"/>
                <a:cs typeface="Microsoft JhengHei"/>
              </a:rPr>
              <a:t>51%</a:t>
            </a:r>
            <a:endParaRPr sz="1300">
              <a:latin typeface="Microsoft JhengHei"/>
              <a:cs typeface="Microsoft JhengHei"/>
            </a:endParaRPr>
          </a:p>
        </p:txBody>
      </p:sp>
      <p:sp>
        <p:nvSpPr>
          <p:cNvPr id="52" name="object 52"/>
          <p:cNvSpPr txBox="1"/>
          <p:nvPr/>
        </p:nvSpPr>
        <p:spPr>
          <a:xfrm>
            <a:off x="5238118" y="4929639"/>
            <a:ext cx="374015" cy="226060"/>
          </a:xfrm>
          <a:prstGeom prst="rect">
            <a:avLst/>
          </a:prstGeom>
        </p:spPr>
        <p:txBody>
          <a:bodyPr vert="horz" wrap="square" lIns="0" tIns="14605" rIns="0" bIns="0" rtlCol="0">
            <a:spAutoFit/>
          </a:bodyPr>
          <a:lstStyle/>
          <a:p>
            <a:pPr marL="12700">
              <a:lnSpc>
                <a:spcPct val="100000"/>
              </a:lnSpc>
              <a:spcBef>
                <a:spcPts val="115"/>
              </a:spcBef>
            </a:pPr>
            <a:r>
              <a:rPr sz="1300" b="1" spc="-25" dirty="0">
                <a:solidFill>
                  <a:srgbClr val="FFFFFF"/>
                </a:solidFill>
                <a:latin typeface="Microsoft JhengHei"/>
                <a:cs typeface="Microsoft JhengHei"/>
              </a:rPr>
              <a:t>60%</a:t>
            </a:r>
            <a:endParaRPr sz="1300">
              <a:latin typeface="Microsoft JhengHei"/>
              <a:cs typeface="Microsoft JhengHei"/>
            </a:endParaRPr>
          </a:p>
        </p:txBody>
      </p:sp>
      <p:sp>
        <p:nvSpPr>
          <p:cNvPr id="53" name="object 53"/>
          <p:cNvSpPr txBox="1"/>
          <p:nvPr/>
        </p:nvSpPr>
        <p:spPr>
          <a:xfrm>
            <a:off x="6213470" y="4913635"/>
            <a:ext cx="374015" cy="226060"/>
          </a:xfrm>
          <a:prstGeom prst="rect">
            <a:avLst/>
          </a:prstGeom>
        </p:spPr>
        <p:txBody>
          <a:bodyPr vert="horz" wrap="square" lIns="0" tIns="14605" rIns="0" bIns="0" rtlCol="0">
            <a:spAutoFit/>
          </a:bodyPr>
          <a:lstStyle/>
          <a:p>
            <a:pPr marL="12700">
              <a:lnSpc>
                <a:spcPct val="100000"/>
              </a:lnSpc>
              <a:spcBef>
                <a:spcPts val="115"/>
              </a:spcBef>
            </a:pPr>
            <a:r>
              <a:rPr sz="1300" b="1" spc="-25" dirty="0">
                <a:solidFill>
                  <a:srgbClr val="FFFFFF"/>
                </a:solidFill>
                <a:latin typeface="Microsoft JhengHei"/>
                <a:cs typeface="Microsoft JhengHei"/>
              </a:rPr>
              <a:t>62%</a:t>
            </a:r>
            <a:endParaRPr sz="1300">
              <a:latin typeface="Microsoft JhengHei"/>
              <a:cs typeface="Microsoft JhengHei"/>
            </a:endParaRPr>
          </a:p>
        </p:txBody>
      </p:sp>
      <p:sp>
        <p:nvSpPr>
          <p:cNvPr id="54" name="object 54"/>
          <p:cNvSpPr txBox="1"/>
          <p:nvPr/>
        </p:nvSpPr>
        <p:spPr>
          <a:xfrm>
            <a:off x="7189589" y="4914403"/>
            <a:ext cx="374015" cy="226060"/>
          </a:xfrm>
          <a:prstGeom prst="rect">
            <a:avLst/>
          </a:prstGeom>
        </p:spPr>
        <p:txBody>
          <a:bodyPr vert="horz" wrap="square" lIns="0" tIns="14605" rIns="0" bIns="0" rtlCol="0">
            <a:spAutoFit/>
          </a:bodyPr>
          <a:lstStyle/>
          <a:p>
            <a:pPr marL="12700">
              <a:lnSpc>
                <a:spcPct val="100000"/>
              </a:lnSpc>
              <a:spcBef>
                <a:spcPts val="115"/>
              </a:spcBef>
            </a:pPr>
            <a:r>
              <a:rPr sz="1300" b="1" spc="-25" dirty="0">
                <a:solidFill>
                  <a:srgbClr val="FFFFFF"/>
                </a:solidFill>
                <a:latin typeface="Microsoft JhengHei"/>
                <a:cs typeface="Microsoft JhengHei"/>
              </a:rPr>
              <a:t>61%</a:t>
            </a:r>
            <a:endParaRPr sz="1300">
              <a:latin typeface="Microsoft JhengHei"/>
              <a:cs typeface="Microsoft JhengHei"/>
            </a:endParaRPr>
          </a:p>
        </p:txBody>
      </p:sp>
      <p:sp>
        <p:nvSpPr>
          <p:cNvPr id="55" name="object 55"/>
          <p:cNvSpPr txBox="1"/>
          <p:nvPr/>
        </p:nvSpPr>
        <p:spPr>
          <a:xfrm>
            <a:off x="8165709" y="4810004"/>
            <a:ext cx="374015" cy="226060"/>
          </a:xfrm>
          <a:prstGeom prst="rect">
            <a:avLst/>
          </a:prstGeom>
        </p:spPr>
        <p:txBody>
          <a:bodyPr vert="horz" wrap="square" lIns="0" tIns="14605" rIns="0" bIns="0" rtlCol="0">
            <a:spAutoFit/>
          </a:bodyPr>
          <a:lstStyle/>
          <a:p>
            <a:pPr marL="12700">
              <a:lnSpc>
                <a:spcPct val="100000"/>
              </a:lnSpc>
              <a:spcBef>
                <a:spcPts val="115"/>
              </a:spcBef>
            </a:pPr>
            <a:r>
              <a:rPr sz="1300" b="1" spc="-25" dirty="0">
                <a:solidFill>
                  <a:srgbClr val="FFFFFF"/>
                </a:solidFill>
                <a:latin typeface="Microsoft JhengHei"/>
                <a:cs typeface="Microsoft JhengHei"/>
              </a:rPr>
              <a:t>71%</a:t>
            </a:r>
            <a:endParaRPr sz="1300">
              <a:latin typeface="Microsoft JhengHei"/>
              <a:cs typeface="Microsoft JhengHei"/>
            </a:endParaRPr>
          </a:p>
        </p:txBody>
      </p:sp>
      <p:sp>
        <p:nvSpPr>
          <p:cNvPr id="56" name="object 56"/>
          <p:cNvSpPr txBox="1"/>
          <p:nvPr/>
        </p:nvSpPr>
        <p:spPr>
          <a:xfrm>
            <a:off x="9141828" y="4798572"/>
            <a:ext cx="374015" cy="226060"/>
          </a:xfrm>
          <a:prstGeom prst="rect">
            <a:avLst/>
          </a:prstGeom>
        </p:spPr>
        <p:txBody>
          <a:bodyPr vert="horz" wrap="square" lIns="0" tIns="14605" rIns="0" bIns="0" rtlCol="0">
            <a:spAutoFit/>
          </a:bodyPr>
          <a:lstStyle/>
          <a:p>
            <a:pPr marL="12700">
              <a:lnSpc>
                <a:spcPct val="100000"/>
              </a:lnSpc>
              <a:spcBef>
                <a:spcPts val="115"/>
              </a:spcBef>
            </a:pPr>
            <a:r>
              <a:rPr sz="1300" b="1" spc="-25" dirty="0">
                <a:solidFill>
                  <a:srgbClr val="FFFFFF"/>
                </a:solidFill>
                <a:latin typeface="Microsoft JhengHei"/>
                <a:cs typeface="Microsoft JhengHei"/>
              </a:rPr>
              <a:t>72%</a:t>
            </a:r>
            <a:endParaRPr sz="1300">
              <a:latin typeface="Microsoft JhengHei"/>
              <a:cs typeface="Microsoft JhengHei"/>
            </a:endParaRPr>
          </a:p>
        </p:txBody>
      </p:sp>
      <p:sp>
        <p:nvSpPr>
          <p:cNvPr id="57" name="object 57"/>
          <p:cNvSpPr txBox="1"/>
          <p:nvPr/>
        </p:nvSpPr>
        <p:spPr>
          <a:xfrm>
            <a:off x="3561721" y="5594096"/>
            <a:ext cx="254000" cy="213360"/>
          </a:xfrm>
          <a:prstGeom prst="rect">
            <a:avLst/>
          </a:prstGeom>
        </p:spPr>
        <p:txBody>
          <a:bodyPr vert="horz" wrap="square" lIns="0" tIns="16510" rIns="0" bIns="0" rtlCol="0">
            <a:spAutoFit/>
          </a:bodyPr>
          <a:lstStyle/>
          <a:p>
            <a:pPr marL="12700">
              <a:lnSpc>
                <a:spcPct val="100000"/>
              </a:lnSpc>
              <a:spcBef>
                <a:spcPts val="130"/>
              </a:spcBef>
            </a:pPr>
            <a:r>
              <a:rPr sz="1200" spc="-25" dirty="0">
                <a:solidFill>
                  <a:srgbClr val="585858"/>
                </a:solidFill>
                <a:latin typeface="Microsoft JhengHei"/>
                <a:cs typeface="Microsoft JhengHei"/>
              </a:rPr>
              <a:t>0%</a:t>
            </a:r>
            <a:endParaRPr sz="1200">
              <a:latin typeface="Microsoft JhengHei"/>
              <a:cs typeface="Microsoft JhengHei"/>
            </a:endParaRPr>
          </a:p>
        </p:txBody>
      </p:sp>
      <p:sp>
        <p:nvSpPr>
          <p:cNvPr id="58" name="object 58"/>
          <p:cNvSpPr txBox="1"/>
          <p:nvPr/>
        </p:nvSpPr>
        <p:spPr>
          <a:xfrm>
            <a:off x="3471041" y="5147569"/>
            <a:ext cx="343535" cy="213360"/>
          </a:xfrm>
          <a:prstGeom prst="rect">
            <a:avLst/>
          </a:prstGeom>
        </p:spPr>
        <p:txBody>
          <a:bodyPr vert="horz" wrap="square" lIns="0" tIns="16510" rIns="0" bIns="0" rtlCol="0">
            <a:spAutoFit/>
          </a:bodyPr>
          <a:lstStyle/>
          <a:p>
            <a:pPr marL="12700">
              <a:lnSpc>
                <a:spcPct val="100000"/>
              </a:lnSpc>
              <a:spcBef>
                <a:spcPts val="130"/>
              </a:spcBef>
            </a:pPr>
            <a:r>
              <a:rPr sz="1200" spc="-25" dirty="0">
                <a:solidFill>
                  <a:srgbClr val="585858"/>
                </a:solidFill>
                <a:latin typeface="Microsoft JhengHei"/>
                <a:cs typeface="Microsoft JhengHei"/>
              </a:rPr>
              <a:t>20%</a:t>
            </a:r>
            <a:endParaRPr sz="1200">
              <a:latin typeface="Microsoft JhengHei"/>
              <a:cs typeface="Microsoft JhengHei"/>
            </a:endParaRPr>
          </a:p>
        </p:txBody>
      </p:sp>
      <p:sp>
        <p:nvSpPr>
          <p:cNvPr id="59" name="object 59"/>
          <p:cNvSpPr txBox="1"/>
          <p:nvPr/>
        </p:nvSpPr>
        <p:spPr>
          <a:xfrm>
            <a:off x="3471041" y="4700278"/>
            <a:ext cx="343535" cy="213360"/>
          </a:xfrm>
          <a:prstGeom prst="rect">
            <a:avLst/>
          </a:prstGeom>
        </p:spPr>
        <p:txBody>
          <a:bodyPr vert="horz" wrap="square" lIns="0" tIns="16510" rIns="0" bIns="0" rtlCol="0">
            <a:spAutoFit/>
          </a:bodyPr>
          <a:lstStyle/>
          <a:p>
            <a:pPr marL="12700">
              <a:lnSpc>
                <a:spcPct val="100000"/>
              </a:lnSpc>
              <a:spcBef>
                <a:spcPts val="130"/>
              </a:spcBef>
            </a:pPr>
            <a:r>
              <a:rPr sz="1200" spc="-25" dirty="0">
                <a:solidFill>
                  <a:srgbClr val="585858"/>
                </a:solidFill>
                <a:latin typeface="Microsoft JhengHei"/>
                <a:cs typeface="Microsoft JhengHei"/>
              </a:rPr>
              <a:t>40%</a:t>
            </a:r>
            <a:endParaRPr sz="1200">
              <a:latin typeface="Microsoft JhengHei"/>
              <a:cs typeface="Microsoft JhengHei"/>
            </a:endParaRPr>
          </a:p>
        </p:txBody>
      </p:sp>
      <p:sp>
        <p:nvSpPr>
          <p:cNvPr id="60" name="object 60"/>
          <p:cNvSpPr txBox="1"/>
          <p:nvPr/>
        </p:nvSpPr>
        <p:spPr>
          <a:xfrm>
            <a:off x="3471041" y="4253751"/>
            <a:ext cx="343535" cy="213360"/>
          </a:xfrm>
          <a:prstGeom prst="rect">
            <a:avLst/>
          </a:prstGeom>
        </p:spPr>
        <p:txBody>
          <a:bodyPr vert="horz" wrap="square" lIns="0" tIns="16510" rIns="0" bIns="0" rtlCol="0">
            <a:spAutoFit/>
          </a:bodyPr>
          <a:lstStyle/>
          <a:p>
            <a:pPr marL="12700">
              <a:lnSpc>
                <a:spcPct val="100000"/>
              </a:lnSpc>
              <a:spcBef>
                <a:spcPts val="130"/>
              </a:spcBef>
            </a:pPr>
            <a:r>
              <a:rPr sz="1200" spc="-25" dirty="0">
                <a:solidFill>
                  <a:srgbClr val="585858"/>
                </a:solidFill>
                <a:latin typeface="Microsoft JhengHei"/>
                <a:cs typeface="Microsoft JhengHei"/>
              </a:rPr>
              <a:t>60%</a:t>
            </a:r>
            <a:endParaRPr sz="1200">
              <a:latin typeface="Microsoft JhengHei"/>
              <a:cs typeface="Microsoft JhengHei"/>
            </a:endParaRPr>
          </a:p>
        </p:txBody>
      </p:sp>
      <p:sp>
        <p:nvSpPr>
          <p:cNvPr id="61" name="object 61"/>
          <p:cNvSpPr txBox="1"/>
          <p:nvPr/>
        </p:nvSpPr>
        <p:spPr>
          <a:xfrm>
            <a:off x="3471041" y="3807225"/>
            <a:ext cx="343535" cy="213360"/>
          </a:xfrm>
          <a:prstGeom prst="rect">
            <a:avLst/>
          </a:prstGeom>
        </p:spPr>
        <p:txBody>
          <a:bodyPr vert="horz" wrap="square" lIns="0" tIns="16510" rIns="0" bIns="0" rtlCol="0">
            <a:spAutoFit/>
          </a:bodyPr>
          <a:lstStyle/>
          <a:p>
            <a:pPr marL="12700">
              <a:lnSpc>
                <a:spcPct val="100000"/>
              </a:lnSpc>
              <a:spcBef>
                <a:spcPts val="130"/>
              </a:spcBef>
            </a:pPr>
            <a:r>
              <a:rPr sz="1200" spc="-25" dirty="0">
                <a:solidFill>
                  <a:srgbClr val="585858"/>
                </a:solidFill>
                <a:latin typeface="Microsoft JhengHei"/>
                <a:cs typeface="Microsoft JhengHei"/>
              </a:rPr>
              <a:t>80%</a:t>
            </a:r>
            <a:endParaRPr sz="1200">
              <a:latin typeface="Microsoft JhengHei"/>
              <a:cs typeface="Microsoft JhengHei"/>
            </a:endParaRPr>
          </a:p>
        </p:txBody>
      </p:sp>
      <p:sp>
        <p:nvSpPr>
          <p:cNvPr id="62" name="object 62"/>
          <p:cNvSpPr txBox="1"/>
          <p:nvPr/>
        </p:nvSpPr>
        <p:spPr>
          <a:xfrm>
            <a:off x="3381126" y="3360699"/>
            <a:ext cx="434975" cy="213360"/>
          </a:xfrm>
          <a:prstGeom prst="rect">
            <a:avLst/>
          </a:prstGeom>
        </p:spPr>
        <p:txBody>
          <a:bodyPr vert="horz" wrap="square" lIns="0" tIns="16510" rIns="0" bIns="0" rtlCol="0">
            <a:spAutoFit/>
          </a:bodyPr>
          <a:lstStyle/>
          <a:p>
            <a:pPr marL="12700">
              <a:lnSpc>
                <a:spcPct val="100000"/>
              </a:lnSpc>
              <a:spcBef>
                <a:spcPts val="130"/>
              </a:spcBef>
            </a:pPr>
            <a:r>
              <a:rPr sz="1200" spc="-20" dirty="0">
                <a:solidFill>
                  <a:srgbClr val="585858"/>
                </a:solidFill>
                <a:latin typeface="Microsoft JhengHei"/>
                <a:cs typeface="Microsoft JhengHei"/>
              </a:rPr>
              <a:t>100%</a:t>
            </a:r>
            <a:endParaRPr sz="1200">
              <a:latin typeface="Microsoft JhengHei"/>
              <a:cs typeface="Microsoft JhengHei"/>
            </a:endParaRPr>
          </a:p>
        </p:txBody>
      </p:sp>
      <p:sp>
        <p:nvSpPr>
          <p:cNvPr id="63" name="object 63"/>
          <p:cNvSpPr txBox="1"/>
          <p:nvPr/>
        </p:nvSpPr>
        <p:spPr>
          <a:xfrm>
            <a:off x="3837565" y="5821959"/>
            <a:ext cx="1783080" cy="512445"/>
          </a:xfrm>
          <a:prstGeom prst="rect">
            <a:avLst/>
          </a:prstGeom>
        </p:spPr>
        <p:txBody>
          <a:bodyPr vert="horz" wrap="square" lIns="0" tIns="16510" rIns="0" bIns="0" rtlCol="0">
            <a:spAutoFit/>
          </a:bodyPr>
          <a:lstStyle/>
          <a:p>
            <a:pPr marL="430530">
              <a:lnSpc>
                <a:spcPct val="100000"/>
              </a:lnSpc>
              <a:spcBef>
                <a:spcPts val="130"/>
              </a:spcBef>
              <a:tabLst>
                <a:tab pos="1407160" algn="l"/>
              </a:tabLst>
            </a:pPr>
            <a:r>
              <a:rPr sz="1200" spc="-20" dirty="0">
                <a:solidFill>
                  <a:srgbClr val="585858"/>
                </a:solidFill>
                <a:latin typeface="Microsoft JhengHei"/>
                <a:cs typeface="Microsoft JhengHei"/>
              </a:rPr>
              <a:t>2017</a:t>
            </a:r>
            <a:r>
              <a:rPr sz="1200" dirty="0">
                <a:solidFill>
                  <a:srgbClr val="585858"/>
                </a:solidFill>
                <a:latin typeface="Microsoft JhengHei"/>
                <a:cs typeface="Microsoft JhengHei"/>
              </a:rPr>
              <a:t>	</a:t>
            </a:r>
            <a:r>
              <a:rPr sz="1200" spc="-20" dirty="0">
                <a:solidFill>
                  <a:srgbClr val="585858"/>
                </a:solidFill>
                <a:latin typeface="Microsoft JhengHei"/>
                <a:cs typeface="Microsoft JhengHei"/>
              </a:rPr>
              <a:t>2018</a:t>
            </a:r>
            <a:endParaRPr sz="1200">
              <a:latin typeface="Microsoft JhengHei"/>
              <a:cs typeface="Microsoft JhengHei"/>
            </a:endParaRPr>
          </a:p>
          <a:p>
            <a:pPr marL="12700">
              <a:lnSpc>
                <a:spcPct val="100000"/>
              </a:lnSpc>
              <a:spcBef>
                <a:spcPts val="915"/>
              </a:spcBef>
            </a:pPr>
            <a:r>
              <a:rPr sz="1200" dirty="0">
                <a:solidFill>
                  <a:srgbClr val="585858"/>
                </a:solidFill>
                <a:latin typeface="Microsoft JhengHei"/>
                <a:cs typeface="Microsoft JhengHei"/>
              </a:rPr>
              <a:t>安非他命+甲基安非他</a:t>
            </a:r>
            <a:r>
              <a:rPr sz="1200" spc="-50" dirty="0">
                <a:solidFill>
                  <a:srgbClr val="585858"/>
                </a:solidFill>
                <a:latin typeface="Microsoft JhengHei"/>
                <a:cs typeface="Microsoft JhengHei"/>
              </a:rPr>
              <a:t>命</a:t>
            </a:r>
            <a:endParaRPr sz="1200">
              <a:latin typeface="Microsoft JhengHei"/>
              <a:cs typeface="Microsoft JhengHei"/>
            </a:endParaRPr>
          </a:p>
        </p:txBody>
      </p:sp>
      <p:sp>
        <p:nvSpPr>
          <p:cNvPr id="64" name="object 64"/>
          <p:cNvSpPr/>
          <p:nvPr/>
        </p:nvSpPr>
        <p:spPr>
          <a:xfrm>
            <a:off x="5583059" y="6192773"/>
            <a:ext cx="93980" cy="93980"/>
          </a:xfrm>
          <a:custGeom>
            <a:avLst/>
            <a:gdLst/>
            <a:ahLst/>
            <a:cxnLst/>
            <a:rect l="l" t="t" r="r" b="b"/>
            <a:pathLst>
              <a:path w="93979" h="93979">
                <a:moveTo>
                  <a:pt x="93725" y="93724"/>
                </a:moveTo>
                <a:lnTo>
                  <a:pt x="93725" y="0"/>
                </a:lnTo>
                <a:lnTo>
                  <a:pt x="0" y="0"/>
                </a:lnTo>
                <a:lnTo>
                  <a:pt x="0" y="93724"/>
                </a:lnTo>
                <a:lnTo>
                  <a:pt x="93725" y="93724"/>
                </a:lnTo>
                <a:close/>
              </a:path>
            </a:pathLst>
          </a:custGeom>
          <a:solidFill>
            <a:srgbClr val="ED7D31"/>
          </a:solidFill>
        </p:spPr>
        <p:txBody>
          <a:bodyPr wrap="square" lIns="0" tIns="0" rIns="0" bIns="0" rtlCol="0"/>
          <a:lstStyle/>
          <a:p>
            <a:endParaRPr/>
          </a:p>
        </p:txBody>
      </p:sp>
      <p:sp>
        <p:nvSpPr>
          <p:cNvPr id="65" name="object 65"/>
          <p:cNvSpPr/>
          <p:nvPr/>
        </p:nvSpPr>
        <p:spPr>
          <a:xfrm>
            <a:off x="6245225" y="6192773"/>
            <a:ext cx="93980" cy="93980"/>
          </a:xfrm>
          <a:custGeom>
            <a:avLst/>
            <a:gdLst/>
            <a:ahLst/>
            <a:cxnLst/>
            <a:rect l="l" t="t" r="r" b="b"/>
            <a:pathLst>
              <a:path w="93979" h="93979">
                <a:moveTo>
                  <a:pt x="93725" y="93724"/>
                </a:moveTo>
                <a:lnTo>
                  <a:pt x="93725" y="0"/>
                </a:lnTo>
                <a:lnTo>
                  <a:pt x="0" y="0"/>
                </a:lnTo>
                <a:lnTo>
                  <a:pt x="0" y="93724"/>
                </a:lnTo>
                <a:lnTo>
                  <a:pt x="93725" y="93724"/>
                </a:lnTo>
                <a:close/>
              </a:path>
            </a:pathLst>
          </a:custGeom>
          <a:solidFill>
            <a:srgbClr val="A5A5A5"/>
          </a:solidFill>
        </p:spPr>
        <p:txBody>
          <a:bodyPr wrap="square" lIns="0" tIns="0" rIns="0" bIns="0" rtlCol="0"/>
          <a:lstStyle/>
          <a:p>
            <a:endParaRPr/>
          </a:p>
        </p:txBody>
      </p:sp>
      <p:sp>
        <p:nvSpPr>
          <p:cNvPr id="66" name="object 66"/>
          <p:cNvSpPr/>
          <p:nvPr/>
        </p:nvSpPr>
        <p:spPr>
          <a:xfrm>
            <a:off x="6907415" y="6192773"/>
            <a:ext cx="93345" cy="93980"/>
          </a:xfrm>
          <a:custGeom>
            <a:avLst/>
            <a:gdLst/>
            <a:ahLst/>
            <a:cxnLst/>
            <a:rect l="l" t="t" r="r" b="b"/>
            <a:pathLst>
              <a:path w="93345" h="93979">
                <a:moveTo>
                  <a:pt x="92964" y="93724"/>
                </a:moveTo>
                <a:lnTo>
                  <a:pt x="92964" y="0"/>
                </a:lnTo>
                <a:lnTo>
                  <a:pt x="0" y="0"/>
                </a:lnTo>
                <a:lnTo>
                  <a:pt x="0" y="93724"/>
                </a:lnTo>
                <a:lnTo>
                  <a:pt x="92964" y="93724"/>
                </a:lnTo>
                <a:close/>
              </a:path>
            </a:pathLst>
          </a:custGeom>
          <a:solidFill>
            <a:srgbClr val="FFC000"/>
          </a:solidFill>
        </p:spPr>
        <p:txBody>
          <a:bodyPr wrap="square" lIns="0" tIns="0" rIns="0" bIns="0" rtlCol="0"/>
          <a:lstStyle/>
          <a:p>
            <a:endParaRPr/>
          </a:p>
        </p:txBody>
      </p:sp>
      <p:sp>
        <p:nvSpPr>
          <p:cNvPr id="67" name="object 67"/>
          <p:cNvSpPr/>
          <p:nvPr/>
        </p:nvSpPr>
        <p:spPr>
          <a:xfrm>
            <a:off x="7413370" y="6192773"/>
            <a:ext cx="93345" cy="93980"/>
          </a:xfrm>
          <a:custGeom>
            <a:avLst/>
            <a:gdLst/>
            <a:ahLst/>
            <a:cxnLst/>
            <a:rect l="l" t="t" r="r" b="b"/>
            <a:pathLst>
              <a:path w="93345" h="93979">
                <a:moveTo>
                  <a:pt x="92965" y="93724"/>
                </a:moveTo>
                <a:lnTo>
                  <a:pt x="92965" y="0"/>
                </a:lnTo>
                <a:lnTo>
                  <a:pt x="0" y="0"/>
                </a:lnTo>
                <a:lnTo>
                  <a:pt x="0" y="93724"/>
                </a:lnTo>
                <a:lnTo>
                  <a:pt x="92965" y="93724"/>
                </a:lnTo>
                <a:close/>
              </a:path>
            </a:pathLst>
          </a:custGeom>
          <a:solidFill>
            <a:srgbClr val="4472C4"/>
          </a:solidFill>
        </p:spPr>
        <p:txBody>
          <a:bodyPr wrap="square" lIns="0" tIns="0" rIns="0" bIns="0" rtlCol="0"/>
          <a:lstStyle/>
          <a:p>
            <a:endParaRPr/>
          </a:p>
        </p:txBody>
      </p:sp>
      <p:sp>
        <p:nvSpPr>
          <p:cNvPr id="68" name="object 68"/>
          <p:cNvSpPr/>
          <p:nvPr/>
        </p:nvSpPr>
        <p:spPr>
          <a:xfrm>
            <a:off x="8016113" y="6192773"/>
            <a:ext cx="93980" cy="93980"/>
          </a:xfrm>
          <a:custGeom>
            <a:avLst/>
            <a:gdLst/>
            <a:ahLst/>
            <a:cxnLst/>
            <a:rect l="l" t="t" r="r" b="b"/>
            <a:pathLst>
              <a:path w="93979" h="93979">
                <a:moveTo>
                  <a:pt x="93725" y="93724"/>
                </a:moveTo>
                <a:lnTo>
                  <a:pt x="93725" y="0"/>
                </a:lnTo>
                <a:lnTo>
                  <a:pt x="0" y="0"/>
                </a:lnTo>
                <a:lnTo>
                  <a:pt x="0" y="93724"/>
                </a:lnTo>
                <a:lnTo>
                  <a:pt x="93725" y="93724"/>
                </a:lnTo>
                <a:close/>
              </a:path>
            </a:pathLst>
          </a:custGeom>
          <a:solidFill>
            <a:srgbClr val="70AD47"/>
          </a:solidFill>
        </p:spPr>
        <p:txBody>
          <a:bodyPr wrap="square" lIns="0" tIns="0" rIns="0" bIns="0" rtlCol="0"/>
          <a:lstStyle/>
          <a:p>
            <a:endParaRPr/>
          </a:p>
        </p:txBody>
      </p:sp>
      <p:sp>
        <p:nvSpPr>
          <p:cNvPr id="69" name="object 69"/>
          <p:cNvSpPr/>
          <p:nvPr/>
        </p:nvSpPr>
        <p:spPr>
          <a:xfrm>
            <a:off x="8540381" y="6192773"/>
            <a:ext cx="93345" cy="93980"/>
          </a:xfrm>
          <a:custGeom>
            <a:avLst/>
            <a:gdLst/>
            <a:ahLst/>
            <a:cxnLst/>
            <a:rect l="l" t="t" r="r" b="b"/>
            <a:pathLst>
              <a:path w="93345" h="93979">
                <a:moveTo>
                  <a:pt x="92964" y="93724"/>
                </a:moveTo>
                <a:lnTo>
                  <a:pt x="92964" y="0"/>
                </a:lnTo>
                <a:lnTo>
                  <a:pt x="0" y="0"/>
                </a:lnTo>
                <a:lnTo>
                  <a:pt x="0" y="93724"/>
                </a:lnTo>
                <a:lnTo>
                  <a:pt x="92964" y="93724"/>
                </a:lnTo>
                <a:close/>
              </a:path>
            </a:pathLst>
          </a:custGeom>
          <a:solidFill>
            <a:srgbClr val="005C5C"/>
          </a:solidFill>
        </p:spPr>
        <p:txBody>
          <a:bodyPr wrap="square" lIns="0" tIns="0" rIns="0" bIns="0" rtlCol="0"/>
          <a:lstStyle/>
          <a:p>
            <a:endParaRPr/>
          </a:p>
        </p:txBody>
      </p:sp>
      <p:sp>
        <p:nvSpPr>
          <p:cNvPr id="70" name="object 70"/>
          <p:cNvSpPr/>
          <p:nvPr/>
        </p:nvSpPr>
        <p:spPr>
          <a:xfrm>
            <a:off x="9158351" y="6192773"/>
            <a:ext cx="93345" cy="93980"/>
          </a:xfrm>
          <a:custGeom>
            <a:avLst/>
            <a:gdLst/>
            <a:ahLst/>
            <a:cxnLst/>
            <a:rect l="l" t="t" r="r" b="b"/>
            <a:pathLst>
              <a:path w="93345" h="93979">
                <a:moveTo>
                  <a:pt x="92964" y="93724"/>
                </a:moveTo>
                <a:lnTo>
                  <a:pt x="92964" y="0"/>
                </a:lnTo>
                <a:lnTo>
                  <a:pt x="0" y="0"/>
                </a:lnTo>
                <a:lnTo>
                  <a:pt x="0" y="93724"/>
                </a:lnTo>
                <a:lnTo>
                  <a:pt x="92964" y="93724"/>
                </a:lnTo>
                <a:close/>
              </a:path>
            </a:pathLst>
          </a:custGeom>
          <a:solidFill>
            <a:srgbClr val="9E480E"/>
          </a:solidFill>
        </p:spPr>
        <p:txBody>
          <a:bodyPr wrap="square" lIns="0" tIns="0" rIns="0" bIns="0" rtlCol="0"/>
          <a:lstStyle/>
          <a:p>
            <a:endParaRPr/>
          </a:p>
        </p:txBody>
      </p:sp>
      <p:sp>
        <p:nvSpPr>
          <p:cNvPr id="71" name="object 71"/>
          <p:cNvSpPr txBox="1"/>
          <p:nvPr/>
        </p:nvSpPr>
        <p:spPr>
          <a:xfrm>
            <a:off x="5705989" y="5821959"/>
            <a:ext cx="3912870" cy="512445"/>
          </a:xfrm>
          <a:prstGeom prst="rect">
            <a:avLst/>
          </a:prstGeom>
        </p:spPr>
        <p:txBody>
          <a:bodyPr vert="horz" wrap="square" lIns="0" tIns="16510" rIns="0" bIns="0" rtlCol="0">
            <a:spAutoFit/>
          </a:bodyPr>
          <a:lstStyle/>
          <a:p>
            <a:pPr marL="408940" algn="ctr">
              <a:lnSpc>
                <a:spcPct val="100000"/>
              </a:lnSpc>
              <a:spcBef>
                <a:spcPts val="130"/>
              </a:spcBef>
              <a:tabLst>
                <a:tab pos="1383665" algn="l"/>
                <a:tab pos="2359660" algn="l"/>
                <a:tab pos="3336290" algn="l"/>
              </a:tabLst>
            </a:pPr>
            <a:r>
              <a:rPr sz="1200" spc="-20" dirty="0">
                <a:solidFill>
                  <a:srgbClr val="585858"/>
                </a:solidFill>
                <a:latin typeface="Microsoft JhengHei"/>
                <a:cs typeface="Microsoft JhengHei"/>
              </a:rPr>
              <a:t>2019</a:t>
            </a:r>
            <a:r>
              <a:rPr sz="1200" dirty="0">
                <a:solidFill>
                  <a:srgbClr val="585858"/>
                </a:solidFill>
                <a:latin typeface="Microsoft JhengHei"/>
                <a:cs typeface="Microsoft JhengHei"/>
              </a:rPr>
              <a:t>	</a:t>
            </a:r>
            <a:r>
              <a:rPr sz="1200" spc="-20" dirty="0">
                <a:solidFill>
                  <a:srgbClr val="585858"/>
                </a:solidFill>
                <a:latin typeface="Microsoft JhengHei"/>
                <a:cs typeface="Microsoft JhengHei"/>
              </a:rPr>
              <a:t>2020</a:t>
            </a:r>
            <a:r>
              <a:rPr sz="1200" dirty="0">
                <a:solidFill>
                  <a:srgbClr val="585858"/>
                </a:solidFill>
                <a:latin typeface="Microsoft JhengHei"/>
                <a:cs typeface="Microsoft JhengHei"/>
              </a:rPr>
              <a:t>	</a:t>
            </a:r>
            <a:r>
              <a:rPr sz="1200" spc="-20" dirty="0">
                <a:solidFill>
                  <a:srgbClr val="585858"/>
                </a:solidFill>
                <a:latin typeface="Microsoft JhengHei"/>
                <a:cs typeface="Microsoft JhengHei"/>
              </a:rPr>
              <a:t>2021</a:t>
            </a:r>
            <a:r>
              <a:rPr sz="1200" dirty="0">
                <a:solidFill>
                  <a:srgbClr val="585858"/>
                </a:solidFill>
                <a:latin typeface="Microsoft JhengHei"/>
                <a:cs typeface="Microsoft JhengHei"/>
              </a:rPr>
              <a:t>	</a:t>
            </a:r>
            <a:r>
              <a:rPr sz="1200" spc="-20" dirty="0">
                <a:solidFill>
                  <a:srgbClr val="585858"/>
                </a:solidFill>
                <a:latin typeface="Microsoft JhengHei"/>
                <a:cs typeface="Microsoft JhengHei"/>
              </a:rPr>
              <a:t>2022</a:t>
            </a:r>
            <a:endParaRPr sz="1200">
              <a:latin typeface="Microsoft JhengHei"/>
              <a:cs typeface="Microsoft JhengHei"/>
            </a:endParaRPr>
          </a:p>
          <a:p>
            <a:pPr marL="12700">
              <a:lnSpc>
                <a:spcPct val="100000"/>
              </a:lnSpc>
              <a:spcBef>
                <a:spcPts val="915"/>
              </a:spcBef>
              <a:tabLst>
                <a:tab pos="674370" algn="l"/>
                <a:tab pos="1336675" algn="l"/>
                <a:tab pos="1842770" algn="l"/>
                <a:tab pos="2445385" algn="l"/>
                <a:tab pos="2969895" algn="l"/>
                <a:tab pos="3587115" algn="l"/>
              </a:tabLst>
            </a:pPr>
            <a:r>
              <a:rPr sz="1200" dirty="0">
                <a:solidFill>
                  <a:srgbClr val="585858"/>
                </a:solidFill>
                <a:latin typeface="Microsoft JhengHei"/>
                <a:cs typeface="Microsoft JhengHei"/>
              </a:rPr>
              <a:t>海洛</a:t>
            </a:r>
            <a:r>
              <a:rPr sz="1200" spc="-50" dirty="0">
                <a:solidFill>
                  <a:srgbClr val="585858"/>
                </a:solidFill>
                <a:latin typeface="Microsoft JhengHei"/>
                <a:cs typeface="Microsoft JhengHei"/>
              </a:rPr>
              <a:t>因</a:t>
            </a:r>
            <a:r>
              <a:rPr sz="1200" dirty="0">
                <a:solidFill>
                  <a:srgbClr val="585858"/>
                </a:solidFill>
                <a:latin typeface="Microsoft JhengHei"/>
                <a:cs typeface="Microsoft JhengHei"/>
              </a:rPr>
              <a:t>	搖頭</a:t>
            </a:r>
            <a:r>
              <a:rPr sz="1200" spc="-50" dirty="0">
                <a:solidFill>
                  <a:srgbClr val="585858"/>
                </a:solidFill>
                <a:latin typeface="Microsoft JhengHei"/>
                <a:cs typeface="Microsoft JhengHei"/>
              </a:rPr>
              <a:t>丸</a:t>
            </a:r>
            <a:r>
              <a:rPr sz="1200" dirty="0">
                <a:solidFill>
                  <a:srgbClr val="585858"/>
                </a:solidFill>
                <a:latin typeface="Microsoft JhengHei"/>
                <a:cs typeface="Microsoft JhengHei"/>
              </a:rPr>
              <a:t>	大</a:t>
            </a:r>
            <a:r>
              <a:rPr sz="1200" spc="-50" dirty="0">
                <a:solidFill>
                  <a:srgbClr val="585858"/>
                </a:solidFill>
                <a:latin typeface="Microsoft JhengHei"/>
                <a:cs typeface="Microsoft JhengHei"/>
              </a:rPr>
              <a:t>麻</a:t>
            </a:r>
            <a:r>
              <a:rPr sz="1200" dirty="0">
                <a:solidFill>
                  <a:srgbClr val="585858"/>
                </a:solidFill>
                <a:latin typeface="Microsoft JhengHei"/>
                <a:cs typeface="Microsoft JhengHei"/>
              </a:rPr>
              <a:t>	K他</a:t>
            </a:r>
            <a:r>
              <a:rPr sz="1200" spc="-50" dirty="0">
                <a:solidFill>
                  <a:srgbClr val="585858"/>
                </a:solidFill>
                <a:latin typeface="Microsoft JhengHei"/>
                <a:cs typeface="Microsoft JhengHei"/>
              </a:rPr>
              <a:t>命</a:t>
            </a:r>
            <a:r>
              <a:rPr sz="1200" dirty="0">
                <a:solidFill>
                  <a:srgbClr val="585858"/>
                </a:solidFill>
                <a:latin typeface="Microsoft JhengHei"/>
                <a:cs typeface="Microsoft JhengHei"/>
              </a:rPr>
              <a:t>	</a:t>
            </a:r>
            <a:r>
              <a:rPr sz="1200" spc="-25" dirty="0">
                <a:solidFill>
                  <a:srgbClr val="585858"/>
                </a:solidFill>
                <a:latin typeface="Microsoft JhengHei"/>
                <a:cs typeface="Microsoft JhengHei"/>
              </a:rPr>
              <a:t>GHB</a:t>
            </a:r>
            <a:r>
              <a:rPr sz="1200" dirty="0">
                <a:solidFill>
                  <a:srgbClr val="585858"/>
                </a:solidFill>
                <a:latin typeface="Microsoft JhengHei"/>
                <a:cs typeface="Microsoft JhengHei"/>
              </a:rPr>
              <a:t>	</a:t>
            </a:r>
            <a:r>
              <a:rPr sz="1200" spc="-20" dirty="0">
                <a:solidFill>
                  <a:srgbClr val="585858"/>
                </a:solidFill>
                <a:latin typeface="Microsoft JhengHei"/>
                <a:cs typeface="Microsoft JhengHei"/>
              </a:rPr>
              <a:t>RUSH</a:t>
            </a:r>
            <a:r>
              <a:rPr sz="1200" dirty="0">
                <a:solidFill>
                  <a:srgbClr val="585858"/>
                </a:solidFill>
                <a:latin typeface="Microsoft JhengHei"/>
                <a:cs typeface="Microsoft JhengHei"/>
              </a:rPr>
              <a:t>	其</a:t>
            </a:r>
            <a:r>
              <a:rPr sz="1200" spc="-50" dirty="0">
                <a:solidFill>
                  <a:srgbClr val="585858"/>
                </a:solidFill>
                <a:latin typeface="Microsoft JhengHei"/>
                <a:cs typeface="Microsoft JhengHei"/>
              </a:rPr>
              <a:t>他</a:t>
            </a:r>
            <a:endParaRPr sz="1200">
              <a:latin typeface="Microsoft JhengHei"/>
              <a:cs typeface="Microsoft JhengHei"/>
            </a:endParaRPr>
          </a:p>
        </p:txBody>
      </p:sp>
      <p:sp>
        <p:nvSpPr>
          <p:cNvPr id="73" name="object 73"/>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98</a:t>
            </a:fld>
            <a:endParaRPr spc="-25" dirty="0"/>
          </a:p>
        </p:txBody>
      </p:sp>
      <p:sp>
        <p:nvSpPr>
          <p:cNvPr id="74" name="object 74"/>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
        <p:nvSpPr>
          <p:cNvPr id="72" name="object 72"/>
          <p:cNvSpPr txBox="1">
            <a:spLocks noGrp="1"/>
          </p:cNvSpPr>
          <p:nvPr>
            <p:ph type="title"/>
          </p:nvPr>
        </p:nvSpPr>
        <p:spPr>
          <a:xfrm>
            <a:off x="1305440" y="1022095"/>
            <a:ext cx="8044815" cy="560705"/>
          </a:xfrm>
          <a:prstGeom prst="rect">
            <a:avLst/>
          </a:prstGeom>
        </p:spPr>
        <p:txBody>
          <a:bodyPr vert="horz" wrap="square" lIns="0" tIns="13970" rIns="0" bIns="0" rtlCol="0">
            <a:spAutoFit/>
          </a:bodyPr>
          <a:lstStyle/>
          <a:p>
            <a:pPr marL="12700">
              <a:lnSpc>
                <a:spcPct val="100000"/>
              </a:lnSpc>
              <a:spcBef>
                <a:spcPts val="110"/>
              </a:spcBef>
            </a:pPr>
            <a:r>
              <a:rPr sz="3500" spc="-15" dirty="0">
                <a:solidFill>
                  <a:srgbClr val="3B3838"/>
                </a:solidFill>
              </a:rPr>
              <a:t>感染者初次就醫自述使用成癮性藥物情形</a:t>
            </a:r>
            <a:endParaRPr sz="35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1313" y="6585978"/>
            <a:ext cx="8411845" cy="200660"/>
          </a:xfrm>
          <a:custGeom>
            <a:avLst/>
            <a:gdLst/>
            <a:ahLst/>
            <a:cxnLst/>
            <a:rect l="l" t="t" r="r" b="b"/>
            <a:pathLst>
              <a:path w="8411845" h="200659">
                <a:moveTo>
                  <a:pt x="8411832" y="83820"/>
                </a:moveTo>
                <a:lnTo>
                  <a:pt x="0" y="83820"/>
                </a:lnTo>
                <a:lnTo>
                  <a:pt x="0" y="200406"/>
                </a:lnTo>
                <a:lnTo>
                  <a:pt x="8411832" y="200406"/>
                </a:lnTo>
                <a:lnTo>
                  <a:pt x="8411832" y="83820"/>
                </a:lnTo>
                <a:close/>
              </a:path>
              <a:path w="8411845" h="200659">
                <a:moveTo>
                  <a:pt x="8411832" y="0"/>
                </a:moveTo>
                <a:lnTo>
                  <a:pt x="0" y="0"/>
                </a:lnTo>
                <a:lnTo>
                  <a:pt x="0" y="40386"/>
                </a:lnTo>
                <a:lnTo>
                  <a:pt x="8411832" y="40386"/>
                </a:lnTo>
                <a:lnTo>
                  <a:pt x="8411832" y="0"/>
                </a:lnTo>
                <a:close/>
              </a:path>
            </a:pathLst>
          </a:custGeom>
          <a:solidFill>
            <a:srgbClr val="158B95"/>
          </a:solidFill>
        </p:spPr>
        <p:txBody>
          <a:bodyPr wrap="square" lIns="0" tIns="0" rIns="0" bIns="0" rtlCol="0"/>
          <a:lstStyle/>
          <a:p>
            <a:endParaRPr/>
          </a:p>
        </p:txBody>
      </p:sp>
      <p:sp>
        <p:nvSpPr>
          <p:cNvPr id="3" name="object 3"/>
          <p:cNvSpPr/>
          <p:nvPr/>
        </p:nvSpPr>
        <p:spPr>
          <a:xfrm>
            <a:off x="406031" y="3006851"/>
            <a:ext cx="4448810" cy="2506345"/>
          </a:xfrm>
          <a:custGeom>
            <a:avLst/>
            <a:gdLst/>
            <a:ahLst/>
            <a:cxnLst/>
            <a:rect l="l" t="t" r="r" b="b"/>
            <a:pathLst>
              <a:path w="4448810" h="2506345">
                <a:moveTo>
                  <a:pt x="4448556" y="2088641"/>
                </a:moveTo>
                <a:lnTo>
                  <a:pt x="4448556" y="417575"/>
                </a:lnTo>
                <a:lnTo>
                  <a:pt x="4445750" y="368828"/>
                </a:lnTo>
                <a:lnTo>
                  <a:pt x="4437541" y="321746"/>
                </a:lnTo>
                <a:lnTo>
                  <a:pt x="4424240" y="276639"/>
                </a:lnTo>
                <a:lnTo>
                  <a:pt x="4406159" y="233820"/>
                </a:lnTo>
                <a:lnTo>
                  <a:pt x="4383609" y="193601"/>
                </a:lnTo>
                <a:lnTo>
                  <a:pt x="4356902" y="156292"/>
                </a:lnTo>
                <a:lnTo>
                  <a:pt x="4326350" y="122205"/>
                </a:lnTo>
                <a:lnTo>
                  <a:pt x="4292263" y="91653"/>
                </a:lnTo>
                <a:lnTo>
                  <a:pt x="4254954" y="64946"/>
                </a:lnTo>
                <a:lnTo>
                  <a:pt x="4214735" y="42396"/>
                </a:lnTo>
                <a:lnTo>
                  <a:pt x="4171916" y="24315"/>
                </a:lnTo>
                <a:lnTo>
                  <a:pt x="4126809" y="11014"/>
                </a:lnTo>
                <a:lnTo>
                  <a:pt x="4079727" y="2805"/>
                </a:lnTo>
                <a:lnTo>
                  <a:pt x="4030979" y="0"/>
                </a:lnTo>
                <a:lnTo>
                  <a:pt x="417576" y="0"/>
                </a:lnTo>
                <a:lnTo>
                  <a:pt x="368828" y="2805"/>
                </a:lnTo>
                <a:lnTo>
                  <a:pt x="321746" y="11014"/>
                </a:lnTo>
                <a:lnTo>
                  <a:pt x="276639" y="24315"/>
                </a:lnTo>
                <a:lnTo>
                  <a:pt x="233820" y="42396"/>
                </a:lnTo>
                <a:lnTo>
                  <a:pt x="193601" y="64946"/>
                </a:lnTo>
                <a:lnTo>
                  <a:pt x="156292" y="91653"/>
                </a:lnTo>
                <a:lnTo>
                  <a:pt x="122205" y="122205"/>
                </a:lnTo>
                <a:lnTo>
                  <a:pt x="91653" y="156292"/>
                </a:lnTo>
                <a:lnTo>
                  <a:pt x="64946" y="193601"/>
                </a:lnTo>
                <a:lnTo>
                  <a:pt x="42396" y="233820"/>
                </a:lnTo>
                <a:lnTo>
                  <a:pt x="24315" y="276639"/>
                </a:lnTo>
                <a:lnTo>
                  <a:pt x="11014" y="321746"/>
                </a:lnTo>
                <a:lnTo>
                  <a:pt x="2805" y="368828"/>
                </a:lnTo>
                <a:lnTo>
                  <a:pt x="0" y="417575"/>
                </a:lnTo>
                <a:lnTo>
                  <a:pt x="0" y="2088642"/>
                </a:lnTo>
                <a:lnTo>
                  <a:pt x="2805" y="2137389"/>
                </a:lnTo>
                <a:lnTo>
                  <a:pt x="11014" y="2184471"/>
                </a:lnTo>
                <a:lnTo>
                  <a:pt x="24315" y="2229578"/>
                </a:lnTo>
                <a:lnTo>
                  <a:pt x="42396" y="2272397"/>
                </a:lnTo>
                <a:lnTo>
                  <a:pt x="64946" y="2312616"/>
                </a:lnTo>
                <a:lnTo>
                  <a:pt x="91653" y="2349925"/>
                </a:lnTo>
                <a:lnTo>
                  <a:pt x="122205" y="2384012"/>
                </a:lnTo>
                <a:lnTo>
                  <a:pt x="156292" y="2414564"/>
                </a:lnTo>
                <a:lnTo>
                  <a:pt x="193601" y="2441271"/>
                </a:lnTo>
                <a:lnTo>
                  <a:pt x="233820" y="2463821"/>
                </a:lnTo>
                <a:lnTo>
                  <a:pt x="276639" y="2481902"/>
                </a:lnTo>
                <a:lnTo>
                  <a:pt x="321746" y="2495203"/>
                </a:lnTo>
                <a:lnTo>
                  <a:pt x="368828" y="2503412"/>
                </a:lnTo>
                <a:lnTo>
                  <a:pt x="417576" y="2506218"/>
                </a:lnTo>
                <a:lnTo>
                  <a:pt x="4030979" y="2506217"/>
                </a:lnTo>
                <a:lnTo>
                  <a:pt x="4079727" y="2503412"/>
                </a:lnTo>
                <a:lnTo>
                  <a:pt x="4126809" y="2495203"/>
                </a:lnTo>
                <a:lnTo>
                  <a:pt x="4171916" y="2481902"/>
                </a:lnTo>
                <a:lnTo>
                  <a:pt x="4214735" y="2463821"/>
                </a:lnTo>
                <a:lnTo>
                  <a:pt x="4254954" y="2441271"/>
                </a:lnTo>
                <a:lnTo>
                  <a:pt x="4292263" y="2414564"/>
                </a:lnTo>
                <a:lnTo>
                  <a:pt x="4326350" y="2384012"/>
                </a:lnTo>
                <a:lnTo>
                  <a:pt x="4356902" y="2349925"/>
                </a:lnTo>
                <a:lnTo>
                  <a:pt x="4383609" y="2312616"/>
                </a:lnTo>
                <a:lnTo>
                  <a:pt x="4406159" y="2272397"/>
                </a:lnTo>
                <a:lnTo>
                  <a:pt x="4424240" y="2229578"/>
                </a:lnTo>
                <a:lnTo>
                  <a:pt x="4437541" y="2184471"/>
                </a:lnTo>
                <a:lnTo>
                  <a:pt x="4445750" y="2137389"/>
                </a:lnTo>
                <a:lnTo>
                  <a:pt x="4448556" y="2088641"/>
                </a:lnTo>
                <a:close/>
              </a:path>
            </a:pathLst>
          </a:custGeom>
          <a:solidFill>
            <a:srgbClr val="FFF2CC"/>
          </a:solidFill>
        </p:spPr>
        <p:txBody>
          <a:bodyPr wrap="square" lIns="0" tIns="0" rIns="0" bIns="0" rtlCol="0"/>
          <a:lstStyle/>
          <a:p>
            <a:endParaRPr/>
          </a:p>
        </p:txBody>
      </p:sp>
      <p:sp>
        <p:nvSpPr>
          <p:cNvPr id="4" name="object 4"/>
          <p:cNvSpPr txBox="1">
            <a:spLocks noGrp="1"/>
          </p:cNvSpPr>
          <p:nvPr>
            <p:ph type="title"/>
          </p:nvPr>
        </p:nvSpPr>
        <p:spPr>
          <a:xfrm>
            <a:off x="1316870" y="1100582"/>
            <a:ext cx="8843645" cy="506730"/>
          </a:xfrm>
          <a:prstGeom prst="rect">
            <a:avLst/>
          </a:prstGeom>
        </p:spPr>
        <p:txBody>
          <a:bodyPr vert="horz" wrap="square" lIns="0" tIns="13335" rIns="0" bIns="0" rtlCol="0">
            <a:spAutoFit/>
          </a:bodyPr>
          <a:lstStyle/>
          <a:p>
            <a:pPr marL="12700">
              <a:lnSpc>
                <a:spcPct val="100000"/>
              </a:lnSpc>
              <a:spcBef>
                <a:spcPts val="105"/>
              </a:spcBef>
            </a:pPr>
            <a:r>
              <a:rPr dirty="0"/>
              <a:t>提供併用成癮性藥物之愛滋感染者</a:t>
            </a:r>
            <a:r>
              <a:rPr spc="-10" dirty="0">
                <a:solidFill>
                  <a:srgbClr val="009A9A"/>
                </a:solidFill>
              </a:rPr>
              <a:t>跨科別共照服務</a:t>
            </a:r>
          </a:p>
        </p:txBody>
      </p:sp>
      <p:sp>
        <p:nvSpPr>
          <p:cNvPr id="5" name="object 5"/>
          <p:cNvSpPr txBox="1"/>
          <p:nvPr/>
        </p:nvSpPr>
        <p:spPr>
          <a:xfrm>
            <a:off x="452761" y="1888026"/>
            <a:ext cx="9716770" cy="3533140"/>
          </a:xfrm>
          <a:prstGeom prst="rect">
            <a:avLst/>
          </a:prstGeom>
        </p:spPr>
        <p:txBody>
          <a:bodyPr vert="horz" wrap="square" lIns="0" tIns="12065" rIns="0" bIns="0" rtlCol="0">
            <a:spAutoFit/>
          </a:bodyPr>
          <a:lstStyle/>
          <a:p>
            <a:pPr marL="262890" marR="5080" indent="-250825" algn="just">
              <a:lnSpc>
                <a:spcPct val="111700"/>
              </a:lnSpc>
              <a:spcBef>
                <a:spcPts val="95"/>
              </a:spcBef>
              <a:buFont typeface="Arial MT"/>
              <a:buChar char="•"/>
              <a:tabLst>
                <a:tab pos="263525" algn="l"/>
              </a:tabLst>
            </a:pPr>
            <a:r>
              <a:rPr sz="1900" b="1" dirty="0">
                <a:solidFill>
                  <a:srgbClr val="0070C0"/>
                </a:solidFill>
                <a:latin typeface="Microsoft JhengHei"/>
                <a:cs typeface="Microsoft JhengHei"/>
              </a:rPr>
              <a:t>自2018年起透過愛滋指定醫院提供共照服務</a:t>
            </a:r>
            <a:r>
              <a:rPr sz="1900" dirty="0">
                <a:latin typeface="Microsoft JhengHei"/>
                <a:cs typeface="Microsoft JhengHei"/>
              </a:rPr>
              <a:t>，包含：轉介精神科接受戒癮治療、提供</a:t>
            </a:r>
            <a:r>
              <a:rPr sz="1900" spc="-50" dirty="0">
                <a:latin typeface="Microsoft JhengHei"/>
                <a:cs typeface="Microsoft JhengHei"/>
              </a:rPr>
              <a:t>相</a:t>
            </a:r>
            <a:r>
              <a:rPr sz="1900" spc="55" dirty="0">
                <a:latin typeface="Microsoft JhengHei"/>
                <a:cs typeface="Microsoft JhengHei"/>
              </a:rPr>
              <a:t>關戒癮治療費用</a:t>
            </a:r>
            <a:r>
              <a:rPr sz="1900" dirty="0">
                <a:latin typeface="Microsoft JhengHei"/>
                <a:cs typeface="Microsoft JhengHei"/>
              </a:rPr>
              <a:t>(</a:t>
            </a:r>
            <a:r>
              <a:rPr sz="1900" spc="55" dirty="0">
                <a:latin typeface="Microsoft JhengHei"/>
                <a:cs typeface="Microsoft JhengHei"/>
              </a:rPr>
              <a:t>包含戒癮治療藥品、精神醫療治療、檢驗等費用</a:t>
            </a:r>
            <a:r>
              <a:rPr sz="1900" spc="50" dirty="0">
                <a:latin typeface="Microsoft JhengHei"/>
                <a:cs typeface="Microsoft JhengHei"/>
              </a:rPr>
              <a:t>)，</a:t>
            </a:r>
            <a:r>
              <a:rPr sz="1900" spc="55" dirty="0">
                <a:latin typeface="Microsoft JhengHei"/>
                <a:cs typeface="Microsoft JhengHei"/>
              </a:rPr>
              <a:t>以</a:t>
            </a:r>
            <a:r>
              <a:rPr sz="1900" spc="60" dirty="0">
                <a:latin typeface="Microsoft JhengHei"/>
                <a:cs typeface="Microsoft JhengHei"/>
              </a:rPr>
              <a:t>期</a:t>
            </a:r>
            <a:r>
              <a:rPr sz="1900" spc="50" dirty="0">
                <a:solidFill>
                  <a:srgbClr val="0070C0"/>
                </a:solidFill>
                <a:latin typeface="Microsoft JhengHei"/>
                <a:cs typeface="Microsoft JhengHei"/>
              </a:rPr>
              <a:t>幫助愛滋感</a:t>
            </a:r>
            <a:r>
              <a:rPr sz="1900" dirty="0">
                <a:solidFill>
                  <a:srgbClr val="0070C0"/>
                </a:solidFill>
                <a:latin typeface="Microsoft JhengHei"/>
                <a:cs typeface="Microsoft JhengHei"/>
              </a:rPr>
              <a:t>染者戒除使用成癮性藥物助性之習慣、維持血中測不到HIV病毒量的狀</a:t>
            </a:r>
            <a:r>
              <a:rPr sz="1900" spc="-50" dirty="0">
                <a:solidFill>
                  <a:srgbClr val="0070C0"/>
                </a:solidFill>
                <a:latin typeface="Microsoft JhengHei"/>
                <a:cs typeface="Microsoft JhengHei"/>
              </a:rPr>
              <a:t>態</a:t>
            </a:r>
            <a:endParaRPr sz="1900">
              <a:latin typeface="Microsoft JhengHei"/>
              <a:cs typeface="Microsoft JhengHei"/>
            </a:endParaRPr>
          </a:p>
          <a:p>
            <a:pPr marL="165100" marR="5567045" algn="just">
              <a:lnSpc>
                <a:spcPct val="110200"/>
              </a:lnSpc>
              <a:spcBef>
                <a:spcPts val="1814"/>
              </a:spcBef>
            </a:pPr>
            <a:r>
              <a:rPr sz="2100" spc="145" dirty="0">
                <a:latin typeface="Microsoft JhengHei"/>
                <a:cs typeface="Microsoft JhengHei"/>
              </a:rPr>
              <a:t>服務穩健成⻑，</a:t>
            </a:r>
            <a:r>
              <a:rPr sz="2100" spc="60" dirty="0">
                <a:latin typeface="Microsoft JhengHei"/>
                <a:cs typeface="Microsoft JhengHei"/>
              </a:rPr>
              <a:t>2022</a:t>
            </a:r>
            <a:r>
              <a:rPr sz="2100" spc="160" dirty="0">
                <a:latin typeface="Microsoft JhengHei"/>
                <a:cs typeface="Microsoft JhengHei"/>
              </a:rPr>
              <a:t>年共</a:t>
            </a:r>
            <a:r>
              <a:rPr sz="2450" b="1" spc="80" dirty="0">
                <a:solidFill>
                  <a:srgbClr val="0070C0"/>
                </a:solidFill>
                <a:latin typeface="Microsoft JhengHei"/>
                <a:cs typeface="Microsoft JhengHei"/>
              </a:rPr>
              <a:t>17</a:t>
            </a:r>
            <a:r>
              <a:rPr sz="2450" b="1" spc="-50" dirty="0">
                <a:solidFill>
                  <a:srgbClr val="0070C0"/>
                </a:solidFill>
                <a:latin typeface="Microsoft JhengHei"/>
                <a:cs typeface="Microsoft JhengHei"/>
              </a:rPr>
              <a:t>家</a:t>
            </a:r>
            <a:r>
              <a:rPr sz="2100" b="1" spc="295" dirty="0">
                <a:latin typeface="Microsoft JhengHei"/>
                <a:cs typeface="Microsoft JhengHei"/>
              </a:rPr>
              <a:t>指定醫院提供共照服務</a:t>
            </a:r>
            <a:r>
              <a:rPr sz="2100" spc="280" dirty="0">
                <a:latin typeface="Microsoft JhengHei"/>
                <a:cs typeface="Microsoft JhengHei"/>
              </a:rPr>
              <a:t>，提供</a:t>
            </a:r>
            <a:r>
              <a:rPr sz="2100" spc="250" dirty="0">
                <a:latin typeface="Microsoft JhengHei"/>
                <a:cs typeface="Microsoft JhengHei"/>
              </a:rPr>
              <a:t> </a:t>
            </a:r>
            <a:r>
              <a:rPr sz="2450" b="1" dirty="0">
                <a:solidFill>
                  <a:srgbClr val="0070C0"/>
                </a:solidFill>
                <a:latin typeface="Microsoft JhengHei"/>
                <a:cs typeface="Microsoft JhengHei"/>
              </a:rPr>
              <a:t>147</a:t>
            </a:r>
            <a:r>
              <a:rPr sz="2450" b="1" spc="80" dirty="0">
                <a:solidFill>
                  <a:srgbClr val="0070C0"/>
                </a:solidFill>
                <a:latin typeface="Microsoft JhengHei"/>
                <a:cs typeface="Microsoft JhengHei"/>
              </a:rPr>
              <a:t>名</a:t>
            </a:r>
            <a:r>
              <a:rPr sz="2100" b="1" spc="75" dirty="0">
                <a:latin typeface="Microsoft JhengHei"/>
                <a:cs typeface="Microsoft JhengHei"/>
              </a:rPr>
              <a:t>愛滋感染者戒癮治療共照</a:t>
            </a:r>
            <a:r>
              <a:rPr sz="2100" b="1" spc="-25" dirty="0">
                <a:latin typeface="Microsoft JhengHei"/>
                <a:cs typeface="Microsoft JhengHei"/>
              </a:rPr>
              <a:t>服務</a:t>
            </a:r>
            <a:endParaRPr sz="2100">
              <a:latin typeface="Microsoft JhengHei"/>
              <a:cs typeface="Microsoft JhengHei"/>
            </a:endParaRPr>
          </a:p>
          <a:p>
            <a:pPr marL="165100">
              <a:lnSpc>
                <a:spcPct val="100000"/>
              </a:lnSpc>
              <a:spcBef>
                <a:spcPts val="520"/>
              </a:spcBef>
            </a:pPr>
            <a:r>
              <a:rPr sz="2100" spc="-10" dirty="0">
                <a:solidFill>
                  <a:srgbClr val="0070C0"/>
                </a:solidFill>
                <a:latin typeface="Microsoft JhengHei"/>
                <a:cs typeface="Microsoft JhengHei"/>
              </a:rPr>
              <a:t>(2023年計</a:t>
            </a:r>
            <a:r>
              <a:rPr sz="2100" b="1" spc="-10" dirty="0">
                <a:solidFill>
                  <a:srgbClr val="0070C0"/>
                </a:solidFill>
                <a:latin typeface="Microsoft JhengHei"/>
                <a:cs typeface="Microsoft JhengHei"/>
              </a:rPr>
              <a:t>33</a:t>
            </a:r>
            <a:r>
              <a:rPr sz="2100" spc="-20" dirty="0">
                <a:solidFill>
                  <a:srgbClr val="0070C0"/>
                </a:solidFill>
                <a:latin typeface="Microsoft JhengHei"/>
                <a:cs typeface="Microsoft JhengHei"/>
              </a:rPr>
              <a:t>家醫院辦理、</a:t>
            </a:r>
            <a:endParaRPr sz="2100">
              <a:latin typeface="Microsoft JhengHei"/>
              <a:cs typeface="Microsoft JhengHei"/>
            </a:endParaRPr>
          </a:p>
          <a:p>
            <a:pPr marL="165100">
              <a:lnSpc>
                <a:spcPct val="100000"/>
              </a:lnSpc>
              <a:spcBef>
                <a:spcPts val="525"/>
              </a:spcBef>
            </a:pPr>
            <a:r>
              <a:rPr sz="2100" dirty="0">
                <a:solidFill>
                  <a:srgbClr val="0070C0"/>
                </a:solidFill>
                <a:latin typeface="Microsoft JhengHei"/>
                <a:cs typeface="Microsoft JhengHei"/>
              </a:rPr>
              <a:t>預估提供</a:t>
            </a:r>
            <a:r>
              <a:rPr sz="2100" b="1" spc="-10" dirty="0">
                <a:solidFill>
                  <a:srgbClr val="0070C0"/>
                </a:solidFill>
                <a:latin typeface="Microsoft JhengHei"/>
                <a:cs typeface="Microsoft JhengHei"/>
              </a:rPr>
              <a:t>256</a:t>
            </a:r>
            <a:r>
              <a:rPr sz="2100" spc="-15" dirty="0">
                <a:solidFill>
                  <a:srgbClr val="0070C0"/>
                </a:solidFill>
                <a:latin typeface="Microsoft JhengHei"/>
                <a:cs typeface="Microsoft JhengHei"/>
              </a:rPr>
              <a:t>名感染者共照服務)</a:t>
            </a:r>
            <a:endParaRPr sz="2100">
              <a:latin typeface="Microsoft JhengHei"/>
              <a:cs typeface="Microsoft JhengHei"/>
            </a:endParaRPr>
          </a:p>
        </p:txBody>
      </p:sp>
      <p:grpSp>
        <p:nvGrpSpPr>
          <p:cNvPr id="6" name="object 6"/>
          <p:cNvGrpSpPr/>
          <p:nvPr/>
        </p:nvGrpSpPr>
        <p:grpSpPr>
          <a:xfrm>
            <a:off x="511949" y="3003804"/>
            <a:ext cx="9906000" cy="3488054"/>
            <a:chOff x="511949" y="3003804"/>
            <a:chExt cx="9906000" cy="3488054"/>
          </a:xfrm>
        </p:grpSpPr>
        <p:pic>
          <p:nvPicPr>
            <p:cNvPr id="7" name="object 7"/>
            <p:cNvPicPr/>
            <p:nvPr/>
          </p:nvPicPr>
          <p:blipFill>
            <a:blip r:embed="rId2" cstate="print"/>
            <a:stretch>
              <a:fillRect/>
            </a:stretch>
          </p:blipFill>
          <p:spPr>
            <a:xfrm>
              <a:off x="4377575" y="5335524"/>
              <a:ext cx="1035558" cy="1039367"/>
            </a:xfrm>
            <a:prstGeom prst="rect">
              <a:avLst/>
            </a:prstGeom>
          </p:spPr>
        </p:pic>
        <p:pic>
          <p:nvPicPr>
            <p:cNvPr id="8" name="object 8"/>
            <p:cNvPicPr/>
            <p:nvPr/>
          </p:nvPicPr>
          <p:blipFill>
            <a:blip r:embed="rId3" cstate="print"/>
            <a:stretch>
              <a:fillRect/>
            </a:stretch>
          </p:blipFill>
          <p:spPr>
            <a:xfrm>
              <a:off x="511949" y="5692902"/>
              <a:ext cx="3425952" cy="798576"/>
            </a:xfrm>
            <a:prstGeom prst="rect">
              <a:avLst/>
            </a:prstGeom>
          </p:spPr>
        </p:pic>
        <p:pic>
          <p:nvPicPr>
            <p:cNvPr id="9" name="object 9"/>
            <p:cNvPicPr/>
            <p:nvPr/>
          </p:nvPicPr>
          <p:blipFill>
            <a:blip r:embed="rId4" cstate="print"/>
            <a:stretch>
              <a:fillRect/>
            </a:stretch>
          </p:blipFill>
          <p:spPr>
            <a:xfrm>
              <a:off x="5250827" y="3003804"/>
              <a:ext cx="5167121" cy="3176016"/>
            </a:xfrm>
            <a:prstGeom prst="rect">
              <a:avLst/>
            </a:prstGeom>
          </p:spPr>
        </p:pic>
      </p:grpSp>
      <p:pic>
        <p:nvPicPr>
          <p:cNvPr id="10" name="object 10"/>
          <p:cNvPicPr/>
          <p:nvPr/>
        </p:nvPicPr>
        <p:blipFill>
          <a:blip r:embed="rId5" cstate="print"/>
          <a:stretch>
            <a:fillRect/>
          </a:stretch>
        </p:blipFill>
        <p:spPr>
          <a:xfrm>
            <a:off x="313067" y="983741"/>
            <a:ext cx="661416" cy="603504"/>
          </a:xfrm>
          <a:prstGeom prst="rect">
            <a:avLst/>
          </a:prstGeom>
        </p:spPr>
      </p:pic>
      <p:sp>
        <p:nvSpPr>
          <p:cNvPr id="11" name="object 11"/>
          <p:cNvSpPr txBox="1">
            <a:spLocks noGrp="1"/>
          </p:cNvSpPr>
          <p:nvPr>
            <p:ph type="sldNum" sz="quarter" idx="7"/>
          </p:nvPr>
        </p:nvSpPr>
        <p:spPr>
          <a:prstGeom prst="rect">
            <a:avLst/>
          </a:prstGeom>
        </p:spPr>
        <p:txBody>
          <a:bodyPr vert="horz" wrap="square" lIns="0" tIns="22860" rIns="0" bIns="0" rtlCol="0">
            <a:spAutoFit/>
          </a:bodyPr>
          <a:lstStyle/>
          <a:p>
            <a:pPr marL="96520">
              <a:lnSpc>
                <a:spcPct val="100000"/>
              </a:lnSpc>
              <a:spcBef>
                <a:spcPts val="180"/>
              </a:spcBef>
            </a:pPr>
            <a:fld id="{81D60167-4931-47E6-BA6A-407CBD079E47}" type="slidenum">
              <a:rPr spc="-25" dirty="0"/>
              <a:t>99</a:t>
            </a:fld>
            <a:endParaRPr spc="-25" dirty="0"/>
          </a:p>
        </p:txBody>
      </p:sp>
      <p:sp>
        <p:nvSpPr>
          <p:cNvPr id="12" name="object 12"/>
          <p:cNvSpPr txBox="1">
            <a:spLocks noGrp="1"/>
          </p:cNvSpPr>
          <p:nvPr>
            <p:ph type="ftr" sz="quarter" idx="5"/>
          </p:nvPr>
        </p:nvSpPr>
        <p:spPr>
          <a:prstGeom prst="rect">
            <a:avLst/>
          </a:prstGeom>
        </p:spPr>
        <p:txBody>
          <a:bodyPr vert="horz" wrap="square" lIns="0" tIns="44450" rIns="0" bIns="0" rtlCol="0">
            <a:spAutoFit/>
          </a:bodyPr>
          <a:lstStyle/>
          <a:p>
            <a:pPr marL="12700">
              <a:lnSpc>
                <a:spcPct val="100000"/>
              </a:lnSpc>
              <a:spcBef>
                <a:spcPts val="350"/>
              </a:spcBef>
            </a:pPr>
            <a:r>
              <a:rPr dirty="0"/>
              <a:t>TAIWAN</a:t>
            </a:r>
            <a:r>
              <a:rPr spc="-195" dirty="0"/>
              <a:t> </a:t>
            </a:r>
            <a:r>
              <a:rPr spc="-25" dirty="0"/>
              <a:t>CDC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10995</Words>
  <Application>Microsoft Office PowerPoint</Application>
  <PresentationFormat>自訂</PresentationFormat>
  <Paragraphs>2652</Paragraphs>
  <Slides>164</Slides>
  <Notes>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164</vt:i4>
      </vt:variant>
    </vt:vector>
  </HeadingPairs>
  <TitlesOfParts>
    <vt:vector size="175" baseType="lpstr">
      <vt:lpstr>Arial MT</vt:lpstr>
      <vt:lpstr>MS Gothic</vt:lpstr>
      <vt:lpstr>Microsoft JhengHei</vt:lpstr>
      <vt:lpstr>Arial</vt:lpstr>
      <vt:lpstr>Arial Black</vt:lpstr>
      <vt:lpstr>Calibri</vt:lpstr>
      <vt:lpstr>Segoe UI</vt:lpstr>
      <vt:lpstr>Times New Roman</vt:lpstr>
      <vt:lpstr>Trebuchet MS</vt:lpstr>
      <vt:lpstr>Wingdings</vt:lpstr>
      <vt:lpstr>Office Theme</vt:lpstr>
      <vt:lpstr>愛滋防治 HIV/AIDS Prevention and Control Strategies in Taiwan</vt:lpstr>
      <vt:lpstr>大綱</vt:lpstr>
      <vt:lpstr>?</vt:lpstr>
      <vt:lpstr>愛滋病毒(HIV)傳染途徑有哪些？</vt:lpstr>
      <vt:lpstr>愛滋病毒(HIV)感染風險：3個基本條件</vt:lpstr>
      <vt:lpstr>不同傳染途徑之HIV感染風險</vt:lpstr>
      <vt:lpstr>⼀般日常生活接觸不會傳染愛滋病毒(HIV)</vt:lpstr>
      <vt:lpstr>如何保護自己，預防感染愛滋病毒(HIV)</vt:lpstr>
      <vt:lpstr>事後緊急使用 Post-exposure prophylaxis</vt:lpstr>
      <vt:lpstr>?</vt:lpstr>
      <vt:lpstr>仍有10%愛滋病毒(HIV)感染者未知自己感染狀態</vt:lpstr>
      <vt:lpstr>愛滋病毒(HIV)檢驗對象與頻率</vt:lpstr>
      <vt:lpstr>空窗期</vt:lpstr>
      <vt:lpstr>多元化愛滋病毒(HIV)檢驗及諮詢服務管道</vt:lpstr>
      <vt:lpstr>匿名篩檢</vt:lpstr>
      <vt:lpstr>愛滋自我篩檢</vt:lpstr>
      <vt:lpstr>HIV檢驗前及檢驗後諮詢服務重點</vt:lpstr>
      <vt:lpstr>愛滋病毒(HIV) ≠ 愛滋病(AIDS)</vt:lpstr>
      <vt:lpstr>愛滋病毒(HIV)感染、愛滋病(AIDS)</vt:lpstr>
      <vt:lpstr>愛滋病毒(HIV)感染病程發展 (未服藥治療之狀態)</vt:lpstr>
      <vt:lpstr>愛滋病毒感染已變成可控制的慢性病</vt:lpstr>
      <vt:lpstr>HIV感染者治療方法</vt:lpstr>
      <vt:lpstr>醫療照護服務、提升醫療品質</vt:lpstr>
      <vt:lpstr>愛滋病毒(HIV)感染與 抗愛滋病毒藥物作用機轉</vt:lpstr>
      <vt:lpstr>高效能抗病毒藥物(HAART)進展，愛滋病毒感染不再是20世紀的黑死病</vt:lpstr>
      <vt:lpstr>病毒量測不到 Undetectable</vt:lpstr>
      <vt:lpstr>科學證據</vt:lpstr>
      <vt:lpstr>小結</vt:lpstr>
      <vt:lpstr>PowerPoint 簡報</vt:lpstr>
      <vt:lpstr>那些體液有傳染HIV的風險?</vt:lpstr>
      <vt:lpstr>標準防護措施 (Standard Precaution) 1</vt:lpstr>
      <vt:lpstr>標準防護措施 (Standard Precaution) 2</vt:lpstr>
      <vt:lpstr>標準防護措施之執行時機</vt:lpstr>
      <vt:lpstr>標準防護措施之原則</vt:lpstr>
      <vt:lpstr>防範尖銳物品扎傷或⾎/體液暴觸原則</vt:lpstr>
      <vt:lpstr>執行職務時如有暴露愛滋病毒風險之處理措施1</vt:lpstr>
      <vt:lpstr>執行職務時如有暴露愛滋病毒風險之處理措施2：PEP流程</vt:lpstr>
      <vt:lpstr>暴露愛滋病毒「後」預防性投藥(PEP)</vt:lpstr>
      <vt:lpstr>因執行職務意外暴露愛滋病毒後預防性投藥費用由政府補助</vt:lpstr>
      <vt:lpstr>認識標準防護措施後，我有個疑問</vt:lpstr>
      <vt:lpstr>有關病患是否有感染血/體液傳染病，如HIV、HCV等目前都需要靠臨床檢驗技術，才能確定 因此病患說的是否屬實，你當下也無法確定</vt:lpstr>
      <vt:lpstr>做好標準防護措施，才能保護自己、預防感染</vt:lpstr>
      <vt:lpstr>個案通報</vt:lpstr>
      <vt:lpstr>通報法源依據</vt:lpstr>
      <vt:lpstr>醫事⼈員發現⼈類免疫缺乏病毒感染者通報辦法</vt:lpstr>
      <vt:lpstr>醫事⼈員發現⼈類免疫缺乏病毒感染者通報辦法</vt:lpstr>
      <vt:lpstr>通報定義：⼈類免疫缺乏病毒感染(HIV Infection)</vt:lpstr>
      <vt:lpstr>通報定義：後天免疫缺乏症候群(AIDS)</vt:lpstr>
      <vt:lpstr>強化HIV急性初期感染個案監測(為HIV病毒量高具高度傳染力)</vt:lpstr>
      <vt:lpstr>通報定義：孕產婦疑似感染⼈類免疫缺乏病毒者</vt:lpstr>
      <vt:lpstr>通報定義：嬰幼兒疑似感染⼈類免疫缺乏病毒者</vt:lpstr>
      <vt:lpstr>PowerPoint 簡報</vt:lpstr>
      <vt:lpstr>我國HIV確診通報⼈數趨勢</vt:lpstr>
      <vt:lpstr>感染HIV危險因⼦超過9成為不安全性行為</vt:lpstr>
      <vt:lpstr>HIV感染者以年輕族群為多，影響國家競爭力</vt:lpstr>
      <vt:lpstr>2012–2022年 本國籍新確診通報HIV延遲診斷情形</vt:lpstr>
      <vt:lpstr>2022年本國籍新確診通報HIV個案(1069⼈) 依性別、HIV診斷年齡、HIV感染危險因⼦之延遲診斷情形</vt:lpstr>
      <vt:lpstr>2022年本國籍新確診通報HIV個案篩檢問卷分析</vt:lpstr>
      <vt:lpstr>對於愛滋的偏見及歧視仍存在</vt:lpstr>
      <vt:lpstr>手機交友APP助⻑疫情</vt:lpstr>
      <vt:lpstr>藥愛(Chemsex)科學實證</vt:lpstr>
      <vt:lpstr>藥愛(Chemsex)歷程</vt:lpstr>
      <vt:lpstr>2030年愛滋防治目標值達成情形</vt:lpstr>
      <vt:lpstr>台灣2022年95–95–95進展</vt:lpstr>
      <vt:lpstr>第1個95指標-感染者知道自己感染的比率 (model估算方法)</vt:lpstr>
      <vt:lpstr>我國歷年HIV未診斷率估計</vt:lpstr>
      <vt:lpstr>PowerPoint 簡報</vt:lpstr>
      <vt:lpstr>PowerPoint 簡報</vt:lpstr>
      <vt:lpstr>2030年消除愛滋第⼀期計畫目標(2022-2026)</vt:lpstr>
      <vt:lpstr>愛滋條例(特別法)及保障會沿革</vt:lpstr>
      <vt:lpstr>愛滋防治及感染者權益保障相關法規命令</vt:lpstr>
      <vt:lpstr>加強跨機關合作，強化防治服務體系量能</vt:lpstr>
      <vt:lpstr>持續透過衛教宣導、去除愛滋歧視</vt:lpstr>
      <vt:lpstr>三段五級防治策略</vt:lpstr>
      <vt:lpstr>透過多元管道辦理愛滋與性傳染病防治衛教宣導</vt:lpstr>
      <vt:lpstr>編製醫療院所性傳染病諮詢技巧指引與衛教素材</vt:lpstr>
      <vt:lpstr>強化友善醫療，辦理跨醫療專業科別之愛滋防治宣導</vt:lpstr>
      <vt:lpstr>女性族群HIV預防及篩檢衛教宣導</vt:lpstr>
      <vt:lpstr>提供移工、新住⺠、外籍⼈士之愛滋防治服務資源</vt:lpstr>
      <vt:lpstr>好好治療、正確認知、消除歧視</vt:lpstr>
      <vt:lpstr>衛教知能促進及推廣計畫</vt:lpstr>
      <vt:lpstr>安全性行為</vt:lpstr>
      <vt:lpstr>推動暴露愛滋病毒前預防性投藥(PrEP)計畫</vt:lpstr>
      <vt:lpstr>暴露愛滋病毒前預防性投藥(PrEP) Pr E P</vt:lpstr>
      <vt:lpstr>我國推動暴露愛滋病毒前預防性投藥(PrEP)歷程</vt:lpstr>
      <vt:lpstr>2021-2022年暴露愛滋病毒前預防性投藥(PrEP)計畫執行成效</vt:lpstr>
      <vt:lpstr>2023年公費PrEP計畫</vt:lpstr>
      <vt:lpstr>擴大推展PrEP計畫</vt:lpstr>
      <vt:lpstr>自費PrEP服務</vt:lpstr>
      <vt:lpstr>PEP轉介PrEP衛教資訊卡</vt:lpstr>
      <vt:lpstr>PrEP正確認知衛教單張</vt:lpstr>
      <vt:lpstr>多元性別友善服務中心，提供友善服務</vt:lpstr>
      <vt:lpstr>預防⺟⼦垂直感染策略1</vt:lpstr>
      <vt:lpstr>預防⺟⼦垂直感染策略2</vt:lpstr>
      <vt:lpstr>預防⺟⼦垂直感染策略3</vt:lpstr>
      <vt:lpstr>藥癮愛滋減害計畫</vt:lpstr>
      <vt:lpstr>藥愛(Chemsex)防治</vt:lpstr>
      <vt:lpstr>感染者初次就醫自述使用成癮性藥物情形</vt:lpstr>
      <vt:lpstr>提供併用成癮性藥物之愛滋感染者跨科別共照服務</vt:lpstr>
      <vt:lpstr>強化藥愛防治網絡1</vt:lpstr>
      <vt:lpstr>強化藥愛防治網絡2 愛滋與藥愛防治教育訓練與衛教宣導素材</vt:lpstr>
      <vt:lpstr>強化藥愛防治網絡3</vt:lpstr>
      <vt:lpstr>透過愛滋病毒(HIV)檢驗連結預防及醫療照護服務</vt:lpstr>
      <vt:lpstr>HIV檢驗的進展</vt:lpstr>
      <vt:lpstr>HIV感染之檢驗標的物在體內出現時間及變化</vt:lpstr>
      <vt:lpstr>縮短檢驗空窗期、及早發現HIV急性初期感染個案</vt:lpstr>
      <vt:lpstr>導入新式診斷檢驗工具，加速確診時效</vt:lpstr>
      <vt:lpstr>我國推動加速HIV確診時效政策歷程</vt:lpstr>
      <vt:lpstr>修訂愛滋防治工作手冊-HIV檢驗及諮詢服務</vt:lpstr>
      <vt:lpstr>新式HIV檢驗項目納入健保支付</vt:lpstr>
      <vt:lpstr>加速HIV初步檢驗陽性個案確診時效、提升醫事機構檢驗品質</vt:lpstr>
      <vt:lpstr>加速初篩陽性個案確診時效、提升醫事機構檢驗品質</vt:lpstr>
      <vt:lpstr>目標族群主動篩檢發現及早介入</vt:lpstr>
      <vt:lpstr>2022年重點⼈群HIV篩檢執行分析</vt:lpstr>
      <vt:lpstr>建構友善衛教諮詢、快速確認檢驗及轉介就醫服務網絡1</vt:lpstr>
      <vt:lpstr>建構友善衛教諮詢、快速確認檢驗及轉介就醫服務網絡2</vt:lpstr>
      <vt:lpstr>推動「愛滋自我篩檢計畫」歷程</vt:lpstr>
      <vt:lpstr>持續推動愛滋自我篩檢計畫，提升篩檢便利性</vt:lpstr>
      <vt:lpstr>愛滋自我篩檢計畫，提升篩檢便利性</vt:lpstr>
      <vt:lpstr>2023年愛滋自我篩檢計畫執行流程</vt:lpstr>
      <vt:lpstr>推動愛滋自我篩檢-視訊篩檢及諮詢服務</vt:lpstr>
      <vt:lpstr>愛滋自我篩檢校園推廣活動</vt:lpstr>
      <vt:lpstr>愛滋自我篩檢校園推廣活動</vt:lpstr>
      <vt:lpstr>⼀站式愛滋匿名篩檢+拓點計畫</vt:lpstr>
      <vt:lpstr>提供性病患者及使用成癮性藥物者等族群HIV檢驗服務</vt:lpstr>
      <vt:lpstr>強化指定醫療院所性病患者及藥癮者等族群HIV篩檢服務</vt:lpstr>
      <vt:lpstr>整合HIV預防及醫療照護服務</vt:lpstr>
      <vt:lpstr>感染者治療照護策略</vt:lpstr>
      <vt:lpstr>儘速連結照護治療體系及個案服務策略</vt:lpstr>
      <vt:lpstr>優化愛滋醫療照護服務、提升醫療品質、撙節醫療費用</vt:lpstr>
      <vt:lpstr>修正「抗⼈類免疫缺乏病毒藥品處方使用規範、「抗⼈類免疫缺乏病毒處方審查作業」</vt:lpstr>
      <vt:lpstr>增加愛滋指定醫事機構服務家數，提升醫療照護品質與可近性</vt:lpstr>
      <vt:lpstr>2023年慢性傳染病照護品質計畫1</vt:lpstr>
      <vt:lpstr>2023年慢性傳染病照護品質計畫2</vt:lpstr>
      <vt:lpstr>2023年慢性傳染病照護品質計畫3</vt:lpstr>
      <vt:lpstr>個案管理服務：公衛、醫事機構、NGO共同合作</vt:lpstr>
      <vt:lpstr>辦理個案管理與伴侶服務</vt:lpstr>
      <vt:lpstr>辦理個案管理與伴侶服務</vt:lpstr>
      <vt:lpstr>伴侶服務</vt:lpstr>
      <vt:lpstr>感染者伴侶服務 提供衛教與整合式篩檢，及早發現潛在感染者與轉銜治療</vt:lpstr>
      <vt:lpstr>推動性病患者之配偶或性伴侶整合式篩檢及治療</vt:lpstr>
      <vt:lpstr>建立感染者⻑期照顧服務網絡</vt:lpstr>
      <vt:lpstr>⻑期照顧相關工作⼈員教育訓練及宣導素材</vt:lpstr>
      <vt:lpstr>製作⻑期照顧服務資源手冊</vt:lpstr>
      <vt:lpstr>TB-HIV</vt:lpstr>
      <vt:lpstr>HIV感染者執行潛伏結核感染(LTBI)檢驗及治療計畫</vt:lpstr>
      <vt:lpstr>潛伏結核感染(LTBI)治療處方⼀覽表1</vt:lpstr>
      <vt:lpstr>潛伏結核感染(LTBI)治療處方⼀覽表2</vt:lpstr>
      <vt:lpstr>HIV+TB共病–可替代 TDF/FTC/EFV 之處方</vt:lpstr>
      <vt:lpstr>COVID-19疫情之下仍持續強化個案管理服務</vt:lpstr>
      <vt:lpstr>權益保障</vt:lpstr>
      <vt:lpstr>危險性行為之範圍標準修訂</vt:lpstr>
      <vt:lpstr>因應危險性行為之範圍標準修訂</vt:lpstr>
      <vt:lpstr>感染者權益保障及去歧視宣導</vt:lpstr>
      <vt:lpstr>總結</vt:lpstr>
      <vt:lpstr>朝向95-95-95邁進</vt:lpstr>
      <vt:lpstr>PowerPoint 簡報</vt:lpstr>
      <vt:lpstr>PowerPoint 簡報</vt:lpstr>
      <vt:lpstr>現階段愛滋防治宣導重點1</vt:lpstr>
      <vt:lpstr>現階段愛滋防治宣導重點2</vt:lpstr>
      <vt:lpstr>教育訓練影片製作及推廣</vt:lpstr>
      <vt:lpstr>愛滋防治宣導資源與素材1</vt:lpstr>
      <vt:lpstr>愛滋防治宣導資源與素材2</vt:lpstr>
      <vt:lpstr>愛滋防治資源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&lt;4D6963726F736F667420506F776572506F696E74202D2032303233A67EB752B4FEA8BEAA76A4BDAAA9C2B2B3F85FAF65BADEB870BA43A9CAB2D55F3230323331313038A95EAED628A7F3B773B1BEBAF429&gt;</dc:title>
  <dc:creator>loganita</dc:creator>
  <cp:lastModifiedBy>user</cp:lastModifiedBy>
  <cp:revision>1</cp:revision>
  <dcterms:created xsi:type="dcterms:W3CDTF">2023-12-01T08:36:10Z</dcterms:created>
  <dcterms:modified xsi:type="dcterms:W3CDTF">2023-12-01T08:59:06Z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2023-11-09T00:00:00Z</vt:filetime>
  </property>
  <property fmtid="{D5CDD505-2E9C-101B-9397-08002B2CF9AE}" pid="3" name="Creator">
    <vt:lpwstr>PScript5.dll Version 5.2.2</vt:lpwstr>
  </property>
  <property fmtid="{D5CDD505-2E9C-101B-9397-08002B2CF9AE}" pid="4" name="LastSaved">
    <vt:filetime>2023-12-01T00:00:00Z</vt:filetime>
  </property>
  <property fmtid="{D5CDD505-2E9C-101B-9397-08002B2CF9AE}" pid="5" name="Producer">
    <vt:lpwstr>Acrobat Distiller 8.1.0 (Windows)</vt:lpwstr>
  </property>
</Properties>
</file>